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4.xml" ContentType="application/vnd.openxmlformats-officedocument.theme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5.xml" ContentType="application/vnd.openxmlformats-officedocument.theme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theme/theme6.xml" ContentType="application/vnd.openxmlformats-officedocument.theme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theme/theme7.xml" ContentType="application/vnd.openxmlformats-officedocument.theme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heme/themeOverride1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  <p:sldMasterId id="2147483653" r:id="rId2"/>
    <p:sldMasterId id="2147483656" r:id="rId3"/>
    <p:sldMasterId id="2147483657" r:id="rId4"/>
    <p:sldMasterId id="2147483658" r:id="rId5"/>
    <p:sldMasterId id="2147483660" r:id="rId6"/>
    <p:sldMasterId id="2147483662" r:id="rId7"/>
    <p:sldMasterId id="2147483663" r:id="rId8"/>
  </p:sldMasterIdLst>
  <p:notesMasterIdLst>
    <p:notesMasterId r:id="rId54"/>
  </p:notesMasterIdLst>
  <p:handoutMasterIdLst>
    <p:handoutMasterId r:id="rId55"/>
  </p:handoutMasterIdLst>
  <p:sldIdLst>
    <p:sldId id="488" r:id="rId9"/>
    <p:sldId id="788" r:id="rId10"/>
    <p:sldId id="773" r:id="rId11"/>
    <p:sldId id="650" r:id="rId12"/>
    <p:sldId id="724" r:id="rId13"/>
    <p:sldId id="784" r:id="rId14"/>
    <p:sldId id="725" r:id="rId15"/>
    <p:sldId id="729" r:id="rId16"/>
    <p:sldId id="775" r:id="rId17"/>
    <p:sldId id="730" r:id="rId18"/>
    <p:sldId id="731" r:id="rId19"/>
    <p:sldId id="734" r:id="rId20"/>
    <p:sldId id="735" r:id="rId21"/>
    <p:sldId id="736" r:id="rId22"/>
    <p:sldId id="737" r:id="rId23"/>
    <p:sldId id="738" r:id="rId24"/>
    <p:sldId id="740" r:id="rId25"/>
    <p:sldId id="741" r:id="rId26"/>
    <p:sldId id="763" r:id="rId27"/>
    <p:sldId id="762" r:id="rId28"/>
    <p:sldId id="768" r:id="rId29"/>
    <p:sldId id="785" r:id="rId30"/>
    <p:sldId id="653" r:id="rId31"/>
    <p:sldId id="691" r:id="rId32"/>
    <p:sldId id="742" r:id="rId33"/>
    <p:sldId id="719" r:id="rId34"/>
    <p:sldId id="718" r:id="rId35"/>
    <p:sldId id="744" r:id="rId36"/>
    <p:sldId id="746" r:id="rId37"/>
    <p:sldId id="748" r:id="rId38"/>
    <p:sldId id="753" r:id="rId39"/>
    <p:sldId id="764" r:id="rId40"/>
    <p:sldId id="765" r:id="rId41"/>
    <p:sldId id="780" r:id="rId42"/>
    <p:sldId id="786" r:id="rId43"/>
    <p:sldId id="757" r:id="rId44"/>
    <p:sldId id="758" r:id="rId45"/>
    <p:sldId id="772" r:id="rId46"/>
    <p:sldId id="787" r:id="rId47"/>
    <p:sldId id="783" r:id="rId48"/>
    <p:sldId id="759" r:id="rId49"/>
    <p:sldId id="777" r:id="rId50"/>
    <p:sldId id="766" r:id="rId51"/>
    <p:sldId id="793" r:id="rId52"/>
    <p:sldId id="781" r:id="rId53"/>
  </p:sldIdLst>
  <p:sldSz cx="9144000" cy="6858000" type="screen4x3"/>
  <p:notesSz cx="6805613" cy="9939338"/>
  <p:custShowLst>
    <p:custShow name="岐阜県放射線技師会総会_042201" id="0">
      <p:sldLst/>
    </p:custShow>
    <p:custShow name="柏市教育経済委員会" id="1">
      <p:sldLst/>
    </p:custShow>
    <p:custShow name="010711_hongo" id="2">
      <p:sldLst/>
    </p:custShow>
  </p:custShowLst>
  <p:defaultTextStyle>
    <a:defPPr>
      <a:defRPr lang="ja-JP"/>
    </a:defPPr>
    <a:lvl1pPr algn="ctr" rtl="0" fontAlgn="base">
      <a:spcBef>
        <a:spcPct val="0"/>
      </a:spcBef>
      <a:spcAft>
        <a:spcPct val="0"/>
      </a:spcAft>
      <a:defRPr kumimoji="1" sz="2800" b="1" kern="1200">
        <a:solidFill>
          <a:schemeClr val="tx1"/>
        </a:solidFill>
        <a:latin typeface="Helvetica" panose="020B0604020202020204" pitchFamily="34" charset="0"/>
        <a:ea typeface="ＭＳ Ｐゴシック" panose="020B0600070205080204" pitchFamily="50" charset="-128"/>
        <a:cs typeface="+mn-cs"/>
      </a:defRPr>
    </a:lvl1pPr>
    <a:lvl2pPr marL="457200" algn="ctr" rtl="0" fontAlgn="base">
      <a:spcBef>
        <a:spcPct val="0"/>
      </a:spcBef>
      <a:spcAft>
        <a:spcPct val="0"/>
      </a:spcAft>
      <a:defRPr kumimoji="1" sz="2800" b="1" kern="1200">
        <a:solidFill>
          <a:schemeClr val="tx1"/>
        </a:solidFill>
        <a:latin typeface="Helvetica" panose="020B0604020202020204" pitchFamily="34" charset="0"/>
        <a:ea typeface="ＭＳ Ｐゴシック" panose="020B0600070205080204" pitchFamily="50" charset="-128"/>
        <a:cs typeface="+mn-cs"/>
      </a:defRPr>
    </a:lvl2pPr>
    <a:lvl3pPr marL="914400" algn="ctr" rtl="0" fontAlgn="base">
      <a:spcBef>
        <a:spcPct val="0"/>
      </a:spcBef>
      <a:spcAft>
        <a:spcPct val="0"/>
      </a:spcAft>
      <a:defRPr kumimoji="1" sz="2800" b="1" kern="1200">
        <a:solidFill>
          <a:schemeClr val="tx1"/>
        </a:solidFill>
        <a:latin typeface="Helvetica" panose="020B0604020202020204" pitchFamily="34" charset="0"/>
        <a:ea typeface="ＭＳ Ｐゴシック" panose="020B0600070205080204" pitchFamily="50" charset="-128"/>
        <a:cs typeface="+mn-cs"/>
      </a:defRPr>
    </a:lvl3pPr>
    <a:lvl4pPr marL="1371600" algn="ctr" rtl="0" fontAlgn="base">
      <a:spcBef>
        <a:spcPct val="0"/>
      </a:spcBef>
      <a:spcAft>
        <a:spcPct val="0"/>
      </a:spcAft>
      <a:defRPr kumimoji="1" sz="2800" b="1" kern="1200">
        <a:solidFill>
          <a:schemeClr val="tx1"/>
        </a:solidFill>
        <a:latin typeface="Helvetica" panose="020B0604020202020204" pitchFamily="34" charset="0"/>
        <a:ea typeface="ＭＳ Ｐゴシック" panose="020B0600070205080204" pitchFamily="50" charset="-128"/>
        <a:cs typeface="+mn-cs"/>
      </a:defRPr>
    </a:lvl4pPr>
    <a:lvl5pPr marL="1828800" algn="ctr" rtl="0" fontAlgn="base">
      <a:spcBef>
        <a:spcPct val="0"/>
      </a:spcBef>
      <a:spcAft>
        <a:spcPct val="0"/>
      </a:spcAft>
      <a:defRPr kumimoji="1" sz="2800" b="1" kern="1200">
        <a:solidFill>
          <a:schemeClr val="tx1"/>
        </a:solidFill>
        <a:latin typeface="Helvetica" panose="020B0604020202020204" pitchFamily="34" charset="0"/>
        <a:ea typeface="ＭＳ Ｐゴシック" panose="020B0600070205080204" pitchFamily="50" charset="-128"/>
        <a:cs typeface="+mn-cs"/>
      </a:defRPr>
    </a:lvl5pPr>
    <a:lvl6pPr marL="2286000" algn="l" defTabSz="914400" rtl="0" eaLnBrk="1" latinLnBrk="0" hangingPunct="1">
      <a:defRPr kumimoji="1" sz="2800" b="1" kern="1200">
        <a:solidFill>
          <a:schemeClr val="tx1"/>
        </a:solidFill>
        <a:latin typeface="Helvetica" panose="020B0604020202020204" pitchFamily="34" charset="0"/>
        <a:ea typeface="ＭＳ Ｐゴシック" panose="020B0600070205080204" pitchFamily="50" charset="-128"/>
        <a:cs typeface="+mn-cs"/>
      </a:defRPr>
    </a:lvl6pPr>
    <a:lvl7pPr marL="2743200" algn="l" defTabSz="914400" rtl="0" eaLnBrk="1" latinLnBrk="0" hangingPunct="1">
      <a:defRPr kumimoji="1" sz="2800" b="1" kern="1200">
        <a:solidFill>
          <a:schemeClr val="tx1"/>
        </a:solidFill>
        <a:latin typeface="Helvetica" panose="020B0604020202020204" pitchFamily="34" charset="0"/>
        <a:ea typeface="ＭＳ Ｐゴシック" panose="020B0600070205080204" pitchFamily="50" charset="-128"/>
        <a:cs typeface="+mn-cs"/>
      </a:defRPr>
    </a:lvl7pPr>
    <a:lvl8pPr marL="3200400" algn="l" defTabSz="914400" rtl="0" eaLnBrk="1" latinLnBrk="0" hangingPunct="1">
      <a:defRPr kumimoji="1" sz="2800" b="1" kern="1200">
        <a:solidFill>
          <a:schemeClr val="tx1"/>
        </a:solidFill>
        <a:latin typeface="Helvetica" panose="020B0604020202020204" pitchFamily="34" charset="0"/>
        <a:ea typeface="ＭＳ Ｐゴシック" panose="020B0600070205080204" pitchFamily="50" charset="-128"/>
        <a:cs typeface="+mn-cs"/>
      </a:defRPr>
    </a:lvl8pPr>
    <a:lvl9pPr marL="3657600" algn="l" defTabSz="914400" rtl="0" eaLnBrk="1" latinLnBrk="0" hangingPunct="1">
      <a:defRPr kumimoji="1" sz="2800" b="1" kern="1200">
        <a:solidFill>
          <a:schemeClr val="tx1"/>
        </a:solidFill>
        <a:latin typeface="Helvetica" panose="020B0604020202020204" pitchFamily="34" charset="0"/>
        <a:ea typeface="ＭＳ Ｐゴシック" panose="020B0600070205080204" pitchFamily="50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FFFCC"/>
    <a:srgbClr val="CCFF99"/>
    <a:srgbClr val="FFFF66"/>
    <a:srgbClr val="FFFF99"/>
    <a:srgbClr val="FF3300"/>
    <a:srgbClr val="FF99FF"/>
    <a:srgbClr val="99FF99"/>
    <a:srgbClr val="99FF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7367" autoAdjust="0"/>
    <p:restoredTop sz="94747" autoAdjust="0"/>
  </p:normalViewPr>
  <p:slideViewPr>
    <p:cSldViewPr>
      <p:cViewPr>
        <p:scale>
          <a:sx n="75" d="100"/>
          <a:sy n="75" d="100"/>
        </p:scale>
        <p:origin x="-582" y="-7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  <p:sld r:id="rId2" collapse="1"/>
      <p:sld r:id="rId3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slide" Target="slides/slide31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openxmlformats.org/officeDocument/2006/relationships/slide" Target="slides/slide34.xml"/><Relationship Id="rId47" Type="http://schemas.openxmlformats.org/officeDocument/2006/relationships/slide" Target="slides/slide39.xml"/><Relationship Id="rId50" Type="http://schemas.openxmlformats.org/officeDocument/2006/relationships/slide" Target="slides/slide42.xml"/><Relationship Id="rId55" Type="http://schemas.openxmlformats.org/officeDocument/2006/relationships/handoutMaster" Target="handoutMasters/handoutMaster1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9" Type="http://schemas.openxmlformats.org/officeDocument/2006/relationships/slide" Target="slides/slide21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slide" Target="slides/slide32.xml"/><Relationship Id="rId45" Type="http://schemas.openxmlformats.org/officeDocument/2006/relationships/slide" Target="slides/slide37.xml"/><Relationship Id="rId53" Type="http://schemas.openxmlformats.org/officeDocument/2006/relationships/slide" Target="slides/slide45.xml"/><Relationship Id="rId58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9" Type="http://schemas.openxmlformats.org/officeDocument/2006/relationships/slide" Target="slides/slide1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slide" Target="slides/slide35.xml"/><Relationship Id="rId48" Type="http://schemas.openxmlformats.org/officeDocument/2006/relationships/slide" Target="slides/slide40.xml"/><Relationship Id="rId56" Type="http://schemas.openxmlformats.org/officeDocument/2006/relationships/presProps" Target="presProps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3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46" Type="http://schemas.openxmlformats.org/officeDocument/2006/relationships/slide" Target="slides/slide38.xml"/><Relationship Id="rId59" Type="http://schemas.openxmlformats.org/officeDocument/2006/relationships/tableStyles" Target="tableStyles.xml"/><Relationship Id="rId20" Type="http://schemas.openxmlformats.org/officeDocument/2006/relationships/slide" Target="slides/slide12.xml"/><Relationship Id="rId41" Type="http://schemas.openxmlformats.org/officeDocument/2006/relationships/slide" Target="slides/slide33.xml"/><Relationship Id="rId54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49" Type="http://schemas.openxmlformats.org/officeDocument/2006/relationships/slide" Target="slides/slide41.xml"/><Relationship Id="rId57" Type="http://schemas.openxmlformats.org/officeDocument/2006/relationships/viewProps" Target="viewProps.xml"/><Relationship Id="rId10" Type="http://schemas.openxmlformats.org/officeDocument/2006/relationships/slide" Target="slides/slide2.xml"/><Relationship Id="rId31" Type="http://schemas.openxmlformats.org/officeDocument/2006/relationships/slide" Target="slides/slide23.xml"/><Relationship Id="rId44" Type="http://schemas.openxmlformats.org/officeDocument/2006/relationships/slide" Target="slides/slide36.xml"/><Relationship Id="rId52" Type="http://schemas.openxmlformats.org/officeDocument/2006/relationships/slide" Target="slides/slide44.xml"/></Relationships>
</file>

<file path=ppt/_rels/viewProps.xml.rels><?xml version="1.0" encoding="UTF-8" standalone="yes"?>
<Relationships xmlns="http://schemas.openxmlformats.org/package/2006/relationships"><Relationship Id="rId3" Type="http://schemas.openxmlformats.org/officeDocument/2006/relationships/slide" Target="slides/slide3.xml"/><Relationship Id="rId2" Type="http://schemas.openxmlformats.org/officeDocument/2006/relationships/slide" Target="slides/slide2.xml"/><Relationship Id="rId1" Type="http://schemas.openxmlformats.org/officeDocument/2006/relationships/slide" Target="slides/slide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9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4.png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42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0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51163" cy="49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3156" tIns="46579" rIns="93156" bIns="46579" numCol="1" anchor="t" anchorCtr="0" compatLnSpc="1">
            <a:prstTxWarp prst="textNoShape">
              <a:avLst/>
            </a:prstTxWarp>
          </a:bodyPr>
          <a:lstStyle>
            <a:lvl1pPr algn="l" defTabSz="931863">
              <a:defRPr sz="1200" b="0">
                <a:latin typeface="Times New Roman" panose="02020603050405020304" pitchFamily="18" charset="0"/>
              </a:defRPr>
            </a:lvl1pPr>
          </a:lstStyle>
          <a:p>
            <a:endParaRPr lang="en-US" altLang="ja-JP"/>
          </a:p>
        </p:txBody>
      </p:sp>
      <p:sp>
        <p:nvSpPr>
          <p:cNvPr id="1331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54450" y="0"/>
            <a:ext cx="2951163" cy="49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3156" tIns="46579" rIns="93156" bIns="46579" numCol="1" anchor="t" anchorCtr="0" compatLnSpc="1">
            <a:prstTxWarp prst="textNoShape">
              <a:avLst/>
            </a:prstTxWarp>
          </a:bodyPr>
          <a:lstStyle>
            <a:lvl1pPr algn="r" defTabSz="931863">
              <a:defRPr sz="1200" b="0">
                <a:latin typeface="Times New Roman" panose="02020603050405020304" pitchFamily="18" charset="0"/>
              </a:defRPr>
            </a:lvl1pPr>
          </a:lstStyle>
          <a:p>
            <a:endParaRPr lang="en-US" altLang="ja-JP"/>
          </a:p>
        </p:txBody>
      </p:sp>
      <p:sp>
        <p:nvSpPr>
          <p:cNvPr id="1331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442450"/>
            <a:ext cx="2951163" cy="49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3156" tIns="46579" rIns="93156" bIns="46579" numCol="1" anchor="b" anchorCtr="0" compatLnSpc="1">
            <a:prstTxWarp prst="textNoShape">
              <a:avLst/>
            </a:prstTxWarp>
          </a:bodyPr>
          <a:lstStyle>
            <a:lvl1pPr algn="l" defTabSz="931863">
              <a:defRPr sz="1200" b="0">
                <a:latin typeface="Times New Roman" panose="02020603050405020304" pitchFamily="18" charset="0"/>
              </a:defRPr>
            </a:lvl1pPr>
          </a:lstStyle>
          <a:p>
            <a:endParaRPr lang="en-US" altLang="ja-JP"/>
          </a:p>
        </p:txBody>
      </p:sp>
      <p:sp>
        <p:nvSpPr>
          <p:cNvPr id="1331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54450" y="9442450"/>
            <a:ext cx="2951163" cy="49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3156" tIns="46579" rIns="93156" bIns="46579" numCol="1" anchor="b" anchorCtr="0" compatLnSpc="1">
            <a:prstTxWarp prst="textNoShape">
              <a:avLst/>
            </a:prstTxWarp>
          </a:bodyPr>
          <a:lstStyle>
            <a:lvl1pPr algn="r" defTabSz="931863">
              <a:defRPr sz="1200" b="0">
                <a:latin typeface="Times New Roman" panose="02020603050405020304" pitchFamily="18" charset="0"/>
              </a:defRPr>
            </a:lvl1pPr>
          </a:lstStyle>
          <a:p>
            <a:fld id="{D607250E-9CE0-472F-A770-36153823AEAF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2870360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51163" cy="49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3156" tIns="46579" rIns="93156" bIns="46579" numCol="1" anchor="t" anchorCtr="0" compatLnSpc="1">
            <a:prstTxWarp prst="textNoShape">
              <a:avLst/>
            </a:prstTxWarp>
          </a:bodyPr>
          <a:lstStyle>
            <a:lvl1pPr algn="l" defTabSz="931863">
              <a:defRPr sz="1200" b="0">
                <a:latin typeface="Times New Roman" panose="02020603050405020304" pitchFamily="18" charset="0"/>
              </a:defRPr>
            </a:lvl1pPr>
          </a:lstStyle>
          <a:p>
            <a:endParaRPr lang="en-US" altLang="ja-JP"/>
          </a:p>
        </p:txBody>
      </p:sp>
      <p:sp>
        <p:nvSpPr>
          <p:cNvPr id="6041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54450" y="0"/>
            <a:ext cx="2951163" cy="49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3156" tIns="46579" rIns="93156" bIns="46579" numCol="1" anchor="t" anchorCtr="0" compatLnSpc="1">
            <a:prstTxWarp prst="textNoShape">
              <a:avLst/>
            </a:prstTxWarp>
          </a:bodyPr>
          <a:lstStyle>
            <a:lvl1pPr algn="r" defTabSz="931863">
              <a:defRPr sz="1200" b="0">
                <a:latin typeface="Times New Roman" panose="02020603050405020304" pitchFamily="18" charset="0"/>
              </a:defRPr>
            </a:lvl1pPr>
          </a:lstStyle>
          <a:p>
            <a:endParaRPr lang="en-US" altLang="ja-JP"/>
          </a:p>
        </p:txBody>
      </p:sp>
      <p:sp>
        <p:nvSpPr>
          <p:cNvPr id="60420" name="Rectangle 4"/>
          <p:cNvSpPr>
            <a:spLocks noChangeArrowheads="1" noTextEdit="1"/>
          </p:cNvSpPr>
          <p:nvPr>
            <p:ph type="sldImg" idx="2"/>
          </p:nvPr>
        </p:nvSpPr>
        <p:spPr bwMode="auto">
          <a:xfrm>
            <a:off x="922338" y="746125"/>
            <a:ext cx="4967287" cy="372586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6042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06463" y="4721225"/>
            <a:ext cx="4992687" cy="4471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3156" tIns="46579" rIns="93156" bIns="4657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6042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442450"/>
            <a:ext cx="2951163" cy="49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3156" tIns="46579" rIns="93156" bIns="46579" numCol="1" anchor="b" anchorCtr="0" compatLnSpc="1">
            <a:prstTxWarp prst="textNoShape">
              <a:avLst/>
            </a:prstTxWarp>
          </a:bodyPr>
          <a:lstStyle>
            <a:lvl1pPr algn="l" defTabSz="931863">
              <a:defRPr sz="1200" b="0">
                <a:latin typeface="Times New Roman" panose="02020603050405020304" pitchFamily="18" charset="0"/>
              </a:defRPr>
            </a:lvl1pPr>
          </a:lstStyle>
          <a:p>
            <a:endParaRPr lang="en-US" altLang="ja-JP"/>
          </a:p>
        </p:txBody>
      </p:sp>
      <p:sp>
        <p:nvSpPr>
          <p:cNvPr id="6042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54450" y="9442450"/>
            <a:ext cx="2951163" cy="49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3156" tIns="46579" rIns="93156" bIns="46579" numCol="1" anchor="b" anchorCtr="0" compatLnSpc="1">
            <a:prstTxWarp prst="textNoShape">
              <a:avLst/>
            </a:prstTxWarp>
          </a:bodyPr>
          <a:lstStyle>
            <a:lvl1pPr algn="r" defTabSz="931863">
              <a:defRPr sz="1200" b="0">
                <a:latin typeface="Times New Roman" panose="02020603050405020304" pitchFamily="18" charset="0"/>
              </a:defRPr>
            </a:lvl1pPr>
          </a:lstStyle>
          <a:p>
            <a:fld id="{60B1DFE2-9E1C-4E79-9F8F-4657CABD1F39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1934817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imes New Roman" panose="02020603050405020304" pitchFamily="18" charset="0"/>
        <a:ea typeface="ＭＳ Ｐ明朝" panose="02020600040205080304" pitchFamily="18" charset="-128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imes New Roman" panose="02020603050405020304" pitchFamily="18" charset="0"/>
        <a:ea typeface="ＭＳ Ｐ明朝" panose="02020600040205080304" pitchFamily="18" charset="-128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imes New Roman" panose="02020603050405020304" pitchFamily="18" charset="0"/>
        <a:ea typeface="ＭＳ Ｐ明朝" panose="02020600040205080304" pitchFamily="18" charset="-128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imes New Roman" panose="02020603050405020304" pitchFamily="18" charset="0"/>
        <a:ea typeface="ＭＳ Ｐ明朝" panose="02020600040205080304" pitchFamily="18" charset="-128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imes New Roman" panose="02020603050405020304" pitchFamily="18" charset="0"/>
        <a:ea typeface="ＭＳ Ｐ明朝" panose="02020600040205080304" pitchFamily="18" charset="-128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E270AE7-629D-4FA2-B0D6-6477B84B3457}" type="slidenum">
              <a:rPr lang="en-US" altLang="ja-JP"/>
              <a:pPr/>
              <a:t>1</a:t>
            </a:fld>
            <a:endParaRPr lang="en-US" altLang="ja-JP"/>
          </a:p>
        </p:txBody>
      </p:sp>
      <p:sp>
        <p:nvSpPr>
          <p:cNvPr id="1022978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229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5598375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16AC8D9-04C2-4E91-B2D7-47680C46F4F9}" type="slidenum">
              <a:rPr lang="en-US" altLang="ja-JP"/>
              <a:pPr/>
              <a:t>28</a:t>
            </a:fld>
            <a:endParaRPr lang="en-US" altLang="ja-JP"/>
          </a:p>
        </p:txBody>
      </p:sp>
      <p:sp>
        <p:nvSpPr>
          <p:cNvPr id="932866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19163" y="746125"/>
            <a:ext cx="4967287" cy="3725863"/>
          </a:xfrm>
          <a:ln/>
        </p:spPr>
      </p:sp>
      <p:sp>
        <p:nvSpPr>
          <p:cNvPr id="9328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ja-JP">
                <a:ea typeface="ＭＳ Ｐゴシック" panose="020B0600070205080204" pitchFamily="50" charset="-128"/>
              </a:rPr>
              <a:t>Global overlay and SNO D/N overlay</a:t>
            </a:r>
          </a:p>
          <a:p>
            <a:endParaRPr lang="en-US" altLang="ja-JP">
              <a:ea typeface="ＭＳ Ｐゴシック" panose="020B060007020508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30391386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FAE6578-1F24-439A-B309-B3AB83BDBF88}" type="slidenum">
              <a:rPr lang="en-US" altLang="ja-JP"/>
              <a:pPr/>
              <a:t>40</a:t>
            </a:fld>
            <a:endParaRPr lang="en-US" altLang="ja-JP"/>
          </a:p>
        </p:txBody>
      </p:sp>
      <p:sp>
        <p:nvSpPr>
          <p:cNvPr id="100557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920750" y="746125"/>
            <a:ext cx="4968875" cy="3725863"/>
          </a:xfrm>
          <a:ln/>
        </p:spPr>
      </p:sp>
      <p:sp>
        <p:nvSpPr>
          <p:cNvPr id="10055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8050" y="4721225"/>
            <a:ext cx="4989513" cy="4471988"/>
          </a:xfrm>
        </p:spPr>
        <p:txBody>
          <a:bodyPr/>
          <a:lstStyle/>
          <a:p>
            <a:r>
              <a:rPr lang="en-US" altLang="ja-JP"/>
              <a:t>	</a:t>
            </a:r>
          </a:p>
        </p:txBody>
      </p:sp>
    </p:spTree>
    <p:extLst>
      <p:ext uri="{BB962C8B-B14F-4D97-AF65-F5344CB8AC3E}">
        <p14:creationId xmlns:p14="http://schemas.microsoft.com/office/powerpoint/2010/main" val="17299776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 smtClean="0"/>
              <a:t>マスター サブタイトルの書式設定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EDC2017-5DD5-4488-B610-DDCD2AA128E0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75084554"/>
      </p:ext>
    </p:extLst>
  </p:cSld>
  <p:clrMapOvr>
    <a:masterClrMapping/>
  </p:clrMapOvr>
  <p:transition spd="med">
    <p:wipe dir="d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A704374-AF43-496B-8AC6-EA85481A2716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87399766"/>
      </p:ext>
    </p:extLst>
  </p:cSld>
  <p:clrMapOvr>
    <a:masterClrMapping/>
  </p:clrMapOvr>
  <p:transition spd="med">
    <p:wipe dir="d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3513" y="0"/>
            <a:ext cx="1943100" cy="5743575"/>
          </a:xfrm>
        </p:spPr>
        <p:txBody>
          <a:bodyPr vert="eaVert"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4213" y="0"/>
            <a:ext cx="5676900" cy="5743575"/>
          </a:xfrm>
        </p:spPr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E9C049-29AA-4C15-99B2-326906F4D3A0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4738271"/>
      </p:ext>
    </p:extLst>
  </p:cSld>
  <p:clrMapOvr>
    <a:masterClrMapping/>
  </p:clrMapOvr>
  <p:transition spd="med">
    <p:wipe dir="d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コンテンツ プレースホルダー 1"/>
          <p:cNvSpPr>
            <a:spLocks noGrp="1"/>
          </p:cNvSpPr>
          <p:nvPr>
            <p:ph/>
          </p:nvPr>
        </p:nvSpPr>
        <p:spPr>
          <a:xfrm>
            <a:off x="684213" y="0"/>
            <a:ext cx="7772400" cy="5743575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5" name="スライド番号プレースホルダー 4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DDF08E8F-D704-44E9-A5D2-69E47C37A7BF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42145777"/>
      </p:ext>
    </p:extLst>
  </p:cSld>
  <p:clrMapOvr>
    <a:masterClrMapping/>
  </p:clrMapOvr>
  <p:transition spd="med">
    <p:wipe dir="d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 smtClean="0"/>
              <a:t>マスター サブタイトルの書式設定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CF73D72-356C-41B6-9CB9-F521C0E23CE9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490261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506AD7A-3EB6-44FB-89FC-788411D51116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4484002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B13808E-3972-405A-9D3D-7353DB3E85C1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1893689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FDE05DF-B782-48CF-B457-3949FA8A6670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9826497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日付プレースホルダー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8" name="フッター プレースホルダー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9" name="スライド番号プレースホルダー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4075CA4-6AD9-4CB0-96FD-4D03DD35FF8B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834462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5" name="スライド番号プレースホルダー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21D948D-DEB7-4756-9717-058E6DD06F7B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5696004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ー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15023B9-550B-4F4B-AF2A-33EBF0401D7B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823782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39B5B7D-A1FC-4002-8FD7-32F72F98E738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94732759"/>
      </p:ext>
    </p:extLst>
  </p:cSld>
  <p:clrMapOvr>
    <a:masterClrMapping/>
  </p:clrMapOvr>
  <p:transition spd="med">
    <p:wipe dir="d"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DBDA9C-74F0-44AE-B677-2D7B482647FD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395606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ja-JP" altLang="en-US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933A83D-7A09-4351-B303-AF8A860DBE1A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6581917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4AF71D2-69CA-4487-AEDD-1B5732E15637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4415039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46A3C58-31E1-4EC4-A865-21FA9891795B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8304790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タイトルと 4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sz="quarter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quarter" idx="1"/>
          </p:nvPr>
        </p:nvSpPr>
        <p:spPr>
          <a:xfrm>
            <a:off x="685800" y="1981200"/>
            <a:ext cx="3810000" cy="1981200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コンテンツ プレースホルダー 4"/>
          <p:cNvSpPr>
            <a:spLocks noGrp="1"/>
          </p:cNvSpPr>
          <p:nvPr>
            <p:ph sz="quarter" idx="3"/>
          </p:nvPr>
        </p:nvSpPr>
        <p:spPr>
          <a:xfrm>
            <a:off x="685800" y="4114800"/>
            <a:ext cx="3810000" cy="1981200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日付プレースホルダー 6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8" name="フッター プレースホルダー 7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9" name="スライド番号プレースホルダー 8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00F6E92C-4507-43C2-A504-D1194E483867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5123507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 smtClean="0"/>
              <a:t>マスター サブタイトルの書式設定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9791A50-2F41-4E0E-8CE2-0F6C0E0CE773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8626038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09CB16-8696-457C-AD96-B852A645BC67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4514749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617CB9F-FEAC-4F93-8B98-B6A18CB11FDA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2479500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E443C9F-61E6-4EC9-B506-976311DD9AE4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3727452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日付プレースホルダー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8" name="フッター プレースホルダー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9" name="スライド番号プレースホルダー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D571214-FD36-4948-9DC4-15BB9957F0AB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3235812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C56DD2-4A31-4F76-B376-B8EBAA9E8A13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49955527"/>
      </p:ext>
    </p:extLst>
  </p:cSld>
  <p:clrMapOvr>
    <a:masterClrMapping/>
  </p:clrMapOvr>
  <p:transition spd="med">
    <p:wipe dir="d"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5" name="スライド番号プレースホルダー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E1B498C-0DDF-4325-AD81-6C27A4C6B8D7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9819688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ー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AD26F8-4958-464B-9313-471657781872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1747160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0306BC6-1446-43F4-96DA-29A381E54108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3293074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ja-JP" altLang="en-US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2DF81E-5B44-47E6-BE86-E654A2D1BD6D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4444868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1137F5D-56BA-4871-B81D-D52E005794EB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5047511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FF1F135-F1E7-4217-B0F3-0F85A3773B16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6547409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タイトル、コンテンツ、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コンテンツ プレースホルダー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6" name="日付プレースホルダー 5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7" name="フッター プレースホルダー 6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8" name="スライド番号プレースホルダー 7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D51EC686-E36A-4B1D-86F3-F9BD3ED44262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8746313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 smtClean="0"/>
              <a:t>マスター サブタイトルの書式設定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7C25039-646A-48DB-A5EE-209A43D9AB7F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96590466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1995215-D53C-41C5-A79B-B9E4BA28EC8D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3257634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C35875A-CD55-4B78-AC2F-CDC7EDD33A5B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5438547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4213" y="1628775"/>
            <a:ext cx="3810000" cy="4114800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628775"/>
            <a:ext cx="3810000" cy="4114800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47CD816-612E-4BE5-9FFA-2A1AEDEAFE95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66359819"/>
      </p:ext>
    </p:extLst>
  </p:cSld>
  <p:clrMapOvr>
    <a:masterClrMapping/>
  </p:clrMapOvr>
  <p:transition spd="med">
    <p:wipe dir="d"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CDCD100-3D50-4A7D-A425-E7EFB21BB39E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3098237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日付プレースホルダー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8" name="フッター プレースホルダー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9" name="スライド番号プレースホルダー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B917A1B-497F-4F1F-8583-D4AEA1608B8E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6970486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5" name="スライド番号プレースホルダー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ACF36F1-224F-4FC4-938D-CB30CE87F8F8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0136390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ー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8B4EA83-BA94-4570-8DF7-FAD2A4034B9C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0835772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E83202F-B498-496B-82EC-32695C057BA4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5091054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ja-JP" altLang="en-US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7CA474F-8328-4F5E-9583-68BA8BE92EE7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0751001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A8B246B-7775-4C4E-A826-1B7BAFEAE35A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92464873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0A05310-E7AF-4735-AC42-CBEC2EB346EB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240100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0034" name="Group 2"/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0" y="0"/>
            <a:chExt cx="5760" cy="4320"/>
          </a:xfrm>
        </p:grpSpPr>
        <p:sp>
          <p:nvSpPr>
            <p:cNvPr id="940035" name="Rectangle 3"/>
            <p:cNvSpPr>
              <a:spLocks noChangeArrowheads="1"/>
            </p:cNvSpPr>
            <p:nvPr/>
          </p:nvSpPr>
          <p:spPr bwMode="hidden">
            <a:xfrm>
              <a:off x="0" y="0"/>
              <a:ext cx="2208" cy="4320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kumimoji="0" lang="ja-JP" altLang="ja-JP" sz="2400" b="0">
                <a:latin typeface="Times New Roman" panose="02020603050405020304" pitchFamily="18" charset="0"/>
              </a:endParaRPr>
            </a:p>
          </p:txBody>
        </p:sp>
        <p:sp>
          <p:nvSpPr>
            <p:cNvPr id="940036" name="Rectangle 4"/>
            <p:cNvSpPr>
              <a:spLocks noChangeArrowheads="1"/>
            </p:cNvSpPr>
            <p:nvPr/>
          </p:nvSpPr>
          <p:spPr bwMode="hidden">
            <a:xfrm>
              <a:off x="1081" y="1065"/>
              <a:ext cx="4679" cy="159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/>
              <a:endParaRPr kumimoji="0" lang="ja-JP" altLang="ja-JP" sz="2400" b="0">
                <a:latin typeface="Times New Roman" panose="02020603050405020304" pitchFamily="18" charset="0"/>
              </a:endParaRPr>
            </a:p>
          </p:txBody>
        </p:sp>
        <p:grpSp>
          <p:nvGrpSpPr>
            <p:cNvPr id="940037" name="Group 5"/>
            <p:cNvGrpSpPr>
              <a:grpSpLocks/>
            </p:cNvGrpSpPr>
            <p:nvPr/>
          </p:nvGrpSpPr>
          <p:grpSpPr bwMode="auto">
            <a:xfrm>
              <a:off x="0" y="672"/>
              <a:ext cx="1806" cy="1989"/>
              <a:chOff x="0" y="672"/>
              <a:chExt cx="1806" cy="1989"/>
            </a:xfrm>
          </p:grpSpPr>
          <p:sp>
            <p:nvSpPr>
              <p:cNvPr id="940038" name="Rectangle 6"/>
              <p:cNvSpPr>
                <a:spLocks noChangeArrowheads="1"/>
              </p:cNvSpPr>
              <p:nvPr userDrawn="1"/>
            </p:nvSpPr>
            <p:spPr bwMode="auto">
              <a:xfrm>
                <a:off x="361" y="2257"/>
                <a:ext cx="363" cy="404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/>
                <a:endParaRPr kumimoji="0" lang="ja-JP" altLang="ja-JP" sz="2400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40039" name="Rectangle 7"/>
              <p:cNvSpPr>
                <a:spLocks noChangeArrowheads="1"/>
              </p:cNvSpPr>
              <p:nvPr userDrawn="1"/>
            </p:nvSpPr>
            <p:spPr bwMode="auto">
              <a:xfrm>
                <a:off x="1081" y="1065"/>
                <a:ext cx="362" cy="405"/>
              </a:xfrm>
              <a:prstGeom prst="rect">
                <a:avLst/>
              </a:pr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/>
                <a:endParaRPr kumimoji="0" lang="ja-JP" altLang="ja-JP" sz="2400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40040" name="Rectangle 8"/>
              <p:cNvSpPr>
                <a:spLocks noChangeArrowheads="1"/>
              </p:cNvSpPr>
              <p:nvPr userDrawn="1"/>
            </p:nvSpPr>
            <p:spPr bwMode="auto">
              <a:xfrm>
                <a:off x="1437" y="672"/>
                <a:ext cx="369" cy="400"/>
              </a:xfrm>
              <a:prstGeom prst="rect">
                <a:avLst/>
              </a:pr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/>
                <a:endParaRPr kumimoji="0" lang="ja-JP" altLang="ja-JP" sz="2400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40041" name="Rectangle 9"/>
              <p:cNvSpPr>
                <a:spLocks noChangeArrowheads="1"/>
              </p:cNvSpPr>
              <p:nvPr userDrawn="1"/>
            </p:nvSpPr>
            <p:spPr bwMode="auto">
              <a:xfrm>
                <a:off x="719" y="2257"/>
                <a:ext cx="368" cy="404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/>
                <a:endParaRPr kumimoji="0" lang="ja-JP" altLang="ja-JP" sz="2400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40042" name="Rectangle 10"/>
              <p:cNvSpPr>
                <a:spLocks noChangeArrowheads="1"/>
              </p:cNvSpPr>
              <p:nvPr userDrawn="1"/>
            </p:nvSpPr>
            <p:spPr bwMode="auto">
              <a:xfrm>
                <a:off x="1437" y="1065"/>
                <a:ext cx="369" cy="405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/>
                <a:endParaRPr kumimoji="0" lang="ja-JP" altLang="ja-JP" sz="2400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40043" name="Rectangle 11"/>
              <p:cNvSpPr>
                <a:spLocks noChangeArrowheads="1"/>
              </p:cNvSpPr>
              <p:nvPr userDrawn="1"/>
            </p:nvSpPr>
            <p:spPr bwMode="auto">
              <a:xfrm>
                <a:off x="719" y="1464"/>
                <a:ext cx="368" cy="399"/>
              </a:xfrm>
              <a:prstGeom prst="rect">
                <a:avLst/>
              </a:pr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/>
                <a:endParaRPr kumimoji="0" lang="ja-JP" altLang="ja-JP" sz="2400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40044" name="Rectangle 12"/>
              <p:cNvSpPr>
                <a:spLocks noChangeArrowheads="1"/>
              </p:cNvSpPr>
              <p:nvPr userDrawn="1"/>
            </p:nvSpPr>
            <p:spPr bwMode="auto">
              <a:xfrm>
                <a:off x="0" y="1464"/>
                <a:ext cx="367" cy="399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/>
                <a:endParaRPr kumimoji="0" lang="ja-JP" altLang="ja-JP" sz="2400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40045" name="Rectangle 13"/>
              <p:cNvSpPr>
                <a:spLocks noChangeArrowheads="1"/>
              </p:cNvSpPr>
              <p:nvPr userDrawn="1"/>
            </p:nvSpPr>
            <p:spPr bwMode="auto">
              <a:xfrm>
                <a:off x="1081" y="1464"/>
                <a:ext cx="362" cy="399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/>
                <a:endParaRPr kumimoji="0" lang="ja-JP" altLang="ja-JP" sz="2400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40046" name="Rectangle 14"/>
              <p:cNvSpPr>
                <a:spLocks noChangeArrowheads="1"/>
              </p:cNvSpPr>
              <p:nvPr userDrawn="1"/>
            </p:nvSpPr>
            <p:spPr bwMode="auto">
              <a:xfrm>
                <a:off x="361" y="1857"/>
                <a:ext cx="363" cy="406"/>
              </a:xfrm>
              <a:prstGeom prst="rect">
                <a:avLst/>
              </a:pr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/>
                <a:endParaRPr kumimoji="0" lang="ja-JP" altLang="ja-JP" sz="2400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40047" name="Rectangle 15"/>
              <p:cNvSpPr>
                <a:spLocks noChangeArrowheads="1"/>
              </p:cNvSpPr>
              <p:nvPr userDrawn="1"/>
            </p:nvSpPr>
            <p:spPr bwMode="auto">
              <a:xfrm>
                <a:off x="719" y="1857"/>
                <a:ext cx="368" cy="4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/>
                <a:endParaRPr kumimoji="0" lang="ja-JP" altLang="ja-JP" sz="2400" b="0">
                  <a:latin typeface="Times New Roman" panose="02020603050405020304" pitchFamily="18" charset="0"/>
                </a:endParaRPr>
              </a:p>
            </p:txBody>
          </p:sp>
        </p:grpSp>
      </p:grpSp>
      <p:sp>
        <p:nvSpPr>
          <p:cNvPr id="940048" name="Rectangle 16"/>
          <p:cNvSpPr>
            <a:spLocks noGrp="1" noChangeArrowheads="1"/>
          </p:cNvSpPr>
          <p:nvPr>
            <p:ph type="dt" sz="half" idx="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 b="0"/>
            </a:lvl1pPr>
          </a:lstStyle>
          <a:p>
            <a:endParaRPr lang="en-US" altLang="ja-JP"/>
          </a:p>
        </p:txBody>
      </p:sp>
      <p:sp>
        <p:nvSpPr>
          <p:cNvPr id="940049" name="Rectangle 17"/>
          <p:cNvSpPr>
            <a:spLocks noGrp="1" noChangeArrowheads="1"/>
          </p:cNvSpPr>
          <p:nvPr>
            <p:ph type="ftr" sz="quarter" idx="3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 b="0"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940050" name="Rectangle 18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 b="0">
                <a:latin typeface="Arial Black" panose="020B0A04020102020204" pitchFamily="34" charset="0"/>
              </a:defRPr>
            </a:lvl1pPr>
          </a:lstStyle>
          <a:p>
            <a:fld id="{9236C1A3-6C45-40DC-A294-8676D0163200}" type="slidenum">
              <a:rPr lang="en-US" altLang="ja-JP"/>
              <a:pPr/>
              <a:t>‹#›</a:t>
            </a:fld>
            <a:endParaRPr lang="en-US" altLang="ja-JP"/>
          </a:p>
        </p:txBody>
      </p:sp>
      <p:sp>
        <p:nvSpPr>
          <p:cNvPr id="940051" name="Rectangle 19"/>
          <p:cNvSpPr>
            <a:spLocks noGrp="1" noChangeArrowheads="1"/>
          </p:cNvSpPr>
          <p:nvPr>
            <p:ph type="ctrTitle"/>
          </p:nvPr>
        </p:nvSpPr>
        <p:spPr>
          <a:xfrm>
            <a:off x="2971800" y="1828800"/>
            <a:ext cx="6019800" cy="22098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ja-JP" altLang="en-US" noProof="0" smtClean="0"/>
              <a:t>マスタ タイトルの書式設定</a:t>
            </a:r>
          </a:p>
        </p:txBody>
      </p:sp>
      <p:sp>
        <p:nvSpPr>
          <p:cNvPr id="940052" name="Rectangle 20"/>
          <p:cNvSpPr>
            <a:spLocks noGrp="1" noChangeArrowheads="1"/>
          </p:cNvSpPr>
          <p:nvPr>
            <p:ph type="subTitle" idx="1"/>
          </p:nvPr>
        </p:nvSpPr>
        <p:spPr>
          <a:xfrm>
            <a:off x="2971800" y="4267200"/>
            <a:ext cx="6019800" cy="1752600"/>
          </a:xfrm>
        </p:spPr>
        <p:txBody>
          <a:bodyPr/>
          <a:lstStyle>
            <a:lvl1pPr marL="0" indent="0" algn="ctr">
              <a:buFont typeface="Wingdings" panose="05000000000000000000" pitchFamily="2" charset="2"/>
              <a:buNone/>
              <a:defRPr/>
            </a:lvl1pPr>
          </a:lstStyle>
          <a:p>
            <a:pPr lvl="0"/>
            <a:r>
              <a:rPr lang="ja-JP" altLang="en-US" noProof="0" smtClean="0"/>
              <a:t>マスタ サブタイトルの書式設定</a:t>
            </a:r>
          </a:p>
        </p:txBody>
      </p:sp>
      <p:pic>
        <p:nvPicPr>
          <p:cNvPr id="940053" name="Picture 21" descr="logo-superk-fullco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7650" y="0"/>
            <a:ext cx="1209675" cy="895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40054" name="Picture 22" descr="logo-superk-fullcol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7650" y="0"/>
            <a:ext cx="1209675" cy="895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電力館Y.Takeuchi@ICHEP06</a:t>
            </a:r>
          </a:p>
        </p:txBody>
      </p:sp>
      <p:sp>
        <p:nvSpPr>
          <p:cNvPr id="5" name="スライド番号プレースホルダー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B2808D8-23F5-47BE-ACF2-0FED59093715}" type="slidenum">
              <a:rPr lang="en-US" altLang="ja-JP"/>
              <a:pPr/>
              <a:t>‹#›</a:t>
            </a:fld>
            <a:endParaRPr lang="en-US" altLang="ja-JP"/>
          </a:p>
        </p:txBody>
      </p:sp>
      <p:sp>
        <p:nvSpPr>
          <p:cNvPr id="6" name="日付プレースホルダー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July 28, 2006</a:t>
            </a:r>
          </a:p>
        </p:txBody>
      </p:sp>
    </p:spTree>
    <p:extLst>
      <p:ext uri="{BB962C8B-B14F-4D97-AF65-F5344CB8AC3E}">
        <p14:creationId xmlns:p14="http://schemas.microsoft.com/office/powerpoint/2010/main" val="419155684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日付プレースホルダー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8" name="フッター プレースホルダー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9" name="スライド番号プレースホルダー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EDDE51F-1DFE-42D9-80DA-E6E65AAC1B08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76883684"/>
      </p:ext>
    </p:extLst>
  </p:cSld>
  <p:clrMapOvr>
    <a:masterClrMapping/>
  </p:clrMapOvr>
  <p:transition spd="med">
    <p:wipe dir="d"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電力館Y.Takeuchi@ICHEP06</a:t>
            </a:r>
          </a:p>
        </p:txBody>
      </p:sp>
      <p:sp>
        <p:nvSpPr>
          <p:cNvPr id="5" name="スライド番号プレースホルダー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EC1D7975-279F-46BC-A430-5018D4CA9246}" type="slidenum">
              <a:rPr lang="en-US" altLang="ja-JP"/>
              <a:pPr/>
              <a:t>‹#›</a:t>
            </a:fld>
            <a:endParaRPr lang="en-US" altLang="ja-JP"/>
          </a:p>
        </p:txBody>
      </p:sp>
      <p:sp>
        <p:nvSpPr>
          <p:cNvPr id="6" name="日付プレースホルダー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July 28, 2006</a:t>
            </a:r>
          </a:p>
        </p:txBody>
      </p:sp>
    </p:spTree>
    <p:extLst>
      <p:ext uri="{BB962C8B-B14F-4D97-AF65-F5344CB8AC3E}">
        <p14:creationId xmlns:p14="http://schemas.microsoft.com/office/powerpoint/2010/main" val="346504428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395288" y="1052513"/>
            <a:ext cx="4135437" cy="5472112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83125" y="1052513"/>
            <a:ext cx="4137025" cy="5472112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電力館Y.Takeuchi@ICHEP06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11CFA3E7-84CC-42AD-97A5-2AE564E2E328}" type="slidenum">
              <a:rPr lang="en-US" altLang="ja-JP"/>
              <a:pPr/>
              <a:t>‹#›</a:t>
            </a:fld>
            <a:endParaRPr lang="en-US" altLang="ja-JP"/>
          </a:p>
        </p:txBody>
      </p:sp>
      <p:sp>
        <p:nvSpPr>
          <p:cNvPr id="7" name="日付プレースホルダー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July 28, 2006</a:t>
            </a:r>
          </a:p>
        </p:txBody>
      </p:sp>
    </p:spTree>
    <p:extLst>
      <p:ext uri="{BB962C8B-B14F-4D97-AF65-F5344CB8AC3E}">
        <p14:creationId xmlns:p14="http://schemas.microsoft.com/office/powerpoint/2010/main" val="236370582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フッター プレースホルダー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電力館Y.Takeuchi@ICHEP06</a:t>
            </a:r>
          </a:p>
        </p:txBody>
      </p:sp>
      <p:sp>
        <p:nvSpPr>
          <p:cNvPr id="8" name="スライド番号プレースホルダー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F0843DB-E32B-4151-91B4-2FFD138E2156}" type="slidenum">
              <a:rPr lang="en-US" altLang="ja-JP"/>
              <a:pPr/>
              <a:t>‹#›</a:t>
            </a:fld>
            <a:endParaRPr lang="en-US" altLang="ja-JP"/>
          </a:p>
        </p:txBody>
      </p:sp>
      <p:sp>
        <p:nvSpPr>
          <p:cNvPr id="9" name="日付プレースホルダー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July 28, 2006</a:t>
            </a:r>
          </a:p>
        </p:txBody>
      </p:sp>
    </p:spTree>
    <p:extLst>
      <p:ext uri="{BB962C8B-B14F-4D97-AF65-F5344CB8AC3E}">
        <p14:creationId xmlns:p14="http://schemas.microsoft.com/office/powerpoint/2010/main" val="295634181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電力館Y.Takeuchi@ICHEP06</a:t>
            </a: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3E754C7-848F-41CB-8A16-EAEE6ECBF1D4}" type="slidenum">
              <a:rPr lang="en-US" altLang="ja-JP"/>
              <a:pPr/>
              <a:t>‹#›</a:t>
            </a:fld>
            <a:endParaRPr lang="en-US" altLang="ja-JP"/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July 28, 2006</a:t>
            </a:r>
          </a:p>
        </p:txBody>
      </p:sp>
    </p:spTree>
    <p:extLst>
      <p:ext uri="{BB962C8B-B14F-4D97-AF65-F5344CB8AC3E}">
        <p14:creationId xmlns:p14="http://schemas.microsoft.com/office/powerpoint/2010/main" val="135963903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フッター プレースホルダー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電力館Y.Takeuchi@ICHEP06</a:t>
            </a:r>
          </a:p>
        </p:txBody>
      </p:sp>
      <p:sp>
        <p:nvSpPr>
          <p:cNvPr id="3" name="スライド番号プレースホルダー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C3FDAE6-1F8A-44C4-8031-CBFB6A5F717B}" type="slidenum">
              <a:rPr lang="en-US" altLang="ja-JP"/>
              <a:pPr/>
              <a:t>‹#›</a:t>
            </a:fld>
            <a:endParaRPr lang="en-US" altLang="ja-JP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July 28, 2006</a:t>
            </a:r>
          </a:p>
        </p:txBody>
      </p:sp>
    </p:spTree>
    <p:extLst>
      <p:ext uri="{BB962C8B-B14F-4D97-AF65-F5344CB8AC3E}">
        <p14:creationId xmlns:p14="http://schemas.microsoft.com/office/powerpoint/2010/main" val="423491651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電力館Y.Takeuchi@ICHEP06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FAC9EFC-8E78-445D-944C-0F8C8DF7F134}" type="slidenum">
              <a:rPr lang="en-US" altLang="ja-JP"/>
              <a:pPr/>
              <a:t>‹#›</a:t>
            </a:fld>
            <a:endParaRPr lang="en-US" altLang="ja-JP"/>
          </a:p>
        </p:txBody>
      </p:sp>
      <p:sp>
        <p:nvSpPr>
          <p:cNvPr id="7" name="日付プレースホルダー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July 28, 2006</a:t>
            </a:r>
          </a:p>
        </p:txBody>
      </p:sp>
    </p:spTree>
    <p:extLst>
      <p:ext uri="{BB962C8B-B14F-4D97-AF65-F5344CB8AC3E}">
        <p14:creationId xmlns:p14="http://schemas.microsoft.com/office/powerpoint/2010/main" val="153213812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ja-JP" altLang="en-US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電力館Y.Takeuchi@ICHEP06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5D61C38E-0245-4752-8506-564636A6C3E4}" type="slidenum">
              <a:rPr lang="en-US" altLang="ja-JP"/>
              <a:pPr/>
              <a:t>‹#›</a:t>
            </a:fld>
            <a:endParaRPr lang="en-US" altLang="ja-JP"/>
          </a:p>
        </p:txBody>
      </p:sp>
      <p:sp>
        <p:nvSpPr>
          <p:cNvPr id="7" name="日付プレースホルダー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July 28, 2006</a:t>
            </a:r>
          </a:p>
        </p:txBody>
      </p:sp>
    </p:spTree>
    <p:extLst>
      <p:ext uri="{BB962C8B-B14F-4D97-AF65-F5344CB8AC3E}">
        <p14:creationId xmlns:p14="http://schemas.microsoft.com/office/powerpoint/2010/main" val="96555491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電力館Y.Takeuchi@ICHEP06</a:t>
            </a:r>
          </a:p>
        </p:txBody>
      </p:sp>
      <p:sp>
        <p:nvSpPr>
          <p:cNvPr id="5" name="スライド番号プレースホルダー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25969545-DD6B-4C47-8AC2-803F8EF5DE0D}" type="slidenum">
              <a:rPr lang="en-US" altLang="ja-JP"/>
              <a:pPr/>
              <a:t>‹#›</a:t>
            </a:fld>
            <a:endParaRPr lang="en-US" altLang="ja-JP"/>
          </a:p>
        </p:txBody>
      </p:sp>
      <p:sp>
        <p:nvSpPr>
          <p:cNvPr id="6" name="日付プレースホルダー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July 28, 2006</a:t>
            </a:r>
          </a:p>
        </p:txBody>
      </p:sp>
    </p:spTree>
    <p:extLst>
      <p:ext uri="{BB962C8B-B14F-4D97-AF65-F5344CB8AC3E}">
        <p14:creationId xmlns:p14="http://schemas.microsoft.com/office/powerpoint/2010/main" val="32300045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615113" y="0"/>
            <a:ext cx="2205037" cy="6524625"/>
          </a:xfrm>
        </p:spPr>
        <p:txBody>
          <a:bodyPr vert="eaVert"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462713" cy="6524625"/>
          </a:xfrm>
        </p:spPr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電力館Y.Takeuchi@ICHEP06</a:t>
            </a:r>
          </a:p>
        </p:txBody>
      </p:sp>
      <p:sp>
        <p:nvSpPr>
          <p:cNvPr id="5" name="スライド番号プレースホルダー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8ECCEDF-4553-44EF-A42C-8A906DF35D85}" type="slidenum">
              <a:rPr lang="en-US" altLang="ja-JP"/>
              <a:pPr/>
              <a:t>‹#›</a:t>
            </a:fld>
            <a:endParaRPr lang="en-US" altLang="ja-JP"/>
          </a:p>
        </p:txBody>
      </p:sp>
      <p:sp>
        <p:nvSpPr>
          <p:cNvPr id="6" name="日付プレースホルダー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July 28, 2006</a:t>
            </a:r>
          </a:p>
        </p:txBody>
      </p:sp>
    </p:spTree>
    <p:extLst>
      <p:ext uri="{BB962C8B-B14F-4D97-AF65-F5344CB8AC3E}">
        <p14:creationId xmlns:p14="http://schemas.microsoft.com/office/powerpoint/2010/main" val="379665477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63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549275"/>
            <a:ext cx="7772400" cy="181292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ja-JP" altLang="en-US" noProof="0" smtClean="0"/>
              <a:t>マスタ タイトルの書式設定</a:t>
            </a:r>
          </a:p>
        </p:txBody>
      </p:sp>
      <p:sp>
        <p:nvSpPr>
          <p:cNvPr id="96563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203575" y="2854325"/>
            <a:ext cx="5254625" cy="1366838"/>
          </a:xfrm>
        </p:spPr>
        <p:txBody>
          <a:bodyPr/>
          <a:lstStyle>
            <a:lvl1pPr marL="0" indent="0" algn="r">
              <a:buFont typeface="Wingdings" panose="05000000000000000000" pitchFamily="2" charset="2"/>
              <a:buNone/>
              <a:defRPr sz="2000"/>
            </a:lvl1pPr>
          </a:lstStyle>
          <a:p>
            <a:pPr lvl="0"/>
            <a:r>
              <a:rPr lang="ja-JP" altLang="en-US" noProof="0" smtClean="0"/>
              <a:t>マスタ サブタイトルの書式設定</a:t>
            </a:r>
          </a:p>
        </p:txBody>
      </p:sp>
      <p:sp>
        <p:nvSpPr>
          <p:cNvPr id="96563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kumimoji="0" sz="1200" b="0">
                <a:latin typeface="+mn-lt"/>
              </a:defRPr>
            </a:lvl1pPr>
          </a:lstStyle>
          <a:p>
            <a:endParaRPr lang="en-US" altLang="ja-JP"/>
          </a:p>
        </p:txBody>
      </p:sp>
      <p:sp>
        <p:nvSpPr>
          <p:cNvPr id="96563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kumimoji="0" sz="1200" b="0">
                <a:latin typeface="+mn-lt"/>
              </a:defRPr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96563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kumimoji="0" sz="1200" b="0">
                <a:latin typeface="+mn-lt"/>
              </a:defRPr>
            </a:lvl1pPr>
          </a:lstStyle>
          <a:p>
            <a:fld id="{34AD6ABC-963C-43B6-941C-574006098F38}" type="slidenum">
              <a:rPr lang="en-US" altLang="ja-JP"/>
              <a:pPr/>
              <a:t>‹#›</a:t>
            </a:fld>
            <a:endParaRPr lang="en-US" altLang="ja-JP"/>
          </a:p>
        </p:txBody>
      </p:sp>
      <p:sp>
        <p:nvSpPr>
          <p:cNvPr id="965639" name="AutoShape 7"/>
          <p:cNvSpPr>
            <a:spLocks noChangeArrowheads="1"/>
          </p:cNvSpPr>
          <p:nvPr/>
        </p:nvSpPr>
        <p:spPr bwMode="auto">
          <a:xfrm>
            <a:off x="685800" y="2393950"/>
            <a:ext cx="7772400" cy="109538"/>
          </a:xfrm>
          <a:custGeom>
            <a:avLst/>
            <a:gdLst>
              <a:gd name="G0" fmla="+- 618 0 0"/>
              <a:gd name="T0" fmla="*/ 0 w 1000"/>
              <a:gd name="T1" fmla="*/ 0 h 1000"/>
              <a:gd name="T2" fmla="*/ 618 w 1000"/>
              <a:gd name="T3" fmla="*/ 0 h 1000"/>
              <a:gd name="T4" fmla="*/ 618 w 1000"/>
              <a:gd name="T5" fmla="*/ 1000 h 1000"/>
              <a:gd name="T6" fmla="*/ 0 w 1000"/>
              <a:gd name="T7" fmla="*/ 1000 h 1000"/>
              <a:gd name="T8" fmla="*/ 0 w 1000"/>
              <a:gd name="T9" fmla="*/ 0 h 1000"/>
              <a:gd name="T10" fmla="*/ 1000 w 1000"/>
              <a:gd name="T11" fmla="*/ 0 h 1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00" h="1000" stroke="0">
                <a:moveTo>
                  <a:pt x="0" y="0"/>
                </a:moveTo>
                <a:lnTo>
                  <a:pt x="618" y="0"/>
                </a:lnTo>
                <a:lnTo>
                  <a:pt x="618" y="1000"/>
                </a:lnTo>
                <a:lnTo>
                  <a:pt x="0" y="1000"/>
                </a:lnTo>
                <a:close/>
              </a:path>
              <a:path w="1000" h="1000">
                <a:moveTo>
                  <a:pt x="0" y="0"/>
                </a:moveTo>
                <a:lnTo>
                  <a:pt x="1000" y="0"/>
                </a:lnTo>
              </a:path>
            </a:pathLst>
          </a:custGeom>
          <a:solidFill>
            <a:schemeClr val="hlink"/>
          </a:solidFill>
          <a:ln w="9525">
            <a:solidFill>
              <a:schemeClr val="hlink"/>
            </a:solidFill>
            <a:round/>
            <a:headEnd/>
            <a:tailEnd/>
          </a:ln>
        </p:spPr>
        <p:txBody>
          <a:bodyPr/>
          <a:lstStyle/>
          <a:p>
            <a:pPr algn="l"/>
            <a:endParaRPr kumimoji="0" lang="ja-JP" altLang="ja-JP" sz="2400" b="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5" name="スライド番号プレースホルダー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EFB41E6-F3FF-4E58-BF8D-C874340DB2AA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29920801"/>
      </p:ext>
    </p:extLst>
  </p:cSld>
  <p:clrMapOvr>
    <a:masterClrMapping/>
  </p:clrMapOvr>
  <p:transition spd="med">
    <p:wipe dir="d"/>
  </p:transition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02805513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/>
          <a:lstStyle>
            <a:lvl1pPr>
              <a:defRPr sz="60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7171206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566738" y="1412875"/>
            <a:ext cx="3924300" cy="5111750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3438" y="1412875"/>
            <a:ext cx="3924300" cy="5111750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57781810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58411114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35643203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26829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/>
          <a:lstStyle>
            <a:lvl1pPr>
              <a:defRPr sz="32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260029925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/>
          <a:lstStyle>
            <a:lvl1pPr>
              <a:defRPr sz="32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ja-JP" altLang="en-US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255846995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98468281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73838" y="304800"/>
            <a:ext cx="2001837" cy="6219825"/>
          </a:xfrm>
        </p:spPr>
        <p:txBody>
          <a:bodyPr vert="eaVert"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566738" y="304800"/>
            <a:ext cx="5854700" cy="6219825"/>
          </a:xfrm>
        </p:spPr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53983565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ー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1F4E069-7A51-47BE-9312-D076EA7B4137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17168744"/>
      </p:ext>
    </p:extLst>
  </p:cSld>
  <p:clrMapOvr>
    <a:masterClrMapping/>
  </p:clrMapOvr>
  <p:transition spd="med">
    <p:wipe dir="d"/>
  </p:transition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 smtClean="0"/>
              <a:t>マスター サブタイトルの書式設定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348DD97-EB43-49E2-8FCD-EC85FA3D0F67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4936024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84E31DA-1080-46F2-905E-59F700AFFB61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10994120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3A6BEB2-3646-4A03-9C86-B3931755F664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38563103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B331016-C18D-45C2-AE65-7633F51486D7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80109604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日付プレースホルダー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8" name="フッター プレースホルダー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9" name="スライド番号プレースホルダー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B5F4697-3254-4C05-8C81-78C0D24116EC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2017857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5" name="スライド番号プレースホルダー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61265F4-71D3-48CC-8903-2422B98998AB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4816030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ー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3F70FBF-29DE-451D-8F19-7D9AB821CACE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62487153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70C1E09-6500-460C-93A2-27CD7C4AFB4B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1152232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ja-JP" altLang="en-US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8BB4AD9-8196-49E7-B2EF-2197A33110C4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69555606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175E62-4D6C-49CE-8E5B-627126748E1C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154854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E7F9E91-44E1-4A2F-8268-51C832367302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50470925"/>
      </p:ext>
    </p:extLst>
  </p:cSld>
  <p:clrMapOvr>
    <a:masterClrMapping/>
  </p:clrMapOvr>
  <p:transition spd="med">
    <p:wipe dir="d"/>
  </p:transition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167E9B-EFFA-44B3-9910-A56B9206CF31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8060308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2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219200" y="457200"/>
            <a:ext cx="7772400" cy="6858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ja-JP" altLang="en-US" noProof="0" smtClean="0"/>
              <a:t>マスタ タイトルの書式設定</a:t>
            </a:r>
          </a:p>
        </p:txBody>
      </p:sp>
      <p:sp>
        <p:nvSpPr>
          <p:cNvPr id="100352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600200" y="2057400"/>
            <a:ext cx="6400800" cy="2895600"/>
          </a:xfrm>
        </p:spPr>
        <p:txBody>
          <a:bodyPr/>
          <a:lstStyle>
            <a:lvl1pPr marL="0" indent="0" algn="ctr">
              <a:buFont typeface="Wingdings" panose="05000000000000000000" pitchFamily="2" charset="2"/>
              <a:buNone/>
              <a:defRPr/>
            </a:lvl1pPr>
          </a:lstStyle>
          <a:p>
            <a:pPr lvl="0"/>
            <a:r>
              <a:rPr lang="ja-JP" altLang="en-US" noProof="0" smtClean="0"/>
              <a:t>マスタ サブタイトルの書式設定</a:t>
            </a:r>
          </a:p>
        </p:txBody>
      </p:sp>
      <p:sp>
        <p:nvSpPr>
          <p:cNvPr id="1003524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5838825" y="0"/>
            <a:ext cx="1905000" cy="457200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en-US" altLang="ja-JP"/>
          </a:p>
        </p:txBody>
      </p:sp>
      <p:sp>
        <p:nvSpPr>
          <p:cNvPr id="1003525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en-US" altLang="ja-JP"/>
              <a:t>電力館</a:t>
            </a:r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</p:spTree>
    <p:extLst>
      <p:ext uri="{BB962C8B-B14F-4D97-AF65-F5344CB8AC3E}">
        <p14:creationId xmlns:p14="http://schemas.microsoft.com/office/powerpoint/2010/main" val="187395954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/>
          <a:lstStyle>
            <a:lvl1pPr>
              <a:defRPr sz="60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</p:spTree>
    <p:extLst>
      <p:ext uri="{BB962C8B-B14F-4D97-AF65-F5344CB8AC3E}">
        <p14:creationId xmlns:p14="http://schemas.microsoft.com/office/powerpoint/2010/main" val="73130626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1371600" y="1179513"/>
            <a:ext cx="3810000" cy="4611687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5334000" y="1179513"/>
            <a:ext cx="3810000" cy="4611687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</p:spTree>
    <p:extLst>
      <p:ext uri="{BB962C8B-B14F-4D97-AF65-F5344CB8AC3E}">
        <p14:creationId xmlns:p14="http://schemas.microsoft.com/office/powerpoint/2010/main" val="1961576925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日付プレースホルダー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8" name="フッター プレースホルダー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</p:spTree>
    <p:extLst>
      <p:ext uri="{BB962C8B-B14F-4D97-AF65-F5344CB8AC3E}">
        <p14:creationId xmlns:p14="http://schemas.microsoft.com/office/powerpoint/2010/main" val="2532439335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</p:spTree>
    <p:extLst>
      <p:ext uri="{BB962C8B-B14F-4D97-AF65-F5344CB8AC3E}">
        <p14:creationId xmlns:p14="http://schemas.microsoft.com/office/powerpoint/2010/main" val="41658308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ー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</p:spTree>
    <p:extLst>
      <p:ext uri="{BB962C8B-B14F-4D97-AF65-F5344CB8AC3E}">
        <p14:creationId xmlns:p14="http://schemas.microsoft.com/office/powerpoint/2010/main" val="1770771367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/>
          <a:lstStyle>
            <a:lvl1pPr>
              <a:defRPr sz="32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</p:spTree>
    <p:extLst>
      <p:ext uri="{BB962C8B-B14F-4D97-AF65-F5344CB8AC3E}">
        <p14:creationId xmlns:p14="http://schemas.microsoft.com/office/powerpoint/2010/main" val="39482618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/>
          <a:lstStyle>
            <a:lvl1pPr>
              <a:defRPr sz="32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ja-JP" altLang="en-US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</p:spTree>
    <p:extLst>
      <p:ext uri="{BB962C8B-B14F-4D97-AF65-F5344CB8AC3E}">
        <p14:creationId xmlns:p14="http://schemas.microsoft.com/office/powerpoint/2010/main" val="96483371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ja-JP" altLang="en-US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66A9D8-799D-4286-858D-023FFD1471EE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13628316"/>
      </p:ext>
    </p:extLst>
  </p:cSld>
  <p:clrMapOvr>
    <a:masterClrMapping/>
  </p:clrMapOvr>
  <p:transition spd="med">
    <p:wipe dir="d"/>
  </p:transition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</p:spTree>
    <p:extLst>
      <p:ext uri="{BB962C8B-B14F-4D97-AF65-F5344CB8AC3E}">
        <p14:creationId xmlns:p14="http://schemas.microsoft.com/office/powerpoint/2010/main" val="4110015702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7192963" y="228600"/>
            <a:ext cx="1951037" cy="5562600"/>
          </a:xfrm>
        </p:spPr>
        <p:txBody>
          <a:bodyPr vert="eaVert"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1339850" y="228600"/>
            <a:ext cx="5700713" cy="5562600"/>
          </a:xfrm>
        </p:spPr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</p:spTree>
    <p:extLst>
      <p:ext uri="{BB962C8B-B14F-4D97-AF65-F5344CB8AC3E}">
        <p14:creationId xmlns:p14="http://schemas.microsoft.com/office/powerpoint/2010/main" val="87246514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コンテンツ プレースホルダー 1"/>
          <p:cNvSpPr>
            <a:spLocks noGrp="1"/>
          </p:cNvSpPr>
          <p:nvPr>
            <p:ph/>
          </p:nvPr>
        </p:nvSpPr>
        <p:spPr>
          <a:xfrm>
            <a:off x="1339850" y="228600"/>
            <a:ext cx="7804150" cy="5562600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sz="half" idx="10"/>
          </p:nvPr>
        </p:nvSpPr>
        <p:spPr>
          <a:xfrm>
            <a:off x="6189663" y="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ja-JP"/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sz="quarter" idx="11"/>
          </p:nvPr>
        </p:nvSpPr>
        <p:spPr>
          <a:xfrm>
            <a:off x="6248400" y="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r>
              <a:rPr lang="en-US" altLang="ja-JP"/>
              <a:t>電力館</a:t>
            </a:r>
          </a:p>
        </p:txBody>
      </p:sp>
    </p:spTree>
    <p:extLst>
      <p:ext uri="{BB962C8B-B14F-4D97-AF65-F5344CB8AC3E}">
        <p14:creationId xmlns:p14="http://schemas.microsoft.com/office/powerpoint/2010/main" val="123092009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9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2.xml"/><Relationship Id="rId10" Type="http://schemas.openxmlformats.org/officeDocument/2006/relationships/slideLayout" Target="../slideLayouts/slideLayout57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.xml"/><Relationship Id="rId3" Type="http://schemas.openxmlformats.org/officeDocument/2006/relationships/slideLayout" Target="../slideLayouts/slideLayout61.xml"/><Relationship Id="rId7" Type="http://schemas.openxmlformats.org/officeDocument/2006/relationships/slideLayout" Target="../slideLayouts/slideLayout65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60.xml"/><Relationship Id="rId1" Type="http://schemas.openxmlformats.org/officeDocument/2006/relationships/slideLayout" Target="../slideLayouts/slideLayout59.xml"/><Relationship Id="rId6" Type="http://schemas.openxmlformats.org/officeDocument/2006/relationships/slideLayout" Target="../slideLayouts/slideLayout64.xml"/><Relationship Id="rId11" Type="http://schemas.openxmlformats.org/officeDocument/2006/relationships/slideLayout" Target="../slideLayouts/slideLayout69.xml"/><Relationship Id="rId5" Type="http://schemas.openxmlformats.org/officeDocument/2006/relationships/slideLayout" Target="../slideLayouts/slideLayout63.xml"/><Relationship Id="rId10" Type="http://schemas.openxmlformats.org/officeDocument/2006/relationships/slideLayout" Target="../slideLayouts/slideLayout68.xml"/><Relationship Id="rId4" Type="http://schemas.openxmlformats.org/officeDocument/2006/relationships/slideLayout" Target="../slideLayouts/slideLayout62.xml"/><Relationship Id="rId9" Type="http://schemas.openxmlformats.org/officeDocument/2006/relationships/slideLayout" Target="../slideLayouts/slideLayout67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7.xml"/><Relationship Id="rId3" Type="http://schemas.openxmlformats.org/officeDocument/2006/relationships/slideLayout" Target="../slideLayouts/slideLayout72.xml"/><Relationship Id="rId7" Type="http://schemas.openxmlformats.org/officeDocument/2006/relationships/slideLayout" Target="../slideLayouts/slideLayout76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71.xml"/><Relationship Id="rId1" Type="http://schemas.openxmlformats.org/officeDocument/2006/relationships/slideLayout" Target="../slideLayouts/slideLayout70.xml"/><Relationship Id="rId6" Type="http://schemas.openxmlformats.org/officeDocument/2006/relationships/slideLayout" Target="../slideLayouts/slideLayout75.xml"/><Relationship Id="rId11" Type="http://schemas.openxmlformats.org/officeDocument/2006/relationships/slideLayout" Target="../slideLayouts/slideLayout80.xml"/><Relationship Id="rId5" Type="http://schemas.openxmlformats.org/officeDocument/2006/relationships/slideLayout" Target="../slideLayouts/slideLayout74.xml"/><Relationship Id="rId10" Type="http://schemas.openxmlformats.org/officeDocument/2006/relationships/slideLayout" Target="../slideLayouts/slideLayout79.xml"/><Relationship Id="rId4" Type="http://schemas.openxmlformats.org/officeDocument/2006/relationships/slideLayout" Target="../slideLayouts/slideLayout73.xml"/><Relationship Id="rId9" Type="http://schemas.openxmlformats.org/officeDocument/2006/relationships/slideLayout" Target="../slideLayouts/slideLayout78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8.xml"/><Relationship Id="rId13" Type="http://schemas.openxmlformats.org/officeDocument/2006/relationships/theme" Target="../theme/theme8.xml"/><Relationship Id="rId3" Type="http://schemas.openxmlformats.org/officeDocument/2006/relationships/slideLayout" Target="../slideLayouts/slideLayout83.xml"/><Relationship Id="rId7" Type="http://schemas.openxmlformats.org/officeDocument/2006/relationships/slideLayout" Target="../slideLayouts/slideLayout87.xml"/><Relationship Id="rId12" Type="http://schemas.openxmlformats.org/officeDocument/2006/relationships/slideLayout" Target="../slideLayouts/slideLayout92.xml"/><Relationship Id="rId2" Type="http://schemas.openxmlformats.org/officeDocument/2006/relationships/slideLayout" Target="../slideLayouts/slideLayout82.xml"/><Relationship Id="rId1" Type="http://schemas.openxmlformats.org/officeDocument/2006/relationships/slideLayout" Target="../slideLayouts/slideLayout81.xml"/><Relationship Id="rId6" Type="http://schemas.openxmlformats.org/officeDocument/2006/relationships/slideLayout" Target="../slideLayouts/slideLayout86.xml"/><Relationship Id="rId11" Type="http://schemas.openxmlformats.org/officeDocument/2006/relationships/slideLayout" Target="../slideLayouts/slideLayout91.xml"/><Relationship Id="rId5" Type="http://schemas.openxmlformats.org/officeDocument/2006/relationships/slideLayout" Target="../slideLayouts/slideLayout85.xml"/><Relationship Id="rId10" Type="http://schemas.openxmlformats.org/officeDocument/2006/relationships/slideLayout" Target="../slideLayouts/slideLayout90.xml"/><Relationship Id="rId4" Type="http://schemas.openxmlformats.org/officeDocument/2006/relationships/slideLayout" Target="../slideLayouts/slideLayout84.xml"/><Relationship Id="rId9" Type="http://schemas.openxmlformats.org/officeDocument/2006/relationships/slideLayout" Target="../slideLayouts/slideLayout8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4213" y="0"/>
            <a:ext cx="7772400" cy="1143000"/>
          </a:xfrm>
          <a:prstGeom prst="rect">
            <a:avLst/>
          </a:prstGeom>
          <a:noFill/>
          <a:ln w="38100">
            <a:solidFill>
              <a:schemeClr val="accent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4213" y="1628775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 b="0">
                <a:latin typeface="Times New Roman" panose="02020603050405020304" pitchFamily="18" charset="0"/>
              </a:defRPr>
            </a:lvl1pPr>
          </a:lstStyle>
          <a:p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latin typeface="Times New Roman" panose="02020603050405020304" pitchFamily="18" charset="0"/>
              </a:defRPr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latin typeface="Times New Roman" panose="02020603050405020304" pitchFamily="18" charset="0"/>
              </a:defRPr>
            </a:lvl1pPr>
          </a:lstStyle>
          <a:p>
            <a:fld id="{595D07EB-48CA-47C6-9834-769A2AA054E4}" type="slidenum">
              <a:rPr lang="en-US" altLang="ja-JP"/>
              <a:pPr/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  <p:sldLayoutId id="2147483666" r:id="rId2"/>
    <p:sldLayoutId id="2147483667" r:id="rId3"/>
    <p:sldLayoutId id="2147483668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  <p:sldLayoutId id="2147483675" r:id="rId11"/>
    <p:sldLayoutId id="2147483752" r:id="rId12"/>
  </p:sldLayoutIdLst>
  <p:transition spd="med">
    <p:wipe dir="d"/>
  </p:transition>
  <p:txStyles>
    <p:titleStyle>
      <a:lvl1pPr algn="ctr" rtl="0" fontAlgn="base">
        <a:spcBef>
          <a:spcPct val="0"/>
        </a:spcBef>
        <a:spcAft>
          <a:spcPct val="0"/>
        </a:spcAft>
        <a:defRPr kumimoji="1" sz="3600" b="1" kern="1200">
          <a:solidFill>
            <a:schemeClr val="accent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3600" b="1">
          <a:solidFill>
            <a:schemeClr val="accent2"/>
          </a:solidFill>
          <a:latin typeface="Helvetica" panose="020B0604020202020204" pitchFamily="34" charset="0"/>
          <a:ea typeface="ＭＳ Ｐゴシック" panose="020B0600070205080204" pitchFamily="50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3600" b="1">
          <a:solidFill>
            <a:schemeClr val="accent2"/>
          </a:solidFill>
          <a:latin typeface="Helvetica" panose="020B0604020202020204" pitchFamily="34" charset="0"/>
          <a:ea typeface="ＭＳ Ｐゴシック" panose="020B0600070205080204" pitchFamily="50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3600" b="1">
          <a:solidFill>
            <a:schemeClr val="accent2"/>
          </a:solidFill>
          <a:latin typeface="Helvetica" panose="020B0604020202020204" pitchFamily="34" charset="0"/>
          <a:ea typeface="ＭＳ Ｐゴシック" panose="020B0600070205080204" pitchFamily="50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3600" b="1">
          <a:solidFill>
            <a:schemeClr val="accent2"/>
          </a:solidFill>
          <a:latin typeface="Helvetica" panose="020B0604020202020204" pitchFamily="34" charset="0"/>
          <a:ea typeface="ＭＳ Ｐゴシック" panose="020B0600070205080204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3600" b="1">
          <a:solidFill>
            <a:schemeClr val="accent2"/>
          </a:solidFill>
          <a:latin typeface="Helvetica" panose="020B0604020202020204" pitchFamily="34" charset="0"/>
          <a:ea typeface="ＭＳ Ｐゴシック" panose="020B0600070205080204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3600" b="1">
          <a:solidFill>
            <a:schemeClr val="accent2"/>
          </a:solidFill>
          <a:latin typeface="Helvetica" panose="020B0604020202020204" pitchFamily="34" charset="0"/>
          <a:ea typeface="ＭＳ Ｐゴシック" panose="020B0600070205080204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3600" b="1">
          <a:solidFill>
            <a:schemeClr val="accent2"/>
          </a:solidFill>
          <a:latin typeface="Helvetica" panose="020B0604020202020204" pitchFamily="34" charset="0"/>
          <a:ea typeface="ＭＳ Ｐゴシック" panose="020B0600070205080204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3600" b="1">
          <a:solidFill>
            <a:schemeClr val="accent2"/>
          </a:solidFill>
          <a:latin typeface="Helvetica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lr>
          <a:srgbClr val="CC00FF"/>
        </a:buClr>
        <a:buFont typeface="Wingdings" panose="05000000000000000000" pitchFamily="2" charset="2"/>
        <a:buChar char="n"/>
        <a:defRPr kumimoji="1" sz="32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lr>
          <a:srgbClr val="FF7C80"/>
        </a:buClr>
        <a:buFont typeface="Wingdings" panose="05000000000000000000" pitchFamily="2" charset="2"/>
        <a:buChar char="l"/>
        <a:defRPr kumimoji="1" sz="2800" b="1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lr>
          <a:srgbClr val="FF66CC"/>
        </a:buClr>
        <a:buFont typeface="Wingdings" panose="05000000000000000000" pitchFamily="2" charset="2"/>
        <a:buChar char="Ø"/>
        <a:defRPr kumimoji="1" sz="2400" b="1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lr>
          <a:srgbClr val="FF66CC"/>
        </a:buClr>
        <a:buFont typeface="Wingdings" panose="05000000000000000000" pitchFamily="2" charset="2"/>
        <a:buChar char="Ø"/>
        <a:defRPr kumimoji="1" sz="2000" kern="1200">
          <a:solidFill>
            <a:schemeClr val="tx1"/>
          </a:solidFill>
          <a:latin typeface="Times New Roman" panose="02020603050405020304" pitchFamily="18" charset="0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lr>
          <a:srgbClr val="FF66CC"/>
        </a:buClr>
        <a:buFont typeface="Wingdings" panose="05000000000000000000" pitchFamily="2" charset="2"/>
        <a:buChar char="Ø"/>
        <a:defRPr kumimoji="1" sz="2000" kern="1200">
          <a:solidFill>
            <a:schemeClr val="tx1"/>
          </a:solidFill>
          <a:latin typeface="Times New Roman" panose="02020603050405020304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2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ja-JP" smtClean="0"/>
              <a:t>Click to edit Master title style</a:t>
            </a:r>
          </a:p>
        </p:txBody>
      </p:sp>
      <p:sp>
        <p:nvSpPr>
          <p:cNvPr id="7802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ja-JP" smtClean="0"/>
              <a:t>Click to edit Master text styles</a:t>
            </a:r>
          </a:p>
          <a:p>
            <a:pPr lvl="1"/>
            <a:r>
              <a:rPr lang="en-US" altLang="ja-JP" smtClean="0"/>
              <a:t>Second level</a:t>
            </a:r>
          </a:p>
          <a:p>
            <a:pPr lvl="2"/>
            <a:r>
              <a:rPr lang="en-US" altLang="ja-JP" smtClean="0"/>
              <a:t>Third level</a:t>
            </a:r>
          </a:p>
          <a:p>
            <a:pPr lvl="3"/>
            <a:r>
              <a:rPr lang="en-US" altLang="ja-JP" smtClean="0"/>
              <a:t>Fourth level</a:t>
            </a:r>
          </a:p>
          <a:p>
            <a:pPr lvl="4"/>
            <a:r>
              <a:rPr lang="en-US" altLang="ja-JP" smtClean="0"/>
              <a:t>Fifth level</a:t>
            </a:r>
          </a:p>
        </p:txBody>
      </p:sp>
      <p:sp>
        <p:nvSpPr>
          <p:cNvPr id="78029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kumimoji="0" sz="1400" b="0">
                <a:latin typeface="+mn-lt"/>
              </a:defRPr>
            </a:lvl1pPr>
          </a:lstStyle>
          <a:p>
            <a:endParaRPr lang="en-US" altLang="ja-JP"/>
          </a:p>
        </p:txBody>
      </p:sp>
      <p:sp>
        <p:nvSpPr>
          <p:cNvPr id="78029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kumimoji="0" sz="1400" b="0">
                <a:latin typeface="+mn-lt"/>
              </a:defRPr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78029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kumimoji="0" sz="1400" b="0">
                <a:latin typeface="+mn-lt"/>
              </a:defRPr>
            </a:lvl1pPr>
          </a:lstStyle>
          <a:p>
            <a:fld id="{C64552DC-A549-4373-860E-613DBDFF52BD}" type="slidenum">
              <a:rPr lang="en-US" altLang="ja-JP"/>
              <a:pPr/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6" r:id="rId1"/>
    <p:sldLayoutId id="2147483677" r:id="rId2"/>
    <p:sldLayoutId id="2147483678" r:id="rId3"/>
    <p:sldLayoutId id="2147483679" r:id="rId4"/>
    <p:sldLayoutId id="2147483680" r:id="rId5"/>
    <p:sldLayoutId id="2147483681" r:id="rId6"/>
    <p:sldLayoutId id="2147483682" r:id="rId7"/>
    <p:sldLayoutId id="2147483683" r:id="rId8"/>
    <p:sldLayoutId id="2147483684" r:id="rId9"/>
    <p:sldLayoutId id="2147483685" r:id="rId10"/>
    <p:sldLayoutId id="2147483686" r:id="rId11"/>
    <p:sldLayoutId id="2147483751" r:id="rId12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900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90010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 b="0">
                <a:latin typeface="+mn-lt"/>
              </a:defRPr>
            </a:lvl1pPr>
          </a:lstStyle>
          <a:p>
            <a:endParaRPr lang="en-US" altLang="ja-JP"/>
          </a:p>
        </p:txBody>
      </p:sp>
      <p:sp>
        <p:nvSpPr>
          <p:cNvPr id="90010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latin typeface="+mn-lt"/>
              </a:defRPr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90010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latin typeface="+mn-lt"/>
              </a:defRPr>
            </a:lvl1pPr>
          </a:lstStyle>
          <a:p>
            <a:fld id="{6988700D-B14F-4AF4-9DFE-3BBD109652C7}" type="slidenum">
              <a:rPr lang="en-US" altLang="ja-JP"/>
              <a:pPr/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  <p:sldLayoutId id="2147483750" r:id="rId12"/>
  </p:sldLayoutIdLst>
  <p:txStyles>
    <p:titleStyle>
      <a:lvl1pPr algn="ctr" rtl="0" fontAlgn="base">
        <a:spcBef>
          <a:spcPct val="0"/>
        </a:spcBef>
        <a:spcAft>
          <a:spcPct val="0"/>
        </a:spcAft>
        <a:defRPr kumimoji="1"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>
          <a:outerShdw dist="107763" dir="2700000" algn="ctr" rotWithShape="0">
            <a:srgbClr val="000000"/>
          </a:outerShdw>
        </a:effectLst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55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マスタータイトルの書式設定</a:t>
            </a:r>
          </a:p>
        </p:txBody>
      </p:sp>
      <p:sp>
        <p:nvSpPr>
          <p:cNvPr id="91955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マスターテキストの書式設定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91955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50000"/>
              </a:spcBef>
              <a:defRPr sz="1400" b="0">
                <a:latin typeface="+mn-lt"/>
              </a:defRPr>
            </a:lvl1pPr>
          </a:lstStyle>
          <a:p>
            <a:endParaRPr lang="en-US" altLang="ja-JP"/>
          </a:p>
        </p:txBody>
      </p:sp>
      <p:sp>
        <p:nvSpPr>
          <p:cNvPr id="91955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50000"/>
              </a:spcBef>
              <a:defRPr sz="1400" b="0">
                <a:latin typeface="+mn-lt"/>
              </a:defRPr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91955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50000"/>
              </a:spcBef>
              <a:defRPr sz="1400" b="0">
                <a:latin typeface="+mn-lt"/>
              </a:defRPr>
            </a:lvl1pPr>
          </a:lstStyle>
          <a:p>
            <a:fld id="{DE884605-C855-4253-AA07-B219D686F3A9}" type="slidenum">
              <a:rPr lang="en-US" altLang="ja-JP"/>
              <a:pPr/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  <p:sldLayoutId id="2147483707" r:id="rId10"/>
    <p:sldLayoutId id="2147483708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kumimoji="1"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9010" name="Picture 2" descr="logo-superk-fullcol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7650" y="0"/>
            <a:ext cx="1209675" cy="895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39011" name="Rectangle 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592888"/>
            <a:ext cx="2895600" cy="249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kumimoji="0" sz="1200">
                <a:latin typeface="+mn-lt"/>
              </a:defRPr>
            </a:lvl1pPr>
          </a:lstStyle>
          <a:p>
            <a:r>
              <a:rPr lang="en-US" altLang="ja-JP"/>
              <a:t>電力館Y.Takeuchi@ICHEP06</a:t>
            </a:r>
          </a:p>
        </p:txBody>
      </p:sp>
      <p:sp>
        <p:nvSpPr>
          <p:cNvPr id="939012" name="Rectangle 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592888"/>
            <a:ext cx="2133600" cy="249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kumimoji="0" sz="1200">
                <a:latin typeface="+mn-lt"/>
              </a:defRPr>
            </a:lvl1pPr>
          </a:lstStyle>
          <a:p>
            <a:fld id="{799CE564-8330-42C1-9586-25E54B51ED03}" type="slidenum">
              <a:rPr lang="en-US" altLang="ja-JP"/>
              <a:pPr/>
              <a:t>‹#›</a:t>
            </a:fld>
            <a:endParaRPr lang="en-US" altLang="ja-JP"/>
          </a:p>
        </p:txBody>
      </p:sp>
      <p:sp>
        <p:nvSpPr>
          <p:cNvPr id="939013" name="Rectangle 5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7812088" cy="908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939014" name="Rectangle 6"/>
          <p:cNvSpPr>
            <a:spLocks noGrp="1" noChangeArrowheads="1"/>
          </p:cNvSpPr>
          <p:nvPr>
            <p:ph type="body" idx="1"/>
          </p:nvPr>
        </p:nvSpPr>
        <p:spPr bwMode="auto">
          <a:xfrm>
            <a:off x="395288" y="1052513"/>
            <a:ext cx="8424862" cy="5472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939015" name="Rectangle 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597650"/>
            <a:ext cx="213360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kumimoji="0" sz="1200">
                <a:latin typeface="+mn-lt"/>
              </a:defRPr>
            </a:lvl1pPr>
          </a:lstStyle>
          <a:p>
            <a:r>
              <a:rPr lang="en-US" altLang="ja-JP"/>
              <a:t>July 28, 2006</a:t>
            </a:r>
          </a:p>
        </p:txBody>
      </p:sp>
      <p:pic>
        <p:nvPicPr>
          <p:cNvPr id="939016" name="Picture 8" descr="logo-superk-fullcol"/>
          <p:cNvPicPr>
            <a:picLocks noChangeAspect="1" noChangeArrowheads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7650" y="0"/>
            <a:ext cx="1209675" cy="895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709" r:id="rId2"/>
    <p:sldLayoutId id="2147483710" r:id="rId3"/>
    <p:sldLayoutId id="2147483711" r:id="rId4"/>
    <p:sldLayoutId id="2147483712" r:id="rId5"/>
    <p:sldLayoutId id="2147483713" r:id="rId6"/>
    <p:sldLayoutId id="2147483714" r:id="rId7"/>
    <p:sldLayoutId id="2147483715" r:id="rId8"/>
    <p:sldLayoutId id="2147483716" r:id="rId9"/>
    <p:sldLayoutId id="2147483717" r:id="rId10"/>
    <p:sldLayoutId id="2147483718" r:id="rId11"/>
  </p:sldLayoutIdLst>
  <p:timing>
    <p:tnLst>
      <p:par>
        <p:cTn id="1" dur="indefinite" restart="never" nodeType="tmRoot"/>
      </p:par>
    </p:tnLst>
  </p:timing>
  <p:txStyles>
    <p:titleStyle>
      <a:lvl1pPr algn="ctr" rtl="0" fontAlgn="base">
        <a:spcBef>
          <a:spcPct val="0"/>
        </a:spcBef>
        <a:spcAft>
          <a:spcPct val="0"/>
        </a:spcAft>
        <a:defRPr kumimoji="1" sz="4400" b="1" u="sng" kern="1200">
          <a:solidFill>
            <a:srgbClr val="0000FF"/>
          </a:solidFill>
          <a:effectLst>
            <a:outerShdw blurRad="38100" dist="38100" dir="2700000" algn="tl">
              <a:srgbClr val="C0C0C0"/>
            </a:outerShdw>
          </a:effectLst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 b="1" u="sng">
          <a:solidFill>
            <a:srgbClr val="0000FF"/>
          </a:solidFill>
          <a:effectLst>
            <a:outerShdw blurRad="38100" dist="38100" dir="2700000" algn="tl">
              <a:srgbClr val="C0C0C0"/>
            </a:outerShdw>
          </a:effectLst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 b="1" u="sng">
          <a:solidFill>
            <a:srgbClr val="0000FF"/>
          </a:solidFill>
          <a:effectLst>
            <a:outerShdw blurRad="38100" dist="38100" dir="2700000" algn="tl">
              <a:srgbClr val="C0C0C0"/>
            </a:outerShdw>
          </a:effectLst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 b="1" u="sng">
          <a:solidFill>
            <a:srgbClr val="0000FF"/>
          </a:solidFill>
          <a:effectLst>
            <a:outerShdw blurRad="38100" dist="38100" dir="2700000" algn="tl">
              <a:srgbClr val="C0C0C0"/>
            </a:outerShdw>
          </a:effectLst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 b="1" u="sng">
          <a:solidFill>
            <a:srgbClr val="0000FF"/>
          </a:solidFill>
          <a:effectLst>
            <a:outerShdw blurRad="38100" dist="38100" dir="2700000" algn="tl">
              <a:srgbClr val="C0C0C0"/>
            </a:outerShdw>
          </a:effectLst>
          <a:latin typeface="Arial" panose="020B0604020202020204" pitchFamily="34" charset="0"/>
          <a:ea typeface="ＭＳ Ｐゴシック" panose="020B0600070205080204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 b="1" u="sng">
          <a:solidFill>
            <a:srgbClr val="0000FF"/>
          </a:solidFill>
          <a:effectLst>
            <a:outerShdw blurRad="38100" dist="38100" dir="2700000" algn="tl">
              <a:srgbClr val="C0C0C0"/>
            </a:outerShdw>
          </a:effectLst>
          <a:latin typeface="Arial" panose="020B0604020202020204" pitchFamily="34" charset="0"/>
          <a:ea typeface="ＭＳ Ｐゴシック" panose="020B0600070205080204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 b="1" u="sng">
          <a:solidFill>
            <a:srgbClr val="0000FF"/>
          </a:solidFill>
          <a:effectLst>
            <a:outerShdw blurRad="38100" dist="38100" dir="2700000" algn="tl">
              <a:srgbClr val="C0C0C0"/>
            </a:outerShdw>
          </a:effectLst>
          <a:latin typeface="Arial" panose="020B0604020202020204" pitchFamily="34" charset="0"/>
          <a:ea typeface="ＭＳ Ｐゴシック" panose="020B0600070205080204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 b="1" u="sng">
          <a:solidFill>
            <a:srgbClr val="0000FF"/>
          </a:solidFill>
          <a:effectLst>
            <a:outerShdw blurRad="38100" dist="38100" dir="2700000" algn="tl">
              <a:srgbClr val="C0C0C0"/>
            </a:outerShdw>
          </a:effectLst>
          <a:latin typeface="Arial" panose="020B0604020202020204" pitchFamily="34" charset="0"/>
          <a:ea typeface="ＭＳ Ｐゴシック" panose="020B0600070205080204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 b="1" u="sng">
          <a:solidFill>
            <a:srgbClr val="0000FF"/>
          </a:solidFill>
          <a:effectLst>
            <a:outerShdw blurRad="38100" dist="38100" dir="2700000" algn="tl">
              <a:srgbClr val="C0C0C0"/>
            </a:outerShdw>
          </a:effectLst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lr>
          <a:schemeClr val="bg2"/>
        </a:buClr>
        <a:buSzPct val="75000"/>
        <a:buFont typeface="Wingdings" panose="05000000000000000000" pitchFamily="2" charset="2"/>
        <a:buChar char="n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lr>
          <a:schemeClr val="accent2"/>
        </a:buClr>
        <a:buSzPct val="80000"/>
        <a:buFont typeface="Wingdings" panose="05000000000000000000" pitchFamily="2" charset="2"/>
        <a:buChar char="¨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lr>
          <a:schemeClr val="bg2"/>
        </a:buClr>
        <a:buSzPct val="65000"/>
        <a:buFont typeface="Wingdings" panose="05000000000000000000" pitchFamily="2" charset="2"/>
        <a:buChar char="n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anose="05000000000000000000" pitchFamily="2" charset="2"/>
        <a:buChar char="¨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lr>
          <a:schemeClr val="bg2"/>
        </a:buClr>
        <a:buFont typeface="Wingdings" panose="05000000000000000000" pitchFamily="2" charset="2"/>
        <a:buChar char="§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461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74675" y="304800"/>
            <a:ext cx="8001000" cy="676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96461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66738" y="1412875"/>
            <a:ext cx="8001000" cy="5111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964612" name="AutoShape 4"/>
          <p:cNvSpPr>
            <a:spLocks noChangeArrowheads="1"/>
          </p:cNvSpPr>
          <p:nvPr/>
        </p:nvSpPr>
        <p:spPr bwMode="auto">
          <a:xfrm>
            <a:off x="611188" y="1016000"/>
            <a:ext cx="7958137" cy="109538"/>
          </a:xfrm>
          <a:custGeom>
            <a:avLst/>
            <a:gdLst>
              <a:gd name="G0" fmla="+- 585 0 0"/>
              <a:gd name="T0" fmla="*/ 0 w 1000"/>
              <a:gd name="T1" fmla="*/ 0 h 1000"/>
              <a:gd name="T2" fmla="*/ 585 w 1000"/>
              <a:gd name="T3" fmla="*/ 0 h 1000"/>
              <a:gd name="T4" fmla="*/ 585 w 1000"/>
              <a:gd name="T5" fmla="*/ 1000 h 1000"/>
              <a:gd name="T6" fmla="*/ 0 w 1000"/>
              <a:gd name="T7" fmla="*/ 1000 h 1000"/>
              <a:gd name="T8" fmla="*/ 0 w 1000"/>
              <a:gd name="T9" fmla="*/ 0 h 1000"/>
              <a:gd name="T10" fmla="*/ 1000 w 1000"/>
              <a:gd name="T11" fmla="*/ 0 h 1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00" h="1000" stroke="0">
                <a:moveTo>
                  <a:pt x="0" y="0"/>
                </a:moveTo>
                <a:lnTo>
                  <a:pt x="585" y="0"/>
                </a:lnTo>
                <a:lnTo>
                  <a:pt x="585" y="1000"/>
                </a:lnTo>
                <a:lnTo>
                  <a:pt x="0" y="1000"/>
                </a:lnTo>
                <a:close/>
              </a:path>
              <a:path w="1000" h="1000">
                <a:moveTo>
                  <a:pt x="0" y="0"/>
                </a:moveTo>
                <a:lnTo>
                  <a:pt x="1000" y="0"/>
                </a:lnTo>
              </a:path>
            </a:pathLst>
          </a:custGeom>
          <a:solidFill>
            <a:schemeClr val="hlink"/>
          </a:solidFill>
          <a:ln w="9525">
            <a:solidFill>
              <a:schemeClr val="hlink"/>
            </a:solidFill>
            <a:round/>
            <a:headEnd/>
            <a:tailEnd/>
          </a:ln>
        </p:spPr>
        <p:txBody>
          <a:bodyPr/>
          <a:lstStyle/>
          <a:p>
            <a:pPr algn="l"/>
            <a:endParaRPr kumimoji="0" lang="ja-JP" altLang="ja-JP" sz="2400" b="0">
              <a:latin typeface="Times New Roman" panose="02020603050405020304" pitchFamily="18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719" r:id="rId2"/>
    <p:sldLayoutId id="2147483720" r:id="rId3"/>
    <p:sldLayoutId id="2147483721" r:id="rId4"/>
    <p:sldLayoutId id="2147483722" r:id="rId5"/>
    <p:sldLayoutId id="2147483723" r:id="rId6"/>
    <p:sldLayoutId id="2147483724" r:id="rId7"/>
    <p:sldLayoutId id="2147483725" r:id="rId8"/>
    <p:sldLayoutId id="2147483726" r:id="rId9"/>
    <p:sldLayoutId id="2147483727" r:id="rId10"/>
    <p:sldLayoutId id="2147483728" r:id="rId11"/>
  </p:sldLayoutIdLst>
  <p:timing>
    <p:tnLst>
      <p:par>
        <p:cTn id="1" dur="indefinite" restart="never" nodeType="tmRoot"/>
      </p:par>
    </p:tnLst>
  </p:timing>
  <p:txStyles>
    <p:titleStyle>
      <a:lvl1pPr algn="l" rtl="0" fontAlgn="base">
        <a:spcBef>
          <a:spcPct val="0"/>
        </a:spcBef>
        <a:spcAft>
          <a:spcPct val="0"/>
        </a:spcAft>
        <a:defRPr kumimoji="1" sz="28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kumimoji="1" sz="2800">
          <a:solidFill>
            <a:schemeClr val="tx2"/>
          </a:solidFill>
          <a:latin typeface="Verdana" panose="020B0604030504040204" pitchFamily="34" charset="0"/>
          <a:ea typeface="ＭＳ Ｐゴシック" panose="020B0600070205080204" pitchFamily="50" charset="-128"/>
        </a:defRPr>
      </a:lvl2pPr>
      <a:lvl3pPr algn="l" rtl="0" fontAlgn="base">
        <a:spcBef>
          <a:spcPct val="0"/>
        </a:spcBef>
        <a:spcAft>
          <a:spcPct val="0"/>
        </a:spcAft>
        <a:defRPr kumimoji="1" sz="2800">
          <a:solidFill>
            <a:schemeClr val="tx2"/>
          </a:solidFill>
          <a:latin typeface="Verdana" panose="020B0604030504040204" pitchFamily="34" charset="0"/>
          <a:ea typeface="ＭＳ Ｐゴシック" panose="020B0600070205080204" pitchFamily="50" charset="-128"/>
        </a:defRPr>
      </a:lvl3pPr>
      <a:lvl4pPr algn="l" rtl="0" fontAlgn="base">
        <a:spcBef>
          <a:spcPct val="0"/>
        </a:spcBef>
        <a:spcAft>
          <a:spcPct val="0"/>
        </a:spcAft>
        <a:defRPr kumimoji="1" sz="2800">
          <a:solidFill>
            <a:schemeClr val="tx2"/>
          </a:solidFill>
          <a:latin typeface="Verdana" panose="020B0604030504040204" pitchFamily="34" charset="0"/>
          <a:ea typeface="ＭＳ Ｐゴシック" panose="020B0600070205080204" pitchFamily="50" charset="-128"/>
        </a:defRPr>
      </a:lvl4pPr>
      <a:lvl5pPr algn="l" rtl="0" fontAlgn="base">
        <a:spcBef>
          <a:spcPct val="0"/>
        </a:spcBef>
        <a:spcAft>
          <a:spcPct val="0"/>
        </a:spcAft>
        <a:defRPr kumimoji="1" sz="2800">
          <a:solidFill>
            <a:schemeClr val="tx2"/>
          </a:solidFill>
          <a:latin typeface="Verdana" panose="020B0604030504040204" pitchFamily="34" charset="0"/>
          <a:ea typeface="ＭＳ Ｐゴシック" panose="020B0600070205080204" pitchFamily="50" charset="-128"/>
        </a:defRPr>
      </a:lvl5pPr>
      <a:lvl6pPr marL="457200" algn="l" rtl="0" fontAlgn="base">
        <a:spcBef>
          <a:spcPct val="0"/>
        </a:spcBef>
        <a:spcAft>
          <a:spcPct val="0"/>
        </a:spcAft>
        <a:defRPr kumimoji="1" sz="2800">
          <a:solidFill>
            <a:schemeClr val="tx2"/>
          </a:solidFill>
          <a:latin typeface="Verdana" panose="020B0604030504040204" pitchFamily="34" charset="0"/>
          <a:ea typeface="ＭＳ Ｐゴシック" panose="020B0600070205080204" pitchFamily="50" charset="-128"/>
        </a:defRPr>
      </a:lvl6pPr>
      <a:lvl7pPr marL="914400" algn="l" rtl="0" fontAlgn="base">
        <a:spcBef>
          <a:spcPct val="0"/>
        </a:spcBef>
        <a:spcAft>
          <a:spcPct val="0"/>
        </a:spcAft>
        <a:defRPr kumimoji="1" sz="2800">
          <a:solidFill>
            <a:schemeClr val="tx2"/>
          </a:solidFill>
          <a:latin typeface="Verdana" panose="020B0604030504040204" pitchFamily="34" charset="0"/>
          <a:ea typeface="ＭＳ Ｐゴシック" panose="020B0600070205080204" pitchFamily="50" charset="-128"/>
        </a:defRPr>
      </a:lvl7pPr>
      <a:lvl8pPr marL="1371600" algn="l" rtl="0" fontAlgn="base">
        <a:spcBef>
          <a:spcPct val="0"/>
        </a:spcBef>
        <a:spcAft>
          <a:spcPct val="0"/>
        </a:spcAft>
        <a:defRPr kumimoji="1" sz="2800">
          <a:solidFill>
            <a:schemeClr val="tx2"/>
          </a:solidFill>
          <a:latin typeface="Verdana" panose="020B0604030504040204" pitchFamily="34" charset="0"/>
          <a:ea typeface="ＭＳ Ｐゴシック" panose="020B0600070205080204" pitchFamily="50" charset="-128"/>
        </a:defRPr>
      </a:lvl8pPr>
      <a:lvl9pPr marL="1828800" algn="l" rtl="0" fontAlgn="base">
        <a:spcBef>
          <a:spcPct val="0"/>
        </a:spcBef>
        <a:spcAft>
          <a:spcPct val="0"/>
        </a:spcAft>
        <a:defRPr kumimoji="1" sz="2800">
          <a:solidFill>
            <a:schemeClr val="tx2"/>
          </a:solidFill>
          <a:latin typeface="Verdana" panose="020B0604030504040204" pitchFamily="34" charset="0"/>
          <a:ea typeface="ＭＳ Ｐゴシック" panose="020B0600070205080204" pitchFamily="50" charset="-128"/>
        </a:defRPr>
      </a:lvl9pPr>
    </p:titleStyle>
    <p:bodyStyle>
      <a:lvl1pPr marL="469900" indent="-469900" algn="l" rtl="0" fontAlgn="base">
        <a:spcBef>
          <a:spcPct val="20000"/>
        </a:spcBef>
        <a:spcAft>
          <a:spcPct val="0"/>
        </a:spcAft>
        <a:buClr>
          <a:schemeClr val="hlink"/>
        </a:buClr>
        <a:buFont typeface="Wingdings" panose="05000000000000000000" pitchFamily="2" charset="2"/>
        <a:buChar char="o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908050" indent="-436563" algn="l" rtl="0" fontAlgn="base">
        <a:spcBef>
          <a:spcPct val="20000"/>
        </a:spcBef>
        <a:spcAft>
          <a:spcPct val="0"/>
        </a:spcAft>
        <a:buClr>
          <a:schemeClr val="hlink"/>
        </a:buClr>
        <a:buFont typeface="Wingdings" panose="05000000000000000000" pitchFamily="2" charset="2"/>
        <a:buChar char="n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304925" indent="-395288" algn="l" rtl="0" fontAlgn="base">
        <a:spcBef>
          <a:spcPct val="20000"/>
        </a:spcBef>
        <a:spcAft>
          <a:spcPct val="0"/>
        </a:spcAft>
        <a:buClr>
          <a:schemeClr val="hlink"/>
        </a:buClr>
        <a:buFont typeface="Wingdings" panose="05000000000000000000" pitchFamily="2" charset="2"/>
        <a:buChar char="o"/>
        <a:defRPr kumimoji="1" kern="1200">
          <a:solidFill>
            <a:schemeClr val="tx1"/>
          </a:solidFill>
          <a:latin typeface="+mn-lt"/>
          <a:ea typeface="+mn-ea"/>
          <a:cs typeface="+mn-cs"/>
        </a:defRPr>
      </a:lvl3pPr>
      <a:lvl4pPr marL="1693863" indent="-387350" algn="l" rtl="0" fontAlgn="base">
        <a:spcBef>
          <a:spcPct val="20000"/>
        </a:spcBef>
        <a:spcAft>
          <a:spcPct val="0"/>
        </a:spcAft>
        <a:buClr>
          <a:schemeClr val="hlink"/>
        </a:buClr>
        <a:buFont typeface="Wingdings" panose="05000000000000000000" pitchFamily="2" charset="2"/>
        <a:buChar char="n"/>
        <a:defRPr kumimoji="1"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93913" indent="-398463" algn="l" rtl="0" fontAlgn="base">
        <a:spcBef>
          <a:spcPct val="25000"/>
        </a:spcBef>
        <a:spcAft>
          <a:spcPct val="0"/>
        </a:spcAft>
        <a:buClr>
          <a:schemeClr val="hlink"/>
        </a:buClr>
        <a:buFont typeface="Wingdings" panose="05000000000000000000" pitchFamily="2" charset="2"/>
        <a:buChar char="§"/>
        <a:defRPr kumimoji="1"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8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9768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97690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 b="0">
                <a:latin typeface="Times New Roman" panose="02020603050405020304" pitchFamily="18" charset="0"/>
              </a:defRPr>
            </a:lvl1pPr>
          </a:lstStyle>
          <a:p>
            <a:endParaRPr lang="en-US" altLang="ja-JP"/>
          </a:p>
        </p:txBody>
      </p:sp>
      <p:sp>
        <p:nvSpPr>
          <p:cNvPr id="97690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latin typeface="Times New Roman" panose="02020603050405020304" pitchFamily="18" charset="0"/>
              </a:defRPr>
            </a:lvl1pPr>
          </a:lstStyle>
          <a:p>
            <a:r>
              <a:rPr lang="en-US" altLang="ja-JP"/>
              <a:t>電力館</a:t>
            </a:r>
          </a:p>
        </p:txBody>
      </p:sp>
      <p:sp>
        <p:nvSpPr>
          <p:cNvPr id="97690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latin typeface="Times New Roman" panose="02020603050405020304" pitchFamily="18" charset="0"/>
              </a:defRPr>
            </a:lvl1pPr>
          </a:lstStyle>
          <a:p>
            <a:fld id="{15FDB021-C84E-49F9-B928-D5C6CCB0FE86}" type="slidenum">
              <a:rPr lang="en-US" altLang="ja-JP"/>
              <a:pPr/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29" r:id="rId1"/>
    <p:sldLayoutId id="2147483730" r:id="rId2"/>
    <p:sldLayoutId id="2147483731" r:id="rId3"/>
    <p:sldLayoutId id="2147483732" r:id="rId4"/>
    <p:sldLayoutId id="2147483733" r:id="rId5"/>
    <p:sldLayoutId id="2147483734" r:id="rId6"/>
    <p:sldLayoutId id="2147483735" r:id="rId7"/>
    <p:sldLayoutId id="2147483736" r:id="rId8"/>
    <p:sldLayoutId id="2147483737" r:id="rId9"/>
    <p:sldLayoutId id="2147483738" r:id="rId10"/>
    <p:sldLayoutId id="2147483739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kumimoji="1"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4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339850" y="228600"/>
            <a:ext cx="7791450" cy="693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10024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371600" y="1179513"/>
            <a:ext cx="7772400" cy="4611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100250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189663" y="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kumimoji="0" sz="1400" b="0">
                <a:latin typeface="+mn-lt"/>
              </a:defRPr>
            </a:lvl1pPr>
          </a:lstStyle>
          <a:p>
            <a:endParaRPr lang="en-US" altLang="ja-JP"/>
          </a:p>
        </p:txBody>
      </p:sp>
      <p:sp>
        <p:nvSpPr>
          <p:cNvPr id="100250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6248400" y="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kumimoji="0" sz="1400" b="0">
                <a:latin typeface="+mn-lt"/>
              </a:defRPr>
            </a:lvl1pPr>
          </a:lstStyle>
          <a:p>
            <a:r>
              <a:rPr lang="en-US" altLang="ja-JP"/>
              <a:t>電力館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740" r:id="rId2"/>
    <p:sldLayoutId id="2147483741" r:id="rId3"/>
    <p:sldLayoutId id="2147483742" r:id="rId4"/>
    <p:sldLayoutId id="2147483743" r:id="rId5"/>
    <p:sldLayoutId id="2147483744" r:id="rId6"/>
    <p:sldLayoutId id="2147483745" r:id="rId7"/>
    <p:sldLayoutId id="2147483746" r:id="rId8"/>
    <p:sldLayoutId id="2147483747" r:id="rId9"/>
    <p:sldLayoutId id="2147483748" r:id="rId10"/>
    <p:sldLayoutId id="2147483749" r:id="rId11"/>
    <p:sldLayoutId id="2147483753" r:id="rId12"/>
  </p:sldLayoutIdLst>
  <p:txStyles>
    <p:titleStyle>
      <a:lvl1pPr algn="l" rtl="0" fontAlgn="base">
        <a:spcBef>
          <a:spcPct val="0"/>
        </a:spcBef>
        <a:spcAft>
          <a:spcPct val="0"/>
        </a:spcAft>
        <a:defRPr kumimoji="1"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anose="020B0604030504040204" pitchFamily="34" charset="0"/>
          <a:ea typeface="ＭＳ Ｐゴシック" panose="020B0600070205080204" pitchFamily="50" charset="-128"/>
        </a:defRPr>
      </a:lvl2pPr>
      <a:lvl3pPr algn="l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anose="020B0604030504040204" pitchFamily="34" charset="0"/>
          <a:ea typeface="ＭＳ Ｐゴシック" panose="020B0600070205080204" pitchFamily="50" charset="-128"/>
        </a:defRPr>
      </a:lvl3pPr>
      <a:lvl4pPr algn="l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anose="020B0604030504040204" pitchFamily="34" charset="0"/>
          <a:ea typeface="ＭＳ Ｐゴシック" panose="020B0600070205080204" pitchFamily="50" charset="-128"/>
        </a:defRPr>
      </a:lvl4pPr>
      <a:lvl5pPr algn="l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anose="020B0604030504040204" pitchFamily="34" charset="0"/>
          <a:ea typeface="ＭＳ Ｐゴシック" panose="020B0600070205080204" pitchFamily="50" charset="-128"/>
        </a:defRPr>
      </a:lvl5pPr>
      <a:lvl6pPr marL="457200" algn="l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anose="020B0604030504040204" pitchFamily="34" charset="0"/>
          <a:ea typeface="ＭＳ Ｐゴシック" panose="020B0600070205080204" pitchFamily="50" charset="-128"/>
        </a:defRPr>
      </a:lvl6pPr>
      <a:lvl7pPr marL="914400" algn="l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anose="020B0604030504040204" pitchFamily="34" charset="0"/>
          <a:ea typeface="ＭＳ Ｐゴシック" panose="020B0600070205080204" pitchFamily="50" charset="-128"/>
        </a:defRPr>
      </a:lvl7pPr>
      <a:lvl8pPr marL="1371600" algn="l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anose="020B0604030504040204" pitchFamily="34" charset="0"/>
          <a:ea typeface="ＭＳ Ｐゴシック" panose="020B0600070205080204" pitchFamily="50" charset="-128"/>
        </a:defRPr>
      </a:lvl8pPr>
      <a:lvl9pPr marL="1828800" algn="l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ahoma" panose="020B060403050404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anose="05000000000000000000" pitchFamily="2" charset="2"/>
        <a:buChar char="n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lr>
          <a:schemeClr val="hlink"/>
        </a:buClr>
        <a:buSzPct val="55000"/>
        <a:buFont typeface="Wingdings" panose="05000000000000000000" pitchFamily="2" charset="2"/>
        <a:buChar char="n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lr>
          <a:schemeClr val="folHlink"/>
        </a:buClr>
        <a:buSzPct val="50000"/>
        <a:buFont typeface="Wingdings" panose="05000000000000000000" pitchFamily="2" charset="2"/>
        <a:buChar char="n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lr>
          <a:schemeClr val="accent2"/>
        </a:buClr>
        <a:buSzPct val="55000"/>
        <a:buFont typeface="Wingdings" panose="05000000000000000000" pitchFamily="2" charset="2"/>
        <a:buChar char="n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lr>
          <a:schemeClr val="accent1"/>
        </a:buClr>
        <a:buSzPct val="50000"/>
        <a:buFont typeface="Wingdings" panose="05000000000000000000" pitchFamily="2" charset="2"/>
        <a:buChar char="n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wmf"/><Relationship Id="rId2" Type="http://schemas.openxmlformats.org/officeDocument/2006/relationships/image" Target="../media/image19.wmf"/><Relationship Id="rId1" Type="http://schemas.openxmlformats.org/officeDocument/2006/relationships/slideLayout" Target="../slideLayouts/slideLayout2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wmf"/><Relationship Id="rId1" Type="http://schemas.openxmlformats.org/officeDocument/2006/relationships/slideLayout" Target="../slideLayouts/slideLayout3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wmf"/><Relationship Id="rId2" Type="http://schemas.openxmlformats.org/officeDocument/2006/relationships/image" Target="../media/image22.wmf"/><Relationship Id="rId1" Type="http://schemas.openxmlformats.org/officeDocument/2006/relationships/slideLayout" Target="../slideLayouts/slideLayout30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wmf"/><Relationship Id="rId1" Type="http://schemas.openxmlformats.org/officeDocument/2006/relationships/slideLayout" Target="../slideLayouts/slideLayout3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wmf"/><Relationship Id="rId1" Type="http://schemas.openxmlformats.org/officeDocument/2006/relationships/slideLayout" Target="../slideLayouts/slideLayout3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wmf"/><Relationship Id="rId1" Type="http://schemas.openxmlformats.org/officeDocument/2006/relationships/slideLayout" Target="../slideLayouts/slideLayout2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30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wmf"/><Relationship Id="rId2" Type="http://schemas.openxmlformats.org/officeDocument/2006/relationships/slideLayout" Target="../slideLayouts/slideLayout64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29.wmf"/><Relationship Id="rId5" Type="http://schemas.openxmlformats.org/officeDocument/2006/relationships/oleObject" Target="../embeddings/oleObject1.bin"/><Relationship Id="rId4" Type="http://schemas.openxmlformats.org/officeDocument/2006/relationships/image" Target="../media/image31.w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wmf"/><Relationship Id="rId1" Type="http://schemas.openxmlformats.org/officeDocument/2006/relationships/slideLayout" Target="../slideLayouts/slideLayout28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wmf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34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wmf"/><Relationship Id="rId1" Type="http://schemas.openxmlformats.org/officeDocument/2006/relationships/slideLayout" Target="../slideLayouts/slideLayout3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4.xml"/><Relationship Id="rId1" Type="http://schemas.openxmlformats.org/officeDocument/2006/relationships/slideLayout" Target="../slideLayouts/slideLayout2.xml"/><Relationship Id="rId4" Type="http://schemas.openxmlformats.org/officeDocument/2006/relationships/slide" Target="slide6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31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5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image" Target="../media/image41.wmf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3.vml"/><Relationship Id="rId5" Type="http://schemas.openxmlformats.org/officeDocument/2006/relationships/image" Target="../media/image42.wmf"/><Relationship Id="rId4" Type="http://schemas.openxmlformats.org/officeDocument/2006/relationships/oleObject" Target="../embeddings/oleObject3.bin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wmf"/><Relationship Id="rId2" Type="http://schemas.openxmlformats.org/officeDocument/2006/relationships/image" Target="../media/image44.wmf"/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.xml"/><Relationship Id="rId5" Type="http://schemas.openxmlformats.org/officeDocument/2006/relationships/slide" Target="slide3.xml"/><Relationship Id="rId4" Type="http://schemas.openxmlformats.org/officeDocument/2006/relationships/image" Target="../media/image7.jpe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2.xml"/><Relationship Id="rId4" Type="http://schemas.openxmlformats.org/officeDocument/2006/relationships/image" Target="../media/image47.jpeg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wmf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eg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8.xml"/><Relationship Id="rId1" Type="http://schemas.openxmlformats.org/officeDocument/2006/relationships/themeOverride" Target="../theme/themeOverride1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wmf"/><Relationship Id="rId2" Type="http://schemas.openxmlformats.org/officeDocument/2006/relationships/slideLayout" Target="../slideLayouts/slideLayout38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52.wmf"/><Relationship Id="rId5" Type="http://schemas.openxmlformats.org/officeDocument/2006/relationships/image" Target="../media/image50.wmf"/><Relationship Id="rId4" Type="http://schemas.openxmlformats.org/officeDocument/2006/relationships/oleObject" Target="../embeddings/oleObject4.bin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.xml"/><Relationship Id="rId5" Type="http://schemas.openxmlformats.org/officeDocument/2006/relationships/slide" Target="slide3.xml"/><Relationship Id="rId4" Type="http://schemas.openxmlformats.org/officeDocument/2006/relationships/image" Target="../media/image10.jpe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2" Type="http://schemas.openxmlformats.org/officeDocument/2006/relationships/image" Target="../media/image11.wmf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13.w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wmf"/><Relationship Id="rId2" Type="http://schemas.openxmlformats.org/officeDocument/2006/relationships/image" Target="../media/image14.wmf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16.wm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wmf"/><Relationship Id="rId2" Type="http://schemas.openxmlformats.org/officeDocument/2006/relationships/image" Target="../media/image17.wmf"/><Relationship Id="rId1" Type="http://schemas.openxmlformats.org/officeDocument/2006/relationships/slideLayout" Target="../slideLayouts/slideLayout2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6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0350"/>
            <a:ext cx="8999538" cy="836613"/>
          </a:xfr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chemeClr val="accent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ja-JP" b="0" u="sng">
                <a:effectLst>
                  <a:outerShdw blurRad="38100" dist="38100" dir="2700000" algn="tl">
                    <a:srgbClr val="C0C0C0"/>
                  </a:outerShdw>
                </a:effectLst>
              </a:rPr>
              <a:t>Super-Kamiokande</a:t>
            </a:r>
            <a:br>
              <a:rPr lang="en-US" altLang="ja-JP" b="0" u="sng"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en-US" altLang="ja-JP" sz="2400" b="0"/>
              <a:t>(on the activities from 2000 to 2006 and future prospects)</a:t>
            </a:r>
            <a:endParaRPr lang="en-US" altLang="ja-JP" sz="2400"/>
          </a:p>
        </p:txBody>
      </p:sp>
      <p:sp>
        <p:nvSpPr>
          <p:cNvPr id="3993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95288" y="2997200"/>
            <a:ext cx="7345362" cy="2519363"/>
          </a:xfrm>
          <a:ln>
            <a:solidFill>
              <a:schemeClr val="accent1"/>
            </a:solidFill>
            <a:miter lim="800000"/>
            <a:headEnd/>
            <a:tailEnd/>
          </a:ln>
        </p:spPr>
        <p:txBody>
          <a:bodyPr/>
          <a:lstStyle/>
          <a:p>
            <a:pPr>
              <a:lnSpc>
                <a:spcPct val="80000"/>
              </a:lnSpc>
              <a:buClr>
                <a:schemeClr val="accent2"/>
              </a:buClr>
              <a:buFont typeface="Wingdings" panose="05000000000000000000" pitchFamily="2" charset="2"/>
              <a:buNone/>
            </a:pPr>
            <a:endParaRPr lang="en-US" altLang="ja-JP" sz="1000"/>
          </a:p>
          <a:p>
            <a:pPr>
              <a:lnSpc>
                <a:spcPct val="80000"/>
              </a:lnSpc>
              <a:buClr>
                <a:schemeClr val="accent2"/>
              </a:buClr>
            </a:pPr>
            <a:r>
              <a:rPr lang="en-US" altLang="ja-JP" sz="2800" b="0"/>
              <a:t>Super-Kamiokande detector</a:t>
            </a:r>
          </a:p>
          <a:p>
            <a:pPr>
              <a:lnSpc>
                <a:spcPct val="80000"/>
              </a:lnSpc>
              <a:buClr>
                <a:schemeClr val="accent2"/>
              </a:buClr>
            </a:pPr>
            <a:r>
              <a:rPr lang="en-US" altLang="ja-JP" sz="2800" b="0"/>
              <a:t>Atmospheric neutrinos</a:t>
            </a:r>
          </a:p>
          <a:p>
            <a:pPr>
              <a:lnSpc>
                <a:spcPct val="80000"/>
              </a:lnSpc>
              <a:buClr>
                <a:schemeClr val="accent2"/>
              </a:buClr>
            </a:pPr>
            <a:r>
              <a:rPr lang="en-US" altLang="ja-JP" sz="2800" b="0"/>
              <a:t>Solar Neutrinos</a:t>
            </a:r>
          </a:p>
          <a:p>
            <a:pPr>
              <a:lnSpc>
                <a:spcPct val="80000"/>
              </a:lnSpc>
              <a:buClr>
                <a:schemeClr val="accent2"/>
              </a:buClr>
            </a:pPr>
            <a:r>
              <a:rPr lang="en-US" altLang="ja-JP" sz="2800" b="0"/>
              <a:t>Proton decay search</a:t>
            </a:r>
          </a:p>
          <a:p>
            <a:pPr>
              <a:lnSpc>
                <a:spcPct val="80000"/>
              </a:lnSpc>
              <a:buClr>
                <a:schemeClr val="accent2"/>
              </a:buClr>
            </a:pPr>
            <a:r>
              <a:rPr lang="en-US" altLang="ja-JP" sz="2800" b="0"/>
              <a:t>Supernova neutrinos</a:t>
            </a:r>
          </a:p>
        </p:txBody>
      </p:sp>
      <p:sp>
        <p:nvSpPr>
          <p:cNvPr id="399364" name="Text Box 4"/>
          <p:cNvSpPr txBox="1">
            <a:spLocks noChangeArrowheads="1"/>
          </p:cNvSpPr>
          <p:nvPr/>
        </p:nvSpPr>
        <p:spPr bwMode="auto">
          <a:xfrm>
            <a:off x="5867400" y="1557338"/>
            <a:ext cx="18954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accent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2400">
                <a:solidFill>
                  <a:schemeClr val="tx2"/>
                </a:solidFill>
                <a:latin typeface="Times New Roman" panose="02020603050405020304" pitchFamily="18" charset="0"/>
              </a:rPr>
              <a:t>M. Nakahata</a:t>
            </a:r>
          </a:p>
        </p:txBody>
      </p:sp>
      <p:sp>
        <p:nvSpPr>
          <p:cNvPr id="399366" name="Text Box 6"/>
          <p:cNvSpPr txBox="1">
            <a:spLocks noChangeArrowheads="1"/>
          </p:cNvSpPr>
          <p:nvPr/>
        </p:nvSpPr>
        <p:spPr bwMode="auto">
          <a:xfrm>
            <a:off x="3635375" y="1916113"/>
            <a:ext cx="52625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accent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2400">
                <a:solidFill>
                  <a:schemeClr val="tx2"/>
                </a:solidFill>
                <a:latin typeface="Times New Roman" panose="02020603050405020304" pitchFamily="18" charset="0"/>
              </a:rPr>
              <a:t>for Neutrino and astroparticle Division</a:t>
            </a:r>
          </a:p>
        </p:txBody>
      </p:sp>
    </p:spTree>
  </p:cSld>
  <p:clrMapOvr>
    <a:masterClrMapping/>
  </p:clrMapOvr>
  <p:transition spd="med">
    <p:wipe dir="d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7266" name="Group 2"/>
          <p:cNvGrpSpPr>
            <a:grpSpLocks/>
          </p:cNvGrpSpPr>
          <p:nvPr/>
        </p:nvGrpSpPr>
        <p:grpSpPr bwMode="auto">
          <a:xfrm>
            <a:off x="179388" y="981075"/>
            <a:ext cx="3995737" cy="3148013"/>
            <a:chOff x="113" y="572"/>
            <a:chExt cx="2517" cy="1983"/>
          </a:xfrm>
        </p:grpSpPr>
        <p:pic>
          <p:nvPicPr>
            <p:cNvPr id="907267" name="Picture 3" descr="prob_ohp_a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" y="572"/>
              <a:ext cx="2517" cy="198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07268" name="Line 4"/>
            <p:cNvSpPr>
              <a:spLocks noChangeShapeType="1"/>
            </p:cNvSpPr>
            <p:nvPr/>
          </p:nvSpPr>
          <p:spPr bwMode="auto">
            <a:xfrm flipV="1">
              <a:off x="204" y="754"/>
              <a:ext cx="6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907269" name="Text Box 5"/>
          <p:cNvSpPr txBox="1">
            <a:spLocks noChangeArrowheads="1"/>
          </p:cNvSpPr>
          <p:nvPr/>
        </p:nvSpPr>
        <p:spPr bwMode="auto">
          <a:xfrm>
            <a:off x="3995738" y="1052513"/>
            <a:ext cx="18732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CC99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000" b="0">
                <a:solidFill>
                  <a:srgbClr val="3333CC"/>
                </a:solidFill>
                <a:latin typeface="Gothic720" pitchFamily="34" charset="0"/>
                <a:ea typeface="ＭＳ ゴシック" panose="020B0609070205080204" pitchFamily="49" charset="-128"/>
              </a:rPr>
              <a:t> </a:t>
            </a:r>
            <a:r>
              <a:rPr lang="en-US" altLang="ja-JP" sz="2000" b="0">
                <a:solidFill>
                  <a:srgbClr val="3333CC"/>
                </a:solidFill>
                <a:latin typeface="Arial" panose="020B0604020202020204" pitchFamily="34" charset="0"/>
                <a:ea typeface="ＭＳ ゴシック" panose="020B0609070205080204" pitchFamily="49" charset="-128"/>
              </a:rPr>
              <a:t>oscillation </a:t>
            </a:r>
          </a:p>
        </p:txBody>
      </p:sp>
      <p:sp>
        <p:nvSpPr>
          <p:cNvPr id="907270" name="Text Box 6"/>
          <p:cNvSpPr txBox="1">
            <a:spLocks noChangeArrowheads="1"/>
          </p:cNvSpPr>
          <p:nvPr/>
        </p:nvSpPr>
        <p:spPr bwMode="auto">
          <a:xfrm>
            <a:off x="3924300" y="1844675"/>
            <a:ext cx="19446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000" b="0">
                <a:solidFill>
                  <a:srgbClr val="FF0000"/>
                </a:solidFill>
                <a:latin typeface="Arial" panose="020B0604020202020204" pitchFamily="34" charset="0"/>
                <a:ea typeface="ＭＳ ゴシック" panose="020B0609070205080204" pitchFamily="49" charset="-128"/>
              </a:rPr>
              <a:t> decoherence </a:t>
            </a:r>
          </a:p>
        </p:txBody>
      </p:sp>
      <p:sp>
        <p:nvSpPr>
          <p:cNvPr id="907271" name="Text Box 7"/>
          <p:cNvSpPr txBox="1">
            <a:spLocks noChangeArrowheads="1"/>
          </p:cNvSpPr>
          <p:nvPr/>
        </p:nvSpPr>
        <p:spPr bwMode="auto">
          <a:xfrm>
            <a:off x="4067175" y="2493963"/>
            <a:ext cx="16557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000" b="0">
                <a:solidFill>
                  <a:srgbClr val="008000"/>
                </a:solidFill>
                <a:latin typeface="Arial" panose="020B0604020202020204" pitchFamily="34" charset="0"/>
                <a:ea typeface="ＭＳ ゴシック" panose="020B0609070205080204" pitchFamily="49" charset="-128"/>
              </a:rPr>
              <a:t> decay  </a:t>
            </a:r>
          </a:p>
        </p:txBody>
      </p:sp>
      <p:sp>
        <p:nvSpPr>
          <p:cNvPr id="907272" name="Text Box 8"/>
          <p:cNvSpPr txBox="1">
            <a:spLocks noChangeArrowheads="1"/>
          </p:cNvSpPr>
          <p:nvPr/>
        </p:nvSpPr>
        <p:spPr bwMode="auto">
          <a:xfrm>
            <a:off x="468313" y="5373688"/>
            <a:ext cx="5113337" cy="1260475"/>
          </a:xfrm>
          <a:prstGeom prst="rect">
            <a:avLst/>
          </a:prstGeom>
          <a:solidFill>
            <a:srgbClr val="FFFF6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anose="05000000000000000000" pitchFamily="2" charset="2"/>
              <a:buChar char="à"/>
            </a:pPr>
            <a:r>
              <a:rPr lang="en-US" altLang="ja-JP" sz="2400" b="0">
                <a:solidFill>
                  <a:schemeClr val="accent2"/>
                </a:solidFill>
                <a:latin typeface="Arial" panose="020B0604020202020204" pitchFamily="34" charset="0"/>
                <a:sym typeface="Wingdings" panose="05000000000000000000" pitchFamily="2" charset="2"/>
              </a:rPr>
              <a:t> Further evidence for oscillations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  <a:buFont typeface="Wingdings" panose="05000000000000000000" pitchFamily="2" charset="2"/>
              <a:buChar char="à"/>
            </a:pPr>
            <a:r>
              <a:rPr lang="en-US" altLang="ja-JP" sz="2400" b="0">
                <a:solidFill>
                  <a:schemeClr val="accent2"/>
                </a:solidFill>
                <a:latin typeface="Arial" panose="020B0604020202020204" pitchFamily="34" charset="0"/>
              </a:rPr>
              <a:t> Better determination of oscillation 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  <a:buFont typeface="Wingdings" panose="05000000000000000000" pitchFamily="2" charset="2"/>
              <a:buNone/>
            </a:pPr>
            <a:r>
              <a:rPr lang="en-US" altLang="ja-JP" sz="2400" b="0">
                <a:solidFill>
                  <a:schemeClr val="accent2"/>
                </a:solidFill>
                <a:latin typeface="Arial" panose="020B0604020202020204" pitchFamily="34" charset="0"/>
              </a:rPr>
              <a:t>     parameters, especially </a:t>
            </a:r>
            <a:r>
              <a:rPr lang="en-US" altLang="ja-JP" sz="2400" b="0">
                <a:solidFill>
                  <a:schemeClr val="accent2"/>
                </a:solidFill>
                <a:latin typeface="Symbol" panose="05050102010706020507" pitchFamily="18" charset="2"/>
              </a:rPr>
              <a:t>D</a:t>
            </a:r>
            <a:r>
              <a:rPr lang="en-US" altLang="ja-JP" sz="2400" b="0">
                <a:solidFill>
                  <a:schemeClr val="accent2"/>
                </a:solidFill>
                <a:latin typeface="Arial" panose="020B0604020202020204" pitchFamily="34" charset="0"/>
              </a:rPr>
              <a:t>m</a:t>
            </a:r>
            <a:r>
              <a:rPr lang="en-US" altLang="ja-JP" sz="2400" b="0" baseline="30000">
                <a:solidFill>
                  <a:schemeClr val="accent2"/>
                </a:solidFill>
                <a:latin typeface="Arial" panose="020B0604020202020204" pitchFamily="34" charset="0"/>
              </a:rPr>
              <a:t>2</a:t>
            </a:r>
            <a:r>
              <a:rPr lang="en-US" altLang="ja-JP" sz="2400" b="0">
                <a:solidFill>
                  <a:schemeClr val="accent2"/>
                </a:solidFill>
                <a:latin typeface="Arial" panose="020B0604020202020204" pitchFamily="34" charset="0"/>
              </a:rPr>
              <a:t>  </a:t>
            </a:r>
          </a:p>
        </p:txBody>
      </p:sp>
      <p:grpSp>
        <p:nvGrpSpPr>
          <p:cNvPr id="907273" name="Group 9"/>
          <p:cNvGrpSpPr>
            <a:grpSpLocks/>
          </p:cNvGrpSpPr>
          <p:nvPr/>
        </p:nvGrpSpPr>
        <p:grpSpPr bwMode="auto">
          <a:xfrm>
            <a:off x="5651500" y="3429000"/>
            <a:ext cx="3240088" cy="3240088"/>
            <a:chOff x="3334" y="708"/>
            <a:chExt cx="1769" cy="1748"/>
          </a:xfrm>
        </p:grpSpPr>
        <p:pic>
          <p:nvPicPr>
            <p:cNvPr id="907274" name="Picture 10" descr="zenith_ohp2a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34" y="708"/>
              <a:ext cx="1769" cy="174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07275" name="Rectangle 11"/>
            <p:cNvSpPr>
              <a:spLocks noChangeArrowheads="1"/>
            </p:cNvSpPr>
            <p:nvPr/>
          </p:nvSpPr>
          <p:spPr bwMode="auto">
            <a:xfrm>
              <a:off x="3878" y="845"/>
              <a:ext cx="1043" cy="3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ja-JP" sz="1600">
                  <a:latin typeface="Symbol" panose="05050102010706020507" pitchFamily="18" charset="2"/>
                </a:rPr>
                <a:t>m</a:t>
              </a:r>
              <a:r>
                <a:rPr lang="en-US" altLang="ja-JP" sz="1600">
                  <a:latin typeface="Arial Unicode MS" panose="020B0604020202020204" pitchFamily="50" charset="-128"/>
                </a:rPr>
                <a:t>-like multi-GeV                + PC</a:t>
              </a:r>
            </a:p>
          </p:txBody>
        </p:sp>
      </p:grpSp>
      <p:sp>
        <p:nvSpPr>
          <p:cNvPr id="907276" name="Text Box 12"/>
          <p:cNvSpPr txBox="1">
            <a:spLocks noChangeArrowheads="1"/>
          </p:cNvSpPr>
          <p:nvPr/>
        </p:nvSpPr>
        <p:spPr bwMode="auto">
          <a:xfrm>
            <a:off x="1331913" y="4868863"/>
            <a:ext cx="36734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400" b="0">
                <a:latin typeface="Arial" panose="020B0604020202020204" pitchFamily="34" charset="0"/>
              </a:rPr>
              <a:t>Should observe this dip!</a:t>
            </a:r>
          </a:p>
        </p:txBody>
      </p:sp>
      <p:sp>
        <p:nvSpPr>
          <p:cNvPr id="907277" name="Text Box 13"/>
          <p:cNvSpPr txBox="1">
            <a:spLocks noChangeArrowheads="1"/>
          </p:cNvSpPr>
          <p:nvPr/>
        </p:nvSpPr>
        <p:spPr bwMode="auto">
          <a:xfrm>
            <a:off x="6516688" y="765175"/>
            <a:ext cx="24114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1400" b="0">
                <a:latin typeface="Arial" panose="020B0604020202020204" pitchFamily="34" charset="0"/>
              </a:rPr>
              <a:t>SK collab.   hep-ex/0404034</a:t>
            </a:r>
          </a:p>
        </p:txBody>
      </p:sp>
      <p:sp>
        <p:nvSpPr>
          <p:cNvPr id="907278" name="Rectangle 14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765175"/>
          </a:xfrm>
          <a:solidFill>
            <a:schemeClr val="accent2"/>
          </a:solidFill>
        </p:spPr>
        <p:txBody>
          <a:bodyPr/>
          <a:lstStyle/>
          <a:p>
            <a:r>
              <a:rPr lang="en-US" altLang="ja-JP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L/E analysis</a:t>
            </a:r>
          </a:p>
        </p:txBody>
      </p:sp>
      <p:grpSp>
        <p:nvGrpSpPr>
          <p:cNvPr id="907279" name="Group 15"/>
          <p:cNvGrpSpPr>
            <a:grpSpLocks/>
          </p:cNvGrpSpPr>
          <p:nvPr/>
        </p:nvGrpSpPr>
        <p:grpSpPr bwMode="auto">
          <a:xfrm>
            <a:off x="4500563" y="2636838"/>
            <a:ext cx="4392612" cy="709612"/>
            <a:chOff x="2835" y="1661"/>
            <a:chExt cx="2767" cy="447"/>
          </a:xfrm>
        </p:grpSpPr>
        <p:sp>
          <p:nvSpPr>
            <p:cNvPr id="907280" name="Text Box 16"/>
            <p:cNvSpPr txBox="1">
              <a:spLocks noChangeArrowheads="1"/>
            </p:cNvSpPr>
            <p:nvPr/>
          </p:nvSpPr>
          <p:spPr bwMode="auto">
            <a:xfrm>
              <a:off x="2835" y="1740"/>
              <a:ext cx="276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8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ja-JP" sz="2000" b="0">
                  <a:solidFill>
                    <a:srgbClr val="008000"/>
                  </a:solidFill>
                </a:rPr>
                <a:t>P</a:t>
              </a:r>
              <a:r>
                <a:rPr lang="en-US" altLang="ja-JP" sz="2000" b="0" baseline="-10000">
                  <a:solidFill>
                    <a:srgbClr val="008000"/>
                  </a:solidFill>
                  <a:latin typeface="Symbol" panose="05050102010706020507" pitchFamily="18" charset="2"/>
                </a:rPr>
                <a:t>mm</a:t>
              </a:r>
              <a:r>
                <a:rPr lang="en-US" altLang="ja-JP" sz="2000" b="0">
                  <a:solidFill>
                    <a:srgbClr val="008000"/>
                  </a:solidFill>
                </a:rPr>
                <a:t>  = (cos</a:t>
              </a:r>
              <a:r>
                <a:rPr lang="en-US" altLang="ja-JP" sz="2000" b="0" baseline="30000">
                  <a:solidFill>
                    <a:srgbClr val="008000"/>
                  </a:solidFill>
                </a:rPr>
                <a:t>2</a:t>
              </a:r>
              <a:r>
                <a:rPr lang="en-US" altLang="ja-JP" sz="2000" b="0">
                  <a:solidFill>
                    <a:srgbClr val="008000"/>
                  </a:solidFill>
                  <a:latin typeface="Symbol" panose="05050102010706020507" pitchFamily="18" charset="2"/>
                </a:rPr>
                <a:t>q + </a:t>
              </a:r>
              <a:r>
                <a:rPr lang="en-US" altLang="ja-JP" sz="2000" b="0">
                  <a:solidFill>
                    <a:srgbClr val="008000"/>
                  </a:solidFill>
                </a:rPr>
                <a:t>sin</a:t>
              </a:r>
              <a:r>
                <a:rPr lang="en-US" altLang="ja-JP" sz="2000" b="0" baseline="30000">
                  <a:solidFill>
                    <a:srgbClr val="008000"/>
                  </a:solidFill>
                </a:rPr>
                <a:t>2</a:t>
              </a:r>
              <a:r>
                <a:rPr lang="en-US" altLang="ja-JP" sz="2000" b="0">
                  <a:solidFill>
                    <a:srgbClr val="008000"/>
                  </a:solidFill>
                  <a:latin typeface="Symbol" panose="05050102010706020507" pitchFamily="18" charset="2"/>
                </a:rPr>
                <a:t>q </a:t>
              </a:r>
              <a:r>
                <a:rPr lang="ja-JP" altLang="en-US" sz="2000" b="0">
                  <a:solidFill>
                    <a:srgbClr val="008000"/>
                  </a:solidFill>
                </a:rPr>
                <a:t>・ </a:t>
              </a:r>
              <a:r>
                <a:rPr lang="en-US" altLang="ja-JP" sz="2000" b="0">
                  <a:solidFill>
                    <a:srgbClr val="008000"/>
                  </a:solidFill>
                </a:rPr>
                <a:t>exp(–           ))</a:t>
              </a:r>
              <a:r>
                <a:rPr lang="en-US" altLang="ja-JP" sz="2000" b="0" baseline="30000">
                  <a:solidFill>
                    <a:srgbClr val="008000"/>
                  </a:solidFill>
                </a:rPr>
                <a:t>2</a:t>
              </a:r>
              <a:endParaRPr lang="en-US" altLang="ja-JP" sz="2000" b="0">
                <a:solidFill>
                  <a:srgbClr val="008000"/>
                </a:solidFill>
              </a:endParaRPr>
            </a:p>
          </p:txBody>
        </p:sp>
        <p:sp>
          <p:nvSpPr>
            <p:cNvPr id="907281" name="Text Box 17"/>
            <p:cNvSpPr txBox="1">
              <a:spLocks noChangeArrowheads="1"/>
            </p:cNvSpPr>
            <p:nvPr/>
          </p:nvSpPr>
          <p:spPr bwMode="auto">
            <a:xfrm>
              <a:off x="4847" y="1662"/>
              <a:ext cx="33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8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ja-JP" sz="2000" b="0">
                  <a:solidFill>
                    <a:srgbClr val="008000"/>
                  </a:solidFill>
                </a:rPr>
                <a:t>m</a:t>
              </a:r>
              <a:endParaRPr lang="en-US" altLang="ja-JP" sz="2000" b="0" baseline="-25000">
                <a:solidFill>
                  <a:srgbClr val="008000"/>
                </a:solidFill>
              </a:endParaRPr>
            </a:p>
          </p:txBody>
        </p:sp>
        <p:sp>
          <p:nvSpPr>
            <p:cNvPr id="907282" name="Text Box 18"/>
            <p:cNvSpPr txBox="1">
              <a:spLocks noChangeArrowheads="1"/>
            </p:cNvSpPr>
            <p:nvPr/>
          </p:nvSpPr>
          <p:spPr bwMode="auto">
            <a:xfrm>
              <a:off x="4851" y="1850"/>
              <a:ext cx="33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8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ja-JP" sz="2000" b="0">
                  <a:solidFill>
                    <a:srgbClr val="008000"/>
                  </a:solidFill>
                </a:rPr>
                <a:t>2</a:t>
              </a:r>
              <a:r>
                <a:rPr lang="en-US" altLang="ja-JP" sz="2000" b="0">
                  <a:solidFill>
                    <a:srgbClr val="008000"/>
                  </a:solidFill>
                  <a:latin typeface="Symbol" panose="05050102010706020507" pitchFamily="18" charset="2"/>
                </a:rPr>
                <a:t>t</a:t>
              </a:r>
              <a:endParaRPr lang="en-US" altLang="ja-JP" sz="2000" b="0" baseline="-14000">
                <a:solidFill>
                  <a:srgbClr val="008000"/>
                </a:solidFill>
              </a:endParaRPr>
            </a:p>
          </p:txBody>
        </p:sp>
        <p:sp>
          <p:nvSpPr>
            <p:cNvPr id="907283" name="Line 19"/>
            <p:cNvSpPr>
              <a:spLocks noChangeShapeType="1"/>
            </p:cNvSpPr>
            <p:nvPr/>
          </p:nvSpPr>
          <p:spPr bwMode="auto">
            <a:xfrm flipV="1">
              <a:off x="4880" y="1880"/>
              <a:ext cx="198" cy="0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07284" name="Text Box 20"/>
            <p:cNvSpPr txBox="1">
              <a:spLocks noChangeArrowheads="1"/>
            </p:cNvSpPr>
            <p:nvPr/>
          </p:nvSpPr>
          <p:spPr bwMode="auto">
            <a:xfrm>
              <a:off x="5083" y="1661"/>
              <a:ext cx="18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8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ja-JP" sz="2000" b="0">
                  <a:solidFill>
                    <a:srgbClr val="008000"/>
                  </a:solidFill>
                </a:rPr>
                <a:t>L</a:t>
              </a:r>
              <a:endParaRPr lang="en-US" altLang="ja-JP" sz="2000" b="0" baseline="-25000">
                <a:solidFill>
                  <a:srgbClr val="008000"/>
                </a:solidFill>
              </a:endParaRPr>
            </a:p>
          </p:txBody>
        </p:sp>
        <p:sp>
          <p:nvSpPr>
            <p:cNvPr id="907285" name="Text Box 21"/>
            <p:cNvSpPr txBox="1">
              <a:spLocks noChangeArrowheads="1"/>
            </p:cNvSpPr>
            <p:nvPr/>
          </p:nvSpPr>
          <p:spPr bwMode="auto">
            <a:xfrm>
              <a:off x="5087" y="1858"/>
              <a:ext cx="28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8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ja-JP" sz="2000" b="0">
                  <a:solidFill>
                    <a:srgbClr val="008000"/>
                  </a:solidFill>
                </a:rPr>
                <a:t>E</a:t>
              </a:r>
              <a:endParaRPr lang="en-US" altLang="ja-JP" sz="2000" b="0" baseline="-25000">
                <a:solidFill>
                  <a:srgbClr val="008000"/>
                </a:solidFill>
              </a:endParaRPr>
            </a:p>
          </p:txBody>
        </p:sp>
        <p:sp>
          <p:nvSpPr>
            <p:cNvPr id="907286" name="Line 22"/>
            <p:cNvSpPr>
              <a:spLocks noChangeShapeType="1"/>
            </p:cNvSpPr>
            <p:nvPr/>
          </p:nvSpPr>
          <p:spPr bwMode="auto">
            <a:xfrm>
              <a:off x="5103" y="1883"/>
              <a:ext cx="196" cy="1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907287" name="Group 23"/>
          <p:cNvGrpSpPr>
            <a:grpSpLocks/>
          </p:cNvGrpSpPr>
          <p:nvPr/>
        </p:nvGrpSpPr>
        <p:grpSpPr bwMode="auto">
          <a:xfrm>
            <a:off x="4535488" y="1989138"/>
            <a:ext cx="4608512" cy="728662"/>
            <a:chOff x="2857" y="3289"/>
            <a:chExt cx="2903" cy="459"/>
          </a:xfrm>
        </p:grpSpPr>
        <p:sp>
          <p:nvSpPr>
            <p:cNvPr id="907288" name="Text Box 24"/>
            <p:cNvSpPr txBox="1">
              <a:spLocks noChangeArrowheads="1"/>
            </p:cNvSpPr>
            <p:nvPr/>
          </p:nvSpPr>
          <p:spPr bwMode="auto">
            <a:xfrm>
              <a:off x="2857" y="3400"/>
              <a:ext cx="290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8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ja-JP" sz="2000" b="0">
                  <a:solidFill>
                    <a:srgbClr val="FF0000"/>
                  </a:solidFill>
                </a:rPr>
                <a:t>P</a:t>
              </a:r>
              <a:r>
                <a:rPr lang="en-US" altLang="ja-JP" sz="2000" b="0" baseline="-10000">
                  <a:solidFill>
                    <a:srgbClr val="FF0000"/>
                  </a:solidFill>
                  <a:latin typeface="Symbol" panose="05050102010706020507" pitchFamily="18" charset="2"/>
                </a:rPr>
                <a:t>mm</a:t>
              </a:r>
              <a:r>
                <a:rPr lang="en-US" altLang="ja-JP" sz="2000" b="0">
                  <a:solidFill>
                    <a:srgbClr val="FF0000"/>
                  </a:solidFill>
                </a:rPr>
                <a:t>  = 1 –     sin</a:t>
              </a:r>
              <a:r>
                <a:rPr lang="en-US" altLang="ja-JP" sz="2000" b="0" baseline="30000">
                  <a:solidFill>
                    <a:srgbClr val="FF0000"/>
                  </a:solidFill>
                </a:rPr>
                <a:t>2</a:t>
              </a:r>
              <a:r>
                <a:rPr lang="en-US" altLang="ja-JP" sz="2000" b="0">
                  <a:solidFill>
                    <a:srgbClr val="FF0000"/>
                  </a:solidFill>
                </a:rPr>
                <a:t>2</a:t>
              </a:r>
              <a:r>
                <a:rPr lang="en-US" altLang="ja-JP" sz="2000" b="0">
                  <a:solidFill>
                    <a:srgbClr val="FF0000"/>
                  </a:solidFill>
                  <a:latin typeface="Symbol" panose="05050102010706020507" pitchFamily="18" charset="2"/>
                </a:rPr>
                <a:t>q</a:t>
              </a:r>
              <a:r>
                <a:rPr lang="en-US" altLang="ja-JP" sz="2000" b="0">
                  <a:solidFill>
                    <a:srgbClr val="FF0000"/>
                  </a:solidFill>
                </a:rPr>
                <a:t> </a:t>
              </a:r>
              <a:r>
                <a:rPr lang="ja-JP" altLang="en-US" sz="2000" b="0">
                  <a:solidFill>
                    <a:srgbClr val="FF0000"/>
                  </a:solidFill>
                </a:rPr>
                <a:t>・ </a:t>
              </a:r>
              <a:r>
                <a:rPr lang="en-US" altLang="ja-JP" sz="2000" b="0">
                  <a:solidFill>
                    <a:srgbClr val="FF0000"/>
                  </a:solidFill>
                </a:rPr>
                <a:t>(1 – exp(–</a:t>
              </a:r>
              <a:r>
                <a:rPr lang="en-US" altLang="ja-JP" sz="2000" b="0">
                  <a:solidFill>
                    <a:srgbClr val="FF0000"/>
                  </a:solidFill>
                  <a:latin typeface="Symbol" panose="05050102010706020507" pitchFamily="18" charset="2"/>
                </a:rPr>
                <a:t>g</a:t>
              </a:r>
              <a:r>
                <a:rPr lang="en-US" altLang="ja-JP" sz="2000" b="0" baseline="-18000">
                  <a:solidFill>
                    <a:srgbClr val="FF0000"/>
                  </a:solidFill>
                  <a:latin typeface="Symbol" panose="05050102010706020507" pitchFamily="18" charset="2"/>
                </a:rPr>
                <a:t>0         </a:t>
              </a:r>
              <a:r>
                <a:rPr lang="en-US" altLang="ja-JP" sz="2000" b="0">
                  <a:solidFill>
                    <a:srgbClr val="FF0000"/>
                  </a:solidFill>
                </a:rPr>
                <a:t>))</a:t>
              </a:r>
              <a:r>
                <a:rPr lang="en-US" altLang="ja-JP" sz="2000" b="0" baseline="-25000">
                  <a:solidFill>
                    <a:srgbClr val="FF0000"/>
                  </a:solidFill>
                </a:rPr>
                <a:t> </a:t>
              </a:r>
            </a:p>
          </p:txBody>
        </p:sp>
        <p:sp>
          <p:nvSpPr>
            <p:cNvPr id="907289" name="Text Box 25"/>
            <p:cNvSpPr txBox="1">
              <a:spLocks noChangeArrowheads="1"/>
            </p:cNvSpPr>
            <p:nvPr/>
          </p:nvSpPr>
          <p:spPr bwMode="auto">
            <a:xfrm>
              <a:off x="3604" y="3480"/>
              <a:ext cx="28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8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ja-JP" sz="1800" b="0">
                  <a:solidFill>
                    <a:srgbClr val="FF0000"/>
                  </a:solidFill>
                </a:rPr>
                <a:t>2</a:t>
              </a:r>
              <a:endParaRPr lang="en-US" altLang="ja-JP" sz="1800" b="0" baseline="-25000">
                <a:solidFill>
                  <a:srgbClr val="FF0000"/>
                </a:solidFill>
              </a:endParaRPr>
            </a:p>
          </p:txBody>
        </p:sp>
        <p:sp>
          <p:nvSpPr>
            <p:cNvPr id="907290" name="Line 26"/>
            <p:cNvSpPr>
              <a:spLocks noChangeShapeType="1"/>
            </p:cNvSpPr>
            <p:nvPr/>
          </p:nvSpPr>
          <p:spPr bwMode="auto">
            <a:xfrm flipV="1">
              <a:off x="3620" y="3516"/>
              <a:ext cx="140" cy="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07291" name="Text Box 27"/>
            <p:cNvSpPr txBox="1">
              <a:spLocks noChangeArrowheads="1"/>
            </p:cNvSpPr>
            <p:nvPr/>
          </p:nvSpPr>
          <p:spPr bwMode="auto">
            <a:xfrm>
              <a:off x="3591" y="3306"/>
              <a:ext cx="28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8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ja-JP" sz="1800" b="0">
                  <a:solidFill>
                    <a:srgbClr val="FF0000"/>
                  </a:solidFill>
                </a:rPr>
                <a:t>1</a:t>
              </a:r>
              <a:endParaRPr lang="en-US" altLang="ja-JP" sz="1800" b="0" baseline="-25000">
                <a:solidFill>
                  <a:srgbClr val="FF0000"/>
                </a:solidFill>
              </a:endParaRPr>
            </a:p>
          </p:txBody>
        </p:sp>
        <p:sp>
          <p:nvSpPr>
            <p:cNvPr id="907292" name="Text Box 28"/>
            <p:cNvSpPr txBox="1">
              <a:spLocks noChangeArrowheads="1"/>
            </p:cNvSpPr>
            <p:nvPr/>
          </p:nvSpPr>
          <p:spPr bwMode="auto">
            <a:xfrm>
              <a:off x="5229" y="3289"/>
              <a:ext cx="18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8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ja-JP" sz="2000" b="0">
                  <a:solidFill>
                    <a:srgbClr val="FF3300"/>
                  </a:solidFill>
                </a:rPr>
                <a:t>L</a:t>
              </a:r>
              <a:endParaRPr lang="en-US" altLang="ja-JP" sz="2000" b="0" baseline="-25000">
                <a:solidFill>
                  <a:srgbClr val="FF3300"/>
                </a:solidFill>
              </a:endParaRPr>
            </a:p>
          </p:txBody>
        </p:sp>
        <p:sp>
          <p:nvSpPr>
            <p:cNvPr id="907293" name="Text Box 29"/>
            <p:cNvSpPr txBox="1">
              <a:spLocks noChangeArrowheads="1"/>
            </p:cNvSpPr>
            <p:nvPr/>
          </p:nvSpPr>
          <p:spPr bwMode="auto">
            <a:xfrm>
              <a:off x="5239" y="3498"/>
              <a:ext cx="28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8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ja-JP" sz="2000" b="0">
                  <a:solidFill>
                    <a:srgbClr val="FF3300"/>
                  </a:solidFill>
                </a:rPr>
                <a:t>E</a:t>
              </a:r>
              <a:endParaRPr lang="en-US" altLang="ja-JP" sz="2000" b="0" baseline="-25000">
                <a:solidFill>
                  <a:srgbClr val="FF3300"/>
                </a:solidFill>
              </a:endParaRPr>
            </a:p>
          </p:txBody>
        </p:sp>
        <p:sp>
          <p:nvSpPr>
            <p:cNvPr id="907294" name="Line 30"/>
            <p:cNvSpPr>
              <a:spLocks noChangeShapeType="1"/>
            </p:cNvSpPr>
            <p:nvPr/>
          </p:nvSpPr>
          <p:spPr bwMode="auto">
            <a:xfrm>
              <a:off x="5255" y="3523"/>
              <a:ext cx="196" cy="1"/>
            </a:xfrm>
            <a:prstGeom prst="line">
              <a:avLst/>
            </a:prstGeom>
            <a:noFill/>
            <a:ln w="25400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907295" name="AutoShape 31"/>
          <p:cNvSpPr>
            <a:spLocks noChangeArrowheads="1"/>
          </p:cNvSpPr>
          <p:nvPr/>
        </p:nvSpPr>
        <p:spPr bwMode="auto">
          <a:xfrm flipV="1">
            <a:off x="2843213" y="4508500"/>
            <a:ext cx="360362" cy="433388"/>
          </a:xfrm>
          <a:prstGeom prst="downArrow">
            <a:avLst>
              <a:gd name="adj1" fmla="val 50000"/>
              <a:gd name="adj2" fmla="val 30066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endParaRPr lang="ja-JP" altLang="en-US"/>
          </a:p>
        </p:txBody>
      </p:sp>
      <p:grpSp>
        <p:nvGrpSpPr>
          <p:cNvPr id="907300" name="Group 36"/>
          <p:cNvGrpSpPr>
            <a:grpSpLocks/>
          </p:cNvGrpSpPr>
          <p:nvPr/>
        </p:nvGrpSpPr>
        <p:grpSpPr bwMode="auto">
          <a:xfrm>
            <a:off x="4500563" y="1268413"/>
            <a:ext cx="4032250" cy="719137"/>
            <a:chOff x="2699" y="663"/>
            <a:chExt cx="2540" cy="453"/>
          </a:xfrm>
        </p:grpSpPr>
        <p:sp>
          <p:nvSpPr>
            <p:cNvPr id="907296" name="Text Box 32"/>
            <p:cNvSpPr txBox="1">
              <a:spLocks noChangeArrowheads="1"/>
            </p:cNvSpPr>
            <p:nvPr/>
          </p:nvSpPr>
          <p:spPr bwMode="auto">
            <a:xfrm>
              <a:off x="2699" y="754"/>
              <a:ext cx="254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CC99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8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ja-JP" sz="2000" b="0">
                  <a:solidFill>
                    <a:srgbClr val="3333CC"/>
                  </a:solidFill>
                </a:rPr>
                <a:t>P</a:t>
              </a:r>
              <a:r>
                <a:rPr lang="en-US" altLang="ja-JP" sz="2000" b="0" baseline="-10000">
                  <a:solidFill>
                    <a:srgbClr val="3333CC"/>
                  </a:solidFill>
                  <a:latin typeface="Symbol" panose="05050102010706020507" pitchFamily="18" charset="2"/>
                </a:rPr>
                <a:t>mm</a:t>
              </a:r>
              <a:r>
                <a:rPr lang="en-US" altLang="ja-JP" sz="2000" b="0">
                  <a:solidFill>
                    <a:srgbClr val="3333CC"/>
                  </a:solidFill>
                </a:rPr>
                <a:t>  = 1 – sin</a:t>
              </a:r>
              <a:r>
                <a:rPr lang="en-US" altLang="ja-JP" sz="2000" b="0" baseline="30000">
                  <a:solidFill>
                    <a:srgbClr val="3333CC"/>
                  </a:solidFill>
                </a:rPr>
                <a:t>2</a:t>
              </a:r>
              <a:r>
                <a:rPr lang="en-US" altLang="ja-JP" sz="2000" b="0">
                  <a:solidFill>
                    <a:srgbClr val="3333CC"/>
                  </a:solidFill>
                </a:rPr>
                <a:t>2</a:t>
              </a:r>
              <a:r>
                <a:rPr lang="en-US" altLang="ja-JP" sz="2000" b="0">
                  <a:solidFill>
                    <a:srgbClr val="3333CC"/>
                  </a:solidFill>
                  <a:latin typeface="Symbol" panose="05050102010706020507" pitchFamily="18" charset="2"/>
                </a:rPr>
                <a:t>q</a:t>
              </a:r>
              <a:r>
                <a:rPr lang="en-US" altLang="ja-JP" sz="2000" b="0">
                  <a:solidFill>
                    <a:srgbClr val="3333CC"/>
                  </a:solidFill>
                </a:rPr>
                <a:t>sin</a:t>
              </a:r>
              <a:r>
                <a:rPr lang="en-US" altLang="ja-JP" sz="2000" b="0" baseline="30000">
                  <a:solidFill>
                    <a:srgbClr val="3333CC"/>
                  </a:solidFill>
                </a:rPr>
                <a:t>2</a:t>
              </a:r>
              <a:r>
                <a:rPr lang="en-US" altLang="ja-JP" sz="2000" b="0">
                  <a:solidFill>
                    <a:srgbClr val="3333CC"/>
                  </a:solidFill>
                </a:rPr>
                <a:t>(1.27           )</a:t>
              </a:r>
              <a:r>
                <a:rPr lang="en-US" altLang="ja-JP" sz="2000" b="0" baseline="-25000">
                  <a:solidFill>
                    <a:srgbClr val="3333CC"/>
                  </a:solidFill>
                </a:rPr>
                <a:t> </a:t>
              </a:r>
            </a:p>
          </p:txBody>
        </p:sp>
        <p:sp>
          <p:nvSpPr>
            <p:cNvPr id="907297" name="Text Box 33"/>
            <p:cNvSpPr txBox="1">
              <a:spLocks noChangeArrowheads="1"/>
            </p:cNvSpPr>
            <p:nvPr/>
          </p:nvSpPr>
          <p:spPr bwMode="auto">
            <a:xfrm>
              <a:off x="4596" y="663"/>
              <a:ext cx="56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CC99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8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ja-JP" sz="2000" b="0">
                  <a:solidFill>
                    <a:srgbClr val="3333CC"/>
                  </a:solidFill>
                  <a:latin typeface="Symbol" panose="05050102010706020507" pitchFamily="18" charset="2"/>
                </a:rPr>
                <a:t>D</a:t>
              </a:r>
              <a:r>
                <a:rPr lang="en-US" altLang="ja-JP" sz="2000" b="0">
                  <a:solidFill>
                    <a:srgbClr val="3333CC"/>
                  </a:solidFill>
                </a:rPr>
                <a:t>m</a:t>
              </a:r>
              <a:r>
                <a:rPr lang="en-US" altLang="ja-JP" sz="2000" b="0" baseline="30000">
                  <a:solidFill>
                    <a:srgbClr val="3333CC"/>
                  </a:solidFill>
                </a:rPr>
                <a:t>2</a:t>
              </a:r>
              <a:r>
                <a:rPr lang="en-US" altLang="ja-JP" sz="2000" b="0">
                  <a:solidFill>
                    <a:srgbClr val="3333CC"/>
                  </a:solidFill>
                </a:rPr>
                <a:t>L</a:t>
              </a:r>
              <a:endParaRPr lang="en-US" altLang="ja-JP" sz="2000" b="0" baseline="-25000">
                <a:solidFill>
                  <a:srgbClr val="3333CC"/>
                </a:solidFill>
              </a:endParaRPr>
            </a:p>
          </p:txBody>
        </p:sp>
        <p:sp>
          <p:nvSpPr>
            <p:cNvPr id="907298" name="Text Box 34"/>
            <p:cNvSpPr txBox="1">
              <a:spLocks noChangeArrowheads="1"/>
            </p:cNvSpPr>
            <p:nvPr/>
          </p:nvSpPr>
          <p:spPr bwMode="auto">
            <a:xfrm>
              <a:off x="4737" y="866"/>
              <a:ext cx="28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00CC99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8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ja-JP" sz="2000" b="0">
                  <a:solidFill>
                    <a:srgbClr val="3333CC"/>
                  </a:solidFill>
                </a:rPr>
                <a:t>E</a:t>
              </a:r>
              <a:r>
                <a:rPr lang="en-US" altLang="ja-JP" sz="2000" b="0" baseline="-25000">
                  <a:solidFill>
                    <a:srgbClr val="3333CC"/>
                  </a:solidFill>
                  <a:latin typeface="Symbol" panose="05050102010706020507" pitchFamily="18" charset="2"/>
                </a:rPr>
                <a:t>n</a:t>
              </a:r>
            </a:p>
          </p:txBody>
        </p:sp>
      </p:grpSp>
      <p:sp>
        <p:nvSpPr>
          <p:cNvPr id="907299" name="Line 35"/>
          <p:cNvSpPr>
            <a:spLocks noChangeShapeType="1"/>
          </p:cNvSpPr>
          <p:nvPr/>
        </p:nvSpPr>
        <p:spPr bwMode="auto">
          <a:xfrm flipV="1">
            <a:off x="7524750" y="1628775"/>
            <a:ext cx="635000" cy="1588"/>
          </a:xfrm>
          <a:prstGeom prst="line">
            <a:avLst/>
          </a:prstGeom>
          <a:noFill/>
          <a:ln w="25400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290" name="Freeform 2"/>
          <p:cNvSpPr>
            <a:spLocks/>
          </p:cNvSpPr>
          <p:nvPr/>
        </p:nvSpPr>
        <p:spPr bwMode="auto">
          <a:xfrm>
            <a:off x="2987675" y="981075"/>
            <a:ext cx="1800225" cy="3240088"/>
          </a:xfrm>
          <a:custGeom>
            <a:avLst/>
            <a:gdLst>
              <a:gd name="T0" fmla="*/ 1134 w 1134"/>
              <a:gd name="T1" fmla="*/ 0 h 2041"/>
              <a:gd name="T2" fmla="*/ 0 w 1134"/>
              <a:gd name="T3" fmla="*/ 0 h 2041"/>
              <a:gd name="T4" fmla="*/ 0 w 1134"/>
              <a:gd name="T5" fmla="*/ 453 h 2041"/>
              <a:gd name="T6" fmla="*/ 45 w 1134"/>
              <a:gd name="T7" fmla="*/ 907 h 2041"/>
              <a:gd name="T8" fmla="*/ 91 w 1134"/>
              <a:gd name="T9" fmla="*/ 1315 h 2041"/>
              <a:gd name="T10" fmla="*/ 182 w 1134"/>
              <a:gd name="T11" fmla="*/ 1633 h 2041"/>
              <a:gd name="T12" fmla="*/ 363 w 1134"/>
              <a:gd name="T13" fmla="*/ 1860 h 2041"/>
              <a:gd name="T14" fmla="*/ 680 w 1134"/>
              <a:gd name="T15" fmla="*/ 1996 h 2041"/>
              <a:gd name="T16" fmla="*/ 1089 w 1134"/>
              <a:gd name="T17" fmla="*/ 2041 h 2041"/>
              <a:gd name="T18" fmla="*/ 1134 w 1134"/>
              <a:gd name="T19" fmla="*/ 2041 h 2041"/>
              <a:gd name="T20" fmla="*/ 1134 w 1134"/>
              <a:gd name="T21" fmla="*/ 0 h 20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34" h="2041">
                <a:moveTo>
                  <a:pt x="1134" y="0"/>
                </a:moveTo>
                <a:lnTo>
                  <a:pt x="0" y="0"/>
                </a:lnTo>
                <a:lnTo>
                  <a:pt x="0" y="453"/>
                </a:lnTo>
                <a:lnTo>
                  <a:pt x="45" y="907"/>
                </a:lnTo>
                <a:lnTo>
                  <a:pt x="91" y="1315"/>
                </a:lnTo>
                <a:lnTo>
                  <a:pt x="182" y="1633"/>
                </a:lnTo>
                <a:lnTo>
                  <a:pt x="363" y="1860"/>
                </a:lnTo>
                <a:lnTo>
                  <a:pt x="680" y="1996"/>
                </a:lnTo>
                <a:lnTo>
                  <a:pt x="1089" y="2041"/>
                </a:lnTo>
                <a:lnTo>
                  <a:pt x="1134" y="2041"/>
                </a:lnTo>
                <a:lnTo>
                  <a:pt x="1134" y="0"/>
                </a:lnTo>
                <a:close/>
              </a:path>
            </a:pathLst>
          </a:custGeom>
          <a:solidFill>
            <a:srgbClr val="FF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08291" name="Freeform 3"/>
          <p:cNvSpPr>
            <a:spLocks/>
          </p:cNvSpPr>
          <p:nvPr/>
        </p:nvSpPr>
        <p:spPr bwMode="auto">
          <a:xfrm>
            <a:off x="1116013" y="981075"/>
            <a:ext cx="1800225" cy="3240088"/>
          </a:xfrm>
          <a:custGeom>
            <a:avLst/>
            <a:gdLst>
              <a:gd name="T0" fmla="*/ 0 w 1134"/>
              <a:gd name="T1" fmla="*/ 0 h 2041"/>
              <a:gd name="T2" fmla="*/ 1134 w 1134"/>
              <a:gd name="T3" fmla="*/ 0 h 2041"/>
              <a:gd name="T4" fmla="*/ 1134 w 1134"/>
              <a:gd name="T5" fmla="*/ 544 h 2041"/>
              <a:gd name="T6" fmla="*/ 1088 w 1134"/>
              <a:gd name="T7" fmla="*/ 1088 h 2041"/>
              <a:gd name="T8" fmla="*/ 1043 w 1134"/>
              <a:gd name="T9" fmla="*/ 1451 h 2041"/>
              <a:gd name="T10" fmla="*/ 907 w 1134"/>
              <a:gd name="T11" fmla="*/ 1723 h 2041"/>
              <a:gd name="T12" fmla="*/ 771 w 1134"/>
              <a:gd name="T13" fmla="*/ 1860 h 2041"/>
              <a:gd name="T14" fmla="*/ 544 w 1134"/>
              <a:gd name="T15" fmla="*/ 1950 h 2041"/>
              <a:gd name="T16" fmla="*/ 363 w 1134"/>
              <a:gd name="T17" fmla="*/ 1996 h 2041"/>
              <a:gd name="T18" fmla="*/ 90 w 1134"/>
              <a:gd name="T19" fmla="*/ 2041 h 2041"/>
              <a:gd name="T20" fmla="*/ 0 w 1134"/>
              <a:gd name="T21" fmla="*/ 2041 h 2041"/>
              <a:gd name="T22" fmla="*/ 0 w 1134"/>
              <a:gd name="T23" fmla="*/ 0 h 20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34" h="2041">
                <a:moveTo>
                  <a:pt x="0" y="0"/>
                </a:moveTo>
                <a:lnTo>
                  <a:pt x="1134" y="0"/>
                </a:lnTo>
                <a:lnTo>
                  <a:pt x="1134" y="544"/>
                </a:lnTo>
                <a:lnTo>
                  <a:pt x="1088" y="1088"/>
                </a:lnTo>
                <a:lnTo>
                  <a:pt x="1043" y="1451"/>
                </a:lnTo>
                <a:lnTo>
                  <a:pt x="907" y="1723"/>
                </a:lnTo>
                <a:lnTo>
                  <a:pt x="771" y="1860"/>
                </a:lnTo>
                <a:lnTo>
                  <a:pt x="544" y="1950"/>
                </a:lnTo>
                <a:lnTo>
                  <a:pt x="363" y="1996"/>
                </a:lnTo>
                <a:lnTo>
                  <a:pt x="90" y="2041"/>
                </a:lnTo>
                <a:lnTo>
                  <a:pt x="0" y="2041"/>
                </a:lnTo>
                <a:lnTo>
                  <a:pt x="0" y="0"/>
                </a:lnTo>
                <a:close/>
              </a:path>
            </a:pathLst>
          </a:custGeom>
          <a:solidFill>
            <a:srgbClr val="FF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08292" name="Rectangle 4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620713"/>
          </a:xfrm>
          <a:solidFill>
            <a:schemeClr val="accent2"/>
          </a:solidFill>
        </p:spPr>
        <p:txBody>
          <a:bodyPr/>
          <a:lstStyle/>
          <a:p>
            <a:r>
              <a:rPr lang="en-US" altLang="ja-JP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Selection criteria </a:t>
            </a:r>
          </a:p>
        </p:txBody>
      </p:sp>
      <p:sp>
        <p:nvSpPr>
          <p:cNvPr id="908293" name="Text Box 5"/>
          <p:cNvSpPr txBox="1">
            <a:spLocks noChangeArrowheads="1"/>
          </p:cNvSpPr>
          <p:nvPr/>
        </p:nvSpPr>
        <p:spPr bwMode="auto">
          <a:xfrm>
            <a:off x="5940425" y="3141663"/>
            <a:ext cx="2735263" cy="1920875"/>
          </a:xfrm>
          <a:prstGeom prst="rect">
            <a:avLst/>
          </a:prstGeom>
          <a:solidFill>
            <a:srgbClr val="FFFF66"/>
          </a:solidFill>
          <a:ln>
            <a:noFill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000" b="0">
                <a:solidFill>
                  <a:schemeClr val="accent2"/>
                </a:solidFill>
                <a:latin typeface="Arial" panose="020B0604020202020204" pitchFamily="34" charset="0"/>
              </a:rPr>
              <a:t>Events are not used, if:</a:t>
            </a:r>
          </a:p>
          <a:p>
            <a:pPr algn="l">
              <a:spcBef>
                <a:spcPct val="50000"/>
              </a:spcBef>
            </a:pPr>
            <a:r>
              <a:rPr lang="en-US" altLang="ja-JP" sz="2000" b="0">
                <a:solidFill>
                  <a:schemeClr val="accent2"/>
                </a:solidFill>
                <a:latin typeface="Arial" panose="020B0604020202020204" pitchFamily="34" charset="0"/>
              </a:rPr>
              <a:t>★horizontally going events                                              </a:t>
            </a:r>
          </a:p>
          <a:p>
            <a:pPr algn="l">
              <a:spcBef>
                <a:spcPct val="50000"/>
              </a:spcBef>
            </a:pPr>
            <a:r>
              <a:rPr lang="en-US" altLang="ja-JP" sz="2000" b="0">
                <a:solidFill>
                  <a:schemeClr val="accent2"/>
                </a:solidFill>
                <a:latin typeface="Arial" panose="020B0604020202020204" pitchFamily="34" charset="0"/>
              </a:rPr>
              <a:t>★low energy events                                                       </a:t>
            </a:r>
          </a:p>
        </p:txBody>
      </p:sp>
      <p:sp>
        <p:nvSpPr>
          <p:cNvPr id="908294" name="Text Box 6"/>
          <p:cNvSpPr txBox="1">
            <a:spLocks noChangeArrowheads="1"/>
          </p:cNvSpPr>
          <p:nvPr/>
        </p:nvSpPr>
        <p:spPr bwMode="auto">
          <a:xfrm>
            <a:off x="5364163" y="1341438"/>
            <a:ext cx="2740025" cy="1395412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2"/>
            </a:solidFill>
            <a:miter lim="800000"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400" b="0">
                <a:solidFill>
                  <a:schemeClr val="accent2"/>
                </a:solidFill>
                <a:latin typeface="Arial" panose="020B0604020202020204" pitchFamily="34" charset="0"/>
              </a:rPr>
              <a:t>Select events with high L/E resolution </a:t>
            </a:r>
          </a:p>
          <a:p>
            <a:pPr>
              <a:spcBef>
                <a:spcPct val="50000"/>
              </a:spcBef>
            </a:pPr>
            <a:r>
              <a:rPr lang="en-US" altLang="ja-JP" sz="2400" b="0">
                <a:solidFill>
                  <a:srgbClr val="FF3300"/>
                </a:solidFill>
                <a:latin typeface="Arial" panose="020B0604020202020204" pitchFamily="34" charset="0"/>
              </a:rPr>
              <a:t>(</a:t>
            </a:r>
            <a:r>
              <a:rPr lang="en-US" altLang="ja-JP" sz="2400" b="0">
                <a:solidFill>
                  <a:srgbClr val="FF3300"/>
                </a:solidFill>
                <a:latin typeface="Symbol" panose="05050102010706020507" pitchFamily="18" charset="2"/>
              </a:rPr>
              <a:t>D</a:t>
            </a:r>
            <a:r>
              <a:rPr lang="en-US" altLang="ja-JP" sz="2400" b="0">
                <a:solidFill>
                  <a:srgbClr val="FF3300"/>
                </a:solidFill>
                <a:latin typeface="Arial" panose="020B0604020202020204" pitchFamily="34" charset="0"/>
              </a:rPr>
              <a:t>(L/E) &lt; 70%)</a:t>
            </a:r>
          </a:p>
        </p:txBody>
      </p:sp>
      <p:grpSp>
        <p:nvGrpSpPr>
          <p:cNvPr id="908295" name="Group 7"/>
          <p:cNvGrpSpPr>
            <a:grpSpLocks/>
          </p:cNvGrpSpPr>
          <p:nvPr/>
        </p:nvGrpSpPr>
        <p:grpSpPr bwMode="auto">
          <a:xfrm>
            <a:off x="611188" y="620713"/>
            <a:ext cx="4465637" cy="4319587"/>
            <a:chOff x="385" y="391"/>
            <a:chExt cx="2813" cy="2721"/>
          </a:xfrm>
        </p:grpSpPr>
        <p:pic>
          <p:nvPicPr>
            <p:cNvPr id="908296" name="Picture 8" descr="selection_criteria_noon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5" y="556"/>
              <a:ext cx="2683" cy="250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08297" name="Text Box 9"/>
            <p:cNvSpPr txBox="1">
              <a:spLocks noChangeArrowheads="1"/>
            </p:cNvSpPr>
            <p:nvPr/>
          </p:nvSpPr>
          <p:spPr bwMode="auto">
            <a:xfrm>
              <a:off x="1519" y="391"/>
              <a:ext cx="156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FF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r">
                <a:spcBef>
                  <a:spcPct val="50000"/>
                </a:spcBef>
              </a:pPr>
              <a:r>
                <a:rPr lang="en-US" altLang="ja-JP" sz="1800" b="0">
                  <a:latin typeface="Arial" panose="020B0604020202020204" pitchFamily="34" charset="0"/>
                </a:rPr>
                <a:t>FC single-ring </a:t>
              </a:r>
              <a:r>
                <a:rPr lang="en-US" altLang="ja-JP" sz="1800" b="0">
                  <a:latin typeface="Symbol" panose="05050102010706020507" pitchFamily="18" charset="2"/>
                </a:rPr>
                <a:t>m</a:t>
              </a:r>
              <a:r>
                <a:rPr lang="en-US" altLang="ja-JP" sz="1800" b="0">
                  <a:latin typeface="Arial" panose="020B0604020202020204" pitchFamily="34" charset="0"/>
                </a:rPr>
                <a:t>-like</a:t>
              </a:r>
            </a:p>
          </p:txBody>
        </p:sp>
        <p:sp>
          <p:nvSpPr>
            <p:cNvPr id="908298" name="Text Box 10"/>
            <p:cNvSpPr txBox="1">
              <a:spLocks noChangeArrowheads="1"/>
            </p:cNvSpPr>
            <p:nvPr/>
          </p:nvSpPr>
          <p:spPr bwMode="auto">
            <a:xfrm rot="4714828">
              <a:off x="896" y="1016"/>
              <a:ext cx="107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ja-JP" sz="1800" b="0">
                  <a:solidFill>
                    <a:schemeClr val="accent2"/>
                  </a:solidFill>
                  <a:latin typeface="Arial" panose="020B0604020202020204" pitchFamily="34" charset="0"/>
                </a:rPr>
                <a:t>Full oscillation</a:t>
              </a:r>
            </a:p>
          </p:txBody>
        </p:sp>
        <p:sp>
          <p:nvSpPr>
            <p:cNvPr id="908299" name="Line 11"/>
            <p:cNvSpPr>
              <a:spLocks noChangeShapeType="1"/>
            </p:cNvSpPr>
            <p:nvPr/>
          </p:nvSpPr>
          <p:spPr bwMode="auto">
            <a:xfrm flipH="1">
              <a:off x="1362" y="1546"/>
              <a:ext cx="907" cy="81"/>
            </a:xfrm>
            <a:prstGeom prst="line">
              <a:avLst/>
            </a:prstGeom>
            <a:noFill/>
            <a:ln w="31750">
              <a:solidFill>
                <a:srgbClr val="0000FF"/>
              </a:solidFill>
              <a:prstDash val="sysDot"/>
              <a:round/>
              <a:headEnd/>
              <a:tailEnd type="oval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08300" name="Line 12"/>
            <p:cNvSpPr>
              <a:spLocks noChangeShapeType="1"/>
            </p:cNvSpPr>
            <p:nvPr/>
          </p:nvSpPr>
          <p:spPr bwMode="auto">
            <a:xfrm flipH="1" flipV="1">
              <a:off x="1725" y="1216"/>
              <a:ext cx="544" cy="330"/>
            </a:xfrm>
            <a:prstGeom prst="line">
              <a:avLst/>
            </a:prstGeom>
            <a:noFill/>
            <a:ln w="31750">
              <a:solidFill>
                <a:srgbClr val="0000FF"/>
              </a:solidFill>
              <a:prstDash val="sysDot"/>
              <a:round/>
              <a:headEnd/>
              <a:tailEnd type="oval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08301" name="Text Box 13"/>
            <p:cNvSpPr txBox="1">
              <a:spLocks noChangeArrowheads="1"/>
            </p:cNvSpPr>
            <p:nvPr/>
          </p:nvSpPr>
          <p:spPr bwMode="auto">
            <a:xfrm>
              <a:off x="2223" y="1339"/>
              <a:ext cx="862" cy="4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ja-JP" sz="1800">
                  <a:solidFill>
                    <a:schemeClr val="accent2"/>
                  </a:solidFill>
                  <a:latin typeface="Arial" panose="020B0604020202020204" pitchFamily="34" charset="0"/>
                </a:rPr>
                <a:t>1/2 oscillation</a:t>
              </a:r>
            </a:p>
          </p:txBody>
        </p:sp>
        <p:sp>
          <p:nvSpPr>
            <p:cNvPr id="908302" name="Text Box 14"/>
            <p:cNvSpPr txBox="1">
              <a:spLocks noChangeArrowheads="1"/>
            </p:cNvSpPr>
            <p:nvPr/>
          </p:nvSpPr>
          <p:spPr bwMode="auto">
            <a:xfrm>
              <a:off x="666" y="2318"/>
              <a:ext cx="953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ja-JP" sz="1800">
                  <a:solidFill>
                    <a:srgbClr val="FF0000"/>
                  </a:solidFill>
                  <a:latin typeface="Symbol" panose="05050102010706020507" pitchFamily="18" charset="2"/>
                </a:rPr>
                <a:t>D</a:t>
              </a:r>
              <a:r>
                <a:rPr lang="en-US" altLang="ja-JP" sz="1800">
                  <a:solidFill>
                    <a:srgbClr val="FF0000"/>
                  </a:solidFill>
                  <a:latin typeface="Arial" panose="020B0604020202020204" pitchFamily="34" charset="0"/>
                </a:rPr>
                <a:t>(L/E)=70%</a:t>
              </a:r>
            </a:p>
          </p:txBody>
        </p:sp>
        <p:sp>
          <p:nvSpPr>
            <p:cNvPr id="908303" name="AutoShape 15"/>
            <p:cNvSpPr>
              <a:spLocks noChangeArrowheads="1"/>
            </p:cNvSpPr>
            <p:nvPr/>
          </p:nvSpPr>
          <p:spPr bwMode="auto">
            <a:xfrm>
              <a:off x="566" y="2947"/>
              <a:ext cx="272" cy="165"/>
            </a:xfrm>
            <a:prstGeom prst="upArrow">
              <a:avLst>
                <a:gd name="adj1" fmla="val 50000"/>
                <a:gd name="adj2" fmla="val 25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ja-JP" altLang="en-US"/>
            </a:p>
          </p:txBody>
        </p:sp>
        <p:sp>
          <p:nvSpPr>
            <p:cNvPr id="908304" name="AutoShape 16"/>
            <p:cNvSpPr>
              <a:spLocks noChangeArrowheads="1"/>
            </p:cNvSpPr>
            <p:nvPr/>
          </p:nvSpPr>
          <p:spPr bwMode="auto">
            <a:xfrm>
              <a:off x="2925" y="2947"/>
              <a:ext cx="273" cy="165"/>
            </a:xfrm>
            <a:prstGeom prst="downArrow">
              <a:avLst>
                <a:gd name="adj1" fmla="val 50000"/>
                <a:gd name="adj2" fmla="val 25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/>
            <a:p>
              <a:endParaRPr lang="ja-JP" altLang="en-US"/>
            </a:p>
          </p:txBody>
        </p:sp>
      </p:grpSp>
      <p:sp>
        <p:nvSpPr>
          <p:cNvPr id="908305" name="Text Box 17"/>
          <p:cNvSpPr txBox="1">
            <a:spLocks noChangeArrowheads="1"/>
          </p:cNvSpPr>
          <p:nvPr/>
        </p:nvSpPr>
        <p:spPr bwMode="auto">
          <a:xfrm>
            <a:off x="684213" y="5445125"/>
            <a:ext cx="4103687" cy="1201738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1800" b="0">
                <a:latin typeface="Arial" panose="020B0604020202020204" pitchFamily="34" charset="0"/>
              </a:rPr>
              <a:t>Similar cut for:  FC multi-ring </a:t>
            </a:r>
            <a:r>
              <a:rPr lang="en-US" altLang="ja-JP" sz="1800" b="0">
                <a:latin typeface="Symbol" panose="05050102010706020507" pitchFamily="18" charset="2"/>
              </a:rPr>
              <a:t>m</a:t>
            </a:r>
            <a:r>
              <a:rPr lang="en-US" altLang="ja-JP" sz="1800" b="0">
                <a:latin typeface="Arial" panose="020B0604020202020204" pitchFamily="34" charset="0"/>
              </a:rPr>
              <a:t>-like, </a:t>
            </a:r>
          </a:p>
          <a:p>
            <a:pPr algn="l">
              <a:spcBef>
                <a:spcPct val="50000"/>
              </a:spcBef>
            </a:pPr>
            <a:r>
              <a:rPr lang="en-US" altLang="ja-JP" sz="1800" b="0">
                <a:latin typeface="Arial" panose="020B0604020202020204" pitchFamily="34" charset="0"/>
              </a:rPr>
              <a:t>                         OD stopping PC, and </a:t>
            </a:r>
          </a:p>
          <a:p>
            <a:pPr algn="l">
              <a:spcBef>
                <a:spcPct val="50000"/>
              </a:spcBef>
            </a:pPr>
            <a:r>
              <a:rPr lang="en-US" altLang="ja-JP" sz="1800" b="0">
                <a:latin typeface="Arial" panose="020B0604020202020204" pitchFamily="34" charset="0"/>
              </a:rPr>
              <a:t>                         OD through-going PC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6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196975"/>
          </a:xfrm>
          <a:solidFill>
            <a:schemeClr val="accent2"/>
          </a:solidFill>
        </p:spPr>
        <p:txBody>
          <a:bodyPr/>
          <a:lstStyle/>
          <a:p>
            <a:r>
              <a:rPr lang="en-US" altLang="ja-JP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SK-I+II L/E analysis and non-oscillation models</a:t>
            </a:r>
          </a:p>
        </p:txBody>
      </p:sp>
      <p:grpSp>
        <p:nvGrpSpPr>
          <p:cNvPr id="911363" name="Group 3"/>
          <p:cNvGrpSpPr>
            <a:grpSpLocks/>
          </p:cNvGrpSpPr>
          <p:nvPr/>
        </p:nvGrpSpPr>
        <p:grpSpPr bwMode="auto">
          <a:xfrm>
            <a:off x="4284663" y="1268413"/>
            <a:ext cx="4497387" cy="4467225"/>
            <a:chOff x="158" y="663"/>
            <a:chExt cx="2833" cy="2814"/>
          </a:xfrm>
        </p:grpSpPr>
        <p:pic>
          <p:nvPicPr>
            <p:cNvPr id="911364" name="Picture 4" descr="official_le_p4-mod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8" y="663"/>
              <a:ext cx="2833" cy="281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11365" name="Text Box 5"/>
            <p:cNvSpPr txBox="1">
              <a:spLocks noChangeArrowheads="1"/>
            </p:cNvSpPr>
            <p:nvPr/>
          </p:nvSpPr>
          <p:spPr bwMode="auto">
            <a:xfrm>
              <a:off x="1655" y="1253"/>
              <a:ext cx="1150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ja-JP" sz="2400" b="0" i="1">
                  <a:latin typeface="Times New Roman" panose="02020603050405020304" pitchFamily="18" charset="0"/>
                </a:rPr>
                <a:t>(preliminary)</a:t>
              </a:r>
            </a:p>
          </p:txBody>
        </p:sp>
        <p:sp>
          <p:nvSpPr>
            <p:cNvPr id="911366" name="Text Box 6"/>
            <p:cNvSpPr txBox="1">
              <a:spLocks noChangeArrowheads="1"/>
            </p:cNvSpPr>
            <p:nvPr/>
          </p:nvSpPr>
          <p:spPr bwMode="auto">
            <a:xfrm>
              <a:off x="1053" y="1083"/>
              <a:ext cx="707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ja-JP" sz="2400" b="0">
                  <a:latin typeface="Arial" panose="020B0604020202020204" pitchFamily="34" charset="0"/>
                </a:rPr>
                <a:t>SK-I+II</a:t>
              </a:r>
            </a:p>
          </p:txBody>
        </p:sp>
        <p:sp>
          <p:nvSpPr>
            <p:cNvPr id="911367" name="Text Box 7"/>
            <p:cNvSpPr txBox="1">
              <a:spLocks noChangeArrowheads="1"/>
            </p:cNvSpPr>
            <p:nvPr/>
          </p:nvSpPr>
          <p:spPr bwMode="auto">
            <a:xfrm>
              <a:off x="1066" y="2750"/>
              <a:ext cx="4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ja-JP" sz="1800" b="0">
                  <a:solidFill>
                    <a:schemeClr val="accent2"/>
                  </a:solidFill>
                  <a:latin typeface="Arial" panose="020B0604020202020204" pitchFamily="34" charset="0"/>
                </a:rPr>
                <a:t>Osc.</a:t>
              </a:r>
            </a:p>
          </p:txBody>
        </p:sp>
        <p:sp>
          <p:nvSpPr>
            <p:cNvPr id="911368" name="Line 8"/>
            <p:cNvSpPr>
              <a:spLocks noChangeShapeType="1"/>
            </p:cNvSpPr>
            <p:nvPr/>
          </p:nvSpPr>
          <p:spPr bwMode="auto">
            <a:xfrm flipV="1">
              <a:off x="1429" y="2614"/>
              <a:ext cx="544" cy="226"/>
            </a:xfrm>
            <a:prstGeom prst="line">
              <a:avLst/>
            </a:prstGeom>
            <a:noFill/>
            <a:ln w="1905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11369" name="Text Box 9"/>
            <p:cNvSpPr txBox="1">
              <a:spLocks noChangeArrowheads="1"/>
            </p:cNvSpPr>
            <p:nvPr/>
          </p:nvSpPr>
          <p:spPr bwMode="auto">
            <a:xfrm>
              <a:off x="2200" y="1797"/>
              <a:ext cx="56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ja-JP" sz="1800" b="0">
                  <a:solidFill>
                    <a:srgbClr val="009900"/>
                  </a:solidFill>
                  <a:latin typeface="Arial" panose="020B0604020202020204" pitchFamily="34" charset="0"/>
                </a:rPr>
                <a:t>Decay </a:t>
              </a:r>
            </a:p>
          </p:txBody>
        </p:sp>
        <p:sp>
          <p:nvSpPr>
            <p:cNvPr id="911370" name="Line 10"/>
            <p:cNvSpPr>
              <a:spLocks noChangeShapeType="1"/>
            </p:cNvSpPr>
            <p:nvPr/>
          </p:nvSpPr>
          <p:spPr bwMode="auto">
            <a:xfrm flipH="1">
              <a:off x="2064" y="1978"/>
              <a:ext cx="181" cy="590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11371" name="Text Box 11"/>
            <p:cNvSpPr txBox="1">
              <a:spLocks noChangeArrowheads="1"/>
            </p:cNvSpPr>
            <p:nvPr/>
          </p:nvSpPr>
          <p:spPr bwMode="auto">
            <a:xfrm>
              <a:off x="2200" y="1570"/>
              <a:ext cx="57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ja-JP" sz="1800" b="0">
                  <a:solidFill>
                    <a:srgbClr val="FF0000"/>
                  </a:solidFill>
                  <a:latin typeface="Arial" panose="020B0604020202020204" pitchFamily="34" charset="0"/>
                </a:rPr>
                <a:t>Decoh.</a:t>
              </a:r>
            </a:p>
          </p:txBody>
        </p:sp>
        <p:sp>
          <p:nvSpPr>
            <p:cNvPr id="911372" name="Line 12"/>
            <p:cNvSpPr>
              <a:spLocks noChangeShapeType="1"/>
            </p:cNvSpPr>
            <p:nvPr/>
          </p:nvSpPr>
          <p:spPr bwMode="auto">
            <a:xfrm flipH="1">
              <a:off x="2018" y="1751"/>
              <a:ext cx="227" cy="72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911373" name="Text Box 13"/>
          <p:cNvSpPr txBox="1">
            <a:spLocks noChangeArrowheads="1"/>
          </p:cNvSpPr>
          <p:nvPr/>
        </p:nvSpPr>
        <p:spPr bwMode="auto">
          <a:xfrm>
            <a:off x="250825" y="5661025"/>
            <a:ext cx="5113338" cy="955675"/>
          </a:xfrm>
          <a:prstGeom prst="rect">
            <a:avLst/>
          </a:prstGeom>
          <a:solidFill>
            <a:schemeClr val="bg1"/>
          </a:solidFill>
          <a:ln w="9525">
            <a:solidFill>
              <a:schemeClr val="accent2"/>
            </a:solidFill>
            <a:miter lim="800000"/>
            <a:headEnd/>
            <a:tailEnd/>
          </a:ln>
          <a:effectLst>
            <a:outerShdw dist="107763" dir="27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algn="l"/>
            <a:r>
              <a:rPr lang="en-US" altLang="ja-JP" sz="2000" b="0">
                <a:latin typeface="Arial" panose="020B0604020202020204" pitchFamily="34" charset="0"/>
              </a:rPr>
              <a:t>Oscillation gives the best fit to the data.</a:t>
            </a:r>
            <a:r>
              <a:rPr lang="ja-JP" altLang="en-US" sz="2000" b="0">
                <a:latin typeface="Arial" panose="020B0604020202020204" pitchFamily="34" charset="0"/>
              </a:rPr>
              <a:t>　</a:t>
            </a:r>
          </a:p>
          <a:p>
            <a:pPr algn="l"/>
            <a:r>
              <a:rPr lang="en-US" altLang="ja-JP" sz="1800" b="0">
                <a:latin typeface="Arial" panose="020B0604020202020204" pitchFamily="34" charset="0"/>
              </a:rPr>
              <a:t>Decay and decoherence models disfavored by 4.8 and 5.3 </a:t>
            </a:r>
            <a:r>
              <a:rPr lang="en-US" altLang="ja-JP" sz="1800" b="0">
                <a:latin typeface="Symbol" panose="05050102010706020507" pitchFamily="18" charset="2"/>
              </a:rPr>
              <a:t>s</a:t>
            </a:r>
            <a:r>
              <a:rPr lang="en-US" altLang="ja-JP" sz="1800" b="0">
                <a:latin typeface="Arial" panose="020B0604020202020204" pitchFamily="34" charset="0"/>
              </a:rPr>
              <a:t>, resp.</a:t>
            </a:r>
          </a:p>
        </p:txBody>
      </p:sp>
      <p:grpSp>
        <p:nvGrpSpPr>
          <p:cNvPr id="911374" name="Group 14"/>
          <p:cNvGrpSpPr>
            <a:grpSpLocks/>
          </p:cNvGrpSpPr>
          <p:nvPr/>
        </p:nvGrpSpPr>
        <p:grpSpPr bwMode="auto">
          <a:xfrm>
            <a:off x="539750" y="1341438"/>
            <a:ext cx="3203575" cy="2519362"/>
            <a:chOff x="3606" y="481"/>
            <a:chExt cx="2018" cy="1587"/>
          </a:xfrm>
        </p:grpSpPr>
        <p:grpSp>
          <p:nvGrpSpPr>
            <p:cNvPr id="911375" name="Group 15"/>
            <p:cNvGrpSpPr>
              <a:grpSpLocks/>
            </p:cNvGrpSpPr>
            <p:nvPr/>
          </p:nvGrpSpPr>
          <p:grpSpPr bwMode="auto">
            <a:xfrm>
              <a:off x="3606" y="481"/>
              <a:ext cx="2018" cy="1587"/>
              <a:chOff x="113" y="572"/>
              <a:chExt cx="2517" cy="1983"/>
            </a:xfrm>
          </p:grpSpPr>
          <p:pic>
            <p:nvPicPr>
              <p:cNvPr id="911376" name="Picture 16" descr="prob_ohp_a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3" y="572"/>
                <a:ext cx="2517" cy="198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911377" name="Line 17"/>
              <p:cNvSpPr>
                <a:spLocks noChangeShapeType="1"/>
              </p:cNvSpPr>
              <p:nvPr/>
            </p:nvSpPr>
            <p:spPr bwMode="auto">
              <a:xfrm flipV="1">
                <a:off x="204" y="754"/>
                <a:ext cx="6" cy="12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911378" name="Text Box 18"/>
            <p:cNvSpPr txBox="1">
              <a:spLocks noChangeArrowheads="1"/>
            </p:cNvSpPr>
            <p:nvPr/>
          </p:nvSpPr>
          <p:spPr bwMode="auto">
            <a:xfrm>
              <a:off x="4014" y="1071"/>
              <a:ext cx="855" cy="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r"/>
              <a:r>
                <a:rPr lang="en-US" altLang="ja-JP" sz="1600" b="0">
                  <a:solidFill>
                    <a:srgbClr val="CC3300"/>
                  </a:solidFill>
                  <a:latin typeface="Arial" panose="020B0604020202020204" pitchFamily="34" charset="0"/>
                </a:rPr>
                <a:t>decoherence</a:t>
              </a:r>
            </a:p>
            <a:p>
              <a:pPr algn="r"/>
              <a:r>
                <a:rPr lang="en-US" altLang="ja-JP" sz="1600" b="0">
                  <a:solidFill>
                    <a:srgbClr val="009900"/>
                  </a:solidFill>
                  <a:latin typeface="Arial" panose="020B0604020202020204" pitchFamily="34" charset="0"/>
                </a:rPr>
                <a:t>decay</a:t>
              </a:r>
            </a:p>
          </p:txBody>
        </p:sp>
      </p:grpSp>
      <p:sp>
        <p:nvSpPr>
          <p:cNvPr id="911379" name="Text Box 19"/>
          <p:cNvSpPr txBox="1">
            <a:spLocks noChangeArrowheads="1"/>
          </p:cNvSpPr>
          <p:nvPr/>
        </p:nvSpPr>
        <p:spPr bwMode="auto">
          <a:xfrm>
            <a:off x="468313" y="4149725"/>
            <a:ext cx="3311525" cy="1192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1800" b="0">
                <a:latin typeface="Symbol" panose="05050102010706020507" pitchFamily="18" charset="2"/>
              </a:rPr>
              <a:t>c</a:t>
            </a:r>
            <a:r>
              <a:rPr lang="en-US" altLang="ja-JP" sz="1800" b="0" baseline="30000">
                <a:latin typeface="Arial" panose="020B0604020202020204" pitchFamily="34" charset="0"/>
              </a:rPr>
              <a:t>2</a:t>
            </a:r>
            <a:r>
              <a:rPr lang="en-US" altLang="ja-JP" sz="1800" b="0">
                <a:latin typeface="Arial" panose="020B0604020202020204" pitchFamily="34" charset="0"/>
              </a:rPr>
              <a:t>(osc)=83.9/83dof</a:t>
            </a:r>
          </a:p>
          <a:p>
            <a:pPr algn="l">
              <a:spcBef>
                <a:spcPct val="50000"/>
              </a:spcBef>
            </a:pPr>
            <a:r>
              <a:rPr lang="en-US" altLang="ja-JP" sz="1800" b="0">
                <a:latin typeface="Symbol" panose="05050102010706020507" pitchFamily="18" charset="2"/>
              </a:rPr>
              <a:t>c</a:t>
            </a:r>
            <a:r>
              <a:rPr lang="en-US" altLang="ja-JP" sz="1800" b="0" baseline="30000">
                <a:latin typeface="Arial" panose="020B0604020202020204" pitchFamily="34" charset="0"/>
              </a:rPr>
              <a:t>2</a:t>
            </a:r>
            <a:r>
              <a:rPr lang="en-US" altLang="ja-JP" sz="1800" b="0">
                <a:latin typeface="Arial" panose="020B0604020202020204" pitchFamily="34" charset="0"/>
              </a:rPr>
              <a:t>(decay)=107.1/83dof</a:t>
            </a:r>
          </a:p>
          <a:p>
            <a:pPr algn="l">
              <a:spcBef>
                <a:spcPct val="50000"/>
              </a:spcBef>
            </a:pPr>
            <a:r>
              <a:rPr lang="en-US" altLang="ja-JP" sz="1800" b="0">
                <a:latin typeface="Symbol" panose="05050102010706020507" pitchFamily="18" charset="2"/>
              </a:rPr>
              <a:t>c</a:t>
            </a:r>
            <a:r>
              <a:rPr lang="en-US" altLang="ja-JP" sz="1800" b="0" baseline="30000">
                <a:latin typeface="Arial" panose="020B0604020202020204" pitchFamily="34" charset="0"/>
              </a:rPr>
              <a:t>2</a:t>
            </a:r>
            <a:r>
              <a:rPr lang="en-US" altLang="ja-JP" sz="1800" b="0">
                <a:latin typeface="Arial" panose="020B0604020202020204" pitchFamily="34" charset="0"/>
              </a:rPr>
              <a:t>(decoherence)=112.5/83dof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386" name="Rectangle 2"/>
          <p:cNvSpPr>
            <a:spLocks noChangeArrowheads="1"/>
          </p:cNvSpPr>
          <p:nvPr/>
        </p:nvSpPr>
        <p:spPr bwMode="auto">
          <a:xfrm>
            <a:off x="0" y="2997200"/>
            <a:ext cx="9144000" cy="3860800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  <p:sp>
        <p:nvSpPr>
          <p:cNvPr id="912388" name="AutoShape 4"/>
          <p:cNvSpPr>
            <a:spLocks noChangeArrowheads="1"/>
          </p:cNvSpPr>
          <p:nvPr/>
        </p:nvSpPr>
        <p:spPr bwMode="auto">
          <a:xfrm>
            <a:off x="4067175" y="1700213"/>
            <a:ext cx="649288" cy="360362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 vert="eaVert" wrap="none" anchor="ctr"/>
          <a:lstStyle/>
          <a:p>
            <a:endParaRPr lang="ja-JP" altLang="en-US"/>
          </a:p>
        </p:txBody>
      </p:sp>
      <p:sp>
        <p:nvSpPr>
          <p:cNvPr id="912389" name="Rectangle 5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765175"/>
          </a:xfrm>
          <a:solidFill>
            <a:schemeClr val="accent2"/>
          </a:solidFill>
        </p:spPr>
        <p:txBody>
          <a:bodyPr/>
          <a:lstStyle/>
          <a:p>
            <a:r>
              <a:rPr lang="en-US" altLang="ja-JP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Oscillation to </a:t>
            </a:r>
            <a:r>
              <a:rPr lang="en-US" altLang="ja-JP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anose="05050102010706020507" pitchFamily="18" charset="2"/>
              </a:rPr>
              <a:t>n</a:t>
            </a:r>
            <a:r>
              <a:rPr lang="en-US" altLang="ja-JP" i="1" baseline="-25000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anose="05050102010706020507" pitchFamily="18" charset="2"/>
              </a:rPr>
              <a:t>t</a:t>
            </a:r>
            <a:r>
              <a:rPr lang="en-US" altLang="ja-JP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or </a:t>
            </a:r>
            <a:r>
              <a:rPr lang="en-US" altLang="ja-JP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anose="05050102010706020507" pitchFamily="18" charset="2"/>
              </a:rPr>
              <a:t>n</a:t>
            </a:r>
            <a:r>
              <a:rPr lang="en-US" altLang="ja-JP" i="1" baseline="-25000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sterile</a:t>
            </a:r>
            <a:r>
              <a:rPr lang="en-US" altLang="ja-JP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? </a:t>
            </a:r>
          </a:p>
        </p:txBody>
      </p:sp>
      <p:sp>
        <p:nvSpPr>
          <p:cNvPr id="912390" name="Text Box 6"/>
          <p:cNvSpPr txBox="1">
            <a:spLocks noChangeArrowheads="1"/>
          </p:cNvSpPr>
          <p:nvPr/>
        </p:nvSpPr>
        <p:spPr bwMode="auto">
          <a:xfrm>
            <a:off x="755650" y="981075"/>
            <a:ext cx="7561263" cy="711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b="0">
                <a:latin typeface="Symbol" panose="05050102010706020507" pitchFamily="18" charset="2"/>
              </a:rPr>
              <a:t>m</a:t>
            </a:r>
            <a:r>
              <a:rPr lang="en-US" altLang="ja-JP" sz="2000" b="0">
                <a:latin typeface="Arial" panose="020B0604020202020204" pitchFamily="34" charset="0"/>
              </a:rPr>
              <a:t>-like data show zenith-angle and energy dependent deficit of events, while e-like data show no such effect.</a:t>
            </a:r>
          </a:p>
        </p:txBody>
      </p:sp>
      <p:sp>
        <p:nvSpPr>
          <p:cNvPr id="912391" name="Text Box 7"/>
          <p:cNvSpPr txBox="1">
            <a:spLocks noChangeArrowheads="1"/>
          </p:cNvSpPr>
          <p:nvPr/>
        </p:nvSpPr>
        <p:spPr bwMode="auto">
          <a:xfrm>
            <a:off x="5003800" y="2133600"/>
            <a:ext cx="2016125" cy="588963"/>
          </a:xfrm>
          <a:prstGeom prst="rect">
            <a:avLst/>
          </a:prstGeom>
          <a:solidFill>
            <a:srgbClr val="FFFF99"/>
          </a:solidFill>
          <a:ln w="9525">
            <a:solidFill>
              <a:schemeClr val="accent2"/>
            </a:solidFill>
            <a:miter lim="800000"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3200" b="0">
                <a:latin typeface="Symbol" panose="05050102010706020507" pitchFamily="18" charset="2"/>
                <a:sym typeface="Wingdings" panose="05000000000000000000" pitchFamily="2" charset="2"/>
              </a:rPr>
              <a:t>n</a:t>
            </a:r>
            <a:r>
              <a:rPr lang="en-US" altLang="ja-JP" sz="3200" b="0" baseline="-25000">
                <a:latin typeface="Symbol" panose="05050102010706020507" pitchFamily="18" charset="2"/>
                <a:sym typeface="Wingdings" panose="05000000000000000000" pitchFamily="2" charset="2"/>
              </a:rPr>
              <a:t>m</a:t>
            </a:r>
            <a:r>
              <a:rPr lang="en-US" altLang="ja-JP" sz="3200" b="0">
                <a:latin typeface="Arial" panose="020B0604020202020204" pitchFamily="34" charset="0"/>
                <a:sym typeface="Wingdings" panose="05000000000000000000" pitchFamily="2" charset="2"/>
              </a:rPr>
              <a:t></a:t>
            </a:r>
            <a:r>
              <a:rPr lang="en-US" altLang="ja-JP" sz="3200" b="0">
                <a:latin typeface="Symbol" panose="05050102010706020507" pitchFamily="18" charset="2"/>
                <a:sym typeface="Wingdings" panose="05000000000000000000" pitchFamily="2" charset="2"/>
              </a:rPr>
              <a:t>n</a:t>
            </a:r>
            <a:r>
              <a:rPr lang="en-US" altLang="ja-JP" sz="3200" b="0" baseline="-25000">
                <a:latin typeface="Arial" panose="020B0604020202020204" pitchFamily="34" charset="0"/>
                <a:sym typeface="Wingdings" panose="05000000000000000000" pitchFamily="2" charset="2"/>
              </a:rPr>
              <a:t>sterile</a:t>
            </a:r>
            <a:r>
              <a:rPr lang="en-US" altLang="ja-JP" sz="3200" b="0">
                <a:latin typeface="Arial" panose="020B0604020202020204" pitchFamily="34" charset="0"/>
                <a:sym typeface="Wingdings" panose="05000000000000000000" pitchFamily="2" charset="2"/>
              </a:rPr>
              <a:t> </a:t>
            </a:r>
            <a:endParaRPr lang="en-US" altLang="ja-JP" sz="3200" b="0">
              <a:latin typeface="Arial" panose="020B0604020202020204" pitchFamily="34" charset="0"/>
            </a:endParaRPr>
          </a:p>
        </p:txBody>
      </p:sp>
      <p:sp>
        <p:nvSpPr>
          <p:cNvPr id="912392" name="Text Box 8"/>
          <p:cNvSpPr txBox="1">
            <a:spLocks noChangeArrowheads="1"/>
          </p:cNvSpPr>
          <p:nvPr/>
        </p:nvSpPr>
        <p:spPr bwMode="auto">
          <a:xfrm>
            <a:off x="2339975" y="2133600"/>
            <a:ext cx="1512888" cy="5889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3200" b="0">
                <a:latin typeface="Symbol" panose="05050102010706020507" pitchFamily="18" charset="2"/>
              </a:rPr>
              <a:t>n</a:t>
            </a:r>
            <a:r>
              <a:rPr lang="en-US" altLang="ja-JP" sz="3200" b="0" baseline="-25000">
                <a:latin typeface="Symbol" panose="05050102010706020507" pitchFamily="18" charset="2"/>
              </a:rPr>
              <a:t>m</a:t>
            </a:r>
            <a:r>
              <a:rPr lang="en-US" altLang="ja-JP" sz="3200" b="0">
                <a:latin typeface="Arial" panose="020B0604020202020204" pitchFamily="34" charset="0"/>
                <a:sym typeface="Wingdings" panose="05000000000000000000" pitchFamily="2" charset="2"/>
              </a:rPr>
              <a:t></a:t>
            </a:r>
            <a:r>
              <a:rPr lang="en-US" altLang="ja-JP" sz="3200" b="0">
                <a:latin typeface="Symbol" panose="05050102010706020507" pitchFamily="18" charset="2"/>
                <a:sym typeface="Wingdings" panose="05000000000000000000" pitchFamily="2" charset="2"/>
              </a:rPr>
              <a:t>n</a:t>
            </a:r>
            <a:r>
              <a:rPr lang="en-US" altLang="ja-JP" sz="3200" b="0" baseline="-25000">
                <a:latin typeface="Symbol" panose="05050102010706020507" pitchFamily="18" charset="2"/>
                <a:sym typeface="Wingdings" panose="05000000000000000000" pitchFamily="2" charset="2"/>
              </a:rPr>
              <a:t>t</a:t>
            </a:r>
            <a:r>
              <a:rPr lang="en-US" altLang="ja-JP" sz="3200" b="0">
                <a:latin typeface="Arial" panose="020B0604020202020204" pitchFamily="34" charset="0"/>
                <a:sym typeface="Wingdings" panose="05000000000000000000" pitchFamily="2" charset="2"/>
              </a:rPr>
              <a:t>  </a:t>
            </a:r>
            <a:endParaRPr lang="en-US" altLang="ja-JP" sz="3200" b="0">
              <a:latin typeface="Arial" panose="020B0604020202020204" pitchFamily="34" charset="0"/>
            </a:endParaRPr>
          </a:p>
        </p:txBody>
      </p:sp>
      <p:sp>
        <p:nvSpPr>
          <p:cNvPr id="912393" name="Text Box 9"/>
          <p:cNvSpPr txBox="1">
            <a:spLocks noChangeArrowheads="1"/>
          </p:cNvSpPr>
          <p:nvPr/>
        </p:nvSpPr>
        <p:spPr bwMode="auto">
          <a:xfrm>
            <a:off x="4140200" y="2133600"/>
            <a:ext cx="54451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r"/>
            <a:r>
              <a:rPr lang="en-US" altLang="ja-JP" sz="3200" b="0">
                <a:latin typeface="Arial" panose="020B0604020202020204" pitchFamily="34" charset="0"/>
              </a:rPr>
              <a:t>or</a:t>
            </a:r>
          </a:p>
        </p:txBody>
      </p:sp>
      <p:sp>
        <p:nvSpPr>
          <p:cNvPr id="912409" name="Text Box 25"/>
          <p:cNvSpPr txBox="1">
            <a:spLocks noChangeArrowheads="1"/>
          </p:cNvSpPr>
          <p:nvPr/>
        </p:nvSpPr>
        <p:spPr bwMode="auto">
          <a:xfrm>
            <a:off x="250825" y="3500438"/>
            <a:ext cx="1584325" cy="406400"/>
          </a:xfrm>
          <a:prstGeom prst="rect">
            <a:avLst/>
          </a:prstGeom>
          <a:solidFill>
            <a:srgbClr val="99FF66"/>
          </a:solidFill>
          <a:ln w="9525">
            <a:solidFill>
              <a:schemeClr val="accent2"/>
            </a:solidFill>
            <a:miter lim="800000"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altLang="ja-JP" sz="2000" b="0">
                <a:latin typeface="Arial" panose="020B0604020202020204" pitchFamily="34" charset="0"/>
              </a:rPr>
              <a:t>Propagation</a:t>
            </a:r>
          </a:p>
        </p:txBody>
      </p:sp>
      <p:sp>
        <p:nvSpPr>
          <p:cNvPr id="912410" name="Text Box 26"/>
          <p:cNvSpPr txBox="1">
            <a:spLocks noChangeArrowheads="1"/>
          </p:cNvSpPr>
          <p:nvPr/>
        </p:nvSpPr>
        <p:spPr bwMode="auto">
          <a:xfrm>
            <a:off x="179388" y="5516563"/>
            <a:ext cx="1512887" cy="406400"/>
          </a:xfrm>
          <a:prstGeom prst="rect">
            <a:avLst/>
          </a:prstGeom>
          <a:solidFill>
            <a:srgbClr val="FF99FF"/>
          </a:solidFill>
          <a:ln w="9525">
            <a:solidFill>
              <a:schemeClr val="accent2"/>
            </a:solidFill>
            <a:miter lim="800000"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b="0">
                <a:latin typeface="Arial" panose="020B0604020202020204" pitchFamily="34" charset="0"/>
              </a:rPr>
              <a:t>Interaction</a:t>
            </a:r>
          </a:p>
        </p:txBody>
      </p:sp>
      <p:sp>
        <p:nvSpPr>
          <p:cNvPr id="912413" name="Text Box 29"/>
          <p:cNvSpPr txBox="1">
            <a:spLocks noChangeArrowheads="1"/>
          </p:cNvSpPr>
          <p:nvPr/>
        </p:nvSpPr>
        <p:spPr bwMode="auto">
          <a:xfrm>
            <a:off x="6011863" y="5373688"/>
            <a:ext cx="2592387" cy="711200"/>
          </a:xfrm>
          <a:prstGeom prst="rect">
            <a:avLst/>
          </a:prstGeom>
          <a:solidFill>
            <a:srgbClr val="FF99FF"/>
          </a:solidFill>
          <a:ln w="9525">
            <a:solidFill>
              <a:schemeClr val="accent2"/>
            </a:solidFill>
            <a:miter lim="800000"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000" b="0">
                <a:latin typeface="Arial" panose="020B0604020202020204" pitchFamily="34" charset="0"/>
              </a:rPr>
              <a:t>Check upward-going NC events</a:t>
            </a:r>
          </a:p>
        </p:txBody>
      </p:sp>
      <p:sp>
        <p:nvSpPr>
          <p:cNvPr id="912415" name="Text Box 31"/>
          <p:cNvSpPr txBox="1">
            <a:spLocks noChangeArrowheads="1"/>
          </p:cNvSpPr>
          <p:nvPr/>
        </p:nvSpPr>
        <p:spPr bwMode="auto">
          <a:xfrm>
            <a:off x="1908175" y="5373688"/>
            <a:ext cx="3455988" cy="771525"/>
          </a:xfrm>
          <a:prstGeom prst="rect">
            <a:avLst/>
          </a:prstGeom>
          <a:solidFill>
            <a:srgbClr val="FF99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000" b="0">
                <a:latin typeface="Symbol" panose="05050102010706020507" pitchFamily="18" charset="2"/>
              </a:rPr>
              <a:t>n</a:t>
            </a:r>
            <a:r>
              <a:rPr lang="en-US" altLang="ja-JP" sz="2000" b="0" baseline="-25000">
                <a:latin typeface="Symbol" panose="05050102010706020507" pitchFamily="18" charset="2"/>
              </a:rPr>
              <a:t>m</a:t>
            </a:r>
            <a:r>
              <a:rPr lang="en-US" altLang="ja-JP" sz="2000" b="0"/>
              <a:t>→</a:t>
            </a:r>
            <a:r>
              <a:rPr lang="en-US" altLang="ja-JP" sz="2000" b="0">
                <a:latin typeface="Symbol" panose="05050102010706020507" pitchFamily="18" charset="2"/>
              </a:rPr>
              <a:t>n</a:t>
            </a:r>
            <a:r>
              <a:rPr lang="en-US" altLang="ja-JP" sz="2000" b="0" baseline="-25000">
                <a:latin typeface="Symbol" panose="05050102010706020507" pitchFamily="18" charset="2"/>
              </a:rPr>
              <a:t>t </a:t>
            </a:r>
            <a:r>
              <a:rPr lang="en-US" altLang="ja-JP" sz="2000" b="0"/>
              <a:t>: With Neutral Current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altLang="ja-JP" sz="2000" b="0">
                <a:latin typeface="Symbol" panose="05050102010706020507" pitchFamily="18" charset="2"/>
              </a:rPr>
              <a:t>n</a:t>
            </a:r>
            <a:r>
              <a:rPr lang="en-US" altLang="ja-JP" sz="2000" b="0" baseline="-25000">
                <a:latin typeface="Symbol" panose="05050102010706020507" pitchFamily="18" charset="2"/>
              </a:rPr>
              <a:t>m</a:t>
            </a:r>
            <a:r>
              <a:rPr lang="en-US" altLang="ja-JP" sz="2000" b="0"/>
              <a:t>→</a:t>
            </a:r>
            <a:r>
              <a:rPr lang="en-US" altLang="ja-JP" sz="2000" b="0">
                <a:latin typeface="Symbol" panose="05050102010706020507" pitchFamily="18" charset="2"/>
              </a:rPr>
              <a:t>n</a:t>
            </a:r>
            <a:r>
              <a:rPr lang="en-US" altLang="ja-JP" sz="2000" b="0" baseline="-25000"/>
              <a:t>s </a:t>
            </a:r>
            <a:r>
              <a:rPr lang="en-US" altLang="ja-JP" sz="2000" b="0"/>
              <a:t>: W/O Neutral Current</a:t>
            </a:r>
          </a:p>
        </p:txBody>
      </p:sp>
      <p:sp>
        <p:nvSpPr>
          <p:cNvPr id="912417" name="Text Box 33"/>
          <p:cNvSpPr txBox="1">
            <a:spLocks noChangeArrowheads="1"/>
          </p:cNvSpPr>
          <p:nvPr/>
        </p:nvSpPr>
        <p:spPr bwMode="auto">
          <a:xfrm>
            <a:off x="6102350" y="3322638"/>
            <a:ext cx="2952750" cy="1320800"/>
          </a:xfrm>
          <a:prstGeom prst="rect">
            <a:avLst/>
          </a:prstGeom>
          <a:solidFill>
            <a:srgbClr val="99FF66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algn="l"/>
            <a:r>
              <a:rPr lang="en-US" altLang="ja-JP" sz="2000" b="0"/>
              <a:t>For sin</a:t>
            </a:r>
            <a:r>
              <a:rPr lang="en-US" altLang="ja-JP" sz="2000" b="0" baseline="30000"/>
              <a:t>2</a:t>
            </a:r>
            <a:r>
              <a:rPr lang="en-US" altLang="ja-JP" sz="2000" b="0"/>
              <a:t>2</a:t>
            </a:r>
            <a:r>
              <a:rPr lang="en-US" altLang="ja-JP" sz="2000" b="0">
                <a:latin typeface="Symbol" panose="05050102010706020507" pitchFamily="18" charset="2"/>
              </a:rPr>
              <a:t>q</a:t>
            </a:r>
            <a:r>
              <a:rPr lang="en-US" altLang="ja-JP" sz="2000" b="0"/>
              <a:t>=~1, matter effect suppresses oscillation at higher energy.</a:t>
            </a:r>
          </a:p>
        </p:txBody>
      </p:sp>
      <p:sp>
        <p:nvSpPr>
          <p:cNvPr id="912418" name="AutoShape 34"/>
          <p:cNvSpPr>
            <a:spLocks noChangeArrowheads="1"/>
          </p:cNvSpPr>
          <p:nvPr/>
        </p:nvSpPr>
        <p:spPr bwMode="auto">
          <a:xfrm>
            <a:off x="5292725" y="3789363"/>
            <a:ext cx="503238" cy="360362"/>
          </a:xfrm>
          <a:prstGeom prst="rightArrow">
            <a:avLst>
              <a:gd name="adj1" fmla="val 50000"/>
              <a:gd name="adj2" fmla="val 34912"/>
            </a:avLst>
          </a:prstGeom>
          <a:solidFill>
            <a:schemeClr val="accent1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12419" name="Text Box 35"/>
          <p:cNvSpPr txBox="1">
            <a:spLocks noChangeArrowheads="1"/>
          </p:cNvSpPr>
          <p:nvPr/>
        </p:nvSpPr>
        <p:spPr bwMode="auto">
          <a:xfrm>
            <a:off x="1979613" y="3429000"/>
            <a:ext cx="3168650" cy="771525"/>
          </a:xfrm>
          <a:prstGeom prst="rect">
            <a:avLst/>
          </a:prstGeom>
          <a:solidFill>
            <a:srgbClr val="99FF66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18900000" algn="ctr" rotWithShape="0">
              <a:srgbClr val="808080">
                <a:alpha val="50000"/>
              </a:srgb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000" b="0">
                <a:latin typeface="Symbol" panose="05050102010706020507" pitchFamily="18" charset="2"/>
              </a:rPr>
              <a:t>n</a:t>
            </a:r>
            <a:r>
              <a:rPr lang="en-US" altLang="ja-JP" sz="2000" b="0" baseline="-25000">
                <a:latin typeface="Symbol" panose="05050102010706020507" pitchFamily="18" charset="2"/>
              </a:rPr>
              <a:t>m</a:t>
            </a:r>
            <a:r>
              <a:rPr lang="en-US" altLang="ja-JP" sz="2000" b="0"/>
              <a:t>→</a:t>
            </a:r>
            <a:r>
              <a:rPr lang="en-US" altLang="ja-JP" sz="2000" b="0">
                <a:latin typeface="Symbol" panose="05050102010706020507" pitchFamily="18" charset="2"/>
              </a:rPr>
              <a:t>n</a:t>
            </a:r>
            <a:r>
              <a:rPr lang="en-US" altLang="ja-JP" sz="2000" b="0" baseline="-25000">
                <a:latin typeface="Symbol" panose="05050102010706020507" pitchFamily="18" charset="2"/>
              </a:rPr>
              <a:t>t </a:t>
            </a:r>
            <a:r>
              <a:rPr lang="en-US" altLang="ja-JP" sz="2000" b="0"/>
              <a:t>: No matter effect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altLang="ja-JP" sz="2000" b="0">
                <a:latin typeface="Symbol" panose="05050102010706020507" pitchFamily="18" charset="2"/>
              </a:rPr>
              <a:t>n</a:t>
            </a:r>
            <a:r>
              <a:rPr lang="en-US" altLang="ja-JP" sz="2000" b="0" baseline="-25000">
                <a:latin typeface="Symbol" panose="05050102010706020507" pitchFamily="18" charset="2"/>
              </a:rPr>
              <a:t>m</a:t>
            </a:r>
            <a:r>
              <a:rPr lang="en-US" altLang="ja-JP" sz="2000" b="0"/>
              <a:t>→</a:t>
            </a:r>
            <a:r>
              <a:rPr lang="en-US" altLang="ja-JP" sz="2000" b="0">
                <a:latin typeface="Symbol" panose="05050102010706020507" pitchFamily="18" charset="2"/>
              </a:rPr>
              <a:t>n</a:t>
            </a:r>
            <a:r>
              <a:rPr lang="en-US" altLang="ja-JP" sz="2000" b="0" baseline="-25000"/>
              <a:t>s </a:t>
            </a:r>
            <a:r>
              <a:rPr lang="en-US" altLang="ja-JP" sz="2000" b="0"/>
              <a:t>: With matter effect</a:t>
            </a:r>
          </a:p>
        </p:txBody>
      </p:sp>
      <p:sp>
        <p:nvSpPr>
          <p:cNvPr id="912420" name="AutoShape 36"/>
          <p:cNvSpPr>
            <a:spLocks noChangeArrowheads="1"/>
          </p:cNvSpPr>
          <p:nvPr/>
        </p:nvSpPr>
        <p:spPr bwMode="auto">
          <a:xfrm>
            <a:off x="5435600" y="5516563"/>
            <a:ext cx="503238" cy="360362"/>
          </a:xfrm>
          <a:prstGeom prst="rightArrow">
            <a:avLst>
              <a:gd name="adj1" fmla="val 50000"/>
              <a:gd name="adj2" fmla="val 34912"/>
            </a:avLst>
          </a:prstGeom>
          <a:solidFill>
            <a:schemeClr val="accent1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410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765175"/>
          </a:xfrm>
          <a:solidFill>
            <a:schemeClr val="accent2"/>
          </a:solidFill>
        </p:spPr>
        <p:txBody>
          <a:bodyPr/>
          <a:lstStyle/>
          <a:p>
            <a:r>
              <a:rPr lang="en-US" altLang="ja-JP" sz="4000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Testing </a:t>
            </a:r>
            <a:r>
              <a:rPr lang="en-US" altLang="ja-JP" sz="4000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anose="05050102010706020507" pitchFamily="18" charset="2"/>
              </a:rPr>
              <a:t>n</a:t>
            </a:r>
            <a:r>
              <a:rPr lang="en-US" altLang="ja-JP" sz="4000" i="1" baseline="-25000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anose="05050102010706020507" pitchFamily="18" charset="2"/>
              </a:rPr>
              <a:t>m</a:t>
            </a:r>
            <a:r>
              <a:rPr lang="en-US" altLang="ja-JP" sz="4000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anose="05050102010706020507" pitchFamily="18" charset="2"/>
                <a:sym typeface="Wingdings" panose="05000000000000000000" pitchFamily="2" charset="2"/>
              </a:rPr>
              <a:t>n</a:t>
            </a:r>
            <a:r>
              <a:rPr lang="en-US" altLang="ja-JP" sz="4000" i="1" baseline="-25000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anose="05050102010706020507" pitchFamily="18" charset="2"/>
                <a:sym typeface="Wingdings" panose="05000000000000000000" pitchFamily="2" charset="2"/>
              </a:rPr>
              <a:t>t</a:t>
            </a:r>
            <a:r>
              <a:rPr lang="en-US" altLang="ja-JP" sz="4000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Wingdings" panose="05000000000000000000" pitchFamily="2" charset="2"/>
              </a:rPr>
              <a:t> vs. </a:t>
            </a:r>
            <a:r>
              <a:rPr lang="en-US" altLang="ja-JP" sz="4000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anose="05050102010706020507" pitchFamily="18" charset="2"/>
                <a:sym typeface="Wingdings" panose="05000000000000000000" pitchFamily="2" charset="2"/>
              </a:rPr>
              <a:t>n</a:t>
            </a:r>
            <a:r>
              <a:rPr lang="en-US" altLang="ja-JP" sz="4000" i="1" baseline="-25000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anose="05050102010706020507" pitchFamily="18" charset="2"/>
                <a:sym typeface="Wingdings" panose="05000000000000000000" pitchFamily="2" charset="2"/>
              </a:rPr>
              <a:t>m</a:t>
            </a:r>
            <a:r>
              <a:rPr lang="en-US" altLang="ja-JP" sz="4000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Wingdings" panose="05000000000000000000" pitchFamily="2" charset="2"/>
              </a:rPr>
              <a:t></a:t>
            </a:r>
            <a:r>
              <a:rPr lang="en-US" altLang="ja-JP" sz="4000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anose="05050102010706020507" pitchFamily="18" charset="2"/>
                <a:sym typeface="Wingdings" panose="05000000000000000000" pitchFamily="2" charset="2"/>
              </a:rPr>
              <a:t>n</a:t>
            </a:r>
            <a:r>
              <a:rPr lang="en-US" altLang="ja-JP" sz="4000" i="1" baseline="-25000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Wingdings" panose="05000000000000000000" pitchFamily="2" charset="2"/>
              </a:rPr>
              <a:t>sterile</a:t>
            </a:r>
            <a:endParaRPr lang="en-US" altLang="ja-JP" sz="4000" i="1" baseline="-25000">
              <a:solidFill>
                <a:srgbClr val="FF66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913411" name="Picture 3" descr="tau-s-zenith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834" r="51662" b="32063"/>
          <a:stretch>
            <a:fillRect/>
          </a:stretch>
        </p:blipFill>
        <p:spPr bwMode="auto">
          <a:xfrm>
            <a:off x="30163" y="2565400"/>
            <a:ext cx="3087687" cy="3240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13412" name="Text Box 4"/>
          <p:cNvSpPr txBox="1">
            <a:spLocks noChangeArrowheads="1"/>
          </p:cNvSpPr>
          <p:nvPr/>
        </p:nvSpPr>
        <p:spPr bwMode="auto">
          <a:xfrm>
            <a:off x="3924300" y="1916113"/>
            <a:ext cx="1524000" cy="7016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US" altLang="ja-JP" sz="2000" b="0">
                <a:solidFill>
                  <a:schemeClr val="accent2"/>
                </a:solidFill>
                <a:latin typeface="Arial" panose="020B0604020202020204" pitchFamily="34" charset="0"/>
                <a:ea typeface="HGPｺﾞｼｯｸE" panose="020B0900000000000000" pitchFamily="50" charset="-128"/>
              </a:rPr>
              <a:t>Up through muons</a:t>
            </a:r>
          </a:p>
        </p:txBody>
      </p:sp>
      <p:sp>
        <p:nvSpPr>
          <p:cNvPr id="913413" name="Text Box 5"/>
          <p:cNvSpPr txBox="1">
            <a:spLocks noChangeArrowheads="1"/>
          </p:cNvSpPr>
          <p:nvPr/>
        </p:nvSpPr>
        <p:spPr bwMode="auto">
          <a:xfrm rot="-527798">
            <a:off x="1117600" y="4618038"/>
            <a:ext cx="9350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000" b="0">
                <a:solidFill>
                  <a:srgbClr val="FF0000"/>
                </a:solidFill>
                <a:latin typeface="Symbol" panose="05050102010706020507" pitchFamily="18" charset="2"/>
                <a:ea typeface="HGPｺﾞｼｯｸE" panose="020B0900000000000000" pitchFamily="50" charset="-128"/>
              </a:rPr>
              <a:t>n</a:t>
            </a:r>
            <a:r>
              <a:rPr lang="en-US" altLang="ja-JP" sz="2000" b="0" baseline="-25000">
                <a:solidFill>
                  <a:srgbClr val="FF0000"/>
                </a:solidFill>
                <a:latin typeface="Symbol" panose="05050102010706020507" pitchFamily="18" charset="2"/>
                <a:ea typeface="HGPｺﾞｼｯｸE" panose="020B0900000000000000" pitchFamily="50" charset="-128"/>
              </a:rPr>
              <a:t>m</a:t>
            </a:r>
            <a:r>
              <a:rPr lang="en-US" altLang="ja-JP" sz="2000" b="0">
                <a:solidFill>
                  <a:srgbClr val="FF0000"/>
                </a:solidFill>
                <a:latin typeface="Symbol" panose="05050102010706020507" pitchFamily="18" charset="2"/>
                <a:ea typeface="HGPｺﾞｼｯｸE" panose="020B0900000000000000" pitchFamily="50" charset="-128"/>
                <a:sym typeface="Wingdings" panose="05000000000000000000" pitchFamily="2" charset="2"/>
              </a:rPr>
              <a:t>n</a:t>
            </a:r>
            <a:r>
              <a:rPr lang="en-US" altLang="ja-JP" sz="2000" b="0" baseline="-25000">
                <a:solidFill>
                  <a:srgbClr val="FF0000"/>
                </a:solidFill>
                <a:latin typeface="Symbol" panose="05050102010706020507" pitchFamily="18" charset="2"/>
                <a:ea typeface="HGPｺﾞｼｯｸE" panose="020B0900000000000000" pitchFamily="50" charset="-128"/>
                <a:sym typeface="Wingdings" panose="05000000000000000000" pitchFamily="2" charset="2"/>
              </a:rPr>
              <a:t>t</a:t>
            </a:r>
            <a:endParaRPr lang="en-US" altLang="ja-JP" sz="2000" b="0" baseline="-25000">
              <a:solidFill>
                <a:srgbClr val="FF0000"/>
              </a:solidFill>
              <a:latin typeface="Symbol" panose="05050102010706020507" pitchFamily="18" charset="2"/>
              <a:ea typeface="HGPｺﾞｼｯｸE" panose="020B0900000000000000" pitchFamily="50" charset="-128"/>
            </a:endParaRPr>
          </a:p>
        </p:txBody>
      </p:sp>
      <p:sp>
        <p:nvSpPr>
          <p:cNvPr id="913414" name="Text Box 6"/>
          <p:cNvSpPr txBox="1">
            <a:spLocks noChangeArrowheads="1"/>
          </p:cNvSpPr>
          <p:nvPr/>
        </p:nvSpPr>
        <p:spPr bwMode="auto">
          <a:xfrm>
            <a:off x="539750" y="1628775"/>
            <a:ext cx="1676400" cy="10064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US" altLang="ja-JP" sz="2000" b="0">
                <a:solidFill>
                  <a:schemeClr val="accent2"/>
                </a:solidFill>
                <a:latin typeface="Arial" panose="020B0604020202020204" pitchFamily="34" charset="0"/>
                <a:ea typeface="HGPｺﾞｼｯｸE" panose="020B0900000000000000" pitchFamily="50" charset="-128"/>
              </a:rPr>
              <a:t>High E PC events (Evis&gt;5GeV)</a:t>
            </a:r>
          </a:p>
        </p:txBody>
      </p:sp>
      <p:pic>
        <p:nvPicPr>
          <p:cNvPr id="913415" name="Picture 7" descr="tau-s-zenith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7937" r="51662" b="2361"/>
          <a:stretch>
            <a:fillRect/>
          </a:stretch>
        </p:blipFill>
        <p:spPr bwMode="auto">
          <a:xfrm>
            <a:off x="2987675" y="2636838"/>
            <a:ext cx="3095625" cy="30051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13416" name="Picture 8" descr="tau-s-zenith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19" r="52257" b="65079"/>
          <a:stretch>
            <a:fillRect/>
          </a:stretch>
        </p:blipFill>
        <p:spPr bwMode="auto">
          <a:xfrm>
            <a:off x="6084888" y="2636838"/>
            <a:ext cx="3059112" cy="3006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13417" name="Text Box 9"/>
          <p:cNvSpPr txBox="1">
            <a:spLocks noChangeArrowheads="1"/>
          </p:cNvSpPr>
          <p:nvPr/>
        </p:nvSpPr>
        <p:spPr bwMode="auto">
          <a:xfrm>
            <a:off x="6516688" y="1844675"/>
            <a:ext cx="2447925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US" altLang="ja-JP" sz="2000" b="0">
                <a:solidFill>
                  <a:schemeClr val="accent2"/>
                </a:solidFill>
                <a:latin typeface="Arial" panose="020B0604020202020204" pitchFamily="34" charset="0"/>
                <a:ea typeface="HGPｺﾞｼｯｸE" panose="020B0900000000000000" pitchFamily="50" charset="-128"/>
              </a:rPr>
              <a:t>Multi-ring e-like, with Evis &gt;400MeV</a:t>
            </a:r>
          </a:p>
        </p:txBody>
      </p:sp>
      <p:sp>
        <p:nvSpPr>
          <p:cNvPr id="913418" name="Text Box 10"/>
          <p:cNvSpPr txBox="1">
            <a:spLocks noChangeArrowheads="1"/>
          </p:cNvSpPr>
          <p:nvPr/>
        </p:nvSpPr>
        <p:spPr bwMode="auto">
          <a:xfrm>
            <a:off x="6948488" y="981075"/>
            <a:ext cx="1219200" cy="850900"/>
          </a:xfrm>
          <a:prstGeom prst="rect">
            <a:avLst/>
          </a:prstGeom>
          <a:solidFill>
            <a:srgbClr val="FF99FF"/>
          </a:solidFill>
          <a:ln w="2857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400" b="0">
                <a:latin typeface="Arial" panose="020B0604020202020204" pitchFamily="34" charset="0"/>
                <a:ea typeface="HGPｺﾞｼｯｸE" panose="020B0900000000000000" pitchFamily="50" charset="-128"/>
              </a:rPr>
              <a:t>Neutral current </a:t>
            </a:r>
          </a:p>
        </p:txBody>
      </p:sp>
      <p:sp>
        <p:nvSpPr>
          <p:cNvPr id="913419" name="Text Box 11"/>
          <p:cNvSpPr txBox="1">
            <a:spLocks noChangeArrowheads="1"/>
          </p:cNvSpPr>
          <p:nvPr/>
        </p:nvSpPr>
        <p:spPr bwMode="auto">
          <a:xfrm>
            <a:off x="2555875" y="1052513"/>
            <a:ext cx="1219200" cy="850900"/>
          </a:xfrm>
          <a:prstGeom prst="rect">
            <a:avLst/>
          </a:prstGeom>
          <a:solidFill>
            <a:srgbClr val="00FF00"/>
          </a:solidFill>
          <a:ln w="2857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400" b="0">
                <a:latin typeface="Arial" panose="020B0604020202020204" pitchFamily="34" charset="0"/>
                <a:ea typeface="HGPｺﾞｼｯｸE" panose="020B0900000000000000" pitchFamily="50" charset="-128"/>
              </a:rPr>
              <a:t>Matter effect</a:t>
            </a:r>
          </a:p>
        </p:txBody>
      </p:sp>
      <p:sp>
        <p:nvSpPr>
          <p:cNvPr id="913420" name="Text Box 12"/>
          <p:cNvSpPr txBox="1">
            <a:spLocks noChangeArrowheads="1"/>
          </p:cNvSpPr>
          <p:nvPr/>
        </p:nvSpPr>
        <p:spPr bwMode="auto">
          <a:xfrm rot="-936885">
            <a:off x="3635375" y="3789363"/>
            <a:ext cx="14620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000" b="0">
                <a:solidFill>
                  <a:srgbClr val="008000"/>
                </a:solidFill>
                <a:latin typeface="Symbol" panose="05050102010706020507" pitchFamily="18" charset="2"/>
                <a:ea typeface="HGPｺﾞｼｯｸE" panose="020B0900000000000000" pitchFamily="50" charset="-128"/>
              </a:rPr>
              <a:t>n</a:t>
            </a:r>
            <a:r>
              <a:rPr lang="en-US" altLang="ja-JP" sz="2000" b="0" baseline="-25000">
                <a:solidFill>
                  <a:srgbClr val="008000"/>
                </a:solidFill>
                <a:latin typeface="Symbol" panose="05050102010706020507" pitchFamily="18" charset="2"/>
                <a:ea typeface="HGPｺﾞｼｯｸE" panose="020B0900000000000000" pitchFamily="50" charset="-128"/>
              </a:rPr>
              <a:t>m</a:t>
            </a:r>
            <a:r>
              <a:rPr lang="en-US" altLang="ja-JP" sz="2000" b="0">
                <a:solidFill>
                  <a:srgbClr val="008000"/>
                </a:solidFill>
                <a:latin typeface="Arial" panose="020B0604020202020204" pitchFamily="34" charset="0"/>
                <a:ea typeface="HGPｺﾞｼｯｸE" panose="020B0900000000000000" pitchFamily="50" charset="-128"/>
                <a:sym typeface="Wingdings" panose="05000000000000000000" pitchFamily="2" charset="2"/>
              </a:rPr>
              <a:t></a:t>
            </a:r>
            <a:r>
              <a:rPr lang="en-US" altLang="ja-JP" sz="2000" b="0">
                <a:solidFill>
                  <a:srgbClr val="008000"/>
                </a:solidFill>
                <a:latin typeface="Symbol" panose="05050102010706020507" pitchFamily="18" charset="2"/>
                <a:ea typeface="HGPｺﾞｼｯｸE" panose="020B0900000000000000" pitchFamily="50" charset="-128"/>
                <a:sym typeface="Wingdings" panose="05000000000000000000" pitchFamily="2" charset="2"/>
              </a:rPr>
              <a:t>n</a:t>
            </a:r>
            <a:r>
              <a:rPr lang="en-US" altLang="ja-JP" sz="2000" b="0" baseline="-25000">
                <a:solidFill>
                  <a:srgbClr val="008000"/>
                </a:solidFill>
                <a:latin typeface="Arial" panose="020B0604020202020204" pitchFamily="34" charset="0"/>
                <a:ea typeface="HGPｺﾞｼｯｸE" panose="020B0900000000000000" pitchFamily="50" charset="-128"/>
                <a:sym typeface="Wingdings" panose="05000000000000000000" pitchFamily="2" charset="2"/>
              </a:rPr>
              <a:t>sterile</a:t>
            </a:r>
            <a:endParaRPr lang="en-US" altLang="ja-JP" sz="2000" b="0" baseline="-25000">
              <a:solidFill>
                <a:srgbClr val="008000"/>
              </a:solidFill>
              <a:latin typeface="Arial" panose="020B0604020202020204" pitchFamily="34" charset="0"/>
              <a:ea typeface="HGPｺﾞｼｯｸE" panose="020B0900000000000000" pitchFamily="50" charset="-128"/>
            </a:endParaRPr>
          </a:p>
        </p:txBody>
      </p:sp>
      <p:sp>
        <p:nvSpPr>
          <p:cNvPr id="913421" name="Text Box 13"/>
          <p:cNvSpPr txBox="1">
            <a:spLocks noChangeArrowheads="1"/>
          </p:cNvSpPr>
          <p:nvPr/>
        </p:nvSpPr>
        <p:spPr bwMode="auto">
          <a:xfrm rot="-1459124">
            <a:off x="6804025" y="3860800"/>
            <a:ext cx="14620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000" b="0">
                <a:solidFill>
                  <a:srgbClr val="008000"/>
                </a:solidFill>
                <a:latin typeface="Symbol" panose="05050102010706020507" pitchFamily="18" charset="2"/>
                <a:ea typeface="HGPｺﾞｼｯｸE" panose="020B0900000000000000" pitchFamily="50" charset="-128"/>
              </a:rPr>
              <a:t>n</a:t>
            </a:r>
            <a:r>
              <a:rPr lang="en-US" altLang="ja-JP" sz="2000" b="0" baseline="-25000">
                <a:solidFill>
                  <a:srgbClr val="008000"/>
                </a:solidFill>
                <a:latin typeface="Symbol" panose="05050102010706020507" pitchFamily="18" charset="2"/>
                <a:ea typeface="HGPｺﾞｼｯｸE" panose="020B0900000000000000" pitchFamily="50" charset="-128"/>
              </a:rPr>
              <a:t>m</a:t>
            </a:r>
            <a:r>
              <a:rPr lang="en-US" altLang="ja-JP" sz="2000" b="0">
                <a:solidFill>
                  <a:srgbClr val="008000"/>
                </a:solidFill>
                <a:latin typeface="Arial" panose="020B0604020202020204" pitchFamily="34" charset="0"/>
                <a:ea typeface="HGPｺﾞｼｯｸE" panose="020B0900000000000000" pitchFamily="50" charset="-128"/>
                <a:sym typeface="Wingdings" panose="05000000000000000000" pitchFamily="2" charset="2"/>
              </a:rPr>
              <a:t></a:t>
            </a:r>
            <a:r>
              <a:rPr lang="en-US" altLang="ja-JP" sz="2000" b="0">
                <a:solidFill>
                  <a:srgbClr val="008000"/>
                </a:solidFill>
                <a:latin typeface="Symbol" panose="05050102010706020507" pitchFamily="18" charset="2"/>
                <a:ea typeface="HGPｺﾞｼｯｸE" panose="020B0900000000000000" pitchFamily="50" charset="-128"/>
                <a:sym typeface="Wingdings" panose="05000000000000000000" pitchFamily="2" charset="2"/>
              </a:rPr>
              <a:t>n</a:t>
            </a:r>
            <a:r>
              <a:rPr lang="en-US" altLang="ja-JP" sz="2000" b="0" baseline="-25000">
                <a:solidFill>
                  <a:srgbClr val="008000"/>
                </a:solidFill>
                <a:latin typeface="Arial" panose="020B0604020202020204" pitchFamily="34" charset="0"/>
                <a:ea typeface="HGPｺﾞｼｯｸE" panose="020B0900000000000000" pitchFamily="50" charset="-128"/>
                <a:sym typeface="Wingdings" panose="05000000000000000000" pitchFamily="2" charset="2"/>
              </a:rPr>
              <a:t>sterile</a:t>
            </a:r>
            <a:endParaRPr lang="en-US" altLang="ja-JP" sz="2000" b="0" baseline="-25000">
              <a:solidFill>
                <a:srgbClr val="008000"/>
              </a:solidFill>
              <a:latin typeface="Arial" panose="020B0604020202020204" pitchFamily="34" charset="0"/>
              <a:ea typeface="HGPｺﾞｼｯｸE" panose="020B0900000000000000" pitchFamily="50" charset="-128"/>
            </a:endParaRPr>
          </a:p>
        </p:txBody>
      </p:sp>
      <p:sp>
        <p:nvSpPr>
          <p:cNvPr id="913422" name="Text Box 14"/>
          <p:cNvSpPr txBox="1">
            <a:spLocks noChangeArrowheads="1"/>
          </p:cNvSpPr>
          <p:nvPr/>
        </p:nvSpPr>
        <p:spPr bwMode="auto">
          <a:xfrm rot="-527798">
            <a:off x="3851275" y="4581525"/>
            <a:ext cx="9350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000" b="0">
                <a:solidFill>
                  <a:srgbClr val="FF0000"/>
                </a:solidFill>
                <a:latin typeface="Symbol" panose="05050102010706020507" pitchFamily="18" charset="2"/>
                <a:ea typeface="HGPｺﾞｼｯｸE" panose="020B0900000000000000" pitchFamily="50" charset="-128"/>
              </a:rPr>
              <a:t>n</a:t>
            </a:r>
            <a:r>
              <a:rPr lang="en-US" altLang="ja-JP" sz="2000" b="0" baseline="-25000">
                <a:solidFill>
                  <a:srgbClr val="FF0000"/>
                </a:solidFill>
                <a:latin typeface="Symbol" panose="05050102010706020507" pitchFamily="18" charset="2"/>
                <a:ea typeface="HGPｺﾞｼｯｸE" panose="020B0900000000000000" pitchFamily="50" charset="-128"/>
              </a:rPr>
              <a:t>m</a:t>
            </a:r>
            <a:r>
              <a:rPr lang="en-US" altLang="ja-JP" sz="2000" b="0">
                <a:solidFill>
                  <a:srgbClr val="FF0000"/>
                </a:solidFill>
                <a:latin typeface="Symbol" panose="05050102010706020507" pitchFamily="18" charset="2"/>
                <a:ea typeface="HGPｺﾞｼｯｸE" panose="020B0900000000000000" pitchFamily="50" charset="-128"/>
                <a:sym typeface="Wingdings" panose="05000000000000000000" pitchFamily="2" charset="2"/>
              </a:rPr>
              <a:t>n</a:t>
            </a:r>
            <a:r>
              <a:rPr lang="en-US" altLang="ja-JP" sz="2000" b="0" baseline="-25000">
                <a:solidFill>
                  <a:srgbClr val="FF0000"/>
                </a:solidFill>
                <a:latin typeface="Symbol" panose="05050102010706020507" pitchFamily="18" charset="2"/>
                <a:ea typeface="HGPｺﾞｼｯｸE" panose="020B0900000000000000" pitchFamily="50" charset="-128"/>
                <a:sym typeface="Wingdings" panose="05000000000000000000" pitchFamily="2" charset="2"/>
              </a:rPr>
              <a:t>t</a:t>
            </a:r>
            <a:endParaRPr lang="en-US" altLang="ja-JP" sz="2000" b="0" baseline="-25000">
              <a:solidFill>
                <a:srgbClr val="FF0000"/>
              </a:solidFill>
              <a:latin typeface="Symbol" panose="05050102010706020507" pitchFamily="18" charset="2"/>
              <a:ea typeface="HGPｺﾞｼｯｸE" panose="020B0900000000000000" pitchFamily="50" charset="-128"/>
            </a:endParaRPr>
          </a:p>
        </p:txBody>
      </p:sp>
      <p:sp>
        <p:nvSpPr>
          <p:cNvPr id="913423" name="Text Box 15"/>
          <p:cNvSpPr txBox="1">
            <a:spLocks noChangeArrowheads="1"/>
          </p:cNvSpPr>
          <p:nvPr/>
        </p:nvSpPr>
        <p:spPr bwMode="auto">
          <a:xfrm rot="-936885">
            <a:off x="695325" y="3805238"/>
            <a:ext cx="7921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000" b="0">
                <a:solidFill>
                  <a:srgbClr val="008000"/>
                </a:solidFill>
                <a:latin typeface="Symbol" panose="05050102010706020507" pitchFamily="18" charset="2"/>
                <a:ea typeface="HGPｺﾞｼｯｸE" panose="020B0900000000000000" pitchFamily="50" charset="-128"/>
                <a:sym typeface="Wingdings" panose="05000000000000000000" pitchFamily="2" charset="2"/>
              </a:rPr>
              <a:t>n</a:t>
            </a:r>
            <a:r>
              <a:rPr lang="en-US" altLang="ja-JP" sz="2000" b="0" baseline="-25000">
                <a:solidFill>
                  <a:srgbClr val="008000"/>
                </a:solidFill>
                <a:latin typeface="Arial" panose="020B0604020202020204" pitchFamily="34" charset="0"/>
                <a:ea typeface="HGPｺﾞｼｯｸE" panose="020B0900000000000000" pitchFamily="50" charset="-128"/>
                <a:sym typeface="Wingdings" panose="05000000000000000000" pitchFamily="2" charset="2"/>
              </a:rPr>
              <a:t>sterile</a:t>
            </a:r>
            <a:endParaRPr lang="en-US" altLang="ja-JP" sz="2000" b="0" baseline="-25000">
              <a:solidFill>
                <a:srgbClr val="008000"/>
              </a:solidFill>
              <a:latin typeface="Arial" panose="020B0604020202020204" pitchFamily="34" charset="0"/>
              <a:ea typeface="HGPｺﾞｼｯｸE" panose="020B0900000000000000" pitchFamily="50" charset="-128"/>
            </a:endParaRPr>
          </a:p>
        </p:txBody>
      </p:sp>
      <p:sp>
        <p:nvSpPr>
          <p:cNvPr id="913424" name="Text Box 16"/>
          <p:cNvSpPr txBox="1">
            <a:spLocks noChangeArrowheads="1"/>
          </p:cNvSpPr>
          <p:nvPr/>
        </p:nvSpPr>
        <p:spPr bwMode="auto">
          <a:xfrm rot="-527798">
            <a:off x="6805613" y="3095625"/>
            <a:ext cx="5762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000" b="0">
                <a:solidFill>
                  <a:srgbClr val="FF0000"/>
                </a:solidFill>
                <a:latin typeface="Symbol" panose="05050102010706020507" pitchFamily="18" charset="2"/>
                <a:ea typeface="HGPｺﾞｼｯｸE" panose="020B0900000000000000" pitchFamily="50" charset="-128"/>
                <a:sym typeface="Wingdings" panose="05000000000000000000" pitchFamily="2" charset="2"/>
              </a:rPr>
              <a:t>n</a:t>
            </a:r>
            <a:r>
              <a:rPr lang="en-US" altLang="ja-JP" sz="2000" b="0" baseline="-25000">
                <a:solidFill>
                  <a:srgbClr val="FF0000"/>
                </a:solidFill>
                <a:latin typeface="Symbol" panose="05050102010706020507" pitchFamily="18" charset="2"/>
                <a:ea typeface="HGPｺﾞｼｯｸE" panose="020B0900000000000000" pitchFamily="50" charset="-128"/>
                <a:sym typeface="Wingdings" panose="05000000000000000000" pitchFamily="2" charset="2"/>
              </a:rPr>
              <a:t>t</a:t>
            </a:r>
            <a:endParaRPr lang="en-US" altLang="ja-JP" sz="2000" b="0" baseline="-25000">
              <a:solidFill>
                <a:srgbClr val="FF0000"/>
              </a:solidFill>
              <a:latin typeface="Symbol" panose="05050102010706020507" pitchFamily="18" charset="2"/>
              <a:ea typeface="HGPｺﾞｼｯｸE" panose="020B0900000000000000" pitchFamily="50" charset="-128"/>
            </a:endParaRPr>
          </a:p>
        </p:txBody>
      </p:sp>
      <p:sp>
        <p:nvSpPr>
          <p:cNvPr id="913425" name="Line 17"/>
          <p:cNvSpPr>
            <a:spLocks noChangeShapeType="1"/>
          </p:cNvSpPr>
          <p:nvPr/>
        </p:nvSpPr>
        <p:spPr bwMode="auto">
          <a:xfrm>
            <a:off x="6156325" y="908050"/>
            <a:ext cx="0" cy="5257800"/>
          </a:xfrm>
          <a:prstGeom prst="line">
            <a:avLst/>
          </a:prstGeom>
          <a:noFill/>
          <a:ln w="57150">
            <a:solidFill>
              <a:schemeClr val="hlink"/>
            </a:solidFill>
            <a:prstDash val="lg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13426" name="Text Box 18"/>
          <p:cNvSpPr txBox="1">
            <a:spLocks noChangeArrowheads="1"/>
          </p:cNvSpPr>
          <p:nvPr/>
        </p:nvSpPr>
        <p:spPr bwMode="auto">
          <a:xfrm>
            <a:off x="2555875" y="6092825"/>
            <a:ext cx="4176713" cy="528638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ObliqueTopRight"/>
            <a:lightRig rig="legacyFlat3" dir="b"/>
          </a:scene3d>
          <a:sp3d extrusionH="176200" prstMaterial="legacyMatte">
            <a:bevelT w="13500" h="13500" prst="angle"/>
            <a:bevelB w="13500" h="13500" prst="angle"/>
            <a:extrusionClr>
              <a:schemeClr val="accent1"/>
            </a:extrusionClr>
            <a:contourClr>
              <a:schemeClr val="accent1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  <a:flatTx/>
          </a:bodyPr>
          <a:lstStyle/>
          <a:p>
            <a:pPr algn="r">
              <a:spcBef>
                <a:spcPct val="50000"/>
              </a:spcBef>
            </a:pPr>
            <a:r>
              <a:rPr lang="en-US" altLang="ja-JP" b="0">
                <a:latin typeface="Arial" panose="020B0604020202020204" pitchFamily="34" charset="0"/>
              </a:rPr>
              <a:t>Pure </a:t>
            </a:r>
            <a:r>
              <a:rPr lang="en-US" altLang="ja-JP" b="0">
                <a:latin typeface="Symbol" panose="05050102010706020507" pitchFamily="18" charset="2"/>
              </a:rPr>
              <a:t>n</a:t>
            </a:r>
            <a:r>
              <a:rPr lang="en-US" altLang="ja-JP" b="0" baseline="-25000">
                <a:latin typeface="Symbol" panose="05050102010706020507" pitchFamily="18" charset="2"/>
              </a:rPr>
              <a:t>m</a:t>
            </a:r>
            <a:r>
              <a:rPr lang="en-US" altLang="ja-JP" b="0">
                <a:latin typeface="Arial" panose="020B0604020202020204" pitchFamily="34" charset="0"/>
                <a:sym typeface="Wingdings" panose="05000000000000000000" pitchFamily="2" charset="2"/>
              </a:rPr>
              <a:t></a:t>
            </a:r>
            <a:r>
              <a:rPr lang="en-US" altLang="ja-JP" b="0">
                <a:latin typeface="Symbol" panose="05050102010706020507" pitchFamily="18" charset="2"/>
                <a:sym typeface="Wingdings" panose="05000000000000000000" pitchFamily="2" charset="2"/>
              </a:rPr>
              <a:t>n</a:t>
            </a:r>
            <a:r>
              <a:rPr lang="en-US" altLang="ja-JP" b="0" baseline="-25000">
                <a:latin typeface="Arial" panose="020B0604020202020204" pitchFamily="34" charset="0"/>
                <a:sym typeface="Wingdings" panose="05000000000000000000" pitchFamily="2" charset="2"/>
              </a:rPr>
              <a:t>sterile</a:t>
            </a:r>
            <a:r>
              <a:rPr lang="en-US" altLang="ja-JP" b="0">
                <a:latin typeface="Arial" panose="020B0604020202020204" pitchFamily="34" charset="0"/>
                <a:sym typeface="Wingdings" panose="05000000000000000000" pitchFamily="2" charset="2"/>
              </a:rPr>
              <a:t> excluded</a:t>
            </a:r>
            <a:endParaRPr lang="en-US" altLang="ja-JP" b="0">
              <a:latin typeface="Arial" panose="020B0604020202020204" pitchFamily="34" charset="0"/>
            </a:endParaRPr>
          </a:p>
        </p:txBody>
      </p:sp>
      <p:sp>
        <p:nvSpPr>
          <p:cNvPr id="913427" name="AutoShape 19"/>
          <p:cNvSpPr>
            <a:spLocks noChangeArrowheads="1"/>
          </p:cNvSpPr>
          <p:nvPr/>
        </p:nvSpPr>
        <p:spPr bwMode="auto">
          <a:xfrm>
            <a:off x="1403350" y="6092825"/>
            <a:ext cx="936625" cy="4318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chemeClr val="accent1"/>
          </a:solidFill>
          <a:ln w="9525">
            <a:miter lim="800000"/>
            <a:headEnd/>
            <a:tailEnd/>
          </a:ln>
          <a:effectLst/>
          <a:scene3d>
            <a:camera prst="legacyObliqueTopRight"/>
            <a:lightRig rig="legacyFlat3" dir="b"/>
          </a:scene3d>
          <a:sp3d extrusionH="176200" prstMaterial="legacyMatte">
            <a:bevelT w="13500" h="13500" prst="angle"/>
            <a:bevelB w="13500" h="13500" prst="angle"/>
            <a:extrusionClr>
              <a:schemeClr val="accent1"/>
            </a:extrusionClr>
            <a:contourClr>
              <a:schemeClr val="accent1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flatTx/>
          </a:bodyPr>
          <a:lstStyle/>
          <a:p>
            <a:endParaRPr lang="ja-JP" altLang="en-US"/>
          </a:p>
        </p:txBody>
      </p:sp>
      <p:sp>
        <p:nvSpPr>
          <p:cNvPr id="913428" name="Text Box 20"/>
          <p:cNvSpPr txBox="1">
            <a:spLocks noChangeArrowheads="1"/>
          </p:cNvSpPr>
          <p:nvPr/>
        </p:nvSpPr>
        <p:spPr bwMode="auto">
          <a:xfrm>
            <a:off x="7019925" y="6021388"/>
            <a:ext cx="180022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altLang="ja-JP" sz="1600" b="0">
                <a:latin typeface="Arial" panose="020B0604020202020204" pitchFamily="34" charset="0"/>
              </a:rPr>
              <a:t>(PRL85,3999 (2000))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434" name="Rectangle 2"/>
          <p:cNvSpPr>
            <a:spLocks noChangeArrowheads="1"/>
          </p:cNvSpPr>
          <p:nvPr/>
        </p:nvSpPr>
        <p:spPr bwMode="auto">
          <a:xfrm>
            <a:off x="2700338" y="836613"/>
            <a:ext cx="3671887" cy="5048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14435" name="Rectangle 3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692150"/>
          </a:xfrm>
          <a:solidFill>
            <a:schemeClr val="accent2"/>
          </a:solidFill>
        </p:spPr>
        <p:txBody>
          <a:bodyPr/>
          <a:lstStyle/>
          <a:p>
            <a:r>
              <a:rPr lang="en-US" altLang="ja-JP" sz="4000" i="1">
                <a:solidFill>
                  <a:srgbClr val="FF99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Limit on oscillations to </a:t>
            </a:r>
            <a:r>
              <a:rPr lang="en-US" altLang="ja-JP" sz="4000" i="1">
                <a:solidFill>
                  <a:srgbClr val="FF99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anose="05050102010706020507" pitchFamily="18" charset="2"/>
              </a:rPr>
              <a:t>n</a:t>
            </a:r>
            <a:r>
              <a:rPr lang="en-US" altLang="ja-JP" sz="4000" i="1" baseline="-25000">
                <a:solidFill>
                  <a:srgbClr val="FF99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sterile</a:t>
            </a:r>
          </a:p>
        </p:txBody>
      </p:sp>
      <p:pic>
        <p:nvPicPr>
          <p:cNvPr id="91443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2192338"/>
            <a:ext cx="6121400" cy="4665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14437" name="Text Box 5"/>
          <p:cNvSpPr txBox="1">
            <a:spLocks noChangeArrowheads="1"/>
          </p:cNvSpPr>
          <p:nvPr/>
        </p:nvSpPr>
        <p:spPr bwMode="auto">
          <a:xfrm>
            <a:off x="2700338" y="836613"/>
            <a:ext cx="3671887" cy="1282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400" b="0">
                <a:latin typeface="Symbol" panose="05050102010706020507" pitchFamily="18" charset="2"/>
              </a:rPr>
              <a:t>n</a:t>
            </a:r>
            <a:r>
              <a:rPr lang="en-US" altLang="ja-JP" sz="2400" b="0" baseline="-25000">
                <a:latin typeface="Symbol" panose="05050102010706020507" pitchFamily="18" charset="2"/>
              </a:rPr>
              <a:t>m</a:t>
            </a:r>
            <a:r>
              <a:rPr lang="en-US" altLang="ja-JP" sz="2400" b="0">
                <a:latin typeface="Arial" panose="020B0604020202020204" pitchFamily="34" charset="0"/>
                <a:sym typeface="Wingdings" panose="05000000000000000000" pitchFamily="2" charset="2"/>
              </a:rPr>
              <a:t>(sin</a:t>
            </a:r>
            <a:r>
              <a:rPr lang="en-US" altLang="ja-JP" sz="2400" b="0">
                <a:latin typeface="Symbol" panose="05050102010706020507" pitchFamily="18" charset="2"/>
                <a:sym typeface="Wingdings" panose="05000000000000000000" pitchFamily="2" charset="2"/>
              </a:rPr>
              <a:t>x</a:t>
            </a:r>
            <a:r>
              <a:rPr lang="ja-JP" altLang="en-US" sz="2400" b="0">
                <a:latin typeface="Arial" panose="020B0604020202020204" pitchFamily="34" charset="0"/>
                <a:sym typeface="Wingdings" panose="05000000000000000000" pitchFamily="2" charset="2"/>
              </a:rPr>
              <a:t>・</a:t>
            </a:r>
            <a:r>
              <a:rPr lang="en-US" altLang="ja-JP" sz="2400" b="0">
                <a:latin typeface="Symbol" panose="05050102010706020507" pitchFamily="18" charset="2"/>
                <a:sym typeface="Wingdings" panose="05000000000000000000" pitchFamily="2" charset="2"/>
              </a:rPr>
              <a:t>n</a:t>
            </a:r>
            <a:r>
              <a:rPr lang="en-US" altLang="ja-JP" sz="2400" b="0" baseline="-25000">
                <a:latin typeface="Arial" panose="020B0604020202020204" pitchFamily="34" charset="0"/>
                <a:sym typeface="Wingdings" panose="05000000000000000000" pitchFamily="2" charset="2"/>
              </a:rPr>
              <a:t>sterile</a:t>
            </a:r>
            <a:r>
              <a:rPr lang="en-US" altLang="ja-JP" sz="2400" b="0">
                <a:latin typeface="Arial" panose="020B0604020202020204" pitchFamily="34" charset="0"/>
                <a:sym typeface="Wingdings" panose="05000000000000000000" pitchFamily="2" charset="2"/>
              </a:rPr>
              <a:t>+cos</a:t>
            </a:r>
            <a:r>
              <a:rPr lang="en-US" altLang="ja-JP" sz="2400" b="0">
                <a:latin typeface="Symbol" panose="05050102010706020507" pitchFamily="18" charset="2"/>
                <a:sym typeface="Wingdings" panose="05000000000000000000" pitchFamily="2" charset="2"/>
              </a:rPr>
              <a:t>x</a:t>
            </a:r>
            <a:r>
              <a:rPr lang="ja-JP" altLang="en-US" sz="2400" b="0">
                <a:latin typeface="Arial" panose="020B0604020202020204" pitchFamily="34" charset="0"/>
                <a:sym typeface="Wingdings" panose="05000000000000000000" pitchFamily="2" charset="2"/>
              </a:rPr>
              <a:t>・</a:t>
            </a:r>
            <a:r>
              <a:rPr lang="en-US" altLang="ja-JP" sz="2400" b="0">
                <a:latin typeface="Symbol" panose="05050102010706020507" pitchFamily="18" charset="2"/>
                <a:sym typeface="Wingdings" panose="05000000000000000000" pitchFamily="2" charset="2"/>
              </a:rPr>
              <a:t>n</a:t>
            </a:r>
            <a:r>
              <a:rPr lang="en-US" altLang="ja-JP" sz="2400" b="0" baseline="-25000">
                <a:latin typeface="Symbol" panose="05050102010706020507" pitchFamily="18" charset="2"/>
                <a:sym typeface="Wingdings" panose="05000000000000000000" pitchFamily="2" charset="2"/>
              </a:rPr>
              <a:t>t</a:t>
            </a:r>
            <a:r>
              <a:rPr lang="en-US" altLang="ja-JP" sz="2400" b="0">
                <a:latin typeface="Arial" panose="020B0604020202020204" pitchFamily="34" charset="0"/>
                <a:sym typeface="Wingdings" panose="05000000000000000000" pitchFamily="2" charset="2"/>
              </a:rPr>
              <a:t>)</a:t>
            </a:r>
          </a:p>
          <a:p>
            <a:pPr algn="l">
              <a:spcBef>
                <a:spcPct val="50000"/>
              </a:spcBef>
            </a:pPr>
            <a:r>
              <a:rPr lang="en-US" altLang="ja-JP" sz="1800" b="0">
                <a:latin typeface="Arial" panose="020B0604020202020204" pitchFamily="34" charset="0"/>
                <a:sym typeface="Wingdings" panose="05000000000000000000" pitchFamily="2" charset="2"/>
              </a:rPr>
              <a:t>If pure </a:t>
            </a:r>
            <a:r>
              <a:rPr lang="en-US" altLang="ja-JP" sz="1800" b="0">
                <a:latin typeface="Symbol" panose="05050102010706020507" pitchFamily="18" charset="2"/>
                <a:sym typeface="Wingdings" panose="05000000000000000000" pitchFamily="2" charset="2"/>
              </a:rPr>
              <a:t>n</a:t>
            </a:r>
            <a:r>
              <a:rPr lang="en-US" altLang="ja-JP" sz="1800" b="0" baseline="-25000">
                <a:latin typeface="Symbol" panose="05050102010706020507" pitchFamily="18" charset="2"/>
                <a:sym typeface="Wingdings" panose="05000000000000000000" pitchFamily="2" charset="2"/>
              </a:rPr>
              <a:t>m</a:t>
            </a:r>
            <a:r>
              <a:rPr lang="en-US" altLang="ja-JP" sz="1800" b="0">
                <a:latin typeface="Symbol" panose="05050102010706020507" pitchFamily="18" charset="2"/>
                <a:sym typeface="Wingdings" panose="05000000000000000000" pitchFamily="2" charset="2"/>
              </a:rPr>
              <a:t>n</a:t>
            </a:r>
            <a:r>
              <a:rPr lang="en-US" altLang="ja-JP" sz="1800" b="0" baseline="-25000">
                <a:latin typeface="Symbol" panose="05050102010706020507" pitchFamily="18" charset="2"/>
                <a:sym typeface="Wingdings" panose="05000000000000000000" pitchFamily="2" charset="2"/>
              </a:rPr>
              <a:t>t</a:t>
            </a:r>
            <a:r>
              <a:rPr lang="en-US" altLang="ja-JP" sz="1800" b="0">
                <a:latin typeface="Arial" panose="020B0604020202020204" pitchFamily="34" charset="0"/>
                <a:sym typeface="Wingdings" panose="05000000000000000000" pitchFamily="2" charset="2"/>
              </a:rPr>
              <a:t>, sin</a:t>
            </a:r>
            <a:r>
              <a:rPr lang="en-US" altLang="ja-JP" sz="1800" b="0" baseline="30000">
                <a:latin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en-US" altLang="ja-JP" sz="1800" b="0">
                <a:latin typeface="Symbol" panose="05050102010706020507" pitchFamily="18" charset="2"/>
                <a:sym typeface="Wingdings" panose="05000000000000000000" pitchFamily="2" charset="2"/>
              </a:rPr>
              <a:t>x</a:t>
            </a:r>
            <a:r>
              <a:rPr lang="en-US" altLang="ja-JP" sz="1800" b="0">
                <a:latin typeface="Arial" panose="020B0604020202020204" pitchFamily="34" charset="0"/>
                <a:sym typeface="Wingdings" panose="05000000000000000000" pitchFamily="2" charset="2"/>
              </a:rPr>
              <a:t>=0</a:t>
            </a:r>
          </a:p>
          <a:p>
            <a:pPr algn="l">
              <a:spcBef>
                <a:spcPct val="50000"/>
              </a:spcBef>
            </a:pPr>
            <a:r>
              <a:rPr lang="en-US" altLang="ja-JP" sz="1800" b="0">
                <a:latin typeface="Arial" panose="020B0604020202020204" pitchFamily="34" charset="0"/>
                <a:sym typeface="Wingdings" panose="05000000000000000000" pitchFamily="2" charset="2"/>
              </a:rPr>
              <a:t>If pure </a:t>
            </a:r>
            <a:r>
              <a:rPr lang="en-US" altLang="ja-JP" sz="1800" b="0">
                <a:latin typeface="Symbol" panose="05050102010706020507" pitchFamily="18" charset="2"/>
                <a:sym typeface="Wingdings" panose="05000000000000000000" pitchFamily="2" charset="2"/>
              </a:rPr>
              <a:t>n</a:t>
            </a:r>
            <a:r>
              <a:rPr lang="en-US" altLang="ja-JP" sz="1800" b="0" baseline="-25000">
                <a:latin typeface="Symbol" panose="05050102010706020507" pitchFamily="18" charset="2"/>
                <a:sym typeface="Wingdings" panose="05000000000000000000" pitchFamily="2" charset="2"/>
              </a:rPr>
              <a:t>m</a:t>
            </a:r>
            <a:r>
              <a:rPr lang="en-US" altLang="ja-JP" sz="1800" b="0">
                <a:latin typeface="Arial" panose="020B0604020202020204" pitchFamily="34" charset="0"/>
                <a:sym typeface="Wingdings" panose="05000000000000000000" pitchFamily="2" charset="2"/>
              </a:rPr>
              <a:t></a:t>
            </a:r>
            <a:r>
              <a:rPr lang="en-US" altLang="ja-JP" sz="1800" b="0">
                <a:latin typeface="Symbol" panose="05050102010706020507" pitchFamily="18" charset="2"/>
                <a:sym typeface="Wingdings" panose="05000000000000000000" pitchFamily="2" charset="2"/>
              </a:rPr>
              <a:t>n</a:t>
            </a:r>
            <a:r>
              <a:rPr lang="en-US" altLang="ja-JP" sz="1800" b="0" baseline="-25000">
                <a:latin typeface="Arial" panose="020B0604020202020204" pitchFamily="34" charset="0"/>
                <a:sym typeface="Wingdings" panose="05000000000000000000" pitchFamily="2" charset="2"/>
              </a:rPr>
              <a:t>sterile</a:t>
            </a:r>
            <a:r>
              <a:rPr lang="en-US" altLang="ja-JP" sz="1800" b="0">
                <a:latin typeface="Arial" panose="020B0604020202020204" pitchFamily="34" charset="0"/>
                <a:sym typeface="Wingdings" panose="05000000000000000000" pitchFamily="2" charset="2"/>
              </a:rPr>
              <a:t>, sin</a:t>
            </a:r>
            <a:r>
              <a:rPr lang="en-US" altLang="ja-JP" sz="1800" b="0" baseline="30000">
                <a:latin typeface="Arial" panose="020B0604020202020204" pitchFamily="34" charset="0"/>
                <a:sym typeface="Wingdings" panose="05000000000000000000" pitchFamily="2" charset="2"/>
              </a:rPr>
              <a:t>2</a:t>
            </a:r>
            <a:r>
              <a:rPr lang="en-US" altLang="ja-JP" sz="1800" b="0">
                <a:latin typeface="Symbol" panose="05050102010706020507" pitchFamily="18" charset="2"/>
                <a:sym typeface="Wingdings" panose="05000000000000000000" pitchFamily="2" charset="2"/>
              </a:rPr>
              <a:t>x</a:t>
            </a:r>
            <a:r>
              <a:rPr lang="en-US" altLang="ja-JP" sz="1800" b="0">
                <a:latin typeface="Arial" panose="020B0604020202020204" pitchFamily="34" charset="0"/>
                <a:sym typeface="Wingdings" panose="05000000000000000000" pitchFamily="2" charset="2"/>
              </a:rPr>
              <a:t>=1</a:t>
            </a:r>
          </a:p>
        </p:txBody>
      </p:sp>
      <p:sp>
        <p:nvSpPr>
          <p:cNvPr id="914438" name="Text Box 6"/>
          <p:cNvSpPr txBox="1">
            <a:spLocks noChangeArrowheads="1"/>
          </p:cNvSpPr>
          <p:nvPr/>
        </p:nvSpPr>
        <p:spPr bwMode="auto">
          <a:xfrm>
            <a:off x="6804025" y="5876925"/>
            <a:ext cx="2160588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altLang="ja-JP" sz="1600" b="0">
                <a:latin typeface="Arial" panose="020B0604020202020204" pitchFamily="34" charset="0"/>
              </a:rPr>
              <a:t>SK collab. draft in preparation</a:t>
            </a:r>
          </a:p>
        </p:txBody>
      </p:sp>
      <p:sp>
        <p:nvSpPr>
          <p:cNvPr id="914439" name="Text Box 7"/>
          <p:cNvSpPr txBox="1">
            <a:spLocks noChangeArrowheads="1"/>
          </p:cNvSpPr>
          <p:nvPr/>
        </p:nvSpPr>
        <p:spPr bwMode="auto">
          <a:xfrm>
            <a:off x="6804025" y="2781300"/>
            <a:ext cx="1727200" cy="118745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  <a:scene3d>
            <a:camera prst="legacyObliqueTopRight"/>
            <a:lightRig rig="legacyFlat3" dir="b"/>
          </a:scene3d>
          <a:sp3d extrusionH="176200" prstMaterial="legacyMatte">
            <a:bevelT w="13500" h="13500" prst="angle"/>
            <a:bevelB w="13500" h="13500" prst="angle"/>
            <a:extrusionClr>
              <a:schemeClr val="accent1"/>
            </a:extrusionClr>
            <a:contourClr>
              <a:schemeClr val="accent1"/>
            </a:contourClr>
          </a:sp3d>
          <a:extLst>
            <a:ext uri="{91240B29-F687-4F45-9708-019B960494DF}">
              <a14:hiddenLine xmlns:a14="http://schemas.microsoft.com/office/drawing/2010/main" w="9525">
                <a:noFill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  <a:flatTx/>
          </a:bodyPr>
          <a:lstStyle/>
          <a:p>
            <a:pPr>
              <a:spcBef>
                <a:spcPct val="50000"/>
              </a:spcBef>
            </a:pPr>
            <a:r>
              <a:rPr lang="en-US" altLang="ja-JP" sz="2400" b="0">
                <a:latin typeface="Arial" panose="020B0604020202020204" pitchFamily="34" charset="0"/>
              </a:rPr>
              <a:t>Consistent with pure </a:t>
            </a:r>
            <a:r>
              <a:rPr lang="en-US" altLang="ja-JP" sz="2400" b="0">
                <a:latin typeface="Symbol" panose="05050102010706020507" pitchFamily="18" charset="2"/>
              </a:rPr>
              <a:t>n</a:t>
            </a:r>
            <a:r>
              <a:rPr lang="en-US" altLang="ja-JP" sz="2400" b="0" baseline="-25000">
                <a:latin typeface="Symbol" panose="05050102010706020507" pitchFamily="18" charset="2"/>
              </a:rPr>
              <a:t>m</a:t>
            </a:r>
            <a:r>
              <a:rPr lang="en-US" altLang="ja-JP" sz="2400" b="0">
                <a:latin typeface="Symbol" panose="05050102010706020507" pitchFamily="18" charset="2"/>
                <a:sym typeface="Wingdings" panose="05000000000000000000" pitchFamily="2" charset="2"/>
              </a:rPr>
              <a:t>n</a:t>
            </a:r>
            <a:r>
              <a:rPr lang="en-US" altLang="ja-JP" sz="2400" b="0" baseline="-25000">
                <a:latin typeface="Symbol" panose="05050102010706020507" pitchFamily="18" charset="2"/>
                <a:sym typeface="Wingdings" panose="05000000000000000000" pitchFamily="2" charset="2"/>
              </a:rPr>
              <a:t>t</a:t>
            </a:r>
            <a:endParaRPr lang="en-US" altLang="ja-JP" sz="2400" b="0" baseline="-25000">
              <a:latin typeface="Symbol" panose="05050102010706020507" pitchFamily="18" charset="2"/>
            </a:endParaRPr>
          </a:p>
        </p:txBody>
      </p:sp>
      <p:sp>
        <p:nvSpPr>
          <p:cNvPr id="914440" name="Text Box 8"/>
          <p:cNvSpPr txBox="1">
            <a:spLocks noChangeArrowheads="1"/>
          </p:cNvSpPr>
          <p:nvPr/>
        </p:nvSpPr>
        <p:spPr bwMode="auto">
          <a:xfrm>
            <a:off x="1619250" y="2636838"/>
            <a:ext cx="1439863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altLang="ja-JP" sz="1800" b="0">
                <a:latin typeface="Arial" panose="020B0604020202020204" pitchFamily="34" charset="0"/>
              </a:rPr>
              <a:t>SK-1 data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45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720725"/>
          </a:xfrm>
          <a:solidFill>
            <a:schemeClr val="accent2"/>
          </a:solidFill>
          <a:ln/>
          <a:extLst>
            <a:ext uri="{91240B29-F687-4F45-9708-019B960494DF}">
              <a14:hiddenLine xmlns:a14="http://schemas.microsoft.com/office/drawing/2010/main" w="9525">
                <a:solidFill>
                  <a:schemeClr val="folHlink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ja-JP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Search for CC </a:t>
            </a:r>
            <a:r>
              <a:rPr lang="en-US" altLang="ja-JP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anose="05050102010706020507" pitchFamily="18" charset="2"/>
              </a:rPr>
              <a:t>n</a:t>
            </a:r>
            <a:r>
              <a:rPr lang="en-US" altLang="ja-JP" i="1" baseline="-25000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anose="05050102010706020507" pitchFamily="18" charset="2"/>
              </a:rPr>
              <a:t>t</a:t>
            </a:r>
            <a:r>
              <a:rPr lang="en-US" altLang="ja-JP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events (SK-I)</a:t>
            </a:r>
          </a:p>
        </p:txBody>
      </p:sp>
      <p:sp>
        <p:nvSpPr>
          <p:cNvPr id="915459" name="Text Box 3"/>
          <p:cNvSpPr txBox="1">
            <a:spLocks noChangeArrowheads="1"/>
          </p:cNvSpPr>
          <p:nvPr/>
        </p:nvSpPr>
        <p:spPr bwMode="auto">
          <a:xfrm>
            <a:off x="269875" y="912813"/>
            <a:ext cx="358140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400" b="0">
                <a:solidFill>
                  <a:schemeClr val="accent2"/>
                </a:solidFill>
                <a:latin typeface="Arial" panose="020B0604020202020204" pitchFamily="34" charset="0"/>
                <a:ea typeface="HGPｺﾞｼｯｸE" panose="020B0900000000000000" pitchFamily="50" charset="-128"/>
              </a:rPr>
              <a:t>CC </a:t>
            </a:r>
            <a:r>
              <a:rPr lang="en-US" altLang="ja-JP" b="0">
                <a:solidFill>
                  <a:schemeClr val="accent2"/>
                </a:solidFill>
                <a:latin typeface="Symbol" panose="05050102010706020507" pitchFamily="18" charset="2"/>
                <a:ea typeface="HGPｺﾞｼｯｸE" panose="020B0900000000000000" pitchFamily="50" charset="-128"/>
              </a:rPr>
              <a:t>n</a:t>
            </a:r>
            <a:r>
              <a:rPr lang="en-US" altLang="ja-JP" b="0" baseline="-25000">
                <a:solidFill>
                  <a:schemeClr val="accent2"/>
                </a:solidFill>
                <a:latin typeface="Symbol" panose="05050102010706020507" pitchFamily="18" charset="2"/>
                <a:ea typeface="HGPｺﾞｼｯｸE" panose="020B0900000000000000" pitchFamily="50" charset="-128"/>
              </a:rPr>
              <a:t>t</a:t>
            </a:r>
            <a:r>
              <a:rPr lang="en-US" altLang="ja-JP" sz="2400" b="0">
                <a:solidFill>
                  <a:schemeClr val="accent2"/>
                </a:solidFill>
                <a:latin typeface="Arial" panose="020B0604020202020204" pitchFamily="34" charset="0"/>
                <a:ea typeface="HGPｺﾞｼｯｸE" panose="020B0900000000000000" pitchFamily="50" charset="-128"/>
              </a:rPr>
              <a:t> events</a:t>
            </a:r>
          </a:p>
        </p:txBody>
      </p:sp>
      <p:sp>
        <p:nvSpPr>
          <p:cNvPr id="915460" name="Line 4"/>
          <p:cNvSpPr>
            <a:spLocks noChangeShapeType="1"/>
          </p:cNvSpPr>
          <p:nvPr/>
        </p:nvSpPr>
        <p:spPr bwMode="auto">
          <a:xfrm flipV="1">
            <a:off x="66675" y="2606675"/>
            <a:ext cx="2133600" cy="914400"/>
          </a:xfrm>
          <a:prstGeom prst="line">
            <a:avLst/>
          </a:prstGeom>
          <a:noFill/>
          <a:ln w="38100">
            <a:solidFill>
              <a:schemeClr val="tx1"/>
            </a:solidFill>
            <a:prstDash val="sysDot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15461" name="Oval 5"/>
          <p:cNvSpPr>
            <a:spLocks noChangeArrowheads="1"/>
          </p:cNvSpPr>
          <p:nvPr/>
        </p:nvSpPr>
        <p:spPr bwMode="auto">
          <a:xfrm>
            <a:off x="2200275" y="2378075"/>
            <a:ext cx="304800" cy="304800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15462" name="Line 6"/>
          <p:cNvSpPr>
            <a:spLocks noChangeShapeType="1"/>
          </p:cNvSpPr>
          <p:nvPr/>
        </p:nvSpPr>
        <p:spPr bwMode="auto">
          <a:xfrm flipV="1">
            <a:off x="2428875" y="2225675"/>
            <a:ext cx="228600" cy="228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15463" name="Line 7"/>
          <p:cNvSpPr>
            <a:spLocks noChangeShapeType="1"/>
          </p:cNvSpPr>
          <p:nvPr/>
        </p:nvSpPr>
        <p:spPr bwMode="auto">
          <a:xfrm>
            <a:off x="2505075" y="2606675"/>
            <a:ext cx="1635125" cy="6064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15464" name="Line 8"/>
          <p:cNvSpPr>
            <a:spLocks noChangeShapeType="1"/>
          </p:cNvSpPr>
          <p:nvPr/>
        </p:nvSpPr>
        <p:spPr bwMode="auto">
          <a:xfrm>
            <a:off x="2505075" y="2606675"/>
            <a:ext cx="990600" cy="762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15465" name="Line 9"/>
          <p:cNvSpPr>
            <a:spLocks noChangeShapeType="1"/>
          </p:cNvSpPr>
          <p:nvPr/>
        </p:nvSpPr>
        <p:spPr bwMode="auto">
          <a:xfrm>
            <a:off x="2505075" y="2606675"/>
            <a:ext cx="1371600" cy="914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15466" name="Line 10"/>
          <p:cNvSpPr>
            <a:spLocks noChangeShapeType="1"/>
          </p:cNvSpPr>
          <p:nvPr/>
        </p:nvSpPr>
        <p:spPr bwMode="auto">
          <a:xfrm flipV="1">
            <a:off x="2657475" y="1235075"/>
            <a:ext cx="609600" cy="990600"/>
          </a:xfrm>
          <a:prstGeom prst="line">
            <a:avLst/>
          </a:prstGeom>
          <a:noFill/>
          <a:ln w="38100">
            <a:solidFill>
              <a:schemeClr val="tx1"/>
            </a:solidFill>
            <a:prstDash val="sysDot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15467" name="Line 11"/>
          <p:cNvSpPr>
            <a:spLocks noChangeShapeType="1"/>
          </p:cNvSpPr>
          <p:nvPr/>
        </p:nvSpPr>
        <p:spPr bwMode="auto">
          <a:xfrm flipV="1">
            <a:off x="2657475" y="1628775"/>
            <a:ext cx="1266825" cy="5969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15468" name="Line 12"/>
          <p:cNvSpPr>
            <a:spLocks noChangeShapeType="1"/>
          </p:cNvSpPr>
          <p:nvPr/>
        </p:nvSpPr>
        <p:spPr bwMode="auto">
          <a:xfrm flipV="1">
            <a:off x="2657475" y="1997075"/>
            <a:ext cx="1143000" cy="228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15469" name="Line 13"/>
          <p:cNvSpPr>
            <a:spLocks noChangeShapeType="1"/>
          </p:cNvSpPr>
          <p:nvPr/>
        </p:nvSpPr>
        <p:spPr bwMode="auto">
          <a:xfrm>
            <a:off x="2657475" y="2225675"/>
            <a:ext cx="4572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15470" name="Text Box 14"/>
          <p:cNvSpPr txBox="1">
            <a:spLocks noChangeArrowheads="1"/>
          </p:cNvSpPr>
          <p:nvPr/>
        </p:nvSpPr>
        <p:spPr bwMode="auto">
          <a:xfrm>
            <a:off x="295275" y="2606675"/>
            <a:ext cx="914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b="0">
                <a:solidFill>
                  <a:schemeClr val="accent2"/>
                </a:solidFill>
                <a:latin typeface="Symbol" panose="05050102010706020507" pitchFamily="18" charset="2"/>
                <a:ea typeface="HGPｺﾞｼｯｸE" panose="020B0900000000000000" pitchFamily="50" charset="-128"/>
              </a:rPr>
              <a:t>n</a:t>
            </a:r>
            <a:r>
              <a:rPr lang="en-US" altLang="ja-JP" b="0" baseline="-25000">
                <a:solidFill>
                  <a:schemeClr val="accent2"/>
                </a:solidFill>
                <a:latin typeface="Symbol" panose="05050102010706020507" pitchFamily="18" charset="2"/>
                <a:ea typeface="HGPｺﾞｼｯｸE" panose="020B0900000000000000" pitchFamily="50" charset="-128"/>
              </a:rPr>
              <a:t>t</a:t>
            </a:r>
          </a:p>
        </p:txBody>
      </p:sp>
      <p:sp>
        <p:nvSpPr>
          <p:cNvPr id="915471" name="Rectangle 15"/>
          <p:cNvSpPr>
            <a:spLocks noChangeArrowheads="1"/>
          </p:cNvSpPr>
          <p:nvPr/>
        </p:nvSpPr>
        <p:spPr bwMode="auto">
          <a:xfrm>
            <a:off x="2276475" y="1327150"/>
            <a:ext cx="4762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b="0">
                <a:solidFill>
                  <a:schemeClr val="accent2"/>
                </a:solidFill>
                <a:latin typeface="Symbol" panose="05050102010706020507" pitchFamily="18" charset="2"/>
                <a:ea typeface="HGPｺﾞｼｯｸE" panose="020B0900000000000000" pitchFamily="50" charset="-128"/>
              </a:rPr>
              <a:t>n</a:t>
            </a:r>
            <a:r>
              <a:rPr lang="en-US" altLang="ja-JP" b="0" baseline="-25000">
                <a:solidFill>
                  <a:schemeClr val="accent2"/>
                </a:solidFill>
                <a:latin typeface="Symbol" panose="05050102010706020507" pitchFamily="18" charset="2"/>
                <a:ea typeface="HGPｺﾞｼｯｸE" panose="020B0900000000000000" pitchFamily="50" charset="-128"/>
              </a:rPr>
              <a:t>t</a:t>
            </a:r>
          </a:p>
        </p:txBody>
      </p:sp>
      <p:sp>
        <p:nvSpPr>
          <p:cNvPr id="915472" name="Text Box 16"/>
          <p:cNvSpPr txBox="1">
            <a:spLocks noChangeArrowheads="1"/>
          </p:cNvSpPr>
          <p:nvPr/>
        </p:nvSpPr>
        <p:spPr bwMode="auto">
          <a:xfrm>
            <a:off x="2124075" y="1844675"/>
            <a:ext cx="7620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b="0">
                <a:solidFill>
                  <a:srgbClr val="FF9933"/>
                </a:solidFill>
                <a:latin typeface="Symbol" panose="05050102010706020507" pitchFamily="18" charset="2"/>
                <a:ea typeface="HGPｺﾞｼｯｸE" panose="020B0900000000000000" pitchFamily="50" charset="-128"/>
              </a:rPr>
              <a:t>t</a:t>
            </a:r>
          </a:p>
        </p:txBody>
      </p:sp>
      <p:sp>
        <p:nvSpPr>
          <p:cNvPr id="915473" name="AutoShape 17"/>
          <p:cNvSpPr>
            <a:spLocks/>
          </p:cNvSpPr>
          <p:nvPr/>
        </p:nvSpPr>
        <p:spPr bwMode="auto">
          <a:xfrm>
            <a:off x="4140200" y="2708275"/>
            <a:ext cx="230188" cy="1066800"/>
          </a:xfrm>
          <a:prstGeom prst="rightBrace">
            <a:avLst>
              <a:gd name="adj1" fmla="val 38621"/>
              <a:gd name="adj2" fmla="val 50000"/>
            </a:avLst>
          </a:prstGeom>
          <a:noFill/>
          <a:ln w="2857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15474" name="AutoShape 18"/>
          <p:cNvSpPr>
            <a:spLocks/>
          </p:cNvSpPr>
          <p:nvPr/>
        </p:nvSpPr>
        <p:spPr bwMode="auto">
          <a:xfrm>
            <a:off x="4067175" y="1196975"/>
            <a:ext cx="174625" cy="990600"/>
          </a:xfrm>
          <a:prstGeom prst="rightBrace">
            <a:avLst>
              <a:gd name="adj1" fmla="val 47273"/>
              <a:gd name="adj2" fmla="val 50000"/>
            </a:avLst>
          </a:prstGeom>
          <a:noFill/>
          <a:ln w="2857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15475" name="Text Box 19"/>
          <p:cNvSpPr txBox="1">
            <a:spLocks noChangeArrowheads="1"/>
          </p:cNvSpPr>
          <p:nvPr/>
        </p:nvSpPr>
        <p:spPr bwMode="auto">
          <a:xfrm>
            <a:off x="4356100" y="2997200"/>
            <a:ext cx="1219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000" b="0">
                <a:solidFill>
                  <a:schemeClr val="accent2"/>
                </a:solidFill>
                <a:latin typeface="Arial" panose="020B0604020202020204" pitchFamily="34" charset="0"/>
                <a:ea typeface="HGPｺﾞｼｯｸE" panose="020B0900000000000000" pitchFamily="50" charset="-128"/>
              </a:rPr>
              <a:t>hadrons</a:t>
            </a:r>
          </a:p>
        </p:txBody>
      </p:sp>
      <p:sp>
        <p:nvSpPr>
          <p:cNvPr id="915477" name="Text Box 21"/>
          <p:cNvSpPr txBox="1">
            <a:spLocks noChangeArrowheads="1"/>
          </p:cNvSpPr>
          <p:nvPr/>
        </p:nvSpPr>
        <p:spPr bwMode="auto">
          <a:xfrm>
            <a:off x="5940425" y="4365625"/>
            <a:ext cx="3168650" cy="2354263"/>
          </a:xfrm>
          <a:prstGeom prst="rect">
            <a:avLst/>
          </a:prstGeom>
          <a:solidFill>
            <a:schemeClr val="bg1"/>
          </a:solidFill>
          <a:ln w="9525">
            <a:solidFill>
              <a:schemeClr val="accent2"/>
            </a:solidFill>
            <a:miter lim="800000"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400" b="0">
                <a:solidFill>
                  <a:schemeClr val="accent2"/>
                </a:solidFill>
                <a:latin typeface="Arial" panose="020B0604020202020204" pitchFamily="34" charset="0"/>
                <a:ea typeface="HGPｺﾞｼｯｸE" panose="020B0900000000000000" pitchFamily="50" charset="-128"/>
              </a:rPr>
              <a:t>Only </a:t>
            </a:r>
            <a:r>
              <a:rPr lang="ja-JP" altLang="en-US" sz="2400" b="0">
                <a:solidFill>
                  <a:schemeClr val="accent2"/>
                </a:solidFill>
                <a:latin typeface="Arial" panose="020B0604020202020204" pitchFamily="34" charset="0"/>
                <a:ea typeface="HGPｺﾞｼｯｸE" panose="020B0900000000000000" pitchFamily="50" charset="-128"/>
              </a:rPr>
              <a:t>～ </a:t>
            </a:r>
            <a:r>
              <a:rPr lang="en-US" altLang="ja-JP" sz="2400" b="0">
                <a:solidFill>
                  <a:schemeClr val="accent2"/>
                </a:solidFill>
                <a:latin typeface="Arial" panose="020B0604020202020204" pitchFamily="34" charset="0"/>
                <a:ea typeface="HGPｺﾞｼｯｸE" panose="020B0900000000000000" pitchFamily="50" charset="-128"/>
              </a:rPr>
              <a:t>1.0 CC </a:t>
            </a:r>
            <a:r>
              <a:rPr lang="en-US" altLang="ja-JP" b="0">
                <a:solidFill>
                  <a:schemeClr val="accent2"/>
                </a:solidFill>
                <a:latin typeface="Symbol" panose="05050102010706020507" pitchFamily="18" charset="2"/>
                <a:ea typeface="HGPｺﾞｼｯｸE" panose="020B0900000000000000" pitchFamily="50" charset="-128"/>
              </a:rPr>
              <a:t>n</a:t>
            </a:r>
            <a:r>
              <a:rPr lang="en-US" altLang="ja-JP" b="0" baseline="-25000">
                <a:solidFill>
                  <a:schemeClr val="accent2"/>
                </a:solidFill>
                <a:latin typeface="Symbol" panose="05050102010706020507" pitchFamily="18" charset="2"/>
                <a:ea typeface="HGPｺﾞｼｯｸE" panose="020B0900000000000000" pitchFamily="50" charset="-128"/>
              </a:rPr>
              <a:t>t</a:t>
            </a:r>
            <a:r>
              <a:rPr lang="en-US" altLang="ja-JP" b="0">
                <a:solidFill>
                  <a:schemeClr val="accent2"/>
                </a:solidFill>
                <a:latin typeface="Symbol" panose="05050102010706020507" pitchFamily="18" charset="2"/>
                <a:ea typeface="HGPｺﾞｼｯｸE" panose="020B0900000000000000" pitchFamily="50" charset="-128"/>
              </a:rPr>
              <a:t> </a:t>
            </a:r>
            <a:r>
              <a:rPr lang="en-US" altLang="ja-JP" b="0">
                <a:solidFill>
                  <a:schemeClr val="accent2"/>
                </a:solidFill>
                <a:latin typeface="Arial" panose="020B0604020202020204" pitchFamily="34" charset="0"/>
                <a:ea typeface="HGPｺﾞｼｯｸE" panose="020B0900000000000000" pitchFamily="50" charset="-128"/>
              </a:rPr>
              <a:t>  </a:t>
            </a:r>
            <a:r>
              <a:rPr lang="en-US" altLang="ja-JP" sz="2400" b="0">
                <a:solidFill>
                  <a:schemeClr val="accent2"/>
                </a:solidFill>
                <a:latin typeface="Arial" panose="020B0604020202020204" pitchFamily="34" charset="0"/>
                <a:ea typeface="HGPｺﾞｼｯｸE" panose="020B0900000000000000" pitchFamily="50" charset="-128"/>
              </a:rPr>
              <a:t>FC events/kton</a:t>
            </a:r>
            <a:r>
              <a:rPr lang="ja-JP" altLang="en-US" sz="2400" b="0">
                <a:solidFill>
                  <a:schemeClr val="accent2"/>
                </a:solidFill>
                <a:latin typeface="Arial" panose="020B0604020202020204" pitchFamily="34" charset="0"/>
                <a:ea typeface="HGPｺﾞｼｯｸE" panose="020B0900000000000000" pitchFamily="50" charset="-128"/>
              </a:rPr>
              <a:t>・</a:t>
            </a:r>
            <a:r>
              <a:rPr lang="en-US" altLang="ja-JP" sz="2400" b="0">
                <a:solidFill>
                  <a:schemeClr val="accent2"/>
                </a:solidFill>
                <a:latin typeface="Arial" panose="020B0604020202020204" pitchFamily="34" charset="0"/>
                <a:ea typeface="HGPｺﾞｼｯｸE" panose="020B0900000000000000" pitchFamily="50" charset="-128"/>
              </a:rPr>
              <a:t>yr </a:t>
            </a:r>
          </a:p>
          <a:p>
            <a:pPr algn="l">
              <a:spcBef>
                <a:spcPct val="50000"/>
              </a:spcBef>
            </a:pPr>
            <a:endParaRPr lang="en-US" altLang="ja-JP" sz="2400" b="0">
              <a:solidFill>
                <a:schemeClr val="accent2"/>
              </a:solidFill>
              <a:latin typeface="Arial" panose="020B0604020202020204" pitchFamily="34" charset="0"/>
              <a:ea typeface="HGPｺﾞｼｯｸE" panose="020B0900000000000000" pitchFamily="50" charset="-128"/>
            </a:endParaRPr>
          </a:p>
          <a:p>
            <a:pPr algn="l">
              <a:spcBef>
                <a:spcPct val="50000"/>
              </a:spcBef>
            </a:pPr>
            <a:r>
              <a:rPr lang="en-US" altLang="ja-JP" sz="2400" b="0">
                <a:solidFill>
                  <a:schemeClr val="accent2"/>
                </a:solidFill>
                <a:latin typeface="Arial" panose="020B0604020202020204" pitchFamily="34" charset="0"/>
                <a:ea typeface="HGPｺﾞｼｯｸE" panose="020B0900000000000000" pitchFamily="50" charset="-128"/>
              </a:rPr>
              <a:t>(BG (other </a:t>
            </a:r>
            <a:r>
              <a:rPr lang="en-US" altLang="ja-JP" sz="2400" b="0">
                <a:solidFill>
                  <a:schemeClr val="accent2"/>
                </a:solidFill>
                <a:latin typeface="Symbol" panose="05050102010706020507" pitchFamily="18" charset="2"/>
                <a:ea typeface="HGPｺﾞｼｯｸE" panose="020B0900000000000000" pitchFamily="50" charset="-128"/>
              </a:rPr>
              <a:t>n</a:t>
            </a:r>
            <a:r>
              <a:rPr lang="en-US" altLang="ja-JP" sz="2400" b="0">
                <a:solidFill>
                  <a:schemeClr val="accent2"/>
                </a:solidFill>
                <a:latin typeface="Arial" panose="020B0604020202020204" pitchFamily="34" charset="0"/>
                <a:ea typeface="HGPｺﾞｼｯｸE" panose="020B0900000000000000" pitchFamily="50" charset="-128"/>
              </a:rPr>
              <a:t> events) </a:t>
            </a:r>
            <a:r>
              <a:rPr lang="ja-JP" altLang="en-US" sz="2400" b="0">
                <a:solidFill>
                  <a:schemeClr val="accent2"/>
                </a:solidFill>
                <a:latin typeface="Arial" panose="020B0604020202020204" pitchFamily="34" charset="0"/>
                <a:ea typeface="HGPｺﾞｼｯｸE" panose="020B0900000000000000" pitchFamily="50" charset="-128"/>
              </a:rPr>
              <a:t>～ </a:t>
            </a:r>
            <a:r>
              <a:rPr lang="en-US" altLang="ja-JP" sz="2400" b="0">
                <a:solidFill>
                  <a:schemeClr val="accent2"/>
                </a:solidFill>
                <a:latin typeface="Arial" panose="020B0604020202020204" pitchFamily="34" charset="0"/>
                <a:ea typeface="HGPｺﾞｼｯｸE" panose="020B0900000000000000" pitchFamily="50" charset="-128"/>
              </a:rPr>
              <a:t>130 ev./kton</a:t>
            </a:r>
            <a:r>
              <a:rPr lang="ja-JP" altLang="en-US" sz="2400" b="0">
                <a:solidFill>
                  <a:schemeClr val="accent2"/>
                </a:solidFill>
                <a:latin typeface="Arial" panose="020B0604020202020204" pitchFamily="34" charset="0"/>
                <a:ea typeface="HGPｺﾞｼｯｸE" panose="020B0900000000000000" pitchFamily="50" charset="-128"/>
              </a:rPr>
              <a:t>・</a:t>
            </a:r>
            <a:r>
              <a:rPr lang="en-US" altLang="ja-JP" sz="2400" b="0">
                <a:solidFill>
                  <a:schemeClr val="accent2"/>
                </a:solidFill>
                <a:latin typeface="Arial" panose="020B0604020202020204" pitchFamily="34" charset="0"/>
                <a:ea typeface="HGPｺﾞｼｯｸE" panose="020B0900000000000000" pitchFamily="50" charset="-128"/>
              </a:rPr>
              <a:t>yr)</a:t>
            </a:r>
          </a:p>
        </p:txBody>
      </p:sp>
      <p:sp>
        <p:nvSpPr>
          <p:cNvPr id="915482" name="AutoShape 26"/>
          <p:cNvSpPr>
            <a:spLocks noChangeArrowheads="1"/>
          </p:cNvSpPr>
          <p:nvPr/>
        </p:nvSpPr>
        <p:spPr bwMode="auto">
          <a:xfrm>
            <a:off x="6948488" y="5373688"/>
            <a:ext cx="863600" cy="576262"/>
          </a:xfrm>
          <a:prstGeom prst="upDownArrow">
            <a:avLst>
              <a:gd name="adj1" fmla="val 50000"/>
              <a:gd name="adj2" fmla="val 20000"/>
            </a:avLst>
          </a:prstGeom>
          <a:solidFill>
            <a:srgbClr val="6699FF"/>
          </a:solidFill>
          <a:ln w="9525">
            <a:miter lim="800000"/>
            <a:headEnd/>
            <a:tailEnd/>
          </a:ln>
          <a:effectLst/>
          <a:scene3d>
            <a:camera prst="legacyObliqueTopRight"/>
            <a:lightRig rig="legacyFlat3" dir="b"/>
          </a:scene3d>
          <a:sp3d extrusionH="163500" prstMaterial="legacyMatte">
            <a:bevelT w="13500" h="13500" prst="angle"/>
            <a:bevelB w="13500" h="13500" prst="angle"/>
            <a:extrusionClr>
              <a:srgbClr val="6699FF"/>
            </a:extrusionClr>
            <a:contourClr>
              <a:srgbClr val="6699FF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107763" dir="18900000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  <p:txBody>
          <a:bodyPr vert="eaVert" wrap="none" anchor="ctr">
            <a:flatTx/>
          </a:bodyPr>
          <a:lstStyle/>
          <a:p>
            <a:endParaRPr lang="ja-JP" altLang="ja-JP" sz="1800" b="0">
              <a:solidFill>
                <a:schemeClr val="hlink"/>
              </a:solidFill>
              <a:latin typeface="Arial" panose="020B0604020202020204" pitchFamily="34" charset="0"/>
            </a:endParaRPr>
          </a:p>
        </p:txBody>
      </p:sp>
      <p:sp>
        <p:nvSpPr>
          <p:cNvPr id="915483" name="Text Box 27"/>
          <p:cNvSpPr txBox="1">
            <a:spLocks noChangeArrowheads="1"/>
          </p:cNvSpPr>
          <p:nvPr/>
        </p:nvSpPr>
        <p:spPr bwMode="auto">
          <a:xfrm>
            <a:off x="4356100" y="1484313"/>
            <a:ext cx="12192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000" b="0">
                <a:solidFill>
                  <a:schemeClr val="accent2"/>
                </a:solidFill>
                <a:latin typeface="Arial" panose="020B0604020202020204" pitchFamily="34" charset="0"/>
                <a:ea typeface="HGPｺﾞｼｯｸE" panose="020B0900000000000000" pitchFamily="50" charset="-128"/>
              </a:rPr>
              <a:t>hadrons</a:t>
            </a:r>
          </a:p>
        </p:txBody>
      </p:sp>
      <p:pic>
        <p:nvPicPr>
          <p:cNvPr id="915484" name="Picture 28" descr="tau-MC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13" t="2286" r="4745"/>
          <a:stretch>
            <a:fillRect/>
          </a:stretch>
        </p:blipFill>
        <p:spPr bwMode="auto">
          <a:xfrm>
            <a:off x="5508625" y="836613"/>
            <a:ext cx="3635375" cy="33194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15485" name="Text Box 29"/>
          <p:cNvSpPr txBox="1">
            <a:spLocks noChangeArrowheads="1"/>
          </p:cNvSpPr>
          <p:nvPr/>
        </p:nvSpPr>
        <p:spPr bwMode="auto">
          <a:xfrm>
            <a:off x="5508625" y="836613"/>
            <a:ext cx="1079500" cy="7016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altLang="ja-JP" sz="2000" b="0">
                <a:solidFill>
                  <a:schemeClr val="accent2"/>
                </a:solidFill>
                <a:latin typeface="Arial" panose="020B0604020202020204" pitchFamily="34" charset="0"/>
              </a:rPr>
              <a:t>CC </a:t>
            </a:r>
            <a:r>
              <a:rPr lang="en-US" altLang="ja-JP" sz="2000" b="0">
                <a:solidFill>
                  <a:schemeClr val="accent2"/>
                </a:solidFill>
                <a:latin typeface="Symbol" panose="05050102010706020507" pitchFamily="18" charset="2"/>
              </a:rPr>
              <a:t>n</a:t>
            </a:r>
            <a:r>
              <a:rPr lang="en-US" altLang="ja-JP" sz="2000" b="0" baseline="-25000">
                <a:solidFill>
                  <a:schemeClr val="accent2"/>
                </a:solidFill>
                <a:latin typeface="Symbol" panose="05050102010706020507" pitchFamily="18" charset="2"/>
              </a:rPr>
              <a:t>t</a:t>
            </a:r>
            <a:r>
              <a:rPr lang="en-US" altLang="ja-JP" sz="2000" b="0">
                <a:solidFill>
                  <a:schemeClr val="accent2"/>
                </a:solidFill>
                <a:latin typeface="Symbol" panose="05050102010706020507" pitchFamily="18" charset="2"/>
              </a:rPr>
              <a:t> </a:t>
            </a:r>
            <a:r>
              <a:rPr lang="en-US" altLang="ja-JP" sz="2000" b="0">
                <a:solidFill>
                  <a:schemeClr val="accent2"/>
                </a:solidFill>
                <a:latin typeface="Arial" panose="020B0604020202020204" pitchFamily="34" charset="0"/>
              </a:rPr>
              <a:t>MC</a:t>
            </a:r>
          </a:p>
        </p:txBody>
      </p:sp>
      <p:sp>
        <p:nvSpPr>
          <p:cNvPr id="915486" name="Text Box 30"/>
          <p:cNvSpPr txBox="1">
            <a:spLocks noChangeArrowheads="1"/>
          </p:cNvSpPr>
          <p:nvPr/>
        </p:nvSpPr>
        <p:spPr bwMode="auto">
          <a:xfrm>
            <a:off x="179388" y="4581525"/>
            <a:ext cx="5616575" cy="97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40000"/>
              </a:spcBef>
              <a:buSzPct val="50000"/>
              <a:buFont typeface="Wingdings" panose="05000000000000000000" pitchFamily="2" charset="2"/>
              <a:buChar char="l"/>
            </a:pPr>
            <a:r>
              <a:rPr lang="en-US" altLang="ja-JP" sz="2000" b="0">
                <a:solidFill>
                  <a:srgbClr val="FF0000"/>
                </a:solidFill>
              </a:rPr>
              <a:t> Higher multiplicity of Cherenkov rings</a:t>
            </a:r>
          </a:p>
          <a:p>
            <a:pPr algn="l">
              <a:lnSpc>
                <a:spcPct val="70000"/>
              </a:lnSpc>
              <a:spcBef>
                <a:spcPct val="40000"/>
              </a:spcBef>
              <a:buSzPct val="50000"/>
              <a:buFont typeface="Wingdings" panose="05000000000000000000" pitchFamily="2" charset="2"/>
              <a:buChar char="l"/>
            </a:pPr>
            <a:r>
              <a:rPr lang="en-US" altLang="ja-JP" sz="2000" b="0">
                <a:solidFill>
                  <a:srgbClr val="FF0000"/>
                </a:solidFill>
              </a:rPr>
              <a:t> More </a:t>
            </a:r>
            <a:r>
              <a:rPr lang="en-US" altLang="ja-JP" sz="2000" b="0">
                <a:solidFill>
                  <a:srgbClr val="FF0000"/>
                </a:solidFill>
                <a:latin typeface="Symbol" panose="05050102010706020507" pitchFamily="18" charset="2"/>
              </a:rPr>
              <a:t>m</a:t>
            </a:r>
            <a:r>
              <a:rPr lang="en-US" altLang="ja-JP" sz="2000" b="0">
                <a:solidFill>
                  <a:srgbClr val="FF0000"/>
                </a:solidFill>
              </a:rPr>
              <a:t>→e decay signals</a:t>
            </a:r>
          </a:p>
          <a:p>
            <a:pPr algn="l">
              <a:lnSpc>
                <a:spcPct val="70000"/>
              </a:lnSpc>
              <a:spcBef>
                <a:spcPct val="40000"/>
              </a:spcBef>
              <a:buSzPct val="50000"/>
              <a:buFont typeface="Wingdings" panose="05000000000000000000" pitchFamily="2" charset="2"/>
              <a:buChar char="l"/>
            </a:pPr>
            <a:r>
              <a:rPr lang="en-US" altLang="ja-JP" sz="2000" b="0">
                <a:solidFill>
                  <a:srgbClr val="FF0000"/>
                </a:solidFill>
              </a:rPr>
              <a:t> Spherical event pattern</a:t>
            </a:r>
          </a:p>
        </p:txBody>
      </p:sp>
      <p:sp>
        <p:nvSpPr>
          <p:cNvPr id="915487" name="Text Box 31"/>
          <p:cNvSpPr txBox="1">
            <a:spLocks noChangeArrowheads="1"/>
          </p:cNvSpPr>
          <p:nvPr/>
        </p:nvSpPr>
        <p:spPr bwMode="auto">
          <a:xfrm>
            <a:off x="250825" y="4076700"/>
            <a:ext cx="36671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sz="2400" b="0" u="sng">
                <a:solidFill>
                  <a:srgbClr val="FF3300"/>
                </a:solidFill>
              </a:rPr>
              <a:t>Signature of CC </a:t>
            </a:r>
            <a:r>
              <a:rPr lang="en-US" altLang="ja-JP" sz="2400" b="0" u="sng">
                <a:solidFill>
                  <a:srgbClr val="FF3300"/>
                </a:solidFill>
                <a:latin typeface="Symbol" panose="05050102010706020507" pitchFamily="18" charset="2"/>
              </a:rPr>
              <a:t>n</a:t>
            </a:r>
            <a:r>
              <a:rPr lang="en-US" altLang="ja-JP" sz="2400" b="0" u="sng" baseline="-25000">
                <a:solidFill>
                  <a:srgbClr val="FF3300"/>
                </a:solidFill>
                <a:latin typeface="Symbol" panose="05050102010706020507" pitchFamily="18" charset="2"/>
              </a:rPr>
              <a:t>t</a:t>
            </a:r>
            <a:r>
              <a:rPr lang="en-US" altLang="ja-JP" sz="2400" b="0" u="sng">
                <a:solidFill>
                  <a:srgbClr val="FF3300"/>
                </a:solidFill>
              </a:rPr>
              <a:t> events</a:t>
            </a:r>
          </a:p>
        </p:txBody>
      </p:sp>
      <p:sp>
        <p:nvSpPr>
          <p:cNvPr id="915488" name="AutoShape 32"/>
          <p:cNvSpPr>
            <a:spLocks noChangeArrowheads="1"/>
          </p:cNvSpPr>
          <p:nvPr/>
        </p:nvSpPr>
        <p:spPr bwMode="auto">
          <a:xfrm rot="5400000">
            <a:off x="539750" y="5661025"/>
            <a:ext cx="503238" cy="503238"/>
          </a:xfrm>
          <a:custGeom>
            <a:avLst/>
            <a:gdLst>
              <a:gd name="G0" fmla="+- 9257 0 0"/>
              <a:gd name="G1" fmla="+- 18514 0 0"/>
              <a:gd name="G2" fmla="+- 7200 0 0"/>
              <a:gd name="G3" fmla="*/ 9257 1 2"/>
              <a:gd name="G4" fmla="+- G3 10800 0"/>
              <a:gd name="G5" fmla="+- 21600 9257 18514"/>
              <a:gd name="G6" fmla="+- 18514 7200 0"/>
              <a:gd name="G7" fmla="*/ G6 1 2"/>
              <a:gd name="G8" fmla="*/ 18514 2 1"/>
              <a:gd name="G9" fmla="+- G8 0 21600"/>
              <a:gd name="G10" fmla="*/ 21600 G0 G1"/>
              <a:gd name="G11" fmla="*/ 21600 G4 G1"/>
              <a:gd name="G12" fmla="*/ 21600 G5 G1"/>
              <a:gd name="G13" fmla="*/ 21600 G7 G1"/>
              <a:gd name="G14" fmla="*/ 18514 1 2"/>
              <a:gd name="G15" fmla="+- G5 0 G4"/>
              <a:gd name="G16" fmla="+- G0 0 G4"/>
              <a:gd name="G17" fmla="*/ G2 G15 G16"/>
              <a:gd name="T0" fmla="*/ 15429 w 21600"/>
              <a:gd name="T1" fmla="*/ 0 h 21600"/>
              <a:gd name="T2" fmla="*/ 9257 w 21600"/>
              <a:gd name="T3" fmla="*/ 7200 h 21600"/>
              <a:gd name="T4" fmla="*/ 0 w 21600"/>
              <a:gd name="T5" fmla="*/ 18001 h 21600"/>
              <a:gd name="T6" fmla="*/ 9257 w 21600"/>
              <a:gd name="T7" fmla="*/ 21600 h 21600"/>
              <a:gd name="T8" fmla="*/ 18514 w 21600"/>
              <a:gd name="T9" fmla="*/ 15000 h 21600"/>
              <a:gd name="T10" fmla="*/ 21600 w 21600"/>
              <a:gd name="T11" fmla="*/ 7200 h 21600"/>
              <a:gd name="T12" fmla="*/ 17694720 60000 65536"/>
              <a:gd name="T13" fmla="*/ 11796480 60000 65536"/>
              <a:gd name="T14" fmla="*/ 11796480 60000 65536"/>
              <a:gd name="T15" fmla="*/ 5898240 60000 65536"/>
              <a:gd name="T16" fmla="*/ 0 60000 65536"/>
              <a:gd name="T17" fmla="*/ 0 60000 65536"/>
              <a:gd name="T18" fmla="*/ 0 w 21600"/>
              <a:gd name="T19" fmla="*/ G12 h 21600"/>
              <a:gd name="T20" fmla="*/ G1 w 21600"/>
              <a:gd name="T21" fmla="*/ 21600 h 2160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1600" h="21600">
                <a:moveTo>
                  <a:pt x="15429" y="0"/>
                </a:moveTo>
                <a:lnTo>
                  <a:pt x="9257" y="7200"/>
                </a:lnTo>
                <a:lnTo>
                  <a:pt x="12343" y="7200"/>
                </a:lnTo>
                <a:lnTo>
                  <a:pt x="12343" y="14400"/>
                </a:lnTo>
                <a:lnTo>
                  <a:pt x="0" y="14400"/>
                </a:lnTo>
                <a:lnTo>
                  <a:pt x="0" y="21600"/>
                </a:lnTo>
                <a:lnTo>
                  <a:pt x="18514" y="21600"/>
                </a:lnTo>
                <a:lnTo>
                  <a:pt x="18514" y="7200"/>
                </a:lnTo>
                <a:lnTo>
                  <a:pt x="21600" y="7200"/>
                </a:lnTo>
                <a:close/>
              </a:path>
            </a:pathLst>
          </a:custGeom>
          <a:solidFill>
            <a:schemeClr val="accent1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15489" name="Text Box 33"/>
          <p:cNvSpPr txBox="1">
            <a:spLocks noChangeArrowheads="1"/>
          </p:cNvSpPr>
          <p:nvPr/>
        </p:nvSpPr>
        <p:spPr bwMode="auto">
          <a:xfrm>
            <a:off x="1042988" y="5805488"/>
            <a:ext cx="45926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ja-JP" sz="2000" b="0"/>
              <a:t>Likelihood and neural network analysis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50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765175"/>
          </a:xfrm>
          <a:solidFill>
            <a:schemeClr val="accent2"/>
          </a:solidFill>
        </p:spPr>
        <p:txBody>
          <a:bodyPr/>
          <a:lstStyle/>
          <a:p>
            <a:r>
              <a:rPr lang="en-US" altLang="ja-JP" sz="4000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Likelihood / neural-net distributions</a:t>
            </a:r>
          </a:p>
        </p:txBody>
      </p:sp>
      <p:sp>
        <p:nvSpPr>
          <p:cNvPr id="917508" name="Text Box 4"/>
          <p:cNvSpPr txBox="1">
            <a:spLocks noChangeArrowheads="1"/>
          </p:cNvSpPr>
          <p:nvPr/>
        </p:nvSpPr>
        <p:spPr bwMode="auto">
          <a:xfrm>
            <a:off x="252413" y="1916113"/>
            <a:ext cx="1654175" cy="4667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altLang="ja-JP" sz="2400" b="0">
                <a:latin typeface="Arial" panose="020B0604020202020204" pitchFamily="34" charset="0"/>
              </a:rPr>
              <a:t>Likelihood</a:t>
            </a:r>
          </a:p>
        </p:txBody>
      </p:sp>
      <p:sp>
        <p:nvSpPr>
          <p:cNvPr id="917509" name="Text Box 5"/>
          <p:cNvSpPr txBox="1">
            <a:spLocks noChangeArrowheads="1"/>
          </p:cNvSpPr>
          <p:nvPr/>
        </p:nvSpPr>
        <p:spPr bwMode="auto">
          <a:xfrm>
            <a:off x="250825" y="4581525"/>
            <a:ext cx="1655763" cy="4667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altLang="ja-JP" sz="2400" b="0">
                <a:latin typeface="Arial" panose="020B0604020202020204" pitchFamily="34" charset="0"/>
              </a:rPr>
              <a:t>Neural-net</a:t>
            </a:r>
          </a:p>
        </p:txBody>
      </p:sp>
      <p:sp>
        <p:nvSpPr>
          <p:cNvPr id="917510" name="Text Box 6"/>
          <p:cNvSpPr txBox="1">
            <a:spLocks noChangeArrowheads="1"/>
          </p:cNvSpPr>
          <p:nvPr/>
        </p:nvSpPr>
        <p:spPr bwMode="auto">
          <a:xfrm>
            <a:off x="2268538" y="1268413"/>
            <a:ext cx="25923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altLang="ja-JP" sz="2000" b="0">
                <a:latin typeface="Arial" panose="020B0604020202020204" pitchFamily="34" charset="0"/>
              </a:rPr>
              <a:t>Down-going (no </a:t>
            </a:r>
            <a:r>
              <a:rPr lang="en-US" altLang="ja-JP" sz="2000" b="0">
                <a:latin typeface="Symbol" panose="05050102010706020507" pitchFamily="18" charset="2"/>
              </a:rPr>
              <a:t>n</a:t>
            </a:r>
            <a:r>
              <a:rPr lang="en-US" altLang="ja-JP" sz="2000" b="0" baseline="-25000">
                <a:latin typeface="Symbol" panose="05050102010706020507" pitchFamily="18" charset="2"/>
              </a:rPr>
              <a:t>t</a:t>
            </a:r>
            <a:r>
              <a:rPr lang="en-US" altLang="ja-JP" sz="2000" b="0">
                <a:latin typeface="Arial" panose="020B0604020202020204" pitchFamily="34" charset="0"/>
              </a:rPr>
              <a:t>)</a:t>
            </a:r>
          </a:p>
        </p:txBody>
      </p:sp>
      <p:grpSp>
        <p:nvGrpSpPr>
          <p:cNvPr id="917519" name="Group 15"/>
          <p:cNvGrpSpPr>
            <a:grpSpLocks/>
          </p:cNvGrpSpPr>
          <p:nvPr/>
        </p:nvGrpSpPr>
        <p:grpSpPr bwMode="auto">
          <a:xfrm>
            <a:off x="1908175" y="1268413"/>
            <a:ext cx="5910263" cy="5589587"/>
            <a:chOff x="1202" y="572"/>
            <a:chExt cx="3723" cy="3748"/>
          </a:xfrm>
        </p:grpSpPr>
        <p:pic>
          <p:nvPicPr>
            <p:cNvPr id="917507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787" r="45732"/>
            <a:stretch>
              <a:fillRect/>
            </a:stretch>
          </p:blipFill>
          <p:spPr bwMode="auto">
            <a:xfrm>
              <a:off x="1202" y="845"/>
              <a:ext cx="1996" cy="3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917511" name="Group 7"/>
            <p:cNvGrpSpPr>
              <a:grpSpLocks/>
            </p:cNvGrpSpPr>
            <p:nvPr/>
          </p:nvGrpSpPr>
          <p:grpSpPr bwMode="auto">
            <a:xfrm>
              <a:off x="3198" y="572"/>
              <a:ext cx="1727" cy="3748"/>
              <a:chOff x="3198" y="572"/>
              <a:chExt cx="1727" cy="3748"/>
            </a:xfrm>
          </p:grpSpPr>
          <p:pic>
            <p:nvPicPr>
              <p:cNvPr id="917512" name="Picture 8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046" t="1787"/>
              <a:stretch>
                <a:fillRect/>
              </a:stretch>
            </p:blipFill>
            <p:spPr bwMode="auto">
              <a:xfrm>
                <a:off x="3198" y="845"/>
                <a:ext cx="1727" cy="34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917513" name="Text Box 9"/>
              <p:cNvSpPr txBox="1">
                <a:spLocks noChangeArrowheads="1"/>
              </p:cNvSpPr>
              <p:nvPr/>
            </p:nvSpPr>
            <p:spPr bwMode="auto">
              <a:xfrm>
                <a:off x="3334" y="572"/>
                <a:ext cx="1361" cy="2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altLang="ja-JP" sz="2000" b="0">
                    <a:latin typeface="Arial" panose="020B0604020202020204" pitchFamily="34" charset="0"/>
                  </a:rPr>
                  <a:t>Up-going</a:t>
                </a:r>
              </a:p>
            </p:txBody>
          </p:sp>
        </p:grpSp>
      </p:grpSp>
      <p:grpSp>
        <p:nvGrpSpPr>
          <p:cNvPr id="917514" name="Group 10"/>
          <p:cNvGrpSpPr>
            <a:grpSpLocks/>
          </p:cNvGrpSpPr>
          <p:nvPr/>
        </p:nvGrpSpPr>
        <p:grpSpPr bwMode="auto">
          <a:xfrm>
            <a:off x="7596188" y="2781300"/>
            <a:ext cx="1309687" cy="2447925"/>
            <a:chOff x="4785" y="1752"/>
            <a:chExt cx="825" cy="1542"/>
          </a:xfrm>
        </p:grpSpPr>
        <p:sp>
          <p:nvSpPr>
            <p:cNvPr id="917515" name="Text Box 11"/>
            <p:cNvSpPr txBox="1">
              <a:spLocks noChangeArrowheads="1"/>
            </p:cNvSpPr>
            <p:nvPr/>
          </p:nvSpPr>
          <p:spPr bwMode="auto">
            <a:xfrm rot="-5400000">
              <a:off x="4654" y="2337"/>
              <a:ext cx="1542" cy="371"/>
            </a:xfrm>
            <a:prstGeom prst="rect">
              <a:avLst/>
            </a:prstGeom>
            <a:solidFill>
              <a:srgbClr val="FF99FF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176200" prstMaterial="legacyMatte">
              <a:bevelT w="13500" h="13500" prst="angle"/>
              <a:bevelB w="13500" h="13500" prst="angle"/>
              <a:extrusionClr>
                <a:srgbClr val="FF99FF"/>
              </a:extrusionClr>
              <a:contourClr>
                <a:srgbClr val="FF99FF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  <a:flatTx/>
            </a:bodyPr>
            <a:lstStyle/>
            <a:p>
              <a:pPr algn="r"/>
              <a:r>
                <a:rPr lang="en-US" altLang="ja-JP" sz="3200" b="0">
                  <a:latin typeface="Arial" panose="020B0604020202020204" pitchFamily="34" charset="0"/>
                </a:rPr>
                <a:t>Zenith-angle</a:t>
              </a:r>
            </a:p>
          </p:txBody>
        </p:sp>
        <p:sp>
          <p:nvSpPr>
            <p:cNvPr id="917516" name="AutoShape 12"/>
            <p:cNvSpPr>
              <a:spLocks noChangeArrowheads="1"/>
            </p:cNvSpPr>
            <p:nvPr/>
          </p:nvSpPr>
          <p:spPr bwMode="auto">
            <a:xfrm>
              <a:off x="4785" y="1933"/>
              <a:ext cx="363" cy="40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rgbClr val="FF99FF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176200" prstMaterial="legacyMatte">
              <a:bevelT w="13500" h="13500" prst="angle"/>
              <a:bevelB w="13500" h="13500" prst="angle"/>
              <a:extrusionClr>
                <a:srgbClr val="FF99FF"/>
              </a:extrusionClr>
              <a:contourClr>
                <a:srgbClr val="FF99FF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107763" dir="18900000" algn="ctr" rotWithShape="0">
                      <a:schemeClr val="bg2">
                        <a:alpha val="50000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endParaRPr lang="ja-JP" altLang="en-US"/>
            </a:p>
          </p:txBody>
        </p:sp>
        <p:sp>
          <p:nvSpPr>
            <p:cNvPr id="917517" name="AutoShape 13"/>
            <p:cNvSpPr>
              <a:spLocks noChangeArrowheads="1"/>
            </p:cNvSpPr>
            <p:nvPr/>
          </p:nvSpPr>
          <p:spPr bwMode="auto">
            <a:xfrm>
              <a:off x="4785" y="2750"/>
              <a:ext cx="363" cy="40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rgbClr val="FF99FF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176200" prstMaterial="legacyMatte">
              <a:bevelT w="13500" h="13500" prst="angle"/>
              <a:bevelB w="13500" h="13500" prst="angle"/>
              <a:extrusionClr>
                <a:srgbClr val="FF99FF"/>
              </a:extrusionClr>
              <a:contourClr>
                <a:srgbClr val="FF99FF"/>
              </a:contourClr>
            </a:sp3d>
            <a:extLst>
              <a:ext uri="{AF507438-7753-43E0-B8FC-AC1667EBCBE1}">
                <a14:hiddenEffects xmlns:a14="http://schemas.microsoft.com/office/drawing/2010/main">
                  <a:effectLst>
                    <a:outerShdw dist="107763" dir="18900000" algn="ctr" rotWithShape="0">
                      <a:schemeClr val="bg2">
                        <a:alpha val="50000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flatTx/>
            </a:bodyPr>
            <a:lstStyle/>
            <a:p>
              <a:endParaRPr lang="ja-JP" altLang="en-US"/>
            </a:p>
          </p:txBody>
        </p:sp>
      </p:grpSp>
      <p:sp>
        <p:nvSpPr>
          <p:cNvPr id="917518" name="Text Box 14"/>
          <p:cNvSpPr txBox="1">
            <a:spLocks noChangeArrowheads="1"/>
          </p:cNvSpPr>
          <p:nvPr/>
        </p:nvSpPr>
        <p:spPr bwMode="auto">
          <a:xfrm>
            <a:off x="1116013" y="765175"/>
            <a:ext cx="6911975" cy="406400"/>
          </a:xfrm>
          <a:prstGeom prst="rect">
            <a:avLst/>
          </a:prstGeom>
          <a:solidFill>
            <a:schemeClr val="bg1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b="0">
                <a:latin typeface="Arial" panose="020B0604020202020204" pitchFamily="34" charset="0"/>
              </a:rPr>
              <a:t>Pre-cuts: E(visible) &gt;1.33GeV, most-energetic ring = e-like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853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32363" y="1163638"/>
            <a:ext cx="3600450" cy="3600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18531" name="Rectangle 3"/>
          <p:cNvSpPr>
            <a:spLocks noChangeArrowheads="1"/>
          </p:cNvSpPr>
          <p:nvPr/>
        </p:nvSpPr>
        <p:spPr bwMode="auto">
          <a:xfrm>
            <a:off x="0" y="0"/>
            <a:ext cx="9144000" cy="633413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kumimoji="1" sz="4400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>
              <a:defRPr kumimoji="1" sz="4400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>
              <a:defRPr kumimoji="1" sz="4400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>
              <a:defRPr kumimoji="1" sz="4400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>
              <a:defRPr kumimoji="1" sz="4400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en-US" altLang="ja-JP" sz="3200" b="0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Zenith angle dist. and fit results </a:t>
            </a:r>
          </a:p>
        </p:txBody>
      </p:sp>
      <p:sp>
        <p:nvSpPr>
          <p:cNvPr id="918532" name="Text Box 4"/>
          <p:cNvSpPr txBox="1">
            <a:spLocks noChangeArrowheads="1"/>
          </p:cNvSpPr>
          <p:nvPr/>
        </p:nvSpPr>
        <p:spPr bwMode="auto">
          <a:xfrm>
            <a:off x="1187450" y="692150"/>
            <a:ext cx="28082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400" b="0">
                <a:latin typeface="Arial" panose="020B0604020202020204" pitchFamily="34" charset="0"/>
              </a:rPr>
              <a:t>Likelihood analysis</a:t>
            </a:r>
          </a:p>
        </p:txBody>
      </p:sp>
      <p:sp>
        <p:nvSpPr>
          <p:cNvPr id="918533" name="Text Box 5"/>
          <p:cNvSpPr txBox="1">
            <a:spLocks noChangeArrowheads="1"/>
          </p:cNvSpPr>
          <p:nvPr/>
        </p:nvSpPr>
        <p:spPr bwMode="auto">
          <a:xfrm>
            <a:off x="5076825" y="765175"/>
            <a:ext cx="23034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400" b="0">
                <a:latin typeface="Arial" panose="020B0604020202020204" pitchFamily="34" charset="0"/>
              </a:rPr>
              <a:t>NN analysis</a:t>
            </a:r>
          </a:p>
        </p:txBody>
      </p:sp>
      <p:sp>
        <p:nvSpPr>
          <p:cNvPr id="918534" name="Text Box 6"/>
          <p:cNvSpPr txBox="1">
            <a:spLocks noChangeArrowheads="1"/>
          </p:cNvSpPr>
          <p:nvPr/>
        </p:nvSpPr>
        <p:spPr bwMode="auto">
          <a:xfrm>
            <a:off x="6156325" y="4508500"/>
            <a:ext cx="1728788" cy="3968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b="0">
                <a:latin typeface="Arial" panose="020B0604020202020204" pitchFamily="34" charset="0"/>
              </a:rPr>
              <a:t>cos</a:t>
            </a:r>
            <a:r>
              <a:rPr lang="en-US" altLang="ja-JP" sz="2000" b="0">
                <a:latin typeface="Symbol" panose="05050102010706020507" pitchFamily="18" charset="2"/>
              </a:rPr>
              <a:t>q</a:t>
            </a:r>
            <a:r>
              <a:rPr lang="en-US" altLang="ja-JP" sz="2000" b="0" baseline="-25000">
                <a:latin typeface="Arial" panose="020B0604020202020204" pitchFamily="34" charset="0"/>
              </a:rPr>
              <a:t>zenith</a:t>
            </a:r>
          </a:p>
        </p:txBody>
      </p:sp>
      <p:pic>
        <p:nvPicPr>
          <p:cNvPr id="918535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3275" y="1125538"/>
            <a:ext cx="3481388" cy="360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18536" name="Text Box 8"/>
          <p:cNvSpPr txBox="1">
            <a:spLocks noChangeArrowheads="1"/>
          </p:cNvSpPr>
          <p:nvPr/>
        </p:nvSpPr>
        <p:spPr bwMode="auto">
          <a:xfrm>
            <a:off x="2008188" y="3344863"/>
            <a:ext cx="1539875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000" b="0">
                <a:solidFill>
                  <a:schemeClr val="accent2"/>
                </a:solidFill>
                <a:latin typeface="Symbol" panose="05050102010706020507" pitchFamily="18" charset="2"/>
              </a:rPr>
              <a:t>n</a:t>
            </a:r>
            <a:r>
              <a:rPr lang="en-US" altLang="ja-JP" sz="2000" b="0" baseline="-25000">
                <a:solidFill>
                  <a:schemeClr val="accent2"/>
                </a:solidFill>
                <a:latin typeface="Symbol" panose="05050102010706020507" pitchFamily="18" charset="2"/>
              </a:rPr>
              <a:t>m</a:t>
            </a:r>
            <a:r>
              <a:rPr lang="en-US" altLang="ja-JP" sz="2000" b="0">
                <a:solidFill>
                  <a:schemeClr val="accent2"/>
                </a:solidFill>
                <a:latin typeface="Arial" panose="020B0604020202020204" pitchFamily="34" charset="0"/>
              </a:rPr>
              <a:t>, </a:t>
            </a:r>
            <a:r>
              <a:rPr lang="en-US" altLang="ja-JP" sz="2000" b="0">
                <a:solidFill>
                  <a:schemeClr val="accent2"/>
                </a:solidFill>
                <a:latin typeface="Symbol" panose="05050102010706020507" pitchFamily="18" charset="2"/>
              </a:rPr>
              <a:t>n</a:t>
            </a:r>
            <a:r>
              <a:rPr lang="en-US" altLang="ja-JP" sz="2000" b="0" baseline="-25000">
                <a:solidFill>
                  <a:schemeClr val="accent2"/>
                </a:solidFill>
                <a:latin typeface="Arial" panose="020B0604020202020204" pitchFamily="34" charset="0"/>
              </a:rPr>
              <a:t>e</a:t>
            </a:r>
            <a:r>
              <a:rPr lang="en-US" altLang="ja-JP" sz="2000" b="0">
                <a:solidFill>
                  <a:schemeClr val="accent2"/>
                </a:solidFill>
                <a:latin typeface="Arial" panose="020B0604020202020204" pitchFamily="34" charset="0"/>
              </a:rPr>
              <a:t>, &amp; NC background</a:t>
            </a:r>
          </a:p>
        </p:txBody>
      </p:sp>
      <p:sp>
        <p:nvSpPr>
          <p:cNvPr id="918537" name="Line 9"/>
          <p:cNvSpPr>
            <a:spLocks noChangeShapeType="1"/>
          </p:cNvSpPr>
          <p:nvPr/>
        </p:nvSpPr>
        <p:spPr bwMode="auto">
          <a:xfrm flipH="1" flipV="1">
            <a:off x="1739900" y="3136900"/>
            <a:ext cx="334963" cy="34607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18538" name="Text Box 10"/>
          <p:cNvSpPr txBox="1">
            <a:spLocks noChangeArrowheads="1"/>
          </p:cNvSpPr>
          <p:nvPr/>
        </p:nvSpPr>
        <p:spPr bwMode="auto">
          <a:xfrm>
            <a:off x="3414713" y="1333500"/>
            <a:ext cx="1157287" cy="3968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ja-JP" sz="2000" b="0">
                <a:latin typeface="Arial" panose="020B0604020202020204" pitchFamily="34" charset="0"/>
              </a:rPr>
              <a:t>Data</a:t>
            </a:r>
          </a:p>
        </p:txBody>
      </p:sp>
      <p:sp>
        <p:nvSpPr>
          <p:cNvPr id="918539" name="Line 11"/>
          <p:cNvSpPr>
            <a:spLocks noChangeShapeType="1"/>
          </p:cNvSpPr>
          <p:nvPr/>
        </p:nvSpPr>
        <p:spPr bwMode="auto">
          <a:xfrm flipH="1">
            <a:off x="3144838" y="1609725"/>
            <a:ext cx="334962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18540" name="Text Box 12"/>
          <p:cNvSpPr txBox="1">
            <a:spLocks noChangeArrowheads="1"/>
          </p:cNvSpPr>
          <p:nvPr/>
        </p:nvSpPr>
        <p:spPr bwMode="auto">
          <a:xfrm>
            <a:off x="611188" y="1412875"/>
            <a:ext cx="1800225" cy="3968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altLang="ja-JP" sz="2000" b="0">
                <a:solidFill>
                  <a:srgbClr val="FF0000"/>
                </a:solidFill>
                <a:latin typeface="Arial" panose="020B0604020202020204" pitchFamily="34" charset="0"/>
              </a:rPr>
              <a:t>scaled </a:t>
            </a:r>
            <a:r>
              <a:rPr lang="en-US" altLang="ja-JP" sz="2000" b="0">
                <a:solidFill>
                  <a:srgbClr val="FF0000"/>
                </a:solidFill>
                <a:latin typeface="Symbol" panose="05050102010706020507" pitchFamily="18" charset="2"/>
              </a:rPr>
              <a:t>t-</a:t>
            </a:r>
            <a:r>
              <a:rPr lang="en-US" altLang="ja-JP" sz="2000" b="0">
                <a:solidFill>
                  <a:srgbClr val="FF0000"/>
                </a:solidFill>
                <a:latin typeface="Arial" panose="020B0604020202020204" pitchFamily="34" charset="0"/>
              </a:rPr>
              <a:t>MC</a:t>
            </a:r>
          </a:p>
        </p:txBody>
      </p:sp>
      <p:sp>
        <p:nvSpPr>
          <p:cNvPr id="918541" name="Line 13"/>
          <p:cNvSpPr>
            <a:spLocks noChangeShapeType="1"/>
          </p:cNvSpPr>
          <p:nvPr/>
        </p:nvSpPr>
        <p:spPr bwMode="auto">
          <a:xfrm>
            <a:off x="1763713" y="1844675"/>
            <a:ext cx="311150" cy="598488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18542" name="Text Box 14"/>
          <p:cNvSpPr txBox="1">
            <a:spLocks noChangeArrowheads="1"/>
          </p:cNvSpPr>
          <p:nvPr/>
        </p:nvSpPr>
        <p:spPr bwMode="auto">
          <a:xfrm>
            <a:off x="1941513" y="4522788"/>
            <a:ext cx="1606550" cy="3968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b="0">
                <a:latin typeface="Arial" panose="020B0604020202020204" pitchFamily="34" charset="0"/>
              </a:rPr>
              <a:t>cos</a:t>
            </a:r>
            <a:r>
              <a:rPr lang="en-US" altLang="ja-JP" sz="2000" b="0">
                <a:latin typeface="Symbol" panose="05050102010706020507" pitchFamily="18" charset="2"/>
              </a:rPr>
              <a:t>q</a:t>
            </a:r>
            <a:r>
              <a:rPr lang="en-US" altLang="ja-JP" sz="2000" b="0" baseline="-25000">
                <a:latin typeface="Arial" panose="020B0604020202020204" pitchFamily="34" charset="0"/>
              </a:rPr>
              <a:t>zenith</a:t>
            </a:r>
          </a:p>
        </p:txBody>
      </p:sp>
      <p:sp>
        <p:nvSpPr>
          <p:cNvPr id="918543" name="Text Box 15"/>
          <p:cNvSpPr txBox="1">
            <a:spLocks noChangeArrowheads="1"/>
          </p:cNvSpPr>
          <p:nvPr/>
        </p:nvSpPr>
        <p:spPr bwMode="auto">
          <a:xfrm rot="-5400000">
            <a:off x="-417512" y="2730500"/>
            <a:ext cx="2311400" cy="3968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000" b="0">
                <a:latin typeface="Arial" panose="020B0604020202020204" pitchFamily="34" charset="0"/>
              </a:rPr>
              <a:t>Number of events</a:t>
            </a:r>
          </a:p>
        </p:txBody>
      </p:sp>
      <p:graphicFrame>
        <p:nvGraphicFramePr>
          <p:cNvPr id="918544" name="Group 16"/>
          <p:cNvGraphicFramePr>
            <a:graphicFrameLocks noGrp="1"/>
          </p:cNvGraphicFramePr>
          <p:nvPr/>
        </p:nvGraphicFramePr>
        <p:xfrm>
          <a:off x="1763713" y="5084763"/>
          <a:ext cx="6985000" cy="1152525"/>
        </p:xfrm>
        <a:graphic>
          <a:graphicData uri="http://schemas.openxmlformats.org/drawingml/2006/table">
            <a:tbl>
              <a:tblPr/>
              <a:tblGrid>
                <a:gridCol w="3527425"/>
                <a:gridCol w="3457575"/>
              </a:tblGrid>
              <a:tr h="576263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50" charset="-128"/>
                        </a:rPr>
                        <a:t>138</a:t>
                      </a:r>
                      <a:r>
                        <a:rPr kumimoji="1" lang="en-US" altLang="ja-JP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50" charset="-128"/>
                        </a:rPr>
                        <a:t>±48(stat) +15 / -32(syst)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50" charset="-128"/>
                        </a:rPr>
                        <a:t>134</a:t>
                      </a:r>
                      <a:r>
                        <a:rPr kumimoji="1" lang="en-US" altLang="ja-JP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50" charset="-128"/>
                        </a:rPr>
                        <a:t>±48(stat) +16 / -27(syst)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</a:tr>
              <a:tr h="576263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50" charset="-128"/>
                        </a:rPr>
                        <a:t>78</a:t>
                      </a:r>
                      <a:r>
                        <a:rPr kumimoji="1" lang="en-US" altLang="ja-JP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50" charset="-128"/>
                        </a:rPr>
                        <a:t>±26(syst)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kumimoji="1"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defRPr kumimoji="1"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defRPr kumimoj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50" charset="-128"/>
                        </a:rPr>
                        <a:t>78</a:t>
                      </a:r>
                      <a:r>
                        <a:rPr kumimoji="1" lang="en-US" altLang="ja-JP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ＭＳ Ｐゴシック" panose="020B0600070205080204" pitchFamily="50" charset="-128"/>
                        </a:rPr>
                        <a:t>±27 (syst)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</a:tr>
            </a:tbl>
          </a:graphicData>
        </a:graphic>
      </p:graphicFrame>
      <p:sp>
        <p:nvSpPr>
          <p:cNvPr id="918555" name="Text Box 27"/>
          <p:cNvSpPr txBox="1">
            <a:spLocks noChangeArrowheads="1"/>
          </p:cNvSpPr>
          <p:nvPr/>
        </p:nvSpPr>
        <p:spPr bwMode="auto">
          <a:xfrm>
            <a:off x="0" y="5032375"/>
            <a:ext cx="1692275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ja-JP" sz="1800" b="0">
                <a:latin typeface="Arial" panose="020B0604020202020204" pitchFamily="34" charset="0"/>
              </a:rPr>
              <a:t>Fitted # of  </a:t>
            </a:r>
            <a:r>
              <a:rPr lang="en-US" altLang="ja-JP" sz="1800" b="0">
                <a:latin typeface="Symbol" panose="05050102010706020507" pitchFamily="18" charset="2"/>
              </a:rPr>
              <a:t>t</a:t>
            </a:r>
            <a:r>
              <a:rPr lang="en-US" altLang="ja-JP" sz="1800" b="0">
                <a:latin typeface="Arial" panose="020B0604020202020204" pitchFamily="34" charset="0"/>
              </a:rPr>
              <a:t> events</a:t>
            </a:r>
          </a:p>
          <a:p>
            <a:pPr algn="l"/>
            <a:r>
              <a:rPr lang="en-US" altLang="ja-JP" sz="1800" b="0">
                <a:latin typeface="Arial" panose="020B0604020202020204" pitchFamily="34" charset="0"/>
              </a:rPr>
              <a:t>Expected # of </a:t>
            </a:r>
            <a:r>
              <a:rPr lang="en-US" altLang="ja-JP" sz="1800" b="0">
                <a:latin typeface="Symbol" panose="05050102010706020507" pitchFamily="18" charset="2"/>
              </a:rPr>
              <a:t>t</a:t>
            </a:r>
            <a:r>
              <a:rPr lang="en-US" altLang="ja-JP" sz="1800" b="0">
                <a:latin typeface="Arial" panose="020B0604020202020204" pitchFamily="34" charset="0"/>
              </a:rPr>
              <a:t> events</a:t>
            </a:r>
          </a:p>
        </p:txBody>
      </p:sp>
      <p:sp>
        <p:nvSpPr>
          <p:cNvPr id="918556" name="Text Box 28"/>
          <p:cNvSpPr txBox="1">
            <a:spLocks noChangeArrowheads="1"/>
          </p:cNvSpPr>
          <p:nvPr/>
        </p:nvSpPr>
        <p:spPr bwMode="auto">
          <a:xfrm>
            <a:off x="1743075" y="6323013"/>
            <a:ext cx="68945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2400" b="0">
                <a:latin typeface="Arial" panose="020B0604020202020204" pitchFamily="34" charset="0"/>
              </a:rPr>
              <a:t>Zero tau neutrino interaction is disfavored at</a:t>
            </a:r>
            <a:r>
              <a:rPr lang="en-US" altLang="ja-JP" sz="2400" b="0">
                <a:latin typeface="Times New Roman" panose="02020603050405020304" pitchFamily="18" charset="0"/>
              </a:rPr>
              <a:t> </a:t>
            </a:r>
            <a:r>
              <a:rPr lang="en-US" altLang="ja-JP" sz="2400" b="0">
                <a:latin typeface="Arial" panose="020B0604020202020204" pitchFamily="34" charset="0"/>
              </a:rPr>
              <a:t>2.4</a:t>
            </a:r>
            <a:r>
              <a:rPr lang="en-US" altLang="ja-JP" sz="2400" b="0">
                <a:latin typeface="Symbol" panose="05050102010706020507" pitchFamily="18" charset="2"/>
              </a:rPr>
              <a:t>s</a:t>
            </a:r>
            <a:r>
              <a:rPr lang="en-US" altLang="ja-JP" sz="2400" b="0">
                <a:latin typeface="Times New Roman" panose="02020603050405020304" pitchFamily="18" charset="0"/>
              </a:rPr>
              <a:t>.</a:t>
            </a:r>
          </a:p>
        </p:txBody>
      </p:sp>
      <p:sp>
        <p:nvSpPr>
          <p:cNvPr id="918557" name="Text Box 29"/>
          <p:cNvSpPr txBox="1">
            <a:spLocks noChangeArrowheads="1"/>
          </p:cNvSpPr>
          <p:nvPr/>
        </p:nvSpPr>
        <p:spPr bwMode="auto">
          <a:xfrm>
            <a:off x="7164388" y="620713"/>
            <a:ext cx="19796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altLang="ja-JP" sz="1600" b="0">
                <a:latin typeface="Arial" panose="020B0604020202020204" pitchFamily="34" charset="0"/>
              </a:rPr>
              <a:t>Hep-ex/0607059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658" name="Text Box 2"/>
          <p:cNvSpPr txBox="1">
            <a:spLocks noChangeArrowheads="1"/>
          </p:cNvSpPr>
          <p:nvPr/>
        </p:nvSpPr>
        <p:spPr bwMode="auto">
          <a:xfrm>
            <a:off x="7099300" y="5084763"/>
            <a:ext cx="1144588" cy="36671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r"/>
            <a:r>
              <a:rPr lang="en-US" altLang="ja-JP" sz="1800" b="0">
                <a:latin typeface="Verdana" panose="020B0604030504040204" pitchFamily="34" charset="0"/>
              </a:rPr>
              <a:t>cos</a:t>
            </a:r>
            <a:r>
              <a:rPr lang="en-US" altLang="ja-JP" sz="1800" b="0">
                <a:latin typeface="Symbol" panose="05050102010706020507" pitchFamily="18" charset="2"/>
              </a:rPr>
              <a:t>q</a:t>
            </a:r>
            <a:r>
              <a:rPr lang="en-US" altLang="ja-JP" sz="1800" b="0" baseline="-25000">
                <a:latin typeface="Verdana" panose="020B0604030504040204" pitchFamily="34" charset="0"/>
              </a:rPr>
              <a:t>zenith</a:t>
            </a:r>
          </a:p>
        </p:txBody>
      </p:sp>
      <p:pic>
        <p:nvPicPr>
          <p:cNvPr id="966659" name="Picture 3" descr="readma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0063" y="1844675"/>
            <a:ext cx="3311525" cy="32559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66660" name="Rectangle 4"/>
          <p:cNvSpPr>
            <a:spLocks noChangeArrowheads="1"/>
          </p:cNvSpPr>
          <p:nvPr/>
        </p:nvSpPr>
        <p:spPr bwMode="auto">
          <a:xfrm>
            <a:off x="4632325" y="2112963"/>
            <a:ext cx="403225" cy="287337"/>
          </a:xfrm>
          <a:prstGeom prst="rect">
            <a:avLst/>
          </a:prstGeom>
          <a:solidFill>
            <a:srgbClr val="FFA7F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66661" name="Rectangle 5"/>
          <p:cNvSpPr>
            <a:spLocks noChangeArrowheads="1"/>
          </p:cNvSpPr>
          <p:nvPr/>
        </p:nvSpPr>
        <p:spPr bwMode="auto">
          <a:xfrm>
            <a:off x="3365500" y="2286000"/>
            <a:ext cx="244475" cy="287338"/>
          </a:xfrm>
          <a:prstGeom prst="rect">
            <a:avLst/>
          </a:prstGeom>
          <a:solidFill>
            <a:srgbClr val="FFA7F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66662" name="Rectangle 6"/>
          <p:cNvSpPr>
            <a:spLocks noChangeArrowheads="1"/>
          </p:cNvSpPr>
          <p:nvPr/>
        </p:nvSpPr>
        <p:spPr bwMode="auto">
          <a:xfrm>
            <a:off x="2411413" y="2286000"/>
            <a:ext cx="323850" cy="287338"/>
          </a:xfrm>
          <a:prstGeom prst="rect">
            <a:avLst/>
          </a:prstGeom>
          <a:solidFill>
            <a:srgbClr val="FFA7F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66663" name="Rectangle 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/>
              <a:t>Future: Search for Non-zero </a:t>
            </a:r>
            <a:r>
              <a:rPr lang="en-US" altLang="ja-JP">
                <a:latin typeface="Symbol" panose="05050102010706020507" pitchFamily="18" charset="2"/>
              </a:rPr>
              <a:t>q</a:t>
            </a:r>
            <a:r>
              <a:rPr lang="en-US" altLang="ja-JP" baseline="-25000"/>
              <a:t>13</a:t>
            </a:r>
          </a:p>
        </p:txBody>
      </p:sp>
      <p:pic>
        <p:nvPicPr>
          <p:cNvPr id="966664" name="Picture 8" descr="osc-prob-num-nue-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3386138"/>
            <a:ext cx="3800475" cy="3378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66665" name="Text Box 9"/>
          <p:cNvSpPr txBox="1">
            <a:spLocks noChangeArrowheads="1"/>
          </p:cNvSpPr>
          <p:nvPr/>
        </p:nvSpPr>
        <p:spPr bwMode="auto">
          <a:xfrm>
            <a:off x="323850" y="1196975"/>
            <a:ext cx="4262438" cy="723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1800" b="0">
                <a:latin typeface="Verdana" panose="020B0604030504040204" pitchFamily="34" charset="0"/>
              </a:rPr>
              <a:t>One mass scale dominance approx.</a:t>
            </a:r>
          </a:p>
          <a:p>
            <a:pPr algn="l">
              <a:lnSpc>
                <a:spcPct val="130000"/>
              </a:lnSpc>
            </a:pPr>
            <a:r>
              <a:rPr lang="en-US" altLang="ja-JP" sz="1600" b="0">
                <a:latin typeface="Verdana" panose="020B0604030504040204" pitchFamily="34" charset="0"/>
              </a:rPr>
              <a:t>    </a:t>
            </a:r>
            <a:r>
              <a:rPr lang="en-US" altLang="ja-JP" sz="1600" b="0">
                <a:latin typeface="Symbol" panose="05050102010706020507" pitchFamily="18" charset="2"/>
              </a:rPr>
              <a:t>D</a:t>
            </a:r>
            <a:r>
              <a:rPr lang="en-US" altLang="ja-JP" sz="1600" b="0">
                <a:latin typeface="Verdana" panose="020B0604030504040204" pitchFamily="34" charset="0"/>
              </a:rPr>
              <a:t>m</a:t>
            </a:r>
            <a:r>
              <a:rPr lang="en-US" altLang="ja-JP" sz="1600" b="0" baseline="30000">
                <a:latin typeface="Verdana" panose="020B0604030504040204" pitchFamily="34" charset="0"/>
              </a:rPr>
              <a:t>2</a:t>
            </a:r>
            <a:r>
              <a:rPr lang="en-US" altLang="ja-JP" sz="1600" b="0" baseline="-25000">
                <a:latin typeface="Verdana" panose="020B0604030504040204" pitchFamily="34" charset="0"/>
              </a:rPr>
              <a:t>12</a:t>
            </a:r>
            <a:r>
              <a:rPr lang="en-US" altLang="ja-JP" sz="1600" b="0">
                <a:latin typeface="Verdana" panose="020B0604030504040204" pitchFamily="34" charset="0"/>
              </a:rPr>
              <a:t> ~ 0 ,  </a:t>
            </a:r>
            <a:r>
              <a:rPr lang="en-US" altLang="ja-JP" sz="1600" b="0">
                <a:latin typeface="Symbol" panose="05050102010706020507" pitchFamily="18" charset="2"/>
                <a:sym typeface="Wingdings" panose="05000000000000000000" pitchFamily="2" charset="2"/>
              </a:rPr>
              <a:t>D</a:t>
            </a:r>
            <a:r>
              <a:rPr lang="en-US" altLang="ja-JP" sz="1600" b="0">
                <a:latin typeface="Verdana" panose="020B0604030504040204" pitchFamily="34" charset="0"/>
                <a:sym typeface="Wingdings" panose="05000000000000000000" pitchFamily="2" charset="2"/>
              </a:rPr>
              <a:t>m</a:t>
            </a:r>
            <a:r>
              <a:rPr lang="en-US" altLang="ja-JP" sz="1600" b="0" baseline="30000">
                <a:latin typeface="Verdana" panose="020B0604030504040204" pitchFamily="34" charset="0"/>
                <a:sym typeface="Wingdings" panose="05000000000000000000" pitchFamily="2" charset="2"/>
              </a:rPr>
              <a:t>2</a:t>
            </a:r>
            <a:r>
              <a:rPr lang="en-US" altLang="ja-JP" sz="1600" b="0" baseline="-25000">
                <a:latin typeface="Verdana" panose="020B0604030504040204" pitchFamily="34" charset="0"/>
                <a:sym typeface="Wingdings" panose="05000000000000000000" pitchFamily="2" charset="2"/>
              </a:rPr>
              <a:t>13</a:t>
            </a:r>
            <a:r>
              <a:rPr lang="en-US" altLang="ja-JP" sz="1600" b="0">
                <a:latin typeface="Verdana" panose="020B0604030504040204" pitchFamily="34" charset="0"/>
                <a:sym typeface="Wingdings" panose="05000000000000000000" pitchFamily="2" charset="2"/>
              </a:rPr>
              <a:t> ~ </a:t>
            </a:r>
            <a:r>
              <a:rPr lang="en-US" altLang="ja-JP" sz="1600" b="0">
                <a:latin typeface="Symbol" panose="05050102010706020507" pitchFamily="18" charset="2"/>
                <a:sym typeface="Wingdings" panose="05000000000000000000" pitchFamily="2" charset="2"/>
              </a:rPr>
              <a:t>D</a:t>
            </a:r>
            <a:r>
              <a:rPr lang="en-US" altLang="ja-JP" sz="1600" b="0">
                <a:latin typeface="Verdana" panose="020B0604030504040204" pitchFamily="34" charset="0"/>
                <a:sym typeface="Wingdings" panose="05000000000000000000" pitchFamily="2" charset="2"/>
              </a:rPr>
              <a:t>m</a:t>
            </a:r>
            <a:r>
              <a:rPr lang="en-US" altLang="ja-JP" sz="1600" b="0" baseline="30000">
                <a:latin typeface="Verdana" panose="020B0604030504040204" pitchFamily="34" charset="0"/>
                <a:sym typeface="Wingdings" panose="05000000000000000000" pitchFamily="2" charset="2"/>
              </a:rPr>
              <a:t>2</a:t>
            </a:r>
            <a:r>
              <a:rPr lang="en-US" altLang="ja-JP" sz="1600" b="0" baseline="-25000">
                <a:latin typeface="Verdana" panose="020B0604030504040204" pitchFamily="34" charset="0"/>
                <a:sym typeface="Wingdings" panose="05000000000000000000" pitchFamily="2" charset="2"/>
              </a:rPr>
              <a:t>23</a:t>
            </a:r>
            <a:r>
              <a:rPr lang="en-US" altLang="ja-JP" sz="1600" b="0">
                <a:latin typeface="Verdana" panose="020B0604030504040204" pitchFamily="34" charset="0"/>
                <a:sym typeface="Wingdings" panose="05000000000000000000" pitchFamily="2" charset="2"/>
              </a:rPr>
              <a:t> = </a:t>
            </a:r>
            <a:r>
              <a:rPr lang="en-US" altLang="ja-JP" sz="1600" b="0">
                <a:latin typeface="Symbol" panose="05050102010706020507" pitchFamily="18" charset="2"/>
                <a:sym typeface="Wingdings" panose="05000000000000000000" pitchFamily="2" charset="2"/>
              </a:rPr>
              <a:t>D</a:t>
            </a:r>
            <a:r>
              <a:rPr lang="en-US" altLang="ja-JP" sz="1600" b="0">
                <a:latin typeface="Verdana" panose="020B0604030504040204" pitchFamily="34" charset="0"/>
                <a:sym typeface="Wingdings" panose="05000000000000000000" pitchFamily="2" charset="2"/>
              </a:rPr>
              <a:t>m</a:t>
            </a:r>
            <a:r>
              <a:rPr lang="en-US" altLang="ja-JP" sz="1600" b="0" baseline="30000">
                <a:latin typeface="Verdana" panose="020B0604030504040204" pitchFamily="34" charset="0"/>
                <a:sym typeface="Wingdings" panose="05000000000000000000" pitchFamily="2" charset="2"/>
              </a:rPr>
              <a:t>2</a:t>
            </a:r>
            <a:r>
              <a:rPr lang="en-US" altLang="ja-JP" sz="1800" b="0">
                <a:latin typeface="Verdana" panose="020B0604030504040204" pitchFamily="34" charset="0"/>
                <a:sym typeface="Wingdings" panose="05000000000000000000" pitchFamily="2" charset="2"/>
              </a:rPr>
              <a:t> </a:t>
            </a:r>
            <a:endParaRPr lang="en-US" altLang="ja-JP" sz="1800" b="0">
              <a:latin typeface="Verdana" panose="020B0604030504040204" pitchFamily="34" charset="0"/>
            </a:endParaRPr>
          </a:p>
        </p:txBody>
      </p:sp>
      <p:sp>
        <p:nvSpPr>
          <p:cNvPr id="966666" name="Text Box 10"/>
          <p:cNvSpPr txBox="1">
            <a:spLocks noChangeArrowheads="1"/>
          </p:cNvSpPr>
          <p:nvPr/>
        </p:nvSpPr>
        <p:spPr bwMode="auto">
          <a:xfrm>
            <a:off x="1350963" y="3270250"/>
            <a:ext cx="2114550" cy="36671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sz="1800" b="0">
                <a:latin typeface="Verdana" panose="020B0604030504040204" pitchFamily="34" charset="0"/>
                <a:sym typeface="Wingdings" panose="05000000000000000000" pitchFamily="2" charset="2"/>
              </a:rPr>
              <a:t>P(</a:t>
            </a:r>
            <a:r>
              <a:rPr lang="en-US" altLang="ja-JP" sz="1800" b="0">
                <a:latin typeface="Symbol" panose="05050102010706020507" pitchFamily="18" charset="2"/>
                <a:sym typeface="Wingdings" panose="05000000000000000000" pitchFamily="2" charset="2"/>
              </a:rPr>
              <a:t>n</a:t>
            </a:r>
            <a:r>
              <a:rPr lang="en-US" altLang="ja-JP" sz="1800" b="0" baseline="-25000">
                <a:latin typeface="Symbol" panose="05050102010706020507" pitchFamily="18" charset="2"/>
                <a:sym typeface="Wingdings" panose="05000000000000000000" pitchFamily="2" charset="2"/>
              </a:rPr>
              <a:t>m</a:t>
            </a:r>
            <a:r>
              <a:rPr lang="en-US" altLang="ja-JP" sz="1800" b="0">
                <a:latin typeface="Verdana" panose="020B0604030504040204" pitchFamily="34" charset="0"/>
                <a:sym typeface="Wingdings" panose="05000000000000000000" pitchFamily="2" charset="2"/>
              </a:rPr>
              <a:t>  </a:t>
            </a:r>
            <a:r>
              <a:rPr lang="en-US" altLang="ja-JP" sz="1800" b="0">
                <a:latin typeface="Symbol" panose="05050102010706020507" pitchFamily="18" charset="2"/>
                <a:sym typeface="Wingdings" panose="05000000000000000000" pitchFamily="2" charset="2"/>
              </a:rPr>
              <a:t>n</a:t>
            </a:r>
            <a:r>
              <a:rPr lang="en-US" altLang="ja-JP" sz="1800" b="0" baseline="-25000">
                <a:latin typeface="Verdana" panose="020B0604030504040204" pitchFamily="34" charset="0"/>
                <a:sym typeface="Wingdings" panose="05000000000000000000" pitchFamily="2" charset="2"/>
              </a:rPr>
              <a:t>e</a:t>
            </a:r>
            <a:r>
              <a:rPr lang="en-US" altLang="ja-JP" sz="1800" b="0">
                <a:latin typeface="Verdana" panose="020B0604030504040204" pitchFamily="34" charset="0"/>
                <a:sym typeface="Wingdings" panose="05000000000000000000" pitchFamily="2" charset="2"/>
              </a:rPr>
              <a:t>)  at SK</a:t>
            </a:r>
            <a:endParaRPr lang="en-US" altLang="ja-JP" sz="1800" b="0">
              <a:latin typeface="Verdana" panose="020B0604030504040204" pitchFamily="34" charset="0"/>
            </a:endParaRPr>
          </a:p>
        </p:txBody>
      </p:sp>
      <p:graphicFrame>
        <p:nvGraphicFramePr>
          <p:cNvPr id="966667" name="Object 11"/>
          <p:cNvGraphicFramePr>
            <a:graphicFrameLocks noChangeAspect="1"/>
          </p:cNvGraphicFramePr>
          <p:nvPr/>
        </p:nvGraphicFramePr>
        <p:xfrm>
          <a:off x="684213" y="2060575"/>
          <a:ext cx="4679950" cy="739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66680" name="数式" r:id="rId5" imgW="3047760" imgH="482400" progId="Equation.3">
                  <p:embed/>
                </p:oleObj>
              </mc:Choice>
              <mc:Fallback>
                <p:oleObj name="数式" r:id="rId5" imgW="3047760" imgH="482400" progId="Equation.3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4213" y="2060575"/>
                        <a:ext cx="4679950" cy="7397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9900">
                                <a:alpha val="32001"/>
                              </a:srgbClr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66668" name="Text Box 12"/>
          <p:cNvSpPr txBox="1">
            <a:spLocks noChangeArrowheads="1"/>
          </p:cNvSpPr>
          <p:nvPr/>
        </p:nvSpPr>
        <p:spPr bwMode="auto">
          <a:xfrm>
            <a:off x="2771775" y="2827338"/>
            <a:ext cx="2306638" cy="385762"/>
          </a:xfrm>
          <a:prstGeom prst="rect">
            <a:avLst/>
          </a:prstGeom>
          <a:noFill/>
          <a:ln w="19050">
            <a:solidFill>
              <a:srgbClr val="FFA7F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A7F2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1800" b="0">
                <a:latin typeface="Verdana" panose="020B0604030504040204" pitchFamily="34" charset="0"/>
              </a:rPr>
              <a:t>only 3 parameters</a:t>
            </a:r>
          </a:p>
        </p:txBody>
      </p:sp>
      <p:sp>
        <p:nvSpPr>
          <p:cNvPr id="966669" name="Text Box 13"/>
          <p:cNvSpPr txBox="1">
            <a:spLocks noChangeArrowheads="1"/>
          </p:cNvSpPr>
          <p:nvPr/>
        </p:nvSpPr>
        <p:spPr bwMode="auto">
          <a:xfrm>
            <a:off x="4500563" y="5516563"/>
            <a:ext cx="4292600" cy="1190625"/>
          </a:xfrm>
          <a:prstGeom prst="rect">
            <a:avLst/>
          </a:prstGeom>
          <a:solidFill>
            <a:srgbClr val="FFDA8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1800" b="0">
                <a:latin typeface="Verdana" panose="020B0604030504040204" pitchFamily="34" charset="0"/>
              </a:rPr>
              <a:t>Using finely binned data, look for</a:t>
            </a:r>
          </a:p>
          <a:p>
            <a:pPr algn="l"/>
            <a:r>
              <a:rPr lang="en-US" altLang="ja-JP" sz="1800" b="0">
                <a:latin typeface="Verdana" panose="020B0604030504040204" pitchFamily="34" charset="0"/>
              </a:rPr>
              <a:t>enhancement at certain energies</a:t>
            </a:r>
          </a:p>
          <a:p>
            <a:pPr algn="l"/>
            <a:r>
              <a:rPr lang="en-US" altLang="ja-JP" sz="1800" b="0">
                <a:latin typeface="Verdana" panose="020B0604030504040204" pitchFamily="34" charset="0"/>
              </a:rPr>
              <a:t>and angles due to electron neutrino</a:t>
            </a:r>
          </a:p>
          <a:p>
            <a:pPr algn="l"/>
            <a:r>
              <a:rPr lang="en-US" altLang="ja-JP" sz="1800" b="0">
                <a:latin typeface="Verdana" panose="020B0604030504040204" pitchFamily="34" charset="0"/>
              </a:rPr>
              <a:t>resonance in earth.</a:t>
            </a:r>
          </a:p>
        </p:txBody>
      </p:sp>
      <p:sp>
        <p:nvSpPr>
          <p:cNvPr id="966670" name="Rectangle 14"/>
          <p:cNvSpPr>
            <a:spLocks noChangeArrowheads="1"/>
          </p:cNvSpPr>
          <p:nvPr/>
        </p:nvSpPr>
        <p:spPr bwMode="auto">
          <a:xfrm>
            <a:off x="6299200" y="4359275"/>
            <a:ext cx="576263" cy="80963"/>
          </a:xfrm>
          <a:prstGeom prst="rect">
            <a:avLst/>
          </a:prstGeom>
          <a:noFill/>
          <a:ln w="19050">
            <a:solidFill>
              <a:srgbClr val="3333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66671" name="Line 15"/>
          <p:cNvSpPr>
            <a:spLocks noChangeShapeType="1"/>
          </p:cNvSpPr>
          <p:nvPr/>
        </p:nvSpPr>
        <p:spPr bwMode="auto">
          <a:xfrm>
            <a:off x="6299200" y="4678363"/>
            <a:ext cx="576263" cy="0"/>
          </a:xfrm>
          <a:prstGeom prst="line">
            <a:avLst/>
          </a:prstGeom>
          <a:noFill/>
          <a:ln w="19050">
            <a:solidFill>
              <a:srgbClr val="00C8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66672" name="Line 16"/>
          <p:cNvSpPr>
            <a:spLocks noChangeShapeType="1"/>
          </p:cNvSpPr>
          <p:nvPr/>
        </p:nvSpPr>
        <p:spPr bwMode="auto">
          <a:xfrm>
            <a:off x="6299200" y="4127500"/>
            <a:ext cx="5762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66673" name="Line 17"/>
          <p:cNvSpPr>
            <a:spLocks noChangeShapeType="1"/>
          </p:cNvSpPr>
          <p:nvPr/>
        </p:nvSpPr>
        <p:spPr bwMode="auto">
          <a:xfrm>
            <a:off x="6586538" y="4030663"/>
            <a:ext cx="1587" cy="1920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66674" name="Text Box 18"/>
          <p:cNvSpPr txBox="1">
            <a:spLocks noChangeArrowheads="1"/>
          </p:cNvSpPr>
          <p:nvPr/>
        </p:nvSpPr>
        <p:spPr bwMode="auto">
          <a:xfrm>
            <a:off x="6845300" y="3932238"/>
            <a:ext cx="1901825" cy="91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1800" b="0">
                <a:latin typeface="Verdana" panose="020B0604030504040204" pitchFamily="34" charset="0"/>
              </a:rPr>
              <a:t> s</a:t>
            </a:r>
            <a:r>
              <a:rPr lang="en-US" altLang="ja-JP" sz="1800" b="0" baseline="30000">
                <a:latin typeface="Verdana" panose="020B0604030504040204" pitchFamily="34" charset="0"/>
              </a:rPr>
              <a:t>2</a:t>
            </a:r>
            <a:r>
              <a:rPr lang="en-US" altLang="ja-JP" sz="1800" b="0">
                <a:latin typeface="Verdana" panose="020B0604030504040204" pitchFamily="34" charset="0"/>
              </a:rPr>
              <a:t>13 ~ 0.04</a:t>
            </a:r>
          </a:p>
          <a:p>
            <a:pPr algn="l"/>
            <a:r>
              <a:rPr lang="en-US" altLang="ja-JP" sz="1800" b="0">
                <a:latin typeface="Verdana" panose="020B0604030504040204" pitchFamily="34" charset="0"/>
              </a:rPr>
              <a:t> s</a:t>
            </a:r>
            <a:r>
              <a:rPr lang="en-US" altLang="ja-JP" sz="1800" b="0" baseline="30000">
                <a:latin typeface="Verdana" panose="020B0604030504040204" pitchFamily="34" charset="0"/>
              </a:rPr>
              <a:t>2</a:t>
            </a:r>
            <a:r>
              <a:rPr lang="en-US" altLang="ja-JP" sz="1800" b="0">
                <a:latin typeface="Verdana" panose="020B0604030504040204" pitchFamily="34" charset="0"/>
              </a:rPr>
              <a:t>13 = 0.00</a:t>
            </a:r>
          </a:p>
          <a:p>
            <a:pPr algn="l"/>
            <a:r>
              <a:rPr lang="en-US" altLang="ja-JP" sz="1800" b="0">
                <a:latin typeface="Verdana" panose="020B0604030504040204" pitchFamily="34" charset="0"/>
              </a:rPr>
              <a:t> null oscillation</a:t>
            </a:r>
          </a:p>
        </p:txBody>
      </p:sp>
      <p:sp>
        <p:nvSpPr>
          <p:cNvPr id="966675" name="Oval 19"/>
          <p:cNvSpPr>
            <a:spLocks noChangeArrowheads="1"/>
          </p:cNvSpPr>
          <p:nvPr/>
        </p:nvSpPr>
        <p:spPr bwMode="auto">
          <a:xfrm rot="-1115111">
            <a:off x="5580063" y="2995613"/>
            <a:ext cx="1655762" cy="865187"/>
          </a:xfrm>
          <a:prstGeom prst="ellipse">
            <a:avLst/>
          </a:prstGeom>
          <a:noFill/>
          <a:ln w="38100">
            <a:solidFill>
              <a:srgbClr val="FF33CC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66676" name="Line 20"/>
          <p:cNvSpPr>
            <a:spLocks noChangeShapeType="1"/>
          </p:cNvSpPr>
          <p:nvPr/>
        </p:nvSpPr>
        <p:spPr bwMode="auto">
          <a:xfrm flipH="1">
            <a:off x="6442075" y="2205038"/>
            <a:ext cx="217488" cy="719137"/>
          </a:xfrm>
          <a:prstGeom prst="line">
            <a:avLst/>
          </a:prstGeom>
          <a:noFill/>
          <a:ln w="38100">
            <a:solidFill>
              <a:srgbClr val="FF33CC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66677" name="Text Box 21"/>
          <p:cNvSpPr txBox="1">
            <a:spLocks noChangeArrowheads="1"/>
          </p:cNvSpPr>
          <p:nvPr/>
        </p:nvSpPr>
        <p:spPr bwMode="auto">
          <a:xfrm>
            <a:off x="6153150" y="1844675"/>
            <a:ext cx="2593975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1800" b="0">
                <a:solidFill>
                  <a:srgbClr val="FF33CC"/>
                </a:solidFill>
                <a:latin typeface="Verdana" panose="020B0604030504040204" pitchFamily="34" charset="0"/>
              </a:rPr>
              <a:t>Electron appearance</a:t>
            </a:r>
          </a:p>
        </p:txBody>
      </p:sp>
      <p:sp>
        <p:nvSpPr>
          <p:cNvPr id="966678" name="Text Box 22"/>
          <p:cNvSpPr txBox="1">
            <a:spLocks noChangeArrowheads="1"/>
          </p:cNvSpPr>
          <p:nvPr/>
        </p:nvSpPr>
        <p:spPr bwMode="auto">
          <a:xfrm>
            <a:off x="4572000" y="1052513"/>
            <a:ext cx="4465638" cy="696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r">
              <a:spcBef>
                <a:spcPct val="20000"/>
              </a:spcBef>
            </a:pPr>
            <a:r>
              <a:rPr lang="en-US" altLang="ja-JP" sz="1800" b="0">
                <a:latin typeface="Verdana" panose="020B0604030504040204" pitchFamily="34" charset="0"/>
              </a:rPr>
              <a:t>Simulation (4.5 Mton·yr)</a:t>
            </a:r>
          </a:p>
          <a:p>
            <a:pPr algn="r">
              <a:spcBef>
                <a:spcPct val="20000"/>
              </a:spcBef>
            </a:pPr>
            <a:r>
              <a:rPr lang="en-US" altLang="ja-JP" sz="1800" b="0">
                <a:latin typeface="Verdana" panose="020B0604030504040204" pitchFamily="34" charset="0"/>
              </a:rPr>
              <a:t>1+multi-ring, e-like, 2.5~5 GeV/c</a:t>
            </a:r>
          </a:p>
        </p:txBody>
      </p:sp>
      <p:sp>
        <p:nvSpPr>
          <p:cNvPr id="966679" name="AutoShape 23"/>
          <p:cNvSpPr>
            <a:spLocks noChangeArrowheads="1"/>
          </p:cNvSpPr>
          <p:nvPr/>
        </p:nvSpPr>
        <p:spPr bwMode="auto">
          <a:xfrm>
            <a:off x="4500563" y="4005263"/>
            <a:ext cx="792162" cy="576262"/>
          </a:xfrm>
          <a:prstGeom prst="rightArrow">
            <a:avLst>
              <a:gd name="adj1" fmla="val 50000"/>
              <a:gd name="adj2" fmla="val 34366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690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0350"/>
            <a:ext cx="8999538" cy="576263"/>
          </a:xfr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chemeClr val="accent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ja-JP" b="0" u="sng">
                <a:effectLst>
                  <a:outerShdw blurRad="38100" dist="38100" dir="2700000" algn="tl">
                    <a:srgbClr val="C0C0C0"/>
                  </a:outerShdw>
                </a:effectLst>
              </a:rPr>
              <a:t>Super-Kamiokande collaboration</a:t>
            </a:r>
            <a:endParaRPr lang="en-US" altLang="ja-JP" sz="2400"/>
          </a:p>
        </p:txBody>
      </p:sp>
      <p:sp>
        <p:nvSpPr>
          <p:cNvPr id="1010694" name="Text Box 6"/>
          <p:cNvSpPr txBox="1">
            <a:spLocks noChangeArrowheads="1"/>
          </p:cNvSpPr>
          <p:nvPr/>
        </p:nvSpPr>
        <p:spPr bwMode="auto">
          <a:xfrm>
            <a:off x="250825" y="5300663"/>
            <a:ext cx="23018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sz="2400" b="0"/>
              <a:t>ICRR member: </a:t>
            </a:r>
          </a:p>
        </p:txBody>
      </p:sp>
      <p:sp>
        <p:nvSpPr>
          <p:cNvPr id="1010695" name="Text Box 7"/>
          <p:cNvSpPr txBox="1">
            <a:spLocks noChangeArrowheads="1"/>
          </p:cNvSpPr>
          <p:nvPr/>
        </p:nvSpPr>
        <p:spPr bwMode="auto">
          <a:xfrm>
            <a:off x="3059113" y="5300663"/>
            <a:ext cx="1825625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2000" b="0"/>
              <a:t>Staff:        17   </a:t>
            </a:r>
          </a:p>
          <a:p>
            <a:pPr algn="l"/>
            <a:r>
              <a:rPr lang="en-US" altLang="ja-JP" sz="2000" b="0"/>
              <a:t>PD:            4</a:t>
            </a:r>
          </a:p>
          <a:p>
            <a:pPr algn="l"/>
            <a:r>
              <a:rPr lang="en-US" altLang="ja-JP" sz="2000" b="0"/>
              <a:t>Students:   7</a:t>
            </a:r>
          </a:p>
        </p:txBody>
      </p:sp>
      <p:sp>
        <p:nvSpPr>
          <p:cNvPr id="1010696" name="Line 8"/>
          <p:cNvSpPr>
            <a:spLocks noChangeShapeType="1"/>
          </p:cNvSpPr>
          <p:nvPr/>
        </p:nvSpPr>
        <p:spPr bwMode="auto">
          <a:xfrm>
            <a:off x="2411413" y="6308725"/>
            <a:ext cx="288131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010697" name="Text Box 9"/>
          <p:cNvSpPr txBox="1">
            <a:spLocks noChangeArrowheads="1"/>
          </p:cNvSpPr>
          <p:nvPr/>
        </p:nvSpPr>
        <p:spPr bwMode="auto">
          <a:xfrm>
            <a:off x="2700338" y="6400800"/>
            <a:ext cx="19589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sz="2400" b="0"/>
              <a:t>Total         28</a:t>
            </a:r>
          </a:p>
        </p:txBody>
      </p:sp>
      <p:sp>
        <p:nvSpPr>
          <p:cNvPr id="1010699" name="Text Box 11"/>
          <p:cNvSpPr txBox="1">
            <a:spLocks noChangeArrowheads="1"/>
          </p:cNvSpPr>
          <p:nvPr/>
        </p:nvSpPr>
        <p:spPr bwMode="auto">
          <a:xfrm>
            <a:off x="4643438" y="5300663"/>
            <a:ext cx="384651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sz="2000" b="0"/>
              <a:t>(faculty: 8, research assistant: 9)</a:t>
            </a:r>
          </a:p>
        </p:txBody>
      </p:sp>
      <p:pic>
        <p:nvPicPr>
          <p:cNvPr id="1010704" name="Picture 16" descr="skcoll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836613"/>
            <a:ext cx="4427537" cy="4125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10705" name="Picture 17" descr="skcoll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3438" y="836613"/>
            <a:ext cx="4500562" cy="41608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10703" name="Text Box 15"/>
          <p:cNvSpPr txBox="1">
            <a:spLocks noChangeArrowheads="1"/>
          </p:cNvSpPr>
          <p:nvPr/>
        </p:nvSpPr>
        <p:spPr bwMode="auto">
          <a:xfrm>
            <a:off x="5870575" y="4941888"/>
            <a:ext cx="32734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sz="2000" b="0"/>
              <a:t>33 institutes, 122 physicists</a:t>
            </a:r>
          </a:p>
        </p:txBody>
      </p:sp>
      <p:sp>
        <p:nvSpPr>
          <p:cNvPr id="1010706" name="Line 18"/>
          <p:cNvSpPr>
            <a:spLocks noChangeShapeType="1"/>
          </p:cNvSpPr>
          <p:nvPr/>
        </p:nvSpPr>
        <p:spPr bwMode="auto">
          <a:xfrm>
            <a:off x="149225" y="5292725"/>
            <a:ext cx="88931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</p:spTree>
  </p:cSld>
  <p:clrMapOvr>
    <a:masterClrMapping/>
  </p:clrMapOvr>
  <p:transition spd="med">
    <p:wipe dir="d"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3586" name="Rectangle 2"/>
          <p:cNvSpPr>
            <a:spLocks noChangeArrowheads="1"/>
          </p:cNvSpPr>
          <p:nvPr/>
        </p:nvSpPr>
        <p:spPr bwMode="auto">
          <a:xfrm>
            <a:off x="6372225" y="1125538"/>
            <a:ext cx="2736850" cy="165576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63587" name="Rectangle 3"/>
          <p:cNvSpPr>
            <a:spLocks noGrp="1" noChangeArrowheads="1"/>
          </p:cNvSpPr>
          <p:nvPr>
            <p:ph type="title"/>
          </p:nvPr>
        </p:nvSpPr>
        <p:spPr>
          <a:xfrm>
            <a:off x="395288" y="0"/>
            <a:ext cx="8507412" cy="652463"/>
          </a:xfrm>
          <a:noFill/>
          <a:ln/>
        </p:spPr>
        <p:txBody>
          <a:bodyPr anchor="b"/>
          <a:lstStyle/>
          <a:p>
            <a:r>
              <a:rPr lang="en-US" altLang="ja-JP" b="1" i="1" u="sng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Future: Search for non-zero </a:t>
            </a:r>
            <a:r>
              <a:rPr lang="en-US" altLang="ja-JP" b="1" i="1" u="sng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Symbol" panose="05050102010706020507" pitchFamily="18" charset="2"/>
              </a:rPr>
              <a:t>q</a:t>
            </a:r>
            <a:r>
              <a:rPr lang="en-US" altLang="ja-JP" b="1" i="1" u="sng" baseline="-250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13</a:t>
            </a:r>
          </a:p>
        </p:txBody>
      </p:sp>
      <p:sp>
        <p:nvSpPr>
          <p:cNvPr id="963588" name="Text Box 4"/>
          <p:cNvSpPr txBox="1">
            <a:spLocks noChangeArrowheads="1"/>
          </p:cNvSpPr>
          <p:nvPr/>
        </p:nvSpPr>
        <p:spPr bwMode="auto">
          <a:xfrm>
            <a:off x="7102475" y="1211263"/>
            <a:ext cx="1862138" cy="1465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1800" b="0">
                <a:latin typeface="Verdana" panose="020B0604030504040204" pitchFamily="34" charset="0"/>
              </a:rPr>
              <a:t>sin</a:t>
            </a:r>
            <a:r>
              <a:rPr lang="en-US" altLang="ja-JP" sz="1800" b="0" baseline="30000">
                <a:latin typeface="Verdana" panose="020B0604030504040204" pitchFamily="34" charset="0"/>
              </a:rPr>
              <a:t>2 </a:t>
            </a:r>
            <a:r>
              <a:rPr lang="en-US" altLang="ja-JP" sz="1800" b="0">
                <a:latin typeface="Symbol" panose="05050102010706020507" pitchFamily="18" charset="2"/>
              </a:rPr>
              <a:t>q</a:t>
            </a:r>
            <a:r>
              <a:rPr lang="en-US" altLang="ja-JP" sz="1800" b="0" baseline="-25000">
                <a:latin typeface="Verdana" panose="020B0604030504040204" pitchFamily="34" charset="0"/>
              </a:rPr>
              <a:t>23</a:t>
            </a:r>
            <a:r>
              <a:rPr lang="en-US" altLang="ja-JP" sz="1800" b="0">
                <a:latin typeface="Verdana" panose="020B0604030504040204" pitchFamily="34" charset="0"/>
              </a:rPr>
              <a:t> = 0.60</a:t>
            </a:r>
          </a:p>
          <a:p>
            <a:pPr algn="l"/>
            <a:r>
              <a:rPr lang="en-US" altLang="ja-JP" sz="1800" b="0">
                <a:latin typeface="Verdana" panose="020B0604030504040204" pitchFamily="34" charset="0"/>
              </a:rPr>
              <a:t>	   0.55</a:t>
            </a:r>
          </a:p>
          <a:p>
            <a:pPr algn="l"/>
            <a:r>
              <a:rPr lang="en-US" altLang="ja-JP" sz="1800" b="0">
                <a:latin typeface="Verdana" panose="020B0604030504040204" pitchFamily="34" charset="0"/>
              </a:rPr>
              <a:t>	   0.50</a:t>
            </a:r>
          </a:p>
          <a:p>
            <a:pPr algn="l"/>
            <a:r>
              <a:rPr lang="en-US" altLang="ja-JP" sz="1800" b="0">
                <a:latin typeface="Verdana" panose="020B0604030504040204" pitchFamily="34" charset="0"/>
              </a:rPr>
              <a:t>	   0.45</a:t>
            </a:r>
          </a:p>
          <a:p>
            <a:pPr algn="l"/>
            <a:r>
              <a:rPr lang="en-US" altLang="ja-JP" sz="1800" b="0">
                <a:latin typeface="Verdana" panose="020B0604030504040204" pitchFamily="34" charset="0"/>
              </a:rPr>
              <a:t>	   0.40</a:t>
            </a:r>
          </a:p>
        </p:txBody>
      </p:sp>
      <p:sp>
        <p:nvSpPr>
          <p:cNvPr id="963589" name="Line 5"/>
          <p:cNvSpPr>
            <a:spLocks noChangeShapeType="1"/>
          </p:cNvSpPr>
          <p:nvPr/>
        </p:nvSpPr>
        <p:spPr bwMode="auto">
          <a:xfrm>
            <a:off x="6516688" y="1412875"/>
            <a:ext cx="576262" cy="0"/>
          </a:xfrm>
          <a:prstGeom prst="line">
            <a:avLst/>
          </a:prstGeom>
          <a:noFill/>
          <a:ln w="19050">
            <a:solidFill>
              <a:srgbClr val="CC00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63590" name="Line 6"/>
          <p:cNvSpPr>
            <a:spLocks noChangeShapeType="1"/>
          </p:cNvSpPr>
          <p:nvPr/>
        </p:nvSpPr>
        <p:spPr bwMode="auto">
          <a:xfrm>
            <a:off x="6516688" y="1662113"/>
            <a:ext cx="576262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63591" name="Line 7"/>
          <p:cNvSpPr>
            <a:spLocks noChangeShapeType="1"/>
          </p:cNvSpPr>
          <p:nvPr/>
        </p:nvSpPr>
        <p:spPr bwMode="auto">
          <a:xfrm>
            <a:off x="6516688" y="2205038"/>
            <a:ext cx="576262" cy="0"/>
          </a:xfrm>
          <a:prstGeom prst="line">
            <a:avLst/>
          </a:prstGeom>
          <a:noFill/>
          <a:ln w="19050">
            <a:solidFill>
              <a:srgbClr val="FFCC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63592" name="Line 8"/>
          <p:cNvSpPr>
            <a:spLocks noChangeShapeType="1"/>
          </p:cNvSpPr>
          <p:nvPr/>
        </p:nvSpPr>
        <p:spPr bwMode="auto">
          <a:xfrm>
            <a:off x="6516688" y="1928813"/>
            <a:ext cx="576262" cy="0"/>
          </a:xfrm>
          <a:prstGeom prst="line">
            <a:avLst/>
          </a:prstGeom>
          <a:noFill/>
          <a:ln w="19050">
            <a:solidFill>
              <a:srgbClr val="33CC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63593" name="Line 9"/>
          <p:cNvSpPr>
            <a:spLocks noChangeShapeType="1"/>
          </p:cNvSpPr>
          <p:nvPr/>
        </p:nvSpPr>
        <p:spPr bwMode="auto">
          <a:xfrm>
            <a:off x="6516688" y="2487613"/>
            <a:ext cx="576262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63594" name="Text Box 10"/>
          <p:cNvSpPr txBox="1">
            <a:spLocks noChangeArrowheads="1"/>
          </p:cNvSpPr>
          <p:nvPr/>
        </p:nvSpPr>
        <p:spPr bwMode="auto">
          <a:xfrm>
            <a:off x="755650" y="5661025"/>
            <a:ext cx="7704138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ja-JP">
                <a:effectLst>
                  <a:outerShdw blurRad="38100" dist="38100" dir="2700000" algn="tl">
                    <a:srgbClr val="C0C0C0"/>
                  </a:outerShdw>
                </a:effectLst>
              </a:rPr>
              <a:t>If  </a:t>
            </a:r>
            <a:r>
              <a:rPr lang="en-US" altLang="ja-JP">
                <a:effectLst>
                  <a:outerShdw blurRad="38100" dist="38100" dir="2700000" algn="tl">
                    <a:srgbClr val="C0C0C0"/>
                  </a:outerShdw>
                </a:effectLst>
                <a:latin typeface="Symbol" panose="05050102010706020507" pitchFamily="18" charset="2"/>
              </a:rPr>
              <a:t>q</a:t>
            </a:r>
            <a:r>
              <a:rPr lang="en-US" altLang="ja-JP" baseline="-2000">
                <a:effectLst>
                  <a:outerShdw blurRad="38100" dist="38100" dir="2700000" algn="tl">
                    <a:srgbClr val="C0C0C0"/>
                  </a:outerShdw>
                </a:effectLst>
              </a:rPr>
              <a:t>13</a:t>
            </a:r>
            <a:r>
              <a:rPr lang="en-US" altLang="ja-JP">
                <a:effectLst>
                  <a:outerShdw blurRad="38100" dist="38100" dir="2700000" algn="tl">
                    <a:srgbClr val="C0C0C0"/>
                  </a:outerShdw>
                </a:effectLst>
              </a:rPr>
              <a:t> is close to CHOOZ limit, non-zero </a:t>
            </a:r>
            <a:r>
              <a:rPr lang="en-US" altLang="ja-JP">
                <a:effectLst>
                  <a:outerShdw blurRad="38100" dist="38100" dir="2700000" algn="tl">
                    <a:srgbClr val="C0C0C0"/>
                  </a:outerShdw>
                </a:effectLst>
                <a:latin typeface="Symbol" panose="05050102010706020507" pitchFamily="18" charset="2"/>
              </a:rPr>
              <a:t>q</a:t>
            </a:r>
            <a:r>
              <a:rPr lang="en-US" altLang="ja-JP" baseline="-2000">
                <a:effectLst>
                  <a:outerShdw blurRad="38100" dist="38100" dir="2700000" algn="tl">
                    <a:srgbClr val="C0C0C0"/>
                  </a:outerShdw>
                </a:effectLst>
              </a:rPr>
              <a:t>13</a:t>
            </a:r>
            <a:r>
              <a:rPr lang="en-US" altLang="ja-JP">
                <a:effectLst>
                  <a:outerShdw blurRad="38100" dist="38100" dir="2700000" algn="tl">
                    <a:srgbClr val="C0C0C0"/>
                  </a:outerShdw>
                </a:effectLst>
              </a:rPr>
              <a:t> can be observed by atmospheric neutrinos.</a:t>
            </a:r>
          </a:p>
        </p:txBody>
      </p:sp>
      <p:sp>
        <p:nvSpPr>
          <p:cNvPr id="963595" name="Text Box 11"/>
          <p:cNvSpPr txBox="1">
            <a:spLocks noChangeArrowheads="1"/>
          </p:cNvSpPr>
          <p:nvPr/>
        </p:nvSpPr>
        <p:spPr bwMode="auto">
          <a:xfrm>
            <a:off x="323850" y="981075"/>
            <a:ext cx="1822450" cy="1597025"/>
          </a:xfrm>
          <a:prstGeom prst="rect">
            <a:avLst/>
          </a:prstGeom>
          <a:solidFill>
            <a:schemeClr val="bg1"/>
          </a:solidFill>
          <a:ln w="38100">
            <a:solidFill>
              <a:srgbClr val="990033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ja-JP" sz="1600"/>
              <a:t> s</a:t>
            </a:r>
            <a:r>
              <a:rPr lang="en-US" altLang="ja-JP" sz="1600" baseline="30000"/>
              <a:t>2</a:t>
            </a:r>
            <a:r>
              <a:rPr lang="en-US" altLang="ja-JP" sz="1600"/>
              <a:t>2</a:t>
            </a:r>
            <a:r>
              <a:rPr lang="en-US" altLang="ja-JP" sz="1600">
                <a:latin typeface="Symbol" panose="05050102010706020507" pitchFamily="18" charset="2"/>
              </a:rPr>
              <a:t>q</a:t>
            </a:r>
            <a:r>
              <a:rPr lang="en-US" altLang="ja-JP" sz="1600" baseline="-2000"/>
              <a:t>12</a:t>
            </a:r>
            <a:r>
              <a:rPr lang="en-US" altLang="ja-JP" sz="1600"/>
              <a:t>=0.825</a:t>
            </a:r>
          </a:p>
          <a:p>
            <a:pPr algn="l"/>
            <a:r>
              <a:rPr lang="en-US" altLang="ja-JP" sz="1600"/>
              <a:t> s</a:t>
            </a:r>
            <a:r>
              <a:rPr lang="en-US" altLang="ja-JP" sz="1600" baseline="30000"/>
              <a:t>2</a:t>
            </a:r>
            <a:r>
              <a:rPr lang="en-US" altLang="ja-JP" sz="1600">
                <a:latin typeface="Symbol" panose="05050102010706020507" pitchFamily="18" charset="2"/>
              </a:rPr>
              <a:t>q</a:t>
            </a:r>
            <a:r>
              <a:rPr lang="en-US" altLang="ja-JP" sz="1600" baseline="-2000"/>
              <a:t>23</a:t>
            </a:r>
            <a:r>
              <a:rPr lang="en-US" altLang="ja-JP" sz="1600"/>
              <a:t>=0.4 ~ 0.6</a:t>
            </a:r>
          </a:p>
          <a:p>
            <a:pPr algn="l"/>
            <a:r>
              <a:rPr lang="en-US" altLang="ja-JP" sz="1600"/>
              <a:t> s</a:t>
            </a:r>
            <a:r>
              <a:rPr lang="en-US" altLang="ja-JP" sz="1600" baseline="30000"/>
              <a:t>2</a:t>
            </a:r>
            <a:r>
              <a:rPr lang="en-US" altLang="ja-JP" sz="1600">
                <a:latin typeface="Symbol" panose="05050102010706020507" pitchFamily="18" charset="2"/>
              </a:rPr>
              <a:t>q</a:t>
            </a:r>
            <a:r>
              <a:rPr lang="en-US" altLang="ja-JP" sz="1600" baseline="-2000"/>
              <a:t>13</a:t>
            </a:r>
            <a:r>
              <a:rPr lang="en-US" altLang="ja-JP" sz="1600"/>
              <a:t>=0.00~0.04</a:t>
            </a:r>
          </a:p>
          <a:p>
            <a:pPr algn="l"/>
            <a:r>
              <a:rPr lang="en-US" altLang="ja-JP" sz="1600"/>
              <a:t> </a:t>
            </a:r>
            <a:r>
              <a:rPr lang="en-US" altLang="ja-JP" sz="1600">
                <a:latin typeface="Symbol" panose="05050102010706020507" pitchFamily="18" charset="2"/>
              </a:rPr>
              <a:t>d</a:t>
            </a:r>
            <a:r>
              <a:rPr lang="en-US" altLang="ja-JP" sz="1600"/>
              <a:t>cp=45</a:t>
            </a:r>
            <a:r>
              <a:rPr lang="en-US" altLang="ja-JP" sz="1600" baseline="30000"/>
              <a:t>o</a:t>
            </a:r>
          </a:p>
          <a:p>
            <a:pPr algn="l"/>
            <a:r>
              <a:rPr lang="en-US" altLang="ja-JP" sz="1600"/>
              <a:t> </a:t>
            </a:r>
            <a:r>
              <a:rPr lang="en-US" altLang="ja-JP" sz="1600">
                <a:latin typeface="Symbol" panose="05050102010706020507" pitchFamily="18" charset="2"/>
              </a:rPr>
              <a:t>D</a:t>
            </a:r>
            <a:r>
              <a:rPr lang="en-US" altLang="ja-JP" sz="1600"/>
              <a:t>m</a:t>
            </a:r>
            <a:r>
              <a:rPr lang="en-US" altLang="ja-JP" sz="1600" baseline="30000"/>
              <a:t>2</a:t>
            </a:r>
            <a:r>
              <a:rPr lang="en-US" altLang="ja-JP" sz="1600" baseline="-2000"/>
              <a:t>12</a:t>
            </a:r>
            <a:r>
              <a:rPr lang="en-US" altLang="ja-JP" sz="1600"/>
              <a:t>=8.3e-5</a:t>
            </a:r>
          </a:p>
          <a:p>
            <a:pPr algn="l"/>
            <a:r>
              <a:rPr lang="en-US" altLang="ja-JP" sz="1600"/>
              <a:t> </a:t>
            </a:r>
            <a:r>
              <a:rPr lang="en-US" altLang="ja-JP" sz="1600">
                <a:latin typeface="Symbol" panose="05050102010706020507" pitchFamily="18" charset="2"/>
              </a:rPr>
              <a:t>D</a:t>
            </a:r>
            <a:r>
              <a:rPr lang="en-US" altLang="ja-JP" sz="1600"/>
              <a:t>m</a:t>
            </a:r>
            <a:r>
              <a:rPr lang="en-US" altLang="ja-JP" sz="1600" baseline="30000"/>
              <a:t>2</a:t>
            </a:r>
            <a:r>
              <a:rPr lang="en-US" altLang="ja-JP" sz="1600" baseline="-2000"/>
              <a:t>23</a:t>
            </a:r>
            <a:r>
              <a:rPr lang="en-US" altLang="ja-JP" sz="1600"/>
              <a:t>=2.5e-3</a:t>
            </a:r>
          </a:p>
        </p:txBody>
      </p:sp>
      <p:pic>
        <p:nvPicPr>
          <p:cNvPr id="963596" name="Picture 12" descr="nonzero13"/>
          <p:cNvPicPr>
            <a:picLocks noChangeAspect="1" noChangeArrowheads="1"/>
          </p:cNvPicPr>
          <p:nvPr>
            <p:ph sz="half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268538" y="1125538"/>
            <a:ext cx="4038600" cy="4310062"/>
          </a:xfrm>
          <a:solidFill>
            <a:schemeClr val="bg1"/>
          </a:solidFill>
          <a:ln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63597" name="Rectangle 13"/>
          <p:cNvSpPr>
            <a:spLocks noChangeArrowheads="1"/>
          </p:cNvSpPr>
          <p:nvPr/>
        </p:nvSpPr>
        <p:spPr bwMode="auto">
          <a:xfrm>
            <a:off x="5508625" y="1484313"/>
            <a:ext cx="647700" cy="3529012"/>
          </a:xfrm>
          <a:prstGeom prst="rect">
            <a:avLst/>
          </a:prstGeom>
          <a:solidFill>
            <a:srgbClr val="FFFF66">
              <a:alpha val="70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63598" name="Text Box 14"/>
          <p:cNvSpPr txBox="1">
            <a:spLocks noChangeArrowheads="1"/>
          </p:cNvSpPr>
          <p:nvPr/>
        </p:nvSpPr>
        <p:spPr bwMode="auto">
          <a:xfrm rot="-5400000">
            <a:off x="4791075" y="2489200"/>
            <a:ext cx="21177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sz="2000">
                <a:effectLst>
                  <a:outerShdw blurRad="38100" dist="38100" dir="2700000" algn="tl">
                    <a:srgbClr val="C0C0C0"/>
                  </a:outerShdw>
                </a:effectLst>
              </a:rPr>
              <a:t>CHOOZ exclude</a:t>
            </a:r>
          </a:p>
        </p:txBody>
      </p:sp>
      <p:sp>
        <p:nvSpPr>
          <p:cNvPr id="963599" name="Text Box 15"/>
          <p:cNvSpPr txBox="1">
            <a:spLocks noChangeArrowheads="1"/>
          </p:cNvSpPr>
          <p:nvPr/>
        </p:nvSpPr>
        <p:spPr bwMode="auto">
          <a:xfrm>
            <a:off x="1979613" y="620713"/>
            <a:ext cx="46799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sz="2400">
                <a:solidFill>
                  <a:srgbClr val="FF0000"/>
                </a:solidFill>
              </a:rPr>
              <a:t>Sensitivity of 20 years’ SK data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826" name="Rectangle 2"/>
          <p:cNvSpPr>
            <a:spLocks noGrp="1" noChangeArrowheads="1"/>
          </p:cNvSpPr>
          <p:nvPr>
            <p:ph type="title"/>
          </p:nvPr>
        </p:nvSpPr>
        <p:spPr>
          <a:xfrm>
            <a:off x="179388" y="0"/>
            <a:ext cx="8456612" cy="549275"/>
          </a:xfr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chemeClr val="accent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ja-JP" sz="3200" b="0" u="sng"/>
              <a:t>Summary of Atmospheric neutrino analysis </a:t>
            </a:r>
          </a:p>
        </p:txBody>
      </p:sp>
      <p:sp>
        <p:nvSpPr>
          <p:cNvPr id="9738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79388" y="1052513"/>
            <a:ext cx="8713787" cy="4348162"/>
          </a:xfrm>
          <a:ln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>
              <a:lnSpc>
                <a:spcPct val="80000"/>
              </a:lnSpc>
              <a:buSzPct val="70000"/>
            </a:pPr>
            <a:r>
              <a:rPr lang="en-US" altLang="ja-JP" b="0" u="sng"/>
              <a:t>Activities from 2000 to 2006</a:t>
            </a:r>
          </a:p>
          <a:p>
            <a:pPr lvl="1">
              <a:lnSpc>
                <a:spcPct val="80000"/>
              </a:lnSpc>
              <a:buSzPct val="70000"/>
            </a:pPr>
            <a:r>
              <a:rPr lang="en-US" altLang="ja-JP" sz="2400" b="0"/>
              <a:t>Allowed parameter region was improved:</a:t>
            </a:r>
          </a:p>
          <a:p>
            <a:pPr lvl="2">
              <a:lnSpc>
                <a:spcPct val="80000"/>
              </a:lnSpc>
            </a:pPr>
            <a:r>
              <a:rPr lang="en-US" altLang="ja-JP" b="0"/>
              <a:t>1.9 x 10</a:t>
            </a:r>
            <a:r>
              <a:rPr lang="en-US" altLang="ja-JP" b="0" baseline="30000"/>
              <a:t>-3</a:t>
            </a:r>
            <a:r>
              <a:rPr lang="en-US" altLang="ja-JP" b="0"/>
              <a:t> eV</a:t>
            </a:r>
            <a:r>
              <a:rPr lang="en-US" altLang="ja-JP" b="0" baseline="30000"/>
              <a:t>2 </a:t>
            </a:r>
            <a:r>
              <a:rPr lang="en-US" altLang="ja-JP" b="0"/>
              <a:t>&lt; </a:t>
            </a:r>
            <a:r>
              <a:rPr lang="en-US" altLang="ja-JP" b="0">
                <a:latin typeface="Symbol" panose="05050102010706020507" pitchFamily="18" charset="2"/>
              </a:rPr>
              <a:t>D</a:t>
            </a:r>
            <a:r>
              <a:rPr lang="en-US" altLang="ja-JP" b="0"/>
              <a:t>m</a:t>
            </a:r>
            <a:r>
              <a:rPr lang="en-US" altLang="ja-JP" b="0" baseline="30000"/>
              <a:t>2</a:t>
            </a:r>
            <a:r>
              <a:rPr lang="en-US" altLang="ja-JP" b="0"/>
              <a:t> &lt; 3.1 x 10</a:t>
            </a:r>
            <a:r>
              <a:rPr lang="en-US" altLang="ja-JP" b="0" baseline="30000"/>
              <a:t>-3</a:t>
            </a:r>
            <a:r>
              <a:rPr lang="en-US" altLang="ja-JP" b="0"/>
              <a:t> eV</a:t>
            </a:r>
            <a:r>
              <a:rPr lang="en-US" altLang="ja-JP" b="0" baseline="30000"/>
              <a:t>2</a:t>
            </a:r>
          </a:p>
          <a:p>
            <a:pPr lvl="2">
              <a:lnSpc>
                <a:spcPct val="80000"/>
              </a:lnSpc>
            </a:pPr>
            <a:r>
              <a:rPr lang="en-US" altLang="ja-JP" b="0"/>
              <a:t>sin</a:t>
            </a:r>
            <a:r>
              <a:rPr lang="en-US" altLang="ja-JP" b="0" baseline="30000"/>
              <a:t>2</a:t>
            </a:r>
            <a:r>
              <a:rPr lang="en-US" altLang="ja-JP" b="0"/>
              <a:t> 2</a:t>
            </a:r>
            <a:r>
              <a:rPr lang="en-US" altLang="ja-JP" b="0">
                <a:latin typeface="Symbol" panose="05050102010706020507" pitchFamily="18" charset="2"/>
              </a:rPr>
              <a:t>q</a:t>
            </a:r>
            <a:r>
              <a:rPr lang="en-US" altLang="ja-JP" b="0"/>
              <a:t> &gt; 0.93		at 90% CL</a:t>
            </a:r>
            <a:endParaRPr lang="en-US" altLang="ja-JP" sz="2000" b="0"/>
          </a:p>
          <a:p>
            <a:pPr lvl="1">
              <a:lnSpc>
                <a:spcPct val="80000"/>
              </a:lnSpc>
              <a:buSzPct val="70000"/>
            </a:pPr>
            <a:r>
              <a:rPr lang="en-US" altLang="ja-JP" sz="2400" b="0"/>
              <a:t>L/E dependence of neutrino oscillation was observed.</a:t>
            </a:r>
            <a:endParaRPr lang="en-US" altLang="ja-JP" sz="2400" b="0">
              <a:latin typeface="Symbol" panose="05050102010706020507" pitchFamily="18" charset="2"/>
            </a:endParaRPr>
          </a:p>
          <a:p>
            <a:pPr lvl="1">
              <a:lnSpc>
                <a:spcPct val="80000"/>
              </a:lnSpc>
              <a:buSzPct val="70000"/>
            </a:pPr>
            <a:r>
              <a:rPr lang="en-US" altLang="ja-JP" sz="2400" b="0">
                <a:latin typeface="Symbol" panose="05050102010706020507" pitchFamily="18" charset="2"/>
              </a:rPr>
              <a:t>n</a:t>
            </a:r>
            <a:r>
              <a:rPr lang="en-US" altLang="ja-JP" sz="2400" b="0" baseline="-25000">
                <a:latin typeface="Symbol" panose="05050102010706020507" pitchFamily="18" charset="2"/>
              </a:rPr>
              <a:t>m</a:t>
            </a:r>
            <a:r>
              <a:rPr lang="en-US" altLang="ja-JP" sz="2400" b="0">
                <a:sym typeface="Wingdings" panose="05000000000000000000" pitchFamily="2" charset="2"/>
              </a:rPr>
              <a:t></a:t>
            </a:r>
            <a:r>
              <a:rPr lang="en-US" altLang="ja-JP" sz="2400" b="0">
                <a:latin typeface="Symbol" panose="05050102010706020507" pitchFamily="18" charset="2"/>
                <a:sym typeface="Wingdings" panose="05000000000000000000" pitchFamily="2" charset="2"/>
              </a:rPr>
              <a:t>n</a:t>
            </a:r>
            <a:r>
              <a:rPr lang="en-US" altLang="ja-JP" sz="2400" b="0" baseline="-25000">
                <a:latin typeface="Symbol" panose="05050102010706020507" pitchFamily="18" charset="2"/>
                <a:sym typeface="Wingdings" panose="05000000000000000000" pitchFamily="2" charset="2"/>
              </a:rPr>
              <a:t>t</a:t>
            </a:r>
            <a:r>
              <a:rPr lang="en-US" altLang="ja-JP" sz="2400" b="0">
                <a:sym typeface="Wingdings" panose="05000000000000000000" pitchFamily="2" charset="2"/>
              </a:rPr>
              <a:t> favors over </a:t>
            </a:r>
            <a:r>
              <a:rPr lang="en-US" altLang="ja-JP" sz="2400" b="0">
                <a:latin typeface="Symbol" panose="05050102010706020507" pitchFamily="18" charset="2"/>
                <a:sym typeface="Wingdings" panose="05000000000000000000" pitchFamily="2" charset="2"/>
              </a:rPr>
              <a:t>n</a:t>
            </a:r>
            <a:r>
              <a:rPr lang="en-US" altLang="ja-JP" sz="2400" b="0" baseline="-25000">
                <a:latin typeface="Symbol" panose="05050102010706020507" pitchFamily="18" charset="2"/>
                <a:sym typeface="Wingdings" panose="05000000000000000000" pitchFamily="2" charset="2"/>
              </a:rPr>
              <a:t>m</a:t>
            </a:r>
            <a:r>
              <a:rPr lang="en-US" altLang="ja-JP" sz="2400" b="0">
                <a:sym typeface="Wingdings" panose="05000000000000000000" pitchFamily="2" charset="2"/>
              </a:rPr>
              <a:t></a:t>
            </a:r>
            <a:r>
              <a:rPr lang="en-US" altLang="ja-JP" sz="2400" b="0">
                <a:latin typeface="Symbol" panose="05050102010706020507" pitchFamily="18" charset="2"/>
                <a:sym typeface="Wingdings" panose="05000000000000000000" pitchFamily="2" charset="2"/>
              </a:rPr>
              <a:t>n</a:t>
            </a:r>
            <a:r>
              <a:rPr lang="en-US" altLang="ja-JP" sz="2400" b="0" baseline="-25000">
                <a:sym typeface="Wingdings" panose="05000000000000000000" pitchFamily="2" charset="2"/>
              </a:rPr>
              <a:t>sterile</a:t>
            </a:r>
          </a:p>
          <a:p>
            <a:pPr lvl="1">
              <a:lnSpc>
                <a:spcPct val="80000"/>
              </a:lnSpc>
              <a:buSzPct val="70000"/>
            </a:pPr>
            <a:r>
              <a:rPr lang="en-US" altLang="ja-JP" sz="2400" b="0"/>
              <a:t>Tau appearance with 2.4 </a:t>
            </a:r>
            <a:r>
              <a:rPr lang="en-US" altLang="ja-JP" sz="2400" b="0">
                <a:latin typeface="Symbol" panose="05050102010706020507" pitchFamily="18" charset="2"/>
              </a:rPr>
              <a:t>s</a:t>
            </a:r>
            <a:r>
              <a:rPr lang="en-US" altLang="ja-JP" sz="2400" b="0"/>
              <a:t> level.</a:t>
            </a:r>
            <a:endParaRPr lang="en-US" altLang="ja-JP" sz="2400" b="0" u="sng"/>
          </a:p>
          <a:p>
            <a:pPr>
              <a:lnSpc>
                <a:spcPct val="80000"/>
              </a:lnSpc>
              <a:buSzPct val="70000"/>
            </a:pPr>
            <a:r>
              <a:rPr lang="en-US" altLang="ja-JP" b="0" u="sng"/>
              <a:t>Future prospects</a:t>
            </a:r>
          </a:p>
          <a:p>
            <a:pPr lvl="1">
              <a:lnSpc>
                <a:spcPct val="80000"/>
              </a:lnSpc>
              <a:buSzPct val="70000"/>
            </a:pPr>
            <a:r>
              <a:rPr lang="en-US" altLang="ja-JP" b="0"/>
              <a:t>Search for non-zero </a:t>
            </a:r>
            <a:r>
              <a:rPr lang="en-US" altLang="ja-JP" b="0">
                <a:latin typeface="Symbol" panose="05050102010706020507" pitchFamily="18" charset="2"/>
              </a:rPr>
              <a:t>q</a:t>
            </a:r>
            <a:r>
              <a:rPr lang="en-US" altLang="ja-JP" b="0"/>
              <a:t>13. If </a:t>
            </a:r>
            <a:r>
              <a:rPr lang="en-US" altLang="ja-JP" b="0">
                <a:latin typeface="Symbol" panose="05050102010706020507" pitchFamily="18" charset="2"/>
              </a:rPr>
              <a:t>q</a:t>
            </a:r>
            <a:r>
              <a:rPr lang="en-US" altLang="ja-JP" b="0"/>
              <a:t>13 is close to CHOOZ limit, it could be observed by atmospheric neutrinos.</a:t>
            </a:r>
          </a:p>
        </p:txBody>
      </p:sp>
    </p:spTree>
  </p:cSld>
  <p:clrMapOvr>
    <a:masterClrMapping/>
  </p:clrMapOvr>
  <p:transition spd="med">
    <p:wipe dir="d"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61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79388" y="2349500"/>
            <a:ext cx="8675687" cy="457200"/>
          </a:xfrm>
          <a:noFill/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r>
              <a:rPr lang="en-US" altLang="ja-JP" sz="4800" u="sng">
                <a:effectLst>
                  <a:outerShdw blurRad="38100" dist="38100" dir="2700000" algn="tl">
                    <a:srgbClr val="C0C0C0"/>
                  </a:outerShdw>
                </a:effectLst>
              </a:rPr>
              <a:t>Solar neutrinos</a:t>
            </a:r>
          </a:p>
        </p:txBody>
      </p:sp>
      <p:sp>
        <p:nvSpPr>
          <p:cNvPr id="1007619" name="Text Box 3"/>
          <p:cNvSpPr txBox="1">
            <a:spLocks noChangeArrowheads="1"/>
          </p:cNvSpPr>
          <p:nvPr/>
        </p:nvSpPr>
        <p:spPr bwMode="auto">
          <a:xfrm>
            <a:off x="827088" y="4076700"/>
            <a:ext cx="7270750" cy="11969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2400" b="0"/>
              <a:t>High statistics measurement of </a:t>
            </a:r>
            <a:r>
              <a:rPr lang="en-US" altLang="ja-JP" sz="2400" b="0" baseline="30000"/>
              <a:t>8</a:t>
            </a:r>
            <a:r>
              <a:rPr lang="en-US" altLang="ja-JP" sz="2400" b="0"/>
              <a:t>B solar neutrinos to </a:t>
            </a:r>
          </a:p>
          <a:p>
            <a:pPr algn="l"/>
            <a:r>
              <a:rPr lang="en-US" altLang="ja-JP" sz="2400" b="0"/>
              <a:t>  (1) solve “solar neutrino problem”</a:t>
            </a:r>
          </a:p>
          <a:p>
            <a:pPr algn="l"/>
            <a:r>
              <a:rPr lang="en-US" altLang="ja-JP" sz="2400" b="0"/>
              <a:t>  (2) measure oscillation parameters (</a:t>
            </a:r>
            <a:r>
              <a:rPr lang="en-US" altLang="ja-JP" sz="2400" b="0">
                <a:latin typeface="Symbol" panose="05050102010706020507" pitchFamily="18" charset="2"/>
              </a:rPr>
              <a:t>q</a:t>
            </a:r>
            <a:r>
              <a:rPr lang="en-US" altLang="ja-JP" sz="2400" b="0" baseline="-25000"/>
              <a:t>12</a:t>
            </a:r>
            <a:r>
              <a:rPr lang="en-US" altLang="ja-JP" sz="2400" b="0"/>
              <a:t>, </a:t>
            </a:r>
            <a:r>
              <a:rPr lang="en-US" altLang="ja-JP" sz="2400" b="0">
                <a:latin typeface="Symbol" panose="05050102010706020507" pitchFamily="18" charset="2"/>
              </a:rPr>
              <a:t>D</a:t>
            </a:r>
            <a:r>
              <a:rPr lang="en-US" altLang="ja-JP" sz="2400" b="0"/>
              <a:t>m</a:t>
            </a:r>
            <a:r>
              <a:rPr lang="en-US" altLang="ja-JP" sz="2400" b="0" baseline="30000"/>
              <a:t>2</a:t>
            </a:r>
            <a:r>
              <a:rPr lang="en-US" altLang="ja-JP" sz="2400" b="0" baseline="-25000"/>
              <a:t>12</a:t>
            </a:r>
            <a:r>
              <a:rPr lang="en-US" altLang="ja-JP" sz="2400" b="0"/>
              <a:t>)</a:t>
            </a:r>
            <a:endParaRPr lang="en-US" altLang="ja-JP" b="0"/>
          </a:p>
        </p:txBody>
      </p:sp>
      <p:sp>
        <p:nvSpPr>
          <p:cNvPr id="1007620" name="Text Box 4"/>
          <p:cNvSpPr txBox="1">
            <a:spLocks noChangeArrowheads="1"/>
          </p:cNvSpPr>
          <p:nvPr/>
        </p:nvSpPr>
        <p:spPr bwMode="auto">
          <a:xfrm>
            <a:off x="1042988" y="3573463"/>
            <a:ext cx="2281237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b="0"/>
              <a:t>Main Physics</a:t>
            </a:r>
          </a:p>
        </p:txBody>
      </p:sp>
    </p:spTree>
  </p:cSld>
  <p:clrMapOvr>
    <a:masterClrMapping/>
  </p:clrMapOvr>
  <p:transition spd="med">
    <p:wipe dir="d"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412" name="Rectangle 4"/>
          <p:cNvSpPr>
            <a:spLocks noGrp="1" noChangeArrowheads="1"/>
          </p:cNvSpPr>
          <p:nvPr>
            <p:ph type="title"/>
          </p:nvPr>
        </p:nvSpPr>
        <p:spPr>
          <a:xfrm>
            <a:off x="684213" y="0"/>
            <a:ext cx="7772400" cy="692150"/>
          </a:xfr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chemeClr val="accent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ja-JP" u="sng"/>
              <a:t>Solar neutrino measurement in SK</a:t>
            </a:r>
          </a:p>
        </p:txBody>
      </p:sp>
      <p:sp>
        <p:nvSpPr>
          <p:cNvPr id="657423" name="Rectangle 15"/>
          <p:cNvSpPr>
            <a:spLocks noChangeArrowheads="1"/>
          </p:cNvSpPr>
          <p:nvPr/>
        </p:nvSpPr>
        <p:spPr bwMode="auto">
          <a:xfrm>
            <a:off x="250825" y="620713"/>
            <a:ext cx="8604250" cy="2376487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rgbClr val="CC00FF"/>
              </a:buClr>
              <a:buFont typeface="Wingdings" panose="05000000000000000000" pitchFamily="2" charset="2"/>
              <a:buChar char="n"/>
              <a:defRPr kumimoji="1" sz="2800" b="1"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algn="l">
              <a:spcBef>
                <a:spcPct val="20000"/>
              </a:spcBef>
              <a:buClr>
                <a:srgbClr val="FF7C80"/>
              </a:buClr>
              <a:buFont typeface="Wingdings" panose="05000000000000000000" pitchFamily="2" charset="2"/>
              <a:buChar char="l"/>
              <a:defRPr kumimoji="1" sz="2400" b="1"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algn="l">
              <a:spcBef>
                <a:spcPct val="20000"/>
              </a:spcBef>
              <a:buClr>
                <a:srgbClr val="FF66CC"/>
              </a:buClr>
              <a:buFont typeface="Wingdings" panose="05000000000000000000" pitchFamily="2" charset="2"/>
              <a:buChar char="Ø"/>
              <a:defRPr kumimoji="1" sz="2000" b="1"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algn="l">
              <a:spcBef>
                <a:spcPct val="20000"/>
              </a:spcBef>
              <a:buClr>
                <a:srgbClr val="FF66CC"/>
              </a:buClr>
              <a:buFont typeface="Wingdings" panose="05000000000000000000" pitchFamily="2" charset="2"/>
              <a:buChar char="Ø"/>
              <a:defRPr kumimoji="1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algn="l">
              <a:spcBef>
                <a:spcPct val="20000"/>
              </a:spcBef>
              <a:buClr>
                <a:srgbClr val="FF66CC"/>
              </a:buClr>
              <a:buFont typeface="Wingdings" panose="05000000000000000000" pitchFamily="2" charset="2"/>
              <a:buChar char="Ø"/>
              <a:defRPr kumimoji="1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rgbClr val="FF66CC"/>
              </a:buClr>
              <a:buFont typeface="Wingdings" panose="05000000000000000000" pitchFamily="2" charset="2"/>
              <a:buChar char="Ø"/>
              <a:defRPr kumimoji="1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rgbClr val="FF66CC"/>
              </a:buClr>
              <a:buFont typeface="Wingdings" panose="05000000000000000000" pitchFamily="2" charset="2"/>
              <a:buChar char="Ø"/>
              <a:defRPr kumimoji="1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rgbClr val="FF66CC"/>
              </a:buClr>
              <a:buFont typeface="Wingdings" panose="05000000000000000000" pitchFamily="2" charset="2"/>
              <a:buChar char="Ø"/>
              <a:defRPr kumimoji="1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rgbClr val="FF66CC"/>
              </a:buClr>
              <a:buFont typeface="Wingdings" panose="05000000000000000000" pitchFamily="2" charset="2"/>
              <a:buChar char="Ø"/>
              <a:defRPr kumimoji="1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ja-JP" sz="2400" b="0" baseline="30000"/>
              <a:t>8</a:t>
            </a:r>
            <a:r>
              <a:rPr lang="en-US" altLang="ja-JP" sz="2400" b="0"/>
              <a:t>B neutrino measurement by</a:t>
            </a:r>
            <a:r>
              <a:rPr lang="en-US" altLang="ja-JP" sz="2400" b="0">
                <a:latin typeface="Times New Roman" panose="02020603050405020304" pitchFamily="18" charset="0"/>
              </a:rPr>
              <a:t>   </a:t>
            </a:r>
            <a:r>
              <a:rPr lang="en-US" altLang="ja-JP" sz="2400" b="0">
                <a:solidFill>
                  <a:schemeClr val="hlink"/>
                </a:solidFill>
                <a:latin typeface="Symbol" panose="05050102010706020507" pitchFamily="18" charset="2"/>
              </a:rPr>
              <a:t>n </a:t>
            </a:r>
            <a:r>
              <a:rPr lang="en-US" altLang="ja-JP" sz="2400" b="0">
                <a:solidFill>
                  <a:schemeClr val="hlink"/>
                </a:solidFill>
                <a:latin typeface="Times New Roman" panose="02020603050405020304" pitchFamily="18" charset="0"/>
              </a:rPr>
              <a:t>+ e</a:t>
            </a:r>
            <a:r>
              <a:rPr lang="en-US" altLang="ja-JP" sz="2400" b="0" baseline="30000">
                <a:solidFill>
                  <a:schemeClr val="hlink"/>
                </a:solidFill>
                <a:latin typeface="Times New Roman" panose="02020603050405020304" pitchFamily="18" charset="0"/>
              </a:rPr>
              <a:t>-</a:t>
            </a:r>
            <a:r>
              <a:rPr lang="en-US" altLang="ja-JP" sz="2400" b="0">
                <a:solidFill>
                  <a:schemeClr val="hlink"/>
                </a:solidFill>
                <a:latin typeface="Times New Roman" panose="02020603050405020304" pitchFamily="18" charset="0"/>
              </a:rPr>
              <a:t> </a:t>
            </a:r>
            <a:r>
              <a:rPr lang="en-US" altLang="ja-JP" sz="2400" b="0">
                <a:solidFill>
                  <a:schemeClr val="hlin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→</a:t>
            </a:r>
            <a:r>
              <a:rPr lang="en-US" altLang="ja-JP" sz="2400" b="0">
                <a:solidFill>
                  <a:schemeClr val="hlink"/>
                </a:solidFill>
                <a:latin typeface="Times New Roman" panose="02020603050405020304" pitchFamily="18" charset="0"/>
              </a:rPr>
              <a:t>  </a:t>
            </a:r>
            <a:r>
              <a:rPr lang="en-US" altLang="ja-JP" sz="2400" b="0">
                <a:solidFill>
                  <a:schemeClr val="hlink"/>
                </a:solidFill>
                <a:latin typeface="Symbol" panose="05050102010706020507" pitchFamily="18" charset="2"/>
              </a:rPr>
              <a:t>n </a:t>
            </a:r>
            <a:r>
              <a:rPr lang="en-US" altLang="ja-JP" sz="2400" b="0">
                <a:solidFill>
                  <a:schemeClr val="hlink"/>
                </a:solidFill>
                <a:latin typeface="Times New Roman" panose="02020603050405020304" pitchFamily="18" charset="0"/>
              </a:rPr>
              <a:t>+ e</a:t>
            </a:r>
            <a:r>
              <a:rPr lang="en-US" altLang="ja-JP" sz="2400" b="0" baseline="30000">
                <a:solidFill>
                  <a:schemeClr val="hlink"/>
                </a:solidFill>
                <a:latin typeface="Times New Roman" panose="02020603050405020304" pitchFamily="18" charset="0"/>
              </a:rPr>
              <a:t>-</a:t>
            </a:r>
            <a:r>
              <a:rPr lang="en-US" altLang="ja-JP" sz="2400" b="0">
                <a:latin typeface="Times New Roman" panose="02020603050405020304" pitchFamily="18" charset="0"/>
              </a:rPr>
              <a:t> </a:t>
            </a:r>
          </a:p>
          <a:p>
            <a:pPr>
              <a:spcBef>
                <a:spcPct val="0"/>
              </a:spcBef>
            </a:pPr>
            <a:r>
              <a:rPr lang="en-US" altLang="ja-JP" sz="2400" b="0"/>
              <a:t>Sensitive to</a:t>
            </a:r>
            <a:r>
              <a:rPr lang="en-US" altLang="ja-JP" sz="2400" b="0">
                <a:latin typeface="Times New Roman" panose="02020603050405020304" pitchFamily="18" charset="0"/>
              </a:rPr>
              <a:t> </a:t>
            </a:r>
            <a:r>
              <a:rPr lang="en-US" altLang="ja-JP" sz="2400" b="0">
                <a:latin typeface="Symbol" panose="05050102010706020507" pitchFamily="18" charset="2"/>
              </a:rPr>
              <a:t>n</a:t>
            </a:r>
            <a:r>
              <a:rPr lang="en-US" altLang="ja-JP" sz="2400" b="0" baseline="-25000">
                <a:latin typeface="Times New Roman" panose="02020603050405020304" pitchFamily="18" charset="0"/>
              </a:rPr>
              <a:t>e</a:t>
            </a:r>
            <a:r>
              <a:rPr lang="en-US" altLang="ja-JP" sz="2400" b="0">
                <a:latin typeface="Symbol" panose="05050102010706020507" pitchFamily="18" charset="2"/>
              </a:rPr>
              <a:t>, n</a:t>
            </a:r>
            <a:r>
              <a:rPr lang="en-US" altLang="ja-JP" sz="2400" b="0" baseline="-25000">
                <a:latin typeface="Symbol" panose="05050102010706020507" pitchFamily="18" charset="2"/>
              </a:rPr>
              <a:t>m</a:t>
            </a:r>
            <a:r>
              <a:rPr lang="en-US" altLang="ja-JP" sz="2400" b="0">
                <a:latin typeface="Symbol" panose="05050102010706020507" pitchFamily="18" charset="2"/>
              </a:rPr>
              <a:t>, n</a:t>
            </a:r>
            <a:r>
              <a:rPr lang="en-US" altLang="ja-JP" sz="2400" b="0" baseline="-25000">
                <a:latin typeface="Symbol" panose="05050102010706020507" pitchFamily="18" charset="2"/>
              </a:rPr>
              <a:t>t</a:t>
            </a:r>
            <a:r>
              <a:rPr lang="en-US" altLang="ja-JP" sz="2400" b="0">
                <a:latin typeface="Symbol" panose="05050102010706020507" pitchFamily="18" charset="2"/>
              </a:rPr>
              <a:t>  </a:t>
            </a:r>
            <a:r>
              <a:rPr lang="en-US" altLang="ja-JP" sz="2400" b="0">
                <a:solidFill>
                  <a:schemeClr val="hlink"/>
                </a:solidFill>
                <a:latin typeface="Symbol" panose="05050102010706020507" pitchFamily="18" charset="2"/>
              </a:rPr>
              <a:t>s(n</a:t>
            </a:r>
            <a:r>
              <a:rPr lang="en-US" altLang="ja-JP" sz="2400" b="0" baseline="-25000">
                <a:solidFill>
                  <a:schemeClr val="hlink"/>
                </a:solidFill>
                <a:latin typeface="Symbol" panose="05050102010706020507" pitchFamily="18" charset="2"/>
              </a:rPr>
              <a:t>m(t)</a:t>
            </a:r>
            <a:r>
              <a:rPr lang="en-US" altLang="ja-JP" sz="2400" b="0">
                <a:solidFill>
                  <a:schemeClr val="hlink"/>
                </a:solidFill>
                <a:latin typeface="Symbol" panose="05050102010706020507" pitchFamily="18" charset="2"/>
              </a:rPr>
              <a:t>+</a:t>
            </a:r>
            <a:r>
              <a:rPr lang="en-US" altLang="ja-JP" sz="2400" b="0">
                <a:solidFill>
                  <a:schemeClr val="hlink"/>
                </a:solidFill>
                <a:latin typeface="Times New Roman" panose="02020603050405020304" pitchFamily="18" charset="0"/>
              </a:rPr>
              <a:t>e</a:t>
            </a:r>
            <a:r>
              <a:rPr lang="en-US" altLang="ja-JP" sz="2400" b="0" baseline="30000">
                <a:solidFill>
                  <a:schemeClr val="hlink"/>
                </a:solidFill>
                <a:latin typeface="Times New Roman" panose="02020603050405020304" pitchFamily="18" charset="0"/>
              </a:rPr>
              <a:t>-</a:t>
            </a:r>
            <a:r>
              <a:rPr lang="en-US" altLang="ja-JP" sz="2400" b="0">
                <a:solidFill>
                  <a:schemeClr val="hlink"/>
                </a:solidFill>
                <a:latin typeface="Symbol" panose="05050102010706020507" pitchFamily="18" charset="2"/>
              </a:rPr>
              <a:t>) </a:t>
            </a:r>
            <a:r>
              <a:rPr lang="en-US" altLang="ja-JP" sz="2400" b="0">
                <a:solidFill>
                  <a:schemeClr val="hlink"/>
                </a:solidFill>
                <a:latin typeface="Times New Roman" panose="02020603050405020304" pitchFamily="18" charset="0"/>
              </a:rPr>
              <a:t>=~0.15</a:t>
            </a:r>
            <a:r>
              <a:rPr lang="en-US" altLang="ja-JP" sz="2400" b="0">
                <a:solidFill>
                  <a:schemeClr val="hlin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×</a:t>
            </a:r>
            <a:r>
              <a:rPr lang="en-US" altLang="ja-JP" sz="2400" b="0">
                <a:solidFill>
                  <a:schemeClr val="hlink"/>
                </a:solidFill>
                <a:latin typeface="Symbol" panose="05050102010706020507" pitchFamily="18" charset="2"/>
              </a:rPr>
              <a:t>s(n</a:t>
            </a:r>
            <a:r>
              <a:rPr lang="en-US" altLang="ja-JP" sz="2400" b="0" baseline="-25000">
                <a:solidFill>
                  <a:schemeClr val="hlink"/>
                </a:solidFill>
                <a:latin typeface="Times New Roman" panose="02020603050405020304" pitchFamily="18" charset="0"/>
              </a:rPr>
              <a:t>e</a:t>
            </a:r>
            <a:r>
              <a:rPr lang="en-US" altLang="ja-JP" sz="2400" b="0">
                <a:solidFill>
                  <a:schemeClr val="hlink"/>
                </a:solidFill>
                <a:latin typeface="Symbol" panose="05050102010706020507" pitchFamily="18" charset="2"/>
              </a:rPr>
              <a:t>+</a:t>
            </a:r>
            <a:r>
              <a:rPr lang="en-US" altLang="ja-JP" sz="2400" b="0">
                <a:solidFill>
                  <a:schemeClr val="hlink"/>
                </a:solidFill>
                <a:latin typeface="Times New Roman" panose="02020603050405020304" pitchFamily="18" charset="0"/>
              </a:rPr>
              <a:t>e</a:t>
            </a:r>
            <a:r>
              <a:rPr lang="en-US" altLang="ja-JP" sz="2400" b="0" baseline="30000">
                <a:solidFill>
                  <a:schemeClr val="hlink"/>
                </a:solidFill>
                <a:latin typeface="Times New Roman" panose="02020603050405020304" pitchFamily="18" charset="0"/>
              </a:rPr>
              <a:t>-</a:t>
            </a:r>
            <a:r>
              <a:rPr lang="en-US" altLang="ja-JP" sz="2400" b="0">
                <a:solidFill>
                  <a:schemeClr val="hlink"/>
                </a:solidFill>
                <a:latin typeface="Symbol" panose="05050102010706020507" pitchFamily="18" charset="2"/>
              </a:rPr>
              <a:t>)</a:t>
            </a:r>
            <a:r>
              <a:rPr lang="en-US" altLang="ja-JP" sz="2400" b="0">
                <a:latin typeface="Symbol" panose="05050102010706020507" pitchFamily="18" charset="2"/>
              </a:rPr>
              <a:t> </a:t>
            </a:r>
            <a:endParaRPr lang="en-US" altLang="ja-JP" sz="2400" b="0">
              <a:latin typeface="Times New Roman" panose="02020603050405020304" pitchFamily="18" charset="0"/>
            </a:endParaRPr>
          </a:p>
          <a:p>
            <a:pPr>
              <a:spcBef>
                <a:spcPct val="0"/>
              </a:spcBef>
            </a:pPr>
            <a:r>
              <a:rPr lang="en-US" altLang="ja-JP" sz="2400" b="0">
                <a:solidFill>
                  <a:schemeClr val="hlink"/>
                </a:solidFill>
              </a:rPr>
              <a:t>High statistics</a:t>
            </a:r>
            <a:r>
              <a:rPr lang="en-US" altLang="ja-JP" sz="2400" b="0"/>
              <a:t> ~15ev./day with E</a:t>
            </a:r>
            <a:r>
              <a:rPr lang="en-US" altLang="ja-JP" sz="2400" b="0" baseline="-25000"/>
              <a:t>e </a:t>
            </a:r>
            <a:r>
              <a:rPr lang="en-US" altLang="ja-JP" sz="2400" b="0"/>
              <a:t>&gt; 5MeV</a:t>
            </a:r>
          </a:p>
          <a:p>
            <a:pPr>
              <a:spcBef>
                <a:spcPct val="0"/>
              </a:spcBef>
            </a:pPr>
            <a:r>
              <a:rPr lang="en-US" altLang="ja-JP" sz="2400" b="0"/>
              <a:t>Real time measurement. Studies on </a:t>
            </a:r>
            <a:r>
              <a:rPr lang="en-US" altLang="ja-JP" sz="2400" b="0">
                <a:solidFill>
                  <a:schemeClr val="hlink"/>
                </a:solidFill>
              </a:rPr>
              <a:t>time variations</a:t>
            </a:r>
            <a:r>
              <a:rPr lang="en-US" altLang="ja-JP" sz="2400" b="0"/>
              <a:t>.</a:t>
            </a:r>
          </a:p>
          <a:p>
            <a:pPr>
              <a:spcBef>
                <a:spcPct val="0"/>
              </a:spcBef>
            </a:pPr>
            <a:r>
              <a:rPr lang="en-US" altLang="ja-JP" sz="2400" b="0"/>
              <a:t>Studies on </a:t>
            </a:r>
            <a:r>
              <a:rPr lang="en-US" altLang="ja-JP" sz="2400" b="0">
                <a:solidFill>
                  <a:schemeClr val="hlink"/>
                </a:solidFill>
              </a:rPr>
              <a:t>energy spectrum.</a:t>
            </a:r>
          </a:p>
          <a:p>
            <a:pPr>
              <a:spcBef>
                <a:spcPct val="0"/>
              </a:spcBef>
            </a:pPr>
            <a:r>
              <a:rPr lang="en-US" altLang="ja-JP" sz="2400" b="0">
                <a:solidFill>
                  <a:schemeClr val="hlink"/>
                </a:solidFill>
              </a:rPr>
              <a:t>Precise energy calibration</a:t>
            </a:r>
            <a:r>
              <a:rPr lang="en-US" altLang="ja-JP" sz="2400" b="0"/>
              <a:t> by LINAC and </a:t>
            </a:r>
            <a:r>
              <a:rPr lang="en-US" altLang="ja-JP" sz="2400" b="0" baseline="30000"/>
              <a:t>16</a:t>
            </a:r>
            <a:r>
              <a:rPr lang="en-US" altLang="ja-JP" sz="2400" b="0"/>
              <a:t>N. </a:t>
            </a:r>
          </a:p>
        </p:txBody>
      </p:sp>
      <p:pic>
        <p:nvPicPr>
          <p:cNvPr id="776727" name="Picture 1559" descr="solevent"/>
          <p:cNvPicPr>
            <a:picLocks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95288" y="3632200"/>
            <a:ext cx="4211637" cy="3225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76728" name="Text Box 1560"/>
          <p:cNvSpPr txBox="1">
            <a:spLocks noChangeArrowheads="1"/>
          </p:cNvSpPr>
          <p:nvPr/>
        </p:nvSpPr>
        <p:spPr bwMode="auto">
          <a:xfrm>
            <a:off x="1612900" y="3143250"/>
            <a:ext cx="19796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sz="2400" b="0"/>
              <a:t>Typical event</a:t>
            </a:r>
          </a:p>
        </p:txBody>
      </p:sp>
      <p:sp>
        <p:nvSpPr>
          <p:cNvPr id="776729" name="Rectangle 1561"/>
          <p:cNvSpPr>
            <a:spLocks noChangeArrowheads="1"/>
          </p:cNvSpPr>
          <p:nvPr/>
        </p:nvSpPr>
        <p:spPr bwMode="auto">
          <a:xfrm>
            <a:off x="5580063" y="4149725"/>
            <a:ext cx="3313112" cy="2292350"/>
          </a:xfrm>
          <a:prstGeom prst="rect">
            <a:avLst/>
          </a:prstGeom>
          <a:noFill/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/>
          <a:p>
            <a:pPr algn="l" eaLnBrk="0" hangingPunct="0">
              <a:buFontTx/>
              <a:buChar char="•"/>
            </a:pPr>
            <a:r>
              <a:rPr lang="en-US" altLang="ja-JP" sz="2400" b="0">
                <a:latin typeface="Arial" panose="020B0604020202020204" pitchFamily="34" charset="0"/>
              </a:rPr>
              <a:t> Timing information	vertex position</a:t>
            </a:r>
          </a:p>
          <a:p>
            <a:pPr algn="l" eaLnBrk="0" hangingPunct="0">
              <a:buFontTx/>
              <a:buChar char="•"/>
            </a:pPr>
            <a:r>
              <a:rPr lang="en-US" altLang="ja-JP" sz="2400" b="0">
                <a:latin typeface="Arial" panose="020B0604020202020204" pitchFamily="34" charset="0"/>
              </a:rPr>
              <a:t> Ring pattern		direction</a:t>
            </a:r>
          </a:p>
          <a:p>
            <a:pPr algn="l" eaLnBrk="0" hangingPunct="0">
              <a:buFontTx/>
              <a:buChar char="•"/>
            </a:pPr>
            <a:r>
              <a:rPr lang="en-US" altLang="ja-JP" sz="2400" b="0">
                <a:latin typeface="Arial" panose="020B0604020202020204" pitchFamily="34" charset="0"/>
              </a:rPr>
              <a:t> Number of hit PMTs	energy</a:t>
            </a:r>
          </a:p>
        </p:txBody>
      </p:sp>
      <p:sp>
        <p:nvSpPr>
          <p:cNvPr id="776730" name="AutoShape 1562"/>
          <p:cNvSpPr>
            <a:spLocks noChangeArrowheads="1"/>
          </p:cNvSpPr>
          <p:nvPr/>
        </p:nvSpPr>
        <p:spPr bwMode="auto">
          <a:xfrm>
            <a:off x="6084888" y="4652963"/>
            <a:ext cx="360362" cy="215900"/>
          </a:xfrm>
          <a:prstGeom prst="rightArrow">
            <a:avLst>
              <a:gd name="adj1" fmla="val 50000"/>
              <a:gd name="adj2" fmla="val 41728"/>
            </a:avLst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776731" name="AutoShape 1563"/>
          <p:cNvSpPr>
            <a:spLocks noChangeArrowheads="1"/>
          </p:cNvSpPr>
          <p:nvPr/>
        </p:nvSpPr>
        <p:spPr bwMode="auto">
          <a:xfrm>
            <a:off x="6084888" y="5372100"/>
            <a:ext cx="360362" cy="215900"/>
          </a:xfrm>
          <a:prstGeom prst="rightArrow">
            <a:avLst>
              <a:gd name="adj1" fmla="val 50000"/>
              <a:gd name="adj2" fmla="val 41728"/>
            </a:avLst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776732" name="AutoShape 1564"/>
          <p:cNvSpPr>
            <a:spLocks noChangeArrowheads="1"/>
          </p:cNvSpPr>
          <p:nvPr/>
        </p:nvSpPr>
        <p:spPr bwMode="auto">
          <a:xfrm>
            <a:off x="6084888" y="6092825"/>
            <a:ext cx="360362" cy="215900"/>
          </a:xfrm>
          <a:prstGeom prst="rightArrow">
            <a:avLst>
              <a:gd name="adj1" fmla="val 50000"/>
              <a:gd name="adj2" fmla="val 41728"/>
            </a:avLst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776734" name="AutoShape 1566"/>
          <p:cNvSpPr>
            <a:spLocks noChangeArrowheads="1"/>
          </p:cNvSpPr>
          <p:nvPr/>
        </p:nvSpPr>
        <p:spPr bwMode="auto">
          <a:xfrm>
            <a:off x="468313" y="6145213"/>
            <a:ext cx="1490662" cy="712787"/>
          </a:xfrm>
          <a:prstGeom prst="roundRect">
            <a:avLst>
              <a:gd name="adj" fmla="val 12495"/>
            </a:avLst>
          </a:prstGeom>
          <a:solidFill>
            <a:srgbClr val="99FFCC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776733" name="Rectangle 1565"/>
          <p:cNvSpPr>
            <a:spLocks noChangeArrowheads="1"/>
          </p:cNvSpPr>
          <p:nvPr/>
        </p:nvSpPr>
        <p:spPr bwMode="auto">
          <a:xfrm>
            <a:off x="468313" y="6216650"/>
            <a:ext cx="14414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>
            <a:lvl1pPr algn="l" defTabSz="7620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571500" algn="l" defTabSz="7620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algn="l" defTabSz="7620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714500" algn="l" defTabSz="7620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286000" algn="l" defTabSz="7620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743200" defTabSz="7620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3200400" defTabSz="7620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657600" defTabSz="7620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4114800" defTabSz="7620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r>
              <a:rPr lang="en-US" altLang="ja-JP" sz="1800">
                <a:solidFill>
                  <a:srgbClr val="000000"/>
                </a:solidFill>
              </a:rPr>
              <a:t>E</a:t>
            </a:r>
            <a:r>
              <a:rPr lang="en-US" altLang="ja-JP" sz="1000">
                <a:solidFill>
                  <a:srgbClr val="000000"/>
                </a:solidFill>
              </a:rPr>
              <a:t>e</a:t>
            </a:r>
            <a:r>
              <a:rPr lang="en-US" altLang="ja-JP" sz="1800">
                <a:solidFill>
                  <a:srgbClr val="000000"/>
                </a:solidFill>
              </a:rPr>
              <a:t> = 9.1MeV</a:t>
            </a:r>
          </a:p>
          <a:p>
            <a:r>
              <a:rPr lang="en-US" altLang="ja-JP" sz="1800">
                <a:solidFill>
                  <a:srgbClr val="000000"/>
                </a:solidFill>
              </a:rPr>
              <a:t>cos</a:t>
            </a:r>
            <a:r>
              <a:rPr lang="en-US" altLang="ja-JP" sz="1800">
                <a:solidFill>
                  <a:srgbClr val="000000"/>
                </a:solidFill>
                <a:latin typeface="Symbol" panose="05050102010706020507" pitchFamily="18" charset="2"/>
              </a:rPr>
              <a:t>q</a:t>
            </a:r>
            <a:r>
              <a:rPr lang="en-US" altLang="ja-JP" sz="1000">
                <a:solidFill>
                  <a:srgbClr val="000000"/>
                </a:solidFill>
              </a:rPr>
              <a:t>sun</a:t>
            </a:r>
            <a:r>
              <a:rPr lang="en-US" altLang="ja-JP" sz="1800">
                <a:solidFill>
                  <a:srgbClr val="000000"/>
                </a:solidFill>
              </a:rPr>
              <a:t> = 0.95</a:t>
            </a:r>
          </a:p>
        </p:txBody>
      </p:sp>
    </p:spTree>
  </p:cSld>
  <p:clrMapOvr>
    <a:masterClrMapping/>
  </p:clrMapOvr>
  <p:transition spd="med">
    <p:wipe dir="d"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8037" name="Group 821"/>
          <p:cNvGrpSpPr>
            <a:grpSpLocks/>
          </p:cNvGrpSpPr>
          <p:nvPr/>
        </p:nvGrpSpPr>
        <p:grpSpPr bwMode="auto">
          <a:xfrm>
            <a:off x="954088" y="836613"/>
            <a:ext cx="7183437" cy="4383087"/>
            <a:chOff x="601" y="527"/>
            <a:chExt cx="4525" cy="2761"/>
          </a:xfrm>
        </p:grpSpPr>
        <p:sp>
          <p:nvSpPr>
            <p:cNvPr id="777233" name="AutoShape 17"/>
            <p:cNvSpPr>
              <a:spLocks noChangeAspect="1" noChangeArrowheads="1" noTextEdit="1"/>
            </p:cNvSpPr>
            <p:nvPr/>
          </p:nvSpPr>
          <p:spPr bwMode="auto">
            <a:xfrm>
              <a:off x="748" y="527"/>
              <a:ext cx="4378" cy="2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777234" name="Group 18"/>
            <p:cNvGrpSpPr>
              <a:grpSpLocks/>
            </p:cNvGrpSpPr>
            <p:nvPr/>
          </p:nvGrpSpPr>
          <p:grpSpPr bwMode="auto">
            <a:xfrm>
              <a:off x="1034" y="535"/>
              <a:ext cx="3944" cy="1682"/>
              <a:chOff x="1034" y="535"/>
              <a:chExt cx="3944" cy="1682"/>
            </a:xfrm>
          </p:grpSpPr>
          <p:sp>
            <p:nvSpPr>
              <p:cNvPr id="777235" name="Freeform 19"/>
              <p:cNvSpPr>
                <a:spLocks/>
              </p:cNvSpPr>
              <p:nvPr/>
            </p:nvSpPr>
            <p:spPr bwMode="auto">
              <a:xfrm>
                <a:off x="3131" y="683"/>
                <a:ext cx="93" cy="142"/>
              </a:xfrm>
              <a:custGeom>
                <a:avLst/>
                <a:gdLst>
                  <a:gd name="T0" fmla="*/ 0 w 186"/>
                  <a:gd name="T1" fmla="*/ 205 h 284"/>
                  <a:gd name="T2" fmla="*/ 38 w 186"/>
                  <a:gd name="T3" fmla="*/ 201 h 284"/>
                  <a:gd name="T4" fmla="*/ 44 w 186"/>
                  <a:gd name="T5" fmla="*/ 222 h 284"/>
                  <a:gd name="T6" fmla="*/ 56 w 186"/>
                  <a:gd name="T7" fmla="*/ 238 h 284"/>
                  <a:gd name="T8" fmla="*/ 70 w 186"/>
                  <a:gd name="T9" fmla="*/ 248 h 284"/>
                  <a:gd name="T10" fmla="*/ 91 w 186"/>
                  <a:gd name="T11" fmla="*/ 250 h 284"/>
                  <a:gd name="T12" fmla="*/ 115 w 186"/>
                  <a:gd name="T13" fmla="*/ 246 h 284"/>
                  <a:gd name="T14" fmla="*/ 133 w 186"/>
                  <a:gd name="T15" fmla="*/ 232 h 284"/>
                  <a:gd name="T16" fmla="*/ 144 w 186"/>
                  <a:gd name="T17" fmla="*/ 213 h 284"/>
                  <a:gd name="T18" fmla="*/ 148 w 186"/>
                  <a:gd name="T19" fmla="*/ 185 h 284"/>
                  <a:gd name="T20" fmla="*/ 144 w 186"/>
                  <a:gd name="T21" fmla="*/ 159 h 284"/>
                  <a:gd name="T22" fmla="*/ 135 w 186"/>
                  <a:gd name="T23" fmla="*/ 140 h 284"/>
                  <a:gd name="T24" fmla="*/ 117 w 186"/>
                  <a:gd name="T25" fmla="*/ 128 h 284"/>
                  <a:gd name="T26" fmla="*/ 91 w 186"/>
                  <a:gd name="T27" fmla="*/ 124 h 284"/>
                  <a:gd name="T28" fmla="*/ 79 w 186"/>
                  <a:gd name="T29" fmla="*/ 124 h 284"/>
                  <a:gd name="T30" fmla="*/ 70 w 186"/>
                  <a:gd name="T31" fmla="*/ 126 h 284"/>
                  <a:gd name="T32" fmla="*/ 62 w 186"/>
                  <a:gd name="T33" fmla="*/ 130 h 284"/>
                  <a:gd name="T34" fmla="*/ 54 w 186"/>
                  <a:gd name="T35" fmla="*/ 136 h 284"/>
                  <a:gd name="T36" fmla="*/ 48 w 186"/>
                  <a:gd name="T37" fmla="*/ 142 h 284"/>
                  <a:gd name="T38" fmla="*/ 42 w 186"/>
                  <a:gd name="T39" fmla="*/ 148 h 284"/>
                  <a:gd name="T40" fmla="*/ 4 w 186"/>
                  <a:gd name="T41" fmla="*/ 144 h 284"/>
                  <a:gd name="T42" fmla="*/ 34 w 186"/>
                  <a:gd name="T43" fmla="*/ 0 h 284"/>
                  <a:gd name="T44" fmla="*/ 170 w 186"/>
                  <a:gd name="T45" fmla="*/ 0 h 284"/>
                  <a:gd name="T46" fmla="*/ 170 w 186"/>
                  <a:gd name="T47" fmla="*/ 37 h 284"/>
                  <a:gd name="T48" fmla="*/ 64 w 186"/>
                  <a:gd name="T49" fmla="*/ 37 h 284"/>
                  <a:gd name="T50" fmla="*/ 50 w 186"/>
                  <a:gd name="T51" fmla="*/ 110 h 284"/>
                  <a:gd name="T52" fmla="*/ 75 w 186"/>
                  <a:gd name="T53" fmla="*/ 96 h 284"/>
                  <a:gd name="T54" fmla="*/ 101 w 186"/>
                  <a:gd name="T55" fmla="*/ 90 h 284"/>
                  <a:gd name="T56" fmla="*/ 123 w 186"/>
                  <a:gd name="T57" fmla="*/ 94 h 284"/>
                  <a:gd name="T58" fmla="*/ 144 w 186"/>
                  <a:gd name="T59" fmla="*/ 102 h 284"/>
                  <a:gd name="T60" fmla="*/ 160 w 186"/>
                  <a:gd name="T61" fmla="*/ 116 h 284"/>
                  <a:gd name="T62" fmla="*/ 174 w 186"/>
                  <a:gd name="T63" fmla="*/ 136 h 284"/>
                  <a:gd name="T64" fmla="*/ 182 w 186"/>
                  <a:gd name="T65" fmla="*/ 157 h 284"/>
                  <a:gd name="T66" fmla="*/ 186 w 186"/>
                  <a:gd name="T67" fmla="*/ 183 h 284"/>
                  <a:gd name="T68" fmla="*/ 184 w 186"/>
                  <a:gd name="T69" fmla="*/ 207 h 284"/>
                  <a:gd name="T70" fmla="*/ 176 w 186"/>
                  <a:gd name="T71" fmla="*/ 230 h 284"/>
                  <a:gd name="T72" fmla="*/ 164 w 186"/>
                  <a:gd name="T73" fmla="*/ 250 h 284"/>
                  <a:gd name="T74" fmla="*/ 142 w 186"/>
                  <a:gd name="T75" fmla="*/ 268 h 284"/>
                  <a:gd name="T76" fmla="*/ 119 w 186"/>
                  <a:gd name="T77" fmla="*/ 280 h 284"/>
                  <a:gd name="T78" fmla="*/ 91 w 186"/>
                  <a:gd name="T79" fmla="*/ 284 h 284"/>
                  <a:gd name="T80" fmla="*/ 66 w 186"/>
                  <a:gd name="T81" fmla="*/ 282 h 284"/>
                  <a:gd name="T82" fmla="*/ 46 w 186"/>
                  <a:gd name="T83" fmla="*/ 274 h 284"/>
                  <a:gd name="T84" fmla="*/ 28 w 186"/>
                  <a:gd name="T85" fmla="*/ 262 h 284"/>
                  <a:gd name="T86" fmla="*/ 14 w 186"/>
                  <a:gd name="T87" fmla="*/ 246 h 284"/>
                  <a:gd name="T88" fmla="*/ 4 w 186"/>
                  <a:gd name="T89" fmla="*/ 228 h 284"/>
                  <a:gd name="T90" fmla="*/ 0 w 186"/>
                  <a:gd name="T91" fmla="*/ 205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284">
                    <a:moveTo>
                      <a:pt x="0" y="205"/>
                    </a:moveTo>
                    <a:lnTo>
                      <a:pt x="38" y="201"/>
                    </a:lnTo>
                    <a:lnTo>
                      <a:pt x="44" y="222"/>
                    </a:lnTo>
                    <a:lnTo>
                      <a:pt x="56" y="238"/>
                    </a:lnTo>
                    <a:lnTo>
                      <a:pt x="70" y="248"/>
                    </a:lnTo>
                    <a:lnTo>
                      <a:pt x="91" y="250"/>
                    </a:lnTo>
                    <a:lnTo>
                      <a:pt x="115" y="246"/>
                    </a:lnTo>
                    <a:lnTo>
                      <a:pt x="133" y="232"/>
                    </a:lnTo>
                    <a:lnTo>
                      <a:pt x="144" y="213"/>
                    </a:lnTo>
                    <a:lnTo>
                      <a:pt x="148" y="185"/>
                    </a:lnTo>
                    <a:lnTo>
                      <a:pt x="144" y="159"/>
                    </a:lnTo>
                    <a:lnTo>
                      <a:pt x="135" y="140"/>
                    </a:lnTo>
                    <a:lnTo>
                      <a:pt x="117" y="128"/>
                    </a:lnTo>
                    <a:lnTo>
                      <a:pt x="91" y="124"/>
                    </a:lnTo>
                    <a:lnTo>
                      <a:pt x="79" y="124"/>
                    </a:lnTo>
                    <a:lnTo>
                      <a:pt x="70" y="126"/>
                    </a:lnTo>
                    <a:lnTo>
                      <a:pt x="62" y="130"/>
                    </a:lnTo>
                    <a:lnTo>
                      <a:pt x="54" y="136"/>
                    </a:lnTo>
                    <a:lnTo>
                      <a:pt x="48" y="142"/>
                    </a:lnTo>
                    <a:lnTo>
                      <a:pt x="42" y="148"/>
                    </a:lnTo>
                    <a:lnTo>
                      <a:pt x="4" y="144"/>
                    </a:lnTo>
                    <a:lnTo>
                      <a:pt x="34" y="0"/>
                    </a:lnTo>
                    <a:lnTo>
                      <a:pt x="170" y="0"/>
                    </a:lnTo>
                    <a:lnTo>
                      <a:pt x="170" y="37"/>
                    </a:lnTo>
                    <a:lnTo>
                      <a:pt x="64" y="37"/>
                    </a:lnTo>
                    <a:lnTo>
                      <a:pt x="50" y="110"/>
                    </a:lnTo>
                    <a:lnTo>
                      <a:pt x="75" y="96"/>
                    </a:lnTo>
                    <a:lnTo>
                      <a:pt x="101" y="90"/>
                    </a:lnTo>
                    <a:lnTo>
                      <a:pt x="123" y="94"/>
                    </a:lnTo>
                    <a:lnTo>
                      <a:pt x="144" y="102"/>
                    </a:lnTo>
                    <a:lnTo>
                      <a:pt x="160" y="116"/>
                    </a:lnTo>
                    <a:lnTo>
                      <a:pt x="174" y="136"/>
                    </a:lnTo>
                    <a:lnTo>
                      <a:pt x="182" y="157"/>
                    </a:lnTo>
                    <a:lnTo>
                      <a:pt x="186" y="183"/>
                    </a:lnTo>
                    <a:lnTo>
                      <a:pt x="184" y="207"/>
                    </a:lnTo>
                    <a:lnTo>
                      <a:pt x="176" y="230"/>
                    </a:lnTo>
                    <a:lnTo>
                      <a:pt x="164" y="250"/>
                    </a:lnTo>
                    <a:lnTo>
                      <a:pt x="142" y="268"/>
                    </a:lnTo>
                    <a:lnTo>
                      <a:pt x="119" y="280"/>
                    </a:lnTo>
                    <a:lnTo>
                      <a:pt x="91" y="284"/>
                    </a:lnTo>
                    <a:lnTo>
                      <a:pt x="66" y="282"/>
                    </a:lnTo>
                    <a:lnTo>
                      <a:pt x="46" y="274"/>
                    </a:lnTo>
                    <a:lnTo>
                      <a:pt x="28" y="262"/>
                    </a:lnTo>
                    <a:lnTo>
                      <a:pt x="14" y="246"/>
                    </a:lnTo>
                    <a:lnTo>
                      <a:pt x="4" y="228"/>
                    </a:lnTo>
                    <a:lnTo>
                      <a:pt x="0" y="20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36" name="Rectangle 20"/>
              <p:cNvSpPr>
                <a:spLocks noChangeArrowheads="1"/>
              </p:cNvSpPr>
              <p:nvPr/>
            </p:nvSpPr>
            <p:spPr bwMode="auto">
              <a:xfrm>
                <a:off x="3238" y="764"/>
                <a:ext cx="54" cy="15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37" name="Freeform 21"/>
              <p:cNvSpPr>
                <a:spLocks/>
              </p:cNvSpPr>
              <p:nvPr/>
            </p:nvSpPr>
            <p:spPr bwMode="auto">
              <a:xfrm>
                <a:off x="3304" y="681"/>
                <a:ext cx="92" cy="142"/>
              </a:xfrm>
              <a:custGeom>
                <a:avLst/>
                <a:gdLst>
                  <a:gd name="T0" fmla="*/ 185 w 185"/>
                  <a:gd name="T1" fmla="*/ 246 h 284"/>
                  <a:gd name="T2" fmla="*/ 185 w 185"/>
                  <a:gd name="T3" fmla="*/ 284 h 284"/>
                  <a:gd name="T4" fmla="*/ 0 w 185"/>
                  <a:gd name="T5" fmla="*/ 284 h 284"/>
                  <a:gd name="T6" fmla="*/ 0 w 185"/>
                  <a:gd name="T7" fmla="*/ 270 h 284"/>
                  <a:gd name="T8" fmla="*/ 4 w 185"/>
                  <a:gd name="T9" fmla="*/ 258 h 284"/>
                  <a:gd name="T10" fmla="*/ 11 w 185"/>
                  <a:gd name="T11" fmla="*/ 238 h 284"/>
                  <a:gd name="T12" fmla="*/ 25 w 185"/>
                  <a:gd name="T13" fmla="*/ 219 h 284"/>
                  <a:gd name="T14" fmla="*/ 43 w 185"/>
                  <a:gd name="T15" fmla="*/ 199 h 284"/>
                  <a:gd name="T16" fmla="*/ 69 w 185"/>
                  <a:gd name="T17" fmla="*/ 177 h 284"/>
                  <a:gd name="T18" fmla="*/ 94 w 185"/>
                  <a:gd name="T19" fmla="*/ 153 h 284"/>
                  <a:gd name="T20" fmla="*/ 116 w 185"/>
                  <a:gd name="T21" fmla="*/ 134 h 284"/>
                  <a:gd name="T22" fmla="*/ 128 w 185"/>
                  <a:gd name="T23" fmla="*/ 118 h 284"/>
                  <a:gd name="T24" fmla="*/ 140 w 185"/>
                  <a:gd name="T25" fmla="*/ 98 h 284"/>
                  <a:gd name="T26" fmla="*/ 144 w 185"/>
                  <a:gd name="T27" fmla="*/ 79 h 284"/>
                  <a:gd name="T28" fmla="*/ 140 w 185"/>
                  <a:gd name="T29" fmla="*/ 61 h 284"/>
                  <a:gd name="T30" fmla="*/ 130 w 185"/>
                  <a:gd name="T31" fmla="*/ 47 h 284"/>
                  <a:gd name="T32" fmla="*/ 114 w 185"/>
                  <a:gd name="T33" fmla="*/ 37 h 284"/>
                  <a:gd name="T34" fmla="*/ 92 w 185"/>
                  <a:gd name="T35" fmla="*/ 33 h 284"/>
                  <a:gd name="T36" fmla="*/ 73 w 185"/>
                  <a:gd name="T37" fmla="*/ 37 h 284"/>
                  <a:gd name="T38" fmla="*/ 55 w 185"/>
                  <a:gd name="T39" fmla="*/ 47 h 284"/>
                  <a:gd name="T40" fmla="*/ 45 w 185"/>
                  <a:gd name="T41" fmla="*/ 61 h 284"/>
                  <a:gd name="T42" fmla="*/ 41 w 185"/>
                  <a:gd name="T43" fmla="*/ 82 h 284"/>
                  <a:gd name="T44" fmla="*/ 4 w 185"/>
                  <a:gd name="T45" fmla="*/ 79 h 284"/>
                  <a:gd name="T46" fmla="*/ 9 w 185"/>
                  <a:gd name="T47" fmla="*/ 55 h 284"/>
                  <a:gd name="T48" fmla="*/ 17 w 185"/>
                  <a:gd name="T49" fmla="*/ 35 h 284"/>
                  <a:gd name="T50" fmla="*/ 31 w 185"/>
                  <a:gd name="T51" fmla="*/ 19 h 284"/>
                  <a:gd name="T52" fmla="*/ 49 w 185"/>
                  <a:gd name="T53" fmla="*/ 10 h 284"/>
                  <a:gd name="T54" fmla="*/ 69 w 185"/>
                  <a:gd name="T55" fmla="*/ 2 h 284"/>
                  <a:gd name="T56" fmla="*/ 94 w 185"/>
                  <a:gd name="T57" fmla="*/ 0 h 284"/>
                  <a:gd name="T58" fmla="*/ 118 w 185"/>
                  <a:gd name="T59" fmla="*/ 4 h 284"/>
                  <a:gd name="T60" fmla="*/ 140 w 185"/>
                  <a:gd name="T61" fmla="*/ 10 h 284"/>
                  <a:gd name="T62" fmla="*/ 157 w 185"/>
                  <a:gd name="T63" fmla="*/ 23 h 284"/>
                  <a:gd name="T64" fmla="*/ 169 w 185"/>
                  <a:gd name="T65" fmla="*/ 39 h 284"/>
                  <a:gd name="T66" fmla="*/ 177 w 185"/>
                  <a:gd name="T67" fmla="*/ 57 h 284"/>
                  <a:gd name="T68" fmla="*/ 181 w 185"/>
                  <a:gd name="T69" fmla="*/ 79 h 284"/>
                  <a:gd name="T70" fmla="*/ 179 w 185"/>
                  <a:gd name="T71" fmla="*/ 94 h 284"/>
                  <a:gd name="T72" fmla="*/ 175 w 185"/>
                  <a:gd name="T73" fmla="*/ 112 h 284"/>
                  <a:gd name="T74" fmla="*/ 165 w 185"/>
                  <a:gd name="T75" fmla="*/ 128 h 284"/>
                  <a:gd name="T76" fmla="*/ 153 w 185"/>
                  <a:gd name="T77" fmla="*/ 146 h 284"/>
                  <a:gd name="T78" fmla="*/ 142 w 185"/>
                  <a:gd name="T79" fmla="*/ 159 h 284"/>
                  <a:gd name="T80" fmla="*/ 124 w 185"/>
                  <a:gd name="T81" fmla="*/ 175 h 284"/>
                  <a:gd name="T82" fmla="*/ 102 w 185"/>
                  <a:gd name="T83" fmla="*/ 195 h 284"/>
                  <a:gd name="T84" fmla="*/ 84 w 185"/>
                  <a:gd name="T85" fmla="*/ 209 h 284"/>
                  <a:gd name="T86" fmla="*/ 71 w 185"/>
                  <a:gd name="T87" fmla="*/ 221 h 284"/>
                  <a:gd name="T88" fmla="*/ 63 w 185"/>
                  <a:gd name="T89" fmla="*/ 228 h 284"/>
                  <a:gd name="T90" fmla="*/ 55 w 185"/>
                  <a:gd name="T91" fmla="*/ 238 h 284"/>
                  <a:gd name="T92" fmla="*/ 47 w 185"/>
                  <a:gd name="T93" fmla="*/ 246 h 284"/>
                  <a:gd name="T94" fmla="*/ 185 w 185"/>
                  <a:gd name="T95" fmla="*/ 246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5" h="284">
                    <a:moveTo>
                      <a:pt x="185" y="246"/>
                    </a:moveTo>
                    <a:lnTo>
                      <a:pt x="185" y="284"/>
                    </a:lnTo>
                    <a:lnTo>
                      <a:pt x="0" y="284"/>
                    </a:lnTo>
                    <a:lnTo>
                      <a:pt x="0" y="270"/>
                    </a:lnTo>
                    <a:lnTo>
                      <a:pt x="4" y="258"/>
                    </a:lnTo>
                    <a:lnTo>
                      <a:pt x="11" y="238"/>
                    </a:lnTo>
                    <a:lnTo>
                      <a:pt x="25" y="219"/>
                    </a:lnTo>
                    <a:lnTo>
                      <a:pt x="43" y="199"/>
                    </a:lnTo>
                    <a:lnTo>
                      <a:pt x="69" y="177"/>
                    </a:lnTo>
                    <a:lnTo>
                      <a:pt x="94" y="153"/>
                    </a:lnTo>
                    <a:lnTo>
                      <a:pt x="116" y="134"/>
                    </a:lnTo>
                    <a:lnTo>
                      <a:pt x="128" y="118"/>
                    </a:lnTo>
                    <a:lnTo>
                      <a:pt x="140" y="98"/>
                    </a:lnTo>
                    <a:lnTo>
                      <a:pt x="144" y="79"/>
                    </a:lnTo>
                    <a:lnTo>
                      <a:pt x="140" y="61"/>
                    </a:lnTo>
                    <a:lnTo>
                      <a:pt x="130" y="47"/>
                    </a:lnTo>
                    <a:lnTo>
                      <a:pt x="114" y="37"/>
                    </a:lnTo>
                    <a:lnTo>
                      <a:pt x="92" y="33"/>
                    </a:lnTo>
                    <a:lnTo>
                      <a:pt x="73" y="37"/>
                    </a:lnTo>
                    <a:lnTo>
                      <a:pt x="55" y="47"/>
                    </a:lnTo>
                    <a:lnTo>
                      <a:pt x="45" y="61"/>
                    </a:lnTo>
                    <a:lnTo>
                      <a:pt x="41" y="82"/>
                    </a:lnTo>
                    <a:lnTo>
                      <a:pt x="4" y="79"/>
                    </a:lnTo>
                    <a:lnTo>
                      <a:pt x="9" y="55"/>
                    </a:lnTo>
                    <a:lnTo>
                      <a:pt x="17" y="35"/>
                    </a:lnTo>
                    <a:lnTo>
                      <a:pt x="31" y="19"/>
                    </a:lnTo>
                    <a:lnTo>
                      <a:pt x="49" y="10"/>
                    </a:lnTo>
                    <a:lnTo>
                      <a:pt x="69" y="2"/>
                    </a:lnTo>
                    <a:lnTo>
                      <a:pt x="94" y="0"/>
                    </a:lnTo>
                    <a:lnTo>
                      <a:pt x="118" y="4"/>
                    </a:lnTo>
                    <a:lnTo>
                      <a:pt x="140" y="10"/>
                    </a:lnTo>
                    <a:lnTo>
                      <a:pt x="157" y="23"/>
                    </a:lnTo>
                    <a:lnTo>
                      <a:pt x="169" y="39"/>
                    </a:lnTo>
                    <a:lnTo>
                      <a:pt x="177" y="57"/>
                    </a:lnTo>
                    <a:lnTo>
                      <a:pt x="181" y="79"/>
                    </a:lnTo>
                    <a:lnTo>
                      <a:pt x="179" y="94"/>
                    </a:lnTo>
                    <a:lnTo>
                      <a:pt x="175" y="112"/>
                    </a:lnTo>
                    <a:lnTo>
                      <a:pt x="165" y="128"/>
                    </a:lnTo>
                    <a:lnTo>
                      <a:pt x="153" y="146"/>
                    </a:lnTo>
                    <a:lnTo>
                      <a:pt x="142" y="159"/>
                    </a:lnTo>
                    <a:lnTo>
                      <a:pt x="124" y="175"/>
                    </a:lnTo>
                    <a:lnTo>
                      <a:pt x="102" y="195"/>
                    </a:lnTo>
                    <a:lnTo>
                      <a:pt x="84" y="209"/>
                    </a:lnTo>
                    <a:lnTo>
                      <a:pt x="71" y="221"/>
                    </a:lnTo>
                    <a:lnTo>
                      <a:pt x="63" y="228"/>
                    </a:lnTo>
                    <a:lnTo>
                      <a:pt x="55" y="238"/>
                    </a:lnTo>
                    <a:lnTo>
                      <a:pt x="47" y="246"/>
                    </a:lnTo>
                    <a:lnTo>
                      <a:pt x="185" y="24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38" name="Freeform 22"/>
              <p:cNvSpPr>
                <a:spLocks noEditPoints="1"/>
              </p:cNvSpPr>
              <p:nvPr/>
            </p:nvSpPr>
            <p:spPr bwMode="auto">
              <a:xfrm>
                <a:off x="3415" y="681"/>
                <a:ext cx="92" cy="144"/>
              </a:xfrm>
              <a:custGeom>
                <a:avLst/>
                <a:gdLst>
                  <a:gd name="T0" fmla="*/ 0 w 184"/>
                  <a:gd name="T1" fmla="*/ 144 h 288"/>
                  <a:gd name="T2" fmla="*/ 2 w 184"/>
                  <a:gd name="T3" fmla="*/ 98 h 288"/>
                  <a:gd name="T4" fmla="*/ 10 w 184"/>
                  <a:gd name="T5" fmla="*/ 63 h 288"/>
                  <a:gd name="T6" fmla="*/ 22 w 184"/>
                  <a:gd name="T7" fmla="*/ 35 h 288"/>
                  <a:gd name="T8" fmla="*/ 40 w 184"/>
                  <a:gd name="T9" fmla="*/ 15 h 288"/>
                  <a:gd name="T10" fmla="*/ 64 w 184"/>
                  <a:gd name="T11" fmla="*/ 4 h 288"/>
                  <a:gd name="T12" fmla="*/ 91 w 184"/>
                  <a:gd name="T13" fmla="*/ 0 h 288"/>
                  <a:gd name="T14" fmla="*/ 113 w 184"/>
                  <a:gd name="T15" fmla="*/ 2 h 288"/>
                  <a:gd name="T16" fmla="*/ 133 w 184"/>
                  <a:gd name="T17" fmla="*/ 10 h 288"/>
                  <a:gd name="T18" fmla="*/ 144 w 184"/>
                  <a:gd name="T19" fmla="*/ 15 h 288"/>
                  <a:gd name="T20" fmla="*/ 154 w 184"/>
                  <a:gd name="T21" fmla="*/ 25 h 288"/>
                  <a:gd name="T22" fmla="*/ 162 w 184"/>
                  <a:gd name="T23" fmla="*/ 35 h 288"/>
                  <a:gd name="T24" fmla="*/ 170 w 184"/>
                  <a:gd name="T25" fmla="*/ 55 h 288"/>
                  <a:gd name="T26" fmla="*/ 178 w 184"/>
                  <a:gd name="T27" fmla="*/ 77 h 288"/>
                  <a:gd name="T28" fmla="*/ 184 w 184"/>
                  <a:gd name="T29" fmla="*/ 106 h 288"/>
                  <a:gd name="T30" fmla="*/ 184 w 184"/>
                  <a:gd name="T31" fmla="*/ 144 h 288"/>
                  <a:gd name="T32" fmla="*/ 182 w 184"/>
                  <a:gd name="T33" fmla="*/ 189 h 288"/>
                  <a:gd name="T34" fmla="*/ 174 w 184"/>
                  <a:gd name="T35" fmla="*/ 224 h 288"/>
                  <a:gd name="T36" fmla="*/ 162 w 184"/>
                  <a:gd name="T37" fmla="*/ 252 h 288"/>
                  <a:gd name="T38" fmla="*/ 144 w 184"/>
                  <a:gd name="T39" fmla="*/ 272 h 288"/>
                  <a:gd name="T40" fmla="*/ 121 w 184"/>
                  <a:gd name="T41" fmla="*/ 284 h 288"/>
                  <a:gd name="T42" fmla="*/ 91 w 184"/>
                  <a:gd name="T43" fmla="*/ 288 h 288"/>
                  <a:gd name="T44" fmla="*/ 68 w 184"/>
                  <a:gd name="T45" fmla="*/ 286 h 288"/>
                  <a:gd name="T46" fmla="*/ 46 w 184"/>
                  <a:gd name="T47" fmla="*/ 276 h 288"/>
                  <a:gd name="T48" fmla="*/ 28 w 184"/>
                  <a:gd name="T49" fmla="*/ 260 h 288"/>
                  <a:gd name="T50" fmla="*/ 12 w 184"/>
                  <a:gd name="T51" fmla="*/ 230 h 288"/>
                  <a:gd name="T52" fmla="*/ 2 w 184"/>
                  <a:gd name="T53" fmla="*/ 193 h 288"/>
                  <a:gd name="T54" fmla="*/ 0 w 184"/>
                  <a:gd name="T55" fmla="*/ 144 h 288"/>
                  <a:gd name="T56" fmla="*/ 36 w 184"/>
                  <a:gd name="T57" fmla="*/ 144 h 288"/>
                  <a:gd name="T58" fmla="*/ 38 w 184"/>
                  <a:gd name="T59" fmla="*/ 185 h 288"/>
                  <a:gd name="T60" fmla="*/ 44 w 184"/>
                  <a:gd name="T61" fmla="*/ 215 h 288"/>
                  <a:gd name="T62" fmla="*/ 52 w 184"/>
                  <a:gd name="T63" fmla="*/ 234 h 288"/>
                  <a:gd name="T64" fmla="*/ 69 w 184"/>
                  <a:gd name="T65" fmla="*/ 250 h 288"/>
                  <a:gd name="T66" fmla="*/ 91 w 184"/>
                  <a:gd name="T67" fmla="*/ 254 h 288"/>
                  <a:gd name="T68" fmla="*/ 113 w 184"/>
                  <a:gd name="T69" fmla="*/ 250 h 288"/>
                  <a:gd name="T70" fmla="*/ 131 w 184"/>
                  <a:gd name="T71" fmla="*/ 234 h 288"/>
                  <a:gd name="T72" fmla="*/ 140 w 184"/>
                  <a:gd name="T73" fmla="*/ 215 h 288"/>
                  <a:gd name="T74" fmla="*/ 146 w 184"/>
                  <a:gd name="T75" fmla="*/ 185 h 288"/>
                  <a:gd name="T76" fmla="*/ 148 w 184"/>
                  <a:gd name="T77" fmla="*/ 144 h 288"/>
                  <a:gd name="T78" fmla="*/ 146 w 184"/>
                  <a:gd name="T79" fmla="*/ 104 h 288"/>
                  <a:gd name="T80" fmla="*/ 140 w 184"/>
                  <a:gd name="T81" fmla="*/ 75 h 288"/>
                  <a:gd name="T82" fmla="*/ 133 w 184"/>
                  <a:gd name="T83" fmla="*/ 55 h 288"/>
                  <a:gd name="T84" fmla="*/ 115 w 184"/>
                  <a:gd name="T85" fmla="*/ 39 h 288"/>
                  <a:gd name="T86" fmla="*/ 91 w 184"/>
                  <a:gd name="T87" fmla="*/ 33 h 288"/>
                  <a:gd name="T88" fmla="*/ 69 w 184"/>
                  <a:gd name="T89" fmla="*/ 37 h 288"/>
                  <a:gd name="T90" fmla="*/ 54 w 184"/>
                  <a:gd name="T91" fmla="*/ 53 h 288"/>
                  <a:gd name="T92" fmla="*/ 44 w 184"/>
                  <a:gd name="T93" fmla="*/ 73 h 288"/>
                  <a:gd name="T94" fmla="*/ 38 w 184"/>
                  <a:gd name="T95" fmla="*/ 104 h 288"/>
                  <a:gd name="T96" fmla="*/ 36 w 184"/>
                  <a:gd name="T97" fmla="*/ 144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4" h="288">
                    <a:moveTo>
                      <a:pt x="0" y="144"/>
                    </a:moveTo>
                    <a:lnTo>
                      <a:pt x="2" y="98"/>
                    </a:lnTo>
                    <a:lnTo>
                      <a:pt x="10" y="63"/>
                    </a:lnTo>
                    <a:lnTo>
                      <a:pt x="22" y="35"/>
                    </a:lnTo>
                    <a:lnTo>
                      <a:pt x="40" y="15"/>
                    </a:lnTo>
                    <a:lnTo>
                      <a:pt x="64" y="4"/>
                    </a:lnTo>
                    <a:lnTo>
                      <a:pt x="91" y="0"/>
                    </a:lnTo>
                    <a:lnTo>
                      <a:pt x="113" y="2"/>
                    </a:lnTo>
                    <a:lnTo>
                      <a:pt x="133" y="10"/>
                    </a:lnTo>
                    <a:lnTo>
                      <a:pt x="144" y="15"/>
                    </a:lnTo>
                    <a:lnTo>
                      <a:pt x="154" y="25"/>
                    </a:lnTo>
                    <a:lnTo>
                      <a:pt x="162" y="35"/>
                    </a:lnTo>
                    <a:lnTo>
                      <a:pt x="170" y="55"/>
                    </a:lnTo>
                    <a:lnTo>
                      <a:pt x="178" y="77"/>
                    </a:lnTo>
                    <a:lnTo>
                      <a:pt x="184" y="106"/>
                    </a:lnTo>
                    <a:lnTo>
                      <a:pt x="184" y="144"/>
                    </a:lnTo>
                    <a:lnTo>
                      <a:pt x="182" y="189"/>
                    </a:lnTo>
                    <a:lnTo>
                      <a:pt x="174" y="224"/>
                    </a:lnTo>
                    <a:lnTo>
                      <a:pt x="162" y="252"/>
                    </a:lnTo>
                    <a:lnTo>
                      <a:pt x="144" y="272"/>
                    </a:lnTo>
                    <a:lnTo>
                      <a:pt x="121" y="284"/>
                    </a:lnTo>
                    <a:lnTo>
                      <a:pt x="91" y="288"/>
                    </a:lnTo>
                    <a:lnTo>
                      <a:pt x="68" y="286"/>
                    </a:lnTo>
                    <a:lnTo>
                      <a:pt x="46" y="276"/>
                    </a:lnTo>
                    <a:lnTo>
                      <a:pt x="28" y="260"/>
                    </a:lnTo>
                    <a:lnTo>
                      <a:pt x="12" y="230"/>
                    </a:lnTo>
                    <a:lnTo>
                      <a:pt x="2" y="193"/>
                    </a:lnTo>
                    <a:lnTo>
                      <a:pt x="0" y="144"/>
                    </a:lnTo>
                    <a:close/>
                    <a:moveTo>
                      <a:pt x="36" y="144"/>
                    </a:moveTo>
                    <a:lnTo>
                      <a:pt x="38" y="185"/>
                    </a:lnTo>
                    <a:lnTo>
                      <a:pt x="44" y="215"/>
                    </a:lnTo>
                    <a:lnTo>
                      <a:pt x="52" y="234"/>
                    </a:lnTo>
                    <a:lnTo>
                      <a:pt x="69" y="250"/>
                    </a:lnTo>
                    <a:lnTo>
                      <a:pt x="91" y="254"/>
                    </a:lnTo>
                    <a:lnTo>
                      <a:pt x="113" y="250"/>
                    </a:lnTo>
                    <a:lnTo>
                      <a:pt x="131" y="234"/>
                    </a:lnTo>
                    <a:lnTo>
                      <a:pt x="140" y="215"/>
                    </a:lnTo>
                    <a:lnTo>
                      <a:pt x="146" y="185"/>
                    </a:lnTo>
                    <a:lnTo>
                      <a:pt x="148" y="144"/>
                    </a:lnTo>
                    <a:lnTo>
                      <a:pt x="146" y="104"/>
                    </a:lnTo>
                    <a:lnTo>
                      <a:pt x="140" y="75"/>
                    </a:lnTo>
                    <a:lnTo>
                      <a:pt x="133" y="55"/>
                    </a:lnTo>
                    <a:lnTo>
                      <a:pt x="115" y="39"/>
                    </a:lnTo>
                    <a:lnTo>
                      <a:pt x="91" y="33"/>
                    </a:lnTo>
                    <a:lnTo>
                      <a:pt x="69" y="37"/>
                    </a:lnTo>
                    <a:lnTo>
                      <a:pt x="54" y="53"/>
                    </a:lnTo>
                    <a:lnTo>
                      <a:pt x="44" y="73"/>
                    </a:lnTo>
                    <a:lnTo>
                      <a:pt x="38" y="104"/>
                    </a:lnTo>
                    <a:lnTo>
                      <a:pt x="36" y="14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39" name="Freeform 23"/>
              <p:cNvSpPr>
                <a:spLocks/>
              </p:cNvSpPr>
              <p:nvPr/>
            </p:nvSpPr>
            <p:spPr bwMode="auto">
              <a:xfrm>
                <a:off x="3586" y="681"/>
                <a:ext cx="133" cy="142"/>
              </a:xfrm>
              <a:custGeom>
                <a:avLst/>
                <a:gdLst>
                  <a:gd name="T0" fmla="*/ 0 w 266"/>
                  <a:gd name="T1" fmla="*/ 284 h 284"/>
                  <a:gd name="T2" fmla="*/ 0 w 266"/>
                  <a:gd name="T3" fmla="*/ 0 h 284"/>
                  <a:gd name="T4" fmla="*/ 57 w 266"/>
                  <a:gd name="T5" fmla="*/ 0 h 284"/>
                  <a:gd name="T6" fmla="*/ 120 w 266"/>
                  <a:gd name="T7" fmla="*/ 201 h 284"/>
                  <a:gd name="T8" fmla="*/ 128 w 266"/>
                  <a:gd name="T9" fmla="*/ 224 h 284"/>
                  <a:gd name="T10" fmla="*/ 132 w 266"/>
                  <a:gd name="T11" fmla="*/ 242 h 284"/>
                  <a:gd name="T12" fmla="*/ 138 w 266"/>
                  <a:gd name="T13" fmla="*/ 223 h 284"/>
                  <a:gd name="T14" fmla="*/ 146 w 266"/>
                  <a:gd name="T15" fmla="*/ 197 h 284"/>
                  <a:gd name="T16" fmla="*/ 209 w 266"/>
                  <a:gd name="T17" fmla="*/ 0 h 284"/>
                  <a:gd name="T18" fmla="*/ 266 w 266"/>
                  <a:gd name="T19" fmla="*/ 0 h 284"/>
                  <a:gd name="T20" fmla="*/ 266 w 266"/>
                  <a:gd name="T21" fmla="*/ 284 h 284"/>
                  <a:gd name="T22" fmla="*/ 228 w 266"/>
                  <a:gd name="T23" fmla="*/ 284 h 284"/>
                  <a:gd name="T24" fmla="*/ 228 w 266"/>
                  <a:gd name="T25" fmla="*/ 41 h 284"/>
                  <a:gd name="T26" fmla="*/ 153 w 266"/>
                  <a:gd name="T27" fmla="*/ 284 h 284"/>
                  <a:gd name="T28" fmla="*/ 112 w 266"/>
                  <a:gd name="T29" fmla="*/ 284 h 284"/>
                  <a:gd name="T30" fmla="*/ 35 w 266"/>
                  <a:gd name="T31" fmla="*/ 41 h 284"/>
                  <a:gd name="T32" fmla="*/ 35 w 266"/>
                  <a:gd name="T33" fmla="*/ 284 h 284"/>
                  <a:gd name="T34" fmla="*/ 0 w 266"/>
                  <a:gd name="T35" fmla="*/ 284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6" h="284">
                    <a:moveTo>
                      <a:pt x="0" y="284"/>
                    </a:moveTo>
                    <a:lnTo>
                      <a:pt x="0" y="0"/>
                    </a:lnTo>
                    <a:lnTo>
                      <a:pt x="57" y="0"/>
                    </a:lnTo>
                    <a:lnTo>
                      <a:pt x="120" y="201"/>
                    </a:lnTo>
                    <a:lnTo>
                      <a:pt x="128" y="224"/>
                    </a:lnTo>
                    <a:lnTo>
                      <a:pt x="132" y="242"/>
                    </a:lnTo>
                    <a:lnTo>
                      <a:pt x="138" y="223"/>
                    </a:lnTo>
                    <a:lnTo>
                      <a:pt x="146" y="197"/>
                    </a:lnTo>
                    <a:lnTo>
                      <a:pt x="209" y="0"/>
                    </a:lnTo>
                    <a:lnTo>
                      <a:pt x="266" y="0"/>
                    </a:lnTo>
                    <a:lnTo>
                      <a:pt x="266" y="284"/>
                    </a:lnTo>
                    <a:lnTo>
                      <a:pt x="228" y="284"/>
                    </a:lnTo>
                    <a:lnTo>
                      <a:pt x="228" y="41"/>
                    </a:lnTo>
                    <a:lnTo>
                      <a:pt x="153" y="284"/>
                    </a:lnTo>
                    <a:lnTo>
                      <a:pt x="112" y="284"/>
                    </a:lnTo>
                    <a:lnTo>
                      <a:pt x="35" y="41"/>
                    </a:lnTo>
                    <a:lnTo>
                      <a:pt x="35" y="284"/>
                    </a:lnTo>
                    <a:lnTo>
                      <a:pt x="0" y="28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40" name="Freeform 24"/>
              <p:cNvSpPr>
                <a:spLocks noEditPoints="1"/>
              </p:cNvSpPr>
              <p:nvPr/>
            </p:nvSpPr>
            <p:spPr bwMode="auto">
              <a:xfrm>
                <a:off x="3740" y="718"/>
                <a:ext cx="94" cy="107"/>
              </a:xfrm>
              <a:custGeom>
                <a:avLst/>
                <a:gdLst>
                  <a:gd name="T0" fmla="*/ 152 w 190"/>
                  <a:gd name="T1" fmla="*/ 148 h 213"/>
                  <a:gd name="T2" fmla="*/ 188 w 190"/>
                  <a:gd name="T3" fmla="*/ 151 h 213"/>
                  <a:gd name="T4" fmla="*/ 176 w 190"/>
                  <a:gd name="T5" fmla="*/ 177 h 213"/>
                  <a:gd name="T6" fmla="*/ 156 w 190"/>
                  <a:gd name="T7" fmla="*/ 197 h 213"/>
                  <a:gd name="T8" fmla="*/ 130 w 190"/>
                  <a:gd name="T9" fmla="*/ 209 h 213"/>
                  <a:gd name="T10" fmla="*/ 97 w 190"/>
                  <a:gd name="T11" fmla="*/ 213 h 213"/>
                  <a:gd name="T12" fmla="*/ 69 w 190"/>
                  <a:gd name="T13" fmla="*/ 211 h 213"/>
                  <a:gd name="T14" fmla="*/ 46 w 190"/>
                  <a:gd name="T15" fmla="*/ 201 h 213"/>
                  <a:gd name="T16" fmla="*/ 26 w 190"/>
                  <a:gd name="T17" fmla="*/ 185 h 213"/>
                  <a:gd name="T18" fmla="*/ 12 w 190"/>
                  <a:gd name="T19" fmla="*/ 163 h 213"/>
                  <a:gd name="T20" fmla="*/ 2 w 190"/>
                  <a:gd name="T21" fmla="*/ 138 h 213"/>
                  <a:gd name="T22" fmla="*/ 0 w 190"/>
                  <a:gd name="T23" fmla="*/ 108 h 213"/>
                  <a:gd name="T24" fmla="*/ 2 w 190"/>
                  <a:gd name="T25" fmla="*/ 77 h 213"/>
                  <a:gd name="T26" fmla="*/ 12 w 190"/>
                  <a:gd name="T27" fmla="*/ 49 h 213"/>
                  <a:gd name="T28" fmla="*/ 26 w 190"/>
                  <a:gd name="T29" fmla="*/ 27 h 213"/>
                  <a:gd name="T30" fmla="*/ 46 w 190"/>
                  <a:gd name="T31" fmla="*/ 11 h 213"/>
                  <a:gd name="T32" fmla="*/ 69 w 190"/>
                  <a:gd name="T33" fmla="*/ 2 h 213"/>
                  <a:gd name="T34" fmla="*/ 95 w 190"/>
                  <a:gd name="T35" fmla="*/ 0 h 213"/>
                  <a:gd name="T36" fmla="*/ 121 w 190"/>
                  <a:gd name="T37" fmla="*/ 2 h 213"/>
                  <a:gd name="T38" fmla="*/ 144 w 190"/>
                  <a:gd name="T39" fmla="*/ 11 h 213"/>
                  <a:gd name="T40" fmla="*/ 162 w 190"/>
                  <a:gd name="T41" fmla="*/ 27 h 213"/>
                  <a:gd name="T42" fmla="*/ 178 w 190"/>
                  <a:gd name="T43" fmla="*/ 47 h 213"/>
                  <a:gd name="T44" fmla="*/ 186 w 190"/>
                  <a:gd name="T45" fmla="*/ 75 h 213"/>
                  <a:gd name="T46" fmla="*/ 190 w 190"/>
                  <a:gd name="T47" fmla="*/ 104 h 213"/>
                  <a:gd name="T48" fmla="*/ 190 w 190"/>
                  <a:gd name="T49" fmla="*/ 108 h 213"/>
                  <a:gd name="T50" fmla="*/ 188 w 190"/>
                  <a:gd name="T51" fmla="*/ 114 h 213"/>
                  <a:gd name="T52" fmla="*/ 38 w 190"/>
                  <a:gd name="T53" fmla="*/ 114 h 213"/>
                  <a:gd name="T54" fmla="*/ 42 w 190"/>
                  <a:gd name="T55" fmla="*/ 142 h 213"/>
                  <a:gd name="T56" fmla="*/ 55 w 190"/>
                  <a:gd name="T57" fmla="*/ 163 h 213"/>
                  <a:gd name="T58" fmla="*/ 75 w 190"/>
                  <a:gd name="T59" fmla="*/ 175 h 213"/>
                  <a:gd name="T60" fmla="*/ 99 w 190"/>
                  <a:gd name="T61" fmla="*/ 179 h 213"/>
                  <a:gd name="T62" fmla="*/ 115 w 190"/>
                  <a:gd name="T63" fmla="*/ 177 h 213"/>
                  <a:gd name="T64" fmla="*/ 130 w 190"/>
                  <a:gd name="T65" fmla="*/ 171 h 213"/>
                  <a:gd name="T66" fmla="*/ 138 w 190"/>
                  <a:gd name="T67" fmla="*/ 165 h 213"/>
                  <a:gd name="T68" fmla="*/ 146 w 190"/>
                  <a:gd name="T69" fmla="*/ 157 h 213"/>
                  <a:gd name="T70" fmla="*/ 152 w 190"/>
                  <a:gd name="T71" fmla="*/ 148 h 213"/>
                  <a:gd name="T72" fmla="*/ 38 w 190"/>
                  <a:gd name="T73" fmla="*/ 80 h 213"/>
                  <a:gd name="T74" fmla="*/ 152 w 190"/>
                  <a:gd name="T75" fmla="*/ 80 h 213"/>
                  <a:gd name="T76" fmla="*/ 148 w 190"/>
                  <a:gd name="T77" fmla="*/ 63 h 213"/>
                  <a:gd name="T78" fmla="*/ 138 w 190"/>
                  <a:gd name="T79" fmla="*/ 49 h 213"/>
                  <a:gd name="T80" fmla="*/ 119 w 190"/>
                  <a:gd name="T81" fmla="*/ 37 h 213"/>
                  <a:gd name="T82" fmla="*/ 95 w 190"/>
                  <a:gd name="T83" fmla="*/ 31 h 213"/>
                  <a:gd name="T84" fmla="*/ 73 w 190"/>
                  <a:gd name="T85" fmla="*/ 35 h 213"/>
                  <a:gd name="T86" fmla="*/ 55 w 190"/>
                  <a:gd name="T87" fmla="*/ 45 h 213"/>
                  <a:gd name="T88" fmla="*/ 42 w 190"/>
                  <a:gd name="T89" fmla="*/ 61 h 213"/>
                  <a:gd name="T90" fmla="*/ 38 w 190"/>
                  <a:gd name="T91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90" h="213">
                    <a:moveTo>
                      <a:pt x="152" y="148"/>
                    </a:moveTo>
                    <a:lnTo>
                      <a:pt x="188" y="151"/>
                    </a:lnTo>
                    <a:lnTo>
                      <a:pt x="176" y="177"/>
                    </a:lnTo>
                    <a:lnTo>
                      <a:pt x="156" y="197"/>
                    </a:lnTo>
                    <a:lnTo>
                      <a:pt x="130" y="209"/>
                    </a:lnTo>
                    <a:lnTo>
                      <a:pt x="97" y="213"/>
                    </a:lnTo>
                    <a:lnTo>
                      <a:pt x="69" y="211"/>
                    </a:lnTo>
                    <a:lnTo>
                      <a:pt x="46" y="201"/>
                    </a:lnTo>
                    <a:lnTo>
                      <a:pt x="26" y="185"/>
                    </a:lnTo>
                    <a:lnTo>
                      <a:pt x="12" y="163"/>
                    </a:lnTo>
                    <a:lnTo>
                      <a:pt x="2" y="138"/>
                    </a:lnTo>
                    <a:lnTo>
                      <a:pt x="0" y="108"/>
                    </a:lnTo>
                    <a:lnTo>
                      <a:pt x="2" y="77"/>
                    </a:lnTo>
                    <a:lnTo>
                      <a:pt x="12" y="49"/>
                    </a:lnTo>
                    <a:lnTo>
                      <a:pt x="26" y="27"/>
                    </a:lnTo>
                    <a:lnTo>
                      <a:pt x="46" y="11"/>
                    </a:lnTo>
                    <a:lnTo>
                      <a:pt x="69" y="2"/>
                    </a:lnTo>
                    <a:lnTo>
                      <a:pt x="95" y="0"/>
                    </a:lnTo>
                    <a:lnTo>
                      <a:pt x="121" y="2"/>
                    </a:lnTo>
                    <a:lnTo>
                      <a:pt x="144" y="11"/>
                    </a:lnTo>
                    <a:lnTo>
                      <a:pt x="162" y="27"/>
                    </a:lnTo>
                    <a:lnTo>
                      <a:pt x="178" y="47"/>
                    </a:lnTo>
                    <a:lnTo>
                      <a:pt x="186" y="75"/>
                    </a:lnTo>
                    <a:lnTo>
                      <a:pt x="190" y="104"/>
                    </a:lnTo>
                    <a:lnTo>
                      <a:pt x="190" y="108"/>
                    </a:lnTo>
                    <a:lnTo>
                      <a:pt x="188" y="114"/>
                    </a:lnTo>
                    <a:lnTo>
                      <a:pt x="38" y="114"/>
                    </a:lnTo>
                    <a:lnTo>
                      <a:pt x="42" y="142"/>
                    </a:lnTo>
                    <a:lnTo>
                      <a:pt x="55" y="163"/>
                    </a:lnTo>
                    <a:lnTo>
                      <a:pt x="75" y="175"/>
                    </a:lnTo>
                    <a:lnTo>
                      <a:pt x="99" y="179"/>
                    </a:lnTo>
                    <a:lnTo>
                      <a:pt x="115" y="177"/>
                    </a:lnTo>
                    <a:lnTo>
                      <a:pt x="130" y="171"/>
                    </a:lnTo>
                    <a:lnTo>
                      <a:pt x="138" y="165"/>
                    </a:lnTo>
                    <a:lnTo>
                      <a:pt x="146" y="157"/>
                    </a:lnTo>
                    <a:lnTo>
                      <a:pt x="152" y="148"/>
                    </a:lnTo>
                    <a:close/>
                    <a:moveTo>
                      <a:pt x="38" y="80"/>
                    </a:moveTo>
                    <a:lnTo>
                      <a:pt x="152" y="80"/>
                    </a:lnTo>
                    <a:lnTo>
                      <a:pt x="148" y="63"/>
                    </a:lnTo>
                    <a:lnTo>
                      <a:pt x="138" y="49"/>
                    </a:lnTo>
                    <a:lnTo>
                      <a:pt x="119" y="37"/>
                    </a:lnTo>
                    <a:lnTo>
                      <a:pt x="95" y="31"/>
                    </a:lnTo>
                    <a:lnTo>
                      <a:pt x="73" y="35"/>
                    </a:lnTo>
                    <a:lnTo>
                      <a:pt x="55" y="45"/>
                    </a:lnTo>
                    <a:lnTo>
                      <a:pt x="42" y="61"/>
                    </a:lnTo>
                    <a:lnTo>
                      <a:pt x="38" y="8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41" name="Freeform 25"/>
              <p:cNvSpPr>
                <a:spLocks/>
              </p:cNvSpPr>
              <p:nvPr/>
            </p:nvSpPr>
            <p:spPr bwMode="auto">
              <a:xfrm>
                <a:off x="3843" y="681"/>
                <a:ext cx="132" cy="142"/>
              </a:xfrm>
              <a:custGeom>
                <a:avLst/>
                <a:gdLst>
                  <a:gd name="T0" fmla="*/ 115 w 265"/>
                  <a:gd name="T1" fmla="*/ 284 h 284"/>
                  <a:gd name="T2" fmla="*/ 0 w 265"/>
                  <a:gd name="T3" fmla="*/ 0 h 284"/>
                  <a:gd name="T4" fmla="*/ 40 w 265"/>
                  <a:gd name="T5" fmla="*/ 0 h 284"/>
                  <a:gd name="T6" fmla="*/ 117 w 265"/>
                  <a:gd name="T7" fmla="*/ 203 h 284"/>
                  <a:gd name="T8" fmla="*/ 125 w 265"/>
                  <a:gd name="T9" fmla="*/ 226 h 284"/>
                  <a:gd name="T10" fmla="*/ 132 w 265"/>
                  <a:gd name="T11" fmla="*/ 248 h 284"/>
                  <a:gd name="T12" fmla="*/ 138 w 265"/>
                  <a:gd name="T13" fmla="*/ 226 h 284"/>
                  <a:gd name="T14" fmla="*/ 146 w 265"/>
                  <a:gd name="T15" fmla="*/ 203 h 284"/>
                  <a:gd name="T16" fmla="*/ 225 w 265"/>
                  <a:gd name="T17" fmla="*/ 0 h 284"/>
                  <a:gd name="T18" fmla="*/ 265 w 265"/>
                  <a:gd name="T19" fmla="*/ 0 h 284"/>
                  <a:gd name="T20" fmla="*/ 154 w 265"/>
                  <a:gd name="T21" fmla="*/ 284 h 284"/>
                  <a:gd name="T22" fmla="*/ 115 w 265"/>
                  <a:gd name="T23" fmla="*/ 284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5" h="284">
                    <a:moveTo>
                      <a:pt x="115" y="284"/>
                    </a:moveTo>
                    <a:lnTo>
                      <a:pt x="0" y="0"/>
                    </a:lnTo>
                    <a:lnTo>
                      <a:pt x="40" y="0"/>
                    </a:lnTo>
                    <a:lnTo>
                      <a:pt x="117" y="203"/>
                    </a:lnTo>
                    <a:lnTo>
                      <a:pt x="125" y="226"/>
                    </a:lnTo>
                    <a:lnTo>
                      <a:pt x="132" y="248"/>
                    </a:lnTo>
                    <a:lnTo>
                      <a:pt x="138" y="226"/>
                    </a:lnTo>
                    <a:lnTo>
                      <a:pt x="146" y="203"/>
                    </a:lnTo>
                    <a:lnTo>
                      <a:pt x="225" y="0"/>
                    </a:lnTo>
                    <a:lnTo>
                      <a:pt x="265" y="0"/>
                    </a:lnTo>
                    <a:lnTo>
                      <a:pt x="154" y="284"/>
                    </a:lnTo>
                    <a:lnTo>
                      <a:pt x="115" y="28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42" name="Freeform 26"/>
              <p:cNvSpPr>
                <a:spLocks/>
              </p:cNvSpPr>
              <p:nvPr/>
            </p:nvSpPr>
            <p:spPr bwMode="auto">
              <a:xfrm>
                <a:off x="1280" y="1661"/>
                <a:ext cx="789" cy="118"/>
              </a:xfrm>
              <a:custGeom>
                <a:avLst/>
                <a:gdLst>
                  <a:gd name="T0" fmla="*/ 0 w 1578"/>
                  <a:gd name="T1" fmla="*/ 0 h 237"/>
                  <a:gd name="T2" fmla="*/ 8 w 1578"/>
                  <a:gd name="T3" fmla="*/ 32 h 237"/>
                  <a:gd name="T4" fmla="*/ 28 w 1578"/>
                  <a:gd name="T5" fmla="*/ 63 h 237"/>
                  <a:gd name="T6" fmla="*/ 61 w 1578"/>
                  <a:gd name="T7" fmla="*/ 93 h 237"/>
                  <a:gd name="T8" fmla="*/ 108 w 1578"/>
                  <a:gd name="T9" fmla="*/ 120 h 237"/>
                  <a:gd name="T10" fmla="*/ 164 w 1578"/>
                  <a:gd name="T11" fmla="*/ 144 h 237"/>
                  <a:gd name="T12" fmla="*/ 231 w 1578"/>
                  <a:gd name="T13" fmla="*/ 168 h 237"/>
                  <a:gd name="T14" fmla="*/ 308 w 1578"/>
                  <a:gd name="T15" fmla="*/ 187 h 237"/>
                  <a:gd name="T16" fmla="*/ 390 w 1578"/>
                  <a:gd name="T17" fmla="*/ 205 h 237"/>
                  <a:gd name="T18" fmla="*/ 481 w 1578"/>
                  <a:gd name="T19" fmla="*/ 219 h 237"/>
                  <a:gd name="T20" fmla="*/ 580 w 1578"/>
                  <a:gd name="T21" fmla="*/ 229 h 237"/>
                  <a:gd name="T22" fmla="*/ 682 w 1578"/>
                  <a:gd name="T23" fmla="*/ 235 h 237"/>
                  <a:gd name="T24" fmla="*/ 789 w 1578"/>
                  <a:gd name="T25" fmla="*/ 237 h 237"/>
                  <a:gd name="T26" fmla="*/ 895 w 1578"/>
                  <a:gd name="T27" fmla="*/ 235 h 237"/>
                  <a:gd name="T28" fmla="*/ 998 w 1578"/>
                  <a:gd name="T29" fmla="*/ 229 h 237"/>
                  <a:gd name="T30" fmla="*/ 1096 w 1578"/>
                  <a:gd name="T31" fmla="*/ 219 h 237"/>
                  <a:gd name="T32" fmla="*/ 1187 w 1578"/>
                  <a:gd name="T33" fmla="*/ 205 h 237"/>
                  <a:gd name="T34" fmla="*/ 1270 w 1578"/>
                  <a:gd name="T35" fmla="*/ 187 h 237"/>
                  <a:gd name="T36" fmla="*/ 1347 w 1578"/>
                  <a:gd name="T37" fmla="*/ 168 h 237"/>
                  <a:gd name="T38" fmla="*/ 1414 w 1578"/>
                  <a:gd name="T39" fmla="*/ 144 h 237"/>
                  <a:gd name="T40" fmla="*/ 1469 w 1578"/>
                  <a:gd name="T41" fmla="*/ 120 h 237"/>
                  <a:gd name="T42" fmla="*/ 1516 w 1578"/>
                  <a:gd name="T43" fmla="*/ 93 h 237"/>
                  <a:gd name="T44" fmla="*/ 1550 w 1578"/>
                  <a:gd name="T45" fmla="*/ 63 h 237"/>
                  <a:gd name="T46" fmla="*/ 1570 w 1578"/>
                  <a:gd name="T47" fmla="*/ 32 h 237"/>
                  <a:gd name="T48" fmla="*/ 1578 w 1578"/>
                  <a:gd name="T49" fmla="*/ 0 h 237"/>
                  <a:gd name="T50" fmla="*/ 0 w 1578"/>
                  <a:gd name="T51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78" h="237">
                    <a:moveTo>
                      <a:pt x="0" y="0"/>
                    </a:moveTo>
                    <a:lnTo>
                      <a:pt x="8" y="32"/>
                    </a:lnTo>
                    <a:lnTo>
                      <a:pt x="28" y="63"/>
                    </a:lnTo>
                    <a:lnTo>
                      <a:pt x="61" y="93"/>
                    </a:lnTo>
                    <a:lnTo>
                      <a:pt x="108" y="120"/>
                    </a:lnTo>
                    <a:lnTo>
                      <a:pt x="164" y="144"/>
                    </a:lnTo>
                    <a:lnTo>
                      <a:pt x="231" y="168"/>
                    </a:lnTo>
                    <a:lnTo>
                      <a:pt x="308" y="187"/>
                    </a:lnTo>
                    <a:lnTo>
                      <a:pt x="390" y="205"/>
                    </a:lnTo>
                    <a:lnTo>
                      <a:pt x="481" y="219"/>
                    </a:lnTo>
                    <a:lnTo>
                      <a:pt x="580" y="229"/>
                    </a:lnTo>
                    <a:lnTo>
                      <a:pt x="682" y="235"/>
                    </a:lnTo>
                    <a:lnTo>
                      <a:pt x="789" y="237"/>
                    </a:lnTo>
                    <a:lnTo>
                      <a:pt x="895" y="235"/>
                    </a:lnTo>
                    <a:lnTo>
                      <a:pt x="998" y="229"/>
                    </a:lnTo>
                    <a:lnTo>
                      <a:pt x="1096" y="219"/>
                    </a:lnTo>
                    <a:lnTo>
                      <a:pt x="1187" y="205"/>
                    </a:lnTo>
                    <a:lnTo>
                      <a:pt x="1270" y="187"/>
                    </a:lnTo>
                    <a:lnTo>
                      <a:pt x="1347" y="168"/>
                    </a:lnTo>
                    <a:lnTo>
                      <a:pt x="1414" y="144"/>
                    </a:lnTo>
                    <a:lnTo>
                      <a:pt x="1469" y="120"/>
                    </a:lnTo>
                    <a:lnTo>
                      <a:pt x="1516" y="93"/>
                    </a:lnTo>
                    <a:lnTo>
                      <a:pt x="1550" y="63"/>
                    </a:lnTo>
                    <a:lnTo>
                      <a:pt x="1570" y="32"/>
                    </a:lnTo>
                    <a:lnTo>
                      <a:pt x="157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FF"/>
              </a:solidFill>
              <a:ln w="0">
                <a:solidFill>
                  <a:srgbClr val="6666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43" name="Rectangle 27"/>
              <p:cNvSpPr>
                <a:spLocks noChangeArrowheads="1"/>
              </p:cNvSpPr>
              <p:nvPr/>
            </p:nvSpPr>
            <p:spPr bwMode="auto">
              <a:xfrm>
                <a:off x="1280" y="872"/>
                <a:ext cx="789" cy="789"/>
              </a:xfrm>
              <a:prstGeom prst="rect">
                <a:avLst/>
              </a:prstGeom>
              <a:solidFill>
                <a:srgbClr val="6666FF"/>
              </a:solidFill>
              <a:ln w="0">
                <a:solidFill>
                  <a:srgbClr val="6666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44" name="Freeform 28"/>
              <p:cNvSpPr>
                <a:spLocks/>
              </p:cNvSpPr>
              <p:nvPr/>
            </p:nvSpPr>
            <p:spPr bwMode="auto">
              <a:xfrm>
                <a:off x="1280" y="754"/>
                <a:ext cx="789" cy="236"/>
              </a:xfrm>
              <a:custGeom>
                <a:avLst/>
                <a:gdLst>
                  <a:gd name="T0" fmla="*/ 1578 w 1578"/>
                  <a:gd name="T1" fmla="*/ 236 h 473"/>
                  <a:gd name="T2" fmla="*/ 1570 w 1578"/>
                  <a:gd name="T3" fmla="*/ 205 h 473"/>
                  <a:gd name="T4" fmla="*/ 1550 w 1578"/>
                  <a:gd name="T5" fmla="*/ 173 h 473"/>
                  <a:gd name="T6" fmla="*/ 1516 w 1578"/>
                  <a:gd name="T7" fmla="*/ 144 h 473"/>
                  <a:gd name="T8" fmla="*/ 1469 w 1578"/>
                  <a:gd name="T9" fmla="*/ 116 h 473"/>
                  <a:gd name="T10" fmla="*/ 1414 w 1578"/>
                  <a:gd name="T11" fmla="*/ 92 h 473"/>
                  <a:gd name="T12" fmla="*/ 1347 w 1578"/>
                  <a:gd name="T13" fmla="*/ 69 h 473"/>
                  <a:gd name="T14" fmla="*/ 1270 w 1578"/>
                  <a:gd name="T15" fmla="*/ 49 h 473"/>
                  <a:gd name="T16" fmla="*/ 1187 w 1578"/>
                  <a:gd name="T17" fmla="*/ 31 h 473"/>
                  <a:gd name="T18" fmla="*/ 1096 w 1578"/>
                  <a:gd name="T19" fmla="*/ 17 h 473"/>
                  <a:gd name="T20" fmla="*/ 998 w 1578"/>
                  <a:gd name="T21" fmla="*/ 7 h 473"/>
                  <a:gd name="T22" fmla="*/ 895 w 1578"/>
                  <a:gd name="T23" fmla="*/ 2 h 473"/>
                  <a:gd name="T24" fmla="*/ 789 w 1578"/>
                  <a:gd name="T25" fmla="*/ 0 h 473"/>
                  <a:gd name="T26" fmla="*/ 682 w 1578"/>
                  <a:gd name="T27" fmla="*/ 2 h 473"/>
                  <a:gd name="T28" fmla="*/ 580 w 1578"/>
                  <a:gd name="T29" fmla="*/ 7 h 473"/>
                  <a:gd name="T30" fmla="*/ 481 w 1578"/>
                  <a:gd name="T31" fmla="*/ 17 h 473"/>
                  <a:gd name="T32" fmla="*/ 390 w 1578"/>
                  <a:gd name="T33" fmla="*/ 31 h 473"/>
                  <a:gd name="T34" fmla="*/ 308 w 1578"/>
                  <a:gd name="T35" fmla="*/ 49 h 473"/>
                  <a:gd name="T36" fmla="*/ 231 w 1578"/>
                  <a:gd name="T37" fmla="*/ 69 h 473"/>
                  <a:gd name="T38" fmla="*/ 164 w 1578"/>
                  <a:gd name="T39" fmla="*/ 92 h 473"/>
                  <a:gd name="T40" fmla="*/ 108 w 1578"/>
                  <a:gd name="T41" fmla="*/ 116 h 473"/>
                  <a:gd name="T42" fmla="*/ 61 w 1578"/>
                  <a:gd name="T43" fmla="*/ 144 h 473"/>
                  <a:gd name="T44" fmla="*/ 28 w 1578"/>
                  <a:gd name="T45" fmla="*/ 173 h 473"/>
                  <a:gd name="T46" fmla="*/ 8 w 1578"/>
                  <a:gd name="T47" fmla="*/ 205 h 473"/>
                  <a:gd name="T48" fmla="*/ 0 w 1578"/>
                  <a:gd name="T49" fmla="*/ 236 h 473"/>
                  <a:gd name="T50" fmla="*/ 8 w 1578"/>
                  <a:gd name="T51" fmla="*/ 268 h 473"/>
                  <a:gd name="T52" fmla="*/ 28 w 1578"/>
                  <a:gd name="T53" fmla="*/ 299 h 473"/>
                  <a:gd name="T54" fmla="*/ 61 w 1578"/>
                  <a:gd name="T55" fmla="*/ 329 h 473"/>
                  <a:gd name="T56" fmla="*/ 108 w 1578"/>
                  <a:gd name="T57" fmla="*/ 357 h 473"/>
                  <a:gd name="T58" fmla="*/ 164 w 1578"/>
                  <a:gd name="T59" fmla="*/ 380 h 473"/>
                  <a:gd name="T60" fmla="*/ 231 w 1578"/>
                  <a:gd name="T61" fmla="*/ 404 h 473"/>
                  <a:gd name="T62" fmla="*/ 308 w 1578"/>
                  <a:gd name="T63" fmla="*/ 424 h 473"/>
                  <a:gd name="T64" fmla="*/ 390 w 1578"/>
                  <a:gd name="T65" fmla="*/ 441 h 473"/>
                  <a:gd name="T66" fmla="*/ 481 w 1578"/>
                  <a:gd name="T67" fmla="*/ 455 h 473"/>
                  <a:gd name="T68" fmla="*/ 580 w 1578"/>
                  <a:gd name="T69" fmla="*/ 465 h 473"/>
                  <a:gd name="T70" fmla="*/ 682 w 1578"/>
                  <a:gd name="T71" fmla="*/ 471 h 473"/>
                  <a:gd name="T72" fmla="*/ 789 w 1578"/>
                  <a:gd name="T73" fmla="*/ 473 h 473"/>
                  <a:gd name="T74" fmla="*/ 895 w 1578"/>
                  <a:gd name="T75" fmla="*/ 471 h 473"/>
                  <a:gd name="T76" fmla="*/ 998 w 1578"/>
                  <a:gd name="T77" fmla="*/ 465 h 473"/>
                  <a:gd name="T78" fmla="*/ 1096 w 1578"/>
                  <a:gd name="T79" fmla="*/ 455 h 473"/>
                  <a:gd name="T80" fmla="*/ 1187 w 1578"/>
                  <a:gd name="T81" fmla="*/ 441 h 473"/>
                  <a:gd name="T82" fmla="*/ 1270 w 1578"/>
                  <a:gd name="T83" fmla="*/ 424 h 473"/>
                  <a:gd name="T84" fmla="*/ 1347 w 1578"/>
                  <a:gd name="T85" fmla="*/ 404 h 473"/>
                  <a:gd name="T86" fmla="*/ 1414 w 1578"/>
                  <a:gd name="T87" fmla="*/ 380 h 473"/>
                  <a:gd name="T88" fmla="*/ 1469 w 1578"/>
                  <a:gd name="T89" fmla="*/ 357 h 473"/>
                  <a:gd name="T90" fmla="*/ 1516 w 1578"/>
                  <a:gd name="T91" fmla="*/ 329 h 473"/>
                  <a:gd name="T92" fmla="*/ 1550 w 1578"/>
                  <a:gd name="T93" fmla="*/ 299 h 473"/>
                  <a:gd name="T94" fmla="*/ 1570 w 1578"/>
                  <a:gd name="T95" fmla="*/ 268 h 473"/>
                  <a:gd name="T96" fmla="*/ 1578 w 1578"/>
                  <a:gd name="T97" fmla="*/ 236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78" h="473">
                    <a:moveTo>
                      <a:pt x="1578" y="236"/>
                    </a:moveTo>
                    <a:lnTo>
                      <a:pt x="1570" y="205"/>
                    </a:lnTo>
                    <a:lnTo>
                      <a:pt x="1550" y="173"/>
                    </a:lnTo>
                    <a:lnTo>
                      <a:pt x="1516" y="144"/>
                    </a:lnTo>
                    <a:lnTo>
                      <a:pt x="1469" y="116"/>
                    </a:lnTo>
                    <a:lnTo>
                      <a:pt x="1414" y="92"/>
                    </a:lnTo>
                    <a:lnTo>
                      <a:pt x="1347" y="69"/>
                    </a:lnTo>
                    <a:lnTo>
                      <a:pt x="1270" y="49"/>
                    </a:lnTo>
                    <a:lnTo>
                      <a:pt x="1187" y="31"/>
                    </a:lnTo>
                    <a:lnTo>
                      <a:pt x="1096" y="17"/>
                    </a:lnTo>
                    <a:lnTo>
                      <a:pt x="998" y="7"/>
                    </a:lnTo>
                    <a:lnTo>
                      <a:pt x="895" y="2"/>
                    </a:lnTo>
                    <a:lnTo>
                      <a:pt x="789" y="0"/>
                    </a:lnTo>
                    <a:lnTo>
                      <a:pt x="682" y="2"/>
                    </a:lnTo>
                    <a:lnTo>
                      <a:pt x="580" y="7"/>
                    </a:lnTo>
                    <a:lnTo>
                      <a:pt x="481" y="17"/>
                    </a:lnTo>
                    <a:lnTo>
                      <a:pt x="390" y="31"/>
                    </a:lnTo>
                    <a:lnTo>
                      <a:pt x="308" y="49"/>
                    </a:lnTo>
                    <a:lnTo>
                      <a:pt x="231" y="69"/>
                    </a:lnTo>
                    <a:lnTo>
                      <a:pt x="164" y="92"/>
                    </a:lnTo>
                    <a:lnTo>
                      <a:pt x="108" y="116"/>
                    </a:lnTo>
                    <a:lnTo>
                      <a:pt x="61" y="144"/>
                    </a:lnTo>
                    <a:lnTo>
                      <a:pt x="28" y="173"/>
                    </a:lnTo>
                    <a:lnTo>
                      <a:pt x="8" y="205"/>
                    </a:lnTo>
                    <a:lnTo>
                      <a:pt x="0" y="236"/>
                    </a:lnTo>
                    <a:lnTo>
                      <a:pt x="8" y="268"/>
                    </a:lnTo>
                    <a:lnTo>
                      <a:pt x="28" y="299"/>
                    </a:lnTo>
                    <a:lnTo>
                      <a:pt x="61" y="329"/>
                    </a:lnTo>
                    <a:lnTo>
                      <a:pt x="108" y="357"/>
                    </a:lnTo>
                    <a:lnTo>
                      <a:pt x="164" y="380"/>
                    </a:lnTo>
                    <a:lnTo>
                      <a:pt x="231" y="404"/>
                    </a:lnTo>
                    <a:lnTo>
                      <a:pt x="308" y="424"/>
                    </a:lnTo>
                    <a:lnTo>
                      <a:pt x="390" y="441"/>
                    </a:lnTo>
                    <a:lnTo>
                      <a:pt x="481" y="455"/>
                    </a:lnTo>
                    <a:lnTo>
                      <a:pt x="580" y="465"/>
                    </a:lnTo>
                    <a:lnTo>
                      <a:pt x="682" y="471"/>
                    </a:lnTo>
                    <a:lnTo>
                      <a:pt x="789" y="473"/>
                    </a:lnTo>
                    <a:lnTo>
                      <a:pt x="895" y="471"/>
                    </a:lnTo>
                    <a:lnTo>
                      <a:pt x="998" y="465"/>
                    </a:lnTo>
                    <a:lnTo>
                      <a:pt x="1096" y="455"/>
                    </a:lnTo>
                    <a:lnTo>
                      <a:pt x="1187" y="441"/>
                    </a:lnTo>
                    <a:lnTo>
                      <a:pt x="1270" y="424"/>
                    </a:lnTo>
                    <a:lnTo>
                      <a:pt x="1347" y="404"/>
                    </a:lnTo>
                    <a:lnTo>
                      <a:pt x="1414" y="380"/>
                    </a:lnTo>
                    <a:lnTo>
                      <a:pt x="1469" y="357"/>
                    </a:lnTo>
                    <a:lnTo>
                      <a:pt x="1516" y="329"/>
                    </a:lnTo>
                    <a:lnTo>
                      <a:pt x="1550" y="299"/>
                    </a:lnTo>
                    <a:lnTo>
                      <a:pt x="1570" y="268"/>
                    </a:lnTo>
                    <a:lnTo>
                      <a:pt x="1578" y="236"/>
                    </a:lnTo>
                    <a:close/>
                  </a:path>
                </a:pathLst>
              </a:custGeom>
              <a:solidFill>
                <a:srgbClr val="0000CC"/>
              </a:solidFill>
              <a:ln w="0">
                <a:solidFill>
                  <a:srgbClr val="0000C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45" name="Freeform 29"/>
              <p:cNvSpPr>
                <a:spLocks/>
              </p:cNvSpPr>
              <p:nvPr/>
            </p:nvSpPr>
            <p:spPr bwMode="auto">
              <a:xfrm>
                <a:off x="1300" y="832"/>
                <a:ext cx="50" cy="66"/>
              </a:xfrm>
              <a:custGeom>
                <a:avLst/>
                <a:gdLst>
                  <a:gd name="T0" fmla="*/ 18 w 101"/>
                  <a:gd name="T1" fmla="*/ 85 h 133"/>
                  <a:gd name="T2" fmla="*/ 22 w 101"/>
                  <a:gd name="T3" fmla="*/ 103 h 133"/>
                  <a:gd name="T4" fmla="*/ 36 w 101"/>
                  <a:gd name="T5" fmla="*/ 113 h 133"/>
                  <a:gd name="T6" fmla="*/ 54 w 101"/>
                  <a:gd name="T7" fmla="*/ 117 h 133"/>
                  <a:gd name="T8" fmla="*/ 69 w 101"/>
                  <a:gd name="T9" fmla="*/ 115 h 133"/>
                  <a:gd name="T10" fmla="*/ 81 w 101"/>
                  <a:gd name="T11" fmla="*/ 107 h 133"/>
                  <a:gd name="T12" fmla="*/ 85 w 101"/>
                  <a:gd name="T13" fmla="*/ 95 h 133"/>
                  <a:gd name="T14" fmla="*/ 81 w 101"/>
                  <a:gd name="T15" fmla="*/ 85 h 133"/>
                  <a:gd name="T16" fmla="*/ 69 w 101"/>
                  <a:gd name="T17" fmla="*/ 77 h 133"/>
                  <a:gd name="T18" fmla="*/ 58 w 101"/>
                  <a:gd name="T19" fmla="*/ 75 h 133"/>
                  <a:gd name="T20" fmla="*/ 38 w 101"/>
                  <a:gd name="T21" fmla="*/ 69 h 133"/>
                  <a:gd name="T22" fmla="*/ 24 w 101"/>
                  <a:gd name="T23" fmla="*/ 64 h 133"/>
                  <a:gd name="T24" fmla="*/ 10 w 101"/>
                  <a:gd name="T25" fmla="*/ 52 h 133"/>
                  <a:gd name="T26" fmla="*/ 6 w 101"/>
                  <a:gd name="T27" fmla="*/ 36 h 133"/>
                  <a:gd name="T28" fmla="*/ 12 w 101"/>
                  <a:gd name="T29" fmla="*/ 18 h 133"/>
                  <a:gd name="T30" fmla="*/ 22 w 101"/>
                  <a:gd name="T31" fmla="*/ 8 h 133"/>
                  <a:gd name="T32" fmla="*/ 38 w 101"/>
                  <a:gd name="T33" fmla="*/ 2 h 133"/>
                  <a:gd name="T34" fmla="*/ 60 w 101"/>
                  <a:gd name="T35" fmla="*/ 2 h 133"/>
                  <a:gd name="T36" fmla="*/ 75 w 101"/>
                  <a:gd name="T37" fmla="*/ 6 h 133"/>
                  <a:gd name="T38" fmla="*/ 87 w 101"/>
                  <a:gd name="T39" fmla="*/ 14 h 133"/>
                  <a:gd name="T40" fmla="*/ 95 w 101"/>
                  <a:gd name="T41" fmla="*/ 30 h 133"/>
                  <a:gd name="T42" fmla="*/ 81 w 101"/>
                  <a:gd name="T43" fmla="*/ 40 h 133"/>
                  <a:gd name="T44" fmla="*/ 75 w 101"/>
                  <a:gd name="T45" fmla="*/ 26 h 133"/>
                  <a:gd name="T46" fmla="*/ 67 w 101"/>
                  <a:gd name="T47" fmla="*/ 18 h 133"/>
                  <a:gd name="T48" fmla="*/ 52 w 101"/>
                  <a:gd name="T49" fmla="*/ 16 h 133"/>
                  <a:gd name="T50" fmla="*/ 36 w 101"/>
                  <a:gd name="T51" fmla="*/ 18 h 133"/>
                  <a:gd name="T52" fmla="*/ 26 w 101"/>
                  <a:gd name="T53" fmla="*/ 26 h 133"/>
                  <a:gd name="T54" fmla="*/ 24 w 101"/>
                  <a:gd name="T55" fmla="*/ 36 h 133"/>
                  <a:gd name="T56" fmla="*/ 28 w 101"/>
                  <a:gd name="T57" fmla="*/ 46 h 133"/>
                  <a:gd name="T58" fmla="*/ 40 w 101"/>
                  <a:gd name="T59" fmla="*/ 52 h 133"/>
                  <a:gd name="T60" fmla="*/ 63 w 101"/>
                  <a:gd name="T61" fmla="*/ 58 h 133"/>
                  <a:gd name="T62" fmla="*/ 79 w 101"/>
                  <a:gd name="T63" fmla="*/ 64 h 133"/>
                  <a:gd name="T64" fmla="*/ 91 w 101"/>
                  <a:gd name="T65" fmla="*/ 71 h 133"/>
                  <a:gd name="T66" fmla="*/ 99 w 101"/>
                  <a:gd name="T67" fmla="*/ 85 h 133"/>
                  <a:gd name="T68" fmla="*/ 99 w 101"/>
                  <a:gd name="T69" fmla="*/ 105 h 133"/>
                  <a:gd name="T70" fmla="*/ 91 w 101"/>
                  <a:gd name="T71" fmla="*/ 119 h 133"/>
                  <a:gd name="T72" fmla="*/ 79 w 101"/>
                  <a:gd name="T73" fmla="*/ 127 h 133"/>
                  <a:gd name="T74" fmla="*/ 54 w 101"/>
                  <a:gd name="T75" fmla="*/ 133 h 133"/>
                  <a:gd name="T76" fmla="*/ 34 w 101"/>
                  <a:gd name="T77" fmla="*/ 131 h 133"/>
                  <a:gd name="T78" fmla="*/ 18 w 101"/>
                  <a:gd name="T79" fmla="*/ 123 h 133"/>
                  <a:gd name="T80" fmla="*/ 8 w 101"/>
                  <a:gd name="T81" fmla="*/ 111 h 133"/>
                  <a:gd name="T82" fmla="*/ 2 w 101"/>
                  <a:gd name="T83" fmla="*/ 9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1" h="133">
                    <a:moveTo>
                      <a:pt x="0" y="85"/>
                    </a:moveTo>
                    <a:lnTo>
                      <a:pt x="18" y="85"/>
                    </a:lnTo>
                    <a:lnTo>
                      <a:pt x="20" y="95"/>
                    </a:lnTo>
                    <a:lnTo>
                      <a:pt x="22" y="103"/>
                    </a:lnTo>
                    <a:lnTo>
                      <a:pt x="28" y="109"/>
                    </a:lnTo>
                    <a:lnTo>
                      <a:pt x="36" y="113"/>
                    </a:lnTo>
                    <a:lnTo>
                      <a:pt x="44" y="117"/>
                    </a:lnTo>
                    <a:lnTo>
                      <a:pt x="54" y="117"/>
                    </a:lnTo>
                    <a:lnTo>
                      <a:pt x="63" y="117"/>
                    </a:lnTo>
                    <a:lnTo>
                      <a:pt x="69" y="115"/>
                    </a:lnTo>
                    <a:lnTo>
                      <a:pt x="77" y="111"/>
                    </a:lnTo>
                    <a:lnTo>
                      <a:pt x="81" y="107"/>
                    </a:lnTo>
                    <a:lnTo>
                      <a:pt x="83" y="101"/>
                    </a:lnTo>
                    <a:lnTo>
                      <a:pt x="85" y="95"/>
                    </a:lnTo>
                    <a:lnTo>
                      <a:pt x="83" y="89"/>
                    </a:lnTo>
                    <a:lnTo>
                      <a:pt x="81" y="85"/>
                    </a:lnTo>
                    <a:lnTo>
                      <a:pt x="77" y="81"/>
                    </a:lnTo>
                    <a:lnTo>
                      <a:pt x="69" y="77"/>
                    </a:lnTo>
                    <a:lnTo>
                      <a:pt x="65" y="77"/>
                    </a:lnTo>
                    <a:lnTo>
                      <a:pt x="58" y="75"/>
                    </a:lnTo>
                    <a:lnTo>
                      <a:pt x="48" y="71"/>
                    </a:lnTo>
                    <a:lnTo>
                      <a:pt x="38" y="69"/>
                    </a:lnTo>
                    <a:lnTo>
                      <a:pt x="30" y="65"/>
                    </a:lnTo>
                    <a:lnTo>
                      <a:pt x="24" y="64"/>
                    </a:lnTo>
                    <a:lnTo>
                      <a:pt x="16" y="58"/>
                    </a:lnTo>
                    <a:lnTo>
                      <a:pt x="10" y="52"/>
                    </a:lnTo>
                    <a:lnTo>
                      <a:pt x="8" y="44"/>
                    </a:lnTo>
                    <a:lnTo>
                      <a:pt x="6" y="36"/>
                    </a:lnTo>
                    <a:lnTo>
                      <a:pt x="8" y="26"/>
                    </a:lnTo>
                    <a:lnTo>
                      <a:pt x="12" y="18"/>
                    </a:lnTo>
                    <a:lnTo>
                      <a:pt x="16" y="12"/>
                    </a:lnTo>
                    <a:lnTo>
                      <a:pt x="22" y="8"/>
                    </a:lnTo>
                    <a:lnTo>
                      <a:pt x="28" y="6"/>
                    </a:lnTo>
                    <a:lnTo>
                      <a:pt x="38" y="2"/>
                    </a:lnTo>
                    <a:lnTo>
                      <a:pt x="50" y="0"/>
                    </a:lnTo>
                    <a:lnTo>
                      <a:pt x="60" y="2"/>
                    </a:lnTo>
                    <a:lnTo>
                      <a:pt x="67" y="2"/>
                    </a:lnTo>
                    <a:lnTo>
                      <a:pt x="75" y="6"/>
                    </a:lnTo>
                    <a:lnTo>
                      <a:pt x="81" y="10"/>
                    </a:lnTo>
                    <a:lnTo>
                      <a:pt x="87" y="14"/>
                    </a:lnTo>
                    <a:lnTo>
                      <a:pt x="91" y="20"/>
                    </a:lnTo>
                    <a:lnTo>
                      <a:pt x="95" y="30"/>
                    </a:lnTo>
                    <a:lnTo>
                      <a:pt x="97" y="40"/>
                    </a:lnTo>
                    <a:lnTo>
                      <a:pt x="81" y="40"/>
                    </a:lnTo>
                    <a:lnTo>
                      <a:pt x="79" y="32"/>
                    </a:lnTo>
                    <a:lnTo>
                      <a:pt x="75" y="26"/>
                    </a:lnTo>
                    <a:lnTo>
                      <a:pt x="71" y="22"/>
                    </a:lnTo>
                    <a:lnTo>
                      <a:pt x="67" y="18"/>
                    </a:lnTo>
                    <a:lnTo>
                      <a:pt x="60" y="16"/>
                    </a:lnTo>
                    <a:lnTo>
                      <a:pt x="52" y="16"/>
                    </a:lnTo>
                    <a:lnTo>
                      <a:pt x="42" y="16"/>
                    </a:lnTo>
                    <a:lnTo>
                      <a:pt x="36" y="18"/>
                    </a:lnTo>
                    <a:lnTo>
                      <a:pt x="30" y="22"/>
                    </a:lnTo>
                    <a:lnTo>
                      <a:pt x="26" y="26"/>
                    </a:lnTo>
                    <a:lnTo>
                      <a:pt x="24" y="30"/>
                    </a:lnTo>
                    <a:lnTo>
                      <a:pt x="24" y="36"/>
                    </a:lnTo>
                    <a:lnTo>
                      <a:pt x="24" y="42"/>
                    </a:lnTo>
                    <a:lnTo>
                      <a:pt x="28" y="46"/>
                    </a:lnTo>
                    <a:lnTo>
                      <a:pt x="32" y="50"/>
                    </a:lnTo>
                    <a:lnTo>
                      <a:pt x="40" y="52"/>
                    </a:lnTo>
                    <a:lnTo>
                      <a:pt x="52" y="56"/>
                    </a:lnTo>
                    <a:lnTo>
                      <a:pt x="63" y="58"/>
                    </a:lnTo>
                    <a:lnTo>
                      <a:pt x="73" y="62"/>
                    </a:lnTo>
                    <a:lnTo>
                      <a:pt x="79" y="64"/>
                    </a:lnTo>
                    <a:lnTo>
                      <a:pt x="85" y="67"/>
                    </a:lnTo>
                    <a:lnTo>
                      <a:pt x="91" y="71"/>
                    </a:lnTo>
                    <a:lnTo>
                      <a:pt x="95" y="77"/>
                    </a:lnTo>
                    <a:lnTo>
                      <a:pt x="99" y="85"/>
                    </a:lnTo>
                    <a:lnTo>
                      <a:pt x="101" y="95"/>
                    </a:lnTo>
                    <a:lnTo>
                      <a:pt x="99" y="105"/>
                    </a:lnTo>
                    <a:lnTo>
                      <a:pt x="95" y="113"/>
                    </a:lnTo>
                    <a:lnTo>
                      <a:pt x="91" y="119"/>
                    </a:lnTo>
                    <a:lnTo>
                      <a:pt x="85" y="125"/>
                    </a:lnTo>
                    <a:lnTo>
                      <a:pt x="79" y="127"/>
                    </a:lnTo>
                    <a:lnTo>
                      <a:pt x="67" y="131"/>
                    </a:lnTo>
                    <a:lnTo>
                      <a:pt x="54" y="133"/>
                    </a:lnTo>
                    <a:lnTo>
                      <a:pt x="44" y="133"/>
                    </a:lnTo>
                    <a:lnTo>
                      <a:pt x="34" y="131"/>
                    </a:lnTo>
                    <a:lnTo>
                      <a:pt x="26" y="127"/>
                    </a:lnTo>
                    <a:lnTo>
                      <a:pt x="18" y="123"/>
                    </a:lnTo>
                    <a:lnTo>
                      <a:pt x="12" y="117"/>
                    </a:lnTo>
                    <a:lnTo>
                      <a:pt x="8" y="111"/>
                    </a:lnTo>
                    <a:lnTo>
                      <a:pt x="4" y="103"/>
                    </a:lnTo>
                    <a:lnTo>
                      <a:pt x="2" y="95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46" name="Freeform 30"/>
              <p:cNvSpPr>
                <a:spLocks/>
              </p:cNvSpPr>
              <p:nvPr/>
            </p:nvSpPr>
            <p:spPr bwMode="auto">
              <a:xfrm>
                <a:off x="1361" y="850"/>
                <a:ext cx="37" cy="48"/>
              </a:xfrm>
              <a:custGeom>
                <a:avLst/>
                <a:gdLst>
                  <a:gd name="T0" fmla="*/ 55 w 73"/>
                  <a:gd name="T1" fmla="*/ 93 h 95"/>
                  <a:gd name="T2" fmla="*/ 55 w 73"/>
                  <a:gd name="T3" fmla="*/ 77 h 95"/>
                  <a:gd name="T4" fmla="*/ 51 w 73"/>
                  <a:gd name="T5" fmla="*/ 85 h 95"/>
                  <a:gd name="T6" fmla="*/ 43 w 73"/>
                  <a:gd name="T7" fmla="*/ 91 h 95"/>
                  <a:gd name="T8" fmla="*/ 37 w 73"/>
                  <a:gd name="T9" fmla="*/ 93 h 95"/>
                  <a:gd name="T10" fmla="*/ 29 w 73"/>
                  <a:gd name="T11" fmla="*/ 95 h 95"/>
                  <a:gd name="T12" fmla="*/ 21 w 73"/>
                  <a:gd name="T13" fmla="*/ 95 h 95"/>
                  <a:gd name="T14" fmla="*/ 15 w 73"/>
                  <a:gd name="T15" fmla="*/ 91 h 95"/>
                  <a:gd name="T16" fmla="*/ 9 w 73"/>
                  <a:gd name="T17" fmla="*/ 89 h 95"/>
                  <a:gd name="T18" fmla="*/ 6 w 73"/>
                  <a:gd name="T19" fmla="*/ 83 h 95"/>
                  <a:gd name="T20" fmla="*/ 4 w 73"/>
                  <a:gd name="T21" fmla="*/ 79 h 95"/>
                  <a:gd name="T22" fmla="*/ 2 w 73"/>
                  <a:gd name="T23" fmla="*/ 71 h 95"/>
                  <a:gd name="T24" fmla="*/ 0 w 73"/>
                  <a:gd name="T25" fmla="*/ 65 h 95"/>
                  <a:gd name="T26" fmla="*/ 0 w 73"/>
                  <a:gd name="T27" fmla="*/ 57 h 95"/>
                  <a:gd name="T28" fmla="*/ 0 w 73"/>
                  <a:gd name="T29" fmla="*/ 0 h 95"/>
                  <a:gd name="T30" fmla="*/ 17 w 73"/>
                  <a:gd name="T31" fmla="*/ 0 h 95"/>
                  <a:gd name="T32" fmla="*/ 17 w 73"/>
                  <a:gd name="T33" fmla="*/ 51 h 95"/>
                  <a:gd name="T34" fmla="*/ 17 w 73"/>
                  <a:gd name="T35" fmla="*/ 57 h 95"/>
                  <a:gd name="T36" fmla="*/ 17 w 73"/>
                  <a:gd name="T37" fmla="*/ 63 h 95"/>
                  <a:gd name="T38" fmla="*/ 17 w 73"/>
                  <a:gd name="T39" fmla="*/ 67 h 95"/>
                  <a:gd name="T40" fmla="*/ 19 w 73"/>
                  <a:gd name="T41" fmla="*/ 73 h 95"/>
                  <a:gd name="T42" fmla="*/ 23 w 73"/>
                  <a:gd name="T43" fmla="*/ 77 h 95"/>
                  <a:gd name="T44" fmla="*/ 27 w 73"/>
                  <a:gd name="T45" fmla="*/ 79 h 95"/>
                  <a:gd name="T46" fmla="*/ 33 w 73"/>
                  <a:gd name="T47" fmla="*/ 79 h 95"/>
                  <a:gd name="T48" fmla="*/ 39 w 73"/>
                  <a:gd name="T49" fmla="*/ 79 h 95"/>
                  <a:gd name="T50" fmla="*/ 45 w 73"/>
                  <a:gd name="T51" fmla="*/ 77 h 95"/>
                  <a:gd name="T52" fmla="*/ 51 w 73"/>
                  <a:gd name="T53" fmla="*/ 73 h 95"/>
                  <a:gd name="T54" fmla="*/ 53 w 73"/>
                  <a:gd name="T55" fmla="*/ 67 h 95"/>
                  <a:gd name="T56" fmla="*/ 55 w 73"/>
                  <a:gd name="T57" fmla="*/ 59 h 95"/>
                  <a:gd name="T58" fmla="*/ 55 w 73"/>
                  <a:gd name="T59" fmla="*/ 49 h 95"/>
                  <a:gd name="T60" fmla="*/ 55 w 73"/>
                  <a:gd name="T61" fmla="*/ 0 h 95"/>
                  <a:gd name="T62" fmla="*/ 73 w 73"/>
                  <a:gd name="T63" fmla="*/ 0 h 95"/>
                  <a:gd name="T64" fmla="*/ 73 w 73"/>
                  <a:gd name="T65" fmla="*/ 93 h 95"/>
                  <a:gd name="T66" fmla="*/ 55 w 73"/>
                  <a:gd name="T67" fmla="*/ 9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3" h="95">
                    <a:moveTo>
                      <a:pt x="55" y="93"/>
                    </a:moveTo>
                    <a:lnTo>
                      <a:pt x="55" y="77"/>
                    </a:lnTo>
                    <a:lnTo>
                      <a:pt x="51" y="85"/>
                    </a:lnTo>
                    <a:lnTo>
                      <a:pt x="43" y="91"/>
                    </a:lnTo>
                    <a:lnTo>
                      <a:pt x="37" y="93"/>
                    </a:lnTo>
                    <a:lnTo>
                      <a:pt x="29" y="95"/>
                    </a:lnTo>
                    <a:lnTo>
                      <a:pt x="21" y="95"/>
                    </a:lnTo>
                    <a:lnTo>
                      <a:pt x="15" y="91"/>
                    </a:lnTo>
                    <a:lnTo>
                      <a:pt x="9" y="89"/>
                    </a:lnTo>
                    <a:lnTo>
                      <a:pt x="6" y="83"/>
                    </a:lnTo>
                    <a:lnTo>
                      <a:pt x="4" y="79"/>
                    </a:lnTo>
                    <a:lnTo>
                      <a:pt x="2" y="71"/>
                    </a:lnTo>
                    <a:lnTo>
                      <a:pt x="0" y="65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51"/>
                    </a:lnTo>
                    <a:lnTo>
                      <a:pt x="17" y="57"/>
                    </a:lnTo>
                    <a:lnTo>
                      <a:pt x="17" y="63"/>
                    </a:lnTo>
                    <a:lnTo>
                      <a:pt x="17" y="67"/>
                    </a:lnTo>
                    <a:lnTo>
                      <a:pt x="19" y="73"/>
                    </a:lnTo>
                    <a:lnTo>
                      <a:pt x="23" y="77"/>
                    </a:lnTo>
                    <a:lnTo>
                      <a:pt x="27" y="79"/>
                    </a:lnTo>
                    <a:lnTo>
                      <a:pt x="33" y="79"/>
                    </a:lnTo>
                    <a:lnTo>
                      <a:pt x="39" y="79"/>
                    </a:lnTo>
                    <a:lnTo>
                      <a:pt x="45" y="77"/>
                    </a:lnTo>
                    <a:lnTo>
                      <a:pt x="51" y="73"/>
                    </a:lnTo>
                    <a:lnTo>
                      <a:pt x="53" y="67"/>
                    </a:lnTo>
                    <a:lnTo>
                      <a:pt x="55" y="59"/>
                    </a:lnTo>
                    <a:lnTo>
                      <a:pt x="55" y="49"/>
                    </a:lnTo>
                    <a:lnTo>
                      <a:pt x="55" y="0"/>
                    </a:lnTo>
                    <a:lnTo>
                      <a:pt x="73" y="0"/>
                    </a:lnTo>
                    <a:lnTo>
                      <a:pt x="73" y="93"/>
                    </a:lnTo>
                    <a:lnTo>
                      <a:pt x="55" y="9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47" name="Freeform 31"/>
              <p:cNvSpPr>
                <a:spLocks noEditPoints="1"/>
              </p:cNvSpPr>
              <p:nvPr/>
            </p:nvSpPr>
            <p:spPr bwMode="auto">
              <a:xfrm>
                <a:off x="1410" y="849"/>
                <a:ext cx="39" cy="66"/>
              </a:xfrm>
              <a:custGeom>
                <a:avLst/>
                <a:gdLst>
                  <a:gd name="T0" fmla="*/ 0 w 79"/>
                  <a:gd name="T1" fmla="*/ 130 h 130"/>
                  <a:gd name="T2" fmla="*/ 0 w 79"/>
                  <a:gd name="T3" fmla="*/ 2 h 130"/>
                  <a:gd name="T4" fmla="*/ 16 w 79"/>
                  <a:gd name="T5" fmla="*/ 2 h 130"/>
                  <a:gd name="T6" fmla="*/ 16 w 79"/>
                  <a:gd name="T7" fmla="*/ 18 h 130"/>
                  <a:gd name="T8" fmla="*/ 22 w 79"/>
                  <a:gd name="T9" fmla="*/ 10 h 130"/>
                  <a:gd name="T10" fmla="*/ 28 w 79"/>
                  <a:gd name="T11" fmla="*/ 4 h 130"/>
                  <a:gd name="T12" fmla="*/ 34 w 79"/>
                  <a:gd name="T13" fmla="*/ 2 h 130"/>
                  <a:gd name="T14" fmla="*/ 42 w 79"/>
                  <a:gd name="T15" fmla="*/ 0 h 130"/>
                  <a:gd name="T16" fmla="*/ 50 w 79"/>
                  <a:gd name="T17" fmla="*/ 2 h 130"/>
                  <a:gd name="T18" fmla="*/ 55 w 79"/>
                  <a:gd name="T19" fmla="*/ 4 h 130"/>
                  <a:gd name="T20" fmla="*/ 61 w 79"/>
                  <a:gd name="T21" fmla="*/ 6 h 130"/>
                  <a:gd name="T22" fmla="*/ 67 w 79"/>
                  <a:gd name="T23" fmla="*/ 12 h 130"/>
                  <a:gd name="T24" fmla="*/ 71 w 79"/>
                  <a:gd name="T25" fmla="*/ 16 h 130"/>
                  <a:gd name="T26" fmla="*/ 75 w 79"/>
                  <a:gd name="T27" fmla="*/ 24 h 130"/>
                  <a:gd name="T28" fmla="*/ 79 w 79"/>
                  <a:gd name="T29" fmla="*/ 35 h 130"/>
                  <a:gd name="T30" fmla="*/ 79 w 79"/>
                  <a:gd name="T31" fmla="*/ 47 h 130"/>
                  <a:gd name="T32" fmla="*/ 79 w 79"/>
                  <a:gd name="T33" fmla="*/ 61 h 130"/>
                  <a:gd name="T34" fmla="*/ 75 w 79"/>
                  <a:gd name="T35" fmla="*/ 73 h 130"/>
                  <a:gd name="T36" fmla="*/ 71 w 79"/>
                  <a:gd name="T37" fmla="*/ 81 h 130"/>
                  <a:gd name="T38" fmla="*/ 65 w 79"/>
                  <a:gd name="T39" fmla="*/ 87 h 130"/>
                  <a:gd name="T40" fmla="*/ 59 w 79"/>
                  <a:gd name="T41" fmla="*/ 91 h 130"/>
                  <a:gd name="T42" fmla="*/ 52 w 79"/>
                  <a:gd name="T43" fmla="*/ 95 h 130"/>
                  <a:gd name="T44" fmla="*/ 40 w 79"/>
                  <a:gd name="T45" fmla="*/ 97 h 130"/>
                  <a:gd name="T46" fmla="*/ 34 w 79"/>
                  <a:gd name="T47" fmla="*/ 95 h 130"/>
                  <a:gd name="T48" fmla="*/ 26 w 79"/>
                  <a:gd name="T49" fmla="*/ 93 h 130"/>
                  <a:gd name="T50" fmla="*/ 22 w 79"/>
                  <a:gd name="T51" fmla="*/ 89 h 130"/>
                  <a:gd name="T52" fmla="*/ 16 w 79"/>
                  <a:gd name="T53" fmla="*/ 83 h 130"/>
                  <a:gd name="T54" fmla="*/ 16 w 79"/>
                  <a:gd name="T55" fmla="*/ 130 h 130"/>
                  <a:gd name="T56" fmla="*/ 0 w 79"/>
                  <a:gd name="T57" fmla="*/ 130 h 130"/>
                  <a:gd name="T58" fmla="*/ 16 w 79"/>
                  <a:gd name="T59" fmla="*/ 49 h 130"/>
                  <a:gd name="T60" fmla="*/ 18 w 79"/>
                  <a:gd name="T61" fmla="*/ 59 h 130"/>
                  <a:gd name="T62" fmla="*/ 20 w 79"/>
                  <a:gd name="T63" fmla="*/ 67 h 130"/>
                  <a:gd name="T64" fmla="*/ 24 w 79"/>
                  <a:gd name="T65" fmla="*/ 73 h 130"/>
                  <a:gd name="T66" fmla="*/ 28 w 79"/>
                  <a:gd name="T67" fmla="*/ 79 h 130"/>
                  <a:gd name="T68" fmla="*/ 34 w 79"/>
                  <a:gd name="T69" fmla="*/ 81 h 130"/>
                  <a:gd name="T70" fmla="*/ 40 w 79"/>
                  <a:gd name="T71" fmla="*/ 81 h 130"/>
                  <a:gd name="T72" fmla="*/ 46 w 79"/>
                  <a:gd name="T73" fmla="*/ 81 h 130"/>
                  <a:gd name="T74" fmla="*/ 52 w 79"/>
                  <a:gd name="T75" fmla="*/ 79 h 130"/>
                  <a:gd name="T76" fmla="*/ 55 w 79"/>
                  <a:gd name="T77" fmla="*/ 73 h 130"/>
                  <a:gd name="T78" fmla="*/ 59 w 79"/>
                  <a:gd name="T79" fmla="*/ 67 h 130"/>
                  <a:gd name="T80" fmla="*/ 61 w 79"/>
                  <a:gd name="T81" fmla="*/ 59 h 130"/>
                  <a:gd name="T82" fmla="*/ 63 w 79"/>
                  <a:gd name="T83" fmla="*/ 47 h 130"/>
                  <a:gd name="T84" fmla="*/ 61 w 79"/>
                  <a:gd name="T85" fmla="*/ 37 h 130"/>
                  <a:gd name="T86" fmla="*/ 59 w 79"/>
                  <a:gd name="T87" fmla="*/ 29 h 130"/>
                  <a:gd name="T88" fmla="*/ 55 w 79"/>
                  <a:gd name="T89" fmla="*/ 24 h 130"/>
                  <a:gd name="T90" fmla="*/ 52 w 79"/>
                  <a:gd name="T91" fmla="*/ 20 h 130"/>
                  <a:gd name="T92" fmla="*/ 46 w 79"/>
                  <a:gd name="T93" fmla="*/ 16 h 130"/>
                  <a:gd name="T94" fmla="*/ 40 w 79"/>
                  <a:gd name="T95" fmla="*/ 16 h 130"/>
                  <a:gd name="T96" fmla="*/ 34 w 79"/>
                  <a:gd name="T97" fmla="*/ 16 h 130"/>
                  <a:gd name="T98" fmla="*/ 30 w 79"/>
                  <a:gd name="T99" fmla="*/ 20 h 130"/>
                  <a:gd name="T100" fmla="*/ 24 w 79"/>
                  <a:gd name="T101" fmla="*/ 24 h 130"/>
                  <a:gd name="T102" fmla="*/ 20 w 79"/>
                  <a:gd name="T103" fmla="*/ 29 h 130"/>
                  <a:gd name="T104" fmla="*/ 18 w 79"/>
                  <a:gd name="T105" fmla="*/ 39 h 130"/>
                  <a:gd name="T106" fmla="*/ 16 w 79"/>
                  <a:gd name="T107" fmla="*/ 4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9" h="130">
                    <a:moveTo>
                      <a:pt x="0" y="130"/>
                    </a:moveTo>
                    <a:lnTo>
                      <a:pt x="0" y="2"/>
                    </a:lnTo>
                    <a:lnTo>
                      <a:pt x="16" y="2"/>
                    </a:lnTo>
                    <a:lnTo>
                      <a:pt x="16" y="18"/>
                    </a:lnTo>
                    <a:lnTo>
                      <a:pt x="22" y="10"/>
                    </a:lnTo>
                    <a:lnTo>
                      <a:pt x="28" y="4"/>
                    </a:lnTo>
                    <a:lnTo>
                      <a:pt x="34" y="2"/>
                    </a:lnTo>
                    <a:lnTo>
                      <a:pt x="42" y="0"/>
                    </a:lnTo>
                    <a:lnTo>
                      <a:pt x="50" y="2"/>
                    </a:lnTo>
                    <a:lnTo>
                      <a:pt x="55" y="4"/>
                    </a:lnTo>
                    <a:lnTo>
                      <a:pt x="61" y="6"/>
                    </a:lnTo>
                    <a:lnTo>
                      <a:pt x="67" y="12"/>
                    </a:lnTo>
                    <a:lnTo>
                      <a:pt x="71" y="16"/>
                    </a:lnTo>
                    <a:lnTo>
                      <a:pt x="75" y="24"/>
                    </a:lnTo>
                    <a:lnTo>
                      <a:pt x="79" y="35"/>
                    </a:lnTo>
                    <a:lnTo>
                      <a:pt x="79" y="47"/>
                    </a:lnTo>
                    <a:lnTo>
                      <a:pt x="79" y="61"/>
                    </a:lnTo>
                    <a:lnTo>
                      <a:pt x="75" y="73"/>
                    </a:lnTo>
                    <a:lnTo>
                      <a:pt x="71" y="81"/>
                    </a:lnTo>
                    <a:lnTo>
                      <a:pt x="65" y="87"/>
                    </a:lnTo>
                    <a:lnTo>
                      <a:pt x="59" y="91"/>
                    </a:lnTo>
                    <a:lnTo>
                      <a:pt x="52" y="95"/>
                    </a:lnTo>
                    <a:lnTo>
                      <a:pt x="40" y="97"/>
                    </a:lnTo>
                    <a:lnTo>
                      <a:pt x="34" y="95"/>
                    </a:lnTo>
                    <a:lnTo>
                      <a:pt x="26" y="93"/>
                    </a:lnTo>
                    <a:lnTo>
                      <a:pt x="22" y="89"/>
                    </a:lnTo>
                    <a:lnTo>
                      <a:pt x="16" y="83"/>
                    </a:lnTo>
                    <a:lnTo>
                      <a:pt x="16" y="130"/>
                    </a:lnTo>
                    <a:lnTo>
                      <a:pt x="0" y="130"/>
                    </a:lnTo>
                    <a:close/>
                    <a:moveTo>
                      <a:pt x="16" y="49"/>
                    </a:moveTo>
                    <a:lnTo>
                      <a:pt x="18" y="59"/>
                    </a:lnTo>
                    <a:lnTo>
                      <a:pt x="20" y="67"/>
                    </a:lnTo>
                    <a:lnTo>
                      <a:pt x="24" y="73"/>
                    </a:lnTo>
                    <a:lnTo>
                      <a:pt x="28" y="79"/>
                    </a:lnTo>
                    <a:lnTo>
                      <a:pt x="34" y="81"/>
                    </a:lnTo>
                    <a:lnTo>
                      <a:pt x="40" y="81"/>
                    </a:lnTo>
                    <a:lnTo>
                      <a:pt x="46" y="81"/>
                    </a:lnTo>
                    <a:lnTo>
                      <a:pt x="52" y="79"/>
                    </a:lnTo>
                    <a:lnTo>
                      <a:pt x="55" y="73"/>
                    </a:lnTo>
                    <a:lnTo>
                      <a:pt x="59" y="67"/>
                    </a:lnTo>
                    <a:lnTo>
                      <a:pt x="61" y="59"/>
                    </a:lnTo>
                    <a:lnTo>
                      <a:pt x="63" y="47"/>
                    </a:lnTo>
                    <a:lnTo>
                      <a:pt x="61" y="37"/>
                    </a:lnTo>
                    <a:lnTo>
                      <a:pt x="59" y="29"/>
                    </a:lnTo>
                    <a:lnTo>
                      <a:pt x="55" y="24"/>
                    </a:lnTo>
                    <a:lnTo>
                      <a:pt x="52" y="20"/>
                    </a:lnTo>
                    <a:lnTo>
                      <a:pt x="46" y="16"/>
                    </a:lnTo>
                    <a:lnTo>
                      <a:pt x="40" y="16"/>
                    </a:lnTo>
                    <a:lnTo>
                      <a:pt x="34" y="16"/>
                    </a:lnTo>
                    <a:lnTo>
                      <a:pt x="30" y="20"/>
                    </a:lnTo>
                    <a:lnTo>
                      <a:pt x="24" y="24"/>
                    </a:lnTo>
                    <a:lnTo>
                      <a:pt x="20" y="29"/>
                    </a:lnTo>
                    <a:lnTo>
                      <a:pt x="18" y="39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48" name="Freeform 32"/>
              <p:cNvSpPr>
                <a:spLocks noEditPoints="1"/>
              </p:cNvSpPr>
              <p:nvPr/>
            </p:nvSpPr>
            <p:spPr bwMode="auto">
              <a:xfrm>
                <a:off x="1456" y="849"/>
                <a:ext cx="42" cy="49"/>
              </a:xfrm>
              <a:custGeom>
                <a:avLst/>
                <a:gdLst>
                  <a:gd name="T0" fmla="*/ 67 w 85"/>
                  <a:gd name="T1" fmla="*/ 67 h 97"/>
                  <a:gd name="T2" fmla="*/ 85 w 85"/>
                  <a:gd name="T3" fmla="*/ 69 h 97"/>
                  <a:gd name="T4" fmla="*/ 81 w 85"/>
                  <a:gd name="T5" fmla="*/ 77 h 97"/>
                  <a:gd name="T6" fmla="*/ 77 w 85"/>
                  <a:gd name="T7" fmla="*/ 83 h 97"/>
                  <a:gd name="T8" fmla="*/ 69 w 85"/>
                  <a:gd name="T9" fmla="*/ 89 h 97"/>
                  <a:gd name="T10" fmla="*/ 63 w 85"/>
                  <a:gd name="T11" fmla="*/ 93 h 97"/>
                  <a:gd name="T12" fmla="*/ 53 w 85"/>
                  <a:gd name="T13" fmla="*/ 97 h 97"/>
                  <a:gd name="T14" fmla="*/ 43 w 85"/>
                  <a:gd name="T15" fmla="*/ 97 h 97"/>
                  <a:gd name="T16" fmla="*/ 26 w 85"/>
                  <a:gd name="T17" fmla="*/ 93 h 97"/>
                  <a:gd name="T18" fmla="*/ 12 w 85"/>
                  <a:gd name="T19" fmla="*/ 85 h 97"/>
                  <a:gd name="T20" fmla="*/ 2 w 85"/>
                  <a:gd name="T21" fmla="*/ 69 h 97"/>
                  <a:gd name="T22" fmla="*/ 0 w 85"/>
                  <a:gd name="T23" fmla="*/ 49 h 97"/>
                  <a:gd name="T24" fmla="*/ 2 w 85"/>
                  <a:gd name="T25" fmla="*/ 29 h 97"/>
                  <a:gd name="T26" fmla="*/ 12 w 85"/>
                  <a:gd name="T27" fmla="*/ 14 h 97"/>
                  <a:gd name="T28" fmla="*/ 18 w 85"/>
                  <a:gd name="T29" fmla="*/ 8 h 97"/>
                  <a:gd name="T30" fmla="*/ 26 w 85"/>
                  <a:gd name="T31" fmla="*/ 4 h 97"/>
                  <a:gd name="T32" fmla="*/ 33 w 85"/>
                  <a:gd name="T33" fmla="*/ 2 h 97"/>
                  <a:gd name="T34" fmla="*/ 43 w 85"/>
                  <a:gd name="T35" fmla="*/ 0 h 97"/>
                  <a:gd name="T36" fmla="*/ 51 w 85"/>
                  <a:gd name="T37" fmla="*/ 2 h 97"/>
                  <a:gd name="T38" fmla="*/ 59 w 85"/>
                  <a:gd name="T39" fmla="*/ 4 h 97"/>
                  <a:gd name="T40" fmla="*/ 67 w 85"/>
                  <a:gd name="T41" fmla="*/ 8 h 97"/>
                  <a:gd name="T42" fmla="*/ 73 w 85"/>
                  <a:gd name="T43" fmla="*/ 14 h 97"/>
                  <a:gd name="T44" fmla="*/ 81 w 85"/>
                  <a:gd name="T45" fmla="*/ 28 h 97"/>
                  <a:gd name="T46" fmla="*/ 85 w 85"/>
                  <a:gd name="T47" fmla="*/ 47 h 97"/>
                  <a:gd name="T48" fmla="*/ 85 w 85"/>
                  <a:gd name="T49" fmla="*/ 49 h 97"/>
                  <a:gd name="T50" fmla="*/ 85 w 85"/>
                  <a:gd name="T51" fmla="*/ 51 h 97"/>
                  <a:gd name="T52" fmla="*/ 16 w 85"/>
                  <a:gd name="T53" fmla="*/ 51 h 97"/>
                  <a:gd name="T54" fmla="*/ 18 w 85"/>
                  <a:gd name="T55" fmla="*/ 61 h 97"/>
                  <a:gd name="T56" fmla="*/ 20 w 85"/>
                  <a:gd name="T57" fmla="*/ 69 h 97"/>
                  <a:gd name="T58" fmla="*/ 26 w 85"/>
                  <a:gd name="T59" fmla="*/ 75 h 97"/>
                  <a:gd name="T60" fmla="*/ 30 w 85"/>
                  <a:gd name="T61" fmla="*/ 79 h 97"/>
                  <a:gd name="T62" fmla="*/ 37 w 85"/>
                  <a:gd name="T63" fmla="*/ 81 h 97"/>
                  <a:gd name="T64" fmla="*/ 43 w 85"/>
                  <a:gd name="T65" fmla="*/ 81 h 97"/>
                  <a:gd name="T66" fmla="*/ 51 w 85"/>
                  <a:gd name="T67" fmla="*/ 81 h 97"/>
                  <a:gd name="T68" fmla="*/ 59 w 85"/>
                  <a:gd name="T69" fmla="*/ 79 h 97"/>
                  <a:gd name="T70" fmla="*/ 63 w 85"/>
                  <a:gd name="T71" fmla="*/ 73 h 97"/>
                  <a:gd name="T72" fmla="*/ 67 w 85"/>
                  <a:gd name="T73" fmla="*/ 67 h 97"/>
                  <a:gd name="T74" fmla="*/ 16 w 85"/>
                  <a:gd name="T75" fmla="*/ 37 h 97"/>
                  <a:gd name="T76" fmla="*/ 69 w 85"/>
                  <a:gd name="T77" fmla="*/ 37 h 97"/>
                  <a:gd name="T78" fmla="*/ 67 w 85"/>
                  <a:gd name="T79" fmla="*/ 31 h 97"/>
                  <a:gd name="T80" fmla="*/ 65 w 85"/>
                  <a:gd name="T81" fmla="*/ 26 h 97"/>
                  <a:gd name="T82" fmla="*/ 61 w 85"/>
                  <a:gd name="T83" fmla="*/ 24 h 97"/>
                  <a:gd name="T84" fmla="*/ 57 w 85"/>
                  <a:gd name="T85" fmla="*/ 18 h 97"/>
                  <a:gd name="T86" fmla="*/ 49 w 85"/>
                  <a:gd name="T87" fmla="*/ 16 h 97"/>
                  <a:gd name="T88" fmla="*/ 43 w 85"/>
                  <a:gd name="T89" fmla="*/ 16 h 97"/>
                  <a:gd name="T90" fmla="*/ 35 w 85"/>
                  <a:gd name="T91" fmla="*/ 16 h 97"/>
                  <a:gd name="T92" fmla="*/ 30 w 85"/>
                  <a:gd name="T93" fmla="*/ 18 h 97"/>
                  <a:gd name="T94" fmla="*/ 24 w 85"/>
                  <a:gd name="T95" fmla="*/ 22 h 97"/>
                  <a:gd name="T96" fmla="*/ 20 w 85"/>
                  <a:gd name="T97" fmla="*/ 26 h 97"/>
                  <a:gd name="T98" fmla="*/ 18 w 85"/>
                  <a:gd name="T99" fmla="*/ 31 h 97"/>
                  <a:gd name="T100" fmla="*/ 16 w 85"/>
                  <a:gd name="T101" fmla="*/ 3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" h="97">
                    <a:moveTo>
                      <a:pt x="67" y="67"/>
                    </a:moveTo>
                    <a:lnTo>
                      <a:pt x="85" y="69"/>
                    </a:lnTo>
                    <a:lnTo>
                      <a:pt x="81" y="77"/>
                    </a:lnTo>
                    <a:lnTo>
                      <a:pt x="77" y="83"/>
                    </a:lnTo>
                    <a:lnTo>
                      <a:pt x="69" y="89"/>
                    </a:lnTo>
                    <a:lnTo>
                      <a:pt x="63" y="93"/>
                    </a:lnTo>
                    <a:lnTo>
                      <a:pt x="53" y="97"/>
                    </a:lnTo>
                    <a:lnTo>
                      <a:pt x="43" y="97"/>
                    </a:lnTo>
                    <a:lnTo>
                      <a:pt x="26" y="93"/>
                    </a:lnTo>
                    <a:lnTo>
                      <a:pt x="12" y="85"/>
                    </a:lnTo>
                    <a:lnTo>
                      <a:pt x="2" y="69"/>
                    </a:lnTo>
                    <a:lnTo>
                      <a:pt x="0" y="49"/>
                    </a:lnTo>
                    <a:lnTo>
                      <a:pt x="2" y="29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3" y="2"/>
                    </a:lnTo>
                    <a:lnTo>
                      <a:pt x="43" y="0"/>
                    </a:lnTo>
                    <a:lnTo>
                      <a:pt x="51" y="2"/>
                    </a:lnTo>
                    <a:lnTo>
                      <a:pt x="59" y="4"/>
                    </a:lnTo>
                    <a:lnTo>
                      <a:pt x="67" y="8"/>
                    </a:lnTo>
                    <a:lnTo>
                      <a:pt x="73" y="14"/>
                    </a:lnTo>
                    <a:lnTo>
                      <a:pt x="81" y="28"/>
                    </a:lnTo>
                    <a:lnTo>
                      <a:pt x="85" y="47"/>
                    </a:lnTo>
                    <a:lnTo>
                      <a:pt x="85" y="49"/>
                    </a:lnTo>
                    <a:lnTo>
                      <a:pt x="85" y="51"/>
                    </a:lnTo>
                    <a:lnTo>
                      <a:pt x="16" y="51"/>
                    </a:lnTo>
                    <a:lnTo>
                      <a:pt x="18" y="61"/>
                    </a:lnTo>
                    <a:lnTo>
                      <a:pt x="20" y="69"/>
                    </a:lnTo>
                    <a:lnTo>
                      <a:pt x="26" y="75"/>
                    </a:lnTo>
                    <a:lnTo>
                      <a:pt x="30" y="79"/>
                    </a:lnTo>
                    <a:lnTo>
                      <a:pt x="37" y="81"/>
                    </a:lnTo>
                    <a:lnTo>
                      <a:pt x="43" y="81"/>
                    </a:lnTo>
                    <a:lnTo>
                      <a:pt x="51" y="81"/>
                    </a:lnTo>
                    <a:lnTo>
                      <a:pt x="59" y="79"/>
                    </a:lnTo>
                    <a:lnTo>
                      <a:pt x="63" y="73"/>
                    </a:lnTo>
                    <a:lnTo>
                      <a:pt x="67" y="67"/>
                    </a:lnTo>
                    <a:close/>
                    <a:moveTo>
                      <a:pt x="16" y="37"/>
                    </a:moveTo>
                    <a:lnTo>
                      <a:pt x="69" y="37"/>
                    </a:lnTo>
                    <a:lnTo>
                      <a:pt x="67" y="31"/>
                    </a:lnTo>
                    <a:lnTo>
                      <a:pt x="65" y="26"/>
                    </a:lnTo>
                    <a:lnTo>
                      <a:pt x="61" y="24"/>
                    </a:lnTo>
                    <a:lnTo>
                      <a:pt x="57" y="18"/>
                    </a:lnTo>
                    <a:lnTo>
                      <a:pt x="49" y="16"/>
                    </a:lnTo>
                    <a:lnTo>
                      <a:pt x="43" y="16"/>
                    </a:lnTo>
                    <a:lnTo>
                      <a:pt x="35" y="16"/>
                    </a:lnTo>
                    <a:lnTo>
                      <a:pt x="30" y="18"/>
                    </a:lnTo>
                    <a:lnTo>
                      <a:pt x="24" y="22"/>
                    </a:lnTo>
                    <a:lnTo>
                      <a:pt x="20" y="26"/>
                    </a:lnTo>
                    <a:lnTo>
                      <a:pt x="18" y="31"/>
                    </a:lnTo>
                    <a:lnTo>
                      <a:pt x="16" y="3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49" name="Freeform 33"/>
              <p:cNvSpPr>
                <a:spLocks/>
              </p:cNvSpPr>
              <p:nvPr/>
            </p:nvSpPr>
            <p:spPr bwMode="auto">
              <a:xfrm>
                <a:off x="1508" y="849"/>
                <a:ext cx="25" cy="48"/>
              </a:xfrm>
              <a:custGeom>
                <a:avLst/>
                <a:gdLst>
                  <a:gd name="T0" fmla="*/ 0 w 50"/>
                  <a:gd name="T1" fmla="*/ 95 h 95"/>
                  <a:gd name="T2" fmla="*/ 0 w 50"/>
                  <a:gd name="T3" fmla="*/ 2 h 95"/>
                  <a:gd name="T4" fmla="*/ 16 w 50"/>
                  <a:gd name="T5" fmla="*/ 2 h 95"/>
                  <a:gd name="T6" fmla="*/ 16 w 50"/>
                  <a:gd name="T7" fmla="*/ 16 h 95"/>
                  <a:gd name="T8" fmla="*/ 20 w 50"/>
                  <a:gd name="T9" fmla="*/ 8 h 95"/>
                  <a:gd name="T10" fmla="*/ 24 w 50"/>
                  <a:gd name="T11" fmla="*/ 4 h 95"/>
                  <a:gd name="T12" fmla="*/ 30 w 50"/>
                  <a:gd name="T13" fmla="*/ 2 h 95"/>
                  <a:gd name="T14" fmla="*/ 34 w 50"/>
                  <a:gd name="T15" fmla="*/ 0 h 95"/>
                  <a:gd name="T16" fmla="*/ 42 w 50"/>
                  <a:gd name="T17" fmla="*/ 2 h 95"/>
                  <a:gd name="T18" fmla="*/ 50 w 50"/>
                  <a:gd name="T19" fmla="*/ 6 h 95"/>
                  <a:gd name="T20" fmla="*/ 44 w 50"/>
                  <a:gd name="T21" fmla="*/ 20 h 95"/>
                  <a:gd name="T22" fmla="*/ 38 w 50"/>
                  <a:gd name="T23" fmla="*/ 16 h 95"/>
                  <a:gd name="T24" fmla="*/ 34 w 50"/>
                  <a:gd name="T25" fmla="*/ 16 h 95"/>
                  <a:gd name="T26" fmla="*/ 30 w 50"/>
                  <a:gd name="T27" fmla="*/ 16 h 95"/>
                  <a:gd name="T28" fmla="*/ 26 w 50"/>
                  <a:gd name="T29" fmla="*/ 18 h 95"/>
                  <a:gd name="T30" fmla="*/ 22 w 50"/>
                  <a:gd name="T31" fmla="*/ 22 h 95"/>
                  <a:gd name="T32" fmla="*/ 20 w 50"/>
                  <a:gd name="T33" fmla="*/ 28 h 95"/>
                  <a:gd name="T34" fmla="*/ 18 w 50"/>
                  <a:gd name="T35" fmla="*/ 35 h 95"/>
                  <a:gd name="T36" fmla="*/ 18 w 50"/>
                  <a:gd name="T37" fmla="*/ 45 h 95"/>
                  <a:gd name="T38" fmla="*/ 18 w 50"/>
                  <a:gd name="T39" fmla="*/ 95 h 95"/>
                  <a:gd name="T40" fmla="*/ 0 w 50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95">
                    <a:moveTo>
                      <a:pt x="0" y="95"/>
                    </a:moveTo>
                    <a:lnTo>
                      <a:pt x="0" y="2"/>
                    </a:lnTo>
                    <a:lnTo>
                      <a:pt x="16" y="2"/>
                    </a:lnTo>
                    <a:lnTo>
                      <a:pt x="16" y="16"/>
                    </a:lnTo>
                    <a:lnTo>
                      <a:pt x="20" y="8"/>
                    </a:lnTo>
                    <a:lnTo>
                      <a:pt x="24" y="4"/>
                    </a:lnTo>
                    <a:lnTo>
                      <a:pt x="30" y="2"/>
                    </a:lnTo>
                    <a:lnTo>
                      <a:pt x="34" y="0"/>
                    </a:lnTo>
                    <a:lnTo>
                      <a:pt x="42" y="2"/>
                    </a:lnTo>
                    <a:lnTo>
                      <a:pt x="50" y="6"/>
                    </a:lnTo>
                    <a:lnTo>
                      <a:pt x="44" y="20"/>
                    </a:lnTo>
                    <a:lnTo>
                      <a:pt x="38" y="16"/>
                    </a:lnTo>
                    <a:lnTo>
                      <a:pt x="34" y="16"/>
                    </a:lnTo>
                    <a:lnTo>
                      <a:pt x="30" y="16"/>
                    </a:lnTo>
                    <a:lnTo>
                      <a:pt x="26" y="18"/>
                    </a:lnTo>
                    <a:lnTo>
                      <a:pt x="22" y="22"/>
                    </a:lnTo>
                    <a:lnTo>
                      <a:pt x="20" y="28"/>
                    </a:lnTo>
                    <a:lnTo>
                      <a:pt x="18" y="35"/>
                    </a:lnTo>
                    <a:lnTo>
                      <a:pt x="18" y="45"/>
                    </a:lnTo>
                    <a:lnTo>
                      <a:pt x="18" y="95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50" name="Rectangle 34"/>
              <p:cNvSpPr>
                <a:spLocks noChangeArrowheads="1"/>
              </p:cNvSpPr>
              <p:nvPr/>
            </p:nvSpPr>
            <p:spPr bwMode="auto">
              <a:xfrm>
                <a:off x="1535" y="870"/>
                <a:ext cx="24" cy="7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51" name="Freeform 35"/>
              <p:cNvSpPr>
                <a:spLocks/>
              </p:cNvSpPr>
              <p:nvPr/>
            </p:nvSpPr>
            <p:spPr bwMode="auto">
              <a:xfrm>
                <a:off x="1568" y="833"/>
                <a:ext cx="54" cy="64"/>
              </a:xfrm>
              <a:custGeom>
                <a:avLst/>
                <a:gdLst>
                  <a:gd name="T0" fmla="*/ 0 w 106"/>
                  <a:gd name="T1" fmla="*/ 129 h 129"/>
                  <a:gd name="T2" fmla="*/ 0 w 106"/>
                  <a:gd name="T3" fmla="*/ 0 h 129"/>
                  <a:gd name="T4" fmla="*/ 18 w 106"/>
                  <a:gd name="T5" fmla="*/ 0 h 129"/>
                  <a:gd name="T6" fmla="*/ 18 w 106"/>
                  <a:gd name="T7" fmla="*/ 62 h 129"/>
                  <a:gd name="T8" fmla="*/ 79 w 106"/>
                  <a:gd name="T9" fmla="*/ 0 h 129"/>
                  <a:gd name="T10" fmla="*/ 102 w 106"/>
                  <a:gd name="T11" fmla="*/ 0 h 129"/>
                  <a:gd name="T12" fmla="*/ 49 w 106"/>
                  <a:gd name="T13" fmla="*/ 54 h 129"/>
                  <a:gd name="T14" fmla="*/ 106 w 106"/>
                  <a:gd name="T15" fmla="*/ 129 h 129"/>
                  <a:gd name="T16" fmla="*/ 85 w 106"/>
                  <a:gd name="T17" fmla="*/ 129 h 129"/>
                  <a:gd name="T18" fmla="*/ 37 w 106"/>
                  <a:gd name="T19" fmla="*/ 65 h 129"/>
                  <a:gd name="T20" fmla="*/ 18 w 106"/>
                  <a:gd name="T21" fmla="*/ 83 h 129"/>
                  <a:gd name="T22" fmla="*/ 18 w 106"/>
                  <a:gd name="T23" fmla="*/ 129 h 129"/>
                  <a:gd name="T24" fmla="*/ 0 w 106"/>
                  <a:gd name="T25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6" h="129">
                    <a:moveTo>
                      <a:pt x="0" y="129"/>
                    </a:moveTo>
                    <a:lnTo>
                      <a:pt x="0" y="0"/>
                    </a:lnTo>
                    <a:lnTo>
                      <a:pt x="18" y="0"/>
                    </a:lnTo>
                    <a:lnTo>
                      <a:pt x="18" y="62"/>
                    </a:lnTo>
                    <a:lnTo>
                      <a:pt x="79" y="0"/>
                    </a:lnTo>
                    <a:lnTo>
                      <a:pt x="102" y="0"/>
                    </a:lnTo>
                    <a:lnTo>
                      <a:pt x="49" y="54"/>
                    </a:lnTo>
                    <a:lnTo>
                      <a:pt x="106" y="129"/>
                    </a:lnTo>
                    <a:lnTo>
                      <a:pt x="85" y="129"/>
                    </a:lnTo>
                    <a:lnTo>
                      <a:pt x="37" y="65"/>
                    </a:lnTo>
                    <a:lnTo>
                      <a:pt x="18" y="83"/>
                    </a:lnTo>
                    <a:lnTo>
                      <a:pt x="18" y="129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52" name="Freeform 36"/>
              <p:cNvSpPr>
                <a:spLocks noEditPoints="1"/>
              </p:cNvSpPr>
              <p:nvPr/>
            </p:nvSpPr>
            <p:spPr bwMode="auto">
              <a:xfrm>
                <a:off x="1624" y="849"/>
                <a:ext cx="42" cy="49"/>
              </a:xfrm>
              <a:custGeom>
                <a:avLst/>
                <a:gdLst>
                  <a:gd name="T0" fmla="*/ 53 w 85"/>
                  <a:gd name="T1" fmla="*/ 89 h 97"/>
                  <a:gd name="T2" fmla="*/ 38 w 85"/>
                  <a:gd name="T3" fmla="*/ 97 h 97"/>
                  <a:gd name="T4" fmla="*/ 22 w 85"/>
                  <a:gd name="T5" fmla="*/ 97 h 97"/>
                  <a:gd name="T6" fmla="*/ 8 w 85"/>
                  <a:gd name="T7" fmla="*/ 89 h 97"/>
                  <a:gd name="T8" fmla="*/ 2 w 85"/>
                  <a:gd name="T9" fmla="*/ 77 h 97"/>
                  <a:gd name="T10" fmla="*/ 2 w 85"/>
                  <a:gd name="T11" fmla="*/ 63 h 97"/>
                  <a:gd name="T12" fmla="*/ 8 w 85"/>
                  <a:gd name="T13" fmla="*/ 53 h 97"/>
                  <a:gd name="T14" fmla="*/ 16 w 85"/>
                  <a:gd name="T15" fmla="*/ 45 h 97"/>
                  <a:gd name="T16" fmla="*/ 28 w 85"/>
                  <a:gd name="T17" fmla="*/ 41 h 97"/>
                  <a:gd name="T18" fmla="*/ 46 w 85"/>
                  <a:gd name="T19" fmla="*/ 39 h 97"/>
                  <a:gd name="T20" fmla="*/ 59 w 85"/>
                  <a:gd name="T21" fmla="*/ 35 h 97"/>
                  <a:gd name="T22" fmla="*/ 59 w 85"/>
                  <a:gd name="T23" fmla="*/ 31 h 97"/>
                  <a:gd name="T24" fmla="*/ 59 w 85"/>
                  <a:gd name="T25" fmla="*/ 24 h 97"/>
                  <a:gd name="T26" fmla="*/ 51 w 85"/>
                  <a:gd name="T27" fmla="*/ 18 h 97"/>
                  <a:gd name="T28" fmla="*/ 42 w 85"/>
                  <a:gd name="T29" fmla="*/ 16 h 97"/>
                  <a:gd name="T30" fmla="*/ 30 w 85"/>
                  <a:gd name="T31" fmla="*/ 16 h 97"/>
                  <a:gd name="T32" fmla="*/ 22 w 85"/>
                  <a:gd name="T33" fmla="*/ 24 h 97"/>
                  <a:gd name="T34" fmla="*/ 2 w 85"/>
                  <a:gd name="T35" fmla="*/ 28 h 97"/>
                  <a:gd name="T36" fmla="*/ 10 w 85"/>
                  <a:gd name="T37" fmla="*/ 12 h 97"/>
                  <a:gd name="T38" fmla="*/ 24 w 85"/>
                  <a:gd name="T39" fmla="*/ 4 h 97"/>
                  <a:gd name="T40" fmla="*/ 44 w 85"/>
                  <a:gd name="T41" fmla="*/ 0 h 97"/>
                  <a:gd name="T42" fmla="*/ 63 w 85"/>
                  <a:gd name="T43" fmla="*/ 4 h 97"/>
                  <a:gd name="T44" fmla="*/ 73 w 85"/>
                  <a:gd name="T45" fmla="*/ 10 h 97"/>
                  <a:gd name="T46" fmla="*/ 77 w 85"/>
                  <a:gd name="T47" fmla="*/ 22 h 97"/>
                  <a:gd name="T48" fmla="*/ 79 w 85"/>
                  <a:gd name="T49" fmla="*/ 35 h 97"/>
                  <a:gd name="T50" fmla="*/ 79 w 85"/>
                  <a:gd name="T51" fmla="*/ 67 h 97"/>
                  <a:gd name="T52" fmla="*/ 79 w 85"/>
                  <a:gd name="T53" fmla="*/ 83 h 97"/>
                  <a:gd name="T54" fmla="*/ 85 w 85"/>
                  <a:gd name="T55" fmla="*/ 95 h 97"/>
                  <a:gd name="T56" fmla="*/ 63 w 85"/>
                  <a:gd name="T57" fmla="*/ 89 h 97"/>
                  <a:gd name="T58" fmla="*/ 59 w 85"/>
                  <a:gd name="T59" fmla="*/ 49 h 97"/>
                  <a:gd name="T60" fmla="*/ 48 w 85"/>
                  <a:gd name="T61" fmla="*/ 53 h 97"/>
                  <a:gd name="T62" fmla="*/ 30 w 85"/>
                  <a:gd name="T63" fmla="*/ 57 h 97"/>
                  <a:gd name="T64" fmla="*/ 22 w 85"/>
                  <a:gd name="T65" fmla="*/ 59 h 97"/>
                  <a:gd name="T66" fmla="*/ 18 w 85"/>
                  <a:gd name="T67" fmla="*/ 65 h 97"/>
                  <a:gd name="T68" fmla="*/ 18 w 85"/>
                  <a:gd name="T69" fmla="*/ 75 h 97"/>
                  <a:gd name="T70" fmla="*/ 28 w 85"/>
                  <a:gd name="T71" fmla="*/ 81 h 97"/>
                  <a:gd name="T72" fmla="*/ 42 w 85"/>
                  <a:gd name="T73" fmla="*/ 81 h 97"/>
                  <a:gd name="T74" fmla="*/ 53 w 85"/>
                  <a:gd name="T75" fmla="*/ 73 h 97"/>
                  <a:gd name="T76" fmla="*/ 59 w 85"/>
                  <a:gd name="T77" fmla="*/ 63 h 97"/>
                  <a:gd name="T78" fmla="*/ 59 w 85"/>
                  <a:gd name="T79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5" h="97">
                    <a:moveTo>
                      <a:pt x="61" y="83"/>
                    </a:moveTo>
                    <a:lnTo>
                      <a:pt x="53" y="89"/>
                    </a:lnTo>
                    <a:lnTo>
                      <a:pt x="46" y="93"/>
                    </a:lnTo>
                    <a:lnTo>
                      <a:pt x="38" y="97"/>
                    </a:lnTo>
                    <a:lnTo>
                      <a:pt x="30" y="97"/>
                    </a:lnTo>
                    <a:lnTo>
                      <a:pt x="22" y="97"/>
                    </a:lnTo>
                    <a:lnTo>
                      <a:pt x="14" y="93"/>
                    </a:lnTo>
                    <a:lnTo>
                      <a:pt x="8" y="89"/>
                    </a:lnTo>
                    <a:lnTo>
                      <a:pt x="4" y="83"/>
                    </a:lnTo>
                    <a:lnTo>
                      <a:pt x="2" y="77"/>
                    </a:lnTo>
                    <a:lnTo>
                      <a:pt x="0" y="69"/>
                    </a:lnTo>
                    <a:lnTo>
                      <a:pt x="2" y="63"/>
                    </a:lnTo>
                    <a:lnTo>
                      <a:pt x="4" y="57"/>
                    </a:lnTo>
                    <a:lnTo>
                      <a:pt x="8" y="53"/>
                    </a:lnTo>
                    <a:lnTo>
                      <a:pt x="12" y="49"/>
                    </a:lnTo>
                    <a:lnTo>
                      <a:pt x="16" y="45"/>
                    </a:lnTo>
                    <a:lnTo>
                      <a:pt x="22" y="43"/>
                    </a:lnTo>
                    <a:lnTo>
                      <a:pt x="28" y="41"/>
                    </a:lnTo>
                    <a:lnTo>
                      <a:pt x="34" y="41"/>
                    </a:lnTo>
                    <a:lnTo>
                      <a:pt x="46" y="39"/>
                    </a:lnTo>
                    <a:lnTo>
                      <a:pt x="53" y="37"/>
                    </a:lnTo>
                    <a:lnTo>
                      <a:pt x="59" y="35"/>
                    </a:lnTo>
                    <a:lnTo>
                      <a:pt x="59" y="33"/>
                    </a:lnTo>
                    <a:lnTo>
                      <a:pt x="59" y="31"/>
                    </a:lnTo>
                    <a:lnTo>
                      <a:pt x="59" y="28"/>
                    </a:lnTo>
                    <a:lnTo>
                      <a:pt x="59" y="24"/>
                    </a:lnTo>
                    <a:lnTo>
                      <a:pt x="55" y="20"/>
                    </a:lnTo>
                    <a:lnTo>
                      <a:pt x="51" y="18"/>
                    </a:lnTo>
                    <a:lnTo>
                      <a:pt x="48" y="16"/>
                    </a:lnTo>
                    <a:lnTo>
                      <a:pt x="42" y="16"/>
                    </a:lnTo>
                    <a:lnTo>
                      <a:pt x="36" y="16"/>
                    </a:lnTo>
                    <a:lnTo>
                      <a:pt x="30" y="16"/>
                    </a:lnTo>
                    <a:lnTo>
                      <a:pt x="26" y="18"/>
                    </a:lnTo>
                    <a:lnTo>
                      <a:pt x="22" y="24"/>
                    </a:lnTo>
                    <a:lnTo>
                      <a:pt x="20" y="29"/>
                    </a:lnTo>
                    <a:lnTo>
                      <a:pt x="2" y="28"/>
                    </a:lnTo>
                    <a:lnTo>
                      <a:pt x="6" y="20"/>
                    </a:lnTo>
                    <a:lnTo>
                      <a:pt x="10" y="12"/>
                    </a:lnTo>
                    <a:lnTo>
                      <a:pt x="16" y="8"/>
                    </a:lnTo>
                    <a:lnTo>
                      <a:pt x="24" y="4"/>
                    </a:lnTo>
                    <a:lnTo>
                      <a:pt x="32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69" y="6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7" y="22"/>
                    </a:lnTo>
                    <a:lnTo>
                      <a:pt x="79" y="26"/>
                    </a:lnTo>
                    <a:lnTo>
                      <a:pt x="79" y="35"/>
                    </a:lnTo>
                    <a:lnTo>
                      <a:pt x="79" y="55"/>
                    </a:lnTo>
                    <a:lnTo>
                      <a:pt x="79" y="67"/>
                    </a:lnTo>
                    <a:lnTo>
                      <a:pt x="79" y="75"/>
                    </a:lnTo>
                    <a:lnTo>
                      <a:pt x="79" y="83"/>
                    </a:lnTo>
                    <a:lnTo>
                      <a:pt x="81" y="89"/>
                    </a:lnTo>
                    <a:lnTo>
                      <a:pt x="85" y="95"/>
                    </a:lnTo>
                    <a:lnTo>
                      <a:pt x="67" y="95"/>
                    </a:lnTo>
                    <a:lnTo>
                      <a:pt x="63" y="89"/>
                    </a:lnTo>
                    <a:lnTo>
                      <a:pt x="61" y="83"/>
                    </a:lnTo>
                    <a:close/>
                    <a:moveTo>
                      <a:pt x="59" y="49"/>
                    </a:moveTo>
                    <a:lnTo>
                      <a:pt x="53" y="51"/>
                    </a:lnTo>
                    <a:lnTo>
                      <a:pt x="48" y="53"/>
                    </a:lnTo>
                    <a:lnTo>
                      <a:pt x="38" y="55"/>
                    </a:lnTo>
                    <a:lnTo>
                      <a:pt x="30" y="57"/>
                    </a:lnTo>
                    <a:lnTo>
                      <a:pt x="26" y="57"/>
                    </a:lnTo>
                    <a:lnTo>
                      <a:pt x="22" y="59"/>
                    </a:lnTo>
                    <a:lnTo>
                      <a:pt x="20" y="63"/>
                    </a:lnTo>
                    <a:lnTo>
                      <a:pt x="18" y="65"/>
                    </a:lnTo>
                    <a:lnTo>
                      <a:pt x="18" y="69"/>
                    </a:lnTo>
                    <a:lnTo>
                      <a:pt x="18" y="75"/>
                    </a:lnTo>
                    <a:lnTo>
                      <a:pt x="22" y="79"/>
                    </a:lnTo>
                    <a:lnTo>
                      <a:pt x="28" y="81"/>
                    </a:lnTo>
                    <a:lnTo>
                      <a:pt x="34" y="81"/>
                    </a:lnTo>
                    <a:lnTo>
                      <a:pt x="42" y="81"/>
                    </a:lnTo>
                    <a:lnTo>
                      <a:pt x="50" y="79"/>
                    </a:lnTo>
                    <a:lnTo>
                      <a:pt x="53" y="73"/>
                    </a:lnTo>
                    <a:lnTo>
                      <a:pt x="57" y="69"/>
                    </a:lnTo>
                    <a:lnTo>
                      <a:pt x="59" y="63"/>
                    </a:lnTo>
                    <a:lnTo>
                      <a:pt x="59" y="55"/>
                    </a:lnTo>
                    <a:lnTo>
                      <a:pt x="59" y="4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53" name="Freeform 37"/>
              <p:cNvSpPr>
                <a:spLocks/>
              </p:cNvSpPr>
              <p:nvPr/>
            </p:nvSpPr>
            <p:spPr bwMode="auto">
              <a:xfrm>
                <a:off x="1675" y="849"/>
                <a:ext cx="64" cy="48"/>
              </a:xfrm>
              <a:custGeom>
                <a:avLst/>
                <a:gdLst>
                  <a:gd name="T0" fmla="*/ 0 w 128"/>
                  <a:gd name="T1" fmla="*/ 95 h 95"/>
                  <a:gd name="T2" fmla="*/ 0 w 128"/>
                  <a:gd name="T3" fmla="*/ 2 h 95"/>
                  <a:gd name="T4" fmla="*/ 16 w 128"/>
                  <a:gd name="T5" fmla="*/ 2 h 95"/>
                  <a:gd name="T6" fmla="*/ 16 w 128"/>
                  <a:gd name="T7" fmla="*/ 16 h 95"/>
                  <a:gd name="T8" fmla="*/ 21 w 128"/>
                  <a:gd name="T9" fmla="*/ 10 h 95"/>
                  <a:gd name="T10" fmla="*/ 27 w 128"/>
                  <a:gd name="T11" fmla="*/ 4 h 95"/>
                  <a:gd name="T12" fmla="*/ 35 w 128"/>
                  <a:gd name="T13" fmla="*/ 2 h 95"/>
                  <a:gd name="T14" fmla="*/ 43 w 128"/>
                  <a:gd name="T15" fmla="*/ 0 h 95"/>
                  <a:gd name="T16" fmla="*/ 51 w 128"/>
                  <a:gd name="T17" fmla="*/ 0 h 95"/>
                  <a:gd name="T18" fmla="*/ 55 w 128"/>
                  <a:gd name="T19" fmla="*/ 2 h 95"/>
                  <a:gd name="T20" fmla="*/ 61 w 128"/>
                  <a:gd name="T21" fmla="*/ 6 h 95"/>
                  <a:gd name="T22" fmla="*/ 65 w 128"/>
                  <a:gd name="T23" fmla="*/ 10 h 95"/>
                  <a:gd name="T24" fmla="*/ 69 w 128"/>
                  <a:gd name="T25" fmla="*/ 18 h 95"/>
                  <a:gd name="T26" fmla="*/ 75 w 128"/>
                  <a:gd name="T27" fmla="*/ 10 h 95"/>
                  <a:gd name="T28" fmla="*/ 83 w 128"/>
                  <a:gd name="T29" fmla="*/ 4 h 95"/>
                  <a:gd name="T30" fmla="*/ 90 w 128"/>
                  <a:gd name="T31" fmla="*/ 2 h 95"/>
                  <a:gd name="T32" fmla="*/ 98 w 128"/>
                  <a:gd name="T33" fmla="*/ 0 h 95"/>
                  <a:gd name="T34" fmla="*/ 106 w 128"/>
                  <a:gd name="T35" fmla="*/ 2 h 95"/>
                  <a:gd name="T36" fmla="*/ 114 w 128"/>
                  <a:gd name="T37" fmla="*/ 4 h 95"/>
                  <a:gd name="T38" fmla="*/ 120 w 128"/>
                  <a:gd name="T39" fmla="*/ 8 h 95"/>
                  <a:gd name="T40" fmla="*/ 124 w 128"/>
                  <a:gd name="T41" fmla="*/ 14 h 95"/>
                  <a:gd name="T42" fmla="*/ 126 w 128"/>
                  <a:gd name="T43" fmla="*/ 22 h 95"/>
                  <a:gd name="T44" fmla="*/ 128 w 128"/>
                  <a:gd name="T45" fmla="*/ 31 h 95"/>
                  <a:gd name="T46" fmla="*/ 128 w 128"/>
                  <a:gd name="T47" fmla="*/ 95 h 95"/>
                  <a:gd name="T48" fmla="*/ 110 w 128"/>
                  <a:gd name="T49" fmla="*/ 95 h 95"/>
                  <a:gd name="T50" fmla="*/ 110 w 128"/>
                  <a:gd name="T51" fmla="*/ 37 h 95"/>
                  <a:gd name="T52" fmla="*/ 110 w 128"/>
                  <a:gd name="T53" fmla="*/ 29 h 95"/>
                  <a:gd name="T54" fmla="*/ 108 w 128"/>
                  <a:gd name="T55" fmla="*/ 24 h 95"/>
                  <a:gd name="T56" fmla="*/ 106 w 128"/>
                  <a:gd name="T57" fmla="*/ 20 h 95"/>
                  <a:gd name="T58" fmla="*/ 104 w 128"/>
                  <a:gd name="T59" fmla="*/ 18 h 95"/>
                  <a:gd name="T60" fmla="*/ 100 w 128"/>
                  <a:gd name="T61" fmla="*/ 16 h 95"/>
                  <a:gd name="T62" fmla="*/ 94 w 128"/>
                  <a:gd name="T63" fmla="*/ 16 h 95"/>
                  <a:gd name="T64" fmla="*/ 88 w 128"/>
                  <a:gd name="T65" fmla="*/ 16 h 95"/>
                  <a:gd name="T66" fmla="*/ 83 w 128"/>
                  <a:gd name="T67" fmla="*/ 18 h 95"/>
                  <a:gd name="T68" fmla="*/ 79 w 128"/>
                  <a:gd name="T69" fmla="*/ 22 h 95"/>
                  <a:gd name="T70" fmla="*/ 75 w 128"/>
                  <a:gd name="T71" fmla="*/ 28 h 95"/>
                  <a:gd name="T72" fmla="*/ 73 w 128"/>
                  <a:gd name="T73" fmla="*/ 33 h 95"/>
                  <a:gd name="T74" fmla="*/ 73 w 128"/>
                  <a:gd name="T75" fmla="*/ 41 h 95"/>
                  <a:gd name="T76" fmla="*/ 73 w 128"/>
                  <a:gd name="T77" fmla="*/ 95 h 95"/>
                  <a:gd name="T78" fmla="*/ 55 w 128"/>
                  <a:gd name="T79" fmla="*/ 95 h 95"/>
                  <a:gd name="T80" fmla="*/ 55 w 128"/>
                  <a:gd name="T81" fmla="*/ 35 h 95"/>
                  <a:gd name="T82" fmla="*/ 55 w 128"/>
                  <a:gd name="T83" fmla="*/ 29 h 95"/>
                  <a:gd name="T84" fmla="*/ 53 w 128"/>
                  <a:gd name="T85" fmla="*/ 24 h 95"/>
                  <a:gd name="T86" fmla="*/ 51 w 128"/>
                  <a:gd name="T87" fmla="*/ 20 h 95"/>
                  <a:gd name="T88" fmla="*/ 49 w 128"/>
                  <a:gd name="T89" fmla="*/ 18 h 95"/>
                  <a:gd name="T90" fmla="*/ 45 w 128"/>
                  <a:gd name="T91" fmla="*/ 16 h 95"/>
                  <a:gd name="T92" fmla="*/ 39 w 128"/>
                  <a:gd name="T93" fmla="*/ 16 h 95"/>
                  <a:gd name="T94" fmla="*/ 33 w 128"/>
                  <a:gd name="T95" fmla="*/ 16 h 95"/>
                  <a:gd name="T96" fmla="*/ 27 w 128"/>
                  <a:gd name="T97" fmla="*/ 18 h 95"/>
                  <a:gd name="T98" fmla="*/ 21 w 128"/>
                  <a:gd name="T99" fmla="*/ 24 h 95"/>
                  <a:gd name="T100" fmla="*/ 19 w 128"/>
                  <a:gd name="T101" fmla="*/ 28 h 95"/>
                  <a:gd name="T102" fmla="*/ 17 w 128"/>
                  <a:gd name="T103" fmla="*/ 33 h 95"/>
                  <a:gd name="T104" fmla="*/ 17 w 128"/>
                  <a:gd name="T105" fmla="*/ 39 h 95"/>
                  <a:gd name="T106" fmla="*/ 16 w 128"/>
                  <a:gd name="T107" fmla="*/ 47 h 95"/>
                  <a:gd name="T108" fmla="*/ 16 w 128"/>
                  <a:gd name="T109" fmla="*/ 95 h 95"/>
                  <a:gd name="T110" fmla="*/ 0 w 128"/>
                  <a:gd name="T11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8" h="95">
                    <a:moveTo>
                      <a:pt x="0" y="95"/>
                    </a:moveTo>
                    <a:lnTo>
                      <a:pt x="0" y="2"/>
                    </a:lnTo>
                    <a:lnTo>
                      <a:pt x="16" y="2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7" y="4"/>
                    </a:lnTo>
                    <a:lnTo>
                      <a:pt x="35" y="2"/>
                    </a:lnTo>
                    <a:lnTo>
                      <a:pt x="43" y="0"/>
                    </a:lnTo>
                    <a:lnTo>
                      <a:pt x="51" y="0"/>
                    </a:lnTo>
                    <a:lnTo>
                      <a:pt x="55" y="2"/>
                    </a:lnTo>
                    <a:lnTo>
                      <a:pt x="61" y="6"/>
                    </a:lnTo>
                    <a:lnTo>
                      <a:pt x="65" y="10"/>
                    </a:lnTo>
                    <a:lnTo>
                      <a:pt x="69" y="18"/>
                    </a:lnTo>
                    <a:lnTo>
                      <a:pt x="75" y="10"/>
                    </a:lnTo>
                    <a:lnTo>
                      <a:pt x="83" y="4"/>
                    </a:lnTo>
                    <a:lnTo>
                      <a:pt x="90" y="2"/>
                    </a:lnTo>
                    <a:lnTo>
                      <a:pt x="98" y="0"/>
                    </a:lnTo>
                    <a:lnTo>
                      <a:pt x="106" y="2"/>
                    </a:lnTo>
                    <a:lnTo>
                      <a:pt x="114" y="4"/>
                    </a:lnTo>
                    <a:lnTo>
                      <a:pt x="120" y="8"/>
                    </a:lnTo>
                    <a:lnTo>
                      <a:pt x="124" y="14"/>
                    </a:lnTo>
                    <a:lnTo>
                      <a:pt x="126" y="22"/>
                    </a:lnTo>
                    <a:lnTo>
                      <a:pt x="128" y="31"/>
                    </a:lnTo>
                    <a:lnTo>
                      <a:pt x="128" y="95"/>
                    </a:lnTo>
                    <a:lnTo>
                      <a:pt x="110" y="95"/>
                    </a:lnTo>
                    <a:lnTo>
                      <a:pt x="110" y="37"/>
                    </a:lnTo>
                    <a:lnTo>
                      <a:pt x="110" y="29"/>
                    </a:lnTo>
                    <a:lnTo>
                      <a:pt x="108" y="24"/>
                    </a:lnTo>
                    <a:lnTo>
                      <a:pt x="106" y="20"/>
                    </a:lnTo>
                    <a:lnTo>
                      <a:pt x="104" y="18"/>
                    </a:lnTo>
                    <a:lnTo>
                      <a:pt x="100" y="16"/>
                    </a:lnTo>
                    <a:lnTo>
                      <a:pt x="94" y="16"/>
                    </a:lnTo>
                    <a:lnTo>
                      <a:pt x="88" y="16"/>
                    </a:lnTo>
                    <a:lnTo>
                      <a:pt x="83" y="18"/>
                    </a:lnTo>
                    <a:lnTo>
                      <a:pt x="79" y="22"/>
                    </a:lnTo>
                    <a:lnTo>
                      <a:pt x="75" y="28"/>
                    </a:lnTo>
                    <a:lnTo>
                      <a:pt x="73" y="33"/>
                    </a:lnTo>
                    <a:lnTo>
                      <a:pt x="73" y="41"/>
                    </a:lnTo>
                    <a:lnTo>
                      <a:pt x="73" y="95"/>
                    </a:lnTo>
                    <a:lnTo>
                      <a:pt x="55" y="95"/>
                    </a:lnTo>
                    <a:lnTo>
                      <a:pt x="55" y="35"/>
                    </a:lnTo>
                    <a:lnTo>
                      <a:pt x="55" y="29"/>
                    </a:lnTo>
                    <a:lnTo>
                      <a:pt x="53" y="24"/>
                    </a:lnTo>
                    <a:lnTo>
                      <a:pt x="51" y="20"/>
                    </a:lnTo>
                    <a:lnTo>
                      <a:pt x="49" y="18"/>
                    </a:lnTo>
                    <a:lnTo>
                      <a:pt x="45" y="16"/>
                    </a:lnTo>
                    <a:lnTo>
                      <a:pt x="39" y="16"/>
                    </a:lnTo>
                    <a:lnTo>
                      <a:pt x="33" y="16"/>
                    </a:lnTo>
                    <a:lnTo>
                      <a:pt x="27" y="18"/>
                    </a:lnTo>
                    <a:lnTo>
                      <a:pt x="21" y="24"/>
                    </a:lnTo>
                    <a:lnTo>
                      <a:pt x="19" y="28"/>
                    </a:lnTo>
                    <a:lnTo>
                      <a:pt x="17" y="33"/>
                    </a:lnTo>
                    <a:lnTo>
                      <a:pt x="17" y="39"/>
                    </a:lnTo>
                    <a:lnTo>
                      <a:pt x="16" y="47"/>
                    </a:lnTo>
                    <a:lnTo>
                      <a:pt x="16" y="95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54" name="Freeform 38"/>
              <p:cNvSpPr>
                <a:spLocks noEditPoints="1"/>
              </p:cNvSpPr>
              <p:nvPr/>
            </p:nvSpPr>
            <p:spPr bwMode="auto">
              <a:xfrm>
                <a:off x="1752" y="833"/>
                <a:ext cx="8" cy="64"/>
              </a:xfrm>
              <a:custGeom>
                <a:avLst/>
                <a:gdLst>
                  <a:gd name="T0" fmla="*/ 0 w 15"/>
                  <a:gd name="T1" fmla="*/ 18 h 129"/>
                  <a:gd name="T2" fmla="*/ 0 w 15"/>
                  <a:gd name="T3" fmla="*/ 0 h 129"/>
                  <a:gd name="T4" fmla="*/ 15 w 15"/>
                  <a:gd name="T5" fmla="*/ 0 h 129"/>
                  <a:gd name="T6" fmla="*/ 15 w 15"/>
                  <a:gd name="T7" fmla="*/ 18 h 129"/>
                  <a:gd name="T8" fmla="*/ 0 w 15"/>
                  <a:gd name="T9" fmla="*/ 18 h 129"/>
                  <a:gd name="T10" fmla="*/ 0 w 15"/>
                  <a:gd name="T11" fmla="*/ 129 h 129"/>
                  <a:gd name="T12" fmla="*/ 0 w 15"/>
                  <a:gd name="T13" fmla="*/ 36 h 129"/>
                  <a:gd name="T14" fmla="*/ 15 w 15"/>
                  <a:gd name="T15" fmla="*/ 36 h 129"/>
                  <a:gd name="T16" fmla="*/ 15 w 15"/>
                  <a:gd name="T17" fmla="*/ 129 h 129"/>
                  <a:gd name="T18" fmla="*/ 0 w 15"/>
                  <a:gd name="T19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29">
                    <a:moveTo>
                      <a:pt x="0" y="18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15" y="18"/>
                    </a:lnTo>
                    <a:lnTo>
                      <a:pt x="0" y="18"/>
                    </a:lnTo>
                    <a:close/>
                    <a:moveTo>
                      <a:pt x="0" y="129"/>
                    </a:moveTo>
                    <a:lnTo>
                      <a:pt x="0" y="36"/>
                    </a:lnTo>
                    <a:lnTo>
                      <a:pt x="15" y="36"/>
                    </a:lnTo>
                    <a:lnTo>
                      <a:pt x="15" y="129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55" name="Freeform 39"/>
              <p:cNvSpPr>
                <a:spLocks noEditPoints="1"/>
              </p:cNvSpPr>
              <p:nvPr/>
            </p:nvSpPr>
            <p:spPr bwMode="auto">
              <a:xfrm>
                <a:off x="1769" y="849"/>
                <a:ext cx="41" cy="49"/>
              </a:xfrm>
              <a:custGeom>
                <a:avLst/>
                <a:gdLst>
                  <a:gd name="T0" fmla="*/ 0 w 83"/>
                  <a:gd name="T1" fmla="*/ 49 h 97"/>
                  <a:gd name="T2" fmla="*/ 2 w 83"/>
                  <a:gd name="T3" fmla="*/ 26 h 97"/>
                  <a:gd name="T4" fmla="*/ 14 w 83"/>
                  <a:gd name="T5" fmla="*/ 10 h 97"/>
                  <a:gd name="T6" fmla="*/ 22 w 83"/>
                  <a:gd name="T7" fmla="*/ 4 h 97"/>
                  <a:gd name="T8" fmla="*/ 32 w 83"/>
                  <a:gd name="T9" fmla="*/ 2 h 97"/>
                  <a:gd name="T10" fmla="*/ 42 w 83"/>
                  <a:gd name="T11" fmla="*/ 0 h 97"/>
                  <a:gd name="T12" fmla="*/ 49 w 83"/>
                  <a:gd name="T13" fmla="*/ 2 h 97"/>
                  <a:gd name="T14" fmla="*/ 57 w 83"/>
                  <a:gd name="T15" fmla="*/ 4 h 97"/>
                  <a:gd name="T16" fmla="*/ 65 w 83"/>
                  <a:gd name="T17" fmla="*/ 8 h 97"/>
                  <a:gd name="T18" fmla="*/ 71 w 83"/>
                  <a:gd name="T19" fmla="*/ 12 h 97"/>
                  <a:gd name="T20" fmla="*/ 79 w 83"/>
                  <a:gd name="T21" fmla="*/ 28 h 97"/>
                  <a:gd name="T22" fmla="*/ 83 w 83"/>
                  <a:gd name="T23" fmla="*/ 47 h 97"/>
                  <a:gd name="T24" fmla="*/ 83 w 83"/>
                  <a:gd name="T25" fmla="*/ 57 h 97"/>
                  <a:gd name="T26" fmla="*/ 81 w 83"/>
                  <a:gd name="T27" fmla="*/ 67 h 97"/>
                  <a:gd name="T28" fmla="*/ 77 w 83"/>
                  <a:gd name="T29" fmla="*/ 75 h 97"/>
                  <a:gd name="T30" fmla="*/ 73 w 83"/>
                  <a:gd name="T31" fmla="*/ 81 h 97"/>
                  <a:gd name="T32" fmla="*/ 69 w 83"/>
                  <a:gd name="T33" fmla="*/ 87 h 97"/>
                  <a:gd name="T34" fmla="*/ 63 w 83"/>
                  <a:gd name="T35" fmla="*/ 91 h 97"/>
                  <a:gd name="T36" fmla="*/ 51 w 83"/>
                  <a:gd name="T37" fmla="*/ 95 h 97"/>
                  <a:gd name="T38" fmla="*/ 42 w 83"/>
                  <a:gd name="T39" fmla="*/ 97 h 97"/>
                  <a:gd name="T40" fmla="*/ 32 w 83"/>
                  <a:gd name="T41" fmla="*/ 97 h 97"/>
                  <a:gd name="T42" fmla="*/ 24 w 83"/>
                  <a:gd name="T43" fmla="*/ 93 h 97"/>
                  <a:gd name="T44" fmla="*/ 18 w 83"/>
                  <a:gd name="T45" fmla="*/ 89 h 97"/>
                  <a:gd name="T46" fmla="*/ 12 w 83"/>
                  <a:gd name="T47" fmla="*/ 85 h 97"/>
                  <a:gd name="T48" fmla="*/ 2 w 83"/>
                  <a:gd name="T49" fmla="*/ 69 h 97"/>
                  <a:gd name="T50" fmla="*/ 0 w 83"/>
                  <a:gd name="T51" fmla="*/ 49 h 97"/>
                  <a:gd name="T52" fmla="*/ 16 w 83"/>
                  <a:gd name="T53" fmla="*/ 49 h 97"/>
                  <a:gd name="T54" fmla="*/ 18 w 83"/>
                  <a:gd name="T55" fmla="*/ 59 h 97"/>
                  <a:gd name="T56" fmla="*/ 20 w 83"/>
                  <a:gd name="T57" fmla="*/ 67 h 97"/>
                  <a:gd name="T58" fmla="*/ 24 w 83"/>
                  <a:gd name="T59" fmla="*/ 73 h 97"/>
                  <a:gd name="T60" fmla="*/ 28 w 83"/>
                  <a:gd name="T61" fmla="*/ 79 h 97"/>
                  <a:gd name="T62" fmla="*/ 34 w 83"/>
                  <a:gd name="T63" fmla="*/ 81 h 97"/>
                  <a:gd name="T64" fmla="*/ 42 w 83"/>
                  <a:gd name="T65" fmla="*/ 81 h 97"/>
                  <a:gd name="T66" fmla="*/ 47 w 83"/>
                  <a:gd name="T67" fmla="*/ 81 h 97"/>
                  <a:gd name="T68" fmla="*/ 53 w 83"/>
                  <a:gd name="T69" fmla="*/ 79 h 97"/>
                  <a:gd name="T70" fmla="*/ 59 w 83"/>
                  <a:gd name="T71" fmla="*/ 73 h 97"/>
                  <a:gd name="T72" fmla="*/ 63 w 83"/>
                  <a:gd name="T73" fmla="*/ 67 h 97"/>
                  <a:gd name="T74" fmla="*/ 65 w 83"/>
                  <a:gd name="T75" fmla="*/ 59 h 97"/>
                  <a:gd name="T76" fmla="*/ 65 w 83"/>
                  <a:gd name="T77" fmla="*/ 47 h 97"/>
                  <a:gd name="T78" fmla="*/ 65 w 83"/>
                  <a:gd name="T79" fmla="*/ 37 h 97"/>
                  <a:gd name="T80" fmla="*/ 63 w 83"/>
                  <a:gd name="T81" fmla="*/ 29 h 97"/>
                  <a:gd name="T82" fmla="*/ 59 w 83"/>
                  <a:gd name="T83" fmla="*/ 24 h 97"/>
                  <a:gd name="T84" fmla="*/ 53 w 83"/>
                  <a:gd name="T85" fmla="*/ 20 h 97"/>
                  <a:gd name="T86" fmla="*/ 47 w 83"/>
                  <a:gd name="T87" fmla="*/ 16 h 97"/>
                  <a:gd name="T88" fmla="*/ 42 w 83"/>
                  <a:gd name="T89" fmla="*/ 16 h 97"/>
                  <a:gd name="T90" fmla="*/ 34 w 83"/>
                  <a:gd name="T91" fmla="*/ 16 h 97"/>
                  <a:gd name="T92" fmla="*/ 28 w 83"/>
                  <a:gd name="T93" fmla="*/ 20 h 97"/>
                  <a:gd name="T94" fmla="*/ 24 w 83"/>
                  <a:gd name="T95" fmla="*/ 24 h 97"/>
                  <a:gd name="T96" fmla="*/ 20 w 83"/>
                  <a:gd name="T97" fmla="*/ 29 h 97"/>
                  <a:gd name="T98" fmla="*/ 18 w 83"/>
                  <a:gd name="T99" fmla="*/ 37 h 97"/>
                  <a:gd name="T100" fmla="*/ 16 w 83"/>
                  <a:gd name="T101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3" h="97">
                    <a:moveTo>
                      <a:pt x="0" y="49"/>
                    </a:moveTo>
                    <a:lnTo>
                      <a:pt x="2" y="26"/>
                    </a:lnTo>
                    <a:lnTo>
                      <a:pt x="14" y="10"/>
                    </a:lnTo>
                    <a:lnTo>
                      <a:pt x="22" y="4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49" y="2"/>
                    </a:lnTo>
                    <a:lnTo>
                      <a:pt x="57" y="4"/>
                    </a:lnTo>
                    <a:lnTo>
                      <a:pt x="65" y="8"/>
                    </a:lnTo>
                    <a:lnTo>
                      <a:pt x="71" y="12"/>
                    </a:lnTo>
                    <a:lnTo>
                      <a:pt x="79" y="28"/>
                    </a:lnTo>
                    <a:lnTo>
                      <a:pt x="83" y="47"/>
                    </a:lnTo>
                    <a:lnTo>
                      <a:pt x="83" y="57"/>
                    </a:lnTo>
                    <a:lnTo>
                      <a:pt x="81" y="67"/>
                    </a:lnTo>
                    <a:lnTo>
                      <a:pt x="77" y="75"/>
                    </a:lnTo>
                    <a:lnTo>
                      <a:pt x="73" y="81"/>
                    </a:lnTo>
                    <a:lnTo>
                      <a:pt x="69" y="87"/>
                    </a:lnTo>
                    <a:lnTo>
                      <a:pt x="63" y="91"/>
                    </a:lnTo>
                    <a:lnTo>
                      <a:pt x="51" y="95"/>
                    </a:lnTo>
                    <a:lnTo>
                      <a:pt x="42" y="97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8" y="89"/>
                    </a:lnTo>
                    <a:lnTo>
                      <a:pt x="12" y="85"/>
                    </a:lnTo>
                    <a:lnTo>
                      <a:pt x="2" y="69"/>
                    </a:lnTo>
                    <a:lnTo>
                      <a:pt x="0" y="49"/>
                    </a:lnTo>
                    <a:close/>
                    <a:moveTo>
                      <a:pt x="16" y="49"/>
                    </a:moveTo>
                    <a:lnTo>
                      <a:pt x="18" y="59"/>
                    </a:lnTo>
                    <a:lnTo>
                      <a:pt x="20" y="67"/>
                    </a:lnTo>
                    <a:lnTo>
                      <a:pt x="24" y="73"/>
                    </a:lnTo>
                    <a:lnTo>
                      <a:pt x="28" y="79"/>
                    </a:lnTo>
                    <a:lnTo>
                      <a:pt x="34" y="81"/>
                    </a:lnTo>
                    <a:lnTo>
                      <a:pt x="42" y="81"/>
                    </a:lnTo>
                    <a:lnTo>
                      <a:pt x="47" y="81"/>
                    </a:lnTo>
                    <a:lnTo>
                      <a:pt x="53" y="79"/>
                    </a:lnTo>
                    <a:lnTo>
                      <a:pt x="59" y="73"/>
                    </a:lnTo>
                    <a:lnTo>
                      <a:pt x="63" y="67"/>
                    </a:lnTo>
                    <a:lnTo>
                      <a:pt x="65" y="59"/>
                    </a:lnTo>
                    <a:lnTo>
                      <a:pt x="65" y="47"/>
                    </a:lnTo>
                    <a:lnTo>
                      <a:pt x="65" y="37"/>
                    </a:lnTo>
                    <a:lnTo>
                      <a:pt x="63" y="29"/>
                    </a:lnTo>
                    <a:lnTo>
                      <a:pt x="59" y="24"/>
                    </a:lnTo>
                    <a:lnTo>
                      <a:pt x="53" y="20"/>
                    </a:lnTo>
                    <a:lnTo>
                      <a:pt x="47" y="16"/>
                    </a:lnTo>
                    <a:lnTo>
                      <a:pt x="42" y="16"/>
                    </a:lnTo>
                    <a:lnTo>
                      <a:pt x="34" y="16"/>
                    </a:lnTo>
                    <a:lnTo>
                      <a:pt x="28" y="20"/>
                    </a:lnTo>
                    <a:lnTo>
                      <a:pt x="24" y="24"/>
                    </a:lnTo>
                    <a:lnTo>
                      <a:pt x="20" y="29"/>
                    </a:lnTo>
                    <a:lnTo>
                      <a:pt x="18" y="37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56" name="Freeform 40"/>
              <p:cNvSpPr>
                <a:spLocks/>
              </p:cNvSpPr>
              <p:nvPr/>
            </p:nvSpPr>
            <p:spPr bwMode="auto">
              <a:xfrm>
                <a:off x="1819" y="833"/>
                <a:ext cx="38" cy="64"/>
              </a:xfrm>
              <a:custGeom>
                <a:avLst/>
                <a:gdLst>
                  <a:gd name="T0" fmla="*/ 0 w 77"/>
                  <a:gd name="T1" fmla="*/ 129 h 129"/>
                  <a:gd name="T2" fmla="*/ 0 w 77"/>
                  <a:gd name="T3" fmla="*/ 0 h 129"/>
                  <a:gd name="T4" fmla="*/ 17 w 77"/>
                  <a:gd name="T5" fmla="*/ 0 h 129"/>
                  <a:gd name="T6" fmla="*/ 17 w 77"/>
                  <a:gd name="T7" fmla="*/ 69 h 129"/>
                  <a:gd name="T8" fmla="*/ 51 w 77"/>
                  <a:gd name="T9" fmla="*/ 36 h 129"/>
                  <a:gd name="T10" fmla="*/ 75 w 77"/>
                  <a:gd name="T11" fmla="*/ 36 h 129"/>
                  <a:gd name="T12" fmla="*/ 39 w 77"/>
                  <a:gd name="T13" fmla="*/ 71 h 129"/>
                  <a:gd name="T14" fmla="*/ 77 w 77"/>
                  <a:gd name="T15" fmla="*/ 129 h 129"/>
                  <a:gd name="T16" fmla="*/ 57 w 77"/>
                  <a:gd name="T17" fmla="*/ 129 h 129"/>
                  <a:gd name="T18" fmla="*/ 27 w 77"/>
                  <a:gd name="T19" fmla="*/ 81 h 129"/>
                  <a:gd name="T20" fmla="*/ 17 w 77"/>
                  <a:gd name="T21" fmla="*/ 91 h 129"/>
                  <a:gd name="T22" fmla="*/ 17 w 77"/>
                  <a:gd name="T23" fmla="*/ 129 h 129"/>
                  <a:gd name="T24" fmla="*/ 0 w 77"/>
                  <a:gd name="T25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7" h="129">
                    <a:moveTo>
                      <a:pt x="0" y="129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17" y="69"/>
                    </a:lnTo>
                    <a:lnTo>
                      <a:pt x="51" y="36"/>
                    </a:lnTo>
                    <a:lnTo>
                      <a:pt x="75" y="36"/>
                    </a:lnTo>
                    <a:lnTo>
                      <a:pt x="39" y="71"/>
                    </a:lnTo>
                    <a:lnTo>
                      <a:pt x="77" y="129"/>
                    </a:lnTo>
                    <a:lnTo>
                      <a:pt x="57" y="129"/>
                    </a:lnTo>
                    <a:lnTo>
                      <a:pt x="27" y="81"/>
                    </a:lnTo>
                    <a:lnTo>
                      <a:pt x="17" y="91"/>
                    </a:lnTo>
                    <a:lnTo>
                      <a:pt x="17" y="129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57" name="Freeform 41"/>
              <p:cNvSpPr>
                <a:spLocks noEditPoints="1"/>
              </p:cNvSpPr>
              <p:nvPr/>
            </p:nvSpPr>
            <p:spPr bwMode="auto">
              <a:xfrm>
                <a:off x="1861" y="849"/>
                <a:ext cx="43" cy="49"/>
              </a:xfrm>
              <a:custGeom>
                <a:avLst/>
                <a:gdLst>
                  <a:gd name="T0" fmla="*/ 54 w 85"/>
                  <a:gd name="T1" fmla="*/ 89 h 97"/>
                  <a:gd name="T2" fmla="*/ 38 w 85"/>
                  <a:gd name="T3" fmla="*/ 97 h 97"/>
                  <a:gd name="T4" fmla="*/ 22 w 85"/>
                  <a:gd name="T5" fmla="*/ 97 h 97"/>
                  <a:gd name="T6" fmla="*/ 8 w 85"/>
                  <a:gd name="T7" fmla="*/ 89 h 97"/>
                  <a:gd name="T8" fmla="*/ 2 w 85"/>
                  <a:gd name="T9" fmla="*/ 77 h 97"/>
                  <a:gd name="T10" fmla="*/ 2 w 85"/>
                  <a:gd name="T11" fmla="*/ 63 h 97"/>
                  <a:gd name="T12" fmla="*/ 6 w 85"/>
                  <a:gd name="T13" fmla="*/ 53 h 97"/>
                  <a:gd name="T14" fmla="*/ 16 w 85"/>
                  <a:gd name="T15" fmla="*/ 45 h 97"/>
                  <a:gd name="T16" fmla="*/ 28 w 85"/>
                  <a:gd name="T17" fmla="*/ 41 h 97"/>
                  <a:gd name="T18" fmla="*/ 46 w 85"/>
                  <a:gd name="T19" fmla="*/ 39 h 97"/>
                  <a:gd name="T20" fmla="*/ 60 w 85"/>
                  <a:gd name="T21" fmla="*/ 35 h 97"/>
                  <a:gd name="T22" fmla="*/ 60 w 85"/>
                  <a:gd name="T23" fmla="*/ 31 h 97"/>
                  <a:gd name="T24" fmla="*/ 58 w 85"/>
                  <a:gd name="T25" fmla="*/ 24 h 97"/>
                  <a:gd name="T26" fmla="*/ 52 w 85"/>
                  <a:gd name="T27" fmla="*/ 18 h 97"/>
                  <a:gd name="T28" fmla="*/ 40 w 85"/>
                  <a:gd name="T29" fmla="*/ 16 h 97"/>
                  <a:gd name="T30" fmla="*/ 30 w 85"/>
                  <a:gd name="T31" fmla="*/ 16 h 97"/>
                  <a:gd name="T32" fmla="*/ 22 w 85"/>
                  <a:gd name="T33" fmla="*/ 24 h 97"/>
                  <a:gd name="T34" fmla="*/ 2 w 85"/>
                  <a:gd name="T35" fmla="*/ 28 h 97"/>
                  <a:gd name="T36" fmla="*/ 10 w 85"/>
                  <a:gd name="T37" fmla="*/ 12 h 97"/>
                  <a:gd name="T38" fmla="*/ 24 w 85"/>
                  <a:gd name="T39" fmla="*/ 4 h 97"/>
                  <a:gd name="T40" fmla="*/ 44 w 85"/>
                  <a:gd name="T41" fmla="*/ 0 h 97"/>
                  <a:gd name="T42" fmla="*/ 64 w 85"/>
                  <a:gd name="T43" fmla="*/ 4 h 97"/>
                  <a:gd name="T44" fmla="*/ 73 w 85"/>
                  <a:gd name="T45" fmla="*/ 10 h 97"/>
                  <a:gd name="T46" fmla="*/ 77 w 85"/>
                  <a:gd name="T47" fmla="*/ 22 h 97"/>
                  <a:gd name="T48" fmla="*/ 79 w 85"/>
                  <a:gd name="T49" fmla="*/ 35 h 97"/>
                  <a:gd name="T50" fmla="*/ 79 w 85"/>
                  <a:gd name="T51" fmla="*/ 67 h 97"/>
                  <a:gd name="T52" fmla="*/ 79 w 85"/>
                  <a:gd name="T53" fmla="*/ 83 h 97"/>
                  <a:gd name="T54" fmla="*/ 85 w 85"/>
                  <a:gd name="T55" fmla="*/ 95 h 97"/>
                  <a:gd name="T56" fmla="*/ 64 w 85"/>
                  <a:gd name="T57" fmla="*/ 89 h 97"/>
                  <a:gd name="T58" fmla="*/ 60 w 85"/>
                  <a:gd name="T59" fmla="*/ 49 h 97"/>
                  <a:gd name="T60" fmla="*/ 48 w 85"/>
                  <a:gd name="T61" fmla="*/ 53 h 97"/>
                  <a:gd name="T62" fmla="*/ 30 w 85"/>
                  <a:gd name="T63" fmla="*/ 57 h 97"/>
                  <a:gd name="T64" fmla="*/ 22 w 85"/>
                  <a:gd name="T65" fmla="*/ 59 h 97"/>
                  <a:gd name="T66" fmla="*/ 18 w 85"/>
                  <a:gd name="T67" fmla="*/ 65 h 97"/>
                  <a:gd name="T68" fmla="*/ 18 w 85"/>
                  <a:gd name="T69" fmla="*/ 75 h 97"/>
                  <a:gd name="T70" fmla="*/ 28 w 85"/>
                  <a:gd name="T71" fmla="*/ 81 h 97"/>
                  <a:gd name="T72" fmla="*/ 42 w 85"/>
                  <a:gd name="T73" fmla="*/ 81 h 97"/>
                  <a:gd name="T74" fmla="*/ 54 w 85"/>
                  <a:gd name="T75" fmla="*/ 73 h 97"/>
                  <a:gd name="T76" fmla="*/ 60 w 85"/>
                  <a:gd name="T77" fmla="*/ 63 h 97"/>
                  <a:gd name="T78" fmla="*/ 60 w 85"/>
                  <a:gd name="T79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5" h="97">
                    <a:moveTo>
                      <a:pt x="62" y="83"/>
                    </a:moveTo>
                    <a:lnTo>
                      <a:pt x="54" y="89"/>
                    </a:lnTo>
                    <a:lnTo>
                      <a:pt x="46" y="93"/>
                    </a:lnTo>
                    <a:lnTo>
                      <a:pt x="38" y="97"/>
                    </a:lnTo>
                    <a:lnTo>
                      <a:pt x="30" y="97"/>
                    </a:lnTo>
                    <a:lnTo>
                      <a:pt x="22" y="97"/>
                    </a:lnTo>
                    <a:lnTo>
                      <a:pt x="14" y="93"/>
                    </a:lnTo>
                    <a:lnTo>
                      <a:pt x="8" y="89"/>
                    </a:lnTo>
                    <a:lnTo>
                      <a:pt x="4" y="83"/>
                    </a:lnTo>
                    <a:lnTo>
                      <a:pt x="2" y="77"/>
                    </a:lnTo>
                    <a:lnTo>
                      <a:pt x="0" y="69"/>
                    </a:lnTo>
                    <a:lnTo>
                      <a:pt x="2" y="63"/>
                    </a:lnTo>
                    <a:lnTo>
                      <a:pt x="4" y="57"/>
                    </a:lnTo>
                    <a:lnTo>
                      <a:pt x="6" y="53"/>
                    </a:lnTo>
                    <a:lnTo>
                      <a:pt x="12" y="49"/>
                    </a:lnTo>
                    <a:lnTo>
                      <a:pt x="16" y="45"/>
                    </a:lnTo>
                    <a:lnTo>
                      <a:pt x="22" y="43"/>
                    </a:lnTo>
                    <a:lnTo>
                      <a:pt x="28" y="41"/>
                    </a:lnTo>
                    <a:lnTo>
                      <a:pt x="34" y="41"/>
                    </a:lnTo>
                    <a:lnTo>
                      <a:pt x="46" y="39"/>
                    </a:lnTo>
                    <a:lnTo>
                      <a:pt x="54" y="37"/>
                    </a:lnTo>
                    <a:lnTo>
                      <a:pt x="60" y="35"/>
                    </a:lnTo>
                    <a:lnTo>
                      <a:pt x="60" y="33"/>
                    </a:lnTo>
                    <a:lnTo>
                      <a:pt x="60" y="31"/>
                    </a:lnTo>
                    <a:lnTo>
                      <a:pt x="60" y="28"/>
                    </a:lnTo>
                    <a:lnTo>
                      <a:pt x="58" y="24"/>
                    </a:lnTo>
                    <a:lnTo>
                      <a:pt x="56" y="20"/>
                    </a:lnTo>
                    <a:lnTo>
                      <a:pt x="52" y="18"/>
                    </a:lnTo>
                    <a:lnTo>
                      <a:pt x="48" y="16"/>
                    </a:lnTo>
                    <a:lnTo>
                      <a:pt x="40" y="16"/>
                    </a:lnTo>
                    <a:lnTo>
                      <a:pt x="34" y="16"/>
                    </a:lnTo>
                    <a:lnTo>
                      <a:pt x="30" y="16"/>
                    </a:lnTo>
                    <a:lnTo>
                      <a:pt x="26" y="18"/>
                    </a:lnTo>
                    <a:lnTo>
                      <a:pt x="22" y="24"/>
                    </a:lnTo>
                    <a:lnTo>
                      <a:pt x="20" y="29"/>
                    </a:lnTo>
                    <a:lnTo>
                      <a:pt x="2" y="28"/>
                    </a:lnTo>
                    <a:lnTo>
                      <a:pt x="6" y="20"/>
                    </a:lnTo>
                    <a:lnTo>
                      <a:pt x="10" y="12"/>
                    </a:lnTo>
                    <a:lnTo>
                      <a:pt x="16" y="8"/>
                    </a:lnTo>
                    <a:lnTo>
                      <a:pt x="24" y="4"/>
                    </a:lnTo>
                    <a:lnTo>
                      <a:pt x="32" y="2"/>
                    </a:lnTo>
                    <a:lnTo>
                      <a:pt x="44" y="0"/>
                    </a:lnTo>
                    <a:lnTo>
                      <a:pt x="54" y="2"/>
                    </a:lnTo>
                    <a:lnTo>
                      <a:pt x="64" y="4"/>
                    </a:lnTo>
                    <a:lnTo>
                      <a:pt x="69" y="6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7" y="22"/>
                    </a:lnTo>
                    <a:lnTo>
                      <a:pt x="79" y="26"/>
                    </a:lnTo>
                    <a:lnTo>
                      <a:pt x="79" y="35"/>
                    </a:lnTo>
                    <a:lnTo>
                      <a:pt x="79" y="55"/>
                    </a:lnTo>
                    <a:lnTo>
                      <a:pt x="79" y="67"/>
                    </a:lnTo>
                    <a:lnTo>
                      <a:pt x="79" y="75"/>
                    </a:lnTo>
                    <a:lnTo>
                      <a:pt x="79" y="83"/>
                    </a:lnTo>
                    <a:lnTo>
                      <a:pt x="81" y="89"/>
                    </a:lnTo>
                    <a:lnTo>
                      <a:pt x="85" y="95"/>
                    </a:lnTo>
                    <a:lnTo>
                      <a:pt x="68" y="95"/>
                    </a:lnTo>
                    <a:lnTo>
                      <a:pt x="64" y="89"/>
                    </a:lnTo>
                    <a:lnTo>
                      <a:pt x="62" y="83"/>
                    </a:lnTo>
                    <a:close/>
                    <a:moveTo>
                      <a:pt x="60" y="49"/>
                    </a:moveTo>
                    <a:lnTo>
                      <a:pt x="54" y="51"/>
                    </a:lnTo>
                    <a:lnTo>
                      <a:pt x="48" y="53"/>
                    </a:lnTo>
                    <a:lnTo>
                      <a:pt x="38" y="55"/>
                    </a:lnTo>
                    <a:lnTo>
                      <a:pt x="30" y="57"/>
                    </a:lnTo>
                    <a:lnTo>
                      <a:pt x="26" y="57"/>
                    </a:lnTo>
                    <a:lnTo>
                      <a:pt x="22" y="59"/>
                    </a:lnTo>
                    <a:lnTo>
                      <a:pt x="20" y="63"/>
                    </a:lnTo>
                    <a:lnTo>
                      <a:pt x="18" y="65"/>
                    </a:lnTo>
                    <a:lnTo>
                      <a:pt x="18" y="69"/>
                    </a:lnTo>
                    <a:lnTo>
                      <a:pt x="18" y="75"/>
                    </a:lnTo>
                    <a:lnTo>
                      <a:pt x="22" y="79"/>
                    </a:lnTo>
                    <a:lnTo>
                      <a:pt x="28" y="81"/>
                    </a:lnTo>
                    <a:lnTo>
                      <a:pt x="34" y="81"/>
                    </a:lnTo>
                    <a:lnTo>
                      <a:pt x="42" y="81"/>
                    </a:lnTo>
                    <a:lnTo>
                      <a:pt x="50" y="79"/>
                    </a:lnTo>
                    <a:lnTo>
                      <a:pt x="54" y="73"/>
                    </a:lnTo>
                    <a:lnTo>
                      <a:pt x="58" y="69"/>
                    </a:lnTo>
                    <a:lnTo>
                      <a:pt x="60" y="63"/>
                    </a:lnTo>
                    <a:lnTo>
                      <a:pt x="60" y="55"/>
                    </a:lnTo>
                    <a:lnTo>
                      <a:pt x="60" y="4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58" name="Freeform 42"/>
              <p:cNvSpPr>
                <a:spLocks/>
              </p:cNvSpPr>
              <p:nvPr/>
            </p:nvSpPr>
            <p:spPr bwMode="auto">
              <a:xfrm>
                <a:off x="1913" y="849"/>
                <a:ext cx="36" cy="48"/>
              </a:xfrm>
              <a:custGeom>
                <a:avLst/>
                <a:gdLst>
                  <a:gd name="T0" fmla="*/ 0 w 71"/>
                  <a:gd name="T1" fmla="*/ 95 h 95"/>
                  <a:gd name="T2" fmla="*/ 0 w 71"/>
                  <a:gd name="T3" fmla="*/ 2 h 95"/>
                  <a:gd name="T4" fmla="*/ 16 w 71"/>
                  <a:gd name="T5" fmla="*/ 2 h 95"/>
                  <a:gd name="T6" fmla="*/ 16 w 71"/>
                  <a:gd name="T7" fmla="*/ 16 h 95"/>
                  <a:gd name="T8" fmla="*/ 22 w 71"/>
                  <a:gd name="T9" fmla="*/ 8 h 95"/>
                  <a:gd name="T10" fmla="*/ 28 w 71"/>
                  <a:gd name="T11" fmla="*/ 4 h 95"/>
                  <a:gd name="T12" fmla="*/ 35 w 71"/>
                  <a:gd name="T13" fmla="*/ 2 h 95"/>
                  <a:gd name="T14" fmla="*/ 43 w 71"/>
                  <a:gd name="T15" fmla="*/ 0 h 95"/>
                  <a:gd name="T16" fmla="*/ 51 w 71"/>
                  <a:gd name="T17" fmla="*/ 2 h 95"/>
                  <a:gd name="T18" fmla="*/ 57 w 71"/>
                  <a:gd name="T19" fmla="*/ 4 h 95"/>
                  <a:gd name="T20" fmla="*/ 63 w 71"/>
                  <a:gd name="T21" fmla="*/ 6 h 95"/>
                  <a:gd name="T22" fmla="*/ 67 w 71"/>
                  <a:gd name="T23" fmla="*/ 12 h 95"/>
                  <a:gd name="T24" fmla="*/ 69 w 71"/>
                  <a:gd name="T25" fmla="*/ 16 h 95"/>
                  <a:gd name="T26" fmla="*/ 71 w 71"/>
                  <a:gd name="T27" fmla="*/ 24 h 95"/>
                  <a:gd name="T28" fmla="*/ 71 w 71"/>
                  <a:gd name="T29" fmla="*/ 29 h 95"/>
                  <a:gd name="T30" fmla="*/ 71 w 71"/>
                  <a:gd name="T31" fmla="*/ 37 h 95"/>
                  <a:gd name="T32" fmla="*/ 71 w 71"/>
                  <a:gd name="T33" fmla="*/ 95 h 95"/>
                  <a:gd name="T34" fmla="*/ 55 w 71"/>
                  <a:gd name="T35" fmla="*/ 95 h 95"/>
                  <a:gd name="T36" fmla="*/ 55 w 71"/>
                  <a:gd name="T37" fmla="*/ 39 h 95"/>
                  <a:gd name="T38" fmla="*/ 55 w 71"/>
                  <a:gd name="T39" fmla="*/ 31 h 95"/>
                  <a:gd name="T40" fmla="*/ 53 w 71"/>
                  <a:gd name="T41" fmla="*/ 26 h 95"/>
                  <a:gd name="T42" fmla="*/ 51 w 71"/>
                  <a:gd name="T43" fmla="*/ 22 h 95"/>
                  <a:gd name="T44" fmla="*/ 47 w 71"/>
                  <a:gd name="T45" fmla="*/ 18 h 95"/>
                  <a:gd name="T46" fmla="*/ 43 w 71"/>
                  <a:gd name="T47" fmla="*/ 16 h 95"/>
                  <a:gd name="T48" fmla="*/ 37 w 71"/>
                  <a:gd name="T49" fmla="*/ 16 h 95"/>
                  <a:gd name="T50" fmla="*/ 32 w 71"/>
                  <a:gd name="T51" fmla="*/ 16 h 95"/>
                  <a:gd name="T52" fmla="*/ 28 w 71"/>
                  <a:gd name="T53" fmla="*/ 18 h 95"/>
                  <a:gd name="T54" fmla="*/ 24 w 71"/>
                  <a:gd name="T55" fmla="*/ 22 h 95"/>
                  <a:gd name="T56" fmla="*/ 20 w 71"/>
                  <a:gd name="T57" fmla="*/ 28 h 95"/>
                  <a:gd name="T58" fmla="*/ 18 w 71"/>
                  <a:gd name="T59" fmla="*/ 35 h 95"/>
                  <a:gd name="T60" fmla="*/ 16 w 71"/>
                  <a:gd name="T61" fmla="*/ 45 h 95"/>
                  <a:gd name="T62" fmla="*/ 16 w 71"/>
                  <a:gd name="T63" fmla="*/ 95 h 95"/>
                  <a:gd name="T64" fmla="*/ 0 w 71"/>
                  <a:gd name="T65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95">
                    <a:moveTo>
                      <a:pt x="0" y="95"/>
                    </a:moveTo>
                    <a:lnTo>
                      <a:pt x="0" y="2"/>
                    </a:lnTo>
                    <a:lnTo>
                      <a:pt x="16" y="2"/>
                    </a:lnTo>
                    <a:lnTo>
                      <a:pt x="16" y="16"/>
                    </a:lnTo>
                    <a:lnTo>
                      <a:pt x="22" y="8"/>
                    </a:lnTo>
                    <a:lnTo>
                      <a:pt x="28" y="4"/>
                    </a:lnTo>
                    <a:lnTo>
                      <a:pt x="35" y="2"/>
                    </a:lnTo>
                    <a:lnTo>
                      <a:pt x="43" y="0"/>
                    </a:lnTo>
                    <a:lnTo>
                      <a:pt x="51" y="2"/>
                    </a:lnTo>
                    <a:lnTo>
                      <a:pt x="57" y="4"/>
                    </a:lnTo>
                    <a:lnTo>
                      <a:pt x="63" y="6"/>
                    </a:lnTo>
                    <a:lnTo>
                      <a:pt x="67" y="12"/>
                    </a:lnTo>
                    <a:lnTo>
                      <a:pt x="69" y="16"/>
                    </a:lnTo>
                    <a:lnTo>
                      <a:pt x="71" y="24"/>
                    </a:lnTo>
                    <a:lnTo>
                      <a:pt x="71" y="29"/>
                    </a:lnTo>
                    <a:lnTo>
                      <a:pt x="71" y="37"/>
                    </a:lnTo>
                    <a:lnTo>
                      <a:pt x="71" y="95"/>
                    </a:lnTo>
                    <a:lnTo>
                      <a:pt x="55" y="95"/>
                    </a:lnTo>
                    <a:lnTo>
                      <a:pt x="55" y="39"/>
                    </a:lnTo>
                    <a:lnTo>
                      <a:pt x="55" y="31"/>
                    </a:lnTo>
                    <a:lnTo>
                      <a:pt x="53" y="26"/>
                    </a:lnTo>
                    <a:lnTo>
                      <a:pt x="51" y="22"/>
                    </a:lnTo>
                    <a:lnTo>
                      <a:pt x="47" y="18"/>
                    </a:lnTo>
                    <a:lnTo>
                      <a:pt x="43" y="16"/>
                    </a:lnTo>
                    <a:lnTo>
                      <a:pt x="37" y="16"/>
                    </a:lnTo>
                    <a:lnTo>
                      <a:pt x="32" y="16"/>
                    </a:lnTo>
                    <a:lnTo>
                      <a:pt x="28" y="18"/>
                    </a:lnTo>
                    <a:lnTo>
                      <a:pt x="24" y="22"/>
                    </a:lnTo>
                    <a:lnTo>
                      <a:pt x="20" y="28"/>
                    </a:lnTo>
                    <a:lnTo>
                      <a:pt x="18" y="35"/>
                    </a:lnTo>
                    <a:lnTo>
                      <a:pt x="16" y="45"/>
                    </a:lnTo>
                    <a:lnTo>
                      <a:pt x="16" y="95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59" name="Freeform 43"/>
              <p:cNvSpPr>
                <a:spLocks noEditPoints="1"/>
              </p:cNvSpPr>
              <p:nvPr/>
            </p:nvSpPr>
            <p:spPr bwMode="auto">
              <a:xfrm>
                <a:off x="1959" y="833"/>
                <a:ext cx="39" cy="65"/>
              </a:xfrm>
              <a:custGeom>
                <a:avLst/>
                <a:gdLst>
                  <a:gd name="T0" fmla="*/ 63 w 79"/>
                  <a:gd name="T1" fmla="*/ 129 h 131"/>
                  <a:gd name="T2" fmla="*/ 63 w 79"/>
                  <a:gd name="T3" fmla="*/ 115 h 131"/>
                  <a:gd name="T4" fmla="*/ 57 w 79"/>
                  <a:gd name="T5" fmla="*/ 121 h 131"/>
                  <a:gd name="T6" fmla="*/ 51 w 79"/>
                  <a:gd name="T7" fmla="*/ 127 h 131"/>
                  <a:gd name="T8" fmla="*/ 45 w 79"/>
                  <a:gd name="T9" fmla="*/ 129 h 131"/>
                  <a:gd name="T10" fmla="*/ 37 w 79"/>
                  <a:gd name="T11" fmla="*/ 131 h 131"/>
                  <a:gd name="T12" fmla="*/ 27 w 79"/>
                  <a:gd name="T13" fmla="*/ 129 h 131"/>
                  <a:gd name="T14" fmla="*/ 17 w 79"/>
                  <a:gd name="T15" fmla="*/ 125 h 131"/>
                  <a:gd name="T16" fmla="*/ 12 w 79"/>
                  <a:gd name="T17" fmla="*/ 121 h 131"/>
                  <a:gd name="T18" fmla="*/ 8 w 79"/>
                  <a:gd name="T19" fmla="*/ 115 h 131"/>
                  <a:gd name="T20" fmla="*/ 4 w 79"/>
                  <a:gd name="T21" fmla="*/ 107 h 131"/>
                  <a:gd name="T22" fmla="*/ 2 w 79"/>
                  <a:gd name="T23" fmla="*/ 99 h 131"/>
                  <a:gd name="T24" fmla="*/ 0 w 79"/>
                  <a:gd name="T25" fmla="*/ 91 h 131"/>
                  <a:gd name="T26" fmla="*/ 0 w 79"/>
                  <a:gd name="T27" fmla="*/ 83 h 131"/>
                  <a:gd name="T28" fmla="*/ 0 w 79"/>
                  <a:gd name="T29" fmla="*/ 69 h 131"/>
                  <a:gd name="T30" fmla="*/ 4 w 79"/>
                  <a:gd name="T31" fmla="*/ 58 h 131"/>
                  <a:gd name="T32" fmla="*/ 8 w 79"/>
                  <a:gd name="T33" fmla="*/ 50 h 131"/>
                  <a:gd name="T34" fmla="*/ 12 w 79"/>
                  <a:gd name="T35" fmla="*/ 46 h 131"/>
                  <a:gd name="T36" fmla="*/ 17 w 79"/>
                  <a:gd name="T37" fmla="*/ 40 h 131"/>
                  <a:gd name="T38" fmla="*/ 23 w 79"/>
                  <a:gd name="T39" fmla="*/ 38 h 131"/>
                  <a:gd name="T40" fmla="*/ 29 w 79"/>
                  <a:gd name="T41" fmla="*/ 36 h 131"/>
                  <a:gd name="T42" fmla="*/ 37 w 79"/>
                  <a:gd name="T43" fmla="*/ 34 h 131"/>
                  <a:gd name="T44" fmla="*/ 45 w 79"/>
                  <a:gd name="T45" fmla="*/ 36 h 131"/>
                  <a:gd name="T46" fmla="*/ 51 w 79"/>
                  <a:gd name="T47" fmla="*/ 38 h 131"/>
                  <a:gd name="T48" fmla="*/ 57 w 79"/>
                  <a:gd name="T49" fmla="*/ 44 h 131"/>
                  <a:gd name="T50" fmla="*/ 63 w 79"/>
                  <a:gd name="T51" fmla="*/ 50 h 131"/>
                  <a:gd name="T52" fmla="*/ 63 w 79"/>
                  <a:gd name="T53" fmla="*/ 0 h 131"/>
                  <a:gd name="T54" fmla="*/ 79 w 79"/>
                  <a:gd name="T55" fmla="*/ 0 h 131"/>
                  <a:gd name="T56" fmla="*/ 79 w 79"/>
                  <a:gd name="T57" fmla="*/ 129 h 131"/>
                  <a:gd name="T58" fmla="*/ 63 w 79"/>
                  <a:gd name="T59" fmla="*/ 129 h 131"/>
                  <a:gd name="T60" fmla="*/ 15 w 79"/>
                  <a:gd name="T61" fmla="*/ 83 h 131"/>
                  <a:gd name="T62" fmla="*/ 17 w 79"/>
                  <a:gd name="T63" fmla="*/ 93 h 131"/>
                  <a:gd name="T64" fmla="*/ 19 w 79"/>
                  <a:gd name="T65" fmla="*/ 101 h 131"/>
                  <a:gd name="T66" fmla="*/ 23 w 79"/>
                  <a:gd name="T67" fmla="*/ 107 h 131"/>
                  <a:gd name="T68" fmla="*/ 27 w 79"/>
                  <a:gd name="T69" fmla="*/ 113 h 131"/>
                  <a:gd name="T70" fmla="*/ 33 w 79"/>
                  <a:gd name="T71" fmla="*/ 115 h 131"/>
                  <a:gd name="T72" fmla="*/ 39 w 79"/>
                  <a:gd name="T73" fmla="*/ 115 h 131"/>
                  <a:gd name="T74" fmla="*/ 45 w 79"/>
                  <a:gd name="T75" fmla="*/ 115 h 131"/>
                  <a:gd name="T76" fmla="*/ 51 w 79"/>
                  <a:gd name="T77" fmla="*/ 113 h 131"/>
                  <a:gd name="T78" fmla="*/ 55 w 79"/>
                  <a:gd name="T79" fmla="*/ 107 h 131"/>
                  <a:gd name="T80" fmla="*/ 59 w 79"/>
                  <a:gd name="T81" fmla="*/ 101 h 131"/>
                  <a:gd name="T82" fmla="*/ 61 w 79"/>
                  <a:gd name="T83" fmla="*/ 93 h 131"/>
                  <a:gd name="T84" fmla="*/ 63 w 79"/>
                  <a:gd name="T85" fmla="*/ 83 h 131"/>
                  <a:gd name="T86" fmla="*/ 61 w 79"/>
                  <a:gd name="T87" fmla="*/ 73 h 131"/>
                  <a:gd name="T88" fmla="*/ 59 w 79"/>
                  <a:gd name="T89" fmla="*/ 63 h 131"/>
                  <a:gd name="T90" fmla="*/ 55 w 79"/>
                  <a:gd name="T91" fmla="*/ 58 h 131"/>
                  <a:gd name="T92" fmla="*/ 51 w 79"/>
                  <a:gd name="T93" fmla="*/ 54 h 131"/>
                  <a:gd name="T94" fmla="*/ 45 w 79"/>
                  <a:gd name="T95" fmla="*/ 50 h 131"/>
                  <a:gd name="T96" fmla="*/ 39 w 79"/>
                  <a:gd name="T97" fmla="*/ 50 h 131"/>
                  <a:gd name="T98" fmla="*/ 33 w 79"/>
                  <a:gd name="T99" fmla="*/ 50 h 131"/>
                  <a:gd name="T100" fmla="*/ 27 w 79"/>
                  <a:gd name="T101" fmla="*/ 52 h 131"/>
                  <a:gd name="T102" fmla="*/ 23 w 79"/>
                  <a:gd name="T103" fmla="*/ 58 h 131"/>
                  <a:gd name="T104" fmla="*/ 19 w 79"/>
                  <a:gd name="T105" fmla="*/ 63 h 131"/>
                  <a:gd name="T106" fmla="*/ 17 w 79"/>
                  <a:gd name="T107" fmla="*/ 71 h 131"/>
                  <a:gd name="T108" fmla="*/ 15 w 79"/>
                  <a:gd name="T109" fmla="*/ 8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9" h="131">
                    <a:moveTo>
                      <a:pt x="63" y="129"/>
                    </a:moveTo>
                    <a:lnTo>
                      <a:pt x="63" y="115"/>
                    </a:lnTo>
                    <a:lnTo>
                      <a:pt x="57" y="121"/>
                    </a:lnTo>
                    <a:lnTo>
                      <a:pt x="51" y="127"/>
                    </a:lnTo>
                    <a:lnTo>
                      <a:pt x="45" y="129"/>
                    </a:lnTo>
                    <a:lnTo>
                      <a:pt x="37" y="131"/>
                    </a:lnTo>
                    <a:lnTo>
                      <a:pt x="27" y="129"/>
                    </a:lnTo>
                    <a:lnTo>
                      <a:pt x="17" y="125"/>
                    </a:lnTo>
                    <a:lnTo>
                      <a:pt x="12" y="121"/>
                    </a:lnTo>
                    <a:lnTo>
                      <a:pt x="8" y="115"/>
                    </a:lnTo>
                    <a:lnTo>
                      <a:pt x="4" y="107"/>
                    </a:lnTo>
                    <a:lnTo>
                      <a:pt x="2" y="99"/>
                    </a:lnTo>
                    <a:lnTo>
                      <a:pt x="0" y="91"/>
                    </a:lnTo>
                    <a:lnTo>
                      <a:pt x="0" y="83"/>
                    </a:lnTo>
                    <a:lnTo>
                      <a:pt x="0" y="69"/>
                    </a:lnTo>
                    <a:lnTo>
                      <a:pt x="4" y="58"/>
                    </a:lnTo>
                    <a:lnTo>
                      <a:pt x="8" y="50"/>
                    </a:lnTo>
                    <a:lnTo>
                      <a:pt x="12" y="46"/>
                    </a:lnTo>
                    <a:lnTo>
                      <a:pt x="17" y="40"/>
                    </a:lnTo>
                    <a:lnTo>
                      <a:pt x="23" y="38"/>
                    </a:lnTo>
                    <a:lnTo>
                      <a:pt x="29" y="36"/>
                    </a:lnTo>
                    <a:lnTo>
                      <a:pt x="37" y="34"/>
                    </a:lnTo>
                    <a:lnTo>
                      <a:pt x="45" y="36"/>
                    </a:lnTo>
                    <a:lnTo>
                      <a:pt x="51" y="38"/>
                    </a:lnTo>
                    <a:lnTo>
                      <a:pt x="57" y="44"/>
                    </a:lnTo>
                    <a:lnTo>
                      <a:pt x="63" y="50"/>
                    </a:lnTo>
                    <a:lnTo>
                      <a:pt x="63" y="0"/>
                    </a:lnTo>
                    <a:lnTo>
                      <a:pt x="79" y="0"/>
                    </a:lnTo>
                    <a:lnTo>
                      <a:pt x="79" y="129"/>
                    </a:lnTo>
                    <a:lnTo>
                      <a:pt x="63" y="129"/>
                    </a:lnTo>
                    <a:close/>
                    <a:moveTo>
                      <a:pt x="15" y="83"/>
                    </a:moveTo>
                    <a:lnTo>
                      <a:pt x="17" y="93"/>
                    </a:lnTo>
                    <a:lnTo>
                      <a:pt x="19" y="101"/>
                    </a:lnTo>
                    <a:lnTo>
                      <a:pt x="23" y="107"/>
                    </a:lnTo>
                    <a:lnTo>
                      <a:pt x="27" y="113"/>
                    </a:lnTo>
                    <a:lnTo>
                      <a:pt x="33" y="115"/>
                    </a:lnTo>
                    <a:lnTo>
                      <a:pt x="39" y="115"/>
                    </a:lnTo>
                    <a:lnTo>
                      <a:pt x="45" y="115"/>
                    </a:lnTo>
                    <a:lnTo>
                      <a:pt x="51" y="113"/>
                    </a:lnTo>
                    <a:lnTo>
                      <a:pt x="55" y="107"/>
                    </a:lnTo>
                    <a:lnTo>
                      <a:pt x="59" y="101"/>
                    </a:lnTo>
                    <a:lnTo>
                      <a:pt x="61" y="93"/>
                    </a:lnTo>
                    <a:lnTo>
                      <a:pt x="63" y="83"/>
                    </a:lnTo>
                    <a:lnTo>
                      <a:pt x="61" y="73"/>
                    </a:lnTo>
                    <a:lnTo>
                      <a:pt x="59" y="63"/>
                    </a:lnTo>
                    <a:lnTo>
                      <a:pt x="55" y="58"/>
                    </a:lnTo>
                    <a:lnTo>
                      <a:pt x="51" y="54"/>
                    </a:lnTo>
                    <a:lnTo>
                      <a:pt x="45" y="50"/>
                    </a:lnTo>
                    <a:lnTo>
                      <a:pt x="39" y="50"/>
                    </a:lnTo>
                    <a:lnTo>
                      <a:pt x="33" y="50"/>
                    </a:lnTo>
                    <a:lnTo>
                      <a:pt x="27" y="52"/>
                    </a:lnTo>
                    <a:lnTo>
                      <a:pt x="23" y="58"/>
                    </a:lnTo>
                    <a:lnTo>
                      <a:pt x="19" y="63"/>
                    </a:lnTo>
                    <a:lnTo>
                      <a:pt x="17" y="71"/>
                    </a:lnTo>
                    <a:lnTo>
                      <a:pt x="15" y="8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60" name="Freeform 44"/>
              <p:cNvSpPr>
                <a:spLocks noEditPoints="1"/>
              </p:cNvSpPr>
              <p:nvPr/>
            </p:nvSpPr>
            <p:spPr bwMode="auto">
              <a:xfrm>
                <a:off x="2008" y="849"/>
                <a:ext cx="43" cy="49"/>
              </a:xfrm>
              <a:custGeom>
                <a:avLst/>
                <a:gdLst>
                  <a:gd name="T0" fmla="*/ 67 w 85"/>
                  <a:gd name="T1" fmla="*/ 67 h 97"/>
                  <a:gd name="T2" fmla="*/ 83 w 85"/>
                  <a:gd name="T3" fmla="*/ 69 h 97"/>
                  <a:gd name="T4" fmla="*/ 81 w 85"/>
                  <a:gd name="T5" fmla="*/ 77 h 97"/>
                  <a:gd name="T6" fmla="*/ 75 w 85"/>
                  <a:gd name="T7" fmla="*/ 83 h 97"/>
                  <a:gd name="T8" fmla="*/ 69 w 85"/>
                  <a:gd name="T9" fmla="*/ 89 h 97"/>
                  <a:gd name="T10" fmla="*/ 61 w 85"/>
                  <a:gd name="T11" fmla="*/ 93 h 97"/>
                  <a:gd name="T12" fmla="*/ 54 w 85"/>
                  <a:gd name="T13" fmla="*/ 97 h 97"/>
                  <a:gd name="T14" fmla="*/ 44 w 85"/>
                  <a:gd name="T15" fmla="*/ 97 h 97"/>
                  <a:gd name="T16" fmla="*/ 26 w 85"/>
                  <a:gd name="T17" fmla="*/ 93 h 97"/>
                  <a:gd name="T18" fmla="*/ 12 w 85"/>
                  <a:gd name="T19" fmla="*/ 85 h 97"/>
                  <a:gd name="T20" fmla="*/ 2 w 85"/>
                  <a:gd name="T21" fmla="*/ 69 h 97"/>
                  <a:gd name="T22" fmla="*/ 0 w 85"/>
                  <a:gd name="T23" fmla="*/ 49 h 97"/>
                  <a:gd name="T24" fmla="*/ 2 w 85"/>
                  <a:gd name="T25" fmla="*/ 29 h 97"/>
                  <a:gd name="T26" fmla="*/ 12 w 85"/>
                  <a:gd name="T27" fmla="*/ 14 h 97"/>
                  <a:gd name="T28" fmla="*/ 18 w 85"/>
                  <a:gd name="T29" fmla="*/ 8 h 97"/>
                  <a:gd name="T30" fmla="*/ 26 w 85"/>
                  <a:gd name="T31" fmla="*/ 4 h 97"/>
                  <a:gd name="T32" fmla="*/ 34 w 85"/>
                  <a:gd name="T33" fmla="*/ 2 h 97"/>
                  <a:gd name="T34" fmla="*/ 42 w 85"/>
                  <a:gd name="T35" fmla="*/ 0 h 97"/>
                  <a:gd name="T36" fmla="*/ 52 w 85"/>
                  <a:gd name="T37" fmla="*/ 2 h 97"/>
                  <a:gd name="T38" fmla="*/ 59 w 85"/>
                  <a:gd name="T39" fmla="*/ 4 h 97"/>
                  <a:gd name="T40" fmla="*/ 65 w 85"/>
                  <a:gd name="T41" fmla="*/ 8 h 97"/>
                  <a:gd name="T42" fmla="*/ 73 w 85"/>
                  <a:gd name="T43" fmla="*/ 14 h 97"/>
                  <a:gd name="T44" fmla="*/ 81 w 85"/>
                  <a:gd name="T45" fmla="*/ 28 h 97"/>
                  <a:gd name="T46" fmla="*/ 85 w 85"/>
                  <a:gd name="T47" fmla="*/ 47 h 97"/>
                  <a:gd name="T48" fmla="*/ 85 w 85"/>
                  <a:gd name="T49" fmla="*/ 49 h 97"/>
                  <a:gd name="T50" fmla="*/ 85 w 85"/>
                  <a:gd name="T51" fmla="*/ 51 h 97"/>
                  <a:gd name="T52" fmla="*/ 16 w 85"/>
                  <a:gd name="T53" fmla="*/ 51 h 97"/>
                  <a:gd name="T54" fmla="*/ 18 w 85"/>
                  <a:gd name="T55" fmla="*/ 61 h 97"/>
                  <a:gd name="T56" fmla="*/ 20 w 85"/>
                  <a:gd name="T57" fmla="*/ 69 h 97"/>
                  <a:gd name="T58" fmla="*/ 24 w 85"/>
                  <a:gd name="T59" fmla="*/ 75 h 97"/>
                  <a:gd name="T60" fmla="*/ 30 w 85"/>
                  <a:gd name="T61" fmla="*/ 79 h 97"/>
                  <a:gd name="T62" fmla="*/ 36 w 85"/>
                  <a:gd name="T63" fmla="*/ 81 h 97"/>
                  <a:gd name="T64" fmla="*/ 44 w 85"/>
                  <a:gd name="T65" fmla="*/ 81 h 97"/>
                  <a:gd name="T66" fmla="*/ 52 w 85"/>
                  <a:gd name="T67" fmla="*/ 81 h 97"/>
                  <a:gd name="T68" fmla="*/ 57 w 85"/>
                  <a:gd name="T69" fmla="*/ 79 h 97"/>
                  <a:gd name="T70" fmla="*/ 63 w 85"/>
                  <a:gd name="T71" fmla="*/ 73 h 97"/>
                  <a:gd name="T72" fmla="*/ 67 w 85"/>
                  <a:gd name="T73" fmla="*/ 67 h 97"/>
                  <a:gd name="T74" fmla="*/ 16 w 85"/>
                  <a:gd name="T75" fmla="*/ 37 h 97"/>
                  <a:gd name="T76" fmla="*/ 67 w 85"/>
                  <a:gd name="T77" fmla="*/ 37 h 97"/>
                  <a:gd name="T78" fmla="*/ 67 w 85"/>
                  <a:gd name="T79" fmla="*/ 31 h 97"/>
                  <a:gd name="T80" fmla="*/ 65 w 85"/>
                  <a:gd name="T81" fmla="*/ 26 h 97"/>
                  <a:gd name="T82" fmla="*/ 61 w 85"/>
                  <a:gd name="T83" fmla="*/ 24 h 97"/>
                  <a:gd name="T84" fmla="*/ 56 w 85"/>
                  <a:gd name="T85" fmla="*/ 18 h 97"/>
                  <a:gd name="T86" fmla="*/ 50 w 85"/>
                  <a:gd name="T87" fmla="*/ 16 h 97"/>
                  <a:gd name="T88" fmla="*/ 42 w 85"/>
                  <a:gd name="T89" fmla="*/ 16 h 97"/>
                  <a:gd name="T90" fmla="*/ 36 w 85"/>
                  <a:gd name="T91" fmla="*/ 16 h 97"/>
                  <a:gd name="T92" fmla="*/ 30 w 85"/>
                  <a:gd name="T93" fmla="*/ 18 h 97"/>
                  <a:gd name="T94" fmla="*/ 24 w 85"/>
                  <a:gd name="T95" fmla="*/ 22 h 97"/>
                  <a:gd name="T96" fmla="*/ 20 w 85"/>
                  <a:gd name="T97" fmla="*/ 26 h 97"/>
                  <a:gd name="T98" fmla="*/ 18 w 85"/>
                  <a:gd name="T99" fmla="*/ 31 h 97"/>
                  <a:gd name="T100" fmla="*/ 16 w 85"/>
                  <a:gd name="T101" fmla="*/ 3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" h="97">
                    <a:moveTo>
                      <a:pt x="67" y="67"/>
                    </a:moveTo>
                    <a:lnTo>
                      <a:pt x="83" y="69"/>
                    </a:lnTo>
                    <a:lnTo>
                      <a:pt x="81" y="77"/>
                    </a:lnTo>
                    <a:lnTo>
                      <a:pt x="75" y="83"/>
                    </a:lnTo>
                    <a:lnTo>
                      <a:pt x="69" y="89"/>
                    </a:lnTo>
                    <a:lnTo>
                      <a:pt x="61" y="93"/>
                    </a:lnTo>
                    <a:lnTo>
                      <a:pt x="54" y="97"/>
                    </a:lnTo>
                    <a:lnTo>
                      <a:pt x="44" y="97"/>
                    </a:lnTo>
                    <a:lnTo>
                      <a:pt x="26" y="93"/>
                    </a:lnTo>
                    <a:lnTo>
                      <a:pt x="12" y="85"/>
                    </a:lnTo>
                    <a:lnTo>
                      <a:pt x="2" y="69"/>
                    </a:lnTo>
                    <a:lnTo>
                      <a:pt x="0" y="49"/>
                    </a:lnTo>
                    <a:lnTo>
                      <a:pt x="2" y="29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4" y="2"/>
                    </a:lnTo>
                    <a:lnTo>
                      <a:pt x="42" y="0"/>
                    </a:lnTo>
                    <a:lnTo>
                      <a:pt x="52" y="2"/>
                    </a:lnTo>
                    <a:lnTo>
                      <a:pt x="59" y="4"/>
                    </a:lnTo>
                    <a:lnTo>
                      <a:pt x="65" y="8"/>
                    </a:lnTo>
                    <a:lnTo>
                      <a:pt x="73" y="14"/>
                    </a:lnTo>
                    <a:lnTo>
                      <a:pt x="81" y="28"/>
                    </a:lnTo>
                    <a:lnTo>
                      <a:pt x="85" y="47"/>
                    </a:lnTo>
                    <a:lnTo>
                      <a:pt x="85" y="49"/>
                    </a:lnTo>
                    <a:lnTo>
                      <a:pt x="85" y="51"/>
                    </a:lnTo>
                    <a:lnTo>
                      <a:pt x="16" y="51"/>
                    </a:lnTo>
                    <a:lnTo>
                      <a:pt x="18" y="61"/>
                    </a:lnTo>
                    <a:lnTo>
                      <a:pt x="20" y="69"/>
                    </a:lnTo>
                    <a:lnTo>
                      <a:pt x="24" y="75"/>
                    </a:lnTo>
                    <a:lnTo>
                      <a:pt x="30" y="79"/>
                    </a:lnTo>
                    <a:lnTo>
                      <a:pt x="36" y="81"/>
                    </a:lnTo>
                    <a:lnTo>
                      <a:pt x="44" y="81"/>
                    </a:lnTo>
                    <a:lnTo>
                      <a:pt x="52" y="81"/>
                    </a:lnTo>
                    <a:lnTo>
                      <a:pt x="57" y="79"/>
                    </a:lnTo>
                    <a:lnTo>
                      <a:pt x="63" y="73"/>
                    </a:lnTo>
                    <a:lnTo>
                      <a:pt x="67" y="67"/>
                    </a:lnTo>
                    <a:close/>
                    <a:moveTo>
                      <a:pt x="16" y="37"/>
                    </a:moveTo>
                    <a:lnTo>
                      <a:pt x="67" y="37"/>
                    </a:lnTo>
                    <a:lnTo>
                      <a:pt x="67" y="31"/>
                    </a:lnTo>
                    <a:lnTo>
                      <a:pt x="65" y="26"/>
                    </a:lnTo>
                    <a:lnTo>
                      <a:pt x="61" y="24"/>
                    </a:lnTo>
                    <a:lnTo>
                      <a:pt x="56" y="18"/>
                    </a:lnTo>
                    <a:lnTo>
                      <a:pt x="50" y="16"/>
                    </a:lnTo>
                    <a:lnTo>
                      <a:pt x="42" y="16"/>
                    </a:lnTo>
                    <a:lnTo>
                      <a:pt x="36" y="16"/>
                    </a:lnTo>
                    <a:lnTo>
                      <a:pt x="30" y="18"/>
                    </a:lnTo>
                    <a:lnTo>
                      <a:pt x="24" y="22"/>
                    </a:lnTo>
                    <a:lnTo>
                      <a:pt x="20" y="26"/>
                    </a:lnTo>
                    <a:lnTo>
                      <a:pt x="18" y="31"/>
                    </a:lnTo>
                    <a:lnTo>
                      <a:pt x="16" y="3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61" name="Freeform 45"/>
              <p:cNvSpPr>
                <a:spLocks/>
              </p:cNvSpPr>
              <p:nvPr/>
            </p:nvSpPr>
            <p:spPr bwMode="auto">
              <a:xfrm>
                <a:off x="2316" y="1710"/>
                <a:ext cx="303" cy="309"/>
              </a:xfrm>
              <a:custGeom>
                <a:avLst/>
                <a:gdLst>
                  <a:gd name="T0" fmla="*/ 284 w 607"/>
                  <a:gd name="T1" fmla="*/ 197 h 617"/>
                  <a:gd name="T2" fmla="*/ 303 w 607"/>
                  <a:gd name="T3" fmla="*/ 0 h 617"/>
                  <a:gd name="T4" fmla="*/ 323 w 607"/>
                  <a:gd name="T5" fmla="*/ 197 h 617"/>
                  <a:gd name="T6" fmla="*/ 410 w 607"/>
                  <a:gd name="T7" fmla="*/ 17 h 617"/>
                  <a:gd name="T8" fmla="*/ 360 w 607"/>
                  <a:gd name="T9" fmla="*/ 211 h 617"/>
                  <a:gd name="T10" fmla="*/ 502 w 607"/>
                  <a:gd name="T11" fmla="*/ 73 h 617"/>
                  <a:gd name="T12" fmla="*/ 390 w 607"/>
                  <a:gd name="T13" fmla="*/ 236 h 617"/>
                  <a:gd name="T14" fmla="*/ 571 w 607"/>
                  <a:gd name="T15" fmla="*/ 153 h 617"/>
                  <a:gd name="T16" fmla="*/ 410 w 607"/>
                  <a:gd name="T17" fmla="*/ 270 h 617"/>
                  <a:gd name="T18" fmla="*/ 607 w 607"/>
                  <a:gd name="T19" fmla="*/ 256 h 617"/>
                  <a:gd name="T20" fmla="*/ 418 w 607"/>
                  <a:gd name="T21" fmla="*/ 309 h 617"/>
                  <a:gd name="T22" fmla="*/ 607 w 607"/>
                  <a:gd name="T23" fmla="*/ 362 h 617"/>
                  <a:gd name="T24" fmla="*/ 410 w 607"/>
                  <a:gd name="T25" fmla="*/ 347 h 617"/>
                  <a:gd name="T26" fmla="*/ 571 w 607"/>
                  <a:gd name="T27" fmla="*/ 463 h 617"/>
                  <a:gd name="T28" fmla="*/ 390 w 607"/>
                  <a:gd name="T29" fmla="*/ 382 h 617"/>
                  <a:gd name="T30" fmla="*/ 502 w 607"/>
                  <a:gd name="T31" fmla="*/ 546 h 617"/>
                  <a:gd name="T32" fmla="*/ 360 w 607"/>
                  <a:gd name="T33" fmla="*/ 408 h 617"/>
                  <a:gd name="T34" fmla="*/ 410 w 607"/>
                  <a:gd name="T35" fmla="*/ 599 h 617"/>
                  <a:gd name="T36" fmla="*/ 323 w 607"/>
                  <a:gd name="T37" fmla="*/ 420 h 617"/>
                  <a:gd name="T38" fmla="*/ 303 w 607"/>
                  <a:gd name="T39" fmla="*/ 617 h 617"/>
                  <a:gd name="T40" fmla="*/ 284 w 607"/>
                  <a:gd name="T41" fmla="*/ 420 h 617"/>
                  <a:gd name="T42" fmla="*/ 197 w 607"/>
                  <a:gd name="T43" fmla="*/ 599 h 617"/>
                  <a:gd name="T44" fmla="*/ 246 w 607"/>
                  <a:gd name="T45" fmla="*/ 408 h 617"/>
                  <a:gd name="T46" fmla="*/ 104 w 607"/>
                  <a:gd name="T47" fmla="*/ 546 h 617"/>
                  <a:gd name="T48" fmla="*/ 217 w 607"/>
                  <a:gd name="T49" fmla="*/ 382 h 617"/>
                  <a:gd name="T50" fmla="*/ 35 w 607"/>
                  <a:gd name="T51" fmla="*/ 463 h 617"/>
                  <a:gd name="T52" fmla="*/ 197 w 607"/>
                  <a:gd name="T53" fmla="*/ 347 h 617"/>
                  <a:gd name="T54" fmla="*/ 0 w 607"/>
                  <a:gd name="T55" fmla="*/ 362 h 617"/>
                  <a:gd name="T56" fmla="*/ 189 w 607"/>
                  <a:gd name="T57" fmla="*/ 309 h 617"/>
                  <a:gd name="T58" fmla="*/ 0 w 607"/>
                  <a:gd name="T59" fmla="*/ 256 h 617"/>
                  <a:gd name="T60" fmla="*/ 197 w 607"/>
                  <a:gd name="T61" fmla="*/ 270 h 617"/>
                  <a:gd name="T62" fmla="*/ 35 w 607"/>
                  <a:gd name="T63" fmla="*/ 153 h 617"/>
                  <a:gd name="T64" fmla="*/ 217 w 607"/>
                  <a:gd name="T65" fmla="*/ 236 h 617"/>
                  <a:gd name="T66" fmla="*/ 104 w 607"/>
                  <a:gd name="T67" fmla="*/ 73 h 617"/>
                  <a:gd name="T68" fmla="*/ 246 w 607"/>
                  <a:gd name="T69" fmla="*/ 211 h 617"/>
                  <a:gd name="T70" fmla="*/ 197 w 607"/>
                  <a:gd name="T71" fmla="*/ 17 h 617"/>
                  <a:gd name="T72" fmla="*/ 284 w 607"/>
                  <a:gd name="T73" fmla="*/ 197 h 617"/>
                  <a:gd name="T74" fmla="*/ 284 w 607"/>
                  <a:gd name="T75" fmla="*/ 19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07" h="617">
                    <a:moveTo>
                      <a:pt x="284" y="197"/>
                    </a:moveTo>
                    <a:lnTo>
                      <a:pt x="303" y="0"/>
                    </a:lnTo>
                    <a:lnTo>
                      <a:pt x="323" y="197"/>
                    </a:lnTo>
                    <a:lnTo>
                      <a:pt x="410" y="17"/>
                    </a:lnTo>
                    <a:lnTo>
                      <a:pt x="360" y="211"/>
                    </a:lnTo>
                    <a:lnTo>
                      <a:pt x="502" y="73"/>
                    </a:lnTo>
                    <a:lnTo>
                      <a:pt x="390" y="236"/>
                    </a:lnTo>
                    <a:lnTo>
                      <a:pt x="571" y="153"/>
                    </a:lnTo>
                    <a:lnTo>
                      <a:pt x="410" y="270"/>
                    </a:lnTo>
                    <a:lnTo>
                      <a:pt x="607" y="256"/>
                    </a:lnTo>
                    <a:lnTo>
                      <a:pt x="418" y="309"/>
                    </a:lnTo>
                    <a:lnTo>
                      <a:pt x="607" y="362"/>
                    </a:lnTo>
                    <a:lnTo>
                      <a:pt x="410" y="347"/>
                    </a:lnTo>
                    <a:lnTo>
                      <a:pt x="571" y="463"/>
                    </a:lnTo>
                    <a:lnTo>
                      <a:pt x="390" y="382"/>
                    </a:lnTo>
                    <a:lnTo>
                      <a:pt x="502" y="546"/>
                    </a:lnTo>
                    <a:lnTo>
                      <a:pt x="360" y="408"/>
                    </a:lnTo>
                    <a:lnTo>
                      <a:pt x="410" y="599"/>
                    </a:lnTo>
                    <a:lnTo>
                      <a:pt x="323" y="420"/>
                    </a:lnTo>
                    <a:lnTo>
                      <a:pt x="303" y="617"/>
                    </a:lnTo>
                    <a:lnTo>
                      <a:pt x="284" y="420"/>
                    </a:lnTo>
                    <a:lnTo>
                      <a:pt x="197" y="599"/>
                    </a:lnTo>
                    <a:lnTo>
                      <a:pt x="246" y="408"/>
                    </a:lnTo>
                    <a:lnTo>
                      <a:pt x="104" y="546"/>
                    </a:lnTo>
                    <a:lnTo>
                      <a:pt x="217" y="382"/>
                    </a:lnTo>
                    <a:lnTo>
                      <a:pt x="35" y="463"/>
                    </a:lnTo>
                    <a:lnTo>
                      <a:pt x="197" y="347"/>
                    </a:lnTo>
                    <a:lnTo>
                      <a:pt x="0" y="362"/>
                    </a:lnTo>
                    <a:lnTo>
                      <a:pt x="189" y="309"/>
                    </a:lnTo>
                    <a:lnTo>
                      <a:pt x="0" y="256"/>
                    </a:lnTo>
                    <a:lnTo>
                      <a:pt x="197" y="270"/>
                    </a:lnTo>
                    <a:lnTo>
                      <a:pt x="35" y="153"/>
                    </a:lnTo>
                    <a:lnTo>
                      <a:pt x="217" y="236"/>
                    </a:lnTo>
                    <a:lnTo>
                      <a:pt x="104" y="73"/>
                    </a:lnTo>
                    <a:lnTo>
                      <a:pt x="246" y="211"/>
                    </a:lnTo>
                    <a:lnTo>
                      <a:pt x="197" y="17"/>
                    </a:lnTo>
                    <a:lnTo>
                      <a:pt x="284" y="197"/>
                    </a:lnTo>
                    <a:lnTo>
                      <a:pt x="284" y="197"/>
                    </a:lnTo>
                    <a:close/>
                  </a:path>
                </a:pathLst>
              </a:custGeom>
              <a:solidFill>
                <a:srgbClr val="FFCC00"/>
              </a:solidFill>
              <a:ln w="0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62" name="Freeform 46"/>
              <p:cNvSpPr>
                <a:spLocks/>
              </p:cNvSpPr>
              <p:nvPr/>
            </p:nvSpPr>
            <p:spPr bwMode="auto">
              <a:xfrm>
                <a:off x="2440" y="1838"/>
                <a:ext cx="55" cy="56"/>
              </a:xfrm>
              <a:custGeom>
                <a:avLst/>
                <a:gdLst>
                  <a:gd name="T0" fmla="*/ 111 w 111"/>
                  <a:gd name="T1" fmla="*/ 55 h 110"/>
                  <a:gd name="T2" fmla="*/ 107 w 111"/>
                  <a:gd name="T3" fmla="*/ 33 h 110"/>
                  <a:gd name="T4" fmla="*/ 95 w 111"/>
                  <a:gd name="T5" fmla="*/ 16 h 110"/>
                  <a:gd name="T6" fmla="*/ 77 w 111"/>
                  <a:gd name="T7" fmla="*/ 4 h 110"/>
                  <a:gd name="T8" fmla="*/ 55 w 111"/>
                  <a:gd name="T9" fmla="*/ 0 h 110"/>
                  <a:gd name="T10" fmla="*/ 34 w 111"/>
                  <a:gd name="T11" fmla="*/ 4 h 110"/>
                  <a:gd name="T12" fmla="*/ 16 w 111"/>
                  <a:gd name="T13" fmla="*/ 16 h 110"/>
                  <a:gd name="T14" fmla="*/ 4 w 111"/>
                  <a:gd name="T15" fmla="*/ 33 h 110"/>
                  <a:gd name="T16" fmla="*/ 0 w 111"/>
                  <a:gd name="T17" fmla="*/ 55 h 110"/>
                  <a:gd name="T18" fmla="*/ 4 w 111"/>
                  <a:gd name="T19" fmla="*/ 77 h 110"/>
                  <a:gd name="T20" fmla="*/ 16 w 111"/>
                  <a:gd name="T21" fmla="*/ 95 h 110"/>
                  <a:gd name="T22" fmla="*/ 34 w 111"/>
                  <a:gd name="T23" fmla="*/ 106 h 110"/>
                  <a:gd name="T24" fmla="*/ 55 w 111"/>
                  <a:gd name="T25" fmla="*/ 110 h 110"/>
                  <a:gd name="T26" fmla="*/ 77 w 111"/>
                  <a:gd name="T27" fmla="*/ 106 h 110"/>
                  <a:gd name="T28" fmla="*/ 95 w 111"/>
                  <a:gd name="T29" fmla="*/ 95 h 110"/>
                  <a:gd name="T30" fmla="*/ 107 w 111"/>
                  <a:gd name="T31" fmla="*/ 77 h 110"/>
                  <a:gd name="T32" fmla="*/ 111 w 111"/>
                  <a:gd name="T33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1" h="110">
                    <a:moveTo>
                      <a:pt x="111" y="55"/>
                    </a:moveTo>
                    <a:lnTo>
                      <a:pt x="107" y="33"/>
                    </a:lnTo>
                    <a:lnTo>
                      <a:pt x="95" y="16"/>
                    </a:lnTo>
                    <a:lnTo>
                      <a:pt x="77" y="4"/>
                    </a:lnTo>
                    <a:lnTo>
                      <a:pt x="55" y="0"/>
                    </a:lnTo>
                    <a:lnTo>
                      <a:pt x="34" y="4"/>
                    </a:lnTo>
                    <a:lnTo>
                      <a:pt x="16" y="16"/>
                    </a:lnTo>
                    <a:lnTo>
                      <a:pt x="4" y="33"/>
                    </a:lnTo>
                    <a:lnTo>
                      <a:pt x="0" y="55"/>
                    </a:lnTo>
                    <a:lnTo>
                      <a:pt x="4" y="77"/>
                    </a:lnTo>
                    <a:lnTo>
                      <a:pt x="16" y="95"/>
                    </a:lnTo>
                    <a:lnTo>
                      <a:pt x="34" y="106"/>
                    </a:lnTo>
                    <a:lnTo>
                      <a:pt x="55" y="110"/>
                    </a:lnTo>
                    <a:lnTo>
                      <a:pt x="77" y="106"/>
                    </a:lnTo>
                    <a:lnTo>
                      <a:pt x="95" y="95"/>
                    </a:lnTo>
                    <a:lnTo>
                      <a:pt x="107" y="77"/>
                    </a:lnTo>
                    <a:lnTo>
                      <a:pt x="111" y="55"/>
                    </a:lnTo>
                    <a:close/>
                  </a:path>
                </a:pathLst>
              </a:custGeom>
              <a:solidFill>
                <a:srgbClr val="FFFF66"/>
              </a:solidFill>
              <a:ln w="0">
                <a:solidFill>
                  <a:srgbClr val="FFFF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63" name="Line 47"/>
              <p:cNvSpPr>
                <a:spLocks noChangeShapeType="1"/>
              </p:cNvSpPr>
              <p:nvPr/>
            </p:nvSpPr>
            <p:spPr bwMode="auto">
              <a:xfrm flipH="1" flipV="1">
                <a:off x="1561" y="1131"/>
                <a:ext cx="341" cy="406"/>
              </a:xfrm>
              <a:prstGeom prst="line">
                <a:avLst/>
              </a:prstGeom>
              <a:noFill/>
              <a:ln w="1588">
                <a:solidFill>
                  <a:srgbClr val="FF33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64" name="Freeform 48"/>
              <p:cNvSpPr>
                <a:spLocks/>
              </p:cNvSpPr>
              <p:nvPr/>
            </p:nvSpPr>
            <p:spPr bwMode="auto">
              <a:xfrm>
                <a:off x="1561" y="1131"/>
                <a:ext cx="69" cy="74"/>
              </a:xfrm>
              <a:custGeom>
                <a:avLst/>
                <a:gdLst>
                  <a:gd name="T0" fmla="*/ 53 w 136"/>
                  <a:gd name="T1" fmla="*/ 148 h 148"/>
                  <a:gd name="T2" fmla="*/ 87 w 136"/>
                  <a:gd name="T3" fmla="*/ 132 h 148"/>
                  <a:gd name="T4" fmla="*/ 114 w 136"/>
                  <a:gd name="T5" fmla="*/ 108 h 148"/>
                  <a:gd name="T6" fmla="*/ 136 w 136"/>
                  <a:gd name="T7" fmla="*/ 79 h 148"/>
                  <a:gd name="T8" fmla="*/ 0 w 136"/>
                  <a:gd name="T9" fmla="*/ 0 h 148"/>
                  <a:gd name="T10" fmla="*/ 53 w 136"/>
                  <a:gd name="T11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6" h="148">
                    <a:moveTo>
                      <a:pt x="53" y="148"/>
                    </a:moveTo>
                    <a:lnTo>
                      <a:pt x="87" y="132"/>
                    </a:lnTo>
                    <a:lnTo>
                      <a:pt x="114" y="108"/>
                    </a:lnTo>
                    <a:lnTo>
                      <a:pt x="136" y="79"/>
                    </a:lnTo>
                    <a:lnTo>
                      <a:pt x="0" y="0"/>
                    </a:lnTo>
                    <a:lnTo>
                      <a:pt x="53" y="148"/>
                    </a:lnTo>
                    <a:close/>
                  </a:path>
                </a:pathLst>
              </a:custGeom>
              <a:solidFill>
                <a:srgbClr val="FF33FF"/>
              </a:solidFill>
              <a:ln w="0">
                <a:solidFill>
                  <a:srgbClr val="FF33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65" name="Freeform 49"/>
              <p:cNvSpPr>
                <a:spLocks noEditPoints="1"/>
              </p:cNvSpPr>
              <p:nvPr/>
            </p:nvSpPr>
            <p:spPr bwMode="auto">
              <a:xfrm>
                <a:off x="1429" y="1055"/>
                <a:ext cx="491" cy="424"/>
              </a:xfrm>
              <a:custGeom>
                <a:avLst/>
                <a:gdLst>
                  <a:gd name="T0" fmla="*/ 919 w 982"/>
                  <a:gd name="T1" fmla="*/ 2 h 848"/>
                  <a:gd name="T2" fmla="*/ 846 w 982"/>
                  <a:gd name="T3" fmla="*/ 42 h 848"/>
                  <a:gd name="T4" fmla="*/ 765 w 982"/>
                  <a:gd name="T5" fmla="*/ 59 h 848"/>
                  <a:gd name="T6" fmla="*/ 741 w 982"/>
                  <a:gd name="T7" fmla="*/ 42 h 848"/>
                  <a:gd name="T8" fmla="*/ 670 w 982"/>
                  <a:gd name="T9" fmla="*/ 101 h 848"/>
                  <a:gd name="T10" fmla="*/ 503 w 982"/>
                  <a:gd name="T11" fmla="*/ 180 h 848"/>
                  <a:gd name="T12" fmla="*/ 443 w 982"/>
                  <a:gd name="T13" fmla="*/ 247 h 848"/>
                  <a:gd name="T14" fmla="*/ 323 w 982"/>
                  <a:gd name="T15" fmla="*/ 347 h 848"/>
                  <a:gd name="T16" fmla="*/ 248 w 982"/>
                  <a:gd name="T17" fmla="*/ 395 h 848"/>
                  <a:gd name="T18" fmla="*/ 225 w 982"/>
                  <a:gd name="T19" fmla="*/ 444 h 848"/>
                  <a:gd name="T20" fmla="*/ 71 w 982"/>
                  <a:gd name="T21" fmla="*/ 604 h 848"/>
                  <a:gd name="T22" fmla="*/ 85 w 982"/>
                  <a:gd name="T23" fmla="*/ 629 h 848"/>
                  <a:gd name="T24" fmla="*/ 51 w 982"/>
                  <a:gd name="T25" fmla="*/ 708 h 848"/>
                  <a:gd name="T26" fmla="*/ 0 w 982"/>
                  <a:gd name="T27" fmla="*/ 771 h 848"/>
                  <a:gd name="T28" fmla="*/ 49 w 982"/>
                  <a:gd name="T29" fmla="*/ 763 h 848"/>
                  <a:gd name="T30" fmla="*/ 63 w 982"/>
                  <a:gd name="T31" fmla="*/ 846 h 848"/>
                  <a:gd name="T32" fmla="*/ 136 w 982"/>
                  <a:gd name="T33" fmla="*/ 807 h 848"/>
                  <a:gd name="T34" fmla="*/ 217 w 982"/>
                  <a:gd name="T35" fmla="*/ 789 h 848"/>
                  <a:gd name="T36" fmla="*/ 240 w 982"/>
                  <a:gd name="T37" fmla="*/ 807 h 848"/>
                  <a:gd name="T38" fmla="*/ 311 w 982"/>
                  <a:gd name="T39" fmla="*/ 748 h 848"/>
                  <a:gd name="T40" fmla="*/ 479 w 982"/>
                  <a:gd name="T41" fmla="*/ 669 h 848"/>
                  <a:gd name="T42" fmla="*/ 538 w 982"/>
                  <a:gd name="T43" fmla="*/ 602 h 848"/>
                  <a:gd name="T44" fmla="*/ 658 w 982"/>
                  <a:gd name="T45" fmla="*/ 501 h 848"/>
                  <a:gd name="T46" fmla="*/ 733 w 982"/>
                  <a:gd name="T47" fmla="*/ 454 h 848"/>
                  <a:gd name="T48" fmla="*/ 757 w 982"/>
                  <a:gd name="T49" fmla="*/ 404 h 848"/>
                  <a:gd name="T50" fmla="*/ 911 w 982"/>
                  <a:gd name="T51" fmla="*/ 245 h 848"/>
                  <a:gd name="T52" fmla="*/ 897 w 982"/>
                  <a:gd name="T53" fmla="*/ 219 h 848"/>
                  <a:gd name="T54" fmla="*/ 931 w 982"/>
                  <a:gd name="T55" fmla="*/ 140 h 848"/>
                  <a:gd name="T56" fmla="*/ 982 w 982"/>
                  <a:gd name="T57" fmla="*/ 77 h 848"/>
                  <a:gd name="T58" fmla="*/ 932 w 982"/>
                  <a:gd name="T59" fmla="*/ 85 h 848"/>
                  <a:gd name="T60" fmla="*/ 897 w 982"/>
                  <a:gd name="T61" fmla="*/ 22 h 848"/>
                  <a:gd name="T62" fmla="*/ 842 w 982"/>
                  <a:gd name="T63" fmla="*/ 8 h 848"/>
                  <a:gd name="T64" fmla="*/ 794 w 982"/>
                  <a:gd name="T65" fmla="*/ 20 h 848"/>
                  <a:gd name="T66" fmla="*/ 686 w 982"/>
                  <a:gd name="T67" fmla="*/ 67 h 848"/>
                  <a:gd name="T68" fmla="*/ 627 w 982"/>
                  <a:gd name="T69" fmla="*/ 99 h 848"/>
                  <a:gd name="T70" fmla="*/ 501 w 982"/>
                  <a:gd name="T71" fmla="*/ 191 h 848"/>
                  <a:gd name="T72" fmla="*/ 370 w 982"/>
                  <a:gd name="T73" fmla="*/ 282 h 848"/>
                  <a:gd name="T74" fmla="*/ 309 w 982"/>
                  <a:gd name="T75" fmla="*/ 335 h 848"/>
                  <a:gd name="T76" fmla="*/ 195 w 982"/>
                  <a:gd name="T77" fmla="*/ 450 h 848"/>
                  <a:gd name="T78" fmla="*/ 148 w 982"/>
                  <a:gd name="T79" fmla="*/ 503 h 848"/>
                  <a:gd name="T80" fmla="*/ 90 w 982"/>
                  <a:gd name="T81" fmla="*/ 598 h 848"/>
                  <a:gd name="T82" fmla="*/ 19 w 982"/>
                  <a:gd name="T83" fmla="*/ 696 h 848"/>
                  <a:gd name="T84" fmla="*/ 6 w 982"/>
                  <a:gd name="T85" fmla="*/ 736 h 848"/>
                  <a:gd name="T86" fmla="*/ 4 w 982"/>
                  <a:gd name="T87" fmla="*/ 801 h 848"/>
                  <a:gd name="T88" fmla="*/ 15 w 982"/>
                  <a:gd name="T89" fmla="*/ 822 h 848"/>
                  <a:gd name="T90" fmla="*/ 85 w 982"/>
                  <a:gd name="T91" fmla="*/ 826 h 848"/>
                  <a:gd name="T92" fmla="*/ 140 w 982"/>
                  <a:gd name="T93" fmla="*/ 840 h 848"/>
                  <a:gd name="T94" fmla="*/ 187 w 982"/>
                  <a:gd name="T95" fmla="*/ 828 h 848"/>
                  <a:gd name="T96" fmla="*/ 296 w 982"/>
                  <a:gd name="T97" fmla="*/ 781 h 848"/>
                  <a:gd name="T98" fmla="*/ 355 w 982"/>
                  <a:gd name="T99" fmla="*/ 750 h 848"/>
                  <a:gd name="T100" fmla="*/ 481 w 982"/>
                  <a:gd name="T101" fmla="*/ 657 h 848"/>
                  <a:gd name="T102" fmla="*/ 611 w 982"/>
                  <a:gd name="T103" fmla="*/ 566 h 848"/>
                  <a:gd name="T104" fmla="*/ 672 w 982"/>
                  <a:gd name="T105" fmla="*/ 513 h 848"/>
                  <a:gd name="T106" fmla="*/ 787 w 982"/>
                  <a:gd name="T107" fmla="*/ 398 h 848"/>
                  <a:gd name="T108" fmla="*/ 834 w 982"/>
                  <a:gd name="T109" fmla="*/ 345 h 848"/>
                  <a:gd name="T110" fmla="*/ 891 w 982"/>
                  <a:gd name="T111" fmla="*/ 251 h 848"/>
                  <a:gd name="T112" fmla="*/ 962 w 982"/>
                  <a:gd name="T113" fmla="*/ 152 h 848"/>
                  <a:gd name="T114" fmla="*/ 976 w 982"/>
                  <a:gd name="T115" fmla="*/ 113 h 848"/>
                  <a:gd name="T116" fmla="*/ 978 w 982"/>
                  <a:gd name="T117" fmla="*/ 47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82" h="848">
                    <a:moveTo>
                      <a:pt x="923" y="63"/>
                    </a:moveTo>
                    <a:lnTo>
                      <a:pt x="966" y="24"/>
                    </a:lnTo>
                    <a:lnTo>
                      <a:pt x="946" y="10"/>
                    </a:lnTo>
                    <a:lnTo>
                      <a:pt x="903" y="47"/>
                    </a:lnTo>
                    <a:lnTo>
                      <a:pt x="923" y="63"/>
                    </a:lnTo>
                    <a:close/>
                    <a:moveTo>
                      <a:pt x="903" y="49"/>
                    </a:moveTo>
                    <a:lnTo>
                      <a:pt x="946" y="8"/>
                    </a:lnTo>
                    <a:lnTo>
                      <a:pt x="919" y="2"/>
                    </a:lnTo>
                    <a:lnTo>
                      <a:pt x="877" y="42"/>
                    </a:lnTo>
                    <a:lnTo>
                      <a:pt x="903" y="49"/>
                    </a:lnTo>
                    <a:close/>
                    <a:moveTo>
                      <a:pt x="877" y="42"/>
                    </a:moveTo>
                    <a:lnTo>
                      <a:pt x="917" y="0"/>
                    </a:lnTo>
                    <a:lnTo>
                      <a:pt x="883" y="0"/>
                    </a:lnTo>
                    <a:lnTo>
                      <a:pt x="844" y="42"/>
                    </a:lnTo>
                    <a:lnTo>
                      <a:pt x="877" y="42"/>
                    </a:lnTo>
                    <a:close/>
                    <a:moveTo>
                      <a:pt x="846" y="42"/>
                    </a:moveTo>
                    <a:lnTo>
                      <a:pt x="881" y="0"/>
                    </a:lnTo>
                    <a:lnTo>
                      <a:pt x="842" y="8"/>
                    </a:lnTo>
                    <a:lnTo>
                      <a:pt x="806" y="47"/>
                    </a:lnTo>
                    <a:lnTo>
                      <a:pt x="846" y="42"/>
                    </a:lnTo>
                    <a:close/>
                    <a:moveTo>
                      <a:pt x="808" y="47"/>
                    </a:moveTo>
                    <a:lnTo>
                      <a:pt x="840" y="8"/>
                    </a:lnTo>
                    <a:lnTo>
                      <a:pt x="794" y="20"/>
                    </a:lnTo>
                    <a:lnTo>
                      <a:pt x="765" y="59"/>
                    </a:lnTo>
                    <a:lnTo>
                      <a:pt x="808" y="47"/>
                    </a:lnTo>
                    <a:close/>
                    <a:moveTo>
                      <a:pt x="767" y="59"/>
                    </a:moveTo>
                    <a:lnTo>
                      <a:pt x="792" y="22"/>
                    </a:lnTo>
                    <a:lnTo>
                      <a:pt x="743" y="40"/>
                    </a:lnTo>
                    <a:lnTo>
                      <a:pt x="718" y="77"/>
                    </a:lnTo>
                    <a:lnTo>
                      <a:pt x="767" y="59"/>
                    </a:lnTo>
                    <a:close/>
                    <a:moveTo>
                      <a:pt x="720" y="77"/>
                    </a:moveTo>
                    <a:lnTo>
                      <a:pt x="741" y="42"/>
                    </a:lnTo>
                    <a:lnTo>
                      <a:pt x="688" y="67"/>
                    </a:lnTo>
                    <a:lnTo>
                      <a:pt x="666" y="103"/>
                    </a:lnTo>
                    <a:lnTo>
                      <a:pt x="720" y="77"/>
                    </a:lnTo>
                    <a:close/>
                    <a:moveTo>
                      <a:pt x="670" y="101"/>
                    </a:moveTo>
                    <a:lnTo>
                      <a:pt x="686" y="67"/>
                    </a:lnTo>
                    <a:lnTo>
                      <a:pt x="629" y="99"/>
                    </a:lnTo>
                    <a:lnTo>
                      <a:pt x="613" y="130"/>
                    </a:lnTo>
                    <a:lnTo>
                      <a:pt x="670" y="101"/>
                    </a:lnTo>
                    <a:close/>
                    <a:moveTo>
                      <a:pt x="615" y="130"/>
                    </a:moveTo>
                    <a:lnTo>
                      <a:pt x="627" y="101"/>
                    </a:lnTo>
                    <a:lnTo>
                      <a:pt x="568" y="136"/>
                    </a:lnTo>
                    <a:lnTo>
                      <a:pt x="558" y="166"/>
                    </a:lnTo>
                    <a:lnTo>
                      <a:pt x="615" y="130"/>
                    </a:lnTo>
                    <a:close/>
                    <a:moveTo>
                      <a:pt x="560" y="164"/>
                    </a:moveTo>
                    <a:lnTo>
                      <a:pt x="564" y="138"/>
                    </a:lnTo>
                    <a:lnTo>
                      <a:pt x="503" y="180"/>
                    </a:lnTo>
                    <a:lnTo>
                      <a:pt x="499" y="205"/>
                    </a:lnTo>
                    <a:lnTo>
                      <a:pt x="560" y="164"/>
                    </a:lnTo>
                    <a:close/>
                    <a:moveTo>
                      <a:pt x="503" y="203"/>
                    </a:moveTo>
                    <a:lnTo>
                      <a:pt x="501" y="182"/>
                    </a:lnTo>
                    <a:lnTo>
                      <a:pt x="438" y="227"/>
                    </a:lnTo>
                    <a:lnTo>
                      <a:pt x="439" y="249"/>
                    </a:lnTo>
                    <a:lnTo>
                      <a:pt x="503" y="203"/>
                    </a:lnTo>
                    <a:close/>
                    <a:moveTo>
                      <a:pt x="443" y="247"/>
                    </a:moveTo>
                    <a:lnTo>
                      <a:pt x="436" y="229"/>
                    </a:lnTo>
                    <a:lnTo>
                      <a:pt x="372" y="280"/>
                    </a:lnTo>
                    <a:lnTo>
                      <a:pt x="380" y="296"/>
                    </a:lnTo>
                    <a:lnTo>
                      <a:pt x="443" y="247"/>
                    </a:lnTo>
                    <a:close/>
                    <a:moveTo>
                      <a:pt x="384" y="294"/>
                    </a:moveTo>
                    <a:lnTo>
                      <a:pt x="368" y="282"/>
                    </a:lnTo>
                    <a:lnTo>
                      <a:pt x="309" y="335"/>
                    </a:lnTo>
                    <a:lnTo>
                      <a:pt x="323" y="347"/>
                    </a:lnTo>
                    <a:lnTo>
                      <a:pt x="384" y="294"/>
                    </a:lnTo>
                    <a:close/>
                    <a:moveTo>
                      <a:pt x="327" y="343"/>
                    </a:moveTo>
                    <a:lnTo>
                      <a:pt x="305" y="337"/>
                    </a:lnTo>
                    <a:lnTo>
                      <a:pt x="250" y="391"/>
                    </a:lnTo>
                    <a:lnTo>
                      <a:pt x="270" y="396"/>
                    </a:lnTo>
                    <a:lnTo>
                      <a:pt x="327" y="343"/>
                    </a:lnTo>
                    <a:close/>
                    <a:moveTo>
                      <a:pt x="274" y="395"/>
                    </a:moveTo>
                    <a:lnTo>
                      <a:pt x="248" y="395"/>
                    </a:lnTo>
                    <a:lnTo>
                      <a:pt x="197" y="446"/>
                    </a:lnTo>
                    <a:lnTo>
                      <a:pt x="223" y="448"/>
                    </a:lnTo>
                    <a:lnTo>
                      <a:pt x="274" y="395"/>
                    </a:lnTo>
                    <a:close/>
                    <a:moveTo>
                      <a:pt x="225" y="444"/>
                    </a:moveTo>
                    <a:lnTo>
                      <a:pt x="195" y="450"/>
                    </a:lnTo>
                    <a:lnTo>
                      <a:pt x="148" y="501"/>
                    </a:lnTo>
                    <a:lnTo>
                      <a:pt x="179" y="497"/>
                    </a:lnTo>
                    <a:lnTo>
                      <a:pt x="225" y="444"/>
                    </a:lnTo>
                    <a:close/>
                    <a:moveTo>
                      <a:pt x="181" y="493"/>
                    </a:moveTo>
                    <a:lnTo>
                      <a:pt x="146" y="503"/>
                    </a:lnTo>
                    <a:lnTo>
                      <a:pt x="106" y="554"/>
                    </a:lnTo>
                    <a:lnTo>
                      <a:pt x="142" y="544"/>
                    </a:lnTo>
                    <a:lnTo>
                      <a:pt x="181" y="493"/>
                    </a:lnTo>
                    <a:close/>
                    <a:moveTo>
                      <a:pt x="144" y="540"/>
                    </a:moveTo>
                    <a:lnTo>
                      <a:pt x="104" y="556"/>
                    </a:lnTo>
                    <a:lnTo>
                      <a:pt x="71" y="604"/>
                    </a:lnTo>
                    <a:lnTo>
                      <a:pt x="108" y="590"/>
                    </a:lnTo>
                    <a:lnTo>
                      <a:pt x="144" y="540"/>
                    </a:lnTo>
                    <a:close/>
                    <a:moveTo>
                      <a:pt x="110" y="588"/>
                    </a:moveTo>
                    <a:lnTo>
                      <a:pt x="69" y="608"/>
                    </a:lnTo>
                    <a:lnTo>
                      <a:pt x="41" y="651"/>
                    </a:lnTo>
                    <a:lnTo>
                      <a:pt x="83" y="633"/>
                    </a:lnTo>
                    <a:lnTo>
                      <a:pt x="110" y="588"/>
                    </a:lnTo>
                    <a:close/>
                    <a:moveTo>
                      <a:pt x="85" y="629"/>
                    </a:moveTo>
                    <a:lnTo>
                      <a:pt x="41" y="655"/>
                    </a:lnTo>
                    <a:lnTo>
                      <a:pt x="19" y="696"/>
                    </a:lnTo>
                    <a:lnTo>
                      <a:pt x="65" y="673"/>
                    </a:lnTo>
                    <a:lnTo>
                      <a:pt x="85" y="629"/>
                    </a:lnTo>
                    <a:close/>
                    <a:moveTo>
                      <a:pt x="65" y="671"/>
                    </a:moveTo>
                    <a:lnTo>
                      <a:pt x="19" y="698"/>
                    </a:lnTo>
                    <a:lnTo>
                      <a:pt x="6" y="736"/>
                    </a:lnTo>
                    <a:lnTo>
                      <a:pt x="51" y="708"/>
                    </a:lnTo>
                    <a:lnTo>
                      <a:pt x="65" y="671"/>
                    </a:lnTo>
                    <a:close/>
                    <a:moveTo>
                      <a:pt x="53" y="706"/>
                    </a:moveTo>
                    <a:lnTo>
                      <a:pt x="6" y="738"/>
                    </a:lnTo>
                    <a:lnTo>
                      <a:pt x="0" y="771"/>
                    </a:lnTo>
                    <a:lnTo>
                      <a:pt x="47" y="740"/>
                    </a:lnTo>
                    <a:lnTo>
                      <a:pt x="53" y="706"/>
                    </a:lnTo>
                    <a:close/>
                    <a:moveTo>
                      <a:pt x="47" y="738"/>
                    </a:moveTo>
                    <a:lnTo>
                      <a:pt x="0" y="771"/>
                    </a:lnTo>
                    <a:lnTo>
                      <a:pt x="4" y="799"/>
                    </a:lnTo>
                    <a:lnTo>
                      <a:pt x="49" y="765"/>
                    </a:lnTo>
                    <a:lnTo>
                      <a:pt x="47" y="738"/>
                    </a:lnTo>
                    <a:close/>
                    <a:moveTo>
                      <a:pt x="49" y="763"/>
                    </a:moveTo>
                    <a:lnTo>
                      <a:pt x="4" y="801"/>
                    </a:lnTo>
                    <a:lnTo>
                      <a:pt x="15" y="822"/>
                    </a:lnTo>
                    <a:lnTo>
                      <a:pt x="61" y="785"/>
                    </a:lnTo>
                    <a:lnTo>
                      <a:pt x="49" y="763"/>
                    </a:lnTo>
                    <a:close/>
                    <a:moveTo>
                      <a:pt x="59" y="785"/>
                    </a:moveTo>
                    <a:lnTo>
                      <a:pt x="15" y="824"/>
                    </a:lnTo>
                    <a:lnTo>
                      <a:pt x="35" y="838"/>
                    </a:lnTo>
                    <a:lnTo>
                      <a:pt x="79" y="801"/>
                    </a:lnTo>
                    <a:lnTo>
                      <a:pt x="59" y="785"/>
                    </a:lnTo>
                    <a:close/>
                    <a:moveTo>
                      <a:pt x="79" y="799"/>
                    </a:moveTo>
                    <a:lnTo>
                      <a:pt x="35" y="840"/>
                    </a:lnTo>
                    <a:lnTo>
                      <a:pt x="63" y="846"/>
                    </a:lnTo>
                    <a:lnTo>
                      <a:pt x="104" y="807"/>
                    </a:lnTo>
                    <a:lnTo>
                      <a:pt x="79" y="799"/>
                    </a:lnTo>
                    <a:close/>
                    <a:moveTo>
                      <a:pt x="104" y="807"/>
                    </a:moveTo>
                    <a:lnTo>
                      <a:pt x="65" y="848"/>
                    </a:lnTo>
                    <a:lnTo>
                      <a:pt x="98" y="848"/>
                    </a:lnTo>
                    <a:lnTo>
                      <a:pt x="138" y="807"/>
                    </a:lnTo>
                    <a:lnTo>
                      <a:pt x="104" y="807"/>
                    </a:lnTo>
                    <a:close/>
                    <a:moveTo>
                      <a:pt x="136" y="807"/>
                    </a:moveTo>
                    <a:lnTo>
                      <a:pt x="100" y="848"/>
                    </a:lnTo>
                    <a:lnTo>
                      <a:pt x="140" y="840"/>
                    </a:lnTo>
                    <a:lnTo>
                      <a:pt x="175" y="801"/>
                    </a:lnTo>
                    <a:lnTo>
                      <a:pt x="136" y="807"/>
                    </a:lnTo>
                    <a:close/>
                    <a:moveTo>
                      <a:pt x="173" y="801"/>
                    </a:moveTo>
                    <a:lnTo>
                      <a:pt x="142" y="840"/>
                    </a:lnTo>
                    <a:lnTo>
                      <a:pt x="187" y="828"/>
                    </a:lnTo>
                    <a:lnTo>
                      <a:pt x="217" y="789"/>
                    </a:lnTo>
                    <a:lnTo>
                      <a:pt x="173" y="801"/>
                    </a:lnTo>
                    <a:close/>
                    <a:moveTo>
                      <a:pt x="215" y="789"/>
                    </a:moveTo>
                    <a:lnTo>
                      <a:pt x="189" y="826"/>
                    </a:lnTo>
                    <a:lnTo>
                      <a:pt x="238" y="809"/>
                    </a:lnTo>
                    <a:lnTo>
                      <a:pt x="264" y="771"/>
                    </a:lnTo>
                    <a:lnTo>
                      <a:pt x="215" y="789"/>
                    </a:lnTo>
                    <a:close/>
                    <a:moveTo>
                      <a:pt x="262" y="771"/>
                    </a:moveTo>
                    <a:lnTo>
                      <a:pt x="240" y="807"/>
                    </a:lnTo>
                    <a:lnTo>
                      <a:pt x="294" y="781"/>
                    </a:lnTo>
                    <a:lnTo>
                      <a:pt x="315" y="746"/>
                    </a:lnTo>
                    <a:lnTo>
                      <a:pt x="262" y="771"/>
                    </a:lnTo>
                    <a:close/>
                    <a:moveTo>
                      <a:pt x="311" y="748"/>
                    </a:moveTo>
                    <a:lnTo>
                      <a:pt x="296" y="781"/>
                    </a:lnTo>
                    <a:lnTo>
                      <a:pt x="353" y="750"/>
                    </a:lnTo>
                    <a:lnTo>
                      <a:pt x="368" y="718"/>
                    </a:lnTo>
                    <a:lnTo>
                      <a:pt x="311" y="748"/>
                    </a:lnTo>
                    <a:close/>
                    <a:moveTo>
                      <a:pt x="367" y="718"/>
                    </a:moveTo>
                    <a:lnTo>
                      <a:pt x="355" y="748"/>
                    </a:lnTo>
                    <a:lnTo>
                      <a:pt x="414" y="712"/>
                    </a:lnTo>
                    <a:lnTo>
                      <a:pt x="424" y="682"/>
                    </a:lnTo>
                    <a:lnTo>
                      <a:pt x="367" y="718"/>
                    </a:lnTo>
                    <a:close/>
                    <a:moveTo>
                      <a:pt x="422" y="684"/>
                    </a:moveTo>
                    <a:lnTo>
                      <a:pt x="418" y="710"/>
                    </a:lnTo>
                    <a:lnTo>
                      <a:pt x="479" y="669"/>
                    </a:lnTo>
                    <a:lnTo>
                      <a:pt x="483" y="643"/>
                    </a:lnTo>
                    <a:lnTo>
                      <a:pt x="422" y="684"/>
                    </a:lnTo>
                    <a:close/>
                    <a:moveTo>
                      <a:pt x="479" y="645"/>
                    </a:moveTo>
                    <a:lnTo>
                      <a:pt x="481" y="667"/>
                    </a:lnTo>
                    <a:lnTo>
                      <a:pt x="544" y="621"/>
                    </a:lnTo>
                    <a:lnTo>
                      <a:pt x="542" y="600"/>
                    </a:lnTo>
                    <a:lnTo>
                      <a:pt x="479" y="645"/>
                    </a:lnTo>
                    <a:close/>
                    <a:moveTo>
                      <a:pt x="538" y="602"/>
                    </a:moveTo>
                    <a:lnTo>
                      <a:pt x="546" y="619"/>
                    </a:lnTo>
                    <a:lnTo>
                      <a:pt x="609" y="568"/>
                    </a:lnTo>
                    <a:lnTo>
                      <a:pt x="601" y="552"/>
                    </a:lnTo>
                    <a:lnTo>
                      <a:pt x="538" y="602"/>
                    </a:lnTo>
                    <a:close/>
                    <a:moveTo>
                      <a:pt x="597" y="554"/>
                    </a:moveTo>
                    <a:lnTo>
                      <a:pt x="613" y="566"/>
                    </a:lnTo>
                    <a:lnTo>
                      <a:pt x="672" y="513"/>
                    </a:lnTo>
                    <a:lnTo>
                      <a:pt x="658" y="501"/>
                    </a:lnTo>
                    <a:lnTo>
                      <a:pt x="597" y="554"/>
                    </a:lnTo>
                    <a:close/>
                    <a:moveTo>
                      <a:pt x="654" y="505"/>
                    </a:moveTo>
                    <a:lnTo>
                      <a:pt x="676" y="511"/>
                    </a:lnTo>
                    <a:lnTo>
                      <a:pt x="731" y="458"/>
                    </a:lnTo>
                    <a:lnTo>
                      <a:pt x="712" y="452"/>
                    </a:lnTo>
                    <a:lnTo>
                      <a:pt x="654" y="505"/>
                    </a:lnTo>
                    <a:close/>
                    <a:moveTo>
                      <a:pt x="708" y="454"/>
                    </a:moveTo>
                    <a:lnTo>
                      <a:pt x="733" y="454"/>
                    </a:lnTo>
                    <a:lnTo>
                      <a:pt x="785" y="402"/>
                    </a:lnTo>
                    <a:lnTo>
                      <a:pt x="759" y="400"/>
                    </a:lnTo>
                    <a:lnTo>
                      <a:pt x="708" y="454"/>
                    </a:lnTo>
                    <a:close/>
                    <a:moveTo>
                      <a:pt x="757" y="404"/>
                    </a:moveTo>
                    <a:lnTo>
                      <a:pt x="787" y="398"/>
                    </a:lnTo>
                    <a:lnTo>
                      <a:pt x="834" y="347"/>
                    </a:lnTo>
                    <a:lnTo>
                      <a:pt x="802" y="351"/>
                    </a:lnTo>
                    <a:lnTo>
                      <a:pt x="757" y="404"/>
                    </a:lnTo>
                    <a:close/>
                    <a:moveTo>
                      <a:pt x="800" y="355"/>
                    </a:moveTo>
                    <a:lnTo>
                      <a:pt x="836" y="345"/>
                    </a:lnTo>
                    <a:lnTo>
                      <a:pt x="875" y="294"/>
                    </a:lnTo>
                    <a:lnTo>
                      <a:pt x="840" y="304"/>
                    </a:lnTo>
                    <a:lnTo>
                      <a:pt x="800" y="355"/>
                    </a:lnTo>
                    <a:close/>
                    <a:moveTo>
                      <a:pt x="838" y="308"/>
                    </a:moveTo>
                    <a:lnTo>
                      <a:pt x="877" y="292"/>
                    </a:lnTo>
                    <a:lnTo>
                      <a:pt x="911" y="245"/>
                    </a:lnTo>
                    <a:lnTo>
                      <a:pt x="873" y="258"/>
                    </a:lnTo>
                    <a:lnTo>
                      <a:pt x="838" y="308"/>
                    </a:lnTo>
                    <a:close/>
                    <a:moveTo>
                      <a:pt x="871" y="260"/>
                    </a:moveTo>
                    <a:lnTo>
                      <a:pt x="913" y="241"/>
                    </a:lnTo>
                    <a:lnTo>
                      <a:pt x="940" y="197"/>
                    </a:lnTo>
                    <a:lnTo>
                      <a:pt x="899" y="215"/>
                    </a:lnTo>
                    <a:lnTo>
                      <a:pt x="871" y="260"/>
                    </a:lnTo>
                    <a:close/>
                    <a:moveTo>
                      <a:pt x="897" y="219"/>
                    </a:moveTo>
                    <a:lnTo>
                      <a:pt x="940" y="193"/>
                    </a:lnTo>
                    <a:lnTo>
                      <a:pt x="962" y="152"/>
                    </a:lnTo>
                    <a:lnTo>
                      <a:pt x="917" y="176"/>
                    </a:lnTo>
                    <a:lnTo>
                      <a:pt x="897" y="219"/>
                    </a:lnTo>
                    <a:close/>
                    <a:moveTo>
                      <a:pt x="917" y="178"/>
                    </a:moveTo>
                    <a:lnTo>
                      <a:pt x="962" y="150"/>
                    </a:lnTo>
                    <a:lnTo>
                      <a:pt x="976" y="113"/>
                    </a:lnTo>
                    <a:lnTo>
                      <a:pt x="931" y="140"/>
                    </a:lnTo>
                    <a:lnTo>
                      <a:pt x="917" y="178"/>
                    </a:lnTo>
                    <a:close/>
                    <a:moveTo>
                      <a:pt x="929" y="142"/>
                    </a:moveTo>
                    <a:lnTo>
                      <a:pt x="976" y="111"/>
                    </a:lnTo>
                    <a:lnTo>
                      <a:pt x="982" y="77"/>
                    </a:lnTo>
                    <a:lnTo>
                      <a:pt x="934" y="109"/>
                    </a:lnTo>
                    <a:lnTo>
                      <a:pt x="929" y="142"/>
                    </a:lnTo>
                    <a:close/>
                    <a:moveTo>
                      <a:pt x="934" y="111"/>
                    </a:moveTo>
                    <a:lnTo>
                      <a:pt x="982" y="77"/>
                    </a:lnTo>
                    <a:lnTo>
                      <a:pt x="978" y="49"/>
                    </a:lnTo>
                    <a:lnTo>
                      <a:pt x="932" y="83"/>
                    </a:lnTo>
                    <a:lnTo>
                      <a:pt x="934" y="111"/>
                    </a:lnTo>
                    <a:close/>
                    <a:moveTo>
                      <a:pt x="932" y="85"/>
                    </a:moveTo>
                    <a:lnTo>
                      <a:pt x="978" y="47"/>
                    </a:lnTo>
                    <a:lnTo>
                      <a:pt x="966" y="26"/>
                    </a:lnTo>
                    <a:lnTo>
                      <a:pt x="921" y="63"/>
                    </a:lnTo>
                    <a:lnTo>
                      <a:pt x="932" y="85"/>
                    </a:lnTo>
                    <a:close/>
                    <a:moveTo>
                      <a:pt x="946" y="10"/>
                    </a:moveTo>
                    <a:lnTo>
                      <a:pt x="946" y="8"/>
                    </a:lnTo>
                    <a:lnTo>
                      <a:pt x="925" y="30"/>
                    </a:lnTo>
                    <a:lnTo>
                      <a:pt x="946" y="10"/>
                    </a:lnTo>
                    <a:lnTo>
                      <a:pt x="946" y="10"/>
                    </a:lnTo>
                    <a:close/>
                    <a:moveTo>
                      <a:pt x="919" y="0"/>
                    </a:moveTo>
                    <a:lnTo>
                      <a:pt x="917" y="0"/>
                    </a:lnTo>
                    <a:lnTo>
                      <a:pt x="897" y="22"/>
                    </a:lnTo>
                    <a:lnTo>
                      <a:pt x="919" y="2"/>
                    </a:lnTo>
                    <a:lnTo>
                      <a:pt x="919" y="0"/>
                    </a:lnTo>
                    <a:close/>
                    <a:moveTo>
                      <a:pt x="883" y="0"/>
                    </a:moveTo>
                    <a:lnTo>
                      <a:pt x="881" y="0"/>
                    </a:lnTo>
                    <a:lnTo>
                      <a:pt x="863" y="20"/>
                    </a:lnTo>
                    <a:lnTo>
                      <a:pt x="883" y="0"/>
                    </a:lnTo>
                    <a:lnTo>
                      <a:pt x="883" y="0"/>
                    </a:lnTo>
                    <a:close/>
                    <a:moveTo>
                      <a:pt x="842" y="8"/>
                    </a:moveTo>
                    <a:lnTo>
                      <a:pt x="840" y="8"/>
                    </a:lnTo>
                    <a:lnTo>
                      <a:pt x="824" y="28"/>
                    </a:lnTo>
                    <a:lnTo>
                      <a:pt x="842" y="8"/>
                    </a:lnTo>
                    <a:lnTo>
                      <a:pt x="842" y="8"/>
                    </a:lnTo>
                    <a:close/>
                    <a:moveTo>
                      <a:pt x="794" y="20"/>
                    </a:moveTo>
                    <a:lnTo>
                      <a:pt x="792" y="22"/>
                    </a:lnTo>
                    <a:lnTo>
                      <a:pt x="781" y="40"/>
                    </a:lnTo>
                    <a:lnTo>
                      <a:pt x="794" y="20"/>
                    </a:lnTo>
                    <a:lnTo>
                      <a:pt x="794" y="20"/>
                    </a:lnTo>
                    <a:close/>
                    <a:moveTo>
                      <a:pt x="743" y="42"/>
                    </a:moveTo>
                    <a:lnTo>
                      <a:pt x="741" y="42"/>
                    </a:lnTo>
                    <a:lnTo>
                      <a:pt x="731" y="59"/>
                    </a:lnTo>
                    <a:lnTo>
                      <a:pt x="743" y="40"/>
                    </a:lnTo>
                    <a:lnTo>
                      <a:pt x="743" y="42"/>
                    </a:lnTo>
                    <a:close/>
                    <a:moveTo>
                      <a:pt x="686" y="67"/>
                    </a:moveTo>
                    <a:lnTo>
                      <a:pt x="686" y="67"/>
                    </a:lnTo>
                    <a:lnTo>
                      <a:pt x="678" y="85"/>
                    </a:lnTo>
                    <a:lnTo>
                      <a:pt x="688" y="67"/>
                    </a:lnTo>
                    <a:lnTo>
                      <a:pt x="686" y="67"/>
                    </a:lnTo>
                    <a:close/>
                    <a:moveTo>
                      <a:pt x="627" y="99"/>
                    </a:moveTo>
                    <a:lnTo>
                      <a:pt x="627" y="101"/>
                    </a:lnTo>
                    <a:lnTo>
                      <a:pt x="621" y="114"/>
                    </a:lnTo>
                    <a:lnTo>
                      <a:pt x="629" y="99"/>
                    </a:lnTo>
                    <a:lnTo>
                      <a:pt x="627" y="99"/>
                    </a:lnTo>
                    <a:close/>
                    <a:moveTo>
                      <a:pt x="566" y="136"/>
                    </a:moveTo>
                    <a:lnTo>
                      <a:pt x="564" y="138"/>
                    </a:lnTo>
                    <a:lnTo>
                      <a:pt x="562" y="150"/>
                    </a:lnTo>
                    <a:lnTo>
                      <a:pt x="568" y="136"/>
                    </a:lnTo>
                    <a:lnTo>
                      <a:pt x="566" y="136"/>
                    </a:lnTo>
                    <a:close/>
                    <a:moveTo>
                      <a:pt x="503" y="180"/>
                    </a:moveTo>
                    <a:lnTo>
                      <a:pt x="501" y="182"/>
                    </a:lnTo>
                    <a:lnTo>
                      <a:pt x="501" y="191"/>
                    </a:lnTo>
                    <a:lnTo>
                      <a:pt x="503" y="180"/>
                    </a:lnTo>
                    <a:lnTo>
                      <a:pt x="503" y="180"/>
                    </a:lnTo>
                    <a:close/>
                    <a:moveTo>
                      <a:pt x="438" y="229"/>
                    </a:moveTo>
                    <a:lnTo>
                      <a:pt x="436" y="229"/>
                    </a:lnTo>
                    <a:lnTo>
                      <a:pt x="439" y="239"/>
                    </a:lnTo>
                    <a:lnTo>
                      <a:pt x="438" y="227"/>
                    </a:lnTo>
                    <a:lnTo>
                      <a:pt x="438" y="229"/>
                    </a:lnTo>
                    <a:close/>
                    <a:moveTo>
                      <a:pt x="370" y="282"/>
                    </a:moveTo>
                    <a:lnTo>
                      <a:pt x="368" y="282"/>
                    </a:lnTo>
                    <a:lnTo>
                      <a:pt x="376" y="288"/>
                    </a:lnTo>
                    <a:lnTo>
                      <a:pt x="372" y="280"/>
                    </a:lnTo>
                    <a:lnTo>
                      <a:pt x="370" y="282"/>
                    </a:lnTo>
                    <a:close/>
                    <a:moveTo>
                      <a:pt x="307" y="337"/>
                    </a:moveTo>
                    <a:lnTo>
                      <a:pt x="305" y="337"/>
                    </a:lnTo>
                    <a:lnTo>
                      <a:pt x="315" y="341"/>
                    </a:lnTo>
                    <a:lnTo>
                      <a:pt x="309" y="335"/>
                    </a:lnTo>
                    <a:lnTo>
                      <a:pt x="307" y="337"/>
                    </a:lnTo>
                    <a:close/>
                    <a:moveTo>
                      <a:pt x="248" y="393"/>
                    </a:moveTo>
                    <a:lnTo>
                      <a:pt x="248" y="395"/>
                    </a:lnTo>
                    <a:lnTo>
                      <a:pt x="260" y="395"/>
                    </a:lnTo>
                    <a:lnTo>
                      <a:pt x="250" y="391"/>
                    </a:lnTo>
                    <a:lnTo>
                      <a:pt x="248" y="393"/>
                    </a:lnTo>
                    <a:close/>
                    <a:moveTo>
                      <a:pt x="195" y="448"/>
                    </a:moveTo>
                    <a:lnTo>
                      <a:pt x="195" y="450"/>
                    </a:lnTo>
                    <a:lnTo>
                      <a:pt x="209" y="448"/>
                    </a:lnTo>
                    <a:lnTo>
                      <a:pt x="197" y="446"/>
                    </a:lnTo>
                    <a:lnTo>
                      <a:pt x="195" y="448"/>
                    </a:lnTo>
                    <a:close/>
                    <a:moveTo>
                      <a:pt x="148" y="503"/>
                    </a:moveTo>
                    <a:lnTo>
                      <a:pt x="146" y="503"/>
                    </a:lnTo>
                    <a:lnTo>
                      <a:pt x="163" y="499"/>
                    </a:lnTo>
                    <a:lnTo>
                      <a:pt x="148" y="501"/>
                    </a:lnTo>
                    <a:lnTo>
                      <a:pt x="148" y="503"/>
                    </a:lnTo>
                    <a:close/>
                    <a:moveTo>
                      <a:pt x="104" y="554"/>
                    </a:moveTo>
                    <a:lnTo>
                      <a:pt x="104" y="556"/>
                    </a:lnTo>
                    <a:lnTo>
                      <a:pt x="124" y="548"/>
                    </a:lnTo>
                    <a:lnTo>
                      <a:pt x="106" y="554"/>
                    </a:lnTo>
                    <a:lnTo>
                      <a:pt x="104" y="554"/>
                    </a:lnTo>
                    <a:close/>
                    <a:moveTo>
                      <a:pt x="69" y="606"/>
                    </a:moveTo>
                    <a:lnTo>
                      <a:pt x="69" y="608"/>
                    </a:lnTo>
                    <a:lnTo>
                      <a:pt x="90" y="598"/>
                    </a:lnTo>
                    <a:lnTo>
                      <a:pt x="71" y="604"/>
                    </a:lnTo>
                    <a:lnTo>
                      <a:pt x="69" y="606"/>
                    </a:lnTo>
                    <a:close/>
                    <a:moveTo>
                      <a:pt x="41" y="653"/>
                    </a:moveTo>
                    <a:lnTo>
                      <a:pt x="41" y="655"/>
                    </a:lnTo>
                    <a:lnTo>
                      <a:pt x="63" y="643"/>
                    </a:lnTo>
                    <a:lnTo>
                      <a:pt x="41" y="651"/>
                    </a:lnTo>
                    <a:lnTo>
                      <a:pt x="41" y="653"/>
                    </a:lnTo>
                    <a:close/>
                    <a:moveTo>
                      <a:pt x="19" y="696"/>
                    </a:moveTo>
                    <a:lnTo>
                      <a:pt x="19" y="698"/>
                    </a:lnTo>
                    <a:lnTo>
                      <a:pt x="41" y="684"/>
                    </a:lnTo>
                    <a:lnTo>
                      <a:pt x="19" y="696"/>
                    </a:lnTo>
                    <a:lnTo>
                      <a:pt x="19" y="696"/>
                    </a:lnTo>
                    <a:close/>
                    <a:moveTo>
                      <a:pt x="6" y="736"/>
                    </a:moveTo>
                    <a:lnTo>
                      <a:pt x="6" y="738"/>
                    </a:lnTo>
                    <a:lnTo>
                      <a:pt x="29" y="722"/>
                    </a:lnTo>
                    <a:lnTo>
                      <a:pt x="6" y="736"/>
                    </a:lnTo>
                    <a:lnTo>
                      <a:pt x="6" y="736"/>
                    </a:lnTo>
                    <a:close/>
                    <a:moveTo>
                      <a:pt x="0" y="771"/>
                    </a:moveTo>
                    <a:lnTo>
                      <a:pt x="0" y="771"/>
                    </a:lnTo>
                    <a:lnTo>
                      <a:pt x="23" y="755"/>
                    </a:lnTo>
                    <a:lnTo>
                      <a:pt x="0" y="771"/>
                    </a:lnTo>
                    <a:lnTo>
                      <a:pt x="0" y="771"/>
                    </a:lnTo>
                    <a:close/>
                    <a:moveTo>
                      <a:pt x="4" y="801"/>
                    </a:moveTo>
                    <a:lnTo>
                      <a:pt x="4" y="801"/>
                    </a:lnTo>
                    <a:lnTo>
                      <a:pt x="25" y="783"/>
                    </a:lnTo>
                    <a:lnTo>
                      <a:pt x="4" y="799"/>
                    </a:lnTo>
                    <a:lnTo>
                      <a:pt x="4" y="801"/>
                    </a:lnTo>
                    <a:close/>
                    <a:moveTo>
                      <a:pt x="15" y="822"/>
                    </a:moveTo>
                    <a:lnTo>
                      <a:pt x="15" y="824"/>
                    </a:lnTo>
                    <a:lnTo>
                      <a:pt x="37" y="805"/>
                    </a:lnTo>
                    <a:lnTo>
                      <a:pt x="15" y="822"/>
                    </a:lnTo>
                    <a:lnTo>
                      <a:pt x="15" y="822"/>
                    </a:lnTo>
                    <a:close/>
                    <a:moveTo>
                      <a:pt x="35" y="838"/>
                    </a:moveTo>
                    <a:lnTo>
                      <a:pt x="35" y="840"/>
                    </a:lnTo>
                    <a:lnTo>
                      <a:pt x="57" y="819"/>
                    </a:lnTo>
                    <a:lnTo>
                      <a:pt x="35" y="838"/>
                    </a:lnTo>
                    <a:lnTo>
                      <a:pt x="35" y="838"/>
                    </a:lnTo>
                    <a:close/>
                    <a:moveTo>
                      <a:pt x="63" y="848"/>
                    </a:moveTo>
                    <a:lnTo>
                      <a:pt x="65" y="848"/>
                    </a:lnTo>
                    <a:lnTo>
                      <a:pt x="85" y="826"/>
                    </a:lnTo>
                    <a:lnTo>
                      <a:pt x="63" y="846"/>
                    </a:lnTo>
                    <a:lnTo>
                      <a:pt x="63" y="848"/>
                    </a:lnTo>
                    <a:close/>
                    <a:moveTo>
                      <a:pt x="98" y="848"/>
                    </a:moveTo>
                    <a:lnTo>
                      <a:pt x="100" y="848"/>
                    </a:lnTo>
                    <a:lnTo>
                      <a:pt x="118" y="828"/>
                    </a:lnTo>
                    <a:lnTo>
                      <a:pt x="98" y="848"/>
                    </a:lnTo>
                    <a:lnTo>
                      <a:pt x="98" y="848"/>
                    </a:lnTo>
                    <a:close/>
                    <a:moveTo>
                      <a:pt x="140" y="840"/>
                    </a:moveTo>
                    <a:lnTo>
                      <a:pt x="142" y="840"/>
                    </a:lnTo>
                    <a:lnTo>
                      <a:pt x="157" y="821"/>
                    </a:lnTo>
                    <a:lnTo>
                      <a:pt x="140" y="840"/>
                    </a:lnTo>
                    <a:lnTo>
                      <a:pt x="140" y="840"/>
                    </a:lnTo>
                    <a:close/>
                    <a:moveTo>
                      <a:pt x="187" y="828"/>
                    </a:moveTo>
                    <a:lnTo>
                      <a:pt x="189" y="826"/>
                    </a:lnTo>
                    <a:lnTo>
                      <a:pt x="201" y="809"/>
                    </a:lnTo>
                    <a:lnTo>
                      <a:pt x="187" y="828"/>
                    </a:lnTo>
                    <a:lnTo>
                      <a:pt x="187" y="828"/>
                    </a:lnTo>
                    <a:close/>
                    <a:moveTo>
                      <a:pt x="238" y="807"/>
                    </a:moveTo>
                    <a:lnTo>
                      <a:pt x="240" y="807"/>
                    </a:lnTo>
                    <a:lnTo>
                      <a:pt x="250" y="789"/>
                    </a:lnTo>
                    <a:lnTo>
                      <a:pt x="238" y="809"/>
                    </a:lnTo>
                    <a:lnTo>
                      <a:pt x="238" y="807"/>
                    </a:lnTo>
                    <a:close/>
                    <a:moveTo>
                      <a:pt x="296" y="781"/>
                    </a:moveTo>
                    <a:lnTo>
                      <a:pt x="296" y="781"/>
                    </a:lnTo>
                    <a:lnTo>
                      <a:pt x="303" y="763"/>
                    </a:lnTo>
                    <a:lnTo>
                      <a:pt x="294" y="781"/>
                    </a:lnTo>
                    <a:lnTo>
                      <a:pt x="296" y="781"/>
                    </a:lnTo>
                    <a:close/>
                    <a:moveTo>
                      <a:pt x="355" y="750"/>
                    </a:moveTo>
                    <a:lnTo>
                      <a:pt x="355" y="748"/>
                    </a:lnTo>
                    <a:lnTo>
                      <a:pt x="361" y="734"/>
                    </a:lnTo>
                    <a:lnTo>
                      <a:pt x="353" y="750"/>
                    </a:lnTo>
                    <a:lnTo>
                      <a:pt x="355" y="750"/>
                    </a:lnTo>
                    <a:close/>
                    <a:moveTo>
                      <a:pt x="416" y="712"/>
                    </a:moveTo>
                    <a:lnTo>
                      <a:pt x="418" y="710"/>
                    </a:lnTo>
                    <a:lnTo>
                      <a:pt x="420" y="698"/>
                    </a:lnTo>
                    <a:lnTo>
                      <a:pt x="414" y="712"/>
                    </a:lnTo>
                    <a:lnTo>
                      <a:pt x="416" y="712"/>
                    </a:lnTo>
                    <a:close/>
                    <a:moveTo>
                      <a:pt x="479" y="669"/>
                    </a:moveTo>
                    <a:lnTo>
                      <a:pt x="481" y="667"/>
                    </a:lnTo>
                    <a:lnTo>
                      <a:pt x="481" y="657"/>
                    </a:lnTo>
                    <a:lnTo>
                      <a:pt x="479" y="669"/>
                    </a:lnTo>
                    <a:lnTo>
                      <a:pt x="479" y="669"/>
                    </a:lnTo>
                    <a:close/>
                    <a:moveTo>
                      <a:pt x="544" y="619"/>
                    </a:moveTo>
                    <a:lnTo>
                      <a:pt x="546" y="619"/>
                    </a:lnTo>
                    <a:lnTo>
                      <a:pt x="542" y="609"/>
                    </a:lnTo>
                    <a:lnTo>
                      <a:pt x="544" y="621"/>
                    </a:lnTo>
                    <a:lnTo>
                      <a:pt x="544" y="619"/>
                    </a:lnTo>
                    <a:close/>
                    <a:moveTo>
                      <a:pt x="611" y="566"/>
                    </a:moveTo>
                    <a:lnTo>
                      <a:pt x="613" y="566"/>
                    </a:lnTo>
                    <a:lnTo>
                      <a:pt x="605" y="560"/>
                    </a:lnTo>
                    <a:lnTo>
                      <a:pt x="609" y="568"/>
                    </a:lnTo>
                    <a:lnTo>
                      <a:pt x="611" y="566"/>
                    </a:lnTo>
                    <a:close/>
                    <a:moveTo>
                      <a:pt x="674" y="511"/>
                    </a:moveTo>
                    <a:lnTo>
                      <a:pt x="676" y="511"/>
                    </a:lnTo>
                    <a:lnTo>
                      <a:pt x="666" y="507"/>
                    </a:lnTo>
                    <a:lnTo>
                      <a:pt x="672" y="513"/>
                    </a:lnTo>
                    <a:lnTo>
                      <a:pt x="674" y="511"/>
                    </a:lnTo>
                    <a:close/>
                    <a:moveTo>
                      <a:pt x="733" y="456"/>
                    </a:moveTo>
                    <a:lnTo>
                      <a:pt x="733" y="454"/>
                    </a:lnTo>
                    <a:lnTo>
                      <a:pt x="721" y="454"/>
                    </a:lnTo>
                    <a:lnTo>
                      <a:pt x="731" y="458"/>
                    </a:lnTo>
                    <a:lnTo>
                      <a:pt x="733" y="456"/>
                    </a:lnTo>
                    <a:close/>
                    <a:moveTo>
                      <a:pt x="787" y="400"/>
                    </a:moveTo>
                    <a:lnTo>
                      <a:pt x="787" y="398"/>
                    </a:lnTo>
                    <a:lnTo>
                      <a:pt x="773" y="400"/>
                    </a:lnTo>
                    <a:lnTo>
                      <a:pt x="785" y="402"/>
                    </a:lnTo>
                    <a:lnTo>
                      <a:pt x="787" y="400"/>
                    </a:lnTo>
                    <a:close/>
                    <a:moveTo>
                      <a:pt x="834" y="345"/>
                    </a:moveTo>
                    <a:lnTo>
                      <a:pt x="836" y="345"/>
                    </a:lnTo>
                    <a:lnTo>
                      <a:pt x="818" y="349"/>
                    </a:lnTo>
                    <a:lnTo>
                      <a:pt x="834" y="347"/>
                    </a:lnTo>
                    <a:lnTo>
                      <a:pt x="834" y="345"/>
                    </a:lnTo>
                    <a:close/>
                    <a:moveTo>
                      <a:pt x="877" y="294"/>
                    </a:moveTo>
                    <a:lnTo>
                      <a:pt x="877" y="292"/>
                    </a:lnTo>
                    <a:lnTo>
                      <a:pt x="858" y="300"/>
                    </a:lnTo>
                    <a:lnTo>
                      <a:pt x="875" y="294"/>
                    </a:lnTo>
                    <a:lnTo>
                      <a:pt x="877" y="294"/>
                    </a:lnTo>
                    <a:close/>
                    <a:moveTo>
                      <a:pt x="913" y="243"/>
                    </a:moveTo>
                    <a:lnTo>
                      <a:pt x="913" y="241"/>
                    </a:lnTo>
                    <a:lnTo>
                      <a:pt x="891" y="251"/>
                    </a:lnTo>
                    <a:lnTo>
                      <a:pt x="911" y="245"/>
                    </a:lnTo>
                    <a:lnTo>
                      <a:pt x="913" y="243"/>
                    </a:lnTo>
                    <a:close/>
                    <a:moveTo>
                      <a:pt x="940" y="195"/>
                    </a:moveTo>
                    <a:lnTo>
                      <a:pt x="940" y="193"/>
                    </a:lnTo>
                    <a:lnTo>
                      <a:pt x="919" y="205"/>
                    </a:lnTo>
                    <a:lnTo>
                      <a:pt x="940" y="197"/>
                    </a:lnTo>
                    <a:lnTo>
                      <a:pt x="940" y="195"/>
                    </a:lnTo>
                    <a:close/>
                    <a:moveTo>
                      <a:pt x="962" y="152"/>
                    </a:moveTo>
                    <a:lnTo>
                      <a:pt x="962" y="150"/>
                    </a:lnTo>
                    <a:lnTo>
                      <a:pt x="940" y="164"/>
                    </a:lnTo>
                    <a:lnTo>
                      <a:pt x="962" y="152"/>
                    </a:lnTo>
                    <a:lnTo>
                      <a:pt x="962" y="152"/>
                    </a:lnTo>
                    <a:close/>
                    <a:moveTo>
                      <a:pt x="976" y="113"/>
                    </a:moveTo>
                    <a:lnTo>
                      <a:pt x="976" y="111"/>
                    </a:lnTo>
                    <a:lnTo>
                      <a:pt x="952" y="126"/>
                    </a:lnTo>
                    <a:lnTo>
                      <a:pt x="976" y="113"/>
                    </a:lnTo>
                    <a:lnTo>
                      <a:pt x="976" y="113"/>
                    </a:lnTo>
                    <a:close/>
                    <a:moveTo>
                      <a:pt x="982" y="77"/>
                    </a:moveTo>
                    <a:lnTo>
                      <a:pt x="982" y="77"/>
                    </a:lnTo>
                    <a:lnTo>
                      <a:pt x="958" y="93"/>
                    </a:lnTo>
                    <a:lnTo>
                      <a:pt x="982" y="77"/>
                    </a:lnTo>
                    <a:lnTo>
                      <a:pt x="982" y="77"/>
                    </a:lnTo>
                    <a:close/>
                    <a:moveTo>
                      <a:pt x="978" y="47"/>
                    </a:moveTo>
                    <a:lnTo>
                      <a:pt x="978" y="47"/>
                    </a:lnTo>
                    <a:lnTo>
                      <a:pt x="956" y="65"/>
                    </a:lnTo>
                    <a:lnTo>
                      <a:pt x="978" y="49"/>
                    </a:lnTo>
                    <a:lnTo>
                      <a:pt x="978" y="47"/>
                    </a:lnTo>
                    <a:close/>
                  </a:path>
                </a:pathLst>
              </a:custGeom>
              <a:solidFill>
                <a:srgbClr val="CCCC00"/>
              </a:solidFill>
              <a:ln w="0">
                <a:solidFill>
                  <a:srgbClr val="CC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66" name="Freeform 50"/>
              <p:cNvSpPr>
                <a:spLocks/>
              </p:cNvSpPr>
              <p:nvPr/>
            </p:nvSpPr>
            <p:spPr bwMode="auto">
              <a:xfrm>
                <a:off x="1448" y="1076"/>
                <a:ext cx="454" cy="461"/>
              </a:xfrm>
              <a:custGeom>
                <a:avLst/>
                <a:gdLst>
                  <a:gd name="T0" fmla="*/ 907 w 907"/>
                  <a:gd name="T1" fmla="*/ 0 h 921"/>
                  <a:gd name="T2" fmla="*/ 907 w 907"/>
                  <a:gd name="T3" fmla="*/ 921 h 921"/>
                  <a:gd name="T4" fmla="*/ 0 w 907"/>
                  <a:gd name="T5" fmla="*/ 762 h 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07" h="921">
                    <a:moveTo>
                      <a:pt x="907" y="0"/>
                    </a:moveTo>
                    <a:lnTo>
                      <a:pt x="907" y="921"/>
                    </a:lnTo>
                    <a:lnTo>
                      <a:pt x="0" y="762"/>
                    </a:lnTo>
                  </a:path>
                </a:pathLst>
              </a:custGeom>
              <a:noFill/>
              <a:ln w="1588">
                <a:solidFill>
                  <a:srgbClr val="CC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67" name="Freeform 51"/>
              <p:cNvSpPr>
                <a:spLocks/>
              </p:cNvSpPr>
              <p:nvPr/>
            </p:nvSpPr>
            <p:spPr bwMode="auto">
              <a:xfrm>
                <a:off x="1280" y="596"/>
                <a:ext cx="789" cy="276"/>
              </a:xfrm>
              <a:custGeom>
                <a:avLst/>
                <a:gdLst>
                  <a:gd name="T0" fmla="*/ 1578 w 1578"/>
                  <a:gd name="T1" fmla="*/ 552 h 552"/>
                  <a:gd name="T2" fmla="*/ 1572 w 1578"/>
                  <a:gd name="T3" fmla="*/ 483 h 552"/>
                  <a:gd name="T4" fmla="*/ 1554 w 1578"/>
                  <a:gd name="T5" fmla="*/ 416 h 552"/>
                  <a:gd name="T6" fmla="*/ 1524 w 1578"/>
                  <a:gd name="T7" fmla="*/ 353 h 552"/>
                  <a:gd name="T8" fmla="*/ 1485 w 1578"/>
                  <a:gd name="T9" fmla="*/ 292 h 552"/>
                  <a:gd name="T10" fmla="*/ 1436 w 1578"/>
                  <a:gd name="T11" fmla="*/ 237 h 552"/>
                  <a:gd name="T12" fmla="*/ 1378 w 1578"/>
                  <a:gd name="T13" fmla="*/ 185 h 552"/>
                  <a:gd name="T14" fmla="*/ 1313 w 1578"/>
                  <a:gd name="T15" fmla="*/ 140 h 552"/>
                  <a:gd name="T16" fmla="*/ 1240 w 1578"/>
                  <a:gd name="T17" fmla="*/ 99 h 552"/>
                  <a:gd name="T18" fmla="*/ 1159 w 1578"/>
                  <a:gd name="T19" fmla="*/ 65 h 552"/>
                  <a:gd name="T20" fmla="*/ 1075 w 1578"/>
                  <a:gd name="T21" fmla="*/ 38 h 552"/>
                  <a:gd name="T22" fmla="*/ 982 w 1578"/>
                  <a:gd name="T23" fmla="*/ 18 h 552"/>
                  <a:gd name="T24" fmla="*/ 887 w 1578"/>
                  <a:gd name="T25" fmla="*/ 4 h 552"/>
                  <a:gd name="T26" fmla="*/ 789 w 1578"/>
                  <a:gd name="T27" fmla="*/ 0 h 552"/>
                  <a:gd name="T28" fmla="*/ 690 w 1578"/>
                  <a:gd name="T29" fmla="*/ 4 h 552"/>
                  <a:gd name="T30" fmla="*/ 595 w 1578"/>
                  <a:gd name="T31" fmla="*/ 18 h 552"/>
                  <a:gd name="T32" fmla="*/ 503 w 1578"/>
                  <a:gd name="T33" fmla="*/ 38 h 552"/>
                  <a:gd name="T34" fmla="*/ 418 w 1578"/>
                  <a:gd name="T35" fmla="*/ 65 h 552"/>
                  <a:gd name="T36" fmla="*/ 337 w 1578"/>
                  <a:gd name="T37" fmla="*/ 99 h 552"/>
                  <a:gd name="T38" fmla="*/ 264 w 1578"/>
                  <a:gd name="T39" fmla="*/ 140 h 552"/>
                  <a:gd name="T40" fmla="*/ 199 w 1578"/>
                  <a:gd name="T41" fmla="*/ 185 h 552"/>
                  <a:gd name="T42" fmla="*/ 142 w 1578"/>
                  <a:gd name="T43" fmla="*/ 237 h 552"/>
                  <a:gd name="T44" fmla="*/ 93 w 1578"/>
                  <a:gd name="T45" fmla="*/ 292 h 552"/>
                  <a:gd name="T46" fmla="*/ 53 w 1578"/>
                  <a:gd name="T47" fmla="*/ 353 h 552"/>
                  <a:gd name="T48" fmla="*/ 24 w 1578"/>
                  <a:gd name="T49" fmla="*/ 416 h 552"/>
                  <a:gd name="T50" fmla="*/ 6 w 1578"/>
                  <a:gd name="T51" fmla="*/ 483 h 552"/>
                  <a:gd name="T52" fmla="*/ 0 w 1578"/>
                  <a:gd name="T53" fmla="*/ 552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78" h="552">
                    <a:moveTo>
                      <a:pt x="1578" y="552"/>
                    </a:moveTo>
                    <a:lnTo>
                      <a:pt x="1572" y="483"/>
                    </a:lnTo>
                    <a:lnTo>
                      <a:pt x="1554" y="416"/>
                    </a:lnTo>
                    <a:lnTo>
                      <a:pt x="1524" y="353"/>
                    </a:lnTo>
                    <a:lnTo>
                      <a:pt x="1485" y="292"/>
                    </a:lnTo>
                    <a:lnTo>
                      <a:pt x="1436" y="237"/>
                    </a:lnTo>
                    <a:lnTo>
                      <a:pt x="1378" y="185"/>
                    </a:lnTo>
                    <a:lnTo>
                      <a:pt x="1313" y="140"/>
                    </a:lnTo>
                    <a:lnTo>
                      <a:pt x="1240" y="99"/>
                    </a:lnTo>
                    <a:lnTo>
                      <a:pt x="1159" y="65"/>
                    </a:lnTo>
                    <a:lnTo>
                      <a:pt x="1075" y="38"/>
                    </a:lnTo>
                    <a:lnTo>
                      <a:pt x="982" y="18"/>
                    </a:lnTo>
                    <a:lnTo>
                      <a:pt x="887" y="4"/>
                    </a:lnTo>
                    <a:lnTo>
                      <a:pt x="789" y="0"/>
                    </a:lnTo>
                    <a:lnTo>
                      <a:pt x="690" y="4"/>
                    </a:lnTo>
                    <a:lnTo>
                      <a:pt x="595" y="18"/>
                    </a:lnTo>
                    <a:lnTo>
                      <a:pt x="503" y="38"/>
                    </a:lnTo>
                    <a:lnTo>
                      <a:pt x="418" y="65"/>
                    </a:lnTo>
                    <a:lnTo>
                      <a:pt x="337" y="99"/>
                    </a:lnTo>
                    <a:lnTo>
                      <a:pt x="264" y="140"/>
                    </a:lnTo>
                    <a:lnTo>
                      <a:pt x="199" y="185"/>
                    </a:lnTo>
                    <a:lnTo>
                      <a:pt x="142" y="237"/>
                    </a:lnTo>
                    <a:lnTo>
                      <a:pt x="93" y="292"/>
                    </a:lnTo>
                    <a:lnTo>
                      <a:pt x="53" y="353"/>
                    </a:lnTo>
                    <a:lnTo>
                      <a:pt x="24" y="416"/>
                    </a:lnTo>
                    <a:lnTo>
                      <a:pt x="6" y="483"/>
                    </a:lnTo>
                    <a:lnTo>
                      <a:pt x="0" y="552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68" name="Line 52"/>
              <p:cNvSpPr>
                <a:spLocks noChangeShapeType="1"/>
              </p:cNvSpPr>
              <p:nvPr/>
            </p:nvSpPr>
            <p:spPr bwMode="auto">
              <a:xfrm>
                <a:off x="1443" y="1274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69" name="Line 53"/>
              <p:cNvSpPr>
                <a:spLocks noChangeShapeType="1"/>
              </p:cNvSpPr>
              <p:nvPr/>
            </p:nvSpPr>
            <p:spPr bwMode="auto">
              <a:xfrm>
                <a:off x="1465" y="1287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70" name="Line 54"/>
              <p:cNvSpPr>
                <a:spLocks noChangeShapeType="1"/>
              </p:cNvSpPr>
              <p:nvPr/>
            </p:nvSpPr>
            <p:spPr bwMode="auto">
              <a:xfrm>
                <a:off x="1486" y="1299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71" name="Line 55"/>
              <p:cNvSpPr>
                <a:spLocks noChangeShapeType="1"/>
              </p:cNvSpPr>
              <p:nvPr/>
            </p:nvSpPr>
            <p:spPr bwMode="auto">
              <a:xfrm>
                <a:off x="1507" y="1312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72" name="Line 56"/>
              <p:cNvSpPr>
                <a:spLocks noChangeShapeType="1"/>
              </p:cNvSpPr>
              <p:nvPr/>
            </p:nvSpPr>
            <p:spPr bwMode="auto">
              <a:xfrm>
                <a:off x="1529" y="1324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73" name="Line 57"/>
              <p:cNvSpPr>
                <a:spLocks noChangeShapeType="1"/>
              </p:cNvSpPr>
              <p:nvPr/>
            </p:nvSpPr>
            <p:spPr bwMode="auto">
              <a:xfrm>
                <a:off x="1550" y="1337"/>
                <a:ext cx="5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74" name="Line 58"/>
              <p:cNvSpPr>
                <a:spLocks noChangeShapeType="1"/>
              </p:cNvSpPr>
              <p:nvPr/>
            </p:nvSpPr>
            <p:spPr bwMode="auto">
              <a:xfrm>
                <a:off x="1571" y="1348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75" name="Line 59"/>
              <p:cNvSpPr>
                <a:spLocks noChangeShapeType="1"/>
              </p:cNvSpPr>
              <p:nvPr/>
            </p:nvSpPr>
            <p:spPr bwMode="auto">
              <a:xfrm>
                <a:off x="1593" y="1361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76" name="Line 60"/>
              <p:cNvSpPr>
                <a:spLocks noChangeShapeType="1"/>
              </p:cNvSpPr>
              <p:nvPr/>
            </p:nvSpPr>
            <p:spPr bwMode="auto">
              <a:xfrm>
                <a:off x="1614" y="1373"/>
                <a:ext cx="5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77" name="Line 61"/>
              <p:cNvSpPr>
                <a:spLocks noChangeShapeType="1"/>
              </p:cNvSpPr>
              <p:nvPr/>
            </p:nvSpPr>
            <p:spPr bwMode="auto">
              <a:xfrm>
                <a:off x="1635" y="1386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78" name="Line 62"/>
              <p:cNvSpPr>
                <a:spLocks noChangeShapeType="1"/>
              </p:cNvSpPr>
              <p:nvPr/>
            </p:nvSpPr>
            <p:spPr bwMode="auto">
              <a:xfrm>
                <a:off x="1656" y="1398"/>
                <a:ext cx="5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79" name="Line 63"/>
              <p:cNvSpPr>
                <a:spLocks noChangeShapeType="1"/>
              </p:cNvSpPr>
              <p:nvPr/>
            </p:nvSpPr>
            <p:spPr bwMode="auto">
              <a:xfrm>
                <a:off x="1678" y="1411"/>
                <a:ext cx="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80" name="Line 64"/>
              <p:cNvSpPr>
                <a:spLocks noChangeShapeType="1"/>
              </p:cNvSpPr>
              <p:nvPr/>
            </p:nvSpPr>
            <p:spPr bwMode="auto">
              <a:xfrm>
                <a:off x="1700" y="1422"/>
                <a:ext cx="3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81" name="Line 65"/>
              <p:cNvSpPr>
                <a:spLocks noChangeShapeType="1"/>
              </p:cNvSpPr>
              <p:nvPr/>
            </p:nvSpPr>
            <p:spPr bwMode="auto">
              <a:xfrm>
                <a:off x="1720" y="1435"/>
                <a:ext cx="5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82" name="Line 66"/>
              <p:cNvSpPr>
                <a:spLocks noChangeShapeType="1"/>
              </p:cNvSpPr>
              <p:nvPr/>
            </p:nvSpPr>
            <p:spPr bwMode="auto">
              <a:xfrm>
                <a:off x="1742" y="1447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83" name="Line 67"/>
              <p:cNvSpPr>
                <a:spLocks noChangeShapeType="1"/>
              </p:cNvSpPr>
              <p:nvPr/>
            </p:nvSpPr>
            <p:spPr bwMode="auto">
              <a:xfrm>
                <a:off x="1764" y="1460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84" name="Line 68"/>
              <p:cNvSpPr>
                <a:spLocks noChangeShapeType="1"/>
              </p:cNvSpPr>
              <p:nvPr/>
            </p:nvSpPr>
            <p:spPr bwMode="auto">
              <a:xfrm>
                <a:off x="1784" y="1472"/>
                <a:ext cx="5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85" name="Line 69"/>
              <p:cNvSpPr>
                <a:spLocks noChangeShapeType="1"/>
              </p:cNvSpPr>
              <p:nvPr/>
            </p:nvSpPr>
            <p:spPr bwMode="auto">
              <a:xfrm>
                <a:off x="1806" y="1484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86" name="Line 70"/>
              <p:cNvSpPr>
                <a:spLocks noChangeShapeType="1"/>
              </p:cNvSpPr>
              <p:nvPr/>
            </p:nvSpPr>
            <p:spPr bwMode="auto">
              <a:xfrm>
                <a:off x="1828" y="1496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87" name="Line 71"/>
              <p:cNvSpPr>
                <a:spLocks noChangeShapeType="1"/>
              </p:cNvSpPr>
              <p:nvPr/>
            </p:nvSpPr>
            <p:spPr bwMode="auto">
              <a:xfrm>
                <a:off x="1848" y="1509"/>
                <a:ext cx="5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88" name="Line 72"/>
              <p:cNvSpPr>
                <a:spLocks noChangeShapeType="1"/>
              </p:cNvSpPr>
              <p:nvPr/>
            </p:nvSpPr>
            <p:spPr bwMode="auto">
              <a:xfrm>
                <a:off x="1870" y="1521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89" name="Line 73"/>
              <p:cNvSpPr>
                <a:spLocks noChangeShapeType="1"/>
              </p:cNvSpPr>
              <p:nvPr/>
            </p:nvSpPr>
            <p:spPr bwMode="auto">
              <a:xfrm>
                <a:off x="1892" y="1534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90" name="Line 74"/>
              <p:cNvSpPr>
                <a:spLocks noChangeShapeType="1"/>
              </p:cNvSpPr>
              <p:nvPr/>
            </p:nvSpPr>
            <p:spPr bwMode="auto">
              <a:xfrm>
                <a:off x="1913" y="1546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91" name="Line 75"/>
              <p:cNvSpPr>
                <a:spLocks noChangeShapeType="1"/>
              </p:cNvSpPr>
              <p:nvPr/>
            </p:nvSpPr>
            <p:spPr bwMode="auto">
              <a:xfrm>
                <a:off x="1934" y="1558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92" name="Line 76"/>
              <p:cNvSpPr>
                <a:spLocks noChangeShapeType="1"/>
              </p:cNvSpPr>
              <p:nvPr/>
            </p:nvSpPr>
            <p:spPr bwMode="auto">
              <a:xfrm>
                <a:off x="1956" y="1570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93" name="Line 77"/>
              <p:cNvSpPr>
                <a:spLocks noChangeShapeType="1"/>
              </p:cNvSpPr>
              <p:nvPr/>
            </p:nvSpPr>
            <p:spPr bwMode="auto">
              <a:xfrm>
                <a:off x="1977" y="1583"/>
                <a:ext cx="5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94" name="Line 78"/>
              <p:cNvSpPr>
                <a:spLocks noChangeShapeType="1"/>
              </p:cNvSpPr>
              <p:nvPr/>
            </p:nvSpPr>
            <p:spPr bwMode="auto">
              <a:xfrm>
                <a:off x="1998" y="1595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95" name="Line 79"/>
              <p:cNvSpPr>
                <a:spLocks noChangeShapeType="1"/>
              </p:cNvSpPr>
              <p:nvPr/>
            </p:nvSpPr>
            <p:spPr bwMode="auto">
              <a:xfrm>
                <a:off x="2020" y="1608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96" name="Line 80"/>
              <p:cNvSpPr>
                <a:spLocks noChangeShapeType="1"/>
              </p:cNvSpPr>
              <p:nvPr/>
            </p:nvSpPr>
            <p:spPr bwMode="auto">
              <a:xfrm>
                <a:off x="2041" y="1620"/>
                <a:ext cx="5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97" name="Line 81"/>
              <p:cNvSpPr>
                <a:spLocks noChangeShapeType="1"/>
              </p:cNvSpPr>
              <p:nvPr/>
            </p:nvSpPr>
            <p:spPr bwMode="auto">
              <a:xfrm>
                <a:off x="2062" y="1632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98" name="Line 82"/>
              <p:cNvSpPr>
                <a:spLocks noChangeShapeType="1"/>
              </p:cNvSpPr>
              <p:nvPr/>
            </p:nvSpPr>
            <p:spPr bwMode="auto">
              <a:xfrm>
                <a:off x="2083" y="1644"/>
                <a:ext cx="5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299" name="Line 83"/>
              <p:cNvSpPr>
                <a:spLocks noChangeShapeType="1"/>
              </p:cNvSpPr>
              <p:nvPr/>
            </p:nvSpPr>
            <p:spPr bwMode="auto">
              <a:xfrm>
                <a:off x="2105" y="1657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00" name="Line 84"/>
              <p:cNvSpPr>
                <a:spLocks noChangeShapeType="1"/>
              </p:cNvSpPr>
              <p:nvPr/>
            </p:nvSpPr>
            <p:spPr bwMode="auto">
              <a:xfrm>
                <a:off x="2126" y="1669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01" name="Line 85"/>
              <p:cNvSpPr>
                <a:spLocks noChangeShapeType="1"/>
              </p:cNvSpPr>
              <p:nvPr/>
            </p:nvSpPr>
            <p:spPr bwMode="auto">
              <a:xfrm>
                <a:off x="2147" y="1682"/>
                <a:ext cx="5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02" name="Line 86"/>
              <p:cNvSpPr>
                <a:spLocks noChangeShapeType="1"/>
              </p:cNvSpPr>
              <p:nvPr/>
            </p:nvSpPr>
            <p:spPr bwMode="auto">
              <a:xfrm>
                <a:off x="2169" y="1694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03" name="Line 87"/>
              <p:cNvSpPr>
                <a:spLocks noChangeShapeType="1"/>
              </p:cNvSpPr>
              <p:nvPr/>
            </p:nvSpPr>
            <p:spPr bwMode="auto">
              <a:xfrm>
                <a:off x="2191" y="1706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04" name="Line 88"/>
              <p:cNvSpPr>
                <a:spLocks noChangeShapeType="1"/>
              </p:cNvSpPr>
              <p:nvPr/>
            </p:nvSpPr>
            <p:spPr bwMode="auto">
              <a:xfrm>
                <a:off x="2211" y="1718"/>
                <a:ext cx="5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05" name="Line 89"/>
              <p:cNvSpPr>
                <a:spLocks noChangeShapeType="1"/>
              </p:cNvSpPr>
              <p:nvPr/>
            </p:nvSpPr>
            <p:spPr bwMode="auto">
              <a:xfrm>
                <a:off x="2233" y="1731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06" name="Line 90"/>
              <p:cNvSpPr>
                <a:spLocks noChangeShapeType="1"/>
              </p:cNvSpPr>
              <p:nvPr/>
            </p:nvSpPr>
            <p:spPr bwMode="auto">
              <a:xfrm>
                <a:off x="2255" y="1743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07" name="Line 91"/>
              <p:cNvSpPr>
                <a:spLocks noChangeShapeType="1"/>
              </p:cNvSpPr>
              <p:nvPr/>
            </p:nvSpPr>
            <p:spPr bwMode="auto">
              <a:xfrm>
                <a:off x="2275" y="1756"/>
                <a:ext cx="5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08" name="Line 92"/>
              <p:cNvSpPr>
                <a:spLocks noChangeShapeType="1"/>
              </p:cNvSpPr>
              <p:nvPr/>
            </p:nvSpPr>
            <p:spPr bwMode="auto">
              <a:xfrm>
                <a:off x="2297" y="1767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09" name="Line 93"/>
              <p:cNvSpPr>
                <a:spLocks noChangeShapeType="1"/>
              </p:cNvSpPr>
              <p:nvPr/>
            </p:nvSpPr>
            <p:spPr bwMode="auto">
              <a:xfrm>
                <a:off x="2319" y="1780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10" name="Line 94"/>
              <p:cNvSpPr>
                <a:spLocks noChangeShapeType="1"/>
              </p:cNvSpPr>
              <p:nvPr/>
            </p:nvSpPr>
            <p:spPr bwMode="auto">
              <a:xfrm>
                <a:off x="2339" y="1792"/>
                <a:ext cx="5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11" name="Line 95"/>
              <p:cNvSpPr>
                <a:spLocks noChangeShapeType="1"/>
              </p:cNvSpPr>
              <p:nvPr/>
            </p:nvSpPr>
            <p:spPr bwMode="auto">
              <a:xfrm>
                <a:off x="2361" y="1805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12" name="Line 96"/>
              <p:cNvSpPr>
                <a:spLocks noChangeShapeType="1"/>
              </p:cNvSpPr>
              <p:nvPr/>
            </p:nvSpPr>
            <p:spPr bwMode="auto">
              <a:xfrm>
                <a:off x="2383" y="1817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13" name="Line 97"/>
              <p:cNvSpPr>
                <a:spLocks noChangeShapeType="1"/>
              </p:cNvSpPr>
              <p:nvPr/>
            </p:nvSpPr>
            <p:spPr bwMode="auto">
              <a:xfrm>
                <a:off x="2404" y="1830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14" name="Line 98"/>
              <p:cNvSpPr>
                <a:spLocks noChangeShapeType="1"/>
              </p:cNvSpPr>
              <p:nvPr/>
            </p:nvSpPr>
            <p:spPr bwMode="auto">
              <a:xfrm>
                <a:off x="2425" y="1841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15" name="Line 99"/>
              <p:cNvSpPr>
                <a:spLocks noChangeShapeType="1"/>
              </p:cNvSpPr>
              <p:nvPr/>
            </p:nvSpPr>
            <p:spPr bwMode="auto">
              <a:xfrm>
                <a:off x="2447" y="1854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16" name="Freeform 100"/>
              <p:cNvSpPr>
                <a:spLocks/>
              </p:cNvSpPr>
              <p:nvPr/>
            </p:nvSpPr>
            <p:spPr bwMode="auto">
              <a:xfrm>
                <a:off x="1535" y="1212"/>
                <a:ext cx="95" cy="113"/>
              </a:xfrm>
              <a:custGeom>
                <a:avLst/>
                <a:gdLst>
                  <a:gd name="T0" fmla="*/ 189 w 189"/>
                  <a:gd name="T1" fmla="*/ 0 h 224"/>
                  <a:gd name="T2" fmla="*/ 134 w 189"/>
                  <a:gd name="T3" fmla="*/ 49 h 224"/>
                  <a:gd name="T4" fmla="*/ 85 w 189"/>
                  <a:gd name="T5" fmla="*/ 104 h 224"/>
                  <a:gd name="T6" fmla="*/ 39 w 189"/>
                  <a:gd name="T7" fmla="*/ 161 h 224"/>
                  <a:gd name="T8" fmla="*/ 0 w 189"/>
                  <a:gd name="T9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" h="224">
                    <a:moveTo>
                      <a:pt x="189" y="0"/>
                    </a:moveTo>
                    <a:lnTo>
                      <a:pt x="134" y="49"/>
                    </a:lnTo>
                    <a:lnTo>
                      <a:pt x="85" y="104"/>
                    </a:lnTo>
                    <a:lnTo>
                      <a:pt x="39" y="161"/>
                    </a:lnTo>
                    <a:lnTo>
                      <a:pt x="0" y="22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17" name="Freeform 101"/>
              <p:cNvSpPr>
                <a:spLocks noEditPoints="1"/>
              </p:cNvSpPr>
              <p:nvPr/>
            </p:nvSpPr>
            <p:spPr bwMode="auto">
              <a:xfrm>
                <a:off x="1574" y="1260"/>
                <a:ext cx="44" cy="70"/>
              </a:xfrm>
              <a:custGeom>
                <a:avLst/>
                <a:gdLst>
                  <a:gd name="T0" fmla="*/ 0 w 86"/>
                  <a:gd name="T1" fmla="*/ 75 h 140"/>
                  <a:gd name="T2" fmla="*/ 2 w 86"/>
                  <a:gd name="T3" fmla="*/ 52 h 140"/>
                  <a:gd name="T4" fmla="*/ 7 w 86"/>
                  <a:gd name="T5" fmla="*/ 32 h 140"/>
                  <a:gd name="T6" fmla="*/ 15 w 86"/>
                  <a:gd name="T7" fmla="*/ 16 h 140"/>
                  <a:gd name="T8" fmla="*/ 21 w 86"/>
                  <a:gd name="T9" fmla="*/ 10 h 140"/>
                  <a:gd name="T10" fmla="*/ 27 w 86"/>
                  <a:gd name="T11" fmla="*/ 4 h 140"/>
                  <a:gd name="T12" fmla="*/ 35 w 86"/>
                  <a:gd name="T13" fmla="*/ 2 h 140"/>
                  <a:gd name="T14" fmla="*/ 43 w 86"/>
                  <a:gd name="T15" fmla="*/ 0 h 140"/>
                  <a:gd name="T16" fmla="*/ 51 w 86"/>
                  <a:gd name="T17" fmla="*/ 2 h 140"/>
                  <a:gd name="T18" fmla="*/ 59 w 86"/>
                  <a:gd name="T19" fmla="*/ 4 h 140"/>
                  <a:gd name="T20" fmla="*/ 65 w 86"/>
                  <a:gd name="T21" fmla="*/ 8 h 140"/>
                  <a:gd name="T22" fmla="*/ 71 w 86"/>
                  <a:gd name="T23" fmla="*/ 16 h 140"/>
                  <a:gd name="T24" fmla="*/ 82 w 86"/>
                  <a:gd name="T25" fmla="*/ 40 h 140"/>
                  <a:gd name="T26" fmla="*/ 86 w 86"/>
                  <a:gd name="T27" fmla="*/ 71 h 140"/>
                  <a:gd name="T28" fmla="*/ 82 w 86"/>
                  <a:gd name="T29" fmla="*/ 103 h 140"/>
                  <a:gd name="T30" fmla="*/ 71 w 86"/>
                  <a:gd name="T31" fmla="*/ 125 h 140"/>
                  <a:gd name="T32" fmla="*/ 65 w 86"/>
                  <a:gd name="T33" fmla="*/ 132 h 140"/>
                  <a:gd name="T34" fmla="*/ 57 w 86"/>
                  <a:gd name="T35" fmla="*/ 136 h 140"/>
                  <a:gd name="T36" fmla="*/ 51 w 86"/>
                  <a:gd name="T37" fmla="*/ 140 h 140"/>
                  <a:gd name="T38" fmla="*/ 43 w 86"/>
                  <a:gd name="T39" fmla="*/ 140 h 140"/>
                  <a:gd name="T40" fmla="*/ 33 w 86"/>
                  <a:gd name="T41" fmla="*/ 140 h 140"/>
                  <a:gd name="T42" fmla="*/ 27 w 86"/>
                  <a:gd name="T43" fmla="*/ 136 h 140"/>
                  <a:gd name="T44" fmla="*/ 19 w 86"/>
                  <a:gd name="T45" fmla="*/ 130 h 140"/>
                  <a:gd name="T46" fmla="*/ 13 w 86"/>
                  <a:gd name="T47" fmla="*/ 125 h 140"/>
                  <a:gd name="T48" fmla="*/ 9 w 86"/>
                  <a:gd name="T49" fmla="*/ 117 h 140"/>
                  <a:gd name="T50" fmla="*/ 6 w 86"/>
                  <a:gd name="T51" fmla="*/ 107 h 140"/>
                  <a:gd name="T52" fmla="*/ 2 w 86"/>
                  <a:gd name="T53" fmla="*/ 91 h 140"/>
                  <a:gd name="T54" fmla="*/ 0 w 86"/>
                  <a:gd name="T55" fmla="*/ 75 h 140"/>
                  <a:gd name="T56" fmla="*/ 69 w 86"/>
                  <a:gd name="T57" fmla="*/ 69 h 140"/>
                  <a:gd name="T58" fmla="*/ 67 w 86"/>
                  <a:gd name="T59" fmla="*/ 46 h 140"/>
                  <a:gd name="T60" fmla="*/ 63 w 86"/>
                  <a:gd name="T61" fmla="*/ 28 h 140"/>
                  <a:gd name="T62" fmla="*/ 61 w 86"/>
                  <a:gd name="T63" fmla="*/ 20 h 140"/>
                  <a:gd name="T64" fmla="*/ 57 w 86"/>
                  <a:gd name="T65" fmla="*/ 14 h 140"/>
                  <a:gd name="T66" fmla="*/ 53 w 86"/>
                  <a:gd name="T67" fmla="*/ 10 h 140"/>
                  <a:gd name="T68" fmla="*/ 49 w 86"/>
                  <a:gd name="T69" fmla="*/ 8 h 140"/>
                  <a:gd name="T70" fmla="*/ 43 w 86"/>
                  <a:gd name="T71" fmla="*/ 6 h 140"/>
                  <a:gd name="T72" fmla="*/ 37 w 86"/>
                  <a:gd name="T73" fmla="*/ 8 h 140"/>
                  <a:gd name="T74" fmla="*/ 31 w 86"/>
                  <a:gd name="T75" fmla="*/ 12 h 140"/>
                  <a:gd name="T76" fmla="*/ 27 w 86"/>
                  <a:gd name="T77" fmla="*/ 16 h 140"/>
                  <a:gd name="T78" fmla="*/ 25 w 86"/>
                  <a:gd name="T79" fmla="*/ 22 h 140"/>
                  <a:gd name="T80" fmla="*/ 21 w 86"/>
                  <a:gd name="T81" fmla="*/ 30 h 140"/>
                  <a:gd name="T82" fmla="*/ 19 w 86"/>
                  <a:gd name="T83" fmla="*/ 46 h 140"/>
                  <a:gd name="T84" fmla="*/ 19 w 86"/>
                  <a:gd name="T85" fmla="*/ 69 h 140"/>
                  <a:gd name="T86" fmla="*/ 69 w 86"/>
                  <a:gd name="T87" fmla="*/ 69 h 140"/>
                  <a:gd name="T88" fmla="*/ 19 w 86"/>
                  <a:gd name="T89" fmla="*/ 75 h 140"/>
                  <a:gd name="T90" fmla="*/ 19 w 86"/>
                  <a:gd name="T91" fmla="*/ 91 h 140"/>
                  <a:gd name="T92" fmla="*/ 21 w 86"/>
                  <a:gd name="T93" fmla="*/ 105 h 140"/>
                  <a:gd name="T94" fmla="*/ 23 w 86"/>
                  <a:gd name="T95" fmla="*/ 115 h 140"/>
                  <a:gd name="T96" fmla="*/ 27 w 86"/>
                  <a:gd name="T97" fmla="*/ 123 h 140"/>
                  <a:gd name="T98" fmla="*/ 29 w 86"/>
                  <a:gd name="T99" fmla="*/ 127 h 140"/>
                  <a:gd name="T100" fmla="*/ 33 w 86"/>
                  <a:gd name="T101" fmla="*/ 130 h 140"/>
                  <a:gd name="T102" fmla="*/ 39 w 86"/>
                  <a:gd name="T103" fmla="*/ 134 h 140"/>
                  <a:gd name="T104" fmla="*/ 43 w 86"/>
                  <a:gd name="T105" fmla="*/ 134 h 140"/>
                  <a:gd name="T106" fmla="*/ 51 w 86"/>
                  <a:gd name="T107" fmla="*/ 132 h 140"/>
                  <a:gd name="T108" fmla="*/ 55 w 86"/>
                  <a:gd name="T109" fmla="*/ 128 h 140"/>
                  <a:gd name="T110" fmla="*/ 59 w 86"/>
                  <a:gd name="T111" fmla="*/ 125 h 140"/>
                  <a:gd name="T112" fmla="*/ 63 w 86"/>
                  <a:gd name="T113" fmla="*/ 119 h 140"/>
                  <a:gd name="T114" fmla="*/ 65 w 86"/>
                  <a:gd name="T115" fmla="*/ 111 h 140"/>
                  <a:gd name="T116" fmla="*/ 67 w 86"/>
                  <a:gd name="T117" fmla="*/ 95 h 140"/>
                  <a:gd name="T118" fmla="*/ 69 w 86"/>
                  <a:gd name="T119" fmla="*/ 75 h 140"/>
                  <a:gd name="T120" fmla="*/ 19 w 86"/>
                  <a:gd name="T121" fmla="*/ 75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6" h="140">
                    <a:moveTo>
                      <a:pt x="0" y="75"/>
                    </a:moveTo>
                    <a:lnTo>
                      <a:pt x="2" y="52"/>
                    </a:lnTo>
                    <a:lnTo>
                      <a:pt x="7" y="32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7" y="4"/>
                    </a:lnTo>
                    <a:lnTo>
                      <a:pt x="35" y="2"/>
                    </a:lnTo>
                    <a:lnTo>
                      <a:pt x="43" y="0"/>
                    </a:lnTo>
                    <a:lnTo>
                      <a:pt x="51" y="2"/>
                    </a:lnTo>
                    <a:lnTo>
                      <a:pt x="59" y="4"/>
                    </a:lnTo>
                    <a:lnTo>
                      <a:pt x="65" y="8"/>
                    </a:lnTo>
                    <a:lnTo>
                      <a:pt x="71" y="16"/>
                    </a:lnTo>
                    <a:lnTo>
                      <a:pt x="82" y="40"/>
                    </a:lnTo>
                    <a:lnTo>
                      <a:pt x="86" y="71"/>
                    </a:lnTo>
                    <a:lnTo>
                      <a:pt x="82" y="103"/>
                    </a:lnTo>
                    <a:lnTo>
                      <a:pt x="71" y="125"/>
                    </a:lnTo>
                    <a:lnTo>
                      <a:pt x="65" y="132"/>
                    </a:lnTo>
                    <a:lnTo>
                      <a:pt x="57" y="136"/>
                    </a:lnTo>
                    <a:lnTo>
                      <a:pt x="51" y="140"/>
                    </a:lnTo>
                    <a:lnTo>
                      <a:pt x="43" y="140"/>
                    </a:lnTo>
                    <a:lnTo>
                      <a:pt x="33" y="140"/>
                    </a:lnTo>
                    <a:lnTo>
                      <a:pt x="27" y="136"/>
                    </a:lnTo>
                    <a:lnTo>
                      <a:pt x="19" y="130"/>
                    </a:lnTo>
                    <a:lnTo>
                      <a:pt x="13" y="125"/>
                    </a:lnTo>
                    <a:lnTo>
                      <a:pt x="9" y="117"/>
                    </a:lnTo>
                    <a:lnTo>
                      <a:pt x="6" y="107"/>
                    </a:lnTo>
                    <a:lnTo>
                      <a:pt x="2" y="91"/>
                    </a:lnTo>
                    <a:lnTo>
                      <a:pt x="0" y="75"/>
                    </a:lnTo>
                    <a:close/>
                    <a:moveTo>
                      <a:pt x="69" y="69"/>
                    </a:moveTo>
                    <a:lnTo>
                      <a:pt x="67" y="46"/>
                    </a:lnTo>
                    <a:lnTo>
                      <a:pt x="63" y="28"/>
                    </a:lnTo>
                    <a:lnTo>
                      <a:pt x="61" y="20"/>
                    </a:lnTo>
                    <a:lnTo>
                      <a:pt x="57" y="14"/>
                    </a:lnTo>
                    <a:lnTo>
                      <a:pt x="53" y="10"/>
                    </a:lnTo>
                    <a:lnTo>
                      <a:pt x="49" y="8"/>
                    </a:lnTo>
                    <a:lnTo>
                      <a:pt x="43" y="6"/>
                    </a:lnTo>
                    <a:lnTo>
                      <a:pt x="37" y="8"/>
                    </a:lnTo>
                    <a:lnTo>
                      <a:pt x="31" y="12"/>
                    </a:lnTo>
                    <a:lnTo>
                      <a:pt x="27" y="16"/>
                    </a:lnTo>
                    <a:lnTo>
                      <a:pt x="25" y="22"/>
                    </a:lnTo>
                    <a:lnTo>
                      <a:pt x="21" y="30"/>
                    </a:lnTo>
                    <a:lnTo>
                      <a:pt x="19" y="46"/>
                    </a:lnTo>
                    <a:lnTo>
                      <a:pt x="19" y="69"/>
                    </a:lnTo>
                    <a:lnTo>
                      <a:pt x="69" y="69"/>
                    </a:lnTo>
                    <a:close/>
                    <a:moveTo>
                      <a:pt x="19" y="75"/>
                    </a:moveTo>
                    <a:lnTo>
                      <a:pt x="19" y="91"/>
                    </a:lnTo>
                    <a:lnTo>
                      <a:pt x="21" y="105"/>
                    </a:lnTo>
                    <a:lnTo>
                      <a:pt x="23" y="115"/>
                    </a:lnTo>
                    <a:lnTo>
                      <a:pt x="27" y="123"/>
                    </a:lnTo>
                    <a:lnTo>
                      <a:pt x="29" y="127"/>
                    </a:lnTo>
                    <a:lnTo>
                      <a:pt x="33" y="130"/>
                    </a:lnTo>
                    <a:lnTo>
                      <a:pt x="39" y="134"/>
                    </a:lnTo>
                    <a:lnTo>
                      <a:pt x="43" y="134"/>
                    </a:lnTo>
                    <a:lnTo>
                      <a:pt x="51" y="132"/>
                    </a:lnTo>
                    <a:lnTo>
                      <a:pt x="55" y="128"/>
                    </a:lnTo>
                    <a:lnTo>
                      <a:pt x="59" y="125"/>
                    </a:lnTo>
                    <a:lnTo>
                      <a:pt x="63" y="119"/>
                    </a:lnTo>
                    <a:lnTo>
                      <a:pt x="65" y="111"/>
                    </a:lnTo>
                    <a:lnTo>
                      <a:pt x="67" y="95"/>
                    </a:lnTo>
                    <a:lnTo>
                      <a:pt x="69" y="75"/>
                    </a:lnTo>
                    <a:lnTo>
                      <a:pt x="19" y="7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18" name="Freeform 102"/>
              <p:cNvSpPr>
                <a:spLocks/>
              </p:cNvSpPr>
              <p:nvPr/>
            </p:nvSpPr>
            <p:spPr bwMode="auto">
              <a:xfrm>
                <a:off x="1626" y="1313"/>
                <a:ext cx="27" cy="36"/>
              </a:xfrm>
              <a:custGeom>
                <a:avLst/>
                <a:gdLst>
                  <a:gd name="T0" fmla="*/ 8 w 55"/>
                  <a:gd name="T1" fmla="*/ 45 h 73"/>
                  <a:gd name="T2" fmla="*/ 12 w 55"/>
                  <a:gd name="T3" fmla="*/ 55 h 73"/>
                  <a:gd name="T4" fmla="*/ 18 w 55"/>
                  <a:gd name="T5" fmla="*/ 61 h 73"/>
                  <a:gd name="T6" fmla="*/ 30 w 55"/>
                  <a:gd name="T7" fmla="*/ 63 h 73"/>
                  <a:gd name="T8" fmla="*/ 38 w 55"/>
                  <a:gd name="T9" fmla="*/ 61 h 73"/>
                  <a:gd name="T10" fmla="*/ 44 w 55"/>
                  <a:gd name="T11" fmla="*/ 57 h 73"/>
                  <a:gd name="T12" fmla="*/ 46 w 55"/>
                  <a:gd name="T13" fmla="*/ 51 h 73"/>
                  <a:gd name="T14" fmla="*/ 44 w 55"/>
                  <a:gd name="T15" fmla="*/ 45 h 73"/>
                  <a:gd name="T16" fmla="*/ 38 w 55"/>
                  <a:gd name="T17" fmla="*/ 41 h 73"/>
                  <a:gd name="T18" fmla="*/ 26 w 55"/>
                  <a:gd name="T19" fmla="*/ 37 h 73"/>
                  <a:gd name="T20" fmla="*/ 12 w 55"/>
                  <a:gd name="T21" fmla="*/ 33 h 73"/>
                  <a:gd name="T22" fmla="*/ 6 w 55"/>
                  <a:gd name="T23" fmla="*/ 27 h 73"/>
                  <a:gd name="T24" fmla="*/ 2 w 55"/>
                  <a:gd name="T25" fmla="*/ 18 h 73"/>
                  <a:gd name="T26" fmla="*/ 6 w 55"/>
                  <a:gd name="T27" fmla="*/ 8 h 73"/>
                  <a:gd name="T28" fmla="*/ 14 w 55"/>
                  <a:gd name="T29" fmla="*/ 2 h 73"/>
                  <a:gd name="T30" fmla="*/ 28 w 55"/>
                  <a:gd name="T31" fmla="*/ 0 h 73"/>
                  <a:gd name="T32" fmla="*/ 40 w 55"/>
                  <a:gd name="T33" fmla="*/ 2 h 73"/>
                  <a:gd name="T34" fmla="*/ 49 w 55"/>
                  <a:gd name="T35" fmla="*/ 10 h 73"/>
                  <a:gd name="T36" fmla="*/ 53 w 55"/>
                  <a:gd name="T37" fmla="*/ 20 h 73"/>
                  <a:gd name="T38" fmla="*/ 42 w 55"/>
                  <a:gd name="T39" fmla="*/ 16 h 73"/>
                  <a:gd name="T40" fmla="*/ 34 w 55"/>
                  <a:gd name="T41" fmla="*/ 8 h 73"/>
                  <a:gd name="T42" fmla="*/ 20 w 55"/>
                  <a:gd name="T43" fmla="*/ 8 h 73"/>
                  <a:gd name="T44" fmla="*/ 12 w 55"/>
                  <a:gd name="T45" fmla="*/ 14 h 73"/>
                  <a:gd name="T46" fmla="*/ 12 w 55"/>
                  <a:gd name="T47" fmla="*/ 21 h 73"/>
                  <a:gd name="T48" fmla="*/ 18 w 55"/>
                  <a:gd name="T49" fmla="*/ 25 h 73"/>
                  <a:gd name="T50" fmla="*/ 28 w 55"/>
                  <a:gd name="T51" fmla="*/ 29 h 73"/>
                  <a:gd name="T52" fmla="*/ 44 w 55"/>
                  <a:gd name="T53" fmla="*/ 33 h 73"/>
                  <a:gd name="T54" fmla="*/ 51 w 55"/>
                  <a:gd name="T55" fmla="*/ 41 h 73"/>
                  <a:gd name="T56" fmla="*/ 55 w 55"/>
                  <a:gd name="T57" fmla="*/ 51 h 73"/>
                  <a:gd name="T58" fmla="*/ 51 w 55"/>
                  <a:gd name="T59" fmla="*/ 61 h 73"/>
                  <a:gd name="T60" fmla="*/ 44 w 55"/>
                  <a:gd name="T61" fmla="*/ 69 h 73"/>
                  <a:gd name="T62" fmla="*/ 30 w 55"/>
                  <a:gd name="T63" fmla="*/ 73 h 73"/>
                  <a:gd name="T64" fmla="*/ 14 w 55"/>
                  <a:gd name="T65" fmla="*/ 69 h 73"/>
                  <a:gd name="T66" fmla="*/ 4 w 55"/>
                  <a:gd name="T67" fmla="*/ 59 h 73"/>
                  <a:gd name="T68" fmla="*/ 0 w 55"/>
                  <a:gd name="T69" fmla="*/ 4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" h="73">
                    <a:moveTo>
                      <a:pt x="0" y="45"/>
                    </a:moveTo>
                    <a:lnTo>
                      <a:pt x="8" y="45"/>
                    </a:lnTo>
                    <a:lnTo>
                      <a:pt x="10" y="51"/>
                    </a:lnTo>
                    <a:lnTo>
                      <a:pt x="12" y="55"/>
                    </a:lnTo>
                    <a:lnTo>
                      <a:pt x="14" y="59"/>
                    </a:lnTo>
                    <a:lnTo>
                      <a:pt x="18" y="61"/>
                    </a:lnTo>
                    <a:lnTo>
                      <a:pt x="24" y="63"/>
                    </a:lnTo>
                    <a:lnTo>
                      <a:pt x="30" y="63"/>
                    </a:lnTo>
                    <a:lnTo>
                      <a:pt x="34" y="63"/>
                    </a:lnTo>
                    <a:lnTo>
                      <a:pt x="38" y="61"/>
                    </a:lnTo>
                    <a:lnTo>
                      <a:pt x="42" y="59"/>
                    </a:lnTo>
                    <a:lnTo>
                      <a:pt x="44" y="57"/>
                    </a:lnTo>
                    <a:lnTo>
                      <a:pt x="46" y="55"/>
                    </a:lnTo>
                    <a:lnTo>
                      <a:pt x="46" y="51"/>
                    </a:lnTo>
                    <a:lnTo>
                      <a:pt x="46" y="49"/>
                    </a:lnTo>
                    <a:lnTo>
                      <a:pt x="44" y="45"/>
                    </a:lnTo>
                    <a:lnTo>
                      <a:pt x="42" y="43"/>
                    </a:lnTo>
                    <a:lnTo>
                      <a:pt x="38" y="41"/>
                    </a:lnTo>
                    <a:lnTo>
                      <a:pt x="34" y="39"/>
                    </a:lnTo>
                    <a:lnTo>
                      <a:pt x="26" y="37"/>
                    </a:lnTo>
                    <a:lnTo>
                      <a:pt x="18" y="35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6" y="27"/>
                    </a:lnTo>
                    <a:lnTo>
                      <a:pt x="4" y="23"/>
                    </a:lnTo>
                    <a:lnTo>
                      <a:pt x="2" y="18"/>
                    </a:lnTo>
                    <a:lnTo>
                      <a:pt x="4" y="14"/>
                    </a:lnTo>
                    <a:lnTo>
                      <a:pt x="6" y="8"/>
                    </a:lnTo>
                    <a:lnTo>
                      <a:pt x="10" y="4"/>
                    </a:lnTo>
                    <a:lnTo>
                      <a:pt x="14" y="2"/>
                    </a:lnTo>
                    <a:lnTo>
                      <a:pt x="20" y="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9" y="10"/>
                    </a:lnTo>
                    <a:lnTo>
                      <a:pt x="51" y="14"/>
                    </a:lnTo>
                    <a:lnTo>
                      <a:pt x="53" y="20"/>
                    </a:lnTo>
                    <a:lnTo>
                      <a:pt x="44" y="20"/>
                    </a:lnTo>
                    <a:lnTo>
                      <a:pt x="42" y="16"/>
                    </a:lnTo>
                    <a:lnTo>
                      <a:pt x="40" y="10"/>
                    </a:lnTo>
                    <a:lnTo>
                      <a:pt x="34" y="8"/>
                    </a:lnTo>
                    <a:lnTo>
                      <a:pt x="28" y="8"/>
                    </a:lnTo>
                    <a:lnTo>
                      <a:pt x="20" y="8"/>
                    </a:lnTo>
                    <a:lnTo>
                      <a:pt x="16" y="10"/>
                    </a:lnTo>
                    <a:lnTo>
                      <a:pt x="12" y="14"/>
                    </a:lnTo>
                    <a:lnTo>
                      <a:pt x="12" y="18"/>
                    </a:lnTo>
                    <a:lnTo>
                      <a:pt x="12" y="21"/>
                    </a:lnTo>
                    <a:lnTo>
                      <a:pt x="14" y="23"/>
                    </a:lnTo>
                    <a:lnTo>
                      <a:pt x="18" y="25"/>
                    </a:lnTo>
                    <a:lnTo>
                      <a:pt x="22" y="27"/>
                    </a:lnTo>
                    <a:lnTo>
                      <a:pt x="28" y="29"/>
                    </a:lnTo>
                    <a:lnTo>
                      <a:pt x="38" y="31"/>
                    </a:lnTo>
                    <a:lnTo>
                      <a:pt x="44" y="33"/>
                    </a:lnTo>
                    <a:lnTo>
                      <a:pt x="47" y="37"/>
                    </a:lnTo>
                    <a:lnTo>
                      <a:pt x="51" y="41"/>
                    </a:lnTo>
                    <a:lnTo>
                      <a:pt x="53" y="45"/>
                    </a:lnTo>
                    <a:lnTo>
                      <a:pt x="55" y="51"/>
                    </a:lnTo>
                    <a:lnTo>
                      <a:pt x="53" y="57"/>
                    </a:lnTo>
                    <a:lnTo>
                      <a:pt x="51" y="61"/>
                    </a:lnTo>
                    <a:lnTo>
                      <a:pt x="47" y="65"/>
                    </a:lnTo>
                    <a:lnTo>
                      <a:pt x="44" y="69"/>
                    </a:lnTo>
                    <a:lnTo>
                      <a:pt x="36" y="71"/>
                    </a:lnTo>
                    <a:lnTo>
                      <a:pt x="30" y="73"/>
                    </a:lnTo>
                    <a:lnTo>
                      <a:pt x="20" y="71"/>
                    </a:lnTo>
                    <a:lnTo>
                      <a:pt x="14" y="69"/>
                    </a:lnTo>
                    <a:lnTo>
                      <a:pt x="8" y="65"/>
                    </a:lnTo>
                    <a:lnTo>
                      <a:pt x="4" y="59"/>
                    </a:lnTo>
                    <a:lnTo>
                      <a:pt x="0" y="53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19" name="Freeform 103"/>
              <p:cNvSpPr>
                <a:spLocks/>
              </p:cNvSpPr>
              <p:nvPr/>
            </p:nvSpPr>
            <p:spPr bwMode="auto">
              <a:xfrm>
                <a:off x="1659" y="1323"/>
                <a:ext cx="20" cy="26"/>
              </a:xfrm>
              <a:custGeom>
                <a:avLst/>
                <a:gdLst>
                  <a:gd name="T0" fmla="*/ 32 w 40"/>
                  <a:gd name="T1" fmla="*/ 51 h 53"/>
                  <a:gd name="T2" fmla="*/ 32 w 40"/>
                  <a:gd name="T3" fmla="*/ 43 h 53"/>
                  <a:gd name="T4" fmla="*/ 28 w 40"/>
                  <a:gd name="T5" fmla="*/ 47 h 53"/>
                  <a:gd name="T6" fmla="*/ 22 w 40"/>
                  <a:gd name="T7" fmla="*/ 51 h 53"/>
                  <a:gd name="T8" fmla="*/ 16 w 40"/>
                  <a:gd name="T9" fmla="*/ 53 h 53"/>
                  <a:gd name="T10" fmla="*/ 12 w 40"/>
                  <a:gd name="T11" fmla="*/ 51 h 53"/>
                  <a:gd name="T12" fmla="*/ 8 w 40"/>
                  <a:gd name="T13" fmla="*/ 51 h 53"/>
                  <a:gd name="T14" fmla="*/ 6 w 40"/>
                  <a:gd name="T15" fmla="*/ 49 h 53"/>
                  <a:gd name="T16" fmla="*/ 4 w 40"/>
                  <a:gd name="T17" fmla="*/ 45 h 53"/>
                  <a:gd name="T18" fmla="*/ 2 w 40"/>
                  <a:gd name="T19" fmla="*/ 43 h 53"/>
                  <a:gd name="T20" fmla="*/ 0 w 40"/>
                  <a:gd name="T21" fmla="*/ 39 h 53"/>
                  <a:gd name="T22" fmla="*/ 0 w 40"/>
                  <a:gd name="T23" fmla="*/ 35 h 53"/>
                  <a:gd name="T24" fmla="*/ 0 w 40"/>
                  <a:gd name="T25" fmla="*/ 31 h 53"/>
                  <a:gd name="T26" fmla="*/ 0 w 40"/>
                  <a:gd name="T27" fmla="*/ 0 h 53"/>
                  <a:gd name="T28" fmla="*/ 10 w 40"/>
                  <a:gd name="T29" fmla="*/ 0 h 53"/>
                  <a:gd name="T30" fmla="*/ 10 w 40"/>
                  <a:gd name="T31" fmla="*/ 27 h 53"/>
                  <a:gd name="T32" fmla="*/ 10 w 40"/>
                  <a:gd name="T33" fmla="*/ 33 h 53"/>
                  <a:gd name="T34" fmla="*/ 10 w 40"/>
                  <a:gd name="T35" fmla="*/ 37 h 53"/>
                  <a:gd name="T36" fmla="*/ 12 w 40"/>
                  <a:gd name="T37" fmla="*/ 39 h 53"/>
                  <a:gd name="T38" fmla="*/ 14 w 40"/>
                  <a:gd name="T39" fmla="*/ 41 h 53"/>
                  <a:gd name="T40" fmla="*/ 16 w 40"/>
                  <a:gd name="T41" fmla="*/ 43 h 53"/>
                  <a:gd name="T42" fmla="*/ 20 w 40"/>
                  <a:gd name="T43" fmla="*/ 43 h 53"/>
                  <a:gd name="T44" fmla="*/ 22 w 40"/>
                  <a:gd name="T45" fmla="*/ 43 h 53"/>
                  <a:gd name="T46" fmla="*/ 26 w 40"/>
                  <a:gd name="T47" fmla="*/ 41 h 53"/>
                  <a:gd name="T48" fmla="*/ 28 w 40"/>
                  <a:gd name="T49" fmla="*/ 39 h 53"/>
                  <a:gd name="T50" fmla="*/ 30 w 40"/>
                  <a:gd name="T51" fmla="*/ 37 h 53"/>
                  <a:gd name="T52" fmla="*/ 32 w 40"/>
                  <a:gd name="T53" fmla="*/ 33 h 53"/>
                  <a:gd name="T54" fmla="*/ 32 w 40"/>
                  <a:gd name="T55" fmla="*/ 27 h 53"/>
                  <a:gd name="T56" fmla="*/ 32 w 40"/>
                  <a:gd name="T57" fmla="*/ 0 h 53"/>
                  <a:gd name="T58" fmla="*/ 40 w 40"/>
                  <a:gd name="T59" fmla="*/ 0 h 53"/>
                  <a:gd name="T60" fmla="*/ 40 w 40"/>
                  <a:gd name="T61" fmla="*/ 51 h 53"/>
                  <a:gd name="T62" fmla="*/ 32 w 40"/>
                  <a:gd name="T63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" h="53">
                    <a:moveTo>
                      <a:pt x="32" y="51"/>
                    </a:moveTo>
                    <a:lnTo>
                      <a:pt x="32" y="43"/>
                    </a:lnTo>
                    <a:lnTo>
                      <a:pt x="28" y="47"/>
                    </a:lnTo>
                    <a:lnTo>
                      <a:pt x="22" y="51"/>
                    </a:lnTo>
                    <a:lnTo>
                      <a:pt x="16" y="53"/>
                    </a:lnTo>
                    <a:lnTo>
                      <a:pt x="12" y="51"/>
                    </a:lnTo>
                    <a:lnTo>
                      <a:pt x="8" y="51"/>
                    </a:lnTo>
                    <a:lnTo>
                      <a:pt x="6" y="49"/>
                    </a:lnTo>
                    <a:lnTo>
                      <a:pt x="4" y="45"/>
                    </a:lnTo>
                    <a:lnTo>
                      <a:pt x="2" y="43"/>
                    </a:lnTo>
                    <a:lnTo>
                      <a:pt x="0" y="39"/>
                    </a:lnTo>
                    <a:lnTo>
                      <a:pt x="0" y="35"/>
                    </a:lnTo>
                    <a:lnTo>
                      <a:pt x="0" y="3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7"/>
                    </a:lnTo>
                    <a:lnTo>
                      <a:pt x="10" y="33"/>
                    </a:lnTo>
                    <a:lnTo>
                      <a:pt x="10" y="37"/>
                    </a:lnTo>
                    <a:lnTo>
                      <a:pt x="12" y="39"/>
                    </a:lnTo>
                    <a:lnTo>
                      <a:pt x="14" y="41"/>
                    </a:lnTo>
                    <a:lnTo>
                      <a:pt x="16" y="43"/>
                    </a:lnTo>
                    <a:lnTo>
                      <a:pt x="20" y="43"/>
                    </a:lnTo>
                    <a:lnTo>
                      <a:pt x="22" y="43"/>
                    </a:lnTo>
                    <a:lnTo>
                      <a:pt x="26" y="41"/>
                    </a:lnTo>
                    <a:lnTo>
                      <a:pt x="28" y="39"/>
                    </a:lnTo>
                    <a:lnTo>
                      <a:pt x="30" y="37"/>
                    </a:lnTo>
                    <a:lnTo>
                      <a:pt x="32" y="33"/>
                    </a:lnTo>
                    <a:lnTo>
                      <a:pt x="32" y="27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0" y="51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20" name="Freeform 104"/>
              <p:cNvSpPr>
                <a:spLocks/>
              </p:cNvSpPr>
              <p:nvPr/>
            </p:nvSpPr>
            <p:spPr bwMode="auto">
              <a:xfrm>
                <a:off x="1687" y="1322"/>
                <a:ext cx="19" cy="26"/>
              </a:xfrm>
              <a:custGeom>
                <a:avLst/>
                <a:gdLst>
                  <a:gd name="T0" fmla="*/ 0 w 40"/>
                  <a:gd name="T1" fmla="*/ 53 h 53"/>
                  <a:gd name="T2" fmla="*/ 0 w 40"/>
                  <a:gd name="T3" fmla="*/ 2 h 53"/>
                  <a:gd name="T4" fmla="*/ 8 w 40"/>
                  <a:gd name="T5" fmla="*/ 2 h 53"/>
                  <a:gd name="T6" fmla="*/ 8 w 40"/>
                  <a:gd name="T7" fmla="*/ 9 h 53"/>
                  <a:gd name="T8" fmla="*/ 12 w 40"/>
                  <a:gd name="T9" fmla="*/ 3 h 53"/>
                  <a:gd name="T10" fmla="*/ 18 w 40"/>
                  <a:gd name="T11" fmla="*/ 2 h 53"/>
                  <a:gd name="T12" fmla="*/ 24 w 40"/>
                  <a:gd name="T13" fmla="*/ 0 h 53"/>
                  <a:gd name="T14" fmla="*/ 28 w 40"/>
                  <a:gd name="T15" fmla="*/ 2 h 53"/>
                  <a:gd name="T16" fmla="*/ 32 w 40"/>
                  <a:gd name="T17" fmla="*/ 2 h 53"/>
                  <a:gd name="T18" fmla="*/ 34 w 40"/>
                  <a:gd name="T19" fmla="*/ 3 h 53"/>
                  <a:gd name="T20" fmla="*/ 38 w 40"/>
                  <a:gd name="T21" fmla="*/ 5 h 53"/>
                  <a:gd name="T22" fmla="*/ 38 w 40"/>
                  <a:gd name="T23" fmla="*/ 9 h 53"/>
                  <a:gd name="T24" fmla="*/ 40 w 40"/>
                  <a:gd name="T25" fmla="*/ 13 h 53"/>
                  <a:gd name="T26" fmla="*/ 40 w 40"/>
                  <a:gd name="T27" fmla="*/ 15 h 53"/>
                  <a:gd name="T28" fmla="*/ 40 w 40"/>
                  <a:gd name="T29" fmla="*/ 21 h 53"/>
                  <a:gd name="T30" fmla="*/ 40 w 40"/>
                  <a:gd name="T31" fmla="*/ 53 h 53"/>
                  <a:gd name="T32" fmla="*/ 30 w 40"/>
                  <a:gd name="T33" fmla="*/ 53 h 53"/>
                  <a:gd name="T34" fmla="*/ 30 w 40"/>
                  <a:gd name="T35" fmla="*/ 21 h 53"/>
                  <a:gd name="T36" fmla="*/ 30 w 40"/>
                  <a:gd name="T37" fmla="*/ 17 h 53"/>
                  <a:gd name="T38" fmla="*/ 30 w 40"/>
                  <a:gd name="T39" fmla="*/ 13 h 53"/>
                  <a:gd name="T40" fmla="*/ 28 w 40"/>
                  <a:gd name="T41" fmla="*/ 11 h 53"/>
                  <a:gd name="T42" fmla="*/ 26 w 40"/>
                  <a:gd name="T43" fmla="*/ 9 h 53"/>
                  <a:gd name="T44" fmla="*/ 24 w 40"/>
                  <a:gd name="T45" fmla="*/ 9 h 53"/>
                  <a:gd name="T46" fmla="*/ 20 w 40"/>
                  <a:gd name="T47" fmla="*/ 9 h 53"/>
                  <a:gd name="T48" fmla="*/ 16 w 40"/>
                  <a:gd name="T49" fmla="*/ 9 h 53"/>
                  <a:gd name="T50" fmla="*/ 12 w 40"/>
                  <a:gd name="T51" fmla="*/ 11 h 53"/>
                  <a:gd name="T52" fmla="*/ 10 w 40"/>
                  <a:gd name="T53" fmla="*/ 15 h 53"/>
                  <a:gd name="T54" fmla="*/ 10 w 40"/>
                  <a:gd name="T55" fmla="*/ 19 h 53"/>
                  <a:gd name="T56" fmla="*/ 8 w 40"/>
                  <a:gd name="T57" fmla="*/ 25 h 53"/>
                  <a:gd name="T58" fmla="*/ 8 w 40"/>
                  <a:gd name="T59" fmla="*/ 53 h 53"/>
                  <a:gd name="T60" fmla="*/ 0 w 40"/>
                  <a:gd name="T6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0" h="53">
                    <a:moveTo>
                      <a:pt x="0" y="53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8" y="9"/>
                    </a:lnTo>
                    <a:lnTo>
                      <a:pt x="12" y="3"/>
                    </a:lnTo>
                    <a:lnTo>
                      <a:pt x="18" y="2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8" y="5"/>
                    </a:lnTo>
                    <a:lnTo>
                      <a:pt x="38" y="9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40" y="21"/>
                    </a:lnTo>
                    <a:lnTo>
                      <a:pt x="40" y="53"/>
                    </a:lnTo>
                    <a:lnTo>
                      <a:pt x="30" y="53"/>
                    </a:lnTo>
                    <a:lnTo>
                      <a:pt x="30" y="21"/>
                    </a:lnTo>
                    <a:lnTo>
                      <a:pt x="30" y="17"/>
                    </a:lnTo>
                    <a:lnTo>
                      <a:pt x="30" y="13"/>
                    </a:lnTo>
                    <a:lnTo>
                      <a:pt x="28" y="11"/>
                    </a:lnTo>
                    <a:lnTo>
                      <a:pt x="26" y="9"/>
                    </a:lnTo>
                    <a:lnTo>
                      <a:pt x="24" y="9"/>
                    </a:lnTo>
                    <a:lnTo>
                      <a:pt x="20" y="9"/>
                    </a:lnTo>
                    <a:lnTo>
                      <a:pt x="16" y="9"/>
                    </a:lnTo>
                    <a:lnTo>
                      <a:pt x="12" y="11"/>
                    </a:lnTo>
                    <a:lnTo>
                      <a:pt x="10" y="15"/>
                    </a:lnTo>
                    <a:lnTo>
                      <a:pt x="10" y="19"/>
                    </a:lnTo>
                    <a:lnTo>
                      <a:pt x="8" y="25"/>
                    </a:lnTo>
                    <a:lnTo>
                      <a:pt x="8" y="5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21" name="Line 105"/>
              <p:cNvSpPr>
                <a:spLocks noChangeShapeType="1"/>
              </p:cNvSpPr>
              <p:nvPr/>
            </p:nvSpPr>
            <p:spPr bwMode="auto">
              <a:xfrm flipH="1" flipV="1">
                <a:off x="1561" y="1131"/>
                <a:ext cx="114" cy="136"/>
              </a:xfrm>
              <a:prstGeom prst="line">
                <a:avLst/>
              </a:prstGeom>
              <a:noFill/>
              <a:ln w="1588">
                <a:solidFill>
                  <a:srgbClr val="FF33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22" name="Freeform 106"/>
              <p:cNvSpPr>
                <a:spLocks/>
              </p:cNvSpPr>
              <p:nvPr/>
            </p:nvSpPr>
            <p:spPr bwMode="auto">
              <a:xfrm>
                <a:off x="1034" y="535"/>
                <a:ext cx="3943" cy="1629"/>
              </a:xfrm>
              <a:custGeom>
                <a:avLst/>
                <a:gdLst>
                  <a:gd name="T0" fmla="*/ 4494 w 7886"/>
                  <a:gd name="T1" fmla="*/ 3244 h 3258"/>
                  <a:gd name="T2" fmla="*/ 5297 w 7886"/>
                  <a:gd name="T3" fmla="*/ 3226 h 3258"/>
                  <a:gd name="T4" fmla="*/ 5709 w 7886"/>
                  <a:gd name="T5" fmla="*/ 3208 h 3258"/>
                  <a:gd name="T6" fmla="*/ 5969 w 7886"/>
                  <a:gd name="T7" fmla="*/ 3191 h 3258"/>
                  <a:gd name="T8" fmla="*/ 6159 w 7886"/>
                  <a:gd name="T9" fmla="*/ 3173 h 3258"/>
                  <a:gd name="T10" fmla="*/ 6307 w 7886"/>
                  <a:gd name="T11" fmla="*/ 3155 h 3258"/>
                  <a:gd name="T12" fmla="*/ 6425 w 7886"/>
                  <a:gd name="T13" fmla="*/ 3137 h 3258"/>
                  <a:gd name="T14" fmla="*/ 6524 w 7886"/>
                  <a:gd name="T15" fmla="*/ 3120 h 3258"/>
                  <a:gd name="T16" fmla="*/ 6606 w 7886"/>
                  <a:gd name="T17" fmla="*/ 3102 h 3258"/>
                  <a:gd name="T18" fmla="*/ 6675 w 7886"/>
                  <a:gd name="T19" fmla="*/ 3084 h 3258"/>
                  <a:gd name="T20" fmla="*/ 6736 w 7886"/>
                  <a:gd name="T21" fmla="*/ 3066 h 3258"/>
                  <a:gd name="T22" fmla="*/ 6792 w 7886"/>
                  <a:gd name="T23" fmla="*/ 3049 h 3258"/>
                  <a:gd name="T24" fmla="*/ 6841 w 7886"/>
                  <a:gd name="T25" fmla="*/ 3031 h 3258"/>
                  <a:gd name="T26" fmla="*/ 6886 w 7886"/>
                  <a:gd name="T27" fmla="*/ 3013 h 3258"/>
                  <a:gd name="T28" fmla="*/ 6928 w 7886"/>
                  <a:gd name="T29" fmla="*/ 2995 h 3258"/>
                  <a:gd name="T30" fmla="*/ 6965 w 7886"/>
                  <a:gd name="T31" fmla="*/ 2978 h 3258"/>
                  <a:gd name="T32" fmla="*/ 7001 w 7886"/>
                  <a:gd name="T33" fmla="*/ 2960 h 3258"/>
                  <a:gd name="T34" fmla="*/ 7032 w 7886"/>
                  <a:gd name="T35" fmla="*/ 2942 h 3258"/>
                  <a:gd name="T36" fmla="*/ 7062 w 7886"/>
                  <a:gd name="T37" fmla="*/ 2924 h 3258"/>
                  <a:gd name="T38" fmla="*/ 7091 w 7886"/>
                  <a:gd name="T39" fmla="*/ 2907 h 3258"/>
                  <a:gd name="T40" fmla="*/ 7121 w 7886"/>
                  <a:gd name="T41" fmla="*/ 2889 h 3258"/>
                  <a:gd name="T42" fmla="*/ 7145 w 7886"/>
                  <a:gd name="T43" fmla="*/ 2871 h 3258"/>
                  <a:gd name="T44" fmla="*/ 7166 w 7886"/>
                  <a:gd name="T45" fmla="*/ 2853 h 3258"/>
                  <a:gd name="T46" fmla="*/ 7188 w 7886"/>
                  <a:gd name="T47" fmla="*/ 2836 h 3258"/>
                  <a:gd name="T48" fmla="*/ 7208 w 7886"/>
                  <a:gd name="T49" fmla="*/ 2818 h 3258"/>
                  <a:gd name="T50" fmla="*/ 7228 w 7886"/>
                  <a:gd name="T51" fmla="*/ 2800 h 3258"/>
                  <a:gd name="T52" fmla="*/ 7247 w 7886"/>
                  <a:gd name="T53" fmla="*/ 2782 h 3258"/>
                  <a:gd name="T54" fmla="*/ 7265 w 7886"/>
                  <a:gd name="T55" fmla="*/ 2765 h 3258"/>
                  <a:gd name="T56" fmla="*/ 7283 w 7886"/>
                  <a:gd name="T57" fmla="*/ 2747 h 3258"/>
                  <a:gd name="T58" fmla="*/ 7301 w 7886"/>
                  <a:gd name="T59" fmla="*/ 2729 h 3258"/>
                  <a:gd name="T60" fmla="*/ 7318 w 7886"/>
                  <a:gd name="T61" fmla="*/ 2710 h 3258"/>
                  <a:gd name="T62" fmla="*/ 7336 w 7886"/>
                  <a:gd name="T63" fmla="*/ 2688 h 3258"/>
                  <a:gd name="T64" fmla="*/ 7354 w 7886"/>
                  <a:gd name="T65" fmla="*/ 2664 h 3258"/>
                  <a:gd name="T66" fmla="*/ 7372 w 7886"/>
                  <a:gd name="T67" fmla="*/ 2639 h 3258"/>
                  <a:gd name="T68" fmla="*/ 7389 w 7886"/>
                  <a:gd name="T69" fmla="*/ 2613 h 3258"/>
                  <a:gd name="T70" fmla="*/ 7407 w 7886"/>
                  <a:gd name="T71" fmla="*/ 2585 h 3258"/>
                  <a:gd name="T72" fmla="*/ 7425 w 7886"/>
                  <a:gd name="T73" fmla="*/ 2556 h 3258"/>
                  <a:gd name="T74" fmla="*/ 7443 w 7886"/>
                  <a:gd name="T75" fmla="*/ 2524 h 3258"/>
                  <a:gd name="T76" fmla="*/ 7460 w 7886"/>
                  <a:gd name="T77" fmla="*/ 2493 h 3258"/>
                  <a:gd name="T78" fmla="*/ 7478 w 7886"/>
                  <a:gd name="T79" fmla="*/ 2461 h 3258"/>
                  <a:gd name="T80" fmla="*/ 7496 w 7886"/>
                  <a:gd name="T81" fmla="*/ 2427 h 3258"/>
                  <a:gd name="T82" fmla="*/ 7513 w 7886"/>
                  <a:gd name="T83" fmla="*/ 2392 h 3258"/>
                  <a:gd name="T84" fmla="*/ 7531 w 7886"/>
                  <a:gd name="T85" fmla="*/ 2347 h 3258"/>
                  <a:gd name="T86" fmla="*/ 7549 w 7886"/>
                  <a:gd name="T87" fmla="*/ 2301 h 3258"/>
                  <a:gd name="T88" fmla="*/ 7567 w 7886"/>
                  <a:gd name="T89" fmla="*/ 2250 h 3258"/>
                  <a:gd name="T90" fmla="*/ 7584 w 7886"/>
                  <a:gd name="T91" fmla="*/ 2197 h 3258"/>
                  <a:gd name="T92" fmla="*/ 7602 w 7886"/>
                  <a:gd name="T93" fmla="*/ 2136 h 3258"/>
                  <a:gd name="T94" fmla="*/ 7620 w 7886"/>
                  <a:gd name="T95" fmla="*/ 2072 h 3258"/>
                  <a:gd name="T96" fmla="*/ 7638 w 7886"/>
                  <a:gd name="T97" fmla="*/ 2005 h 3258"/>
                  <a:gd name="T98" fmla="*/ 7655 w 7886"/>
                  <a:gd name="T99" fmla="*/ 1936 h 3258"/>
                  <a:gd name="T100" fmla="*/ 7673 w 7886"/>
                  <a:gd name="T101" fmla="*/ 1865 h 3258"/>
                  <a:gd name="T102" fmla="*/ 7691 w 7886"/>
                  <a:gd name="T103" fmla="*/ 1789 h 3258"/>
                  <a:gd name="T104" fmla="*/ 7709 w 7886"/>
                  <a:gd name="T105" fmla="*/ 1714 h 3258"/>
                  <a:gd name="T106" fmla="*/ 7726 w 7886"/>
                  <a:gd name="T107" fmla="*/ 1603 h 3258"/>
                  <a:gd name="T108" fmla="*/ 7744 w 7886"/>
                  <a:gd name="T109" fmla="*/ 1491 h 3258"/>
                  <a:gd name="T110" fmla="*/ 7762 w 7886"/>
                  <a:gd name="T111" fmla="*/ 1353 h 3258"/>
                  <a:gd name="T112" fmla="*/ 7780 w 7886"/>
                  <a:gd name="T113" fmla="*/ 1207 h 3258"/>
                  <a:gd name="T114" fmla="*/ 7797 w 7886"/>
                  <a:gd name="T115" fmla="*/ 1053 h 3258"/>
                  <a:gd name="T116" fmla="*/ 7815 w 7886"/>
                  <a:gd name="T117" fmla="*/ 891 h 3258"/>
                  <a:gd name="T118" fmla="*/ 7833 w 7886"/>
                  <a:gd name="T119" fmla="*/ 710 h 3258"/>
                  <a:gd name="T120" fmla="*/ 7851 w 7886"/>
                  <a:gd name="T121" fmla="*/ 473 h 3258"/>
                  <a:gd name="T122" fmla="*/ 7868 w 7886"/>
                  <a:gd name="T123" fmla="*/ 236 h 3258"/>
                  <a:gd name="T124" fmla="*/ 7886 w 7886"/>
                  <a:gd name="T125" fmla="*/ 0 h 3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86" h="3258">
                    <a:moveTo>
                      <a:pt x="0" y="3256"/>
                    </a:moveTo>
                    <a:lnTo>
                      <a:pt x="361" y="3258"/>
                    </a:lnTo>
                    <a:lnTo>
                      <a:pt x="1079" y="3256"/>
                    </a:lnTo>
                    <a:lnTo>
                      <a:pt x="3167" y="3254"/>
                    </a:lnTo>
                    <a:lnTo>
                      <a:pt x="3780" y="3252"/>
                    </a:lnTo>
                    <a:lnTo>
                      <a:pt x="4029" y="3250"/>
                    </a:lnTo>
                    <a:lnTo>
                      <a:pt x="4200" y="3248"/>
                    </a:lnTo>
                    <a:lnTo>
                      <a:pt x="4356" y="3246"/>
                    </a:lnTo>
                    <a:lnTo>
                      <a:pt x="4494" y="3244"/>
                    </a:lnTo>
                    <a:lnTo>
                      <a:pt x="4617" y="3242"/>
                    </a:lnTo>
                    <a:lnTo>
                      <a:pt x="4727" y="3240"/>
                    </a:lnTo>
                    <a:lnTo>
                      <a:pt x="4830" y="3238"/>
                    </a:lnTo>
                    <a:lnTo>
                      <a:pt x="4928" y="3236"/>
                    </a:lnTo>
                    <a:lnTo>
                      <a:pt x="5017" y="3234"/>
                    </a:lnTo>
                    <a:lnTo>
                      <a:pt x="5096" y="3232"/>
                    </a:lnTo>
                    <a:lnTo>
                      <a:pt x="5167" y="3230"/>
                    </a:lnTo>
                    <a:lnTo>
                      <a:pt x="5234" y="3228"/>
                    </a:lnTo>
                    <a:lnTo>
                      <a:pt x="5297" y="3226"/>
                    </a:lnTo>
                    <a:lnTo>
                      <a:pt x="5354" y="3224"/>
                    </a:lnTo>
                    <a:lnTo>
                      <a:pt x="5409" y="3222"/>
                    </a:lnTo>
                    <a:lnTo>
                      <a:pt x="5461" y="3220"/>
                    </a:lnTo>
                    <a:lnTo>
                      <a:pt x="5508" y="3218"/>
                    </a:lnTo>
                    <a:lnTo>
                      <a:pt x="5551" y="3216"/>
                    </a:lnTo>
                    <a:lnTo>
                      <a:pt x="5595" y="3214"/>
                    </a:lnTo>
                    <a:lnTo>
                      <a:pt x="5634" y="3212"/>
                    </a:lnTo>
                    <a:lnTo>
                      <a:pt x="5672" y="3210"/>
                    </a:lnTo>
                    <a:lnTo>
                      <a:pt x="5709" y="3208"/>
                    </a:lnTo>
                    <a:lnTo>
                      <a:pt x="5743" y="3206"/>
                    </a:lnTo>
                    <a:lnTo>
                      <a:pt x="5776" y="3205"/>
                    </a:lnTo>
                    <a:lnTo>
                      <a:pt x="5808" y="3203"/>
                    </a:lnTo>
                    <a:lnTo>
                      <a:pt x="5837" y="3201"/>
                    </a:lnTo>
                    <a:lnTo>
                      <a:pt x="5867" y="3199"/>
                    </a:lnTo>
                    <a:lnTo>
                      <a:pt x="5894" y="3197"/>
                    </a:lnTo>
                    <a:lnTo>
                      <a:pt x="5920" y="3195"/>
                    </a:lnTo>
                    <a:lnTo>
                      <a:pt x="5946" y="3193"/>
                    </a:lnTo>
                    <a:lnTo>
                      <a:pt x="5969" y="3191"/>
                    </a:lnTo>
                    <a:lnTo>
                      <a:pt x="5993" y="3189"/>
                    </a:lnTo>
                    <a:lnTo>
                      <a:pt x="6017" y="3187"/>
                    </a:lnTo>
                    <a:lnTo>
                      <a:pt x="6038" y="3185"/>
                    </a:lnTo>
                    <a:lnTo>
                      <a:pt x="6060" y="3183"/>
                    </a:lnTo>
                    <a:lnTo>
                      <a:pt x="6080" y="3181"/>
                    </a:lnTo>
                    <a:lnTo>
                      <a:pt x="6101" y="3179"/>
                    </a:lnTo>
                    <a:lnTo>
                      <a:pt x="6121" y="3177"/>
                    </a:lnTo>
                    <a:lnTo>
                      <a:pt x="6141" y="3175"/>
                    </a:lnTo>
                    <a:lnTo>
                      <a:pt x="6159" y="3173"/>
                    </a:lnTo>
                    <a:lnTo>
                      <a:pt x="6178" y="3171"/>
                    </a:lnTo>
                    <a:lnTo>
                      <a:pt x="6194" y="3169"/>
                    </a:lnTo>
                    <a:lnTo>
                      <a:pt x="6212" y="3167"/>
                    </a:lnTo>
                    <a:lnTo>
                      <a:pt x="6230" y="3165"/>
                    </a:lnTo>
                    <a:lnTo>
                      <a:pt x="6245" y="3163"/>
                    </a:lnTo>
                    <a:lnTo>
                      <a:pt x="6261" y="3161"/>
                    </a:lnTo>
                    <a:lnTo>
                      <a:pt x="6277" y="3159"/>
                    </a:lnTo>
                    <a:lnTo>
                      <a:pt x="6293" y="3157"/>
                    </a:lnTo>
                    <a:lnTo>
                      <a:pt x="6307" y="3155"/>
                    </a:lnTo>
                    <a:lnTo>
                      <a:pt x="6320" y="3153"/>
                    </a:lnTo>
                    <a:lnTo>
                      <a:pt x="6334" y="3151"/>
                    </a:lnTo>
                    <a:lnTo>
                      <a:pt x="6348" y="3149"/>
                    </a:lnTo>
                    <a:lnTo>
                      <a:pt x="6362" y="3147"/>
                    </a:lnTo>
                    <a:lnTo>
                      <a:pt x="6376" y="3145"/>
                    </a:lnTo>
                    <a:lnTo>
                      <a:pt x="6387" y="3143"/>
                    </a:lnTo>
                    <a:lnTo>
                      <a:pt x="6399" y="3141"/>
                    </a:lnTo>
                    <a:lnTo>
                      <a:pt x="6413" y="3139"/>
                    </a:lnTo>
                    <a:lnTo>
                      <a:pt x="6425" y="3137"/>
                    </a:lnTo>
                    <a:lnTo>
                      <a:pt x="6437" y="3135"/>
                    </a:lnTo>
                    <a:lnTo>
                      <a:pt x="6449" y="3134"/>
                    </a:lnTo>
                    <a:lnTo>
                      <a:pt x="6458" y="3132"/>
                    </a:lnTo>
                    <a:lnTo>
                      <a:pt x="6470" y="3130"/>
                    </a:lnTo>
                    <a:lnTo>
                      <a:pt x="6482" y="3128"/>
                    </a:lnTo>
                    <a:lnTo>
                      <a:pt x="6492" y="3126"/>
                    </a:lnTo>
                    <a:lnTo>
                      <a:pt x="6502" y="3124"/>
                    </a:lnTo>
                    <a:lnTo>
                      <a:pt x="6512" y="3122"/>
                    </a:lnTo>
                    <a:lnTo>
                      <a:pt x="6524" y="3120"/>
                    </a:lnTo>
                    <a:lnTo>
                      <a:pt x="6533" y="3118"/>
                    </a:lnTo>
                    <a:lnTo>
                      <a:pt x="6541" y="3116"/>
                    </a:lnTo>
                    <a:lnTo>
                      <a:pt x="6551" y="3114"/>
                    </a:lnTo>
                    <a:lnTo>
                      <a:pt x="6561" y="3112"/>
                    </a:lnTo>
                    <a:lnTo>
                      <a:pt x="6571" y="3110"/>
                    </a:lnTo>
                    <a:lnTo>
                      <a:pt x="6579" y="3108"/>
                    </a:lnTo>
                    <a:lnTo>
                      <a:pt x="6589" y="3106"/>
                    </a:lnTo>
                    <a:lnTo>
                      <a:pt x="6596" y="3104"/>
                    </a:lnTo>
                    <a:lnTo>
                      <a:pt x="6606" y="3102"/>
                    </a:lnTo>
                    <a:lnTo>
                      <a:pt x="6614" y="3100"/>
                    </a:lnTo>
                    <a:lnTo>
                      <a:pt x="6622" y="3098"/>
                    </a:lnTo>
                    <a:lnTo>
                      <a:pt x="6630" y="3096"/>
                    </a:lnTo>
                    <a:lnTo>
                      <a:pt x="6638" y="3094"/>
                    </a:lnTo>
                    <a:lnTo>
                      <a:pt x="6646" y="3092"/>
                    </a:lnTo>
                    <a:lnTo>
                      <a:pt x="6654" y="3090"/>
                    </a:lnTo>
                    <a:lnTo>
                      <a:pt x="6662" y="3088"/>
                    </a:lnTo>
                    <a:lnTo>
                      <a:pt x="6667" y="3086"/>
                    </a:lnTo>
                    <a:lnTo>
                      <a:pt x="6675" y="3084"/>
                    </a:lnTo>
                    <a:lnTo>
                      <a:pt x="6683" y="3082"/>
                    </a:lnTo>
                    <a:lnTo>
                      <a:pt x="6691" y="3080"/>
                    </a:lnTo>
                    <a:lnTo>
                      <a:pt x="6697" y="3078"/>
                    </a:lnTo>
                    <a:lnTo>
                      <a:pt x="6705" y="3076"/>
                    </a:lnTo>
                    <a:lnTo>
                      <a:pt x="6711" y="3074"/>
                    </a:lnTo>
                    <a:lnTo>
                      <a:pt x="6719" y="3072"/>
                    </a:lnTo>
                    <a:lnTo>
                      <a:pt x="6725" y="3070"/>
                    </a:lnTo>
                    <a:lnTo>
                      <a:pt x="6731" y="3068"/>
                    </a:lnTo>
                    <a:lnTo>
                      <a:pt x="6736" y="3066"/>
                    </a:lnTo>
                    <a:lnTo>
                      <a:pt x="6744" y="3064"/>
                    </a:lnTo>
                    <a:lnTo>
                      <a:pt x="6750" y="3063"/>
                    </a:lnTo>
                    <a:lnTo>
                      <a:pt x="6756" y="3061"/>
                    </a:lnTo>
                    <a:lnTo>
                      <a:pt x="6762" y="3059"/>
                    </a:lnTo>
                    <a:lnTo>
                      <a:pt x="6768" y="3057"/>
                    </a:lnTo>
                    <a:lnTo>
                      <a:pt x="6774" y="3055"/>
                    </a:lnTo>
                    <a:lnTo>
                      <a:pt x="6780" y="3053"/>
                    </a:lnTo>
                    <a:lnTo>
                      <a:pt x="6786" y="3051"/>
                    </a:lnTo>
                    <a:lnTo>
                      <a:pt x="6792" y="3049"/>
                    </a:lnTo>
                    <a:lnTo>
                      <a:pt x="6798" y="3047"/>
                    </a:lnTo>
                    <a:lnTo>
                      <a:pt x="6804" y="3045"/>
                    </a:lnTo>
                    <a:lnTo>
                      <a:pt x="6809" y="3043"/>
                    </a:lnTo>
                    <a:lnTo>
                      <a:pt x="6815" y="3041"/>
                    </a:lnTo>
                    <a:lnTo>
                      <a:pt x="6819" y="3039"/>
                    </a:lnTo>
                    <a:lnTo>
                      <a:pt x="6825" y="3037"/>
                    </a:lnTo>
                    <a:lnTo>
                      <a:pt x="6831" y="3035"/>
                    </a:lnTo>
                    <a:lnTo>
                      <a:pt x="6837" y="3033"/>
                    </a:lnTo>
                    <a:lnTo>
                      <a:pt x="6841" y="3031"/>
                    </a:lnTo>
                    <a:lnTo>
                      <a:pt x="6847" y="3029"/>
                    </a:lnTo>
                    <a:lnTo>
                      <a:pt x="6853" y="3027"/>
                    </a:lnTo>
                    <a:lnTo>
                      <a:pt x="6857" y="3025"/>
                    </a:lnTo>
                    <a:lnTo>
                      <a:pt x="6863" y="3023"/>
                    </a:lnTo>
                    <a:lnTo>
                      <a:pt x="6867" y="3021"/>
                    </a:lnTo>
                    <a:lnTo>
                      <a:pt x="6873" y="3019"/>
                    </a:lnTo>
                    <a:lnTo>
                      <a:pt x="6877" y="3017"/>
                    </a:lnTo>
                    <a:lnTo>
                      <a:pt x="6882" y="3015"/>
                    </a:lnTo>
                    <a:lnTo>
                      <a:pt x="6886" y="3013"/>
                    </a:lnTo>
                    <a:lnTo>
                      <a:pt x="6892" y="3011"/>
                    </a:lnTo>
                    <a:lnTo>
                      <a:pt x="6896" y="3009"/>
                    </a:lnTo>
                    <a:lnTo>
                      <a:pt x="6900" y="3007"/>
                    </a:lnTo>
                    <a:lnTo>
                      <a:pt x="6906" y="3005"/>
                    </a:lnTo>
                    <a:lnTo>
                      <a:pt x="6910" y="3003"/>
                    </a:lnTo>
                    <a:lnTo>
                      <a:pt x="6914" y="3001"/>
                    </a:lnTo>
                    <a:lnTo>
                      <a:pt x="6920" y="2999"/>
                    </a:lnTo>
                    <a:lnTo>
                      <a:pt x="6924" y="2997"/>
                    </a:lnTo>
                    <a:lnTo>
                      <a:pt x="6928" y="2995"/>
                    </a:lnTo>
                    <a:lnTo>
                      <a:pt x="6932" y="2993"/>
                    </a:lnTo>
                    <a:lnTo>
                      <a:pt x="6936" y="2992"/>
                    </a:lnTo>
                    <a:lnTo>
                      <a:pt x="6940" y="2990"/>
                    </a:lnTo>
                    <a:lnTo>
                      <a:pt x="6946" y="2988"/>
                    </a:lnTo>
                    <a:lnTo>
                      <a:pt x="6949" y="2986"/>
                    </a:lnTo>
                    <a:lnTo>
                      <a:pt x="6953" y="2984"/>
                    </a:lnTo>
                    <a:lnTo>
                      <a:pt x="6957" y="2982"/>
                    </a:lnTo>
                    <a:lnTo>
                      <a:pt x="6961" y="2980"/>
                    </a:lnTo>
                    <a:lnTo>
                      <a:pt x="6965" y="2978"/>
                    </a:lnTo>
                    <a:lnTo>
                      <a:pt x="6969" y="2976"/>
                    </a:lnTo>
                    <a:lnTo>
                      <a:pt x="6973" y="2974"/>
                    </a:lnTo>
                    <a:lnTo>
                      <a:pt x="6977" y="2972"/>
                    </a:lnTo>
                    <a:lnTo>
                      <a:pt x="6981" y="2970"/>
                    </a:lnTo>
                    <a:lnTo>
                      <a:pt x="6985" y="2968"/>
                    </a:lnTo>
                    <a:lnTo>
                      <a:pt x="6989" y="2966"/>
                    </a:lnTo>
                    <a:lnTo>
                      <a:pt x="6993" y="2964"/>
                    </a:lnTo>
                    <a:lnTo>
                      <a:pt x="6997" y="2962"/>
                    </a:lnTo>
                    <a:lnTo>
                      <a:pt x="7001" y="2960"/>
                    </a:lnTo>
                    <a:lnTo>
                      <a:pt x="7005" y="2958"/>
                    </a:lnTo>
                    <a:lnTo>
                      <a:pt x="7007" y="2956"/>
                    </a:lnTo>
                    <a:lnTo>
                      <a:pt x="7011" y="2954"/>
                    </a:lnTo>
                    <a:lnTo>
                      <a:pt x="7015" y="2952"/>
                    </a:lnTo>
                    <a:lnTo>
                      <a:pt x="7019" y="2950"/>
                    </a:lnTo>
                    <a:lnTo>
                      <a:pt x="7020" y="2948"/>
                    </a:lnTo>
                    <a:lnTo>
                      <a:pt x="7024" y="2946"/>
                    </a:lnTo>
                    <a:lnTo>
                      <a:pt x="7028" y="2944"/>
                    </a:lnTo>
                    <a:lnTo>
                      <a:pt x="7032" y="2942"/>
                    </a:lnTo>
                    <a:lnTo>
                      <a:pt x="7036" y="2940"/>
                    </a:lnTo>
                    <a:lnTo>
                      <a:pt x="7038" y="2938"/>
                    </a:lnTo>
                    <a:lnTo>
                      <a:pt x="7042" y="2936"/>
                    </a:lnTo>
                    <a:lnTo>
                      <a:pt x="7046" y="2934"/>
                    </a:lnTo>
                    <a:lnTo>
                      <a:pt x="7048" y="2932"/>
                    </a:lnTo>
                    <a:lnTo>
                      <a:pt x="7052" y="2930"/>
                    </a:lnTo>
                    <a:lnTo>
                      <a:pt x="7056" y="2928"/>
                    </a:lnTo>
                    <a:lnTo>
                      <a:pt x="7060" y="2926"/>
                    </a:lnTo>
                    <a:lnTo>
                      <a:pt x="7062" y="2924"/>
                    </a:lnTo>
                    <a:lnTo>
                      <a:pt x="7066" y="2922"/>
                    </a:lnTo>
                    <a:lnTo>
                      <a:pt x="7070" y="2921"/>
                    </a:lnTo>
                    <a:lnTo>
                      <a:pt x="7072" y="2919"/>
                    </a:lnTo>
                    <a:lnTo>
                      <a:pt x="7076" y="2917"/>
                    </a:lnTo>
                    <a:lnTo>
                      <a:pt x="7080" y="2915"/>
                    </a:lnTo>
                    <a:lnTo>
                      <a:pt x="7082" y="2913"/>
                    </a:lnTo>
                    <a:lnTo>
                      <a:pt x="7086" y="2911"/>
                    </a:lnTo>
                    <a:lnTo>
                      <a:pt x="7090" y="2909"/>
                    </a:lnTo>
                    <a:lnTo>
                      <a:pt x="7091" y="2907"/>
                    </a:lnTo>
                    <a:lnTo>
                      <a:pt x="7095" y="2905"/>
                    </a:lnTo>
                    <a:lnTo>
                      <a:pt x="7099" y="2903"/>
                    </a:lnTo>
                    <a:lnTo>
                      <a:pt x="7101" y="2901"/>
                    </a:lnTo>
                    <a:lnTo>
                      <a:pt x="7105" y="2899"/>
                    </a:lnTo>
                    <a:lnTo>
                      <a:pt x="7107" y="2897"/>
                    </a:lnTo>
                    <a:lnTo>
                      <a:pt x="7111" y="2895"/>
                    </a:lnTo>
                    <a:lnTo>
                      <a:pt x="7115" y="2893"/>
                    </a:lnTo>
                    <a:lnTo>
                      <a:pt x="7117" y="2891"/>
                    </a:lnTo>
                    <a:lnTo>
                      <a:pt x="7121" y="2889"/>
                    </a:lnTo>
                    <a:lnTo>
                      <a:pt x="7123" y="2887"/>
                    </a:lnTo>
                    <a:lnTo>
                      <a:pt x="7125" y="2885"/>
                    </a:lnTo>
                    <a:lnTo>
                      <a:pt x="7129" y="2883"/>
                    </a:lnTo>
                    <a:lnTo>
                      <a:pt x="7131" y="2881"/>
                    </a:lnTo>
                    <a:lnTo>
                      <a:pt x="7133" y="2879"/>
                    </a:lnTo>
                    <a:lnTo>
                      <a:pt x="7137" y="2877"/>
                    </a:lnTo>
                    <a:lnTo>
                      <a:pt x="7139" y="2875"/>
                    </a:lnTo>
                    <a:lnTo>
                      <a:pt x="7141" y="2873"/>
                    </a:lnTo>
                    <a:lnTo>
                      <a:pt x="7145" y="2871"/>
                    </a:lnTo>
                    <a:lnTo>
                      <a:pt x="7147" y="2869"/>
                    </a:lnTo>
                    <a:lnTo>
                      <a:pt x="7149" y="2867"/>
                    </a:lnTo>
                    <a:lnTo>
                      <a:pt x="7153" y="2865"/>
                    </a:lnTo>
                    <a:lnTo>
                      <a:pt x="7155" y="2863"/>
                    </a:lnTo>
                    <a:lnTo>
                      <a:pt x="7157" y="2861"/>
                    </a:lnTo>
                    <a:lnTo>
                      <a:pt x="7160" y="2859"/>
                    </a:lnTo>
                    <a:lnTo>
                      <a:pt x="7162" y="2857"/>
                    </a:lnTo>
                    <a:lnTo>
                      <a:pt x="7164" y="2855"/>
                    </a:lnTo>
                    <a:lnTo>
                      <a:pt x="7166" y="2853"/>
                    </a:lnTo>
                    <a:lnTo>
                      <a:pt x="7170" y="2851"/>
                    </a:lnTo>
                    <a:lnTo>
                      <a:pt x="7172" y="2850"/>
                    </a:lnTo>
                    <a:lnTo>
                      <a:pt x="7174" y="2848"/>
                    </a:lnTo>
                    <a:lnTo>
                      <a:pt x="7176" y="2846"/>
                    </a:lnTo>
                    <a:lnTo>
                      <a:pt x="7178" y="2844"/>
                    </a:lnTo>
                    <a:lnTo>
                      <a:pt x="7182" y="2842"/>
                    </a:lnTo>
                    <a:lnTo>
                      <a:pt x="7184" y="2840"/>
                    </a:lnTo>
                    <a:lnTo>
                      <a:pt x="7186" y="2838"/>
                    </a:lnTo>
                    <a:lnTo>
                      <a:pt x="7188" y="2836"/>
                    </a:lnTo>
                    <a:lnTo>
                      <a:pt x="7190" y="2834"/>
                    </a:lnTo>
                    <a:lnTo>
                      <a:pt x="7194" y="2832"/>
                    </a:lnTo>
                    <a:lnTo>
                      <a:pt x="7196" y="2830"/>
                    </a:lnTo>
                    <a:lnTo>
                      <a:pt x="7198" y="2828"/>
                    </a:lnTo>
                    <a:lnTo>
                      <a:pt x="7200" y="2826"/>
                    </a:lnTo>
                    <a:lnTo>
                      <a:pt x="7202" y="2824"/>
                    </a:lnTo>
                    <a:lnTo>
                      <a:pt x="7204" y="2822"/>
                    </a:lnTo>
                    <a:lnTo>
                      <a:pt x="7206" y="2820"/>
                    </a:lnTo>
                    <a:lnTo>
                      <a:pt x="7208" y="2818"/>
                    </a:lnTo>
                    <a:lnTo>
                      <a:pt x="7212" y="2816"/>
                    </a:lnTo>
                    <a:lnTo>
                      <a:pt x="7214" y="2814"/>
                    </a:lnTo>
                    <a:lnTo>
                      <a:pt x="7216" y="2812"/>
                    </a:lnTo>
                    <a:lnTo>
                      <a:pt x="7218" y="2810"/>
                    </a:lnTo>
                    <a:lnTo>
                      <a:pt x="7220" y="2808"/>
                    </a:lnTo>
                    <a:lnTo>
                      <a:pt x="7222" y="2806"/>
                    </a:lnTo>
                    <a:lnTo>
                      <a:pt x="7224" y="2804"/>
                    </a:lnTo>
                    <a:lnTo>
                      <a:pt x="7226" y="2802"/>
                    </a:lnTo>
                    <a:lnTo>
                      <a:pt x="7228" y="2800"/>
                    </a:lnTo>
                    <a:lnTo>
                      <a:pt x="7230" y="2798"/>
                    </a:lnTo>
                    <a:lnTo>
                      <a:pt x="7231" y="2796"/>
                    </a:lnTo>
                    <a:lnTo>
                      <a:pt x="7233" y="2794"/>
                    </a:lnTo>
                    <a:lnTo>
                      <a:pt x="7237" y="2792"/>
                    </a:lnTo>
                    <a:lnTo>
                      <a:pt x="7239" y="2790"/>
                    </a:lnTo>
                    <a:lnTo>
                      <a:pt x="7241" y="2788"/>
                    </a:lnTo>
                    <a:lnTo>
                      <a:pt x="7243" y="2786"/>
                    </a:lnTo>
                    <a:lnTo>
                      <a:pt x="7245" y="2784"/>
                    </a:lnTo>
                    <a:lnTo>
                      <a:pt x="7247" y="2782"/>
                    </a:lnTo>
                    <a:lnTo>
                      <a:pt x="7249" y="2780"/>
                    </a:lnTo>
                    <a:lnTo>
                      <a:pt x="7251" y="2779"/>
                    </a:lnTo>
                    <a:lnTo>
                      <a:pt x="7253" y="2777"/>
                    </a:lnTo>
                    <a:lnTo>
                      <a:pt x="7255" y="2775"/>
                    </a:lnTo>
                    <a:lnTo>
                      <a:pt x="7257" y="2773"/>
                    </a:lnTo>
                    <a:lnTo>
                      <a:pt x="7259" y="2771"/>
                    </a:lnTo>
                    <a:lnTo>
                      <a:pt x="7261" y="2769"/>
                    </a:lnTo>
                    <a:lnTo>
                      <a:pt x="7263" y="2767"/>
                    </a:lnTo>
                    <a:lnTo>
                      <a:pt x="7265" y="2765"/>
                    </a:lnTo>
                    <a:lnTo>
                      <a:pt x="7267" y="2763"/>
                    </a:lnTo>
                    <a:lnTo>
                      <a:pt x="7269" y="2761"/>
                    </a:lnTo>
                    <a:lnTo>
                      <a:pt x="7271" y="2759"/>
                    </a:lnTo>
                    <a:lnTo>
                      <a:pt x="7273" y="2757"/>
                    </a:lnTo>
                    <a:lnTo>
                      <a:pt x="7275" y="2755"/>
                    </a:lnTo>
                    <a:lnTo>
                      <a:pt x="7277" y="2753"/>
                    </a:lnTo>
                    <a:lnTo>
                      <a:pt x="7279" y="2751"/>
                    </a:lnTo>
                    <a:lnTo>
                      <a:pt x="7281" y="2749"/>
                    </a:lnTo>
                    <a:lnTo>
                      <a:pt x="7283" y="2747"/>
                    </a:lnTo>
                    <a:lnTo>
                      <a:pt x="7285" y="2745"/>
                    </a:lnTo>
                    <a:lnTo>
                      <a:pt x="7287" y="2743"/>
                    </a:lnTo>
                    <a:lnTo>
                      <a:pt x="7289" y="2741"/>
                    </a:lnTo>
                    <a:lnTo>
                      <a:pt x="7291" y="2739"/>
                    </a:lnTo>
                    <a:lnTo>
                      <a:pt x="7293" y="2737"/>
                    </a:lnTo>
                    <a:lnTo>
                      <a:pt x="7295" y="2735"/>
                    </a:lnTo>
                    <a:lnTo>
                      <a:pt x="7297" y="2733"/>
                    </a:lnTo>
                    <a:lnTo>
                      <a:pt x="7299" y="2731"/>
                    </a:lnTo>
                    <a:lnTo>
                      <a:pt x="7301" y="2729"/>
                    </a:lnTo>
                    <a:lnTo>
                      <a:pt x="7302" y="2727"/>
                    </a:lnTo>
                    <a:lnTo>
                      <a:pt x="7304" y="2725"/>
                    </a:lnTo>
                    <a:lnTo>
                      <a:pt x="7306" y="2723"/>
                    </a:lnTo>
                    <a:lnTo>
                      <a:pt x="7308" y="2721"/>
                    </a:lnTo>
                    <a:lnTo>
                      <a:pt x="7310" y="2719"/>
                    </a:lnTo>
                    <a:lnTo>
                      <a:pt x="7312" y="2717"/>
                    </a:lnTo>
                    <a:lnTo>
                      <a:pt x="7314" y="2715"/>
                    </a:lnTo>
                    <a:lnTo>
                      <a:pt x="7316" y="2713"/>
                    </a:lnTo>
                    <a:lnTo>
                      <a:pt x="7318" y="2710"/>
                    </a:lnTo>
                    <a:lnTo>
                      <a:pt x="7320" y="2708"/>
                    </a:lnTo>
                    <a:lnTo>
                      <a:pt x="7322" y="2706"/>
                    </a:lnTo>
                    <a:lnTo>
                      <a:pt x="7324" y="2704"/>
                    </a:lnTo>
                    <a:lnTo>
                      <a:pt x="7326" y="2700"/>
                    </a:lnTo>
                    <a:lnTo>
                      <a:pt x="7328" y="2698"/>
                    </a:lnTo>
                    <a:lnTo>
                      <a:pt x="7330" y="2696"/>
                    </a:lnTo>
                    <a:lnTo>
                      <a:pt x="7332" y="2692"/>
                    </a:lnTo>
                    <a:lnTo>
                      <a:pt x="7334" y="2690"/>
                    </a:lnTo>
                    <a:lnTo>
                      <a:pt x="7336" y="2688"/>
                    </a:lnTo>
                    <a:lnTo>
                      <a:pt x="7338" y="2686"/>
                    </a:lnTo>
                    <a:lnTo>
                      <a:pt x="7340" y="2682"/>
                    </a:lnTo>
                    <a:lnTo>
                      <a:pt x="7342" y="2680"/>
                    </a:lnTo>
                    <a:lnTo>
                      <a:pt x="7344" y="2678"/>
                    </a:lnTo>
                    <a:lnTo>
                      <a:pt x="7346" y="2676"/>
                    </a:lnTo>
                    <a:lnTo>
                      <a:pt x="7348" y="2672"/>
                    </a:lnTo>
                    <a:lnTo>
                      <a:pt x="7350" y="2670"/>
                    </a:lnTo>
                    <a:lnTo>
                      <a:pt x="7352" y="2668"/>
                    </a:lnTo>
                    <a:lnTo>
                      <a:pt x="7354" y="2664"/>
                    </a:lnTo>
                    <a:lnTo>
                      <a:pt x="7356" y="2662"/>
                    </a:lnTo>
                    <a:lnTo>
                      <a:pt x="7358" y="2660"/>
                    </a:lnTo>
                    <a:lnTo>
                      <a:pt x="7360" y="2656"/>
                    </a:lnTo>
                    <a:lnTo>
                      <a:pt x="7362" y="2654"/>
                    </a:lnTo>
                    <a:lnTo>
                      <a:pt x="7364" y="2650"/>
                    </a:lnTo>
                    <a:lnTo>
                      <a:pt x="7366" y="2648"/>
                    </a:lnTo>
                    <a:lnTo>
                      <a:pt x="7368" y="2644"/>
                    </a:lnTo>
                    <a:lnTo>
                      <a:pt x="7370" y="2642"/>
                    </a:lnTo>
                    <a:lnTo>
                      <a:pt x="7372" y="2639"/>
                    </a:lnTo>
                    <a:lnTo>
                      <a:pt x="7373" y="2637"/>
                    </a:lnTo>
                    <a:lnTo>
                      <a:pt x="7375" y="2633"/>
                    </a:lnTo>
                    <a:lnTo>
                      <a:pt x="7377" y="2631"/>
                    </a:lnTo>
                    <a:lnTo>
                      <a:pt x="7379" y="2627"/>
                    </a:lnTo>
                    <a:lnTo>
                      <a:pt x="7381" y="2625"/>
                    </a:lnTo>
                    <a:lnTo>
                      <a:pt x="7383" y="2623"/>
                    </a:lnTo>
                    <a:lnTo>
                      <a:pt x="7385" y="2619"/>
                    </a:lnTo>
                    <a:lnTo>
                      <a:pt x="7387" y="2617"/>
                    </a:lnTo>
                    <a:lnTo>
                      <a:pt x="7389" y="2613"/>
                    </a:lnTo>
                    <a:lnTo>
                      <a:pt x="7391" y="2611"/>
                    </a:lnTo>
                    <a:lnTo>
                      <a:pt x="7393" y="2607"/>
                    </a:lnTo>
                    <a:lnTo>
                      <a:pt x="7395" y="2605"/>
                    </a:lnTo>
                    <a:lnTo>
                      <a:pt x="7397" y="2601"/>
                    </a:lnTo>
                    <a:lnTo>
                      <a:pt x="7399" y="2597"/>
                    </a:lnTo>
                    <a:lnTo>
                      <a:pt x="7401" y="2595"/>
                    </a:lnTo>
                    <a:lnTo>
                      <a:pt x="7403" y="2591"/>
                    </a:lnTo>
                    <a:lnTo>
                      <a:pt x="7405" y="2587"/>
                    </a:lnTo>
                    <a:lnTo>
                      <a:pt x="7407" y="2585"/>
                    </a:lnTo>
                    <a:lnTo>
                      <a:pt x="7409" y="2581"/>
                    </a:lnTo>
                    <a:lnTo>
                      <a:pt x="7411" y="2577"/>
                    </a:lnTo>
                    <a:lnTo>
                      <a:pt x="7413" y="2575"/>
                    </a:lnTo>
                    <a:lnTo>
                      <a:pt x="7415" y="2571"/>
                    </a:lnTo>
                    <a:lnTo>
                      <a:pt x="7417" y="2568"/>
                    </a:lnTo>
                    <a:lnTo>
                      <a:pt x="7419" y="2566"/>
                    </a:lnTo>
                    <a:lnTo>
                      <a:pt x="7421" y="2562"/>
                    </a:lnTo>
                    <a:lnTo>
                      <a:pt x="7423" y="2558"/>
                    </a:lnTo>
                    <a:lnTo>
                      <a:pt x="7425" y="2556"/>
                    </a:lnTo>
                    <a:lnTo>
                      <a:pt x="7427" y="2552"/>
                    </a:lnTo>
                    <a:lnTo>
                      <a:pt x="7429" y="2548"/>
                    </a:lnTo>
                    <a:lnTo>
                      <a:pt x="7431" y="2546"/>
                    </a:lnTo>
                    <a:lnTo>
                      <a:pt x="7433" y="2542"/>
                    </a:lnTo>
                    <a:lnTo>
                      <a:pt x="7435" y="2538"/>
                    </a:lnTo>
                    <a:lnTo>
                      <a:pt x="7437" y="2534"/>
                    </a:lnTo>
                    <a:lnTo>
                      <a:pt x="7439" y="2532"/>
                    </a:lnTo>
                    <a:lnTo>
                      <a:pt x="7441" y="2528"/>
                    </a:lnTo>
                    <a:lnTo>
                      <a:pt x="7443" y="2524"/>
                    </a:lnTo>
                    <a:lnTo>
                      <a:pt x="7444" y="2520"/>
                    </a:lnTo>
                    <a:lnTo>
                      <a:pt x="7446" y="2518"/>
                    </a:lnTo>
                    <a:lnTo>
                      <a:pt x="7448" y="2514"/>
                    </a:lnTo>
                    <a:lnTo>
                      <a:pt x="7450" y="2510"/>
                    </a:lnTo>
                    <a:lnTo>
                      <a:pt x="7452" y="2506"/>
                    </a:lnTo>
                    <a:lnTo>
                      <a:pt x="7454" y="2502"/>
                    </a:lnTo>
                    <a:lnTo>
                      <a:pt x="7456" y="2500"/>
                    </a:lnTo>
                    <a:lnTo>
                      <a:pt x="7458" y="2497"/>
                    </a:lnTo>
                    <a:lnTo>
                      <a:pt x="7460" y="2493"/>
                    </a:lnTo>
                    <a:lnTo>
                      <a:pt x="7462" y="2489"/>
                    </a:lnTo>
                    <a:lnTo>
                      <a:pt x="7464" y="2487"/>
                    </a:lnTo>
                    <a:lnTo>
                      <a:pt x="7466" y="2483"/>
                    </a:lnTo>
                    <a:lnTo>
                      <a:pt x="7468" y="2479"/>
                    </a:lnTo>
                    <a:lnTo>
                      <a:pt x="7470" y="2475"/>
                    </a:lnTo>
                    <a:lnTo>
                      <a:pt x="7472" y="2471"/>
                    </a:lnTo>
                    <a:lnTo>
                      <a:pt x="7474" y="2469"/>
                    </a:lnTo>
                    <a:lnTo>
                      <a:pt x="7476" y="2465"/>
                    </a:lnTo>
                    <a:lnTo>
                      <a:pt x="7478" y="2461"/>
                    </a:lnTo>
                    <a:lnTo>
                      <a:pt x="7480" y="2457"/>
                    </a:lnTo>
                    <a:lnTo>
                      <a:pt x="7482" y="2453"/>
                    </a:lnTo>
                    <a:lnTo>
                      <a:pt x="7484" y="2449"/>
                    </a:lnTo>
                    <a:lnTo>
                      <a:pt x="7486" y="2445"/>
                    </a:lnTo>
                    <a:lnTo>
                      <a:pt x="7488" y="2441"/>
                    </a:lnTo>
                    <a:lnTo>
                      <a:pt x="7490" y="2437"/>
                    </a:lnTo>
                    <a:lnTo>
                      <a:pt x="7492" y="2435"/>
                    </a:lnTo>
                    <a:lnTo>
                      <a:pt x="7494" y="2431"/>
                    </a:lnTo>
                    <a:lnTo>
                      <a:pt x="7496" y="2427"/>
                    </a:lnTo>
                    <a:lnTo>
                      <a:pt x="7498" y="2424"/>
                    </a:lnTo>
                    <a:lnTo>
                      <a:pt x="7500" y="2420"/>
                    </a:lnTo>
                    <a:lnTo>
                      <a:pt x="7502" y="2416"/>
                    </a:lnTo>
                    <a:lnTo>
                      <a:pt x="7504" y="2412"/>
                    </a:lnTo>
                    <a:lnTo>
                      <a:pt x="7506" y="2408"/>
                    </a:lnTo>
                    <a:lnTo>
                      <a:pt x="7508" y="2404"/>
                    </a:lnTo>
                    <a:lnTo>
                      <a:pt x="7510" y="2400"/>
                    </a:lnTo>
                    <a:lnTo>
                      <a:pt x="7512" y="2398"/>
                    </a:lnTo>
                    <a:lnTo>
                      <a:pt x="7513" y="2392"/>
                    </a:lnTo>
                    <a:lnTo>
                      <a:pt x="7515" y="2388"/>
                    </a:lnTo>
                    <a:lnTo>
                      <a:pt x="7517" y="2382"/>
                    </a:lnTo>
                    <a:lnTo>
                      <a:pt x="7519" y="2378"/>
                    </a:lnTo>
                    <a:lnTo>
                      <a:pt x="7521" y="2372"/>
                    </a:lnTo>
                    <a:lnTo>
                      <a:pt x="7523" y="2368"/>
                    </a:lnTo>
                    <a:lnTo>
                      <a:pt x="7525" y="2362"/>
                    </a:lnTo>
                    <a:lnTo>
                      <a:pt x="7527" y="2356"/>
                    </a:lnTo>
                    <a:lnTo>
                      <a:pt x="7529" y="2353"/>
                    </a:lnTo>
                    <a:lnTo>
                      <a:pt x="7531" y="2347"/>
                    </a:lnTo>
                    <a:lnTo>
                      <a:pt x="7533" y="2343"/>
                    </a:lnTo>
                    <a:lnTo>
                      <a:pt x="7535" y="2337"/>
                    </a:lnTo>
                    <a:lnTo>
                      <a:pt x="7537" y="2333"/>
                    </a:lnTo>
                    <a:lnTo>
                      <a:pt x="7539" y="2327"/>
                    </a:lnTo>
                    <a:lnTo>
                      <a:pt x="7541" y="2323"/>
                    </a:lnTo>
                    <a:lnTo>
                      <a:pt x="7543" y="2317"/>
                    </a:lnTo>
                    <a:lnTo>
                      <a:pt x="7545" y="2311"/>
                    </a:lnTo>
                    <a:lnTo>
                      <a:pt x="7547" y="2307"/>
                    </a:lnTo>
                    <a:lnTo>
                      <a:pt x="7549" y="2301"/>
                    </a:lnTo>
                    <a:lnTo>
                      <a:pt x="7551" y="2297"/>
                    </a:lnTo>
                    <a:lnTo>
                      <a:pt x="7553" y="2291"/>
                    </a:lnTo>
                    <a:lnTo>
                      <a:pt x="7555" y="2285"/>
                    </a:lnTo>
                    <a:lnTo>
                      <a:pt x="7557" y="2280"/>
                    </a:lnTo>
                    <a:lnTo>
                      <a:pt x="7559" y="2274"/>
                    </a:lnTo>
                    <a:lnTo>
                      <a:pt x="7561" y="2268"/>
                    </a:lnTo>
                    <a:lnTo>
                      <a:pt x="7563" y="2262"/>
                    </a:lnTo>
                    <a:lnTo>
                      <a:pt x="7565" y="2256"/>
                    </a:lnTo>
                    <a:lnTo>
                      <a:pt x="7567" y="2250"/>
                    </a:lnTo>
                    <a:lnTo>
                      <a:pt x="7569" y="2244"/>
                    </a:lnTo>
                    <a:lnTo>
                      <a:pt x="7571" y="2238"/>
                    </a:lnTo>
                    <a:lnTo>
                      <a:pt x="7573" y="2232"/>
                    </a:lnTo>
                    <a:lnTo>
                      <a:pt x="7575" y="2226"/>
                    </a:lnTo>
                    <a:lnTo>
                      <a:pt x="7577" y="2220"/>
                    </a:lnTo>
                    <a:lnTo>
                      <a:pt x="7579" y="2214"/>
                    </a:lnTo>
                    <a:lnTo>
                      <a:pt x="7581" y="2209"/>
                    </a:lnTo>
                    <a:lnTo>
                      <a:pt x="7583" y="2203"/>
                    </a:lnTo>
                    <a:lnTo>
                      <a:pt x="7584" y="2197"/>
                    </a:lnTo>
                    <a:lnTo>
                      <a:pt x="7586" y="2191"/>
                    </a:lnTo>
                    <a:lnTo>
                      <a:pt x="7588" y="2185"/>
                    </a:lnTo>
                    <a:lnTo>
                      <a:pt x="7590" y="2179"/>
                    </a:lnTo>
                    <a:lnTo>
                      <a:pt x="7592" y="2173"/>
                    </a:lnTo>
                    <a:lnTo>
                      <a:pt x="7594" y="2165"/>
                    </a:lnTo>
                    <a:lnTo>
                      <a:pt x="7596" y="2157"/>
                    </a:lnTo>
                    <a:lnTo>
                      <a:pt x="7598" y="2151"/>
                    </a:lnTo>
                    <a:lnTo>
                      <a:pt x="7600" y="2143"/>
                    </a:lnTo>
                    <a:lnTo>
                      <a:pt x="7602" y="2136"/>
                    </a:lnTo>
                    <a:lnTo>
                      <a:pt x="7604" y="2130"/>
                    </a:lnTo>
                    <a:lnTo>
                      <a:pt x="7606" y="2122"/>
                    </a:lnTo>
                    <a:lnTo>
                      <a:pt x="7608" y="2114"/>
                    </a:lnTo>
                    <a:lnTo>
                      <a:pt x="7610" y="2108"/>
                    </a:lnTo>
                    <a:lnTo>
                      <a:pt x="7612" y="2100"/>
                    </a:lnTo>
                    <a:lnTo>
                      <a:pt x="7614" y="2094"/>
                    </a:lnTo>
                    <a:lnTo>
                      <a:pt x="7616" y="2086"/>
                    </a:lnTo>
                    <a:lnTo>
                      <a:pt x="7618" y="2078"/>
                    </a:lnTo>
                    <a:lnTo>
                      <a:pt x="7620" y="2072"/>
                    </a:lnTo>
                    <a:lnTo>
                      <a:pt x="7622" y="2065"/>
                    </a:lnTo>
                    <a:lnTo>
                      <a:pt x="7624" y="2057"/>
                    </a:lnTo>
                    <a:lnTo>
                      <a:pt x="7626" y="2051"/>
                    </a:lnTo>
                    <a:lnTo>
                      <a:pt x="7628" y="2043"/>
                    </a:lnTo>
                    <a:lnTo>
                      <a:pt x="7630" y="2037"/>
                    </a:lnTo>
                    <a:lnTo>
                      <a:pt x="7632" y="2029"/>
                    </a:lnTo>
                    <a:lnTo>
                      <a:pt x="7634" y="2021"/>
                    </a:lnTo>
                    <a:lnTo>
                      <a:pt x="7636" y="2013"/>
                    </a:lnTo>
                    <a:lnTo>
                      <a:pt x="7638" y="2005"/>
                    </a:lnTo>
                    <a:lnTo>
                      <a:pt x="7640" y="1998"/>
                    </a:lnTo>
                    <a:lnTo>
                      <a:pt x="7642" y="1990"/>
                    </a:lnTo>
                    <a:lnTo>
                      <a:pt x="7644" y="1982"/>
                    </a:lnTo>
                    <a:lnTo>
                      <a:pt x="7646" y="1974"/>
                    </a:lnTo>
                    <a:lnTo>
                      <a:pt x="7648" y="1966"/>
                    </a:lnTo>
                    <a:lnTo>
                      <a:pt x="7650" y="1958"/>
                    </a:lnTo>
                    <a:lnTo>
                      <a:pt x="7652" y="1950"/>
                    </a:lnTo>
                    <a:lnTo>
                      <a:pt x="7654" y="1944"/>
                    </a:lnTo>
                    <a:lnTo>
                      <a:pt x="7655" y="1936"/>
                    </a:lnTo>
                    <a:lnTo>
                      <a:pt x="7657" y="1929"/>
                    </a:lnTo>
                    <a:lnTo>
                      <a:pt x="7659" y="1921"/>
                    </a:lnTo>
                    <a:lnTo>
                      <a:pt x="7661" y="1913"/>
                    </a:lnTo>
                    <a:lnTo>
                      <a:pt x="7663" y="1905"/>
                    </a:lnTo>
                    <a:lnTo>
                      <a:pt x="7665" y="1897"/>
                    </a:lnTo>
                    <a:lnTo>
                      <a:pt x="7667" y="1889"/>
                    </a:lnTo>
                    <a:lnTo>
                      <a:pt x="7669" y="1881"/>
                    </a:lnTo>
                    <a:lnTo>
                      <a:pt x="7671" y="1873"/>
                    </a:lnTo>
                    <a:lnTo>
                      <a:pt x="7673" y="1865"/>
                    </a:lnTo>
                    <a:lnTo>
                      <a:pt x="7675" y="1858"/>
                    </a:lnTo>
                    <a:lnTo>
                      <a:pt x="7677" y="1848"/>
                    </a:lnTo>
                    <a:lnTo>
                      <a:pt x="7679" y="1840"/>
                    </a:lnTo>
                    <a:lnTo>
                      <a:pt x="7681" y="1832"/>
                    </a:lnTo>
                    <a:lnTo>
                      <a:pt x="7683" y="1822"/>
                    </a:lnTo>
                    <a:lnTo>
                      <a:pt x="7685" y="1814"/>
                    </a:lnTo>
                    <a:lnTo>
                      <a:pt x="7687" y="1806"/>
                    </a:lnTo>
                    <a:lnTo>
                      <a:pt x="7689" y="1798"/>
                    </a:lnTo>
                    <a:lnTo>
                      <a:pt x="7691" y="1789"/>
                    </a:lnTo>
                    <a:lnTo>
                      <a:pt x="7693" y="1781"/>
                    </a:lnTo>
                    <a:lnTo>
                      <a:pt x="7695" y="1773"/>
                    </a:lnTo>
                    <a:lnTo>
                      <a:pt x="7697" y="1765"/>
                    </a:lnTo>
                    <a:lnTo>
                      <a:pt x="7699" y="1755"/>
                    </a:lnTo>
                    <a:lnTo>
                      <a:pt x="7701" y="1747"/>
                    </a:lnTo>
                    <a:lnTo>
                      <a:pt x="7703" y="1739"/>
                    </a:lnTo>
                    <a:lnTo>
                      <a:pt x="7705" y="1729"/>
                    </a:lnTo>
                    <a:lnTo>
                      <a:pt x="7707" y="1721"/>
                    </a:lnTo>
                    <a:lnTo>
                      <a:pt x="7709" y="1714"/>
                    </a:lnTo>
                    <a:lnTo>
                      <a:pt x="7711" y="1704"/>
                    </a:lnTo>
                    <a:lnTo>
                      <a:pt x="7713" y="1690"/>
                    </a:lnTo>
                    <a:lnTo>
                      <a:pt x="7715" y="1678"/>
                    </a:lnTo>
                    <a:lnTo>
                      <a:pt x="7717" y="1666"/>
                    </a:lnTo>
                    <a:lnTo>
                      <a:pt x="7719" y="1652"/>
                    </a:lnTo>
                    <a:lnTo>
                      <a:pt x="7721" y="1641"/>
                    </a:lnTo>
                    <a:lnTo>
                      <a:pt x="7723" y="1629"/>
                    </a:lnTo>
                    <a:lnTo>
                      <a:pt x="7725" y="1615"/>
                    </a:lnTo>
                    <a:lnTo>
                      <a:pt x="7726" y="1603"/>
                    </a:lnTo>
                    <a:lnTo>
                      <a:pt x="7728" y="1591"/>
                    </a:lnTo>
                    <a:lnTo>
                      <a:pt x="7730" y="1577"/>
                    </a:lnTo>
                    <a:lnTo>
                      <a:pt x="7732" y="1566"/>
                    </a:lnTo>
                    <a:lnTo>
                      <a:pt x="7734" y="1554"/>
                    </a:lnTo>
                    <a:lnTo>
                      <a:pt x="7736" y="1540"/>
                    </a:lnTo>
                    <a:lnTo>
                      <a:pt x="7738" y="1528"/>
                    </a:lnTo>
                    <a:lnTo>
                      <a:pt x="7740" y="1516"/>
                    </a:lnTo>
                    <a:lnTo>
                      <a:pt x="7742" y="1503"/>
                    </a:lnTo>
                    <a:lnTo>
                      <a:pt x="7744" y="1491"/>
                    </a:lnTo>
                    <a:lnTo>
                      <a:pt x="7746" y="1477"/>
                    </a:lnTo>
                    <a:lnTo>
                      <a:pt x="7748" y="1465"/>
                    </a:lnTo>
                    <a:lnTo>
                      <a:pt x="7750" y="1451"/>
                    </a:lnTo>
                    <a:lnTo>
                      <a:pt x="7752" y="1435"/>
                    </a:lnTo>
                    <a:lnTo>
                      <a:pt x="7754" y="1418"/>
                    </a:lnTo>
                    <a:lnTo>
                      <a:pt x="7756" y="1402"/>
                    </a:lnTo>
                    <a:lnTo>
                      <a:pt x="7758" y="1386"/>
                    </a:lnTo>
                    <a:lnTo>
                      <a:pt x="7760" y="1370"/>
                    </a:lnTo>
                    <a:lnTo>
                      <a:pt x="7762" y="1353"/>
                    </a:lnTo>
                    <a:lnTo>
                      <a:pt x="7764" y="1337"/>
                    </a:lnTo>
                    <a:lnTo>
                      <a:pt x="7766" y="1321"/>
                    </a:lnTo>
                    <a:lnTo>
                      <a:pt x="7768" y="1305"/>
                    </a:lnTo>
                    <a:lnTo>
                      <a:pt x="7770" y="1288"/>
                    </a:lnTo>
                    <a:lnTo>
                      <a:pt x="7772" y="1272"/>
                    </a:lnTo>
                    <a:lnTo>
                      <a:pt x="7774" y="1256"/>
                    </a:lnTo>
                    <a:lnTo>
                      <a:pt x="7776" y="1240"/>
                    </a:lnTo>
                    <a:lnTo>
                      <a:pt x="7778" y="1223"/>
                    </a:lnTo>
                    <a:lnTo>
                      <a:pt x="7780" y="1207"/>
                    </a:lnTo>
                    <a:lnTo>
                      <a:pt x="7782" y="1191"/>
                    </a:lnTo>
                    <a:lnTo>
                      <a:pt x="7784" y="1173"/>
                    </a:lnTo>
                    <a:lnTo>
                      <a:pt x="7786" y="1157"/>
                    </a:lnTo>
                    <a:lnTo>
                      <a:pt x="7788" y="1142"/>
                    </a:lnTo>
                    <a:lnTo>
                      <a:pt x="7790" y="1124"/>
                    </a:lnTo>
                    <a:lnTo>
                      <a:pt x="7792" y="1106"/>
                    </a:lnTo>
                    <a:lnTo>
                      <a:pt x="7794" y="1088"/>
                    </a:lnTo>
                    <a:lnTo>
                      <a:pt x="7796" y="1071"/>
                    </a:lnTo>
                    <a:lnTo>
                      <a:pt x="7797" y="1053"/>
                    </a:lnTo>
                    <a:lnTo>
                      <a:pt x="7799" y="1035"/>
                    </a:lnTo>
                    <a:lnTo>
                      <a:pt x="7801" y="1017"/>
                    </a:lnTo>
                    <a:lnTo>
                      <a:pt x="7803" y="1000"/>
                    </a:lnTo>
                    <a:lnTo>
                      <a:pt x="7805" y="982"/>
                    </a:lnTo>
                    <a:lnTo>
                      <a:pt x="7807" y="962"/>
                    </a:lnTo>
                    <a:lnTo>
                      <a:pt x="7809" y="944"/>
                    </a:lnTo>
                    <a:lnTo>
                      <a:pt x="7811" y="927"/>
                    </a:lnTo>
                    <a:lnTo>
                      <a:pt x="7813" y="909"/>
                    </a:lnTo>
                    <a:lnTo>
                      <a:pt x="7815" y="891"/>
                    </a:lnTo>
                    <a:lnTo>
                      <a:pt x="7817" y="873"/>
                    </a:lnTo>
                    <a:lnTo>
                      <a:pt x="7819" y="856"/>
                    </a:lnTo>
                    <a:lnTo>
                      <a:pt x="7821" y="838"/>
                    </a:lnTo>
                    <a:lnTo>
                      <a:pt x="7823" y="820"/>
                    </a:lnTo>
                    <a:lnTo>
                      <a:pt x="7825" y="802"/>
                    </a:lnTo>
                    <a:lnTo>
                      <a:pt x="7827" y="785"/>
                    </a:lnTo>
                    <a:lnTo>
                      <a:pt x="7829" y="761"/>
                    </a:lnTo>
                    <a:lnTo>
                      <a:pt x="7831" y="735"/>
                    </a:lnTo>
                    <a:lnTo>
                      <a:pt x="7833" y="710"/>
                    </a:lnTo>
                    <a:lnTo>
                      <a:pt x="7835" y="682"/>
                    </a:lnTo>
                    <a:lnTo>
                      <a:pt x="7837" y="657"/>
                    </a:lnTo>
                    <a:lnTo>
                      <a:pt x="7839" y="631"/>
                    </a:lnTo>
                    <a:lnTo>
                      <a:pt x="7841" y="603"/>
                    </a:lnTo>
                    <a:lnTo>
                      <a:pt x="7843" y="578"/>
                    </a:lnTo>
                    <a:lnTo>
                      <a:pt x="7845" y="552"/>
                    </a:lnTo>
                    <a:lnTo>
                      <a:pt x="7847" y="524"/>
                    </a:lnTo>
                    <a:lnTo>
                      <a:pt x="7849" y="499"/>
                    </a:lnTo>
                    <a:lnTo>
                      <a:pt x="7851" y="473"/>
                    </a:lnTo>
                    <a:lnTo>
                      <a:pt x="7853" y="447"/>
                    </a:lnTo>
                    <a:lnTo>
                      <a:pt x="7855" y="420"/>
                    </a:lnTo>
                    <a:lnTo>
                      <a:pt x="7857" y="394"/>
                    </a:lnTo>
                    <a:lnTo>
                      <a:pt x="7859" y="369"/>
                    </a:lnTo>
                    <a:lnTo>
                      <a:pt x="7861" y="341"/>
                    </a:lnTo>
                    <a:lnTo>
                      <a:pt x="7863" y="315"/>
                    </a:lnTo>
                    <a:lnTo>
                      <a:pt x="7865" y="290"/>
                    </a:lnTo>
                    <a:lnTo>
                      <a:pt x="7866" y="262"/>
                    </a:lnTo>
                    <a:lnTo>
                      <a:pt x="7868" y="236"/>
                    </a:lnTo>
                    <a:lnTo>
                      <a:pt x="7870" y="211"/>
                    </a:lnTo>
                    <a:lnTo>
                      <a:pt x="7872" y="183"/>
                    </a:lnTo>
                    <a:lnTo>
                      <a:pt x="7874" y="158"/>
                    </a:lnTo>
                    <a:lnTo>
                      <a:pt x="7876" y="132"/>
                    </a:lnTo>
                    <a:lnTo>
                      <a:pt x="7878" y="104"/>
                    </a:lnTo>
                    <a:lnTo>
                      <a:pt x="7880" y="79"/>
                    </a:lnTo>
                    <a:lnTo>
                      <a:pt x="7882" y="53"/>
                    </a:lnTo>
                    <a:lnTo>
                      <a:pt x="7884" y="25"/>
                    </a:lnTo>
                    <a:lnTo>
                      <a:pt x="7886" y="0"/>
                    </a:lnTo>
                    <a:lnTo>
                      <a:pt x="7886" y="3256"/>
                    </a:lnTo>
                    <a:lnTo>
                      <a:pt x="7636" y="3258"/>
                    </a:lnTo>
                    <a:lnTo>
                      <a:pt x="166" y="3256"/>
                    </a:lnTo>
                    <a:lnTo>
                      <a:pt x="0" y="3256"/>
                    </a:lnTo>
                    <a:close/>
                  </a:path>
                </a:pathLst>
              </a:custGeom>
              <a:solidFill>
                <a:srgbClr val="FF6666"/>
              </a:solidFill>
              <a:ln w="0">
                <a:solidFill>
                  <a:srgbClr val="FF66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23" name="Freeform 107"/>
              <p:cNvSpPr>
                <a:spLocks/>
              </p:cNvSpPr>
              <p:nvPr/>
            </p:nvSpPr>
            <p:spPr bwMode="auto">
              <a:xfrm>
                <a:off x="1034" y="535"/>
                <a:ext cx="3944" cy="1629"/>
              </a:xfrm>
              <a:custGeom>
                <a:avLst/>
                <a:gdLst>
                  <a:gd name="T0" fmla="*/ 4494 w 7888"/>
                  <a:gd name="T1" fmla="*/ 3244 h 3258"/>
                  <a:gd name="T2" fmla="*/ 5297 w 7888"/>
                  <a:gd name="T3" fmla="*/ 3226 h 3258"/>
                  <a:gd name="T4" fmla="*/ 5709 w 7888"/>
                  <a:gd name="T5" fmla="*/ 3208 h 3258"/>
                  <a:gd name="T6" fmla="*/ 5969 w 7888"/>
                  <a:gd name="T7" fmla="*/ 3191 h 3258"/>
                  <a:gd name="T8" fmla="*/ 6159 w 7888"/>
                  <a:gd name="T9" fmla="*/ 3173 h 3258"/>
                  <a:gd name="T10" fmla="*/ 6307 w 7888"/>
                  <a:gd name="T11" fmla="*/ 3155 h 3258"/>
                  <a:gd name="T12" fmla="*/ 6425 w 7888"/>
                  <a:gd name="T13" fmla="*/ 3137 h 3258"/>
                  <a:gd name="T14" fmla="*/ 6524 w 7888"/>
                  <a:gd name="T15" fmla="*/ 3120 h 3258"/>
                  <a:gd name="T16" fmla="*/ 6606 w 7888"/>
                  <a:gd name="T17" fmla="*/ 3102 h 3258"/>
                  <a:gd name="T18" fmla="*/ 6675 w 7888"/>
                  <a:gd name="T19" fmla="*/ 3084 h 3258"/>
                  <a:gd name="T20" fmla="*/ 6736 w 7888"/>
                  <a:gd name="T21" fmla="*/ 3066 h 3258"/>
                  <a:gd name="T22" fmla="*/ 6792 w 7888"/>
                  <a:gd name="T23" fmla="*/ 3049 h 3258"/>
                  <a:gd name="T24" fmla="*/ 6841 w 7888"/>
                  <a:gd name="T25" fmla="*/ 3031 h 3258"/>
                  <a:gd name="T26" fmla="*/ 6886 w 7888"/>
                  <a:gd name="T27" fmla="*/ 3013 h 3258"/>
                  <a:gd name="T28" fmla="*/ 6928 w 7888"/>
                  <a:gd name="T29" fmla="*/ 2995 h 3258"/>
                  <a:gd name="T30" fmla="*/ 6965 w 7888"/>
                  <a:gd name="T31" fmla="*/ 2978 h 3258"/>
                  <a:gd name="T32" fmla="*/ 7001 w 7888"/>
                  <a:gd name="T33" fmla="*/ 2960 h 3258"/>
                  <a:gd name="T34" fmla="*/ 7032 w 7888"/>
                  <a:gd name="T35" fmla="*/ 2942 h 3258"/>
                  <a:gd name="T36" fmla="*/ 7062 w 7888"/>
                  <a:gd name="T37" fmla="*/ 2924 h 3258"/>
                  <a:gd name="T38" fmla="*/ 7091 w 7888"/>
                  <a:gd name="T39" fmla="*/ 2907 h 3258"/>
                  <a:gd name="T40" fmla="*/ 7121 w 7888"/>
                  <a:gd name="T41" fmla="*/ 2889 h 3258"/>
                  <a:gd name="T42" fmla="*/ 7145 w 7888"/>
                  <a:gd name="T43" fmla="*/ 2871 h 3258"/>
                  <a:gd name="T44" fmla="*/ 7166 w 7888"/>
                  <a:gd name="T45" fmla="*/ 2853 h 3258"/>
                  <a:gd name="T46" fmla="*/ 7188 w 7888"/>
                  <a:gd name="T47" fmla="*/ 2836 h 3258"/>
                  <a:gd name="T48" fmla="*/ 7208 w 7888"/>
                  <a:gd name="T49" fmla="*/ 2818 h 3258"/>
                  <a:gd name="T50" fmla="*/ 7228 w 7888"/>
                  <a:gd name="T51" fmla="*/ 2800 h 3258"/>
                  <a:gd name="T52" fmla="*/ 7247 w 7888"/>
                  <a:gd name="T53" fmla="*/ 2782 h 3258"/>
                  <a:gd name="T54" fmla="*/ 7265 w 7888"/>
                  <a:gd name="T55" fmla="*/ 2765 h 3258"/>
                  <a:gd name="T56" fmla="*/ 7283 w 7888"/>
                  <a:gd name="T57" fmla="*/ 2747 h 3258"/>
                  <a:gd name="T58" fmla="*/ 7301 w 7888"/>
                  <a:gd name="T59" fmla="*/ 2729 h 3258"/>
                  <a:gd name="T60" fmla="*/ 7318 w 7888"/>
                  <a:gd name="T61" fmla="*/ 2710 h 3258"/>
                  <a:gd name="T62" fmla="*/ 7336 w 7888"/>
                  <a:gd name="T63" fmla="*/ 2688 h 3258"/>
                  <a:gd name="T64" fmla="*/ 7354 w 7888"/>
                  <a:gd name="T65" fmla="*/ 2664 h 3258"/>
                  <a:gd name="T66" fmla="*/ 7372 w 7888"/>
                  <a:gd name="T67" fmla="*/ 2639 h 3258"/>
                  <a:gd name="T68" fmla="*/ 7389 w 7888"/>
                  <a:gd name="T69" fmla="*/ 2613 h 3258"/>
                  <a:gd name="T70" fmla="*/ 7407 w 7888"/>
                  <a:gd name="T71" fmla="*/ 2585 h 3258"/>
                  <a:gd name="T72" fmla="*/ 7425 w 7888"/>
                  <a:gd name="T73" fmla="*/ 2556 h 3258"/>
                  <a:gd name="T74" fmla="*/ 7443 w 7888"/>
                  <a:gd name="T75" fmla="*/ 2524 h 3258"/>
                  <a:gd name="T76" fmla="*/ 7460 w 7888"/>
                  <a:gd name="T77" fmla="*/ 2493 h 3258"/>
                  <a:gd name="T78" fmla="*/ 7478 w 7888"/>
                  <a:gd name="T79" fmla="*/ 2461 h 3258"/>
                  <a:gd name="T80" fmla="*/ 7496 w 7888"/>
                  <a:gd name="T81" fmla="*/ 2427 h 3258"/>
                  <a:gd name="T82" fmla="*/ 7513 w 7888"/>
                  <a:gd name="T83" fmla="*/ 2392 h 3258"/>
                  <a:gd name="T84" fmla="*/ 7531 w 7888"/>
                  <a:gd name="T85" fmla="*/ 2347 h 3258"/>
                  <a:gd name="T86" fmla="*/ 7549 w 7888"/>
                  <a:gd name="T87" fmla="*/ 2301 h 3258"/>
                  <a:gd name="T88" fmla="*/ 7567 w 7888"/>
                  <a:gd name="T89" fmla="*/ 2250 h 3258"/>
                  <a:gd name="T90" fmla="*/ 7584 w 7888"/>
                  <a:gd name="T91" fmla="*/ 2197 h 3258"/>
                  <a:gd name="T92" fmla="*/ 7602 w 7888"/>
                  <a:gd name="T93" fmla="*/ 2136 h 3258"/>
                  <a:gd name="T94" fmla="*/ 7620 w 7888"/>
                  <a:gd name="T95" fmla="*/ 2072 h 3258"/>
                  <a:gd name="T96" fmla="*/ 7638 w 7888"/>
                  <a:gd name="T97" fmla="*/ 2005 h 3258"/>
                  <a:gd name="T98" fmla="*/ 7655 w 7888"/>
                  <a:gd name="T99" fmla="*/ 1936 h 3258"/>
                  <a:gd name="T100" fmla="*/ 7673 w 7888"/>
                  <a:gd name="T101" fmla="*/ 1865 h 3258"/>
                  <a:gd name="T102" fmla="*/ 7691 w 7888"/>
                  <a:gd name="T103" fmla="*/ 1789 h 3258"/>
                  <a:gd name="T104" fmla="*/ 7709 w 7888"/>
                  <a:gd name="T105" fmla="*/ 1714 h 3258"/>
                  <a:gd name="T106" fmla="*/ 7726 w 7888"/>
                  <a:gd name="T107" fmla="*/ 1603 h 3258"/>
                  <a:gd name="T108" fmla="*/ 7744 w 7888"/>
                  <a:gd name="T109" fmla="*/ 1491 h 3258"/>
                  <a:gd name="T110" fmla="*/ 7762 w 7888"/>
                  <a:gd name="T111" fmla="*/ 1353 h 3258"/>
                  <a:gd name="T112" fmla="*/ 7780 w 7888"/>
                  <a:gd name="T113" fmla="*/ 1207 h 3258"/>
                  <a:gd name="T114" fmla="*/ 7797 w 7888"/>
                  <a:gd name="T115" fmla="*/ 1053 h 3258"/>
                  <a:gd name="T116" fmla="*/ 7815 w 7888"/>
                  <a:gd name="T117" fmla="*/ 891 h 3258"/>
                  <a:gd name="T118" fmla="*/ 7833 w 7888"/>
                  <a:gd name="T119" fmla="*/ 710 h 3258"/>
                  <a:gd name="T120" fmla="*/ 7851 w 7888"/>
                  <a:gd name="T121" fmla="*/ 473 h 3258"/>
                  <a:gd name="T122" fmla="*/ 7868 w 7888"/>
                  <a:gd name="T123" fmla="*/ 236 h 3258"/>
                  <a:gd name="T124" fmla="*/ 7886 w 7888"/>
                  <a:gd name="T125" fmla="*/ 0 h 3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88" h="3258">
                    <a:moveTo>
                      <a:pt x="0" y="3256"/>
                    </a:moveTo>
                    <a:lnTo>
                      <a:pt x="361" y="3258"/>
                    </a:lnTo>
                    <a:lnTo>
                      <a:pt x="1079" y="3256"/>
                    </a:lnTo>
                    <a:lnTo>
                      <a:pt x="3167" y="3254"/>
                    </a:lnTo>
                    <a:lnTo>
                      <a:pt x="3780" y="3252"/>
                    </a:lnTo>
                    <a:lnTo>
                      <a:pt x="4029" y="3250"/>
                    </a:lnTo>
                    <a:lnTo>
                      <a:pt x="4200" y="3248"/>
                    </a:lnTo>
                    <a:lnTo>
                      <a:pt x="4356" y="3246"/>
                    </a:lnTo>
                    <a:lnTo>
                      <a:pt x="4494" y="3244"/>
                    </a:lnTo>
                    <a:lnTo>
                      <a:pt x="4617" y="3242"/>
                    </a:lnTo>
                    <a:lnTo>
                      <a:pt x="4727" y="3240"/>
                    </a:lnTo>
                    <a:lnTo>
                      <a:pt x="4830" y="3238"/>
                    </a:lnTo>
                    <a:lnTo>
                      <a:pt x="4928" y="3236"/>
                    </a:lnTo>
                    <a:lnTo>
                      <a:pt x="5017" y="3234"/>
                    </a:lnTo>
                    <a:lnTo>
                      <a:pt x="5096" y="3232"/>
                    </a:lnTo>
                    <a:lnTo>
                      <a:pt x="5167" y="3230"/>
                    </a:lnTo>
                    <a:lnTo>
                      <a:pt x="5234" y="3228"/>
                    </a:lnTo>
                    <a:lnTo>
                      <a:pt x="5297" y="3226"/>
                    </a:lnTo>
                    <a:lnTo>
                      <a:pt x="5354" y="3224"/>
                    </a:lnTo>
                    <a:lnTo>
                      <a:pt x="5409" y="3222"/>
                    </a:lnTo>
                    <a:lnTo>
                      <a:pt x="5461" y="3220"/>
                    </a:lnTo>
                    <a:lnTo>
                      <a:pt x="5508" y="3218"/>
                    </a:lnTo>
                    <a:lnTo>
                      <a:pt x="5551" y="3216"/>
                    </a:lnTo>
                    <a:lnTo>
                      <a:pt x="5595" y="3214"/>
                    </a:lnTo>
                    <a:lnTo>
                      <a:pt x="5634" y="3212"/>
                    </a:lnTo>
                    <a:lnTo>
                      <a:pt x="5672" y="3210"/>
                    </a:lnTo>
                    <a:lnTo>
                      <a:pt x="5709" y="3208"/>
                    </a:lnTo>
                    <a:lnTo>
                      <a:pt x="5743" y="3206"/>
                    </a:lnTo>
                    <a:lnTo>
                      <a:pt x="5776" y="3205"/>
                    </a:lnTo>
                    <a:lnTo>
                      <a:pt x="5808" y="3203"/>
                    </a:lnTo>
                    <a:lnTo>
                      <a:pt x="5837" y="3201"/>
                    </a:lnTo>
                    <a:lnTo>
                      <a:pt x="5867" y="3199"/>
                    </a:lnTo>
                    <a:lnTo>
                      <a:pt x="5894" y="3197"/>
                    </a:lnTo>
                    <a:lnTo>
                      <a:pt x="5920" y="3195"/>
                    </a:lnTo>
                    <a:lnTo>
                      <a:pt x="5946" y="3193"/>
                    </a:lnTo>
                    <a:lnTo>
                      <a:pt x="5969" y="3191"/>
                    </a:lnTo>
                    <a:lnTo>
                      <a:pt x="5993" y="3189"/>
                    </a:lnTo>
                    <a:lnTo>
                      <a:pt x="6017" y="3187"/>
                    </a:lnTo>
                    <a:lnTo>
                      <a:pt x="6038" y="3185"/>
                    </a:lnTo>
                    <a:lnTo>
                      <a:pt x="6060" y="3183"/>
                    </a:lnTo>
                    <a:lnTo>
                      <a:pt x="6080" y="3181"/>
                    </a:lnTo>
                    <a:lnTo>
                      <a:pt x="6101" y="3179"/>
                    </a:lnTo>
                    <a:lnTo>
                      <a:pt x="6121" y="3177"/>
                    </a:lnTo>
                    <a:lnTo>
                      <a:pt x="6141" y="3175"/>
                    </a:lnTo>
                    <a:lnTo>
                      <a:pt x="6159" y="3173"/>
                    </a:lnTo>
                    <a:lnTo>
                      <a:pt x="6178" y="3171"/>
                    </a:lnTo>
                    <a:lnTo>
                      <a:pt x="6194" y="3169"/>
                    </a:lnTo>
                    <a:lnTo>
                      <a:pt x="6212" y="3167"/>
                    </a:lnTo>
                    <a:lnTo>
                      <a:pt x="6230" y="3165"/>
                    </a:lnTo>
                    <a:lnTo>
                      <a:pt x="6245" y="3163"/>
                    </a:lnTo>
                    <a:lnTo>
                      <a:pt x="6261" y="3161"/>
                    </a:lnTo>
                    <a:lnTo>
                      <a:pt x="6277" y="3159"/>
                    </a:lnTo>
                    <a:lnTo>
                      <a:pt x="6293" y="3157"/>
                    </a:lnTo>
                    <a:lnTo>
                      <a:pt x="6307" y="3155"/>
                    </a:lnTo>
                    <a:lnTo>
                      <a:pt x="6320" y="3153"/>
                    </a:lnTo>
                    <a:lnTo>
                      <a:pt x="6334" y="3151"/>
                    </a:lnTo>
                    <a:lnTo>
                      <a:pt x="6348" y="3149"/>
                    </a:lnTo>
                    <a:lnTo>
                      <a:pt x="6362" y="3147"/>
                    </a:lnTo>
                    <a:lnTo>
                      <a:pt x="6376" y="3145"/>
                    </a:lnTo>
                    <a:lnTo>
                      <a:pt x="6387" y="3143"/>
                    </a:lnTo>
                    <a:lnTo>
                      <a:pt x="6399" y="3141"/>
                    </a:lnTo>
                    <a:lnTo>
                      <a:pt x="6413" y="3139"/>
                    </a:lnTo>
                    <a:lnTo>
                      <a:pt x="6425" y="3137"/>
                    </a:lnTo>
                    <a:lnTo>
                      <a:pt x="6437" y="3135"/>
                    </a:lnTo>
                    <a:lnTo>
                      <a:pt x="6449" y="3134"/>
                    </a:lnTo>
                    <a:lnTo>
                      <a:pt x="6458" y="3132"/>
                    </a:lnTo>
                    <a:lnTo>
                      <a:pt x="6470" y="3130"/>
                    </a:lnTo>
                    <a:lnTo>
                      <a:pt x="6482" y="3128"/>
                    </a:lnTo>
                    <a:lnTo>
                      <a:pt x="6492" y="3126"/>
                    </a:lnTo>
                    <a:lnTo>
                      <a:pt x="6502" y="3124"/>
                    </a:lnTo>
                    <a:lnTo>
                      <a:pt x="6512" y="3122"/>
                    </a:lnTo>
                    <a:lnTo>
                      <a:pt x="6524" y="3120"/>
                    </a:lnTo>
                    <a:lnTo>
                      <a:pt x="6533" y="3118"/>
                    </a:lnTo>
                    <a:lnTo>
                      <a:pt x="6541" y="3116"/>
                    </a:lnTo>
                    <a:lnTo>
                      <a:pt x="6551" y="3114"/>
                    </a:lnTo>
                    <a:lnTo>
                      <a:pt x="6561" y="3112"/>
                    </a:lnTo>
                    <a:lnTo>
                      <a:pt x="6571" y="3110"/>
                    </a:lnTo>
                    <a:lnTo>
                      <a:pt x="6579" y="3108"/>
                    </a:lnTo>
                    <a:lnTo>
                      <a:pt x="6589" y="3106"/>
                    </a:lnTo>
                    <a:lnTo>
                      <a:pt x="6596" y="3104"/>
                    </a:lnTo>
                    <a:lnTo>
                      <a:pt x="6606" y="3102"/>
                    </a:lnTo>
                    <a:lnTo>
                      <a:pt x="6614" y="3100"/>
                    </a:lnTo>
                    <a:lnTo>
                      <a:pt x="6622" y="3098"/>
                    </a:lnTo>
                    <a:lnTo>
                      <a:pt x="6630" y="3096"/>
                    </a:lnTo>
                    <a:lnTo>
                      <a:pt x="6638" y="3094"/>
                    </a:lnTo>
                    <a:lnTo>
                      <a:pt x="6646" y="3092"/>
                    </a:lnTo>
                    <a:lnTo>
                      <a:pt x="6654" y="3090"/>
                    </a:lnTo>
                    <a:lnTo>
                      <a:pt x="6662" y="3088"/>
                    </a:lnTo>
                    <a:lnTo>
                      <a:pt x="6667" y="3086"/>
                    </a:lnTo>
                    <a:lnTo>
                      <a:pt x="6675" y="3084"/>
                    </a:lnTo>
                    <a:lnTo>
                      <a:pt x="6683" y="3082"/>
                    </a:lnTo>
                    <a:lnTo>
                      <a:pt x="6691" y="3080"/>
                    </a:lnTo>
                    <a:lnTo>
                      <a:pt x="6697" y="3078"/>
                    </a:lnTo>
                    <a:lnTo>
                      <a:pt x="6705" y="3076"/>
                    </a:lnTo>
                    <a:lnTo>
                      <a:pt x="6711" y="3074"/>
                    </a:lnTo>
                    <a:lnTo>
                      <a:pt x="6719" y="3072"/>
                    </a:lnTo>
                    <a:lnTo>
                      <a:pt x="6725" y="3070"/>
                    </a:lnTo>
                    <a:lnTo>
                      <a:pt x="6731" y="3068"/>
                    </a:lnTo>
                    <a:lnTo>
                      <a:pt x="6736" y="3066"/>
                    </a:lnTo>
                    <a:lnTo>
                      <a:pt x="6744" y="3064"/>
                    </a:lnTo>
                    <a:lnTo>
                      <a:pt x="6750" y="3063"/>
                    </a:lnTo>
                    <a:lnTo>
                      <a:pt x="6756" y="3061"/>
                    </a:lnTo>
                    <a:lnTo>
                      <a:pt x="6762" y="3059"/>
                    </a:lnTo>
                    <a:lnTo>
                      <a:pt x="6768" y="3057"/>
                    </a:lnTo>
                    <a:lnTo>
                      <a:pt x="6774" y="3055"/>
                    </a:lnTo>
                    <a:lnTo>
                      <a:pt x="6780" y="3053"/>
                    </a:lnTo>
                    <a:lnTo>
                      <a:pt x="6786" y="3051"/>
                    </a:lnTo>
                    <a:lnTo>
                      <a:pt x="6792" y="3049"/>
                    </a:lnTo>
                    <a:lnTo>
                      <a:pt x="6798" y="3047"/>
                    </a:lnTo>
                    <a:lnTo>
                      <a:pt x="6804" y="3045"/>
                    </a:lnTo>
                    <a:lnTo>
                      <a:pt x="6809" y="3043"/>
                    </a:lnTo>
                    <a:lnTo>
                      <a:pt x="6815" y="3041"/>
                    </a:lnTo>
                    <a:lnTo>
                      <a:pt x="6819" y="3039"/>
                    </a:lnTo>
                    <a:lnTo>
                      <a:pt x="6825" y="3037"/>
                    </a:lnTo>
                    <a:lnTo>
                      <a:pt x="6831" y="3035"/>
                    </a:lnTo>
                    <a:lnTo>
                      <a:pt x="6837" y="3033"/>
                    </a:lnTo>
                    <a:lnTo>
                      <a:pt x="6841" y="3031"/>
                    </a:lnTo>
                    <a:lnTo>
                      <a:pt x="6847" y="3029"/>
                    </a:lnTo>
                    <a:lnTo>
                      <a:pt x="6853" y="3027"/>
                    </a:lnTo>
                    <a:lnTo>
                      <a:pt x="6857" y="3025"/>
                    </a:lnTo>
                    <a:lnTo>
                      <a:pt x="6863" y="3023"/>
                    </a:lnTo>
                    <a:lnTo>
                      <a:pt x="6867" y="3021"/>
                    </a:lnTo>
                    <a:lnTo>
                      <a:pt x="6873" y="3019"/>
                    </a:lnTo>
                    <a:lnTo>
                      <a:pt x="6877" y="3017"/>
                    </a:lnTo>
                    <a:lnTo>
                      <a:pt x="6882" y="3015"/>
                    </a:lnTo>
                    <a:lnTo>
                      <a:pt x="6886" y="3013"/>
                    </a:lnTo>
                    <a:lnTo>
                      <a:pt x="6892" y="3011"/>
                    </a:lnTo>
                    <a:lnTo>
                      <a:pt x="6896" y="3009"/>
                    </a:lnTo>
                    <a:lnTo>
                      <a:pt x="6900" y="3007"/>
                    </a:lnTo>
                    <a:lnTo>
                      <a:pt x="6906" y="3005"/>
                    </a:lnTo>
                    <a:lnTo>
                      <a:pt x="6910" y="3003"/>
                    </a:lnTo>
                    <a:lnTo>
                      <a:pt x="6914" y="3001"/>
                    </a:lnTo>
                    <a:lnTo>
                      <a:pt x="6920" y="2999"/>
                    </a:lnTo>
                    <a:lnTo>
                      <a:pt x="6924" y="2997"/>
                    </a:lnTo>
                    <a:lnTo>
                      <a:pt x="6928" y="2995"/>
                    </a:lnTo>
                    <a:lnTo>
                      <a:pt x="6932" y="2993"/>
                    </a:lnTo>
                    <a:lnTo>
                      <a:pt x="6936" y="2992"/>
                    </a:lnTo>
                    <a:lnTo>
                      <a:pt x="6940" y="2990"/>
                    </a:lnTo>
                    <a:lnTo>
                      <a:pt x="6946" y="2988"/>
                    </a:lnTo>
                    <a:lnTo>
                      <a:pt x="6949" y="2986"/>
                    </a:lnTo>
                    <a:lnTo>
                      <a:pt x="6953" y="2984"/>
                    </a:lnTo>
                    <a:lnTo>
                      <a:pt x="6957" y="2982"/>
                    </a:lnTo>
                    <a:lnTo>
                      <a:pt x="6961" y="2980"/>
                    </a:lnTo>
                    <a:lnTo>
                      <a:pt x="6965" y="2978"/>
                    </a:lnTo>
                    <a:lnTo>
                      <a:pt x="6969" y="2976"/>
                    </a:lnTo>
                    <a:lnTo>
                      <a:pt x="6973" y="2974"/>
                    </a:lnTo>
                    <a:lnTo>
                      <a:pt x="6977" y="2972"/>
                    </a:lnTo>
                    <a:lnTo>
                      <a:pt x="6981" y="2970"/>
                    </a:lnTo>
                    <a:lnTo>
                      <a:pt x="6985" y="2968"/>
                    </a:lnTo>
                    <a:lnTo>
                      <a:pt x="6989" y="2966"/>
                    </a:lnTo>
                    <a:lnTo>
                      <a:pt x="6993" y="2964"/>
                    </a:lnTo>
                    <a:lnTo>
                      <a:pt x="6997" y="2962"/>
                    </a:lnTo>
                    <a:lnTo>
                      <a:pt x="7001" y="2960"/>
                    </a:lnTo>
                    <a:lnTo>
                      <a:pt x="7005" y="2958"/>
                    </a:lnTo>
                    <a:lnTo>
                      <a:pt x="7007" y="2956"/>
                    </a:lnTo>
                    <a:lnTo>
                      <a:pt x="7011" y="2954"/>
                    </a:lnTo>
                    <a:lnTo>
                      <a:pt x="7015" y="2952"/>
                    </a:lnTo>
                    <a:lnTo>
                      <a:pt x="7019" y="2950"/>
                    </a:lnTo>
                    <a:lnTo>
                      <a:pt x="7020" y="2948"/>
                    </a:lnTo>
                    <a:lnTo>
                      <a:pt x="7024" y="2946"/>
                    </a:lnTo>
                    <a:lnTo>
                      <a:pt x="7028" y="2944"/>
                    </a:lnTo>
                    <a:lnTo>
                      <a:pt x="7032" y="2942"/>
                    </a:lnTo>
                    <a:lnTo>
                      <a:pt x="7036" y="2940"/>
                    </a:lnTo>
                    <a:lnTo>
                      <a:pt x="7038" y="2938"/>
                    </a:lnTo>
                    <a:lnTo>
                      <a:pt x="7042" y="2936"/>
                    </a:lnTo>
                    <a:lnTo>
                      <a:pt x="7046" y="2934"/>
                    </a:lnTo>
                    <a:lnTo>
                      <a:pt x="7048" y="2932"/>
                    </a:lnTo>
                    <a:lnTo>
                      <a:pt x="7052" y="2930"/>
                    </a:lnTo>
                    <a:lnTo>
                      <a:pt x="7056" y="2928"/>
                    </a:lnTo>
                    <a:lnTo>
                      <a:pt x="7060" y="2926"/>
                    </a:lnTo>
                    <a:lnTo>
                      <a:pt x="7062" y="2924"/>
                    </a:lnTo>
                    <a:lnTo>
                      <a:pt x="7066" y="2922"/>
                    </a:lnTo>
                    <a:lnTo>
                      <a:pt x="7070" y="2921"/>
                    </a:lnTo>
                    <a:lnTo>
                      <a:pt x="7072" y="2919"/>
                    </a:lnTo>
                    <a:lnTo>
                      <a:pt x="7076" y="2917"/>
                    </a:lnTo>
                    <a:lnTo>
                      <a:pt x="7080" y="2915"/>
                    </a:lnTo>
                    <a:lnTo>
                      <a:pt x="7082" y="2913"/>
                    </a:lnTo>
                    <a:lnTo>
                      <a:pt x="7086" y="2911"/>
                    </a:lnTo>
                    <a:lnTo>
                      <a:pt x="7090" y="2909"/>
                    </a:lnTo>
                    <a:lnTo>
                      <a:pt x="7091" y="2907"/>
                    </a:lnTo>
                    <a:lnTo>
                      <a:pt x="7095" y="2905"/>
                    </a:lnTo>
                    <a:lnTo>
                      <a:pt x="7099" y="2903"/>
                    </a:lnTo>
                    <a:lnTo>
                      <a:pt x="7101" y="2901"/>
                    </a:lnTo>
                    <a:lnTo>
                      <a:pt x="7105" y="2899"/>
                    </a:lnTo>
                    <a:lnTo>
                      <a:pt x="7107" y="2897"/>
                    </a:lnTo>
                    <a:lnTo>
                      <a:pt x="7111" y="2895"/>
                    </a:lnTo>
                    <a:lnTo>
                      <a:pt x="7115" y="2893"/>
                    </a:lnTo>
                    <a:lnTo>
                      <a:pt x="7117" y="2891"/>
                    </a:lnTo>
                    <a:lnTo>
                      <a:pt x="7121" y="2889"/>
                    </a:lnTo>
                    <a:lnTo>
                      <a:pt x="7123" y="2887"/>
                    </a:lnTo>
                    <a:lnTo>
                      <a:pt x="7125" y="2885"/>
                    </a:lnTo>
                    <a:lnTo>
                      <a:pt x="7129" y="2883"/>
                    </a:lnTo>
                    <a:lnTo>
                      <a:pt x="7131" y="2881"/>
                    </a:lnTo>
                    <a:lnTo>
                      <a:pt x="7133" y="2879"/>
                    </a:lnTo>
                    <a:lnTo>
                      <a:pt x="7137" y="2877"/>
                    </a:lnTo>
                    <a:lnTo>
                      <a:pt x="7139" y="2875"/>
                    </a:lnTo>
                    <a:lnTo>
                      <a:pt x="7141" y="2873"/>
                    </a:lnTo>
                    <a:lnTo>
                      <a:pt x="7145" y="2871"/>
                    </a:lnTo>
                    <a:lnTo>
                      <a:pt x="7147" y="2869"/>
                    </a:lnTo>
                    <a:lnTo>
                      <a:pt x="7149" y="2867"/>
                    </a:lnTo>
                    <a:lnTo>
                      <a:pt x="7153" y="2865"/>
                    </a:lnTo>
                    <a:lnTo>
                      <a:pt x="7155" y="2863"/>
                    </a:lnTo>
                    <a:lnTo>
                      <a:pt x="7157" y="2861"/>
                    </a:lnTo>
                    <a:lnTo>
                      <a:pt x="7160" y="2859"/>
                    </a:lnTo>
                    <a:lnTo>
                      <a:pt x="7162" y="2857"/>
                    </a:lnTo>
                    <a:lnTo>
                      <a:pt x="7164" y="2855"/>
                    </a:lnTo>
                    <a:lnTo>
                      <a:pt x="7166" y="2853"/>
                    </a:lnTo>
                    <a:lnTo>
                      <a:pt x="7170" y="2851"/>
                    </a:lnTo>
                    <a:lnTo>
                      <a:pt x="7172" y="2850"/>
                    </a:lnTo>
                    <a:lnTo>
                      <a:pt x="7174" y="2848"/>
                    </a:lnTo>
                    <a:lnTo>
                      <a:pt x="7176" y="2846"/>
                    </a:lnTo>
                    <a:lnTo>
                      <a:pt x="7178" y="2844"/>
                    </a:lnTo>
                    <a:lnTo>
                      <a:pt x="7182" y="2842"/>
                    </a:lnTo>
                    <a:lnTo>
                      <a:pt x="7184" y="2840"/>
                    </a:lnTo>
                    <a:lnTo>
                      <a:pt x="7186" y="2838"/>
                    </a:lnTo>
                    <a:lnTo>
                      <a:pt x="7188" y="2836"/>
                    </a:lnTo>
                    <a:lnTo>
                      <a:pt x="7190" y="2834"/>
                    </a:lnTo>
                    <a:lnTo>
                      <a:pt x="7194" y="2832"/>
                    </a:lnTo>
                    <a:lnTo>
                      <a:pt x="7196" y="2830"/>
                    </a:lnTo>
                    <a:lnTo>
                      <a:pt x="7198" y="2828"/>
                    </a:lnTo>
                    <a:lnTo>
                      <a:pt x="7200" y="2826"/>
                    </a:lnTo>
                    <a:lnTo>
                      <a:pt x="7202" y="2824"/>
                    </a:lnTo>
                    <a:lnTo>
                      <a:pt x="7204" y="2822"/>
                    </a:lnTo>
                    <a:lnTo>
                      <a:pt x="7206" y="2820"/>
                    </a:lnTo>
                    <a:lnTo>
                      <a:pt x="7208" y="2818"/>
                    </a:lnTo>
                    <a:lnTo>
                      <a:pt x="7212" y="2816"/>
                    </a:lnTo>
                    <a:lnTo>
                      <a:pt x="7214" y="2814"/>
                    </a:lnTo>
                    <a:lnTo>
                      <a:pt x="7216" y="2812"/>
                    </a:lnTo>
                    <a:lnTo>
                      <a:pt x="7218" y="2810"/>
                    </a:lnTo>
                    <a:lnTo>
                      <a:pt x="7220" y="2808"/>
                    </a:lnTo>
                    <a:lnTo>
                      <a:pt x="7222" y="2806"/>
                    </a:lnTo>
                    <a:lnTo>
                      <a:pt x="7224" y="2804"/>
                    </a:lnTo>
                    <a:lnTo>
                      <a:pt x="7226" y="2802"/>
                    </a:lnTo>
                    <a:lnTo>
                      <a:pt x="7228" y="2800"/>
                    </a:lnTo>
                    <a:lnTo>
                      <a:pt x="7230" y="2798"/>
                    </a:lnTo>
                    <a:lnTo>
                      <a:pt x="7231" y="2796"/>
                    </a:lnTo>
                    <a:lnTo>
                      <a:pt x="7233" y="2794"/>
                    </a:lnTo>
                    <a:lnTo>
                      <a:pt x="7237" y="2792"/>
                    </a:lnTo>
                    <a:lnTo>
                      <a:pt x="7239" y="2790"/>
                    </a:lnTo>
                    <a:lnTo>
                      <a:pt x="7241" y="2788"/>
                    </a:lnTo>
                    <a:lnTo>
                      <a:pt x="7243" y="2786"/>
                    </a:lnTo>
                    <a:lnTo>
                      <a:pt x="7245" y="2784"/>
                    </a:lnTo>
                    <a:lnTo>
                      <a:pt x="7247" y="2782"/>
                    </a:lnTo>
                    <a:lnTo>
                      <a:pt x="7249" y="2780"/>
                    </a:lnTo>
                    <a:lnTo>
                      <a:pt x="7251" y="2779"/>
                    </a:lnTo>
                    <a:lnTo>
                      <a:pt x="7253" y="2777"/>
                    </a:lnTo>
                    <a:lnTo>
                      <a:pt x="7255" y="2775"/>
                    </a:lnTo>
                    <a:lnTo>
                      <a:pt x="7257" y="2773"/>
                    </a:lnTo>
                    <a:lnTo>
                      <a:pt x="7259" y="2771"/>
                    </a:lnTo>
                    <a:lnTo>
                      <a:pt x="7261" y="2769"/>
                    </a:lnTo>
                    <a:lnTo>
                      <a:pt x="7263" y="2767"/>
                    </a:lnTo>
                    <a:lnTo>
                      <a:pt x="7265" y="2765"/>
                    </a:lnTo>
                    <a:lnTo>
                      <a:pt x="7267" y="2763"/>
                    </a:lnTo>
                    <a:lnTo>
                      <a:pt x="7269" y="2761"/>
                    </a:lnTo>
                    <a:lnTo>
                      <a:pt x="7271" y="2759"/>
                    </a:lnTo>
                    <a:lnTo>
                      <a:pt x="7273" y="2757"/>
                    </a:lnTo>
                    <a:lnTo>
                      <a:pt x="7275" y="2755"/>
                    </a:lnTo>
                    <a:lnTo>
                      <a:pt x="7277" y="2753"/>
                    </a:lnTo>
                    <a:lnTo>
                      <a:pt x="7279" y="2751"/>
                    </a:lnTo>
                    <a:lnTo>
                      <a:pt x="7281" y="2749"/>
                    </a:lnTo>
                    <a:lnTo>
                      <a:pt x="7283" y="2747"/>
                    </a:lnTo>
                    <a:lnTo>
                      <a:pt x="7285" y="2745"/>
                    </a:lnTo>
                    <a:lnTo>
                      <a:pt x="7287" y="2743"/>
                    </a:lnTo>
                    <a:lnTo>
                      <a:pt x="7289" y="2741"/>
                    </a:lnTo>
                    <a:lnTo>
                      <a:pt x="7291" y="2739"/>
                    </a:lnTo>
                    <a:lnTo>
                      <a:pt x="7293" y="2737"/>
                    </a:lnTo>
                    <a:lnTo>
                      <a:pt x="7295" y="2735"/>
                    </a:lnTo>
                    <a:lnTo>
                      <a:pt x="7297" y="2733"/>
                    </a:lnTo>
                    <a:lnTo>
                      <a:pt x="7299" y="2731"/>
                    </a:lnTo>
                    <a:lnTo>
                      <a:pt x="7301" y="2729"/>
                    </a:lnTo>
                    <a:lnTo>
                      <a:pt x="7302" y="2727"/>
                    </a:lnTo>
                    <a:lnTo>
                      <a:pt x="7304" y="2725"/>
                    </a:lnTo>
                    <a:lnTo>
                      <a:pt x="7306" y="2723"/>
                    </a:lnTo>
                    <a:lnTo>
                      <a:pt x="7308" y="2721"/>
                    </a:lnTo>
                    <a:lnTo>
                      <a:pt x="7310" y="2719"/>
                    </a:lnTo>
                    <a:lnTo>
                      <a:pt x="7312" y="2717"/>
                    </a:lnTo>
                    <a:lnTo>
                      <a:pt x="7314" y="2715"/>
                    </a:lnTo>
                    <a:lnTo>
                      <a:pt x="7316" y="2713"/>
                    </a:lnTo>
                    <a:lnTo>
                      <a:pt x="7318" y="2710"/>
                    </a:lnTo>
                    <a:lnTo>
                      <a:pt x="7320" y="2708"/>
                    </a:lnTo>
                    <a:lnTo>
                      <a:pt x="7322" y="2706"/>
                    </a:lnTo>
                    <a:lnTo>
                      <a:pt x="7324" y="2704"/>
                    </a:lnTo>
                    <a:lnTo>
                      <a:pt x="7326" y="2700"/>
                    </a:lnTo>
                    <a:lnTo>
                      <a:pt x="7328" y="2698"/>
                    </a:lnTo>
                    <a:lnTo>
                      <a:pt x="7330" y="2696"/>
                    </a:lnTo>
                    <a:lnTo>
                      <a:pt x="7332" y="2692"/>
                    </a:lnTo>
                    <a:lnTo>
                      <a:pt x="7334" y="2690"/>
                    </a:lnTo>
                    <a:lnTo>
                      <a:pt x="7336" y="2688"/>
                    </a:lnTo>
                    <a:lnTo>
                      <a:pt x="7338" y="2686"/>
                    </a:lnTo>
                    <a:lnTo>
                      <a:pt x="7340" y="2682"/>
                    </a:lnTo>
                    <a:lnTo>
                      <a:pt x="7342" y="2680"/>
                    </a:lnTo>
                    <a:lnTo>
                      <a:pt x="7344" y="2678"/>
                    </a:lnTo>
                    <a:lnTo>
                      <a:pt x="7346" y="2676"/>
                    </a:lnTo>
                    <a:lnTo>
                      <a:pt x="7348" y="2672"/>
                    </a:lnTo>
                    <a:lnTo>
                      <a:pt x="7350" y="2670"/>
                    </a:lnTo>
                    <a:lnTo>
                      <a:pt x="7352" y="2668"/>
                    </a:lnTo>
                    <a:lnTo>
                      <a:pt x="7354" y="2664"/>
                    </a:lnTo>
                    <a:lnTo>
                      <a:pt x="7356" y="2662"/>
                    </a:lnTo>
                    <a:lnTo>
                      <a:pt x="7358" y="2660"/>
                    </a:lnTo>
                    <a:lnTo>
                      <a:pt x="7360" y="2656"/>
                    </a:lnTo>
                    <a:lnTo>
                      <a:pt x="7362" y="2654"/>
                    </a:lnTo>
                    <a:lnTo>
                      <a:pt x="7364" y="2650"/>
                    </a:lnTo>
                    <a:lnTo>
                      <a:pt x="7366" y="2648"/>
                    </a:lnTo>
                    <a:lnTo>
                      <a:pt x="7368" y="2644"/>
                    </a:lnTo>
                    <a:lnTo>
                      <a:pt x="7370" y="2642"/>
                    </a:lnTo>
                    <a:lnTo>
                      <a:pt x="7372" y="2639"/>
                    </a:lnTo>
                    <a:lnTo>
                      <a:pt x="7373" y="2637"/>
                    </a:lnTo>
                    <a:lnTo>
                      <a:pt x="7375" y="2633"/>
                    </a:lnTo>
                    <a:lnTo>
                      <a:pt x="7377" y="2631"/>
                    </a:lnTo>
                    <a:lnTo>
                      <a:pt x="7379" y="2627"/>
                    </a:lnTo>
                    <a:lnTo>
                      <a:pt x="7381" y="2625"/>
                    </a:lnTo>
                    <a:lnTo>
                      <a:pt x="7383" y="2623"/>
                    </a:lnTo>
                    <a:lnTo>
                      <a:pt x="7385" y="2619"/>
                    </a:lnTo>
                    <a:lnTo>
                      <a:pt x="7387" y="2617"/>
                    </a:lnTo>
                    <a:lnTo>
                      <a:pt x="7389" y="2613"/>
                    </a:lnTo>
                    <a:lnTo>
                      <a:pt x="7391" y="2611"/>
                    </a:lnTo>
                    <a:lnTo>
                      <a:pt x="7393" y="2607"/>
                    </a:lnTo>
                    <a:lnTo>
                      <a:pt x="7395" y="2605"/>
                    </a:lnTo>
                    <a:lnTo>
                      <a:pt x="7397" y="2601"/>
                    </a:lnTo>
                    <a:lnTo>
                      <a:pt x="7399" y="2597"/>
                    </a:lnTo>
                    <a:lnTo>
                      <a:pt x="7401" y="2595"/>
                    </a:lnTo>
                    <a:lnTo>
                      <a:pt x="7403" y="2591"/>
                    </a:lnTo>
                    <a:lnTo>
                      <a:pt x="7405" y="2587"/>
                    </a:lnTo>
                    <a:lnTo>
                      <a:pt x="7407" y="2585"/>
                    </a:lnTo>
                    <a:lnTo>
                      <a:pt x="7409" y="2581"/>
                    </a:lnTo>
                    <a:lnTo>
                      <a:pt x="7411" y="2577"/>
                    </a:lnTo>
                    <a:lnTo>
                      <a:pt x="7413" y="2575"/>
                    </a:lnTo>
                    <a:lnTo>
                      <a:pt x="7415" y="2571"/>
                    </a:lnTo>
                    <a:lnTo>
                      <a:pt x="7417" y="2568"/>
                    </a:lnTo>
                    <a:lnTo>
                      <a:pt x="7419" y="2566"/>
                    </a:lnTo>
                    <a:lnTo>
                      <a:pt x="7421" y="2562"/>
                    </a:lnTo>
                    <a:lnTo>
                      <a:pt x="7423" y="2558"/>
                    </a:lnTo>
                    <a:lnTo>
                      <a:pt x="7425" y="2556"/>
                    </a:lnTo>
                    <a:lnTo>
                      <a:pt x="7427" y="2552"/>
                    </a:lnTo>
                    <a:lnTo>
                      <a:pt x="7429" y="2548"/>
                    </a:lnTo>
                    <a:lnTo>
                      <a:pt x="7431" y="2546"/>
                    </a:lnTo>
                    <a:lnTo>
                      <a:pt x="7433" y="2542"/>
                    </a:lnTo>
                    <a:lnTo>
                      <a:pt x="7435" y="2538"/>
                    </a:lnTo>
                    <a:lnTo>
                      <a:pt x="7437" y="2534"/>
                    </a:lnTo>
                    <a:lnTo>
                      <a:pt x="7439" y="2532"/>
                    </a:lnTo>
                    <a:lnTo>
                      <a:pt x="7441" y="2528"/>
                    </a:lnTo>
                    <a:lnTo>
                      <a:pt x="7443" y="2524"/>
                    </a:lnTo>
                    <a:lnTo>
                      <a:pt x="7444" y="2520"/>
                    </a:lnTo>
                    <a:lnTo>
                      <a:pt x="7446" y="2518"/>
                    </a:lnTo>
                    <a:lnTo>
                      <a:pt x="7448" y="2514"/>
                    </a:lnTo>
                    <a:lnTo>
                      <a:pt x="7450" y="2510"/>
                    </a:lnTo>
                    <a:lnTo>
                      <a:pt x="7452" y="2506"/>
                    </a:lnTo>
                    <a:lnTo>
                      <a:pt x="7454" y="2502"/>
                    </a:lnTo>
                    <a:lnTo>
                      <a:pt x="7456" y="2500"/>
                    </a:lnTo>
                    <a:lnTo>
                      <a:pt x="7458" y="2497"/>
                    </a:lnTo>
                    <a:lnTo>
                      <a:pt x="7460" y="2493"/>
                    </a:lnTo>
                    <a:lnTo>
                      <a:pt x="7462" y="2489"/>
                    </a:lnTo>
                    <a:lnTo>
                      <a:pt x="7464" y="2487"/>
                    </a:lnTo>
                    <a:lnTo>
                      <a:pt x="7466" y="2483"/>
                    </a:lnTo>
                    <a:lnTo>
                      <a:pt x="7468" y="2479"/>
                    </a:lnTo>
                    <a:lnTo>
                      <a:pt x="7470" y="2475"/>
                    </a:lnTo>
                    <a:lnTo>
                      <a:pt x="7472" y="2471"/>
                    </a:lnTo>
                    <a:lnTo>
                      <a:pt x="7474" y="2469"/>
                    </a:lnTo>
                    <a:lnTo>
                      <a:pt x="7476" y="2465"/>
                    </a:lnTo>
                    <a:lnTo>
                      <a:pt x="7478" y="2461"/>
                    </a:lnTo>
                    <a:lnTo>
                      <a:pt x="7480" y="2457"/>
                    </a:lnTo>
                    <a:lnTo>
                      <a:pt x="7482" y="2453"/>
                    </a:lnTo>
                    <a:lnTo>
                      <a:pt x="7484" y="2449"/>
                    </a:lnTo>
                    <a:lnTo>
                      <a:pt x="7486" y="2445"/>
                    </a:lnTo>
                    <a:lnTo>
                      <a:pt x="7488" y="2441"/>
                    </a:lnTo>
                    <a:lnTo>
                      <a:pt x="7490" y="2437"/>
                    </a:lnTo>
                    <a:lnTo>
                      <a:pt x="7492" y="2435"/>
                    </a:lnTo>
                    <a:lnTo>
                      <a:pt x="7494" y="2431"/>
                    </a:lnTo>
                    <a:lnTo>
                      <a:pt x="7496" y="2427"/>
                    </a:lnTo>
                    <a:lnTo>
                      <a:pt x="7498" y="2424"/>
                    </a:lnTo>
                    <a:lnTo>
                      <a:pt x="7500" y="2420"/>
                    </a:lnTo>
                    <a:lnTo>
                      <a:pt x="7502" y="2416"/>
                    </a:lnTo>
                    <a:lnTo>
                      <a:pt x="7504" y="2412"/>
                    </a:lnTo>
                    <a:lnTo>
                      <a:pt x="7506" y="2408"/>
                    </a:lnTo>
                    <a:lnTo>
                      <a:pt x="7508" y="2404"/>
                    </a:lnTo>
                    <a:lnTo>
                      <a:pt x="7510" y="2400"/>
                    </a:lnTo>
                    <a:lnTo>
                      <a:pt x="7512" y="2398"/>
                    </a:lnTo>
                    <a:lnTo>
                      <a:pt x="7513" y="2392"/>
                    </a:lnTo>
                    <a:lnTo>
                      <a:pt x="7515" y="2388"/>
                    </a:lnTo>
                    <a:lnTo>
                      <a:pt x="7517" y="2382"/>
                    </a:lnTo>
                    <a:lnTo>
                      <a:pt x="7519" y="2378"/>
                    </a:lnTo>
                    <a:lnTo>
                      <a:pt x="7521" y="2372"/>
                    </a:lnTo>
                    <a:lnTo>
                      <a:pt x="7523" y="2368"/>
                    </a:lnTo>
                    <a:lnTo>
                      <a:pt x="7525" y="2362"/>
                    </a:lnTo>
                    <a:lnTo>
                      <a:pt x="7527" y="2356"/>
                    </a:lnTo>
                    <a:lnTo>
                      <a:pt x="7529" y="2353"/>
                    </a:lnTo>
                    <a:lnTo>
                      <a:pt x="7531" y="2347"/>
                    </a:lnTo>
                    <a:lnTo>
                      <a:pt x="7533" y="2343"/>
                    </a:lnTo>
                    <a:lnTo>
                      <a:pt x="7535" y="2337"/>
                    </a:lnTo>
                    <a:lnTo>
                      <a:pt x="7537" y="2333"/>
                    </a:lnTo>
                    <a:lnTo>
                      <a:pt x="7539" y="2327"/>
                    </a:lnTo>
                    <a:lnTo>
                      <a:pt x="7541" y="2323"/>
                    </a:lnTo>
                    <a:lnTo>
                      <a:pt x="7543" y="2317"/>
                    </a:lnTo>
                    <a:lnTo>
                      <a:pt x="7545" y="2311"/>
                    </a:lnTo>
                    <a:lnTo>
                      <a:pt x="7547" y="2307"/>
                    </a:lnTo>
                    <a:lnTo>
                      <a:pt x="7549" y="2301"/>
                    </a:lnTo>
                    <a:lnTo>
                      <a:pt x="7551" y="2297"/>
                    </a:lnTo>
                    <a:lnTo>
                      <a:pt x="7553" y="2291"/>
                    </a:lnTo>
                    <a:lnTo>
                      <a:pt x="7555" y="2285"/>
                    </a:lnTo>
                    <a:lnTo>
                      <a:pt x="7557" y="2280"/>
                    </a:lnTo>
                    <a:lnTo>
                      <a:pt x="7559" y="2274"/>
                    </a:lnTo>
                    <a:lnTo>
                      <a:pt x="7561" y="2268"/>
                    </a:lnTo>
                    <a:lnTo>
                      <a:pt x="7563" y="2262"/>
                    </a:lnTo>
                    <a:lnTo>
                      <a:pt x="7565" y="2256"/>
                    </a:lnTo>
                    <a:lnTo>
                      <a:pt x="7567" y="2250"/>
                    </a:lnTo>
                    <a:lnTo>
                      <a:pt x="7569" y="2244"/>
                    </a:lnTo>
                    <a:lnTo>
                      <a:pt x="7571" y="2238"/>
                    </a:lnTo>
                    <a:lnTo>
                      <a:pt x="7573" y="2232"/>
                    </a:lnTo>
                    <a:lnTo>
                      <a:pt x="7575" y="2226"/>
                    </a:lnTo>
                    <a:lnTo>
                      <a:pt x="7577" y="2220"/>
                    </a:lnTo>
                    <a:lnTo>
                      <a:pt x="7579" y="2214"/>
                    </a:lnTo>
                    <a:lnTo>
                      <a:pt x="7581" y="2209"/>
                    </a:lnTo>
                    <a:lnTo>
                      <a:pt x="7583" y="2203"/>
                    </a:lnTo>
                    <a:lnTo>
                      <a:pt x="7584" y="2197"/>
                    </a:lnTo>
                    <a:lnTo>
                      <a:pt x="7586" y="2191"/>
                    </a:lnTo>
                    <a:lnTo>
                      <a:pt x="7588" y="2185"/>
                    </a:lnTo>
                    <a:lnTo>
                      <a:pt x="7590" y="2179"/>
                    </a:lnTo>
                    <a:lnTo>
                      <a:pt x="7592" y="2173"/>
                    </a:lnTo>
                    <a:lnTo>
                      <a:pt x="7594" y="2165"/>
                    </a:lnTo>
                    <a:lnTo>
                      <a:pt x="7596" y="2157"/>
                    </a:lnTo>
                    <a:lnTo>
                      <a:pt x="7598" y="2151"/>
                    </a:lnTo>
                    <a:lnTo>
                      <a:pt x="7600" y="2143"/>
                    </a:lnTo>
                    <a:lnTo>
                      <a:pt x="7602" y="2136"/>
                    </a:lnTo>
                    <a:lnTo>
                      <a:pt x="7604" y="2130"/>
                    </a:lnTo>
                    <a:lnTo>
                      <a:pt x="7606" y="2122"/>
                    </a:lnTo>
                    <a:lnTo>
                      <a:pt x="7608" y="2114"/>
                    </a:lnTo>
                    <a:lnTo>
                      <a:pt x="7610" y="2108"/>
                    </a:lnTo>
                    <a:lnTo>
                      <a:pt x="7612" y="2100"/>
                    </a:lnTo>
                    <a:lnTo>
                      <a:pt x="7614" y="2094"/>
                    </a:lnTo>
                    <a:lnTo>
                      <a:pt x="7616" y="2086"/>
                    </a:lnTo>
                    <a:lnTo>
                      <a:pt x="7618" y="2078"/>
                    </a:lnTo>
                    <a:lnTo>
                      <a:pt x="7620" y="2072"/>
                    </a:lnTo>
                    <a:lnTo>
                      <a:pt x="7622" y="2065"/>
                    </a:lnTo>
                    <a:lnTo>
                      <a:pt x="7624" y="2057"/>
                    </a:lnTo>
                    <a:lnTo>
                      <a:pt x="7626" y="2051"/>
                    </a:lnTo>
                    <a:lnTo>
                      <a:pt x="7628" y="2043"/>
                    </a:lnTo>
                    <a:lnTo>
                      <a:pt x="7630" y="2037"/>
                    </a:lnTo>
                    <a:lnTo>
                      <a:pt x="7632" y="2029"/>
                    </a:lnTo>
                    <a:lnTo>
                      <a:pt x="7634" y="2021"/>
                    </a:lnTo>
                    <a:lnTo>
                      <a:pt x="7636" y="2013"/>
                    </a:lnTo>
                    <a:lnTo>
                      <a:pt x="7638" y="2005"/>
                    </a:lnTo>
                    <a:lnTo>
                      <a:pt x="7640" y="1998"/>
                    </a:lnTo>
                    <a:lnTo>
                      <a:pt x="7642" y="1990"/>
                    </a:lnTo>
                    <a:lnTo>
                      <a:pt x="7644" y="1982"/>
                    </a:lnTo>
                    <a:lnTo>
                      <a:pt x="7646" y="1974"/>
                    </a:lnTo>
                    <a:lnTo>
                      <a:pt x="7648" y="1966"/>
                    </a:lnTo>
                    <a:lnTo>
                      <a:pt x="7650" y="1958"/>
                    </a:lnTo>
                    <a:lnTo>
                      <a:pt x="7652" y="1950"/>
                    </a:lnTo>
                    <a:lnTo>
                      <a:pt x="7654" y="1944"/>
                    </a:lnTo>
                    <a:lnTo>
                      <a:pt x="7655" y="1936"/>
                    </a:lnTo>
                    <a:lnTo>
                      <a:pt x="7657" y="1929"/>
                    </a:lnTo>
                    <a:lnTo>
                      <a:pt x="7659" y="1921"/>
                    </a:lnTo>
                    <a:lnTo>
                      <a:pt x="7661" y="1913"/>
                    </a:lnTo>
                    <a:lnTo>
                      <a:pt x="7663" y="1905"/>
                    </a:lnTo>
                    <a:lnTo>
                      <a:pt x="7665" y="1897"/>
                    </a:lnTo>
                    <a:lnTo>
                      <a:pt x="7667" y="1889"/>
                    </a:lnTo>
                    <a:lnTo>
                      <a:pt x="7669" y="1881"/>
                    </a:lnTo>
                    <a:lnTo>
                      <a:pt x="7671" y="1873"/>
                    </a:lnTo>
                    <a:lnTo>
                      <a:pt x="7673" y="1865"/>
                    </a:lnTo>
                    <a:lnTo>
                      <a:pt x="7675" y="1858"/>
                    </a:lnTo>
                    <a:lnTo>
                      <a:pt x="7677" y="1848"/>
                    </a:lnTo>
                    <a:lnTo>
                      <a:pt x="7679" y="1840"/>
                    </a:lnTo>
                    <a:lnTo>
                      <a:pt x="7681" y="1832"/>
                    </a:lnTo>
                    <a:lnTo>
                      <a:pt x="7683" y="1822"/>
                    </a:lnTo>
                    <a:lnTo>
                      <a:pt x="7685" y="1814"/>
                    </a:lnTo>
                    <a:lnTo>
                      <a:pt x="7687" y="1806"/>
                    </a:lnTo>
                    <a:lnTo>
                      <a:pt x="7689" y="1798"/>
                    </a:lnTo>
                    <a:lnTo>
                      <a:pt x="7691" y="1789"/>
                    </a:lnTo>
                    <a:lnTo>
                      <a:pt x="7693" y="1781"/>
                    </a:lnTo>
                    <a:lnTo>
                      <a:pt x="7695" y="1773"/>
                    </a:lnTo>
                    <a:lnTo>
                      <a:pt x="7697" y="1765"/>
                    </a:lnTo>
                    <a:lnTo>
                      <a:pt x="7699" y="1755"/>
                    </a:lnTo>
                    <a:lnTo>
                      <a:pt x="7701" y="1747"/>
                    </a:lnTo>
                    <a:lnTo>
                      <a:pt x="7703" y="1739"/>
                    </a:lnTo>
                    <a:lnTo>
                      <a:pt x="7705" y="1729"/>
                    </a:lnTo>
                    <a:lnTo>
                      <a:pt x="7707" y="1721"/>
                    </a:lnTo>
                    <a:lnTo>
                      <a:pt x="7709" y="1714"/>
                    </a:lnTo>
                    <a:lnTo>
                      <a:pt x="7711" y="1704"/>
                    </a:lnTo>
                    <a:lnTo>
                      <a:pt x="7713" y="1690"/>
                    </a:lnTo>
                    <a:lnTo>
                      <a:pt x="7715" y="1678"/>
                    </a:lnTo>
                    <a:lnTo>
                      <a:pt x="7717" y="1666"/>
                    </a:lnTo>
                    <a:lnTo>
                      <a:pt x="7719" y="1652"/>
                    </a:lnTo>
                    <a:lnTo>
                      <a:pt x="7721" y="1641"/>
                    </a:lnTo>
                    <a:lnTo>
                      <a:pt x="7723" y="1629"/>
                    </a:lnTo>
                    <a:lnTo>
                      <a:pt x="7725" y="1615"/>
                    </a:lnTo>
                    <a:lnTo>
                      <a:pt x="7726" y="1603"/>
                    </a:lnTo>
                    <a:lnTo>
                      <a:pt x="7728" y="1591"/>
                    </a:lnTo>
                    <a:lnTo>
                      <a:pt x="7730" y="1577"/>
                    </a:lnTo>
                    <a:lnTo>
                      <a:pt x="7732" y="1566"/>
                    </a:lnTo>
                    <a:lnTo>
                      <a:pt x="7734" y="1554"/>
                    </a:lnTo>
                    <a:lnTo>
                      <a:pt x="7736" y="1540"/>
                    </a:lnTo>
                    <a:lnTo>
                      <a:pt x="7738" y="1528"/>
                    </a:lnTo>
                    <a:lnTo>
                      <a:pt x="7740" y="1516"/>
                    </a:lnTo>
                    <a:lnTo>
                      <a:pt x="7742" y="1503"/>
                    </a:lnTo>
                    <a:lnTo>
                      <a:pt x="7744" y="1491"/>
                    </a:lnTo>
                    <a:lnTo>
                      <a:pt x="7746" y="1477"/>
                    </a:lnTo>
                    <a:lnTo>
                      <a:pt x="7748" y="1465"/>
                    </a:lnTo>
                    <a:lnTo>
                      <a:pt x="7750" y="1451"/>
                    </a:lnTo>
                    <a:lnTo>
                      <a:pt x="7752" y="1435"/>
                    </a:lnTo>
                    <a:lnTo>
                      <a:pt x="7754" y="1418"/>
                    </a:lnTo>
                    <a:lnTo>
                      <a:pt x="7756" y="1402"/>
                    </a:lnTo>
                    <a:lnTo>
                      <a:pt x="7758" y="1386"/>
                    </a:lnTo>
                    <a:lnTo>
                      <a:pt x="7760" y="1370"/>
                    </a:lnTo>
                    <a:lnTo>
                      <a:pt x="7762" y="1353"/>
                    </a:lnTo>
                    <a:lnTo>
                      <a:pt x="7764" y="1337"/>
                    </a:lnTo>
                    <a:lnTo>
                      <a:pt x="7766" y="1321"/>
                    </a:lnTo>
                    <a:lnTo>
                      <a:pt x="7768" y="1305"/>
                    </a:lnTo>
                    <a:lnTo>
                      <a:pt x="7770" y="1288"/>
                    </a:lnTo>
                    <a:lnTo>
                      <a:pt x="7772" y="1272"/>
                    </a:lnTo>
                    <a:lnTo>
                      <a:pt x="7774" y="1256"/>
                    </a:lnTo>
                    <a:lnTo>
                      <a:pt x="7776" y="1240"/>
                    </a:lnTo>
                    <a:lnTo>
                      <a:pt x="7778" y="1223"/>
                    </a:lnTo>
                    <a:lnTo>
                      <a:pt x="7780" y="1207"/>
                    </a:lnTo>
                    <a:lnTo>
                      <a:pt x="7782" y="1191"/>
                    </a:lnTo>
                    <a:lnTo>
                      <a:pt x="7784" y="1173"/>
                    </a:lnTo>
                    <a:lnTo>
                      <a:pt x="7786" y="1157"/>
                    </a:lnTo>
                    <a:lnTo>
                      <a:pt x="7788" y="1142"/>
                    </a:lnTo>
                    <a:lnTo>
                      <a:pt x="7790" y="1124"/>
                    </a:lnTo>
                    <a:lnTo>
                      <a:pt x="7792" y="1106"/>
                    </a:lnTo>
                    <a:lnTo>
                      <a:pt x="7794" y="1088"/>
                    </a:lnTo>
                    <a:lnTo>
                      <a:pt x="7796" y="1071"/>
                    </a:lnTo>
                    <a:lnTo>
                      <a:pt x="7797" y="1053"/>
                    </a:lnTo>
                    <a:lnTo>
                      <a:pt x="7799" y="1035"/>
                    </a:lnTo>
                    <a:lnTo>
                      <a:pt x="7801" y="1017"/>
                    </a:lnTo>
                    <a:lnTo>
                      <a:pt x="7803" y="1000"/>
                    </a:lnTo>
                    <a:lnTo>
                      <a:pt x="7805" y="982"/>
                    </a:lnTo>
                    <a:lnTo>
                      <a:pt x="7807" y="962"/>
                    </a:lnTo>
                    <a:lnTo>
                      <a:pt x="7809" y="944"/>
                    </a:lnTo>
                    <a:lnTo>
                      <a:pt x="7811" y="927"/>
                    </a:lnTo>
                    <a:lnTo>
                      <a:pt x="7813" y="909"/>
                    </a:lnTo>
                    <a:lnTo>
                      <a:pt x="7815" y="891"/>
                    </a:lnTo>
                    <a:lnTo>
                      <a:pt x="7817" y="873"/>
                    </a:lnTo>
                    <a:lnTo>
                      <a:pt x="7819" y="856"/>
                    </a:lnTo>
                    <a:lnTo>
                      <a:pt x="7821" y="838"/>
                    </a:lnTo>
                    <a:lnTo>
                      <a:pt x="7823" y="820"/>
                    </a:lnTo>
                    <a:lnTo>
                      <a:pt x="7825" y="802"/>
                    </a:lnTo>
                    <a:lnTo>
                      <a:pt x="7827" y="785"/>
                    </a:lnTo>
                    <a:lnTo>
                      <a:pt x="7829" y="761"/>
                    </a:lnTo>
                    <a:lnTo>
                      <a:pt x="7831" y="735"/>
                    </a:lnTo>
                    <a:lnTo>
                      <a:pt x="7833" y="710"/>
                    </a:lnTo>
                    <a:lnTo>
                      <a:pt x="7835" y="682"/>
                    </a:lnTo>
                    <a:lnTo>
                      <a:pt x="7837" y="657"/>
                    </a:lnTo>
                    <a:lnTo>
                      <a:pt x="7839" y="631"/>
                    </a:lnTo>
                    <a:lnTo>
                      <a:pt x="7841" y="603"/>
                    </a:lnTo>
                    <a:lnTo>
                      <a:pt x="7843" y="578"/>
                    </a:lnTo>
                    <a:lnTo>
                      <a:pt x="7845" y="552"/>
                    </a:lnTo>
                    <a:lnTo>
                      <a:pt x="7847" y="524"/>
                    </a:lnTo>
                    <a:lnTo>
                      <a:pt x="7849" y="499"/>
                    </a:lnTo>
                    <a:lnTo>
                      <a:pt x="7851" y="473"/>
                    </a:lnTo>
                    <a:lnTo>
                      <a:pt x="7853" y="447"/>
                    </a:lnTo>
                    <a:lnTo>
                      <a:pt x="7855" y="420"/>
                    </a:lnTo>
                    <a:lnTo>
                      <a:pt x="7857" y="394"/>
                    </a:lnTo>
                    <a:lnTo>
                      <a:pt x="7859" y="369"/>
                    </a:lnTo>
                    <a:lnTo>
                      <a:pt x="7861" y="341"/>
                    </a:lnTo>
                    <a:lnTo>
                      <a:pt x="7863" y="315"/>
                    </a:lnTo>
                    <a:lnTo>
                      <a:pt x="7865" y="290"/>
                    </a:lnTo>
                    <a:lnTo>
                      <a:pt x="7866" y="262"/>
                    </a:lnTo>
                    <a:lnTo>
                      <a:pt x="7868" y="236"/>
                    </a:lnTo>
                    <a:lnTo>
                      <a:pt x="7870" y="211"/>
                    </a:lnTo>
                    <a:lnTo>
                      <a:pt x="7872" y="183"/>
                    </a:lnTo>
                    <a:lnTo>
                      <a:pt x="7874" y="158"/>
                    </a:lnTo>
                    <a:lnTo>
                      <a:pt x="7876" y="132"/>
                    </a:lnTo>
                    <a:lnTo>
                      <a:pt x="7878" y="104"/>
                    </a:lnTo>
                    <a:lnTo>
                      <a:pt x="7880" y="79"/>
                    </a:lnTo>
                    <a:lnTo>
                      <a:pt x="7882" y="53"/>
                    </a:lnTo>
                    <a:lnTo>
                      <a:pt x="7884" y="25"/>
                    </a:lnTo>
                    <a:lnTo>
                      <a:pt x="7886" y="0"/>
                    </a:lnTo>
                    <a:lnTo>
                      <a:pt x="7888" y="0"/>
                    </a:lnTo>
                    <a:lnTo>
                      <a:pt x="7888" y="3256"/>
                    </a:lnTo>
                    <a:lnTo>
                      <a:pt x="7886" y="3256"/>
                    </a:lnTo>
                    <a:lnTo>
                      <a:pt x="7636" y="3258"/>
                    </a:lnTo>
                    <a:lnTo>
                      <a:pt x="166" y="3256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24" name="Freeform 108"/>
              <p:cNvSpPr>
                <a:spLocks/>
              </p:cNvSpPr>
              <p:nvPr/>
            </p:nvSpPr>
            <p:spPr bwMode="auto">
              <a:xfrm>
                <a:off x="1034" y="2164"/>
                <a:ext cx="20" cy="20"/>
              </a:xfrm>
              <a:custGeom>
                <a:avLst/>
                <a:gdLst>
                  <a:gd name="T0" fmla="*/ 39 w 39"/>
                  <a:gd name="T1" fmla="*/ 19 h 39"/>
                  <a:gd name="T2" fmla="*/ 37 w 39"/>
                  <a:gd name="T3" fmla="*/ 14 h 39"/>
                  <a:gd name="T4" fmla="*/ 35 w 39"/>
                  <a:gd name="T5" fmla="*/ 8 h 39"/>
                  <a:gd name="T6" fmla="*/ 31 w 39"/>
                  <a:gd name="T7" fmla="*/ 4 h 39"/>
                  <a:gd name="T8" fmla="*/ 26 w 39"/>
                  <a:gd name="T9" fmla="*/ 2 h 39"/>
                  <a:gd name="T10" fmla="*/ 20 w 39"/>
                  <a:gd name="T11" fmla="*/ 0 h 39"/>
                  <a:gd name="T12" fmla="*/ 14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4 h 39"/>
                  <a:gd name="T20" fmla="*/ 0 w 39"/>
                  <a:gd name="T21" fmla="*/ 19 h 39"/>
                  <a:gd name="T22" fmla="*/ 2 w 39"/>
                  <a:gd name="T23" fmla="*/ 25 h 39"/>
                  <a:gd name="T24" fmla="*/ 4 w 39"/>
                  <a:gd name="T25" fmla="*/ 31 h 39"/>
                  <a:gd name="T26" fmla="*/ 8 w 39"/>
                  <a:gd name="T27" fmla="*/ 35 h 39"/>
                  <a:gd name="T28" fmla="*/ 14 w 39"/>
                  <a:gd name="T29" fmla="*/ 37 h 39"/>
                  <a:gd name="T30" fmla="*/ 20 w 39"/>
                  <a:gd name="T31" fmla="*/ 39 h 39"/>
                  <a:gd name="T32" fmla="*/ 26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25" name="Line 109"/>
              <p:cNvSpPr>
                <a:spLocks noChangeShapeType="1"/>
              </p:cNvSpPr>
              <p:nvPr/>
            </p:nvSpPr>
            <p:spPr bwMode="auto">
              <a:xfrm flipV="1">
                <a:off x="1044" y="2152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26" name="Line 110"/>
              <p:cNvSpPr>
                <a:spLocks noChangeShapeType="1"/>
              </p:cNvSpPr>
              <p:nvPr/>
            </p:nvSpPr>
            <p:spPr bwMode="auto">
              <a:xfrm>
                <a:off x="1044" y="218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27" name="Freeform 111"/>
              <p:cNvSpPr>
                <a:spLocks/>
              </p:cNvSpPr>
              <p:nvPr/>
            </p:nvSpPr>
            <p:spPr bwMode="auto">
              <a:xfrm>
                <a:off x="1054" y="2172"/>
                <a:ext cx="19" cy="19"/>
              </a:xfrm>
              <a:custGeom>
                <a:avLst/>
                <a:gdLst>
                  <a:gd name="T0" fmla="*/ 40 w 40"/>
                  <a:gd name="T1" fmla="*/ 19 h 39"/>
                  <a:gd name="T2" fmla="*/ 38 w 40"/>
                  <a:gd name="T3" fmla="*/ 13 h 39"/>
                  <a:gd name="T4" fmla="*/ 36 w 40"/>
                  <a:gd name="T5" fmla="*/ 7 h 39"/>
                  <a:gd name="T6" fmla="*/ 32 w 40"/>
                  <a:gd name="T7" fmla="*/ 3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3 h 39"/>
                  <a:gd name="T16" fmla="*/ 4 w 40"/>
                  <a:gd name="T17" fmla="*/ 7 h 39"/>
                  <a:gd name="T18" fmla="*/ 2 w 40"/>
                  <a:gd name="T19" fmla="*/ 13 h 39"/>
                  <a:gd name="T20" fmla="*/ 0 w 40"/>
                  <a:gd name="T21" fmla="*/ 19 h 39"/>
                  <a:gd name="T22" fmla="*/ 2 w 40"/>
                  <a:gd name="T23" fmla="*/ 25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5 h 39"/>
                  <a:gd name="T40" fmla="*/ 40 w 40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19"/>
                    </a:moveTo>
                    <a:lnTo>
                      <a:pt x="38" y="13"/>
                    </a:lnTo>
                    <a:lnTo>
                      <a:pt x="36" y="7"/>
                    </a:lnTo>
                    <a:lnTo>
                      <a:pt x="32" y="3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28" name="Line 112"/>
              <p:cNvSpPr>
                <a:spLocks noChangeShapeType="1"/>
              </p:cNvSpPr>
              <p:nvPr/>
            </p:nvSpPr>
            <p:spPr bwMode="auto">
              <a:xfrm flipV="1">
                <a:off x="1064" y="2160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29" name="Line 113"/>
              <p:cNvSpPr>
                <a:spLocks noChangeShapeType="1"/>
              </p:cNvSpPr>
              <p:nvPr/>
            </p:nvSpPr>
            <p:spPr bwMode="auto">
              <a:xfrm>
                <a:off x="1064" y="2191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30" name="Freeform 114"/>
              <p:cNvSpPr>
                <a:spLocks/>
              </p:cNvSpPr>
              <p:nvPr/>
            </p:nvSpPr>
            <p:spPr bwMode="auto">
              <a:xfrm>
                <a:off x="1073" y="2125"/>
                <a:ext cx="20" cy="20"/>
              </a:xfrm>
              <a:custGeom>
                <a:avLst/>
                <a:gdLst>
                  <a:gd name="T0" fmla="*/ 39 w 39"/>
                  <a:gd name="T1" fmla="*/ 20 h 39"/>
                  <a:gd name="T2" fmla="*/ 37 w 39"/>
                  <a:gd name="T3" fmla="*/ 14 h 39"/>
                  <a:gd name="T4" fmla="*/ 35 w 39"/>
                  <a:gd name="T5" fmla="*/ 8 h 39"/>
                  <a:gd name="T6" fmla="*/ 31 w 39"/>
                  <a:gd name="T7" fmla="*/ 4 h 39"/>
                  <a:gd name="T8" fmla="*/ 25 w 39"/>
                  <a:gd name="T9" fmla="*/ 2 h 39"/>
                  <a:gd name="T10" fmla="*/ 20 w 39"/>
                  <a:gd name="T11" fmla="*/ 0 h 39"/>
                  <a:gd name="T12" fmla="*/ 14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4 h 39"/>
                  <a:gd name="T20" fmla="*/ 0 w 39"/>
                  <a:gd name="T21" fmla="*/ 20 h 39"/>
                  <a:gd name="T22" fmla="*/ 2 w 39"/>
                  <a:gd name="T23" fmla="*/ 25 h 39"/>
                  <a:gd name="T24" fmla="*/ 4 w 39"/>
                  <a:gd name="T25" fmla="*/ 31 h 39"/>
                  <a:gd name="T26" fmla="*/ 8 w 39"/>
                  <a:gd name="T27" fmla="*/ 35 h 39"/>
                  <a:gd name="T28" fmla="*/ 14 w 39"/>
                  <a:gd name="T29" fmla="*/ 37 h 39"/>
                  <a:gd name="T30" fmla="*/ 20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31" name="Line 115"/>
              <p:cNvSpPr>
                <a:spLocks noChangeShapeType="1"/>
              </p:cNvSpPr>
              <p:nvPr/>
            </p:nvSpPr>
            <p:spPr bwMode="auto">
              <a:xfrm flipV="1">
                <a:off x="1083" y="2113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32" name="Line 116"/>
              <p:cNvSpPr>
                <a:spLocks noChangeShapeType="1"/>
              </p:cNvSpPr>
              <p:nvPr/>
            </p:nvSpPr>
            <p:spPr bwMode="auto">
              <a:xfrm>
                <a:off x="1083" y="2145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33" name="Freeform 117"/>
              <p:cNvSpPr>
                <a:spLocks/>
              </p:cNvSpPr>
              <p:nvPr/>
            </p:nvSpPr>
            <p:spPr bwMode="auto">
              <a:xfrm>
                <a:off x="1093" y="2099"/>
                <a:ext cx="20" cy="20"/>
              </a:xfrm>
              <a:custGeom>
                <a:avLst/>
                <a:gdLst>
                  <a:gd name="T0" fmla="*/ 40 w 40"/>
                  <a:gd name="T1" fmla="*/ 19 h 39"/>
                  <a:gd name="T2" fmla="*/ 38 w 40"/>
                  <a:gd name="T3" fmla="*/ 13 h 39"/>
                  <a:gd name="T4" fmla="*/ 36 w 40"/>
                  <a:gd name="T5" fmla="*/ 7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7 h 39"/>
                  <a:gd name="T18" fmla="*/ 2 w 40"/>
                  <a:gd name="T19" fmla="*/ 13 h 39"/>
                  <a:gd name="T20" fmla="*/ 0 w 40"/>
                  <a:gd name="T21" fmla="*/ 19 h 39"/>
                  <a:gd name="T22" fmla="*/ 2 w 40"/>
                  <a:gd name="T23" fmla="*/ 25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5 h 39"/>
                  <a:gd name="T40" fmla="*/ 40 w 40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19"/>
                    </a:moveTo>
                    <a:lnTo>
                      <a:pt x="38" y="13"/>
                    </a:lnTo>
                    <a:lnTo>
                      <a:pt x="36" y="7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34" name="Line 118"/>
              <p:cNvSpPr>
                <a:spLocks noChangeShapeType="1"/>
              </p:cNvSpPr>
              <p:nvPr/>
            </p:nvSpPr>
            <p:spPr bwMode="auto">
              <a:xfrm flipV="1">
                <a:off x="1103" y="2086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35" name="Line 119"/>
              <p:cNvSpPr>
                <a:spLocks noChangeShapeType="1"/>
              </p:cNvSpPr>
              <p:nvPr/>
            </p:nvSpPr>
            <p:spPr bwMode="auto">
              <a:xfrm>
                <a:off x="1103" y="2119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36" name="Freeform 120"/>
              <p:cNvSpPr>
                <a:spLocks/>
              </p:cNvSpPr>
              <p:nvPr/>
            </p:nvSpPr>
            <p:spPr bwMode="auto">
              <a:xfrm>
                <a:off x="1113" y="2185"/>
                <a:ext cx="20" cy="19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19 w 39"/>
                  <a:gd name="T11" fmla="*/ 0 h 40"/>
                  <a:gd name="T12" fmla="*/ 13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3 w 39"/>
                  <a:gd name="T29" fmla="*/ 38 h 40"/>
                  <a:gd name="T30" fmla="*/ 19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3" y="38"/>
                    </a:lnTo>
                    <a:lnTo>
                      <a:pt x="19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37" name="Line 121"/>
              <p:cNvSpPr>
                <a:spLocks noChangeShapeType="1"/>
              </p:cNvSpPr>
              <p:nvPr/>
            </p:nvSpPr>
            <p:spPr bwMode="auto">
              <a:xfrm flipV="1">
                <a:off x="1123" y="2173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38" name="Line 122"/>
              <p:cNvSpPr>
                <a:spLocks noChangeShapeType="1"/>
              </p:cNvSpPr>
              <p:nvPr/>
            </p:nvSpPr>
            <p:spPr bwMode="auto">
              <a:xfrm>
                <a:off x="1123" y="2204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39" name="Freeform 123"/>
              <p:cNvSpPr>
                <a:spLocks/>
              </p:cNvSpPr>
              <p:nvPr/>
            </p:nvSpPr>
            <p:spPr bwMode="auto">
              <a:xfrm>
                <a:off x="1133" y="2153"/>
                <a:ext cx="19" cy="20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40" name="Line 124"/>
              <p:cNvSpPr>
                <a:spLocks noChangeShapeType="1"/>
              </p:cNvSpPr>
              <p:nvPr/>
            </p:nvSpPr>
            <p:spPr bwMode="auto">
              <a:xfrm flipV="1">
                <a:off x="1142" y="2140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41" name="Line 125"/>
              <p:cNvSpPr>
                <a:spLocks noChangeShapeType="1"/>
              </p:cNvSpPr>
              <p:nvPr/>
            </p:nvSpPr>
            <p:spPr bwMode="auto">
              <a:xfrm>
                <a:off x="1142" y="217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42" name="Freeform 126"/>
              <p:cNvSpPr>
                <a:spLocks/>
              </p:cNvSpPr>
              <p:nvPr/>
            </p:nvSpPr>
            <p:spPr bwMode="auto">
              <a:xfrm>
                <a:off x="1152" y="2143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19 w 39"/>
                  <a:gd name="T11" fmla="*/ 0 h 40"/>
                  <a:gd name="T12" fmla="*/ 13 w 39"/>
                  <a:gd name="T13" fmla="*/ 2 h 40"/>
                  <a:gd name="T14" fmla="*/ 7 w 39"/>
                  <a:gd name="T15" fmla="*/ 4 h 40"/>
                  <a:gd name="T16" fmla="*/ 3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3 w 39"/>
                  <a:gd name="T25" fmla="*/ 32 h 40"/>
                  <a:gd name="T26" fmla="*/ 7 w 39"/>
                  <a:gd name="T27" fmla="*/ 36 h 40"/>
                  <a:gd name="T28" fmla="*/ 13 w 39"/>
                  <a:gd name="T29" fmla="*/ 38 h 40"/>
                  <a:gd name="T30" fmla="*/ 19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3" y="32"/>
                    </a:lnTo>
                    <a:lnTo>
                      <a:pt x="7" y="36"/>
                    </a:lnTo>
                    <a:lnTo>
                      <a:pt x="13" y="38"/>
                    </a:lnTo>
                    <a:lnTo>
                      <a:pt x="19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43" name="Line 127"/>
              <p:cNvSpPr>
                <a:spLocks noChangeShapeType="1"/>
              </p:cNvSpPr>
              <p:nvPr/>
            </p:nvSpPr>
            <p:spPr bwMode="auto">
              <a:xfrm flipV="1">
                <a:off x="1162" y="2130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44" name="Line 128"/>
              <p:cNvSpPr>
                <a:spLocks noChangeShapeType="1"/>
              </p:cNvSpPr>
              <p:nvPr/>
            </p:nvSpPr>
            <p:spPr bwMode="auto">
              <a:xfrm>
                <a:off x="1162" y="216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45" name="Freeform 129"/>
              <p:cNvSpPr>
                <a:spLocks/>
              </p:cNvSpPr>
              <p:nvPr/>
            </p:nvSpPr>
            <p:spPr bwMode="auto">
              <a:xfrm>
                <a:off x="1172" y="2169"/>
                <a:ext cx="20" cy="20"/>
              </a:xfrm>
              <a:custGeom>
                <a:avLst/>
                <a:gdLst>
                  <a:gd name="T0" fmla="*/ 39 w 39"/>
                  <a:gd name="T1" fmla="*/ 19 h 39"/>
                  <a:gd name="T2" fmla="*/ 37 w 39"/>
                  <a:gd name="T3" fmla="*/ 13 h 39"/>
                  <a:gd name="T4" fmla="*/ 35 w 39"/>
                  <a:gd name="T5" fmla="*/ 8 h 39"/>
                  <a:gd name="T6" fmla="*/ 32 w 39"/>
                  <a:gd name="T7" fmla="*/ 4 h 39"/>
                  <a:gd name="T8" fmla="*/ 26 w 39"/>
                  <a:gd name="T9" fmla="*/ 2 h 39"/>
                  <a:gd name="T10" fmla="*/ 20 w 39"/>
                  <a:gd name="T11" fmla="*/ 0 h 39"/>
                  <a:gd name="T12" fmla="*/ 14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3 h 39"/>
                  <a:gd name="T20" fmla="*/ 0 w 39"/>
                  <a:gd name="T21" fmla="*/ 19 h 39"/>
                  <a:gd name="T22" fmla="*/ 2 w 39"/>
                  <a:gd name="T23" fmla="*/ 25 h 39"/>
                  <a:gd name="T24" fmla="*/ 4 w 39"/>
                  <a:gd name="T25" fmla="*/ 31 h 39"/>
                  <a:gd name="T26" fmla="*/ 8 w 39"/>
                  <a:gd name="T27" fmla="*/ 35 h 39"/>
                  <a:gd name="T28" fmla="*/ 14 w 39"/>
                  <a:gd name="T29" fmla="*/ 37 h 39"/>
                  <a:gd name="T30" fmla="*/ 20 w 39"/>
                  <a:gd name="T31" fmla="*/ 39 h 39"/>
                  <a:gd name="T32" fmla="*/ 26 w 39"/>
                  <a:gd name="T33" fmla="*/ 37 h 39"/>
                  <a:gd name="T34" fmla="*/ 32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7" y="13"/>
                    </a:lnTo>
                    <a:lnTo>
                      <a:pt x="35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46" name="Line 130"/>
              <p:cNvSpPr>
                <a:spLocks noChangeShapeType="1"/>
              </p:cNvSpPr>
              <p:nvPr/>
            </p:nvSpPr>
            <p:spPr bwMode="auto">
              <a:xfrm flipV="1">
                <a:off x="1182" y="215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47" name="Line 131"/>
              <p:cNvSpPr>
                <a:spLocks noChangeShapeType="1"/>
              </p:cNvSpPr>
              <p:nvPr/>
            </p:nvSpPr>
            <p:spPr bwMode="auto">
              <a:xfrm>
                <a:off x="1182" y="218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48" name="Freeform 132"/>
              <p:cNvSpPr>
                <a:spLocks/>
              </p:cNvSpPr>
              <p:nvPr/>
            </p:nvSpPr>
            <p:spPr bwMode="auto">
              <a:xfrm>
                <a:off x="1192" y="2154"/>
                <a:ext cx="19" cy="20"/>
              </a:xfrm>
              <a:custGeom>
                <a:avLst/>
                <a:gdLst>
                  <a:gd name="T0" fmla="*/ 40 w 40"/>
                  <a:gd name="T1" fmla="*/ 20 h 39"/>
                  <a:gd name="T2" fmla="*/ 38 w 40"/>
                  <a:gd name="T3" fmla="*/ 14 h 39"/>
                  <a:gd name="T4" fmla="*/ 36 w 40"/>
                  <a:gd name="T5" fmla="*/ 8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8 h 39"/>
                  <a:gd name="T18" fmla="*/ 2 w 40"/>
                  <a:gd name="T19" fmla="*/ 14 h 39"/>
                  <a:gd name="T20" fmla="*/ 0 w 40"/>
                  <a:gd name="T21" fmla="*/ 20 h 39"/>
                  <a:gd name="T22" fmla="*/ 2 w 40"/>
                  <a:gd name="T23" fmla="*/ 26 h 39"/>
                  <a:gd name="T24" fmla="*/ 4 w 40"/>
                  <a:gd name="T25" fmla="*/ 32 h 39"/>
                  <a:gd name="T26" fmla="*/ 8 w 40"/>
                  <a:gd name="T27" fmla="*/ 36 h 39"/>
                  <a:gd name="T28" fmla="*/ 14 w 40"/>
                  <a:gd name="T29" fmla="*/ 38 h 39"/>
                  <a:gd name="T30" fmla="*/ 20 w 40"/>
                  <a:gd name="T31" fmla="*/ 39 h 39"/>
                  <a:gd name="T32" fmla="*/ 26 w 40"/>
                  <a:gd name="T33" fmla="*/ 38 h 39"/>
                  <a:gd name="T34" fmla="*/ 32 w 40"/>
                  <a:gd name="T35" fmla="*/ 36 h 39"/>
                  <a:gd name="T36" fmla="*/ 36 w 40"/>
                  <a:gd name="T37" fmla="*/ 32 h 39"/>
                  <a:gd name="T38" fmla="*/ 38 w 40"/>
                  <a:gd name="T39" fmla="*/ 26 h 39"/>
                  <a:gd name="T40" fmla="*/ 40 w 40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39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49" name="Line 133"/>
              <p:cNvSpPr>
                <a:spLocks noChangeShapeType="1"/>
              </p:cNvSpPr>
              <p:nvPr/>
            </p:nvSpPr>
            <p:spPr bwMode="auto">
              <a:xfrm flipV="1">
                <a:off x="1202" y="2141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50" name="Line 134"/>
              <p:cNvSpPr>
                <a:spLocks noChangeShapeType="1"/>
              </p:cNvSpPr>
              <p:nvPr/>
            </p:nvSpPr>
            <p:spPr bwMode="auto">
              <a:xfrm>
                <a:off x="1202" y="2174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51" name="Freeform 135"/>
              <p:cNvSpPr>
                <a:spLocks/>
              </p:cNvSpPr>
              <p:nvPr/>
            </p:nvSpPr>
            <p:spPr bwMode="auto">
              <a:xfrm>
                <a:off x="1211" y="2140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6 w 39"/>
                  <a:gd name="T9" fmla="*/ 2 h 40"/>
                  <a:gd name="T10" fmla="*/ 20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20 w 39"/>
                  <a:gd name="T31" fmla="*/ 40 h 40"/>
                  <a:gd name="T32" fmla="*/ 26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52" name="Line 136"/>
              <p:cNvSpPr>
                <a:spLocks noChangeShapeType="1"/>
              </p:cNvSpPr>
              <p:nvPr/>
            </p:nvSpPr>
            <p:spPr bwMode="auto">
              <a:xfrm flipV="1">
                <a:off x="1221" y="2127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53" name="Line 137"/>
              <p:cNvSpPr>
                <a:spLocks noChangeShapeType="1"/>
              </p:cNvSpPr>
              <p:nvPr/>
            </p:nvSpPr>
            <p:spPr bwMode="auto">
              <a:xfrm>
                <a:off x="1221" y="2160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54" name="Freeform 138"/>
              <p:cNvSpPr>
                <a:spLocks/>
              </p:cNvSpPr>
              <p:nvPr/>
            </p:nvSpPr>
            <p:spPr bwMode="auto">
              <a:xfrm>
                <a:off x="1231" y="2177"/>
                <a:ext cx="20" cy="19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55" name="Line 139"/>
              <p:cNvSpPr>
                <a:spLocks noChangeShapeType="1"/>
              </p:cNvSpPr>
              <p:nvPr/>
            </p:nvSpPr>
            <p:spPr bwMode="auto">
              <a:xfrm flipV="1">
                <a:off x="1241" y="2165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56" name="Line 140"/>
              <p:cNvSpPr>
                <a:spLocks noChangeShapeType="1"/>
              </p:cNvSpPr>
              <p:nvPr/>
            </p:nvSpPr>
            <p:spPr bwMode="auto">
              <a:xfrm>
                <a:off x="1241" y="219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57" name="Freeform 141"/>
              <p:cNvSpPr>
                <a:spLocks/>
              </p:cNvSpPr>
              <p:nvPr/>
            </p:nvSpPr>
            <p:spPr bwMode="auto">
              <a:xfrm>
                <a:off x="1251" y="2157"/>
                <a:ext cx="20" cy="20"/>
              </a:xfrm>
              <a:custGeom>
                <a:avLst/>
                <a:gdLst>
                  <a:gd name="T0" fmla="*/ 39 w 39"/>
                  <a:gd name="T1" fmla="*/ 20 h 39"/>
                  <a:gd name="T2" fmla="*/ 37 w 39"/>
                  <a:gd name="T3" fmla="*/ 14 h 39"/>
                  <a:gd name="T4" fmla="*/ 35 w 39"/>
                  <a:gd name="T5" fmla="*/ 8 h 39"/>
                  <a:gd name="T6" fmla="*/ 31 w 39"/>
                  <a:gd name="T7" fmla="*/ 4 h 39"/>
                  <a:gd name="T8" fmla="*/ 25 w 39"/>
                  <a:gd name="T9" fmla="*/ 2 h 39"/>
                  <a:gd name="T10" fmla="*/ 19 w 39"/>
                  <a:gd name="T11" fmla="*/ 0 h 39"/>
                  <a:gd name="T12" fmla="*/ 14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4 h 39"/>
                  <a:gd name="T20" fmla="*/ 0 w 39"/>
                  <a:gd name="T21" fmla="*/ 20 h 39"/>
                  <a:gd name="T22" fmla="*/ 2 w 39"/>
                  <a:gd name="T23" fmla="*/ 26 h 39"/>
                  <a:gd name="T24" fmla="*/ 4 w 39"/>
                  <a:gd name="T25" fmla="*/ 32 h 39"/>
                  <a:gd name="T26" fmla="*/ 8 w 39"/>
                  <a:gd name="T27" fmla="*/ 35 h 39"/>
                  <a:gd name="T28" fmla="*/ 14 w 39"/>
                  <a:gd name="T29" fmla="*/ 37 h 39"/>
                  <a:gd name="T30" fmla="*/ 19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2 h 39"/>
                  <a:gd name="T38" fmla="*/ 37 w 39"/>
                  <a:gd name="T39" fmla="*/ 26 h 39"/>
                  <a:gd name="T40" fmla="*/ 39 w 39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58" name="Line 142"/>
              <p:cNvSpPr>
                <a:spLocks noChangeShapeType="1"/>
              </p:cNvSpPr>
              <p:nvPr/>
            </p:nvSpPr>
            <p:spPr bwMode="auto">
              <a:xfrm flipV="1">
                <a:off x="1261" y="2144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59" name="Line 143"/>
              <p:cNvSpPr>
                <a:spLocks noChangeShapeType="1"/>
              </p:cNvSpPr>
              <p:nvPr/>
            </p:nvSpPr>
            <p:spPr bwMode="auto">
              <a:xfrm>
                <a:off x="1261" y="2177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60" name="Freeform 144"/>
              <p:cNvSpPr>
                <a:spLocks/>
              </p:cNvSpPr>
              <p:nvPr/>
            </p:nvSpPr>
            <p:spPr bwMode="auto">
              <a:xfrm>
                <a:off x="1271" y="2133"/>
                <a:ext cx="19" cy="20"/>
              </a:xfrm>
              <a:custGeom>
                <a:avLst/>
                <a:gdLst>
                  <a:gd name="T0" fmla="*/ 40 w 40"/>
                  <a:gd name="T1" fmla="*/ 19 h 39"/>
                  <a:gd name="T2" fmla="*/ 38 w 40"/>
                  <a:gd name="T3" fmla="*/ 13 h 39"/>
                  <a:gd name="T4" fmla="*/ 36 w 40"/>
                  <a:gd name="T5" fmla="*/ 8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8 h 39"/>
                  <a:gd name="T18" fmla="*/ 2 w 40"/>
                  <a:gd name="T19" fmla="*/ 13 h 39"/>
                  <a:gd name="T20" fmla="*/ 0 w 40"/>
                  <a:gd name="T21" fmla="*/ 19 h 39"/>
                  <a:gd name="T22" fmla="*/ 2 w 40"/>
                  <a:gd name="T23" fmla="*/ 25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5 h 39"/>
                  <a:gd name="T40" fmla="*/ 40 w 40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19"/>
                    </a:moveTo>
                    <a:lnTo>
                      <a:pt x="38" y="13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61" name="Line 145"/>
              <p:cNvSpPr>
                <a:spLocks noChangeShapeType="1"/>
              </p:cNvSpPr>
              <p:nvPr/>
            </p:nvSpPr>
            <p:spPr bwMode="auto">
              <a:xfrm flipV="1">
                <a:off x="1280" y="2120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62" name="Line 146"/>
              <p:cNvSpPr>
                <a:spLocks noChangeShapeType="1"/>
              </p:cNvSpPr>
              <p:nvPr/>
            </p:nvSpPr>
            <p:spPr bwMode="auto">
              <a:xfrm>
                <a:off x="1280" y="215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63" name="Freeform 147"/>
              <p:cNvSpPr>
                <a:spLocks/>
              </p:cNvSpPr>
              <p:nvPr/>
            </p:nvSpPr>
            <p:spPr bwMode="auto">
              <a:xfrm>
                <a:off x="1290" y="2153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19 w 39"/>
                  <a:gd name="T11" fmla="*/ 0 h 40"/>
                  <a:gd name="T12" fmla="*/ 13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3 w 39"/>
                  <a:gd name="T29" fmla="*/ 38 h 40"/>
                  <a:gd name="T30" fmla="*/ 19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3" y="38"/>
                    </a:lnTo>
                    <a:lnTo>
                      <a:pt x="19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64" name="Line 148"/>
              <p:cNvSpPr>
                <a:spLocks noChangeShapeType="1"/>
              </p:cNvSpPr>
              <p:nvPr/>
            </p:nvSpPr>
            <p:spPr bwMode="auto">
              <a:xfrm flipV="1">
                <a:off x="1300" y="2140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65" name="Line 149"/>
              <p:cNvSpPr>
                <a:spLocks noChangeShapeType="1"/>
              </p:cNvSpPr>
              <p:nvPr/>
            </p:nvSpPr>
            <p:spPr bwMode="auto">
              <a:xfrm>
                <a:off x="1300" y="217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66" name="Freeform 150"/>
              <p:cNvSpPr>
                <a:spLocks/>
              </p:cNvSpPr>
              <p:nvPr/>
            </p:nvSpPr>
            <p:spPr bwMode="auto">
              <a:xfrm>
                <a:off x="1310" y="2143"/>
                <a:ext cx="20" cy="20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67" name="Line 151"/>
              <p:cNvSpPr>
                <a:spLocks noChangeShapeType="1"/>
              </p:cNvSpPr>
              <p:nvPr/>
            </p:nvSpPr>
            <p:spPr bwMode="auto">
              <a:xfrm flipV="1">
                <a:off x="1320" y="2130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68" name="Line 152"/>
              <p:cNvSpPr>
                <a:spLocks noChangeShapeType="1"/>
              </p:cNvSpPr>
              <p:nvPr/>
            </p:nvSpPr>
            <p:spPr bwMode="auto">
              <a:xfrm>
                <a:off x="1320" y="216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69" name="Freeform 153"/>
              <p:cNvSpPr>
                <a:spLocks/>
              </p:cNvSpPr>
              <p:nvPr/>
            </p:nvSpPr>
            <p:spPr bwMode="auto">
              <a:xfrm>
                <a:off x="1330" y="2170"/>
                <a:ext cx="19" cy="20"/>
              </a:xfrm>
              <a:custGeom>
                <a:avLst/>
                <a:gdLst>
                  <a:gd name="T0" fmla="*/ 39 w 39"/>
                  <a:gd name="T1" fmla="*/ 19 h 39"/>
                  <a:gd name="T2" fmla="*/ 37 w 39"/>
                  <a:gd name="T3" fmla="*/ 13 h 39"/>
                  <a:gd name="T4" fmla="*/ 35 w 39"/>
                  <a:gd name="T5" fmla="*/ 7 h 39"/>
                  <a:gd name="T6" fmla="*/ 31 w 39"/>
                  <a:gd name="T7" fmla="*/ 4 h 39"/>
                  <a:gd name="T8" fmla="*/ 25 w 39"/>
                  <a:gd name="T9" fmla="*/ 2 h 39"/>
                  <a:gd name="T10" fmla="*/ 19 w 39"/>
                  <a:gd name="T11" fmla="*/ 0 h 39"/>
                  <a:gd name="T12" fmla="*/ 13 w 39"/>
                  <a:gd name="T13" fmla="*/ 2 h 39"/>
                  <a:gd name="T14" fmla="*/ 7 w 39"/>
                  <a:gd name="T15" fmla="*/ 4 h 39"/>
                  <a:gd name="T16" fmla="*/ 3 w 39"/>
                  <a:gd name="T17" fmla="*/ 7 h 39"/>
                  <a:gd name="T18" fmla="*/ 1 w 39"/>
                  <a:gd name="T19" fmla="*/ 13 h 39"/>
                  <a:gd name="T20" fmla="*/ 0 w 39"/>
                  <a:gd name="T21" fmla="*/ 19 h 39"/>
                  <a:gd name="T22" fmla="*/ 1 w 39"/>
                  <a:gd name="T23" fmla="*/ 25 h 39"/>
                  <a:gd name="T24" fmla="*/ 3 w 39"/>
                  <a:gd name="T25" fmla="*/ 31 h 39"/>
                  <a:gd name="T26" fmla="*/ 7 w 39"/>
                  <a:gd name="T27" fmla="*/ 35 h 39"/>
                  <a:gd name="T28" fmla="*/ 13 w 39"/>
                  <a:gd name="T29" fmla="*/ 37 h 39"/>
                  <a:gd name="T30" fmla="*/ 19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7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1" y="13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70" name="Line 154"/>
              <p:cNvSpPr>
                <a:spLocks noChangeShapeType="1"/>
              </p:cNvSpPr>
              <p:nvPr/>
            </p:nvSpPr>
            <p:spPr bwMode="auto">
              <a:xfrm flipV="1">
                <a:off x="1340" y="2158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71" name="Line 155"/>
              <p:cNvSpPr>
                <a:spLocks noChangeShapeType="1"/>
              </p:cNvSpPr>
              <p:nvPr/>
            </p:nvSpPr>
            <p:spPr bwMode="auto">
              <a:xfrm>
                <a:off x="1340" y="219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72" name="Freeform 156"/>
              <p:cNvSpPr>
                <a:spLocks/>
              </p:cNvSpPr>
              <p:nvPr/>
            </p:nvSpPr>
            <p:spPr bwMode="auto">
              <a:xfrm>
                <a:off x="1349" y="2151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2 w 39"/>
                  <a:gd name="T7" fmla="*/ 4 h 40"/>
                  <a:gd name="T8" fmla="*/ 26 w 39"/>
                  <a:gd name="T9" fmla="*/ 2 h 40"/>
                  <a:gd name="T10" fmla="*/ 20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20 w 39"/>
                  <a:gd name="T31" fmla="*/ 40 h 40"/>
                  <a:gd name="T32" fmla="*/ 26 w 39"/>
                  <a:gd name="T33" fmla="*/ 38 h 40"/>
                  <a:gd name="T34" fmla="*/ 32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73" name="Line 157"/>
              <p:cNvSpPr>
                <a:spLocks noChangeShapeType="1"/>
              </p:cNvSpPr>
              <p:nvPr/>
            </p:nvSpPr>
            <p:spPr bwMode="auto">
              <a:xfrm flipV="1">
                <a:off x="1359" y="2138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74" name="Line 158"/>
              <p:cNvSpPr>
                <a:spLocks noChangeShapeType="1"/>
              </p:cNvSpPr>
              <p:nvPr/>
            </p:nvSpPr>
            <p:spPr bwMode="auto">
              <a:xfrm>
                <a:off x="1359" y="2171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75" name="Freeform 159"/>
              <p:cNvSpPr>
                <a:spLocks/>
              </p:cNvSpPr>
              <p:nvPr/>
            </p:nvSpPr>
            <p:spPr bwMode="auto">
              <a:xfrm>
                <a:off x="1369" y="2123"/>
                <a:ext cx="20" cy="20"/>
              </a:xfrm>
              <a:custGeom>
                <a:avLst/>
                <a:gdLst>
                  <a:gd name="T0" fmla="*/ 40 w 40"/>
                  <a:gd name="T1" fmla="*/ 20 h 39"/>
                  <a:gd name="T2" fmla="*/ 38 w 40"/>
                  <a:gd name="T3" fmla="*/ 14 h 39"/>
                  <a:gd name="T4" fmla="*/ 36 w 40"/>
                  <a:gd name="T5" fmla="*/ 8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8 h 39"/>
                  <a:gd name="T18" fmla="*/ 2 w 40"/>
                  <a:gd name="T19" fmla="*/ 14 h 39"/>
                  <a:gd name="T20" fmla="*/ 0 w 40"/>
                  <a:gd name="T21" fmla="*/ 20 h 39"/>
                  <a:gd name="T22" fmla="*/ 2 w 40"/>
                  <a:gd name="T23" fmla="*/ 26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6 h 39"/>
                  <a:gd name="T40" fmla="*/ 40 w 40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76" name="Line 160"/>
              <p:cNvSpPr>
                <a:spLocks noChangeShapeType="1"/>
              </p:cNvSpPr>
              <p:nvPr/>
            </p:nvSpPr>
            <p:spPr bwMode="auto">
              <a:xfrm flipV="1">
                <a:off x="1379" y="2111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77" name="Line 161"/>
              <p:cNvSpPr>
                <a:spLocks noChangeShapeType="1"/>
              </p:cNvSpPr>
              <p:nvPr/>
            </p:nvSpPr>
            <p:spPr bwMode="auto">
              <a:xfrm>
                <a:off x="1379" y="214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78" name="Freeform 162"/>
              <p:cNvSpPr>
                <a:spLocks/>
              </p:cNvSpPr>
              <p:nvPr/>
            </p:nvSpPr>
            <p:spPr bwMode="auto">
              <a:xfrm>
                <a:off x="1389" y="2179"/>
                <a:ext cx="20" cy="19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20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20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79" name="Line 163"/>
              <p:cNvSpPr>
                <a:spLocks noChangeShapeType="1"/>
              </p:cNvSpPr>
              <p:nvPr/>
            </p:nvSpPr>
            <p:spPr bwMode="auto">
              <a:xfrm flipV="1">
                <a:off x="1399" y="216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80" name="Line 164"/>
              <p:cNvSpPr>
                <a:spLocks noChangeShapeType="1"/>
              </p:cNvSpPr>
              <p:nvPr/>
            </p:nvSpPr>
            <p:spPr bwMode="auto">
              <a:xfrm>
                <a:off x="1399" y="2198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81" name="Freeform 165"/>
              <p:cNvSpPr>
                <a:spLocks/>
              </p:cNvSpPr>
              <p:nvPr/>
            </p:nvSpPr>
            <p:spPr bwMode="auto">
              <a:xfrm>
                <a:off x="1409" y="2157"/>
                <a:ext cx="19" cy="20"/>
              </a:xfrm>
              <a:custGeom>
                <a:avLst/>
                <a:gdLst>
                  <a:gd name="T0" fmla="*/ 40 w 40"/>
                  <a:gd name="T1" fmla="*/ 20 h 39"/>
                  <a:gd name="T2" fmla="*/ 38 w 40"/>
                  <a:gd name="T3" fmla="*/ 14 h 39"/>
                  <a:gd name="T4" fmla="*/ 36 w 40"/>
                  <a:gd name="T5" fmla="*/ 8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8 h 39"/>
                  <a:gd name="T18" fmla="*/ 2 w 40"/>
                  <a:gd name="T19" fmla="*/ 14 h 39"/>
                  <a:gd name="T20" fmla="*/ 0 w 40"/>
                  <a:gd name="T21" fmla="*/ 20 h 39"/>
                  <a:gd name="T22" fmla="*/ 2 w 40"/>
                  <a:gd name="T23" fmla="*/ 26 h 39"/>
                  <a:gd name="T24" fmla="*/ 4 w 40"/>
                  <a:gd name="T25" fmla="*/ 32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2 h 39"/>
                  <a:gd name="T38" fmla="*/ 38 w 40"/>
                  <a:gd name="T39" fmla="*/ 26 h 39"/>
                  <a:gd name="T40" fmla="*/ 40 w 40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82" name="Line 166"/>
              <p:cNvSpPr>
                <a:spLocks noChangeShapeType="1"/>
              </p:cNvSpPr>
              <p:nvPr/>
            </p:nvSpPr>
            <p:spPr bwMode="auto">
              <a:xfrm flipV="1">
                <a:off x="1419" y="2144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83" name="Line 167"/>
              <p:cNvSpPr>
                <a:spLocks noChangeShapeType="1"/>
              </p:cNvSpPr>
              <p:nvPr/>
            </p:nvSpPr>
            <p:spPr bwMode="auto">
              <a:xfrm>
                <a:off x="1419" y="2177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84" name="Freeform 168"/>
              <p:cNvSpPr>
                <a:spLocks/>
              </p:cNvSpPr>
              <p:nvPr/>
            </p:nvSpPr>
            <p:spPr bwMode="auto">
              <a:xfrm>
                <a:off x="1428" y="2156"/>
                <a:ext cx="20" cy="20"/>
              </a:xfrm>
              <a:custGeom>
                <a:avLst/>
                <a:gdLst>
                  <a:gd name="T0" fmla="*/ 39 w 39"/>
                  <a:gd name="T1" fmla="*/ 20 h 39"/>
                  <a:gd name="T2" fmla="*/ 37 w 39"/>
                  <a:gd name="T3" fmla="*/ 14 h 39"/>
                  <a:gd name="T4" fmla="*/ 35 w 39"/>
                  <a:gd name="T5" fmla="*/ 8 h 39"/>
                  <a:gd name="T6" fmla="*/ 31 w 39"/>
                  <a:gd name="T7" fmla="*/ 4 h 39"/>
                  <a:gd name="T8" fmla="*/ 25 w 39"/>
                  <a:gd name="T9" fmla="*/ 2 h 39"/>
                  <a:gd name="T10" fmla="*/ 19 w 39"/>
                  <a:gd name="T11" fmla="*/ 0 h 39"/>
                  <a:gd name="T12" fmla="*/ 14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4 h 39"/>
                  <a:gd name="T20" fmla="*/ 0 w 39"/>
                  <a:gd name="T21" fmla="*/ 20 h 39"/>
                  <a:gd name="T22" fmla="*/ 2 w 39"/>
                  <a:gd name="T23" fmla="*/ 26 h 39"/>
                  <a:gd name="T24" fmla="*/ 4 w 39"/>
                  <a:gd name="T25" fmla="*/ 32 h 39"/>
                  <a:gd name="T26" fmla="*/ 8 w 39"/>
                  <a:gd name="T27" fmla="*/ 35 h 39"/>
                  <a:gd name="T28" fmla="*/ 14 w 39"/>
                  <a:gd name="T29" fmla="*/ 37 h 39"/>
                  <a:gd name="T30" fmla="*/ 19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2 h 39"/>
                  <a:gd name="T38" fmla="*/ 37 w 39"/>
                  <a:gd name="T39" fmla="*/ 26 h 39"/>
                  <a:gd name="T40" fmla="*/ 39 w 39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85" name="Line 169"/>
              <p:cNvSpPr>
                <a:spLocks noChangeShapeType="1"/>
              </p:cNvSpPr>
              <p:nvPr/>
            </p:nvSpPr>
            <p:spPr bwMode="auto">
              <a:xfrm flipV="1">
                <a:off x="1438" y="214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86" name="Line 170"/>
              <p:cNvSpPr>
                <a:spLocks noChangeShapeType="1"/>
              </p:cNvSpPr>
              <p:nvPr/>
            </p:nvSpPr>
            <p:spPr bwMode="auto">
              <a:xfrm>
                <a:off x="1438" y="2176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87" name="Freeform 171"/>
              <p:cNvSpPr>
                <a:spLocks/>
              </p:cNvSpPr>
              <p:nvPr/>
            </p:nvSpPr>
            <p:spPr bwMode="auto">
              <a:xfrm>
                <a:off x="1448" y="2145"/>
                <a:ext cx="20" cy="20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88" name="Line 172"/>
              <p:cNvSpPr>
                <a:spLocks noChangeShapeType="1"/>
              </p:cNvSpPr>
              <p:nvPr/>
            </p:nvSpPr>
            <p:spPr bwMode="auto">
              <a:xfrm flipV="1">
                <a:off x="1458" y="2132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89" name="Line 173"/>
              <p:cNvSpPr>
                <a:spLocks noChangeShapeType="1"/>
              </p:cNvSpPr>
              <p:nvPr/>
            </p:nvSpPr>
            <p:spPr bwMode="auto">
              <a:xfrm>
                <a:off x="1458" y="2165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90" name="Freeform 174"/>
              <p:cNvSpPr>
                <a:spLocks/>
              </p:cNvSpPr>
              <p:nvPr/>
            </p:nvSpPr>
            <p:spPr bwMode="auto">
              <a:xfrm>
                <a:off x="1468" y="2159"/>
                <a:ext cx="20" cy="20"/>
              </a:xfrm>
              <a:custGeom>
                <a:avLst/>
                <a:gdLst>
                  <a:gd name="T0" fmla="*/ 39 w 39"/>
                  <a:gd name="T1" fmla="*/ 20 h 39"/>
                  <a:gd name="T2" fmla="*/ 37 w 39"/>
                  <a:gd name="T3" fmla="*/ 14 h 39"/>
                  <a:gd name="T4" fmla="*/ 35 w 39"/>
                  <a:gd name="T5" fmla="*/ 8 h 39"/>
                  <a:gd name="T6" fmla="*/ 31 w 39"/>
                  <a:gd name="T7" fmla="*/ 4 h 39"/>
                  <a:gd name="T8" fmla="*/ 25 w 39"/>
                  <a:gd name="T9" fmla="*/ 2 h 39"/>
                  <a:gd name="T10" fmla="*/ 19 w 39"/>
                  <a:gd name="T11" fmla="*/ 0 h 39"/>
                  <a:gd name="T12" fmla="*/ 13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4 h 39"/>
                  <a:gd name="T20" fmla="*/ 0 w 39"/>
                  <a:gd name="T21" fmla="*/ 20 h 39"/>
                  <a:gd name="T22" fmla="*/ 2 w 39"/>
                  <a:gd name="T23" fmla="*/ 26 h 39"/>
                  <a:gd name="T24" fmla="*/ 4 w 39"/>
                  <a:gd name="T25" fmla="*/ 31 h 39"/>
                  <a:gd name="T26" fmla="*/ 8 w 39"/>
                  <a:gd name="T27" fmla="*/ 35 h 39"/>
                  <a:gd name="T28" fmla="*/ 13 w 39"/>
                  <a:gd name="T29" fmla="*/ 37 h 39"/>
                  <a:gd name="T30" fmla="*/ 19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6 h 39"/>
                  <a:gd name="T40" fmla="*/ 39 w 39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91" name="Line 175"/>
              <p:cNvSpPr>
                <a:spLocks noChangeShapeType="1"/>
              </p:cNvSpPr>
              <p:nvPr/>
            </p:nvSpPr>
            <p:spPr bwMode="auto">
              <a:xfrm flipV="1">
                <a:off x="1478" y="2146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92" name="Line 176"/>
              <p:cNvSpPr>
                <a:spLocks noChangeShapeType="1"/>
              </p:cNvSpPr>
              <p:nvPr/>
            </p:nvSpPr>
            <p:spPr bwMode="auto">
              <a:xfrm>
                <a:off x="1478" y="2179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93" name="Freeform 177"/>
              <p:cNvSpPr>
                <a:spLocks/>
              </p:cNvSpPr>
              <p:nvPr/>
            </p:nvSpPr>
            <p:spPr bwMode="auto">
              <a:xfrm>
                <a:off x="1488" y="2166"/>
                <a:ext cx="19" cy="20"/>
              </a:xfrm>
              <a:custGeom>
                <a:avLst/>
                <a:gdLst>
                  <a:gd name="T0" fmla="*/ 39 w 39"/>
                  <a:gd name="T1" fmla="*/ 19 h 39"/>
                  <a:gd name="T2" fmla="*/ 38 w 39"/>
                  <a:gd name="T3" fmla="*/ 14 h 39"/>
                  <a:gd name="T4" fmla="*/ 36 w 39"/>
                  <a:gd name="T5" fmla="*/ 8 h 39"/>
                  <a:gd name="T6" fmla="*/ 32 w 39"/>
                  <a:gd name="T7" fmla="*/ 4 h 39"/>
                  <a:gd name="T8" fmla="*/ 26 w 39"/>
                  <a:gd name="T9" fmla="*/ 2 h 39"/>
                  <a:gd name="T10" fmla="*/ 20 w 39"/>
                  <a:gd name="T11" fmla="*/ 0 h 39"/>
                  <a:gd name="T12" fmla="*/ 14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4 h 39"/>
                  <a:gd name="T20" fmla="*/ 0 w 39"/>
                  <a:gd name="T21" fmla="*/ 19 h 39"/>
                  <a:gd name="T22" fmla="*/ 2 w 39"/>
                  <a:gd name="T23" fmla="*/ 25 h 39"/>
                  <a:gd name="T24" fmla="*/ 4 w 39"/>
                  <a:gd name="T25" fmla="*/ 31 h 39"/>
                  <a:gd name="T26" fmla="*/ 8 w 39"/>
                  <a:gd name="T27" fmla="*/ 35 h 39"/>
                  <a:gd name="T28" fmla="*/ 14 w 39"/>
                  <a:gd name="T29" fmla="*/ 37 h 39"/>
                  <a:gd name="T30" fmla="*/ 20 w 39"/>
                  <a:gd name="T31" fmla="*/ 39 h 39"/>
                  <a:gd name="T32" fmla="*/ 26 w 39"/>
                  <a:gd name="T33" fmla="*/ 37 h 39"/>
                  <a:gd name="T34" fmla="*/ 32 w 39"/>
                  <a:gd name="T35" fmla="*/ 35 h 39"/>
                  <a:gd name="T36" fmla="*/ 36 w 39"/>
                  <a:gd name="T37" fmla="*/ 31 h 39"/>
                  <a:gd name="T38" fmla="*/ 38 w 39"/>
                  <a:gd name="T39" fmla="*/ 25 h 39"/>
                  <a:gd name="T40" fmla="*/ 39 w 39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94" name="Line 178"/>
              <p:cNvSpPr>
                <a:spLocks noChangeShapeType="1"/>
              </p:cNvSpPr>
              <p:nvPr/>
            </p:nvSpPr>
            <p:spPr bwMode="auto">
              <a:xfrm flipV="1">
                <a:off x="1497" y="2154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95" name="Line 179"/>
              <p:cNvSpPr>
                <a:spLocks noChangeShapeType="1"/>
              </p:cNvSpPr>
              <p:nvPr/>
            </p:nvSpPr>
            <p:spPr bwMode="auto">
              <a:xfrm>
                <a:off x="1497" y="218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96" name="Freeform 180"/>
              <p:cNvSpPr>
                <a:spLocks/>
              </p:cNvSpPr>
              <p:nvPr/>
            </p:nvSpPr>
            <p:spPr bwMode="auto">
              <a:xfrm>
                <a:off x="1507" y="2142"/>
                <a:ext cx="20" cy="20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97" name="Line 181"/>
              <p:cNvSpPr>
                <a:spLocks noChangeShapeType="1"/>
              </p:cNvSpPr>
              <p:nvPr/>
            </p:nvSpPr>
            <p:spPr bwMode="auto">
              <a:xfrm flipV="1">
                <a:off x="1517" y="2129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98" name="Line 182"/>
              <p:cNvSpPr>
                <a:spLocks noChangeShapeType="1"/>
              </p:cNvSpPr>
              <p:nvPr/>
            </p:nvSpPr>
            <p:spPr bwMode="auto">
              <a:xfrm>
                <a:off x="1517" y="2162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399" name="Freeform 183"/>
              <p:cNvSpPr>
                <a:spLocks/>
              </p:cNvSpPr>
              <p:nvPr/>
            </p:nvSpPr>
            <p:spPr bwMode="auto">
              <a:xfrm>
                <a:off x="1527" y="2147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6 w 39"/>
                  <a:gd name="T9" fmla="*/ 2 h 40"/>
                  <a:gd name="T10" fmla="*/ 20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20 w 39"/>
                  <a:gd name="T31" fmla="*/ 40 h 40"/>
                  <a:gd name="T32" fmla="*/ 26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00" name="Line 184"/>
              <p:cNvSpPr>
                <a:spLocks noChangeShapeType="1"/>
              </p:cNvSpPr>
              <p:nvPr/>
            </p:nvSpPr>
            <p:spPr bwMode="auto">
              <a:xfrm flipV="1">
                <a:off x="1537" y="2134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01" name="Line 185"/>
              <p:cNvSpPr>
                <a:spLocks noChangeShapeType="1"/>
              </p:cNvSpPr>
              <p:nvPr/>
            </p:nvSpPr>
            <p:spPr bwMode="auto">
              <a:xfrm>
                <a:off x="1537" y="2167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02" name="Freeform 186"/>
              <p:cNvSpPr>
                <a:spLocks/>
              </p:cNvSpPr>
              <p:nvPr/>
            </p:nvSpPr>
            <p:spPr bwMode="auto">
              <a:xfrm>
                <a:off x="1547" y="2170"/>
                <a:ext cx="19" cy="20"/>
              </a:xfrm>
              <a:custGeom>
                <a:avLst/>
                <a:gdLst>
                  <a:gd name="T0" fmla="*/ 40 w 40"/>
                  <a:gd name="T1" fmla="*/ 19 h 39"/>
                  <a:gd name="T2" fmla="*/ 38 w 40"/>
                  <a:gd name="T3" fmla="*/ 13 h 39"/>
                  <a:gd name="T4" fmla="*/ 36 w 40"/>
                  <a:gd name="T5" fmla="*/ 7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7 h 39"/>
                  <a:gd name="T18" fmla="*/ 2 w 40"/>
                  <a:gd name="T19" fmla="*/ 13 h 39"/>
                  <a:gd name="T20" fmla="*/ 0 w 40"/>
                  <a:gd name="T21" fmla="*/ 19 h 39"/>
                  <a:gd name="T22" fmla="*/ 2 w 40"/>
                  <a:gd name="T23" fmla="*/ 25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5 h 39"/>
                  <a:gd name="T40" fmla="*/ 40 w 40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19"/>
                    </a:moveTo>
                    <a:lnTo>
                      <a:pt x="38" y="13"/>
                    </a:lnTo>
                    <a:lnTo>
                      <a:pt x="36" y="7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03" name="Line 187"/>
              <p:cNvSpPr>
                <a:spLocks noChangeShapeType="1"/>
              </p:cNvSpPr>
              <p:nvPr/>
            </p:nvSpPr>
            <p:spPr bwMode="auto">
              <a:xfrm flipV="1">
                <a:off x="1557" y="2158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04" name="Line 188"/>
              <p:cNvSpPr>
                <a:spLocks noChangeShapeType="1"/>
              </p:cNvSpPr>
              <p:nvPr/>
            </p:nvSpPr>
            <p:spPr bwMode="auto">
              <a:xfrm>
                <a:off x="1557" y="219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05" name="Freeform 189"/>
              <p:cNvSpPr>
                <a:spLocks/>
              </p:cNvSpPr>
              <p:nvPr/>
            </p:nvSpPr>
            <p:spPr bwMode="auto">
              <a:xfrm>
                <a:off x="1566" y="2186"/>
                <a:ext cx="20" cy="19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20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20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06" name="Line 190"/>
              <p:cNvSpPr>
                <a:spLocks noChangeShapeType="1"/>
              </p:cNvSpPr>
              <p:nvPr/>
            </p:nvSpPr>
            <p:spPr bwMode="auto">
              <a:xfrm flipV="1">
                <a:off x="1576" y="2174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07" name="Line 191"/>
              <p:cNvSpPr>
                <a:spLocks noChangeShapeType="1"/>
              </p:cNvSpPr>
              <p:nvPr/>
            </p:nvSpPr>
            <p:spPr bwMode="auto">
              <a:xfrm>
                <a:off x="1576" y="2205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08" name="Freeform 192"/>
              <p:cNvSpPr>
                <a:spLocks/>
              </p:cNvSpPr>
              <p:nvPr/>
            </p:nvSpPr>
            <p:spPr bwMode="auto">
              <a:xfrm>
                <a:off x="1586" y="2126"/>
                <a:ext cx="20" cy="20"/>
              </a:xfrm>
              <a:custGeom>
                <a:avLst/>
                <a:gdLst>
                  <a:gd name="T0" fmla="*/ 40 w 40"/>
                  <a:gd name="T1" fmla="*/ 20 h 39"/>
                  <a:gd name="T2" fmla="*/ 38 w 40"/>
                  <a:gd name="T3" fmla="*/ 14 h 39"/>
                  <a:gd name="T4" fmla="*/ 36 w 40"/>
                  <a:gd name="T5" fmla="*/ 8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8 h 39"/>
                  <a:gd name="T18" fmla="*/ 2 w 40"/>
                  <a:gd name="T19" fmla="*/ 14 h 39"/>
                  <a:gd name="T20" fmla="*/ 0 w 40"/>
                  <a:gd name="T21" fmla="*/ 20 h 39"/>
                  <a:gd name="T22" fmla="*/ 2 w 40"/>
                  <a:gd name="T23" fmla="*/ 25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5 h 39"/>
                  <a:gd name="T40" fmla="*/ 40 w 40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09" name="Line 193"/>
              <p:cNvSpPr>
                <a:spLocks noChangeShapeType="1"/>
              </p:cNvSpPr>
              <p:nvPr/>
            </p:nvSpPr>
            <p:spPr bwMode="auto">
              <a:xfrm flipV="1">
                <a:off x="1596" y="2114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10" name="Line 194"/>
              <p:cNvSpPr>
                <a:spLocks noChangeShapeType="1"/>
              </p:cNvSpPr>
              <p:nvPr/>
            </p:nvSpPr>
            <p:spPr bwMode="auto">
              <a:xfrm>
                <a:off x="1596" y="2146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11" name="Freeform 195"/>
              <p:cNvSpPr>
                <a:spLocks/>
              </p:cNvSpPr>
              <p:nvPr/>
            </p:nvSpPr>
            <p:spPr bwMode="auto">
              <a:xfrm>
                <a:off x="1606" y="2170"/>
                <a:ext cx="20" cy="20"/>
              </a:xfrm>
              <a:custGeom>
                <a:avLst/>
                <a:gdLst>
                  <a:gd name="T0" fmla="*/ 39 w 39"/>
                  <a:gd name="T1" fmla="*/ 19 h 39"/>
                  <a:gd name="T2" fmla="*/ 37 w 39"/>
                  <a:gd name="T3" fmla="*/ 13 h 39"/>
                  <a:gd name="T4" fmla="*/ 35 w 39"/>
                  <a:gd name="T5" fmla="*/ 7 h 39"/>
                  <a:gd name="T6" fmla="*/ 31 w 39"/>
                  <a:gd name="T7" fmla="*/ 4 h 39"/>
                  <a:gd name="T8" fmla="*/ 25 w 39"/>
                  <a:gd name="T9" fmla="*/ 2 h 39"/>
                  <a:gd name="T10" fmla="*/ 19 w 39"/>
                  <a:gd name="T11" fmla="*/ 0 h 39"/>
                  <a:gd name="T12" fmla="*/ 14 w 39"/>
                  <a:gd name="T13" fmla="*/ 2 h 39"/>
                  <a:gd name="T14" fmla="*/ 8 w 39"/>
                  <a:gd name="T15" fmla="*/ 4 h 39"/>
                  <a:gd name="T16" fmla="*/ 4 w 39"/>
                  <a:gd name="T17" fmla="*/ 7 h 39"/>
                  <a:gd name="T18" fmla="*/ 2 w 39"/>
                  <a:gd name="T19" fmla="*/ 13 h 39"/>
                  <a:gd name="T20" fmla="*/ 0 w 39"/>
                  <a:gd name="T21" fmla="*/ 19 h 39"/>
                  <a:gd name="T22" fmla="*/ 2 w 39"/>
                  <a:gd name="T23" fmla="*/ 25 h 39"/>
                  <a:gd name="T24" fmla="*/ 4 w 39"/>
                  <a:gd name="T25" fmla="*/ 31 h 39"/>
                  <a:gd name="T26" fmla="*/ 8 w 39"/>
                  <a:gd name="T27" fmla="*/ 35 h 39"/>
                  <a:gd name="T28" fmla="*/ 14 w 39"/>
                  <a:gd name="T29" fmla="*/ 37 h 39"/>
                  <a:gd name="T30" fmla="*/ 19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7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12" name="Line 196"/>
              <p:cNvSpPr>
                <a:spLocks noChangeShapeType="1"/>
              </p:cNvSpPr>
              <p:nvPr/>
            </p:nvSpPr>
            <p:spPr bwMode="auto">
              <a:xfrm flipV="1">
                <a:off x="1616" y="2158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13" name="Line 197"/>
              <p:cNvSpPr>
                <a:spLocks noChangeShapeType="1"/>
              </p:cNvSpPr>
              <p:nvPr/>
            </p:nvSpPr>
            <p:spPr bwMode="auto">
              <a:xfrm>
                <a:off x="1616" y="219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14" name="Freeform 198"/>
              <p:cNvSpPr>
                <a:spLocks/>
              </p:cNvSpPr>
              <p:nvPr/>
            </p:nvSpPr>
            <p:spPr bwMode="auto">
              <a:xfrm>
                <a:off x="1626" y="2138"/>
                <a:ext cx="19" cy="20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15" name="Line 199"/>
              <p:cNvSpPr>
                <a:spLocks noChangeShapeType="1"/>
              </p:cNvSpPr>
              <p:nvPr/>
            </p:nvSpPr>
            <p:spPr bwMode="auto">
              <a:xfrm flipV="1">
                <a:off x="1635" y="2125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16" name="Line 200"/>
              <p:cNvSpPr>
                <a:spLocks noChangeShapeType="1"/>
              </p:cNvSpPr>
              <p:nvPr/>
            </p:nvSpPr>
            <p:spPr bwMode="auto">
              <a:xfrm>
                <a:off x="1635" y="2158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17" name="Freeform 201"/>
              <p:cNvSpPr>
                <a:spLocks/>
              </p:cNvSpPr>
              <p:nvPr/>
            </p:nvSpPr>
            <p:spPr bwMode="auto">
              <a:xfrm>
                <a:off x="1645" y="2164"/>
                <a:ext cx="20" cy="20"/>
              </a:xfrm>
              <a:custGeom>
                <a:avLst/>
                <a:gdLst>
                  <a:gd name="T0" fmla="*/ 39 w 39"/>
                  <a:gd name="T1" fmla="*/ 19 h 39"/>
                  <a:gd name="T2" fmla="*/ 37 w 39"/>
                  <a:gd name="T3" fmla="*/ 14 h 39"/>
                  <a:gd name="T4" fmla="*/ 35 w 39"/>
                  <a:gd name="T5" fmla="*/ 8 h 39"/>
                  <a:gd name="T6" fmla="*/ 31 w 39"/>
                  <a:gd name="T7" fmla="*/ 4 h 39"/>
                  <a:gd name="T8" fmla="*/ 25 w 39"/>
                  <a:gd name="T9" fmla="*/ 2 h 39"/>
                  <a:gd name="T10" fmla="*/ 19 w 39"/>
                  <a:gd name="T11" fmla="*/ 0 h 39"/>
                  <a:gd name="T12" fmla="*/ 13 w 39"/>
                  <a:gd name="T13" fmla="*/ 2 h 39"/>
                  <a:gd name="T14" fmla="*/ 7 w 39"/>
                  <a:gd name="T15" fmla="*/ 4 h 39"/>
                  <a:gd name="T16" fmla="*/ 4 w 39"/>
                  <a:gd name="T17" fmla="*/ 8 h 39"/>
                  <a:gd name="T18" fmla="*/ 2 w 39"/>
                  <a:gd name="T19" fmla="*/ 14 h 39"/>
                  <a:gd name="T20" fmla="*/ 0 w 39"/>
                  <a:gd name="T21" fmla="*/ 19 h 39"/>
                  <a:gd name="T22" fmla="*/ 2 w 39"/>
                  <a:gd name="T23" fmla="*/ 25 h 39"/>
                  <a:gd name="T24" fmla="*/ 4 w 39"/>
                  <a:gd name="T25" fmla="*/ 31 h 39"/>
                  <a:gd name="T26" fmla="*/ 7 w 39"/>
                  <a:gd name="T27" fmla="*/ 35 h 39"/>
                  <a:gd name="T28" fmla="*/ 13 w 39"/>
                  <a:gd name="T29" fmla="*/ 37 h 39"/>
                  <a:gd name="T30" fmla="*/ 19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18" name="Line 202"/>
              <p:cNvSpPr>
                <a:spLocks noChangeShapeType="1"/>
              </p:cNvSpPr>
              <p:nvPr/>
            </p:nvSpPr>
            <p:spPr bwMode="auto">
              <a:xfrm flipV="1">
                <a:off x="1655" y="2152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19" name="Line 203"/>
              <p:cNvSpPr>
                <a:spLocks noChangeShapeType="1"/>
              </p:cNvSpPr>
              <p:nvPr/>
            </p:nvSpPr>
            <p:spPr bwMode="auto">
              <a:xfrm>
                <a:off x="1655" y="218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20" name="Freeform 204"/>
              <p:cNvSpPr>
                <a:spLocks/>
              </p:cNvSpPr>
              <p:nvPr/>
            </p:nvSpPr>
            <p:spPr bwMode="auto">
              <a:xfrm>
                <a:off x="1665" y="2147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6 w 39"/>
                  <a:gd name="T5" fmla="*/ 8 h 40"/>
                  <a:gd name="T6" fmla="*/ 32 w 39"/>
                  <a:gd name="T7" fmla="*/ 4 h 40"/>
                  <a:gd name="T8" fmla="*/ 26 w 39"/>
                  <a:gd name="T9" fmla="*/ 2 h 40"/>
                  <a:gd name="T10" fmla="*/ 20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20 w 39"/>
                  <a:gd name="T31" fmla="*/ 40 h 40"/>
                  <a:gd name="T32" fmla="*/ 26 w 39"/>
                  <a:gd name="T33" fmla="*/ 38 h 40"/>
                  <a:gd name="T34" fmla="*/ 32 w 39"/>
                  <a:gd name="T35" fmla="*/ 36 h 40"/>
                  <a:gd name="T36" fmla="*/ 36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21" name="Line 205"/>
              <p:cNvSpPr>
                <a:spLocks noChangeShapeType="1"/>
              </p:cNvSpPr>
              <p:nvPr/>
            </p:nvSpPr>
            <p:spPr bwMode="auto">
              <a:xfrm flipV="1">
                <a:off x="1675" y="2134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22" name="Line 206"/>
              <p:cNvSpPr>
                <a:spLocks noChangeShapeType="1"/>
              </p:cNvSpPr>
              <p:nvPr/>
            </p:nvSpPr>
            <p:spPr bwMode="auto">
              <a:xfrm>
                <a:off x="1675" y="2167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23" name="Freeform 207"/>
              <p:cNvSpPr>
                <a:spLocks/>
              </p:cNvSpPr>
              <p:nvPr/>
            </p:nvSpPr>
            <p:spPr bwMode="auto">
              <a:xfrm>
                <a:off x="1685" y="2179"/>
                <a:ext cx="19" cy="19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24" name="Line 208"/>
              <p:cNvSpPr>
                <a:spLocks noChangeShapeType="1"/>
              </p:cNvSpPr>
              <p:nvPr/>
            </p:nvSpPr>
            <p:spPr bwMode="auto">
              <a:xfrm flipV="1">
                <a:off x="1695" y="216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25" name="Line 209"/>
              <p:cNvSpPr>
                <a:spLocks noChangeShapeType="1"/>
              </p:cNvSpPr>
              <p:nvPr/>
            </p:nvSpPr>
            <p:spPr bwMode="auto">
              <a:xfrm>
                <a:off x="1695" y="2198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26" name="Freeform 210"/>
              <p:cNvSpPr>
                <a:spLocks/>
              </p:cNvSpPr>
              <p:nvPr/>
            </p:nvSpPr>
            <p:spPr bwMode="auto">
              <a:xfrm>
                <a:off x="1704" y="2161"/>
                <a:ext cx="20" cy="20"/>
              </a:xfrm>
              <a:custGeom>
                <a:avLst/>
                <a:gdLst>
                  <a:gd name="T0" fmla="*/ 39 w 39"/>
                  <a:gd name="T1" fmla="*/ 20 h 39"/>
                  <a:gd name="T2" fmla="*/ 37 w 39"/>
                  <a:gd name="T3" fmla="*/ 14 h 39"/>
                  <a:gd name="T4" fmla="*/ 35 w 39"/>
                  <a:gd name="T5" fmla="*/ 8 h 39"/>
                  <a:gd name="T6" fmla="*/ 31 w 39"/>
                  <a:gd name="T7" fmla="*/ 4 h 39"/>
                  <a:gd name="T8" fmla="*/ 26 w 39"/>
                  <a:gd name="T9" fmla="*/ 2 h 39"/>
                  <a:gd name="T10" fmla="*/ 20 w 39"/>
                  <a:gd name="T11" fmla="*/ 0 h 39"/>
                  <a:gd name="T12" fmla="*/ 14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4 h 39"/>
                  <a:gd name="T20" fmla="*/ 0 w 39"/>
                  <a:gd name="T21" fmla="*/ 20 h 39"/>
                  <a:gd name="T22" fmla="*/ 2 w 39"/>
                  <a:gd name="T23" fmla="*/ 25 h 39"/>
                  <a:gd name="T24" fmla="*/ 4 w 39"/>
                  <a:gd name="T25" fmla="*/ 31 h 39"/>
                  <a:gd name="T26" fmla="*/ 8 w 39"/>
                  <a:gd name="T27" fmla="*/ 35 h 39"/>
                  <a:gd name="T28" fmla="*/ 14 w 39"/>
                  <a:gd name="T29" fmla="*/ 37 h 39"/>
                  <a:gd name="T30" fmla="*/ 20 w 39"/>
                  <a:gd name="T31" fmla="*/ 39 h 39"/>
                  <a:gd name="T32" fmla="*/ 26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27" name="Line 211"/>
              <p:cNvSpPr>
                <a:spLocks noChangeShapeType="1"/>
              </p:cNvSpPr>
              <p:nvPr/>
            </p:nvSpPr>
            <p:spPr bwMode="auto">
              <a:xfrm flipV="1">
                <a:off x="1714" y="2149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28" name="Line 212"/>
              <p:cNvSpPr>
                <a:spLocks noChangeShapeType="1"/>
              </p:cNvSpPr>
              <p:nvPr/>
            </p:nvSpPr>
            <p:spPr bwMode="auto">
              <a:xfrm>
                <a:off x="1714" y="218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29" name="Freeform 213"/>
              <p:cNvSpPr>
                <a:spLocks/>
              </p:cNvSpPr>
              <p:nvPr/>
            </p:nvSpPr>
            <p:spPr bwMode="auto">
              <a:xfrm>
                <a:off x="1724" y="2136"/>
                <a:ext cx="20" cy="20"/>
              </a:xfrm>
              <a:custGeom>
                <a:avLst/>
                <a:gdLst>
                  <a:gd name="T0" fmla="*/ 40 w 40"/>
                  <a:gd name="T1" fmla="*/ 19 h 39"/>
                  <a:gd name="T2" fmla="*/ 38 w 40"/>
                  <a:gd name="T3" fmla="*/ 13 h 39"/>
                  <a:gd name="T4" fmla="*/ 36 w 40"/>
                  <a:gd name="T5" fmla="*/ 7 h 39"/>
                  <a:gd name="T6" fmla="*/ 32 w 40"/>
                  <a:gd name="T7" fmla="*/ 3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3 h 39"/>
                  <a:gd name="T16" fmla="*/ 4 w 40"/>
                  <a:gd name="T17" fmla="*/ 7 h 39"/>
                  <a:gd name="T18" fmla="*/ 2 w 40"/>
                  <a:gd name="T19" fmla="*/ 13 h 39"/>
                  <a:gd name="T20" fmla="*/ 0 w 40"/>
                  <a:gd name="T21" fmla="*/ 19 h 39"/>
                  <a:gd name="T22" fmla="*/ 2 w 40"/>
                  <a:gd name="T23" fmla="*/ 25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5 h 39"/>
                  <a:gd name="T40" fmla="*/ 40 w 40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19"/>
                    </a:moveTo>
                    <a:lnTo>
                      <a:pt x="38" y="13"/>
                    </a:lnTo>
                    <a:lnTo>
                      <a:pt x="36" y="7"/>
                    </a:lnTo>
                    <a:lnTo>
                      <a:pt x="32" y="3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30" name="Line 214"/>
              <p:cNvSpPr>
                <a:spLocks noChangeShapeType="1"/>
              </p:cNvSpPr>
              <p:nvPr/>
            </p:nvSpPr>
            <p:spPr bwMode="auto">
              <a:xfrm flipV="1">
                <a:off x="1734" y="212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31" name="Line 215"/>
              <p:cNvSpPr>
                <a:spLocks noChangeShapeType="1"/>
              </p:cNvSpPr>
              <p:nvPr/>
            </p:nvSpPr>
            <p:spPr bwMode="auto">
              <a:xfrm>
                <a:off x="1734" y="2156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32" name="Freeform 216"/>
              <p:cNvSpPr>
                <a:spLocks/>
              </p:cNvSpPr>
              <p:nvPr/>
            </p:nvSpPr>
            <p:spPr bwMode="auto">
              <a:xfrm>
                <a:off x="1744" y="2126"/>
                <a:ext cx="20" cy="20"/>
              </a:xfrm>
              <a:custGeom>
                <a:avLst/>
                <a:gdLst>
                  <a:gd name="T0" fmla="*/ 39 w 39"/>
                  <a:gd name="T1" fmla="*/ 20 h 39"/>
                  <a:gd name="T2" fmla="*/ 37 w 39"/>
                  <a:gd name="T3" fmla="*/ 14 h 39"/>
                  <a:gd name="T4" fmla="*/ 35 w 39"/>
                  <a:gd name="T5" fmla="*/ 8 h 39"/>
                  <a:gd name="T6" fmla="*/ 31 w 39"/>
                  <a:gd name="T7" fmla="*/ 4 h 39"/>
                  <a:gd name="T8" fmla="*/ 25 w 39"/>
                  <a:gd name="T9" fmla="*/ 2 h 39"/>
                  <a:gd name="T10" fmla="*/ 20 w 39"/>
                  <a:gd name="T11" fmla="*/ 0 h 39"/>
                  <a:gd name="T12" fmla="*/ 14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4 h 39"/>
                  <a:gd name="T20" fmla="*/ 0 w 39"/>
                  <a:gd name="T21" fmla="*/ 20 h 39"/>
                  <a:gd name="T22" fmla="*/ 2 w 39"/>
                  <a:gd name="T23" fmla="*/ 25 h 39"/>
                  <a:gd name="T24" fmla="*/ 4 w 39"/>
                  <a:gd name="T25" fmla="*/ 31 h 39"/>
                  <a:gd name="T26" fmla="*/ 8 w 39"/>
                  <a:gd name="T27" fmla="*/ 35 h 39"/>
                  <a:gd name="T28" fmla="*/ 14 w 39"/>
                  <a:gd name="T29" fmla="*/ 37 h 39"/>
                  <a:gd name="T30" fmla="*/ 20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33" name="Line 217"/>
              <p:cNvSpPr>
                <a:spLocks noChangeShapeType="1"/>
              </p:cNvSpPr>
              <p:nvPr/>
            </p:nvSpPr>
            <p:spPr bwMode="auto">
              <a:xfrm flipV="1">
                <a:off x="1754" y="2114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777434" name="Group 218"/>
            <p:cNvGrpSpPr>
              <a:grpSpLocks/>
            </p:cNvGrpSpPr>
            <p:nvPr/>
          </p:nvGrpSpPr>
          <p:grpSpPr bwMode="auto">
            <a:xfrm>
              <a:off x="1754" y="2088"/>
              <a:ext cx="1331" cy="135"/>
              <a:chOff x="1754" y="2088"/>
              <a:chExt cx="1331" cy="135"/>
            </a:xfrm>
          </p:grpSpPr>
          <p:sp>
            <p:nvSpPr>
              <p:cNvPr id="777435" name="Line 219"/>
              <p:cNvSpPr>
                <a:spLocks noChangeShapeType="1"/>
              </p:cNvSpPr>
              <p:nvPr/>
            </p:nvSpPr>
            <p:spPr bwMode="auto">
              <a:xfrm>
                <a:off x="1754" y="2146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36" name="Freeform 220"/>
              <p:cNvSpPr>
                <a:spLocks/>
              </p:cNvSpPr>
              <p:nvPr/>
            </p:nvSpPr>
            <p:spPr bwMode="auto">
              <a:xfrm>
                <a:off x="1764" y="2129"/>
                <a:ext cx="19" cy="20"/>
              </a:xfrm>
              <a:custGeom>
                <a:avLst/>
                <a:gdLst>
                  <a:gd name="T0" fmla="*/ 40 w 40"/>
                  <a:gd name="T1" fmla="*/ 19 h 39"/>
                  <a:gd name="T2" fmla="*/ 38 w 40"/>
                  <a:gd name="T3" fmla="*/ 14 h 39"/>
                  <a:gd name="T4" fmla="*/ 36 w 40"/>
                  <a:gd name="T5" fmla="*/ 8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8 h 39"/>
                  <a:gd name="T18" fmla="*/ 2 w 40"/>
                  <a:gd name="T19" fmla="*/ 14 h 39"/>
                  <a:gd name="T20" fmla="*/ 0 w 40"/>
                  <a:gd name="T21" fmla="*/ 19 h 39"/>
                  <a:gd name="T22" fmla="*/ 2 w 40"/>
                  <a:gd name="T23" fmla="*/ 25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5 h 39"/>
                  <a:gd name="T40" fmla="*/ 40 w 40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19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37" name="Line 221"/>
              <p:cNvSpPr>
                <a:spLocks noChangeShapeType="1"/>
              </p:cNvSpPr>
              <p:nvPr/>
            </p:nvSpPr>
            <p:spPr bwMode="auto">
              <a:xfrm flipV="1">
                <a:off x="1773" y="211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38" name="Line 222"/>
              <p:cNvSpPr>
                <a:spLocks noChangeShapeType="1"/>
              </p:cNvSpPr>
              <p:nvPr/>
            </p:nvSpPr>
            <p:spPr bwMode="auto">
              <a:xfrm>
                <a:off x="1773" y="2149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39" name="Freeform 223"/>
              <p:cNvSpPr>
                <a:spLocks/>
              </p:cNvSpPr>
              <p:nvPr/>
            </p:nvSpPr>
            <p:spPr bwMode="auto">
              <a:xfrm>
                <a:off x="1783" y="2169"/>
                <a:ext cx="20" cy="20"/>
              </a:xfrm>
              <a:custGeom>
                <a:avLst/>
                <a:gdLst>
                  <a:gd name="T0" fmla="*/ 39 w 39"/>
                  <a:gd name="T1" fmla="*/ 19 h 39"/>
                  <a:gd name="T2" fmla="*/ 37 w 39"/>
                  <a:gd name="T3" fmla="*/ 13 h 39"/>
                  <a:gd name="T4" fmla="*/ 35 w 39"/>
                  <a:gd name="T5" fmla="*/ 8 h 39"/>
                  <a:gd name="T6" fmla="*/ 31 w 39"/>
                  <a:gd name="T7" fmla="*/ 4 h 39"/>
                  <a:gd name="T8" fmla="*/ 25 w 39"/>
                  <a:gd name="T9" fmla="*/ 2 h 39"/>
                  <a:gd name="T10" fmla="*/ 19 w 39"/>
                  <a:gd name="T11" fmla="*/ 0 h 39"/>
                  <a:gd name="T12" fmla="*/ 13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3 h 39"/>
                  <a:gd name="T20" fmla="*/ 0 w 39"/>
                  <a:gd name="T21" fmla="*/ 19 h 39"/>
                  <a:gd name="T22" fmla="*/ 2 w 39"/>
                  <a:gd name="T23" fmla="*/ 25 h 39"/>
                  <a:gd name="T24" fmla="*/ 4 w 39"/>
                  <a:gd name="T25" fmla="*/ 31 h 39"/>
                  <a:gd name="T26" fmla="*/ 8 w 39"/>
                  <a:gd name="T27" fmla="*/ 35 h 39"/>
                  <a:gd name="T28" fmla="*/ 13 w 39"/>
                  <a:gd name="T29" fmla="*/ 37 h 39"/>
                  <a:gd name="T30" fmla="*/ 19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7" y="13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40" name="Line 224"/>
              <p:cNvSpPr>
                <a:spLocks noChangeShapeType="1"/>
              </p:cNvSpPr>
              <p:nvPr/>
            </p:nvSpPr>
            <p:spPr bwMode="auto">
              <a:xfrm flipV="1">
                <a:off x="1793" y="215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41" name="Line 225"/>
              <p:cNvSpPr>
                <a:spLocks noChangeShapeType="1"/>
              </p:cNvSpPr>
              <p:nvPr/>
            </p:nvSpPr>
            <p:spPr bwMode="auto">
              <a:xfrm>
                <a:off x="1793" y="218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42" name="Freeform 226"/>
              <p:cNvSpPr>
                <a:spLocks/>
              </p:cNvSpPr>
              <p:nvPr/>
            </p:nvSpPr>
            <p:spPr bwMode="auto">
              <a:xfrm>
                <a:off x="1803" y="2161"/>
                <a:ext cx="20" cy="20"/>
              </a:xfrm>
              <a:custGeom>
                <a:avLst/>
                <a:gdLst>
                  <a:gd name="T0" fmla="*/ 40 w 40"/>
                  <a:gd name="T1" fmla="*/ 20 h 39"/>
                  <a:gd name="T2" fmla="*/ 38 w 40"/>
                  <a:gd name="T3" fmla="*/ 14 h 39"/>
                  <a:gd name="T4" fmla="*/ 36 w 40"/>
                  <a:gd name="T5" fmla="*/ 8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8 h 39"/>
                  <a:gd name="T18" fmla="*/ 2 w 40"/>
                  <a:gd name="T19" fmla="*/ 14 h 39"/>
                  <a:gd name="T20" fmla="*/ 0 w 40"/>
                  <a:gd name="T21" fmla="*/ 20 h 39"/>
                  <a:gd name="T22" fmla="*/ 2 w 40"/>
                  <a:gd name="T23" fmla="*/ 25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5 h 39"/>
                  <a:gd name="T40" fmla="*/ 40 w 40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43" name="Line 227"/>
              <p:cNvSpPr>
                <a:spLocks noChangeShapeType="1"/>
              </p:cNvSpPr>
              <p:nvPr/>
            </p:nvSpPr>
            <p:spPr bwMode="auto">
              <a:xfrm flipV="1">
                <a:off x="1813" y="2149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44" name="Line 228"/>
              <p:cNvSpPr>
                <a:spLocks noChangeShapeType="1"/>
              </p:cNvSpPr>
              <p:nvPr/>
            </p:nvSpPr>
            <p:spPr bwMode="auto">
              <a:xfrm>
                <a:off x="1813" y="218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45" name="Freeform 229"/>
              <p:cNvSpPr>
                <a:spLocks/>
              </p:cNvSpPr>
              <p:nvPr/>
            </p:nvSpPr>
            <p:spPr bwMode="auto">
              <a:xfrm>
                <a:off x="1823" y="2154"/>
                <a:ext cx="20" cy="20"/>
              </a:xfrm>
              <a:custGeom>
                <a:avLst/>
                <a:gdLst>
                  <a:gd name="T0" fmla="*/ 39 w 39"/>
                  <a:gd name="T1" fmla="*/ 20 h 39"/>
                  <a:gd name="T2" fmla="*/ 37 w 39"/>
                  <a:gd name="T3" fmla="*/ 14 h 39"/>
                  <a:gd name="T4" fmla="*/ 35 w 39"/>
                  <a:gd name="T5" fmla="*/ 8 h 39"/>
                  <a:gd name="T6" fmla="*/ 31 w 39"/>
                  <a:gd name="T7" fmla="*/ 4 h 39"/>
                  <a:gd name="T8" fmla="*/ 25 w 39"/>
                  <a:gd name="T9" fmla="*/ 2 h 39"/>
                  <a:gd name="T10" fmla="*/ 19 w 39"/>
                  <a:gd name="T11" fmla="*/ 0 h 39"/>
                  <a:gd name="T12" fmla="*/ 13 w 39"/>
                  <a:gd name="T13" fmla="*/ 2 h 39"/>
                  <a:gd name="T14" fmla="*/ 7 w 39"/>
                  <a:gd name="T15" fmla="*/ 4 h 39"/>
                  <a:gd name="T16" fmla="*/ 4 w 39"/>
                  <a:gd name="T17" fmla="*/ 8 h 39"/>
                  <a:gd name="T18" fmla="*/ 2 w 39"/>
                  <a:gd name="T19" fmla="*/ 14 h 39"/>
                  <a:gd name="T20" fmla="*/ 0 w 39"/>
                  <a:gd name="T21" fmla="*/ 20 h 39"/>
                  <a:gd name="T22" fmla="*/ 2 w 39"/>
                  <a:gd name="T23" fmla="*/ 26 h 39"/>
                  <a:gd name="T24" fmla="*/ 4 w 39"/>
                  <a:gd name="T25" fmla="*/ 32 h 39"/>
                  <a:gd name="T26" fmla="*/ 7 w 39"/>
                  <a:gd name="T27" fmla="*/ 36 h 39"/>
                  <a:gd name="T28" fmla="*/ 13 w 39"/>
                  <a:gd name="T29" fmla="*/ 38 h 39"/>
                  <a:gd name="T30" fmla="*/ 19 w 39"/>
                  <a:gd name="T31" fmla="*/ 39 h 39"/>
                  <a:gd name="T32" fmla="*/ 25 w 39"/>
                  <a:gd name="T33" fmla="*/ 38 h 39"/>
                  <a:gd name="T34" fmla="*/ 31 w 39"/>
                  <a:gd name="T35" fmla="*/ 36 h 39"/>
                  <a:gd name="T36" fmla="*/ 35 w 39"/>
                  <a:gd name="T37" fmla="*/ 32 h 39"/>
                  <a:gd name="T38" fmla="*/ 37 w 39"/>
                  <a:gd name="T39" fmla="*/ 26 h 39"/>
                  <a:gd name="T40" fmla="*/ 39 w 39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7" y="36"/>
                    </a:lnTo>
                    <a:lnTo>
                      <a:pt x="13" y="38"/>
                    </a:lnTo>
                    <a:lnTo>
                      <a:pt x="19" y="39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46" name="Line 230"/>
              <p:cNvSpPr>
                <a:spLocks noChangeShapeType="1"/>
              </p:cNvSpPr>
              <p:nvPr/>
            </p:nvSpPr>
            <p:spPr bwMode="auto">
              <a:xfrm flipV="1">
                <a:off x="1833" y="2141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47" name="Line 231"/>
              <p:cNvSpPr>
                <a:spLocks noChangeShapeType="1"/>
              </p:cNvSpPr>
              <p:nvPr/>
            </p:nvSpPr>
            <p:spPr bwMode="auto">
              <a:xfrm>
                <a:off x="1833" y="2174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48" name="Freeform 232"/>
              <p:cNvSpPr>
                <a:spLocks/>
              </p:cNvSpPr>
              <p:nvPr/>
            </p:nvSpPr>
            <p:spPr bwMode="auto">
              <a:xfrm>
                <a:off x="1843" y="2175"/>
                <a:ext cx="19" cy="19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2 w 39"/>
                  <a:gd name="T7" fmla="*/ 4 h 40"/>
                  <a:gd name="T8" fmla="*/ 26 w 39"/>
                  <a:gd name="T9" fmla="*/ 2 h 40"/>
                  <a:gd name="T10" fmla="*/ 20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20 w 39"/>
                  <a:gd name="T31" fmla="*/ 40 h 40"/>
                  <a:gd name="T32" fmla="*/ 26 w 39"/>
                  <a:gd name="T33" fmla="*/ 38 h 40"/>
                  <a:gd name="T34" fmla="*/ 32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49" name="Line 233"/>
              <p:cNvSpPr>
                <a:spLocks noChangeShapeType="1"/>
              </p:cNvSpPr>
              <p:nvPr/>
            </p:nvSpPr>
            <p:spPr bwMode="auto">
              <a:xfrm flipV="1">
                <a:off x="1852" y="2163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50" name="Line 234"/>
              <p:cNvSpPr>
                <a:spLocks noChangeShapeType="1"/>
              </p:cNvSpPr>
              <p:nvPr/>
            </p:nvSpPr>
            <p:spPr bwMode="auto">
              <a:xfrm>
                <a:off x="1852" y="2194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51" name="Freeform 235"/>
              <p:cNvSpPr>
                <a:spLocks/>
              </p:cNvSpPr>
              <p:nvPr/>
            </p:nvSpPr>
            <p:spPr bwMode="auto">
              <a:xfrm>
                <a:off x="1862" y="2157"/>
                <a:ext cx="20" cy="20"/>
              </a:xfrm>
              <a:custGeom>
                <a:avLst/>
                <a:gdLst>
                  <a:gd name="T0" fmla="*/ 40 w 40"/>
                  <a:gd name="T1" fmla="*/ 20 h 39"/>
                  <a:gd name="T2" fmla="*/ 38 w 40"/>
                  <a:gd name="T3" fmla="*/ 14 h 39"/>
                  <a:gd name="T4" fmla="*/ 36 w 40"/>
                  <a:gd name="T5" fmla="*/ 8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8 h 39"/>
                  <a:gd name="T18" fmla="*/ 2 w 40"/>
                  <a:gd name="T19" fmla="*/ 14 h 39"/>
                  <a:gd name="T20" fmla="*/ 0 w 40"/>
                  <a:gd name="T21" fmla="*/ 20 h 39"/>
                  <a:gd name="T22" fmla="*/ 2 w 40"/>
                  <a:gd name="T23" fmla="*/ 26 h 39"/>
                  <a:gd name="T24" fmla="*/ 4 w 40"/>
                  <a:gd name="T25" fmla="*/ 32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2 h 39"/>
                  <a:gd name="T38" fmla="*/ 38 w 40"/>
                  <a:gd name="T39" fmla="*/ 26 h 39"/>
                  <a:gd name="T40" fmla="*/ 40 w 40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52" name="Line 236"/>
              <p:cNvSpPr>
                <a:spLocks noChangeShapeType="1"/>
              </p:cNvSpPr>
              <p:nvPr/>
            </p:nvSpPr>
            <p:spPr bwMode="auto">
              <a:xfrm flipV="1">
                <a:off x="1872" y="2144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53" name="Line 237"/>
              <p:cNvSpPr>
                <a:spLocks noChangeShapeType="1"/>
              </p:cNvSpPr>
              <p:nvPr/>
            </p:nvSpPr>
            <p:spPr bwMode="auto">
              <a:xfrm>
                <a:off x="1872" y="2177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54" name="Freeform 238"/>
              <p:cNvSpPr>
                <a:spLocks/>
              </p:cNvSpPr>
              <p:nvPr/>
            </p:nvSpPr>
            <p:spPr bwMode="auto">
              <a:xfrm>
                <a:off x="1882" y="2133"/>
                <a:ext cx="20" cy="20"/>
              </a:xfrm>
              <a:custGeom>
                <a:avLst/>
                <a:gdLst>
                  <a:gd name="T0" fmla="*/ 39 w 39"/>
                  <a:gd name="T1" fmla="*/ 19 h 39"/>
                  <a:gd name="T2" fmla="*/ 37 w 39"/>
                  <a:gd name="T3" fmla="*/ 13 h 39"/>
                  <a:gd name="T4" fmla="*/ 35 w 39"/>
                  <a:gd name="T5" fmla="*/ 8 h 39"/>
                  <a:gd name="T6" fmla="*/ 31 w 39"/>
                  <a:gd name="T7" fmla="*/ 4 h 39"/>
                  <a:gd name="T8" fmla="*/ 26 w 39"/>
                  <a:gd name="T9" fmla="*/ 2 h 39"/>
                  <a:gd name="T10" fmla="*/ 20 w 39"/>
                  <a:gd name="T11" fmla="*/ 0 h 39"/>
                  <a:gd name="T12" fmla="*/ 14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3 h 39"/>
                  <a:gd name="T20" fmla="*/ 0 w 39"/>
                  <a:gd name="T21" fmla="*/ 19 h 39"/>
                  <a:gd name="T22" fmla="*/ 2 w 39"/>
                  <a:gd name="T23" fmla="*/ 25 h 39"/>
                  <a:gd name="T24" fmla="*/ 4 w 39"/>
                  <a:gd name="T25" fmla="*/ 31 h 39"/>
                  <a:gd name="T26" fmla="*/ 8 w 39"/>
                  <a:gd name="T27" fmla="*/ 35 h 39"/>
                  <a:gd name="T28" fmla="*/ 14 w 39"/>
                  <a:gd name="T29" fmla="*/ 37 h 39"/>
                  <a:gd name="T30" fmla="*/ 20 w 39"/>
                  <a:gd name="T31" fmla="*/ 39 h 39"/>
                  <a:gd name="T32" fmla="*/ 26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7" y="13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55" name="Line 239"/>
              <p:cNvSpPr>
                <a:spLocks noChangeShapeType="1"/>
              </p:cNvSpPr>
              <p:nvPr/>
            </p:nvSpPr>
            <p:spPr bwMode="auto">
              <a:xfrm flipV="1">
                <a:off x="1892" y="2120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56" name="Line 240"/>
              <p:cNvSpPr>
                <a:spLocks noChangeShapeType="1"/>
              </p:cNvSpPr>
              <p:nvPr/>
            </p:nvSpPr>
            <p:spPr bwMode="auto">
              <a:xfrm>
                <a:off x="1892" y="215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57" name="Freeform 241"/>
              <p:cNvSpPr>
                <a:spLocks/>
              </p:cNvSpPr>
              <p:nvPr/>
            </p:nvSpPr>
            <p:spPr bwMode="auto">
              <a:xfrm>
                <a:off x="1902" y="2186"/>
                <a:ext cx="19" cy="19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58" name="Line 242"/>
              <p:cNvSpPr>
                <a:spLocks noChangeShapeType="1"/>
              </p:cNvSpPr>
              <p:nvPr/>
            </p:nvSpPr>
            <p:spPr bwMode="auto">
              <a:xfrm flipV="1">
                <a:off x="1912" y="2174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59" name="Line 243"/>
              <p:cNvSpPr>
                <a:spLocks noChangeShapeType="1"/>
              </p:cNvSpPr>
              <p:nvPr/>
            </p:nvSpPr>
            <p:spPr bwMode="auto">
              <a:xfrm>
                <a:off x="1912" y="2205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60" name="Freeform 244"/>
              <p:cNvSpPr>
                <a:spLocks/>
              </p:cNvSpPr>
              <p:nvPr/>
            </p:nvSpPr>
            <p:spPr bwMode="auto">
              <a:xfrm>
                <a:off x="1921" y="2141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19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19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19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61" name="Line 245"/>
              <p:cNvSpPr>
                <a:spLocks noChangeShapeType="1"/>
              </p:cNvSpPr>
              <p:nvPr/>
            </p:nvSpPr>
            <p:spPr bwMode="auto">
              <a:xfrm flipV="1">
                <a:off x="1931" y="2128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62" name="Line 246"/>
              <p:cNvSpPr>
                <a:spLocks noChangeShapeType="1"/>
              </p:cNvSpPr>
              <p:nvPr/>
            </p:nvSpPr>
            <p:spPr bwMode="auto">
              <a:xfrm>
                <a:off x="1931" y="2161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63" name="Freeform 247"/>
              <p:cNvSpPr>
                <a:spLocks/>
              </p:cNvSpPr>
              <p:nvPr/>
            </p:nvSpPr>
            <p:spPr bwMode="auto">
              <a:xfrm>
                <a:off x="1941" y="2167"/>
                <a:ext cx="20" cy="20"/>
              </a:xfrm>
              <a:custGeom>
                <a:avLst/>
                <a:gdLst>
                  <a:gd name="T0" fmla="*/ 40 w 40"/>
                  <a:gd name="T1" fmla="*/ 19 h 39"/>
                  <a:gd name="T2" fmla="*/ 38 w 40"/>
                  <a:gd name="T3" fmla="*/ 13 h 39"/>
                  <a:gd name="T4" fmla="*/ 36 w 40"/>
                  <a:gd name="T5" fmla="*/ 8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8 h 39"/>
                  <a:gd name="T18" fmla="*/ 2 w 40"/>
                  <a:gd name="T19" fmla="*/ 13 h 39"/>
                  <a:gd name="T20" fmla="*/ 0 w 40"/>
                  <a:gd name="T21" fmla="*/ 19 h 39"/>
                  <a:gd name="T22" fmla="*/ 2 w 40"/>
                  <a:gd name="T23" fmla="*/ 25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5 h 39"/>
                  <a:gd name="T40" fmla="*/ 40 w 40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19"/>
                    </a:moveTo>
                    <a:lnTo>
                      <a:pt x="38" y="13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64" name="Line 248"/>
              <p:cNvSpPr>
                <a:spLocks noChangeShapeType="1"/>
              </p:cNvSpPr>
              <p:nvPr/>
            </p:nvSpPr>
            <p:spPr bwMode="auto">
              <a:xfrm flipV="1">
                <a:off x="1951" y="2155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65" name="Line 249"/>
              <p:cNvSpPr>
                <a:spLocks noChangeShapeType="1"/>
              </p:cNvSpPr>
              <p:nvPr/>
            </p:nvSpPr>
            <p:spPr bwMode="auto">
              <a:xfrm>
                <a:off x="1951" y="218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66" name="Freeform 250"/>
              <p:cNvSpPr>
                <a:spLocks/>
              </p:cNvSpPr>
              <p:nvPr/>
            </p:nvSpPr>
            <p:spPr bwMode="auto">
              <a:xfrm>
                <a:off x="1961" y="2124"/>
                <a:ext cx="20" cy="20"/>
              </a:xfrm>
              <a:custGeom>
                <a:avLst/>
                <a:gdLst>
                  <a:gd name="T0" fmla="*/ 39 w 39"/>
                  <a:gd name="T1" fmla="*/ 20 h 39"/>
                  <a:gd name="T2" fmla="*/ 37 w 39"/>
                  <a:gd name="T3" fmla="*/ 14 h 39"/>
                  <a:gd name="T4" fmla="*/ 35 w 39"/>
                  <a:gd name="T5" fmla="*/ 8 h 39"/>
                  <a:gd name="T6" fmla="*/ 31 w 39"/>
                  <a:gd name="T7" fmla="*/ 4 h 39"/>
                  <a:gd name="T8" fmla="*/ 25 w 39"/>
                  <a:gd name="T9" fmla="*/ 2 h 39"/>
                  <a:gd name="T10" fmla="*/ 19 w 39"/>
                  <a:gd name="T11" fmla="*/ 0 h 39"/>
                  <a:gd name="T12" fmla="*/ 13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4 h 39"/>
                  <a:gd name="T20" fmla="*/ 0 w 39"/>
                  <a:gd name="T21" fmla="*/ 20 h 39"/>
                  <a:gd name="T22" fmla="*/ 2 w 39"/>
                  <a:gd name="T23" fmla="*/ 26 h 39"/>
                  <a:gd name="T24" fmla="*/ 4 w 39"/>
                  <a:gd name="T25" fmla="*/ 31 h 39"/>
                  <a:gd name="T26" fmla="*/ 8 w 39"/>
                  <a:gd name="T27" fmla="*/ 35 h 39"/>
                  <a:gd name="T28" fmla="*/ 13 w 39"/>
                  <a:gd name="T29" fmla="*/ 37 h 39"/>
                  <a:gd name="T30" fmla="*/ 19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6 h 39"/>
                  <a:gd name="T40" fmla="*/ 39 w 39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67" name="Line 251"/>
              <p:cNvSpPr>
                <a:spLocks noChangeShapeType="1"/>
              </p:cNvSpPr>
              <p:nvPr/>
            </p:nvSpPr>
            <p:spPr bwMode="auto">
              <a:xfrm flipV="1">
                <a:off x="1971" y="2112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68" name="Line 252"/>
              <p:cNvSpPr>
                <a:spLocks noChangeShapeType="1"/>
              </p:cNvSpPr>
              <p:nvPr/>
            </p:nvSpPr>
            <p:spPr bwMode="auto">
              <a:xfrm>
                <a:off x="1971" y="2144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69" name="Freeform 253"/>
              <p:cNvSpPr>
                <a:spLocks/>
              </p:cNvSpPr>
              <p:nvPr/>
            </p:nvSpPr>
            <p:spPr bwMode="auto">
              <a:xfrm>
                <a:off x="1981" y="2116"/>
                <a:ext cx="19" cy="19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70" name="Line 254"/>
              <p:cNvSpPr>
                <a:spLocks noChangeShapeType="1"/>
              </p:cNvSpPr>
              <p:nvPr/>
            </p:nvSpPr>
            <p:spPr bwMode="auto">
              <a:xfrm flipV="1">
                <a:off x="1990" y="210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71" name="Line 255"/>
              <p:cNvSpPr>
                <a:spLocks noChangeShapeType="1"/>
              </p:cNvSpPr>
              <p:nvPr/>
            </p:nvSpPr>
            <p:spPr bwMode="auto">
              <a:xfrm>
                <a:off x="1990" y="2135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72" name="Freeform 256"/>
              <p:cNvSpPr>
                <a:spLocks/>
              </p:cNvSpPr>
              <p:nvPr/>
            </p:nvSpPr>
            <p:spPr bwMode="auto">
              <a:xfrm>
                <a:off x="2000" y="2168"/>
                <a:ext cx="20" cy="20"/>
              </a:xfrm>
              <a:custGeom>
                <a:avLst/>
                <a:gdLst>
                  <a:gd name="T0" fmla="*/ 39 w 39"/>
                  <a:gd name="T1" fmla="*/ 19 h 39"/>
                  <a:gd name="T2" fmla="*/ 37 w 39"/>
                  <a:gd name="T3" fmla="*/ 13 h 39"/>
                  <a:gd name="T4" fmla="*/ 35 w 39"/>
                  <a:gd name="T5" fmla="*/ 8 h 39"/>
                  <a:gd name="T6" fmla="*/ 31 w 39"/>
                  <a:gd name="T7" fmla="*/ 4 h 39"/>
                  <a:gd name="T8" fmla="*/ 25 w 39"/>
                  <a:gd name="T9" fmla="*/ 2 h 39"/>
                  <a:gd name="T10" fmla="*/ 19 w 39"/>
                  <a:gd name="T11" fmla="*/ 0 h 39"/>
                  <a:gd name="T12" fmla="*/ 13 w 39"/>
                  <a:gd name="T13" fmla="*/ 2 h 39"/>
                  <a:gd name="T14" fmla="*/ 7 w 39"/>
                  <a:gd name="T15" fmla="*/ 4 h 39"/>
                  <a:gd name="T16" fmla="*/ 3 w 39"/>
                  <a:gd name="T17" fmla="*/ 8 h 39"/>
                  <a:gd name="T18" fmla="*/ 2 w 39"/>
                  <a:gd name="T19" fmla="*/ 13 h 39"/>
                  <a:gd name="T20" fmla="*/ 0 w 39"/>
                  <a:gd name="T21" fmla="*/ 19 h 39"/>
                  <a:gd name="T22" fmla="*/ 2 w 39"/>
                  <a:gd name="T23" fmla="*/ 25 h 39"/>
                  <a:gd name="T24" fmla="*/ 3 w 39"/>
                  <a:gd name="T25" fmla="*/ 31 h 39"/>
                  <a:gd name="T26" fmla="*/ 7 w 39"/>
                  <a:gd name="T27" fmla="*/ 35 h 39"/>
                  <a:gd name="T28" fmla="*/ 13 w 39"/>
                  <a:gd name="T29" fmla="*/ 37 h 39"/>
                  <a:gd name="T30" fmla="*/ 19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7" y="13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73" name="Line 257"/>
              <p:cNvSpPr>
                <a:spLocks noChangeShapeType="1"/>
              </p:cNvSpPr>
              <p:nvPr/>
            </p:nvSpPr>
            <p:spPr bwMode="auto">
              <a:xfrm flipV="1">
                <a:off x="2010" y="215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74" name="Line 258"/>
              <p:cNvSpPr>
                <a:spLocks noChangeShapeType="1"/>
              </p:cNvSpPr>
              <p:nvPr/>
            </p:nvSpPr>
            <p:spPr bwMode="auto">
              <a:xfrm>
                <a:off x="2010" y="218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75" name="Freeform 259"/>
              <p:cNvSpPr>
                <a:spLocks/>
              </p:cNvSpPr>
              <p:nvPr/>
            </p:nvSpPr>
            <p:spPr bwMode="auto">
              <a:xfrm>
                <a:off x="2020" y="2135"/>
                <a:ext cx="20" cy="20"/>
              </a:xfrm>
              <a:custGeom>
                <a:avLst/>
                <a:gdLst>
                  <a:gd name="T0" fmla="*/ 39 w 39"/>
                  <a:gd name="T1" fmla="*/ 19 h 39"/>
                  <a:gd name="T2" fmla="*/ 37 w 39"/>
                  <a:gd name="T3" fmla="*/ 13 h 39"/>
                  <a:gd name="T4" fmla="*/ 35 w 39"/>
                  <a:gd name="T5" fmla="*/ 7 h 39"/>
                  <a:gd name="T6" fmla="*/ 32 w 39"/>
                  <a:gd name="T7" fmla="*/ 4 h 39"/>
                  <a:gd name="T8" fmla="*/ 26 w 39"/>
                  <a:gd name="T9" fmla="*/ 2 h 39"/>
                  <a:gd name="T10" fmla="*/ 20 w 39"/>
                  <a:gd name="T11" fmla="*/ 0 h 39"/>
                  <a:gd name="T12" fmla="*/ 14 w 39"/>
                  <a:gd name="T13" fmla="*/ 2 h 39"/>
                  <a:gd name="T14" fmla="*/ 8 w 39"/>
                  <a:gd name="T15" fmla="*/ 4 h 39"/>
                  <a:gd name="T16" fmla="*/ 4 w 39"/>
                  <a:gd name="T17" fmla="*/ 7 h 39"/>
                  <a:gd name="T18" fmla="*/ 2 w 39"/>
                  <a:gd name="T19" fmla="*/ 13 h 39"/>
                  <a:gd name="T20" fmla="*/ 0 w 39"/>
                  <a:gd name="T21" fmla="*/ 19 h 39"/>
                  <a:gd name="T22" fmla="*/ 2 w 39"/>
                  <a:gd name="T23" fmla="*/ 25 h 39"/>
                  <a:gd name="T24" fmla="*/ 4 w 39"/>
                  <a:gd name="T25" fmla="*/ 31 h 39"/>
                  <a:gd name="T26" fmla="*/ 8 w 39"/>
                  <a:gd name="T27" fmla="*/ 35 h 39"/>
                  <a:gd name="T28" fmla="*/ 14 w 39"/>
                  <a:gd name="T29" fmla="*/ 37 h 39"/>
                  <a:gd name="T30" fmla="*/ 20 w 39"/>
                  <a:gd name="T31" fmla="*/ 39 h 39"/>
                  <a:gd name="T32" fmla="*/ 26 w 39"/>
                  <a:gd name="T33" fmla="*/ 37 h 39"/>
                  <a:gd name="T34" fmla="*/ 32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7" y="13"/>
                    </a:lnTo>
                    <a:lnTo>
                      <a:pt x="35" y="7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76" name="Line 260"/>
              <p:cNvSpPr>
                <a:spLocks noChangeShapeType="1"/>
              </p:cNvSpPr>
              <p:nvPr/>
            </p:nvSpPr>
            <p:spPr bwMode="auto">
              <a:xfrm flipV="1">
                <a:off x="2030" y="2122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77" name="Line 261"/>
              <p:cNvSpPr>
                <a:spLocks noChangeShapeType="1"/>
              </p:cNvSpPr>
              <p:nvPr/>
            </p:nvSpPr>
            <p:spPr bwMode="auto">
              <a:xfrm>
                <a:off x="2030" y="2155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78" name="Freeform 262"/>
              <p:cNvSpPr>
                <a:spLocks/>
              </p:cNvSpPr>
              <p:nvPr/>
            </p:nvSpPr>
            <p:spPr bwMode="auto">
              <a:xfrm>
                <a:off x="2040" y="2143"/>
                <a:ext cx="19" cy="20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79" name="Line 263"/>
              <p:cNvSpPr>
                <a:spLocks noChangeShapeType="1"/>
              </p:cNvSpPr>
              <p:nvPr/>
            </p:nvSpPr>
            <p:spPr bwMode="auto">
              <a:xfrm flipV="1">
                <a:off x="2050" y="2130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80" name="Line 264"/>
              <p:cNvSpPr>
                <a:spLocks noChangeShapeType="1"/>
              </p:cNvSpPr>
              <p:nvPr/>
            </p:nvSpPr>
            <p:spPr bwMode="auto">
              <a:xfrm>
                <a:off x="2050" y="216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81" name="Freeform 265"/>
              <p:cNvSpPr>
                <a:spLocks/>
              </p:cNvSpPr>
              <p:nvPr/>
            </p:nvSpPr>
            <p:spPr bwMode="auto">
              <a:xfrm>
                <a:off x="2059" y="2117"/>
                <a:ext cx="20" cy="19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20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20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82" name="Line 266"/>
              <p:cNvSpPr>
                <a:spLocks noChangeShapeType="1"/>
              </p:cNvSpPr>
              <p:nvPr/>
            </p:nvSpPr>
            <p:spPr bwMode="auto">
              <a:xfrm flipV="1">
                <a:off x="2069" y="2104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83" name="Line 267"/>
              <p:cNvSpPr>
                <a:spLocks noChangeShapeType="1"/>
              </p:cNvSpPr>
              <p:nvPr/>
            </p:nvSpPr>
            <p:spPr bwMode="auto">
              <a:xfrm>
                <a:off x="2069" y="2136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84" name="Freeform 268"/>
              <p:cNvSpPr>
                <a:spLocks/>
              </p:cNvSpPr>
              <p:nvPr/>
            </p:nvSpPr>
            <p:spPr bwMode="auto">
              <a:xfrm>
                <a:off x="2079" y="2152"/>
                <a:ext cx="20" cy="20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85" name="Line 269"/>
              <p:cNvSpPr>
                <a:spLocks noChangeShapeType="1"/>
              </p:cNvSpPr>
              <p:nvPr/>
            </p:nvSpPr>
            <p:spPr bwMode="auto">
              <a:xfrm flipV="1">
                <a:off x="2089" y="2139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86" name="Line 270"/>
              <p:cNvSpPr>
                <a:spLocks noChangeShapeType="1"/>
              </p:cNvSpPr>
              <p:nvPr/>
            </p:nvSpPr>
            <p:spPr bwMode="auto">
              <a:xfrm>
                <a:off x="2089" y="2172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87" name="Freeform 271"/>
              <p:cNvSpPr>
                <a:spLocks/>
              </p:cNvSpPr>
              <p:nvPr/>
            </p:nvSpPr>
            <p:spPr bwMode="auto">
              <a:xfrm>
                <a:off x="2099" y="2139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19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19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19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88" name="Line 272"/>
              <p:cNvSpPr>
                <a:spLocks noChangeShapeType="1"/>
              </p:cNvSpPr>
              <p:nvPr/>
            </p:nvSpPr>
            <p:spPr bwMode="auto">
              <a:xfrm flipV="1">
                <a:off x="2109" y="2126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89" name="Line 273"/>
              <p:cNvSpPr>
                <a:spLocks noChangeShapeType="1"/>
              </p:cNvSpPr>
              <p:nvPr/>
            </p:nvSpPr>
            <p:spPr bwMode="auto">
              <a:xfrm>
                <a:off x="2109" y="2159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90" name="Freeform 274"/>
              <p:cNvSpPr>
                <a:spLocks/>
              </p:cNvSpPr>
              <p:nvPr/>
            </p:nvSpPr>
            <p:spPr bwMode="auto">
              <a:xfrm>
                <a:off x="2119" y="2166"/>
                <a:ext cx="19" cy="20"/>
              </a:xfrm>
              <a:custGeom>
                <a:avLst/>
                <a:gdLst>
                  <a:gd name="T0" fmla="*/ 40 w 40"/>
                  <a:gd name="T1" fmla="*/ 19 h 39"/>
                  <a:gd name="T2" fmla="*/ 38 w 40"/>
                  <a:gd name="T3" fmla="*/ 14 h 39"/>
                  <a:gd name="T4" fmla="*/ 36 w 40"/>
                  <a:gd name="T5" fmla="*/ 8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8 h 39"/>
                  <a:gd name="T18" fmla="*/ 2 w 40"/>
                  <a:gd name="T19" fmla="*/ 14 h 39"/>
                  <a:gd name="T20" fmla="*/ 0 w 40"/>
                  <a:gd name="T21" fmla="*/ 19 h 39"/>
                  <a:gd name="T22" fmla="*/ 2 w 40"/>
                  <a:gd name="T23" fmla="*/ 25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5 h 39"/>
                  <a:gd name="T40" fmla="*/ 40 w 40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19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91" name="Line 275"/>
              <p:cNvSpPr>
                <a:spLocks noChangeShapeType="1"/>
              </p:cNvSpPr>
              <p:nvPr/>
            </p:nvSpPr>
            <p:spPr bwMode="auto">
              <a:xfrm flipV="1">
                <a:off x="2128" y="2154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92" name="Line 276"/>
              <p:cNvSpPr>
                <a:spLocks noChangeShapeType="1"/>
              </p:cNvSpPr>
              <p:nvPr/>
            </p:nvSpPr>
            <p:spPr bwMode="auto">
              <a:xfrm>
                <a:off x="2128" y="218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93" name="Freeform 277"/>
              <p:cNvSpPr>
                <a:spLocks/>
              </p:cNvSpPr>
              <p:nvPr/>
            </p:nvSpPr>
            <p:spPr bwMode="auto">
              <a:xfrm>
                <a:off x="2138" y="2150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19 w 39"/>
                  <a:gd name="T11" fmla="*/ 0 h 40"/>
                  <a:gd name="T12" fmla="*/ 13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3 w 39"/>
                  <a:gd name="T29" fmla="*/ 38 h 40"/>
                  <a:gd name="T30" fmla="*/ 19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3" y="38"/>
                    </a:lnTo>
                    <a:lnTo>
                      <a:pt x="19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94" name="Line 278"/>
              <p:cNvSpPr>
                <a:spLocks noChangeShapeType="1"/>
              </p:cNvSpPr>
              <p:nvPr/>
            </p:nvSpPr>
            <p:spPr bwMode="auto">
              <a:xfrm flipV="1">
                <a:off x="2148" y="2137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95" name="Line 279"/>
              <p:cNvSpPr>
                <a:spLocks noChangeShapeType="1"/>
              </p:cNvSpPr>
              <p:nvPr/>
            </p:nvSpPr>
            <p:spPr bwMode="auto">
              <a:xfrm>
                <a:off x="2148" y="2170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96" name="Freeform 280"/>
              <p:cNvSpPr>
                <a:spLocks/>
              </p:cNvSpPr>
              <p:nvPr/>
            </p:nvSpPr>
            <p:spPr bwMode="auto">
              <a:xfrm>
                <a:off x="2158" y="2152"/>
                <a:ext cx="20" cy="20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97" name="Line 281"/>
              <p:cNvSpPr>
                <a:spLocks noChangeShapeType="1"/>
              </p:cNvSpPr>
              <p:nvPr/>
            </p:nvSpPr>
            <p:spPr bwMode="auto">
              <a:xfrm flipV="1">
                <a:off x="2168" y="2139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98" name="Line 282"/>
              <p:cNvSpPr>
                <a:spLocks noChangeShapeType="1"/>
              </p:cNvSpPr>
              <p:nvPr/>
            </p:nvSpPr>
            <p:spPr bwMode="auto">
              <a:xfrm>
                <a:off x="2168" y="2172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499" name="Freeform 283"/>
              <p:cNvSpPr>
                <a:spLocks/>
              </p:cNvSpPr>
              <p:nvPr/>
            </p:nvSpPr>
            <p:spPr bwMode="auto">
              <a:xfrm>
                <a:off x="2178" y="2101"/>
                <a:ext cx="19" cy="19"/>
              </a:xfrm>
              <a:custGeom>
                <a:avLst/>
                <a:gdLst>
                  <a:gd name="T0" fmla="*/ 39 w 39"/>
                  <a:gd name="T1" fmla="*/ 19 h 39"/>
                  <a:gd name="T2" fmla="*/ 37 w 39"/>
                  <a:gd name="T3" fmla="*/ 13 h 39"/>
                  <a:gd name="T4" fmla="*/ 35 w 39"/>
                  <a:gd name="T5" fmla="*/ 7 h 39"/>
                  <a:gd name="T6" fmla="*/ 31 w 39"/>
                  <a:gd name="T7" fmla="*/ 3 h 39"/>
                  <a:gd name="T8" fmla="*/ 25 w 39"/>
                  <a:gd name="T9" fmla="*/ 2 h 39"/>
                  <a:gd name="T10" fmla="*/ 19 w 39"/>
                  <a:gd name="T11" fmla="*/ 0 h 39"/>
                  <a:gd name="T12" fmla="*/ 13 w 39"/>
                  <a:gd name="T13" fmla="*/ 2 h 39"/>
                  <a:gd name="T14" fmla="*/ 7 w 39"/>
                  <a:gd name="T15" fmla="*/ 3 h 39"/>
                  <a:gd name="T16" fmla="*/ 3 w 39"/>
                  <a:gd name="T17" fmla="*/ 7 h 39"/>
                  <a:gd name="T18" fmla="*/ 1 w 39"/>
                  <a:gd name="T19" fmla="*/ 13 h 39"/>
                  <a:gd name="T20" fmla="*/ 0 w 39"/>
                  <a:gd name="T21" fmla="*/ 19 h 39"/>
                  <a:gd name="T22" fmla="*/ 1 w 39"/>
                  <a:gd name="T23" fmla="*/ 25 h 39"/>
                  <a:gd name="T24" fmla="*/ 3 w 39"/>
                  <a:gd name="T25" fmla="*/ 31 h 39"/>
                  <a:gd name="T26" fmla="*/ 7 w 39"/>
                  <a:gd name="T27" fmla="*/ 35 h 39"/>
                  <a:gd name="T28" fmla="*/ 13 w 39"/>
                  <a:gd name="T29" fmla="*/ 37 h 39"/>
                  <a:gd name="T30" fmla="*/ 19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7" y="13"/>
                    </a:lnTo>
                    <a:lnTo>
                      <a:pt x="35" y="7"/>
                    </a:lnTo>
                    <a:lnTo>
                      <a:pt x="31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1" y="13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00" name="Line 284"/>
              <p:cNvSpPr>
                <a:spLocks noChangeShapeType="1"/>
              </p:cNvSpPr>
              <p:nvPr/>
            </p:nvSpPr>
            <p:spPr bwMode="auto">
              <a:xfrm flipV="1">
                <a:off x="2188" y="2088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01" name="Line 285"/>
              <p:cNvSpPr>
                <a:spLocks noChangeShapeType="1"/>
              </p:cNvSpPr>
              <p:nvPr/>
            </p:nvSpPr>
            <p:spPr bwMode="auto">
              <a:xfrm>
                <a:off x="2188" y="2120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02" name="Freeform 286"/>
              <p:cNvSpPr>
                <a:spLocks/>
              </p:cNvSpPr>
              <p:nvPr/>
            </p:nvSpPr>
            <p:spPr bwMode="auto">
              <a:xfrm>
                <a:off x="2197" y="2136"/>
                <a:ext cx="20" cy="20"/>
              </a:xfrm>
              <a:custGeom>
                <a:avLst/>
                <a:gdLst>
                  <a:gd name="T0" fmla="*/ 39 w 39"/>
                  <a:gd name="T1" fmla="*/ 19 h 39"/>
                  <a:gd name="T2" fmla="*/ 37 w 39"/>
                  <a:gd name="T3" fmla="*/ 13 h 39"/>
                  <a:gd name="T4" fmla="*/ 35 w 39"/>
                  <a:gd name="T5" fmla="*/ 7 h 39"/>
                  <a:gd name="T6" fmla="*/ 31 w 39"/>
                  <a:gd name="T7" fmla="*/ 3 h 39"/>
                  <a:gd name="T8" fmla="*/ 26 w 39"/>
                  <a:gd name="T9" fmla="*/ 2 h 39"/>
                  <a:gd name="T10" fmla="*/ 20 w 39"/>
                  <a:gd name="T11" fmla="*/ 0 h 39"/>
                  <a:gd name="T12" fmla="*/ 14 w 39"/>
                  <a:gd name="T13" fmla="*/ 2 h 39"/>
                  <a:gd name="T14" fmla="*/ 8 w 39"/>
                  <a:gd name="T15" fmla="*/ 3 h 39"/>
                  <a:gd name="T16" fmla="*/ 4 w 39"/>
                  <a:gd name="T17" fmla="*/ 7 h 39"/>
                  <a:gd name="T18" fmla="*/ 2 w 39"/>
                  <a:gd name="T19" fmla="*/ 13 h 39"/>
                  <a:gd name="T20" fmla="*/ 0 w 39"/>
                  <a:gd name="T21" fmla="*/ 19 h 39"/>
                  <a:gd name="T22" fmla="*/ 2 w 39"/>
                  <a:gd name="T23" fmla="*/ 25 h 39"/>
                  <a:gd name="T24" fmla="*/ 4 w 39"/>
                  <a:gd name="T25" fmla="*/ 31 h 39"/>
                  <a:gd name="T26" fmla="*/ 8 w 39"/>
                  <a:gd name="T27" fmla="*/ 35 h 39"/>
                  <a:gd name="T28" fmla="*/ 14 w 39"/>
                  <a:gd name="T29" fmla="*/ 37 h 39"/>
                  <a:gd name="T30" fmla="*/ 20 w 39"/>
                  <a:gd name="T31" fmla="*/ 39 h 39"/>
                  <a:gd name="T32" fmla="*/ 26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7" y="13"/>
                    </a:lnTo>
                    <a:lnTo>
                      <a:pt x="35" y="7"/>
                    </a:lnTo>
                    <a:lnTo>
                      <a:pt x="31" y="3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03" name="Line 287"/>
              <p:cNvSpPr>
                <a:spLocks noChangeShapeType="1"/>
              </p:cNvSpPr>
              <p:nvPr/>
            </p:nvSpPr>
            <p:spPr bwMode="auto">
              <a:xfrm flipV="1">
                <a:off x="2207" y="212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04" name="Line 288"/>
              <p:cNvSpPr>
                <a:spLocks noChangeShapeType="1"/>
              </p:cNvSpPr>
              <p:nvPr/>
            </p:nvSpPr>
            <p:spPr bwMode="auto">
              <a:xfrm>
                <a:off x="2207" y="2156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05" name="Freeform 289"/>
              <p:cNvSpPr>
                <a:spLocks/>
              </p:cNvSpPr>
              <p:nvPr/>
            </p:nvSpPr>
            <p:spPr bwMode="auto">
              <a:xfrm>
                <a:off x="2217" y="2184"/>
                <a:ext cx="20" cy="19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06" name="Line 290"/>
              <p:cNvSpPr>
                <a:spLocks noChangeShapeType="1"/>
              </p:cNvSpPr>
              <p:nvPr/>
            </p:nvSpPr>
            <p:spPr bwMode="auto">
              <a:xfrm flipV="1">
                <a:off x="2227" y="2172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07" name="Line 291"/>
              <p:cNvSpPr>
                <a:spLocks noChangeShapeType="1"/>
              </p:cNvSpPr>
              <p:nvPr/>
            </p:nvSpPr>
            <p:spPr bwMode="auto">
              <a:xfrm>
                <a:off x="2227" y="2203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08" name="Freeform 292"/>
              <p:cNvSpPr>
                <a:spLocks/>
              </p:cNvSpPr>
              <p:nvPr/>
            </p:nvSpPr>
            <p:spPr bwMode="auto">
              <a:xfrm>
                <a:off x="2237" y="2158"/>
                <a:ext cx="20" cy="20"/>
              </a:xfrm>
              <a:custGeom>
                <a:avLst/>
                <a:gdLst>
                  <a:gd name="T0" fmla="*/ 39 w 39"/>
                  <a:gd name="T1" fmla="*/ 20 h 39"/>
                  <a:gd name="T2" fmla="*/ 37 w 39"/>
                  <a:gd name="T3" fmla="*/ 14 h 39"/>
                  <a:gd name="T4" fmla="*/ 35 w 39"/>
                  <a:gd name="T5" fmla="*/ 8 h 39"/>
                  <a:gd name="T6" fmla="*/ 31 w 39"/>
                  <a:gd name="T7" fmla="*/ 4 h 39"/>
                  <a:gd name="T8" fmla="*/ 25 w 39"/>
                  <a:gd name="T9" fmla="*/ 2 h 39"/>
                  <a:gd name="T10" fmla="*/ 20 w 39"/>
                  <a:gd name="T11" fmla="*/ 0 h 39"/>
                  <a:gd name="T12" fmla="*/ 14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4 h 39"/>
                  <a:gd name="T20" fmla="*/ 0 w 39"/>
                  <a:gd name="T21" fmla="*/ 20 h 39"/>
                  <a:gd name="T22" fmla="*/ 2 w 39"/>
                  <a:gd name="T23" fmla="*/ 26 h 39"/>
                  <a:gd name="T24" fmla="*/ 4 w 39"/>
                  <a:gd name="T25" fmla="*/ 31 h 39"/>
                  <a:gd name="T26" fmla="*/ 8 w 39"/>
                  <a:gd name="T27" fmla="*/ 35 h 39"/>
                  <a:gd name="T28" fmla="*/ 14 w 39"/>
                  <a:gd name="T29" fmla="*/ 37 h 39"/>
                  <a:gd name="T30" fmla="*/ 20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6 h 39"/>
                  <a:gd name="T40" fmla="*/ 39 w 39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09" name="Line 293"/>
              <p:cNvSpPr>
                <a:spLocks noChangeShapeType="1"/>
              </p:cNvSpPr>
              <p:nvPr/>
            </p:nvSpPr>
            <p:spPr bwMode="auto">
              <a:xfrm flipV="1">
                <a:off x="2247" y="2145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10" name="Line 294"/>
              <p:cNvSpPr>
                <a:spLocks noChangeShapeType="1"/>
              </p:cNvSpPr>
              <p:nvPr/>
            </p:nvSpPr>
            <p:spPr bwMode="auto">
              <a:xfrm>
                <a:off x="2247" y="2178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11" name="Freeform 295"/>
              <p:cNvSpPr>
                <a:spLocks/>
              </p:cNvSpPr>
              <p:nvPr/>
            </p:nvSpPr>
            <p:spPr bwMode="auto">
              <a:xfrm>
                <a:off x="2257" y="2172"/>
                <a:ext cx="19" cy="19"/>
              </a:xfrm>
              <a:custGeom>
                <a:avLst/>
                <a:gdLst>
                  <a:gd name="T0" fmla="*/ 40 w 40"/>
                  <a:gd name="T1" fmla="*/ 19 h 39"/>
                  <a:gd name="T2" fmla="*/ 38 w 40"/>
                  <a:gd name="T3" fmla="*/ 13 h 39"/>
                  <a:gd name="T4" fmla="*/ 36 w 40"/>
                  <a:gd name="T5" fmla="*/ 7 h 39"/>
                  <a:gd name="T6" fmla="*/ 32 w 40"/>
                  <a:gd name="T7" fmla="*/ 3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3 h 39"/>
                  <a:gd name="T16" fmla="*/ 4 w 40"/>
                  <a:gd name="T17" fmla="*/ 7 h 39"/>
                  <a:gd name="T18" fmla="*/ 2 w 40"/>
                  <a:gd name="T19" fmla="*/ 13 h 39"/>
                  <a:gd name="T20" fmla="*/ 0 w 40"/>
                  <a:gd name="T21" fmla="*/ 19 h 39"/>
                  <a:gd name="T22" fmla="*/ 2 w 40"/>
                  <a:gd name="T23" fmla="*/ 25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5 h 39"/>
                  <a:gd name="T40" fmla="*/ 40 w 40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19"/>
                    </a:moveTo>
                    <a:lnTo>
                      <a:pt x="38" y="13"/>
                    </a:lnTo>
                    <a:lnTo>
                      <a:pt x="36" y="7"/>
                    </a:lnTo>
                    <a:lnTo>
                      <a:pt x="32" y="3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12" name="Line 296"/>
              <p:cNvSpPr>
                <a:spLocks noChangeShapeType="1"/>
              </p:cNvSpPr>
              <p:nvPr/>
            </p:nvSpPr>
            <p:spPr bwMode="auto">
              <a:xfrm flipV="1">
                <a:off x="2266" y="2160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13" name="Line 297"/>
              <p:cNvSpPr>
                <a:spLocks noChangeShapeType="1"/>
              </p:cNvSpPr>
              <p:nvPr/>
            </p:nvSpPr>
            <p:spPr bwMode="auto">
              <a:xfrm>
                <a:off x="2266" y="2191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14" name="Freeform 298"/>
              <p:cNvSpPr>
                <a:spLocks/>
              </p:cNvSpPr>
              <p:nvPr/>
            </p:nvSpPr>
            <p:spPr bwMode="auto">
              <a:xfrm>
                <a:off x="2276" y="2134"/>
                <a:ext cx="20" cy="20"/>
              </a:xfrm>
              <a:custGeom>
                <a:avLst/>
                <a:gdLst>
                  <a:gd name="T0" fmla="*/ 39 w 39"/>
                  <a:gd name="T1" fmla="*/ 19 h 39"/>
                  <a:gd name="T2" fmla="*/ 37 w 39"/>
                  <a:gd name="T3" fmla="*/ 13 h 39"/>
                  <a:gd name="T4" fmla="*/ 35 w 39"/>
                  <a:gd name="T5" fmla="*/ 7 h 39"/>
                  <a:gd name="T6" fmla="*/ 31 w 39"/>
                  <a:gd name="T7" fmla="*/ 4 h 39"/>
                  <a:gd name="T8" fmla="*/ 25 w 39"/>
                  <a:gd name="T9" fmla="*/ 2 h 39"/>
                  <a:gd name="T10" fmla="*/ 19 w 39"/>
                  <a:gd name="T11" fmla="*/ 0 h 39"/>
                  <a:gd name="T12" fmla="*/ 14 w 39"/>
                  <a:gd name="T13" fmla="*/ 2 h 39"/>
                  <a:gd name="T14" fmla="*/ 8 w 39"/>
                  <a:gd name="T15" fmla="*/ 4 h 39"/>
                  <a:gd name="T16" fmla="*/ 4 w 39"/>
                  <a:gd name="T17" fmla="*/ 7 h 39"/>
                  <a:gd name="T18" fmla="*/ 2 w 39"/>
                  <a:gd name="T19" fmla="*/ 13 h 39"/>
                  <a:gd name="T20" fmla="*/ 0 w 39"/>
                  <a:gd name="T21" fmla="*/ 19 h 39"/>
                  <a:gd name="T22" fmla="*/ 2 w 39"/>
                  <a:gd name="T23" fmla="*/ 25 h 39"/>
                  <a:gd name="T24" fmla="*/ 4 w 39"/>
                  <a:gd name="T25" fmla="*/ 31 h 39"/>
                  <a:gd name="T26" fmla="*/ 8 w 39"/>
                  <a:gd name="T27" fmla="*/ 35 h 39"/>
                  <a:gd name="T28" fmla="*/ 14 w 39"/>
                  <a:gd name="T29" fmla="*/ 37 h 39"/>
                  <a:gd name="T30" fmla="*/ 19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7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15" name="Line 299"/>
              <p:cNvSpPr>
                <a:spLocks noChangeShapeType="1"/>
              </p:cNvSpPr>
              <p:nvPr/>
            </p:nvSpPr>
            <p:spPr bwMode="auto">
              <a:xfrm flipV="1">
                <a:off x="2286" y="2121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16" name="Line 300"/>
              <p:cNvSpPr>
                <a:spLocks noChangeShapeType="1"/>
              </p:cNvSpPr>
              <p:nvPr/>
            </p:nvSpPr>
            <p:spPr bwMode="auto">
              <a:xfrm>
                <a:off x="2286" y="2154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17" name="Freeform 301"/>
              <p:cNvSpPr>
                <a:spLocks/>
              </p:cNvSpPr>
              <p:nvPr/>
            </p:nvSpPr>
            <p:spPr bwMode="auto">
              <a:xfrm>
                <a:off x="2296" y="2141"/>
                <a:ext cx="20" cy="20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18" name="Line 302"/>
              <p:cNvSpPr>
                <a:spLocks noChangeShapeType="1"/>
              </p:cNvSpPr>
              <p:nvPr/>
            </p:nvSpPr>
            <p:spPr bwMode="auto">
              <a:xfrm flipV="1">
                <a:off x="2306" y="2128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19" name="Line 303"/>
              <p:cNvSpPr>
                <a:spLocks noChangeShapeType="1"/>
              </p:cNvSpPr>
              <p:nvPr/>
            </p:nvSpPr>
            <p:spPr bwMode="auto">
              <a:xfrm>
                <a:off x="2306" y="2161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20" name="Freeform 304"/>
              <p:cNvSpPr>
                <a:spLocks/>
              </p:cNvSpPr>
              <p:nvPr/>
            </p:nvSpPr>
            <p:spPr bwMode="auto">
              <a:xfrm>
                <a:off x="2316" y="2191"/>
                <a:ext cx="20" cy="20"/>
              </a:xfrm>
              <a:custGeom>
                <a:avLst/>
                <a:gdLst>
                  <a:gd name="T0" fmla="*/ 39 w 39"/>
                  <a:gd name="T1" fmla="*/ 20 h 39"/>
                  <a:gd name="T2" fmla="*/ 37 w 39"/>
                  <a:gd name="T3" fmla="*/ 14 h 39"/>
                  <a:gd name="T4" fmla="*/ 35 w 39"/>
                  <a:gd name="T5" fmla="*/ 8 h 39"/>
                  <a:gd name="T6" fmla="*/ 31 w 39"/>
                  <a:gd name="T7" fmla="*/ 4 h 39"/>
                  <a:gd name="T8" fmla="*/ 25 w 39"/>
                  <a:gd name="T9" fmla="*/ 2 h 39"/>
                  <a:gd name="T10" fmla="*/ 19 w 39"/>
                  <a:gd name="T11" fmla="*/ 0 h 39"/>
                  <a:gd name="T12" fmla="*/ 13 w 39"/>
                  <a:gd name="T13" fmla="*/ 2 h 39"/>
                  <a:gd name="T14" fmla="*/ 7 w 39"/>
                  <a:gd name="T15" fmla="*/ 4 h 39"/>
                  <a:gd name="T16" fmla="*/ 4 w 39"/>
                  <a:gd name="T17" fmla="*/ 8 h 39"/>
                  <a:gd name="T18" fmla="*/ 2 w 39"/>
                  <a:gd name="T19" fmla="*/ 14 h 39"/>
                  <a:gd name="T20" fmla="*/ 0 w 39"/>
                  <a:gd name="T21" fmla="*/ 20 h 39"/>
                  <a:gd name="T22" fmla="*/ 2 w 39"/>
                  <a:gd name="T23" fmla="*/ 26 h 39"/>
                  <a:gd name="T24" fmla="*/ 4 w 39"/>
                  <a:gd name="T25" fmla="*/ 32 h 39"/>
                  <a:gd name="T26" fmla="*/ 7 w 39"/>
                  <a:gd name="T27" fmla="*/ 35 h 39"/>
                  <a:gd name="T28" fmla="*/ 13 w 39"/>
                  <a:gd name="T29" fmla="*/ 37 h 39"/>
                  <a:gd name="T30" fmla="*/ 19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2 h 39"/>
                  <a:gd name="T38" fmla="*/ 37 w 39"/>
                  <a:gd name="T39" fmla="*/ 26 h 39"/>
                  <a:gd name="T40" fmla="*/ 39 w 39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21" name="Line 305"/>
              <p:cNvSpPr>
                <a:spLocks noChangeShapeType="1"/>
              </p:cNvSpPr>
              <p:nvPr/>
            </p:nvSpPr>
            <p:spPr bwMode="auto">
              <a:xfrm flipV="1">
                <a:off x="2326" y="218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22" name="Line 306"/>
              <p:cNvSpPr>
                <a:spLocks noChangeShapeType="1"/>
              </p:cNvSpPr>
              <p:nvPr/>
            </p:nvSpPr>
            <p:spPr bwMode="auto">
              <a:xfrm>
                <a:off x="2326" y="2211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23" name="Freeform 307"/>
              <p:cNvSpPr>
                <a:spLocks/>
              </p:cNvSpPr>
              <p:nvPr/>
            </p:nvSpPr>
            <p:spPr bwMode="auto">
              <a:xfrm>
                <a:off x="2336" y="2157"/>
                <a:ext cx="19" cy="20"/>
              </a:xfrm>
              <a:custGeom>
                <a:avLst/>
                <a:gdLst>
                  <a:gd name="T0" fmla="*/ 39 w 39"/>
                  <a:gd name="T1" fmla="*/ 20 h 39"/>
                  <a:gd name="T2" fmla="*/ 38 w 39"/>
                  <a:gd name="T3" fmla="*/ 14 h 39"/>
                  <a:gd name="T4" fmla="*/ 36 w 39"/>
                  <a:gd name="T5" fmla="*/ 8 h 39"/>
                  <a:gd name="T6" fmla="*/ 32 w 39"/>
                  <a:gd name="T7" fmla="*/ 4 h 39"/>
                  <a:gd name="T8" fmla="*/ 26 w 39"/>
                  <a:gd name="T9" fmla="*/ 2 h 39"/>
                  <a:gd name="T10" fmla="*/ 20 w 39"/>
                  <a:gd name="T11" fmla="*/ 0 h 39"/>
                  <a:gd name="T12" fmla="*/ 14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4 h 39"/>
                  <a:gd name="T20" fmla="*/ 0 w 39"/>
                  <a:gd name="T21" fmla="*/ 20 h 39"/>
                  <a:gd name="T22" fmla="*/ 2 w 39"/>
                  <a:gd name="T23" fmla="*/ 26 h 39"/>
                  <a:gd name="T24" fmla="*/ 4 w 39"/>
                  <a:gd name="T25" fmla="*/ 32 h 39"/>
                  <a:gd name="T26" fmla="*/ 8 w 39"/>
                  <a:gd name="T27" fmla="*/ 35 h 39"/>
                  <a:gd name="T28" fmla="*/ 14 w 39"/>
                  <a:gd name="T29" fmla="*/ 37 h 39"/>
                  <a:gd name="T30" fmla="*/ 20 w 39"/>
                  <a:gd name="T31" fmla="*/ 39 h 39"/>
                  <a:gd name="T32" fmla="*/ 26 w 39"/>
                  <a:gd name="T33" fmla="*/ 37 h 39"/>
                  <a:gd name="T34" fmla="*/ 32 w 39"/>
                  <a:gd name="T35" fmla="*/ 35 h 39"/>
                  <a:gd name="T36" fmla="*/ 36 w 39"/>
                  <a:gd name="T37" fmla="*/ 32 h 39"/>
                  <a:gd name="T38" fmla="*/ 38 w 39"/>
                  <a:gd name="T39" fmla="*/ 26 h 39"/>
                  <a:gd name="T40" fmla="*/ 39 w 39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24" name="Line 308"/>
              <p:cNvSpPr>
                <a:spLocks noChangeShapeType="1"/>
              </p:cNvSpPr>
              <p:nvPr/>
            </p:nvSpPr>
            <p:spPr bwMode="auto">
              <a:xfrm flipV="1">
                <a:off x="2345" y="2144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25" name="Line 309"/>
              <p:cNvSpPr>
                <a:spLocks noChangeShapeType="1"/>
              </p:cNvSpPr>
              <p:nvPr/>
            </p:nvSpPr>
            <p:spPr bwMode="auto">
              <a:xfrm>
                <a:off x="2345" y="2177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26" name="Freeform 310"/>
              <p:cNvSpPr>
                <a:spLocks/>
              </p:cNvSpPr>
              <p:nvPr/>
            </p:nvSpPr>
            <p:spPr bwMode="auto">
              <a:xfrm>
                <a:off x="2355" y="2133"/>
                <a:ext cx="20" cy="20"/>
              </a:xfrm>
              <a:custGeom>
                <a:avLst/>
                <a:gdLst>
                  <a:gd name="T0" fmla="*/ 40 w 40"/>
                  <a:gd name="T1" fmla="*/ 19 h 39"/>
                  <a:gd name="T2" fmla="*/ 38 w 40"/>
                  <a:gd name="T3" fmla="*/ 13 h 39"/>
                  <a:gd name="T4" fmla="*/ 36 w 40"/>
                  <a:gd name="T5" fmla="*/ 8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8 h 39"/>
                  <a:gd name="T18" fmla="*/ 2 w 40"/>
                  <a:gd name="T19" fmla="*/ 13 h 39"/>
                  <a:gd name="T20" fmla="*/ 0 w 40"/>
                  <a:gd name="T21" fmla="*/ 19 h 39"/>
                  <a:gd name="T22" fmla="*/ 2 w 40"/>
                  <a:gd name="T23" fmla="*/ 25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5 h 39"/>
                  <a:gd name="T40" fmla="*/ 40 w 40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19"/>
                    </a:moveTo>
                    <a:lnTo>
                      <a:pt x="38" y="13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27" name="Line 311"/>
              <p:cNvSpPr>
                <a:spLocks noChangeShapeType="1"/>
              </p:cNvSpPr>
              <p:nvPr/>
            </p:nvSpPr>
            <p:spPr bwMode="auto">
              <a:xfrm flipV="1">
                <a:off x="2365" y="2120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28" name="Line 312"/>
              <p:cNvSpPr>
                <a:spLocks noChangeShapeType="1"/>
              </p:cNvSpPr>
              <p:nvPr/>
            </p:nvSpPr>
            <p:spPr bwMode="auto">
              <a:xfrm>
                <a:off x="2365" y="215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29" name="Freeform 313"/>
              <p:cNvSpPr>
                <a:spLocks/>
              </p:cNvSpPr>
              <p:nvPr/>
            </p:nvSpPr>
            <p:spPr bwMode="auto">
              <a:xfrm>
                <a:off x="2375" y="2146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6 w 39"/>
                  <a:gd name="T9" fmla="*/ 2 h 40"/>
                  <a:gd name="T10" fmla="*/ 20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20 w 39"/>
                  <a:gd name="T31" fmla="*/ 40 h 40"/>
                  <a:gd name="T32" fmla="*/ 26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30" name="Line 314"/>
              <p:cNvSpPr>
                <a:spLocks noChangeShapeType="1"/>
              </p:cNvSpPr>
              <p:nvPr/>
            </p:nvSpPr>
            <p:spPr bwMode="auto">
              <a:xfrm flipV="1">
                <a:off x="2385" y="213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31" name="Line 315"/>
              <p:cNvSpPr>
                <a:spLocks noChangeShapeType="1"/>
              </p:cNvSpPr>
              <p:nvPr/>
            </p:nvSpPr>
            <p:spPr bwMode="auto">
              <a:xfrm>
                <a:off x="2385" y="2166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32" name="Freeform 316"/>
              <p:cNvSpPr>
                <a:spLocks/>
              </p:cNvSpPr>
              <p:nvPr/>
            </p:nvSpPr>
            <p:spPr bwMode="auto">
              <a:xfrm>
                <a:off x="2395" y="2172"/>
                <a:ext cx="19" cy="19"/>
              </a:xfrm>
              <a:custGeom>
                <a:avLst/>
                <a:gdLst>
                  <a:gd name="T0" fmla="*/ 40 w 40"/>
                  <a:gd name="T1" fmla="*/ 19 h 39"/>
                  <a:gd name="T2" fmla="*/ 38 w 40"/>
                  <a:gd name="T3" fmla="*/ 13 h 39"/>
                  <a:gd name="T4" fmla="*/ 36 w 40"/>
                  <a:gd name="T5" fmla="*/ 7 h 39"/>
                  <a:gd name="T6" fmla="*/ 32 w 40"/>
                  <a:gd name="T7" fmla="*/ 3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3 h 39"/>
                  <a:gd name="T16" fmla="*/ 4 w 40"/>
                  <a:gd name="T17" fmla="*/ 7 h 39"/>
                  <a:gd name="T18" fmla="*/ 2 w 40"/>
                  <a:gd name="T19" fmla="*/ 13 h 39"/>
                  <a:gd name="T20" fmla="*/ 0 w 40"/>
                  <a:gd name="T21" fmla="*/ 19 h 39"/>
                  <a:gd name="T22" fmla="*/ 2 w 40"/>
                  <a:gd name="T23" fmla="*/ 25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5 h 39"/>
                  <a:gd name="T40" fmla="*/ 40 w 40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19"/>
                    </a:moveTo>
                    <a:lnTo>
                      <a:pt x="38" y="13"/>
                    </a:lnTo>
                    <a:lnTo>
                      <a:pt x="36" y="7"/>
                    </a:lnTo>
                    <a:lnTo>
                      <a:pt x="32" y="3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33" name="Line 317"/>
              <p:cNvSpPr>
                <a:spLocks noChangeShapeType="1"/>
              </p:cNvSpPr>
              <p:nvPr/>
            </p:nvSpPr>
            <p:spPr bwMode="auto">
              <a:xfrm flipV="1">
                <a:off x="2405" y="2160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34" name="Line 318"/>
              <p:cNvSpPr>
                <a:spLocks noChangeShapeType="1"/>
              </p:cNvSpPr>
              <p:nvPr/>
            </p:nvSpPr>
            <p:spPr bwMode="auto">
              <a:xfrm>
                <a:off x="2405" y="2191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35" name="Freeform 319"/>
              <p:cNvSpPr>
                <a:spLocks/>
              </p:cNvSpPr>
              <p:nvPr/>
            </p:nvSpPr>
            <p:spPr bwMode="auto">
              <a:xfrm>
                <a:off x="2414" y="2190"/>
                <a:ext cx="20" cy="19"/>
              </a:xfrm>
              <a:custGeom>
                <a:avLst/>
                <a:gdLst>
                  <a:gd name="T0" fmla="*/ 39 w 39"/>
                  <a:gd name="T1" fmla="*/ 20 h 39"/>
                  <a:gd name="T2" fmla="*/ 37 w 39"/>
                  <a:gd name="T3" fmla="*/ 14 h 39"/>
                  <a:gd name="T4" fmla="*/ 35 w 39"/>
                  <a:gd name="T5" fmla="*/ 8 h 39"/>
                  <a:gd name="T6" fmla="*/ 31 w 39"/>
                  <a:gd name="T7" fmla="*/ 4 h 39"/>
                  <a:gd name="T8" fmla="*/ 25 w 39"/>
                  <a:gd name="T9" fmla="*/ 2 h 39"/>
                  <a:gd name="T10" fmla="*/ 20 w 39"/>
                  <a:gd name="T11" fmla="*/ 0 h 39"/>
                  <a:gd name="T12" fmla="*/ 14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4 h 39"/>
                  <a:gd name="T20" fmla="*/ 0 w 39"/>
                  <a:gd name="T21" fmla="*/ 20 h 39"/>
                  <a:gd name="T22" fmla="*/ 2 w 39"/>
                  <a:gd name="T23" fmla="*/ 26 h 39"/>
                  <a:gd name="T24" fmla="*/ 4 w 39"/>
                  <a:gd name="T25" fmla="*/ 32 h 39"/>
                  <a:gd name="T26" fmla="*/ 8 w 39"/>
                  <a:gd name="T27" fmla="*/ 36 h 39"/>
                  <a:gd name="T28" fmla="*/ 14 w 39"/>
                  <a:gd name="T29" fmla="*/ 38 h 39"/>
                  <a:gd name="T30" fmla="*/ 20 w 39"/>
                  <a:gd name="T31" fmla="*/ 39 h 39"/>
                  <a:gd name="T32" fmla="*/ 25 w 39"/>
                  <a:gd name="T33" fmla="*/ 38 h 39"/>
                  <a:gd name="T34" fmla="*/ 31 w 39"/>
                  <a:gd name="T35" fmla="*/ 36 h 39"/>
                  <a:gd name="T36" fmla="*/ 35 w 39"/>
                  <a:gd name="T37" fmla="*/ 32 h 39"/>
                  <a:gd name="T38" fmla="*/ 37 w 39"/>
                  <a:gd name="T39" fmla="*/ 26 h 39"/>
                  <a:gd name="T40" fmla="*/ 39 w 39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39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36" name="Line 320"/>
              <p:cNvSpPr>
                <a:spLocks noChangeShapeType="1"/>
              </p:cNvSpPr>
              <p:nvPr/>
            </p:nvSpPr>
            <p:spPr bwMode="auto">
              <a:xfrm flipV="1">
                <a:off x="2424" y="2178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37" name="Line 321"/>
              <p:cNvSpPr>
                <a:spLocks noChangeShapeType="1"/>
              </p:cNvSpPr>
              <p:nvPr/>
            </p:nvSpPr>
            <p:spPr bwMode="auto">
              <a:xfrm>
                <a:off x="2424" y="2209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38" name="Freeform 322"/>
              <p:cNvSpPr>
                <a:spLocks/>
              </p:cNvSpPr>
              <p:nvPr/>
            </p:nvSpPr>
            <p:spPr bwMode="auto">
              <a:xfrm>
                <a:off x="2434" y="2152"/>
                <a:ext cx="20" cy="20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39" name="Line 323"/>
              <p:cNvSpPr>
                <a:spLocks noChangeShapeType="1"/>
              </p:cNvSpPr>
              <p:nvPr/>
            </p:nvSpPr>
            <p:spPr bwMode="auto">
              <a:xfrm flipV="1">
                <a:off x="2444" y="2139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40" name="Line 324"/>
              <p:cNvSpPr>
                <a:spLocks noChangeShapeType="1"/>
              </p:cNvSpPr>
              <p:nvPr/>
            </p:nvSpPr>
            <p:spPr bwMode="auto">
              <a:xfrm>
                <a:off x="2444" y="2172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41" name="Freeform 325"/>
              <p:cNvSpPr>
                <a:spLocks/>
              </p:cNvSpPr>
              <p:nvPr/>
            </p:nvSpPr>
            <p:spPr bwMode="auto">
              <a:xfrm>
                <a:off x="2454" y="2139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19 w 39"/>
                  <a:gd name="T11" fmla="*/ 0 h 40"/>
                  <a:gd name="T12" fmla="*/ 13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3 w 39"/>
                  <a:gd name="T29" fmla="*/ 38 h 40"/>
                  <a:gd name="T30" fmla="*/ 19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3" y="38"/>
                    </a:lnTo>
                    <a:lnTo>
                      <a:pt x="19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42" name="Line 326"/>
              <p:cNvSpPr>
                <a:spLocks noChangeShapeType="1"/>
              </p:cNvSpPr>
              <p:nvPr/>
            </p:nvSpPr>
            <p:spPr bwMode="auto">
              <a:xfrm flipV="1">
                <a:off x="2464" y="2126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43" name="Line 327"/>
              <p:cNvSpPr>
                <a:spLocks noChangeShapeType="1"/>
              </p:cNvSpPr>
              <p:nvPr/>
            </p:nvSpPr>
            <p:spPr bwMode="auto">
              <a:xfrm>
                <a:off x="2464" y="2159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44" name="Freeform 328"/>
              <p:cNvSpPr>
                <a:spLocks/>
              </p:cNvSpPr>
              <p:nvPr/>
            </p:nvSpPr>
            <p:spPr bwMode="auto">
              <a:xfrm>
                <a:off x="2474" y="2177"/>
                <a:ext cx="19" cy="19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45" name="Line 329"/>
              <p:cNvSpPr>
                <a:spLocks noChangeShapeType="1"/>
              </p:cNvSpPr>
              <p:nvPr/>
            </p:nvSpPr>
            <p:spPr bwMode="auto">
              <a:xfrm flipV="1">
                <a:off x="2483" y="2165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46" name="Line 330"/>
              <p:cNvSpPr>
                <a:spLocks noChangeShapeType="1"/>
              </p:cNvSpPr>
              <p:nvPr/>
            </p:nvSpPr>
            <p:spPr bwMode="auto">
              <a:xfrm>
                <a:off x="2483" y="219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47" name="Freeform 331"/>
              <p:cNvSpPr>
                <a:spLocks/>
              </p:cNvSpPr>
              <p:nvPr/>
            </p:nvSpPr>
            <p:spPr bwMode="auto">
              <a:xfrm>
                <a:off x="2493" y="2140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19 w 39"/>
                  <a:gd name="T11" fmla="*/ 0 h 40"/>
                  <a:gd name="T12" fmla="*/ 13 w 39"/>
                  <a:gd name="T13" fmla="*/ 2 h 40"/>
                  <a:gd name="T14" fmla="*/ 7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7 w 39"/>
                  <a:gd name="T27" fmla="*/ 36 h 40"/>
                  <a:gd name="T28" fmla="*/ 13 w 39"/>
                  <a:gd name="T29" fmla="*/ 38 h 40"/>
                  <a:gd name="T30" fmla="*/ 19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7" y="36"/>
                    </a:lnTo>
                    <a:lnTo>
                      <a:pt x="13" y="38"/>
                    </a:lnTo>
                    <a:lnTo>
                      <a:pt x="19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48" name="Line 332"/>
              <p:cNvSpPr>
                <a:spLocks noChangeShapeType="1"/>
              </p:cNvSpPr>
              <p:nvPr/>
            </p:nvSpPr>
            <p:spPr bwMode="auto">
              <a:xfrm flipV="1">
                <a:off x="2503" y="2127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49" name="Line 333"/>
              <p:cNvSpPr>
                <a:spLocks noChangeShapeType="1"/>
              </p:cNvSpPr>
              <p:nvPr/>
            </p:nvSpPr>
            <p:spPr bwMode="auto">
              <a:xfrm>
                <a:off x="2503" y="2160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50" name="Freeform 334"/>
              <p:cNvSpPr>
                <a:spLocks/>
              </p:cNvSpPr>
              <p:nvPr/>
            </p:nvSpPr>
            <p:spPr bwMode="auto">
              <a:xfrm>
                <a:off x="2513" y="2161"/>
                <a:ext cx="20" cy="20"/>
              </a:xfrm>
              <a:custGeom>
                <a:avLst/>
                <a:gdLst>
                  <a:gd name="T0" fmla="*/ 39 w 39"/>
                  <a:gd name="T1" fmla="*/ 20 h 39"/>
                  <a:gd name="T2" fmla="*/ 37 w 39"/>
                  <a:gd name="T3" fmla="*/ 14 h 39"/>
                  <a:gd name="T4" fmla="*/ 36 w 39"/>
                  <a:gd name="T5" fmla="*/ 8 h 39"/>
                  <a:gd name="T6" fmla="*/ 32 w 39"/>
                  <a:gd name="T7" fmla="*/ 4 h 39"/>
                  <a:gd name="T8" fmla="*/ 26 w 39"/>
                  <a:gd name="T9" fmla="*/ 2 h 39"/>
                  <a:gd name="T10" fmla="*/ 20 w 39"/>
                  <a:gd name="T11" fmla="*/ 0 h 39"/>
                  <a:gd name="T12" fmla="*/ 14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4 h 39"/>
                  <a:gd name="T20" fmla="*/ 0 w 39"/>
                  <a:gd name="T21" fmla="*/ 20 h 39"/>
                  <a:gd name="T22" fmla="*/ 2 w 39"/>
                  <a:gd name="T23" fmla="*/ 25 h 39"/>
                  <a:gd name="T24" fmla="*/ 4 w 39"/>
                  <a:gd name="T25" fmla="*/ 31 h 39"/>
                  <a:gd name="T26" fmla="*/ 8 w 39"/>
                  <a:gd name="T27" fmla="*/ 35 h 39"/>
                  <a:gd name="T28" fmla="*/ 14 w 39"/>
                  <a:gd name="T29" fmla="*/ 37 h 39"/>
                  <a:gd name="T30" fmla="*/ 20 w 39"/>
                  <a:gd name="T31" fmla="*/ 39 h 39"/>
                  <a:gd name="T32" fmla="*/ 26 w 39"/>
                  <a:gd name="T33" fmla="*/ 37 h 39"/>
                  <a:gd name="T34" fmla="*/ 32 w 39"/>
                  <a:gd name="T35" fmla="*/ 35 h 39"/>
                  <a:gd name="T36" fmla="*/ 36 w 39"/>
                  <a:gd name="T37" fmla="*/ 31 h 39"/>
                  <a:gd name="T38" fmla="*/ 37 w 39"/>
                  <a:gd name="T39" fmla="*/ 25 h 39"/>
                  <a:gd name="T40" fmla="*/ 39 w 39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7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7" y="25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51" name="Line 335"/>
              <p:cNvSpPr>
                <a:spLocks noChangeShapeType="1"/>
              </p:cNvSpPr>
              <p:nvPr/>
            </p:nvSpPr>
            <p:spPr bwMode="auto">
              <a:xfrm flipV="1">
                <a:off x="2523" y="2149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52" name="Line 336"/>
              <p:cNvSpPr>
                <a:spLocks noChangeShapeType="1"/>
              </p:cNvSpPr>
              <p:nvPr/>
            </p:nvSpPr>
            <p:spPr bwMode="auto">
              <a:xfrm>
                <a:off x="2523" y="218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53" name="Freeform 337"/>
              <p:cNvSpPr>
                <a:spLocks/>
              </p:cNvSpPr>
              <p:nvPr/>
            </p:nvSpPr>
            <p:spPr bwMode="auto">
              <a:xfrm>
                <a:off x="2533" y="2147"/>
                <a:ext cx="19" cy="20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54" name="Line 338"/>
              <p:cNvSpPr>
                <a:spLocks noChangeShapeType="1"/>
              </p:cNvSpPr>
              <p:nvPr/>
            </p:nvSpPr>
            <p:spPr bwMode="auto">
              <a:xfrm flipV="1">
                <a:off x="2543" y="2134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55" name="Line 339"/>
              <p:cNvSpPr>
                <a:spLocks noChangeShapeType="1"/>
              </p:cNvSpPr>
              <p:nvPr/>
            </p:nvSpPr>
            <p:spPr bwMode="auto">
              <a:xfrm>
                <a:off x="2543" y="2167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56" name="Freeform 340"/>
              <p:cNvSpPr>
                <a:spLocks/>
              </p:cNvSpPr>
              <p:nvPr/>
            </p:nvSpPr>
            <p:spPr bwMode="auto">
              <a:xfrm>
                <a:off x="2552" y="2147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6 w 39"/>
                  <a:gd name="T9" fmla="*/ 2 h 40"/>
                  <a:gd name="T10" fmla="*/ 20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20 w 39"/>
                  <a:gd name="T31" fmla="*/ 40 h 40"/>
                  <a:gd name="T32" fmla="*/ 26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57" name="Line 341"/>
              <p:cNvSpPr>
                <a:spLocks noChangeShapeType="1"/>
              </p:cNvSpPr>
              <p:nvPr/>
            </p:nvSpPr>
            <p:spPr bwMode="auto">
              <a:xfrm flipV="1">
                <a:off x="2562" y="2134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58" name="Line 342"/>
              <p:cNvSpPr>
                <a:spLocks noChangeShapeType="1"/>
              </p:cNvSpPr>
              <p:nvPr/>
            </p:nvSpPr>
            <p:spPr bwMode="auto">
              <a:xfrm>
                <a:off x="2562" y="2167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59" name="Freeform 343"/>
              <p:cNvSpPr>
                <a:spLocks/>
              </p:cNvSpPr>
              <p:nvPr/>
            </p:nvSpPr>
            <p:spPr bwMode="auto">
              <a:xfrm>
                <a:off x="2572" y="2177"/>
                <a:ext cx="20" cy="19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60" name="Line 344"/>
              <p:cNvSpPr>
                <a:spLocks noChangeShapeType="1"/>
              </p:cNvSpPr>
              <p:nvPr/>
            </p:nvSpPr>
            <p:spPr bwMode="auto">
              <a:xfrm flipV="1">
                <a:off x="2582" y="2165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61" name="Line 345"/>
              <p:cNvSpPr>
                <a:spLocks noChangeShapeType="1"/>
              </p:cNvSpPr>
              <p:nvPr/>
            </p:nvSpPr>
            <p:spPr bwMode="auto">
              <a:xfrm>
                <a:off x="2582" y="219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62" name="Freeform 346"/>
              <p:cNvSpPr>
                <a:spLocks/>
              </p:cNvSpPr>
              <p:nvPr/>
            </p:nvSpPr>
            <p:spPr bwMode="auto">
              <a:xfrm>
                <a:off x="2592" y="2148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19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19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19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63" name="Line 347"/>
              <p:cNvSpPr>
                <a:spLocks noChangeShapeType="1"/>
              </p:cNvSpPr>
              <p:nvPr/>
            </p:nvSpPr>
            <p:spPr bwMode="auto">
              <a:xfrm flipV="1">
                <a:off x="2602" y="2135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64" name="Line 348"/>
              <p:cNvSpPr>
                <a:spLocks noChangeShapeType="1"/>
              </p:cNvSpPr>
              <p:nvPr/>
            </p:nvSpPr>
            <p:spPr bwMode="auto">
              <a:xfrm>
                <a:off x="2602" y="2168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65" name="Freeform 349"/>
              <p:cNvSpPr>
                <a:spLocks/>
              </p:cNvSpPr>
              <p:nvPr/>
            </p:nvSpPr>
            <p:spPr bwMode="auto">
              <a:xfrm>
                <a:off x="2612" y="2169"/>
                <a:ext cx="19" cy="20"/>
              </a:xfrm>
              <a:custGeom>
                <a:avLst/>
                <a:gdLst>
                  <a:gd name="T0" fmla="*/ 40 w 40"/>
                  <a:gd name="T1" fmla="*/ 19 h 39"/>
                  <a:gd name="T2" fmla="*/ 38 w 40"/>
                  <a:gd name="T3" fmla="*/ 13 h 39"/>
                  <a:gd name="T4" fmla="*/ 36 w 40"/>
                  <a:gd name="T5" fmla="*/ 8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8 h 39"/>
                  <a:gd name="T18" fmla="*/ 2 w 40"/>
                  <a:gd name="T19" fmla="*/ 13 h 39"/>
                  <a:gd name="T20" fmla="*/ 0 w 40"/>
                  <a:gd name="T21" fmla="*/ 19 h 39"/>
                  <a:gd name="T22" fmla="*/ 2 w 40"/>
                  <a:gd name="T23" fmla="*/ 25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5 h 39"/>
                  <a:gd name="T40" fmla="*/ 40 w 40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19"/>
                    </a:moveTo>
                    <a:lnTo>
                      <a:pt x="38" y="13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66" name="Line 350"/>
              <p:cNvSpPr>
                <a:spLocks noChangeShapeType="1"/>
              </p:cNvSpPr>
              <p:nvPr/>
            </p:nvSpPr>
            <p:spPr bwMode="auto">
              <a:xfrm flipV="1">
                <a:off x="2621" y="215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67" name="Line 351"/>
              <p:cNvSpPr>
                <a:spLocks noChangeShapeType="1"/>
              </p:cNvSpPr>
              <p:nvPr/>
            </p:nvSpPr>
            <p:spPr bwMode="auto">
              <a:xfrm>
                <a:off x="2621" y="218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68" name="Freeform 352"/>
              <p:cNvSpPr>
                <a:spLocks/>
              </p:cNvSpPr>
              <p:nvPr/>
            </p:nvSpPr>
            <p:spPr bwMode="auto">
              <a:xfrm>
                <a:off x="2631" y="2138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19 w 39"/>
                  <a:gd name="T11" fmla="*/ 0 h 40"/>
                  <a:gd name="T12" fmla="*/ 13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3 w 39"/>
                  <a:gd name="T29" fmla="*/ 38 h 40"/>
                  <a:gd name="T30" fmla="*/ 19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3" y="38"/>
                    </a:lnTo>
                    <a:lnTo>
                      <a:pt x="19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69" name="Line 353"/>
              <p:cNvSpPr>
                <a:spLocks noChangeShapeType="1"/>
              </p:cNvSpPr>
              <p:nvPr/>
            </p:nvSpPr>
            <p:spPr bwMode="auto">
              <a:xfrm flipV="1">
                <a:off x="2641" y="2125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70" name="Line 354"/>
              <p:cNvSpPr>
                <a:spLocks noChangeShapeType="1"/>
              </p:cNvSpPr>
              <p:nvPr/>
            </p:nvSpPr>
            <p:spPr bwMode="auto">
              <a:xfrm>
                <a:off x="2641" y="2158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71" name="Freeform 355"/>
              <p:cNvSpPr>
                <a:spLocks/>
              </p:cNvSpPr>
              <p:nvPr/>
            </p:nvSpPr>
            <p:spPr bwMode="auto">
              <a:xfrm>
                <a:off x="2651" y="2160"/>
                <a:ext cx="20" cy="20"/>
              </a:xfrm>
              <a:custGeom>
                <a:avLst/>
                <a:gdLst>
                  <a:gd name="T0" fmla="*/ 40 w 40"/>
                  <a:gd name="T1" fmla="*/ 20 h 39"/>
                  <a:gd name="T2" fmla="*/ 38 w 40"/>
                  <a:gd name="T3" fmla="*/ 14 h 39"/>
                  <a:gd name="T4" fmla="*/ 36 w 40"/>
                  <a:gd name="T5" fmla="*/ 8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8 h 39"/>
                  <a:gd name="T18" fmla="*/ 2 w 40"/>
                  <a:gd name="T19" fmla="*/ 14 h 39"/>
                  <a:gd name="T20" fmla="*/ 0 w 40"/>
                  <a:gd name="T21" fmla="*/ 20 h 39"/>
                  <a:gd name="T22" fmla="*/ 2 w 40"/>
                  <a:gd name="T23" fmla="*/ 26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6 h 39"/>
                  <a:gd name="T40" fmla="*/ 40 w 40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72" name="Line 356"/>
              <p:cNvSpPr>
                <a:spLocks noChangeShapeType="1"/>
              </p:cNvSpPr>
              <p:nvPr/>
            </p:nvSpPr>
            <p:spPr bwMode="auto">
              <a:xfrm flipV="1">
                <a:off x="2661" y="2148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73" name="Line 357"/>
              <p:cNvSpPr>
                <a:spLocks noChangeShapeType="1"/>
              </p:cNvSpPr>
              <p:nvPr/>
            </p:nvSpPr>
            <p:spPr bwMode="auto">
              <a:xfrm>
                <a:off x="2661" y="218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74" name="Freeform 358"/>
              <p:cNvSpPr>
                <a:spLocks/>
              </p:cNvSpPr>
              <p:nvPr/>
            </p:nvSpPr>
            <p:spPr bwMode="auto">
              <a:xfrm>
                <a:off x="2671" y="2191"/>
                <a:ext cx="19" cy="20"/>
              </a:xfrm>
              <a:custGeom>
                <a:avLst/>
                <a:gdLst>
                  <a:gd name="T0" fmla="*/ 39 w 39"/>
                  <a:gd name="T1" fmla="*/ 20 h 39"/>
                  <a:gd name="T2" fmla="*/ 37 w 39"/>
                  <a:gd name="T3" fmla="*/ 14 h 39"/>
                  <a:gd name="T4" fmla="*/ 35 w 39"/>
                  <a:gd name="T5" fmla="*/ 8 h 39"/>
                  <a:gd name="T6" fmla="*/ 31 w 39"/>
                  <a:gd name="T7" fmla="*/ 4 h 39"/>
                  <a:gd name="T8" fmla="*/ 25 w 39"/>
                  <a:gd name="T9" fmla="*/ 2 h 39"/>
                  <a:gd name="T10" fmla="*/ 19 w 39"/>
                  <a:gd name="T11" fmla="*/ 0 h 39"/>
                  <a:gd name="T12" fmla="*/ 13 w 39"/>
                  <a:gd name="T13" fmla="*/ 2 h 39"/>
                  <a:gd name="T14" fmla="*/ 7 w 39"/>
                  <a:gd name="T15" fmla="*/ 4 h 39"/>
                  <a:gd name="T16" fmla="*/ 3 w 39"/>
                  <a:gd name="T17" fmla="*/ 8 h 39"/>
                  <a:gd name="T18" fmla="*/ 2 w 39"/>
                  <a:gd name="T19" fmla="*/ 14 h 39"/>
                  <a:gd name="T20" fmla="*/ 0 w 39"/>
                  <a:gd name="T21" fmla="*/ 20 h 39"/>
                  <a:gd name="T22" fmla="*/ 2 w 39"/>
                  <a:gd name="T23" fmla="*/ 26 h 39"/>
                  <a:gd name="T24" fmla="*/ 3 w 39"/>
                  <a:gd name="T25" fmla="*/ 32 h 39"/>
                  <a:gd name="T26" fmla="*/ 7 w 39"/>
                  <a:gd name="T27" fmla="*/ 35 h 39"/>
                  <a:gd name="T28" fmla="*/ 13 w 39"/>
                  <a:gd name="T29" fmla="*/ 37 h 39"/>
                  <a:gd name="T30" fmla="*/ 19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2 h 39"/>
                  <a:gd name="T38" fmla="*/ 37 w 39"/>
                  <a:gd name="T39" fmla="*/ 26 h 39"/>
                  <a:gd name="T40" fmla="*/ 39 w 39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3" y="32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75" name="Line 359"/>
              <p:cNvSpPr>
                <a:spLocks noChangeShapeType="1"/>
              </p:cNvSpPr>
              <p:nvPr/>
            </p:nvSpPr>
            <p:spPr bwMode="auto">
              <a:xfrm flipV="1">
                <a:off x="2681" y="218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76" name="Line 360"/>
              <p:cNvSpPr>
                <a:spLocks noChangeShapeType="1"/>
              </p:cNvSpPr>
              <p:nvPr/>
            </p:nvSpPr>
            <p:spPr bwMode="auto">
              <a:xfrm>
                <a:off x="2681" y="2211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77" name="Freeform 361"/>
              <p:cNvSpPr>
                <a:spLocks/>
              </p:cNvSpPr>
              <p:nvPr/>
            </p:nvSpPr>
            <p:spPr bwMode="auto">
              <a:xfrm>
                <a:off x="2690" y="2106"/>
                <a:ext cx="20" cy="19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2 w 39"/>
                  <a:gd name="T7" fmla="*/ 4 h 40"/>
                  <a:gd name="T8" fmla="*/ 26 w 39"/>
                  <a:gd name="T9" fmla="*/ 2 h 40"/>
                  <a:gd name="T10" fmla="*/ 20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20 w 39"/>
                  <a:gd name="T31" fmla="*/ 40 h 40"/>
                  <a:gd name="T32" fmla="*/ 26 w 39"/>
                  <a:gd name="T33" fmla="*/ 38 h 40"/>
                  <a:gd name="T34" fmla="*/ 32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78" name="Line 362"/>
              <p:cNvSpPr>
                <a:spLocks noChangeShapeType="1"/>
              </p:cNvSpPr>
              <p:nvPr/>
            </p:nvSpPr>
            <p:spPr bwMode="auto">
              <a:xfrm flipV="1">
                <a:off x="2700" y="209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79" name="Line 363"/>
              <p:cNvSpPr>
                <a:spLocks noChangeShapeType="1"/>
              </p:cNvSpPr>
              <p:nvPr/>
            </p:nvSpPr>
            <p:spPr bwMode="auto">
              <a:xfrm>
                <a:off x="2700" y="2125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80" name="Freeform 364"/>
              <p:cNvSpPr>
                <a:spLocks/>
              </p:cNvSpPr>
              <p:nvPr/>
            </p:nvSpPr>
            <p:spPr bwMode="auto">
              <a:xfrm>
                <a:off x="2710" y="2144"/>
                <a:ext cx="20" cy="20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81" name="Line 365"/>
              <p:cNvSpPr>
                <a:spLocks noChangeShapeType="1"/>
              </p:cNvSpPr>
              <p:nvPr/>
            </p:nvSpPr>
            <p:spPr bwMode="auto">
              <a:xfrm flipV="1">
                <a:off x="2720" y="2131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82" name="Line 366"/>
              <p:cNvSpPr>
                <a:spLocks noChangeShapeType="1"/>
              </p:cNvSpPr>
              <p:nvPr/>
            </p:nvSpPr>
            <p:spPr bwMode="auto">
              <a:xfrm>
                <a:off x="2720" y="2164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83" name="Freeform 367"/>
              <p:cNvSpPr>
                <a:spLocks/>
              </p:cNvSpPr>
              <p:nvPr/>
            </p:nvSpPr>
            <p:spPr bwMode="auto">
              <a:xfrm>
                <a:off x="2730" y="2162"/>
                <a:ext cx="20" cy="20"/>
              </a:xfrm>
              <a:custGeom>
                <a:avLst/>
                <a:gdLst>
                  <a:gd name="T0" fmla="*/ 39 w 39"/>
                  <a:gd name="T1" fmla="*/ 20 h 39"/>
                  <a:gd name="T2" fmla="*/ 37 w 39"/>
                  <a:gd name="T3" fmla="*/ 14 h 39"/>
                  <a:gd name="T4" fmla="*/ 35 w 39"/>
                  <a:gd name="T5" fmla="*/ 8 h 39"/>
                  <a:gd name="T6" fmla="*/ 31 w 39"/>
                  <a:gd name="T7" fmla="*/ 4 h 39"/>
                  <a:gd name="T8" fmla="*/ 26 w 39"/>
                  <a:gd name="T9" fmla="*/ 2 h 39"/>
                  <a:gd name="T10" fmla="*/ 20 w 39"/>
                  <a:gd name="T11" fmla="*/ 0 h 39"/>
                  <a:gd name="T12" fmla="*/ 14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4 h 39"/>
                  <a:gd name="T20" fmla="*/ 0 w 39"/>
                  <a:gd name="T21" fmla="*/ 20 h 39"/>
                  <a:gd name="T22" fmla="*/ 2 w 39"/>
                  <a:gd name="T23" fmla="*/ 25 h 39"/>
                  <a:gd name="T24" fmla="*/ 4 w 39"/>
                  <a:gd name="T25" fmla="*/ 31 h 39"/>
                  <a:gd name="T26" fmla="*/ 8 w 39"/>
                  <a:gd name="T27" fmla="*/ 35 h 39"/>
                  <a:gd name="T28" fmla="*/ 14 w 39"/>
                  <a:gd name="T29" fmla="*/ 37 h 39"/>
                  <a:gd name="T30" fmla="*/ 20 w 39"/>
                  <a:gd name="T31" fmla="*/ 39 h 39"/>
                  <a:gd name="T32" fmla="*/ 26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84" name="Line 368"/>
              <p:cNvSpPr>
                <a:spLocks noChangeShapeType="1"/>
              </p:cNvSpPr>
              <p:nvPr/>
            </p:nvSpPr>
            <p:spPr bwMode="auto">
              <a:xfrm flipV="1">
                <a:off x="2740" y="2150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85" name="Line 369"/>
              <p:cNvSpPr>
                <a:spLocks noChangeShapeType="1"/>
              </p:cNvSpPr>
              <p:nvPr/>
            </p:nvSpPr>
            <p:spPr bwMode="auto">
              <a:xfrm>
                <a:off x="2740" y="218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86" name="Freeform 370"/>
              <p:cNvSpPr>
                <a:spLocks/>
              </p:cNvSpPr>
              <p:nvPr/>
            </p:nvSpPr>
            <p:spPr bwMode="auto">
              <a:xfrm>
                <a:off x="2750" y="2164"/>
                <a:ext cx="19" cy="20"/>
              </a:xfrm>
              <a:custGeom>
                <a:avLst/>
                <a:gdLst>
                  <a:gd name="T0" fmla="*/ 40 w 40"/>
                  <a:gd name="T1" fmla="*/ 19 h 39"/>
                  <a:gd name="T2" fmla="*/ 38 w 40"/>
                  <a:gd name="T3" fmla="*/ 14 h 39"/>
                  <a:gd name="T4" fmla="*/ 36 w 40"/>
                  <a:gd name="T5" fmla="*/ 8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8 h 39"/>
                  <a:gd name="T18" fmla="*/ 2 w 40"/>
                  <a:gd name="T19" fmla="*/ 14 h 39"/>
                  <a:gd name="T20" fmla="*/ 0 w 40"/>
                  <a:gd name="T21" fmla="*/ 19 h 39"/>
                  <a:gd name="T22" fmla="*/ 2 w 40"/>
                  <a:gd name="T23" fmla="*/ 25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5 h 39"/>
                  <a:gd name="T40" fmla="*/ 40 w 40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19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87" name="Line 371"/>
              <p:cNvSpPr>
                <a:spLocks noChangeShapeType="1"/>
              </p:cNvSpPr>
              <p:nvPr/>
            </p:nvSpPr>
            <p:spPr bwMode="auto">
              <a:xfrm flipV="1">
                <a:off x="2760" y="2152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88" name="Line 372"/>
              <p:cNvSpPr>
                <a:spLocks noChangeShapeType="1"/>
              </p:cNvSpPr>
              <p:nvPr/>
            </p:nvSpPr>
            <p:spPr bwMode="auto">
              <a:xfrm>
                <a:off x="2760" y="218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89" name="Freeform 373"/>
              <p:cNvSpPr>
                <a:spLocks/>
              </p:cNvSpPr>
              <p:nvPr/>
            </p:nvSpPr>
            <p:spPr bwMode="auto">
              <a:xfrm>
                <a:off x="2769" y="2114"/>
                <a:ext cx="20" cy="19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19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19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19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90" name="Line 374"/>
              <p:cNvSpPr>
                <a:spLocks noChangeShapeType="1"/>
              </p:cNvSpPr>
              <p:nvPr/>
            </p:nvSpPr>
            <p:spPr bwMode="auto">
              <a:xfrm flipV="1">
                <a:off x="2779" y="2101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91" name="Line 375"/>
              <p:cNvSpPr>
                <a:spLocks noChangeShapeType="1"/>
              </p:cNvSpPr>
              <p:nvPr/>
            </p:nvSpPr>
            <p:spPr bwMode="auto">
              <a:xfrm>
                <a:off x="2779" y="213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92" name="Freeform 376"/>
              <p:cNvSpPr>
                <a:spLocks/>
              </p:cNvSpPr>
              <p:nvPr/>
            </p:nvSpPr>
            <p:spPr bwMode="auto">
              <a:xfrm>
                <a:off x="2789" y="2153"/>
                <a:ext cx="20" cy="20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93" name="Line 377"/>
              <p:cNvSpPr>
                <a:spLocks noChangeShapeType="1"/>
              </p:cNvSpPr>
              <p:nvPr/>
            </p:nvSpPr>
            <p:spPr bwMode="auto">
              <a:xfrm flipV="1">
                <a:off x="2799" y="2140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94" name="Line 378"/>
              <p:cNvSpPr>
                <a:spLocks noChangeShapeType="1"/>
              </p:cNvSpPr>
              <p:nvPr/>
            </p:nvSpPr>
            <p:spPr bwMode="auto">
              <a:xfrm>
                <a:off x="2799" y="217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95" name="Freeform 379"/>
              <p:cNvSpPr>
                <a:spLocks/>
              </p:cNvSpPr>
              <p:nvPr/>
            </p:nvSpPr>
            <p:spPr bwMode="auto">
              <a:xfrm>
                <a:off x="2809" y="2139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19 w 39"/>
                  <a:gd name="T11" fmla="*/ 0 h 40"/>
                  <a:gd name="T12" fmla="*/ 13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3 w 39"/>
                  <a:gd name="T29" fmla="*/ 38 h 40"/>
                  <a:gd name="T30" fmla="*/ 19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3" y="38"/>
                    </a:lnTo>
                    <a:lnTo>
                      <a:pt x="19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96" name="Line 380"/>
              <p:cNvSpPr>
                <a:spLocks noChangeShapeType="1"/>
              </p:cNvSpPr>
              <p:nvPr/>
            </p:nvSpPr>
            <p:spPr bwMode="auto">
              <a:xfrm flipV="1">
                <a:off x="2819" y="2126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97" name="Line 381"/>
              <p:cNvSpPr>
                <a:spLocks noChangeShapeType="1"/>
              </p:cNvSpPr>
              <p:nvPr/>
            </p:nvSpPr>
            <p:spPr bwMode="auto">
              <a:xfrm>
                <a:off x="2819" y="2159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98" name="Freeform 382"/>
              <p:cNvSpPr>
                <a:spLocks/>
              </p:cNvSpPr>
              <p:nvPr/>
            </p:nvSpPr>
            <p:spPr bwMode="auto">
              <a:xfrm>
                <a:off x="2829" y="2160"/>
                <a:ext cx="19" cy="20"/>
              </a:xfrm>
              <a:custGeom>
                <a:avLst/>
                <a:gdLst>
                  <a:gd name="T0" fmla="*/ 40 w 40"/>
                  <a:gd name="T1" fmla="*/ 20 h 39"/>
                  <a:gd name="T2" fmla="*/ 38 w 40"/>
                  <a:gd name="T3" fmla="*/ 14 h 39"/>
                  <a:gd name="T4" fmla="*/ 36 w 40"/>
                  <a:gd name="T5" fmla="*/ 8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8 h 39"/>
                  <a:gd name="T18" fmla="*/ 2 w 40"/>
                  <a:gd name="T19" fmla="*/ 14 h 39"/>
                  <a:gd name="T20" fmla="*/ 0 w 40"/>
                  <a:gd name="T21" fmla="*/ 20 h 39"/>
                  <a:gd name="T22" fmla="*/ 2 w 40"/>
                  <a:gd name="T23" fmla="*/ 26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6 h 39"/>
                  <a:gd name="T40" fmla="*/ 40 w 40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599" name="Line 383"/>
              <p:cNvSpPr>
                <a:spLocks noChangeShapeType="1"/>
              </p:cNvSpPr>
              <p:nvPr/>
            </p:nvSpPr>
            <p:spPr bwMode="auto">
              <a:xfrm flipV="1">
                <a:off x="2838" y="2148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00" name="Line 384"/>
              <p:cNvSpPr>
                <a:spLocks noChangeShapeType="1"/>
              </p:cNvSpPr>
              <p:nvPr/>
            </p:nvSpPr>
            <p:spPr bwMode="auto">
              <a:xfrm>
                <a:off x="2838" y="218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01" name="Freeform 385"/>
              <p:cNvSpPr>
                <a:spLocks/>
              </p:cNvSpPr>
              <p:nvPr/>
            </p:nvSpPr>
            <p:spPr bwMode="auto">
              <a:xfrm>
                <a:off x="2848" y="2155"/>
                <a:ext cx="20" cy="20"/>
              </a:xfrm>
              <a:custGeom>
                <a:avLst/>
                <a:gdLst>
                  <a:gd name="T0" fmla="*/ 39 w 39"/>
                  <a:gd name="T1" fmla="*/ 20 h 39"/>
                  <a:gd name="T2" fmla="*/ 37 w 39"/>
                  <a:gd name="T3" fmla="*/ 14 h 39"/>
                  <a:gd name="T4" fmla="*/ 35 w 39"/>
                  <a:gd name="T5" fmla="*/ 8 h 39"/>
                  <a:gd name="T6" fmla="*/ 31 w 39"/>
                  <a:gd name="T7" fmla="*/ 4 h 39"/>
                  <a:gd name="T8" fmla="*/ 25 w 39"/>
                  <a:gd name="T9" fmla="*/ 2 h 39"/>
                  <a:gd name="T10" fmla="*/ 19 w 39"/>
                  <a:gd name="T11" fmla="*/ 0 h 39"/>
                  <a:gd name="T12" fmla="*/ 13 w 39"/>
                  <a:gd name="T13" fmla="*/ 2 h 39"/>
                  <a:gd name="T14" fmla="*/ 7 w 39"/>
                  <a:gd name="T15" fmla="*/ 4 h 39"/>
                  <a:gd name="T16" fmla="*/ 3 w 39"/>
                  <a:gd name="T17" fmla="*/ 8 h 39"/>
                  <a:gd name="T18" fmla="*/ 1 w 39"/>
                  <a:gd name="T19" fmla="*/ 14 h 39"/>
                  <a:gd name="T20" fmla="*/ 0 w 39"/>
                  <a:gd name="T21" fmla="*/ 20 h 39"/>
                  <a:gd name="T22" fmla="*/ 1 w 39"/>
                  <a:gd name="T23" fmla="*/ 26 h 39"/>
                  <a:gd name="T24" fmla="*/ 3 w 39"/>
                  <a:gd name="T25" fmla="*/ 32 h 39"/>
                  <a:gd name="T26" fmla="*/ 7 w 39"/>
                  <a:gd name="T27" fmla="*/ 36 h 39"/>
                  <a:gd name="T28" fmla="*/ 13 w 39"/>
                  <a:gd name="T29" fmla="*/ 37 h 39"/>
                  <a:gd name="T30" fmla="*/ 19 w 39"/>
                  <a:gd name="T31" fmla="*/ 39 h 39"/>
                  <a:gd name="T32" fmla="*/ 25 w 39"/>
                  <a:gd name="T33" fmla="*/ 37 h 39"/>
                  <a:gd name="T34" fmla="*/ 31 w 39"/>
                  <a:gd name="T35" fmla="*/ 36 h 39"/>
                  <a:gd name="T36" fmla="*/ 35 w 39"/>
                  <a:gd name="T37" fmla="*/ 32 h 39"/>
                  <a:gd name="T38" fmla="*/ 37 w 39"/>
                  <a:gd name="T39" fmla="*/ 26 h 39"/>
                  <a:gd name="T40" fmla="*/ 39 w 39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1" y="14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3" y="32"/>
                    </a:lnTo>
                    <a:lnTo>
                      <a:pt x="7" y="36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02" name="Line 386"/>
              <p:cNvSpPr>
                <a:spLocks noChangeShapeType="1"/>
              </p:cNvSpPr>
              <p:nvPr/>
            </p:nvSpPr>
            <p:spPr bwMode="auto">
              <a:xfrm flipV="1">
                <a:off x="2858" y="2142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03" name="Line 387"/>
              <p:cNvSpPr>
                <a:spLocks noChangeShapeType="1"/>
              </p:cNvSpPr>
              <p:nvPr/>
            </p:nvSpPr>
            <p:spPr bwMode="auto">
              <a:xfrm>
                <a:off x="2858" y="2175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04" name="Freeform 388"/>
              <p:cNvSpPr>
                <a:spLocks/>
              </p:cNvSpPr>
              <p:nvPr/>
            </p:nvSpPr>
            <p:spPr bwMode="auto">
              <a:xfrm>
                <a:off x="2868" y="2142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2 w 39"/>
                  <a:gd name="T7" fmla="*/ 4 h 40"/>
                  <a:gd name="T8" fmla="*/ 26 w 39"/>
                  <a:gd name="T9" fmla="*/ 2 h 40"/>
                  <a:gd name="T10" fmla="*/ 20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20 w 39"/>
                  <a:gd name="T31" fmla="*/ 40 h 40"/>
                  <a:gd name="T32" fmla="*/ 26 w 39"/>
                  <a:gd name="T33" fmla="*/ 38 h 40"/>
                  <a:gd name="T34" fmla="*/ 32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05" name="Line 389"/>
              <p:cNvSpPr>
                <a:spLocks noChangeShapeType="1"/>
              </p:cNvSpPr>
              <p:nvPr/>
            </p:nvSpPr>
            <p:spPr bwMode="auto">
              <a:xfrm flipV="1">
                <a:off x="2878" y="2129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06" name="Line 390"/>
              <p:cNvSpPr>
                <a:spLocks noChangeShapeType="1"/>
              </p:cNvSpPr>
              <p:nvPr/>
            </p:nvSpPr>
            <p:spPr bwMode="auto">
              <a:xfrm>
                <a:off x="2878" y="2162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07" name="Freeform 391"/>
              <p:cNvSpPr>
                <a:spLocks/>
              </p:cNvSpPr>
              <p:nvPr/>
            </p:nvSpPr>
            <p:spPr bwMode="auto">
              <a:xfrm>
                <a:off x="2888" y="2139"/>
                <a:ext cx="19" cy="20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08" name="Line 392"/>
              <p:cNvSpPr>
                <a:spLocks noChangeShapeType="1"/>
              </p:cNvSpPr>
              <p:nvPr/>
            </p:nvSpPr>
            <p:spPr bwMode="auto">
              <a:xfrm flipV="1">
                <a:off x="2898" y="2126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09" name="Line 393"/>
              <p:cNvSpPr>
                <a:spLocks noChangeShapeType="1"/>
              </p:cNvSpPr>
              <p:nvPr/>
            </p:nvSpPr>
            <p:spPr bwMode="auto">
              <a:xfrm>
                <a:off x="2898" y="2159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10" name="Freeform 394"/>
              <p:cNvSpPr>
                <a:spLocks/>
              </p:cNvSpPr>
              <p:nvPr/>
            </p:nvSpPr>
            <p:spPr bwMode="auto">
              <a:xfrm>
                <a:off x="2907" y="2149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20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20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11" name="Line 395"/>
              <p:cNvSpPr>
                <a:spLocks noChangeShapeType="1"/>
              </p:cNvSpPr>
              <p:nvPr/>
            </p:nvSpPr>
            <p:spPr bwMode="auto">
              <a:xfrm flipV="1">
                <a:off x="2917" y="2136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12" name="Line 396"/>
              <p:cNvSpPr>
                <a:spLocks noChangeShapeType="1"/>
              </p:cNvSpPr>
              <p:nvPr/>
            </p:nvSpPr>
            <p:spPr bwMode="auto">
              <a:xfrm>
                <a:off x="2917" y="2169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13" name="Freeform 397"/>
              <p:cNvSpPr>
                <a:spLocks/>
              </p:cNvSpPr>
              <p:nvPr/>
            </p:nvSpPr>
            <p:spPr bwMode="auto">
              <a:xfrm>
                <a:off x="2927" y="2156"/>
                <a:ext cx="20" cy="20"/>
              </a:xfrm>
              <a:custGeom>
                <a:avLst/>
                <a:gdLst>
                  <a:gd name="T0" fmla="*/ 40 w 40"/>
                  <a:gd name="T1" fmla="*/ 20 h 39"/>
                  <a:gd name="T2" fmla="*/ 38 w 40"/>
                  <a:gd name="T3" fmla="*/ 14 h 39"/>
                  <a:gd name="T4" fmla="*/ 36 w 40"/>
                  <a:gd name="T5" fmla="*/ 8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8 h 39"/>
                  <a:gd name="T18" fmla="*/ 2 w 40"/>
                  <a:gd name="T19" fmla="*/ 14 h 39"/>
                  <a:gd name="T20" fmla="*/ 0 w 40"/>
                  <a:gd name="T21" fmla="*/ 20 h 39"/>
                  <a:gd name="T22" fmla="*/ 2 w 40"/>
                  <a:gd name="T23" fmla="*/ 26 h 39"/>
                  <a:gd name="T24" fmla="*/ 4 w 40"/>
                  <a:gd name="T25" fmla="*/ 32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2 h 39"/>
                  <a:gd name="T38" fmla="*/ 38 w 40"/>
                  <a:gd name="T39" fmla="*/ 26 h 39"/>
                  <a:gd name="T40" fmla="*/ 40 w 40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14" name="Line 398"/>
              <p:cNvSpPr>
                <a:spLocks noChangeShapeType="1"/>
              </p:cNvSpPr>
              <p:nvPr/>
            </p:nvSpPr>
            <p:spPr bwMode="auto">
              <a:xfrm flipV="1">
                <a:off x="2937" y="214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15" name="Line 399"/>
              <p:cNvSpPr>
                <a:spLocks noChangeShapeType="1"/>
              </p:cNvSpPr>
              <p:nvPr/>
            </p:nvSpPr>
            <p:spPr bwMode="auto">
              <a:xfrm>
                <a:off x="2937" y="2176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16" name="Freeform 400"/>
              <p:cNvSpPr>
                <a:spLocks/>
              </p:cNvSpPr>
              <p:nvPr/>
            </p:nvSpPr>
            <p:spPr bwMode="auto">
              <a:xfrm>
                <a:off x="2947" y="2142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19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19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19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17" name="Line 401"/>
              <p:cNvSpPr>
                <a:spLocks noChangeShapeType="1"/>
              </p:cNvSpPr>
              <p:nvPr/>
            </p:nvSpPr>
            <p:spPr bwMode="auto">
              <a:xfrm flipV="1">
                <a:off x="2957" y="2129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18" name="Line 402"/>
              <p:cNvSpPr>
                <a:spLocks noChangeShapeType="1"/>
              </p:cNvSpPr>
              <p:nvPr/>
            </p:nvSpPr>
            <p:spPr bwMode="auto">
              <a:xfrm>
                <a:off x="2957" y="2162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19" name="Freeform 403"/>
              <p:cNvSpPr>
                <a:spLocks/>
              </p:cNvSpPr>
              <p:nvPr/>
            </p:nvSpPr>
            <p:spPr bwMode="auto">
              <a:xfrm>
                <a:off x="2967" y="2169"/>
                <a:ext cx="19" cy="20"/>
              </a:xfrm>
              <a:custGeom>
                <a:avLst/>
                <a:gdLst>
                  <a:gd name="T0" fmla="*/ 40 w 40"/>
                  <a:gd name="T1" fmla="*/ 19 h 39"/>
                  <a:gd name="T2" fmla="*/ 38 w 40"/>
                  <a:gd name="T3" fmla="*/ 13 h 39"/>
                  <a:gd name="T4" fmla="*/ 36 w 40"/>
                  <a:gd name="T5" fmla="*/ 8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8 h 39"/>
                  <a:gd name="T18" fmla="*/ 2 w 40"/>
                  <a:gd name="T19" fmla="*/ 13 h 39"/>
                  <a:gd name="T20" fmla="*/ 0 w 40"/>
                  <a:gd name="T21" fmla="*/ 19 h 39"/>
                  <a:gd name="T22" fmla="*/ 2 w 40"/>
                  <a:gd name="T23" fmla="*/ 25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5 h 39"/>
                  <a:gd name="T40" fmla="*/ 40 w 40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19"/>
                    </a:moveTo>
                    <a:lnTo>
                      <a:pt x="38" y="13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20" name="Line 404"/>
              <p:cNvSpPr>
                <a:spLocks noChangeShapeType="1"/>
              </p:cNvSpPr>
              <p:nvPr/>
            </p:nvSpPr>
            <p:spPr bwMode="auto">
              <a:xfrm flipV="1">
                <a:off x="2976" y="215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21" name="Line 405"/>
              <p:cNvSpPr>
                <a:spLocks noChangeShapeType="1"/>
              </p:cNvSpPr>
              <p:nvPr/>
            </p:nvSpPr>
            <p:spPr bwMode="auto">
              <a:xfrm>
                <a:off x="2976" y="218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22" name="Freeform 406"/>
              <p:cNvSpPr>
                <a:spLocks/>
              </p:cNvSpPr>
              <p:nvPr/>
            </p:nvSpPr>
            <p:spPr bwMode="auto">
              <a:xfrm>
                <a:off x="2986" y="2131"/>
                <a:ext cx="20" cy="20"/>
              </a:xfrm>
              <a:custGeom>
                <a:avLst/>
                <a:gdLst>
                  <a:gd name="T0" fmla="*/ 39 w 39"/>
                  <a:gd name="T1" fmla="*/ 19 h 39"/>
                  <a:gd name="T2" fmla="*/ 37 w 39"/>
                  <a:gd name="T3" fmla="*/ 13 h 39"/>
                  <a:gd name="T4" fmla="*/ 35 w 39"/>
                  <a:gd name="T5" fmla="*/ 8 h 39"/>
                  <a:gd name="T6" fmla="*/ 31 w 39"/>
                  <a:gd name="T7" fmla="*/ 4 h 39"/>
                  <a:gd name="T8" fmla="*/ 25 w 39"/>
                  <a:gd name="T9" fmla="*/ 2 h 39"/>
                  <a:gd name="T10" fmla="*/ 19 w 39"/>
                  <a:gd name="T11" fmla="*/ 0 h 39"/>
                  <a:gd name="T12" fmla="*/ 13 w 39"/>
                  <a:gd name="T13" fmla="*/ 2 h 39"/>
                  <a:gd name="T14" fmla="*/ 7 w 39"/>
                  <a:gd name="T15" fmla="*/ 4 h 39"/>
                  <a:gd name="T16" fmla="*/ 4 w 39"/>
                  <a:gd name="T17" fmla="*/ 8 h 39"/>
                  <a:gd name="T18" fmla="*/ 2 w 39"/>
                  <a:gd name="T19" fmla="*/ 13 h 39"/>
                  <a:gd name="T20" fmla="*/ 0 w 39"/>
                  <a:gd name="T21" fmla="*/ 19 h 39"/>
                  <a:gd name="T22" fmla="*/ 2 w 39"/>
                  <a:gd name="T23" fmla="*/ 25 h 39"/>
                  <a:gd name="T24" fmla="*/ 4 w 39"/>
                  <a:gd name="T25" fmla="*/ 31 h 39"/>
                  <a:gd name="T26" fmla="*/ 7 w 39"/>
                  <a:gd name="T27" fmla="*/ 35 h 39"/>
                  <a:gd name="T28" fmla="*/ 13 w 39"/>
                  <a:gd name="T29" fmla="*/ 37 h 39"/>
                  <a:gd name="T30" fmla="*/ 19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7" y="13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23" name="Line 407"/>
              <p:cNvSpPr>
                <a:spLocks noChangeShapeType="1"/>
              </p:cNvSpPr>
              <p:nvPr/>
            </p:nvSpPr>
            <p:spPr bwMode="auto">
              <a:xfrm flipV="1">
                <a:off x="2996" y="2119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24" name="Line 408"/>
              <p:cNvSpPr>
                <a:spLocks noChangeShapeType="1"/>
              </p:cNvSpPr>
              <p:nvPr/>
            </p:nvSpPr>
            <p:spPr bwMode="auto">
              <a:xfrm>
                <a:off x="2996" y="2151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25" name="Freeform 409"/>
              <p:cNvSpPr>
                <a:spLocks/>
              </p:cNvSpPr>
              <p:nvPr/>
            </p:nvSpPr>
            <p:spPr bwMode="auto">
              <a:xfrm>
                <a:off x="3006" y="2172"/>
                <a:ext cx="20" cy="19"/>
              </a:xfrm>
              <a:custGeom>
                <a:avLst/>
                <a:gdLst>
                  <a:gd name="T0" fmla="*/ 39 w 39"/>
                  <a:gd name="T1" fmla="*/ 19 h 39"/>
                  <a:gd name="T2" fmla="*/ 38 w 39"/>
                  <a:gd name="T3" fmla="*/ 13 h 39"/>
                  <a:gd name="T4" fmla="*/ 36 w 39"/>
                  <a:gd name="T5" fmla="*/ 7 h 39"/>
                  <a:gd name="T6" fmla="*/ 32 w 39"/>
                  <a:gd name="T7" fmla="*/ 3 h 39"/>
                  <a:gd name="T8" fmla="*/ 26 w 39"/>
                  <a:gd name="T9" fmla="*/ 2 h 39"/>
                  <a:gd name="T10" fmla="*/ 20 w 39"/>
                  <a:gd name="T11" fmla="*/ 0 h 39"/>
                  <a:gd name="T12" fmla="*/ 14 w 39"/>
                  <a:gd name="T13" fmla="*/ 2 h 39"/>
                  <a:gd name="T14" fmla="*/ 8 w 39"/>
                  <a:gd name="T15" fmla="*/ 3 h 39"/>
                  <a:gd name="T16" fmla="*/ 4 w 39"/>
                  <a:gd name="T17" fmla="*/ 7 h 39"/>
                  <a:gd name="T18" fmla="*/ 2 w 39"/>
                  <a:gd name="T19" fmla="*/ 13 h 39"/>
                  <a:gd name="T20" fmla="*/ 0 w 39"/>
                  <a:gd name="T21" fmla="*/ 19 h 39"/>
                  <a:gd name="T22" fmla="*/ 2 w 39"/>
                  <a:gd name="T23" fmla="*/ 25 h 39"/>
                  <a:gd name="T24" fmla="*/ 4 w 39"/>
                  <a:gd name="T25" fmla="*/ 31 h 39"/>
                  <a:gd name="T26" fmla="*/ 8 w 39"/>
                  <a:gd name="T27" fmla="*/ 35 h 39"/>
                  <a:gd name="T28" fmla="*/ 14 w 39"/>
                  <a:gd name="T29" fmla="*/ 37 h 39"/>
                  <a:gd name="T30" fmla="*/ 20 w 39"/>
                  <a:gd name="T31" fmla="*/ 39 h 39"/>
                  <a:gd name="T32" fmla="*/ 26 w 39"/>
                  <a:gd name="T33" fmla="*/ 37 h 39"/>
                  <a:gd name="T34" fmla="*/ 32 w 39"/>
                  <a:gd name="T35" fmla="*/ 35 h 39"/>
                  <a:gd name="T36" fmla="*/ 36 w 39"/>
                  <a:gd name="T37" fmla="*/ 31 h 39"/>
                  <a:gd name="T38" fmla="*/ 38 w 39"/>
                  <a:gd name="T39" fmla="*/ 25 h 39"/>
                  <a:gd name="T40" fmla="*/ 39 w 39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8" y="13"/>
                    </a:lnTo>
                    <a:lnTo>
                      <a:pt x="36" y="7"/>
                    </a:lnTo>
                    <a:lnTo>
                      <a:pt x="32" y="3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26" name="Line 410"/>
              <p:cNvSpPr>
                <a:spLocks noChangeShapeType="1"/>
              </p:cNvSpPr>
              <p:nvPr/>
            </p:nvSpPr>
            <p:spPr bwMode="auto">
              <a:xfrm flipV="1">
                <a:off x="3016" y="2160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27" name="Line 411"/>
              <p:cNvSpPr>
                <a:spLocks noChangeShapeType="1"/>
              </p:cNvSpPr>
              <p:nvPr/>
            </p:nvSpPr>
            <p:spPr bwMode="auto">
              <a:xfrm>
                <a:off x="3016" y="2191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28" name="Freeform 412"/>
              <p:cNvSpPr>
                <a:spLocks/>
              </p:cNvSpPr>
              <p:nvPr/>
            </p:nvSpPr>
            <p:spPr bwMode="auto">
              <a:xfrm>
                <a:off x="3026" y="2149"/>
                <a:ext cx="19" cy="20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29" name="Line 413"/>
              <p:cNvSpPr>
                <a:spLocks noChangeShapeType="1"/>
              </p:cNvSpPr>
              <p:nvPr/>
            </p:nvSpPr>
            <p:spPr bwMode="auto">
              <a:xfrm flipV="1">
                <a:off x="3036" y="2136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30" name="Line 414"/>
              <p:cNvSpPr>
                <a:spLocks noChangeShapeType="1"/>
              </p:cNvSpPr>
              <p:nvPr/>
            </p:nvSpPr>
            <p:spPr bwMode="auto">
              <a:xfrm>
                <a:off x="3036" y="2169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31" name="Freeform 415"/>
              <p:cNvSpPr>
                <a:spLocks/>
              </p:cNvSpPr>
              <p:nvPr/>
            </p:nvSpPr>
            <p:spPr bwMode="auto">
              <a:xfrm>
                <a:off x="3045" y="2131"/>
                <a:ext cx="20" cy="20"/>
              </a:xfrm>
              <a:custGeom>
                <a:avLst/>
                <a:gdLst>
                  <a:gd name="T0" fmla="*/ 39 w 39"/>
                  <a:gd name="T1" fmla="*/ 19 h 39"/>
                  <a:gd name="T2" fmla="*/ 37 w 39"/>
                  <a:gd name="T3" fmla="*/ 13 h 39"/>
                  <a:gd name="T4" fmla="*/ 35 w 39"/>
                  <a:gd name="T5" fmla="*/ 8 h 39"/>
                  <a:gd name="T6" fmla="*/ 31 w 39"/>
                  <a:gd name="T7" fmla="*/ 4 h 39"/>
                  <a:gd name="T8" fmla="*/ 26 w 39"/>
                  <a:gd name="T9" fmla="*/ 2 h 39"/>
                  <a:gd name="T10" fmla="*/ 20 w 39"/>
                  <a:gd name="T11" fmla="*/ 0 h 39"/>
                  <a:gd name="T12" fmla="*/ 14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3 h 39"/>
                  <a:gd name="T20" fmla="*/ 0 w 39"/>
                  <a:gd name="T21" fmla="*/ 19 h 39"/>
                  <a:gd name="T22" fmla="*/ 2 w 39"/>
                  <a:gd name="T23" fmla="*/ 25 h 39"/>
                  <a:gd name="T24" fmla="*/ 4 w 39"/>
                  <a:gd name="T25" fmla="*/ 31 h 39"/>
                  <a:gd name="T26" fmla="*/ 8 w 39"/>
                  <a:gd name="T27" fmla="*/ 35 h 39"/>
                  <a:gd name="T28" fmla="*/ 14 w 39"/>
                  <a:gd name="T29" fmla="*/ 37 h 39"/>
                  <a:gd name="T30" fmla="*/ 20 w 39"/>
                  <a:gd name="T31" fmla="*/ 39 h 39"/>
                  <a:gd name="T32" fmla="*/ 26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7" y="13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32" name="Line 416"/>
              <p:cNvSpPr>
                <a:spLocks noChangeShapeType="1"/>
              </p:cNvSpPr>
              <p:nvPr/>
            </p:nvSpPr>
            <p:spPr bwMode="auto">
              <a:xfrm flipV="1">
                <a:off x="3055" y="2119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33" name="Line 417"/>
              <p:cNvSpPr>
                <a:spLocks noChangeShapeType="1"/>
              </p:cNvSpPr>
              <p:nvPr/>
            </p:nvSpPr>
            <p:spPr bwMode="auto">
              <a:xfrm>
                <a:off x="3055" y="2151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34" name="Freeform 418"/>
              <p:cNvSpPr>
                <a:spLocks/>
              </p:cNvSpPr>
              <p:nvPr/>
            </p:nvSpPr>
            <p:spPr bwMode="auto">
              <a:xfrm>
                <a:off x="3065" y="2140"/>
                <a:ext cx="20" cy="20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777635" name="Group 419"/>
            <p:cNvGrpSpPr>
              <a:grpSpLocks/>
            </p:cNvGrpSpPr>
            <p:nvPr/>
          </p:nvGrpSpPr>
          <p:grpSpPr bwMode="auto">
            <a:xfrm>
              <a:off x="3075" y="2058"/>
              <a:ext cx="1311" cy="153"/>
              <a:chOff x="3075" y="2058"/>
              <a:chExt cx="1311" cy="153"/>
            </a:xfrm>
          </p:grpSpPr>
          <p:sp>
            <p:nvSpPr>
              <p:cNvPr id="777636" name="Line 420"/>
              <p:cNvSpPr>
                <a:spLocks noChangeShapeType="1"/>
              </p:cNvSpPr>
              <p:nvPr/>
            </p:nvSpPr>
            <p:spPr bwMode="auto">
              <a:xfrm flipV="1">
                <a:off x="3075" y="2127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37" name="Line 421"/>
              <p:cNvSpPr>
                <a:spLocks noChangeShapeType="1"/>
              </p:cNvSpPr>
              <p:nvPr/>
            </p:nvSpPr>
            <p:spPr bwMode="auto">
              <a:xfrm>
                <a:off x="3075" y="2160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38" name="Freeform 422"/>
              <p:cNvSpPr>
                <a:spLocks/>
              </p:cNvSpPr>
              <p:nvPr/>
            </p:nvSpPr>
            <p:spPr bwMode="auto">
              <a:xfrm>
                <a:off x="3085" y="2156"/>
                <a:ext cx="20" cy="20"/>
              </a:xfrm>
              <a:custGeom>
                <a:avLst/>
                <a:gdLst>
                  <a:gd name="T0" fmla="*/ 39 w 39"/>
                  <a:gd name="T1" fmla="*/ 20 h 39"/>
                  <a:gd name="T2" fmla="*/ 37 w 39"/>
                  <a:gd name="T3" fmla="*/ 14 h 39"/>
                  <a:gd name="T4" fmla="*/ 35 w 39"/>
                  <a:gd name="T5" fmla="*/ 8 h 39"/>
                  <a:gd name="T6" fmla="*/ 31 w 39"/>
                  <a:gd name="T7" fmla="*/ 4 h 39"/>
                  <a:gd name="T8" fmla="*/ 25 w 39"/>
                  <a:gd name="T9" fmla="*/ 2 h 39"/>
                  <a:gd name="T10" fmla="*/ 20 w 39"/>
                  <a:gd name="T11" fmla="*/ 0 h 39"/>
                  <a:gd name="T12" fmla="*/ 14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4 h 39"/>
                  <a:gd name="T20" fmla="*/ 0 w 39"/>
                  <a:gd name="T21" fmla="*/ 20 h 39"/>
                  <a:gd name="T22" fmla="*/ 2 w 39"/>
                  <a:gd name="T23" fmla="*/ 26 h 39"/>
                  <a:gd name="T24" fmla="*/ 4 w 39"/>
                  <a:gd name="T25" fmla="*/ 32 h 39"/>
                  <a:gd name="T26" fmla="*/ 8 w 39"/>
                  <a:gd name="T27" fmla="*/ 35 h 39"/>
                  <a:gd name="T28" fmla="*/ 14 w 39"/>
                  <a:gd name="T29" fmla="*/ 37 h 39"/>
                  <a:gd name="T30" fmla="*/ 20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2 h 39"/>
                  <a:gd name="T38" fmla="*/ 37 w 39"/>
                  <a:gd name="T39" fmla="*/ 26 h 39"/>
                  <a:gd name="T40" fmla="*/ 39 w 39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39" name="Line 423"/>
              <p:cNvSpPr>
                <a:spLocks noChangeShapeType="1"/>
              </p:cNvSpPr>
              <p:nvPr/>
            </p:nvSpPr>
            <p:spPr bwMode="auto">
              <a:xfrm flipV="1">
                <a:off x="3095" y="214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40" name="Line 424"/>
              <p:cNvSpPr>
                <a:spLocks noChangeShapeType="1"/>
              </p:cNvSpPr>
              <p:nvPr/>
            </p:nvSpPr>
            <p:spPr bwMode="auto">
              <a:xfrm>
                <a:off x="3095" y="2176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41" name="Freeform 425"/>
              <p:cNvSpPr>
                <a:spLocks/>
              </p:cNvSpPr>
              <p:nvPr/>
            </p:nvSpPr>
            <p:spPr bwMode="auto">
              <a:xfrm>
                <a:off x="3105" y="2167"/>
                <a:ext cx="19" cy="20"/>
              </a:xfrm>
              <a:custGeom>
                <a:avLst/>
                <a:gdLst>
                  <a:gd name="T0" fmla="*/ 40 w 40"/>
                  <a:gd name="T1" fmla="*/ 19 h 39"/>
                  <a:gd name="T2" fmla="*/ 38 w 40"/>
                  <a:gd name="T3" fmla="*/ 13 h 39"/>
                  <a:gd name="T4" fmla="*/ 36 w 40"/>
                  <a:gd name="T5" fmla="*/ 8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8 h 39"/>
                  <a:gd name="T18" fmla="*/ 2 w 40"/>
                  <a:gd name="T19" fmla="*/ 13 h 39"/>
                  <a:gd name="T20" fmla="*/ 0 w 40"/>
                  <a:gd name="T21" fmla="*/ 19 h 39"/>
                  <a:gd name="T22" fmla="*/ 2 w 40"/>
                  <a:gd name="T23" fmla="*/ 25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5 h 39"/>
                  <a:gd name="T40" fmla="*/ 40 w 40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19"/>
                    </a:moveTo>
                    <a:lnTo>
                      <a:pt x="38" y="13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42" name="Line 426"/>
              <p:cNvSpPr>
                <a:spLocks noChangeShapeType="1"/>
              </p:cNvSpPr>
              <p:nvPr/>
            </p:nvSpPr>
            <p:spPr bwMode="auto">
              <a:xfrm flipV="1">
                <a:off x="3114" y="2155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43" name="Line 427"/>
              <p:cNvSpPr>
                <a:spLocks noChangeShapeType="1"/>
              </p:cNvSpPr>
              <p:nvPr/>
            </p:nvSpPr>
            <p:spPr bwMode="auto">
              <a:xfrm>
                <a:off x="3114" y="218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44" name="Freeform 428"/>
              <p:cNvSpPr>
                <a:spLocks/>
              </p:cNvSpPr>
              <p:nvPr/>
            </p:nvSpPr>
            <p:spPr bwMode="auto">
              <a:xfrm>
                <a:off x="3124" y="2129"/>
                <a:ext cx="20" cy="20"/>
              </a:xfrm>
              <a:custGeom>
                <a:avLst/>
                <a:gdLst>
                  <a:gd name="T0" fmla="*/ 39 w 39"/>
                  <a:gd name="T1" fmla="*/ 19 h 39"/>
                  <a:gd name="T2" fmla="*/ 37 w 39"/>
                  <a:gd name="T3" fmla="*/ 14 h 39"/>
                  <a:gd name="T4" fmla="*/ 35 w 39"/>
                  <a:gd name="T5" fmla="*/ 8 h 39"/>
                  <a:gd name="T6" fmla="*/ 31 w 39"/>
                  <a:gd name="T7" fmla="*/ 4 h 39"/>
                  <a:gd name="T8" fmla="*/ 25 w 39"/>
                  <a:gd name="T9" fmla="*/ 2 h 39"/>
                  <a:gd name="T10" fmla="*/ 19 w 39"/>
                  <a:gd name="T11" fmla="*/ 0 h 39"/>
                  <a:gd name="T12" fmla="*/ 13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4 h 39"/>
                  <a:gd name="T20" fmla="*/ 0 w 39"/>
                  <a:gd name="T21" fmla="*/ 19 h 39"/>
                  <a:gd name="T22" fmla="*/ 2 w 39"/>
                  <a:gd name="T23" fmla="*/ 25 h 39"/>
                  <a:gd name="T24" fmla="*/ 4 w 39"/>
                  <a:gd name="T25" fmla="*/ 31 h 39"/>
                  <a:gd name="T26" fmla="*/ 8 w 39"/>
                  <a:gd name="T27" fmla="*/ 35 h 39"/>
                  <a:gd name="T28" fmla="*/ 13 w 39"/>
                  <a:gd name="T29" fmla="*/ 37 h 39"/>
                  <a:gd name="T30" fmla="*/ 19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45" name="Line 429"/>
              <p:cNvSpPr>
                <a:spLocks noChangeShapeType="1"/>
              </p:cNvSpPr>
              <p:nvPr/>
            </p:nvSpPr>
            <p:spPr bwMode="auto">
              <a:xfrm flipV="1">
                <a:off x="3134" y="211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46" name="Line 430"/>
              <p:cNvSpPr>
                <a:spLocks noChangeShapeType="1"/>
              </p:cNvSpPr>
              <p:nvPr/>
            </p:nvSpPr>
            <p:spPr bwMode="auto">
              <a:xfrm>
                <a:off x="3134" y="2149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47" name="Freeform 431"/>
              <p:cNvSpPr>
                <a:spLocks/>
              </p:cNvSpPr>
              <p:nvPr/>
            </p:nvSpPr>
            <p:spPr bwMode="auto">
              <a:xfrm>
                <a:off x="3144" y="2153"/>
                <a:ext cx="20" cy="20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48" name="Line 432"/>
              <p:cNvSpPr>
                <a:spLocks noChangeShapeType="1"/>
              </p:cNvSpPr>
              <p:nvPr/>
            </p:nvSpPr>
            <p:spPr bwMode="auto">
              <a:xfrm flipV="1">
                <a:off x="3154" y="2140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49" name="Line 433"/>
              <p:cNvSpPr>
                <a:spLocks noChangeShapeType="1"/>
              </p:cNvSpPr>
              <p:nvPr/>
            </p:nvSpPr>
            <p:spPr bwMode="auto">
              <a:xfrm>
                <a:off x="3154" y="217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50" name="Freeform 434"/>
              <p:cNvSpPr>
                <a:spLocks/>
              </p:cNvSpPr>
              <p:nvPr/>
            </p:nvSpPr>
            <p:spPr bwMode="auto">
              <a:xfrm>
                <a:off x="3164" y="2129"/>
                <a:ext cx="20" cy="20"/>
              </a:xfrm>
              <a:custGeom>
                <a:avLst/>
                <a:gdLst>
                  <a:gd name="T0" fmla="*/ 39 w 39"/>
                  <a:gd name="T1" fmla="*/ 19 h 39"/>
                  <a:gd name="T2" fmla="*/ 37 w 39"/>
                  <a:gd name="T3" fmla="*/ 14 h 39"/>
                  <a:gd name="T4" fmla="*/ 35 w 39"/>
                  <a:gd name="T5" fmla="*/ 8 h 39"/>
                  <a:gd name="T6" fmla="*/ 31 w 39"/>
                  <a:gd name="T7" fmla="*/ 4 h 39"/>
                  <a:gd name="T8" fmla="*/ 25 w 39"/>
                  <a:gd name="T9" fmla="*/ 2 h 39"/>
                  <a:gd name="T10" fmla="*/ 19 w 39"/>
                  <a:gd name="T11" fmla="*/ 0 h 39"/>
                  <a:gd name="T12" fmla="*/ 13 w 39"/>
                  <a:gd name="T13" fmla="*/ 2 h 39"/>
                  <a:gd name="T14" fmla="*/ 7 w 39"/>
                  <a:gd name="T15" fmla="*/ 4 h 39"/>
                  <a:gd name="T16" fmla="*/ 4 w 39"/>
                  <a:gd name="T17" fmla="*/ 8 h 39"/>
                  <a:gd name="T18" fmla="*/ 2 w 39"/>
                  <a:gd name="T19" fmla="*/ 14 h 39"/>
                  <a:gd name="T20" fmla="*/ 0 w 39"/>
                  <a:gd name="T21" fmla="*/ 19 h 39"/>
                  <a:gd name="T22" fmla="*/ 2 w 39"/>
                  <a:gd name="T23" fmla="*/ 25 h 39"/>
                  <a:gd name="T24" fmla="*/ 4 w 39"/>
                  <a:gd name="T25" fmla="*/ 31 h 39"/>
                  <a:gd name="T26" fmla="*/ 7 w 39"/>
                  <a:gd name="T27" fmla="*/ 35 h 39"/>
                  <a:gd name="T28" fmla="*/ 13 w 39"/>
                  <a:gd name="T29" fmla="*/ 37 h 39"/>
                  <a:gd name="T30" fmla="*/ 19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51" name="Line 435"/>
              <p:cNvSpPr>
                <a:spLocks noChangeShapeType="1"/>
              </p:cNvSpPr>
              <p:nvPr/>
            </p:nvSpPr>
            <p:spPr bwMode="auto">
              <a:xfrm flipV="1">
                <a:off x="3174" y="211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52" name="Line 436"/>
              <p:cNvSpPr>
                <a:spLocks noChangeShapeType="1"/>
              </p:cNvSpPr>
              <p:nvPr/>
            </p:nvSpPr>
            <p:spPr bwMode="auto">
              <a:xfrm>
                <a:off x="3174" y="2149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53" name="Freeform 437"/>
              <p:cNvSpPr>
                <a:spLocks/>
              </p:cNvSpPr>
              <p:nvPr/>
            </p:nvSpPr>
            <p:spPr bwMode="auto">
              <a:xfrm>
                <a:off x="3184" y="2151"/>
                <a:ext cx="19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6 w 39"/>
                  <a:gd name="T5" fmla="*/ 8 h 40"/>
                  <a:gd name="T6" fmla="*/ 32 w 39"/>
                  <a:gd name="T7" fmla="*/ 4 h 40"/>
                  <a:gd name="T8" fmla="*/ 26 w 39"/>
                  <a:gd name="T9" fmla="*/ 2 h 40"/>
                  <a:gd name="T10" fmla="*/ 20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20 w 39"/>
                  <a:gd name="T31" fmla="*/ 40 h 40"/>
                  <a:gd name="T32" fmla="*/ 26 w 39"/>
                  <a:gd name="T33" fmla="*/ 38 h 40"/>
                  <a:gd name="T34" fmla="*/ 32 w 39"/>
                  <a:gd name="T35" fmla="*/ 36 h 40"/>
                  <a:gd name="T36" fmla="*/ 36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54" name="Line 438"/>
              <p:cNvSpPr>
                <a:spLocks noChangeShapeType="1"/>
              </p:cNvSpPr>
              <p:nvPr/>
            </p:nvSpPr>
            <p:spPr bwMode="auto">
              <a:xfrm flipV="1">
                <a:off x="3193" y="2138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55" name="Line 439"/>
              <p:cNvSpPr>
                <a:spLocks noChangeShapeType="1"/>
              </p:cNvSpPr>
              <p:nvPr/>
            </p:nvSpPr>
            <p:spPr bwMode="auto">
              <a:xfrm>
                <a:off x="3193" y="2171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56" name="Freeform 440"/>
              <p:cNvSpPr>
                <a:spLocks/>
              </p:cNvSpPr>
              <p:nvPr/>
            </p:nvSpPr>
            <p:spPr bwMode="auto">
              <a:xfrm>
                <a:off x="3203" y="2180"/>
                <a:ext cx="20" cy="19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57" name="Line 441"/>
              <p:cNvSpPr>
                <a:spLocks noChangeShapeType="1"/>
              </p:cNvSpPr>
              <p:nvPr/>
            </p:nvSpPr>
            <p:spPr bwMode="auto">
              <a:xfrm flipV="1">
                <a:off x="3213" y="2168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58" name="Line 442"/>
              <p:cNvSpPr>
                <a:spLocks noChangeShapeType="1"/>
              </p:cNvSpPr>
              <p:nvPr/>
            </p:nvSpPr>
            <p:spPr bwMode="auto">
              <a:xfrm>
                <a:off x="3213" y="2199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59" name="Freeform 443"/>
              <p:cNvSpPr>
                <a:spLocks/>
              </p:cNvSpPr>
              <p:nvPr/>
            </p:nvSpPr>
            <p:spPr bwMode="auto">
              <a:xfrm>
                <a:off x="3223" y="2147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6 w 39"/>
                  <a:gd name="T9" fmla="*/ 2 h 40"/>
                  <a:gd name="T10" fmla="*/ 20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20 w 39"/>
                  <a:gd name="T31" fmla="*/ 40 h 40"/>
                  <a:gd name="T32" fmla="*/ 26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60" name="Line 444"/>
              <p:cNvSpPr>
                <a:spLocks noChangeShapeType="1"/>
              </p:cNvSpPr>
              <p:nvPr/>
            </p:nvSpPr>
            <p:spPr bwMode="auto">
              <a:xfrm flipV="1">
                <a:off x="3233" y="2134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61" name="Line 445"/>
              <p:cNvSpPr>
                <a:spLocks noChangeShapeType="1"/>
              </p:cNvSpPr>
              <p:nvPr/>
            </p:nvSpPr>
            <p:spPr bwMode="auto">
              <a:xfrm>
                <a:off x="3233" y="2167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62" name="Freeform 446"/>
              <p:cNvSpPr>
                <a:spLocks/>
              </p:cNvSpPr>
              <p:nvPr/>
            </p:nvSpPr>
            <p:spPr bwMode="auto">
              <a:xfrm>
                <a:off x="3243" y="2156"/>
                <a:ext cx="19" cy="20"/>
              </a:xfrm>
              <a:custGeom>
                <a:avLst/>
                <a:gdLst>
                  <a:gd name="T0" fmla="*/ 40 w 40"/>
                  <a:gd name="T1" fmla="*/ 20 h 39"/>
                  <a:gd name="T2" fmla="*/ 38 w 40"/>
                  <a:gd name="T3" fmla="*/ 14 h 39"/>
                  <a:gd name="T4" fmla="*/ 36 w 40"/>
                  <a:gd name="T5" fmla="*/ 8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8 h 39"/>
                  <a:gd name="T18" fmla="*/ 2 w 40"/>
                  <a:gd name="T19" fmla="*/ 14 h 39"/>
                  <a:gd name="T20" fmla="*/ 0 w 40"/>
                  <a:gd name="T21" fmla="*/ 20 h 39"/>
                  <a:gd name="T22" fmla="*/ 2 w 40"/>
                  <a:gd name="T23" fmla="*/ 26 h 39"/>
                  <a:gd name="T24" fmla="*/ 4 w 40"/>
                  <a:gd name="T25" fmla="*/ 32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2 h 39"/>
                  <a:gd name="T38" fmla="*/ 38 w 40"/>
                  <a:gd name="T39" fmla="*/ 26 h 39"/>
                  <a:gd name="T40" fmla="*/ 40 w 40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63" name="Line 447"/>
              <p:cNvSpPr>
                <a:spLocks noChangeShapeType="1"/>
              </p:cNvSpPr>
              <p:nvPr/>
            </p:nvSpPr>
            <p:spPr bwMode="auto">
              <a:xfrm flipV="1">
                <a:off x="3253" y="214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64" name="Line 448"/>
              <p:cNvSpPr>
                <a:spLocks noChangeShapeType="1"/>
              </p:cNvSpPr>
              <p:nvPr/>
            </p:nvSpPr>
            <p:spPr bwMode="auto">
              <a:xfrm>
                <a:off x="3253" y="2176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65" name="Freeform 449"/>
              <p:cNvSpPr>
                <a:spLocks/>
              </p:cNvSpPr>
              <p:nvPr/>
            </p:nvSpPr>
            <p:spPr bwMode="auto">
              <a:xfrm>
                <a:off x="3262" y="2141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20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20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66" name="Line 450"/>
              <p:cNvSpPr>
                <a:spLocks noChangeShapeType="1"/>
              </p:cNvSpPr>
              <p:nvPr/>
            </p:nvSpPr>
            <p:spPr bwMode="auto">
              <a:xfrm flipV="1">
                <a:off x="3272" y="2128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67" name="Line 451"/>
              <p:cNvSpPr>
                <a:spLocks noChangeShapeType="1"/>
              </p:cNvSpPr>
              <p:nvPr/>
            </p:nvSpPr>
            <p:spPr bwMode="auto">
              <a:xfrm>
                <a:off x="3272" y="2161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68" name="Freeform 452"/>
              <p:cNvSpPr>
                <a:spLocks/>
              </p:cNvSpPr>
              <p:nvPr/>
            </p:nvSpPr>
            <p:spPr bwMode="auto">
              <a:xfrm>
                <a:off x="3282" y="2121"/>
                <a:ext cx="20" cy="20"/>
              </a:xfrm>
              <a:custGeom>
                <a:avLst/>
                <a:gdLst>
                  <a:gd name="T0" fmla="*/ 40 w 40"/>
                  <a:gd name="T1" fmla="*/ 20 h 39"/>
                  <a:gd name="T2" fmla="*/ 38 w 40"/>
                  <a:gd name="T3" fmla="*/ 14 h 39"/>
                  <a:gd name="T4" fmla="*/ 36 w 40"/>
                  <a:gd name="T5" fmla="*/ 8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8 h 39"/>
                  <a:gd name="T18" fmla="*/ 2 w 40"/>
                  <a:gd name="T19" fmla="*/ 14 h 39"/>
                  <a:gd name="T20" fmla="*/ 0 w 40"/>
                  <a:gd name="T21" fmla="*/ 20 h 39"/>
                  <a:gd name="T22" fmla="*/ 2 w 40"/>
                  <a:gd name="T23" fmla="*/ 26 h 39"/>
                  <a:gd name="T24" fmla="*/ 4 w 40"/>
                  <a:gd name="T25" fmla="*/ 32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2 h 39"/>
                  <a:gd name="T38" fmla="*/ 38 w 40"/>
                  <a:gd name="T39" fmla="*/ 26 h 39"/>
                  <a:gd name="T40" fmla="*/ 40 w 40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69" name="Line 453"/>
              <p:cNvSpPr>
                <a:spLocks noChangeShapeType="1"/>
              </p:cNvSpPr>
              <p:nvPr/>
            </p:nvSpPr>
            <p:spPr bwMode="auto">
              <a:xfrm flipV="1">
                <a:off x="3292" y="2109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70" name="Line 454"/>
              <p:cNvSpPr>
                <a:spLocks noChangeShapeType="1"/>
              </p:cNvSpPr>
              <p:nvPr/>
            </p:nvSpPr>
            <p:spPr bwMode="auto">
              <a:xfrm>
                <a:off x="3292" y="2141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71" name="Freeform 455"/>
              <p:cNvSpPr>
                <a:spLocks/>
              </p:cNvSpPr>
              <p:nvPr/>
            </p:nvSpPr>
            <p:spPr bwMode="auto">
              <a:xfrm>
                <a:off x="3302" y="2177"/>
                <a:ext cx="20" cy="19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19 w 39"/>
                  <a:gd name="T11" fmla="*/ 0 h 40"/>
                  <a:gd name="T12" fmla="*/ 13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3 w 39"/>
                  <a:gd name="T29" fmla="*/ 38 h 40"/>
                  <a:gd name="T30" fmla="*/ 19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3" y="38"/>
                    </a:lnTo>
                    <a:lnTo>
                      <a:pt x="19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72" name="Line 456"/>
              <p:cNvSpPr>
                <a:spLocks noChangeShapeType="1"/>
              </p:cNvSpPr>
              <p:nvPr/>
            </p:nvSpPr>
            <p:spPr bwMode="auto">
              <a:xfrm flipV="1">
                <a:off x="3312" y="2165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73" name="Line 457"/>
              <p:cNvSpPr>
                <a:spLocks noChangeShapeType="1"/>
              </p:cNvSpPr>
              <p:nvPr/>
            </p:nvSpPr>
            <p:spPr bwMode="auto">
              <a:xfrm>
                <a:off x="3312" y="219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74" name="Freeform 458"/>
              <p:cNvSpPr>
                <a:spLocks/>
              </p:cNvSpPr>
              <p:nvPr/>
            </p:nvSpPr>
            <p:spPr bwMode="auto">
              <a:xfrm>
                <a:off x="3322" y="2134"/>
                <a:ext cx="19" cy="20"/>
              </a:xfrm>
              <a:custGeom>
                <a:avLst/>
                <a:gdLst>
                  <a:gd name="T0" fmla="*/ 40 w 40"/>
                  <a:gd name="T1" fmla="*/ 19 h 39"/>
                  <a:gd name="T2" fmla="*/ 38 w 40"/>
                  <a:gd name="T3" fmla="*/ 13 h 39"/>
                  <a:gd name="T4" fmla="*/ 36 w 40"/>
                  <a:gd name="T5" fmla="*/ 7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7 h 39"/>
                  <a:gd name="T18" fmla="*/ 2 w 40"/>
                  <a:gd name="T19" fmla="*/ 13 h 39"/>
                  <a:gd name="T20" fmla="*/ 0 w 40"/>
                  <a:gd name="T21" fmla="*/ 19 h 39"/>
                  <a:gd name="T22" fmla="*/ 2 w 40"/>
                  <a:gd name="T23" fmla="*/ 25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5 h 39"/>
                  <a:gd name="T40" fmla="*/ 40 w 40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19"/>
                    </a:moveTo>
                    <a:lnTo>
                      <a:pt x="38" y="13"/>
                    </a:lnTo>
                    <a:lnTo>
                      <a:pt x="36" y="7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75" name="Line 459"/>
              <p:cNvSpPr>
                <a:spLocks noChangeShapeType="1"/>
              </p:cNvSpPr>
              <p:nvPr/>
            </p:nvSpPr>
            <p:spPr bwMode="auto">
              <a:xfrm flipV="1">
                <a:off x="3331" y="2121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76" name="Line 460"/>
              <p:cNvSpPr>
                <a:spLocks noChangeShapeType="1"/>
              </p:cNvSpPr>
              <p:nvPr/>
            </p:nvSpPr>
            <p:spPr bwMode="auto">
              <a:xfrm>
                <a:off x="3331" y="2154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77" name="Freeform 461"/>
              <p:cNvSpPr>
                <a:spLocks/>
              </p:cNvSpPr>
              <p:nvPr/>
            </p:nvSpPr>
            <p:spPr bwMode="auto">
              <a:xfrm>
                <a:off x="3341" y="2133"/>
                <a:ext cx="20" cy="20"/>
              </a:xfrm>
              <a:custGeom>
                <a:avLst/>
                <a:gdLst>
                  <a:gd name="T0" fmla="*/ 39 w 39"/>
                  <a:gd name="T1" fmla="*/ 19 h 39"/>
                  <a:gd name="T2" fmla="*/ 37 w 39"/>
                  <a:gd name="T3" fmla="*/ 13 h 39"/>
                  <a:gd name="T4" fmla="*/ 35 w 39"/>
                  <a:gd name="T5" fmla="*/ 8 h 39"/>
                  <a:gd name="T6" fmla="*/ 31 w 39"/>
                  <a:gd name="T7" fmla="*/ 4 h 39"/>
                  <a:gd name="T8" fmla="*/ 25 w 39"/>
                  <a:gd name="T9" fmla="*/ 2 h 39"/>
                  <a:gd name="T10" fmla="*/ 19 w 39"/>
                  <a:gd name="T11" fmla="*/ 0 h 39"/>
                  <a:gd name="T12" fmla="*/ 13 w 39"/>
                  <a:gd name="T13" fmla="*/ 2 h 39"/>
                  <a:gd name="T14" fmla="*/ 7 w 39"/>
                  <a:gd name="T15" fmla="*/ 4 h 39"/>
                  <a:gd name="T16" fmla="*/ 3 w 39"/>
                  <a:gd name="T17" fmla="*/ 8 h 39"/>
                  <a:gd name="T18" fmla="*/ 2 w 39"/>
                  <a:gd name="T19" fmla="*/ 13 h 39"/>
                  <a:gd name="T20" fmla="*/ 0 w 39"/>
                  <a:gd name="T21" fmla="*/ 19 h 39"/>
                  <a:gd name="T22" fmla="*/ 2 w 39"/>
                  <a:gd name="T23" fmla="*/ 25 h 39"/>
                  <a:gd name="T24" fmla="*/ 3 w 39"/>
                  <a:gd name="T25" fmla="*/ 31 h 39"/>
                  <a:gd name="T26" fmla="*/ 7 w 39"/>
                  <a:gd name="T27" fmla="*/ 35 h 39"/>
                  <a:gd name="T28" fmla="*/ 13 w 39"/>
                  <a:gd name="T29" fmla="*/ 37 h 39"/>
                  <a:gd name="T30" fmla="*/ 19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7" y="13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78" name="Line 462"/>
              <p:cNvSpPr>
                <a:spLocks noChangeShapeType="1"/>
              </p:cNvSpPr>
              <p:nvPr/>
            </p:nvSpPr>
            <p:spPr bwMode="auto">
              <a:xfrm flipV="1">
                <a:off x="3351" y="2120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79" name="Line 463"/>
              <p:cNvSpPr>
                <a:spLocks noChangeShapeType="1"/>
              </p:cNvSpPr>
              <p:nvPr/>
            </p:nvSpPr>
            <p:spPr bwMode="auto">
              <a:xfrm>
                <a:off x="3351" y="215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80" name="Freeform 464"/>
              <p:cNvSpPr>
                <a:spLocks/>
              </p:cNvSpPr>
              <p:nvPr/>
            </p:nvSpPr>
            <p:spPr bwMode="auto">
              <a:xfrm>
                <a:off x="3361" y="2160"/>
                <a:ext cx="20" cy="20"/>
              </a:xfrm>
              <a:custGeom>
                <a:avLst/>
                <a:gdLst>
                  <a:gd name="T0" fmla="*/ 39 w 39"/>
                  <a:gd name="T1" fmla="*/ 20 h 39"/>
                  <a:gd name="T2" fmla="*/ 37 w 39"/>
                  <a:gd name="T3" fmla="*/ 14 h 39"/>
                  <a:gd name="T4" fmla="*/ 35 w 39"/>
                  <a:gd name="T5" fmla="*/ 8 h 39"/>
                  <a:gd name="T6" fmla="*/ 32 w 39"/>
                  <a:gd name="T7" fmla="*/ 4 h 39"/>
                  <a:gd name="T8" fmla="*/ 26 w 39"/>
                  <a:gd name="T9" fmla="*/ 2 h 39"/>
                  <a:gd name="T10" fmla="*/ 20 w 39"/>
                  <a:gd name="T11" fmla="*/ 0 h 39"/>
                  <a:gd name="T12" fmla="*/ 14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4 h 39"/>
                  <a:gd name="T20" fmla="*/ 0 w 39"/>
                  <a:gd name="T21" fmla="*/ 20 h 39"/>
                  <a:gd name="T22" fmla="*/ 2 w 39"/>
                  <a:gd name="T23" fmla="*/ 26 h 39"/>
                  <a:gd name="T24" fmla="*/ 4 w 39"/>
                  <a:gd name="T25" fmla="*/ 31 h 39"/>
                  <a:gd name="T26" fmla="*/ 8 w 39"/>
                  <a:gd name="T27" fmla="*/ 35 h 39"/>
                  <a:gd name="T28" fmla="*/ 14 w 39"/>
                  <a:gd name="T29" fmla="*/ 37 h 39"/>
                  <a:gd name="T30" fmla="*/ 20 w 39"/>
                  <a:gd name="T31" fmla="*/ 39 h 39"/>
                  <a:gd name="T32" fmla="*/ 26 w 39"/>
                  <a:gd name="T33" fmla="*/ 37 h 39"/>
                  <a:gd name="T34" fmla="*/ 32 w 39"/>
                  <a:gd name="T35" fmla="*/ 35 h 39"/>
                  <a:gd name="T36" fmla="*/ 35 w 39"/>
                  <a:gd name="T37" fmla="*/ 31 h 39"/>
                  <a:gd name="T38" fmla="*/ 37 w 39"/>
                  <a:gd name="T39" fmla="*/ 26 h 39"/>
                  <a:gd name="T40" fmla="*/ 39 w 39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5" y="31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81" name="Line 465"/>
              <p:cNvSpPr>
                <a:spLocks noChangeShapeType="1"/>
              </p:cNvSpPr>
              <p:nvPr/>
            </p:nvSpPr>
            <p:spPr bwMode="auto">
              <a:xfrm flipV="1">
                <a:off x="3371" y="2148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82" name="Line 466"/>
              <p:cNvSpPr>
                <a:spLocks noChangeShapeType="1"/>
              </p:cNvSpPr>
              <p:nvPr/>
            </p:nvSpPr>
            <p:spPr bwMode="auto">
              <a:xfrm>
                <a:off x="3371" y="218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83" name="Freeform 467"/>
              <p:cNvSpPr>
                <a:spLocks/>
              </p:cNvSpPr>
              <p:nvPr/>
            </p:nvSpPr>
            <p:spPr bwMode="auto">
              <a:xfrm>
                <a:off x="3381" y="2164"/>
                <a:ext cx="19" cy="20"/>
              </a:xfrm>
              <a:custGeom>
                <a:avLst/>
                <a:gdLst>
                  <a:gd name="T0" fmla="*/ 40 w 40"/>
                  <a:gd name="T1" fmla="*/ 19 h 39"/>
                  <a:gd name="T2" fmla="*/ 38 w 40"/>
                  <a:gd name="T3" fmla="*/ 14 h 39"/>
                  <a:gd name="T4" fmla="*/ 36 w 40"/>
                  <a:gd name="T5" fmla="*/ 8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8 h 39"/>
                  <a:gd name="T18" fmla="*/ 2 w 40"/>
                  <a:gd name="T19" fmla="*/ 14 h 39"/>
                  <a:gd name="T20" fmla="*/ 0 w 40"/>
                  <a:gd name="T21" fmla="*/ 19 h 39"/>
                  <a:gd name="T22" fmla="*/ 2 w 40"/>
                  <a:gd name="T23" fmla="*/ 25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5 h 39"/>
                  <a:gd name="T40" fmla="*/ 40 w 40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19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84" name="Line 468"/>
              <p:cNvSpPr>
                <a:spLocks noChangeShapeType="1"/>
              </p:cNvSpPr>
              <p:nvPr/>
            </p:nvSpPr>
            <p:spPr bwMode="auto">
              <a:xfrm flipV="1">
                <a:off x="3391" y="2152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85" name="Line 469"/>
              <p:cNvSpPr>
                <a:spLocks noChangeShapeType="1"/>
              </p:cNvSpPr>
              <p:nvPr/>
            </p:nvSpPr>
            <p:spPr bwMode="auto">
              <a:xfrm>
                <a:off x="3391" y="218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86" name="Freeform 470"/>
              <p:cNvSpPr>
                <a:spLocks/>
              </p:cNvSpPr>
              <p:nvPr/>
            </p:nvSpPr>
            <p:spPr bwMode="auto">
              <a:xfrm>
                <a:off x="3400" y="2144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6 w 39"/>
                  <a:gd name="T9" fmla="*/ 2 h 40"/>
                  <a:gd name="T10" fmla="*/ 20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20 w 39"/>
                  <a:gd name="T31" fmla="*/ 40 h 40"/>
                  <a:gd name="T32" fmla="*/ 26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87" name="Line 471"/>
              <p:cNvSpPr>
                <a:spLocks noChangeShapeType="1"/>
              </p:cNvSpPr>
              <p:nvPr/>
            </p:nvSpPr>
            <p:spPr bwMode="auto">
              <a:xfrm flipV="1">
                <a:off x="3410" y="2131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88" name="Line 472"/>
              <p:cNvSpPr>
                <a:spLocks noChangeShapeType="1"/>
              </p:cNvSpPr>
              <p:nvPr/>
            </p:nvSpPr>
            <p:spPr bwMode="auto">
              <a:xfrm>
                <a:off x="3410" y="2164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89" name="Freeform 473"/>
              <p:cNvSpPr>
                <a:spLocks/>
              </p:cNvSpPr>
              <p:nvPr/>
            </p:nvSpPr>
            <p:spPr bwMode="auto">
              <a:xfrm>
                <a:off x="3420" y="2128"/>
                <a:ext cx="20" cy="20"/>
              </a:xfrm>
              <a:custGeom>
                <a:avLst/>
                <a:gdLst>
                  <a:gd name="T0" fmla="*/ 40 w 40"/>
                  <a:gd name="T1" fmla="*/ 19 h 39"/>
                  <a:gd name="T2" fmla="*/ 38 w 40"/>
                  <a:gd name="T3" fmla="*/ 14 h 39"/>
                  <a:gd name="T4" fmla="*/ 36 w 40"/>
                  <a:gd name="T5" fmla="*/ 8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8 h 39"/>
                  <a:gd name="T18" fmla="*/ 2 w 40"/>
                  <a:gd name="T19" fmla="*/ 14 h 39"/>
                  <a:gd name="T20" fmla="*/ 0 w 40"/>
                  <a:gd name="T21" fmla="*/ 19 h 39"/>
                  <a:gd name="T22" fmla="*/ 2 w 40"/>
                  <a:gd name="T23" fmla="*/ 25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5 h 39"/>
                  <a:gd name="T40" fmla="*/ 40 w 40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19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90" name="Line 474"/>
              <p:cNvSpPr>
                <a:spLocks noChangeShapeType="1"/>
              </p:cNvSpPr>
              <p:nvPr/>
            </p:nvSpPr>
            <p:spPr bwMode="auto">
              <a:xfrm flipV="1">
                <a:off x="3430" y="211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91" name="Line 475"/>
              <p:cNvSpPr>
                <a:spLocks noChangeShapeType="1"/>
              </p:cNvSpPr>
              <p:nvPr/>
            </p:nvSpPr>
            <p:spPr bwMode="auto">
              <a:xfrm>
                <a:off x="3430" y="2148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92" name="Freeform 476"/>
              <p:cNvSpPr>
                <a:spLocks/>
              </p:cNvSpPr>
              <p:nvPr/>
            </p:nvSpPr>
            <p:spPr bwMode="auto">
              <a:xfrm>
                <a:off x="3440" y="2139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19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19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19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93" name="Line 477"/>
              <p:cNvSpPr>
                <a:spLocks noChangeShapeType="1"/>
              </p:cNvSpPr>
              <p:nvPr/>
            </p:nvSpPr>
            <p:spPr bwMode="auto">
              <a:xfrm flipV="1">
                <a:off x="3450" y="2126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94" name="Line 478"/>
              <p:cNvSpPr>
                <a:spLocks noChangeShapeType="1"/>
              </p:cNvSpPr>
              <p:nvPr/>
            </p:nvSpPr>
            <p:spPr bwMode="auto">
              <a:xfrm>
                <a:off x="3450" y="2159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95" name="Freeform 479"/>
              <p:cNvSpPr>
                <a:spLocks/>
              </p:cNvSpPr>
              <p:nvPr/>
            </p:nvSpPr>
            <p:spPr bwMode="auto">
              <a:xfrm>
                <a:off x="3460" y="2158"/>
                <a:ext cx="19" cy="20"/>
              </a:xfrm>
              <a:custGeom>
                <a:avLst/>
                <a:gdLst>
                  <a:gd name="T0" fmla="*/ 40 w 40"/>
                  <a:gd name="T1" fmla="*/ 20 h 39"/>
                  <a:gd name="T2" fmla="*/ 38 w 40"/>
                  <a:gd name="T3" fmla="*/ 14 h 39"/>
                  <a:gd name="T4" fmla="*/ 36 w 40"/>
                  <a:gd name="T5" fmla="*/ 8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8 h 39"/>
                  <a:gd name="T18" fmla="*/ 2 w 40"/>
                  <a:gd name="T19" fmla="*/ 14 h 39"/>
                  <a:gd name="T20" fmla="*/ 0 w 40"/>
                  <a:gd name="T21" fmla="*/ 20 h 39"/>
                  <a:gd name="T22" fmla="*/ 2 w 40"/>
                  <a:gd name="T23" fmla="*/ 26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6 h 39"/>
                  <a:gd name="T40" fmla="*/ 40 w 40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96" name="Line 480"/>
              <p:cNvSpPr>
                <a:spLocks noChangeShapeType="1"/>
              </p:cNvSpPr>
              <p:nvPr/>
            </p:nvSpPr>
            <p:spPr bwMode="auto">
              <a:xfrm flipV="1">
                <a:off x="3469" y="2145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97" name="Line 481"/>
              <p:cNvSpPr>
                <a:spLocks noChangeShapeType="1"/>
              </p:cNvSpPr>
              <p:nvPr/>
            </p:nvSpPr>
            <p:spPr bwMode="auto">
              <a:xfrm>
                <a:off x="3469" y="2178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98" name="Freeform 482"/>
              <p:cNvSpPr>
                <a:spLocks/>
              </p:cNvSpPr>
              <p:nvPr/>
            </p:nvSpPr>
            <p:spPr bwMode="auto">
              <a:xfrm>
                <a:off x="3479" y="2130"/>
                <a:ext cx="20" cy="20"/>
              </a:xfrm>
              <a:custGeom>
                <a:avLst/>
                <a:gdLst>
                  <a:gd name="T0" fmla="*/ 39 w 39"/>
                  <a:gd name="T1" fmla="*/ 19 h 39"/>
                  <a:gd name="T2" fmla="*/ 37 w 39"/>
                  <a:gd name="T3" fmla="*/ 14 h 39"/>
                  <a:gd name="T4" fmla="*/ 35 w 39"/>
                  <a:gd name="T5" fmla="*/ 8 h 39"/>
                  <a:gd name="T6" fmla="*/ 31 w 39"/>
                  <a:gd name="T7" fmla="*/ 4 h 39"/>
                  <a:gd name="T8" fmla="*/ 25 w 39"/>
                  <a:gd name="T9" fmla="*/ 2 h 39"/>
                  <a:gd name="T10" fmla="*/ 19 w 39"/>
                  <a:gd name="T11" fmla="*/ 0 h 39"/>
                  <a:gd name="T12" fmla="*/ 13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4 h 39"/>
                  <a:gd name="T20" fmla="*/ 0 w 39"/>
                  <a:gd name="T21" fmla="*/ 19 h 39"/>
                  <a:gd name="T22" fmla="*/ 2 w 39"/>
                  <a:gd name="T23" fmla="*/ 25 h 39"/>
                  <a:gd name="T24" fmla="*/ 4 w 39"/>
                  <a:gd name="T25" fmla="*/ 31 h 39"/>
                  <a:gd name="T26" fmla="*/ 8 w 39"/>
                  <a:gd name="T27" fmla="*/ 35 h 39"/>
                  <a:gd name="T28" fmla="*/ 13 w 39"/>
                  <a:gd name="T29" fmla="*/ 37 h 39"/>
                  <a:gd name="T30" fmla="*/ 19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699" name="Line 483"/>
              <p:cNvSpPr>
                <a:spLocks noChangeShapeType="1"/>
              </p:cNvSpPr>
              <p:nvPr/>
            </p:nvSpPr>
            <p:spPr bwMode="auto">
              <a:xfrm flipV="1">
                <a:off x="3489" y="2118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00" name="Line 484"/>
              <p:cNvSpPr>
                <a:spLocks noChangeShapeType="1"/>
              </p:cNvSpPr>
              <p:nvPr/>
            </p:nvSpPr>
            <p:spPr bwMode="auto">
              <a:xfrm>
                <a:off x="3489" y="2150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01" name="Freeform 485"/>
              <p:cNvSpPr>
                <a:spLocks/>
              </p:cNvSpPr>
              <p:nvPr/>
            </p:nvSpPr>
            <p:spPr bwMode="auto">
              <a:xfrm>
                <a:off x="3499" y="2170"/>
                <a:ext cx="20" cy="20"/>
              </a:xfrm>
              <a:custGeom>
                <a:avLst/>
                <a:gdLst>
                  <a:gd name="T0" fmla="*/ 40 w 40"/>
                  <a:gd name="T1" fmla="*/ 19 h 39"/>
                  <a:gd name="T2" fmla="*/ 38 w 40"/>
                  <a:gd name="T3" fmla="*/ 13 h 39"/>
                  <a:gd name="T4" fmla="*/ 36 w 40"/>
                  <a:gd name="T5" fmla="*/ 7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7 h 39"/>
                  <a:gd name="T18" fmla="*/ 2 w 40"/>
                  <a:gd name="T19" fmla="*/ 13 h 39"/>
                  <a:gd name="T20" fmla="*/ 0 w 40"/>
                  <a:gd name="T21" fmla="*/ 19 h 39"/>
                  <a:gd name="T22" fmla="*/ 2 w 40"/>
                  <a:gd name="T23" fmla="*/ 25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5 h 39"/>
                  <a:gd name="T40" fmla="*/ 40 w 40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19"/>
                    </a:moveTo>
                    <a:lnTo>
                      <a:pt x="38" y="13"/>
                    </a:lnTo>
                    <a:lnTo>
                      <a:pt x="36" y="7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02" name="Line 486"/>
              <p:cNvSpPr>
                <a:spLocks noChangeShapeType="1"/>
              </p:cNvSpPr>
              <p:nvPr/>
            </p:nvSpPr>
            <p:spPr bwMode="auto">
              <a:xfrm flipV="1">
                <a:off x="3509" y="2158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03" name="Line 487"/>
              <p:cNvSpPr>
                <a:spLocks noChangeShapeType="1"/>
              </p:cNvSpPr>
              <p:nvPr/>
            </p:nvSpPr>
            <p:spPr bwMode="auto">
              <a:xfrm>
                <a:off x="3509" y="219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04" name="Freeform 488"/>
              <p:cNvSpPr>
                <a:spLocks/>
              </p:cNvSpPr>
              <p:nvPr/>
            </p:nvSpPr>
            <p:spPr bwMode="auto">
              <a:xfrm>
                <a:off x="3519" y="2115"/>
                <a:ext cx="19" cy="19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19 w 39"/>
                  <a:gd name="T11" fmla="*/ 0 h 40"/>
                  <a:gd name="T12" fmla="*/ 13 w 39"/>
                  <a:gd name="T13" fmla="*/ 2 h 40"/>
                  <a:gd name="T14" fmla="*/ 7 w 39"/>
                  <a:gd name="T15" fmla="*/ 4 h 40"/>
                  <a:gd name="T16" fmla="*/ 3 w 39"/>
                  <a:gd name="T17" fmla="*/ 8 h 40"/>
                  <a:gd name="T18" fmla="*/ 1 w 39"/>
                  <a:gd name="T19" fmla="*/ 14 h 40"/>
                  <a:gd name="T20" fmla="*/ 0 w 39"/>
                  <a:gd name="T21" fmla="*/ 20 h 40"/>
                  <a:gd name="T22" fmla="*/ 1 w 39"/>
                  <a:gd name="T23" fmla="*/ 26 h 40"/>
                  <a:gd name="T24" fmla="*/ 3 w 39"/>
                  <a:gd name="T25" fmla="*/ 32 h 40"/>
                  <a:gd name="T26" fmla="*/ 7 w 39"/>
                  <a:gd name="T27" fmla="*/ 36 h 40"/>
                  <a:gd name="T28" fmla="*/ 13 w 39"/>
                  <a:gd name="T29" fmla="*/ 38 h 40"/>
                  <a:gd name="T30" fmla="*/ 19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1" y="14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3" y="32"/>
                    </a:lnTo>
                    <a:lnTo>
                      <a:pt x="7" y="36"/>
                    </a:lnTo>
                    <a:lnTo>
                      <a:pt x="13" y="38"/>
                    </a:lnTo>
                    <a:lnTo>
                      <a:pt x="19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05" name="Line 489"/>
              <p:cNvSpPr>
                <a:spLocks noChangeShapeType="1"/>
              </p:cNvSpPr>
              <p:nvPr/>
            </p:nvSpPr>
            <p:spPr bwMode="auto">
              <a:xfrm flipV="1">
                <a:off x="3529" y="2102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06" name="Line 490"/>
              <p:cNvSpPr>
                <a:spLocks noChangeShapeType="1"/>
              </p:cNvSpPr>
              <p:nvPr/>
            </p:nvSpPr>
            <p:spPr bwMode="auto">
              <a:xfrm>
                <a:off x="3529" y="2134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07" name="Freeform 491"/>
              <p:cNvSpPr>
                <a:spLocks/>
              </p:cNvSpPr>
              <p:nvPr/>
            </p:nvSpPr>
            <p:spPr bwMode="auto">
              <a:xfrm>
                <a:off x="3538" y="2152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2 w 39"/>
                  <a:gd name="T7" fmla="*/ 4 h 40"/>
                  <a:gd name="T8" fmla="*/ 26 w 39"/>
                  <a:gd name="T9" fmla="*/ 2 h 40"/>
                  <a:gd name="T10" fmla="*/ 20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20 w 39"/>
                  <a:gd name="T31" fmla="*/ 40 h 40"/>
                  <a:gd name="T32" fmla="*/ 26 w 39"/>
                  <a:gd name="T33" fmla="*/ 38 h 40"/>
                  <a:gd name="T34" fmla="*/ 32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08" name="Line 492"/>
              <p:cNvSpPr>
                <a:spLocks noChangeShapeType="1"/>
              </p:cNvSpPr>
              <p:nvPr/>
            </p:nvSpPr>
            <p:spPr bwMode="auto">
              <a:xfrm flipV="1">
                <a:off x="3548" y="2139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09" name="Line 493"/>
              <p:cNvSpPr>
                <a:spLocks noChangeShapeType="1"/>
              </p:cNvSpPr>
              <p:nvPr/>
            </p:nvSpPr>
            <p:spPr bwMode="auto">
              <a:xfrm>
                <a:off x="3548" y="2172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10" name="Freeform 494"/>
              <p:cNvSpPr>
                <a:spLocks/>
              </p:cNvSpPr>
              <p:nvPr/>
            </p:nvSpPr>
            <p:spPr bwMode="auto">
              <a:xfrm>
                <a:off x="3558" y="2131"/>
                <a:ext cx="20" cy="20"/>
              </a:xfrm>
              <a:custGeom>
                <a:avLst/>
                <a:gdLst>
                  <a:gd name="T0" fmla="*/ 40 w 40"/>
                  <a:gd name="T1" fmla="*/ 19 h 39"/>
                  <a:gd name="T2" fmla="*/ 38 w 40"/>
                  <a:gd name="T3" fmla="*/ 13 h 39"/>
                  <a:gd name="T4" fmla="*/ 36 w 40"/>
                  <a:gd name="T5" fmla="*/ 8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8 h 39"/>
                  <a:gd name="T18" fmla="*/ 2 w 40"/>
                  <a:gd name="T19" fmla="*/ 13 h 39"/>
                  <a:gd name="T20" fmla="*/ 0 w 40"/>
                  <a:gd name="T21" fmla="*/ 19 h 39"/>
                  <a:gd name="T22" fmla="*/ 2 w 40"/>
                  <a:gd name="T23" fmla="*/ 25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5 h 39"/>
                  <a:gd name="T40" fmla="*/ 40 w 40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19"/>
                    </a:moveTo>
                    <a:lnTo>
                      <a:pt x="38" y="13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11" name="Line 495"/>
              <p:cNvSpPr>
                <a:spLocks noChangeShapeType="1"/>
              </p:cNvSpPr>
              <p:nvPr/>
            </p:nvSpPr>
            <p:spPr bwMode="auto">
              <a:xfrm flipV="1">
                <a:off x="3568" y="2119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12" name="Line 496"/>
              <p:cNvSpPr>
                <a:spLocks noChangeShapeType="1"/>
              </p:cNvSpPr>
              <p:nvPr/>
            </p:nvSpPr>
            <p:spPr bwMode="auto">
              <a:xfrm>
                <a:off x="3568" y="2151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13" name="Freeform 497"/>
              <p:cNvSpPr>
                <a:spLocks/>
              </p:cNvSpPr>
              <p:nvPr/>
            </p:nvSpPr>
            <p:spPr bwMode="auto">
              <a:xfrm>
                <a:off x="3578" y="2128"/>
                <a:ext cx="20" cy="20"/>
              </a:xfrm>
              <a:custGeom>
                <a:avLst/>
                <a:gdLst>
                  <a:gd name="T0" fmla="*/ 39 w 39"/>
                  <a:gd name="T1" fmla="*/ 19 h 39"/>
                  <a:gd name="T2" fmla="*/ 37 w 39"/>
                  <a:gd name="T3" fmla="*/ 14 h 39"/>
                  <a:gd name="T4" fmla="*/ 35 w 39"/>
                  <a:gd name="T5" fmla="*/ 8 h 39"/>
                  <a:gd name="T6" fmla="*/ 31 w 39"/>
                  <a:gd name="T7" fmla="*/ 4 h 39"/>
                  <a:gd name="T8" fmla="*/ 25 w 39"/>
                  <a:gd name="T9" fmla="*/ 2 h 39"/>
                  <a:gd name="T10" fmla="*/ 20 w 39"/>
                  <a:gd name="T11" fmla="*/ 0 h 39"/>
                  <a:gd name="T12" fmla="*/ 14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4 h 39"/>
                  <a:gd name="T20" fmla="*/ 0 w 39"/>
                  <a:gd name="T21" fmla="*/ 19 h 39"/>
                  <a:gd name="T22" fmla="*/ 2 w 39"/>
                  <a:gd name="T23" fmla="*/ 25 h 39"/>
                  <a:gd name="T24" fmla="*/ 4 w 39"/>
                  <a:gd name="T25" fmla="*/ 31 h 39"/>
                  <a:gd name="T26" fmla="*/ 8 w 39"/>
                  <a:gd name="T27" fmla="*/ 35 h 39"/>
                  <a:gd name="T28" fmla="*/ 14 w 39"/>
                  <a:gd name="T29" fmla="*/ 37 h 39"/>
                  <a:gd name="T30" fmla="*/ 20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14" name="Line 498"/>
              <p:cNvSpPr>
                <a:spLocks noChangeShapeType="1"/>
              </p:cNvSpPr>
              <p:nvPr/>
            </p:nvSpPr>
            <p:spPr bwMode="auto">
              <a:xfrm flipV="1">
                <a:off x="3588" y="211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15" name="Line 499"/>
              <p:cNvSpPr>
                <a:spLocks noChangeShapeType="1"/>
              </p:cNvSpPr>
              <p:nvPr/>
            </p:nvSpPr>
            <p:spPr bwMode="auto">
              <a:xfrm>
                <a:off x="3588" y="2148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16" name="Freeform 500"/>
              <p:cNvSpPr>
                <a:spLocks/>
              </p:cNvSpPr>
              <p:nvPr/>
            </p:nvSpPr>
            <p:spPr bwMode="auto">
              <a:xfrm>
                <a:off x="3598" y="2136"/>
                <a:ext cx="19" cy="20"/>
              </a:xfrm>
              <a:custGeom>
                <a:avLst/>
                <a:gdLst>
                  <a:gd name="T0" fmla="*/ 40 w 40"/>
                  <a:gd name="T1" fmla="*/ 19 h 39"/>
                  <a:gd name="T2" fmla="*/ 38 w 40"/>
                  <a:gd name="T3" fmla="*/ 13 h 39"/>
                  <a:gd name="T4" fmla="*/ 36 w 40"/>
                  <a:gd name="T5" fmla="*/ 7 h 39"/>
                  <a:gd name="T6" fmla="*/ 32 w 40"/>
                  <a:gd name="T7" fmla="*/ 3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3 h 39"/>
                  <a:gd name="T16" fmla="*/ 4 w 40"/>
                  <a:gd name="T17" fmla="*/ 7 h 39"/>
                  <a:gd name="T18" fmla="*/ 2 w 40"/>
                  <a:gd name="T19" fmla="*/ 13 h 39"/>
                  <a:gd name="T20" fmla="*/ 0 w 40"/>
                  <a:gd name="T21" fmla="*/ 19 h 39"/>
                  <a:gd name="T22" fmla="*/ 2 w 40"/>
                  <a:gd name="T23" fmla="*/ 25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5 h 39"/>
                  <a:gd name="T40" fmla="*/ 40 w 40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19"/>
                    </a:moveTo>
                    <a:lnTo>
                      <a:pt x="38" y="13"/>
                    </a:lnTo>
                    <a:lnTo>
                      <a:pt x="36" y="7"/>
                    </a:lnTo>
                    <a:lnTo>
                      <a:pt x="32" y="3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17" name="Line 501"/>
              <p:cNvSpPr>
                <a:spLocks noChangeShapeType="1"/>
              </p:cNvSpPr>
              <p:nvPr/>
            </p:nvSpPr>
            <p:spPr bwMode="auto">
              <a:xfrm flipV="1">
                <a:off x="3608" y="212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18" name="Line 502"/>
              <p:cNvSpPr>
                <a:spLocks noChangeShapeType="1"/>
              </p:cNvSpPr>
              <p:nvPr/>
            </p:nvSpPr>
            <p:spPr bwMode="auto">
              <a:xfrm>
                <a:off x="3608" y="2156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19" name="Freeform 503"/>
              <p:cNvSpPr>
                <a:spLocks/>
              </p:cNvSpPr>
              <p:nvPr/>
            </p:nvSpPr>
            <p:spPr bwMode="auto">
              <a:xfrm>
                <a:off x="3617" y="2117"/>
                <a:ext cx="20" cy="19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19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19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19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20" name="Line 504"/>
              <p:cNvSpPr>
                <a:spLocks noChangeShapeType="1"/>
              </p:cNvSpPr>
              <p:nvPr/>
            </p:nvSpPr>
            <p:spPr bwMode="auto">
              <a:xfrm flipV="1">
                <a:off x="3627" y="2104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21" name="Line 505"/>
              <p:cNvSpPr>
                <a:spLocks noChangeShapeType="1"/>
              </p:cNvSpPr>
              <p:nvPr/>
            </p:nvSpPr>
            <p:spPr bwMode="auto">
              <a:xfrm>
                <a:off x="3627" y="2136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22" name="Freeform 506"/>
              <p:cNvSpPr>
                <a:spLocks/>
              </p:cNvSpPr>
              <p:nvPr/>
            </p:nvSpPr>
            <p:spPr bwMode="auto">
              <a:xfrm>
                <a:off x="3637" y="2146"/>
                <a:ext cx="20" cy="20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23" name="Line 507"/>
              <p:cNvSpPr>
                <a:spLocks noChangeShapeType="1"/>
              </p:cNvSpPr>
              <p:nvPr/>
            </p:nvSpPr>
            <p:spPr bwMode="auto">
              <a:xfrm flipV="1">
                <a:off x="3647" y="213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24" name="Line 508"/>
              <p:cNvSpPr>
                <a:spLocks noChangeShapeType="1"/>
              </p:cNvSpPr>
              <p:nvPr/>
            </p:nvSpPr>
            <p:spPr bwMode="auto">
              <a:xfrm>
                <a:off x="3647" y="2166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25" name="Freeform 509"/>
              <p:cNvSpPr>
                <a:spLocks/>
              </p:cNvSpPr>
              <p:nvPr/>
            </p:nvSpPr>
            <p:spPr bwMode="auto">
              <a:xfrm>
                <a:off x="3657" y="2101"/>
                <a:ext cx="20" cy="19"/>
              </a:xfrm>
              <a:custGeom>
                <a:avLst/>
                <a:gdLst>
                  <a:gd name="T0" fmla="*/ 39 w 39"/>
                  <a:gd name="T1" fmla="*/ 19 h 39"/>
                  <a:gd name="T2" fmla="*/ 37 w 39"/>
                  <a:gd name="T3" fmla="*/ 13 h 39"/>
                  <a:gd name="T4" fmla="*/ 35 w 39"/>
                  <a:gd name="T5" fmla="*/ 7 h 39"/>
                  <a:gd name="T6" fmla="*/ 31 w 39"/>
                  <a:gd name="T7" fmla="*/ 3 h 39"/>
                  <a:gd name="T8" fmla="*/ 25 w 39"/>
                  <a:gd name="T9" fmla="*/ 2 h 39"/>
                  <a:gd name="T10" fmla="*/ 19 w 39"/>
                  <a:gd name="T11" fmla="*/ 0 h 39"/>
                  <a:gd name="T12" fmla="*/ 13 w 39"/>
                  <a:gd name="T13" fmla="*/ 2 h 39"/>
                  <a:gd name="T14" fmla="*/ 8 w 39"/>
                  <a:gd name="T15" fmla="*/ 3 h 39"/>
                  <a:gd name="T16" fmla="*/ 4 w 39"/>
                  <a:gd name="T17" fmla="*/ 7 h 39"/>
                  <a:gd name="T18" fmla="*/ 2 w 39"/>
                  <a:gd name="T19" fmla="*/ 13 h 39"/>
                  <a:gd name="T20" fmla="*/ 0 w 39"/>
                  <a:gd name="T21" fmla="*/ 19 h 39"/>
                  <a:gd name="T22" fmla="*/ 2 w 39"/>
                  <a:gd name="T23" fmla="*/ 25 h 39"/>
                  <a:gd name="T24" fmla="*/ 4 w 39"/>
                  <a:gd name="T25" fmla="*/ 31 h 39"/>
                  <a:gd name="T26" fmla="*/ 8 w 39"/>
                  <a:gd name="T27" fmla="*/ 35 h 39"/>
                  <a:gd name="T28" fmla="*/ 13 w 39"/>
                  <a:gd name="T29" fmla="*/ 37 h 39"/>
                  <a:gd name="T30" fmla="*/ 19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7" y="13"/>
                    </a:lnTo>
                    <a:lnTo>
                      <a:pt x="35" y="7"/>
                    </a:lnTo>
                    <a:lnTo>
                      <a:pt x="31" y="3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26" name="Line 510"/>
              <p:cNvSpPr>
                <a:spLocks noChangeShapeType="1"/>
              </p:cNvSpPr>
              <p:nvPr/>
            </p:nvSpPr>
            <p:spPr bwMode="auto">
              <a:xfrm flipV="1">
                <a:off x="3667" y="2088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27" name="Line 511"/>
              <p:cNvSpPr>
                <a:spLocks noChangeShapeType="1"/>
              </p:cNvSpPr>
              <p:nvPr/>
            </p:nvSpPr>
            <p:spPr bwMode="auto">
              <a:xfrm>
                <a:off x="3667" y="2120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28" name="Freeform 512"/>
              <p:cNvSpPr>
                <a:spLocks/>
              </p:cNvSpPr>
              <p:nvPr/>
            </p:nvSpPr>
            <p:spPr bwMode="auto">
              <a:xfrm>
                <a:off x="3677" y="2148"/>
                <a:ext cx="19" cy="20"/>
              </a:xfrm>
              <a:custGeom>
                <a:avLst/>
                <a:gdLst>
                  <a:gd name="T0" fmla="*/ 39 w 39"/>
                  <a:gd name="T1" fmla="*/ 20 h 40"/>
                  <a:gd name="T2" fmla="*/ 38 w 39"/>
                  <a:gd name="T3" fmla="*/ 14 h 40"/>
                  <a:gd name="T4" fmla="*/ 36 w 39"/>
                  <a:gd name="T5" fmla="*/ 8 h 40"/>
                  <a:gd name="T6" fmla="*/ 32 w 39"/>
                  <a:gd name="T7" fmla="*/ 4 h 40"/>
                  <a:gd name="T8" fmla="*/ 26 w 39"/>
                  <a:gd name="T9" fmla="*/ 2 h 40"/>
                  <a:gd name="T10" fmla="*/ 20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20 w 39"/>
                  <a:gd name="T31" fmla="*/ 40 h 40"/>
                  <a:gd name="T32" fmla="*/ 26 w 39"/>
                  <a:gd name="T33" fmla="*/ 38 h 40"/>
                  <a:gd name="T34" fmla="*/ 32 w 39"/>
                  <a:gd name="T35" fmla="*/ 36 h 40"/>
                  <a:gd name="T36" fmla="*/ 36 w 39"/>
                  <a:gd name="T37" fmla="*/ 32 h 40"/>
                  <a:gd name="T38" fmla="*/ 38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29" name="Line 513"/>
              <p:cNvSpPr>
                <a:spLocks noChangeShapeType="1"/>
              </p:cNvSpPr>
              <p:nvPr/>
            </p:nvSpPr>
            <p:spPr bwMode="auto">
              <a:xfrm flipV="1">
                <a:off x="3686" y="2135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30" name="Line 514"/>
              <p:cNvSpPr>
                <a:spLocks noChangeShapeType="1"/>
              </p:cNvSpPr>
              <p:nvPr/>
            </p:nvSpPr>
            <p:spPr bwMode="auto">
              <a:xfrm>
                <a:off x="3686" y="2168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31" name="Freeform 515"/>
              <p:cNvSpPr>
                <a:spLocks/>
              </p:cNvSpPr>
              <p:nvPr/>
            </p:nvSpPr>
            <p:spPr bwMode="auto">
              <a:xfrm>
                <a:off x="3696" y="2142"/>
                <a:ext cx="20" cy="20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32" name="Line 516"/>
              <p:cNvSpPr>
                <a:spLocks noChangeShapeType="1"/>
              </p:cNvSpPr>
              <p:nvPr/>
            </p:nvSpPr>
            <p:spPr bwMode="auto">
              <a:xfrm flipV="1">
                <a:off x="3706" y="2129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33" name="Line 517"/>
              <p:cNvSpPr>
                <a:spLocks noChangeShapeType="1"/>
              </p:cNvSpPr>
              <p:nvPr/>
            </p:nvSpPr>
            <p:spPr bwMode="auto">
              <a:xfrm>
                <a:off x="3706" y="2162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34" name="Freeform 518"/>
              <p:cNvSpPr>
                <a:spLocks/>
              </p:cNvSpPr>
              <p:nvPr/>
            </p:nvSpPr>
            <p:spPr bwMode="auto">
              <a:xfrm>
                <a:off x="3716" y="2159"/>
                <a:ext cx="20" cy="20"/>
              </a:xfrm>
              <a:custGeom>
                <a:avLst/>
                <a:gdLst>
                  <a:gd name="T0" fmla="*/ 39 w 39"/>
                  <a:gd name="T1" fmla="*/ 20 h 39"/>
                  <a:gd name="T2" fmla="*/ 37 w 39"/>
                  <a:gd name="T3" fmla="*/ 14 h 39"/>
                  <a:gd name="T4" fmla="*/ 35 w 39"/>
                  <a:gd name="T5" fmla="*/ 8 h 39"/>
                  <a:gd name="T6" fmla="*/ 31 w 39"/>
                  <a:gd name="T7" fmla="*/ 4 h 39"/>
                  <a:gd name="T8" fmla="*/ 26 w 39"/>
                  <a:gd name="T9" fmla="*/ 2 h 39"/>
                  <a:gd name="T10" fmla="*/ 20 w 39"/>
                  <a:gd name="T11" fmla="*/ 0 h 39"/>
                  <a:gd name="T12" fmla="*/ 14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4 h 39"/>
                  <a:gd name="T20" fmla="*/ 0 w 39"/>
                  <a:gd name="T21" fmla="*/ 20 h 39"/>
                  <a:gd name="T22" fmla="*/ 2 w 39"/>
                  <a:gd name="T23" fmla="*/ 26 h 39"/>
                  <a:gd name="T24" fmla="*/ 4 w 39"/>
                  <a:gd name="T25" fmla="*/ 31 h 39"/>
                  <a:gd name="T26" fmla="*/ 8 w 39"/>
                  <a:gd name="T27" fmla="*/ 35 h 39"/>
                  <a:gd name="T28" fmla="*/ 14 w 39"/>
                  <a:gd name="T29" fmla="*/ 37 h 39"/>
                  <a:gd name="T30" fmla="*/ 20 w 39"/>
                  <a:gd name="T31" fmla="*/ 39 h 39"/>
                  <a:gd name="T32" fmla="*/ 26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6 h 39"/>
                  <a:gd name="T40" fmla="*/ 39 w 39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35" name="Line 519"/>
              <p:cNvSpPr>
                <a:spLocks noChangeShapeType="1"/>
              </p:cNvSpPr>
              <p:nvPr/>
            </p:nvSpPr>
            <p:spPr bwMode="auto">
              <a:xfrm flipV="1">
                <a:off x="3726" y="214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36" name="Line 520"/>
              <p:cNvSpPr>
                <a:spLocks noChangeShapeType="1"/>
              </p:cNvSpPr>
              <p:nvPr/>
            </p:nvSpPr>
            <p:spPr bwMode="auto">
              <a:xfrm>
                <a:off x="3726" y="2179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37" name="Freeform 521"/>
              <p:cNvSpPr>
                <a:spLocks/>
              </p:cNvSpPr>
              <p:nvPr/>
            </p:nvSpPr>
            <p:spPr bwMode="auto">
              <a:xfrm>
                <a:off x="3736" y="2159"/>
                <a:ext cx="19" cy="20"/>
              </a:xfrm>
              <a:custGeom>
                <a:avLst/>
                <a:gdLst>
                  <a:gd name="T0" fmla="*/ 40 w 40"/>
                  <a:gd name="T1" fmla="*/ 20 h 39"/>
                  <a:gd name="T2" fmla="*/ 38 w 40"/>
                  <a:gd name="T3" fmla="*/ 14 h 39"/>
                  <a:gd name="T4" fmla="*/ 36 w 40"/>
                  <a:gd name="T5" fmla="*/ 8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8 h 39"/>
                  <a:gd name="T18" fmla="*/ 2 w 40"/>
                  <a:gd name="T19" fmla="*/ 14 h 39"/>
                  <a:gd name="T20" fmla="*/ 0 w 40"/>
                  <a:gd name="T21" fmla="*/ 20 h 39"/>
                  <a:gd name="T22" fmla="*/ 2 w 40"/>
                  <a:gd name="T23" fmla="*/ 26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6 h 39"/>
                  <a:gd name="T40" fmla="*/ 40 w 40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38" name="Line 522"/>
              <p:cNvSpPr>
                <a:spLocks noChangeShapeType="1"/>
              </p:cNvSpPr>
              <p:nvPr/>
            </p:nvSpPr>
            <p:spPr bwMode="auto">
              <a:xfrm flipV="1">
                <a:off x="3746" y="214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39" name="Line 523"/>
              <p:cNvSpPr>
                <a:spLocks noChangeShapeType="1"/>
              </p:cNvSpPr>
              <p:nvPr/>
            </p:nvSpPr>
            <p:spPr bwMode="auto">
              <a:xfrm>
                <a:off x="3746" y="2179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40" name="Freeform 524"/>
              <p:cNvSpPr>
                <a:spLocks/>
              </p:cNvSpPr>
              <p:nvPr/>
            </p:nvSpPr>
            <p:spPr bwMode="auto">
              <a:xfrm>
                <a:off x="3755" y="2131"/>
                <a:ext cx="20" cy="20"/>
              </a:xfrm>
              <a:custGeom>
                <a:avLst/>
                <a:gdLst>
                  <a:gd name="T0" fmla="*/ 39 w 39"/>
                  <a:gd name="T1" fmla="*/ 19 h 39"/>
                  <a:gd name="T2" fmla="*/ 37 w 39"/>
                  <a:gd name="T3" fmla="*/ 13 h 39"/>
                  <a:gd name="T4" fmla="*/ 35 w 39"/>
                  <a:gd name="T5" fmla="*/ 8 h 39"/>
                  <a:gd name="T6" fmla="*/ 31 w 39"/>
                  <a:gd name="T7" fmla="*/ 4 h 39"/>
                  <a:gd name="T8" fmla="*/ 25 w 39"/>
                  <a:gd name="T9" fmla="*/ 2 h 39"/>
                  <a:gd name="T10" fmla="*/ 20 w 39"/>
                  <a:gd name="T11" fmla="*/ 0 h 39"/>
                  <a:gd name="T12" fmla="*/ 14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3 h 39"/>
                  <a:gd name="T20" fmla="*/ 0 w 39"/>
                  <a:gd name="T21" fmla="*/ 19 h 39"/>
                  <a:gd name="T22" fmla="*/ 2 w 39"/>
                  <a:gd name="T23" fmla="*/ 25 h 39"/>
                  <a:gd name="T24" fmla="*/ 4 w 39"/>
                  <a:gd name="T25" fmla="*/ 31 h 39"/>
                  <a:gd name="T26" fmla="*/ 8 w 39"/>
                  <a:gd name="T27" fmla="*/ 35 h 39"/>
                  <a:gd name="T28" fmla="*/ 14 w 39"/>
                  <a:gd name="T29" fmla="*/ 37 h 39"/>
                  <a:gd name="T30" fmla="*/ 20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7" y="13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41" name="Line 525"/>
              <p:cNvSpPr>
                <a:spLocks noChangeShapeType="1"/>
              </p:cNvSpPr>
              <p:nvPr/>
            </p:nvSpPr>
            <p:spPr bwMode="auto">
              <a:xfrm flipV="1">
                <a:off x="3765" y="2119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42" name="Line 526"/>
              <p:cNvSpPr>
                <a:spLocks noChangeShapeType="1"/>
              </p:cNvSpPr>
              <p:nvPr/>
            </p:nvSpPr>
            <p:spPr bwMode="auto">
              <a:xfrm>
                <a:off x="3765" y="2151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43" name="Freeform 527"/>
              <p:cNvSpPr>
                <a:spLocks/>
              </p:cNvSpPr>
              <p:nvPr/>
            </p:nvSpPr>
            <p:spPr bwMode="auto">
              <a:xfrm>
                <a:off x="3775" y="2142"/>
                <a:ext cx="20" cy="20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44" name="Line 528"/>
              <p:cNvSpPr>
                <a:spLocks noChangeShapeType="1"/>
              </p:cNvSpPr>
              <p:nvPr/>
            </p:nvSpPr>
            <p:spPr bwMode="auto">
              <a:xfrm flipV="1">
                <a:off x="3785" y="2129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45" name="Line 529"/>
              <p:cNvSpPr>
                <a:spLocks noChangeShapeType="1"/>
              </p:cNvSpPr>
              <p:nvPr/>
            </p:nvSpPr>
            <p:spPr bwMode="auto">
              <a:xfrm>
                <a:off x="3785" y="2162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46" name="Freeform 530"/>
              <p:cNvSpPr>
                <a:spLocks/>
              </p:cNvSpPr>
              <p:nvPr/>
            </p:nvSpPr>
            <p:spPr bwMode="auto">
              <a:xfrm>
                <a:off x="3795" y="2180"/>
                <a:ext cx="20" cy="19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19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19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19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47" name="Line 531"/>
              <p:cNvSpPr>
                <a:spLocks noChangeShapeType="1"/>
              </p:cNvSpPr>
              <p:nvPr/>
            </p:nvSpPr>
            <p:spPr bwMode="auto">
              <a:xfrm flipV="1">
                <a:off x="3805" y="2168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48" name="Line 532"/>
              <p:cNvSpPr>
                <a:spLocks noChangeShapeType="1"/>
              </p:cNvSpPr>
              <p:nvPr/>
            </p:nvSpPr>
            <p:spPr bwMode="auto">
              <a:xfrm>
                <a:off x="3805" y="2199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49" name="Freeform 533"/>
              <p:cNvSpPr>
                <a:spLocks/>
              </p:cNvSpPr>
              <p:nvPr/>
            </p:nvSpPr>
            <p:spPr bwMode="auto">
              <a:xfrm>
                <a:off x="3815" y="2103"/>
                <a:ext cx="19" cy="19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50" name="Line 534"/>
              <p:cNvSpPr>
                <a:spLocks noChangeShapeType="1"/>
              </p:cNvSpPr>
              <p:nvPr/>
            </p:nvSpPr>
            <p:spPr bwMode="auto">
              <a:xfrm flipV="1">
                <a:off x="3824" y="2090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51" name="Line 535"/>
              <p:cNvSpPr>
                <a:spLocks noChangeShapeType="1"/>
              </p:cNvSpPr>
              <p:nvPr/>
            </p:nvSpPr>
            <p:spPr bwMode="auto">
              <a:xfrm>
                <a:off x="3824" y="2122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52" name="Freeform 536"/>
              <p:cNvSpPr>
                <a:spLocks/>
              </p:cNvSpPr>
              <p:nvPr/>
            </p:nvSpPr>
            <p:spPr bwMode="auto">
              <a:xfrm>
                <a:off x="3834" y="2134"/>
                <a:ext cx="20" cy="20"/>
              </a:xfrm>
              <a:custGeom>
                <a:avLst/>
                <a:gdLst>
                  <a:gd name="T0" fmla="*/ 39 w 39"/>
                  <a:gd name="T1" fmla="*/ 19 h 39"/>
                  <a:gd name="T2" fmla="*/ 37 w 39"/>
                  <a:gd name="T3" fmla="*/ 13 h 39"/>
                  <a:gd name="T4" fmla="*/ 35 w 39"/>
                  <a:gd name="T5" fmla="*/ 7 h 39"/>
                  <a:gd name="T6" fmla="*/ 31 w 39"/>
                  <a:gd name="T7" fmla="*/ 4 h 39"/>
                  <a:gd name="T8" fmla="*/ 25 w 39"/>
                  <a:gd name="T9" fmla="*/ 2 h 39"/>
                  <a:gd name="T10" fmla="*/ 19 w 39"/>
                  <a:gd name="T11" fmla="*/ 0 h 39"/>
                  <a:gd name="T12" fmla="*/ 13 w 39"/>
                  <a:gd name="T13" fmla="*/ 2 h 39"/>
                  <a:gd name="T14" fmla="*/ 7 w 39"/>
                  <a:gd name="T15" fmla="*/ 4 h 39"/>
                  <a:gd name="T16" fmla="*/ 4 w 39"/>
                  <a:gd name="T17" fmla="*/ 7 h 39"/>
                  <a:gd name="T18" fmla="*/ 2 w 39"/>
                  <a:gd name="T19" fmla="*/ 13 h 39"/>
                  <a:gd name="T20" fmla="*/ 0 w 39"/>
                  <a:gd name="T21" fmla="*/ 19 h 39"/>
                  <a:gd name="T22" fmla="*/ 2 w 39"/>
                  <a:gd name="T23" fmla="*/ 25 h 39"/>
                  <a:gd name="T24" fmla="*/ 4 w 39"/>
                  <a:gd name="T25" fmla="*/ 31 h 39"/>
                  <a:gd name="T26" fmla="*/ 7 w 39"/>
                  <a:gd name="T27" fmla="*/ 35 h 39"/>
                  <a:gd name="T28" fmla="*/ 13 w 39"/>
                  <a:gd name="T29" fmla="*/ 37 h 39"/>
                  <a:gd name="T30" fmla="*/ 19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7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53" name="Line 537"/>
              <p:cNvSpPr>
                <a:spLocks noChangeShapeType="1"/>
              </p:cNvSpPr>
              <p:nvPr/>
            </p:nvSpPr>
            <p:spPr bwMode="auto">
              <a:xfrm flipV="1">
                <a:off x="3844" y="2121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54" name="Line 538"/>
              <p:cNvSpPr>
                <a:spLocks noChangeShapeType="1"/>
              </p:cNvSpPr>
              <p:nvPr/>
            </p:nvSpPr>
            <p:spPr bwMode="auto">
              <a:xfrm>
                <a:off x="3844" y="2154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55" name="Freeform 539"/>
              <p:cNvSpPr>
                <a:spLocks/>
              </p:cNvSpPr>
              <p:nvPr/>
            </p:nvSpPr>
            <p:spPr bwMode="auto">
              <a:xfrm>
                <a:off x="3854" y="2117"/>
                <a:ext cx="20" cy="19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6 w 39"/>
                  <a:gd name="T5" fmla="*/ 8 h 40"/>
                  <a:gd name="T6" fmla="*/ 32 w 39"/>
                  <a:gd name="T7" fmla="*/ 4 h 40"/>
                  <a:gd name="T8" fmla="*/ 26 w 39"/>
                  <a:gd name="T9" fmla="*/ 2 h 40"/>
                  <a:gd name="T10" fmla="*/ 20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20 w 39"/>
                  <a:gd name="T31" fmla="*/ 40 h 40"/>
                  <a:gd name="T32" fmla="*/ 26 w 39"/>
                  <a:gd name="T33" fmla="*/ 38 h 40"/>
                  <a:gd name="T34" fmla="*/ 32 w 39"/>
                  <a:gd name="T35" fmla="*/ 36 h 40"/>
                  <a:gd name="T36" fmla="*/ 36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56" name="Line 540"/>
              <p:cNvSpPr>
                <a:spLocks noChangeShapeType="1"/>
              </p:cNvSpPr>
              <p:nvPr/>
            </p:nvSpPr>
            <p:spPr bwMode="auto">
              <a:xfrm flipV="1">
                <a:off x="3864" y="2104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57" name="Line 541"/>
              <p:cNvSpPr>
                <a:spLocks noChangeShapeType="1"/>
              </p:cNvSpPr>
              <p:nvPr/>
            </p:nvSpPr>
            <p:spPr bwMode="auto">
              <a:xfrm>
                <a:off x="3864" y="2136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58" name="Freeform 542"/>
              <p:cNvSpPr>
                <a:spLocks/>
              </p:cNvSpPr>
              <p:nvPr/>
            </p:nvSpPr>
            <p:spPr bwMode="auto">
              <a:xfrm>
                <a:off x="3874" y="2146"/>
                <a:ext cx="19" cy="20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59" name="Line 543"/>
              <p:cNvSpPr>
                <a:spLocks noChangeShapeType="1"/>
              </p:cNvSpPr>
              <p:nvPr/>
            </p:nvSpPr>
            <p:spPr bwMode="auto">
              <a:xfrm flipV="1">
                <a:off x="3884" y="213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60" name="Line 544"/>
              <p:cNvSpPr>
                <a:spLocks noChangeShapeType="1"/>
              </p:cNvSpPr>
              <p:nvPr/>
            </p:nvSpPr>
            <p:spPr bwMode="auto">
              <a:xfrm>
                <a:off x="3884" y="2166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61" name="Freeform 545"/>
              <p:cNvSpPr>
                <a:spLocks/>
              </p:cNvSpPr>
              <p:nvPr/>
            </p:nvSpPr>
            <p:spPr bwMode="auto">
              <a:xfrm>
                <a:off x="3893" y="2147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6 w 39"/>
                  <a:gd name="T9" fmla="*/ 2 h 40"/>
                  <a:gd name="T10" fmla="*/ 20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20 w 39"/>
                  <a:gd name="T31" fmla="*/ 40 h 40"/>
                  <a:gd name="T32" fmla="*/ 26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62" name="Line 546"/>
              <p:cNvSpPr>
                <a:spLocks noChangeShapeType="1"/>
              </p:cNvSpPr>
              <p:nvPr/>
            </p:nvSpPr>
            <p:spPr bwMode="auto">
              <a:xfrm flipV="1">
                <a:off x="3903" y="2134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63" name="Line 547"/>
              <p:cNvSpPr>
                <a:spLocks noChangeShapeType="1"/>
              </p:cNvSpPr>
              <p:nvPr/>
            </p:nvSpPr>
            <p:spPr bwMode="auto">
              <a:xfrm>
                <a:off x="3903" y="2167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64" name="Freeform 548"/>
              <p:cNvSpPr>
                <a:spLocks/>
              </p:cNvSpPr>
              <p:nvPr/>
            </p:nvSpPr>
            <p:spPr bwMode="auto">
              <a:xfrm>
                <a:off x="3913" y="2114"/>
                <a:ext cx="20" cy="19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65" name="Line 549"/>
              <p:cNvSpPr>
                <a:spLocks noChangeShapeType="1"/>
              </p:cNvSpPr>
              <p:nvPr/>
            </p:nvSpPr>
            <p:spPr bwMode="auto">
              <a:xfrm flipV="1">
                <a:off x="3923" y="2101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66" name="Line 550"/>
              <p:cNvSpPr>
                <a:spLocks noChangeShapeType="1"/>
              </p:cNvSpPr>
              <p:nvPr/>
            </p:nvSpPr>
            <p:spPr bwMode="auto">
              <a:xfrm>
                <a:off x="3923" y="213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67" name="Freeform 551"/>
              <p:cNvSpPr>
                <a:spLocks/>
              </p:cNvSpPr>
              <p:nvPr/>
            </p:nvSpPr>
            <p:spPr bwMode="auto">
              <a:xfrm>
                <a:off x="3933" y="2147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20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20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68" name="Line 552"/>
              <p:cNvSpPr>
                <a:spLocks noChangeShapeType="1"/>
              </p:cNvSpPr>
              <p:nvPr/>
            </p:nvSpPr>
            <p:spPr bwMode="auto">
              <a:xfrm flipV="1">
                <a:off x="3943" y="2134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69" name="Line 553"/>
              <p:cNvSpPr>
                <a:spLocks noChangeShapeType="1"/>
              </p:cNvSpPr>
              <p:nvPr/>
            </p:nvSpPr>
            <p:spPr bwMode="auto">
              <a:xfrm>
                <a:off x="3943" y="2167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70" name="Freeform 554"/>
              <p:cNvSpPr>
                <a:spLocks/>
              </p:cNvSpPr>
              <p:nvPr/>
            </p:nvSpPr>
            <p:spPr bwMode="auto">
              <a:xfrm>
                <a:off x="3953" y="2112"/>
                <a:ext cx="19" cy="19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71" name="Line 555"/>
              <p:cNvSpPr>
                <a:spLocks noChangeShapeType="1"/>
              </p:cNvSpPr>
              <p:nvPr/>
            </p:nvSpPr>
            <p:spPr bwMode="auto">
              <a:xfrm flipV="1">
                <a:off x="3962" y="2099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72" name="Line 556"/>
              <p:cNvSpPr>
                <a:spLocks noChangeShapeType="1"/>
              </p:cNvSpPr>
              <p:nvPr/>
            </p:nvSpPr>
            <p:spPr bwMode="auto">
              <a:xfrm>
                <a:off x="3962" y="2131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73" name="Freeform 557"/>
              <p:cNvSpPr>
                <a:spLocks/>
              </p:cNvSpPr>
              <p:nvPr/>
            </p:nvSpPr>
            <p:spPr bwMode="auto">
              <a:xfrm>
                <a:off x="3972" y="2145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19 w 39"/>
                  <a:gd name="T11" fmla="*/ 0 h 40"/>
                  <a:gd name="T12" fmla="*/ 13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3 w 39"/>
                  <a:gd name="T29" fmla="*/ 38 h 40"/>
                  <a:gd name="T30" fmla="*/ 19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3" y="38"/>
                    </a:lnTo>
                    <a:lnTo>
                      <a:pt x="19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74" name="Line 558"/>
              <p:cNvSpPr>
                <a:spLocks noChangeShapeType="1"/>
              </p:cNvSpPr>
              <p:nvPr/>
            </p:nvSpPr>
            <p:spPr bwMode="auto">
              <a:xfrm flipV="1">
                <a:off x="3982" y="2132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75" name="Line 559"/>
              <p:cNvSpPr>
                <a:spLocks noChangeShapeType="1"/>
              </p:cNvSpPr>
              <p:nvPr/>
            </p:nvSpPr>
            <p:spPr bwMode="auto">
              <a:xfrm>
                <a:off x="3982" y="2165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76" name="Freeform 560"/>
              <p:cNvSpPr>
                <a:spLocks/>
              </p:cNvSpPr>
              <p:nvPr/>
            </p:nvSpPr>
            <p:spPr bwMode="auto">
              <a:xfrm>
                <a:off x="3992" y="2126"/>
                <a:ext cx="20" cy="20"/>
              </a:xfrm>
              <a:custGeom>
                <a:avLst/>
                <a:gdLst>
                  <a:gd name="T0" fmla="*/ 40 w 40"/>
                  <a:gd name="T1" fmla="*/ 20 h 39"/>
                  <a:gd name="T2" fmla="*/ 38 w 40"/>
                  <a:gd name="T3" fmla="*/ 14 h 39"/>
                  <a:gd name="T4" fmla="*/ 36 w 40"/>
                  <a:gd name="T5" fmla="*/ 8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8 h 39"/>
                  <a:gd name="T18" fmla="*/ 2 w 40"/>
                  <a:gd name="T19" fmla="*/ 14 h 39"/>
                  <a:gd name="T20" fmla="*/ 0 w 40"/>
                  <a:gd name="T21" fmla="*/ 20 h 39"/>
                  <a:gd name="T22" fmla="*/ 2 w 40"/>
                  <a:gd name="T23" fmla="*/ 25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5 h 39"/>
                  <a:gd name="T40" fmla="*/ 40 w 40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77" name="Line 561"/>
              <p:cNvSpPr>
                <a:spLocks noChangeShapeType="1"/>
              </p:cNvSpPr>
              <p:nvPr/>
            </p:nvSpPr>
            <p:spPr bwMode="auto">
              <a:xfrm flipV="1">
                <a:off x="4002" y="2114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78" name="Line 562"/>
              <p:cNvSpPr>
                <a:spLocks noChangeShapeType="1"/>
              </p:cNvSpPr>
              <p:nvPr/>
            </p:nvSpPr>
            <p:spPr bwMode="auto">
              <a:xfrm>
                <a:off x="4002" y="2146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79" name="Freeform 563"/>
              <p:cNvSpPr>
                <a:spLocks/>
              </p:cNvSpPr>
              <p:nvPr/>
            </p:nvSpPr>
            <p:spPr bwMode="auto">
              <a:xfrm>
                <a:off x="4012" y="2162"/>
                <a:ext cx="20" cy="20"/>
              </a:xfrm>
              <a:custGeom>
                <a:avLst/>
                <a:gdLst>
                  <a:gd name="T0" fmla="*/ 39 w 39"/>
                  <a:gd name="T1" fmla="*/ 20 h 39"/>
                  <a:gd name="T2" fmla="*/ 37 w 39"/>
                  <a:gd name="T3" fmla="*/ 14 h 39"/>
                  <a:gd name="T4" fmla="*/ 35 w 39"/>
                  <a:gd name="T5" fmla="*/ 8 h 39"/>
                  <a:gd name="T6" fmla="*/ 31 w 39"/>
                  <a:gd name="T7" fmla="*/ 4 h 39"/>
                  <a:gd name="T8" fmla="*/ 25 w 39"/>
                  <a:gd name="T9" fmla="*/ 2 h 39"/>
                  <a:gd name="T10" fmla="*/ 19 w 39"/>
                  <a:gd name="T11" fmla="*/ 0 h 39"/>
                  <a:gd name="T12" fmla="*/ 13 w 39"/>
                  <a:gd name="T13" fmla="*/ 2 h 39"/>
                  <a:gd name="T14" fmla="*/ 7 w 39"/>
                  <a:gd name="T15" fmla="*/ 4 h 39"/>
                  <a:gd name="T16" fmla="*/ 4 w 39"/>
                  <a:gd name="T17" fmla="*/ 8 h 39"/>
                  <a:gd name="T18" fmla="*/ 2 w 39"/>
                  <a:gd name="T19" fmla="*/ 14 h 39"/>
                  <a:gd name="T20" fmla="*/ 0 w 39"/>
                  <a:gd name="T21" fmla="*/ 20 h 39"/>
                  <a:gd name="T22" fmla="*/ 2 w 39"/>
                  <a:gd name="T23" fmla="*/ 25 h 39"/>
                  <a:gd name="T24" fmla="*/ 4 w 39"/>
                  <a:gd name="T25" fmla="*/ 31 h 39"/>
                  <a:gd name="T26" fmla="*/ 7 w 39"/>
                  <a:gd name="T27" fmla="*/ 35 h 39"/>
                  <a:gd name="T28" fmla="*/ 13 w 39"/>
                  <a:gd name="T29" fmla="*/ 37 h 39"/>
                  <a:gd name="T30" fmla="*/ 19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80" name="Line 564"/>
              <p:cNvSpPr>
                <a:spLocks noChangeShapeType="1"/>
              </p:cNvSpPr>
              <p:nvPr/>
            </p:nvSpPr>
            <p:spPr bwMode="auto">
              <a:xfrm flipV="1">
                <a:off x="4022" y="2150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81" name="Line 565"/>
              <p:cNvSpPr>
                <a:spLocks noChangeShapeType="1"/>
              </p:cNvSpPr>
              <p:nvPr/>
            </p:nvSpPr>
            <p:spPr bwMode="auto">
              <a:xfrm>
                <a:off x="4022" y="218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82" name="Freeform 566"/>
              <p:cNvSpPr>
                <a:spLocks/>
              </p:cNvSpPr>
              <p:nvPr/>
            </p:nvSpPr>
            <p:spPr bwMode="auto">
              <a:xfrm>
                <a:off x="4032" y="2134"/>
                <a:ext cx="19" cy="20"/>
              </a:xfrm>
              <a:custGeom>
                <a:avLst/>
                <a:gdLst>
                  <a:gd name="T0" fmla="*/ 39 w 39"/>
                  <a:gd name="T1" fmla="*/ 19 h 39"/>
                  <a:gd name="T2" fmla="*/ 37 w 39"/>
                  <a:gd name="T3" fmla="*/ 13 h 39"/>
                  <a:gd name="T4" fmla="*/ 35 w 39"/>
                  <a:gd name="T5" fmla="*/ 7 h 39"/>
                  <a:gd name="T6" fmla="*/ 32 w 39"/>
                  <a:gd name="T7" fmla="*/ 4 h 39"/>
                  <a:gd name="T8" fmla="*/ 26 w 39"/>
                  <a:gd name="T9" fmla="*/ 2 h 39"/>
                  <a:gd name="T10" fmla="*/ 20 w 39"/>
                  <a:gd name="T11" fmla="*/ 0 h 39"/>
                  <a:gd name="T12" fmla="*/ 14 w 39"/>
                  <a:gd name="T13" fmla="*/ 2 h 39"/>
                  <a:gd name="T14" fmla="*/ 8 w 39"/>
                  <a:gd name="T15" fmla="*/ 4 h 39"/>
                  <a:gd name="T16" fmla="*/ 4 w 39"/>
                  <a:gd name="T17" fmla="*/ 7 h 39"/>
                  <a:gd name="T18" fmla="*/ 2 w 39"/>
                  <a:gd name="T19" fmla="*/ 13 h 39"/>
                  <a:gd name="T20" fmla="*/ 0 w 39"/>
                  <a:gd name="T21" fmla="*/ 19 h 39"/>
                  <a:gd name="T22" fmla="*/ 2 w 39"/>
                  <a:gd name="T23" fmla="*/ 25 h 39"/>
                  <a:gd name="T24" fmla="*/ 4 w 39"/>
                  <a:gd name="T25" fmla="*/ 31 h 39"/>
                  <a:gd name="T26" fmla="*/ 8 w 39"/>
                  <a:gd name="T27" fmla="*/ 35 h 39"/>
                  <a:gd name="T28" fmla="*/ 14 w 39"/>
                  <a:gd name="T29" fmla="*/ 37 h 39"/>
                  <a:gd name="T30" fmla="*/ 20 w 39"/>
                  <a:gd name="T31" fmla="*/ 39 h 39"/>
                  <a:gd name="T32" fmla="*/ 26 w 39"/>
                  <a:gd name="T33" fmla="*/ 37 h 39"/>
                  <a:gd name="T34" fmla="*/ 32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7" y="13"/>
                    </a:lnTo>
                    <a:lnTo>
                      <a:pt x="35" y="7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83" name="Line 567"/>
              <p:cNvSpPr>
                <a:spLocks noChangeShapeType="1"/>
              </p:cNvSpPr>
              <p:nvPr/>
            </p:nvSpPr>
            <p:spPr bwMode="auto">
              <a:xfrm flipV="1">
                <a:off x="4041" y="2121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84" name="Line 568"/>
              <p:cNvSpPr>
                <a:spLocks noChangeShapeType="1"/>
              </p:cNvSpPr>
              <p:nvPr/>
            </p:nvSpPr>
            <p:spPr bwMode="auto">
              <a:xfrm>
                <a:off x="4041" y="2154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85" name="Freeform 569"/>
              <p:cNvSpPr>
                <a:spLocks/>
              </p:cNvSpPr>
              <p:nvPr/>
            </p:nvSpPr>
            <p:spPr bwMode="auto">
              <a:xfrm>
                <a:off x="4051" y="2095"/>
                <a:ext cx="20" cy="20"/>
              </a:xfrm>
              <a:custGeom>
                <a:avLst/>
                <a:gdLst>
                  <a:gd name="T0" fmla="*/ 40 w 40"/>
                  <a:gd name="T1" fmla="*/ 19 h 39"/>
                  <a:gd name="T2" fmla="*/ 38 w 40"/>
                  <a:gd name="T3" fmla="*/ 14 h 39"/>
                  <a:gd name="T4" fmla="*/ 36 w 40"/>
                  <a:gd name="T5" fmla="*/ 8 h 39"/>
                  <a:gd name="T6" fmla="*/ 32 w 40"/>
                  <a:gd name="T7" fmla="*/ 4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4 h 39"/>
                  <a:gd name="T16" fmla="*/ 4 w 40"/>
                  <a:gd name="T17" fmla="*/ 8 h 39"/>
                  <a:gd name="T18" fmla="*/ 2 w 40"/>
                  <a:gd name="T19" fmla="*/ 14 h 39"/>
                  <a:gd name="T20" fmla="*/ 0 w 40"/>
                  <a:gd name="T21" fmla="*/ 19 h 39"/>
                  <a:gd name="T22" fmla="*/ 2 w 40"/>
                  <a:gd name="T23" fmla="*/ 25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5 h 39"/>
                  <a:gd name="T40" fmla="*/ 40 w 40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19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86" name="Line 570"/>
              <p:cNvSpPr>
                <a:spLocks noChangeShapeType="1"/>
              </p:cNvSpPr>
              <p:nvPr/>
            </p:nvSpPr>
            <p:spPr bwMode="auto">
              <a:xfrm flipV="1">
                <a:off x="4061" y="2082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87" name="Line 571"/>
              <p:cNvSpPr>
                <a:spLocks noChangeShapeType="1"/>
              </p:cNvSpPr>
              <p:nvPr/>
            </p:nvSpPr>
            <p:spPr bwMode="auto">
              <a:xfrm>
                <a:off x="4061" y="2115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88" name="Freeform 572"/>
              <p:cNvSpPr>
                <a:spLocks/>
              </p:cNvSpPr>
              <p:nvPr/>
            </p:nvSpPr>
            <p:spPr bwMode="auto">
              <a:xfrm>
                <a:off x="4071" y="2117"/>
                <a:ext cx="20" cy="19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6 w 39"/>
                  <a:gd name="T9" fmla="*/ 2 h 40"/>
                  <a:gd name="T10" fmla="*/ 20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20 w 39"/>
                  <a:gd name="T31" fmla="*/ 40 h 40"/>
                  <a:gd name="T32" fmla="*/ 26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89" name="Line 573"/>
              <p:cNvSpPr>
                <a:spLocks noChangeShapeType="1"/>
              </p:cNvSpPr>
              <p:nvPr/>
            </p:nvSpPr>
            <p:spPr bwMode="auto">
              <a:xfrm flipV="1">
                <a:off x="4081" y="2104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90" name="Line 574"/>
              <p:cNvSpPr>
                <a:spLocks noChangeShapeType="1"/>
              </p:cNvSpPr>
              <p:nvPr/>
            </p:nvSpPr>
            <p:spPr bwMode="auto">
              <a:xfrm>
                <a:off x="4081" y="2136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91" name="Freeform 575"/>
              <p:cNvSpPr>
                <a:spLocks/>
              </p:cNvSpPr>
              <p:nvPr/>
            </p:nvSpPr>
            <p:spPr bwMode="auto">
              <a:xfrm>
                <a:off x="4091" y="2101"/>
                <a:ext cx="19" cy="19"/>
              </a:xfrm>
              <a:custGeom>
                <a:avLst/>
                <a:gdLst>
                  <a:gd name="T0" fmla="*/ 40 w 40"/>
                  <a:gd name="T1" fmla="*/ 19 h 39"/>
                  <a:gd name="T2" fmla="*/ 38 w 40"/>
                  <a:gd name="T3" fmla="*/ 13 h 39"/>
                  <a:gd name="T4" fmla="*/ 36 w 40"/>
                  <a:gd name="T5" fmla="*/ 7 h 39"/>
                  <a:gd name="T6" fmla="*/ 32 w 40"/>
                  <a:gd name="T7" fmla="*/ 3 h 39"/>
                  <a:gd name="T8" fmla="*/ 26 w 40"/>
                  <a:gd name="T9" fmla="*/ 2 h 39"/>
                  <a:gd name="T10" fmla="*/ 20 w 40"/>
                  <a:gd name="T11" fmla="*/ 0 h 39"/>
                  <a:gd name="T12" fmla="*/ 14 w 40"/>
                  <a:gd name="T13" fmla="*/ 2 h 39"/>
                  <a:gd name="T14" fmla="*/ 8 w 40"/>
                  <a:gd name="T15" fmla="*/ 3 h 39"/>
                  <a:gd name="T16" fmla="*/ 4 w 40"/>
                  <a:gd name="T17" fmla="*/ 7 h 39"/>
                  <a:gd name="T18" fmla="*/ 2 w 40"/>
                  <a:gd name="T19" fmla="*/ 13 h 39"/>
                  <a:gd name="T20" fmla="*/ 0 w 40"/>
                  <a:gd name="T21" fmla="*/ 19 h 39"/>
                  <a:gd name="T22" fmla="*/ 2 w 40"/>
                  <a:gd name="T23" fmla="*/ 25 h 39"/>
                  <a:gd name="T24" fmla="*/ 4 w 40"/>
                  <a:gd name="T25" fmla="*/ 31 h 39"/>
                  <a:gd name="T26" fmla="*/ 8 w 40"/>
                  <a:gd name="T27" fmla="*/ 35 h 39"/>
                  <a:gd name="T28" fmla="*/ 14 w 40"/>
                  <a:gd name="T29" fmla="*/ 37 h 39"/>
                  <a:gd name="T30" fmla="*/ 20 w 40"/>
                  <a:gd name="T31" fmla="*/ 39 h 39"/>
                  <a:gd name="T32" fmla="*/ 26 w 40"/>
                  <a:gd name="T33" fmla="*/ 37 h 39"/>
                  <a:gd name="T34" fmla="*/ 32 w 40"/>
                  <a:gd name="T35" fmla="*/ 35 h 39"/>
                  <a:gd name="T36" fmla="*/ 36 w 40"/>
                  <a:gd name="T37" fmla="*/ 31 h 39"/>
                  <a:gd name="T38" fmla="*/ 38 w 40"/>
                  <a:gd name="T39" fmla="*/ 25 h 39"/>
                  <a:gd name="T40" fmla="*/ 40 w 40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40" y="19"/>
                    </a:moveTo>
                    <a:lnTo>
                      <a:pt x="38" y="13"/>
                    </a:lnTo>
                    <a:lnTo>
                      <a:pt x="36" y="7"/>
                    </a:lnTo>
                    <a:lnTo>
                      <a:pt x="32" y="3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5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92" name="Line 576"/>
              <p:cNvSpPr>
                <a:spLocks noChangeShapeType="1"/>
              </p:cNvSpPr>
              <p:nvPr/>
            </p:nvSpPr>
            <p:spPr bwMode="auto">
              <a:xfrm flipV="1">
                <a:off x="4101" y="2088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93" name="Line 577"/>
              <p:cNvSpPr>
                <a:spLocks noChangeShapeType="1"/>
              </p:cNvSpPr>
              <p:nvPr/>
            </p:nvSpPr>
            <p:spPr bwMode="auto">
              <a:xfrm>
                <a:off x="4101" y="2120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94" name="Freeform 578"/>
              <p:cNvSpPr>
                <a:spLocks/>
              </p:cNvSpPr>
              <p:nvPr/>
            </p:nvSpPr>
            <p:spPr bwMode="auto">
              <a:xfrm>
                <a:off x="4110" y="2116"/>
                <a:ext cx="20" cy="19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19 w 39"/>
                  <a:gd name="T11" fmla="*/ 0 h 40"/>
                  <a:gd name="T12" fmla="*/ 14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4 w 39"/>
                  <a:gd name="T29" fmla="*/ 38 h 40"/>
                  <a:gd name="T30" fmla="*/ 19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19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95" name="Line 579"/>
              <p:cNvSpPr>
                <a:spLocks noChangeShapeType="1"/>
              </p:cNvSpPr>
              <p:nvPr/>
            </p:nvSpPr>
            <p:spPr bwMode="auto">
              <a:xfrm flipV="1">
                <a:off x="4120" y="210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96" name="Line 580"/>
              <p:cNvSpPr>
                <a:spLocks noChangeShapeType="1"/>
              </p:cNvSpPr>
              <p:nvPr/>
            </p:nvSpPr>
            <p:spPr bwMode="auto">
              <a:xfrm>
                <a:off x="4120" y="2135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97" name="Freeform 581"/>
              <p:cNvSpPr>
                <a:spLocks/>
              </p:cNvSpPr>
              <p:nvPr/>
            </p:nvSpPr>
            <p:spPr bwMode="auto">
              <a:xfrm>
                <a:off x="4130" y="2106"/>
                <a:ext cx="20" cy="19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98" name="Line 582"/>
              <p:cNvSpPr>
                <a:spLocks noChangeShapeType="1"/>
              </p:cNvSpPr>
              <p:nvPr/>
            </p:nvSpPr>
            <p:spPr bwMode="auto">
              <a:xfrm flipV="1">
                <a:off x="4140" y="209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799" name="Line 583"/>
              <p:cNvSpPr>
                <a:spLocks noChangeShapeType="1"/>
              </p:cNvSpPr>
              <p:nvPr/>
            </p:nvSpPr>
            <p:spPr bwMode="auto">
              <a:xfrm>
                <a:off x="4140" y="2125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00" name="Freeform 584"/>
              <p:cNvSpPr>
                <a:spLocks/>
              </p:cNvSpPr>
              <p:nvPr/>
            </p:nvSpPr>
            <p:spPr bwMode="auto">
              <a:xfrm>
                <a:off x="4150" y="2072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19 w 39"/>
                  <a:gd name="T11" fmla="*/ 0 h 40"/>
                  <a:gd name="T12" fmla="*/ 13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3 w 39"/>
                  <a:gd name="T29" fmla="*/ 38 h 40"/>
                  <a:gd name="T30" fmla="*/ 19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3" y="38"/>
                    </a:lnTo>
                    <a:lnTo>
                      <a:pt x="19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01" name="Line 585"/>
              <p:cNvSpPr>
                <a:spLocks noChangeShapeType="1"/>
              </p:cNvSpPr>
              <p:nvPr/>
            </p:nvSpPr>
            <p:spPr bwMode="auto">
              <a:xfrm flipV="1">
                <a:off x="4160" y="2058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02" name="Line 586"/>
              <p:cNvSpPr>
                <a:spLocks noChangeShapeType="1"/>
              </p:cNvSpPr>
              <p:nvPr/>
            </p:nvSpPr>
            <p:spPr bwMode="auto">
              <a:xfrm>
                <a:off x="4160" y="2092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03" name="Freeform 587"/>
              <p:cNvSpPr>
                <a:spLocks/>
              </p:cNvSpPr>
              <p:nvPr/>
            </p:nvSpPr>
            <p:spPr bwMode="auto">
              <a:xfrm>
                <a:off x="4170" y="2114"/>
                <a:ext cx="19" cy="19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04" name="Line 588"/>
              <p:cNvSpPr>
                <a:spLocks noChangeShapeType="1"/>
              </p:cNvSpPr>
              <p:nvPr/>
            </p:nvSpPr>
            <p:spPr bwMode="auto">
              <a:xfrm flipV="1">
                <a:off x="4179" y="2101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05" name="Line 589"/>
              <p:cNvSpPr>
                <a:spLocks noChangeShapeType="1"/>
              </p:cNvSpPr>
              <p:nvPr/>
            </p:nvSpPr>
            <p:spPr bwMode="auto">
              <a:xfrm>
                <a:off x="4179" y="2133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06" name="Freeform 590"/>
              <p:cNvSpPr>
                <a:spLocks/>
              </p:cNvSpPr>
              <p:nvPr/>
            </p:nvSpPr>
            <p:spPr bwMode="auto">
              <a:xfrm>
                <a:off x="4189" y="2091"/>
                <a:ext cx="20" cy="20"/>
              </a:xfrm>
              <a:custGeom>
                <a:avLst/>
                <a:gdLst>
                  <a:gd name="T0" fmla="*/ 39 w 39"/>
                  <a:gd name="T1" fmla="*/ 20 h 39"/>
                  <a:gd name="T2" fmla="*/ 37 w 39"/>
                  <a:gd name="T3" fmla="*/ 14 h 39"/>
                  <a:gd name="T4" fmla="*/ 35 w 39"/>
                  <a:gd name="T5" fmla="*/ 8 h 39"/>
                  <a:gd name="T6" fmla="*/ 31 w 39"/>
                  <a:gd name="T7" fmla="*/ 4 h 39"/>
                  <a:gd name="T8" fmla="*/ 25 w 39"/>
                  <a:gd name="T9" fmla="*/ 2 h 39"/>
                  <a:gd name="T10" fmla="*/ 19 w 39"/>
                  <a:gd name="T11" fmla="*/ 0 h 39"/>
                  <a:gd name="T12" fmla="*/ 13 w 39"/>
                  <a:gd name="T13" fmla="*/ 2 h 39"/>
                  <a:gd name="T14" fmla="*/ 7 w 39"/>
                  <a:gd name="T15" fmla="*/ 4 h 39"/>
                  <a:gd name="T16" fmla="*/ 3 w 39"/>
                  <a:gd name="T17" fmla="*/ 8 h 39"/>
                  <a:gd name="T18" fmla="*/ 2 w 39"/>
                  <a:gd name="T19" fmla="*/ 14 h 39"/>
                  <a:gd name="T20" fmla="*/ 0 w 39"/>
                  <a:gd name="T21" fmla="*/ 20 h 39"/>
                  <a:gd name="T22" fmla="*/ 2 w 39"/>
                  <a:gd name="T23" fmla="*/ 25 h 39"/>
                  <a:gd name="T24" fmla="*/ 3 w 39"/>
                  <a:gd name="T25" fmla="*/ 31 h 39"/>
                  <a:gd name="T26" fmla="*/ 7 w 39"/>
                  <a:gd name="T27" fmla="*/ 35 h 39"/>
                  <a:gd name="T28" fmla="*/ 13 w 39"/>
                  <a:gd name="T29" fmla="*/ 37 h 39"/>
                  <a:gd name="T30" fmla="*/ 19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5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07" name="Line 591"/>
              <p:cNvSpPr>
                <a:spLocks noChangeShapeType="1"/>
              </p:cNvSpPr>
              <p:nvPr/>
            </p:nvSpPr>
            <p:spPr bwMode="auto">
              <a:xfrm flipV="1">
                <a:off x="4199" y="2078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08" name="Line 592"/>
              <p:cNvSpPr>
                <a:spLocks noChangeShapeType="1"/>
              </p:cNvSpPr>
              <p:nvPr/>
            </p:nvSpPr>
            <p:spPr bwMode="auto">
              <a:xfrm>
                <a:off x="4199" y="2111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09" name="Freeform 593"/>
              <p:cNvSpPr>
                <a:spLocks/>
              </p:cNvSpPr>
              <p:nvPr/>
            </p:nvSpPr>
            <p:spPr bwMode="auto">
              <a:xfrm>
                <a:off x="4209" y="2121"/>
                <a:ext cx="20" cy="20"/>
              </a:xfrm>
              <a:custGeom>
                <a:avLst/>
                <a:gdLst>
                  <a:gd name="T0" fmla="*/ 39 w 39"/>
                  <a:gd name="T1" fmla="*/ 20 h 39"/>
                  <a:gd name="T2" fmla="*/ 37 w 39"/>
                  <a:gd name="T3" fmla="*/ 14 h 39"/>
                  <a:gd name="T4" fmla="*/ 35 w 39"/>
                  <a:gd name="T5" fmla="*/ 8 h 39"/>
                  <a:gd name="T6" fmla="*/ 32 w 39"/>
                  <a:gd name="T7" fmla="*/ 4 h 39"/>
                  <a:gd name="T8" fmla="*/ 26 w 39"/>
                  <a:gd name="T9" fmla="*/ 2 h 39"/>
                  <a:gd name="T10" fmla="*/ 20 w 39"/>
                  <a:gd name="T11" fmla="*/ 0 h 39"/>
                  <a:gd name="T12" fmla="*/ 14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4 h 39"/>
                  <a:gd name="T20" fmla="*/ 0 w 39"/>
                  <a:gd name="T21" fmla="*/ 20 h 39"/>
                  <a:gd name="T22" fmla="*/ 2 w 39"/>
                  <a:gd name="T23" fmla="*/ 26 h 39"/>
                  <a:gd name="T24" fmla="*/ 4 w 39"/>
                  <a:gd name="T25" fmla="*/ 32 h 39"/>
                  <a:gd name="T26" fmla="*/ 8 w 39"/>
                  <a:gd name="T27" fmla="*/ 35 h 39"/>
                  <a:gd name="T28" fmla="*/ 14 w 39"/>
                  <a:gd name="T29" fmla="*/ 37 h 39"/>
                  <a:gd name="T30" fmla="*/ 20 w 39"/>
                  <a:gd name="T31" fmla="*/ 39 h 39"/>
                  <a:gd name="T32" fmla="*/ 26 w 39"/>
                  <a:gd name="T33" fmla="*/ 37 h 39"/>
                  <a:gd name="T34" fmla="*/ 32 w 39"/>
                  <a:gd name="T35" fmla="*/ 35 h 39"/>
                  <a:gd name="T36" fmla="*/ 35 w 39"/>
                  <a:gd name="T37" fmla="*/ 32 h 39"/>
                  <a:gd name="T38" fmla="*/ 37 w 39"/>
                  <a:gd name="T39" fmla="*/ 26 h 39"/>
                  <a:gd name="T40" fmla="*/ 39 w 39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10" name="Line 594"/>
              <p:cNvSpPr>
                <a:spLocks noChangeShapeType="1"/>
              </p:cNvSpPr>
              <p:nvPr/>
            </p:nvSpPr>
            <p:spPr bwMode="auto">
              <a:xfrm flipV="1">
                <a:off x="4219" y="2109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11" name="Line 595"/>
              <p:cNvSpPr>
                <a:spLocks noChangeShapeType="1"/>
              </p:cNvSpPr>
              <p:nvPr/>
            </p:nvSpPr>
            <p:spPr bwMode="auto">
              <a:xfrm>
                <a:off x="4219" y="2141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12" name="Freeform 596"/>
              <p:cNvSpPr>
                <a:spLocks/>
              </p:cNvSpPr>
              <p:nvPr/>
            </p:nvSpPr>
            <p:spPr bwMode="auto">
              <a:xfrm>
                <a:off x="4229" y="2105"/>
                <a:ext cx="19" cy="19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13" name="Line 597"/>
              <p:cNvSpPr>
                <a:spLocks noChangeShapeType="1"/>
              </p:cNvSpPr>
              <p:nvPr/>
            </p:nvSpPr>
            <p:spPr bwMode="auto">
              <a:xfrm flipV="1">
                <a:off x="4239" y="2092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14" name="Line 598"/>
              <p:cNvSpPr>
                <a:spLocks noChangeShapeType="1"/>
              </p:cNvSpPr>
              <p:nvPr/>
            </p:nvSpPr>
            <p:spPr bwMode="auto">
              <a:xfrm>
                <a:off x="4239" y="2124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15" name="Freeform 599"/>
              <p:cNvSpPr>
                <a:spLocks/>
              </p:cNvSpPr>
              <p:nvPr/>
            </p:nvSpPr>
            <p:spPr bwMode="auto">
              <a:xfrm>
                <a:off x="4248" y="2087"/>
                <a:ext cx="20" cy="20"/>
              </a:xfrm>
              <a:custGeom>
                <a:avLst/>
                <a:gdLst>
                  <a:gd name="T0" fmla="*/ 39 w 39"/>
                  <a:gd name="T1" fmla="*/ 20 h 39"/>
                  <a:gd name="T2" fmla="*/ 37 w 39"/>
                  <a:gd name="T3" fmla="*/ 14 h 39"/>
                  <a:gd name="T4" fmla="*/ 35 w 39"/>
                  <a:gd name="T5" fmla="*/ 8 h 39"/>
                  <a:gd name="T6" fmla="*/ 31 w 39"/>
                  <a:gd name="T7" fmla="*/ 4 h 39"/>
                  <a:gd name="T8" fmla="*/ 25 w 39"/>
                  <a:gd name="T9" fmla="*/ 2 h 39"/>
                  <a:gd name="T10" fmla="*/ 20 w 39"/>
                  <a:gd name="T11" fmla="*/ 0 h 39"/>
                  <a:gd name="T12" fmla="*/ 14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4 h 39"/>
                  <a:gd name="T20" fmla="*/ 0 w 39"/>
                  <a:gd name="T21" fmla="*/ 20 h 39"/>
                  <a:gd name="T22" fmla="*/ 2 w 39"/>
                  <a:gd name="T23" fmla="*/ 26 h 39"/>
                  <a:gd name="T24" fmla="*/ 4 w 39"/>
                  <a:gd name="T25" fmla="*/ 31 h 39"/>
                  <a:gd name="T26" fmla="*/ 8 w 39"/>
                  <a:gd name="T27" fmla="*/ 35 h 39"/>
                  <a:gd name="T28" fmla="*/ 14 w 39"/>
                  <a:gd name="T29" fmla="*/ 37 h 39"/>
                  <a:gd name="T30" fmla="*/ 20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6 h 39"/>
                  <a:gd name="T40" fmla="*/ 39 w 39"/>
                  <a:gd name="T4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16" name="Line 600"/>
              <p:cNvSpPr>
                <a:spLocks noChangeShapeType="1"/>
              </p:cNvSpPr>
              <p:nvPr/>
            </p:nvSpPr>
            <p:spPr bwMode="auto">
              <a:xfrm flipV="1">
                <a:off x="4258" y="2074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17" name="Line 601"/>
              <p:cNvSpPr>
                <a:spLocks noChangeShapeType="1"/>
              </p:cNvSpPr>
              <p:nvPr/>
            </p:nvSpPr>
            <p:spPr bwMode="auto">
              <a:xfrm>
                <a:off x="4258" y="2107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18" name="Freeform 602"/>
              <p:cNvSpPr>
                <a:spLocks/>
              </p:cNvSpPr>
              <p:nvPr/>
            </p:nvSpPr>
            <p:spPr bwMode="auto">
              <a:xfrm>
                <a:off x="4268" y="2109"/>
                <a:ext cx="20" cy="19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19" name="Line 603"/>
              <p:cNvSpPr>
                <a:spLocks noChangeShapeType="1"/>
              </p:cNvSpPr>
              <p:nvPr/>
            </p:nvSpPr>
            <p:spPr bwMode="auto">
              <a:xfrm flipV="1">
                <a:off x="4278" y="2096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20" name="Line 604"/>
              <p:cNvSpPr>
                <a:spLocks noChangeShapeType="1"/>
              </p:cNvSpPr>
              <p:nvPr/>
            </p:nvSpPr>
            <p:spPr bwMode="auto">
              <a:xfrm>
                <a:off x="4278" y="2128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21" name="Freeform 605"/>
              <p:cNvSpPr>
                <a:spLocks/>
              </p:cNvSpPr>
              <p:nvPr/>
            </p:nvSpPr>
            <p:spPr bwMode="auto">
              <a:xfrm>
                <a:off x="4288" y="2098"/>
                <a:ext cx="20" cy="20"/>
              </a:xfrm>
              <a:custGeom>
                <a:avLst/>
                <a:gdLst>
                  <a:gd name="T0" fmla="*/ 39 w 39"/>
                  <a:gd name="T1" fmla="*/ 19 h 39"/>
                  <a:gd name="T2" fmla="*/ 37 w 39"/>
                  <a:gd name="T3" fmla="*/ 13 h 39"/>
                  <a:gd name="T4" fmla="*/ 35 w 39"/>
                  <a:gd name="T5" fmla="*/ 8 h 39"/>
                  <a:gd name="T6" fmla="*/ 31 w 39"/>
                  <a:gd name="T7" fmla="*/ 4 h 39"/>
                  <a:gd name="T8" fmla="*/ 25 w 39"/>
                  <a:gd name="T9" fmla="*/ 2 h 39"/>
                  <a:gd name="T10" fmla="*/ 19 w 39"/>
                  <a:gd name="T11" fmla="*/ 0 h 39"/>
                  <a:gd name="T12" fmla="*/ 14 w 39"/>
                  <a:gd name="T13" fmla="*/ 2 h 39"/>
                  <a:gd name="T14" fmla="*/ 8 w 39"/>
                  <a:gd name="T15" fmla="*/ 4 h 39"/>
                  <a:gd name="T16" fmla="*/ 4 w 39"/>
                  <a:gd name="T17" fmla="*/ 8 h 39"/>
                  <a:gd name="T18" fmla="*/ 2 w 39"/>
                  <a:gd name="T19" fmla="*/ 13 h 39"/>
                  <a:gd name="T20" fmla="*/ 0 w 39"/>
                  <a:gd name="T21" fmla="*/ 19 h 39"/>
                  <a:gd name="T22" fmla="*/ 2 w 39"/>
                  <a:gd name="T23" fmla="*/ 25 h 39"/>
                  <a:gd name="T24" fmla="*/ 4 w 39"/>
                  <a:gd name="T25" fmla="*/ 31 h 39"/>
                  <a:gd name="T26" fmla="*/ 8 w 39"/>
                  <a:gd name="T27" fmla="*/ 35 h 39"/>
                  <a:gd name="T28" fmla="*/ 14 w 39"/>
                  <a:gd name="T29" fmla="*/ 37 h 39"/>
                  <a:gd name="T30" fmla="*/ 19 w 39"/>
                  <a:gd name="T31" fmla="*/ 39 h 39"/>
                  <a:gd name="T32" fmla="*/ 25 w 39"/>
                  <a:gd name="T33" fmla="*/ 37 h 39"/>
                  <a:gd name="T34" fmla="*/ 31 w 39"/>
                  <a:gd name="T35" fmla="*/ 35 h 39"/>
                  <a:gd name="T36" fmla="*/ 35 w 39"/>
                  <a:gd name="T37" fmla="*/ 31 h 39"/>
                  <a:gd name="T38" fmla="*/ 37 w 39"/>
                  <a:gd name="T39" fmla="*/ 25 h 39"/>
                  <a:gd name="T40" fmla="*/ 39 w 39"/>
                  <a:gd name="T4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7" y="13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22" name="Line 606"/>
              <p:cNvSpPr>
                <a:spLocks noChangeShapeType="1"/>
              </p:cNvSpPr>
              <p:nvPr/>
            </p:nvSpPr>
            <p:spPr bwMode="auto">
              <a:xfrm flipV="1">
                <a:off x="4298" y="2085"/>
                <a:ext cx="1" cy="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23" name="Line 607"/>
              <p:cNvSpPr>
                <a:spLocks noChangeShapeType="1"/>
              </p:cNvSpPr>
              <p:nvPr/>
            </p:nvSpPr>
            <p:spPr bwMode="auto">
              <a:xfrm>
                <a:off x="4298" y="2118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24" name="Freeform 608"/>
              <p:cNvSpPr>
                <a:spLocks/>
              </p:cNvSpPr>
              <p:nvPr/>
            </p:nvSpPr>
            <p:spPr bwMode="auto">
              <a:xfrm>
                <a:off x="4308" y="2073"/>
                <a:ext cx="19" cy="20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25" name="Line 609"/>
              <p:cNvSpPr>
                <a:spLocks noChangeShapeType="1"/>
              </p:cNvSpPr>
              <p:nvPr/>
            </p:nvSpPr>
            <p:spPr bwMode="auto">
              <a:xfrm flipV="1">
                <a:off x="4317" y="2059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26" name="Line 610"/>
              <p:cNvSpPr>
                <a:spLocks noChangeShapeType="1"/>
              </p:cNvSpPr>
              <p:nvPr/>
            </p:nvSpPr>
            <p:spPr bwMode="auto">
              <a:xfrm>
                <a:off x="4317" y="2093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27" name="Freeform 611"/>
              <p:cNvSpPr>
                <a:spLocks/>
              </p:cNvSpPr>
              <p:nvPr/>
            </p:nvSpPr>
            <p:spPr bwMode="auto">
              <a:xfrm>
                <a:off x="4327" y="2075"/>
                <a:ext cx="20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19 w 39"/>
                  <a:gd name="T11" fmla="*/ 0 h 40"/>
                  <a:gd name="T12" fmla="*/ 13 w 39"/>
                  <a:gd name="T13" fmla="*/ 2 h 40"/>
                  <a:gd name="T14" fmla="*/ 8 w 39"/>
                  <a:gd name="T15" fmla="*/ 4 h 40"/>
                  <a:gd name="T16" fmla="*/ 4 w 39"/>
                  <a:gd name="T17" fmla="*/ 8 h 40"/>
                  <a:gd name="T18" fmla="*/ 2 w 39"/>
                  <a:gd name="T19" fmla="*/ 14 h 40"/>
                  <a:gd name="T20" fmla="*/ 0 w 39"/>
                  <a:gd name="T21" fmla="*/ 20 h 40"/>
                  <a:gd name="T22" fmla="*/ 2 w 39"/>
                  <a:gd name="T23" fmla="*/ 26 h 40"/>
                  <a:gd name="T24" fmla="*/ 4 w 39"/>
                  <a:gd name="T25" fmla="*/ 32 h 40"/>
                  <a:gd name="T26" fmla="*/ 8 w 39"/>
                  <a:gd name="T27" fmla="*/ 36 h 40"/>
                  <a:gd name="T28" fmla="*/ 13 w 39"/>
                  <a:gd name="T29" fmla="*/ 38 h 40"/>
                  <a:gd name="T30" fmla="*/ 19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3" y="38"/>
                    </a:lnTo>
                    <a:lnTo>
                      <a:pt x="19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28" name="Line 612"/>
              <p:cNvSpPr>
                <a:spLocks noChangeShapeType="1"/>
              </p:cNvSpPr>
              <p:nvPr/>
            </p:nvSpPr>
            <p:spPr bwMode="auto">
              <a:xfrm flipV="1">
                <a:off x="4337" y="2061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29" name="Line 613"/>
              <p:cNvSpPr>
                <a:spLocks noChangeShapeType="1"/>
              </p:cNvSpPr>
              <p:nvPr/>
            </p:nvSpPr>
            <p:spPr bwMode="auto">
              <a:xfrm>
                <a:off x="4337" y="2095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30" name="Freeform 614"/>
              <p:cNvSpPr>
                <a:spLocks/>
              </p:cNvSpPr>
              <p:nvPr/>
            </p:nvSpPr>
            <p:spPr bwMode="auto">
              <a:xfrm>
                <a:off x="4347" y="2073"/>
                <a:ext cx="20" cy="20"/>
              </a:xfrm>
              <a:custGeom>
                <a:avLst/>
                <a:gdLst>
                  <a:gd name="T0" fmla="*/ 40 w 40"/>
                  <a:gd name="T1" fmla="*/ 20 h 40"/>
                  <a:gd name="T2" fmla="*/ 38 w 40"/>
                  <a:gd name="T3" fmla="*/ 14 h 40"/>
                  <a:gd name="T4" fmla="*/ 36 w 40"/>
                  <a:gd name="T5" fmla="*/ 8 h 40"/>
                  <a:gd name="T6" fmla="*/ 32 w 40"/>
                  <a:gd name="T7" fmla="*/ 4 h 40"/>
                  <a:gd name="T8" fmla="*/ 26 w 40"/>
                  <a:gd name="T9" fmla="*/ 2 h 40"/>
                  <a:gd name="T10" fmla="*/ 20 w 40"/>
                  <a:gd name="T11" fmla="*/ 0 h 40"/>
                  <a:gd name="T12" fmla="*/ 14 w 40"/>
                  <a:gd name="T13" fmla="*/ 2 h 40"/>
                  <a:gd name="T14" fmla="*/ 8 w 40"/>
                  <a:gd name="T15" fmla="*/ 4 h 40"/>
                  <a:gd name="T16" fmla="*/ 4 w 40"/>
                  <a:gd name="T17" fmla="*/ 8 h 40"/>
                  <a:gd name="T18" fmla="*/ 2 w 40"/>
                  <a:gd name="T19" fmla="*/ 14 h 40"/>
                  <a:gd name="T20" fmla="*/ 0 w 40"/>
                  <a:gd name="T21" fmla="*/ 20 h 40"/>
                  <a:gd name="T22" fmla="*/ 2 w 40"/>
                  <a:gd name="T23" fmla="*/ 26 h 40"/>
                  <a:gd name="T24" fmla="*/ 4 w 40"/>
                  <a:gd name="T25" fmla="*/ 32 h 40"/>
                  <a:gd name="T26" fmla="*/ 8 w 40"/>
                  <a:gd name="T27" fmla="*/ 36 h 40"/>
                  <a:gd name="T28" fmla="*/ 14 w 40"/>
                  <a:gd name="T29" fmla="*/ 38 h 40"/>
                  <a:gd name="T30" fmla="*/ 20 w 40"/>
                  <a:gd name="T31" fmla="*/ 40 h 40"/>
                  <a:gd name="T32" fmla="*/ 26 w 40"/>
                  <a:gd name="T33" fmla="*/ 38 h 40"/>
                  <a:gd name="T34" fmla="*/ 32 w 40"/>
                  <a:gd name="T35" fmla="*/ 36 h 40"/>
                  <a:gd name="T36" fmla="*/ 36 w 40"/>
                  <a:gd name="T37" fmla="*/ 32 h 40"/>
                  <a:gd name="T38" fmla="*/ 38 w 40"/>
                  <a:gd name="T39" fmla="*/ 26 h 40"/>
                  <a:gd name="T40" fmla="*/ 40 w 40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8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31" name="Line 615"/>
              <p:cNvSpPr>
                <a:spLocks noChangeShapeType="1"/>
              </p:cNvSpPr>
              <p:nvPr/>
            </p:nvSpPr>
            <p:spPr bwMode="auto">
              <a:xfrm flipV="1">
                <a:off x="4357" y="2059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32" name="Line 616"/>
              <p:cNvSpPr>
                <a:spLocks noChangeShapeType="1"/>
              </p:cNvSpPr>
              <p:nvPr/>
            </p:nvSpPr>
            <p:spPr bwMode="auto">
              <a:xfrm>
                <a:off x="4357" y="2093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33" name="Freeform 617"/>
              <p:cNvSpPr>
                <a:spLocks/>
              </p:cNvSpPr>
              <p:nvPr/>
            </p:nvSpPr>
            <p:spPr bwMode="auto">
              <a:xfrm>
                <a:off x="4367" y="2078"/>
                <a:ext cx="19" cy="20"/>
              </a:xfrm>
              <a:custGeom>
                <a:avLst/>
                <a:gdLst>
                  <a:gd name="T0" fmla="*/ 39 w 39"/>
                  <a:gd name="T1" fmla="*/ 20 h 40"/>
                  <a:gd name="T2" fmla="*/ 37 w 39"/>
                  <a:gd name="T3" fmla="*/ 14 h 40"/>
                  <a:gd name="T4" fmla="*/ 35 w 39"/>
                  <a:gd name="T5" fmla="*/ 8 h 40"/>
                  <a:gd name="T6" fmla="*/ 31 w 39"/>
                  <a:gd name="T7" fmla="*/ 4 h 40"/>
                  <a:gd name="T8" fmla="*/ 25 w 39"/>
                  <a:gd name="T9" fmla="*/ 2 h 40"/>
                  <a:gd name="T10" fmla="*/ 19 w 39"/>
                  <a:gd name="T11" fmla="*/ 0 h 40"/>
                  <a:gd name="T12" fmla="*/ 13 w 39"/>
                  <a:gd name="T13" fmla="*/ 2 h 40"/>
                  <a:gd name="T14" fmla="*/ 7 w 39"/>
                  <a:gd name="T15" fmla="*/ 4 h 40"/>
                  <a:gd name="T16" fmla="*/ 3 w 39"/>
                  <a:gd name="T17" fmla="*/ 8 h 40"/>
                  <a:gd name="T18" fmla="*/ 1 w 39"/>
                  <a:gd name="T19" fmla="*/ 14 h 40"/>
                  <a:gd name="T20" fmla="*/ 0 w 39"/>
                  <a:gd name="T21" fmla="*/ 20 h 40"/>
                  <a:gd name="T22" fmla="*/ 1 w 39"/>
                  <a:gd name="T23" fmla="*/ 26 h 40"/>
                  <a:gd name="T24" fmla="*/ 3 w 39"/>
                  <a:gd name="T25" fmla="*/ 32 h 40"/>
                  <a:gd name="T26" fmla="*/ 7 w 39"/>
                  <a:gd name="T27" fmla="*/ 36 h 40"/>
                  <a:gd name="T28" fmla="*/ 13 w 39"/>
                  <a:gd name="T29" fmla="*/ 38 h 40"/>
                  <a:gd name="T30" fmla="*/ 19 w 39"/>
                  <a:gd name="T31" fmla="*/ 40 h 40"/>
                  <a:gd name="T32" fmla="*/ 25 w 39"/>
                  <a:gd name="T33" fmla="*/ 38 h 40"/>
                  <a:gd name="T34" fmla="*/ 31 w 39"/>
                  <a:gd name="T35" fmla="*/ 36 h 40"/>
                  <a:gd name="T36" fmla="*/ 35 w 39"/>
                  <a:gd name="T37" fmla="*/ 32 h 40"/>
                  <a:gd name="T38" fmla="*/ 37 w 39"/>
                  <a:gd name="T39" fmla="*/ 26 h 40"/>
                  <a:gd name="T40" fmla="*/ 39 w 39"/>
                  <a:gd name="T4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9" y="20"/>
                    </a:moveTo>
                    <a:lnTo>
                      <a:pt x="37" y="14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1" y="14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3" y="32"/>
                    </a:lnTo>
                    <a:lnTo>
                      <a:pt x="7" y="36"/>
                    </a:lnTo>
                    <a:lnTo>
                      <a:pt x="13" y="38"/>
                    </a:lnTo>
                    <a:lnTo>
                      <a:pt x="19" y="40"/>
                    </a:lnTo>
                    <a:lnTo>
                      <a:pt x="25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34" name="Line 618"/>
              <p:cNvSpPr>
                <a:spLocks noChangeShapeType="1"/>
              </p:cNvSpPr>
              <p:nvPr/>
            </p:nvSpPr>
            <p:spPr bwMode="auto">
              <a:xfrm flipV="1">
                <a:off x="4377" y="2064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777835" name="Line 619"/>
              <p:cNvSpPr>
                <a:spLocks noChangeShapeType="1"/>
              </p:cNvSpPr>
              <p:nvPr/>
            </p:nvSpPr>
            <p:spPr bwMode="auto">
              <a:xfrm>
                <a:off x="4377" y="2098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777836" name="Freeform 620"/>
            <p:cNvSpPr>
              <a:spLocks/>
            </p:cNvSpPr>
            <p:nvPr/>
          </p:nvSpPr>
          <p:spPr bwMode="auto">
            <a:xfrm>
              <a:off x="4386" y="2089"/>
              <a:ext cx="20" cy="20"/>
            </a:xfrm>
            <a:custGeom>
              <a:avLst/>
              <a:gdLst>
                <a:gd name="T0" fmla="*/ 39 w 39"/>
                <a:gd name="T1" fmla="*/ 20 h 39"/>
                <a:gd name="T2" fmla="*/ 37 w 39"/>
                <a:gd name="T3" fmla="*/ 14 h 39"/>
                <a:gd name="T4" fmla="*/ 35 w 39"/>
                <a:gd name="T5" fmla="*/ 8 h 39"/>
                <a:gd name="T6" fmla="*/ 31 w 39"/>
                <a:gd name="T7" fmla="*/ 4 h 39"/>
                <a:gd name="T8" fmla="*/ 26 w 39"/>
                <a:gd name="T9" fmla="*/ 2 h 39"/>
                <a:gd name="T10" fmla="*/ 20 w 39"/>
                <a:gd name="T11" fmla="*/ 0 h 39"/>
                <a:gd name="T12" fmla="*/ 14 w 39"/>
                <a:gd name="T13" fmla="*/ 2 h 39"/>
                <a:gd name="T14" fmla="*/ 8 w 39"/>
                <a:gd name="T15" fmla="*/ 4 h 39"/>
                <a:gd name="T16" fmla="*/ 4 w 39"/>
                <a:gd name="T17" fmla="*/ 8 h 39"/>
                <a:gd name="T18" fmla="*/ 2 w 39"/>
                <a:gd name="T19" fmla="*/ 14 h 39"/>
                <a:gd name="T20" fmla="*/ 0 w 39"/>
                <a:gd name="T21" fmla="*/ 20 h 39"/>
                <a:gd name="T22" fmla="*/ 2 w 39"/>
                <a:gd name="T23" fmla="*/ 26 h 39"/>
                <a:gd name="T24" fmla="*/ 4 w 39"/>
                <a:gd name="T25" fmla="*/ 31 h 39"/>
                <a:gd name="T26" fmla="*/ 8 w 39"/>
                <a:gd name="T27" fmla="*/ 35 h 39"/>
                <a:gd name="T28" fmla="*/ 14 w 39"/>
                <a:gd name="T29" fmla="*/ 37 h 39"/>
                <a:gd name="T30" fmla="*/ 20 w 39"/>
                <a:gd name="T31" fmla="*/ 39 h 39"/>
                <a:gd name="T32" fmla="*/ 26 w 39"/>
                <a:gd name="T33" fmla="*/ 37 h 39"/>
                <a:gd name="T34" fmla="*/ 31 w 39"/>
                <a:gd name="T35" fmla="*/ 35 h 39"/>
                <a:gd name="T36" fmla="*/ 35 w 39"/>
                <a:gd name="T37" fmla="*/ 31 h 39"/>
                <a:gd name="T38" fmla="*/ 37 w 39"/>
                <a:gd name="T39" fmla="*/ 26 h 39"/>
                <a:gd name="T40" fmla="*/ 39 w 39"/>
                <a:gd name="T41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4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14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37" name="Line 621"/>
            <p:cNvSpPr>
              <a:spLocks noChangeShapeType="1"/>
            </p:cNvSpPr>
            <p:nvPr/>
          </p:nvSpPr>
          <p:spPr bwMode="auto">
            <a:xfrm flipV="1">
              <a:off x="4396" y="2076"/>
              <a:ext cx="1" cy="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38" name="Line 622"/>
            <p:cNvSpPr>
              <a:spLocks noChangeShapeType="1"/>
            </p:cNvSpPr>
            <p:nvPr/>
          </p:nvSpPr>
          <p:spPr bwMode="auto">
            <a:xfrm>
              <a:off x="4396" y="2109"/>
              <a:ext cx="1" cy="1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39" name="Freeform 623"/>
            <p:cNvSpPr>
              <a:spLocks/>
            </p:cNvSpPr>
            <p:nvPr/>
          </p:nvSpPr>
          <p:spPr bwMode="auto">
            <a:xfrm>
              <a:off x="4406" y="2032"/>
              <a:ext cx="20" cy="19"/>
            </a:xfrm>
            <a:custGeom>
              <a:avLst/>
              <a:gdLst>
                <a:gd name="T0" fmla="*/ 40 w 40"/>
                <a:gd name="T1" fmla="*/ 20 h 40"/>
                <a:gd name="T2" fmla="*/ 38 w 40"/>
                <a:gd name="T3" fmla="*/ 14 h 40"/>
                <a:gd name="T4" fmla="*/ 36 w 40"/>
                <a:gd name="T5" fmla="*/ 8 h 40"/>
                <a:gd name="T6" fmla="*/ 32 w 40"/>
                <a:gd name="T7" fmla="*/ 4 h 40"/>
                <a:gd name="T8" fmla="*/ 26 w 40"/>
                <a:gd name="T9" fmla="*/ 2 h 40"/>
                <a:gd name="T10" fmla="*/ 20 w 40"/>
                <a:gd name="T11" fmla="*/ 0 h 40"/>
                <a:gd name="T12" fmla="*/ 14 w 40"/>
                <a:gd name="T13" fmla="*/ 2 h 40"/>
                <a:gd name="T14" fmla="*/ 8 w 40"/>
                <a:gd name="T15" fmla="*/ 4 h 40"/>
                <a:gd name="T16" fmla="*/ 4 w 40"/>
                <a:gd name="T17" fmla="*/ 8 h 40"/>
                <a:gd name="T18" fmla="*/ 2 w 40"/>
                <a:gd name="T19" fmla="*/ 14 h 40"/>
                <a:gd name="T20" fmla="*/ 0 w 40"/>
                <a:gd name="T21" fmla="*/ 20 h 40"/>
                <a:gd name="T22" fmla="*/ 2 w 40"/>
                <a:gd name="T23" fmla="*/ 26 h 40"/>
                <a:gd name="T24" fmla="*/ 4 w 40"/>
                <a:gd name="T25" fmla="*/ 32 h 40"/>
                <a:gd name="T26" fmla="*/ 8 w 40"/>
                <a:gd name="T27" fmla="*/ 36 h 40"/>
                <a:gd name="T28" fmla="*/ 14 w 40"/>
                <a:gd name="T29" fmla="*/ 38 h 40"/>
                <a:gd name="T30" fmla="*/ 20 w 40"/>
                <a:gd name="T31" fmla="*/ 40 h 40"/>
                <a:gd name="T32" fmla="*/ 26 w 40"/>
                <a:gd name="T33" fmla="*/ 38 h 40"/>
                <a:gd name="T34" fmla="*/ 32 w 40"/>
                <a:gd name="T35" fmla="*/ 36 h 40"/>
                <a:gd name="T36" fmla="*/ 36 w 40"/>
                <a:gd name="T37" fmla="*/ 32 h 40"/>
                <a:gd name="T38" fmla="*/ 38 w 40"/>
                <a:gd name="T39" fmla="*/ 26 h 40"/>
                <a:gd name="T40" fmla="*/ 40 w 40"/>
                <a:gd name="T4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0">
                  <a:moveTo>
                    <a:pt x="40" y="20"/>
                  </a:moveTo>
                  <a:lnTo>
                    <a:pt x="38" y="14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2" y="36"/>
                  </a:lnTo>
                  <a:lnTo>
                    <a:pt x="36" y="32"/>
                  </a:lnTo>
                  <a:lnTo>
                    <a:pt x="38" y="26"/>
                  </a:lnTo>
                  <a:lnTo>
                    <a:pt x="40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40" name="Line 624"/>
            <p:cNvSpPr>
              <a:spLocks noChangeShapeType="1"/>
            </p:cNvSpPr>
            <p:nvPr/>
          </p:nvSpPr>
          <p:spPr bwMode="auto">
            <a:xfrm flipV="1">
              <a:off x="4416" y="2018"/>
              <a:ext cx="1" cy="1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41" name="Line 625"/>
            <p:cNvSpPr>
              <a:spLocks noChangeShapeType="1"/>
            </p:cNvSpPr>
            <p:nvPr/>
          </p:nvSpPr>
          <p:spPr bwMode="auto">
            <a:xfrm>
              <a:off x="4416" y="2051"/>
              <a:ext cx="1" cy="1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42" name="Freeform 626"/>
            <p:cNvSpPr>
              <a:spLocks/>
            </p:cNvSpPr>
            <p:nvPr/>
          </p:nvSpPr>
          <p:spPr bwMode="auto">
            <a:xfrm>
              <a:off x="4426" y="2007"/>
              <a:ext cx="20" cy="20"/>
            </a:xfrm>
            <a:custGeom>
              <a:avLst/>
              <a:gdLst>
                <a:gd name="T0" fmla="*/ 39 w 39"/>
                <a:gd name="T1" fmla="*/ 20 h 40"/>
                <a:gd name="T2" fmla="*/ 37 w 39"/>
                <a:gd name="T3" fmla="*/ 14 h 40"/>
                <a:gd name="T4" fmla="*/ 35 w 39"/>
                <a:gd name="T5" fmla="*/ 8 h 40"/>
                <a:gd name="T6" fmla="*/ 31 w 39"/>
                <a:gd name="T7" fmla="*/ 4 h 40"/>
                <a:gd name="T8" fmla="*/ 25 w 39"/>
                <a:gd name="T9" fmla="*/ 2 h 40"/>
                <a:gd name="T10" fmla="*/ 20 w 39"/>
                <a:gd name="T11" fmla="*/ 0 h 40"/>
                <a:gd name="T12" fmla="*/ 14 w 39"/>
                <a:gd name="T13" fmla="*/ 2 h 40"/>
                <a:gd name="T14" fmla="*/ 8 w 39"/>
                <a:gd name="T15" fmla="*/ 4 h 40"/>
                <a:gd name="T16" fmla="*/ 4 w 39"/>
                <a:gd name="T17" fmla="*/ 8 h 40"/>
                <a:gd name="T18" fmla="*/ 2 w 39"/>
                <a:gd name="T19" fmla="*/ 14 h 40"/>
                <a:gd name="T20" fmla="*/ 0 w 39"/>
                <a:gd name="T21" fmla="*/ 20 h 40"/>
                <a:gd name="T22" fmla="*/ 2 w 39"/>
                <a:gd name="T23" fmla="*/ 26 h 40"/>
                <a:gd name="T24" fmla="*/ 4 w 39"/>
                <a:gd name="T25" fmla="*/ 32 h 40"/>
                <a:gd name="T26" fmla="*/ 8 w 39"/>
                <a:gd name="T27" fmla="*/ 36 h 40"/>
                <a:gd name="T28" fmla="*/ 14 w 39"/>
                <a:gd name="T29" fmla="*/ 38 h 40"/>
                <a:gd name="T30" fmla="*/ 20 w 39"/>
                <a:gd name="T31" fmla="*/ 40 h 40"/>
                <a:gd name="T32" fmla="*/ 25 w 39"/>
                <a:gd name="T33" fmla="*/ 38 h 40"/>
                <a:gd name="T34" fmla="*/ 31 w 39"/>
                <a:gd name="T35" fmla="*/ 36 h 40"/>
                <a:gd name="T36" fmla="*/ 35 w 39"/>
                <a:gd name="T37" fmla="*/ 32 h 40"/>
                <a:gd name="T38" fmla="*/ 37 w 39"/>
                <a:gd name="T39" fmla="*/ 26 h 40"/>
                <a:gd name="T40" fmla="*/ 39 w 39"/>
                <a:gd name="T4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40">
                  <a:moveTo>
                    <a:pt x="39" y="20"/>
                  </a:moveTo>
                  <a:lnTo>
                    <a:pt x="37" y="14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5" y="2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5" y="38"/>
                  </a:lnTo>
                  <a:lnTo>
                    <a:pt x="31" y="36"/>
                  </a:lnTo>
                  <a:lnTo>
                    <a:pt x="35" y="32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43" name="Line 627"/>
            <p:cNvSpPr>
              <a:spLocks noChangeShapeType="1"/>
            </p:cNvSpPr>
            <p:nvPr/>
          </p:nvSpPr>
          <p:spPr bwMode="auto">
            <a:xfrm flipV="1">
              <a:off x="4436" y="1992"/>
              <a:ext cx="1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44" name="Line 628"/>
            <p:cNvSpPr>
              <a:spLocks noChangeShapeType="1"/>
            </p:cNvSpPr>
            <p:nvPr/>
          </p:nvSpPr>
          <p:spPr bwMode="auto">
            <a:xfrm>
              <a:off x="4436" y="2027"/>
              <a:ext cx="1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45" name="Freeform 629"/>
            <p:cNvSpPr>
              <a:spLocks/>
            </p:cNvSpPr>
            <p:nvPr/>
          </p:nvSpPr>
          <p:spPr bwMode="auto">
            <a:xfrm>
              <a:off x="4446" y="2058"/>
              <a:ext cx="19" cy="20"/>
            </a:xfrm>
            <a:custGeom>
              <a:avLst/>
              <a:gdLst>
                <a:gd name="T0" fmla="*/ 40 w 40"/>
                <a:gd name="T1" fmla="*/ 19 h 39"/>
                <a:gd name="T2" fmla="*/ 38 w 40"/>
                <a:gd name="T3" fmla="*/ 14 h 39"/>
                <a:gd name="T4" fmla="*/ 36 w 40"/>
                <a:gd name="T5" fmla="*/ 8 h 39"/>
                <a:gd name="T6" fmla="*/ 32 w 40"/>
                <a:gd name="T7" fmla="*/ 4 h 39"/>
                <a:gd name="T8" fmla="*/ 26 w 40"/>
                <a:gd name="T9" fmla="*/ 2 h 39"/>
                <a:gd name="T10" fmla="*/ 20 w 40"/>
                <a:gd name="T11" fmla="*/ 0 h 39"/>
                <a:gd name="T12" fmla="*/ 14 w 40"/>
                <a:gd name="T13" fmla="*/ 2 h 39"/>
                <a:gd name="T14" fmla="*/ 8 w 40"/>
                <a:gd name="T15" fmla="*/ 4 h 39"/>
                <a:gd name="T16" fmla="*/ 4 w 40"/>
                <a:gd name="T17" fmla="*/ 8 h 39"/>
                <a:gd name="T18" fmla="*/ 2 w 40"/>
                <a:gd name="T19" fmla="*/ 14 h 39"/>
                <a:gd name="T20" fmla="*/ 0 w 40"/>
                <a:gd name="T21" fmla="*/ 19 h 39"/>
                <a:gd name="T22" fmla="*/ 2 w 40"/>
                <a:gd name="T23" fmla="*/ 25 h 39"/>
                <a:gd name="T24" fmla="*/ 4 w 40"/>
                <a:gd name="T25" fmla="*/ 31 h 39"/>
                <a:gd name="T26" fmla="*/ 8 w 40"/>
                <a:gd name="T27" fmla="*/ 35 h 39"/>
                <a:gd name="T28" fmla="*/ 14 w 40"/>
                <a:gd name="T29" fmla="*/ 37 h 39"/>
                <a:gd name="T30" fmla="*/ 20 w 40"/>
                <a:gd name="T31" fmla="*/ 39 h 39"/>
                <a:gd name="T32" fmla="*/ 26 w 40"/>
                <a:gd name="T33" fmla="*/ 37 h 39"/>
                <a:gd name="T34" fmla="*/ 32 w 40"/>
                <a:gd name="T35" fmla="*/ 35 h 39"/>
                <a:gd name="T36" fmla="*/ 36 w 40"/>
                <a:gd name="T37" fmla="*/ 31 h 39"/>
                <a:gd name="T38" fmla="*/ 38 w 40"/>
                <a:gd name="T39" fmla="*/ 25 h 39"/>
                <a:gd name="T40" fmla="*/ 40 w 40"/>
                <a:gd name="T41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39">
                  <a:moveTo>
                    <a:pt x="40" y="19"/>
                  </a:moveTo>
                  <a:lnTo>
                    <a:pt x="38" y="14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14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2" y="35"/>
                  </a:lnTo>
                  <a:lnTo>
                    <a:pt x="36" y="31"/>
                  </a:lnTo>
                  <a:lnTo>
                    <a:pt x="38" y="25"/>
                  </a:lnTo>
                  <a:lnTo>
                    <a:pt x="40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46" name="Line 630"/>
            <p:cNvSpPr>
              <a:spLocks noChangeShapeType="1"/>
            </p:cNvSpPr>
            <p:nvPr/>
          </p:nvSpPr>
          <p:spPr bwMode="auto">
            <a:xfrm flipV="1">
              <a:off x="4455" y="2045"/>
              <a:ext cx="1" cy="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47" name="Line 631"/>
            <p:cNvSpPr>
              <a:spLocks noChangeShapeType="1"/>
            </p:cNvSpPr>
            <p:nvPr/>
          </p:nvSpPr>
          <p:spPr bwMode="auto">
            <a:xfrm>
              <a:off x="4455" y="2078"/>
              <a:ext cx="1" cy="1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48" name="Freeform 632"/>
            <p:cNvSpPr>
              <a:spLocks/>
            </p:cNvSpPr>
            <p:nvPr/>
          </p:nvSpPr>
          <p:spPr bwMode="auto">
            <a:xfrm>
              <a:off x="4465" y="2019"/>
              <a:ext cx="20" cy="20"/>
            </a:xfrm>
            <a:custGeom>
              <a:avLst/>
              <a:gdLst>
                <a:gd name="T0" fmla="*/ 39 w 39"/>
                <a:gd name="T1" fmla="*/ 20 h 39"/>
                <a:gd name="T2" fmla="*/ 37 w 39"/>
                <a:gd name="T3" fmla="*/ 14 h 39"/>
                <a:gd name="T4" fmla="*/ 35 w 39"/>
                <a:gd name="T5" fmla="*/ 8 h 39"/>
                <a:gd name="T6" fmla="*/ 31 w 39"/>
                <a:gd name="T7" fmla="*/ 4 h 39"/>
                <a:gd name="T8" fmla="*/ 25 w 39"/>
                <a:gd name="T9" fmla="*/ 2 h 39"/>
                <a:gd name="T10" fmla="*/ 19 w 39"/>
                <a:gd name="T11" fmla="*/ 0 h 39"/>
                <a:gd name="T12" fmla="*/ 14 w 39"/>
                <a:gd name="T13" fmla="*/ 2 h 39"/>
                <a:gd name="T14" fmla="*/ 8 w 39"/>
                <a:gd name="T15" fmla="*/ 4 h 39"/>
                <a:gd name="T16" fmla="*/ 4 w 39"/>
                <a:gd name="T17" fmla="*/ 8 h 39"/>
                <a:gd name="T18" fmla="*/ 2 w 39"/>
                <a:gd name="T19" fmla="*/ 14 h 39"/>
                <a:gd name="T20" fmla="*/ 0 w 39"/>
                <a:gd name="T21" fmla="*/ 20 h 39"/>
                <a:gd name="T22" fmla="*/ 2 w 39"/>
                <a:gd name="T23" fmla="*/ 25 h 39"/>
                <a:gd name="T24" fmla="*/ 4 w 39"/>
                <a:gd name="T25" fmla="*/ 31 h 39"/>
                <a:gd name="T26" fmla="*/ 8 w 39"/>
                <a:gd name="T27" fmla="*/ 35 h 39"/>
                <a:gd name="T28" fmla="*/ 14 w 39"/>
                <a:gd name="T29" fmla="*/ 37 h 39"/>
                <a:gd name="T30" fmla="*/ 19 w 39"/>
                <a:gd name="T31" fmla="*/ 39 h 39"/>
                <a:gd name="T32" fmla="*/ 25 w 39"/>
                <a:gd name="T33" fmla="*/ 37 h 39"/>
                <a:gd name="T34" fmla="*/ 31 w 39"/>
                <a:gd name="T35" fmla="*/ 35 h 39"/>
                <a:gd name="T36" fmla="*/ 35 w 39"/>
                <a:gd name="T37" fmla="*/ 31 h 39"/>
                <a:gd name="T38" fmla="*/ 37 w 39"/>
                <a:gd name="T39" fmla="*/ 25 h 39"/>
                <a:gd name="T40" fmla="*/ 39 w 39"/>
                <a:gd name="T41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4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5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14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1" y="35"/>
                  </a:lnTo>
                  <a:lnTo>
                    <a:pt x="35" y="31"/>
                  </a:lnTo>
                  <a:lnTo>
                    <a:pt x="37" y="25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49" name="Line 633"/>
            <p:cNvSpPr>
              <a:spLocks noChangeShapeType="1"/>
            </p:cNvSpPr>
            <p:nvPr/>
          </p:nvSpPr>
          <p:spPr bwMode="auto">
            <a:xfrm flipV="1">
              <a:off x="4475" y="2005"/>
              <a:ext cx="1" cy="1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50" name="Line 634"/>
            <p:cNvSpPr>
              <a:spLocks noChangeShapeType="1"/>
            </p:cNvSpPr>
            <p:nvPr/>
          </p:nvSpPr>
          <p:spPr bwMode="auto">
            <a:xfrm>
              <a:off x="4475" y="2039"/>
              <a:ext cx="1" cy="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51" name="Freeform 635"/>
            <p:cNvSpPr>
              <a:spLocks/>
            </p:cNvSpPr>
            <p:nvPr/>
          </p:nvSpPr>
          <p:spPr bwMode="auto">
            <a:xfrm>
              <a:off x="4485" y="2068"/>
              <a:ext cx="20" cy="20"/>
            </a:xfrm>
            <a:custGeom>
              <a:avLst/>
              <a:gdLst>
                <a:gd name="T0" fmla="*/ 40 w 40"/>
                <a:gd name="T1" fmla="*/ 20 h 40"/>
                <a:gd name="T2" fmla="*/ 38 w 40"/>
                <a:gd name="T3" fmla="*/ 14 h 40"/>
                <a:gd name="T4" fmla="*/ 36 w 40"/>
                <a:gd name="T5" fmla="*/ 8 h 40"/>
                <a:gd name="T6" fmla="*/ 32 w 40"/>
                <a:gd name="T7" fmla="*/ 4 h 40"/>
                <a:gd name="T8" fmla="*/ 26 w 40"/>
                <a:gd name="T9" fmla="*/ 2 h 40"/>
                <a:gd name="T10" fmla="*/ 20 w 40"/>
                <a:gd name="T11" fmla="*/ 0 h 40"/>
                <a:gd name="T12" fmla="*/ 14 w 40"/>
                <a:gd name="T13" fmla="*/ 2 h 40"/>
                <a:gd name="T14" fmla="*/ 8 w 40"/>
                <a:gd name="T15" fmla="*/ 4 h 40"/>
                <a:gd name="T16" fmla="*/ 4 w 40"/>
                <a:gd name="T17" fmla="*/ 8 h 40"/>
                <a:gd name="T18" fmla="*/ 2 w 40"/>
                <a:gd name="T19" fmla="*/ 14 h 40"/>
                <a:gd name="T20" fmla="*/ 0 w 40"/>
                <a:gd name="T21" fmla="*/ 20 h 40"/>
                <a:gd name="T22" fmla="*/ 2 w 40"/>
                <a:gd name="T23" fmla="*/ 26 h 40"/>
                <a:gd name="T24" fmla="*/ 4 w 40"/>
                <a:gd name="T25" fmla="*/ 32 h 40"/>
                <a:gd name="T26" fmla="*/ 8 w 40"/>
                <a:gd name="T27" fmla="*/ 36 h 40"/>
                <a:gd name="T28" fmla="*/ 14 w 40"/>
                <a:gd name="T29" fmla="*/ 38 h 40"/>
                <a:gd name="T30" fmla="*/ 20 w 40"/>
                <a:gd name="T31" fmla="*/ 40 h 40"/>
                <a:gd name="T32" fmla="*/ 26 w 40"/>
                <a:gd name="T33" fmla="*/ 38 h 40"/>
                <a:gd name="T34" fmla="*/ 32 w 40"/>
                <a:gd name="T35" fmla="*/ 36 h 40"/>
                <a:gd name="T36" fmla="*/ 36 w 40"/>
                <a:gd name="T37" fmla="*/ 32 h 40"/>
                <a:gd name="T38" fmla="*/ 38 w 40"/>
                <a:gd name="T39" fmla="*/ 26 h 40"/>
                <a:gd name="T40" fmla="*/ 40 w 40"/>
                <a:gd name="T4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0">
                  <a:moveTo>
                    <a:pt x="40" y="20"/>
                  </a:moveTo>
                  <a:lnTo>
                    <a:pt x="38" y="14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2" y="36"/>
                  </a:lnTo>
                  <a:lnTo>
                    <a:pt x="36" y="32"/>
                  </a:lnTo>
                  <a:lnTo>
                    <a:pt x="38" y="26"/>
                  </a:lnTo>
                  <a:lnTo>
                    <a:pt x="40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52" name="Line 636"/>
            <p:cNvSpPr>
              <a:spLocks noChangeShapeType="1"/>
            </p:cNvSpPr>
            <p:nvPr/>
          </p:nvSpPr>
          <p:spPr bwMode="auto">
            <a:xfrm flipV="1">
              <a:off x="4495" y="2054"/>
              <a:ext cx="1" cy="1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53" name="Line 637"/>
            <p:cNvSpPr>
              <a:spLocks noChangeShapeType="1"/>
            </p:cNvSpPr>
            <p:nvPr/>
          </p:nvSpPr>
          <p:spPr bwMode="auto">
            <a:xfrm>
              <a:off x="4495" y="2088"/>
              <a:ext cx="1" cy="1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54" name="Freeform 638"/>
            <p:cNvSpPr>
              <a:spLocks/>
            </p:cNvSpPr>
            <p:nvPr/>
          </p:nvSpPr>
          <p:spPr bwMode="auto">
            <a:xfrm>
              <a:off x="4505" y="1986"/>
              <a:ext cx="20" cy="20"/>
            </a:xfrm>
            <a:custGeom>
              <a:avLst/>
              <a:gdLst>
                <a:gd name="T0" fmla="*/ 39 w 39"/>
                <a:gd name="T1" fmla="*/ 19 h 39"/>
                <a:gd name="T2" fmla="*/ 37 w 39"/>
                <a:gd name="T3" fmla="*/ 14 h 39"/>
                <a:gd name="T4" fmla="*/ 35 w 39"/>
                <a:gd name="T5" fmla="*/ 8 h 39"/>
                <a:gd name="T6" fmla="*/ 31 w 39"/>
                <a:gd name="T7" fmla="*/ 4 h 39"/>
                <a:gd name="T8" fmla="*/ 25 w 39"/>
                <a:gd name="T9" fmla="*/ 2 h 39"/>
                <a:gd name="T10" fmla="*/ 19 w 39"/>
                <a:gd name="T11" fmla="*/ 0 h 39"/>
                <a:gd name="T12" fmla="*/ 13 w 39"/>
                <a:gd name="T13" fmla="*/ 2 h 39"/>
                <a:gd name="T14" fmla="*/ 7 w 39"/>
                <a:gd name="T15" fmla="*/ 4 h 39"/>
                <a:gd name="T16" fmla="*/ 4 w 39"/>
                <a:gd name="T17" fmla="*/ 8 h 39"/>
                <a:gd name="T18" fmla="*/ 2 w 39"/>
                <a:gd name="T19" fmla="*/ 14 h 39"/>
                <a:gd name="T20" fmla="*/ 0 w 39"/>
                <a:gd name="T21" fmla="*/ 19 h 39"/>
                <a:gd name="T22" fmla="*/ 2 w 39"/>
                <a:gd name="T23" fmla="*/ 25 h 39"/>
                <a:gd name="T24" fmla="*/ 4 w 39"/>
                <a:gd name="T25" fmla="*/ 31 h 39"/>
                <a:gd name="T26" fmla="*/ 7 w 39"/>
                <a:gd name="T27" fmla="*/ 35 h 39"/>
                <a:gd name="T28" fmla="*/ 13 w 39"/>
                <a:gd name="T29" fmla="*/ 37 h 39"/>
                <a:gd name="T30" fmla="*/ 19 w 39"/>
                <a:gd name="T31" fmla="*/ 39 h 39"/>
                <a:gd name="T32" fmla="*/ 25 w 39"/>
                <a:gd name="T33" fmla="*/ 37 h 39"/>
                <a:gd name="T34" fmla="*/ 31 w 39"/>
                <a:gd name="T35" fmla="*/ 35 h 39"/>
                <a:gd name="T36" fmla="*/ 35 w 39"/>
                <a:gd name="T37" fmla="*/ 31 h 39"/>
                <a:gd name="T38" fmla="*/ 37 w 39"/>
                <a:gd name="T39" fmla="*/ 25 h 39"/>
                <a:gd name="T40" fmla="*/ 39 w 39"/>
                <a:gd name="T41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4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7" y="4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1"/>
                  </a:lnTo>
                  <a:lnTo>
                    <a:pt x="7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1" y="35"/>
                  </a:lnTo>
                  <a:lnTo>
                    <a:pt x="35" y="31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55" name="Line 639"/>
            <p:cNvSpPr>
              <a:spLocks noChangeShapeType="1"/>
            </p:cNvSpPr>
            <p:nvPr/>
          </p:nvSpPr>
          <p:spPr bwMode="auto">
            <a:xfrm flipV="1">
              <a:off x="4515" y="1972"/>
              <a:ext cx="1" cy="1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56" name="Line 640"/>
            <p:cNvSpPr>
              <a:spLocks noChangeShapeType="1"/>
            </p:cNvSpPr>
            <p:nvPr/>
          </p:nvSpPr>
          <p:spPr bwMode="auto">
            <a:xfrm>
              <a:off x="4515" y="2006"/>
              <a:ext cx="1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57" name="Freeform 641"/>
            <p:cNvSpPr>
              <a:spLocks/>
            </p:cNvSpPr>
            <p:nvPr/>
          </p:nvSpPr>
          <p:spPr bwMode="auto">
            <a:xfrm>
              <a:off x="4525" y="2006"/>
              <a:ext cx="19" cy="20"/>
            </a:xfrm>
            <a:custGeom>
              <a:avLst/>
              <a:gdLst>
                <a:gd name="T0" fmla="*/ 39 w 39"/>
                <a:gd name="T1" fmla="*/ 20 h 40"/>
                <a:gd name="T2" fmla="*/ 38 w 39"/>
                <a:gd name="T3" fmla="*/ 14 h 40"/>
                <a:gd name="T4" fmla="*/ 36 w 39"/>
                <a:gd name="T5" fmla="*/ 8 h 40"/>
                <a:gd name="T6" fmla="*/ 32 w 39"/>
                <a:gd name="T7" fmla="*/ 4 h 40"/>
                <a:gd name="T8" fmla="*/ 26 w 39"/>
                <a:gd name="T9" fmla="*/ 2 h 40"/>
                <a:gd name="T10" fmla="*/ 20 w 39"/>
                <a:gd name="T11" fmla="*/ 0 h 40"/>
                <a:gd name="T12" fmla="*/ 14 w 39"/>
                <a:gd name="T13" fmla="*/ 2 h 40"/>
                <a:gd name="T14" fmla="*/ 8 w 39"/>
                <a:gd name="T15" fmla="*/ 4 h 40"/>
                <a:gd name="T16" fmla="*/ 4 w 39"/>
                <a:gd name="T17" fmla="*/ 8 h 40"/>
                <a:gd name="T18" fmla="*/ 2 w 39"/>
                <a:gd name="T19" fmla="*/ 14 h 40"/>
                <a:gd name="T20" fmla="*/ 0 w 39"/>
                <a:gd name="T21" fmla="*/ 20 h 40"/>
                <a:gd name="T22" fmla="*/ 2 w 39"/>
                <a:gd name="T23" fmla="*/ 26 h 40"/>
                <a:gd name="T24" fmla="*/ 4 w 39"/>
                <a:gd name="T25" fmla="*/ 32 h 40"/>
                <a:gd name="T26" fmla="*/ 8 w 39"/>
                <a:gd name="T27" fmla="*/ 36 h 40"/>
                <a:gd name="T28" fmla="*/ 14 w 39"/>
                <a:gd name="T29" fmla="*/ 38 h 40"/>
                <a:gd name="T30" fmla="*/ 20 w 39"/>
                <a:gd name="T31" fmla="*/ 40 h 40"/>
                <a:gd name="T32" fmla="*/ 26 w 39"/>
                <a:gd name="T33" fmla="*/ 38 h 40"/>
                <a:gd name="T34" fmla="*/ 32 w 39"/>
                <a:gd name="T35" fmla="*/ 36 h 40"/>
                <a:gd name="T36" fmla="*/ 36 w 39"/>
                <a:gd name="T37" fmla="*/ 32 h 40"/>
                <a:gd name="T38" fmla="*/ 38 w 39"/>
                <a:gd name="T39" fmla="*/ 26 h 40"/>
                <a:gd name="T40" fmla="*/ 39 w 39"/>
                <a:gd name="T4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40">
                  <a:moveTo>
                    <a:pt x="39" y="20"/>
                  </a:moveTo>
                  <a:lnTo>
                    <a:pt x="38" y="14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2" y="36"/>
                  </a:lnTo>
                  <a:lnTo>
                    <a:pt x="36" y="32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58" name="Line 642"/>
            <p:cNvSpPr>
              <a:spLocks noChangeShapeType="1"/>
            </p:cNvSpPr>
            <p:nvPr/>
          </p:nvSpPr>
          <p:spPr bwMode="auto">
            <a:xfrm flipV="1">
              <a:off x="4534" y="1991"/>
              <a:ext cx="1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59" name="Line 643"/>
            <p:cNvSpPr>
              <a:spLocks noChangeShapeType="1"/>
            </p:cNvSpPr>
            <p:nvPr/>
          </p:nvSpPr>
          <p:spPr bwMode="auto">
            <a:xfrm>
              <a:off x="4534" y="2026"/>
              <a:ext cx="1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60" name="Freeform 644"/>
            <p:cNvSpPr>
              <a:spLocks/>
            </p:cNvSpPr>
            <p:nvPr/>
          </p:nvSpPr>
          <p:spPr bwMode="auto">
            <a:xfrm>
              <a:off x="4544" y="2011"/>
              <a:ext cx="20" cy="20"/>
            </a:xfrm>
            <a:custGeom>
              <a:avLst/>
              <a:gdLst>
                <a:gd name="T0" fmla="*/ 40 w 40"/>
                <a:gd name="T1" fmla="*/ 20 h 40"/>
                <a:gd name="T2" fmla="*/ 38 w 40"/>
                <a:gd name="T3" fmla="*/ 14 h 40"/>
                <a:gd name="T4" fmla="*/ 36 w 40"/>
                <a:gd name="T5" fmla="*/ 8 h 40"/>
                <a:gd name="T6" fmla="*/ 32 w 40"/>
                <a:gd name="T7" fmla="*/ 4 h 40"/>
                <a:gd name="T8" fmla="*/ 26 w 40"/>
                <a:gd name="T9" fmla="*/ 2 h 40"/>
                <a:gd name="T10" fmla="*/ 20 w 40"/>
                <a:gd name="T11" fmla="*/ 0 h 40"/>
                <a:gd name="T12" fmla="*/ 14 w 40"/>
                <a:gd name="T13" fmla="*/ 2 h 40"/>
                <a:gd name="T14" fmla="*/ 8 w 40"/>
                <a:gd name="T15" fmla="*/ 4 h 40"/>
                <a:gd name="T16" fmla="*/ 4 w 40"/>
                <a:gd name="T17" fmla="*/ 8 h 40"/>
                <a:gd name="T18" fmla="*/ 2 w 40"/>
                <a:gd name="T19" fmla="*/ 14 h 40"/>
                <a:gd name="T20" fmla="*/ 0 w 40"/>
                <a:gd name="T21" fmla="*/ 20 h 40"/>
                <a:gd name="T22" fmla="*/ 2 w 40"/>
                <a:gd name="T23" fmla="*/ 26 h 40"/>
                <a:gd name="T24" fmla="*/ 4 w 40"/>
                <a:gd name="T25" fmla="*/ 32 h 40"/>
                <a:gd name="T26" fmla="*/ 8 w 40"/>
                <a:gd name="T27" fmla="*/ 36 h 40"/>
                <a:gd name="T28" fmla="*/ 14 w 40"/>
                <a:gd name="T29" fmla="*/ 38 h 40"/>
                <a:gd name="T30" fmla="*/ 20 w 40"/>
                <a:gd name="T31" fmla="*/ 40 h 40"/>
                <a:gd name="T32" fmla="*/ 26 w 40"/>
                <a:gd name="T33" fmla="*/ 38 h 40"/>
                <a:gd name="T34" fmla="*/ 32 w 40"/>
                <a:gd name="T35" fmla="*/ 36 h 40"/>
                <a:gd name="T36" fmla="*/ 36 w 40"/>
                <a:gd name="T37" fmla="*/ 32 h 40"/>
                <a:gd name="T38" fmla="*/ 38 w 40"/>
                <a:gd name="T39" fmla="*/ 26 h 40"/>
                <a:gd name="T40" fmla="*/ 40 w 40"/>
                <a:gd name="T4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0">
                  <a:moveTo>
                    <a:pt x="40" y="20"/>
                  </a:moveTo>
                  <a:lnTo>
                    <a:pt x="38" y="14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2" y="36"/>
                  </a:lnTo>
                  <a:lnTo>
                    <a:pt x="36" y="32"/>
                  </a:lnTo>
                  <a:lnTo>
                    <a:pt x="38" y="26"/>
                  </a:lnTo>
                  <a:lnTo>
                    <a:pt x="40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61" name="Line 645"/>
            <p:cNvSpPr>
              <a:spLocks noChangeShapeType="1"/>
            </p:cNvSpPr>
            <p:nvPr/>
          </p:nvSpPr>
          <p:spPr bwMode="auto">
            <a:xfrm flipV="1">
              <a:off x="4554" y="1997"/>
              <a:ext cx="1" cy="1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62" name="Line 646"/>
            <p:cNvSpPr>
              <a:spLocks noChangeShapeType="1"/>
            </p:cNvSpPr>
            <p:nvPr/>
          </p:nvSpPr>
          <p:spPr bwMode="auto">
            <a:xfrm>
              <a:off x="4554" y="2031"/>
              <a:ext cx="1" cy="1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63" name="Freeform 647"/>
            <p:cNvSpPr>
              <a:spLocks/>
            </p:cNvSpPr>
            <p:nvPr/>
          </p:nvSpPr>
          <p:spPr bwMode="auto">
            <a:xfrm>
              <a:off x="4564" y="2016"/>
              <a:ext cx="20" cy="20"/>
            </a:xfrm>
            <a:custGeom>
              <a:avLst/>
              <a:gdLst>
                <a:gd name="T0" fmla="*/ 39 w 39"/>
                <a:gd name="T1" fmla="*/ 20 h 39"/>
                <a:gd name="T2" fmla="*/ 37 w 39"/>
                <a:gd name="T3" fmla="*/ 14 h 39"/>
                <a:gd name="T4" fmla="*/ 35 w 39"/>
                <a:gd name="T5" fmla="*/ 8 h 39"/>
                <a:gd name="T6" fmla="*/ 31 w 39"/>
                <a:gd name="T7" fmla="*/ 4 h 39"/>
                <a:gd name="T8" fmla="*/ 26 w 39"/>
                <a:gd name="T9" fmla="*/ 2 h 39"/>
                <a:gd name="T10" fmla="*/ 20 w 39"/>
                <a:gd name="T11" fmla="*/ 0 h 39"/>
                <a:gd name="T12" fmla="*/ 14 w 39"/>
                <a:gd name="T13" fmla="*/ 2 h 39"/>
                <a:gd name="T14" fmla="*/ 8 w 39"/>
                <a:gd name="T15" fmla="*/ 4 h 39"/>
                <a:gd name="T16" fmla="*/ 4 w 39"/>
                <a:gd name="T17" fmla="*/ 8 h 39"/>
                <a:gd name="T18" fmla="*/ 2 w 39"/>
                <a:gd name="T19" fmla="*/ 14 h 39"/>
                <a:gd name="T20" fmla="*/ 0 w 39"/>
                <a:gd name="T21" fmla="*/ 20 h 39"/>
                <a:gd name="T22" fmla="*/ 2 w 39"/>
                <a:gd name="T23" fmla="*/ 26 h 39"/>
                <a:gd name="T24" fmla="*/ 4 w 39"/>
                <a:gd name="T25" fmla="*/ 31 h 39"/>
                <a:gd name="T26" fmla="*/ 8 w 39"/>
                <a:gd name="T27" fmla="*/ 35 h 39"/>
                <a:gd name="T28" fmla="*/ 14 w 39"/>
                <a:gd name="T29" fmla="*/ 37 h 39"/>
                <a:gd name="T30" fmla="*/ 20 w 39"/>
                <a:gd name="T31" fmla="*/ 39 h 39"/>
                <a:gd name="T32" fmla="*/ 26 w 39"/>
                <a:gd name="T33" fmla="*/ 37 h 39"/>
                <a:gd name="T34" fmla="*/ 31 w 39"/>
                <a:gd name="T35" fmla="*/ 35 h 39"/>
                <a:gd name="T36" fmla="*/ 35 w 39"/>
                <a:gd name="T37" fmla="*/ 31 h 39"/>
                <a:gd name="T38" fmla="*/ 37 w 39"/>
                <a:gd name="T39" fmla="*/ 26 h 39"/>
                <a:gd name="T40" fmla="*/ 39 w 39"/>
                <a:gd name="T41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4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14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64" name="Line 648"/>
            <p:cNvSpPr>
              <a:spLocks noChangeShapeType="1"/>
            </p:cNvSpPr>
            <p:nvPr/>
          </p:nvSpPr>
          <p:spPr bwMode="auto">
            <a:xfrm flipV="1">
              <a:off x="4574" y="2002"/>
              <a:ext cx="1" cy="1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65" name="Line 649"/>
            <p:cNvSpPr>
              <a:spLocks noChangeShapeType="1"/>
            </p:cNvSpPr>
            <p:nvPr/>
          </p:nvSpPr>
          <p:spPr bwMode="auto">
            <a:xfrm>
              <a:off x="4574" y="2036"/>
              <a:ext cx="1" cy="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66" name="Freeform 650"/>
            <p:cNvSpPr>
              <a:spLocks/>
            </p:cNvSpPr>
            <p:nvPr/>
          </p:nvSpPr>
          <p:spPr bwMode="auto">
            <a:xfrm>
              <a:off x="4584" y="2002"/>
              <a:ext cx="19" cy="20"/>
            </a:xfrm>
            <a:custGeom>
              <a:avLst/>
              <a:gdLst>
                <a:gd name="T0" fmla="*/ 40 w 40"/>
                <a:gd name="T1" fmla="*/ 20 h 40"/>
                <a:gd name="T2" fmla="*/ 38 w 40"/>
                <a:gd name="T3" fmla="*/ 14 h 40"/>
                <a:gd name="T4" fmla="*/ 36 w 40"/>
                <a:gd name="T5" fmla="*/ 8 h 40"/>
                <a:gd name="T6" fmla="*/ 32 w 40"/>
                <a:gd name="T7" fmla="*/ 4 h 40"/>
                <a:gd name="T8" fmla="*/ 26 w 40"/>
                <a:gd name="T9" fmla="*/ 2 h 40"/>
                <a:gd name="T10" fmla="*/ 20 w 40"/>
                <a:gd name="T11" fmla="*/ 0 h 40"/>
                <a:gd name="T12" fmla="*/ 14 w 40"/>
                <a:gd name="T13" fmla="*/ 2 h 40"/>
                <a:gd name="T14" fmla="*/ 8 w 40"/>
                <a:gd name="T15" fmla="*/ 4 h 40"/>
                <a:gd name="T16" fmla="*/ 4 w 40"/>
                <a:gd name="T17" fmla="*/ 8 h 40"/>
                <a:gd name="T18" fmla="*/ 2 w 40"/>
                <a:gd name="T19" fmla="*/ 14 h 40"/>
                <a:gd name="T20" fmla="*/ 0 w 40"/>
                <a:gd name="T21" fmla="*/ 20 h 40"/>
                <a:gd name="T22" fmla="*/ 2 w 40"/>
                <a:gd name="T23" fmla="*/ 26 h 40"/>
                <a:gd name="T24" fmla="*/ 4 w 40"/>
                <a:gd name="T25" fmla="*/ 32 h 40"/>
                <a:gd name="T26" fmla="*/ 8 w 40"/>
                <a:gd name="T27" fmla="*/ 36 h 40"/>
                <a:gd name="T28" fmla="*/ 14 w 40"/>
                <a:gd name="T29" fmla="*/ 38 h 40"/>
                <a:gd name="T30" fmla="*/ 20 w 40"/>
                <a:gd name="T31" fmla="*/ 40 h 40"/>
                <a:gd name="T32" fmla="*/ 26 w 40"/>
                <a:gd name="T33" fmla="*/ 38 h 40"/>
                <a:gd name="T34" fmla="*/ 32 w 40"/>
                <a:gd name="T35" fmla="*/ 36 h 40"/>
                <a:gd name="T36" fmla="*/ 36 w 40"/>
                <a:gd name="T37" fmla="*/ 32 h 40"/>
                <a:gd name="T38" fmla="*/ 38 w 40"/>
                <a:gd name="T39" fmla="*/ 26 h 40"/>
                <a:gd name="T40" fmla="*/ 40 w 40"/>
                <a:gd name="T4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0">
                  <a:moveTo>
                    <a:pt x="40" y="20"/>
                  </a:moveTo>
                  <a:lnTo>
                    <a:pt x="38" y="14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2" y="36"/>
                  </a:lnTo>
                  <a:lnTo>
                    <a:pt x="36" y="32"/>
                  </a:lnTo>
                  <a:lnTo>
                    <a:pt x="38" y="26"/>
                  </a:lnTo>
                  <a:lnTo>
                    <a:pt x="40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67" name="Line 651"/>
            <p:cNvSpPr>
              <a:spLocks noChangeShapeType="1"/>
            </p:cNvSpPr>
            <p:nvPr/>
          </p:nvSpPr>
          <p:spPr bwMode="auto">
            <a:xfrm flipV="1">
              <a:off x="4594" y="1987"/>
              <a:ext cx="1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68" name="Line 652"/>
            <p:cNvSpPr>
              <a:spLocks noChangeShapeType="1"/>
            </p:cNvSpPr>
            <p:nvPr/>
          </p:nvSpPr>
          <p:spPr bwMode="auto">
            <a:xfrm>
              <a:off x="4594" y="2022"/>
              <a:ext cx="1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69" name="Freeform 653"/>
            <p:cNvSpPr>
              <a:spLocks/>
            </p:cNvSpPr>
            <p:nvPr/>
          </p:nvSpPr>
          <p:spPr bwMode="auto">
            <a:xfrm>
              <a:off x="4603" y="1977"/>
              <a:ext cx="20" cy="19"/>
            </a:xfrm>
            <a:custGeom>
              <a:avLst/>
              <a:gdLst>
                <a:gd name="T0" fmla="*/ 39 w 39"/>
                <a:gd name="T1" fmla="*/ 20 h 39"/>
                <a:gd name="T2" fmla="*/ 37 w 39"/>
                <a:gd name="T3" fmla="*/ 14 h 39"/>
                <a:gd name="T4" fmla="*/ 35 w 39"/>
                <a:gd name="T5" fmla="*/ 8 h 39"/>
                <a:gd name="T6" fmla="*/ 31 w 39"/>
                <a:gd name="T7" fmla="*/ 4 h 39"/>
                <a:gd name="T8" fmla="*/ 25 w 39"/>
                <a:gd name="T9" fmla="*/ 2 h 39"/>
                <a:gd name="T10" fmla="*/ 20 w 39"/>
                <a:gd name="T11" fmla="*/ 0 h 39"/>
                <a:gd name="T12" fmla="*/ 14 w 39"/>
                <a:gd name="T13" fmla="*/ 2 h 39"/>
                <a:gd name="T14" fmla="*/ 8 w 39"/>
                <a:gd name="T15" fmla="*/ 4 h 39"/>
                <a:gd name="T16" fmla="*/ 4 w 39"/>
                <a:gd name="T17" fmla="*/ 8 h 39"/>
                <a:gd name="T18" fmla="*/ 2 w 39"/>
                <a:gd name="T19" fmla="*/ 14 h 39"/>
                <a:gd name="T20" fmla="*/ 0 w 39"/>
                <a:gd name="T21" fmla="*/ 20 h 39"/>
                <a:gd name="T22" fmla="*/ 2 w 39"/>
                <a:gd name="T23" fmla="*/ 26 h 39"/>
                <a:gd name="T24" fmla="*/ 4 w 39"/>
                <a:gd name="T25" fmla="*/ 32 h 39"/>
                <a:gd name="T26" fmla="*/ 8 w 39"/>
                <a:gd name="T27" fmla="*/ 36 h 39"/>
                <a:gd name="T28" fmla="*/ 14 w 39"/>
                <a:gd name="T29" fmla="*/ 38 h 39"/>
                <a:gd name="T30" fmla="*/ 20 w 39"/>
                <a:gd name="T31" fmla="*/ 39 h 39"/>
                <a:gd name="T32" fmla="*/ 25 w 39"/>
                <a:gd name="T33" fmla="*/ 38 h 39"/>
                <a:gd name="T34" fmla="*/ 31 w 39"/>
                <a:gd name="T35" fmla="*/ 36 h 39"/>
                <a:gd name="T36" fmla="*/ 35 w 39"/>
                <a:gd name="T37" fmla="*/ 32 h 39"/>
                <a:gd name="T38" fmla="*/ 37 w 39"/>
                <a:gd name="T39" fmla="*/ 26 h 39"/>
                <a:gd name="T40" fmla="*/ 39 w 39"/>
                <a:gd name="T41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4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5" y="2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0" y="39"/>
                  </a:lnTo>
                  <a:lnTo>
                    <a:pt x="25" y="38"/>
                  </a:lnTo>
                  <a:lnTo>
                    <a:pt x="31" y="36"/>
                  </a:lnTo>
                  <a:lnTo>
                    <a:pt x="35" y="32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70" name="Line 654"/>
            <p:cNvSpPr>
              <a:spLocks noChangeShapeType="1"/>
            </p:cNvSpPr>
            <p:nvPr/>
          </p:nvSpPr>
          <p:spPr bwMode="auto">
            <a:xfrm flipV="1">
              <a:off x="4613" y="1962"/>
              <a:ext cx="1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71" name="Line 655"/>
            <p:cNvSpPr>
              <a:spLocks noChangeShapeType="1"/>
            </p:cNvSpPr>
            <p:nvPr/>
          </p:nvSpPr>
          <p:spPr bwMode="auto">
            <a:xfrm>
              <a:off x="4613" y="1996"/>
              <a:ext cx="1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72" name="Freeform 656"/>
            <p:cNvSpPr>
              <a:spLocks/>
            </p:cNvSpPr>
            <p:nvPr/>
          </p:nvSpPr>
          <p:spPr bwMode="auto">
            <a:xfrm>
              <a:off x="4623" y="1995"/>
              <a:ext cx="20" cy="20"/>
            </a:xfrm>
            <a:custGeom>
              <a:avLst/>
              <a:gdLst>
                <a:gd name="T0" fmla="*/ 40 w 40"/>
                <a:gd name="T1" fmla="*/ 19 h 39"/>
                <a:gd name="T2" fmla="*/ 38 w 40"/>
                <a:gd name="T3" fmla="*/ 13 h 39"/>
                <a:gd name="T4" fmla="*/ 36 w 40"/>
                <a:gd name="T5" fmla="*/ 7 h 39"/>
                <a:gd name="T6" fmla="*/ 32 w 40"/>
                <a:gd name="T7" fmla="*/ 3 h 39"/>
                <a:gd name="T8" fmla="*/ 26 w 40"/>
                <a:gd name="T9" fmla="*/ 1 h 39"/>
                <a:gd name="T10" fmla="*/ 20 w 40"/>
                <a:gd name="T11" fmla="*/ 0 h 39"/>
                <a:gd name="T12" fmla="*/ 14 w 40"/>
                <a:gd name="T13" fmla="*/ 1 h 39"/>
                <a:gd name="T14" fmla="*/ 8 w 40"/>
                <a:gd name="T15" fmla="*/ 3 h 39"/>
                <a:gd name="T16" fmla="*/ 4 w 40"/>
                <a:gd name="T17" fmla="*/ 7 h 39"/>
                <a:gd name="T18" fmla="*/ 2 w 40"/>
                <a:gd name="T19" fmla="*/ 13 h 39"/>
                <a:gd name="T20" fmla="*/ 0 w 40"/>
                <a:gd name="T21" fmla="*/ 19 h 39"/>
                <a:gd name="T22" fmla="*/ 2 w 40"/>
                <a:gd name="T23" fmla="*/ 25 h 39"/>
                <a:gd name="T24" fmla="*/ 4 w 40"/>
                <a:gd name="T25" fmla="*/ 31 h 39"/>
                <a:gd name="T26" fmla="*/ 8 w 40"/>
                <a:gd name="T27" fmla="*/ 35 h 39"/>
                <a:gd name="T28" fmla="*/ 14 w 40"/>
                <a:gd name="T29" fmla="*/ 37 h 39"/>
                <a:gd name="T30" fmla="*/ 20 w 40"/>
                <a:gd name="T31" fmla="*/ 39 h 39"/>
                <a:gd name="T32" fmla="*/ 26 w 40"/>
                <a:gd name="T33" fmla="*/ 37 h 39"/>
                <a:gd name="T34" fmla="*/ 32 w 40"/>
                <a:gd name="T35" fmla="*/ 35 h 39"/>
                <a:gd name="T36" fmla="*/ 36 w 40"/>
                <a:gd name="T37" fmla="*/ 31 h 39"/>
                <a:gd name="T38" fmla="*/ 38 w 40"/>
                <a:gd name="T39" fmla="*/ 25 h 39"/>
                <a:gd name="T40" fmla="*/ 40 w 40"/>
                <a:gd name="T41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39">
                  <a:moveTo>
                    <a:pt x="40" y="19"/>
                  </a:moveTo>
                  <a:lnTo>
                    <a:pt x="38" y="13"/>
                  </a:lnTo>
                  <a:lnTo>
                    <a:pt x="36" y="7"/>
                  </a:lnTo>
                  <a:lnTo>
                    <a:pt x="32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8" y="3"/>
                  </a:lnTo>
                  <a:lnTo>
                    <a:pt x="4" y="7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14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2" y="35"/>
                  </a:lnTo>
                  <a:lnTo>
                    <a:pt x="36" y="31"/>
                  </a:lnTo>
                  <a:lnTo>
                    <a:pt x="38" y="25"/>
                  </a:lnTo>
                  <a:lnTo>
                    <a:pt x="40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73" name="Line 657"/>
            <p:cNvSpPr>
              <a:spLocks noChangeShapeType="1"/>
            </p:cNvSpPr>
            <p:nvPr/>
          </p:nvSpPr>
          <p:spPr bwMode="auto">
            <a:xfrm flipV="1">
              <a:off x="4633" y="1980"/>
              <a:ext cx="1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74" name="Line 658"/>
            <p:cNvSpPr>
              <a:spLocks noChangeShapeType="1"/>
            </p:cNvSpPr>
            <p:nvPr/>
          </p:nvSpPr>
          <p:spPr bwMode="auto">
            <a:xfrm>
              <a:off x="4633" y="2015"/>
              <a:ext cx="1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75" name="Freeform 659"/>
            <p:cNvSpPr>
              <a:spLocks/>
            </p:cNvSpPr>
            <p:nvPr/>
          </p:nvSpPr>
          <p:spPr bwMode="auto">
            <a:xfrm>
              <a:off x="4643" y="1911"/>
              <a:ext cx="20" cy="20"/>
            </a:xfrm>
            <a:custGeom>
              <a:avLst/>
              <a:gdLst>
                <a:gd name="T0" fmla="*/ 39 w 39"/>
                <a:gd name="T1" fmla="*/ 20 h 39"/>
                <a:gd name="T2" fmla="*/ 37 w 39"/>
                <a:gd name="T3" fmla="*/ 14 h 39"/>
                <a:gd name="T4" fmla="*/ 35 w 39"/>
                <a:gd name="T5" fmla="*/ 8 h 39"/>
                <a:gd name="T6" fmla="*/ 31 w 39"/>
                <a:gd name="T7" fmla="*/ 4 h 39"/>
                <a:gd name="T8" fmla="*/ 25 w 39"/>
                <a:gd name="T9" fmla="*/ 2 h 39"/>
                <a:gd name="T10" fmla="*/ 19 w 39"/>
                <a:gd name="T11" fmla="*/ 0 h 39"/>
                <a:gd name="T12" fmla="*/ 13 w 39"/>
                <a:gd name="T13" fmla="*/ 2 h 39"/>
                <a:gd name="T14" fmla="*/ 8 w 39"/>
                <a:gd name="T15" fmla="*/ 4 h 39"/>
                <a:gd name="T16" fmla="*/ 4 w 39"/>
                <a:gd name="T17" fmla="*/ 8 h 39"/>
                <a:gd name="T18" fmla="*/ 2 w 39"/>
                <a:gd name="T19" fmla="*/ 14 h 39"/>
                <a:gd name="T20" fmla="*/ 0 w 39"/>
                <a:gd name="T21" fmla="*/ 20 h 39"/>
                <a:gd name="T22" fmla="*/ 2 w 39"/>
                <a:gd name="T23" fmla="*/ 26 h 39"/>
                <a:gd name="T24" fmla="*/ 4 w 39"/>
                <a:gd name="T25" fmla="*/ 31 h 39"/>
                <a:gd name="T26" fmla="*/ 8 w 39"/>
                <a:gd name="T27" fmla="*/ 35 h 39"/>
                <a:gd name="T28" fmla="*/ 13 w 39"/>
                <a:gd name="T29" fmla="*/ 37 h 39"/>
                <a:gd name="T30" fmla="*/ 19 w 39"/>
                <a:gd name="T31" fmla="*/ 39 h 39"/>
                <a:gd name="T32" fmla="*/ 25 w 39"/>
                <a:gd name="T33" fmla="*/ 37 h 39"/>
                <a:gd name="T34" fmla="*/ 31 w 39"/>
                <a:gd name="T35" fmla="*/ 35 h 39"/>
                <a:gd name="T36" fmla="*/ 35 w 39"/>
                <a:gd name="T37" fmla="*/ 31 h 39"/>
                <a:gd name="T38" fmla="*/ 37 w 39"/>
                <a:gd name="T39" fmla="*/ 26 h 39"/>
                <a:gd name="T40" fmla="*/ 39 w 39"/>
                <a:gd name="T41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4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1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76" name="Line 660"/>
            <p:cNvSpPr>
              <a:spLocks noChangeShapeType="1"/>
            </p:cNvSpPr>
            <p:nvPr/>
          </p:nvSpPr>
          <p:spPr bwMode="auto">
            <a:xfrm flipV="1">
              <a:off x="4653" y="1896"/>
              <a:ext cx="1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77" name="Line 661"/>
            <p:cNvSpPr>
              <a:spLocks noChangeShapeType="1"/>
            </p:cNvSpPr>
            <p:nvPr/>
          </p:nvSpPr>
          <p:spPr bwMode="auto">
            <a:xfrm>
              <a:off x="4653" y="1931"/>
              <a:ext cx="1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78" name="Freeform 662"/>
            <p:cNvSpPr>
              <a:spLocks/>
            </p:cNvSpPr>
            <p:nvPr/>
          </p:nvSpPr>
          <p:spPr bwMode="auto">
            <a:xfrm>
              <a:off x="4663" y="1896"/>
              <a:ext cx="19" cy="19"/>
            </a:xfrm>
            <a:custGeom>
              <a:avLst/>
              <a:gdLst>
                <a:gd name="T0" fmla="*/ 40 w 40"/>
                <a:gd name="T1" fmla="*/ 20 h 40"/>
                <a:gd name="T2" fmla="*/ 38 w 40"/>
                <a:gd name="T3" fmla="*/ 14 h 40"/>
                <a:gd name="T4" fmla="*/ 36 w 40"/>
                <a:gd name="T5" fmla="*/ 8 h 40"/>
                <a:gd name="T6" fmla="*/ 32 w 40"/>
                <a:gd name="T7" fmla="*/ 4 h 40"/>
                <a:gd name="T8" fmla="*/ 26 w 40"/>
                <a:gd name="T9" fmla="*/ 2 h 40"/>
                <a:gd name="T10" fmla="*/ 20 w 40"/>
                <a:gd name="T11" fmla="*/ 0 h 40"/>
                <a:gd name="T12" fmla="*/ 14 w 40"/>
                <a:gd name="T13" fmla="*/ 2 h 40"/>
                <a:gd name="T14" fmla="*/ 8 w 40"/>
                <a:gd name="T15" fmla="*/ 4 h 40"/>
                <a:gd name="T16" fmla="*/ 4 w 40"/>
                <a:gd name="T17" fmla="*/ 8 h 40"/>
                <a:gd name="T18" fmla="*/ 2 w 40"/>
                <a:gd name="T19" fmla="*/ 14 h 40"/>
                <a:gd name="T20" fmla="*/ 0 w 40"/>
                <a:gd name="T21" fmla="*/ 20 h 40"/>
                <a:gd name="T22" fmla="*/ 2 w 40"/>
                <a:gd name="T23" fmla="*/ 26 h 40"/>
                <a:gd name="T24" fmla="*/ 4 w 40"/>
                <a:gd name="T25" fmla="*/ 32 h 40"/>
                <a:gd name="T26" fmla="*/ 8 w 40"/>
                <a:gd name="T27" fmla="*/ 36 h 40"/>
                <a:gd name="T28" fmla="*/ 14 w 40"/>
                <a:gd name="T29" fmla="*/ 38 h 40"/>
                <a:gd name="T30" fmla="*/ 20 w 40"/>
                <a:gd name="T31" fmla="*/ 40 h 40"/>
                <a:gd name="T32" fmla="*/ 26 w 40"/>
                <a:gd name="T33" fmla="*/ 38 h 40"/>
                <a:gd name="T34" fmla="*/ 32 w 40"/>
                <a:gd name="T35" fmla="*/ 36 h 40"/>
                <a:gd name="T36" fmla="*/ 36 w 40"/>
                <a:gd name="T37" fmla="*/ 32 h 40"/>
                <a:gd name="T38" fmla="*/ 38 w 40"/>
                <a:gd name="T39" fmla="*/ 26 h 40"/>
                <a:gd name="T40" fmla="*/ 40 w 40"/>
                <a:gd name="T4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0">
                  <a:moveTo>
                    <a:pt x="40" y="20"/>
                  </a:moveTo>
                  <a:lnTo>
                    <a:pt x="38" y="14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2" y="36"/>
                  </a:lnTo>
                  <a:lnTo>
                    <a:pt x="36" y="32"/>
                  </a:lnTo>
                  <a:lnTo>
                    <a:pt x="38" y="26"/>
                  </a:lnTo>
                  <a:lnTo>
                    <a:pt x="40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79" name="Line 663"/>
            <p:cNvSpPr>
              <a:spLocks noChangeShapeType="1"/>
            </p:cNvSpPr>
            <p:nvPr/>
          </p:nvSpPr>
          <p:spPr bwMode="auto">
            <a:xfrm flipV="1">
              <a:off x="4672" y="1880"/>
              <a:ext cx="1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80" name="Line 664"/>
            <p:cNvSpPr>
              <a:spLocks noChangeShapeType="1"/>
            </p:cNvSpPr>
            <p:nvPr/>
          </p:nvSpPr>
          <p:spPr bwMode="auto">
            <a:xfrm>
              <a:off x="4672" y="1915"/>
              <a:ext cx="1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81" name="Freeform 665"/>
            <p:cNvSpPr>
              <a:spLocks/>
            </p:cNvSpPr>
            <p:nvPr/>
          </p:nvSpPr>
          <p:spPr bwMode="auto">
            <a:xfrm>
              <a:off x="4682" y="1821"/>
              <a:ext cx="20" cy="19"/>
            </a:xfrm>
            <a:custGeom>
              <a:avLst/>
              <a:gdLst>
                <a:gd name="T0" fmla="*/ 39 w 39"/>
                <a:gd name="T1" fmla="*/ 20 h 40"/>
                <a:gd name="T2" fmla="*/ 37 w 39"/>
                <a:gd name="T3" fmla="*/ 14 h 40"/>
                <a:gd name="T4" fmla="*/ 35 w 39"/>
                <a:gd name="T5" fmla="*/ 8 h 40"/>
                <a:gd name="T6" fmla="*/ 31 w 39"/>
                <a:gd name="T7" fmla="*/ 4 h 40"/>
                <a:gd name="T8" fmla="*/ 25 w 39"/>
                <a:gd name="T9" fmla="*/ 2 h 40"/>
                <a:gd name="T10" fmla="*/ 19 w 39"/>
                <a:gd name="T11" fmla="*/ 0 h 40"/>
                <a:gd name="T12" fmla="*/ 13 w 39"/>
                <a:gd name="T13" fmla="*/ 2 h 40"/>
                <a:gd name="T14" fmla="*/ 7 w 39"/>
                <a:gd name="T15" fmla="*/ 4 h 40"/>
                <a:gd name="T16" fmla="*/ 4 w 39"/>
                <a:gd name="T17" fmla="*/ 8 h 40"/>
                <a:gd name="T18" fmla="*/ 2 w 39"/>
                <a:gd name="T19" fmla="*/ 14 h 40"/>
                <a:gd name="T20" fmla="*/ 0 w 39"/>
                <a:gd name="T21" fmla="*/ 20 h 40"/>
                <a:gd name="T22" fmla="*/ 2 w 39"/>
                <a:gd name="T23" fmla="*/ 26 h 40"/>
                <a:gd name="T24" fmla="*/ 4 w 39"/>
                <a:gd name="T25" fmla="*/ 32 h 40"/>
                <a:gd name="T26" fmla="*/ 7 w 39"/>
                <a:gd name="T27" fmla="*/ 36 h 40"/>
                <a:gd name="T28" fmla="*/ 13 w 39"/>
                <a:gd name="T29" fmla="*/ 38 h 40"/>
                <a:gd name="T30" fmla="*/ 19 w 39"/>
                <a:gd name="T31" fmla="*/ 40 h 40"/>
                <a:gd name="T32" fmla="*/ 25 w 39"/>
                <a:gd name="T33" fmla="*/ 38 h 40"/>
                <a:gd name="T34" fmla="*/ 31 w 39"/>
                <a:gd name="T35" fmla="*/ 36 h 40"/>
                <a:gd name="T36" fmla="*/ 35 w 39"/>
                <a:gd name="T37" fmla="*/ 32 h 40"/>
                <a:gd name="T38" fmla="*/ 37 w 39"/>
                <a:gd name="T39" fmla="*/ 26 h 40"/>
                <a:gd name="T40" fmla="*/ 39 w 39"/>
                <a:gd name="T4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40">
                  <a:moveTo>
                    <a:pt x="39" y="20"/>
                  </a:moveTo>
                  <a:lnTo>
                    <a:pt x="37" y="14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7" y="4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2"/>
                  </a:lnTo>
                  <a:lnTo>
                    <a:pt x="7" y="36"/>
                  </a:lnTo>
                  <a:lnTo>
                    <a:pt x="13" y="38"/>
                  </a:lnTo>
                  <a:lnTo>
                    <a:pt x="19" y="40"/>
                  </a:lnTo>
                  <a:lnTo>
                    <a:pt x="25" y="38"/>
                  </a:lnTo>
                  <a:lnTo>
                    <a:pt x="31" y="36"/>
                  </a:lnTo>
                  <a:lnTo>
                    <a:pt x="35" y="32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82" name="Line 666"/>
            <p:cNvSpPr>
              <a:spLocks noChangeShapeType="1"/>
            </p:cNvSpPr>
            <p:nvPr/>
          </p:nvSpPr>
          <p:spPr bwMode="auto">
            <a:xfrm flipV="1">
              <a:off x="4692" y="1804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83" name="Line 667"/>
            <p:cNvSpPr>
              <a:spLocks noChangeShapeType="1"/>
            </p:cNvSpPr>
            <p:nvPr/>
          </p:nvSpPr>
          <p:spPr bwMode="auto">
            <a:xfrm>
              <a:off x="4692" y="1840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84" name="Freeform 668"/>
            <p:cNvSpPr>
              <a:spLocks/>
            </p:cNvSpPr>
            <p:nvPr/>
          </p:nvSpPr>
          <p:spPr bwMode="auto">
            <a:xfrm>
              <a:off x="4702" y="1885"/>
              <a:ext cx="20" cy="20"/>
            </a:xfrm>
            <a:custGeom>
              <a:avLst/>
              <a:gdLst>
                <a:gd name="T0" fmla="*/ 39 w 39"/>
                <a:gd name="T1" fmla="*/ 19 h 39"/>
                <a:gd name="T2" fmla="*/ 37 w 39"/>
                <a:gd name="T3" fmla="*/ 13 h 39"/>
                <a:gd name="T4" fmla="*/ 36 w 39"/>
                <a:gd name="T5" fmla="*/ 8 h 39"/>
                <a:gd name="T6" fmla="*/ 32 w 39"/>
                <a:gd name="T7" fmla="*/ 4 h 39"/>
                <a:gd name="T8" fmla="*/ 26 w 39"/>
                <a:gd name="T9" fmla="*/ 2 h 39"/>
                <a:gd name="T10" fmla="*/ 20 w 39"/>
                <a:gd name="T11" fmla="*/ 0 h 39"/>
                <a:gd name="T12" fmla="*/ 14 w 39"/>
                <a:gd name="T13" fmla="*/ 2 h 39"/>
                <a:gd name="T14" fmla="*/ 8 w 39"/>
                <a:gd name="T15" fmla="*/ 4 h 39"/>
                <a:gd name="T16" fmla="*/ 4 w 39"/>
                <a:gd name="T17" fmla="*/ 8 h 39"/>
                <a:gd name="T18" fmla="*/ 2 w 39"/>
                <a:gd name="T19" fmla="*/ 13 h 39"/>
                <a:gd name="T20" fmla="*/ 0 w 39"/>
                <a:gd name="T21" fmla="*/ 19 h 39"/>
                <a:gd name="T22" fmla="*/ 2 w 39"/>
                <a:gd name="T23" fmla="*/ 25 h 39"/>
                <a:gd name="T24" fmla="*/ 4 w 39"/>
                <a:gd name="T25" fmla="*/ 31 h 39"/>
                <a:gd name="T26" fmla="*/ 8 w 39"/>
                <a:gd name="T27" fmla="*/ 35 h 39"/>
                <a:gd name="T28" fmla="*/ 14 w 39"/>
                <a:gd name="T29" fmla="*/ 37 h 39"/>
                <a:gd name="T30" fmla="*/ 20 w 39"/>
                <a:gd name="T31" fmla="*/ 39 h 39"/>
                <a:gd name="T32" fmla="*/ 26 w 39"/>
                <a:gd name="T33" fmla="*/ 37 h 39"/>
                <a:gd name="T34" fmla="*/ 32 w 39"/>
                <a:gd name="T35" fmla="*/ 35 h 39"/>
                <a:gd name="T36" fmla="*/ 36 w 39"/>
                <a:gd name="T37" fmla="*/ 31 h 39"/>
                <a:gd name="T38" fmla="*/ 37 w 39"/>
                <a:gd name="T39" fmla="*/ 25 h 39"/>
                <a:gd name="T40" fmla="*/ 39 w 39"/>
                <a:gd name="T41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14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2" y="35"/>
                  </a:lnTo>
                  <a:lnTo>
                    <a:pt x="36" y="31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85" name="Line 669"/>
            <p:cNvSpPr>
              <a:spLocks noChangeShapeType="1"/>
            </p:cNvSpPr>
            <p:nvPr/>
          </p:nvSpPr>
          <p:spPr bwMode="auto">
            <a:xfrm flipV="1">
              <a:off x="4712" y="1869"/>
              <a:ext cx="1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86" name="Line 670"/>
            <p:cNvSpPr>
              <a:spLocks noChangeShapeType="1"/>
            </p:cNvSpPr>
            <p:nvPr/>
          </p:nvSpPr>
          <p:spPr bwMode="auto">
            <a:xfrm>
              <a:off x="4712" y="1905"/>
              <a:ext cx="1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87" name="Freeform 671"/>
            <p:cNvSpPr>
              <a:spLocks/>
            </p:cNvSpPr>
            <p:nvPr/>
          </p:nvSpPr>
          <p:spPr bwMode="auto">
            <a:xfrm>
              <a:off x="4722" y="1830"/>
              <a:ext cx="19" cy="19"/>
            </a:xfrm>
            <a:custGeom>
              <a:avLst/>
              <a:gdLst>
                <a:gd name="T0" fmla="*/ 40 w 40"/>
                <a:gd name="T1" fmla="*/ 20 h 40"/>
                <a:gd name="T2" fmla="*/ 38 w 40"/>
                <a:gd name="T3" fmla="*/ 14 h 40"/>
                <a:gd name="T4" fmla="*/ 36 w 40"/>
                <a:gd name="T5" fmla="*/ 8 h 40"/>
                <a:gd name="T6" fmla="*/ 32 w 40"/>
                <a:gd name="T7" fmla="*/ 4 h 40"/>
                <a:gd name="T8" fmla="*/ 26 w 40"/>
                <a:gd name="T9" fmla="*/ 2 h 40"/>
                <a:gd name="T10" fmla="*/ 20 w 40"/>
                <a:gd name="T11" fmla="*/ 0 h 40"/>
                <a:gd name="T12" fmla="*/ 14 w 40"/>
                <a:gd name="T13" fmla="*/ 2 h 40"/>
                <a:gd name="T14" fmla="*/ 8 w 40"/>
                <a:gd name="T15" fmla="*/ 4 h 40"/>
                <a:gd name="T16" fmla="*/ 4 w 40"/>
                <a:gd name="T17" fmla="*/ 8 h 40"/>
                <a:gd name="T18" fmla="*/ 2 w 40"/>
                <a:gd name="T19" fmla="*/ 14 h 40"/>
                <a:gd name="T20" fmla="*/ 0 w 40"/>
                <a:gd name="T21" fmla="*/ 20 h 40"/>
                <a:gd name="T22" fmla="*/ 2 w 40"/>
                <a:gd name="T23" fmla="*/ 26 h 40"/>
                <a:gd name="T24" fmla="*/ 4 w 40"/>
                <a:gd name="T25" fmla="*/ 32 h 40"/>
                <a:gd name="T26" fmla="*/ 8 w 40"/>
                <a:gd name="T27" fmla="*/ 36 h 40"/>
                <a:gd name="T28" fmla="*/ 14 w 40"/>
                <a:gd name="T29" fmla="*/ 38 h 40"/>
                <a:gd name="T30" fmla="*/ 20 w 40"/>
                <a:gd name="T31" fmla="*/ 40 h 40"/>
                <a:gd name="T32" fmla="*/ 26 w 40"/>
                <a:gd name="T33" fmla="*/ 38 h 40"/>
                <a:gd name="T34" fmla="*/ 32 w 40"/>
                <a:gd name="T35" fmla="*/ 36 h 40"/>
                <a:gd name="T36" fmla="*/ 36 w 40"/>
                <a:gd name="T37" fmla="*/ 32 h 40"/>
                <a:gd name="T38" fmla="*/ 38 w 40"/>
                <a:gd name="T39" fmla="*/ 26 h 40"/>
                <a:gd name="T40" fmla="*/ 40 w 40"/>
                <a:gd name="T4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0">
                  <a:moveTo>
                    <a:pt x="40" y="20"/>
                  </a:moveTo>
                  <a:lnTo>
                    <a:pt x="38" y="14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2" y="36"/>
                  </a:lnTo>
                  <a:lnTo>
                    <a:pt x="36" y="32"/>
                  </a:lnTo>
                  <a:lnTo>
                    <a:pt x="38" y="26"/>
                  </a:lnTo>
                  <a:lnTo>
                    <a:pt x="40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88" name="Line 672"/>
            <p:cNvSpPr>
              <a:spLocks noChangeShapeType="1"/>
            </p:cNvSpPr>
            <p:nvPr/>
          </p:nvSpPr>
          <p:spPr bwMode="auto">
            <a:xfrm flipV="1">
              <a:off x="4732" y="1813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89" name="Line 673"/>
            <p:cNvSpPr>
              <a:spLocks noChangeShapeType="1"/>
            </p:cNvSpPr>
            <p:nvPr/>
          </p:nvSpPr>
          <p:spPr bwMode="auto">
            <a:xfrm>
              <a:off x="4732" y="1849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90" name="Freeform 674"/>
            <p:cNvSpPr>
              <a:spLocks/>
            </p:cNvSpPr>
            <p:nvPr/>
          </p:nvSpPr>
          <p:spPr bwMode="auto">
            <a:xfrm>
              <a:off x="4741" y="1765"/>
              <a:ext cx="20" cy="19"/>
            </a:xfrm>
            <a:custGeom>
              <a:avLst/>
              <a:gdLst>
                <a:gd name="T0" fmla="*/ 39 w 39"/>
                <a:gd name="T1" fmla="*/ 20 h 39"/>
                <a:gd name="T2" fmla="*/ 37 w 39"/>
                <a:gd name="T3" fmla="*/ 14 h 39"/>
                <a:gd name="T4" fmla="*/ 35 w 39"/>
                <a:gd name="T5" fmla="*/ 8 h 39"/>
                <a:gd name="T6" fmla="*/ 31 w 39"/>
                <a:gd name="T7" fmla="*/ 4 h 39"/>
                <a:gd name="T8" fmla="*/ 26 w 39"/>
                <a:gd name="T9" fmla="*/ 2 h 39"/>
                <a:gd name="T10" fmla="*/ 20 w 39"/>
                <a:gd name="T11" fmla="*/ 0 h 39"/>
                <a:gd name="T12" fmla="*/ 14 w 39"/>
                <a:gd name="T13" fmla="*/ 2 h 39"/>
                <a:gd name="T14" fmla="*/ 8 w 39"/>
                <a:gd name="T15" fmla="*/ 4 h 39"/>
                <a:gd name="T16" fmla="*/ 4 w 39"/>
                <a:gd name="T17" fmla="*/ 8 h 39"/>
                <a:gd name="T18" fmla="*/ 2 w 39"/>
                <a:gd name="T19" fmla="*/ 14 h 39"/>
                <a:gd name="T20" fmla="*/ 0 w 39"/>
                <a:gd name="T21" fmla="*/ 20 h 39"/>
                <a:gd name="T22" fmla="*/ 2 w 39"/>
                <a:gd name="T23" fmla="*/ 26 h 39"/>
                <a:gd name="T24" fmla="*/ 4 w 39"/>
                <a:gd name="T25" fmla="*/ 32 h 39"/>
                <a:gd name="T26" fmla="*/ 8 w 39"/>
                <a:gd name="T27" fmla="*/ 36 h 39"/>
                <a:gd name="T28" fmla="*/ 14 w 39"/>
                <a:gd name="T29" fmla="*/ 38 h 39"/>
                <a:gd name="T30" fmla="*/ 20 w 39"/>
                <a:gd name="T31" fmla="*/ 39 h 39"/>
                <a:gd name="T32" fmla="*/ 26 w 39"/>
                <a:gd name="T33" fmla="*/ 38 h 39"/>
                <a:gd name="T34" fmla="*/ 31 w 39"/>
                <a:gd name="T35" fmla="*/ 36 h 39"/>
                <a:gd name="T36" fmla="*/ 35 w 39"/>
                <a:gd name="T37" fmla="*/ 32 h 39"/>
                <a:gd name="T38" fmla="*/ 37 w 39"/>
                <a:gd name="T39" fmla="*/ 26 h 39"/>
                <a:gd name="T40" fmla="*/ 39 w 39"/>
                <a:gd name="T41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4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0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5" y="32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91" name="Line 675"/>
            <p:cNvSpPr>
              <a:spLocks noChangeShapeType="1"/>
            </p:cNvSpPr>
            <p:nvPr/>
          </p:nvSpPr>
          <p:spPr bwMode="auto">
            <a:xfrm flipV="1">
              <a:off x="4751" y="1748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92" name="Line 676"/>
            <p:cNvSpPr>
              <a:spLocks noChangeShapeType="1"/>
            </p:cNvSpPr>
            <p:nvPr/>
          </p:nvSpPr>
          <p:spPr bwMode="auto">
            <a:xfrm>
              <a:off x="4751" y="1784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93" name="Freeform 677"/>
            <p:cNvSpPr>
              <a:spLocks/>
            </p:cNvSpPr>
            <p:nvPr/>
          </p:nvSpPr>
          <p:spPr bwMode="auto">
            <a:xfrm>
              <a:off x="4761" y="1768"/>
              <a:ext cx="20" cy="20"/>
            </a:xfrm>
            <a:custGeom>
              <a:avLst/>
              <a:gdLst>
                <a:gd name="T0" fmla="*/ 40 w 40"/>
                <a:gd name="T1" fmla="*/ 20 h 39"/>
                <a:gd name="T2" fmla="*/ 38 w 40"/>
                <a:gd name="T3" fmla="*/ 14 h 39"/>
                <a:gd name="T4" fmla="*/ 36 w 40"/>
                <a:gd name="T5" fmla="*/ 8 h 39"/>
                <a:gd name="T6" fmla="*/ 32 w 40"/>
                <a:gd name="T7" fmla="*/ 4 h 39"/>
                <a:gd name="T8" fmla="*/ 26 w 40"/>
                <a:gd name="T9" fmla="*/ 2 h 39"/>
                <a:gd name="T10" fmla="*/ 20 w 40"/>
                <a:gd name="T11" fmla="*/ 0 h 39"/>
                <a:gd name="T12" fmla="*/ 14 w 40"/>
                <a:gd name="T13" fmla="*/ 2 h 39"/>
                <a:gd name="T14" fmla="*/ 8 w 40"/>
                <a:gd name="T15" fmla="*/ 4 h 39"/>
                <a:gd name="T16" fmla="*/ 4 w 40"/>
                <a:gd name="T17" fmla="*/ 8 h 39"/>
                <a:gd name="T18" fmla="*/ 2 w 40"/>
                <a:gd name="T19" fmla="*/ 14 h 39"/>
                <a:gd name="T20" fmla="*/ 0 w 40"/>
                <a:gd name="T21" fmla="*/ 20 h 39"/>
                <a:gd name="T22" fmla="*/ 2 w 40"/>
                <a:gd name="T23" fmla="*/ 26 h 39"/>
                <a:gd name="T24" fmla="*/ 4 w 40"/>
                <a:gd name="T25" fmla="*/ 31 h 39"/>
                <a:gd name="T26" fmla="*/ 8 w 40"/>
                <a:gd name="T27" fmla="*/ 35 h 39"/>
                <a:gd name="T28" fmla="*/ 14 w 40"/>
                <a:gd name="T29" fmla="*/ 37 h 39"/>
                <a:gd name="T30" fmla="*/ 20 w 40"/>
                <a:gd name="T31" fmla="*/ 39 h 39"/>
                <a:gd name="T32" fmla="*/ 26 w 40"/>
                <a:gd name="T33" fmla="*/ 37 h 39"/>
                <a:gd name="T34" fmla="*/ 32 w 40"/>
                <a:gd name="T35" fmla="*/ 35 h 39"/>
                <a:gd name="T36" fmla="*/ 36 w 40"/>
                <a:gd name="T37" fmla="*/ 31 h 39"/>
                <a:gd name="T38" fmla="*/ 38 w 40"/>
                <a:gd name="T39" fmla="*/ 26 h 39"/>
                <a:gd name="T40" fmla="*/ 40 w 40"/>
                <a:gd name="T41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39">
                  <a:moveTo>
                    <a:pt x="40" y="20"/>
                  </a:moveTo>
                  <a:lnTo>
                    <a:pt x="38" y="14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14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2" y="35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40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94" name="Line 678"/>
            <p:cNvSpPr>
              <a:spLocks noChangeShapeType="1"/>
            </p:cNvSpPr>
            <p:nvPr/>
          </p:nvSpPr>
          <p:spPr bwMode="auto">
            <a:xfrm flipV="1">
              <a:off x="4771" y="1752"/>
              <a:ext cx="1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95" name="Line 679"/>
            <p:cNvSpPr>
              <a:spLocks noChangeShapeType="1"/>
            </p:cNvSpPr>
            <p:nvPr/>
          </p:nvSpPr>
          <p:spPr bwMode="auto">
            <a:xfrm>
              <a:off x="4771" y="1788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96" name="Freeform 680"/>
            <p:cNvSpPr>
              <a:spLocks/>
            </p:cNvSpPr>
            <p:nvPr/>
          </p:nvSpPr>
          <p:spPr bwMode="auto">
            <a:xfrm>
              <a:off x="4781" y="1788"/>
              <a:ext cx="20" cy="20"/>
            </a:xfrm>
            <a:custGeom>
              <a:avLst/>
              <a:gdLst>
                <a:gd name="T0" fmla="*/ 39 w 39"/>
                <a:gd name="T1" fmla="*/ 20 h 40"/>
                <a:gd name="T2" fmla="*/ 37 w 39"/>
                <a:gd name="T3" fmla="*/ 14 h 40"/>
                <a:gd name="T4" fmla="*/ 35 w 39"/>
                <a:gd name="T5" fmla="*/ 8 h 40"/>
                <a:gd name="T6" fmla="*/ 31 w 39"/>
                <a:gd name="T7" fmla="*/ 4 h 40"/>
                <a:gd name="T8" fmla="*/ 25 w 39"/>
                <a:gd name="T9" fmla="*/ 2 h 40"/>
                <a:gd name="T10" fmla="*/ 19 w 39"/>
                <a:gd name="T11" fmla="*/ 0 h 40"/>
                <a:gd name="T12" fmla="*/ 14 w 39"/>
                <a:gd name="T13" fmla="*/ 2 h 40"/>
                <a:gd name="T14" fmla="*/ 8 w 39"/>
                <a:gd name="T15" fmla="*/ 4 h 40"/>
                <a:gd name="T16" fmla="*/ 4 w 39"/>
                <a:gd name="T17" fmla="*/ 8 h 40"/>
                <a:gd name="T18" fmla="*/ 2 w 39"/>
                <a:gd name="T19" fmla="*/ 14 h 40"/>
                <a:gd name="T20" fmla="*/ 0 w 39"/>
                <a:gd name="T21" fmla="*/ 20 h 40"/>
                <a:gd name="T22" fmla="*/ 2 w 39"/>
                <a:gd name="T23" fmla="*/ 26 h 40"/>
                <a:gd name="T24" fmla="*/ 4 w 39"/>
                <a:gd name="T25" fmla="*/ 32 h 40"/>
                <a:gd name="T26" fmla="*/ 8 w 39"/>
                <a:gd name="T27" fmla="*/ 36 h 40"/>
                <a:gd name="T28" fmla="*/ 14 w 39"/>
                <a:gd name="T29" fmla="*/ 38 h 40"/>
                <a:gd name="T30" fmla="*/ 19 w 39"/>
                <a:gd name="T31" fmla="*/ 40 h 40"/>
                <a:gd name="T32" fmla="*/ 25 w 39"/>
                <a:gd name="T33" fmla="*/ 38 h 40"/>
                <a:gd name="T34" fmla="*/ 31 w 39"/>
                <a:gd name="T35" fmla="*/ 36 h 40"/>
                <a:gd name="T36" fmla="*/ 35 w 39"/>
                <a:gd name="T37" fmla="*/ 32 h 40"/>
                <a:gd name="T38" fmla="*/ 37 w 39"/>
                <a:gd name="T39" fmla="*/ 26 h 40"/>
                <a:gd name="T40" fmla="*/ 39 w 39"/>
                <a:gd name="T4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40">
                  <a:moveTo>
                    <a:pt x="39" y="20"/>
                  </a:moveTo>
                  <a:lnTo>
                    <a:pt x="37" y="14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19" y="40"/>
                  </a:lnTo>
                  <a:lnTo>
                    <a:pt x="25" y="38"/>
                  </a:lnTo>
                  <a:lnTo>
                    <a:pt x="31" y="36"/>
                  </a:lnTo>
                  <a:lnTo>
                    <a:pt x="35" y="32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97" name="Line 681"/>
            <p:cNvSpPr>
              <a:spLocks noChangeShapeType="1"/>
            </p:cNvSpPr>
            <p:nvPr/>
          </p:nvSpPr>
          <p:spPr bwMode="auto">
            <a:xfrm flipV="1">
              <a:off x="4791" y="1771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98" name="Line 682"/>
            <p:cNvSpPr>
              <a:spLocks noChangeShapeType="1"/>
            </p:cNvSpPr>
            <p:nvPr/>
          </p:nvSpPr>
          <p:spPr bwMode="auto">
            <a:xfrm>
              <a:off x="4791" y="1808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899" name="Freeform 683"/>
            <p:cNvSpPr>
              <a:spLocks/>
            </p:cNvSpPr>
            <p:nvPr/>
          </p:nvSpPr>
          <p:spPr bwMode="auto">
            <a:xfrm>
              <a:off x="4801" y="1674"/>
              <a:ext cx="19" cy="20"/>
            </a:xfrm>
            <a:custGeom>
              <a:avLst/>
              <a:gdLst>
                <a:gd name="T0" fmla="*/ 40 w 40"/>
                <a:gd name="T1" fmla="*/ 19 h 39"/>
                <a:gd name="T2" fmla="*/ 38 w 40"/>
                <a:gd name="T3" fmla="*/ 13 h 39"/>
                <a:gd name="T4" fmla="*/ 36 w 40"/>
                <a:gd name="T5" fmla="*/ 7 h 39"/>
                <a:gd name="T6" fmla="*/ 32 w 40"/>
                <a:gd name="T7" fmla="*/ 4 h 39"/>
                <a:gd name="T8" fmla="*/ 26 w 40"/>
                <a:gd name="T9" fmla="*/ 2 h 39"/>
                <a:gd name="T10" fmla="*/ 20 w 40"/>
                <a:gd name="T11" fmla="*/ 0 h 39"/>
                <a:gd name="T12" fmla="*/ 14 w 40"/>
                <a:gd name="T13" fmla="*/ 2 h 39"/>
                <a:gd name="T14" fmla="*/ 8 w 40"/>
                <a:gd name="T15" fmla="*/ 4 h 39"/>
                <a:gd name="T16" fmla="*/ 4 w 40"/>
                <a:gd name="T17" fmla="*/ 7 h 39"/>
                <a:gd name="T18" fmla="*/ 2 w 40"/>
                <a:gd name="T19" fmla="*/ 13 h 39"/>
                <a:gd name="T20" fmla="*/ 0 w 40"/>
                <a:gd name="T21" fmla="*/ 19 h 39"/>
                <a:gd name="T22" fmla="*/ 2 w 40"/>
                <a:gd name="T23" fmla="*/ 25 h 39"/>
                <a:gd name="T24" fmla="*/ 4 w 40"/>
                <a:gd name="T25" fmla="*/ 31 h 39"/>
                <a:gd name="T26" fmla="*/ 8 w 40"/>
                <a:gd name="T27" fmla="*/ 35 h 39"/>
                <a:gd name="T28" fmla="*/ 14 w 40"/>
                <a:gd name="T29" fmla="*/ 37 h 39"/>
                <a:gd name="T30" fmla="*/ 20 w 40"/>
                <a:gd name="T31" fmla="*/ 39 h 39"/>
                <a:gd name="T32" fmla="*/ 26 w 40"/>
                <a:gd name="T33" fmla="*/ 37 h 39"/>
                <a:gd name="T34" fmla="*/ 32 w 40"/>
                <a:gd name="T35" fmla="*/ 35 h 39"/>
                <a:gd name="T36" fmla="*/ 36 w 40"/>
                <a:gd name="T37" fmla="*/ 31 h 39"/>
                <a:gd name="T38" fmla="*/ 38 w 40"/>
                <a:gd name="T39" fmla="*/ 25 h 39"/>
                <a:gd name="T40" fmla="*/ 40 w 40"/>
                <a:gd name="T41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39">
                  <a:moveTo>
                    <a:pt x="40" y="19"/>
                  </a:moveTo>
                  <a:lnTo>
                    <a:pt x="38" y="13"/>
                  </a:lnTo>
                  <a:lnTo>
                    <a:pt x="36" y="7"/>
                  </a:lnTo>
                  <a:lnTo>
                    <a:pt x="32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7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14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2" y="35"/>
                  </a:lnTo>
                  <a:lnTo>
                    <a:pt x="36" y="31"/>
                  </a:lnTo>
                  <a:lnTo>
                    <a:pt x="38" y="25"/>
                  </a:lnTo>
                  <a:lnTo>
                    <a:pt x="40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00" name="Line 684"/>
            <p:cNvSpPr>
              <a:spLocks noChangeShapeType="1"/>
            </p:cNvSpPr>
            <p:nvPr/>
          </p:nvSpPr>
          <p:spPr bwMode="auto">
            <a:xfrm flipV="1">
              <a:off x="4810" y="1656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01" name="Line 685"/>
            <p:cNvSpPr>
              <a:spLocks noChangeShapeType="1"/>
            </p:cNvSpPr>
            <p:nvPr/>
          </p:nvSpPr>
          <p:spPr bwMode="auto">
            <a:xfrm>
              <a:off x="4810" y="1694"/>
              <a:ext cx="1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02" name="Freeform 686"/>
            <p:cNvSpPr>
              <a:spLocks/>
            </p:cNvSpPr>
            <p:nvPr/>
          </p:nvSpPr>
          <p:spPr bwMode="auto">
            <a:xfrm>
              <a:off x="4820" y="1635"/>
              <a:ext cx="20" cy="20"/>
            </a:xfrm>
            <a:custGeom>
              <a:avLst/>
              <a:gdLst>
                <a:gd name="T0" fmla="*/ 39 w 39"/>
                <a:gd name="T1" fmla="*/ 19 h 39"/>
                <a:gd name="T2" fmla="*/ 37 w 39"/>
                <a:gd name="T3" fmla="*/ 13 h 39"/>
                <a:gd name="T4" fmla="*/ 35 w 39"/>
                <a:gd name="T5" fmla="*/ 8 h 39"/>
                <a:gd name="T6" fmla="*/ 31 w 39"/>
                <a:gd name="T7" fmla="*/ 4 h 39"/>
                <a:gd name="T8" fmla="*/ 25 w 39"/>
                <a:gd name="T9" fmla="*/ 2 h 39"/>
                <a:gd name="T10" fmla="*/ 19 w 39"/>
                <a:gd name="T11" fmla="*/ 0 h 39"/>
                <a:gd name="T12" fmla="*/ 13 w 39"/>
                <a:gd name="T13" fmla="*/ 2 h 39"/>
                <a:gd name="T14" fmla="*/ 8 w 39"/>
                <a:gd name="T15" fmla="*/ 4 h 39"/>
                <a:gd name="T16" fmla="*/ 4 w 39"/>
                <a:gd name="T17" fmla="*/ 8 h 39"/>
                <a:gd name="T18" fmla="*/ 2 w 39"/>
                <a:gd name="T19" fmla="*/ 13 h 39"/>
                <a:gd name="T20" fmla="*/ 0 w 39"/>
                <a:gd name="T21" fmla="*/ 19 h 39"/>
                <a:gd name="T22" fmla="*/ 2 w 39"/>
                <a:gd name="T23" fmla="*/ 25 h 39"/>
                <a:gd name="T24" fmla="*/ 4 w 39"/>
                <a:gd name="T25" fmla="*/ 31 h 39"/>
                <a:gd name="T26" fmla="*/ 8 w 39"/>
                <a:gd name="T27" fmla="*/ 35 h 39"/>
                <a:gd name="T28" fmla="*/ 13 w 39"/>
                <a:gd name="T29" fmla="*/ 37 h 39"/>
                <a:gd name="T30" fmla="*/ 19 w 39"/>
                <a:gd name="T31" fmla="*/ 39 h 39"/>
                <a:gd name="T32" fmla="*/ 25 w 39"/>
                <a:gd name="T33" fmla="*/ 37 h 39"/>
                <a:gd name="T34" fmla="*/ 31 w 39"/>
                <a:gd name="T35" fmla="*/ 35 h 39"/>
                <a:gd name="T36" fmla="*/ 35 w 39"/>
                <a:gd name="T37" fmla="*/ 31 h 39"/>
                <a:gd name="T38" fmla="*/ 37 w 39"/>
                <a:gd name="T39" fmla="*/ 25 h 39"/>
                <a:gd name="T40" fmla="*/ 39 w 39"/>
                <a:gd name="T41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1" y="35"/>
                  </a:lnTo>
                  <a:lnTo>
                    <a:pt x="35" y="31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03" name="Line 687"/>
            <p:cNvSpPr>
              <a:spLocks noChangeShapeType="1"/>
            </p:cNvSpPr>
            <p:nvPr/>
          </p:nvSpPr>
          <p:spPr bwMode="auto">
            <a:xfrm flipV="1">
              <a:off x="4830" y="1617"/>
              <a:ext cx="1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04" name="Line 688"/>
            <p:cNvSpPr>
              <a:spLocks noChangeShapeType="1"/>
            </p:cNvSpPr>
            <p:nvPr/>
          </p:nvSpPr>
          <p:spPr bwMode="auto">
            <a:xfrm>
              <a:off x="4830" y="1655"/>
              <a:ext cx="1" cy="1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05" name="Freeform 689"/>
            <p:cNvSpPr>
              <a:spLocks/>
            </p:cNvSpPr>
            <p:nvPr/>
          </p:nvSpPr>
          <p:spPr bwMode="auto">
            <a:xfrm>
              <a:off x="4840" y="1564"/>
              <a:ext cx="20" cy="20"/>
            </a:xfrm>
            <a:custGeom>
              <a:avLst/>
              <a:gdLst>
                <a:gd name="T0" fmla="*/ 40 w 40"/>
                <a:gd name="T1" fmla="*/ 19 h 39"/>
                <a:gd name="T2" fmla="*/ 38 w 40"/>
                <a:gd name="T3" fmla="*/ 13 h 39"/>
                <a:gd name="T4" fmla="*/ 36 w 40"/>
                <a:gd name="T5" fmla="*/ 8 h 39"/>
                <a:gd name="T6" fmla="*/ 32 w 40"/>
                <a:gd name="T7" fmla="*/ 4 h 39"/>
                <a:gd name="T8" fmla="*/ 26 w 40"/>
                <a:gd name="T9" fmla="*/ 2 h 39"/>
                <a:gd name="T10" fmla="*/ 20 w 40"/>
                <a:gd name="T11" fmla="*/ 0 h 39"/>
                <a:gd name="T12" fmla="*/ 14 w 40"/>
                <a:gd name="T13" fmla="*/ 2 h 39"/>
                <a:gd name="T14" fmla="*/ 8 w 40"/>
                <a:gd name="T15" fmla="*/ 4 h 39"/>
                <a:gd name="T16" fmla="*/ 4 w 40"/>
                <a:gd name="T17" fmla="*/ 8 h 39"/>
                <a:gd name="T18" fmla="*/ 2 w 40"/>
                <a:gd name="T19" fmla="*/ 13 h 39"/>
                <a:gd name="T20" fmla="*/ 0 w 40"/>
                <a:gd name="T21" fmla="*/ 19 h 39"/>
                <a:gd name="T22" fmla="*/ 2 w 40"/>
                <a:gd name="T23" fmla="*/ 25 h 39"/>
                <a:gd name="T24" fmla="*/ 4 w 40"/>
                <a:gd name="T25" fmla="*/ 31 h 39"/>
                <a:gd name="T26" fmla="*/ 8 w 40"/>
                <a:gd name="T27" fmla="*/ 35 h 39"/>
                <a:gd name="T28" fmla="*/ 14 w 40"/>
                <a:gd name="T29" fmla="*/ 37 h 39"/>
                <a:gd name="T30" fmla="*/ 20 w 40"/>
                <a:gd name="T31" fmla="*/ 39 h 39"/>
                <a:gd name="T32" fmla="*/ 26 w 40"/>
                <a:gd name="T33" fmla="*/ 37 h 39"/>
                <a:gd name="T34" fmla="*/ 32 w 40"/>
                <a:gd name="T35" fmla="*/ 35 h 39"/>
                <a:gd name="T36" fmla="*/ 36 w 40"/>
                <a:gd name="T37" fmla="*/ 31 h 39"/>
                <a:gd name="T38" fmla="*/ 38 w 40"/>
                <a:gd name="T39" fmla="*/ 25 h 39"/>
                <a:gd name="T40" fmla="*/ 40 w 40"/>
                <a:gd name="T41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39">
                  <a:moveTo>
                    <a:pt x="40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14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2" y="35"/>
                  </a:lnTo>
                  <a:lnTo>
                    <a:pt x="36" y="31"/>
                  </a:lnTo>
                  <a:lnTo>
                    <a:pt x="38" y="25"/>
                  </a:lnTo>
                  <a:lnTo>
                    <a:pt x="40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06" name="Line 690"/>
            <p:cNvSpPr>
              <a:spLocks noChangeShapeType="1"/>
            </p:cNvSpPr>
            <p:nvPr/>
          </p:nvSpPr>
          <p:spPr bwMode="auto">
            <a:xfrm flipV="1">
              <a:off x="4850" y="1545"/>
              <a:ext cx="1" cy="1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07" name="Line 691"/>
            <p:cNvSpPr>
              <a:spLocks noChangeShapeType="1"/>
            </p:cNvSpPr>
            <p:nvPr/>
          </p:nvSpPr>
          <p:spPr bwMode="auto">
            <a:xfrm>
              <a:off x="4850" y="1584"/>
              <a:ext cx="1" cy="2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08" name="Freeform 692"/>
            <p:cNvSpPr>
              <a:spLocks/>
            </p:cNvSpPr>
            <p:nvPr/>
          </p:nvSpPr>
          <p:spPr bwMode="auto">
            <a:xfrm>
              <a:off x="4860" y="1469"/>
              <a:ext cx="19" cy="19"/>
            </a:xfrm>
            <a:custGeom>
              <a:avLst/>
              <a:gdLst>
                <a:gd name="T0" fmla="*/ 39 w 39"/>
                <a:gd name="T1" fmla="*/ 20 h 40"/>
                <a:gd name="T2" fmla="*/ 37 w 39"/>
                <a:gd name="T3" fmla="*/ 14 h 40"/>
                <a:gd name="T4" fmla="*/ 35 w 39"/>
                <a:gd name="T5" fmla="*/ 8 h 40"/>
                <a:gd name="T6" fmla="*/ 31 w 39"/>
                <a:gd name="T7" fmla="*/ 4 h 40"/>
                <a:gd name="T8" fmla="*/ 25 w 39"/>
                <a:gd name="T9" fmla="*/ 2 h 40"/>
                <a:gd name="T10" fmla="*/ 19 w 39"/>
                <a:gd name="T11" fmla="*/ 0 h 40"/>
                <a:gd name="T12" fmla="*/ 13 w 39"/>
                <a:gd name="T13" fmla="*/ 2 h 40"/>
                <a:gd name="T14" fmla="*/ 7 w 39"/>
                <a:gd name="T15" fmla="*/ 4 h 40"/>
                <a:gd name="T16" fmla="*/ 3 w 39"/>
                <a:gd name="T17" fmla="*/ 8 h 40"/>
                <a:gd name="T18" fmla="*/ 2 w 39"/>
                <a:gd name="T19" fmla="*/ 14 h 40"/>
                <a:gd name="T20" fmla="*/ 0 w 39"/>
                <a:gd name="T21" fmla="*/ 20 h 40"/>
                <a:gd name="T22" fmla="*/ 2 w 39"/>
                <a:gd name="T23" fmla="*/ 26 h 40"/>
                <a:gd name="T24" fmla="*/ 3 w 39"/>
                <a:gd name="T25" fmla="*/ 32 h 40"/>
                <a:gd name="T26" fmla="*/ 7 w 39"/>
                <a:gd name="T27" fmla="*/ 36 h 40"/>
                <a:gd name="T28" fmla="*/ 13 w 39"/>
                <a:gd name="T29" fmla="*/ 38 h 40"/>
                <a:gd name="T30" fmla="*/ 19 w 39"/>
                <a:gd name="T31" fmla="*/ 40 h 40"/>
                <a:gd name="T32" fmla="*/ 25 w 39"/>
                <a:gd name="T33" fmla="*/ 38 h 40"/>
                <a:gd name="T34" fmla="*/ 31 w 39"/>
                <a:gd name="T35" fmla="*/ 36 h 40"/>
                <a:gd name="T36" fmla="*/ 35 w 39"/>
                <a:gd name="T37" fmla="*/ 32 h 40"/>
                <a:gd name="T38" fmla="*/ 37 w 39"/>
                <a:gd name="T39" fmla="*/ 26 h 40"/>
                <a:gd name="T40" fmla="*/ 39 w 39"/>
                <a:gd name="T4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40">
                  <a:moveTo>
                    <a:pt x="39" y="20"/>
                  </a:moveTo>
                  <a:lnTo>
                    <a:pt x="37" y="14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7" y="4"/>
                  </a:lnTo>
                  <a:lnTo>
                    <a:pt x="3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2"/>
                  </a:lnTo>
                  <a:lnTo>
                    <a:pt x="7" y="36"/>
                  </a:lnTo>
                  <a:lnTo>
                    <a:pt x="13" y="38"/>
                  </a:lnTo>
                  <a:lnTo>
                    <a:pt x="19" y="40"/>
                  </a:lnTo>
                  <a:lnTo>
                    <a:pt x="25" y="38"/>
                  </a:lnTo>
                  <a:lnTo>
                    <a:pt x="31" y="36"/>
                  </a:lnTo>
                  <a:lnTo>
                    <a:pt x="35" y="32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09" name="Line 693"/>
            <p:cNvSpPr>
              <a:spLocks noChangeShapeType="1"/>
            </p:cNvSpPr>
            <p:nvPr/>
          </p:nvSpPr>
          <p:spPr bwMode="auto">
            <a:xfrm flipV="1">
              <a:off x="4870" y="1448"/>
              <a:ext cx="1" cy="2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10" name="Line 694"/>
            <p:cNvSpPr>
              <a:spLocks noChangeShapeType="1"/>
            </p:cNvSpPr>
            <p:nvPr/>
          </p:nvSpPr>
          <p:spPr bwMode="auto">
            <a:xfrm>
              <a:off x="4870" y="1488"/>
              <a:ext cx="1" cy="2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11" name="Freeform 695"/>
            <p:cNvSpPr>
              <a:spLocks/>
            </p:cNvSpPr>
            <p:nvPr/>
          </p:nvSpPr>
          <p:spPr bwMode="auto">
            <a:xfrm>
              <a:off x="4879" y="1411"/>
              <a:ext cx="20" cy="19"/>
            </a:xfrm>
            <a:custGeom>
              <a:avLst/>
              <a:gdLst>
                <a:gd name="T0" fmla="*/ 39 w 39"/>
                <a:gd name="T1" fmla="*/ 20 h 39"/>
                <a:gd name="T2" fmla="*/ 37 w 39"/>
                <a:gd name="T3" fmla="*/ 14 h 39"/>
                <a:gd name="T4" fmla="*/ 35 w 39"/>
                <a:gd name="T5" fmla="*/ 8 h 39"/>
                <a:gd name="T6" fmla="*/ 32 w 39"/>
                <a:gd name="T7" fmla="*/ 4 h 39"/>
                <a:gd name="T8" fmla="*/ 26 w 39"/>
                <a:gd name="T9" fmla="*/ 2 h 39"/>
                <a:gd name="T10" fmla="*/ 20 w 39"/>
                <a:gd name="T11" fmla="*/ 0 h 39"/>
                <a:gd name="T12" fmla="*/ 14 w 39"/>
                <a:gd name="T13" fmla="*/ 2 h 39"/>
                <a:gd name="T14" fmla="*/ 8 w 39"/>
                <a:gd name="T15" fmla="*/ 4 h 39"/>
                <a:gd name="T16" fmla="*/ 4 w 39"/>
                <a:gd name="T17" fmla="*/ 8 h 39"/>
                <a:gd name="T18" fmla="*/ 2 w 39"/>
                <a:gd name="T19" fmla="*/ 14 h 39"/>
                <a:gd name="T20" fmla="*/ 0 w 39"/>
                <a:gd name="T21" fmla="*/ 20 h 39"/>
                <a:gd name="T22" fmla="*/ 2 w 39"/>
                <a:gd name="T23" fmla="*/ 26 h 39"/>
                <a:gd name="T24" fmla="*/ 4 w 39"/>
                <a:gd name="T25" fmla="*/ 32 h 39"/>
                <a:gd name="T26" fmla="*/ 8 w 39"/>
                <a:gd name="T27" fmla="*/ 36 h 39"/>
                <a:gd name="T28" fmla="*/ 14 w 39"/>
                <a:gd name="T29" fmla="*/ 38 h 39"/>
                <a:gd name="T30" fmla="*/ 20 w 39"/>
                <a:gd name="T31" fmla="*/ 39 h 39"/>
                <a:gd name="T32" fmla="*/ 26 w 39"/>
                <a:gd name="T33" fmla="*/ 38 h 39"/>
                <a:gd name="T34" fmla="*/ 32 w 39"/>
                <a:gd name="T35" fmla="*/ 36 h 39"/>
                <a:gd name="T36" fmla="*/ 35 w 39"/>
                <a:gd name="T37" fmla="*/ 32 h 39"/>
                <a:gd name="T38" fmla="*/ 37 w 39"/>
                <a:gd name="T39" fmla="*/ 26 h 39"/>
                <a:gd name="T40" fmla="*/ 39 w 39"/>
                <a:gd name="T41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4"/>
                  </a:lnTo>
                  <a:lnTo>
                    <a:pt x="35" y="8"/>
                  </a:lnTo>
                  <a:lnTo>
                    <a:pt x="32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0" y="39"/>
                  </a:lnTo>
                  <a:lnTo>
                    <a:pt x="26" y="38"/>
                  </a:lnTo>
                  <a:lnTo>
                    <a:pt x="32" y="36"/>
                  </a:lnTo>
                  <a:lnTo>
                    <a:pt x="35" y="32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12" name="Line 696"/>
            <p:cNvSpPr>
              <a:spLocks noChangeShapeType="1"/>
            </p:cNvSpPr>
            <p:nvPr/>
          </p:nvSpPr>
          <p:spPr bwMode="auto">
            <a:xfrm flipV="1">
              <a:off x="4889" y="1390"/>
              <a:ext cx="1" cy="2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13" name="Line 697"/>
            <p:cNvSpPr>
              <a:spLocks noChangeShapeType="1"/>
            </p:cNvSpPr>
            <p:nvPr/>
          </p:nvSpPr>
          <p:spPr bwMode="auto">
            <a:xfrm>
              <a:off x="4889" y="1430"/>
              <a:ext cx="1" cy="2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14" name="Freeform 698"/>
            <p:cNvSpPr>
              <a:spLocks/>
            </p:cNvSpPr>
            <p:nvPr/>
          </p:nvSpPr>
          <p:spPr bwMode="auto">
            <a:xfrm>
              <a:off x="4899" y="1256"/>
              <a:ext cx="20" cy="19"/>
            </a:xfrm>
            <a:custGeom>
              <a:avLst/>
              <a:gdLst>
                <a:gd name="T0" fmla="*/ 40 w 40"/>
                <a:gd name="T1" fmla="*/ 20 h 40"/>
                <a:gd name="T2" fmla="*/ 38 w 40"/>
                <a:gd name="T3" fmla="*/ 14 h 40"/>
                <a:gd name="T4" fmla="*/ 36 w 40"/>
                <a:gd name="T5" fmla="*/ 8 h 40"/>
                <a:gd name="T6" fmla="*/ 32 w 40"/>
                <a:gd name="T7" fmla="*/ 4 h 40"/>
                <a:gd name="T8" fmla="*/ 26 w 40"/>
                <a:gd name="T9" fmla="*/ 2 h 40"/>
                <a:gd name="T10" fmla="*/ 20 w 40"/>
                <a:gd name="T11" fmla="*/ 0 h 40"/>
                <a:gd name="T12" fmla="*/ 14 w 40"/>
                <a:gd name="T13" fmla="*/ 2 h 40"/>
                <a:gd name="T14" fmla="*/ 8 w 40"/>
                <a:gd name="T15" fmla="*/ 4 h 40"/>
                <a:gd name="T16" fmla="*/ 4 w 40"/>
                <a:gd name="T17" fmla="*/ 8 h 40"/>
                <a:gd name="T18" fmla="*/ 2 w 40"/>
                <a:gd name="T19" fmla="*/ 14 h 40"/>
                <a:gd name="T20" fmla="*/ 0 w 40"/>
                <a:gd name="T21" fmla="*/ 20 h 40"/>
                <a:gd name="T22" fmla="*/ 2 w 40"/>
                <a:gd name="T23" fmla="*/ 26 h 40"/>
                <a:gd name="T24" fmla="*/ 4 w 40"/>
                <a:gd name="T25" fmla="*/ 32 h 40"/>
                <a:gd name="T26" fmla="*/ 8 w 40"/>
                <a:gd name="T27" fmla="*/ 36 h 40"/>
                <a:gd name="T28" fmla="*/ 14 w 40"/>
                <a:gd name="T29" fmla="*/ 38 h 40"/>
                <a:gd name="T30" fmla="*/ 20 w 40"/>
                <a:gd name="T31" fmla="*/ 40 h 40"/>
                <a:gd name="T32" fmla="*/ 26 w 40"/>
                <a:gd name="T33" fmla="*/ 38 h 40"/>
                <a:gd name="T34" fmla="*/ 32 w 40"/>
                <a:gd name="T35" fmla="*/ 36 h 40"/>
                <a:gd name="T36" fmla="*/ 36 w 40"/>
                <a:gd name="T37" fmla="*/ 32 h 40"/>
                <a:gd name="T38" fmla="*/ 38 w 40"/>
                <a:gd name="T39" fmla="*/ 26 h 40"/>
                <a:gd name="T40" fmla="*/ 40 w 40"/>
                <a:gd name="T4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40">
                  <a:moveTo>
                    <a:pt x="40" y="20"/>
                  </a:moveTo>
                  <a:lnTo>
                    <a:pt x="38" y="14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2" y="36"/>
                  </a:lnTo>
                  <a:lnTo>
                    <a:pt x="36" y="32"/>
                  </a:lnTo>
                  <a:lnTo>
                    <a:pt x="38" y="26"/>
                  </a:lnTo>
                  <a:lnTo>
                    <a:pt x="40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15" name="Line 699"/>
            <p:cNvSpPr>
              <a:spLocks noChangeShapeType="1"/>
            </p:cNvSpPr>
            <p:nvPr/>
          </p:nvSpPr>
          <p:spPr bwMode="auto">
            <a:xfrm flipV="1">
              <a:off x="4909" y="1233"/>
              <a:ext cx="1" cy="2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16" name="Line 700"/>
            <p:cNvSpPr>
              <a:spLocks noChangeShapeType="1"/>
            </p:cNvSpPr>
            <p:nvPr/>
          </p:nvSpPr>
          <p:spPr bwMode="auto">
            <a:xfrm>
              <a:off x="4909" y="1275"/>
              <a:ext cx="1" cy="2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17" name="Freeform 701"/>
            <p:cNvSpPr>
              <a:spLocks/>
            </p:cNvSpPr>
            <p:nvPr/>
          </p:nvSpPr>
          <p:spPr bwMode="auto">
            <a:xfrm>
              <a:off x="4919" y="1155"/>
              <a:ext cx="20" cy="20"/>
            </a:xfrm>
            <a:custGeom>
              <a:avLst/>
              <a:gdLst>
                <a:gd name="T0" fmla="*/ 39 w 39"/>
                <a:gd name="T1" fmla="*/ 20 h 40"/>
                <a:gd name="T2" fmla="*/ 37 w 39"/>
                <a:gd name="T3" fmla="*/ 14 h 40"/>
                <a:gd name="T4" fmla="*/ 35 w 39"/>
                <a:gd name="T5" fmla="*/ 8 h 40"/>
                <a:gd name="T6" fmla="*/ 31 w 39"/>
                <a:gd name="T7" fmla="*/ 4 h 40"/>
                <a:gd name="T8" fmla="*/ 26 w 39"/>
                <a:gd name="T9" fmla="*/ 2 h 40"/>
                <a:gd name="T10" fmla="*/ 20 w 39"/>
                <a:gd name="T11" fmla="*/ 0 h 40"/>
                <a:gd name="T12" fmla="*/ 14 w 39"/>
                <a:gd name="T13" fmla="*/ 2 h 40"/>
                <a:gd name="T14" fmla="*/ 8 w 39"/>
                <a:gd name="T15" fmla="*/ 4 h 40"/>
                <a:gd name="T16" fmla="*/ 4 w 39"/>
                <a:gd name="T17" fmla="*/ 8 h 40"/>
                <a:gd name="T18" fmla="*/ 2 w 39"/>
                <a:gd name="T19" fmla="*/ 14 h 40"/>
                <a:gd name="T20" fmla="*/ 0 w 39"/>
                <a:gd name="T21" fmla="*/ 20 h 40"/>
                <a:gd name="T22" fmla="*/ 2 w 39"/>
                <a:gd name="T23" fmla="*/ 26 h 40"/>
                <a:gd name="T24" fmla="*/ 4 w 39"/>
                <a:gd name="T25" fmla="*/ 32 h 40"/>
                <a:gd name="T26" fmla="*/ 8 w 39"/>
                <a:gd name="T27" fmla="*/ 36 h 40"/>
                <a:gd name="T28" fmla="*/ 14 w 39"/>
                <a:gd name="T29" fmla="*/ 38 h 40"/>
                <a:gd name="T30" fmla="*/ 20 w 39"/>
                <a:gd name="T31" fmla="*/ 40 h 40"/>
                <a:gd name="T32" fmla="*/ 26 w 39"/>
                <a:gd name="T33" fmla="*/ 38 h 40"/>
                <a:gd name="T34" fmla="*/ 31 w 39"/>
                <a:gd name="T35" fmla="*/ 36 h 40"/>
                <a:gd name="T36" fmla="*/ 35 w 39"/>
                <a:gd name="T37" fmla="*/ 32 h 40"/>
                <a:gd name="T38" fmla="*/ 37 w 39"/>
                <a:gd name="T39" fmla="*/ 26 h 40"/>
                <a:gd name="T40" fmla="*/ 39 w 39"/>
                <a:gd name="T4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40">
                  <a:moveTo>
                    <a:pt x="39" y="20"/>
                  </a:moveTo>
                  <a:lnTo>
                    <a:pt x="37" y="14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2"/>
                  </a:lnTo>
                  <a:lnTo>
                    <a:pt x="8" y="36"/>
                  </a:lnTo>
                  <a:lnTo>
                    <a:pt x="14" y="38"/>
                  </a:lnTo>
                  <a:lnTo>
                    <a:pt x="20" y="40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5" y="32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18" name="Line 702"/>
            <p:cNvSpPr>
              <a:spLocks noChangeShapeType="1"/>
            </p:cNvSpPr>
            <p:nvPr/>
          </p:nvSpPr>
          <p:spPr bwMode="auto">
            <a:xfrm flipV="1">
              <a:off x="4929" y="1131"/>
              <a:ext cx="1" cy="2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19" name="Line 703"/>
            <p:cNvSpPr>
              <a:spLocks noChangeShapeType="1"/>
            </p:cNvSpPr>
            <p:nvPr/>
          </p:nvSpPr>
          <p:spPr bwMode="auto">
            <a:xfrm>
              <a:off x="4929" y="1175"/>
              <a:ext cx="1" cy="2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20" name="Freeform 704"/>
            <p:cNvSpPr>
              <a:spLocks/>
            </p:cNvSpPr>
            <p:nvPr/>
          </p:nvSpPr>
          <p:spPr bwMode="auto">
            <a:xfrm>
              <a:off x="4939" y="857"/>
              <a:ext cx="19" cy="20"/>
            </a:xfrm>
            <a:custGeom>
              <a:avLst/>
              <a:gdLst>
                <a:gd name="T0" fmla="*/ 40 w 40"/>
                <a:gd name="T1" fmla="*/ 19 h 39"/>
                <a:gd name="T2" fmla="*/ 38 w 40"/>
                <a:gd name="T3" fmla="*/ 13 h 39"/>
                <a:gd name="T4" fmla="*/ 36 w 40"/>
                <a:gd name="T5" fmla="*/ 8 h 39"/>
                <a:gd name="T6" fmla="*/ 32 w 40"/>
                <a:gd name="T7" fmla="*/ 4 h 39"/>
                <a:gd name="T8" fmla="*/ 26 w 40"/>
                <a:gd name="T9" fmla="*/ 2 h 39"/>
                <a:gd name="T10" fmla="*/ 20 w 40"/>
                <a:gd name="T11" fmla="*/ 0 h 39"/>
                <a:gd name="T12" fmla="*/ 14 w 40"/>
                <a:gd name="T13" fmla="*/ 2 h 39"/>
                <a:gd name="T14" fmla="*/ 8 w 40"/>
                <a:gd name="T15" fmla="*/ 4 h 39"/>
                <a:gd name="T16" fmla="*/ 4 w 40"/>
                <a:gd name="T17" fmla="*/ 8 h 39"/>
                <a:gd name="T18" fmla="*/ 2 w 40"/>
                <a:gd name="T19" fmla="*/ 13 h 39"/>
                <a:gd name="T20" fmla="*/ 0 w 40"/>
                <a:gd name="T21" fmla="*/ 19 h 39"/>
                <a:gd name="T22" fmla="*/ 2 w 40"/>
                <a:gd name="T23" fmla="*/ 25 h 39"/>
                <a:gd name="T24" fmla="*/ 4 w 40"/>
                <a:gd name="T25" fmla="*/ 31 h 39"/>
                <a:gd name="T26" fmla="*/ 8 w 40"/>
                <a:gd name="T27" fmla="*/ 35 h 39"/>
                <a:gd name="T28" fmla="*/ 14 w 40"/>
                <a:gd name="T29" fmla="*/ 37 h 39"/>
                <a:gd name="T30" fmla="*/ 20 w 40"/>
                <a:gd name="T31" fmla="*/ 39 h 39"/>
                <a:gd name="T32" fmla="*/ 26 w 40"/>
                <a:gd name="T33" fmla="*/ 37 h 39"/>
                <a:gd name="T34" fmla="*/ 32 w 40"/>
                <a:gd name="T35" fmla="*/ 35 h 39"/>
                <a:gd name="T36" fmla="*/ 36 w 40"/>
                <a:gd name="T37" fmla="*/ 31 h 39"/>
                <a:gd name="T38" fmla="*/ 38 w 40"/>
                <a:gd name="T39" fmla="*/ 25 h 39"/>
                <a:gd name="T40" fmla="*/ 40 w 40"/>
                <a:gd name="T41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39">
                  <a:moveTo>
                    <a:pt x="40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14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2" y="35"/>
                  </a:lnTo>
                  <a:lnTo>
                    <a:pt x="36" y="31"/>
                  </a:lnTo>
                  <a:lnTo>
                    <a:pt x="38" y="25"/>
                  </a:lnTo>
                  <a:lnTo>
                    <a:pt x="40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21" name="Line 705"/>
            <p:cNvSpPr>
              <a:spLocks noChangeShapeType="1"/>
            </p:cNvSpPr>
            <p:nvPr/>
          </p:nvSpPr>
          <p:spPr bwMode="auto">
            <a:xfrm flipV="1">
              <a:off x="4949" y="832"/>
              <a:ext cx="1" cy="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22" name="Line 706"/>
            <p:cNvSpPr>
              <a:spLocks noChangeShapeType="1"/>
            </p:cNvSpPr>
            <p:nvPr/>
          </p:nvSpPr>
          <p:spPr bwMode="auto">
            <a:xfrm>
              <a:off x="4949" y="877"/>
              <a:ext cx="1" cy="2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23" name="Freeform 707"/>
            <p:cNvSpPr>
              <a:spLocks/>
            </p:cNvSpPr>
            <p:nvPr/>
          </p:nvSpPr>
          <p:spPr bwMode="auto">
            <a:xfrm>
              <a:off x="4958" y="752"/>
              <a:ext cx="20" cy="20"/>
            </a:xfrm>
            <a:custGeom>
              <a:avLst/>
              <a:gdLst>
                <a:gd name="T0" fmla="*/ 39 w 39"/>
                <a:gd name="T1" fmla="*/ 19 h 39"/>
                <a:gd name="T2" fmla="*/ 37 w 39"/>
                <a:gd name="T3" fmla="*/ 13 h 39"/>
                <a:gd name="T4" fmla="*/ 35 w 39"/>
                <a:gd name="T5" fmla="*/ 8 h 39"/>
                <a:gd name="T6" fmla="*/ 31 w 39"/>
                <a:gd name="T7" fmla="*/ 4 h 39"/>
                <a:gd name="T8" fmla="*/ 25 w 39"/>
                <a:gd name="T9" fmla="*/ 2 h 39"/>
                <a:gd name="T10" fmla="*/ 19 w 39"/>
                <a:gd name="T11" fmla="*/ 0 h 39"/>
                <a:gd name="T12" fmla="*/ 14 w 39"/>
                <a:gd name="T13" fmla="*/ 2 h 39"/>
                <a:gd name="T14" fmla="*/ 8 w 39"/>
                <a:gd name="T15" fmla="*/ 4 h 39"/>
                <a:gd name="T16" fmla="*/ 4 w 39"/>
                <a:gd name="T17" fmla="*/ 8 h 39"/>
                <a:gd name="T18" fmla="*/ 2 w 39"/>
                <a:gd name="T19" fmla="*/ 13 h 39"/>
                <a:gd name="T20" fmla="*/ 0 w 39"/>
                <a:gd name="T21" fmla="*/ 19 h 39"/>
                <a:gd name="T22" fmla="*/ 2 w 39"/>
                <a:gd name="T23" fmla="*/ 25 h 39"/>
                <a:gd name="T24" fmla="*/ 4 w 39"/>
                <a:gd name="T25" fmla="*/ 31 h 39"/>
                <a:gd name="T26" fmla="*/ 8 w 39"/>
                <a:gd name="T27" fmla="*/ 35 h 39"/>
                <a:gd name="T28" fmla="*/ 14 w 39"/>
                <a:gd name="T29" fmla="*/ 37 h 39"/>
                <a:gd name="T30" fmla="*/ 19 w 39"/>
                <a:gd name="T31" fmla="*/ 39 h 39"/>
                <a:gd name="T32" fmla="*/ 25 w 39"/>
                <a:gd name="T33" fmla="*/ 37 h 39"/>
                <a:gd name="T34" fmla="*/ 31 w 39"/>
                <a:gd name="T35" fmla="*/ 35 h 39"/>
                <a:gd name="T36" fmla="*/ 35 w 39"/>
                <a:gd name="T37" fmla="*/ 31 h 39"/>
                <a:gd name="T38" fmla="*/ 37 w 39"/>
                <a:gd name="T39" fmla="*/ 25 h 39"/>
                <a:gd name="T40" fmla="*/ 39 w 39"/>
                <a:gd name="T41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14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1" y="35"/>
                  </a:lnTo>
                  <a:lnTo>
                    <a:pt x="35" y="31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24" name="Line 708"/>
            <p:cNvSpPr>
              <a:spLocks noChangeShapeType="1"/>
            </p:cNvSpPr>
            <p:nvPr/>
          </p:nvSpPr>
          <p:spPr bwMode="auto">
            <a:xfrm flipV="1">
              <a:off x="4968" y="725"/>
              <a:ext cx="1" cy="2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25" name="Line 709"/>
            <p:cNvSpPr>
              <a:spLocks noChangeShapeType="1"/>
            </p:cNvSpPr>
            <p:nvPr/>
          </p:nvSpPr>
          <p:spPr bwMode="auto">
            <a:xfrm>
              <a:off x="4968" y="772"/>
              <a:ext cx="1" cy="2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26" name="Rectangle 710"/>
            <p:cNvSpPr>
              <a:spLocks noChangeArrowheads="1"/>
            </p:cNvSpPr>
            <p:nvPr/>
          </p:nvSpPr>
          <p:spPr bwMode="auto">
            <a:xfrm>
              <a:off x="1034" y="535"/>
              <a:ext cx="3944" cy="2437"/>
            </a:xfrm>
            <a:prstGeom prst="rect">
              <a:avLst/>
            </a:prstGeom>
            <a:noFill/>
            <a:ln w="11113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27" name="Freeform 711"/>
            <p:cNvSpPr>
              <a:spLocks/>
            </p:cNvSpPr>
            <p:nvPr/>
          </p:nvSpPr>
          <p:spPr bwMode="auto">
            <a:xfrm>
              <a:off x="4449" y="3175"/>
              <a:ext cx="70" cy="85"/>
            </a:xfrm>
            <a:custGeom>
              <a:avLst/>
              <a:gdLst>
                <a:gd name="T0" fmla="*/ 111 w 140"/>
                <a:gd name="T1" fmla="*/ 109 h 172"/>
                <a:gd name="T2" fmla="*/ 140 w 140"/>
                <a:gd name="T3" fmla="*/ 113 h 172"/>
                <a:gd name="T4" fmla="*/ 132 w 140"/>
                <a:gd name="T5" fmla="*/ 136 h 172"/>
                <a:gd name="T6" fmla="*/ 119 w 140"/>
                <a:gd name="T7" fmla="*/ 156 h 172"/>
                <a:gd name="T8" fmla="*/ 97 w 140"/>
                <a:gd name="T9" fmla="*/ 168 h 172"/>
                <a:gd name="T10" fmla="*/ 73 w 140"/>
                <a:gd name="T11" fmla="*/ 172 h 172"/>
                <a:gd name="T12" fmla="*/ 51 w 140"/>
                <a:gd name="T13" fmla="*/ 168 h 172"/>
                <a:gd name="T14" fmla="*/ 34 w 140"/>
                <a:gd name="T15" fmla="*/ 162 h 172"/>
                <a:gd name="T16" fmla="*/ 20 w 140"/>
                <a:gd name="T17" fmla="*/ 150 h 172"/>
                <a:gd name="T18" fmla="*/ 8 w 140"/>
                <a:gd name="T19" fmla="*/ 132 h 172"/>
                <a:gd name="T20" fmla="*/ 2 w 140"/>
                <a:gd name="T21" fmla="*/ 111 h 172"/>
                <a:gd name="T22" fmla="*/ 0 w 140"/>
                <a:gd name="T23" fmla="*/ 87 h 172"/>
                <a:gd name="T24" fmla="*/ 2 w 140"/>
                <a:gd name="T25" fmla="*/ 61 h 172"/>
                <a:gd name="T26" fmla="*/ 8 w 140"/>
                <a:gd name="T27" fmla="*/ 40 h 172"/>
                <a:gd name="T28" fmla="*/ 12 w 140"/>
                <a:gd name="T29" fmla="*/ 30 h 172"/>
                <a:gd name="T30" fmla="*/ 18 w 140"/>
                <a:gd name="T31" fmla="*/ 22 h 172"/>
                <a:gd name="T32" fmla="*/ 26 w 140"/>
                <a:gd name="T33" fmla="*/ 16 h 172"/>
                <a:gd name="T34" fmla="*/ 34 w 140"/>
                <a:gd name="T35" fmla="*/ 10 h 172"/>
                <a:gd name="T36" fmla="*/ 53 w 140"/>
                <a:gd name="T37" fmla="*/ 2 h 172"/>
                <a:gd name="T38" fmla="*/ 73 w 140"/>
                <a:gd name="T39" fmla="*/ 0 h 172"/>
                <a:gd name="T40" fmla="*/ 97 w 140"/>
                <a:gd name="T41" fmla="*/ 4 h 172"/>
                <a:gd name="T42" fmla="*/ 117 w 140"/>
                <a:gd name="T43" fmla="*/ 14 h 172"/>
                <a:gd name="T44" fmla="*/ 130 w 140"/>
                <a:gd name="T45" fmla="*/ 30 h 172"/>
                <a:gd name="T46" fmla="*/ 138 w 140"/>
                <a:gd name="T47" fmla="*/ 53 h 172"/>
                <a:gd name="T48" fmla="*/ 109 w 140"/>
                <a:gd name="T49" fmla="*/ 55 h 172"/>
                <a:gd name="T50" fmla="*/ 105 w 140"/>
                <a:gd name="T51" fmla="*/ 48 h 172"/>
                <a:gd name="T52" fmla="*/ 101 w 140"/>
                <a:gd name="T53" fmla="*/ 40 h 172"/>
                <a:gd name="T54" fmla="*/ 95 w 140"/>
                <a:gd name="T55" fmla="*/ 34 h 172"/>
                <a:gd name="T56" fmla="*/ 89 w 140"/>
                <a:gd name="T57" fmla="*/ 30 h 172"/>
                <a:gd name="T58" fmla="*/ 81 w 140"/>
                <a:gd name="T59" fmla="*/ 28 h 172"/>
                <a:gd name="T60" fmla="*/ 73 w 140"/>
                <a:gd name="T61" fmla="*/ 26 h 172"/>
                <a:gd name="T62" fmla="*/ 55 w 140"/>
                <a:gd name="T63" fmla="*/ 30 h 172"/>
                <a:gd name="T64" fmla="*/ 42 w 140"/>
                <a:gd name="T65" fmla="*/ 42 h 172"/>
                <a:gd name="T66" fmla="*/ 32 w 140"/>
                <a:gd name="T67" fmla="*/ 59 h 172"/>
                <a:gd name="T68" fmla="*/ 30 w 140"/>
                <a:gd name="T69" fmla="*/ 85 h 172"/>
                <a:gd name="T70" fmla="*/ 32 w 140"/>
                <a:gd name="T71" fmla="*/ 113 h 172"/>
                <a:gd name="T72" fmla="*/ 42 w 140"/>
                <a:gd name="T73" fmla="*/ 130 h 172"/>
                <a:gd name="T74" fmla="*/ 48 w 140"/>
                <a:gd name="T75" fmla="*/ 136 h 172"/>
                <a:gd name="T76" fmla="*/ 55 w 140"/>
                <a:gd name="T77" fmla="*/ 142 h 172"/>
                <a:gd name="T78" fmla="*/ 63 w 140"/>
                <a:gd name="T79" fmla="*/ 144 h 172"/>
                <a:gd name="T80" fmla="*/ 71 w 140"/>
                <a:gd name="T81" fmla="*/ 144 h 172"/>
                <a:gd name="T82" fmla="*/ 81 w 140"/>
                <a:gd name="T83" fmla="*/ 144 h 172"/>
                <a:gd name="T84" fmla="*/ 91 w 140"/>
                <a:gd name="T85" fmla="*/ 140 h 172"/>
                <a:gd name="T86" fmla="*/ 99 w 140"/>
                <a:gd name="T87" fmla="*/ 136 h 172"/>
                <a:gd name="T88" fmla="*/ 105 w 140"/>
                <a:gd name="T89" fmla="*/ 128 h 172"/>
                <a:gd name="T90" fmla="*/ 109 w 140"/>
                <a:gd name="T91" fmla="*/ 121 h 172"/>
                <a:gd name="T92" fmla="*/ 111 w 140"/>
                <a:gd name="T93" fmla="*/ 10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0" h="172">
                  <a:moveTo>
                    <a:pt x="111" y="109"/>
                  </a:moveTo>
                  <a:lnTo>
                    <a:pt x="140" y="113"/>
                  </a:lnTo>
                  <a:lnTo>
                    <a:pt x="132" y="136"/>
                  </a:lnTo>
                  <a:lnTo>
                    <a:pt x="119" y="156"/>
                  </a:lnTo>
                  <a:lnTo>
                    <a:pt x="97" y="168"/>
                  </a:lnTo>
                  <a:lnTo>
                    <a:pt x="73" y="172"/>
                  </a:lnTo>
                  <a:lnTo>
                    <a:pt x="51" y="168"/>
                  </a:lnTo>
                  <a:lnTo>
                    <a:pt x="34" y="162"/>
                  </a:lnTo>
                  <a:lnTo>
                    <a:pt x="20" y="150"/>
                  </a:lnTo>
                  <a:lnTo>
                    <a:pt x="8" y="132"/>
                  </a:lnTo>
                  <a:lnTo>
                    <a:pt x="2" y="111"/>
                  </a:lnTo>
                  <a:lnTo>
                    <a:pt x="0" y="87"/>
                  </a:lnTo>
                  <a:lnTo>
                    <a:pt x="2" y="61"/>
                  </a:lnTo>
                  <a:lnTo>
                    <a:pt x="8" y="40"/>
                  </a:lnTo>
                  <a:lnTo>
                    <a:pt x="12" y="30"/>
                  </a:lnTo>
                  <a:lnTo>
                    <a:pt x="18" y="22"/>
                  </a:lnTo>
                  <a:lnTo>
                    <a:pt x="26" y="16"/>
                  </a:lnTo>
                  <a:lnTo>
                    <a:pt x="34" y="10"/>
                  </a:lnTo>
                  <a:lnTo>
                    <a:pt x="53" y="2"/>
                  </a:lnTo>
                  <a:lnTo>
                    <a:pt x="73" y="0"/>
                  </a:lnTo>
                  <a:lnTo>
                    <a:pt x="97" y="4"/>
                  </a:lnTo>
                  <a:lnTo>
                    <a:pt x="117" y="14"/>
                  </a:lnTo>
                  <a:lnTo>
                    <a:pt x="130" y="30"/>
                  </a:lnTo>
                  <a:lnTo>
                    <a:pt x="138" y="53"/>
                  </a:lnTo>
                  <a:lnTo>
                    <a:pt x="109" y="55"/>
                  </a:lnTo>
                  <a:lnTo>
                    <a:pt x="105" y="48"/>
                  </a:lnTo>
                  <a:lnTo>
                    <a:pt x="101" y="40"/>
                  </a:lnTo>
                  <a:lnTo>
                    <a:pt x="95" y="34"/>
                  </a:lnTo>
                  <a:lnTo>
                    <a:pt x="89" y="30"/>
                  </a:lnTo>
                  <a:lnTo>
                    <a:pt x="81" y="28"/>
                  </a:lnTo>
                  <a:lnTo>
                    <a:pt x="73" y="26"/>
                  </a:lnTo>
                  <a:lnTo>
                    <a:pt x="55" y="30"/>
                  </a:lnTo>
                  <a:lnTo>
                    <a:pt x="42" y="42"/>
                  </a:lnTo>
                  <a:lnTo>
                    <a:pt x="32" y="59"/>
                  </a:lnTo>
                  <a:lnTo>
                    <a:pt x="30" y="85"/>
                  </a:lnTo>
                  <a:lnTo>
                    <a:pt x="32" y="113"/>
                  </a:lnTo>
                  <a:lnTo>
                    <a:pt x="42" y="130"/>
                  </a:lnTo>
                  <a:lnTo>
                    <a:pt x="48" y="136"/>
                  </a:lnTo>
                  <a:lnTo>
                    <a:pt x="55" y="142"/>
                  </a:lnTo>
                  <a:lnTo>
                    <a:pt x="63" y="144"/>
                  </a:lnTo>
                  <a:lnTo>
                    <a:pt x="71" y="144"/>
                  </a:lnTo>
                  <a:lnTo>
                    <a:pt x="81" y="144"/>
                  </a:lnTo>
                  <a:lnTo>
                    <a:pt x="91" y="140"/>
                  </a:lnTo>
                  <a:lnTo>
                    <a:pt x="99" y="136"/>
                  </a:lnTo>
                  <a:lnTo>
                    <a:pt x="105" y="128"/>
                  </a:lnTo>
                  <a:lnTo>
                    <a:pt x="109" y="121"/>
                  </a:lnTo>
                  <a:lnTo>
                    <a:pt x="111" y="10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28" name="Freeform 712"/>
            <p:cNvSpPr>
              <a:spLocks noEditPoints="1"/>
            </p:cNvSpPr>
            <p:nvPr/>
          </p:nvSpPr>
          <p:spPr bwMode="auto">
            <a:xfrm>
              <a:off x="4527" y="3175"/>
              <a:ext cx="74" cy="85"/>
            </a:xfrm>
            <a:custGeom>
              <a:avLst/>
              <a:gdLst>
                <a:gd name="T0" fmla="*/ 0 w 148"/>
                <a:gd name="T1" fmla="*/ 85 h 172"/>
                <a:gd name="T2" fmla="*/ 2 w 148"/>
                <a:gd name="T3" fmla="*/ 57 h 172"/>
                <a:gd name="T4" fmla="*/ 10 w 148"/>
                <a:gd name="T5" fmla="*/ 36 h 172"/>
                <a:gd name="T6" fmla="*/ 24 w 148"/>
                <a:gd name="T7" fmla="*/ 18 h 172"/>
                <a:gd name="T8" fmla="*/ 45 w 148"/>
                <a:gd name="T9" fmla="*/ 4 h 172"/>
                <a:gd name="T10" fmla="*/ 73 w 148"/>
                <a:gd name="T11" fmla="*/ 0 h 172"/>
                <a:gd name="T12" fmla="*/ 93 w 148"/>
                <a:gd name="T13" fmla="*/ 2 h 172"/>
                <a:gd name="T14" fmla="*/ 110 w 148"/>
                <a:gd name="T15" fmla="*/ 10 h 172"/>
                <a:gd name="T16" fmla="*/ 126 w 148"/>
                <a:gd name="T17" fmla="*/ 22 h 172"/>
                <a:gd name="T18" fmla="*/ 138 w 148"/>
                <a:gd name="T19" fmla="*/ 40 h 172"/>
                <a:gd name="T20" fmla="*/ 144 w 148"/>
                <a:gd name="T21" fmla="*/ 59 h 172"/>
                <a:gd name="T22" fmla="*/ 148 w 148"/>
                <a:gd name="T23" fmla="*/ 83 h 172"/>
                <a:gd name="T24" fmla="*/ 144 w 148"/>
                <a:gd name="T25" fmla="*/ 111 h 172"/>
                <a:gd name="T26" fmla="*/ 138 w 148"/>
                <a:gd name="T27" fmla="*/ 132 h 172"/>
                <a:gd name="T28" fmla="*/ 130 w 148"/>
                <a:gd name="T29" fmla="*/ 144 h 172"/>
                <a:gd name="T30" fmla="*/ 122 w 148"/>
                <a:gd name="T31" fmla="*/ 154 h 172"/>
                <a:gd name="T32" fmla="*/ 110 w 148"/>
                <a:gd name="T33" fmla="*/ 162 h 172"/>
                <a:gd name="T34" fmla="*/ 93 w 148"/>
                <a:gd name="T35" fmla="*/ 168 h 172"/>
                <a:gd name="T36" fmla="*/ 73 w 148"/>
                <a:gd name="T37" fmla="*/ 172 h 172"/>
                <a:gd name="T38" fmla="*/ 53 w 148"/>
                <a:gd name="T39" fmla="*/ 168 h 172"/>
                <a:gd name="T40" fmla="*/ 33 w 148"/>
                <a:gd name="T41" fmla="*/ 162 h 172"/>
                <a:gd name="T42" fmla="*/ 20 w 148"/>
                <a:gd name="T43" fmla="*/ 150 h 172"/>
                <a:gd name="T44" fmla="*/ 8 w 148"/>
                <a:gd name="T45" fmla="*/ 132 h 172"/>
                <a:gd name="T46" fmla="*/ 2 w 148"/>
                <a:gd name="T47" fmla="*/ 111 h 172"/>
                <a:gd name="T48" fmla="*/ 0 w 148"/>
                <a:gd name="T49" fmla="*/ 85 h 172"/>
                <a:gd name="T50" fmla="*/ 30 w 148"/>
                <a:gd name="T51" fmla="*/ 85 h 172"/>
                <a:gd name="T52" fmla="*/ 32 w 148"/>
                <a:gd name="T53" fmla="*/ 111 h 172"/>
                <a:gd name="T54" fmla="*/ 41 w 148"/>
                <a:gd name="T55" fmla="*/ 130 h 172"/>
                <a:gd name="T56" fmla="*/ 55 w 148"/>
                <a:gd name="T57" fmla="*/ 140 h 172"/>
                <a:gd name="T58" fmla="*/ 73 w 148"/>
                <a:gd name="T59" fmla="*/ 144 h 172"/>
                <a:gd name="T60" fmla="*/ 91 w 148"/>
                <a:gd name="T61" fmla="*/ 140 h 172"/>
                <a:gd name="T62" fmla="*/ 104 w 148"/>
                <a:gd name="T63" fmla="*/ 130 h 172"/>
                <a:gd name="T64" fmla="*/ 114 w 148"/>
                <a:gd name="T65" fmla="*/ 111 h 172"/>
                <a:gd name="T66" fmla="*/ 118 w 148"/>
                <a:gd name="T67" fmla="*/ 85 h 172"/>
                <a:gd name="T68" fmla="*/ 114 w 148"/>
                <a:gd name="T69" fmla="*/ 59 h 172"/>
                <a:gd name="T70" fmla="*/ 104 w 148"/>
                <a:gd name="T71" fmla="*/ 42 h 172"/>
                <a:gd name="T72" fmla="*/ 91 w 148"/>
                <a:gd name="T73" fmla="*/ 30 h 172"/>
                <a:gd name="T74" fmla="*/ 73 w 148"/>
                <a:gd name="T75" fmla="*/ 26 h 172"/>
                <a:gd name="T76" fmla="*/ 55 w 148"/>
                <a:gd name="T77" fmla="*/ 30 h 172"/>
                <a:gd name="T78" fmla="*/ 41 w 148"/>
                <a:gd name="T79" fmla="*/ 42 h 172"/>
                <a:gd name="T80" fmla="*/ 32 w 148"/>
                <a:gd name="T81" fmla="*/ 59 h 172"/>
                <a:gd name="T82" fmla="*/ 30 w 148"/>
                <a:gd name="T83" fmla="*/ 85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8" h="172">
                  <a:moveTo>
                    <a:pt x="0" y="85"/>
                  </a:moveTo>
                  <a:lnTo>
                    <a:pt x="2" y="57"/>
                  </a:lnTo>
                  <a:lnTo>
                    <a:pt x="10" y="36"/>
                  </a:lnTo>
                  <a:lnTo>
                    <a:pt x="24" y="18"/>
                  </a:lnTo>
                  <a:lnTo>
                    <a:pt x="45" y="4"/>
                  </a:lnTo>
                  <a:lnTo>
                    <a:pt x="73" y="0"/>
                  </a:lnTo>
                  <a:lnTo>
                    <a:pt x="93" y="2"/>
                  </a:lnTo>
                  <a:lnTo>
                    <a:pt x="110" y="10"/>
                  </a:lnTo>
                  <a:lnTo>
                    <a:pt x="126" y="22"/>
                  </a:lnTo>
                  <a:lnTo>
                    <a:pt x="138" y="40"/>
                  </a:lnTo>
                  <a:lnTo>
                    <a:pt x="144" y="59"/>
                  </a:lnTo>
                  <a:lnTo>
                    <a:pt x="148" y="83"/>
                  </a:lnTo>
                  <a:lnTo>
                    <a:pt x="144" y="111"/>
                  </a:lnTo>
                  <a:lnTo>
                    <a:pt x="138" y="132"/>
                  </a:lnTo>
                  <a:lnTo>
                    <a:pt x="130" y="144"/>
                  </a:lnTo>
                  <a:lnTo>
                    <a:pt x="122" y="154"/>
                  </a:lnTo>
                  <a:lnTo>
                    <a:pt x="110" y="162"/>
                  </a:lnTo>
                  <a:lnTo>
                    <a:pt x="93" y="168"/>
                  </a:lnTo>
                  <a:lnTo>
                    <a:pt x="73" y="172"/>
                  </a:lnTo>
                  <a:lnTo>
                    <a:pt x="53" y="168"/>
                  </a:lnTo>
                  <a:lnTo>
                    <a:pt x="33" y="162"/>
                  </a:lnTo>
                  <a:lnTo>
                    <a:pt x="20" y="150"/>
                  </a:lnTo>
                  <a:lnTo>
                    <a:pt x="8" y="132"/>
                  </a:lnTo>
                  <a:lnTo>
                    <a:pt x="2" y="111"/>
                  </a:lnTo>
                  <a:lnTo>
                    <a:pt x="0" y="85"/>
                  </a:lnTo>
                  <a:close/>
                  <a:moveTo>
                    <a:pt x="30" y="85"/>
                  </a:moveTo>
                  <a:lnTo>
                    <a:pt x="32" y="111"/>
                  </a:lnTo>
                  <a:lnTo>
                    <a:pt x="41" y="130"/>
                  </a:lnTo>
                  <a:lnTo>
                    <a:pt x="55" y="140"/>
                  </a:lnTo>
                  <a:lnTo>
                    <a:pt x="73" y="144"/>
                  </a:lnTo>
                  <a:lnTo>
                    <a:pt x="91" y="140"/>
                  </a:lnTo>
                  <a:lnTo>
                    <a:pt x="104" y="130"/>
                  </a:lnTo>
                  <a:lnTo>
                    <a:pt x="114" y="111"/>
                  </a:lnTo>
                  <a:lnTo>
                    <a:pt x="118" y="85"/>
                  </a:lnTo>
                  <a:lnTo>
                    <a:pt x="114" y="59"/>
                  </a:lnTo>
                  <a:lnTo>
                    <a:pt x="104" y="42"/>
                  </a:lnTo>
                  <a:lnTo>
                    <a:pt x="91" y="30"/>
                  </a:lnTo>
                  <a:lnTo>
                    <a:pt x="73" y="26"/>
                  </a:lnTo>
                  <a:lnTo>
                    <a:pt x="55" y="30"/>
                  </a:lnTo>
                  <a:lnTo>
                    <a:pt x="41" y="42"/>
                  </a:lnTo>
                  <a:lnTo>
                    <a:pt x="32" y="59"/>
                  </a:lnTo>
                  <a:lnTo>
                    <a:pt x="30" y="8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29" name="Freeform 713"/>
            <p:cNvSpPr>
              <a:spLocks/>
            </p:cNvSpPr>
            <p:nvPr/>
          </p:nvSpPr>
          <p:spPr bwMode="auto">
            <a:xfrm>
              <a:off x="4612" y="3175"/>
              <a:ext cx="68" cy="85"/>
            </a:xfrm>
            <a:custGeom>
              <a:avLst/>
              <a:gdLst>
                <a:gd name="T0" fmla="*/ 29 w 136"/>
                <a:gd name="T1" fmla="*/ 115 h 172"/>
                <a:gd name="T2" fmla="*/ 35 w 136"/>
                <a:gd name="T3" fmla="*/ 132 h 172"/>
                <a:gd name="T4" fmla="*/ 49 w 136"/>
                <a:gd name="T5" fmla="*/ 142 h 172"/>
                <a:gd name="T6" fmla="*/ 69 w 136"/>
                <a:gd name="T7" fmla="*/ 144 h 172"/>
                <a:gd name="T8" fmla="*/ 90 w 136"/>
                <a:gd name="T9" fmla="*/ 142 h 172"/>
                <a:gd name="T10" fmla="*/ 102 w 136"/>
                <a:gd name="T11" fmla="*/ 132 h 172"/>
                <a:gd name="T12" fmla="*/ 106 w 136"/>
                <a:gd name="T13" fmla="*/ 122 h 172"/>
                <a:gd name="T14" fmla="*/ 100 w 136"/>
                <a:gd name="T15" fmla="*/ 113 h 172"/>
                <a:gd name="T16" fmla="*/ 88 w 136"/>
                <a:gd name="T17" fmla="*/ 107 h 172"/>
                <a:gd name="T18" fmla="*/ 67 w 136"/>
                <a:gd name="T19" fmla="*/ 101 h 172"/>
                <a:gd name="T20" fmla="*/ 29 w 136"/>
                <a:gd name="T21" fmla="*/ 87 h 172"/>
                <a:gd name="T22" fmla="*/ 15 w 136"/>
                <a:gd name="T23" fmla="*/ 77 h 172"/>
                <a:gd name="T24" fmla="*/ 5 w 136"/>
                <a:gd name="T25" fmla="*/ 63 h 172"/>
                <a:gd name="T26" fmla="*/ 3 w 136"/>
                <a:gd name="T27" fmla="*/ 48 h 172"/>
                <a:gd name="T28" fmla="*/ 7 w 136"/>
                <a:gd name="T29" fmla="*/ 28 h 172"/>
                <a:gd name="T30" fmla="*/ 21 w 136"/>
                <a:gd name="T31" fmla="*/ 12 h 172"/>
                <a:gd name="T32" fmla="*/ 39 w 136"/>
                <a:gd name="T33" fmla="*/ 4 h 172"/>
                <a:gd name="T34" fmla="*/ 63 w 136"/>
                <a:gd name="T35" fmla="*/ 0 h 172"/>
                <a:gd name="T36" fmla="*/ 94 w 136"/>
                <a:gd name="T37" fmla="*/ 6 h 172"/>
                <a:gd name="T38" fmla="*/ 110 w 136"/>
                <a:gd name="T39" fmla="*/ 14 h 172"/>
                <a:gd name="T40" fmla="*/ 120 w 136"/>
                <a:gd name="T41" fmla="*/ 28 h 172"/>
                <a:gd name="T42" fmla="*/ 126 w 136"/>
                <a:gd name="T43" fmla="*/ 46 h 172"/>
                <a:gd name="T44" fmla="*/ 94 w 136"/>
                <a:gd name="T45" fmla="*/ 44 h 172"/>
                <a:gd name="T46" fmla="*/ 86 w 136"/>
                <a:gd name="T47" fmla="*/ 32 h 172"/>
                <a:gd name="T48" fmla="*/ 73 w 136"/>
                <a:gd name="T49" fmla="*/ 28 h 172"/>
                <a:gd name="T50" fmla="*/ 53 w 136"/>
                <a:gd name="T51" fmla="*/ 28 h 172"/>
                <a:gd name="T52" fmla="*/ 39 w 136"/>
                <a:gd name="T53" fmla="*/ 32 h 172"/>
                <a:gd name="T54" fmla="*/ 33 w 136"/>
                <a:gd name="T55" fmla="*/ 40 h 172"/>
                <a:gd name="T56" fmla="*/ 33 w 136"/>
                <a:gd name="T57" fmla="*/ 50 h 172"/>
                <a:gd name="T58" fmla="*/ 39 w 136"/>
                <a:gd name="T59" fmla="*/ 57 h 172"/>
                <a:gd name="T60" fmla="*/ 47 w 136"/>
                <a:gd name="T61" fmla="*/ 61 h 172"/>
                <a:gd name="T62" fmla="*/ 59 w 136"/>
                <a:gd name="T63" fmla="*/ 65 h 172"/>
                <a:gd name="T64" fmla="*/ 88 w 136"/>
                <a:gd name="T65" fmla="*/ 73 h 172"/>
                <a:gd name="T66" fmla="*/ 114 w 136"/>
                <a:gd name="T67" fmla="*/ 83 h 172"/>
                <a:gd name="T68" fmla="*/ 128 w 136"/>
                <a:gd name="T69" fmla="*/ 95 h 172"/>
                <a:gd name="T70" fmla="*/ 134 w 136"/>
                <a:gd name="T71" fmla="*/ 109 h 172"/>
                <a:gd name="T72" fmla="*/ 134 w 136"/>
                <a:gd name="T73" fmla="*/ 128 h 172"/>
                <a:gd name="T74" fmla="*/ 126 w 136"/>
                <a:gd name="T75" fmla="*/ 144 h 172"/>
                <a:gd name="T76" fmla="*/ 112 w 136"/>
                <a:gd name="T77" fmla="*/ 160 h 172"/>
                <a:gd name="T78" fmla="*/ 88 w 136"/>
                <a:gd name="T79" fmla="*/ 170 h 172"/>
                <a:gd name="T80" fmla="*/ 41 w 136"/>
                <a:gd name="T81" fmla="*/ 168 h 172"/>
                <a:gd name="T82" fmla="*/ 7 w 136"/>
                <a:gd name="T83" fmla="*/ 14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6" h="172">
                  <a:moveTo>
                    <a:pt x="0" y="119"/>
                  </a:moveTo>
                  <a:lnTo>
                    <a:pt x="29" y="115"/>
                  </a:lnTo>
                  <a:lnTo>
                    <a:pt x="31" y="124"/>
                  </a:lnTo>
                  <a:lnTo>
                    <a:pt x="35" y="132"/>
                  </a:lnTo>
                  <a:lnTo>
                    <a:pt x="41" y="136"/>
                  </a:lnTo>
                  <a:lnTo>
                    <a:pt x="49" y="142"/>
                  </a:lnTo>
                  <a:lnTo>
                    <a:pt x="59" y="144"/>
                  </a:lnTo>
                  <a:lnTo>
                    <a:pt x="69" y="144"/>
                  </a:lnTo>
                  <a:lnTo>
                    <a:pt x="80" y="144"/>
                  </a:lnTo>
                  <a:lnTo>
                    <a:pt x="90" y="142"/>
                  </a:lnTo>
                  <a:lnTo>
                    <a:pt x="96" y="138"/>
                  </a:lnTo>
                  <a:lnTo>
                    <a:pt x="102" y="132"/>
                  </a:lnTo>
                  <a:lnTo>
                    <a:pt x="104" y="128"/>
                  </a:lnTo>
                  <a:lnTo>
                    <a:pt x="106" y="122"/>
                  </a:lnTo>
                  <a:lnTo>
                    <a:pt x="104" y="117"/>
                  </a:lnTo>
                  <a:lnTo>
                    <a:pt x="100" y="113"/>
                  </a:lnTo>
                  <a:lnTo>
                    <a:pt x="94" y="109"/>
                  </a:lnTo>
                  <a:lnTo>
                    <a:pt x="88" y="107"/>
                  </a:lnTo>
                  <a:lnTo>
                    <a:pt x="78" y="103"/>
                  </a:lnTo>
                  <a:lnTo>
                    <a:pt x="67" y="101"/>
                  </a:lnTo>
                  <a:lnTo>
                    <a:pt x="45" y="93"/>
                  </a:lnTo>
                  <a:lnTo>
                    <a:pt x="29" y="87"/>
                  </a:lnTo>
                  <a:lnTo>
                    <a:pt x="21" y="81"/>
                  </a:lnTo>
                  <a:lnTo>
                    <a:pt x="15" y="77"/>
                  </a:lnTo>
                  <a:lnTo>
                    <a:pt x="9" y="71"/>
                  </a:lnTo>
                  <a:lnTo>
                    <a:pt x="5" y="63"/>
                  </a:lnTo>
                  <a:lnTo>
                    <a:pt x="3" y="55"/>
                  </a:lnTo>
                  <a:lnTo>
                    <a:pt x="3" y="48"/>
                  </a:lnTo>
                  <a:lnTo>
                    <a:pt x="3" y="38"/>
                  </a:lnTo>
                  <a:lnTo>
                    <a:pt x="7" y="28"/>
                  </a:lnTo>
                  <a:lnTo>
                    <a:pt x="13" y="18"/>
                  </a:lnTo>
                  <a:lnTo>
                    <a:pt x="21" y="12"/>
                  </a:lnTo>
                  <a:lnTo>
                    <a:pt x="29" y="8"/>
                  </a:lnTo>
                  <a:lnTo>
                    <a:pt x="39" y="4"/>
                  </a:lnTo>
                  <a:lnTo>
                    <a:pt x="49" y="0"/>
                  </a:lnTo>
                  <a:lnTo>
                    <a:pt x="63" y="0"/>
                  </a:lnTo>
                  <a:lnTo>
                    <a:pt x="78" y="2"/>
                  </a:lnTo>
                  <a:lnTo>
                    <a:pt x="94" y="6"/>
                  </a:lnTo>
                  <a:lnTo>
                    <a:pt x="104" y="10"/>
                  </a:lnTo>
                  <a:lnTo>
                    <a:pt x="110" y="14"/>
                  </a:lnTo>
                  <a:lnTo>
                    <a:pt x="116" y="20"/>
                  </a:lnTo>
                  <a:lnTo>
                    <a:pt x="120" y="28"/>
                  </a:lnTo>
                  <a:lnTo>
                    <a:pt x="122" y="36"/>
                  </a:lnTo>
                  <a:lnTo>
                    <a:pt x="126" y="46"/>
                  </a:lnTo>
                  <a:lnTo>
                    <a:pt x="96" y="50"/>
                  </a:lnTo>
                  <a:lnTo>
                    <a:pt x="94" y="44"/>
                  </a:lnTo>
                  <a:lnTo>
                    <a:pt x="90" y="38"/>
                  </a:lnTo>
                  <a:lnTo>
                    <a:pt x="86" y="32"/>
                  </a:lnTo>
                  <a:lnTo>
                    <a:pt x="80" y="30"/>
                  </a:lnTo>
                  <a:lnTo>
                    <a:pt x="73" y="28"/>
                  </a:lnTo>
                  <a:lnTo>
                    <a:pt x="65" y="26"/>
                  </a:lnTo>
                  <a:lnTo>
                    <a:pt x="53" y="28"/>
                  </a:lnTo>
                  <a:lnTo>
                    <a:pt x="45" y="30"/>
                  </a:lnTo>
                  <a:lnTo>
                    <a:pt x="39" y="32"/>
                  </a:lnTo>
                  <a:lnTo>
                    <a:pt x="35" y="36"/>
                  </a:lnTo>
                  <a:lnTo>
                    <a:pt x="33" y="40"/>
                  </a:lnTo>
                  <a:lnTo>
                    <a:pt x="33" y="46"/>
                  </a:lnTo>
                  <a:lnTo>
                    <a:pt x="33" y="50"/>
                  </a:lnTo>
                  <a:lnTo>
                    <a:pt x="35" y="53"/>
                  </a:lnTo>
                  <a:lnTo>
                    <a:pt x="39" y="57"/>
                  </a:lnTo>
                  <a:lnTo>
                    <a:pt x="45" y="61"/>
                  </a:lnTo>
                  <a:lnTo>
                    <a:pt x="47" y="61"/>
                  </a:lnTo>
                  <a:lnTo>
                    <a:pt x="53" y="63"/>
                  </a:lnTo>
                  <a:lnTo>
                    <a:pt x="59" y="65"/>
                  </a:lnTo>
                  <a:lnTo>
                    <a:pt x="67" y="67"/>
                  </a:lnTo>
                  <a:lnTo>
                    <a:pt x="88" y="73"/>
                  </a:lnTo>
                  <a:lnTo>
                    <a:pt x="106" y="79"/>
                  </a:lnTo>
                  <a:lnTo>
                    <a:pt x="114" y="83"/>
                  </a:lnTo>
                  <a:lnTo>
                    <a:pt x="122" y="89"/>
                  </a:lnTo>
                  <a:lnTo>
                    <a:pt x="128" y="95"/>
                  </a:lnTo>
                  <a:lnTo>
                    <a:pt x="132" y="101"/>
                  </a:lnTo>
                  <a:lnTo>
                    <a:pt x="134" y="109"/>
                  </a:lnTo>
                  <a:lnTo>
                    <a:pt x="136" y="119"/>
                  </a:lnTo>
                  <a:lnTo>
                    <a:pt x="134" y="128"/>
                  </a:lnTo>
                  <a:lnTo>
                    <a:pt x="132" y="136"/>
                  </a:lnTo>
                  <a:lnTo>
                    <a:pt x="126" y="144"/>
                  </a:lnTo>
                  <a:lnTo>
                    <a:pt x="120" y="152"/>
                  </a:lnTo>
                  <a:lnTo>
                    <a:pt x="112" y="160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69" y="172"/>
                  </a:lnTo>
                  <a:lnTo>
                    <a:pt x="41" y="168"/>
                  </a:lnTo>
                  <a:lnTo>
                    <a:pt x="21" y="158"/>
                  </a:lnTo>
                  <a:lnTo>
                    <a:pt x="7" y="142"/>
                  </a:lnTo>
                  <a:lnTo>
                    <a:pt x="0" y="1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30" name="Freeform 714"/>
            <p:cNvSpPr>
              <a:spLocks noEditPoints="1"/>
            </p:cNvSpPr>
            <p:nvPr/>
          </p:nvSpPr>
          <p:spPr bwMode="auto">
            <a:xfrm>
              <a:off x="4736" y="3148"/>
              <a:ext cx="69" cy="112"/>
            </a:xfrm>
            <a:custGeom>
              <a:avLst/>
              <a:gdLst>
                <a:gd name="T0" fmla="*/ 4 w 138"/>
                <a:gd name="T1" fmla="*/ 81 h 225"/>
                <a:gd name="T2" fmla="*/ 26 w 138"/>
                <a:gd name="T3" fmla="*/ 26 h 225"/>
                <a:gd name="T4" fmla="*/ 53 w 138"/>
                <a:gd name="T5" fmla="*/ 4 h 225"/>
                <a:gd name="T6" fmla="*/ 93 w 138"/>
                <a:gd name="T7" fmla="*/ 6 h 225"/>
                <a:gd name="T8" fmla="*/ 128 w 138"/>
                <a:gd name="T9" fmla="*/ 49 h 225"/>
                <a:gd name="T10" fmla="*/ 138 w 138"/>
                <a:gd name="T11" fmla="*/ 114 h 225"/>
                <a:gd name="T12" fmla="*/ 128 w 138"/>
                <a:gd name="T13" fmla="*/ 175 h 225"/>
                <a:gd name="T14" fmla="*/ 93 w 138"/>
                <a:gd name="T15" fmla="*/ 219 h 225"/>
                <a:gd name="T16" fmla="*/ 59 w 138"/>
                <a:gd name="T17" fmla="*/ 223 h 225"/>
                <a:gd name="T18" fmla="*/ 43 w 138"/>
                <a:gd name="T19" fmla="*/ 217 h 225"/>
                <a:gd name="T20" fmla="*/ 28 w 138"/>
                <a:gd name="T21" fmla="*/ 205 h 225"/>
                <a:gd name="T22" fmla="*/ 14 w 138"/>
                <a:gd name="T23" fmla="*/ 185 h 225"/>
                <a:gd name="T24" fmla="*/ 2 w 138"/>
                <a:gd name="T25" fmla="*/ 146 h 225"/>
                <a:gd name="T26" fmla="*/ 109 w 138"/>
                <a:gd name="T27" fmla="*/ 108 h 225"/>
                <a:gd name="T28" fmla="*/ 101 w 138"/>
                <a:gd name="T29" fmla="*/ 43 h 225"/>
                <a:gd name="T30" fmla="*/ 91 w 138"/>
                <a:gd name="T31" fmla="*/ 24 h 225"/>
                <a:gd name="T32" fmla="*/ 81 w 138"/>
                <a:gd name="T33" fmla="*/ 14 h 225"/>
                <a:gd name="T34" fmla="*/ 69 w 138"/>
                <a:gd name="T35" fmla="*/ 10 h 225"/>
                <a:gd name="T36" fmla="*/ 55 w 138"/>
                <a:gd name="T37" fmla="*/ 14 h 225"/>
                <a:gd name="T38" fmla="*/ 43 w 138"/>
                <a:gd name="T39" fmla="*/ 26 h 225"/>
                <a:gd name="T40" fmla="*/ 36 w 138"/>
                <a:gd name="T41" fmla="*/ 47 h 225"/>
                <a:gd name="T42" fmla="*/ 30 w 138"/>
                <a:gd name="T43" fmla="*/ 108 h 225"/>
                <a:gd name="T44" fmla="*/ 30 w 138"/>
                <a:gd name="T45" fmla="*/ 118 h 225"/>
                <a:gd name="T46" fmla="*/ 34 w 138"/>
                <a:gd name="T47" fmla="*/ 168 h 225"/>
                <a:gd name="T48" fmla="*/ 40 w 138"/>
                <a:gd name="T49" fmla="*/ 187 h 225"/>
                <a:gd name="T50" fmla="*/ 47 w 138"/>
                <a:gd name="T51" fmla="*/ 203 h 225"/>
                <a:gd name="T52" fmla="*/ 63 w 138"/>
                <a:gd name="T53" fmla="*/ 213 h 225"/>
                <a:gd name="T54" fmla="*/ 77 w 138"/>
                <a:gd name="T55" fmla="*/ 213 h 225"/>
                <a:gd name="T56" fmla="*/ 89 w 138"/>
                <a:gd name="T57" fmla="*/ 205 h 225"/>
                <a:gd name="T58" fmla="*/ 101 w 138"/>
                <a:gd name="T59" fmla="*/ 187 h 225"/>
                <a:gd name="T60" fmla="*/ 107 w 138"/>
                <a:gd name="T61" fmla="*/ 152 h 225"/>
                <a:gd name="T62" fmla="*/ 30 w 138"/>
                <a:gd name="T63" fmla="*/ 11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8" h="225">
                  <a:moveTo>
                    <a:pt x="0" y="118"/>
                  </a:moveTo>
                  <a:lnTo>
                    <a:pt x="4" y="81"/>
                  </a:lnTo>
                  <a:lnTo>
                    <a:pt x="12" y="49"/>
                  </a:lnTo>
                  <a:lnTo>
                    <a:pt x="26" y="26"/>
                  </a:lnTo>
                  <a:lnTo>
                    <a:pt x="38" y="12"/>
                  </a:lnTo>
                  <a:lnTo>
                    <a:pt x="53" y="4"/>
                  </a:lnTo>
                  <a:lnTo>
                    <a:pt x="69" y="0"/>
                  </a:lnTo>
                  <a:lnTo>
                    <a:pt x="93" y="6"/>
                  </a:lnTo>
                  <a:lnTo>
                    <a:pt x="112" y="24"/>
                  </a:lnTo>
                  <a:lnTo>
                    <a:pt x="128" y="49"/>
                  </a:lnTo>
                  <a:lnTo>
                    <a:pt x="136" y="79"/>
                  </a:lnTo>
                  <a:lnTo>
                    <a:pt x="138" y="114"/>
                  </a:lnTo>
                  <a:lnTo>
                    <a:pt x="136" y="148"/>
                  </a:lnTo>
                  <a:lnTo>
                    <a:pt x="128" y="175"/>
                  </a:lnTo>
                  <a:lnTo>
                    <a:pt x="114" y="199"/>
                  </a:lnTo>
                  <a:lnTo>
                    <a:pt x="93" y="219"/>
                  </a:lnTo>
                  <a:lnTo>
                    <a:pt x="69" y="225"/>
                  </a:lnTo>
                  <a:lnTo>
                    <a:pt x="59" y="223"/>
                  </a:lnTo>
                  <a:lnTo>
                    <a:pt x="51" y="221"/>
                  </a:lnTo>
                  <a:lnTo>
                    <a:pt x="43" y="217"/>
                  </a:lnTo>
                  <a:lnTo>
                    <a:pt x="36" y="213"/>
                  </a:lnTo>
                  <a:lnTo>
                    <a:pt x="28" y="205"/>
                  </a:lnTo>
                  <a:lnTo>
                    <a:pt x="22" y="197"/>
                  </a:lnTo>
                  <a:lnTo>
                    <a:pt x="14" y="185"/>
                  </a:lnTo>
                  <a:lnTo>
                    <a:pt x="8" y="172"/>
                  </a:lnTo>
                  <a:lnTo>
                    <a:pt x="2" y="146"/>
                  </a:lnTo>
                  <a:lnTo>
                    <a:pt x="0" y="118"/>
                  </a:lnTo>
                  <a:close/>
                  <a:moveTo>
                    <a:pt x="109" y="108"/>
                  </a:moveTo>
                  <a:lnTo>
                    <a:pt x="107" y="73"/>
                  </a:lnTo>
                  <a:lnTo>
                    <a:pt x="101" y="43"/>
                  </a:lnTo>
                  <a:lnTo>
                    <a:pt x="97" y="32"/>
                  </a:lnTo>
                  <a:lnTo>
                    <a:pt x="91" y="24"/>
                  </a:lnTo>
                  <a:lnTo>
                    <a:pt x="85" y="16"/>
                  </a:lnTo>
                  <a:lnTo>
                    <a:pt x="81" y="14"/>
                  </a:lnTo>
                  <a:lnTo>
                    <a:pt x="75" y="12"/>
                  </a:lnTo>
                  <a:lnTo>
                    <a:pt x="69" y="10"/>
                  </a:lnTo>
                  <a:lnTo>
                    <a:pt x="61" y="12"/>
                  </a:lnTo>
                  <a:lnTo>
                    <a:pt x="55" y="14"/>
                  </a:lnTo>
                  <a:lnTo>
                    <a:pt x="49" y="20"/>
                  </a:lnTo>
                  <a:lnTo>
                    <a:pt x="43" y="26"/>
                  </a:lnTo>
                  <a:lnTo>
                    <a:pt x="40" y="35"/>
                  </a:lnTo>
                  <a:lnTo>
                    <a:pt x="36" y="47"/>
                  </a:lnTo>
                  <a:lnTo>
                    <a:pt x="32" y="71"/>
                  </a:lnTo>
                  <a:lnTo>
                    <a:pt x="30" y="108"/>
                  </a:lnTo>
                  <a:lnTo>
                    <a:pt x="109" y="108"/>
                  </a:lnTo>
                  <a:close/>
                  <a:moveTo>
                    <a:pt x="30" y="118"/>
                  </a:moveTo>
                  <a:lnTo>
                    <a:pt x="32" y="144"/>
                  </a:lnTo>
                  <a:lnTo>
                    <a:pt x="34" y="168"/>
                  </a:lnTo>
                  <a:lnTo>
                    <a:pt x="36" y="177"/>
                  </a:lnTo>
                  <a:lnTo>
                    <a:pt x="40" y="187"/>
                  </a:lnTo>
                  <a:lnTo>
                    <a:pt x="43" y="197"/>
                  </a:lnTo>
                  <a:lnTo>
                    <a:pt x="47" y="203"/>
                  </a:lnTo>
                  <a:lnTo>
                    <a:pt x="55" y="209"/>
                  </a:lnTo>
                  <a:lnTo>
                    <a:pt x="63" y="213"/>
                  </a:lnTo>
                  <a:lnTo>
                    <a:pt x="71" y="215"/>
                  </a:lnTo>
                  <a:lnTo>
                    <a:pt x="77" y="213"/>
                  </a:lnTo>
                  <a:lnTo>
                    <a:pt x="83" y="211"/>
                  </a:lnTo>
                  <a:lnTo>
                    <a:pt x="89" y="205"/>
                  </a:lnTo>
                  <a:lnTo>
                    <a:pt x="95" y="197"/>
                  </a:lnTo>
                  <a:lnTo>
                    <a:pt x="101" y="187"/>
                  </a:lnTo>
                  <a:lnTo>
                    <a:pt x="103" y="175"/>
                  </a:lnTo>
                  <a:lnTo>
                    <a:pt x="107" y="152"/>
                  </a:lnTo>
                  <a:lnTo>
                    <a:pt x="109" y="118"/>
                  </a:lnTo>
                  <a:lnTo>
                    <a:pt x="30" y="1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31" name="Freeform 715"/>
            <p:cNvSpPr>
              <a:spLocks/>
            </p:cNvSpPr>
            <p:nvPr/>
          </p:nvSpPr>
          <p:spPr bwMode="auto">
            <a:xfrm>
              <a:off x="4819" y="3193"/>
              <a:ext cx="66" cy="88"/>
            </a:xfrm>
            <a:custGeom>
              <a:avLst/>
              <a:gdLst>
                <a:gd name="T0" fmla="*/ 21 w 132"/>
                <a:gd name="T1" fmla="*/ 114 h 175"/>
                <a:gd name="T2" fmla="*/ 25 w 132"/>
                <a:gd name="T3" fmla="*/ 130 h 175"/>
                <a:gd name="T4" fmla="*/ 33 w 132"/>
                <a:gd name="T5" fmla="*/ 142 h 175"/>
                <a:gd name="T6" fmla="*/ 45 w 132"/>
                <a:gd name="T7" fmla="*/ 152 h 175"/>
                <a:gd name="T8" fmla="*/ 61 w 132"/>
                <a:gd name="T9" fmla="*/ 155 h 175"/>
                <a:gd name="T10" fmla="*/ 81 w 132"/>
                <a:gd name="T11" fmla="*/ 155 h 175"/>
                <a:gd name="T12" fmla="*/ 96 w 132"/>
                <a:gd name="T13" fmla="*/ 150 h 175"/>
                <a:gd name="T14" fmla="*/ 106 w 132"/>
                <a:gd name="T15" fmla="*/ 140 h 175"/>
                <a:gd name="T16" fmla="*/ 110 w 132"/>
                <a:gd name="T17" fmla="*/ 126 h 175"/>
                <a:gd name="T18" fmla="*/ 106 w 132"/>
                <a:gd name="T19" fmla="*/ 112 h 175"/>
                <a:gd name="T20" fmla="*/ 90 w 132"/>
                <a:gd name="T21" fmla="*/ 102 h 175"/>
                <a:gd name="T22" fmla="*/ 81 w 132"/>
                <a:gd name="T23" fmla="*/ 100 h 175"/>
                <a:gd name="T24" fmla="*/ 63 w 132"/>
                <a:gd name="T25" fmla="*/ 94 h 175"/>
                <a:gd name="T26" fmla="*/ 31 w 132"/>
                <a:gd name="T27" fmla="*/ 84 h 175"/>
                <a:gd name="T28" fmla="*/ 17 w 132"/>
                <a:gd name="T29" fmla="*/ 75 h 175"/>
                <a:gd name="T30" fmla="*/ 10 w 132"/>
                <a:gd name="T31" fmla="*/ 63 h 175"/>
                <a:gd name="T32" fmla="*/ 8 w 132"/>
                <a:gd name="T33" fmla="*/ 47 h 175"/>
                <a:gd name="T34" fmla="*/ 10 w 132"/>
                <a:gd name="T35" fmla="*/ 31 h 175"/>
                <a:gd name="T36" fmla="*/ 19 w 132"/>
                <a:gd name="T37" fmla="*/ 17 h 175"/>
                <a:gd name="T38" fmla="*/ 35 w 132"/>
                <a:gd name="T39" fmla="*/ 6 h 175"/>
                <a:gd name="T40" fmla="*/ 55 w 132"/>
                <a:gd name="T41" fmla="*/ 2 h 175"/>
                <a:gd name="T42" fmla="*/ 83 w 132"/>
                <a:gd name="T43" fmla="*/ 2 h 175"/>
                <a:gd name="T44" fmla="*/ 106 w 132"/>
                <a:gd name="T45" fmla="*/ 12 h 175"/>
                <a:gd name="T46" fmla="*/ 120 w 132"/>
                <a:gd name="T47" fmla="*/ 25 h 175"/>
                <a:gd name="T48" fmla="*/ 126 w 132"/>
                <a:gd name="T49" fmla="*/ 43 h 175"/>
                <a:gd name="T50" fmla="*/ 106 w 132"/>
                <a:gd name="T51" fmla="*/ 53 h 175"/>
                <a:gd name="T52" fmla="*/ 100 w 132"/>
                <a:gd name="T53" fmla="*/ 35 h 175"/>
                <a:gd name="T54" fmla="*/ 86 w 132"/>
                <a:gd name="T55" fmla="*/ 23 h 175"/>
                <a:gd name="T56" fmla="*/ 67 w 132"/>
                <a:gd name="T57" fmla="*/ 19 h 175"/>
                <a:gd name="T58" fmla="*/ 49 w 132"/>
                <a:gd name="T59" fmla="*/ 21 h 175"/>
                <a:gd name="T60" fmla="*/ 37 w 132"/>
                <a:gd name="T61" fmla="*/ 27 h 175"/>
                <a:gd name="T62" fmla="*/ 29 w 132"/>
                <a:gd name="T63" fmla="*/ 39 h 175"/>
                <a:gd name="T64" fmla="*/ 29 w 132"/>
                <a:gd name="T65" fmla="*/ 51 h 175"/>
                <a:gd name="T66" fmla="*/ 35 w 132"/>
                <a:gd name="T67" fmla="*/ 61 h 175"/>
                <a:gd name="T68" fmla="*/ 67 w 132"/>
                <a:gd name="T69" fmla="*/ 73 h 175"/>
                <a:gd name="T70" fmla="*/ 104 w 132"/>
                <a:gd name="T71" fmla="*/ 84 h 175"/>
                <a:gd name="T72" fmla="*/ 120 w 132"/>
                <a:gd name="T73" fmla="*/ 94 h 175"/>
                <a:gd name="T74" fmla="*/ 130 w 132"/>
                <a:gd name="T75" fmla="*/ 108 h 175"/>
                <a:gd name="T76" fmla="*/ 132 w 132"/>
                <a:gd name="T77" fmla="*/ 126 h 175"/>
                <a:gd name="T78" fmla="*/ 130 w 132"/>
                <a:gd name="T79" fmla="*/ 142 h 175"/>
                <a:gd name="T80" fmla="*/ 118 w 132"/>
                <a:gd name="T81" fmla="*/ 157 h 175"/>
                <a:gd name="T82" fmla="*/ 102 w 132"/>
                <a:gd name="T83" fmla="*/ 169 h 175"/>
                <a:gd name="T84" fmla="*/ 71 w 132"/>
                <a:gd name="T85" fmla="*/ 175 h 175"/>
                <a:gd name="T86" fmla="*/ 33 w 132"/>
                <a:gd name="T87" fmla="*/ 169 h 175"/>
                <a:gd name="T88" fmla="*/ 15 w 132"/>
                <a:gd name="T89" fmla="*/ 155 h 175"/>
                <a:gd name="T90" fmla="*/ 2 w 132"/>
                <a:gd name="T91" fmla="*/ 13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2" h="175">
                  <a:moveTo>
                    <a:pt x="0" y="114"/>
                  </a:moveTo>
                  <a:lnTo>
                    <a:pt x="21" y="114"/>
                  </a:lnTo>
                  <a:lnTo>
                    <a:pt x="23" y="122"/>
                  </a:lnTo>
                  <a:lnTo>
                    <a:pt x="25" y="130"/>
                  </a:lnTo>
                  <a:lnTo>
                    <a:pt x="27" y="136"/>
                  </a:lnTo>
                  <a:lnTo>
                    <a:pt x="33" y="142"/>
                  </a:lnTo>
                  <a:lnTo>
                    <a:pt x="37" y="148"/>
                  </a:lnTo>
                  <a:lnTo>
                    <a:pt x="45" y="152"/>
                  </a:lnTo>
                  <a:lnTo>
                    <a:pt x="53" y="154"/>
                  </a:lnTo>
                  <a:lnTo>
                    <a:pt x="61" y="155"/>
                  </a:lnTo>
                  <a:lnTo>
                    <a:pt x="69" y="155"/>
                  </a:lnTo>
                  <a:lnTo>
                    <a:pt x="81" y="155"/>
                  </a:lnTo>
                  <a:lnTo>
                    <a:pt x="92" y="152"/>
                  </a:lnTo>
                  <a:lnTo>
                    <a:pt x="96" y="150"/>
                  </a:lnTo>
                  <a:lnTo>
                    <a:pt x="102" y="146"/>
                  </a:lnTo>
                  <a:lnTo>
                    <a:pt x="106" y="140"/>
                  </a:lnTo>
                  <a:lnTo>
                    <a:pt x="108" y="134"/>
                  </a:lnTo>
                  <a:lnTo>
                    <a:pt x="110" y="126"/>
                  </a:lnTo>
                  <a:lnTo>
                    <a:pt x="108" y="118"/>
                  </a:lnTo>
                  <a:lnTo>
                    <a:pt x="106" y="112"/>
                  </a:lnTo>
                  <a:lnTo>
                    <a:pt x="100" y="108"/>
                  </a:lnTo>
                  <a:lnTo>
                    <a:pt x="90" y="102"/>
                  </a:lnTo>
                  <a:lnTo>
                    <a:pt x="86" y="102"/>
                  </a:lnTo>
                  <a:lnTo>
                    <a:pt x="81" y="100"/>
                  </a:lnTo>
                  <a:lnTo>
                    <a:pt x="73" y="98"/>
                  </a:lnTo>
                  <a:lnTo>
                    <a:pt x="63" y="94"/>
                  </a:lnTo>
                  <a:lnTo>
                    <a:pt x="43" y="90"/>
                  </a:lnTo>
                  <a:lnTo>
                    <a:pt x="31" y="84"/>
                  </a:lnTo>
                  <a:lnTo>
                    <a:pt x="23" y="81"/>
                  </a:lnTo>
                  <a:lnTo>
                    <a:pt x="17" y="75"/>
                  </a:lnTo>
                  <a:lnTo>
                    <a:pt x="13" y="69"/>
                  </a:lnTo>
                  <a:lnTo>
                    <a:pt x="10" y="63"/>
                  </a:lnTo>
                  <a:lnTo>
                    <a:pt x="8" y="55"/>
                  </a:lnTo>
                  <a:lnTo>
                    <a:pt x="8" y="47"/>
                  </a:lnTo>
                  <a:lnTo>
                    <a:pt x="8" y="39"/>
                  </a:lnTo>
                  <a:lnTo>
                    <a:pt x="10" y="31"/>
                  </a:lnTo>
                  <a:lnTo>
                    <a:pt x="13" y="23"/>
                  </a:lnTo>
                  <a:lnTo>
                    <a:pt x="19" y="17"/>
                  </a:lnTo>
                  <a:lnTo>
                    <a:pt x="25" y="12"/>
                  </a:lnTo>
                  <a:lnTo>
                    <a:pt x="35" y="6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5" y="0"/>
                  </a:lnTo>
                  <a:lnTo>
                    <a:pt x="83" y="2"/>
                  </a:lnTo>
                  <a:lnTo>
                    <a:pt x="98" y="8"/>
                  </a:lnTo>
                  <a:lnTo>
                    <a:pt x="106" y="12"/>
                  </a:lnTo>
                  <a:lnTo>
                    <a:pt x="114" y="17"/>
                  </a:lnTo>
                  <a:lnTo>
                    <a:pt x="120" y="25"/>
                  </a:lnTo>
                  <a:lnTo>
                    <a:pt x="124" y="33"/>
                  </a:lnTo>
                  <a:lnTo>
                    <a:pt x="126" y="43"/>
                  </a:lnTo>
                  <a:lnTo>
                    <a:pt x="128" y="53"/>
                  </a:lnTo>
                  <a:lnTo>
                    <a:pt x="106" y="53"/>
                  </a:lnTo>
                  <a:lnTo>
                    <a:pt x="102" y="43"/>
                  </a:lnTo>
                  <a:lnTo>
                    <a:pt x="100" y="35"/>
                  </a:lnTo>
                  <a:lnTo>
                    <a:pt x="94" y="29"/>
                  </a:lnTo>
                  <a:lnTo>
                    <a:pt x="86" y="23"/>
                  </a:lnTo>
                  <a:lnTo>
                    <a:pt x="77" y="21"/>
                  </a:lnTo>
                  <a:lnTo>
                    <a:pt x="67" y="19"/>
                  </a:lnTo>
                  <a:lnTo>
                    <a:pt x="57" y="21"/>
                  </a:lnTo>
                  <a:lnTo>
                    <a:pt x="49" y="21"/>
                  </a:lnTo>
                  <a:lnTo>
                    <a:pt x="43" y="25"/>
                  </a:lnTo>
                  <a:lnTo>
                    <a:pt x="37" y="27"/>
                  </a:lnTo>
                  <a:lnTo>
                    <a:pt x="33" y="33"/>
                  </a:lnTo>
                  <a:lnTo>
                    <a:pt x="29" y="39"/>
                  </a:lnTo>
                  <a:lnTo>
                    <a:pt x="29" y="45"/>
                  </a:lnTo>
                  <a:lnTo>
                    <a:pt x="29" y="51"/>
                  </a:lnTo>
                  <a:lnTo>
                    <a:pt x="31" y="57"/>
                  </a:lnTo>
                  <a:lnTo>
                    <a:pt x="35" y="61"/>
                  </a:lnTo>
                  <a:lnTo>
                    <a:pt x="47" y="67"/>
                  </a:lnTo>
                  <a:lnTo>
                    <a:pt x="67" y="73"/>
                  </a:lnTo>
                  <a:lnTo>
                    <a:pt x="88" y="79"/>
                  </a:lnTo>
                  <a:lnTo>
                    <a:pt x="104" y="84"/>
                  </a:lnTo>
                  <a:lnTo>
                    <a:pt x="112" y="88"/>
                  </a:lnTo>
                  <a:lnTo>
                    <a:pt x="120" y="94"/>
                  </a:lnTo>
                  <a:lnTo>
                    <a:pt x="126" y="100"/>
                  </a:lnTo>
                  <a:lnTo>
                    <a:pt x="130" y="108"/>
                  </a:lnTo>
                  <a:lnTo>
                    <a:pt x="132" y="116"/>
                  </a:lnTo>
                  <a:lnTo>
                    <a:pt x="132" y="126"/>
                  </a:lnTo>
                  <a:lnTo>
                    <a:pt x="132" y="134"/>
                  </a:lnTo>
                  <a:lnTo>
                    <a:pt x="130" y="142"/>
                  </a:lnTo>
                  <a:lnTo>
                    <a:pt x="124" y="150"/>
                  </a:lnTo>
                  <a:lnTo>
                    <a:pt x="118" y="157"/>
                  </a:lnTo>
                  <a:lnTo>
                    <a:pt x="112" y="163"/>
                  </a:lnTo>
                  <a:lnTo>
                    <a:pt x="102" y="169"/>
                  </a:lnTo>
                  <a:lnTo>
                    <a:pt x="88" y="173"/>
                  </a:lnTo>
                  <a:lnTo>
                    <a:pt x="71" y="175"/>
                  </a:lnTo>
                  <a:lnTo>
                    <a:pt x="49" y="173"/>
                  </a:lnTo>
                  <a:lnTo>
                    <a:pt x="33" y="169"/>
                  </a:lnTo>
                  <a:lnTo>
                    <a:pt x="23" y="163"/>
                  </a:lnTo>
                  <a:lnTo>
                    <a:pt x="15" y="155"/>
                  </a:lnTo>
                  <a:lnTo>
                    <a:pt x="8" y="148"/>
                  </a:lnTo>
                  <a:lnTo>
                    <a:pt x="2" y="132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32" name="Freeform 716"/>
            <p:cNvSpPr>
              <a:spLocks/>
            </p:cNvSpPr>
            <p:nvPr/>
          </p:nvSpPr>
          <p:spPr bwMode="auto">
            <a:xfrm>
              <a:off x="4900" y="3218"/>
              <a:ext cx="49" cy="63"/>
            </a:xfrm>
            <a:custGeom>
              <a:avLst/>
              <a:gdLst>
                <a:gd name="T0" fmla="*/ 75 w 97"/>
                <a:gd name="T1" fmla="*/ 124 h 126"/>
                <a:gd name="T2" fmla="*/ 75 w 97"/>
                <a:gd name="T3" fmla="*/ 105 h 126"/>
                <a:gd name="T4" fmla="*/ 65 w 97"/>
                <a:gd name="T5" fmla="*/ 116 h 126"/>
                <a:gd name="T6" fmla="*/ 54 w 97"/>
                <a:gd name="T7" fmla="*/ 124 h 126"/>
                <a:gd name="T8" fmla="*/ 40 w 97"/>
                <a:gd name="T9" fmla="*/ 126 h 126"/>
                <a:gd name="T10" fmla="*/ 30 w 97"/>
                <a:gd name="T11" fmla="*/ 126 h 126"/>
                <a:gd name="T12" fmla="*/ 20 w 97"/>
                <a:gd name="T13" fmla="*/ 122 h 126"/>
                <a:gd name="T14" fmla="*/ 12 w 97"/>
                <a:gd name="T15" fmla="*/ 118 h 126"/>
                <a:gd name="T16" fmla="*/ 8 w 97"/>
                <a:gd name="T17" fmla="*/ 112 h 126"/>
                <a:gd name="T18" fmla="*/ 4 w 97"/>
                <a:gd name="T19" fmla="*/ 105 h 126"/>
                <a:gd name="T20" fmla="*/ 2 w 97"/>
                <a:gd name="T21" fmla="*/ 97 h 126"/>
                <a:gd name="T22" fmla="*/ 2 w 97"/>
                <a:gd name="T23" fmla="*/ 93 h 126"/>
                <a:gd name="T24" fmla="*/ 0 w 97"/>
                <a:gd name="T25" fmla="*/ 85 h 126"/>
                <a:gd name="T26" fmla="*/ 0 w 97"/>
                <a:gd name="T27" fmla="*/ 77 h 126"/>
                <a:gd name="T28" fmla="*/ 0 w 97"/>
                <a:gd name="T29" fmla="*/ 0 h 126"/>
                <a:gd name="T30" fmla="*/ 24 w 97"/>
                <a:gd name="T31" fmla="*/ 0 h 126"/>
                <a:gd name="T32" fmla="*/ 24 w 97"/>
                <a:gd name="T33" fmla="*/ 69 h 126"/>
                <a:gd name="T34" fmla="*/ 24 w 97"/>
                <a:gd name="T35" fmla="*/ 77 h 126"/>
                <a:gd name="T36" fmla="*/ 24 w 97"/>
                <a:gd name="T37" fmla="*/ 85 h 126"/>
                <a:gd name="T38" fmla="*/ 24 w 97"/>
                <a:gd name="T39" fmla="*/ 89 h 126"/>
                <a:gd name="T40" fmla="*/ 26 w 97"/>
                <a:gd name="T41" fmla="*/ 97 h 126"/>
                <a:gd name="T42" fmla="*/ 32 w 97"/>
                <a:gd name="T43" fmla="*/ 103 h 126"/>
                <a:gd name="T44" fmla="*/ 38 w 97"/>
                <a:gd name="T45" fmla="*/ 106 h 126"/>
                <a:gd name="T46" fmla="*/ 46 w 97"/>
                <a:gd name="T47" fmla="*/ 106 h 126"/>
                <a:gd name="T48" fmla="*/ 54 w 97"/>
                <a:gd name="T49" fmla="*/ 106 h 126"/>
                <a:gd name="T50" fmla="*/ 62 w 97"/>
                <a:gd name="T51" fmla="*/ 103 h 126"/>
                <a:gd name="T52" fmla="*/ 67 w 97"/>
                <a:gd name="T53" fmla="*/ 97 h 126"/>
                <a:gd name="T54" fmla="*/ 71 w 97"/>
                <a:gd name="T55" fmla="*/ 89 h 126"/>
                <a:gd name="T56" fmla="*/ 73 w 97"/>
                <a:gd name="T57" fmla="*/ 83 h 126"/>
                <a:gd name="T58" fmla="*/ 75 w 97"/>
                <a:gd name="T59" fmla="*/ 75 h 126"/>
                <a:gd name="T60" fmla="*/ 75 w 97"/>
                <a:gd name="T61" fmla="*/ 65 h 126"/>
                <a:gd name="T62" fmla="*/ 75 w 97"/>
                <a:gd name="T63" fmla="*/ 0 h 126"/>
                <a:gd name="T64" fmla="*/ 97 w 97"/>
                <a:gd name="T65" fmla="*/ 0 h 126"/>
                <a:gd name="T66" fmla="*/ 97 w 97"/>
                <a:gd name="T67" fmla="*/ 124 h 126"/>
                <a:gd name="T68" fmla="*/ 75 w 97"/>
                <a:gd name="T69" fmla="*/ 12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7" h="126">
                  <a:moveTo>
                    <a:pt x="75" y="124"/>
                  </a:moveTo>
                  <a:lnTo>
                    <a:pt x="75" y="105"/>
                  </a:lnTo>
                  <a:lnTo>
                    <a:pt x="65" y="116"/>
                  </a:lnTo>
                  <a:lnTo>
                    <a:pt x="54" y="124"/>
                  </a:lnTo>
                  <a:lnTo>
                    <a:pt x="40" y="126"/>
                  </a:lnTo>
                  <a:lnTo>
                    <a:pt x="30" y="126"/>
                  </a:lnTo>
                  <a:lnTo>
                    <a:pt x="20" y="122"/>
                  </a:lnTo>
                  <a:lnTo>
                    <a:pt x="12" y="118"/>
                  </a:lnTo>
                  <a:lnTo>
                    <a:pt x="8" y="112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4" y="69"/>
                  </a:lnTo>
                  <a:lnTo>
                    <a:pt x="24" y="77"/>
                  </a:lnTo>
                  <a:lnTo>
                    <a:pt x="24" y="85"/>
                  </a:lnTo>
                  <a:lnTo>
                    <a:pt x="24" y="89"/>
                  </a:lnTo>
                  <a:lnTo>
                    <a:pt x="26" y="97"/>
                  </a:lnTo>
                  <a:lnTo>
                    <a:pt x="32" y="103"/>
                  </a:lnTo>
                  <a:lnTo>
                    <a:pt x="38" y="106"/>
                  </a:lnTo>
                  <a:lnTo>
                    <a:pt x="46" y="106"/>
                  </a:lnTo>
                  <a:lnTo>
                    <a:pt x="54" y="106"/>
                  </a:lnTo>
                  <a:lnTo>
                    <a:pt x="62" y="103"/>
                  </a:lnTo>
                  <a:lnTo>
                    <a:pt x="67" y="97"/>
                  </a:lnTo>
                  <a:lnTo>
                    <a:pt x="71" y="89"/>
                  </a:lnTo>
                  <a:lnTo>
                    <a:pt x="73" y="83"/>
                  </a:lnTo>
                  <a:lnTo>
                    <a:pt x="75" y="75"/>
                  </a:lnTo>
                  <a:lnTo>
                    <a:pt x="75" y="65"/>
                  </a:lnTo>
                  <a:lnTo>
                    <a:pt x="75" y="0"/>
                  </a:lnTo>
                  <a:lnTo>
                    <a:pt x="97" y="0"/>
                  </a:lnTo>
                  <a:lnTo>
                    <a:pt x="97" y="124"/>
                  </a:lnTo>
                  <a:lnTo>
                    <a:pt x="75" y="1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33" name="Freeform 717"/>
            <p:cNvSpPr>
              <a:spLocks/>
            </p:cNvSpPr>
            <p:nvPr/>
          </p:nvSpPr>
          <p:spPr bwMode="auto">
            <a:xfrm>
              <a:off x="4966" y="3217"/>
              <a:ext cx="48" cy="63"/>
            </a:xfrm>
            <a:custGeom>
              <a:avLst/>
              <a:gdLst>
                <a:gd name="T0" fmla="*/ 0 w 94"/>
                <a:gd name="T1" fmla="*/ 126 h 126"/>
                <a:gd name="T2" fmla="*/ 0 w 94"/>
                <a:gd name="T3" fmla="*/ 2 h 126"/>
                <a:gd name="T4" fmla="*/ 21 w 94"/>
                <a:gd name="T5" fmla="*/ 2 h 126"/>
                <a:gd name="T6" fmla="*/ 21 w 94"/>
                <a:gd name="T7" fmla="*/ 20 h 126"/>
                <a:gd name="T8" fmla="*/ 35 w 94"/>
                <a:gd name="T9" fmla="*/ 6 h 126"/>
                <a:gd name="T10" fmla="*/ 57 w 94"/>
                <a:gd name="T11" fmla="*/ 0 h 126"/>
                <a:gd name="T12" fmla="*/ 67 w 94"/>
                <a:gd name="T13" fmla="*/ 2 h 126"/>
                <a:gd name="T14" fmla="*/ 74 w 94"/>
                <a:gd name="T15" fmla="*/ 4 h 126"/>
                <a:gd name="T16" fmla="*/ 82 w 94"/>
                <a:gd name="T17" fmla="*/ 10 h 126"/>
                <a:gd name="T18" fmla="*/ 88 w 94"/>
                <a:gd name="T19" fmla="*/ 16 h 126"/>
                <a:gd name="T20" fmla="*/ 92 w 94"/>
                <a:gd name="T21" fmla="*/ 22 h 126"/>
                <a:gd name="T22" fmla="*/ 94 w 94"/>
                <a:gd name="T23" fmla="*/ 30 h 126"/>
                <a:gd name="T24" fmla="*/ 94 w 94"/>
                <a:gd name="T25" fmla="*/ 36 h 126"/>
                <a:gd name="T26" fmla="*/ 94 w 94"/>
                <a:gd name="T27" fmla="*/ 41 h 126"/>
                <a:gd name="T28" fmla="*/ 94 w 94"/>
                <a:gd name="T29" fmla="*/ 51 h 126"/>
                <a:gd name="T30" fmla="*/ 94 w 94"/>
                <a:gd name="T31" fmla="*/ 126 h 126"/>
                <a:gd name="T32" fmla="*/ 72 w 94"/>
                <a:gd name="T33" fmla="*/ 126 h 126"/>
                <a:gd name="T34" fmla="*/ 72 w 94"/>
                <a:gd name="T35" fmla="*/ 53 h 126"/>
                <a:gd name="T36" fmla="*/ 72 w 94"/>
                <a:gd name="T37" fmla="*/ 45 h 126"/>
                <a:gd name="T38" fmla="*/ 72 w 94"/>
                <a:gd name="T39" fmla="*/ 39 h 126"/>
                <a:gd name="T40" fmla="*/ 71 w 94"/>
                <a:gd name="T41" fmla="*/ 34 h 126"/>
                <a:gd name="T42" fmla="*/ 67 w 94"/>
                <a:gd name="T43" fmla="*/ 28 h 126"/>
                <a:gd name="T44" fmla="*/ 63 w 94"/>
                <a:gd name="T45" fmla="*/ 24 h 126"/>
                <a:gd name="T46" fmla="*/ 57 w 94"/>
                <a:gd name="T47" fmla="*/ 22 h 126"/>
                <a:gd name="T48" fmla="*/ 49 w 94"/>
                <a:gd name="T49" fmla="*/ 20 h 126"/>
                <a:gd name="T50" fmla="*/ 43 w 94"/>
                <a:gd name="T51" fmla="*/ 22 h 126"/>
                <a:gd name="T52" fmla="*/ 35 w 94"/>
                <a:gd name="T53" fmla="*/ 24 h 126"/>
                <a:gd name="T54" fmla="*/ 29 w 94"/>
                <a:gd name="T55" fmla="*/ 28 h 126"/>
                <a:gd name="T56" fmla="*/ 23 w 94"/>
                <a:gd name="T57" fmla="*/ 41 h 126"/>
                <a:gd name="T58" fmla="*/ 21 w 94"/>
                <a:gd name="T59" fmla="*/ 59 h 126"/>
                <a:gd name="T60" fmla="*/ 21 w 94"/>
                <a:gd name="T61" fmla="*/ 126 h 126"/>
                <a:gd name="T62" fmla="*/ 0 w 94"/>
                <a:gd name="T63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126">
                  <a:moveTo>
                    <a:pt x="0" y="126"/>
                  </a:moveTo>
                  <a:lnTo>
                    <a:pt x="0" y="2"/>
                  </a:lnTo>
                  <a:lnTo>
                    <a:pt x="21" y="2"/>
                  </a:lnTo>
                  <a:lnTo>
                    <a:pt x="21" y="20"/>
                  </a:lnTo>
                  <a:lnTo>
                    <a:pt x="35" y="6"/>
                  </a:lnTo>
                  <a:lnTo>
                    <a:pt x="57" y="0"/>
                  </a:lnTo>
                  <a:lnTo>
                    <a:pt x="67" y="2"/>
                  </a:lnTo>
                  <a:lnTo>
                    <a:pt x="74" y="4"/>
                  </a:lnTo>
                  <a:lnTo>
                    <a:pt x="82" y="10"/>
                  </a:lnTo>
                  <a:lnTo>
                    <a:pt x="88" y="16"/>
                  </a:lnTo>
                  <a:lnTo>
                    <a:pt x="92" y="22"/>
                  </a:lnTo>
                  <a:lnTo>
                    <a:pt x="94" y="30"/>
                  </a:lnTo>
                  <a:lnTo>
                    <a:pt x="94" y="36"/>
                  </a:lnTo>
                  <a:lnTo>
                    <a:pt x="94" y="41"/>
                  </a:lnTo>
                  <a:lnTo>
                    <a:pt x="94" y="51"/>
                  </a:lnTo>
                  <a:lnTo>
                    <a:pt x="94" y="126"/>
                  </a:lnTo>
                  <a:lnTo>
                    <a:pt x="72" y="126"/>
                  </a:lnTo>
                  <a:lnTo>
                    <a:pt x="72" y="53"/>
                  </a:lnTo>
                  <a:lnTo>
                    <a:pt x="72" y="45"/>
                  </a:lnTo>
                  <a:lnTo>
                    <a:pt x="72" y="39"/>
                  </a:lnTo>
                  <a:lnTo>
                    <a:pt x="71" y="34"/>
                  </a:lnTo>
                  <a:lnTo>
                    <a:pt x="67" y="28"/>
                  </a:lnTo>
                  <a:lnTo>
                    <a:pt x="63" y="24"/>
                  </a:lnTo>
                  <a:lnTo>
                    <a:pt x="57" y="22"/>
                  </a:lnTo>
                  <a:lnTo>
                    <a:pt x="49" y="20"/>
                  </a:lnTo>
                  <a:lnTo>
                    <a:pt x="43" y="22"/>
                  </a:lnTo>
                  <a:lnTo>
                    <a:pt x="35" y="24"/>
                  </a:lnTo>
                  <a:lnTo>
                    <a:pt x="29" y="28"/>
                  </a:lnTo>
                  <a:lnTo>
                    <a:pt x="23" y="41"/>
                  </a:lnTo>
                  <a:lnTo>
                    <a:pt x="21" y="59"/>
                  </a:lnTo>
                  <a:lnTo>
                    <a:pt x="21" y="126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34" name="Freeform 718"/>
            <p:cNvSpPr>
              <a:spLocks/>
            </p:cNvSpPr>
            <p:nvPr/>
          </p:nvSpPr>
          <p:spPr bwMode="auto">
            <a:xfrm>
              <a:off x="601" y="1388"/>
              <a:ext cx="113" cy="84"/>
            </a:xfrm>
            <a:custGeom>
              <a:avLst/>
              <a:gdLst>
                <a:gd name="T0" fmla="*/ 227 w 227"/>
                <a:gd name="T1" fmla="*/ 167 h 167"/>
                <a:gd name="T2" fmla="*/ 0 w 227"/>
                <a:gd name="T3" fmla="*/ 167 h 167"/>
                <a:gd name="T4" fmla="*/ 0 w 227"/>
                <a:gd name="T5" fmla="*/ 6 h 167"/>
                <a:gd name="T6" fmla="*/ 26 w 227"/>
                <a:gd name="T7" fmla="*/ 6 h 167"/>
                <a:gd name="T8" fmla="*/ 26 w 227"/>
                <a:gd name="T9" fmla="*/ 138 h 167"/>
                <a:gd name="T10" fmla="*/ 95 w 227"/>
                <a:gd name="T11" fmla="*/ 138 h 167"/>
                <a:gd name="T12" fmla="*/ 95 w 227"/>
                <a:gd name="T13" fmla="*/ 15 h 167"/>
                <a:gd name="T14" fmla="*/ 122 w 227"/>
                <a:gd name="T15" fmla="*/ 15 h 167"/>
                <a:gd name="T16" fmla="*/ 122 w 227"/>
                <a:gd name="T17" fmla="*/ 138 h 167"/>
                <a:gd name="T18" fmla="*/ 201 w 227"/>
                <a:gd name="T19" fmla="*/ 138 h 167"/>
                <a:gd name="T20" fmla="*/ 201 w 227"/>
                <a:gd name="T21" fmla="*/ 0 h 167"/>
                <a:gd name="T22" fmla="*/ 227 w 227"/>
                <a:gd name="T23" fmla="*/ 0 h 167"/>
                <a:gd name="T24" fmla="*/ 227 w 227"/>
                <a:gd name="T2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7" h="167">
                  <a:moveTo>
                    <a:pt x="227" y="167"/>
                  </a:moveTo>
                  <a:lnTo>
                    <a:pt x="0" y="167"/>
                  </a:lnTo>
                  <a:lnTo>
                    <a:pt x="0" y="6"/>
                  </a:lnTo>
                  <a:lnTo>
                    <a:pt x="26" y="6"/>
                  </a:lnTo>
                  <a:lnTo>
                    <a:pt x="26" y="138"/>
                  </a:lnTo>
                  <a:lnTo>
                    <a:pt x="95" y="138"/>
                  </a:lnTo>
                  <a:lnTo>
                    <a:pt x="95" y="15"/>
                  </a:lnTo>
                  <a:lnTo>
                    <a:pt x="122" y="15"/>
                  </a:lnTo>
                  <a:lnTo>
                    <a:pt x="122" y="138"/>
                  </a:lnTo>
                  <a:lnTo>
                    <a:pt x="201" y="138"/>
                  </a:lnTo>
                  <a:lnTo>
                    <a:pt x="201" y="0"/>
                  </a:lnTo>
                  <a:lnTo>
                    <a:pt x="227" y="0"/>
                  </a:lnTo>
                  <a:lnTo>
                    <a:pt x="227" y="16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35" name="Freeform 719"/>
            <p:cNvSpPr>
              <a:spLocks/>
            </p:cNvSpPr>
            <p:nvPr/>
          </p:nvSpPr>
          <p:spPr bwMode="auto">
            <a:xfrm>
              <a:off x="633" y="1304"/>
              <a:ext cx="81" cy="74"/>
            </a:xfrm>
            <a:custGeom>
              <a:avLst/>
              <a:gdLst>
                <a:gd name="T0" fmla="*/ 164 w 164"/>
                <a:gd name="T1" fmla="*/ 91 h 148"/>
                <a:gd name="T2" fmla="*/ 0 w 164"/>
                <a:gd name="T3" fmla="*/ 148 h 148"/>
                <a:gd name="T4" fmla="*/ 0 w 164"/>
                <a:gd name="T5" fmla="*/ 116 h 148"/>
                <a:gd name="T6" fmla="*/ 99 w 164"/>
                <a:gd name="T7" fmla="*/ 85 h 148"/>
                <a:gd name="T8" fmla="*/ 115 w 164"/>
                <a:gd name="T9" fmla="*/ 79 h 148"/>
                <a:gd name="T10" fmla="*/ 130 w 164"/>
                <a:gd name="T11" fmla="*/ 75 h 148"/>
                <a:gd name="T12" fmla="*/ 123 w 164"/>
                <a:gd name="T13" fmla="*/ 71 h 148"/>
                <a:gd name="T14" fmla="*/ 111 w 164"/>
                <a:gd name="T15" fmla="*/ 67 h 148"/>
                <a:gd name="T16" fmla="*/ 101 w 164"/>
                <a:gd name="T17" fmla="*/ 63 h 148"/>
                <a:gd name="T18" fmla="*/ 0 w 164"/>
                <a:gd name="T19" fmla="*/ 32 h 148"/>
                <a:gd name="T20" fmla="*/ 0 w 164"/>
                <a:gd name="T21" fmla="*/ 0 h 148"/>
                <a:gd name="T22" fmla="*/ 164 w 164"/>
                <a:gd name="T23" fmla="*/ 53 h 148"/>
                <a:gd name="T24" fmla="*/ 164 w 164"/>
                <a:gd name="T25" fmla="*/ 9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4" h="148">
                  <a:moveTo>
                    <a:pt x="164" y="91"/>
                  </a:moveTo>
                  <a:lnTo>
                    <a:pt x="0" y="148"/>
                  </a:lnTo>
                  <a:lnTo>
                    <a:pt x="0" y="116"/>
                  </a:lnTo>
                  <a:lnTo>
                    <a:pt x="99" y="85"/>
                  </a:lnTo>
                  <a:lnTo>
                    <a:pt x="115" y="79"/>
                  </a:lnTo>
                  <a:lnTo>
                    <a:pt x="130" y="75"/>
                  </a:lnTo>
                  <a:lnTo>
                    <a:pt x="123" y="71"/>
                  </a:lnTo>
                  <a:lnTo>
                    <a:pt x="111" y="67"/>
                  </a:lnTo>
                  <a:lnTo>
                    <a:pt x="101" y="63"/>
                  </a:lnTo>
                  <a:lnTo>
                    <a:pt x="0" y="32"/>
                  </a:lnTo>
                  <a:lnTo>
                    <a:pt x="0" y="0"/>
                  </a:lnTo>
                  <a:lnTo>
                    <a:pt x="164" y="53"/>
                  </a:lnTo>
                  <a:lnTo>
                    <a:pt x="164" y="9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36" name="Freeform 720"/>
            <p:cNvSpPr>
              <a:spLocks noEditPoints="1"/>
            </p:cNvSpPr>
            <p:nvPr/>
          </p:nvSpPr>
          <p:spPr bwMode="auto">
            <a:xfrm>
              <a:off x="631" y="1222"/>
              <a:ext cx="85" cy="75"/>
            </a:xfrm>
            <a:custGeom>
              <a:avLst/>
              <a:gdLst>
                <a:gd name="T0" fmla="*/ 119 w 172"/>
                <a:gd name="T1" fmla="*/ 30 h 150"/>
                <a:gd name="T2" fmla="*/ 123 w 172"/>
                <a:gd name="T3" fmla="*/ 0 h 150"/>
                <a:gd name="T4" fmla="*/ 142 w 172"/>
                <a:gd name="T5" fmla="*/ 10 h 150"/>
                <a:gd name="T6" fmla="*/ 158 w 172"/>
                <a:gd name="T7" fmla="*/ 26 h 150"/>
                <a:gd name="T8" fmla="*/ 168 w 172"/>
                <a:gd name="T9" fmla="*/ 48 h 150"/>
                <a:gd name="T10" fmla="*/ 172 w 172"/>
                <a:gd name="T11" fmla="*/ 73 h 150"/>
                <a:gd name="T12" fmla="*/ 168 w 172"/>
                <a:gd name="T13" fmla="*/ 95 h 150"/>
                <a:gd name="T14" fmla="*/ 162 w 172"/>
                <a:gd name="T15" fmla="*/ 115 h 150"/>
                <a:gd name="T16" fmla="*/ 148 w 172"/>
                <a:gd name="T17" fmla="*/ 131 h 150"/>
                <a:gd name="T18" fmla="*/ 132 w 172"/>
                <a:gd name="T19" fmla="*/ 142 h 150"/>
                <a:gd name="T20" fmla="*/ 113 w 172"/>
                <a:gd name="T21" fmla="*/ 148 h 150"/>
                <a:gd name="T22" fmla="*/ 87 w 172"/>
                <a:gd name="T23" fmla="*/ 150 h 150"/>
                <a:gd name="T24" fmla="*/ 61 w 172"/>
                <a:gd name="T25" fmla="*/ 148 h 150"/>
                <a:gd name="T26" fmla="*/ 40 w 172"/>
                <a:gd name="T27" fmla="*/ 142 h 150"/>
                <a:gd name="T28" fmla="*/ 24 w 172"/>
                <a:gd name="T29" fmla="*/ 131 h 150"/>
                <a:gd name="T30" fmla="*/ 10 w 172"/>
                <a:gd name="T31" fmla="*/ 115 h 150"/>
                <a:gd name="T32" fmla="*/ 2 w 172"/>
                <a:gd name="T33" fmla="*/ 95 h 150"/>
                <a:gd name="T34" fmla="*/ 0 w 172"/>
                <a:gd name="T35" fmla="*/ 73 h 150"/>
                <a:gd name="T36" fmla="*/ 2 w 172"/>
                <a:gd name="T37" fmla="*/ 54 h 150"/>
                <a:gd name="T38" fmla="*/ 10 w 172"/>
                <a:gd name="T39" fmla="*/ 36 h 150"/>
                <a:gd name="T40" fmla="*/ 22 w 172"/>
                <a:gd name="T41" fmla="*/ 20 h 150"/>
                <a:gd name="T42" fmla="*/ 40 w 172"/>
                <a:gd name="T43" fmla="*/ 8 h 150"/>
                <a:gd name="T44" fmla="*/ 59 w 172"/>
                <a:gd name="T45" fmla="*/ 2 h 150"/>
                <a:gd name="T46" fmla="*/ 85 w 172"/>
                <a:gd name="T47" fmla="*/ 0 h 150"/>
                <a:gd name="T48" fmla="*/ 87 w 172"/>
                <a:gd name="T49" fmla="*/ 0 h 150"/>
                <a:gd name="T50" fmla="*/ 93 w 172"/>
                <a:gd name="T51" fmla="*/ 0 h 150"/>
                <a:gd name="T52" fmla="*/ 93 w 172"/>
                <a:gd name="T53" fmla="*/ 121 h 150"/>
                <a:gd name="T54" fmla="*/ 115 w 172"/>
                <a:gd name="T55" fmla="*/ 117 h 150"/>
                <a:gd name="T56" fmla="*/ 130 w 172"/>
                <a:gd name="T57" fmla="*/ 107 h 150"/>
                <a:gd name="T58" fmla="*/ 142 w 172"/>
                <a:gd name="T59" fmla="*/ 91 h 150"/>
                <a:gd name="T60" fmla="*/ 144 w 172"/>
                <a:gd name="T61" fmla="*/ 71 h 150"/>
                <a:gd name="T62" fmla="*/ 144 w 172"/>
                <a:gd name="T63" fmla="*/ 63 h 150"/>
                <a:gd name="T64" fmla="*/ 142 w 172"/>
                <a:gd name="T65" fmla="*/ 54 h 150"/>
                <a:gd name="T66" fmla="*/ 138 w 172"/>
                <a:gd name="T67" fmla="*/ 46 h 150"/>
                <a:gd name="T68" fmla="*/ 134 w 172"/>
                <a:gd name="T69" fmla="*/ 40 h 150"/>
                <a:gd name="T70" fmla="*/ 127 w 172"/>
                <a:gd name="T71" fmla="*/ 34 h 150"/>
                <a:gd name="T72" fmla="*/ 119 w 172"/>
                <a:gd name="T73" fmla="*/ 30 h 150"/>
                <a:gd name="T74" fmla="*/ 65 w 172"/>
                <a:gd name="T75" fmla="*/ 121 h 150"/>
                <a:gd name="T76" fmla="*/ 65 w 172"/>
                <a:gd name="T77" fmla="*/ 30 h 150"/>
                <a:gd name="T78" fmla="*/ 56 w 172"/>
                <a:gd name="T79" fmla="*/ 32 h 150"/>
                <a:gd name="T80" fmla="*/ 48 w 172"/>
                <a:gd name="T81" fmla="*/ 34 h 150"/>
                <a:gd name="T82" fmla="*/ 40 w 172"/>
                <a:gd name="T83" fmla="*/ 40 h 150"/>
                <a:gd name="T84" fmla="*/ 30 w 172"/>
                <a:gd name="T85" fmla="*/ 56 h 150"/>
                <a:gd name="T86" fmla="*/ 26 w 172"/>
                <a:gd name="T87" fmla="*/ 75 h 150"/>
                <a:gd name="T88" fmla="*/ 30 w 172"/>
                <a:gd name="T89" fmla="*/ 93 h 150"/>
                <a:gd name="T90" fmla="*/ 38 w 172"/>
                <a:gd name="T91" fmla="*/ 107 h 150"/>
                <a:gd name="T92" fmla="*/ 44 w 172"/>
                <a:gd name="T93" fmla="*/ 113 h 150"/>
                <a:gd name="T94" fmla="*/ 50 w 172"/>
                <a:gd name="T95" fmla="*/ 117 h 150"/>
                <a:gd name="T96" fmla="*/ 58 w 172"/>
                <a:gd name="T97" fmla="*/ 121 h 150"/>
                <a:gd name="T98" fmla="*/ 65 w 172"/>
                <a:gd name="T99" fmla="*/ 121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2" h="150">
                  <a:moveTo>
                    <a:pt x="119" y="30"/>
                  </a:moveTo>
                  <a:lnTo>
                    <a:pt x="123" y="0"/>
                  </a:lnTo>
                  <a:lnTo>
                    <a:pt x="142" y="10"/>
                  </a:lnTo>
                  <a:lnTo>
                    <a:pt x="158" y="26"/>
                  </a:lnTo>
                  <a:lnTo>
                    <a:pt x="168" y="48"/>
                  </a:lnTo>
                  <a:lnTo>
                    <a:pt x="172" y="73"/>
                  </a:lnTo>
                  <a:lnTo>
                    <a:pt x="168" y="95"/>
                  </a:lnTo>
                  <a:lnTo>
                    <a:pt x="162" y="115"/>
                  </a:lnTo>
                  <a:lnTo>
                    <a:pt x="148" y="131"/>
                  </a:lnTo>
                  <a:lnTo>
                    <a:pt x="132" y="142"/>
                  </a:lnTo>
                  <a:lnTo>
                    <a:pt x="113" y="148"/>
                  </a:lnTo>
                  <a:lnTo>
                    <a:pt x="87" y="150"/>
                  </a:lnTo>
                  <a:lnTo>
                    <a:pt x="61" y="148"/>
                  </a:lnTo>
                  <a:lnTo>
                    <a:pt x="40" y="142"/>
                  </a:lnTo>
                  <a:lnTo>
                    <a:pt x="24" y="131"/>
                  </a:lnTo>
                  <a:lnTo>
                    <a:pt x="10" y="115"/>
                  </a:lnTo>
                  <a:lnTo>
                    <a:pt x="2" y="95"/>
                  </a:lnTo>
                  <a:lnTo>
                    <a:pt x="0" y="73"/>
                  </a:lnTo>
                  <a:lnTo>
                    <a:pt x="2" y="54"/>
                  </a:lnTo>
                  <a:lnTo>
                    <a:pt x="10" y="36"/>
                  </a:lnTo>
                  <a:lnTo>
                    <a:pt x="22" y="20"/>
                  </a:lnTo>
                  <a:lnTo>
                    <a:pt x="40" y="8"/>
                  </a:lnTo>
                  <a:lnTo>
                    <a:pt x="59" y="2"/>
                  </a:lnTo>
                  <a:lnTo>
                    <a:pt x="85" y="0"/>
                  </a:lnTo>
                  <a:lnTo>
                    <a:pt x="87" y="0"/>
                  </a:lnTo>
                  <a:lnTo>
                    <a:pt x="93" y="0"/>
                  </a:lnTo>
                  <a:lnTo>
                    <a:pt x="93" y="121"/>
                  </a:lnTo>
                  <a:lnTo>
                    <a:pt x="115" y="117"/>
                  </a:lnTo>
                  <a:lnTo>
                    <a:pt x="130" y="107"/>
                  </a:lnTo>
                  <a:lnTo>
                    <a:pt x="142" y="91"/>
                  </a:lnTo>
                  <a:lnTo>
                    <a:pt x="144" y="71"/>
                  </a:lnTo>
                  <a:lnTo>
                    <a:pt x="144" y="63"/>
                  </a:lnTo>
                  <a:lnTo>
                    <a:pt x="142" y="54"/>
                  </a:lnTo>
                  <a:lnTo>
                    <a:pt x="138" y="46"/>
                  </a:lnTo>
                  <a:lnTo>
                    <a:pt x="134" y="40"/>
                  </a:lnTo>
                  <a:lnTo>
                    <a:pt x="127" y="34"/>
                  </a:lnTo>
                  <a:lnTo>
                    <a:pt x="119" y="30"/>
                  </a:lnTo>
                  <a:close/>
                  <a:moveTo>
                    <a:pt x="65" y="121"/>
                  </a:moveTo>
                  <a:lnTo>
                    <a:pt x="65" y="30"/>
                  </a:lnTo>
                  <a:lnTo>
                    <a:pt x="56" y="32"/>
                  </a:lnTo>
                  <a:lnTo>
                    <a:pt x="48" y="34"/>
                  </a:lnTo>
                  <a:lnTo>
                    <a:pt x="40" y="40"/>
                  </a:lnTo>
                  <a:lnTo>
                    <a:pt x="30" y="56"/>
                  </a:lnTo>
                  <a:lnTo>
                    <a:pt x="26" y="75"/>
                  </a:lnTo>
                  <a:lnTo>
                    <a:pt x="30" y="93"/>
                  </a:lnTo>
                  <a:lnTo>
                    <a:pt x="38" y="107"/>
                  </a:lnTo>
                  <a:lnTo>
                    <a:pt x="44" y="113"/>
                  </a:lnTo>
                  <a:lnTo>
                    <a:pt x="50" y="117"/>
                  </a:lnTo>
                  <a:lnTo>
                    <a:pt x="58" y="121"/>
                  </a:lnTo>
                  <a:lnTo>
                    <a:pt x="65" y="1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37" name="Freeform 721"/>
            <p:cNvSpPr>
              <a:spLocks/>
            </p:cNvSpPr>
            <p:nvPr/>
          </p:nvSpPr>
          <p:spPr bwMode="auto">
            <a:xfrm>
              <a:off x="631" y="1139"/>
              <a:ext cx="83" cy="64"/>
            </a:xfrm>
            <a:custGeom>
              <a:avLst/>
              <a:gdLst>
                <a:gd name="T0" fmla="*/ 168 w 168"/>
                <a:gd name="T1" fmla="*/ 128 h 128"/>
                <a:gd name="T2" fmla="*/ 4 w 168"/>
                <a:gd name="T3" fmla="*/ 128 h 128"/>
                <a:gd name="T4" fmla="*/ 4 w 168"/>
                <a:gd name="T5" fmla="*/ 98 h 128"/>
                <a:gd name="T6" fmla="*/ 26 w 168"/>
                <a:gd name="T7" fmla="*/ 98 h 128"/>
                <a:gd name="T8" fmla="*/ 12 w 168"/>
                <a:gd name="T9" fmla="*/ 86 h 128"/>
                <a:gd name="T10" fmla="*/ 2 w 168"/>
                <a:gd name="T11" fmla="*/ 71 h 128"/>
                <a:gd name="T12" fmla="*/ 0 w 168"/>
                <a:gd name="T13" fmla="*/ 51 h 128"/>
                <a:gd name="T14" fmla="*/ 2 w 168"/>
                <a:gd name="T15" fmla="*/ 39 h 128"/>
                <a:gd name="T16" fmla="*/ 6 w 168"/>
                <a:gd name="T17" fmla="*/ 27 h 128"/>
                <a:gd name="T18" fmla="*/ 10 w 168"/>
                <a:gd name="T19" fmla="*/ 19 h 128"/>
                <a:gd name="T20" fmla="*/ 14 w 168"/>
                <a:gd name="T21" fmla="*/ 14 h 128"/>
                <a:gd name="T22" fmla="*/ 20 w 168"/>
                <a:gd name="T23" fmla="*/ 10 h 128"/>
                <a:gd name="T24" fmla="*/ 30 w 168"/>
                <a:gd name="T25" fmla="*/ 6 h 128"/>
                <a:gd name="T26" fmla="*/ 40 w 168"/>
                <a:gd name="T27" fmla="*/ 2 h 128"/>
                <a:gd name="T28" fmla="*/ 46 w 168"/>
                <a:gd name="T29" fmla="*/ 2 h 128"/>
                <a:gd name="T30" fmla="*/ 56 w 168"/>
                <a:gd name="T31" fmla="*/ 0 h 128"/>
                <a:gd name="T32" fmla="*/ 67 w 168"/>
                <a:gd name="T33" fmla="*/ 0 h 128"/>
                <a:gd name="T34" fmla="*/ 168 w 168"/>
                <a:gd name="T35" fmla="*/ 0 h 128"/>
                <a:gd name="T36" fmla="*/ 168 w 168"/>
                <a:gd name="T37" fmla="*/ 29 h 128"/>
                <a:gd name="T38" fmla="*/ 69 w 168"/>
                <a:gd name="T39" fmla="*/ 29 h 128"/>
                <a:gd name="T40" fmla="*/ 59 w 168"/>
                <a:gd name="T41" fmla="*/ 29 h 128"/>
                <a:gd name="T42" fmla="*/ 52 w 168"/>
                <a:gd name="T43" fmla="*/ 31 h 128"/>
                <a:gd name="T44" fmla="*/ 46 w 168"/>
                <a:gd name="T45" fmla="*/ 33 h 128"/>
                <a:gd name="T46" fmla="*/ 38 w 168"/>
                <a:gd name="T47" fmla="*/ 37 h 128"/>
                <a:gd name="T48" fmla="*/ 32 w 168"/>
                <a:gd name="T49" fmla="*/ 43 h 128"/>
                <a:gd name="T50" fmla="*/ 28 w 168"/>
                <a:gd name="T51" fmla="*/ 51 h 128"/>
                <a:gd name="T52" fmla="*/ 26 w 168"/>
                <a:gd name="T53" fmla="*/ 61 h 128"/>
                <a:gd name="T54" fmla="*/ 28 w 168"/>
                <a:gd name="T55" fmla="*/ 71 h 128"/>
                <a:gd name="T56" fmla="*/ 32 w 168"/>
                <a:gd name="T57" fmla="*/ 79 h 128"/>
                <a:gd name="T58" fmla="*/ 38 w 168"/>
                <a:gd name="T59" fmla="*/ 88 h 128"/>
                <a:gd name="T60" fmla="*/ 54 w 168"/>
                <a:gd name="T61" fmla="*/ 96 h 128"/>
                <a:gd name="T62" fmla="*/ 79 w 168"/>
                <a:gd name="T63" fmla="*/ 98 h 128"/>
                <a:gd name="T64" fmla="*/ 168 w 168"/>
                <a:gd name="T65" fmla="*/ 98 h 128"/>
                <a:gd name="T66" fmla="*/ 168 w 168"/>
                <a:gd name="T67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8" h="128">
                  <a:moveTo>
                    <a:pt x="168" y="128"/>
                  </a:moveTo>
                  <a:lnTo>
                    <a:pt x="4" y="128"/>
                  </a:lnTo>
                  <a:lnTo>
                    <a:pt x="4" y="98"/>
                  </a:lnTo>
                  <a:lnTo>
                    <a:pt x="26" y="98"/>
                  </a:lnTo>
                  <a:lnTo>
                    <a:pt x="12" y="86"/>
                  </a:lnTo>
                  <a:lnTo>
                    <a:pt x="2" y="71"/>
                  </a:lnTo>
                  <a:lnTo>
                    <a:pt x="0" y="51"/>
                  </a:lnTo>
                  <a:lnTo>
                    <a:pt x="2" y="39"/>
                  </a:lnTo>
                  <a:lnTo>
                    <a:pt x="6" y="27"/>
                  </a:lnTo>
                  <a:lnTo>
                    <a:pt x="10" y="19"/>
                  </a:lnTo>
                  <a:lnTo>
                    <a:pt x="14" y="14"/>
                  </a:lnTo>
                  <a:lnTo>
                    <a:pt x="20" y="10"/>
                  </a:lnTo>
                  <a:lnTo>
                    <a:pt x="30" y="6"/>
                  </a:lnTo>
                  <a:lnTo>
                    <a:pt x="40" y="2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7" y="0"/>
                  </a:lnTo>
                  <a:lnTo>
                    <a:pt x="168" y="0"/>
                  </a:lnTo>
                  <a:lnTo>
                    <a:pt x="168" y="29"/>
                  </a:lnTo>
                  <a:lnTo>
                    <a:pt x="69" y="29"/>
                  </a:lnTo>
                  <a:lnTo>
                    <a:pt x="59" y="29"/>
                  </a:lnTo>
                  <a:lnTo>
                    <a:pt x="52" y="31"/>
                  </a:lnTo>
                  <a:lnTo>
                    <a:pt x="46" y="33"/>
                  </a:lnTo>
                  <a:lnTo>
                    <a:pt x="38" y="37"/>
                  </a:lnTo>
                  <a:lnTo>
                    <a:pt x="32" y="43"/>
                  </a:lnTo>
                  <a:lnTo>
                    <a:pt x="28" y="51"/>
                  </a:lnTo>
                  <a:lnTo>
                    <a:pt x="26" y="61"/>
                  </a:lnTo>
                  <a:lnTo>
                    <a:pt x="28" y="71"/>
                  </a:lnTo>
                  <a:lnTo>
                    <a:pt x="32" y="79"/>
                  </a:lnTo>
                  <a:lnTo>
                    <a:pt x="38" y="88"/>
                  </a:lnTo>
                  <a:lnTo>
                    <a:pt x="54" y="96"/>
                  </a:lnTo>
                  <a:lnTo>
                    <a:pt x="79" y="98"/>
                  </a:lnTo>
                  <a:lnTo>
                    <a:pt x="168" y="98"/>
                  </a:lnTo>
                  <a:lnTo>
                    <a:pt x="168" y="1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38" name="Freeform 722"/>
            <p:cNvSpPr>
              <a:spLocks/>
            </p:cNvSpPr>
            <p:nvPr/>
          </p:nvSpPr>
          <p:spPr bwMode="auto">
            <a:xfrm>
              <a:off x="604" y="1085"/>
              <a:ext cx="112" cy="40"/>
            </a:xfrm>
            <a:custGeom>
              <a:avLst/>
              <a:gdLst>
                <a:gd name="T0" fmla="*/ 197 w 225"/>
                <a:gd name="T1" fmla="*/ 4 h 79"/>
                <a:gd name="T2" fmla="*/ 221 w 225"/>
                <a:gd name="T3" fmla="*/ 0 h 79"/>
                <a:gd name="T4" fmla="*/ 223 w 225"/>
                <a:gd name="T5" fmla="*/ 12 h 79"/>
                <a:gd name="T6" fmla="*/ 225 w 225"/>
                <a:gd name="T7" fmla="*/ 22 h 79"/>
                <a:gd name="T8" fmla="*/ 223 w 225"/>
                <a:gd name="T9" fmla="*/ 32 h 79"/>
                <a:gd name="T10" fmla="*/ 223 w 225"/>
                <a:gd name="T11" fmla="*/ 40 h 79"/>
                <a:gd name="T12" fmla="*/ 219 w 225"/>
                <a:gd name="T13" fmla="*/ 46 h 79"/>
                <a:gd name="T14" fmla="*/ 215 w 225"/>
                <a:gd name="T15" fmla="*/ 52 h 79"/>
                <a:gd name="T16" fmla="*/ 207 w 225"/>
                <a:gd name="T17" fmla="*/ 57 h 79"/>
                <a:gd name="T18" fmla="*/ 195 w 225"/>
                <a:gd name="T19" fmla="*/ 59 h 79"/>
                <a:gd name="T20" fmla="*/ 176 w 225"/>
                <a:gd name="T21" fmla="*/ 59 h 79"/>
                <a:gd name="T22" fmla="*/ 83 w 225"/>
                <a:gd name="T23" fmla="*/ 59 h 79"/>
                <a:gd name="T24" fmla="*/ 83 w 225"/>
                <a:gd name="T25" fmla="*/ 79 h 79"/>
                <a:gd name="T26" fmla="*/ 57 w 225"/>
                <a:gd name="T27" fmla="*/ 79 h 79"/>
                <a:gd name="T28" fmla="*/ 57 w 225"/>
                <a:gd name="T29" fmla="*/ 59 h 79"/>
                <a:gd name="T30" fmla="*/ 16 w 225"/>
                <a:gd name="T31" fmla="*/ 59 h 79"/>
                <a:gd name="T32" fmla="*/ 0 w 225"/>
                <a:gd name="T33" fmla="*/ 30 h 79"/>
                <a:gd name="T34" fmla="*/ 57 w 225"/>
                <a:gd name="T35" fmla="*/ 30 h 79"/>
                <a:gd name="T36" fmla="*/ 57 w 225"/>
                <a:gd name="T37" fmla="*/ 4 h 79"/>
                <a:gd name="T38" fmla="*/ 83 w 225"/>
                <a:gd name="T39" fmla="*/ 4 h 79"/>
                <a:gd name="T40" fmla="*/ 83 w 225"/>
                <a:gd name="T41" fmla="*/ 30 h 79"/>
                <a:gd name="T42" fmla="*/ 176 w 225"/>
                <a:gd name="T43" fmla="*/ 30 h 79"/>
                <a:gd name="T44" fmla="*/ 183 w 225"/>
                <a:gd name="T45" fmla="*/ 30 h 79"/>
                <a:gd name="T46" fmla="*/ 187 w 225"/>
                <a:gd name="T47" fmla="*/ 30 h 79"/>
                <a:gd name="T48" fmla="*/ 191 w 225"/>
                <a:gd name="T49" fmla="*/ 30 h 79"/>
                <a:gd name="T50" fmla="*/ 193 w 225"/>
                <a:gd name="T51" fmla="*/ 28 h 79"/>
                <a:gd name="T52" fmla="*/ 195 w 225"/>
                <a:gd name="T53" fmla="*/ 24 h 79"/>
                <a:gd name="T54" fmla="*/ 197 w 225"/>
                <a:gd name="T55" fmla="*/ 20 h 79"/>
                <a:gd name="T56" fmla="*/ 197 w 225"/>
                <a:gd name="T57" fmla="*/ 16 h 79"/>
                <a:gd name="T58" fmla="*/ 197 w 225"/>
                <a:gd name="T59" fmla="*/ 10 h 79"/>
                <a:gd name="T60" fmla="*/ 197 w 225"/>
                <a:gd name="T61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5" h="79">
                  <a:moveTo>
                    <a:pt x="197" y="4"/>
                  </a:moveTo>
                  <a:lnTo>
                    <a:pt x="221" y="0"/>
                  </a:lnTo>
                  <a:lnTo>
                    <a:pt x="223" y="12"/>
                  </a:lnTo>
                  <a:lnTo>
                    <a:pt x="225" y="22"/>
                  </a:lnTo>
                  <a:lnTo>
                    <a:pt x="223" y="32"/>
                  </a:lnTo>
                  <a:lnTo>
                    <a:pt x="223" y="40"/>
                  </a:lnTo>
                  <a:lnTo>
                    <a:pt x="219" y="46"/>
                  </a:lnTo>
                  <a:lnTo>
                    <a:pt x="215" y="52"/>
                  </a:lnTo>
                  <a:lnTo>
                    <a:pt x="207" y="57"/>
                  </a:lnTo>
                  <a:lnTo>
                    <a:pt x="195" y="59"/>
                  </a:lnTo>
                  <a:lnTo>
                    <a:pt x="176" y="59"/>
                  </a:lnTo>
                  <a:lnTo>
                    <a:pt x="83" y="59"/>
                  </a:lnTo>
                  <a:lnTo>
                    <a:pt x="83" y="79"/>
                  </a:lnTo>
                  <a:lnTo>
                    <a:pt x="57" y="79"/>
                  </a:lnTo>
                  <a:lnTo>
                    <a:pt x="57" y="59"/>
                  </a:lnTo>
                  <a:lnTo>
                    <a:pt x="16" y="59"/>
                  </a:lnTo>
                  <a:lnTo>
                    <a:pt x="0" y="30"/>
                  </a:lnTo>
                  <a:lnTo>
                    <a:pt x="57" y="30"/>
                  </a:lnTo>
                  <a:lnTo>
                    <a:pt x="57" y="4"/>
                  </a:lnTo>
                  <a:lnTo>
                    <a:pt x="83" y="4"/>
                  </a:lnTo>
                  <a:lnTo>
                    <a:pt x="83" y="30"/>
                  </a:lnTo>
                  <a:lnTo>
                    <a:pt x="176" y="30"/>
                  </a:lnTo>
                  <a:lnTo>
                    <a:pt x="183" y="30"/>
                  </a:lnTo>
                  <a:lnTo>
                    <a:pt x="187" y="30"/>
                  </a:lnTo>
                  <a:lnTo>
                    <a:pt x="191" y="30"/>
                  </a:lnTo>
                  <a:lnTo>
                    <a:pt x="193" y="28"/>
                  </a:lnTo>
                  <a:lnTo>
                    <a:pt x="195" y="24"/>
                  </a:lnTo>
                  <a:lnTo>
                    <a:pt x="197" y="20"/>
                  </a:lnTo>
                  <a:lnTo>
                    <a:pt x="197" y="16"/>
                  </a:lnTo>
                  <a:lnTo>
                    <a:pt x="197" y="10"/>
                  </a:lnTo>
                  <a:lnTo>
                    <a:pt x="197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39" name="Freeform 723"/>
            <p:cNvSpPr>
              <a:spLocks/>
            </p:cNvSpPr>
            <p:nvPr/>
          </p:nvSpPr>
          <p:spPr bwMode="auto">
            <a:xfrm>
              <a:off x="601" y="1039"/>
              <a:ext cx="113" cy="45"/>
            </a:xfrm>
            <a:custGeom>
              <a:avLst/>
              <a:gdLst>
                <a:gd name="T0" fmla="*/ 227 w 227"/>
                <a:gd name="T1" fmla="*/ 90 h 90"/>
                <a:gd name="T2" fmla="*/ 0 w 227"/>
                <a:gd name="T3" fmla="*/ 23 h 90"/>
                <a:gd name="T4" fmla="*/ 0 w 227"/>
                <a:gd name="T5" fmla="*/ 0 h 90"/>
                <a:gd name="T6" fmla="*/ 227 w 227"/>
                <a:gd name="T7" fmla="*/ 67 h 90"/>
                <a:gd name="T8" fmla="*/ 227 w 227"/>
                <a:gd name="T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90">
                  <a:moveTo>
                    <a:pt x="227" y="90"/>
                  </a:moveTo>
                  <a:lnTo>
                    <a:pt x="0" y="23"/>
                  </a:lnTo>
                  <a:lnTo>
                    <a:pt x="0" y="0"/>
                  </a:lnTo>
                  <a:lnTo>
                    <a:pt x="227" y="67"/>
                  </a:lnTo>
                  <a:lnTo>
                    <a:pt x="227" y="9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40" name="Freeform 724"/>
            <p:cNvSpPr>
              <a:spLocks noEditPoints="1"/>
            </p:cNvSpPr>
            <p:nvPr/>
          </p:nvSpPr>
          <p:spPr bwMode="auto">
            <a:xfrm>
              <a:off x="601" y="964"/>
              <a:ext cx="115" cy="71"/>
            </a:xfrm>
            <a:custGeom>
              <a:avLst/>
              <a:gdLst>
                <a:gd name="T0" fmla="*/ 227 w 231"/>
                <a:gd name="T1" fmla="*/ 29 h 142"/>
                <a:gd name="T2" fmla="*/ 201 w 231"/>
                <a:gd name="T3" fmla="*/ 29 h 142"/>
                <a:gd name="T4" fmla="*/ 217 w 231"/>
                <a:gd name="T5" fmla="*/ 41 h 142"/>
                <a:gd name="T6" fmla="*/ 227 w 231"/>
                <a:gd name="T7" fmla="*/ 55 h 142"/>
                <a:gd name="T8" fmla="*/ 231 w 231"/>
                <a:gd name="T9" fmla="*/ 73 h 142"/>
                <a:gd name="T10" fmla="*/ 227 w 231"/>
                <a:gd name="T11" fmla="*/ 90 h 142"/>
                <a:gd name="T12" fmla="*/ 219 w 231"/>
                <a:gd name="T13" fmla="*/ 108 h 142"/>
                <a:gd name="T14" fmla="*/ 211 w 231"/>
                <a:gd name="T15" fmla="*/ 118 h 142"/>
                <a:gd name="T16" fmla="*/ 201 w 231"/>
                <a:gd name="T17" fmla="*/ 126 h 142"/>
                <a:gd name="T18" fmla="*/ 189 w 231"/>
                <a:gd name="T19" fmla="*/ 132 h 142"/>
                <a:gd name="T20" fmla="*/ 168 w 231"/>
                <a:gd name="T21" fmla="*/ 140 h 142"/>
                <a:gd name="T22" fmla="*/ 144 w 231"/>
                <a:gd name="T23" fmla="*/ 142 h 142"/>
                <a:gd name="T24" fmla="*/ 122 w 231"/>
                <a:gd name="T25" fmla="*/ 140 h 142"/>
                <a:gd name="T26" fmla="*/ 101 w 231"/>
                <a:gd name="T27" fmla="*/ 134 h 142"/>
                <a:gd name="T28" fmla="*/ 89 w 231"/>
                <a:gd name="T29" fmla="*/ 126 h 142"/>
                <a:gd name="T30" fmla="*/ 79 w 231"/>
                <a:gd name="T31" fmla="*/ 118 h 142"/>
                <a:gd name="T32" fmla="*/ 69 w 231"/>
                <a:gd name="T33" fmla="*/ 108 h 142"/>
                <a:gd name="T34" fmla="*/ 61 w 231"/>
                <a:gd name="T35" fmla="*/ 92 h 142"/>
                <a:gd name="T36" fmla="*/ 59 w 231"/>
                <a:gd name="T37" fmla="*/ 73 h 142"/>
                <a:gd name="T38" fmla="*/ 59 w 231"/>
                <a:gd name="T39" fmla="*/ 65 h 142"/>
                <a:gd name="T40" fmla="*/ 63 w 231"/>
                <a:gd name="T41" fmla="*/ 55 h 142"/>
                <a:gd name="T42" fmla="*/ 67 w 231"/>
                <a:gd name="T43" fmla="*/ 47 h 142"/>
                <a:gd name="T44" fmla="*/ 71 w 231"/>
                <a:gd name="T45" fmla="*/ 41 h 142"/>
                <a:gd name="T46" fmla="*/ 77 w 231"/>
                <a:gd name="T47" fmla="*/ 35 h 142"/>
                <a:gd name="T48" fmla="*/ 85 w 231"/>
                <a:gd name="T49" fmla="*/ 29 h 142"/>
                <a:gd name="T50" fmla="*/ 0 w 231"/>
                <a:gd name="T51" fmla="*/ 29 h 142"/>
                <a:gd name="T52" fmla="*/ 0 w 231"/>
                <a:gd name="T53" fmla="*/ 0 h 142"/>
                <a:gd name="T54" fmla="*/ 227 w 231"/>
                <a:gd name="T55" fmla="*/ 0 h 142"/>
                <a:gd name="T56" fmla="*/ 227 w 231"/>
                <a:gd name="T57" fmla="*/ 29 h 142"/>
                <a:gd name="T58" fmla="*/ 144 w 231"/>
                <a:gd name="T59" fmla="*/ 112 h 142"/>
                <a:gd name="T60" fmla="*/ 172 w 231"/>
                <a:gd name="T61" fmla="*/ 108 h 142"/>
                <a:gd name="T62" fmla="*/ 189 w 231"/>
                <a:gd name="T63" fmla="*/ 98 h 142"/>
                <a:gd name="T64" fmla="*/ 195 w 231"/>
                <a:gd name="T65" fmla="*/ 92 h 142"/>
                <a:gd name="T66" fmla="*/ 199 w 231"/>
                <a:gd name="T67" fmla="*/ 86 h 142"/>
                <a:gd name="T68" fmla="*/ 203 w 231"/>
                <a:gd name="T69" fmla="*/ 79 h 142"/>
                <a:gd name="T70" fmla="*/ 203 w 231"/>
                <a:gd name="T71" fmla="*/ 71 h 142"/>
                <a:gd name="T72" fmla="*/ 203 w 231"/>
                <a:gd name="T73" fmla="*/ 61 h 142"/>
                <a:gd name="T74" fmla="*/ 201 w 231"/>
                <a:gd name="T75" fmla="*/ 55 h 142"/>
                <a:gd name="T76" fmla="*/ 195 w 231"/>
                <a:gd name="T77" fmla="*/ 47 h 142"/>
                <a:gd name="T78" fmla="*/ 189 w 231"/>
                <a:gd name="T79" fmla="*/ 41 h 142"/>
                <a:gd name="T80" fmla="*/ 172 w 231"/>
                <a:gd name="T81" fmla="*/ 33 h 142"/>
                <a:gd name="T82" fmla="*/ 146 w 231"/>
                <a:gd name="T83" fmla="*/ 29 h 142"/>
                <a:gd name="T84" fmla="*/ 120 w 231"/>
                <a:gd name="T85" fmla="*/ 33 h 142"/>
                <a:gd name="T86" fmla="*/ 101 w 231"/>
                <a:gd name="T87" fmla="*/ 41 h 142"/>
                <a:gd name="T88" fmla="*/ 95 w 231"/>
                <a:gd name="T89" fmla="*/ 47 h 142"/>
                <a:gd name="T90" fmla="*/ 89 w 231"/>
                <a:gd name="T91" fmla="*/ 55 h 142"/>
                <a:gd name="T92" fmla="*/ 87 w 231"/>
                <a:gd name="T93" fmla="*/ 63 h 142"/>
                <a:gd name="T94" fmla="*/ 85 w 231"/>
                <a:gd name="T95" fmla="*/ 71 h 142"/>
                <a:gd name="T96" fmla="*/ 87 w 231"/>
                <a:gd name="T97" fmla="*/ 79 h 142"/>
                <a:gd name="T98" fmla="*/ 89 w 231"/>
                <a:gd name="T99" fmla="*/ 86 h 142"/>
                <a:gd name="T100" fmla="*/ 93 w 231"/>
                <a:gd name="T101" fmla="*/ 94 h 142"/>
                <a:gd name="T102" fmla="*/ 101 w 231"/>
                <a:gd name="T103" fmla="*/ 100 h 142"/>
                <a:gd name="T104" fmla="*/ 118 w 231"/>
                <a:gd name="T105" fmla="*/ 108 h 142"/>
                <a:gd name="T106" fmla="*/ 144 w 231"/>
                <a:gd name="T107" fmla="*/ 11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1" h="142">
                  <a:moveTo>
                    <a:pt x="227" y="29"/>
                  </a:moveTo>
                  <a:lnTo>
                    <a:pt x="201" y="29"/>
                  </a:lnTo>
                  <a:lnTo>
                    <a:pt x="217" y="41"/>
                  </a:lnTo>
                  <a:lnTo>
                    <a:pt x="227" y="55"/>
                  </a:lnTo>
                  <a:lnTo>
                    <a:pt x="231" y="73"/>
                  </a:lnTo>
                  <a:lnTo>
                    <a:pt x="227" y="90"/>
                  </a:lnTo>
                  <a:lnTo>
                    <a:pt x="219" y="108"/>
                  </a:lnTo>
                  <a:lnTo>
                    <a:pt x="211" y="118"/>
                  </a:lnTo>
                  <a:lnTo>
                    <a:pt x="201" y="126"/>
                  </a:lnTo>
                  <a:lnTo>
                    <a:pt x="189" y="132"/>
                  </a:lnTo>
                  <a:lnTo>
                    <a:pt x="168" y="140"/>
                  </a:lnTo>
                  <a:lnTo>
                    <a:pt x="144" y="142"/>
                  </a:lnTo>
                  <a:lnTo>
                    <a:pt x="122" y="140"/>
                  </a:lnTo>
                  <a:lnTo>
                    <a:pt x="101" y="134"/>
                  </a:lnTo>
                  <a:lnTo>
                    <a:pt x="89" y="126"/>
                  </a:lnTo>
                  <a:lnTo>
                    <a:pt x="79" y="118"/>
                  </a:lnTo>
                  <a:lnTo>
                    <a:pt x="69" y="108"/>
                  </a:lnTo>
                  <a:lnTo>
                    <a:pt x="61" y="92"/>
                  </a:lnTo>
                  <a:lnTo>
                    <a:pt x="59" y="73"/>
                  </a:lnTo>
                  <a:lnTo>
                    <a:pt x="59" y="65"/>
                  </a:lnTo>
                  <a:lnTo>
                    <a:pt x="63" y="55"/>
                  </a:lnTo>
                  <a:lnTo>
                    <a:pt x="67" y="47"/>
                  </a:lnTo>
                  <a:lnTo>
                    <a:pt x="71" y="41"/>
                  </a:lnTo>
                  <a:lnTo>
                    <a:pt x="77" y="35"/>
                  </a:lnTo>
                  <a:lnTo>
                    <a:pt x="8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27" y="0"/>
                  </a:lnTo>
                  <a:lnTo>
                    <a:pt x="227" y="29"/>
                  </a:lnTo>
                  <a:close/>
                  <a:moveTo>
                    <a:pt x="144" y="112"/>
                  </a:moveTo>
                  <a:lnTo>
                    <a:pt x="172" y="108"/>
                  </a:lnTo>
                  <a:lnTo>
                    <a:pt x="189" y="98"/>
                  </a:lnTo>
                  <a:lnTo>
                    <a:pt x="195" y="92"/>
                  </a:lnTo>
                  <a:lnTo>
                    <a:pt x="199" y="86"/>
                  </a:lnTo>
                  <a:lnTo>
                    <a:pt x="203" y="79"/>
                  </a:lnTo>
                  <a:lnTo>
                    <a:pt x="203" y="71"/>
                  </a:lnTo>
                  <a:lnTo>
                    <a:pt x="203" y="61"/>
                  </a:lnTo>
                  <a:lnTo>
                    <a:pt x="201" y="55"/>
                  </a:lnTo>
                  <a:lnTo>
                    <a:pt x="195" y="47"/>
                  </a:lnTo>
                  <a:lnTo>
                    <a:pt x="189" y="41"/>
                  </a:lnTo>
                  <a:lnTo>
                    <a:pt x="172" y="33"/>
                  </a:lnTo>
                  <a:lnTo>
                    <a:pt x="146" y="29"/>
                  </a:lnTo>
                  <a:lnTo>
                    <a:pt x="120" y="33"/>
                  </a:lnTo>
                  <a:lnTo>
                    <a:pt x="101" y="41"/>
                  </a:lnTo>
                  <a:lnTo>
                    <a:pt x="95" y="47"/>
                  </a:lnTo>
                  <a:lnTo>
                    <a:pt x="89" y="55"/>
                  </a:lnTo>
                  <a:lnTo>
                    <a:pt x="87" y="63"/>
                  </a:lnTo>
                  <a:lnTo>
                    <a:pt x="85" y="71"/>
                  </a:lnTo>
                  <a:lnTo>
                    <a:pt x="87" y="79"/>
                  </a:lnTo>
                  <a:lnTo>
                    <a:pt x="89" y="86"/>
                  </a:lnTo>
                  <a:lnTo>
                    <a:pt x="93" y="94"/>
                  </a:lnTo>
                  <a:lnTo>
                    <a:pt x="101" y="100"/>
                  </a:lnTo>
                  <a:lnTo>
                    <a:pt x="118" y="108"/>
                  </a:lnTo>
                  <a:lnTo>
                    <a:pt x="144" y="11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41" name="Freeform 725"/>
            <p:cNvSpPr>
              <a:spLocks noEditPoints="1"/>
            </p:cNvSpPr>
            <p:nvPr/>
          </p:nvSpPr>
          <p:spPr bwMode="auto">
            <a:xfrm>
              <a:off x="631" y="872"/>
              <a:ext cx="85" cy="74"/>
            </a:xfrm>
            <a:custGeom>
              <a:avLst/>
              <a:gdLst>
                <a:gd name="T0" fmla="*/ 156 w 172"/>
                <a:gd name="T1" fmla="*/ 50 h 148"/>
                <a:gd name="T2" fmla="*/ 166 w 172"/>
                <a:gd name="T3" fmla="*/ 67 h 148"/>
                <a:gd name="T4" fmla="*/ 172 w 172"/>
                <a:gd name="T5" fmla="*/ 95 h 148"/>
                <a:gd name="T6" fmla="*/ 158 w 172"/>
                <a:gd name="T7" fmla="*/ 134 h 148"/>
                <a:gd name="T8" fmla="*/ 125 w 172"/>
                <a:gd name="T9" fmla="*/ 148 h 148"/>
                <a:gd name="T10" fmla="*/ 101 w 172"/>
                <a:gd name="T11" fmla="*/ 142 h 148"/>
                <a:gd name="T12" fmla="*/ 85 w 172"/>
                <a:gd name="T13" fmla="*/ 128 h 148"/>
                <a:gd name="T14" fmla="*/ 77 w 172"/>
                <a:gd name="T15" fmla="*/ 111 h 148"/>
                <a:gd name="T16" fmla="*/ 73 w 172"/>
                <a:gd name="T17" fmla="*/ 89 h 148"/>
                <a:gd name="T18" fmla="*/ 63 w 172"/>
                <a:gd name="T19" fmla="*/ 42 h 148"/>
                <a:gd name="T20" fmla="*/ 56 w 172"/>
                <a:gd name="T21" fmla="*/ 42 h 148"/>
                <a:gd name="T22" fmla="*/ 40 w 172"/>
                <a:gd name="T23" fmla="*/ 46 h 148"/>
                <a:gd name="T24" fmla="*/ 30 w 172"/>
                <a:gd name="T25" fmla="*/ 57 h 148"/>
                <a:gd name="T26" fmla="*/ 26 w 172"/>
                <a:gd name="T27" fmla="*/ 77 h 148"/>
                <a:gd name="T28" fmla="*/ 30 w 172"/>
                <a:gd name="T29" fmla="*/ 97 h 148"/>
                <a:gd name="T30" fmla="*/ 38 w 172"/>
                <a:gd name="T31" fmla="*/ 107 h 148"/>
                <a:gd name="T32" fmla="*/ 54 w 172"/>
                <a:gd name="T33" fmla="*/ 115 h 148"/>
                <a:gd name="T34" fmla="*/ 40 w 172"/>
                <a:gd name="T35" fmla="*/ 142 h 148"/>
                <a:gd name="T36" fmla="*/ 22 w 172"/>
                <a:gd name="T37" fmla="*/ 132 h 148"/>
                <a:gd name="T38" fmla="*/ 10 w 172"/>
                <a:gd name="T39" fmla="*/ 119 h 148"/>
                <a:gd name="T40" fmla="*/ 2 w 172"/>
                <a:gd name="T41" fmla="*/ 91 h 148"/>
                <a:gd name="T42" fmla="*/ 2 w 172"/>
                <a:gd name="T43" fmla="*/ 53 h 148"/>
                <a:gd name="T44" fmla="*/ 8 w 172"/>
                <a:gd name="T45" fmla="*/ 30 h 148"/>
                <a:gd name="T46" fmla="*/ 18 w 172"/>
                <a:gd name="T47" fmla="*/ 20 h 148"/>
                <a:gd name="T48" fmla="*/ 36 w 172"/>
                <a:gd name="T49" fmla="*/ 10 h 148"/>
                <a:gd name="T50" fmla="*/ 52 w 172"/>
                <a:gd name="T51" fmla="*/ 10 h 148"/>
                <a:gd name="T52" fmla="*/ 97 w 172"/>
                <a:gd name="T53" fmla="*/ 10 h 148"/>
                <a:gd name="T54" fmla="*/ 146 w 172"/>
                <a:gd name="T55" fmla="*/ 8 h 148"/>
                <a:gd name="T56" fmla="*/ 168 w 172"/>
                <a:gd name="T57" fmla="*/ 0 h 148"/>
                <a:gd name="T58" fmla="*/ 162 w 172"/>
                <a:gd name="T59" fmla="*/ 34 h 148"/>
                <a:gd name="T60" fmla="*/ 148 w 172"/>
                <a:gd name="T61" fmla="*/ 40 h 148"/>
                <a:gd name="T62" fmla="*/ 95 w 172"/>
                <a:gd name="T63" fmla="*/ 59 h 148"/>
                <a:gd name="T64" fmla="*/ 99 w 172"/>
                <a:gd name="T65" fmla="*/ 93 h 148"/>
                <a:gd name="T66" fmla="*/ 103 w 172"/>
                <a:gd name="T67" fmla="*/ 105 h 148"/>
                <a:gd name="T68" fmla="*/ 111 w 172"/>
                <a:gd name="T69" fmla="*/ 115 h 148"/>
                <a:gd name="T70" fmla="*/ 123 w 172"/>
                <a:gd name="T71" fmla="*/ 119 h 148"/>
                <a:gd name="T72" fmla="*/ 134 w 172"/>
                <a:gd name="T73" fmla="*/ 115 h 148"/>
                <a:gd name="T74" fmla="*/ 142 w 172"/>
                <a:gd name="T75" fmla="*/ 105 h 148"/>
                <a:gd name="T76" fmla="*/ 144 w 172"/>
                <a:gd name="T77" fmla="*/ 89 h 148"/>
                <a:gd name="T78" fmla="*/ 142 w 172"/>
                <a:gd name="T79" fmla="*/ 71 h 148"/>
                <a:gd name="T80" fmla="*/ 132 w 172"/>
                <a:gd name="T81" fmla="*/ 55 h 148"/>
                <a:gd name="T82" fmla="*/ 121 w 172"/>
                <a:gd name="T83" fmla="*/ 46 h 148"/>
                <a:gd name="T84" fmla="*/ 107 w 172"/>
                <a:gd name="T85" fmla="*/ 44 h 148"/>
                <a:gd name="T86" fmla="*/ 89 w 172"/>
                <a:gd name="T87" fmla="*/ 4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2" h="148">
                  <a:moveTo>
                    <a:pt x="148" y="40"/>
                  </a:moveTo>
                  <a:lnTo>
                    <a:pt x="156" y="50"/>
                  </a:lnTo>
                  <a:lnTo>
                    <a:pt x="162" y="57"/>
                  </a:lnTo>
                  <a:lnTo>
                    <a:pt x="166" y="67"/>
                  </a:lnTo>
                  <a:lnTo>
                    <a:pt x="170" y="81"/>
                  </a:lnTo>
                  <a:lnTo>
                    <a:pt x="172" y="95"/>
                  </a:lnTo>
                  <a:lnTo>
                    <a:pt x="168" y="119"/>
                  </a:lnTo>
                  <a:lnTo>
                    <a:pt x="158" y="134"/>
                  </a:lnTo>
                  <a:lnTo>
                    <a:pt x="142" y="144"/>
                  </a:lnTo>
                  <a:lnTo>
                    <a:pt x="125" y="148"/>
                  </a:lnTo>
                  <a:lnTo>
                    <a:pt x="113" y="146"/>
                  </a:lnTo>
                  <a:lnTo>
                    <a:pt x="101" y="142"/>
                  </a:lnTo>
                  <a:lnTo>
                    <a:pt x="93" y="136"/>
                  </a:lnTo>
                  <a:lnTo>
                    <a:pt x="85" y="128"/>
                  </a:lnTo>
                  <a:lnTo>
                    <a:pt x="81" y="121"/>
                  </a:lnTo>
                  <a:lnTo>
                    <a:pt x="77" y="111"/>
                  </a:lnTo>
                  <a:lnTo>
                    <a:pt x="75" y="101"/>
                  </a:lnTo>
                  <a:lnTo>
                    <a:pt x="73" y="89"/>
                  </a:lnTo>
                  <a:lnTo>
                    <a:pt x="67" y="61"/>
                  </a:lnTo>
                  <a:lnTo>
                    <a:pt x="63" y="42"/>
                  </a:lnTo>
                  <a:lnTo>
                    <a:pt x="59" y="42"/>
                  </a:lnTo>
                  <a:lnTo>
                    <a:pt x="56" y="42"/>
                  </a:lnTo>
                  <a:lnTo>
                    <a:pt x="48" y="44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7"/>
                  </a:lnTo>
                  <a:lnTo>
                    <a:pt x="28" y="65"/>
                  </a:lnTo>
                  <a:lnTo>
                    <a:pt x="26" y="77"/>
                  </a:lnTo>
                  <a:lnTo>
                    <a:pt x="28" y="87"/>
                  </a:lnTo>
                  <a:lnTo>
                    <a:pt x="30" y="97"/>
                  </a:lnTo>
                  <a:lnTo>
                    <a:pt x="32" y="103"/>
                  </a:lnTo>
                  <a:lnTo>
                    <a:pt x="38" y="107"/>
                  </a:lnTo>
                  <a:lnTo>
                    <a:pt x="44" y="111"/>
                  </a:lnTo>
                  <a:lnTo>
                    <a:pt x="54" y="115"/>
                  </a:lnTo>
                  <a:lnTo>
                    <a:pt x="50" y="144"/>
                  </a:lnTo>
                  <a:lnTo>
                    <a:pt x="40" y="142"/>
                  </a:lnTo>
                  <a:lnTo>
                    <a:pt x="30" y="136"/>
                  </a:lnTo>
                  <a:lnTo>
                    <a:pt x="22" y="132"/>
                  </a:lnTo>
                  <a:lnTo>
                    <a:pt x="16" y="126"/>
                  </a:lnTo>
                  <a:lnTo>
                    <a:pt x="10" y="119"/>
                  </a:lnTo>
                  <a:lnTo>
                    <a:pt x="6" y="109"/>
                  </a:lnTo>
                  <a:lnTo>
                    <a:pt x="2" y="91"/>
                  </a:lnTo>
                  <a:lnTo>
                    <a:pt x="0" y="71"/>
                  </a:lnTo>
                  <a:lnTo>
                    <a:pt x="2" y="53"/>
                  </a:lnTo>
                  <a:lnTo>
                    <a:pt x="6" y="38"/>
                  </a:lnTo>
                  <a:lnTo>
                    <a:pt x="8" y="30"/>
                  </a:lnTo>
                  <a:lnTo>
                    <a:pt x="12" y="24"/>
                  </a:lnTo>
                  <a:lnTo>
                    <a:pt x="18" y="20"/>
                  </a:lnTo>
                  <a:lnTo>
                    <a:pt x="26" y="14"/>
                  </a:lnTo>
                  <a:lnTo>
                    <a:pt x="36" y="10"/>
                  </a:lnTo>
                  <a:lnTo>
                    <a:pt x="42" y="10"/>
                  </a:lnTo>
                  <a:lnTo>
                    <a:pt x="52" y="10"/>
                  </a:lnTo>
                  <a:lnTo>
                    <a:pt x="61" y="10"/>
                  </a:lnTo>
                  <a:lnTo>
                    <a:pt x="97" y="10"/>
                  </a:lnTo>
                  <a:lnTo>
                    <a:pt x="127" y="8"/>
                  </a:lnTo>
                  <a:lnTo>
                    <a:pt x="146" y="8"/>
                  </a:lnTo>
                  <a:lnTo>
                    <a:pt x="156" y="4"/>
                  </a:lnTo>
                  <a:lnTo>
                    <a:pt x="168" y="0"/>
                  </a:lnTo>
                  <a:lnTo>
                    <a:pt x="168" y="30"/>
                  </a:lnTo>
                  <a:lnTo>
                    <a:pt x="162" y="34"/>
                  </a:lnTo>
                  <a:lnTo>
                    <a:pt x="156" y="38"/>
                  </a:lnTo>
                  <a:lnTo>
                    <a:pt x="148" y="40"/>
                  </a:lnTo>
                  <a:close/>
                  <a:moveTo>
                    <a:pt x="89" y="42"/>
                  </a:moveTo>
                  <a:lnTo>
                    <a:pt x="95" y="59"/>
                  </a:lnTo>
                  <a:lnTo>
                    <a:pt x="99" y="83"/>
                  </a:lnTo>
                  <a:lnTo>
                    <a:pt x="99" y="93"/>
                  </a:lnTo>
                  <a:lnTo>
                    <a:pt x="101" y="99"/>
                  </a:lnTo>
                  <a:lnTo>
                    <a:pt x="103" y="105"/>
                  </a:lnTo>
                  <a:lnTo>
                    <a:pt x="107" y="111"/>
                  </a:lnTo>
                  <a:lnTo>
                    <a:pt x="111" y="115"/>
                  </a:lnTo>
                  <a:lnTo>
                    <a:pt x="117" y="117"/>
                  </a:lnTo>
                  <a:lnTo>
                    <a:pt x="123" y="119"/>
                  </a:lnTo>
                  <a:lnTo>
                    <a:pt x="129" y="117"/>
                  </a:lnTo>
                  <a:lnTo>
                    <a:pt x="134" y="115"/>
                  </a:lnTo>
                  <a:lnTo>
                    <a:pt x="138" y="111"/>
                  </a:lnTo>
                  <a:lnTo>
                    <a:pt x="142" y="105"/>
                  </a:lnTo>
                  <a:lnTo>
                    <a:pt x="144" y="97"/>
                  </a:lnTo>
                  <a:lnTo>
                    <a:pt x="144" y="89"/>
                  </a:lnTo>
                  <a:lnTo>
                    <a:pt x="144" y="79"/>
                  </a:lnTo>
                  <a:lnTo>
                    <a:pt x="142" y="71"/>
                  </a:lnTo>
                  <a:lnTo>
                    <a:pt x="138" y="63"/>
                  </a:lnTo>
                  <a:lnTo>
                    <a:pt x="132" y="55"/>
                  </a:lnTo>
                  <a:lnTo>
                    <a:pt x="129" y="52"/>
                  </a:lnTo>
                  <a:lnTo>
                    <a:pt x="121" y="46"/>
                  </a:lnTo>
                  <a:lnTo>
                    <a:pt x="115" y="44"/>
                  </a:lnTo>
                  <a:lnTo>
                    <a:pt x="107" y="44"/>
                  </a:lnTo>
                  <a:lnTo>
                    <a:pt x="97" y="42"/>
                  </a:lnTo>
                  <a:lnTo>
                    <a:pt x="89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42" name="Freeform 726"/>
            <p:cNvSpPr>
              <a:spLocks/>
            </p:cNvSpPr>
            <p:nvPr/>
          </p:nvSpPr>
          <p:spPr bwMode="auto">
            <a:xfrm>
              <a:off x="633" y="789"/>
              <a:ext cx="114" cy="74"/>
            </a:xfrm>
            <a:custGeom>
              <a:avLst/>
              <a:gdLst>
                <a:gd name="T0" fmla="*/ 227 w 229"/>
                <a:gd name="T1" fmla="*/ 132 h 148"/>
                <a:gd name="T2" fmla="*/ 201 w 229"/>
                <a:gd name="T3" fmla="*/ 136 h 148"/>
                <a:gd name="T4" fmla="*/ 203 w 229"/>
                <a:gd name="T5" fmla="*/ 126 h 148"/>
                <a:gd name="T6" fmla="*/ 203 w 229"/>
                <a:gd name="T7" fmla="*/ 120 h 148"/>
                <a:gd name="T8" fmla="*/ 203 w 229"/>
                <a:gd name="T9" fmla="*/ 112 h 148"/>
                <a:gd name="T10" fmla="*/ 199 w 229"/>
                <a:gd name="T11" fmla="*/ 106 h 148"/>
                <a:gd name="T12" fmla="*/ 197 w 229"/>
                <a:gd name="T13" fmla="*/ 100 h 148"/>
                <a:gd name="T14" fmla="*/ 192 w 229"/>
                <a:gd name="T15" fmla="*/ 96 h 148"/>
                <a:gd name="T16" fmla="*/ 188 w 229"/>
                <a:gd name="T17" fmla="*/ 94 h 148"/>
                <a:gd name="T18" fmla="*/ 180 w 229"/>
                <a:gd name="T19" fmla="*/ 92 h 148"/>
                <a:gd name="T20" fmla="*/ 172 w 229"/>
                <a:gd name="T21" fmla="*/ 88 h 148"/>
                <a:gd name="T22" fmla="*/ 168 w 229"/>
                <a:gd name="T23" fmla="*/ 86 h 148"/>
                <a:gd name="T24" fmla="*/ 164 w 229"/>
                <a:gd name="T25" fmla="*/ 86 h 148"/>
                <a:gd name="T26" fmla="*/ 0 w 229"/>
                <a:gd name="T27" fmla="*/ 148 h 148"/>
                <a:gd name="T28" fmla="*/ 0 w 229"/>
                <a:gd name="T29" fmla="*/ 116 h 148"/>
                <a:gd name="T30" fmla="*/ 89 w 229"/>
                <a:gd name="T31" fmla="*/ 84 h 148"/>
                <a:gd name="T32" fmla="*/ 107 w 229"/>
                <a:gd name="T33" fmla="*/ 78 h 148"/>
                <a:gd name="T34" fmla="*/ 125 w 229"/>
                <a:gd name="T35" fmla="*/ 73 h 148"/>
                <a:gd name="T36" fmla="*/ 111 w 229"/>
                <a:gd name="T37" fmla="*/ 69 h 148"/>
                <a:gd name="T38" fmla="*/ 95 w 229"/>
                <a:gd name="T39" fmla="*/ 63 h 148"/>
                <a:gd name="T40" fmla="*/ 0 w 229"/>
                <a:gd name="T41" fmla="*/ 29 h 148"/>
                <a:gd name="T42" fmla="*/ 0 w 229"/>
                <a:gd name="T43" fmla="*/ 0 h 148"/>
                <a:gd name="T44" fmla="*/ 170 w 229"/>
                <a:gd name="T45" fmla="*/ 57 h 148"/>
                <a:gd name="T46" fmla="*/ 192 w 229"/>
                <a:gd name="T47" fmla="*/ 65 h 148"/>
                <a:gd name="T48" fmla="*/ 203 w 229"/>
                <a:gd name="T49" fmla="*/ 73 h 148"/>
                <a:gd name="T50" fmla="*/ 213 w 229"/>
                <a:gd name="T51" fmla="*/ 78 h 148"/>
                <a:gd name="T52" fmla="*/ 219 w 229"/>
                <a:gd name="T53" fmla="*/ 84 h 148"/>
                <a:gd name="T54" fmla="*/ 223 w 229"/>
                <a:gd name="T55" fmla="*/ 90 h 148"/>
                <a:gd name="T56" fmla="*/ 227 w 229"/>
                <a:gd name="T57" fmla="*/ 96 h 148"/>
                <a:gd name="T58" fmla="*/ 229 w 229"/>
                <a:gd name="T59" fmla="*/ 104 h 148"/>
                <a:gd name="T60" fmla="*/ 229 w 229"/>
                <a:gd name="T61" fmla="*/ 114 h 148"/>
                <a:gd name="T62" fmla="*/ 229 w 229"/>
                <a:gd name="T63" fmla="*/ 122 h 148"/>
                <a:gd name="T64" fmla="*/ 227 w 229"/>
                <a:gd name="T65" fmla="*/ 13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9" h="148">
                  <a:moveTo>
                    <a:pt x="227" y="132"/>
                  </a:moveTo>
                  <a:lnTo>
                    <a:pt x="201" y="136"/>
                  </a:lnTo>
                  <a:lnTo>
                    <a:pt x="203" y="126"/>
                  </a:lnTo>
                  <a:lnTo>
                    <a:pt x="203" y="120"/>
                  </a:lnTo>
                  <a:lnTo>
                    <a:pt x="203" y="112"/>
                  </a:lnTo>
                  <a:lnTo>
                    <a:pt x="199" y="106"/>
                  </a:lnTo>
                  <a:lnTo>
                    <a:pt x="197" y="100"/>
                  </a:lnTo>
                  <a:lnTo>
                    <a:pt x="192" y="96"/>
                  </a:lnTo>
                  <a:lnTo>
                    <a:pt x="188" y="94"/>
                  </a:lnTo>
                  <a:lnTo>
                    <a:pt x="180" y="92"/>
                  </a:lnTo>
                  <a:lnTo>
                    <a:pt x="172" y="88"/>
                  </a:lnTo>
                  <a:lnTo>
                    <a:pt x="168" y="86"/>
                  </a:lnTo>
                  <a:lnTo>
                    <a:pt x="164" y="86"/>
                  </a:lnTo>
                  <a:lnTo>
                    <a:pt x="0" y="148"/>
                  </a:lnTo>
                  <a:lnTo>
                    <a:pt x="0" y="116"/>
                  </a:lnTo>
                  <a:lnTo>
                    <a:pt x="89" y="84"/>
                  </a:lnTo>
                  <a:lnTo>
                    <a:pt x="107" y="78"/>
                  </a:lnTo>
                  <a:lnTo>
                    <a:pt x="125" y="73"/>
                  </a:lnTo>
                  <a:lnTo>
                    <a:pt x="111" y="69"/>
                  </a:lnTo>
                  <a:lnTo>
                    <a:pt x="95" y="63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70" y="57"/>
                  </a:lnTo>
                  <a:lnTo>
                    <a:pt x="192" y="65"/>
                  </a:lnTo>
                  <a:lnTo>
                    <a:pt x="203" y="73"/>
                  </a:lnTo>
                  <a:lnTo>
                    <a:pt x="213" y="78"/>
                  </a:lnTo>
                  <a:lnTo>
                    <a:pt x="219" y="84"/>
                  </a:lnTo>
                  <a:lnTo>
                    <a:pt x="223" y="90"/>
                  </a:lnTo>
                  <a:lnTo>
                    <a:pt x="227" y="96"/>
                  </a:lnTo>
                  <a:lnTo>
                    <a:pt x="229" y="104"/>
                  </a:lnTo>
                  <a:lnTo>
                    <a:pt x="229" y="114"/>
                  </a:lnTo>
                  <a:lnTo>
                    <a:pt x="229" y="122"/>
                  </a:lnTo>
                  <a:lnTo>
                    <a:pt x="227" y="1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43" name="Freeform 727"/>
            <p:cNvSpPr>
              <a:spLocks/>
            </p:cNvSpPr>
            <p:nvPr/>
          </p:nvSpPr>
          <p:spPr bwMode="auto">
            <a:xfrm>
              <a:off x="601" y="743"/>
              <a:ext cx="113" cy="45"/>
            </a:xfrm>
            <a:custGeom>
              <a:avLst/>
              <a:gdLst>
                <a:gd name="T0" fmla="*/ 227 w 227"/>
                <a:gd name="T1" fmla="*/ 91 h 91"/>
                <a:gd name="T2" fmla="*/ 0 w 227"/>
                <a:gd name="T3" fmla="*/ 24 h 91"/>
                <a:gd name="T4" fmla="*/ 0 w 227"/>
                <a:gd name="T5" fmla="*/ 0 h 91"/>
                <a:gd name="T6" fmla="*/ 227 w 227"/>
                <a:gd name="T7" fmla="*/ 67 h 91"/>
                <a:gd name="T8" fmla="*/ 227 w 227"/>
                <a:gd name="T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91">
                  <a:moveTo>
                    <a:pt x="227" y="91"/>
                  </a:moveTo>
                  <a:lnTo>
                    <a:pt x="0" y="24"/>
                  </a:lnTo>
                  <a:lnTo>
                    <a:pt x="0" y="0"/>
                  </a:lnTo>
                  <a:lnTo>
                    <a:pt x="227" y="67"/>
                  </a:lnTo>
                  <a:lnTo>
                    <a:pt x="227" y="9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44" name="Freeform 728"/>
            <p:cNvSpPr>
              <a:spLocks noEditPoints="1"/>
            </p:cNvSpPr>
            <p:nvPr/>
          </p:nvSpPr>
          <p:spPr bwMode="auto">
            <a:xfrm>
              <a:off x="601" y="663"/>
              <a:ext cx="115" cy="71"/>
            </a:xfrm>
            <a:custGeom>
              <a:avLst/>
              <a:gdLst>
                <a:gd name="T0" fmla="*/ 227 w 231"/>
                <a:gd name="T1" fmla="*/ 113 h 142"/>
                <a:gd name="T2" fmla="*/ 227 w 231"/>
                <a:gd name="T3" fmla="*/ 142 h 142"/>
                <a:gd name="T4" fmla="*/ 0 w 231"/>
                <a:gd name="T5" fmla="*/ 142 h 142"/>
                <a:gd name="T6" fmla="*/ 0 w 231"/>
                <a:gd name="T7" fmla="*/ 113 h 142"/>
                <a:gd name="T8" fmla="*/ 85 w 231"/>
                <a:gd name="T9" fmla="*/ 113 h 142"/>
                <a:gd name="T10" fmla="*/ 71 w 231"/>
                <a:gd name="T11" fmla="*/ 99 h 142"/>
                <a:gd name="T12" fmla="*/ 61 w 231"/>
                <a:gd name="T13" fmla="*/ 85 h 142"/>
                <a:gd name="T14" fmla="*/ 59 w 231"/>
                <a:gd name="T15" fmla="*/ 67 h 142"/>
                <a:gd name="T16" fmla="*/ 61 w 231"/>
                <a:gd name="T17" fmla="*/ 53 h 142"/>
                <a:gd name="T18" fmla="*/ 65 w 231"/>
                <a:gd name="T19" fmla="*/ 40 h 142"/>
                <a:gd name="T20" fmla="*/ 69 w 231"/>
                <a:gd name="T21" fmla="*/ 32 h 142"/>
                <a:gd name="T22" fmla="*/ 75 w 231"/>
                <a:gd name="T23" fmla="*/ 24 h 142"/>
                <a:gd name="T24" fmla="*/ 83 w 231"/>
                <a:gd name="T25" fmla="*/ 18 h 142"/>
                <a:gd name="T26" fmla="*/ 91 w 231"/>
                <a:gd name="T27" fmla="*/ 14 h 142"/>
                <a:gd name="T28" fmla="*/ 99 w 231"/>
                <a:gd name="T29" fmla="*/ 8 h 142"/>
                <a:gd name="T30" fmla="*/ 109 w 231"/>
                <a:gd name="T31" fmla="*/ 4 h 142"/>
                <a:gd name="T32" fmla="*/ 124 w 231"/>
                <a:gd name="T33" fmla="*/ 2 h 142"/>
                <a:gd name="T34" fmla="*/ 142 w 231"/>
                <a:gd name="T35" fmla="*/ 0 h 142"/>
                <a:gd name="T36" fmla="*/ 168 w 231"/>
                <a:gd name="T37" fmla="*/ 2 h 142"/>
                <a:gd name="T38" fmla="*/ 189 w 231"/>
                <a:gd name="T39" fmla="*/ 10 h 142"/>
                <a:gd name="T40" fmla="*/ 207 w 231"/>
                <a:gd name="T41" fmla="*/ 20 h 142"/>
                <a:gd name="T42" fmla="*/ 225 w 231"/>
                <a:gd name="T43" fmla="*/ 42 h 142"/>
                <a:gd name="T44" fmla="*/ 231 w 231"/>
                <a:gd name="T45" fmla="*/ 69 h 142"/>
                <a:gd name="T46" fmla="*/ 227 w 231"/>
                <a:gd name="T47" fmla="*/ 85 h 142"/>
                <a:gd name="T48" fmla="*/ 217 w 231"/>
                <a:gd name="T49" fmla="*/ 101 h 142"/>
                <a:gd name="T50" fmla="*/ 203 w 231"/>
                <a:gd name="T51" fmla="*/ 113 h 142"/>
                <a:gd name="T52" fmla="*/ 227 w 231"/>
                <a:gd name="T53" fmla="*/ 113 h 142"/>
                <a:gd name="T54" fmla="*/ 144 w 231"/>
                <a:gd name="T55" fmla="*/ 113 h 142"/>
                <a:gd name="T56" fmla="*/ 168 w 231"/>
                <a:gd name="T57" fmla="*/ 111 h 142"/>
                <a:gd name="T58" fmla="*/ 184 w 231"/>
                <a:gd name="T59" fmla="*/ 105 h 142"/>
                <a:gd name="T60" fmla="*/ 199 w 231"/>
                <a:gd name="T61" fmla="*/ 91 h 142"/>
                <a:gd name="T62" fmla="*/ 203 w 231"/>
                <a:gd name="T63" fmla="*/ 71 h 142"/>
                <a:gd name="T64" fmla="*/ 203 w 231"/>
                <a:gd name="T65" fmla="*/ 63 h 142"/>
                <a:gd name="T66" fmla="*/ 199 w 231"/>
                <a:gd name="T67" fmla="*/ 55 h 142"/>
                <a:gd name="T68" fmla="*/ 195 w 231"/>
                <a:gd name="T69" fmla="*/ 49 h 142"/>
                <a:gd name="T70" fmla="*/ 189 w 231"/>
                <a:gd name="T71" fmla="*/ 42 h 142"/>
                <a:gd name="T72" fmla="*/ 170 w 231"/>
                <a:gd name="T73" fmla="*/ 34 h 142"/>
                <a:gd name="T74" fmla="*/ 144 w 231"/>
                <a:gd name="T75" fmla="*/ 30 h 142"/>
                <a:gd name="T76" fmla="*/ 118 w 231"/>
                <a:gd name="T77" fmla="*/ 34 h 142"/>
                <a:gd name="T78" fmla="*/ 101 w 231"/>
                <a:gd name="T79" fmla="*/ 42 h 142"/>
                <a:gd name="T80" fmla="*/ 93 w 231"/>
                <a:gd name="T81" fmla="*/ 47 h 142"/>
                <a:gd name="T82" fmla="*/ 89 w 231"/>
                <a:gd name="T83" fmla="*/ 55 h 142"/>
                <a:gd name="T84" fmla="*/ 87 w 231"/>
                <a:gd name="T85" fmla="*/ 61 h 142"/>
                <a:gd name="T86" fmla="*/ 85 w 231"/>
                <a:gd name="T87" fmla="*/ 71 h 142"/>
                <a:gd name="T88" fmla="*/ 87 w 231"/>
                <a:gd name="T89" fmla="*/ 79 h 142"/>
                <a:gd name="T90" fmla="*/ 89 w 231"/>
                <a:gd name="T91" fmla="*/ 87 h 142"/>
                <a:gd name="T92" fmla="*/ 95 w 231"/>
                <a:gd name="T93" fmla="*/ 93 h 142"/>
                <a:gd name="T94" fmla="*/ 101 w 231"/>
                <a:gd name="T95" fmla="*/ 99 h 142"/>
                <a:gd name="T96" fmla="*/ 118 w 231"/>
                <a:gd name="T97" fmla="*/ 109 h 142"/>
                <a:gd name="T98" fmla="*/ 144 w 231"/>
                <a:gd name="T99" fmla="*/ 11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1" h="142">
                  <a:moveTo>
                    <a:pt x="227" y="113"/>
                  </a:moveTo>
                  <a:lnTo>
                    <a:pt x="227" y="142"/>
                  </a:lnTo>
                  <a:lnTo>
                    <a:pt x="0" y="142"/>
                  </a:lnTo>
                  <a:lnTo>
                    <a:pt x="0" y="113"/>
                  </a:lnTo>
                  <a:lnTo>
                    <a:pt x="85" y="113"/>
                  </a:lnTo>
                  <a:lnTo>
                    <a:pt x="71" y="99"/>
                  </a:lnTo>
                  <a:lnTo>
                    <a:pt x="61" y="85"/>
                  </a:lnTo>
                  <a:lnTo>
                    <a:pt x="59" y="67"/>
                  </a:lnTo>
                  <a:lnTo>
                    <a:pt x="61" y="53"/>
                  </a:lnTo>
                  <a:lnTo>
                    <a:pt x="65" y="40"/>
                  </a:lnTo>
                  <a:lnTo>
                    <a:pt x="69" y="32"/>
                  </a:lnTo>
                  <a:lnTo>
                    <a:pt x="75" y="24"/>
                  </a:lnTo>
                  <a:lnTo>
                    <a:pt x="83" y="18"/>
                  </a:lnTo>
                  <a:lnTo>
                    <a:pt x="91" y="14"/>
                  </a:lnTo>
                  <a:lnTo>
                    <a:pt x="99" y="8"/>
                  </a:lnTo>
                  <a:lnTo>
                    <a:pt x="109" y="4"/>
                  </a:lnTo>
                  <a:lnTo>
                    <a:pt x="124" y="2"/>
                  </a:lnTo>
                  <a:lnTo>
                    <a:pt x="142" y="0"/>
                  </a:lnTo>
                  <a:lnTo>
                    <a:pt x="168" y="2"/>
                  </a:lnTo>
                  <a:lnTo>
                    <a:pt x="189" y="10"/>
                  </a:lnTo>
                  <a:lnTo>
                    <a:pt x="207" y="20"/>
                  </a:lnTo>
                  <a:lnTo>
                    <a:pt x="225" y="42"/>
                  </a:lnTo>
                  <a:lnTo>
                    <a:pt x="231" y="69"/>
                  </a:lnTo>
                  <a:lnTo>
                    <a:pt x="227" y="85"/>
                  </a:lnTo>
                  <a:lnTo>
                    <a:pt x="217" y="101"/>
                  </a:lnTo>
                  <a:lnTo>
                    <a:pt x="203" y="113"/>
                  </a:lnTo>
                  <a:lnTo>
                    <a:pt x="227" y="113"/>
                  </a:lnTo>
                  <a:close/>
                  <a:moveTo>
                    <a:pt x="144" y="113"/>
                  </a:moveTo>
                  <a:lnTo>
                    <a:pt x="168" y="111"/>
                  </a:lnTo>
                  <a:lnTo>
                    <a:pt x="184" y="105"/>
                  </a:lnTo>
                  <a:lnTo>
                    <a:pt x="199" y="91"/>
                  </a:lnTo>
                  <a:lnTo>
                    <a:pt x="203" y="71"/>
                  </a:lnTo>
                  <a:lnTo>
                    <a:pt x="203" y="63"/>
                  </a:lnTo>
                  <a:lnTo>
                    <a:pt x="199" y="55"/>
                  </a:lnTo>
                  <a:lnTo>
                    <a:pt x="195" y="49"/>
                  </a:lnTo>
                  <a:lnTo>
                    <a:pt x="189" y="42"/>
                  </a:lnTo>
                  <a:lnTo>
                    <a:pt x="170" y="34"/>
                  </a:lnTo>
                  <a:lnTo>
                    <a:pt x="144" y="30"/>
                  </a:lnTo>
                  <a:lnTo>
                    <a:pt x="118" y="34"/>
                  </a:lnTo>
                  <a:lnTo>
                    <a:pt x="101" y="42"/>
                  </a:lnTo>
                  <a:lnTo>
                    <a:pt x="93" y="47"/>
                  </a:lnTo>
                  <a:lnTo>
                    <a:pt x="89" y="55"/>
                  </a:lnTo>
                  <a:lnTo>
                    <a:pt x="87" y="61"/>
                  </a:lnTo>
                  <a:lnTo>
                    <a:pt x="85" y="71"/>
                  </a:lnTo>
                  <a:lnTo>
                    <a:pt x="87" y="79"/>
                  </a:lnTo>
                  <a:lnTo>
                    <a:pt x="89" y="87"/>
                  </a:lnTo>
                  <a:lnTo>
                    <a:pt x="95" y="93"/>
                  </a:lnTo>
                  <a:lnTo>
                    <a:pt x="101" y="99"/>
                  </a:lnTo>
                  <a:lnTo>
                    <a:pt x="118" y="109"/>
                  </a:lnTo>
                  <a:lnTo>
                    <a:pt x="144" y="1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45" name="Freeform 729"/>
            <p:cNvSpPr>
              <a:spLocks noEditPoints="1"/>
            </p:cNvSpPr>
            <p:nvPr/>
          </p:nvSpPr>
          <p:spPr bwMode="auto">
            <a:xfrm>
              <a:off x="601" y="631"/>
              <a:ext cx="113" cy="14"/>
            </a:xfrm>
            <a:custGeom>
              <a:avLst/>
              <a:gdLst>
                <a:gd name="T0" fmla="*/ 30 w 227"/>
                <a:gd name="T1" fmla="*/ 30 h 30"/>
                <a:gd name="T2" fmla="*/ 0 w 227"/>
                <a:gd name="T3" fmla="*/ 30 h 30"/>
                <a:gd name="T4" fmla="*/ 0 w 227"/>
                <a:gd name="T5" fmla="*/ 0 h 30"/>
                <a:gd name="T6" fmla="*/ 30 w 227"/>
                <a:gd name="T7" fmla="*/ 0 h 30"/>
                <a:gd name="T8" fmla="*/ 30 w 227"/>
                <a:gd name="T9" fmla="*/ 30 h 30"/>
                <a:gd name="T10" fmla="*/ 227 w 227"/>
                <a:gd name="T11" fmla="*/ 30 h 30"/>
                <a:gd name="T12" fmla="*/ 63 w 227"/>
                <a:gd name="T13" fmla="*/ 30 h 30"/>
                <a:gd name="T14" fmla="*/ 63 w 227"/>
                <a:gd name="T15" fmla="*/ 0 h 30"/>
                <a:gd name="T16" fmla="*/ 227 w 227"/>
                <a:gd name="T17" fmla="*/ 0 h 30"/>
                <a:gd name="T18" fmla="*/ 227 w 227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7" h="30">
                  <a:moveTo>
                    <a:pt x="30" y="30"/>
                  </a:moveTo>
                  <a:lnTo>
                    <a:pt x="0" y="30"/>
                  </a:lnTo>
                  <a:lnTo>
                    <a:pt x="0" y="0"/>
                  </a:lnTo>
                  <a:lnTo>
                    <a:pt x="30" y="0"/>
                  </a:lnTo>
                  <a:lnTo>
                    <a:pt x="30" y="30"/>
                  </a:lnTo>
                  <a:close/>
                  <a:moveTo>
                    <a:pt x="227" y="30"/>
                  </a:moveTo>
                  <a:lnTo>
                    <a:pt x="63" y="30"/>
                  </a:lnTo>
                  <a:lnTo>
                    <a:pt x="63" y="0"/>
                  </a:lnTo>
                  <a:lnTo>
                    <a:pt x="227" y="0"/>
                  </a:lnTo>
                  <a:lnTo>
                    <a:pt x="227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46" name="Freeform 730"/>
            <p:cNvSpPr>
              <a:spLocks/>
            </p:cNvSpPr>
            <p:nvPr/>
          </p:nvSpPr>
          <p:spPr bwMode="auto">
            <a:xfrm>
              <a:off x="631" y="547"/>
              <a:ext cx="83" cy="64"/>
            </a:xfrm>
            <a:custGeom>
              <a:avLst/>
              <a:gdLst>
                <a:gd name="T0" fmla="*/ 168 w 168"/>
                <a:gd name="T1" fmla="*/ 129 h 129"/>
                <a:gd name="T2" fmla="*/ 4 w 168"/>
                <a:gd name="T3" fmla="*/ 129 h 129"/>
                <a:gd name="T4" fmla="*/ 4 w 168"/>
                <a:gd name="T5" fmla="*/ 99 h 129"/>
                <a:gd name="T6" fmla="*/ 26 w 168"/>
                <a:gd name="T7" fmla="*/ 99 h 129"/>
                <a:gd name="T8" fmla="*/ 12 w 168"/>
                <a:gd name="T9" fmla="*/ 85 h 129"/>
                <a:gd name="T10" fmla="*/ 2 w 168"/>
                <a:gd name="T11" fmla="*/ 69 h 129"/>
                <a:gd name="T12" fmla="*/ 0 w 168"/>
                <a:gd name="T13" fmla="*/ 52 h 129"/>
                <a:gd name="T14" fmla="*/ 2 w 168"/>
                <a:gd name="T15" fmla="*/ 38 h 129"/>
                <a:gd name="T16" fmla="*/ 6 w 168"/>
                <a:gd name="T17" fmla="*/ 26 h 129"/>
                <a:gd name="T18" fmla="*/ 10 w 168"/>
                <a:gd name="T19" fmla="*/ 18 h 129"/>
                <a:gd name="T20" fmla="*/ 14 w 168"/>
                <a:gd name="T21" fmla="*/ 14 h 129"/>
                <a:gd name="T22" fmla="*/ 20 w 168"/>
                <a:gd name="T23" fmla="*/ 8 h 129"/>
                <a:gd name="T24" fmla="*/ 30 w 168"/>
                <a:gd name="T25" fmla="*/ 4 h 129"/>
                <a:gd name="T26" fmla="*/ 40 w 168"/>
                <a:gd name="T27" fmla="*/ 0 h 129"/>
                <a:gd name="T28" fmla="*/ 46 w 168"/>
                <a:gd name="T29" fmla="*/ 0 h 129"/>
                <a:gd name="T30" fmla="*/ 56 w 168"/>
                <a:gd name="T31" fmla="*/ 0 h 129"/>
                <a:gd name="T32" fmla="*/ 67 w 168"/>
                <a:gd name="T33" fmla="*/ 0 h 129"/>
                <a:gd name="T34" fmla="*/ 168 w 168"/>
                <a:gd name="T35" fmla="*/ 0 h 129"/>
                <a:gd name="T36" fmla="*/ 168 w 168"/>
                <a:gd name="T37" fmla="*/ 30 h 129"/>
                <a:gd name="T38" fmla="*/ 69 w 168"/>
                <a:gd name="T39" fmla="*/ 30 h 129"/>
                <a:gd name="T40" fmla="*/ 59 w 168"/>
                <a:gd name="T41" fmla="*/ 30 h 129"/>
                <a:gd name="T42" fmla="*/ 52 w 168"/>
                <a:gd name="T43" fmla="*/ 30 h 129"/>
                <a:gd name="T44" fmla="*/ 46 w 168"/>
                <a:gd name="T45" fmla="*/ 32 h 129"/>
                <a:gd name="T46" fmla="*/ 38 w 168"/>
                <a:gd name="T47" fmla="*/ 36 h 129"/>
                <a:gd name="T48" fmla="*/ 32 w 168"/>
                <a:gd name="T49" fmla="*/ 42 h 129"/>
                <a:gd name="T50" fmla="*/ 28 w 168"/>
                <a:gd name="T51" fmla="*/ 50 h 129"/>
                <a:gd name="T52" fmla="*/ 26 w 168"/>
                <a:gd name="T53" fmla="*/ 60 h 129"/>
                <a:gd name="T54" fmla="*/ 28 w 168"/>
                <a:gd name="T55" fmla="*/ 69 h 129"/>
                <a:gd name="T56" fmla="*/ 32 w 168"/>
                <a:gd name="T57" fmla="*/ 79 h 129"/>
                <a:gd name="T58" fmla="*/ 38 w 168"/>
                <a:gd name="T59" fmla="*/ 87 h 129"/>
                <a:gd name="T60" fmla="*/ 54 w 168"/>
                <a:gd name="T61" fmla="*/ 95 h 129"/>
                <a:gd name="T62" fmla="*/ 79 w 168"/>
                <a:gd name="T63" fmla="*/ 99 h 129"/>
                <a:gd name="T64" fmla="*/ 168 w 168"/>
                <a:gd name="T65" fmla="*/ 99 h 129"/>
                <a:gd name="T66" fmla="*/ 168 w 168"/>
                <a:gd name="T67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8" h="129">
                  <a:moveTo>
                    <a:pt x="168" y="129"/>
                  </a:moveTo>
                  <a:lnTo>
                    <a:pt x="4" y="129"/>
                  </a:lnTo>
                  <a:lnTo>
                    <a:pt x="4" y="99"/>
                  </a:lnTo>
                  <a:lnTo>
                    <a:pt x="26" y="99"/>
                  </a:lnTo>
                  <a:lnTo>
                    <a:pt x="12" y="85"/>
                  </a:lnTo>
                  <a:lnTo>
                    <a:pt x="2" y="69"/>
                  </a:lnTo>
                  <a:lnTo>
                    <a:pt x="0" y="52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4"/>
                  </a:lnTo>
                  <a:lnTo>
                    <a:pt x="20" y="8"/>
                  </a:lnTo>
                  <a:lnTo>
                    <a:pt x="30" y="4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56" y="0"/>
                  </a:lnTo>
                  <a:lnTo>
                    <a:pt x="67" y="0"/>
                  </a:lnTo>
                  <a:lnTo>
                    <a:pt x="168" y="0"/>
                  </a:lnTo>
                  <a:lnTo>
                    <a:pt x="168" y="30"/>
                  </a:lnTo>
                  <a:lnTo>
                    <a:pt x="69" y="30"/>
                  </a:lnTo>
                  <a:lnTo>
                    <a:pt x="59" y="30"/>
                  </a:lnTo>
                  <a:lnTo>
                    <a:pt x="52" y="30"/>
                  </a:lnTo>
                  <a:lnTo>
                    <a:pt x="46" y="32"/>
                  </a:lnTo>
                  <a:lnTo>
                    <a:pt x="38" y="36"/>
                  </a:lnTo>
                  <a:lnTo>
                    <a:pt x="32" y="42"/>
                  </a:lnTo>
                  <a:lnTo>
                    <a:pt x="28" y="50"/>
                  </a:lnTo>
                  <a:lnTo>
                    <a:pt x="26" y="60"/>
                  </a:lnTo>
                  <a:lnTo>
                    <a:pt x="28" y="69"/>
                  </a:lnTo>
                  <a:lnTo>
                    <a:pt x="32" y="79"/>
                  </a:lnTo>
                  <a:lnTo>
                    <a:pt x="38" y="87"/>
                  </a:lnTo>
                  <a:lnTo>
                    <a:pt x="54" y="95"/>
                  </a:lnTo>
                  <a:lnTo>
                    <a:pt x="79" y="99"/>
                  </a:lnTo>
                  <a:lnTo>
                    <a:pt x="168" y="99"/>
                  </a:lnTo>
                  <a:lnTo>
                    <a:pt x="168" y="12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47" name="Rectangle 731"/>
            <p:cNvSpPr>
              <a:spLocks noChangeArrowheads="1"/>
            </p:cNvSpPr>
            <p:nvPr/>
          </p:nvSpPr>
          <p:spPr bwMode="auto">
            <a:xfrm>
              <a:off x="904" y="3122"/>
              <a:ext cx="42" cy="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48" name="Freeform 732"/>
            <p:cNvSpPr>
              <a:spLocks/>
            </p:cNvSpPr>
            <p:nvPr/>
          </p:nvSpPr>
          <p:spPr bwMode="auto">
            <a:xfrm>
              <a:off x="968" y="3056"/>
              <a:ext cx="40" cy="114"/>
            </a:xfrm>
            <a:custGeom>
              <a:avLst/>
              <a:gdLst>
                <a:gd name="T0" fmla="*/ 81 w 81"/>
                <a:gd name="T1" fmla="*/ 226 h 226"/>
                <a:gd name="T2" fmla="*/ 51 w 81"/>
                <a:gd name="T3" fmla="*/ 226 h 226"/>
                <a:gd name="T4" fmla="*/ 51 w 81"/>
                <a:gd name="T5" fmla="*/ 49 h 226"/>
                <a:gd name="T6" fmla="*/ 41 w 81"/>
                <a:gd name="T7" fmla="*/ 59 h 226"/>
                <a:gd name="T8" fmla="*/ 27 w 81"/>
                <a:gd name="T9" fmla="*/ 69 h 226"/>
                <a:gd name="T10" fmla="*/ 18 w 81"/>
                <a:gd name="T11" fmla="*/ 74 h 226"/>
                <a:gd name="T12" fmla="*/ 8 w 81"/>
                <a:gd name="T13" fmla="*/ 78 h 226"/>
                <a:gd name="T14" fmla="*/ 0 w 81"/>
                <a:gd name="T15" fmla="*/ 82 h 226"/>
                <a:gd name="T16" fmla="*/ 0 w 81"/>
                <a:gd name="T17" fmla="*/ 57 h 226"/>
                <a:gd name="T18" fmla="*/ 19 w 81"/>
                <a:gd name="T19" fmla="*/ 45 h 226"/>
                <a:gd name="T20" fmla="*/ 37 w 81"/>
                <a:gd name="T21" fmla="*/ 29 h 226"/>
                <a:gd name="T22" fmla="*/ 49 w 81"/>
                <a:gd name="T23" fmla="*/ 19 h 226"/>
                <a:gd name="T24" fmla="*/ 57 w 81"/>
                <a:gd name="T25" fmla="*/ 9 h 226"/>
                <a:gd name="T26" fmla="*/ 63 w 81"/>
                <a:gd name="T27" fmla="*/ 0 h 226"/>
                <a:gd name="T28" fmla="*/ 81 w 81"/>
                <a:gd name="T29" fmla="*/ 0 h 226"/>
                <a:gd name="T30" fmla="*/ 81 w 81"/>
                <a:gd name="T31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226">
                  <a:moveTo>
                    <a:pt x="81" y="226"/>
                  </a:moveTo>
                  <a:lnTo>
                    <a:pt x="51" y="226"/>
                  </a:lnTo>
                  <a:lnTo>
                    <a:pt x="51" y="49"/>
                  </a:lnTo>
                  <a:lnTo>
                    <a:pt x="41" y="59"/>
                  </a:lnTo>
                  <a:lnTo>
                    <a:pt x="27" y="69"/>
                  </a:lnTo>
                  <a:lnTo>
                    <a:pt x="18" y="74"/>
                  </a:lnTo>
                  <a:lnTo>
                    <a:pt x="8" y="78"/>
                  </a:lnTo>
                  <a:lnTo>
                    <a:pt x="0" y="82"/>
                  </a:lnTo>
                  <a:lnTo>
                    <a:pt x="0" y="57"/>
                  </a:lnTo>
                  <a:lnTo>
                    <a:pt x="19" y="45"/>
                  </a:lnTo>
                  <a:lnTo>
                    <a:pt x="37" y="29"/>
                  </a:lnTo>
                  <a:lnTo>
                    <a:pt x="49" y="19"/>
                  </a:lnTo>
                  <a:lnTo>
                    <a:pt x="57" y="9"/>
                  </a:lnTo>
                  <a:lnTo>
                    <a:pt x="63" y="0"/>
                  </a:lnTo>
                  <a:lnTo>
                    <a:pt x="81" y="0"/>
                  </a:lnTo>
                  <a:lnTo>
                    <a:pt x="81" y="2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49" name="Rectangle 733"/>
            <p:cNvSpPr>
              <a:spLocks noChangeArrowheads="1"/>
            </p:cNvSpPr>
            <p:nvPr/>
          </p:nvSpPr>
          <p:spPr bwMode="auto">
            <a:xfrm>
              <a:off x="1053" y="3155"/>
              <a:ext cx="14" cy="1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50" name="Freeform 734"/>
            <p:cNvSpPr>
              <a:spLocks noEditPoints="1"/>
            </p:cNvSpPr>
            <p:nvPr/>
          </p:nvSpPr>
          <p:spPr bwMode="auto">
            <a:xfrm>
              <a:off x="1089" y="3056"/>
              <a:ext cx="74" cy="116"/>
            </a:xfrm>
            <a:custGeom>
              <a:avLst/>
              <a:gdLst>
                <a:gd name="T0" fmla="*/ 0 w 148"/>
                <a:gd name="T1" fmla="*/ 114 h 230"/>
                <a:gd name="T2" fmla="*/ 2 w 148"/>
                <a:gd name="T3" fmla="*/ 78 h 230"/>
                <a:gd name="T4" fmla="*/ 8 w 148"/>
                <a:gd name="T5" fmla="*/ 49 h 230"/>
                <a:gd name="T6" fmla="*/ 18 w 148"/>
                <a:gd name="T7" fmla="*/ 27 h 230"/>
                <a:gd name="T8" fmla="*/ 34 w 148"/>
                <a:gd name="T9" fmla="*/ 11 h 230"/>
                <a:gd name="T10" fmla="*/ 52 w 148"/>
                <a:gd name="T11" fmla="*/ 3 h 230"/>
                <a:gd name="T12" fmla="*/ 73 w 148"/>
                <a:gd name="T13" fmla="*/ 0 h 230"/>
                <a:gd name="T14" fmla="*/ 91 w 148"/>
                <a:gd name="T15" fmla="*/ 2 h 230"/>
                <a:gd name="T16" fmla="*/ 107 w 148"/>
                <a:gd name="T17" fmla="*/ 7 h 230"/>
                <a:gd name="T18" fmla="*/ 117 w 148"/>
                <a:gd name="T19" fmla="*/ 13 h 230"/>
                <a:gd name="T20" fmla="*/ 123 w 148"/>
                <a:gd name="T21" fmla="*/ 19 h 230"/>
                <a:gd name="T22" fmla="*/ 130 w 148"/>
                <a:gd name="T23" fmla="*/ 27 h 230"/>
                <a:gd name="T24" fmla="*/ 136 w 148"/>
                <a:gd name="T25" fmla="*/ 43 h 230"/>
                <a:gd name="T26" fmla="*/ 142 w 148"/>
                <a:gd name="T27" fmla="*/ 61 h 230"/>
                <a:gd name="T28" fmla="*/ 146 w 148"/>
                <a:gd name="T29" fmla="*/ 84 h 230"/>
                <a:gd name="T30" fmla="*/ 148 w 148"/>
                <a:gd name="T31" fmla="*/ 114 h 230"/>
                <a:gd name="T32" fmla="*/ 146 w 148"/>
                <a:gd name="T33" fmla="*/ 151 h 230"/>
                <a:gd name="T34" fmla="*/ 140 w 148"/>
                <a:gd name="T35" fmla="*/ 179 h 230"/>
                <a:gd name="T36" fmla="*/ 129 w 148"/>
                <a:gd name="T37" fmla="*/ 201 h 230"/>
                <a:gd name="T38" fmla="*/ 115 w 148"/>
                <a:gd name="T39" fmla="*/ 216 h 230"/>
                <a:gd name="T40" fmla="*/ 97 w 148"/>
                <a:gd name="T41" fmla="*/ 226 h 230"/>
                <a:gd name="T42" fmla="*/ 73 w 148"/>
                <a:gd name="T43" fmla="*/ 230 h 230"/>
                <a:gd name="T44" fmla="*/ 54 w 148"/>
                <a:gd name="T45" fmla="*/ 226 h 230"/>
                <a:gd name="T46" fmla="*/ 36 w 148"/>
                <a:gd name="T47" fmla="*/ 220 h 230"/>
                <a:gd name="T48" fmla="*/ 22 w 148"/>
                <a:gd name="T49" fmla="*/ 209 h 230"/>
                <a:gd name="T50" fmla="*/ 10 w 148"/>
                <a:gd name="T51" fmla="*/ 185 h 230"/>
                <a:gd name="T52" fmla="*/ 2 w 148"/>
                <a:gd name="T53" fmla="*/ 153 h 230"/>
                <a:gd name="T54" fmla="*/ 0 w 148"/>
                <a:gd name="T55" fmla="*/ 114 h 230"/>
                <a:gd name="T56" fmla="*/ 30 w 148"/>
                <a:gd name="T57" fmla="*/ 114 h 230"/>
                <a:gd name="T58" fmla="*/ 32 w 148"/>
                <a:gd name="T59" fmla="*/ 147 h 230"/>
                <a:gd name="T60" fmla="*/ 36 w 148"/>
                <a:gd name="T61" fmla="*/ 171 h 230"/>
                <a:gd name="T62" fmla="*/ 42 w 148"/>
                <a:gd name="T63" fmla="*/ 187 h 230"/>
                <a:gd name="T64" fmla="*/ 58 w 148"/>
                <a:gd name="T65" fmla="*/ 199 h 230"/>
                <a:gd name="T66" fmla="*/ 73 w 148"/>
                <a:gd name="T67" fmla="*/ 203 h 230"/>
                <a:gd name="T68" fmla="*/ 91 w 148"/>
                <a:gd name="T69" fmla="*/ 199 h 230"/>
                <a:gd name="T70" fmla="*/ 105 w 148"/>
                <a:gd name="T71" fmla="*/ 187 h 230"/>
                <a:gd name="T72" fmla="*/ 113 w 148"/>
                <a:gd name="T73" fmla="*/ 171 h 230"/>
                <a:gd name="T74" fmla="*/ 117 w 148"/>
                <a:gd name="T75" fmla="*/ 147 h 230"/>
                <a:gd name="T76" fmla="*/ 119 w 148"/>
                <a:gd name="T77" fmla="*/ 114 h 230"/>
                <a:gd name="T78" fmla="*/ 117 w 148"/>
                <a:gd name="T79" fmla="*/ 82 h 230"/>
                <a:gd name="T80" fmla="*/ 113 w 148"/>
                <a:gd name="T81" fmla="*/ 59 h 230"/>
                <a:gd name="T82" fmla="*/ 107 w 148"/>
                <a:gd name="T83" fmla="*/ 43 h 230"/>
                <a:gd name="T84" fmla="*/ 91 w 148"/>
                <a:gd name="T85" fmla="*/ 31 h 230"/>
                <a:gd name="T86" fmla="*/ 73 w 148"/>
                <a:gd name="T87" fmla="*/ 25 h 230"/>
                <a:gd name="T88" fmla="*/ 65 w 148"/>
                <a:gd name="T89" fmla="*/ 27 h 230"/>
                <a:gd name="T90" fmla="*/ 58 w 148"/>
                <a:gd name="T91" fmla="*/ 29 h 230"/>
                <a:gd name="T92" fmla="*/ 50 w 148"/>
                <a:gd name="T93" fmla="*/ 35 h 230"/>
                <a:gd name="T94" fmla="*/ 44 w 148"/>
                <a:gd name="T95" fmla="*/ 41 h 230"/>
                <a:gd name="T96" fmla="*/ 36 w 148"/>
                <a:gd name="T97" fmla="*/ 59 h 230"/>
                <a:gd name="T98" fmla="*/ 32 w 148"/>
                <a:gd name="T99" fmla="*/ 82 h 230"/>
                <a:gd name="T100" fmla="*/ 30 w 148"/>
                <a:gd name="T101" fmla="*/ 11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8" h="230">
                  <a:moveTo>
                    <a:pt x="0" y="114"/>
                  </a:moveTo>
                  <a:lnTo>
                    <a:pt x="2" y="78"/>
                  </a:lnTo>
                  <a:lnTo>
                    <a:pt x="8" y="49"/>
                  </a:lnTo>
                  <a:lnTo>
                    <a:pt x="18" y="27"/>
                  </a:lnTo>
                  <a:lnTo>
                    <a:pt x="34" y="11"/>
                  </a:lnTo>
                  <a:lnTo>
                    <a:pt x="52" y="3"/>
                  </a:lnTo>
                  <a:lnTo>
                    <a:pt x="73" y="0"/>
                  </a:lnTo>
                  <a:lnTo>
                    <a:pt x="91" y="2"/>
                  </a:lnTo>
                  <a:lnTo>
                    <a:pt x="107" y="7"/>
                  </a:lnTo>
                  <a:lnTo>
                    <a:pt x="117" y="13"/>
                  </a:lnTo>
                  <a:lnTo>
                    <a:pt x="123" y="19"/>
                  </a:lnTo>
                  <a:lnTo>
                    <a:pt x="130" y="27"/>
                  </a:lnTo>
                  <a:lnTo>
                    <a:pt x="136" y="43"/>
                  </a:lnTo>
                  <a:lnTo>
                    <a:pt x="142" y="61"/>
                  </a:lnTo>
                  <a:lnTo>
                    <a:pt x="146" y="84"/>
                  </a:lnTo>
                  <a:lnTo>
                    <a:pt x="148" y="114"/>
                  </a:lnTo>
                  <a:lnTo>
                    <a:pt x="146" y="151"/>
                  </a:lnTo>
                  <a:lnTo>
                    <a:pt x="140" y="179"/>
                  </a:lnTo>
                  <a:lnTo>
                    <a:pt x="129" y="201"/>
                  </a:lnTo>
                  <a:lnTo>
                    <a:pt x="115" y="216"/>
                  </a:lnTo>
                  <a:lnTo>
                    <a:pt x="97" y="226"/>
                  </a:lnTo>
                  <a:lnTo>
                    <a:pt x="73" y="230"/>
                  </a:lnTo>
                  <a:lnTo>
                    <a:pt x="54" y="226"/>
                  </a:lnTo>
                  <a:lnTo>
                    <a:pt x="36" y="220"/>
                  </a:lnTo>
                  <a:lnTo>
                    <a:pt x="22" y="209"/>
                  </a:lnTo>
                  <a:lnTo>
                    <a:pt x="10" y="185"/>
                  </a:lnTo>
                  <a:lnTo>
                    <a:pt x="2" y="153"/>
                  </a:lnTo>
                  <a:lnTo>
                    <a:pt x="0" y="114"/>
                  </a:lnTo>
                  <a:close/>
                  <a:moveTo>
                    <a:pt x="30" y="114"/>
                  </a:moveTo>
                  <a:lnTo>
                    <a:pt x="32" y="147"/>
                  </a:lnTo>
                  <a:lnTo>
                    <a:pt x="36" y="171"/>
                  </a:lnTo>
                  <a:lnTo>
                    <a:pt x="42" y="187"/>
                  </a:lnTo>
                  <a:lnTo>
                    <a:pt x="58" y="199"/>
                  </a:lnTo>
                  <a:lnTo>
                    <a:pt x="73" y="203"/>
                  </a:lnTo>
                  <a:lnTo>
                    <a:pt x="91" y="199"/>
                  </a:lnTo>
                  <a:lnTo>
                    <a:pt x="105" y="187"/>
                  </a:lnTo>
                  <a:lnTo>
                    <a:pt x="113" y="171"/>
                  </a:lnTo>
                  <a:lnTo>
                    <a:pt x="117" y="147"/>
                  </a:lnTo>
                  <a:lnTo>
                    <a:pt x="119" y="114"/>
                  </a:lnTo>
                  <a:lnTo>
                    <a:pt x="117" y="82"/>
                  </a:lnTo>
                  <a:lnTo>
                    <a:pt x="113" y="59"/>
                  </a:lnTo>
                  <a:lnTo>
                    <a:pt x="107" y="43"/>
                  </a:lnTo>
                  <a:lnTo>
                    <a:pt x="91" y="31"/>
                  </a:lnTo>
                  <a:lnTo>
                    <a:pt x="73" y="25"/>
                  </a:lnTo>
                  <a:lnTo>
                    <a:pt x="65" y="27"/>
                  </a:lnTo>
                  <a:lnTo>
                    <a:pt x="58" y="29"/>
                  </a:lnTo>
                  <a:lnTo>
                    <a:pt x="50" y="35"/>
                  </a:lnTo>
                  <a:lnTo>
                    <a:pt x="44" y="41"/>
                  </a:lnTo>
                  <a:lnTo>
                    <a:pt x="36" y="59"/>
                  </a:lnTo>
                  <a:lnTo>
                    <a:pt x="32" y="82"/>
                  </a:lnTo>
                  <a:lnTo>
                    <a:pt x="30" y="1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51" name="Line 735"/>
            <p:cNvSpPr>
              <a:spLocks noChangeShapeType="1"/>
            </p:cNvSpPr>
            <p:nvPr/>
          </p:nvSpPr>
          <p:spPr bwMode="auto">
            <a:xfrm flipV="1">
              <a:off x="1231" y="2933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52" name="Line 736"/>
            <p:cNvSpPr>
              <a:spLocks noChangeShapeType="1"/>
            </p:cNvSpPr>
            <p:nvPr/>
          </p:nvSpPr>
          <p:spPr bwMode="auto">
            <a:xfrm>
              <a:off x="1231" y="535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53" name="Line 737"/>
            <p:cNvSpPr>
              <a:spLocks noChangeShapeType="1"/>
            </p:cNvSpPr>
            <p:nvPr/>
          </p:nvSpPr>
          <p:spPr bwMode="auto">
            <a:xfrm flipV="1">
              <a:off x="1428" y="2933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54" name="Line 738"/>
            <p:cNvSpPr>
              <a:spLocks noChangeShapeType="1"/>
            </p:cNvSpPr>
            <p:nvPr/>
          </p:nvSpPr>
          <p:spPr bwMode="auto">
            <a:xfrm>
              <a:off x="1428" y="535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55" name="Line 739"/>
            <p:cNvSpPr>
              <a:spLocks noChangeShapeType="1"/>
            </p:cNvSpPr>
            <p:nvPr/>
          </p:nvSpPr>
          <p:spPr bwMode="auto">
            <a:xfrm flipV="1">
              <a:off x="1626" y="2933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56" name="Line 740"/>
            <p:cNvSpPr>
              <a:spLocks noChangeShapeType="1"/>
            </p:cNvSpPr>
            <p:nvPr/>
          </p:nvSpPr>
          <p:spPr bwMode="auto">
            <a:xfrm>
              <a:off x="1626" y="535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57" name="Line 741"/>
            <p:cNvSpPr>
              <a:spLocks noChangeShapeType="1"/>
            </p:cNvSpPr>
            <p:nvPr/>
          </p:nvSpPr>
          <p:spPr bwMode="auto">
            <a:xfrm flipV="1">
              <a:off x="1823" y="2933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58" name="Line 742"/>
            <p:cNvSpPr>
              <a:spLocks noChangeShapeType="1"/>
            </p:cNvSpPr>
            <p:nvPr/>
          </p:nvSpPr>
          <p:spPr bwMode="auto">
            <a:xfrm>
              <a:off x="1823" y="535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59" name="Line 743"/>
            <p:cNvSpPr>
              <a:spLocks noChangeShapeType="1"/>
            </p:cNvSpPr>
            <p:nvPr/>
          </p:nvSpPr>
          <p:spPr bwMode="auto">
            <a:xfrm flipV="1">
              <a:off x="2020" y="2894"/>
              <a:ext cx="1" cy="78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60" name="Line 744"/>
            <p:cNvSpPr>
              <a:spLocks noChangeShapeType="1"/>
            </p:cNvSpPr>
            <p:nvPr/>
          </p:nvSpPr>
          <p:spPr bwMode="auto">
            <a:xfrm>
              <a:off x="2020" y="535"/>
              <a:ext cx="1" cy="7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61" name="Rectangle 745"/>
            <p:cNvSpPr>
              <a:spLocks noChangeArrowheads="1"/>
            </p:cNvSpPr>
            <p:nvPr/>
          </p:nvSpPr>
          <p:spPr bwMode="auto">
            <a:xfrm>
              <a:off x="1890" y="3122"/>
              <a:ext cx="42" cy="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62" name="Freeform 746"/>
            <p:cNvSpPr>
              <a:spLocks noEditPoints="1"/>
            </p:cNvSpPr>
            <p:nvPr/>
          </p:nvSpPr>
          <p:spPr bwMode="auto">
            <a:xfrm>
              <a:off x="1944" y="3056"/>
              <a:ext cx="74" cy="116"/>
            </a:xfrm>
            <a:custGeom>
              <a:avLst/>
              <a:gdLst>
                <a:gd name="T0" fmla="*/ 0 w 148"/>
                <a:gd name="T1" fmla="*/ 114 h 230"/>
                <a:gd name="T2" fmla="*/ 2 w 148"/>
                <a:gd name="T3" fmla="*/ 78 h 230"/>
                <a:gd name="T4" fmla="*/ 8 w 148"/>
                <a:gd name="T5" fmla="*/ 49 h 230"/>
                <a:gd name="T6" fmla="*/ 18 w 148"/>
                <a:gd name="T7" fmla="*/ 27 h 230"/>
                <a:gd name="T8" fmla="*/ 32 w 148"/>
                <a:gd name="T9" fmla="*/ 11 h 230"/>
                <a:gd name="T10" fmla="*/ 51 w 148"/>
                <a:gd name="T11" fmla="*/ 3 h 230"/>
                <a:gd name="T12" fmla="*/ 73 w 148"/>
                <a:gd name="T13" fmla="*/ 0 h 230"/>
                <a:gd name="T14" fmla="*/ 91 w 148"/>
                <a:gd name="T15" fmla="*/ 2 h 230"/>
                <a:gd name="T16" fmla="*/ 107 w 148"/>
                <a:gd name="T17" fmla="*/ 7 h 230"/>
                <a:gd name="T18" fmla="*/ 115 w 148"/>
                <a:gd name="T19" fmla="*/ 13 h 230"/>
                <a:gd name="T20" fmla="*/ 122 w 148"/>
                <a:gd name="T21" fmla="*/ 19 h 230"/>
                <a:gd name="T22" fmla="*/ 128 w 148"/>
                <a:gd name="T23" fmla="*/ 27 h 230"/>
                <a:gd name="T24" fmla="*/ 136 w 148"/>
                <a:gd name="T25" fmla="*/ 43 h 230"/>
                <a:gd name="T26" fmla="*/ 142 w 148"/>
                <a:gd name="T27" fmla="*/ 61 h 230"/>
                <a:gd name="T28" fmla="*/ 146 w 148"/>
                <a:gd name="T29" fmla="*/ 84 h 230"/>
                <a:gd name="T30" fmla="*/ 148 w 148"/>
                <a:gd name="T31" fmla="*/ 114 h 230"/>
                <a:gd name="T32" fmla="*/ 144 w 148"/>
                <a:gd name="T33" fmla="*/ 151 h 230"/>
                <a:gd name="T34" fmla="*/ 138 w 148"/>
                <a:gd name="T35" fmla="*/ 179 h 230"/>
                <a:gd name="T36" fmla="*/ 128 w 148"/>
                <a:gd name="T37" fmla="*/ 201 h 230"/>
                <a:gd name="T38" fmla="*/ 115 w 148"/>
                <a:gd name="T39" fmla="*/ 216 h 230"/>
                <a:gd name="T40" fmla="*/ 97 w 148"/>
                <a:gd name="T41" fmla="*/ 226 h 230"/>
                <a:gd name="T42" fmla="*/ 73 w 148"/>
                <a:gd name="T43" fmla="*/ 230 h 230"/>
                <a:gd name="T44" fmla="*/ 53 w 148"/>
                <a:gd name="T45" fmla="*/ 226 h 230"/>
                <a:gd name="T46" fmla="*/ 36 w 148"/>
                <a:gd name="T47" fmla="*/ 220 h 230"/>
                <a:gd name="T48" fmla="*/ 22 w 148"/>
                <a:gd name="T49" fmla="*/ 209 h 230"/>
                <a:gd name="T50" fmla="*/ 10 w 148"/>
                <a:gd name="T51" fmla="*/ 185 h 230"/>
                <a:gd name="T52" fmla="*/ 2 w 148"/>
                <a:gd name="T53" fmla="*/ 153 h 230"/>
                <a:gd name="T54" fmla="*/ 0 w 148"/>
                <a:gd name="T55" fmla="*/ 114 h 230"/>
                <a:gd name="T56" fmla="*/ 30 w 148"/>
                <a:gd name="T57" fmla="*/ 114 h 230"/>
                <a:gd name="T58" fmla="*/ 30 w 148"/>
                <a:gd name="T59" fmla="*/ 147 h 230"/>
                <a:gd name="T60" fmla="*/ 34 w 148"/>
                <a:gd name="T61" fmla="*/ 171 h 230"/>
                <a:gd name="T62" fmla="*/ 42 w 148"/>
                <a:gd name="T63" fmla="*/ 187 h 230"/>
                <a:gd name="T64" fmla="*/ 55 w 148"/>
                <a:gd name="T65" fmla="*/ 199 h 230"/>
                <a:gd name="T66" fmla="*/ 73 w 148"/>
                <a:gd name="T67" fmla="*/ 203 h 230"/>
                <a:gd name="T68" fmla="*/ 91 w 148"/>
                <a:gd name="T69" fmla="*/ 199 h 230"/>
                <a:gd name="T70" fmla="*/ 105 w 148"/>
                <a:gd name="T71" fmla="*/ 187 h 230"/>
                <a:gd name="T72" fmla="*/ 113 w 148"/>
                <a:gd name="T73" fmla="*/ 171 h 230"/>
                <a:gd name="T74" fmla="*/ 116 w 148"/>
                <a:gd name="T75" fmla="*/ 147 h 230"/>
                <a:gd name="T76" fmla="*/ 118 w 148"/>
                <a:gd name="T77" fmla="*/ 114 h 230"/>
                <a:gd name="T78" fmla="*/ 116 w 148"/>
                <a:gd name="T79" fmla="*/ 82 h 230"/>
                <a:gd name="T80" fmla="*/ 113 w 148"/>
                <a:gd name="T81" fmla="*/ 59 h 230"/>
                <a:gd name="T82" fmla="*/ 105 w 148"/>
                <a:gd name="T83" fmla="*/ 43 h 230"/>
                <a:gd name="T84" fmla="*/ 91 w 148"/>
                <a:gd name="T85" fmla="*/ 31 h 230"/>
                <a:gd name="T86" fmla="*/ 73 w 148"/>
                <a:gd name="T87" fmla="*/ 25 h 230"/>
                <a:gd name="T88" fmla="*/ 63 w 148"/>
                <a:gd name="T89" fmla="*/ 27 h 230"/>
                <a:gd name="T90" fmla="*/ 55 w 148"/>
                <a:gd name="T91" fmla="*/ 29 h 230"/>
                <a:gd name="T92" fmla="*/ 47 w 148"/>
                <a:gd name="T93" fmla="*/ 35 h 230"/>
                <a:gd name="T94" fmla="*/ 42 w 148"/>
                <a:gd name="T95" fmla="*/ 41 h 230"/>
                <a:gd name="T96" fmla="*/ 34 w 148"/>
                <a:gd name="T97" fmla="*/ 59 h 230"/>
                <a:gd name="T98" fmla="*/ 30 w 148"/>
                <a:gd name="T99" fmla="*/ 82 h 230"/>
                <a:gd name="T100" fmla="*/ 30 w 148"/>
                <a:gd name="T101" fmla="*/ 11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8" h="230">
                  <a:moveTo>
                    <a:pt x="0" y="114"/>
                  </a:moveTo>
                  <a:lnTo>
                    <a:pt x="2" y="78"/>
                  </a:lnTo>
                  <a:lnTo>
                    <a:pt x="8" y="49"/>
                  </a:lnTo>
                  <a:lnTo>
                    <a:pt x="18" y="27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73" y="0"/>
                  </a:lnTo>
                  <a:lnTo>
                    <a:pt x="91" y="2"/>
                  </a:lnTo>
                  <a:lnTo>
                    <a:pt x="107" y="7"/>
                  </a:lnTo>
                  <a:lnTo>
                    <a:pt x="115" y="13"/>
                  </a:lnTo>
                  <a:lnTo>
                    <a:pt x="122" y="19"/>
                  </a:lnTo>
                  <a:lnTo>
                    <a:pt x="128" y="27"/>
                  </a:lnTo>
                  <a:lnTo>
                    <a:pt x="136" y="43"/>
                  </a:lnTo>
                  <a:lnTo>
                    <a:pt x="142" y="61"/>
                  </a:lnTo>
                  <a:lnTo>
                    <a:pt x="146" y="84"/>
                  </a:lnTo>
                  <a:lnTo>
                    <a:pt x="148" y="114"/>
                  </a:lnTo>
                  <a:lnTo>
                    <a:pt x="144" y="151"/>
                  </a:lnTo>
                  <a:lnTo>
                    <a:pt x="138" y="179"/>
                  </a:lnTo>
                  <a:lnTo>
                    <a:pt x="128" y="201"/>
                  </a:lnTo>
                  <a:lnTo>
                    <a:pt x="115" y="216"/>
                  </a:lnTo>
                  <a:lnTo>
                    <a:pt x="97" y="226"/>
                  </a:lnTo>
                  <a:lnTo>
                    <a:pt x="73" y="230"/>
                  </a:lnTo>
                  <a:lnTo>
                    <a:pt x="53" y="226"/>
                  </a:lnTo>
                  <a:lnTo>
                    <a:pt x="36" y="220"/>
                  </a:lnTo>
                  <a:lnTo>
                    <a:pt x="22" y="209"/>
                  </a:lnTo>
                  <a:lnTo>
                    <a:pt x="10" y="185"/>
                  </a:lnTo>
                  <a:lnTo>
                    <a:pt x="2" y="153"/>
                  </a:lnTo>
                  <a:lnTo>
                    <a:pt x="0" y="114"/>
                  </a:lnTo>
                  <a:close/>
                  <a:moveTo>
                    <a:pt x="30" y="114"/>
                  </a:moveTo>
                  <a:lnTo>
                    <a:pt x="30" y="147"/>
                  </a:lnTo>
                  <a:lnTo>
                    <a:pt x="34" y="171"/>
                  </a:lnTo>
                  <a:lnTo>
                    <a:pt x="42" y="187"/>
                  </a:lnTo>
                  <a:lnTo>
                    <a:pt x="55" y="199"/>
                  </a:lnTo>
                  <a:lnTo>
                    <a:pt x="73" y="203"/>
                  </a:lnTo>
                  <a:lnTo>
                    <a:pt x="91" y="199"/>
                  </a:lnTo>
                  <a:lnTo>
                    <a:pt x="105" y="187"/>
                  </a:lnTo>
                  <a:lnTo>
                    <a:pt x="113" y="171"/>
                  </a:lnTo>
                  <a:lnTo>
                    <a:pt x="116" y="147"/>
                  </a:lnTo>
                  <a:lnTo>
                    <a:pt x="118" y="114"/>
                  </a:lnTo>
                  <a:lnTo>
                    <a:pt x="116" y="82"/>
                  </a:lnTo>
                  <a:lnTo>
                    <a:pt x="113" y="59"/>
                  </a:lnTo>
                  <a:lnTo>
                    <a:pt x="105" y="43"/>
                  </a:lnTo>
                  <a:lnTo>
                    <a:pt x="91" y="31"/>
                  </a:lnTo>
                  <a:lnTo>
                    <a:pt x="73" y="25"/>
                  </a:lnTo>
                  <a:lnTo>
                    <a:pt x="63" y="27"/>
                  </a:lnTo>
                  <a:lnTo>
                    <a:pt x="55" y="29"/>
                  </a:lnTo>
                  <a:lnTo>
                    <a:pt x="47" y="35"/>
                  </a:lnTo>
                  <a:lnTo>
                    <a:pt x="42" y="41"/>
                  </a:lnTo>
                  <a:lnTo>
                    <a:pt x="34" y="59"/>
                  </a:lnTo>
                  <a:lnTo>
                    <a:pt x="30" y="82"/>
                  </a:lnTo>
                  <a:lnTo>
                    <a:pt x="30" y="1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63" name="Rectangle 747"/>
            <p:cNvSpPr>
              <a:spLocks noChangeArrowheads="1"/>
            </p:cNvSpPr>
            <p:nvPr/>
          </p:nvSpPr>
          <p:spPr bwMode="auto">
            <a:xfrm>
              <a:off x="2039" y="3155"/>
              <a:ext cx="15" cy="1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64" name="Freeform 748"/>
            <p:cNvSpPr>
              <a:spLocks/>
            </p:cNvSpPr>
            <p:nvPr/>
          </p:nvSpPr>
          <p:spPr bwMode="auto">
            <a:xfrm>
              <a:off x="2075" y="3058"/>
              <a:ext cx="74" cy="114"/>
            </a:xfrm>
            <a:custGeom>
              <a:avLst/>
              <a:gdLst>
                <a:gd name="T0" fmla="*/ 0 w 148"/>
                <a:gd name="T1" fmla="*/ 164 h 227"/>
                <a:gd name="T2" fmla="*/ 30 w 148"/>
                <a:gd name="T3" fmla="*/ 160 h 227"/>
                <a:gd name="T4" fmla="*/ 32 w 148"/>
                <a:gd name="T5" fmla="*/ 172 h 227"/>
                <a:gd name="T6" fmla="*/ 38 w 148"/>
                <a:gd name="T7" fmla="*/ 182 h 227"/>
                <a:gd name="T8" fmla="*/ 44 w 148"/>
                <a:gd name="T9" fmla="*/ 190 h 227"/>
                <a:gd name="T10" fmla="*/ 52 w 148"/>
                <a:gd name="T11" fmla="*/ 196 h 227"/>
                <a:gd name="T12" fmla="*/ 62 w 148"/>
                <a:gd name="T13" fmla="*/ 200 h 227"/>
                <a:gd name="T14" fmla="*/ 71 w 148"/>
                <a:gd name="T15" fmla="*/ 200 h 227"/>
                <a:gd name="T16" fmla="*/ 91 w 148"/>
                <a:gd name="T17" fmla="*/ 196 h 227"/>
                <a:gd name="T18" fmla="*/ 107 w 148"/>
                <a:gd name="T19" fmla="*/ 186 h 227"/>
                <a:gd name="T20" fmla="*/ 115 w 148"/>
                <a:gd name="T21" fmla="*/ 168 h 227"/>
                <a:gd name="T22" fmla="*/ 119 w 148"/>
                <a:gd name="T23" fmla="*/ 148 h 227"/>
                <a:gd name="T24" fmla="*/ 115 w 148"/>
                <a:gd name="T25" fmla="*/ 127 h 227"/>
                <a:gd name="T26" fmla="*/ 107 w 148"/>
                <a:gd name="T27" fmla="*/ 111 h 227"/>
                <a:gd name="T28" fmla="*/ 93 w 148"/>
                <a:gd name="T29" fmla="*/ 101 h 227"/>
                <a:gd name="T30" fmla="*/ 71 w 148"/>
                <a:gd name="T31" fmla="*/ 99 h 227"/>
                <a:gd name="T32" fmla="*/ 64 w 148"/>
                <a:gd name="T33" fmla="*/ 99 h 227"/>
                <a:gd name="T34" fmla="*/ 56 w 148"/>
                <a:gd name="T35" fmla="*/ 101 h 227"/>
                <a:gd name="T36" fmla="*/ 48 w 148"/>
                <a:gd name="T37" fmla="*/ 103 h 227"/>
                <a:gd name="T38" fmla="*/ 40 w 148"/>
                <a:gd name="T39" fmla="*/ 111 h 227"/>
                <a:gd name="T40" fmla="*/ 34 w 148"/>
                <a:gd name="T41" fmla="*/ 119 h 227"/>
                <a:gd name="T42" fmla="*/ 4 w 148"/>
                <a:gd name="T43" fmla="*/ 115 h 227"/>
                <a:gd name="T44" fmla="*/ 26 w 148"/>
                <a:gd name="T45" fmla="*/ 0 h 227"/>
                <a:gd name="T46" fmla="*/ 135 w 148"/>
                <a:gd name="T47" fmla="*/ 0 h 227"/>
                <a:gd name="T48" fmla="*/ 135 w 148"/>
                <a:gd name="T49" fmla="*/ 30 h 227"/>
                <a:gd name="T50" fmla="*/ 50 w 148"/>
                <a:gd name="T51" fmla="*/ 30 h 227"/>
                <a:gd name="T52" fmla="*/ 40 w 148"/>
                <a:gd name="T53" fmla="*/ 87 h 227"/>
                <a:gd name="T54" fmla="*/ 60 w 148"/>
                <a:gd name="T55" fmla="*/ 75 h 227"/>
                <a:gd name="T56" fmla="*/ 81 w 148"/>
                <a:gd name="T57" fmla="*/ 71 h 227"/>
                <a:gd name="T58" fmla="*/ 107 w 148"/>
                <a:gd name="T59" fmla="*/ 77 h 227"/>
                <a:gd name="T60" fmla="*/ 129 w 148"/>
                <a:gd name="T61" fmla="*/ 93 h 227"/>
                <a:gd name="T62" fmla="*/ 142 w 148"/>
                <a:gd name="T63" fmla="*/ 117 h 227"/>
                <a:gd name="T64" fmla="*/ 148 w 148"/>
                <a:gd name="T65" fmla="*/ 146 h 227"/>
                <a:gd name="T66" fmla="*/ 144 w 148"/>
                <a:gd name="T67" fmla="*/ 174 h 227"/>
                <a:gd name="T68" fmla="*/ 131 w 148"/>
                <a:gd name="T69" fmla="*/ 200 h 227"/>
                <a:gd name="T70" fmla="*/ 115 w 148"/>
                <a:gd name="T71" fmla="*/ 213 h 227"/>
                <a:gd name="T72" fmla="*/ 95 w 148"/>
                <a:gd name="T73" fmla="*/ 223 h 227"/>
                <a:gd name="T74" fmla="*/ 71 w 148"/>
                <a:gd name="T75" fmla="*/ 227 h 227"/>
                <a:gd name="T76" fmla="*/ 44 w 148"/>
                <a:gd name="T77" fmla="*/ 221 h 227"/>
                <a:gd name="T78" fmla="*/ 22 w 148"/>
                <a:gd name="T79" fmla="*/ 210 h 227"/>
                <a:gd name="T80" fmla="*/ 6 w 148"/>
                <a:gd name="T81" fmla="*/ 190 h 227"/>
                <a:gd name="T82" fmla="*/ 0 w 148"/>
                <a:gd name="T83" fmla="*/ 16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8" h="227">
                  <a:moveTo>
                    <a:pt x="0" y="164"/>
                  </a:moveTo>
                  <a:lnTo>
                    <a:pt x="30" y="160"/>
                  </a:lnTo>
                  <a:lnTo>
                    <a:pt x="32" y="172"/>
                  </a:lnTo>
                  <a:lnTo>
                    <a:pt x="38" y="182"/>
                  </a:lnTo>
                  <a:lnTo>
                    <a:pt x="44" y="190"/>
                  </a:lnTo>
                  <a:lnTo>
                    <a:pt x="52" y="196"/>
                  </a:lnTo>
                  <a:lnTo>
                    <a:pt x="62" y="200"/>
                  </a:lnTo>
                  <a:lnTo>
                    <a:pt x="71" y="200"/>
                  </a:lnTo>
                  <a:lnTo>
                    <a:pt x="91" y="196"/>
                  </a:lnTo>
                  <a:lnTo>
                    <a:pt x="107" y="186"/>
                  </a:lnTo>
                  <a:lnTo>
                    <a:pt x="115" y="168"/>
                  </a:lnTo>
                  <a:lnTo>
                    <a:pt x="119" y="148"/>
                  </a:lnTo>
                  <a:lnTo>
                    <a:pt x="115" y="127"/>
                  </a:lnTo>
                  <a:lnTo>
                    <a:pt x="107" y="111"/>
                  </a:lnTo>
                  <a:lnTo>
                    <a:pt x="93" y="101"/>
                  </a:lnTo>
                  <a:lnTo>
                    <a:pt x="71" y="99"/>
                  </a:lnTo>
                  <a:lnTo>
                    <a:pt x="64" y="99"/>
                  </a:lnTo>
                  <a:lnTo>
                    <a:pt x="56" y="101"/>
                  </a:lnTo>
                  <a:lnTo>
                    <a:pt x="48" y="103"/>
                  </a:lnTo>
                  <a:lnTo>
                    <a:pt x="40" y="111"/>
                  </a:lnTo>
                  <a:lnTo>
                    <a:pt x="34" y="119"/>
                  </a:lnTo>
                  <a:lnTo>
                    <a:pt x="4" y="115"/>
                  </a:lnTo>
                  <a:lnTo>
                    <a:pt x="26" y="0"/>
                  </a:lnTo>
                  <a:lnTo>
                    <a:pt x="135" y="0"/>
                  </a:lnTo>
                  <a:lnTo>
                    <a:pt x="135" y="30"/>
                  </a:lnTo>
                  <a:lnTo>
                    <a:pt x="50" y="30"/>
                  </a:lnTo>
                  <a:lnTo>
                    <a:pt x="40" y="87"/>
                  </a:lnTo>
                  <a:lnTo>
                    <a:pt x="60" y="75"/>
                  </a:lnTo>
                  <a:lnTo>
                    <a:pt x="81" y="71"/>
                  </a:lnTo>
                  <a:lnTo>
                    <a:pt x="107" y="77"/>
                  </a:lnTo>
                  <a:lnTo>
                    <a:pt x="129" y="93"/>
                  </a:lnTo>
                  <a:lnTo>
                    <a:pt x="142" y="117"/>
                  </a:lnTo>
                  <a:lnTo>
                    <a:pt x="148" y="146"/>
                  </a:lnTo>
                  <a:lnTo>
                    <a:pt x="144" y="174"/>
                  </a:lnTo>
                  <a:lnTo>
                    <a:pt x="131" y="200"/>
                  </a:lnTo>
                  <a:lnTo>
                    <a:pt x="115" y="213"/>
                  </a:lnTo>
                  <a:lnTo>
                    <a:pt x="95" y="223"/>
                  </a:lnTo>
                  <a:lnTo>
                    <a:pt x="71" y="227"/>
                  </a:lnTo>
                  <a:lnTo>
                    <a:pt x="44" y="221"/>
                  </a:lnTo>
                  <a:lnTo>
                    <a:pt x="22" y="210"/>
                  </a:lnTo>
                  <a:lnTo>
                    <a:pt x="6" y="190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65" name="Line 749"/>
            <p:cNvSpPr>
              <a:spLocks noChangeShapeType="1"/>
            </p:cNvSpPr>
            <p:nvPr/>
          </p:nvSpPr>
          <p:spPr bwMode="auto">
            <a:xfrm flipV="1">
              <a:off x="2217" y="2933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66" name="Line 750"/>
            <p:cNvSpPr>
              <a:spLocks noChangeShapeType="1"/>
            </p:cNvSpPr>
            <p:nvPr/>
          </p:nvSpPr>
          <p:spPr bwMode="auto">
            <a:xfrm>
              <a:off x="2217" y="535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67" name="Line 751"/>
            <p:cNvSpPr>
              <a:spLocks noChangeShapeType="1"/>
            </p:cNvSpPr>
            <p:nvPr/>
          </p:nvSpPr>
          <p:spPr bwMode="auto">
            <a:xfrm flipV="1">
              <a:off x="2414" y="2933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68" name="Line 752"/>
            <p:cNvSpPr>
              <a:spLocks noChangeShapeType="1"/>
            </p:cNvSpPr>
            <p:nvPr/>
          </p:nvSpPr>
          <p:spPr bwMode="auto">
            <a:xfrm>
              <a:off x="2414" y="535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69" name="Line 753"/>
            <p:cNvSpPr>
              <a:spLocks noChangeShapeType="1"/>
            </p:cNvSpPr>
            <p:nvPr/>
          </p:nvSpPr>
          <p:spPr bwMode="auto">
            <a:xfrm flipV="1">
              <a:off x="2612" y="2933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70" name="Line 754"/>
            <p:cNvSpPr>
              <a:spLocks noChangeShapeType="1"/>
            </p:cNvSpPr>
            <p:nvPr/>
          </p:nvSpPr>
          <p:spPr bwMode="auto">
            <a:xfrm>
              <a:off x="2612" y="535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71" name="Line 755"/>
            <p:cNvSpPr>
              <a:spLocks noChangeShapeType="1"/>
            </p:cNvSpPr>
            <p:nvPr/>
          </p:nvSpPr>
          <p:spPr bwMode="auto">
            <a:xfrm flipV="1">
              <a:off x="2809" y="2933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72" name="Line 756"/>
            <p:cNvSpPr>
              <a:spLocks noChangeShapeType="1"/>
            </p:cNvSpPr>
            <p:nvPr/>
          </p:nvSpPr>
          <p:spPr bwMode="auto">
            <a:xfrm>
              <a:off x="2809" y="535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73" name="Line 757"/>
            <p:cNvSpPr>
              <a:spLocks noChangeShapeType="1"/>
            </p:cNvSpPr>
            <p:nvPr/>
          </p:nvSpPr>
          <p:spPr bwMode="auto">
            <a:xfrm flipV="1">
              <a:off x="3006" y="2894"/>
              <a:ext cx="1" cy="78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74" name="Line 758"/>
            <p:cNvSpPr>
              <a:spLocks noChangeShapeType="1"/>
            </p:cNvSpPr>
            <p:nvPr/>
          </p:nvSpPr>
          <p:spPr bwMode="auto">
            <a:xfrm>
              <a:off x="3006" y="535"/>
              <a:ext cx="1" cy="7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75" name="Freeform 759"/>
            <p:cNvSpPr>
              <a:spLocks noEditPoints="1"/>
            </p:cNvSpPr>
            <p:nvPr/>
          </p:nvSpPr>
          <p:spPr bwMode="auto">
            <a:xfrm>
              <a:off x="2925" y="3056"/>
              <a:ext cx="74" cy="116"/>
            </a:xfrm>
            <a:custGeom>
              <a:avLst/>
              <a:gdLst>
                <a:gd name="T0" fmla="*/ 0 w 148"/>
                <a:gd name="T1" fmla="*/ 114 h 230"/>
                <a:gd name="T2" fmla="*/ 2 w 148"/>
                <a:gd name="T3" fmla="*/ 78 h 230"/>
                <a:gd name="T4" fmla="*/ 10 w 148"/>
                <a:gd name="T5" fmla="*/ 49 h 230"/>
                <a:gd name="T6" fmla="*/ 20 w 148"/>
                <a:gd name="T7" fmla="*/ 27 h 230"/>
                <a:gd name="T8" fmla="*/ 34 w 148"/>
                <a:gd name="T9" fmla="*/ 11 h 230"/>
                <a:gd name="T10" fmla="*/ 52 w 148"/>
                <a:gd name="T11" fmla="*/ 3 h 230"/>
                <a:gd name="T12" fmla="*/ 75 w 148"/>
                <a:gd name="T13" fmla="*/ 0 h 230"/>
                <a:gd name="T14" fmla="*/ 93 w 148"/>
                <a:gd name="T15" fmla="*/ 2 h 230"/>
                <a:gd name="T16" fmla="*/ 107 w 148"/>
                <a:gd name="T17" fmla="*/ 7 h 230"/>
                <a:gd name="T18" fmla="*/ 117 w 148"/>
                <a:gd name="T19" fmla="*/ 13 h 230"/>
                <a:gd name="T20" fmla="*/ 125 w 148"/>
                <a:gd name="T21" fmla="*/ 19 h 230"/>
                <a:gd name="T22" fmla="*/ 130 w 148"/>
                <a:gd name="T23" fmla="*/ 27 h 230"/>
                <a:gd name="T24" fmla="*/ 138 w 148"/>
                <a:gd name="T25" fmla="*/ 43 h 230"/>
                <a:gd name="T26" fmla="*/ 144 w 148"/>
                <a:gd name="T27" fmla="*/ 61 h 230"/>
                <a:gd name="T28" fmla="*/ 148 w 148"/>
                <a:gd name="T29" fmla="*/ 84 h 230"/>
                <a:gd name="T30" fmla="*/ 148 w 148"/>
                <a:gd name="T31" fmla="*/ 114 h 230"/>
                <a:gd name="T32" fmla="*/ 146 w 148"/>
                <a:gd name="T33" fmla="*/ 151 h 230"/>
                <a:gd name="T34" fmla="*/ 140 w 148"/>
                <a:gd name="T35" fmla="*/ 179 h 230"/>
                <a:gd name="T36" fmla="*/ 130 w 148"/>
                <a:gd name="T37" fmla="*/ 201 h 230"/>
                <a:gd name="T38" fmla="*/ 117 w 148"/>
                <a:gd name="T39" fmla="*/ 216 h 230"/>
                <a:gd name="T40" fmla="*/ 97 w 148"/>
                <a:gd name="T41" fmla="*/ 226 h 230"/>
                <a:gd name="T42" fmla="*/ 75 w 148"/>
                <a:gd name="T43" fmla="*/ 230 h 230"/>
                <a:gd name="T44" fmla="*/ 56 w 148"/>
                <a:gd name="T45" fmla="*/ 226 h 230"/>
                <a:gd name="T46" fmla="*/ 38 w 148"/>
                <a:gd name="T47" fmla="*/ 220 h 230"/>
                <a:gd name="T48" fmla="*/ 24 w 148"/>
                <a:gd name="T49" fmla="*/ 209 h 230"/>
                <a:gd name="T50" fmla="*/ 10 w 148"/>
                <a:gd name="T51" fmla="*/ 185 h 230"/>
                <a:gd name="T52" fmla="*/ 4 w 148"/>
                <a:gd name="T53" fmla="*/ 153 h 230"/>
                <a:gd name="T54" fmla="*/ 0 w 148"/>
                <a:gd name="T55" fmla="*/ 114 h 230"/>
                <a:gd name="T56" fmla="*/ 30 w 148"/>
                <a:gd name="T57" fmla="*/ 114 h 230"/>
                <a:gd name="T58" fmla="*/ 32 w 148"/>
                <a:gd name="T59" fmla="*/ 147 h 230"/>
                <a:gd name="T60" fmla="*/ 36 w 148"/>
                <a:gd name="T61" fmla="*/ 171 h 230"/>
                <a:gd name="T62" fmla="*/ 44 w 148"/>
                <a:gd name="T63" fmla="*/ 187 h 230"/>
                <a:gd name="T64" fmla="*/ 58 w 148"/>
                <a:gd name="T65" fmla="*/ 199 h 230"/>
                <a:gd name="T66" fmla="*/ 75 w 148"/>
                <a:gd name="T67" fmla="*/ 203 h 230"/>
                <a:gd name="T68" fmla="*/ 93 w 148"/>
                <a:gd name="T69" fmla="*/ 199 h 230"/>
                <a:gd name="T70" fmla="*/ 107 w 148"/>
                <a:gd name="T71" fmla="*/ 187 h 230"/>
                <a:gd name="T72" fmla="*/ 113 w 148"/>
                <a:gd name="T73" fmla="*/ 171 h 230"/>
                <a:gd name="T74" fmla="*/ 119 w 148"/>
                <a:gd name="T75" fmla="*/ 147 h 230"/>
                <a:gd name="T76" fmla="*/ 119 w 148"/>
                <a:gd name="T77" fmla="*/ 114 h 230"/>
                <a:gd name="T78" fmla="*/ 119 w 148"/>
                <a:gd name="T79" fmla="*/ 82 h 230"/>
                <a:gd name="T80" fmla="*/ 115 w 148"/>
                <a:gd name="T81" fmla="*/ 59 h 230"/>
                <a:gd name="T82" fmla="*/ 107 w 148"/>
                <a:gd name="T83" fmla="*/ 43 h 230"/>
                <a:gd name="T84" fmla="*/ 93 w 148"/>
                <a:gd name="T85" fmla="*/ 31 h 230"/>
                <a:gd name="T86" fmla="*/ 75 w 148"/>
                <a:gd name="T87" fmla="*/ 25 h 230"/>
                <a:gd name="T88" fmla="*/ 65 w 148"/>
                <a:gd name="T89" fmla="*/ 27 h 230"/>
                <a:gd name="T90" fmla="*/ 58 w 148"/>
                <a:gd name="T91" fmla="*/ 29 h 230"/>
                <a:gd name="T92" fmla="*/ 50 w 148"/>
                <a:gd name="T93" fmla="*/ 35 h 230"/>
                <a:gd name="T94" fmla="*/ 44 w 148"/>
                <a:gd name="T95" fmla="*/ 41 h 230"/>
                <a:gd name="T96" fmla="*/ 36 w 148"/>
                <a:gd name="T97" fmla="*/ 59 h 230"/>
                <a:gd name="T98" fmla="*/ 32 w 148"/>
                <a:gd name="T99" fmla="*/ 82 h 230"/>
                <a:gd name="T100" fmla="*/ 30 w 148"/>
                <a:gd name="T101" fmla="*/ 11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8" h="230">
                  <a:moveTo>
                    <a:pt x="0" y="114"/>
                  </a:moveTo>
                  <a:lnTo>
                    <a:pt x="2" y="78"/>
                  </a:lnTo>
                  <a:lnTo>
                    <a:pt x="10" y="49"/>
                  </a:lnTo>
                  <a:lnTo>
                    <a:pt x="20" y="27"/>
                  </a:lnTo>
                  <a:lnTo>
                    <a:pt x="34" y="11"/>
                  </a:lnTo>
                  <a:lnTo>
                    <a:pt x="52" y="3"/>
                  </a:lnTo>
                  <a:lnTo>
                    <a:pt x="75" y="0"/>
                  </a:lnTo>
                  <a:lnTo>
                    <a:pt x="93" y="2"/>
                  </a:lnTo>
                  <a:lnTo>
                    <a:pt x="107" y="7"/>
                  </a:lnTo>
                  <a:lnTo>
                    <a:pt x="117" y="13"/>
                  </a:lnTo>
                  <a:lnTo>
                    <a:pt x="125" y="19"/>
                  </a:lnTo>
                  <a:lnTo>
                    <a:pt x="130" y="27"/>
                  </a:lnTo>
                  <a:lnTo>
                    <a:pt x="138" y="43"/>
                  </a:lnTo>
                  <a:lnTo>
                    <a:pt x="144" y="61"/>
                  </a:lnTo>
                  <a:lnTo>
                    <a:pt x="148" y="84"/>
                  </a:lnTo>
                  <a:lnTo>
                    <a:pt x="148" y="114"/>
                  </a:lnTo>
                  <a:lnTo>
                    <a:pt x="146" y="151"/>
                  </a:lnTo>
                  <a:lnTo>
                    <a:pt x="140" y="179"/>
                  </a:lnTo>
                  <a:lnTo>
                    <a:pt x="130" y="201"/>
                  </a:lnTo>
                  <a:lnTo>
                    <a:pt x="117" y="216"/>
                  </a:lnTo>
                  <a:lnTo>
                    <a:pt x="97" y="226"/>
                  </a:lnTo>
                  <a:lnTo>
                    <a:pt x="75" y="230"/>
                  </a:lnTo>
                  <a:lnTo>
                    <a:pt x="56" y="226"/>
                  </a:lnTo>
                  <a:lnTo>
                    <a:pt x="38" y="220"/>
                  </a:lnTo>
                  <a:lnTo>
                    <a:pt x="24" y="209"/>
                  </a:lnTo>
                  <a:lnTo>
                    <a:pt x="10" y="185"/>
                  </a:lnTo>
                  <a:lnTo>
                    <a:pt x="4" y="153"/>
                  </a:lnTo>
                  <a:lnTo>
                    <a:pt x="0" y="114"/>
                  </a:lnTo>
                  <a:close/>
                  <a:moveTo>
                    <a:pt x="30" y="114"/>
                  </a:moveTo>
                  <a:lnTo>
                    <a:pt x="32" y="147"/>
                  </a:lnTo>
                  <a:lnTo>
                    <a:pt x="36" y="171"/>
                  </a:lnTo>
                  <a:lnTo>
                    <a:pt x="44" y="187"/>
                  </a:lnTo>
                  <a:lnTo>
                    <a:pt x="58" y="199"/>
                  </a:lnTo>
                  <a:lnTo>
                    <a:pt x="75" y="203"/>
                  </a:lnTo>
                  <a:lnTo>
                    <a:pt x="93" y="199"/>
                  </a:lnTo>
                  <a:lnTo>
                    <a:pt x="107" y="187"/>
                  </a:lnTo>
                  <a:lnTo>
                    <a:pt x="113" y="171"/>
                  </a:lnTo>
                  <a:lnTo>
                    <a:pt x="119" y="147"/>
                  </a:lnTo>
                  <a:lnTo>
                    <a:pt x="119" y="114"/>
                  </a:lnTo>
                  <a:lnTo>
                    <a:pt x="119" y="82"/>
                  </a:lnTo>
                  <a:lnTo>
                    <a:pt x="115" y="59"/>
                  </a:lnTo>
                  <a:lnTo>
                    <a:pt x="107" y="43"/>
                  </a:lnTo>
                  <a:lnTo>
                    <a:pt x="93" y="31"/>
                  </a:lnTo>
                  <a:lnTo>
                    <a:pt x="75" y="25"/>
                  </a:lnTo>
                  <a:lnTo>
                    <a:pt x="65" y="27"/>
                  </a:lnTo>
                  <a:lnTo>
                    <a:pt x="58" y="29"/>
                  </a:lnTo>
                  <a:lnTo>
                    <a:pt x="50" y="35"/>
                  </a:lnTo>
                  <a:lnTo>
                    <a:pt x="44" y="41"/>
                  </a:lnTo>
                  <a:lnTo>
                    <a:pt x="36" y="59"/>
                  </a:lnTo>
                  <a:lnTo>
                    <a:pt x="32" y="82"/>
                  </a:lnTo>
                  <a:lnTo>
                    <a:pt x="30" y="1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76" name="Rectangle 760"/>
            <p:cNvSpPr>
              <a:spLocks noChangeArrowheads="1"/>
            </p:cNvSpPr>
            <p:nvPr/>
          </p:nvSpPr>
          <p:spPr bwMode="auto">
            <a:xfrm>
              <a:off x="3021" y="3155"/>
              <a:ext cx="15" cy="1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77" name="Freeform 761"/>
            <p:cNvSpPr>
              <a:spLocks noEditPoints="1"/>
            </p:cNvSpPr>
            <p:nvPr/>
          </p:nvSpPr>
          <p:spPr bwMode="auto">
            <a:xfrm>
              <a:off x="3057" y="3056"/>
              <a:ext cx="74" cy="116"/>
            </a:xfrm>
            <a:custGeom>
              <a:avLst/>
              <a:gdLst>
                <a:gd name="T0" fmla="*/ 0 w 147"/>
                <a:gd name="T1" fmla="*/ 114 h 230"/>
                <a:gd name="T2" fmla="*/ 2 w 147"/>
                <a:gd name="T3" fmla="*/ 78 h 230"/>
                <a:gd name="T4" fmla="*/ 7 w 147"/>
                <a:gd name="T5" fmla="*/ 49 h 230"/>
                <a:gd name="T6" fmla="*/ 17 w 147"/>
                <a:gd name="T7" fmla="*/ 27 h 230"/>
                <a:gd name="T8" fmla="*/ 31 w 147"/>
                <a:gd name="T9" fmla="*/ 11 h 230"/>
                <a:gd name="T10" fmla="*/ 51 w 147"/>
                <a:gd name="T11" fmla="*/ 3 h 230"/>
                <a:gd name="T12" fmla="*/ 73 w 147"/>
                <a:gd name="T13" fmla="*/ 0 h 230"/>
                <a:gd name="T14" fmla="*/ 90 w 147"/>
                <a:gd name="T15" fmla="*/ 2 h 230"/>
                <a:gd name="T16" fmla="*/ 106 w 147"/>
                <a:gd name="T17" fmla="*/ 7 h 230"/>
                <a:gd name="T18" fmla="*/ 114 w 147"/>
                <a:gd name="T19" fmla="*/ 13 h 230"/>
                <a:gd name="T20" fmla="*/ 122 w 147"/>
                <a:gd name="T21" fmla="*/ 19 h 230"/>
                <a:gd name="T22" fmla="*/ 128 w 147"/>
                <a:gd name="T23" fmla="*/ 27 h 230"/>
                <a:gd name="T24" fmla="*/ 136 w 147"/>
                <a:gd name="T25" fmla="*/ 43 h 230"/>
                <a:gd name="T26" fmla="*/ 142 w 147"/>
                <a:gd name="T27" fmla="*/ 61 h 230"/>
                <a:gd name="T28" fmla="*/ 146 w 147"/>
                <a:gd name="T29" fmla="*/ 84 h 230"/>
                <a:gd name="T30" fmla="*/ 147 w 147"/>
                <a:gd name="T31" fmla="*/ 114 h 230"/>
                <a:gd name="T32" fmla="*/ 146 w 147"/>
                <a:gd name="T33" fmla="*/ 151 h 230"/>
                <a:gd name="T34" fmla="*/ 140 w 147"/>
                <a:gd name="T35" fmla="*/ 179 h 230"/>
                <a:gd name="T36" fmla="*/ 128 w 147"/>
                <a:gd name="T37" fmla="*/ 201 h 230"/>
                <a:gd name="T38" fmla="*/ 114 w 147"/>
                <a:gd name="T39" fmla="*/ 216 h 230"/>
                <a:gd name="T40" fmla="*/ 96 w 147"/>
                <a:gd name="T41" fmla="*/ 226 h 230"/>
                <a:gd name="T42" fmla="*/ 73 w 147"/>
                <a:gd name="T43" fmla="*/ 230 h 230"/>
                <a:gd name="T44" fmla="*/ 53 w 147"/>
                <a:gd name="T45" fmla="*/ 226 h 230"/>
                <a:gd name="T46" fmla="*/ 35 w 147"/>
                <a:gd name="T47" fmla="*/ 220 h 230"/>
                <a:gd name="T48" fmla="*/ 21 w 147"/>
                <a:gd name="T49" fmla="*/ 209 h 230"/>
                <a:gd name="T50" fmla="*/ 9 w 147"/>
                <a:gd name="T51" fmla="*/ 185 h 230"/>
                <a:gd name="T52" fmla="*/ 2 w 147"/>
                <a:gd name="T53" fmla="*/ 153 h 230"/>
                <a:gd name="T54" fmla="*/ 0 w 147"/>
                <a:gd name="T55" fmla="*/ 114 h 230"/>
                <a:gd name="T56" fmla="*/ 29 w 147"/>
                <a:gd name="T57" fmla="*/ 114 h 230"/>
                <a:gd name="T58" fmla="*/ 29 w 147"/>
                <a:gd name="T59" fmla="*/ 147 h 230"/>
                <a:gd name="T60" fmla="*/ 35 w 147"/>
                <a:gd name="T61" fmla="*/ 171 h 230"/>
                <a:gd name="T62" fmla="*/ 41 w 147"/>
                <a:gd name="T63" fmla="*/ 187 h 230"/>
                <a:gd name="T64" fmla="*/ 55 w 147"/>
                <a:gd name="T65" fmla="*/ 199 h 230"/>
                <a:gd name="T66" fmla="*/ 73 w 147"/>
                <a:gd name="T67" fmla="*/ 203 h 230"/>
                <a:gd name="T68" fmla="*/ 90 w 147"/>
                <a:gd name="T69" fmla="*/ 199 h 230"/>
                <a:gd name="T70" fmla="*/ 104 w 147"/>
                <a:gd name="T71" fmla="*/ 187 h 230"/>
                <a:gd name="T72" fmla="*/ 112 w 147"/>
                <a:gd name="T73" fmla="*/ 171 h 230"/>
                <a:gd name="T74" fmla="*/ 116 w 147"/>
                <a:gd name="T75" fmla="*/ 147 h 230"/>
                <a:gd name="T76" fmla="*/ 118 w 147"/>
                <a:gd name="T77" fmla="*/ 114 h 230"/>
                <a:gd name="T78" fmla="*/ 116 w 147"/>
                <a:gd name="T79" fmla="*/ 82 h 230"/>
                <a:gd name="T80" fmla="*/ 112 w 147"/>
                <a:gd name="T81" fmla="*/ 59 h 230"/>
                <a:gd name="T82" fmla="*/ 104 w 147"/>
                <a:gd name="T83" fmla="*/ 43 h 230"/>
                <a:gd name="T84" fmla="*/ 90 w 147"/>
                <a:gd name="T85" fmla="*/ 31 h 230"/>
                <a:gd name="T86" fmla="*/ 73 w 147"/>
                <a:gd name="T87" fmla="*/ 25 h 230"/>
                <a:gd name="T88" fmla="*/ 63 w 147"/>
                <a:gd name="T89" fmla="*/ 27 h 230"/>
                <a:gd name="T90" fmla="*/ 55 w 147"/>
                <a:gd name="T91" fmla="*/ 29 h 230"/>
                <a:gd name="T92" fmla="*/ 49 w 147"/>
                <a:gd name="T93" fmla="*/ 35 h 230"/>
                <a:gd name="T94" fmla="*/ 41 w 147"/>
                <a:gd name="T95" fmla="*/ 41 h 230"/>
                <a:gd name="T96" fmla="*/ 35 w 147"/>
                <a:gd name="T97" fmla="*/ 59 h 230"/>
                <a:gd name="T98" fmla="*/ 29 w 147"/>
                <a:gd name="T99" fmla="*/ 82 h 230"/>
                <a:gd name="T100" fmla="*/ 29 w 147"/>
                <a:gd name="T101" fmla="*/ 11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7" h="230">
                  <a:moveTo>
                    <a:pt x="0" y="114"/>
                  </a:moveTo>
                  <a:lnTo>
                    <a:pt x="2" y="78"/>
                  </a:lnTo>
                  <a:lnTo>
                    <a:pt x="7" y="49"/>
                  </a:lnTo>
                  <a:lnTo>
                    <a:pt x="17" y="27"/>
                  </a:lnTo>
                  <a:lnTo>
                    <a:pt x="31" y="11"/>
                  </a:lnTo>
                  <a:lnTo>
                    <a:pt x="51" y="3"/>
                  </a:lnTo>
                  <a:lnTo>
                    <a:pt x="73" y="0"/>
                  </a:lnTo>
                  <a:lnTo>
                    <a:pt x="90" y="2"/>
                  </a:lnTo>
                  <a:lnTo>
                    <a:pt x="106" y="7"/>
                  </a:lnTo>
                  <a:lnTo>
                    <a:pt x="114" y="13"/>
                  </a:lnTo>
                  <a:lnTo>
                    <a:pt x="122" y="19"/>
                  </a:lnTo>
                  <a:lnTo>
                    <a:pt x="128" y="27"/>
                  </a:lnTo>
                  <a:lnTo>
                    <a:pt x="136" y="43"/>
                  </a:lnTo>
                  <a:lnTo>
                    <a:pt x="142" y="61"/>
                  </a:lnTo>
                  <a:lnTo>
                    <a:pt x="146" y="84"/>
                  </a:lnTo>
                  <a:lnTo>
                    <a:pt x="147" y="114"/>
                  </a:lnTo>
                  <a:lnTo>
                    <a:pt x="146" y="151"/>
                  </a:lnTo>
                  <a:lnTo>
                    <a:pt x="140" y="179"/>
                  </a:lnTo>
                  <a:lnTo>
                    <a:pt x="128" y="201"/>
                  </a:lnTo>
                  <a:lnTo>
                    <a:pt x="114" y="216"/>
                  </a:lnTo>
                  <a:lnTo>
                    <a:pt x="96" y="226"/>
                  </a:lnTo>
                  <a:lnTo>
                    <a:pt x="73" y="230"/>
                  </a:lnTo>
                  <a:lnTo>
                    <a:pt x="53" y="226"/>
                  </a:lnTo>
                  <a:lnTo>
                    <a:pt x="35" y="220"/>
                  </a:lnTo>
                  <a:lnTo>
                    <a:pt x="21" y="209"/>
                  </a:lnTo>
                  <a:lnTo>
                    <a:pt x="9" y="185"/>
                  </a:lnTo>
                  <a:lnTo>
                    <a:pt x="2" y="153"/>
                  </a:lnTo>
                  <a:lnTo>
                    <a:pt x="0" y="114"/>
                  </a:lnTo>
                  <a:close/>
                  <a:moveTo>
                    <a:pt x="29" y="114"/>
                  </a:moveTo>
                  <a:lnTo>
                    <a:pt x="29" y="147"/>
                  </a:lnTo>
                  <a:lnTo>
                    <a:pt x="35" y="171"/>
                  </a:lnTo>
                  <a:lnTo>
                    <a:pt x="41" y="187"/>
                  </a:lnTo>
                  <a:lnTo>
                    <a:pt x="55" y="199"/>
                  </a:lnTo>
                  <a:lnTo>
                    <a:pt x="73" y="203"/>
                  </a:lnTo>
                  <a:lnTo>
                    <a:pt x="90" y="199"/>
                  </a:lnTo>
                  <a:lnTo>
                    <a:pt x="104" y="187"/>
                  </a:lnTo>
                  <a:lnTo>
                    <a:pt x="112" y="171"/>
                  </a:lnTo>
                  <a:lnTo>
                    <a:pt x="116" y="147"/>
                  </a:lnTo>
                  <a:lnTo>
                    <a:pt x="118" y="114"/>
                  </a:lnTo>
                  <a:lnTo>
                    <a:pt x="116" y="82"/>
                  </a:lnTo>
                  <a:lnTo>
                    <a:pt x="112" y="59"/>
                  </a:lnTo>
                  <a:lnTo>
                    <a:pt x="104" y="43"/>
                  </a:lnTo>
                  <a:lnTo>
                    <a:pt x="90" y="31"/>
                  </a:lnTo>
                  <a:lnTo>
                    <a:pt x="73" y="25"/>
                  </a:lnTo>
                  <a:lnTo>
                    <a:pt x="63" y="27"/>
                  </a:lnTo>
                  <a:lnTo>
                    <a:pt x="55" y="29"/>
                  </a:lnTo>
                  <a:lnTo>
                    <a:pt x="49" y="35"/>
                  </a:lnTo>
                  <a:lnTo>
                    <a:pt x="41" y="41"/>
                  </a:lnTo>
                  <a:lnTo>
                    <a:pt x="35" y="59"/>
                  </a:lnTo>
                  <a:lnTo>
                    <a:pt x="29" y="82"/>
                  </a:lnTo>
                  <a:lnTo>
                    <a:pt x="29" y="1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78" name="Line 762"/>
            <p:cNvSpPr>
              <a:spLocks noChangeShapeType="1"/>
            </p:cNvSpPr>
            <p:nvPr/>
          </p:nvSpPr>
          <p:spPr bwMode="auto">
            <a:xfrm flipV="1">
              <a:off x="3203" y="2933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79" name="Line 763"/>
            <p:cNvSpPr>
              <a:spLocks noChangeShapeType="1"/>
            </p:cNvSpPr>
            <p:nvPr/>
          </p:nvSpPr>
          <p:spPr bwMode="auto">
            <a:xfrm>
              <a:off x="3203" y="535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80" name="Line 764"/>
            <p:cNvSpPr>
              <a:spLocks noChangeShapeType="1"/>
            </p:cNvSpPr>
            <p:nvPr/>
          </p:nvSpPr>
          <p:spPr bwMode="auto">
            <a:xfrm flipV="1">
              <a:off x="3400" y="2933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81" name="Line 765"/>
            <p:cNvSpPr>
              <a:spLocks noChangeShapeType="1"/>
            </p:cNvSpPr>
            <p:nvPr/>
          </p:nvSpPr>
          <p:spPr bwMode="auto">
            <a:xfrm>
              <a:off x="3400" y="535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82" name="Line 766"/>
            <p:cNvSpPr>
              <a:spLocks noChangeShapeType="1"/>
            </p:cNvSpPr>
            <p:nvPr/>
          </p:nvSpPr>
          <p:spPr bwMode="auto">
            <a:xfrm flipV="1">
              <a:off x="3598" y="2933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83" name="Line 767"/>
            <p:cNvSpPr>
              <a:spLocks noChangeShapeType="1"/>
            </p:cNvSpPr>
            <p:nvPr/>
          </p:nvSpPr>
          <p:spPr bwMode="auto">
            <a:xfrm>
              <a:off x="3598" y="535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84" name="Line 768"/>
            <p:cNvSpPr>
              <a:spLocks noChangeShapeType="1"/>
            </p:cNvSpPr>
            <p:nvPr/>
          </p:nvSpPr>
          <p:spPr bwMode="auto">
            <a:xfrm flipV="1">
              <a:off x="3795" y="2933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85" name="Line 769"/>
            <p:cNvSpPr>
              <a:spLocks noChangeShapeType="1"/>
            </p:cNvSpPr>
            <p:nvPr/>
          </p:nvSpPr>
          <p:spPr bwMode="auto">
            <a:xfrm>
              <a:off x="3795" y="535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86" name="Line 770"/>
            <p:cNvSpPr>
              <a:spLocks noChangeShapeType="1"/>
            </p:cNvSpPr>
            <p:nvPr/>
          </p:nvSpPr>
          <p:spPr bwMode="auto">
            <a:xfrm flipV="1">
              <a:off x="3992" y="2894"/>
              <a:ext cx="1" cy="78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87" name="Line 771"/>
            <p:cNvSpPr>
              <a:spLocks noChangeShapeType="1"/>
            </p:cNvSpPr>
            <p:nvPr/>
          </p:nvSpPr>
          <p:spPr bwMode="auto">
            <a:xfrm>
              <a:off x="3992" y="535"/>
              <a:ext cx="1" cy="7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88" name="Freeform 772"/>
            <p:cNvSpPr>
              <a:spLocks noEditPoints="1"/>
            </p:cNvSpPr>
            <p:nvPr/>
          </p:nvSpPr>
          <p:spPr bwMode="auto">
            <a:xfrm>
              <a:off x="3911" y="3056"/>
              <a:ext cx="74" cy="116"/>
            </a:xfrm>
            <a:custGeom>
              <a:avLst/>
              <a:gdLst>
                <a:gd name="T0" fmla="*/ 0 w 148"/>
                <a:gd name="T1" fmla="*/ 114 h 230"/>
                <a:gd name="T2" fmla="*/ 2 w 148"/>
                <a:gd name="T3" fmla="*/ 78 h 230"/>
                <a:gd name="T4" fmla="*/ 10 w 148"/>
                <a:gd name="T5" fmla="*/ 49 h 230"/>
                <a:gd name="T6" fmla="*/ 20 w 148"/>
                <a:gd name="T7" fmla="*/ 27 h 230"/>
                <a:gd name="T8" fmla="*/ 34 w 148"/>
                <a:gd name="T9" fmla="*/ 11 h 230"/>
                <a:gd name="T10" fmla="*/ 52 w 148"/>
                <a:gd name="T11" fmla="*/ 3 h 230"/>
                <a:gd name="T12" fmla="*/ 75 w 148"/>
                <a:gd name="T13" fmla="*/ 0 h 230"/>
                <a:gd name="T14" fmla="*/ 93 w 148"/>
                <a:gd name="T15" fmla="*/ 2 h 230"/>
                <a:gd name="T16" fmla="*/ 107 w 148"/>
                <a:gd name="T17" fmla="*/ 7 h 230"/>
                <a:gd name="T18" fmla="*/ 117 w 148"/>
                <a:gd name="T19" fmla="*/ 13 h 230"/>
                <a:gd name="T20" fmla="*/ 125 w 148"/>
                <a:gd name="T21" fmla="*/ 19 h 230"/>
                <a:gd name="T22" fmla="*/ 131 w 148"/>
                <a:gd name="T23" fmla="*/ 27 h 230"/>
                <a:gd name="T24" fmla="*/ 138 w 148"/>
                <a:gd name="T25" fmla="*/ 43 h 230"/>
                <a:gd name="T26" fmla="*/ 144 w 148"/>
                <a:gd name="T27" fmla="*/ 61 h 230"/>
                <a:gd name="T28" fmla="*/ 148 w 148"/>
                <a:gd name="T29" fmla="*/ 84 h 230"/>
                <a:gd name="T30" fmla="*/ 148 w 148"/>
                <a:gd name="T31" fmla="*/ 114 h 230"/>
                <a:gd name="T32" fmla="*/ 146 w 148"/>
                <a:gd name="T33" fmla="*/ 151 h 230"/>
                <a:gd name="T34" fmla="*/ 140 w 148"/>
                <a:gd name="T35" fmla="*/ 179 h 230"/>
                <a:gd name="T36" fmla="*/ 131 w 148"/>
                <a:gd name="T37" fmla="*/ 201 h 230"/>
                <a:gd name="T38" fmla="*/ 117 w 148"/>
                <a:gd name="T39" fmla="*/ 216 h 230"/>
                <a:gd name="T40" fmla="*/ 97 w 148"/>
                <a:gd name="T41" fmla="*/ 226 h 230"/>
                <a:gd name="T42" fmla="*/ 75 w 148"/>
                <a:gd name="T43" fmla="*/ 230 h 230"/>
                <a:gd name="T44" fmla="*/ 56 w 148"/>
                <a:gd name="T45" fmla="*/ 226 h 230"/>
                <a:gd name="T46" fmla="*/ 38 w 148"/>
                <a:gd name="T47" fmla="*/ 220 h 230"/>
                <a:gd name="T48" fmla="*/ 24 w 148"/>
                <a:gd name="T49" fmla="*/ 209 h 230"/>
                <a:gd name="T50" fmla="*/ 10 w 148"/>
                <a:gd name="T51" fmla="*/ 185 h 230"/>
                <a:gd name="T52" fmla="*/ 4 w 148"/>
                <a:gd name="T53" fmla="*/ 153 h 230"/>
                <a:gd name="T54" fmla="*/ 0 w 148"/>
                <a:gd name="T55" fmla="*/ 114 h 230"/>
                <a:gd name="T56" fmla="*/ 30 w 148"/>
                <a:gd name="T57" fmla="*/ 114 h 230"/>
                <a:gd name="T58" fmla="*/ 32 w 148"/>
                <a:gd name="T59" fmla="*/ 147 h 230"/>
                <a:gd name="T60" fmla="*/ 36 w 148"/>
                <a:gd name="T61" fmla="*/ 171 h 230"/>
                <a:gd name="T62" fmla="*/ 44 w 148"/>
                <a:gd name="T63" fmla="*/ 187 h 230"/>
                <a:gd name="T64" fmla="*/ 58 w 148"/>
                <a:gd name="T65" fmla="*/ 199 h 230"/>
                <a:gd name="T66" fmla="*/ 75 w 148"/>
                <a:gd name="T67" fmla="*/ 203 h 230"/>
                <a:gd name="T68" fmla="*/ 93 w 148"/>
                <a:gd name="T69" fmla="*/ 199 h 230"/>
                <a:gd name="T70" fmla="*/ 107 w 148"/>
                <a:gd name="T71" fmla="*/ 187 h 230"/>
                <a:gd name="T72" fmla="*/ 113 w 148"/>
                <a:gd name="T73" fmla="*/ 171 h 230"/>
                <a:gd name="T74" fmla="*/ 119 w 148"/>
                <a:gd name="T75" fmla="*/ 147 h 230"/>
                <a:gd name="T76" fmla="*/ 119 w 148"/>
                <a:gd name="T77" fmla="*/ 114 h 230"/>
                <a:gd name="T78" fmla="*/ 119 w 148"/>
                <a:gd name="T79" fmla="*/ 82 h 230"/>
                <a:gd name="T80" fmla="*/ 115 w 148"/>
                <a:gd name="T81" fmla="*/ 59 h 230"/>
                <a:gd name="T82" fmla="*/ 107 w 148"/>
                <a:gd name="T83" fmla="*/ 43 h 230"/>
                <a:gd name="T84" fmla="*/ 93 w 148"/>
                <a:gd name="T85" fmla="*/ 31 h 230"/>
                <a:gd name="T86" fmla="*/ 75 w 148"/>
                <a:gd name="T87" fmla="*/ 25 h 230"/>
                <a:gd name="T88" fmla="*/ 65 w 148"/>
                <a:gd name="T89" fmla="*/ 27 h 230"/>
                <a:gd name="T90" fmla="*/ 58 w 148"/>
                <a:gd name="T91" fmla="*/ 29 h 230"/>
                <a:gd name="T92" fmla="*/ 50 w 148"/>
                <a:gd name="T93" fmla="*/ 35 h 230"/>
                <a:gd name="T94" fmla="*/ 44 w 148"/>
                <a:gd name="T95" fmla="*/ 41 h 230"/>
                <a:gd name="T96" fmla="*/ 36 w 148"/>
                <a:gd name="T97" fmla="*/ 59 h 230"/>
                <a:gd name="T98" fmla="*/ 32 w 148"/>
                <a:gd name="T99" fmla="*/ 82 h 230"/>
                <a:gd name="T100" fmla="*/ 30 w 148"/>
                <a:gd name="T101" fmla="*/ 11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8" h="230">
                  <a:moveTo>
                    <a:pt x="0" y="114"/>
                  </a:moveTo>
                  <a:lnTo>
                    <a:pt x="2" y="78"/>
                  </a:lnTo>
                  <a:lnTo>
                    <a:pt x="10" y="49"/>
                  </a:lnTo>
                  <a:lnTo>
                    <a:pt x="20" y="27"/>
                  </a:lnTo>
                  <a:lnTo>
                    <a:pt x="34" y="11"/>
                  </a:lnTo>
                  <a:lnTo>
                    <a:pt x="52" y="3"/>
                  </a:lnTo>
                  <a:lnTo>
                    <a:pt x="75" y="0"/>
                  </a:lnTo>
                  <a:lnTo>
                    <a:pt x="93" y="2"/>
                  </a:lnTo>
                  <a:lnTo>
                    <a:pt x="107" y="7"/>
                  </a:lnTo>
                  <a:lnTo>
                    <a:pt x="117" y="13"/>
                  </a:lnTo>
                  <a:lnTo>
                    <a:pt x="125" y="19"/>
                  </a:lnTo>
                  <a:lnTo>
                    <a:pt x="131" y="27"/>
                  </a:lnTo>
                  <a:lnTo>
                    <a:pt x="138" y="43"/>
                  </a:lnTo>
                  <a:lnTo>
                    <a:pt x="144" y="61"/>
                  </a:lnTo>
                  <a:lnTo>
                    <a:pt x="148" y="84"/>
                  </a:lnTo>
                  <a:lnTo>
                    <a:pt x="148" y="114"/>
                  </a:lnTo>
                  <a:lnTo>
                    <a:pt x="146" y="151"/>
                  </a:lnTo>
                  <a:lnTo>
                    <a:pt x="140" y="179"/>
                  </a:lnTo>
                  <a:lnTo>
                    <a:pt x="131" y="201"/>
                  </a:lnTo>
                  <a:lnTo>
                    <a:pt x="117" y="216"/>
                  </a:lnTo>
                  <a:lnTo>
                    <a:pt x="97" y="226"/>
                  </a:lnTo>
                  <a:lnTo>
                    <a:pt x="75" y="230"/>
                  </a:lnTo>
                  <a:lnTo>
                    <a:pt x="56" y="226"/>
                  </a:lnTo>
                  <a:lnTo>
                    <a:pt x="38" y="220"/>
                  </a:lnTo>
                  <a:lnTo>
                    <a:pt x="24" y="209"/>
                  </a:lnTo>
                  <a:lnTo>
                    <a:pt x="10" y="185"/>
                  </a:lnTo>
                  <a:lnTo>
                    <a:pt x="4" y="153"/>
                  </a:lnTo>
                  <a:lnTo>
                    <a:pt x="0" y="114"/>
                  </a:lnTo>
                  <a:close/>
                  <a:moveTo>
                    <a:pt x="30" y="114"/>
                  </a:moveTo>
                  <a:lnTo>
                    <a:pt x="32" y="147"/>
                  </a:lnTo>
                  <a:lnTo>
                    <a:pt x="36" y="171"/>
                  </a:lnTo>
                  <a:lnTo>
                    <a:pt x="44" y="187"/>
                  </a:lnTo>
                  <a:lnTo>
                    <a:pt x="58" y="199"/>
                  </a:lnTo>
                  <a:lnTo>
                    <a:pt x="75" y="203"/>
                  </a:lnTo>
                  <a:lnTo>
                    <a:pt x="93" y="199"/>
                  </a:lnTo>
                  <a:lnTo>
                    <a:pt x="107" y="187"/>
                  </a:lnTo>
                  <a:lnTo>
                    <a:pt x="113" y="171"/>
                  </a:lnTo>
                  <a:lnTo>
                    <a:pt x="119" y="147"/>
                  </a:lnTo>
                  <a:lnTo>
                    <a:pt x="119" y="114"/>
                  </a:lnTo>
                  <a:lnTo>
                    <a:pt x="119" y="82"/>
                  </a:lnTo>
                  <a:lnTo>
                    <a:pt x="115" y="59"/>
                  </a:lnTo>
                  <a:lnTo>
                    <a:pt x="107" y="43"/>
                  </a:lnTo>
                  <a:lnTo>
                    <a:pt x="93" y="31"/>
                  </a:lnTo>
                  <a:lnTo>
                    <a:pt x="75" y="25"/>
                  </a:lnTo>
                  <a:lnTo>
                    <a:pt x="65" y="27"/>
                  </a:lnTo>
                  <a:lnTo>
                    <a:pt x="58" y="29"/>
                  </a:lnTo>
                  <a:lnTo>
                    <a:pt x="50" y="35"/>
                  </a:lnTo>
                  <a:lnTo>
                    <a:pt x="44" y="41"/>
                  </a:lnTo>
                  <a:lnTo>
                    <a:pt x="36" y="59"/>
                  </a:lnTo>
                  <a:lnTo>
                    <a:pt x="32" y="82"/>
                  </a:lnTo>
                  <a:lnTo>
                    <a:pt x="30" y="1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89" name="Rectangle 773"/>
            <p:cNvSpPr>
              <a:spLocks noChangeArrowheads="1"/>
            </p:cNvSpPr>
            <p:nvPr/>
          </p:nvSpPr>
          <p:spPr bwMode="auto">
            <a:xfrm>
              <a:off x="4007" y="3155"/>
              <a:ext cx="15" cy="1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90" name="Freeform 774"/>
            <p:cNvSpPr>
              <a:spLocks/>
            </p:cNvSpPr>
            <p:nvPr/>
          </p:nvSpPr>
          <p:spPr bwMode="auto">
            <a:xfrm>
              <a:off x="4043" y="3058"/>
              <a:ext cx="74" cy="114"/>
            </a:xfrm>
            <a:custGeom>
              <a:avLst/>
              <a:gdLst>
                <a:gd name="T0" fmla="*/ 0 w 148"/>
                <a:gd name="T1" fmla="*/ 164 h 227"/>
                <a:gd name="T2" fmla="*/ 29 w 148"/>
                <a:gd name="T3" fmla="*/ 160 h 227"/>
                <a:gd name="T4" fmla="*/ 31 w 148"/>
                <a:gd name="T5" fmla="*/ 172 h 227"/>
                <a:gd name="T6" fmla="*/ 35 w 148"/>
                <a:gd name="T7" fmla="*/ 182 h 227"/>
                <a:gd name="T8" fmla="*/ 43 w 148"/>
                <a:gd name="T9" fmla="*/ 190 h 227"/>
                <a:gd name="T10" fmla="*/ 51 w 148"/>
                <a:gd name="T11" fmla="*/ 196 h 227"/>
                <a:gd name="T12" fmla="*/ 59 w 148"/>
                <a:gd name="T13" fmla="*/ 200 h 227"/>
                <a:gd name="T14" fmla="*/ 71 w 148"/>
                <a:gd name="T15" fmla="*/ 200 h 227"/>
                <a:gd name="T16" fmla="*/ 90 w 148"/>
                <a:gd name="T17" fmla="*/ 196 h 227"/>
                <a:gd name="T18" fmla="*/ 104 w 148"/>
                <a:gd name="T19" fmla="*/ 186 h 227"/>
                <a:gd name="T20" fmla="*/ 114 w 148"/>
                <a:gd name="T21" fmla="*/ 168 h 227"/>
                <a:gd name="T22" fmla="*/ 118 w 148"/>
                <a:gd name="T23" fmla="*/ 148 h 227"/>
                <a:gd name="T24" fmla="*/ 114 w 148"/>
                <a:gd name="T25" fmla="*/ 127 h 227"/>
                <a:gd name="T26" fmla="*/ 106 w 148"/>
                <a:gd name="T27" fmla="*/ 111 h 227"/>
                <a:gd name="T28" fmla="*/ 92 w 148"/>
                <a:gd name="T29" fmla="*/ 101 h 227"/>
                <a:gd name="T30" fmla="*/ 71 w 148"/>
                <a:gd name="T31" fmla="*/ 99 h 227"/>
                <a:gd name="T32" fmla="*/ 63 w 148"/>
                <a:gd name="T33" fmla="*/ 99 h 227"/>
                <a:gd name="T34" fmla="*/ 55 w 148"/>
                <a:gd name="T35" fmla="*/ 101 h 227"/>
                <a:gd name="T36" fmla="*/ 47 w 148"/>
                <a:gd name="T37" fmla="*/ 103 h 227"/>
                <a:gd name="T38" fmla="*/ 39 w 148"/>
                <a:gd name="T39" fmla="*/ 111 h 227"/>
                <a:gd name="T40" fmla="*/ 31 w 148"/>
                <a:gd name="T41" fmla="*/ 119 h 227"/>
                <a:gd name="T42" fmla="*/ 2 w 148"/>
                <a:gd name="T43" fmla="*/ 115 h 227"/>
                <a:gd name="T44" fmla="*/ 25 w 148"/>
                <a:gd name="T45" fmla="*/ 0 h 227"/>
                <a:gd name="T46" fmla="*/ 134 w 148"/>
                <a:gd name="T47" fmla="*/ 0 h 227"/>
                <a:gd name="T48" fmla="*/ 134 w 148"/>
                <a:gd name="T49" fmla="*/ 30 h 227"/>
                <a:gd name="T50" fmla="*/ 49 w 148"/>
                <a:gd name="T51" fmla="*/ 30 h 227"/>
                <a:gd name="T52" fmla="*/ 39 w 148"/>
                <a:gd name="T53" fmla="*/ 87 h 227"/>
                <a:gd name="T54" fmla="*/ 59 w 148"/>
                <a:gd name="T55" fmla="*/ 75 h 227"/>
                <a:gd name="T56" fmla="*/ 79 w 148"/>
                <a:gd name="T57" fmla="*/ 71 h 227"/>
                <a:gd name="T58" fmla="*/ 106 w 148"/>
                <a:gd name="T59" fmla="*/ 77 h 227"/>
                <a:gd name="T60" fmla="*/ 128 w 148"/>
                <a:gd name="T61" fmla="*/ 93 h 227"/>
                <a:gd name="T62" fmla="*/ 142 w 148"/>
                <a:gd name="T63" fmla="*/ 117 h 227"/>
                <a:gd name="T64" fmla="*/ 148 w 148"/>
                <a:gd name="T65" fmla="*/ 146 h 227"/>
                <a:gd name="T66" fmla="*/ 142 w 148"/>
                <a:gd name="T67" fmla="*/ 174 h 227"/>
                <a:gd name="T68" fmla="*/ 130 w 148"/>
                <a:gd name="T69" fmla="*/ 200 h 227"/>
                <a:gd name="T70" fmla="*/ 114 w 148"/>
                <a:gd name="T71" fmla="*/ 213 h 227"/>
                <a:gd name="T72" fmla="*/ 94 w 148"/>
                <a:gd name="T73" fmla="*/ 223 h 227"/>
                <a:gd name="T74" fmla="*/ 71 w 148"/>
                <a:gd name="T75" fmla="*/ 227 h 227"/>
                <a:gd name="T76" fmla="*/ 43 w 148"/>
                <a:gd name="T77" fmla="*/ 221 h 227"/>
                <a:gd name="T78" fmla="*/ 21 w 148"/>
                <a:gd name="T79" fmla="*/ 210 h 227"/>
                <a:gd name="T80" fmla="*/ 6 w 148"/>
                <a:gd name="T81" fmla="*/ 190 h 227"/>
                <a:gd name="T82" fmla="*/ 0 w 148"/>
                <a:gd name="T83" fmla="*/ 16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8" h="227">
                  <a:moveTo>
                    <a:pt x="0" y="164"/>
                  </a:moveTo>
                  <a:lnTo>
                    <a:pt x="29" y="160"/>
                  </a:lnTo>
                  <a:lnTo>
                    <a:pt x="31" y="172"/>
                  </a:lnTo>
                  <a:lnTo>
                    <a:pt x="35" y="182"/>
                  </a:lnTo>
                  <a:lnTo>
                    <a:pt x="43" y="190"/>
                  </a:lnTo>
                  <a:lnTo>
                    <a:pt x="51" y="196"/>
                  </a:lnTo>
                  <a:lnTo>
                    <a:pt x="59" y="200"/>
                  </a:lnTo>
                  <a:lnTo>
                    <a:pt x="71" y="200"/>
                  </a:lnTo>
                  <a:lnTo>
                    <a:pt x="90" y="196"/>
                  </a:lnTo>
                  <a:lnTo>
                    <a:pt x="104" y="186"/>
                  </a:lnTo>
                  <a:lnTo>
                    <a:pt x="114" y="168"/>
                  </a:lnTo>
                  <a:lnTo>
                    <a:pt x="118" y="148"/>
                  </a:lnTo>
                  <a:lnTo>
                    <a:pt x="114" y="127"/>
                  </a:lnTo>
                  <a:lnTo>
                    <a:pt x="106" y="111"/>
                  </a:lnTo>
                  <a:lnTo>
                    <a:pt x="92" y="101"/>
                  </a:lnTo>
                  <a:lnTo>
                    <a:pt x="71" y="99"/>
                  </a:lnTo>
                  <a:lnTo>
                    <a:pt x="63" y="99"/>
                  </a:lnTo>
                  <a:lnTo>
                    <a:pt x="55" y="101"/>
                  </a:lnTo>
                  <a:lnTo>
                    <a:pt x="47" y="103"/>
                  </a:lnTo>
                  <a:lnTo>
                    <a:pt x="39" y="111"/>
                  </a:lnTo>
                  <a:lnTo>
                    <a:pt x="31" y="119"/>
                  </a:lnTo>
                  <a:lnTo>
                    <a:pt x="2" y="115"/>
                  </a:lnTo>
                  <a:lnTo>
                    <a:pt x="25" y="0"/>
                  </a:lnTo>
                  <a:lnTo>
                    <a:pt x="134" y="0"/>
                  </a:lnTo>
                  <a:lnTo>
                    <a:pt x="134" y="30"/>
                  </a:lnTo>
                  <a:lnTo>
                    <a:pt x="49" y="30"/>
                  </a:lnTo>
                  <a:lnTo>
                    <a:pt x="39" y="87"/>
                  </a:lnTo>
                  <a:lnTo>
                    <a:pt x="59" y="75"/>
                  </a:lnTo>
                  <a:lnTo>
                    <a:pt x="79" y="71"/>
                  </a:lnTo>
                  <a:lnTo>
                    <a:pt x="106" y="77"/>
                  </a:lnTo>
                  <a:lnTo>
                    <a:pt x="128" y="93"/>
                  </a:lnTo>
                  <a:lnTo>
                    <a:pt x="142" y="117"/>
                  </a:lnTo>
                  <a:lnTo>
                    <a:pt x="148" y="146"/>
                  </a:lnTo>
                  <a:lnTo>
                    <a:pt x="142" y="174"/>
                  </a:lnTo>
                  <a:lnTo>
                    <a:pt x="130" y="200"/>
                  </a:lnTo>
                  <a:lnTo>
                    <a:pt x="114" y="213"/>
                  </a:lnTo>
                  <a:lnTo>
                    <a:pt x="94" y="223"/>
                  </a:lnTo>
                  <a:lnTo>
                    <a:pt x="71" y="227"/>
                  </a:lnTo>
                  <a:lnTo>
                    <a:pt x="43" y="221"/>
                  </a:lnTo>
                  <a:lnTo>
                    <a:pt x="21" y="210"/>
                  </a:lnTo>
                  <a:lnTo>
                    <a:pt x="6" y="190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91" name="Line 775"/>
            <p:cNvSpPr>
              <a:spLocks noChangeShapeType="1"/>
            </p:cNvSpPr>
            <p:nvPr/>
          </p:nvSpPr>
          <p:spPr bwMode="auto">
            <a:xfrm flipV="1">
              <a:off x="4189" y="2933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92" name="Line 776"/>
            <p:cNvSpPr>
              <a:spLocks noChangeShapeType="1"/>
            </p:cNvSpPr>
            <p:nvPr/>
          </p:nvSpPr>
          <p:spPr bwMode="auto">
            <a:xfrm>
              <a:off x="4189" y="535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93" name="Line 777"/>
            <p:cNvSpPr>
              <a:spLocks noChangeShapeType="1"/>
            </p:cNvSpPr>
            <p:nvPr/>
          </p:nvSpPr>
          <p:spPr bwMode="auto">
            <a:xfrm flipV="1">
              <a:off x="4386" y="2933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94" name="Line 778"/>
            <p:cNvSpPr>
              <a:spLocks noChangeShapeType="1"/>
            </p:cNvSpPr>
            <p:nvPr/>
          </p:nvSpPr>
          <p:spPr bwMode="auto">
            <a:xfrm>
              <a:off x="4386" y="535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95" name="Line 779"/>
            <p:cNvSpPr>
              <a:spLocks noChangeShapeType="1"/>
            </p:cNvSpPr>
            <p:nvPr/>
          </p:nvSpPr>
          <p:spPr bwMode="auto">
            <a:xfrm flipV="1">
              <a:off x="4584" y="2933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96" name="Line 780"/>
            <p:cNvSpPr>
              <a:spLocks noChangeShapeType="1"/>
            </p:cNvSpPr>
            <p:nvPr/>
          </p:nvSpPr>
          <p:spPr bwMode="auto">
            <a:xfrm>
              <a:off x="4584" y="535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97" name="Line 781"/>
            <p:cNvSpPr>
              <a:spLocks noChangeShapeType="1"/>
            </p:cNvSpPr>
            <p:nvPr/>
          </p:nvSpPr>
          <p:spPr bwMode="auto">
            <a:xfrm flipV="1">
              <a:off x="4781" y="2933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98" name="Line 782"/>
            <p:cNvSpPr>
              <a:spLocks noChangeShapeType="1"/>
            </p:cNvSpPr>
            <p:nvPr/>
          </p:nvSpPr>
          <p:spPr bwMode="auto">
            <a:xfrm>
              <a:off x="4781" y="535"/>
              <a:ext cx="1" cy="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7999" name="Freeform 783"/>
            <p:cNvSpPr>
              <a:spLocks/>
            </p:cNvSpPr>
            <p:nvPr/>
          </p:nvSpPr>
          <p:spPr bwMode="auto">
            <a:xfrm>
              <a:off x="4907" y="3056"/>
              <a:ext cx="42" cy="114"/>
            </a:xfrm>
            <a:custGeom>
              <a:avLst/>
              <a:gdLst>
                <a:gd name="T0" fmla="*/ 83 w 83"/>
                <a:gd name="T1" fmla="*/ 226 h 226"/>
                <a:gd name="T2" fmla="*/ 53 w 83"/>
                <a:gd name="T3" fmla="*/ 226 h 226"/>
                <a:gd name="T4" fmla="*/ 53 w 83"/>
                <a:gd name="T5" fmla="*/ 49 h 226"/>
                <a:gd name="T6" fmla="*/ 42 w 83"/>
                <a:gd name="T7" fmla="*/ 59 h 226"/>
                <a:gd name="T8" fmla="*/ 28 w 83"/>
                <a:gd name="T9" fmla="*/ 69 h 226"/>
                <a:gd name="T10" fmla="*/ 18 w 83"/>
                <a:gd name="T11" fmla="*/ 74 h 226"/>
                <a:gd name="T12" fmla="*/ 10 w 83"/>
                <a:gd name="T13" fmla="*/ 78 h 226"/>
                <a:gd name="T14" fmla="*/ 0 w 83"/>
                <a:gd name="T15" fmla="*/ 82 h 226"/>
                <a:gd name="T16" fmla="*/ 0 w 83"/>
                <a:gd name="T17" fmla="*/ 57 h 226"/>
                <a:gd name="T18" fmla="*/ 22 w 83"/>
                <a:gd name="T19" fmla="*/ 45 h 226"/>
                <a:gd name="T20" fmla="*/ 40 w 83"/>
                <a:gd name="T21" fmla="*/ 29 h 226"/>
                <a:gd name="T22" fmla="*/ 50 w 83"/>
                <a:gd name="T23" fmla="*/ 19 h 226"/>
                <a:gd name="T24" fmla="*/ 57 w 83"/>
                <a:gd name="T25" fmla="*/ 9 h 226"/>
                <a:gd name="T26" fmla="*/ 63 w 83"/>
                <a:gd name="T27" fmla="*/ 0 h 226"/>
                <a:gd name="T28" fmla="*/ 83 w 83"/>
                <a:gd name="T29" fmla="*/ 0 h 226"/>
                <a:gd name="T30" fmla="*/ 83 w 83"/>
                <a:gd name="T31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226">
                  <a:moveTo>
                    <a:pt x="83" y="226"/>
                  </a:moveTo>
                  <a:lnTo>
                    <a:pt x="53" y="226"/>
                  </a:lnTo>
                  <a:lnTo>
                    <a:pt x="53" y="49"/>
                  </a:lnTo>
                  <a:lnTo>
                    <a:pt x="42" y="59"/>
                  </a:lnTo>
                  <a:lnTo>
                    <a:pt x="28" y="69"/>
                  </a:lnTo>
                  <a:lnTo>
                    <a:pt x="18" y="74"/>
                  </a:lnTo>
                  <a:lnTo>
                    <a:pt x="10" y="78"/>
                  </a:lnTo>
                  <a:lnTo>
                    <a:pt x="0" y="82"/>
                  </a:lnTo>
                  <a:lnTo>
                    <a:pt x="0" y="57"/>
                  </a:lnTo>
                  <a:lnTo>
                    <a:pt x="22" y="45"/>
                  </a:lnTo>
                  <a:lnTo>
                    <a:pt x="40" y="29"/>
                  </a:lnTo>
                  <a:lnTo>
                    <a:pt x="50" y="19"/>
                  </a:lnTo>
                  <a:lnTo>
                    <a:pt x="57" y="9"/>
                  </a:lnTo>
                  <a:lnTo>
                    <a:pt x="63" y="0"/>
                  </a:lnTo>
                  <a:lnTo>
                    <a:pt x="83" y="0"/>
                  </a:lnTo>
                  <a:lnTo>
                    <a:pt x="83" y="2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00" name="Rectangle 784"/>
            <p:cNvSpPr>
              <a:spLocks noChangeArrowheads="1"/>
            </p:cNvSpPr>
            <p:nvPr/>
          </p:nvSpPr>
          <p:spPr bwMode="auto">
            <a:xfrm>
              <a:off x="4993" y="3155"/>
              <a:ext cx="15" cy="1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01" name="Freeform 785"/>
            <p:cNvSpPr>
              <a:spLocks noEditPoints="1"/>
            </p:cNvSpPr>
            <p:nvPr/>
          </p:nvSpPr>
          <p:spPr bwMode="auto">
            <a:xfrm>
              <a:off x="5029" y="3056"/>
              <a:ext cx="74" cy="116"/>
            </a:xfrm>
            <a:custGeom>
              <a:avLst/>
              <a:gdLst>
                <a:gd name="T0" fmla="*/ 0 w 148"/>
                <a:gd name="T1" fmla="*/ 114 h 230"/>
                <a:gd name="T2" fmla="*/ 2 w 148"/>
                <a:gd name="T3" fmla="*/ 78 h 230"/>
                <a:gd name="T4" fmla="*/ 8 w 148"/>
                <a:gd name="T5" fmla="*/ 49 h 230"/>
                <a:gd name="T6" fmla="*/ 17 w 148"/>
                <a:gd name="T7" fmla="*/ 27 h 230"/>
                <a:gd name="T8" fmla="*/ 31 w 148"/>
                <a:gd name="T9" fmla="*/ 11 h 230"/>
                <a:gd name="T10" fmla="*/ 51 w 148"/>
                <a:gd name="T11" fmla="*/ 3 h 230"/>
                <a:gd name="T12" fmla="*/ 73 w 148"/>
                <a:gd name="T13" fmla="*/ 0 h 230"/>
                <a:gd name="T14" fmla="*/ 90 w 148"/>
                <a:gd name="T15" fmla="*/ 2 h 230"/>
                <a:gd name="T16" fmla="*/ 106 w 148"/>
                <a:gd name="T17" fmla="*/ 7 h 230"/>
                <a:gd name="T18" fmla="*/ 114 w 148"/>
                <a:gd name="T19" fmla="*/ 13 h 230"/>
                <a:gd name="T20" fmla="*/ 122 w 148"/>
                <a:gd name="T21" fmla="*/ 19 h 230"/>
                <a:gd name="T22" fmla="*/ 128 w 148"/>
                <a:gd name="T23" fmla="*/ 27 h 230"/>
                <a:gd name="T24" fmla="*/ 136 w 148"/>
                <a:gd name="T25" fmla="*/ 43 h 230"/>
                <a:gd name="T26" fmla="*/ 142 w 148"/>
                <a:gd name="T27" fmla="*/ 61 h 230"/>
                <a:gd name="T28" fmla="*/ 146 w 148"/>
                <a:gd name="T29" fmla="*/ 84 h 230"/>
                <a:gd name="T30" fmla="*/ 148 w 148"/>
                <a:gd name="T31" fmla="*/ 114 h 230"/>
                <a:gd name="T32" fmla="*/ 146 w 148"/>
                <a:gd name="T33" fmla="*/ 151 h 230"/>
                <a:gd name="T34" fmla="*/ 140 w 148"/>
                <a:gd name="T35" fmla="*/ 179 h 230"/>
                <a:gd name="T36" fmla="*/ 128 w 148"/>
                <a:gd name="T37" fmla="*/ 201 h 230"/>
                <a:gd name="T38" fmla="*/ 114 w 148"/>
                <a:gd name="T39" fmla="*/ 216 h 230"/>
                <a:gd name="T40" fmla="*/ 96 w 148"/>
                <a:gd name="T41" fmla="*/ 226 h 230"/>
                <a:gd name="T42" fmla="*/ 73 w 148"/>
                <a:gd name="T43" fmla="*/ 230 h 230"/>
                <a:gd name="T44" fmla="*/ 53 w 148"/>
                <a:gd name="T45" fmla="*/ 226 h 230"/>
                <a:gd name="T46" fmla="*/ 35 w 148"/>
                <a:gd name="T47" fmla="*/ 220 h 230"/>
                <a:gd name="T48" fmla="*/ 21 w 148"/>
                <a:gd name="T49" fmla="*/ 209 h 230"/>
                <a:gd name="T50" fmla="*/ 10 w 148"/>
                <a:gd name="T51" fmla="*/ 185 h 230"/>
                <a:gd name="T52" fmla="*/ 2 w 148"/>
                <a:gd name="T53" fmla="*/ 153 h 230"/>
                <a:gd name="T54" fmla="*/ 0 w 148"/>
                <a:gd name="T55" fmla="*/ 114 h 230"/>
                <a:gd name="T56" fmla="*/ 29 w 148"/>
                <a:gd name="T57" fmla="*/ 114 h 230"/>
                <a:gd name="T58" fmla="*/ 29 w 148"/>
                <a:gd name="T59" fmla="*/ 147 h 230"/>
                <a:gd name="T60" fmla="*/ 35 w 148"/>
                <a:gd name="T61" fmla="*/ 171 h 230"/>
                <a:gd name="T62" fmla="*/ 41 w 148"/>
                <a:gd name="T63" fmla="*/ 187 h 230"/>
                <a:gd name="T64" fmla="*/ 55 w 148"/>
                <a:gd name="T65" fmla="*/ 199 h 230"/>
                <a:gd name="T66" fmla="*/ 73 w 148"/>
                <a:gd name="T67" fmla="*/ 203 h 230"/>
                <a:gd name="T68" fmla="*/ 90 w 148"/>
                <a:gd name="T69" fmla="*/ 199 h 230"/>
                <a:gd name="T70" fmla="*/ 104 w 148"/>
                <a:gd name="T71" fmla="*/ 187 h 230"/>
                <a:gd name="T72" fmla="*/ 112 w 148"/>
                <a:gd name="T73" fmla="*/ 171 h 230"/>
                <a:gd name="T74" fmla="*/ 116 w 148"/>
                <a:gd name="T75" fmla="*/ 147 h 230"/>
                <a:gd name="T76" fmla="*/ 118 w 148"/>
                <a:gd name="T77" fmla="*/ 114 h 230"/>
                <a:gd name="T78" fmla="*/ 116 w 148"/>
                <a:gd name="T79" fmla="*/ 82 h 230"/>
                <a:gd name="T80" fmla="*/ 112 w 148"/>
                <a:gd name="T81" fmla="*/ 59 h 230"/>
                <a:gd name="T82" fmla="*/ 104 w 148"/>
                <a:gd name="T83" fmla="*/ 43 h 230"/>
                <a:gd name="T84" fmla="*/ 90 w 148"/>
                <a:gd name="T85" fmla="*/ 31 h 230"/>
                <a:gd name="T86" fmla="*/ 73 w 148"/>
                <a:gd name="T87" fmla="*/ 25 h 230"/>
                <a:gd name="T88" fmla="*/ 63 w 148"/>
                <a:gd name="T89" fmla="*/ 27 h 230"/>
                <a:gd name="T90" fmla="*/ 55 w 148"/>
                <a:gd name="T91" fmla="*/ 29 h 230"/>
                <a:gd name="T92" fmla="*/ 49 w 148"/>
                <a:gd name="T93" fmla="*/ 35 h 230"/>
                <a:gd name="T94" fmla="*/ 41 w 148"/>
                <a:gd name="T95" fmla="*/ 41 h 230"/>
                <a:gd name="T96" fmla="*/ 35 w 148"/>
                <a:gd name="T97" fmla="*/ 59 h 230"/>
                <a:gd name="T98" fmla="*/ 29 w 148"/>
                <a:gd name="T99" fmla="*/ 82 h 230"/>
                <a:gd name="T100" fmla="*/ 29 w 148"/>
                <a:gd name="T101" fmla="*/ 11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8" h="230">
                  <a:moveTo>
                    <a:pt x="0" y="114"/>
                  </a:moveTo>
                  <a:lnTo>
                    <a:pt x="2" y="78"/>
                  </a:lnTo>
                  <a:lnTo>
                    <a:pt x="8" y="49"/>
                  </a:lnTo>
                  <a:lnTo>
                    <a:pt x="17" y="27"/>
                  </a:lnTo>
                  <a:lnTo>
                    <a:pt x="31" y="11"/>
                  </a:lnTo>
                  <a:lnTo>
                    <a:pt x="51" y="3"/>
                  </a:lnTo>
                  <a:lnTo>
                    <a:pt x="73" y="0"/>
                  </a:lnTo>
                  <a:lnTo>
                    <a:pt x="90" y="2"/>
                  </a:lnTo>
                  <a:lnTo>
                    <a:pt x="106" y="7"/>
                  </a:lnTo>
                  <a:lnTo>
                    <a:pt x="114" y="13"/>
                  </a:lnTo>
                  <a:lnTo>
                    <a:pt x="122" y="19"/>
                  </a:lnTo>
                  <a:lnTo>
                    <a:pt x="128" y="27"/>
                  </a:lnTo>
                  <a:lnTo>
                    <a:pt x="136" y="43"/>
                  </a:lnTo>
                  <a:lnTo>
                    <a:pt x="142" y="61"/>
                  </a:lnTo>
                  <a:lnTo>
                    <a:pt x="146" y="84"/>
                  </a:lnTo>
                  <a:lnTo>
                    <a:pt x="148" y="114"/>
                  </a:lnTo>
                  <a:lnTo>
                    <a:pt x="146" y="151"/>
                  </a:lnTo>
                  <a:lnTo>
                    <a:pt x="140" y="179"/>
                  </a:lnTo>
                  <a:lnTo>
                    <a:pt x="128" y="201"/>
                  </a:lnTo>
                  <a:lnTo>
                    <a:pt x="114" y="216"/>
                  </a:lnTo>
                  <a:lnTo>
                    <a:pt x="96" y="226"/>
                  </a:lnTo>
                  <a:lnTo>
                    <a:pt x="73" y="230"/>
                  </a:lnTo>
                  <a:lnTo>
                    <a:pt x="53" y="226"/>
                  </a:lnTo>
                  <a:lnTo>
                    <a:pt x="35" y="220"/>
                  </a:lnTo>
                  <a:lnTo>
                    <a:pt x="21" y="209"/>
                  </a:lnTo>
                  <a:lnTo>
                    <a:pt x="10" y="185"/>
                  </a:lnTo>
                  <a:lnTo>
                    <a:pt x="2" y="153"/>
                  </a:lnTo>
                  <a:lnTo>
                    <a:pt x="0" y="114"/>
                  </a:lnTo>
                  <a:close/>
                  <a:moveTo>
                    <a:pt x="29" y="114"/>
                  </a:moveTo>
                  <a:lnTo>
                    <a:pt x="29" y="147"/>
                  </a:lnTo>
                  <a:lnTo>
                    <a:pt x="35" y="171"/>
                  </a:lnTo>
                  <a:lnTo>
                    <a:pt x="41" y="187"/>
                  </a:lnTo>
                  <a:lnTo>
                    <a:pt x="55" y="199"/>
                  </a:lnTo>
                  <a:lnTo>
                    <a:pt x="73" y="203"/>
                  </a:lnTo>
                  <a:lnTo>
                    <a:pt x="90" y="199"/>
                  </a:lnTo>
                  <a:lnTo>
                    <a:pt x="104" y="187"/>
                  </a:lnTo>
                  <a:lnTo>
                    <a:pt x="112" y="171"/>
                  </a:lnTo>
                  <a:lnTo>
                    <a:pt x="116" y="147"/>
                  </a:lnTo>
                  <a:lnTo>
                    <a:pt x="118" y="114"/>
                  </a:lnTo>
                  <a:lnTo>
                    <a:pt x="116" y="82"/>
                  </a:lnTo>
                  <a:lnTo>
                    <a:pt x="112" y="59"/>
                  </a:lnTo>
                  <a:lnTo>
                    <a:pt x="104" y="43"/>
                  </a:lnTo>
                  <a:lnTo>
                    <a:pt x="90" y="31"/>
                  </a:lnTo>
                  <a:lnTo>
                    <a:pt x="73" y="25"/>
                  </a:lnTo>
                  <a:lnTo>
                    <a:pt x="63" y="27"/>
                  </a:lnTo>
                  <a:lnTo>
                    <a:pt x="55" y="29"/>
                  </a:lnTo>
                  <a:lnTo>
                    <a:pt x="49" y="35"/>
                  </a:lnTo>
                  <a:lnTo>
                    <a:pt x="41" y="41"/>
                  </a:lnTo>
                  <a:lnTo>
                    <a:pt x="35" y="59"/>
                  </a:lnTo>
                  <a:lnTo>
                    <a:pt x="29" y="82"/>
                  </a:lnTo>
                  <a:lnTo>
                    <a:pt x="29" y="1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02" name="Line 786"/>
            <p:cNvSpPr>
              <a:spLocks noChangeShapeType="1"/>
            </p:cNvSpPr>
            <p:nvPr/>
          </p:nvSpPr>
          <p:spPr bwMode="auto">
            <a:xfrm>
              <a:off x="1034" y="2972"/>
              <a:ext cx="7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03" name="Line 787"/>
            <p:cNvSpPr>
              <a:spLocks noChangeShapeType="1"/>
            </p:cNvSpPr>
            <p:nvPr/>
          </p:nvSpPr>
          <p:spPr bwMode="auto">
            <a:xfrm flipH="1">
              <a:off x="4899" y="2972"/>
              <a:ext cx="7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04" name="Freeform 788"/>
            <p:cNvSpPr>
              <a:spLocks noEditPoints="1"/>
            </p:cNvSpPr>
            <p:nvPr/>
          </p:nvSpPr>
          <p:spPr bwMode="auto">
            <a:xfrm>
              <a:off x="909" y="2918"/>
              <a:ext cx="74" cy="116"/>
            </a:xfrm>
            <a:custGeom>
              <a:avLst/>
              <a:gdLst>
                <a:gd name="T0" fmla="*/ 0 w 148"/>
                <a:gd name="T1" fmla="*/ 115 h 231"/>
                <a:gd name="T2" fmla="*/ 2 w 148"/>
                <a:gd name="T3" fmla="*/ 79 h 231"/>
                <a:gd name="T4" fmla="*/ 10 w 148"/>
                <a:gd name="T5" fmla="*/ 50 h 231"/>
                <a:gd name="T6" fmla="*/ 20 w 148"/>
                <a:gd name="T7" fmla="*/ 28 h 231"/>
                <a:gd name="T8" fmla="*/ 34 w 148"/>
                <a:gd name="T9" fmla="*/ 12 h 231"/>
                <a:gd name="T10" fmla="*/ 52 w 148"/>
                <a:gd name="T11" fmla="*/ 4 h 231"/>
                <a:gd name="T12" fmla="*/ 75 w 148"/>
                <a:gd name="T13" fmla="*/ 0 h 231"/>
                <a:gd name="T14" fmla="*/ 93 w 148"/>
                <a:gd name="T15" fmla="*/ 2 h 231"/>
                <a:gd name="T16" fmla="*/ 107 w 148"/>
                <a:gd name="T17" fmla="*/ 8 h 231"/>
                <a:gd name="T18" fmla="*/ 117 w 148"/>
                <a:gd name="T19" fmla="*/ 14 h 231"/>
                <a:gd name="T20" fmla="*/ 125 w 148"/>
                <a:gd name="T21" fmla="*/ 20 h 231"/>
                <a:gd name="T22" fmla="*/ 131 w 148"/>
                <a:gd name="T23" fmla="*/ 28 h 231"/>
                <a:gd name="T24" fmla="*/ 138 w 148"/>
                <a:gd name="T25" fmla="*/ 44 h 231"/>
                <a:gd name="T26" fmla="*/ 144 w 148"/>
                <a:gd name="T27" fmla="*/ 62 h 231"/>
                <a:gd name="T28" fmla="*/ 148 w 148"/>
                <a:gd name="T29" fmla="*/ 85 h 231"/>
                <a:gd name="T30" fmla="*/ 148 w 148"/>
                <a:gd name="T31" fmla="*/ 115 h 231"/>
                <a:gd name="T32" fmla="*/ 146 w 148"/>
                <a:gd name="T33" fmla="*/ 152 h 231"/>
                <a:gd name="T34" fmla="*/ 140 w 148"/>
                <a:gd name="T35" fmla="*/ 180 h 231"/>
                <a:gd name="T36" fmla="*/ 131 w 148"/>
                <a:gd name="T37" fmla="*/ 202 h 231"/>
                <a:gd name="T38" fmla="*/ 117 w 148"/>
                <a:gd name="T39" fmla="*/ 217 h 231"/>
                <a:gd name="T40" fmla="*/ 97 w 148"/>
                <a:gd name="T41" fmla="*/ 227 h 231"/>
                <a:gd name="T42" fmla="*/ 75 w 148"/>
                <a:gd name="T43" fmla="*/ 231 h 231"/>
                <a:gd name="T44" fmla="*/ 56 w 148"/>
                <a:gd name="T45" fmla="*/ 227 h 231"/>
                <a:gd name="T46" fmla="*/ 38 w 148"/>
                <a:gd name="T47" fmla="*/ 221 h 231"/>
                <a:gd name="T48" fmla="*/ 24 w 148"/>
                <a:gd name="T49" fmla="*/ 209 h 231"/>
                <a:gd name="T50" fmla="*/ 10 w 148"/>
                <a:gd name="T51" fmla="*/ 186 h 231"/>
                <a:gd name="T52" fmla="*/ 4 w 148"/>
                <a:gd name="T53" fmla="*/ 154 h 231"/>
                <a:gd name="T54" fmla="*/ 0 w 148"/>
                <a:gd name="T55" fmla="*/ 115 h 231"/>
                <a:gd name="T56" fmla="*/ 30 w 148"/>
                <a:gd name="T57" fmla="*/ 115 h 231"/>
                <a:gd name="T58" fmla="*/ 32 w 148"/>
                <a:gd name="T59" fmla="*/ 148 h 231"/>
                <a:gd name="T60" fmla="*/ 36 w 148"/>
                <a:gd name="T61" fmla="*/ 172 h 231"/>
                <a:gd name="T62" fmla="*/ 44 w 148"/>
                <a:gd name="T63" fmla="*/ 188 h 231"/>
                <a:gd name="T64" fmla="*/ 58 w 148"/>
                <a:gd name="T65" fmla="*/ 200 h 231"/>
                <a:gd name="T66" fmla="*/ 75 w 148"/>
                <a:gd name="T67" fmla="*/ 204 h 231"/>
                <a:gd name="T68" fmla="*/ 93 w 148"/>
                <a:gd name="T69" fmla="*/ 200 h 231"/>
                <a:gd name="T70" fmla="*/ 107 w 148"/>
                <a:gd name="T71" fmla="*/ 188 h 231"/>
                <a:gd name="T72" fmla="*/ 113 w 148"/>
                <a:gd name="T73" fmla="*/ 172 h 231"/>
                <a:gd name="T74" fmla="*/ 119 w 148"/>
                <a:gd name="T75" fmla="*/ 148 h 231"/>
                <a:gd name="T76" fmla="*/ 119 w 148"/>
                <a:gd name="T77" fmla="*/ 115 h 231"/>
                <a:gd name="T78" fmla="*/ 119 w 148"/>
                <a:gd name="T79" fmla="*/ 83 h 231"/>
                <a:gd name="T80" fmla="*/ 115 w 148"/>
                <a:gd name="T81" fmla="*/ 60 h 231"/>
                <a:gd name="T82" fmla="*/ 107 w 148"/>
                <a:gd name="T83" fmla="*/ 44 h 231"/>
                <a:gd name="T84" fmla="*/ 93 w 148"/>
                <a:gd name="T85" fmla="*/ 32 h 231"/>
                <a:gd name="T86" fmla="*/ 75 w 148"/>
                <a:gd name="T87" fmla="*/ 26 h 231"/>
                <a:gd name="T88" fmla="*/ 66 w 148"/>
                <a:gd name="T89" fmla="*/ 28 h 231"/>
                <a:gd name="T90" fmla="*/ 58 w 148"/>
                <a:gd name="T91" fmla="*/ 30 h 231"/>
                <a:gd name="T92" fmla="*/ 50 w 148"/>
                <a:gd name="T93" fmla="*/ 36 h 231"/>
                <a:gd name="T94" fmla="*/ 44 w 148"/>
                <a:gd name="T95" fmla="*/ 42 h 231"/>
                <a:gd name="T96" fmla="*/ 36 w 148"/>
                <a:gd name="T97" fmla="*/ 60 h 231"/>
                <a:gd name="T98" fmla="*/ 32 w 148"/>
                <a:gd name="T99" fmla="*/ 83 h 231"/>
                <a:gd name="T100" fmla="*/ 30 w 148"/>
                <a:gd name="T101" fmla="*/ 115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8" h="231">
                  <a:moveTo>
                    <a:pt x="0" y="115"/>
                  </a:moveTo>
                  <a:lnTo>
                    <a:pt x="2" y="79"/>
                  </a:lnTo>
                  <a:lnTo>
                    <a:pt x="10" y="50"/>
                  </a:lnTo>
                  <a:lnTo>
                    <a:pt x="20" y="28"/>
                  </a:lnTo>
                  <a:lnTo>
                    <a:pt x="34" y="12"/>
                  </a:lnTo>
                  <a:lnTo>
                    <a:pt x="52" y="4"/>
                  </a:lnTo>
                  <a:lnTo>
                    <a:pt x="75" y="0"/>
                  </a:lnTo>
                  <a:lnTo>
                    <a:pt x="93" y="2"/>
                  </a:lnTo>
                  <a:lnTo>
                    <a:pt x="107" y="8"/>
                  </a:lnTo>
                  <a:lnTo>
                    <a:pt x="117" y="14"/>
                  </a:lnTo>
                  <a:lnTo>
                    <a:pt x="125" y="20"/>
                  </a:lnTo>
                  <a:lnTo>
                    <a:pt x="131" y="28"/>
                  </a:lnTo>
                  <a:lnTo>
                    <a:pt x="138" y="44"/>
                  </a:lnTo>
                  <a:lnTo>
                    <a:pt x="144" y="62"/>
                  </a:lnTo>
                  <a:lnTo>
                    <a:pt x="148" y="85"/>
                  </a:lnTo>
                  <a:lnTo>
                    <a:pt x="148" y="115"/>
                  </a:lnTo>
                  <a:lnTo>
                    <a:pt x="146" y="152"/>
                  </a:lnTo>
                  <a:lnTo>
                    <a:pt x="140" y="180"/>
                  </a:lnTo>
                  <a:lnTo>
                    <a:pt x="131" y="202"/>
                  </a:lnTo>
                  <a:lnTo>
                    <a:pt x="117" y="217"/>
                  </a:lnTo>
                  <a:lnTo>
                    <a:pt x="97" y="227"/>
                  </a:lnTo>
                  <a:lnTo>
                    <a:pt x="75" y="231"/>
                  </a:lnTo>
                  <a:lnTo>
                    <a:pt x="56" y="227"/>
                  </a:lnTo>
                  <a:lnTo>
                    <a:pt x="38" y="221"/>
                  </a:lnTo>
                  <a:lnTo>
                    <a:pt x="24" y="209"/>
                  </a:lnTo>
                  <a:lnTo>
                    <a:pt x="10" y="186"/>
                  </a:lnTo>
                  <a:lnTo>
                    <a:pt x="4" y="154"/>
                  </a:lnTo>
                  <a:lnTo>
                    <a:pt x="0" y="115"/>
                  </a:lnTo>
                  <a:close/>
                  <a:moveTo>
                    <a:pt x="30" y="115"/>
                  </a:moveTo>
                  <a:lnTo>
                    <a:pt x="32" y="148"/>
                  </a:lnTo>
                  <a:lnTo>
                    <a:pt x="36" y="172"/>
                  </a:lnTo>
                  <a:lnTo>
                    <a:pt x="44" y="188"/>
                  </a:lnTo>
                  <a:lnTo>
                    <a:pt x="58" y="200"/>
                  </a:lnTo>
                  <a:lnTo>
                    <a:pt x="75" y="204"/>
                  </a:lnTo>
                  <a:lnTo>
                    <a:pt x="93" y="200"/>
                  </a:lnTo>
                  <a:lnTo>
                    <a:pt x="107" y="188"/>
                  </a:lnTo>
                  <a:lnTo>
                    <a:pt x="113" y="172"/>
                  </a:lnTo>
                  <a:lnTo>
                    <a:pt x="119" y="148"/>
                  </a:lnTo>
                  <a:lnTo>
                    <a:pt x="119" y="115"/>
                  </a:lnTo>
                  <a:lnTo>
                    <a:pt x="119" y="83"/>
                  </a:lnTo>
                  <a:lnTo>
                    <a:pt x="115" y="60"/>
                  </a:lnTo>
                  <a:lnTo>
                    <a:pt x="107" y="44"/>
                  </a:lnTo>
                  <a:lnTo>
                    <a:pt x="93" y="32"/>
                  </a:lnTo>
                  <a:lnTo>
                    <a:pt x="75" y="26"/>
                  </a:lnTo>
                  <a:lnTo>
                    <a:pt x="66" y="28"/>
                  </a:lnTo>
                  <a:lnTo>
                    <a:pt x="58" y="30"/>
                  </a:lnTo>
                  <a:lnTo>
                    <a:pt x="50" y="36"/>
                  </a:lnTo>
                  <a:lnTo>
                    <a:pt x="44" y="42"/>
                  </a:lnTo>
                  <a:lnTo>
                    <a:pt x="36" y="60"/>
                  </a:lnTo>
                  <a:lnTo>
                    <a:pt x="32" y="83"/>
                  </a:lnTo>
                  <a:lnTo>
                    <a:pt x="30" y="1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05" name="Line 789"/>
            <p:cNvSpPr>
              <a:spLocks noChangeShapeType="1"/>
            </p:cNvSpPr>
            <p:nvPr/>
          </p:nvSpPr>
          <p:spPr bwMode="auto">
            <a:xfrm>
              <a:off x="1034" y="2789"/>
              <a:ext cx="3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06" name="Line 790"/>
            <p:cNvSpPr>
              <a:spLocks noChangeShapeType="1"/>
            </p:cNvSpPr>
            <p:nvPr/>
          </p:nvSpPr>
          <p:spPr bwMode="auto">
            <a:xfrm flipH="1">
              <a:off x="4939" y="2789"/>
              <a:ext cx="3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07" name="Line 791"/>
            <p:cNvSpPr>
              <a:spLocks noChangeShapeType="1"/>
            </p:cNvSpPr>
            <p:nvPr/>
          </p:nvSpPr>
          <p:spPr bwMode="auto">
            <a:xfrm>
              <a:off x="1034" y="2606"/>
              <a:ext cx="3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08" name="Line 792"/>
            <p:cNvSpPr>
              <a:spLocks noChangeShapeType="1"/>
            </p:cNvSpPr>
            <p:nvPr/>
          </p:nvSpPr>
          <p:spPr bwMode="auto">
            <a:xfrm flipH="1">
              <a:off x="4939" y="2606"/>
              <a:ext cx="3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09" name="Line 793"/>
            <p:cNvSpPr>
              <a:spLocks noChangeShapeType="1"/>
            </p:cNvSpPr>
            <p:nvPr/>
          </p:nvSpPr>
          <p:spPr bwMode="auto">
            <a:xfrm>
              <a:off x="1034" y="2423"/>
              <a:ext cx="3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10" name="Line 794"/>
            <p:cNvSpPr>
              <a:spLocks noChangeShapeType="1"/>
            </p:cNvSpPr>
            <p:nvPr/>
          </p:nvSpPr>
          <p:spPr bwMode="auto">
            <a:xfrm flipH="1">
              <a:off x="4939" y="2423"/>
              <a:ext cx="3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11" name="Line 795"/>
            <p:cNvSpPr>
              <a:spLocks noChangeShapeType="1"/>
            </p:cNvSpPr>
            <p:nvPr/>
          </p:nvSpPr>
          <p:spPr bwMode="auto">
            <a:xfrm>
              <a:off x="1034" y="2240"/>
              <a:ext cx="3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12" name="Line 796"/>
            <p:cNvSpPr>
              <a:spLocks noChangeShapeType="1"/>
            </p:cNvSpPr>
            <p:nvPr/>
          </p:nvSpPr>
          <p:spPr bwMode="auto">
            <a:xfrm flipH="1">
              <a:off x="4939" y="2240"/>
              <a:ext cx="3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13" name="Line 797"/>
            <p:cNvSpPr>
              <a:spLocks noChangeShapeType="1"/>
            </p:cNvSpPr>
            <p:nvPr/>
          </p:nvSpPr>
          <p:spPr bwMode="auto">
            <a:xfrm>
              <a:off x="1034" y="2056"/>
              <a:ext cx="7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14" name="Line 798"/>
            <p:cNvSpPr>
              <a:spLocks noChangeShapeType="1"/>
            </p:cNvSpPr>
            <p:nvPr/>
          </p:nvSpPr>
          <p:spPr bwMode="auto">
            <a:xfrm flipH="1">
              <a:off x="4899" y="2056"/>
              <a:ext cx="7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15" name="Freeform 799"/>
            <p:cNvSpPr>
              <a:spLocks/>
            </p:cNvSpPr>
            <p:nvPr/>
          </p:nvSpPr>
          <p:spPr bwMode="auto">
            <a:xfrm>
              <a:off x="919" y="2002"/>
              <a:ext cx="41" cy="114"/>
            </a:xfrm>
            <a:custGeom>
              <a:avLst/>
              <a:gdLst>
                <a:gd name="T0" fmla="*/ 83 w 83"/>
                <a:gd name="T1" fmla="*/ 227 h 227"/>
                <a:gd name="T2" fmla="*/ 53 w 83"/>
                <a:gd name="T3" fmla="*/ 227 h 227"/>
                <a:gd name="T4" fmla="*/ 53 w 83"/>
                <a:gd name="T5" fmla="*/ 50 h 227"/>
                <a:gd name="T6" fmla="*/ 42 w 83"/>
                <a:gd name="T7" fmla="*/ 59 h 227"/>
                <a:gd name="T8" fmla="*/ 28 w 83"/>
                <a:gd name="T9" fmla="*/ 69 h 227"/>
                <a:gd name="T10" fmla="*/ 18 w 83"/>
                <a:gd name="T11" fmla="*/ 75 h 227"/>
                <a:gd name="T12" fmla="*/ 10 w 83"/>
                <a:gd name="T13" fmla="*/ 79 h 227"/>
                <a:gd name="T14" fmla="*/ 0 w 83"/>
                <a:gd name="T15" fmla="*/ 83 h 227"/>
                <a:gd name="T16" fmla="*/ 0 w 83"/>
                <a:gd name="T17" fmla="*/ 58 h 227"/>
                <a:gd name="T18" fmla="*/ 22 w 83"/>
                <a:gd name="T19" fmla="*/ 46 h 227"/>
                <a:gd name="T20" fmla="*/ 40 w 83"/>
                <a:gd name="T21" fmla="*/ 30 h 227"/>
                <a:gd name="T22" fmla="*/ 49 w 83"/>
                <a:gd name="T23" fmla="*/ 20 h 227"/>
                <a:gd name="T24" fmla="*/ 57 w 83"/>
                <a:gd name="T25" fmla="*/ 10 h 227"/>
                <a:gd name="T26" fmla="*/ 63 w 83"/>
                <a:gd name="T27" fmla="*/ 0 h 227"/>
                <a:gd name="T28" fmla="*/ 83 w 83"/>
                <a:gd name="T29" fmla="*/ 0 h 227"/>
                <a:gd name="T30" fmla="*/ 83 w 83"/>
                <a:gd name="T31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227">
                  <a:moveTo>
                    <a:pt x="83" y="227"/>
                  </a:moveTo>
                  <a:lnTo>
                    <a:pt x="53" y="227"/>
                  </a:lnTo>
                  <a:lnTo>
                    <a:pt x="53" y="50"/>
                  </a:lnTo>
                  <a:lnTo>
                    <a:pt x="42" y="59"/>
                  </a:lnTo>
                  <a:lnTo>
                    <a:pt x="28" y="69"/>
                  </a:lnTo>
                  <a:lnTo>
                    <a:pt x="18" y="75"/>
                  </a:lnTo>
                  <a:lnTo>
                    <a:pt x="10" y="79"/>
                  </a:lnTo>
                  <a:lnTo>
                    <a:pt x="0" y="83"/>
                  </a:lnTo>
                  <a:lnTo>
                    <a:pt x="0" y="58"/>
                  </a:lnTo>
                  <a:lnTo>
                    <a:pt x="22" y="46"/>
                  </a:lnTo>
                  <a:lnTo>
                    <a:pt x="40" y="30"/>
                  </a:lnTo>
                  <a:lnTo>
                    <a:pt x="49" y="20"/>
                  </a:lnTo>
                  <a:lnTo>
                    <a:pt x="57" y="10"/>
                  </a:lnTo>
                  <a:lnTo>
                    <a:pt x="63" y="0"/>
                  </a:lnTo>
                  <a:lnTo>
                    <a:pt x="83" y="0"/>
                  </a:lnTo>
                  <a:lnTo>
                    <a:pt x="83" y="22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16" name="Line 800"/>
            <p:cNvSpPr>
              <a:spLocks noChangeShapeType="1"/>
            </p:cNvSpPr>
            <p:nvPr/>
          </p:nvSpPr>
          <p:spPr bwMode="auto">
            <a:xfrm>
              <a:off x="1034" y="1873"/>
              <a:ext cx="3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17" name="Line 801"/>
            <p:cNvSpPr>
              <a:spLocks noChangeShapeType="1"/>
            </p:cNvSpPr>
            <p:nvPr/>
          </p:nvSpPr>
          <p:spPr bwMode="auto">
            <a:xfrm flipH="1">
              <a:off x="4939" y="1873"/>
              <a:ext cx="3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18" name="Line 802"/>
            <p:cNvSpPr>
              <a:spLocks noChangeShapeType="1"/>
            </p:cNvSpPr>
            <p:nvPr/>
          </p:nvSpPr>
          <p:spPr bwMode="auto">
            <a:xfrm>
              <a:off x="1034" y="1690"/>
              <a:ext cx="3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19" name="Line 803"/>
            <p:cNvSpPr>
              <a:spLocks noChangeShapeType="1"/>
            </p:cNvSpPr>
            <p:nvPr/>
          </p:nvSpPr>
          <p:spPr bwMode="auto">
            <a:xfrm flipH="1">
              <a:off x="4939" y="1690"/>
              <a:ext cx="3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20" name="Line 804"/>
            <p:cNvSpPr>
              <a:spLocks noChangeShapeType="1"/>
            </p:cNvSpPr>
            <p:nvPr/>
          </p:nvSpPr>
          <p:spPr bwMode="auto">
            <a:xfrm>
              <a:off x="1034" y="1507"/>
              <a:ext cx="3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21" name="Line 805"/>
            <p:cNvSpPr>
              <a:spLocks noChangeShapeType="1"/>
            </p:cNvSpPr>
            <p:nvPr/>
          </p:nvSpPr>
          <p:spPr bwMode="auto">
            <a:xfrm flipH="1">
              <a:off x="4939" y="1507"/>
              <a:ext cx="3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22" name="Line 806"/>
            <p:cNvSpPr>
              <a:spLocks noChangeShapeType="1"/>
            </p:cNvSpPr>
            <p:nvPr/>
          </p:nvSpPr>
          <p:spPr bwMode="auto">
            <a:xfrm>
              <a:off x="1034" y="1324"/>
              <a:ext cx="3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23" name="Line 807"/>
            <p:cNvSpPr>
              <a:spLocks noChangeShapeType="1"/>
            </p:cNvSpPr>
            <p:nvPr/>
          </p:nvSpPr>
          <p:spPr bwMode="auto">
            <a:xfrm flipH="1">
              <a:off x="4939" y="1324"/>
              <a:ext cx="3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24" name="Line 808"/>
            <p:cNvSpPr>
              <a:spLocks noChangeShapeType="1"/>
            </p:cNvSpPr>
            <p:nvPr/>
          </p:nvSpPr>
          <p:spPr bwMode="auto">
            <a:xfrm>
              <a:off x="1034" y="1140"/>
              <a:ext cx="7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25" name="Line 809"/>
            <p:cNvSpPr>
              <a:spLocks noChangeShapeType="1"/>
            </p:cNvSpPr>
            <p:nvPr/>
          </p:nvSpPr>
          <p:spPr bwMode="auto">
            <a:xfrm flipH="1">
              <a:off x="4899" y="1140"/>
              <a:ext cx="7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26" name="Freeform 810"/>
            <p:cNvSpPr>
              <a:spLocks/>
            </p:cNvSpPr>
            <p:nvPr/>
          </p:nvSpPr>
          <p:spPr bwMode="auto">
            <a:xfrm>
              <a:off x="908" y="1086"/>
              <a:ext cx="74" cy="114"/>
            </a:xfrm>
            <a:custGeom>
              <a:avLst/>
              <a:gdLst>
                <a:gd name="T0" fmla="*/ 148 w 148"/>
                <a:gd name="T1" fmla="*/ 197 h 227"/>
                <a:gd name="T2" fmla="*/ 148 w 148"/>
                <a:gd name="T3" fmla="*/ 227 h 227"/>
                <a:gd name="T4" fmla="*/ 0 w 148"/>
                <a:gd name="T5" fmla="*/ 227 h 227"/>
                <a:gd name="T6" fmla="*/ 0 w 148"/>
                <a:gd name="T7" fmla="*/ 217 h 227"/>
                <a:gd name="T8" fmla="*/ 2 w 148"/>
                <a:gd name="T9" fmla="*/ 207 h 227"/>
                <a:gd name="T10" fmla="*/ 10 w 148"/>
                <a:gd name="T11" fmla="*/ 192 h 227"/>
                <a:gd name="T12" fmla="*/ 20 w 148"/>
                <a:gd name="T13" fmla="*/ 176 h 227"/>
                <a:gd name="T14" fmla="*/ 34 w 148"/>
                <a:gd name="T15" fmla="*/ 160 h 227"/>
                <a:gd name="T16" fmla="*/ 54 w 148"/>
                <a:gd name="T17" fmla="*/ 142 h 227"/>
                <a:gd name="T18" fmla="*/ 75 w 148"/>
                <a:gd name="T19" fmla="*/ 122 h 227"/>
                <a:gd name="T20" fmla="*/ 93 w 148"/>
                <a:gd name="T21" fmla="*/ 107 h 227"/>
                <a:gd name="T22" fmla="*/ 103 w 148"/>
                <a:gd name="T23" fmla="*/ 95 h 227"/>
                <a:gd name="T24" fmla="*/ 111 w 148"/>
                <a:gd name="T25" fmla="*/ 79 h 227"/>
                <a:gd name="T26" fmla="*/ 115 w 148"/>
                <a:gd name="T27" fmla="*/ 63 h 227"/>
                <a:gd name="T28" fmla="*/ 113 w 148"/>
                <a:gd name="T29" fmla="*/ 53 h 227"/>
                <a:gd name="T30" fmla="*/ 109 w 148"/>
                <a:gd name="T31" fmla="*/ 46 h 227"/>
                <a:gd name="T32" fmla="*/ 103 w 148"/>
                <a:gd name="T33" fmla="*/ 38 h 227"/>
                <a:gd name="T34" fmla="*/ 95 w 148"/>
                <a:gd name="T35" fmla="*/ 32 h 227"/>
                <a:gd name="T36" fmla="*/ 85 w 148"/>
                <a:gd name="T37" fmla="*/ 28 h 227"/>
                <a:gd name="T38" fmla="*/ 75 w 148"/>
                <a:gd name="T39" fmla="*/ 26 h 227"/>
                <a:gd name="T40" fmla="*/ 66 w 148"/>
                <a:gd name="T41" fmla="*/ 28 h 227"/>
                <a:gd name="T42" fmla="*/ 58 w 148"/>
                <a:gd name="T43" fmla="*/ 30 h 227"/>
                <a:gd name="T44" fmla="*/ 50 w 148"/>
                <a:gd name="T45" fmla="*/ 32 h 227"/>
                <a:gd name="T46" fmla="*/ 44 w 148"/>
                <a:gd name="T47" fmla="*/ 38 h 227"/>
                <a:gd name="T48" fmla="*/ 40 w 148"/>
                <a:gd name="T49" fmla="*/ 44 h 227"/>
                <a:gd name="T50" fmla="*/ 36 w 148"/>
                <a:gd name="T51" fmla="*/ 50 h 227"/>
                <a:gd name="T52" fmla="*/ 34 w 148"/>
                <a:gd name="T53" fmla="*/ 57 h 227"/>
                <a:gd name="T54" fmla="*/ 32 w 148"/>
                <a:gd name="T55" fmla="*/ 65 h 227"/>
                <a:gd name="T56" fmla="*/ 2 w 148"/>
                <a:gd name="T57" fmla="*/ 63 h 227"/>
                <a:gd name="T58" fmla="*/ 10 w 148"/>
                <a:gd name="T59" fmla="*/ 36 h 227"/>
                <a:gd name="T60" fmla="*/ 24 w 148"/>
                <a:gd name="T61" fmla="*/ 16 h 227"/>
                <a:gd name="T62" fmla="*/ 46 w 148"/>
                <a:gd name="T63" fmla="*/ 4 h 227"/>
                <a:gd name="T64" fmla="*/ 75 w 148"/>
                <a:gd name="T65" fmla="*/ 0 h 227"/>
                <a:gd name="T66" fmla="*/ 103 w 148"/>
                <a:gd name="T67" fmla="*/ 4 h 227"/>
                <a:gd name="T68" fmla="*/ 127 w 148"/>
                <a:gd name="T69" fmla="*/ 18 h 227"/>
                <a:gd name="T70" fmla="*/ 140 w 148"/>
                <a:gd name="T71" fmla="*/ 38 h 227"/>
                <a:gd name="T72" fmla="*/ 144 w 148"/>
                <a:gd name="T73" fmla="*/ 63 h 227"/>
                <a:gd name="T74" fmla="*/ 142 w 148"/>
                <a:gd name="T75" fmla="*/ 75 h 227"/>
                <a:gd name="T76" fmla="*/ 139 w 148"/>
                <a:gd name="T77" fmla="*/ 89 h 227"/>
                <a:gd name="T78" fmla="*/ 135 w 148"/>
                <a:gd name="T79" fmla="*/ 99 h 227"/>
                <a:gd name="T80" fmla="*/ 131 w 148"/>
                <a:gd name="T81" fmla="*/ 107 h 227"/>
                <a:gd name="T82" fmla="*/ 123 w 148"/>
                <a:gd name="T83" fmla="*/ 117 h 227"/>
                <a:gd name="T84" fmla="*/ 107 w 148"/>
                <a:gd name="T85" fmla="*/ 134 h 227"/>
                <a:gd name="T86" fmla="*/ 81 w 148"/>
                <a:gd name="T87" fmla="*/ 156 h 227"/>
                <a:gd name="T88" fmla="*/ 62 w 148"/>
                <a:gd name="T89" fmla="*/ 172 h 227"/>
                <a:gd name="T90" fmla="*/ 50 w 148"/>
                <a:gd name="T91" fmla="*/ 184 h 227"/>
                <a:gd name="T92" fmla="*/ 44 w 148"/>
                <a:gd name="T93" fmla="*/ 190 h 227"/>
                <a:gd name="T94" fmla="*/ 38 w 148"/>
                <a:gd name="T95" fmla="*/ 197 h 227"/>
                <a:gd name="T96" fmla="*/ 148 w 148"/>
                <a:gd name="T97" fmla="*/ 19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8" h="227">
                  <a:moveTo>
                    <a:pt x="148" y="197"/>
                  </a:moveTo>
                  <a:lnTo>
                    <a:pt x="148" y="227"/>
                  </a:lnTo>
                  <a:lnTo>
                    <a:pt x="0" y="227"/>
                  </a:lnTo>
                  <a:lnTo>
                    <a:pt x="0" y="217"/>
                  </a:lnTo>
                  <a:lnTo>
                    <a:pt x="2" y="207"/>
                  </a:lnTo>
                  <a:lnTo>
                    <a:pt x="10" y="192"/>
                  </a:lnTo>
                  <a:lnTo>
                    <a:pt x="20" y="176"/>
                  </a:lnTo>
                  <a:lnTo>
                    <a:pt x="34" y="160"/>
                  </a:lnTo>
                  <a:lnTo>
                    <a:pt x="54" y="142"/>
                  </a:lnTo>
                  <a:lnTo>
                    <a:pt x="75" y="122"/>
                  </a:lnTo>
                  <a:lnTo>
                    <a:pt x="93" y="107"/>
                  </a:lnTo>
                  <a:lnTo>
                    <a:pt x="103" y="95"/>
                  </a:lnTo>
                  <a:lnTo>
                    <a:pt x="111" y="79"/>
                  </a:lnTo>
                  <a:lnTo>
                    <a:pt x="115" y="63"/>
                  </a:lnTo>
                  <a:lnTo>
                    <a:pt x="113" y="53"/>
                  </a:lnTo>
                  <a:lnTo>
                    <a:pt x="109" y="46"/>
                  </a:lnTo>
                  <a:lnTo>
                    <a:pt x="103" y="38"/>
                  </a:lnTo>
                  <a:lnTo>
                    <a:pt x="95" y="32"/>
                  </a:lnTo>
                  <a:lnTo>
                    <a:pt x="85" y="28"/>
                  </a:lnTo>
                  <a:lnTo>
                    <a:pt x="75" y="26"/>
                  </a:lnTo>
                  <a:lnTo>
                    <a:pt x="66" y="28"/>
                  </a:lnTo>
                  <a:lnTo>
                    <a:pt x="58" y="30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0" y="44"/>
                  </a:lnTo>
                  <a:lnTo>
                    <a:pt x="36" y="50"/>
                  </a:lnTo>
                  <a:lnTo>
                    <a:pt x="34" y="57"/>
                  </a:lnTo>
                  <a:lnTo>
                    <a:pt x="32" y="65"/>
                  </a:lnTo>
                  <a:lnTo>
                    <a:pt x="2" y="63"/>
                  </a:lnTo>
                  <a:lnTo>
                    <a:pt x="10" y="36"/>
                  </a:lnTo>
                  <a:lnTo>
                    <a:pt x="24" y="16"/>
                  </a:lnTo>
                  <a:lnTo>
                    <a:pt x="46" y="4"/>
                  </a:lnTo>
                  <a:lnTo>
                    <a:pt x="75" y="0"/>
                  </a:lnTo>
                  <a:lnTo>
                    <a:pt x="103" y="4"/>
                  </a:lnTo>
                  <a:lnTo>
                    <a:pt x="127" y="18"/>
                  </a:lnTo>
                  <a:lnTo>
                    <a:pt x="140" y="38"/>
                  </a:lnTo>
                  <a:lnTo>
                    <a:pt x="144" y="63"/>
                  </a:lnTo>
                  <a:lnTo>
                    <a:pt x="142" y="75"/>
                  </a:lnTo>
                  <a:lnTo>
                    <a:pt x="139" y="89"/>
                  </a:lnTo>
                  <a:lnTo>
                    <a:pt x="135" y="99"/>
                  </a:lnTo>
                  <a:lnTo>
                    <a:pt x="131" y="107"/>
                  </a:lnTo>
                  <a:lnTo>
                    <a:pt x="123" y="117"/>
                  </a:lnTo>
                  <a:lnTo>
                    <a:pt x="107" y="134"/>
                  </a:lnTo>
                  <a:lnTo>
                    <a:pt x="81" y="156"/>
                  </a:lnTo>
                  <a:lnTo>
                    <a:pt x="62" y="172"/>
                  </a:lnTo>
                  <a:lnTo>
                    <a:pt x="50" y="184"/>
                  </a:lnTo>
                  <a:lnTo>
                    <a:pt x="44" y="190"/>
                  </a:lnTo>
                  <a:lnTo>
                    <a:pt x="38" y="197"/>
                  </a:lnTo>
                  <a:lnTo>
                    <a:pt x="148" y="19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27" name="Line 811"/>
            <p:cNvSpPr>
              <a:spLocks noChangeShapeType="1"/>
            </p:cNvSpPr>
            <p:nvPr/>
          </p:nvSpPr>
          <p:spPr bwMode="auto">
            <a:xfrm>
              <a:off x="1034" y="957"/>
              <a:ext cx="3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28" name="Line 812"/>
            <p:cNvSpPr>
              <a:spLocks noChangeShapeType="1"/>
            </p:cNvSpPr>
            <p:nvPr/>
          </p:nvSpPr>
          <p:spPr bwMode="auto">
            <a:xfrm flipH="1">
              <a:off x="4939" y="957"/>
              <a:ext cx="3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29" name="Line 813"/>
            <p:cNvSpPr>
              <a:spLocks noChangeShapeType="1"/>
            </p:cNvSpPr>
            <p:nvPr/>
          </p:nvSpPr>
          <p:spPr bwMode="auto">
            <a:xfrm>
              <a:off x="1034" y="774"/>
              <a:ext cx="3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30" name="Line 814"/>
            <p:cNvSpPr>
              <a:spLocks noChangeShapeType="1"/>
            </p:cNvSpPr>
            <p:nvPr/>
          </p:nvSpPr>
          <p:spPr bwMode="auto">
            <a:xfrm flipH="1">
              <a:off x="4939" y="774"/>
              <a:ext cx="3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31" name="Line 815"/>
            <p:cNvSpPr>
              <a:spLocks noChangeShapeType="1"/>
            </p:cNvSpPr>
            <p:nvPr/>
          </p:nvSpPr>
          <p:spPr bwMode="auto">
            <a:xfrm>
              <a:off x="1034" y="591"/>
              <a:ext cx="3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78032" name="Line 816"/>
            <p:cNvSpPr>
              <a:spLocks noChangeShapeType="1"/>
            </p:cNvSpPr>
            <p:nvPr/>
          </p:nvSpPr>
          <p:spPr bwMode="auto">
            <a:xfrm flipH="1">
              <a:off x="4939" y="591"/>
              <a:ext cx="3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77721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68313" y="0"/>
            <a:ext cx="8229600" cy="422275"/>
          </a:xfr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chemeClr val="accent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ja-JP" sz="2800" u="sng">
                <a:effectLst>
                  <a:outerShdw blurRad="38100" dist="38100" dir="2700000" algn="tl">
                    <a:srgbClr val="C0C0C0"/>
                  </a:outerShdw>
                </a:effectLst>
              </a:rPr>
              <a:t>Super-Kamiokande-I solar neutrino data </a:t>
            </a:r>
            <a:endParaRPr lang="en-US" altLang="ja-JP" sz="2800" u="sng"/>
          </a:p>
        </p:txBody>
      </p:sp>
      <p:sp>
        <p:nvSpPr>
          <p:cNvPr id="777220" name="Line 4"/>
          <p:cNvSpPr>
            <a:spLocks noChangeShapeType="1"/>
          </p:cNvSpPr>
          <p:nvPr/>
        </p:nvSpPr>
        <p:spPr bwMode="auto">
          <a:xfrm flipV="1">
            <a:off x="6516688" y="3500438"/>
            <a:ext cx="674687" cy="28892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777221" name="Text Box 5"/>
          <p:cNvSpPr txBox="1">
            <a:spLocks noChangeArrowheads="1"/>
          </p:cNvSpPr>
          <p:nvPr/>
        </p:nvSpPr>
        <p:spPr bwMode="auto">
          <a:xfrm>
            <a:off x="1331913" y="5157788"/>
            <a:ext cx="39957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400" baseline="30000">
                <a:solidFill>
                  <a:srgbClr val="FF3399"/>
                </a:solidFill>
              </a:rPr>
              <a:t>8</a:t>
            </a:r>
            <a:r>
              <a:rPr lang="en-US" altLang="ja-JP" sz="2400">
                <a:solidFill>
                  <a:srgbClr val="FF3399"/>
                </a:solidFill>
              </a:rPr>
              <a:t>B flux : 2.35 </a:t>
            </a:r>
            <a:r>
              <a:rPr lang="en-US" altLang="ja-JP" sz="2400">
                <a:solidFill>
                  <a:srgbClr val="FF3399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 </a:t>
            </a:r>
            <a:r>
              <a:rPr lang="en-US" altLang="ja-JP" sz="2400">
                <a:solidFill>
                  <a:srgbClr val="FF3399"/>
                </a:solidFill>
              </a:rPr>
              <a:t>0.02 </a:t>
            </a:r>
            <a:r>
              <a:rPr lang="en-US" altLang="ja-JP" sz="2400">
                <a:solidFill>
                  <a:srgbClr val="FF3399"/>
                </a:solidFill>
                <a:sym typeface="Symbol" panose="05050102010706020507" pitchFamily="18" charset="2"/>
              </a:rPr>
              <a:t> </a:t>
            </a:r>
            <a:r>
              <a:rPr lang="en-US" altLang="ja-JP" sz="2400">
                <a:solidFill>
                  <a:srgbClr val="FF3399"/>
                </a:solidFill>
              </a:rPr>
              <a:t>0.08</a:t>
            </a:r>
            <a:r>
              <a:rPr lang="en-US" altLang="ja-JP" sz="2400">
                <a:solidFill>
                  <a:srgbClr val="FF3399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ja-JP" altLang="en-US" sz="2400">
                <a:solidFill>
                  <a:srgbClr val="FF3399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　　</a:t>
            </a:r>
            <a:endParaRPr lang="ja-JP" altLang="en-US" sz="2400">
              <a:solidFill>
                <a:srgbClr val="CC3300"/>
              </a:solidFill>
            </a:endParaRPr>
          </a:p>
        </p:txBody>
      </p:sp>
      <p:sp>
        <p:nvSpPr>
          <p:cNvPr id="777222" name="Text Box 6"/>
          <p:cNvSpPr txBox="1">
            <a:spLocks noChangeArrowheads="1"/>
          </p:cNvSpPr>
          <p:nvPr/>
        </p:nvSpPr>
        <p:spPr bwMode="auto">
          <a:xfrm>
            <a:off x="5364163" y="5157788"/>
            <a:ext cx="21605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000">
                <a:solidFill>
                  <a:srgbClr val="FF3399"/>
                </a:solidFill>
              </a:rPr>
              <a:t>[x 10</a:t>
            </a:r>
            <a:r>
              <a:rPr lang="en-US" altLang="ja-JP" sz="2000" baseline="30000">
                <a:solidFill>
                  <a:srgbClr val="FF3399"/>
                </a:solidFill>
              </a:rPr>
              <a:t>6</a:t>
            </a:r>
            <a:r>
              <a:rPr lang="en-US" altLang="ja-JP" sz="2000">
                <a:solidFill>
                  <a:srgbClr val="FF3399"/>
                </a:solidFill>
              </a:rPr>
              <a:t> /cm</a:t>
            </a:r>
            <a:r>
              <a:rPr lang="en-US" altLang="ja-JP" sz="2000" baseline="30000">
                <a:solidFill>
                  <a:srgbClr val="FF3399"/>
                </a:solidFill>
              </a:rPr>
              <a:t>2</a:t>
            </a:r>
            <a:r>
              <a:rPr lang="en-US" altLang="ja-JP" sz="2000">
                <a:solidFill>
                  <a:srgbClr val="FF3399"/>
                </a:solidFill>
              </a:rPr>
              <a:t>/sec]</a:t>
            </a:r>
            <a:r>
              <a:rPr lang="en-US" altLang="ja-JP" sz="2000">
                <a:solidFill>
                  <a:srgbClr val="CC3300"/>
                </a:solidFill>
              </a:rPr>
              <a:t> </a:t>
            </a:r>
          </a:p>
        </p:txBody>
      </p:sp>
      <p:sp>
        <p:nvSpPr>
          <p:cNvPr id="777223" name="Text Box 7"/>
          <p:cNvSpPr txBox="1">
            <a:spLocks noChangeArrowheads="1"/>
          </p:cNvSpPr>
          <p:nvPr/>
        </p:nvSpPr>
        <p:spPr bwMode="auto">
          <a:xfrm>
            <a:off x="3419475" y="5805488"/>
            <a:ext cx="1219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ja-JP" sz="2400">
                <a:solidFill>
                  <a:srgbClr val="FF0000"/>
                </a:solidFill>
              </a:rPr>
              <a:t>= 0.406</a:t>
            </a:r>
          </a:p>
        </p:txBody>
      </p:sp>
      <p:sp>
        <p:nvSpPr>
          <p:cNvPr id="777224" name="Text Box 8"/>
          <p:cNvSpPr txBox="1">
            <a:spLocks noChangeArrowheads="1"/>
          </p:cNvSpPr>
          <p:nvPr/>
        </p:nvSpPr>
        <p:spPr bwMode="auto">
          <a:xfrm>
            <a:off x="5629275" y="5653088"/>
            <a:ext cx="1219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ja-JP" sz="2000">
                <a:solidFill>
                  <a:srgbClr val="FF0000"/>
                </a:solidFill>
              </a:rPr>
              <a:t>+0.014</a:t>
            </a:r>
          </a:p>
        </p:txBody>
      </p:sp>
      <p:sp>
        <p:nvSpPr>
          <p:cNvPr id="777225" name="Text Box 9"/>
          <p:cNvSpPr txBox="1">
            <a:spLocks noChangeArrowheads="1"/>
          </p:cNvSpPr>
          <p:nvPr/>
        </p:nvSpPr>
        <p:spPr bwMode="auto">
          <a:xfrm>
            <a:off x="5705475" y="5957888"/>
            <a:ext cx="1219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ja-JP" sz="2000">
                <a:solidFill>
                  <a:srgbClr val="FF0000"/>
                </a:solidFill>
              </a:rPr>
              <a:t>-0.013</a:t>
            </a:r>
          </a:p>
        </p:txBody>
      </p:sp>
      <p:sp>
        <p:nvSpPr>
          <p:cNvPr id="777226" name="Text Box 10"/>
          <p:cNvSpPr txBox="1">
            <a:spLocks noChangeArrowheads="1"/>
          </p:cNvSpPr>
          <p:nvPr/>
        </p:nvSpPr>
        <p:spPr bwMode="auto">
          <a:xfrm>
            <a:off x="4486275" y="5805488"/>
            <a:ext cx="1219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ja-JP" sz="2400">
                <a:solidFill>
                  <a:srgbClr val="FF0000"/>
                </a:solidFill>
              </a:rPr>
              <a:t> </a:t>
            </a:r>
            <a:r>
              <a:rPr lang="en-US" altLang="ja-JP" sz="2400">
                <a:solidFill>
                  <a:srgbClr val="FF0000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</a:t>
            </a:r>
            <a:r>
              <a:rPr lang="en-US" altLang="ja-JP" sz="2400">
                <a:solidFill>
                  <a:srgbClr val="FF0000"/>
                </a:solidFill>
              </a:rPr>
              <a:t>0.004</a:t>
            </a:r>
          </a:p>
        </p:txBody>
      </p:sp>
      <p:sp>
        <p:nvSpPr>
          <p:cNvPr id="777227" name="Text Box 11"/>
          <p:cNvSpPr txBox="1">
            <a:spLocks noChangeArrowheads="1"/>
          </p:cNvSpPr>
          <p:nvPr/>
        </p:nvSpPr>
        <p:spPr bwMode="auto">
          <a:xfrm>
            <a:off x="2051050" y="5589588"/>
            <a:ext cx="1511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000">
                <a:solidFill>
                  <a:schemeClr val="hlink"/>
                </a:solidFill>
              </a:rPr>
              <a:t>Data</a:t>
            </a:r>
          </a:p>
        </p:txBody>
      </p:sp>
      <p:sp>
        <p:nvSpPr>
          <p:cNvPr id="777228" name="Text Box 12"/>
          <p:cNvSpPr txBox="1">
            <a:spLocks noChangeArrowheads="1"/>
          </p:cNvSpPr>
          <p:nvPr/>
        </p:nvSpPr>
        <p:spPr bwMode="auto">
          <a:xfrm>
            <a:off x="1476375" y="6021388"/>
            <a:ext cx="2057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000">
                <a:solidFill>
                  <a:schemeClr val="hlink"/>
                </a:solidFill>
              </a:rPr>
              <a:t>SSM(BP2004)</a:t>
            </a:r>
          </a:p>
        </p:txBody>
      </p:sp>
      <p:sp>
        <p:nvSpPr>
          <p:cNvPr id="777229" name="Line 13"/>
          <p:cNvSpPr>
            <a:spLocks noChangeShapeType="1"/>
          </p:cNvSpPr>
          <p:nvPr/>
        </p:nvSpPr>
        <p:spPr bwMode="auto">
          <a:xfrm>
            <a:off x="1476375" y="6021388"/>
            <a:ext cx="1800225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777230" name="Text Box 14"/>
          <p:cNvSpPr txBox="1">
            <a:spLocks noChangeArrowheads="1"/>
          </p:cNvSpPr>
          <p:nvPr/>
        </p:nvSpPr>
        <p:spPr bwMode="auto">
          <a:xfrm>
            <a:off x="3563938" y="1557338"/>
            <a:ext cx="2952750" cy="588962"/>
          </a:xfrm>
          <a:prstGeom prst="rect">
            <a:avLst/>
          </a:prstGeom>
          <a:noFill/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3200">
                <a:solidFill>
                  <a:schemeClr val="hlink"/>
                </a:solidFill>
                <a:latin typeface="Symbol" panose="05050102010706020507" pitchFamily="18" charset="2"/>
              </a:rPr>
              <a:t>n </a:t>
            </a:r>
            <a:r>
              <a:rPr lang="en-US" altLang="ja-JP" sz="3200">
                <a:solidFill>
                  <a:schemeClr val="hlink"/>
                </a:solidFill>
              </a:rPr>
              <a:t>+ e</a:t>
            </a:r>
            <a:r>
              <a:rPr lang="en-US" altLang="ja-JP" sz="3200" baseline="30000">
                <a:solidFill>
                  <a:schemeClr val="hlink"/>
                </a:solidFill>
              </a:rPr>
              <a:t>-</a:t>
            </a:r>
            <a:r>
              <a:rPr lang="en-US" altLang="ja-JP" sz="3200">
                <a:solidFill>
                  <a:schemeClr val="hlink"/>
                </a:solidFill>
              </a:rPr>
              <a:t> </a:t>
            </a:r>
            <a:r>
              <a:rPr lang="en-US" altLang="ja-JP" sz="3200">
                <a:solidFill>
                  <a:schemeClr val="hlink"/>
                </a:solidFill>
                <a:sym typeface="Wingdings" panose="05000000000000000000" pitchFamily="2" charset="2"/>
              </a:rPr>
              <a:t> </a:t>
            </a:r>
            <a:r>
              <a:rPr lang="en-US" altLang="ja-JP" sz="3200">
                <a:solidFill>
                  <a:schemeClr val="hlink"/>
                </a:solidFill>
                <a:latin typeface="Symbol" panose="05050102010706020507" pitchFamily="18" charset="2"/>
                <a:sym typeface="Wingdings" panose="05000000000000000000" pitchFamily="2" charset="2"/>
              </a:rPr>
              <a:t>n </a:t>
            </a:r>
            <a:r>
              <a:rPr lang="en-US" altLang="ja-JP" sz="3200">
                <a:solidFill>
                  <a:schemeClr val="hlink"/>
                </a:solidFill>
                <a:sym typeface="Wingdings" panose="05000000000000000000" pitchFamily="2" charset="2"/>
              </a:rPr>
              <a:t>+ e</a:t>
            </a:r>
            <a:r>
              <a:rPr lang="en-US" altLang="ja-JP" sz="3200" baseline="30000">
                <a:solidFill>
                  <a:schemeClr val="hlink"/>
                </a:solidFill>
                <a:sym typeface="Wingdings" panose="05000000000000000000" pitchFamily="2" charset="2"/>
              </a:rPr>
              <a:t>-</a:t>
            </a:r>
            <a:endParaRPr lang="en-US" altLang="ja-JP" sz="3200" baseline="30000">
              <a:solidFill>
                <a:schemeClr val="hlink"/>
              </a:solidFill>
            </a:endParaRPr>
          </a:p>
        </p:txBody>
      </p:sp>
      <p:sp>
        <p:nvSpPr>
          <p:cNvPr id="777231" name="Text Box 15"/>
          <p:cNvSpPr txBox="1">
            <a:spLocks noChangeArrowheads="1"/>
          </p:cNvSpPr>
          <p:nvPr/>
        </p:nvSpPr>
        <p:spPr bwMode="auto">
          <a:xfrm>
            <a:off x="1692275" y="6461125"/>
            <a:ext cx="62642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1800">
                <a:solidFill>
                  <a:schemeClr val="hlink"/>
                </a:solidFill>
              </a:rPr>
              <a:t>( Data/SSM(BP2000) = 0.465 </a:t>
            </a:r>
            <a:r>
              <a:rPr lang="en-US" altLang="ja-JP" sz="1800">
                <a:solidFill>
                  <a:srgbClr val="FF0000"/>
                </a:solidFill>
                <a:sym typeface="Symbol" panose="05050102010706020507" pitchFamily="18" charset="2"/>
              </a:rPr>
              <a:t></a:t>
            </a:r>
            <a:r>
              <a:rPr lang="en-US" altLang="ja-JP" sz="1800">
                <a:solidFill>
                  <a:srgbClr val="FF0000"/>
                </a:solidFill>
              </a:rPr>
              <a:t>0.005 +0.016/-0.015 )</a:t>
            </a:r>
          </a:p>
        </p:txBody>
      </p:sp>
      <p:sp>
        <p:nvSpPr>
          <p:cNvPr id="778033" name="Text Box 817"/>
          <p:cNvSpPr txBox="1">
            <a:spLocks noChangeArrowheads="1"/>
          </p:cNvSpPr>
          <p:nvPr/>
        </p:nvSpPr>
        <p:spPr bwMode="auto">
          <a:xfrm>
            <a:off x="2806700" y="476250"/>
            <a:ext cx="63373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altLang="ja-JP" sz="2400" b="0">
                <a:solidFill>
                  <a:srgbClr val="CC3300"/>
                </a:solidFill>
              </a:rPr>
              <a:t>May 31, 1996 – July 13, 2001 (1496 days )</a:t>
            </a:r>
          </a:p>
        </p:txBody>
      </p:sp>
      <p:sp>
        <p:nvSpPr>
          <p:cNvPr id="778036" name="Text Box 820"/>
          <p:cNvSpPr txBox="1">
            <a:spLocks noChangeArrowheads="1"/>
          </p:cNvSpPr>
          <p:nvPr/>
        </p:nvSpPr>
        <p:spPr bwMode="auto">
          <a:xfrm>
            <a:off x="3779838" y="3789363"/>
            <a:ext cx="4673600" cy="785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altLang="ja-JP" sz="2400">
                <a:solidFill>
                  <a:srgbClr val="FF0000"/>
                </a:solidFill>
              </a:rPr>
              <a:t>22400</a:t>
            </a:r>
            <a:r>
              <a:rPr lang="en-US" altLang="ja-JP" sz="2400">
                <a:solidFill>
                  <a:srgbClr val="FF0000"/>
                </a:solidFill>
                <a:sym typeface="Symbol" panose="05050102010706020507" pitchFamily="18" charset="2"/>
              </a:rPr>
              <a:t>230</a:t>
            </a:r>
            <a:r>
              <a:rPr lang="en-US" altLang="ja-JP" sz="2400">
                <a:solidFill>
                  <a:srgbClr val="FF0000"/>
                </a:solidFill>
              </a:rPr>
              <a:t> solar </a:t>
            </a:r>
            <a:r>
              <a:rPr lang="en-US" altLang="ja-JP" sz="2400">
                <a:solidFill>
                  <a:srgbClr val="FF0000"/>
                </a:solidFill>
                <a:latin typeface="Symbol" panose="05050102010706020507" pitchFamily="18" charset="2"/>
              </a:rPr>
              <a:t>n </a:t>
            </a:r>
            <a:r>
              <a:rPr lang="en-US" altLang="ja-JP" sz="2400">
                <a:solidFill>
                  <a:srgbClr val="FF0000"/>
                </a:solidFill>
              </a:rPr>
              <a:t>events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altLang="ja-JP" sz="2400">
                <a:solidFill>
                  <a:srgbClr val="FF0000"/>
                </a:solidFill>
              </a:rPr>
              <a:t>(14.5 events/day) </a:t>
            </a:r>
          </a:p>
        </p:txBody>
      </p:sp>
    </p:spTree>
  </p:cSld>
  <p:clrMapOvr>
    <a:masterClrMapping/>
  </p:clrMapOvr>
  <p:transition spd="med">
    <p:wipe dir="d"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9561" name="Group 8985"/>
          <p:cNvGrpSpPr>
            <a:grpSpLocks/>
          </p:cNvGrpSpPr>
          <p:nvPr/>
        </p:nvGrpSpPr>
        <p:grpSpPr bwMode="auto">
          <a:xfrm>
            <a:off x="755650" y="1557338"/>
            <a:ext cx="6337300" cy="6264275"/>
            <a:chOff x="476" y="981"/>
            <a:chExt cx="3992" cy="3946"/>
          </a:xfrm>
        </p:grpSpPr>
        <p:sp>
          <p:nvSpPr>
            <p:cNvPr id="926060" name="AutoShape 5484"/>
            <p:cNvSpPr>
              <a:spLocks noChangeAspect="1" noChangeArrowheads="1" noTextEdit="1"/>
            </p:cNvSpPr>
            <p:nvPr/>
          </p:nvSpPr>
          <p:spPr bwMode="auto">
            <a:xfrm>
              <a:off x="476" y="981"/>
              <a:ext cx="3992" cy="39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929560" name="Group 8984"/>
            <p:cNvGrpSpPr>
              <a:grpSpLocks/>
            </p:cNvGrpSpPr>
            <p:nvPr/>
          </p:nvGrpSpPr>
          <p:grpSpPr bwMode="auto">
            <a:xfrm>
              <a:off x="874" y="1780"/>
              <a:ext cx="3260" cy="2292"/>
              <a:chOff x="874" y="1780"/>
              <a:chExt cx="3260" cy="2292"/>
            </a:xfrm>
          </p:grpSpPr>
          <p:sp>
            <p:nvSpPr>
              <p:cNvPr id="926063" name="Rectangle 5487"/>
              <p:cNvSpPr>
                <a:spLocks noChangeArrowheads="1"/>
              </p:cNvSpPr>
              <p:nvPr/>
            </p:nvSpPr>
            <p:spPr bwMode="auto">
              <a:xfrm>
                <a:off x="1046" y="1825"/>
                <a:ext cx="3045" cy="2126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64" name="Line 5488"/>
              <p:cNvSpPr>
                <a:spLocks noChangeShapeType="1"/>
              </p:cNvSpPr>
              <p:nvPr/>
            </p:nvSpPr>
            <p:spPr bwMode="auto">
              <a:xfrm flipV="1">
                <a:off x="1046" y="1825"/>
                <a:ext cx="1" cy="212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65" name="Line 5489"/>
              <p:cNvSpPr>
                <a:spLocks noChangeShapeType="1"/>
              </p:cNvSpPr>
              <p:nvPr/>
            </p:nvSpPr>
            <p:spPr bwMode="auto">
              <a:xfrm flipH="1">
                <a:off x="1046" y="3951"/>
                <a:ext cx="57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66" name="Line 5490"/>
              <p:cNvSpPr>
                <a:spLocks noChangeShapeType="1"/>
              </p:cNvSpPr>
              <p:nvPr/>
            </p:nvSpPr>
            <p:spPr bwMode="auto">
              <a:xfrm flipH="1">
                <a:off x="1046" y="3897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67" name="Line 5491"/>
              <p:cNvSpPr>
                <a:spLocks noChangeShapeType="1"/>
              </p:cNvSpPr>
              <p:nvPr/>
            </p:nvSpPr>
            <p:spPr bwMode="auto">
              <a:xfrm flipH="1">
                <a:off x="1046" y="3844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68" name="Line 5492"/>
              <p:cNvSpPr>
                <a:spLocks noChangeShapeType="1"/>
              </p:cNvSpPr>
              <p:nvPr/>
            </p:nvSpPr>
            <p:spPr bwMode="auto">
              <a:xfrm flipH="1">
                <a:off x="1046" y="3791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69" name="Line 5493"/>
              <p:cNvSpPr>
                <a:spLocks noChangeShapeType="1"/>
              </p:cNvSpPr>
              <p:nvPr/>
            </p:nvSpPr>
            <p:spPr bwMode="auto">
              <a:xfrm flipH="1">
                <a:off x="1046" y="3738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70" name="Line 5494"/>
              <p:cNvSpPr>
                <a:spLocks noChangeShapeType="1"/>
              </p:cNvSpPr>
              <p:nvPr/>
            </p:nvSpPr>
            <p:spPr bwMode="auto">
              <a:xfrm flipH="1">
                <a:off x="1046" y="3685"/>
                <a:ext cx="57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71" name="Line 5495"/>
              <p:cNvSpPr>
                <a:spLocks noChangeShapeType="1"/>
              </p:cNvSpPr>
              <p:nvPr/>
            </p:nvSpPr>
            <p:spPr bwMode="auto">
              <a:xfrm flipH="1">
                <a:off x="1046" y="3631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72" name="Line 5496"/>
              <p:cNvSpPr>
                <a:spLocks noChangeShapeType="1"/>
              </p:cNvSpPr>
              <p:nvPr/>
            </p:nvSpPr>
            <p:spPr bwMode="auto">
              <a:xfrm flipH="1">
                <a:off x="1046" y="3578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73" name="Line 5497"/>
              <p:cNvSpPr>
                <a:spLocks noChangeShapeType="1"/>
              </p:cNvSpPr>
              <p:nvPr/>
            </p:nvSpPr>
            <p:spPr bwMode="auto">
              <a:xfrm flipH="1">
                <a:off x="1046" y="3526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74" name="Line 5498"/>
              <p:cNvSpPr>
                <a:spLocks noChangeShapeType="1"/>
              </p:cNvSpPr>
              <p:nvPr/>
            </p:nvSpPr>
            <p:spPr bwMode="auto">
              <a:xfrm flipH="1">
                <a:off x="1046" y="3472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75" name="Line 5499"/>
              <p:cNvSpPr>
                <a:spLocks noChangeShapeType="1"/>
              </p:cNvSpPr>
              <p:nvPr/>
            </p:nvSpPr>
            <p:spPr bwMode="auto">
              <a:xfrm flipH="1">
                <a:off x="1046" y="3419"/>
                <a:ext cx="57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76" name="Line 5500"/>
              <p:cNvSpPr>
                <a:spLocks noChangeShapeType="1"/>
              </p:cNvSpPr>
              <p:nvPr/>
            </p:nvSpPr>
            <p:spPr bwMode="auto">
              <a:xfrm flipH="1">
                <a:off x="1046" y="3366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77" name="Line 5501"/>
              <p:cNvSpPr>
                <a:spLocks noChangeShapeType="1"/>
              </p:cNvSpPr>
              <p:nvPr/>
            </p:nvSpPr>
            <p:spPr bwMode="auto">
              <a:xfrm flipH="1">
                <a:off x="1046" y="3313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78" name="Line 5502"/>
              <p:cNvSpPr>
                <a:spLocks noChangeShapeType="1"/>
              </p:cNvSpPr>
              <p:nvPr/>
            </p:nvSpPr>
            <p:spPr bwMode="auto">
              <a:xfrm flipH="1">
                <a:off x="1046" y="3260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79" name="Line 5503"/>
              <p:cNvSpPr>
                <a:spLocks noChangeShapeType="1"/>
              </p:cNvSpPr>
              <p:nvPr/>
            </p:nvSpPr>
            <p:spPr bwMode="auto">
              <a:xfrm flipH="1">
                <a:off x="1046" y="3206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80" name="Line 5504"/>
              <p:cNvSpPr>
                <a:spLocks noChangeShapeType="1"/>
              </p:cNvSpPr>
              <p:nvPr/>
            </p:nvSpPr>
            <p:spPr bwMode="auto">
              <a:xfrm flipH="1">
                <a:off x="1046" y="3153"/>
                <a:ext cx="57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81" name="Line 5505"/>
              <p:cNvSpPr>
                <a:spLocks noChangeShapeType="1"/>
              </p:cNvSpPr>
              <p:nvPr/>
            </p:nvSpPr>
            <p:spPr bwMode="auto">
              <a:xfrm flipH="1">
                <a:off x="1046" y="3100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82" name="Line 5506"/>
              <p:cNvSpPr>
                <a:spLocks noChangeShapeType="1"/>
              </p:cNvSpPr>
              <p:nvPr/>
            </p:nvSpPr>
            <p:spPr bwMode="auto">
              <a:xfrm flipH="1">
                <a:off x="1046" y="3047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83" name="Line 5507"/>
              <p:cNvSpPr>
                <a:spLocks noChangeShapeType="1"/>
              </p:cNvSpPr>
              <p:nvPr/>
            </p:nvSpPr>
            <p:spPr bwMode="auto">
              <a:xfrm flipH="1">
                <a:off x="1046" y="2994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84" name="Line 5508"/>
              <p:cNvSpPr>
                <a:spLocks noChangeShapeType="1"/>
              </p:cNvSpPr>
              <p:nvPr/>
            </p:nvSpPr>
            <p:spPr bwMode="auto">
              <a:xfrm flipH="1">
                <a:off x="1046" y="2941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85" name="Line 5509"/>
              <p:cNvSpPr>
                <a:spLocks noChangeShapeType="1"/>
              </p:cNvSpPr>
              <p:nvPr/>
            </p:nvSpPr>
            <p:spPr bwMode="auto">
              <a:xfrm flipH="1">
                <a:off x="1046" y="2887"/>
                <a:ext cx="57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86" name="Line 5510"/>
              <p:cNvSpPr>
                <a:spLocks noChangeShapeType="1"/>
              </p:cNvSpPr>
              <p:nvPr/>
            </p:nvSpPr>
            <p:spPr bwMode="auto">
              <a:xfrm flipH="1">
                <a:off x="1046" y="2834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87" name="Line 5511"/>
              <p:cNvSpPr>
                <a:spLocks noChangeShapeType="1"/>
              </p:cNvSpPr>
              <p:nvPr/>
            </p:nvSpPr>
            <p:spPr bwMode="auto">
              <a:xfrm flipH="1">
                <a:off x="1046" y="2782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88" name="Line 5512"/>
              <p:cNvSpPr>
                <a:spLocks noChangeShapeType="1"/>
              </p:cNvSpPr>
              <p:nvPr/>
            </p:nvSpPr>
            <p:spPr bwMode="auto">
              <a:xfrm flipH="1">
                <a:off x="1046" y="2728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89" name="Line 5513"/>
              <p:cNvSpPr>
                <a:spLocks noChangeShapeType="1"/>
              </p:cNvSpPr>
              <p:nvPr/>
            </p:nvSpPr>
            <p:spPr bwMode="auto">
              <a:xfrm flipH="1">
                <a:off x="1046" y="2675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90" name="Line 5514"/>
              <p:cNvSpPr>
                <a:spLocks noChangeShapeType="1"/>
              </p:cNvSpPr>
              <p:nvPr/>
            </p:nvSpPr>
            <p:spPr bwMode="auto">
              <a:xfrm flipH="1">
                <a:off x="1046" y="2621"/>
                <a:ext cx="57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91" name="Line 5515"/>
              <p:cNvSpPr>
                <a:spLocks noChangeShapeType="1"/>
              </p:cNvSpPr>
              <p:nvPr/>
            </p:nvSpPr>
            <p:spPr bwMode="auto">
              <a:xfrm flipH="1">
                <a:off x="1046" y="2569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92" name="Line 5516"/>
              <p:cNvSpPr>
                <a:spLocks noChangeShapeType="1"/>
              </p:cNvSpPr>
              <p:nvPr/>
            </p:nvSpPr>
            <p:spPr bwMode="auto">
              <a:xfrm flipH="1">
                <a:off x="1046" y="2516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93" name="Line 5517"/>
              <p:cNvSpPr>
                <a:spLocks noChangeShapeType="1"/>
              </p:cNvSpPr>
              <p:nvPr/>
            </p:nvSpPr>
            <p:spPr bwMode="auto">
              <a:xfrm flipH="1">
                <a:off x="1046" y="2462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94" name="Line 5518"/>
              <p:cNvSpPr>
                <a:spLocks noChangeShapeType="1"/>
              </p:cNvSpPr>
              <p:nvPr/>
            </p:nvSpPr>
            <p:spPr bwMode="auto">
              <a:xfrm flipH="1">
                <a:off x="1046" y="2409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95" name="Line 5519"/>
              <p:cNvSpPr>
                <a:spLocks noChangeShapeType="1"/>
              </p:cNvSpPr>
              <p:nvPr/>
            </p:nvSpPr>
            <p:spPr bwMode="auto">
              <a:xfrm flipH="1">
                <a:off x="1046" y="2356"/>
                <a:ext cx="57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96" name="Line 5520"/>
              <p:cNvSpPr>
                <a:spLocks noChangeShapeType="1"/>
              </p:cNvSpPr>
              <p:nvPr/>
            </p:nvSpPr>
            <p:spPr bwMode="auto">
              <a:xfrm flipH="1">
                <a:off x="1046" y="2303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97" name="Line 5521"/>
              <p:cNvSpPr>
                <a:spLocks noChangeShapeType="1"/>
              </p:cNvSpPr>
              <p:nvPr/>
            </p:nvSpPr>
            <p:spPr bwMode="auto">
              <a:xfrm flipH="1">
                <a:off x="1046" y="2250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98" name="Line 5522"/>
              <p:cNvSpPr>
                <a:spLocks noChangeShapeType="1"/>
              </p:cNvSpPr>
              <p:nvPr/>
            </p:nvSpPr>
            <p:spPr bwMode="auto">
              <a:xfrm flipH="1">
                <a:off x="1046" y="2197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099" name="Line 5523"/>
              <p:cNvSpPr>
                <a:spLocks noChangeShapeType="1"/>
              </p:cNvSpPr>
              <p:nvPr/>
            </p:nvSpPr>
            <p:spPr bwMode="auto">
              <a:xfrm flipH="1">
                <a:off x="1046" y="2143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00" name="Line 5524"/>
              <p:cNvSpPr>
                <a:spLocks noChangeShapeType="1"/>
              </p:cNvSpPr>
              <p:nvPr/>
            </p:nvSpPr>
            <p:spPr bwMode="auto">
              <a:xfrm flipH="1">
                <a:off x="1046" y="2091"/>
                <a:ext cx="57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01" name="Line 5525"/>
              <p:cNvSpPr>
                <a:spLocks noChangeShapeType="1"/>
              </p:cNvSpPr>
              <p:nvPr/>
            </p:nvSpPr>
            <p:spPr bwMode="auto">
              <a:xfrm flipH="1">
                <a:off x="1046" y="2038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02" name="Line 5526"/>
              <p:cNvSpPr>
                <a:spLocks noChangeShapeType="1"/>
              </p:cNvSpPr>
              <p:nvPr/>
            </p:nvSpPr>
            <p:spPr bwMode="auto">
              <a:xfrm flipH="1">
                <a:off x="1046" y="1984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03" name="Line 5527"/>
              <p:cNvSpPr>
                <a:spLocks noChangeShapeType="1"/>
              </p:cNvSpPr>
              <p:nvPr/>
            </p:nvSpPr>
            <p:spPr bwMode="auto">
              <a:xfrm flipH="1">
                <a:off x="1046" y="1931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04" name="Line 5528"/>
              <p:cNvSpPr>
                <a:spLocks noChangeShapeType="1"/>
              </p:cNvSpPr>
              <p:nvPr/>
            </p:nvSpPr>
            <p:spPr bwMode="auto">
              <a:xfrm flipH="1">
                <a:off x="1046" y="1877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05" name="Line 5529"/>
              <p:cNvSpPr>
                <a:spLocks noChangeShapeType="1"/>
              </p:cNvSpPr>
              <p:nvPr/>
            </p:nvSpPr>
            <p:spPr bwMode="auto">
              <a:xfrm flipH="1">
                <a:off x="1046" y="1825"/>
                <a:ext cx="57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06" name="Freeform 5530"/>
              <p:cNvSpPr>
                <a:spLocks noEditPoints="1"/>
              </p:cNvSpPr>
              <p:nvPr/>
            </p:nvSpPr>
            <p:spPr bwMode="auto">
              <a:xfrm>
                <a:off x="877" y="3905"/>
                <a:ext cx="85" cy="93"/>
              </a:xfrm>
              <a:custGeom>
                <a:avLst/>
                <a:gdLst>
                  <a:gd name="T0" fmla="*/ 43 w 85"/>
                  <a:gd name="T1" fmla="*/ 0 h 93"/>
                  <a:gd name="T2" fmla="*/ 60 w 85"/>
                  <a:gd name="T3" fmla="*/ 3 h 93"/>
                  <a:gd name="T4" fmla="*/ 74 w 85"/>
                  <a:gd name="T5" fmla="*/ 10 h 93"/>
                  <a:gd name="T6" fmla="*/ 80 w 85"/>
                  <a:gd name="T7" fmla="*/ 18 h 93"/>
                  <a:gd name="T8" fmla="*/ 85 w 85"/>
                  <a:gd name="T9" fmla="*/ 31 h 93"/>
                  <a:gd name="T10" fmla="*/ 85 w 85"/>
                  <a:gd name="T11" fmla="*/ 46 h 93"/>
                  <a:gd name="T12" fmla="*/ 85 w 85"/>
                  <a:gd name="T13" fmla="*/ 62 h 93"/>
                  <a:gd name="T14" fmla="*/ 80 w 85"/>
                  <a:gd name="T15" fmla="*/ 74 h 93"/>
                  <a:gd name="T16" fmla="*/ 74 w 85"/>
                  <a:gd name="T17" fmla="*/ 84 h 93"/>
                  <a:gd name="T18" fmla="*/ 60 w 85"/>
                  <a:gd name="T19" fmla="*/ 91 h 93"/>
                  <a:gd name="T20" fmla="*/ 43 w 85"/>
                  <a:gd name="T21" fmla="*/ 93 h 93"/>
                  <a:gd name="T22" fmla="*/ 27 w 85"/>
                  <a:gd name="T23" fmla="*/ 91 h 93"/>
                  <a:gd name="T24" fmla="*/ 12 w 85"/>
                  <a:gd name="T25" fmla="*/ 82 h 93"/>
                  <a:gd name="T26" fmla="*/ 5 w 85"/>
                  <a:gd name="T27" fmla="*/ 74 h 93"/>
                  <a:gd name="T28" fmla="*/ 2 w 85"/>
                  <a:gd name="T29" fmla="*/ 62 h 93"/>
                  <a:gd name="T30" fmla="*/ 0 w 85"/>
                  <a:gd name="T31" fmla="*/ 46 h 93"/>
                  <a:gd name="T32" fmla="*/ 2 w 85"/>
                  <a:gd name="T33" fmla="*/ 31 h 93"/>
                  <a:gd name="T34" fmla="*/ 7 w 85"/>
                  <a:gd name="T35" fmla="*/ 18 h 93"/>
                  <a:gd name="T36" fmla="*/ 13 w 85"/>
                  <a:gd name="T37" fmla="*/ 10 h 93"/>
                  <a:gd name="T38" fmla="*/ 27 w 85"/>
                  <a:gd name="T39" fmla="*/ 3 h 93"/>
                  <a:gd name="T40" fmla="*/ 43 w 85"/>
                  <a:gd name="T41" fmla="*/ 0 h 93"/>
                  <a:gd name="T42" fmla="*/ 43 w 85"/>
                  <a:gd name="T43" fmla="*/ 16 h 93"/>
                  <a:gd name="T44" fmla="*/ 38 w 85"/>
                  <a:gd name="T45" fmla="*/ 17 h 93"/>
                  <a:gd name="T46" fmla="*/ 35 w 85"/>
                  <a:gd name="T47" fmla="*/ 18 h 93"/>
                  <a:gd name="T48" fmla="*/ 30 w 85"/>
                  <a:gd name="T49" fmla="*/ 20 h 93"/>
                  <a:gd name="T50" fmla="*/ 28 w 85"/>
                  <a:gd name="T51" fmla="*/ 25 h 93"/>
                  <a:gd name="T52" fmla="*/ 27 w 85"/>
                  <a:gd name="T53" fmla="*/ 33 h 93"/>
                  <a:gd name="T54" fmla="*/ 25 w 85"/>
                  <a:gd name="T55" fmla="*/ 46 h 93"/>
                  <a:gd name="T56" fmla="*/ 27 w 85"/>
                  <a:gd name="T57" fmla="*/ 59 h 93"/>
                  <a:gd name="T58" fmla="*/ 28 w 85"/>
                  <a:gd name="T59" fmla="*/ 67 h 93"/>
                  <a:gd name="T60" fmla="*/ 30 w 85"/>
                  <a:gd name="T61" fmla="*/ 71 h 93"/>
                  <a:gd name="T62" fmla="*/ 32 w 85"/>
                  <a:gd name="T63" fmla="*/ 73 h 93"/>
                  <a:gd name="T64" fmla="*/ 35 w 85"/>
                  <a:gd name="T65" fmla="*/ 75 h 93"/>
                  <a:gd name="T66" fmla="*/ 38 w 85"/>
                  <a:gd name="T67" fmla="*/ 77 h 93"/>
                  <a:gd name="T68" fmla="*/ 43 w 85"/>
                  <a:gd name="T69" fmla="*/ 78 h 93"/>
                  <a:gd name="T70" fmla="*/ 49 w 85"/>
                  <a:gd name="T71" fmla="*/ 77 h 93"/>
                  <a:gd name="T72" fmla="*/ 52 w 85"/>
                  <a:gd name="T73" fmla="*/ 75 h 93"/>
                  <a:gd name="T74" fmla="*/ 55 w 85"/>
                  <a:gd name="T75" fmla="*/ 73 h 93"/>
                  <a:gd name="T76" fmla="*/ 59 w 85"/>
                  <a:gd name="T77" fmla="*/ 68 h 93"/>
                  <a:gd name="T78" fmla="*/ 60 w 85"/>
                  <a:gd name="T79" fmla="*/ 60 h 93"/>
                  <a:gd name="T80" fmla="*/ 62 w 85"/>
                  <a:gd name="T81" fmla="*/ 46 h 93"/>
                  <a:gd name="T82" fmla="*/ 60 w 85"/>
                  <a:gd name="T83" fmla="*/ 33 h 93"/>
                  <a:gd name="T84" fmla="*/ 59 w 85"/>
                  <a:gd name="T85" fmla="*/ 25 h 93"/>
                  <a:gd name="T86" fmla="*/ 57 w 85"/>
                  <a:gd name="T87" fmla="*/ 23 h 93"/>
                  <a:gd name="T88" fmla="*/ 55 w 85"/>
                  <a:gd name="T89" fmla="*/ 19 h 93"/>
                  <a:gd name="T90" fmla="*/ 52 w 85"/>
                  <a:gd name="T91" fmla="*/ 18 h 93"/>
                  <a:gd name="T92" fmla="*/ 49 w 85"/>
                  <a:gd name="T93" fmla="*/ 17 h 93"/>
                  <a:gd name="T94" fmla="*/ 43 w 85"/>
                  <a:gd name="T95" fmla="*/ 1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5" h="93">
                    <a:moveTo>
                      <a:pt x="43" y="0"/>
                    </a:moveTo>
                    <a:lnTo>
                      <a:pt x="60" y="3"/>
                    </a:lnTo>
                    <a:lnTo>
                      <a:pt x="74" y="10"/>
                    </a:lnTo>
                    <a:lnTo>
                      <a:pt x="80" y="18"/>
                    </a:lnTo>
                    <a:lnTo>
                      <a:pt x="85" y="31"/>
                    </a:lnTo>
                    <a:lnTo>
                      <a:pt x="85" y="46"/>
                    </a:lnTo>
                    <a:lnTo>
                      <a:pt x="85" y="62"/>
                    </a:lnTo>
                    <a:lnTo>
                      <a:pt x="80" y="74"/>
                    </a:lnTo>
                    <a:lnTo>
                      <a:pt x="74" y="84"/>
                    </a:lnTo>
                    <a:lnTo>
                      <a:pt x="60" y="91"/>
                    </a:lnTo>
                    <a:lnTo>
                      <a:pt x="43" y="93"/>
                    </a:lnTo>
                    <a:lnTo>
                      <a:pt x="27" y="91"/>
                    </a:lnTo>
                    <a:lnTo>
                      <a:pt x="12" y="82"/>
                    </a:lnTo>
                    <a:lnTo>
                      <a:pt x="5" y="74"/>
                    </a:lnTo>
                    <a:lnTo>
                      <a:pt x="2" y="62"/>
                    </a:lnTo>
                    <a:lnTo>
                      <a:pt x="0" y="46"/>
                    </a:lnTo>
                    <a:lnTo>
                      <a:pt x="2" y="31"/>
                    </a:lnTo>
                    <a:lnTo>
                      <a:pt x="7" y="18"/>
                    </a:lnTo>
                    <a:lnTo>
                      <a:pt x="13" y="10"/>
                    </a:lnTo>
                    <a:lnTo>
                      <a:pt x="27" y="3"/>
                    </a:lnTo>
                    <a:lnTo>
                      <a:pt x="43" y="0"/>
                    </a:lnTo>
                    <a:close/>
                    <a:moveTo>
                      <a:pt x="43" y="16"/>
                    </a:moveTo>
                    <a:lnTo>
                      <a:pt x="38" y="17"/>
                    </a:lnTo>
                    <a:lnTo>
                      <a:pt x="35" y="18"/>
                    </a:lnTo>
                    <a:lnTo>
                      <a:pt x="30" y="20"/>
                    </a:lnTo>
                    <a:lnTo>
                      <a:pt x="28" y="25"/>
                    </a:lnTo>
                    <a:lnTo>
                      <a:pt x="27" y="33"/>
                    </a:lnTo>
                    <a:lnTo>
                      <a:pt x="25" y="46"/>
                    </a:lnTo>
                    <a:lnTo>
                      <a:pt x="27" y="59"/>
                    </a:lnTo>
                    <a:lnTo>
                      <a:pt x="28" y="67"/>
                    </a:lnTo>
                    <a:lnTo>
                      <a:pt x="30" y="71"/>
                    </a:lnTo>
                    <a:lnTo>
                      <a:pt x="32" y="73"/>
                    </a:lnTo>
                    <a:lnTo>
                      <a:pt x="35" y="75"/>
                    </a:lnTo>
                    <a:lnTo>
                      <a:pt x="38" y="77"/>
                    </a:lnTo>
                    <a:lnTo>
                      <a:pt x="43" y="78"/>
                    </a:lnTo>
                    <a:lnTo>
                      <a:pt x="49" y="77"/>
                    </a:lnTo>
                    <a:lnTo>
                      <a:pt x="52" y="75"/>
                    </a:lnTo>
                    <a:lnTo>
                      <a:pt x="55" y="73"/>
                    </a:lnTo>
                    <a:lnTo>
                      <a:pt x="59" y="68"/>
                    </a:lnTo>
                    <a:lnTo>
                      <a:pt x="60" y="60"/>
                    </a:lnTo>
                    <a:lnTo>
                      <a:pt x="62" y="46"/>
                    </a:lnTo>
                    <a:lnTo>
                      <a:pt x="60" y="33"/>
                    </a:lnTo>
                    <a:lnTo>
                      <a:pt x="59" y="25"/>
                    </a:lnTo>
                    <a:lnTo>
                      <a:pt x="57" y="23"/>
                    </a:lnTo>
                    <a:lnTo>
                      <a:pt x="55" y="19"/>
                    </a:lnTo>
                    <a:lnTo>
                      <a:pt x="52" y="18"/>
                    </a:lnTo>
                    <a:lnTo>
                      <a:pt x="49" y="17"/>
                    </a:lnTo>
                    <a:lnTo>
                      <a:pt x="43" y="1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07" name="Freeform 5531"/>
              <p:cNvSpPr>
                <a:spLocks/>
              </p:cNvSpPr>
              <p:nvPr/>
            </p:nvSpPr>
            <p:spPr bwMode="auto">
              <a:xfrm>
                <a:off x="884" y="3639"/>
                <a:ext cx="57" cy="92"/>
              </a:xfrm>
              <a:custGeom>
                <a:avLst/>
                <a:gdLst>
                  <a:gd name="T0" fmla="*/ 57 w 57"/>
                  <a:gd name="T1" fmla="*/ 92 h 92"/>
                  <a:gd name="T2" fmla="*/ 31 w 57"/>
                  <a:gd name="T3" fmla="*/ 92 h 92"/>
                  <a:gd name="T4" fmla="*/ 31 w 57"/>
                  <a:gd name="T5" fmla="*/ 25 h 92"/>
                  <a:gd name="T6" fmla="*/ 16 w 57"/>
                  <a:gd name="T7" fmla="*/ 34 h 92"/>
                  <a:gd name="T8" fmla="*/ 0 w 57"/>
                  <a:gd name="T9" fmla="*/ 40 h 92"/>
                  <a:gd name="T10" fmla="*/ 0 w 57"/>
                  <a:gd name="T11" fmla="*/ 23 h 92"/>
                  <a:gd name="T12" fmla="*/ 6 w 57"/>
                  <a:gd name="T13" fmla="*/ 20 h 92"/>
                  <a:gd name="T14" fmla="*/ 13 w 57"/>
                  <a:gd name="T15" fmla="*/ 18 h 92"/>
                  <a:gd name="T16" fmla="*/ 20 w 57"/>
                  <a:gd name="T17" fmla="*/ 14 h 92"/>
                  <a:gd name="T18" fmla="*/ 26 w 57"/>
                  <a:gd name="T19" fmla="*/ 10 h 92"/>
                  <a:gd name="T20" fmla="*/ 33 w 57"/>
                  <a:gd name="T21" fmla="*/ 5 h 92"/>
                  <a:gd name="T22" fmla="*/ 36 w 57"/>
                  <a:gd name="T23" fmla="*/ 0 h 92"/>
                  <a:gd name="T24" fmla="*/ 57 w 57"/>
                  <a:gd name="T25" fmla="*/ 0 h 92"/>
                  <a:gd name="T26" fmla="*/ 57 w 57"/>
                  <a:gd name="T27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92">
                    <a:moveTo>
                      <a:pt x="57" y="92"/>
                    </a:moveTo>
                    <a:lnTo>
                      <a:pt x="31" y="92"/>
                    </a:lnTo>
                    <a:lnTo>
                      <a:pt x="31" y="25"/>
                    </a:lnTo>
                    <a:lnTo>
                      <a:pt x="16" y="34"/>
                    </a:lnTo>
                    <a:lnTo>
                      <a:pt x="0" y="40"/>
                    </a:lnTo>
                    <a:lnTo>
                      <a:pt x="0" y="23"/>
                    </a:lnTo>
                    <a:lnTo>
                      <a:pt x="6" y="20"/>
                    </a:lnTo>
                    <a:lnTo>
                      <a:pt x="13" y="18"/>
                    </a:lnTo>
                    <a:lnTo>
                      <a:pt x="20" y="14"/>
                    </a:lnTo>
                    <a:lnTo>
                      <a:pt x="26" y="10"/>
                    </a:lnTo>
                    <a:lnTo>
                      <a:pt x="33" y="5"/>
                    </a:lnTo>
                    <a:lnTo>
                      <a:pt x="36" y="0"/>
                    </a:lnTo>
                    <a:lnTo>
                      <a:pt x="57" y="0"/>
                    </a:lnTo>
                    <a:lnTo>
                      <a:pt x="57" y="9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08" name="Freeform 5532"/>
              <p:cNvSpPr>
                <a:spLocks/>
              </p:cNvSpPr>
              <p:nvPr/>
            </p:nvSpPr>
            <p:spPr bwMode="auto">
              <a:xfrm>
                <a:off x="877" y="3375"/>
                <a:ext cx="85" cy="91"/>
              </a:xfrm>
              <a:custGeom>
                <a:avLst/>
                <a:gdLst>
                  <a:gd name="T0" fmla="*/ 85 w 85"/>
                  <a:gd name="T1" fmla="*/ 73 h 91"/>
                  <a:gd name="T2" fmla="*/ 85 w 85"/>
                  <a:gd name="T3" fmla="*/ 91 h 91"/>
                  <a:gd name="T4" fmla="*/ 0 w 85"/>
                  <a:gd name="T5" fmla="*/ 91 h 91"/>
                  <a:gd name="T6" fmla="*/ 2 w 85"/>
                  <a:gd name="T7" fmla="*/ 85 h 91"/>
                  <a:gd name="T8" fmla="*/ 5 w 85"/>
                  <a:gd name="T9" fmla="*/ 79 h 91"/>
                  <a:gd name="T10" fmla="*/ 8 w 85"/>
                  <a:gd name="T11" fmla="*/ 73 h 91"/>
                  <a:gd name="T12" fmla="*/ 18 w 85"/>
                  <a:gd name="T13" fmla="*/ 64 h 91"/>
                  <a:gd name="T14" fmla="*/ 37 w 85"/>
                  <a:gd name="T15" fmla="*/ 52 h 91"/>
                  <a:gd name="T16" fmla="*/ 43 w 85"/>
                  <a:gd name="T17" fmla="*/ 48 h 91"/>
                  <a:gd name="T18" fmla="*/ 50 w 85"/>
                  <a:gd name="T19" fmla="*/ 43 h 91"/>
                  <a:gd name="T20" fmla="*/ 54 w 85"/>
                  <a:gd name="T21" fmla="*/ 39 h 91"/>
                  <a:gd name="T22" fmla="*/ 57 w 85"/>
                  <a:gd name="T23" fmla="*/ 37 h 91"/>
                  <a:gd name="T24" fmla="*/ 60 w 85"/>
                  <a:gd name="T25" fmla="*/ 32 h 91"/>
                  <a:gd name="T26" fmla="*/ 62 w 85"/>
                  <a:gd name="T27" fmla="*/ 27 h 91"/>
                  <a:gd name="T28" fmla="*/ 60 w 85"/>
                  <a:gd name="T29" fmla="*/ 23 h 91"/>
                  <a:gd name="T30" fmla="*/ 60 w 85"/>
                  <a:gd name="T31" fmla="*/ 21 h 91"/>
                  <a:gd name="T32" fmla="*/ 57 w 85"/>
                  <a:gd name="T33" fmla="*/ 18 h 91"/>
                  <a:gd name="T34" fmla="*/ 54 w 85"/>
                  <a:gd name="T35" fmla="*/ 16 h 91"/>
                  <a:gd name="T36" fmla="*/ 50 w 85"/>
                  <a:gd name="T37" fmla="*/ 16 h 91"/>
                  <a:gd name="T38" fmla="*/ 45 w 85"/>
                  <a:gd name="T39" fmla="*/ 15 h 91"/>
                  <a:gd name="T40" fmla="*/ 40 w 85"/>
                  <a:gd name="T41" fmla="*/ 16 h 91"/>
                  <a:gd name="T42" fmla="*/ 35 w 85"/>
                  <a:gd name="T43" fmla="*/ 16 h 91"/>
                  <a:gd name="T44" fmla="*/ 32 w 85"/>
                  <a:gd name="T45" fmla="*/ 18 h 91"/>
                  <a:gd name="T46" fmla="*/ 30 w 85"/>
                  <a:gd name="T47" fmla="*/ 21 h 91"/>
                  <a:gd name="T48" fmla="*/ 28 w 85"/>
                  <a:gd name="T49" fmla="*/ 24 h 91"/>
                  <a:gd name="T50" fmla="*/ 27 w 85"/>
                  <a:gd name="T51" fmla="*/ 29 h 91"/>
                  <a:gd name="T52" fmla="*/ 2 w 85"/>
                  <a:gd name="T53" fmla="*/ 27 h 91"/>
                  <a:gd name="T54" fmla="*/ 7 w 85"/>
                  <a:gd name="T55" fmla="*/ 14 h 91"/>
                  <a:gd name="T56" fmla="*/ 17 w 85"/>
                  <a:gd name="T57" fmla="*/ 5 h 91"/>
                  <a:gd name="T58" fmla="*/ 30 w 85"/>
                  <a:gd name="T59" fmla="*/ 1 h 91"/>
                  <a:gd name="T60" fmla="*/ 45 w 85"/>
                  <a:gd name="T61" fmla="*/ 0 h 91"/>
                  <a:gd name="T62" fmla="*/ 62 w 85"/>
                  <a:gd name="T63" fmla="*/ 1 h 91"/>
                  <a:gd name="T64" fmla="*/ 75 w 85"/>
                  <a:gd name="T65" fmla="*/ 7 h 91"/>
                  <a:gd name="T66" fmla="*/ 80 w 85"/>
                  <a:gd name="T67" fmla="*/ 10 h 91"/>
                  <a:gd name="T68" fmla="*/ 84 w 85"/>
                  <a:gd name="T69" fmla="*/ 15 h 91"/>
                  <a:gd name="T70" fmla="*/ 85 w 85"/>
                  <a:gd name="T71" fmla="*/ 20 h 91"/>
                  <a:gd name="T72" fmla="*/ 85 w 85"/>
                  <a:gd name="T73" fmla="*/ 24 h 91"/>
                  <a:gd name="T74" fmla="*/ 85 w 85"/>
                  <a:gd name="T75" fmla="*/ 30 h 91"/>
                  <a:gd name="T76" fmla="*/ 84 w 85"/>
                  <a:gd name="T77" fmla="*/ 36 h 91"/>
                  <a:gd name="T78" fmla="*/ 79 w 85"/>
                  <a:gd name="T79" fmla="*/ 42 h 91"/>
                  <a:gd name="T80" fmla="*/ 74 w 85"/>
                  <a:gd name="T81" fmla="*/ 48 h 91"/>
                  <a:gd name="T82" fmla="*/ 70 w 85"/>
                  <a:gd name="T83" fmla="*/ 50 h 91"/>
                  <a:gd name="T84" fmla="*/ 65 w 85"/>
                  <a:gd name="T85" fmla="*/ 55 h 91"/>
                  <a:gd name="T86" fmla="*/ 57 w 85"/>
                  <a:gd name="T87" fmla="*/ 59 h 91"/>
                  <a:gd name="T88" fmla="*/ 52 w 85"/>
                  <a:gd name="T89" fmla="*/ 63 h 91"/>
                  <a:gd name="T90" fmla="*/ 49 w 85"/>
                  <a:gd name="T91" fmla="*/ 65 h 91"/>
                  <a:gd name="T92" fmla="*/ 45 w 85"/>
                  <a:gd name="T93" fmla="*/ 68 h 91"/>
                  <a:gd name="T94" fmla="*/ 42 w 85"/>
                  <a:gd name="T95" fmla="*/ 69 h 91"/>
                  <a:gd name="T96" fmla="*/ 40 w 85"/>
                  <a:gd name="T97" fmla="*/ 71 h 91"/>
                  <a:gd name="T98" fmla="*/ 38 w 85"/>
                  <a:gd name="T99" fmla="*/ 73 h 91"/>
                  <a:gd name="T100" fmla="*/ 85 w 85"/>
                  <a:gd name="T101" fmla="*/ 73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" h="91">
                    <a:moveTo>
                      <a:pt x="85" y="73"/>
                    </a:moveTo>
                    <a:lnTo>
                      <a:pt x="85" y="91"/>
                    </a:lnTo>
                    <a:lnTo>
                      <a:pt x="0" y="91"/>
                    </a:lnTo>
                    <a:lnTo>
                      <a:pt x="2" y="85"/>
                    </a:lnTo>
                    <a:lnTo>
                      <a:pt x="5" y="79"/>
                    </a:lnTo>
                    <a:lnTo>
                      <a:pt x="8" y="73"/>
                    </a:lnTo>
                    <a:lnTo>
                      <a:pt x="18" y="64"/>
                    </a:lnTo>
                    <a:lnTo>
                      <a:pt x="37" y="52"/>
                    </a:lnTo>
                    <a:lnTo>
                      <a:pt x="43" y="48"/>
                    </a:lnTo>
                    <a:lnTo>
                      <a:pt x="50" y="43"/>
                    </a:lnTo>
                    <a:lnTo>
                      <a:pt x="54" y="39"/>
                    </a:lnTo>
                    <a:lnTo>
                      <a:pt x="57" y="37"/>
                    </a:lnTo>
                    <a:lnTo>
                      <a:pt x="60" y="32"/>
                    </a:lnTo>
                    <a:lnTo>
                      <a:pt x="62" y="27"/>
                    </a:lnTo>
                    <a:lnTo>
                      <a:pt x="60" y="23"/>
                    </a:lnTo>
                    <a:lnTo>
                      <a:pt x="60" y="21"/>
                    </a:lnTo>
                    <a:lnTo>
                      <a:pt x="57" y="18"/>
                    </a:lnTo>
                    <a:lnTo>
                      <a:pt x="54" y="16"/>
                    </a:lnTo>
                    <a:lnTo>
                      <a:pt x="50" y="16"/>
                    </a:lnTo>
                    <a:lnTo>
                      <a:pt x="45" y="15"/>
                    </a:lnTo>
                    <a:lnTo>
                      <a:pt x="40" y="16"/>
                    </a:lnTo>
                    <a:lnTo>
                      <a:pt x="35" y="16"/>
                    </a:lnTo>
                    <a:lnTo>
                      <a:pt x="32" y="18"/>
                    </a:lnTo>
                    <a:lnTo>
                      <a:pt x="30" y="21"/>
                    </a:lnTo>
                    <a:lnTo>
                      <a:pt x="28" y="24"/>
                    </a:lnTo>
                    <a:lnTo>
                      <a:pt x="27" y="29"/>
                    </a:lnTo>
                    <a:lnTo>
                      <a:pt x="2" y="27"/>
                    </a:lnTo>
                    <a:lnTo>
                      <a:pt x="7" y="14"/>
                    </a:lnTo>
                    <a:lnTo>
                      <a:pt x="17" y="5"/>
                    </a:lnTo>
                    <a:lnTo>
                      <a:pt x="30" y="1"/>
                    </a:lnTo>
                    <a:lnTo>
                      <a:pt x="45" y="0"/>
                    </a:lnTo>
                    <a:lnTo>
                      <a:pt x="62" y="1"/>
                    </a:lnTo>
                    <a:lnTo>
                      <a:pt x="75" y="7"/>
                    </a:lnTo>
                    <a:lnTo>
                      <a:pt x="80" y="10"/>
                    </a:lnTo>
                    <a:lnTo>
                      <a:pt x="84" y="15"/>
                    </a:lnTo>
                    <a:lnTo>
                      <a:pt x="85" y="20"/>
                    </a:lnTo>
                    <a:lnTo>
                      <a:pt x="85" y="24"/>
                    </a:lnTo>
                    <a:lnTo>
                      <a:pt x="85" y="30"/>
                    </a:lnTo>
                    <a:lnTo>
                      <a:pt x="84" y="36"/>
                    </a:lnTo>
                    <a:lnTo>
                      <a:pt x="79" y="42"/>
                    </a:lnTo>
                    <a:lnTo>
                      <a:pt x="74" y="48"/>
                    </a:lnTo>
                    <a:lnTo>
                      <a:pt x="70" y="50"/>
                    </a:lnTo>
                    <a:lnTo>
                      <a:pt x="65" y="55"/>
                    </a:lnTo>
                    <a:lnTo>
                      <a:pt x="57" y="59"/>
                    </a:lnTo>
                    <a:lnTo>
                      <a:pt x="52" y="63"/>
                    </a:lnTo>
                    <a:lnTo>
                      <a:pt x="49" y="65"/>
                    </a:lnTo>
                    <a:lnTo>
                      <a:pt x="45" y="68"/>
                    </a:lnTo>
                    <a:lnTo>
                      <a:pt x="42" y="69"/>
                    </a:lnTo>
                    <a:lnTo>
                      <a:pt x="40" y="71"/>
                    </a:lnTo>
                    <a:lnTo>
                      <a:pt x="38" y="73"/>
                    </a:lnTo>
                    <a:lnTo>
                      <a:pt x="85" y="7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09" name="Freeform 5533"/>
              <p:cNvSpPr>
                <a:spLocks/>
              </p:cNvSpPr>
              <p:nvPr/>
            </p:nvSpPr>
            <p:spPr bwMode="auto">
              <a:xfrm>
                <a:off x="877" y="3109"/>
                <a:ext cx="85" cy="92"/>
              </a:xfrm>
              <a:custGeom>
                <a:avLst/>
                <a:gdLst>
                  <a:gd name="T0" fmla="*/ 25 w 85"/>
                  <a:gd name="T1" fmla="*/ 63 h 92"/>
                  <a:gd name="T2" fmla="*/ 28 w 85"/>
                  <a:gd name="T3" fmla="*/ 70 h 92"/>
                  <a:gd name="T4" fmla="*/ 35 w 85"/>
                  <a:gd name="T5" fmla="*/ 75 h 92"/>
                  <a:gd name="T6" fmla="*/ 43 w 85"/>
                  <a:gd name="T7" fmla="*/ 77 h 92"/>
                  <a:gd name="T8" fmla="*/ 52 w 85"/>
                  <a:gd name="T9" fmla="*/ 75 h 92"/>
                  <a:gd name="T10" fmla="*/ 59 w 85"/>
                  <a:gd name="T11" fmla="*/ 70 h 92"/>
                  <a:gd name="T12" fmla="*/ 62 w 85"/>
                  <a:gd name="T13" fmla="*/ 63 h 92"/>
                  <a:gd name="T14" fmla="*/ 59 w 85"/>
                  <a:gd name="T15" fmla="*/ 56 h 92"/>
                  <a:gd name="T16" fmla="*/ 54 w 85"/>
                  <a:gd name="T17" fmla="*/ 51 h 92"/>
                  <a:gd name="T18" fmla="*/ 45 w 85"/>
                  <a:gd name="T19" fmla="*/ 50 h 92"/>
                  <a:gd name="T20" fmla="*/ 35 w 85"/>
                  <a:gd name="T21" fmla="*/ 51 h 92"/>
                  <a:gd name="T22" fmla="*/ 43 w 85"/>
                  <a:gd name="T23" fmla="*/ 36 h 92"/>
                  <a:gd name="T24" fmla="*/ 50 w 85"/>
                  <a:gd name="T25" fmla="*/ 34 h 92"/>
                  <a:gd name="T26" fmla="*/ 55 w 85"/>
                  <a:gd name="T27" fmla="*/ 28 h 92"/>
                  <a:gd name="T28" fmla="*/ 55 w 85"/>
                  <a:gd name="T29" fmla="*/ 21 h 92"/>
                  <a:gd name="T30" fmla="*/ 49 w 85"/>
                  <a:gd name="T31" fmla="*/ 16 h 92"/>
                  <a:gd name="T32" fmla="*/ 37 w 85"/>
                  <a:gd name="T33" fmla="*/ 16 h 92"/>
                  <a:gd name="T34" fmla="*/ 30 w 85"/>
                  <a:gd name="T35" fmla="*/ 21 h 92"/>
                  <a:gd name="T36" fmla="*/ 27 w 85"/>
                  <a:gd name="T37" fmla="*/ 27 h 92"/>
                  <a:gd name="T38" fmla="*/ 5 w 85"/>
                  <a:gd name="T39" fmla="*/ 20 h 92"/>
                  <a:gd name="T40" fmla="*/ 10 w 85"/>
                  <a:gd name="T41" fmla="*/ 10 h 92"/>
                  <a:gd name="T42" fmla="*/ 18 w 85"/>
                  <a:gd name="T43" fmla="*/ 4 h 92"/>
                  <a:gd name="T44" fmla="*/ 32 w 85"/>
                  <a:gd name="T45" fmla="*/ 0 h 92"/>
                  <a:gd name="T46" fmla="*/ 59 w 85"/>
                  <a:gd name="T47" fmla="*/ 1 h 92"/>
                  <a:gd name="T48" fmla="*/ 77 w 85"/>
                  <a:gd name="T49" fmla="*/ 13 h 92"/>
                  <a:gd name="T50" fmla="*/ 80 w 85"/>
                  <a:gd name="T51" fmla="*/ 23 h 92"/>
                  <a:gd name="T52" fmla="*/ 62 w 85"/>
                  <a:gd name="T53" fmla="*/ 43 h 92"/>
                  <a:gd name="T54" fmla="*/ 75 w 85"/>
                  <a:gd name="T55" fmla="*/ 47 h 92"/>
                  <a:gd name="T56" fmla="*/ 84 w 85"/>
                  <a:gd name="T57" fmla="*/ 55 h 92"/>
                  <a:gd name="T58" fmla="*/ 85 w 85"/>
                  <a:gd name="T59" fmla="*/ 64 h 92"/>
                  <a:gd name="T60" fmla="*/ 74 w 85"/>
                  <a:gd name="T61" fmla="*/ 84 h 92"/>
                  <a:gd name="T62" fmla="*/ 43 w 85"/>
                  <a:gd name="T63" fmla="*/ 92 h 92"/>
                  <a:gd name="T64" fmla="*/ 13 w 85"/>
                  <a:gd name="T65" fmla="*/ 85 h 92"/>
                  <a:gd name="T66" fmla="*/ 0 w 85"/>
                  <a:gd name="T67" fmla="*/ 6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5" h="92">
                    <a:moveTo>
                      <a:pt x="0" y="65"/>
                    </a:moveTo>
                    <a:lnTo>
                      <a:pt x="25" y="63"/>
                    </a:lnTo>
                    <a:lnTo>
                      <a:pt x="27" y="68"/>
                    </a:lnTo>
                    <a:lnTo>
                      <a:pt x="28" y="70"/>
                    </a:lnTo>
                    <a:lnTo>
                      <a:pt x="32" y="73"/>
                    </a:lnTo>
                    <a:lnTo>
                      <a:pt x="35" y="75"/>
                    </a:lnTo>
                    <a:lnTo>
                      <a:pt x="38" y="76"/>
                    </a:lnTo>
                    <a:lnTo>
                      <a:pt x="43" y="77"/>
                    </a:lnTo>
                    <a:lnTo>
                      <a:pt x="49" y="76"/>
                    </a:lnTo>
                    <a:lnTo>
                      <a:pt x="52" y="75"/>
                    </a:lnTo>
                    <a:lnTo>
                      <a:pt x="57" y="72"/>
                    </a:lnTo>
                    <a:lnTo>
                      <a:pt x="59" y="70"/>
                    </a:lnTo>
                    <a:lnTo>
                      <a:pt x="60" y="66"/>
                    </a:lnTo>
                    <a:lnTo>
                      <a:pt x="62" y="63"/>
                    </a:lnTo>
                    <a:lnTo>
                      <a:pt x="60" y="59"/>
                    </a:lnTo>
                    <a:lnTo>
                      <a:pt x="59" y="56"/>
                    </a:lnTo>
                    <a:lnTo>
                      <a:pt x="57" y="54"/>
                    </a:lnTo>
                    <a:lnTo>
                      <a:pt x="54" y="51"/>
                    </a:lnTo>
                    <a:lnTo>
                      <a:pt x="50" y="50"/>
                    </a:lnTo>
                    <a:lnTo>
                      <a:pt x="45" y="50"/>
                    </a:lnTo>
                    <a:lnTo>
                      <a:pt x="40" y="50"/>
                    </a:lnTo>
                    <a:lnTo>
                      <a:pt x="35" y="51"/>
                    </a:lnTo>
                    <a:lnTo>
                      <a:pt x="37" y="36"/>
                    </a:lnTo>
                    <a:lnTo>
                      <a:pt x="43" y="36"/>
                    </a:lnTo>
                    <a:lnTo>
                      <a:pt x="47" y="35"/>
                    </a:lnTo>
                    <a:lnTo>
                      <a:pt x="50" y="34"/>
                    </a:lnTo>
                    <a:lnTo>
                      <a:pt x="54" y="31"/>
                    </a:lnTo>
                    <a:lnTo>
                      <a:pt x="55" y="28"/>
                    </a:lnTo>
                    <a:lnTo>
                      <a:pt x="55" y="25"/>
                    </a:lnTo>
                    <a:lnTo>
                      <a:pt x="55" y="21"/>
                    </a:lnTo>
                    <a:lnTo>
                      <a:pt x="52" y="18"/>
                    </a:lnTo>
                    <a:lnTo>
                      <a:pt x="49" y="16"/>
                    </a:lnTo>
                    <a:lnTo>
                      <a:pt x="42" y="15"/>
                    </a:lnTo>
                    <a:lnTo>
                      <a:pt x="37" y="16"/>
                    </a:lnTo>
                    <a:lnTo>
                      <a:pt x="32" y="18"/>
                    </a:lnTo>
                    <a:lnTo>
                      <a:pt x="30" y="21"/>
                    </a:lnTo>
                    <a:lnTo>
                      <a:pt x="28" y="23"/>
                    </a:lnTo>
                    <a:lnTo>
                      <a:pt x="27" y="27"/>
                    </a:lnTo>
                    <a:lnTo>
                      <a:pt x="2" y="24"/>
                    </a:lnTo>
                    <a:lnTo>
                      <a:pt x="5" y="20"/>
                    </a:lnTo>
                    <a:lnTo>
                      <a:pt x="7" y="15"/>
                    </a:lnTo>
                    <a:lnTo>
                      <a:pt x="10" y="10"/>
                    </a:lnTo>
                    <a:lnTo>
                      <a:pt x="13" y="7"/>
                    </a:lnTo>
                    <a:lnTo>
                      <a:pt x="18" y="4"/>
                    </a:lnTo>
                    <a:lnTo>
                      <a:pt x="23" y="2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9" y="1"/>
                    </a:lnTo>
                    <a:lnTo>
                      <a:pt x="72" y="8"/>
                    </a:lnTo>
                    <a:lnTo>
                      <a:pt x="77" y="13"/>
                    </a:lnTo>
                    <a:lnTo>
                      <a:pt x="79" y="17"/>
                    </a:lnTo>
                    <a:lnTo>
                      <a:pt x="80" y="23"/>
                    </a:lnTo>
                    <a:lnTo>
                      <a:pt x="75" y="35"/>
                    </a:lnTo>
                    <a:lnTo>
                      <a:pt x="62" y="43"/>
                    </a:lnTo>
                    <a:lnTo>
                      <a:pt x="69" y="44"/>
                    </a:lnTo>
                    <a:lnTo>
                      <a:pt x="75" y="47"/>
                    </a:lnTo>
                    <a:lnTo>
                      <a:pt x="80" y="50"/>
                    </a:lnTo>
                    <a:lnTo>
                      <a:pt x="84" y="55"/>
                    </a:lnTo>
                    <a:lnTo>
                      <a:pt x="85" y="59"/>
                    </a:lnTo>
                    <a:lnTo>
                      <a:pt x="85" y="64"/>
                    </a:lnTo>
                    <a:lnTo>
                      <a:pt x="84" y="75"/>
                    </a:lnTo>
                    <a:lnTo>
                      <a:pt x="74" y="84"/>
                    </a:lnTo>
                    <a:lnTo>
                      <a:pt x="60" y="90"/>
                    </a:lnTo>
                    <a:lnTo>
                      <a:pt x="43" y="92"/>
                    </a:lnTo>
                    <a:lnTo>
                      <a:pt x="27" y="91"/>
                    </a:lnTo>
                    <a:lnTo>
                      <a:pt x="13" y="85"/>
                    </a:lnTo>
                    <a:lnTo>
                      <a:pt x="5" y="76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10" name="Freeform 5534"/>
              <p:cNvSpPr>
                <a:spLocks noEditPoints="1"/>
              </p:cNvSpPr>
              <p:nvPr/>
            </p:nvSpPr>
            <p:spPr bwMode="auto">
              <a:xfrm>
                <a:off x="874" y="2844"/>
                <a:ext cx="93" cy="90"/>
              </a:xfrm>
              <a:custGeom>
                <a:avLst/>
                <a:gdLst>
                  <a:gd name="T0" fmla="*/ 52 w 93"/>
                  <a:gd name="T1" fmla="*/ 90 h 90"/>
                  <a:gd name="T2" fmla="*/ 52 w 93"/>
                  <a:gd name="T3" fmla="*/ 71 h 90"/>
                  <a:gd name="T4" fmla="*/ 0 w 93"/>
                  <a:gd name="T5" fmla="*/ 71 h 90"/>
                  <a:gd name="T6" fmla="*/ 0 w 93"/>
                  <a:gd name="T7" fmla="*/ 56 h 90"/>
                  <a:gd name="T8" fmla="*/ 55 w 93"/>
                  <a:gd name="T9" fmla="*/ 0 h 90"/>
                  <a:gd name="T10" fmla="*/ 77 w 93"/>
                  <a:gd name="T11" fmla="*/ 0 h 90"/>
                  <a:gd name="T12" fmla="*/ 77 w 93"/>
                  <a:gd name="T13" fmla="*/ 55 h 90"/>
                  <a:gd name="T14" fmla="*/ 93 w 93"/>
                  <a:gd name="T15" fmla="*/ 55 h 90"/>
                  <a:gd name="T16" fmla="*/ 93 w 93"/>
                  <a:gd name="T17" fmla="*/ 71 h 90"/>
                  <a:gd name="T18" fmla="*/ 77 w 93"/>
                  <a:gd name="T19" fmla="*/ 71 h 90"/>
                  <a:gd name="T20" fmla="*/ 77 w 93"/>
                  <a:gd name="T21" fmla="*/ 90 h 90"/>
                  <a:gd name="T22" fmla="*/ 52 w 93"/>
                  <a:gd name="T23" fmla="*/ 90 h 90"/>
                  <a:gd name="T24" fmla="*/ 52 w 93"/>
                  <a:gd name="T25" fmla="*/ 55 h 90"/>
                  <a:gd name="T26" fmla="*/ 52 w 93"/>
                  <a:gd name="T27" fmla="*/ 26 h 90"/>
                  <a:gd name="T28" fmla="*/ 23 w 93"/>
                  <a:gd name="T29" fmla="*/ 55 h 90"/>
                  <a:gd name="T30" fmla="*/ 52 w 93"/>
                  <a:gd name="T31" fmla="*/ 5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3" h="90">
                    <a:moveTo>
                      <a:pt x="52" y="90"/>
                    </a:moveTo>
                    <a:lnTo>
                      <a:pt x="52" y="71"/>
                    </a:lnTo>
                    <a:lnTo>
                      <a:pt x="0" y="71"/>
                    </a:lnTo>
                    <a:lnTo>
                      <a:pt x="0" y="56"/>
                    </a:lnTo>
                    <a:lnTo>
                      <a:pt x="55" y="0"/>
                    </a:lnTo>
                    <a:lnTo>
                      <a:pt x="77" y="0"/>
                    </a:lnTo>
                    <a:lnTo>
                      <a:pt x="77" y="55"/>
                    </a:lnTo>
                    <a:lnTo>
                      <a:pt x="93" y="55"/>
                    </a:lnTo>
                    <a:lnTo>
                      <a:pt x="93" y="71"/>
                    </a:lnTo>
                    <a:lnTo>
                      <a:pt x="77" y="71"/>
                    </a:lnTo>
                    <a:lnTo>
                      <a:pt x="77" y="90"/>
                    </a:lnTo>
                    <a:lnTo>
                      <a:pt x="52" y="90"/>
                    </a:lnTo>
                    <a:close/>
                    <a:moveTo>
                      <a:pt x="52" y="55"/>
                    </a:moveTo>
                    <a:lnTo>
                      <a:pt x="52" y="26"/>
                    </a:lnTo>
                    <a:lnTo>
                      <a:pt x="23" y="55"/>
                    </a:lnTo>
                    <a:lnTo>
                      <a:pt x="52" y="5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11" name="Freeform 5535"/>
              <p:cNvSpPr>
                <a:spLocks/>
              </p:cNvSpPr>
              <p:nvPr/>
            </p:nvSpPr>
            <p:spPr bwMode="auto">
              <a:xfrm>
                <a:off x="877" y="2578"/>
                <a:ext cx="89" cy="91"/>
              </a:xfrm>
              <a:custGeom>
                <a:avLst/>
                <a:gdLst>
                  <a:gd name="T0" fmla="*/ 0 w 89"/>
                  <a:gd name="T1" fmla="*/ 64 h 91"/>
                  <a:gd name="T2" fmla="*/ 23 w 89"/>
                  <a:gd name="T3" fmla="*/ 62 h 91"/>
                  <a:gd name="T4" fmla="*/ 25 w 89"/>
                  <a:gd name="T5" fmla="*/ 66 h 91"/>
                  <a:gd name="T6" fmla="*/ 27 w 89"/>
                  <a:gd name="T7" fmla="*/ 69 h 91"/>
                  <a:gd name="T8" fmla="*/ 30 w 89"/>
                  <a:gd name="T9" fmla="*/ 71 h 91"/>
                  <a:gd name="T10" fmla="*/ 33 w 89"/>
                  <a:gd name="T11" fmla="*/ 74 h 91"/>
                  <a:gd name="T12" fmla="*/ 38 w 89"/>
                  <a:gd name="T13" fmla="*/ 75 h 91"/>
                  <a:gd name="T14" fmla="*/ 43 w 89"/>
                  <a:gd name="T15" fmla="*/ 76 h 91"/>
                  <a:gd name="T16" fmla="*/ 49 w 89"/>
                  <a:gd name="T17" fmla="*/ 75 h 91"/>
                  <a:gd name="T18" fmla="*/ 54 w 89"/>
                  <a:gd name="T19" fmla="*/ 74 h 91"/>
                  <a:gd name="T20" fmla="*/ 57 w 89"/>
                  <a:gd name="T21" fmla="*/ 71 h 91"/>
                  <a:gd name="T22" fmla="*/ 60 w 89"/>
                  <a:gd name="T23" fmla="*/ 69 h 91"/>
                  <a:gd name="T24" fmla="*/ 62 w 89"/>
                  <a:gd name="T25" fmla="*/ 64 h 91"/>
                  <a:gd name="T26" fmla="*/ 64 w 89"/>
                  <a:gd name="T27" fmla="*/ 60 h 91"/>
                  <a:gd name="T28" fmla="*/ 62 w 89"/>
                  <a:gd name="T29" fmla="*/ 55 h 91"/>
                  <a:gd name="T30" fmla="*/ 60 w 89"/>
                  <a:gd name="T31" fmla="*/ 51 h 91"/>
                  <a:gd name="T32" fmla="*/ 59 w 89"/>
                  <a:gd name="T33" fmla="*/ 49 h 91"/>
                  <a:gd name="T34" fmla="*/ 54 w 89"/>
                  <a:gd name="T35" fmla="*/ 47 h 91"/>
                  <a:gd name="T36" fmla="*/ 49 w 89"/>
                  <a:gd name="T37" fmla="*/ 46 h 91"/>
                  <a:gd name="T38" fmla="*/ 43 w 89"/>
                  <a:gd name="T39" fmla="*/ 44 h 91"/>
                  <a:gd name="T40" fmla="*/ 37 w 89"/>
                  <a:gd name="T41" fmla="*/ 46 h 91"/>
                  <a:gd name="T42" fmla="*/ 30 w 89"/>
                  <a:gd name="T43" fmla="*/ 48 h 91"/>
                  <a:gd name="T44" fmla="*/ 25 w 89"/>
                  <a:gd name="T45" fmla="*/ 51 h 91"/>
                  <a:gd name="T46" fmla="*/ 2 w 89"/>
                  <a:gd name="T47" fmla="*/ 49 h 91"/>
                  <a:gd name="T48" fmla="*/ 18 w 89"/>
                  <a:gd name="T49" fmla="*/ 0 h 91"/>
                  <a:gd name="T50" fmla="*/ 82 w 89"/>
                  <a:gd name="T51" fmla="*/ 0 h 91"/>
                  <a:gd name="T52" fmla="*/ 82 w 89"/>
                  <a:gd name="T53" fmla="*/ 17 h 91"/>
                  <a:gd name="T54" fmla="*/ 37 w 89"/>
                  <a:gd name="T55" fmla="*/ 17 h 91"/>
                  <a:gd name="T56" fmla="*/ 32 w 89"/>
                  <a:gd name="T57" fmla="*/ 33 h 91"/>
                  <a:gd name="T58" fmla="*/ 40 w 89"/>
                  <a:gd name="T59" fmla="*/ 30 h 91"/>
                  <a:gd name="T60" fmla="*/ 49 w 89"/>
                  <a:gd name="T61" fmla="*/ 29 h 91"/>
                  <a:gd name="T62" fmla="*/ 64 w 89"/>
                  <a:gd name="T63" fmla="*/ 32 h 91"/>
                  <a:gd name="T64" fmla="*/ 77 w 89"/>
                  <a:gd name="T65" fmla="*/ 37 h 91"/>
                  <a:gd name="T66" fmla="*/ 85 w 89"/>
                  <a:gd name="T67" fmla="*/ 47 h 91"/>
                  <a:gd name="T68" fmla="*/ 89 w 89"/>
                  <a:gd name="T69" fmla="*/ 60 h 91"/>
                  <a:gd name="T70" fmla="*/ 85 w 89"/>
                  <a:gd name="T71" fmla="*/ 70 h 91"/>
                  <a:gd name="T72" fmla="*/ 79 w 89"/>
                  <a:gd name="T73" fmla="*/ 80 h 91"/>
                  <a:gd name="T74" fmla="*/ 69 w 89"/>
                  <a:gd name="T75" fmla="*/ 87 h 91"/>
                  <a:gd name="T76" fmla="*/ 57 w 89"/>
                  <a:gd name="T77" fmla="*/ 90 h 91"/>
                  <a:gd name="T78" fmla="*/ 43 w 89"/>
                  <a:gd name="T79" fmla="*/ 91 h 91"/>
                  <a:gd name="T80" fmla="*/ 27 w 89"/>
                  <a:gd name="T81" fmla="*/ 90 h 91"/>
                  <a:gd name="T82" fmla="*/ 13 w 89"/>
                  <a:gd name="T83" fmla="*/ 84 h 91"/>
                  <a:gd name="T84" fmla="*/ 5 w 89"/>
                  <a:gd name="T85" fmla="*/ 75 h 91"/>
                  <a:gd name="T86" fmla="*/ 0 w 89"/>
                  <a:gd name="T87" fmla="*/ 6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9" h="91">
                    <a:moveTo>
                      <a:pt x="0" y="64"/>
                    </a:moveTo>
                    <a:lnTo>
                      <a:pt x="23" y="62"/>
                    </a:lnTo>
                    <a:lnTo>
                      <a:pt x="25" y="66"/>
                    </a:lnTo>
                    <a:lnTo>
                      <a:pt x="27" y="69"/>
                    </a:lnTo>
                    <a:lnTo>
                      <a:pt x="30" y="71"/>
                    </a:lnTo>
                    <a:lnTo>
                      <a:pt x="33" y="74"/>
                    </a:lnTo>
                    <a:lnTo>
                      <a:pt x="38" y="75"/>
                    </a:lnTo>
                    <a:lnTo>
                      <a:pt x="43" y="76"/>
                    </a:lnTo>
                    <a:lnTo>
                      <a:pt x="49" y="75"/>
                    </a:lnTo>
                    <a:lnTo>
                      <a:pt x="54" y="74"/>
                    </a:lnTo>
                    <a:lnTo>
                      <a:pt x="57" y="71"/>
                    </a:lnTo>
                    <a:lnTo>
                      <a:pt x="60" y="69"/>
                    </a:lnTo>
                    <a:lnTo>
                      <a:pt x="62" y="64"/>
                    </a:lnTo>
                    <a:lnTo>
                      <a:pt x="64" y="60"/>
                    </a:lnTo>
                    <a:lnTo>
                      <a:pt x="62" y="55"/>
                    </a:lnTo>
                    <a:lnTo>
                      <a:pt x="60" y="51"/>
                    </a:lnTo>
                    <a:lnTo>
                      <a:pt x="59" y="49"/>
                    </a:lnTo>
                    <a:lnTo>
                      <a:pt x="54" y="47"/>
                    </a:lnTo>
                    <a:lnTo>
                      <a:pt x="49" y="46"/>
                    </a:lnTo>
                    <a:lnTo>
                      <a:pt x="43" y="44"/>
                    </a:lnTo>
                    <a:lnTo>
                      <a:pt x="37" y="46"/>
                    </a:lnTo>
                    <a:lnTo>
                      <a:pt x="30" y="48"/>
                    </a:lnTo>
                    <a:lnTo>
                      <a:pt x="25" y="51"/>
                    </a:lnTo>
                    <a:lnTo>
                      <a:pt x="2" y="49"/>
                    </a:lnTo>
                    <a:lnTo>
                      <a:pt x="18" y="0"/>
                    </a:lnTo>
                    <a:lnTo>
                      <a:pt x="82" y="0"/>
                    </a:lnTo>
                    <a:lnTo>
                      <a:pt x="82" y="17"/>
                    </a:lnTo>
                    <a:lnTo>
                      <a:pt x="37" y="17"/>
                    </a:lnTo>
                    <a:lnTo>
                      <a:pt x="32" y="33"/>
                    </a:lnTo>
                    <a:lnTo>
                      <a:pt x="40" y="30"/>
                    </a:lnTo>
                    <a:lnTo>
                      <a:pt x="49" y="29"/>
                    </a:lnTo>
                    <a:lnTo>
                      <a:pt x="64" y="32"/>
                    </a:lnTo>
                    <a:lnTo>
                      <a:pt x="77" y="37"/>
                    </a:lnTo>
                    <a:lnTo>
                      <a:pt x="85" y="47"/>
                    </a:lnTo>
                    <a:lnTo>
                      <a:pt x="89" y="60"/>
                    </a:lnTo>
                    <a:lnTo>
                      <a:pt x="85" y="70"/>
                    </a:lnTo>
                    <a:lnTo>
                      <a:pt x="79" y="80"/>
                    </a:lnTo>
                    <a:lnTo>
                      <a:pt x="69" y="87"/>
                    </a:lnTo>
                    <a:lnTo>
                      <a:pt x="57" y="90"/>
                    </a:lnTo>
                    <a:lnTo>
                      <a:pt x="43" y="91"/>
                    </a:lnTo>
                    <a:lnTo>
                      <a:pt x="27" y="90"/>
                    </a:lnTo>
                    <a:lnTo>
                      <a:pt x="13" y="84"/>
                    </a:lnTo>
                    <a:lnTo>
                      <a:pt x="5" y="75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12" name="Freeform 5536"/>
              <p:cNvSpPr>
                <a:spLocks noEditPoints="1"/>
              </p:cNvSpPr>
              <p:nvPr/>
            </p:nvSpPr>
            <p:spPr bwMode="auto">
              <a:xfrm>
                <a:off x="877" y="2311"/>
                <a:ext cx="85" cy="92"/>
              </a:xfrm>
              <a:custGeom>
                <a:avLst/>
                <a:gdLst>
                  <a:gd name="T0" fmla="*/ 60 w 85"/>
                  <a:gd name="T1" fmla="*/ 26 h 92"/>
                  <a:gd name="T2" fmla="*/ 57 w 85"/>
                  <a:gd name="T3" fmla="*/ 20 h 92"/>
                  <a:gd name="T4" fmla="*/ 50 w 85"/>
                  <a:gd name="T5" fmla="*/ 16 h 92"/>
                  <a:gd name="T6" fmla="*/ 40 w 85"/>
                  <a:gd name="T7" fmla="*/ 16 h 92"/>
                  <a:gd name="T8" fmla="*/ 30 w 85"/>
                  <a:gd name="T9" fmla="*/ 21 h 92"/>
                  <a:gd name="T10" fmla="*/ 23 w 85"/>
                  <a:gd name="T11" fmla="*/ 42 h 92"/>
                  <a:gd name="T12" fmla="*/ 33 w 85"/>
                  <a:gd name="T13" fmla="*/ 36 h 92"/>
                  <a:gd name="T14" fmla="*/ 47 w 85"/>
                  <a:gd name="T15" fmla="*/ 34 h 92"/>
                  <a:gd name="T16" fmla="*/ 75 w 85"/>
                  <a:gd name="T17" fmla="*/ 42 h 92"/>
                  <a:gd name="T18" fmla="*/ 85 w 85"/>
                  <a:gd name="T19" fmla="*/ 63 h 92"/>
                  <a:gd name="T20" fmla="*/ 75 w 85"/>
                  <a:gd name="T21" fmla="*/ 84 h 92"/>
                  <a:gd name="T22" fmla="*/ 45 w 85"/>
                  <a:gd name="T23" fmla="*/ 92 h 92"/>
                  <a:gd name="T24" fmla="*/ 13 w 85"/>
                  <a:gd name="T25" fmla="*/ 82 h 92"/>
                  <a:gd name="T26" fmla="*/ 2 w 85"/>
                  <a:gd name="T27" fmla="*/ 62 h 92"/>
                  <a:gd name="T28" fmla="*/ 2 w 85"/>
                  <a:gd name="T29" fmla="*/ 31 h 92"/>
                  <a:gd name="T30" fmla="*/ 13 w 85"/>
                  <a:gd name="T31" fmla="*/ 10 h 92"/>
                  <a:gd name="T32" fmla="*/ 47 w 85"/>
                  <a:gd name="T33" fmla="*/ 0 h 92"/>
                  <a:gd name="T34" fmla="*/ 65 w 85"/>
                  <a:gd name="T35" fmla="*/ 2 h 92"/>
                  <a:gd name="T36" fmla="*/ 77 w 85"/>
                  <a:gd name="T37" fmla="*/ 9 h 92"/>
                  <a:gd name="T38" fmla="*/ 82 w 85"/>
                  <a:gd name="T39" fmla="*/ 19 h 92"/>
                  <a:gd name="T40" fmla="*/ 25 w 85"/>
                  <a:gd name="T41" fmla="*/ 62 h 92"/>
                  <a:gd name="T42" fmla="*/ 28 w 85"/>
                  <a:gd name="T43" fmla="*/ 70 h 92"/>
                  <a:gd name="T44" fmla="*/ 35 w 85"/>
                  <a:gd name="T45" fmla="*/ 75 h 92"/>
                  <a:gd name="T46" fmla="*/ 45 w 85"/>
                  <a:gd name="T47" fmla="*/ 77 h 92"/>
                  <a:gd name="T48" fmla="*/ 54 w 85"/>
                  <a:gd name="T49" fmla="*/ 75 h 92"/>
                  <a:gd name="T50" fmla="*/ 59 w 85"/>
                  <a:gd name="T51" fmla="*/ 71 h 92"/>
                  <a:gd name="T52" fmla="*/ 62 w 85"/>
                  <a:gd name="T53" fmla="*/ 63 h 92"/>
                  <a:gd name="T54" fmla="*/ 59 w 85"/>
                  <a:gd name="T55" fmla="*/ 56 h 92"/>
                  <a:gd name="T56" fmla="*/ 52 w 85"/>
                  <a:gd name="T57" fmla="*/ 51 h 92"/>
                  <a:gd name="T58" fmla="*/ 43 w 85"/>
                  <a:gd name="T59" fmla="*/ 50 h 92"/>
                  <a:gd name="T60" fmla="*/ 33 w 85"/>
                  <a:gd name="T61" fmla="*/ 51 h 92"/>
                  <a:gd name="T62" fmla="*/ 28 w 85"/>
                  <a:gd name="T63" fmla="*/ 56 h 92"/>
                  <a:gd name="T64" fmla="*/ 25 w 85"/>
                  <a:gd name="T65" fmla="*/ 6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5" h="92">
                    <a:moveTo>
                      <a:pt x="84" y="24"/>
                    </a:moveTo>
                    <a:lnTo>
                      <a:pt x="60" y="26"/>
                    </a:lnTo>
                    <a:lnTo>
                      <a:pt x="59" y="23"/>
                    </a:lnTo>
                    <a:lnTo>
                      <a:pt x="57" y="20"/>
                    </a:lnTo>
                    <a:lnTo>
                      <a:pt x="55" y="17"/>
                    </a:lnTo>
                    <a:lnTo>
                      <a:pt x="50" y="16"/>
                    </a:lnTo>
                    <a:lnTo>
                      <a:pt x="45" y="15"/>
                    </a:lnTo>
                    <a:lnTo>
                      <a:pt x="40" y="16"/>
                    </a:lnTo>
                    <a:lnTo>
                      <a:pt x="35" y="17"/>
                    </a:lnTo>
                    <a:lnTo>
                      <a:pt x="30" y="21"/>
                    </a:lnTo>
                    <a:lnTo>
                      <a:pt x="27" y="28"/>
                    </a:lnTo>
                    <a:lnTo>
                      <a:pt x="23" y="42"/>
                    </a:lnTo>
                    <a:lnTo>
                      <a:pt x="28" y="38"/>
                    </a:lnTo>
                    <a:lnTo>
                      <a:pt x="33" y="36"/>
                    </a:lnTo>
                    <a:lnTo>
                      <a:pt x="40" y="35"/>
                    </a:lnTo>
                    <a:lnTo>
                      <a:pt x="47" y="34"/>
                    </a:lnTo>
                    <a:lnTo>
                      <a:pt x="62" y="36"/>
                    </a:lnTo>
                    <a:lnTo>
                      <a:pt x="75" y="42"/>
                    </a:lnTo>
                    <a:lnTo>
                      <a:pt x="84" y="51"/>
                    </a:lnTo>
                    <a:lnTo>
                      <a:pt x="85" y="63"/>
                    </a:lnTo>
                    <a:lnTo>
                      <a:pt x="84" y="75"/>
                    </a:lnTo>
                    <a:lnTo>
                      <a:pt x="75" y="84"/>
                    </a:lnTo>
                    <a:lnTo>
                      <a:pt x="62" y="90"/>
                    </a:lnTo>
                    <a:lnTo>
                      <a:pt x="45" y="92"/>
                    </a:lnTo>
                    <a:lnTo>
                      <a:pt x="27" y="90"/>
                    </a:lnTo>
                    <a:lnTo>
                      <a:pt x="13" y="82"/>
                    </a:lnTo>
                    <a:lnTo>
                      <a:pt x="7" y="74"/>
                    </a:lnTo>
                    <a:lnTo>
                      <a:pt x="2" y="62"/>
                    </a:lnTo>
                    <a:lnTo>
                      <a:pt x="0" y="47"/>
                    </a:lnTo>
                    <a:lnTo>
                      <a:pt x="2" y="31"/>
                    </a:lnTo>
                    <a:lnTo>
                      <a:pt x="7" y="20"/>
                    </a:lnTo>
                    <a:lnTo>
                      <a:pt x="13" y="10"/>
                    </a:lnTo>
                    <a:lnTo>
                      <a:pt x="28" y="2"/>
                    </a:lnTo>
                    <a:lnTo>
                      <a:pt x="47" y="0"/>
                    </a:lnTo>
                    <a:lnTo>
                      <a:pt x="57" y="0"/>
                    </a:lnTo>
                    <a:lnTo>
                      <a:pt x="65" y="2"/>
                    </a:lnTo>
                    <a:lnTo>
                      <a:pt x="72" y="6"/>
                    </a:lnTo>
                    <a:lnTo>
                      <a:pt x="77" y="9"/>
                    </a:lnTo>
                    <a:lnTo>
                      <a:pt x="80" y="14"/>
                    </a:lnTo>
                    <a:lnTo>
                      <a:pt x="82" y="19"/>
                    </a:lnTo>
                    <a:lnTo>
                      <a:pt x="84" y="24"/>
                    </a:lnTo>
                    <a:close/>
                    <a:moveTo>
                      <a:pt x="25" y="62"/>
                    </a:moveTo>
                    <a:lnTo>
                      <a:pt x="27" y="67"/>
                    </a:lnTo>
                    <a:lnTo>
                      <a:pt x="28" y="70"/>
                    </a:lnTo>
                    <a:lnTo>
                      <a:pt x="32" y="72"/>
                    </a:lnTo>
                    <a:lnTo>
                      <a:pt x="35" y="75"/>
                    </a:lnTo>
                    <a:lnTo>
                      <a:pt x="40" y="76"/>
                    </a:lnTo>
                    <a:lnTo>
                      <a:pt x="45" y="77"/>
                    </a:lnTo>
                    <a:lnTo>
                      <a:pt x="49" y="76"/>
                    </a:lnTo>
                    <a:lnTo>
                      <a:pt x="54" y="75"/>
                    </a:lnTo>
                    <a:lnTo>
                      <a:pt x="57" y="74"/>
                    </a:lnTo>
                    <a:lnTo>
                      <a:pt x="59" y="71"/>
                    </a:lnTo>
                    <a:lnTo>
                      <a:pt x="60" y="68"/>
                    </a:lnTo>
                    <a:lnTo>
                      <a:pt x="62" y="63"/>
                    </a:lnTo>
                    <a:lnTo>
                      <a:pt x="60" y="60"/>
                    </a:lnTo>
                    <a:lnTo>
                      <a:pt x="59" y="56"/>
                    </a:lnTo>
                    <a:lnTo>
                      <a:pt x="57" y="54"/>
                    </a:lnTo>
                    <a:lnTo>
                      <a:pt x="52" y="51"/>
                    </a:lnTo>
                    <a:lnTo>
                      <a:pt x="49" y="50"/>
                    </a:lnTo>
                    <a:lnTo>
                      <a:pt x="43" y="50"/>
                    </a:lnTo>
                    <a:lnTo>
                      <a:pt x="38" y="50"/>
                    </a:lnTo>
                    <a:lnTo>
                      <a:pt x="33" y="51"/>
                    </a:lnTo>
                    <a:lnTo>
                      <a:pt x="30" y="53"/>
                    </a:lnTo>
                    <a:lnTo>
                      <a:pt x="28" y="56"/>
                    </a:lnTo>
                    <a:lnTo>
                      <a:pt x="25" y="58"/>
                    </a:lnTo>
                    <a:lnTo>
                      <a:pt x="25" y="6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13" name="Freeform 5537"/>
              <p:cNvSpPr>
                <a:spLocks/>
              </p:cNvSpPr>
              <p:nvPr/>
            </p:nvSpPr>
            <p:spPr bwMode="auto">
              <a:xfrm>
                <a:off x="877" y="2047"/>
                <a:ext cx="85" cy="90"/>
              </a:xfrm>
              <a:custGeom>
                <a:avLst/>
                <a:gdLst>
                  <a:gd name="T0" fmla="*/ 0 w 85"/>
                  <a:gd name="T1" fmla="*/ 18 h 90"/>
                  <a:gd name="T2" fmla="*/ 0 w 85"/>
                  <a:gd name="T3" fmla="*/ 0 h 90"/>
                  <a:gd name="T4" fmla="*/ 85 w 85"/>
                  <a:gd name="T5" fmla="*/ 0 h 90"/>
                  <a:gd name="T6" fmla="*/ 85 w 85"/>
                  <a:gd name="T7" fmla="*/ 13 h 90"/>
                  <a:gd name="T8" fmla="*/ 75 w 85"/>
                  <a:gd name="T9" fmla="*/ 22 h 90"/>
                  <a:gd name="T10" fmla="*/ 65 w 85"/>
                  <a:gd name="T11" fmla="*/ 34 h 90"/>
                  <a:gd name="T12" fmla="*/ 55 w 85"/>
                  <a:gd name="T13" fmla="*/ 48 h 90"/>
                  <a:gd name="T14" fmla="*/ 49 w 85"/>
                  <a:gd name="T15" fmla="*/ 63 h 90"/>
                  <a:gd name="T16" fmla="*/ 43 w 85"/>
                  <a:gd name="T17" fmla="*/ 77 h 90"/>
                  <a:gd name="T18" fmla="*/ 42 w 85"/>
                  <a:gd name="T19" fmla="*/ 90 h 90"/>
                  <a:gd name="T20" fmla="*/ 18 w 85"/>
                  <a:gd name="T21" fmla="*/ 90 h 90"/>
                  <a:gd name="T22" fmla="*/ 20 w 85"/>
                  <a:gd name="T23" fmla="*/ 72 h 90"/>
                  <a:gd name="T24" fmla="*/ 28 w 85"/>
                  <a:gd name="T25" fmla="*/ 52 h 90"/>
                  <a:gd name="T26" fmla="*/ 42 w 85"/>
                  <a:gd name="T27" fmla="*/ 34 h 90"/>
                  <a:gd name="T28" fmla="*/ 57 w 85"/>
                  <a:gd name="T29" fmla="*/ 18 h 90"/>
                  <a:gd name="T30" fmla="*/ 0 w 85"/>
                  <a:gd name="T31" fmla="*/ 18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5" h="90">
                    <a:moveTo>
                      <a:pt x="0" y="18"/>
                    </a:moveTo>
                    <a:lnTo>
                      <a:pt x="0" y="0"/>
                    </a:lnTo>
                    <a:lnTo>
                      <a:pt x="85" y="0"/>
                    </a:lnTo>
                    <a:lnTo>
                      <a:pt x="85" y="13"/>
                    </a:lnTo>
                    <a:lnTo>
                      <a:pt x="75" y="22"/>
                    </a:lnTo>
                    <a:lnTo>
                      <a:pt x="65" y="34"/>
                    </a:lnTo>
                    <a:lnTo>
                      <a:pt x="55" y="48"/>
                    </a:lnTo>
                    <a:lnTo>
                      <a:pt x="49" y="63"/>
                    </a:lnTo>
                    <a:lnTo>
                      <a:pt x="43" y="77"/>
                    </a:lnTo>
                    <a:lnTo>
                      <a:pt x="42" y="90"/>
                    </a:lnTo>
                    <a:lnTo>
                      <a:pt x="18" y="90"/>
                    </a:lnTo>
                    <a:lnTo>
                      <a:pt x="20" y="72"/>
                    </a:lnTo>
                    <a:lnTo>
                      <a:pt x="28" y="52"/>
                    </a:lnTo>
                    <a:lnTo>
                      <a:pt x="42" y="34"/>
                    </a:lnTo>
                    <a:lnTo>
                      <a:pt x="57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14" name="Freeform 5538"/>
              <p:cNvSpPr>
                <a:spLocks noEditPoints="1"/>
              </p:cNvSpPr>
              <p:nvPr/>
            </p:nvSpPr>
            <p:spPr bwMode="auto">
              <a:xfrm>
                <a:off x="877" y="1780"/>
                <a:ext cx="85" cy="93"/>
              </a:xfrm>
              <a:custGeom>
                <a:avLst/>
                <a:gdLst>
                  <a:gd name="T0" fmla="*/ 17 w 85"/>
                  <a:gd name="T1" fmla="*/ 40 h 93"/>
                  <a:gd name="T2" fmla="*/ 7 w 85"/>
                  <a:gd name="T3" fmla="*/ 34 h 93"/>
                  <a:gd name="T4" fmla="*/ 2 w 85"/>
                  <a:gd name="T5" fmla="*/ 23 h 93"/>
                  <a:gd name="T6" fmla="*/ 5 w 85"/>
                  <a:gd name="T7" fmla="*/ 14 h 93"/>
                  <a:gd name="T8" fmla="*/ 13 w 85"/>
                  <a:gd name="T9" fmla="*/ 6 h 93"/>
                  <a:gd name="T10" fmla="*/ 43 w 85"/>
                  <a:gd name="T11" fmla="*/ 0 h 93"/>
                  <a:gd name="T12" fmla="*/ 74 w 85"/>
                  <a:gd name="T13" fmla="*/ 6 h 93"/>
                  <a:gd name="T14" fmla="*/ 82 w 85"/>
                  <a:gd name="T15" fmla="*/ 14 h 93"/>
                  <a:gd name="T16" fmla="*/ 84 w 85"/>
                  <a:gd name="T17" fmla="*/ 23 h 93"/>
                  <a:gd name="T18" fmla="*/ 82 w 85"/>
                  <a:gd name="T19" fmla="*/ 31 h 93"/>
                  <a:gd name="T20" fmla="*/ 75 w 85"/>
                  <a:gd name="T21" fmla="*/ 38 h 93"/>
                  <a:gd name="T22" fmla="*/ 64 w 85"/>
                  <a:gd name="T23" fmla="*/ 42 h 93"/>
                  <a:gd name="T24" fmla="*/ 77 w 85"/>
                  <a:gd name="T25" fmla="*/ 47 h 93"/>
                  <a:gd name="T26" fmla="*/ 84 w 85"/>
                  <a:gd name="T27" fmla="*/ 55 h 93"/>
                  <a:gd name="T28" fmla="*/ 85 w 85"/>
                  <a:gd name="T29" fmla="*/ 64 h 93"/>
                  <a:gd name="T30" fmla="*/ 75 w 85"/>
                  <a:gd name="T31" fmla="*/ 84 h 93"/>
                  <a:gd name="T32" fmla="*/ 43 w 85"/>
                  <a:gd name="T33" fmla="*/ 93 h 93"/>
                  <a:gd name="T34" fmla="*/ 15 w 85"/>
                  <a:gd name="T35" fmla="*/ 87 h 93"/>
                  <a:gd name="T36" fmla="*/ 0 w 85"/>
                  <a:gd name="T37" fmla="*/ 64 h 93"/>
                  <a:gd name="T38" fmla="*/ 3 w 85"/>
                  <a:gd name="T39" fmla="*/ 55 h 93"/>
                  <a:gd name="T40" fmla="*/ 10 w 85"/>
                  <a:gd name="T41" fmla="*/ 48 h 93"/>
                  <a:gd name="T42" fmla="*/ 22 w 85"/>
                  <a:gd name="T43" fmla="*/ 42 h 93"/>
                  <a:gd name="T44" fmla="*/ 28 w 85"/>
                  <a:gd name="T45" fmla="*/ 27 h 93"/>
                  <a:gd name="T46" fmla="*/ 32 w 85"/>
                  <a:gd name="T47" fmla="*/ 33 h 93"/>
                  <a:gd name="T48" fmla="*/ 38 w 85"/>
                  <a:gd name="T49" fmla="*/ 35 h 93"/>
                  <a:gd name="T50" fmla="*/ 49 w 85"/>
                  <a:gd name="T51" fmla="*/ 35 h 93"/>
                  <a:gd name="T52" fmla="*/ 55 w 85"/>
                  <a:gd name="T53" fmla="*/ 33 h 93"/>
                  <a:gd name="T54" fmla="*/ 59 w 85"/>
                  <a:gd name="T55" fmla="*/ 27 h 93"/>
                  <a:gd name="T56" fmla="*/ 59 w 85"/>
                  <a:gd name="T57" fmla="*/ 21 h 93"/>
                  <a:gd name="T58" fmla="*/ 55 w 85"/>
                  <a:gd name="T59" fmla="*/ 16 h 93"/>
                  <a:gd name="T60" fmla="*/ 49 w 85"/>
                  <a:gd name="T61" fmla="*/ 13 h 93"/>
                  <a:gd name="T62" fmla="*/ 38 w 85"/>
                  <a:gd name="T63" fmla="*/ 13 h 93"/>
                  <a:gd name="T64" fmla="*/ 32 w 85"/>
                  <a:gd name="T65" fmla="*/ 16 h 93"/>
                  <a:gd name="T66" fmla="*/ 28 w 85"/>
                  <a:gd name="T67" fmla="*/ 21 h 93"/>
                  <a:gd name="T68" fmla="*/ 25 w 85"/>
                  <a:gd name="T69" fmla="*/ 63 h 93"/>
                  <a:gd name="T70" fmla="*/ 28 w 85"/>
                  <a:gd name="T71" fmla="*/ 72 h 93"/>
                  <a:gd name="T72" fmla="*/ 35 w 85"/>
                  <a:gd name="T73" fmla="*/ 77 h 93"/>
                  <a:gd name="T74" fmla="*/ 43 w 85"/>
                  <a:gd name="T75" fmla="*/ 80 h 93"/>
                  <a:gd name="T76" fmla="*/ 54 w 85"/>
                  <a:gd name="T77" fmla="*/ 77 h 93"/>
                  <a:gd name="T78" fmla="*/ 59 w 85"/>
                  <a:gd name="T79" fmla="*/ 73 h 93"/>
                  <a:gd name="T80" fmla="*/ 62 w 85"/>
                  <a:gd name="T81" fmla="*/ 63 h 93"/>
                  <a:gd name="T82" fmla="*/ 59 w 85"/>
                  <a:gd name="T83" fmla="*/ 56 h 93"/>
                  <a:gd name="T84" fmla="*/ 52 w 85"/>
                  <a:gd name="T85" fmla="*/ 50 h 93"/>
                  <a:gd name="T86" fmla="*/ 43 w 85"/>
                  <a:gd name="T87" fmla="*/ 49 h 93"/>
                  <a:gd name="T88" fmla="*/ 33 w 85"/>
                  <a:gd name="T89" fmla="*/ 50 h 93"/>
                  <a:gd name="T90" fmla="*/ 27 w 85"/>
                  <a:gd name="T91" fmla="*/ 5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5" h="93">
                    <a:moveTo>
                      <a:pt x="22" y="42"/>
                    </a:moveTo>
                    <a:lnTo>
                      <a:pt x="17" y="40"/>
                    </a:lnTo>
                    <a:lnTo>
                      <a:pt x="12" y="38"/>
                    </a:lnTo>
                    <a:lnTo>
                      <a:pt x="7" y="34"/>
                    </a:lnTo>
                    <a:lnTo>
                      <a:pt x="3" y="28"/>
                    </a:lnTo>
                    <a:lnTo>
                      <a:pt x="2" y="23"/>
                    </a:lnTo>
                    <a:lnTo>
                      <a:pt x="3" y="18"/>
                    </a:lnTo>
                    <a:lnTo>
                      <a:pt x="5" y="14"/>
                    </a:lnTo>
                    <a:lnTo>
                      <a:pt x="8" y="9"/>
                    </a:lnTo>
                    <a:lnTo>
                      <a:pt x="13" y="6"/>
                    </a:lnTo>
                    <a:lnTo>
                      <a:pt x="27" y="1"/>
                    </a:lnTo>
                    <a:lnTo>
                      <a:pt x="43" y="0"/>
                    </a:lnTo>
                    <a:lnTo>
                      <a:pt x="60" y="1"/>
                    </a:lnTo>
                    <a:lnTo>
                      <a:pt x="74" y="6"/>
                    </a:lnTo>
                    <a:lnTo>
                      <a:pt x="79" y="9"/>
                    </a:lnTo>
                    <a:lnTo>
                      <a:pt x="82" y="14"/>
                    </a:lnTo>
                    <a:lnTo>
                      <a:pt x="84" y="18"/>
                    </a:lnTo>
                    <a:lnTo>
                      <a:pt x="84" y="23"/>
                    </a:lnTo>
                    <a:lnTo>
                      <a:pt x="84" y="27"/>
                    </a:lnTo>
                    <a:lnTo>
                      <a:pt x="82" y="31"/>
                    </a:lnTo>
                    <a:lnTo>
                      <a:pt x="79" y="34"/>
                    </a:lnTo>
                    <a:lnTo>
                      <a:pt x="75" y="38"/>
                    </a:lnTo>
                    <a:lnTo>
                      <a:pt x="70" y="40"/>
                    </a:lnTo>
                    <a:lnTo>
                      <a:pt x="64" y="42"/>
                    </a:lnTo>
                    <a:lnTo>
                      <a:pt x="70" y="45"/>
                    </a:lnTo>
                    <a:lnTo>
                      <a:pt x="77" y="47"/>
                    </a:lnTo>
                    <a:lnTo>
                      <a:pt x="80" y="50"/>
                    </a:lnTo>
                    <a:lnTo>
                      <a:pt x="84" y="55"/>
                    </a:lnTo>
                    <a:lnTo>
                      <a:pt x="85" y="60"/>
                    </a:lnTo>
                    <a:lnTo>
                      <a:pt x="85" y="64"/>
                    </a:lnTo>
                    <a:lnTo>
                      <a:pt x="84" y="76"/>
                    </a:lnTo>
                    <a:lnTo>
                      <a:pt x="75" y="84"/>
                    </a:lnTo>
                    <a:lnTo>
                      <a:pt x="62" y="90"/>
                    </a:lnTo>
                    <a:lnTo>
                      <a:pt x="43" y="93"/>
                    </a:lnTo>
                    <a:lnTo>
                      <a:pt x="28" y="91"/>
                    </a:lnTo>
                    <a:lnTo>
                      <a:pt x="15" y="87"/>
                    </a:lnTo>
                    <a:lnTo>
                      <a:pt x="3" y="77"/>
                    </a:lnTo>
                    <a:lnTo>
                      <a:pt x="0" y="64"/>
                    </a:lnTo>
                    <a:lnTo>
                      <a:pt x="2" y="60"/>
                    </a:lnTo>
                    <a:lnTo>
                      <a:pt x="3" y="55"/>
                    </a:lnTo>
                    <a:lnTo>
                      <a:pt x="5" y="52"/>
                    </a:lnTo>
                    <a:lnTo>
                      <a:pt x="10" y="48"/>
                    </a:lnTo>
                    <a:lnTo>
                      <a:pt x="15" y="45"/>
                    </a:lnTo>
                    <a:lnTo>
                      <a:pt x="22" y="42"/>
                    </a:lnTo>
                    <a:close/>
                    <a:moveTo>
                      <a:pt x="27" y="25"/>
                    </a:moveTo>
                    <a:lnTo>
                      <a:pt x="28" y="27"/>
                    </a:lnTo>
                    <a:lnTo>
                      <a:pt x="28" y="31"/>
                    </a:lnTo>
                    <a:lnTo>
                      <a:pt x="32" y="33"/>
                    </a:lnTo>
                    <a:lnTo>
                      <a:pt x="35" y="34"/>
                    </a:lnTo>
                    <a:lnTo>
                      <a:pt x="38" y="35"/>
                    </a:lnTo>
                    <a:lnTo>
                      <a:pt x="43" y="35"/>
                    </a:lnTo>
                    <a:lnTo>
                      <a:pt x="49" y="35"/>
                    </a:lnTo>
                    <a:lnTo>
                      <a:pt x="52" y="34"/>
                    </a:lnTo>
                    <a:lnTo>
                      <a:pt x="55" y="33"/>
                    </a:lnTo>
                    <a:lnTo>
                      <a:pt x="57" y="31"/>
                    </a:lnTo>
                    <a:lnTo>
                      <a:pt x="59" y="27"/>
                    </a:lnTo>
                    <a:lnTo>
                      <a:pt x="60" y="25"/>
                    </a:lnTo>
                    <a:lnTo>
                      <a:pt x="59" y="21"/>
                    </a:lnTo>
                    <a:lnTo>
                      <a:pt x="57" y="19"/>
                    </a:lnTo>
                    <a:lnTo>
                      <a:pt x="55" y="16"/>
                    </a:lnTo>
                    <a:lnTo>
                      <a:pt x="52" y="14"/>
                    </a:lnTo>
                    <a:lnTo>
                      <a:pt x="49" y="13"/>
                    </a:lnTo>
                    <a:lnTo>
                      <a:pt x="43" y="13"/>
                    </a:lnTo>
                    <a:lnTo>
                      <a:pt x="38" y="13"/>
                    </a:lnTo>
                    <a:lnTo>
                      <a:pt x="35" y="14"/>
                    </a:lnTo>
                    <a:lnTo>
                      <a:pt x="32" y="16"/>
                    </a:lnTo>
                    <a:lnTo>
                      <a:pt x="28" y="19"/>
                    </a:lnTo>
                    <a:lnTo>
                      <a:pt x="28" y="21"/>
                    </a:lnTo>
                    <a:lnTo>
                      <a:pt x="27" y="25"/>
                    </a:lnTo>
                    <a:close/>
                    <a:moveTo>
                      <a:pt x="25" y="63"/>
                    </a:moveTo>
                    <a:lnTo>
                      <a:pt x="25" y="68"/>
                    </a:lnTo>
                    <a:lnTo>
                      <a:pt x="28" y="72"/>
                    </a:lnTo>
                    <a:lnTo>
                      <a:pt x="30" y="75"/>
                    </a:lnTo>
                    <a:lnTo>
                      <a:pt x="35" y="77"/>
                    </a:lnTo>
                    <a:lnTo>
                      <a:pt x="38" y="79"/>
                    </a:lnTo>
                    <a:lnTo>
                      <a:pt x="43" y="80"/>
                    </a:lnTo>
                    <a:lnTo>
                      <a:pt x="49" y="79"/>
                    </a:lnTo>
                    <a:lnTo>
                      <a:pt x="54" y="77"/>
                    </a:lnTo>
                    <a:lnTo>
                      <a:pt x="57" y="75"/>
                    </a:lnTo>
                    <a:lnTo>
                      <a:pt x="59" y="73"/>
                    </a:lnTo>
                    <a:lnTo>
                      <a:pt x="60" y="68"/>
                    </a:lnTo>
                    <a:lnTo>
                      <a:pt x="62" y="63"/>
                    </a:lnTo>
                    <a:lnTo>
                      <a:pt x="60" y="60"/>
                    </a:lnTo>
                    <a:lnTo>
                      <a:pt x="59" y="56"/>
                    </a:lnTo>
                    <a:lnTo>
                      <a:pt x="57" y="53"/>
                    </a:lnTo>
                    <a:lnTo>
                      <a:pt x="52" y="50"/>
                    </a:lnTo>
                    <a:lnTo>
                      <a:pt x="49" y="49"/>
                    </a:lnTo>
                    <a:lnTo>
                      <a:pt x="43" y="49"/>
                    </a:lnTo>
                    <a:lnTo>
                      <a:pt x="38" y="49"/>
                    </a:lnTo>
                    <a:lnTo>
                      <a:pt x="33" y="50"/>
                    </a:lnTo>
                    <a:lnTo>
                      <a:pt x="30" y="54"/>
                    </a:lnTo>
                    <a:lnTo>
                      <a:pt x="27" y="59"/>
                    </a:lnTo>
                    <a:lnTo>
                      <a:pt x="25" y="6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15" name="Line 5539"/>
              <p:cNvSpPr>
                <a:spLocks noChangeShapeType="1"/>
              </p:cNvSpPr>
              <p:nvPr/>
            </p:nvSpPr>
            <p:spPr bwMode="auto">
              <a:xfrm>
                <a:off x="1046" y="3951"/>
                <a:ext cx="3045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16" name="Line 5540"/>
              <p:cNvSpPr>
                <a:spLocks noChangeShapeType="1"/>
              </p:cNvSpPr>
              <p:nvPr/>
            </p:nvSpPr>
            <p:spPr bwMode="auto">
              <a:xfrm>
                <a:off x="1046" y="3910"/>
                <a:ext cx="1" cy="4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17" name="Line 5541"/>
              <p:cNvSpPr>
                <a:spLocks noChangeShapeType="1"/>
              </p:cNvSpPr>
              <p:nvPr/>
            </p:nvSpPr>
            <p:spPr bwMode="auto">
              <a:xfrm>
                <a:off x="1149" y="3930"/>
                <a:ext cx="1" cy="2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18" name="Line 5542"/>
              <p:cNvSpPr>
                <a:spLocks noChangeShapeType="1"/>
              </p:cNvSpPr>
              <p:nvPr/>
            </p:nvSpPr>
            <p:spPr bwMode="auto">
              <a:xfrm>
                <a:off x="1249" y="3930"/>
                <a:ext cx="1" cy="2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19" name="Line 5543"/>
              <p:cNvSpPr>
                <a:spLocks noChangeShapeType="1"/>
              </p:cNvSpPr>
              <p:nvPr/>
            </p:nvSpPr>
            <p:spPr bwMode="auto">
              <a:xfrm>
                <a:off x="1352" y="3930"/>
                <a:ext cx="1" cy="2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20" name="Line 5544"/>
              <p:cNvSpPr>
                <a:spLocks noChangeShapeType="1"/>
              </p:cNvSpPr>
              <p:nvPr/>
            </p:nvSpPr>
            <p:spPr bwMode="auto">
              <a:xfrm>
                <a:off x="1452" y="3930"/>
                <a:ext cx="1" cy="2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21" name="Line 5545"/>
              <p:cNvSpPr>
                <a:spLocks noChangeShapeType="1"/>
              </p:cNvSpPr>
              <p:nvPr/>
            </p:nvSpPr>
            <p:spPr bwMode="auto">
              <a:xfrm>
                <a:off x="1555" y="3910"/>
                <a:ext cx="1" cy="4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22" name="Line 5546"/>
              <p:cNvSpPr>
                <a:spLocks noChangeShapeType="1"/>
              </p:cNvSpPr>
              <p:nvPr/>
            </p:nvSpPr>
            <p:spPr bwMode="auto">
              <a:xfrm>
                <a:off x="1655" y="3930"/>
                <a:ext cx="1" cy="2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23" name="Line 5547"/>
              <p:cNvSpPr>
                <a:spLocks noChangeShapeType="1"/>
              </p:cNvSpPr>
              <p:nvPr/>
            </p:nvSpPr>
            <p:spPr bwMode="auto">
              <a:xfrm>
                <a:off x="1757" y="3930"/>
                <a:ext cx="1" cy="2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24" name="Line 5548"/>
              <p:cNvSpPr>
                <a:spLocks noChangeShapeType="1"/>
              </p:cNvSpPr>
              <p:nvPr/>
            </p:nvSpPr>
            <p:spPr bwMode="auto">
              <a:xfrm>
                <a:off x="1858" y="3930"/>
                <a:ext cx="1" cy="2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25" name="Line 5549"/>
              <p:cNvSpPr>
                <a:spLocks noChangeShapeType="1"/>
              </p:cNvSpPr>
              <p:nvPr/>
            </p:nvSpPr>
            <p:spPr bwMode="auto">
              <a:xfrm>
                <a:off x="1960" y="3930"/>
                <a:ext cx="1" cy="2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26" name="Line 5550"/>
              <p:cNvSpPr>
                <a:spLocks noChangeShapeType="1"/>
              </p:cNvSpPr>
              <p:nvPr/>
            </p:nvSpPr>
            <p:spPr bwMode="auto">
              <a:xfrm>
                <a:off x="2061" y="3910"/>
                <a:ext cx="1" cy="4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27" name="Line 5551"/>
              <p:cNvSpPr>
                <a:spLocks noChangeShapeType="1"/>
              </p:cNvSpPr>
              <p:nvPr/>
            </p:nvSpPr>
            <p:spPr bwMode="auto">
              <a:xfrm>
                <a:off x="2162" y="3930"/>
                <a:ext cx="1" cy="2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28" name="Line 5552"/>
              <p:cNvSpPr>
                <a:spLocks noChangeShapeType="1"/>
              </p:cNvSpPr>
              <p:nvPr/>
            </p:nvSpPr>
            <p:spPr bwMode="auto">
              <a:xfrm>
                <a:off x="2264" y="3930"/>
                <a:ext cx="1" cy="2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29" name="Line 5553"/>
              <p:cNvSpPr>
                <a:spLocks noChangeShapeType="1"/>
              </p:cNvSpPr>
              <p:nvPr/>
            </p:nvSpPr>
            <p:spPr bwMode="auto">
              <a:xfrm>
                <a:off x="2365" y="3930"/>
                <a:ext cx="1" cy="2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30" name="Line 5554"/>
              <p:cNvSpPr>
                <a:spLocks noChangeShapeType="1"/>
              </p:cNvSpPr>
              <p:nvPr/>
            </p:nvSpPr>
            <p:spPr bwMode="auto">
              <a:xfrm>
                <a:off x="2467" y="3930"/>
                <a:ext cx="1" cy="2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31" name="Line 5555"/>
              <p:cNvSpPr>
                <a:spLocks noChangeShapeType="1"/>
              </p:cNvSpPr>
              <p:nvPr/>
            </p:nvSpPr>
            <p:spPr bwMode="auto">
              <a:xfrm>
                <a:off x="2568" y="3910"/>
                <a:ext cx="1" cy="4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32" name="Line 5556"/>
              <p:cNvSpPr>
                <a:spLocks noChangeShapeType="1"/>
              </p:cNvSpPr>
              <p:nvPr/>
            </p:nvSpPr>
            <p:spPr bwMode="auto">
              <a:xfrm>
                <a:off x="2670" y="3930"/>
                <a:ext cx="1" cy="2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33" name="Line 5557"/>
              <p:cNvSpPr>
                <a:spLocks noChangeShapeType="1"/>
              </p:cNvSpPr>
              <p:nvPr/>
            </p:nvSpPr>
            <p:spPr bwMode="auto">
              <a:xfrm>
                <a:off x="2771" y="3930"/>
                <a:ext cx="1" cy="2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34" name="Line 5558"/>
              <p:cNvSpPr>
                <a:spLocks noChangeShapeType="1"/>
              </p:cNvSpPr>
              <p:nvPr/>
            </p:nvSpPr>
            <p:spPr bwMode="auto">
              <a:xfrm>
                <a:off x="2873" y="3930"/>
                <a:ext cx="1" cy="2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35" name="Line 5559"/>
              <p:cNvSpPr>
                <a:spLocks noChangeShapeType="1"/>
              </p:cNvSpPr>
              <p:nvPr/>
            </p:nvSpPr>
            <p:spPr bwMode="auto">
              <a:xfrm>
                <a:off x="2974" y="3930"/>
                <a:ext cx="1" cy="2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36" name="Line 5560"/>
              <p:cNvSpPr>
                <a:spLocks noChangeShapeType="1"/>
              </p:cNvSpPr>
              <p:nvPr/>
            </p:nvSpPr>
            <p:spPr bwMode="auto">
              <a:xfrm>
                <a:off x="3076" y="3910"/>
                <a:ext cx="1" cy="4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37" name="Line 5561"/>
              <p:cNvSpPr>
                <a:spLocks noChangeShapeType="1"/>
              </p:cNvSpPr>
              <p:nvPr/>
            </p:nvSpPr>
            <p:spPr bwMode="auto">
              <a:xfrm>
                <a:off x="3176" y="3930"/>
                <a:ext cx="1" cy="2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38" name="Line 5562"/>
              <p:cNvSpPr>
                <a:spLocks noChangeShapeType="1"/>
              </p:cNvSpPr>
              <p:nvPr/>
            </p:nvSpPr>
            <p:spPr bwMode="auto">
              <a:xfrm>
                <a:off x="3279" y="3930"/>
                <a:ext cx="1" cy="2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39" name="Line 5563"/>
              <p:cNvSpPr>
                <a:spLocks noChangeShapeType="1"/>
              </p:cNvSpPr>
              <p:nvPr/>
            </p:nvSpPr>
            <p:spPr bwMode="auto">
              <a:xfrm>
                <a:off x="3379" y="3930"/>
                <a:ext cx="1" cy="2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40" name="Line 5564"/>
              <p:cNvSpPr>
                <a:spLocks noChangeShapeType="1"/>
              </p:cNvSpPr>
              <p:nvPr/>
            </p:nvSpPr>
            <p:spPr bwMode="auto">
              <a:xfrm>
                <a:off x="3482" y="3930"/>
                <a:ext cx="1" cy="2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41" name="Line 5565"/>
              <p:cNvSpPr>
                <a:spLocks noChangeShapeType="1"/>
              </p:cNvSpPr>
              <p:nvPr/>
            </p:nvSpPr>
            <p:spPr bwMode="auto">
              <a:xfrm>
                <a:off x="3582" y="3910"/>
                <a:ext cx="1" cy="4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42" name="Line 5566"/>
              <p:cNvSpPr>
                <a:spLocks noChangeShapeType="1"/>
              </p:cNvSpPr>
              <p:nvPr/>
            </p:nvSpPr>
            <p:spPr bwMode="auto">
              <a:xfrm>
                <a:off x="3685" y="3930"/>
                <a:ext cx="1" cy="2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43" name="Line 5567"/>
              <p:cNvSpPr>
                <a:spLocks noChangeShapeType="1"/>
              </p:cNvSpPr>
              <p:nvPr/>
            </p:nvSpPr>
            <p:spPr bwMode="auto">
              <a:xfrm>
                <a:off x="3785" y="3930"/>
                <a:ext cx="1" cy="2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44" name="Line 5568"/>
              <p:cNvSpPr>
                <a:spLocks noChangeShapeType="1"/>
              </p:cNvSpPr>
              <p:nvPr/>
            </p:nvSpPr>
            <p:spPr bwMode="auto">
              <a:xfrm>
                <a:off x="3888" y="3930"/>
                <a:ext cx="1" cy="2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45" name="Line 5569"/>
              <p:cNvSpPr>
                <a:spLocks noChangeShapeType="1"/>
              </p:cNvSpPr>
              <p:nvPr/>
            </p:nvSpPr>
            <p:spPr bwMode="auto">
              <a:xfrm>
                <a:off x="3988" y="3930"/>
                <a:ext cx="1" cy="2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46" name="Line 5570"/>
              <p:cNvSpPr>
                <a:spLocks noChangeShapeType="1"/>
              </p:cNvSpPr>
              <p:nvPr/>
            </p:nvSpPr>
            <p:spPr bwMode="auto">
              <a:xfrm>
                <a:off x="4091" y="3910"/>
                <a:ext cx="1" cy="4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47" name="Freeform 5571"/>
              <p:cNvSpPr>
                <a:spLocks noEditPoints="1"/>
              </p:cNvSpPr>
              <p:nvPr/>
            </p:nvSpPr>
            <p:spPr bwMode="auto">
              <a:xfrm>
                <a:off x="1003" y="3979"/>
                <a:ext cx="87" cy="93"/>
              </a:xfrm>
              <a:custGeom>
                <a:avLst/>
                <a:gdLst>
                  <a:gd name="T0" fmla="*/ 43 w 87"/>
                  <a:gd name="T1" fmla="*/ 0 h 93"/>
                  <a:gd name="T2" fmla="*/ 60 w 87"/>
                  <a:gd name="T3" fmla="*/ 3 h 93"/>
                  <a:gd name="T4" fmla="*/ 73 w 87"/>
                  <a:gd name="T5" fmla="*/ 10 h 93"/>
                  <a:gd name="T6" fmla="*/ 80 w 87"/>
                  <a:gd name="T7" fmla="*/ 18 h 93"/>
                  <a:gd name="T8" fmla="*/ 85 w 87"/>
                  <a:gd name="T9" fmla="*/ 31 h 93"/>
                  <a:gd name="T10" fmla="*/ 87 w 87"/>
                  <a:gd name="T11" fmla="*/ 46 h 93"/>
                  <a:gd name="T12" fmla="*/ 85 w 87"/>
                  <a:gd name="T13" fmla="*/ 62 h 93"/>
                  <a:gd name="T14" fmla="*/ 80 w 87"/>
                  <a:gd name="T15" fmla="*/ 74 h 93"/>
                  <a:gd name="T16" fmla="*/ 73 w 87"/>
                  <a:gd name="T17" fmla="*/ 83 h 93"/>
                  <a:gd name="T18" fmla="*/ 60 w 87"/>
                  <a:gd name="T19" fmla="*/ 90 h 93"/>
                  <a:gd name="T20" fmla="*/ 43 w 87"/>
                  <a:gd name="T21" fmla="*/ 93 h 93"/>
                  <a:gd name="T22" fmla="*/ 27 w 87"/>
                  <a:gd name="T23" fmla="*/ 90 h 93"/>
                  <a:gd name="T24" fmla="*/ 11 w 87"/>
                  <a:gd name="T25" fmla="*/ 82 h 93"/>
                  <a:gd name="T26" fmla="*/ 6 w 87"/>
                  <a:gd name="T27" fmla="*/ 74 h 93"/>
                  <a:gd name="T28" fmla="*/ 1 w 87"/>
                  <a:gd name="T29" fmla="*/ 62 h 93"/>
                  <a:gd name="T30" fmla="*/ 0 w 87"/>
                  <a:gd name="T31" fmla="*/ 46 h 93"/>
                  <a:gd name="T32" fmla="*/ 1 w 87"/>
                  <a:gd name="T33" fmla="*/ 31 h 93"/>
                  <a:gd name="T34" fmla="*/ 6 w 87"/>
                  <a:gd name="T35" fmla="*/ 18 h 93"/>
                  <a:gd name="T36" fmla="*/ 13 w 87"/>
                  <a:gd name="T37" fmla="*/ 10 h 93"/>
                  <a:gd name="T38" fmla="*/ 27 w 87"/>
                  <a:gd name="T39" fmla="*/ 3 h 93"/>
                  <a:gd name="T40" fmla="*/ 43 w 87"/>
                  <a:gd name="T41" fmla="*/ 0 h 93"/>
                  <a:gd name="T42" fmla="*/ 43 w 87"/>
                  <a:gd name="T43" fmla="*/ 15 h 93"/>
                  <a:gd name="T44" fmla="*/ 38 w 87"/>
                  <a:gd name="T45" fmla="*/ 17 h 93"/>
                  <a:gd name="T46" fmla="*/ 35 w 87"/>
                  <a:gd name="T47" fmla="*/ 18 h 93"/>
                  <a:gd name="T48" fmla="*/ 32 w 87"/>
                  <a:gd name="T49" fmla="*/ 20 h 93"/>
                  <a:gd name="T50" fmla="*/ 28 w 87"/>
                  <a:gd name="T51" fmla="*/ 25 h 93"/>
                  <a:gd name="T52" fmla="*/ 27 w 87"/>
                  <a:gd name="T53" fmla="*/ 33 h 93"/>
                  <a:gd name="T54" fmla="*/ 25 w 87"/>
                  <a:gd name="T55" fmla="*/ 46 h 93"/>
                  <a:gd name="T56" fmla="*/ 27 w 87"/>
                  <a:gd name="T57" fmla="*/ 59 h 93"/>
                  <a:gd name="T58" fmla="*/ 28 w 87"/>
                  <a:gd name="T59" fmla="*/ 67 h 93"/>
                  <a:gd name="T60" fmla="*/ 30 w 87"/>
                  <a:gd name="T61" fmla="*/ 70 h 93"/>
                  <a:gd name="T62" fmla="*/ 32 w 87"/>
                  <a:gd name="T63" fmla="*/ 73 h 93"/>
                  <a:gd name="T64" fmla="*/ 35 w 87"/>
                  <a:gd name="T65" fmla="*/ 75 h 93"/>
                  <a:gd name="T66" fmla="*/ 38 w 87"/>
                  <a:gd name="T67" fmla="*/ 76 h 93"/>
                  <a:gd name="T68" fmla="*/ 43 w 87"/>
                  <a:gd name="T69" fmla="*/ 77 h 93"/>
                  <a:gd name="T70" fmla="*/ 48 w 87"/>
                  <a:gd name="T71" fmla="*/ 76 h 93"/>
                  <a:gd name="T72" fmla="*/ 52 w 87"/>
                  <a:gd name="T73" fmla="*/ 75 h 93"/>
                  <a:gd name="T74" fmla="*/ 55 w 87"/>
                  <a:gd name="T75" fmla="*/ 73 h 93"/>
                  <a:gd name="T76" fmla="*/ 58 w 87"/>
                  <a:gd name="T77" fmla="*/ 68 h 93"/>
                  <a:gd name="T78" fmla="*/ 60 w 87"/>
                  <a:gd name="T79" fmla="*/ 60 h 93"/>
                  <a:gd name="T80" fmla="*/ 62 w 87"/>
                  <a:gd name="T81" fmla="*/ 46 h 93"/>
                  <a:gd name="T82" fmla="*/ 60 w 87"/>
                  <a:gd name="T83" fmla="*/ 33 h 93"/>
                  <a:gd name="T84" fmla="*/ 58 w 87"/>
                  <a:gd name="T85" fmla="*/ 25 h 93"/>
                  <a:gd name="T86" fmla="*/ 57 w 87"/>
                  <a:gd name="T87" fmla="*/ 22 h 93"/>
                  <a:gd name="T88" fmla="*/ 55 w 87"/>
                  <a:gd name="T89" fmla="*/ 19 h 93"/>
                  <a:gd name="T90" fmla="*/ 52 w 87"/>
                  <a:gd name="T91" fmla="*/ 18 h 93"/>
                  <a:gd name="T92" fmla="*/ 48 w 87"/>
                  <a:gd name="T93" fmla="*/ 17 h 93"/>
                  <a:gd name="T94" fmla="*/ 43 w 87"/>
                  <a:gd name="T95" fmla="*/ 1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7" h="93">
                    <a:moveTo>
                      <a:pt x="43" y="0"/>
                    </a:moveTo>
                    <a:lnTo>
                      <a:pt x="60" y="3"/>
                    </a:lnTo>
                    <a:lnTo>
                      <a:pt x="73" y="10"/>
                    </a:lnTo>
                    <a:lnTo>
                      <a:pt x="80" y="18"/>
                    </a:lnTo>
                    <a:lnTo>
                      <a:pt x="85" y="31"/>
                    </a:lnTo>
                    <a:lnTo>
                      <a:pt x="87" y="46"/>
                    </a:lnTo>
                    <a:lnTo>
                      <a:pt x="85" y="62"/>
                    </a:lnTo>
                    <a:lnTo>
                      <a:pt x="80" y="74"/>
                    </a:lnTo>
                    <a:lnTo>
                      <a:pt x="73" y="83"/>
                    </a:lnTo>
                    <a:lnTo>
                      <a:pt x="60" y="90"/>
                    </a:lnTo>
                    <a:lnTo>
                      <a:pt x="43" y="93"/>
                    </a:lnTo>
                    <a:lnTo>
                      <a:pt x="27" y="90"/>
                    </a:lnTo>
                    <a:lnTo>
                      <a:pt x="11" y="82"/>
                    </a:lnTo>
                    <a:lnTo>
                      <a:pt x="6" y="74"/>
                    </a:lnTo>
                    <a:lnTo>
                      <a:pt x="1" y="62"/>
                    </a:lnTo>
                    <a:lnTo>
                      <a:pt x="0" y="46"/>
                    </a:lnTo>
                    <a:lnTo>
                      <a:pt x="1" y="31"/>
                    </a:lnTo>
                    <a:lnTo>
                      <a:pt x="6" y="18"/>
                    </a:lnTo>
                    <a:lnTo>
                      <a:pt x="13" y="10"/>
                    </a:lnTo>
                    <a:lnTo>
                      <a:pt x="27" y="3"/>
                    </a:lnTo>
                    <a:lnTo>
                      <a:pt x="43" y="0"/>
                    </a:lnTo>
                    <a:close/>
                    <a:moveTo>
                      <a:pt x="43" y="15"/>
                    </a:moveTo>
                    <a:lnTo>
                      <a:pt x="38" y="17"/>
                    </a:lnTo>
                    <a:lnTo>
                      <a:pt x="35" y="18"/>
                    </a:lnTo>
                    <a:lnTo>
                      <a:pt x="32" y="20"/>
                    </a:lnTo>
                    <a:lnTo>
                      <a:pt x="28" y="25"/>
                    </a:lnTo>
                    <a:lnTo>
                      <a:pt x="27" y="33"/>
                    </a:lnTo>
                    <a:lnTo>
                      <a:pt x="25" y="46"/>
                    </a:lnTo>
                    <a:lnTo>
                      <a:pt x="27" y="59"/>
                    </a:lnTo>
                    <a:lnTo>
                      <a:pt x="28" y="67"/>
                    </a:lnTo>
                    <a:lnTo>
                      <a:pt x="30" y="70"/>
                    </a:lnTo>
                    <a:lnTo>
                      <a:pt x="32" y="73"/>
                    </a:lnTo>
                    <a:lnTo>
                      <a:pt x="35" y="75"/>
                    </a:lnTo>
                    <a:lnTo>
                      <a:pt x="38" y="76"/>
                    </a:lnTo>
                    <a:lnTo>
                      <a:pt x="43" y="77"/>
                    </a:lnTo>
                    <a:lnTo>
                      <a:pt x="48" y="76"/>
                    </a:lnTo>
                    <a:lnTo>
                      <a:pt x="52" y="75"/>
                    </a:lnTo>
                    <a:lnTo>
                      <a:pt x="55" y="73"/>
                    </a:lnTo>
                    <a:lnTo>
                      <a:pt x="58" y="68"/>
                    </a:lnTo>
                    <a:lnTo>
                      <a:pt x="60" y="60"/>
                    </a:lnTo>
                    <a:lnTo>
                      <a:pt x="62" y="46"/>
                    </a:lnTo>
                    <a:lnTo>
                      <a:pt x="60" y="33"/>
                    </a:lnTo>
                    <a:lnTo>
                      <a:pt x="58" y="25"/>
                    </a:lnTo>
                    <a:lnTo>
                      <a:pt x="57" y="22"/>
                    </a:lnTo>
                    <a:lnTo>
                      <a:pt x="55" y="19"/>
                    </a:lnTo>
                    <a:lnTo>
                      <a:pt x="52" y="18"/>
                    </a:lnTo>
                    <a:lnTo>
                      <a:pt x="48" y="17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48" name="Freeform 5572"/>
              <p:cNvSpPr>
                <a:spLocks/>
              </p:cNvSpPr>
              <p:nvPr/>
            </p:nvSpPr>
            <p:spPr bwMode="auto">
              <a:xfrm>
                <a:off x="1518" y="3979"/>
                <a:ext cx="57" cy="92"/>
              </a:xfrm>
              <a:custGeom>
                <a:avLst/>
                <a:gdLst>
                  <a:gd name="T0" fmla="*/ 57 w 57"/>
                  <a:gd name="T1" fmla="*/ 92 h 92"/>
                  <a:gd name="T2" fmla="*/ 31 w 57"/>
                  <a:gd name="T3" fmla="*/ 92 h 92"/>
                  <a:gd name="T4" fmla="*/ 31 w 57"/>
                  <a:gd name="T5" fmla="*/ 25 h 92"/>
                  <a:gd name="T6" fmla="*/ 16 w 57"/>
                  <a:gd name="T7" fmla="*/ 34 h 92"/>
                  <a:gd name="T8" fmla="*/ 0 w 57"/>
                  <a:gd name="T9" fmla="*/ 40 h 92"/>
                  <a:gd name="T10" fmla="*/ 0 w 57"/>
                  <a:gd name="T11" fmla="*/ 22 h 92"/>
                  <a:gd name="T12" fmla="*/ 6 w 57"/>
                  <a:gd name="T13" fmla="*/ 20 h 92"/>
                  <a:gd name="T14" fmla="*/ 13 w 57"/>
                  <a:gd name="T15" fmla="*/ 18 h 92"/>
                  <a:gd name="T16" fmla="*/ 20 w 57"/>
                  <a:gd name="T17" fmla="*/ 14 h 92"/>
                  <a:gd name="T18" fmla="*/ 28 w 57"/>
                  <a:gd name="T19" fmla="*/ 10 h 92"/>
                  <a:gd name="T20" fmla="*/ 33 w 57"/>
                  <a:gd name="T21" fmla="*/ 5 h 92"/>
                  <a:gd name="T22" fmla="*/ 37 w 57"/>
                  <a:gd name="T23" fmla="*/ 0 h 92"/>
                  <a:gd name="T24" fmla="*/ 57 w 57"/>
                  <a:gd name="T25" fmla="*/ 0 h 92"/>
                  <a:gd name="T26" fmla="*/ 57 w 57"/>
                  <a:gd name="T27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92">
                    <a:moveTo>
                      <a:pt x="57" y="92"/>
                    </a:moveTo>
                    <a:lnTo>
                      <a:pt x="31" y="92"/>
                    </a:lnTo>
                    <a:lnTo>
                      <a:pt x="31" y="25"/>
                    </a:lnTo>
                    <a:lnTo>
                      <a:pt x="16" y="34"/>
                    </a:lnTo>
                    <a:lnTo>
                      <a:pt x="0" y="40"/>
                    </a:lnTo>
                    <a:lnTo>
                      <a:pt x="0" y="22"/>
                    </a:lnTo>
                    <a:lnTo>
                      <a:pt x="6" y="20"/>
                    </a:lnTo>
                    <a:lnTo>
                      <a:pt x="13" y="18"/>
                    </a:lnTo>
                    <a:lnTo>
                      <a:pt x="20" y="14"/>
                    </a:lnTo>
                    <a:lnTo>
                      <a:pt x="28" y="10"/>
                    </a:lnTo>
                    <a:lnTo>
                      <a:pt x="33" y="5"/>
                    </a:lnTo>
                    <a:lnTo>
                      <a:pt x="37" y="0"/>
                    </a:lnTo>
                    <a:lnTo>
                      <a:pt x="57" y="0"/>
                    </a:lnTo>
                    <a:lnTo>
                      <a:pt x="57" y="9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49" name="Freeform 5573"/>
              <p:cNvSpPr>
                <a:spLocks/>
              </p:cNvSpPr>
              <p:nvPr/>
            </p:nvSpPr>
            <p:spPr bwMode="auto">
              <a:xfrm>
                <a:off x="2017" y="3979"/>
                <a:ext cx="88" cy="92"/>
              </a:xfrm>
              <a:custGeom>
                <a:avLst/>
                <a:gdLst>
                  <a:gd name="T0" fmla="*/ 88 w 88"/>
                  <a:gd name="T1" fmla="*/ 74 h 92"/>
                  <a:gd name="T2" fmla="*/ 88 w 88"/>
                  <a:gd name="T3" fmla="*/ 92 h 92"/>
                  <a:gd name="T4" fmla="*/ 0 w 88"/>
                  <a:gd name="T5" fmla="*/ 92 h 92"/>
                  <a:gd name="T6" fmla="*/ 2 w 88"/>
                  <a:gd name="T7" fmla="*/ 86 h 92"/>
                  <a:gd name="T8" fmla="*/ 5 w 88"/>
                  <a:gd name="T9" fmla="*/ 80 h 92"/>
                  <a:gd name="T10" fmla="*/ 9 w 88"/>
                  <a:gd name="T11" fmla="*/ 74 h 92"/>
                  <a:gd name="T12" fmla="*/ 21 w 88"/>
                  <a:gd name="T13" fmla="*/ 65 h 92"/>
                  <a:gd name="T14" fmla="*/ 37 w 88"/>
                  <a:gd name="T15" fmla="*/ 53 h 92"/>
                  <a:gd name="T16" fmla="*/ 44 w 88"/>
                  <a:gd name="T17" fmla="*/ 48 h 92"/>
                  <a:gd name="T18" fmla="*/ 51 w 88"/>
                  <a:gd name="T19" fmla="*/ 44 h 92"/>
                  <a:gd name="T20" fmla="*/ 54 w 88"/>
                  <a:gd name="T21" fmla="*/ 40 h 92"/>
                  <a:gd name="T22" fmla="*/ 57 w 88"/>
                  <a:gd name="T23" fmla="*/ 38 h 92"/>
                  <a:gd name="T24" fmla="*/ 61 w 88"/>
                  <a:gd name="T25" fmla="*/ 33 h 92"/>
                  <a:gd name="T26" fmla="*/ 63 w 88"/>
                  <a:gd name="T27" fmla="*/ 27 h 92"/>
                  <a:gd name="T28" fmla="*/ 61 w 88"/>
                  <a:gd name="T29" fmla="*/ 24 h 92"/>
                  <a:gd name="T30" fmla="*/ 61 w 88"/>
                  <a:gd name="T31" fmla="*/ 21 h 92"/>
                  <a:gd name="T32" fmla="*/ 57 w 88"/>
                  <a:gd name="T33" fmla="*/ 19 h 92"/>
                  <a:gd name="T34" fmla="*/ 54 w 88"/>
                  <a:gd name="T35" fmla="*/ 17 h 92"/>
                  <a:gd name="T36" fmla="*/ 51 w 88"/>
                  <a:gd name="T37" fmla="*/ 17 h 92"/>
                  <a:gd name="T38" fmla="*/ 46 w 88"/>
                  <a:gd name="T39" fmla="*/ 15 h 92"/>
                  <a:gd name="T40" fmla="*/ 41 w 88"/>
                  <a:gd name="T41" fmla="*/ 17 h 92"/>
                  <a:gd name="T42" fmla="*/ 37 w 88"/>
                  <a:gd name="T43" fmla="*/ 17 h 92"/>
                  <a:gd name="T44" fmla="*/ 32 w 88"/>
                  <a:gd name="T45" fmla="*/ 19 h 92"/>
                  <a:gd name="T46" fmla="*/ 31 w 88"/>
                  <a:gd name="T47" fmla="*/ 21 h 92"/>
                  <a:gd name="T48" fmla="*/ 29 w 88"/>
                  <a:gd name="T49" fmla="*/ 25 h 92"/>
                  <a:gd name="T50" fmla="*/ 27 w 88"/>
                  <a:gd name="T51" fmla="*/ 29 h 92"/>
                  <a:gd name="T52" fmla="*/ 4 w 88"/>
                  <a:gd name="T53" fmla="*/ 27 h 92"/>
                  <a:gd name="T54" fmla="*/ 7 w 88"/>
                  <a:gd name="T55" fmla="*/ 14 h 92"/>
                  <a:gd name="T56" fmla="*/ 17 w 88"/>
                  <a:gd name="T57" fmla="*/ 6 h 92"/>
                  <a:gd name="T58" fmla="*/ 31 w 88"/>
                  <a:gd name="T59" fmla="*/ 1 h 92"/>
                  <a:gd name="T60" fmla="*/ 46 w 88"/>
                  <a:gd name="T61" fmla="*/ 0 h 92"/>
                  <a:gd name="T62" fmla="*/ 63 w 88"/>
                  <a:gd name="T63" fmla="*/ 1 h 92"/>
                  <a:gd name="T64" fmla="*/ 76 w 88"/>
                  <a:gd name="T65" fmla="*/ 7 h 92"/>
                  <a:gd name="T66" fmla="*/ 81 w 88"/>
                  <a:gd name="T67" fmla="*/ 11 h 92"/>
                  <a:gd name="T68" fmla="*/ 84 w 88"/>
                  <a:gd name="T69" fmla="*/ 15 h 92"/>
                  <a:gd name="T70" fmla="*/ 86 w 88"/>
                  <a:gd name="T71" fmla="*/ 20 h 92"/>
                  <a:gd name="T72" fmla="*/ 88 w 88"/>
                  <a:gd name="T73" fmla="*/ 25 h 92"/>
                  <a:gd name="T74" fmla="*/ 86 w 88"/>
                  <a:gd name="T75" fmla="*/ 31 h 92"/>
                  <a:gd name="T76" fmla="*/ 84 w 88"/>
                  <a:gd name="T77" fmla="*/ 36 h 92"/>
                  <a:gd name="T78" fmla="*/ 79 w 88"/>
                  <a:gd name="T79" fmla="*/ 42 h 92"/>
                  <a:gd name="T80" fmla="*/ 74 w 88"/>
                  <a:gd name="T81" fmla="*/ 48 h 92"/>
                  <a:gd name="T82" fmla="*/ 71 w 88"/>
                  <a:gd name="T83" fmla="*/ 51 h 92"/>
                  <a:gd name="T84" fmla="*/ 66 w 88"/>
                  <a:gd name="T85" fmla="*/ 55 h 92"/>
                  <a:gd name="T86" fmla="*/ 57 w 88"/>
                  <a:gd name="T87" fmla="*/ 60 h 92"/>
                  <a:gd name="T88" fmla="*/ 52 w 88"/>
                  <a:gd name="T89" fmla="*/ 63 h 92"/>
                  <a:gd name="T90" fmla="*/ 49 w 88"/>
                  <a:gd name="T91" fmla="*/ 66 h 92"/>
                  <a:gd name="T92" fmla="*/ 46 w 88"/>
                  <a:gd name="T93" fmla="*/ 68 h 92"/>
                  <a:gd name="T94" fmla="*/ 44 w 88"/>
                  <a:gd name="T95" fmla="*/ 69 h 92"/>
                  <a:gd name="T96" fmla="*/ 41 w 88"/>
                  <a:gd name="T97" fmla="*/ 72 h 92"/>
                  <a:gd name="T98" fmla="*/ 39 w 88"/>
                  <a:gd name="T99" fmla="*/ 74 h 92"/>
                  <a:gd name="T100" fmla="*/ 88 w 88"/>
                  <a:gd name="T101" fmla="*/ 7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8" h="92">
                    <a:moveTo>
                      <a:pt x="88" y="74"/>
                    </a:moveTo>
                    <a:lnTo>
                      <a:pt x="88" y="92"/>
                    </a:lnTo>
                    <a:lnTo>
                      <a:pt x="0" y="92"/>
                    </a:lnTo>
                    <a:lnTo>
                      <a:pt x="2" y="86"/>
                    </a:lnTo>
                    <a:lnTo>
                      <a:pt x="5" y="80"/>
                    </a:lnTo>
                    <a:lnTo>
                      <a:pt x="9" y="74"/>
                    </a:lnTo>
                    <a:lnTo>
                      <a:pt x="21" y="65"/>
                    </a:lnTo>
                    <a:lnTo>
                      <a:pt x="37" y="53"/>
                    </a:lnTo>
                    <a:lnTo>
                      <a:pt x="44" y="48"/>
                    </a:lnTo>
                    <a:lnTo>
                      <a:pt x="51" y="44"/>
                    </a:lnTo>
                    <a:lnTo>
                      <a:pt x="54" y="40"/>
                    </a:lnTo>
                    <a:lnTo>
                      <a:pt x="57" y="38"/>
                    </a:lnTo>
                    <a:lnTo>
                      <a:pt x="61" y="33"/>
                    </a:lnTo>
                    <a:lnTo>
                      <a:pt x="63" y="27"/>
                    </a:lnTo>
                    <a:lnTo>
                      <a:pt x="61" y="24"/>
                    </a:lnTo>
                    <a:lnTo>
                      <a:pt x="61" y="21"/>
                    </a:lnTo>
                    <a:lnTo>
                      <a:pt x="57" y="19"/>
                    </a:lnTo>
                    <a:lnTo>
                      <a:pt x="54" y="17"/>
                    </a:lnTo>
                    <a:lnTo>
                      <a:pt x="51" y="17"/>
                    </a:lnTo>
                    <a:lnTo>
                      <a:pt x="46" y="15"/>
                    </a:lnTo>
                    <a:lnTo>
                      <a:pt x="41" y="17"/>
                    </a:lnTo>
                    <a:lnTo>
                      <a:pt x="37" y="17"/>
                    </a:lnTo>
                    <a:lnTo>
                      <a:pt x="32" y="19"/>
                    </a:lnTo>
                    <a:lnTo>
                      <a:pt x="31" y="21"/>
                    </a:lnTo>
                    <a:lnTo>
                      <a:pt x="29" y="25"/>
                    </a:lnTo>
                    <a:lnTo>
                      <a:pt x="27" y="29"/>
                    </a:lnTo>
                    <a:lnTo>
                      <a:pt x="4" y="27"/>
                    </a:lnTo>
                    <a:lnTo>
                      <a:pt x="7" y="14"/>
                    </a:lnTo>
                    <a:lnTo>
                      <a:pt x="17" y="6"/>
                    </a:lnTo>
                    <a:lnTo>
                      <a:pt x="31" y="1"/>
                    </a:lnTo>
                    <a:lnTo>
                      <a:pt x="46" y="0"/>
                    </a:lnTo>
                    <a:lnTo>
                      <a:pt x="63" y="1"/>
                    </a:lnTo>
                    <a:lnTo>
                      <a:pt x="76" y="7"/>
                    </a:lnTo>
                    <a:lnTo>
                      <a:pt x="81" y="11"/>
                    </a:lnTo>
                    <a:lnTo>
                      <a:pt x="84" y="15"/>
                    </a:lnTo>
                    <a:lnTo>
                      <a:pt x="86" y="20"/>
                    </a:lnTo>
                    <a:lnTo>
                      <a:pt x="88" y="25"/>
                    </a:lnTo>
                    <a:lnTo>
                      <a:pt x="86" y="31"/>
                    </a:lnTo>
                    <a:lnTo>
                      <a:pt x="84" y="36"/>
                    </a:lnTo>
                    <a:lnTo>
                      <a:pt x="79" y="42"/>
                    </a:lnTo>
                    <a:lnTo>
                      <a:pt x="74" y="48"/>
                    </a:lnTo>
                    <a:lnTo>
                      <a:pt x="71" y="51"/>
                    </a:lnTo>
                    <a:lnTo>
                      <a:pt x="66" y="55"/>
                    </a:lnTo>
                    <a:lnTo>
                      <a:pt x="57" y="60"/>
                    </a:lnTo>
                    <a:lnTo>
                      <a:pt x="52" y="63"/>
                    </a:lnTo>
                    <a:lnTo>
                      <a:pt x="49" y="66"/>
                    </a:lnTo>
                    <a:lnTo>
                      <a:pt x="46" y="68"/>
                    </a:lnTo>
                    <a:lnTo>
                      <a:pt x="44" y="69"/>
                    </a:lnTo>
                    <a:lnTo>
                      <a:pt x="41" y="72"/>
                    </a:lnTo>
                    <a:lnTo>
                      <a:pt x="39" y="74"/>
                    </a:lnTo>
                    <a:lnTo>
                      <a:pt x="88" y="7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50" name="Freeform 5574"/>
              <p:cNvSpPr>
                <a:spLocks/>
              </p:cNvSpPr>
              <p:nvPr/>
            </p:nvSpPr>
            <p:spPr bwMode="auto">
              <a:xfrm>
                <a:off x="2524" y="3979"/>
                <a:ext cx="87" cy="93"/>
              </a:xfrm>
              <a:custGeom>
                <a:avLst/>
                <a:gdLst>
                  <a:gd name="T0" fmla="*/ 25 w 87"/>
                  <a:gd name="T1" fmla="*/ 63 h 93"/>
                  <a:gd name="T2" fmla="*/ 29 w 87"/>
                  <a:gd name="T3" fmla="*/ 70 h 93"/>
                  <a:gd name="T4" fmla="*/ 35 w 87"/>
                  <a:gd name="T5" fmla="*/ 75 h 93"/>
                  <a:gd name="T6" fmla="*/ 44 w 87"/>
                  <a:gd name="T7" fmla="*/ 77 h 93"/>
                  <a:gd name="T8" fmla="*/ 52 w 87"/>
                  <a:gd name="T9" fmla="*/ 75 h 93"/>
                  <a:gd name="T10" fmla="*/ 59 w 87"/>
                  <a:gd name="T11" fmla="*/ 70 h 93"/>
                  <a:gd name="T12" fmla="*/ 62 w 87"/>
                  <a:gd name="T13" fmla="*/ 63 h 93"/>
                  <a:gd name="T14" fmla="*/ 60 w 87"/>
                  <a:gd name="T15" fmla="*/ 56 h 93"/>
                  <a:gd name="T16" fmla="*/ 54 w 87"/>
                  <a:gd name="T17" fmla="*/ 52 h 93"/>
                  <a:gd name="T18" fmla="*/ 45 w 87"/>
                  <a:gd name="T19" fmla="*/ 51 h 93"/>
                  <a:gd name="T20" fmla="*/ 35 w 87"/>
                  <a:gd name="T21" fmla="*/ 52 h 93"/>
                  <a:gd name="T22" fmla="*/ 44 w 87"/>
                  <a:gd name="T23" fmla="*/ 36 h 93"/>
                  <a:gd name="T24" fmla="*/ 52 w 87"/>
                  <a:gd name="T25" fmla="*/ 34 h 93"/>
                  <a:gd name="T26" fmla="*/ 55 w 87"/>
                  <a:gd name="T27" fmla="*/ 28 h 93"/>
                  <a:gd name="T28" fmla="*/ 55 w 87"/>
                  <a:gd name="T29" fmla="*/ 21 h 93"/>
                  <a:gd name="T30" fmla="*/ 49 w 87"/>
                  <a:gd name="T31" fmla="*/ 17 h 93"/>
                  <a:gd name="T32" fmla="*/ 37 w 87"/>
                  <a:gd name="T33" fmla="*/ 17 h 93"/>
                  <a:gd name="T34" fmla="*/ 30 w 87"/>
                  <a:gd name="T35" fmla="*/ 21 h 93"/>
                  <a:gd name="T36" fmla="*/ 27 w 87"/>
                  <a:gd name="T37" fmla="*/ 27 h 93"/>
                  <a:gd name="T38" fmla="*/ 5 w 87"/>
                  <a:gd name="T39" fmla="*/ 20 h 93"/>
                  <a:gd name="T40" fmla="*/ 10 w 87"/>
                  <a:gd name="T41" fmla="*/ 11 h 93"/>
                  <a:gd name="T42" fmla="*/ 18 w 87"/>
                  <a:gd name="T43" fmla="*/ 5 h 93"/>
                  <a:gd name="T44" fmla="*/ 32 w 87"/>
                  <a:gd name="T45" fmla="*/ 0 h 93"/>
                  <a:gd name="T46" fmla="*/ 59 w 87"/>
                  <a:gd name="T47" fmla="*/ 1 h 93"/>
                  <a:gd name="T48" fmla="*/ 77 w 87"/>
                  <a:gd name="T49" fmla="*/ 13 h 93"/>
                  <a:gd name="T50" fmla="*/ 81 w 87"/>
                  <a:gd name="T51" fmla="*/ 24 h 93"/>
                  <a:gd name="T52" fmla="*/ 62 w 87"/>
                  <a:gd name="T53" fmla="*/ 44 h 93"/>
                  <a:gd name="T54" fmla="*/ 75 w 87"/>
                  <a:gd name="T55" fmla="*/ 47 h 93"/>
                  <a:gd name="T56" fmla="*/ 84 w 87"/>
                  <a:gd name="T57" fmla="*/ 55 h 93"/>
                  <a:gd name="T58" fmla="*/ 87 w 87"/>
                  <a:gd name="T59" fmla="*/ 65 h 93"/>
                  <a:gd name="T60" fmla="*/ 74 w 87"/>
                  <a:gd name="T61" fmla="*/ 85 h 93"/>
                  <a:gd name="T62" fmla="*/ 44 w 87"/>
                  <a:gd name="T63" fmla="*/ 93 h 93"/>
                  <a:gd name="T64" fmla="*/ 13 w 87"/>
                  <a:gd name="T65" fmla="*/ 86 h 93"/>
                  <a:gd name="T66" fmla="*/ 0 w 87"/>
                  <a:gd name="T67" fmla="*/ 6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" h="93">
                    <a:moveTo>
                      <a:pt x="0" y="66"/>
                    </a:moveTo>
                    <a:lnTo>
                      <a:pt x="25" y="63"/>
                    </a:lnTo>
                    <a:lnTo>
                      <a:pt x="27" y="68"/>
                    </a:lnTo>
                    <a:lnTo>
                      <a:pt x="29" y="70"/>
                    </a:lnTo>
                    <a:lnTo>
                      <a:pt x="32" y="74"/>
                    </a:lnTo>
                    <a:lnTo>
                      <a:pt x="35" y="75"/>
                    </a:lnTo>
                    <a:lnTo>
                      <a:pt x="39" y="76"/>
                    </a:lnTo>
                    <a:lnTo>
                      <a:pt x="44" y="77"/>
                    </a:lnTo>
                    <a:lnTo>
                      <a:pt x="49" y="76"/>
                    </a:lnTo>
                    <a:lnTo>
                      <a:pt x="52" y="75"/>
                    </a:lnTo>
                    <a:lnTo>
                      <a:pt x="57" y="73"/>
                    </a:lnTo>
                    <a:lnTo>
                      <a:pt x="59" y="70"/>
                    </a:lnTo>
                    <a:lnTo>
                      <a:pt x="60" y="67"/>
                    </a:lnTo>
                    <a:lnTo>
                      <a:pt x="62" y="63"/>
                    </a:lnTo>
                    <a:lnTo>
                      <a:pt x="60" y="60"/>
                    </a:lnTo>
                    <a:lnTo>
                      <a:pt x="60" y="56"/>
                    </a:lnTo>
                    <a:lnTo>
                      <a:pt x="57" y="54"/>
                    </a:lnTo>
                    <a:lnTo>
                      <a:pt x="54" y="52"/>
                    </a:lnTo>
                    <a:lnTo>
                      <a:pt x="50" y="51"/>
                    </a:lnTo>
                    <a:lnTo>
                      <a:pt x="45" y="51"/>
                    </a:lnTo>
                    <a:lnTo>
                      <a:pt x="40" y="51"/>
                    </a:lnTo>
                    <a:lnTo>
                      <a:pt x="35" y="52"/>
                    </a:lnTo>
                    <a:lnTo>
                      <a:pt x="37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52" y="34"/>
                    </a:lnTo>
                    <a:lnTo>
                      <a:pt x="54" y="32"/>
                    </a:lnTo>
                    <a:lnTo>
                      <a:pt x="55" y="28"/>
                    </a:lnTo>
                    <a:lnTo>
                      <a:pt x="55" y="26"/>
                    </a:lnTo>
                    <a:lnTo>
                      <a:pt x="55" y="21"/>
                    </a:lnTo>
                    <a:lnTo>
                      <a:pt x="52" y="19"/>
                    </a:lnTo>
                    <a:lnTo>
                      <a:pt x="49" y="17"/>
                    </a:lnTo>
                    <a:lnTo>
                      <a:pt x="42" y="15"/>
                    </a:lnTo>
                    <a:lnTo>
                      <a:pt x="37" y="17"/>
                    </a:lnTo>
                    <a:lnTo>
                      <a:pt x="32" y="19"/>
                    </a:lnTo>
                    <a:lnTo>
                      <a:pt x="30" y="21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3" y="25"/>
                    </a:lnTo>
                    <a:lnTo>
                      <a:pt x="5" y="20"/>
                    </a:lnTo>
                    <a:lnTo>
                      <a:pt x="7" y="15"/>
                    </a:lnTo>
                    <a:lnTo>
                      <a:pt x="10" y="11"/>
                    </a:lnTo>
                    <a:lnTo>
                      <a:pt x="13" y="7"/>
                    </a:lnTo>
                    <a:lnTo>
                      <a:pt x="18" y="5"/>
                    </a:lnTo>
                    <a:lnTo>
                      <a:pt x="23" y="3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9" y="1"/>
                    </a:lnTo>
                    <a:lnTo>
                      <a:pt x="72" y="8"/>
                    </a:lnTo>
                    <a:lnTo>
                      <a:pt x="77" y="13"/>
                    </a:lnTo>
                    <a:lnTo>
                      <a:pt x="81" y="18"/>
                    </a:lnTo>
                    <a:lnTo>
                      <a:pt x="81" y="24"/>
                    </a:lnTo>
                    <a:lnTo>
                      <a:pt x="75" y="35"/>
                    </a:lnTo>
                    <a:lnTo>
                      <a:pt x="62" y="44"/>
                    </a:lnTo>
                    <a:lnTo>
                      <a:pt x="69" y="45"/>
                    </a:lnTo>
                    <a:lnTo>
                      <a:pt x="75" y="47"/>
                    </a:lnTo>
                    <a:lnTo>
                      <a:pt x="81" y="51"/>
                    </a:lnTo>
                    <a:lnTo>
                      <a:pt x="84" y="55"/>
                    </a:lnTo>
                    <a:lnTo>
                      <a:pt x="86" y="60"/>
                    </a:lnTo>
                    <a:lnTo>
                      <a:pt x="87" y="65"/>
                    </a:lnTo>
                    <a:lnTo>
                      <a:pt x="84" y="75"/>
                    </a:lnTo>
                    <a:lnTo>
                      <a:pt x="74" y="85"/>
                    </a:lnTo>
                    <a:lnTo>
                      <a:pt x="60" y="90"/>
                    </a:lnTo>
                    <a:lnTo>
                      <a:pt x="44" y="93"/>
                    </a:lnTo>
                    <a:lnTo>
                      <a:pt x="27" y="92"/>
                    </a:lnTo>
                    <a:lnTo>
                      <a:pt x="13" y="86"/>
                    </a:lnTo>
                    <a:lnTo>
                      <a:pt x="5" y="7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51" name="Freeform 5575"/>
              <p:cNvSpPr>
                <a:spLocks noEditPoints="1"/>
              </p:cNvSpPr>
              <p:nvPr/>
            </p:nvSpPr>
            <p:spPr bwMode="auto">
              <a:xfrm>
                <a:off x="3029" y="3980"/>
                <a:ext cx="94" cy="91"/>
              </a:xfrm>
              <a:custGeom>
                <a:avLst/>
                <a:gdLst>
                  <a:gd name="T0" fmla="*/ 52 w 94"/>
                  <a:gd name="T1" fmla="*/ 91 h 91"/>
                  <a:gd name="T2" fmla="*/ 52 w 94"/>
                  <a:gd name="T3" fmla="*/ 72 h 91"/>
                  <a:gd name="T4" fmla="*/ 0 w 94"/>
                  <a:gd name="T5" fmla="*/ 72 h 91"/>
                  <a:gd name="T6" fmla="*/ 0 w 94"/>
                  <a:gd name="T7" fmla="*/ 57 h 91"/>
                  <a:gd name="T8" fmla="*/ 55 w 94"/>
                  <a:gd name="T9" fmla="*/ 0 h 91"/>
                  <a:gd name="T10" fmla="*/ 77 w 94"/>
                  <a:gd name="T11" fmla="*/ 0 h 91"/>
                  <a:gd name="T12" fmla="*/ 77 w 94"/>
                  <a:gd name="T13" fmla="*/ 55 h 91"/>
                  <a:gd name="T14" fmla="*/ 94 w 94"/>
                  <a:gd name="T15" fmla="*/ 55 h 91"/>
                  <a:gd name="T16" fmla="*/ 94 w 94"/>
                  <a:gd name="T17" fmla="*/ 72 h 91"/>
                  <a:gd name="T18" fmla="*/ 77 w 94"/>
                  <a:gd name="T19" fmla="*/ 72 h 91"/>
                  <a:gd name="T20" fmla="*/ 77 w 94"/>
                  <a:gd name="T21" fmla="*/ 91 h 91"/>
                  <a:gd name="T22" fmla="*/ 52 w 94"/>
                  <a:gd name="T23" fmla="*/ 91 h 91"/>
                  <a:gd name="T24" fmla="*/ 52 w 94"/>
                  <a:gd name="T25" fmla="*/ 55 h 91"/>
                  <a:gd name="T26" fmla="*/ 52 w 94"/>
                  <a:gd name="T27" fmla="*/ 26 h 91"/>
                  <a:gd name="T28" fmla="*/ 23 w 94"/>
                  <a:gd name="T29" fmla="*/ 55 h 91"/>
                  <a:gd name="T30" fmla="*/ 52 w 94"/>
                  <a:gd name="T31" fmla="*/ 5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4" h="91">
                    <a:moveTo>
                      <a:pt x="52" y="91"/>
                    </a:moveTo>
                    <a:lnTo>
                      <a:pt x="52" y="72"/>
                    </a:lnTo>
                    <a:lnTo>
                      <a:pt x="0" y="72"/>
                    </a:lnTo>
                    <a:lnTo>
                      <a:pt x="0" y="57"/>
                    </a:lnTo>
                    <a:lnTo>
                      <a:pt x="55" y="0"/>
                    </a:lnTo>
                    <a:lnTo>
                      <a:pt x="77" y="0"/>
                    </a:lnTo>
                    <a:lnTo>
                      <a:pt x="77" y="55"/>
                    </a:lnTo>
                    <a:lnTo>
                      <a:pt x="94" y="55"/>
                    </a:lnTo>
                    <a:lnTo>
                      <a:pt x="94" y="72"/>
                    </a:lnTo>
                    <a:lnTo>
                      <a:pt x="77" y="72"/>
                    </a:lnTo>
                    <a:lnTo>
                      <a:pt x="77" y="91"/>
                    </a:lnTo>
                    <a:lnTo>
                      <a:pt x="52" y="91"/>
                    </a:lnTo>
                    <a:close/>
                    <a:moveTo>
                      <a:pt x="52" y="55"/>
                    </a:moveTo>
                    <a:lnTo>
                      <a:pt x="52" y="26"/>
                    </a:lnTo>
                    <a:lnTo>
                      <a:pt x="23" y="55"/>
                    </a:lnTo>
                    <a:lnTo>
                      <a:pt x="52" y="5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52" name="Freeform 5576"/>
              <p:cNvSpPr>
                <a:spLocks/>
              </p:cNvSpPr>
              <p:nvPr/>
            </p:nvSpPr>
            <p:spPr bwMode="auto">
              <a:xfrm>
                <a:off x="3539" y="3980"/>
                <a:ext cx="89" cy="92"/>
              </a:xfrm>
              <a:custGeom>
                <a:avLst/>
                <a:gdLst>
                  <a:gd name="T0" fmla="*/ 0 w 89"/>
                  <a:gd name="T1" fmla="*/ 65 h 92"/>
                  <a:gd name="T2" fmla="*/ 23 w 89"/>
                  <a:gd name="T3" fmla="*/ 62 h 92"/>
                  <a:gd name="T4" fmla="*/ 25 w 89"/>
                  <a:gd name="T5" fmla="*/ 66 h 92"/>
                  <a:gd name="T6" fmla="*/ 27 w 89"/>
                  <a:gd name="T7" fmla="*/ 69 h 92"/>
                  <a:gd name="T8" fmla="*/ 30 w 89"/>
                  <a:gd name="T9" fmla="*/ 72 h 92"/>
                  <a:gd name="T10" fmla="*/ 35 w 89"/>
                  <a:gd name="T11" fmla="*/ 74 h 92"/>
                  <a:gd name="T12" fmla="*/ 38 w 89"/>
                  <a:gd name="T13" fmla="*/ 75 h 92"/>
                  <a:gd name="T14" fmla="*/ 43 w 89"/>
                  <a:gd name="T15" fmla="*/ 76 h 92"/>
                  <a:gd name="T16" fmla="*/ 48 w 89"/>
                  <a:gd name="T17" fmla="*/ 75 h 92"/>
                  <a:gd name="T18" fmla="*/ 53 w 89"/>
                  <a:gd name="T19" fmla="*/ 74 h 92"/>
                  <a:gd name="T20" fmla="*/ 57 w 89"/>
                  <a:gd name="T21" fmla="*/ 72 h 92"/>
                  <a:gd name="T22" fmla="*/ 60 w 89"/>
                  <a:gd name="T23" fmla="*/ 69 h 92"/>
                  <a:gd name="T24" fmla="*/ 64 w 89"/>
                  <a:gd name="T25" fmla="*/ 65 h 92"/>
                  <a:gd name="T26" fmla="*/ 64 w 89"/>
                  <a:gd name="T27" fmla="*/ 60 h 92"/>
                  <a:gd name="T28" fmla="*/ 64 w 89"/>
                  <a:gd name="T29" fmla="*/ 55 h 92"/>
                  <a:gd name="T30" fmla="*/ 60 w 89"/>
                  <a:gd name="T31" fmla="*/ 52 h 92"/>
                  <a:gd name="T32" fmla="*/ 58 w 89"/>
                  <a:gd name="T33" fmla="*/ 50 h 92"/>
                  <a:gd name="T34" fmla="*/ 53 w 89"/>
                  <a:gd name="T35" fmla="*/ 47 h 92"/>
                  <a:gd name="T36" fmla="*/ 50 w 89"/>
                  <a:gd name="T37" fmla="*/ 46 h 92"/>
                  <a:gd name="T38" fmla="*/ 43 w 89"/>
                  <a:gd name="T39" fmla="*/ 45 h 92"/>
                  <a:gd name="T40" fmla="*/ 37 w 89"/>
                  <a:gd name="T41" fmla="*/ 46 h 92"/>
                  <a:gd name="T42" fmla="*/ 30 w 89"/>
                  <a:gd name="T43" fmla="*/ 48 h 92"/>
                  <a:gd name="T44" fmla="*/ 25 w 89"/>
                  <a:gd name="T45" fmla="*/ 52 h 92"/>
                  <a:gd name="T46" fmla="*/ 3 w 89"/>
                  <a:gd name="T47" fmla="*/ 50 h 92"/>
                  <a:gd name="T48" fmla="*/ 18 w 89"/>
                  <a:gd name="T49" fmla="*/ 0 h 92"/>
                  <a:gd name="T50" fmla="*/ 82 w 89"/>
                  <a:gd name="T51" fmla="*/ 0 h 92"/>
                  <a:gd name="T52" fmla="*/ 82 w 89"/>
                  <a:gd name="T53" fmla="*/ 18 h 92"/>
                  <a:gd name="T54" fmla="*/ 37 w 89"/>
                  <a:gd name="T55" fmla="*/ 18 h 92"/>
                  <a:gd name="T56" fmla="*/ 33 w 89"/>
                  <a:gd name="T57" fmla="*/ 33 h 92"/>
                  <a:gd name="T58" fmla="*/ 40 w 89"/>
                  <a:gd name="T59" fmla="*/ 31 h 92"/>
                  <a:gd name="T60" fmla="*/ 50 w 89"/>
                  <a:gd name="T61" fmla="*/ 30 h 92"/>
                  <a:gd name="T62" fmla="*/ 64 w 89"/>
                  <a:gd name="T63" fmla="*/ 32 h 92"/>
                  <a:gd name="T64" fmla="*/ 77 w 89"/>
                  <a:gd name="T65" fmla="*/ 38 h 92"/>
                  <a:gd name="T66" fmla="*/ 85 w 89"/>
                  <a:gd name="T67" fmla="*/ 47 h 92"/>
                  <a:gd name="T68" fmla="*/ 89 w 89"/>
                  <a:gd name="T69" fmla="*/ 60 h 92"/>
                  <a:gd name="T70" fmla="*/ 85 w 89"/>
                  <a:gd name="T71" fmla="*/ 71 h 92"/>
                  <a:gd name="T72" fmla="*/ 79 w 89"/>
                  <a:gd name="T73" fmla="*/ 80 h 92"/>
                  <a:gd name="T74" fmla="*/ 69 w 89"/>
                  <a:gd name="T75" fmla="*/ 87 h 92"/>
                  <a:gd name="T76" fmla="*/ 57 w 89"/>
                  <a:gd name="T77" fmla="*/ 91 h 92"/>
                  <a:gd name="T78" fmla="*/ 43 w 89"/>
                  <a:gd name="T79" fmla="*/ 92 h 92"/>
                  <a:gd name="T80" fmla="*/ 27 w 89"/>
                  <a:gd name="T81" fmla="*/ 91 h 92"/>
                  <a:gd name="T82" fmla="*/ 15 w 89"/>
                  <a:gd name="T83" fmla="*/ 85 h 92"/>
                  <a:gd name="T84" fmla="*/ 5 w 89"/>
                  <a:gd name="T85" fmla="*/ 75 h 92"/>
                  <a:gd name="T86" fmla="*/ 0 w 89"/>
                  <a:gd name="T87" fmla="*/ 6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9" h="92">
                    <a:moveTo>
                      <a:pt x="0" y="65"/>
                    </a:moveTo>
                    <a:lnTo>
                      <a:pt x="23" y="62"/>
                    </a:lnTo>
                    <a:lnTo>
                      <a:pt x="25" y="66"/>
                    </a:lnTo>
                    <a:lnTo>
                      <a:pt x="27" y="69"/>
                    </a:lnTo>
                    <a:lnTo>
                      <a:pt x="30" y="72"/>
                    </a:lnTo>
                    <a:lnTo>
                      <a:pt x="35" y="74"/>
                    </a:lnTo>
                    <a:lnTo>
                      <a:pt x="38" y="75"/>
                    </a:lnTo>
                    <a:lnTo>
                      <a:pt x="43" y="76"/>
                    </a:lnTo>
                    <a:lnTo>
                      <a:pt x="48" y="75"/>
                    </a:lnTo>
                    <a:lnTo>
                      <a:pt x="53" y="74"/>
                    </a:lnTo>
                    <a:lnTo>
                      <a:pt x="57" y="72"/>
                    </a:lnTo>
                    <a:lnTo>
                      <a:pt x="60" y="69"/>
                    </a:lnTo>
                    <a:lnTo>
                      <a:pt x="64" y="65"/>
                    </a:lnTo>
                    <a:lnTo>
                      <a:pt x="64" y="60"/>
                    </a:lnTo>
                    <a:lnTo>
                      <a:pt x="64" y="55"/>
                    </a:lnTo>
                    <a:lnTo>
                      <a:pt x="60" y="52"/>
                    </a:lnTo>
                    <a:lnTo>
                      <a:pt x="58" y="50"/>
                    </a:lnTo>
                    <a:lnTo>
                      <a:pt x="53" y="47"/>
                    </a:lnTo>
                    <a:lnTo>
                      <a:pt x="50" y="46"/>
                    </a:lnTo>
                    <a:lnTo>
                      <a:pt x="43" y="45"/>
                    </a:lnTo>
                    <a:lnTo>
                      <a:pt x="37" y="46"/>
                    </a:lnTo>
                    <a:lnTo>
                      <a:pt x="30" y="48"/>
                    </a:lnTo>
                    <a:lnTo>
                      <a:pt x="25" y="52"/>
                    </a:lnTo>
                    <a:lnTo>
                      <a:pt x="3" y="50"/>
                    </a:lnTo>
                    <a:lnTo>
                      <a:pt x="18" y="0"/>
                    </a:lnTo>
                    <a:lnTo>
                      <a:pt x="82" y="0"/>
                    </a:lnTo>
                    <a:lnTo>
                      <a:pt x="82" y="18"/>
                    </a:lnTo>
                    <a:lnTo>
                      <a:pt x="37" y="18"/>
                    </a:lnTo>
                    <a:lnTo>
                      <a:pt x="33" y="33"/>
                    </a:lnTo>
                    <a:lnTo>
                      <a:pt x="40" y="31"/>
                    </a:lnTo>
                    <a:lnTo>
                      <a:pt x="50" y="30"/>
                    </a:lnTo>
                    <a:lnTo>
                      <a:pt x="64" y="32"/>
                    </a:lnTo>
                    <a:lnTo>
                      <a:pt x="77" y="38"/>
                    </a:lnTo>
                    <a:lnTo>
                      <a:pt x="85" y="47"/>
                    </a:lnTo>
                    <a:lnTo>
                      <a:pt x="89" y="60"/>
                    </a:lnTo>
                    <a:lnTo>
                      <a:pt x="85" y="71"/>
                    </a:lnTo>
                    <a:lnTo>
                      <a:pt x="79" y="80"/>
                    </a:lnTo>
                    <a:lnTo>
                      <a:pt x="69" y="87"/>
                    </a:lnTo>
                    <a:lnTo>
                      <a:pt x="57" y="91"/>
                    </a:lnTo>
                    <a:lnTo>
                      <a:pt x="43" y="92"/>
                    </a:lnTo>
                    <a:lnTo>
                      <a:pt x="27" y="91"/>
                    </a:lnTo>
                    <a:lnTo>
                      <a:pt x="15" y="85"/>
                    </a:lnTo>
                    <a:lnTo>
                      <a:pt x="5" y="75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53" name="Freeform 5577"/>
              <p:cNvSpPr>
                <a:spLocks noEditPoints="1"/>
              </p:cNvSpPr>
              <p:nvPr/>
            </p:nvSpPr>
            <p:spPr bwMode="auto">
              <a:xfrm>
                <a:off x="4047" y="3979"/>
                <a:ext cx="87" cy="93"/>
              </a:xfrm>
              <a:custGeom>
                <a:avLst/>
                <a:gdLst>
                  <a:gd name="T0" fmla="*/ 60 w 87"/>
                  <a:gd name="T1" fmla="*/ 26 h 93"/>
                  <a:gd name="T2" fmla="*/ 57 w 87"/>
                  <a:gd name="T3" fmla="*/ 20 h 93"/>
                  <a:gd name="T4" fmla="*/ 50 w 87"/>
                  <a:gd name="T5" fmla="*/ 17 h 93"/>
                  <a:gd name="T6" fmla="*/ 40 w 87"/>
                  <a:gd name="T7" fmla="*/ 17 h 93"/>
                  <a:gd name="T8" fmla="*/ 30 w 87"/>
                  <a:gd name="T9" fmla="*/ 21 h 93"/>
                  <a:gd name="T10" fmla="*/ 23 w 87"/>
                  <a:gd name="T11" fmla="*/ 42 h 93"/>
                  <a:gd name="T12" fmla="*/ 35 w 87"/>
                  <a:gd name="T13" fmla="*/ 36 h 93"/>
                  <a:gd name="T14" fmla="*/ 47 w 87"/>
                  <a:gd name="T15" fmla="*/ 34 h 93"/>
                  <a:gd name="T16" fmla="*/ 75 w 87"/>
                  <a:gd name="T17" fmla="*/ 42 h 93"/>
                  <a:gd name="T18" fmla="*/ 87 w 87"/>
                  <a:gd name="T19" fmla="*/ 63 h 93"/>
                  <a:gd name="T20" fmla="*/ 75 w 87"/>
                  <a:gd name="T21" fmla="*/ 85 h 93"/>
                  <a:gd name="T22" fmla="*/ 45 w 87"/>
                  <a:gd name="T23" fmla="*/ 93 h 93"/>
                  <a:gd name="T24" fmla="*/ 13 w 87"/>
                  <a:gd name="T25" fmla="*/ 82 h 93"/>
                  <a:gd name="T26" fmla="*/ 2 w 87"/>
                  <a:gd name="T27" fmla="*/ 62 h 93"/>
                  <a:gd name="T28" fmla="*/ 2 w 87"/>
                  <a:gd name="T29" fmla="*/ 32 h 93"/>
                  <a:gd name="T30" fmla="*/ 13 w 87"/>
                  <a:gd name="T31" fmla="*/ 11 h 93"/>
                  <a:gd name="T32" fmla="*/ 49 w 87"/>
                  <a:gd name="T33" fmla="*/ 0 h 93"/>
                  <a:gd name="T34" fmla="*/ 65 w 87"/>
                  <a:gd name="T35" fmla="*/ 3 h 93"/>
                  <a:gd name="T36" fmla="*/ 77 w 87"/>
                  <a:gd name="T37" fmla="*/ 10 h 93"/>
                  <a:gd name="T38" fmla="*/ 82 w 87"/>
                  <a:gd name="T39" fmla="*/ 19 h 93"/>
                  <a:gd name="T40" fmla="*/ 25 w 87"/>
                  <a:gd name="T41" fmla="*/ 62 h 93"/>
                  <a:gd name="T42" fmla="*/ 29 w 87"/>
                  <a:gd name="T43" fmla="*/ 70 h 93"/>
                  <a:gd name="T44" fmla="*/ 35 w 87"/>
                  <a:gd name="T45" fmla="*/ 75 h 93"/>
                  <a:gd name="T46" fmla="*/ 45 w 87"/>
                  <a:gd name="T47" fmla="*/ 77 h 93"/>
                  <a:gd name="T48" fmla="*/ 54 w 87"/>
                  <a:gd name="T49" fmla="*/ 75 h 93"/>
                  <a:gd name="T50" fmla="*/ 60 w 87"/>
                  <a:gd name="T51" fmla="*/ 72 h 93"/>
                  <a:gd name="T52" fmla="*/ 62 w 87"/>
                  <a:gd name="T53" fmla="*/ 63 h 93"/>
                  <a:gd name="T54" fmla="*/ 59 w 87"/>
                  <a:gd name="T55" fmla="*/ 56 h 93"/>
                  <a:gd name="T56" fmla="*/ 52 w 87"/>
                  <a:gd name="T57" fmla="*/ 52 h 93"/>
                  <a:gd name="T58" fmla="*/ 44 w 87"/>
                  <a:gd name="T59" fmla="*/ 51 h 93"/>
                  <a:gd name="T60" fmla="*/ 35 w 87"/>
                  <a:gd name="T61" fmla="*/ 52 h 93"/>
                  <a:gd name="T62" fmla="*/ 29 w 87"/>
                  <a:gd name="T63" fmla="*/ 56 h 93"/>
                  <a:gd name="T64" fmla="*/ 25 w 87"/>
                  <a:gd name="T65" fmla="*/ 6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93">
                    <a:moveTo>
                      <a:pt x="84" y="25"/>
                    </a:moveTo>
                    <a:lnTo>
                      <a:pt x="60" y="26"/>
                    </a:lnTo>
                    <a:lnTo>
                      <a:pt x="59" y="24"/>
                    </a:lnTo>
                    <a:lnTo>
                      <a:pt x="57" y="20"/>
                    </a:lnTo>
                    <a:lnTo>
                      <a:pt x="55" y="18"/>
                    </a:lnTo>
                    <a:lnTo>
                      <a:pt x="50" y="17"/>
                    </a:lnTo>
                    <a:lnTo>
                      <a:pt x="45" y="15"/>
                    </a:lnTo>
                    <a:lnTo>
                      <a:pt x="40" y="17"/>
                    </a:lnTo>
                    <a:lnTo>
                      <a:pt x="35" y="18"/>
                    </a:lnTo>
                    <a:lnTo>
                      <a:pt x="30" y="21"/>
                    </a:lnTo>
                    <a:lnTo>
                      <a:pt x="27" y="28"/>
                    </a:lnTo>
                    <a:lnTo>
                      <a:pt x="23" y="42"/>
                    </a:lnTo>
                    <a:lnTo>
                      <a:pt x="29" y="39"/>
                    </a:lnTo>
                    <a:lnTo>
                      <a:pt x="35" y="36"/>
                    </a:lnTo>
                    <a:lnTo>
                      <a:pt x="40" y="35"/>
                    </a:lnTo>
                    <a:lnTo>
                      <a:pt x="47" y="34"/>
                    </a:lnTo>
                    <a:lnTo>
                      <a:pt x="62" y="36"/>
                    </a:lnTo>
                    <a:lnTo>
                      <a:pt x="75" y="42"/>
                    </a:lnTo>
                    <a:lnTo>
                      <a:pt x="84" y="52"/>
                    </a:lnTo>
                    <a:lnTo>
                      <a:pt x="87" y="63"/>
                    </a:lnTo>
                    <a:lnTo>
                      <a:pt x="84" y="75"/>
                    </a:lnTo>
                    <a:lnTo>
                      <a:pt x="75" y="85"/>
                    </a:lnTo>
                    <a:lnTo>
                      <a:pt x="62" y="90"/>
                    </a:lnTo>
                    <a:lnTo>
                      <a:pt x="45" y="93"/>
                    </a:lnTo>
                    <a:lnTo>
                      <a:pt x="27" y="90"/>
                    </a:lnTo>
                    <a:lnTo>
                      <a:pt x="13" y="82"/>
                    </a:lnTo>
                    <a:lnTo>
                      <a:pt x="7" y="74"/>
                    </a:lnTo>
                    <a:lnTo>
                      <a:pt x="2" y="62"/>
                    </a:lnTo>
                    <a:lnTo>
                      <a:pt x="0" y="47"/>
                    </a:lnTo>
                    <a:lnTo>
                      <a:pt x="2" y="32"/>
                    </a:lnTo>
                    <a:lnTo>
                      <a:pt x="7" y="20"/>
                    </a:lnTo>
                    <a:lnTo>
                      <a:pt x="13" y="11"/>
                    </a:lnTo>
                    <a:lnTo>
                      <a:pt x="29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5" y="3"/>
                    </a:lnTo>
                    <a:lnTo>
                      <a:pt x="72" y="6"/>
                    </a:lnTo>
                    <a:lnTo>
                      <a:pt x="77" y="10"/>
                    </a:lnTo>
                    <a:lnTo>
                      <a:pt x="81" y="14"/>
                    </a:lnTo>
                    <a:lnTo>
                      <a:pt x="82" y="19"/>
                    </a:lnTo>
                    <a:lnTo>
                      <a:pt x="84" y="25"/>
                    </a:lnTo>
                    <a:close/>
                    <a:moveTo>
                      <a:pt x="25" y="62"/>
                    </a:moveTo>
                    <a:lnTo>
                      <a:pt x="27" y="67"/>
                    </a:lnTo>
                    <a:lnTo>
                      <a:pt x="29" y="70"/>
                    </a:lnTo>
                    <a:lnTo>
                      <a:pt x="32" y="73"/>
                    </a:lnTo>
                    <a:lnTo>
                      <a:pt x="35" y="75"/>
                    </a:lnTo>
                    <a:lnTo>
                      <a:pt x="40" y="76"/>
                    </a:lnTo>
                    <a:lnTo>
                      <a:pt x="45" y="77"/>
                    </a:lnTo>
                    <a:lnTo>
                      <a:pt x="49" y="76"/>
                    </a:lnTo>
                    <a:lnTo>
                      <a:pt x="54" y="75"/>
                    </a:lnTo>
                    <a:lnTo>
                      <a:pt x="57" y="74"/>
                    </a:lnTo>
                    <a:lnTo>
                      <a:pt x="60" y="72"/>
                    </a:lnTo>
                    <a:lnTo>
                      <a:pt x="60" y="68"/>
                    </a:lnTo>
                    <a:lnTo>
                      <a:pt x="62" y="63"/>
                    </a:lnTo>
                    <a:lnTo>
                      <a:pt x="60" y="60"/>
                    </a:lnTo>
                    <a:lnTo>
                      <a:pt x="59" y="56"/>
                    </a:lnTo>
                    <a:lnTo>
                      <a:pt x="57" y="54"/>
                    </a:lnTo>
                    <a:lnTo>
                      <a:pt x="52" y="52"/>
                    </a:lnTo>
                    <a:lnTo>
                      <a:pt x="49" y="51"/>
                    </a:lnTo>
                    <a:lnTo>
                      <a:pt x="44" y="51"/>
                    </a:lnTo>
                    <a:lnTo>
                      <a:pt x="39" y="51"/>
                    </a:lnTo>
                    <a:lnTo>
                      <a:pt x="35" y="52"/>
                    </a:lnTo>
                    <a:lnTo>
                      <a:pt x="30" y="53"/>
                    </a:lnTo>
                    <a:lnTo>
                      <a:pt x="29" y="56"/>
                    </a:lnTo>
                    <a:lnTo>
                      <a:pt x="27" y="59"/>
                    </a:lnTo>
                    <a:lnTo>
                      <a:pt x="25" y="6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54" name="Line 5578"/>
              <p:cNvSpPr>
                <a:spLocks noChangeShapeType="1"/>
              </p:cNvSpPr>
              <p:nvPr/>
            </p:nvSpPr>
            <p:spPr bwMode="auto">
              <a:xfrm flipV="1">
                <a:off x="4091" y="1825"/>
                <a:ext cx="1" cy="2126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55" name="Line 5579"/>
              <p:cNvSpPr>
                <a:spLocks noChangeShapeType="1"/>
              </p:cNvSpPr>
              <p:nvPr/>
            </p:nvSpPr>
            <p:spPr bwMode="auto">
              <a:xfrm>
                <a:off x="4034" y="3951"/>
                <a:ext cx="57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56" name="Line 5580"/>
              <p:cNvSpPr>
                <a:spLocks noChangeShapeType="1"/>
              </p:cNvSpPr>
              <p:nvPr/>
            </p:nvSpPr>
            <p:spPr bwMode="auto">
              <a:xfrm>
                <a:off x="4062" y="3897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57" name="Line 5581"/>
              <p:cNvSpPr>
                <a:spLocks noChangeShapeType="1"/>
              </p:cNvSpPr>
              <p:nvPr/>
            </p:nvSpPr>
            <p:spPr bwMode="auto">
              <a:xfrm>
                <a:off x="4062" y="3844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58" name="Line 5582"/>
              <p:cNvSpPr>
                <a:spLocks noChangeShapeType="1"/>
              </p:cNvSpPr>
              <p:nvPr/>
            </p:nvSpPr>
            <p:spPr bwMode="auto">
              <a:xfrm>
                <a:off x="4062" y="3791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59" name="Line 5583"/>
              <p:cNvSpPr>
                <a:spLocks noChangeShapeType="1"/>
              </p:cNvSpPr>
              <p:nvPr/>
            </p:nvSpPr>
            <p:spPr bwMode="auto">
              <a:xfrm>
                <a:off x="4062" y="3738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60" name="Line 5584"/>
              <p:cNvSpPr>
                <a:spLocks noChangeShapeType="1"/>
              </p:cNvSpPr>
              <p:nvPr/>
            </p:nvSpPr>
            <p:spPr bwMode="auto">
              <a:xfrm>
                <a:off x="4034" y="3685"/>
                <a:ext cx="57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61" name="Line 5585"/>
              <p:cNvSpPr>
                <a:spLocks noChangeShapeType="1"/>
              </p:cNvSpPr>
              <p:nvPr/>
            </p:nvSpPr>
            <p:spPr bwMode="auto">
              <a:xfrm>
                <a:off x="4062" y="3631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62" name="Line 5586"/>
              <p:cNvSpPr>
                <a:spLocks noChangeShapeType="1"/>
              </p:cNvSpPr>
              <p:nvPr/>
            </p:nvSpPr>
            <p:spPr bwMode="auto">
              <a:xfrm>
                <a:off x="4062" y="3578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63" name="Line 5587"/>
              <p:cNvSpPr>
                <a:spLocks noChangeShapeType="1"/>
              </p:cNvSpPr>
              <p:nvPr/>
            </p:nvSpPr>
            <p:spPr bwMode="auto">
              <a:xfrm>
                <a:off x="4062" y="3526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64" name="Line 5588"/>
              <p:cNvSpPr>
                <a:spLocks noChangeShapeType="1"/>
              </p:cNvSpPr>
              <p:nvPr/>
            </p:nvSpPr>
            <p:spPr bwMode="auto">
              <a:xfrm>
                <a:off x="4062" y="3472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65" name="Line 5589"/>
              <p:cNvSpPr>
                <a:spLocks noChangeShapeType="1"/>
              </p:cNvSpPr>
              <p:nvPr/>
            </p:nvSpPr>
            <p:spPr bwMode="auto">
              <a:xfrm>
                <a:off x="4034" y="3419"/>
                <a:ext cx="57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66" name="Line 5590"/>
              <p:cNvSpPr>
                <a:spLocks noChangeShapeType="1"/>
              </p:cNvSpPr>
              <p:nvPr/>
            </p:nvSpPr>
            <p:spPr bwMode="auto">
              <a:xfrm>
                <a:off x="4062" y="3366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67" name="Line 5591"/>
              <p:cNvSpPr>
                <a:spLocks noChangeShapeType="1"/>
              </p:cNvSpPr>
              <p:nvPr/>
            </p:nvSpPr>
            <p:spPr bwMode="auto">
              <a:xfrm>
                <a:off x="4062" y="3313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68" name="Line 5592"/>
              <p:cNvSpPr>
                <a:spLocks noChangeShapeType="1"/>
              </p:cNvSpPr>
              <p:nvPr/>
            </p:nvSpPr>
            <p:spPr bwMode="auto">
              <a:xfrm>
                <a:off x="4062" y="3260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69" name="Line 5593"/>
              <p:cNvSpPr>
                <a:spLocks noChangeShapeType="1"/>
              </p:cNvSpPr>
              <p:nvPr/>
            </p:nvSpPr>
            <p:spPr bwMode="auto">
              <a:xfrm>
                <a:off x="4062" y="3206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70" name="Line 5594"/>
              <p:cNvSpPr>
                <a:spLocks noChangeShapeType="1"/>
              </p:cNvSpPr>
              <p:nvPr/>
            </p:nvSpPr>
            <p:spPr bwMode="auto">
              <a:xfrm>
                <a:off x="4034" y="3153"/>
                <a:ext cx="57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71" name="Line 5595"/>
              <p:cNvSpPr>
                <a:spLocks noChangeShapeType="1"/>
              </p:cNvSpPr>
              <p:nvPr/>
            </p:nvSpPr>
            <p:spPr bwMode="auto">
              <a:xfrm>
                <a:off x="4062" y="3100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72" name="Line 5596"/>
              <p:cNvSpPr>
                <a:spLocks noChangeShapeType="1"/>
              </p:cNvSpPr>
              <p:nvPr/>
            </p:nvSpPr>
            <p:spPr bwMode="auto">
              <a:xfrm>
                <a:off x="4062" y="3047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73" name="Line 5597"/>
              <p:cNvSpPr>
                <a:spLocks noChangeShapeType="1"/>
              </p:cNvSpPr>
              <p:nvPr/>
            </p:nvSpPr>
            <p:spPr bwMode="auto">
              <a:xfrm>
                <a:off x="4062" y="2994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74" name="Line 5598"/>
              <p:cNvSpPr>
                <a:spLocks noChangeShapeType="1"/>
              </p:cNvSpPr>
              <p:nvPr/>
            </p:nvSpPr>
            <p:spPr bwMode="auto">
              <a:xfrm>
                <a:off x="4062" y="2941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75" name="Line 5599"/>
              <p:cNvSpPr>
                <a:spLocks noChangeShapeType="1"/>
              </p:cNvSpPr>
              <p:nvPr/>
            </p:nvSpPr>
            <p:spPr bwMode="auto">
              <a:xfrm>
                <a:off x="4034" y="2887"/>
                <a:ext cx="57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76" name="Line 5600"/>
              <p:cNvSpPr>
                <a:spLocks noChangeShapeType="1"/>
              </p:cNvSpPr>
              <p:nvPr/>
            </p:nvSpPr>
            <p:spPr bwMode="auto">
              <a:xfrm>
                <a:off x="4062" y="2834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77" name="Line 5601"/>
              <p:cNvSpPr>
                <a:spLocks noChangeShapeType="1"/>
              </p:cNvSpPr>
              <p:nvPr/>
            </p:nvSpPr>
            <p:spPr bwMode="auto">
              <a:xfrm>
                <a:off x="4062" y="2782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78" name="Line 5602"/>
              <p:cNvSpPr>
                <a:spLocks noChangeShapeType="1"/>
              </p:cNvSpPr>
              <p:nvPr/>
            </p:nvSpPr>
            <p:spPr bwMode="auto">
              <a:xfrm>
                <a:off x="4062" y="2728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79" name="Line 5603"/>
              <p:cNvSpPr>
                <a:spLocks noChangeShapeType="1"/>
              </p:cNvSpPr>
              <p:nvPr/>
            </p:nvSpPr>
            <p:spPr bwMode="auto">
              <a:xfrm>
                <a:off x="4062" y="2675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80" name="Line 5604"/>
              <p:cNvSpPr>
                <a:spLocks noChangeShapeType="1"/>
              </p:cNvSpPr>
              <p:nvPr/>
            </p:nvSpPr>
            <p:spPr bwMode="auto">
              <a:xfrm>
                <a:off x="4034" y="2621"/>
                <a:ext cx="57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81" name="Line 5605"/>
              <p:cNvSpPr>
                <a:spLocks noChangeShapeType="1"/>
              </p:cNvSpPr>
              <p:nvPr/>
            </p:nvSpPr>
            <p:spPr bwMode="auto">
              <a:xfrm>
                <a:off x="4062" y="2569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82" name="Line 5606"/>
              <p:cNvSpPr>
                <a:spLocks noChangeShapeType="1"/>
              </p:cNvSpPr>
              <p:nvPr/>
            </p:nvSpPr>
            <p:spPr bwMode="auto">
              <a:xfrm>
                <a:off x="4062" y="2516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83" name="Line 5607"/>
              <p:cNvSpPr>
                <a:spLocks noChangeShapeType="1"/>
              </p:cNvSpPr>
              <p:nvPr/>
            </p:nvSpPr>
            <p:spPr bwMode="auto">
              <a:xfrm>
                <a:off x="4062" y="2462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84" name="Line 5608"/>
              <p:cNvSpPr>
                <a:spLocks noChangeShapeType="1"/>
              </p:cNvSpPr>
              <p:nvPr/>
            </p:nvSpPr>
            <p:spPr bwMode="auto">
              <a:xfrm>
                <a:off x="4062" y="2409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85" name="Line 5609"/>
              <p:cNvSpPr>
                <a:spLocks noChangeShapeType="1"/>
              </p:cNvSpPr>
              <p:nvPr/>
            </p:nvSpPr>
            <p:spPr bwMode="auto">
              <a:xfrm>
                <a:off x="4034" y="2356"/>
                <a:ext cx="57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86" name="Line 5610"/>
              <p:cNvSpPr>
                <a:spLocks noChangeShapeType="1"/>
              </p:cNvSpPr>
              <p:nvPr/>
            </p:nvSpPr>
            <p:spPr bwMode="auto">
              <a:xfrm>
                <a:off x="4062" y="2303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87" name="Line 5611"/>
              <p:cNvSpPr>
                <a:spLocks noChangeShapeType="1"/>
              </p:cNvSpPr>
              <p:nvPr/>
            </p:nvSpPr>
            <p:spPr bwMode="auto">
              <a:xfrm>
                <a:off x="4062" y="2250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88" name="Line 5612"/>
              <p:cNvSpPr>
                <a:spLocks noChangeShapeType="1"/>
              </p:cNvSpPr>
              <p:nvPr/>
            </p:nvSpPr>
            <p:spPr bwMode="auto">
              <a:xfrm>
                <a:off x="4062" y="2197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89" name="Line 5613"/>
              <p:cNvSpPr>
                <a:spLocks noChangeShapeType="1"/>
              </p:cNvSpPr>
              <p:nvPr/>
            </p:nvSpPr>
            <p:spPr bwMode="auto">
              <a:xfrm>
                <a:off x="4062" y="2143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90" name="Line 5614"/>
              <p:cNvSpPr>
                <a:spLocks noChangeShapeType="1"/>
              </p:cNvSpPr>
              <p:nvPr/>
            </p:nvSpPr>
            <p:spPr bwMode="auto">
              <a:xfrm>
                <a:off x="4034" y="2091"/>
                <a:ext cx="57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91" name="Line 5615"/>
              <p:cNvSpPr>
                <a:spLocks noChangeShapeType="1"/>
              </p:cNvSpPr>
              <p:nvPr/>
            </p:nvSpPr>
            <p:spPr bwMode="auto">
              <a:xfrm>
                <a:off x="4062" y="2038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92" name="Line 5616"/>
              <p:cNvSpPr>
                <a:spLocks noChangeShapeType="1"/>
              </p:cNvSpPr>
              <p:nvPr/>
            </p:nvSpPr>
            <p:spPr bwMode="auto">
              <a:xfrm>
                <a:off x="4062" y="1984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93" name="Line 5617"/>
              <p:cNvSpPr>
                <a:spLocks noChangeShapeType="1"/>
              </p:cNvSpPr>
              <p:nvPr/>
            </p:nvSpPr>
            <p:spPr bwMode="auto">
              <a:xfrm>
                <a:off x="4062" y="1931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94" name="Line 5618"/>
              <p:cNvSpPr>
                <a:spLocks noChangeShapeType="1"/>
              </p:cNvSpPr>
              <p:nvPr/>
            </p:nvSpPr>
            <p:spPr bwMode="auto">
              <a:xfrm>
                <a:off x="4062" y="1877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95" name="Line 5619"/>
              <p:cNvSpPr>
                <a:spLocks noChangeShapeType="1"/>
              </p:cNvSpPr>
              <p:nvPr/>
            </p:nvSpPr>
            <p:spPr bwMode="auto">
              <a:xfrm>
                <a:off x="4034" y="1825"/>
                <a:ext cx="57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96" name="Line 5620"/>
              <p:cNvSpPr>
                <a:spLocks noChangeShapeType="1"/>
              </p:cNvSpPr>
              <p:nvPr/>
            </p:nvSpPr>
            <p:spPr bwMode="auto">
              <a:xfrm>
                <a:off x="1046" y="1825"/>
                <a:ext cx="3045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97" name="Line 5621"/>
              <p:cNvSpPr>
                <a:spLocks noChangeShapeType="1"/>
              </p:cNvSpPr>
              <p:nvPr/>
            </p:nvSpPr>
            <p:spPr bwMode="auto">
              <a:xfrm flipV="1">
                <a:off x="1046" y="1825"/>
                <a:ext cx="1" cy="3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98" name="Line 5622"/>
              <p:cNvSpPr>
                <a:spLocks noChangeShapeType="1"/>
              </p:cNvSpPr>
              <p:nvPr/>
            </p:nvSpPr>
            <p:spPr bwMode="auto">
              <a:xfrm flipV="1">
                <a:off x="1149" y="1825"/>
                <a:ext cx="1" cy="1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199" name="Line 5623"/>
              <p:cNvSpPr>
                <a:spLocks noChangeShapeType="1"/>
              </p:cNvSpPr>
              <p:nvPr/>
            </p:nvSpPr>
            <p:spPr bwMode="auto">
              <a:xfrm flipV="1">
                <a:off x="1249" y="1825"/>
                <a:ext cx="1" cy="1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00" name="Line 5624"/>
              <p:cNvSpPr>
                <a:spLocks noChangeShapeType="1"/>
              </p:cNvSpPr>
              <p:nvPr/>
            </p:nvSpPr>
            <p:spPr bwMode="auto">
              <a:xfrm flipV="1">
                <a:off x="1352" y="1825"/>
                <a:ext cx="1" cy="1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01" name="Line 5625"/>
              <p:cNvSpPr>
                <a:spLocks noChangeShapeType="1"/>
              </p:cNvSpPr>
              <p:nvPr/>
            </p:nvSpPr>
            <p:spPr bwMode="auto">
              <a:xfrm flipV="1">
                <a:off x="1452" y="1825"/>
                <a:ext cx="1" cy="1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02" name="Line 5626"/>
              <p:cNvSpPr>
                <a:spLocks noChangeShapeType="1"/>
              </p:cNvSpPr>
              <p:nvPr/>
            </p:nvSpPr>
            <p:spPr bwMode="auto">
              <a:xfrm flipV="1">
                <a:off x="1555" y="1825"/>
                <a:ext cx="1" cy="3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03" name="Line 5627"/>
              <p:cNvSpPr>
                <a:spLocks noChangeShapeType="1"/>
              </p:cNvSpPr>
              <p:nvPr/>
            </p:nvSpPr>
            <p:spPr bwMode="auto">
              <a:xfrm flipV="1">
                <a:off x="1655" y="1825"/>
                <a:ext cx="1" cy="1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04" name="Line 5628"/>
              <p:cNvSpPr>
                <a:spLocks noChangeShapeType="1"/>
              </p:cNvSpPr>
              <p:nvPr/>
            </p:nvSpPr>
            <p:spPr bwMode="auto">
              <a:xfrm flipV="1">
                <a:off x="1757" y="1825"/>
                <a:ext cx="1" cy="1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05" name="Line 5629"/>
              <p:cNvSpPr>
                <a:spLocks noChangeShapeType="1"/>
              </p:cNvSpPr>
              <p:nvPr/>
            </p:nvSpPr>
            <p:spPr bwMode="auto">
              <a:xfrm flipV="1">
                <a:off x="1858" y="1825"/>
                <a:ext cx="1" cy="1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06" name="Line 5630"/>
              <p:cNvSpPr>
                <a:spLocks noChangeShapeType="1"/>
              </p:cNvSpPr>
              <p:nvPr/>
            </p:nvSpPr>
            <p:spPr bwMode="auto">
              <a:xfrm flipV="1">
                <a:off x="1960" y="1825"/>
                <a:ext cx="1" cy="1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07" name="Line 5631"/>
              <p:cNvSpPr>
                <a:spLocks noChangeShapeType="1"/>
              </p:cNvSpPr>
              <p:nvPr/>
            </p:nvSpPr>
            <p:spPr bwMode="auto">
              <a:xfrm flipV="1">
                <a:off x="2061" y="1825"/>
                <a:ext cx="1" cy="3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08" name="Line 5632"/>
              <p:cNvSpPr>
                <a:spLocks noChangeShapeType="1"/>
              </p:cNvSpPr>
              <p:nvPr/>
            </p:nvSpPr>
            <p:spPr bwMode="auto">
              <a:xfrm flipV="1">
                <a:off x="2162" y="1825"/>
                <a:ext cx="1" cy="1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09" name="Line 5633"/>
              <p:cNvSpPr>
                <a:spLocks noChangeShapeType="1"/>
              </p:cNvSpPr>
              <p:nvPr/>
            </p:nvSpPr>
            <p:spPr bwMode="auto">
              <a:xfrm flipV="1">
                <a:off x="2264" y="1825"/>
                <a:ext cx="1" cy="1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10" name="Line 5634"/>
              <p:cNvSpPr>
                <a:spLocks noChangeShapeType="1"/>
              </p:cNvSpPr>
              <p:nvPr/>
            </p:nvSpPr>
            <p:spPr bwMode="auto">
              <a:xfrm flipV="1">
                <a:off x="2365" y="1825"/>
                <a:ext cx="1" cy="1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11" name="Line 5635"/>
              <p:cNvSpPr>
                <a:spLocks noChangeShapeType="1"/>
              </p:cNvSpPr>
              <p:nvPr/>
            </p:nvSpPr>
            <p:spPr bwMode="auto">
              <a:xfrm flipV="1">
                <a:off x="2467" y="1825"/>
                <a:ext cx="1" cy="1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12" name="Line 5636"/>
              <p:cNvSpPr>
                <a:spLocks noChangeShapeType="1"/>
              </p:cNvSpPr>
              <p:nvPr/>
            </p:nvSpPr>
            <p:spPr bwMode="auto">
              <a:xfrm flipV="1">
                <a:off x="2568" y="1825"/>
                <a:ext cx="1" cy="3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13" name="Line 5637"/>
              <p:cNvSpPr>
                <a:spLocks noChangeShapeType="1"/>
              </p:cNvSpPr>
              <p:nvPr/>
            </p:nvSpPr>
            <p:spPr bwMode="auto">
              <a:xfrm flipV="1">
                <a:off x="2670" y="1825"/>
                <a:ext cx="1" cy="1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14" name="Line 5638"/>
              <p:cNvSpPr>
                <a:spLocks noChangeShapeType="1"/>
              </p:cNvSpPr>
              <p:nvPr/>
            </p:nvSpPr>
            <p:spPr bwMode="auto">
              <a:xfrm flipV="1">
                <a:off x="2771" y="1825"/>
                <a:ext cx="1" cy="1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15" name="Line 5639"/>
              <p:cNvSpPr>
                <a:spLocks noChangeShapeType="1"/>
              </p:cNvSpPr>
              <p:nvPr/>
            </p:nvSpPr>
            <p:spPr bwMode="auto">
              <a:xfrm flipV="1">
                <a:off x="2873" y="1825"/>
                <a:ext cx="1" cy="1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16" name="Line 5640"/>
              <p:cNvSpPr>
                <a:spLocks noChangeShapeType="1"/>
              </p:cNvSpPr>
              <p:nvPr/>
            </p:nvSpPr>
            <p:spPr bwMode="auto">
              <a:xfrm flipV="1">
                <a:off x="2974" y="1825"/>
                <a:ext cx="1" cy="1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17" name="Line 5641"/>
              <p:cNvSpPr>
                <a:spLocks noChangeShapeType="1"/>
              </p:cNvSpPr>
              <p:nvPr/>
            </p:nvSpPr>
            <p:spPr bwMode="auto">
              <a:xfrm flipV="1">
                <a:off x="3076" y="1825"/>
                <a:ext cx="1" cy="3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18" name="Line 5642"/>
              <p:cNvSpPr>
                <a:spLocks noChangeShapeType="1"/>
              </p:cNvSpPr>
              <p:nvPr/>
            </p:nvSpPr>
            <p:spPr bwMode="auto">
              <a:xfrm flipV="1">
                <a:off x="3176" y="1825"/>
                <a:ext cx="1" cy="1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19" name="Line 5643"/>
              <p:cNvSpPr>
                <a:spLocks noChangeShapeType="1"/>
              </p:cNvSpPr>
              <p:nvPr/>
            </p:nvSpPr>
            <p:spPr bwMode="auto">
              <a:xfrm flipV="1">
                <a:off x="3279" y="1825"/>
                <a:ext cx="1" cy="1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20" name="Line 5644"/>
              <p:cNvSpPr>
                <a:spLocks noChangeShapeType="1"/>
              </p:cNvSpPr>
              <p:nvPr/>
            </p:nvSpPr>
            <p:spPr bwMode="auto">
              <a:xfrm flipV="1">
                <a:off x="3379" y="1825"/>
                <a:ext cx="1" cy="1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21" name="Line 5645"/>
              <p:cNvSpPr>
                <a:spLocks noChangeShapeType="1"/>
              </p:cNvSpPr>
              <p:nvPr/>
            </p:nvSpPr>
            <p:spPr bwMode="auto">
              <a:xfrm flipV="1">
                <a:off x="3482" y="1825"/>
                <a:ext cx="1" cy="1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22" name="Line 5646"/>
              <p:cNvSpPr>
                <a:spLocks noChangeShapeType="1"/>
              </p:cNvSpPr>
              <p:nvPr/>
            </p:nvSpPr>
            <p:spPr bwMode="auto">
              <a:xfrm flipV="1">
                <a:off x="3582" y="1825"/>
                <a:ext cx="1" cy="3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23" name="Line 5647"/>
              <p:cNvSpPr>
                <a:spLocks noChangeShapeType="1"/>
              </p:cNvSpPr>
              <p:nvPr/>
            </p:nvSpPr>
            <p:spPr bwMode="auto">
              <a:xfrm flipV="1">
                <a:off x="3685" y="1825"/>
                <a:ext cx="1" cy="1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24" name="Line 5648"/>
              <p:cNvSpPr>
                <a:spLocks noChangeShapeType="1"/>
              </p:cNvSpPr>
              <p:nvPr/>
            </p:nvSpPr>
            <p:spPr bwMode="auto">
              <a:xfrm flipV="1">
                <a:off x="3785" y="1825"/>
                <a:ext cx="1" cy="1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25" name="Line 5649"/>
              <p:cNvSpPr>
                <a:spLocks noChangeShapeType="1"/>
              </p:cNvSpPr>
              <p:nvPr/>
            </p:nvSpPr>
            <p:spPr bwMode="auto">
              <a:xfrm flipV="1">
                <a:off x="3888" y="1825"/>
                <a:ext cx="1" cy="1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26" name="Line 5650"/>
              <p:cNvSpPr>
                <a:spLocks noChangeShapeType="1"/>
              </p:cNvSpPr>
              <p:nvPr/>
            </p:nvSpPr>
            <p:spPr bwMode="auto">
              <a:xfrm flipV="1">
                <a:off x="3988" y="1825"/>
                <a:ext cx="1" cy="1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27" name="Line 5651"/>
              <p:cNvSpPr>
                <a:spLocks noChangeShapeType="1"/>
              </p:cNvSpPr>
              <p:nvPr/>
            </p:nvSpPr>
            <p:spPr bwMode="auto">
              <a:xfrm flipV="1">
                <a:off x="4091" y="1825"/>
                <a:ext cx="1" cy="39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28" name="Freeform 5652"/>
              <p:cNvSpPr>
                <a:spLocks/>
              </p:cNvSpPr>
              <p:nvPr/>
            </p:nvSpPr>
            <p:spPr bwMode="auto">
              <a:xfrm>
                <a:off x="1048" y="2610"/>
                <a:ext cx="149" cy="78"/>
              </a:xfrm>
              <a:custGeom>
                <a:avLst/>
                <a:gdLst>
                  <a:gd name="T0" fmla="*/ 0 w 149"/>
                  <a:gd name="T1" fmla="*/ 0 h 78"/>
                  <a:gd name="T2" fmla="*/ 3 w 149"/>
                  <a:gd name="T3" fmla="*/ 1 h 78"/>
                  <a:gd name="T4" fmla="*/ 7 w 149"/>
                  <a:gd name="T5" fmla="*/ 3 h 78"/>
                  <a:gd name="T6" fmla="*/ 10 w 149"/>
                  <a:gd name="T7" fmla="*/ 4 h 78"/>
                  <a:gd name="T8" fmla="*/ 12 w 149"/>
                  <a:gd name="T9" fmla="*/ 5 h 78"/>
                  <a:gd name="T10" fmla="*/ 15 w 149"/>
                  <a:gd name="T11" fmla="*/ 8 h 78"/>
                  <a:gd name="T12" fmla="*/ 18 w 149"/>
                  <a:gd name="T13" fmla="*/ 9 h 78"/>
                  <a:gd name="T14" fmla="*/ 22 w 149"/>
                  <a:gd name="T15" fmla="*/ 10 h 78"/>
                  <a:gd name="T16" fmla="*/ 25 w 149"/>
                  <a:gd name="T17" fmla="*/ 12 h 78"/>
                  <a:gd name="T18" fmla="*/ 27 w 149"/>
                  <a:gd name="T19" fmla="*/ 14 h 78"/>
                  <a:gd name="T20" fmla="*/ 30 w 149"/>
                  <a:gd name="T21" fmla="*/ 15 h 78"/>
                  <a:gd name="T22" fmla="*/ 34 w 149"/>
                  <a:gd name="T23" fmla="*/ 17 h 78"/>
                  <a:gd name="T24" fmla="*/ 37 w 149"/>
                  <a:gd name="T25" fmla="*/ 18 h 78"/>
                  <a:gd name="T26" fmla="*/ 40 w 149"/>
                  <a:gd name="T27" fmla="*/ 21 h 78"/>
                  <a:gd name="T28" fmla="*/ 44 w 149"/>
                  <a:gd name="T29" fmla="*/ 22 h 78"/>
                  <a:gd name="T30" fmla="*/ 45 w 149"/>
                  <a:gd name="T31" fmla="*/ 23 h 78"/>
                  <a:gd name="T32" fmla="*/ 49 w 149"/>
                  <a:gd name="T33" fmla="*/ 25 h 78"/>
                  <a:gd name="T34" fmla="*/ 52 w 149"/>
                  <a:gd name="T35" fmla="*/ 26 h 78"/>
                  <a:gd name="T36" fmla="*/ 55 w 149"/>
                  <a:gd name="T37" fmla="*/ 28 h 78"/>
                  <a:gd name="T38" fmla="*/ 59 w 149"/>
                  <a:gd name="T39" fmla="*/ 30 h 78"/>
                  <a:gd name="T40" fmla="*/ 60 w 149"/>
                  <a:gd name="T41" fmla="*/ 31 h 78"/>
                  <a:gd name="T42" fmla="*/ 64 w 149"/>
                  <a:gd name="T43" fmla="*/ 32 h 78"/>
                  <a:gd name="T44" fmla="*/ 67 w 149"/>
                  <a:gd name="T45" fmla="*/ 35 h 78"/>
                  <a:gd name="T46" fmla="*/ 70 w 149"/>
                  <a:gd name="T47" fmla="*/ 36 h 78"/>
                  <a:gd name="T48" fmla="*/ 74 w 149"/>
                  <a:gd name="T49" fmla="*/ 37 h 78"/>
                  <a:gd name="T50" fmla="*/ 75 w 149"/>
                  <a:gd name="T51" fmla="*/ 39 h 78"/>
                  <a:gd name="T52" fmla="*/ 79 w 149"/>
                  <a:gd name="T53" fmla="*/ 41 h 78"/>
                  <a:gd name="T54" fmla="*/ 82 w 149"/>
                  <a:gd name="T55" fmla="*/ 43 h 78"/>
                  <a:gd name="T56" fmla="*/ 86 w 149"/>
                  <a:gd name="T57" fmla="*/ 44 h 78"/>
                  <a:gd name="T58" fmla="*/ 89 w 149"/>
                  <a:gd name="T59" fmla="*/ 45 h 78"/>
                  <a:gd name="T60" fmla="*/ 92 w 149"/>
                  <a:gd name="T61" fmla="*/ 48 h 78"/>
                  <a:gd name="T62" fmla="*/ 94 w 149"/>
                  <a:gd name="T63" fmla="*/ 49 h 78"/>
                  <a:gd name="T64" fmla="*/ 97 w 149"/>
                  <a:gd name="T65" fmla="*/ 50 h 78"/>
                  <a:gd name="T66" fmla="*/ 101 w 149"/>
                  <a:gd name="T67" fmla="*/ 52 h 78"/>
                  <a:gd name="T68" fmla="*/ 104 w 149"/>
                  <a:gd name="T69" fmla="*/ 53 h 78"/>
                  <a:gd name="T70" fmla="*/ 107 w 149"/>
                  <a:gd name="T71" fmla="*/ 55 h 78"/>
                  <a:gd name="T72" fmla="*/ 109 w 149"/>
                  <a:gd name="T73" fmla="*/ 57 h 78"/>
                  <a:gd name="T74" fmla="*/ 112 w 149"/>
                  <a:gd name="T75" fmla="*/ 58 h 78"/>
                  <a:gd name="T76" fmla="*/ 116 w 149"/>
                  <a:gd name="T77" fmla="*/ 60 h 78"/>
                  <a:gd name="T78" fmla="*/ 119 w 149"/>
                  <a:gd name="T79" fmla="*/ 62 h 78"/>
                  <a:gd name="T80" fmla="*/ 122 w 149"/>
                  <a:gd name="T81" fmla="*/ 63 h 78"/>
                  <a:gd name="T82" fmla="*/ 126 w 149"/>
                  <a:gd name="T83" fmla="*/ 65 h 78"/>
                  <a:gd name="T84" fmla="*/ 127 w 149"/>
                  <a:gd name="T85" fmla="*/ 66 h 78"/>
                  <a:gd name="T86" fmla="*/ 131 w 149"/>
                  <a:gd name="T87" fmla="*/ 67 h 78"/>
                  <a:gd name="T88" fmla="*/ 134 w 149"/>
                  <a:gd name="T89" fmla="*/ 70 h 78"/>
                  <a:gd name="T90" fmla="*/ 138 w 149"/>
                  <a:gd name="T91" fmla="*/ 71 h 78"/>
                  <a:gd name="T92" fmla="*/ 141 w 149"/>
                  <a:gd name="T93" fmla="*/ 72 h 78"/>
                  <a:gd name="T94" fmla="*/ 143 w 149"/>
                  <a:gd name="T95" fmla="*/ 75 h 78"/>
                  <a:gd name="T96" fmla="*/ 146 w 149"/>
                  <a:gd name="T97" fmla="*/ 76 h 78"/>
                  <a:gd name="T98" fmla="*/ 149 w 149"/>
                  <a:gd name="T9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9" h="78">
                    <a:moveTo>
                      <a:pt x="0" y="0"/>
                    </a:moveTo>
                    <a:lnTo>
                      <a:pt x="3" y="1"/>
                    </a:lnTo>
                    <a:lnTo>
                      <a:pt x="7" y="3"/>
                    </a:lnTo>
                    <a:lnTo>
                      <a:pt x="10" y="4"/>
                    </a:lnTo>
                    <a:lnTo>
                      <a:pt x="12" y="5"/>
                    </a:lnTo>
                    <a:lnTo>
                      <a:pt x="15" y="8"/>
                    </a:lnTo>
                    <a:lnTo>
                      <a:pt x="18" y="9"/>
                    </a:lnTo>
                    <a:lnTo>
                      <a:pt x="22" y="10"/>
                    </a:lnTo>
                    <a:lnTo>
                      <a:pt x="25" y="12"/>
                    </a:lnTo>
                    <a:lnTo>
                      <a:pt x="27" y="14"/>
                    </a:lnTo>
                    <a:lnTo>
                      <a:pt x="30" y="15"/>
                    </a:lnTo>
                    <a:lnTo>
                      <a:pt x="34" y="17"/>
                    </a:lnTo>
                    <a:lnTo>
                      <a:pt x="37" y="18"/>
                    </a:lnTo>
                    <a:lnTo>
                      <a:pt x="40" y="21"/>
                    </a:lnTo>
                    <a:lnTo>
                      <a:pt x="44" y="22"/>
                    </a:lnTo>
                    <a:lnTo>
                      <a:pt x="45" y="23"/>
                    </a:lnTo>
                    <a:lnTo>
                      <a:pt x="49" y="25"/>
                    </a:lnTo>
                    <a:lnTo>
                      <a:pt x="52" y="26"/>
                    </a:lnTo>
                    <a:lnTo>
                      <a:pt x="55" y="28"/>
                    </a:lnTo>
                    <a:lnTo>
                      <a:pt x="59" y="30"/>
                    </a:lnTo>
                    <a:lnTo>
                      <a:pt x="60" y="31"/>
                    </a:lnTo>
                    <a:lnTo>
                      <a:pt x="64" y="32"/>
                    </a:lnTo>
                    <a:lnTo>
                      <a:pt x="67" y="35"/>
                    </a:lnTo>
                    <a:lnTo>
                      <a:pt x="70" y="36"/>
                    </a:lnTo>
                    <a:lnTo>
                      <a:pt x="74" y="37"/>
                    </a:lnTo>
                    <a:lnTo>
                      <a:pt x="75" y="39"/>
                    </a:lnTo>
                    <a:lnTo>
                      <a:pt x="79" y="41"/>
                    </a:lnTo>
                    <a:lnTo>
                      <a:pt x="82" y="43"/>
                    </a:lnTo>
                    <a:lnTo>
                      <a:pt x="86" y="44"/>
                    </a:lnTo>
                    <a:lnTo>
                      <a:pt x="89" y="45"/>
                    </a:lnTo>
                    <a:lnTo>
                      <a:pt x="92" y="48"/>
                    </a:lnTo>
                    <a:lnTo>
                      <a:pt x="94" y="49"/>
                    </a:lnTo>
                    <a:lnTo>
                      <a:pt x="97" y="50"/>
                    </a:lnTo>
                    <a:lnTo>
                      <a:pt x="101" y="52"/>
                    </a:lnTo>
                    <a:lnTo>
                      <a:pt x="104" y="53"/>
                    </a:lnTo>
                    <a:lnTo>
                      <a:pt x="107" y="55"/>
                    </a:lnTo>
                    <a:lnTo>
                      <a:pt x="109" y="57"/>
                    </a:lnTo>
                    <a:lnTo>
                      <a:pt x="112" y="58"/>
                    </a:lnTo>
                    <a:lnTo>
                      <a:pt x="116" y="60"/>
                    </a:lnTo>
                    <a:lnTo>
                      <a:pt x="119" y="62"/>
                    </a:lnTo>
                    <a:lnTo>
                      <a:pt x="122" y="63"/>
                    </a:lnTo>
                    <a:lnTo>
                      <a:pt x="126" y="65"/>
                    </a:lnTo>
                    <a:lnTo>
                      <a:pt x="127" y="66"/>
                    </a:lnTo>
                    <a:lnTo>
                      <a:pt x="131" y="67"/>
                    </a:lnTo>
                    <a:lnTo>
                      <a:pt x="134" y="70"/>
                    </a:lnTo>
                    <a:lnTo>
                      <a:pt x="138" y="71"/>
                    </a:lnTo>
                    <a:lnTo>
                      <a:pt x="141" y="72"/>
                    </a:lnTo>
                    <a:lnTo>
                      <a:pt x="143" y="75"/>
                    </a:lnTo>
                    <a:lnTo>
                      <a:pt x="146" y="76"/>
                    </a:lnTo>
                    <a:lnTo>
                      <a:pt x="149" y="78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29" name="Freeform 5653"/>
              <p:cNvSpPr>
                <a:spLocks/>
              </p:cNvSpPr>
              <p:nvPr/>
            </p:nvSpPr>
            <p:spPr bwMode="auto">
              <a:xfrm>
                <a:off x="1197" y="2688"/>
                <a:ext cx="150" cy="77"/>
              </a:xfrm>
              <a:custGeom>
                <a:avLst/>
                <a:gdLst>
                  <a:gd name="T0" fmla="*/ 0 w 150"/>
                  <a:gd name="T1" fmla="*/ 0 h 77"/>
                  <a:gd name="T2" fmla="*/ 4 w 150"/>
                  <a:gd name="T3" fmla="*/ 1 h 77"/>
                  <a:gd name="T4" fmla="*/ 7 w 150"/>
                  <a:gd name="T5" fmla="*/ 2 h 77"/>
                  <a:gd name="T6" fmla="*/ 9 w 150"/>
                  <a:gd name="T7" fmla="*/ 5 h 77"/>
                  <a:gd name="T8" fmla="*/ 12 w 150"/>
                  <a:gd name="T9" fmla="*/ 6 h 77"/>
                  <a:gd name="T10" fmla="*/ 15 w 150"/>
                  <a:gd name="T11" fmla="*/ 7 h 77"/>
                  <a:gd name="T12" fmla="*/ 19 w 150"/>
                  <a:gd name="T13" fmla="*/ 9 h 77"/>
                  <a:gd name="T14" fmla="*/ 22 w 150"/>
                  <a:gd name="T15" fmla="*/ 11 h 77"/>
                  <a:gd name="T16" fmla="*/ 25 w 150"/>
                  <a:gd name="T17" fmla="*/ 12 h 77"/>
                  <a:gd name="T18" fmla="*/ 27 w 150"/>
                  <a:gd name="T19" fmla="*/ 14 h 77"/>
                  <a:gd name="T20" fmla="*/ 30 w 150"/>
                  <a:gd name="T21" fmla="*/ 15 h 77"/>
                  <a:gd name="T22" fmla="*/ 34 w 150"/>
                  <a:gd name="T23" fmla="*/ 16 h 77"/>
                  <a:gd name="T24" fmla="*/ 37 w 150"/>
                  <a:gd name="T25" fmla="*/ 19 h 77"/>
                  <a:gd name="T26" fmla="*/ 40 w 150"/>
                  <a:gd name="T27" fmla="*/ 20 h 77"/>
                  <a:gd name="T28" fmla="*/ 42 w 150"/>
                  <a:gd name="T29" fmla="*/ 22 h 77"/>
                  <a:gd name="T30" fmla="*/ 46 w 150"/>
                  <a:gd name="T31" fmla="*/ 23 h 77"/>
                  <a:gd name="T32" fmla="*/ 49 w 150"/>
                  <a:gd name="T33" fmla="*/ 25 h 77"/>
                  <a:gd name="T34" fmla="*/ 52 w 150"/>
                  <a:gd name="T35" fmla="*/ 27 h 77"/>
                  <a:gd name="T36" fmla="*/ 56 w 150"/>
                  <a:gd name="T37" fmla="*/ 28 h 77"/>
                  <a:gd name="T38" fmla="*/ 57 w 150"/>
                  <a:gd name="T39" fmla="*/ 29 h 77"/>
                  <a:gd name="T40" fmla="*/ 61 w 150"/>
                  <a:gd name="T41" fmla="*/ 32 h 77"/>
                  <a:gd name="T42" fmla="*/ 64 w 150"/>
                  <a:gd name="T43" fmla="*/ 33 h 77"/>
                  <a:gd name="T44" fmla="*/ 67 w 150"/>
                  <a:gd name="T45" fmla="*/ 34 h 77"/>
                  <a:gd name="T46" fmla="*/ 71 w 150"/>
                  <a:gd name="T47" fmla="*/ 36 h 77"/>
                  <a:gd name="T48" fmla="*/ 74 w 150"/>
                  <a:gd name="T49" fmla="*/ 38 h 77"/>
                  <a:gd name="T50" fmla="*/ 76 w 150"/>
                  <a:gd name="T51" fmla="*/ 40 h 77"/>
                  <a:gd name="T52" fmla="*/ 79 w 150"/>
                  <a:gd name="T53" fmla="*/ 41 h 77"/>
                  <a:gd name="T54" fmla="*/ 82 w 150"/>
                  <a:gd name="T55" fmla="*/ 42 h 77"/>
                  <a:gd name="T56" fmla="*/ 86 w 150"/>
                  <a:gd name="T57" fmla="*/ 45 h 77"/>
                  <a:gd name="T58" fmla="*/ 89 w 150"/>
                  <a:gd name="T59" fmla="*/ 46 h 77"/>
                  <a:gd name="T60" fmla="*/ 91 w 150"/>
                  <a:gd name="T61" fmla="*/ 47 h 77"/>
                  <a:gd name="T62" fmla="*/ 94 w 150"/>
                  <a:gd name="T63" fmla="*/ 49 h 77"/>
                  <a:gd name="T64" fmla="*/ 98 w 150"/>
                  <a:gd name="T65" fmla="*/ 50 h 77"/>
                  <a:gd name="T66" fmla="*/ 101 w 150"/>
                  <a:gd name="T67" fmla="*/ 52 h 77"/>
                  <a:gd name="T68" fmla="*/ 104 w 150"/>
                  <a:gd name="T69" fmla="*/ 54 h 77"/>
                  <a:gd name="T70" fmla="*/ 108 w 150"/>
                  <a:gd name="T71" fmla="*/ 55 h 77"/>
                  <a:gd name="T72" fmla="*/ 109 w 150"/>
                  <a:gd name="T73" fmla="*/ 57 h 77"/>
                  <a:gd name="T74" fmla="*/ 113 w 150"/>
                  <a:gd name="T75" fmla="*/ 59 h 77"/>
                  <a:gd name="T76" fmla="*/ 116 w 150"/>
                  <a:gd name="T77" fmla="*/ 60 h 77"/>
                  <a:gd name="T78" fmla="*/ 119 w 150"/>
                  <a:gd name="T79" fmla="*/ 62 h 77"/>
                  <a:gd name="T80" fmla="*/ 123 w 150"/>
                  <a:gd name="T81" fmla="*/ 63 h 77"/>
                  <a:gd name="T82" fmla="*/ 124 w 150"/>
                  <a:gd name="T83" fmla="*/ 64 h 77"/>
                  <a:gd name="T84" fmla="*/ 128 w 150"/>
                  <a:gd name="T85" fmla="*/ 67 h 77"/>
                  <a:gd name="T86" fmla="*/ 131 w 150"/>
                  <a:gd name="T87" fmla="*/ 68 h 77"/>
                  <a:gd name="T88" fmla="*/ 134 w 150"/>
                  <a:gd name="T89" fmla="*/ 69 h 77"/>
                  <a:gd name="T90" fmla="*/ 138 w 150"/>
                  <a:gd name="T91" fmla="*/ 72 h 77"/>
                  <a:gd name="T92" fmla="*/ 139 w 150"/>
                  <a:gd name="T93" fmla="*/ 73 h 77"/>
                  <a:gd name="T94" fmla="*/ 143 w 150"/>
                  <a:gd name="T95" fmla="*/ 74 h 77"/>
                  <a:gd name="T96" fmla="*/ 146 w 150"/>
                  <a:gd name="T97" fmla="*/ 76 h 77"/>
                  <a:gd name="T98" fmla="*/ 150 w 150"/>
                  <a:gd name="T9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0" h="77">
                    <a:moveTo>
                      <a:pt x="0" y="0"/>
                    </a:moveTo>
                    <a:lnTo>
                      <a:pt x="4" y="1"/>
                    </a:lnTo>
                    <a:lnTo>
                      <a:pt x="7" y="2"/>
                    </a:lnTo>
                    <a:lnTo>
                      <a:pt x="9" y="5"/>
                    </a:lnTo>
                    <a:lnTo>
                      <a:pt x="12" y="6"/>
                    </a:lnTo>
                    <a:lnTo>
                      <a:pt x="15" y="7"/>
                    </a:lnTo>
                    <a:lnTo>
                      <a:pt x="19" y="9"/>
                    </a:lnTo>
                    <a:lnTo>
                      <a:pt x="22" y="11"/>
                    </a:lnTo>
                    <a:lnTo>
                      <a:pt x="25" y="12"/>
                    </a:lnTo>
                    <a:lnTo>
                      <a:pt x="27" y="14"/>
                    </a:lnTo>
                    <a:lnTo>
                      <a:pt x="30" y="15"/>
                    </a:lnTo>
                    <a:lnTo>
                      <a:pt x="34" y="16"/>
                    </a:lnTo>
                    <a:lnTo>
                      <a:pt x="37" y="19"/>
                    </a:lnTo>
                    <a:lnTo>
                      <a:pt x="40" y="20"/>
                    </a:lnTo>
                    <a:lnTo>
                      <a:pt x="42" y="22"/>
                    </a:lnTo>
                    <a:lnTo>
                      <a:pt x="46" y="23"/>
                    </a:lnTo>
                    <a:lnTo>
                      <a:pt x="49" y="25"/>
                    </a:lnTo>
                    <a:lnTo>
                      <a:pt x="52" y="27"/>
                    </a:lnTo>
                    <a:lnTo>
                      <a:pt x="56" y="28"/>
                    </a:lnTo>
                    <a:lnTo>
                      <a:pt x="57" y="29"/>
                    </a:lnTo>
                    <a:lnTo>
                      <a:pt x="61" y="32"/>
                    </a:lnTo>
                    <a:lnTo>
                      <a:pt x="64" y="33"/>
                    </a:lnTo>
                    <a:lnTo>
                      <a:pt x="67" y="34"/>
                    </a:lnTo>
                    <a:lnTo>
                      <a:pt x="71" y="36"/>
                    </a:lnTo>
                    <a:lnTo>
                      <a:pt x="74" y="38"/>
                    </a:lnTo>
                    <a:lnTo>
                      <a:pt x="76" y="40"/>
                    </a:lnTo>
                    <a:lnTo>
                      <a:pt x="79" y="41"/>
                    </a:lnTo>
                    <a:lnTo>
                      <a:pt x="82" y="42"/>
                    </a:lnTo>
                    <a:lnTo>
                      <a:pt x="86" y="45"/>
                    </a:lnTo>
                    <a:lnTo>
                      <a:pt x="89" y="46"/>
                    </a:lnTo>
                    <a:lnTo>
                      <a:pt x="91" y="47"/>
                    </a:lnTo>
                    <a:lnTo>
                      <a:pt x="94" y="49"/>
                    </a:lnTo>
                    <a:lnTo>
                      <a:pt x="98" y="50"/>
                    </a:lnTo>
                    <a:lnTo>
                      <a:pt x="101" y="52"/>
                    </a:lnTo>
                    <a:lnTo>
                      <a:pt x="104" y="54"/>
                    </a:lnTo>
                    <a:lnTo>
                      <a:pt x="108" y="55"/>
                    </a:lnTo>
                    <a:lnTo>
                      <a:pt x="109" y="57"/>
                    </a:lnTo>
                    <a:lnTo>
                      <a:pt x="113" y="59"/>
                    </a:lnTo>
                    <a:lnTo>
                      <a:pt x="116" y="60"/>
                    </a:lnTo>
                    <a:lnTo>
                      <a:pt x="119" y="62"/>
                    </a:lnTo>
                    <a:lnTo>
                      <a:pt x="123" y="63"/>
                    </a:lnTo>
                    <a:lnTo>
                      <a:pt x="124" y="64"/>
                    </a:lnTo>
                    <a:lnTo>
                      <a:pt x="128" y="67"/>
                    </a:lnTo>
                    <a:lnTo>
                      <a:pt x="131" y="68"/>
                    </a:lnTo>
                    <a:lnTo>
                      <a:pt x="134" y="69"/>
                    </a:lnTo>
                    <a:lnTo>
                      <a:pt x="138" y="72"/>
                    </a:lnTo>
                    <a:lnTo>
                      <a:pt x="139" y="73"/>
                    </a:lnTo>
                    <a:lnTo>
                      <a:pt x="143" y="74"/>
                    </a:lnTo>
                    <a:lnTo>
                      <a:pt x="146" y="76"/>
                    </a:lnTo>
                    <a:lnTo>
                      <a:pt x="150" y="77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30" name="Freeform 5654"/>
              <p:cNvSpPr>
                <a:spLocks/>
              </p:cNvSpPr>
              <p:nvPr/>
            </p:nvSpPr>
            <p:spPr bwMode="auto">
              <a:xfrm>
                <a:off x="1347" y="2765"/>
                <a:ext cx="149" cy="79"/>
              </a:xfrm>
              <a:custGeom>
                <a:avLst/>
                <a:gdLst>
                  <a:gd name="T0" fmla="*/ 0 w 149"/>
                  <a:gd name="T1" fmla="*/ 0 h 79"/>
                  <a:gd name="T2" fmla="*/ 3 w 149"/>
                  <a:gd name="T3" fmla="*/ 3 h 79"/>
                  <a:gd name="T4" fmla="*/ 6 w 149"/>
                  <a:gd name="T5" fmla="*/ 4 h 79"/>
                  <a:gd name="T6" fmla="*/ 8 w 149"/>
                  <a:gd name="T7" fmla="*/ 5 h 79"/>
                  <a:gd name="T8" fmla="*/ 11 w 149"/>
                  <a:gd name="T9" fmla="*/ 7 h 79"/>
                  <a:gd name="T10" fmla="*/ 15 w 149"/>
                  <a:gd name="T11" fmla="*/ 9 h 79"/>
                  <a:gd name="T12" fmla="*/ 18 w 149"/>
                  <a:gd name="T13" fmla="*/ 10 h 79"/>
                  <a:gd name="T14" fmla="*/ 21 w 149"/>
                  <a:gd name="T15" fmla="*/ 12 h 79"/>
                  <a:gd name="T16" fmla="*/ 23 w 149"/>
                  <a:gd name="T17" fmla="*/ 13 h 79"/>
                  <a:gd name="T18" fmla="*/ 26 w 149"/>
                  <a:gd name="T19" fmla="*/ 14 h 79"/>
                  <a:gd name="T20" fmla="*/ 30 w 149"/>
                  <a:gd name="T21" fmla="*/ 17 h 79"/>
                  <a:gd name="T22" fmla="*/ 33 w 149"/>
                  <a:gd name="T23" fmla="*/ 18 h 79"/>
                  <a:gd name="T24" fmla="*/ 36 w 149"/>
                  <a:gd name="T25" fmla="*/ 20 h 79"/>
                  <a:gd name="T26" fmla="*/ 40 w 149"/>
                  <a:gd name="T27" fmla="*/ 21 h 79"/>
                  <a:gd name="T28" fmla="*/ 41 w 149"/>
                  <a:gd name="T29" fmla="*/ 23 h 79"/>
                  <a:gd name="T30" fmla="*/ 45 w 149"/>
                  <a:gd name="T31" fmla="*/ 25 h 79"/>
                  <a:gd name="T32" fmla="*/ 48 w 149"/>
                  <a:gd name="T33" fmla="*/ 26 h 79"/>
                  <a:gd name="T34" fmla="*/ 52 w 149"/>
                  <a:gd name="T35" fmla="*/ 27 h 79"/>
                  <a:gd name="T36" fmla="*/ 55 w 149"/>
                  <a:gd name="T37" fmla="*/ 30 h 79"/>
                  <a:gd name="T38" fmla="*/ 57 w 149"/>
                  <a:gd name="T39" fmla="*/ 31 h 79"/>
                  <a:gd name="T40" fmla="*/ 60 w 149"/>
                  <a:gd name="T41" fmla="*/ 32 h 79"/>
                  <a:gd name="T42" fmla="*/ 63 w 149"/>
                  <a:gd name="T43" fmla="*/ 34 h 79"/>
                  <a:gd name="T44" fmla="*/ 67 w 149"/>
                  <a:gd name="T45" fmla="*/ 36 h 79"/>
                  <a:gd name="T46" fmla="*/ 70 w 149"/>
                  <a:gd name="T47" fmla="*/ 37 h 79"/>
                  <a:gd name="T48" fmla="*/ 72 w 149"/>
                  <a:gd name="T49" fmla="*/ 39 h 79"/>
                  <a:gd name="T50" fmla="*/ 75 w 149"/>
                  <a:gd name="T51" fmla="*/ 40 h 79"/>
                  <a:gd name="T52" fmla="*/ 78 w 149"/>
                  <a:gd name="T53" fmla="*/ 43 h 79"/>
                  <a:gd name="T54" fmla="*/ 82 w 149"/>
                  <a:gd name="T55" fmla="*/ 44 h 79"/>
                  <a:gd name="T56" fmla="*/ 85 w 149"/>
                  <a:gd name="T57" fmla="*/ 45 h 79"/>
                  <a:gd name="T58" fmla="*/ 88 w 149"/>
                  <a:gd name="T59" fmla="*/ 47 h 79"/>
                  <a:gd name="T60" fmla="*/ 90 w 149"/>
                  <a:gd name="T61" fmla="*/ 48 h 79"/>
                  <a:gd name="T62" fmla="*/ 93 w 149"/>
                  <a:gd name="T63" fmla="*/ 50 h 79"/>
                  <a:gd name="T64" fmla="*/ 97 w 149"/>
                  <a:gd name="T65" fmla="*/ 52 h 79"/>
                  <a:gd name="T66" fmla="*/ 100 w 149"/>
                  <a:gd name="T67" fmla="*/ 53 h 79"/>
                  <a:gd name="T68" fmla="*/ 104 w 149"/>
                  <a:gd name="T69" fmla="*/ 54 h 79"/>
                  <a:gd name="T70" fmla="*/ 105 w 149"/>
                  <a:gd name="T71" fmla="*/ 57 h 79"/>
                  <a:gd name="T72" fmla="*/ 109 w 149"/>
                  <a:gd name="T73" fmla="*/ 58 h 79"/>
                  <a:gd name="T74" fmla="*/ 112 w 149"/>
                  <a:gd name="T75" fmla="*/ 60 h 79"/>
                  <a:gd name="T76" fmla="*/ 115 w 149"/>
                  <a:gd name="T77" fmla="*/ 61 h 79"/>
                  <a:gd name="T78" fmla="*/ 119 w 149"/>
                  <a:gd name="T79" fmla="*/ 62 h 79"/>
                  <a:gd name="T80" fmla="*/ 120 w 149"/>
                  <a:gd name="T81" fmla="*/ 65 h 79"/>
                  <a:gd name="T82" fmla="*/ 124 w 149"/>
                  <a:gd name="T83" fmla="*/ 66 h 79"/>
                  <a:gd name="T84" fmla="*/ 127 w 149"/>
                  <a:gd name="T85" fmla="*/ 67 h 79"/>
                  <a:gd name="T86" fmla="*/ 130 w 149"/>
                  <a:gd name="T87" fmla="*/ 69 h 79"/>
                  <a:gd name="T88" fmla="*/ 134 w 149"/>
                  <a:gd name="T89" fmla="*/ 71 h 79"/>
                  <a:gd name="T90" fmla="*/ 137 w 149"/>
                  <a:gd name="T91" fmla="*/ 72 h 79"/>
                  <a:gd name="T92" fmla="*/ 139 w 149"/>
                  <a:gd name="T93" fmla="*/ 74 h 79"/>
                  <a:gd name="T94" fmla="*/ 142 w 149"/>
                  <a:gd name="T95" fmla="*/ 75 h 79"/>
                  <a:gd name="T96" fmla="*/ 145 w 149"/>
                  <a:gd name="T97" fmla="*/ 78 h 79"/>
                  <a:gd name="T98" fmla="*/ 149 w 149"/>
                  <a:gd name="T99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9" h="79">
                    <a:moveTo>
                      <a:pt x="0" y="0"/>
                    </a:moveTo>
                    <a:lnTo>
                      <a:pt x="3" y="3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11" y="7"/>
                    </a:lnTo>
                    <a:lnTo>
                      <a:pt x="15" y="9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3" y="13"/>
                    </a:lnTo>
                    <a:lnTo>
                      <a:pt x="26" y="14"/>
                    </a:lnTo>
                    <a:lnTo>
                      <a:pt x="30" y="17"/>
                    </a:lnTo>
                    <a:lnTo>
                      <a:pt x="33" y="18"/>
                    </a:lnTo>
                    <a:lnTo>
                      <a:pt x="36" y="20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5" y="25"/>
                    </a:lnTo>
                    <a:lnTo>
                      <a:pt x="48" y="26"/>
                    </a:lnTo>
                    <a:lnTo>
                      <a:pt x="52" y="27"/>
                    </a:lnTo>
                    <a:lnTo>
                      <a:pt x="55" y="30"/>
                    </a:lnTo>
                    <a:lnTo>
                      <a:pt x="57" y="31"/>
                    </a:lnTo>
                    <a:lnTo>
                      <a:pt x="60" y="32"/>
                    </a:lnTo>
                    <a:lnTo>
                      <a:pt x="63" y="34"/>
                    </a:lnTo>
                    <a:lnTo>
                      <a:pt x="67" y="36"/>
                    </a:lnTo>
                    <a:lnTo>
                      <a:pt x="70" y="37"/>
                    </a:lnTo>
                    <a:lnTo>
                      <a:pt x="72" y="39"/>
                    </a:lnTo>
                    <a:lnTo>
                      <a:pt x="75" y="40"/>
                    </a:lnTo>
                    <a:lnTo>
                      <a:pt x="78" y="43"/>
                    </a:lnTo>
                    <a:lnTo>
                      <a:pt x="82" y="44"/>
                    </a:lnTo>
                    <a:lnTo>
                      <a:pt x="85" y="45"/>
                    </a:lnTo>
                    <a:lnTo>
                      <a:pt x="88" y="47"/>
                    </a:lnTo>
                    <a:lnTo>
                      <a:pt x="90" y="48"/>
                    </a:lnTo>
                    <a:lnTo>
                      <a:pt x="93" y="50"/>
                    </a:lnTo>
                    <a:lnTo>
                      <a:pt x="97" y="52"/>
                    </a:lnTo>
                    <a:lnTo>
                      <a:pt x="100" y="53"/>
                    </a:lnTo>
                    <a:lnTo>
                      <a:pt x="104" y="54"/>
                    </a:lnTo>
                    <a:lnTo>
                      <a:pt x="105" y="57"/>
                    </a:lnTo>
                    <a:lnTo>
                      <a:pt x="109" y="58"/>
                    </a:lnTo>
                    <a:lnTo>
                      <a:pt x="112" y="60"/>
                    </a:lnTo>
                    <a:lnTo>
                      <a:pt x="115" y="61"/>
                    </a:lnTo>
                    <a:lnTo>
                      <a:pt x="119" y="62"/>
                    </a:lnTo>
                    <a:lnTo>
                      <a:pt x="120" y="65"/>
                    </a:lnTo>
                    <a:lnTo>
                      <a:pt x="124" y="66"/>
                    </a:lnTo>
                    <a:lnTo>
                      <a:pt x="127" y="67"/>
                    </a:lnTo>
                    <a:lnTo>
                      <a:pt x="130" y="69"/>
                    </a:lnTo>
                    <a:lnTo>
                      <a:pt x="134" y="71"/>
                    </a:lnTo>
                    <a:lnTo>
                      <a:pt x="137" y="72"/>
                    </a:lnTo>
                    <a:lnTo>
                      <a:pt x="139" y="74"/>
                    </a:lnTo>
                    <a:lnTo>
                      <a:pt x="142" y="75"/>
                    </a:lnTo>
                    <a:lnTo>
                      <a:pt x="145" y="78"/>
                    </a:lnTo>
                    <a:lnTo>
                      <a:pt x="149" y="7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31" name="Freeform 5655"/>
              <p:cNvSpPr>
                <a:spLocks/>
              </p:cNvSpPr>
              <p:nvPr/>
            </p:nvSpPr>
            <p:spPr bwMode="auto">
              <a:xfrm>
                <a:off x="1496" y="2844"/>
                <a:ext cx="149" cy="78"/>
              </a:xfrm>
              <a:custGeom>
                <a:avLst/>
                <a:gdLst>
                  <a:gd name="T0" fmla="*/ 0 w 149"/>
                  <a:gd name="T1" fmla="*/ 0 h 78"/>
                  <a:gd name="T2" fmla="*/ 3 w 149"/>
                  <a:gd name="T3" fmla="*/ 1 h 78"/>
                  <a:gd name="T4" fmla="*/ 5 w 149"/>
                  <a:gd name="T5" fmla="*/ 3 h 78"/>
                  <a:gd name="T6" fmla="*/ 8 w 149"/>
                  <a:gd name="T7" fmla="*/ 5 h 78"/>
                  <a:gd name="T8" fmla="*/ 12 w 149"/>
                  <a:gd name="T9" fmla="*/ 6 h 78"/>
                  <a:gd name="T10" fmla="*/ 15 w 149"/>
                  <a:gd name="T11" fmla="*/ 8 h 78"/>
                  <a:gd name="T12" fmla="*/ 18 w 149"/>
                  <a:gd name="T13" fmla="*/ 9 h 78"/>
                  <a:gd name="T14" fmla="*/ 22 w 149"/>
                  <a:gd name="T15" fmla="*/ 10 h 78"/>
                  <a:gd name="T16" fmla="*/ 23 w 149"/>
                  <a:gd name="T17" fmla="*/ 13 h 78"/>
                  <a:gd name="T18" fmla="*/ 27 w 149"/>
                  <a:gd name="T19" fmla="*/ 14 h 78"/>
                  <a:gd name="T20" fmla="*/ 30 w 149"/>
                  <a:gd name="T21" fmla="*/ 15 h 78"/>
                  <a:gd name="T22" fmla="*/ 33 w 149"/>
                  <a:gd name="T23" fmla="*/ 17 h 78"/>
                  <a:gd name="T24" fmla="*/ 37 w 149"/>
                  <a:gd name="T25" fmla="*/ 19 h 78"/>
                  <a:gd name="T26" fmla="*/ 38 w 149"/>
                  <a:gd name="T27" fmla="*/ 21 h 78"/>
                  <a:gd name="T28" fmla="*/ 42 w 149"/>
                  <a:gd name="T29" fmla="*/ 22 h 78"/>
                  <a:gd name="T30" fmla="*/ 45 w 149"/>
                  <a:gd name="T31" fmla="*/ 23 h 78"/>
                  <a:gd name="T32" fmla="*/ 48 w 149"/>
                  <a:gd name="T33" fmla="*/ 26 h 78"/>
                  <a:gd name="T34" fmla="*/ 52 w 149"/>
                  <a:gd name="T35" fmla="*/ 27 h 78"/>
                  <a:gd name="T36" fmla="*/ 53 w 149"/>
                  <a:gd name="T37" fmla="*/ 28 h 78"/>
                  <a:gd name="T38" fmla="*/ 57 w 149"/>
                  <a:gd name="T39" fmla="*/ 30 h 78"/>
                  <a:gd name="T40" fmla="*/ 60 w 149"/>
                  <a:gd name="T41" fmla="*/ 32 h 78"/>
                  <a:gd name="T42" fmla="*/ 64 w 149"/>
                  <a:gd name="T43" fmla="*/ 33 h 78"/>
                  <a:gd name="T44" fmla="*/ 67 w 149"/>
                  <a:gd name="T45" fmla="*/ 35 h 78"/>
                  <a:gd name="T46" fmla="*/ 70 w 149"/>
                  <a:gd name="T47" fmla="*/ 36 h 78"/>
                  <a:gd name="T48" fmla="*/ 72 w 149"/>
                  <a:gd name="T49" fmla="*/ 39 h 78"/>
                  <a:gd name="T50" fmla="*/ 75 w 149"/>
                  <a:gd name="T51" fmla="*/ 40 h 78"/>
                  <a:gd name="T52" fmla="*/ 79 w 149"/>
                  <a:gd name="T53" fmla="*/ 41 h 78"/>
                  <a:gd name="T54" fmla="*/ 82 w 149"/>
                  <a:gd name="T55" fmla="*/ 43 h 78"/>
                  <a:gd name="T56" fmla="*/ 85 w 149"/>
                  <a:gd name="T57" fmla="*/ 44 h 78"/>
                  <a:gd name="T58" fmla="*/ 87 w 149"/>
                  <a:gd name="T59" fmla="*/ 46 h 78"/>
                  <a:gd name="T60" fmla="*/ 90 w 149"/>
                  <a:gd name="T61" fmla="*/ 48 h 78"/>
                  <a:gd name="T62" fmla="*/ 94 w 149"/>
                  <a:gd name="T63" fmla="*/ 49 h 78"/>
                  <a:gd name="T64" fmla="*/ 97 w 149"/>
                  <a:gd name="T65" fmla="*/ 50 h 78"/>
                  <a:gd name="T66" fmla="*/ 100 w 149"/>
                  <a:gd name="T67" fmla="*/ 53 h 78"/>
                  <a:gd name="T68" fmla="*/ 104 w 149"/>
                  <a:gd name="T69" fmla="*/ 54 h 78"/>
                  <a:gd name="T70" fmla="*/ 105 w 149"/>
                  <a:gd name="T71" fmla="*/ 56 h 78"/>
                  <a:gd name="T72" fmla="*/ 109 w 149"/>
                  <a:gd name="T73" fmla="*/ 57 h 78"/>
                  <a:gd name="T74" fmla="*/ 112 w 149"/>
                  <a:gd name="T75" fmla="*/ 58 h 78"/>
                  <a:gd name="T76" fmla="*/ 116 w 149"/>
                  <a:gd name="T77" fmla="*/ 61 h 78"/>
                  <a:gd name="T78" fmla="*/ 119 w 149"/>
                  <a:gd name="T79" fmla="*/ 62 h 78"/>
                  <a:gd name="T80" fmla="*/ 121 w 149"/>
                  <a:gd name="T81" fmla="*/ 63 h 78"/>
                  <a:gd name="T82" fmla="*/ 124 w 149"/>
                  <a:gd name="T83" fmla="*/ 65 h 78"/>
                  <a:gd name="T84" fmla="*/ 127 w 149"/>
                  <a:gd name="T85" fmla="*/ 67 h 78"/>
                  <a:gd name="T86" fmla="*/ 131 w 149"/>
                  <a:gd name="T87" fmla="*/ 68 h 78"/>
                  <a:gd name="T88" fmla="*/ 134 w 149"/>
                  <a:gd name="T89" fmla="*/ 70 h 78"/>
                  <a:gd name="T90" fmla="*/ 136 w 149"/>
                  <a:gd name="T91" fmla="*/ 71 h 78"/>
                  <a:gd name="T92" fmla="*/ 139 w 149"/>
                  <a:gd name="T93" fmla="*/ 73 h 78"/>
                  <a:gd name="T94" fmla="*/ 142 w 149"/>
                  <a:gd name="T95" fmla="*/ 75 h 78"/>
                  <a:gd name="T96" fmla="*/ 146 w 149"/>
                  <a:gd name="T97" fmla="*/ 76 h 78"/>
                  <a:gd name="T98" fmla="*/ 149 w 149"/>
                  <a:gd name="T9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9" h="78">
                    <a:moveTo>
                      <a:pt x="0" y="0"/>
                    </a:moveTo>
                    <a:lnTo>
                      <a:pt x="3" y="1"/>
                    </a:lnTo>
                    <a:lnTo>
                      <a:pt x="5" y="3"/>
                    </a:lnTo>
                    <a:lnTo>
                      <a:pt x="8" y="5"/>
                    </a:lnTo>
                    <a:lnTo>
                      <a:pt x="12" y="6"/>
                    </a:lnTo>
                    <a:lnTo>
                      <a:pt x="15" y="8"/>
                    </a:lnTo>
                    <a:lnTo>
                      <a:pt x="18" y="9"/>
                    </a:lnTo>
                    <a:lnTo>
                      <a:pt x="22" y="10"/>
                    </a:lnTo>
                    <a:lnTo>
                      <a:pt x="23" y="13"/>
                    </a:lnTo>
                    <a:lnTo>
                      <a:pt x="27" y="14"/>
                    </a:lnTo>
                    <a:lnTo>
                      <a:pt x="30" y="15"/>
                    </a:lnTo>
                    <a:lnTo>
                      <a:pt x="33" y="17"/>
                    </a:lnTo>
                    <a:lnTo>
                      <a:pt x="37" y="19"/>
                    </a:lnTo>
                    <a:lnTo>
                      <a:pt x="38" y="21"/>
                    </a:lnTo>
                    <a:lnTo>
                      <a:pt x="42" y="22"/>
                    </a:lnTo>
                    <a:lnTo>
                      <a:pt x="45" y="23"/>
                    </a:lnTo>
                    <a:lnTo>
                      <a:pt x="48" y="26"/>
                    </a:lnTo>
                    <a:lnTo>
                      <a:pt x="52" y="27"/>
                    </a:lnTo>
                    <a:lnTo>
                      <a:pt x="53" y="28"/>
                    </a:lnTo>
                    <a:lnTo>
                      <a:pt x="57" y="30"/>
                    </a:lnTo>
                    <a:lnTo>
                      <a:pt x="60" y="32"/>
                    </a:lnTo>
                    <a:lnTo>
                      <a:pt x="64" y="33"/>
                    </a:lnTo>
                    <a:lnTo>
                      <a:pt x="67" y="35"/>
                    </a:lnTo>
                    <a:lnTo>
                      <a:pt x="70" y="36"/>
                    </a:lnTo>
                    <a:lnTo>
                      <a:pt x="72" y="39"/>
                    </a:lnTo>
                    <a:lnTo>
                      <a:pt x="75" y="40"/>
                    </a:lnTo>
                    <a:lnTo>
                      <a:pt x="79" y="41"/>
                    </a:lnTo>
                    <a:lnTo>
                      <a:pt x="82" y="43"/>
                    </a:lnTo>
                    <a:lnTo>
                      <a:pt x="85" y="44"/>
                    </a:lnTo>
                    <a:lnTo>
                      <a:pt x="87" y="46"/>
                    </a:lnTo>
                    <a:lnTo>
                      <a:pt x="90" y="48"/>
                    </a:lnTo>
                    <a:lnTo>
                      <a:pt x="94" y="49"/>
                    </a:lnTo>
                    <a:lnTo>
                      <a:pt x="97" y="50"/>
                    </a:lnTo>
                    <a:lnTo>
                      <a:pt x="100" y="53"/>
                    </a:lnTo>
                    <a:lnTo>
                      <a:pt x="104" y="54"/>
                    </a:lnTo>
                    <a:lnTo>
                      <a:pt x="105" y="56"/>
                    </a:lnTo>
                    <a:lnTo>
                      <a:pt x="109" y="57"/>
                    </a:lnTo>
                    <a:lnTo>
                      <a:pt x="112" y="58"/>
                    </a:lnTo>
                    <a:lnTo>
                      <a:pt x="116" y="61"/>
                    </a:lnTo>
                    <a:lnTo>
                      <a:pt x="119" y="62"/>
                    </a:lnTo>
                    <a:lnTo>
                      <a:pt x="121" y="63"/>
                    </a:lnTo>
                    <a:lnTo>
                      <a:pt x="124" y="65"/>
                    </a:lnTo>
                    <a:lnTo>
                      <a:pt x="127" y="67"/>
                    </a:lnTo>
                    <a:lnTo>
                      <a:pt x="131" y="68"/>
                    </a:lnTo>
                    <a:lnTo>
                      <a:pt x="134" y="70"/>
                    </a:lnTo>
                    <a:lnTo>
                      <a:pt x="136" y="71"/>
                    </a:lnTo>
                    <a:lnTo>
                      <a:pt x="139" y="73"/>
                    </a:lnTo>
                    <a:lnTo>
                      <a:pt x="142" y="75"/>
                    </a:lnTo>
                    <a:lnTo>
                      <a:pt x="146" y="76"/>
                    </a:lnTo>
                    <a:lnTo>
                      <a:pt x="149" y="78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32" name="Freeform 5656"/>
              <p:cNvSpPr>
                <a:spLocks/>
              </p:cNvSpPr>
              <p:nvPr/>
            </p:nvSpPr>
            <p:spPr bwMode="auto">
              <a:xfrm>
                <a:off x="1645" y="2922"/>
                <a:ext cx="149" cy="78"/>
              </a:xfrm>
              <a:custGeom>
                <a:avLst/>
                <a:gdLst>
                  <a:gd name="T0" fmla="*/ 0 w 149"/>
                  <a:gd name="T1" fmla="*/ 0 h 78"/>
                  <a:gd name="T2" fmla="*/ 3 w 149"/>
                  <a:gd name="T3" fmla="*/ 2 h 78"/>
                  <a:gd name="T4" fmla="*/ 5 w 149"/>
                  <a:gd name="T5" fmla="*/ 3 h 78"/>
                  <a:gd name="T6" fmla="*/ 8 w 149"/>
                  <a:gd name="T7" fmla="*/ 5 h 78"/>
                  <a:gd name="T8" fmla="*/ 12 w 149"/>
                  <a:gd name="T9" fmla="*/ 6 h 78"/>
                  <a:gd name="T10" fmla="*/ 15 w 149"/>
                  <a:gd name="T11" fmla="*/ 7 h 78"/>
                  <a:gd name="T12" fmla="*/ 19 w 149"/>
                  <a:gd name="T13" fmla="*/ 10 h 78"/>
                  <a:gd name="T14" fmla="*/ 20 w 149"/>
                  <a:gd name="T15" fmla="*/ 11 h 78"/>
                  <a:gd name="T16" fmla="*/ 24 w 149"/>
                  <a:gd name="T17" fmla="*/ 12 h 78"/>
                  <a:gd name="T18" fmla="*/ 27 w 149"/>
                  <a:gd name="T19" fmla="*/ 14 h 78"/>
                  <a:gd name="T20" fmla="*/ 30 w 149"/>
                  <a:gd name="T21" fmla="*/ 16 h 78"/>
                  <a:gd name="T22" fmla="*/ 34 w 149"/>
                  <a:gd name="T23" fmla="*/ 18 h 78"/>
                  <a:gd name="T24" fmla="*/ 37 w 149"/>
                  <a:gd name="T25" fmla="*/ 19 h 78"/>
                  <a:gd name="T26" fmla="*/ 39 w 149"/>
                  <a:gd name="T27" fmla="*/ 20 h 78"/>
                  <a:gd name="T28" fmla="*/ 42 w 149"/>
                  <a:gd name="T29" fmla="*/ 23 h 78"/>
                  <a:gd name="T30" fmla="*/ 45 w 149"/>
                  <a:gd name="T31" fmla="*/ 24 h 78"/>
                  <a:gd name="T32" fmla="*/ 49 w 149"/>
                  <a:gd name="T33" fmla="*/ 25 h 78"/>
                  <a:gd name="T34" fmla="*/ 52 w 149"/>
                  <a:gd name="T35" fmla="*/ 27 h 78"/>
                  <a:gd name="T36" fmla="*/ 54 w 149"/>
                  <a:gd name="T37" fmla="*/ 28 h 78"/>
                  <a:gd name="T38" fmla="*/ 57 w 149"/>
                  <a:gd name="T39" fmla="*/ 30 h 78"/>
                  <a:gd name="T40" fmla="*/ 60 w 149"/>
                  <a:gd name="T41" fmla="*/ 32 h 78"/>
                  <a:gd name="T42" fmla="*/ 64 w 149"/>
                  <a:gd name="T43" fmla="*/ 33 h 78"/>
                  <a:gd name="T44" fmla="*/ 67 w 149"/>
                  <a:gd name="T45" fmla="*/ 34 h 78"/>
                  <a:gd name="T46" fmla="*/ 69 w 149"/>
                  <a:gd name="T47" fmla="*/ 37 h 78"/>
                  <a:gd name="T48" fmla="*/ 72 w 149"/>
                  <a:gd name="T49" fmla="*/ 38 h 78"/>
                  <a:gd name="T50" fmla="*/ 76 w 149"/>
                  <a:gd name="T51" fmla="*/ 40 h 78"/>
                  <a:gd name="T52" fmla="*/ 79 w 149"/>
                  <a:gd name="T53" fmla="*/ 41 h 78"/>
                  <a:gd name="T54" fmla="*/ 82 w 149"/>
                  <a:gd name="T55" fmla="*/ 43 h 78"/>
                  <a:gd name="T56" fmla="*/ 86 w 149"/>
                  <a:gd name="T57" fmla="*/ 45 h 78"/>
                  <a:gd name="T58" fmla="*/ 87 w 149"/>
                  <a:gd name="T59" fmla="*/ 46 h 78"/>
                  <a:gd name="T60" fmla="*/ 91 w 149"/>
                  <a:gd name="T61" fmla="*/ 47 h 78"/>
                  <a:gd name="T62" fmla="*/ 94 w 149"/>
                  <a:gd name="T63" fmla="*/ 50 h 78"/>
                  <a:gd name="T64" fmla="*/ 97 w 149"/>
                  <a:gd name="T65" fmla="*/ 51 h 78"/>
                  <a:gd name="T66" fmla="*/ 101 w 149"/>
                  <a:gd name="T67" fmla="*/ 52 h 78"/>
                  <a:gd name="T68" fmla="*/ 102 w 149"/>
                  <a:gd name="T69" fmla="*/ 54 h 78"/>
                  <a:gd name="T70" fmla="*/ 106 w 149"/>
                  <a:gd name="T71" fmla="*/ 55 h 78"/>
                  <a:gd name="T72" fmla="*/ 109 w 149"/>
                  <a:gd name="T73" fmla="*/ 58 h 78"/>
                  <a:gd name="T74" fmla="*/ 112 w 149"/>
                  <a:gd name="T75" fmla="*/ 59 h 78"/>
                  <a:gd name="T76" fmla="*/ 116 w 149"/>
                  <a:gd name="T77" fmla="*/ 60 h 78"/>
                  <a:gd name="T78" fmla="*/ 117 w 149"/>
                  <a:gd name="T79" fmla="*/ 62 h 78"/>
                  <a:gd name="T80" fmla="*/ 121 w 149"/>
                  <a:gd name="T81" fmla="*/ 64 h 78"/>
                  <a:gd name="T82" fmla="*/ 124 w 149"/>
                  <a:gd name="T83" fmla="*/ 65 h 78"/>
                  <a:gd name="T84" fmla="*/ 128 w 149"/>
                  <a:gd name="T85" fmla="*/ 67 h 78"/>
                  <a:gd name="T86" fmla="*/ 131 w 149"/>
                  <a:gd name="T87" fmla="*/ 68 h 78"/>
                  <a:gd name="T88" fmla="*/ 134 w 149"/>
                  <a:gd name="T89" fmla="*/ 69 h 78"/>
                  <a:gd name="T90" fmla="*/ 136 w 149"/>
                  <a:gd name="T91" fmla="*/ 72 h 78"/>
                  <a:gd name="T92" fmla="*/ 139 w 149"/>
                  <a:gd name="T93" fmla="*/ 73 h 78"/>
                  <a:gd name="T94" fmla="*/ 143 w 149"/>
                  <a:gd name="T95" fmla="*/ 75 h 78"/>
                  <a:gd name="T96" fmla="*/ 146 w 149"/>
                  <a:gd name="T97" fmla="*/ 77 h 78"/>
                  <a:gd name="T98" fmla="*/ 149 w 149"/>
                  <a:gd name="T9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9" h="78">
                    <a:moveTo>
                      <a:pt x="0" y="0"/>
                    </a:moveTo>
                    <a:lnTo>
                      <a:pt x="3" y="2"/>
                    </a:lnTo>
                    <a:lnTo>
                      <a:pt x="5" y="3"/>
                    </a:lnTo>
                    <a:lnTo>
                      <a:pt x="8" y="5"/>
                    </a:lnTo>
                    <a:lnTo>
                      <a:pt x="12" y="6"/>
                    </a:lnTo>
                    <a:lnTo>
                      <a:pt x="15" y="7"/>
                    </a:lnTo>
                    <a:lnTo>
                      <a:pt x="19" y="10"/>
                    </a:lnTo>
                    <a:lnTo>
                      <a:pt x="20" y="11"/>
                    </a:lnTo>
                    <a:lnTo>
                      <a:pt x="24" y="12"/>
                    </a:lnTo>
                    <a:lnTo>
                      <a:pt x="27" y="14"/>
                    </a:lnTo>
                    <a:lnTo>
                      <a:pt x="30" y="16"/>
                    </a:lnTo>
                    <a:lnTo>
                      <a:pt x="34" y="18"/>
                    </a:lnTo>
                    <a:lnTo>
                      <a:pt x="37" y="19"/>
                    </a:lnTo>
                    <a:lnTo>
                      <a:pt x="39" y="20"/>
                    </a:lnTo>
                    <a:lnTo>
                      <a:pt x="42" y="23"/>
                    </a:lnTo>
                    <a:lnTo>
                      <a:pt x="45" y="24"/>
                    </a:lnTo>
                    <a:lnTo>
                      <a:pt x="49" y="25"/>
                    </a:lnTo>
                    <a:lnTo>
                      <a:pt x="52" y="27"/>
                    </a:lnTo>
                    <a:lnTo>
                      <a:pt x="54" y="28"/>
                    </a:lnTo>
                    <a:lnTo>
                      <a:pt x="57" y="30"/>
                    </a:lnTo>
                    <a:lnTo>
                      <a:pt x="60" y="32"/>
                    </a:lnTo>
                    <a:lnTo>
                      <a:pt x="64" y="33"/>
                    </a:lnTo>
                    <a:lnTo>
                      <a:pt x="67" y="34"/>
                    </a:lnTo>
                    <a:lnTo>
                      <a:pt x="69" y="37"/>
                    </a:lnTo>
                    <a:lnTo>
                      <a:pt x="72" y="38"/>
                    </a:lnTo>
                    <a:lnTo>
                      <a:pt x="76" y="40"/>
                    </a:lnTo>
                    <a:lnTo>
                      <a:pt x="79" y="41"/>
                    </a:lnTo>
                    <a:lnTo>
                      <a:pt x="82" y="43"/>
                    </a:lnTo>
                    <a:lnTo>
                      <a:pt x="86" y="45"/>
                    </a:lnTo>
                    <a:lnTo>
                      <a:pt x="87" y="46"/>
                    </a:lnTo>
                    <a:lnTo>
                      <a:pt x="91" y="47"/>
                    </a:lnTo>
                    <a:lnTo>
                      <a:pt x="94" y="50"/>
                    </a:lnTo>
                    <a:lnTo>
                      <a:pt x="97" y="51"/>
                    </a:lnTo>
                    <a:lnTo>
                      <a:pt x="101" y="52"/>
                    </a:lnTo>
                    <a:lnTo>
                      <a:pt x="102" y="54"/>
                    </a:lnTo>
                    <a:lnTo>
                      <a:pt x="106" y="55"/>
                    </a:lnTo>
                    <a:lnTo>
                      <a:pt x="109" y="58"/>
                    </a:lnTo>
                    <a:lnTo>
                      <a:pt x="112" y="59"/>
                    </a:lnTo>
                    <a:lnTo>
                      <a:pt x="116" y="60"/>
                    </a:lnTo>
                    <a:lnTo>
                      <a:pt x="117" y="62"/>
                    </a:lnTo>
                    <a:lnTo>
                      <a:pt x="121" y="64"/>
                    </a:lnTo>
                    <a:lnTo>
                      <a:pt x="124" y="65"/>
                    </a:lnTo>
                    <a:lnTo>
                      <a:pt x="128" y="67"/>
                    </a:lnTo>
                    <a:lnTo>
                      <a:pt x="131" y="68"/>
                    </a:lnTo>
                    <a:lnTo>
                      <a:pt x="134" y="69"/>
                    </a:lnTo>
                    <a:lnTo>
                      <a:pt x="136" y="72"/>
                    </a:lnTo>
                    <a:lnTo>
                      <a:pt x="139" y="73"/>
                    </a:lnTo>
                    <a:lnTo>
                      <a:pt x="143" y="75"/>
                    </a:lnTo>
                    <a:lnTo>
                      <a:pt x="146" y="77"/>
                    </a:lnTo>
                    <a:lnTo>
                      <a:pt x="149" y="78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33" name="Freeform 5657"/>
              <p:cNvSpPr>
                <a:spLocks/>
              </p:cNvSpPr>
              <p:nvPr/>
            </p:nvSpPr>
            <p:spPr bwMode="auto">
              <a:xfrm>
                <a:off x="1794" y="3000"/>
                <a:ext cx="150" cy="78"/>
              </a:xfrm>
              <a:custGeom>
                <a:avLst/>
                <a:gdLst>
                  <a:gd name="T0" fmla="*/ 0 w 150"/>
                  <a:gd name="T1" fmla="*/ 0 h 78"/>
                  <a:gd name="T2" fmla="*/ 2 w 150"/>
                  <a:gd name="T3" fmla="*/ 2 h 78"/>
                  <a:gd name="T4" fmla="*/ 5 w 150"/>
                  <a:gd name="T5" fmla="*/ 3 h 78"/>
                  <a:gd name="T6" fmla="*/ 9 w 150"/>
                  <a:gd name="T7" fmla="*/ 4 h 78"/>
                  <a:gd name="T8" fmla="*/ 12 w 150"/>
                  <a:gd name="T9" fmla="*/ 7 h 78"/>
                  <a:gd name="T10" fmla="*/ 15 w 150"/>
                  <a:gd name="T11" fmla="*/ 8 h 78"/>
                  <a:gd name="T12" fmla="*/ 19 w 150"/>
                  <a:gd name="T13" fmla="*/ 9 h 78"/>
                  <a:gd name="T14" fmla="*/ 20 w 150"/>
                  <a:gd name="T15" fmla="*/ 11 h 78"/>
                  <a:gd name="T16" fmla="*/ 24 w 150"/>
                  <a:gd name="T17" fmla="*/ 13 h 78"/>
                  <a:gd name="T18" fmla="*/ 27 w 150"/>
                  <a:gd name="T19" fmla="*/ 14 h 78"/>
                  <a:gd name="T20" fmla="*/ 31 w 150"/>
                  <a:gd name="T21" fmla="*/ 16 h 78"/>
                  <a:gd name="T22" fmla="*/ 34 w 150"/>
                  <a:gd name="T23" fmla="*/ 17 h 78"/>
                  <a:gd name="T24" fmla="*/ 36 w 150"/>
                  <a:gd name="T25" fmla="*/ 20 h 78"/>
                  <a:gd name="T26" fmla="*/ 39 w 150"/>
                  <a:gd name="T27" fmla="*/ 21 h 78"/>
                  <a:gd name="T28" fmla="*/ 42 w 150"/>
                  <a:gd name="T29" fmla="*/ 22 h 78"/>
                  <a:gd name="T30" fmla="*/ 46 w 150"/>
                  <a:gd name="T31" fmla="*/ 24 h 78"/>
                  <a:gd name="T32" fmla="*/ 49 w 150"/>
                  <a:gd name="T33" fmla="*/ 25 h 78"/>
                  <a:gd name="T34" fmla="*/ 51 w 150"/>
                  <a:gd name="T35" fmla="*/ 27 h 78"/>
                  <a:gd name="T36" fmla="*/ 54 w 150"/>
                  <a:gd name="T37" fmla="*/ 29 h 78"/>
                  <a:gd name="T38" fmla="*/ 57 w 150"/>
                  <a:gd name="T39" fmla="*/ 30 h 78"/>
                  <a:gd name="T40" fmla="*/ 61 w 150"/>
                  <a:gd name="T41" fmla="*/ 31 h 78"/>
                  <a:gd name="T42" fmla="*/ 64 w 150"/>
                  <a:gd name="T43" fmla="*/ 34 h 78"/>
                  <a:gd name="T44" fmla="*/ 67 w 150"/>
                  <a:gd name="T45" fmla="*/ 35 h 78"/>
                  <a:gd name="T46" fmla="*/ 69 w 150"/>
                  <a:gd name="T47" fmla="*/ 37 h 78"/>
                  <a:gd name="T48" fmla="*/ 72 w 150"/>
                  <a:gd name="T49" fmla="*/ 38 h 78"/>
                  <a:gd name="T50" fmla="*/ 76 w 150"/>
                  <a:gd name="T51" fmla="*/ 40 h 78"/>
                  <a:gd name="T52" fmla="*/ 79 w 150"/>
                  <a:gd name="T53" fmla="*/ 42 h 78"/>
                  <a:gd name="T54" fmla="*/ 83 w 150"/>
                  <a:gd name="T55" fmla="*/ 43 h 78"/>
                  <a:gd name="T56" fmla="*/ 84 w 150"/>
                  <a:gd name="T57" fmla="*/ 44 h 78"/>
                  <a:gd name="T58" fmla="*/ 88 w 150"/>
                  <a:gd name="T59" fmla="*/ 47 h 78"/>
                  <a:gd name="T60" fmla="*/ 91 w 150"/>
                  <a:gd name="T61" fmla="*/ 48 h 78"/>
                  <a:gd name="T62" fmla="*/ 94 w 150"/>
                  <a:gd name="T63" fmla="*/ 49 h 78"/>
                  <a:gd name="T64" fmla="*/ 98 w 150"/>
                  <a:gd name="T65" fmla="*/ 51 h 78"/>
                  <a:gd name="T66" fmla="*/ 101 w 150"/>
                  <a:gd name="T67" fmla="*/ 52 h 78"/>
                  <a:gd name="T68" fmla="*/ 103 w 150"/>
                  <a:gd name="T69" fmla="*/ 55 h 78"/>
                  <a:gd name="T70" fmla="*/ 106 w 150"/>
                  <a:gd name="T71" fmla="*/ 56 h 78"/>
                  <a:gd name="T72" fmla="*/ 109 w 150"/>
                  <a:gd name="T73" fmla="*/ 57 h 78"/>
                  <a:gd name="T74" fmla="*/ 113 w 150"/>
                  <a:gd name="T75" fmla="*/ 59 h 78"/>
                  <a:gd name="T76" fmla="*/ 116 w 150"/>
                  <a:gd name="T77" fmla="*/ 61 h 78"/>
                  <a:gd name="T78" fmla="*/ 118 w 150"/>
                  <a:gd name="T79" fmla="*/ 62 h 78"/>
                  <a:gd name="T80" fmla="*/ 121 w 150"/>
                  <a:gd name="T81" fmla="*/ 64 h 78"/>
                  <a:gd name="T82" fmla="*/ 124 w 150"/>
                  <a:gd name="T83" fmla="*/ 65 h 78"/>
                  <a:gd name="T84" fmla="*/ 128 w 150"/>
                  <a:gd name="T85" fmla="*/ 66 h 78"/>
                  <a:gd name="T86" fmla="*/ 131 w 150"/>
                  <a:gd name="T87" fmla="*/ 69 h 78"/>
                  <a:gd name="T88" fmla="*/ 133 w 150"/>
                  <a:gd name="T89" fmla="*/ 70 h 78"/>
                  <a:gd name="T90" fmla="*/ 136 w 150"/>
                  <a:gd name="T91" fmla="*/ 71 h 78"/>
                  <a:gd name="T92" fmla="*/ 140 w 150"/>
                  <a:gd name="T93" fmla="*/ 74 h 78"/>
                  <a:gd name="T94" fmla="*/ 143 w 150"/>
                  <a:gd name="T95" fmla="*/ 75 h 78"/>
                  <a:gd name="T96" fmla="*/ 146 w 150"/>
                  <a:gd name="T97" fmla="*/ 77 h 78"/>
                  <a:gd name="T98" fmla="*/ 150 w 150"/>
                  <a:gd name="T9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0" h="78">
                    <a:moveTo>
                      <a:pt x="0" y="0"/>
                    </a:moveTo>
                    <a:lnTo>
                      <a:pt x="2" y="2"/>
                    </a:lnTo>
                    <a:lnTo>
                      <a:pt x="5" y="3"/>
                    </a:lnTo>
                    <a:lnTo>
                      <a:pt x="9" y="4"/>
                    </a:lnTo>
                    <a:lnTo>
                      <a:pt x="12" y="7"/>
                    </a:lnTo>
                    <a:lnTo>
                      <a:pt x="15" y="8"/>
                    </a:lnTo>
                    <a:lnTo>
                      <a:pt x="19" y="9"/>
                    </a:lnTo>
                    <a:lnTo>
                      <a:pt x="20" y="11"/>
                    </a:lnTo>
                    <a:lnTo>
                      <a:pt x="24" y="13"/>
                    </a:lnTo>
                    <a:lnTo>
                      <a:pt x="27" y="14"/>
                    </a:lnTo>
                    <a:lnTo>
                      <a:pt x="31" y="16"/>
                    </a:lnTo>
                    <a:lnTo>
                      <a:pt x="34" y="17"/>
                    </a:lnTo>
                    <a:lnTo>
                      <a:pt x="36" y="20"/>
                    </a:lnTo>
                    <a:lnTo>
                      <a:pt x="39" y="21"/>
                    </a:lnTo>
                    <a:lnTo>
                      <a:pt x="42" y="22"/>
                    </a:lnTo>
                    <a:lnTo>
                      <a:pt x="46" y="24"/>
                    </a:lnTo>
                    <a:lnTo>
                      <a:pt x="49" y="25"/>
                    </a:lnTo>
                    <a:lnTo>
                      <a:pt x="51" y="27"/>
                    </a:lnTo>
                    <a:lnTo>
                      <a:pt x="54" y="29"/>
                    </a:lnTo>
                    <a:lnTo>
                      <a:pt x="57" y="30"/>
                    </a:lnTo>
                    <a:lnTo>
                      <a:pt x="61" y="31"/>
                    </a:lnTo>
                    <a:lnTo>
                      <a:pt x="64" y="34"/>
                    </a:lnTo>
                    <a:lnTo>
                      <a:pt x="67" y="35"/>
                    </a:lnTo>
                    <a:lnTo>
                      <a:pt x="69" y="37"/>
                    </a:lnTo>
                    <a:lnTo>
                      <a:pt x="72" y="38"/>
                    </a:lnTo>
                    <a:lnTo>
                      <a:pt x="76" y="40"/>
                    </a:lnTo>
                    <a:lnTo>
                      <a:pt x="79" y="42"/>
                    </a:lnTo>
                    <a:lnTo>
                      <a:pt x="83" y="43"/>
                    </a:lnTo>
                    <a:lnTo>
                      <a:pt x="84" y="44"/>
                    </a:lnTo>
                    <a:lnTo>
                      <a:pt x="88" y="47"/>
                    </a:lnTo>
                    <a:lnTo>
                      <a:pt x="91" y="48"/>
                    </a:lnTo>
                    <a:lnTo>
                      <a:pt x="94" y="49"/>
                    </a:lnTo>
                    <a:lnTo>
                      <a:pt x="98" y="51"/>
                    </a:lnTo>
                    <a:lnTo>
                      <a:pt x="101" y="52"/>
                    </a:lnTo>
                    <a:lnTo>
                      <a:pt x="103" y="55"/>
                    </a:lnTo>
                    <a:lnTo>
                      <a:pt x="106" y="56"/>
                    </a:lnTo>
                    <a:lnTo>
                      <a:pt x="109" y="57"/>
                    </a:lnTo>
                    <a:lnTo>
                      <a:pt x="113" y="59"/>
                    </a:lnTo>
                    <a:lnTo>
                      <a:pt x="116" y="61"/>
                    </a:lnTo>
                    <a:lnTo>
                      <a:pt x="118" y="62"/>
                    </a:lnTo>
                    <a:lnTo>
                      <a:pt x="121" y="64"/>
                    </a:lnTo>
                    <a:lnTo>
                      <a:pt x="124" y="65"/>
                    </a:lnTo>
                    <a:lnTo>
                      <a:pt x="128" y="66"/>
                    </a:lnTo>
                    <a:lnTo>
                      <a:pt x="131" y="69"/>
                    </a:lnTo>
                    <a:lnTo>
                      <a:pt x="133" y="70"/>
                    </a:lnTo>
                    <a:lnTo>
                      <a:pt x="136" y="71"/>
                    </a:lnTo>
                    <a:lnTo>
                      <a:pt x="140" y="74"/>
                    </a:lnTo>
                    <a:lnTo>
                      <a:pt x="143" y="75"/>
                    </a:lnTo>
                    <a:lnTo>
                      <a:pt x="146" y="77"/>
                    </a:lnTo>
                    <a:lnTo>
                      <a:pt x="150" y="78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34" name="Freeform 5658"/>
              <p:cNvSpPr>
                <a:spLocks/>
              </p:cNvSpPr>
              <p:nvPr/>
            </p:nvSpPr>
            <p:spPr bwMode="auto">
              <a:xfrm>
                <a:off x="1944" y="3078"/>
                <a:ext cx="147" cy="79"/>
              </a:xfrm>
              <a:custGeom>
                <a:avLst/>
                <a:gdLst>
                  <a:gd name="T0" fmla="*/ 0 w 147"/>
                  <a:gd name="T1" fmla="*/ 0 h 79"/>
                  <a:gd name="T2" fmla="*/ 1 w 147"/>
                  <a:gd name="T3" fmla="*/ 1 h 79"/>
                  <a:gd name="T4" fmla="*/ 5 w 147"/>
                  <a:gd name="T5" fmla="*/ 4 h 79"/>
                  <a:gd name="T6" fmla="*/ 8 w 147"/>
                  <a:gd name="T7" fmla="*/ 5 h 79"/>
                  <a:gd name="T8" fmla="*/ 11 w 147"/>
                  <a:gd name="T9" fmla="*/ 6 h 79"/>
                  <a:gd name="T10" fmla="*/ 15 w 147"/>
                  <a:gd name="T11" fmla="*/ 8 h 79"/>
                  <a:gd name="T12" fmla="*/ 16 w 147"/>
                  <a:gd name="T13" fmla="*/ 10 h 79"/>
                  <a:gd name="T14" fmla="*/ 20 w 147"/>
                  <a:gd name="T15" fmla="*/ 11 h 79"/>
                  <a:gd name="T16" fmla="*/ 23 w 147"/>
                  <a:gd name="T17" fmla="*/ 13 h 79"/>
                  <a:gd name="T18" fmla="*/ 26 w 147"/>
                  <a:gd name="T19" fmla="*/ 14 h 79"/>
                  <a:gd name="T20" fmla="*/ 30 w 147"/>
                  <a:gd name="T21" fmla="*/ 17 h 79"/>
                  <a:gd name="T22" fmla="*/ 33 w 147"/>
                  <a:gd name="T23" fmla="*/ 18 h 79"/>
                  <a:gd name="T24" fmla="*/ 35 w 147"/>
                  <a:gd name="T25" fmla="*/ 19 h 79"/>
                  <a:gd name="T26" fmla="*/ 38 w 147"/>
                  <a:gd name="T27" fmla="*/ 21 h 79"/>
                  <a:gd name="T28" fmla="*/ 42 w 147"/>
                  <a:gd name="T29" fmla="*/ 22 h 79"/>
                  <a:gd name="T30" fmla="*/ 45 w 147"/>
                  <a:gd name="T31" fmla="*/ 24 h 79"/>
                  <a:gd name="T32" fmla="*/ 48 w 147"/>
                  <a:gd name="T33" fmla="*/ 26 h 79"/>
                  <a:gd name="T34" fmla="*/ 50 w 147"/>
                  <a:gd name="T35" fmla="*/ 27 h 79"/>
                  <a:gd name="T36" fmla="*/ 53 w 147"/>
                  <a:gd name="T37" fmla="*/ 28 h 79"/>
                  <a:gd name="T38" fmla="*/ 57 w 147"/>
                  <a:gd name="T39" fmla="*/ 31 h 79"/>
                  <a:gd name="T40" fmla="*/ 60 w 147"/>
                  <a:gd name="T41" fmla="*/ 32 h 79"/>
                  <a:gd name="T42" fmla="*/ 63 w 147"/>
                  <a:gd name="T43" fmla="*/ 33 h 79"/>
                  <a:gd name="T44" fmla="*/ 65 w 147"/>
                  <a:gd name="T45" fmla="*/ 35 h 79"/>
                  <a:gd name="T46" fmla="*/ 68 w 147"/>
                  <a:gd name="T47" fmla="*/ 37 h 79"/>
                  <a:gd name="T48" fmla="*/ 72 w 147"/>
                  <a:gd name="T49" fmla="*/ 39 h 79"/>
                  <a:gd name="T50" fmla="*/ 75 w 147"/>
                  <a:gd name="T51" fmla="*/ 40 h 79"/>
                  <a:gd name="T52" fmla="*/ 78 w 147"/>
                  <a:gd name="T53" fmla="*/ 41 h 79"/>
                  <a:gd name="T54" fmla="*/ 82 w 147"/>
                  <a:gd name="T55" fmla="*/ 44 h 79"/>
                  <a:gd name="T56" fmla="*/ 84 w 147"/>
                  <a:gd name="T57" fmla="*/ 45 h 79"/>
                  <a:gd name="T58" fmla="*/ 87 w 147"/>
                  <a:gd name="T59" fmla="*/ 46 h 79"/>
                  <a:gd name="T60" fmla="*/ 90 w 147"/>
                  <a:gd name="T61" fmla="*/ 48 h 79"/>
                  <a:gd name="T62" fmla="*/ 94 w 147"/>
                  <a:gd name="T63" fmla="*/ 49 h 79"/>
                  <a:gd name="T64" fmla="*/ 97 w 147"/>
                  <a:gd name="T65" fmla="*/ 51 h 79"/>
                  <a:gd name="T66" fmla="*/ 99 w 147"/>
                  <a:gd name="T67" fmla="*/ 53 h 79"/>
                  <a:gd name="T68" fmla="*/ 102 w 147"/>
                  <a:gd name="T69" fmla="*/ 54 h 79"/>
                  <a:gd name="T70" fmla="*/ 105 w 147"/>
                  <a:gd name="T71" fmla="*/ 56 h 79"/>
                  <a:gd name="T72" fmla="*/ 109 w 147"/>
                  <a:gd name="T73" fmla="*/ 58 h 79"/>
                  <a:gd name="T74" fmla="*/ 112 w 147"/>
                  <a:gd name="T75" fmla="*/ 59 h 79"/>
                  <a:gd name="T76" fmla="*/ 114 w 147"/>
                  <a:gd name="T77" fmla="*/ 61 h 79"/>
                  <a:gd name="T78" fmla="*/ 117 w 147"/>
                  <a:gd name="T79" fmla="*/ 62 h 79"/>
                  <a:gd name="T80" fmla="*/ 120 w 147"/>
                  <a:gd name="T81" fmla="*/ 63 h 79"/>
                  <a:gd name="T82" fmla="*/ 124 w 147"/>
                  <a:gd name="T83" fmla="*/ 66 h 79"/>
                  <a:gd name="T84" fmla="*/ 127 w 147"/>
                  <a:gd name="T85" fmla="*/ 67 h 79"/>
                  <a:gd name="T86" fmla="*/ 130 w 147"/>
                  <a:gd name="T87" fmla="*/ 68 h 79"/>
                  <a:gd name="T88" fmla="*/ 132 w 147"/>
                  <a:gd name="T89" fmla="*/ 70 h 79"/>
                  <a:gd name="T90" fmla="*/ 136 w 147"/>
                  <a:gd name="T91" fmla="*/ 72 h 79"/>
                  <a:gd name="T92" fmla="*/ 139 w 147"/>
                  <a:gd name="T93" fmla="*/ 74 h 79"/>
                  <a:gd name="T94" fmla="*/ 142 w 147"/>
                  <a:gd name="T95" fmla="*/ 75 h 79"/>
                  <a:gd name="T96" fmla="*/ 146 w 147"/>
                  <a:gd name="T97" fmla="*/ 76 h 79"/>
                  <a:gd name="T98" fmla="*/ 147 w 147"/>
                  <a:gd name="T99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7" h="79">
                    <a:moveTo>
                      <a:pt x="0" y="0"/>
                    </a:moveTo>
                    <a:lnTo>
                      <a:pt x="1" y="1"/>
                    </a:lnTo>
                    <a:lnTo>
                      <a:pt x="5" y="4"/>
                    </a:lnTo>
                    <a:lnTo>
                      <a:pt x="8" y="5"/>
                    </a:lnTo>
                    <a:lnTo>
                      <a:pt x="11" y="6"/>
                    </a:lnTo>
                    <a:lnTo>
                      <a:pt x="15" y="8"/>
                    </a:lnTo>
                    <a:lnTo>
                      <a:pt x="16" y="10"/>
                    </a:lnTo>
                    <a:lnTo>
                      <a:pt x="20" y="11"/>
                    </a:lnTo>
                    <a:lnTo>
                      <a:pt x="23" y="13"/>
                    </a:lnTo>
                    <a:lnTo>
                      <a:pt x="26" y="14"/>
                    </a:lnTo>
                    <a:lnTo>
                      <a:pt x="30" y="17"/>
                    </a:lnTo>
                    <a:lnTo>
                      <a:pt x="33" y="18"/>
                    </a:lnTo>
                    <a:lnTo>
                      <a:pt x="35" y="19"/>
                    </a:lnTo>
                    <a:lnTo>
                      <a:pt x="38" y="21"/>
                    </a:lnTo>
                    <a:lnTo>
                      <a:pt x="42" y="22"/>
                    </a:lnTo>
                    <a:lnTo>
                      <a:pt x="45" y="24"/>
                    </a:lnTo>
                    <a:lnTo>
                      <a:pt x="48" y="26"/>
                    </a:lnTo>
                    <a:lnTo>
                      <a:pt x="50" y="27"/>
                    </a:lnTo>
                    <a:lnTo>
                      <a:pt x="53" y="28"/>
                    </a:lnTo>
                    <a:lnTo>
                      <a:pt x="57" y="31"/>
                    </a:lnTo>
                    <a:lnTo>
                      <a:pt x="60" y="32"/>
                    </a:lnTo>
                    <a:lnTo>
                      <a:pt x="63" y="33"/>
                    </a:lnTo>
                    <a:lnTo>
                      <a:pt x="65" y="35"/>
                    </a:lnTo>
                    <a:lnTo>
                      <a:pt x="68" y="37"/>
                    </a:lnTo>
                    <a:lnTo>
                      <a:pt x="72" y="39"/>
                    </a:lnTo>
                    <a:lnTo>
                      <a:pt x="75" y="40"/>
                    </a:lnTo>
                    <a:lnTo>
                      <a:pt x="78" y="41"/>
                    </a:lnTo>
                    <a:lnTo>
                      <a:pt x="82" y="44"/>
                    </a:lnTo>
                    <a:lnTo>
                      <a:pt x="84" y="45"/>
                    </a:lnTo>
                    <a:lnTo>
                      <a:pt x="87" y="46"/>
                    </a:lnTo>
                    <a:lnTo>
                      <a:pt x="90" y="48"/>
                    </a:lnTo>
                    <a:lnTo>
                      <a:pt x="94" y="49"/>
                    </a:lnTo>
                    <a:lnTo>
                      <a:pt x="97" y="51"/>
                    </a:lnTo>
                    <a:lnTo>
                      <a:pt x="99" y="53"/>
                    </a:lnTo>
                    <a:lnTo>
                      <a:pt x="102" y="54"/>
                    </a:lnTo>
                    <a:lnTo>
                      <a:pt x="105" y="56"/>
                    </a:lnTo>
                    <a:lnTo>
                      <a:pt x="109" y="58"/>
                    </a:lnTo>
                    <a:lnTo>
                      <a:pt x="112" y="59"/>
                    </a:lnTo>
                    <a:lnTo>
                      <a:pt x="114" y="61"/>
                    </a:lnTo>
                    <a:lnTo>
                      <a:pt x="117" y="62"/>
                    </a:lnTo>
                    <a:lnTo>
                      <a:pt x="120" y="63"/>
                    </a:lnTo>
                    <a:lnTo>
                      <a:pt x="124" y="66"/>
                    </a:lnTo>
                    <a:lnTo>
                      <a:pt x="127" y="67"/>
                    </a:lnTo>
                    <a:lnTo>
                      <a:pt x="130" y="68"/>
                    </a:lnTo>
                    <a:lnTo>
                      <a:pt x="132" y="70"/>
                    </a:lnTo>
                    <a:lnTo>
                      <a:pt x="136" y="72"/>
                    </a:lnTo>
                    <a:lnTo>
                      <a:pt x="139" y="74"/>
                    </a:lnTo>
                    <a:lnTo>
                      <a:pt x="142" y="75"/>
                    </a:lnTo>
                    <a:lnTo>
                      <a:pt x="146" y="76"/>
                    </a:lnTo>
                    <a:lnTo>
                      <a:pt x="147" y="7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35" name="Freeform 5659"/>
              <p:cNvSpPr>
                <a:spLocks/>
              </p:cNvSpPr>
              <p:nvPr/>
            </p:nvSpPr>
            <p:spPr bwMode="auto">
              <a:xfrm>
                <a:off x="2091" y="3157"/>
                <a:ext cx="150" cy="77"/>
              </a:xfrm>
              <a:custGeom>
                <a:avLst/>
                <a:gdLst>
                  <a:gd name="T0" fmla="*/ 0 w 150"/>
                  <a:gd name="T1" fmla="*/ 0 h 77"/>
                  <a:gd name="T2" fmla="*/ 4 w 150"/>
                  <a:gd name="T3" fmla="*/ 1 h 77"/>
                  <a:gd name="T4" fmla="*/ 7 w 150"/>
                  <a:gd name="T5" fmla="*/ 2 h 77"/>
                  <a:gd name="T6" fmla="*/ 10 w 150"/>
                  <a:gd name="T7" fmla="*/ 4 h 77"/>
                  <a:gd name="T8" fmla="*/ 14 w 150"/>
                  <a:gd name="T9" fmla="*/ 6 h 77"/>
                  <a:gd name="T10" fmla="*/ 17 w 150"/>
                  <a:gd name="T11" fmla="*/ 7 h 77"/>
                  <a:gd name="T12" fmla="*/ 19 w 150"/>
                  <a:gd name="T13" fmla="*/ 9 h 77"/>
                  <a:gd name="T14" fmla="*/ 22 w 150"/>
                  <a:gd name="T15" fmla="*/ 10 h 77"/>
                  <a:gd name="T16" fmla="*/ 25 w 150"/>
                  <a:gd name="T17" fmla="*/ 11 h 77"/>
                  <a:gd name="T18" fmla="*/ 29 w 150"/>
                  <a:gd name="T19" fmla="*/ 14 h 77"/>
                  <a:gd name="T20" fmla="*/ 32 w 150"/>
                  <a:gd name="T21" fmla="*/ 15 h 77"/>
                  <a:gd name="T22" fmla="*/ 34 w 150"/>
                  <a:gd name="T23" fmla="*/ 17 h 77"/>
                  <a:gd name="T24" fmla="*/ 37 w 150"/>
                  <a:gd name="T25" fmla="*/ 18 h 77"/>
                  <a:gd name="T26" fmla="*/ 41 w 150"/>
                  <a:gd name="T27" fmla="*/ 20 h 77"/>
                  <a:gd name="T28" fmla="*/ 44 w 150"/>
                  <a:gd name="T29" fmla="*/ 22 h 77"/>
                  <a:gd name="T30" fmla="*/ 47 w 150"/>
                  <a:gd name="T31" fmla="*/ 23 h 77"/>
                  <a:gd name="T32" fmla="*/ 49 w 150"/>
                  <a:gd name="T33" fmla="*/ 24 h 77"/>
                  <a:gd name="T34" fmla="*/ 52 w 150"/>
                  <a:gd name="T35" fmla="*/ 27 h 77"/>
                  <a:gd name="T36" fmla="*/ 56 w 150"/>
                  <a:gd name="T37" fmla="*/ 28 h 77"/>
                  <a:gd name="T38" fmla="*/ 59 w 150"/>
                  <a:gd name="T39" fmla="*/ 29 h 77"/>
                  <a:gd name="T40" fmla="*/ 62 w 150"/>
                  <a:gd name="T41" fmla="*/ 31 h 77"/>
                  <a:gd name="T42" fmla="*/ 66 w 150"/>
                  <a:gd name="T43" fmla="*/ 32 h 77"/>
                  <a:gd name="T44" fmla="*/ 67 w 150"/>
                  <a:gd name="T45" fmla="*/ 35 h 77"/>
                  <a:gd name="T46" fmla="*/ 71 w 150"/>
                  <a:gd name="T47" fmla="*/ 36 h 77"/>
                  <a:gd name="T48" fmla="*/ 74 w 150"/>
                  <a:gd name="T49" fmla="*/ 37 h 77"/>
                  <a:gd name="T50" fmla="*/ 77 w 150"/>
                  <a:gd name="T51" fmla="*/ 40 h 77"/>
                  <a:gd name="T52" fmla="*/ 81 w 150"/>
                  <a:gd name="T53" fmla="*/ 41 h 77"/>
                  <a:gd name="T54" fmla="*/ 82 w 150"/>
                  <a:gd name="T55" fmla="*/ 42 h 77"/>
                  <a:gd name="T56" fmla="*/ 86 w 150"/>
                  <a:gd name="T57" fmla="*/ 44 h 77"/>
                  <a:gd name="T58" fmla="*/ 89 w 150"/>
                  <a:gd name="T59" fmla="*/ 45 h 77"/>
                  <a:gd name="T60" fmla="*/ 93 w 150"/>
                  <a:gd name="T61" fmla="*/ 47 h 77"/>
                  <a:gd name="T62" fmla="*/ 96 w 150"/>
                  <a:gd name="T63" fmla="*/ 49 h 77"/>
                  <a:gd name="T64" fmla="*/ 99 w 150"/>
                  <a:gd name="T65" fmla="*/ 50 h 77"/>
                  <a:gd name="T66" fmla="*/ 101 w 150"/>
                  <a:gd name="T67" fmla="*/ 52 h 77"/>
                  <a:gd name="T68" fmla="*/ 104 w 150"/>
                  <a:gd name="T69" fmla="*/ 54 h 77"/>
                  <a:gd name="T70" fmla="*/ 108 w 150"/>
                  <a:gd name="T71" fmla="*/ 55 h 77"/>
                  <a:gd name="T72" fmla="*/ 111 w 150"/>
                  <a:gd name="T73" fmla="*/ 57 h 77"/>
                  <a:gd name="T74" fmla="*/ 114 w 150"/>
                  <a:gd name="T75" fmla="*/ 58 h 77"/>
                  <a:gd name="T76" fmla="*/ 116 w 150"/>
                  <a:gd name="T77" fmla="*/ 59 h 77"/>
                  <a:gd name="T78" fmla="*/ 119 w 150"/>
                  <a:gd name="T79" fmla="*/ 62 h 77"/>
                  <a:gd name="T80" fmla="*/ 123 w 150"/>
                  <a:gd name="T81" fmla="*/ 63 h 77"/>
                  <a:gd name="T82" fmla="*/ 126 w 150"/>
                  <a:gd name="T83" fmla="*/ 64 h 77"/>
                  <a:gd name="T84" fmla="*/ 129 w 150"/>
                  <a:gd name="T85" fmla="*/ 66 h 77"/>
                  <a:gd name="T86" fmla="*/ 131 w 150"/>
                  <a:gd name="T87" fmla="*/ 68 h 77"/>
                  <a:gd name="T88" fmla="*/ 134 w 150"/>
                  <a:gd name="T89" fmla="*/ 69 h 77"/>
                  <a:gd name="T90" fmla="*/ 138 w 150"/>
                  <a:gd name="T91" fmla="*/ 71 h 77"/>
                  <a:gd name="T92" fmla="*/ 141 w 150"/>
                  <a:gd name="T93" fmla="*/ 72 h 77"/>
                  <a:gd name="T94" fmla="*/ 144 w 150"/>
                  <a:gd name="T95" fmla="*/ 75 h 77"/>
                  <a:gd name="T96" fmla="*/ 148 w 150"/>
                  <a:gd name="T97" fmla="*/ 76 h 77"/>
                  <a:gd name="T98" fmla="*/ 150 w 150"/>
                  <a:gd name="T9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0" h="77">
                    <a:moveTo>
                      <a:pt x="0" y="0"/>
                    </a:moveTo>
                    <a:lnTo>
                      <a:pt x="4" y="1"/>
                    </a:lnTo>
                    <a:lnTo>
                      <a:pt x="7" y="2"/>
                    </a:lnTo>
                    <a:lnTo>
                      <a:pt x="10" y="4"/>
                    </a:lnTo>
                    <a:lnTo>
                      <a:pt x="14" y="6"/>
                    </a:lnTo>
                    <a:lnTo>
                      <a:pt x="17" y="7"/>
                    </a:lnTo>
                    <a:lnTo>
                      <a:pt x="19" y="9"/>
                    </a:lnTo>
                    <a:lnTo>
                      <a:pt x="22" y="10"/>
                    </a:lnTo>
                    <a:lnTo>
                      <a:pt x="25" y="11"/>
                    </a:lnTo>
                    <a:lnTo>
                      <a:pt x="29" y="14"/>
                    </a:lnTo>
                    <a:lnTo>
                      <a:pt x="32" y="15"/>
                    </a:lnTo>
                    <a:lnTo>
                      <a:pt x="34" y="17"/>
                    </a:lnTo>
                    <a:lnTo>
                      <a:pt x="37" y="18"/>
                    </a:lnTo>
                    <a:lnTo>
                      <a:pt x="41" y="20"/>
                    </a:lnTo>
                    <a:lnTo>
                      <a:pt x="44" y="22"/>
                    </a:lnTo>
                    <a:lnTo>
                      <a:pt x="47" y="23"/>
                    </a:lnTo>
                    <a:lnTo>
                      <a:pt x="49" y="24"/>
                    </a:lnTo>
                    <a:lnTo>
                      <a:pt x="52" y="27"/>
                    </a:lnTo>
                    <a:lnTo>
                      <a:pt x="56" y="28"/>
                    </a:lnTo>
                    <a:lnTo>
                      <a:pt x="59" y="29"/>
                    </a:lnTo>
                    <a:lnTo>
                      <a:pt x="62" y="31"/>
                    </a:lnTo>
                    <a:lnTo>
                      <a:pt x="66" y="32"/>
                    </a:lnTo>
                    <a:lnTo>
                      <a:pt x="67" y="35"/>
                    </a:lnTo>
                    <a:lnTo>
                      <a:pt x="71" y="36"/>
                    </a:lnTo>
                    <a:lnTo>
                      <a:pt x="74" y="37"/>
                    </a:lnTo>
                    <a:lnTo>
                      <a:pt x="77" y="40"/>
                    </a:lnTo>
                    <a:lnTo>
                      <a:pt x="81" y="41"/>
                    </a:lnTo>
                    <a:lnTo>
                      <a:pt x="82" y="42"/>
                    </a:lnTo>
                    <a:lnTo>
                      <a:pt x="86" y="44"/>
                    </a:lnTo>
                    <a:lnTo>
                      <a:pt x="89" y="45"/>
                    </a:lnTo>
                    <a:lnTo>
                      <a:pt x="93" y="47"/>
                    </a:lnTo>
                    <a:lnTo>
                      <a:pt x="96" y="49"/>
                    </a:lnTo>
                    <a:lnTo>
                      <a:pt x="99" y="50"/>
                    </a:lnTo>
                    <a:lnTo>
                      <a:pt x="101" y="52"/>
                    </a:lnTo>
                    <a:lnTo>
                      <a:pt x="104" y="54"/>
                    </a:lnTo>
                    <a:lnTo>
                      <a:pt x="108" y="55"/>
                    </a:lnTo>
                    <a:lnTo>
                      <a:pt x="111" y="57"/>
                    </a:lnTo>
                    <a:lnTo>
                      <a:pt x="114" y="58"/>
                    </a:lnTo>
                    <a:lnTo>
                      <a:pt x="116" y="59"/>
                    </a:lnTo>
                    <a:lnTo>
                      <a:pt x="119" y="62"/>
                    </a:lnTo>
                    <a:lnTo>
                      <a:pt x="123" y="63"/>
                    </a:lnTo>
                    <a:lnTo>
                      <a:pt x="126" y="64"/>
                    </a:lnTo>
                    <a:lnTo>
                      <a:pt x="129" y="66"/>
                    </a:lnTo>
                    <a:lnTo>
                      <a:pt x="131" y="68"/>
                    </a:lnTo>
                    <a:lnTo>
                      <a:pt x="134" y="69"/>
                    </a:lnTo>
                    <a:lnTo>
                      <a:pt x="138" y="71"/>
                    </a:lnTo>
                    <a:lnTo>
                      <a:pt x="141" y="72"/>
                    </a:lnTo>
                    <a:lnTo>
                      <a:pt x="144" y="75"/>
                    </a:lnTo>
                    <a:lnTo>
                      <a:pt x="148" y="76"/>
                    </a:lnTo>
                    <a:lnTo>
                      <a:pt x="150" y="77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36" name="Freeform 5660"/>
              <p:cNvSpPr>
                <a:spLocks/>
              </p:cNvSpPr>
              <p:nvPr/>
            </p:nvSpPr>
            <p:spPr bwMode="auto">
              <a:xfrm>
                <a:off x="2241" y="3234"/>
                <a:ext cx="149" cy="79"/>
              </a:xfrm>
              <a:custGeom>
                <a:avLst/>
                <a:gdLst>
                  <a:gd name="T0" fmla="*/ 0 w 149"/>
                  <a:gd name="T1" fmla="*/ 0 h 79"/>
                  <a:gd name="T2" fmla="*/ 3 w 149"/>
                  <a:gd name="T3" fmla="*/ 2 h 79"/>
                  <a:gd name="T4" fmla="*/ 6 w 149"/>
                  <a:gd name="T5" fmla="*/ 4 h 79"/>
                  <a:gd name="T6" fmla="*/ 10 w 149"/>
                  <a:gd name="T7" fmla="*/ 5 h 79"/>
                  <a:gd name="T8" fmla="*/ 13 w 149"/>
                  <a:gd name="T9" fmla="*/ 7 h 79"/>
                  <a:gd name="T10" fmla="*/ 15 w 149"/>
                  <a:gd name="T11" fmla="*/ 8 h 79"/>
                  <a:gd name="T12" fmla="*/ 18 w 149"/>
                  <a:gd name="T13" fmla="*/ 9 h 79"/>
                  <a:gd name="T14" fmla="*/ 21 w 149"/>
                  <a:gd name="T15" fmla="*/ 12 h 79"/>
                  <a:gd name="T16" fmla="*/ 25 w 149"/>
                  <a:gd name="T17" fmla="*/ 13 h 79"/>
                  <a:gd name="T18" fmla="*/ 28 w 149"/>
                  <a:gd name="T19" fmla="*/ 15 h 79"/>
                  <a:gd name="T20" fmla="*/ 31 w 149"/>
                  <a:gd name="T21" fmla="*/ 16 h 79"/>
                  <a:gd name="T22" fmla="*/ 33 w 149"/>
                  <a:gd name="T23" fmla="*/ 18 h 79"/>
                  <a:gd name="T24" fmla="*/ 36 w 149"/>
                  <a:gd name="T25" fmla="*/ 20 h 79"/>
                  <a:gd name="T26" fmla="*/ 40 w 149"/>
                  <a:gd name="T27" fmla="*/ 21 h 79"/>
                  <a:gd name="T28" fmla="*/ 43 w 149"/>
                  <a:gd name="T29" fmla="*/ 22 h 79"/>
                  <a:gd name="T30" fmla="*/ 46 w 149"/>
                  <a:gd name="T31" fmla="*/ 25 h 79"/>
                  <a:gd name="T32" fmla="*/ 48 w 149"/>
                  <a:gd name="T33" fmla="*/ 26 h 79"/>
                  <a:gd name="T34" fmla="*/ 52 w 149"/>
                  <a:gd name="T35" fmla="*/ 27 h 79"/>
                  <a:gd name="T36" fmla="*/ 55 w 149"/>
                  <a:gd name="T37" fmla="*/ 29 h 79"/>
                  <a:gd name="T38" fmla="*/ 58 w 149"/>
                  <a:gd name="T39" fmla="*/ 30 h 79"/>
                  <a:gd name="T40" fmla="*/ 62 w 149"/>
                  <a:gd name="T41" fmla="*/ 32 h 79"/>
                  <a:gd name="T42" fmla="*/ 63 w 149"/>
                  <a:gd name="T43" fmla="*/ 34 h 79"/>
                  <a:gd name="T44" fmla="*/ 67 w 149"/>
                  <a:gd name="T45" fmla="*/ 35 h 79"/>
                  <a:gd name="T46" fmla="*/ 70 w 149"/>
                  <a:gd name="T47" fmla="*/ 38 h 79"/>
                  <a:gd name="T48" fmla="*/ 73 w 149"/>
                  <a:gd name="T49" fmla="*/ 39 h 79"/>
                  <a:gd name="T50" fmla="*/ 77 w 149"/>
                  <a:gd name="T51" fmla="*/ 40 h 79"/>
                  <a:gd name="T52" fmla="*/ 80 w 149"/>
                  <a:gd name="T53" fmla="*/ 42 h 79"/>
                  <a:gd name="T54" fmla="*/ 82 w 149"/>
                  <a:gd name="T55" fmla="*/ 43 h 79"/>
                  <a:gd name="T56" fmla="*/ 85 w 149"/>
                  <a:gd name="T57" fmla="*/ 45 h 79"/>
                  <a:gd name="T58" fmla="*/ 88 w 149"/>
                  <a:gd name="T59" fmla="*/ 47 h 79"/>
                  <a:gd name="T60" fmla="*/ 92 w 149"/>
                  <a:gd name="T61" fmla="*/ 48 h 79"/>
                  <a:gd name="T62" fmla="*/ 95 w 149"/>
                  <a:gd name="T63" fmla="*/ 49 h 79"/>
                  <a:gd name="T64" fmla="*/ 97 w 149"/>
                  <a:gd name="T65" fmla="*/ 52 h 79"/>
                  <a:gd name="T66" fmla="*/ 100 w 149"/>
                  <a:gd name="T67" fmla="*/ 53 h 79"/>
                  <a:gd name="T68" fmla="*/ 104 w 149"/>
                  <a:gd name="T69" fmla="*/ 55 h 79"/>
                  <a:gd name="T70" fmla="*/ 107 w 149"/>
                  <a:gd name="T71" fmla="*/ 56 h 79"/>
                  <a:gd name="T72" fmla="*/ 110 w 149"/>
                  <a:gd name="T73" fmla="*/ 57 h 79"/>
                  <a:gd name="T74" fmla="*/ 112 w 149"/>
                  <a:gd name="T75" fmla="*/ 60 h 79"/>
                  <a:gd name="T76" fmla="*/ 115 w 149"/>
                  <a:gd name="T77" fmla="*/ 61 h 79"/>
                  <a:gd name="T78" fmla="*/ 119 w 149"/>
                  <a:gd name="T79" fmla="*/ 62 h 79"/>
                  <a:gd name="T80" fmla="*/ 122 w 149"/>
                  <a:gd name="T81" fmla="*/ 64 h 79"/>
                  <a:gd name="T82" fmla="*/ 125 w 149"/>
                  <a:gd name="T83" fmla="*/ 66 h 79"/>
                  <a:gd name="T84" fmla="*/ 129 w 149"/>
                  <a:gd name="T85" fmla="*/ 67 h 79"/>
                  <a:gd name="T86" fmla="*/ 130 w 149"/>
                  <a:gd name="T87" fmla="*/ 69 h 79"/>
                  <a:gd name="T88" fmla="*/ 134 w 149"/>
                  <a:gd name="T89" fmla="*/ 70 h 79"/>
                  <a:gd name="T90" fmla="*/ 137 w 149"/>
                  <a:gd name="T91" fmla="*/ 73 h 79"/>
                  <a:gd name="T92" fmla="*/ 140 w 149"/>
                  <a:gd name="T93" fmla="*/ 74 h 79"/>
                  <a:gd name="T94" fmla="*/ 144 w 149"/>
                  <a:gd name="T95" fmla="*/ 75 h 79"/>
                  <a:gd name="T96" fmla="*/ 145 w 149"/>
                  <a:gd name="T97" fmla="*/ 77 h 79"/>
                  <a:gd name="T98" fmla="*/ 149 w 149"/>
                  <a:gd name="T99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9" h="79">
                    <a:moveTo>
                      <a:pt x="0" y="0"/>
                    </a:moveTo>
                    <a:lnTo>
                      <a:pt x="3" y="2"/>
                    </a:lnTo>
                    <a:lnTo>
                      <a:pt x="6" y="4"/>
                    </a:lnTo>
                    <a:lnTo>
                      <a:pt x="10" y="5"/>
                    </a:lnTo>
                    <a:lnTo>
                      <a:pt x="13" y="7"/>
                    </a:lnTo>
                    <a:lnTo>
                      <a:pt x="15" y="8"/>
                    </a:lnTo>
                    <a:lnTo>
                      <a:pt x="18" y="9"/>
                    </a:lnTo>
                    <a:lnTo>
                      <a:pt x="21" y="12"/>
                    </a:lnTo>
                    <a:lnTo>
                      <a:pt x="25" y="13"/>
                    </a:lnTo>
                    <a:lnTo>
                      <a:pt x="28" y="15"/>
                    </a:lnTo>
                    <a:lnTo>
                      <a:pt x="31" y="16"/>
                    </a:lnTo>
                    <a:lnTo>
                      <a:pt x="33" y="18"/>
                    </a:lnTo>
                    <a:lnTo>
                      <a:pt x="36" y="20"/>
                    </a:lnTo>
                    <a:lnTo>
                      <a:pt x="40" y="21"/>
                    </a:lnTo>
                    <a:lnTo>
                      <a:pt x="43" y="22"/>
                    </a:lnTo>
                    <a:lnTo>
                      <a:pt x="46" y="25"/>
                    </a:lnTo>
                    <a:lnTo>
                      <a:pt x="48" y="26"/>
                    </a:lnTo>
                    <a:lnTo>
                      <a:pt x="52" y="27"/>
                    </a:lnTo>
                    <a:lnTo>
                      <a:pt x="55" y="29"/>
                    </a:lnTo>
                    <a:lnTo>
                      <a:pt x="58" y="30"/>
                    </a:lnTo>
                    <a:lnTo>
                      <a:pt x="62" y="32"/>
                    </a:lnTo>
                    <a:lnTo>
                      <a:pt x="63" y="34"/>
                    </a:lnTo>
                    <a:lnTo>
                      <a:pt x="67" y="35"/>
                    </a:lnTo>
                    <a:lnTo>
                      <a:pt x="70" y="38"/>
                    </a:lnTo>
                    <a:lnTo>
                      <a:pt x="73" y="39"/>
                    </a:lnTo>
                    <a:lnTo>
                      <a:pt x="77" y="40"/>
                    </a:lnTo>
                    <a:lnTo>
                      <a:pt x="80" y="42"/>
                    </a:lnTo>
                    <a:lnTo>
                      <a:pt x="82" y="43"/>
                    </a:lnTo>
                    <a:lnTo>
                      <a:pt x="85" y="45"/>
                    </a:lnTo>
                    <a:lnTo>
                      <a:pt x="88" y="47"/>
                    </a:lnTo>
                    <a:lnTo>
                      <a:pt x="92" y="48"/>
                    </a:lnTo>
                    <a:lnTo>
                      <a:pt x="95" y="49"/>
                    </a:lnTo>
                    <a:lnTo>
                      <a:pt x="97" y="52"/>
                    </a:lnTo>
                    <a:lnTo>
                      <a:pt x="100" y="53"/>
                    </a:lnTo>
                    <a:lnTo>
                      <a:pt x="104" y="55"/>
                    </a:lnTo>
                    <a:lnTo>
                      <a:pt x="107" y="56"/>
                    </a:lnTo>
                    <a:lnTo>
                      <a:pt x="110" y="57"/>
                    </a:lnTo>
                    <a:lnTo>
                      <a:pt x="112" y="60"/>
                    </a:lnTo>
                    <a:lnTo>
                      <a:pt x="115" y="61"/>
                    </a:lnTo>
                    <a:lnTo>
                      <a:pt x="119" y="62"/>
                    </a:lnTo>
                    <a:lnTo>
                      <a:pt x="122" y="64"/>
                    </a:lnTo>
                    <a:lnTo>
                      <a:pt x="125" y="66"/>
                    </a:lnTo>
                    <a:lnTo>
                      <a:pt x="129" y="67"/>
                    </a:lnTo>
                    <a:lnTo>
                      <a:pt x="130" y="69"/>
                    </a:lnTo>
                    <a:lnTo>
                      <a:pt x="134" y="70"/>
                    </a:lnTo>
                    <a:lnTo>
                      <a:pt x="137" y="73"/>
                    </a:lnTo>
                    <a:lnTo>
                      <a:pt x="140" y="74"/>
                    </a:lnTo>
                    <a:lnTo>
                      <a:pt x="144" y="75"/>
                    </a:lnTo>
                    <a:lnTo>
                      <a:pt x="145" y="77"/>
                    </a:lnTo>
                    <a:lnTo>
                      <a:pt x="149" y="7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37" name="Freeform 5661"/>
              <p:cNvSpPr>
                <a:spLocks/>
              </p:cNvSpPr>
              <p:nvPr/>
            </p:nvSpPr>
            <p:spPr bwMode="auto">
              <a:xfrm>
                <a:off x="2390" y="3313"/>
                <a:ext cx="149" cy="78"/>
              </a:xfrm>
              <a:custGeom>
                <a:avLst/>
                <a:gdLst>
                  <a:gd name="T0" fmla="*/ 0 w 149"/>
                  <a:gd name="T1" fmla="*/ 0 h 78"/>
                  <a:gd name="T2" fmla="*/ 3 w 149"/>
                  <a:gd name="T3" fmla="*/ 1 h 78"/>
                  <a:gd name="T4" fmla="*/ 7 w 149"/>
                  <a:gd name="T5" fmla="*/ 3 h 78"/>
                  <a:gd name="T6" fmla="*/ 10 w 149"/>
                  <a:gd name="T7" fmla="*/ 4 h 78"/>
                  <a:gd name="T8" fmla="*/ 13 w 149"/>
                  <a:gd name="T9" fmla="*/ 5 h 78"/>
                  <a:gd name="T10" fmla="*/ 15 w 149"/>
                  <a:gd name="T11" fmla="*/ 8 h 78"/>
                  <a:gd name="T12" fmla="*/ 18 w 149"/>
                  <a:gd name="T13" fmla="*/ 9 h 78"/>
                  <a:gd name="T14" fmla="*/ 22 w 149"/>
                  <a:gd name="T15" fmla="*/ 10 h 78"/>
                  <a:gd name="T16" fmla="*/ 25 w 149"/>
                  <a:gd name="T17" fmla="*/ 12 h 78"/>
                  <a:gd name="T18" fmla="*/ 28 w 149"/>
                  <a:gd name="T19" fmla="*/ 14 h 78"/>
                  <a:gd name="T20" fmla="*/ 30 w 149"/>
                  <a:gd name="T21" fmla="*/ 16 h 78"/>
                  <a:gd name="T22" fmla="*/ 33 w 149"/>
                  <a:gd name="T23" fmla="*/ 17 h 78"/>
                  <a:gd name="T24" fmla="*/ 37 w 149"/>
                  <a:gd name="T25" fmla="*/ 18 h 78"/>
                  <a:gd name="T26" fmla="*/ 40 w 149"/>
                  <a:gd name="T27" fmla="*/ 21 h 78"/>
                  <a:gd name="T28" fmla="*/ 43 w 149"/>
                  <a:gd name="T29" fmla="*/ 22 h 78"/>
                  <a:gd name="T30" fmla="*/ 45 w 149"/>
                  <a:gd name="T31" fmla="*/ 23 h 78"/>
                  <a:gd name="T32" fmla="*/ 48 w 149"/>
                  <a:gd name="T33" fmla="*/ 25 h 78"/>
                  <a:gd name="T34" fmla="*/ 52 w 149"/>
                  <a:gd name="T35" fmla="*/ 26 h 78"/>
                  <a:gd name="T36" fmla="*/ 55 w 149"/>
                  <a:gd name="T37" fmla="*/ 28 h 78"/>
                  <a:gd name="T38" fmla="*/ 59 w 149"/>
                  <a:gd name="T39" fmla="*/ 30 h 78"/>
                  <a:gd name="T40" fmla="*/ 62 w 149"/>
                  <a:gd name="T41" fmla="*/ 31 h 78"/>
                  <a:gd name="T42" fmla="*/ 64 w 149"/>
                  <a:gd name="T43" fmla="*/ 33 h 78"/>
                  <a:gd name="T44" fmla="*/ 67 w 149"/>
                  <a:gd name="T45" fmla="*/ 35 h 78"/>
                  <a:gd name="T46" fmla="*/ 70 w 149"/>
                  <a:gd name="T47" fmla="*/ 36 h 78"/>
                  <a:gd name="T48" fmla="*/ 74 w 149"/>
                  <a:gd name="T49" fmla="*/ 38 h 78"/>
                  <a:gd name="T50" fmla="*/ 77 w 149"/>
                  <a:gd name="T51" fmla="*/ 39 h 78"/>
                  <a:gd name="T52" fmla="*/ 79 w 149"/>
                  <a:gd name="T53" fmla="*/ 41 h 78"/>
                  <a:gd name="T54" fmla="*/ 82 w 149"/>
                  <a:gd name="T55" fmla="*/ 43 h 78"/>
                  <a:gd name="T56" fmla="*/ 85 w 149"/>
                  <a:gd name="T57" fmla="*/ 44 h 78"/>
                  <a:gd name="T58" fmla="*/ 89 w 149"/>
                  <a:gd name="T59" fmla="*/ 45 h 78"/>
                  <a:gd name="T60" fmla="*/ 92 w 149"/>
                  <a:gd name="T61" fmla="*/ 48 h 78"/>
                  <a:gd name="T62" fmla="*/ 95 w 149"/>
                  <a:gd name="T63" fmla="*/ 49 h 78"/>
                  <a:gd name="T64" fmla="*/ 97 w 149"/>
                  <a:gd name="T65" fmla="*/ 51 h 78"/>
                  <a:gd name="T66" fmla="*/ 100 w 149"/>
                  <a:gd name="T67" fmla="*/ 52 h 78"/>
                  <a:gd name="T68" fmla="*/ 104 w 149"/>
                  <a:gd name="T69" fmla="*/ 53 h 78"/>
                  <a:gd name="T70" fmla="*/ 107 w 149"/>
                  <a:gd name="T71" fmla="*/ 56 h 78"/>
                  <a:gd name="T72" fmla="*/ 111 w 149"/>
                  <a:gd name="T73" fmla="*/ 57 h 78"/>
                  <a:gd name="T74" fmla="*/ 112 w 149"/>
                  <a:gd name="T75" fmla="*/ 58 h 78"/>
                  <a:gd name="T76" fmla="*/ 116 w 149"/>
                  <a:gd name="T77" fmla="*/ 60 h 78"/>
                  <a:gd name="T78" fmla="*/ 119 w 149"/>
                  <a:gd name="T79" fmla="*/ 62 h 78"/>
                  <a:gd name="T80" fmla="*/ 122 w 149"/>
                  <a:gd name="T81" fmla="*/ 63 h 78"/>
                  <a:gd name="T82" fmla="*/ 126 w 149"/>
                  <a:gd name="T83" fmla="*/ 65 h 78"/>
                  <a:gd name="T84" fmla="*/ 127 w 149"/>
                  <a:gd name="T85" fmla="*/ 66 h 78"/>
                  <a:gd name="T86" fmla="*/ 131 w 149"/>
                  <a:gd name="T87" fmla="*/ 67 h 78"/>
                  <a:gd name="T88" fmla="*/ 134 w 149"/>
                  <a:gd name="T89" fmla="*/ 70 h 78"/>
                  <a:gd name="T90" fmla="*/ 137 w 149"/>
                  <a:gd name="T91" fmla="*/ 71 h 78"/>
                  <a:gd name="T92" fmla="*/ 141 w 149"/>
                  <a:gd name="T93" fmla="*/ 73 h 78"/>
                  <a:gd name="T94" fmla="*/ 144 w 149"/>
                  <a:gd name="T95" fmla="*/ 74 h 78"/>
                  <a:gd name="T96" fmla="*/ 146 w 149"/>
                  <a:gd name="T97" fmla="*/ 76 h 78"/>
                  <a:gd name="T98" fmla="*/ 149 w 149"/>
                  <a:gd name="T9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9" h="78">
                    <a:moveTo>
                      <a:pt x="0" y="0"/>
                    </a:moveTo>
                    <a:lnTo>
                      <a:pt x="3" y="1"/>
                    </a:lnTo>
                    <a:lnTo>
                      <a:pt x="7" y="3"/>
                    </a:lnTo>
                    <a:lnTo>
                      <a:pt x="10" y="4"/>
                    </a:lnTo>
                    <a:lnTo>
                      <a:pt x="13" y="5"/>
                    </a:lnTo>
                    <a:lnTo>
                      <a:pt x="15" y="8"/>
                    </a:lnTo>
                    <a:lnTo>
                      <a:pt x="18" y="9"/>
                    </a:lnTo>
                    <a:lnTo>
                      <a:pt x="22" y="10"/>
                    </a:lnTo>
                    <a:lnTo>
                      <a:pt x="25" y="12"/>
                    </a:lnTo>
                    <a:lnTo>
                      <a:pt x="28" y="14"/>
                    </a:lnTo>
                    <a:lnTo>
                      <a:pt x="30" y="16"/>
                    </a:lnTo>
                    <a:lnTo>
                      <a:pt x="33" y="17"/>
                    </a:lnTo>
                    <a:lnTo>
                      <a:pt x="37" y="18"/>
                    </a:lnTo>
                    <a:lnTo>
                      <a:pt x="40" y="21"/>
                    </a:lnTo>
                    <a:lnTo>
                      <a:pt x="43" y="22"/>
                    </a:lnTo>
                    <a:lnTo>
                      <a:pt x="45" y="23"/>
                    </a:lnTo>
                    <a:lnTo>
                      <a:pt x="48" y="25"/>
                    </a:lnTo>
                    <a:lnTo>
                      <a:pt x="52" y="26"/>
                    </a:lnTo>
                    <a:lnTo>
                      <a:pt x="55" y="28"/>
                    </a:lnTo>
                    <a:lnTo>
                      <a:pt x="59" y="30"/>
                    </a:lnTo>
                    <a:lnTo>
                      <a:pt x="62" y="31"/>
                    </a:lnTo>
                    <a:lnTo>
                      <a:pt x="64" y="33"/>
                    </a:lnTo>
                    <a:lnTo>
                      <a:pt x="67" y="35"/>
                    </a:lnTo>
                    <a:lnTo>
                      <a:pt x="70" y="36"/>
                    </a:lnTo>
                    <a:lnTo>
                      <a:pt x="74" y="38"/>
                    </a:lnTo>
                    <a:lnTo>
                      <a:pt x="77" y="39"/>
                    </a:lnTo>
                    <a:lnTo>
                      <a:pt x="79" y="41"/>
                    </a:lnTo>
                    <a:lnTo>
                      <a:pt x="82" y="43"/>
                    </a:lnTo>
                    <a:lnTo>
                      <a:pt x="85" y="44"/>
                    </a:lnTo>
                    <a:lnTo>
                      <a:pt x="89" y="45"/>
                    </a:lnTo>
                    <a:lnTo>
                      <a:pt x="92" y="48"/>
                    </a:lnTo>
                    <a:lnTo>
                      <a:pt x="95" y="49"/>
                    </a:lnTo>
                    <a:lnTo>
                      <a:pt x="97" y="51"/>
                    </a:lnTo>
                    <a:lnTo>
                      <a:pt x="100" y="52"/>
                    </a:lnTo>
                    <a:lnTo>
                      <a:pt x="104" y="53"/>
                    </a:lnTo>
                    <a:lnTo>
                      <a:pt x="107" y="56"/>
                    </a:lnTo>
                    <a:lnTo>
                      <a:pt x="111" y="57"/>
                    </a:lnTo>
                    <a:lnTo>
                      <a:pt x="112" y="58"/>
                    </a:lnTo>
                    <a:lnTo>
                      <a:pt x="116" y="60"/>
                    </a:lnTo>
                    <a:lnTo>
                      <a:pt x="119" y="62"/>
                    </a:lnTo>
                    <a:lnTo>
                      <a:pt x="122" y="63"/>
                    </a:lnTo>
                    <a:lnTo>
                      <a:pt x="126" y="65"/>
                    </a:lnTo>
                    <a:lnTo>
                      <a:pt x="127" y="66"/>
                    </a:lnTo>
                    <a:lnTo>
                      <a:pt x="131" y="67"/>
                    </a:lnTo>
                    <a:lnTo>
                      <a:pt x="134" y="70"/>
                    </a:lnTo>
                    <a:lnTo>
                      <a:pt x="137" y="71"/>
                    </a:lnTo>
                    <a:lnTo>
                      <a:pt x="141" y="73"/>
                    </a:lnTo>
                    <a:lnTo>
                      <a:pt x="144" y="74"/>
                    </a:lnTo>
                    <a:lnTo>
                      <a:pt x="146" y="76"/>
                    </a:lnTo>
                    <a:lnTo>
                      <a:pt x="149" y="78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38" name="Freeform 5662"/>
              <p:cNvSpPr>
                <a:spLocks/>
              </p:cNvSpPr>
              <p:nvPr/>
            </p:nvSpPr>
            <p:spPr bwMode="auto">
              <a:xfrm>
                <a:off x="2539" y="3391"/>
                <a:ext cx="149" cy="77"/>
              </a:xfrm>
              <a:custGeom>
                <a:avLst/>
                <a:gdLst>
                  <a:gd name="T0" fmla="*/ 0 w 149"/>
                  <a:gd name="T1" fmla="*/ 0 h 77"/>
                  <a:gd name="T2" fmla="*/ 3 w 149"/>
                  <a:gd name="T3" fmla="*/ 1 h 77"/>
                  <a:gd name="T4" fmla="*/ 7 w 149"/>
                  <a:gd name="T5" fmla="*/ 2 h 77"/>
                  <a:gd name="T6" fmla="*/ 10 w 149"/>
                  <a:gd name="T7" fmla="*/ 5 h 77"/>
                  <a:gd name="T8" fmla="*/ 12 w 149"/>
                  <a:gd name="T9" fmla="*/ 6 h 77"/>
                  <a:gd name="T10" fmla="*/ 15 w 149"/>
                  <a:gd name="T11" fmla="*/ 7 h 77"/>
                  <a:gd name="T12" fmla="*/ 19 w 149"/>
                  <a:gd name="T13" fmla="*/ 9 h 77"/>
                  <a:gd name="T14" fmla="*/ 22 w 149"/>
                  <a:gd name="T15" fmla="*/ 11 h 77"/>
                  <a:gd name="T16" fmla="*/ 25 w 149"/>
                  <a:gd name="T17" fmla="*/ 13 h 77"/>
                  <a:gd name="T18" fmla="*/ 29 w 149"/>
                  <a:gd name="T19" fmla="*/ 14 h 77"/>
                  <a:gd name="T20" fmla="*/ 30 w 149"/>
                  <a:gd name="T21" fmla="*/ 15 h 77"/>
                  <a:gd name="T22" fmla="*/ 34 w 149"/>
                  <a:gd name="T23" fmla="*/ 18 h 77"/>
                  <a:gd name="T24" fmla="*/ 37 w 149"/>
                  <a:gd name="T25" fmla="*/ 19 h 77"/>
                  <a:gd name="T26" fmla="*/ 40 w 149"/>
                  <a:gd name="T27" fmla="*/ 20 h 77"/>
                  <a:gd name="T28" fmla="*/ 44 w 149"/>
                  <a:gd name="T29" fmla="*/ 22 h 77"/>
                  <a:gd name="T30" fmla="*/ 45 w 149"/>
                  <a:gd name="T31" fmla="*/ 23 h 77"/>
                  <a:gd name="T32" fmla="*/ 49 w 149"/>
                  <a:gd name="T33" fmla="*/ 25 h 77"/>
                  <a:gd name="T34" fmla="*/ 52 w 149"/>
                  <a:gd name="T35" fmla="*/ 27 h 77"/>
                  <a:gd name="T36" fmla="*/ 55 w 149"/>
                  <a:gd name="T37" fmla="*/ 28 h 77"/>
                  <a:gd name="T38" fmla="*/ 59 w 149"/>
                  <a:gd name="T39" fmla="*/ 29 h 77"/>
                  <a:gd name="T40" fmla="*/ 60 w 149"/>
                  <a:gd name="T41" fmla="*/ 32 h 77"/>
                  <a:gd name="T42" fmla="*/ 64 w 149"/>
                  <a:gd name="T43" fmla="*/ 33 h 77"/>
                  <a:gd name="T44" fmla="*/ 67 w 149"/>
                  <a:gd name="T45" fmla="*/ 35 h 77"/>
                  <a:gd name="T46" fmla="*/ 71 w 149"/>
                  <a:gd name="T47" fmla="*/ 36 h 77"/>
                  <a:gd name="T48" fmla="*/ 74 w 149"/>
                  <a:gd name="T49" fmla="*/ 38 h 77"/>
                  <a:gd name="T50" fmla="*/ 77 w 149"/>
                  <a:gd name="T51" fmla="*/ 40 h 77"/>
                  <a:gd name="T52" fmla="*/ 79 w 149"/>
                  <a:gd name="T53" fmla="*/ 41 h 77"/>
                  <a:gd name="T54" fmla="*/ 82 w 149"/>
                  <a:gd name="T55" fmla="*/ 42 h 77"/>
                  <a:gd name="T56" fmla="*/ 86 w 149"/>
                  <a:gd name="T57" fmla="*/ 45 h 77"/>
                  <a:gd name="T58" fmla="*/ 89 w 149"/>
                  <a:gd name="T59" fmla="*/ 46 h 77"/>
                  <a:gd name="T60" fmla="*/ 92 w 149"/>
                  <a:gd name="T61" fmla="*/ 47 h 77"/>
                  <a:gd name="T62" fmla="*/ 94 w 149"/>
                  <a:gd name="T63" fmla="*/ 49 h 77"/>
                  <a:gd name="T64" fmla="*/ 97 w 149"/>
                  <a:gd name="T65" fmla="*/ 50 h 77"/>
                  <a:gd name="T66" fmla="*/ 101 w 149"/>
                  <a:gd name="T67" fmla="*/ 53 h 77"/>
                  <a:gd name="T68" fmla="*/ 104 w 149"/>
                  <a:gd name="T69" fmla="*/ 54 h 77"/>
                  <a:gd name="T70" fmla="*/ 107 w 149"/>
                  <a:gd name="T71" fmla="*/ 55 h 77"/>
                  <a:gd name="T72" fmla="*/ 109 w 149"/>
                  <a:gd name="T73" fmla="*/ 57 h 77"/>
                  <a:gd name="T74" fmla="*/ 112 w 149"/>
                  <a:gd name="T75" fmla="*/ 59 h 77"/>
                  <a:gd name="T76" fmla="*/ 116 w 149"/>
                  <a:gd name="T77" fmla="*/ 60 h 77"/>
                  <a:gd name="T78" fmla="*/ 119 w 149"/>
                  <a:gd name="T79" fmla="*/ 62 h 77"/>
                  <a:gd name="T80" fmla="*/ 123 w 149"/>
                  <a:gd name="T81" fmla="*/ 63 h 77"/>
                  <a:gd name="T82" fmla="*/ 126 w 149"/>
                  <a:gd name="T83" fmla="*/ 64 h 77"/>
                  <a:gd name="T84" fmla="*/ 128 w 149"/>
                  <a:gd name="T85" fmla="*/ 67 h 77"/>
                  <a:gd name="T86" fmla="*/ 131 w 149"/>
                  <a:gd name="T87" fmla="*/ 68 h 77"/>
                  <a:gd name="T88" fmla="*/ 134 w 149"/>
                  <a:gd name="T89" fmla="*/ 70 h 77"/>
                  <a:gd name="T90" fmla="*/ 138 w 149"/>
                  <a:gd name="T91" fmla="*/ 71 h 77"/>
                  <a:gd name="T92" fmla="*/ 141 w 149"/>
                  <a:gd name="T93" fmla="*/ 73 h 77"/>
                  <a:gd name="T94" fmla="*/ 143 w 149"/>
                  <a:gd name="T95" fmla="*/ 75 h 77"/>
                  <a:gd name="T96" fmla="*/ 146 w 149"/>
                  <a:gd name="T97" fmla="*/ 76 h 77"/>
                  <a:gd name="T98" fmla="*/ 149 w 149"/>
                  <a:gd name="T9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9" h="77">
                    <a:moveTo>
                      <a:pt x="0" y="0"/>
                    </a:moveTo>
                    <a:lnTo>
                      <a:pt x="3" y="1"/>
                    </a:lnTo>
                    <a:lnTo>
                      <a:pt x="7" y="2"/>
                    </a:lnTo>
                    <a:lnTo>
                      <a:pt x="10" y="5"/>
                    </a:lnTo>
                    <a:lnTo>
                      <a:pt x="12" y="6"/>
                    </a:lnTo>
                    <a:lnTo>
                      <a:pt x="15" y="7"/>
                    </a:lnTo>
                    <a:lnTo>
                      <a:pt x="19" y="9"/>
                    </a:lnTo>
                    <a:lnTo>
                      <a:pt x="22" y="11"/>
                    </a:lnTo>
                    <a:lnTo>
                      <a:pt x="25" y="13"/>
                    </a:lnTo>
                    <a:lnTo>
                      <a:pt x="29" y="14"/>
                    </a:lnTo>
                    <a:lnTo>
                      <a:pt x="30" y="15"/>
                    </a:lnTo>
                    <a:lnTo>
                      <a:pt x="34" y="18"/>
                    </a:lnTo>
                    <a:lnTo>
                      <a:pt x="37" y="19"/>
                    </a:lnTo>
                    <a:lnTo>
                      <a:pt x="40" y="20"/>
                    </a:lnTo>
                    <a:lnTo>
                      <a:pt x="44" y="22"/>
                    </a:lnTo>
                    <a:lnTo>
                      <a:pt x="45" y="23"/>
                    </a:lnTo>
                    <a:lnTo>
                      <a:pt x="49" y="25"/>
                    </a:lnTo>
                    <a:lnTo>
                      <a:pt x="52" y="27"/>
                    </a:lnTo>
                    <a:lnTo>
                      <a:pt x="55" y="28"/>
                    </a:lnTo>
                    <a:lnTo>
                      <a:pt x="59" y="29"/>
                    </a:lnTo>
                    <a:lnTo>
                      <a:pt x="60" y="32"/>
                    </a:lnTo>
                    <a:lnTo>
                      <a:pt x="64" y="33"/>
                    </a:lnTo>
                    <a:lnTo>
                      <a:pt x="67" y="35"/>
                    </a:lnTo>
                    <a:lnTo>
                      <a:pt x="71" y="36"/>
                    </a:lnTo>
                    <a:lnTo>
                      <a:pt x="74" y="38"/>
                    </a:lnTo>
                    <a:lnTo>
                      <a:pt x="77" y="40"/>
                    </a:lnTo>
                    <a:lnTo>
                      <a:pt x="79" y="41"/>
                    </a:lnTo>
                    <a:lnTo>
                      <a:pt x="82" y="42"/>
                    </a:lnTo>
                    <a:lnTo>
                      <a:pt x="86" y="45"/>
                    </a:lnTo>
                    <a:lnTo>
                      <a:pt x="89" y="46"/>
                    </a:lnTo>
                    <a:lnTo>
                      <a:pt x="92" y="47"/>
                    </a:lnTo>
                    <a:lnTo>
                      <a:pt x="94" y="49"/>
                    </a:lnTo>
                    <a:lnTo>
                      <a:pt x="97" y="50"/>
                    </a:lnTo>
                    <a:lnTo>
                      <a:pt x="101" y="53"/>
                    </a:lnTo>
                    <a:lnTo>
                      <a:pt x="104" y="54"/>
                    </a:lnTo>
                    <a:lnTo>
                      <a:pt x="107" y="55"/>
                    </a:lnTo>
                    <a:lnTo>
                      <a:pt x="109" y="57"/>
                    </a:lnTo>
                    <a:lnTo>
                      <a:pt x="112" y="59"/>
                    </a:lnTo>
                    <a:lnTo>
                      <a:pt x="116" y="60"/>
                    </a:lnTo>
                    <a:lnTo>
                      <a:pt x="119" y="62"/>
                    </a:lnTo>
                    <a:lnTo>
                      <a:pt x="123" y="63"/>
                    </a:lnTo>
                    <a:lnTo>
                      <a:pt x="126" y="64"/>
                    </a:lnTo>
                    <a:lnTo>
                      <a:pt x="128" y="67"/>
                    </a:lnTo>
                    <a:lnTo>
                      <a:pt x="131" y="68"/>
                    </a:lnTo>
                    <a:lnTo>
                      <a:pt x="134" y="70"/>
                    </a:lnTo>
                    <a:lnTo>
                      <a:pt x="138" y="71"/>
                    </a:lnTo>
                    <a:lnTo>
                      <a:pt x="141" y="73"/>
                    </a:lnTo>
                    <a:lnTo>
                      <a:pt x="143" y="75"/>
                    </a:lnTo>
                    <a:lnTo>
                      <a:pt x="146" y="76"/>
                    </a:lnTo>
                    <a:lnTo>
                      <a:pt x="149" y="77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39" name="Freeform 5663"/>
              <p:cNvSpPr>
                <a:spLocks/>
              </p:cNvSpPr>
              <p:nvPr/>
            </p:nvSpPr>
            <p:spPr bwMode="auto">
              <a:xfrm>
                <a:off x="2688" y="3468"/>
                <a:ext cx="150" cy="79"/>
              </a:xfrm>
              <a:custGeom>
                <a:avLst/>
                <a:gdLst>
                  <a:gd name="T0" fmla="*/ 0 w 150"/>
                  <a:gd name="T1" fmla="*/ 0 h 79"/>
                  <a:gd name="T2" fmla="*/ 4 w 150"/>
                  <a:gd name="T3" fmla="*/ 3 h 79"/>
                  <a:gd name="T4" fmla="*/ 7 w 150"/>
                  <a:gd name="T5" fmla="*/ 4 h 79"/>
                  <a:gd name="T6" fmla="*/ 10 w 150"/>
                  <a:gd name="T7" fmla="*/ 5 h 79"/>
                  <a:gd name="T8" fmla="*/ 12 w 150"/>
                  <a:gd name="T9" fmla="*/ 7 h 79"/>
                  <a:gd name="T10" fmla="*/ 15 w 150"/>
                  <a:gd name="T11" fmla="*/ 9 h 79"/>
                  <a:gd name="T12" fmla="*/ 19 w 150"/>
                  <a:gd name="T13" fmla="*/ 10 h 79"/>
                  <a:gd name="T14" fmla="*/ 22 w 150"/>
                  <a:gd name="T15" fmla="*/ 12 h 79"/>
                  <a:gd name="T16" fmla="*/ 26 w 150"/>
                  <a:gd name="T17" fmla="*/ 13 h 79"/>
                  <a:gd name="T18" fmla="*/ 27 w 150"/>
                  <a:gd name="T19" fmla="*/ 16 h 79"/>
                  <a:gd name="T20" fmla="*/ 31 w 150"/>
                  <a:gd name="T21" fmla="*/ 17 h 79"/>
                  <a:gd name="T22" fmla="*/ 34 w 150"/>
                  <a:gd name="T23" fmla="*/ 18 h 79"/>
                  <a:gd name="T24" fmla="*/ 37 w 150"/>
                  <a:gd name="T25" fmla="*/ 20 h 79"/>
                  <a:gd name="T26" fmla="*/ 41 w 150"/>
                  <a:gd name="T27" fmla="*/ 21 h 79"/>
                  <a:gd name="T28" fmla="*/ 42 w 150"/>
                  <a:gd name="T29" fmla="*/ 23 h 79"/>
                  <a:gd name="T30" fmla="*/ 46 w 150"/>
                  <a:gd name="T31" fmla="*/ 25 h 79"/>
                  <a:gd name="T32" fmla="*/ 49 w 150"/>
                  <a:gd name="T33" fmla="*/ 26 h 79"/>
                  <a:gd name="T34" fmla="*/ 52 w 150"/>
                  <a:gd name="T35" fmla="*/ 27 h 79"/>
                  <a:gd name="T36" fmla="*/ 56 w 150"/>
                  <a:gd name="T37" fmla="*/ 30 h 79"/>
                  <a:gd name="T38" fmla="*/ 59 w 150"/>
                  <a:gd name="T39" fmla="*/ 31 h 79"/>
                  <a:gd name="T40" fmla="*/ 61 w 150"/>
                  <a:gd name="T41" fmla="*/ 33 h 79"/>
                  <a:gd name="T42" fmla="*/ 64 w 150"/>
                  <a:gd name="T43" fmla="*/ 34 h 79"/>
                  <a:gd name="T44" fmla="*/ 67 w 150"/>
                  <a:gd name="T45" fmla="*/ 35 h 79"/>
                  <a:gd name="T46" fmla="*/ 71 w 150"/>
                  <a:gd name="T47" fmla="*/ 38 h 79"/>
                  <a:gd name="T48" fmla="*/ 74 w 150"/>
                  <a:gd name="T49" fmla="*/ 39 h 79"/>
                  <a:gd name="T50" fmla="*/ 76 w 150"/>
                  <a:gd name="T51" fmla="*/ 40 h 79"/>
                  <a:gd name="T52" fmla="*/ 79 w 150"/>
                  <a:gd name="T53" fmla="*/ 43 h 79"/>
                  <a:gd name="T54" fmla="*/ 83 w 150"/>
                  <a:gd name="T55" fmla="*/ 44 h 79"/>
                  <a:gd name="T56" fmla="*/ 86 w 150"/>
                  <a:gd name="T57" fmla="*/ 45 h 79"/>
                  <a:gd name="T58" fmla="*/ 89 w 150"/>
                  <a:gd name="T59" fmla="*/ 47 h 79"/>
                  <a:gd name="T60" fmla="*/ 93 w 150"/>
                  <a:gd name="T61" fmla="*/ 48 h 79"/>
                  <a:gd name="T62" fmla="*/ 94 w 150"/>
                  <a:gd name="T63" fmla="*/ 51 h 79"/>
                  <a:gd name="T64" fmla="*/ 98 w 150"/>
                  <a:gd name="T65" fmla="*/ 52 h 79"/>
                  <a:gd name="T66" fmla="*/ 101 w 150"/>
                  <a:gd name="T67" fmla="*/ 53 h 79"/>
                  <a:gd name="T68" fmla="*/ 104 w 150"/>
                  <a:gd name="T69" fmla="*/ 55 h 79"/>
                  <a:gd name="T70" fmla="*/ 108 w 150"/>
                  <a:gd name="T71" fmla="*/ 57 h 79"/>
                  <a:gd name="T72" fmla="*/ 109 w 150"/>
                  <a:gd name="T73" fmla="*/ 58 h 79"/>
                  <a:gd name="T74" fmla="*/ 113 w 150"/>
                  <a:gd name="T75" fmla="*/ 60 h 79"/>
                  <a:gd name="T76" fmla="*/ 116 w 150"/>
                  <a:gd name="T77" fmla="*/ 61 h 79"/>
                  <a:gd name="T78" fmla="*/ 119 w 150"/>
                  <a:gd name="T79" fmla="*/ 62 h 79"/>
                  <a:gd name="T80" fmla="*/ 123 w 150"/>
                  <a:gd name="T81" fmla="*/ 65 h 79"/>
                  <a:gd name="T82" fmla="*/ 124 w 150"/>
                  <a:gd name="T83" fmla="*/ 66 h 79"/>
                  <a:gd name="T84" fmla="*/ 128 w 150"/>
                  <a:gd name="T85" fmla="*/ 67 h 79"/>
                  <a:gd name="T86" fmla="*/ 131 w 150"/>
                  <a:gd name="T87" fmla="*/ 69 h 79"/>
                  <a:gd name="T88" fmla="*/ 135 w 150"/>
                  <a:gd name="T89" fmla="*/ 71 h 79"/>
                  <a:gd name="T90" fmla="*/ 138 w 150"/>
                  <a:gd name="T91" fmla="*/ 73 h 79"/>
                  <a:gd name="T92" fmla="*/ 141 w 150"/>
                  <a:gd name="T93" fmla="*/ 74 h 79"/>
                  <a:gd name="T94" fmla="*/ 143 w 150"/>
                  <a:gd name="T95" fmla="*/ 75 h 79"/>
                  <a:gd name="T96" fmla="*/ 146 w 150"/>
                  <a:gd name="T97" fmla="*/ 78 h 79"/>
                  <a:gd name="T98" fmla="*/ 150 w 150"/>
                  <a:gd name="T99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0" h="79">
                    <a:moveTo>
                      <a:pt x="0" y="0"/>
                    </a:moveTo>
                    <a:lnTo>
                      <a:pt x="4" y="3"/>
                    </a:lnTo>
                    <a:lnTo>
                      <a:pt x="7" y="4"/>
                    </a:lnTo>
                    <a:lnTo>
                      <a:pt x="10" y="5"/>
                    </a:lnTo>
                    <a:lnTo>
                      <a:pt x="12" y="7"/>
                    </a:lnTo>
                    <a:lnTo>
                      <a:pt x="15" y="9"/>
                    </a:lnTo>
                    <a:lnTo>
                      <a:pt x="19" y="10"/>
                    </a:lnTo>
                    <a:lnTo>
                      <a:pt x="22" y="12"/>
                    </a:lnTo>
                    <a:lnTo>
                      <a:pt x="26" y="13"/>
                    </a:lnTo>
                    <a:lnTo>
                      <a:pt x="27" y="16"/>
                    </a:lnTo>
                    <a:lnTo>
                      <a:pt x="31" y="17"/>
                    </a:lnTo>
                    <a:lnTo>
                      <a:pt x="34" y="18"/>
                    </a:lnTo>
                    <a:lnTo>
                      <a:pt x="37" y="20"/>
                    </a:lnTo>
                    <a:lnTo>
                      <a:pt x="41" y="21"/>
                    </a:lnTo>
                    <a:lnTo>
                      <a:pt x="42" y="23"/>
                    </a:lnTo>
                    <a:lnTo>
                      <a:pt x="46" y="25"/>
                    </a:lnTo>
                    <a:lnTo>
                      <a:pt x="49" y="26"/>
                    </a:lnTo>
                    <a:lnTo>
                      <a:pt x="52" y="27"/>
                    </a:lnTo>
                    <a:lnTo>
                      <a:pt x="56" y="30"/>
                    </a:lnTo>
                    <a:lnTo>
                      <a:pt x="59" y="31"/>
                    </a:lnTo>
                    <a:lnTo>
                      <a:pt x="61" y="33"/>
                    </a:lnTo>
                    <a:lnTo>
                      <a:pt x="64" y="34"/>
                    </a:lnTo>
                    <a:lnTo>
                      <a:pt x="67" y="35"/>
                    </a:lnTo>
                    <a:lnTo>
                      <a:pt x="71" y="38"/>
                    </a:lnTo>
                    <a:lnTo>
                      <a:pt x="74" y="39"/>
                    </a:lnTo>
                    <a:lnTo>
                      <a:pt x="76" y="40"/>
                    </a:lnTo>
                    <a:lnTo>
                      <a:pt x="79" y="43"/>
                    </a:lnTo>
                    <a:lnTo>
                      <a:pt x="83" y="44"/>
                    </a:lnTo>
                    <a:lnTo>
                      <a:pt x="86" y="45"/>
                    </a:lnTo>
                    <a:lnTo>
                      <a:pt x="89" y="47"/>
                    </a:lnTo>
                    <a:lnTo>
                      <a:pt x="93" y="48"/>
                    </a:lnTo>
                    <a:lnTo>
                      <a:pt x="94" y="51"/>
                    </a:lnTo>
                    <a:lnTo>
                      <a:pt x="98" y="52"/>
                    </a:lnTo>
                    <a:lnTo>
                      <a:pt x="101" y="53"/>
                    </a:lnTo>
                    <a:lnTo>
                      <a:pt x="104" y="55"/>
                    </a:lnTo>
                    <a:lnTo>
                      <a:pt x="108" y="57"/>
                    </a:lnTo>
                    <a:lnTo>
                      <a:pt x="109" y="58"/>
                    </a:lnTo>
                    <a:lnTo>
                      <a:pt x="113" y="60"/>
                    </a:lnTo>
                    <a:lnTo>
                      <a:pt x="116" y="61"/>
                    </a:lnTo>
                    <a:lnTo>
                      <a:pt x="119" y="62"/>
                    </a:lnTo>
                    <a:lnTo>
                      <a:pt x="123" y="65"/>
                    </a:lnTo>
                    <a:lnTo>
                      <a:pt x="124" y="66"/>
                    </a:lnTo>
                    <a:lnTo>
                      <a:pt x="128" y="67"/>
                    </a:lnTo>
                    <a:lnTo>
                      <a:pt x="131" y="69"/>
                    </a:lnTo>
                    <a:lnTo>
                      <a:pt x="135" y="71"/>
                    </a:lnTo>
                    <a:lnTo>
                      <a:pt x="138" y="73"/>
                    </a:lnTo>
                    <a:lnTo>
                      <a:pt x="141" y="74"/>
                    </a:lnTo>
                    <a:lnTo>
                      <a:pt x="143" y="75"/>
                    </a:lnTo>
                    <a:lnTo>
                      <a:pt x="146" y="78"/>
                    </a:lnTo>
                    <a:lnTo>
                      <a:pt x="150" y="7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40" name="Freeform 5664"/>
              <p:cNvSpPr>
                <a:spLocks/>
              </p:cNvSpPr>
              <p:nvPr/>
            </p:nvSpPr>
            <p:spPr bwMode="auto">
              <a:xfrm>
                <a:off x="2838" y="3547"/>
                <a:ext cx="149" cy="78"/>
              </a:xfrm>
              <a:custGeom>
                <a:avLst/>
                <a:gdLst>
                  <a:gd name="T0" fmla="*/ 0 w 149"/>
                  <a:gd name="T1" fmla="*/ 0 h 78"/>
                  <a:gd name="T2" fmla="*/ 3 w 149"/>
                  <a:gd name="T3" fmla="*/ 1 h 78"/>
                  <a:gd name="T4" fmla="*/ 6 w 149"/>
                  <a:gd name="T5" fmla="*/ 3 h 78"/>
                  <a:gd name="T6" fmla="*/ 8 w 149"/>
                  <a:gd name="T7" fmla="*/ 5 h 78"/>
                  <a:gd name="T8" fmla="*/ 11 w 149"/>
                  <a:gd name="T9" fmla="*/ 6 h 78"/>
                  <a:gd name="T10" fmla="*/ 15 w 149"/>
                  <a:gd name="T11" fmla="*/ 8 h 78"/>
                  <a:gd name="T12" fmla="*/ 18 w 149"/>
                  <a:gd name="T13" fmla="*/ 9 h 78"/>
                  <a:gd name="T14" fmla="*/ 21 w 149"/>
                  <a:gd name="T15" fmla="*/ 12 h 78"/>
                  <a:gd name="T16" fmla="*/ 23 w 149"/>
                  <a:gd name="T17" fmla="*/ 13 h 78"/>
                  <a:gd name="T18" fmla="*/ 26 w 149"/>
                  <a:gd name="T19" fmla="*/ 14 h 78"/>
                  <a:gd name="T20" fmla="*/ 30 w 149"/>
                  <a:gd name="T21" fmla="*/ 16 h 78"/>
                  <a:gd name="T22" fmla="*/ 33 w 149"/>
                  <a:gd name="T23" fmla="*/ 17 h 78"/>
                  <a:gd name="T24" fmla="*/ 37 w 149"/>
                  <a:gd name="T25" fmla="*/ 19 h 78"/>
                  <a:gd name="T26" fmla="*/ 40 w 149"/>
                  <a:gd name="T27" fmla="*/ 21 h 78"/>
                  <a:gd name="T28" fmla="*/ 42 w 149"/>
                  <a:gd name="T29" fmla="*/ 22 h 78"/>
                  <a:gd name="T30" fmla="*/ 45 w 149"/>
                  <a:gd name="T31" fmla="*/ 23 h 78"/>
                  <a:gd name="T32" fmla="*/ 48 w 149"/>
                  <a:gd name="T33" fmla="*/ 26 h 78"/>
                  <a:gd name="T34" fmla="*/ 52 w 149"/>
                  <a:gd name="T35" fmla="*/ 27 h 78"/>
                  <a:gd name="T36" fmla="*/ 55 w 149"/>
                  <a:gd name="T37" fmla="*/ 28 h 78"/>
                  <a:gd name="T38" fmla="*/ 57 w 149"/>
                  <a:gd name="T39" fmla="*/ 30 h 78"/>
                  <a:gd name="T40" fmla="*/ 60 w 149"/>
                  <a:gd name="T41" fmla="*/ 31 h 78"/>
                  <a:gd name="T42" fmla="*/ 63 w 149"/>
                  <a:gd name="T43" fmla="*/ 34 h 78"/>
                  <a:gd name="T44" fmla="*/ 67 w 149"/>
                  <a:gd name="T45" fmla="*/ 35 h 78"/>
                  <a:gd name="T46" fmla="*/ 70 w 149"/>
                  <a:gd name="T47" fmla="*/ 36 h 78"/>
                  <a:gd name="T48" fmla="*/ 73 w 149"/>
                  <a:gd name="T49" fmla="*/ 39 h 78"/>
                  <a:gd name="T50" fmla="*/ 75 w 149"/>
                  <a:gd name="T51" fmla="*/ 40 h 78"/>
                  <a:gd name="T52" fmla="*/ 78 w 149"/>
                  <a:gd name="T53" fmla="*/ 41 h 78"/>
                  <a:gd name="T54" fmla="*/ 82 w 149"/>
                  <a:gd name="T55" fmla="*/ 43 h 78"/>
                  <a:gd name="T56" fmla="*/ 85 w 149"/>
                  <a:gd name="T57" fmla="*/ 44 h 78"/>
                  <a:gd name="T58" fmla="*/ 89 w 149"/>
                  <a:gd name="T59" fmla="*/ 46 h 78"/>
                  <a:gd name="T60" fmla="*/ 90 w 149"/>
                  <a:gd name="T61" fmla="*/ 48 h 78"/>
                  <a:gd name="T62" fmla="*/ 94 w 149"/>
                  <a:gd name="T63" fmla="*/ 49 h 78"/>
                  <a:gd name="T64" fmla="*/ 97 w 149"/>
                  <a:gd name="T65" fmla="*/ 51 h 78"/>
                  <a:gd name="T66" fmla="*/ 100 w 149"/>
                  <a:gd name="T67" fmla="*/ 53 h 78"/>
                  <a:gd name="T68" fmla="*/ 104 w 149"/>
                  <a:gd name="T69" fmla="*/ 54 h 78"/>
                  <a:gd name="T70" fmla="*/ 105 w 149"/>
                  <a:gd name="T71" fmla="*/ 56 h 78"/>
                  <a:gd name="T72" fmla="*/ 109 w 149"/>
                  <a:gd name="T73" fmla="*/ 57 h 78"/>
                  <a:gd name="T74" fmla="*/ 112 w 149"/>
                  <a:gd name="T75" fmla="*/ 58 h 78"/>
                  <a:gd name="T76" fmla="*/ 115 w 149"/>
                  <a:gd name="T77" fmla="*/ 61 h 78"/>
                  <a:gd name="T78" fmla="*/ 119 w 149"/>
                  <a:gd name="T79" fmla="*/ 62 h 78"/>
                  <a:gd name="T80" fmla="*/ 122 w 149"/>
                  <a:gd name="T81" fmla="*/ 63 h 78"/>
                  <a:gd name="T82" fmla="*/ 124 w 149"/>
                  <a:gd name="T83" fmla="*/ 65 h 78"/>
                  <a:gd name="T84" fmla="*/ 127 w 149"/>
                  <a:gd name="T85" fmla="*/ 67 h 78"/>
                  <a:gd name="T86" fmla="*/ 130 w 149"/>
                  <a:gd name="T87" fmla="*/ 69 h 78"/>
                  <a:gd name="T88" fmla="*/ 134 w 149"/>
                  <a:gd name="T89" fmla="*/ 70 h 78"/>
                  <a:gd name="T90" fmla="*/ 137 w 149"/>
                  <a:gd name="T91" fmla="*/ 71 h 78"/>
                  <a:gd name="T92" fmla="*/ 139 w 149"/>
                  <a:gd name="T93" fmla="*/ 74 h 78"/>
                  <a:gd name="T94" fmla="*/ 142 w 149"/>
                  <a:gd name="T95" fmla="*/ 75 h 78"/>
                  <a:gd name="T96" fmla="*/ 146 w 149"/>
                  <a:gd name="T97" fmla="*/ 76 h 78"/>
                  <a:gd name="T98" fmla="*/ 149 w 149"/>
                  <a:gd name="T9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9" h="78">
                    <a:moveTo>
                      <a:pt x="0" y="0"/>
                    </a:moveTo>
                    <a:lnTo>
                      <a:pt x="3" y="1"/>
                    </a:lnTo>
                    <a:lnTo>
                      <a:pt x="6" y="3"/>
                    </a:lnTo>
                    <a:lnTo>
                      <a:pt x="8" y="5"/>
                    </a:lnTo>
                    <a:lnTo>
                      <a:pt x="11" y="6"/>
                    </a:lnTo>
                    <a:lnTo>
                      <a:pt x="15" y="8"/>
                    </a:lnTo>
                    <a:lnTo>
                      <a:pt x="18" y="9"/>
                    </a:lnTo>
                    <a:lnTo>
                      <a:pt x="21" y="12"/>
                    </a:lnTo>
                    <a:lnTo>
                      <a:pt x="23" y="13"/>
                    </a:lnTo>
                    <a:lnTo>
                      <a:pt x="26" y="14"/>
                    </a:lnTo>
                    <a:lnTo>
                      <a:pt x="30" y="16"/>
                    </a:lnTo>
                    <a:lnTo>
                      <a:pt x="33" y="17"/>
                    </a:lnTo>
                    <a:lnTo>
                      <a:pt x="37" y="19"/>
                    </a:lnTo>
                    <a:lnTo>
                      <a:pt x="40" y="21"/>
                    </a:lnTo>
                    <a:lnTo>
                      <a:pt x="42" y="22"/>
                    </a:lnTo>
                    <a:lnTo>
                      <a:pt x="45" y="23"/>
                    </a:lnTo>
                    <a:lnTo>
                      <a:pt x="48" y="26"/>
                    </a:lnTo>
                    <a:lnTo>
                      <a:pt x="52" y="27"/>
                    </a:lnTo>
                    <a:lnTo>
                      <a:pt x="55" y="28"/>
                    </a:lnTo>
                    <a:lnTo>
                      <a:pt x="57" y="30"/>
                    </a:lnTo>
                    <a:lnTo>
                      <a:pt x="60" y="31"/>
                    </a:lnTo>
                    <a:lnTo>
                      <a:pt x="63" y="34"/>
                    </a:lnTo>
                    <a:lnTo>
                      <a:pt x="67" y="35"/>
                    </a:lnTo>
                    <a:lnTo>
                      <a:pt x="70" y="36"/>
                    </a:lnTo>
                    <a:lnTo>
                      <a:pt x="73" y="39"/>
                    </a:lnTo>
                    <a:lnTo>
                      <a:pt x="75" y="40"/>
                    </a:lnTo>
                    <a:lnTo>
                      <a:pt x="78" y="41"/>
                    </a:lnTo>
                    <a:lnTo>
                      <a:pt x="82" y="43"/>
                    </a:lnTo>
                    <a:lnTo>
                      <a:pt x="85" y="44"/>
                    </a:lnTo>
                    <a:lnTo>
                      <a:pt x="89" y="46"/>
                    </a:lnTo>
                    <a:lnTo>
                      <a:pt x="90" y="48"/>
                    </a:lnTo>
                    <a:lnTo>
                      <a:pt x="94" y="49"/>
                    </a:lnTo>
                    <a:lnTo>
                      <a:pt x="97" y="51"/>
                    </a:lnTo>
                    <a:lnTo>
                      <a:pt x="100" y="53"/>
                    </a:lnTo>
                    <a:lnTo>
                      <a:pt x="104" y="54"/>
                    </a:lnTo>
                    <a:lnTo>
                      <a:pt x="105" y="56"/>
                    </a:lnTo>
                    <a:lnTo>
                      <a:pt x="109" y="57"/>
                    </a:lnTo>
                    <a:lnTo>
                      <a:pt x="112" y="58"/>
                    </a:lnTo>
                    <a:lnTo>
                      <a:pt x="115" y="61"/>
                    </a:lnTo>
                    <a:lnTo>
                      <a:pt x="119" y="62"/>
                    </a:lnTo>
                    <a:lnTo>
                      <a:pt x="122" y="63"/>
                    </a:lnTo>
                    <a:lnTo>
                      <a:pt x="124" y="65"/>
                    </a:lnTo>
                    <a:lnTo>
                      <a:pt x="127" y="67"/>
                    </a:lnTo>
                    <a:lnTo>
                      <a:pt x="130" y="69"/>
                    </a:lnTo>
                    <a:lnTo>
                      <a:pt x="134" y="70"/>
                    </a:lnTo>
                    <a:lnTo>
                      <a:pt x="137" y="71"/>
                    </a:lnTo>
                    <a:lnTo>
                      <a:pt x="139" y="74"/>
                    </a:lnTo>
                    <a:lnTo>
                      <a:pt x="142" y="75"/>
                    </a:lnTo>
                    <a:lnTo>
                      <a:pt x="146" y="76"/>
                    </a:lnTo>
                    <a:lnTo>
                      <a:pt x="149" y="78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41" name="Freeform 5665"/>
              <p:cNvSpPr>
                <a:spLocks/>
              </p:cNvSpPr>
              <p:nvPr/>
            </p:nvSpPr>
            <p:spPr bwMode="auto">
              <a:xfrm>
                <a:off x="2987" y="3625"/>
                <a:ext cx="149" cy="78"/>
              </a:xfrm>
              <a:custGeom>
                <a:avLst/>
                <a:gdLst>
                  <a:gd name="T0" fmla="*/ 0 w 149"/>
                  <a:gd name="T1" fmla="*/ 0 h 78"/>
                  <a:gd name="T2" fmla="*/ 3 w 149"/>
                  <a:gd name="T3" fmla="*/ 2 h 78"/>
                  <a:gd name="T4" fmla="*/ 7 w 149"/>
                  <a:gd name="T5" fmla="*/ 3 h 78"/>
                  <a:gd name="T6" fmla="*/ 8 w 149"/>
                  <a:gd name="T7" fmla="*/ 5 h 78"/>
                  <a:gd name="T8" fmla="*/ 12 w 149"/>
                  <a:gd name="T9" fmla="*/ 6 h 78"/>
                  <a:gd name="T10" fmla="*/ 15 w 149"/>
                  <a:gd name="T11" fmla="*/ 7 h 78"/>
                  <a:gd name="T12" fmla="*/ 18 w 149"/>
                  <a:gd name="T13" fmla="*/ 10 h 78"/>
                  <a:gd name="T14" fmla="*/ 22 w 149"/>
                  <a:gd name="T15" fmla="*/ 11 h 78"/>
                  <a:gd name="T16" fmla="*/ 23 w 149"/>
                  <a:gd name="T17" fmla="*/ 13 h 78"/>
                  <a:gd name="T18" fmla="*/ 27 w 149"/>
                  <a:gd name="T19" fmla="*/ 14 h 78"/>
                  <a:gd name="T20" fmla="*/ 30 w 149"/>
                  <a:gd name="T21" fmla="*/ 16 h 78"/>
                  <a:gd name="T22" fmla="*/ 33 w 149"/>
                  <a:gd name="T23" fmla="*/ 18 h 78"/>
                  <a:gd name="T24" fmla="*/ 37 w 149"/>
                  <a:gd name="T25" fmla="*/ 19 h 78"/>
                  <a:gd name="T26" fmla="*/ 39 w 149"/>
                  <a:gd name="T27" fmla="*/ 20 h 78"/>
                  <a:gd name="T28" fmla="*/ 42 w 149"/>
                  <a:gd name="T29" fmla="*/ 23 h 78"/>
                  <a:gd name="T30" fmla="*/ 45 w 149"/>
                  <a:gd name="T31" fmla="*/ 24 h 78"/>
                  <a:gd name="T32" fmla="*/ 49 w 149"/>
                  <a:gd name="T33" fmla="*/ 25 h 78"/>
                  <a:gd name="T34" fmla="*/ 52 w 149"/>
                  <a:gd name="T35" fmla="*/ 27 h 78"/>
                  <a:gd name="T36" fmla="*/ 55 w 149"/>
                  <a:gd name="T37" fmla="*/ 28 h 78"/>
                  <a:gd name="T38" fmla="*/ 57 w 149"/>
                  <a:gd name="T39" fmla="*/ 31 h 78"/>
                  <a:gd name="T40" fmla="*/ 60 w 149"/>
                  <a:gd name="T41" fmla="*/ 32 h 78"/>
                  <a:gd name="T42" fmla="*/ 64 w 149"/>
                  <a:gd name="T43" fmla="*/ 33 h 78"/>
                  <a:gd name="T44" fmla="*/ 67 w 149"/>
                  <a:gd name="T45" fmla="*/ 35 h 78"/>
                  <a:gd name="T46" fmla="*/ 70 w 149"/>
                  <a:gd name="T47" fmla="*/ 37 h 78"/>
                  <a:gd name="T48" fmla="*/ 72 w 149"/>
                  <a:gd name="T49" fmla="*/ 38 h 78"/>
                  <a:gd name="T50" fmla="*/ 75 w 149"/>
                  <a:gd name="T51" fmla="*/ 40 h 78"/>
                  <a:gd name="T52" fmla="*/ 79 w 149"/>
                  <a:gd name="T53" fmla="*/ 41 h 78"/>
                  <a:gd name="T54" fmla="*/ 82 w 149"/>
                  <a:gd name="T55" fmla="*/ 43 h 78"/>
                  <a:gd name="T56" fmla="*/ 85 w 149"/>
                  <a:gd name="T57" fmla="*/ 45 h 78"/>
                  <a:gd name="T58" fmla="*/ 89 w 149"/>
                  <a:gd name="T59" fmla="*/ 46 h 78"/>
                  <a:gd name="T60" fmla="*/ 91 w 149"/>
                  <a:gd name="T61" fmla="*/ 48 h 78"/>
                  <a:gd name="T62" fmla="*/ 94 w 149"/>
                  <a:gd name="T63" fmla="*/ 50 h 78"/>
                  <a:gd name="T64" fmla="*/ 97 w 149"/>
                  <a:gd name="T65" fmla="*/ 51 h 78"/>
                  <a:gd name="T66" fmla="*/ 101 w 149"/>
                  <a:gd name="T67" fmla="*/ 53 h 78"/>
                  <a:gd name="T68" fmla="*/ 104 w 149"/>
                  <a:gd name="T69" fmla="*/ 54 h 78"/>
                  <a:gd name="T70" fmla="*/ 106 w 149"/>
                  <a:gd name="T71" fmla="*/ 55 h 78"/>
                  <a:gd name="T72" fmla="*/ 109 w 149"/>
                  <a:gd name="T73" fmla="*/ 58 h 78"/>
                  <a:gd name="T74" fmla="*/ 112 w 149"/>
                  <a:gd name="T75" fmla="*/ 59 h 78"/>
                  <a:gd name="T76" fmla="*/ 116 w 149"/>
                  <a:gd name="T77" fmla="*/ 60 h 78"/>
                  <a:gd name="T78" fmla="*/ 119 w 149"/>
                  <a:gd name="T79" fmla="*/ 62 h 78"/>
                  <a:gd name="T80" fmla="*/ 121 w 149"/>
                  <a:gd name="T81" fmla="*/ 64 h 78"/>
                  <a:gd name="T82" fmla="*/ 124 w 149"/>
                  <a:gd name="T83" fmla="*/ 65 h 78"/>
                  <a:gd name="T84" fmla="*/ 127 w 149"/>
                  <a:gd name="T85" fmla="*/ 67 h 78"/>
                  <a:gd name="T86" fmla="*/ 131 w 149"/>
                  <a:gd name="T87" fmla="*/ 68 h 78"/>
                  <a:gd name="T88" fmla="*/ 134 w 149"/>
                  <a:gd name="T89" fmla="*/ 71 h 78"/>
                  <a:gd name="T90" fmla="*/ 137 w 149"/>
                  <a:gd name="T91" fmla="*/ 72 h 78"/>
                  <a:gd name="T92" fmla="*/ 139 w 149"/>
                  <a:gd name="T93" fmla="*/ 73 h 78"/>
                  <a:gd name="T94" fmla="*/ 143 w 149"/>
                  <a:gd name="T95" fmla="*/ 75 h 78"/>
                  <a:gd name="T96" fmla="*/ 146 w 149"/>
                  <a:gd name="T97" fmla="*/ 76 h 78"/>
                  <a:gd name="T98" fmla="*/ 149 w 149"/>
                  <a:gd name="T9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9" h="78">
                    <a:moveTo>
                      <a:pt x="0" y="0"/>
                    </a:moveTo>
                    <a:lnTo>
                      <a:pt x="3" y="2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12" y="6"/>
                    </a:lnTo>
                    <a:lnTo>
                      <a:pt x="15" y="7"/>
                    </a:lnTo>
                    <a:lnTo>
                      <a:pt x="18" y="10"/>
                    </a:lnTo>
                    <a:lnTo>
                      <a:pt x="22" y="11"/>
                    </a:lnTo>
                    <a:lnTo>
                      <a:pt x="23" y="13"/>
                    </a:lnTo>
                    <a:lnTo>
                      <a:pt x="27" y="14"/>
                    </a:lnTo>
                    <a:lnTo>
                      <a:pt x="30" y="16"/>
                    </a:lnTo>
                    <a:lnTo>
                      <a:pt x="33" y="18"/>
                    </a:lnTo>
                    <a:lnTo>
                      <a:pt x="37" y="19"/>
                    </a:lnTo>
                    <a:lnTo>
                      <a:pt x="39" y="20"/>
                    </a:lnTo>
                    <a:lnTo>
                      <a:pt x="42" y="23"/>
                    </a:lnTo>
                    <a:lnTo>
                      <a:pt x="45" y="24"/>
                    </a:lnTo>
                    <a:lnTo>
                      <a:pt x="49" y="25"/>
                    </a:lnTo>
                    <a:lnTo>
                      <a:pt x="52" y="27"/>
                    </a:lnTo>
                    <a:lnTo>
                      <a:pt x="55" y="28"/>
                    </a:lnTo>
                    <a:lnTo>
                      <a:pt x="57" y="31"/>
                    </a:lnTo>
                    <a:lnTo>
                      <a:pt x="60" y="32"/>
                    </a:lnTo>
                    <a:lnTo>
                      <a:pt x="64" y="33"/>
                    </a:lnTo>
                    <a:lnTo>
                      <a:pt x="67" y="35"/>
                    </a:lnTo>
                    <a:lnTo>
                      <a:pt x="70" y="37"/>
                    </a:lnTo>
                    <a:lnTo>
                      <a:pt x="72" y="38"/>
                    </a:lnTo>
                    <a:lnTo>
                      <a:pt x="75" y="40"/>
                    </a:lnTo>
                    <a:lnTo>
                      <a:pt x="79" y="41"/>
                    </a:lnTo>
                    <a:lnTo>
                      <a:pt x="82" y="43"/>
                    </a:lnTo>
                    <a:lnTo>
                      <a:pt x="85" y="45"/>
                    </a:lnTo>
                    <a:lnTo>
                      <a:pt x="89" y="46"/>
                    </a:lnTo>
                    <a:lnTo>
                      <a:pt x="91" y="48"/>
                    </a:lnTo>
                    <a:lnTo>
                      <a:pt x="94" y="50"/>
                    </a:lnTo>
                    <a:lnTo>
                      <a:pt x="97" y="51"/>
                    </a:lnTo>
                    <a:lnTo>
                      <a:pt x="101" y="53"/>
                    </a:lnTo>
                    <a:lnTo>
                      <a:pt x="104" y="54"/>
                    </a:lnTo>
                    <a:lnTo>
                      <a:pt x="106" y="55"/>
                    </a:lnTo>
                    <a:lnTo>
                      <a:pt x="109" y="58"/>
                    </a:lnTo>
                    <a:lnTo>
                      <a:pt x="112" y="59"/>
                    </a:lnTo>
                    <a:lnTo>
                      <a:pt x="116" y="60"/>
                    </a:lnTo>
                    <a:lnTo>
                      <a:pt x="119" y="62"/>
                    </a:lnTo>
                    <a:lnTo>
                      <a:pt x="121" y="64"/>
                    </a:lnTo>
                    <a:lnTo>
                      <a:pt x="124" y="65"/>
                    </a:lnTo>
                    <a:lnTo>
                      <a:pt x="127" y="67"/>
                    </a:lnTo>
                    <a:lnTo>
                      <a:pt x="131" y="68"/>
                    </a:lnTo>
                    <a:lnTo>
                      <a:pt x="134" y="71"/>
                    </a:lnTo>
                    <a:lnTo>
                      <a:pt x="137" y="72"/>
                    </a:lnTo>
                    <a:lnTo>
                      <a:pt x="139" y="73"/>
                    </a:lnTo>
                    <a:lnTo>
                      <a:pt x="143" y="75"/>
                    </a:lnTo>
                    <a:lnTo>
                      <a:pt x="146" y="76"/>
                    </a:lnTo>
                    <a:lnTo>
                      <a:pt x="149" y="78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42" name="Freeform 5666"/>
              <p:cNvSpPr>
                <a:spLocks/>
              </p:cNvSpPr>
              <p:nvPr/>
            </p:nvSpPr>
            <p:spPr bwMode="auto">
              <a:xfrm>
                <a:off x="3136" y="3703"/>
                <a:ext cx="149" cy="78"/>
              </a:xfrm>
              <a:custGeom>
                <a:avLst/>
                <a:gdLst>
                  <a:gd name="T0" fmla="*/ 0 w 149"/>
                  <a:gd name="T1" fmla="*/ 0 h 78"/>
                  <a:gd name="T2" fmla="*/ 4 w 149"/>
                  <a:gd name="T3" fmla="*/ 2 h 78"/>
                  <a:gd name="T4" fmla="*/ 5 w 149"/>
                  <a:gd name="T5" fmla="*/ 3 h 78"/>
                  <a:gd name="T6" fmla="*/ 9 w 149"/>
                  <a:gd name="T7" fmla="*/ 4 h 78"/>
                  <a:gd name="T8" fmla="*/ 12 w 149"/>
                  <a:gd name="T9" fmla="*/ 7 h 78"/>
                  <a:gd name="T10" fmla="*/ 15 w 149"/>
                  <a:gd name="T11" fmla="*/ 8 h 78"/>
                  <a:gd name="T12" fmla="*/ 19 w 149"/>
                  <a:gd name="T13" fmla="*/ 10 h 78"/>
                  <a:gd name="T14" fmla="*/ 20 w 149"/>
                  <a:gd name="T15" fmla="*/ 11 h 78"/>
                  <a:gd name="T16" fmla="*/ 24 w 149"/>
                  <a:gd name="T17" fmla="*/ 13 h 78"/>
                  <a:gd name="T18" fmla="*/ 27 w 149"/>
                  <a:gd name="T19" fmla="*/ 15 h 78"/>
                  <a:gd name="T20" fmla="*/ 30 w 149"/>
                  <a:gd name="T21" fmla="*/ 16 h 78"/>
                  <a:gd name="T22" fmla="*/ 34 w 149"/>
                  <a:gd name="T23" fmla="*/ 17 h 78"/>
                  <a:gd name="T24" fmla="*/ 37 w 149"/>
                  <a:gd name="T25" fmla="*/ 20 h 78"/>
                  <a:gd name="T26" fmla="*/ 39 w 149"/>
                  <a:gd name="T27" fmla="*/ 21 h 78"/>
                  <a:gd name="T28" fmla="*/ 42 w 149"/>
                  <a:gd name="T29" fmla="*/ 22 h 78"/>
                  <a:gd name="T30" fmla="*/ 46 w 149"/>
                  <a:gd name="T31" fmla="*/ 24 h 78"/>
                  <a:gd name="T32" fmla="*/ 49 w 149"/>
                  <a:gd name="T33" fmla="*/ 25 h 78"/>
                  <a:gd name="T34" fmla="*/ 52 w 149"/>
                  <a:gd name="T35" fmla="*/ 27 h 78"/>
                  <a:gd name="T36" fmla="*/ 54 w 149"/>
                  <a:gd name="T37" fmla="*/ 29 h 78"/>
                  <a:gd name="T38" fmla="*/ 57 w 149"/>
                  <a:gd name="T39" fmla="*/ 30 h 78"/>
                  <a:gd name="T40" fmla="*/ 61 w 149"/>
                  <a:gd name="T41" fmla="*/ 32 h 78"/>
                  <a:gd name="T42" fmla="*/ 64 w 149"/>
                  <a:gd name="T43" fmla="*/ 34 h 78"/>
                  <a:gd name="T44" fmla="*/ 67 w 149"/>
                  <a:gd name="T45" fmla="*/ 35 h 78"/>
                  <a:gd name="T46" fmla="*/ 71 w 149"/>
                  <a:gd name="T47" fmla="*/ 37 h 78"/>
                  <a:gd name="T48" fmla="*/ 72 w 149"/>
                  <a:gd name="T49" fmla="*/ 38 h 78"/>
                  <a:gd name="T50" fmla="*/ 76 w 149"/>
                  <a:gd name="T51" fmla="*/ 39 h 78"/>
                  <a:gd name="T52" fmla="*/ 79 w 149"/>
                  <a:gd name="T53" fmla="*/ 42 h 78"/>
                  <a:gd name="T54" fmla="*/ 82 w 149"/>
                  <a:gd name="T55" fmla="*/ 43 h 78"/>
                  <a:gd name="T56" fmla="*/ 86 w 149"/>
                  <a:gd name="T57" fmla="*/ 44 h 78"/>
                  <a:gd name="T58" fmla="*/ 87 w 149"/>
                  <a:gd name="T59" fmla="*/ 47 h 78"/>
                  <a:gd name="T60" fmla="*/ 91 w 149"/>
                  <a:gd name="T61" fmla="*/ 48 h 78"/>
                  <a:gd name="T62" fmla="*/ 94 w 149"/>
                  <a:gd name="T63" fmla="*/ 50 h 78"/>
                  <a:gd name="T64" fmla="*/ 97 w 149"/>
                  <a:gd name="T65" fmla="*/ 51 h 78"/>
                  <a:gd name="T66" fmla="*/ 101 w 149"/>
                  <a:gd name="T67" fmla="*/ 52 h 78"/>
                  <a:gd name="T68" fmla="*/ 103 w 149"/>
                  <a:gd name="T69" fmla="*/ 55 h 78"/>
                  <a:gd name="T70" fmla="*/ 106 w 149"/>
                  <a:gd name="T71" fmla="*/ 56 h 78"/>
                  <a:gd name="T72" fmla="*/ 109 w 149"/>
                  <a:gd name="T73" fmla="*/ 57 h 78"/>
                  <a:gd name="T74" fmla="*/ 113 w 149"/>
                  <a:gd name="T75" fmla="*/ 59 h 78"/>
                  <a:gd name="T76" fmla="*/ 116 w 149"/>
                  <a:gd name="T77" fmla="*/ 61 h 78"/>
                  <a:gd name="T78" fmla="*/ 119 w 149"/>
                  <a:gd name="T79" fmla="*/ 62 h 78"/>
                  <a:gd name="T80" fmla="*/ 121 w 149"/>
                  <a:gd name="T81" fmla="*/ 64 h 78"/>
                  <a:gd name="T82" fmla="*/ 124 w 149"/>
                  <a:gd name="T83" fmla="*/ 65 h 78"/>
                  <a:gd name="T84" fmla="*/ 128 w 149"/>
                  <a:gd name="T85" fmla="*/ 68 h 78"/>
                  <a:gd name="T86" fmla="*/ 131 w 149"/>
                  <a:gd name="T87" fmla="*/ 69 h 78"/>
                  <a:gd name="T88" fmla="*/ 134 w 149"/>
                  <a:gd name="T89" fmla="*/ 70 h 78"/>
                  <a:gd name="T90" fmla="*/ 136 w 149"/>
                  <a:gd name="T91" fmla="*/ 72 h 78"/>
                  <a:gd name="T92" fmla="*/ 139 w 149"/>
                  <a:gd name="T93" fmla="*/ 73 h 78"/>
                  <a:gd name="T94" fmla="*/ 143 w 149"/>
                  <a:gd name="T95" fmla="*/ 75 h 78"/>
                  <a:gd name="T96" fmla="*/ 146 w 149"/>
                  <a:gd name="T97" fmla="*/ 77 h 78"/>
                  <a:gd name="T98" fmla="*/ 149 w 149"/>
                  <a:gd name="T9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9" h="78">
                    <a:moveTo>
                      <a:pt x="0" y="0"/>
                    </a:moveTo>
                    <a:lnTo>
                      <a:pt x="4" y="2"/>
                    </a:lnTo>
                    <a:lnTo>
                      <a:pt x="5" y="3"/>
                    </a:lnTo>
                    <a:lnTo>
                      <a:pt x="9" y="4"/>
                    </a:lnTo>
                    <a:lnTo>
                      <a:pt x="12" y="7"/>
                    </a:lnTo>
                    <a:lnTo>
                      <a:pt x="15" y="8"/>
                    </a:lnTo>
                    <a:lnTo>
                      <a:pt x="19" y="10"/>
                    </a:lnTo>
                    <a:lnTo>
                      <a:pt x="20" y="11"/>
                    </a:lnTo>
                    <a:lnTo>
                      <a:pt x="24" y="13"/>
                    </a:lnTo>
                    <a:lnTo>
                      <a:pt x="27" y="15"/>
                    </a:lnTo>
                    <a:lnTo>
                      <a:pt x="30" y="16"/>
                    </a:lnTo>
                    <a:lnTo>
                      <a:pt x="34" y="17"/>
                    </a:lnTo>
                    <a:lnTo>
                      <a:pt x="37" y="20"/>
                    </a:lnTo>
                    <a:lnTo>
                      <a:pt x="39" y="21"/>
                    </a:lnTo>
                    <a:lnTo>
                      <a:pt x="42" y="22"/>
                    </a:lnTo>
                    <a:lnTo>
                      <a:pt x="46" y="24"/>
                    </a:lnTo>
                    <a:lnTo>
                      <a:pt x="49" y="25"/>
                    </a:lnTo>
                    <a:lnTo>
                      <a:pt x="52" y="27"/>
                    </a:lnTo>
                    <a:lnTo>
                      <a:pt x="54" y="29"/>
                    </a:lnTo>
                    <a:lnTo>
                      <a:pt x="57" y="30"/>
                    </a:lnTo>
                    <a:lnTo>
                      <a:pt x="61" y="32"/>
                    </a:lnTo>
                    <a:lnTo>
                      <a:pt x="64" y="34"/>
                    </a:lnTo>
                    <a:lnTo>
                      <a:pt x="67" y="35"/>
                    </a:lnTo>
                    <a:lnTo>
                      <a:pt x="71" y="37"/>
                    </a:lnTo>
                    <a:lnTo>
                      <a:pt x="72" y="38"/>
                    </a:lnTo>
                    <a:lnTo>
                      <a:pt x="76" y="39"/>
                    </a:lnTo>
                    <a:lnTo>
                      <a:pt x="79" y="42"/>
                    </a:lnTo>
                    <a:lnTo>
                      <a:pt x="82" y="43"/>
                    </a:lnTo>
                    <a:lnTo>
                      <a:pt x="86" y="44"/>
                    </a:lnTo>
                    <a:lnTo>
                      <a:pt x="87" y="47"/>
                    </a:lnTo>
                    <a:lnTo>
                      <a:pt x="91" y="48"/>
                    </a:lnTo>
                    <a:lnTo>
                      <a:pt x="94" y="50"/>
                    </a:lnTo>
                    <a:lnTo>
                      <a:pt x="97" y="51"/>
                    </a:lnTo>
                    <a:lnTo>
                      <a:pt x="101" y="52"/>
                    </a:lnTo>
                    <a:lnTo>
                      <a:pt x="103" y="55"/>
                    </a:lnTo>
                    <a:lnTo>
                      <a:pt x="106" y="56"/>
                    </a:lnTo>
                    <a:lnTo>
                      <a:pt x="109" y="57"/>
                    </a:lnTo>
                    <a:lnTo>
                      <a:pt x="113" y="59"/>
                    </a:lnTo>
                    <a:lnTo>
                      <a:pt x="116" y="61"/>
                    </a:lnTo>
                    <a:lnTo>
                      <a:pt x="119" y="62"/>
                    </a:lnTo>
                    <a:lnTo>
                      <a:pt x="121" y="64"/>
                    </a:lnTo>
                    <a:lnTo>
                      <a:pt x="124" y="65"/>
                    </a:lnTo>
                    <a:lnTo>
                      <a:pt x="128" y="68"/>
                    </a:lnTo>
                    <a:lnTo>
                      <a:pt x="131" y="69"/>
                    </a:lnTo>
                    <a:lnTo>
                      <a:pt x="134" y="70"/>
                    </a:lnTo>
                    <a:lnTo>
                      <a:pt x="136" y="72"/>
                    </a:lnTo>
                    <a:lnTo>
                      <a:pt x="139" y="73"/>
                    </a:lnTo>
                    <a:lnTo>
                      <a:pt x="143" y="75"/>
                    </a:lnTo>
                    <a:lnTo>
                      <a:pt x="146" y="77"/>
                    </a:lnTo>
                    <a:lnTo>
                      <a:pt x="149" y="78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43" name="Freeform 5667"/>
              <p:cNvSpPr>
                <a:spLocks/>
              </p:cNvSpPr>
              <p:nvPr/>
            </p:nvSpPr>
            <p:spPr bwMode="auto">
              <a:xfrm>
                <a:off x="3285" y="3781"/>
                <a:ext cx="150" cy="79"/>
              </a:xfrm>
              <a:custGeom>
                <a:avLst/>
                <a:gdLst>
                  <a:gd name="T0" fmla="*/ 0 w 150"/>
                  <a:gd name="T1" fmla="*/ 0 h 79"/>
                  <a:gd name="T2" fmla="*/ 4 w 150"/>
                  <a:gd name="T3" fmla="*/ 1 h 79"/>
                  <a:gd name="T4" fmla="*/ 6 w 150"/>
                  <a:gd name="T5" fmla="*/ 4 h 79"/>
                  <a:gd name="T6" fmla="*/ 9 w 150"/>
                  <a:gd name="T7" fmla="*/ 5 h 79"/>
                  <a:gd name="T8" fmla="*/ 12 w 150"/>
                  <a:gd name="T9" fmla="*/ 6 h 79"/>
                  <a:gd name="T10" fmla="*/ 16 w 150"/>
                  <a:gd name="T11" fmla="*/ 8 h 79"/>
                  <a:gd name="T12" fmla="*/ 19 w 150"/>
                  <a:gd name="T13" fmla="*/ 10 h 79"/>
                  <a:gd name="T14" fmla="*/ 21 w 150"/>
                  <a:gd name="T15" fmla="*/ 12 h 79"/>
                  <a:gd name="T16" fmla="*/ 24 w 150"/>
                  <a:gd name="T17" fmla="*/ 13 h 79"/>
                  <a:gd name="T18" fmla="*/ 27 w 150"/>
                  <a:gd name="T19" fmla="*/ 14 h 79"/>
                  <a:gd name="T20" fmla="*/ 31 w 150"/>
                  <a:gd name="T21" fmla="*/ 17 h 79"/>
                  <a:gd name="T22" fmla="*/ 34 w 150"/>
                  <a:gd name="T23" fmla="*/ 18 h 79"/>
                  <a:gd name="T24" fmla="*/ 36 w 150"/>
                  <a:gd name="T25" fmla="*/ 19 h 79"/>
                  <a:gd name="T26" fmla="*/ 39 w 150"/>
                  <a:gd name="T27" fmla="*/ 21 h 79"/>
                  <a:gd name="T28" fmla="*/ 42 w 150"/>
                  <a:gd name="T29" fmla="*/ 22 h 79"/>
                  <a:gd name="T30" fmla="*/ 46 w 150"/>
                  <a:gd name="T31" fmla="*/ 24 h 79"/>
                  <a:gd name="T32" fmla="*/ 49 w 150"/>
                  <a:gd name="T33" fmla="*/ 26 h 79"/>
                  <a:gd name="T34" fmla="*/ 52 w 150"/>
                  <a:gd name="T35" fmla="*/ 27 h 79"/>
                  <a:gd name="T36" fmla="*/ 54 w 150"/>
                  <a:gd name="T37" fmla="*/ 29 h 79"/>
                  <a:gd name="T38" fmla="*/ 58 w 150"/>
                  <a:gd name="T39" fmla="*/ 31 h 79"/>
                  <a:gd name="T40" fmla="*/ 61 w 150"/>
                  <a:gd name="T41" fmla="*/ 32 h 79"/>
                  <a:gd name="T42" fmla="*/ 64 w 150"/>
                  <a:gd name="T43" fmla="*/ 34 h 79"/>
                  <a:gd name="T44" fmla="*/ 68 w 150"/>
                  <a:gd name="T45" fmla="*/ 35 h 79"/>
                  <a:gd name="T46" fmla="*/ 69 w 150"/>
                  <a:gd name="T47" fmla="*/ 36 h 79"/>
                  <a:gd name="T48" fmla="*/ 73 w 150"/>
                  <a:gd name="T49" fmla="*/ 39 h 79"/>
                  <a:gd name="T50" fmla="*/ 76 w 150"/>
                  <a:gd name="T51" fmla="*/ 40 h 79"/>
                  <a:gd name="T52" fmla="*/ 79 w 150"/>
                  <a:gd name="T53" fmla="*/ 41 h 79"/>
                  <a:gd name="T54" fmla="*/ 83 w 150"/>
                  <a:gd name="T55" fmla="*/ 44 h 79"/>
                  <a:gd name="T56" fmla="*/ 86 w 150"/>
                  <a:gd name="T57" fmla="*/ 45 h 79"/>
                  <a:gd name="T58" fmla="*/ 88 w 150"/>
                  <a:gd name="T59" fmla="*/ 47 h 79"/>
                  <a:gd name="T60" fmla="*/ 91 w 150"/>
                  <a:gd name="T61" fmla="*/ 48 h 79"/>
                  <a:gd name="T62" fmla="*/ 94 w 150"/>
                  <a:gd name="T63" fmla="*/ 49 h 79"/>
                  <a:gd name="T64" fmla="*/ 98 w 150"/>
                  <a:gd name="T65" fmla="*/ 52 h 79"/>
                  <a:gd name="T66" fmla="*/ 101 w 150"/>
                  <a:gd name="T67" fmla="*/ 53 h 79"/>
                  <a:gd name="T68" fmla="*/ 103 w 150"/>
                  <a:gd name="T69" fmla="*/ 54 h 79"/>
                  <a:gd name="T70" fmla="*/ 106 w 150"/>
                  <a:gd name="T71" fmla="*/ 56 h 79"/>
                  <a:gd name="T72" fmla="*/ 110 w 150"/>
                  <a:gd name="T73" fmla="*/ 58 h 79"/>
                  <a:gd name="T74" fmla="*/ 113 w 150"/>
                  <a:gd name="T75" fmla="*/ 59 h 79"/>
                  <a:gd name="T76" fmla="*/ 116 w 150"/>
                  <a:gd name="T77" fmla="*/ 61 h 79"/>
                  <a:gd name="T78" fmla="*/ 118 w 150"/>
                  <a:gd name="T79" fmla="*/ 62 h 79"/>
                  <a:gd name="T80" fmla="*/ 121 w 150"/>
                  <a:gd name="T81" fmla="*/ 63 h 79"/>
                  <a:gd name="T82" fmla="*/ 125 w 150"/>
                  <a:gd name="T83" fmla="*/ 66 h 79"/>
                  <a:gd name="T84" fmla="*/ 128 w 150"/>
                  <a:gd name="T85" fmla="*/ 67 h 79"/>
                  <a:gd name="T86" fmla="*/ 131 w 150"/>
                  <a:gd name="T87" fmla="*/ 69 h 79"/>
                  <a:gd name="T88" fmla="*/ 135 w 150"/>
                  <a:gd name="T89" fmla="*/ 70 h 79"/>
                  <a:gd name="T90" fmla="*/ 136 w 150"/>
                  <a:gd name="T91" fmla="*/ 72 h 79"/>
                  <a:gd name="T92" fmla="*/ 140 w 150"/>
                  <a:gd name="T93" fmla="*/ 74 h 79"/>
                  <a:gd name="T94" fmla="*/ 143 w 150"/>
                  <a:gd name="T95" fmla="*/ 75 h 79"/>
                  <a:gd name="T96" fmla="*/ 146 w 150"/>
                  <a:gd name="T97" fmla="*/ 76 h 79"/>
                  <a:gd name="T98" fmla="*/ 150 w 150"/>
                  <a:gd name="T99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0" h="79">
                    <a:moveTo>
                      <a:pt x="0" y="0"/>
                    </a:moveTo>
                    <a:lnTo>
                      <a:pt x="4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6"/>
                    </a:lnTo>
                    <a:lnTo>
                      <a:pt x="16" y="8"/>
                    </a:lnTo>
                    <a:lnTo>
                      <a:pt x="19" y="10"/>
                    </a:lnTo>
                    <a:lnTo>
                      <a:pt x="21" y="12"/>
                    </a:lnTo>
                    <a:lnTo>
                      <a:pt x="24" y="13"/>
                    </a:lnTo>
                    <a:lnTo>
                      <a:pt x="27" y="14"/>
                    </a:lnTo>
                    <a:lnTo>
                      <a:pt x="31" y="17"/>
                    </a:lnTo>
                    <a:lnTo>
                      <a:pt x="34" y="18"/>
                    </a:lnTo>
                    <a:lnTo>
                      <a:pt x="36" y="19"/>
                    </a:lnTo>
                    <a:lnTo>
                      <a:pt x="39" y="21"/>
                    </a:lnTo>
                    <a:lnTo>
                      <a:pt x="42" y="22"/>
                    </a:lnTo>
                    <a:lnTo>
                      <a:pt x="46" y="24"/>
                    </a:lnTo>
                    <a:lnTo>
                      <a:pt x="49" y="26"/>
                    </a:lnTo>
                    <a:lnTo>
                      <a:pt x="52" y="27"/>
                    </a:lnTo>
                    <a:lnTo>
                      <a:pt x="54" y="29"/>
                    </a:lnTo>
                    <a:lnTo>
                      <a:pt x="58" y="31"/>
                    </a:lnTo>
                    <a:lnTo>
                      <a:pt x="61" y="32"/>
                    </a:lnTo>
                    <a:lnTo>
                      <a:pt x="64" y="34"/>
                    </a:lnTo>
                    <a:lnTo>
                      <a:pt x="68" y="35"/>
                    </a:lnTo>
                    <a:lnTo>
                      <a:pt x="69" y="36"/>
                    </a:lnTo>
                    <a:lnTo>
                      <a:pt x="73" y="39"/>
                    </a:lnTo>
                    <a:lnTo>
                      <a:pt x="76" y="40"/>
                    </a:lnTo>
                    <a:lnTo>
                      <a:pt x="79" y="41"/>
                    </a:lnTo>
                    <a:lnTo>
                      <a:pt x="83" y="44"/>
                    </a:lnTo>
                    <a:lnTo>
                      <a:pt x="86" y="45"/>
                    </a:lnTo>
                    <a:lnTo>
                      <a:pt x="88" y="47"/>
                    </a:lnTo>
                    <a:lnTo>
                      <a:pt x="91" y="48"/>
                    </a:lnTo>
                    <a:lnTo>
                      <a:pt x="94" y="49"/>
                    </a:lnTo>
                    <a:lnTo>
                      <a:pt x="98" y="52"/>
                    </a:lnTo>
                    <a:lnTo>
                      <a:pt x="101" y="53"/>
                    </a:lnTo>
                    <a:lnTo>
                      <a:pt x="103" y="54"/>
                    </a:lnTo>
                    <a:lnTo>
                      <a:pt x="106" y="56"/>
                    </a:lnTo>
                    <a:lnTo>
                      <a:pt x="110" y="58"/>
                    </a:lnTo>
                    <a:lnTo>
                      <a:pt x="113" y="59"/>
                    </a:lnTo>
                    <a:lnTo>
                      <a:pt x="116" y="61"/>
                    </a:lnTo>
                    <a:lnTo>
                      <a:pt x="118" y="62"/>
                    </a:lnTo>
                    <a:lnTo>
                      <a:pt x="121" y="63"/>
                    </a:lnTo>
                    <a:lnTo>
                      <a:pt x="125" y="66"/>
                    </a:lnTo>
                    <a:lnTo>
                      <a:pt x="128" y="67"/>
                    </a:lnTo>
                    <a:lnTo>
                      <a:pt x="131" y="69"/>
                    </a:lnTo>
                    <a:lnTo>
                      <a:pt x="135" y="70"/>
                    </a:lnTo>
                    <a:lnTo>
                      <a:pt x="136" y="72"/>
                    </a:lnTo>
                    <a:lnTo>
                      <a:pt x="140" y="74"/>
                    </a:lnTo>
                    <a:lnTo>
                      <a:pt x="143" y="75"/>
                    </a:lnTo>
                    <a:lnTo>
                      <a:pt x="146" y="76"/>
                    </a:lnTo>
                    <a:lnTo>
                      <a:pt x="150" y="7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44" name="Freeform 5668"/>
              <p:cNvSpPr>
                <a:spLocks/>
              </p:cNvSpPr>
              <p:nvPr/>
            </p:nvSpPr>
            <p:spPr bwMode="auto">
              <a:xfrm>
                <a:off x="3435" y="3860"/>
                <a:ext cx="149" cy="77"/>
              </a:xfrm>
              <a:custGeom>
                <a:avLst/>
                <a:gdLst>
                  <a:gd name="T0" fmla="*/ 0 w 149"/>
                  <a:gd name="T1" fmla="*/ 0 h 77"/>
                  <a:gd name="T2" fmla="*/ 1 w 149"/>
                  <a:gd name="T3" fmla="*/ 1 h 77"/>
                  <a:gd name="T4" fmla="*/ 5 w 149"/>
                  <a:gd name="T5" fmla="*/ 2 h 77"/>
                  <a:gd name="T6" fmla="*/ 8 w 149"/>
                  <a:gd name="T7" fmla="*/ 4 h 77"/>
                  <a:gd name="T8" fmla="*/ 12 w 149"/>
                  <a:gd name="T9" fmla="*/ 6 h 77"/>
                  <a:gd name="T10" fmla="*/ 15 w 149"/>
                  <a:gd name="T11" fmla="*/ 8 h 77"/>
                  <a:gd name="T12" fmla="*/ 17 w 149"/>
                  <a:gd name="T13" fmla="*/ 9 h 77"/>
                  <a:gd name="T14" fmla="*/ 20 w 149"/>
                  <a:gd name="T15" fmla="*/ 10 h 77"/>
                  <a:gd name="T16" fmla="*/ 23 w 149"/>
                  <a:gd name="T17" fmla="*/ 13 h 77"/>
                  <a:gd name="T18" fmla="*/ 27 w 149"/>
                  <a:gd name="T19" fmla="*/ 14 h 77"/>
                  <a:gd name="T20" fmla="*/ 30 w 149"/>
                  <a:gd name="T21" fmla="*/ 15 h 77"/>
                  <a:gd name="T22" fmla="*/ 33 w 149"/>
                  <a:gd name="T23" fmla="*/ 17 h 77"/>
                  <a:gd name="T24" fmla="*/ 35 w 149"/>
                  <a:gd name="T25" fmla="*/ 18 h 77"/>
                  <a:gd name="T26" fmla="*/ 38 w 149"/>
                  <a:gd name="T27" fmla="*/ 20 h 77"/>
                  <a:gd name="T28" fmla="*/ 42 w 149"/>
                  <a:gd name="T29" fmla="*/ 22 h 77"/>
                  <a:gd name="T30" fmla="*/ 45 w 149"/>
                  <a:gd name="T31" fmla="*/ 23 h 77"/>
                  <a:gd name="T32" fmla="*/ 48 w 149"/>
                  <a:gd name="T33" fmla="*/ 24 h 77"/>
                  <a:gd name="T34" fmla="*/ 50 w 149"/>
                  <a:gd name="T35" fmla="*/ 27 h 77"/>
                  <a:gd name="T36" fmla="*/ 53 w 149"/>
                  <a:gd name="T37" fmla="*/ 28 h 77"/>
                  <a:gd name="T38" fmla="*/ 57 w 149"/>
                  <a:gd name="T39" fmla="*/ 30 h 77"/>
                  <a:gd name="T40" fmla="*/ 60 w 149"/>
                  <a:gd name="T41" fmla="*/ 31 h 77"/>
                  <a:gd name="T42" fmla="*/ 64 w 149"/>
                  <a:gd name="T43" fmla="*/ 32 h 77"/>
                  <a:gd name="T44" fmla="*/ 67 w 149"/>
                  <a:gd name="T45" fmla="*/ 35 h 77"/>
                  <a:gd name="T46" fmla="*/ 69 w 149"/>
                  <a:gd name="T47" fmla="*/ 36 h 77"/>
                  <a:gd name="T48" fmla="*/ 72 w 149"/>
                  <a:gd name="T49" fmla="*/ 37 h 77"/>
                  <a:gd name="T50" fmla="*/ 75 w 149"/>
                  <a:gd name="T51" fmla="*/ 39 h 77"/>
                  <a:gd name="T52" fmla="*/ 79 w 149"/>
                  <a:gd name="T53" fmla="*/ 41 h 77"/>
                  <a:gd name="T54" fmla="*/ 82 w 149"/>
                  <a:gd name="T55" fmla="*/ 42 h 77"/>
                  <a:gd name="T56" fmla="*/ 84 w 149"/>
                  <a:gd name="T57" fmla="*/ 44 h 77"/>
                  <a:gd name="T58" fmla="*/ 87 w 149"/>
                  <a:gd name="T59" fmla="*/ 45 h 77"/>
                  <a:gd name="T60" fmla="*/ 90 w 149"/>
                  <a:gd name="T61" fmla="*/ 48 h 77"/>
                  <a:gd name="T62" fmla="*/ 94 w 149"/>
                  <a:gd name="T63" fmla="*/ 49 h 77"/>
                  <a:gd name="T64" fmla="*/ 97 w 149"/>
                  <a:gd name="T65" fmla="*/ 50 h 77"/>
                  <a:gd name="T66" fmla="*/ 99 w 149"/>
                  <a:gd name="T67" fmla="*/ 52 h 77"/>
                  <a:gd name="T68" fmla="*/ 102 w 149"/>
                  <a:gd name="T69" fmla="*/ 54 h 77"/>
                  <a:gd name="T70" fmla="*/ 105 w 149"/>
                  <a:gd name="T71" fmla="*/ 55 h 77"/>
                  <a:gd name="T72" fmla="*/ 109 w 149"/>
                  <a:gd name="T73" fmla="*/ 57 h 77"/>
                  <a:gd name="T74" fmla="*/ 112 w 149"/>
                  <a:gd name="T75" fmla="*/ 58 h 77"/>
                  <a:gd name="T76" fmla="*/ 116 w 149"/>
                  <a:gd name="T77" fmla="*/ 59 h 77"/>
                  <a:gd name="T78" fmla="*/ 117 w 149"/>
                  <a:gd name="T79" fmla="*/ 62 h 77"/>
                  <a:gd name="T80" fmla="*/ 121 w 149"/>
                  <a:gd name="T81" fmla="*/ 63 h 77"/>
                  <a:gd name="T82" fmla="*/ 124 w 149"/>
                  <a:gd name="T83" fmla="*/ 65 h 77"/>
                  <a:gd name="T84" fmla="*/ 127 w 149"/>
                  <a:gd name="T85" fmla="*/ 66 h 77"/>
                  <a:gd name="T86" fmla="*/ 131 w 149"/>
                  <a:gd name="T87" fmla="*/ 68 h 77"/>
                  <a:gd name="T88" fmla="*/ 132 w 149"/>
                  <a:gd name="T89" fmla="*/ 70 h 77"/>
                  <a:gd name="T90" fmla="*/ 136 w 149"/>
                  <a:gd name="T91" fmla="*/ 71 h 77"/>
                  <a:gd name="T92" fmla="*/ 139 w 149"/>
                  <a:gd name="T93" fmla="*/ 72 h 77"/>
                  <a:gd name="T94" fmla="*/ 142 w 149"/>
                  <a:gd name="T95" fmla="*/ 75 h 77"/>
                  <a:gd name="T96" fmla="*/ 146 w 149"/>
                  <a:gd name="T97" fmla="*/ 76 h 77"/>
                  <a:gd name="T98" fmla="*/ 149 w 149"/>
                  <a:gd name="T9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9" h="77">
                    <a:moveTo>
                      <a:pt x="0" y="0"/>
                    </a:moveTo>
                    <a:lnTo>
                      <a:pt x="1" y="1"/>
                    </a:lnTo>
                    <a:lnTo>
                      <a:pt x="5" y="2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5" y="8"/>
                    </a:lnTo>
                    <a:lnTo>
                      <a:pt x="17" y="9"/>
                    </a:lnTo>
                    <a:lnTo>
                      <a:pt x="20" y="10"/>
                    </a:lnTo>
                    <a:lnTo>
                      <a:pt x="23" y="13"/>
                    </a:lnTo>
                    <a:lnTo>
                      <a:pt x="27" y="14"/>
                    </a:lnTo>
                    <a:lnTo>
                      <a:pt x="30" y="15"/>
                    </a:lnTo>
                    <a:lnTo>
                      <a:pt x="33" y="17"/>
                    </a:lnTo>
                    <a:lnTo>
                      <a:pt x="35" y="18"/>
                    </a:lnTo>
                    <a:lnTo>
                      <a:pt x="38" y="20"/>
                    </a:lnTo>
                    <a:lnTo>
                      <a:pt x="42" y="22"/>
                    </a:lnTo>
                    <a:lnTo>
                      <a:pt x="45" y="23"/>
                    </a:lnTo>
                    <a:lnTo>
                      <a:pt x="48" y="24"/>
                    </a:lnTo>
                    <a:lnTo>
                      <a:pt x="50" y="27"/>
                    </a:lnTo>
                    <a:lnTo>
                      <a:pt x="53" y="28"/>
                    </a:lnTo>
                    <a:lnTo>
                      <a:pt x="57" y="30"/>
                    </a:lnTo>
                    <a:lnTo>
                      <a:pt x="60" y="31"/>
                    </a:lnTo>
                    <a:lnTo>
                      <a:pt x="64" y="32"/>
                    </a:lnTo>
                    <a:lnTo>
                      <a:pt x="67" y="35"/>
                    </a:lnTo>
                    <a:lnTo>
                      <a:pt x="69" y="36"/>
                    </a:lnTo>
                    <a:lnTo>
                      <a:pt x="72" y="37"/>
                    </a:lnTo>
                    <a:lnTo>
                      <a:pt x="75" y="39"/>
                    </a:lnTo>
                    <a:lnTo>
                      <a:pt x="79" y="41"/>
                    </a:lnTo>
                    <a:lnTo>
                      <a:pt x="82" y="42"/>
                    </a:lnTo>
                    <a:lnTo>
                      <a:pt x="84" y="44"/>
                    </a:lnTo>
                    <a:lnTo>
                      <a:pt x="87" y="45"/>
                    </a:lnTo>
                    <a:lnTo>
                      <a:pt x="90" y="48"/>
                    </a:lnTo>
                    <a:lnTo>
                      <a:pt x="94" y="49"/>
                    </a:lnTo>
                    <a:lnTo>
                      <a:pt x="97" y="50"/>
                    </a:lnTo>
                    <a:lnTo>
                      <a:pt x="99" y="52"/>
                    </a:lnTo>
                    <a:lnTo>
                      <a:pt x="102" y="54"/>
                    </a:lnTo>
                    <a:lnTo>
                      <a:pt x="105" y="55"/>
                    </a:lnTo>
                    <a:lnTo>
                      <a:pt x="109" y="57"/>
                    </a:lnTo>
                    <a:lnTo>
                      <a:pt x="112" y="58"/>
                    </a:lnTo>
                    <a:lnTo>
                      <a:pt x="116" y="59"/>
                    </a:lnTo>
                    <a:lnTo>
                      <a:pt x="117" y="62"/>
                    </a:lnTo>
                    <a:lnTo>
                      <a:pt x="121" y="63"/>
                    </a:lnTo>
                    <a:lnTo>
                      <a:pt x="124" y="65"/>
                    </a:lnTo>
                    <a:lnTo>
                      <a:pt x="127" y="66"/>
                    </a:lnTo>
                    <a:lnTo>
                      <a:pt x="131" y="68"/>
                    </a:lnTo>
                    <a:lnTo>
                      <a:pt x="132" y="70"/>
                    </a:lnTo>
                    <a:lnTo>
                      <a:pt x="136" y="71"/>
                    </a:lnTo>
                    <a:lnTo>
                      <a:pt x="139" y="72"/>
                    </a:lnTo>
                    <a:lnTo>
                      <a:pt x="142" y="75"/>
                    </a:lnTo>
                    <a:lnTo>
                      <a:pt x="146" y="76"/>
                    </a:lnTo>
                    <a:lnTo>
                      <a:pt x="149" y="77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45" name="Line 5669"/>
              <p:cNvSpPr>
                <a:spLocks noChangeShapeType="1"/>
              </p:cNvSpPr>
              <p:nvPr/>
            </p:nvSpPr>
            <p:spPr bwMode="auto">
              <a:xfrm>
                <a:off x="3584" y="3937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46" name="Line 5670"/>
              <p:cNvSpPr>
                <a:spLocks noChangeShapeType="1"/>
              </p:cNvSpPr>
              <p:nvPr/>
            </p:nvSpPr>
            <p:spPr bwMode="auto">
              <a:xfrm>
                <a:off x="3586" y="3939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47" name="Line 5671"/>
              <p:cNvSpPr>
                <a:spLocks noChangeShapeType="1"/>
              </p:cNvSpPr>
              <p:nvPr/>
            </p:nvSpPr>
            <p:spPr bwMode="auto">
              <a:xfrm>
                <a:off x="3589" y="3941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48" name="Line 5672"/>
              <p:cNvSpPr>
                <a:spLocks noChangeShapeType="1"/>
              </p:cNvSpPr>
              <p:nvPr/>
            </p:nvSpPr>
            <p:spPr bwMode="auto">
              <a:xfrm>
                <a:off x="3592" y="3942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49" name="Line 5673"/>
              <p:cNvSpPr>
                <a:spLocks noChangeShapeType="1"/>
              </p:cNvSpPr>
              <p:nvPr/>
            </p:nvSpPr>
            <p:spPr bwMode="auto">
              <a:xfrm>
                <a:off x="3596" y="3944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50" name="Line 5674"/>
              <p:cNvSpPr>
                <a:spLocks noChangeShapeType="1"/>
              </p:cNvSpPr>
              <p:nvPr/>
            </p:nvSpPr>
            <p:spPr bwMode="auto">
              <a:xfrm>
                <a:off x="3599" y="3945"/>
                <a:ext cx="2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51" name="Line 5675"/>
              <p:cNvSpPr>
                <a:spLocks noChangeShapeType="1"/>
              </p:cNvSpPr>
              <p:nvPr/>
            </p:nvSpPr>
            <p:spPr bwMode="auto">
              <a:xfrm>
                <a:off x="3601" y="3948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52" name="Line 5676"/>
              <p:cNvSpPr>
                <a:spLocks noChangeShapeType="1"/>
              </p:cNvSpPr>
              <p:nvPr/>
            </p:nvSpPr>
            <p:spPr bwMode="auto">
              <a:xfrm>
                <a:off x="3604" y="3949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53" name="Line 5677"/>
              <p:cNvSpPr>
                <a:spLocks noChangeShapeType="1"/>
              </p:cNvSpPr>
              <p:nvPr/>
            </p:nvSpPr>
            <p:spPr bwMode="auto">
              <a:xfrm>
                <a:off x="3608" y="3950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54" name="Line 5678"/>
              <p:cNvSpPr>
                <a:spLocks noChangeShapeType="1"/>
              </p:cNvSpPr>
              <p:nvPr/>
            </p:nvSpPr>
            <p:spPr bwMode="auto">
              <a:xfrm>
                <a:off x="1048" y="2341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55" name="Line 5679"/>
              <p:cNvSpPr>
                <a:spLocks noChangeShapeType="1"/>
              </p:cNvSpPr>
              <p:nvPr/>
            </p:nvSpPr>
            <p:spPr bwMode="auto">
              <a:xfrm>
                <a:off x="1051" y="2342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56" name="Line 5680"/>
              <p:cNvSpPr>
                <a:spLocks noChangeShapeType="1"/>
              </p:cNvSpPr>
              <p:nvPr/>
            </p:nvSpPr>
            <p:spPr bwMode="auto">
              <a:xfrm>
                <a:off x="1055" y="2344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57" name="Line 5681"/>
              <p:cNvSpPr>
                <a:spLocks noChangeShapeType="1"/>
              </p:cNvSpPr>
              <p:nvPr/>
            </p:nvSpPr>
            <p:spPr bwMode="auto">
              <a:xfrm>
                <a:off x="1058" y="2346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58" name="Freeform 5682"/>
              <p:cNvSpPr>
                <a:spLocks/>
              </p:cNvSpPr>
              <p:nvPr/>
            </p:nvSpPr>
            <p:spPr bwMode="auto">
              <a:xfrm>
                <a:off x="1060" y="2347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3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59" name="Line 5683"/>
              <p:cNvSpPr>
                <a:spLocks noChangeShapeType="1"/>
              </p:cNvSpPr>
              <p:nvPr/>
            </p:nvSpPr>
            <p:spPr bwMode="auto">
              <a:xfrm>
                <a:off x="1080" y="2358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60" name="Line 5684"/>
              <p:cNvSpPr>
                <a:spLocks noChangeShapeType="1"/>
              </p:cNvSpPr>
              <p:nvPr/>
            </p:nvSpPr>
            <p:spPr bwMode="auto">
              <a:xfrm>
                <a:off x="1082" y="2359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61" name="Line 5685"/>
              <p:cNvSpPr>
                <a:spLocks noChangeShapeType="1"/>
              </p:cNvSpPr>
              <p:nvPr/>
            </p:nvSpPr>
            <p:spPr bwMode="auto">
              <a:xfrm>
                <a:off x="1085" y="2360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29559" name="Group 8983"/>
            <p:cNvGrpSpPr>
              <a:grpSpLocks/>
            </p:cNvGrpSpPr>
            <p:nvPr/>
          </p:nvGrpSpPr>
          <p:grpSpPr bwMode="auto">
            <a:xfrm>
              <a:off x="1088" y="2361"/>
              <a:ext cx="1189" cy="625"/>
              <a:chOff x="1088" y="2361"/>
              <a:chExt cx="1189" cy="625"/>
            </a:xfrm>
          </p:grpSpPr>
          <p:sp>
            <p:nvSpPr>
              <p:cNvPr id="926263" name="Line 5687"/>
              <p:cNvSpPr>
                <a:spLocks noChangeShapeType="1"/>
              </p:cNvSpPr>
              <p:nvPr/>
            </p:nvSpPr>
            <p:spPr bwMode="auto">
              <a:xfrm>
                <a:off x="1088" y="2361"/>
                <a:ext cx="4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64" name="Freeform 5688"/>
              <p:cNvSpPr>
                <a:spLocks/>
              </p:cNvSpPr>
              <p:nvPr/>
            </p:nvSpPr>
            <p:spPr bwMode="auto">
              <a:xfrm>
                <a:off x="1092" y="2364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1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1"/>
                    </a:lnTo>
                    <a:lnTo>
                      <a:pt x="3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65" name="Line 5689"/>
              <p:cNvSpPr>
                <a:spLocks noChangeShapeType="1"/>
              </p:cNvSpPr>
              <p:nvPr/>
            </p:nvSpPr>
            <p:spPr bwMode="auto">
              <a:xfrm>
                <a:off x="1112" y="2374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66" name="Line 5690"/>
              <p:cNvSpPr>
                <a:spLocks noChangeShapeType="1"/>
              </p:cNvSpPr>
              <p:nvPr/>
            </p:nvSpPr>
            <p:spPr bwMode="auto">
              <a:xfrm>
                <a:off x="1115" y="2376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67" name="Line 5691"/>
              <p:cNvSpPr>
                <a:spLocks noChangeShapeType="1"/>
              </p:cNvSpPr>
              <p:nvPr/>
            </p:nvSpPr>
            <p:spPr bwMode="auto">
              <a:xfrm>
                <a:off x="1118" y="2378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68" name="Line 5692"/>
              <p:cNvSpPr>
                <a:spLocks noChangeShapeType="1"/>
              </p:cNvSpPr>
              <p:nvPr/>
            </p:nvSpPr>
            <p:spPr bwMode="auto">
              <a:xfrm>
                <a:off x="1122" y="2379"/>
                <a:ext cx="1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69" name="Freeform 5693"/>
              <p:cNvSpPr>
                <a:spLocks/>
              </p:cNvSpPr>
              <p:nvPr/>
            </p:nvSpPr>
            <p:spPr bwMode="auto">
              <a:xfrm>
                <a:off x="1123" y="2381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4" y="1"/>
                    </a:lnTo>
                    <a:lnTo>
                      <a:pt x="4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70" name="Line 5694"/>
              <p:cNvSpPr>
                <a:spLocks noChangeShapeType="1"/>
              </p:cNvSpPr>
              <p:nvPr/>
            </p:nvSpPr>
            <p:spPr bwMode="auto">
              <a:xfrm>
                <a:off x="1144" y="2390"/>
                <a:ext cx="1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71" name="Line 5695"/>
              <p:cNvSpPr>
                <a:spLocks noChangeShapeType="1"/>
              </p:cNvSpPr>
              <p:nvPr/>
            </p:nvSpPr>
            <p:spPr bwMode="auto">
              <a:xfrm>
                <a:off x="1145" y="2392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72" name="Line 5696"/>
              <p:cNvSpPr>
                <a:spLocks noChangeShapeType="1"/>
              </p:cNvSpPr>
              <p:nvPr/>
            </p:nvSpPr>
            <p:spPr bwMode="auto">
              <a:xfrm>
                <a:off x="1149" y="2394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73" name="Line 5697"/>
              <p:cNvSpPr>
                <a:spLocks noChangeShapeType="1"/>
              </p:cNvSpPr>
              <p:nvPr/>
            </p:nvSpPr>
            <p:spPr bwMode="auto">
              <a:xfrm>
                <a:off x="1152" y="2395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74" name="Freeform 5698"/>
              <p:cNvSpPr>
                <a:spLocks/>
              </p:cNvSpPr>
              <p:nvPr/>
            </p:nvSpPr>
            <p:spPr bwMode="auto">
              <a:xfrm>
                <a:off x="1155" y="2396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3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3"/>
                    </a:lnTo>
                    <a:lnTo>
                      <a:pt x="4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75" name="Line 5699"/>
              <p:cNvSpPr>
                <a:spLocks noChangeShapeType="1"/>
              </p:cNvSpPr>
              <p:nvPr/>
            </p:nvSpPr>
            <p:spPr bwMode="auto">
              <a:xfrm>
                <a:off x="1175" y="2408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76" name="Line 5700"/>
              <p:cNvSpPr>
                <a:spLocks noChangeShapeType="1"/>
              </p:cNvSpPr>
              <p:nvPr/>
            </p:nvSpPr>
            <p:spPr bwMode="auto">
              <a:xfrm>
                <a:off x="1175" y="2408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77" name="Line 5701"/>
              <p:cNvSpPr>
                <a:spLocks noChangeShapeType="1"/>
              </p:cNvSpPr>
              <p:nvPr/>
            </p:nvSpPr>
            <p:spPr bwMode="auto">
              <a:xfrm>
                <a:off x="1179" y="2409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78" name="Line 5702"/>
              <p:cNvSpPr>
                <a:spLocks noChangeShapeType="1"/>
              </p:cNvSpPr>
              <p:nvPr/>
            </p:nvSpPr>
            <p:spPr bwMode="auto">
              <a:xfrm>
                <a:off x="1182" y="2412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79" name="Freeform 5703"/>
              <p:cNvSpPr>
                <a:spLocks/>
              </p:cNvSpPr>
              <p:nvPr/>
            </p:nvSpPr>
            <p:spPr bwMode="auto">
              <a:xfrm>
                <a:off x="1186" y="2413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3 w 5"/>
                  <a:gd name="T3" fmla="*/ 1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3" y="1"/>
                    </a:lnTo>
                    <a:lnTo>
                      <a:pt x="5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80" name="Line 5704"/>
              <p:cNvSpPr>
                <a:spLocks noChangeShapeType="1"/>
              </p:cNvSpPr>
              <p:nvPr/>
            </p:nvSpPr>
            <p:spPr bwMode="auto">
              <a:xfrm>
                <a:off x="1197" y="2419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81" name="Line 5705"/>
              <p:cNvSpPr>
                <a:spLocks noChangeShapeType="1"/>
              </p:cNvSpPr>
              <p:nvPr/>
            </p:nvSpPr>
            <p:spPr bwMode="auto">
              <a:xfrm>
                <a:off x="1201" y="2421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82" name="Line 5706"/>
              <p:cNvSpPr>
                <a:spLocks noChangeShapeType="1"/>
              </p:cNvSpPr>
              <p:nvPr/>
            </p:nvSpPr>
            <p:spPr bwMode="auto">
              <a:xfrm>
                <a:off x="1204" y="2422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83" name="Line 5707"/>
              <p:cNvSpPr>
                <a:spLocks noChangeShapeType="1"/>
              </p:cNvSpPr>
              <p:nvPr/>
            </p:nvSpPr>
            <p:spPr bwMode="auto">
              <a:xfrm>
                <a:off x="1206" y="2424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84" name="Freeform 5708"/>
              <p:cNvSpPr>
                <a:spLocks/>
              </p:cNvSpPr>
              <p:nvPr/>
            </p:nvSpPr>
            <p:spPr bwMode="auto">
              <a:xfrm>
                <a:off x="1209" y="242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3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85" name="Line 5709"/>
              <p:cNvSpPr>
                <a:spLocks noChangeShapeType="1"/>
              </p:cNvSpPr>
              <p:nvPr/>
            </p:nvSpPr>
            <p:spPr bwMode="auto">
              <a:xfrm>
                <a:off x="1227" y="2435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86" name="Line 5710"/>
              <p:cNvSpPr>
                <a:spLocks noChangeShapeType="1"/>
              </p:cNvSpPr>
              <p:nvPr/>
            </p:nvSpPr>
            <p:spPr bwMode="auto">
              <a:xfrm>
                <a:off x="1231" y="2436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87" name="Line 5711"/>
              <p:cNvSpPr>
                <a:spLocks noChangeShapeType="1"/>
              </p:cNvSpPr>
              <p:nvPr/>
            </p:nvSpPr>
            <p:spPr bwMode="auto">
              <a:xfrm>
                <a:off x="1234" y="2438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88" name="Line 5712"/>
              <p:cNvSpPr>
                <a:spLocks noChangeShapeType="1"/>
              </p:cNvSpPr>
              <p:nvPr/>
            </p:nvSpPr>
            <p:spPr bwMode="auto">
              <a:xfrm>
                <a:off x="1237" y="2440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89" name="Freeform 5713"/>
              <p:cNvSpPr>
                <a:spLocks/>
              </p:cNvSpPr>
              <p:nvPr/>
            </p:nvSpPr>
            <p:spPr bwMode="auto">
              <a:xfrm>
                <a:off x="1239" y="2441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4 w 5"/>
                  <a:gd name="T3" fmla="*/ 2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4" y="2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90" name="Line 5714"/>
              <p:cNvSpPr>
                <a:spLocks noChangeShapeType="1"/>
              </p:cNvSpPr>
              <p:nvPr/>
            </p:nvSpPr>
            <p:spPr bwMode="auto">
              <a:xfrm>
                <a:off x="1259" y="2453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91" name="Line 5715"/>
              <p:cNvSpPr>
                <a:spLocks noChangeShapeType="1"/>
              </p:cNvSpPr>
              <p:nvPr/>
            </p:nvSpPr>
            <p:spPr bwMode="auto">
              <a:xfrm>
                <a:off x="1261" y="2453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92" name="Line 5716"/>
              <p:cNvSpPr>
                <a:spLocks noChangeShapeType="1"/>
              </p:cNvSpPr>
              <p:nvPr/>
            </p:nvSpPr>
            <p:spPr bwMode="auto">
              <a:xfrm>
                <a:off x="1264" y="2454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93" name="Line 5717"/>
              <p:cNvSpPr>
                <a:spLocks noChangeShapeType="1"/>
              </p:cNvSpPr>
              <p:nvPr/>
            </p:nvSpPr>
            <p:spPr bwMode="auto">
              <a:xfrm>
                <a:off x="1268" y="2456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94" name="Freeform 5718"/>
              <p:cNvSpPr>
                <a:spLocks/>
              </p:cNvSpPr>
              <p:nvPr/>
            </p:nvSpPr>
            <p:spPr bwMode="auto">
              <a:xfrm>
                <a:off x="1271" y="2457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2 w 5"/>
                  <a:gd name="T3" fmla="*/ 1 h 4"/>
                  <a:gd name="T4" fmla="*/ 5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2" y="1"/>
                    </a:lnTo>
                    <a:lnTo>
                      <a:pt x="5" y="4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95" name="Line 5719"/>
              <p:cNvSpPr>
                <a:spLocks noChangeShapeType="1"/>
              </p:cNvSpPr>
              <p:nvPr/>
            </p:nvSpPr>
            <p:spPr bwMode="auto">
              <a:xfrm>
                <a:off x="1291" y="2469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96" name="Line 5720"/>
              <p:cNvSpPr>
                <a:spLocks noChangeShapeType="1"/>
              </p:cNvSpPr>
              <p:nvPr/>
            </p:nvSpPr>
            <p:spPr bwMode="auto">
              <a:xfrm>
                <a:off x="1295" y="2470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97" name="Line 5721"/>
              <p:cNvSpPr>
                <a:spLocks noChangeShapeType="1"/>
              </p:cNvSpPr>
              <p:nvPr/>
            </p:nvSpPr>
            <p:spPr bwMode="auto">
              <a:xfrm>
                <a:off x="1298" y="2471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98" name="Line 5722"/>
              <p:cNvSpPr>
                <a:spLocks noChangeShapeType="1"/>
              </p:cNvSpPr>
              <p:nvPr/>
            </p:nvSpPr>
            <p:spPr bwMode="auto">
              <a:xfrm>
                <a:off x="1301" y="2474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299" name="Freeform 5723"/>
              <p:cNvSpPr>
                <a:spLocks/>
              </p:cNvSpPr>
              <p:nvPr/>
            </p:nvSpPr>
            <p:spPr bwMode="auto">
              <a:xfrm>
                <a:off x="1305" y="247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1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1"/>
                    </a:lnTo>
                    <a:lnTo>
                      <a:pt x="3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00" name="Line 5724"/>
              <p:cNvSpPr>
                <a:spLocks noChangeShapeType="1"/>
              </p:cNvSpPr>
              <p:nvPr/>
            </p:nvSpPr>
            <p:spPr bwMode="auto">
              <a:xfrm>
                <a:off x="1323" y="2485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01" name="Line 5725"/>
              <p:cNvSpPr>
                <a:spLocks noChangeShapeType="1"/>
              </p:cNvSpPr>
              <p:nvPr/>
            </p:nvSpPr>
            <p:spPr bwMode="auto">
              <a:xfrm>
                <a:off x="1325" y="2487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02" name="Line 5726"/>
              <p:cNvSpPr>
                <a:spLocks noChangeShapeType="1"/>
              </p:cNvSpPr>
              <p:nvPr/>
            </p:nvSpPr>
            <p:spPr bwMode="auto">
              <a:xfrm>
                <a:off x="1328" y="2488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03" name="Line 5727"/>
              <p:cNvSpPr>
                <a:spLocks noChangeShapeType="1"/>
              </p:cNvSpPr>
              <p:nvPr/>
            </p:nvSpPr>
            <p:spPr bwMode="auto">
              <a:xfrm>
                <a:off x="1331" y="2489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04" name="Freeform 5728"/>
              <p:cNvSpPr>
                <a:spLocks/>
              </p:cNvSpPr>
              <p:nvPr/>
            </p:nvSpPr>
            <p:spPr bwMode="auto">
              <a:xfrm>
                <a:off x="1335" y="249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1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1" y="1"/>
                    </a:lnTo>
                    <a:lnTo>
                      <a:pt x="5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05" name="Line 5729"/>
              <p:cNvSpPr>
                <a:spLocks noChangeShapeType="1"/>
              </p:cNvSpPr>
              <p:nvPr/>
            </p:nvSpPr>
            <p:spPr bwMode="auto">
              <a:xfrm>
                <a:off x="1347" y="2497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06" name="Line 5730"/>
              <p:cNvSpPr>
                <a:spLocks noChangeShapeType="1"/>
              </p:cNvSpPr>
              <p:nvPr/>
            </p:nvSpPr>
            <p:spPr bwMode="auto">
              <a:xfrm>
                <a:off x="1350" y="2498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07" name="Line 5731"/>
              <p:cNvSpPr>
                <a:spLocks noChangeShapeType="1"/>
              </p:cNvSpPr>
              <p:nvPr/>
            </p:nvSpPr>
            <p:spPr bwMode="auto">
              <a:xfrm>
                <a:off x="1353" y="2501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08" name="Line 5732"/>
              <p:cNvSpPr>
                <a:spLocks noChangeShapeType="1"/>
              </p:cNvSpPr>
              <p:nvPr/>
            </p:nvSpPr>
            <p:spPr bwMode="auto">
              <a:xfrm>
                <a:off x="1355" y="2502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09" name="Freeform 5733"/>
              <p:cNvSpPr>
                <a:spLocks/>
              </p:cNvSpPr>
              <p:nvPr/>
            </p:nvSpPr>
            <p:spPr bwMode="auto">
              <a:xfrm>
                <a:off x="1358" y="2504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4" y="1"/>
                    </a:lnTo>
                    <a:lnTo>
                      <a:pt x="4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10" name="Line 5734"/>
              <p:cNvSpPr>
                <a:spLocks noChangeShapeType="1"/>
              </p:cNvSpPr>
              <p:nvPr/>
            </p:nvSpPr>
            <p:spPr bwMode="auto">
              <a:xfrm>
                <a:off x="1378" y="2513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11" name="Line 5735"/>
              <p:cNvSpPr>
                <a:spLocks noChangeShapeType="1"/>
              </p:cNvSpPr>
              <p:nvPr/>
            </p:nvSpPr>
            <p:spPr bwMode="auto">
              <a:xfrm>
                <a:off x="1380" y="2515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12" name="Line 5736"/>
              <p:cNvSpPr>
                <a:spLocks noChangeShapeType="1"/>
              </p:cNvSpPr>
              <p:nvPr/>
            </p:nvSpPr>
            <p:spPr bwMode="auto">
              <a:xfrm>
                <a:off x="1383" y="2516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13" name="Line 5737"/>
              <p:cNvSpPr>
                <a:spLocks noChangeShapeType="1"/>
              </p:cNvSpPr>
              <p:nvPr/>
            </p:nvSpPr>
            <p:spPr bwMode="auto">
              <a:xfrm>
                <a:off x="1387" y="2518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14" name="Freeform 5738"/>
              <p:cNvSpPr>
                <a:spLocks/>
              </p:cNvSpPr>
              <p:nvPr/>
            </p:nvSpPr>
            <p:spPr bwMode="auto">
              <a:xfrm>
                <a:off x="1388" y="2519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4 w 5"/>
                  <a:gd name="T3" fmla="*/ 3 h 4"/>
                  <a:gd name="T4" fmla="*/ 5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4" y="3"/>
                    </a:lnTo>
                    <a:lnTo>
                      <a:pt x="5" y="4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15" name="Line 5739"/>
              <p:cNvSpPr>
                <a:spLocks noChangeShapeType="1"/>
              </p:cNvSpPr>
              <p:nvPr/>
            </p:nvSpPr>
            <p:spPr bwMode="auto">
              <a:xfrm>
                <a:off x="1410" y="2531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16" name="Line 5740"/>
              <p:cNvSpPr>
                <a:spLocks noChangeShapeType="1"/>
              </p:cNvSpPr>
              <p:nvPr/>
            </p:nvSpPr>
            <p:spPr bwMode="auto">
              <a:xfrm>
                <a:off x="1410" y="2531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17" name="Line 5741"/>
              <p:cNvSpPr>
                <a:spLocks noChangeShapeType="1"/>
              </p:cNvSpPr>
              <p:nvPr/>
            </p:nvSpPr>
            <p:spPr bwMode="auto">
              <a:xfrm>
                <a:off x="1414" y="2532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18" name="Line 5742"/>
              <p:cNvSpPr>
                <a:spLocks noChangeShapeType="1"/>
              </p:cNvSpPr>
              <p:nvPr/>
            </p:nvSpPr>
            <p:spPr bwMode="auto">
              <a:xfrm>
                <a:off x="1417" y="2533"/>
                <a:ext cx="2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19" name="Freeform 5743"/>
              <p:cNvSpPr>
                <a:spLocks/>
              </p:cNvSpPr>
              <p:nvPr/>
            </p:nvSpPr>
            <p:spPr bwMode="auto">
              <a:xfrm>
                <a:off x="1419" y="2536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3 w 6"/>
                  <a:gd name="T3" fmla="*/ 1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3" y="1"/>
                    </a:lnTo>
                    <a:lnTo>
                      <a:pt x="6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20" name="Line 5744"/>
              <p:cNvSpPr>
                <a:spLocks noChangeShapeType="1"/>
              </p:cNvSpPr>
              <p:nvPr/>
            </p:nvSpPr>
            <p:spPr bwMode="auto">
              <a:xfrm>
                <a:off x="1442" y="2547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21" name="Line 5745"/>
              <p:cNvSpPr>
                <a:spLocks noChangeShapeType="1"/>
              </p:cNvSpPr>
              <p:nvPr/>
            </p:nvSpPr>
            <p:spPr bwMode="auto">
              <a:xfrm>
                <a:off x="1444" y="2549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22" name="Line 5746"/>
              <p:cNvSpPr>
                <a:spLocks noChangeShapeType="1"/>
              </p:cNvSpPr>
              <p:nvPr/>
            </p:nvSpPr>
            <p:spPr bwMode="auto">
              <a:xfrm>
                <a:off x="1447" y="2550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23" name="Line 5747"/>
              <p:cNvSpPr>
                <a:spLocks noChangeShapeType="1"/>
              </p:cNvSpPr>
              <p:nvPr/>
            </p:nvSpPr>
            <p:spPr bwMode="auto">
              <a:xfrm>
                <a:off x="1451" y="2551"/>
                <a:ext cx="1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24" name="Freeform 5748"/>
              <p:cNvSpPr>
                <a:spLocks/>
              </p:cNvSpPr>
              <p:nvPr/>
            </p:nvSpPr>
            <p:spPr bwMode="auto">
              <a:xfrm>
                <a:off x="1452" y="255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25" name="Line 5749"/>
              <p:cNvSpPr>
                <a:spLocks noChangeShapeType="1"/>
              </p:cNvSpPr>
              <p:nvPr/>
            </p:nvSpPr>
            <p:spPr bwMode="auto">
              <a:xfrm>
                <a:off x="1472" y="2564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26" name="Line 5750"/>
              <p:cNvSpPr>
                <a:spLocks noChangeShapeType="1"/>
              </p:cNvSpPr>
              <p:nvPr/>
            </p:nvSpPr>
            <p:spPr bwMode="auto">
              <a:xfrm>
                <a:off x="1474" y="2564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27" name="Line 5751"/>
              <p:cNvSpPr>
                <a:spLocks noChangeShapeType="1"/>
              </p:cNvSpPr>
              <p:nvPr/>
            </p:nvSpPr>
            <p:spPr bwMode="auto">
              <a:xfrm>
                <a:off x="1477" y="2566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28" name="Line 5752"/>
              <p:cNvSpPr>
                <a:spLocks noChangeShapeType="1"/>
              </p:cNvSpPr>
              <p:nvPr/>
            </p:nvSpPr>
            <p:spPr bwMode="auto">
              <a:xfrm>
                <a:off x="1481" y="2567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29" name="Freeform 5753"/>
              <p:cNvSpPr>
                <a:spLocks/>
              </p:cNvSpPr>
              <p:nvPr/>
            </p:nvSpPr>
            <p:spPr bwMode="auto">
              <a:xfrm>
                <a:off x="1484" y="256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2"/>
                    </a:lnTo>
                    <a:lnTo>
                      <a:pt x="3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30" name="Line 5754"/>
              <p:cNvSpPr>
                <a:spLocks noChangeShapeType="1"/>
              </p:cNvSpPr>
              <p:nvPr/>
            </p:nvSpPr>
            <p:spPr bwMode="auto">
              <a:xfrm>
                <a:off x="1496" y="2576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31" name="Line 5755"/>
              <p:cNvSpPr>
                <a:spLocks noChangeShapeType="1"/>
              </p:cNvSpPr>
              <p:nvPr/>
            </p:nvSpPr>
            <p:spPr bwMode="auto">
              <a:xfrm>
                <a:off x="1499" y="2577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32" name="Line 5756"/>
              <p:cNvSpPr>
                <a:spLocks noChangeShapeType="1"/>
              </p:cNvSpPr>
              <p:nvPr/>
            </p:nvSpPr>
            <p:spPr bwMode="auto">
              <a:xfrm>
                <a:off x="1501" y="2579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33" name="Line 5757"/>
              <p:cNvSpPr>
                <a:spLocks noChangeShapeType="1"/>
              </p:cNvSpPr>
              <p:nvPr/>
            </p:nvSpPr>
            <p:spPr bwMode="auto">
              <a:xfrm>
                <a:off x="1504" y="2580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34" name="Freeform 5758"/>
              <p:cNvSpPr>
                <a:spLocks/>
              </p:cNvSpPr>
              <p:nvPr/>
            </p:nvSpPr>
            <p:spPr bwMode="auto">
              <a:xfrm>
                <a:off x="1508" y="258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35" name="Line 5759"/>
              <p:cNvSpPr>
                <a:spLocks noChangeShapeType="1"/>
              </p:cNvSpPr>
              <p:nvPr/>
            </p:nvSpPr>
            <p:spPr bwMode="auto">
              <a:xfrm>
                <a:off x="1528" y="2592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36" name="Line 5760"/>
              <p:cNvSpPr>
                <a:spLocks noChangeShapeType="1"/>
              </p:cNvSpPr>
              <p:nvPr/>
            </p:nvSpPr>
            <p:spPr bwMode="auto">
              <a:xfrm>
                <a:off x="1529" y="2593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37" name="Line 5761"/>
              <p:cNvSpPr>
                <a:spLocks noChangeShapeType="1"/>
              </p:cNvSpPr>
              <p:nvPr/>
            </p:nvSpPr>
            <p:spPr bwMode="auto">
              <a:xfrm>
                <a:off x="1533" y="2594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38" name="Line 5762"/>
              <p:cNvSpPr>
                <a:spLocks noChangeShapeType="1"/>
              </p:cNvSpPr>
              <p:nvPr/>
            </p:nvSpPr>
            <p:spPr bwMode="auto">
              <a:xfrm>
                <a:off x="1534" y="2595"/>
                <a:ext cx="4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39" name="Freeform 5763"/>
              <p:cNvSpPr>
                <a:spLocks/>
              </p:cNvSpPr>
              <p:nvPr/>
            </p:nvSpPr>
            <p:spPr bwMode="auto">
              <a:xfrm>
                <a:off x="1538" y="259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1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3" y="1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40" name="Line 5764"/>
              <p:cNvSpPr>
                <a:spLocks noChangeShapeType="1"/>
              </p:cNvSpPr>
              <p:nvPr/>
            </p:nvSpPr>
            <p:spPr bwMode="auto">
              <a:xfrm>
                <a:off x="1560" y="2608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41" name="Line 5765"/>
              <p:cNvSpPr>
                <a:spLocks noChangeShapeType="1"/>
              </p:cNvSpPr>
              <p:nvPr/>
            </p:nvSpPr>
            <p:spPr bwMode="auto">
              <a:xfrm>
                <a:off x="1560" y="2608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42" name="Line 5766"/>
              <p:cNvSpPr>
                <a:spLocks noChangeShapeType="1"/>
              </p:cNvSpPr>
              <p:nvPr/>
            </p:nvSpPr>
            <p:spPr bwMode="auto">
              <a:xfrm>
                <a:off x="1563" y="2611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43" name="Line 5767"/>
              <p:cNvSpPr>
                <a:spLocks noChangeShapeType="1"/>
              </p:cNvSpPr>
              <p:nvPr/>
            </p:nvSpPr>
            <p:spPr bwMode="auto">
              <a:xfrm>
                <a:off x="1566" y="2612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44" name="Line 5768"/>
              <p:cNvSpPr>
                <a:spLocks noChangeShapeType="1"/>
              </p:cNvSpPr>
              <p:nvPr/>
            </p:nvSpPr>
            <p:spPr bwMode="auto">
              <a:xfrm>
                <a:off x="1568" y="2613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45" name="Freeform 5769"/>
              <p:cNvSpPr>
                <a:spLocks/>
              </p:cNvSpPr>
              <p:nvPr/>
            </p:nvSpPr>
            <p:spPr bwMode="auto">
              <a:xfrm>
                <a:off x="1571" y="261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4" y="2"/>
                    </a:lnTo>
                    <a:lnTo>
                      <a:pt x="4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46" name="Line 5770"/>
              <p:cNvSpPr>
                <a:spLocks noChangeShapeType="1"/>
              </p:cNvSpPr>
              <p:nvPr/>
            </p:nvSpPr>
            <p:spPr bwMode="auto">
              <a:xfrm>
                <a:off x="1591" y="2625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47" name="Line 5771"/>
              <p:cNvSpPr>
                <a:spLocks noChangeShapeType="1"/>
              </p:cNvSpPr>
              <p:nvPr/>
            </p:nvSpPr>
            <p:spPr bwMode="auto">
              <a:xfrm>
                <a:off x="1593" y="2626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48" name="Line 5772"/>
              <p:cNvSpPr>
                <a:spLocks noChangeShapeType="1"/>
              </p:cNvSpPr>
              <p:nvPr/>
            </p:nvSpPr>
            <p:spPr bwMode="auto">
              <a:xfrm>
                <a:off x="1596" y="2628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49" name="Line 5773"/>
              <p:cNvSpPr>
                <a:spLocks noChangeShapeType="1"/>
              </p:cNvSpPr>
              <p:nvPr/>
            </p:nvSpPr>
            <p:spPr bwMode="auto">
              <a:xfrm>
                <a:off x="1600" y="2629"/>
                <a:ext cx="1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50" name="Freeform 5774"/>
              <p:cNvSpPr>
                <a:spLocks/>
              </p:cNvSpPr>
              <p:nvPr/>
            </p:nvSpPr>
            <p:spPr bwMode="auto">
              <a:xfrm>
                <a:off x="1601" y="2631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4 w 6"/>
                  <a:gd name="T3" fmla="*/ 2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lnTo>
                      <a:pt x="4" y="2"/>
                    </a:lnTo>
                    <a:lnTo>
                      <a:pt x="6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51" name="Line 5775"/>
              <p:cNvSpPr>
                <a:spLocks noChangeShapeType="1"/>
              </p:cNvSpPr>
              <p:nvPr/>
            </p:nvSpPr>
            <p:spPr bwMode="auto">
              <a:xfrm>
                <a:off x="1622" y="2642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52" name="Line 5776"/>
              <p:cNvSpPr>
                <a:spLocks noChangeShapeType="1"/>
              </p:cNvSpPr>
              <p:nvPr/>
            </p:nvSpPr>
            <p:spPr bwMode="auto">
              <a:xfrm>
                <a:off x="1623" y="2642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53" name="Line 5777"/>
              <p:cNvSpPr>
                <a:spLocks noChangeShapeType="1"/>
              </p:cNvSpPr>
              <p:nvPr/>
            </p:nvSpPr>
            <p:spPr bwMode="auto">
              <a:xfrm>
                <a:off x="1627" y="2644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54" name="Line 5778"/>
              <p:cNvSpPr>
                <a:spLocks noChangeShapeType="1"/>
              </p:cNvSpPr>
              <p:nvPr/>
            </p:nvSpPr>
            <p:spPr bwMode="auto">
              <a:xfrm>
                <a:off x="1630" y="2646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55" name="Freeform 5779"/>
              <p:cNvSpPr>
                <a:spLocks/>
              </p:cNvSpPr>
              <p:nvPr/>
            </p:nvSpPr>
            <p:spPr bwMode="auto">
              <a:xfrm>
                <a:off x="1632" y="2647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3 w 6"/>
                  <a:gd name="T3" fmla="*/ 1 h 4"/>
                  <a:gd name="T4" fmla="*/ 6 w 6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3" y="1"/>
                    </a:lnTo>
                    <a:lnTo>
                      <a:pt x="6" y="4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56" name="Line 5780"/>
              <p:cNvSpPr>
                <a:spLocks noChangeShapeType="1"/>
              </p:cNvSpPr>
              <p:nvPr/>
            </p:nvSpPr>
            <p:spPr bwMode="auto">
              <a:xfrm>
                <a:off x="1645" y="2653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57" name="Line 5781"/>
              <p:cNvSpPr>
                <a:spLocks noChangeShapeType="1"/>
              </p:cNvSpPr>
              <p:nvPr/>
            </p:nvSpPr>
            <p:spPr bwMode="auto">
              <a:xfrm>
                <a:off x="1648" y="2655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58" name="Line 5782"/>
              <p:cNvSpPr>
                <a:spLocks noChangeShapeType="1"/>
              </p:cNvSpPr>
              <p:nvPr/>
            </p:nvSpPr>
            <p:spPr bwMode="auto">
              <a:xfrm>
                <a:off x="1650" y="2656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59" name="Line 5783"/>
              <p:cNvSpPr>
                <a:spLocks noChangeShapeType="1"/>
              </p:cNvSpPr>
              <p:nvPr/>
            </p:nvSpPr>
            <p:spPr bwMode="auto">
              <a:xfrm>
                <a:off x="1653" y="2659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60" name="Freeform 5784"/>
              <p:cNvSpPr>
                <a:spLocks/>
              </p:cNvSpPr>
              <p:nvPr/>
            </p:nvSpPr>
            <p:spPr bwMode="auto">
              <a:xfrm>
                <a:off x="1657" y="2660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3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61" name="Line 5785"/>
              <p:cNvSpPr>
                <a:spLocks noChangeShapeType="1"/>
              </p:cNvSpPr>
              <p:nvPr/>
            </p:nvSpPr>
            <p:spPr bwMode="auto">
              <a:xfrm>
                <a:off x="1677" y="2669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62" name="Line 5786"/>
              <p:cNvSpPr>
                <a:spLocks noChangeShapeType="1"/>
              </p:cNvSpPr>
              <p:nvPr/>
            </p:nvSpPr>
            <p:spPr bwMode="auto">
              <a:xfrm>
                <a:off x="1679" y="2670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63" name="Line 5787"/>
              <p:cNvSpPr>
                <a:spLocks noChangeShapeType="1"/>
              </p:cNvSpPr>
              <p:nvPr/>
            </p:nvSpPr>
            <p:spPr bwMode="auto">
              <a:xfrm>
                <a:off x="1682" y="2673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64" name="Line 5788"/>
              <p:cNvSpPr>
                <a:spLocks noChangeShapeType="1"/>
              </p:cNvSpPr>
              <p:nvPr/>
            </p:nvSpPr>
            <p:spPr bwMode="auto">
              <a:xfrm>
                <a:off x="1684" y="2674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65" name="Freeform 5789"/>
              <p:cNvSpPr>
                <a:spLocks/>
              </p:cNvSpPr>
              <p:nvPr/>
            </p:nvSpPr>
            <p:spPr bwMode="auto">
              <a:xfrm>
                <a:off x="1687" y="2676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3 w 5"/>
                  <a:gd name="T3" fmla="*/ 1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3" y="1"/>
                    </a:lnTo>
                    <a:lnTo>
                      <a:pt x="5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66" name="Line 5790"/>
              <p:cNvSpPr>
                <a:spLocks noChangeShapeType="1"/>
              </p:cNvSpPr>
              <p:nvPr/>
            </p:nvSpPr>
            <p:spPr bwMode="auto">
              <a:xfrm>
                <a:off x="1709" y="2687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67" name="Line 5791"/>
              <p:cNvSpPr>
                <a:spLocks noChangeShapeType="1"/>
              </p:cNvSpPr>
              <p:nvPr/>
            </p:nvSpPr>
            <p:spPr bwMode="auto">
              <a:xfrm>
                <a:off x="1709" y="2687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68" name="Line 5792"/>
              <p:cNvSpPr>
                <a:spLocks noChangeShapeType="1"/>
              </p:cNvSpPr>
              <p:nvPr/>
            </p:nvSpPr>
            <p:spPr bwMode="auto">
              <a:xfrm>
                <a:off x="1712" y="2688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69" name="Line 5793"/>
              <p:cNvSpPr>
                <a:spLocks noChangeShapeType="1"/>
              </p:cNvSpPr>
              <p:nvPr/>
            </p:nvSpPr>
            <p:spPr bwMode="auto">
              <a:xfrm>
                <a:off x="1714" y="2690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70" name="Freeform 5794"/>
              <p:cNvSpPr>
                <a:spLocks/>
              </p:cNvSpPr>
              <p:nvPr/>
            </p:nvSpPr>
            <p:spPr bwMode="auto">
              <a:xfrm>
                <a:off x="1717" y="2692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4 w 7"/>
                  <a:gd name="T3" fmla="*/ 2 h 3"/>
                  <a:gd name="T4" fmla="*/ 7 w 7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4" y="2"/>
                    </a:lnTo>
                    <a:lnTo>
                      <a:pt x="7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71" name="Line 5795"/>
              <p:cNvSpPr>
                <a:spLocks noChangeShapeType="1"/>
              </p:cNvSpPr>
              <p:nvPr/>
            </p:nvSpPr>
            <p:spPr bwMode="auto">
              <a:xfrm>
                <a:off x="1739" y="2703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72" name="Line 5796"/>
              <p:cNvSpPr>
                <a:spLocks noChangeShapeType="1"/>
              </p:cNvSpPr>
              <p:nvPr/>
            </p:nvSpPr>
            <p:spPr bwMode="auto">
              <a:xfrm>
                <a:off x="1742" y="2704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73" name="Line 5797"/>
              <p:cNvSpPr>
                <a:spLocks noChangeShapeType="1"/>
              </p:cNvSpPr>
              <p:nvPr/>
            </p:nvSpPr>
            <p:spPr bwMode="auto">
              <a:xfrm>
                <a:off x="1746" y="2706"/>
                <a:ext cx="1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74" name="Line 5798"/>
              <p:cNvSpPr>
                <a:spLocks noChangeShapeType="1"/>
              </p:cNvSpPr>
              <p:nvPr/>
            </p:nvSpPr>
            <p:spPr bwMode="auto">
              <a:xfrm>
                <a:off x="1747" y="2708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75" name="Freeform 5799"/>
              <p:cNvSpPr>
                <a:spLocks/>
              </p:cNvSpPr>
              <p:nvPr/>
            </p:nvSpPr>
            <p:spPr bwMode="auto">
              <a:xfrm>
                <a:off x="1751" y="2709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1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3" y="1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76" name="Line 5800"/>
              <p:cNvSpPr>
                <a:spLocks noChangeShapeType="1"/>
              </p:cNvSpPr>
              <p:nvPr/>
            </p:nvSpPr>
            <p:spPr bwMode="auto">
              <a:xfrm>
                <a:off x="1771" y="2720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77" name="Line 5801"/>
              <p:cNvSpPr>
                <a:spLocks noChangeShapeType="1"/>
              </p:cNvSpPr>
              <p:nvPr/>
            </p:nvSpPr>
            <p:spPr bwMode="auto">
              <a:xfrm>
                <a:off x="1773" y="2721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78" name="Line 5802"/>
              <p:cNvSpPr>
                <a:spLocks noChangeShapeType="1"/>
              </p:cNvSpPr>
              <p:nvPr/>
            </p:nvSpPr>
            <p:spPr bwMode="auto">
              <a:xfrm>
                <a:off x="1776" y="2722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79" name="Line 5803"/>
              <p:cNvSpPr>
                <a:spLocks noChangeShapeType="1"/>
              </p:cNvSpPr>
              <p:nvPr/>
            </p:nvSpPr>
            <p:spPr bwMode="auto">
              <a:xfrm>
                <a:off x="1779" y="2723"/>
                <a:ext cx="2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80" name="Freeform 5804"/>
              <p:cNvSpPr>
                <a:spLocks/>
              </p:cNvSpPr>
              <p:nvPr/>
            </p:nvSpPr>
            <p:spPr bwMode="auto">
              <a:xfrm>
                <a:off x="1781" y="2726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1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3" y="1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81" name="Line 5805"/>
              <p:cNvSpPr>
                <a:spLocks noChangeShapeType="1"/>
              </p:cNvSpPr>
              <p:nvPr/>
            </p:nvSpPr>
            <p:spPr bwMode="auto">
              <a:xfrm>
                <a:off x="1794" y="2731"/>
                <a:ext cx="2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82" name="Line 5806"/>
              <p:cNvSpPr>
                <a:spLocks noChangeShapeType="1"/>
              </p:cNvSpPr>
              <p:nvPr/>
            </p:nvSpPr>
            <p:spPr bwMode="auto">
              <a:xfrm>
                <a:off x="1796" y="2734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83" name="Line 5807"/>
              <p:cNvSpPr>
                <a:spLocks noChangeShapeType="1"/>
              </p:cNvSpPr>
              <p:nvPr/>
            </p:nvSpPr>
            <p:spPr bwMode="auto">
              <a:xfrm>
                <a:off x="1799" y="2735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84" name="Line 5808"/>
              <p:cNvSpPr>
                <a:spLocks noChangeShapeType="1"/>
              </p:cNvSpPr>
              <p:nvPr/>
            </p:nvSpPr>
            <p:spPr bwMode="auto">
              <a:xfrm>
                <a:off x="1803" y="2736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85" name="Freeform 5809"/>
              <p:cNvSpPr>
                <a:spLocks/>
              </p:cNvSpPr>
              <p:nvPr/>
            </p:nvSpPr>
            <p:spPr bwMode="auto">
              <a:xfrm>
                <a:off x="1806" y="273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3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86" name="Line 5810"/>
              <p:cNvSpPr>
                <a:spLocks noChangeShapeType="1"/>
              </p:cNvSpPr>
              <p:nvPr/>
            </p:nvSpPr>
            <p:spPr bwMode="auto">
              <a:xfrm>
                <a:off x="1825" y="2748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87" name="Line 5811"/>
              <p:cNvSpPr>
                <a:spLocks noChangeShapeType="1"/>
              </p:cNvSpPr>
              <p:nvPr/>
            </p:nvSpPr>
            <p:spPr bwMode="auto">
              <a:xfrm>
                <a:off x="1828" y="2749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88" name="Line 5812"/>
              <p:cNvSpPr>
                <a:spLocks noChangeShapeType="1"/>
              </p:cNvSpPr>
              <p:nvPr/>
            </p:nvSpPr>
            <p:spPr bwMode="auto">
              <a:xfrm>
                <a:off x="1830" y="2750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89" name="Line 5813"/>
              <p:cNvSpPr>
                <a:spLocks noChangeShapeType="1"/>
              </p:cNvSpPr>
              <p:nvPr/>
            </p:nvSpPr>
            <p:spPr bwMode="auto">
              <a:xfrm>
                <a:off x="1833" y="2752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90" name="Freeform 5814"/>
              <p:cNvSpPr>
                <a:spLocks/>
              </p:cNvSpPr>
              <p:nvPr/>
            </p:nvSpPr>
            <p:spPr bwMode="auto">
              <a:xfrm>
                <a:off x="1836" y="2754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4 w 5"/>
                  <a:gd name="T3" fmla="*/ 2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4" y="2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91" name="Line 5815"/>
              <p:cNvSpPr>
                <a:spLocks noChangeShapeType="1"/>
              </p:cNvSpPr>
              <p:nvPr/>
            </p:nvSpPr>
            <p:spPr bwMode="auto">
              <a:xfrm>
                <a:off x="1856" y="2764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92" name="Line 5816"/>
              <p:cNvSpPr>
                <a:spLocks noChangeShapeType="1"/>
              </p:cNvSpPr>
              <p:nvPr/>
            </p:nvSpPr>
            <p:spPr bwMode="auto">
              <a:xfrm>
                <a:off x="1858" y="2765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93" name="Line 5817"/>
              <p:cNvSpPr>
                <a:spLocks noChangeShapeType="1"/>
              </p:cNvSpPr>
              <p:nvPr/>
            </p:nvSpPr>
            <p:spPr bwMode="auto">
              <a:xfrm>
                <a:off x="1861" y="2767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94" name="Line 5818"/>
              <p:cNvSpPr>
                <a:spLocks noChangeShapeType="1"/>
              </p:cNvSpPr>
              <p:nvPr/>
            </p:nvSpPr>
            <p:spPr bwMode="auto">
              <a:xfrm>
                <a:off x="1863" y="2768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95" name="Freeform 5819"/>
              <p:cNvSpPr>
                <a:spLocks/>
              </p:cNvSpPr>
              <p:nvPr/>
            </p:nvSpPr>
            <p:spPr bwMode="auto">
              <a:xfrm>
                <a:off x="1866" y="2770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4 w 7"/>
                  <a:gd name="T3" fmla="*/ 1 h 4"/>
                  <a:gd name="T4" fmla="*/ 7 w 7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lnTo>
                      <a:pt x="4" y="1"/>
                    </a:lnTo>
                    <a:lnTo>
                      <a:pt x="7" y="4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96" name="Line 5820"/>
              <p:cNvSpPr>
                <a:spLocks noChangeShapeType="1"/>
              </p:cNvSpPr>
              <p:nvPr/>
            </p:nvSpPr>
            <p:spPr bwMode="auto">
              <a:xfrm>
                <a:off x="1888" y="2781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97" name="Line 5821"/>
              <p:cNvSpPr>
                <a:spLocks noChangeShapeType="1"/>
              </p:cNvSpPr>
              <p:nvPr/>
            </p:nvSpPr>
            <p:spPr bwMode="auto">
              <a:xfrm>
                <a:off x="1892" y="2783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98" name="Line 5822"/>
              <p:cNvSpPr>
                <a:spLocks noChangeShapeType="1"/>
              </p:cNvSpPr>
              <p:nvPr/>
            </p:nvSpPr>
            <p:spPr bwMode="auto">
              <a:xfrm>
                <a:off x="1895" y="2784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399" name="Line 5823"/>
              <p:cNvSpPr>
                <a:spLocks noChangeShapeType="1"/>
              </p:cNvSpPr>
              <p:nvPr/>
            </p:nvSpPr>
            <p:spPr bwMode="auto">
              <a:xfrm>
                <a:off x="1897" y="2785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00" name="Freeform 5824"/>
              <p:cNvSpPr>
                <a:spLocks/>
              </p:cNvSpPr>
              <p:nvPr/>
            </p:nvSpPr>
            <p:spPr bwMode="auto">
              <a:xfrm>
                <a:off x="1900" y="278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1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3" y="1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01" name="Line 5825"/>
              <p:cNvSpPr>
                <a:spLocks noChangeShapeType="1"/>
              </p:cNvSpPr>
              <p:nvPr/>
            </p:nvSpPr>
            <p:spPr bwMode="auto">
              <a:xfrm>
                <a:off x="1920" y="2798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02" name="Line 5826"/>
              <p:cNvSpPr>
                <a:spLocks noChangeShapeType="1"/>
              </p:cNvSpPr>
              <p:nvPr/>
            </p:nvSpPr>
            <p:spPr bwMode="auto">
              <a:xfrm>
                <a:off x="1922" y="2798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03" name="Line 5827"/>
              <p:cNvSpPr>
                <a:spLocks noChangeShapeType="1"/>
              </p:cNvSpPr>
              <p:nvPr/>
            </p:nvSpPr>
            <p:spPr bwMode="auto">
              <a:xfrm>
                <a:off x="1925" y="2801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04" name="Line 5828"/>
              <p:cNvSpPr>
                <a:spLocks noChangeShapeType="1"/>
              </p:cNvSpPr>
              <p:nvPr/>
            </p:nvSpPr>
            <p:spPr bwMode="auto">
              <a:xfrm>
                <a:off x="1927" y="2802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05" name="Freeform 5829"/>
              <p:cNvSpPr>
                <a:spLocks/>
              </p:cNvSpPr>
              <p:nvPr/>
            </p:nvSpPr>
            <p:spPr bwMode="auto">
              <a:xfrm>
                <a:off x="1930" y="2803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4 w 7"/>
                  <a:gd name="T3" fmla="*/ 2 h 3"/>
                  <a:gd name="T4" fmla="*/ 7 w 7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4" y="2"/>
                    </a:lnTo>
                    <a:lnTo>
                      <a:pt x="7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06" name="Line 5830"/>
              <p:cNvSpPr>
                <a:spLocks noChangeShapeType="1"/>
              </p:cNvSpPr>
              <p:nvPr/>
            </p:nvSpPr>
            <p:spPr bwMode="auto">
              <a:xfrm>
                <a:off x="1944" y="2810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07" name="Line 5831"/>
              <p:cNvSpPr>
                <a:spLocks noChangeShapeType="1"/>
              </p:cNvSpPr>
              <p:nvPr/>
            </p:nvSpPr>
            <p:spPr bwMode="auto">
              <a:xfrm>
                <a:off x="1945" y="2811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08" name="Line 5832"/>
              <p:cNvSpPr>
                <a:spLocks noChangeShapeType="1"/>
              </p:cNvSpPr>
              <p:nvPr/>
            </p:nvSpPr>
            <p:spPr bwMode="auto">
              <a:xfrm>
                <a:off x="1949" y="2813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09" name="Line 5833"/>
              <p:cNvSpPr>
                <a:spLocks noChangeShapeType="1"/>
              </p:cNvSpPr>
              <p:nvPr/>
            </p:nvSpPr>
            <p:spPr bwMode="auto">
              <a:xfrm>
                <a:off x="1952" y="2815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10" name="Freeform 5834"/>
              <p:cNvSpPr>
                <a:spLocks/>
              </p:cNvSpPr>
              <p:nvPr/>
            </p:nvSpPr>
            <p:spPr bwMode="auto">
              <a:xfrm>
                <a:off x="1955" y="2816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4" y="2"/>
                    </a:lnTo>
                    <a:lnTo>
                      <a:pt x="4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11" name="Line 5835"/>
              <p:cNvSpPr>
                <a:spLocks noChangeShapeType="1"/>
              </p:cNvSpPr>
              <p:nvPr/>
            </p:nvSpPr>
            <p:spPr bwMode="auto">
              <a:xfrm>
                <a:off x="1976" y="2826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12" name="Line 5836"/>
              <p:cNvSpPr>
                <a:spLocks noChangeShapeType="1"/>
              </p:cNvSpPr>
              <p:nvPr/>
            </p:nvSpPr>
            <p:spPr bwMode="auto">
              <a:xfrm>
                <a:off x="1977" y="2827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13" name="Line 5837"/>
              <p:cNvSpPr>
                <a:spLocks noChangeShapeType="1"/>
              </p:cNvSpPr>
              <p:nvPr/>
            </p:nvSpPr>
            <p:spPr bwMode="auto">
              <a:xfrm>
                <a:off x="1979" y="2829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14" name="Line 5838"/>
              <p:cNvSpPr>
                <a:spLocks noChangeShapeType="1"/>
              </p:cNvSpPr>
              <p:nvPr/>
            </p:nvSpPr>
            <p:spPr bwMode="auto">
              <a:xfrm>
                <a:off x="1982" y="2831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15" name="Freeform 5839"/>
              <p:cNvSpPr>
                <a:spLocks/>
              </p:cNvSpPr>
              <p:nvPr/>
            </p:nvSpPr>
            <p:spPr bwMode="auto">
              <a:xfrm>
                <a:off x="1986" y="2832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1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3" y="1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16" name="Line 5840"/>
              <p:cNvSpPr>
                <a:spLocks noChangeShapeType="1"/>
              </p:cNvSpPr>
              <p:nvPr/>
            </p:nvSpPr>
            <p:spPr bwMode="auto">
              <a:xfrm>
                <a:off x="2007" y="2843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17" name="Line 5841"/>
              <p:cNvSpPr>
                <a:spLocks noChangeShapeType="1"/>
              </p:cNvSpPr>
              <p:nvPr/>
            </p:nvSpPr>
            <p:spPr bwMode="auto">
              <a:xfrm>
                <a:off x="2009" y="2845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18" name="Line 5842"/>
              <p:cNvSpPr>
                <a:spLocks noChangeShapeType="1"/>
              </p:cNvSpPr>
              <p:nvPr/>
            </p:nvSpPr>
            <p:spPr bwMode="auto">
              <a:xfrm>
                <a:off x="2012" y="2846"/>
                <a:ext cx="4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19" name="Line 5843"/>
              <p:cNvSpPr>
                <a:spLocks noChangeShapeType="1"/>
              </p:cNvSpPr>
              <p:nvPr/>
            </p:nvSpPr>
            <p:spPr bwMode="auto">
              <a:xfrm>
                <a:off x="2016" y="2849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20" name="Freeform 5844"/>
              <p:cNvSpPr>
                <a:spLocks/>
              </p:cNvSpPr>
              <p:nvPr/>
            </p:nvSpPr>
            <p:spPr bwMode="auto">
              <a:xfrm>
                <a:off x="2019" y="2850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3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21" name="Line 5845"/>
              <p:cNvSpPr>
                <a:spLocks noChangeShapeType="1"/>
              </p:cNvSpPr>
              <p:nvPr/>
            </p:nvSpPr>
            <p:spPr bwMode="auto">
              <a:xfrm>
                <a:off x="2039" y="2859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22" name="Line 5846"/>
              <p:cNvSpPr>
                <a:spLocks noChangeShapeType="1"/>
              </p:cNvSpPr>
              <p:nvPr/>
            </p:nvSpPr>
            <p:spPr bwMode="auto">
              <a:xfrm>
                <a:off x="2041" y="2860"/>
                <a:ext cx="2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23" name="Line 5847"/>
              <p:cNvSpPr>
                <a:spLocks noChangeShapeType="1"/>
              </p:cNvSpPr>
              <p:nvPr/>
            </p:nvSpPr>
            <p:spPr bwMode="auto">
              <a:xfrm>
                <a:off x="2043" y="2863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24" name="Line 5848"/>
              <p:cNvSpPr>
                <a:spLocks noChangeShapeType="1"/>
              </p:cNvSpPr>
              <p:nvPr/>
            </p:nvSpPr>
            <p:spPr bwMode="auto">
              <a:xfrm>
                <a:off x="2046" y="2864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25" name="Freeform 5849"/>
              <p:cNvSpPr>
                <a:spLocks/>
              </p:cNvSpPr>
              <p:nvPr/>
            </p:nvSpPr>
            <p:spPr bwMode="auto">
              <a:xfrm>
                <a:off x="2049" y="2865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4 w 5"/>
                  <a:gd name="T3" fmla="*/ 2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4" y="2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26" name="Line 5850"/>
              <p:cNvSpPr>
                <a:spLocks noChangeShapeType="1"/>
              </p:cNvSpPr>
              <p:nvPr/>
            </p:nvSpPr>
            <p:spPr bwMode="auto">
              <a:xfrm>
                <a:off x="2069" y="2877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27" name="Line 5851"/>
              <p:cNvSpPr>
                <a:spLocks noChangeShapeType="1"/>
              </p:cNvSpPr>
              <p:nvPr/>
            </p:nvSpPr>
            <p:spPr bwMode="auto">
              <a:xfrm>
                <a:off x="2071" y="2877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28" name="Line 5852"/>
              <p:cNvSpPr>
                <a:spLocks noChangeShapeType="1"/>
              </p:cNvSpPr>
              <p:nvPr/>
            </p:nvSpPr>
            <p:spPr bwMode="auto">
              <a:xfrm>
                <a:off x="2074" y="2878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29" name="Line 5853"/>
              <p:cNvSpPr>
                <a:spLocks noChangeShapeType="1"/>
              </p:cNvSpPr>
              <p:nvPr/>
            </p:nvSpPr>
            <p:spPr bwMode="auto">
              <a:xfrm>
                <a:off x="2076" y="2880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30" name="Freeform 5854"/>
              <p:cNvSpPr>
                <a:spLocks/>
              </p:cNvSpPr>
              <p:nvPr/>
            </p:nvSpPr>
            <p:spPr bwMode="auto">
              <a:xfrm>
                <a:off x="2080" y="2881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3 w 6"/>
                  <a:gd name="T3" fmla="*/ 2 h 4"/>
                  <a:gd name="T4" fmla="*/ 6 w 6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3" y="2"/>
                    </a:lnTo>
                    <a:lnTo>
                      <a:pt x="6" y="4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31" name="Line 5855"/>
              <p:cNvSpPr>
                <a:spLocks noChangeShapeType="1"/>
              </p:cNvSpPr>
              <p:nvPr/>
            </p:nvSpPr>
            <p:spPr bwMode="auto">
              <a:xfrm>
                <a:off x="2091" y="2888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32" name="Line 5856"/>
              <p:cNvSpPr>
                <a:spLocks noChangeShapeType="1"/>
              </p:cNvSpPr>
              <p:nvPr/>
            </p:nvSpPr>
            <p:spPr bwMode="auto">
              <a:xfrm>
                <a:off x="2095" y="2890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33" name="Line 5857"/>
              <p:cNvSpPr>
                <a:spLocks noChangeShapeType="1"/>
              </p:cNvSpPr>
              <p:nvPr/>
            </p:nvSpPr>
            <p:spPr bwMode="auto">
              <a:xfrm>
                <a:off x="2098" y="2891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34" name="Line 5858"/>
              <p:cNvSpPr>
                <a:spLocks noChangeShapeType="1"/>
              </p:cNvSpPr>
              <p:nvPr/>
            </p:nvSpPr>
            <p:spPr bwMode="auto">
              <a:xfrm>
                <a:off x="2101" y="2893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35" name="Freeform 5859"/>
              <p:cNvSpPr>
                <a:spLocks/>
              </p:cNvSpPr>
              <p:nvPr/>
            </p:nvSpPr>
            <p:spPr bwMode="auto">
              <a:xfrm>
                <a:off x="2105" y="289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3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36" name="Line 5860"/>
              <p:cNvSpPr>
                <a:spLocks noChangeShapeType="1"/>
              </p:cNvSpPr>
              <p:nvPr/>
            </p:nvSpPr>
            <p:spPr bwMode="auto">
              <a:xfrm>
                <a:off x="2123" y="2904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37" name="Line 5861"/>
              <p:cNvSpPr>
                <a:spLocks noChangeShapeType="1"/>
              </p:cNvSpPr>
              <p:nvPr/>
            </p:nvSpPr>
            <p:spPr bwMode="auto">
              <a:xfrm>
                <a:off x="2125" y="2905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38" name="Line 5862"/>
              <p:cNvSpPr>
                <a:spLocks noChangeShapeType="1"/>
              </p:cNvSpPr>
              <p:nvPr/>
            </p:nvSpPr>
            <p:spPr bwMode="auto">
              <a:xfrm>
                <a:off x="2128" y="2907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39" name="Line 5863"/>
              <p:cNvSpPr>
                <a:spLocks noChangeShapeType="1"/>
              </p:cNvSpPr>
              <p:nvPr/>
            </p:nvSpPr>
            <p:spPr bwMode="auto">
              <a:xfrm>
                <a:off x="2132" y="2908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40" name="Freeform 5864"/>
              <p:cNvSpPr>
                <a:spLocks/>
              </p:cNvSpPr>
              <p:nvPr/>
            </p:nvSpPr>
            <p:spPr bwMode="auto">
              <a:xfrm>
                <a:off x="2135" y="2911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1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3" y="1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41" name="Line 5865"/>
              <p:cNvSpPr>
                <a:spLocks noChangeShapeType="1"/>
              </p:cNvSpPr>
              <p:nvPr/>
            </p:nvSpPr>
            <p:spPr bwMode="auto">
              <a:xfrm>
                <a:off x="2155" y="2921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42" name="Line 5866"/>
              <p:cNvSpPr>
                <a:spLocks noChangeShapeType="1"/>
              </p:cNvSpPr>
              <p:nvPr/>
            </p:nvSpPr>
            <p:spPr bwMode="auto">
              <a:xfrm>
                <a:off x="2157" y="2921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43" name="Line 5867"/>
              <p:cNvSpPr>
                <a:spLocks noChangeShapeType="1"/>
              </p:cNvSpPr>
              <p:nvPr/>
            </p:nvSpPr>
            <p:spPr bwMode="auto">
              <a:xfrm>
                <a:off x="2158" y="2922"/>
                <a:ext cx="4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44" name="Line 5868"/>
              <p:cNvSpPr>
                <a:spLocks noChangeShapeType="1"/>
              </p:cNvSpPr>
              <p:nvPr/>
            </p:nvSpPr>
            <p:spPr bwMode="auto">
              <a:xfrm>
                <a:off x="2162" y="2925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45" name="Freeform 5869"/>
              <p:cNvSpPr>
                <a:spLocks/>
              </p:cNvSpPr>
              <p:nvPr/>
            </p:nvSpPr>
            <p:spPr bwMode="auto">
              <a:xfrm>
                <a:off x="2165" y="2926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3 w 7"/>
                  <a:gd name="T3" fmla="*/ 2 h 3"/>
                  <a:gd name="T4" fmla="*/ 7 w 7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3" y="2"/>
                    </a:lnTo>
                    <a:lnTo>
                      <a:pt x="7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46" name="Line 5870"/>
              <p:cNvSpPr>
                <a:spLocks noChangeShapeType="1"/>
              </p:cNvSpPr>
              <p:nvPr/>
            </p:nvSpPr>
            <p:spPr bwMode="auto">
              <a:xfrm>
                <a:off x="2187" y="2938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47" name="Line 5871"/>
              <p:cNvSpPr>
                <a:spLocks noChangeShapeType="1"/>
              </p:cNvSpPr>
              <p:nvPr/>
            </p:nvSpPr>
            <p:spPr bwMode="auto">
              <a:xfrm>
                <a:off x="2190" y="2939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48" name="Line 5872"/>
              <p:cNvSpPr>
                <a:spLocks noChangeShapeType="1"/>
              </p:cNvSpPr>
              <p:nvPr/>
            </p:nvSpPr>
            <p:spPr bwMode="auto">
              <a:xfrm>
                <a:off x="2192" y="2940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49" name="Line 5873"/>
              <p:cNvSpPr>
                <a:spLocks noChangeShapeType="1"/>
              </p:cNvSpPr>
              <p:nvPr/>
            </p:nvSpPr>
            <p:spPr bwMode="auto">
              <a:xfrm>
                <a:off x="2195" y="2942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50" name="Freeform 5874"/>
              <p:cNvSpPr>
                <a:spLocks/>
              </p:cNvSpPr>
              <p:nvPr/>
            </p:nvSpPr>
            <p:spPr bwMode="auto">
              <a:xfrm>
                <a:off x="2199" y="2943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51" name="Line 5875"/>
              <p:cNvSpPr>
                <a:spLocks noChangeShapeType="1"/>
              </p:cNvSpPr>
              <p:nvPr/>
            </p:nvSpPr>
            <p:spPr bwMode="auto">
              <a:xfrm>
                <a:off x="2219" y="2954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52" name="Line 5876"/>
              <p:cNvSpPr>
                <a:spLocks noChangeShapeType="1"/>
              </p:cNvSpPr>
              <p:nvPr/>
            </p:nvSpPr>
            <p:spPr bwMode="auto">
              <a:xfrm>
                <a:off x="2220" y="2955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53" name="Line 5877"/>
              <p:cNvSpPr>
                <a:spLocks noChangeShapeType="1"/>
              </p:cNvSpPr>
              <p:nvPr/>
            </p:nvSpPr>
            <p:spPr bwMode="auto">
              <a:xfrm>
                <a:off x="2222" y="2956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54" name="Line 5878"/>
              <p:cNvSpPr>
                <a:spLocks noChangeShapeType="1"/>
              </p:cNvSpPr>
              <p:nvPr/>
            </p:nvSpPr>
            <p:spPr bwMode="auto">
              <a:xfrm>
                <a:off x="2225" y="2958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55" name="Freeform 5879"/>
              <p:cNvSpPr>
                <a:spLocks/>
              </p:cNvSpPr>
              <p:nvPr/>
            </p:nvSpPr>
            <p:spPr bwMode="auto">
              <a:xfrm>
                <a:off x="2229" y="2960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3 w 6"/>
                  <a:gd name="T3" fmla="*/ 1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lnTo>
                      <a:pt x="3" y="1"/>
                    </a:lnTo>
                    <a:lnTo>
                      <a:pt x="6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56" name="Line 5880"/>
              <p:cNvSpPr>
                <a:spLocks noChangeShapeType="1"/>
              </p:cNvSpPr>
              <p:nvPr/>
            </p:nvSpPr>
            <p:spPr bwMode="auto">
              <a:xfrm>
                <a:off x="2241" y="2966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57" name="Line 5881"/>
              <p:cNvSpPr>
                <a:spLocks noChangeShapeType="1"/>
              </p:cNvSpPr>
              <p:nvPr/>
            </p:nvSpPr>
            <p:spPr bwMode="auto">
              <a:xfrm>
                <a:off x="2244" y="2968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58" name="Line 5882"/>
              <p:cNvSpPr>
                <a:spLocks noChangeShapeType="1"/>
              </p:cNvSpPr>
              <p:nvPr/>
            </p:nvSpPr>
            <p:spPr bwMode="auto">
              <a:xfrm>
                <a:off x="2247" y="2969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59" name="Line 5883"/>
              <p:cNvSpPr>
                <a:spLocks noChangeShapeType="1"/>
              </p:cNvSpPr>
              <p:nvPr/>
            </p:nvSpPr>
            <p:spPr bwMode="auto">
              <a:xfrm>
                <a:off x="2251" y="2970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60" name="Freeform 5884"/>
              <p:cNvSpPr>
                <a:spLocks/>
              </p:cNvSpPr>
              <p:nvPr/>
            </p:nvSpPr>
            <p:spPr bwMode="auto">
              <a:xfrm>
                <a:off x="2254" y="297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61" name="Line 5885"/>
              <p:cNvSpPr>
                <a:spLocks noChangeShapeType="1"/>
              </p:cNvSpPr>
              <p:nvPr/>
            </p:nvSpPr>
            <p:spPr bwMode="auto">
              <a:xfrm>
                <a:off x="2272" y="2982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62" name="Line 5886"/>
              <p:cNvSpPr>
                <a:spLocks noChangeShapeType="1"/>
              </p:cNvSpPr>
              <p:nvPr/>
            </p:nvSpPr>
            <p:spPr bwMode="auto">
              <a:xfrm>
                <a:off x="2274" y="2983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29558" name="Group 8982"/>
            <p:cNvGrpSpPr>
              <a:grpSpLocks/>
            </p:cNvGrpSpPr>
            <p:nvPr/>
          </p:nvGrpSpPr>
          <p:grpSpPr bwMode="auto">
            <a:xfrm>
              <a:off x="2277" y="2986"/>
              <a:ext cx="1148" cy="601"/>
              <a:chOff x="2277" y="2986"/>
              <a:chExt cx="1148" cy="601"/>
            </a:xfrm>
          </p:grpSpPr>
          <p:sp>
            <p:nvSpPr>
              <p:cNvPr id="926464" name="Line 5888"/>
              <p:cNvSpPr>
                <a:spLocks noChangeShapeType="1"/>
              </p:cNvSpPr>
              <p:nvPr/>
            </p:nvSpPr>
            <p:spPr bwMode="auto">
              <a:xfrm>
                <a:off x="2277" y="2986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65" name="Line 5889"/>
              <p:cNvSpPr>
                <a:spLocks noChangeShapeType="1"/>
              </p:cNvSpPr>
              <p:nvPr/>
            </p:nvSpPr>
            <p:spPr bwMode="auto">
              <a:xfrm>
                <a:off x="2281" y="2987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66" name="Freeform 5890"/>
              <p:cNvSpPr>
                <a:spLocks/>
              </p:cNvSpPr>
              <p:nvPr/>
            </p:nvSpPr>
            <p:spPr bwMode="auto">
              <a:xfrm>
                <a:off x="2284" y="298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3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67" name="Line 5891"/>
              <p:cNvSpPr>
                <a:spLocks noChangeShapeType="1"/>
              </p:cNvSpPr>
              <p:nvPr/>
            </p:nvSpPr>
            <p:spPr bwMode="auto">
              <a:xfrm>
                <a:off x="2304" y="2999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68" name="Line 5892"/>
              <p:cNvSpPr>
                <a:spLocks noChangeShapeType="1"/>
              </p:cNvSpPr>
              <p:nvPr/>
            </p:nvSpPr>
            <p:spPr bwMode="auto">
              <a:xfrm>
                <a:off x="2304" y="3000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69" name="Line 5893"/>
              <p:cNvSpPr>
                <a:spLocks noChangeShapeType="1"/>
              </p:cNvSpPr>
              <p:nvPr/>
            </p:nvSpPr>
            <p:spPr bwMode="auto">
              <a:xfrm>
                <a:off x="2308" y="3001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70" name="Line 5894"/>
              <p:cNvSpPr>
                <a:spLocks noChangeShapeType="1"/>
              </p:cNvSpPr>
              <p:nvPr/>
            </p:nvSpPr>
            <p:spPr bwMode="auto">
              <a:xfrm>
                <a:off x="2311" y="3003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71" name="Freeform 5895"/>
              <p:cNvSpPr>
                <a:spLocks/>
              </p:cNvSpPr>
              <p:nvPr/>
            </p:nvSpPr>
            <p:spPr bwMode="auto">
              <a:xfrm>
                <a:off x="2314" y="3004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4 w 5"/>
                  <a:gd name="T3" fmla="*/ 2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4" y="2"/>
                    </a:lnTo>
                    <a:lnTo>
                      <a:pt x="5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72" name="Line 5896"/>
              <p:cNvSpPr>
                <a:spLocks noChangeShapeType="1"/>
              </p:cNvSpPr>
              <p:nvPr/>
            </p:nvSpPr>
            <p:spPr bwMode="auto">
              <a:xfrm>
                <a:off x="2336" y="3015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73" name="Line 5897"/>
              <p:cNvSpPr>
                <a:spLocks noChangeShapeType="1"/>
              </p:cNvSpPr>
              <p:nvPr/>
            </p:nvSpPr>
            <p:spPr bwMode="auto">
              <a:xfrm>
                <a:off x="2338" y="3017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74" name="Line 5898"/>
              <p:cNvSpPr>
                <a:spLocks noChangeShapeType="1"/>
              </p:cNvSpPr>
              <p:nvPr/>
            </p:nvSpPr>
            <p:spPr bwMode="auto">
              <a:xfrm>
                <a:off x="2341" y="3018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75" name="Line 5899"/>
              <p:cNvSpPr>
                <a:spLocks noChangeShapeType="1"/>
              </p:cNvSpPr>
              <p:nvPr/>
            </p:nvSpPr>
            <p:spPr bwMode="auto">
              <a:xfrm>
                <a:off x="2345" y="3020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76" name="Freeform 5900"/>
              <p:cNvSpPr>
                <a:spLocks/>
              </p:cNvSpPr>
              <p:nvPr/>
            </p:nvSpPr>
            <p:spPr bwMode="auto">
              <a:xfrm>
                <a:off x="2348" y="30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3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77" name="Line 5901"/>
              <p:cNvSpPr>
                <a:spLocks noChangeShapeType="1"/>
              </p:cNvSpPr>
              <p:nvPr/>
            </p:nvSpPr>
            <p:spPr bwMode="auto">
              <a:xfrm>
                <a:off x="2366" y="3031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78" name="Line 5902"/>
              <p:cNvSpPr>
                <a:spLocks noChangeShapeType="1"/>
              </p:cNvSpPr>
              <p:nvPr/>
            </p:nvSpPr>
            <p:spPr bwMode="auto">
              <a:xfrm>
                <a:off x="2370" y="3032"/>
                <a:ext cx="1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79" name="Line 5903"/>
              <p:cNvSpPr>
                <a:spLocks noChangeShapeType="1"/>
              </p:cNvSpPr>
              <p:nvPr/>
            </p:nvSpPr>
            <p:spPr bwMode="auto">
              <a:xfrm>
                <a:off x="2371" y="3035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80" name="Line 5904"/>
              <p:cNvSpPr>
                <a:spLocks noChangeShapeType="1"/>
              </p:cNvSpPr>
              <p:nvPr/>
            </p:nvSpPr>
            <p:spPr bwMode="auto">
              <a:xfrm>
                <a:off x="2375" y="3036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81" name="Freeform 5905"/>
              <p:cNvSpPr>
                <a:spLocks/>
              </p:cNvSpPr>
              <p:nvPr/>
            </p:nvSpPr>
            <p:spPr bwMode="auto">
              <a:xfrm>
                <a:off x="2378" y="3037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3 w 5"/>
                  <a:gd name="T3" fmla="*/ 3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3" y="3"/>
                    </a:lnTo>
                    <a:lnTo>
                      <a:pt x="5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82" name="Line 5906"/>
              <p:cNvSpPr>
                <a:spLocks noChangeShapeType="1"/>
              </p:cNvSpPr>
              <p:nvPr/>
            </p:nvSpPr>
            <p:spPr bwMode="auto">
              <a:xfrm>
                <a:off x="2390" y="3044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83" name="Line 5907"/>
              <p:cNvSpPr>
                <a:spLocks noChangeShapeType="1"/>
              </p:cNvSpPr>
              <p:nvPr/>
            </p:nvSpPr>
            <p:spPr bwMode="auto">
              <a:xfrm>
                <a:off x="2393" y="3045"/>
                <a:ext cx="4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84" name="Line 5908"/>
              <p:cNvSpPr>
                <a:spLocks noChangeShapeType="1"/>
              </p:cNvSpPr>
              <p:nvPr/>
            </p:nvSpPr>
            <p:spPr bwMode="auto">
              <a:xfrm>
                <a:off x="2397" y="3048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85" name="Line 5909"/>
              <p:cNvSpPr>
                <a:spLocks noChangeShapeType="1"/>
              </p:cNvSpPr>
              <p:nvPr/>
            </p:nvSpPr>
            <p:spPr bwMode="auto">
              <a:xfrm>
                <a:off x="2400" y="3049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86" name="Freeform 5910"/>
              <p:cNvSpPr>
                <a:spLocks/>
              </p:cNvSpPr>
              <p:nvPr/>
            </p:nvSpPr>
            <p:spPr bwMode="auto">
              <a:xfrm>
                <a:off x="2403" y="305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87" name="Line 5911"/>
              <p:cNvSpPr>
                <a:spLocks noChangeShapeType="1"/>
              </p:cNvSpPr>
              <p:nvPr/>
            </p:nvSpPr>
            <p:spPr bwMode="auto">
              <a:xfrm>
                <a:off x="2422" y="3061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88" name="Line 5912"/>
              <p:cNvSpPr>
                <a:spLocks noChangeShapeType="1"/>
              </p:cNvSpPr>
              <p:nvPr/>
            </p:nvSpPr>
            <p:spPr bwMode="auto">
              <a:xfrm>
                <a:off x="2423" y="3062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89" name="Line 5913"/>
              <p:cNvSpPr>
                <a:spLocks noChangeShapeType="1"/>
              </p:cNvSpPr>
              <p:nvPr/>
            </p:nvSpPr>
            <p:spPr bwMode="auto">
              <a:xfrm>
                <a:off x="2427" y="3063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90" name="Line 5914"/>
              <p:cNvSpPr>
                <a:spLocks noChangeShapeType="1"/>
              </p:cNvSpPr>
              <p:nvPr/>
            </p:nvSpPr>
            <p:spPr bwMode="auto">
              <a:xfrm>
                <a:off x="2430" y="3065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91" name="Freeform 5915"/>
              <p:cNvSpPr>
                <a:spLocks/>
              </p:cNvSpPr>
              <p:nvPr/>
            </p:nvSpPr>
            <p:spPr bwMode="auto">
              <a:xfrm>
                <a:off x="2433" y="3066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2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2"/>
                    </a:lnTo>
                    <a:lnTo>
                      <a:pt x="4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92" name="Line 5916"/>
              <p:cNvSpPr>
                <a:spLocks noChangeShapeType="1"/>
              </p:cNvSpPr>
              <p:nvPr/>
            </p:nvSpPr>
            <p:spPr bwMode="auto">
              <a:xfrm>
                <a:off x="2454" y="3077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93" name="Line 5917"/>
              <p:cNvSpPr>
                <a:spLocks noChangeShapeType="1"/>
              </p:cNvSpPr>
              <p:nvPr/>
            </p:nvSpPr>
            <p:spPr bwMode="auto">
              <a:xfrm>
                <a:off x="2454" y="3077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94" name="Line 5918"/>
              <p:cNvSpPr>
                <a:spLocks noChangeShapeType="1"/>
              </p:cNvSpPr>
              <p:nvPr/>
            </p:nvSpPr>
            <p:spPr bwMode="auto">
              <a:xfrm>
                <a:off x="2457" y="3079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95" name="Line 5919"/>
              <p:cNvSpPr>
                <a:spLocks noChangeShapeType="1"/>
              </p:cNvSpPr>
              <p:nvPr/>
            </p:nvSpPr>
            <p:spPr bwMode="auto">
              <a:xfrm>
                <a:off x="2460" y="3081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96" name="Line 5920"/>
              <p:cNvSpPr>
                <a:spLocks noChangeShapeType="1"/>
              </p:cNvSpPr>
              <p:nvPr/>
            </p:nvSpPr>
            <p:spPr bwMode="auto">
              <a:xfrm>
                <a:off x="2464" y="3083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97" name="Freeform 5921"/>
              <p:cNvSpPr>
                <a:spLocks/>
              </p:cNvSpPr>
              <p:nvPr/>
            </p:nvSpPr>
            <p:spPr bwMode="auto">
              <a:xfrm>
                <a:off x="2467" y="308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98" name="Line 5922"/>
              <p:cNvSpPr>
                <a:spLocks noChangeShapeType="1"/>
              </p:cNvSpPr>
              <p:nvPr/>
            </p:nvSpPr>
            <p:spPr bwMode="auto">
              <a:xfrm>
                <a:off x="2485" y="3093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499" name="Line 5923"/>
              <p:cNvSpPr>
                <a:spLocks noChangeShapeType="1"/>
              </p:cNvSpPr>
              <p:nvPr/>
            </p:nvSpPr>
            <p:spPr bwMode="auto">
              <a:xfrm>
                <a:off x="2487" y="3095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00" name="Line 5924"/>
              <p:cNvSpPr>
                <a:spLocks noChangeShapeType="1"/>
              </p:cNvSpPr>
              <p:nvPr/>
            </p:nvSpPr>
            <p:spPr bwMode="auto">
              <a:xfrm>
                <a:off x="2490" y="3097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01" name="Line 5925"/>
              <p:cNvSpPr>
                <a:spLocks noChangeShapeType="1"/>
              </p:cNvSpPr>
              <p:nvPr/>
            </p:nvSpPr>
            <p:spPr bwMode="auto">
              <a:xfrm>
                <a:off x="2494" y="3098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02" name="Freeform 5926"/>
              <p:cNvSpPr>
                <a:spLocks/>
              </p:cNvSpPr>
              <p:nvPr/>
            </p:nvSpPr>
            <p:spPr bwMode="auto">
              <a:xfrm>
                <a:off x="2497" y="3100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4" y="2"/>
                    </a:lnTo>
                    <a:lnTo>
                      <a:pt x="4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03" name="Line 5927"/>
              <p:cNvSpPr>
                <a:spLocks noChangeShapeType="1"/>
              </p:cNvSpPr>
              <p:nvPr/>
            </p:nvSpPr>
            <p:spPr bwMode="auto">
              <a:xfrm>
                <a:off x="2517" y="3111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04" name="Line 5928"/>
              <p:cNvSpPr>
                <a:spLocks noChangeShapeType="1"/>
              </p:cNvSpPr>
              <p:nvPr/>
            </p:nvSpPr>
            <p:spPr bwMode="auto">
              <a:xfrm>
                <a:off x="2517" y="3111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05" name="Line 5929"/>
              <p:cNvSpPr>
                <a:spLocks noChangeShapeType="1"/>
              </p:cNvSpPr>
              <p:nvPr/>
            </p:nvSpPr>
            <p:spPr bwMode="auto">
              <a:xfrm>
                <a:off x="2521" y="3112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06" name="Line 5930"/>
              <p:cNvSpPr>
                <a:spLocks noChangeShapeType="1"/>
              </p:cNvSpPr>
              <p:nvPr/>
            </p:nvSpPr>
            <p:spPr bwMode="auto">
              <a:xfrm>
                <a:off x="2524" y="3115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07" name="Freeform 5931"/>
              <p:cNvSpPr>
                <a:spLocks/>
              </p:cNvSpPr>
              <p:nvPr/>
            </p:nvSpPr>
            <p:spPr bwMode="auto">
              <a:xfrm>
                <a:off x="2527" y="3116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4 w 5"/>
                  <a:gd name="T3" fmla="*/ 1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4" y="1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08" name="Line 5932"/>
              <p:cNvSpPr>
                <a:spLocks noChangeShapeType="1"/>
              </p:cNvSpPr>
              <p:nvPr/>
            </p:nvSpPr>
            <p:spPr bwMode="auto">
              <a:xfrm>
                <a:off x="2539" y="3123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09" name="Line 5933"/>
              <p:cNvSpPr>
                <a:spLocks noChangeShapeType="1"/>
              </p:cNvSpPr>
              <p:nvPr/>
            </p:nvSpPr>
            <p:spPr bwMode="auto">
              <a:xfrm>
                <a:off x="2542" y="3124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10" name="Line 5934"/>
              <p:cNvSpPr>
                <a:spLocks noChangeShapeType="1"/>
              </p:cNvSpPr>
              <p:nvPr/>
            </p:nvSpPr>
            <p:spPr bwMode="auto">
              <a:xfrm>
                <a:off x="2546" y="3125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11" name="Line 5935"/>
              <p:cNvSpPr>
                <a:spLocks noChangeShapeType="1"/>
              </p:cNvSpPr>
              <p:nvPr/>
            </p:nvSpPr>
            <p:spPr bwMode="auto">
              <a:xfrm>
                <a:off x="2549" y="3127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12" name="Freeform 5936"/>
              <p:cNvSpPr>
                <a:spLocks/>
              </p:cNvSpPr>
              <p:nvPr/>
            </p:nvSpPr>
            <p:spPr bwMode="auto">
              <a:xfrm>
                <a:off x="2551" y="3129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1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3" y="1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13" name="Line 5937"/>
              <p:cNvSpPr>
                <a:spLocks noChangeShapeType="1"/>
              </p:cNvSpPr>
              <p:nvPr/>
            </p:nvSpPr>
            <p:spPr bwMode="auto">
              <a:xfrm>
                <a:off x="2571" y="3139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14" name="Line 5938"/>
              <p:cNvSpPr>
                <a:spLocks noChangeShapeType="1"/>
              </p:cNvSpPr>
              <p:nvPr/>
            </p:nvSpPr>
            <p:spPr bwMode="auto">
              <a:xfrm>
                <a:off x="2573" y="3140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15" name="Line 5939"/>
              <p:cNvSpPr>
                <a:spLocks noChangeShapeType="1"/>
              </p:cNvSpPr>
              <p:nvPr/>
            </p:nvSpPr>
            <p:spPr bwMode="auto">
              <a:xfrm>
                <a:off x="2576" y="3141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16" name="Line 5940"/>
              <p:cNvSpPr>
                <a:spLocks noChangeShapeType="1"/>
              </p:cNvSpPr>
              <p:nvPr/>
            </p:nvSpPr>
            <p:spPr bwMode="auto">
              <a:xfrm>
                <a:off x="2579" y="3143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17" name="Freeform 5941"/>
              <p:cNvSpPr>
                <a:spLocks/>
              </p:cNvSpPr>
              <p:nvPr/>
            </p:nvSpPr>
            <p:spPr bwMode="auto">
              <a:xfrm>
                <a:off x="2583" y="3145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1 w 5"/>
                  <a:gd name="T3" fmla="*/ 1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1" y="1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18" name="Line 5942"/>
              <p:cNvSpPr>
                <a:spLocks noChangeShapeType="1"/>
              </p:cNvSpPr>
              <p:nvPr/>
            </p:nvSpPr>
            <p:spPr bwMode="auto">
              <a:xfrm>
                <a:off x="2603" y="3156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19" name="Line 5943"/>
              <p:cNvSpPr>
                <a:spLocks noChangeShapeType="1"/>
              </p:cNvSpPr>
              <p:nvPr/>
            </p:nvSpPr>
            <p:spPr bwMode="auto">
              <a:xfrm>
                <a:off x="2603" y="3156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20" name="Line 5944"/>
              <p:cNvSpPr>
                <a:spLocks noChangeShapeType="1"/>
              </p:cNvSpPr>
              <p:nvPr/>
            </p:nvSpPr>
            <p:spPr bwMode="auto">
              <a:xfrm>
                <a:off x="2606" y="3158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21" name="Line 5945"/>
              <p:cNvSpPr>
                <a:spLocks noChangeShapeType="1"/>
              </p:cNvSpPr>
              <p:nvPr/>
            </p:nvSpPr>
            <p:spPr bwMode="auto">
              <a:xfrm>
                <a:off x="2610" y="3159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22" name="Line 5946"/>
              <p:cNvSpPr>
                <a:spLocks noChangeShapeType="1"/>
              </p:cNvSpPr>
              <p:nvPr/>
            </p:nvSpPr>
            <p:spPr bwMode="auto">
              <a:xfrm>
                <a:off x="2613" y="3160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23" name="Freeform 5947"/>
              <p:cNvSpPr>
                <a:spLocks/>
              </p:cNvSpPr>
              <p:nvPr/>
            </p:nvSpPr>
            <p:spPr bwMode="auto">
              <a:xfrm>
                <a:off x="2616" y="316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24" name="Line 5948"/>
              <p:cNvSpPr>
                <a:spLocks noChangeShapeType="1"/>
              </p:cNvSpPr>
              <p:nvPr/>
            </p:nvSpPr>
            <p:spPr bwMode="auto">
              <a:xfrm>
                <a:off x="2635" y="3172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25" name="Line 5949"/>
              <p:cNvSpPr>
                <a:spLocks noChangeShapeType="1"/>
              </p:cNvSpPr>
              <p:nvPr/>
            </p:nvSpPr>
            <p:spPr bwMode="auto">
              <a:xfrm>
                <a:off x="2636" y="3173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26" name="Line 5950"/>
              <p:cNvSpPr>
                <a:spLocks noChangeShapeType="1"/>
              </p:cNvSpPr>
              <p:nvPr/>
            </p:nvSpPr>
            <p:spPr bwMode="auto">
              <a:xfrm>
                <a:off x="2640" y="3174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27" name="Line 5951"/>
              <p:cNvSpPr>
                <a:spLocks noChangeShapeType="1"/>
              </p:cNvSpPr>
              <p:nvPr/>
            </p:nvSpPr>
            <p:spPr bwMode="auto">
              <a:xfrm>
                <a:off x="2643" y="3177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28" name="Freeform 5952"/>
              <p:cNvSpPr>
                <a:spLocks/>
              </p:cNvSpPr>
              <p:nvPr/>
            </p:nvSpPr>
            <p:spPr bwMode="auto">
              <a:xfrm>
                <a:off x="2646" y="3178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2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2"/>
                    </a:lnTo>
                    <a:lnTo>
                      <a:pt x="4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29" name="Line 5953"/>
              <p:cNvSpPr>
                <a:spLocks noChangeShapeType="1"/>
              </p:cNvSpPr>
              <p:nvPr/>
            </p:nvSpPr>
            <p:spPr bwMode="auto">
              <a:xfrm>
                <a:off x="2665" y="3188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30" name="Line 5954"/>
              <p:cNvSpPr>
                <a:spLocks noChangeShapeType="1"/>
              </p:cNvSpPr>
              <p:nvPr/>
            </p:nvSpPr>
            <p:spPr bwMode="auto">
              <a:xfrm>
                <a:off x="2667" y="3189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31" name="Line 5955"/>
              <p:cNvSpPr>
                <a:spLocks noChangeShapeType="1"/>
              </p:cNvSpPr>
              <p:nvPr/>
            </p:nvSpPr>
            <p:spPr bwMode="auto">
              <a:xfrm>
                <a:off x="2670" y="3191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32" name="Line 5956"/>
              <p:cNvSpPr>
                <a:spLocks noChangeShapeType="1"/>
              </p:cNvSpPr>
              <p:nvPr/>
            </p:nvSpPr>
            <p:spPr bwMode="auto">
              <a:xfrm>
                <a:off x="2673" y="3192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33" name="Freeform 5957"/>
              <p:cNvSpPr>
                <a:spLocks/>
              </p:cNvSpPr>
              <p:nvPr/>
            </p:nvSpPr>
            <p:spPr bwMode="auto">
              <a:xfrm>
                <a:off x="2677" y="3194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3 w 5"/>
                  <a:gd name="T3" fmla="*/ 1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3" y="1"/>
                    </a:lnTo>
                    <a:lnTo>
                      <a:pt x="5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34" name="Line 5958"/>
              <p:cNvSpPr>
                <a:spLocks noChangeShapeType="1"/>
              </p:cNvSpPr>
              <p:nvPr/>
            </p:nvSpPr>
            <p:spPr bwMode="auto">
              <a:xfrm>
                <a:off x="2688" y="3200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35" name="Line 5959"/>
              <p:cNvSpPr>
                <a:spLocks noChangeShapeType="1"/>
              </p:cNvSpPr>
              <p:nvPr/>
            </p:nvSpPr>
            <p:spPr bwMode="auto">
              <a:xfrm>
                <a:off x="2692" y="3202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36" name="Line 5960"/>
              <p:cNvSpPr>
                <a:spLocks noChangeShapeType="1"/>
              </p:cNvSpPr>
              <p:nvPr/>
            </p:nvSpPr>
            <p:spPr bwMode="auto">
              <a:xfrm>
                <a:off x="2695" y="3204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37" name="Line 5961"/>
              <p:cNvSpPr>
                <a:spLocks noChangeShapeType="1"/>
              </p:cNvSpPr>
              <p:nvPr/>
            </p:nvSpPr>
            <p:spPr bwMode="auto">
              <a:xfrm>
                <a:off x="2698" y="3205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38" name="Freeform 5962"/>
              <p:cNvSpPr>
                <a:spLocks/>
              </p:cNvSpPr>
              <p:nvPr/>
            </p:nvSpPr>
            <p:spPr bwMode="auto">
              <a:xfrm>
                <a:off x="2700" y="320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3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39" name="Line 5963"/>
              <p:cNvSpPr>
                <a:spLocks noChangeShapeType="1"/>
              </p:cNvSpPr>
              <p:nvPr/>
            </p:nvSpPr>
            <p:spPr bwMode="auto">
              <a:xfrm>
                <a:off x="2720" y="3216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40" name="Line 5964"/>
              <p:cNvSpPr>
                <a:spLocks noChangeShapeType="1"/>
              </p:cNvSpPr>
              <p:nvPr/>
            </p:nvSpPr>
            <p:spPr bwMode="auto">
              <a:xfrm>
                <a:off x="2722" y="3218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41" name="Line 5965"/>
              <p:cNvSpPr>
                <a:spLocks noChangeShapeType="1"/>
              </p:cNvSpPr>
              <p:nvPr/>
            </p:nvSpPr>
            <p:spPr bwMode="auto">
              <a:xfrm>
                <a:off x="2725" y="3220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42" name="Line 5966"/>
              <p:cNvSpPr>
                <a:spLocks noChangeShapeType="1"/>
              </p:cNvSpPr>
              <p:nvPr/>
            </p:nvSpPr>
            <p:spPr bwMode="auto">
              <a:xfrm>
                <a:off x="2729" y="3221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43" name="Freeform 5967"/>
              <p:cNvSpPr>
                <a:spLocks/>
              </p:cNvSpPr>
              <p:nvPr/>
            </p:nvSpPr>
            <p:spPr bwMode="auto">
              <a:xfrm>
                <a:off x="2730" y="3222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4 w 5"/>
                  <a:gd name="T3" fmla="*/ 3 h 4"/>
                  <a:gd name="T4" fmla="*/ 5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4" y="3"/>
                    </a:lnTo>
                    <a:lnTo>
                      <a:pt x="5" y="4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44" name="Line 5968"/>
              <p:cNvSpPr>
                <a:spLocks noChangeShapeType="1"/>
              </p:cNvSpPr>
              <p:nvPr/>
            </p:nvSpPr>
            <p:spPr bwMode="auto">
              <a:xfrm>
                <a:off x="2752" y="3234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45" name="Line 5969"/>
              <p:cNvSpPr>
                <a:spLocks noChangeShapeType="1"/>
              </p:cNvSpPr>
              <p:nvPr/>
            </p:nvSpPr>
            <p:spPr bwMode="auto">
              <a:xfrm>
                <a:off x="2752" y="3234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46" name="Line 5970"/>
              <p:cNvSpPr>
                <a:spLocks noChangeShapeType="1"/>
              </p:cNvSpPr>
              <p:nvPr/>
            </p:nvSpPr>
            <p:spPr bwMode="auto">
              <a:xfrm>
                <a:off x="2755" y="3235"/>
                <a:ext cx="4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47" name="Line 5971"/>
              <p:cNvSpPr>
                <a:spLocks noChangeShapeType="1"/>
              </p:cNvSpPr>
              <p:nvPr/>
            </p:nvSpPr>
            <p:spPr bwMode="auto">
              <a:xfrm>
                <a:off x="2759" y="3238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48" name="Freeform 5972"/>
              <p:cNvSpPr>
                <a:spLocks/>
              </p:cNvSpPr>
              <p:nvPr/>
            </p:nvSpPr>
            <p:spPr bwMode="auto">
              <a:xfrm>
                <a:off x="2762" y="3239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2 w 5"/>
                  <a:gd name="T3" fmla="*/ 1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2" y="1"/>
                    </a:lnTo>
                    <a:lnTo>
                      <a:pt x="5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49" name="Line 5973"/>
              <p:cNvSpPr>
                <a:spLocks noChangeShapeType="1"/>
              </p:cNvSpPr>
              <p:nvPr/>
            </p:nvSpPr>
            <p:spPr bwMode="auto">
              <a:xfrm>
                <a:off x="2784" y="3250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50" name="Line 5974"/>
              <p:cNvSpPr>
                <a:spLocks noChangeShapeType="1"/>
              </p:cNvSpPr>
              <p:nvPr/>
            </p:nvSpPr>
            <p:spPr bwMode="auto">
              <a:xfrm>
                <a:off x="2786" y="3252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51" name="Line 5975"/>
              <p:cNvSpPr>
                <a:spLocks noChangeShapeType="1"/>
              </p:cNvSpPr>
              <p:nvPr/>
            </p:nvSpPr>
            <p:spPr bwMode="auto">
              <a:xfrm>
                <a:off x="2789" y="3253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52" name="Line 5976"/>
              <p:cNvSpPr>
                <a:spLocks noChangeShapeType="1"/>
              </p:cNvSpPr>
              <p:nvPr/>
            </p:nvSpPr>
            <p:spPr bwMode="auto">
              <a:xfrm>
                <a:off x="2792" y="3255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53" name="Freeform 5977"/>
              <p:cNvSpPr>
                <a:spLocks/>
              </p:cNvSpPr>
              <p:nvPr/>
            </p:nvSpPr>
            <p:spPr bwMode="auto">
              <a:xfrm>
                <a:off x="2796" y="325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1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1"/>
                    </a:lnTo>
                    <a:lnTo>
                      <a:pt x="3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54" name="Line 5978"/>
              <p:cNvSpPr>
                <a:spLocks noChangeShapeType="1"/>
              </p:cNvSpPr>
              <p:nvPr/>
            </p:nvSpPr>
            <p:spPr bwMode="auto">
              <a:xfrm>
                <a:off x="2816" y="3267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55" name="Line 5979"/>
              <p:cNvSpPr>
                <a:spLocks noChangeShapeType="1"/>
              </p:cNvSpPr>
              <p:nvPr/>
            </p:nvSpPr>
            <p:spPr bwMode="auto">
              <a:xfrm>
                <a:off x="2816" y="3267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56" name="Line 5980"/>
              <p:cNvSpPr>
                <a:spLocks noChangeShapeType="1"/>
              </p:cNvSpPr>
              <p:nvPr/>
            </p:nvSpPr>
            <p:spPr bwMode="auto">
              <a:xfrm>
                <a:off x="2819" y="3269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57" name="Line 5981"/>
              <p:cNvSpPr>
                <a:spLocks noChangeShapeType="1"/>
              </p:cNvSpPr>
              <p:nvPr/>
            </p:nvSpPr>
            <p:spPr bwMode="auto">
              <a:xfrm>
                <a:off x="2823" y="3270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58" name="Line 5982"/>
              <p:cNvSpPr>
                <a:spLocks noChangeShapeType="1"/>
              </p:cNvSpPr>
              <p:nvPr/>
            </p:nvSpPr>
            <p:spPr bwMode="auto">
              <a:xfrm>
                <a:off x="2826" y="3272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59" name="Freeform 5983"/>
              <p:cNvSpPr>
                <a:spLocks/>
              </p:cNvSpPr>
              <p:nvPr/>
            </p:nvSpPr>
            <p:spPr bwMode="auto">
              <a:xfrm>
                <a:off x="2829" y="327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60" name="Line 5984"/>
              <p:cNvSpPr>
                <a:spLocks noChangeShapeType="1"/>
              </p:cNvSpPr>
              <p:nvPr/>
            </p:nvSpPr>
            <p:spPr bwMode="auto">
              <a:xfrm>
                <a:off x="2838" y="3279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61" name="Line 5985"/>
              <p:cNvSpPr>
                <a:spLocks noChangeShapeType="1"/>
              </p:cNvSpPr>
              <p:nvPr/>
            </p:nvSpPr>
            <p:spPr bwMode="auto">
              <a:xfrm>
                <a:off x="2841" y="3280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62" name="Line 5986"/>
              <p:cNvSpPr>
                <a:spLocks noChangeShapeType="1"/>
              </p:cNvSpPr>
              <p:nvPr/>
            </p:nvSpPr>
            <p:spPr bwMode="auto">
              <a:xfrm>
                <a:off x="2844" y="3282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63" name="Line 5987"/>
              <p:cNvSpPr>
                <a:spLocks noChangeShapeType="1"/>
              </p:cNvSpPr>
              <p:nvPr/>
            </p:nvSpPr>
            <p:spPr bwMode="auto">
              <a:xfrm>
                <a:off x="2846" y="3283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64" name="Freeform 5988"/>
              <p:cNvSpPr>
                <a:spLocks/>
              </p:cNvSpPr>
              <p:nvPr/>
            </p:nvSpPr>
            <p:spPr bwMode="auto">
              <a:xfrm>
                <a:off x="2849" y="3284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4" y="3"/>
                    </a:lnTo>
                    <a:lnTo>
                      <a:pt x="4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65" name="Line 5989"/>
              <p:cNvSpPr>
                <a:spLocks noChangeShapeType="1"/>
              </p:cNvSpPr>
              <p:nvPr/>
            </p:nvSpPr>
            <p:spPr bwMode="auto">
              <a:xfrm>
                <a:off x="2870" y="3295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66" name="Line 5990"/>
              <p:cNvSpPr>
                <a:spLocks noChangeShapeType="1"/>
              </p:cNvSpPr>
              <p:nvPr/>
            </p:nvSpPr>
            <p:spPr bwMode="auto">
              <a:xfrm>
                <a:off x="2871" y="3296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67" name="Line 5991"/>
              <p:cNvSpPr>
                <a:spLocks noChangeShapeType="1"/>
              </p:cNvSpPr>
              <p:nvPr/>
            </p:nvSpPr>
            <p:spPr bwMode="auto">
              <a:xfrm>
                <a:off x="2875" y="3297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68" name="Line 5992"/>
              <p:cNvSpPr>
                <a:spLocks noChangeShapeType="1"/>
              </p:cNvSpPr>
              <p:nvPr/>
            </p:nvSpPr>
            <p:spPr bwMode="auto">
              <a:xfrm>
                <a:off x="2878" y="3300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69" name="Freeform 5993"/>
              <p:cNvSpPr>
                <a:spLocks/>
              </p:cNvSpPr>
              <p:nvPr/>
            </p:nvSpPr>
            <p:spPr bwMode="auto">
              <a:xfrm>
                <a:off x="2880" y="3301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1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3" y="1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70" name="Line 5994"/>
              <p:cNvSpPr>
                <a:spLocks noChangeShapeType="1"/>
              </p:cNvSpPr>
              <p:nvPr/>
            </p:nvSpPr>
            <p:spPr bwMode="auto">
              <a:xfrm>
                <a:off x="2900" y="3311"/>
                <a:ext cx="1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71" name="Line 5995"/>
              <p:cNvSpPr>
                <a:spLocks noChangeShapeType="1"/>
              </p:cNvSpPr>
              <p:nvPr/>
            </p:nvSpPr>
            <p:spPr bwMode="auto">
              <a:xfrm>
                <a:off x="2901" y="3313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72" name="Line 5996"/>
              <p:cNvSpPr>
                <a:spLocks noChangeShapeType="1"/>
              </p:cNvSpPr>
              <p:nvPr/>
            </p:nvSpPr>
            <p:spPr bwMode="auto">
              <a:xfrm>
                <a:off x="2905" y="3314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73" name="Line 5997"/>
              <p:cNvSpPr>
                <a:spLocks noChangeShapeType="1"/>
              </p:cNvSpPr>
              <p:nvPr/>
            </p:nvSpPr>
            <p:spPr bwMode="auto">
              <a:xfrm>
                <a:off x="2908" y="3315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74" name="Line 5998"/>
              <p:cNvSpPr>
                <a:spLocks noChangeShapeType="1"/>
              </p:cNvSpPr>
              <p:nvPr/>
            </p:nvSpPr>
            <p:spPr bwMode="auto">
              <a:xfrm>
                <a:off x="2911" y="3317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75" name="Freeform 5999"/>
              <p:cNvSpPr>
                <a:spLocks/>
              </p:cNvSpPr>
              <p:nvPr/>
            </p:nvSpPr>
            <p:spPr bwMode="auto">
              <a:xfrm>
                <a:off x="2913" y="331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3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76" name="Line 6000"/>
              <p:cNvSpPr>
                <a:spLocks noChangeShapeType="1"/>
              </p:cNvSpPr>
              <p:nvPr/>
            </p:nvSpPr>
            <p:spPr bwMode="auto">
              <a:xfrm>
                <a:off x="2932" y="3328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77" name="Line 6001"/>
              <p:cNvSpPr>
                <a:spLocks noChangeShapeType="1"/>
              </p:cNvSpPr>
              <p:nvPr/>
            </p:nvSpPr>
            <p:spPr bwMode="auto">
              <a:xfrm>
                <a:off x="2935" y="3329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78" name="Line 6002"/>
              <p:cNvSpPr>
                <a:spLocks noChangeShapeType="1"/>
              </p:cNvSpPr>
              <p:nvPr/>
            </p:nvSpPr>
            <p:spPr bwMode="auto">
              <a:xfrm>
                <a:off x="2938" y="3331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79" name="Line 6003"/>
              <p:cNvSpPr>
                <a:spLocks noChangeShapeType="1"/>
              </p:cNvSpPr>
              <p:nvPr/>
            </p:nvSpPr>
            <p:spPr bwMode="auto">
              <a:xfrm>
                <a:off x="2942" y="3332"/>
                <a:ext cx="1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80" name="Freeform 6004"/>
              <p:cNvSpPr>
                <a:spLocks/>
              </p:cNvSpPr>
              <p:nvPr/>
            </p:nvSpPr>
            <p:spPr bwMode="auto">
              <a:xfrm>
                <a:off x="2943" y="333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81" name="Line 6005"/>
              <p:cNvSpPr>
                <a:spLocks noChangeShapeType="1"/>
              </p:cNvSpPr>
              <p:nvPr/>
            </p:nvSpPr>
            <p:spPr bwMode="auto">
              <a:xfrm>
                <a:off x="2963" y="3344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82" name="Line 6006"/>
              <p:cNvSpPr>
                <a:spLocks noChangeShapeType="1"/>
              </p:cNvSpPr>
              <p:nvPr/>
            </p:nvSpPr>
            <p:spPr bwMode="auto">
              <a:xfrm>
                <a:off x="2965" y="3345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83" name="Line 6007"/>
              <p:cNvSpPr>
                <a:spLocks noChangeShapeType="1"/>
              </p:cNvSpPr>
              <p:nvPr/>
            </p:nvSpPr>
            <p:spPr bwMode="auto">
              <a:xfrm>
                <a:off x="2968" y="3346"/>
                <a:ext cx="4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84" name="Line 6008"/>
              <p:cNvSpPr>
                <a:spLocks noChangeShapeType="1"/>
              </p:cNvSpPr>
              <p:nvPr/>
            </p:nvSpPr>
            <p:spPr bwMode="auto">
              <a:xfrm>
                <a:off x="2972" y="3349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85" name="Freeform 6009"/>
              <p:cNvSpPr>
                <a:spLocks/>
              </p:cNvSpPr>
              <p:nvPr/>
            </p:nvSpPr>
            <p:spPr bwMode="auto">
              <a:xfrm>
                <a:off x="2975" y="3350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2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2"/>
                    </a:lnTo>
                    <a:lnTo>
                      <a:pt x="4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86" name="Line 6010"/>
              <p:cNvSpPr>
                <a:spLocks noChangeShapeType="1"/>
              </p:cNvSpPr>
              <p:nvPr/>
            </p:nvSpPr>
            <p:spPr bwMode="auto">
              <a:xfrm>
                <a:off x="2987" y="3357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87" name="Line 6011"/>
              <p:cNvSpPr>
                <a:spLocks noChangeShapeType="1"/>
              </p:cNvSpPr>
              <p:nvPr/>
            </p:nvSpPr>
            <p:spPr bwMode="auto">
              <a:xfrm>
                <a:off x="2990" y="3358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88" name="Line 6012"/>
              <p:cNvSpPr>
                <a:spLocks noChangeShapeType="1"/>
              </p:cNvSpPr>
              <p:nvPr/>
            </p:nvSpPr>
            <p:spPr bwMode="auto">
              <a:xfrm>
                <a:off x="2994" y="3359"/>
                <a:ext cx="1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89" name="Line 6013"/>
              <p:cNvSpPr>
                <a:spLocks noChangeShapeType="1"/>
              </p:cNvSpPr>
              <p:nvPr/>
            </p:nvSpPr>
            <p:spPr bwMode="auto">
              <a:xfrm>
                <a:off x="2995" y="3362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90" name="Freeform 6014"/>
              <p:cNvSpPr>
                <a:spLocks/>
              </p:cNvSpPr>
              <p:nvPr/>
            </p:nvSpPr>
            <p:spPr bwMode="auto">
              <a:xfrm>
                <a:off x="2999" y="3363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1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3" y="1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91" name="Line 6015"/>
              <p:cNvSpPr>
                <a:spLocks noChangeShapeType="1"/>
              </p:cNvSpPr>
              <p:nvPr/>
            </p:nvSpPr>
            <p:spPr bwMode="auto">
              <a:xfrm>
                <a:off x="3019" y="3373"/>
                <a:ext cx="1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92" name="Line 6016"/>
              <p:cNvSpPr>
                <a:spLocks noChangeShapeType="1"/>
              </p:cNvSpPr>
              <p:nvPr/>
            </p:nvSpPr>
            <p:spPr bwMode="auto">
              <a:xfrm>
                <a:off x="3020" y="3375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93" name="Line 6017"/>
              <p:cNvSpPr>
                <a:spLocks noChangeShapeType="1"/>
              </p:cNvSpPr>
              <p:nvPr/>
            </p:nvSpPr>
            <p:spPr bwMode="auto">
              <a:xfrm>
                <a:off x="3024" y="3376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94" name="Line 6018"/>
              <p:cNvSpPr>
                <a:spLocks noChangeShapeType="1"/>
              </p:cNvSpPr>
              <p:nvPr/>
            </p:nvSpPr>
            <p:spPr bwMode="auto">
              <a:xfrm>
                <a:off x="3026" y="3377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95" name="Freeform 6019"/>
              <p:cNvSpPr>
                <a:spLocks/>
              </p:cNvSpPr>
              <p:nvPr/>
            </p:nvSpPr>
            <p:spPr bwMode="auto">
              <a:xfrm>
                <a:off x="3029" y="3379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3 w 7"/>
                  <a:gd name="T3" fmla="*/ 1 h 3"/>
                  <a:gd name="T4" fmla="*/ 7 w 7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3" y="1"/>
                    </a:lnTo>
                    <a:lnTo>
                      <a:pt x="7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96" name="Line 6020"/>
              <p:cNvSpPr>
                <a:spLocks noChangeShapeType="1"/>
              </p:cNvSpPr>
              <p:nvPr/>
            </p:nvSpPr>
            <p:spPr bwMode="auto">
              <a:xfrm>
                <a:off x="3051" y="3390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97" name="Line 6021"/>
              <p:cNvSpPr>
                <a:spLocks noChangeShapeType="1"/>
              </p:cNvSpPr>
              <p:nvPr/>
            </p:nvSpPr>
            <p:spPr bwMode="auto">
              <a:xfrm>
                <a:off x="3051" y="3390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98" name="Line 6022"/>
              <p:cNvSpPr>
                <a:spLocks noChangeShapeType="1"/>
              </p:cNvSpPr>
              <p:nvPr/>
            </p:nvSpPr>
            <p:spPr bwMode="auto">
              <a:xfrm>
                <a:off x="3054" y="3392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599" name="Line 6023"/>
              <p:cNvSpPr>
                <a:spLocks noChangeShapeType="1"/>
              </p:cNvSpPr>
              <p:nvPr/>
            </p:nvSpPr>
            <p:spPr bwMode="auto">
              <a:xfrm>
                <a:off x="3057" y="3393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00" name="Line 6024"/>
              <p:cNvSpPr>
                <a:spLocks noChangeShapeType="1"/>
              </p:cNvSpPr>
              <p:nvPr/>
            </p:nvSpPr>
            <p:spPr bwMode="auto">
              <a:xfrm>
                <a:off x="3059" y="3395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01" name="Freeform 6025"/>
              <p:cNvSpPr>
                <a:spLocks/>
              </p:cNvSpPr>
              <p:nvPr/>
            </p:nvSpPr>
            <p:spPr bwMode="auto">
              <a:xfrm>
                <a:off x="3062" y="3397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4" y="1"/>
                    </a:lnTo>
                    <a:lnTo>
                      <a:pt x="4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02" name="Line 6026"/>
              <p:cNvSpPr>
                <a:spLocks noChangeShapeType="1"/>
              </p:cNvSpPr>
              <p:nvPr/>
            </p:nvSpPr>
            <p:spPr bwMode="auto">
              <a:xfrm>
                <a:off x="3083" y="3406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03" name="Line 6027"/>
              <p:cNvSpPr>
                <a:spLocks noChangeShapeType="1"/>
              </p:cNvSpPr>
              <p:nvPr/>
            </p:nvSpPr>
            <p:spPr bwMode="auto">
              <a:xfrm>
                <a:off x="3084" y="3407"/>
                <a:ext cx="4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04" name="Line 6028"/>
              <p:cNvSpPr>
                <a:spLocks noChangeShapeType="1"/>
              </p:cNvSpPr>
              <p:nvPr/>
            </p:nvSpPr>
            <p:spPr bwMode="auto">
              <a:xfrm>
                <a:off x="3088" y="3410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05" name="Line 6029"/>
              <p:cNvSpPr>
                <a:spLocks noChangeShapeType="1"/>
              </p:cNvSpPr>
              <p:nvPr/>
            </p:nvSpPr>
            <p:spPr bwMode="auto">
              <a:xfrm>
                <a:off x="3091" y="3411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06" name="Freeform 6030"/>
              <p:cNvSpPr>
                <a:spLocks/>
              </p:cNvSpPr>
              <p:nvPr/>
            </p:nvSpPr>
            <p:spPr bwMode="auto">
              <a:xfrm>
                <a:off x="3093" y="3412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3 w 5"/>
                  <a:gd name="T3" fmla="*/ 2 h 4"/>
                  <a:gd name="T4" fmla="*/ 5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3" y="2"/>
                    </a:lnTo>
                    <a:lnTo>
                      <a:pt x="5" y="4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07" name="Line 6031"/>
              <p:cNvSpPr>
                <a:spLocks noChangeShapeType="1"/>
              </p:cNvSpPr>
              <p:nvPr/>
            </p:nvSpPr>
            <p:spPr bwMode="auto">
              <a:xfrm>
                <a:off x="3114" y="3424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08" name="Line 6032"/>
              <p:cNvSpPr>
                <a:spLocks noChangeShapeType="1"/>
              </p:cNvSpPr>
              <p:nvPr/>
            </p:nvSpPr>
            <p:spPr bwMode="auto">
              <a:xfrm>
                <a:off x="3114" y="3424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09" name="Line 6033"/>
              <p:cNvSpPr>
                <a:spLocks noChangeShapeType="1"/>
              </p:cNvSpPr>
              <p:nvPr/>
            </p:nvSpPr>
            <p:spPr bwMode="auto">
              <a:xfrm>
                <a:off x="3118" y="3425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10" name="Line 6034"/>
              <p:cNvSpPr>
                <a:spLocks noChangeShapeType="1"/>
              </p:cNvSpPr>
              <p:nvPr/>
            </p:nvSpPr>
            <p:spPr bwMode="auto">
              <a:xfrm>
                <a:off x="3121" y="3426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11" name="Line 6035"/>
              <p:cNvSpPr>
                <a:spLocks noChangeShapeType="1"/>
              </p:cNvSpPr>
              <p:nvPr/>
            </p:nvSpPr>
            <p:spPr bwMode="auto">
              <a:xfrm>
                <a:off x="3124" y="3429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12" name="Freeform 6036"/>
              <p:cNvSpPr>
                <a:spLocks/>
              </p:cNvSpPr>
              <p:nvPr/>
            </p:nvSpPr>
            <p:spPr bwMode="auto">
              <a:xfrm>
                <a:off x="3126" y="3430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4" y="2"/>
                    </a:lnTo>
                    <a:lnTo>
                      <a:pt x="4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13" name="Line 6037"/>
              <p:cNvSpPr>
                <a:spLocks noChangeShapeType="1"/>
              </p:cNvSpPr>
              <p:nvPr/>
            </p:nvSpPr>
            <p:spPr bwMode="auto">
              <a:xfrm>
                <a:off x="3136" y="3434"/>
                <a:ext cx="4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14" name="Line 6038"/>
              <p:cNvSpPr>
                <a:spLocks noChangeShapeType="1"/>
              </p:cNvSpPr>
              <p:nvPr/>
            </p:nvSpPr>
            <p:spPr bwMode="auto">
              <a:xfrm>
                <a:off x="3140" y="3437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15" name="Line 6039"/>
              <p:cNvSpPr>
                <a:spLocks noChangeShapeType="1"/>
              </p:cNvSpPr>
              <p:nvPr/>
            </p:nvSpPr>
            <p:spPr bwMode="auto">
              <a:xfrm>
                <a:off x="3141" y="3438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16" name="Line 6040"/>
              <p:cNvSpPr>
                <a:spLocks noChangeShapeType="1"/>
              </p:cNvSpPr>
              <p:nvPr/>
            </p:nvSpPr>
            <p:spPr bwMode="auto">
              <a:xfrm>
                <a:off x="3145" y="3439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17" name="Freeform 6041"/>
              <p:cNvSpPr>
                <a:spLocks/>
              </p:cNvSpPr>
              <p:nvPr/>
            </p:nvSpPr>
            <p:spPr bwMode="auto">
              <a:xfrm>
                <a:off x="3148" y="344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3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18" name="Line 6042"/>
              <p:cNvSpPr>
                <a:spLocks noChangeShapeType="1"/>
              </p:cNvSpPr>
              <p:nvPr/>
            </p:nvSpPr>
            <p:spPr bwMode="auto">
              <a:xfrm>
                <a:off x="3168" y="3451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19" name="Line 6043"/>
              <p:cNvSpPr>
                <a:spLocks noChangeShapeType="1"/>
              </p:cNvSpPr>
              <p:nvPr/>
            </p:nvSpPr>
            <p:spPr bwMode="auto">
              <a:xfrm>
                <a:off x="3170" y="3452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20" name="Line 6044"/>
              <p:cNvSpPr>
                <a:spLocks noChangeShapeType="1"/>
              </p:cNvSpPr>
              <p:nvPr/>
            </p:nvSpPr>
            <p:spPr bwMode="auto">
              <a:xfrm>
                <a:off x="3173" y="3454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21" name="Line 6045"/>
              <p:cNvSpPr>
                <a:spLocks noChangeShapeType="1"/>
              </p:cNvSpPr>
              <p:nvPr/>
            </p:nvSpPr>
            <p:spPr bwMode="auto">
              <a:xfrm>
                <a:off x="3175" y="3455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22" name="Freeform 6046"/>
              <p:cNvSpPr>
                <a:spLocks/>
              </p:cNvSpPr>
              <p:nvPr/>
            </p:nvSpPr>
            <p:spPr bwMode="auto">
              <a:xfrm>
                <a:off x="3178" y="3457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4 w 5"/>
                  <a:gd name="T3" fmla="*/ 2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4" y="2"/>
                    </a:lnTo>
                    <a:lnTo>
                      <a:pt x="5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23" name="Line 6047"/>
              <p:cNvSpPr>
                <a:spLocks noChangeShapeType="1"/>
              </p:cNvSpPr>
              <p:nvPr/>
            </p:nvSpPr>
            <p:spPr bwMode="auto">
              <a:xfrm>
                <a:off x="3198" y="3468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24" name="Line 6048"/>
              <p:cNvSpPr>
                <a:spLocks noChangeShapeType="1"/>
              </p:cNvSpPr>
              <p:nvPr/>
            </p:nvSpPr>
            <p:spPr bwMode="auto">
              <a:xfrm>
                <a:off x="3200" y="3468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25" name="Line 6049"/>
              <p:cNvSpPr>
                <a:spLocks noChangeShapeType="1"/>
              </p:cNvSpPr>
              <p:nvPr/>
            </p:nvSpPr>
            <p:spPr bwMode="auto">
              <a:xfrm>
                <a:off x="3203" y="3470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26" name="Line 6050"/>
              <p:cNvSpPr>
                <a:spLocks noChangeShapeType="1"/>
              </p:cNvSpPr>
              <p:nvPr/>
            </p:nvSpPr>
            <p:spPr bwMode="auto">
              <a:xfrm>
                <a:off x="3207" y="3472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27" name="Freeform 6051"/>
              <p:cNvSpPr>
                <a:spLocks/>
              </p:cNvSpPr>
              <p:nvPr/>
            </p:nvSpPr>
            <p:spPr bwMode="auto">
              <a:xfrm>
                <a:off x="3208" y="3473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4 w 7"/>
                  <a:gd name="T3" fmla="*/ 1 h 4"/>
                  <a:gd name="T4" fmla="*/ 7 w 7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lnTo>
                      <a:pt x="4" y="1"/>
                    </a:lnTo>
                    <a:lnTo>
                      <a:pt x="7" y="4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28" name="Line 6052"/>
              <p:cNvSpPr>
                <a:spLocks noChangeShapeType="1"/>
              </p:cNvSpPr>
              <p:nvPr/>
            </p:nvSpPr>
            <p:spPr bwMode="auto">
              <a:xfrm>
                <a:off x="3230" y="3484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29" name="Line 6053"/>
              <p:cNvSpPr>
                <a:spLocks noChangeShapeType="1"/>
              </p:cNvSpPr>
              <p:nvPr/>
            </p:nvSpPr>
            <p:spPr bwMode="auto">
              <a:xfrm>
                <a:off x="3233" y="3486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30" name="Line 6054"/>
              <p:cNvSpPr>
                <a:spLocks noChangeShapeType="1"/>
              </p:cNvSpPr>
              <p:nvPr/>
            </p:nvSpPr>
            <p:spPr bwMode="auto">
              <a:xfrm>
                <a:off x="3237" y="3487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31" name="Line 6055"/>
              <p:cNvSpPr>
                <a:spLocks noChangeShapeType="1"/>
              </p:cNvSpPr>
              <p:nvPr/>
            </p:nvSpPr>
            <p:spPr bwMode="auto">
              <a:xfrm>
                <a:off x="3239" y="3489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32" name="Freeform 6056"/>
              <p:cNvSpPr>
                <a:spLocks/>
              </p:cNvSpPr>
              <p:nvPr/>
            </p:nvSpPr>
            <p:spPr bwMode="auto">
              <a:xfrm>
                <a:off x="3242" y="349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3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33" name="Line 6057"/>
              <p:cNvSpPr>
                <a:spLocks noChangeShapeType="1"/>
              </p:cNvSpPr>
              <p:nvPr/>
            </p:nvSpPr>
            <p:spPr bwMode="auto">
              <a:xfrm>
                <a:off x="3262" y="3500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34" name="Line 6058"/>
              <p:cNvSpPr>
                <a:spLocks noChangeShapeType="1"/>
              </p:cNvSpPr>
              <p:nvPr/>
            </p:nvSpPr>
            <p:spPr bwMode="auto">
              <a:xfrm>
                <a:off x="3264" y="3501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35" name="Line 6059"/>
              <p:cNvSpPr>
                <a:spLocks noChangeShapeType="1"/>
              </p:cNvSpPr>
              <p:nvPr/>
            </p:nvSpPr>
            <p:spPr bwMode="auto">
              <a:xfrm>
                <a:off x="3267" y="3503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36" name="Line 6060"/>
              <p:cNvSpPr>
                <a:spLocks noChangeShapeType="1"/>
              </p:cNvSpPr>
              <p:nvPr/>
            </p:nvSpPr>
            <p:spPr bwMode="auto">
              <a:xfrm>
                <a:off x="3270" y="3505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37" name="Freeform 6061"/>
              <p:cNvSpPr>
                <a:spLocks/>
              </p:cNvSpPr>
              <p:nvPr/>
            </p:nvSpPr>
            <p:spPr bwMode="auto">
              <a:xfrm>
                <a:off x="3272" y="3507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3" y="1"/>
                    </a:lnTo>
                    <a:lnTo>
                      <a:pt x="5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38" name="Line 6062"/>
              <p:cNvSpPr>
                <a:spLocks noChangeShapeType="1"/>
              </p:cNvSpPr>
              <p:nvPr/>
            </p:nvSpPr>
            <p:spPr bwMode="auto">
              <a:xfrm>
                <a:off x="3285" y="3513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39" name="Line 6063"/>
              <p:cNvSpPr>
                <a:spLocks noChangeShapeType="1"/>
              </p:cNvSpPr>
              <p:nvPr/>
            </p:nvSpPr>
            <p:spPr bwMode="auto">
              <a:xfrm>
                <a:off x="3289" y="3514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40" name="Line 6064"/>
              <p:cNvSpPr>
                <a:spLocks noChangeShapeType="1"/>
              </p:cNvSpPr>
              <p:nvPr/>
            </p:nvSpPr>
            <p:spPr bwMode="auto">
              <a:xfrm>
                <a:off x="3291" y="3516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41" name="Line 6065"/>
              <p:cNvSpPr>
                <a:spLocks noChangeShapeType="1"/>
              </p:cNvSpPr>
              <p:nvPr/>
            </p:nvSpPr>
            <p:spPr bwMode="auto">
              <a:xfrm>
                <a:off x="3294" y="3518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42" name="Freeform 6066"/>
              <p:cNvSpPr>
                <a:spLocks/>
              </p:cNvSpPr>
              <p:nvPr/>
            </p:nvSpPr>
            <p:spPr bwMode="auto">
              <a:xfrm>
                <a:off x="3297" y="3519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4" y="2"/>
                    </a:lnTo>
                    <a:lnTo>
                      <a:pt x="4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43" name="Line 6067"/>
              <p:cNvSpPr>
                <a:spLocks noChangeShapeType="1"/>
              </p:cNvSpPr>
              <p:nvPr/>
            </p:nvSpPr>
            <p:spPr bwMode="auto">
              <a:xfrm>
                <a:off x="3317" y="3529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44" name="Line 6068"/>
              <p:cNvSpPr>
                <a:spLocks noChangeShapeType="1"/>
              </p:cNvSpPr>
              <p:nvPr/>
            </p:nvSpPr>
            <p:spPr bwMode="auto">
              <a:xfrm>
                <a:off x="3319" y="3530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45" name="Line 6069"/>
              <p:cNvSpPr>
                <a:spLocks noChangeShapeType="1"/>
              </p:cNvSpPr>
              <p:nvPr/>
            </p:nvSpPr>
            <p:spPr bwMode="auto">
              <a:xfrm>
                <a:off x="3321" y="3532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46" name="Line 6070"/>
              <p:cNvSpPr>
                <a:spLocks noChangeShapeType="1"/>
              </p:cNvSpPr>
              <p:nvPr/>
            </p:nvSpPr>
            <p:spPr bwMode="auto">
              <a:xfrm>
                <a:off x="3324" y="3534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47" name="Freeform 6071"/>
              <p:cNvSpPr>
                <a:spLocks/>
              </p:cNvSpPr>
              <p:nvPr/>
            </p:nvSpPr>
            <p:spPr bwMode="auto">
              <a:xfrm>
                <a:off x="3327" y="3535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4 w 5"/>
                  <a:gd name="T3" fmla="*/ 1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4" y="1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48" name="Line 6072"/>
              <p:cNvSpPr>
                <a:spLocks noChangeShapeType="1"/>
              </p:cNvSpPr>
              <p:nvPr/>
            </p:nvSpPr>
            <p:spPr bwMode="auto">
              <a:xfrm>
                <a:off x="3349" y="3547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49" name="Line 6073"/>
              <p:cNvSpPr>
                <a:spLocks noChangeShapeType="1"/>
              </p:cNvSpPr>
              <p:nvPr/>
            </p:nvSpPr>
            <p:spPr bwMode="auto">
              <a:xfrm>
                <a:off x="3349" y="3547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50" name="Line 6074"/>
              <p:cNvSpPr>
                <a:spLocks noChangeShapeType="1"/>
              </p:cNvSpPr>
              <p:nvPr/>
            </p:nvSpPr>
            <p:spPr bwMode="auto">
              <a:xfrm>
                <a:off x="3353" y="3548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51" name="Line 6075"/>
              <p:cNvSpPr>
                <a:spLocks noChangeShapeType="1"/>
              </p:cNvSpPr>
              <p:nvPr/>
            </p:nvSpPr>
            <p:spPr bwMode="auto">
              <a:xfrm>
                <a:off x="3354" y="3549"/>
                <a:ext cx="4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52" name="Line 6076"/>
              <p:cNvSpPr>
                <a:spLocks noChangeShapeType="1"/>
              </p:cNvSpPr>
              <p:nvPr/>
            </p:nvSpPr>
            <p:spPr bwMode="auto">
              <a:xfrm>
                <a:off x="3358" y="3552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53" name="Freeform 6077"/>
              <p:cNvSpPr>
                <a:spLocks/>
              </p:cNvSpPr>
              <p:nvPr/>
            </p:nvSpPr>
            <p:spPr bwMode="auto">
              <a:xfrm>
                <a:off x="3361" y="3553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3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54" name="Line 6078"/>
              <p:cNvSpPr>
                <a:spLocks noChangeShapeType="1"/>
              </p:cNvSpPr>
              <p:nvPr/>
            </p:nvSpPr>
            <p:spPr bwMode="auto">
              <a:xfrm>
                <a:off x="3381" y="3563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55" name="Line 6079"/>
              <p:cNvSpPr>
                <a:spLocks noChangeShapeType="1"/>
              </p:cNvSpPr>
              <p:nvPr/>
            </p:nvSpPr>
            <p:spPr bwMode="auto">
              <a:xfrm>
                <a:off x="3383" y="3564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56" name="Line 6080"/>
              <p:cNvSpPr>
                <a:spLocks noChangeShapeType="1"/>
              </p:cNvSpPr>
              <p:nvPr/>
            </p:nvSpPr>
            <p:spPr bwMode="auto">
              <a:xfrm>
                <a:off x="3386" y="3566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57" name="Line 6081"/>
              <p:cNvSpPr>
                <a:spLocks noChangeShapeType="1"/>
              </p:cNvSpPr>
              <p:nvPr/>
            </p:nvSpPr>
            <p:spPr bwMode="auto">
              <a:xfrm>
                <a:off x="3388" y="3567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58" name="Freeform 6082"/>
              <p:cNvSpPr>
                <a:spLocks/>
              </p:cNvSpPr>
              <p:nvPr/>
            </p:nvSpPr>
            <p:spPr bwMode="auto">
              <a:xfrm>
                <a:off x="3391" y="3569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4 w 5"/>
                  <a:gd name="T3" fmla="*/ 1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4" y="1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59" name="Line 6083"/>
              <p:cNvSpPr>
                <a:spLocks noChangeShapeType="1"/>
              </p:cNvSpPr>
              <p:nvPr/>
            </p:nvSpPr>
            <p:spPr bwMode="auto">
              <a:xfrm>
                <a:off x="3413" y="3580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60" name="Line 6084"/>
              <p:cNvSpPr>
                <a:spLocks noChangeShapeType="1"/>
              </p:cNvSpPr>
              <p:nvPr/>
            </p:nvSpPr>
            <p:spPr bwMode="auto">
              <a:xfrm>
                <a:off x="3413" y="3580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61" name="Line 6085"/>
              <p:cNvSpPr>
                <a:spLocks noChangeShapeType="1"/>
              </p:cNvSpPr>
              <p:nvPr/>
            </p:nvSpPr>
            <p:spPr bwMode="auto">
              <a:xfrm>
                <a:off x="3416" y="3581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62" name="Line 6086"/>
              <p:cNvSpPr>
                <a:spLocks noChangeShapeType="1"/>
              </p:cNvSpPr>
              <p:nvPr/>
            </p:nvSpPr>
            <p:spPr bwMode="auto">
              <a:xfrm>
                <a:off x="3420" y="3583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63" name="Line 6087"/>
              <p:cNvSpPr>
                <a:spLocks noChangeShapeType="1"/>
              </p:cNvSpPr>
              <p:nvPr/>
            </p:nvSpPr>
            <p:spPr bwMode="auto">
              <a:xfrm>
                <a:off x="3421" y="3584"/>
                <a:ext cx="4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29557" name="Group 8981"/>
            <p:cNvGrpSpPr>
              <a:grpSpLocks/>
            </p:cNvGrpSpPr>
            <p:nvPr/>
          </p:nvGrpSpPr>
          <p:grpSpPr bwMode="auto">
            <a:xfrm>
              <a:off x="1048" y="2825"/>
              <a:ext cx="3029" cy="1103"/>
              <a:chOff x="1048" y="2825"/>
              <a:chExt cx="3029" cy="1103"/>
            </a:xfrm>
          </p:grpSpPr>
          <p:sp>
            <p:nvSpPr>
              <p:cNvPr id="926665" name="Freeform 6089"/>
              <p:cNvSpPr>
                <a:spLocks/>
              </p:cNvSpPr>
              <p:nvPr/>
            </p:nvSpPr>
            <p:spPr bwMode="auto">
              <a:xfrm>
                <a:off x="3425" y="358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3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66" name="Line 6090"/>
              <p:cNvSpPr>
                <a:spLocks noChangeShapeType="1"/>
              </p:cNvSpPr>
              <p:nvPr/>
            </p:nvSpPr>
            <p:spPr bwMode="auto">
              <a:xfrm>
                <a:off x="3435" y="3591"/>
                <a:ext cx="1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67" name="Line 6091"/>
              <p:cNvSpPr>
                <a:spLocks noChangeShapeType="1"/>
              </p:cNvSpPr>
              <p:nvPr/>
            </p:nvSpPr>
            <p:spPr bwMode="auto">
              <a:xfrm>
                <a:off x="3436" y="3593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68" name="Line 6092"/>
              <p:cNvSpPr>
                <a:spLocks noChangeShapeType="1"/>
              </p:cNvSpPr>
              <p:nvPr/>
            </p:nvSpPr>
            <p:spPr bwMode="auto">
              <a:xfrm>
                <a:off x="3440" y="3594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69" name="Line 6093"/>
              <p:cNvSpPr>
                <a:spLocks noChangeShapeType="1"/>
              </p:cNvSpPr>
              <p:nvPr/>
            </p:nvSpPr>
            <p:spPr bwMode="auto">
              <a:xfrm>
                <a:off x="3443" y="3596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70" name="Freeform 6094"/>
              <p:cNvSpPr>
                <a:spLocks/>
              </p:cNvSpPr>
              <p:nvPr/>
            </p:nvSpPr>
            <p:spPr bwMode="auto">
              <a:xfrm>
                <a:off x="3447" y="359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1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1"/>
                    </a:lnTo>
                    <a:lnTo>
                      <a:pt x="3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71" name="Line 6095"/>
              <p:cNvSpPr>
                <a:spLocks noChangeShapeType="1"/>
              </p:cNvSpPr>
              <p:nvPr/>
            </p:nvSpPr>
            <p:spPr bwMode="auto">
              <a:xfrm>
                <a:off x="3467" y="3608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72" name="Line 6096"/>
              <p:cNvSpPr>
                <a:spLocks noChangeShapeType="1"/>
              </p:cNvSpPr>
              <p:nvPr/>
            </p:nvSpPr>
            <p:spPr bwMode="auto">
              <a:xfrm>
                <a:off x="3468" y="3609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73" name="Line 6097"/>
              <p:cNvSpPr>
                <a:spLocks noChangeShapeType="1"/>
              </p:cNvSpPr>
              <p:nvPr/>
            </p:nvSpPr>
            <p:spPr bwMode="auto">
              <a:xfrm>
                <a:off x="3470" y="3610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74" name="Line 6098"/>
              <p:cNvSpPr>
                <a:spLocks noChangeShapeType="1"/>
              </p:cNvSpPr>
              <p:nvPr/>
            </p:nvSpPr>
            <p:spPr bwMode="auto">
              <a:xfrm>
                <a:off x="3473" y="3611"/>
                <a:ext cx="4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75" name="Freeform 6099"/>
              <p:cNvSpPr>
                <a:spLocks/>
              </p:cNvSpPr>
              <p:nvPr/>
            </p:nvSpPr>
            <p:spPr bwMode="auto">
              <a:xfrm>
                <a:off x="3477" y="3614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3 w 6"/>
                  <a:gd name="T3" fmla="*/ 1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lnTo>
                      <a:pt x="3" y="1"/>
                    </a:lnTo>
                    <a:lnTo>
                      <a:pt x="6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76" name="Line 6100"/>
              <p:cNvSpPr>
                <a:spLocks noChangeShapeType="1"/>
              </p:cNvSpPr>
              <p:nvPr/>
            </p:nvSpPr>
            <p:spPr bwMode="auto">
              <a:xfrm>
                <a:off x="3499" y="3624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77" name="Line 6101"/>
              <p:cNvSpPr>
                <a:spLocks noChangeShapeType="1"/>
              </p:cNvSpPr>
              <p:nvPr/>
            </p:nvSpPr>
            <p:spPr bwMode="auto">
              <a:xfrm>
                <a:off x="3499" y="3624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78" name="Line 6102"/>
              <p:cNvSpPr>
                <a:spLocks noChangeShapeType="1"/>
              </p:cNvSpPr>
              <p:nvPr/>
            </p:nvSpPr>
            <p:spPr bwMode="auto">
              <a:xfrm>
                <a:off x="3502" y="3627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79" name="Line 6103"/>
              <p:cNvSpPr>
                <a:spLocks noChangeShapeType="1"/>
              </p:cNvSpPr>
              <p:nvPr/>
            </p:nvSpPr>
            <p:spPr bwMode="auto">
              <a:xfrm>
                <a:off x="3504" y="3628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80" name="Line 6104"/>
              <p:cNvSpPr>
                <a:spLocks noChangeShapeType="1"/>
              </p:cNvSpPr>
              <p:nvPr/>
            </p:nvSpPr>
            <p:spPr bwMode="auto">
              <a:xfrm>
                <a:off x="3507" y="3629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81" name="Freeform 6105"/>
              <p:cNvSpPr>
                <a:spLocks/>
              </p:cNvSpPr>
              <p:nvPr/>
            </p:nvSpPr>
            <p:spPr bwMode="auto">
              <a:xfrm>
                <a:off x="3510" y="3631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4" y="1"/>
                    </a:lnTo>
                    <a:lnTo>
                      <a:pt x="4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82" name="Line 6106"/>
              <p:cNvSpPr>
                <a:spLocks noChangeShapeType="1"/>
              </p:cNvSpPr>
              <p:nvPr/>
            </p:nvSpPr>
            <p:spPr bwMode="auto">
              <a:xfrm>
                <a:off x="3529" y="3641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83" name="Line 6107"/>
              <p:cNvSpPr>
                <a:spLocks noChangeShapeType="1"/>
              </p:cNvSpPr>
              <p:nvPr/>
            </p:nvSpPr>
            <p:spPr bwMode="auto">
              <a:xfrm>
                <a:off x="3532" y="3642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84" name="Line 6108"/>
              <p:cNvSpPr>
                <a:spLocks noChangeShapeType="1"/>
              </p:cNvSpPr>
              <p:nvPr/>
            </p:nvSpPr>
            <p:spPr bwMode="auto">
              <a:xfrm>
                <a:off x="3534" y="3644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85" name="Line 6109"/>
              <p:cNvSpPr>
                <a:spLocks noChangeShapeType="1"/>
              </p:cNvSpPr>
              <p:nvPr/>
            </p:nvSpPr>
            <p:spPr bwMode="auto">
              <a:xfrm>
                <a:off x="3537" y="3645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86" name="Freeform 6110"/>
              <p:cNvSpPr>
                <a:spLocks/>
              </p:cNvSpPr>
              <p:nvPr/>
            </p:nvSpPr>
            <p:spPr bwMode="auto">
              <a:xfrm>
                <a:off x="3540" y="3646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4 w 5"/>
                  <a:gd name="T3" fmla="*/ 3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87" name="Line 6111"/>
              <p:cNvSpPr>
                <a:spLocks noChangeShapeType="1"/>
              </p:cNvSpPr>
              <p:nvPr/>
            </p:nvSpPr>
            <p:spPr bwMode="auto">
              <a:xfrm>
                <a:off x="3561" y="3657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88" name="Line 6112"/>
              <p:cNvSpPr>
                <a:spLocks noChangeShapeType="1"/>
              </p:cNvSpPr>
              <p:nvPr/>
            </p:nvSpPr>
            <p:spPr bwMode="auto">
              <a:xfrm>
                <a:off x="3562" y="3658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89" name="Line 6113"/>
              <p:cNvSpPr>
                <a:spLocks noChangeShapeType="1"/>
              </p:cNvSpPr>
              <p:nvPr/>
            </p:nvSpPr>
            <p:spPr bwMode="auto">
              <a:xfrm>
                <a:off x="3566" y="3659"/>
                <a:ext cx="1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90" name="Line 6114"/>
              <p:cNvSpPr>
                <a:spLocks noChangeShapeType="1"/>
              </p:cNvSpPr>
              <p:nvPr/>
            </p:nvSpPr>
            <p:spPr bwMode="auto">
              <a:xfrm>
                <a:off x="3567" y="3662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91" name="Freeform 6115"/>
              <p:cNvSpPr>
                <a:spLocks/>
              </p:cNvSpPr>
              <p:nvPr/>
            </p:nvSpPr>
            <p:spPr bwMode="auto">
              <a:xfrm>
                <a:off x="3571" y="3663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1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3" y="1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92" name="Line 6116"/>
              <p:cNvSpPr>
                <a:spLocks noChangeShapeType="1"/>
              </p:cNvSpPr>
              <p:nvPr/>
            </p:nvSpPr>
            <p:spPr bwMode="auto">
              <a:xfrm>
                <a:off x="3584" y="3669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93" name="Line 6117"/>
              <p:cNvSpPr>
                <a:spLocks noChangeShapeType="1"/>
              </p:cNvSpPr>
              <p:nvPr/>
            </p:nvSpPr>
            <p:spPr bwMode="auto">
              <a:xfrm>
                <a:off x="3586" y="3671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94" name="Line 6118"/>
              <p:cNvSpPr>
                <a:spLocks noChangeShapeType="1"/>
              </p:cNvSpPr>
              <p:nvPr/>
            </p:nvSpPr>
            <p:spPr bwMode="auto">
              <a:xfrm>
                <a:off x="3589" y="3672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95" name="Line 6119"/>
              <p:cNvSpPr>
                <a:spLocks noChangeShapeType="1"/>
              </p:cNvSpPr>
              <p:nvPr/>
            </p:nvSpPr>
            <p:spPr bwMode="auto">
              <a:xfrm>
                <a:off x="3592" y="3673"/>
                <a:ext cx="4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96" name="Freeform 6120"/>
              <p:cNvSpPr>
                <a:spLocks/>
              </p:cNvSpPr>
              <p:nvPr/>
            </p:nvSpPr>
            <p:spPr bwMode="auto">
              <a:xfrm>
                <a:off x="3596" y="367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3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97" name="Line 6121"/>
              <p:cNvSpPr>
                <a:spLocks noChangeShapeType="1"/>
              </p:cNvSpPr>
              <p:nvPr/>
            </p:nvSpPr>
            <p:spPr bwMode="auto">
              <a:xfrm>
                <a:off x="3614" y="3685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98" name="Line 6122"/>
              <p:cNvSpPr>
                <a:spLocks noChangeShapeType="1"/>
              </p:cNvSpPr>
              <p:nvPr/>
            </p:nvSpPr>
            <p:spPr bwMode="auto">
              <a:xfrm>
                <a:off x="3616" y="3686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699" name="Line 6123"/>
              <p:cNvSpPr>
                <a:spLocks noChangeShapeType="1"/>
              </p:cNvSpPr>
              <p:nvPr/>
            </p:nvSpPr>
            <p:spPr bwMode="auto">
              <a:xfrm>
                <a:off x="3619" y="3689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00" name="Line 6124"/>
              <p:cNvSpPr>
                <a:spLocks noChangeShapeType="1"/>
              </p:cNvSpPr>
              <p:nvPr/>
            </p:nvSpPr>
            <p:spPr bwMode="auto">
              <a:xfrm>
                <a:off x="3623" y="3690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01" name="Freeform 6125"/>
              <p:cNvSpPr>
                <a:spLocks/>
              </p:cNvSpPr>
              <p:nvPr/>
            </p:nvSpPr>
            <p:spPr bwMode="auto">
              <a:xfrm>
                <a:off x="3626" y="369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3 w 5"/>
                  <a:gd name="T3" fmla="*/ 2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3" y="2"/>
                    </a:lnTo>
                    <a:lnTo>
                      <a:pt x="5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02" name="Line 6126"/>
              <p:cNvSpPr>
                <a:spLocks noChangeShapeType="1"/>
              </p:cNvSpPr>
              <p:nvPr/>
            </p:nvSpPr>
            <p:spPr bwMode="auto">
              <a:xfrm>
                <a:off x="3646" y="3703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03" name="Line 6127"/>
              <p:cNvSpPr>
                <a:spLocks noChangeShapeType="1"/>
              </p:cNvSpPr>
              <p:nvPr/>
            </p:nvSpPr>
            <p:spPr bwMode="auto">
              <a:xfrm>
                <a:off x="3648" y="3703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04" name="Line 6128"/>
              <p:cNvSpPr>
                <a:spLocks noChangeShapeType="1"/>
              </p:cNvSpPr>
              <p:nvPr/>
            </p:nvSpPr>
            <p:spPr bwMode="auto">
              <a:xfrm>
                <a:off x="3649" y="3704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05" name="Line 6129"/>
              <p:cNvSpPr>
                <a:spLocks noChangeShapeType="1"/>
              </p:cNvSpPr>
              <p:nvPr/>
            </p:nvSpPr>
            <p:spPr bwMode="auto">
              <a:xfrm>
                <a:off x="3653" y="3706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06" name="Freeform 6130"/>
              <p:cNvSpPr>
                <a:spLocks/>
              </p:cNvSpPr>
              <p:nvPr/>
            </p:nvSpPr>
            <p:spPr bwMode="auto">
              <a:xfrm>
                <a:off x="3656" y="3707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4 w 7"/>
                  <a:gd name="T3" fmla="*/ 2 h 4"/>
                  <a:gd name="T4" fmla="*/ 7 w 7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lnTo>
                      <a:pt x="4" y="2"/>
                    </a:lnTo>
                    <a:lnTo>
                      <a:pt x="7" y="4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07" name="Line 6131"/>
              <p:cNvSpPr>
                <a:spLocks noChangeShapeType="1"/>
              </p:cNvSpPr>
              <p:nvPr/>
            </p:nvSpPr>
            <p:spPr bwMode="auto">
              <a:xfrm>
                <a:off x="3678" y="3719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08" name="Line 6132"/>
              <p:cNvSpPr>
                <a:spLocks noChangeShapeType="1"/>
              </p:cNvSpPr>
              <p:nvPr/>
            </p:nvSpPr>
            <p:spPr bwMode="auto">
              <a:xfrm>
                <a:off x="3681" y="3720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09" name="Line 6133"/>
              <p:cNvSpPr>
                <a:spLocks noChangeShapeType="1"/>
              </p:cNvSpPr>
              <p:nvPr/>
            </p:nvSpPr>
            <p:spPr bwMode="auto">
              <a:xfrm>
                <a:off x="3683" y="3721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10" name="Line 6134"/>
              <p:cNvSpPr>
                <a:spLocks noChangeShapeType="1"/>
              </p:cNvSpPr>
              <p:nvPr/>
            </p:nvSpPr>
            <p:spPr bwMode="auto">
              <a:xfrm>
                <a:off x="3686" y="3724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11" name="Freeform 6135"/>
              <p:cNvSpPr>
                <a:spLocks/>
              </p:cNvSpPr>
              <p:nvPr/>
            </p:nvSpPr>
            <p:spPr bwMode="auto">
              <a:xfrm>
                <a:off x="3690" y="3725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1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3" y="1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12" name="Line 6136"/>
              <p:cNvSpPr>
                <a:spLocks noChangeShapeType="1"/>
              </p:cNvSpPr>
              <p:nvPr/>
            </p:nvSpPr>
            <p:spPr bwMode="auto">
              <a:xfrm>
                <a:off x="3712" y="3735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13" name="Line 6137"/>
              <p:cNvSpPr>
                <a:spLocks noChangeShapeType="1"/>
              </p:cNvSpPr>
              <p:nvPr/>
            </p:nvSpPr>
            <p:spPr bwMode="auto">
              <a:xfrm>
                <a:off x="3712" y="3735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14" name="Line 6138"/>
              <p:cNvSpPr>
                <a:spLocks noChangeShapeType="1"/>
              </p:cNvSpPr>
              <p:nvPr/>
            </p:nvSpPr>
            <p:spPr bwMode="auto">
              <a:xfrm>
                <a:off x="3715" y="3738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15" name="Line 6139"/>
              <p:cNvSpPr>
                <a:spLocks noChangeShapeType="1"/>
              </p:cNvSpPr>
              <p:nvPr/>
            </p:nvSpPr>
            <p:spPr bwMode="auto">
              <a:xfrm>
                <a:off x="3717" y="3739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16" name="Line 6140"/>
              <p:cNvSpPr>
                <a:spLocks noChangeShapeType="1"/>
              </p:cNvSpPr>
              <p:nvPr/>
            </p:nvSpPr>
            <p:spPr bwMode="auto">
              <a:xfrm>
                <a:off x="3720" y="3741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17" name="Freeform 6141"/>
              <p:cNvSpPr>
                <a:spLocks/>
              </p:cNvSpPr>
              <p:nvPr/>
            </p:nvSpPr>
            <p:spPr bwMode="auto">
              <a:xfrm>
                <a:off x="3723" y="3742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4" y="2"/>
                    </a:lnTo>
                    <a:lnTo>
                      <a:pt x="4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18" name="Line 6142"/>
              <p:cNvSpPr>
                <a:spLocks noChangeShapeType="1"/>
              </p:cNvSpPr>
              <p:nvPr/>
            </p:nvSpPr>
            <p:spPr bwMode="auto">
              <a:xfrm>
                <a:off x="3732" y="3747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19" name="Line 6143"/>
              <p:cNvSpPr>
                <a:spLocks noChangeShapeType="1"/>
              </p:cNvSpPr>
              <p:nvPr/>
            </p:nvSpPr>
            <p:spPr bwMode="auto">
              <a:xfrm>
                <a:off x="3735" y="3748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20" name="Line 6144"/>
              <p:cNvSpPr>
                <a:spLocks noChangeShapeType="1"/>
              </p:cNvSpPr>
              <p:nvPr/>
            </p:nvSpPr>
            <p:spPr bwMode="auto">
              <a:xfrm>
                <a:off x="3738" y="3751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21" name="Line 6145"/>
              <p:cNvSpPr>
                <a:spLocks noChangeShapeType="1"/>
              </p:cNvSpPr>
              <p:nvPr/>
            </p:nvSpPr>
            <p:spPr bwMode="auto">
              <a:xfrm>
                <a:off x="3742" y="3752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22" name="Freeform 6146"/>
              <p:cNvSpPr>
                <a:spLocks/>
              </p:cNvSpPr>
              <p:nvPr/>
            </p:nvSpPr>
            <p:spPr bwMode="auto">
              <a:xfrm>
                <a:off x="3745" y="375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23" name="Line 6147"/>
              <p:cNvSpPr>
                <a:spLocks noChangeShapeType="1"/>
              </p:cNvSpPr>
              <p:nvPr/>
            </p:nvSpPr>
            <p:spPr bwMode="auto">
              <a:xfrm>
                <a:off x="3764" y="3764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24" name="Line 6148"/>
              <p:cNvSpPr>
                <a:spLocks noChangeShapeType="1"/>
              </p:cNvSpPr>
              <p:nvPr/>
            </p:nvSpPr>
            <p:spPr bwMode="auto">
              <a:xfrm>
                <a:off x="3764" y="3764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25" name="Line 6149"/>
              <p:cNvSpPr>
                <a:spLocks noChangeShapeType="1"/>
              </p:cNvSpPr>
              <p:nvPr/>
            </p:nvSpPr>
            <p:spPr bwMode="auto">
              <a:xfrm>
                <a:off x="3765" y="3765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26" name="Line 6150"/>
              <p:cNvSpPr>
                <a:spLocks noChangeShapeType="1"/>
              </p:cNvSpPr>
              <p:nvPr/>
            </p:nvSpPr>
            <p:spPr bwMode="auto">
              <a:xfrm>
                <a:off x="3769" y="3766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27" name="Line 6151"/>
              <p:cNvSpPr>
                <a:spLocks noChangeShapeType="1"/>
              </p:cNvSpPr>
              <p:nvPr/>
            </p:nvSpPr>
            <p:spPr bwMode="auto">
              <a:xfrm>
                <a:off x="3772" y="3768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28" name="Freeform 6152"/>
              <p:cNvSpPr>
                <a:spLocks/>
              </p:cNvSpPr>
              <p:nvPr/>
            </p:nvSpPr>
            <p:spPr bwMode="auto">
              <a:xfrm>
                <a:off x="3775" y="3769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2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4" y="2"/>
                    </a:lnTo>
                    <a:lnTo>
                      <a:pt x="4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29" name="Line 6153"/>
              <p:cNvSpPr>
                <a:spLocks noChangeShapeType="1"/>
              </p:cNvSpPr>
              <p:nvPr/>
            </p:nvSpPr>
            <p:spPr bwMode="auto">
              <a:xfrm>
                <a:off x="3795" y="3780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30" name="Line 6154"/>
              <p:cNvSpPr>
                <a:spLocks noChangeShapeType="1"/>
              </p:cNvSpPr>
              <p:nvPr/>
            </p:nvSpPr>
            <p:spPr bwMode="auto">
              <a:xfrm>
                <a:off x="3797" y="3781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31" name="Line 6155"/>
              <p:cNvSpPr>
                <a:spLocks noChangeShapeType="1"/>
              </p:cNvSpPr>
              <p:nvPr/>
            </p:nvSpPr>
            <p:spPr bwMode="auto">
              <a:xfrm>
                <a:off x="3799" y="3782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32" name="Line 6156"/>
              <p:cNvSpPr>
                <a:spLocks noChangeShapeType="1"/>
              </p:cNvSpPr>
              <p:nvPr/>
            </p:nvSpPr>
            <p:spPr bwMode="auto">
              <a:xfrm>
                <a:off x="3802" y="3784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33" name="Freeform 6157"/>
              <p:cNvSpPr>
                <a:spLocks/>
              </p:cNvSpPr>
              <p:nvPr/>
            </p:nvSpPr>
            <p:spPr bwMode="auto">
              <a:xfrm>
                <a:off x="3805" y="3786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4 w 5"/>
                  <a:gd name="T3" fmla="*/ 1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4" y="1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34" name="Line 6158"/>
              <p:cNvSpPr>
                <a:spLocks noChangeShapeType="1"/>
              </p:cNvSpPr>
              <p:nvPr/>
            </p:nvSpPr>
            <p:spPr bwMode="auto">
              <a:xfrm>
                <a:off x="3827" y="3796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35" name="Line 6159"/>
              <p:cNvSpPr>
                <a:spLocks noChangeShapeType="1"/>
              </p:cNvSpPr>
              <p:nvPr/>
            </p:nvSpPr>
            <p:spPr bwMode="auto">
              <a:xfrm>
                <a:off x="3827" y="3796"/>
                <a:ext cx="2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36" name="Line 6160"/>
              <p:cNvSpPr>
                <a:spLocks noChangeShapeType="1"/>
              </p:cNvSpPr>
              <p:nvPr/>
            </p:nvSpPr>
            <p:spPr bwMode="auto">
              <a:xfrm>
                <a:off x="3829" y="3799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37" name="Line 6161"/>
              <p:cNvSpPr>
                <a:spLocks noChangeShapeType="1"/>
              </p:cNvSpPr>
              <p:nvPr/>
            </p:nvSpPr>
            <p:spPr bwMode="auto">
              <a:xfrm>
                <a:off x="3832" y="3800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38" name="Freeform 6162"/>
              <p:cNvSpPr>
                <a:spLocks/>
              </p:cNvSpPr>
              <p:nvPr/>
            </p:nvSpPr>
            <p:spPr bwMode="auto">
              <a:xfrm>
                <a:off x="3836" y="3801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3 w 6"/>
                  <a:gd name="T3" fmla="*/ 2 h 4"/>
                  <a:gd name="T4" fmla="*/ 6 w 6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3" y="2"/>
                    </a:lnTo>
                    <a:lnTo>
                      <a:pt x="6" y="4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39" name="Line 6163"/>
              <p:cNvSpPr>
                <a:spLocks noChangeShapeType="1"/>
              </p:cNvSpPr>
              <p:nvPr/>
            </p:nvSpPr>
            <p:spPr bwMode="auto">
              <a:xfrm>
                <a:off x="3857" y="3813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40" name="Line 6164"/>
              <p:cNvSpPr>
                <a:spLocks noChangeShapeType="1"/>
              </p:cNvSpPr>
              <p:nvPr/>
            </p:nvSpPr>
            <p:spPr bwMode="auto">
              <a:xfrm>
                <a:off x="3861" y="3814"/>
                <a:ext cx="1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41" name="Line 6165"/>
              <p:cNvSpPr>
                <a:spLocks noChangeShapeType="1"/>
              </p:cNvSpPr>
              <p:nvPr/>
            </p:nvSpPr>
            <p:spPr bwMode="auto">
              <a:xfrm>
                <a:off x="3862" y="3816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42" name="Line 6166"/>
              <p:cNvSpPr>
                <a:spLocks noChangeShapeType="1"/>
              </p:cNvSpPr>
              <p:nvPr/>
            </p:nvSpPr>
            <p:spPr bwMode="auto">
              <a:xfrm>
                <a:off x="3866" y="3817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43" name="Freeform 6167"/>
              <p:cNvSpPr>
                <a:spLocks/>
              </p:cNvSpPr>
              <p:nvPr/>
            </p:nvSpPr>
            <p:spPr bwMode="auto">
              <a:xfrm>
                <a:off x="3869" y="3819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4" y="2"/>
                    </a:lnTo>
                    <a:lnTo>
                      <a:pt x="4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44" name="Line 6168"/>
              <p:cNvSpPr>
                <a:spLocks noChangeShapeType="1"/>
              </p:cNvSpPr>
              <p:nvPr/>
            </p:nvSpPr>
            <p:spPr bwMode="auto">
              <a:xfrm>
                <a:off x="3881" y="3826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45" name="Line 6169"/>
              <p:cNvSpPr>
                <a:spLocks noChangeShapeType="1"/>
              </p:cNvSpPr>
              <p:nvPr/>
            </p:nvSpPr>
            <p:spPr bwMode="auto">
              <a:xfrm>
                <a:off x="3884" y="3827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46" name="Line 6170"/>
              <p:cNvSpPr>
                <a:spLocks noChangeShapeType="1"/>
              </p:cNvSpPr>
              <p:nvPr/>
            </p:nvSpPr>
            <p:spPr bwMode="auto">
              <a:xfrm>
                <a:off x="3888" y="3828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47" name="Line 6171"/>
              <p:cNvSpPr>
                <a:spLocks noChangeShapeType="1"/>
              </p:cNvSpPr>
              <p:nvPr/>
            </p:nvSpPr>
            <p:spPr bwMode="auto">
              <a:xfrm>
                <a:off x="3891" y="3830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48" name="Freeform 6172"/>
              <p:cNvSpPr>
                <a:spLocks/>
              </p:cNvSpPr>
              <p:nvPr/>
            </p:nvSpPr>
            <p:spPr bwMode="auto">
              <a:xfrm>
                <a:off x="3894" y="3832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1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1"/>
                    </a:lnTo>
                    <a:lnTo>
                      <a:pt x="4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49" name="Line 6173"/>
              <p:cNvSpPr>
                <a:spLocks noChangeShapeType="1"/>
              </p:cNvSpPr>
              <p:nvPr/>
            </p:nvSpPr>
            <p:spPr bwMode="auto">
              <a:xfrm>
                <a:off x="3913" y="3842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50" name="Line 6174"/>
              <p:cNvSpPr>
                <a:spLocks noChangeShapeType="1"/>
              </p:cNvSpPr>
              <p:nvPr/>
            </p:nvSpPr>
            <p:spPr bwMode="auto">
              <a:xfrm>
                <a:off x="3914" y="3843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51" name="Line 6175"/>
              <p:cNvSpPr>
                <a:spLocks noChangeShapeType="1"/>
              </p:cNvSpPr>
              <p:nvPr/>
            </p:nvSpPr>
            <p:spPr bwMode="auto">
              <a:xfrm>
                <a:off x="3918" y="3844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52" name="Line 6176"/>
              <p:cNvSpPr>
                <a:spLocks noChangeShapeType="1"/>
              </p:cNvSpPr>
              <p:nvPr/>
            </p:nvSpPr>
            <p:spPr bwMode="auto">
              <a:xfrm>
                <a:off x="3921" y="3846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53" name="Freeform 6177"/>
              <p:cNvSpPr>
                <a:spLocks/>
              </p:cNvSpPr>
              <p:nvPr/>
            </p:nvSpPr>
            <p:spPr bwMode="auto">
              <a:xfrm>
                <a:off x="3925" y="38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1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3" y="1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54" name="Line 6178"/>
              <p:cNvSpPr>
                <a:spLocks noChangeShapeType="1"/>
              </p:cNvSpPr>
              <p:nvPr/>
            </p:nvSpPr>
            <p:spPr bwMode="auto">
              <a:xfrm>
                <a:off x="3945" y="3858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55" name="Line 6179"/>
              <p:cNvSpPr>
                <a:spLocks noChangeShapeType="1"/>
              </p:cNvSpPr>
              <p:nvPr/>
            </p:nvSpPr>
            <p:spPr bwMode="auto">
              <a:xfrm>
                <a:off x="3948" y="3861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56" name="Line 6180"/>
              <p:cNvSpPr>
                <a:spLocks noChangeShapeType="1"/>
              </p:cNvSpPr>
              <p:nvPr/>
            </p:nvSpPr>
            <p:spPr bwMode="auto">
              <a:xfrm>
                <a:off x="3951" y="3862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57" name="Freeform 6181"/>
              <p:cNvSpPr>
                <a:spLocks/>
              </p:cNvSpPr>
              <p:nvPr/>
            </p:nvSpPr>
            <p:spPr bwMode="auto">
              <a:xfrm>
                <a:off x="3955" y="3863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3 w 6"/>
                  <a:gd name="T3" fmla="*/ 3 h 4"/>
                  <a:gd name="T4" fmla="*/ 6 w 6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3" y="3"/>
                    </a:lnTo>
                    <a:lnTo>
                      <a:pt x="6" y="4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58" name="Line 6182"/>
              <p:cNvSpPr>
                <a:spLocks noChangeShapeType="1"/>
              </p:cNvSpPr>
              <p:nvPr/>
            </p:nvSpPr>
            <p:spPr bwMode="auto">
              <a:xfrm>
                <a:off x="3977" y="3875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59" name="Line 6183"/>
              <p:cNvSpPr>
                <a:spLocks noChangeShapeType="1"/>
              </p:cNvSpPr>
              <p:nvPr/>
            </p:nvSpPr>
            <p:spPr bwMode="auto">
              <a:xfrm>
                <a:off x="3978" y="3876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60" name="Line 6184"/>
              <p:cNvSpPr>
                <a:spLocks noChangeShapeType="1"/>
              </p:cNvSpPr>
              <p:nvPr/>
            </p:nvSpPr>
            <p:spPr bwMode="auto">
              <a:xfrm>
                <a:off x="3982" y="3878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61" name="Line 6185"/>
              <p:cNvSpPr>
                <a:spLocks noChangeShapeType="1"/>
              </p:cNvSpPr>
              <p:nvPr/>
            </p:nvSpPr>
            <p:spPr bwMode="auto">
              <a:xfrm>
                <a:off x="3985" y="3880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62" name="Freeform 6186"/>
              <p:cNvSpPr>
                <a:spLocks/>
              </p:cNvSpPr>
              <p:nvPr/>
            </p:nvSpPr>
            <p:spPr bwMode="auto">
              <a:xfrm>
                <a:off x="3988" y="388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4 w 5"/>
                  <a:gd name="T3" fmla="*/ 2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4" y="2"/>
                    </a:lnTo>
                    <a:lnTo>
                      <a:pt x="5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63" name="Line 6187"/>
              <p:cNvSpPr>
                <a:spLocks noChangeShapeType="1"/>
              </p:cNvSpPr>
              <p:nvPr/>
            </p:nvSpPr>
            <p:spPr bwMode="auto">
              <a:xfrm>
                <a:off x="4008" y="3891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64" name="Line 6188"/>
              <p:cNvSpPr>
                <a:spLocks noChangeShapeType="1"/>
              </p:cNvSpPr>
              <p:nvPr/>
            </p:nvSpPr>
            <p:spPr bwMode="auto">
              <a:xfrm>
                <a:off x="4010" y="3892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65" name="Line 6189"/>
              <p:cNvSpPr>
                <a:spLocks noChangeShapeType="1"/>
              </p:cNvSpPr>
              <p:nvPr/>
            </p:nvSpPr>
            <p:spPr bwMode="auto">
              <a:xfrm>
                <a:off x="4012" y="3894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66" name="Line 6190"/>
              <p:cNvSpPr>
                <a:spLocks noChangeShapeType="1"/>
              </p:cNvSpPr>
              <p:nvPr/>
            </p:nvSpPr>
            <p:spPr bwMode="auto">
              <a:xfrm>
                <a:off x="4015" y="3896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67" name="Freeform 6191"/>
              <p:cNvSpPr>
                <a:spLocks/>
              </p:cNvSpPr>
              <p:nvPr/>
            </p:nvSpPr>
            <p:spPr bwMode="auto">
              <a:xfrm>
                <a:off x="4018" y="3897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4 w 7"/>
                  <a:gd name="T3" fmla="*/ 1 h 4"/>
                  <a:gd name="T4" fmla="*/ 7 w 7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lnTo>
                      <a:pt x="4" y="1"/>
                    </a:lnTo>
                    <a:lnTo>
                      <a:pt x="7" y="4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68" name="Line 6192"/>
              <p:cNvSpPr>
                <a:spLocks noChangeShapeType="1"/>
              </p:cNvSpPr>
              <p:nvPr/>
            </p:nvSpPr>
            <p:spPr bwMode="auto">
              <a:xfrm>
                <a:off x="4030" y="3903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69" name="Line 6193"/>
              <p:cNvSpPr>
                <a:spLocks noChangeShapeType="1"/>
              </p:cNvSpPr>
              <p:nvPr/>
            </p:nvSpPr>
            <p:spPr bwMode="auto">
              <a:xfrm>
                <a:off x="4034" y="3905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70" name="Line 6194"/>
              <p:cNvSpPr>
                <a:spLocks noChangeShapeType="1"/>
              </p:cNvSpPr>
              <p:nvPr/>
            </p:nvSpPr>
            <p:spPr bwMode="auto">
              <a:xfrm>
                <a:off x="4037" y="3907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71" name="Line 6195"/>
              <p:cNvSpPr>
                <a:spLocks noChangeShapeType="1"/>
              </p:cNvSpPr>
              <p:nvPr/>
            </p:nvSpPr>
            <p:spPr bwMode="auto">
              <a:xfrm>
                <a:off x="4040" y="3908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72" name="Freeform 6196"/>
              <p:cNvSpPr>
                <a:spLocks/>
              </p:cNvSpPr>
              <p:nvPr/>
            </p:nvSpPr>
            <p:spPr bwMode="auto">
              <a:xfrm>
                <a:off x="4042" y="3910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3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73" name="Line 6197"/>
              <p:cNvSpPr>
                <a:spLocks noChangeShapeType="1"/>
              </p:cNvSpPr>
              <p:nvPr/>
            </p:nvSpPr>
            <p:spPr bwMode="auto">
              <a:xfrm>
                <a:off x="4062" y="3919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74" name="Line 6198"/>
              <p:cNvSpPr>
                <a:spLocks noChangeShapeType="1"/>
              </p:cNvSpPr>
              <p:nvPr/>
            </p:nvSpPr>
            <p:spPr bwMode="auto">
              <a:xfrm>
                <a:off x="4064" y="3921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75" name="Line 6199"/>
              <p:cNvSpPr>
                <a:spLocks noChangeShapeType="1"/>
              </p:cNvSpPr>
              <p:nvPr/>
            </p:nvSpPr>
            <p:spPr bwMode="auto">
              <a:xfrm>
                <a:off x="4067" y="3923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76" name="Line 6200"/>
              <p:cNvSpPr>
                <a:spLocks noChangeShapeType="1"/>
              </p:cNvSpPr>
              <p:nvPr/>
            </p:nvSpPr>
            <p:spPr bwMode="auto">
              <a:xfrm>
                <a:off x="4070" y="3924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77" name="Freeform 6201"/>
              <p:cNvSpPr>
                <a:spLocks/>
              </p:cNvSpPr>
              <p:nvPr/>
            </p:nvSpPr>
            <p:spPr bwMode="auto">
              <a:xfrm>
                <a:off x="4074" y="392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3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78" name="Line 6202"/>
              <p:cNvSpPr>
                <a:spLocks noChangeShapeType="1"/>
              </p:cNvSpPr>
              <p:nvPr/>
            </p:nvSpPr>
            <p:spPr bwMode="auto">
              <a:xfrm>
                <a:off x="1048" y="2825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79" name="Line 6203"/>
              <p:cNvSpPr>
                <a:spLocks noChangeShapeType="1"/>
              </p:cNvSpPr>
              <p:nvPr/>
            </p:nvSpPr>
            <p:spPr bwMode="auto">
              <a:xfrm>
                <a:off x="1051" y="2826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80" name="Line 6204"/>
              <p:cNvSpPr>
                <a:spLocks noChangeShapeType="1"/>
              </p:cNvSpPr>
              <p:nvPr/>
            </p:nvSpPr>
            <p:spPr bwMode="auto">
              <a:xfrm>
                <a:off x="1055" y="2827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81" name="Line 6205"/>
              <p:cNvSpPr>
                <a:spLocks noChangeShapeType="1"/>
              </p:cNvSpPr>
              <p:nvPr/>
            </p:nvSpPr>
            <p:spPr bwMode="auto">
              <a:xfrm>
                <a:off x="1058" y="2830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82" name="Freeform 6206"/>
              <p:cNvSpPr>
                <a:spLocks/>
              </p:cNvSpPr>
              <p:nvPr/>
            </p:nvSpPr>
            <p:spPr bwMode="auto">
              <a:xfrm>
                <a:off x="1060" y="2831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1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3" y="1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83" name="Line 6207"/>
              <p:cNvSpPr>
                <a:spLocks noChangeShapeType="1"/>
              </p:cNvSpPr>
              <p:nvPr/>
            </p:nvSpPr>
            <p:spPr bwMode="auto">
              <a:xfrm>
                <a:off x="1080" y="2842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84" name="Line 6208"/>
              <p:cNvSpPr>
                <a:spLocks noChangeShapeType="1"/>
              </p:cNvSpPr>
              <p:nvPr/>
            </p:nvSpPr>
            <p:spPr bwMode="auto">
              <a:xfrm>
                <a:off x="1082" y="2843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85" name="Line 6209"/>
              <p:cNvSpPr>
                <a:spLocks noChangeShapeType="1"/>
              </p:cNvSpPr>
              <p:nvPr/>
            </p:nvSpPr>
            <p:spPr bwMode="auto">
              <a:xfrm>
                <a:off x="1085" y="2844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86" name="Line 6210"/>
              <p:cNvSpPr>
                <a:spLocks noChangeShapeType="1"/>
              </p:cNvSpPr>
              <p:nvPr/>
            </p:nvSpPr>
            <p:spPr bwMode="auto">
              <a:xfrm>
                <a:off x="1088" y="2845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87" name="Freeform 6211"/>
              <p:cNvSpPr>
                <a:spLocks/>
              </p:cNvSpPr>
              <p:nvPr/>
            </p:nvSpPr>
            <p:spPr bwMode="auto">
              <a:xfrm>
                <a:off x="1092" y="2847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2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1" y="2"/>
                    </a:lnTo>
                    <a:lnTo>
                      <a:pt x="5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88" name="Line 6212"/>
              <p:cNvSpPr>
                <a:spLocks noChangeShapeType="1"/>
              </p:cNvSpPr>
              <p:nvPr/>
            </p:nvSpPr>
            <p:spPr bwMode="auto">
              <a:xfrm>
                <a:off x="1112" y="2858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89" name="Line 6213"/>
              <p:cNvSpPr>
                <a:spLocks noChangeShapeType="1"/>
              </p:cNvSpPr>
              <p:nvPr/>
            </p:nvSpPr>
            <p:spPr bwMode="auto">
              <a:xfrm>
                <a:off x="1112" y="2858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90" name="Line 6214"/>
              <p:cNvSpPr>
                <a:spLocks noChangeShapeType="1"/>
              </p:cNvSpPr>
              <p:nvPr/>
            </p:nvSpPr>
            <p:spPr bwMode="auto">
              <a:xfrm>
                <a:off x="1115" y="2859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91" name="Line 6215"/>
              <p:cNvSpPr>
                <a:spLocks noChangeShapeType="1"/>
              </p:cNvSpPr>
              <p:nvPr/>
            </p:nvSpPr>
            <p:spPr bwMode="auto">
              <a:xfrm>
                <a:off x="1118" y="2861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92" name="Freeform 6216"/>
              <p:cNvSpPr>
                <a:spLocks/>
              </p:cNvSpPr>
              <p:nvPr/>
            </p:nvSpPr>
            <p:spPr bwMode="auto">
              <a:xfrm>
                <a:off x="1122" y="2863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2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1" y="2"/>
                    </a:lnTo>
                    <a:lnTo>
                      <a:pt x="5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93" name="Line 6217"/>
              <p:cNvSpPr>
                <a:spLocks noChangeShapeType="1"/>
              </p:cNvSpPr>
              <p:nvPr/>
            </p:nvSpPr>
            <p:spPr bwMode="auto">
              <a:xfrm>
                <a:off x="1142" y="2874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94" name="Line 6218"/>
              <p:cNvSpPr>
                <a:spLocks noChangeShapeType="1"/>
              </p:cNvSpPr>
              <p:nvPr/>
            </p:nvSpPr>
            <p:spPr bwMode="auto">
              <a:xfrm>
                <a:off x="1145" y="2876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95" name="Line 6219"/>
              <p:cNvSpPr>
                <a:spLocks noChangeShapeType="1"/>
              </p:cNvSpPr>
              <p:nvPr/>
            </p:nvSpPr>
            <p:spPr bwMode="auto">
              <a:xfrm>
                <a:off x="1149" y="2877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96" name="Line 6220"/>
              <p:cNvSpPr>
                <a:spLocks noChangeShapeType="1"/>
              </p:cNvSpPr>
              <p:nvPr/>
            </p:nvSpPr>
            <p:spPr bwMode="auto">
              <a:xfrm>
                <a:off x="1152" y="2879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97" name="Freeform 6221"/>
              <p:cNvSpPr>
                <a:spLocks/>
              </p:cNvSpPr>
              <p:nvPr/>
            </p:nvSpPr>
            <p:spPr bwMode="auto">
              <a:xfrm>
                <a:off x="1155" y="2880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98" name="Line 6222"/>
              <p:cNvSpPr>
                <a:spLocks noChangeShapeType="1"/>
              </p:cNvSpPr>
              <p:nvPr/>
            </p:nvSpPr>
            <p:spPr bwMode="auto">
              <a:xfrm>
                <a:off x="1174" y="2891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799" name="Line 6223"/>
              <p:cNvSpPr>
                <a:spLocks noChangeShapeType="1"/>
              </p:cNvSpPr>
              <p:nvPr/>
            </p:nvSpPr>
            <p:spPr bwMode="auto">
              <a:xfrm>
                <a:off x="1175" y="2892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00" name="Line 6224"/>
              <p:cNvSpPr>
                <a:spLocks noChangeShapeType="1"/>
              </p:cNvSpPr>
              <p:nvPr/>
            </p:nvSpPr>
            <p:spPr bwMode="auto">
              <a:xfrm>
                <a:off x="1179" y="2893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01" name="Line 6225"/>
              <p:cNvSpPr>
                <a:spLocks noChangeShapeType="1"/>
              </p:cNvSpPr>
              <p:nvPr/>
            </p:nvSpPr>
            <p:spPr bwMode="auto">
              <a:xfrm>
                <a:off x="1182" y="2894"/>
                <a:ext cx="4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02" name="Freeform 6226"/>
              <p:cNvSpPr>
                <a:spLocks/>
              </p:cNvSpPr>
              <p:nvPr/>
            </p:nvSpPr>
            <p:spPr bwMode="auto">
              <a:xfrm>
                <a:off x="1186" y="2897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1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1"/>
                    </a:lnTo>
                    <a:lnTo>
                      <a:pt x="3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03" name="Line 6227"/>
              <p:cNvSpPr>
                <a:spLocks noChangeShapeType="1"/>
              </p:cNvSpPr>
              <p:nvPr/>
            </p:nvSpPr>
            <p:spPr bwMode="auto">
              <a:xfrm>
                <a:off x="1197" y="2902"/>
                <a:ext cx="4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04" name="Line 6228"/>
              <p:cNvSpPr>
                <a:spLocks noChangeShapeType="1"/>
              </p:cNvSpPr>
              <p:nvPr/>
            </p:nvSpPr>
            <p:spPr bwMode="auto">
              <a:xfrm>
                <a:off x="1201" y="2905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05" name="Line 6229"/>
              <p:cNvSpPr>
                <a:spLocks noChangeShapeType="1"/>
              </p:cNvSpPr>
              <p:nvPr/>
            </p:nvSpPr>
            <p:spPr bwMode="auto">
              <a:xfrm>
                <a:off x="1204" y="2906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06" name="Line 6230"/>
              <p:cNvSpPr>
                <a:spLocks noChangeShapeType="1"/>
              </p:cNvSpPr>
              <p:nvPr/>
            </p:nvSpPr>
            <p:spPr bwMode="auto">
              <a:xfrm>
                <a:off x="1206" y="2907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07" name="Freeform 6231"/>
              <p:cNvSpPr>
                <a:spLocks/>
              </p:cNvSpPr>
              <p:nvPr/>
            </p:nvSpPr>
            <p:spPr bwMode="auto">
              <a:xfrm>
                <a:off x="1209" y="2909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3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08" name="Line 6232"/>
              <p:cNvSpPr>
                <a:spLocks noChangeShapeType="1"/>
              </p:cNvSpPr>
              <p:nvPr/>
            </p:nvSpPr>
            <p:spPr bwMode="auto">
              <a:xfrm>
                <a:off x="1229" y="2919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09" name="Line 6233"/>
              <p:cNvSpPr>
                <a:spLocks noChangeShapeType="1"/>
              </p:cNvSpPr>
              <p:nvPr/>
            </p:nvSpPr>
            <p:spPr bwMode="auto">
              <a:xfrm>
                <a:off x="1231" y="2920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10" name="Line 6234"/>
              <p:cNvSpPr>
                <a:spLocks noChangeShapeType="1"/>
              </p:cNvSpPr>
              <p:nvPr/>
            </p:nvSpPr>
            <p:spPr bwMode="auto">
              <a:xfrm>
                <a:off x="1234" y="2922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11" name="Line 6235"/>
              <p:cNvSpPr>
                <a:spLocks noChangeShapeType="1"/>
              </p:cNvSpPr>
              <p:nvPr/>
            </p:nvSpPr>
            <p:spPr bwMode="auto">
              <a:xfrm>
                <a:off x="1237" y="2924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12" name="Freeform 6236"/>
              <p:cNvSpPr>
                <a:spLocks/>
              </p:cNvSpPr>
              <p:nvPr/>
            </p:nvSpPr>
            <p:spPr bwMode="auto">
              <a:xfrm>
                <a:off x="1239" y="2925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4 w 5"/>
                  <a:gd name="T3" fmla="*/ 2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4" y="2"/>
                    </a:lnTo>
                    <a:lnTo>
                      <a:pt x="5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13" name="Line 6237"/>
              <p:cNvSpPr>
                <a:spLocks noChangeShapeType="1"/>
              </p:cNvSpPr>
              <p:nvPr/>
            </p:nvSpPr>
            <p:spPr bwMode="auto">
              <a:xfrm>
                <a:off x="1261" y="2936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14" name="Line 6238"/>
              <p:cNvSpPr>
                <a:spLocks noChangeShapeType="1"/>
              </p:cNvSpPr>
              <p:nvPr/>
            </p:nvSpPr>
            <p:spPr bwMode="auto">
              <a:xfrm>
                <a:off x="1261" y="2936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15" name="Line 6239"/>
              <p:cNvSpPr>
                <a:spLocks noChangeShapeType="1"/>
              </p:cNvSpPr>
              <p:nvPr/>
            </p:nvSpPr>
            <p:spPr bwMode="auto">
              <a:xfrm>
                <a:off x="1264" y="2938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16" name="Line 6240"/>
              <p:cNvSpPr>
                <a:spLocks noChangeShapeType="1"/>
              </p:cNvSpPr>
              <p:nvPr/>
            </p:nvSpPr>
            <p:spPr bwMode="auto">
              <a:xfrm>
                <a:off x="1268" y="2940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17" name="Line 6241"/>
              <p:cNvSpPr>
                <a:spLocks noChangeShapeType="1"/>
              </p:cNvSpPr>
              <p:nvPr/>
            </p:nvSpPr>
            <p:spPr bwMode="auto">
              <a:xfrm>
                <a:off x="1271" y="2941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18" name="Freeform 6242"/>
              <p:cNvSpPr>
                <a:spLocks/>
              </p:cNvSpPr>
              <p:nvPr/>
            </p:nvSpPr>
            <p:spPr bwMode="auto">
              <a:xfrm>
                <a:off x="1273" y="2942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19" name="Line 6243"/>
              <p:cNvSpPr>
                <a:spLocks noChangeShapeType="1"/>
              </p:cNvSpPr>
              <p:nvPr/>
            </p:nvSpPr>
            <p:spPr bwMode="auto">
              <a:xfrm>
                <a:off x="1293" y="2953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20" name="Line 6244"/>
              <p:cNvSpPr>
                <a:spLocks noChangeShapeType="1"/>
              </p:cNvSpPr>
              <p:nvPr/>
            </p:nvSpPr>
            <p:spPr bwMode="auto">
              <a:xfrm>
                <a:off x="1295" y="2954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21" name="Line 6245"/>
              <p:cNvSpPr>
                <a:spLocks noChangeShapeType="1"/>
              </p:cNvSpPr>
              <p:nvPr/>
            </p:nvSpPr>
            <p:spPr bwMode="auto">
              <a:xfrm>
                <a:off x="1298" y="2955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22" name="Line 6246"/>
              <p:cNvSpPr>
                <a:spLocks noChangeShapeType="1"/>
              </p:cNvSpPr>
              <p:nvPr/>
            </p:nvSpPr>
            <p:spPr bwMode="auto">
              <a:xfrm>
                <a:off x="1301" y="2956"/>
                <a:ext cx="4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23" name="Freeform 6247"/>
              <p:cNvSpPr>
                <a:spLocks/>
              </p:cNvSpPr>
              <p:nvPr/>
            </p:nvSpPr>
            <p:spPr bwMode="auto">
              <a:xfrm>
                <a:off x="1305" y="2959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1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1"/>
                    </a:lnTo>
                    <a:lnTo>
                      <a:pt x="3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24" name="Line 6248"/>
              <p:cNvSpPr>
                <a:spLocks noChangeShapeType="1"/>
              </p:cNvSpPr>
              <p:nvPr/>
            </p:nvSpPr>
            <p:spPr bwMode="auto">
              <a:xfrm>
                <a:off x="1325" y="2969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25" name="Line 6249"/>
              <p:cNvSpPr>
                <a:spLocks noChangeShapeType="1"/>
              </p:cNvSpPr>
              <p:nvPr/>
            </p:nvSpPr>
            <p:spPr bwMode="auto">
              <a:xfrm>
                <a:off x="1325" y="2969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26" name="Line 6250"/>
              <p:cNvSpPr>
                <a:spLocks noChangeShapeType="1"/>
              </p:cNvSpPr>
              <p:nvPr/>
            </p:nvSpPr>
            <p:spPr bwMode="auto">
              <a:xfrm>
                <a:off x="1328" y="2972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27" name="Line 6251"/>
              <p:cNvSpPr>
                <a:spLocks noChangeShapeType="1"/>
              </p:cNvSpPr>
              <p:nvPr/>
            </p:nvSpPr>
            <p:spPr bwMode="auto">
              <a:xfrm>
                <a:off x="1331" y="2973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28" name="Line 6252"/>
              <p:cNvSpPr>
                <a:spLocks noChangeShapeType="1"/>
              </p:cNvSpPr>
              <p:nvPr/>
            </p:nvSpPr>
            <p:spPr bwMode="auto">
              <a:xfrm>
                <a:off x="1335" y="2974"/>
                <a:ext cx="1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29" name="Freeform 6253"/>
              <p:cNvSpPr>
                <a:spLocks/>
              </p:cNvSpPr>
              <p:nvPr/>
            </p:nvSpPr>
            <p:spPr bwMode="auto">
              <a:xfrm>
                <a:off x="1336" y="2976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4" y="1"/>
                    </a:lnTo>
                    <a:lnTo>
                      <a:pt x="4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30" name="Line 6254"/>
              <p:cNvSpPr>
                <a:spLocks noChangeShapeType="1"/>
              </p:cNvSpPr>
              <p:nvPr/>
            </p:nvSpPr>
            <p:spPr bwMode="auto">
              <a:xfrm>
                <a:off x="1347" y="2981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31" name="Line 6255"/>
              <p:cNvSpPr>
                <a:spLocks noChangeShapeType="1"/>
              </p:cNvSpPr>
              <p:nvPr/>
            </p:nvSpPr>
            <p:spPr bwMode="auto">
              <a:xfrm>
                <a:off x="1350" y="2982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32" name="Line 6256"/>
              <p:cNvSpPr>
                <a:spLocks noChangeShapeType="1"/>
              </p:cNvSpPr>
              <p:nvPr/>
            </p:nvSpPr>
            <p:spPr bwMode="auto">
              <a:xfrm>
                <a:off x="1353" y="2984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33" name="Line 6257"/>
              <p:cNvSpPr>
                <a:spLocks noChangeShapeType="1"/>
              </p:cNvSpPr>
              <p:nvPr/>
            </p:nvSpPr>
            <p:spPr bwMode="auto">
              <a:xfrm>
                <a:off x="1355" y="2986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34" name="Freeform 6258"/>
              <p:cNvSpPr>
                <a:spLocks/>
              </p:cNvSpPr>
              <p:nvPr/>
            </p:nvSpPr>
            <p:spPr bwMode="auto">
              <a:xfrm>
                <a:off x="1358" y="298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4" y="2"/>
                    </a:lnTo>
                    <a:lnTo>
                      <a:pt x="4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35" name="Line 6259"/>
              <p:cNvSpPr>
                <a:spLocks noChangeShapeType="1"/>
              </p:cNvSpPr>
              <p:nvPr/>
            </p:nvSpPr>
            <p:spPr bwMode="auto">
              <a:xfrm>
                <a:off x="1378" y="2997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36" name="Line 6260"/>
              <p:cNvSpPr>
                <a:spLocks noChangeShapeType="1"/>
              </p:cNvSpPr>
              <p:nvPr/>
            </p:nvSpPr>
            <p:spPr bwMode="auto">
              <a:xfrm>
                <a:off x="1380" y="2999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37" name="Line 6261"/>
              <p:cNvSpPr>
                <a:spLocks noChangeShapeType="1"/>
              </p:cNvSpPr>
              <p:nvPr/>
            </p:nvSpPr>
            <p:spPr bwMode="auto">
              <a:xfrm>
                <a:off x="1383" y="3000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38" name="Line 6262"/>
              <p:cNvSpPr>
                <a:spLocks noChangeShapeType="1"/>
              </p:cNvSpPr>
              <p:nvPr/>
            </p:nvSpPr>
            <p:spPr bwMode="auto">
              <a:xfrm>
                <a:off x="1387" y="3002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39" name="Freeform 6263"/>
              <p:cNvSpPr>
                <a:spLocks/>
              </p:cNvSpPr>
              <p:nvPr/>
            </p:nvSpPr>
            <p:spPr bwMode="auto">
              <a:xfrm>
                <a:off x="1388" y="3003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4 w 5"/>
                  <a:gd name="T3" fmla="*/ 1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4" y="1"/>
                    </a:lnTo>
                    <a:lnTo>
                      <a:pt x="5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40" name="Line 6264"/>
              <p:cNvSpPr>
                <a:spLocks noChangeShapeType="1"/>
              </p:cNvSpPr>
              <p:nvPr/>
            </p:nvSpPr>
            <p:spPr bwMode="auto">
              <a:xfrm>
                <a:off x="1410" y="3014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41" name="Line 6265"/>
              <p:cNvSpPr>
                <a:spLocks noChangeShapeType="1"/>
              </p:cNvSpPr>
              <p:nvPr/>
            </p:nvSpPr>
            <p:spPr bwMode="auto">
              <a:xfrm>
                <a:off x="1410" y="3014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42" name="Line 6266"/>
              <p:cNvSpPr>
                <a:spLocks noChangeShapeType="1"/>
              </p:cNvSpPr>
              <p:nvPr/>
            </p:nvSpPr>
            <p:spPr bwMode="auto">
              <a:xfrm>
                <a:off x="1414" y="3016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43" name="Line 6267"/>
              <p:cNvSpPr>
                <a:spLocks noChangeShapeType="1"/>
              </p:cNvSpPr>
              <p:nvPr/>
            </p:nvSpPr>
            <p:spPr bwMode="auto">
              <a:xfrm>
                <a:off x="1417" y="3017"/>
                <a:ext cx="2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44" name="Freeform 6268"/>
              <p:cNvSpPr>
                <a:spLocks/>
              </p:cNvSpPr>
              <p:nvPr/>
            </p:nvSpPr>
            <p:spPr bwMode="auto">
              <a:xfrm>
                <a:off x="1419" y="3020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3 w 6"/>
                  <a:gd name="T3" fmla="*/ 1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lnTo>
                      <a:pt x="3" y="1"/>
                    </a:lnTo>
                    <a:lnTo>
                      <a:pt x="6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45" name="Line 6269"/>
              <p:cNvSpPr>
                <a:spLocks noChangeShapeType="1"/>
              </p:cNvSpPr>
              <p:nvPr/>
            </p:nvSpPr>
            <p:spPr bwMode="auto">
              <a:xfrm>
                <a:off x="1440" y="3030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46" name="Line 6270"/>
              <p:cNvSpPr>
                <a:spLocks noChangeShapeType="1"/>
              </p:cNvSpPr>
              <p:nvPr/>
            </p:nvSpPr>
            <p:spPr bwMode="auto">
              <a:xfrm>
                <a:off x="1444" y="3031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47" name="Line 6271"/>
              <p:cNvSpPr>
                <a:spLocks noChangeShapeType="1"/>
              </p:cNvSpPr>
              <p:nvPr/>
            </p:nvSpPr>
            <p:spPr bwMode="auto">
              <a:xfrm>
                <a:off x="1447" y="3034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48" name="Line 6272"/>
              <p:cNvSpPr>
                <a:spLocks noChangeShapeType="1"/>
              </p:cNvSpPr>
              <p:nvPr/>
            </p:nvSpPr>
            <p:spPr bwMode="auto">
              <a:xfrm>
                <a:off x="1451" y="3035"/>
                <a:ext cx="1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49" name="Freeform 6273"/>
              <p:cNvSpPr>
                <a:spLocks/>
              </p:cNvSpPr>
              <p:nvPr/>
            </p:nvSpPr>
            <p:spPr bwMode="auto">
              <a:xfrm>
                <a:off x="1452" y="3037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4" y="1"/>
                    </a:lnTo>
                    <a:lnTo>
                      <a:pt x="4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50" name="Line 6274"/>
              <p:cNvSpPr>
                <a:spLocks noChangeShapeType="1"/>
              </p:cNvSpPr>
              <p:nvPr/>
            </p:nvSpPr>
            <p:spPr bwMode="auto">
              <a:xfrm>
                <a:off x="1472" y="3047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51" name="Line 6275"/>
              <p:cNvSpPr>
                <a:spLocks noChangeShapeType="1"/>
              </p:cNvSpPr>
              <p:nvPr/>
            </p:nvSpPr>
            <p:spPr bwMode="auto">
              <a:xfrm>
                <a:off x="1474" y="3048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52" name="Line 6276"/>
              <p:cNvSpPr>
                <a:spLocks noChangeShapeType="1"/>
              </p:cNvSpPr>
              <p:nvPr/>
            </p:nvSpPr>
            <p:spPr bwMode="auto">
              <a:xfrm>
                <a:off x="1477" y="3049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53" name="Line 6277"/>
              <p:cNvSpPr>
                <a:spLocks noChangeShapeType="1"/>
              </p:cNvSpPr>
              <p:nvPr/>
            </p:nvSpPr>
            <p:spPr bwMode="auto">
              <a:xfrm>
                <a:off x="1481" y="3051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54" name="Freeform 6278"/>
              <p:cNvSpPr>
                <a:spLocks/>
              </p:cNvSpPr>
              <p:nvPr/>
            </p:nvSpPr>
            <p:spPr bwMode="auto">
              <a:xfrm>
                <a:off x="1484" y="3052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3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55" name="Line 6279"/>
              <p:cNvSpPr>
                <a:spLocks noChangeShapeType="1"/>
              </p:cNvSpPr>
              <p:nvPr/>
            </p:nvSpPr>
            <p:spPr bwMode="auto">
              <a:xfrm>
                <a:off x="1496" y="3059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56" name="Line 6280"/>
              <p:cNvSpPr>
                <a:spLocks noChangeShapeType="1"/>
              </p:cNvSpPr>
              <p:nvPr/>
            </p:nvSpPr>
            <p:spPr bwMode="auto">
              <a:xfrm>
                <a:off x="1499" y="3061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57" name="Line 6281"/>
              <p:cNvSpPr>
                <a:spLocks noChangeShapeType="1"/>
              </p:cNvSpPr>
              <p:nvPr/>
            </p:nvSpPr>
            <p:spPr bwMode="auto">
              <a:xfrm>
                <a:off x="1501" y="3062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58" name="Line 6282"/>
              <p:cNvSpPr>
                <a:spLocks noChangeShapeType="1"/>
              </p:cNvSpPr>
              <p:nvPr/>
            </p:nvSpPr>
            <p:spPr bwMode="auto">
              <a:xfrm>
                <a:off x="1504" y="3064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59" name="Freeform 6283"/>
              <p:cNvSpPr>
                <a:spLocks/>
              </p:cNvSpPr>
              <p:nvPr/>
            </p:nvSpPr>
            <p:spPr bwMode="auto">
              <a:xfrm>
                <a:off x="1508" y="3065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3 w 5"/>
                  <a:gd name="T3" fmla="*/ 1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3" y="1"/>
                    </a:lnTo>
                    <a:lnTo>
                      <a:pt x="5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60" name="Line 6284"/>
              <p:cNvSpPr>
                <a:spLocks noChangeShapeType="1"/>
              </p:cNvSpPr>
              <p:nvPr/>
            </p:nvSpPr>
            <p:spPr bwMode="auto">
              <a:xfrm>
                <a:off x="1528" y="3076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61" name="Line 6285"/>
              <p:cNvSpPr>
                <a:spLocks noChangeShapeType="1"/>
              </p:cNvSpPr>
              <p:nvPr/>
            </p:nvSpPr>
            <p:spPr bwMode="auto">
              <a:xfrm>
                <a:off x="1529" y="3077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62" name="Line 6286"/>
              <p:cNvSpPr>
                <a:spLocks noChangeShapeType="1"/>
              </p:cNvSpPr>
              <p:nvPr/>
            </p:nvSpPr>
            <p:spPr bwMode="auto">
              <a:xfrm>
                <a:off x="1533" y="3078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63" name="Line 6287"/>
              <p:cNvSpPr>
                <a:spLocks noChangeShapeType="1"/>
              </p:cNvSpPr>
              <p:nvPr/>
            </p:nvSpPr>
            <p:spPr bwMode="auto">
              <a:xfrm>
                <a:off x="1534" y="3079"/>
                <a:ext cx="4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64" name="Freeform 6288"/>
              <p:cNvSpPr>
                <a:spLocks/>
              </p:cNvSpPr>
              <p:nvPr/>
            </p:nvSpPr>
            <p:spPr bwMode="auto">
              <a:xfrm>
                <a:off x="1538" y="3082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3 w 6"/>
                  <a:gd name="T3" fmla="*/ 1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lnTo>
                      <a:pt x="3" y="1"/>
                    </a:lnTo>
                    <a:lnTo>
                      <a:pt x="6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29556" name="Group 8980"/>
            <p:cNvGrpSpPr>
              <a:grpSpLocks/>
            </p:cNvGrpSpPr>
            <p:nvPr/>
          </p:nvGrpSpPr>
          <p:grpSpPr bwMode="auto">
            <a:xfrm>
              <a:off x="1560" y="3092"/>
              <a:ext cx="1162" cy="609"/>
              <a:chOff x="1560" y="3092"/>
              <a:chExt cx="1162" cy="609"/>
            </a:xfrm>
          </p:grpSpPr>
          <p:sp>
            <p:nvSpPr>
              <p:cNvPr id="926866" name="Line 6290"/>
              <p:cNvSpPr>
                <a:spLocks noChangeShapeType="1"/>
              </p:cNvSpPr>
              <p:nvPr/>
            </p:nvSpPr>
            <p:spPr bwMode="auto">
              <a:xfrm>
                <a:off x="1560" y="3092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67" name="Line 6291"/>
              <p:cNvSpPr>
                <a:spLocks noChangeShapeType="1"/>
              </p:cNvSpPr>
              <p:nvPr/>
            </p:nvSpPr>
            <p:spPr bwMode="auto">
              <a:xfrm>
                <a:off x="1563" y="3095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68" name="Line 6292"/>
              <p:cNvSpPr>
                <a:spLocks noChangeShapeType="1"/>
              </p:cNvSpPr>
              <p:nvPr/>
            </p:nvSpPr>
            <p:spPr bwMode="auto">
              <a:xfrm>
                <a:off x="1566" y="3096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69" name="Line 6293"/>
              <p:cNvSpPr>
                <a:spLocks noChangeShapeType="1"/>
              </p:cNvSpPr>
              <p:nvPr/>
            </p:nvSpPr>
            <p:spPr bwMode="auto">
              <a:xfrm>
                <a:off x="1568" y="3097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70" name="Freeform 6294"/>
              <p:cNvSpPr>
                <a:spLocks/>
              </p:cNvSpPr>
              <p:nvPr/>
            </p:nvSpPr>
            <p:spPr bwMode="auto">
              <a:xfrm>
                <a:off x="1571" y="3099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5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4" y="1"/>
                    </a:lnTo>
                    <a:lnTo>
                      <a:pt x="5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71" name="Line 6295"/>
              <p:cNvSpPr>
                <a:spLocks noChangeShapeType="1"/>
              </p:cNvSpPr>
              <p:nvPr/>
            </p:nvSpPr>
            <p:spPr bwMode="auto">
              <a:xfrm>
                <a:off x="1591" y="3109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72" name="Line 6296"/>
              <p:cNvSpPr>
                <a:spLocks noChangeShapeType="1"/>
              </p:cNvSpPr>
              <p:nvPr/>
            </p:nvSpPr>
            <p:spPr bwMode="auto">
              <a:xfrm>
                <a:off x="1593" y="3110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73" name="Line 6297"/>
              <p:cNvSpPr>
                <a:spLocks noChangeShapeType="1"/>
              </p:cNvSpPr>
              <p:nvPr/>
            </p:nvSpPr>
            <p:spPr bwMode="auto">
              <a:xfrm>
                <a:off x="1596" y="3111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74" name="Line 6298"/>
              <p:cNvSpPr>
                <a:spLocks noChangeShapeType="1"/>
              </p:cNvSpPr>
              <p:nvPr/>
            </p:nvSpPr>
            <p:spPr bwMode="auto">
              <a:xfrm>
                <a:off x="1600" y="3113"/>
                <a:ext cx="1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75" name="Freeform 6299"/>
              <p:cNvSpPr>
                <a:spLocks/>
              </p:cNvSpPr>
              <p:nvPr/>
            </p:nvSpPr>
            <p:spPr bwMode="auto">
              <a:xfrm>
                <a:off x="1601" y="3115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4 w 6"/>
                  <a:gd name="T3" fmla="*/ 2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4" y="2"/>
                    </a:lnTo>
                    <a:lnTo>
                      <a:pt x="6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76" name="Line 6300"/>
              <p:cNvSpPr>
                <a:spLocks noChangeShapeType="1"/>
              </p:cNvSpPr>
              <p:nvPr/>
            </p:nvSpPr>
            <p:spPr bwMode="auto">
              <a:xfrm>
                <a:off x="1623" y="3126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77" name="Line 6301"/>
              <p:cNvSpPr>
                <a:spLocks noChangeShapeType="1"/>
              </p:cNvSpPr>
              <p:nvPr/>
            </p:nvSpPr>
            <p:spPr bwMode="auto">
              <a:xfrm>
                <a:off x="1623" y="3126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78" name="Line 6302"/>
              <p:cNvSpPr>
                <a:spLocks noChangeShapeType="1"/>
              </p:cNvSpPr>
              <p:nvPr/>
            </p:nvSpPr>
            <p:spPr bwMode="auto">
              <a:xfrm>
                <a:off x="1627" y="3127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79" name="Line 6303"/>
              <p:cNvSpPr>
                <a:spLocks noChangeShapeType="1"/>
              </p:cNvSpPr>
              <p:nvPr/>
            </p:nvSpPr>
            <p:spPr bwMode="auto">
              <a:xfrm>
                <a:off x="1630" y="3129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80" name="Line 6304"/>
              <p:cNvSpPr>
                <a:spLocks noChangeShapeType="1"/>
              </p:cNvSpPr>
              <p:nvPr/>
            </p:nvSpPr>
            <p:spPr bwMode="auto">
              <a:xfrm>
                <a:off x="1632" y="3131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81" name="Freeform 6305"/>
              <p:cNvSpPr>
                <a:spLocks/>
              </p:cNvSpPr>
              <p:nvPr/>
            </p:nvSpPr>
            <p:spPr bwMode="auto">
              <a:xfrm>
                <a:off x="1635" y="3132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3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82" name="Line 6306"/>
              <p:cNvSpPr>
                <a:spLocks noChangeShapeType="1"/>
              </p:cNvSpPr>
              <p:nvPr/>
            </p:nvSpPr>
            <p:spPr bwMode="auto">
              <a:xfrm>
                <a:off x="1645" y="3137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83" name="Line 6307"/>
              <p:cNvSpPr>
                <a:spLocks noChangeShapeType="1"/>
              </p:cNvSpPr>
              <p:nvPr/>
            </p:nvSpPr>
            <p:spPr bwMode="auto">
              <a:xfrm>
                <a:off x="1648" y="3139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84" name="Line 6308"/>
              <p:cNvSpPr>
                <a:spLocks noChangeShapeType="1"/>
              </p:cNvSpPr>
              <p:nvPr/>
            </p:nvSpPr>
            <p:spPr bwMode="auto">
              <a:xfrm>
                <a:off x="1650" y="3140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85" name="Line 6309"/>
              <p:cNvSpPr>
                <a:spLocks noChangeShapeType="1"/>
              </p:cNvSpPr>
              <p:nvPr/>
            </p:nvSpPr>
            <p:spPr bwMode="auto">
              <a:xfrm>
                <a:off x="1653" y="3141"/>
                <a:ext cx="4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86" name="Freeform 6310"/>
              <p:cNvSpPr>
                <a:spLocks/>
              </p:cNvSpPr>
              <p:nvPr/>
            </p:nvSpPr>
            <p:spPr bwMode="auto">
              <a:xfrm>
                <a:off x="1657" y="314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3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87" name="Line 6311"/>
              <p:cNvSpPr>
                <a:spLocks noChangeShapeType="1"/>
              </p:cNvSpPr>
              <p:nvPr/>
            </p:nvSpPr>
            <p:spPr bwMode="auto">
              <a:xfrm>
                <a:off x="1677" y="3153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88" name="Line 6312"/>
              <p:cNvSpPr>
                <a:spLocks noChangeShapeType="1"/>
              </p:cNvSpPr>
              <p:nvPr/>
            </p:nvSpPr>
            <p:spPr bwMode="auto">
              <a:xfrm>
                <a:off x="1679" y="3154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89" name="Line 6313"/>
              <p:cNvSpPr>
                <a:spLocks noChangeShapeType="1"/>
              </p:cNvSpPr>
              <p:nvPr/>
            </p:nvSpPr>
            <p:spPr bwMode="auto">
              <a:xfrm>
                <a:off x="1682" y="3157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90" name="Line 6314"/>
              <p:cNvSpPr>
                <a:spLocks noChangeShapeType="1"/>
              </p:cNvSpPr>
              <p:nvPr/>
            </p:nvSpPr>
            <p:spPr bwMode="auto">
              <a:xfrm>
                <a:off x="1684" y="3158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91" name="Freeform 6315"/>
              <p:cNvSpPr>
                <a:spLocks/>
              </p:cNvSpPr>
              <p:nvPr/>
            </p:nvSpPr>
            <p:spPr bwMode="auto">
              <a:xfrm>
                <a:off x="1687" y="3159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3 w 5"/>
                  <a:gd name="T3" fmla="*/ 2 h 4"/>
                  <a:gd name="T4" fmla="*/ 5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3" y="2"/>
                    </a:lnTo>
                    <a:lnTo>
                      <a:pt x="5" y="4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92" name="Line 6316"/>
              <p:cNvSpPr>
                <a:spLocks noChangeShapeType="1"/>
              </p:cNvSpPr>
              <p:nvPr/>
            </p:nvSpPr>
            <p:spPr bwMode="auto">
              <a:xfrm>
                <a:off x="1707" y="3170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93" name="Line 6317"/>
              <p:cNvSpPr>
                <a:spLocks noChangeShapeType="1"/>
              </p:cNvSpPr>
              <p:nvPr/>
            </p:nvSpPr>
            <p:spPr bwMode="auto">
              <a:xfrm>
                <a:off x="1709" y="3171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94" name="Line 6318"/>
              <p:cNvSpPr>
                <a:spLocks noChangeShapeType="1"/>
              </p:cNvSpPr>
              <p:nvPr/>
            </p:nvSpPr>
            <p:spPr bwMode="auto">
              <a:xfrm>
                <a:off x="1712" y="3172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95" name="Line 6319"/>
              <p:cNvSpPr>
                <a:spLocks noChangeShapeType="1"/>
              </p:cNvSpPr>
              <p:nvPr/>
            </p:nvSpPr>
            <p:spPr bwMode="auto">
              <a:xfrm>
                <a:off x="1714" y="3174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96" name="Freeform 6320"/>
              <p:cNvSpPr>
                <a:spLocks/>
              </p:cNvSpPr>
              <p:nvPr/>
            </p:nvSpPr>
            <p:spPr bwMode="auto">
              <a:xfrm>
                <a:off x="1717" y="3175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4 w 7"/>
                  <a:gd name="T3" fmla="*/ 2 h 4"/>
                  <a:gd name="T4" fmla="*/ 7 w 7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lnTo>
                      <a:pt x="4" y="2"/>
                    </a:lnTo>
                    <a:lnTo>
                      <a:pt x="7" y="4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97" name="Line 6321"/>
              <p:cNvSpPr>
                <a:spLocks noChangeShapeType="1"/>
              </p:cNvSpPr>
              <p:nvPr/>
            </p:nvSpPr>
            <p:spPr bwMode="auto">
              <a:xfrm>
                <a:off x="1739" y="3186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98" name="Line 6322"/>
              <p:cNvSpPr>
                <a:spLocks noChangeShapeType="1"/>
              </p:cNvSpPr>
              <p:nvPr/>
            </p:nvSpPr>
            <p:spPr bwMode="auto">
              <a:xfrm>
                <a:off x="1742" y="3188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899" name="Line 6323"/>
              <p:cNvSpPr>
                <a:spLocks noChangeShapeType="1"/>
              </p:cNvSpPr>
              <p:nvPr/>
            </p:nvSpPr>
            <p:spPr bwMode="auto">
              <a:xfrm>
                <a:off x="1746" y="3189"/>
                <a:ext cx="1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00" name="Line 6324"/>
              <p:cNvSpPr>
                <a:spLocks noChangeShapeType="1"/>
              </p:cNvSpPr>
              <p:nvPr/>
            </p:nvSpPr>
            <p:spPr bwMode="auto">
              <a:xfrm>
                <a:off x="1747" y="3192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01" name="Freeform 6325"/>
              <p:cNvSpPr>
                <a:spLocks/>
              </p:cNvSpPr>
              <p:nvPr/>
            </p:nvSpPr>
            <p:spPr bwMode="auto">
              <a:xfrm>
                <a:off x="1751" y="3193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3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02" name="Line 6326"/>
              <p:cNvSpPr>
                <a:spLocks noChangeShapeType="1"/>
              </p:cNvSpPr>
              <p:nvPr/>
            </p:nvSpPr>
            <p:spPr bwMode="auto">
              <a:xfrm>
                <a:off x="1771" y="3202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03" name="Line 6327"/>
              <p:cNvSpPr>
                <a:spLocks noChangeShapeType="1"/>
              </p:cNvSpPr>
              <p:nvPr/>
            </p:nvSpPr>
            <p:spPr bwMode="auto">
              <a:xfrm>
                <a:off x="1773" y="3204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04" name="Line 6328"/>
              <p:cNvSpPr>
                <a:spLocks noChangeShapeType="1"/>
              </p:cNvSpPr>
              <p:nvPr/>
            </p:nvSpPr>
            <p:spPr bwMode="auto">
              <a:xfrm>
                <a:off x="1776" y="3206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05" name="Line 6329"/>
              <p:cNvSpPr>
                <a:spLocks noChangeShapeType="1"/>
              </p:cNvSpPr>
              <p:nvPr/>
            </p:nvSpPr>
            <p:spPr bwMode="auto">
              <a:xfrm>
                <a:off x="1779" y="3207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06" name="Freeform 6330"/>
              <p:cNvSpPr>
                <a:spLocks/>
              </p:cNvSpPr>
              <p:nvPr/>
            </p:nvSpPr>
            <p:spPr bwMode="auto">
              <a:xfrm>
                <a:off x="1781" y="3209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2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3" y="2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07" name="Line 6331"/>
              <p:cNvSpPr>
                <a:spLocks noChangeShapeType="1"/>
              </p:cNvSpPr>
              <p:nvPr/>
            </p:nvSpPr>
            <p:spPr bwMode="auto">
              <a:xfrm>
                <a:off x="1794" y="3215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08" name="Line 6332"/>
              <p:cNvSpPr>
                <a:spLocks noChangeShapeType="1"/>
              </p:cNvSpPr>
              <p:nvPr/>
            </p:nvSpPr>
            <p:spPr bwMode="auto">
              <a:xfrm>
                <a:off x="1796" y="3216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09" name="Line 6333"/>
              <p:cNvSpPr>
                <a:spLocks noChangeShapeType="1"/>
              </p:cNvSpPr>
              <p:nvPr/>
            </p:nvSpPr>
            <p:spPr bwMode="auto">
              <a:xfrm>
                <a:off x="1799" y="3219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10" name="Line 6334"/>
              <p:cNvSpPr>
                <a:spLocks noChangeShapeType="1"/>
              </p:cNvSpPr>
              <p:nvPr/>
            </p:nvSpPr>
            <p:spPr bwMode="auto">
              <a:xfrm>
                <a:off x="1803" y="3220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11" name="Freeform 6335"/>
              <p:cNvSpPr>
                <a:spLocks/>
              </p:cNvSpPr>
              <p:nvPr/>
            </p:nvSpPr>
            <p:spPr bwMode="auto">
              <a:xfrm>
                <a:off x="1806" y="322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3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12" name="Line 6336"/>
              <p:cNvSpPr>
                <a:spLocks noChangeShapeType="1"/>
              </p:cNvSpPr>
              <p:nvPr/>
            </p:nvSpPr>
            <p:spPr bwMode="auto">
              <a:xfrm>
                <a:off x="1826" y="3232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13" name="Line 6337"/>
              <p:cNvSpPr>
                <a:spLocks noChangeShapeType="1"/>
              </p:cNvSpPr>
              <p:nvPr/>
            </p:nvSpPr>
            <p:spPr bwMode="auto">
              <a:xfrm>
                <a:off x="1828" y="3233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14" name="Line 6338"/>
              <p:cNvSpPr>
                <a:spLocks noChangeShapeType="1"/>
              </p:cNvSpPr>
              <p:nvPr/>
            </p:nvSpPr>
            <p:spPr bwMode="auto">
              <a:xfrm>
                <a:off x="1830" y="3234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15" name="Line 6339"/>
              <p:cNvSpPr>
                <a:spLocks noChangeShapeType="1"/>
              </p:cNvSpPr>
              <p:nvPr/>
            </p:nvSpPr>
            <p:spPr bwMode="auto">
              <a:xfrm>
                <a:off x="1833" y="3236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16" name="Freeform 6340"/>
              <p:cNvSpPr>
                <a:spLocks/>
              </p:cNvSpPr>
              <p:nvPr/>
            </p:nvSpPr>
            <p:spPr bwMode="auto">
              <a:xfrm>
                <a:off x="1836" y="323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4 w 5"/>
                  <a:gd name="T3" fmla="*/ 1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4" y="1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17" name="Line 6341"/>
              <p:cNvSpPr>
                <a:spLocks noChangeShapeType="1"/>
              </p:cNvSpPr>
              <p:nvPr/>
            </p:nvSpPr>
            <p:spPr bwMode="auto">
              <a:xfrm>
                <a:off x="1858" y="3249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18" name="Line 6342"/>
              <p:cNvSpPr>
                <a:spLocks noChangeShapeType="1"/>
              </p:cNvSpPr>
              <p:nvPr/>
            </p:nvSpPr>
            <p:spPr bwMode="auto">
              <a:xfrm>
                <a:off x="1858" y="3249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19" name="Line 6343"/>
              <p:cNvSpPr>
                <a:spLocks noChangeShapeType="1"/>
              </p:cNvSpPr>
              <p:nvPr/>
            </p:nvSpPr>
            <p:spPr bwMode="auto">
              <a:xfrm>
                <a:off x="1861" y="3250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20" name="Line 6344"/>
              <p:cNvSpPr>
                <a:spLocks noChangeShapeType="1"/>
              </p:cNvSpPr>
              <p:nvPr/>
            </p:nvSpPr>
            <p:spPr bwMode="auto">
              <a:xfrm>
                <a:off x="1863" y="3252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21" name="Line 6345"/>
              <p:cNvSpPr>
                <a:spLocks noChangeShapeType="1"/>
              </p:cNvSpPr>
              <p:nvPr/>
            </p:nvSpPr>
            <p:spPr bwMode="auto">
              <a:xfrm>
                <a:off x="1866" y="3254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22" name="Freeform 6346"/>
              <p:cNvSpPr>
                <a:spLocks/>
              </p:cNvSpPr>
              <p:nvPr/>
            </p:nvSpPr>
            <p:spPr bwMode="auto">
              <a:xfrm>
                <a:off x="1870" y="325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3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23" name="Line 6347"/>
              <p:cNvSpPr>
                <a:spLocks noChangeShapeType="1"/>
              </p:cNvSpPr>
              <p:nvPr/>
            </p:nvSpPr>
            <p:spPr bwMode="auto">
              <a:xfrm>
                <a:off x="1890" y="3264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24" name="Line 6348"/>
              <p:cNvSpPr>
                <a:spLocks noChangeShapeType="1"/>
              </p:cNvSpPr>
              <p:nvPr/>
            </p:nvSpPr>
            <p:spPr bwMode="auto">
              <a:xfrm>
                <a:off x="1892" y="3266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25" name="Line 6349"/>
              <p:cNvSpPr>
                <a:spLocks noChangeShapeType="1"/>
              </p:cNvSpPr>
              <p:nvPr/>
            </p:nvSpPr>
            <p:spPr bwMode="auto">
              <a:xfrm>
                <a:off x="1895" y="3268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26" name="Line 6350"/>
              <p:cNvSpPr>
                <a:spLocks noChangeShapeType="1"/>
              </p:cNvSpPr>
              <p:nvPr/>
            </p:nvSpPr>
            <p:spPr bwMode="auto">
              <a:xfrm>
                <a:off x="1897" y="3269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27" name="Freeform 6351"/>
              <p:cNvSpPr>
                <a:spLocks/>
              </p:cNvSpPr>
              <p:nvPr/>
            </p:nvSpPr>
            <p:spPr bwMode="auto">
              <a:xfrm>
                <a:off x="1900" y="3272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1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3" y="1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28" name="Line 6352"/>
              <p:cNvSpPr>
                <a:spLocks noChangeShapeType="1"/>
              </p:cNvSpPr>
              <p:nvPr/>
            </p:nvSpPr>
            <p:spPr bwMode="auto">
              <a:xfrm>
                <a:off x="1922" y="3282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29" name="Line 6353"/>
              <p:cNvSpPr>
                <a:spLocks noChangeShapeType="1"/>
              </p:cNvSpPr>
              <p:nvPr/>
            </p:nvSpPr>
            <p:spPr bwMode="auto">
              <a:xfrm>
                <a:off x="1922" y="3282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30" name="Line 6354"/>
              <p:cNvSpPr>
                <a:spLocks noChangeShapeType="1"/>
              </p:cNvSpPr>
              <p:nvPr/>
            </p:nvSpPr>
            <p:spPr bwMode="auto">
              <a:xfrm>
                <a:off x="1925" y="3283"/>
                <a:ext cx="2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31" name="Line 6355"/>
              <p:cNvSpPr>
                <a:spLocks noChangeShapeType="1"/>
              </p:cNvSpPr>
              <p:nvPr/>
            </p:nvSpPr>
            <p:spPr bwMode="auto">
              <a:xfrm>
                <a:off x="1927" y="3286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32" name="Line 6356"/>
              <p:cNvSpPr>
                <a:spLocks noChangeShapeType="1"/>
              </p:cNvSpPr>
              <p:nvPr/>
            </p:nvSpPr>
            <p:spPr bwMode="auto">
              <a:xfrm>
                <a:off x="1930" y="3287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33" name="Freeform 6357"/>
              <p:cNvSpPr>
                <a:spLocks/>
              </p:cNvSpPr>
              <p:nvPr/>
            </p:nvSpPr>
            <p:spPr bwMode="auto">
              <a:xfrm>
                <a:off x="1934" y="3289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3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34" name="Line 6358"/>
              <p:cNvSpPr>
                <a:spLocks noChangeShapeType="1"/>
              </p:cNvSpPr>
              <p:nvPr/>
            </p:nvSpPr>
            <p:spPr bwMode="auto">
              <a:xfrm>
                <a:off x="1944" y="3294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35" name="Line 6359"/>
              <p:cNvSpPr>
                <a:spLocks noChangeShapeType="1"/>
              </p:cNvSpPr>
              <p:nvPr/>
            </p:nvSpPr>
            <p:spPr bwMode="auto">
              <a:xfrm>
                <a:off x="1945" y="3295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36" name="Line 6360"/>
              <p:cNvSpPr>
                <a:spLocks noChangeShapeType="1"/>
              </p:cNvSpPr>
              <p:nvPr/>
            </p:nvSpPr>
            <p:spPr bwMode="auto">
              <a:xfrm>
                <a:off x="1949" y="3296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37" name="Line 6361"/>
              <p:cNvSpPr>
                <a:spLocks noChangeShapeType="1"/>
              </p:cNvSpPr>
              <p:nvPr/>
            </p:nvSpPr>
            <p:spPr bwMode="auto">
              <a:xfrm>
                <a:off x="1952" y="3298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38" name="Freeform 6362"/>
              <p:cNvSpPr>
                <a:spLocks/>
              </p:cNvSpPr>
              <p:nvPr/>
            </p:nvSpPr>
            <p:spPr bwMode="auto">
              <a:xfrm>
                <a:off x="1955" y="3300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1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4" y="1"/>
                    </a:lnTo>
                    <a:lnTo>
                      <a:pt x="4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39" name="Line 6363"/>
              <p:cNvSpPr>
                <a:spLocks noChangeShapeType="1"/>
              </p:cNvSpPr>
              <p:nvPr/>
            </p:nvSpPr>
            <p:spPr bwMode="auto">
              <a:xfrm>
                <a:off x="1976" y="3310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40" name="Line 6364"/>
              <p:cNvSpPr>
                <a:spLocks noChangeShapeType="1"/>
              </p:cNvSpPr>
              <p:nvPr/>
            </p:nvSpPr>
            <p:spPr bwMode="auto">
              <a:xfrm>
                <a:off x="1977" y="3311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41" name="Line 6365"/>
              <p:cNvSpPr>
                <a:spLocks noChangeShapeType="1"/>
              </p:cNvSpPr>
              <p:nvPr/>
            </p:nvSpPr>
            <p:spPr bwMode="auto">
              <a:xfrm>
                <a:off x="1979" y="3313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42" name="Line 6366"/>
              <p:cNvSpPr>
                <a:spLocks noChangeShapeType="1"/>
              </p:cNvSpPr>
              <p:nvPr/>
            </p:nvSpPr>
            <p:spPr bwMode="auto">
              <a:xfrm>
                <a:off x="1982" y="3314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43" name="Freeform 6367"/>
              <p:cNvSpPr>
                <a:spLocks/>
              </p:cNvSpPr>
              <p:nvPr/>
            </p:nvSpPr>
            <p:spPr bwMode="auto">
              <a:xfrm>
                <a:off x="1986" y="3316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3 w 6"/>
                  <a:gd name="T3" fmla="*/ 1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lnTo>
                      <a:pt x="3" y="1"/>
                    </a:lnTo>
                    <a:lnTo>
                      <a:pt x="6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44" name="Line 6368"/>
              <p:cNvSpPr>
                <a:spLocks noChangeShapeType="1"/>
              </p:cNvSpPr>
              <p:nvPr/>
            </p:nvSpPr>
            <p:spPr bwMode="auto">
              <a:xfrm>
                <a:off x="2007" y="3327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45" name="Line 6369"/>
              <p:cNvSpPr>
                <a:spLocks noChangeShapeType="1"/>
              </p:cNvSpPr>
              <p:nvPr/>
            </p:nvSpPr>
            <p:spPr bwMode="auto">
              <a:xfrm>
                <a:off x="2007" y="3327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46" name="Line 6370"/>
              <p:cNvSpPr>
                <a:spLocks noChangeShapeType="1"/>
              </p:cNvSpPr>
              <p:nvPr/>
            </p:nvSpPr>
            <p:spPr bwMode="auto">
              <a:xfrm>
                <a:off x="2009" y="3329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47" name="Line 6371"/>
              <p:cNvSpPr>
                <a:spLocks noChangeShapeType="1"/>
              </p:cNvSpPr>
              <p:nvPr/>
            </p:nvSpPr>
            <p:spPr bwMode="auto">
              <a:xfrm>
                <a:off x="2012" y="3330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48" name="Freeform 6372"/>
              <p:cNvSpPr>
                <a:spLocks/>
              </p:cNvSpPr>
              <p:nvPr/>
            </p:nvSpPr>
            <p:spPr bwMode="auto">
              <a:xfrm>
                <a:off x="2016" y="3331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3 w 6"/>
                  <a:gd name="T3" fmla="*/ 3 h 4"/>
                  <a:gd name="T4" fmla="*/ 6 w 6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3" y="3"/>
                    </a:lnTo>
                    <a:lnTo>
                      <a:pt x="6" y="4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49" name="Line 6373"/>
              <p:cNvSpPr>
                <a:spLocks noChangeShapeType="1"/>
              </p:cNvSpPr>
              <p:nvPr/>
            </p:nvSpPr>
            <p:spPr bwMode="auto">
              <a:xfrm>
                <a:off x="2038" y="3343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50" name="Line 6374"/>
              <p:cNvSpPr>
                <a:spLocks noChangeShapeType="1"/>
              </p:cNvSpPr>
              <p:nvPr/>
            </p:nvSpPr>
            <p:spPr bwMode="auto">
              <a:xfrm>
                <a:off x="2041" y="3344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51" name="Line 6375"/>
              <p:cNvSpPr>
                <a:spLocks noChangeShapeType="1"/>
              </p:cNvSpPr>
              <p:nvPr/>
            </p:nvSpPr>
            <p:spPr bwMode="auto">
              <a:xfrm>
                <a:off x="2043" y="3346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52" name="Line 6376"/>
              <p:cNvSpPr>
                <a:spLocks noChangeShapeType="1"/>
              </p:cNvSpPr>
              <p:nvPr/>
            </p:nvSpPr>
            <p:spPr bwMode="auto">
              <a:xfrm>
                <a:off x="2046" y="3348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53" name="Freeform 6377"/>
              <p:cNvSpPr>
                <a:spLocks/>
              </p:cNvSpPr>
              <p:nvPr/>
            </p:nvSpPr>
            <p:spPr bwMode="auto">
              <a:xfrm>
                <a:off x="2049" y="3349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4" y="2"/>
                    </a:lnTo>
                    <a:lnTo>
                      <a:pt x="4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54" name="Line 6378"/>
              <p:cNvSpPr>
                <a:spLocks noChangeShapeType="1"/>
              </p:cNvSpPr>
              <p:nvPr/>
            </p:nvSpPr>
            <p:spPr bwMode="auto">
              <a:xfrm>
                <a:off x="2069" y="3359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55" name="Line 6379"/>
              <p:cNvSpPr>
                <a:spLocks noChangeShapeType="1"/>
              </p:cNvSpPr>
              <p:nvPr/>
            </p:nvSpPr>
            <p:spPr bwMode="auto">
              <a:xfrm>
                <a:off x="2071" y="3361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56" name="Line 6380"/>
              <p:cNvSpPr>
                <a:spLocks noChangeShapeType="1"/>
              </p:cNvSpPr>
              <p:nvPr/>
            </p:nvSpPr>
            <p:spPr bwMode="auto">
              <a:xfrm>
                <a:off x="2074" y="3362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57" name="Line 6381"/>
              <p:cNvSpPr>
                <a:spLocks noChangeShapeType="1"/>
              </p:cNvSpPr>
              <p:nvPr/>
            </p:nvSpPr>
            <p:spPr bwMode="auto">
              <a:xfrm>
                <a:off x="2076" y="3364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58" name="Freeform 6382"/>
              <p:cNvSpPr>
                <a:spLocks/>
              </p:cNvSpPr>
              <p:nvPr/>
            </p:nvSpPr>
            <p:spPr bwMode="auto">
              <a:xfrm>
                <a:off x="2080" y="3365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3 w 5"/>
                  <a:gd name="T3" fmla="*/ 1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3" y="1"/>
                    </a:lnTo>
                    <a:lnTo>
                      <a:pt x="5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59" name="Line 6383"/>
              <p:cNvSpPr>
                <a:spLocks noChangeShapeType="1"/>
              </p:cNvSpPr>
              <p:nvPr/>
            </p:nvSpPr>
            <p:spPr bwMode="auto">
              <a:xfrm>
                <a:off x="2091" y="3371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60" name="Line 6384"/>
              <p:cNvSpPr>
                <a:spLocks noChangeShapeType="1"/>
              </p:cNvSpPr>
              <p:nvPr/>
            </p:nvSpPr>
            <p:spPr bwMode="auto">
              <a:xfrm>
                <a:off x="2095" y="3373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61" name="Line 6385"/>
              <p:cNvSpPr>
                <a:spLocks noChangeShapeType="1"/>
              </p:cNvSpPr>
              <p:nvPr/>
            </p:nvSpPr>
            <p:spPr bwMode="auto">
              <a:xfrm>
                <a:off x="2098" y="3375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62" name="Freeform 6386"/>
              <p:cNvSpPr>
                <a:spLocks/>
              </p:cNvSpPr>
              <p:nvPr/>
            </p:nvSpPr>
            <p:spPr bwMode="auto">
              <a:xfrm>
                <a:off x="2101" y="3376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4 w 7"/>
                  <a:gd name="T3" fmla="*/ 2 h 3"/>
                  <a:gd name="T4" fmla="*/ 7 w 7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4" y="2"/>
                    </a:lnTo>
                    <a:lnTo>
                      <a:pt x="7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63" name="Line 6387"/>
              <p:cNvSpPr>
                <a:spLocks noChangeShapeType="1"/>
              </p:cNvSpPr>
              <p:nvPr/>
            </p:nvSpPr>
            <p:spPr bwMode="auto">
              <a:xfrm>
                <a:off x="2123" y="3387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64" name="Line 6388"/>
              <p:cNvSpPr>
                <a:spLocks noChangeShapeType="1"/>
              </p:cNvSpPr>
              <p:nvPr/>
            </p:nvSpPr>
            <p:spPr bwMode="auto">
              <a:xfrm>
                <a:off x="2125" y="3389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65" name="Line 6389"/>
              <p:cNvSpPr>
                <a:spLocks noChangeShapeType="1"/>
              </p:cNvSpPr>
              <p:nvPr/>
            </p:nvSpPr>
            <p:spPr bwMode="auto">
              <a:xfrm>
                <a:off x="2128" y="3391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66" name="Line 6390"/>
              <p:cNvSpPr>
                <a:spLocks noChangeShapeType="1"/>
              </p:cNvSpPr>
              <p:nvPr/>
            </p:nvSpPr>
            <p:spPr bwMode="auto">
              <a:xfrm>
                <a:off x="2132" y="3392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67" name="Freeform 6391"/>
              <p:cNvSpPr>
                <a:spLocks/>
              </p:cNvSpPr>
              <p:nvPr/>
            </p:nvSpPr>
            <p:spPr bwMode="auto">
              <a:xfrm>
                <a:off x="2135" y="3393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68" name="Line 6392"/>
              <p:cNvSpPr>
                <a:spLocks noChangeShapeType="1"/>
              </p:cNvSpPr>
              <p:nvPr/>
            </p:nvSpPr>
            <p:spPr bwMode="auto">
              <a:xfrm>
                <a:off x="2155" y="3404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69" name="Line 6393"/>
              <p:cNvSpPr>
                <a:spLocks noChangeShapeType="1"/>
              </p:cNvSpPr>
              <p:nvPr/>
            </p:nvSpPr>
            <p:spPr bwMode="auto">
              <a:xfrm>
                <a:off x="2157" y="3405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70" name="Line 6394"/>
              <p:cNvSpPr>
                <a:spLocks noChangeShapeType="1"/>
              </p:cNvSpPr>
              <p:nvPr/>
            </p:nvSpPr>
            <p:spPr bwMode="auto">
              <a:xfrm>
                <a:off x="2158" y="3406"/>
                <a:ext cx="4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71" name="Line 6395"/>
              <p:cNvSpPr>
                <a:spLocks noChangeShapeType="1"/>
              </p:cNvSpPr>
              <p:nvPr/>
            </p:nvSpPr>
            <p:spPr bwMode="auto">
              <a:xfrm>
                <a:off x="2162" y="3409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72" name="Freeform 6396"/>
              <p:cNvSpPr>
                <a:spLocks/>
              </p:cNvSpPr>
              <p:nvPr/>
            </p:nvSpPr>
            <p:spPr bwMode="auto">
              <a:xfrm>
                <a:off x="2165" y="3410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1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3" y="1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73" name="Line 6397"/>
              <p:cNvSpPr>
                <a:spLocks noChangeShapeType="1"/>
              </p:cNvSpPr>
              <p:nvPr/>
            </p:nvSpPr>
            <p:spPr bwMode="auto">
              <a:xfrm>
                <a:off x="2187" y="3420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74" name="Line 6398"/>
              <p:cNvSpPr>
                <a:spLocks noChangeShapeType="1"/>
              </p:cNvSpPr>
              <p:nvPr/>
            </p:nvSpPr>
            <p:spPr bwMode="auto">
              <a:xfrm>
                <a:off x="2190" y="3423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75" name="Line 6399"/>
              <p:cNvSpPr>
                <a:spLocks noChangeShapeType="1"/>
              </p:cNvSpPr>
              <p:nvPr/>
            </p:nvSpPr>
            <p:spPr bwMode="auto">
              <a:xfrm>
                <a:off x="2192" y="3424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76" name="Line 6400"/>
              <p:cNvSpPr>
                <a:spLocks noChangeShapeType="1"/>
              </p:cNvSpPr>
              <p:nvPr/>
            </p:nvSpPr>
            <p:spPr bwMode="auto">
              <a:xfrm>
                <a:off x="2195" y="3426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77" name="Freeform 6401"/>
              <p:cNvSpPr>
                <a:spLocks/>
              </p:cNvSpPr>
              <p:nvPr/>
            </p:nvSpPr>
            <p:spPr bwMode="auto">
              <a:xfrm>
                <a:off x="2199" y="3427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3 w 5"/>
                  <a:gd name="T3" fmla="*/ 2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3" y="2"/>
                    </a:lnTo>
                    <a:lnTo>
                      <a:pt x="5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78" name="Line 6402"/>
              <p:cNvSpPr>
                <a:spLocks noChangeShapeType="1"/>
              </p:cNvSpPr>
              <p:nvPr/>
            </p:nvSpPr>
            <p:spPr bwMode="auto">
              <a:xfrm>
                <a:off x="2219" y="3438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79" name="Line 6403"/>
              <p:cNvSpPr>
                <a:spLocks noChangeShapeType="1"/>
              </p:cNvSpPr>
              <p:nvPr/>
            </p:nvSpPr>
            <p:spPr bwMode="auto">
              <a:xfrm>
                <a:off x="2220" y="3438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80" name="Line 6404"/>
              <p:cNvSpPr>
                <a:spLocks noChangeShapeType="1"/>
              </p:cNvSpPr>
              <p:nvPr/>
            </p:nvSpPr>
            <p:spPr bwMode="auto">
              <a:xfrm>
                <a:off x="2222" y="3440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81" name="Line 6405"/>
              <p:cNvSpPr>
                <a:spLocks noChangeShapeType="1"/>
              </p:cNvSpPr>
              <p:nvPr/>
            </p:nvSpPr>
            <p:spPr bwMode="auto">
              <a:xfrm>
                <a:off x="2225" y="3441"/>
                <a:ext cx="4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82" name="Freeform 6406"/>
              <p:cNvSpPr>
                <a:spLocks/>
              </p:cNvSpPr>
              <p:nvPr/>
            </p:nvSpPr>
            <p:spPr bwMode="auto">
              <a:xfrm>
                <a:off x="2229" y="3444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1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3" y="1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83" name="Line 6407"/>
              <p:cNvSpPr>
                <a:spLocks noChangeShapeType="1"/>
              </p:cNvSpPr>
              <p:nvPr/>
            </p:nvSpPr>
            <p:spPr bwMode="auto">
              <a:xfrm>
                <a:off x="2241" y="3450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84" name="Line 6408"/>
              <p:cNvSpPr>
                <a:spLocks noChangeShapeType="1"/>
              </p:cNvSpPr>
              <p:nvPr/>
            </p:nvSpPr>
            <p:spPr bwMode="auto">
              <a:xfrm>
                <a:off x="2244" y="3451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85" name="Line 6409"/>
              <p:cNvSpPr>
                <a:spLocks noChangeShapeType="1"/>
              </p:cNvSpPr>
              <p:nvPr/>
            </p:nvSpPr>
            <p:spPr bwMode="auto">
              <a:xfrm>
                <a:off x="2247" y="3453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86" name="Line 6410"/>
              <p:cNvSpPr>
                <a:spLocks noChangeShapeType="1"/>
              </p:cNvSpPr>
              <p:nvPr/>
            </p:nvSpPr>
            <p:spPr bwMode="auto">
              <a:xfrm>
                <a:off x="2251" y="3454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87" name="Freeform 6411"/>
              <p:cNvSpPr>
                <a:spLocks/>
              </p:cNvSpPr>
              <p:nvPr/>
            </p:nvSpPr>
            <p:spPr bwMode="auto">
              <a:xfrm>
                <a:off x="2254" y="3455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88" name="Line 6412"/>
              <p:cNvSpPr>
                <a:spLocks noChangeShapeType="1"/>
              </p:cNvSpPr>
              <p:nvPr/>
            </p:nvSpPr>
            <p:spPr bwMode="auto">
              <a:xfrm>
                <a:off x="2272" y="3466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89" name="Line 6413"/>
              <p:cNvSpPr>
                <a:spLocks noChangeShapeType="1"/>
              </p:cNvSpPr>
              <p:nvPr/>
            </p:nvSpPr>
            <p:spPr bwMode="auto">
              <a:xfrm>
                <a:off x="2272" y="3466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90" name="Line 6414"/>
              <p:cNvSpPr>
                <a:spLocks noChangeShapeType="1"/>
              </p:cNvSpPr>
              <p:nvPr/>
            </p:nvSpPr>
            <p:spPr bwMode="auto">
              <a:xfrm>
                <a:off x="2274" y="3467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91" name="Line 6415"/>
              <p:cNvSpPr>
                <a:spLocks noChangeShapeType="1"/>
              </p:cNvSpPr>
              <p:nvPr/>
            </p:nvSpPr>
            <p:spPr bwMode="auto">
              <a:xfrm>
                <a:off x="2277" y="3468"/>
                <a:ext cx="4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92" name="Line 6416"/>
              <p:cNvSpPr>
                <a:spLocks noChangeShapeType="1"/>
              </p:cNvSpPr>
              <p:nvPr/>
            </p:nvSpPr>
            <p:spPr bwMode="auto">
              <a:xfrm>
                <a:off x="2281" y="3471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93" name="Freeform 6417"/>
              <p:cNvSpPr>
                <a:spLocks/>
              </p:cNvSpPr>
              <p:nvPr/>
            </p:nvSpPr>
            <p:spPr bwMode="auto">
              <a:xfrm>
                <a:off x="2284" y="3472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1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1"/>
                    </a:lnTo>
                    <a:lnTo>
                      <a:pt x="3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94" name="Line 6418"/>
              <p:cNvSpPr>
                <a:spLocks noChangeShapeType="1"/>
              </p:cNvSpPr>
              <p:nvPr/>
            </p:nvSpPr>
            <p:spPr bwMode="auto">
              <a:xfrm>
                <a:off x="2304" y="3482"/>
                <a:ext cx="1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95" name="Line 6419"/>
              <p:cNvSpPr>
                <a:spLocks noChangeShapeType="1"/>
              </p:cNvSpPr>
              <p:nvPr/>
            </p:nvSpPr>
            <p:spPr bwMode="auto">
              <a:xfrm>
                <a:off x="2304" y="3484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96" name="Line 6420"/>
              <p:cNvSpPr>
                <a:spLocks noChangeShapeType="1"/>
              </p:cNvSpPr>
              <p:nvPr/>
            </p:nvSpPr>
            <p:spPr bwMode="auto">
              <a:xfrm>
                <a:off x="2308" y="3485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97" name="Line 6421"/>
              <p:cNvSpPr>
                <a:spLocks noChangeShapeType="1"/>
              </p:cNvSpPr>
              <p:nvPr/>
            </p:nvSpPr>
            <p:spPr bwMode="auto">
              <a:xfrm>
                <a:off x="2311" y="3486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98" name="Freeform 6422"/>
              <p:cNvSpPr>
                <a:spLocks/>
              </p:cNvSpPr>
              <p:nvPr/>
            </p:nvSpPr>
            <p:spPr bwMode="auto">
              <a:xfrm>
                <a:off x="2314" y="348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4 w 5"/>
                  <a:gd name="T3" fmla="*/ 1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4" y="1"/>
                    </a:lnTo>
                    <a:lnTo>
                      <a:pt x="5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6999" name="Line 6423"/>
              <p:cNvSpPr>
                <a:spLocks noChangeShapeType="1"/>
              </p:cNvSpPr>
              <p:nvPr/>
            </p:nvSpPr>
            <p:spPr bwMode="auto">
              <a:xfrm>
                <a:off x="2334" y="3499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00" name="Line 6424"/>
              <p:cNvSpPr>
                <a:spLocks noChangeShapeType="1"/>
              </p:cNvSpPr>
              <p:nvPr/>
            </p:nvSpPr>
            <p:spPr bwMode="auto">
              <a:xfrm>
                <a:off x="2336" y="3499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01" name="Line 6425"/>
              <p:cNvSpPr>
                <a:spLocks noChangeShapeType="1"/>
              </p:cNvSpPr>
              <p:nvPr/>
            </p:nvSpPr>
            <p:spPr bwMode="auto">
              <a:xfrm>
                <a:off x="2338" y="3501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02" name="Line 6426"/>
              <p:cNvSpPr>
                <a:spLocks noChangeShapeType="1"/>
              </p:cNvSpPr>
              <p:nvPr/>
            </p:nvSpPr>
            <p:spPr bwMode="auto">
              <a:xfrm>
                <a:off x="2341" y="3502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03" name="Freeform 6427"/>
              <p:cNvSpPr>
                <a:spLocks/>
              </p:cNvSpPr>
              <p:nvPr/>
            </p:nvSpPr>
            <p:spPr bwMode="auto">
              <a:xfrm>
                <a:off x="2345" y="3503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3 w 6"/>
                  <a:gd name="T3" fmla="*/ 3 h 4"/>
                  <a:gd name="T4" fmla="*/ 6 w 6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3" y="3"/>
                    </a:lnTo>
                    <a:lnTo>
                      <a:pt x="6" y="4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04" name="Line 6428"/>
              <p:cNvSpPr>
                <a:spLocks noChangeShapeType="1"/>
              </p:cNvSpPr>
              <p:nvPr/>
            </p:nvSpPr>
            <p:spPr bwMode="auto">
              <a:xfrm>
                <a:off x="2366" y="3515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05" name="Line 6429"/>
              <p:cNvSpPr>
                <a:spLocks noChangeShapeType="1"/>
              </p:cNvSpPr>
              <p:nvPr/>
            </p:nvSpPr>
            <p:spPr bwMode="auto">
              <a:xfrm>
                <a:off x="2370" y="3516"/>
                <a:ext cx="1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06" name="Line 6430"/>
              <p:cNvSpPr>
                <a:spLocks noChangeShapeType="1"/>
              </p:cNvSpPr>
              <p:nvPr/>
            </p:nvSpPr>
            <p:spPr bwMode="auto">
              <a:xfrm>
                <a:off x="2371" y="3519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07" name="Line 6431"/>
              <p:cNvSpPr>
                <a:spLocks noChangeShapeType="1"/>
              </p:cNvSpPr>
              <p:nvPr/>
            </p:nvSpPr>
            <p:spPr bwMode="auto">
              <a:xfrm>
                <a:off x="2375" y="3520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08" name="Freeform 6432"/>
              <p:cNvSpPr>
                <a:spLocks/>
              </p:cNvSpPr>
              <p:nvPr/>
            </p:nvSpPr>
            <p:spPr bwMode="auto">
              <a:xfrm>
                <a:off x="2378" y="352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3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09" name="Line 6433"/>
              <p:cNvSpPr>
                <a:spLocks noChangeShapeType="1"/>
              </p:cNvSpPr>
              <p:nvPr/>
            </p:nvSpPr>
            <p:spPr bwMode="auto">
              <a:xfrm>
                <a:off x="2390" y="3528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10" name="Line 6434"/>
              <p:cNvSpPr>
                <a:spLocks noChangeShapeType="1"/>
              </p:cNvSpPr>
              <p:nvPr/>
            </p:nvSpPr>
            <p:spPr bwMode="auto">
              <a:xfrm>
                <a:off x="2393" y="3529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11" name="Line 6435"/>
              <p:cNvSpPr>
                <a:spLocks noChangeShapeType="1"/>
              </p:cNvSpPr>
              <p:nvPr/>
            </p:nvSpPr>
            <p:spPr bwMode="auto">
              <a:xfrm>
                <a:off x="2397" y="3530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12" name="Line 6436"/>
              <p:cNvSpPr>
                <a:spLocks noChangeShapeType="1"/>
              </p:cNvSpPr>
              <p:nvPr/>
            </p:nvSpPr>
            <p:spPr bwMode="auto">
              <a:xfrm>
                <a:off x="2400" y="3533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13" name="Freeform 6437"/>
              <p:cNvSpPr>
                <a:spLocks/>
              </p:cNvSpPr>
              <p:nvPr/>
            </p:nvSpPr>
            <p:spPr bwMode="auto">
              <a:xfrm>
                <a:off x="2403" y="353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1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1"/>
                    </a:lnTo>
                    <a:lnTo>
                      <a:pt x="4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14" name="Line 6438"/>
              <p:cNvSpPr>
                <a:spLocks noChangeShapeType="1"/>
              </p:cNvSpPr>
              <p:nvPr/>
            </p:nvSpPr>
            <p:spPr bwMode="auto">
              <a:xfrm>
                <a:off x="2422" y="3544"/>
                <a:ext cx="1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15" name="Line 6439"/>
              <p:cNvSpPr>
                <a:spLocks noChangeShapeType="1"/>
              </p:cNvSpPr>
              <p:nvPr/>
            </p:nvSpPr>
            <p:spPr bwMode="auto">
              <a:xfrm>
                <a:off x="2423" y="3546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16" name="Line 6440"/>
              <p:cNvSpPr>
                <a:spLocks noChangeShapeType="1"/>
              </p:cNvSpPr>
              <p:nvPr/>
            </p:nvSpPr>
            <p:spPr bwMode="auto">
              <a:xfrm>
                <a:off x="2427" y="3547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17" name="Line 6441"/>
              <p:cNvSpPr>
                <a:spLocks noChangeShapeType="1"/>
              </p:cNvSpPr>
              <p:nvPr/>
            </p:nvSpPr>
            <p:spPr bwMode="auto">
              <a:xfrm>
                <a:off x="2430" y="3548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18" name="Freeform 6442"/>
              <p:cNvSpPr>
                <a:spLocks/>
              </p:cNvSpPr>
              <p:nvPr/>
            </p:nvSpPr>
            <p:spPr bwMode="auto">
              <a:xfrm>
                <a:off x="2433" y="3550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2 w 5"/>
                  <a:gd name="T3" fmla="*/ 2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2" y="2"/>
                    </a:lnTo>
                    <a:lnTo>
                      <a:pt x="5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19" name="Line 6443"/>
              <p:cNvSpPr>
                <a:spLocks noChangeShapeType="1"/>
              </p:cNvSpPr>
              <p:nvPr/>
            </p:nvSpPr>
            <p:spPr bwMode="auto">
              <a:xfrm>
                <a:off x="2454" y="3561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20" name="Line 6444"/>
              <p:cNvSpPr>
                <a:spLocks noChangeShapeType="1"/>
              </p:cNvSpPr>
              <p:nvPr/>
            </p:nvSpPr>
            <p:spPr bwMode="auto">
              <a:xfrm>
                <a:off x="2457" y="3563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21" name="Line 6445"/>
              <p:cNvSpPr>
                <a:spLocks noChangeShapeType="1"/>
              </p:cNvSpPr>
              <p:nvPr/>
            </p:nvSpPr>
            <p:spPr bwMode="auto">
              <a:xfrm>
                <a:off x="2460" y="3564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22" name="Line 6446"/>
              <p:cNvSpPr>
                <a:spLocks noChangeShapeType="1"/>
              </p:cNvSpPr>
              <p:nvPr/>
            </p:nvSpPr>
            <p:spPr bwMode="auto">
              <a:xfrm>
                <a:off x="2464" y="3566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23" name="Freeform 6447"/>
              <p:cNvSpPr>
                <a:spLocks/>
              </p:cNvSpPr>
              <p:nvPr/>
            </p:nvSpPr>
            <p:spPr bwMode="auto">
              <a:xfrm>
                <a:off x="2467" y="3568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24" name="Line 6448"/>
              <p:cNvSpPr>
                <a:spLocks noChangeShapeType="1"/>
              </p:cNvSpPr>
              <p:nvPr/>
            </p:nvSpPr>
            <p:spPr bwMode="auto">
              <a:xfrm>
                <a:off x="2485" y="3577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25" name="Line 6449"/>
              <p:cNvSpPr>
                <a:spLocks noChangeShapeType="1"/>
              </p:cNvSpPr>
              <p:nvPr/>
            </p:nvSpPr>
            <p:spPr bwMode="auto">
              <a:xfrm>
                <a:off x="2487" y="3578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26" name="Line 6450"/>
              <p:cNvSpPr>
                <a:spLocks noChangeShapeType="1"/>
              </p:cNvSpPr>
              <p:nvPr/>
            </p:nvSpPr>
            <p:spPr bwMode="auto">
              <a:xfrm>
                <a:off x="2490" y="3581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27" name="Line 6451"/>
              <p:cNvSpPr>
                <a:spLocks noChangeShapeType="1"/>
              </p:cNvSpPr>
              <p:nvPr/>
            </p:nvSpPr>
            <p:spPr bwMode="auto">
              <a:xfrm>
                <a:off x="2494" y="3582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28" name="Freeform 6452"/>
              <p:cNvSpPr>
                <a:spLocks/>
              </p:cNvSpPr>
              <p:nvPr/>
            </p:nvSpPr>
            <p:spPr bwMode="auto">
              <a:xfrm>
                <a:off x="2497" y="3583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4 w 5"/>
                  <a:gd name="T3" fmla="*/ 3 h 4"/>
                  <a:gd name="T4" fmla="*/ 5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4" y="3"/>
                    </a:lnTo>
                    <a:lnTo>
                      <a:pt x="5" y="4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29" name="Line 6453"/>
              <p:cNvSpPr>
                <a:spLocks noChangeShapeType="1"/>
              </p:cNvSpPr>
              <p:nvPr/>
            </p:nvSpPr>
            <p:spPr bwMode="auto">
              <a:xfrm>
                <a:off x="2517" y="3595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30" name="Line 6454"/>
              <p:cNvSpPr>
                <a:spLocks noChangeShapeType="1"/>
              </p:cNvSpPr>
              <p:nvPr/>
            </p:nvSpPr>
            <p:spPr bwMode="auto">
              <a:xfrm>
                <a:off x="2517" y="3595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31" name="Line 6455"/>
              <p:cNvSpPr>
                <a:spLocks noChangeShapeType="1"/>
              </p:cNvSpPr>
              <p:nvPr/>
            </p:nvSpPr>
            <p:spPr bwMode="auto">
              <a:xfrm>
                <a:off x="2521" y="3596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32" name="Line 6456"/>
              <p:cNvSpPr>
                <a:spLocks noChangeShapeType="1"/>
              </p:cNvSpPr>
              <p:nvPr/>
            </p:nvSpPr>
            <p:spPr bwMode="auto">
              <a:xfrm>
                <a:off x="2524" y="3598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33" name="Freeform 6457"/>
              <p:cNvSpPr>
                <a:spLocks/>
              </p:cNvSpPr>
              <p:nvPr/>
            </p:nvSpPr>
            <p:spPr bwMode="auto">
              <a:xfrm>
                <a:off x="2527" y="3600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4 w 5"/>
                  <a:gd name="T3" fmla="*/ 1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4" y="1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34" name="Line 6458"/>
              <p:cNvSpPr>
                <a:spLocks noChangeShapeType="1"/>
              </p:cNvSpPr>
              <p:nvPr/>
            </p:nvSpPr>
            <p:spPr bwMode="auto">
              <a:xfrm>
                <a:off x="2539" y="3605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35" name="Line 6459"/>
              <p:cNvSpPr>
                <a:spLocks noChangeShapeType="1"/>
              </p:cNvSpPr>
              <p:nvPr/>
            </p:nvSpPr>
            <p:spPr bwMode="auto">
              <a:xfrm>
                <a:off x="2542" y="3608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36" name="Line 6460"/>
              <p:cNvSpPr>
                <a:spLocks noChangeShapeType="1"/>
              </p:cNvSpPr>
              <p:nvPr/>
            </p:nvSpPr>
            <p:spPr bwMode="auto">
              <a:xfrm>
                <a:off x="2546" y="3609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37" name="Line 6461"/>
              <p:cNvSpPr>
                <a:spLocks noChangeShapeType="1"/>
              </p:cNvSpPr>
              <p:nvPr/>
            </p:nvSpPr>
            <p:spPr bwMode="auto">
              <a:xfrm>
                <a:off x="2549" y="3610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38" name="Freeform 6462"/>
              <p:cNvSpPr>
                <a:spLocks/>
              </p:cNvSpPr>
              <p:nvPr/>
            </p:nvSpPr>
            <p:spPr bwMode="auto">
              <a:xfrm>
                <a:off x="2551" y="3612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3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39" name="Line 6463"/>
              <p:cNvSpPr>
                <a:spLocks noChangeShapeType="1"/>
              </p:cNvSpPr>
              <p:nvPr/>
            </p:nvSpPr>
            <p:spPr bwMode="auto">
              <a:xfrm>
                <a:off x="2571" y="3622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40" name="Line 6464"/>
              <p:cNvSpPr>
                <a:spLocks noChangeShapeType="1"/>
              </p:cNvSpPr>
              <p:nvPr/>
            </p:nvSpPr>
            <p:spPr bwMode="auto">
              <a:xfrm>
                <a:off x="2573" y="3623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41" name="Line 6465"/>
              <p:cNvSpPr>
                <a:spLocks noChangeShapeType="1"/>
              </p:cNvSpPr>
              <p:nvPr/>
            </p:nvSpPr>
            <p:spPr bwMode="auto">
              <a:xfrm>
                <a:off x="2576" y="3625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42" name="Line 6466"/>
              <p:cNvSpPr>
                <a:spLocks noChangeShapeType="1"/>
              </p:cNvSpPr>
              <p:nvPr/>
            </p:nvSpPr>
            <p:spPr bwMode="auto">
              <a:xfrm>
                <a:off x="2579" y="3627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43" name="Freeform 6467"/>
              <p:cNvSpPr>
                <a:spLocks/>
              </p:cNvSpPr>
              <p:nvPr/>
            </p:nvSpPr>
            <p:spPr bwMode="auto">
              <a:xfrm>
                <a:off x="2583" y="3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3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44" name="Line 6468"/>
              <p:cNvSpPr>
                <a:spLocks noChangeShapeType="1"/>
              </p:cNvSpPr>
              <p:nvPr/>
            </p:nvSpPr>
            <p:spPr bwMode="auto">
              <a:xfrm>
                <a:off x="2601" y="3639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45" name="Line 6469"/>
              <p:cNvSpPr>
                <a:spLocks noChangeShapeType="1"/>
              </p:cNvSpPr>
              <p:nvPr/>
            </p:nvSpPr>
            <p:spPr bwMode="auto">
              <a:xfrm>
                <a:off x="2603" y="3639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46" name="Line 6470"/>
              <p:cNvSpPr>
                <a:spLocks noChangeShapeType="1"/>
              </p:cNvSpPr>
              <p:nvPr/>
            </p:nvSpPr>
            <p:spPr bwMode="auto">
              <a:xfrm>
                <a:off x="2606" y="3641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47" name="Line 6471"/>
              <p:cNvSpPr>
                <a:spLocks noChangeShapeType="1"/>
              </p:cNvSpPr>
              <p:nvPr/>
            </p:nvSpPr>
            <p:spPr bwMode="auto">
              <a:xfrm>
                <a:off x="2610" y="3643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48" name="Freeform 6472"/>
              <p:cNvSpPr>
                <a:spLocks/>
              </p:cNvSpPr>
              <p:nvPr/>
            </p:nvSpPr>
            <p:spPr bwMode="auto">
              <a:xfrm>
                <a:off x="2613" y="3644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1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3" y="1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49" name="Line 6473"/>
              <p:cNvSpPr>
                <a:spLocks noChangeShapeType="1"/>
              </p:cNvSpPr>
              <p:nvPr/>
            </p:nvSpPr>
            <p:spPr bwMode="auto">
              <a:xfrm>
                <a:off x="2633" y="3655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50" name="Line 6474"/>
              <p:cNvSpPr>
                <a:spLocks noChangeShapeType="1"/>
              </p:cNvSpPr>
              <p:nvPr/>
            </p:nvSpPr>
            <p:spPr bwMode="auto">
              <a:xfrm>
                <a:off x="2633" y="3656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51" name="Line 6475"/>
              <p:cNvSpPr>
                <a:spLocks noChangeShapeType="1"/>
              </p:cNvSpPr>
              <p:nvPr/>
            </p:nvSpPr>
            <p:spPr bwMode="auto">
              <a:xfrm>
                <a:off x="2636" y="3657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52" name="Line 6476"/>
              <p:cNvSpPr>
                <a:spLocks noChangeShapeType="1"/>
              </p:cNvSpPr>
              <p:nvPr/>
            </p:nvSpPr>
            <p:spPr bwMode="auto">
              <a:xfrm>
                <a:off x="2640" y="3658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53" name="Line 6477"/>
              <p:cNvSpPr>
                <a:spLocks noChangeShapeType="1"/>
              </p:cNvSpPr>
              <p:nvPr/>
            </p:nvSpPr>
            <p:spPr bwMode="auto">
              <a:xfrm>
                <a:off x="2643" y="3660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54" name="Freeform 6478"/>
              <p:cNvSpPr>
                <a:spLocks/>
              </p:cNvSpPr>
              <p:nvPr/>
            </p:nvSpPr>
            <p:spPr bwMode="auto">
              <a:xfrm>
                <a:off x="2646" y="36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55" name="Line 6479"/>
              <p:cNvSpPr>
                <a:spLocks noChangeShapeType="1"/>
              </p:cNvSpPr>
              <p:nvPr/>
            </p:nvSpPr>
            <p:spPr bwMode="auto">
              <a:xfrm>
                <a:off x="2665" y="3671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56" name="Line 6480"/>
              <p:cNvSpPr>
                <a:spLocks noChangeShapeType="1"/>
              </p:cNvSpPr>
              <p:nvPr/>
            </p:nvSpPr>
            <p:spPr bwMode="auto">
              <a:xfrm>
                <a:off x="2667" y="3673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57" name="Line 6481"/>
              <p:cNvSpPr>
                <a:spLocks noChangeShapeType="1"/>
              </p:cNvSpPr>
              <p:nvPr/>
            </p:nvSpPr>
            <p:spPr bwMode="auto">
              <a:xfrm>
                <a:off x="2670" y="3675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58" name="Line 6482"/>
              <p:cNvSpPr>
                <a:spLocks noChangeShapeType="1"/>
              </p:cNvSpPr>
              <p:nvPr/>
            </p:nvSpPr>
            <p:spPr bwMode="auto">
              <a:xfrm>
                <a:off x="2673" y="3676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59" name="Freeform 6483"/>
              <p:cNvSpPr>
                <a:spLocks/>
              </p:cNvSpPr>
              <p:nvPr/>
            </p:nvSpPr>
            <p:spPr bwMode="auto">
              <a:xfrm>
                <a:off x="2677" y="3678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3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60" name="Line 6484"/>
              <p:cNvSpPr>
                <a:spLocks noChangeShapeType="1"/>
              </p:cNvSpPr>
              <p:nvPr/>
            </p:nvSpPr>
            <p:spPr bwMode="auto">
              <a:xfrm>
                <a:off x="2688" y="3684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61" name="Line 6485"/>
              <p:cNvSpPr>
                <a:spLocks noChangeShapeType="1"/>
              </p:cNvSpPr>
              <p:nvPr/>
            </p:nvSpPr>
            <p:spPr bwMode="auto">
              <a:xfrm>
                <a:off x="2692" y="3685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62" name="Line 6486"/>
              <p:cNvSpPr>
                <a:spLocks noChangeShapeType="1"/>
              </p:cNvSpPr>
              <p:nvPr/>
            </p:nvSpPr>
            <p:spPr bwMode="auto">
              <a:xfrm>
                <a:off x="2695" y="3687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63" name="Line 6487"/>
              <p:cNvSpPr>
                <a:spLocks noChangeShapeType="1"/>
              </p:cNvSpPr>
              <p:nvPr/>
            </p:nvSpPr>
            <p:spPr bwMode="auto">
              <a:xfrm>
                <a:off x="2698" y="3689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64" name="Freeform 6488"/>
              <p:cNvSpPr>
                <a:spLocks/>
              </p:cNvSpPr>
              <p:nvPr/>
            </p:nvSpPr>
            <p:spPr bwMode="auto">
              <a:xfrm>
                <a:off x="2700" y="3690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3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65" name="Line 6489"/>
              <p:cNvSpPr>
                <a:spLocks noChangeShapeType="1"/>
              </p:cNvSpPr>
              <p:nvPr/>
            </p:nvSpPr>
            <p:spPr bwMode="auto">
              <a:xfrm>
                <a:off x="2720" y="3700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29555" name="Group 8979"/>
            <p:cNvGrpSpPr>
              <a:grpSpLocks/>
            </p:cNvGrpSpPr>
            <p:nvPr/>
          </p:nvGrpSpPr>
          <p:grpSpPr bwMode="auto">
            <a:xfrm>
              <a:off x="1570" y="1825"/>
              <a:ext cx="1613" cy="2126"/>
              <a:chOff x="1570" y="1825"/>
              <a:chExt cx="1613" cy="2126"/>
            </a:xfrm>
          </p:grpSpPr>
          <p:sp>
            <p:nvSpPr>
              <p:cNvPr id="927067" name="Line 6491"/>
              <p:cNvSpPr>
                <a:spLocks noChangeShapeType="1"/>
              </p:cNvSpPr>
              <p:nvPr/>
            </p:nvSpPr>
            <p:spPr bwMode="auto">
              <a:xfrm>
                <a:off x="2722" y="3701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68" name="Line 6492"/>
              <p:cNvSpPr>
                <a:spLocks noChangeShapeType="1"/>
              </p:cNvSpPr>
              <p:nvPr/>
            </p:nvSpPr>
            <p:spPr bwMode="auto">
              <a:xfrm>
                <a:off x="2725" y="3703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69" name="Line 6493"/>
              <p:cNvSpPr>
                <a:spLocks noChangeShapeType="1"/>
              </p:cNvSpPr>
              <p:nvPr/>
            </p:nvSpPr>
            <p:spPr bwMode="auto">
              <a:xfrm>
                <a:off x="2729" y="3705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70" name="Freeform 6494"/>
              <p:cNvSpPr>
                <a:spLocks/>
              </p:cNvSpPr>
              <p:nvPr/>
            </p:nvSpPr>
            <p:spPr bwMode="auto">
              <a:xfrm>
                <a:off x="2730" y="3706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4 w 5"/>
                  <a:gd name="T3" fmla="*/ 1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4" y="1"/>
                    </a:lnTo>
                    <a:lnTo>
                      <a:pt x="5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71" name="Line 6495"/>
              <p:cNvSpPr>
                <a:spLocks noChangeShapeType="1"/>
              </p:cNvSpPr>
              <p:nvPr/>
            </p:nvSpPr>
            <p:spPr bwMode="auto">
              <a:xfrm>
                <a:off x="2752" y="3718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72" name="Line 6496"/>
              <p:cNvSpPr>
                <a:spLocks noChangeShapeType="1"/>
              </p:cNvSpPr>
              <p:nvPr/>
            </p:nvSpPr>
            <p:spPr bwMode="auto">
              <a:xfrm>
                <a:off x="2752" y="3718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73" name="Line 6497"/>
              <p:cNvSpPr>
                <a:spLocks noChangeShapeType="1"/>
              </p:cNvSpPr>
              <p:nvPr/>
            </p:nvSpPr>
            <p:spPr bwMode="auto">
              <a:xfrm>
                <a:off x="2755" y="3719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74" name="Line 6498"/>
              <p:cNvSpPr>
                <a:spLocks noChangeShapeType="1"/>
              </p:cNvSpPr>
              <p:nvPr/>
            </p:nvSpPr>
            <p:spPr bwMode="auto">
              <a:xfrm>
                <a:off x="2759" y="3720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75" name="Line 6499"/>
              <p:cNvSpPr>
                <a:spLocks noChangeShapeType="1"/>
              </p:cNvSpPr>
              <p:nvPr/>
            </p:nvSpPr>
            <p:spPr bwMode="auto">
              <a:xfrm>
                <a:off x="2762" y="3723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76" name="Freeform 6500"/>
              <p:cNvSpPr>
                <a:spLocks/>
              </p:cNvSpPr>
              <p:nvPr/>
            </p:nvSpPr>
            <p:spPr bwMode="auto">
              <a:xfrm>
                <a:off x="2764" y="372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3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77" name="Line 6501"/>
              <p:cNvSpPr>
                <a:spLocks noChangeShapeType="1"/>
              </p:cNvSpPr>
              <p:nvPr/>
            </p:nvSpPr>
            <p:spPr bwMode="auto">
              <a:xfrm>
                <a:off x="2784" y="3734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78" name="Line 6502"/>
              <p:cNvSpPr>
                <a:spLocks noChangeShapeType="1"/>
              </p:cNvSpPr>
              <p:nvPr/>
            </p:nvSpPr>
            <p:spPr bwMode="auto">
              <a:xfrm>
                <a:off x="2786" y="3735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79" name="Line 6503"/>
              <p:cNvSpPr>
                <a:spLocks noChangeShapeType="1"/>
              </p:cNvSpPr>
              <p:nvPr/>
            </p:nvSpPr>
            <p:spPr bwMode="auto">
              <a:xfrm>
                <a:off x="2789" y="3737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80" name="Line 6504"/>
              <p:cNvSpPr>
                <a:spLocks noChangeShapeType="1"/>
              </p:cNvSpPr>
              <p:nvPr/>
            </p:nvSpPr>
            <p:spPr bwMode="auto">
              <a:xfrm>
                <a:off x="2792" y="3738"/>
                <a:ext cx="4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81" name="Freeform 6505"/>
              <p:cNvSpPr>
                <a:spLocks/>
              </p:cNvSpPr>
              <p:nvPr/>
            </p:nvSpPr>
            <p:spPr bwMode="auto">
              <a:xfrm>
                <a:off x="2796" y="3740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1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1"/>
                    </a:lnTo>
                    <a:lnTo>
                      <a:pt x="3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82" name="Line 6506"/>
              <p:cNvSpPr>
                <a:spLocks noChangeShapeType="1"/>
              </p:cNvSpPr>
              <p:nvPr/>
            </p:nvSpPr>
            <p:spPr bwMode="auto">
              <a:xfrm>
                <a:off x="2816" y="3751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83" name="Line 6507"/>
              <p:cNvSpPr>
                <a:spLocks noChangeShapeType="1"/>
              </p:cNvSpPr>
              <p:nvPr/>
            </p:nvSpPr>
            <p:spPr bwMode="auto">
              <a:xfrm>
                <a:off x="2816" y="3751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84" name="Line 6508"/>
              <p:cNvSpPr>
                <a:spLocks noChangeShapeType="1"/>
              </p:cNvSpPr>
              <p:nvPr/>
            </p:nvSpPr>
            <p:spPr bwMode="auto">
              <a:xfrm>
                <a:off x="2819" y="3753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85" name="Line 6509"/>
              <p:cNvSpPr>
                <a:spLocks noChangeShapeType="1"/>
              </p:cNvSpPr>
              <p:nvPr/>
            </p:nvSpPr>
            <p:spPr bwMode="auto">
              <a:xfrm>
                <a:off x="2823" y="3754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86" name="Line 6510"/>
              <p:cNvSpPr>
                <a:spLocks noChangeShapeType="1"/>
              </p:cNvSpPr>
              <p:nvPr/>
            </p:nvSpPr>
            <p:spPr bwMode="auto">
              <a:xfrm>
                <a:off x="2826" y="3755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87" name="Freeform 6511"/>
              <p:cNvSpPr>
                <a:spLocks/>
              </p:cNvSpPr>
              <p:nvPr/>
            </p:nvSpPr>
            <p:spPr bwMode="auto">
              <a:xfrm>
                <a:off x="2829" y="375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88" name="Line 6512"/>
              <p:cNvSpPr>
                <a:spLocks noChangeShapeType="1"/>
              </p:cNvSpPr>
              <p:nvPr/>
            </p:nvSpPr>
            <p:spPr bwMode="auto">
              <a:xfrm>
                <a:off x="2838" y="3762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89" name="Line 6513"/>
              <p:cNvSpPr>
                <a:spLocks noChangeShapeType="1"/>
              </p:cNvSpPr>
              <p:nvPr/>
            </p:nvSpPr>
            <p:spPr bwMode="auto">
              <a:xfrm>
                <a:off x="2841" y="3764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90" name="Line 6514"/>
              <p:cNvSpPr>
                <a:spLocks noChangeShapeType="1"/>
              </p:cNvSpPr>
              <p:nvPr/>
            </p:nvSpPr>
            <p:spPr bwMode="auto">
              <a:xfrm>
                <a:off x="2844" y="3765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91" name="Line 6515"/>
              <p:cNvSpPr>
                <a:spLocks noChangeShapeType="1"/>
              </p:cNvSpPr>
              <p:nvPr/>
            </p:nvSpPr>
            <p:spPr bwMode="auto">
              <a:xfrm>
                <a:off x="2846" y="3767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92" name="Freeform 6516"/>
              <p:cNvSpPr>
                <a:spLocks/>
              </p:cNvSpPr>
              <p:nvPr/>
            </p:nvSpPr>
            <p:spPr bwMode="auto">
              <a:xfrm>
                <a:off x="2849" y="3768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4" y="3"/>
                    </a:lnTo>
                    <a:lnTo>
                      <a:pt x="4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93" name="Line 6517"/>
              <p:cNvSpPr>
                <a:spLocks noChangeShapeType="1"/>
              </p:cNvSpPr>
              <p:nvPr/>
            </p:nvSpPr>
            <p:spPr bwMode="auto">
              <a:xfrm>
                <a:off x="2870" y="3779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94" name="Line 6518"/>
              <p:cNvSpPr>
                <a:spLocks noChangeShapeType="1"/>
              </p:cNvSpPr>
              <p:nvPr/>
            </p:nvSpPr>
            <p:spPr bwMode="auto">
              <a:xfrm>
                <a:off x="2871" y="3780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95" name="Line 6519"/>
              <p:cNvSpPr>
                <a:spLocks noChangeShapeType="1"/>
              </p:cNvSpPr>
              <p:nvPr/>
            </p:nvSpPr>
            <p:spPr bwMode="auto">
              <a:xfrm>
                <a:off x="2875" y="3781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96" name="Line 6520"/>
              <p:cNvSpPr>
                <a:spLocks noChangeShapeType="1"/>
              </p:cNvSpPr>
              <p:nvPr/>
            </p:nvSpPr>
            <p:spPr bwMode="auto">
              <a:xfrm>
                <a:off x="2878" y="3782"/>
                <a:ext cx="2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97" name="Freeform 6521"/>
              <p:cNvSpPr>
                <a:spLocks/>
              </p:cNvSpPr>
              <p:nvPr/>
            </p:nvSpPr>
            <p:spPr bwMode="auto">
              <a:xfrm>
                <a:off x="2880" y="3785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1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3" y="1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98" name="Line 6522"/>
              <p:cNvSpPr>
                <a:spLocks noChangeShapeType="1"/>
              </p:cNvSpPr>
              <p:nvPr/>
            </p:nvSpPr>
            <p:spPr bwMode="auto">
              <a:xfrm>
                <a:off x="2900" y="3795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099" name="Line 6523"/>
              <p:cNvSpPr>
                <a:spLocks noChangeShapeType="1"/>
              </p:cNvSpPr>
              <p:nvPr/>
            </p:nvSpPr>
            <p:spPr bwMode="auto">
              <a:xfrm>
                <a:off x="2901" y="3795"/>
                <a:ext cx="4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00" name="Line 6524"/>
              <p:cNvSpPr>
                <a:spLocks noChangeShapeType="1"/>
              </p:cNvSpPr>
              <p:nvPr/>
            </p:nvSpPr>
            <p:spPr bwMode="auto">
              <a:xfrm>
                <a:off x="2905" y="3798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01" name="Line 6525"/>
              <p:cNvSpPr>
                <a:spLocks noChangeShapeType="1"/>
              </p:cNvSpPr>
              <p:nvPr/>
            </p:nvSpPr>
            <p:spPr bwMode="auto">
              <a:xfrm>
                <a:off x="2908" y="3799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02" name="Freeform 6526"/>
              <p:cNvSpPr>
                <a:spLocks/>
              </p:cNvSpPr>
              <p:nvPr/>
            </p:nvSpPr>
            <p:spPr bwMode="auto">
              <a:xfrm>
                <a:off x="2911" y="3800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2 w 5"/>
                  <a:gd name="T3" fmla="*/ 2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2" y="2"/>
                    </a:lnTo>
                    <a:lnTo>
                      <a:pt x="5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03" name="Line 6527"/>
              <p:cNvSpPr>
                <a:spLocks noChangeShapeType="1"/>
              </p:cNvSpPr>
              <p:nvPr/>
            </p:nvSpPr>
            <p:spPr bwMode="auto">
              <a:xfrm>
                <a:off x="2932" y="3812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04" name="Line 6528"/>
              <p:cNvSpPr>
                <a:spLocks noChangeShapeType="1"/>
              </p:cNvSpPr>
              <p:nvPr/>
            </p:nvSpPr>
            <p:spPr bwMode="auto">
              <a:xfrm>
                <a:off x="2932" y="3812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05" name="Line 6529"/>
              <p:cNvSpPr>
                <a:spLocks noChangeShapeType="1"/>
              </p:cNvSpPr>
              <p:nvPr/>
            </p:nvSpPr>
            <p:spPr bwMode="auto">
              <a:xfrm>
                <a:off x="2935" y="3813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06" name="Line 6530"/>
              <p:cNvSpPr>
                <a:spLocks noChangeShapeType="1"/>
              </p:cNvSpPr>
              <p:nvPr/>
            </p:nvSpPr>
            <p:spPr bwMode="auto">
              <a:xfrm>
                <a:off x="2938" y="3815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07" name="Line 6531"/>
              <p:cNvSpPr>
                <a:spLocks noChangeShapeType="1"/>
              </p:cNvSpPr>
              <p:nvPr/>
            </p:nvSpPr>
            <p:spPr bwMode="auto">
              <a:xfrm>
                <a:off x="2942" y="3816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08" name="Freeform 6532"/>
              <p:cNvSpPr>
                <a:spLocks/>
              </p:cNvSpPr>
              <p:nvPr/>
            </p:nvSpPr>
            <p:spPr bwMode="auto">
              <a:xfrm>
                <a:off x="2943" y="3817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4" y="3"/>
                    </a:lnTo>
                    <a:lnTo>
                      <a:pt x="4" y="3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09" name="Line 6533"/>
              <p:cNvSpPr>
                <a:spLocks noChangeShapeType="1"/>
              </p:cNvSpPr>
              <p:nvPr/>
            </p:nvSpPr>
            <p:spPr bwMode="auto">
              <a:xfrm>
                <a:off x="2962" y="3828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10" name="Line 6534"/>
              <p:cNvSpPr>
                <a:spLocks noChangeShapeType="1"/>
              </p:cNvSpPr>
              <p:nvPr/>
            </p:nvSpPr>
            <p:spPr bwMode="auto">
              <a:xfrm>
                <a:off x="2965" y="3829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11" name="Line 6535"/>
              <p:cNvSpPr>
                <a:spLocks noChangeShapeType="1"/>
              </p:cNvSpPr>
              <p:nvPr/>
            </p:nvSpPr>
            <p:spPr bwMode="auto">
              <a:xfrm>
                <a:off x="2968" y="3830"/>
                <a:ext cx="4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12" name="Line 6536"/>
              <p:cNvSpPr>
                <a:spLocks noChangeShapeType="1"/>
              </p:cNvSpPr>
              <p:nvPr/>
            </p:nvSpPr>
            <p:spPr bwMode="auto">
              <a:xfrm>
                <a:off x="2972" y="3833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13" name="Freeform 6537"/>
              <p:cNvSpPr>
                <a:spLocks/>
              </p:cNvSpPr>
              <p:nvPr/>
            </p:nvSpPr>
            <p:spPr bwMode="auto">
              <a:xfrm>
                <a:off x="2975" y="383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1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1"/>
                    </a:lnTo>
                    <a:lnTo>
                      <a:pt x="4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14" name="Line 6538"/>
              <p:cNvSpPr>
                <a:spLocks noChangeShapeType="1"/>
              </p:cNvSpPr>
              <p:nvPr/>
            </p:nvSpPr>
            <p:spPr bwMode="auto">
              <a:xfrm>
                <a:off x="2987" y="3840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15" name="Line 6539"/>
              <p:cNvSpPr>
                <a:spLocks noChangeShapeType="1"/>
              </p:cNvSpPr>
              <p:nvPr/>
            </p:nvSpPr>
            <p:spPr bwMode="auto">
              <a:xfrm>
                <a:off x="2990" y="3842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16" name="Line 6540"/>
              <p:cNvSpPr>
                <a:spLocks noChangeShapeType="1"/>
              </p:cNvSpPr>
              <p:nvPr/>
            </p:nvSpPr>
            <p:spPr bwMode="auto">
              <a:xfrm>
                <a:off x="2994" y="3843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17" name="Line 6541"/>
              <p:cNvSpPr>
                <a:spLocks noChangeShapeType="1"/>
              </p:cNvSpPr>
              <p:nvPr/>
            </p:nvSpPr>
            <p:spPr bwMode="auto">
              <a:xfrm>
                <a:off x="2995" y="3844"/>
                <a:ext cx="4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18" name="Freeform 6542"/>
              <p:cNvSpPr>
                <a:spLocks/>
              </p:cNvSpPr>
              <p:nvPr/>
            </p:nvSpPr>
            <p:spPr bwMode="auto">
              <a:xfrm>
                <a:off x="2999" y="384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3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19" name="Line 6543"/>
              <p:cNvSpPr>
                <a:spLocks noChangeShapeType="1"/>
              </p:cNvSpPr>
              <p:nvPr/>
            </p:nvSpPr>
            <p:spPr bwMode="auto">
              <a:xfrm>
                <a:off x="3019" y="3856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20" name="Line 6544"/>
              <p:cNvSpPr>
                <a:spLocks noChangeShapeType="1"/>
              </p:cNvSpPr>
              <p:nvPr/>
            </p:nvSpPr>
            <p:spPr bwMode="auto">
              <a:xfrm>
                <a:off x="3020" y="3857"/>
                <a:ext cx="4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21" name="Line 6545"/>
              <p:cNvSpPr>
                <a:spLocks noChangeShapeType="1"/>
              </p:cNvSpPr>
              <p:nvPr/>
            </p:nvSpPr>
            <p:spPr bwMode="auto">
              <a:xfrm>
                <a:off x="3024" y="3860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22" name="Line 6546"/>
              <p:cNvSpPr>
                <a:spLocks noChangeShapeType="1"/>
              </p:cNvSpPr>
              <p:nvPr/>
            </p:nvSpPr>
            <p:spPr bwMode="auto">
              <a:xfrm>
                <a:off x="3026" y="3861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23" name="Freeform 6547"/>
              <p:cNvSpPr>
                <a:spLocks/>
              </p:cNvSpPr>
              <p:nvPr/>
            </p:nvSpPr>
            <p:spPr bwMode="auto">
              <a:xfrm>
                <a:off x="3029" y="3862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3 w 5"/>
                  <a:gd name="T3" fmla="*/ 2 h 4"/>
                  <a:gd name="T4" fmla="*/ 5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3" y="2"/>
                    </a:lnTo>
                    <a:lnTo>
                      <a:pt x="5" y="4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24" name="Line 6548"/>
              <p:cNvSpPr>
                <a:spLocks noChangeShapeType="1"/>
              </p:cNvSpPr>
              <p:nvPr/>
            </p:nvSpPr>
            <p:spPr bwMode="auto">
              <a:xfrm>
                <a:off x="3051" y="3874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25" name="Line 6549"/>
              <p:cNvSpPr>
                <a:spLocks noChangeShapeType="1"/>
              </p:cNvSpPr>
              <p:nvPr/>
            </p:nvSpPr>
            <p:spPr bwMode="auto">
              <a:xfrm>
                <a:off x="3051" y="3874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26" name="Line 6550"/>
              <p:cNvSpPr>
                <a:spLocks noChangeShapeType="1"/>
              </p:cNvSpPr>
              <p:nvPr/>
            </p:nvSpPr>
            <p:spPr bwMode="auto">
              <a:xfrm>
                <a:off x="3054" y="3875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27" name="Line 6551"/>
              <p:cNvSpPr>
                <a:spLocks noChangeShapeType="1"/>
              </p:cNvSpPr>
              <p:nvPr/>
            </p:nvSpPr>
            <p:spPr bwMode="auto">
              <a:xfrm>
                <a:off x="3057" y="3877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28" name="Line 6552"/>
              <p:cNvSpPr>
                <a:spLocks noChangeShapeType="1"/>
              </p:cNvSpPr>
              <p:nvPr/>
            </p:nvSpPr>
            <p:spPr bwMode="auto">
              <a:xfrm>
                <a:off x="3059" y="3878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29" name="Freeform 6553"/>
              <p:cNvSpPr>
                <a:spLocks/>
              </p:cNvSpPr>
              <p:nvPr/>
            </p:nvSpPr>
            <p:spPr bwMode="auto">
              <a:xfrm>
                <a:off x="3062" y="3880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4" y="2"/>
                    </a:lnTo>
                    <a:lnTo>
                      <a:pt x="4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30" name="Line 6554"/>
              <p:cNvSpPr>
                <a:spLocks noChangeShapeType="1"/>
              </p:cNvSpPr>
              <p:nvPr/>
            </p:nvSpPr>
            <p:spPr bwMode="auto">
              <a:xfrm>
                <a:off x="3081" y="3890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31" name="Line 6555"/>
              <p:cNvSpPr>
                <a:spLocks noChangeShapeType="1"/>
              </p:cNvSpPr>
              <p:nvPr/>
            </p:nvSpPr>
            <p:spPr bwMode="auto">
              <a:xfrm>
                <a:off x="3084" y="3891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32" name="Line 6556"/>
              <p:cNvSpPr>
                <a:spLocks noChangeShapeType="1"/>
              </p:cNvSpPr>
              <p:nvPr/>
            </p:nvSpPr>
            <p:spPr bwMode="auto">
              <a:xfrm>
                <a:off x="3088" y="3892"/>
                <a:ext cx="3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33" name="Line 6557"/>
              <p:cNvSpPr>
                <a:spLocks noChangeShapeType="1"/>
              </p:cNvSpPr>
              <p:nvPr/>
            </p:nvSpPr>
            <p:spPr bwMode="auto">
              <a:xfrm>
                <a:off x="3091" y="3895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34" name="Freeform 6558"/>
              <p:cNvSpPr>
                <a:spLocks/>
              </p:cNvSpPr>
              <p:nvPr/>
            </p:nvSpPr>
            <p:spPr bwMode="auto">
              <a:xfrm>
                <a:off x="3093" y="3896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1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3" y="1"/>
                    </a:lnTo>
                    <a:lnTo>
                      <a:pt x="5" y="2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35" name="Line 6559"/>
              <p:cNvSpPr>
                <a:spLocks noChangeShapeType="1"/>
              </p:cNvSpPr>
              <p:nvPr/>
            </p:nvSpPr>
            <p:spPr bwMode="auto">
              <a:xfrm>
                <a:off x="3113" y="3907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36" name="Line 6560"/>
              <p:cNvSpPr>
                <a:spLocks noChangeShapeType="1"/>
              </p:cNvSpPr>
              <p:nvPr/>
            </p:nvSpPr>
            <p:spPr bwMode="auto">
              <a:xfrm>
                <a:off x="3114" y="3908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37" name="Line 6561"/>
              <p:cNvSpPr>
                <a:spLocks noChangeShapeType="1"/>
              </p:cNvSpPr>
              <p:nvPr/>
            </p:nvSpPr>
            <p:spPr bwMode="auto">
              <a:xfrm>
                <a:off x="3118" y="3909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38" name="Line 6562"/>
              <p:cNvSpPr>
                <a:spLocks noChangeShapeType="1"/>
              </p:cNvSpPr>
              <p:nvPr/>
            </p:nvSpPr>
            <p:spPr bwMode="auto">
              <a:xfrm>
                <a:off x="3121" y="3910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39" name="Line 6563"/>
              <p:cNvSpPr>
                <a:spLocks noChangeShapeType="1"/>
              </p:cNvSpPr>
              <p:nvPr/>
            </p:nvSpPr>
            <p:spPr bwMode="auto">
              <a:xfrm>
                <a:off x="3124" y="3912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40" name="Freeform 6564"/>
              <p:cNvSpPr>
                <a:spLocks/>
              </p:cNvSpPr>
              <p:nvPr/>
            </p:nvSpPr>
            <p:spPr bwMode="auto">
              <a:xfrm>
                <a:off x="3126" y="3914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4" y="1"/>
                    </a:lnTo>
                    <a:lnTo>
                      <a:pt x="4" y="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41" name="Line 6565"/>
              <p:cNvSpPr>
                <a:spLocks noChangeShapeType="1"/>
              </p:cNvSpPr>
              <p:nvPr/>
            </p:nvSpPr>
            <p:spPr bwMode="auto">
              <a:xfrm>
                <a:off x="3136" y="3918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42" name="Line 6566"/>
              <p:cNvSpPr>
                <a:spLocks noChangeShapeType="1"/>
              </p:cNvSpPr>
              <p:nvPr/>
            </p:nvSpPr>
            <p:spPr bwMode="auto">
              <a:xfrm>
                <a:off x="3140" y="3919"/>
                <a:ext cx="1" cy="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43" name="Line 6567"/>
              <p:cNvSpPr>
                <a:spLocks noChangeShapeType="1"/>
              </p:cNvSpPr>
              <p:nvPr/>
            </p:nvSpPr>
            <p:spPr bwMode="auto">
              <a:xfrm>
                <a:off x="3141" y="3922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44" name="Line 6568"/>
              <p:cNvSpPr>
                <a:spLocks noChangeShapeType="1"/>
              </p:cNvSpPr>
              <p:nvPr/>
            </p:nvSpPr>
            <p:spPr bwMode="auto">
              <a:xfrm>
                <a:off x="3145" y="3923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45" name="Line 6569"/>
              <p:cNvSpPr>
                <a:spLocks noChangeShapeType="1"/>
              </p:cNvSpPr>
              <p:nvPr/>
            </p:nvSpPr>
            <p:spPr bwMode="auto">
              <a:xfrm>
                <a:off x="3148" y="3925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46" name="Line 6570"/>
              <p:cNvSpPr>
                <a:spLocks noChangeShapeType="1"/>
              </p:cNvSpPr>
              <p:nvPr/>
            </p:nvSpPr>
            <p:spPr bwMode="auto">
              <a:xfrm>
                <a:off x="3151" y="3926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47" name="Line 6571"/>
              <p:cNvSpPr>
                <a:spLocks noChangeShapeType="1"/>
              </p:cNvSpPr>
              <p:nvPr/>
            </p:nvSpPr>
            <p:spPr bwMode="auto">
              <a:xfrm>
                <a:off x="3166" y="3935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48" name="Line 6572"/>
              <p:cNvSpPr>
                <a:spLocks noChangeShapeType="1"/>
              </p:cNvSpPr>
              <p:nvPr/>
            </p:nvSpPr>
            <p:spPr bwMode="auto">
              <a:xfrm>
                <a:off x="3170" y="3936"/>
                <a:ext cx="3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49" name="Line 6573"/>
              <p:cNvSpPr>
                <a:spLocks noChangeShapeType="1"/>
              </p:cNvSpPr>
              <p:nvPr/>
            </p:nvSpPr>
            <p:spPr bwMode="auto">
              <a:xfrm>
                <a:off x="3173" y="3937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50" name="Line 6574"/>
              <p:cNvSpPr>
                <a:spLocks noChangeShapeType="1"/>
              </p:cNvSpPr>
              <p:nvPr/>
            </p:nvSpPr>
            <p:spPr bwMode="auto">
              <a:xfrm>
                <a:off x="3175" y="3939"/>
                <a:ext cx="3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51" name="Line 6575"/>
              <p:cNvSpPr>
                <a:spLocks noChangeShapeType="1"/>
              </p:cNvSpPr>
              <p:nvPr/>
            </p:nvSpPr>
            <p:spPr bwMode="auto">
              <a:xfrm>
                <a:off x="3178" y="3941"/>
                <a:ext cx="4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52" name="Line 6576"/>
              <p:cNvSpPr>
                <a:spLocks noChangeShapeType="1"/>
              </p:cNvSpPr>
              <p:nvPr/>
            </p:nvSpPr>
            <p:spPr bwMode="auto">
              <a:xfrm>
                <a:off x="3182" y="3942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53" name="Line 6577"/>
              <p:cNvSpPr>
                <a:spLocks noChangeShapeType="1"/>
              </p:cNvSpPr>
              <p:nvPr/>
            </p:nvSpPr>
            <p:spPr bwMode="auto">
              <a:xfrm>
                <a:off x="1652" y="1825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54" name="Line 6578"/>
              <p:cNvSpPr>
                <a:spLocks noChangeShapeType="1"/>
              </p:cNvSpPr>
              <p:nvPr/>
            </p:nvSpPr>
            <p:spPr bwMode="auto">
              <a:xfrm>
                <a:off x="1652" y="1826"/>
                <a:ext cx="1" cy="2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55" name="Line 6579"/>
              <p:cNvSpPr>
                <a:spLocks noChangeShapeType="1"/>
              </p:cNvSpPr>
              <p:nvPr/>
            </p:nvSpPr>
            <p:spPr bwMode="auto">
              <a:xfrm>
                <a:off x="1653" y="1828"/>
                <a:ext cx="1" cy="2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56" name="Line 6580"/>
              <p:cNvSpPr>
                <a:spLocks noChangeShapeType="1"/>
              </p:cNvSpPr>
              <p:nvPr/>
            </p:nvSpPr>
            <p:spPr bwMode="auto">
              <a:xfrm>
                <a:off x="1653" y="1830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57" name="Line 6581"/>
              <p:cNvSpPr>
                <a:spLocks noChangeShapeType="1"/>
              </p:cNvSpPr>
              <p:nvPr/>
            </p:nvSpPr>
            <p:spPr bwMode="auto">
              <a:xfrm>
                <a:off x="1655" y="1832"/>
                <a:ext cx="1" cy="4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58" name="Line 6582"/>
              <p:cNvSpPr>
                <a:spLocks noChangeShapeType="1"/>
              </p:cNvSpPr>
              <p:nvPr/>
            </p:nvSpPr>
            <p:spPr bwMode="auto">
              <a:xfrm>
                <a:off x="1655" y="1836"/>
                <a:ext cx="2" cy="3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59" name="Line 6583"/>
              <p:cNvSpPr>
                <a:spLocks noChangeShapeType="1"/>
              </p:cNvSpPr>
              <p:nvPr/>
            </p:nvSpPr>
            <p:spPr bwMode="auto">
              <a:xfrm>
                <a:off x="1657" y="1839"/>
                <a:ext cx="1" cy="3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60" name="Line 6584"/>
              <p:cNvSpPr>
                <a:spLocks noChangeShapeType="1"/>
              </p:cNvSpPr>
              <p:nvPr/>
            </p:nvSpPr>
            <p:spPr bwMode="auto">
              <a:xfrm>
                <a:off x="1657" y="1842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61" name="Line 6585"/>
              <p:cNvSpPr>
                <a:spLocks noChangeShapeType="1"/>
              </p:cNvSpPr>
              <p:nvPr/>
            </p:nvSpPr>
            <p:spPr bwMode="auto">
              <a:xfrm>
                <a:off x="1659" y="1844"/>
                <a:ext cx="1" cy="5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62" name="Line 6586"/>
              <p:cNvSpPr>
                <a:spLocks noChangeShapeType="1"/>
              </p:cNvSpPr>
              <p:nvPr/>
            </p:nvSpPr>
            <p:spPr bwMode="auto">
              <a:xfrm>
                <a:off x="1659" y="1849"/>
                <a:ext cx="1" cy="3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63" name="Line 6587"/>
              <p:cNvSpPr>
                <a:spLocks noChangeShapeType="1"/>
              </p:cNvSpPr>
              <p:nvPr/>
            </p:nvSpPr>
            <p:spPr bwMode="auto">
              <a:xfrm>
                <a:off x="1660" y="1852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64" name="Line 6588"/>
              <p:cNvSpPr>
                <a:spLocks noChangeShapeType="1"/>
              </p:cNvSpPr>
              <p:nvPr/>
            </p:nvSpPr>
            <p:spPr bwMode="auto">
              <a:xfrm>
                <a:off x="1660" y="1853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65" name="Line 6589"/>
              <p:cNvSpPr>
                <a:spLocks noChangeShapeType="1"/>
              </p:cNvSpPr>
              <p:nvPr/>
            </p:nvSpPr>
            <p:spPr bwMode="auto">
              <a:xfrm>
                <a:off x="1662" y="1855"/>
                <a:ext cx="1" cy="5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66" name="Line 6590"/>
              <p:cNvSpPr>
                <a:spLocks noChangeShapeType="1"/>
              </p:cNvSpPr>
              <p:nvPr/>
            </p:nvSpPr>
            <p:spPr bwMode="auto">
              <a:xfrm>
                <a:off x="1662" y="1860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67" name="Line 6591"/>
              <p:cNvSpPr>
                <a:spLocks noChangeShapeType="1"/>
              </p:cNvSpPr>
              <p:nvPr/>
            </p:nvSpPr>
            <p:spPr bwMode="auto">
              <a:xfrm>
                <a:off x="1664" y="1862"/>
                <a:ext cx="1" cy="4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68" name="Line 6592"/>
              <p:cNvSpPr>
                <a:spLocks noChangeShapeType="1"/>
              </p:cNvSpPr>
              <p:nvPr/>
            </p:nvSpPr>
            <p:spPr bwMode="auto">
              <a:xfrm>
                <a:off x="1664" y="1866"/>
                <a:ext cx="1" cy="2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69" name="Line 6593"/>
              <p:cNvSpPr>
                <a:spLocks noChangeShapeType="1"/>
              </p:cNvSpPr>
              <p:nvPr/>
            </p:nvSpPr>
            <p:spPr bwMode="auto">
              <a:xfrm>
                <a:off x="1665" y="1868"/>
                <a:ext cx="1" cy="5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70" name="Line 6594"/>
              <p:cNvSpPr>
                <a:spLocks noChangeShapeType="1"/>
              </p:cNvSpPr>
              <p:nvPr/>
            </p:nvSpPr>
            <p:spPr bwMode="auto">
              <a:xfrm>
                <a:off x="1665" y="1873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71" name="Line 6595"/>
              <p:cNvSpPr>
                <a:spLocks noChangeShapeType="1"/>
              </p:cNvSpPr>
              <p:nvPr/>
            </p:nvSpPr>
            <p:spPr bwMode="auto">
              <a:xfrm>
                <a:off x="1667" y="1874"/>
                <a:ext cx="1" cy="2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72" name="Line 6596"/>
              <p:cNvSpPr>
                <a:spLocks noChangeShapeType="1"/>
              </p:cNvSpPr>
              <p:nvPr/>
            </p:nvSpPr>
            <p:spPr bwMode="auto">
              <a:xfrm>
                <a:off x="1667" y="1876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73" name="Line 6597"/>
              <p:cNvSpPr>
                <a:spLocks noChangeShapeType="1"/>
              </p:cNvSpPr>
              <p:nvPr/>
            </p:nvSpPr>
            <p:spPr bwMode="auto">
              <a:xfrm>
                <a:off x="1669" y="1878"/>
                <a:ext cx="1" cy="5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74" name="Line 6598"/>
              <p:cNvSpPr>
                <a:spLocks noChangeShapeType="1"/>
              </p:cNvSpPr>
              <p:nvPr/>
            </p:nvSpPr>
            <p:spPr bwMode="auto">
              <a:xfrm>
                <a:off x="1669" y="1883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75" name="Line 6599"/>
              <p:cNvSpPr>
                <a:spLocks noChangeShapeType="1"/>
              </p:cNvSpPr>
              <p:nvPr/>
            </p:nvSpPr>
            <p:spPr bwMode="auto">
              <a:xfrm>
                <a:off x="1670" y="1884"/>
                <a:ext cx="1" cy="5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76" name="Line 6600"/>
              <p:cNvSpPr>
                <a:spLocks noChangeShapeType="1"/>
              </p:cNvSpPr>
              <p:nvPr/>
            </p:nvSpPr>
            <p:spPr bwMode="auto">
              <a:xfrm>
                <a:off x="1670" y="1889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77" name="Line 6601"/>
              <p:cNvSpPr>
                <a:spLocks noChangeShapeType="1"/>
              </p:cNvSpPr>
              <p:nvPr/>
            </p:nvSpPr>
            <p:spPr bwMode="auto">
              <a:xfrm>
                <a:off x="1672" y="1891"/>
                <a:ext cx="1" cy="4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78" name="Line 6602"/>
              <p:cNvSpPr>
                <a:spLocks noChangeShapeType="1"/>
              </p:cNvSpPr>
              <p:nvPr/>
            </p:nvSpPr>
            <p:spPr bwMode="auto">
              <a:xfrm>
                <a:off x="1672" y="1895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79" name="Line 6603"/>
              <p:cNvSpPr>
                <a:spLocks noChangeShapeType="1"/>
              </p:cNvSpPr>
              <p:nvPr/>
            </p:nvSpPr>
            <p:spPr bwMode="auto">
              <a:xfrm>
                <a:off x="1674" y="1897"/>
                <a:ext cx="1" cy="3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80" name="Line 6604"/>
              <p:cNvSpPr>
                <a:spLocks noChangeShapeType="1"/>
              </p:cNvSpPr>
              <p:nvPr/>
            </p:nvSpPr>
            <p:spPr bwMode="auto">
              <a:xfrm>
                <a:off x="1674" y="1900"/>
                <a:ext cx="1" cy="2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81" name="Line 6605"/>
              <p:cNvSpPr>
                <a:spLocks noChangeShapeType="1"/>
              </p:cNvSpPr>
              <p:nvPr/>
            </p:nvSpPr>
            <p:spPr bwMode="auto">
              <a:xfrm>
                <a:off x="1675" y="1902"/>
                <a:ext cx="1" cy="3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82" name="Line 6606"/>
              <p:cNvSpPr>
                <a:spLocks noChangeShapeType="1"/>
              </p:cNvSpPr>
              <p:nvPr/>
            </p:nvSpPr>
            <p:spPr bwMode="auto">
              <a:xfrm>
                <a:off x="1675" y="1905"/>
                <a:ext cx="2" cy="3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83" name="Line 6607"/>
              <p:cNvSpPr>
                <a:spLocks noChangeShapeType="1"/>
              </p:cNvSpPr>
              <p:nvPr/>
            </p:nvSpPr>
            <p:spPr bwMode="auto">
              <a:xfrm>
                <a:off x="1677" y="1908"/>
                <a:ext cx="1" cy="4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84" name="Line 6608"/>
              <p:cNvSpPr>
                <a:spLocks noChangeShapeType="1"/>
              </p:cNvSpPr>
              <p:nvPr/>
            </p:nvSpPr>
            <p:spPr bwMode="auto">
              <a:xfrm>
                <a:off x="1677" y="1912"/>
                <a:ext cx="2" cy="3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85" name="Line 6609"/>
              <p:cNvSpPr>
                <a:spLocks noChangeShapeType="1"/>
              </p:cNvSpPr>
              <p:nvPr/>
            </p:nvSpPr>
            <p:spPr bwMode="auto">
              <a:xfrm>
                <a:off x="1679" y="1915"/>
                <a:ext cx="1" cy="3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86" name="Line 6610"/>
              <p:cNvSpPr>
                <a:spLocks noChangeShapeType="1"/>
              </p:cNvSpPr>
              <p:nvPr/>
            </p:nvSpPr>
            <p:spPr bwMode="auto">
              <a:xfrm>
                <a:off x="1679" y="1918"/>
                <a:ext cx="1" cy="3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87" name="Line 6611"/>
              <p:cNvSpPr>
                <a:spLocks noChangeShapeType="1"/>
              </p:cNvSpPr>
              <p:nvPr/>
            </p:nvSpPr>
            <p:spPr bwMode="auto">
              <a:xfrm>
                <a:off x="1680" y="1921"/>
                <a:ext cx="1" cy="2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88" name="Line 6612"/>
              <p:cNvSpPr>
                <a:spLocks noChangeShapeType="1"/>
              </p:cNvSpPr>
              <p:nvPr/>
            </p:nvSpPr>
            <p:spPr bwMode="auto">
              <a:xfrm>
                <a:off x="1680" y="1923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89" name="Line 6613"/>
              <p:cNvSpPr>
                <a:spLocks noChangeShapeType="1"/>
              </p:cNvSpPr>
              <p:nvPr/>
            </p:nvSpPr>
            <p:spPr bwMode="auto">
              <a:xfrm>
                <a:off x="1682" y="1925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90" name="Freeform 6614"/>
              <p:cNvSpPr>
                <a:spLocks/>
              </p:cNvSpPr>
              <p:nvPr/>
            </p:nvSpPr>
            <p:spPr bwMode="auto">
              <a:xfrm>
                <a:off x="1682" y="1926"/>
                <a:ext cx="30" cy="104"/>
              </a:xfrm>
              <a:custGeom>
                <a:avLst/>
                <a:gdLst>
                  <a:gd name="T0" fmla="*/ 0 w 30"/>
                  <a:gd name="T1" fmla="*/ 0 h 104"/>
                  <a:gd name="T2" fmla="*/ 0 w 30"/>
                  <a:gd name="T3" fmla="*/ 3 h 104"/>
                  <a:gd name="T4" fmla="*/ 2 w 30"/>
                  <a:gd name="T5" fmla="*/ 5 h 104"/>
                  <a:gd name="T6" fmla="*/ 2 w 30"/>
                  <a:gd name="T7" fmla="*/ 9 h 104"/>
                  <a:gd name="T8" fmla="*/ 3 w 30"/>
                  <a:gd name="T9" fmla="*/ 11 h 104"/>
                  <a:gd name="T10" fmla="*/ 3 w 30"/>
                  <a:gd name="T11" fmla="*/ 16 h 104"/>
                  <a:gd name="T12" fmla="*/ 5 w 30"/>
                  <a:gd name="T13" fmla="*/ 18 h 104"/>
                  <a:gd name="T14" fmla="*/ 5 w 30"/>
                  <a:gd name="T15" fmla="*/ 22 h 104"/>
                  <a:gd name="T16" fmla="*/ 7 w 30"/>
                  <a:gd name="T17" fmla="*/ 24 h 104"/>
                  <a:gd name="T18" fmla="*/ 7 w 30"/>
                  <a:gd name="T19" fmla="*/ 26 h 104"/>
                  <a:gd name="T20" fmla="*/ 8 w 30"/>
                  <a:gd name="T21" fmla="*/ 29 h 104"/>
                  <a:gd name="T22" fmla="*/ 8 w 30"/>
                  <a:gd name="T23" fmla="*/ 32 h 104"/>
                  <a:gd name="T24" fmla="*/ 10 w 30"/>
                  <a:gd name="T25" fmla="*/ 34 h 104"/>
                  <a:gd name="T26" fmla="*/ 10 w 30"/>
                  <a:gd name="T27" fmla="*/ 39 h 104"/>
                  <a:gd name="T28" fmla="*/ 12 w 30"/>
                  <a:gd name="T29" fmla="*/ 40 h 104"/>
                  <a:gd name="T30" fmla="*/ 12 w 30"/>
                  <a:gd name="T31" fmla="*/ 45 h 104"/>
                  <a:gd name="T32" fmla="*/ 13 w 30"/>
                  <a:gd name="T33" fmla="*/ 47 h 104"/>
                  <a:gd name="T34" fmla="*/ 13 w 30"/>
                  <a:gd name="T35" fmla="*/ 50 h 104"/>
                  <a:gd name="T36" fmla="*/ 15 w 30"/>
                  <a:gd name="T37" fmla="*/ 51 h 104"/>
                  <a:gd name="T38" fmla="*/ 15 w 30"/>
                  <a:gd name="T39" fmla="*/ 56 h 104"/>
                  <a:gd name="T40" fmla="*/ 17 w 30"/>
                  <a:gd name="T41" fmla="*/ 58 h 104"/>
                  <a:gd name="T42" fmla="*/ 17 w 30"/>
                  <a:gd name="T43" fmla="*/ 61 h 104"/>
                  <a:gd name="T44" fmla="*/ 18 w 30"/>
                  <a:gd name="T45" fmla="*/ 64 h 104"/>
                  <a:gd name="T46" fmla="*/ 18 w 30"/>
                  <a:gd name="T47" fmla="*/ 68 h 104"/>
                  <a:gd name="T48" fmla="*/ 20 w 30"/>
                  <a:gd name="T49" fmla="*/ 71 h 104"/>
                  <a:gd name="T50" fmla="*/ 20 w 30"/>
                  <a:gd name="T51" fmla="*/ 72 h 104"/>
                  <a:gd name="T52" fmla="*/ 22 w 30"/>
                  <a:gd name="T53" fmla="*/ 74 h 104"/>
                  <a:gd name="T54" fmla="*/ 22 w 30"/>
                  <a:gd name="T55" fmla="*/ 79 h 104"/>
                  <a:gd name="T56" fmla="*/ 23 w 30"/>
                  <a:gd name="T57" fmla="*/ 81 h 104"/>
                  <a:gd name="T58" fmla="*/ 23 w 30"/>
                  <a:gd name="T59" fmla="*/ 85 h 104"/>
                  <a:gd name="T60" fmla="*/ 25 w 30"/>
                  <a:gd name="T61" fmla="*/ 87 h 104"/>
                  <a:gd name="T62" fmla="*/ 25 w 30"/>
                  <a:gd name="T63" fmla="*/ 92 h 104"/>
                  <a:gd name="T64" fmla="*/ 27 w 30"/>
                  <a:gd name="T65" fmla="*/ 93 h 104"/>
                  <a:gd name="T66" fmla="*/ 27 w 30"/>
                  <a:gd name="T67" fmla="*/ 95 h 104"/>
                  <a:gd name="T68" fmla="*/ 29 w 30"/>
                  <a:gd name="T69" fmla="*/ 98 h 104"/>
                  <a:gd name="T70" fmla="*/ 29 w 30"/>
                  <a:gd name="T71" fmla="*/ 102 h 104"/>
                  <a:gd name="T72" fmla="*/ 30 w 30"/>
                  <a:gd name="T73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104">
                    <a:moveTo>
                      <a:pt x="0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6"/>
                    </a:lnTo>
                    <a:lnTo>
                      <a:pt x="5" y="18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7" y="26"/>
                    </a:lnTo>
                    <a:lnTo>
                      <a:pt x="8" y="29"/>
                    </a:lnTo>
                    <a:lnTo>
                      <a:pt x="8" y="32"/>
                    </a:lnTo>
                    <a:lnTo>
                      <a:pt x="10" y="34"/>
                    </a:lnTo>
                    <a:lnTo>
                      <a:pt x="10" y="39"/>
                    </a:lnTo>
                    <a:lnTo>
                      <a:pt x="12" y="40"/>
                    </a:lnTo>
                    <a:lnTo>
                      <a:pt x="12" y="45"/>
                    </a:lnTo>
                    <a:lnTo>
                      <a:pt x="13" y="47"/>
                    </a:lnTo>
                    <a:lnTo>
                      <a:pt x="13" y="50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7" y="58"/>
                    </a:lnTo>
                    <a:lnTo>
                      <a:pt x="17" y="61"/>
                    </a:lnTo>
                    <a:lnTo>
                      <a:pt x="18" y="64"/>
                    </a:lnTo>
                    <a:lnTo>
                      <a:pt x="18" y="68"/>
                    </a:lnTo>
                    <a:lnTo>
                      <a:pt x="20" y="71"/>
                    </a:lnTo>
                    <a:lnTo>
                      <a:pt x="20" y="72"/>
                    </a:lnTo>
                    <a:lnTo>
                      <a:pt x="22" y="74"/>
                    </a:lnTo>
                    <a:lnTo>
                      <a:pt x="22" y="79"/>
                    </a:lnTo>
                    <a:lnTo>
                      <a:pt x="23" y="81"/>
                    </a:lnTo>
                    <a:lnTo>
                      <a:pt x="23" y="85"/>
                    </a:lnTo>
                    <a:lnTo>
                      <a:pt x="25" y="87"/>
                    </a:lnTo>
                    <a:lnTo>
                      <a:pt x="25" y="92"/>
                    </a:lnTo>
                    <a:lnTo>
                      <a:pt x="27" y="93"/>
                    </a:lnTo>
                    <a:lnTo>
                      <a:pt x="27" y="95"/>
                    </a:lnTo>
                    <a:lnTo>
                      <a:pt x="29" y="98"/>
                    </a:lnTo>
                    <a:lnTo>
                      <a:pt x="29" y="102"/>
                    </a:lnTo>
                    <a:lnTo>
                      <a:pt x="30" y="104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91" name="Freeform 6615"/>
              <p:cNvSpPr>
                <a:spLocks/>
              </p:cNvSpPr>
              <p:nvPr/>
            </p:nvSpPr>
            <p:spPr bwMode="auto">
              <a:xfrm>
                <a:off x="1712" y="2030"/>
                <a:ext cx="29" cy="103"/>
              </a:xfrm>
              <a:custGeom>
                <a:avLst/>
                <a:gdLst>
                  <a:gd name="T0" fmla="*/ 0 w 29"/>
                  <a:gd name="T1" fmla="*/ 0 h 103"/>
                  <a:gd name="T2" fmla="*/ 0 w 29"/>
                  <a:gd name="T3" fmla="*/ 4 h 103"/>
                  <a:gd name="T4" fmla="*/ 2 w 29"/>
                  <a:gd name="T5" fmla="*/ 7 h 103"/>
                  <a:gd name="T6" fmla="*/ 2 w 29"/>
                  <a:gd name="T7" fmla="*/ 10 h 103"/>
                  <a:gd name="T8" fmla="*/ 4 w 29"/>
                  <a:gd name="T9" fmla="*/ 12 h 103"/>
                  <a:gd name="T10" fmla="*/ 4 w 29"/>
                  <a:gd name="T11" fmla="*/ 15 h 103"/>
                  <a:gd name="T12" fmla="*/ 5 w 29"/>
                  <a:gd name="T13" fmla="*/ 17 h 103"/>
                  <a:gd name="T14" fmla="*/ 5 w 29"/>
                  <a:gd name="T15" fmla="*/ 21 h 103"/>
                  <a:gd name="T16" fmla="*/ 7 w 29"/>
                  <a:gd name="T17" fmla="*/ 23 h 103"/>
                  <a:gd name="T18" fmla="*/ 7 w 29"/>
                  <a:gd name="T19" fmla="*/ 28 h 103"/>
                  <a:gd name="T20" fmla="*/ 9 w 29"/>
                  <a:gd name="T21" fmla="*/ 29 h 103"/>
                  <a:gd name="T22" fmla="*/ 9 w 29"/>
                  <a:gd name="T23" fmla="*/ 34 h 103"/>
                  <a:gd name="T24" fmla="*/ 10 w 29"/>
                  <a:gd name="T25" fmla="*/ 36 h 103"/>
                  <a:gd name="T26" fmla="*/ 10 w 29"/>
                  <a:gd name="T27" fmla="*/ 38 h 103"/>
                  <a:gd name="T28" fmla="*/ 12 w 29"/>
                  <a:gd name="T29" fmla="*/ 39 h 103"/>
                  <a:gd name="T30" fmla="*/ 12 w 29"/>
                  <a:gd name="T31" fmla="*/ 44 h 103"/>
                  <a:gd name="T32" fmla="*/ 14 w 29"/>
                  <a:gd name="T33" fmla="*/ 46 h 103"/>
                  <a:gd name="T34" fmla="*/ 14 w 29"/>
                  <a:gd name="T35" fmla="*/ 50 h 103"/>
                  <a:gd name="T36" fmla="*/ 15 w 29"/>
                  <a:gd name="T37" fmla="*/ 52 h 103"/>
                  <a:gd name="T38" fmla="*/ 15 w 29"/>
                  <a:gd name="T39" fmla="*/ 57 h 103"/>
                  <a:gd name="T40" fmla="*/ 17 w 29"/>
                  <a:gd name="T41" fmla="*/ 59 h 103"/>
                  <a:gd name="T42" fmla="*/ 17 w 29"/>
                  <a:gd name="T43" fmla="*/ 61 h 103"/>
                  <a:gd name="T44" fmla="*/ 19 w 29"/>
                  <a:gd name="T45" fmla="*/ 63 h 103"/>
                  <a:gd name="T46" fmla="*/ 19 w 29"/>
                  <a:gd name="T47" fmla="*/ 68 h 103"/>
                  <a:gd name="T48" fmla="*/ 20 w 29"/>
                  <a:gd name="T49" fmla="*/ 70 h 103"/>
                  <a:gd name="T50" fmla="*/ 20 w 29"/>
                  <a:gd name="T51" fmla="*/ 73 h 103"/>
                  <a:gd name="T52" fmla="*/ 22 w 29"/>
                  <a:gd name="T53" fmla="*/ 76 h 103"/>
                  <a:gd name="T54" fmla="*/ 22 w 29"/>
                  <a:gd name="T55" fmla="*/ 80 h 103"/>
                  <a:gd name="T56" fmla="*/ 24 w 29"/>
                  <a:gd name="T57" fmla="*/ 82 h 103"/>
                  <a:gd name="T58" fmla="*/ 24 w 29"/>
                  <a:gd name="T59" fmla="*/ 84 h 103"/>
                  <a:gd name="T60" fmla="*/ 25 w 29"/>
                  <a:gd name="T61" fmla="*/ 86 h 103"/>
                  <a:gd name="T62" fmla="*/ 25 w 29"/>
                  <a:gd name="T63" fmla="*/ 91 h 103"/>
                  <a:gd name="T64" fmla="*/ 27 w 29"/>
                  <a:gd name="T65" fmla="*/ 92 h 103"/>
                  <a:gd name="T66" fmla="*/ 27 w 29"/>
                  <a:gd name="T67" fmla="*/ 97 h 103"/>
                  <a:gd name="T68" fmla="*/ 29 w 29"/>
                  <a:gd name="T69" fmla="*/ 99 h 103"/>
                  <a:gd name="T70" fmla="*/ 29 w 29"/>
                  <a:gd name="T71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" h="103">
                    <a:moveTo>
                      <a:pt x="0" y="0"/>
                    </a:moveTo>
                    <a:lnTo>
                      <a:pt x="0" y="4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4" y="15"/>
                    </a:lnTo>
                    <a:lnTo>
                      <a:pt x="5" y="17"/>
                    </a:lnTo>
                    <a:lnTo>
                      <a:pt x="5" y="21"/>
                    </a:lnTo>
                    <a:lnTo>
                      <a:pt x="7" y="23"/>
                    </a:lnTo>
                    <a:lnTo>
                      <a:pt x="7" y="28"/>
                    </a:lnTo>
                    <a:lnTo>
                      <a:pt x="9" y="29"/>
                    </a:lnTo>
                    <a:lnTo>
                      <a:pt x="9" y="34"/>
                    </a:lnTo>
                    <a:lnTo>
                      <a:pt x="10" y="36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4" y="50"/>
                    </a:lnTo>
                    <a:lnTo>
                      <a:pt x="15" y="52"/>
                    </a:lnTo>
                    <a:lnTo>
                      <a:pt x="15" y="57"/>
                    </a:lnTo>
                    <a:lnTo>
                      <a:pt x="17" y="59"/>
                    </a:lnTo>
                    <a:lnTo>
                      <a:pt x="17" y="61"/>
                    </a:lnTo>
                    <a:lnTo>
                      <a:pt x="19" y="63"/>
                    </a:lnTo>
                    <a:lnTo>
                      <a:pt x="19" y="68"/>
                    </a:lnTo>
                    <a:lnTo>
                      <a:pt x="20" y="70"/>
                    </a:lnTo>
                    <a:lnTo>
                      <a:pt x="20" y="73"/>
                    </a:lnTo>
                    <a:lnTo>
                      <a:pt x="22" y="76"/>
                    </a:lnTo>
                    <a:lnTo>
                      <a:pt x="22" y="80"/>
                    </a:lnTo>
                    <a:lnTo>
                      <a:pt x="24" y="82"/>
                    </a:lnTo>
                    <a:lnTo>
                      <a:pt x="24" y="84"/>
                    </a:lnTo>
                    <a:lnTo>
                      <a:pt x="25" y="86"/>
                    </a:lnTo>
                    <a:lnTo>
                      <a:pt x="25" y="91"/>
                    </a:lnTo>
                    <a:lnTo>
                      <a:pt x="27" y="92"/>
                    </a:lnTo>
                    <a:lnTo>
                      <a:pt x="27" y="97"/>
                    </a:lnTo>
                    <a:lnTo>
                      <a:pt x="29" y="99"/>
                    </a:lnTo>
                    <a:lnTo>
                      <a:pt x="29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92" name="Freeform 6616"/>
              <p:cNvSpPr>
                <a:spLocks/>
              </p:cNvSpPr>
              <p:nvPr/>
            </p:nvSpPr>
            <p:spPr bwMode="auto">
              <a:xfrm>
                <a:off x="1741" y="2133"/>
                <a:ext cx="30" cy="103"/>
              </a:xfrm>
              <a:custGeom>
                <a:avLst/>
                <a:gdLst>
                  <a:gd name="T0" fmla="*/ 0 w 30"/>
                  <a:gd name="T1" fmla="*/ 0 h 103"/>
                  <a:gd name="T2" fmla="*/ 1 w 30"/>
                  <a:gd name="T3" fmla="*/ 2 h 103"/>
                  <a:gd name="T4" fmla="*/ 1 w 30"/>
                  <a:gd name="T5" fmla="*/ 4 h 103"/>
                  <a:gd name="T6" fmla="*/ 3 w 30"/>
                  <a:gd name="T7" fmla="*/ 7 h 103"/>
                  <a:gd name="T8" fmla="*/ 3 w 30"/>
                  <a:gd name="T9" fmla="*/ 10 h 103"/>
                  <a:gd name="T10" fmla="*/ 5 w 30"/>
                  <a:gd name="T11" fmla="*/ 13 h 103"/>
                  <a:gd name="T12" fmla="*/ 5 w 30"/>
                  <a:gd name="T13" fmla="*/ 17 h 103"/>
                  <a:gd name="T14" fmla="*/ 6 w 30"/>
                  <a:gd name="T15" fmla="*/ 18 h 103"/>
                  <a:gd name="T16" fmla="*/ 6 w 30"/>
                  <a:gd name="T17" fmla="*/ 23 h 103"/>
                  <a:gd name="T18" fmla="*/ 8 w 30"/>
                  <a:gd name="T19" fmla="*/ 25 h 103"/>
                  <a:gd name="T20" fmla="*/ 8 w 30"/>
                  <a:gd name="T21" fmla="*/ 28 h 103"/>
                  <a:gd name="T22" fmla="*/ 10 w 30"/>
                  <a:gd name="T23" fmla="*/ 29 h 103"/>
                  <a:gd name="T24" fmla="*/ 10 w 30"/>
                  <a:gd name="T25" fmla="*/ 34 h 103"/>
                  <a:gd name="T26" fmla="*/ 11 w 30"/>
                  <a:gd name="T27" fmla="*/ 36 h 103"/>
                  <a:gd name="T28" fmla="*/ 11 w 30"/>
                  <a:gd name="T29" fmla="*/ 40 h 103"/>
                  <a:gd name="T30" fmla="*/ 13 w 30"/>
                  <a:gd name="T31" fmla="*/ 42 h 103"/>
                  <a:gd name="T32" fmla="*/ 13 w 30"/>
                  <a:gd name="T33" fmla="*/ 47 h 103"/>
                  <a:gd name="T34" fmla="*/ 15 w 30"/>
                  <a:gd name="T35" fmla="*/ 49 h 103"/>
                  <a:gd name="T36" fmla="*/ 15 w 30"/>
                  <a:gd name="T37" fmla="*/ 50 h 103"/>
                  <a:gd name="T38" fmla="*/ 16 w 30"/>
                  <a:gd name="T39" fmla="*/ 52 h 103"/>
                  <a:gd name="T40" fmla="*/ 16 w 30"/>
                  <a:gd name="T41" fmla="*/ 57 h 103"/>
                  <a:gd name="T42" fmla="*/ 18 w 30"/>
                  <a:gd name="T43" fmla="*/ 59 h 103"/>
                  <a:gd name="T44" fmla="*/ 18 w 30"/>
                  <a:gd name="T45" fmla="*/ 63 h 103"/>
                  <a:gd name="T46" fmla="*/ 20 w 30"/>
                  <a:gd name="T47" fmla="*/ 65 h 103"/>
                  <a:gd name="T48" fmla="*/ 20 w 30"/>
                  <a:gd name="T49" fmla="*/ 70 h 103"/>
                  <a:gd name="T50" fmla="*/ 21 w 30"/>
                  <a:gd name="T51" fmla="*/ 71 h 103"/>
                  <a:gd name="T52" fmla="*/ 21 w 30"/>
                  <a:gd name="T53" fmla="*/ 76 h 103"/>
                  <a:gd name="T54" fmla="*/ 23 w 30"/>
                  <a:gd name="T55" fmla="*/ 78 h 103"/>
                  <a:gd name="T56" fmla="*/ 23 w 30"/>
                  <a:gd name="T57" fmla="*/ 81 h 103"/>
                  <a:gd name="T58" fmla="*/ 25 w 30"/>
                  <a:gd name="T59" fmla="*/ 82 h 103"/>
                  <a:gd name="T60" fmla="*/ 25 w 30"/>
                  <a:gd name="T61" fmla="*/ 86 h 103"/>
                  <a:gd name="T62" fmla="*/ 27 w 30"/>
                  <a:gd name="T63" fmla="*/ 89 h 103"/>
                  <a:gd name="T64" fmla="*/ 27 w 30"/>
                  <a:gd name="T65" fmla="*/ 92 h 103"/>
                  <a:gd name="T66" fmla="*/ 28 w 30"/>
                  <a:gd name="T67" fmla="*/ 95 h 103"/>
                  <a:gd name="T68" fmla="*/ 28 w 30"/>
                  <a:gd name="T69" fmla="*/ 99 h 103"/>
                  <a:gd name="T70" fmla="*/ 30 w 30"/>
                  <a:gd name="T71" fmla="*/ 102 h 103"/>
                  <a:gd name="T72" fmla="*/ 30 w 30"/>
                  <a:gd name="T7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103">
                    <a:moveTo>
                      <a:pt x="0" y="0"/>
                    </a:moveTo>
                    <a:lnTo>
                      <a:pt x="1" y="2"/>
                    </a:lnTo>
                    <a:lnTo>
                      <a:pt x="1" y="4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5" y="13"/>
                    </a:lnTo>
                    <a:lnTo>
                      <a:pt x="5" y="17"/>
                    </a:lnTo>
                    <a:lnTo>
                      <a:pt x="6" y="18"/>
                    </a:lnTo>
                    <a:lnTo>
                      <a:pt x="6" y="23"/>
                    </a:lnTo>
                    <a:lnTo>
                      <a:pt x="8" y="25"/>
                    </a:lnTo>
                    <a:lnTo>
                      <a:pt x="8" y="28"/>
                    </a:lnTo>
                    <a:lnTo>
                      <a:pt x="10" y="29"/>
                    </a:lnTo>
                    <a:lnTo>
                      <a:pt x="10" y="34"/>
                    </a:lnTo>
                    <a:lnTo>
                      <a:pt x="11" y="36"/>
                    </a:lnTo>
                    <a:lnTo>
                      <a:pt x="11" y="40"/>
                    </a:lnTo>
                    <a:lnTo>
                      <a:pt x="13" y="42"/>
                    </a:lnTo>
                    <a:lnTo>
                      <a:pt x="13" y="47"/>
                    </a:lnTo>
                    <a:lnTo>
                      <a:pt x="15" y="49"/>
                    </a:lnTo>
                    <a:lnTo>
                      <a:pt x="15" y="50"/>
                    </a:lnTo>
                    <a:lnTo>
                      <a:pt x="16" y="52"/>
                    </a:lnTo>
                    <a:lnTo>
                      <a:pt x="16" y="57"/>
                    </a:lnTo>
                    <a:lnTo>
                      <a:pt x="18" y="59"/>
                    </a:lnTo>
                    <a:lnTo>
                      <a:pt x="18" y="63"/>
                    </a:lnTo>
                    <a:lnTo>
                      <a:pt x="20" y="65"/>
                    </a:lnTo>
                    <a:lnTo>
                      <a:pt x="20" y="70"/>
                    </a:lnTo>
                    <a:lnTo>
                      <a:pt x="21" y="71"/>
                    </a:lnTo>
                    <a:lnTo>
                      <a:pt x="21" y="76"/>
                    </a:lnTo>
                    <a:lnTo>
                      <a:pt x="23" y="78"/>
                    </a:lnTo>
                    <a:lnTo>
                      <a:pt x="23" y="81"/>
                    </a:lnTo>
                    <a:lnTo>
                      <a:pt x="25" y="82"/>
                    </a:lnTo>
                    <a:lnTo>
                      <a:pt x="25" y="86"/>
                    </a:lnTo>
                    <a:lnTo>
                      <a:pt x="27" y="89"/>
                    </a:lnTo>
                    <a:lnTo>
                      <a:pt x="27" y="92"/>
                    </a:lnTo>
                    <a:lnTo>
                      <a:pt x="28" y="95"/>
                    </a:lnTo>
                    <a:lnTo>
                      <a:pt x="28" y="99"/>
                    </a:lnTo>
                    <a:lnTo>
                      <a:pt x="30" y="102"/>
                    </a:lnTo>
                    <a:lnTo>
                      <a:pt x="30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93" name="Freeform 6617"/>
              <p:cNvSpPr>
                <a:spLocks/>
              </p:cNvSpPr>
              <p:nvPr/>
            </p:nvSpPr>
            <p:spPr bwMode="auto">
              <a:xfrm>
                <a:off x="1771" y="2236"/>
                <a:ext cx="30" cy="103"/>
              </a:xfrm>
              <a:custGeom>
                <a:avLst/>
                <a:gdLst>
                  <a:gd name="T0" fmla="*/ 0 w 30"/>
                  <a:gd name="T1" fmla="*/ 0 h 103"/>
                  <a:gd name="T2" fmla="*/ 2 w 30"/>
                  <a:gd name="T3" fmla="*/ 2 h 103"/>
                  <a:gd name="T4" fmla="*/ 2 w 30"/>
                  <a:gd name="T5" fmla="*/ 7 h 103"/>
                  <a:gd name="T6" fmla="*/ 3 w 30"/>
                  <a:gd name="T7" fmla="*/ 9 h 103"/>
                  <a:gd name="T8" fmla="*/ 3 w 30"/>
                  <a:gd name="T9" fmla="*/ 13 h 103"/>
                  <a:gd name="T10" fmla="*/ 5 w 30"/>
                  <a:gd name="T11" fmla="*/ 15 h 103"/>
                  <a:gd name="T12" fmla="*/ 5 w 30"/>
                  <a:gd name="T13" fmla="*/ 20 h 103"/>
                  <a:gd name="T14" fmla="*/ 7 w 30"/>
                  <a:gd name="T15" fmla="*/ 21 h 103"/>
                  <a:gd name="T16" fmla="*/ 7 w 30"/>
                  <a:gd name="T17" fmla="*/ 23 h 103"/>
                  <a:gd name="T18" fmla="*/ 8 w 30"/>
                  <a:gd name="T19" fmla="*/ 26 h 103"/>
                  <a:gd name="T20" fmla="*/ 8 w 30"/>
                  <a:gd name="T21" fmla="*/ 29 h 103"/>
                  <a:gd name="T22" fmla="*/ 10 w 30"/>
                  <a:gd name="T23" fmla="*/ 31 h 103"/>
                  <a:gd name="T24" fmla="*/ 10 w 30"/>
                  <a:gd name="T25" fmla="*/ 36 h 103"/>
                  <a:gd name="T26" fmla="*/ 12 w 30"/>
                  <a:gd name="T27" fmla="*/ 38 h 103"/>
                  <a:gd name="T28" fmla="*/ 12 w 30"/>
                  <a:gd name="T29" fmla="*/ 42 h 103"/>
                  <a:gd name="T30" fmla="*/ 13 w 30"/>
                  <a:gd name="T31" fmla="*/ 44 h 103"/>
                  <a:gd name="T32" fmla="*/ 13 w 30"/>
                  <a:gd name="T33" fmla="*/ 47 h 103"/>
                  <a:gd name="T34" fmla="*/ 15 w 30"/>
                  <a:gd name="T35" fmla="*/ 49 h 103"/>
                  <a:gd name="T36" fmla="*/ 15 w 30"/>
                  <a:gd name="T37" fmla="*/ 53 h 103"/>
                  <a:gd name="T38" fmla="*/ 17 w 30"/>
                  <a:gd name="T39" fmla="*/ 55 h 103"/>
                  <a:gd name="T40" fmla="*/ 17 w 30"/>
                  <a:gd name="T41" fmla="*/ 60 h 103"/>
                  <a:gd name="T42" fmla="*/ 18 w 30"/>
                  <a:gd name="T43" fmla="*/ 61 h 103"/>
                  <a:gd name="T44" fmla="*/ 18 w 30"/>
                  <a:gd name="T45" fmla="*/ 65 h 103"/>
                  <a:gd name="T46" fmla="*/ 20 w 30"/>
                  <a:gd name="T47" fmla="*/ 68 h 103"/>
                  <a:gd name="T48" fmla="*/ 20 w 30"/>
                  <a:gd name="T49" fmla="*/ 70 h 103"/>
                  <a:gd name="T50" fmla="*/ 22 w 30"/>
                  <a:gd name="T51" fmla="*/ 71 h 103"/>
                  <a:gd name="T52" fmla="*/ 22 w 30"/>
                  <a:gd name="T53" fmla="*/ 76 h 103"/>
                  <a:gd name="T54" fmla="*/ 23 w 30"/>
                  <a:gd name="T55" fmla="*/ 78 h 103"/>
                  <a:gd name="T56" fmla="*/ 23 w 30"/>
                  <a:gd name="T57" fmla="*/ 82 h 103"/>
                  <a:gd name="T58" fmla="*/ 25 w 30"/>
                  <a:gd name="T59" fmla="*/ 84 h 103"/>
                  <a:gd name="T60" fmla="*/ 25 w 30"/>
                  <a:gd name="T61" fmla="*/ 89 h 103"/>
                  <a:gd name="T62" fmla="*/ 27 w 30"/>
                  <a:gd name="T63" fmla="*/ 91 h 103"/>
                  <a:gd name="T64" fmla="*/ 27 w 30"/>
                  <a:gd name="T65" fmla="*/ 92 h 103"/>
                  <a:gd name="T66" fmla="*/ 28 w 30"/>
                  <a:gd name="T67" fmla="*/ 95 h 103"/>
                  <a:gd name="T68" fmla="*/ 28 w 30"/>
                  <a:gd name="T69" fmla="*/ 99 h 103"/>
                  <a:gd name="T70" fmla="*/ 30 w 30"/>
                  <a:gd name="T71" fmla="*/ 102 h 103"/>
                  <a:gd name="T72" fmla="*/ 30 w 30"/>
                  <a:gd name="T7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103">
                    <a:moveTo>
                      <a:pt x="0" y="0"/>
                    </a:moveTo>
                    <a:lnTo>
                      <a:pt x="2" y="2"/>
                    </a:lnTo>
                    <a:lnTo>
                      <a:pt x="2" y="7"/>
                    </a:lnTo>
                    <a:lnTo>
                      <a:pt x="3" y="9"/>
                    </a:lnTo>
                    <a:lnTo>
                      <a:pt x="3" y="13"/>
                    </a:lnTo>
                    <a:lnTo>
                      <a:pt x="5" y="15"/>
                    </a:lnTo>
                    <a:lnTo>
                      <a:pt x="5" y="20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8" y="26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12" y="42"/>
                    </a:lnTo>
                    <a:lnTo>
                      <a:pt x="13" y="44"/>
                    </a:lnTo>
                    <a:lnTo>
                      <a:pt x="13" y="47"/>
                    </a:lnTo>
                    <a:lnTo>
                      <a:pt x="15" y="49"/>
                    </a:lnTo>
                    <a:lnTo>
                      <a:pt x="15" y="53"/>
                    </a:lnTo>
                    <a:lnTo>
                      <a:pt x="17" y="55"/>
                    </a:lnTo>
                    <a:lnTo>
                      <a:pt x="17" y="60"/>
                    </a:lnTo>
                    <a:lnTo>
                      <a:pt x="18" y="61"/>
                    </a:lnTo>
                    <a:lnTo>
                      <a:pt x="18" y="65"/>
                    </a:lnTo>
                    <a:lnTo>
                      <a:pt x="20" y="68"/>
                    </a:lnTo>
                    <a:lnTo>
                      <a:pt x="20" y="70"/>
                    </a:lnTo>
                    <a:lnTo>
                      <a:pt x="22" y="71"/>
                    </a:lnTo>
                    <a:lnTo>
                      <a:pt x="22" y="76"/>
                    </a:lnTo>
                    <a:lnTo>
                      <a:pt x="23" y="78"/>
                    </a:lnTo>
                    <a:lnTo>
                      <a:pt x="23" y="82"/>
                    </a:lnTo>
                    <a:lnTo>
                      <a:pt x="25" y="84"/>
                    </a:lnTo>
                    <a:lnTo>
                      <a:pt x="25" y="89"/>
                    </a:lnTo>
                    <a:lnTo>
                      <a:pt x="27" y="91"/>
                    </a:lnTo>
                    <a:lnTo>
                      <a:pt x="27" y="92"/>
                    </a:lnTo>
                    <a:lnTo>
                      <a:pt x="28" y="95"/>
                    </a:lnTo>
                    <a:lnTo>
                      <a:pt x="28" y="99"/>
                    </a:lnTo>
                    <a:lnTo>
                      <a:pt x="30" y="102"/>
                    </a:lnTo>
                    <a:lnTo>
                      <a:pt x="30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94" name="Freeform 6618"/>
              <p:cNvSpPr>
                <a:spLocks/>
              </p:cNvSpPr>
              <p:nvPr/>
            </p:nvSpPr>
            <p:spPr bwMode="auto">
              <a:xfrm>
                <a:off x="1801" y="2339"/>
                <a:ext cx="30" cy="103"/>
              </a:xfrm>
              <a:custGeom>
                <a:avLst/>
                <a:gdLst>
                  <a:gd name="T0" fmla="*/ 0 w 30"/>
                  <a:gd name="T1" fmla="*/ 0 h 103"/>
                  <a:gd name="T2" fmla="*/ 0 w 30"/>
                  <a:gd name="T3" fmla="*/ 2 h 103"/>
                  <a:gd name="T4" fmla="*/ 2 w 30"/>
                  <a:gd name="T5" fmla="*/ 5 h 103"/>
                  <a:gd name="T6" fmla="*/ 2 w 30"/>
                  <a:gd name="T7" fmla="*/ 9 h 103"/>
                  <a:gd name="T8" fmla="*/ 3 w 30"/>
                  <a:gd name="T9" fmla="*/ 10 h 103"/>
                  <a:gd name="T10" fmla="*/ 3 w 30"/>
                  <a:gd name="T11" fmla="*/ 13 h 103"/>
                  <a:gd name="T12" fmla="*/ 5 w 30"/>
                  <a:gd name="T13" fmla="*/ 15 h 103"/>
                  <a:gd name="T14" fmla="*/ 5 w 30"/>
                  <a:gd name="T15" fmla="*/ 20 h 103"/>
                  <a:gd name="T16" fmla="*/ 7 w 30"/>
                  <a:gd name="T17" fmla="*/ 21 h 103"/>
                  <a:gd name="T18" fmla="*/ 7 w 30"/>
                  <a:gd name="T19" fmla="*/ 26 h 103"/>
                  <a:gd name="T20" fmla="*/ 8 w 30"/>
                  <a:gd name="T21" fmla="*/ 28 h 103"/>
                  <a:gd name="T22" fmla="*/ 8 w 30"/>
                  <a:gd name="T23" fmla="*/ 32 h 103"/>
                  <a:gd name="T24" fmla="*/ 10 w 30"/>
                  <a:gd name="T25" fmla="*/ 34 h 103"/>
                  <a:gd name="T26" fmla="*/ 10 w 30"/>
                  <a:gd name="T27" fmla="*/ 36 h 103"/>
                  <a:gd name="T28" fmla="*/ 12 w 30"/>
                  <a:gd name="T29" fmla="*/ 39 h 103"/>
                  <a:gd name="T30" fmla="*/ 12 w 30"/>
                  <a:gd name="T31" fmla="*/ 42 h 103"/>
                  <a:gd name="T32" fmla="*/ 13 w 30"/>
                  <a:gd name="T33" fmla="*/ 44 h 103"/>
                  <a:gd name="T34" fmla="*/ 13 w 30"/>
                  <a:gd name="T35" fmla="*/ 49 h 103"/>
                  <a:gd name="T36" fmla="*/ 15 w 30"/>
                  <a:gd name="T37" fmla="*/ 50 h 103"/>
                  <a:gd name="T38" fmla="*/ 15 w 30"/>
                  <a:gd name="T39" fmla="*/ 55 h 103"/>
                  <a:gd name="T40" fmla="*/ 17 w 30"/>
                  <a:gd name="T41" fmla="*/ 57 h 103"/>
                  <a:gd name="T42" fmla="*/ 17 w 30"/>
                  <a:gd name="T43" fmla="*/ 60 h 103"/>
                  <a:gd name="T44" fmla="*/ 19 w 30"/>
                  <a:gd name="T45" fmla="*/ 61 h 103"/>
                  <a:gd name="T46" fmla="*/ 19 w 30"/>
                  <a:gd name="T47" fmla="*/ 66 h 103"/>
                  <a:gd name="T48" fmla="*/ 20 w 30"/>
                  <a:gd name="T49" fmla="*/ 68 h 103"/>
                  <a:gd name="T50" fmla="*/ 20 w 30"/>
                  <a:gd name="T51" fmla="*/ 71 h 103"/>
                  <a:gd name="T52" fmla="*/ 22 w 30"/>
                  <a:gd name="T53" fmla="*/ 74 h 103"/>
                  <a:gd name="T54" fmla="*/ 22 w 30"/>
                  <a:gd name="T55" fmla="*/ 78 h 103"/>
                  <a:gd name="T56" fmla="*/ 24 w 30"/>
                  <a:gd name="T57" fmla="*/ 81 h 103"/>
                  <a:gd name="T58" fmla="*/ 24 w 30"/>
                  <a:gd name="T59" fmla="*/ 82 h 103"/>
                  <a:gd name="T60" fmla="*/ 25 w 30"/>
                  <a:gd name="T61" fmla="*/ 84 h 103"/>
                  <a:gd name="T62" fmla="*/ 25 w 30"/>
                  <a:gd name="T63" fmla="*/ 89 h 103"/>
                  <a:gd name="T64" fmla="*/ 27 w 30"/>
                  <a:gd name="T65" fmla="*/ 91 h 103"/>
                  <a:gd name="T66" fmla="*/ 27 w 30"/>
                  <a:gd name="T67" fmla="*/ 95 h 103"/>
                  <a:gd name="T68" fmla="*/ 29 w 30"/>
                  <a:gd name="T69" fmla="*/ 97 h 103"/>
                  <a:gd name="T70" fmla="*/ 29 w 30"/>
                  <a:gd name="T71" fmla="*/ 102 h 103"/>
                  <a:gd name="T72" fmla="*/ 30 w 30"/>
                  <a:gd name="T7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103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3"/>
                    </a:lnTo>
                    <a:lnTo>
                      <a:pt x="5" y="15"/>
                    </a:lnTo>
                    <a:lnTo>
                      <a:pt x="5" y="20"/>
                    </a:lnTo>
                    <a:lnTo>
                      <a:pt x="7" y="21"/>
                    </a:lnTo>
                    <a:lnTo>
                      <a:pt x="7" y="26"/>
                    </a:lnTo>
                    <a:lnTo>
                      <a:pt x="8" y="28"/>
                    </a:lnTo>
                    <a:lnTo>
                      <a:pt x="8" y="32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9"/>
                    </a:lnTo>
                    <a:lnTo>
                      <a:pt x="12" y="42"/>
                    </a:lnTo>
                    <a:lnTo>
                      <a:pt x="13" y="44"/>
                    </a:lnTo>
                    <a:lnTo>
                      <a:pt x="13" y="49"/>
                    </a:lnTo>
                    <a:lnTo>
                      <a:pt x="15" y="50"/>
                    </a:lnTo>
                    <a:lnTo>
                      <a:pt x="15" y="55"/>
                    </a:lnTo>
                    <a:lnTo>
                      <a:pt x="17" y="57"/>
                    </a:lnTo>
                    <a:lnTo>
                      <a:pt x="17" y="60"/>
                    </a:lnTo>
                    <a:lnTo>
                      <a:pt x="19" y="61"/>
                    </a:lnTo>
                    <a:lnTo>
                      <a:pt x="19" y="66"/>
                    </a:lnTo>
                    <a:lnTo>
                      <a:pt x="20" y="68"/>
                    </a:lnTo>
                    <a:lnTo>
                      <a:pt x="20" y="71"/>
                    </a:lnTo>
                    <a:lnTo>
                      <a:pt x="22" y="74"/>
                    </a:lnTo>
                    <a:lnTo>
                      <a:pt x="22" y="78"/>
                    </a:lnTo>
                    <a:lnTo>
                      <a:pt x="24" y="81"/>
                    </a:lnTo>
                    <a:lnTo>
                      <a:pt x="24" y="82"/>
                    </a:lnTo>
                    <a:lnTo>
                      <a:pt x="25" y="84"/>
                    </a:lnTo>
                    <a:lnTo>
                      <a:pt x="25" y="89"/>
                    </a:lnTo>
                    <a:lnTo>
                      <a:pt x="27" y="91"/>
                    </a:lnTo>
                    <a:lnTo>
                      <a:pt x="27" y="95"/>
                    </a:lnTo>
                    <a:lnTo>
                      <a:pt x="29" y="97"/>
                    </a:lnTo>
                    <a:lnTo>
                      <a:pt x="29" y="102"/>
                    </a:lnTo>
                    <a:lnTo>
                      <a:pt x="30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95" name="Freeform 6619"/>
              <p:cNvSpPr>
                <a:spLocks/>
              </p:cNvSpPr>
              <p:nvPr/>
            </p:nvSpPr>
            <p:spPr bwMode="auto">
              <a:xfrm>
                <a:off x="1831" y="2442"/>
                <a:ext cx="30" cy="103"/>
              </a:xfrm>
              <a:custGeom>
                <a:avLst/>
                <a:gdLst>
                  <a:gd name="T0" fmla="*/ 0 w 30"/>
                  <a:gd name="T1" fmla="*/ 0 h 103"/>
                  <a:gd name="T2" fmla="*/ 0 w 30"/>
                  <a:gd name="T3" fmla="*/ 2 h 103"/>
                  <a:gd name="T4" fmla="*/ 2 w 30"/>
                  <a:gd name="T5" fmla="*/ 5 h 103"/>
                  <a:gd name="T6" fmla="*/ 2 w 30"/>
                  <a:gd name="T7" fmla="*/ 9 h 103"/>
                  <a:gd name="T8" fmla="*/ 4 w 30"/>
                  <a:gd name="T9" fmla="*/ 11 h 103"/>
                  <a:gd name="T10" fmla="*/ 4 w 30"/>
                  <a:gd name="T11" fmla="*/ 15 h 103"/>
                  <a:gd name="T12" fmla="*/ 5 w 30"/>
                  <a:gd name="T13" fmla="*/ 18 h 103"/>
                  <a:gd name="T14" fmla="*/ 5 w 30"/>
                  <a:gd name="T15" fmla="*/ 21 h 103"/>
                  <a:gd name="T16" fmla="*/ 7 w 30"/>
                  <a:gd name="T17" fmla="*/ 23 h 103"/>
                  <a:gd name="T18" fmla="*/ 7 w 30"/>
                  <a:gd name="T19" fmla="*/ 28 h 103"/>
                  <a:gd name="T20" fmla="*/ 9 w 30"/>
                  <a:gd name="T21" fmla="*/ 30 h 103"/>
                  <a:gd name="T22" fmla="*/ 9 w 30"/>
                  <a:gd name="T23" fmla="*/ 32 h 103"/>
                  <a:gd name="T24" fmla="*/ 10 w 30"/>
                  <a:gd name="T25" fmla="*/ 34 h 103"/>
                  <a:gd name="T26" fmla="*/ 10 w 30"/>
                  <a:gd name="T27" fmla="*/ 39 h 103"/>
                  <a:gd name="T28" fmla="*/ 12 w 30"/>
                  <a:gd name="T29" fmla="*/ 41 h 103"/>
                  <a:gd name="T30" fmla="*/ 12 w 30"/>
                  <a:gd name="T31" fmla="*/ 45 h 103"/>
                  <a:gd name="T32" fmla="*/ 14 w 30"/>
                  <a:gd name="T33" fmla="*/ 47 h 103"/>
                  <a:gd name="T34" fmla="*/ 14 w 30"/>
                  <a:gd name="T35" fmla="*/ 50 h 103"/>
                  <a:gd name="T36" fmla="*/ 15 w 30"/>
                  <a:gd name="T37" fmla="*/ 53 h 103"/>
                  <a:gd name="T38" fmla="*/ 15 w 30"/>
                  <a:gd name="T39" fmla="*/ 55 h 103"/>
                  <a:gd name="T40" fmla="*/ 17 w 30"/>
                  <a:gd name="T41" fmla="*/ 57 h 103"/>
                  <a:gd name="T42" fmla="*/ 17 w 30"/>
                  <a:gd name="T43" fmla="*/ 61 h 103"/>
                  <a:gd name="T44" fmla="*/ 19 w 30"/>
                  <a:gd name="T45" fmla="*/ 63 h 103"/>
                  <a:gd name="T46" fmla="*/ 19 w 30"/>
                  <a:gd name="T47" fmla="*/ 68 h 103"/>
                  <a:gd name="T48" fmla="*/ 20 w 30"/>
                  <a:gd name="T49" fmla="*/ 70 h 103"/>
                  <a:gd name="T50" fmla="*/ 20 w 30"/>
                  <a:gd name="T51" fmla="*/ 74 h 103"/>
                  <a:gd name="T52" fmla="*/ 22 w 30"/>
                  <a:gd name="T53" fmla="*/ 76 h 103"/>
                  <a:gd name="T54" fmla="*/ 22 w 30"/>
                  <a:gd name="T55" fmla="*/ 79 h 103"/>
                  <a:gd name="T56" fmla="*/ 24 w 30"/>
                  <a:gd name="T57" fmla="*/ 81 h 103"/>
                  <a:gd name="T58" fmla="*/ 24 w 30"/>
                  <a:gd name="T59" fmla="*/ 84 h 103"/>
                  <a:gd name="T60" fmla="*/ 25 w 30"/>
                  <a:gd name="T61" fmla="*/ 87 h 103"/>
                  <a:gd name="T62" fmla="*/ 25 w 30"/>
                  <a:gd name="T63" fmla="*/ 91 h 103"/>
                  <a:gd name="T64" fmla="*/ 27 w 30"/>
                  <a:gd name="T65" fmla="*/ 93 h 103"/>
                  <a:gd name="T66" fmla="*/ 27 w 30"/>
                  <a:gd name="T67" fmla="*/ 97 h 103"/>
                  <a:gd name="T68" fmla="*/ 29 w 30"/>
                  <a:gd name="T69" fmla="*/ 100 h 103"/>
                  <a:gd name="T70" fmla="*/ 29 w 30"/>
                  <a:gd name="T71" fmla="*/ 102 h 103"/>
                  <a:gd name="T72" fmla="*/ 30 w 30"/>
                  <a:gd name="T7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103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4" y="15"/>
                    </a:lnTo>
                    <a:lnTo>
                      <a:pt x="5" y="18"/>
                    </a:lnTo>
                    <a:lnTo>
                      <a:pt x="5" y="21"/>
                    </a:lnTo>
                    <a:lnTo>
                      <a:pt x="7" y="23"/>
                    </a:lnTo>
                    <a:lnTo>
                      <a:pt x="7" y="28"/>
                    </a:lnTo>
                    <a:lnTo>
                      <a:pt x="9" y="30"/>
                    </a:lnTo>
                    <a:lnTo>
                      <a:pt x="9" y="32"/>
                    </a:lnTo>
                    <a:lnTo>
                      <a:pt x="10" y="34"/>
                    </a:lnTo>
                    <a:lnTo>
                      <a:pt x="10" y="39"/>
                    </a:lnTo>
                    <a:lnTo>
                      <a:pt x="12" y="41"/>
                    </a:lnTo>
                    <a:lnTo>
                      <a:pt x="12" y="45"/>
                    </a:lnTo>
                    <a:lnTo>
                      <a:pt x="14" y="47"/>
                    </a:lnTo>
                    <a:lnTo>
                      <a:pt x="14" y="50"/>
                    </a:lnTo>
                    <a:lnTo>
                      <a:pt x="15" y="53"/>
                    </a:lnTo>
                    <a:lnTo>
                      <a:pt x="15" y="55"/>
                    </a:lnTo>
                    <a:lnTo>
                      <a:pt x="17" y="57"/>
                    </a:lnTo>
                    <a:lnTo>
                      <a:pt x="17" y="61"/>
                    </a:lnTo>
                    <a:lnTo>
                      <a:pt x="19" y="63"/>
                    </a:lnTo>
                    <a:lnTo>
                      <a:pt x="19" y="68"/>
                    </a:lnTo>
                    <a:lnTo>
                      <a:pt x="20" y="70"/>
                    </a:lnTo>
                    <a:lnTo>
                      <a:pt x="20" y="74"/>
                    </a:lnTo>
                    <a:lnTo>
                      <a:pt x="22" y="76"/>
                    </a:lnTo>
                    <a:lnTo>
                      <a:pt x="22" y="79"/>
                    </a:lnTo>
                    <a:lnTo>
                      <a:pt x="24" y="81"/>
                    </a:lnTo>
                    <a:lnTo>
                      <a:pt x="24" y="84"/>
                    </a:lnTo>
                    <a:lnTo>
                      <a:pt x="25" y="87"/>
                    </a:lnTo>
                    <a:lnTo>
                      <a:pt x="25" y="91"/>
                    </a:lnTo>
                    <a:lnTo>
                      <a:pt x="27" y="93"/>
                    </a:lnTo>
                    <a:lnTo>
                      <a:pt x="27" y="97"/>
                    </a:lnTo>
                    <a:lnTo>
                      <a:pt x="29" y="100"/>
                    </a:lnTo>
                    <a:lnTo>
                      <a:pt x="29" y="102"/>
                    </a:lnTo>
                    <a:lnTo>
                      <a:pt x="30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96" name="Freeform 6620"/>
              <p:cNvSpPr>
                <a:spLocks/>
              </p:cNvSpPr>
              <p:nvPr/>
            </p:nvSpPr>
            <p:spPr bwMode="auto">
              <a:xfrm>
                <a:off x="1861" y="2545"/>
                <a:ext cx="29" cy="103"/>
              </a:xfrm>
              <a:custGeom>
                <a:avLst/>
                <a:gdLst>
                  <a:gd name="T0" fmla="*/ 0 w 29"/>
                  <a:gd name="T1" fmla="*/ 0 h 103"/>
                  <a:gd name="T2" fmla="*/ 0 w 29"/>
                  <a:gd name="T3" fmla="*/ 5 h 103"/>
                  <a:gd name="T4" fmla="*/ 2 w 29"/>
                  <a:gd name="T5" fmla="*/ 7 h 103"/>
                  <a:gd name="T6" fmla="*/ 2 w 29"/>
                  <a:gd name="T7" fmla="*/ 11 h 103"/>
                  <a:gd name="T8" fmla="*/ 4 w 29"/>
                  <a:gd name="T9" fmla="*/ 13 h 103"/>
                  <a:gd name="T10" fmla="*/ 4 w 29"/>
                  <a:gd name="T11" fmla="*/ 18 h 103"/>
                  <a:gd name="T12" fmla="*/ 5 w 29"/>
                  <a:gd name="T13" fmla="*/ 20 h 103"/>
                  <a:gd name="T14" fmla="*/ 5 w 29"/>
                  <a:gd name="T15" fmla="*/ 21 h 103"/>
                  <a:gd name="T16" fmla="*/ 7 w 29"/>
                  <a:gd name="T17" fmla="*/ 24 h 103"/>
                  <a:gd name="T18" fmla="*/ 7 w 29"/>
                  <a:gd name="T19" fmla="*/ 28 h 103"/>
                  <a:gd name="T20" fmla="*/ 9 w 29"/>
                  <a:gd name="T21" fmla="*/ 31 h 103"/>
                  <a:gd name="T22" fmla="*/ 9 w 29"/>
                  <a:gd name="T23" fmla="*/ 34 h 103"/>
                  <a:gd name="T24" fmla="*/ 11 w 29"/>
                  <a:gd name="T25" fmla="*/ 36 h 103"/>
                  <a:gd name="T26" fmla="*/ 11 w 29"/>
                  <a:gd name="T27" fmla="*/ 41 h 103"/>
                  <a:gd name="T28" fmla="*/ 12 w 29"/>
                  <a:gd name="T29" fmla="*/ 42 h 103"/>
                  <a:gd name="T30" fmla="*/ 12 w 29"/>
                  <a:gd name="T31" fmla="*/ 45 h 103"/>
                  <a:gd name="T32" fmla="*/ 14 w 29"/>
                  <a:gd name="T33" fmla="*/ 47 h 103"/>
                  <a:gd name="T34" fmla="*/ 14 w 29"/>
                  <a:gd name="T35" fmla="*/ 50 h 103"/>
                  <a:gd name="T36" fmla="*/ 16 w 29"/>
                  <a:gd name="T37" fmla="*/ 53 h 103"/>
                  <a:gd name="T38" fmla="*/ 16 w 29"/>
                  <a:gd name="T39" fmla="*/ 58 h 103"/>
                  <a:gd name="T40" fmla="*/ 17 w 29"/>
                  <a:gd name="T41" fmla="*/ 60 h 103"/>
                  <a:gd name="T42" fmla="*/ 17 w 29"/>
                  <a:gd name="T43" fmla="*/ 63 h 103"/>
                  <a:gd name="T44" fmla="*/ 19 w 29"/>
                  <a:gd name="T45" fmla="*/ 66 h 103"/>
                  <a:gd name="T46" fmla="*/ 19 w 29"/>
                  <a:gd name="T47" fmla="*/ 68 h 103"/>
                  <a:gd name="T48" fmla="*/ 21 w 29"/>
                  <a:gd name="T49" fmla="*/ 70 h 103"/>
                  <a:gd name="T50" fmla="*/ 21 w 29"/>
                  <a:gd name="T51" fmla="*/ 74 h 103"/>
                  <a:gd name="T52" fmla="*/ 22 w 29"/>
                  <a:gd name="T53" fmla="*/ 76 h 103"/>
                  <a:gd name="T54" fmla="*/ 22 w 29"/>
                  <a:gd name="T55" fmla="*/ 81 h 103"/>
                  <a:gd name="T56" fmla="*/ 24 w 29"/>
                  <a:gd name="T57" fmla="*/ 82 h 103"/>
                  <a:gd name="T58" fmla="*/ 24 w 29"/>
                  <a:gd name="T59" fmla="*/ 87 h 103"/>
                  <a:gd name="T60" fmla="*/ 26 w 29"/>
                  <a:gd name="T61" fmla="*/ 89 h 103"/>
                  <a:gd name="T62" fmla="*/ 26 w 29"/>
                  <a:gd name="T63" fmla="*/ 91 h 103"/>
                  <a:gd name="T64" fmla="*/ 27 w 29"/>
                  <a:gd name="T65" fmla="*/ 93 h 103"/>
                  <a:gd name="T66" fmla="*/ 27 w 29"/>
                  <a:gd name="T67" fmla="*/ 97 h 103"/>
                  <a:gd name="T68" fmla="*/ 29 w 29"/>
                  <a:gd name="T69" fmla="*/ 100 h 103"/>
                  <a:gd name="T70" fmla="*/ 29 w 29"/>
                  <a:gd name="T71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" h="103">
                    <a:moveTo>
                      <a:pt x="0" y="0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4" y="18"/>
                    </a:lnTo>
                    <a:lnTo>
                      <a:pt x="5" y="20"/>
                    </a:lnTo>
                    <a:lnTo>
                      <a:pt x="5" y="21"/>
                    </a:lnTo>
                    <a:lnTo>
                      <a:pt x="7" y="24"/>
                    </a:lnTo>
                    <a:lnTo>
                      <a:pt x="7" y="28"/>
                    </a:lnTo>
                    <a:lnTo>
                      <a:pt x="9" y="31"/>
                    </a:lnTo>
                    <a:lnTo>
                      <a:pt x="9" y="34"/>
                    </a:lnTo>
                    <a:lnTo>
                      <a:pt x="11" y="36"/>
                    </a:lnTo>
                    <a:lnTo>
                      <a:pt x="11" y="41"/>
                    </a:lnTo>
                    <a:lnTo>
                      <a:pt x="12" y="42"/>
                    </a:lnTo>
                    <a:lnTo>
                      <a:pt x="12" y="45"/>
                    </a:lnTo>
                    <a:lnTo>
                      <a:pt x="14" y="47"/>
                    </a:lnTo>
                    <a:lnTo>
                      <a:pt x="14" y="50"/>
                    </a:lnTo>
                    <a:lnTo>
                      <a:pt x="16" y="53"/>
                    </a:lnTo>
                    <a:lnTo>
                      <a:pt x="16" y="58"/>
                    </a:lnTo>
                    <a:lnTo>
                      <a:pt x="17" y="60"/>
                    </a:lnTo>
                    <a:lnTo>
                      <a:pt x="17" y="63"/>
                    </a:lnTo>
                    <a:lnTo>
                      <a:pt x="19" y="66"/>
                    </a:lnTo>
                    <a:lnTo>
                      <a:pt x="19" y="68"/>
                    </a:lnTo>
                    <a:lnTo>
                      <a:pt x="21" y="70"/>
                    </a:lnTo>
                    <a:lnTo>
                      <a:pt x="21" y="74"/>
                    </a:lnTo>
                    <a:lnTo>
                      <a:pt x="22" y="76"/>
                    </a:lnTo>
                    <a:lnTo>
                      <a:pt x="22" y="81"/>
                    </a:lnTo>
                    <a:lnTo>
                      <a:pt x="24" y="82"/>
                    </a:lnTo>
                    <a:lnTo>
                      <a:pt x="24" y="87"/>
                    </a:lnTo>
                    <a:lnTo>
                      <a:pt x="26" y="89"/>
                    </a:lnTo>
                    <a:lnTo>
                      <a:pt x="26" y="91"/>
                    </a:lnTo>
                    <a:lnTo>
                      <a:pt x="27" y="93"/>
                    </a:lnTo>
                    <a:lnTo>
                      <a:pt x="27" y="97"/>
                    </a:lnTo>
                    <a:lnTo>
                      <a:pt x="29" y="100"/>
                    </a:lnTo>
                    <a:lnTo>
                      <a:pt x="29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97" name="Freeform 6621"/>
              <p:cNvSpPr>
                <a:spLocks/>
              </p:cNvSpPr>
              <p:nvPr/>
            </p:nvSpPr>
            <p:spPr bwMode="auto">
              <a:xfrm>
                <a:off x="1890" y="2648"/>
                <a:ext cx="30" cy="103"/>
              </a:xfrm>
              <a:custGeom>
                <a:avLst/>
                <a:gdLst>
                  <a:gd name="T0" fmla="*/ 0 w 30"/>
                  <a:gd name="T1" fmla="*/ 0 h 103"/>
                  <a:gd name="T2" fmla="*/ 2 w 30"/>
                  <a:gd name="T3" fmla="*/ 3 h 103"/>
                  <a:gd name="T4" fmla="*/ 2 w 30"/>
                  <a:gd name="T5" fmla="*/ 7 h 103"/>
                  <a:gd name="T6" fmla="*/ 3 w 30"/>
                  <a:gd name="T7" fmla="*/ 10 h 103"/>
                  <a:gd name="T8" fmla="*/ 3 w 30"/>
                  <a:gd name="T9" fmla="*/ 11 h 103"/>
                  <a:gd name="T10" fmla="*/ 5 w 30"/>
                  <a:gd name="T11" fmla="*/ 13 h 103"/>
                  <a:gd name="T12" fmla="*/ 5 w 30"/>
                  <a:gd name="T13" fmla="*/ 18 h 103"/>
                  <a:gd name="T14" fmla="*/ 7 w 30"/>
                  <a:gd name="T15" fmla="*/ 20 h 103"/>
                  <a:gd name="T16" fmla="*/ 7 w 30"/>
                  <a:gd name="T17" fmla="*/ 24 h 103"/>
                  <a:gd name="T18" fmla="*/ 8 w 30"/>
                  <a:gd name="T19" fmla="*/ 26 h 103"/>
                  <a:gd name="T20" fmla="*/ 8 w 30"/>
                  <a:gd name="T21" fmla="*/ 31 h 103"/>
                  <a:gd name="T22" fmla="*/ 10 w 30"/>
                  <a:gd name="T23" fmla="*/ 32 h 103"/>
                  <a:gd name="T24" fmla="*/ 10 w 30"/>
                  <a:gd name="T25" fmla="*/ 34 h 103"/>
                  <a:gd name="T26" fmla="*/ 12 w 30"/>
                  <a:gd name="T27" fmla="*/ 37 h 103"/>
                  <a:gd name="T28" fmla="*/ 12 w 30"/>
                  <a:gd name="T29" fmla="*/ 41 h 103"/>
                  <a:gd name="T30" fmla="*/ 13 w 30"/>
                  <a:gd name="T31" fmla="*/ 42 h 103"/>
                  <a:gd name="T32" fmla="*/ 13 w 30"/>
                  <a:gd name="T33" fmla="*/ 47 h 103"/>
                  <a:gd name="T34" fmla="*/ 15 w 30"/>
                  <a:gd name="T35" fmla="*/ 49 h 103"/>
                  <a:gd name="T36" fmla="*/ 15 w 30"/>
                  <a:gd name="T37" fmla="*/ 53 h 103"/>
                  <a:gd name="T38" fmla="*/ 17 w 30"/>
                  <a:gd name="T39" fmla="*/ 55 h 103"/>
                  <a:gd name="T40" fmla="*/ 17 w 30"/>
                  <a:gd name="T41" fmla="*/ 60 h 103"/>
                  <a:gd name="T42" fmla="*/ 18 w 30"/>
                  <a:gd name="T43" fmla="*/ 61 h 103"/>
                  <a:gd name="T44" fmla="*/ 18 w 30"/>
                  <a:gd name="T45" fmla="*/ 63 h 103"/>
                  <a:gd name="T46" fmla="*/ 20 w 30"/>
                  <a:gd name="T47" fmla="*/ 66 h 103"/>
                  <a:gd name="T48" fmla="*/ 20 w 30"/>
                  <a:gd name="T49" fmla="*/ 71 h 103"/>
                  <a:gd name="T50" fmla="*/ 22 w 30"/>
                  <a:gd name="T51" fmla="*/ 72 h 103"/>
                  <a:gd name="T52" fmla="*/ 22 w 30"/>
                  <a:gd name="T53" fmla="*/ 76 h 103"/>
                  <a:gd name="T54" fmla="*/ 23 w 30"/>
                  <a:gd name="T55" fmla="*/ 79 h 103"/>
                  <a:gd name="T56" fmla="*/ 23 w 30"/>
                  <a:gd name="T57" fmla="*/ 82 h 103"/>
                  <a:gd name="T58" fmla="*/ 25 w 30"/>
                  <a:gd name="T59" fmla="*/ 85 h 103"/>
                  <a:gd name="T60" fmla="*/ 25 w 30"/>
                  <a:gd name="T61" fmla="*/ 87 h 103"/>
                  <a:gd name="T62" fmla="*/ 27 w 30"/>
                  <a:gd name="T63" fmla="*/ 89 h 103"/>
                  <a:gd name="T64" fmla="*/ 27 w 30"/>
                  <a:gd name="T65" fmla="*/ 93 h 103"/>
                  <a:gd name="T66" fmla="*/ 28 w 30"/>
                  <a:gd name="T67" fmla="*/ 95 h 103"/>
                  <a:gd name="T68" fmla="*/ 28 w 30"/>
                  <a:gd name="T69" fmla="*/ 100 h 103"/>
                  <a:gd name="T70" fmla="*/ 30 w 30"/>
                  <a:gd name="T71" fmla="*/ 102 h 103"/>
                  <a:gd name="T72" fmla="*/ 30 w 30"/>
                  <a:gd name="T7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103">
                    <a:moveTo>
                      <a:pt x="0" y="0"/>
                    </a:moveTo>
                    <a:lnTo>
                      <a:pt x="2" y="3"/>
                    </a:lnTo>
                    <a:lnTo>
                      <a:pt x="2" y="7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5" y="13"/>
                    </a:lnTo>
                    <a:lnTo>
                      <a:pt x="5" y="18"/>
                    </a:lnTo>
                    <a:lnTo>
                      <a:pt x="7" y="20"/>
                    </a:lnTo>
                    <a:lnTo>
                      <a:pt x="7" y="24"/>
                    </a:lnTo>
                    <a:lnTo>
                      <a:pt x="8" y="26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0" y="34"/>
                    </a:lnTo>
                    <a:lnTo>
                      <a:pt x="12" y="37"/>
                    </a:lnTo>
                    <a:lnTo>
                      <a:pt x="12" y="41"/>
                    </a:lnTo>
                    <a:lnTo>
                      <a:pt x="13" y="42"/>
                    </a:lnTo>
                    <a:lnTo>
                      <a:pt x="13" y="47"/>
                    </a:lnTo>
                    <a:lnTo>
                      <a:pt x="15" y="49"/>
                    </a:lnTo>
                    <a:lnTo>
                      <a:pt x="15" y="53"/>
                    </a:lnTo>
                    <a:lnTo>
                      <a:pt x="17" y="55"/>
                    </a:lnTo>
                    <a:lnTo>
                      <a:pt x="17" y="60"/>
                    </a:lnTo>
                    <a:lnTo>
                      <a:pt x="18" y="61"/>
                    </a:lnTo>
                    <a:lnTo>
                      <a:pt x="18" y="63"/>
                    </a:lnTo>
                    <a:lnTo>
                      <a:pt x="20" y="66"/>
                    </a:lnTo>
                    <a:lnTo>
                      <a:pt x="20" y="71"/>
                    </a:lnTo>
                    <a:lnTo>
                      <a:pt x="22" y="72"/>
                    </a:lnTo>
                    <a:lnTo>
                      <a:pt x="22" y="76"/>
                    </a:lnTo>
                    <a:lnTo>
                      <a:pt x="23" y="79"/>
                    </a:lnTo>
                    <a:lnTo>
                      <a:pt x="23" y="82"/>
                    </a:lnTo>
                    <a:lnTo>
                      <a:pt x="25" y="85"/>
                    </a:lnTo>
                    <a:lnTo>
                      <a:pt x="25" y="87"/>
                    </a:lnTo>
                    <a:lnTo>
                      <a:pt x="27" y="89"/>
                    </a:lnTo>
                    <a:lnTo>
                      <a:pt x="27" y="93"/>
                    </a:lnTo>
                    <a:lnTo>
                      <a:pt x="28" y="95"/>
                    </a:lnTo>
                    <a:lnTo>
                      <a:pt x="28" y="100"/>
                    </a:lnTo>
                    <a:lnTo>
                      <a:pt x="30" y="102"/>
                    </a:lnTo>
                    <a:lnTo>
                      <a:pt x="30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98" name="Freeform 6622"/>
              <p:cNvSpPr>
                <a:spLocks/>
              </p:cNvSpPr>
              <p:nvPr/>
            </p:nvSpPr>
            <p:spPr bwMode="auto">
              <a:xfrm>
                <a:off x="1920" y="2751"/>
                <a:ext cx="30" cy="103"/>
              </a:xfrm>
              <a:custGeom>
                <a:avLst/>
                <a:gdLst>
                  <a:gd name="T0" fmla="*/ 0 w 30"/>
                  <a:gd name="T1" fmla="*/ 0 h 103"/>
                  <a:gd name="T2" fmla="*/ 0 w 30"/>
                  <a:gd name="T3" fmla="*/ 3 h 103"/>
                  <a:gd name="T4" fmla="*/ 2 w 30"/>
                  <a:gd name="T5" fmla="*/ 5 h 103"/>
                  <a:gd name="T6" fmla="*/ 2 w 30"/>
                  <a:gd name="T7" fmla="*/ 7 h 103"/>
                  <a:gd name="T8" fmla="*/ 4 w 30"/>
                  <a:gd name="T9" fmla="*/ 10 h 103"/>
                  <a:gd name="T10" fmla="*/ 4 w 30"/>
                  <a:gd name="T11" fmla="*/ 13 h 103"/>
                  <a:gd name="T12" fmla="*/ 5 w 30"/>
                  <a:gd name="T13" fmla="*/ 16 h 103"/>
                  <a:gd name="T14" fmla="*/ 5 w 30"/>
                  <a:gd name="T15" fmla="*/ 20 h 103"/>
                  <a:gd name="T16" fmla="*/ 7 w 30"/>
                  <a:gd name="T17" fmla="*/ 21 h 103"/>
                  <a:gd name="T18" fmla="*/ 7 w 30"/>
                  <a:gd name="T19" fmla="*/ 26 h 103"/>
                  <a:gd name="T20" fmla="*/ 9 w 30"/>
                  <a:gd name="T21" fmla="*/ 28 h 103"/>
                  <a:gd name="T22" fmla="*/ 9 w 30"/>
                  <a:gd name="T23" fmla="*/ 31 h 103"/>
                  <a:gd name="T24" fmla="*/ 10 w 30"/>
                  <a:gd name="T25" fmla="*/ 32 h 103"/>
                  <a:gd name="T26" fmla="*/ 10 w 30"/>
                  <a:gd name="T27" fmla="*/ 37 h 103"/>
                  <a:gd name="T28" fmla="*/ 12 w 30"/>
                  <a:gd name="T29" fmla="*/ 39 h 103"/>
                  <a:gd name="T30" fmla="*/ 12 w 30"/>
                  <a:gd name="T31" fmla="*/ 42 h 103"/>
                  <a:gd name="T32" fmla="*/ 14 w 30"/>
                  <a:gd name="T33" fmla="*/ 45 h 103"/>
                  <a:gd name="T34" fmla="*/ 14 w 30"/>
                  <a:gd name="T35" fmla="*/ 50 h 103"/>
                  <a:gd name="T36" fmla="*/ 15 w 30"/>
                  <a:gd name="T37" fmla="*/ 52 h 103"/>
                  <a:gd name="T38" fmla="*/ 15 w 30"/>
                  <a:gd name="T39" fmla="*/ 53 h 103"/>
                  <a:gd name="T40" fmla="*/ 17 w 30"/>
                  <a:gd name="T41" fmla="*/ 55 h 103"/>
                  <a:gd name="T42" fmla="*/ 17 w 30"/>
                  <a:gd name="T43" fmla="*/ 60 h 103"/>
                  <a:gd name="T44" fmla="*/ 19 w 30"/>
                  <a:gd name="T45" fmla="*/ 62 h 103"/>
                  <a:gd name="T46" fmla="*/ 19 w 30"/>
                  <a:gd name="T47" fmla="*/ 66 h 103"/>
                  <a:gd name="T48" fmla="*/ 20 w 30"/>
                  <a:gd name="T49" fmla="*/ 68 h 103"/>
                  <a:gd name="T50" fmla="*/ 20 w 30"/>
                  <a:gd name="T51" fmla="*/ 72 h 103"/>
                  <a:gd name="T52" fmla="*/ 22 w 30"/>
                  <a:gd name="T53" fmla="*/ 74 h 103"/>
                  <a:gd name="T54" fmla="*/ 22 w 30"/>
                  <a:gd name="T55" fmla="*/ 76 h 103"/>
                  <a:gd name="T56" fmla="*/ 24 w 30"/>
                  <a:gd name="T57" fmla="*/ 79 h 103"/>
                  <a:gd name="T58" fmla="*/ 24 w 30"/>
                  <a:gd name="T59" fmla="*/ 82 h 103"/>
                  <a:gd name="T60" fmla="*/ 25 w 30"/>
                  <a:gd name="T61" fmla="*/ 85 h 103"/>
                  <a:gd name="T62" fmla="*/ 25 w 30"/>
                  <a:gd name="T63" fmla="*/ 89 h 103"/>
                  <a:gd name="T64" fmla="*/ 27 w 30"/>
                  <a:gd name="T65" fmla="*/ 92 h 103"/>
                  <a:gd name="T66" fmla="*/ 27 w 30"/>
                  <a:gd name="T67" fmla="*/ 95 h 103"/>
                  <a:gd name="T68" fmla="*/ 29 w 30"/>
                  <a:gd name="T69" fmla="*/ 98 h 103"/>
                  <a:gd name="T70" fmla="*/ 29 w 30"/>
                  <a:gd name="T71" fmla="*/ 100 h 103"/>
                  <a:gd name="T72" fmla="*/ 30 w 30"/>
                  <a:gd name="T73" fmla="*/ 102 h 103"/>
                  <a:gd name="T74" fmla="*/ 30 w 30"/>
                  <a:gd name="T7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" h="103">
                    <a:moveTo>
                      <a:pt x="0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" y="10"/>
                    </a:lnTo>
                    <a:lnTo>
                      <a:pt x="4" y="13"/>
                    </a:lnTo>
                    <a:lnTo>
                      <a:pt x="5" y="16"/>
                    </a:lnTo>
                    <a:lnTo>
                      <a:pt x="5" y="20"/>
                    </a:lnTo>
                    <a:lnTo>
                      <a:pt x="7" y="21"/>
                    </a:lnTo>
                    <a:lnTo>
                      <a:pt x="7" y="26"/>
                    </a:lnTo>
                    <a:lnTo>
                      <a:pt x="9" y="28"/>
                    </a:lnTo>
                    <a:lnTo>
                      <a:pt x="9" y="31"/>
                    </a:lnTo>
                    <a:lnTo>
                      <a:pt x="10" y="32"/>
                    </a:lnTo>
                    <a:lnTo>
                      <a:pt x="10" y="37"/>
                    </a:lnTo>
                    <a:lnTo>
                      <a:pt x="12" y="39"/>
                    </a:lnTo>
                    <a:lnTo>
                      <a:pt x="12" y="42"/>
                    </a:lnTo>
                    <a:lnTo>
                      <a:pt x="14" y="45"/>
                    </a:lnTo>
                    <a:lnTo>
                      <a:pt x="14" y="50"/>
                    </a:lnTo>
                    <a:lnTo>
                      <a:pt x="15" y="52"/>
                    </a:lnTo>
                    <a:lnTo>
                      <a:pt x="15" y="53"/>
                    </a:lnTo>
                    <a:lnTo>
                      <a:pt x="17" y="55"/>
                    </a:lnTo>
                    <a:lnTo>
                      <a:pt x="17" y="60"/>
                    </a:lnTo>
                    <a:lnTo>
                      <a:pt x="19" y="62"/>
                    </a:lnTo>
                    <a:lnTo>
                      <a:pt x="19" y="66"/>
                    </a:lnTo>
                    <a:lnTo>
                      <a:pt x="20" y="68"/>
                    </a:lnTo>
                    <a:lnTo>
                      <a:pt x="20" y="72"/>
                    </a:lnTo>
                    <a:lnTo>
                      <a:pt x="22" y="74"/>
                    </a:lnTo>
                    <a:lnTo>
                      <a:pt x="22" y="76"/>
                    </a:lnTo>
                    <a:lnTo>
                      <a:pt x="24" y="79"/>
                    </a:lnTo>
                    <a:lnTo>
                      <a:pt x="24" y="82"/>
                    </a:lnTo>
                    <a:lnTo>
                      <a:pt x="25" y="85"/>
                    </a:lnTo>
                    <a:lnTo>
                      <a:pt x="25" y="89"/>
                    </a:lnTo>
                    <a:lnTo>
                      <a:pt x="27" y="92"/>
                    </a:lnTo>
                    <a:lnTo>
                      <a:pt x="27" y="95"/>
                    </a:lnTo>
                    <a:lnTo>
                      <a:pt x="29" y="98"/>
                    </a:lnTo>
                    <a:lnTo>
                      <a:pt x="29" y="100"/>
                    </a:lnTo>
                    <a:lnTo>
                      <a:pt x="30" y="102"/>
                    </a:lnTo>
                    <a:lnTo>
                      <a:pt x="30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199" name="Freeform 6623"/>
              <p:cNvSpPr>
                <a:spLocks/>
              </p:cNvSpPr>
              <p:nvPr/>
            </p:nvSpPr>
            <p:spPr bwMode="auto">
              <a:xfrm>
                <a:off x="1950" y="2854"/>
                <a:ext cx="31" cy="104"/>
              </a:xfrm>
              <a:custGeom>
                <a:avLst/>
                <a:gdLst>
                  <a:gd name="T0" fmla="*/ 0 w 31"/>
                  <a:gd name="T1" fmla="*/ 0 h 104"/>
                  <a:gd name="T2" fmla="*/ 0 w 31"/>
                  <a:gd name="T3" fmla="*/ 3 h 104"/>
                  <a:gd name="T4" fmla="*/ 2 w 31"/>
                  <a:gd name="T5" fmla="*/ 5 h 104"/>
                  <a:gd name="T6" fmla="*/ 2 w 31"/>
                  <a:gd name="T7" fmla="*/ 10 h 104"/>
                  <a:gd name="T8" fmla="*/ 4 w 31"/>
                  <a:gd name="T9" fmla="*/ 11 h 104"/>
                  <a:gd name="T10" fmla="*/ 4 w 31"/>
                  <a:gd name="T11" fmla="*/ 16 h 104"/>
                  <a:gd name="T12" fmla="*/ 5 w 31"/>
                  <a:gd name="T13" fmla="*/ 18 h 104"/>
                  <a:gd name="T14" fmla="*/ 5 w 31"/>
                  <a:gd name="T15" fmla="*/ 20 h 104"/>
                  <a:gd name="T16" fmla="*/ 7 w 31"/>
                  <a:gd name="T17" fmla="*/ 22 h 104"/>
                  <a:gd name="T18" fmla="*/ 7 w 31"/>
                  <a:gd name="T19" fmla="*/ 26 h 104"/>
                  <a:gd name="T20" fmla="*/ 9 w 31"/>
                  <a:gd name="T21" fmla="*/ 29 h 104"/>
                  <a:gd name="T22" fmla="*/ 9 w 31"/>
                  <a:gd name="T23" fmla="*/ 32 h 104"/>
                  <a:gd name="T24" fmla="*/ 10 w 31"/>
                  <a:gd name="T25" fmla="*/ 34 h 104"/>
                  <a:gd name="T26" fmla="*/ 10 w 31"/>
                  <a:gd name="T27" fmla="*/ 39 h 104"/>
                  <a:gd name="T28" fmla="*/ 12 w 31"/>
                  <a:gd name="T29" fmla="*/ 41 h 104"/>
                  <a:gd name="T30" fmla="*/ 12 w 31"/>
                  <a:gd name="T31" fmla="*/ 43 h 104"/>
                  <a:gd name="T32" fmla="*/ 14 w 31"/>
                  <a:gd name="T33" fmla="*/ 45 h 104"/>
                  <a:gd name="T34" fmla="*/ 14 w 31"/>
                  <a:gd name="T35" fmla="*/ 50 h 104"/>
                  <a:gd name="T36" fmla="*/ 15 w 31"/>
                  <a:gd name="T37" fmla="*/ 52 h 104"/>
                  <a:gd name="T38" fmla="*/ 15 w 31"/>
                  <a:gd name="T39" fmla="*/ 55 h 104"/>
                  <a:gd name="T40" fmla="*/ 17 w 31"/>
                  <a:gd name="T41" fmla="*/ 58 h 104"/>
                  <a:gd name="T42" fmla="*/ 17 w 31"/>
                  <a:gd name="T43" fmla="*/ 63 h 104"/>
                  <a:gd name="T44" fmla="*/ 19 w 31"/>
                  <a:gd name="T45" fmla="*/ 64 h 104"/>
                  <a:gd name="T46" fmla="*/ 19 w 31"/>
                  <a:gd name="T47" fmla="*/ 66 h 104"/>
                  <a:gd name="T48" fmla="*/ 20 w 31"/>
                  <a:gd name="T49" fmla="*/ 68 h 104"/>
                  <a:gd name="T50" fmla="*/ 20 w 31"/>
                  <a:gd name="T51" fmla="*/ 73 h 104"/>
                  <a:gd name="T52" fmla="*/ 22 w 31"/>
                  <a:gd name="T53" fmla="*/ 74 h 104"/>
                  <a:gd name="T54" fmla="*/ 22 w 31"/>
                  <a:gd name="T55" fmla="*/ 79 h 104"/>
                  <a:gd name="T56" fmla="*/ 24 w 31"/>
                  <a:gd name="T57" fmla="*/ 81 h 104"/>
                  <a:gd name="T58" fmla="*/ 24 w 31"/>
                  <a:gd name="T59" fmla="*/ 85 h 104"/>
                  <a:gd name="T60" fmla="*/ 26 w 31"/>
                  <a:gd name="T61" fmla="*/ 87 h 104"/>
                  <a:gd name="T62" fmla="*/ 26 w 31"/>
                  <a:gd name="T63" fmla="*/ 89 h 104"/>
                  <a:gd name="T64" fmla="*/ 27 w 31"/>
                  <a:gd name="T65" fmla="*/ 92 h 104"/>
                  <a:gd name="T66" fmla="*/ 27 w 31"/>
                  <a:gd name="T67" fmla="*/ 95 h 104"/>
                  <a:gd name="T68" fmla="*/ 29 w 31"/>
                  <a:gd name="T69" fmla="*/ 98 h 104"/>
                  <a:gd name="T70" fmla="*/ 29 w 31"/>
                  <a:gd name="T71" fmla="*/ 102 h 104"/>
                  <a:gd name="T72" fmla="*/ 31 w 31"/>
                  <a:gd name="T73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104">
                    <a:moveTo>
                      <a:pt x="0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10"/>
                    </a:lnTo>
                    <a:lnTo>
                      <a:pt x="4" y="11"/>
                    </a:lnTo>
                    <a:lnTo>
                      <a:pt x="4" y="16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7" y="22"/>
                    </a:lnTo>
                    <a:lnTo>
                      <a:pt x="7" y="26"/>
                    </a:lnTo>
                    <a:lnTo>
                      <a:pt x="9" y="29"/>
                    </a:lnTo>
                    <a:lnTo>
                      <a:pt x="9" y="32"/>
                    </a:lnTo>
                    <a:lnTo>
                      <a:pt x="10" y="34"/>
                    </a:lnTo>
                    <a:lnTo>
                      <a:pt x="10" y="39"/>
                    </a:lnTo>
                    <a:lnTo>
                      <a:pt x="12" y="41"/>
                    </a:lnTo>
                    <a:lnTo>
                      <a:pt x="12" y="43"/>
                    </a:lnTo>
                    <a:lnTo>
                      <a:pt x="14" y="45"/>
                    </a:lnTo>
                    <a:lnTo>
                      <a:pt x="14" y="50"/>
                    </a:lnTo>
                    <a:lnTo>
                      <a:pt x="15" y="52"/>
                    </a:lnTo>
                    <a:lnTo>
                      <a:pt x="15" y="55"/>
                    </a:lnTo>
                    <a:lnTo>
                      <a:pt x="17" y="58"/>
                    </a:lnTo>
                    <a:lnTo>
                      <a:pt x="17" y="63"/>
                    </a:lnTo>
                    <a:lnTo>
                      <a:pt x="19" y="64"/>
                    </a:lnTo>
                    <a:lnTo>
                      <a:pt x="19" y="66"/>
                    </a:lnTo>
                    <a:lnTo>
                      <a:pt x="20" y="68"/>
                    </a:lnTo>
                    <a:lnTo>
                      <a:pt x="20" y="73"/>
                    </a:lnTo>
                    <a:lnTo>
                      <a:pt x="22" y="74"/>
                    </a:lnTo>
                    <a:lnTo>
                      <a:pt x="22" y="79"/>
                    </a:lnTo>
                    <a:lnTo>
                      <a:pt x="24" y="81"/>
                    </a:lnTo>
                    <a:lnTo>
                      <a:pt x="24" y="85"/>
                    </a:lnTo>
                    <a:lnTo>
                      <a:pt x="26" y="87"/>
                    </a:lnTo>
                    <a:lnTo>
                      <a:pt x="26" y="89"/>
                    </a:lnTo>
                    <a:lnTo>
                      <a:pt x="27" y="92"/>
                    </a:lnTo>
                    <a:lnTo>
                      <a:pt x="27" y="95"/>
                    </a:lnTo>
                    <a:lnTo>
                      <a:pt x="29" y="98"/>
                    </a:lnTo>
                    <a:lnTo>
                      <a:pt x="29" y="102"/>
                    </a:lnTo>
                    <a:lnTo>
                      <a:pt x="31" y="104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00" name="Freeform 6624"/>
              <p:cNvSpPr>
                <a:spLocks/>
              </p:cNvSpPr>
              <p:nvPr/>
            </p:nvSpPr>
            <p:spPr bwMode="auto">
              <a:xfrm>
                <a:off x="1981" y="2958"/>
                <a:ext cx="28" cy="103"/>
              </a:xfrm>
              <a:custGeom>
                <a:avLst/>
                <a:gdLst>
                  <a:gd name="T0" fmla="*/ 0 w 28"/>
                  <a:gd name="T1" fmla="*/ 0 h 103"/>
                  <a:gd name="T2" fmla="*/ 0 w 28"/>
                  <a:gd name="T3" fmla="*/ 4 h 103"/>
                  <a:gd name="T4" fmla="*/ 1 w 28"/>
                  <a:gd name="T5" fmla="*/ 7 h 103"/>
                  <a:gd name="T6" fmla="*/ 1 w 28"/>
                  <a:gd name="T7" fmla="*/ 10 h 103"/>
                  <a:gd name="T8" fmla="*/ 3 w 28"/>
                  <a:gd name="T9" fmla="*/ 12 h 103"/>
                  <a:gd name="T10" fmla="*/ 3 w 28"/>
                  <a:gd name="T11" fmla="*/ 15 h 103"/>
                  <a:gd name="T12" fmla="*/ 5 w 28"/>
                  <a:gd name="T13" fmla="*/ 17 h 103"/>
                  <a:gd name="T14" fmla="*/ 5 w 28"/>
                  <a:gd name="T15" fmla="*/ 21 h 103"/>
                  <a:gd name="T16" fmla="*/ 6 w 28"/>
                  <a:gd name="T17" fmla="*/ 23 h 103"/>
                  <a:gd name="T18" fmla="*/ 6 w 28"/>
                  <a:gd name="T19" fmla="*/ 28 h 103"/>
                  <a:gd name="T20" fmla="*/ 8 w 28"/>
                  <a:gd name="T21" fmla="*/ 30 h 103"/>
                  <a:gd name="T22" fmla="*/ 8 w 28"/>
                  <a:gd name="T23" fmla="*/ 33 h 103"/>
                  <a:gd name="T24" fmla="*/ 10 w 28"/>
                  <a:gd name="T25" fmla="*/ 36 h 103"/>
                  <a:gd name="T26" fmla="*/ 10 w 28"/>
                  <a:gd name="T27" fmla="*/ 38 h 103"/>
                  <a:gd name="T28" fmla="*/ 11 w 28"/>
                  <a:gd name="T29" fmla="*/ 41 h 103"/>
                  <a:gd name="T30" fmla="*/ 11 w 28"/>
                  <a:gd name="T31" fmla="*/ 44 h 103"/>
                  <a:gd name="T32" fmla="*/ 13 w 28"/>
                  <a:gd name="T33" fmla="*/ 46 h 103"/>
                  <a:gd name="T34" fmla="*/ 13 w 28"/>
                  <a:gd name="T35" fmla="*/ 51 h 103"/>
                  <a:gd name="T36" fmla="*/ 15 w 28"/>
                  <a:gd name="T37" fmla="*/ 52 h 103"/>
                  <a:gd name="T38" fmla="*/ 15 w 28"/>
                  <a:gd name="T39" fmla="*/ 57 h 103"/>
                  <a:gd name="T40" fmla="*/ 16 w 28"/>
                  <a:gd name="T41" fmla="*/ 59 h 103"/>
                  <a:gd name="T42" fmla="*/ 16 w 28"/>
                  <a:gd name="T43" fmla="*/ 62 h 103"/>
                  <a:gd name="T44" fmla="*/ 18 w 28"/>
                  <a:gd name="T45" fmla="*/ 63 h 103"/>
                  <a:gd name="T46" fmla="*/ 18 w 28"/>
                  <a:gd name="T47" fmla="*/ 67 h 103"/>
                  <a:gd name="T48" fmla="*/ 20 w 28"/>
                  <a:gd name="T49" fmla="*/ 70 h 103"/>
                  <a:gd name="T50" fmla="*/ 20 w 28"/>
                  <a:gd name="T51" fmla="*/ 73 h 103"/>
                  <a:gd name="T52" fmla="*/ 21 w 28"/>
                  <a:gd name="T53" fmla="*/ 76 h 103"/>
                  <a:gd name="T54" fmla="*/ 21 w 28"/>
                  <a:gd name="T55" fmla="*/ 80 h 103"/>
                  <a:gd name="T56" fmla="*/ 23 w 28"/>
                  <a:gd name="T57" fmla="*/ 82 h 103"/>
                  <a:gd name="T58" fmla="*/ 23 w 28"/>
                  <a:gd name="T59" fmla="*/ 84 h 103"/>
                  <a:gd name="T60" fmla="*/ 25 w 28"/>
                  <a:gd name="T61" fmla="*/ 86 h 103"/>
                  <a:gd name="T62" fmla="*/ 25 w 28"/>
                  <a:gd name="T63" fmla="*/ 91 h 103"/>
                  <a:gd name="T64" fmla="*/ 26 w 28"/>
                  <a:gd name="T65" fmla="*/ 92 h 103"/>
                  <a:gd name="T66" fmla="*/ 26 w 28"/>
                  <a:gd name="T67" fmla="*/ 97 h 103"/>
                  <a:gd name="T68" fmla="*/ 28 w 28"/>
                  <a:gd name="T69" fmla="*/ 99 h 103"/>
                  <a:gd name="T70" fmla="*/ 28 w 28"/>
                  <a:gd name="T71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" h="103">
                    <a:moveTo>
                      <a:pt x="0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5" y="21"/>
                    </a:lnTo>
                    <a:lnTo>
                      <a:pt x="6" y="23"/>
                    </a:lnTo>
                    <a:lnTo>
                      <a:pt x="6" y="28"/>
                    </a:lnTo>
                    <a:lnTo>
                      <a:pt x="8" y="30"/>
                    </a:lnTo>
                    <a:lnTo>
                      <a:pt x="8" y="33"/>
                    </a:lnTo>
                    <a:lnTo>
                      <a:pt x="10" y="36"/>
                    </a:lnTo>
                    <a:lnTo>
                      <a:pt x="10" y="38"/>
                    </a:lnTo>
                    <a:lnTo>
                      <a:pt x="11" y="41"/>
                    </a:lnTo>
                    <a:lnTo>
                      <a:pt x="11" y="44"/>
                    </a:lnTo>
                    <a:lnTo>
                      <a:pt x="13" y="46"/>
                    </a:lnTo>
                    <a:lnTo>
                      <a:pt x="13" y="51"/>
                    </a:lnTo>
                    <a:lnTo>
                      <a:pt x="15" y="52"/>
                    </a:lnTo>
                    <a:lnTo>
                      <a:pt x="15" y="57"/>
                    </a:lnTo>
                    <a:lnTo>
                      <a:pt x="16" y="59"/>
                    </a:lnTo>
                    <a:lnTo>
                      <a:pt x="16" y="62"/>
                    </a:lnTo>
                    <a:lnTo>
                      <a:pt x="18" y="63"/>
                    </a:lnTo>
                    <a:lnTo>
                      <a:pt x="18" y="67"/>
                    </a:lnTo>
                    <a:lnTo>
                      <a:pt x="20" y="70"/>
                    </a:lnTo>
                    <a:lnTo>
                      <a:pt x="20" y="73"/>
                    </a:lnTo>
                    <a:lnTo>
                      <a:pt x="21" y="76"/>
                    </a:lnTo>
                    <a:lnTo>
                      <a:pt x="21" y="80"/>
                    </a:lnTo>
                    <a:lnTo>
                      <a:pt x="23" y="82"/>
                    </a:lnTo>
                    <a:lnTo>
                      <a:pt x="23" y="84"/>
                    </a:lnTo>
                    <a:lnTo>
                      <a:pt x="25" y="86"/>
                    </a:lnTo>
                    <a:lnTo>
                      <a:pt x="25" y="91"/>
                    </a:lnTo>
                    <a:lnTo>
                      <a:pt x="26" y="92"/>
                    </a:lnTo>
                    <a:lnTo>
                      <a:pt x="26" y="97"/>
                    </a:lnTo>
                    <a:lnTo>
                      <a:pt x="28" y="99"/>
                    </a:lnTo>
                    <a:lnTo>
                      <a:pt x="28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01" name="Freeform 6625"/>
              <p:cNvSpPr>
                <a:spLocks/>
              </p:cNvSpPr>
              <p:nvPr/>
            </p:nvSpPr>
            <p:spPr bwMode="auto">
              <a:xfrm>
                <a:off x="2009" y="3061"/>
                <a:ext cx="30" cy="103"/>
              </a:xfrm>
              <a:custGeom>
                <a:avLst/>
                <a:gdLst>
                  <a:gd name="T0" fmla="*/ 0 w 30"/>
                  <a:gd name="T1" fmla="*/ 0 h 103"/>
                  <a:gd name="T2" fmla="*/ 2 w 30"/>
                  <a:gd name="T3" fmla="*/ 2 h 103"/>
                  <a:gd name="T4" fmla="*/ 2 w 30"/>
                  <a:gd name="T5" fmla="*/ 4 h 103"/>
                  <a:gd name="T6" fmla="*/ 3 w 30"/>
                  <a:gd name="T7" fmla="*/ 7 h 103"/>
                  <a:gd name="T8" fmla="*/ 3 w 30"/>
                  <a:gd name="T9" fmla="*/ 10 h 103"/>
                  <a:gd name="T10" fmla="*/ 5 w 30"/>
                  <a:gd name="T11" fmla="*/ 13 h 103"/>
                  <a:gd name="T12" fmla="*/ 5 w 30"/>
                  <a:gd name="T13" fmla="*/ 17 h 103"/>
                  <a:gd name="T14" fmla="*/ 7 w 30"/>
                  <a:gd name="T15" fmla="*/ 20 h 103"/>
                  <a:gd name="T16" fmla="*/ 7 w 30"/>
                  <a:gd name="T17" fmla="*/ 23 h 103"/>
                  <a:gd name="T18" fmla="*/ 8 w 30"/>
                  <a:gd name="T19" fmla="*/ 25 h 103"/>
                  <a:gd name="T20" fmla="*/ 8 w 30"/>
                  <a:gd name="T21" fmla="*/ 28 h 103"/>
                  <a:gd name="T22" fmla="*/ 10 w 30"/>
                  <a:gd name="T23" fmla="*/ 30 h 103"/>
                  <a:gd name="T24" fmla="*/ 10 w 30"/>
                  <a:gd name="T25" fmla="*/ 34 h 103"/>
                  <a:gd name="T26" fmla="*/ 12 w 30"/>
                  <a:gd name="T27" fmla="*/ 36 h 103"/>
                  <a:gd name="T28" fmla="*/ 12 w 30"/>
                  <a:gd name="T29" fmla="*/ 41 h 103"/>
                  <a:gd name="T30" fmla="*/ 13 w 30"/>
                  <a:gd name="T31" fmla="*/ 42 h 103"/>
                  <a:gd name="T32" fmla="*/ 13 w 30"/>
                  <a:gd name="T33" fmla="*/ 46 h 103"/>
                  <a:gd name="T34" fmla="*/ 15 w 30"/>
                  <a:gd name="T35" fmla="*/ 49 h 103"/>
                  <a:gd name="T36" fmla="*/ 15 w 30"/>
                  <a:gd name="T37" fmla="*/ 51 h 103"/>
                  <a:gd name="T38" fmla="*/ 17 w 30"/>
                  <a:gd name="T39" fmla="*/ 52 h 103"/>
                  <a:gd name="T40" fmla="*/ 17 w 30"/>
                  <a:gd name="T41" fmla="*/ 57 h 103"/>
                  <a:gd name="T42" fmla="*/ 19 w 30"/>
                  <a:gd name="T43" fmla="*/ 59 h 103"/>
                  <a:gd name="T44" fmla="*/ 19 w 30"/>
                  <a:gd name="T45" fmla="*/ 63 h 103"/>
                  <a:gd name="T46" fmla="*/ 20 w 30"/>
                  <a:gd name="T47" fmla="*/ 65 h 103"/>
                  <a:gd name="T48" fmla="*/ 20 w 30"/>
                  <a:gd name="T49" fmla="*/ 70 h 103"/>
                  <a:gd name="T50" fmla="*/ 22 w 30"/>
                  <a:gd name="T51" fmla="*/ 72 h 103"/>
                  <a:gd name="T52" fmla="*/ 22 w 30"/>
                  <a:gd name="T53" fmla="*/ 73 h 103"/>
                  <a:gd name="T54" fmla="*/ 24 w 30"/>
                  <a:gd name="T55" fmla="*/ 76 h 103"/>
                  <a:gd name="T56" fmla="*/ 24 w 30"/>
                  <a:gd name="T57" fmla="*/ 80 h 103"/>
                  <a:gd name="T58" fmla="*/ 25 w 30"/>
                  <a:gd name="T59" fmla="*/ 83 h 103"/>
                  <a:gd name="T60" fmla="*/ 25 w 30"/>
                  <a:gd name="T61" fmla="*/ 86 h 103"/>
                  <a:gd name="T62" fmla="*/ 27 w 30"/>
                  <a:gd name="T63" fmla="*/ 89 h 103"/>
                  <a:gd name="T64" fmla="*/ 27 w 30"/>
                  <a:gd name="T65" fmla="*/ 92 h 103"/>
                  <a:gd name="T66" fmla="*/ 29 w 30"/>
                  <a:gd name="T67" fmla="*/ 95 h 103"/>
                  <a:gd name="T68" fmla="*/ 29 w 30"/>
                  <a:gd name="T69" fmla="*/ 97 h 103"/>
                  <a:gd name="T70" fmla="*/ 30 w 30"/>
                  <a:gd name="T71" fmla="*/ 99 h 103"/>
                  <a:gd name="T72" fmla="*/ 30 w 30"/>
                  <a:gd name="T7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103">
                    <a:moveTo>
                      <a:pt x="0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5" y="13"/>
                    </a:lnTo>
                    <a:lnTo>
                      <a:pt x="5" y="17"/>
                    </a:lnTo>
                    <a:lnTo>
                      <a:pt x="7" y="20"/>
                    </a:lnTo>
                    <a:lnTo>
                      <a:pt x="7" y="23"/>
                    </a:lnTo>
                    <a:lnTo>
                      <a:pt x="8" y="25"/>
                    </a:lnTo>
                    <a:lnTo>
                      <a:pt x="8" y="28"/>
                    </a:lnTo>
                    <a:lnTo>
                      <a:pt x="10" y="30"/>
                    </a:lnTo>
                    <a:lnTo>
                      <a:pt x="10" y="34"/>
                    </a:lnTo>
                    <a:lnTo>
                      <a:pt x="12" y="36"/>
                    </a:lnTo>
                    <a:lnTo>
                      <a:pt x="12" y="41"/>
                    </a:lnTo>
                    <a:lnTo>
                      <a:pt x="13" y="42"/>
                    </a:lnTo>
                    <a:lnTo>
                      <a:pt x="13" y="46"/>
                    </a:lnTo>
                    <a:lnTo>
                      <a:pt x="15" y="49"/>
                    </a:lnTo>
                    <a:lnTo>
                      <a:pt x="15" y="51"/>
                    </a:lnTo>
                    <a:lnTo>
                      <a:pt x="17" y="52"/>
                    </a:lnTo>
                    <a:lnTo>
                      <a:pt x="17" y="57"/>
                    </a:lnTo>
                    <a:lnTo>
                      <a:pt x="19" y="59"/>
                    </a:lnTo>
                    <a:lnTo>
                      <a:pt x="19" y="63"/>
                    </a:lnTo>
                    <a:lnTo>
                      <a:pt x="20" y="65"/>
                    </a:lnTo>
                    <a:lnTo>
                      <a:pt x="20" y="70"/>
                    </a:lnTo>
                    <a:lnTo>
                      <a:pt x="22" y="72"/>
                    </a:lnTo>
                    <a:lnTo>
                      <a:pt x="22" y="73"/>
                    </a:lnTo>
                    <a:lnTo>
                      <a:pt x="24" y="76"/>
                    </a:lnTo>
                    <a:lnTo>
                      <a:pt x="24" y="80"/>
                    </a:lnTo>
                    <a:lnTo>
                      <a:pt x="25" y="83"/>
                    </a:lnTo>
                    <a:lnTo>
                      <a:pt x="25" y="86"/>
                    </a:lnTo>
                    <a:lnTo>
                      <a:pt x="27" y="89"/>
                    </a:lnTo>
                    <a:lnTo>
                      <a:pt x="27" y="92"/>
                    </a:lnTo>
                    <a:lnTo>
                      <a:pt x="29" y="95"/>
                    </a:lnTo>
                    <a:lnTo>
                      <a:pt x="29" y="97"/>
                    </a:lnTo>
                    <a:lnTo>
                      <a:pt x="30" y="99"/>
                    </a:lnTo>
                    <a:lnTo>
                      <a:pt x="30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02" name="Freeform 6626"/>
              <p:cNvSpPr>
                <a:spLocks/>
              </p:cNvSpPr>
              <p:nvPr/>
            </p:nvSpPr>
            <p:spPr bwMode="auto">
              <a:xfrm>
                <a:off x="2039" y="3164"/>
                <a:ext cx="30" cy="103"/>
              </a:xfrm>
              <a:custGeom>
                <a:avLst/>
                <a:gdLst>
                  <a:gd name="T0" fmla="*/ 0 w 30"/>
                  <a:gd name="T1" fmla="*/ 0 h 103"/>
                  <a:gd name="T2" fmla="*/ 2 w 30"/>
                  <a:gd name="T3" fmla="*/ 2 h 103"/>
                  <a:gd name="T4" fmla="*/ 2 w 30"/>
                  <a:gd name="T5" fmla="*/ 7 h 103"/>
                  <a:gd name="T6" fmla="*/ 4 w 30"/>
                  <a:gd name="T7" fmla="*/ 9 h 103"/>
                  <a:gd name="T8" fmla="*/ 4 w 30"/>
                  <a:gd name="T9" fmla="*/ 13 h 103"/>
                  <a:gd name="T10" fmla="*/ 5 w 30"/>
                  <a:gd name="T11" fmla="*/ 15 h 103"/>
                  <a:gd name="T12" fmla="*/ 5 w 30"/>
                  <a:gd name="T13" fmla="*/ 17 h 103"/>
                  <a:gd name="T14" fmla="*/ 7 w 30"/>
                  <a:gd name="T15" fmla="*/ 20 h 103"/>
                  <a:gd name="T16" fmla="*/ 7 w 30"/>
                  <a:gd name="T17" fmla="*/ 23 h 103"/>
                  <a:gd name="T18" fmla="*/ 9 w 30"/>
                  <a:gd name="T19" fmla="*/ 25 h 103"/>
                  <a:gd name="T20" fmla="*/ 9 w 30"/>
                  <a:gd name="T21" fmla="*/ 30 h 103"/>
                  <a:gd name="T22" fmla="*/ 10 w 30"/>
                  <a:gd name="T23" fmla="*/ 31 h 103"/>
                  <a:gd name="T24" fmla="*/ 10 w 30"/>
                  <a:gd name="T25" fmla="*/ 36 h 103"/>
                  <a:gd name="T26" fmla="*/ 12 w 30"/>
                  <a:gd name="T27" fmla="*/ 38 h 103"/>
                  <a:gd name="T28" fmla="*/ 12 w 30"/>
                  <a:gd name="T29" fmla="*/ 41 h 103"/>
                  <a:gd name="T30" fmla="*/ 14 w 30"/>
                  <a:gd name="T31" fmla="*/ 42 h 103"/>
                  <a:gd name="T32" fmla="*/ 14 w 30"/>
                  <a:gd name="T33" fmla="*/ 47 h 103"/>
                  <a:gd name="T34" fmla="*/ 15 w 30"/>
                  <a:gd name="T35" fmla="*/ 49 h 103"/>
                  <a:gd name="T36" fmla="*/ 15 w 30"/>
                  <a:gd name="T37" fmla="*/ 52 h 103"/>
                  <a:gd name="T38" fmla="*/ 17 w 30"/>
                  <a:gd name="T39" fmla="*/ 55 h 103"/>
                  <a:gd name="T40" fmla="*/ 17 w 30"/>
                  <a:gd name="T41" fmla="*/ 59 h 103"/>
                  <a:gd name="T42" fmla="*/ 19 w 30"/>
                  <a:gd name="T43" fmla="*/ 62 h 103"/>
                  <a:gd name="T44" fmla="*/ 19 w 30"/>
                  <a:gd name="T45" fmla="*/ 65 h 103"/>
                  <a:gd name="T46" fmla="*/ 20 w 30"/>
                  <a:gd name="T47" fmla="*/ 68 h 103"/>
                  <a:gd name="T48" fmla="*/ 20 w 30"/>
                  <a:gd name="T49" fmla="*/ 70 h 103"/>
                  <a:gd name="T50" fmla="*/ 22 w 30"/>
                  <a:gd name="T51" fmla="*/ 72 h 103"/>
                  <a:gd name="T52" fmla="*/ 22 w 30"/>
                  <a:gd name="T53" fmla="*/ 76 h 103"/>
                  <a:gd name="T54" fmla="*/ 24 w 30"/>
                  <a:gd name="T55" fmla="*/ 78 h 103"/>
                  <a:gd name="T56" fmla="*/ 24 w 30"/>
                  <a:gd name="T57" fmla="*/ 83 h 103"/>
                  <a:gd name="T58" fmla="*/ 25 w 30"/>
                  <a:gd name="T59" fmla="*/ 84 h 103"/>
                  <a:gd name="T60" fmla="*/ 25 w 30"/>
                  <a:gd name="T61" fmla="*/ 89 h 103"/>
                  <a:gd name="T62" fmla="*/ 27 w 30"/>
                  <a:gd name="T63" fmla="*/ 91 h 103"/>
                  <a:gd name="T64" fmla="*/ 27 w 30"/>
                  <a:gd name="T65" fmla="*/ 93 h 103"/>
                  <a:gd name="T66" fmla="*/ 29 w 30"/>
                  <a:gd name="T67" fmla="*/ 95 h 103"/>
                  <a:gd name="T68" fmla="*/ 29 w 30"/>
                  <a:gd name="T69" fmla="*/ 99 h 103"/>
                  <a:gd name="T70" fmla="*/ 30 w 30"/>
                  <a:gd name="T71" fmla="*/ 102 h 103"/>
                  <a:gd name="T72" fmla="*/ 30 w 30"/>
                  <a:gd name="T7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103">
                    <a:moveTo>
                      <a:pt x="0" y="0"/>
                    </a:moveTo>
                    <a:lnTo>
                      <a:pt x="2" y="2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5" y="17"/>
                    </a:lnTo>
                    <a:lnTo>
                      <a:pt x="7" y="20"/>
                    </a:lnTo>
                    <a:lnTo>
                      <a:pt x="7" y="23"/>
                    </a:lnTo>
                    <a:lnTo>
                      <a:pt x="9" y="25"/>
                    </a:lnTo>
                    <a:lnTo>
                      <a:pt x="9" y="30"/>
                    </a:lnTo>
                    <a:lnTo>
                      <a:pt x="10" y="31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12" y="41"/>
                    </a:lnTo>
                    <a:lnTo>
                      <a:pt x="14" y="42"/>
                    </a:lnTo>
                    <a:lnTo>
                      <a:pt x="14" y="47"/>
                    </a:lnTo>
                    <a:lnTo>
                      <a:pt x="15" y="49"/>
                    </a:lnTo>
                    <a:lnTo>
                      <a:pt x="15" y="52"/>
                    </a:lnTo>
                    <a:lnTo>
                      <a:pt x="17" y="55"/>
                    </a:lnTo>
                    <a:lnTo>
                      <a:pt x="17" y="59"/>
                    </a:lnTo>
                    <a:lnTo>
                      <a:pt x="19" y="62"/>
                    </a:lnTo>
                    <a:lnTo>
                      <a:pt x="19" y="65"/>
                    </a:lnTo>
                    <a:lnTo>
                      <a:pt x="20" y="68"/>
                    </a:lnTo>
                    <a:lnTo>
                      <a:pt x="20" y="70"/>
                    </a:lnTo>
                    <a:lnTo>
                      <a:pt x="22" y="72"/>
                    </a:lnTo>
                    <a:lnTo>
                      <a:pt x="22" y="76"/>
                    </a:lnTo>
                    <a:lnTo>
                      <a:pt x="24" y="78"/>
                    </a:lnTo>
                    <a:lnTo>
                      <a:pt x="24" y="83"/>
                    </a:lnTo>
                    <a:lnTo>
                      <a:pt x="25" y="84"/>
                    </a:lnTo>
                    <a:lnTo>
                      <a:pt x="25" y="89"/>
                    </a:lnTo>
                    <a:lnTo>
                      <a:pt x="27" y="91"/>
                    </a:lnTo>
                    <a:lnTo>
                      <a:pt x="27" y="93"/>
                    </a:lnTo>
                    <a:lnTo>
                      <a:pt x="29" y="95"/>
                    </a:lnTo>
                    <a:lnTo>
                      <a:pt x="29" y="99"/>
                    </a:lnTo>
                    <a:lnTo>
                      <a:pt x="30" y="102"/>
                    </a:lnTo>
                    <a:lnTo>
                      <a:pt x="30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03" name="Freeform 6627"/>
              <p:cNvSpPr>
                <a:spLocks/>
              </p:cNvSpPr>
              <p:nvPr/>
            </p:nvSpPr>
            <p:spPr bwMode="auto">
              <a:xfrm>
                <a:off x="2069" y="3267"/>
                <a:ext cx="31" cy="104"/>
              </a:xfrm>
              <a:custGeom>
                <a:avLst/>
                <a:gdLst>
                  <a:gd name="T0" fmla="*/ 0 w 31"/>
                  <a:gd name="T1" fmla="*/ 0 h 104"/>
                  <a:gd name="T2" fmla="*/ 0 w 31"/>
                  <a:gd name="T3" fmla="*/ 2 h 104"/>
                  <a:gd name="T4" fmla="*/ 2 w 31"/>
                  <a:gd name="T5" fmla="*/ 5 h 104"/>
                  <a:gd name="T6" fmla="*/ 2 w 31"/>
                  <a:gd name="T7" fmla="*/ 9 h 104"/>
                  <a:gd name="T8" fmla="*/ 4 w 31"/>
                  <a:gd name="T9" fmla="*/ 10 h 104"/>
                  <a:gd name="T10" fmla="*/ 4 w 31"/>
                  <a:gd name="T11" fmla="*/ 13 h 104"/>
                  <a:gd name="T12" fmla="*/ 5 w 31"/>
                  <a:gd name="T13" fmla="*/ 15 h 104"/>
                  <a:gd name="T14" fmla="*/ 5 w 31"/>
                  <a:gd name="T15" fmla="*/ 20 h 104"/>
                  <a:gd name="T16" fmla="*/ 7 w 31"/>
                  <a:gd name="T17" fmla="*/ 21 h 104"/>
                  <a:gd name="T18" fmla="*/ 7 w 31"/>
                  <a:gd name="T19" fmla="*/ 26 h 104"/>
                  <a:gd name="T20" fmla="*/ 9 w 31"/>
                  <a:gd name="T21" fmla="*/ 28 h 104"/>
                  <a:gd name="T22" fmla="*/ 9 w 31"/>
                  <a:gd name="T23" fmla="*/ 31 h 104"/>
                  <a:gd name="T24" fmla="*/ 11 w 31"/>
                  <a:gd name="T25" fmla="*/ 34 h 104"/>
                  <a:gd name="T26" fmla="*/ 11 w 31"/>
                  <a:gd name="T27" fmla="*/ 36 h 104"/>
                  <a:gd name="T28" fmla="*/ 12 w 31"/>
                  <a:gd name="T29" fmla="*/ 38 h 104"/>
                  <a:gd name="T30" fmla="*/ 12 w 31"/>
                  <a:gd name="T31" fmla="*/ 42 h 104"/>
                  <a:gd name="T32" fmla="*/ 14 w 31"/>
                  <a:gd name="T33" fmla="*/ 44 h 104"/>
                  <a:gd name="T34" fmla="*/ 14 w 31"/>
                  <a:gd name="T35" fmla="*/ 49 h 104"/>
                  <a:gd name="T36" fmla="*/ 16 w 31"/>
                  <a:gd name="T37" fmla="*/ 51 h 104"/>
                  <a:gd name="T38" fmla="*/ 16 w 31"/>
                  <a:gd name="T39" fmla="*/ 55 h 104"/>
                  <a:gd name="T40" fmla="*/ 17 w 31"/>
                  <a:gd name="T41" fmla="*/ 57 h 104"/>
                  <a:gd name="T42" fmla="*/ 17 w 31"/>
                  <a:gd name="T43" fmla="*/ 60 h 104"/>
                  <a:gd name="T44" fmla="*/ 19 w 31"/>
                  <a:gd name="T45" fmla="*/ 62 h 104"/>
                  <a:gd name="T46" fmla="*/ 19 w 31"/>
                  <a:gd name="T47" fmla="*/ 65 h 104"/>
                  <a:gd name="T48" fmla="*/ 21 w 31"/>
                  <a:gd name="T49" fmla="*/ 68 h 104"/>
                  <a:gd name="T50" fmla="*/ 21 w 31"/>
                  <a:gd name="T51" fmla="*/ 72 h 104"/>
                  <a:gd name="T52" fmla="*/ 22 w 31"/>
                  <a:gd name="T53" fmla="*/ 74 h 104"/>
                  <a:gd name="T54" fmla="*/ 22 w 31"/>
                  <a:gd name="T55" fmla="*/ 78 h 104"/>
                  <a:gd name="T56" fmla="*/ 24 w 31"/>
                  <a:gd name="T57" fmla="*/ 81 h 104"/>
                  <a:gd name="T58" fmla="*/ 24 w 31"/>
                  <a:gd name="T59" fmla="*/ 83 h 104"/>
                  <a:gd name="T60" fmla="*/ 26 w 31"/>
                  <a:gd name="T61" fmla="*/ 84 h 104"/>
                  <a:gd name="T62" fmla="*/ 26 w 31"/>
                  <a:gd name="T63" fmla="*/ 89 h 104"/>
                  <a:gd name="T64" fmla="*/ 27 w 31"/>
                  <a:gd name="T65" fmla="*/ 91 h 104"/>
                  <a:gd name="T66" fmla="*/ 27 w 31"/>
                  <a:gd name="T67" fmla="*/ 95 h 104"/>
                  <a:gd name="T68" fmla="*/ 29 w 31"/>
                  <a:gd name="T69" fmla="*/ 97 h 104"/>
                  <a:gd name="T70" fmla="*/ 29 w 31"/>
                  <a:gd name="T71" fmla="*/ 102 h 104"/>
                  <a:gd name="T72" fmla="*/ 31 w 31"/>
                  <a:gd name="T73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104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5" y="20"/>
                    </a:lnTo>
                    <a:lnTo>
                      <a:pt x="7" y="21"/>
                    </a:lnTo>
                    <a:lnTo>
                      <a:pt x="7" y="26"/>
                    </a:lnTo>
                    <a:lnTo>
                      <a:pt x="9" y="28"/>
                    </a:lnTo>
                    <a:lnTo>
                      <a:pt x="9" y="31"/>
                    </a:lnTo>
                    <a:lnTo>
                      <a:pt x="11" y="34"/>
                    </a:lnTo>
                    <a:lnTo>
                      <a:pt x="11" y="36"/>
                    </a:lnTo>
                    <a:lnTo>
                      <a:pt x="12" y="38"/>
                    </a:lnTo>
                    <a:lnTo>
                      <a:pt x="12" y="42"/>
                    </a:lnTo>
                    <a:lnTo>
                      <a:pt x="14" y="44"/>
                    </a:lnTo>
                    <a:lnTo>
                      <a:pt x="14" y="49"/>
                    </a:lnTo>
                    <a:lnTo>
                      <a:pt x="16" y="51"/>
                    </a:lnTo>
                    <a:lnTo>
                      <a:pt x="16" y="55"/>
                    </a:lnTo>
                    <a:lnTo>
                      <a:pt x="17" y="57"/>
                    </a:lnTo>
                    <a:lnTo>
                      <a:pt x="17" y="60"/>
                    </a:lnTo>
                    <a:lnTo>
                      <a:pt x="19" y="62"/>
                    </a:lnTo>
                    <a:lnTo>
                      <a:pt x="19" y="65"/>
                    </a:lnTo>
                    <a:lnTo>
                      <a:pt x="21" y="68"/>
                    </a:lnTo>
                    <a:lnTo>
                      <a:pt x="21" y="72"/>
                    </a:lnTo>
                    <a:lnTo>
                      <a:pt x="22" y="74"/>
                    </a:lnTo>
                    <a:lnTo>
                      <a:pt x="22" y="78"/>
                    </a:lnTo>
                    <a:lnTo>
                      <a:pt x="24" y="81"/>
                    </a:lnTo>
                    <a:lnTo>
                      <a:pt x="24" y="83"/>
                    </a:lnTo>
                    <a:lnTo>
                      <a:pt x="26" y="84"/>
                    </a:lnTo>
                    <a:lnTo>
                      <a:pt x="26" y="89"/>
                    </a:lnTo>
                    <a:lnTo>
                      <a:pt x="27" y="91"/>
                    </a:lnTo>
                    <a:lnTo>
                      <a:pt x="27" y="95"/>
                    </a:lnTo>
                    <a:lnTo>
                      <a:pt x="29" y="97"/>
                    </a:lnTo>
                    <a:lnTo>
                      <a:pt x="29" y="102"/>
                    </a:lnTo>
                    <a:lnTo>
                      <a:pt x="31" y="104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04" name="Freeform 6628"/>
              <p:cNvSpPr>
                <a:spLocks/>
              </p:cNvSpPr>
              <p:nvPr/>
            </p:nvSpPr>
            <p:spPr bwMode="auto">
              <a:xfrm>
                <a:off x="2100" y="3371"/>
                <a:ext cx="30" cy="103"/>
              </a:xfrm>
              <a:custGeom>
                <a:avLst/>
                <a:gdLst>
                  <a:gd name="T0" fmla="*/ 0 w 30"/>
                  <a:gd name="T1" fmla="*/ 0 h 103"/>
                  <a:gd name="T2" fmla="*/ 0 w 30"/>
                  <a:gd name="T3" fmla="*/ 1 h 103"/>
                  <a:gd name="T4" fmla="*/ 1 w 30"/>
                  <a:gd name="T5" fmla="*/ 4 h 103"/>
                  <a:gd name="T6" fmla="*/ 1 w 30"/>
                  <a:gd name="T7" fmla="*/ 8 h 103"/>
                  <a:gd name="T8" fmla="*/ 3 w 30"/>
                  <a:gd name="T9" fmla="*/ 9 h 103"/>
                  <a:gd name="T10" fmla="*/ 3 w 30"/>
                  <a:gd name="T11" fmla="*/ 14 h 103"/>
                  <a:gd name="T12" fmla="*/ 5 w 30"/>
                  <a:gd name="T13" fmla="*/ 16 h 103"/>
                  <a:gd name="T14" fmla="*/ 5 w 30"/>
                  <a:gd name="T15" fmla="*/ 20 h 103"/>
                  <a:gd name="T16" fmla="*/ 6 w 30"/>
                  <a:gd name="T17" fmla="*/ 22 h 103"/>
                  <a:gd name="T18" fmla="*/ 6 w 30"/>
                  <a:gd name="T19" fmla="*/ 25 h 103"/>
                  <a:gd name="T20" fmla="*/ 8 w 30"/>
                  <a:gd name="T21" fmla="*/ 27 h 103"/>
                  <a:gd name="T22" fmla="*/ 8 w 30"/>
                  <a:gd name="T23" fmla="*/ 31 h 103"/>
                  <a:gd name="T24" fmla="*/ 10 w 30"/>
                  <a:gd name="T25" fmla="*/ 33 h 103"/>
                  <a:gd name="T26" fmla="*/ 10 w 30"/>
                  <a:gd name="T27" fmla="*/ 38 h 103"/>
                  <a:gd name="T28" fmla="*/ 11 w 30"/>
                  <a:gd name="T29" fmla="*/ 40 h 103"/>
                  <a:gd name="T30" fmla="*/ 11 w 30"/>
                  <a:gd name="T31" fmla="*/ 43 h 103"/>
                  <a:gd name="T32" fmla="*/ 13 w 30"/>
                  <a:gd name="T33" fmla="*/ 46 h 103"/>
                  <a:gd name="T34" fmla="*/ 13 w 30"/>
                  <a:gd name="T35" fmla="*/ 48 h 103"/>
                  <a:gd name="T36" fmla="*/ 15 w 30"/>
                  <a:gd name="T37" fmla="*/ 50 h 103"/>
                  <a:gd name="T38" fmla="*/ 15 w 30"/>
                  <a:gd name="T39" fmla="*/ 54 h 103"/>
                  <a:gd name="T40" fmla="*/ 16 w 30"/>
                  <a:gd name="T41" fmla="*/ 56 h 103"/>
                  <a:gd name="T42" fmla="*/ 16 w 30"/>
                  <a:gd name="T43" fmla="*/ 61 h 103"/>
                  <a:gd name="T44" fmla="*/ 18 w 30"/>
                  <a:gd name="T45" fmla="*/ 62 h 103"/>
                  <a:gd name="T46" fmla="*/ 18 w 30"/>
                  <a:gd name="T47" fmla="*/ 67 h 103"/>
                  <a:gd name="T48" fmla="*/ 20 w 30"/>
                  <a:gd name="T49" fmla="*/ 69 h 103"/>
                  <a:gd name="T50" fmla="*/ 20 w 30"/>
                  <a:gd name="T51" fmla="*/ 72 h 103"/>
                  <a:gd name="T52" fmla="*/ 21 w 30"/>
                  <a:gd name="T53" fmla="*/ 73 h 103"/>
                  <a:gd name="T54" fmla="*/ 21 w 30"/>
                  <a:gd name="T55" fmla="*/ 77 h 103"/>
                  <a:gd name="T56" fmla="*/ 23 w 30"/>
                  <a:gd name="T57" fmla="*/ 80 h 103"/>
                  <a:gd name="T58" fmla="*/ 23 w 30"/>
                  <a:gd name="T59" fmla="*/ 83 h 103"/>
                  <a:gd name="T60" fmla="*/ 25 w 30"/>
                  <a:gd name="T61" fmla="*/ 86 h 103"/>
                  <a:gd name="T62" fmla="*/ 25 w 30"/>
                  <a:gd name="T63" fmla="*/ 90 h 103"/>
                  <a:gd name="T64" fmla="*/ 26 w 30"/>
                  <a:gd name="T65" fmla="*/ 93 h 103"/>
                  <a:gd name="T66" fmla="*/ 26 w 30"/>
                  <a:gd name="T67" fmla="*/ 96 h 103"/>
                  <a:gd name="T68" fmla="*/ 28 w 30"/>
                  <a:gd name="T69" fmla="*/ 99 h 103"/>
                  <a:gd name="T70" fmla="*/ 28 w 30"/>
                  <a:gd name="T71" fmla="*/ 101 h 103"/>
                  <a:gd name="T72" fmla="*/ 30 w 30"/>
                  <a:gd name="T7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103">
                    <a:moveTo>
                      <a:pt x="0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1" y="8"/>
                    </a:lnTo>
                    <a:lnTo>
                      <a:pt x="3" y="9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5" y="20"/>
                    </a:lnTo>
                    <a:lnTo>
                      <a:pt x="6" y="22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8" y="31"/>
                    </a:lnTo>
                    <a:lnTo>
                      <a:pt x="10" y="33"/>
                    </a:lnTo>
                    <a:lnTo>
                      <a:pt x="10" y="38"/>
                    </a:lnTo>
                    <a:lnTo>
                      <a:pt x="11" y="40"/>
                    </a:lnTo>
                    <a:lnTo>
                      <a:pt x="11" y="43"/>
                    </a:lnTo>
                    <a:lnTo>
                      <a:pt x="13" y="46"/>
                    </a:lnTo>
                    <a:lnTo>
                      <a:pt x="13" y="48"/>
                    </a:lnTo>
                    <a:lnTo>
                      <a:pt x="15" y="50"/>
                    </a:lnTo>
                    <a:lnTo>
                      <a:pt x="15" y="54"/>
                    </a:lnTo>
                    <a:lnTo>
                      <a:pt x="16" y="56"/>
                    </a:lnTo>
                    <a:lnTo>
                      <a:pt x="16" y="61"/>
                    </a:lnTo>
                    <a:lnTo>
                      <a:pt x="18" y="62"/>
                    </a:lnTo>
                    <a:lnTo>
                      <a:pt x="18" y="67"/>
                    </a:lnTo>
                    <a:lnTo>
                      <a:pt x="20" y="69"/>
                    </a:lnTo>
                    <a:lnTo>
                      <a:pt x="20" y="72"/>
                    </a:lnTo>
                    <a:lnTo>
                      <a:pt x="21" y="73"/>
                    </a:lnTo>
                    <a:lnTo>
                      <a:pt x="21" y="77"/>
                    </a:lnTo>
                    <a:lnTo>
                      <a:pt x="23" y="80"/>
                    </a:lnTo>
                    <a:lnTo>
                      <a:pt x="23" y="83"/>
                    </a:lnTo>
                    <a:lnTo>
                      <a:pt x="25" y="86"/>
                    </a:lnTo>
                    <a:lnTo>
                      <a:pt x="25" y="90"/>
                    </a:lnTo>
                    <a:lnTo>
                      <a:pt x="26" y="93"/>
                    </a:lnTo>
                    <a:lnTo>
                      <a:pt x="26" y="96"/>
                    </a:lnTo>
                    <a:lnTo>
                      <a:pt x="28" y="99"/>
                    </a:lnTo>
                    <a:lnTo>
                      <a:pt x="28" y="101"/>
                    </a:lnTo>
                    <a:lnTo>
                      <a:pt x="30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05" name="Freeform 6629"/>
              <p:cNvSpPr>
                <a:spLocks/>
              </p:cNvSpPr>
              <p:nvPr/>
            </p:nvSpPr>
            <p:spPr bwMode="auto">
              <a:xfrm>
                <a:off x="2130" y="3474"/>
                <a:ext cx="28" cy="103"/>
              </a:xfrm>
              <a:custGeom>
                <a:avLst/>
                <a:gdLst>
                  <a:gd name="T0" fmla="*/ 0 w 28"/>
                  <a:gd name="T1" fmla="*/ 0 h 103"/>
                  <a:gd name="T2" fmla="*/ 0 w 28"/>
                  <a:gd name="T3" fmla="*/ 4 h 103"/>
                  <a:gd name="T4" fmla="*/ 2 w 28"/>
                  <a:gd name="T5" fmla="*/ 6 h 103"/>
                  <a:gd name="T6" fmla="*/ 2 w 28"/>
                  <a:gd name="T7" fmla="*/ 10 h 103"/>
                  <a:gd name="T8" fmla="*/ 3 w 28"/>
                  <a:gd name="T9" fmla="*/ 12 h 103"/>
                  <a:gd name="T10" fmla="*/ 3 w 28"/>
                  <a:gd name="T11" fmla="*/ 17 h 103"/>
                  <a:gd name="T12" fmla="*/ 5 w 28"/>
                  <a:gd name="T13" fmla="*/ 19 h 103"/>
                  <a:gd name="T14" fmla="*/ 5 w 28"/>
                  <a:gd name="T15" fmla="*/ 20 h 103"/>
                  <a:gd name="T16" fmla="*/ 7 w 28"/>
                  <a:gd name="T17" fmla="*/ 22 h 103"/>
                  <a:gd name="T18" fmla="*/ 7 w 28"/>
                  <a:gd name="T19" fmla="*/ 27 h 103"/>
                  <a:gd name="T20" fmla="*/ 8 w 28"/>
                  <a:gd name="T21" fmla="*/ 29 h 103"/>
                  <a:gd name="T22" fmla="*/ 8 w 28"/>
                  <a:gd name="T23" fmla="*/ 33 h 103"/>
                  <a:gd name="T24" fmla="*/ 10 w 28"/>
                  <a:gd name="T25" fmla="*/ 35 h 103"/>
                  <a:gd name="T26" fmla="*/ 10 w 28"/>
                  <a:gd name="T27" fmla="*/ 40 h 103"/>
                  <a:gd name="T28" fmla="*/ 12 w 28"/>
                  <a:gd name="T29" fmla="*/ 41 h 103"/>
                  <a:gd name="T30" fmla="*/ 12 w 28"/>
                  <a:gd name="T31" fmla="*/ 44 h 103"/>
                  <a:gd name="T32" fmla="*/ 13 w 28"/>
                  <a:gd name="T33" fmla="*/ 46 h 103"/>
                  <a:gd name="T34" fmla="*/ 13 w 28"/>
                  <a:gd name="T35" fmla="*/ 51 h 103"/>
                  <a:gd name="T36" fmla="*/ 15 w 28"/>
                  <a:gd name="T37" fmla="*/ 52 h 103"/>
                  <a:gd name="T38" fmla="*/ 15 w 28"/>
                  <a:gd name="T39" fmla="*/ 56 h 103"/>
                  <a:gd name="T40" fmla="*/ 17 w 28"/>
                  <a:gd name="T41" fmla="*/ 59 h 103"/>
                  <a:gd name="T42" fmla="*/ 17 w 28"/>
                  <a:gd name="T43" fmla="*/ 62 h 103"/>
                  <a:gd name="T44" fmla="*/ 18 w 28"/>
                  <a:gd name="T45" fmla="*/ 65 h 103"/>
                  <a:gd name="T46" fmla="*/ 18 w 28"/>
                  <a:gd name="T47" fmla="*/ 67 h 103"/>
                  <a:gd name="T48" fmla="*/ 20 w 28"/>
                  <a:gd name="T49" fmla="*/ 69 h 103"/>
                  <a:gd name="T50" fmla="*/ 20 w 28"/>
                  <a:gd name="T51" fmla="*/ 73 h 103"/>
                  <a:gd name="T52" fmla="*/ 22 w 28"/>
                  <a:gd name="T53" fmla="*/ 75 h 103"/>
                  <a:gd name="T54" fmla="*/ 22 w 28"/>
                  <a:gd name="T55" fmla="*/ 80 h 103"/>
                  <a:gd name="T56" fmla="*/ 23 w 28"/>
                  <a:gd name="T57" fmla="*/ 82 h 103"/>
                  <a:gd name="T58" fmla="*/ 23 w 28"/>
                  <a:gd name="T59" fmla="*/ 86 h 103"/>
                  <a:gd name="T60" fmla="*/ 25 w 28"/>
                  <a:gd name="T61" fmla="*/ 88 h 103"/>
                  <a:gd name="T62" fmla="*/ 25 w 28"/>
                  <a:gd name="T63" fmla="*/ 90 h 103"/>
                  <a:gd name="T64" fmla="*/ 27 w 28"/>
                  <a:gd name="T65" fmla="*/ 93 h 103"/>
                  <a:gd name="T66" fmla="*/ 27 w 28"/>
                  <a:gd name="T67" fmla="*/ 96 h 103"/>
                  <a:gd name="T68" fmla="*/ 28 w 28"/>
                  <a:gd name="T69" fmla="*/ 99 h 103"/>
                  <a:gd name="T70" fmla="*/ 28 w 28"/>
                  <a:gd name="T71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" h="103">
                    <a:moveTo>
                      <a:pt x="0" y="0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7" y="22"/>
                    </a:lnTo>
                    <a:lnTo>
                      <a:pt x="7" y="27"/>
                    </a:lnTo>
                    <a:lnTo>
                      <a:pt x="8" y="29"/>
                    </a:lnTo>
                    <a:lnTo>
                      <a:pt x="8" y="33"/>
                    </a:lnTo>
                    <a:lnTo>
                      <a:pt x="10" y="35"/>
                    </a:lnTo>
                    <a:lnTo>
                      <a:pt x="10" y="40"/>
                    </a:lnTo>
                    <a:lnTo>
                      <a:pt x="12" y="41"/>
                    </a:lnTo>
                    <a:lnTo>
                      <a:pt x="12" y="44"/>
                    </a:lnTo>
                    <a:lnTo>
                      <a:pt x="13" y="46"/>
                    </a:lnTo>
                    <a:lnTo>
                      <a:pt x="13" y="51"/>
                    </a:lnTo>
                    <a:lnTo>
                      <a:pt x="15" y="52"/>
                    </a:lnTo>
                    <a:lnTo>
                      <a:pt x="15" y="56"/>
                    </a:lnTo>
                    <a:lnTo>
                      <a:pt x="17" y="59"/>
                    </a:lnTo>
                    <a:lnTo>
                      <a:pt x="17" y="62"/>
                    </a:lnTo>
                    <a:lnTo>
                      <a:pt x="18" y="65"/>
                    </a:lnTo>
                    <a:lnTo>
                      <a:pt x="18" y="67"/>
                    </a:lnTo>
                    <a:lnTo>
                      <a:pt x="20" y="69"/>
                    </a:lnTo>
                    <a:lnTo>
                      <a:pt x="20" y="73"/>
                    </a:lnTo>
                    <a:lnTo>
                      <a:pt x="22" y="75"/>
                    </a:lnTo>
                    <a:lnTo>
                      <a:pt x="22" y="80"/>
                    </a:lnTo>
                    <a:lnTo>
                      <a:pt x="23" y="82"/>
                    </a:lnTo>
                    <a:lnTo>
                      <a:pt x="23" y="86"/>
                    </a:lnTo>
                    <a:lnTo>
                      <a:pt x="25" y="88"/>
                    </a:lnTo>
                    <a:lnTo>
                      <a:pt x="25" y="90"/>
                    </a:lnTo>
                    <a:lnTo>
                      <a:pt x="27" y="93"/>
                    </a:lnTo>
                    <a:lnTo>
                      <a:pt x="27" y="96"/>
                    </a:lnTo>
                    <a:lnTo>
                      <a:pt x="28" y="99"/>
                    </a:lnTo>
                    <a:lnTo>
                      <a:pt x="28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06" name="Freeform 6630"/>
              <p:cNvSpPr>
                <a:spLocks/>
              </p:cNvSpPr>
              <p:nvPr/>
            </p:nvSpPr>
            <p:spPr bwMode="auto">
              <a:xfrm>
                <a:off x="2158" y="3577"/>
                <a:ext cx="31" cy="103"/>
              </a:xfrm>
              <a:custGeom>
                <a:avLst/>
                <a:gdLst>
                  <a:gd name="T0" fmla="*/ 0 w 31"/>
                  <a:gd name="T1" fmla="*/ 0 h 103"/>
                  <a:gd name="T2" fmla="*/ 2 w 31"/>
                  <a:gd name="T3" fmla="*/ 1 h 103"/>
                  <a:gd name="T4" fmla="*/ 2 w 31"/>
                  <a:gd name="T5" fmla="*/ 6 h 103"/>
                  <a:gd name="T6" fmla="*/ 4 w 31"/>
                  <a:gd name="T7" fmla="*/ 9 h 103"/>
                  <a:gd name="T8" fmla="*/ 4 w 31"/>
                  <a:gd name="T9" fmla="*/ 11 h 103"/>
                  <a:gd name="T10" fmla="*/ 5 w 31"/>
                  <a:gd name="T11" fmla="*/ 12 h 103"/>
                  <a:gd name="T12" fmla="*/ 5 w 31"/>
                  <a:gd name="T13" fmla="*/ 17 h 103"/>
                  <a:gd name="T14" fmla="*/ 7 w 31"/>
                  <a:gd name="T15" fmla="*/ 19 h 103"/>
                  <a:gd name="T16" fmla="*/ 7 w 31"/>
                  <a:gd name="T17" fmla="*/ 23 h 103"/>
                  <a:gd name="T18" fmla="*/ 9 w 31"/>
                  <a:gd name="T19" fmla="*/ 25 h 103"/>
                  <a:gd name="T20" fmla="*/ 9 w 31"/>
                  <a:gd name="T21" fmla="*/ 30 h 103"/>
                  <a:gd name="T22" fmla="*/ 10 w 31"/>
                  <a:gd name="T23" fmla="*/ 31 h 103"/>
                  <a:gd name="T24" fmla="*/ 10 w 31"/>
                  <a:gd name="T25" fmla="*/ 33 h 103"/>
                  <a:gd name="T26" fmla="*/ 12 w 31"/>
                  <a:gd name="T27" fmla="*/ 35 h 103"/>
                  <a:gd name="T28" fmla="*/ 12 w 31"/>
                  <a:gd name="T29" fmla="*/ 40 h 103"/>
                  <a:gd name="T30" fmla="*/ 14 w 31"/>
                  <a:gd name="T31" fmla="*/ 41 h 103"/>
                  <a:gd name="T32" fmla="*/ 14 w 31"/>
                  <a:gd name="T33" fmla="*/ 46 h 103"/>
                  <a:gd name="T34" fmla="*/ 15 w 31"/>
                  <a:gd name="T35" fmla="*/ 48 h 103"/>
                  <a:gd name="T36" fmla="*/ 15 w 31"/>
                  <a:gd name="T37" fmla="*/ 52 h 103"/>
                  <a:gd name="T38" fmla="*/ 17 w 31"/>
                  <a:gd name="T39" fmla="*/ 54 h 103"/>
                  <a:gd name="T40" fmla="*/ 17 w 31"/>
                  <a:gd name="T41" fmla="*/ 57 h 103"/>
                  <a:gd name="T42" fmla="*/ 19 w 31"/>
                  <a:gd name="T43" fmla="*/ 59 h 103"/>
                  <a:gd name="T44" fmla="*/ 19 w 31"/>
                  <a:gd name="T45" fmla="*/ 62 h 103"/>
                  <a:gd name="T46" fmla="*/ 20 w 31"/>
                  <a:gd name="T47" fmla="*/ 65 h 103"/>
                  <a:gd name="T48" fmla="*/ 20 w 31"/>
                  <a:gd name="T49" fmla="*/ 69 h 103"/>
                  <a:gd name="T50" fmla="*/ 22 w 31"/>
                  <a:gd name="T51" fmla="*/ 72 h 103"/>
                  <a:gd name="T52" fmla="*/ 22 w 31"/>
                  <a:gd name="T53" fmla="*/ 75 h 103"/>
                  <a:gd name="T54" fmla="*/ 24 w 31"/>
                  <a:gd name="T55" fmla="*/ 78 h 103"/>
                  <a:gd name="T56" fmla="*/ 24 w 31"/>
                  <a:gd name="T57" fmla="*/ 80 h 103"/>
                  <a:gd name="T58" fmla="*/ 26 w 31"/>
                  <a:gd name="T59" fmla="*/ 82 h 103"/>
                  <a:gd name="T60" fmla="*/ 26 w 31"/>
                  <a:gd name="T61" fmla="*/ 86 h 103"/>
                  <a:gd name="T62" fmla="*/ 27 w 31"/>
                  <a:gd name="T63" fmla="*/ 88 h 103"/>
                  <a:gd name="T64" fmla="*/ 27 w 31"/>
                  <a:gd name="T65" fmla="*/ 93 h 103"/>
                  <a:gd name="T66" fmla="*/ 29 w 31"/>
                  <a:gd name="T67" fmla="*/ 94 h 103"/>
                  <a:gd name="T68" fmla="*/ 29 w 31"/>
                  <a:gd name="T69" fmla="*/ 99 h 103"/>
                  <a:gd name="T70" fmla="*/ 31 w 31"/>
                  <a:gd name="T71" fmla="*/ 101 h 103"/>
                  <a:gd name="T72" fmla="*/ 31 w 31"/>
                  <a:gd name="T7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103">
                    <a:moveTo>
                      <a:pt x="0" y="0"/>
                    </a:moveTo>
                    <a:lnTo>
                      <a:pt x="2" y="1"/>
                    </a:lnTo>
                    <a:lnTo>
                      <a:pt x="2" y="6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7"/>
                    </a:lnTo>
                    <a:lnTo>
                      <a:pt x="7" y="19"/>
                    </a:lnTo>
                    <a:lnTo>
                      <a:pt x="7" y="23"/>
                    </a:lnTo>
                    <a:lnTo>
                      <a:pt x="9" y="25"/>
                    </a:lnTo>
                    <a:lnTo>
                      <a:pt x="9" y="30"/>
                    </a:lnTo>
                    <a:lnTo>
                      <a:pt x="10" y="31"/>
                    </a:lnTo>
                    <a:lnTo>
                      <a:pt x="10" y="33"/>
                    </a:lnTo>
                    <a:lnTo>
                      <a:pt x="12" y="35"/>
                    </a:lnTo>
                    <a:lnTo>
                      <a:pt x="12" y="40"/>
                    </a:lnTo>
                    <a:lnTo>
                      <a:pt x="14" y="41"/>
                    </a:lnTo>
                    <a:lnTo>
                      <a:pt x="14" y="46"/>
                    </a:lnTo>
                    <a:lnTo>
                      <a:pt x="15" y="48"/>
                    </a:lnTo>
                    <a:lnTo>
                      <a:pt x="15" y="52"/>
                    </a:lnTo>
                    <a:lnTo>
                      <a:pt x="17" y="54"/>
                    </a:lnTo>
                    <a:lnTo>
                      <a:pt x="17" y="57"/>
                    </a:lnTo>
                    <a:lnTo>
                      <a:pt x="19" y="59"/>
                    </a:lnTo>
                    <a:lnTo>
                      <a:pt x="19" y="62"/>
                    </a:lnTo>
                    <a:lnTo>
                      <a:pt x="20" y="65"/>
                    </a:lnTo>
                    <a:lnTo>
                      <a:pt x="20" y="69"/>
                    </a:lnTo>
                    <a:lnTo>
                      <a:pt x="22" y="72"/>
                    </a:lnTo>
                    <a:lnTo>
                      <a:pt x="22" y="75"/>
                    </a:lnTo>
                    <a:lnTo>
                      <a:pt x="24" y="78"/>
                    </a:lnTo>
                    <a:lnTo>
                      <a:pt x="24" y="80"/>
                    </a:lnTo>
                    <a:lnTo>
                      <a:pt x="26" y="82"/>
                    </a:lnTo>
                    <a:lnTo>
                      <a:pt x="26" y="86"/>
                    </a:lnTo>
                    <a:lnTo>
                      <a:pt x="27" y="88"/>
                    </a:lnTo>
                    <a:lnTo>
                      <a:pt x="27" y="93"/>
                    </a:lnTo>
                    <a:lnTo>
                      <a:pt x="29" y="94"/>
                    </a:lnTo>
                    <a:lnTo>
                      <a:pt x="29" y="99"/>
                    </a:lnTo>
                    <a:lnTo>
                      <a:pt x="31" y="101"/>
                    </a:lnTo>
                    <a:lnTo>
                      <a:pt x="31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07" name="Freeform 6631"/>
              <p:cNvSpPr>
                <a:spLocks/>
              </p:cNvSpPr>
              <p:nvPr/>
            </p:nvSpPr>
            <p:spPr bwMode="auto">
              <a:xfrm>
                <a:off x="2189" y="3680"/>
                <a:ext cx="30" cy="104"/>
              </a:xfrm>
              <a:custGeom>
                <a:avLst/>
                <a:gdLst>
                  <a:gd name="T0" fmla="*/ 0 w 30"/>
                  <a:gd name="T1" fmla="*/ 0 h 104"/>
                  <a:gd name="T2" fmla="*/ 1 w 30"/>
                  <a:gd name="T3" fmla="*/ 2 h 104"/>
                  <a:gd name="T4" fmla="*/ 1 w 30"/>
                  <a:gd name="T5" fmla="*/ 6 h 104"/>
                  <a:gd name="T6" fmla="*/ 3 w 30"/>
                  <a:gd name="T7" fmla="*/ 9 h 104"/>
                  <a:gd name="T8" fmla="*/ 3 w 30"/>
                  <a:gd name="T9" fmla="*/ 12 h 104"/>
                  <a:gd name="T10" fmla="*/ 5 w 30"/>
                  <a:gd name="T11" fmla="*/ 14 h 104"/>
                  <a:gd name="T12" fmla="*/ 5 w 30"/>
                  <a:gd name="T13" fmla="*/ 19 h 104"/>
                  <a:gd name="T14" fmla="*/ 6 w 30"/>
                  <a:gd name="T15" fmla="*/ 21 h 104"/>
                  <a:gd name="T16" fmla="*/ 6 w 30"/>
                  <a:gd name="T17" fmla="*/ 23 h 104"/>
                  <a:gd name="T18" fmla="*/ 8 w 30"/>
                  <a:gd name="T19" fmla="*/ 25 h 104"/>
                  <a:gd name="T20" fmla="*/ 8 w 30"/>
                  <a:gd name="T21" fmla="*/ 30 h 104"/>
                  <a:gd name="T22" fmla="*/ 10 w 30"/>
                  <a:gd name="T23" fmla="*/ 31 h 104"/>
                  <a:gd name="T24" fmla="*/ 10 w 30"/>
                  <a:gd name="T25" fmla="*/ 36 h 104"/>
                  <a:gd name="T26" fmla="*/ 11 w 30"/>
                  <a:gd name="T27" fmla="*/ 38 h 104"/>
                  <a:gd name="T28" fmla="*/ 11 w 30"/>
                  <a:gd name="T29" fmla="*/ 41 h 104"/>
                  <a:gd name="T30" fmla="*/ 13 w 30"/>
                  <a:gd name="T31" fmla="*/ 44 h 104"/>
                  <a:gd name="T32" fmla="*/ 13 w 30"/>
                  <a:gd name="T33" fmla="*/ 48 h 104"/>
                  <a:gd name="T34" fmla="*/ 15 w 30"/>
                  <a:gd name="T35" fmla="*/ 51 h 104"/>
                  <a:gd name="T36" fmla="*/ 15 w 30"/>
                  <a:gd name="T37" fmla="*/ 52 h 104"/>
                  <a:gd name="T38" fmla="*/ 16 w 30"/>
                  <a:gd name="T39" fmla="*/ 54 h 104"/>
                  <a:gd name="T40" fmla="*/ 16 w 30"/>
                  <a:gd name="T41" fmla="*/ 59 h 104"/>
                  <a:gd name="T42" fmla="*/ 18 w 30"/>
                  <a:gd name="T43" fmla="*/ 61 h 104"/>
                  <a:gd name="T44" fmla="*/ 18 w 30"/>
                  <a:gd name="T45" fmla="*/ 65 h 104"/>
                  <a:gd name="T46" fmla="*/ 20 w 30"/>
                  <a:gd name="T47" fmla="*/ 67 h 104"/>
                  <a:gd name="T48" fmla="*/ 20 w 30"/>
                  <a:gd name="T49" fmla="*/ 72 h 104"/>
                  <a:gd name="T50" fmla="*/ 21 w 30"/>
                  <a:gd name="T51" fmla="*/ 73 h 104"/>
                  <a:gd name="T52" fmla="*/ 21 w 30"/>
                  <a:gd name="T53" fmla="*/ 75 h 104"/>
                  <a:gd name="T54" fmla="*/ 23 w 30"/>
                  <a:gd name="T55" fmla="*/ 78 h 104"/>
                  <a:gd name="T56" fmla="*/ 23 w 30"/>
                  <a:gd name="T57" fmla="*/ 82 h 104"/>
                  <a:gd name="T58" fmla="*/ 25 w 30"/>
                  <a:gd name="T59" fmla="*/ 84 h 104"/>
                  <a:gd name="T60" fmla="*/ 25 w 30"/>
                  <a:gd name="T61" fmla="*/ 88 h 104"/>
                  <a:gd name="T62" fmla="*/ 26 w 30"/>
                  <a:gd name="T63" fmla="*/ 91 h 104"/>
                  <a:gd name="T64" fmla="*/ 26 w 30"/>
                  <a:gd name="T65" fmla="*/ 94 h 104"/>
                  <a:gd name="T66" fmla="*/ 28 w 30"/>
                  <a:gd name="T67" fmla="*/ 96 h 104"/>
                  <a:gd name="T68" fmla="*/ 28 w 30"/>
                  <a:gd name="T69" fmla="*/ 99 h 104"/>
                  <a:gd name="T70" fmla="*/ 30 w 30"/>
                  <a:gd name="T71" fmla="*/ 101 h 104"/>
                  <a:gd name="T72" fmla="*/ 30 w 30"/>
                  <a:gd name="T73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104">
                    <a:moveTo>
                      <a:pt x="0" y="0"/>
                    </a:moveTo>
                    <a:lnTo>
                      <a:pt x="1" y="2"/>
                    </a:lnTo>
                    <a:lnTo>
                      <a:pt x="1" y="6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5" y="19"/>
                    </a:lnTo>
                    <a:lnTo>
                      <a:pt x="6" y="21"/>
                    </a:lnTo>
                    <a:lnTo>
                      <a:pt x="6" y="23"/>
                    </a:lnTo>
                    <a:lnTo>
                      <a:pt x="8" y="25"/>
                    </a:lnTo>
                    <a:lnTo>
                      <a:pt x="8" y="30"/>
                    </a:lnTo>
                    <a:lnTo>
                      <a:pt x="10" y="31"/>
                    </a:lnTo>
                    <a:lnTo>
                      <a:pt x="10" y="36"/>
                    </a:lnTo>
                    <a:lnTo>
                      <a:pt x="11" y="38"/>
                    </a:lnTo>
                    <a:lnTo>
                      <a:pt x="11" y="41"/>
                    </a:lnTo>
                    <a:lnTo>
                      <a:pt x="13" y="44"/>
                    </a:lnTo>
                    <a:lnTo>
                      <a:pt x="13" y="48"/>
                    </a:lnTo>
                    <a:lnTo>
                      <a:pt x="15" y="51"/>
                    </a:lnTo>
                    <a:lnTo>
                      <a:pt x="15" y="52"/>
                    </a:lnTo>
                    <a:lnTo>
                      <a:pt x="16" y="54"/>
                    </a:lnTo>
                    <a:lnTo>
                      <a:pt x="16" y="59"/>
                    </a:lnTo>
                    <a:lnTo>
                      <a:pt x="18" y="61"/>
                    </a:lnTo>
                    <a:lnTo>
                      <a:pt x="18" y="65"/>
                    </a:lnTo>
                    <a:lnTo>
                      <a:pt x="20" y="67"/>
                    </a:lnTo>
                    <a:lnTo>
                      <a:pt x="20" y="72"/>
                    </a:lnTo>
                    <a:lnTo>
                      <a:pt x="21" y="73"/>
                    </a:lnTo>
                    <a:lnTo>
                      <a:pt x="21" y="75"/>
                    </a:lnTo>
                    <a:lnTo>
                      <a:pt x="23" y="78"/>
                    </a:lnTo>
                    <a:lnTo>
                      <a:pt x="23" y="82"/>
                    </a:lnTo>
                    <a:lnTo>
                      <a:pt x="25" y="84"/>
                    </a:lnTo>
                    <a:lnTo>
                      <a:pt x="25" y="88"/>
                    </a:lnTo>
                    <a:lnTo>
                      <a:pt x="26" y="91"/>
                    </a:lnTo>
                    <a:lnTo>
                      <a:pt x="26" y="94"/>
                    </a:lnTo>
                    <a:lnTo>
                      <a:pt x="28" y="96"/>
                    </a:lnTo>
                    <a:lnTo>
                      <a:pt x="28" y="99"/>
                    </a:lnTo>
                    <a:lnTo>
                      <a:pt x="30" y="101"/>
                    </a:lnTo>
                    <a:lnTo>
                      <a:pt x="30" y="104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08" name="Freeform 6632"/>
              <p:cNvSpPr>
                <a:spLocks/>
              </p:cNvSpPr>
              <p:nvPr/>
            </p:nvSpPr>
            <p:spPr bwMode="auto">
              <a:xfrm>
                <a:off x="2219" y="3784"/>
                <a:ext cx="30" cy="103"/>
              </a:xfrm>
              <a:custGeom>
                <a:avLst/>
                <a:gdLst>
                  <a:gd name="T0" fmla="*/ 0 w 30"/>
                  <a:gd name="T1" fmla="*/ 0 h 103"/>
                  <a:gd name="T2" fmla="*/ 0 w 30"/>
                  <a:gd name="T3" fmla="*/ 1 h 103"/>
                  <a:gd name="T4" fmla="*/ 1 w 30"/>
                  <a:gd name="T5" fmla="*/ 3 h 103"/>
                  <a:gd name="T6" fmla="*/ 1 w 30"/>
                  <a:gd name="T7" fmla="*/ 8 h 103"/>
                  <a:gd name="T8" fmla="*/ 3 w 30"/>
                  <a:gd name="T9" fmla="*/ 10 h 103"/>
                  <a:gd name="T10" fmla="*/ 3 w 30"/>
                  <a:gd name="T11" fmla="*/ 14 h 103"/>
                  <a:gd name="T12" fmla="*/ 5 w 30"/>
                  <a:gd name="T13" fmla="*/ 16 h 103"/>
                  <a:gd name="T14" fmla="*/ 5 w 30"/>
                  <a:gd name="T15" fmla="*/ 18 h 103"/>
                  <a:gd name="T16" fmla="*/ 6 w 30"/>
                  <a:gd name="T17" fmla="*/ 21 h 103"/>
                  <a:gd name="T18" fmla="*/ 6 w 30"/>
                  <a:gd name="T19" fmla="*/ 24 h 103"/>
                  <a:gd name="T20" fmla="*/ 8 w 30"/>
                  <a:gd name="T21" fmla="*/ 26 h 103"/>
                  <a:gd name="T22" fmla="*/ 8 w 30"/>
                  <a:gd name="T23" fmla="*/ 31 h 103"/>
                  <a:gd name="T24" fmla="*/ 10 w 30"/>
                  <a:gd name="T25" fmla="*/ 32 h 103"/>
                  <a:gd name="T26" fmla="*/ 10 w 30"/>
                  <a:gd name="T27" fmla="*/ 37 h 103"/>
                  <a:gd name="T28" fmla="*/ 11 w 30"/>
                  <a:gd name="T29" fmla="*/ 39 h 103"/>
                  <a:gd name="T30" fmla="*/ 11 w 30"/>
                  <a:gd name="T31" fmla="*/ 41 h 103"/>
                  <a:gd name="T32" fmla="*/ 13 w 30"/>
                  <a:gd name="T33" fmla="*/ 43 h 103"/>
                  <a:gd name="T34" fmla="*/ 13 w 30"/>
                  <a:gd name="T35" fmla="*/ 48 h 103"/>
                  <a:gd name="T36" fmla="*/ 15 w 30"/>
                  <a:gd name="T37" fmla="*/ 50 h 103"/>
                  <a:gd name="T38" fmla="*/ 15 w 30"/>
                  <a:gd name="T39" fmla="*/ 53 h 103"/>
                  <a:gd name="T40" fmla="*/ 16 w 30"/>
                  <a:gd name="T41" fmla="*/ 56 h 103"/>
                  <a:gd name="T42" fmla="*/ 16 w 30"/>
                  <a:gd name="T43" fmla="*/ 60 h 103"/>
                  <a:gd name="T44" fmla="*/ 18 w 30"/>
                  <a:gd name="T45" fmla="*/ 62 h 103"/>
                  <a:gd name="T46" fmla="*/ 18 w 30"/>
                  <a:gd name="T47" fmla="*/ 64 h 103"/>
                  <a:gd name="T48" fmla="*/ 20 w 30"/>
                  <a:gd name="T49" fmla="*/ 66 h 103"/>
                  <a:gd name="T50" fmla="*/ 20 w 30"/>
                  <a:gd name="T51" fmla="*/ 71 h 103"/>
                  <a:gd name="T52" fmla="*/ 22 w 30"/>
                  <a:gd name="T53" fmla="*/ 72 h 103"/>
                  <a:gd name="T54" fmla="*/ 22 w 30"/>
                  <a:gd name="T55" fmla="*/ 77 h 103"/>
                  <a:gd name="T56" fmla="*/ 23 w 30"/>
                  <a:gd name="T57" fmla="*/ 79 h 103"/>
                  <a:gd name="T58" fmla="*/ 23 w 30"/>
                  <a:gd name="T59" fmla="*/ 83 h 103"/>
                  <a:gd name="T60" fmla="*/ 25 w 30"/>
                  <a:gd name="T61" fmla="*/ 85 h 103"/>
                  <a:gd name="T62" fmla="*/ 25 w 30"/>
                  <a:gd name="T63" fmla="*/ 87 h 103"/>
                  <a:gd name="T64" fmla="*/ 27 w 30"/>
                  <a:gd name="T65" fmla="*/ 90 h 103"/>
                  <a:gd name="T66" fmla="*/ 27 w 30"/>
                  <a:gd name="T67" fmla="*/ 93 h 103"/>
                  <a:gd name="T68" fmla="*/ 28 w 30"/>
                  <a:gd name="T69" fmla="*/ 96 h 103"/>
                  <a:gd name="T70" fmla="*/ 28 w 30"/>
                  <a:gd name="T71" fmla="*/ 100 h 103"/>
                  <a:gd name="T72" fmla="*/ 30 w 30"/>
                  <a:gd name="T7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103">
                    <a:moveTo>
                      <a:pt x="0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1" y="8"/>
                    </a:lnTo>
                    <a:lnTo>
                      <a:pt x="3" y="10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6" y="21"/>
                    </a:lnTo>
                    <a:lnTo>
                      <a:pt x="6" y="24"/>
                    </a:lnTo>
                    <a:lnTo>
                      <a:pt x="8" y="26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0" y="37"/>
                    </a:lnTo>
                    <a:lnTo>
                      <a:pt x="11" y="39"/>
                    </a:lnTo>
                    <a:lnTo>
                      <a:pt x="11" y="41"/>
                    </a:lnTo>
                    <a:lnTo>
                      <a:pt x="13" y="43"/>
                    </a:lnTo>
                    <a:lnTo>
                      <a:pt x="13" y="48"/>
                    </a:lnTo>
                    <a:lnTo>
                      <a:pt x="15" y="50"/>
                    </a:lnTo>
                    <a:lnTo>
                      <a:pt x="15" y="53"/>
                    </a:lnTo>
                    <a:lnTo>
                      <a:pt x="16" y="56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18" y="64"/>
                    </a:lnTo>
                    <a:lnTo>
                      <a:pt x="20" y="66"/>
                    </a:lnTo>
                    <a:lnTo>
                      <a:pt x="20" y="71"/>
                    </a:lnTo>
                    <a:lnTo>
                      <a:pt x="22" y="72"/>
                    </a:lnTo>
                    <a:lnTo>
                      <a:pt x="22" y="77"/>
                    </a:lnTo>
                    <a:lnTo>
                      <a:pt x="23" y="79"/>
                    </a:lnTo>
                    <a:lnTo>
                      <a:pt x="23" y="83"/>
                    </a:lnTo>
                    <a:lnTo>
                      <a:pt x="25" y="85"/>
                    </a:lnTo>
                    <a:lnTo>
                      <a:pt x="25" y="87"/>
                    </a:lnTo>
                    <a:lnTo>
                      <a:pt x="27" y="90"/>
                    </a:lnTo>
                    <a:lnTo>
                      <a:pt x="27" y="93"/>
                    </a:lnTo>
                    <a:lnTo>
                      <a:pt x="28" y="96"/>
                    </a:lnTo>
                    <a:lnTo>
                      <a:pt x="28" y="100"/>
                    </a:lnTo>
                    <a:lnTo>
                      <a:pt x="30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09" name="Freeform 6633"/>
              <p:cNvSpPr>
                <a:spLocks/>
              </p:cNvSpPr>
              <p:nvPr/>
            </p:nvSpPr>
            <p:spPr bwMode="auto">
              <a:xfrm>
                <a:off x="2249" y="3887"/>
                <a:ext cx="18" cy="64"/>
              </a:xfrm>
              <a:custGeom>
                <a:avLst/>
                <a:gdLst>
                  <a:gd name="T0" fmla="*/ 0 w 18"/>
                  <a:gd name="T1" fmla="*/ 0 h 64"/>
                  <a:gd name="T2" fmla="*/ 0 w 18"/>
                  <a:gd name="T3" fmla="*/ 3 h 64"/>
                  <a:gd name="T4" fmla="*/ 2 w 18"/>
                  <a:gd name="T5" fmla="*/ 5 h 64"/>
                  <a:gd name="T6" fmla="*/ 2 w 18"/>
                  <a:gd name="T7" fmla="*/ 8 h 64"/>
                  <a:gd name="T8" fmla="*/ 3 w 18"/>
                  <a:gd name="T9" fmla="*/ 10 h 64"/>
                  <a:gd name="T10" fmla="*/ 3 w 18"/>
                  <a:gd name="T11" fmla="*/ 14 h 64"/>
                  <a:gd name="T12" fmla="*/ 5 w 18"/>
                  <a:gd name="T13" fmla="*/ 16 h 64"/>
                  <a:gd name="T14" fmla="*/ 5 w 18"/>
                  <a:gd name="T15" fmla="*/ 21 h 64"/>
                  <a:gd name="T16" fmla="*/ 7 w 18"/>
                  <a:gd name="T17" fmla="*/ 22 h 64"/>
                  <a:gd name="T18" fmla="*/ 7 w 18"/>
                  <a:gd name="T19" fmla="*/ 27 h 64"/>
                  <a:gd name="T20" fmla="*/ 8 w 18"/>
                  <a:gd name="T21" fmla="*/ 29 h 64"/>
                  <a:gd name="T22" fmla="*/ 8 w 18"/>
                  <a:gd name="T23" fmla="*/ 31 h 64"/>
                  <a:gd name="T24" fmla="*/ 10 w 18"/>
                  <a:gd name="T25" fmla="*/ 32 h 64"/>
                  <a:gd name="T26" fmla="*/ 10 w 18"/>
                  <a:gd name="T27" fmla="*/ 37 h 64"/>
                  <a:gd name="T28" fmla="*/ 12 w 18"/>
                  <a:gd name="T29" fmla="*/ 39 h 64"/>
                  <a:gd name="T30" fmla="*/ 12 w 18"/>
                  <a:gd name="T31" fmla="*/ 43 h 64"/>
                  <a:gd name="T32" fmla="*/ 13 w 18"/>
                  <a:gd name="T33" fmla="*/ 45 h 64"/>
                  <a:gd name="T34" fmla="*/ 13 w 18"/>
                  <a:gd name="T35" fmla="*/ 50 h 64"/>
                  <a:gd name="T36" fmla="*/ 15 w 18"/>
                  <a:gd name="T37" fmla="*/ 51 h 64"/>
                  <a:gd name="T38" fmla="*/ 15 w 18"/>
                  <a:gd name="T39" fmla="*/ 54 h 64"/>
                  <a:gd name="T40" fmla="*/ 17 w 18"/>
                  <a:gd name="T41" fmla="*/ 56 h 64"/>
                  <a:gd name="T42" fmla="*/ 17 w 18"/>
                  <a:gd name="T43" fmla="*/ 61 h 64"/>
                  <a:gd name="T44" fmla="*/ 18 w 18"/>
                  <a:gd name="T45" fmla="*/ 62 h 64"/>
                  <a:gd name="T46" fmla="*/ 18 w 18"/>
                  <a:gd name="T47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64">
                    <a:moveTo>
                      <a:pt x="0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3" y="10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5" y="21"/>
                    </a:lnTo>
                    <a:lnTo>
                      <a:pt x="7" y="22"/>
                    </a:lnTo>
                    <a:lnTo>
                      <a:pt x="7" y="27"/>
                    </a:lnTo>
                    <a:lnTo>
                      <a:pt x="8" y="29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0" y="37"/>
                    </a:lnTo>
                    <a:lnTo>
                      <a:pt x="12" y="39"/>
                    </a:lnTo>
                    <a:lnTo>
                      <a:pt x="12" y="43"/>
                    </a:lnTo>
                    <a:lnTo>
                      <a:pt x="13" y="45"/>
                    </a:lnTo>
                    <a:lnTo>
                      <a:pt x="13" y="50"/>
                    </a:lnTo>
                    <a:lnTo>
                      <a:pt x="15" y="51"/>
                    </a:lnTo>
                    <a:lnTo>
                      <a:pt x="15" y="54"/>
                    </a:lnTo>
                    <a:lnTo>
                      <a:pt x="17" y="56"/>
                    </a:lnTo>
                    <a:lnTo>
                      <a:pt x="17" y="61"/>
                    </a:lnTo>
                    <a:lnTo>
                      <a:pt x="18" y="62"/>
                    </a:lnTo>
                    <a:lnTo>
                      <a:pt x="18" y="64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10" name="Line 6634"/>
              <p:cNvSpPr>
                <a:spLocks noChangeShapeType="1"/>
              </p:cNvSpPr>
              <p:nvPr/>
            </p:nvSpPr>
            <p:spPr bwMode="auto">
              <a:xfrm>
                <a:off x="1570" y="1825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11" name="Line 6635"/>
              <p:cNvSpPr>
                <a:spLocks noChangeShapeType="1"/>
              </p:cNvSpPr>
              <p:nvPr/>
            </p:nvSpPr>
            <p:spPr bwMode="auto">
              <a:xfrm>
                <a:off x="1570" y="1826"/>
                <a:ext cx="1" cy="2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12" name="Line 6636"/>
              <p:cNvSpPr>
                <a:spLocks noChangeShapeType="1"/>
              </p:cNvSpPr>
              <p:nvPr/>
            </p:nvSpPr>
            <p:spPr bwMode="auto">
              <a:xfrm>
                <a:off x="1571" y="1828"/>
                <a:ext cx="1" cy="2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13" name="Line 6637"/>
              <p:cNvSpPr>
                <a:spLocks noChangeShapeType="1"/>
              </p:cNvSpPr>
              <p:nvPr/>
            </p:nvSpPr>
            <p:spPr bwMode="auto">
              <a:xfrm>
                <a:off x="1571" y="1830"/>
                <a:ext cx="2" cy="3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14" name="Line 6638"/>
              <p:cNvSpPr>
                <a:spLocks noChangeShapeType="1"/>
              </p:cNvSpPr>
              <p:nvPr/>
            </p:nvSpPr>
            <p:spPr bwMode="auto">
              <a:xfrm>
                <a:off x="1573" y="1833"/>
                <a:ext cx="1" cy="3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15" name="Line 6639"/>
              <p:cNvSpPr>
                <a:spLocks noChangeShapeType="1"/>
              </p:cNvSpPr>
              <p:nvPr/>
            </p:nvSpPr>
            <p:spPr bwMode="auto">
              <a:xfrm>
                <a:off x="1573" y="1836"/>
                <a:ext cx="2" cy="3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16" name="Line 6640"/>
              <p:cNvSpPr>
                <a:spLocks noChangeShapeType="1"/>
              </p:cNvSpPr>
              <p:nvPr/>
            </p:nvSpPr>
            <p:spPr bwMode="auto">
              <a:xfrm>
                <a:off x="1575" y="1839"/>
                <a:ext cx="1" cy="4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17" name="Line 6641"/>
              <p:cNvSpPr>
                <a:spLocks noChangeShapeType="1"/>
              </p:cNvSpPr>
              <p:nvPr/>
            </p:nvSpPr>
            <p:spPr bwMode="auto">
              <a:xfrm>
                <a:off x="1575" y="1843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18" name="Line 6642"/>
              <p:cNvSpPr>
                <a:spLocks noChangeShapeType="1"/>
              </p:cNvSpPr>
              <p:nvPr/>
            </p:nvSpPr>
            <p:spPr bwMode="auto">
              <a:xfrm>
                <a:off x="1576" y="1844"/>
                <a:ext cx="1" cy="5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19" name="Line 6643"/>
              <p:cNvSpPr>
                <a:spLocks noChangeShapeType="1"/>
              </p:cNvSpPr>
              <p:nvPr/>
            </p:nvSpPr>
            <p:spPr bwMode="auto">
              <a:xfrm>
                <a:off x="1576" y="1849"/>
                <a:ext cx="2" cy="3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20" name="Line 6644"/>
              <p:cNvSpPr>
                <a:spLocks noChangeShapeType="1"/>
              </p:cNvSpPr>
              <p:nvPr/>
            </p:nvSpPr>
            <p:spPr bwMode="auto">
              <a:xfrm>
                <a:off x="1578" y="1852"/>
                <a:ext cx="1" cy="2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21" name="Line 6645"/>
              <p:cNvSpPr>
                <a:spLocks noChangeShapeType="1"/>
              </p:cNvSpPr>
              <p:nvPr/>
            </p:nvSpPr>
            <p:spPr bwMode="auto">
              <a:xfrm>
                <a:off x="1578" y="1854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22" name="Line 6646"/>
              <p:cNvSpPr>
                <a:spLocks noChangeShapeType="1"/>
              </p:cNvSpPr>
              <p:nvPr/>
            </p:nvSpPr>
            <p:spPr bwMode="auto">
              <a:xfrm>
                <a:off x="1580" y="1855"/>
                <a:ext cx="1" cy="5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23" name="Line 6647"/>
              <p:cNvSpPr>
                <a:spLocks noChangeShapeType="1"/>
              </p:cNvSpPr>
              <p:nvPr/>
            </p:nvSpPr>
            <p:spPr bwMode="auto">
              <a:xfrm>
                <a:off x="1580" y="1860"/>
                <a:ext cx="1" cy="2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24" name="Line 6648"/>
              <p:cNvSpPr>
                <a:spLocks noChangeShapeType="1"/>
              </p:cNvSpPr>
              <p:nvPr/>
            </p:nvSpPr>
            <p:spPr bwMode="auto">
              <a:xfrm>
                <a:off x="1581" y="1862"/>
                <a:ext cx="1" cy="4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25" name="Line 6649"/>
              <p:cNvSpPr>
                <a:spLocks noChangeShapeType="1"/>
              </p:cNvSpPr>
              <p:nvPr/>
            </p:nvSpPr>
            <p:spPr bwMode="auto">
              <a:xfrm>
                <a:off x="1581" y="1866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26" name="Line 6650"/>
              <p:cNvSpPr>
                <a:spLocks noChangeShapeType="1"/>
              </p:cNvSpPr>
              <p:nvPr/>
            </p:nvSpPr>
            <p:spPr bwMode="auto">
              <a:xfrm>
                <a:off x="1583" y="1868"/>
                <a:ext cx="1" cy="5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27" name="Line 6651"/>
              <p:cNvSpPr>
                <a:spLocks noChangeShapeType="1"/>
              </p:cNvSpPr>
              <p:nvPr/>
            </p:nvSpPr>
            <p:spPr bwMode="auto">
              <a:xfrm>
                <a:off x="1583" y="1873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28" name="Line 6652"/>
              <p:cNvSpPr>
                <a:spLocks noChangeShapeType="1"/>
              </p:cNvSpPr>
              <p:nvPr/>
            </p:nvSpPr>
            <p:spPr bwMode="auto">
              <a:xfrm>
                <a:off x="1585" y="1875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29" name="Line 6653"/>
              <p:cNvSpPr>
                <a:spLocks noChangeShapeType="1"/>
              </p:cNvSpPr>
              <p:nvPr/>
            </p:nvSpPr>
            <p:spPr bwMode="auto">
              <a:xfrm>
                <a:off x="1585" y="1876"/>
                <a:ext cx="1" cy="2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30" name="Line 6654"/>
              <p:cNvSpPr>
                <a:spLocks noChangeShapeType="1"/>
              </p:cNvSpPr>
              <p:nvPr/>
            </p:nvSpPr>
            <p:spPr bwMode="auto">
              <a:xfrm>
                <a:off x="1586" y="1878"/>
                <a:ext cx="1" cy="5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31" name="Line 6655"/>
              <p:cNvSpPr>
                <a:spLocks noChangeShapeType="1"/>
              </p:cNvSpPr>
              <p:nvPr/>
            </p:nvSpPr>
            <p:spPr bwMode="auto">
              <a:xfrm>
                <a:off x="1586" y="1883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32" name="Line 6656"/>
              <p:cNvSpPr>
                <a:spLocks noChangeShapeType="1"/>
              </p:cNvSpPr>
              <p:nvPr/>
            </p:nvSpPr>
            <p:spPr bwMode="auto">
              <a:xfrm>
                <a:off x="1588" y="1885"/>
                <a:ext cx="1" cy="4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33" name="Line 6657"/>
              <p:cNvSpPr>
                <a:spLocks noChangeShapeType="1"/>
              </p:cNvSpPr>
              <p:nvPr/>
            </p:nvSpPr>
            <p:spPr bwMode="auto">
              <a:xfrm>
                <a:off x="1588" y="1889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34" name="Line 6658"/>
              <p:cNvSpPr>
                <a:spLocks noChangeShapeType="1"/>
              </p:cNvSpPr>
              <p:nvPr/>
            </p:nvSpPr>
            <p:spPr bwMode="auto">
              <a:xfrm>
                <a:off x="1590" y="1891"/>
                <a:ext cx="1" cy="5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35" name="Line 6659"/>
              <p:cNvSpPr>
                <a:spLocks noChangeShapeType="1"/>
              </p:cNvSpPr>
              <p:nvPr/>
            </p:nvSpPr>
            <p:spPr bwMode="auto">
              <a:xfrm>
                <a:off x="1590" y="1896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36" name="Line 6660"/>
              <p:cNvSpPr>
                <a:spLocks noChangeShapeType="1"/>
              </p:cNvSpPr>
              <p:nvPr/>
            </p:nvSpPr>
            <p:spPr bwMode="auto">
              <a:xfrm>
                <a:off x="1591" y="1897"/>
                <a:ext cx="1" cy="3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37" name="Line 6661"/>
              <p:cNvSpPr>
                <a:spLocks noChangeShapeType="1"/>
              </p:cNvSpPr>
              <p:nvPr/>
            </p:nvSpPr>
            <p:spPr bwMode="auto">
              <a:xfrm>
                <a:off x="1591" y="1900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38" name="Line 6662"/>
              <p:cNvSpPr>
                <a:spLocks noChangeShapeType="1"/>
              </p:cNvSpPr>
              <p:nvPr/>
            </p:nvSpPr>
            <p:spPr bwMode="auto">
              <a:xfrm>
                <a:off x="1593" y="1902"/>
                <a:ext cx="1" cy="5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39" name="Line 6663"/>
              <p:cNvSpPr>
                <a:spLocks noChangeShapeType="1"/>
              </p:cNvSpPr>
              <p:nvPr/>
            </p:nvSpPr>
            <p:spPr bwMode="auto">
              <a:xfrm>
                <a:off x="1593" y="1907"/>
                <a:ext cx="2" cy="1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40" name="Line 6664"/>
              <p:cNvSpPr>
                <a:spLocks noChangeShapeType="1"/>
              </p:cNvSpPr>
              <p:nvPr/>
            </p:nvSpPr>
            <p:spPr bwMode="auto">
              <a:xfrm>
                <a:off x="1595" y="1908"/>
                <a:ext cx="1" cy="4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41" name="Line 6665"/>
              <p:cNvSpPr>
                <a:spLocks noChangeShapeType="1"/>
              </p:cNvSpPr>
              <p:nvPr/>
            </p:nvSpPr>
            <p:spPr bwMode="auto">
              <a:xfrm>
                <a:off x="1595" y="1912"/>
                <a:ext cx="1" cy="3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42" name="Line 6666"/>
              <p:cNvSpPr>
                <a:spLocks noChangeShapeType="1"/>
              </p:cNvSpPr>
              <p:nvPr/>
            </p:nvSpPr>
            <p:spPr bwMode="auto">
              <a:xfrm>
                <a:off x="1596" y="1915"/>
                <a:ext cx="1" cy="3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43" name="Line 6667"/>
              <p:cNvSpPr>
                <a:spLocks noChangeShapeType="1"/>
              </p:cNvSpPr>
              <p:nvPr/>
            </p:nvSpPr>
            <p:spPr bwMode="auto">
              <a:xfrm>
                <a:off x="1596" y="1918"/>
                <a:ext cx="2" cy="3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44" name="Line 6668"/>
              <p:cNvSpPr>
                <a:spLocks noChangeShapeType="1"/>
              </p:cNvSpPr>
              <p:nvPr/>
            </p:nvSpPr>
            <p:spPr bwMode="auto">
              <a:xfrm>
                <a:off x="1598" y="1921"/>
                <a:ext cx="1" cy="2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45" name="Line 6669"/>
              <p:cNvSpPr>
                <a:spLocks noChangeShapeType="1"/>
              </p:cNvSpPr>
              <p:nvPr/>
            </p:nvSpPr>
            <p:spPr bwMode="auto">
              <a:xfrm>
                <a:off x="1598" y="1923"/>
                <a:ext cx="2" cy="2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46" name="Line 6670"/>
              <p:cNvSpPr>
                <a:spLocks noChangeShapeType="1"/>
              </p:cNvSpPr>
              <p:nvPr/>
            </p:nvSpPr>
            <p:spPr bwMode="auto">
              <a:xfrm>
                <a:off x="1600" y="1925"/>
                <a:ext cx="1" cy="1"/>
              </a:xfrm>
              <a:prstGeom prst="line">
                <a:avLst/>
              </a:prstGeom>
              <a:noFill/>
              <a:ln w="1905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47" name="Freeform 6671"/>
              <p:cNvSpPr>
                <a:spLocks/>
              </p:cNvSpPr>
              <p:nvPr/>
            </p:nvSpPr>
            <p:spPr bwMode="auto">
              <a:xfrm>
                <a:off x="1600" y="1926"/>
                <a:ext cx="30" cy="105"/>
              </a:xfrm>
              <a:custGeom>
                <a:avLst/>
                <a:gdLst>
                  <a:gd name="T0" fmla="*/ 0 w 30"/>
                  <a:gd name="T1" fmla="*/ 0 h 105"/>
                  <a:gd name="T2" fmla="*/ 0 w 30"/>
                  <a:gd name="T3" fmla="*/ 3 h 105"/>
                  <a:gd name="T4" fmla="*/ 1 w 30"/>
                  <a:gd name="T5" fmla="*/ 5 h 105"/>
                  <a:gd name="T6" fmla="*/ 1 w 30"/>
                  <a:gd name="T7" fmla="*/ 10 h 105"/>
                  <a:gd name="T8" fmla="*/ 3 w 30"/>
                  <a:gd name="T9" fmla="*/ 11 h 105"/>
                  <a:gd name="T10" fmla="*/ 3 w 30"/>
                  <a:gd name="T11" fmla="*/ 16 h 105"/>
                  <a:gd name="T12" fmla="*/ 5 w 30"/>
                  <a:gd name="T13" fmla="*/ 18 h 105"/>
                  <a:gd name="T14" fmla="*/ 5 w 30"/>
                  <a:gd name="T15" fmla="*/ 20 h 105"/>
                  <a:gd name="T16" fmla="*/ 7 w 30"/>
                  <a:gd name="T17" fmla="*/ 22 h 105"/>
                  <a:gd name="T18" fmla="*/ 7 w 30"/>
                  <a:gd name="T19" fmla="*/ 26 h 105"/>
                  <a:gd name="T20" fmla="*/ 8 w 30"/>
                  <a:gd name="T21" fmla="*/ 29 h 105"/>
                  <a:gd name="T22" fmla="*/ 8 w 30"/>
                  <a:gd name="T23" fmla="*/ 32 h 105"/>
                  <a:gd name="T24" fmla="*/ 10 w 30"/>
                  <a:gd name="T25" fmla="*/ 34 h 105"/>
                  <a:gd name="T26" fmla="*/ 10 w 30"/>
                  <a:gd name="T27" fmla="*/ 39 h 105"/>
                  <a:gd name="T28" fmla="*/ 12 w 30"/>
                  <a:gd name="T29" fmla="*/ 42 h 105"/>
                  <a:gd name="T30" fmla="*/ 12 w 30"/>
                  <a:gd name="T31" fmla="*/ 43 h 105"/>
                  <a:gd name="T32" fmla="*/ 13 w 30"/>
                  <a:gd name="T33" fmla="*/ 45 h 105"/>
                  <a:gd name="T34" fmla="*/ 13 w 30"/>
                  <a:gd name="T35" fmla="*/ 50 h 105"/>
                  <a:gd name="T36" fmla="*/ 15 w 30"/>
                  <a:gd name="T37" fmla="*/ 52 h 105"/>
                  <a:gd name="T38" fmla="*/ 15 w 30"/>
                  <a:gd name="T39" fmla="*/ 56 h 105"/>
                  <a:gd name="T40" fmla="*/ 17 w 30"/>
                  <a:gd name="T41" fmla="*/ 58 h 105"/>
                  <a:gd name="T42" fmla="*/ 17 w 30"/>
                  <a:gd name="T43" fmla="*/ 63 h 105"/>
                  <a:gd name="T44" fmla="*/ 18 w 30"/>
                  <a:gd name="T45" fmla="*/ 64 h 105"/>
                  <a:gd name="T46" fmla="*/ 18 w 30"/>
                  <a:gd name="T47" fmla="*/ 68 h 105"/>
                  <a:gd name="T48" fmla="*/ 20 w 30"/>
                  <a:gd name="T49" fmla="*/ 71 h 105"/>
                  <a:gd name="T50" fmla="*/ 20 w 30"/>
                  <a:gd name="T51" fmla="*/ 73 h 105"/>
                  <a:gd name="T52" fmla="*/ 22 w 30"/>
                  <a:gd name="T53" fmla="*/ 74 h 105"/>
                  <a:gd name="T54" fmla="*/ 22 w 30"/>
                  <a:gd name="T55" fmla="*/ 79 h 105"/>
                  <a:gd name="T56" fmla="*/ 23 w 30"/>
                  <a:gd name="T57" fmla="*/ 81 h 105"/>
                  <a:gd name="T58" fmla="*/ 23 w 30"/>
                  <a:gd name="T59" fmla="*/ 85 h 105"/>
                  <a:gd name="T60" fmla="*/ 25 w 30"/>
                  <a:gd name="T61" fmla="*/ 87 h 105"/>
                  <a:gd name="T62" fmla="*/ 25 w 30"/>
                  <a:gd name="T63" fmla="*/ 92 h 105"/>
                  <a:gd name="T64" fmla="*/ 27 w 30"/>
                  <a:gd name="T65" fmla="*/ 94 h 105"/>
                  <a:gd name="T66" fmla="*/ 27 w 30"/>
                  <a:gd name="T67" fmla="*/ 95 h 105"/>
                  <a:gd name="T68" fmla="*/ 28 w 30"/>
                  <a:gd name="T69" fmla="*/ 98 h 105"/>
                  <a:gd name="T70" fmla="*/ 28 w 30"/>
                  <a:gd name="T71" fmla="*/ 102 h 105"/>
                  <a:gd name="T72" fmla="*/ 30 w 30"/>
                  <a:gd name="T73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105">
                    <a:moveTo>
                      <a:pt x="0" y="0"/>
                    </a:moveTo>
                    <a:lnTo>
                      <a:pt x="0" y="3"/>
                    </a:lnTo>
                    <a:lnTo>
                      <a:pt x="1" y="5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3" y="16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7" y="22"/>
                    </a:lnTo>
                    <a:lnTo>
                      <a:pt x="7" y="26"/>
                    </a:lnTo>
                    <a:lnTo>
                      <a:pt x="8" y="29"/>
                    </a:lnTo>
                    <a:lnTo>
                      <a:pt x="8" y="32"/>
                    </a:lnTo>
                    <a:lnTo>
                      <a:pt x="10" y="34"/>
                    </a:lnTo>
                    <a:lnTo>
                      <a:pt x="10" y="39"/>
                    </a:lnTo>
                    <a:lnTo>
                      <a:pt x="12" y="42"/>
                    </a:lnTo>
                    <a:lnTo>
                      <a:pt x="12" y="43"/>
                    </a:lnTo>
                    <a:lnTo>
                      <a:pt x="13" y="45"/>
                    </a:lnTo>
                    <a:lnTo>
                      <a:pt x="13" y="50"/>
                    </a:lnTo>
                    <a:lnTo>
                      <a:pt x="15" y="52"/>
                    </a:lnTo>
                    <a:lnTo>
                      <a:pt x="15" y="56"/>
                    </a:lnTo>
                    <a:lnTo>
                      <a:pt x="17" y="58"/>
                    </a:lnTo>
                    <a:lnTo>
                      <a:pt x="17" y="63"/>
                    </a:lnTo>
                    <a:lnTo>
                      <a:pt x="18" y="64"/>
                    </a:lnTo>
                    <a:lnTo>
                      <a:pt x="18" y="68"/>
                    </a:lnTo>
                    <a:lnTo>
                      <a:pt x="20" y="71"/>
                    </a:lnTo>
                    <a:lnTo>
                      <a:pt x="20" y="73"/>
                    </a:lnTo>
                    <a:lnTo>
                      <a:pt x="22" y="74"/>
                    </a:lnTo>
                    <a:lnTo>
                      <a:pt x="22" y="79"/>
                    </a:lnTo>
                    <a:lnTo>
                      <a:pt x="23" y="81"/>
                    </a:lnTo>
                    <a:lnTo>
                      <a:pt x="23" y="85"/>
                    </a:lnTo>
                    <a:lnTo>
                      <a:pt x="25" y="87"/>
                    </a:lnTo>
                    <a:lnTo>
                      <a:pt x="25" y="92"/>
                    </a:lnTo>
                    <a:lnTo>
                      <a:pt x="27" y="94"/>
                    </a:lnTo>
                    <a:lnTo>
                      <a:pt x="27" y="95"/>
                    </a:lnTo>
                    <a:lnTo>
                      <a:pt x="28" y="98"/>
                    </a:lnTo>
                    <a:lnTo>
                      <a:pt x="28" y="102"/>
                    </a:lnTo>
                    <a:lnTo>
                      <a:pt x="30" y="105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48" name="Freeform 6672"/>
              <p:cNvSpPr>
                <a:spLocks/>
              </p:cNvSpPr>
              <p:nvPr/>
            </p:nvSpPr>
            <p:spPr bwMode="auto">
              <a:xfrm>
                <a:off x="1630" y="2031"/>
                <a:ext cx="29" cy="103"/>
              </a:xfrm>
              <a:custGeom>
                <a:avLst/>
                <a:gdLst>
                  <a:gd name="T0" fmla="*/ 0 w 29"/>
                  <a:gd name="T1" fmla="*/ 0 h 103"/>
                  <a:gd name="T2" fmla="*/ 0 w 29"/>
                  <a:gd name="T3" fmla="*/ 3 h 103"/>
                  <a:gd name="T4" fmla="*/ 2 w 29"/>
                  <a:gd name="T5" fmla="*/ 6 h 103"/>
                  <a:gd name="T6" fmla="*/ 2 w 29"/>
                  <a:gd name="T7" fmla="*/ 9 h 103"/>
                  <a:gd name="T8" fmla="*/ 3 w 29"/>
                  <a:gd name="T9" fmla="*/ 11 h 103"/>
                  <a:gd name="T10" fmla="*/ 3 w 29"/>
                  <a:gd name="T11" fmla="*/ 14 h 103"/>
                  <a:gd name="T12" fmla="*/ 5 w 29"/>
                  <a:gd name="T13" fmla="*/ 16 h 103"/>
                  <a:gd name="T14" fmla="*/ 5 w 29"/>
                  <a:gd name="T15" fmla="*/ 20 h 103"/>
                  <a:gd name="T16" fmla="*/ 7 w 29"/>
                  <a:gd name="T17" fmla="*/ 22 h 103"/>
                  <a:gd name="T18" fmla="*/ 7 w 29"/>
                  <a:gd name="T19" fmla="*/ 27 h 103"/>
                  <a:gd name="T20" fmla="*/ 8 w 29"/>
                  <a:gd name="T21" fmla="*/ 29 h 103"/>
                  <a:gd name="T22" fmla="*/ 8 w 29"/>
                  <a:gd name="T23" fmla="*/ 33 h 103"/>
                  <a:gd name="T24" fmla="*/ 10 w 29"/>
                  <a:gd name="T25" fmla="*/ 35 h 103"/>
                  <a:gd name="T26" fmla="*/ 10 w 29"/>
                  <a:gd name="T27" fmla="*/ 37 h 103"/>
                  <a:gd name="T28" fmla="*/ 12 w 29"/>
                  <a:gd name="T29" fmla="*/ 40 h 103"/>
                  <a:gd name="T30" fmla="*/ 12 w 29"/>
                  <a:gd name="T31" fmla="*/ 43 h 103"/>
                  <a:gd name="T32" fmla="*/ 13 w 29"/>
                  <a:gd name="T33" fmla="*/ 45 h 103"/>
                  <a:gd name="T34" fmla="*/ 13 w 29"/>
                  <a:gd name="T35" fmla="*/ 50 h 103"/>
                  <a:gd name="T36" fmla="*/ 15 w 29"/>
                  <a:gd name="T37" fmla="*/ 51 h 103"/>
                  <a:gd name="T38" fmla="*/ 15 w 29"/>
                  <a:gd name="T39" fmla="*/ 56 h 103"/>
                  <a:gd name="T40" fmla="*/ 17 w 29"/>
                  <a:gd name="T41" fmla="*/ 58 h 103"/>
                  <a:gd name="T42" fmla="*/ 17 w 29"/>
                  <a:gd name="T43" fmla="*/ 61 h 103"/>
                  <a:gd name="T44" fmla="*/ 18 w 29"/>
                  <a:gd name="T45" fmla="*/ 62 h 103"/>
                  <a:gd name="T46" fmla="*/ 18 w 29"/>
                  <a:gd name="T47" fmla="*/ 67 h 103"/>
                  <a:gd name="T48" fmla="*/ 20 w 29"/>
                  <a:gd name="T49" fmla="*/ 69 h 103"/>
                  <a:gd name="T50" fmla="*/ 20 w 29"/>
                  <a:gd name="T51" fmla="*/ 72 h 103"/>
                  <a:gd name="T52" fmla="*/ 22 w 29"/>
                  <a:gd name="T53" fmla="*/ 75 h 103"/>
                  <a:gd name="T54" fmla="*/ 22 w 29"/>
                  <a:gd name="T55" fmla="*/ 79 h 103"/>
                  <a:gd name="T56" fmla="*/ 23 w 29"/>
                  <a:gd name="T57" fmla="*/ 82 h 103"/>
                  <a:gd name="T58" fmla="*/ 23 w 29"/>
                  <a:gd name="T59" fmla="*/ 83 h 103"/>
                  <a:gd name="T60" fmla="*/ 25 w 29"/>
                  <a:gd name="T61" fmla="*/ 85 h 103"/>
                  <a:gd name="T62" fmla="*/ 25 w 29"/>
                  <a:gd name="T63" fmla="*/ 90 h 103"/>
                  <a:gd name="T64" fmla="*/ 27 w 29"/>
                  <a:gd name="T65" fmla="*/ 92 h 103"/>
                  <a:gd name="T66" fmla="*/ 27 w 29"/>
                  <a:gd name="T67" fmla="*/ 96 h 103"/>
                  <a:gd name="T68" fmla="*/ 29 w 29"/>
                  <a:gd name="T69" fmla="*/ 98 h 103"/>
                  <a:gd name="T70" fmla="*/ 29 w 29"/>
                  <a:gd name="T71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" h="103">
                    <a:moveTo>
                      <a:pt x="0" y="0"/>
                    </a:moveTo>
                    <a:lnTo>
                      <a:pt x="0" y="3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5" y="20"/>
                    </a:lnTo>
                    <a:lnTo>
                      <a:pt x="7" y="22"/>
                    </a:lnTo>
                    <a:lnTo>
                      <a:pt x="7" y="27"/>
                    </a:lnTo>
                    <a:lnTo>
                      <a:pt x="8" y="29"/>
                    </a:lnTo>
                    <a:lnTo>
                      <a:pt x="8" y="33"/>
                    </a:lnTo>
                    <a:lnTo>
                      <a:pt x="10" y="35"/>
                    </a:lnTo>
                    <a:lnTo>
                      <a:pt x="10" y="37"/>
                    </a:lnTo>
                    <a:lnTo>
                      <a:pt x="12" y="40"/>
                    </a:lnTo>
                    <a:lnTo>
                      <a:pt x="12" y="43"/>
                    </a:lnTo>
                    <a:lnTo>
                      <a:pt x="13" y="45"/>
                    </a:lnTo>
                    <a:lnTo>
                      <a:pt x="13" y="50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7" y="58"/>
                    </a:lnTo>
                    <a:lnTo>
                      <a:pt x="17" y="61"/>
                    </a:lnTo>
                    <a:lnTo>
                      <a:pt x="18" y="62"/>
                    </a:lnTo>
                    <a:lnTo>
                      <a:pt x="18" y="67"/>
                    </a:lnTo>
                    <a:lnTo>
                      <a:pt x="20" y="69"/>
                    </a:lnTo>
                    <a:lnTo>
                      <a:pt x="20" y="72"/>
                    </a:lnTo>
                    <a:lnTo>
                      <a:pt x="22" y="75"/>
                    </a:lnTo>
                    <a:lnTo>
                      <a:pt x="22" y="79"/>
                    </a:lnTo>
                    <a:lnTo>
                      <a:pt x="23" y="82"/>
                    </a:lnTo>
                    <a:lnTo>
                      <a:pt x="23" y="83"/>
                    </a:lnTo>
                    <a:lnTo>
                      <a:pt x="25" y="85"/>
                    </a:lnTo>
                    <a:lnTo>
                      <a:pt x="25" y="90"/>
                    </a:lnTo>
                    <a:lnTo>
                      <a:pt x="27" y="92"/>
                    </a:lnTo>
                    <a:lnTo>
                      <a:pt x="27" y="96"/>
                    </a:lnTo>
                    <a:lnTo>
                      <a:pt x="29" y="98"/>
                    </a:lnTo>
                    <a:lnTo>
                      <a:pt x="29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49" name="Freeform 6673"/>
              <p:cNvSpPr>
                <a:spLocks/>
              </p:cNvSpPr>
              <p:nvPr/>
            </p:nvSpPr>
            <p:spPr bwMode="auto">
              <a:xfrm>
                <a:off x="1659" y="2134"/>
                <a:ext cx="30" cy="103"/>
              </a:xfrm>
              <a:custGeom>
                <a:avLst/>
                <a:gdLst>
                  <a:gd name="T0" fmla="*/ 0 w 30"/>
                  <a:gd name="T1" fmla="*/ 0 h 103"/>
                  <a:gd name="T2" fmla="*/ 1 w 30"/>
                  <a:gd name="T3" fmla="*/ 1 h 103"/>
                  <a:gd name="T4" fmla="*/ 1 w 30"/>
                  <a:gd name="T5" fmla="*/ 3 h 103"/>
                  <a:gd name="T6" fmla="*/ 3 w 30"/>
                  <a:gd name="T7" fmla="*/ 6 h 103"/>
                  <a:gd name="T8" fmla="*/ 3 w 30"/>
                  <a:gd name="T9" fmla="*/ 10 h 103"/>
                  <a:gd name="T10" fmla="*/ 5 w 30"/>
                  <a:gd name="T11" fmla="*/ 12 h 103"/>
                  <a:gd name="T12" fmla="*/ 5 w 30"/>
                  <a:gd name="T13" fmla="*/ 16 h 103"/>
                  <a:gd name="T14" fmla="*/ 6 w 30"/>
                  <a:gd name="T15" fmla="*/ 19 h 103"/>
                  <a:gd name="T16" fmla="*/ 6 w 30"/>
                  <a:gd name="T17" fmla="*/ 22 h 103"/>
                  <a:gd name="T18" fmla="*/ 8 w 30"/>
                  <a:gd name="T19" fmla="*/ 24 h 103"/>
                  <a:gd name="T20" fmla="*/ 8 w 30"/>
                  <a:gd name="T21" fmla="*/ 27 h 103"/>
                  <a:gd name="T22" fmla="*/ 10 w 30"/>
                  <a:gd name="T23" fmla="*/ 29 h 103"/>
                  <a:gd name="T24" fmla="*/ 10 w 30"/>
                  <a:gd name="T25" fmla="*/ 33 h 103"/>
                  <a:gd name="T26" fmla="*/ 11 w 30"/>
                  <a:gd name="T27" fmla="*/ 35 h 103"/>
                  <a:gd name="T28" fmla="*/ 11 w 30"/>
                  <a:gd name="T29" fmla="*/ 40 h 103"/>
                  <a:gd name="T30" fmla="*/ 13 w 30"/>
                  <a:gd name="T31" fmla="*/ 41 h 103"/>
                  <a:gd name="T32" fmla="*/ 13 w 30"/>
                  <a:gd name="T33" fmla="*/ 46 h 103"/>
                  <a:gd name="T34" fmla="*/ 15 w 30"/>
                  <a:gd name="T35" fmla="*/ 48 h 103"/>
                  <a:gd name="T36" fmla="*/ 15 w 30"/>
                  <a:gd name="T37" fmla="*/ 50 h 103"/>
                  <a:gd name="T38" fmla="*/ 16 w 30"/>
                  <a:gd name="T39" fmla="*/ 51 h 103"/>
                  <a:gd name="T40" fmla="*/ 16 w 30"/>
                  <a:gd name="T41" fmla="*/ 56 h 103"/>
                  <a:gd name="T42" fmla="*/ 18 w 30"/>
                  <a:gd name="T43" fmla="*/ 58 h 103"/>
                  <a:gd name="T44" fmla="*/ 18 w 30"/>
                  <a:gd name="T45" fmla="*/ 62 h 103"/>
                  <a:gd name="T46" fmla="*/ 20 w 30"/>
                  <a:gd name="T47" fmla="*/ 64 h 103"/>
                  <a:gd name="T48" fmla="*/ 20 w 30"/>
                  <a:gd name="T49" fmla="*/ 69 h 103"/>
                  <a:gd name="T50" fmla="*/ 21 w 30"/>
                  <a:gd name="T51" fmla="*/ 71 h 103"/>
                  <a:gd name="T52" fmla="*/ 21 w 30"/>
                  <a:gd name="T53" fmla="*/ 73 h 103"/>
                  <a:gd name="T54" fmla="*/ 23 w 30"/>
                  <a:gd name="T55" fmla="*/ 75 h 103"/>
                  <a:gd name="T56" fmla="*/ 23 w 30"/>
                  <a:gd name="T57" fmla="*/ 80 h 103"/>
                  <a:gd name="T58" fmla="*/ 25 w 30"/>
                  <a:gd name="T59" fmla="*/ 82 h 103"/>
                  <a:gd name="T60" fmla="*/ 25 w 30"/>
                  <a:gd name="T61" fmla="*/ 85 h 103"/>
                  <a:gd name="T62" fmla="*/ 26 w 30"/>
                  <a:gd name="T63" fmla="*/ 88 h 103"/>
                  <a:gd name="T64" fmla="*/ 26 w 30"/>
                  <a:gd name="T65" fmla="*/ 92 h 103"/>
                  <a:gd name="T66" fmla="*/ 28 w 30"/>
                  <a:gd name="T67" fmla="*/ 94 h 103"/>
                  <a:gd name="T68" fmla="*/ 28 w 30"/>
                  <a:gd name="T69" fmla="*/ 98 h 103"/>
                  <a:gd name="T70" fmla="*/ 30 w 30"/>
                  <a:gd name="T71" fmla="*/ 101 h 103"/>
                  <a:gd name="T72" fmla="*/ 30 w 30"/>
                  <a:gd name="T7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103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5" y="12"/>
                    </a:lnTo>
                    <a:lnTo>
                      <a:pt x="5" y="16"/>
                    </a:lnTo>
                    <a:lnTo>
                      <a:pt x="6" y="19"/>
                    </a:lnTo>
                    <a:lnTo>
                      <a:pt x="6" y="22"/>
                    </a:lnTo>
                    <a:lnTo>
                      <a:pt x="8" y="24"/>
                    </a:lnTo>
                    <a:lnTo>
                      <a:pt x="8" y="27"/>
                    </a:lnTo>
                    <a:lnTo>
                      <a:pt x="10" y="29"/>
                    </a:lnTo>
                    <a:lnTo>
                      <a:pt x="10" y="33"/>
                    </a:lnTo>
                    <a:lnTo>
                      <a:pt x="11" y="35"/>
                    </a:lnTo>
                    <a:lnTo>
                      <a:pt x="11" y="40"/>
                    </a:lnTo>
                    <a:lnTo>
                      <a:pt x="13" y="41"/>
                    </a:lnTo>
                    <a:lnTo>
                      <a:pt x="13" y="46"/>
                    </a:lnTo>
                    <a:lnTo>
                      <a:pt x="15" y="48"/>
                    </a:lnTo>
                    <a:lnTo>
                      <a:pt x="15" y="50"/>
                    </a:lnTo>
                    <a:lnTo>
                      <a:pt x="16" y="51"/>
                    </a:lnTo>
                    <a:lnTo>
                      <a:pt x="16" y="56"/>
                    </a:lnTo>
                    <a:lnTo>
                      <a:pt x="18" y="58"/>
                    </a:lnTo>
                    <a:lnTo>
                      <a:pt x="18" y="62"/>
                    </a:lnTo>
                    <a:lnTo>
                      <a:pt x="20" y="64"/>
                    </a:lnTo>
                    <a:lnTo>
                      <a:pt x="20" y="69"/>
                    </a:lnTo>
                    <a:lnTo>
                      <a:pt x="21" y="71"/>
                    </a:lnTo>
                    <a:lnTo>
                      <a:pt x="21" y="73"/>
                    </a:lnTo>
                    <a:lnTo>
                      <a:pt x="23" y="75"/>
                    </a:lnTo>
                    <a:lnTo>
                      <a:pt x="23" y="80"/>
                    </a:lnTo>
                    <a:lnTo>
                      <a:pt x="25" y="82"/>
                    </a:lnTo>
                    <a:lnTo>
                      <a:pt x="25" y="85"/>
                    </a:lnTo>
                    <a:lnTo>
                      <a:pt x="26" y="88"/>
                    </a:lnTo>
                    <a:lnTo>
                      <a:pt x="26" y="92"/>
                    </a:lnTo>
                    <a:lnTo>
                      <a:pt x="28" y="94"/>
                    </a:lnTo>
                    <a:lnTo>
                      <a:pt x="28" y="98"/>
                    </a:lnTo>
                    <a:lnTo>
                      <a:pt x="30" y="101"/>
                    </a:lnTo>
                    <a:lnTo>
                      <a:pt x="30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50" name="Freeform 6674"/>
              <p:cNvSpPr>
                <a:spLocks/>
              </p:cNvSpPr>
              <p:nvPr/>
            </p:nvSpPr>
            <p:spPr bwMode="auto">
              <a:xfrm>
                <a:off x="1689" y="2237"/>
                <a:ext cx="30" cy="103"/>
              </a:xfrm>
              <a:custGeom>
                <a:avLst/>
                <a:gdLst>
                  <a:gd name="T0" fmla="*/ 0 w 30"/>
                  <a:gd name="T1" fmla="*/ 0 h 103"/>
                  <a:gd name="T2" fmla="*/ 1 w 30"/>
                  <a:gd name="T3" fmla="*/ 1 h 103"/>
                  <a:gd name="T4" fmla="*/ 1 w 30"/>
                  <a:gd name="T5" fmla="*/ 6 h 103"/>
                  <a:gd name="T6" fmla="*/ 3 w 30"/>
                  <a:gd name="T7" fmla="*/ 8 h 103"/>
                  <a:gd name="T8" fmla="*/ 3 w 30"/>
                  <a:gd name="T9" fmla="*/ 12 h 103"/>
                  <a:gd name="T10" fmla="*/ 5 w 30"/>
                  <a:gd name="T11" fmla="*/ 14 h 103"/>
                  <a:gd name="T12" fmla="*/ 5 w 30"/>
                  <a:gd name="T13" fmla="*/ 19 h 103"/>
                  <a:gd name="T14" fmla="*/ 6 w 30"/>
                  <a:gd name="T15" fmla="*/ 20 h 103"/>
                  <a:gd name="T16" fmla="*/ 6 w 30"/>
                  <a:gd name="T17" fmla="*/ 22 h 103"/>
                  <a:gd name="T18" fmla="*/ 8 w 30"/>
                  <a:gd name="T19" fmla="*/ 25 h 103"/>
                  <a:gd name="T20" fmla="*/ 8 w 30"/>
                  <a:gd name="T21" fmla="*/ 29 h 103"/>
                  <a:gd name="T22" fmla="*/ 10 w 30"/>
                  <a:gd name="T23" fmla="*/ 30 h 103"/>
                  <a:gd name="T24" fmla="*/ 10 w 30"/>
                  <a:gd name="T25" fmla="*/ 35 h 103"/>
                  <a:gd name="T26" fmla="*/ 11 w 30"/>
                  <a:gd name="T27" fmla="*/ 37 h 103"/>
                  <a:gd name="T28" fmla="*/ 11 w 30"/>
                  <a:gd name="T29" fmla="*/ 41 h 103"/>
                  <a:gd name="T30" fmla="*/ 13 w 30"/>
                  <a:gd name="T31" fmla="*/ 43 h 103"/>
                  <a:gd name="T32" fmla="*/ 13 w 30"/>
                  <a:gd name="T33" fmla="*/ 46 h 103"/>
                  <a:gd name="T34" fmla="*/ 15 w 30"/>
                  <a:gd name="T35" fmla="*/ 48 h 103"/>
                  <a:gd name="T36" fmla="*/ 15 w 30"/>
                  <a:gd name="T37" fmla="*/ 52 h 103"/>
                  <a:gd name="T38" fmla="*/ 16 w 30"/>
                  <a:gd name="T39" fmla="*/ 54 h 103"/>
                  <a:gd name="T40" fmla="*/ 16 w 30"/>
                  <a:gd name="T41" fmla="*/ 59 h 103"/>
                  <a:gd name="T42" fmla="*/ 18 w 30"/>
                  <a:gd name="T43" fmla="*/ 61 h 103"/>
                  <a:gd name="T44" fmla="*/ 18 w 30"/>
                  <a:gd name="T45" fmla="*/ 64 h 103"/>
                  <a:gd name="T46" fmla="*/ 20 w 30"/>
                  <a:gd name="T47" fmla="*/ 67 h 103"/>
                  <a:gd name="T48" fmla="*/ 20 w 30"/>
                  <a:gd name="T49" fmla="*/ 69 h 103"/>
                  <a:gd name="T50" fmla="*/ 22 w 30"/>
                  <a:gd name="T51" fmla="*/ 71 h 103"/>
                  <a:gd name="T52" fmla="*/ 22 w 30"/>
                  <a:gd name="T53" fmla="*/ 75 h 103"/>
                  <a:gd name="T54" fmla="*/ 23 w 30"/>
                  <a:gd name="T55" fmla="*/ 77 h 103"/>
                  <a:gd name="T56" fmla="*/ 23 w 30"/>
                  <a:gd name="T57" fmla="*/ 82 h 103"/>
                  <a:gd name="T58" fmla="*/ 25 w 30"/>
                  <a:gd name="T59" fmla="*/ 83 h 103"/>
                  <a:gd name="T60" fmla="*/ 25 w 30"/>
                  <a:gd name="T61" fmla="*/ 88 h 103"/>
                  <a:gd name="T62" fmla="*/ 27 w 30"/>
                  <a:gd name="T63" fmla="*/ 90 h 103"/>
                  <a:gd name="T64" fmla="*/ 27 w 30"/>
                  <a:gd name="T65" fmla="*/ 93 h 103"/>
                  <a:gd name="T66" fmla="*/ 28 w 30"/>
                  <a:gd name="T67" fmla="*/ 94 h 103"/>
                  <a:gd name="T68" fmla="*/ 28 w 30"/>
                  <a:gd name="T69" fmla="*/ 98 h 103"/>
                  <a:gd name="T70" fmla="*/ 30 w 30"/>
                  <a:gd name="T71" fmla="*/ 101 h 103"/>
                  <a:gd name="T72" fmla="*/ 30 w 30"/>
                  <a:gd name="T7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103">
                    <a:moveTo>
                      <a:pt x="0" y="0"/>
                    </a:moveTo>
                    <a:lnTo>
                      <a:pt x="1" y="1"/>
                    </a:lnTo>
                    <a:lnTo>
                      <a:pt x="1" y="6"/>
                    </a:lnTo>
                    <a:lnTo>
                      <a:pt x="3" y="8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5" y="19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8" y="25"/>
                    </a:lnTo>
                    <a:lnTo>
                      <a:pt x="8" y="29"/>
                    </a:lnTo>
                    <a:lnTo>
                      <a:pt x="10" y="30"/>
                    </a:lnTo>
                    <a:lnTo>
                      <a:pt x="10" y="35"/>
                    </a:lnTo>
                    <a:lnTo>
                      <a:pt x="11" y="37"/>
                    </a:lnTo>
                    <a:lnTo>
                      <a:pt x="11" y="41"/>
                    </a:lnTo>
                    <a:lnTo>
                      <a:pt x="13" y="43"/>
                    </a:lnTo>
                    <a:lnTo>
                      <a:pt x="13" y="46"/>
                    </a:lnTo>
                    <a:lnTo>
                      <a:pt x="15" y="48"/>
                    </a:lnTo>
                    <a:lnTo>
                      <a:pt x="15" y="52"/>
                    </a:lnTo>
                    <a:lnTo>
                      <a:pt x="16" y="54"/>
                    </a:lnTo>
                    <a:lnTo>
                      <a:pt x="16" y="59"/>
                    </a:lnTo>
                    <a:lnTo>
                      <a:pt x="18" y="61"/>
                    </a:lnTo>
                    <a:lnTo>
                      <a:pt x="18" y="64"/>
                    </a:lnTo>
                    <a:lnTo>
                      <a:pt x="20" y="67"/>
                    </a:lnTo>
                    <a:lnTo>
                      <a:pt x="20" y="69"/>
                    </a:lnTo>
                    <a:lnTo>
                      <a:pt x="22" y="71"/>
                    </a:lnTo>
                    <a:lnTo>
                      <a:pt x="22" y="75"/>
                    </a:lnTo>
                    <a:lnTo>
                      <a:pt x="23" y="77"/>
                    </a:lnTo>
                    <a:lnTo>
                      <a:pt x="23" y="82"/>
                    </a:lnTo>
                    <a:lnTo>
                      <a:pt x="25" y="83"/>
                    </a:lnTo>
                    <a:lnTo>
                      <a:pt x="25" y="88"/>
                    </a:lnTo>
                    <a:lnTo>
                      <a:pt x="27" y="90"/>
                    </a:lnTo>
                    <a:lnTo>
                      <a:pt x="27" y="93"/>
                    </a:lnTo>
                    <a:lnTo>
                      <a:pt x="28" y="94"/>
                    </a:lnTo>
                    <a:lnTo>
                      <a:pt x="28" y="98"/>
                    </a:lnTo>
                    <a:lnTo>
                      <a:pt x="30" y="101"/>
                    </a:lnTo>
                    <a:lnTo>
                      <a:pt x="30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51" name="Freeform 6675"/>
              <p:cNvSpPr>
                <a:spLocks/>
              </p:cNvSpPr>
              <p:nvPr/>
            </p:nvSpPr>
            <p:spPr bwMode="auto">
              <a:xfrm>
                <a:off x="1719" y="2340"/>
                <a:ext cx="30" cy="103"/>
              </a:xfrm>
              <a:custGeom>
                <a:avLst/>
                <a:gdLst>
                  <a:gd name="T0" fmla="*/ 0 w 30"/>
                  <a:gd name="T1" fmla="*/ 0 h 103"/>
                  <a:gd name="T2" fmla="*/ 0 w 30"/>
                  <a:gd name="T3" fmla="*/ 1 h 103"/>
                  <a:gd name="T4" fmla="*/ 2 w 30"/>
                  <a:gd name="T5" fmla="*/ 4 h 103"/>
                  <a:gd name="T6" fmla="*/ 2 w 30"/>
                  <a:gd name="T7" fmla="*/ 8 h 103"/>
                  <a:gd name="T8" fmla="*/ 3 w 30"/>
                  <a:gd name="T9" fmla="*/ 11 h 103"/>
                  <a:gd name="T10" fmla="*/ 3 w 30"/>
                  <a:gd name="T11" fmla="*/ 12 h 103"/>
                  <a:gd name="T12" fmla="*/ 5 w 30"/>
                  <a:gd name="T13" fmla="*/ 14 h 103"/>
                  <a:gd name="T14" fmla="*/ 5 w 30"/>
                  <a:gd name="T15" fmla="*/ 19 h 103"/>
                  <a:gd name="T16" fmla="*/ 7 w 30"/>
                  <a:gd name="T17" fmla="*/ 21 h 103"/>
                  <a:gd name="T18" fmla="*/ 7 w 30"/>
                  <a:gd name="T19" fmla="*/ 25 h 103"/>
                  <a:gd name="T20" fmla="*/ 8 w 30"/>
                  <a:gd name="T21" fmla="*/ 27 h 103"/>
                  <a:gd name="T22" fmla="*/ 8 w 30"/>
                  <a:gd name="T23" fmla="*/ 31 h 103"/>
                  <a:gd name="T24" fmla="*/ 10 w 30"/>
                  <a:gd name="T25" fmla="*/ 33 h 103"/>
                  <a:gd name="T26" fmla="*/ 10 w 30"/>
                  <a:gd name="T27" fmla="*/ 35 h 103"/>
                  <a:gd name="T28" fmla="*/ 12 w 30"/>
                  <a:gd name="T29" fmla="*/ 38 h 103"/>
                  <a:gd name="T30" fmla="*/ 12 w 30"/>
                  <a:gd name="T31" fmla="*/ 41 h 103"/>
                  <a:gd name="T32" fmla="*/ 13 w 30"/>
                  <a:gd name="T33" fmla="*/ 43 h 103"/>
                  <a:gd name="T34" fmla="*/ 13 w 30"/>
                  <a:gd name="T35" fmla="*/ 48 h 103"/>
                  <a:gd name="T36" fmla="*/ 15 w 30"/>
                  <a:gd name="T37" fmla="*/ 50 h 103"/>
                  <a:gd name="T38" fmla="*/ 15 w 30"/>
                  <a:gd name="T39" fmla="*/ 54 h 103"/>
                  <a:gd name="T40" fmla="*/ 17 w 30"/>
                  <a:gd name="T41" fmla="*/ 56 h 103"/>
                  <a:gd name="T42" fmla="*/ 17 w 30"/>
                  <a:gd name="T43" fmla="*/ 59 h 103"/>
                  <a:gd name="T44" fmla="*/ 18 w 30"/>
                  <a:gd name="T45" fmla="*/ 61 h 103"/>
                  <a:gd name="T46" fmla="*/ 18 w 30"/>
                  <a:gd name="T47" fmla="*/ 65 h 103"/>
                  <a:gd name="T48" fmla="*/ 20 w 30"/>
                  <a:gd name="T49" fmla="*/ 67 h 103"/>
                  <a:gd name="T50" fmla="*/ 20 w 30"/>
                  <a:gd name="T51" fmla="*/ 72 h 103"/>
                  <a:gd name="T52" fmla="*/ 22 w 30"/>
                  <a:gd name="T53" fmla="*/ 73 h 103"/>
                  <a:gd name="T54" fmla="*/ 22 w 30"/>
                  <a:gd name="T55" fmla="*/ 77 h 103"/>
                  <a:gd name="T56" fmla="*/ 23 w 30"/>
                  <a:gd name="T57" fmla="*/ 80 h 103"/>
                  <a:gd name="T58" fmla="*/ 23 w 30"/>
                  <a:gd name="T59" fmla="*/ 82 h 103"/>
                  <a:gd name="T60" fmla="*/ 25 w 30"/>
                  <a:gd name="T61" fmla="*/ 83 h 103"/>
                  <a:gd name="T62" fmla="*/ 25 w 30"/>
                  <a:gd name="T63" fmla="*/ 88 h 103"/>
                  <a:gd name="T64" fmla="*/ 27 w 30"/>
                  <a:gd name="T65" fmla="*/ 90 h 103"/>
                  <a:gd name="T66" fmla="*/ 27 w 30"/>
                  <a:gd name="T67" fmla="*/ 94 h 103"/>
                  <a:gd name="T68" fmla="*/ 28 w 30"/>
                  <a:gd name="T69" fmla="*/ 96 h 103"/>
                  <a:gd name="T70" fmla="*/ 28 w 30"/>
                  <a:gd name="T71" fmla="*/ 101 h 103"/>
                  <a:gd name="T72" fmla="*/ 30 w 30"/>
                  <a:gd name="T7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103">
                    <a:moveTo>
                      <a:pt x="0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5" y="19"/>
                    </a:lnTo>
                    <a:lnTo>
                      <a:pt x="7" y="21"/>
                    </a:lnTo>
                    <a:lnTo>
                      <a:pt x="7" y="25"/>
                    </a:lnTo>
                    <a:lnTo>
                      <a:pt x="8" y="27"/>
                    </a:lnTo>
                    <a:lnTo>
                      <a:pt x="8" y="31"/>
                    </a:lnTo>
                    <a:lnTo>
                      <a:pt x="10" y="33"/>
                    </a:lnTo>
                    <a:lnTo>
                      <a:pt x="10" y="35"/>
                    </a:lnTo>
                    <a:lnTo>
                      <a:pt x="12" y="38"/>
                    </a:lnTo>
                    <a:lnTo>
                      <a:pt x="12" y="41"/>
                    </a:lnTo>
                    <a:lnTo>
                      <a:pt x="13" y="43"/>
                    </a:lnTo>
                    <a:lnTo>
                      <a:pt x="13" y="48"/>
                    </a:lnTo>
                    <a:lnTo>
                      <a:pt x="15" y="50"/>
                    </a:lnTo>
                    <a:lnTo>
                      <a:pt x="15" y="54"/>
                    </a:lnTo>
                    <a:lnTo>
                      <a:pt x="17" y="56"/>
                    </a:lnTo>
                    <a:lnTo>
                      <a:pt x="17" y="59"/>
                    </a:lnTo>
                    <a:lnTo>
                      <a:pt x="18" y="61"/>
                    </a:lnTo>
                    <a:lnTo>
                      <a:pt x="18" y="65"/>
                    </a:lnTo>
                    <a:lnTo>
                      <a:pt x="20" y="67"/>
                    </a:lnTo>
                    <a:lnTo>
                      <a:pt x="20" y="72"/>
                    </a:lnTo>
                    <a:lnTo>
                      <a:pt x="22" y="73"/>
                    </a:lnTo>
                    <a:lnTo>
                      <a:pt x="22" y="77"/>
                    </a:lnTo>
                    <a:lnTo>
                      <a:pt x="23" y="80"/>
                    </a:lnTo>
                    <a:lnTo>
                      <a:pt x="23" y="82"/>
                    </a:lnTo>
                    <a:lnTo>
                      <a:pt x="25" y="83"/>
                    </a:lnTo>
                    <a:lnTo>
                      <a:pt x="25" y="88"/>
                    </a:lnTo>
                    <a:lnTo>
                      <a:pt x="27" y="90"/>
                    </a:lnTo>
                    <a:lnTo>
                      <a:pt x="27" y="94"/>
                    </a:lnTo>
                    <a:lnTo>
                      <a:pt x="28" y="96"/>
                    </a:lnTo>
                    <a:lnTo>
                      <a:pt x="28" y="101"/>
                    </a:lnTo>
                    <a:lnTo>
                      <a:pt x="30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52" name="Freeform 6676"/>
              <p:cNvSpPr>
                <a:spLocks/>
              </p:cNvSpPr>
              <p:nvPr/>
            </p:nvSpPr>
            <p:spPr bwMode="auto">
              <a:xfrm>
                <a:off x="1749" y="2443"/>
                <a:ext cx="30" cy="103"/>
              </a:xfrm>
              <a:custGeom>
                <a:avLst/>
                <a:gdLst>
                  <a:gd name="T0" fmla="*/ 0 w 30"/>
                  <a:gd name="T1" fmla="*/ 0 h 103"/>
                  <a:gd name="T2" fmla="*/ 0 w 30"/>
                  <a:gd name="T3" fmla="*/ 1 h 103"/>
                  <a:gd name="T4" fmla="*/ 2 w 30"/>
                  <a:gd name="T5" fmla="*/ 4 h 103"/>
                  <a:gd name="T6" fmla="*/ 2 w 30"/>
                  <a:gd name="T7" fmla="*/ 8 h 103"/>
                  <a:gd name="T8" fmla="*/ 3 w 30"/>
                  <a:gd name="T9" fmla="*/ 11 h 103"/>
                  <a:gd name="T10" fmla="*/ 3 w 30"/>
                  <a:gd name="T11" fmla="*/ 14 h 103"/>
                  <a:gd name="T12" fmla="*/ 5 w 30"/>
                  <a:gd name="T13" fmla="*/ 17 h 103"/>
                  <a:gd name="T14" fmla="*/ 5 w 30"/>
                  <a:gd name="T15" fmla="*/ 21 h 103"/>
                  <a:gd name="T16" fmla="*/ 7 w 30"/>
                  <a:gd name="T17" fmla="*/ 22 h 103"/>
                  <a:gd name="T18" fmla="*/ 7 w 30"/>
                  <a:gd name="T19" fmla="*/ 25 h 103"/>
                  <a:gd name="T20" fmla="*/ 8 w 30"/>
                  <a:gd name="T21" fmla="*/ 27 h 103"/>
                  <a:gd name="T22" fmla="*/ 8 w 30"/>
                  <a:gd name="T23" fmla="*/ 32 h 103"/>
                  <a:gd name="T24" fmla="*/ 10 w 30"/>
                  <a:gd name="T25" fmla="*/ 33 h 103"/>
                  <a:gd name="T26" fmla="*/ 10 w 30"/>
                  <a:gd name="T27" fmla="*/ 38 h 103"/>
                  <a:gd name="T28" fmla="*/ 12 w 30"/>
                  <a:gd name="T29" fmla="*/ 40 h 103"/>
                  <a:gd name="T30" fmla="*/ 12 w 30"/>
                  <a:gd name="T31" fmla="*/ 44 h 103"/>
                  <a:gd name="T32" fmla="*/ 13 w 30"/>
                  <a:gd name="T33" fmla="*/ 46 h 103"/>
                  <a:gd name="T34" fmla="*/ 13 w 30"/>
                  <a:gd name="T35" fmla="*/ 51 h 103"/>
                  <a:gd name="T36" fmla="*/ 15 w 30"/>
                  <a:gd name="T37" fmla="*/ 52 h 103"/>
                  <a:gd name="T38" fmla="*/ 15 w 30"/>
                  <a:gd name="T39" fmla="*/ 54 h 103"/>
                  <a:gd name="T40" fmla="*/ 17 w 30"/>
                  <a:gd name="T41" fmla="*/ 56 h 103"/>
                  <a:gd name="T42" fmla="*/ 17 w 30"/>
                  <a:gd name="T43" fmla="*/ 61 h 103"/>
                  <a:gd name="T44" fmla="*/ 19 w 30"/>
                  <a:gd name="T45" fmla="*/ 62 h 103"/>
                  <a:gd name="T46" fmla="*/ 19 w 30"/>
                  <a:gd name="T47" fmla="*/ 67 h 103"/>
                  <a:gd name="T48" fmla="*/ 20 w 30"/>
                  <a:gd name="T49" fmla="*/ 69 h 103"/>
                  <a:gd name="T50" fmla="*/ 20 w 30"/>
                  <a:gd name="T51" fmla="*/ 73 h 103"/>
                  <a:gd name="T52" fmla="*/ 22 w 30"/>
                  <a:gd name="T53" fmla="*/ 75 h 103"/>
                  <a:gd name="T54" fmla="*/ 22 w 30"/>
                  <a:gd name="T55" fmla="*/ 78 h 103"/>
                  <a:gd name="T56" fmla="*/ 24 w 30"/>
                  <a:gd name="T57" fmla="*/ 80 h 103"/>
                  <a:gd name="T58" fmla="*/ 24 w 30"/>
                  <a:gd name="T59" fmla="*/ 83 h 103"/>
                  <a:gd name="T60" fmla="*/ 25 w 30"/>
                  <a:gd name="T61" fmla="*/ 86 h 103"/>
                  <a:gd name="T62" fmla="*/ 25 w 30"/>
                  <a:gd name="T63" fmla="*/ 90 h 103"/>
                  <a:gd name="T64" fmla="*/ 27 w 30"/>
                  <a:gd name="T65" fmla="*/ 93 h 103"/>
                  <a:gd name="T66" fmla="*/ 27 w 30"/>
                  <a:gd name="T67" fmla="*/ 96 h 103"/>
                  <a:gd name="T68" fmla="*/ 29 w 30"/>
                  <a:gd name="T69" fmla="*/ 99 h 103"/>
                  <a:gd name="T70" fmla="*/ 29 w 30"/>
                  <a:gd name="T71" fmla="*/ 101 h 103"/>
                  <a:gd name="T72" fmla="*/ 30 w 30"/>
                  <a:gd name="T7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103">
                    <a:moveTo>
                      <a:pt x="0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5" y="17"/>
                    </a:lnTo>
                    <a:lnTo>
                      <a:pt x="5" y="21"/>
                    </a:lnTo>
                    <a:lnTo>
                      <a:pt x="7" y="22"/>
                    </a:lnTo>
                    <a:lnTo>
                      <a:pt x="7" y="25"/>
                    </a:lnTo>
                    <a:lnTo>
                      <a:pt x="8" y="27"/>
                    </a:lnTo>
                    <a:lnTo>
                      <a:pt x="8" y="32"/>
                    </a:lnTo>
                    <a:lnTo>
                      <a:pt x="10" y="33"/>
                    </a:lnTo>
                    <a:lnTo>
                      <a:pt x="10" y="38"/>
                    </a:lnTo>
                    <a:lnTo>
                      <a:pt x="12" y="40"/>
                    </a:lnTo>
                    <a:lnTo>
                      <a:pt x="12" y="44"/>
                    </a:lnTo>
                    <a:lnTo>
                      <a:pt x="13" y="46"/>
                    </a:lnTo>
                    <a:lnTo>
                      <a:pt x="13" y="51"/>
                    </a:lnTo>
                    <a:lnTo>
                      <a:pt x="15" y="52"/>
                    </a:lnTo>
                    <a:lnTo>
                      <a:pt x="15" y="54"/>
                    </a:lnTo>
                    <a:lnTo>
                      <a:pt x="17" y="56"/>
                    </a:lnTo>
                    <a:lnTo>
                      <a:pt x="17" y="61"/>
                    </a:lnTo>
                    <a:lnTo>
                      <a:pt x="19" y="62"/>
                    </a:lnTo>
                    <a:lnTo>
                      <a:pt x="19" y="67"/>
                    </a:lnTo>
                    <a:lnTo>
                      <a:pt x="20" y="69"/>
                    </a:lnTo>
                    <a:lnTo>
                      <a:pt x="20" y="73"/>
                    </a:lnTo>
                    <a:lnTo>
                      <a:pt x="22" y="75"/>
                    </a:lnTo>
                    <a:lnTo>
                      <a:pt x="22" y="78"/>
                    </a:lnTo>
                    <a:lnTo>
                      <a:pt x="24" y="80"/>
                    </a:lnTo>
                    <a:lnTo>
                      <a:pt x="24" y="83"/>
                    </a:lnTo>
                    <a:lnTo>
                      <a:pt x="25" y="86"/>
                    </a:lnTo>
                    <a:lnTo>
                      <a:pt x="25" y="90"/>
                    </a:lnTo>
                    <a:lnTo>
                      <a:pt x="27" y="93"/>
                    </a:lnTo>
                    <a:lnTo>
                      <a:pt x="27" y="96"/>
                    </a:lnTo>
                    <a:lnTo>
                      <a:pt x="29" y="99"/>
                    </a:lnTo>
                    <a:lnTo>
                      <a:pt x="29" y="101"/>
                    </a:lnTo>
                    <a:lnTo>
                      <a:pt x="30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53" name="Freeform 6677"/>
              <p:cNvSpPr>
                <a:spLocks/>
              </p:cNvSpPr>
              <p:nvPr/>
            </p:nvSpPr>
            <p:spPr bwMode="auto">
              <a:xfrm>
                <a:off x="1779" y="2546"/>
                <a:ext cx="29" cy="103"/>
              </a:xfrm>
              <a:custGeom>
                <a:avLst/>
                <a:gdLst>
                  <a:gd name="T0" fmla="*/ 0 w 29"/>
                  <a:gd name="T1" fmla="*/ 0 h 103"/>
                  <a:gd name="T2" fmla="*/ 0 w 29"/>
                  <a:gd name="T3" fmla="*/ 4 h 103"/>
                  <a:gd name="T4" fmla="*/ 2 w 29"/>
                  <a:gd name="T5" fmla="*/ 6 h 103"/>
                  <a:gd name="T6" fmla="*/ 2 w 29"/>
                  <a:gd name="T7" fmla="*/ 11 h 103"/>
                  <a:gd name="T8" fmla="*/ 4 w 29"/>
                  <a:gd name="T9" fmla="*/ 12 h 103"/>
                  <a:gd name="T10" fmla="*/ 4 w 29"/>
                  <a:gd name="T11" fmla="*/ 17 h 103"/>
                  <a:gd name="T12" fmla="*/ 5 w 29"/>
                  <a:gd name="T13" fmla="*/ 19 h 103"/>
                  <a:gd name="T14" fmla="*/ 5 w 29"/>
                  <a:gd name="T15" fmla="*/ 21 h 103"/>
                  <a:gd name="T16" fmla="*/ 7 w 29"/>
                  <a:gd name="T17" fmla="*/ 23 h 103"/>
                  <a:gd name="T18" fmla="*/ 7 w 29"/>
                  <a:gd name="T19" fmla="*/ 27 h 103"/>
                  <a:gd name="T20" fmla="*/ 9 w 29"/>
                  <a:gd name="T21" fmla="*/ 30 h 103"/>
                  <a:gd name="T22" fmla="*/ 9 w 29"/>
                  <a:gd name="T23" fmla="*/ 33 h 103"/>
                  <a:gd name="T24" fmla="*/ 10 w 29"/>
                  <a:gd name="T25" fmla="*/ 35 h 103"/>
                  <a:gd name="T26" fmla="*/ 10 w 29"/>
                  <a:gd name="T27" fmla="*/ 40 h 103"/>
                  <a:gd name="T28" fmla="*/ 12 w 29"/>
                  <a:gd name="T29" fmla="*/ 42 h 103"/>
                  <a:gd name="T30" fmla="*/ 12 w 29"/>
                  <a:gd name="T31" fmla="*/ 44 h 103"/>
                  <a:gd name="T32" fmla="*/ 14 w 29"/>
                  <a:gd name="T33" fmla="*/ 46 h 103"/>
                  <a:gd name="T34" fmla="*/ 14 w 29"/>
                  <a:gd name="T35" fmla="*/ 51 h 103"/>
                  <a:gd name="T36" fmla="*/ 15 w 29"/>
                  <a:gd name="T37" fmla="*/ 52 h 103"/>
                  <a:gd name="T38" fmla="*/ 15 w 29"/>
                  <a:gd name="T39" fmla="*/ 57 h 103"/>
                  <a:gd name="T40" fmla="*/ 17 w 29"/>
                  <a:gd name="T41" fmla="*/ 59 h 103"/>
                  <a:gd name="T42" fmla="*/ 17 w 29"/>
                  <a:gd name="T43" fmla="*/ 62 h 103"/>
                  <a:gd name="T44" fmla="*/ 19 w 29"/>
                  <a:gd name="T45" fmla="*/ 65 h 103"/>
                  <a:gd name="T46" fmla="*/ 19 w 29"/>
                  <a:gd name="T47" fmla="*/ 67 h 103"/>
                  <a:gd name="T48" fmla="*/ 20 w 29"/>
                  <a:gd name="T49" fmla="*/ 69 h 103"/>
                  <a:gd name="T50" fmla="*/ 20 w 29"/>
                  <a:gd name="T51" fmla="*/ 73 h 103"/>
                  <a:gd name="T52" fmla="*/ 22 w 29"/>
                  <a:gd name="T53" fmla="*/ 75 h 103"/>
                  <a:gd name="T54" fmla="*/ 22 w 29"/>
                  <a:gd name="T55" fmla="*/ 80 h 103"/>
                  <a:gd name="T56" fmla="*/ 24 w 29"/>
                  <a:gd name="T57" fmla="*/ 82 h 103"/>
                  <a:gd name="T58" fmla="*/ 24 w 29"/>
                  <a:gd name="T59" fmla="*/ 86 h 103"/>
                  <a:gd name="T60" fmla="*/ 25 w 29"/>
                  <a:gd name="T61" fmla="*/ 88 h 103"/>
                  <a:gd name="T62" fmla="*/ 25 w 29"/>
                  <a:gd name="T63" fmla="*/ 90 h 103"/>
                  <a:gd name="T64" fmla="*/ 27 w 29"/>
                  <a:gd name="T65" fmla="*/ 93 h 103"/>
                  <a:gd name="T66" fmla="*/ 27 w 29"/>
                  <a:gd name="T67" fmla="*/ 96 h 103"/>
                  <a:gd name="T68" fmla="*/ 29 w 29"/>
                  <a:gd name="T69" fmla="*/ 99 h 103"/>
                  <a:gd name="T70" fmla="*/ 29 w 29"/>
                  <a:gd name="T71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" h="103">
                    <a:moveTo>
                      <a:pt x="0" y="0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4" y="17"/>
                    </a:lnTo>
                    <a:lnTo>
                      <a:pt x="5" y="19"/>
                    </a:lnTo>
                    <a:lnTo>
                      <a:pt x="5" y="21"/>
                    </a:lnTo>
                    <a:lnTo>
                      <a:pt x="7" y="23"/>
                    </a:lnTo>
                    <a:lnTo>
                      <a:pt x="7" y="27"/>
                    </a:lnTo>
                    <a:lnTo>
                      <a:pt x="9" y="30"/>
                    </a:lnTo>
                    <a:lnTo>
                      <a:pt x="9" y="33"/>
                    </a:lnTo>
                    <a:lnTo>
                      <a:pt x="10" y="35"/>
                    </a:lnTo>
                    <a:lnTo>
                      <a:pt x="10" y="40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4" y="51"/>
                    </a:lnTo>
                    <a:lnTo>
                      <a:pt x="15" y="52"/>
                    </a:lnTo>
                    <a:lnTo>
                      <a:pt x="15" y="57"/>
                    </a:lnTo>
                    <a:lnTo>
                      <a:pt x="17" y="59"/>
                    </a:lnTo>
                    <a:lnTo>
                      <a:pt x="17" y="62"/>
                    </a:lnTo>
                    <a:lnTo>
                      <a:pt x="19" y="65"/>
                    </a:lnTo>
                    <a:lnTo>
                      <a:pt x="19" y="67"/>
                    </a:lnTo>
                    <a:lnTo>
                      <a:pt x="20" y="69"/>
                    </a:lnTo>
                    <a:lnTo>
                      <a:pt x="20" y="73"/>
                    </a:lnTo>
                    <a:lnTo>
                      <a:pt x="22" y="75"/>
                    </a:lnTo>
                    <a:lnTo>
                      <a:pt x="22" y="80"/>
                    </a:lnTo>
                    <a:lnTo>
                      <a:pt x="24" y="82"/>
                    </a:lnTo>
                    <a:lnTo>
                      <a:pt x="24" y="86"/>
                    </a:lnTo>
                    <a:lnTo>
                      <a:pt x="25" y="88"/>
                    </a:lnTo>
                    <a:lnTo>
                      <a:pt x="25" y="90"/>
                    </a:lnTo>
                    <a:lnTo>
                      <a:pt x="27" y="93"/>
                    </a:lnTo>
                    <a:lnTo>
                      <a:pt x="27" y="96"/>
                    </a:lnTo>
                    <a:lnTo>
                      <a:pt x="29" y="99"/>
                    </a:lnTo>
                    <a:lnTo>
                      <a:pt x="29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54" name="Freeform 6678"/>
              <p:cNvSpPr>
                <a:spLocks/>
              </p:cNvSpPr>
              <p:nvPr/>
            </p:nvSpPr>
            <p:spPr bwMode="auto">
              <a:xfrm>
                <a:off x="1808" y="2649"/>
                <a:ext cx="30" cy="103"/>
              </a:xfrm>
              <a:custGeom>
                <a:avLst/>
                <a:gdLst>
                  <a:gd name="T0" fmla="*/ 0 w 30"/>
                  <a:gd name="T1" fmla="*/ 0 h 103"/>
                  <a:gd name="T2" fmla="*/ 1 w 30"/>
                  <a:gd name="T3" fmla="*/ 2 h 103"/>
                  <a:gd name="T4" fmla="*/ 1 w 30"/>
                  <a:gd name="T5" fmla="*/ 6 h 103"/>
                  <a:gd name="T6" fmla="*/ 3 w 30"/>
                  <a:gd name="T7" fmla="*/ 9 h 103"/>
                  <a:gd name="T8" fmla="*/ 3 w 30"/>
                  <a:gd name="T9" fmla="*/ 11 h 103"/>
                  <a:gd name="T10" fmla="*/ 5 w 30"/>
                  <a:gd name="T11" fmla="*/ 12 h 103"/>
                  <a:gd name="T12" fmla="*/ 5 w 30"/>
                  <a:gd name="T13" fmla="*/ 17 h 103"/>
                  <a:gd name="T14" fmla="*/ 6 w 30"/>
                  <a:gd name="T15" fmla="*/ 19 h 103"/>
                  <a:gd name="T16" fmla="*/ 6 w 30"/>
                  <a:gd name="T17" fmla="*/ 23 h 103"/>
                  <a:gd name="T18" fmla="*/ 8 w 30"/>
                  <a:gd name="T19" fmla="*/ 25 h 103"/>
                  <a:gd name="T20" fmla="*/ 8 w 30"/>
                  <a:gd name="T21" fmla="*/ 30 h 103"/>
                  <a:gd name="T22" fmla="*/ 10 w 30"/>
                  <a:gd name="T23" fmla="*/ 32 h 103"/>
                  <a:gd name="T24" fmla="*/ 10 w 30"/>
                  <a:gd name="T25" fmla="*/ 33 h 103"/>
                  <a:gd name="T26" fmla="*/ 12 w 30"/>
                  <a:gd name="T27" fmla="*/ 36 h 103"/>
                  <a:gd name="T28" fmla="*/ 12 w 30"/>
                  <a:gd name="T29" fmla="*/ 40 h 103"/>
                  <a:gd name="T30" fmla="*/ 13 w 30"/>
                  <a:gd name="T31" fmla="*/ 43 h 103"/>
                  <a:gd name="T32" fmla="*/ 13 w 30"/>
                  <a:gd name="T33" fmla="*/ 46 h 103"/>
                  <a:gd name="T34" fmla="*/ 15 w 30"/>
                  <a:gd name="T35" fmla="*/ 48 h 103"/>
                  <a:gd name="T36" fmla="*/ 15 w 30"/>
                  <a:gd name="T37" fmla="*/ 52 h 103"/>
                  <a:gd name="T38" fmla="*/ 17 w 30"/>
                  <a:gd name="T39" fmla="*/ 54 h 103"/>
                  <a:gd name="T40" fmla="*/ 17 w 30"/>
                  <a:gd name="T41" fmla="*/ 57 h 103"/>
                  <a:gd name="T42" fmla="*/ 18 w 30"/>
                  <a:gd name="T43" fmla="*/ 59 h 103"/>
                  <a:gd name="T44" fmla="*/ 18 w 30"/>
                  <a:gd name="T45" fmla="*/ 62 h 103"/>
                  <a:gd name="T46" fmla="*/ 20 w 30"/>
                  <a:gd name="T47" fmla="*/ 65 h 103"/>
                  <a:gd name="T48" fmla="*/ 20 w 30"/>
                  <a:gd name="T49" fmla="*/ 70 h 103"/>
                  <a:gd name="T50" fmla="*/ 22 w 30"/>
                  <a:gd name="T51" fmla="*/ 72 h 103"/>
                  <a:gd name="T52" fmla="*/ 22 w 30"/>
                  <a:gd name="T53" fmla="*/ 75 h 103"/>
                  <a:gd name="T54" fmla="*/ 23 w 30"/>
                  <a:gd name="T55" fmla="*/ 78 h 103"/>
                  <a:gd name="T56" fmla="*/ 23 w 30"/>
                  <a:gd name="T57" fmla="*/ 80 h 103"/>
                  <a:gd name="T58" fmla="*/ 25 w 30"/>
                  <a:gd name="T59" fmla="*/ 82 h 103"/>
                  <a:gd name="T60" fmla="*/ 25 w 30"/>
                  <a:gd name="T61" fmla="*/ 86 h 103"/>
                  <a:gd name="T62" fmla="*/ 27 w 30"/>
                  <a:gd name="T63" fmla="*/ 88 h 103"/>
                  <a:gd name="T64" fmla="*/ 27 w 30"/>
                  <a:gd name="T65" fmla="*/ 93 h 103"/>
                  <a:gd name="T66" fmla="*/ 28 w 30"/>
                  <a:gd name="T67" fmla="*/ 94 h 103"/>
                  <a:gd name="T68" fmla="*/ 28 w 30"/>
                  <a:gd name="T69" fmla="*/ 99 h 103"/>
                  <a:gd name="T70" fmla="*/ 30 w 30"/>
                  <a:gd name="T71" fmla="*/ 101 h 103"/>
                  <a:gd name="T72" fmla="*/ 30 w 30"/>
                  <a:gd name="T7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103">
                    <a:moveTo>
                      <a:pt x="0" y="0"/>
                    </a:moveTo>
                    <a:lnTo>
                      <a:pt x="1" y="2"/>
                    </a:lnTo>
                    <a:lnTo>
                      <a:pt x="1" y="6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5" y="17"/>
                    </a:lnTo>
                    <a:lnTo>
                      <a:pt x="6" y="19"/>
                    </a:lnTo>
                    <a:lnTo>
                      <a:pt x="6" y="23"/>
                    </a:lnTo>
                    <a:lnTo>
                      <a:pt x="8" y="25"/>
                    </a:lnTo>
                    <a:lnTo>
                      <a:pt x="8" y="30"/>
                    </a:lnTo>
                    <a:lnTo>
                      <a:pt x="10" y="32"/>
                    </a:lnTo>
                    <a:lnTo>
                      <a:pt x="10" y="33"/>
                    </a:lnTo>
                    <a:lnTo>
                      <a:pt x="12" y="36"/>
                    </a:lnTo>
                    <a:lnTo>
                      <a:pt x="12" y="40"/>
                    </a:lnTo>
                    <a:lnTo>
                      <a:pt x="13" y="43"/>
                    </a:lnTo>
                    <a:lnTo>
                      <a:pt x="13" y="46"/>
                    </a:lnTo>
                    <a:lnTo>
                      <a:pt x="15" y="48"/>
                    </a:lnTo>
                    <a:lnTo>
                      <a:pt x="15" y="52"/>
                    </a:lnTo>
                    <a:lnTo>
                      <a:pt x="17" y="54"/>
                    </a:lnTo>
                    <a:lnTo>
                      <a:pt x="17" y="57"/>
                    </a:lnTo>
                    <a:lnTo>
                      <a:pt x="18" y="59"/>
                    </a:lnTo>
                    <a:lnTo>
                      <a:pt x="18" y="62"/>
                    </a:lnTo>
                    <a:lnTo>
                      <a:pt x="20" y="65"/>
                    </a:lnTo>
                    <a:lnTo>
                      <a:pt x="20" y="70"/>
                    </a:lnTo>
                    <a:lnTo>
                      <a:pt x="22" y="72"/>
                    </a:lnTo>
                    <a:lnTo>
                      <a:pt x="22" y="75"/>
                    </a:lnTo>
                    <a:lnTo>
                      <a:pt x="23" y="78"/>
                    </a:lnTo>
                    <a:lnTo>
                      <a:pt x="23" y="80"/>
                    </a:lnTo>
                    <a:lnTo>
                      <a:pt x="25" y="82"/>
                    </a:lnTo>
                    <a:lnTo>
                      <a:pt x="25" y="86"/>
                    </a:lnTo>
                    <a:lnTo>
                      <a:pt x="27" y="88"/>
                    </a:lnTo>
                    <a:lnTo>
                      <a:pt x="27" y="93"/>
                    </a:lnTo>
                    <a:lnTo>
                      <a:pt x="28" y="94"/>
                    </a:lnTo>
                    <a:lnTo>
                      <a:pt x="28" y="99"/>
                    </a:lnTo>
                    <a:lnTo>
                      <a:pt x="30" y="101"/>
                    </a:lnTo>
                    <a:lnTo>
                      <a:pt x="30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55" name="Freeform 6679"/>
              <p:cNvSpPr>
                <a:spLocks/>
              </p:cNvSpPr>
              <p:nvPr/>
            </p:nvSpPr>
            <p:spPr bwMode="auto">
              <a:xfrm>
                <a:off x="1838" y="2752"/>
                <a:ext cx="30" cy="104"/>
              </a:xfrm>
              <a:custGeom>
                <a:avLst/>
                <a:gdLst>
                  <a:gd name="T0" fmla="*/ 0 w 30"/>
                  <a:gd name="T1" fmla="*/ 0 h 104"/>
                  <a:gd name="T2" fmla="*/ 0 w 30"/>
                  <a:gd name="T3" fmla="*/ 2 h 104"/>
                  <a:gd name="T4" fmla="*/ 2 w 30"/>
                  <a:gd name="T5" fmla="*/ 4 h 104"/>
                  <a:gd name="T6" fmla="*/ 2 w 30"/>
                  <a:gd name="T7" fmla="*/ 6 h 104"/>
                  <a:gd name="T8" fmla="*/ 3 w 30"/>
                  <a:gd name="T9" fmla="*/ 9 h 104"/>
                  <a:gd name="T10" fmla="*/ 3 w 30"/>
                  <a:gd name="T11" fmla="*/ 12 h 104"/>
                  <a:gd name="T12" fmla="*/ 5 w 30"/>
                  <a:gd name="T13" fmla="*/ 15 h 104"/>
                  <a:gd name="T14" fmla="*/ 5 w 30"/>
                  <a:gd name="T15" fmla="*/ 19 h 104"/>
                  <a:gd name="T16" fmla="*/ 7 w 30"/>
                  <a:gd name="T17" fmla="*/ 22 h 104"/>
                  <a:gd name="T18" fmla="*/ 7 w 30"/>
                  <a:gd name="T19" fmla="*/ 25 h 104"/>
                  <a:gd name="T20" fmla="*/ 8 w 30"/>
                  <a:gd name="T21" fmla="*/ 27 h 104"/>
                  <a:gd name="T22" fmla="*/ 8 w 30"/>
                  <a:gd name="T23" fmla="*/ 30 h 104"/>
                  <a:gd name="T24" fmla="*/ 10 w 30"/>
                  <a:gd name="T25" fmla="*/ 32 h 104"/>
                  <a:gd name="T26" fmla="*/ 10 w 30"/>
                  <a:gd name="T27" fmla="*/ 36 h 104"/>
                  <a:gd name="T28" fmla="*/ 12 w 30"/>
                  <a:gd name="T29" fmla="*/ 38 h 104"/>
                  <a:gd name="T30" fmla="*/ 12 w 30"/>
                  <a:gd name="T31" fmla="*/ 43 h 104"/>
                  <a:gd name="T32" fmla="*/ 13 w 30"/>
                  <a:gd name="T33" fmla="*/ 44 h 104"/>
                  <a:gd name="T34" fmla="*/ 13 w 30"/>
                  <a:gd name="T35" fmla="*/ 49 h 104"/>
                  <a:gd name="T36" fmla="*/ 15 w 30"/>
                  <a:gd name="T37" fmla="*/ 51 h 104"/>
                  <a:gd name="T38" fmla="*/ 15 w 30"/>
                  <a:gd name="T39" fmla="*/ 53 h 104"/>
                  <a:gd name="T40" fmla="*/ 17 w 30"/>
                  <a:gd name="T41" fmla="*/ 54 h 104"/>
                  <a:gd name="T42" fmla="*/ 17 w 30"/>
                  <a:gd name="T43" fmla="*/ 59 h 104"/>
                  <a:gd name="T44" fmla="*/ 18 w 30"/>
                  <a:gd name="T45" fmla="*/ 61 h 104"/>
                  <a:gd name="T46" fmla="*/ 18 w 30"/>
                  <a:gd name="T47" fmla="*/ 65 h 104"/>
                  <a:gd name="T48" fmla="*/ 20 w 30"/>
                  <a:gd name="T49" fmla="*/ 67 h 104"/>
                  <a:gd name="T50" fmla="*/ 20 w 30"/>
                  <a:gd name="T51" fmla="*/ 72 h 104"/>
                  <a:gd name="T52" fmla="*/ 22 w 30"/>
                  <a:gd name="T53" fmla="*/ 73 h 104"/>
                  <a:gd name="T54" fmla="*/ 22 w 30"/>
                  <a:gd name="T55" fmla="*/ 75 h 104"/>
                  <a:gd name="T56" fmla="*/ 23 w 30"/>
                  <a:gd name="T57" fmla="*/ 78 h 104"/>
                  <a:gd name="T58" fmla="*/ 23 w 30"/>
                  <a:gd name="T59" fmla="*/ 82 h 104"/>
                  <a:gd name="T60" fmla="*/ 25 w 30"/>
                  <a:gd name="T61" fmla="*/ 84 h 104"/>
                  <a:gd name="T62" fmla="*/ 25 w 30"/>
                  <a:gd name="T63" fmla="*/ 88 h 104"/>
                  <a:gd name="T64" fmla="*/ 27 w 30"/>
                  <a:gd name="T65" fmla="*/ 91 h 104"/>
                  <a:gd name="T66" fmla="*/ 27 w 30"/>
                  <a:gd name="T67" fmla="*/ 94 h 104"/>
                  <a:gd name="T68" fmla="*/ 28 w 30"/>
                  <a:gd name="T69" fmla="*/ 97 h 104"/>
                  <a:gd name="T70" fmla="*/ 28 w 30"/>
                  <a:gd name="T71" fmla="*/ 99 h 104"/>
                  <a:gd name="T72" fmla="*/ 30 w 30"/>
                  <a:gd name="T73" fmla="*/ 101 h 104"/>
                  <a:gd name="T74" fmla="*/ 30 w 30"/>
                  <a:gd name="T7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" h="104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5" y="15"/>
                    </a:lnTo>
                    <a:lnTo>
                      <a:pt x="5" y="19"/>
                    </a:lnTo>
                    <a:lnTo>
                      <a:pt x="7" y="22"/>
                    </a:lnTo>
                    <a:lnTo>
                      <a:pt x="7" y="25"/>
                    </a:lnTo>
                    <a:lnTo>
                      <a:pt x="8" y="27"/>
                    </a:lnTo>
                    <a:lnTo>
                      <a:pt x="8" y="30"/>
                    </a:lnTo>
                    <a:lnTo>
                      <a:pt x="10" y="32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12" y="43"/>
                    </a:lnTo>
                    <a:lnTo>
                      <a:pt x="13" y="44"/>
                    </a:lnTo>
                    <a:lnTo>
                      <a:pt x="13" y="49"/>
                    </a:lnTo>
                    <a:lnTo>
                      <a:pt x="15" y="51"/>
                    </a:lnTo>
                    <a:lnTo>
                      <a:pt x="15" y="53"/>
                    </a:lnTo>
                    <a:lnTo>
                      <a:pt x="17" y="54"/>
                    </a:lnTo>
                    <a:lnTo>
                      <a:pt x="17" y="59"/>
                    </a:lnTo>
                    <a:lnTo>
                      <a:pt x="18" y="61"/>
                    </a:lnTo>
                    <a:lnTo>
                      <a:pt x="18" y="65"/>
                    </a:lnTo>
                    <a:lnTo>
                      <a:pt x="20" y="67"/>
                    </a:lnTo>
                    <a:lnTo>
                      <a:pt x="20" y="72"/>
                    </a:lnTo>
                    <a:lnTo>
                      <a:pt x="22" y="73"/>
                    </a:lnTo>
                    <a:lnTo>
                      <a:pt x="22" y="75"/>
                    </a:lnTo>
                    <a:lnTo>
                      <a:pt x="23" y="78"/>
                    </a:lnTo>
                    <a:lnTo>
                      <a:pt x="23" y="82"/>
                    </a:lnTo>
                    <a:lnTo>
                      <a:pt x="25" y="84"/>
                    </a:lnTo>
                    <a:lnTo>
                      <a:pt x="25" y="88"/>
                    </a:lnTo>
                    <a:lnTo>
                      <a:pt x="27" y="91"/>
                    </a:lnTo>
                    <a:lnTo>
                      <a:pt x="27" y="94"/>
                    </a:lnTo>
                    <a:lnTo>
                      <a:pt x="28" y="97"/>
                    </a:lnTo>
                    <a:lnTo>
                      <a:pt x="28" y="99"/>
                    </a:lnTo>
                    <a:lnTo>
                      <a:pt x="30" y="101"/>
                    </a:lnTo>
                    <a:lnTo>
                      <a:pt x="30" y="104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56" name="Freeform 6680"/>
              <p:cNvSpPr>
                <a:spLocks/>
              </p:cNvSpPr>
              <p:nvPr/>
            </p:nvSpPr>
            <p:spPr bwMode="auto">
              <a:xfrm>
                <a:off x="1868" y="2856"/>
                <a:ext cx="30" cy="103"/>
              </a:xfrm>
              <a:custGeom>
                <a:avLst/>
                <a:gdLst>
                  <a:gd name="T0" fmla="*/ 0 w 30"/>
                  <a:gd name="T1" fmla="*/ 0 h 103"/>
                  <a:gd name="T2" fmla="*/ 0 w 30"/>
                  <a:gd name="T3" fmla="*/ 1 h 103"/>
                  <a:gd name="T4" fmla="*/ 2 w 30"/>
                  <a:gd name="T5" fmla="*/ 3 h 103"/>
                  <a:gd name="T6" fmla="*/ 2 w 30"/>
                  <a:gd name="T7" fmla="*/ 8 h 103"/>
                  <a:gd name="T8" fmla="*/ 4 w 30"/>
                  <a:gd name="T9" fmla="*/ 10 h 103"/>
                  <a:gd name="T10" fmla="*/ 4 w 30"/>
                  <a:gd name="T11" fmla="*/ 14 h 103"/>
                  <a:gd name="T12" fmla="*/ 5 w 30"/>
                  <a:gd name="T13" fmla="*/ 16 h 103"/>
                  <a:gd name="T14" fmla="*/ 5 w 30"/>
                  <a:gd name="T15" fmla="*/ 18 h 103"/>
                  <a:gd name="T16" fmla="*/ 7 w 30"/>
                  <a:gd name="T17" fmla="*/ 21 h 103"/>
                  <a:gd name="T18" fmla="*/ 7 w 30"/>
                  <a:gd name="T19" fmla="*/ 24 h 103"/>
                  <a:gd name="T20" fmla="*/ 9 w 30"/>
                  <a:gd name="T21" fmla="*/ 27 h 103"/>
                  <a:gd name="T22" fmla="*/ 9 w 30"/>
                  <a:gd name="T23" fmla="*/ 31 h 103"/>
                  <a:gd name="T24" fmla="*/ 10 w 30"/>
                  <a:gd name="T25" fmla="*/ 32 h 103"/>
                  <a:gd name="T26" fmla="*/ 10 w 30"/>
                  <a:gd name="T27" fmla="*/ 37 h 103"/>
                  <a:gd name="T28" fmla="*/ 12 w 30"/>
                  <a:gd name="T29" fmla="*/ 39 h 103"/>
                  <a:gd name="T30" fmla="*/ 12 w 30"/>
                  <a:gd name="T31" fmla="*/ 42 h 103"/>
                  <a:gd name="T32" fmla="*/ 14 w 30"/>
                  <a:gd name="T33" fmla="*/ 43 h 103"/>
                  <a:gd name="T34" fmla="*/ 14 w 30"/>
                  <a:gd name="T35" fmla="*/ 48 h 103"/>
                  <a:gd name="T36" fmla="*/ 15 w 30"/>
                  <a:gd name="T37" fmla="*/ 50 h 103"/>
                  <a:gd name="T38" fmla="*/ 15 w 30"/>
                  <a:gd name="T39" fmla="*/ 53 h 103"/>
                  <a:gd name="T40" fmla="*/ 17 w 30"/>
                  <a:gd name="T41" fmla="*/ 56 h 103"/>
                  <a:gd name="T42" fmla="*/ 17 w 30"/>
                  <a:gd name="T43" fmla="*/ 61 h 103"/>
                  <a:gd name="T44" fmla="*/ 19 w 30"/>
                  <a:gd name="T45" fmla="*/ 63 h 103"/>
                  <a:gd name="T46" fmla="*/ 19 w 30"/>
                  <a:gd name="T47" fmla="*/ 64 h 103"/>
                  <a:gd name="T48" fmla="*/ 20 w 30"/>
                  <a:gd name="T49" fmla="*/ 66 h 103"/>
                  <a:gd name="T50" fmla="*/ 20 w 30"/>
                  <a:gd name="T51" fmla="*/ 71 h 103"/>
                  <a:gd name="T52" fmla="*/ 22 w 30"/>
                  <a:gd name="T53" fmla="*/ 72 h 103"/>
                  <a:gd name="T54" fmla="*/ 22 w 30"/>
                  <a:gd name="T55" fmla="*/ 77 h 103"/>
                  <a:gd name="T56" fmla="*/ 24 w 30"/>
                  <a:gd name="T57" fmla="*/ 79 h 103"/>
                  <a:gd name="T58" fmla="*/ 24 w 30"/>
                  <a:gd name="T59" fmla="*/ 83 h 103"/>
                  <a:gd name="T60" fmla="*/ 25 w 30"/>
                  <a:gd name="T61" fmla="*/ 85 h 103"/>
                  <a:gd name="T62" fmla="*/ 25 w 30"/>
                  <a:gd name="T63" fmla="*/ 87 h 103"/>
                  <a:gd name="T64" fmla="*/ 27 w 30"/>
                  <a:gd name="T65" fmla="*/ 90 h 103"/>
                  <a:gd name="T66" fmla="*/ 27 w 30"/>
                  <a:gd name="T67" fmla="*/ 93 h 103"/>
                  <a:gd name="T68" fmla="*/ 29 w 30"/>
                  <a:gd name="T69" fmla="*/ 96 h 103"/>
                  <a:gd name="T70" fmla="*/ 29 w 30"/>
                  <a:gd name="T71" fmla="*/ 100 h 103"/>
                  <a:gd name="T72" fmla="*/ 30 w 30"/>
                  <a:gd name="T7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103">
                    <a:moveTo>
                      <a:pt x="0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7" y="21"/>
                    </a:lnTo>
                    <a:lnTo>
                      <a:pt x="7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0" y="32"/>
                    </a:lnTo>
                    <a:lnTo>
                      <a:pt x="10" y="37"/>
                    </a:lnTo>
                    <a:lnTo>
                      <a:pt x="12" y="39"/>
                    </a:lnTo>
                    <a:lnTo>
                      <a:pt x="12" y="42"/>
                    </a:lnTo>
                    <a:lnTo>
                      <a:pt x="14" y="43"/>
                    </a:lnTo>
                    <a:lnTo>
                      <a:pt x="14" y="48"/>
                    </a:lnTo>
                    <a:lnTo>
                      <a:pt x="15" y="50"/>
                    </a:lnTo>
                    <a:lnTo>
                      <a:pt x="15" y="53"/>
                    </a:lnTo>
                    <a:lnTo>
                      <a:pt x="17" y="56"/>
                    </a:lnTo>
                    <a:lnTo>
                      <a:pt x="17" y="61"/>
                    </a:lnTo>
                    <a:lnTo>
                      <a:pt x="19" y="63"/>
                    </a:lnTo>
                    <a:lnTo>
                      <a:pt x="19" y="64"/>
                    </a:lnTo>
                    <a:lnTo>
                      <a:pt x="20" y="66"/>
                    </a:lnTo>
                    <a:lnTo>
                      <a:pt x="20" y="71"/>
                    </a:lnTo>
                    <a:lnTo>
                      <a:pt x="22" y="72"/>
                    </a:lnTo>
                    <a:lnTo>
                      <a:pt x="22" y="77"/>
                    </a:lnTo>
                    <a:lnTo>
                      <a:pt x="24" y="79"/>
                    </a:lnTo>
                    <a:lnTo>
                      <a:pt x="24" y="83"/>
                    </a:lnTo>
                    <a:lnTo>
                      <a:pt x="25" y="85"/>
                    </a:lnTo>
                    <a:lnTo>
                      <a:pt x="25" y="87"/>
                    </a:lnTo>
                    <a:lnTo>
                      <a:pt x="27" y="90"/>
                    </a:lnTo>
                    <a:lnTo>
                      <a:pt x="27" y="93"/>
                    </a:lnTo>
                    <a:lnTo>
                      <a:pt x="29" y="96"/>
                    </a:lnTo>
                    <a:lnTo>
                      <a:pt x="29" y="100"/>
                    </a:lnTo>
                    <a:lnTo>
                      <a:pt x="30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57" name="Freeform 6681"/>
              <p:cNvSpPr>
                <a:spLocks/>
              </p:cNvSpPr>
              <p:nvPr/>
            </p:nvSpPr>
            <p:spPr bwMode="auto">
              <a:xfrm>
                <a:off x="1898" y="2959"/>
                <a:ext cx="29" cy="103"/>
              </a:xfrm>
              <a:custGeom>
                <a:avLst/>
                <a:gdLst>
                  <a:gd name="T0" fmla="*/ 0 w 29"/>
                  <a:gd name="T1" fmla="*/ 0 h 103"/>
                  <a:gd name="T2" fmla="*/ 0 w 29"/>
                  <a:gd name="T3" fmla="*/ 3 h 103"/>
                  <a:gd name="T4" fmla="*/ 2 w 29"/>
                  <a:gd name="T5" fmla="*/ 6 h 103"/>
                  <a:gd name="T6" fmla="*/ 2 w 29"/>
                  <a:gd name="T7" fmla="*/ 8 h 103"/>
                  <a:gd name="T8" fmla="*/ 4 w 29"/>
                  <a:gd name="T9" fmla="*/ 10 h 103"/>
                  <a:gd name="T10" fmla="*/ 4 w 29"/>
                  <a:gd name="T11" fmla="*/ 14 h 103"/>
                  <a:gd name="T12" fmla="*/ 5 w 29"/>
                  <a:gd name="T13" fmla="*/ 16 h 103"/>
                  <a:gd name="T14" fmla="*/ 5 w 29"/>
                  <a:gd name="T15" fmla="*/ 21 h 103"/>
                  <a:gd name="T16" fmla="*/ 7 w 29"/>
                  <a:gd name="T17" fmla="*/ 22 h 103"/>
                  <a:gd name="T18" fmla="*/ 7 w 29"/>
                  <a:gd name="T19" fmla="*/ 27 h 103"/>
                  <a:gd name="T20" fmla="*/ 9 w 29"/>
                  <a:gd name="T21" fmla="*/ 29 h 103"/>
                  <a:gd name="T22" fmla="*/ 9 w 29"/>
                  <a:gd name="T23" fmla="*/ 32 h 103"/>
                  <a:gd name="T24" fmla="*/ 10 w 29"/>
                  <a:gd name="T25" fmla="*/ 35 h 103"/>
                  <a:gd name="T26" fmla="*/ 10 w 29"/>
                  <a:gd name="T27" fmla="*/ 37 h 103"/>
                  <a:gd name="T28" fmla="*/ 12 w 29"/>
                  <a:gd name="T29" fmla="*/ 40 h 103"/>
                  <a:gd name="T30" fmla="*/ 12 w 29"/>
                  <a:gd name="T31" fmla="*/ 43 h 103"/>
                  <a:gd name="T32" fmla="*/ 14 w 29"/>
                  <a:gd name="T33" fmla="*/ 45 h 103"/>
                  <a:gd name="T34" fmla="*/ 14 w 29"/>
                  <a:gd name="T35" fmla="*/ 50 h 103"/>
                  <a:gd name="T36" fmla="*/ 15 w 29"/>
                  <a:gd name="T37" fmla="*/ 52 h 103"/>
                  <a:gd name="T38" fmla="*/ 15 w 29"/>
                  <a:gd name="T39" fmla="*/ 56 h 103"/>
                  <a:gd name="T40" fmla="*/ 17 w 29"/>
                  <a:gd name="T41" fmla="*/ 58 h 103"/>
                  <a:gd name="T42" fmla="*/ 17 w 29"/>
                  <a:gd name="T43" fmla="*/ 61 h 103"/>
                  <a:gd name="T44" fmla="*/ 19 w 29"/>
                  <a:gd name="T45" fmla="*/ 63 h 103"/>
                  <a:gd name="T46" fmla="*/ 19 w 29"/>
                  <a:gd name="T47" fmla="*/ 66 h 103"/>
                  <a:gd name="T48" fmla="*/ 20 w 29"/>
                  <a:gd name="T49" fmla="*/ 69 h 103"/>
                  <a:gd name="T50" fmla="*/ 20 w 29"/>
                  <a:gd name="T51" fmla="*/ 73 h 103"/>
                  <a:gd name="T52" fmla="*/ 22 w 29"/>
                  <a:gd name="T53" fmla="*/ 75 h 103"/>
                  <a:gd name="T54" fmla="*/ 22 w 29"/>
                  <a:gd name="T55" fmla="*/ 79 h 103"/>
                  <a:gd name="T56" fmla="*/ 24 w 29"/>
                  <a:gd name="T57" fmla="*/ 82 h 103"/>
                  <a:gd name="T58" fmla="*/ 24 w 29"/>
                  <a:gd name="T59" fmla="*/ 83 h 103"/>
                  <a:gd name="T60" fmla="*/ 26 w 29"/>
                  <a:gd name="T61" fmla="*/ 85 h 103"/>
                  <a:gd name="T62" fmla="*/ 26 w 29"/>
                  <a:gd name="T63" fmla="*/ 90 h 103"/>
                  <a:gd name="T64" fmla="*/ 27 w 29"/>
                  <a:gd name="T65" fmla="*/ 92 h 103"/>
                  <a:gd name="T66" fmla="*/ 27 w 29"/>
                  <a:gd name="T67" fmla="*/ 96 h 103"/>
                  <a:gd name="T68" fmla="*/ 29 w 29"/>
                  <a:gd name="T69" fmla="*/ 98 h 103"/>
                  <a:gd name="T70" fmla="*/ 29 w 29"/>
                  <a:gd name="T71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" h="103">
                    <a:moveTo>
                      <a:pt x="0" y="0"/>
                    </a:moveTo>
                    <a:lnTo>
                      <a:pt x="0" y="3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5" y="16"/>
                    </a:lnTo>
                    <a:lnTo>
                      <a:pt x="5" y="21"/>
                    </a:lnTo>
                    <a:lnTo>
                      <a:pt x="7" y="22"/>
                    </a:lnTo>
                    <a:lnTo>
                      <a:pt x="7" y="27"/>
                    </a:lnTo>
                    <a:lnTo>
                      <a:pt x="9" y="29"/>
                    </a:lnTo>
                    <a:lnTo>
                      <a:pt x="9" y="32"/>
                    </a:lnTo>
                    <a:lnTo>
                      <a:pt x="10" y="35"/>
                    </a:lnTo>
                    <a:lnTo>
                      <a:pt x="10" y="37"/>
                    </a:lnTo>
                    <a:lnTo>
                      <a:pt x="12" y="40"/>
                    </a:lnTo>
                    <a:lnTo>
                      <a:pt x="12" y="43"/>
                    </a:lnTo>
                    <a:lnTo>
                      <a:pt x="14" y="45"/>
                    </a:lnTo>
                    <a:lnTo>
                      <a:pt x="14" y="50"/>
                    </a:lnTo>
                    <a:lnTo>
                      <a:pt x="15" y="52"/>
                    </a:lnTo>
                    <a:lnTo>
                      <a:pt x="15" y="56"/>
                    </a:lnTo>
                    <a:lnTo>
                      <a:pt x="17" y="58"/>
                    </a:lnTo>
                    <a:lnTo>
                      <a:pt x="17" y="61"/>
                    </a:lnTo>
                    <a:lnTo>
                      <a:pt x="19" y="63"/>
                    </a:lnTo>
                    <a:lnTo>
                      <a:pt x="19" y="66"/>
                    </a:lnTo>
                    <a:lnTo>
                      <a:pt x="20" y="69"/>
                    </a:lnTo>
                    <a:lnTo>
                      <a:pt x="20" y="73"/>
                    </a:lnTo>
                    <a:lnTo>
                      <a:pt x="22" y="75"/>
                    </a:lnTo>
                    <a:lnTo>
                      <a:pt x="22" y="79"/>
                    </a:lnTo>
                    <a:lnTo>
                      <a:pt x="24" y="82"/>
                    </a:lnTo>
                    <a:lnTo>
                      <a:pt x="24" y="83"/>
                    </a:lnTo>
                    <a:lnTo>
                      <a:pt x="26" y="85"/>
                    </a:lnTo>
                    <a:lnTo>
                      <a:pt x="26" y="90"/>
                    </a:lnTo>
                    <a:lnTo>
                      <a:pt x="27" y="92"/>
                    </a:lnTo>
                    <a:lnTo>
                      <a:pt x="27" y="96"/>
                    </a:lnTo>
                    <a:lnTo>
                      <a:pt x="29" y="98"/>
                    </a:lnTo>
                    <a:lnTo>
                      <a:pt x="29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58" name="Freeform 6682"/>
              <p:cNvSpPr>
                <a:spLocks/>
              </p:cNvSpPr>
              <p:nvPr/>
            </p:nvSpPr>
            <p:spPr bwMode="auto">
              <a:xfrm>
                <a:off x="1927" y="3062"/>
                <a:ext cx="30" cy="103"/>
              </a:xfrm>
              <a:custGeom>
                <a:avLst/>
                <a:gdLst>
                  <a:gd name="T0" fmla="*/ 0 w 30"/>
                  <a:gd name="T1" fmla="*/ 0 h 103"/>
                  <a:gd name="T2" fmla="*/ 2 w 30"/>
                  <a:gd name="T3" fmla="*/ 1 h 103"/>
                  <a:gd name="T4" fmla="*/ 2 w 30"/>
                  <a:gd name="T5" fmla="*/ 3 h 103"/>
                  <a:gd name="T6" fmla="*/ 3 w 30"/>
                  <a:gd name="T7" fmla="*/ 6 h 103"/>
                  <a:gd name="T8" fmla="*/ 3 w 30"/>
                  <a:gd name="T9" fmla="*/ 10 h 103"/>
                  <a:gd name="T10" fmla="*/ 5 w 30"/>
                  <a:gd name="T11" fmla="*/ 12 h 103"/>
                  <a:gd name="T12" fmla="*/ 5 w 30"/>
                  <a:gd name="T13" fmla="*/ 16 h 103"/>
                  <a:gd name="T14" fmla="*/ 7 w 30"/>
                  <a:gd name="T15" fmla="*/ 19 h 103"/>
                  <a:gd name="T16" fmla="*/ 7 w 30"/>
                  <a:gd name="T17" fmla="*/ 22 h 103"/>
                  <a:gd name="T18" fmla="*/ 8 w 30"/>
                  <a:gd name="T19" fmla="*/ 24 h 103"/>
                  <a:gd name="T20" fmla="*/ 8 w 30"/>
                  <a:gd name="T21" fmla="*/ 27 h 103"/>
                  <a:gd name="T22" fmla="*/ 10 w 30"/>
                  <a:gd name="T23" fmla="*/ 29 h 103"/>
                  <a:gd name="T24" fmla="*/ 10 w 30"/>
                  <a:gd name="T25" fmla="*/ 33 h 103"/>
                  <a:gd name="T26" fmla="*/ 12 w 30"/>
                  <a:gd name="T27" fmla="*/ 35 h 103"/>
                  <a:gd name="T28" fmla="*/ 12 w 30"/>
                  <a:gd name="T29" fmla="*/ 40 h 103"/>
                  <a:gd name="T30" fmla="*/ 13 w 30"/>
                  <a:gd name="T31" fmla="*/ 42 h 103"/>
                  <a:gd name="T32" fmla="*/ 13 w 30"/>
                  <a:gd name="T33" fmla="*/ 45 h 103"/>
                  <a:gd name="T34" fmla="*/ 15 w 30"/>
                  <a:gd name="T35" fmla="*/ 48 h 103"/>
                  <a:gd name="T36" fmla="*/ 15 w 30"/>
                  <a:gd name="T37" fmla="*/ 50 h 103"/>
                  <a:gd name="T38" fmla="*/ 17 w 30"/>
                  <a:gd name="T39" fmla="*/ 53 h 103"/>
                  <a:gd name="T40" fmla="*/ 17 w 30"/>
                  <a:gd name="T41" fmla="*/ 56 h 103"/>
                  <a:gd name="T42" fmla="*/ 18 w 30"/>
                  <a:gd name="T43" fmla="*/ 58 h 103"/>
                  <a:gd name="T44" fmla="*/ 18 w 30"/>
                  <a:gd name="T45" fmla="*/ 63 h 103"/>
                  <a:gd name="T46" fmla="*/ 20 w 30"/>
                  <a:gd name="T47" fmla="*/ 64 h 103"/>
                  <a:gd name="T48" fmla="*/ 20 w 30"/>
                  <a:gd name="T49" fmla="*/ 69 h 103"/>
                  <a:gd name="T50" fmla="*/ 22 w 30"/>
                  <a:gd name="T51" fmla="*/ 71 h 103"/>
                  <a:gd name="T52" fmla="*/ 22 w 30"/>
                  <a:gd name="T53" fmla="*/ 74 h 103"/>
                  <a:gd name="T54" fmla="*/ 23 w 30"/>
                  <a:gd name="T55" fmla="*/ 75 h 103"/>
                  <a:gd name="T56" fmla="*/ 23 w 30"/>
                  <a:gd name="T57" fmla="*/ 79 h 103"/>
                  <a:gd name="T58" fmla="*/ 25 w 30"/>
                  <a:gd name="T59" fmla="*/ 82 h 103"/>
                  <a:gd name="T60" fmla="*/ 25 w 30"/>
                  <a:gd name="T61" fmla="*/ 85 h 103"/>
                  <a:gd name="T62" fmla="*/ 27 w 30"/>
                  <a:gd name="T63" fmla="*/ 88 h 103"/>
                  <a:gd name="T64" fmla="*/ 27 w 30"/>
                  <a:gd name="T65" fmla="*/ 92 h 103"/>
                  <a:gd name="T66" fmla="*/ 28 w 30"/>
                  <a:gd name="T67" fmla="*/ 94 h 103"/>
                  <a:gd name="T68" fmla="*/ 28 w 30"/>
                  <a:gd name="T69" fmla="*/ 96 h 103"/>
                  <a:gd name="T70" fmla="*/ 30 w 30"/>
                  <a:gd name="T71" fmla="*/ 98 h 103"/>
                  <a:gd name="T72" fmla="*/ 30 w 30"/>
                  <a:gd name="T7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103">
                    <a:moveTo>
                      <a:pt x="0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5" y="12"/>
                    </a:lnTo>
                    <a:lnTo>
                      <a:pt x="5" y="16"/>
                    </a:lnTo>
                    <a:lnTo>
                      <a:pt x="7" y="19"/>
                    </a:lnTo>
                    <a:lnTo>
                      <a:pt x="7" y="22"/>
                    </a:lnTo>
                    <a:lnTo>
                      <a:pt x="8" y="24"/>
                    </a:lnTo>
                    <a:lnTo>
                      <a:pt x="8" y="27"/>
                    </a:lnTo>
                    <a:lnTo>
                      <a:pt x="10" y="29"/>
                    </a:lnTo>
                    <a:lnTo>
                      <a:pt x="10" y="33"/>
                    </a:lnTo>
                    <a:lnTo>
                      <a:pt x="12" y="35"/>
                    </a:lnTo>
                    <a:lnTo>
                      <a:pt x="12" y="40"/>
                    </a:lnTo>
                    <a:lnTo>
                      <a:pt x="13" y="42"/>
                    </a:lnTo>
                    <a:lnTo>
                      <a:pt x="13" y="45"/>
                    </a:lnTo>
                    <a:lnTo>
                      <a:pt x="15" y="48"/>
                    </a:lnTo>
                    <a:lnTo>
                      <a:pt x="15" y="50"/>
                    </a:lnTo>
                    <a:lnTo>
                      <a:pt x="17" y="53"/>
                    </a:lnTo>
                    <a:lnTo>
                      <a:pt x="17" y="56"/>
                    </a:lnTo>
                    <a:lnTo>
                      <a:pt x="18" y="58"/>
                    </a:lnTo>
                    <a:lnTo>
                      <a:pt x="18" y="63"/>
                    </a:lnTo>
                    <a:lnTo>
                      <a:pt x="20" y="64"/>
                    </a:lnTo>
                    <a:lnTo>
                      <a:pt x="20" y="69"/>
                    </a:lnTo>
                    <a:lnTo>
                      <a:pt x="22" y="71"/>
                    </a:lnTo>
                    <a:lnTo>
                      <a:pt x="22" y="74"/>
                    </a:lnTo>
                    <a:lnTo>
                      <a:pt x="23" y="75"/>
                    </a:lnTo>
                    <a:lnTo>
                      <a:pt x="23" y="79"/>
                    </a:lnTo>
                    <a:lnTo>
                      <a:pt x="25" y="82"/>
                    </a:lnTo>
                    <a:lnTo>
                      <a:pt x="25" y="85"/>
                    </a:lnTo>
                    <a:lnTo>
                      <a:pt x="27" y="88"/>
                    </a:lnTo>
                    <a:lnTo>
                      <a:pt x="27" y="92"/>
                    </a:lnTo>
                    <a:lnTo>
                      <a:pt x="28" y="94"/>
                    </a:lnTo>
                    <a:lnTo>
                      <a:pt x="28" y="96"/>
                    </a:lnTo>
                    <a:lnTo>
                      <a:pt x="30" y="98"/>
                    </a:lnTo>
                    <a:lnTo>
                      <a:pt x="30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59" name="Freeform 6683"/>
              <p:cNvSpPr>
                <a:spLocks/>
              </p:cNvSpPr>
              <p:nvPr/>
            </p:nvSpPr>
            <p:spPr bwMode="auto">
              <a:xfrm>
                <a:off x="1957" y="3165"/>
                <a:ext cx="30" cy="103"/>
              </a:xfrm>
              <a:custGeom>
                <a:avLst/>
                <a:gdLst>
                  <a:gd name="T0" fmla="*/ 0 w 30"/>
                  <a:gd name="T1" fmla="*/ 0 h 103"/>
                  <a:gd name="T2" fmla="*/ 2 w 30"/>
                  <a:gd name="T3" fmla="*/ 1 h 103"/>
                  <a:gd name="T4" fmla="*/ 2 w 30"/>
                  <a:gd name="T5" fmla="*/ 6 h 103"/>
                  <a:gd name="T6" fmla="*/ 3 w 30"/>
                  <a:gd name="T7" fmla="*/ 8 h 103"/>
                  <a:gd name="T8" fmla="*/ 3 w 30"/>
                  <a:gd name="T9" fmla="*/ 12 h 103"/>
                  <a:gd name="T10" fmla="*/ 5 w 30"/>
                  <a:gd name="T11" fmla="*/ 14 h 103"/>
                  <a:gd name="T12" fmla="*/ 5 w 30"/>
                  <a:gd name="T13" fmla="*/ 16 h 103"/>
                  <a:gd name="T14" fmla="*/ 7 w 30"/>
                  <a:gd name="T15" fmla="*/ 19 h 103"/>
                  <a:gd name="T16" fmla="*/ 7 w 30"/>
                  <a:gd name="T17" fmla="*/ 22 h 103"/>
                  <a:gd name="T18" fmla="*/ 8 w 30"/>
                  <a:gd name="T19" fmla="*/ 24 h 103"/>
                  <a:gd name="T20" fmla="*/ 8 w 30"/>
                  <a:gd name="T21" fmla="*/ 29 h 103"/>
                  <a:gd name="T22" fmla="*/ 10 w 30"/>
                  <a:gd name="T23" fmla="*/ 32 h 103"/>
                  <a:gd name="T24" fmla="*/ 10 w 30"/>
                  <a:gd name="T25" fmla="*/ 35 h 103"/>
                  <a:gd name="T26" fmla="*/ 12 w 30"/>
                  <a:gd name="T27" fmla="*/ 37 h 103"/>
                  <a:gd name="T28" fmla="*/ 12 w 30"/>
                  <a:gd name="T29" fmla="*/ 40 h 103"/>
                  <a:gd name="T30" fmla="*/ 13 w 30"/>
                  <a:gd name="T31" fmla="*/ 42 h 103"/>
                  <a:gd name="T32" fmla="*/ 13 w 30"/>
                  <a:gd name="T33" fmla="*/ 46 h 103"/>
                  <a:gd name="T34" fmla="*/ 15 w 30"/>
                  <a:gd name="T35" fmla="*/ 48 h 103"/>
                  <a:gd name="T36" fmla="*/ 15 w 30"/>
                  <a:gd name="T37" fmla="*/ 53 h 103"/>
                  <a:gd name="T38" fmla="*/ 17 w 30"/>
                  <a:gd name="T39" fmla="*/ 54 h 103"/>
                  <a:gd name="T40" fmla="*/ 17 w 30"/>
                  <a:gd name="T41" fmla="*/ 58 h 103"/>
                  <a:gd name="T42" fmla="*/ 19 w 30"/>
                  <a:gd name="T43" fmla="*/ 61 h 103"/>
                  <a:gd name="T44" fmla="*/ 19 w 30"/>
                  <a:gd name="T45" fmla="*/ 63 h 103"/>
                  <a:gd name="T46" fmla="*/ 20 w 30"/>
                  <a:gd name="T47" fmla="*/ 64 h 103"/>
                  <a:gd name="T48" fmla="*/ 20 w 30"/>
                  <a:gd name="T49" fmla="*/ 69 h 103"/>
                  <a:gd name="T50" fmla="*/ 22 w 30"/>
                  <a:gd name="T51" fmla="*/ 71 h 103"/>
                  <a:gd name="T52" fmla="*/ 22 w 30"/>
                  <a:gd name="T53" fmla="*/ 75 h 103"/>
                  <a:gd name="T54" fmla="*/ 24 w 30"/>
                  <a:gd name="T55" fmla="*/ 77 h 103"/>
                  <a:gd name="T56" fmla="*/ 24 w 30"/>
                  <a:gd name="T57" fmla="*/ 82 h 103"/>
                  <a:gd name="T58" fmla="*/ 25 w 30"/>
                  <a:gd name="T59" fmla="*/ 84 h 103"/>
                  <a:gd name="T60" fmla="*/ 25 w 30"/>
                  <a:gd name="T61" fmla="*/ 88 h 103"/>
                  <a:gd name="T62" fmla="*/ 27 w 30"/>
                  <a:gd name="T63" fmla="*/ 90 h 103"/>
                  <a:gd name="T64" fmla="*/ 27 w 30"/>
                  <a:gd name="T65" fmla="*/ 92 h 103"/>
                  <a:gd name="T66" fmla="*/ 29 w 30"/>
                  <a:gd name="T67" fmla="*/ 94 h 103"/>
                  <a:gd name="T68" fmla="*/ 29 w 30"/>
                  <a:gd name="T69" fmla="*/ 98 h 103"/>
                  <a:gd name="T70" fmla="*/ 30 w 30"/>
                  <a:gd name="T71" fmla="*/ 101 h 103"/>
                  <a:gd name="T72" fmla="*/ 30 w 30"/>
                  <a:gd name="T7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103">
                    <a:moveTo>
                      <a:pt x="0" y="0"/>
                    </a:moveTo>
                    <a:lnTo>
                      <a:pt x="2" y="1"/>
                    </a:lnTo>
                    <a:lnTo>
                      <a:pt x="2" y="6"/>
                    </a:lnTo>
                    <a:lnTo>
                      <a:pt x="3" y="8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7" y="19"/>
                    </a:lnTo>
                    <a:lnTo>
                      <a:pt x="7" y="22"/>
                    </a:lnTo>
                    <a:lnTo>
                      <a:pt x="8" y="24"/>
                    </a:lnTo>
                    <a:lnTo>
                      <a:pt x="8" y="29"/>
                    </a:lnTo>
                    <a:lnTo>
                      <a:pt x="10" y="32"/>
                    </a:lnTo>
                    <a:lnTo>
                      <a:pt x="10" y="35"/>
                    </a:lnTo>
                    <a:lnTo>
                      <a:pt x="12" y="37"/>
                    </a:lnTo>
                    <a:lnTo>
                      <a:pt x="12" y="40"/>
                    </a:lnTo>
                    <a:lnTo>
                      <a:pt x="13" y="42"/>
                    </a:lnTo>
                    <a:lnTo>
                      <a:pt x="13" y="46"/>
                    </a:lnTo>
                    <a:lnTo>
                      <a:pt x="15" y="48"/>
                    </a:lnTo>
                    <a:lnTo>
                      <a:pt x="15" y="53"/>
                    </a:lnTo>
                    <a:lnTo>
                      <a:pt x="17" y="54"/>
                    </a:lnTo>
                    <a:lnTo>
                      <a:pt x="17" y="58"/>
                    </a:lnTo>
                    <a:lnTo>
                      <a:pt x="19" y="61"/>
                    </a:lnTo>
                    <a:lnTo>
                      <a:pt x="19" y="63"/>
                    </a:lnTo>
                    <a:lnTo>
                      <a:pt x="20" y="64"/>
                    </a:lnTo>
                    <a:lnTo>
                      <a:pt x="20" y="69"/>
                    </a:lnTo>
                    <a:lnTo>
                      <a:pt x="22" y="71"/>
                    </a:lnTo>
                    <a:lnTo>
                      <a:pt x="22" y="75"/>
                    </a:lnTo>
                    <a:lnTo>
                      <a:pt x="24" y="77"/>
                    </a:lnTo>
                    <a:lnTo>
                      <a:pt x="24" y="82"/>
                    </a:lnTo>
                    <a:lnTo>
                      <a:pt x="25" y="84"/>
                    </a:lnTo>
                    <a:lnTo>
                      <a:pt x="25" y="88"/>
                    </a:lnTo>
                    <a:lnTo>
                      <a:pt x="27" y="90"/>
                    </a:lnTo>
                    <a:lnTo>
                      <a:pt x="27" y="92"/>
                    </a:lnTo>
                    <a:lnTo>
                      <a:pt x="29" y="94"/>
                    </a:lnTo>
                    <a:lnTo>
                      <a:pt x="29" y="98"/>
                    </a:lnTo>
                    <a:lnTo>
                      <a:pt x="30" y="101"/>
                    </a:lnTo>
                    <a:lnTo>
                      <a:pt x="30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60" name="Freeform 6684"/>
              <p:cNvSpPr>
                <a:spLocks/>
              </p:cNvSpPr>
              <p:nvPr/>
            </p:nvSpPr>
            <p:spPr bwMode="auto">
              <a:xfrm>
                <a:off x="1987" y="3268"/>
                <a:ext cx="30" cy="103"/>
              </a:xfrm>
              <a:custGeom>
                <a:avLst/>
                <a:gdLst>
                  <a:gd name="T0" fmla="*/ 0 w 30"/>
                  <a:gd name="T1" fmla="*/ 0 h 103"/>
                  <a:gd name="T2" fmla="*/ 0 w 30"/>
                  <a:gd name="T3" fmla="*/ 1 h 103"/>
                  <a:gd name="T4" fmla="*/ 2 w 30"/>
                  <a:gd name="T5" fmla="*/ 4 h 103"/>
                  <a:gd name="T6" fmla="*/ 2 w 30"/>
                  <a:gd name="T7" fmla="*/ 8 h 103"/>
                  <a:gd name="T8" fmla="*/ 4 w 30"/>
                  <a:gd name="T9" fmla="*/ 11 h 103"/>
                  <a:gd name="T10" fmla="*/ 4 w 30"/>
                  <a:gd name="T11" fmla="*/ 12 h 103"/>
                  <a:gd name="T12" fmla="*/ 5 w 30"/>
                  <a:gd name="T13" fmla="*/ 14 h 103"/>
                  <a:gd name="T14" fmla="*/ 5 w 30"/>
                  <a:gd name="T15" fmla="*/ 19 h 103"/>
                  <a:gd name="T16" fmla="*/ 7 w 30"/>
                  <a:gd name="T17" fmla="*/ 21 h 103"/>
                  <a:gd name="T18" fmla="*/ 7 w 30"/>
                  <a:gd name="T19" fmla="*/ 25 h 103"/>
                  <a:gd name="T20" fmla="*/ 9 w 30"/>
                  <a:gd name="T21" fmla="*/ 27 h 103"/>
                  <a:gd name="T22" fmla="*/ 9 w 30"/>
                  <a:gd name="T23" fmla="*/ 32 h 103"/>
                  <a:gd name="T24" fmla="*/ 10 w 30"/>
                  <a:gd name="T25" fmla="*/ 33 h 103"/>
                  <a:gd name="T26" fmla="*/ 10 w 30"/>
                  <a:gd name="T27" fmla="*/ 35 h 103"/>
                  <a:gd name="T28" fmla="*/ 12 w 30"/>
                  <a:gd name="T29" fmla="*/ 37 h 103"/>
                  <a:gd name="T30" fmla="*/ 12 w 30"/>
                  <a:gd name="T31" fmla="*/ 42 h 103"/>
                  <a:gd name="T32" fmla="*/ 14 w 30"/>
                  <a:gd name="T33" fmla="*/ 43 h 103"/>
                  <a:gd name="T34" fmla="*/ 14 w 30"/>
                  <a:gd name="T35" fmla="*/ 48 h 103"/>
                  <a:gd name="T36" fmla="*/ 15 w 30"/>
                  <a:gd name="T37" fmla="*/ 50 h 103"/>
                  <a:gd name="T38" fmla="*/ 15 w 30"/>
                  <a:gd name="T39" fmla="*/ 54 h 103"/>
                  <a:gd name="T40" fmla="*/ 17 w 30"/>
                  <a:gd name="T41" fmla="*/ 56 h 103"/>
                  <a:gd name="T42" fmla="*/ 17 w 30"/>
                  <a:gd name="T43" fmla="*/ 59 h 103"/>
                  <a:gd name="T44" fmla="*/ 19 w 30"/>
                  <a:gd name="T45" fmla="*/ 61 h 103"/>
                  <a:gd name="T46" fmla="*/ 19 w 30"/>
                  <a:gd name="T47" fmla="*/ 64 h 103"/>
                  <a:gd name="T48" fmla="*/ 20 w 30"/>
                  <a:gd name="T49" fmla="*/ 67 h 103"/>
                  <a:gd name="T50" fmla="*/ 20 w 30"/>
                  <a:gd name="T51" fmla="*/ 71 h 103"/>
                  <a:gd name="T52" fmla="*/ 22 w 30"/>
                  <a:gd name="T53" fmla="*/ 74 h 103"/>
                  <a:gd name="T54" fmla="*/ 22 w 30"/>
                  <a:gd name="T55" fmla="*/ 77 h 103"/>
                  <a:gd name="T56" fmla="*/ 24 w 30"/>
                  <a:gd name="T57" fmla="*/ 80 h 103"/>
                  <a:gd name="T58" fmla="*/ 24 w 30"/>
                  <a:gd name="T59" fmla="*/ 82 h 103"/>
                  <a:gd name="T60" fmla="*/ 25 w 30"/>
                  <a:gd name="T61" fmla="*/ 84 h 103"/>
                  <a:gd name="T62" fmla="*/ 25 w 30"/>
                  <a:gd name="T63" fmla="*/ 88 h 103"/>
                  <a:gd name="T64" fmla="*/ 27 w 30"/>
                  <a:gd name="T65" fmla="*/ 90 h 103"/>
                  <a:gd name="T66" fmla="*/ 27 w 30"/>
                  <a:gd name="T67" fmla="*/ 95 h 103"/>
                  <a:gd name="T68" fmla="*/ 29 w 30"/>
                  <a:gd name="T69" fmla="*/ 96 h 103"/>
                  <a:gd name="T70" fmla="*/ 29 w 30"/>
                  <a:gd name="T71" fmla="*/ 101 h 103"/>
                  <a:gd name="T72" fmla="*/ 30 w 30"/>
                  <a:gd name="T7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103">
                    <a:moveTo>
                      <a:pt x="0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9"/>
                    </a:lnTo>
                    <a:lnTo>
                      <a:pt x="7" y="21"/>
                    </a:lnTo>
                    <a:lnTo>
                      <a:pt x="7" y="25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0" y="33"/>
                    </a:lnTo>
                    <a:lnTo>
                      <a:pt x="10" y="35"/>
                    </a:lnTo>
                    <a:lnTo>
                      <a:pt x="12" y="37"/>
                    </a:lnTo>
                    <a:lnTo>
                      <a:pt x="12" y="42"/>
                    </a:lnTo>
                    <a:lnTo>
                      <a:pt x="14" y="43"/>
                    </a:lnTo>
                    <a:lnTo>
                      <a:pt x="14" y="48"/>
                    </a:lnTo>
                    <a:lnTo>
                      <a:pt x="15" y="50"/>
                    </a:lnTo>
                    <a:lnTo>
                      <a:pt x="15" y="54"/>
                    </a:lnTo>
                    <a:lnTo>
                      <a:pt x="17" y="56"/>
                    </a:lnTo>
                    <a:lnTo>
                      <a:pt x="17" y="59"/>
                    </a:lnTo>
                    <a:lnTo>
                      <a:pt x="19" y="61"/>
                    </a:lnTo>
                    <a:lnTo>
                      <a:pt x="19" y="64"/>
                    </a:lnTo>
                    <a:lnTo>
                      <a:pt x="20" y="67"/>
                    </a:lnTo>
                    <a:lnTo>
                      <a:pt x="20" y="71"/>
                    </a:lnTo>
                    <a:lnTo>
                      <a:pt x="22" y="74"/>
                    </a:lnTo>
                    <a:lnTo>
                      <a:pt x="22" y="77"/>
                    </a:lnTo>
                    <a:lnTo>
                      <a:pt x="24" y="80"/>
                    </a:lnTo>
                    <a:lnTo>
                      <a:pt x="24" y="82"/>
                    </a:lnTo>
                    <a:lnTo>
                      <a:pt x="25" y="84"/>
                    </a:lnTo>
                    <a:lnTo>
                      <a:pt x="25" y="88"/>
                    </a:lnTo>
                    <a:lnTo>
                      <a:pt x="27" y="90"/>
                    </a:lnTo>
                    <a:lnTo>
                      <a:pt x="27" y="95"/>
                    </a:lnTo>
                    <a:lnTo>
                      <a:pt x="29" y="96"/>
                    </a:lnTo>
                    <a:lnTo>
                      <a:pt x="29" y="101"/>
                    </a:lnTo>
                    <a:lnTo>
                      <a:pt x="30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61" name="Freeform 6685"/>
              <p:cNvSpPr>
                <a:spLocks/>
              </p:cNvSpPr>
              <p:nvPr/>
            </p:nvSpPr>
            <p:spPr bwMode="auto">
              <a:xfrm>
                <a:off x="2017" y="3371"/>
                <a:ext cx="31" cy="103"/>
              </a:xfrm>
              <a:custGeom>
                <a:avLst/>
                <a:gdLst>
                  <a:gd name="T0" fmla="*/ 0 w 31"/>
                  <a:gd name="T1" fmla="*/ 0 h 103"/>
                  <a:gd name="T2" fmla="*/ 0 w 31"/>
                  <a:gd name="T3" fmla="*/ 1 h 103"/>
                  <a:gd name="T4" fmla="*/ 2 w 31"/>
                  <a:gd name="T5" fmla="*/ 4 h 103"/>
                  <a:gd name="T6" fmla="*/ 2 w 31"/>
                  <a:gd name="T7" fmla="*/ 8 h 103"/>
                  <a:gd name="T8" fmla="*/ 4 w 31"/>
                  <a:gd name="T9" fmla="*/ 11 h 103"/>
                  <a:gd name="T10" fmla="*/ 4 w 31"/>
                  <a:gd name="T11" fmla="*/ 14 h 103"/>
                  <a:gd name="T12" fmla="*/ 5 w 31"/>
                  <a:gd name="T13" fmla="*/ 16 h 103"/>
                  <a:gd name="T14" fmla="*/ 5 w 31"/>
                  <a:gd name="T15" fmla="*/ 21 h 103"/>
                  <a:gd name="T16" fmla="*/ 7 w 31"/>
                  <a:gd name="T17" fmla="*/ 22 h 103"/>
                  <a:gd name="T18" fmla="*/ 7 w 31"/>
                  <a:gd name="T19" fmla="*/ 25 h 103"/>
                  <a:gd name="T20" fmla="*/ 9 w 31"/>
                  <a:gd name="T21" fmla="*/ 27 h 103"/>
                  <a:gd name="T22" fmla="*/ 9 w 31"/>
                  <a:gd name="T23" fmla="*/ 32 h 103"/>
                  <a:gd name="T24" fmla="*/ 11 w 31"/>
                  <a:gd name="T25" fmla="*/ 33 h 103"/>
                  <a:gd name="T26" fmla="*/ 11 w 31"/>
                  <a:gd name="T27" fmla="*/ 38 h 103"/>
                  <a:gd name="T28" fmla="*/ 12 w 31"/>
                  <a:gd name="T29" fmla="*/ 40 h 103"/>
                  <a:gd name="T30" fmla="*/ 12 w 31"/>
                  <a:gd name="T31" fmla="*/ 43 h 103"/>
                  <a:gd name="T32" fmla="*/ 14 w 31"/>
                  <a:gd name="T33" fmla="*/ 46 h 103"/>
                  <a:gd name="T34" fmla="*/ 14 w 31"/>
                  <a:gd name="T35" fmla="*/ 48 h 103"/>
                  <a:gd name="T36" fmla="*/ 16 w 31"/>
                  <a:gd name="T37" fmla="*/ 50 h 103"/>
                  <a:gd name="T38" fmla="*/ 16 w 31"/>
                  <a:gd name="T39" fmla="*/ 54 h 103"/>
                  <a:gd name="T40" fmla="*/ 17 w 31"/>
                  <a:gd name="T41" fmla="*/ 56 h 103"/>
                  <a:gd name="T42" fmla="*/ 17 w 31"/>
                  <a:gd name="T43" fmla="*/ 61 h 103"/>
                  <a:gd name="T44" fmla="*/ 19 w 31"/>
                  <a:gd name="T45" fmla="*/ 63 h 103"/>
                  <a:gd name="T46" fmla="*/ 19 w 31"/>
                  <a:gd name="T47" fmla="*/ 67 h 103"/>
                  <a:gd name="T48" fmla="*/ 21 w 31"/>
                  <a:gd name="T49" fmla="*/ 69 h 103"/>
                  <a:gd name="T50" fmla="*/ 21 w 31"/>
                  <a:gd name="T51" fmla="*/ 72 h 103"/>
                  <a:gd name="T52" fmla="*/ 22 w 31"/>
                  <a:gd name="T53" fmla="*/ 74 h 103"/>
                  <a:gd name="T54" fmla="*/ 22 w 31"/>
                  <a:gd name="T55" fmla="*/ 77 h 103"/>
                  <a:gd name="T56" fmla="*/ 24 w 31"/>
                  <a:gd name="T57" fmla="*/ 80 h 103"/>
                  <a:gd name="T58" fmla="*/ 24 w 31"/>
                  <a:gd name="T59" fmla="*/ 84 h 103"/>
                  <a:gd name="T60" fmla="*/ 26 w 31"/>
                  <a:gd name="T61" fmla="*/ 86 h 103"/>
                  <a:gd name="T62" fmla="*/ 26 w 31"/>
                  <a:gd name="T63" fmla="*/ 90 h 103"/>
                  <a:gd name="T64" fmla="*/ 27 w 31"/>
                  <a:gd name="T65" fmla="*/ 93 h 103"/>
                  <a:gd name="T66" fmla="*/ 27 w 31"/>
                  <a:gd name="T67" fmla="*/ 95 h 103"/>
                  <a:gd name="T68" fmla="*/ 29 w 31"/>
                  <a:gd name="T69" fmla="*/ 96 h 103"/>
                  <a:gd name="T70" fmla="*/ 29 w 31"/>
                  <a:gd name="T71" fmla="*/ 101 h 103"/>
                  <a:gd name="T72" fmla="*/ 31 w 31"/>
                  <a:gd name="T7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103">
                    <a:moveTo>
                      <a:pt x="0" y="0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5" y="16"/>
                    </a:lnTo>
                    <a:lnTo>
                      <a:pt x="5" y="21"/>
                    </a:lnTo>
                    <a:lnTo>
                      <a:pt x="7" y="22"/>
                    </a:lnTo>
                    <a:lnTo>
                      <a:pt x="7" y="25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1" y="33"/>
                    </a:lnTo>
                    <a:lnTo>
                      <a:pt x="11" y="38"/>
                    </a:lnTo>
                    <a:lnTo>
                      <a:pt x="12" y="40"/>
                    </a:lnTo>
                    <a:lnTo>
                      <a:pt x="12" y="43"/>
                    </a:lnTo>
                    <a:lnTo>
                      <a:pt x="14" y="46"/>
                    </a:lnTo>
                    <a:lnTo>
                      <a:pt x="14" y="48"/>
                    </a:lnTo>
                    <a:lnTo>
                      <a:pt x="16" y="50"/>
                    </a:lnTo>
                    <a:lnTo>
                      <a:pt x="16" y="54"/>
                    </a:lnTo>
                    <a:lnTo>
                      <a:pt x="17" y="56"/>
                    </a:lnTo>
                    <a:lnTo>
                      <a:pt x="17" y="61"/>
                    </a:lnTo>
                    <a:lnTo>
                      <a:pt x="19" y="63"/>
                    </a:lnTo>
                    <a:lnTo>
                      <a:pt x="19" y="67"/>
                    </a:lnTo>
                    <a:lnTo>
                      <a:pt x="21" y="69"/>
                    </a:lnTo>
                    <a:lnTo>
                      <a:pt x="21" y="72"/>
                    </a:lnTo>
                    <a:lnTo>
                      <a:pt x="22" y="74"/>
                    </a:lnTo>
                    <a:lnTo>
                      <a:pt x="22" y="77"/>
                    </a:lnTo>
                    <a:lnTo>
                      <a:pt x="24" y="80"/>
                    </a:lnTo>
                    <a:lnTo>
                      <a:pt x="24" y="84"/>
                    </a:lnTo>
                    <a:lnTo>
                      <a:pt x="26" y="86"/>
                    </a:lnTo>
                    <a:lnTo>
                      <a:pt x="26" y="90"/>
                    </a:lnTo>
                    <a:lnTo>
                      <a:pt x="27" y="93"/>
                    </a:lnTo>
                    <a:lnTo>
                      <a:pt x="27" y="95"/>
                    </a:lnTo>
                    <a:lnTo>
                      <a:pt x="29" y="96"/>
                    </a:lnTo>
                    <a:lnTo>
                      <a:pt x="29" y="101"/>
                    </a:lnTo>
                    <a:lnTo>
                      <a:pt x="31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62" name="Freeform 6686"/>
              <p:cNvSpPr>
                <a:spLocks/>
              </p:cNvSpPr>
              <p:nvPr/>
            </p:nvSpPr>
            <p:spPr bwMode="auto">
              <a:xfrm>
                <a:off x="2048" y="3474"/>
                <a:ext cx="28" cy="103"/>
              </a:xfrm>
              <a:custGeom>
                <a:avLst/>
                <a:gdLst>
                  <a:gd name="T0" fmla="*/ 0 w 28"/>
                  <a:gd name="T1" fmla="*/ 0 h 103"/>
                  <a:gd name="T2" fmla="*/ 0 w 28"/>
                  <a:gd name="T3" fmla="*/ 4 h 103"/>
                  <a:gd name="T4" fmla="*/ 1 w 28"/>
                  <a:gd name="T5" fmla="*/ 6 h 103"/>
                  <a:gd name="T6" fmla="*/ 1 w 28"/>
                  <a:gd name="T7" fmla="*/ 11 h 103"/>
                  <a:gd name="T8" fmla="*/ 3 w 28"/>
                  <a:gd name="T9" fmla="*/ 12 h 103"/>
                  <a:gd name="T10" fmla="*/ 3 w 28"/>
                  <a:gd name="T11" fmla="*/ 14 h 103"/>
                  <a:gd name="T12" fmla="*/ 5 w 28"/>
                  <a:gd name="T13" fmla="*/ 17 h 103"/>
                  <a:gd name="T14" fmla="*/ 5 w 28"/>
                  <a:gd name="T15" fmla="*/ 21 h 103"/>
                  <a:gd name="T16" fmla="*/ 6 w 28"/>
                  <a:gd name="T17" fmla="*/ 22 h 103"/>
                  <a:gd name="T18" fmla="*/ 6 w 28"/>
                  <a:gd name="T19" fmla="*/ 27 h 103"/>
                  <a:gd name="T20" fmla="*/ 8 w 28"/>
                  <a:gd name="T21" fmla="*/ 29 h 103"/>
                  <a:gd name="T22" fmla="*/ 8 w 28"/>
                  <a:gd name="T23" fmla="*/ 33 h 103"/>
                  <a:gd name="T24" fmla="*/ 10 w 28"/>
                  <a:gd name="T25" fmla="*/ 35 h 103"/>
                  <a:gd name="T26" fmla="*/ 10 w 28"/>
                  <a:gd name="T27" fmla="*/ 40 h 103"/>
                  <a:gd name="T28" fmla="*/ 11 w 28"/>
                  <a:gd name="T29" fmla="*/ 42 h 103"/>
                  <a:gd name="T30" fmla="*/ 11 w 28"/>
                  <a:gd name="T31" fmla="*/ 44 h 103"/>
                  <a:gd name="T32" fmla="*/ 13 w 28"/>
                  <a:gd name="T33" fmla="*/ 46 h 103"/>
                  <a:gd name="T34" fmla="*/ 13 w 28"/>
                  <a:gd name="T35" fmla="*/ 51 h 103"/>
                  <a:gd name="T36" fmla="*/ 15 w 28"/>
                  <a:gd name="T37" fmla="*/ 53 h 103"/>
                  <a:gd name="T38" fmla="*/ 15 w 28"/>
                  <a:gd name="T39" fmla="*/ 56 h 103"/>
                  <a:gd name="T40" fmla="*/ 16 w 28"/>
                  <a:gd name="T41" fmla="*/ 59 h 103"/>
                  <a:gd name="T42" fmla="*/ 16 w 28"/>
                  <a:gd name="T43" fmla="*/ 63 h 103"/>
                  <a:gd name="T44" fmla="*/ 18 w 28"/>
                  <a:gd name="T45" fmla="*/ 65 h 103"/>
                  <a:gd name="T46" fmla="*/ 18 w 28"/>
                  <a:gd name="T47" fmla="*/ 67 h 103"/>
                  <a:gd name="T48" fmla="*/ 20 w 28"/>
                  <a:gd name="T49" fmla="*/ 69 h 103"/>
                  <a:gd name="T50" fmla="*/ 20 w 28"/>
                  <a:gd name="T51" fmla="*/ 74 h 103"/>
                  <a:gd name="T52" fmla="*/ 21 w 28"/>
                  <a:gd name="T53" fmla="*/ 75 h 103"/>
                  <a:gd name="T54" fmla="*/ 21 w 28"/>
                  <a:gd name="T55" fmla="*/ 80 h 103"/>
                  <a:gd name="T56" fmla="*/ 23 w 28"/>
                  <a:gd name="T57" fmla="*/ 82 h 103"/>
                  <a:gd name="T58" fmla="*/ 23 w 28"/>
                  <a:gd name="T59" fmla="*/ 86 h 103"/>
                  <a:gd name="T60" fmla="*/ 25 w 28"/>
                  <a:gd name="T61" fmla="*/ 88 h 103"/>
                  <a:gd name="T62" fmla="*/ 25 w 28"/>
                  <a:gd name="T63" fmla="*/ 90 h 103"/>
                  <a:gd name="T64" fmla="*/ 26 w 28"/>
                  <a:gd name="T65" fmla="*/ 93 h 103"/>
                  <a:gd name="T66" fmla="*/ 26 w 28"/>
                  <a:gd name="T67" fmla="*/ 96 h 103"/>
                  <a:gd name="T68" fmla="*/ 28 w 28"/>
                  <a:gd name="T69" fmla="*/ 99 h 103"/>
                  <a:gd name="T70" fmla="*/ 28 w 28"/>
                  <a:gd name="T71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" h="103">
                    <a:moveTo>
                      <a:pt x="0" y="0"/>
                    </a:moveTo>
                    <a:lnTo>
                      <a:pt x="0" y="4"/>
                    </a:lnTo>
                    <a:lnTo>
                      <a:pt x="1" y="6"/>
                    </a:lnTo>
                    <a:lnTo>
                      <a:pt x="1" y="11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5" y="17"/>
                    </a:lnTo>
                    <a:lnTo>
                      <a:pt x="5" y="21"/>
                    </a:lnTo>
                    <a:lnTo>
                      <a:pt x="6" y="22"/>
                    </a:lnTo>
                    <a:lnTo>
                      <a:pt x="6" y="27"/>
                    </a:lnTo>
                    <a:lnTo>
                      <a:pt x="8" y="29"/>
                    </a:lnTo>
                    <a:lnTo>
                      <a:pt x="8" y="33"/>
                    </a:lnTo>
                    <a:lnTo>
                      <a:pt x="10" y="35"/>
                    </a:lnTo>
                    <a:lnTo>
                      <a:pt x="10" y="40"/>
                    </a:lnTo>
                    <a:lnTo>
                      <a:pt x="11" y="42"/>
                    </a:lnTo>
                    <a:lnTo>
                      <a:pt x="11" y="44"/>
                    </a:lnTo>
                    <a:lnTo>
                      <a:pt x="13" y="46"/>
                    </a:lnTo>
                    <a:lnTo>
                      <a:pt x="13" y="51"/>
                    </a:lnTo>
                    <a:lnTo>
                      <a:pt x="15" y="53"/>
                    </a:lnTo>
                    <a:lnTo>
                      <a:pt x="15" y="56"/>
                    </a:lnTo>
                    <a:lnTo>
                      <a:pt x="16" y="59"/>
                    </a:lnTo>
                    <a:lnTo>
                      <a:pt x="16" y="63"/>
                    </a:lnTo>
                    <a:lnTo>
                      <a:pt x="18" y="65"/>
                    </a:lnTo>
                    <a:lnTo>
                      <a:pt x="18" y="67"/>
                    </a:lnTo>
                    <a:lnTo>
                      <a:pt x="20" y="69"/>
                    </a:lnTo>
                    <a:lnTo>
                      <a:pt x="20" y="74"/>
                    </a:lnTo>
                    <a:lnTo>
                      <a:pt x="21" y="75"/>
                    </a:lnTo>
                    <a:lnTo>
                      <a:pt x="21" y="80"/>
                    </a:lnTo>
                    <a:lnTo>
                      <a:pt x="23" y="82"/>
                    </a:lnTo>
                    <a:lnTo>
                      <a:pt x="23" y="86"/>
                    </a:lnTo>
                    <a:lnTo>
                      <a:pt x="25" y="88"/>
                    </a:lnTo>
                    <a:lnTo>
                      <a:pt x="25" y="90"/>
                    </a:lnTo>
                    <a:lnTo>
                      <a:pt x="26" y="93"/>
                    </a:lnTo>
                    <a:lnTo>
                      <a:pt x="26" y="96"/>
                    </a:lnTo>
                    <a:lnTo>
                      <a:pt x="28" y="99"/>
                    </a:lnTo>
                    <a:lnTo>
                      <a:pt x="28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63" name="Freeform 6687"/>
              <p:cNvSpPr>
                <a:spLocks/>
              </p:cNvSpPr>
              <p:nvPr/>
            </p:nvSpPr>
            <p:spPr bwMode="auto">
              <a:xfrm>
                <a:off x="2076" y="3577"/>
                <a:ext cx="30" cy="103"/>
              </a:xfrm>
              <a:custGeom>
                <a:avLst/>
                <a:gdLst>
                  <a:gd name="T0" fmla="*/ 0 w 30"/>
                  <a:gd name="T1" fmla="*/ 0 h 103"/>
                  <a:gd name="T2" fmla="*/ 2 w 30"/>
                  <a:gd name="T3" fmla="*/ 3 h 103"/>
                  <a:gd name="T4" fmla="*/ 2 w 30"/>
                  <a:gd name="T5" fmla="*/ 6 h 103"/>
                  <a:gd name="T6" fmla="*/ 4 w 30"/>
                  <a:gd name="T7" fmla="*/ 9 h 103"/>
                  <a:gd name="T8" fmla="*/ 4 w 30"/>
                  <a:gd name="T9" fmla="*/ 11 h 103"/>
                  <a:gd name="T10" fmla="*/ 5 w 30"/>
                  <a:gd name="T11" fmla="*/ 12 h 103"/>
                  <a:gd name="T12" fmla="*/ 5 w 30"/>
                  <a:gd name="T13" fmla="*/ 17 h 103"/>
                  <a:gd name="T14" fmla="*/ 7 w 30"/>
                  <a:gd name="T15" fmla="*/ 19 h 103"/>
                  <a:gd name="T16" fmla="*/ 7 w 30"/>
                  <a:gd name="T17" fmla="*/ 23 h 103"/>
                  <a:gd name="T18" fmla="*/ 9 w 30"/>
                  <a:gd name="T19" fmla="*/ 25 h 103"/>
                  <a:gd name="T20" fmla="*/ 9 w 30"/>
                  <a:gd name="T21" fmla="*/ 30 h 103"/>
                  <a:gd name="T22" fmla="*/ 10 w 30"/>
                  <a:gd name="T23" fmla="*/ 32 h 103"/>
                  <a:gd name="T24" fmla="*/ 10 w 30"/>
                  <a:gd name="T25" fmla="*/ 33 h 103"/>
                  <a:gd name="T26" fmla="*/ 12 w 30"/>
                  <a:gd name="T27" fmla="*/ 35 h 103"/>
                  <a:gd name="T28" fmla="*/ 12 w 30"/>
                  <a:gd name="T29" fmla="*/ 40 h 103"/>
                  <a:gd name="T30" fmla="*/ 14 w 30"/>
                  <a:gd name="T31" fmla="*/ 42 h 103"/>
                  <a:gd name="T32" fmla="*/ 14 w 30"/>
                  <a:gd name="T33" fmla="*/ 46 h 103"/>
                  <a:gd name="T34" fmla="*/ 15 w 30"/>
                  <a:gd name="T35" fmla="*/ 48 h 103"/>
                  <a:gd name="T36" fmla="*/ 15 w 30"/>
                  <a:gd name="T37" fmla="*/ 53 h 103"/>
                  <a:gd name="T38" fmla="*/ 17 w 30"/>
                  <a:gd name="T39" fmla="*/ 54 h 103"/>
                  <a:gd name="T40" fmla="*/ 17 w 30"/>
                  <a:gd name="T41" fmla="*/ 57 h 103"/>
                  <a:gd name="T42" fmla="*/ 19 w 30"/>
                  <a:gd name="T43" fmla="*/ 59 h 103"/>
                  <a:gd name="T44" fmla="*/ 19 w 30"/>
                  <a:gd name="T45" fmla="*/ 64 h 103"/>
                  <a:gd name="T46" fmla="*/ 20 w 30"/>
                  <a:gd name="T47" fmla="*/ 65 h 103"/>
                  <a:gd name="T48" fmla="*/ 20 w 30"/>
                  <a:gd name="T49" fmla="*/ 69 h 103"/>
                  <a:gd name="T50" fmla="*/ 22 w 30"/>
                  <a:gd name="T51" fmla="*/ 72 h 103"/>
                  <a:gd name="T52" fmla="*/ 22 w 30"/>
                  <a:gd name="T53" fmla="*/ 75 h 103"/>
                  <a:gd name="T54" fmla="*/ 24 w 30"/>
                  <a:gd name="T55" fmla="*/ 78 h 103"/>
                  <a:gd name="T56" fmla="*/ 24 w 30"/>
                  <a:gd name="T57" fmla="*/ 80 h 103"/>
                  <a:gd name="T58" fmla="*/ 25 w 30"/>
                  <a:gd name="T59" fmla="*/ 82 h 103"/>
                  <a:gd name="T60" fmla="*/ 25 w 30"/>
                  <a:gd name="T61" fmla="*/ 86 h 103"/>
                  <a:gd name="T62" fmla="*/ 27 w 30"/>
                  <a:gd name="T63" fmla="*/ 88 h 103"/>
                  <a:gd name="T64" fmla="*/ 27 w 30"/>
                  <a:gd name="T65" fmla="*/ 93 h 103"/>
                  <a:gd name="T66" fmla="*/ 29 w 30"/>
                  <a:gd name="T67" fmla="*/ 95 h 103"/>
                  <a:gd name="T68" fmla="*/ 29 w 30"/>
                  <a:gd name="T69" fmla="*/ 99 h 103"/>
                  <a:gd name="T70" fmla="*/ 30 w 30"/>
                  <a:gd name="T71" fmla="*/ 101 h 103"/>
                  <a:gd name="T72" fmla="*/ 30 w 30"/>
                  <a:gd name="T7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103">
                    <a:moveTo>
                      <a:pt x="0" y="0"/>
                    </a:moveTo>
                    <a:lnTo>
                      <a:pt x="2" y="3"/>
                    </a:lnTo>
                    <a:lnTo>
                      <a:pt x="2" y="6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7"/>
                    </a:lnTo>
                    <a:lnTo>
                      <a:pt x="7" y="19"/>
                    </a:lnTo>
                    <a:lnTo>
                      <a:pt x="7" y="23"/>
                    </a:lnTo>
                    <a:lnTo>
                      <a:pt x="9" y="25"/>
                    </a:lnTo>
                    <a:lnTo>
                      <a:pt x="9" y="30"/>
                    </a:lnTo>
                    <a:lnTo>
                      <a:pt x="10" y="32"/>
                    </a:lnTo>
                    <a:lnTo>
                      <a:pt x="10" y="33"/>
                    </a:lnTo>
                    <a:lnTo>
                      <a:pt x="12" y="35"/>
                    </a:lnTo>
                    <a:lnTo>
                      <a:pt x="12" y="40"/>
                    </a:lnTo>
                    <a:lnTo>
                      <a:pt x="14" y="42"/>
                    </a:lnTo>
                    <a:lnTo>
                      <a:pt x="14" y="46"/>
                    </a:lnTo>
                    <a:lnTo>
                      <a:pt x="15" y="48"/>
                    </a:lnTo>
                    <a:lnTo>
                      <a:pt x="15" y="53"/>
                    </a:lnTo>
                    <a:lnTo>
                      <a:pt x="17" y="54"/>
                    </a:lnTo>
                    <a:lnTo>
                      <a:pt x="17" y="57"/>
                    </a:lnTo>
                    <a:lnTo>
                      <a:pt x="19" y="59"/>
                    </a:lnTo>
                    <a:lnTo>
                      <a:pt x="19" y="64"/>
                    </a:lnTo>
                    <a:lnTo>
                      <a:pt x="20" y="65"/>
                    </a:lnTo>
                    <a:lnTo>
                      <a:pt x="20" y="69"/>
                    </a:lnTo>
                    <a:lnTo>
                      <a:pt x="22" y="72"/>
                    </a:lnTo>
                    <a:lnTo>
                      <a:pt x="22" y="75"/>
                    </a:lnTo>
                    <a:lnTo>
                      <a:pt x="24" y="78"/>
                    </a:lnTo>
                    <a:lnTo>
                      <a:pt x="24" y="80"/>
                    </a:lnTo>
                    <a:lnTo>
                      <a:pt x="25" y="82"/>
                    </a:lnTo>
                    <a:lnTo>
                      <a:pt x="25" y="86"/>
                    </a:lnTo>
                    <a:lnTo>
                      <a:pt x="27" y="88"/>
                    </a:lnTo>
                    <a:lnTo>
                      <a:pt x="27" y="93"/>
                    </a:lnTo>
                    <a:lnTo>
                      <a:pt x="29" y="95"/>
                    </a:lnTo>
                    <a:lnTo>
                      <a:pt x="29" y="99"/>
                    </a:lnTo>
                    <a:lnTo>
                      <a:pt x="30" y="101"/>
                    </a:lnTo>
                    <a:lnTo>
                      <a:pt x="30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64" name="Freeform 6688"/>
              <p:cNvSpPr>
                <a:spLocks/>
              </p:cNvSpPr>
              <p:nvPr/>
            </p:nvSpPr>
            <p:spPr bwMode="auto">
              <a:xfrm>
                <a:off x="2106" y="3680"/>
                <a:ext cx="31" cy="104"/>
              </a:xfrm>
              <a:custGeom>
                <a:avLst/>
                <a:gdLst>
                  <a:gd name="T0" fmla="*/ 0 w 31"/>
                  <a:gd name="T1" fmla="*/ 0 h 104"/>
                  <a:gd name="T2" fmla="*/ 2 w 31"/>
                  <a:gd name="T3" fmla="*/ 3 h 104"/>
                  <a:gd name="T4" fmla="*/ 2 w 31"/>
                  <a:gd name="T5" fmla="*/ 6 h 104"/>
                  <a:gd name="T6" fmla="*/ 4 w 31"/>
                  <a:gd name="T7" fmla="*/ 9 h 104"/>
                  <a:gd name="T8" fmla="*/ 4 w 31"/>
                  <a:gd name="T9" fmla="*/ 13 h 104"/>
                  <a:gd name="T10" fmla="*/ 5 w 31"/>
                  <a:gd name="T11" fmla="*/ 14 h 104"/>
                  <a:gd name="T12" fmla="*/ 5 w 31"/>
                  <a:gd name="T13" fmla="*/ 19 h 104"/>
                  <a:gd name="T14" fmla="*/ 7 w 31"/>
                  <a:gd name="T15" fmla="*/ 21 h 104"/>
                  <a:gd name="T16" fmla="*/ 7 w 31"/>
                  <a:gd name="T17" fmla="*/ 23 h 104"/>
                  <a:gd name="T18" fmla="*/ 9 w 31"/>
                  <a:gd name="T19" fmla="*/ 25 h 104"/>
                  <a:gd name="T20" fmla="*/ 9 w 31"/>
                  <a:gd name="T21" fmla="*/ 30 h 104"/>
                  <a:gd name="T22" fmla="*/ 10 w 31"/>
                  <a:gd name="T23" fmla="*/ 32 h 104"/>
                  <a:gd name="T24" fmla="*/ 10 w 31"/>
                  <a:gd name="T25" fmla="*/ 36 h 104"/>
                  <a:gd name="T26" fmla="*/ 12 w 31"/>
                  <a:gd name="T27" fmla="*/ 38 h 104"/>
                  <a:gd name="T28" fmla="*/ 12 w 31"/>
                  <a:gd name="T29" fmla="*/ 43 h 104"/>
                  <a:gd name="T30" fmla="*/ 14 w 31"/>
                  <a:gd name="T31" fmla="*/ 44 h 104"/>
                  <a:gd name="T32" fmla="*/ 14 w 31"/>
                  <a:gd name="T33" fmla="*/ 46 h 104"/>
                  <a:gd name="T34" fmla="*/ 15 w 31"/>
                  <a:gd name="T35" fmla="*/ 48 h 104"/>
                  <a:gd name="T36" fmla="*/ 15 w 31"/>
                  <a:gd name="T37" fmla="*/ 53 h 104"/>
                  <a:gd name="T38" fmla="*/ 17 w 31"/>
                  <a:gd name="T39" fmla="*/ 54 h 104"/>
                  <a:gd name="T40" fmla="*/ 17 w 31"/>
                  <a:gd name="T41" fmla="*/ 59 h 104"/>
                  <a:gd name="T42" fmla="*/ 19 w 31"/>
                  <a:gd name="T43" fmla="*/ 61 h 104"/>
                  <a:gd name="T44" fmla="*/ 19 w 31"/>
                  <a:gd name="T45" fmla="*/ 65 h 104"/>
                  <a:gd name="T46" fmla="*/ 20 w 31"/>
                  <a:gd name="T47" fmla="*/ 67 h 104"/>
                  <a:gd name="T48" fmla="*/ 20 w 31"/>
                  <a:gd name="T49" fmla="*/ 72 h 104"/>
                  <a:gd name="T50" fmla="*/ 22 w 31"/>
                  <a:gd name="T51" fmla="*/ 74 h 104"/>
                  <a:gd name="T52" fmla="*/ 22 w 31"/>
                  <a:gd name="T53" fmla="*/ 75 h 104"/>
                  <a:gd name="T54" fmla="*/ 24 w 31"/>
                  <a:gd name="T55" fmla="*/ 78 h 104"/>
                  <a:gd name="T56" fmla="*/ 24 w 31"/>
                  <a:gd name="T57" fmla="*/ 82 h 104"/>
                  <a:gd name="T58" fmla="*/ 26 w 31"/>
                  <a:gd name="T59" fmla="*/ 85 h 104"/>
                  <a:gd name="T60" fmla="*/ 26 w 31"/>
                  <a:gd name="T61" fmla="*/ 88 h 104"/>
                  <a:gd name="T62" fmla="*/ 27 w 31"/>
                  <a:gd name="T63" fmla="*/ 91 h 104"/>
                  <a:gd name="T64" fmla="*/ 27 w 31"/>
                  <a:gd name="T65" fmla="*/ 95 h 104"/>
                  <a:gd name="T66" fmla="*/ 29 w 31"/>
                  <a:gd name="T67" fmla="*/ 96 h 104"/>
                  <a:gd name="T68" fmla="*/ 29 w 31"/>
                  <a:gd name="T69" fmla="*/ 99 h 104"/>
                  <a:gd name="T70" fmla="*/ 31 w 31"/>
                  <a:gd name="T71" fmla="*/ 101 h 104"/>
                  <a:gd name="T72" fmla="*/ 31 w 31"/>
                  <a:gd name="T73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104">
                    <a:moveTo>
                      <a:pt x="0" y="0"/>
                    </a:moveTo>
                    <a:lnTo>
                      <a:pt x="2" y="3"/>
                    </a:lnTo>
                    <a:lnTo>
                      <a:pt x="2" y="6"/>
                    </a:lnTo>
                    <a:lnTo>
                      <a:pt x="4" y="9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9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9" y="25"/>
                    </a:lnTo>
                    <a:lnTo>
                      <a:pt x="9" y="30"/>
                    </a:lnTo>
                    <a:lnTo>
                      <a:pt x="10" y="32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12" y="43"/>
                    </a:lnTo>
                    <a:lnTo>
                      <a:pt x="14" y="44"/>
                    </a:lnTo>
                    <a:lnTo>
                      <a:pt x="14" y="46"/>
                    </a:lnTo>
                    <a:lnTo>
                      <a:pt x="15" y="48"/>
                    </a:lnTo>
                    <a:lnTo>
                      <a:pt x="15" y="53"/>
                    </a:lnTo>
                    <a:lnTo>
                      <a:pt x="17" y="54"/>
                    </a:lnTo>
                    <a:lnTo>
                      <a:pt x="17" y="59"/>
                    </a:lnTo>
                    <a:lnTo>
                      <a:pt x="19" y="61"/>
                    </a:lnTo>
                    <a:lnTo>
                      <a:pt x="19" y="65"/>
                    </a:lnTo>
                    <a:lnTo>
                      <a:pt x="20" y="67"/>
                    </a:lnTo>
                    <a:lnTo>
                      <a:pt x="20" y="72"/>
                    </a:lnTo>
                    <a:lnTo>
                      <a:pt x="22" y="74"/>
                    </a:lnTo>
                    <a:lnTo>
                      <a:pt x="22" y="75"/>
                    </a:lnTo>
                    <a:lnTo>
                      <a:pt x="24" y="78"/>
                    </a:lnTo>
                    <a:lnTo>
                      <a:pt x="24" y="82"/>
                    </a:lnTo>
                    <a:lnTo>
                      <a:pt x="26" y="85"/>
                    </a:lnTo>
                    <a:lnTo>
                      <a:pt x="26" y="88"/>
                    </a:lnTo>
                    <a:lnTo>
                      <a:pt x="27" y="91"/>
                    </a:lnTo>
                    <a:lnTo>
                      <a:pt x="27" y="95"/>
                    </a:lnTo>
                    <a:lnTo>
                      <a:pt x="29" y="96"/>
                    </a:lnTo>
                    <a:lnTo>
                      <a:pt x="29" y="99"/>
                    </a:lnTo>
                    <a:lnTo>
                      <a:pt x="31" y="101"/>
                    </a:lnTo>
                    <a:lnTo>
                      <a:pt x="31" y="104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65" name="Freeform 6689"/>
              <p:cNvSpPr>
                <a:spLocks/>
              </p:cNvSpPr>
              <p:nvPr/>
            </p:nvSpPr>
            <p:spPr bwMode="auto">
              <a:xfrm>
                <a:off x="2137" y="3784"/>
                <a:ext cx="30" cy="103"/>
              </a:xfrm>
              <a:custGeom>
                <a:avLst/>
                <a:gdLst>
                  <a:gd name="T0" fmla="*/ 0 w 30"/>
                  <a:gd name="T1" fmla="*/ 0 h 103"/>
                  <a:gd name="T2" fmla="*/ 0 w 30"/>
                  <a:gd name="T3" fmla="*/ 2 h 103"/>
                  <a:gd name="T4" fmla="*/ 1 w 30"/>
                  <a:gd name="T5" fmla="*/ 3 h 103"/>
                  <a:gd name="T6" fmla="*/ 1 w 30"/>
                  <a:gd name="T7" fmla="*/ 8 h 103"/>
                  <a:gd name="T8" fmla="*/ 3 w 30"/>
                  <a:gd name="T9" fmla="*/ 10 h 103"/>
                  <a:gd name="T10" fmla="*/ 3 w 30"/>
                  <a:gd name="T11" fmla="*/ 14 h 103"/>
                  <a:gd name="T12" fmla="*/ 5 w 30"/>
                  <a:gd name="T13" fmla="*/ 16 h 103"/>
                  <a:gd name="T14" fmla="*/ 5 w 30"/>
                  <a:gd name="T15" fmla="*/ 18 h 103"/>
                  <a:gd name="T16" fmla="*/ 6 w 30"/>
                  <a:gd name="T17" fmla="*/ 21 h 103"/>
                  <a:gd name="T18" fmla="*/ 6 w 30"/>
                  <a:gd name="T19" fmla="*/ 24 h 103"/>
                  <a:gd name="T20" fmla="*/ 8 w 30"/>
                  <a:gd name="T21" fmla="*/ 26 h 103"/>
                  <a:gd name="T22" fmla="*/ 8 w 30"/>
                  <a:gd name="T23" fmla="*/ 31 h 103"/>
                  <a:gd name="T24" fmla="*/ 10 w 30"/>
                  <a:gd name="T25" fmla="*/ 32 h 103"/>
                  <a:gd name="T26" fmla="*/ 10 w 30"/>
                  <a:gd name="T27" fmla="*/ 37 h 103"/>
                  <a:gd name="T28" fmla="*/ 11 w 30"/>
                  <a:gd name="T29" fmla="*/ 39 h 103"/>
                  <a:gd name="T30" fmla="*/ 11 w 30"/>
                  <a:gd name="T31" fmla="*/ 42 h 103"/>
                  <a:gd name="T32" fmla="*/ 13 w 30"/>
                  <a:gd name="T33" fmla="*/ 43 h 103"/>
                  <a:gd name="T34" fmla="*/ 13 w 30"/>
                  <a:gd name="T35" fmla="*/ 48 h 103"/>
                  <a:gd name="T36" fmla="*/ 15 w 30"/>
                  <a:gd name="T37" fmla="*/ 50 h 103"/>
                  <a:gd name="T38" fmla="*/ 15 w 30"/>
                  <a:gd name="T39" fmla="*/ 53 h 103"/>
                  <a:gd name="T40" fmla="*/ 16 w 30"/>
                  <a:gd name="T41" fmla="*/ 56 h 103"/>
                  <a:gd name="T42" fmla="*/ 16 w 30"/>
                  <a:gd name="T43" fmla="*/ 60 h 103"/>
                  <a:gd name="T44" fmla="*/ 18 w 30"/>
                  <a:gd name="T45" fmla="*/ 63 h 103"/>
                  <a:gd name="T46" fmla="*/ 18 w 30"/>
                  <a:gd name="T47" fmla="*/ 64 h 103"/>
                  <a:gd name="T48" fmla="*/ 20 w 30"/>
                  <a:gd name="T49" fmla="*/ 66 h 103"/>
                  <a:gd name="T50" fmla="*/ 20 w 30"/>
                  <a:gd name="T51" fmla="*/ 71 h 103"/>
                  <a:gd name="T52" fmla="*/ 21 w 30"/>
                  <a:gd name="T53" fmla="*/ 73 h 103"/>
                  <a:gd name="T54" fmla="*/ 21 w 30"/>
                  <a:gd name="T55" fmla="*/ 77 h 103"/>
                  <a:gd name="T56" fmla="*/ 23 w 30"/>
                  <a:gd name="T57" fmla="*/ 79 h 103"/>
                  <a:gd name="T58" fmla="*/ 23 w 30"/>
                  <a:gd name="T59" fmla="*/ 84 h 103"/>
                  <a:gd name="T60" fmla="*/ 25 w 30"/>
                  <a:gd name="T61" fmla="*/ 85 h 103"/>
                  <a:gd name="T62" fmla="*/ 25 w 30"/>
                  <a:gd name="T63" fmla="*/ 87 h 103"/>
                  <a:gd name="T64" fmla="*/ 26 w 30"/>
                  <a:gd name="T65" fmla="*/ 90 h 103"/>
                  <a:gd name="T66" fmla="*/ 26 w 30"/>
                  <a:gd name="T67" fmla="*/ 94 h 103"/>
                  <a:gd name="T68" fmla="*/ 28 w 30"/>
                  <a:gd name="T69" fmla="*/ 96 h 103"/>
                  <a:gd name="T70" fmla="*/ 28 w 30"/>
                  <a:gd name="T71" fmla="*/ 100 h 103"/>
                  <a:gd name="T72" fmla="*/ 30 w 30"/>
                  <a:gd name="T7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103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" y="8"/>
                    </a:lnTo>
                    <a:lnTo>
                      <a:pt x="3" y="10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6" y="21"/>
                    </a:lnTo>
                    <a:lnTo>
                      <a:pt x="6" y="24"/>
                    </a:lnTo>
                    <a:lnTo>
                      <a:pt x="8" y="26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0" y="37"/>
                    </a:lnTo>
                    <a:lnTo>
                      <a:pt x="11" y="39"/>
                    </a:lnTo>
                    <a:lnTo>
                      <a:pt x="11" y="42"/>
                    </a:lnTo>
                    <a:lnTo>
                      <a:pt x="13" y="43"/>
                    </a:lnTo>
                    <a:lnTo>
                      <a:pt x="13" y="48"/>
                    </a:lnTo>
                    <a:lnTo>
                      <a:pt x="15" y="50"/>
                    </a:lnTo>
                    <a:lnTo>
                      <a:pt x="15" y="53"/>
                    </a:lnTo>
                    <a:lnTo>
                      <a:pt x="16" y="56"/>
                    </a:lnTo>
                    <a:lnTo>
                      <a:pt x="16" y="60"/>
                    </a:lnTo>
                    <a:lnTo>
                      <a:pt x="18" y="63"/>
                    </a:lnTo>
                    <a:lnTo>
                      <a:pt x="18" y="64"/>
                    </a:lnTo>
                    <a:lnTo>
                      <a:pt x="20" y="66"/>
                    </a:lnTo>
                    <a:lnTo>
                      <a:pt x="20" y="71"/>
                    </a:lnTo>
                    <a:lnTo>
                      <a:pt x="21" y="73"/>
                    </a:lnTo>
                    <a:lnTo>
                      <a:pt x="21" y="77"/>
                    </a:lnTo>
                    <a:lnTo>
                      <a:pt x="23" y="79"/>
                    </a:lnTo>
                    <a:lnTo>
                      <a:pt x="23" y="84"/>
                    </a:lnTo>
                    <a:lnTo>
                      <a:pt x="25" y="85"/>
                    </a:lnTo>
                    <a:lnTo>
                      <a:pt x="25" y="87"/>
                    </a:lnTo>
                    <a:lnTo>
                      <a:pt x="26" y="90"/>
                    </a:lnTo>
                    <a:lnTo>
                      <a:pt x="26" y="94"/>
                    </a:lnTo>
                    <a:lnTo>
                      <a:pt x="28" y="96"/>
                    </a:lnTo>
                    <a:lnTo>
                      <a:pt x="28" y="100"/>
                    </a:lnTo>
                    <a:lnTo>
                      <a:pt x="30" y="103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66" name="Freeform 6690"/>
              <p:cNvSpPr>
                <a:spLocks/>
              </p:cNvSpPr>
              <p:nvPr/>
            </p:nvSpPr>
            <p:spPr bwMode="auto">
              <a:xfrm>
                <a:off x="2167" y="3887"/>
                <a:ext cx="18" cy="64"/>
              </a:xfrm>
              <a:custGeom>
                <a:avLst/>
                <a:gdLst>
                  <a:gd name="T0" fmla="*/ 0 w 18"/>
                  <a:gd name="T1" fmla="*/ 0 h 64"/>
                  <a:gd name="T2" fmla="*/ 0 w 18"/>
                  <a:gd name="T3" fmla="*/ 3 h 64"/>
                  <a:gd name="T4" fmla="*/ 1 w 18"/>
                  <a:gd name="T5" fmla="*/ 5 h 64"/>
                  <a:gd name="T6" fmla="*/ 1 w 18"/>
                  <a:gd name="T7" fmla="*/ 8 h 64"/>
                  <a:gd name="T8" fmla="*/ 3 w 18"/>
                  <a:gd name="T9" fmla="*/ 10 h 64"/>
                  <a:gd name="T10" fmla="*/ 3 w 18"/>
                  <a:gd name="T11" fmla="*/ 14 h 64"/>
                  <a:gd name="T12" fmla="*/ 5 w 18"/>
                  <a:gd name="T13" fmla="*/ 16 h 64"/>
                  <a:gd name="T14" fmla="*/ 5 w 18"/>
                  <a:gd name="T15" fmla="*/ 21 h 64"/>
                  <a:gd name="T16" fmla="*/ 6 w 18"/>
                  <a:gd name="T17" fmla="*/ 23 h 64"/>
                  <a:gd name="T18" fmla="*/ 6 w 18"/>
                  <a:gd name="T19" fmla="*/ 27 h 64"/>
                  <a:gd name="T20" fmla="*/ 8 w 18"/>
                  <a:gd name="T21" fmla="*/ 29 h 64"/>
                  <a:gd name="T22" fmla="*/ 8 w 18"/>
                  <a:gd name="T23" fmla="*/ 31 h 64"/>
                  <a:gd name="T24" fmla="*/ 10 w 18"/>
                  <a:gd name="T25" fmla="*/ 32 h 64"/>
                  <a:gd name="T26" fmla="*/ 10 w 18"/>
                  <a:gd name="T27" fmla="*/ 37 h 64"/>
                  <a:gd name="T28" fmla="*/ 11 w 18"/>
                  <a:gd name="T29" fmla="*/ 39 h 64"/>
                  <a:gd name="T30" fmla="*/ 11 w 18"/>
                  <a:gd name="T31" fmla="*/ 43 h 64"/>
                  <a:gd name="T32" fmla="*/ 13 w 18"/>
                  <a:gd name="T33" fmla="*/ 45 h 64"/>
                  <a:gd name="T34" fmla="*/ 13 w 18"/>
                  <a:gd name="T35" fmla="*/ 50 h 64"/>
                  <a:gd name="T36" fmla="*/ 15 w 18"/>
                  <a:gd name="T37" fmla="*/ 52 h 64"/>
                  <a:gd name="T38" fmla="*/ 15 w 18"/>
                  <a:gd name="T39" fmla="*/ 54 h 64"/>
                  <a:gd name="T40" fmla="*/ 17 w 18"/>
                  <a:gd name="T41" fmla="*/ 56 h 64"/>
                  <a:gd name="T42" fmla="*/ 17 w 18"/>
                  <a:gd name="T43" fmla="*/ 61 h 64"/>
                  <a:gd name="T44" fmla="*/ 18 w 18"/>
                  <a:gd name="T45" fmla="*/ 63 h 64"/>
                  <a:gd name="T46" fmla="*/ 18 w 18"/>
                  <a:gd name="T47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64">
                    <a:moveTo>
                      <a:pt x="0" y="0"/>
                    </a:moveTo>
                    <a:lnTo>
                      <a:pt x="0" y="3"/>
                    </a:lnTo>
                    <a:lnTo>
                      <a:pt x="1" y="5"/>
                    </a:lnTo>
                    <a:lnTo>
                      <a:pt x="1" y="8"/>
                    </a:lnTo>
                    <a:lnTo>
                      <a:pt x="3" y="10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5" y="21"/>
                    </a:lnTo>
                    <a:lnTo>
                      <a:pt x="6" y="23"/>
                    </a:lnTo>
                    <a:lnTo>
                      <a:pt x="6" y="27"/>
                    </a:lnTo>
                    <a:lnTo>
                      <a:pt x="8" y="29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0" y="37"/>
                    </a:lnTo>
                    <a:lnTo>
                      <a:pt x="11" y="39"/>
                    </a:lnTo>
                    <a:lnTo>
                      <a:pt x="11" y="43"/>
                    </a:lnTo>
                    <a:lnTo>
                      <a:pt x="13" y="45"/>
                    </a:lnTo>
                    <a:lnTo>
                      <a:pt x="13" y="50"/>
                    </a:lnTo>
                    <a:lnTo>
                      <a:pt x="15" y="52"/>
                    </a:lnTo>
                    <a:lnTo>
                      <a:pt x="15" y="54"/>
                    </a:lnTo>
                    <a:lnTo>
                      <a:pt x="17" y="56"/>
                    </a:lnTo>
                    <a:lnTo>
                      <a:pt x="17" y="61"/>
                    </a:lnTo>
                    <a:lnTo>
                      <a:pt x="18" y="63"/>
                    </a:lnTo>
                    <a:lnTo>
                      <a:pt x="18" y="64"/>
                    </a:lnTo>
                  </a:path>
                </a:pathLst>
              </a:custGeom>
              <a:noFill/>
              <a:ln w="1905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29554" name="Group 8978"/>
            <p:cNvGrpSpPr>
              <a:grpSpLocks/>
            </p:cNvGrpSpPr>
            <p:nvPr/>
          </p:nvGrpSpPr>
          <p:grpSpPr bwMode="auto">
            <a:xfrm>
              <a:off x="1866" y="1825"/>
              <a:ext cx="173" cy="2126"/>
              <a:chOff x="1866" y="1825"/>
              <a:chExt cx="173" cy="2126"/>
            </a:xfrm>
          </p:grpSpPr>
          <p:sp>
            <p:nvSpPr>
              <p:cNvPr id="927268" name="Line 6692"/>
              <p:cNvSpPr>
                <a:spLocks noChangeShapeType="1"/>
              </p:cNvSpPr>
              <p:nvPr/>
            </p:nvSpPr>
            <p:spPr bwMode="auto">
              <a:xfrm flipV="1">
                <a:off x="1866" y="1825"/>
                <a:ext cx="1" cy="2126"/>
              </a:xfrm>
              <a:prstGeom prst="line">
                <a:avLst/>
              </a:prstGeom>
              <a:noFill/>
              <a:ln w="1905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69" name="Line 6693"/>
              <p:cNvSpPr>
                <a:spLocks noChangeShapeType="1"/>
              </p:cNvSpPr>
              <p:nvPr/>
            </p:nvSpPr>
            <p:spPr bwMode="auto">
              <a:xfrm flipV="1">
                <a:off x="2002" y="1825"/>
                <a:ext cx="1" cy="2126"/>
              </a:xfrm>
              <a:prstGeom prst="line">
                <a:avLst/>
              </a:prstGeom>
              <a:noFill/>
              <a:ln w="1905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70" name="Line 6694"/>
              <p:cNvSpPr>
                <a:spLocks noChangeShapeType="1"/>
              </p:cNvSpPr>
              <p:nvPr/>
            </p:nvSpPr>
            <p:spPr bwMode="auto">
              <a:xfrm>
                <a:off x="2016" y="3370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71" name="Line 6695"/>
              <p:cNvSpPr>
                <a:spLocks noChangeShapeType="1"/>
              </p:cNvSpPr>
              <p:nvPr/>
            </p:nvSpPr>
            <p:spPr bwMode="auto">
              <a:xfrm>
                <a:off x="2017" y="3372"/>
                <a:ext cx="7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72" name="Line 6696"/>
              <p:cNvSpPr>
                <a:spLocks noChangeShapeType="1"/>
              </p:cNvSpPr>
              <p:nvPr/>
            </p:nvSpPr>
            <p:spPr bwMode="auto">
              <a:xfrm flipV="1">
                <a:off x="2024" y="3370"/>
                <a:ext cx="4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73" name="Line 6697"/>
              <p:cNvSpPr>
                <a:spLocks noChangeShapeType="1"/>
              </p:cNvSpPr>
              <p:nvPr/>
            </p:nvSpPr>
            <p:spPr bwMode="auto">
              <a:xfrm>
                <a:off x="2011" y="3366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74" name="Line 6698"/>
              <p:cNvSpPr>
                <a:spLocks noChangeShapeType="1"/>
              </p:cNvSpPr>
              <p:nvPr/>
            </p:nvSpPr>
            <p:spPr bwMode="auto">
              <a:xfrm>
                <a:off x="2011" y="3368"/>
                <a:ext cx="5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75" name="Line 6699"/>
              <p:cNvSpPr>
                <a:spLocks noChangeShapeType="1"/>
              </p:cNvSpPr>
              <p:nvPr/>
            </p:nvSpPr>
            <p:spPr bwMode="auto">
              <a:xfrm flipV="1">
                <a:off x="2028" y="3368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76" name="Line 6700"/>
              <p:cNvSpPr>
                <a:spLocks noChangeShapeType="1"/>
              </p:cNvSpPr>
              <p:nvPr/>
            </p:nvSpPr>
            <p:spPr bwMode="auto">
              <a:xfrm flipV="1">
                <a:off x="2029" y="3366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77" name="Line 6701"/>
              <p:cNvSpPr>
                <a:spLocks noChangeShapeType="1"/>
              </p:cNvSpPr>
              <p:nvPr/>
            </p:nvSpPr>
            <p:spPr bwMode="auto">
              <a:xfrm>
                <a:off x="2007" y="3362"/>
                <a:ext cx="4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78" name="Line 6702"/>
              <p:cNvSpPr>
                <a:spLocks noChangeShapeType="1"/>
              </p:cNvSpPr>
              <p:nvPr/>
            </p:nvSpPr>
            <p:spPr bwMode="auto">
              <a:xfrm flipV="1">
                <a:off x="2031" y="3362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79" name="Line 6703"/>
              <p:cNvSpPr>
                <a:spLocks noChangeShapeType="1"/>
              </p:cNvSpPr>
              <p:nvPr/>
            </p:nvSpPr>
            <p:spPr bwMode="auto">
              <a:xfrm>
                <a:off x="2004" y="3357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80" name="Line 6704"/>
              <p:cNvSpPr>
                <a:spLocks noChangeShapeType="1"/>
              </p:cNvSpPr>
              <p:nvPr/>
            </p:nvSpPr>
            <p:spPr bwMode="auto">
              <a:xfrm>
                <a:off x="2006" y="335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81" name="Line 6705"/>
              <p:cNvSpPr>
                <a:spLocks noChangeShapeType="1"/>
              </p:cNvSpPr>
              <p:nvPr/>
            </p:nvSpPr>
            <p:spPr bwMode="auto">
              <a:xfrm flipV="1">
                <a:off x="2033" y="335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82" name="Line 6706"/>
              <p:cNvSpPr>
                <a:spLocks noChangeShapeType="1"/>
              </p:cNvSpPr>
              <p:nvPr/>
            </p:nvSpPr>
            <p:spPr bwMode="auto">
              <a:xfrm>
                <a:off x="2001" y="3354"/>
                <a:ext cx="3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83" name="Line 6707"/>
              <p:cNvSpPr>
                <a:spLocks noChangeShapeType="1"/>
              </p:cNvSpPr>
              <p:nvPr/>
            </p:nvSpPr>
            <p:spPr bwMode="auto">
              <a:xfrm flipV="1">
                <a:off x="2033" y="335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84" name="Line 6708"/>
              <p:cNvSpPr>
                <a:spLocks noChangeShapeType="1"/>
              </p:cNvSpPr>
              <p:nvPr/>
            </p:nvSpPr>
            <p:spPr bwMode="auto">
              <a:xfrm>
                <a:off x="1999" y="3349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85" name="Line 6709"/>
              <p:cNvSpPr>
                <a:spLocks noChangeShapeType="1"/>
              </p:cNvSpPr>
              <p:nvPr/>
            </p:nvSpPr>
            <p:spPr bwMode="auto">
              <a:xfrm>
                <a:off x="1999" y="335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86" name="Line 6710"/>
              <p:cNvSpPr>
                <a:spLocks noChangeShapeType="1"/>
              </p:cNvSpPr>
              <p:nvPr/>
            </p:nvSpPr>
            <p:spPr bwMode="auto">
              <a:xfrm flipV="1">
                <a:off x="2034" y="334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87" name="Line 6711"/>
              <p:cNvSpPr>
                <a:spLocks noChangeShapeType="1"/>
              </p:cNvSpPr>
              <p:nvPr/>
            </p:nvSpPr>
            <p:spPr bwMode="auto">
              <a:xfrm>
                <a:off x="1996" y="3344"/>
                <a:ext cx="3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88" name="Line 6712"/>
              <p:cNvSpPr>
                <a:spLocks noChangeShapeType="1"/>
              </p:cNvSpPr>
              <p:nvPr/>
            </p:nvSpPr>
            <p:spPr bwMode="auto">
              <a:xfrm flipV="1">
                <a:off x="2036" y="334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89" name="Line 6713"/>
              <p:cNvSpPr>
                <a:spLocks noChangeShapeType="1"/>
              </p:cNvSpPr>
              <p:nvPr/>
            </p:nvSpPr>
            <p:spPr bwMode="auto">
              <a:xfrm flipV="1">
                <a:off x="2036" y="3344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90" name="Line 6714"/>
              <p:cNvSpPr>
                <a:spLocks noChangeShapeType="1"/>
              </p:cNvSpPr>
              <p:nvPr/>
            </p:nvSpPr>
            <p:spPr bwMode="auto">
              <a:xfrm>
                <a:off x="1994" y="3341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91" name="Line 6715"/>
              <p:cNvSpPr>
                <a:spLocks noChangeShapeType="1"/>
              </p:cNvSpPr>
              <p:nvPr/>
            </p:nvSpPr>
            <p:spPr bwMode="auto">
              <a:xfrm flipV="1">
                <a:off x="2036" y="3341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92" name="Line 6716"/>
              <p:cNvSpPr>
                <a:spLocks noChangeShapeType="1"/>
              </p:cNvSpPr>
              <p:nvPr/>
            </p:nvSpPr>
            <p:spPr bwMode="auto">
              <a:xfrm>
                <a:off x="1992" y="333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93" name="Line 6717"/>
              <p:cNvSpPr>
                <a:spLocks noChangeShapeType="1"/>
              </p:cNvSpPr>
              <p:nvPr/>
            </p:nvSpPr>
            <p:spPr bwMode="auto">
              <a:xfrm>
                <a:off x="1992" y="3339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94" name="Line 6718"/>
              <p:cNvSpPr>
                <a:spLocks noChangeShapeType="1"/>
              </p:cNvSpPr>
              <p:nvPr/>
            </p:nvSpPr>
            <p:spPr bwMode="auto">
              <a:xfrm flipV="1">
                <a:off x="2036" y="333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95" name="Line 6719"/>
              <p:cNvSpPr>
                <a:spLocks noChangeShapeType="1"/>
              </p:cNvSpPr>
              <p:nvPr/>
            </p:nvSpPr>
            <p:spPr bwMode="auto">
              <a:xfrm>
                <a:off x="1989" y="3332"/>
                <a:ext cx="3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96" name="Line 6720"/>
              <p:cNvSpPr>
                <a:spLocks noChangeShapeType="1"/>
              </p:cNvSpPr>
              <p:nvPr/>
            </p:nvSpPr>
            <p:spPr bwMode="auto">
              <a:xfrm flipV="1">
                <a:off x="2036" y="3332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97" name="Line 6721"/>
              <p:cNvSpPr>
                <a:spLocks noChangeShapeType="1"/>
              </p:cNvSpPr>
              <p:nvPr/>
            </p:nvSpPr>
            <p:spPr bwMode="auto">
              <a:xfrm>
                <a:off x="1987" y="3328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98" name="Line 6722"/>
              <p:cNvSpPr>
                <a:spLocks noChangeShapeType="1"/>
              </p:cNvSpPr>
              <p:nvPr/>
            </p:nvSpPr>
            <p:spPr bwMode="auto">
              <a:xfrm flipV="1">
                <a:off x="2038" y="332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299" name="Line 6723"/>
              <p:cNvSpPr>
                <a:spLocks noChangeShapeType="1"/>
              </p:cNvSpPr>
              <p:nvPr/>
            </p:nvSpPr>
            <p:spPr bwMode="auto">
              <a:xfrm>
                <a:off x="1986" y="332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00" name="Line 6724"/>
              <p:cNvSpPr>
                <a:spLocks noChangeShapeType="1"/>
              </p:cNvSpPr>
              <p:nvPr/>
            </p:nvSpPr>
            <p:spPr bwMode="auto">
              <a:xfrm>
                <a:off x="1987" y="3327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01" name="Line 6725"/>
              <p:cNvSpPr>
                <a:spLocks noChangeShapeType="1"/>
              </p:cNvSpPr>
              <p:nvPr/>
            </p:nvSpPr>
            <p:spPr bwMode="auto">
              <a:xfrm flipV="1">
                <a:off x="2038" y="332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02" name="Line 6726"/>
              <p:cNvSpPr>
                <a:spLocks noChangeShapeType="1"/>
              </p:cNvSpPr>
              <p:nvPr/>
            </p:nvSpPr>
            <p:spPr bwMode="auto">
              <a:xfrm>
                <a:off x="1984" y="3320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03" name="Line 6727"/>
              <p:cNvSpPr>
                <a:spLocks noChangeShapeType="1"/>
              </p:cNvSpPr>
              <p:nvPr/>
            </p:nvSpPr>
            <p:spPr bwMode="auto">
              <a:xfrm flipV="1">
                <a:off x="2038" y="332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04" name="Line 6728"/>
              <p:cNvSpPr>
                <a:spLocks noChangeShapeType="1"/>
              </p:cNvSpPr>
              <p:nvPr/>
            </p:nvSpPr>
            <p:spPr bwMode="auto">
              <a:xfrm>
                <a:off x="1982" y="331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05" name="Line 6729"/>
              <p:cNvSpPr>
                <a:spLocks noChangeShapeType="1"/>
              </p:cNvSpPr>
              <p:nvPr/>
            </p:nvSpPr>
            <p:spPr bwMode="auto">
              <a:xfrm flipV="1">
                <a:off x="2038" y="331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06" name="Line 6730"/>
              <p:cNvSpPr>
                <a:spLocks noChangeShapeType="1"/>
              </p:cNvSpPr>
              <p:nvPr/>
            </p:nvSpPr>
            <p:spPr bwMode="auto">
              <a:xfrm>
                <a:off x="1981" y="331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07" name="Line 6731"/>
              <p:cNvSpPr>
                <a:spLocks noChangeShapeType="1"/>
              </p:cNvSpPr>
              <p:nvPr/>
            </p:nvSpPr>
            <p:spPr bwMode="auto">
              <a:xfrm>
                <a:off x="1981" y="3313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08" name="Line 6732"/>
              <p:cNvSpPr>
                <a:spLocks noChangeShapeType="1"/>
              </p:cNvSpPr>
              <p:nvPr/>
            </p:nvSpPr>
            <p:spPr bwMode="auto">
              <a:xfrm flipV="1">
                <a:off x="2038" y="331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09" name="Line 6733"/>
              <p:cNvSpPr>
                <a:spLocks noChangeShapeType="1"/>
              </p:cNvSpPr>
              <p:nvPr/>
            </p:nvSpPr>
            <p:spPr bwMode="auto">
              <a:xfrm>
                <a:off x="1979" y="3307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10" name="Line 6734"/>
              <p:cNvSpPr>
                <a:spLocks noChangeShapeType="1"/>
              </p:cNvSpPr>
              <p:nvPr/>
            </p:nvSpPr>
            <p:spPr bwMode="auto">
              <a:xfrm flipV="1">
                <a:off x="2038" y="3307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11" name="Line 6735"/>
              <p:cNvSpPr>
                <a:spLocks noChangeShapeType="1"/>
              </p:cNvSpPr>
              <p:nvPr/>
            </p:nvSpPr>
            <p:spPr bwMode="auto">
              <a:xfrm>
                <a:off x="1977" y="330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12" name="Line 6736"/>
              <p:cNvSpPr>
                <a:spLocks noChangeShapeType="1"/>
              </p:cNvSpPr>
              <p:nvPr/>
            </p:nvSpPr>
            <p:spPr bwMode="auto">
              <a:xfrm flipV="1">
                <a:off x="2038" y="330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13" name="Line 6737"/>
              <p:cNvSpPr>
                <a:spLocks noChangeShapeType="1"/>
              </p:cNvSpPr>
              <p:nvPr/>
            </p:nvSpPr>
            <p:spPr bwMode="auto">
              <a:xfrm>
                <a:off x="1976" y="3297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14" name="Line 6738"/>
              <p:cNvSpPr>
                <a:spLocks noChangeShapeType="1"/>
              </p:cNvSpPr>
              <p:nvPr/>
            </p:nvSpPr>
            <p:spPr bwMode="auto">
              <a:xfrm>
                <a:off x="1976" y="329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15" name="Line 6739"/>
              <p:cNvSpPr>
                <a:spLocks noChangeShapeType="1"/>
              </p:cNvSpPr>
              <p:nvPr/>
            </p:nvSpPr>
            <p:spPr bwMode="auto">
              <a:xfrm flipV="1">
                <a:off x="2038" y="329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16" name="Line 6740"/>
              <p:cNvSpPr>
                <a:spLocks noChangeShapeType="1"/>
              </p:cNvSpPr>
              <p:nvPr/>
            </p:nvSpPr>
            <p:spPr bwMode="auto">
              <a:xfrm>
                <a:off x="1974" y="3294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17" name="Line 6741"/>
              <p:cNvSpPr>
                <a:spLocks noChangeShapeType="1"/>
              </p:cNvSpPr>
              <p:nvPr/>
            </p:nvSpPr>
            <p:spPr bwMode="auto">
              <a:xfrm flipV="1">
                <a:off x="2038" y="329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18" name="Line 6742"/>
              <p:cNvSpPr>
                <a:spLocks noChangeShapeType="1"/>
              </p:cNvSpPr>
              <p:nvPr/>
            </p:nvSpPr>
            <p:spPr bwMode="auto">
              <a:xfrm>
                <a:off x="1972" y="328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19" name="Line 6743"/>
              <p:cNvSpPr>
                <a:spLocks noChangeShapeType="1"/>
              </p:cNvSpPr>
              <p:nvPr/>
            </p:nvSpPr>
            <p:spPr bwMode="auto">
              <a:xfrm flipV="1">
                <a:off x="2038" y="328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20" name="Line 6744"/>
              <p:cNvSpPr>
                <a:spLocks noChangeShapeType="1"/>
              </p:cNvSpPr>
              <p:nvPr/>
            </p:nvSpPr>
            <p:spPr bwMode="auto">
              <a:xfrm>
                <a:off x="1970" y="3286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21" name="Line 6745"/>
              <p:cNvSpPr>
                <a:spLocks noChangeShapeType="1"/>
              </p:cNvSpPr>
              <p:nvPr/>
            </p:nvSpPr>
            <p:spPr bwMode="auto">
              <a:xfrm flipV="1">
                <a:off x="2038" y="328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22" name="Line 6746"/>
              <p:cNvSpPr>
                <a:spLocks noChangeShapeType="1"/>
              </p:cNvSpPr>
              <p:nvPr/>
            </p:nvSpPr>
            <p:spPr bwMode="auto">
              <a:xfrm>
                <a:off x="1969" y="3281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23" name="Line 6747"/>
              <p:cNvSpPr>
                <a:spLocks noChangeShapeType="1"/>
              </p:cNvSpPr>
              <p:nvPr/>
            </p:nvSpPr>
            <p:spPr bwMode="auto">
              <a:xfrm>
                <a:off x="1969" y="328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24" name="Line 6748"/>
              <p:cNvSpPr>
                <a:spLocks noChangeShapeType="1"/>
              </p:cNvSpPr>
              <p:nvPr/>
            </p:nvSpPr>
            <p:spPr bwMode="auto">
              <a:xfrm flipV="1">
                <a:off x="2038" y="328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25" name="Line 6749"/>
              <p:cNvSpPr>
                <a:spLocks noChangeShapeType="1"/>
              </p:cNvSpPr>
              <p:nvPr/>
            </p:nvSpPr>
            <p:spPr bwMode="auto">
              <a:xfrm>
                <a:off x="1967" y="327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26" name="Line 6750"/>
              <p:cNvSpPr>
                <a:spLocks noChangeShapeType="1"/>
              </p:cNvSpPr>
              <p:nvPr/>
            </p:nvSpPr>
            <p:spPr bwMode="auto">
              <a:xfrm flipH="1" flipV="1">
                <a:off x="2036" y="327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27" name="Line 6751"/>
              <p:cNvSpPr>
                <a:spLocks noChangeShapeType="1"/>
              </p:cNvSpPr>
              <p:nvPr/>
            </p:nvSpPr>
            <p:spPr bwMode="auto">
              <a:xfrm>
                <a:off x="1965" y="3273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28" name="Line 6752"/>
              <p:cNvSpPr>
                <a:spLocks noChangeShapeType="1"/>
              </p:cNvSpPr>
              <p:nvPr/>
            </p:nvSpPr>
            <p:spPr bwMode="auto">
              <a:xfrm flipV="1">
                <a:off x="2036" y="3273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29" name="Line 6753"/>
              <p:cNvSpPr>
                <a:spLocks noChangeShapeType="1"/>
              </p:cNvSpPr>
              <p:nvPr/>
            </p:nvSpPr>
            <p:spPr bwMode="auto">
              <a:xfrm>
                <a:off x="1964" y="326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30" name="Line 6754"/>
              <p:cNvSpPr>
                <a:spLocks noChangeShapeType="1"/>
              </p:cNvSpPr>
              <p:nvPr/>
            </p:nvSpPr>
            <p:spPr bwMode="auto">
              <a:xfrm flipV="1">
                <a:off x="2036" y="326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31" name="Line 6755"/>
              <p:cNvSpPr>
                <a:spLocks noChangeShapeType="1"/>
              </p:cNvSpPr>
              <p:nvPr/>
            </p:nvSpPr>
            <p:spPr bwMode="auto">
              <a:xfrm>
                <a:off x="1962" y="3263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32" name="Line 6756"/>
              <p:cNvSpPr>
                <a:spLocks noChangeShapeType="1"/>
              </p:cNvSpPr>
              <p:nvPr/>
            </p:nvSpPr>
            <p:spPr bwMode="auto">
              <a:xfrm>
                <a:off x="1962" y="3266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33" name="Line 6757"/>
              <p:cNvSpPr>
                <a:spLocks noChangeShapeType="1"/>
              </p:cNvSpPr>
              <p:nvPr/>
            </p:nvSpPr>
            <p:spPr bwMode="auto">
              <a:xfrm flipV="1">
                <a:off x="2036" y="326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34" name="Line 6758"/>
              <p:cNvSpPr>
                <a:spLocks noChangeShapeType="1"/>
              </p:cNvSpPr>
              <p:nvPr/>
            </p:nvSpPr>
            <p:spPr bwMode="auto">
              <a:xfrm>
                <a:off x="1960" y="3260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35" name="Line 6759"/>
              <p:cNvSpPr>
                <a:spLocks noChangeShapeType="1"/>
              </p:cNvSpPr>
              <p:nvPr/>
            </p:nvSpPr>
            <p:spPr bwMode="auto">
              <a:xfrm flipV="1">
                <a:off x="2036" y="326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36" name="Line 6760"/>
              <p:cNvSpPr>
                <a:spLocks noChangeShapeType="1"/>
              </p:cNvSpPr>
              <p:nvPr/>
            </p:nvSpPr>
            <p:spPr bwMode="auto">
              <a:xfrm>
                <a:off x="1959" y="325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37" name="Line 6761"/>
              <p:cNvSpPr>
                <a:spLocks noChangeShapeType="1"/>
              </p:cNvSpPr>
              <p:nvPr/>
            </p:nvSpPr>
            <p:spPr bwMode="auto">
              <a:xfrm flipV="1">
                <a:off x="2036" y="325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38" name="Line 6762"/>
              <p:cNvSpPr>
                <a:spLocks noChangeShapeType="1"/>
              </p:cNvSpPr>
              <p:nvPr/>
            </p:nvSpPr>
            <p:spPr bwMode="auto">
              <a:xfrm flipV="1">
                <a:off x="2036" y="3259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39" name="Line 6763"/>
              <p:cNvSpPr>
                <a:spLocks noChangeShapeType="1"/>
              </p:cNvSpPr>
              <p:nvPr/>
            </p:nvSpPr>
            <p:spPr bwMode="auto">
              <a:xfrm>
                <a:off x="1957" y="3252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40" name="Line 6764"/>
              <p:cNvSpPr>
                <a:spLocks noChangeShapeType="1"/>
              </p:cNvSpPr>
              <p:nvPr/>
            </p:nvSpPr>
            <p:spPr bwMode="auto">
              <a:xfrm flipV="1">
                <a:off x="2036" y="325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41" name="Line 6765"/>
              <p:cNvSpPr>
                <a:spLocks noChangeShapeType="1"/>
              </p:cNvSpPr>
              <p:nvPr/>
            </p:nvSpPr>
            <p:spPr bwMode="auto">
              <a:xfrm>
                <a:off x="1957" y="3247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42" name="Line 6766"/>
              <p:cNvSpPr>
                <a:spLocks noChangeShapeType="1"/>
              </p:cNvSpPr>
              <p:nvPr/>
            </p:nvSpPr>
            <p:spPr bwMode="auto">
              <a:xfrm>
                <a:off x="1957" y="324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43" name="Line 6767"/>
              <p:cNvSpPr>
                <a:spLocks noChangeShapeType="1"/>
              </p:cNvSpPr>
              <p:nvPr/>
            </p:nvSpPr>
            <p:spPr bwMode="auto">
              <a:xfrm flipH="1" flipV="1">
                <a:off x="2034" y="3247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44" name="Line 6768"/>
              <p:cNvSpPr>
                <a:spLocks noChangeShapeType="1"/>
              </p:cNvSpPr>
              <p:nvPr/>
            </p:nvSpPr>
            <p:spPr bwMode="auto">
              <a:xfrm>
                <a:off x="1955" y="324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45" name="Line 6769"/>
              <p:cNvSpPr>
                <a:spLocks noChangeShapeType="1"/>
              </p:cNvSpPr>
              <p:nvPr/>
            </p:nvSpPr>
            <p:spPr bwMode="auto">
              <a:xfrm flipV="1">
                <a:off x="2034" y="324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46" name="Line 6770"/>
              <p:cNvSpPr>
                <a:spLocks noChangeShapeType="1"/>
              </p:cNvSpPr>
              <p:nvPr/>
            </p:nvSpPr>
            <p:spPr bwMode="auto">
              <a:xfrm>
                <a:off x="1954" y="323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47" name="Line 6771"/>
              <p:cNvSpPr>
                <a:spLocks noChangeShapeType="1"/>
              </p:cNvSpPr>
              <p:nvPr/>
            </p:nvSpPr>
            <p:spPr bwMode="auto">
              <a:xfrm flipV="1">
                <a:off x="2034" y="323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48" name="Line 6772"/>
              <p:cNvSpPr>
                <a:spLocks noChangeShapeType="1"/>
              </p:cNvSpPr>
              <p:nvPr/>
            </p:nvSpPr>
            <p:spPr bwMode="auto">
              <a:xfrm>
                <a:off x="1952" y="3234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49" name="Line 6773"/>
              <p:cNvSpPr>
                <a:spLocks noChangeShapeType="1"/>
              </p:cNvSpPr>
              <p:nvPr/>
            </p:nvSpPr>
            <p:spPr bwMode="auto">
              <a:xfrm flipV="1">
                <a:off x="2034" y="323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50" name="Line 6774"/>
              <p:cNvSpPr>
                <a:spLocks noChangeShapeType="1"/>
              </p:cNvSpPr>
              <p:nvPr/>
            </p:nvSpPr>
            <p:spPr bwMode="auto">
              <a:xfrm>
                <a:off x="1950" y="322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51" name="Line 6775"/>
              <p:cNvSpPr>
                <a:spLocks noChangeShapeType="1"/>
              </p:cNvSpPr>
              <p:nvPr/>
            </p:nvSpPr>
            <p:spPr bwMode="auto">
              <a:xfrm flipH="1" flipV="1">
                <a:off x="2033" y="322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52" name="Line 6776"/>
              <p:cNvSpPr>
                <a:spLocks noChangeShapeType="1"/>
              </p:cNvSpPr>
              <p:nvPr/>
            </p:nvSpPr>
            <p:spPr bwMode="auto">
              <a:xfrm>
                <a:off x="1949" y="322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53" name="Line 6777"/>
              <p:cNvSpPr>
                <a:spLocks noChangeShapeType="1"/>
              </p:cNvSpPr>
              <p:nvPr/>
            </p:nvSpPr>
            <p:spPr bwMode="auto">
              <a:xfrm flipV="1">
                <a:off x="2033" y="322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54" name="Line 6778"/>
              <p:cNvSpPr>
                <a:spLocks noChangeShapeType="1"/>
              </p:cNvSpPr>
              <p:nvPr/>
            </p:nvSpPr>
            <p:spPr bwMode="auto">
              <a:xfrm>
                <a:off x="1949" y="322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55" name="Line 6779"/>
              <p:cNvSpPr>
                <a:spLocks noChangeShapeType="1"/>
              </p:cNvSpPr>
              <p:nvPr/>
            </p:nvSpPr>
            <p:spPr bwMode="auto">
              <a:xfrm flipV="1">
                <a:off x="2033" y="322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56" name="Line 6780"/>
              <p:cNvSpPr>
                <a:spLocks noChangeShapeType="1"/>
              </p:cNvSpPr>
              <p:nvPr/>
            </p:nvSpPr>
            <p:spPr bwMode="auto">
              <a:xfrm>
                <a:off x="1947" y="3218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57" name="Line 6781"/>
              <p:cNvSpPr>
                <a:spLocks noChangeShapeType="1"/>
              </p:cNvSpPr>
              <p:nvPr/>
            </p:nvSpPr>
            <p:spPr bwMode="auto">
              <a:xfrm flipV="1">
                <a:off x="2033" y="321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58" name="Line 6782"/>
              <p:cNvSpPr>
                <a:spLocks noChangeShapeType="1"/>
              </p:cNvSpPr>
              <p:nvPr/>
            </p:nvSpPr>
            <p:spPr bwMode="auto">
              <a:xfrm>
                <a:off x="1945" y="3213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59" name="Line 6783"/>
              <p:cNvSpPr>
                <a:spLocks noChangeShapeType="1"/>
              </p:cNvSpPr>
              <p:nvPr/>
            </p:nvSpPr>
            <p:spPr bwMode="auto">
              <a:xfrm flipH="1" flipV="1">
                <a:off x="2031" y="3213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60" name="Line 6784"/>
              <p:cNvSpPr>
                <a:spLocks noChangeShapeType="1"/>
              </p:cNvSpPr>
              <p:nvPr/>
            </p:nvSpPr>
            <p:spPr bwMode="auto">
              <a:xfrm>
                <a:off x="1944" y="3208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61" name="Line 6785"/>
              <p:cNvSpPr>
                <a:spLocks noChangeShapeType="1"/>
              </p:cNvSpPr>
              <p:nvPr/>
            </p:nvSpPr>
            <p:spPr bwMode="auto">
              <a:xfrm>
                <a:off x="1944" y="320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62" name="Line 6786"/>
              <p:cNvSpPr>
                <a:spLocks noChangeShapeType="1"/>
              </p:cNvSpPr>
              <p:nvPr/>
            </p:nvSpPr>
            <p:spPr bwMode="auto">
              <a:xfrm flipV="1">
                <a:off x="2031" y="320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63" name="Line 6787"/>
              <p:cNvSpPr>
                <a:spLocks noChangeShapeType="1"/>
              </p:cNvSpPr>
              <p:nvPr/>
            </p:nvSpPr>
            <p:spPr bwMode="auto">
              <a:xfrm>
                <a:off x="1942" y="3205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64" name="Line 6788"/>
              <p:cNvSpPr>
                <a:spLocks noChangeShapeType="1"/>
              </p:cNvSpPr>
              <p:nvPr/>
            </p:nvSpPr>
            <p:spPr bwMode="auto">
              <a:xfrm flipV="1">
                <a:off x="2031" y="3205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65" name="Line 6789"/>
              <p:cNvSpPr>
                <a:spLocks noChangeShapeType="1"/>
              </p:cNvSpPr>
              <p:nvPr/>
            </p:nvSpPr>
            <p:spPr bwMode="auto">
              <a:xfrm>
                <a:off x="1942" y="320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66" name="Line 6790"/>
              <p:cNvSpPr>
                <a:spLocks noChangeShapeType="1"/>
              </p:cNvSpPr>
              <p:nvPr/>
            </p:nvSpPr>
            <p:spPr bwMode="auto">
              <a:xfrm flipV="1">
                <a:off x="2031" y="320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67" name="Line 6791"/>
              <p:cNvSpPr>
                <a:spLocks noChangeShapeType="1"/>
              </p:cNvSpPr>
              <p:nvPr/>
            </p:nvSpPr>
            <p:spPr bwMode="auto">
              <a:xfrm>
                <a:off x="1940" y="319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68" name="Line 6792"/>
              <p:cNvSpPr>
                <a:spLocks noChangeShapeType="1"/>
              </p:cNvSpPr>
              <p:nvPr/>
            </p:nvSpPr>
            <p:spPr bwMode="auto">
              <a:xfrm flipH="1" flipV="1">
                <a:off x="2029" y="319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69" name="Line 6793"/>
              <p:cNvSpPr>
                <a:spLocks noChangeShapeType="1"/>
              </p:cNvSpPr>
              <p:nvPr/>
            </p:nvSpPr>
            <p:spPr bwMode="auto">
              <a:xfrm>
                <a:off x="1939" y="319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70" name="Line 6794"/>
              <p:cNvSpPr>
                <a:spLocks noChangeShapeType="1"/>
              </p:cNvSpPr>
              <p:nvPr/>
            </p:nvSpPr>
            <p:spPr bwMode="auto">
              <a:xfrm flipV="1">
                <a:off x="2029" y="3192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71" name="Line 6795"/>
              <p:cNvSpPr>
                <a:spLocks noChangeShapeType="1"/>
              </p:cNvSpPr>
              <p:nvPr/>
            </p:nvSpPr>
            <p:spPr bwMode="auto">
              <a:xfrm flipV="1">
                <a:off x="2029" y="3193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72" name="Line 6796"/>
              <p:cNvSpPr>
                <a:spLocks noChangeShapeType="1"/>
              </p:cNvSpPr>
              <p:nvPr/>
            </p:nvSpPr>
            <p:spPr bwMode="auto">
              <a:xfrm>
                <a:off x="1937" y="3187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73" name="Line 6797"/>
              <p:cNvSpPr>
                <a:spLocks noChangeShapeType="1"/>
              </p:cNvSpPr>
              <p:nvPr/>
            </p:nvSpPr>
            <p:spPr bwMode="auto">
              <a:xfrm>
                <a:off x="1939" y="318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74" name="Line 6798"/>
              <p:cNvSpPr>
                <a:spLocks noChangeShapeType="1"/>
              </p:cNvSpPr>
              <p:nvPr/>
            </p:nvSpPr>
            <p:spPr bwMode="auto">
              <a:xfrm flipV="1">
                <a:off x="2029" y="318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75" name="Line 6799"/>
              <p:cNvSpPr>
                <a:spLocks noChangeShapeType="1"/>
              </p:cNvSpPr>
              <p:nvPr/>
            </p:nvSpPr>
            <p:spPr bwMode="auto">
              <a:xfrm>
                <a:off x="1937" y="318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76" name="Line 6800"/>
              <p:cNvSpPr>
                <a:spLocks noChangeShapeType="1"/>
              </p:cNvSpPr>
              <p:nvPr/>
            </p:nvSpPr>
            <p:spPr bwMode="auto">
              <a:xfrm flipH="1" flipV="1">
                <a:off x="2028" y="318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77" name="Line 6801"/>
              <p:cNvSpPr>
                <a:spLocks noChangeShapeType="1"/>
              </p:cNvSpPr>
              <p:nvPr/>
            </p:nvSpPr>
            <p:spPr bwMode="auto">
              <a:xfrm>
                <a:off x="1935" y="317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78" name="Line 6802"/>
              <p:cNvSpPr>
                <a:spLocks noChangeShapeType="1"/>
              </p:cNvSpPr>
              <p:nvPr/>
            </p:nvSpPr>
            <p:spPr bwMode="auto">
              <a:xfrm flipV="1">
                <a:off x="2028" y="317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79" name="Line 6803"/>
              <p:cNvSpPr>
                <a:spLocks noChangeShapeType="1"/>
              </p:cNvSpPr>
              <p:nvPr/>
            </p:nvSpPr>
            <p:spPr bwMode="auto">
              <a:xfrm>
                <a:off x="1934" y="317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80" name="Line 6804"/>
              <p:cNvSpPr>
                <a:spLocks noChangeShapeType="1"/>
              </p:cNvSpPr>
              <p:nvPr/>
            </p:nvSpPr>
            <p:spPr bwMode="auto">
              <a:xfrm flipV="1">
                <a:off x="2028" y="317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81" name="Line 6805"/>
              <p:cNvSpPr>
                <a:spLocks noChangeShapeType="1"/>
              </p:cNvSpPr>
              <p:nvPr/>
            </p:nvSpPr>
            <p:spPr bwMode="auto">
              <a:xfrm>
                <a:off x="1932" y="3171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82" name="Line 6806"/>
              <p:cNvSpPr>
                <a:spLocks noChangeShapeType="1"/>
              </p:cNvSpPr>
              <p:nvPr/>
            </p:nvSpPr>
            <p:spPr bwMode="auto">
              <a:xfrm flipV="1">
                <a:off x="2028" y="3171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83" name="Line 6807"/>
              <p:cNvSpPr>
                <a:spLocks noChangeShapeType="1"/>
              </p:cNvSpPr>
              <p:nvPr/>
            </p:nvSpPr>
            <p:spPr bwMode="auto">
              <a:xfrm>
                <a:off x="1932" y="3166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84" name="Line 6808"/>
              <p:cNvSpPr>
                <a:spLocks noChangeShapeType="1"/>
              </p:cNvSpPr>
              <p:nvPr/>
            </p:nvSpPr>
            <p:spPr bwMode="auto">
              <a:xfrm>
                <a:off x="1932" y="316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85" name="Line 6809"/>
              <p:cNvSpPr>
                <a:spLocks noChangeShapeType="1"/>
              </p:cNvSpPr>
              <p:nvPr/>
            </p:nvSpPr>
            <p:spPr bwMode="auto">
              <a:xfrm flipH="1" flipV="1">
                <a:off x="2026" y="316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86" name="Line 6810"/>
              <p:cNvSpPr>
                <a:spLocks noChangeShapeType="1"/>
              </p:cNvSpPr>
              <p:nvPr/>
            </p:nvSpPr>
            <p:spPr bwMode="auto">
              <a:xfrm>
                <a:off x="1930" y="3161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87" name="Line 6811"/>
              <p:cNvSpPr>
                <a:spLocks noChangeShapeType="1"/>
              </p:cNvSpPr>
              <p:nvPr/>
            </p:nvSpPr>
            <p:spPr bwMode="auto">
              <a:xfrm flipV="1">
                <a:off x="2026" y="316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88" name="Line 6812"/>
              <p:cNvSpPr>
                <a:spLocks noChangeShapeType="1"/>
              </p:cNvSpPr>
              <p:nvPr/>
            </p:nvSpPr>
            <p:spPr bwMode="auto">
              <a:xfrm>
                <a:off x="1929" y="315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89" name="Line 6813"/>
              <p:cNvSpPr>
                <a:spLocks noChangeShapeType="1"/>
              </p:cNvSpPr>
              <p:nvPr/>
            </p:nvSpPr>
            <p:spPr bwMode="auto">
              <a:xfrm flipV="1">
                <a:off x="2026" y="315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90" name="Line 6814"/>
              <p:cNvSpPr>
                <a:spLocks noChangeShapeType="1"/>
              </p:cNvSpPr>
              <p:nvPr/>
            </p:nvSpPr>
            <p:spPr bwMode="auto">
              <a:xfrm>
                <a:off x="1929" y="315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91" name="Line 6815"/>
              <p:cNvSpPr>
                <a:spLocks noChangeShapeType="1"/>
              </p:cNvSpPr>
              <p:nvPr/>
            </p:nvSpPr>
            <p:spPr bwMode="auto">
              <a:xfrm flipH="1" flipV="1">
                <a:off x="2024" y="3153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92" name="Line 6816"/>
              <p:cNvSpPr>
                <a:spLocks noChangeShapeType="1"/>
              </p:cNvSpPr>
              <p:nvPr/>
            </p:nvSpPr>
            <p:spPr bwMode="auto">
              <a:xfrm>
                <a:off x="1927" y="3148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93" name="Line 6817"/>
              <p:cNvSpPr>
                <a:spLocks noChangeShapeType="1"/>
              </p:cNvSpPr>
              <p:nvPr/>
            </p:nvSpPr>
            <p:spPr bwMode="auto">
              <a:xfrm flipV="1">
                <a:off x="2024" y="314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94" name="Line 6818"/>
              <p:cNvSpPr>
                <a:spLocks noChangeShapeType="1"/>
              </p:cNvSpPr>
              <p:nvPr/>
            </p:nvSpPr>
            <p:spPr bwMode="auto">
              <a:xfrm>
                <a:off x="1925" y="3145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95" name="Line 6819"/>
              <p:cNvSpPr>
                <a:spLocks noChangeShapeType="1"/>
              </p:cNvSpPr>
              <p:nvPr/>
            </p:nvSpPr>
            <p:spPr bwMode="auto">
              <a:xfrm>
                <a:off x="1927" y="3147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96" name="Line 6820"/>
              <p:cNvSpPr>
                <a:spLocks noChangeShapeType="1"/>
              </p:cNvSpPr>
              <p:nvPr/>
            </p:nvSpPr>
            <p:spPr bwMode="auto">
              <a:xfrm flipV="1">
                <a:off x="2024" y="3145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97" name="Line 6821"/>
              <p:cNvSpPr>
                <a:spLocks noChangeShapeType="1"/>
              </p:cNvSpPr>
              <p:nvPr/>
            </p:nvSpPr>
            <p:spPr bwMode="auto">
              <a:xfrm flipV="1">
                <a:off x="2024" y="3146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98" name="Line 6822"/>
              <p:cNvSpPr>
                <a:spLocks noChangeShapeType="1"/>
              </p:cNvSpPr>
              <p:nvPr/>
            </p:nvSpPr>
            <p:spPr bwMode="auto">
              <a:xfrm>
                <a:off x="1925" y="314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399" name="Line 6823"/>
              <p:cNvSpPr>
                <a:spLocks noChangeShapeType="1"/>
              </p:cNvSpPr>
              <p:nvPr/>
            </p:nvSpPr>
            <p:spPr bwMode="auto">
              <a:xfrm flipH="1" flipV="1">
                <a:off x="2022" y="3140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00" name="Line 6824"/>
              <p:cNvSpPr>
                <a:spLocks noChangeShapeType="1"/>
              </p:cNvSpPr>
              <p:nvPr/>
            </p:nvSpPr>
            <p:spPr bwMode="auto">
              <a:xfrm>
                <a:off x="1924" y="3137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01" name="Line 6825"/>
              <p:cNvSpPr>
                <a:spLocks noChangeShapeType="1"/>
              </p:cNvSpPr>
              <p:nvPr/>
            </p:nvSpPr>
            <p:spPr bwMode="auto">
              <a:xfrm flipV="1">
                <a:off x="2022" y="3137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02" name="Line 6826"/>
              <p:cNvSpPr>
                <a:spLocks noChangeShapeType="1"/>
              </p:cNvSpPr>
              <p:nvPr/>
            </p:nvSpPr>
            <p:spPr bwMode="auto">
              <a:xfrm>
                <a:off x="1922" y="313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03" name="Line 6827"/>
              <p:cNvSpPr>
                <a:spLocks noChangeShapeType="1"/>
              </p:cNvSpPr>
              <p:nvPr/>
            </p:nvSpPr>
            <p:spPr bwMode="auto">
              <a:xfrm flipH="1" flipV="1">
                <a:off x="2021" y="313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04" name="Line 6828"/>
              <p:cNvSpPr>
                <a:spLocks noChangeShapeType="1"/>
              </p:cNvSpPr>
              <p:nvPr/>
            </p:nvSpPr>
            <p:spPr bwMode="auto">
              <a:xfrm>
                <a:off x="1920" y="3127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05" name="Line 6829"/>
              <p:cNvSpPr>
                <a:spLocks noChangeShapeType="1"/>
              </p:cNvSpPr>
              <p:nvPr/>
            </p:nvSpPr>
            <p:spPr bwMode="auto">
              <a:xfrm flipV="1">
                <a:off x="2021" y="312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06" name="Line 6830"/>
              <p:cNvSpPr>
                <a:spLocks noChangeShapeType="1"/>
              </p:cNvSpPr>
              <p:nvPr/>
            </p:nvSpPr>
            <p:spPr bwMode="auto">
              <a:xfrm>
                <a:off x="1920" y="3124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07" name="Line 6831"/>
              <p:cNvSpPr>
                <a:spLocks noChangeShapeType="1"/>
              </p:cNvSpPr>
              <p:nvPr/>
            </p:nvSpPr>
            <p:spPr bwMode="auto">
              <a:xfrm>
                <a:off x="1920" y="3125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08" name="Line 6832"/>
              <p:cNvSpPr>
                <a:spLocks noChangeShapeType="1"/>
              </p:cNvSpPr>
              <p:nvPr/>
            </p:nvSpPr>
            <p:spPr bwMode="auto">
              <a:xfrm flipV="1">
                <a:off x="2021" y="312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09" name="Line 6833"/>
              <p:cNvSpPr>
                <a:spLocks noChangeShapeType="1"/>
              </p:cNvSpPr>
              <p:nvPr/>
            </p:nvSpPr>
            <p:spPr bwMode="auto">
              <a:xfrm>
                <a:off x="1918" y="311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10" name="Line 6834"/>
              <p:cNvSpPr>
                <a:spLocks noChangeShapeType="1"/>
              </p:cNvSpPr>
              <p:nvPr/>
            </p:nvSpPr>
            <p:spPr bwMode="auto">
              <a:xfrm flipH="1" flipV="1">
                <a:off x="2019" y="311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11" name="Line 6835"/>
              <p:cNvSpPr>
                <a:spLocks noChangeShapeType="1"/>
              </p:cNvSpPr>
              <p:nvPr/>
            </p:nvSpPr>
            <p:spPr bwMode="auto">
              <a:xfrm>
                <a:off x="1917" y="311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12" name="Line 6836"/>
              <p:cNvSpPr>
                <a:spLocks noChangeShapeType="1"/>
              </p:cNvSpPr>
              <p:nvPr/>
            </p:nvSpPr>
            <p:spPr bwMode="auto">
              <a:xfrm flipV="1">
                <a:off x="2019" y="311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13" name="Line 6837"/>
              <p:cNvSpPr>
                <a:spLocks noChangeShapeType="1"/>
              </p:cNvSpPr>
              <p:nvPr/>
            </p:nvSpPr>
            <p:spPr bwMode="auto">
              <a:xfrm>
                <a:off x="1917" y="311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14" name="Line 6838"/>
              <p:cNvSpPr>
                <a:spLocks noChangeShapeType="1"/>
              </p:cNvSpPr>
              <p:nvPr/>
            </p:nvSpPr>
            <p:spPr bwMode="auto">
              <a:xfrm flipV="1">
                <a:off x="2019" y="311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15" name="Line 6839"/>
              <p:cNvSpPr>
                <a:spLocks noChangeShapeType="1"/>
              </p:cNvSpPr>
              <p:nvPr/>
            </p:nvSpPr>
            <p:spPr bwMode="auto">
              <a:xfrm>
                <a:off x="1915" y="310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16" name="Line 6840"/>
              <p:cNvSpPr>
                <a:spLocks noChangeShapeType="1"/>
              </p:cNvSpPr>
              <p:nvPr/>
            </p:nvSpPr>
            <p:spPr bwMode="auto">
              <a:xfrm flipH="1" flipV="1">
                <a:off x="2017" y="310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17" name="Line 6841"/>
              <p:cNvSpPr>
                <a:spLocks noChangeShapeType="1"/>
              </p:cNvSpPr>
              <p:nvPr/>
            </p:nvSpPr>
            <p:spPr bwMode="auto">
              <a:xfrm>
                <a:off x="1913" y="3103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18" name="Line 6842"/>
              <p:cNvSpPr>
                <a:spLocks noChangeShapeType="1"/>
              </p:cNvSpPr>
              <p:nvPr/>
            </p:nvSpPr>
            <p:spPr bwMode="auto">
              <a:xfrm flipV="1">
                <a:off x="2017" y="3103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19" name="Line 6843"/>
              <p:cNvSpPr>
                <a:spLocks noChangeShapeType="1"/>
              </p:cNvSpPr>
              <p:nvPr/>
            </p:nvSpPr>
            <p:spPr bwMode="auto">
              <a:xfrm flipV="1">
                <a:off x="2017" y="3105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20" name="Line 6844"/>
              <p:cNvSpPr>
                <a:spLocks noChangeShapeType="1"/>
              </p:cNvSpPr>
              <p:nvPr/>
            </p:nvSpPr>
            <p:spPr bwMode="auto">
              <a:xfrm>
                <a:off x="1913" y="309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21" name="Line 6845"/>
              <p:cNvSpPr>
                <a:spLocks noChangeShapeType="1"/>
              </p:cNvSpPr>
              <p:nvPr/>
            </p:nvSpPr>
            <p:spPr bwMode="auto">
              <a:xfrm>
                <a:off x="1913" y="3102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22" name="Line 6846"/>
              <p:cNvSpPr>
                <a:spLocks noChangeShapeType="1"/>
              </p:cNvSpPr>
              <p:nvPr/>
            </p:nvSpPr>
            <p:spPr bwMode="auto">
              <a:xfrm flipH="1" flipV="1">
                <a:off x="2016" y="309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23" name="Line 6847"/>
              <p:cNvSpPr>
                <a:spLocks noChangeShapeType="1"/>
              </p:cNvSpPr>
              <p:nvPr/>
            </p:nvSpPr>
            <p:spPr bwMode="auto">
              <a:xfrm>
                <a:off x="1912" y="309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24" name="Line 6848"/>
              <p:cNvSpPr>
                <a:spLocks noChangeShapeType="1"/>
              </p:cNvSpPr>
              <p:nvPr/>
            </p:nvSpPr>
            <p:spPr bwMode="auto">
              <a:xfrm flipV="1">
                <a:off x="2016" y="309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25" name="Line 6849"/>
              <p:cNvSpPr>
                <a:spLocks noChangeShapeType="1"/>
              </p:cNvSpPr>
              <p:nvPr/>
            </p:nvSpPr>
            <p:spPr bwMode="auto">
              <a:xfrm>
                <a:off x="1912" y="309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26" name="Line 6850"/>
              <p:cNvSpPr>
                <a:spLocks noChangeShapeType="1"/>
              </p:cNvSpPr>
              <p:nvPr/>
            </p:nvSpPr>
            <p:spPr bwMode="auto">
              <a:xfrm flipV="1">
                <a:off x="2016" y="309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27" name="Line 6851"/>
              <p:cNvSpPr>
                <a:spLocks noChangeShapeType="1"/>
              </p:cNvSpPr>
              <p:nvPr/>
            </p:nvSpPr>
            <p:spPr bwMode="auto">
              <a:xfrm>
                <a:off x="1910" y="308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28" name="Line 6852"/>
              <p:cNvSpPr>
                <a:spLocks noChangeShapeType="1"/>
              </p:cNvSpPr>
              <p:nvPr/>
            </p:nvSpPr>
            <p:spPr bwMode="auto">
              <a:xfrm flipH="1" flipV="1">
                <a:off x="2014" y="308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29" name="Line 6853"/>
              <p:cNvSpPr>
                <a:spLocks noChangeShapeType="1"/>
              </p:cNvSpPr>
              <p:nvPr/>
            </p:nvSpPr>
            <p:spPr bwMode="auto">
              <a:xfrm>
                <a:off x="1908" y="308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30" name="Line 6854"/>
              <p:cNvSpPr>
                <a:spLocks noChangeShapeType="1"/>
              </p:cNvSpPr>
              <p:nvPr/>
            </p:nvSpPr>
            <p:spPr bwMode="auto">
              <a:xfrm flipV="1">
                <a:off x="2014" y="308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31" name="Line 6855"/>
              <p:cNvSpPr>
                <a:spLocks noChangeShapeType="1"/>
              </p:cNvSpPr>
              <p:nvPr/>
            </p:nvSpPr>
            <p:spPr bwMode="auto">
              <a:xfrm>
                <a:off x="1908" y="307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32" name="Line 6856"/>
              <p:cNvSpPr>
                <a:spLocks noChangeShapeType="1"/>
              </p:cNvSpPr>
              <p:nvPr/>
            </p:nvSpPr>
            <p:spPr bwMode="auto">
              <a:xfrm flipH="1" flipV="1">
                <a:off x="2012" y="3077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33" name="Line 6857"/>
              <p:cNvSpPr>
                <a:spLocks noChangeShapeType="1"/>
              </p:cNvSpPr>
              <p:nvPr/>
            </p:nvSpPr>
            <p:spPr bwMode="auto">
              <a:xfrm>
                <a:off x="1907" y="307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34" name="Line 6858"/>
              <p:cNvSpPr>
                <a:spLocks noChangeShapeType="1"/>
              </p:cNvSpPr>
              <p:nvPr/>
            </p:nvSpPr>
            <p:spPr bwMode="auto">
              <a:xfrm flipV="1">
                <a:off x="2012" y="307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35" name="Line 6859"/>
              <p:cNvSpPr>
                <a:spLocks noChangeShapeType="1"/>
              </p:cNvSpPr>
              <p:nvPr/>
            </p:nvSpPr>
            <p:spPr bwMode="auto">
              <a:xfrm>
                <a:off x="1905" y="3069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36" name="Line 6860"/>
              <p:cNvSpPr>
                <a:spLocks noChangeShapeType="1"/>
              </p:cNvSpPr>
              <p:nvPr/>
            </p:nvSpPr>
            <p:spPr bwMode="auto">
              <a:xfrm flipH="1" flipV="1">
                <a:off x="2011" y="306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37" name="Line 6861"/>
              <p:cNvSpPr>
                <a:spLocks noChangeShapeType="1"/>
              </p:cNvSpPr>
              <p:nvPr/>
            </p:nvSpPr>
            <p:spPr bwMode="auto">
              <a:xfrm>
                <a:off x="1905" y="306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38" name="Line 6862"/>
              <p:cNvSpPr>
                <a:spLocks noChangeShapeType="1"/>
              </p:cNvSpPr>
              <p:nvPr/>
            </p:nvSpPr>
            <p:spPr bwMode="auto">
              <a:xfrm flipV="1">
                <a:off x="2011" y="306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39" name="Line 6863"/>
              <p:cNvSpPr>
                <a:spLocks noChangeShapeType="1"/>
              </p:cNvSpPr>
              <p:nvPr/>
            </p:nvSpPr>
            <p:spPr bwMode="auto">
              <a:xfrm flipV="1">
                <a:off x="2011" y="3068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40" name="Line 6864"/>
              <p:cNvSpPr>
                <a:spLocks noChangeShapeType="1"/>
              </p:cNvSpPr>
              <p:nvPr/>
            </p:nvSpPr>
            <p:spPr bwMode="auto">
              <a:xfrm>
                <a:off x="1903" y="305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41" name="Line 6865"/>
              <p:cNvSpPr>
                <a:spLocks noChangeShapeType="1"/>
              </p:cNvSpPr>
              <p:nvPr/>
            </p:nvSpPr>
            <p:spPr bwMode="auto">
              <a:xfrm flipV="1">
                <a:off x="2011" y="305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42" name="Line 6866"/>
              <p:cNvSpPr>
                <a:spLocks noChangeShapeType="1"/>
              </p:cNvSpPr>
              <p:nvPr/>
            </p:nvSpPr>
            <p:spPr bwMode="auto">
              <a:xfrm>
                <a:off x="1903" y="305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43" name="Line 6867"/>
              <p:cNvSpPr>
                <a:spLocks noChangeShapeType="1"/>
              </p:cNvSpPr>
              <p:nvPr/>
            </p:nvSpPr>
            <p:spPr bwMode="auto">
              <a:xfrm flipH="1" flipV="1">
                <a:off x="2009" y="3056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44" name="Line 6868"/>
              <p:cNvSpPr>
                <a:spLocks noChangeShapeType="1"/>
              </p:cNvSpPr>
              <p:nvPr/>
            </p:nvSpPr>
            <p:spPr bwMode="auto">
              <a:xfrm>
                <a:off x="1902" y="3051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45" name="Line 6869"/>
              <p:cNvSpPr>
                <a:spLocks noChangeShapeType="1"/>
              </p:cNvSpPr>
              <p:nvPr/>
            </p:nvSpPr>
            <p:spPr bwMode="auto">
              <a:xfrm>
                <a:off x="1902" y="305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46" name="Line 6870"/>
              <p:cNvSpPr>
                <a:spLocks noChangeShapeType="1"/>
              </p:cNvSpPr>
              <p:nvPr/>
            </p:nvSpPr>
            <p:spPr bwMode="auto">
              <a:xfrm flipV="1">
                <a:off x="2009" y="305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47" name="Line 6871"/>
              <p:cNvSpPr>
                <a:spLocks noChangeShapeType="1"/>
              </p:cNvSpPr>
              <p:nvPr/>
            </p:nvSpPr>
            <p:spPr bwMode="auto">
              <a:xfrm>
                <a:off x="1900" y="3047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48" name="Line 6872"/>
              <p:cNvSpPr>
                <a:spLocks noChangeShapeType="1"/>
              </p:cNvSpPr>
              <p:nvPr/>
            </p:nvSpPr>
            <p:spPr bwMode="auto">
              <a:xfrm flipH="1" flipV="1">
                <a:off x="2007" y="3047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49" name="Line 6873"/>
              <p:cNvSpPr>
                <a:spLocks noChangeShapeType="1"/>
              </p:cNvSpPr>
              <p:nvPr/>
            </p:nvSpPr>
            <p:spPr bwMode="auto">
              <a:xfrm>
                <a:off x="1900" y="304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50" name="Line 6874"/>
              <p:cNvSpPr>
                <a:spLocks noChangeShapeType="1"/>
              </p:cNvSpPr>
              <p:nvPr/>
            </p:nvSpPr>
            <p:spPr bwMode="auto">
              <a:xfrm flipV="1">
                <a:off x="2007" y="304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51" name="Line 6875"/>
              <p:cNvSpPr>
                <a:spLocks noChangeShapeType="1"/>
              </p:cNvSpPr>
              <p:nvPr/>
            </p:nvSpPr>
            <p:spPr bwMode="auto">
              <a:xfrm>
                <a:off x="1898" y="3038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52" name="Line 6876"/>
              <p:cNvSpPr>
                <a:spLocks noChangeShapeType="1"/>
              </p:cNvSpPr>
              <p:nvPr/>
            </p:nvSpPr>
            <p:spPr bwMode="auto">
              <a:xfrm flipH="1" flipV="1">
                <a:off x="2006" y="303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53" name="Line 6877"/>
              <p:cNvSpPr>
                <a:spLocks noChangeShapeType="1"/>
              </p:cNvSpPr>
              <p:nvPr/>
            </p:nvSpPr>
            <p:spPr bwMode="auto">
              <a:xfrm>
                <a:off x="1898" y="303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54" name="Line 6878"/>
              <p:cNvSpPr>
                <a:spLocks noChangeShapeType="1"/>
              </p:cNvSpPr>
              <p:nvPr/>
            </p:nvSpPr>
            <p:spPr bwMode="auto">
              <a:xfrm flipV="1">
                <a:off x="2006" y="303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55" name="Line 6879"/>
              <p:cNvSpPr>
                <a:spLocks noChangeShapeType="1"/>
              </p:cNvSpPr>
              <p:nvPr/>
            </p:nvSpPr>
            <p:spPr bwMode="auto">
              <a:xfrm>
                <a:off x="1897" y="303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56" name="Line 6880"/>
              <p:cNvSpPr>
                <a:spLocks noChangeShapeType="1"/>
              </p:cNvSpPr>
              <p:nvPr/>
            </p:nvSpPr>
            <p:spPr bwMode="auto">
              <a:xfrm flipH="1" flipV="1">
                <a:off x="2004" y="3030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57" name="Line 6881"/>
              <p:cNvSpPr>
                <a:spLocks noChangeShapeType="1"/>
              </p:cNvSpPr>
              <p:nvPr/>
            </p:nvSpPr>
            <p:spPr bwMode="auto">
              <a:xfrm flipV="1">
                <a:off x="2006" y="3032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58" name="Line 6882"/>
              <p:cNvSpPr>
                <a:spLocks noChangeShapeType="1"/>
              </p:cNvSpPr>
              <p:nvPr/>
            </p:nvSpPr>
            <p:spPr bwMode="auto">
              <a:xfrm>
                <a:off x="1895" y="3025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59" name="Line 6883"/>
              <p:cNvSpPr>
                <a:spLocks noChangeShapeType="1"/>
              </p:cNvSpPr>
              <p:nvPr/>
            </p:nvSpPr>
            <p:spPr bwMode="auto">
              <a:xfrm>
                <a:off x="1895" y="3027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60" name="Line 6884"/>
              <p:cNvSpPr>
                <a:spLocks noChangeShapeType="1"/>
              </p:cNvSpPr>
              <p:nvPr/>
            </p:nvSpPr>
            <p:spPr bwMode="auto">
              <a:xfrm flipV="1">
                <a:off x="2004" y="302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61" name="Line 6885"/>
              <p:cNvSpPr>
                <a:spLocks noChangeShapeType="1"/>
              </p:cNvSpPr>
              <p:nvPr/>
            </p:nvSpPr>
            <p:spPr bwMode="auto">
              <a:xfrm>
                <a:off x="1895" y="302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62" name="Line 6886"/>
              <p:cNvSpPr>
                <a:spLocks noChangeShapeType="1"/>
              </p:cNvSpPr>
              <p:nvPr/>
            </p:nvSpPr>
            <p:spPr bwMode="auto">
              <a:xfrm flipH="1" flipV="1">
                <a:off x="2002" y="3022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63" name="Line 6887"/>
              <p:cNvSpPr>
                <a:spLocks noChangeShapeType="1"/>
              </p:cNvSpPr>
              <p:nvPr/>
            </p:nvSpPr>
            <p:spPr bwMode="auto">
              <a:xfrm>
                <a:off x="1893" y="3017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64" name="Line 6888"/>
              <p:cNvSpPr>
                <a:spLocks noChangeShapeType="1"/>
              </p:cNvSpPr>
              <p:nvPr/>
            </p:nvSpPr>
            <p:spPr bwMode="auto">
              <a:xfrm flipV="1">
                <a:off x="2002" y="301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65" name="Line 6889"/>
              <p:cNvSpPr>
                <a:spLocks noChangeShapeType="1"/>
              </p:cNvSpPr>
              <p:nvPr/>
            </p:nvSpPr>
            <p:spPr bwMode="auto">
              <a:xfrm>
                <a:off x="1893" y="301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66" name="Line 6890"/>
              <p:cNvSpPr>
                <a:spLocks noChangeShapeType="1"/>
              </p:cNvSpPr>
              <p:nvPr/>
            </p:nvSpPr>
            <p:spPr bwMode="auto">
              <a:xfrm flipV="1">
                <a:off x="2002" y="301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67" name="Line 6891"/>
              <p:cNvSpPr>
                <a:spLocks noChangeShapeType="1"/>
              </p:cNvSpPr>
              <p:nvPr/>
            </p:nvSpPr>
            <p:spPr bwMode="auto">
              <a:xfrm>
                <a:off x="1892" y="300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29553" name="Group 8977"/>
            <p:cNvGrpSpPr>
              <a:grpSpLocks/>
            </p:cNvGrpSpPr>
            <p:nvPr/>
          </p:nvGrpSpPr>
          <p:grpSpPr bwMode="auto">
            <a:xfrm>
              <a:off x="1831" y="2626"/>
              <a:ext cx="171" cy="387"/>
              <a:chOff x="1831" y="2626"/>
              <a:chExt cx="171" cy="387"/>
            </a:xfrm>
          </p:grpSpPr>
          <p:sp>
            <p:nvSpPr>
              <p:cNvPr id="927469" name="Line 6893"/>
              <p:cNvSpPr>
                <a:spLocks noChangeShapeType="1"/>
              </p:cNvSpPr>
              <p:nvPr/>
            </p:nvSpPr>
            <p:spPr bwMode="auto">
              <a:xfrm flipH="1" flipV="1">
                <a:off x="2001" y="300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70" name="Line 6894"/>
              <p:cNvSpPr>
                <a:spLocks noChangeShapeType="1"/>
              </p:cNvSpPr>
              <p:nvPr/>
            </p:nvSpPr>
            <p:spPr bwMode="auto">
              <a:xfrm>
                <a:off x="1890" y="3004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71" name="Line 6895"/>
              <p:cNvSpPr>
                <a:spLocks noChangeShapeType="1"/>
              </p:cNvSpPr>
              <p:nvPr/>
            </p:nvSpPr>
            <p:spPr bwMode="auto">
              <a:xfrm flipV="1">
                <a:off x="2001" y="300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72" name="Line 6896"/>
              <p:cNvSpPr>
                <a:spLocks noChangeShapeType="1"/>
              </p:cNvSpPr>
              <p:nvPr/>
            </p:nvSpPr>
            <p:spPr bwMode="auto">
              <a:xfrm>
                <a:off x="1890" y="300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73" name="Line 6897"/>
              <p:cNvSpPr>
                <a:spLocks noChangeShapeType="1"/>
              </p:cNvSpPr>
              <p:nvPr/>
            </p:nvSpPr>
            <p:spPr bwMode="auto">
              <a:xfrm flipH="1" flipV="1">
                <a:off x="1999" y="300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74" name="Line 6898"/>
              <p:cNvSpPr>
                <a:spLocks noChangeShapeType="1"/>
              </p:cNvSpPr>
              <p:nvPr/>
            </p:nvSpPr>
            <p:spPr bwMode="auto">
              <a:xfrm>
                <a:off x="1888" y="2996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75" name="Line 6899"/>
              <p:cNvSpPr>
                <a:spLocks noChangeShapeType="1"/>
              </p:cNvSpPr>
              <p:nvPr/>
            </p:nvSpPr>
            <p:spPr bwMode="auto">
              <a:xfrm flipV="1">
                <a:off x="1999" y="299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76" name="Line 6900"/>
              <p:cNvSpPr>
                <a:spLocks noChangeShapeType="1"/>
              </p:cNvSpPr>
              <p:nvPr/>
            </p:nvSpPr>
            <p:spPr bwMode="auto">
              <a:xfrm>
                <a:off x="1888" y="299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77" name="Line 6901"/>
              <p:cNvSpPr>
                <a:spLocks noChangeShapeType="1"/>
              </p:cNvSpPr>
              <p:nvPr/>
            </p:nvSpPr>
            <p:spPr bwMode="auto">
              <a:xfrm flipH="1" flipV="1">
                <a:off x="1997" y="2991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78" name="Line 6902"/>
              <p:cNvSpPr>
                <a:spLocks noChangeShapeType="1"/>
              </p:cNvSpPr>
              <p:nvPr/>
            </p:nvSpPr>
            <p:spPr bwMode="auto">
              <a:xfrm>
                <a:off x="1887" y="298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79" name="Line 6903"/>
              <p:cNvSpPr>
                <a:spLocks noChangeShapeType="1"/>
              </p:cNvSpPr>
              <p:nvPr/>
            </p:nvSpPr>
            <p:spPr bwMode="auto">
              <a:xfrm flipV="1">
                <a:off x="1997" y="298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80" name="Line 6904"/>
              <p:cNvSpPr>
                <a:spLocks noChangeShapeType="1"/>
              </p:cNvSpPr>
              <p:nvPr/>
            </p:nvSpPr>
            <p:spPr bwMode="auto">
              <a:xfrm>
                <a:off x="1887" y="298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81" name="Line 6905"/>
              <p:cNvSpPr>
                <a:spLocks noChangeShapeType="1"/>
              </p:cNvSpPr>
              <p:nvPr/>
            </p:nvSpPr>
            <p:spPr bwMode="auto">
              <a:xfrm flipH="1" flipV="1">
                <a:off x="1996" y="298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82" name="Line 6906"/>
              <p:cNvSpPr>
                <a:spLocks noChangeShapeType="1"/>
              </p:cNvSpPr>
              <p:nvPr/>
            </p:nvSpPr>
            <p:spPr bwMode="auto">
              <a:xfrm>
                <a:off x="1885" y="2979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83" name="Line 6907"/>
              <p:cNvSpPr>
                <a:spLocks noChangeShapeType="1"/>
              </p:cNvSpPr>
              <p:nvPr/>
            </p:nvSpPr>
            <p:spPr bwMode="auto">
              <a:xfrm flipV="1">
                <a:off x="1996" y="297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84" name="Line 6908"/>
              <p:cNvSpPr>
                <a:spLocks noChangeShapeType="1"/>
              </p:cNvSpPr>
              <p:nvPr/>
            </p:nvSpPr>
            <p:spPr bwMode="auto">
              <a:xfrm>
                <a:off x="1885" y="297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85" name="Line 6909"/>
              <p:cNvSpPr>
                <a:spLocks noChangeShapeType="1"/>
              </p:cNvSpPr>
              <p:nvPr/>
            </p:nvSpPr>
            <p:spPr bwMode="auto">
              <a:xfrm flipH="1" flipV="1">
                <a:off x="1994" y="2975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86" name="Line 6910"/>
              <p:cNvSpPr>
                <a:spLocks noChangeShapeType="1"/>
              </p:cNvSpPr>
              <p:nvPr/>
            </p:nvSpPr>
            <p:spPr bwMode="auto">
              <a:xfrm>
                <a:off x="1883" y="2970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87" name="Line 6911"/>
              <p:cNvSpPr>
                <a:spLocks noChangeShapeType="1"/>
              </p:cNvSpPr>
              <p:nvPr/>
            </p:nvSpPr>
            <p:spPr bwMode="auto">
              <a:xfrm>
                <a:off x="1883" y="2972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88" name="Line 6912"/>
              <p:cNvSpPr>
                <a:spLocks noChangeShapeType="1"/>
              </p:cNvSpPr>
              <p:nvPr/>
            </p:nvSpPr>
            <p:spPr bwMode="auto">
              <a:xfrm flipV="1">
                <a:off x="1994" y="297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89" name="Line 6913"/>
              <p:cNvSpPr>
                <a:spLocks noChangeShapeType="1"/>
              </p:cNvSpPr>
              <p:nvPr/>
            </p:nvSpPr>
            <p:spPr bwMode="auto">
              <a:xfrm>
                <a:off x="1883" y="296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90" name="Line 6914"/>
              <p:cNvSpPr>
                <a:spLocks noChangeShapeType="1"/>
              </p:cNvSpPr>
              <p:nvPr/>
            </p:nvSpPr>
            <p:spPr bwMode="auto">
              <a:xfrm flipV="1">
                <a:off x="1992" y="296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91" name="Line 6915"/>
              <p:cNvSpPr>
                <a:spLocks noChangeShapeType="1"/>
              </p:cNvSpPr>
              <p:nvPr/>
            </p:nvSpPr>
            <p:spPr bwMode="auto">
              <a:xfrm flipH="1" flipV="1">
                <a:off x="1992" y="2969"/>
                <a:ext cx="2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92" name="Line 6916"/>
              <p:cNvSpPr>
                <a:spLocks noChangeShapeType="1"/>
              </p:cNvSpPr>
              <p:nvPr/>
            </p:nvSpPr>
            <p:spPr bwMode="auto">
              <a:xfrm>
                <a:off x="1882" y="296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93" name="Line 6917"/>
              <p:cNvSpPr>
                <a:spLocks noChangeShapeType="1"/>
              </p:cNvSpPr>
              <p:nvPr/>
            </p:nvSpPr>
            <p:spPr bwMode="auto">
              <a:xfrm flipV="1">
                <a:off x="1992" y="296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94" name="Line 6918"/>
              <p:cNvSpPr>
                <a:spLocks noChangeShapeType="1"/>
              </p:cNvSpPr>
              <p:nvPr/>
            </p:nvSpPr>
            <p:spPr bwMode="auto">
              <a:xfrm>
                <a:off x="1880" y="2958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95" name="Line 6919"/>
              <p:cNvSpPr>
                <a:spLocks noChangeShapeType="1"/>
              </p:cNvSpPr>
              <p:nvPr/>
            </p:nvSpPr>
            <p:spPr bwMode="auto">
              <a:xfrm flipH="1" flipV="1">
                <a:off x="1991" y="295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96" name="Line 6920"/>
              <p:cNvSpPr>
                <a:spLocks noChangeShapeType="1"/>
              </p:cNvSpPr>
              <p:nvPr/>
            </p:nvSpPr>
            <p:spPr bwMode="auto">
              <a:xfrm>
                <a:off x="1880" y="295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97" name="Line 6921"/>
              <p:cNvSpPr>
                <a:spLocks noChangeShapeType="1"/>
              </p:cNvSpPr>
              <p:nvPr/>
            </p:nvSpPr>
            <p:spPr bwMode="auto">
              <a:xfrm flipV="1">
                <a:off x="1991" y="295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98" name="Line 6922"/>
              <p:cNvSpPr>
                <a:spLocks noChangeShapeType="1"/>
              </p:cNvSpPr>
              <p:nvPr/>
            </p:nvSpPr>
            <p:spPr bwMode="auto">
              <a:xfrm>
                <a:off x="1878" y="294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499" name="Line 6923"/>
              <p:cNvSpPr>
                <a:spLocks noChangeShapeType="1"/>
              </p:cNvSpPr>
              <p:nvPr/>
            </p:nvSpPr>
            <p:spPr bwMode="auto">
              <a:xfrm flipH="1" flipV="1">
                <a:off x="1989" y="294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00" name="Line 6924"/>
              <p:cNvSpPr>
                <a:spLocks noChangeShapeType="1"/>
              </p:cNvSpPr>
              <p:nvPr/>
            </p:nvSpPr>
            <p:spPr bwMode="auto">
              <a:xfrm>
                <a:off x="1878" y="294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01" name="Line 6925"/>
              <p:cNvSpPr>
                <a:spLocks noChangeShapeType="1"/>
              </p:cNvSpPr>
              <p:nvPr/>
            </p:nvSpPr>
            <p:spPr bwMode="auto">
              <a:xfrm flipH="1" flipV="1">
                <a:off x="1987" y="2945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02" name="Line 6926"/>
              <p:cNvSpPr>
                <a:spLocks noChangeShapeType="1"/>
              </p:cNvSpPr>
              <p:nvPr/>
            </p:nvSpPr>
            <p:spPr bwMode="auto">
              <a:xfrm>
                <a:off x="1877" y="2941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03" name="Line 6927"/>
              <p:cNvSpPr>
                <a:spLocks noChangeShapeType="1"/>
              </p:cNvSpPr>
              <p:nvPr/>
            </p:nvSpPr>
            <p:spPr bwMode="auto">
              <a:xfrm>
                <a:off x="1878" y="294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04" name="Line 6928"/>
              <p:cNvSpPr>
                <a:spLocks noChangeShapeType="1"/>
              </p:cNvSpPr>
              <p:nvPr/>
            </p:nvSpPr>
            <p:spPr bwMode="auto">
              <a:xfrm flipV="1">
                <a:off x="1987" y="294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05" name="Line 6929"/>
              <p:cNvSpPr>
                <a:spLocks noChangeShapeType="1"/>
              </p:cNvSpPr>
              <p:nvPr/>
            </p:nvSpPr>
            <p:spPr bwMode="auto">
              <a:xfrm>
                <a:off x="1877" y="293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06" name="Line 6930"/>
              <p:cNvSpPr>
                <a:spLocks noChangeShapeType="1"/>
              </p:cNvSpPr>
              <p:nvPr/>
            </p:nvSpPr>
            <p:spPr bwMode="auto">
              <a:xfrm flipH="1" flipV="1">
                <a:off x="1986" y="293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07" name="Line 6931"/>
              <p:cNvSpPr>
                <a:spLocks noChangeShapeType="1"/>
              </p:cNvSpPr>
              <p:nvPr/>
            </p:nvSpPr>
            <p:spPr bwMode="auto">
              <a:xfrm flipV="1">
                <a:off x="1987" y="2940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08" name="Line 6932"/>
              <p:cNvSpPr>
                <a:spLocks noChangeShapeType="1"/>
              </p:cNvSpPr>
              <p:nvPr/>
            </p:nvSpPr>
            <p:spPr bwMode="auto">
              <a:xfrm>
                <a:off x="1875" y="2932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09" name="Line 6933"/>
              <p:cNvSpPr>
                <a:spLocks noChangeShapeType="1"/>
              </p:cNvSpPr>
              <p:nvPr/>
            </p:nvSpPr>
            <p:spPr bwMode="auto">
              <a:xfrm flipV="1">
                <a:off x="1986" y="293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10" name="Line 6934"/>
              <p:cNvSpPr>
                <a:spLocks noChangeShapeType="1"/>
              </p:cNvSpPr>
              <p:nvPr/>
            </p:nvSpPr>
            <p:spPr bwMode="auto">
              <a:xfrm>
                <a:off x="1875" y="292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11" name="Line 6935"/>
              <p:cNvSpPr>
                <a:spLocks noChangeShapeType="1"/>
              </p:cNvSpPr>
              <p:nvPr/>
            </p:nvSpPr>
            <p:spPr bwMode="auto">
              <a:xfrm flipH="1" flipV="1">
                <a:off x="1984" y="2928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12" name="Line 6936"/>
              <p:cNvSpPr>
                <a:spLocks noChangeShapeType="1"/>
              </p:cNvSpPr>
              <p:nvPr/>
            </p:nvSpPr>
            <p:spPr bwMode="auto">
              <a:xfrm>
                <a:off x="1873" y="292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13" name="Line 6937"/>
              <p:cNvSpPr>
                <a:spLocks noChangeShapeType="1"/>
              </p:cNvSpPr>
              <p:nvPr/>
            </p:nvSpPr>
            <p:spPr bwMode="auto">
              <a:xfrm flipV="1">
                <a:off x="1984" y="292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14" name="Line 6938"/>
              <p:cNvSpPr>
                <a:spLocks noChangeShapeType="1"/>
              </p:cNvSpPr>
              <p:nvPr/>
            </p:nvSpPr>
            <p:spPr bwMode="auto">
              <a:xfrm>
                <a:off x="1873" y="292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15" name="Line 6939"/>
              <p:cNvSpPr>
                <a:spLocks noChangeShapeType="1"/>
              </p:cNvSpPr>
              <p:nvPr/>
            </p:nvSpPr>
            <p:spPr bwMode="auto">
              <a:xfrm flipH="1" flipV="1">
                <a:off x="1982" y="292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16" name="Line 6940"/>
              <p:cNvSpPr>
                <a:spLocks noChangeShapeType="1"/>
              </p:cNvSpPr>
              <p:nvPr/>
            </p:nvSpPr>
            <p:spPr bwMode="auto">
              <a:xfrm>
                <a:off x="1872" y="291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17" name="Line 6941"/>
              <p:cNvSpPr>
                <a:spLocks noChangeShapeType="1"/>
              </p:cNvSpPr>
              <p:nvPr/>
            </p:nvSpPr>
            <p:spPr bwMode="auto">
              <a:xfrm flipV="1">
                <a:off x="1982" y="291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18" name="Line 6942"/>
              <p:cNvSpPr>
                <a:spLocks noChangeShapeType="1"/>
              </p:cNvSpPr>
              <p:nvPr/>
            </p:nvSpPr>
            <p:spPr bwMode="auto">
              <a:xfrm>
                <a:off x="1872" y="2911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19" name="Line 6943"/>
              <p:cNvSpPr>
                <a:spLocks noChangeShapeType="1"/>
              </p:cNvSpPr>
              <p:nvPr/>
            </p:nvSpPr>
            <p:spPr bwMode="auto">
              <a:xfrm>
                <a:off x="1872" y="291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20" name="Line 6944"/>
              <p:cNvSpPr>
                <a:spLocks noChangeShapeType="1"/>
              </p:cNvSpPr>
              <p:nvPr/>
            </p:nvSpPr>
            <p:spPr bwMode="auto">
              <a:xfrm flipV="1">
                <a:off x="1981" y="2911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21" name="Line 6945"/>
              <p:cNvSpPr>
                <a:spLocks noChangeShapeType="1"/>
              </p:cNvSpPr>
              <p:nvPr/>
            </p:nvSpPr>
            <p:spPr bwMode="auto">
              <a:xfrm flipH="1" flipV="1">
                <a:off x="1981" y="291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22" name="Line 6946"/>
              <p:cNvSpPr>
                <a:spLocks noChangeShapeType="1"/>
              </p:cNvSpPr>
              <p:nvPr/>
            </p:nvSpPr>
            <p:spPr bwMode="auto">
              <a:xfrm>
                <a:off x="1870" y="2907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23" name="Line 6947"/>
              <p:cNvSpPr>
                <a:spLocks noChangeShapeType="1"/>
              </p:cNvSpPr>
              <p:nvPr/>
            </p:nvSpPr>
            <p:spPr bwMode="auto">
              <a:xfrm flipV="1">
                <a:off x="1981" y="290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24" name="Line 6948"/>
              <p:cNvSpPr>
                <a:spLocks noChangeShapeType="1"/>
              </p:cNvSpPr>
              <p:nvPr/>
            </p:nvSpPr>
            <p:spPr bwMode="auto">
              <a:xfrm>
                <a:off x="1870" y="290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25" name="Line 6949"/>
              <p:cNvSpPr>
                <a:spLocks noChangeShapeType="1"/>
              </p:cNvSpPr>
              <p:nvPr/>
            </p:nvSpPr>
            <p:spPr bwMode="auto">
              <a:xfrm flipH="1" flipV="1">
                <a:off x="1979" y="290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26" name="Line 6950"/>
              <p:cNvSpPr>
                <a:spLocks noChangeShapeType="1"/>
              </p:cNvSpPr>
              <p:nvPr/>
            </p:nvSpPr>
            <p:spPr bwMode="auto">
              <a:xfrm>
                <a:off x="1868" y="2898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27" name="Line 6951"/>
              <p:cNvSpPr>
                <a:spLocks noChangeShapeType="1"/>
              </p:cNvSpPr>
              <p:nvPr/>
            </p:nvSpPr>
            <p:spPr bwMode="auto">
              <a:xfrm flipH="1" flipV="1">
                <a:off x="1977" y="2898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28" name="Line 6952"/>
              <p:cNvSpPr>
                <a:spLocks noChangeShapeType="1"/>
              </p:cNvSpPr>
              <p:nvPr/>
            </p:nvSpPr>
            <p:spPr bwMode="auto">
              <a:xfrm>
                <a:off x="1868" y="289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29" name="Line 6953"/>
              <p:cNvSpPr>
                <a:spLocks noChangeShapeType="1"/>
              </p:cNvSpPr>
              <p:nvPr/>
            </p:nvSpPr>
            <p:spPr bwMode="auto">
              <a:xfrm flipV="1">
                <a:off x="1977" y="289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30" name="Line 6954"/>
              <p:cNvSpPr>
                <a:spLocks noChangeShapeType="1"/>
              </p:cNvSpPr>
              <p:nvPr/>
            </p:nvSpPr>
            <p:spPr bwMode="auto">
              <a:xfrm>
                <a:off x="1866" y="289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31" name="Line 6955"/>
              <p:cNvSpPr>
                <a:spLocks noChangeShapeType="1"/>
              </p:cNvSpPr>
              <p:nvPr/>
            </p:nvSpPr>
            <p:spPr bwMode="auto">
              <a:xfrm flipH="1" flipV="1">
                <a:off x="1976" y="289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32" name="Line 6956"/>
              <p:cNvSpPr>
                <a:spLocks noChangeShapeType="1"/>
              </p:cNvSpPr>
              <p:nvPr/>
            </p:nvSpPr>
            <p:spPr bwMode="auto">
              <a:xfrm>
                <a:off x="1866" y="288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33" name="Line 6957"/>
              <p:cNvSpPr>
                <a:spLocks noChangeShapeType="1"/>
              </p:cNvSpPr>
              <p:nvPr/>
            </p:nvSpPr>
            <p:spPr bwMode="auto">
              <a:xfrm flipV="1">
                <a:off x="1976" y="288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34" name="Line 6958"/>
              <p:cNvSpPr>
                <a:spLocks noChangeShapeType="1"/>
              </p:cNvSpPr>
              <p:nvPr/>
            </p:nvSpPr>
            <p:spPr bwMode="auto">
              <a:xfrm>
                <a:off x="1865" y="288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35" name="Line 6959"/>
              <p:cNvSpPr>
                <a:spLocks noChangeShapeType="1"/>
              </p:cNvSpPr>
              <p:nvPr/>
            </p:nvSpPr>
            <p:spPr bwMode="auto">
              <a:xfrm flipH="1" flipV="1">
                <a:off x="1974" y="2881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36" name="Line 6960"/>
              <p:cNvSpPr>
                <a:spLocks noChangeShapeType="1"/>
              </p:cNvSpPr>
              <p:nvPr/>
            </p:nvSpPr>
            <p:spPr bwMode="auto">
              <a:xfrm flipV="1">
                <a:off x="1976" y="2884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37" name="Line 6961"/>
              <p:cNvSpPr>
                <a:spLocks noChangeShapeType="1"/>
              </p:cNvSpPr>
              <p:nvPr/>
            </p:nvSpPr>
            <p:spPr bwMode="auto">
              <a:xfrm>
                <a:off x="1865" y="2877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38" name="Line 6962"/>
              <p:cNvSpPr>
                <a:spLocks noChangeShapeType="1"/>
              </p:cNvSpPr>
              <p:nvPr/>
            </p:nvSpPr>
            <p:spPr bwMode="auto">
              <a:xfrm>
                <a:off x="1865" y="2880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39" name="Line 6963"/>
              <p:cNvSpPr>
                <a:spLocks noChangeShapeType="1"/>
              </p:cNvSpPr>
              <p:nvPr/>
            </p:nvSpPr>
            <p:spPr bwMode="auto">
              <a:xfrm flipV="1">
                <a:off x="1974" y="287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40" name="Line 6964"/>
              <p:cNvSpPr>
                <a:spLocks noChangeShapeType="1"/>
              </p:cNvSpPr>
              <p:nvPr/>
            </p:nvSpPr>
            <p:spPr bwMode="auto">
              <a:xfrm>
                <a:off x="1865" y="287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41" name="Line 6965"/>
              <p:cNvSpPr>
                <a:spLocks noChangeShapeType="1"/>
              </p:cNvSpPr>
              <p:nvPr/>
            </p:nvSpPr>
            <p:spPr bwMode="auto">
              <a:xfrm flipH="1" flipV="1">
                <a:off x="1972" y="287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42" name="Line 6966"/>
              <p:cNvSpPr>
                <a:spLocks noChangeShapeType="1"/>
              </p:cNvSpPr>
              <p:nvPr/>
            </p:nvSpPr>
            <p:spPr bwMode="auto">
              <a:xfrm>
                <a:off x="1863" y="2868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43" name="Line 6967"/>
              <p:cNvSpPr>
                <a:spLocks noChangeShapeType="1"/>
              </p:cNvSpPr>
              <p:nvPr/>
            </p:nvSpPr>
            <p:spPr bwMode="auto">
              <a:xfrm flipH="1" flipV="1">
                <a:off x="1970" y="2868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44" name="Line 6968"/>
              <p:cNvSpPr>
                <a:spLocks noChangeShapeType="1"/>
              </p:cNvSpPr>
              <p:nvPr/>
            </p:nvSpPr>
            <p:spPr bwMode="auto">
              <a:xfrm>
                <a:off x="1863" y="286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45" name="Line 6969"/>
              <p:cNvSpPr>
                <a:spLocks noChangeShapeType="1"/>
              </p:cNvSpPr>
              <p:nvPr/>
            </p:nvSpPr>
            <p:spPr bwMode="auto">
              <a:xfrm flipV="1">
                <a:off x="1970" y="286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46" name="Line 6970"/>
              <p:cNvSpPr>
                <a:spLocks noChangeShapeType="1"/>
              </p:cNvSpPr>
              <p:nvPr/>
            </p:nvSpPr>
            <p:spPr bwMode="auto">
              <a:xfrm>
                <a:off x="1861" y="286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47" name="Line 6971"/>
              <p:cNvSpPr>
                <a:spLocks noChangeShapeType="1"/>
              </p:cNvSpPr>
              <p:nvPr/>
            </p:nvSpPr>
            <p:spPr bwMode="auto">
              <a:xfrm flipH="1" flipV="1">
                <a:off x="1969" y="286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48" name="Line 6972"/>
              <p:cNvSpPr>
                <a:spLocks noChangeShapeType="1"/>
              </p:cNvSpPr>
              <p:nvPr/>
            </p:nvSpPr>
            <p:spPr bwMode="auto">
              <a:xfrm>
                <a:off x="1861" y="285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49" name="Line 6973"/>
              <p:cNvSpPr>
                <a:spLocks noChangeShapeType="1"/>
              </p:cNvSpPr>
              <p:nvPr/>
            </p:nvSpPr>
            <p:spPr bwMode="auto">
              <a:xfrm flipV="1">
                <a:off x="1969" y="2856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50" name="Line 6974"/>
              <p:cNvSpPr>
                <a:spLocks noChangeShapeType="1"/>
              </p:cNvSpPr>
              <p:nvPr/>
            </p:nvSpPr>
            <p:spPr bwMode="auto">
              <a:xfrm flipV="1">
                <a:off x="1969" y="2858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51" name="Line 6975"/>
              <p:cNvSpPr>
                <a:spLocks noChangeShapeType="1"/>
              </p:cNvSpPr>
              <p:nvPr/>
            </p:nvSpPr>
            <p:spPr bwMode="auto">
              <a:xfrm>
                <a:off x="1860" y="285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52" name="Line 6976"/>
              <p:cNvSpPr>
                <a:spLocks noChangeShapeType="1"/>
              </p:cNvSpPr>
              <p:nvPr/>
            </p:nvSpPr>
            <p:spPr bwMode="auto">
              <a:xfrm flipH="1" flipV="1">
                <a:off x="1967" y="2851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53" name="Line 6977"/>
              <p:cNvSpPr>
                <a:spLocks noChangeShapeType="1"/>
              </p:cNvSpPr>
              <p:nvPr/>
            </p:nvSpPr>
            <p:spPr bwMode="auto">
              <a:xfrm>
                <a:off x="1860" y="284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54" name="Line 6978"/>
              <p:cNvSpPr>
                <a:spLocks noChangeShapeType="1"/>
              </p:cNvSpPr>
              <p:nvPr/>
            </p:nvSpPr>
            <p:spPr bwMode="auto">
              <a:xfrm flipH="1" flipV="1">
                <a:off x="1965" y="2847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55" name="Line 6979"/>
              <p:cNvSpPr>
                <a:spLocks noChangeShapeType="1"/>
              </p:cNvSpPr>
              <p:nvPr/>
            </p:nvSpPr>
            <p:spPr bwMode="auto">
              <a:xfrm>
                <a:off x="1858" y="2843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56" name="Line 6980"/>
              <p:cNvSpPr>
                <a:spLocks noChangeShapeType="1"/>
              </p:cNvSpPr>
              <p:nvPr/>
            </p:nvSpPr>
            <p:spPr bwMode="auto">
              <a:xfrm>
                <a:off x="1860" y="2846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57" name="Line 6981"/>
              <p:cNvSpPr>
                <a:spLocks noChangeShapeType="1"/>
              </p:cNvSpPr>
              <p:nvPr/>
            </p:nvSpPr>
            <p:spPr bwMode="auto">
              <a:xfrm flipV="1">
                <a:off x="1965" y="284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58" name="Line 6982"/>
              <p:cNvSpPr>
                <a:spLocks noChangeShapeType="1"/>
              </p:cNvSpPr>
              <p:nvPr/>
            </p:nvSpPr>
            <p:spPr bwMode="auto">
              <a:xfrm>
                <a:off x="1858" y="283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59" name="Line 6983"/>
              <p:cNvSpPr>
                <a:spLocks noChangeShapeType="1"/>
              </p:cNvSpPr>
              <p:nvPr/>
            </p:nvSpPr>
            <p:spPr bwMode="auto">
              <a:xfrm flipH="1" flipV="1">
                <a:off x="1964" y="283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60" name="Line 6984"/>
              <p:cNvSpPr>
                <a:spLocks noChangeShapeType="1"/>
              </p:cNvSpPr>
              <p:nvPr/>
            </p:nvSpPr>
            <p:spPr bwMode="auto">
              <a:xfrm>
                <a:off x="1858" y="283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61" name="Line 6985"/>
              <p:cNvSpPr>
                <a:spLocks noChangeShapeType="1"/>
              </p:cNvSpPr>
              <p:nvPr/>
            </p:nvSpPr>
            <p:spPr bwMode="auto">
              <a:xfrm flipV="1">
                <a:off x="1964" y="283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62" name="Line 6986"/>
              <p:cNvSpPr>
                <a:spLocks noChangeShapeType="1"/>
              </p:cNvSpPr>
              <p:nvPr/>
            </p:nvSpPr>
            <p:spPr bwMode="auto">
              <a:xfrm>
                <a:off x="1856" y="283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63" name="Line 6987"/>
              <p:cNvSpPr>
                <a:spLocks noChangeShapeType="1"/>
              </p:cNvSpPr>
              <p:nvPr/>
            </p:nvSpPr>
            <p:spPr bwMode="auto">
              <a:xfrm flipV="1">
                <a:off x="1962" y="2830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64" name="Line 6988"/>
              <p:cNvSpPr>
                <a:spLocks noChangeShapeType="1"/>
              </p:cNvSpPr>
              <p:nvPr/>
            </p:nvSpPr>
            <p:spPr bwMode="auto">
              <a:xfrm flipH="1" flipV="1">
                <a:off x="1962" y="2832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65" name="Line 6989"/>
              <p:cNvSpPr>
                <a:spLocks noChangeShapeType="1"/>
              </p:cNvSpPr>
              <p:nvPr/>
            </p:nvSpPr>
            <p:spPr bwMode="auto">
              <a:xfrm>
                <a:off x="1856" y="282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66" name="Line 6990"/>
              <p:cNvSpPr>
                <a:spLocks noChangeShapeType="1"/>
              </p:cNvSpPr>
              <p:nvPr/>
            </p:nvSpPr>
            <p:spPr bwMode="auto">
              <a:xfrm flipH="1" flipV="1">
                <a:off x="1960" y="2826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67" name="Line 6991"/>
              <p:cNvSpPr>
                <a:spLocks noChangeShapeType="1"/>
              </p:cNvSpPr>
              <p:nvPr/>
            </p:nvSpPr>
            <p:spPr bwMode="auto">
              <a:xfrm>
                <a:off x="1855" y="282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68" name="Line 6992"/>
              <p:cNvSpPr>
                <a:spLocks noChangeShapeType="1"/>
              </p:cNvSpPr>
              <p:nvPr/>
            </p:nvSpPr>
            <p:spPr bwMode="auto">
              <a:xfrm flipV="1">
                <a:off x="1960" y="282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69" name="Line 6993"/>
              <p:cNvSpPr>
                <a:spLocks noChangeShapeType="1"/>
              </p:cNvSpPr>
              <p:nvPr/>
            </p:nvSpPr>
            <p:spPr bwMode="auto">
              <a:xfrm>
                <a:off x="1855" y="281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70" name="Line 6994"/>
              <p:cNvSpPr>
                <a:spLocks noChangeShapeType="1"/>
              </p:cNvSpPr>
              <p:nvPr/>
            </p:nvSpPr>
            <p:spPr bwMode="auto">
              <a:xfrm flipH="1" flipV="1">
                <a:off x="1959" y="281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71" name="Line 6995"/>
              <p:cNvSpPr>
                <a:spLocks noChangeShapeType="1"/>
              </p:cNvSpPr>
              <p:nvPr/>
            </p:nvSpPr>
            <p:spPr bwMode="auto">
              <a:xfrm>
                <a:off x="1853" y="281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72" name="Line 6996"/>
              <p:cNvSpPr>
                <a:spLocks noChangeShapeType="1"/>
              </p:cNvSpPr>
              <p:nvPr/>
            </p:nvSpPr>
            <p:spPr bwMode="auto">
              <a:xfrm flipH="1" flipV="1">
                <a:off x="1957" y="281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73" name="Line 6997"/>
              <p:cNvSpPr>
                <a:spLocks noChangeShapeType="1"/>
              </p:cNvSpPr>
              <p:nvPr/>
            </p:nvSpPr>
            <p:spPr bwMode="auto">
              <a:xfrm>
                <a:off x="1853" y="2809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74" name="Line 6998"/>
              <p:cNvSpPr>
                <a:spLocks noChangeShapeType="1"/>
              </p:cNvSpPr>
              <p:nvPr/>
            </p:nvSpPr>
            <p:spPr bwMode="auto">
              <a:xfrm>
                <a:off x="1853" y="281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75" name="Line 6999"/>
              <p:cNvSpPr>
                <a:spLocks noChangeShapeType="1"/>
              </p:cNvSpPr>
              <p:nvPr/>
            </p:nvSpPr>
            <p:spPr bwMode="auto">
              <a:xfrm flipV="1">
                <a:off x="1957" y="280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76" name="Line 7000"/>
              <p:cNvSpPr>
                <a:spLocks noChangeShapeType="1"/>
              </p:cNvSpPr>
              <p:nvPr/>
            </p:nvSpPr>
            <p:spPr bwMode="auto">
              <a:xfrm>
                <a:off x="1853" y="280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77" name="Line 7001"/>
              <p:cNvSpPr>
                <a:spLocks noChangeShapeType="1"/>
              </p:cNvSpPr>
              <p:nvPr/>
            </p:nvSpPr>
            <p:spPr bwMode="auto">
              <a:xfrm flipH="1" flipV="1">
                <a:off x="1955" y="2805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78" name="Line 7002"/>
              <p:cNvSpPr>
                <a:spLocks noChangeShapeType="1"/>
              </p:cNvSpPr>
              <p:nvPr/>
            </p:nvSpPr>
            <p:spPr bwMode="auto">
              <a:xfrm>
                <a:off x="1851" y="280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79" name="Line 7003"/>
              <p:cNvSpPr>
                <a:spLocks noChangeShapeType="1"/>
              </p:cNvSpPr>
              <p:nvPr/>
            </p:nvSpPr>
            <p:spPr bwMode="auto">
              <a:xfrm flipH="1" flipV="1">
                <a:off x="1954" y="280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80" name="Line 7004"/>
              <p:cNvSpPr>
                <a:spLocks noChangeShapeType="1"/>
              </p:cNvSpPr>
              <p:nvPr/>
            </p:nvSpPr>
            <p:spPr bwMode="auto">
              <a:xfrm>
                <a:off x="1851" y="279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81" name="Line 7005"/>
              <p:cNvSpPr>
                <a:spLocks noChangeShapeType="1"/>
              </p:cNvSpPr>
              <p:nvPr/>
            </p:nvSpPr>
            <p:spPr bwMode="auto">
              <a:xfrm flipV="1">
                <a:off x="1954" y="279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82" name="Line 7006"/>
              <p:cNvSpPr>
                <a:spLocks noChangeShapeType="1"/>
              </p:cNvSpPr>
              <p:nvPr/>
            </p:nvSpPr>
            <p:spPr bwMode="auto">
              <a:xfrm>
                <a:off x="1850" y="279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83" name="Line 7007"/>
              <p:cNvSpPr>
                <a:spLocks noChangeShapeType="1"/>
              </p:cNvSpPr>
              <p:nvPr/>
            </p:nvSpPr>
            <p:spPr bwMode="auto">
              <a:xfrm flipH="1" flipV="1">
                <a:off x="1952" y="2792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84" name="Line 7008"/>
              <p:cNvSpPr>
                <a:spLocks noChangeShapeType="1"/>
              </p:cNvSpPr>
              <p:nvPr/>
            </p:nvSpPr>
            <p:spPr bwMode="auto">
              <a:xfrm>
                <a:off x="1850" y="278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85" name="Line 7009"/>
              <p:cNvSpPr>
                <a:spLocks noChangeShapeType="1"/>
              </p:cNvSpPr>
              <p:nvPr/>
            </p:nvSpPr>
            <p:spPr bwMode="auto">
              <a:xfrm flipV="1">
                <a:off x="1952" y="278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86" name="Line 7010"/>
              <p:cNvSpPr>
                <a:spLocks noChangeShapeType="1"/>
              </p:cNvSpPr>
              <p:nvPr/>
            </p:nvSpPr>
            <p:spPr bwMode="auto">
              <a:xfrm>
                <a:off x="1850" y="278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87" name="Line 7011"/>
              <p:cNvSpPr>
                <a:spLocks noChangeShapeType="1"/>
              </p:cNvSpPr>
              <p:nvPr/>
            </p:nvSpPr>
            <p:spPr bwMode="auto">
              <a:xfrm flipV="1">
                <a:off x="1950" y="2783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88" name="Line 7012"/>
              <p:cNvSpPr>
                <a:spLocks noChangeShapeType="1"/>
              </p:cNvSpPr>
              <p:nvPr/>
            </p:nvSpPr>
            <p:spPr bwMode="auto">
              <a:xfrm flipH="1" flipV="1">
                <a:off x="1950" y="278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89" name="Line 7013"/>
              <p:cNvSpPr>
                <a:spLocks noChangeShapeType="1"/>
              </p:cNvSpPr>
              <p:nvPr/>
            </p:nvSpPr>
            <p:spPr bwMode="auto">
              <a:xfrm>
                <a:off x="1848" y="2779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90" name="Line 7014"/>
              <p:cNvSpPr>
                <a:spLocks noChangeShapeType="1"/>
              </p:cNvSpPr>
              <p:nvPr/>
            </p:nvSpPr>
            <p:spPr bwMode="auto">
              <a:xfrm flipH="1" flipV="1">
                <a:off x="1949" y="277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91" name="Line 7015"/>
              <p:cNvSpPr>
                <a:spLocks noChangeShapeType="1"/>
              </p:cNvSpPr>
              <p:nvPr/>
            </p:nvSpPr>
            <p:spPr bwMode="auto">
              <a:xfrm>
                <a:off x="1848" y="277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92" name="Line 7016"/>
              <p:cNvSpPr>
                <a:spLocks noChangeShapeType="1"/>
              </p:cNvSpPr>
              <p:nvPr/>
            </p:nvSpPr>
            <p:spPr bwMode="auto">
              <a:xfrm flipH="1" flipV="1">
                <a:off x="1947" y="2775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93" name="Line 7017"/>
              <p:cNvSpPr>
                <a:spLocks noChangeShapeType="1"/>
              </p:cNvSpPr>
              <p:nvPr/>
            </p:nvSpPr>
            <p:spPr bwMode="auto">
              <a:xfrm>
                <a:off x="1846" y="277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94" name="Line 7018"/>
              <p:cNvSpPr>
                <a:spLocks noChangeShapeType="1"/>
              </p:cNvSpPr>
              <p:nvPr/>
            </p:nvSpPr>
            <p:spPr bwMode="auto">
              <a:xfrm flipV="1">
                <a:off x="1947" y="277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95" name="Line 7019"/>
              <p:cNvSpPr>
                <a:spLocks noChangeShapeType="1"/>
              </p:cNvSpPr>
              <p:nvPr/>
            </p:nvSpPr>
            <p:spPr bwMode="auto">
              <a:xfrm>
                <a:off x="1846" y="2767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96" name="Line 7020"/>
              <p:cNvSpPr>
                <a:spLocks noChangeShapeType="1"/>
              </p:cNvSpPr>
              <p:nvPr/>
            </p:nvSpPr>
            <p:spPr bwMode="auto">
              <a:xfrm>
                <a:off x="1846" y="2770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97" name="Line 7021"/>
              <p:cNvSpPr>
                <a:spLocks noChangeShapeType="1"/>
              </p:cNvSpPr>
              <p:nvPr/>
            </p:nvSpPr>
            <p:spPr bwMode="auto">
              <a:xfrm flipH="1" flipV="1">
                <a:off x="1945" y="2767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98" name="Line 7022"/>
              <p:cNvSpPr>
                <a:spLocks noChangeShapeType="1"/>
              </p:cNvSpPr>
              <p:nvPr/>
            </p:nvSpPr>
            <p:spPr bwMode="auto">
              <a:xfrm>
                <a:off x="1846" y="276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599" name="Line 7023"/>
              <p:cNvSpPr>
                <a:spLocks noChangeShapeType="1"/>
              </p:cNvSpPr>
              <p:nvPr/>
            </p:nvSpPr>
            <p:spPr bwMode="auto">
              <a:xfrm flipH="1" flipV="1">
                <a:off x="1944" y="276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00" name="Line 7024"/>
              <p:cNvSpPr>
                <a:spLocks noChangeShapeType="1"/>
              </p:cNvSpPr>
              <p:nvPr/>
            </p:nvSpPr>
            <p:spPr bwMode="auto">
              <a:xfrm>
                <a:off x="1845" y="275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01" name="Line 7025"/>
              <p:cNvSpPr>
                <a:spLocks noChangeShapeType="1"/>
              </p:cNvSpPr>
              <p:nvPr/>
            </p:nvSpPr>
            <p:spPr bwMode="auto">
              <a:xfrm flipV="1">
                <a:off x="1944" y="275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02" name="Line 7026"/>
              <p:cNvSpPr>
                <a:spLocks noChangeShapeType="1"/>
              </p:cNvSpPr>
              <p:nvPr/>
            </p:nvSpPr>
            <p:spPr bwMode="auto">
              <a:xfrm>
                <a:off x="1845" y="275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03" name="Line 7027"/>
              <p:cNvSpPr>
                <a:spLocks noChangeShapeType="1"/>
              </p:cNvSpPr>
              <p:nvPr/>
            </p:nvSpPr>
            <p:spPr bwMode="auto">
              <a:xfrm flipH="1" flipV="1">
                <a:off x="1942" y="275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04" name="Line 7028"/>
              <p:cNvSpPr>
                <a:spLocks noChangeShapeType="1"/>
              </p:cNvSpPr>
              <p:nvPr/>
            </p:nvSpPr>
            <p:spPr bwMode="auto">
              <a:xfrm>
                <a:off x="1845" y="274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05" name="Line 7029"/>
              <p:cNvSpPr>
                <a:spLocks noChangeShapeType="1"/>
              </p:cNvSpPr>
              <p:nvPr/>
            </p:nvSpPr>
            <p:spPr bwMode="auto">
              <a:xfrm flipH="1" flipV="1">
                <a:off x="1940" y="274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06" name="Line 7030"/>
              <p:cNvSpPr>
                <a:spLocks noChangeShapeType="1"/>
              </p:cNvSpPr>
              <p:nvPr/>
            </p:nvSpPr>
            <p:spPr bwMode="auto">
              <a:xfrm>
                <a:off x="1843" y="2745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07" name="Line 7031"/>
              <p:cNvSpPr>
                <a:spLocks noChangeShapeType="1"/>
              </p:cNvSpPr>
              <p:nvPr/>
            </p:nvSpPr>
            <p:spPr bwMode="auto">
              <a:xfrm flipV="1">
                <a:off x="1940" y="274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08" name="Line 7032"/>
              <p:cNvSpPr>
                <a:spLocks noChangeShapeType="1"/>
              </p:cNvSpPr>
              <p:nvPr/>
            </p:nvSpPr>
            <p:spPr bwMode="auto">
              <a:xfrm>
                <a:off x="1843" y="274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09" name="Line 7033"/>
              <p:cNvSpPr>
                <a:spLocks noChangeShapeType="1"/>
              </p:cNvSpPr>
              <p:nvPr/>
            </p:nvSpPr>
            <p:spPr bwMode="auto">
              <a:xfrm flipH="1" flipV="1">
                <a:off x="1939" y="274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10" name="Line 7034"/>
              <p:cNvSpPr>
                <a:spLocks noChangeShapeType="1"/>
              </p:cNvSpPr>
              <p:nvPr/>
            </p:nvSpPr>
            <p:spPr bwMode="auto">
              <a:xfrm>
                <a:off x="1843" y="273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11" name="Line 7035"/>
              <p:cNvSpPr>
                <a:spLocks noChangeShapeType="1"/>
              </p:cNvSpPr>
              <p:nvPr/>
            </p:nvSpPr>
            <p:spPr bwMode="auto">
              <a:xfrm flipH="1" flipV="1">
                <a:off x="1937" y="2736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12" name="Line 7036"/>
              <p:cNvSpPr>
                <a:spLocks noChangeShapeType="1"/>
              </p:cNvSpPr>
              <p:nvPr/>
            </p:nvSpPr>
            <p:spPr bwMode="auto">
              <a:xfrm flipV="1">
                <a:off x="1939" y="2740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13" name="Line 7037"/>
              <p:cNvSpPr>
                <a:spLocks noChangeShapeType="1"/>
              </p:cNvSpPr>
              <p:nvPr/>
            </p:nvSpPr>
            <p:spPr bwMode="auto">
              <a:xfrm>
                <a:off x="1841" y="2733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14" name="Line 7038"/>
              <p:cNvSpPr>
                <a:spLocks noChangeShapeType="1"/>
              </p:cNvSpPr>
              <p:nvPr/>
            </p:nvSpPr>
            <p:spPr bwMode="auto">
              <a:xfrm flipH="1" flipV="1">
                <a:off x="1935" y="2733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15" name="Line 7039"/>
              <p:cNvSpPr>
                <a:spLocks noChangeShapeType="1"/>
              </p:cNvSpPr>
              <p:nvPr/>
            </p:nvSpPr>
            <p:spPr bwMode="auto">
              <a:xfrm>
                <a:off x="1841" y="272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16" name="Line 7040"/>
              <p:cNvSpPr>
                <a:spLocks noChangeShapeType="1"/>
              </p:cNvSpPr>
              <p:nvPr/>
            </p:nvSpPr>
            <p:spPr bwMode="auto">
              <a:xfrm flipV="1">
                <a:off x="1935" y="272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17" name="Line 7041"/>
              <p:cNvSpPr>
                <a:spLocks noChangeShapeType="1"/>
              </p:cNvSpPr>
              <p:nvPr/>
            </p:nvSpPr>
            <p:spPr bwMode="auto">
              <a:xfrm>
                <a:off x="1841" y="2724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18" name="Line 7042"/>
              <p:cNvSpPr>
                <a:spLocks noChangeShapeType="1"/>
              </p:cNvSpPr>
              <p:nvPr/>
            </p:nvSpPr>
            <p:spPr bwMode="auto">
              <a:xfrm>
                <a:off x="1841" y="2726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19" name="Line 7043"/>
              <p:cNvSpPr>
                <a:spLocks noChangeShapeType="1"/>
              </p:cNvSpPr>
              <p:nvPr/>
            </p:nvSpPr>
            <p:spPr bwMode="auto">
              <a:xfrm flipH="1" flipV="1">
                <a:off x="1934" y="272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20" name="Line 7044"/>
              <p:cNvSpPr>
                <a:spLocks noChangeShapeType="1"/>
              </p:cNvSpPr>
              <p:nvPr/>
            </p:nvSpPr>
            <p:spPr bwMode="auto">
              <a:xfrm>
                <a:off x="1840" y="272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21" name="Line 7045"/>
              <p:cNvSpPr>
                <a:spLocks noChangeShapeType="1"/>
              </p:cNvSpPr>
              <p:nvPr/>
            </p:nvSpPr>
            <p:spPr bwMode="auto">
              <a:xfrm flipH="1" flipV="1">
                <a:off x="1932" y="272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22" name="Line 7046"/>
              <p:cNvSpPr>
                <a:spLocks noChangeShapeType="1"/>
              </p:cNvSpPr>
              <p:nvPr/>
            </p:nvSpPr>
            <p:spPr bwMode="auto">
              <a:xfrm>
                <a:off x="1840" y="271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23" name="Line 7047"/>
              <p:cNvSpPr>
                <a:spLocks noChangeShapeType="1"/>
              </p:cNvSpPr>
              <p:nvPr/>
            </p:nvSpPr>
            <p:spPr bwMode="auto">
              <a:xfrm flipV="1">
                <a:off x="1932" y="271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24" name="Line 7048"/>
              <p:cNvSpPr>
                <a:spLocks noChangeShapeType="1"/>
              </p:cNvSpPr>
              <p:nvPr/>
            </p:nvSpPr>
            <p:spPr bwMode="auto">
              <a:xfrm flipV="1">
                <a:off x="1932" y="2719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25" name="Line 7049"/>
              <p:cNvSpPr>
                <a:spLocks noChangeShapeType="1"/>
              </p:cNvSpPr>
              <p:nvPr/>
            </p:nvSpPr>
            <p:spPr bwMode="auto">
              <a:xfrm>
                <a:off x="1840" y="271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26" name="Line 7050"/>
              <p:cNvSpPr>
                <a:spLocks noChangeShapeType="1"/>
              </p:cNvSpPr>
              <p:nvPr/>
            </p:nvSpPr>
            <p:spPr bwMode="auto">
              <a:xfrm flipH="1" flipV="1">
                <a:off x="1930" y="271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27" name="Line 7051"/>
              <p:cNvSpPr>
                <a:spLocks noChangeShapeType="1"/>
              </p:cNvSpPr>
              <p:nvPr/>
            </p:nvSpPr>
            <p:spPr bwMode="auto">
              <a:xfrm>
                <a:off x="1840" y="270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28" name="Line 7052"/>
              <p:cNvSpPr>
                <a:spLocks noChangeShapeType="1"/>
              </p:cNvSpPr>
              <p:nvPr/>
            </p:nvSpPr>
            <p:spPr bwMode="auto">
              <a:xfrm flipH="1" flipV="1">
                <a:off x="1929" y="270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29" name="Line 7053"/>
              <p:cNvSpPr>
                <a:spLocks noChangeShapeType="1"/>
              </p:cNvSpPr>
              <p:nvPr/>
            </p:nvSpPr>
            <p:spPr bwMode="auto">
              <a:xfrm>
                <a:off x="1838" y="270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30" name="Line 7054"/>
              <p:cNvSpPr>
                <a:spLocks noChangeShapeType="1"/>
              </p:cNvSpPr>
              <p:nvPr/>
            </p:nvSpPr>
            <p:spPr bwMode="auto">
              <a:xfrm flipH="1" flipV="1">
                <a:off x="1927" y="270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31" name="Line 7055"/>
              <p:cNvSpPr>
                <a:spLocks noChangeShapeType="1"/>
              </p:cNvSpPr>
              <p:nvPr/>
            </p:nvSpPr>
            <p:spPr bwMode="auto">
              <a:xfrm>
                <a:off x="1838" y="269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32" name="Line 7056"/>
              <p:cNvSpPr>
                <a:spLocks noChangeShapeType="1"/>
              </p:cNvSpPr>
              <p:nvPr/>
            </p:nvSpPr>
            <p:spPr bwMode="auto">
              <a:xfrm flipV="1">
                <a:off x="1927" y="269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33" name="Line 7057"/>
              <p:cNvSpPr>
                <a:spLocks noChangeShapeType="1"/>
              </p:cNvSpPr>
              <p:nvPr/>
            </p:nvSpPr>
            <p:spPr bwMode="auto">
              <a:xfrm>
                <a:off x="1838" y="269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34" name="Line 7058"/>
              <p:cNvSpPr>
                <a:spLocks noChangeShapeType="1"/>
              </p:cNvSpPr>
              <p:nvPr/>
            </p:nvSpPr>
            <p:spPr bwMode="auto">
              <a:xfrm flipH="1" flipV="1">
                <a:off x="1925" y="2694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35" name="Line 7059"/>
              <p:cNvSpPr>
                <a:spLocks noChangeShapeType="1"/>
              </p:cNvSpPr>
              <p:nvPr/>
            </p:nvSpPr>
            <p:spPr bwMode="auto">
              <a:xfrm>
                <a:off x="1836" y="269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36" name="Line 7060"/>
              <p:cNvSpPr>
                <a:spLocks noChangeShapeType="1"/>
              </p:cNvSpPr>
              <p:nvPr/>
            </p:nvSpPr>
            <p:spPr bwMode="auto">
              <a:xfrm flipH="1" flipV="1">
                <a:off x="1924" y="269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37" name="Line 7061"/>
              <p:cNvSpPr>
                <a:spLocks noChangeShapeType="1"/>
              </p:cNvSpPr>
              <p:nvPr/>
            </p:nvSpPr>
            <p:spPr bwMode="auto">
              <a:xfrm>
                <a:off x="1836" y="268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38" name="Line 7062"/>
              <p:cNvSpPr>
                <a:spLocks noChangeShapeType="1"/>
              </p:cNvSpPr>
              <p:nvPr/>
            </p:nvSpPr>
            <p:spPr bwMode="auto">
              <a:xfrm flipH="1" flipV="1">
                <a:off x="1922" y="2686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39" name="Line 7063"/>
              <p:cNvSpPr>
                <a:spLocks noChangeShapeType="1"/>
              </p:cNvSpPr>
              <p:nvPr/>
            </p:nvSpPr>
            <p:spPr bwMode="auto">
              <a:xfrm>
                <a:off x="1836" y="268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40" name="Line 7064"/>
              <p:cNvSpPr>
                <a:spLocks noChangeShapeType="1"/>
              </p:cNvSpPr>
              <p:nvPr/>
            </p:nvSpPr>
            <p:spPr bwMode="auto">
              <a:xfrm flipH="1" flipV="1">
                <a:off x="1920" y="2681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41" name="Line 7065"/>
              <p:cNvSpPr>
                <a:spLocks noChangeShapeType="1"/>
              </p:cNvSpPr>
              <p:nvPr/>
            </p:nvSpPr>
            <p:spPr bwMode="auto">
              <a:xfrm>
                <a:off x="1836" y="267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42" name="Line 7066"/>
              <p:cNvSpPr>
                <a:spLocks noChangeShapeType="1"/>
              </p:cNvSpPr>
              <p:nvPr/>
            </p:nvSpPr>
            <p:spPr bwMode="auto">
              <a:xfrm flipV="1">
                <a:off x="1920" y="2677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43" name="Line 7067"/>
              <p:cNvSpPr>
                <a:spLocks noChangeShapeType="1"/>
              </p:cNvSpPr>
              <p:nvPr/>
            </p:nvSpPr>
            <p:spPr bwMode="auto">
              <a:xfrm flipV="1">
                <a:off x="1920" y="2679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44" name="Line 7068"/>
              <p:cNvSpPr>
                <a:spLocks noChangeShapeType="1"/>
              </p:cNvSpPr>
              <p:nvPr/>
            </p:nvSpPr>
            <p:spPr bwMode="auto">
              <a:xfrm>
                <a:off x="1835" y="267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45" name="Line 7069"/>
              <p:cNvSpPr>
                <a:spLocks noChangeShapeType="1"/>
              </p:cNvSpPr>
              <p:nvPr/>
            </p:nvSpPr>
            <p:spPr bwMode="auto">
              <a:xfrm flipH="1" flipV="1">
                <a:off x="1918" y="267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46" name="Line 7070"/>
              <p:cNvSpPr>
                <a:spLocks noChangeShapeType="1"/>
              </p:cNvSpPr>
              <p:nvPr/>
            </p:nvSpPr>
            <p:spPr bwMode="auto">
              <a:xfrm>
                <a:off x="1835" y="2668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47" name="Line 7071"/>
              <p:cNvSpPr>
                <a:spLocks noChangeShapeType="1"/>
              </p:cNvSpPr>
              <p:nvPr/>
            </p:nvSpPr>
            <p:spPr bwMode="auto">
              <a:xfrm>
                <a:off x="1835" y="266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48" name="Line 7072"/>
              <p:cNvSpPr>
                <a:spLocks noChangeShapeType="1"/>
              </p:cNvSpPr>
              <p:nvPr/>
            </p:nvSpPr>
            <p:spPr bwMode="auto">
              <a:xfrm flipH="1" flipV="1">
                <a:off x="1917" y="266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49" name="Line 7073"/>
              <p:cNvSpPr>
                <a:spLocks noChangeShapeType="1"/>
              </p:cNvSpPr>
              <p:nvPr/>
            </p:nvSpPr>
            <p:spPr bwMode="auto">
              <a:xfrm>
                <a:off x="1835" y="2665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50" name="Line 7074"/>
              <p:cNvSpPr>
                <a:spLocks noChangeShapeType="1"/>
              </p:cNvSpPr>
              <p:nvPr/>
            </p:nvSpPr>
            <p:spPr bwMode="auto">
              <a:xfrm flipH="1" flipV="1">
                <a:off x="1915" y="2665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51" name="Line 7075"/>
              <p:cNvSpPr>
                <a:spLocks noChangeShapeType="1"/>
              </p:cNvSpPr>
              <p:nvPr/>
            </p:nvSpPr>
            <p:spPr bwMode="auto">
              <a:xfrm>
                <a:off x="1835" y="266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52" name="Line 7076"/>
              <p:cNvSpPr>
                <a:spLocks noChangeShapeType="1"/>
              </p:cNvSpPr>
              <p:nvPr/>
            </p:nvSpPr>
            <p:spPr bwMode="auto">
              <a:xfrm flipH="1" flipV="1">
                <a:off x="1913" y="2660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53" name="Line 7077"/>
              <p:cNvSpPr>
                <a:spLocks noChangeShapeType="1"/>
              </p:cNvSpPr>
              <p:nvPr/>
            </p:nvSpPr>
            <p:spPr bwMode="auto">
              <a:xfrm>
                <a:off x="1835" y="265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54" name="Line 7078"/>
              <p:cNvSpPr>
                <a:spLocks noChangeShapeType="1"/>
              </p:cNvSpPr>
              <p:nvPr/>
            </p:nvSpPr>
            <p:spPr bwMode="auto">
              <a:xfrm flipH="1" flipV="1">
                <a:off x="1912" y="265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55" name="Line 7079"/>
              <p:cNvSpPr>
                <a:spLocks noChangeShapeType="1"/>
              </p:cNvSpPr>
              <p:nvPr/>
            </p:nvSpPr>
            <p:spPr bwMode="auto">
              <a:xfrm>
                <a:off x="1833" y="2652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56" name="Line 7080"/>
              <p:cNvSpPr>
                <a:spLocks noChangeShapeType="1"/>
              </p:cNvSpPr>
              <p:nvPr/>
            </p:nvSpPr>
            <p:spPr bwMode="auto">
              <a:xfrm flipV="1">
                <a:off x="1912" y="265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57" name="Line 7081"/>
              <p:cNvSpPr>
                <a:spLocks noChangeShapeType="1"/>
              </p:cNvSpPr>
              <p:nvPr/>
            </p:nvSpPr>
            <p:spPr bwMode="auto">
              <a:xfrm>
                <a:off x="1833" y="264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58" name="Line 7082"/>
              <p:cNvSpPr>
                <a:spLocks noChangeShapeType="1"/>
              </p:cNvSpPr>
              <p:nvPr/>
            </p:nvSpPr>
            <p:spPr bwMode="auto">
              <a:xfrm flipH="1" flipV="1">
                <a:off x="1910" y="2647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59" name="Line 7083"/>
              <p:cNvSpPr>
                <a:spLocks noChangeShapeType="1"/>
              </p:cNvSpPr>
              <p:nvPr/>
            </p:nvSpPr>
            <p:spPr bwMode="auto">
              <a:xfrm>
                <a:off x="1833" y="264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60" name="Line 7084"/>
              <p:cNvSpPr>
                <a:spLocks noChangeShapeType="1"/>
              </p:cNvSpPr>
              <p:nvPr/>
            </p:nvSpPr>
            <p:spPr bwMode="auto">
              <a:xfrm flipH="1" flipV="1">
                <a:off x="1908" y="2644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61" name="Line 7085"/>
              <p:cNvSpPr>
                <a:spLocks noChangeShapeType="1"/>
              </p:cNvSpPr>
              <p:nvPr/>
            </p:nvSpPr>
            <p:spPr bwMode="auto">
              <a:xfrm>
                <a:off x="1833" y="263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62" name="Line 7086"/>
              <p:cNvSpPr>
                <a:spLocks noChangeShapeType="1"/>
              </p:cNvSpPr>
              <p:nvPr/>
            </p:nvSpPr>
            <p:spPr bwMode="auto">
              <a:xfrm flipH="1" flipV="1">
                <a:off x="1907" y="263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63" name="Line 7087"/>
              <p:cNvSpPr>
                <a:spLocks noChangeShapeType="1"/>
              </p:cNvSpPr>
              <p:nvPr/>
            </p:nvSpPr>
            <p:spPr bwMode="auto">
              <a:xfrm flipV="1">
                <a:off x="1908" y="2642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64" name="Line 7088"/>
              <p:cNvSpPr>
                <a:spLocks noChangeShapeType="1"/>
              </p:cNvSpPr>
              <p:nvPr/>
            </p:nvSpPr>
            <p:spPr bwMode="auto">
              <a:xfrm>
                <a:off x="1833" y="263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65" name="Line 7089"/>
              <p:cNvSpPr>
                <a:spLocks noChangeShapeType="1"/>
              </p:cNvSpPr>
              <p:nvPr/>
            </p:nvSpPr>
            <p:spPr bwMode="auto">
              <a:xfrm flipH="1" flipV="1">
                <a:off x="1905" y="2634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66" name="Line 7090"/>
              <p:cNvSpPr>
                <a:spLocks noChangeShapeType="1"/>
              </p:cNvSpPr>
              <p:nvPr/>
            </p:nvSpPr>
            <p:spPr bwMode="auto">
              <a:xfrm>
                <a:off x="1833" y="2631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67" name="Line 7091"/>
              <p:cNvSpPr>
                <a:spLocks noChangeShapeType="1"/>
              </p:cNvSpPr>
              <p:nvPr/>
            </p:nvSpPr>
            <p:spPr bwMode="auto">
              <a:xfrm flipH="1" flipV="1">
                <a:off x="1903" y="2631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68" name="Line 7092"/>
              <p:cNvSpPr>
                <a:spLocks noChangeShapeType="1"/>
              </p:cNvSpPr>
              <p:nvPr/>
            </p:nvSpPr>
            <p:spPr bwMode="auto">
              <a:xfrm>
                <a:off x="1831" y="262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29552" name="Group 8976"/>
            <p:cNvGrpSpPr>
              <a:grpSpLocks/>
            </p:cNvGrpSpPr>
            <p:nvPr/>
          </p:nvGrpSpPr>
          <p:grpSpPr bwMode="auto">
            <a:xfrm>
              <a:off x="1831" y="2529"/>
              <a:ext cx="275" cy="1117"/>
              <a:chOff x="1831" y="2529"/>
              <a:chExt cx="275" cy="1117"/>
            </a:xfrm>
          </p:grpSpPr>
          <p:sp>
            <p:nvSpPr>
              <p:cNvPr id="927670" name="Line 7094"/>
              <p:cNvSpPr>
                <a:spLocks noChangeShapeType="1"/>
              </p:cNvSpPr>
              <p:nvPr/>
            </p:nvSpPr>
            <p:spPr bwMode="auto">
              <a:xfrm flipH="1" flipV="1">
                <a:off x="1902" y="262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71" name="Line 7095"/>
              <p:cNvSpPr>
                <a:spLocks noChangeShapeType="1"/>
              </p:cNvSpPr>
              <p:nvPr/>
            </p:nvSpPr>
            <p:spPr bwMode="auto">
              <a:xfrm>
                <a:off x="1831" y="262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72" name="Line 7096"/>
              <p:cNvSpPr>
                <a:spLocks noChangeShapeType="1"/>
              </p:cNvSpPr>
              <p:nvPr/>
            </p:nvSpPr>
            <p:spPr bwMode="auto">
              <a:xfrm flipH="1" flipV="1">
                <a:off x="1900" y="262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73" name="Line 7097"/>
              <p:cNvSpPr>
                <a:spLocks noChangeShapeType="1"/>
              </p:cNvSpPr>
              <p:nvPr/>
            </p:nvSpPr>
            <p:spPr bwMode="auto">
              <a:xfrm flipV="1">
                <a:off x="1902" y="2625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74" name="Line 7098"/>
              <p:cNvSpPr>
                <a:spLocks noChangeShapeType="1"/>
              </p:cNvSpPr>
              <p:nvPr/>
            </p:nvSpPr>
            <p:spPr bwMode="auto">
              <a:xfrm>
                <a:off x="1831" y="261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75" name="Line 7099"/>
              <p:cNvSpPr>
                <a:spLocks noChangeShapeType="1"/>
              </p:cNvSpPr>
              <p:nvPr/>
            </p:nvSpPr>
            <p:spPr bwMode="auto">
              <a:xfrm flipH="1" flipV="1">
                <a:off x="1898" y="2618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76" name="Line 7100"/>
              <p:cNvSpPr>
                <a:spLocks noChangeShapeType="1"/>
              </p:cNvSpPr>
              <p:nvPr/>
            </p:nvSpPr>
            <p:spPr bwMode="auto">
              <a:xfrm>
                <a:off x="1831" y="261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77" name="Line 7101"/>
              <p:cNvSpPr>
                <a:spLocks noChangeShapeType="1"/>
              </p:cNvSpPr>
              <p:nvPr/>
            </p:nvSpPr>
            <p:spPr bwMode="auto">
              <a:xfrm flipH="1" flipV="1">
                <a:off x="1897" y="261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78" name="Line 7102"/>
              <p:cNvSpPr>
                <a:spLocks noChangeShapeType="1"/>
              </p:cNvSpPr>
              <p:nvPr/>
            </p:nvSpPr>
            <p:spPr bwMode="auto">
              <a:xfrm>
                <a:off x="1831" y="261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79" name="Line 7103"/>
              <p:cNvSpPr>
                <a:spLocks noChangeShapeType="1"/>
              </p:cNvSpPr>
              <p:nvPr/>
            </p:nvSpPr>
            <p:spPr bwMode="auto">
              <a:xfrm flipV="1">
                <a:off x="1897" y="261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80" name="Line 7104"/>
              <p:cNvSpPr>
                <a:spLocks noChangeShapeType="1"/>
              </p:cNvSpPr>
              <p:nvPr/>
            </p:nvSpPr>
            <p:spPr bwMode="auto">
              <a:xfrm>
                <a:off x="1831" y="260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81" name="Line 7105"/>
              <p:cNvSpPr>
                <a:spLocks noChangeShapeType="1"/>
              </p:cNvSpPr>
              <p:nvPr/>
            </p:nvSpPr>
            <p:spPr bwMode="auto">
              <a:xfrm flipH="1" flipV="1">
                <a:off x="1893" y="2605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82" name="Line 7106"/>
              <p:cNvSpPr>
                <a:spLocks noChangeShapeType="1"/>
              </p:cNvSpPr>
              <p:nvPr/>
            </p:nvSpPr>
            <p:spPr bwMode="auto">
              <a:xfrm flipH="1" flipV="1">
                <a:off x="1895" y="2608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83" name="Line 7107"/>
              <p:cNvSpPr>
                <a:spLocks noChangeShapeType="1"/>
              </p:cNvSpPr>
              <p:nvPr/>
            </p:nvSpPr>
            <p:spPr bwMode="auto">
              <a:xfrm>
                <a:off x="1831" y="260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84" name="Line 7108"/>
              <p:cNvSpPr>
                <a:spLocks noChangeShapeType="1"/>
              </p:cNvSpPr>
              <p:nvPr/>
            </p:nvSpPr>
            <p:spPr bwMode="auto">
              <a:xfrm flipH="1" flipV="1">
                <a:off x="1892" y="260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85" name="Line 7109"/>
              <p:cNvSpPr>
                <a:spLocks noChangeShapeType="1"/>
              </p:cNvSpPr>
              <p:nvPr/>
            </p:nvSpPr>
            <p:spPr bwMode="auto">
              <a:xfrm>
                <a:off x="1831" y="2597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86" name="Line 7110"/>
              <p:cNvSpPr>
                <a:spLocks noChangeShapeType="1"/>
              </p:cNvSpPr>
              <p:nvPr/>
            </p:nvSpPr>
            <p:spPr bwMode="auto">
              <a:xfrm flipH="1" flipV="1">
                <a:off x="1890" y="2597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87" name="Line 7111"/>
              <p:cNvSpPr>
                <a:spLocks noChangeShapeType="1"/>
              </p:cNvSpPr>
              <p:nvPr/>
            </p:nvSpPr>
            <p:spPr bwMode="auto">
              <a:xfrm>
                <a:off x="1831" y="259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88" name="Line 7112"/>
              <p:cNvSpPr>
                <a:spLocks noChangeShapeType="1"/>
              </p:cNvSpPr>
              <p:nvPr/>
            </p:nvSpPr>
            <p:spPr bwMode="auto">
              <a:xfrm flipH="1" flipV="1">
                <a:off x="1888" y="2592"/>
                <a:ext cx="2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89" name="Line 7113"/>
              <p:cNvSpPr>
                <a:spLocks noChangeShapeType="1"/>
              </p:cNvSpPr>
              <p:nvPr/>
            </p:nvSpPr>
            <p:spPr bwMode="auto">
              <a:xfrm flipV="1">
                <a:off x="1890" y="259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90" name="Line 7114"/>
              <p:cNvSpPr>
                <a:spLocks noChangeShapeType="1"/>
              </p:cNvSpPr>
              <p:nvPr/>
            </p:nvSpPr>
            <p:spPr bwMode="auto">
              <a:xfrm>
                <a:off x="1831" y="258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91" name="Line 7115"/>
              <p:cNvSpPr>
                <a:spLocks noChangeShapeType="1"/>
              </p:cNvSpPr>
              <p:nvPr/>
            </p:nvSpPr>
            <p:spPr bwMode="auto">
              <a:xfrm flipH="1" flipV="1">
                <a:off x="1887" y="258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92" name="Line 7116"/>
              <p:cNvSpPr>
                <a:spLocks noChangeShapeType="1"/>
              </p:cNvSpPr>
              <p:nvPr/>
            </p:nvSpPr>
            <p:spPr bwMode="auto">
              <a:xfrm>
                <a:off x="1831" y="258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93" name="Line 7117"/>
              <p:cNvSpPr>
                <a:spLocks noChangeShapeType="1"/>
              </p:cNvSpPr>
              <p:nvPr/>
            </p:nvSpPr>
            <p:spPr bwMode="auto">
              <a:xfrm flipH="1" flipV="1">
                <a:off x="1885" y="2584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94" name="Line 7118"/>
              <p:cNvSpPr>
                <a:spLocks noChangeShapeType="1"/>
              </p:cNvSpPr>
              <p:nvPr/>
            </p:nvSpPr>
            <p:spPr bwMode="auto">
              <a:xfrm>
                <a:off x="1831" y="257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95" name="Line 7119"/>
              <p:cNvSpPr>
                <a:spLocks noChangeShapeType="1"/>
              </p:cNvSpPr>
              <p:nvPr/>
            </p:nvSpPr>
            <p:spPr bwMode="auto">
              <a:xfrm flipH="1" flipV="1">
                <a:off x="1883" y="257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96" name="Line 7120"/>
              <p:cNvSpPr>
                <a:spLocks noChangeShapeType="1"/>
              </p:cNvSpPr>
              <p:nvPr/>
            </p:nvSpPr>
            <p:spPr bwMode="auto">
              <a:xfrm>
                <a:off x="1831" y="257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97" name="Line 7121"/>
              <p:cNvSpPr>
                <a:spLocks noChangeShapeType="1"/>
              </p:cNvSpPr>
              <p:nvPr/>
            </p:nvSpPr>
            <p:spPr bwMode="auto">
              <a:xfrm flipH="1" flipV="1">
                <a:off x="1882" y="257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98" name="Line 7122"/>
              <p:cNvSpPr>
                <a:spLocks noChangeShapeType="1"/>
              </p:cNvSpPr>
              <p:nvPr/>
            </p:nvSpPr>
            <p:spPr bwMode="auto">
              <a:xfrm>
                <a:off x="1831" y="257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699" name="Line 7123"/>
              <p:cNvSpPr>
                <a:spLocks noChangeShapeType="1"/>
              </p:cNvSpPr>
              <p:nvPr/>
            </p:nvSpPr>
            <p:spPr bwMode="auto">
              <a:xfrm flipH="1" flipV="1">
                <a:off x="1880" y="2571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00" name="Line 7124"/>
              <p:cNvSpPr>
                <a:spLocks noChangeShapeType="1"/>
              </p:cNvSpPr>
              <p:nvPr/>
            </p:nvSpPr>
            <p:spPr bwMode="auto">
              <a:xfrm>
                <a:off x="1831" y="256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01" name="Line 7125"/>
              <p:cNvSpPr>
                <a:spLocks noChangeShapeType="1"/>
              </p:cNvSpPr>
              <p:nvPr/>
            </p:nvSpPr>
            <p:spPr bwMode="auto">
              <a:xfrm flipH="1" flipV="1">
                <a:off x="1878" y="256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02" name="Line 7126"/>
              <p:cNvSpPr>
                <a:spLocks noChangeShapeType="1"/>
              </p:cNvSpPr>
              <p:nvPr/>
            </p:nvSpPr>
            <p:spPr bwMode="auto">
              <a:xfrm flipH="1">
                <a:off x="1831" y="2563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03" name="Line 7127"/>
              <p:cNvSpPr>
                <a:spLocks noChangeShapeType="1"/>
              </p:cNvSpPr>
              <p:nvPr/>
            </p:nvSpPr>
            <p:spPr bwMode="auto">
              <a:xfrm flipH="1" flipV="1">
                <a:off x="1875" y="2563"/>
                <a:ext cx="3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04" name="Line 7128"/>
              <p:cNvSpPr>
                <a:spLocks noChangeShapeType="1"/>
              </p:cNvSpPr>
              <p:nvPr/>
            </p:nvSpPr>
            <p:spPr bwMode="auto">
              <a:xfrm>
                <a:off x="1833" y="255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05" name="Line 7129"/>
              <p:cNvSpPr>
                <a:spLocks noChangeShapeType="1"/>
              </p:cNvSpPr>
              <p:nvPr/>
            </p:nvSpPr>
            <p:spPr bwMode="auto">
              <a:xfrm flipH="1" flipV="1">
                <a:off x="1873" y="2558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06" name="Line 7130"/>
              <p:cNvSpPr>
                <a:spLocks noChangeShapeType="1"/>
              </p:cNvSpPr>
              <p:nvPr/>
            </p:nvSpPr>
            <p:spPr bwMode="auto">
              <a:xfrm>
                <a:off x="1833" y="255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07" name="Line 7131"/>
              <p:cNvSpPr>
                <a:spLocks noChangeShapeType="1"/>
              </p:cNvSpPr>
              <p:nvPr/>
            </p:nvSpPr>
            <p:spPr bwMode="auto">
              <a:xfrm flipV="1">
                <a:off x="1872" y="2553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08" name="Line 7132"/>
              <p:cNvSpPr>
                <a:spLocks noChangeShapeType="1"/>
              </p:cNvSpPr>
              <p:nvPr/>
            </p:nvSpPr>
            <p:spPr bwMode="auto">
              <a:xfrm flipH="1" flipV="1">
                <a:off x="1872" y="255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09" name="Line 7133"/>
              <p:cNvSpPr>
                <a:spLocks noChangeShapeType="1"/>
              </p:cNvSpPr>
              <p:nvPr/>
            </p:nvSpPr>
            <p:spPr bwMode="auto">
              <a:xfrm flipH="1">
                <a:off x="1833" y="2550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10" name="Line 7134"/>
              <p:cNvSpPr>
                <a:spLocks noChangeShapeType="1"/>
              </p:cNvSpPr>
              <p:nvPr/>
            </p:nvSpPr>
            <p:spPr bwMode="auto">
              <a:xfrm flipH="1" flipV="1">
                <a:off x="1868" y="2550"/>
                <a:ext cx="4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11" name="Line 7135"/>
              <p:cNvSpPr>
                <a:spLocks noChangeShapeType="1"/>
              </p:cNvSpPr>
              <p:nvPr/>
            </p:nvSpPr>
            <p:spPr bwMode="auto">
              <a:xfrm>
                <a:off x="1835" y="254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12" name="Line 7136"/>
              <p:cNvSpPr>
                <a:spLocks noChangeShapeType="1"/>
              </p:cNvSpPr>
              <p:nvPr/>
            </p:nvSpPr>
            <p:spPr bwMode="auto">
              <a:xfrm flipH="1" flipV="1">
                <a:off x="1866" y="254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13" name="Line 7137"/>
              <p:cNvSpPr>
                <a:spLocks noChangeShapeType="1"/>
              </p:cNvSpPr>
              <p:nvPr/>
            </p:nvSpPr>
            <p:spPr bwMode="auto">
              <a:xfrm flipH="1">
                <a:off x="1835" y="254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14" name="Line 7138"/>
              <p:cNvSpPr>
                <a:spLocks noChangeShapeType="1"/>
              </p:cNvSpPr>
              <p:nvPr/>
            </p:nvSpPr>
            <p:spPr bwMode="auto">
              <a:xfrm flipH="1" flipV="1">
                <a:off x="1863" y="2542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15" name="Line 7139"/>
              <p:cNvSpPr>
                <a:spLocks noChangeShapeType="1"/>
              </p:cNvSpPr>
              <p:nvPr/>
            </p:nvSpPr>
            <p:spPr bwMode="auto">
              <a:xfrm flipH="1">
                <a:off x="1865" y="2545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16" name="Line 7140"/>
              <p:cNvSpPr>
                <a:spLocks noChangeShapeType="1"/>
              </p:cNvSpPr>
              <p:nvPr/>
            </p:nvSpPr>
            <p:spPr bwMode="auto">
              <a:xfrm flipH="1">
                <a:off x="1836" y="2537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17" name="Line 7141"/>
              <p:cNvSpPr>
                <a:spLocks noChangeShapeType="1"/>
              </p:cNvSpPr>
              <p:nvPr/>
            </p:nvSpPr>
            <p:spPr bwMode="auto">
              <a:xfrm flipH="1" flipV="1">
                <a:off x="1860" y="2537"/>
                <a:ext cx="3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18" name="Line 7142"/>
              <p:cNvSpPr>
                <a:spLocks noChangeShapeType="1"/>
              </p:cNvSpPr>
              <p:nvPr/>
            </p:nvSpPr>
            <p:spPr bwMode="auto">
              <a:xfrm flipH="1">
                <a:off x="1838" y="253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19" name="Line 7143"/>
              <p:cNvSpPr>
                <a:spLocks noChangeShapeType="1"/>
              </p:cNvSpPr>
              <p:nvPr/>
            </p:nvSpPr>
            <p:spPr bwMode="auto">
              <a:xfrm flipH="1" flipV="1">
                <a:off x="1855" y="2532"/>
                <a:ext cx="5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20" name="Line 7144"/>
              <p:cNvSpPr>
                <a:spLocks noChangeShapeType="1"/>
              </p:cNvSpPr>
              <p:nvPr/>
            </p:nvSpPr>
            <p:spPr bwMode="auto">
              <a:xfrm flipH="1">
                <a:off x="1840" y="2531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21" name="Line 7145"/>
              <p:cNvSpPr>
                <a:spLocks noChangeShapeType="1"/>
              </p:cNvSpPr>
              <p:nvPr/>
            </p:nvSpPr>
            <p:spPr bwMode="auto">
              <a:xfrm flipH="1">
                <a:off x="1841" y="2529"/>
                <a:ext cx="5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22" name="Line 7146"/>
              <p:cNvSpPr>
                <a:spLocks noChangeShapeType="1"/>
              </p:cNvSpPr>
              <p:nvPr/>
            </p:nvSpPr>
            <p:spPr bwMode="auto">
              <a:xfrm flipH="1" flipV="1">
                <a:off x="1846" y="2529"/>
                <a:ext cx="7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23" name="Line 7147"/>
              <p:cNvSpPr>
                <a:spLocks noChangeShapeType="1"/>
              </p:cNvSpPr>
              <p:nvPr/>
            </p:nvSpPr>
            <p:spPr bwMode="auto">
              <a:xfrm flipH="1" flipV="1">
                <a:off x="1853" y="2531"/>
                <a:ext cx="2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24" name="Line 7148"/>
              <p:cNvSpPr>
                <a:spLocks noChangeShapeType="1"/>
              </p:cNvSpPr>
              <p:nvPr/>
            </p:nvSpPr>
            <p:spPr bwMode="auto">
              <a:xfrm>
                <a:off x="2068" y="3642"/>
                <a:ext cx="5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25" name="Line 7149"/>
              <p:cNvSpPr>
                <a:spLocks noChangeShapeType="1"/>
              </p:cNvSpPr>
              <p:nvPr/>
            </p:nvSpPr>
            <p:spPr bwMode="auto">
              <a:xfrm>
                <a:off x="2073" y="3645"/>
                <a:ext cx="5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26" name="Line 7150"/>
              <p:cNvSpPr>
                <a:spLocks noChangeShapeType="1"/>
              </p:cNvSpPr>
              <p:nvPr/>
            </p:nvSpPr>
            <p:spPr bwMode="auto">
              <a:xfrm flipV="1">
                <a:off x="2078" y="3644"/>
                <a:ext cx="7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27" name="Line 7151"/>
              <p:cNvSpPr>
                <a:spLocks noChangeShapeType="1"/>
              </p:cNvSpPr>
              <p:nvPr/>
            </p:nvSpPr>
            <p:spPr bwMode="auto">
              <a:xfrm flipV="1">
                <a:off x="2085" y="3642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28" name="Line 7152"/>
              <p:cNvSpPr>
                <a:spLocks noChangeShapeType="1"/>
              </p:cNvSpPr>
              <p:nvPr/>
            </p:nvSpPr>
            <p:spPr bwMode="auto">
              <a:xfrm>
                <a:off x="2063" y="3638"/>
                <a:ext cx="3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29" name="Line 7153"/>
              <p:cNvSpPr>
                <a:spLocks noChangeShapeType="1"/>
              </p:cNvSpPr>
              <p:nvPr/>
            </p:nvSpPr>
            <p:spPr bwMode="auto">
              <a:xfrm>
                <a:off x="2066" y="3641"/>
                <a:ext cx="2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30" name="Line 7154"/>
              <p:cNvSpPr>
                <a:spLocks noChangeShapeType="1"/>
              </p:cNvSpPr>
              <p:nvPr/>
            </p:nvSpPr>
            <p:spPr bwMode="auto">
              <a:xfrm flipV="1">
                <a:off x="2086" y="3638"/>
                <a:ext cx="5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31" name="Line 7155"/>
              <p:cNvSpPr>
                <a:spLocks noChangeShapeType="1"/>
              </p:cNvSpPr>
              <p:nvPr/>
            </p:nvSpPr>
            <p:spPr bwMode="auto">
              <a:xfrm>
                <a:off x="2059" y="3634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32" name="Line 7156"/>
              <p:cNvSpPr>
                <a:spLocks noChangeShapeType="1"/>
              </p:cNvSpPr>
              <p:nvPr/>
            </p:nvSpPr>
            <p:spPr bwMode="auto">
              <a:xfrm>
                <a:off x="2059" y="3636"/>
                <a:ext cx="4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33" name="Line 7157"/>
              <p:cNvSpPr>
                <a:spLocks noChangeShapeType="1"/>
              </p:cNvSpPr>
              <p:nvPr/>
            </p:nvSpPr>
            <p:spPr bwMode="auto">
              <a:xfrm flipV="1">
                <a:off x="2091" y="363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34" name="Line 7158"/>
              <p:cNvSpPr>
                <a:spLocks noChangeShapeType="1"/>
              </p:cNvSpPr>
              <p:nvPr/>
            </p:nvSpPr>
            <p:spPr bwMode="auto">
              <a:xfrm>
                <a:off x="2054" y="3630"/>
                <a:ext cx="5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35" name="Line 7159"/>
              <p:cNvSpPr>
                <a:spLocks noChangeShapeType="1"/>
              </p:cNvSpPr>
              <p:nvPr/>
            </p:nvSpPr>
            <p:spPr bwMode="auto">
              <a:xfrm flipV="1">
                <a:off x="2093" y="363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36" name="Line 7160"/>
              <p:cNvSpPr>
                <a:spLocks noChangeShapeType="1"/>
              </p:cNvSpPr>
              <p:nvPr/>
            </p:nvSpPr>
            <p:spPr bwMode="auto">
              <a:xfrm>
                <a:off x="2053" y="3625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37" name="Line 7161"/>
              <p:cNvSpPr>
                <a:spLocks noChangeShapeType="1"/>
              </p:cNvSpPr>
              <p:nvPr/>
            </p:nvSpPr>
            <p:spPr bwMode="auto">
              <a:xfrm>
                <a:off x="2054" y="3628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38" name="Line 7162"/>
              <p:cNvSpPr>
                <a:spLocks noChangeShapeType="1"/>
              </p:cNvSpPr>
              <p:nvPr/>
            </p:nvSpPr>
            <p:spPr bwMode="auto">
              <a:xfrm flipV="1">
                <a:off x="2095" y="362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39" name="Line 7163"/>
              <p:cNvSpPr>
                <a:spLocks noChangeShapeType="1"/>
              </p:cNvSpPr>
              <p:nvPr/>
            </p:nvSpPr>
            <p:spPr bwMode="auto">
              <a:xfrm>
                <a:off x="2049" y="3621"/>
                <a:ext cx="4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40" name="Line 7164"/>
              <p:cNvSpPr>
                <a:spLocks noChangeShapeType="1"/>
              </p:cNvSpPr>
              <p:nvPr/>
            </p:nvSpPr>
            <p:spPr bwMode="auto">
              <a:xfrm flipV="1">
                <a:off x="2096" y="3624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41" name="Line 7165"/>
              <p:cNvSpPr>
                <a:spLocks noChangeShapeType="1"/>
              </p:cNvSpPr>
              <p:nvPr/>
            </p:nvSpPr>
            <p:spPr bwMode="auto">
              <a:xfrm flipV="1">
                <a:off x="2096" y="3621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42" name="Line 7166"/>
              <p:cNvSpPr>
                <a:spLocks noChangeShapeType="1"/>
              </p:cNvSpPr>
              <p:nvPr/>
            </p:nvSpPr>
            <p:spPr bwMode="auto">
              <a:xfrm>
                <a:off x="2046" y="3617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43" name="Line 7167"/>
              <p:cNvSpPr>
                <a:spLocks noChangeShapeType="1"/>
              </p:cNvSpPr>
              <p:nvPr/>
            </p:nvSpPr>
            <p:spPr bwMode="auto">
              <a:xfrm>
                <a:off x="2048" y="3619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44" name="Line 7168"/>
              <p:cNvSpPr>
                <a:spLocks noChangeShapeType="1"/>
              </p:cNvSpPr>
              <p:nvPr/>
            </p:nvSpPr>
            <p:spPr bwMode="auto">
              <a:xfrm flipV="1">
                <a:off x="2098" y="361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45" name="Line 7169"/>
              <p:cNvSpPr>
                <a:spLocks noChangeShapeType="1"/>
              </p:cNvSpPr>
              <p:nvPr/>
            </p:nvSpPr>
            <p:spPr bwMode="auto">
              <a:xfrm>
                <a:off x="2044" y="361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46" name="Line 7170"/>
              <p:cNvSpPr>
                <a:spLocks noChangeShapeType="1"/>
              </p:cNvSpPr>
              <p:nvPr/>
            </p:nvSpPr>
            <p:spPr bwMode="auto">
              <a:xfrm flipV="1">
                <a:off x="2098" y="361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47" name="Line 7171"/>
              <p:cNvSpPr>
                <a:spLocks noChangeShapeType="1"/>
              </p:cNvSpPr>
              <p:nvPr/>
            </p:nvSpPr>
            <p:spPr bwMode="auto">
              <a:xfrm>
                <a:off x="2041" y="3608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48" name="Line 7172"/>
              <p:cNvSpPr>
                <a:spLocks noChangeShapeType="1"/>
              </p:cNvSpPr>
              <p:nvPr/>
            </p:nvSpPr>
            <p:spPr bwMode="auto">
              <a:xfrm>
                <a:off x="2043" y="3610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49" name="Line 7173"/>
              <p:cNvSpPr>
                <a:spLocks noChangeShapeType="1"/>
              </p:cNvSpPr>
              <p:nvPr/>
            </p:nvSpPr>
            <p:spPr bwMode="auto">
              <a:xfrm flipV="1">
                <a:off x="2100" y="360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50" name="Line 7174"/>
              <p:cNvSpPr>
                <a:spLocks noChangeShapeType="1"/>
              </p:cNvSpPr>
              <p:nvPr/>
            </p:nvSpPr>
            <p:spPr bwMode="auto">
              <a:xfrm>
                <a:off x="2039" y="360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51" name="Line 7175"/>
              <p:cNvSpPr>
                <a:spLocks noChangeShapeType="1"/>
              </p:cNvSpPr>
              <p:nvPr/>
            </p:nvSpPr>
            <p:spPr bwMode="auto">
              <a:xfrm flipV="1">
                <a:off x="2100" y="360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52" name="Line 7176"/>
              <p:cNvSpPr>
                <a:spLocks noChangeShapeType="1"/>
              </p:cNvSpPr>
              <p:nvPr/>
            </p:nvSpPr>
            <p:spPr bwMode="auto">
              <a:xfrm>
                <a:off x="2036" y="3600"/>
                <a:ext cx="3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53" name="Line 7177"/>
              <p:cNvSpPr>
                <a:spLocks noChangeShapeType="1"/>
              </p:cNvSpPr>
              <p:nvPr/>
            </p:nvSpPr>
            <p:spPr bwMode="auto">
              <a:xfrm flipV="1">
                <a:off x="2101" y="360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54" name="Line 7178"/>
              <p:cNvSpPr>
                <a:spLocks noChangeShapeType="1"/>
              </p:cNvSpPr>
              <p:nvPr/>
            </p:nvSpPr>
            <p:spPr bwMode="auto">
              <a:xfrm>
                <a:off x="2034" y="359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55" name="Line 7179"/>
              <p:cNvSpPr>
                <a:spLocks noChangeShapeType="1"/>
              </p:cNvSpPr>
              <p:nvPr/>
            </p:nvSpPr>
            <p:spPr bwMode="auto">
              <a:xfrm flipV="1">
                <a:off x="2101" y="359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56" name="Line 7180"/>
              <p:cNvSpPr>
                <a:spLocks noChangeShapeType="1"/>
              </p:cNvSpPr>
              <p:nvPr/>
            </p:nvSpPr>
            <p:spPr bwMode="auto">
              <a:xfrm>
                <a:off x="2031" y="3591"/>
                <a:ext cx="3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57" name="Line 7181"/>
              <p:cNvSpPr>
                <a:spLocks noChangeShapeType="1"/>
              </p:cNvSpPr>
              <p:nvPr/>
            </p:nvSpPr>
            <p:spPr bwMode="auto">
              <a:xfrm flipV="1">
                <a:off x="2101" y="359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58" name="Line 7182"/>
              <p:cNvSpPr>
                <a:spLocks noChangeShapeType="1"/>
              </p:cNvSpPr>
              <p:nvPr/>
            </p:nvSpPr>
            <p:spPr bwMode="auto">
              <a:xfrm>
                <a:off x="2029" y="3587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59" name="Line 7183"/>
              <p:cNvSpPr>
                <a:spLocks noChangeShapeType="1"/>
              </p:cNvSpPr>
              <p:nvPr/>
            </p:nvSpPr>
            <p:spPr bwMode="auto">
              <a:xfrm>
                <a:off x="2029" y="3588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60" name="Line 7184"/>
              <p:cNvSpPr>
                <a:spLocks noChangeShapeType="1"/>
              </p:cNvSpPr>
              <p:nvPr/>
            </p:nvSpPr>
            <p:spPr bwMode="auto">
              <a:xfrm flipV="1">
                <a:off x="2103" y="358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61" name="Line 7185"/>
              <p:cNvSpPr>
                <a:spLocks noChangeShapeType="1"/>
              </p:cNvSpPr>
              <p:nvPr/>
            </p:nvSpPr>
            <p:spPr bwMode="auto">
              <a:xfrm>
                <a:off x="2028" y="358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62" name="Line 7186"/>
              <p:cNvSpPr>
                <a:spLocks noChangeShapeType="1"/>
              </p:cNvSpPr>
              <p:nvPr/>
            </p:nvSpPr>
            <p:spPr bwMode="auto">
              <a:xfrm flipV="1">
                <a:off x="2103" y="358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63" name="Line 7187"/>
              <p:cNvSpPr>
                <a:spLocks noChangeShapeType="1"/>
              </p:cNvSpPr>
              <p:nvPr/>
            </p:nvSpPr>
            <p:spPr bwMode="auto">
              <a:xfrm>
                <a:off x="2026" y="3578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64" name="Line 7188"/>
              <p:cNvSpPr>
                <a:spLocks noChangeShapeType="1"/>
              </p:cNvSpPr>
              <p:nvPr/>
            </p:nvSpPr>
            <p:spPr bwMode="auto">
              <a:xfrm flipV="1">
                <a:off x="2103" y="357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65" name="Line 7189"/>
              <p:cNvSpPr>
                <a:spLocks noChangeShapeType="1"/>
              </p:cNvSpPr>
              <p:nvPr/>
            </p:nvSpPr>
            <p:spPr bwMode="auto">
              <a:xfrm>
                <a:off x="2022" y="3574"/>
                <a:ext cx="2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66" name="Line 7190"/>
              <p:cNvSpPr>
                <a:spLocks noChangeShapeType="1"/>
              </p:cNvSpPr>
              <p:nvPr/>
            </p:nvSpPr>
            <p:spPr bwMode="auto">
              <a:xfrm>
                <a:off x="2024" y="3575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67" name="Line 7191"/>
              <p:cNvSpPr>
                <a:spLocks noChangeShapeType="1"/>
              </p:cNvSpPr>
              <p:nvPr/>
            </p:nvSpPr>
            <p:spPr bwMode="auto">
              <a:xfrm flipV="1">
                <a:off x="2103" y="357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68" name="Line 7192"/>
              <p:cNvSpPr>
                <a:spLocks noChangeShapeType="1"/>
              </p:cNvSpPr>
              <p:nvPr/>
            </p:nvSpPr>
            <p:spPr bwMode="auto">
              <a:xfrm>
                <a:off x="2021" y="357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69" name="Line 7193"/>
              <p:cNvSpPr>
                <a:spLocks noChangeShapeType="1"/>
              </p:cNvSpPr>
              <p:nvPr/>
            </p:nvSpPr>
            <p:spPr bwMode="auto">
              <a:xfrm flipV="1">
                <a:off x="2103" y="357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70" name="Line 7194"/>
              <p:cNvSpPr>
                <a:spLocks noChangeShapeType="1"/>
              </p:cNvSpPr>
              <p:nvPr/>
            </p:nvSpPr>
            <p:spPr bwMode="auto">
              <a:xfrm>
                <a:off x="2019" y="3566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71" name="Line 7195"/>
              <p:cNvSpPr>
                <a:spLocks noChangeShapeType="1"/>
              </p:cNvSpPr>
              <p:nvPr/>
            </p:nvSpPr>
            <p:spPr bwMode="auto">
              <a:xfrm flipV="1">
                <a:off x="2103" y="3566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72" name="Line 7196"/>
              <p:cNvSpPr>
                <a:spLocks noChangeShapeType="1"/>
              </p:cNvSpPr>
              <p:nvPr/>
            </p:nvSpPr>
            <p:spPr bwMode="auto">
              <a:xfrm>
                <a:off x="2017" y="3561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73" name="Line 7197"/>
              <p:cNvSpPr>
                <a:spLocks noChangeShapeType="1"/>
              </p:cNvSpPr>
              <p:nvPr/>
            </p:nvSpPr>
            <p:spPr bwMode="auto">
              <a:xfrm>
                <a:off x="2017" y="3562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74" name="Line 7198"/>
              <p:cNvSpPr>
                <a:spLocks noChangeShapeType="1"/>
              </p:cNvSpPr>
              <p:nvPr/>
            </p:nvSpPr>
            <p:spPr bwMode="auto">
              <a:xfrm flipV="1">
                <a:off x="2105" y="356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75" name="Line 7199"/>
              <p:cNvSpPr>
                <a:spLocks noChangeShapeType="1"/>
              </p:cNvSpPr>
              <p:nvPr/>
            </p:nvSpPr>
            <p:spPr bwMode="auto">
              <a:xfrm>
                <a:off x="2016" y="355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76" name="Line 7200"/>
              <p:cNvSpPr>
                <a:spLocks noChangeShapeType="1"/>
              </p:cNvSpPr>
              <p:nvPr/>
            </p:nvSpPr>
            <p:spPr bwMode="auto">
              <a:xfrm flipV="1">
                <a:off x="2105" y="355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77" name="Line 7201"/>
              <p:cNvSpPr>
                <a:spLocks noChangeShapeType="1"/>
              </p:cNvSpPr>
              <p:nvPr/>
            </p:nvSpPr>
            <p:spPr bwMode="auto">
              <a:xfrm>
                <a:off x="2014" y="355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78" name="Line 7202"/>
              <p:cNvSpPr>
                <a:spLocks noChangeShapeType="1"/>
              </p:cNvSpPr>
              <p:nvPr/>
            </p:nvSpPr>
            <p:spPr bwMode="auto">
              <a:xfrm flipV="1">
                <a:off x="2105" y="355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79" name="Line 7203"/>
              <p:cNvSpPr>
                <a:spLocks noChangeShapeType="1"/>
              </p:cNvSpPr>
              <p:nvPr/>
            </p:nvSpPr>
            <p:spPr bwMode="auto">
              <a:xfrm>
                <a:off x="2012" y="3549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80" name="Line 7204"/>
              <p:cNvSpPr>
                <a:spLocks noChangeShapeType="1"/>
              </p:cNvSpPr>
              <p:nvPr/>
            </p:nvSpPr>
            <p:spPr bwMode="auto">
              <a:xfrm flipV="1">
                <a:off x="2105" y="354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81" name="Line 7205"/>
              <p:cNvSpPr>
                <a:spLocks noChangeShapeType="1"/>
              </p:cNvSpPr>
              <p:nvPr/>
            </p:nvSpPr>
            <p:spPr bwMode="auto">
              <a:xfrm>
                <a:off x="2011" y="354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82" name="Line 7206"/>
              <p:cNvSpPr>
                <a:spLocks noChangeShapeType="1"/>
              </p:cNvSpPr>
              <p:nvPr/>
            </p:nvSpPr>
            <p:spPr bwMode="auto">
              <a:xfrm>
                <a:off x="2011" y="3548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83" name="Line 7207"/>
              <p:cNvSpPr>
                <a:spLocks noChangeShapeType="1"/>
              </p:cNvSpPr>
              <p:nvPr/>
            </p:nvSpPr>
            <p:spPr bwMode="auto">
              <a:xfrm flipV="1">
                <a:off x="2105" y="354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84" name="Line 7208"/>
              <p:cNvSpPr>
                <a:spLocks noChangeShapeType="1"/>
              </p:cNvSpPr>
              <p:nvPr/>
            </p:nvSpPr>
            <p:spPr bwMode="auto">
              <a:xfrm>
                <a:off x="2009" y="354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85" name="Line 7209"/>
              <p:cNvSpPr>
                <a:spLocks noChangeShapeType="1"/>
              </p:cNvSpPr>
              <p:nvPr/>
            </p:nvSpPr>
            <p:spPr bwMode="auto">
              <a:xfrm flipV="1">
                <a:off x="2105" y="354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86" name="Line 7210"/>
              <p:cNvSpPr>
                <a:spLocks noChangeShapeType="1"/>
              </p:cNvSpPr>
              <p:nvPr/>
            </p:nvSpPr>
            <p:spPr bwMode="auto">
              <a:xfrm>
                <a:off x="2006" y="3536"/>
                <a:ext cx="3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87" name="Line 7211"/>
              <p:cNvSpPr>
                <a:spLocks noChangeShapeType="1"/>
              </p:cNvSpPr>
              <p:nvPr/>
            </p:nvSpPr>
            <p:spPr bwMode="auto">
              <a:xfrm flipV="1">
                <a:off x="2105" y="353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88" name="Line 7212"/>
              <p:cNvSpPr>
                <a:spLocks noChangeShapeType="1"/>
              </p:cNvSpPr>
              <p:nvPr/>
            </p:nvSpPr>
            <p:spPr bwMode="auto">
              <a:xfrm>
                <a:off x="2004" y="3532"/>
                <a:ext cx="2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89" name="Line 7213"/>
              <p:cNvSpPr>
                <a:spLocks noChangeShapeType="1"/>
              </p:cNvSpPr>
              <p:nvPr/>
            </p:nvSpPr>
            <p:spPr bwMode="auto">
              <a:xfrm>
                <a:off x="2006" y="3533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90" name="Line 7214"/>
              <p:cNvSpPr>
                <a:spLocks noChangeShapeType="1"/>
              </p:cNvSpPr>
              <p:nvPr/>
            </p:nvSpPr>
            <p:spPr bwMode="auto">
              <a:xfrm flipV="1">
                <a:off x="2105" y="353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91" name="Line 7215"/>
              <p:cNvSpPr>
                <a:spLocks noChangeShapeType="1"/>
              </p:cNvSpPr>
              <p:nvPr/>
            </p:nvSpPr>
            <p:spPr bwMode="auto">
              <a:xfrm>
                <a:off x="2002" y="3527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92" name="Line 7216"/>
              <p:cNvSpPr>
                <a:spLocks noChangeShapeType="1"/>
              </p:cNvSpPr>
              <p:nvPr/>
            </p:nvSpPr>
            <p:spPr bwMode="auto">
              <a:xfrm flipV="1">
                <a:off x="2105" y="352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93" name="Line 7217"/>
              <p:cNvSpPr>
                <a:spLocks noChangeShapeType="1"/>
              </p:cNvSpPr>
              <p:nvPr/>
            </p:nvSpPr>
            <p:spPr bwMode="auto">
              <a:xfrm>
                <a:off x="2001" y="352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94" name="Line 7218"/>
              <p:cNvSpPr>
                <a:spLocks noChangeShapeType="1"/>
              </p:cNvSpPr>
              <p:nvPr/>
            </p:nvSpPr>
            <p:spPr bwMode="auto">
              <a:xfrm flipV="1">
                <a:off x="2105" y="352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95" name="Line 7219"/>
              <p:cNvSpPr>
                <a:spLocks noChangeShapeType="1"/>
              </p:cNvSpPr>
              <p:nvPr/>
            </p:nvSpPr>
            <p:spPr bwMode="auto">
              <a:xfrm>
                <a:off x="1999" y="3519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96" name="Line 7220"/>
              <p:cNvSpPr>
                <a:spLocks noChangeShapeType="1"/>
              </p:cNvSpPr>
              <p:nvPr/>
            </p:nvSpPr>
            <p:spPr bwMode="auto">
              <a:xfrm flipV="1">
                <a:off x="2105" y="351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97" name="Line 7221"/>
              <p:cNvSpPr>
                <a:spLocks noChangeShapeType="1"/>
              </p:cNvSpPr>
              <p:nvPr/>
            </p:nvSpPr>
            <p:spPr bwMode="auto">
              <a:xfrm>
                <a:off x="1997" y="3515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98" name="Line 7222"/>
              <p:cNvSpPr>
                <a:spLocks noChangeShapeType="1"/>
              </p:cNvSpPr>
              <p:nvPr/>
            </p:nvSpPr>
            <p:spPr bwMode="auto">
              <a:xfrm>
                <a:off x="1999" y="3518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799" name="Line 7223"/>
              <p:cNvSpPr>
                <a:spLocks noChangeShapeType="1"/>
              </p:cNvSpPr>
              <p:nvPr/>
            </p:nvSpPr>
            <p:spPr bwMode="auto">
              <a:xfrm flipV="1">
                <a:off x="2105" y="351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00" name="Line 7224"/>
              <p:cNvSpPr>
                <a:spLocks noChangeShapeType="1"/>
              </p:cNvSpPr>
              <p:nvPr/>
            </p:nvSpPr>
            <p:spPr bwMode="auto">
              <a:xfrm>
                <a:off x="1996" y="351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01" name="Line 7225"/>
              <p:cNvSpPr>
                <a:spLocks noChangeShapeType="1"/>
              </p:cNvSpPr>
              <p:nvPr/>
            </p:nvSpPr>
            <p:spPr bwMode="auto">
              <a:xfrm flipV="1">
                <a:off x="2105" y="351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02" name="Line 7226"/>
              <p:cNvSpPr>
                <a:spLocks noChangeShapeType="1"/>
              </p:cNvSpPr>
              <p:nvPr/>
            </p:nvSpPr>
            <p:spPr bwMode="auto">
              <a:xfrm>
                <a:off x="1994" y="350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03" name="Line 7227"/>
              <p:cNvSpPr>
                <a:spLocks noChangeShapeType="1"/>
              </p:cNvSpPr>
              <p:nvPr/>
            </p:nvSpPr>
            <p:spPr bwMode="auto">
              <a:xfrm flipV="1">
                <a:off x="2105" y="350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04" name="Line 7228"/>
              <p:cNvSpPr>
                <a:spLocks noChangeShapeType="1"/>
              </p:cNvSpPr>
              <p:nvPr/>
            </p:nvSpPr>
            <p:spPr bwMode="auto">
              <a:xfrm>
                <a:off x="1992" y="3502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05" name="Line 7229"/>
              <p:cNvSpPr>
                <a:spLocks noChangeShapeType="1"/>
              </p:cNvSpPr>
              <p:nvPr/>
            </p:nvSpPr>
            <p:spPr bwMode="auto">
              <a:xfrm flipH="1" flipV="1">
                <a:off x="2103" y="3502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06" name="Line 7230"/>
              <p:cNvSpPr>
                <a:spLocks noChangeShapeType="1"/>
              </p:cNvSpPr>
              <p:nvPr/>
            </p:nvSpPr>
            <p:spPr bwMode="auto">
              <a:xfrm>
                <a:off x="1992" y="349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07" name="Line 7231"/>
              <p:cNvSpPr>
                <a:spLocks noChangeShapeType="1"/>
              </p:cNvSpPr>
              <p:nvPr/>
            </p:nvSpPr>
            <p:spPr bwMode="auto">
              <a:xfrm flipV="1">
                <a:off x="2103" y="349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08" name="Line 7232"/>
              <p:cNvSpPr>
                <a:spLocks noChangeShapeType="1"/>
              </p:cNvSpPr>
              <p:nvPr/>
            </p:nvSpPr>
            <p:spPr bwMode="auto">
              <a:xfrm>
                <a:off x="1991" y="349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09" name="Line 7233"/>
              <p:cNvSpPr>
                <a:spLocks noChangeShapeType="1"/>
              </p:cNvSpPr>
              <p:nvPr/>
            </p:nvSpPr>
            <p:spPr bwMode="auto">
              <a:xfrm flipV="1">
                <a:off x="2103" y="349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10" name="Line 7234"/>
              <p:cNvSpPr>
                <a:spLocks noChangeShapeType="1"/>
              </p:cNvSpPr>
              <p:nvPr/>
            </p:nvSpPr>
            <p:spPr bwMode="auto">
              <a:xfrm>
                <a:off x="1989" y="3489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11" name="Line 7235"/>
              <p:cNvSpPr>
                <a:spLocks noChangeShapeType="1"/>
              </p:cNvSpPr>
              <p:nvPr/>
            </p:nvSpPr>
            <p:spPr bwMode="auto">
              <a:xfrm flipV="1">
                <a:off x="2103" y="348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12" name="Line 7236"/>
              <p:cNvSpPr>
                <a:spLocks noChangeShapeType="1"/>
              </p:cNvSpPr>
              <p:nvPr/>
            </p:nvSpPr>
            <p:spPr bwMode="auto">
              <a:xfrm>
                <a:off x="1987" y="3485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13" name="Line 7237"/>
              <p:cNvSpPr>
                <a:spLocks noChangeShapeType="1"/>
              </p:cNvSpPr>
              <p:nvPr/>
            </p:nvSpPr>
            <p:spPr bwMode="auto">
              <a:xfrm>
                <a:off x="1987" y="3486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14" name="Line 7238"/>
              <p:cNvSpPr>
                <a:spLocks noChangeShapeType="1"/>
              </p:cNvSpPr>
              <p:nvPr/>
            </p:nvSpPr>
            <p:spPr bwMode="auto">
              <a:xfrm flipV="1">
                <a:off x="2103" y="348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15" name="Line 7239"/>
              <p:cNvSpPr>
                <a:spLocks noChangeShapeType="1"/>
              </p:cNvSpPr>
              <p:nvPr/>
            </p:nvSpPr>
            <p:spPr bwMode="auto">
              <a:xfrm>
                <a:off x="1986" y="348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16" name="Line 7240"/>
              <p:cNvSpPr>
                <a:spLocks noChangeShapeType="1"/>
              </p:cNvSpPr>
              <p:nvPr/>
            </p:nvSpPr>
            <p:spPr bwMode="auto">
              <a:xfrm flipV="1">
                <a:off x="2103" y="348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17" name="Line 7241"/>
              <p:cNvSpPr>
                <a:spLocks noChangeShapeType="1"/>
              </p:cNvSpPr>
              <p:nvPr/>
            </p:nvSpPr>
            <p:spPr bwMode="auto">
              <a:xfrm>
                <a:off x="1984" y="3477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18" name="Line 7242"/>
              <p:cNvSpPr>
                <a:spLocks noChangeShapeType="1"/>
              </p:cNvSpPr>
              <p:nvPr/>
            </p:nvSpPr>
            <p:spPr bwMode="auto">
              <a:xfrm flipV="1">
                <a:off x="2103" y="3477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19" name="Line 7243"/>
              <p:cNvSpPr>
                <a:spLocks noChangeShapeType="1"/>
              </p:cNvSpPr>
              <p:nvPr/>
            </p:nvSpPr>
            <p:spPr bwMode="auto">
              <a:xfrm flipV="1">
                <a:off x="2103" y="3479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20" name="Line 7244"/>
              <p:cNvSpPr>
                <a:spLocks noChangeShapeType="1"/>
              </p:cNvSpPr>
              <p:nvPr/>
            </p:nvSpPr>
            <p:spPr bwMode="auto">
              <a:xfrm>
                <a:off x="1982" y="347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21" name="Line 7245"/>
              <p:cNvSpPr>
                <a:spLocks noChangeShapeType="1"/>
              </p:cNvSpPr>
              <p:nvPr/>
            </p:nvSpPr>
            <p:spPr bwMode="auto">
              <a:xfrm flipV="1">
                <a:off x="2103" y="347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22" name="Line 7246"/>
              <p:cNvSpPr>
                <a:spLocks noChangeShapeType="1"/>
              </p:cNvSpPr>
              <p:nvPr/>
            </p:nvSpPr>
            <p:spPr bwMode="auto">
              <a:xfrm>
                <a:off x="1981" y="346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23" name="Line 7247"/>
              <p:cNvSpPr>
                <a:spLocks noChangeShapeType="1"/>
              </p:cNvSpPr>
              <p:nvPr/>
            </p:nvSpPr>
            <p:spPr bwMode="auto">
              <a:xfrm flipH="1" flipV="1">
                <a:off x="2101" y="3468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24" name="Line 7248"/>
              <p:cNvSpPr>
                <a:spLocks noChangeShapeType="1"/>
              </p:cNvSpPr>
              <p:nvPr/>
            </p:nvSpPr>
            <p:spPr bwMode="auto">
              <a:xfrm>
                <a:off x="1979" y="346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25" name="Line 7249"/>
              <p:cNvSpPr>
                <a:spLocks noChangeShapeType="1"/>
              </p:cNvSpPr>
              <p:nvPr/>
            </p:nvSpPr>
            <p:spPr bwMode="auto">
              <a:xfrm flipV="1">
                <a:off x="2101" y="346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26" name="Line 7250"/>
              <p:cNvSpPr>
                <a:spLocks noChangeShapeType="1"/>
              </p:cNvSpPr>
              <p:nvPr/>
            </p:nvSpPr>
            <p:spPr bwMode="auto">
              <a:xfrm>
                <a:off x="1977" y="345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27" name="Line 7251"/>
              <p:cNvSpPr>
                <a:spLocks noChangeShapeType="1"/>
              </p:cNvSpPr>
              <p:nvPr/>
            </p:nvSpPr>
            <p:spPr bwMode="auto">
              <a:xfrm flipV="1">
                <a:off x="2101" y="345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28" name="Line 7252"/>
              <p:cNvSpPr>
                <a:spLocks noChangeShapeType="1"/>
              </p:cNvSpPr>
              <p:nvPr/>
            </p:nvSpPr>
            <p:spPr bwMode="auto">
              <a:xfrm>
                <a:off x="1976" y="345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29" name="Line 7253"/>
              <p:cNvSpPr>
                <a:spLocks noChangeShapeType="1"/>
              </p:cNvSpPr>
              <p:nvPr/>
            </p:nvSpPr>
            <p:spPr bwMode="auto">
              <a:xfrm flipV="1">
                <a:off x="2101" y="345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30" name="Line 7254"/>
              <p:cNvSpPr>
                <a:spLocks noChangeShapeType="1"/>
              </p:cNvSpPr>
              <p:nvPr/>
            </p:nvSpPr>
            <p:spPr bwMode="auto">
              <a:xfrm>
                <a:off x="1976" y="345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31" name="Line 7255"/>
              <p:cNvSpPr>
                <a:spLocks noChangeShapeType="1"/>
              </p:cNvSpPr>
              <p:nvPr/>
            </p:nvSpPr>
            <p:spPr bwMode="auto">
              <a:xfrm flipV="1">
                <a:off x="2101" y="345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32" name="Line 7256"/>
              <p:cNvSpPr>
                <a:spLocks noChangeShapeType="1"/>
              </p:cNvSpPr>
              <p:nvPr/>
            </p:nvSpPr>
            <p:spPr bwMode="auto">
              <a:xfrm>
                <a:off x="1974" y="344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33" name="Line 7257"/>
              <p:cNvSpPr>
                <a:spLocks noChangeShapeType="1"/>
              </p:cNvSpPr>
              <p:nvPr/>
            </p:nvSpPr>
            <p:spPr bwMode="auto">
              <a:xfrm flipV="1">
                <a:off x="2101" y="344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34" name="Line 7258"/>
              <p:cNvSpPr>
                <a:spLocks noChangeShapeType="1"/>
              </p:cNvSpPr>
              <p:nvPr/>
            </p:nvSpPr>
            <p:spPr bwMode="auto">
              <a:xfrm>
                <a:off x="1972" y="3443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35" name="Line 7259"/>
              <p:cNvSpPr>
                <a:spLocks noChangeShapeType="1"/>
              </p:cNvSpPr>
              <p:nvPr/>
            </p:nvSpPr>
            <p:spPr bwMode="auto">
              <a:xfrm flipH="1" flipV="1">
                <a:off x="2100" y="3443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36" name="Line 7260"/>
              <p:cNvSpPr>
                <a:spLocks noChangeShapeType="1"/>
              </p:cNvSpPr>
              <p:nvPr/>
            </p:nvSpPr>
            <p:spPr bwMode="auto">
              <a:xfrm>
                <a:off x="1970" y="3438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37" name="Line 7261"/>
              <p:cNvSpPr>
                <a:spLocks noChangeShapeType="1"/>
              </p:cNvSpPr>
              <p:nvPr/>
            </p:nvSpPr>
            <p:spPr bwMode="auto">
              <a:xfrm flipV="1">
                <a:off x="2100" y="343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38" name="Line 7262"/>
              <p:cNvSpPr>
                <a:spLocks noChangeShapeType="1"/>
              </p:cNvSpPr>
              <p:nvPr/>
            </p:nvSpPr>
            <p:spPr bwMode="auto">
              <a:xfrm>
                <a:off x="1969" y="343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39" name="Line 7263"/>
              <p:cNvSpPr>
                <a:spLocks noChangeShapeType="1"/>
              </p:cNvSpPr>
              <p:nvPr/>
            </p:nvSpPr>
            <p:spPr bwMode="auto">
              <a:xfrm flipV="1">
                <a:off x="2100" y="343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40" name="Line 7264"/>
              <p:cNvSpPr>
                <a:spLocks noChangeShapeType="1"/>
              </p:cNvSpPr>
              <p:nvPr/>
            </p:nvSpPr>
            <p:spPr bwMode="auto">
              <a:xfrm>
                <a:off x="1967" y="3430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41" name="Line 7265"/>
              <p:cNvSpPr>
                <a:spLocks noChangeShapeType="1"/>
              </p:cNvSpPr>
              <p:nvPr/>
            </p:nvSpPr>
            <p:spPr bwMode="auto">
              <a:xfrm>
                <a:off x="1969" y="3433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42" name="Line 7266"/>
              <p:cNvSpPr>
                <a:spLocks noChangeShapeType="1"/>
              </p:cNvSpPr>
              <p:nvPr/>
            </p:nvSpPr>
            <p:spPr bwMode="auto">
              <a:xfrm flipV="1">
                <a:off x="2100" y="343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43" name="Line 7267"/>
              <p:cNvSpPr>
                <a:spLocks noChangeShapeType="1"/>
              </p:cNvSpPr>
              <p:nvPr/>
            </p:nvSpPr>
            <p:spPr bwMode="auto">
              <a:xfrm>
                <a:off x="1967" y="342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44" name="Line 7268"/>
              <p:cNvSpPr>
                <a:spLocks noChangeShapeType="1"/>
              </p:cNvSpPr>
              <p:nvPr/>
            </p:nvSpPr>
            <p:spPr bwMode="auto">
              <a:xfrm flipH="1" flipV="1">
                <a:off x="2098" y="342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45" name="Line 7269"/>
              <p:cNvSpPr>
                <a:spLocks noChangeShapeType="1"/>
              </p:cNvSpPr>
              <p:nvPr/>
            </p:nvSpPr>
            <p:spPr bwMode="auto">
              <a:xfrm>
                <a:off x="1965" y="342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46" name="Line 7270"/>
              <p:cNvSpPr>
                <a:spLocks noChangeShapeType="1"/>
              </p:cNvSpPr>
              <p:nvPr/>
            </p:nvSpPr>
            <p:spPr bwMode="auto">
              <a:xfrm flipV="1">
                <a:off x="2098" y="342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47" name="Line 7271"/>
              <p:cNvSpPr>
                <a:spLocks noChangeShapeType="1"/>
              </p:cNvSpPr>
              <p:nvPr/>
            </p:nvSpPr>
            <p:spPr bwMode="auto">
              <a:xfrm>
                <a:off x="1964" y="341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48" name="Line 7272"/>
              <p:cNvSpPr>
                <a:spLocks noChangeShapeType="1"/>
              </p:cNvSpPr>
              <p:nvPr/>
            </p:nvSpPr>
            <p:spPr bwMode="auto">
              <a:xfrm flipV="1">
                <a:off x="2098" y="341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49" name="Line 7273"/>
              <p:cNvSpPr>
                <a:spLocks noChangeShapeType="1"/>
              </p:cNvSpPr>
              <p:nvPr/>
            </p:nvSpPr>
            <p:spPr bwMode="auto">
              <a:xfrm>
                <a:off x="1962" y="3412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50" name="Line 7274"/>
              <p:cNvSpPr>
                <a:spLocks noChangeShapeType="1"/>
              </p:cNvSpPr>
              <p:nvPr/>
            </p:nvSpPr>
            <p:spPr bwMode="auto">
              <a:xfrm>
                <a:off x="1962" y="3414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51" name="Line 7275"/>
              <p:cNvSpPr>
                <a:spLocks noChangeShapeType="1"/>
              </p:cNvSpPr>
              <p:nvPr/>
            </p:nvSpPr>
            <p:spPr bwMode="auto">
              <a:xfrm flipV="1">
                <a:off x="2098" y="341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52" name="Line 7276"/>
              <p:cNvSpPr>
                <a:spLocks noChangeShapeType="1"/>
              </p:cNvSpPr>
              <p:nvPr/>
            </p:nvSpPr>
            <p:spPr bwMode="auto">
              <a:xfrm>
                <a:off x="1960" y="3409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53" name="Line 7277"/>
              <p:cNvSpPr>
                <a:spLocks noChangeShapeType="1"/>
              </p:cNvSpPr>
              <p:nvPr/>
            </p:nvSpPr>
            <p:spPr bwMode="auto">
              <a:xfrm flipV="1">
                <a:off x="2098" y="340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54" name="Line 7278"/>
              <p:cNvSpPr>
                <a:spLocks noChangeShapeType="1"/>
              </p:cNvSpPr>
              <p:nvPr/>
            </p:nvSpPr>
            <p:spPr bwMode="auto">
              <a:xfrm>
                <a:off x="1959" y="340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55" name="Line 7279"/>
              <p:cNvSpPr>
                <a:spLocks noChangeShapeType="1"/>
              </p:cNvSpPr>
              <p:nvPr/>
            </p:nvSpPr>
            <p:spPr bwMode="auto">
              <a:xfrm flipH="1" flipV="1">
                <a:off x="2096" y="3404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56" name="Line 7280"/>
              <p:cNvSpPr>
                <a:spLocks noChangeShapeType="1"/>
              </p:cNvSpPr>
              <p:nvPr/>
            </p:nvSpPr>
            <p:spPr bwMode="auto">
              <a:xfrm>
                <a:off x="1959" y="340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57" name="Line 7281"/>
              <p:cNvSpPr>
                <a:spLocks noChangeShapeType="1"/>
              </p:cNvSpPr>
              <p:nvPr/>
            </p:nvSpPr>
            <p:spPr bwMode="auto">
              <a:xfrm flipV="1">
                <a:off x="2096" y="340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58" name="Line 7282"/>
              <p:cNvSpPr>
                <a:spLocks noChangeShapeType="1"/>
              </p:cNvSpPr>
              <p:nvPr/>
            </p:nvSpPr>
            <p:spPr bwMode="auto">
              <a:xfrm>
                <a:off x="1957" y="3396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59" name="Line 7283"/>
              <p:cNvSpPr>
                <a:spLocks noChangeShapeType="1"/>
              </p:cNvSpPr>
              <p:nvPr/>
            </p:nvSpPr>
            <p:spPr bwMode="auto">
              <a:xfrm flipV="1">
                <a:off x="2096" y="339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60" name="Line 7284"/>
              <p:cNvSpPr>
                <a:spLocks noChangeShapeType="1"/>
              </p:cNvSpPr>
              <p:nvPr/>
            </p:nvSpPr>
            <p:spPr bwMode="auto">
              <a:xfrm>
                <a:off x="1955" y="3391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61" name="Line 7285"/>
              <p:cNvSpPr>
                <a:spLocks noChangeShapeType="1"/>
              </p:cNvSpPr>
              <p:nvPr/>
            </p:nvSpPr>
            <p:spPr bwMode="auto">
              <a:xfrm flipV="1">
                <a:off x="2096" y="339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62" name="Line 7286"/>
              <p:cNvSpPr>
                <a:spLocks noChangeShapeType="1"/>
              </p:cNvSpPr>
              <p:nvPr/>
            </p:nvSpPr>
            <p:spPr bwMode="auto">
              <a:xfrm>
                <a:off x="1954" y="338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63" name="Line 7287"/>
              <p:cNvSpPr>
                <a:spLocks noChangeShapeType="1"/>
              </p:cNvSpPr>
              <p:nvPr/>
            </p:nvSpPr>
            <p:spPr bwMode="auto">
              <a:xfrm flipH="1" flipV="1">
                <a:off x="2095" y="338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64" name="Line 7288"/>
              <p:cNvSpPr>
                <a:spLocks noChangeShapeType="1"/>
              </p:cNvSpPr>
              <p:nvPr/>
            </p:nvSpPr>
            <p:spPr bwMode="auto">
              <a:xfrm>
                <a:off x="1952" y="338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65" name="Line 7289"/>
              <p:cNvSpPr>
                <a:spLocks noChangeShapeType="1"/>
              </p:cNvSpPr>
              <p:nvPr/>
            </p:nvSpPr>
            <p:spPr bwMode="auto">
              <a:xfrm flipV="1">
                <a:off x="2095" y="338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66" name="Line 7290"/>
              <p:cNvSpPr>
                <a:spLocks noChangeShapeType="1"/>
              </p:cNvSpPr>
              <p:nvPr/>
            </p:nvSpPr>
            <p:spPr bwMode="auto">
              <a:xfrm>
                <a:off x="1952" y="337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67" name="Line 7291"/>
              <p:cNvSpPr>
                <a:spLocks noChangeShapeType="1"/>
              </p:cNvSpPr>
              <p:nvPr/>
            </p:nvSpPr>
            <p:spPr bwMode="auto">
              <a:xfrm flipV="1">
                <a:off x="2095" y="337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68" name="Line 7292"/>
              <p:cNvSpPr>
                <a:spLocks noChangeShapeType="1"/>
              </p:cNvSpPr>
              <p:nvPr/>
            </p:nvSpPr>
            <p:spPr bwMode="auto">
              <a:xfrm>
                <a:off x="1950" y="3375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69" name="Line 7293"/>
              <p:cNvSpPr>
                <a:spLocks noChangeShapeType="1"/>
              </p:cNvSpPr>
              <p:nvPr/>
            </p:nvSpPr>
            <p:spPr bwMode="auto">
              <a:xfrm>
                <a:off x="1950" y="3376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29551" name="Group 8975"/>
            <p:cNvGrpSpPr>
              <a:grpSpLocks/>
            </p:cNvGrpSpPr>
            <p:nvPr/>
          </p:nvGrpSpPr>
          <p:grpSpPr bwMode="auto">
            <a:xfrm>
              <a:off x="1851" y="2988"/>
              <a:ext cx="245" cy="390"/>
              <a:chOff x="1851" y="2988"/>
              <a:chExt cx="245" cy="390"/>
            </a:xfrm>
          </p:grpSpPr>
          <p:sp>
            <p:nvSpPr>
              <p:cNvPr id="927871" name="Line 7295"/>
              <p:cNvSpPr>
                <a:spLocks noChangeShapeType="1"/>
              </p:cNvSpPr>
              <p:nvPr/>
            </p:nvSpPr>
            <p:spPr bwMode="auto">
              <a:xfrm flipV="1">
                <a:off x="2095" y="3375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72" name="Line 7296"/>
              <p:cNvSpPr>
                <a:spLocks noChangeShapeType="1"/>
              </p:cNvSpPr>
              <p:nvPr/>
            </p:nvSpPr>
            <p:spPr bwMode="auto">
              <a:xfrm>
                <a:off x="1949" y="337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73" name="Line 7297"/>
              <p:cNvSpPr>
                <a:spLocks noChangeShapeType="1"/>
              </p:cNvSpPr>
              <p:nvPr/>
            </p:nvSpPr>
            <p:spPr bwMode="auto">
              <a:xfrm flipH="1" flipV="1">
                <a:off x="2093" y="3370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74" name="Line 7298"/>
              <p:cNvSpPr>
                <a:spLocks noChangeShapeType="1"/>
              </p:cNvSpPr>
              <p:nvPr/>
            </p:nvSpPr>
            <p:spPr bwMode="auto">
              <a:xfrm>
                <a:off x="1947" y="3366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75" name="Line 7299"/>
              <p:cNvSpPr>
                <a:spLocks noChangeShapeType="1"/>
              </p:cNvSpPr>
              <p:nvPr/>
            </p:nvSpPr>
            <p:spPr bwMode="auto">
              <a:xfrm flipV="1">
                <a:off x="2093" y="336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76" name="Line 7300"/>
              <p:cNvSpPr>
                <a:spLocks noChangeShapeType="1"/>
              </p:cNvSpPr>
              <p:nvPr/>
            </p:nvSpPr>
            <p:spPr bwMode="auto">
              <a:xfrm>
                <a:off x="1947" y="336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77" name="Line 7301"/>
              <p:cNvSpPr>
                <a:spLocks noChangeShapeType="1"/>
              </p:cNvSpPr>
              <p:nvPr/>
            </p:nvSpPr>
            <p:spPr bwMode="auto">
              <a:xfrm flipV="1">
                <a:off x="2093" y="336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78" name="Line 7302"/>
              <p:cNvSpPr>
                <a:spLocks noChangeShapeType="1"/>
              </p:cNvSpPr>
              <p:nvPr/>
            </p:nvSpPr>
            <p:spPr bwMode="auto">
              <a:xfrm>
                <a:off x="1945" y="3357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79" name="Line 7303"/>
              <p:cNvSpPr>
                <a:spLocks noChangeShapeType="1"/>
              </p:cNvSpPr>
              <p:nvPr/>
            </p:nvSpPr>
            <p:spPr bwMode="auto">
              <a:xfrm flipH="1" flipV="1">
                <a:off x="2091" y="3357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80" name="Line 7304"/>
              <p:cNvSpPr>
                <a:spLocks noChangeShapeType="1"/>
              </p:cNvSpPr>
              <p:nvPr/>
            </p:nvSpPr>
            <p:spPr bwMode="auto">
              <a:xfrm>
                <a:off x="1944" y="3354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81" name="Line 7305"/>
              <p:cNvSpPr>
                <a:spLocks noChangeShapeType="1"/>
              </p:cNvSpPr>
              <p:nvPr/>
            </p:nvSpPr>
            <p:spPr bwMode="auto">
              <a:xfrm>
                <a:off x="1944" y="3356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82" name="Line 7306"/>
              <p:cNvSpPr>
                <a:spLocks noChangeShapeType="1"/>
              </p:cNvSpPr>
              <p:nvPr/>
            </p:nvSpPr>
            <p:spPr bwMode="auto">
              <a:xfrm flipV="1">
                <a:off x="2091" y="335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83" name="Line 7307"/>
              <p:cNvSpPr>
                <a:spLocks noChangeShapeType="1"/>
              </p:cNvSpPr>
              <p:nvPr/>
            </p:nvSpPr>
            <p:spPr bwMode="auto">
              <a:xfrm>
                <a:off x="1942" y="334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84" name="Line 7308"/>
              <p:cNvSpPr>
                <a:spLocks noChangeShapeType="1"/>
              </p:cNvSpPr>
              <p:nvPr/>
            </p:nvSpPr>
            <p:spPr bwMode="auto">
              <a:xfrm flipV="1">
                <a:off x="2091" y="334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85" name="Line 7309"/>
              <p:cNvSpPr>
                <a:spLocks noChangeShapeType="1"/>
              </p:cNvSpPr>
              <p:nvPr/>
            </p:nvSpPr>
            <p:spPr bwMode="auto">
              <a:xfrm>
                <a:off x="1940" y="3344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86" name="Line 7310"/>
              <p:cNvSpPr>
                <a:spLocks noChangeShapeType="1"/>
              </p:cNvSpPr>
              <p:nvPr/>
            </p:nvSpPr>
            <p:spPr bwMode="auto">
              <a:xfrm flipV="1">
                <a:off x="2091" y="334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87" name="Line 7311"/>
              <p:cNvSpPr>
                <a:spLocks noChangeShapeType="1"/>
              </p:cNvSpPr>
              <p:nvPr/>
            </p:nvSpPr>
            <p:spPr bwMode="auto">
              <a:xfrm>
                <a:off x="1940" y="3341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88" name="Line 7312"/>
              <p:cNvSpPr>
                <a:spLocks noChangeShapeType="1"/>
              </p:cNvSpPr>
              <p:nvPr/>
            </p:nvSpPr>
            <p:spPr bwMode="auto">
              <a:xfrm flipH="1" flipV="1">
                <a:off x="2090" y="3341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89" name="Line 7313"/>
              <p:cNvSpPr>
                <a:spLocks noChangeShapeType="1"/>
              </p:cNvSpPr>
              <p:nvPr/>
            </p:nvSpPr>
            <p:spPr bwMode="auto">
              <a:xfrm>
                <a:off x="1939" y="333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90" name="Line 7314"/>
              <p:cNvSpPr>
                <a:spLocks noChangeShapeType="1"/>
              </p:cNvSpPr>
              <p:nvPr/>
            </p:nvSpPr>
            <p:spPr bwMode="auto">
              <a:xfrm flipV="1">
                <a:off x="2090" y="333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91" name="Line 7315"/>
              <p:cNvSpPr>
                <a:spLocks noChangeShapeType="1"/>
              </p:cNvSpPr>
              <p:nvPr/>
            </p:nvSpPr>
            <p:spPr bwMode="auto">
              <a:xfrm>
                <a:off x="1937" y="3332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92" name="Line 7316"/>
              <p:cNvSpPr>
                <a:spLocks noChangeShapeType="1"/>
              </p:cNvSpPr>
              <p:nvPr/>
            </p:nvSpPr>
            <p:spPr bwMode="auto">
              <a:xfrm>
                <a:off x="1939" y="3335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93" name="Line 7317"/>
              <p:cNvSpPr>
                <a:spLocks noChangeShapeType="1"/>
              </p:cNvSpPr>
              <p:nvPr/>
            </p:nvSpPr>
            <p:spPr bwMode="auto">
              <a:xfrm flipV="1">
                <a:off x="2090" y="333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94" name="Line 7318"/>
              <p:cNvSpPr>
                <a:spLocks noChangeShapeType="1"/>
              </p:cNvSpPr>
              <p:nvPr/>
            </p:nvSpPr>
            <p:spPr bwMode="auto">
              <a:xfrm>
                <a:off x="1937" y="332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95" name="Line 7319"/>
              <p:cNvSpPr>
                <a:spLocks noChangeShapeType="1"/>
              </p:cNvSpPr>
              <p:nvPr/>
            </p:nvSpPr>
            <p:spPr bwMode="auto">
              <a:xfrm flipH="1" flipV="1">
                <a:off x="2088" y="3328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96" name="Line 7320"/>
              <p:cNvSpPr>
                <a:spLocks noChangeShapeType="1"/>
              </p:cNvSpPr>
              <p:nvPr/>
            </p:nvSpPr>
            <p:spPr bwMode="auto">
              <a:xfrm>
                <a:off x="1935" y="3323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97" name="Line 7321"/>
              <p:cNvSpPr>
                <a:spLocks noChangeShapeType="1"/>
              </p:cNvSpPr>
              <p:nvPr/>
            </p:nvSpPr>
            <p:spPr bwMode="auto">
              <a:xfrm flipV="1">
                <a:off x="2088" y="332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98" name="Line 7322"/>
              <p:cNvSpPr>
                <a:spLocks noChangeShapeType="1"/>
              </p:cNvSpPr>
              <p:nvPr/>
            </p:nvSpPr>
            <p:spPr bwMode="auto">
              <a:xfrm>
                <a:off x="1934" y="332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899" name="Line 7323"/>
              <p:cNvSpPr>
                <a:spLocks noChangeShapeType="1"/>
              </p:cNvSpPr>
              <p:nvPr/>
            </p:nvSpPr>
            <p:spPr bwMode="auto">
              <a:xfrm flipV="1">
                <a:off x="2088" y="332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00" name="Line 7324"/>
              <p:cNvSpPr>
                <a:spLocks noChangeShapeType="1"/>
              </p:cNvSpPr>
              <p:nvPr/>
            </p:nvSpPr>
            <p:spPr bwMode="auto">
              <a:xfrm>
                <a:off x="1932" y="331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01" name="Line 7325"/>
              <p:cNvSpPr>
                <a:spLocks noChangeShapeType="1"/>
              </p:cNvSpPr>
              <p:nvPr/>
            </p:nvSpPr>
            <p:spPr bwMode="auto">
              <a:xfrm flipH="1" flipV="1">
                <a:off x="2086" y="331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02" name="Line 7326"/>
              <p:cNvSpPr>
                <a:spLocks noChangeShapeType="1"/>
              </p:cNvSpPr>
              <p:nvPr/>
            </p:nvSpPr>
            <p:spPr bwMode="auto">
              <a:xfrm>
                <a:off x="1932" y="331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03" name="Line 7327"/>
              <p:cNvSpPr>
                <a:spLocks noChangeShapeType="1"/>
              </p:cNvSpPr>
              <p:nvPr/>
            </p:nvSpPr>
            <p:spPr bwMode="auto">
              <a:xfrm flipV="1">
                <a:off x="2086" y="331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04" name="Line 7328"/>
              <p:cNvSpPr>
                <a:spLocks noChangeShapeType="1"/>
              </p:cNvSpPr>
              <p:nvPr/>
            </p:nvSpPr>
            <p:spPr bwMode="auto">
              <a:xfrm>
                <a:off x="1930" y="3307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05" name="Line 7329"/>
              <p:cNvSpPr>
                <a:spLocks noChangeShapeType="1"/>
              </p:cNvSpPr>
              <p:nvPr/>
            </p:nvSpPr>
            <p:spPr bwMode="auto">
              <a:xfrm flipV="1">
                <a:off x="2086" y="3307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06" name="Line 7330"/>
              <p:cNvSpPr>
                <a:spLocks noChangeShapeType="1"/>
              </p:cNvSpPr>
              <p:nvPr/>
            </p:nvSpPr>
            <p:spPr bwMode="auto">
              <a:xfrm>
                <a:off x="1929" y="330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07" name="Line 7331"/>
              <p:cNvSpPr>
                <a:spLocks noChangeShapeType="1"/>
              </p:cNvSpPr>
              <p:nvPr/>
            </p:nvSpPr>
            <p:spPr bwMode="auto">
              <a:xfrm flipH="1" flipV="1">
                <a:off x="2085" y="330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08" name="Line 7332"/>
              <p:cNvSpPr>
                <a:spLocks noChangeShapeType="1"/>
              </p:cNvSpPr>
              <p:nvPr/>
            </p:nvSpPr>
            <p:spPr bwMode="auto">
              <a:xfrm>
                <a:off x="1927" y="3297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09" name="Line 7333"/>
              <p:cNvSpPr>
                <a:spLocks noChangeShapeType="1"/>
              </p:cNvSpPr>
              <p:nvPr/>
            </p:nvSpPr>
            <p:spPr bwMode="auto">
              <a:xfrm flipV="1">
                <a:off x="2085" y="329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10" name="Line 7334"/>
              <p:cNvSpPr>
                <a:spLocks noChangeShapeType="1"/>
              </p:cNvSpPr>
              <p:nvPr/>
            </p:nvSpPr>
            <p:spPr bwMode="auto">
              <a:xfrm>
                <a:off x="1927" y="329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11" name="Line 7335"/>
              <p:cNvSpPr>
                <a:spLocks noChangeShapeType="1"/>
              </p:cNvSpPr>
              <p:nvPr/>
            </p:nvSpPr>
            <p:spPr bwMode="auto">
              <a:xfrm flipV="1">
                <a:off x="2085" y="3294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12" name="Line 7336"/>
              <p:cNvSpPr>
                <a:spLocks noChangeShapeType="1"/>
              </p:cNvSpPr>
              <p:nvPr/>
            </p:nvSpPr>
            <p:spPr bwMode="auto">
              <a:xfrm flipV="1">
                <a:off x="2085" y="3295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13" name="Line 7337"/>
              <p:cNvSpPr>
                <a:spLocks noChangeShapeType="1"/>
              </p:cNvSpPr>
              <p:nvPr/>
            </p:nvSpPr>
            <p:spPr bwMode="auto">
              <a:xfrm>
                <a:off x="1925" y="3289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14" name="Line 7338"/>
              <p:cNvSpPr>
                <a:spLocks noChangeShapeType="1"/>
              </p:cNvSpPr>
              <p:nvPr/>
            </p:nvSpPr>
            <p:spPr bwMode="auto">
              <a:xfrm>
                <a:off x="1927" y="3293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15" name="Line 7339"/>
              <p:cNvSpPr>
                <a:spLocks noChangeShapeType="1"/>
              </p:cNvSpPr>
              <p:nvPr/>
            </p:nvSpPr>
            <p:spPr bwMode="auto">
              <a:xfrm flipH="1" flipV="1">
                <a:off x="2083" y="328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16" name="Line 7340"/>
              <p:cNvSpPr>
                <a:spLocks noChangeShapeType="1"/>
              </p:cNvSpPr>
              <p:nvPr/>
            </p:nvSpPr>
            <p:spPr bwMode="auto">
              <a:xfrm>
                <a:off x="1924" y="328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17" name="Line 7341"/>
              <p:cNvSpPr>
                <a:spLocks noChangeShapeType="1"/>
              </p:cNvSpPr>
              <p:nvPr/>
            </p:nvSpPr>
            <p:spPr bwMode="auto">
              <a:xfrm flipV="1">
                <a:off x="2083" y="328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18" name="Line 7342"/>
              <p:cNvSpPr>
                <a:spLocks noChangeShapeType="1"/>
              </p:cNvSpPr>
              <p:nvPr/>
            </p:nvSpPr>
            <p:spPr bwMode="auto">
              <a:xfrm>
                <a:off x="1924" y="328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19" name="Line 7343"/>
              <p:cNvSpPr>
                <a:spLocks noChangeShapeType="1"/>
              </p:cNvSpPr>
              <p:nvPr/>
            </p:nvSpPr>
            <p:spPr bwMode="auto">
              <a:xfrm flipV="1">
                <a:off x="2083" y="328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20" name="Line 7344"/>
              <p:cNvSpPr>
                <a:spLocks noChangeShapeType="1"/>
              </p:cNvSpPr>
              <p:nvPr/>
            </p:nvSpPr>
            <p:spPr bwMode="auto">
              <a:xfrm>
                <a:off x="1922" y="327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21" name="Line 7345"/>
              <p:cNvSpPr>
                <a:spLocks noChangeShapeType="1"/>
              </p:cNvSpPr>
              <p:nvPr/>
            </p:nvSpPr>
            <p:spPr bwMode="auto">
              <a:xfrm flipH="1" flipV="1">
                <a:off x="2081" y="327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22" name="Line 7346"/>
              <p:cNvSpPr>
                <a:spLocks noChangeShapeType="1"/>
              </p:cNvSpPr>
              <p:nvPr/>
            </p:nvSpPr>
            <p:spPr bwMode="auto">
              <a:xfrm>
                <a:off x="1920" y="3273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23" name="Line 7347"/>
              <p:cNvSpPr>
                <a:spLocks noChangeShapeType="1"/>
              </p:cNvSpPr>
              <p:nvPr/>
            </p:nvSpPr>
            <p:spPr bwMode="auto">
              <a:xfrm flipV="1">
                <a:off x="2081" y="3273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24" name="Line 7348"/>
              <p:cNvSpPr>
                <a:spLocks noChangeShapeType="1"/>
              </p:cNvSpPr>
              <p:nvPr/>
            </p:nvSpPr>
            <p:spPr bwMode="auto">
              <a:xfrm>
                <a:off x="1918" y="3268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25" name="Line 7349"/>
              <p:cNvSpPr>
                <a:spLocks noChangeShapeType="1"/>
              </p:cNvSpPr>
              <p:nvPr/>
            </p:nvSpPr>
            <p:spPr bwMode="auto">
              <a:xfrm>
                <a:off x="1920" y="3272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26" name="Line 7350"/>
              <p:cNvSpPr>
                <a:spLocks noChangeShapeType="1"/>
              </p:cNvSpPr>
              <p:nvPr/>
            </p:nvSpPr>
            <p:spPr bwMode="auto">
              <a:xfrm flipV="1">
                <a:off x="2081" y="326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27" name="Line 7351"/>
              <p:cNvSpPr>
                <a:spLocks noChangeShapeType="1"/>
              </p:cNvSpPr>
              <p:nvPr/>
            </p:nvSpPr>
            <p:spPr bwMode="auto">
              <a:xfrm>
                <a:off x="1918" y="326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28" name="Line 7352"/>
              <p:cNvSpPr>
                <a:spLocks noChangeShapeType="1"/>
              </p:cNvSpPr>
              <p:nvPr/>
            </p:nvSpPr>
            <p:spPr bwMode="auto">
              <a:xfrm flipH="1" flipV="1">
                <a:off x="2080" y="326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29" name="Line 7353"/>
              <p:cNvSpPr>
                <a:spLocks noChangeShapeType="1"/>
              </p:cNvSpPr>
              <p:nvPr/>
            </p:nvSpPr>
            <p:spPr bwMode="auto">
              <a:xfrm>
                <a:off x="1917" y="326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30" name="Line 7354"/>
              <p:cNvSpPr>
                <a:spLocks noChangeShapeType="1"/>
              </p:cNvSpPr>
              <p:nvPr/>
            </p:nvSpPr>
            <p:spPr bwMode="auto">
              <a:xfrm flipV="1">
                <a:off x="2080" y="326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31" name="Line 7355"/>
              <p:cNvSpPr>
                <a:spLocks noChangeShapeType="1"/>
              </p:cNvSpPr>
              <p:nvPr/>
            </p:nvSpPr>
            <p:spPr bwMode="auto">
              <a:xfrm>
                <a:off x="1915" y="325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32" name="Line 7356"/>
              <p:cNvSpPr>
                <a:spLocks noChangeShapeType="1"/>
              </p:cNvSpPr>
              <p:nvPr/>
            </p:nvSpPr>
            <p:spPr bwMode="auto">
              <a:xfrm flipV="1">
                <a:off x="2080" y="325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33" name="Line 7357"/>
              <p:cNvSpPr>
                <a:spLocks noChangeShapeType="1"/>
              </p:cNvSpPr>
              <p:nvPr/>
            </p:nvSpPr>
            <p:spPr bwMode="auto">
              <a:xfrm>
                <a:off x="1915" y="325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34" name="Line 7358"/>
              <p:cNvSpPr>
                <a:spLocks noChangeShapeType="1"/>
              </p:cNvSpPr>
              <p:nvPr/>
            </p:nvSpPr>
            <p:spPr bwMode="auto">
              <a:xfrm flipH="1" flipV="1">
                <a:off x="2078" y="3252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35" name="Line 7359"/>
              <p:cNvSpPr>
                <a:spLocks noChangeShapeType="1"/>
              </p:cNvSpPr>
              <p:nvPr/>
            </p:nvSpPr>
            <p:spPr bwMode="auto">
              <a:xfrm>
                <a:off x="1913" y="3247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36" name="Line 7360"/>
              <p:cNvSpPr>
                <a:spLocks noChangeShapeType="1"/>
              </p:cNvSpPr>
              <p:nvPr/>
            </p:nvSpPr>
            <p:spPr bwMode="auto">
              <a:xfrm>
                <a:off x="1913" y="3248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37" name="Line 7361"/>
              <p:cNvSpPr>
                <a:spLocks noChangeShapeType="1"/>
              </p:cNvSpPr>
              <p:nvPr/>
            </p:nvSpPr>
            <p:spPr bwMode="auto">
              <a:xfrm flipV="1">
                <a:off x="2078" y="324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38" name="Line 7362"/>
              <p:cNvSpPr>
                <a:spLocks noChangeShapeType="1"/>
              </p:cNvSpPr>
              <p:nvPr/>
            </p:nvSpPr>
            <p:spPr bwMode="auto">
              <a:xfrm>
                <a:off x="1912" y="324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39" name="Line 7363"/>
              <p:cNvSpPr>
                <a:spLocks noChangeShapeType="1"/>
              </p:cNvSpPr>
              <p:nvPr/>
            </p:nvSpPr>
            <p:spPr bwMode="auto">
              <a:xfrm flipH="1" flipV="1">
                <a:off x="2076" y="324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40" name="Line 7364"/>
              <p:cNvSpPr>
                <a:spLocks noChangeShapeType="1"/>
              </p:cNvSpPr>
              <p:nvPr/>
            </p:nvSpPr>
            <p:spPr bwMode="auto">
              <a:xfrm>
                <a:off x="1912" y="323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41" name="Line 7365"/>
              <p:cNvSpPr>
                <a:spLocks noChangeShapeType="1"/>
              </p:cNvSpPr>
              <p:nvPr/>
            </p:nvSpPr>
            <p:spPr bwMode="auto">
              <a:xfrm flipV="1">
                <a:off x="2076" y="323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42" name="Line 7366"/>
              <p:cNvSpPr>
                <a:spLocks noChangeShapeType="1"/>
              </p:cNvSpPr>
              <p:nvPr/>
            </p:nvSpPr>
            <p:spPr bwMode="auto">
              <a:xfrm>
                <a:off x="1910" y="3234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43" name="Line 7367"/>
              <p:cNvSpPr>
                <a:spLocks noChangeShapeType="1"/>
              </p:cNvSpPr>
              <p:nvPr/>
            </p:nvSpPr>
            <p:spPr bwMode="auto">
              <a:xfrm flipV="1">
                <a:off x="2076" y="323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44" name="Line 7368"/>
              <p:cNvSpPr>
                <a:spLocks noChangeShapeType="1"/>
              </p:cNvSpPr>
              <p:nvPr/>
            </p:nvSpPr>
            <p:spPr bwMode="auto">
              <a:xfrm>
                <a:off x="1908" y="322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45" name="Line 7369"/>
              <p:cNvSpPr>
                <a:spLocks noChangeShapeType="1"/>
              </p:cNvSpPr>
              <p:nvPr/>
            </p:nvSpPr>
            <p:spPr bwMode="auto">
              <a:xfrm flipH="1" flipV="1">
                <a:off x="2074" y="322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46" name="Line 7370"/>
              <p:cNvSpPr>
                <a:spLocks noChangeShapeType="1"/>
              </p:cNvSpPr>
              <p:nvPr/>
            </p:nvSpPr>
            <p:spPr bwMode="auto">
              <a:xfrm>
                <a:off x="1908" y="322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47" name="Line 7371"/>
              <p:cNvSpPr>
                <a:spLocks noChangeShapeType="1"/>
              </p:cNvSpPr>
              <p:nvPr/>
            </p:nvSpPr>
            <p:spPr bwMode="auto">
              <a:xfrm flipV="1">
                <a:off x="2074" y="322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48" name="Line 7372"/>
              <p:cNvSpPr>
                <a:spLocks noChangeShapeType="1"/>
              </p:cNvSpPr>
              <p:nvPr/>
            </p:nvSpPr>
            <p:spPr bwMode="auto">
              <a:xfrm>
                <a:off x="1907" y="322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49" name="Line 7373"/>
              <p:cNvSpPr>
                <a:spLocks noChangeShapeType="1"/>
              </p:cNvSpPr>
              <p:nvPr/>
            </p:nvSpPr>
            <p:spPr bwMode="auto">
              <a:xfrm flipV="1">
                <a:off x="2074" y="322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50" name="Line 7374"/>
              <p:cNvSpPr>
                <a:spLocks noChangeShapeType="1"/>
              </p:cNvSpPr>
              <p:nvPr/>
            </p:nvSpPr>
            <p:spPr bwMode="auto">
              <a:xfrm>
                <a:off x="1905" y="3218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51" name="Line 7375"/>
              <p:cNvSpPr>
                <a:spLocks noChangeShapeType="1"/>
              </p:cNvSpPr>
              <p:nvPr/>
            </p:nvSpPr>
            <p:spPr bwMode="auto">
              <a:xfrm flipH="1" flipV="1">
                <a:off x="2073" y="321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52" name="Line 7376"/>
              <p:cNvSpPr>
                <a:spLocks noChangeShapeType="1"/>
              </p:cNvSpPr>
              <p:nvPr/>
            </p:nvSpPr>
            <p:spPr bwMode="auto">
              <a:xfrm>
                <a:off x="1905" y="321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53" name="Line 7377"/>
              <p:cNvSpPr>
                <a:spLocks noChangeShapeType="1"/>
              </p:cNvSpPr>
              <p:nvPr/>
            </p:nvSpPr>
            <p:spPr bwMode="auto">
              <a:xfrm flipV="1">
                <a:off x="2073" y="321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54" name="Line 7378"/>
              <p:cNvSpPr>
                <a:spLocks noChangeShapeType="1"/>
              </p:cNvSpPr>
              <p:nvPr/>
            </p:nvSpPr>
            <p:spPr bwMode="auto">
              <a:xfrm>
                <a:off x="1903" y="3208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55" name="Line 7379"/>
              <p:cNvSpPr>
                <a:spLocks noChangeShapeType="1"/>
              </p:cNvSpPr>
              <p:nvPr/>
            </p:nvSpPr>
            <p:spPr bwMode="auto">
              <a:xfrm flipH="1" flipV="1">
                <a:off x="2071" y="3208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56" name="Line 7380"/>
              <p:cNvSpPr>
                <a:spLocks noChangeShapeType="1"/>
              </p:cNvSpPr>
              <p:nvPr/>
            </p:nvSpPr>
            <p:spPr bwMode="auto">
              <a:xfrm flipV="1">
                <a:off x="2073" y="3211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57" name="Line 7381"/>
              <p:cNvSpPr>
                <a:spLocks noChangeShapeType="1"/>
              </p:cNvSpPr>
              <p:nvPr/>
            </p:nvSpPr>
            <p:spPr bwMode="auto">
              <a:xfrm>
                <a:off x="1902" y="3205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58" name="Line 7382"/>
              <p:cNvSpPr>
                <a:spLocks noChangeShapeType="1"/>
              </p:cNvSpPr>
              <p:nvPr/>
            </p:nvSpPr>
            <p:spPr bwMode="auto">
              <a:xfrm flipV="1">
                <a:off x="2071" y="3205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59" name="Line 7383"/>
              <p:cNvSpPr>
                <a:spLocks noChangeShapeType="1"/>
              </p:cNvSpPr>
              <p:nvPr/>
            </p:nvSpPr>
            <p:spPr bwMode="auto">
              <a:xfrm>
                <a:off x="1902" y="3200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60" name="Line 7384"/>
              <p:cNvSpPr>
                <a:spLocks noChangeShapeType="1"/>
              </p:cNvSpPr>
              <p:nvPr/>
            </p:nvSpPr>
            <p:spPr bwMode="auto">
              <a:xfrm>
                <a:off x="1902" y="320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61" name="Line 7385"/>
              <p:cNvSpPr>
                <a:spLocks noChangeShapeType="1"/>
              </p:cNvSpPr>
              <p:nvPr/>
            </p:nvSpPr>
            <p:spPr bwMode="auto">
              <a:xfrm flipV="1">
                <a:off x="2071" y="320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62" name="Line 7386"/>
              <p:cNvSpPr>
                <a:spLocks noChangeShapeType="1"/>
              </p:cNvSpPr>
              <p:nvPr/>
            </p:nvSpPr>
            <p:spPr bwMode="auto">
              <a:xfrm>
                <a:off x="1900" y="319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63" name="Line 7387"/>
              <p:cNvSpPr>
                <a:spLocks noChangeShapeType="1"/>
              </p:cNvSpPr>
              <p:nvPr/>
            </p:nvSpPr>
            <p:spPr bwMode="auto">
              <a:xfrm flipH="1" flipV="1">
                <a:off x="2069" y="319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64" name="Line 7388"/>
              <p:cNvSpPr>
                <a:spLocks noChangeShapeType="1"/>
              </p:cNvSpPr>
              <p:nvPr/>
            </p:nvSpPr>
            <p:spPr bwMode="auto">
              <a:xfrm>
                <a:off x="1898" y="3192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65" name="Line 7389"/>
              <p:cNvSpPr>
                <a:spLocks noChangeShapeType="1"/>
              </p:cNvSpPr>
              <p:nvPr/>
            </p:nvSpPr>
            <p:spPr bwMode="auto">
              <a:xfrm flipV="1">
                <a:off x="2069" y="319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66" name="Line 7390"/>
              <p:cNvSpPr>
                <a:spLocks noChangeShapeType="1"/>
              </p:cNvSpPr>
              <p:nvPr/>
            </p:nvSpPr>
            <p:spPr bwMode="auto">
              <a:xfrm>
                <a:off x="1898" y="318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67" name="Line 7391"/>
              <p:cNvSpPr>
                <a:spLocks noChangeShapeType="1"/>
              </p:cNvSpPr>
              <p:nvPr/>
            </p:nvSpPr>
            <p:spPr bwMode="auto">
              <a:xfrm flipH="1" flipV="1">
                <a:off x="2068" y="318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68" name="Line 7392"/>
              <p:cNvSpPr>
                <a:spLocks noChangeShapeType="1"/>
              </p:cNvSpPr>
              <p:nvPr/>
            </p:nvSpPr>
            <p:spPr bwMode="auto">
              <a:xfrm>
                <a:off x="1897" y="318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69" name="Line 7393"/>
              <p:cNvSpPr>
                <a:spLocks noChangeShapeType="1"/>
              </p:cNvSpPr>
              <p:nvPr/>
            </p:nvSpPr>
            <p:spPr bwMode="auto">
              <a:xfrm flipV="1">
                <a:off x="2068" y="318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70" name="Line 7394"/>
              <p:cNvSpPr>
                <a:spLocks noChangeShapeType="1"/>
              </p:cNvSpPr>
              <p:nvPr/>
            </p:nvSpPr>
            <p:spPr bwMode="auto">
              <a:xfrm>
                <a:off x="1895" y="317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71" name="Line 7395"/>
              <p:cNvSpPr>
                <a:spLocks noChangeShapeType="1"/>
              </p:cNvSpPr>
              <p:nvPr/>
            </p:nvSpPr>
            <p:spPr bwMode="auto">
              <a:xfrm flipV="1">
                <a:off x="2068" y="317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72" name="Line 7396"/>
              <p:cNvSpPr>
                <a:spLocks noChangeShapeType="1"/>
              </p:cNvSpPr>
              <p:nvPr/>
            </p:nvSpPr>
            <p:spPr bwMode="auto">
              <a:xfrm>
                <a:off x="1895" y="317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73" name="Line 7397"/>
              <p:cNvSpPr>
                <a:spLocks noChangeShapeType="1"/>
              </p:cNvSpPr>
              <p:nvPr/>
            </p:nvSpPr>
            <p:spPr bwMode="auto">
              <a:xfrm flipH="1" flipV="1">
                <a:off x="2066" y="3174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74" name="Line 7398"/>
              <p:cNvSpPr>
                <a:spLocks noChangeShapeType="1"/>
              </p:cNvSpPr>
              <p:nvPr/>
            </p:nvSpPr>
            <p:spPr bwMode="auto">
              <a:xfrm>
                <a:off x="1893" y="3171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75" name="Line 7399"/>
              <p:cNvSpPr>
                <a:spLocks noChangeShapeType="1"/>
              </p:cNvSpPr>
              <p:nvPr/>
            </p:nvSpPr>
            <p:spPr bwMode="auto">
              <a:xfrm flipV="1">
                <a:off x="2066" y="3171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76" name="Line 7400"/>
              <p:cNvSpPr>
                <a:spLocks noChangeShapeType="1"/>
              </p:cNvSpPr>
              <p:nvPr/>
            </p:nvSpPr>
            <p:spPr bwMode="auto">
              <a:xfrm flipV="1">
                <a:off x="2066" y="3172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77" name="Line 7401"/>
              <p:cNvSpPr>
                <a:spLocks noChangeShapeType="1"/>
              </p:cNvSpPr>
              <p:nvPr/>
            </p:nvSpPr>
            <p:spPr bwMode="auto">
              <a:xfrm>
                <a:off x="1893" y="316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78" name="Line 7402"/>
              <p:cNvSpPr>
                <a:spLocks noChangeShapeType="1"/>
              </p:cNvSpPr>
              <p:nvPr/>
            </p:nvSpPr>
            <p:spPr bwMode="auto">
              <a:xfrm flipH="1" flipV="1">
                <a:off x="2064" y="316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79" name="Line 7403"/>
              <p:cNvSpPr>
                <a:spLocks noChangeShapeType="1"/>
              </p:cNvSpPr>
              <p:nvPr/>
            </p:nvSpPr>
            <p:spPr bwMode="auto">
              <a:xfrm>
                <a:off x="1892" y="316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80" name="Line 7404"/>
              <p:cNvSpPr>
                <a:spLocks noChangeShapeType="1"/>
              </p:cNvSpPr>
              <p:nvPr/>
            </p:nvSpPr>
            <p:spPr bwMode="auto">
              <a:xfrm flipV="1">
                <a:off x="2064" y="316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81" name="Line 7405"/>
              <p:cNvSpPr>
                <a:spLocks noChangeShapeType="1"/>
              </p:cNvSpPr>
              <p:nvPr/>
            </p:nvSpPr>
            <p:spPr bwMode="auto">
              <a:xfrm>
                <a:off x="1890" y="3158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82" name="Line 7406"/>
              <p:cNvSpPr>
                <a:spLocks noChangeShapeType="1"/>
              </p:cNvSpPr>
              <p:nvPr/>
            </p:nvSpPr>
            <p:spPr bwMode="auto">
              <a:xfrm flipV="1">
                <a:off x="2064" y="315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83" name="Line 7407"/>
              <p:cNvSpPr>
                <a:spLocks noChangeShapeType="1"/>
              </p:cNvSpPr>
              <p:nvPr/>
            </p:nvSpPr>
            <p:spPr bwMode="auto">
              <a:xfrm>
                <a:off x="1890" y="3153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84" name="Line 7408"/>
              <p:cNvSpPr>
                <a:spLocks noChangeShapeType="1"/>
              </p:cNvSpPr>
              <p:nvPr/>
            </p:nvSpPr>
            <p:spPr bwMode="auto">
              <a:xfrm>
                <a:off x="1890" y="315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85" name="Line 7409"/>
              <p:cNvSpPr>
                <a:spLocks noChangeShapeType="1"/>
              </p:cNvSpPr>
              <p:nvPr/>
            </p:nvSpPr>
            <p:spPr bwMode="auto">
              <a:xfrm flipH="1" flipV="1">
                <a:off x="2063" y="315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86" name="Line 7410"/>
              <p:cNvSpPr>
                <a:spLocks noChangeShapeType="1"/>
              </p:cNvSpPr>
              <p:nvPr/>
            </p:nvSpPr>
            <p:spPr bwMode="auto">
              <a:xfrm>
                <a:off x="1888" y="3148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87" name="Line 7411"/>
              <p:cNvSpPr>
                <a:spLocks noChangeShapeType="1"/>
              </p:cNvSpPr>
              <p:nvPr/>
            </p:nvSpPr>
            <p:spPr bwMode="auto">
              <a:xfrm flipV="1">
                <a:off x="2063" y="314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88" name="Line 7412"/>
              <p:cNvSpPr>
                <a:spLocks noChangeShapeType="1"/>
              </p:cNvSpPr>
              <p:nvPr/>
            </p:nvSpPr>
            <p:spPr bwMode="auto">
              <a:xfrm>
                <a:off x="1887" y="3145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89" name="Line 7413"/>
              <p:cNvSpPr>
                <a:spLocks noChangeShapeType="1"/>
              </p:cNvSpPr>
              <p:nvPr/>
            </p:nvSpPr>
            <p:spPr bwMode="auto">
              <a:xfrm flipH="1" flipV="1">
                <a:off x="2061" y="3145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90" name="Line 7414"/>
              <p:cNvSpPr>
                <a:spLocks noChangeShapeType="1"/>
              </p:cNvSpPr>
              <p:nvPr/>
            </p:nvSpPr>
            <p:spPr bwMode="auto">
              <a:xfrm>
                <a:off x="1887" y="314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91" name="Line 7415"/>
              <p:cNvSpPr>
                <a:spLocks noChangeShapeType="1"/>
              </p:cNvSpPr>
              <p:nvPr/>
            </p:nvSpPr>
            <p:spPr bwMode="auto">
              <a:xfrm flipV="1">
                <a:off x="2061" y="314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92" name="Line 7416"/>
              <p:cNvSpPr>
                <a:spLocks noChangeShapeType="1"/>
              </p:cNvSpPr>
              <p:nvPr/>
            </p:nvSpPr>
            <p:spPr bwMode="auto">
              <a:xfrm>
                <a:off x="1885" y="3137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93" name="Line 7417"/>
              <p:cNvSpPr>
                <a:spLocks noChangeShapeType="1"/>
              </p:cNvSpPr>
              <p:nvPr/>
            </p:nvSpPr>
            <p:spPr bwMode="auto">
              <a:xfrm flipH="1" flipV="1">
                <a:off x="2059" y="3137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94" name="Line 7418"/>
              <p:cNvSpPr>
                <a:spLocks noChangeShapeType="1"/>
              </p:cNvSpPr>
              <p:nvPr/>
            </p:nvSpPr>
            <p:spPr bwMode="auto">
              <a:xfrm>
                <a:off x="1885" y="313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95" name="Line 7419"/>
              <p:cNvSpPr>
                <a:spLocks noChangeShapeType="1"/>
              </p:cNvSpPr>
              <p:nvPr/>
            </p:nvSpPr>
            <p:spPr bwMode="auto">
              <a:xfrm flipV="1">
                <a:off x="2059" y="313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96" name="Line 7420"/>
              <p:cNvSpPr>
                <a:spLocks noChangeShapeType="1"/>
              </p:cNvSpPr>
              <p:nvPr/>
            </p:nvSpPr>
            <p:spPr bwMode="auto">
              <a:xfrm flipV="1">
                <a:off x="2059" y="3136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97" name="Line 7421"/>
              <p:cNvSpPr>
                <a:spLocks noChangeShapeType="1"/>
              </p:cNvSpPr>
              <p:nvPr/>
            </p:nvSpPr>
            <p:spPr bwMode="auto">
              <a:xfrm>
                <a:off x="1883" y="3127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98" name="Line 7422"/>
              <p:cNvSpPr>
                <a:spLocks noChangeShapeType="1"/>
              </p:cNvSpPr>
              <p:nvPr/>
            </p:nvSpPr>
            <p:spPr bwMode="auto">
              <a:xfrm>
                <a:off x="1883" y="3130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7999" name="Line 7423"/>
              <p:cNvSpPr>
                <a:spLocks noChangeShapeType="1"/>
              </p:cNvSpPr>
              <p:nvPr/>
            </p:nvSpPr>
            <p:spPr bwMode="auto">
              <a:xfrm flipV="1">
                <a:off x="2059" y="312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00" name="Line 7424"/>
              <p:cNvSpPr>
                <a:spLocks noChangeShapeType="1"/>
              </p:cNvSpPr>
              <p:nvPr/>
            </p:nvSpPr>
            <p:spPr bwMode="auto">
              <a:xfrm>
                <a:off x="1882" y="312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01" name="Line 7425"/>
              <p:cNvSpPr>
                <a:spLocks noChangeShapeType="1"/>
              </p:cNvSpPr>
              <p:nvPr/>
            </p:nvSpPr>
            <p:spPr bwMode="auto">
              <a:xfrm flipH="1" flipV="1">
                <a:off x="2058" y="312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02" name="Line 7426"/>
              <p:cNvSpPr>
                <a:spLocks noChangeShapeType="1"/>
              </p:cNvSpPr>
              <p:nvPr/>
            </p:nvSpPr>
            <p:spPr bwMode="auto">
              <a:xfrm>
                <a:off x="1882" y="311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03" name="Line 7427"/>
              <p:cNvSpPr>
                <a:spLocks noChangeShapeType="1"/>
              </p:cNvSpPr>
              <p:nvPr/>
            </p:nvSpPr>
            <p:spPr bwMode="auto">
              <a:xfrm flipV="1">
                <a:off x="2058" y="311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04" name="Line 7428"/>
              <p:cNvSpPr>
                <a:spLocks noChangeShapeType="1"/>
              </p:cNvSpPr>
              <p:nvPr/>
            </p:nvSpPr>
            <p:spPr bwMode="auto">
              <a:xfrm>
                <a:off x="1880" y="3115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05" name="Line 7429"/>
              <p:cNvSpPr>
                <a:spLocks noChangeShapeType="1"/>
              </p:cNvSpPr>
              <p:nvPr/>
            </p:nvSpPr>
            <p:spPr bwMode="auto">
              <a:xfrm flipH="1" flipV="1">
                <a:off x="2056" y="3115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06" name="Line 7430"/>
              <p:cNvSpPr>
                <a:spLocks noChangeShapeType="1"/>
              </p:cNvSpPr>
              <p:nvPr/>
            </p:nvSpPr>
            <p:spPr bwMode="auto">
              <a:xfrm>
                <a:off x="1880" y="311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07" name="Line 7431"/>
              <p:cNvSpPr>
                <a:spLocks noChangeShapeType="1"/>
              </p:cNvSpPr>
              <p:nvPr/>
            </p:nvSpPr>
            <p:spPr bwMode="auto">
              <a:xfrm flipV="1">
                <a:off x="2056" y="311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08" name="Line 7432"/>
              <p:cNvSpPr>
                <a:spLocks noChangeShapeType="1"/>
              </p:cNvSpPr>
              <p:nvPr/>
            </p:nvSpPr>
            <p:spPr bwMode="auto">
              <a:xfrm>
                <a:off x="1878" y="310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09" name="Line 7433"/>
              <p:cNvSpPr>
                <a:spLocks noChangeShapeType="1"/>
              </p:cNvSpPr>
              <p:nvPr/>
            </p:nvSpPr>
            <p:spPr bwMode="auto">
              <a:xfrm flipH="1" flipV="1">
                <a:off x="2054" y="310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10" name="Line 7434"/>
              <p:cNvSpPr>
                <a:spLocks noChangeShapeType="1"/>
              </p:cNvSpPr>
              <p:nvPr/>
            </p:nvSpPr>
            <p:spPr bwMode="auto">
              <a:xfrm>
                <a:off x="1877" y="3103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11" name="Line 7435"/>
              <p:cNvSpPr>
                <a:spLocks noChangeShapeType="1"/>
              </p:cNvSpPr>
              <p:nvPr/>
            </p:nvSpPr>
            <p:spPr bwMode="auto">
              <a:xfrm>
                <a:off x="1878" y="3104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12" name="Line 7436"/>
              <p:cNvSpPr>
                <a:spLocks noChangeShapeType="1"/>
              </p:cNvSpPr>
              <p:nvPr/>
            </p:nvSpPr>
            <p:spPr bwMode="auto">
              <a:xfrm flipV="1">
                <a:off x="2054" y="3103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13" name="Line 7437"/>
              <p:cNvSpPr>
                <a:spLocks noChangeShapeType="1"/>
              </p:cNvSpPr>
              <p:nvPr/>
            </p:nvSpPr>
            <p:spPr bwMode="auto">
              <a:xfrm>
                <a:off x="1877" y="309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14" name="Line 7438"/>
              <p:cNvSpPr>
                <a:spLocks noChangeShapeType="1"/>
              </p:cNvSpPr>
              <p:nvPr/>
            </p:nvSpPr>
            <p:spPr bwMode="auto">
              <a:xfrm flipH="1" flipV="1">
                <a:off x="2053" y="309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15" name="Line 7439"/>
              <p:cNvSpPr>
                <a:spLocks noChangeShapeType="1"/>
              </p:cNvSpPr>
              <p:nvPr/>
            </p:nvSpPr>
            <p:spPr bwMode="auto">
              <a:xfrm flipV="1">
                <a:off x="2054" y="3102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16" name="Line 7440"/>
              <p:cNvSpPr>
                <a:spLocks noChangeShapeType="1"/>
              </p:cNvSpPr>
              <p:nvPr/>
            </p:nvSpPr>
            <p:spPr bwMode="auto">
              <a:xfrm>
                <a:off x="1875" y="3093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17" name="Line 7441"/>
              <p:cNvSpPr>
                <a:spLocks noChangeShapeType="1"/>
              </p:cNvSpPr>
              <p:nvPr/>
            </p:nvSpPr>
            <p:spPr bwMode="auto">
              <a:xfrm flipV="1">
                <a:off x="2053" y="309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18" name="Line 7442"/>
              <p:cNvSpPr>
                <a:spLocks noChangeShapeType="1"/>
              </p:cNvSpPr>
              <p:nvPr/>
            </p:nvSpPr>
            <p:spPr bwMode="auto">
              <a:xfrm>
                <a:off x="1875" y="309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19" name="Line 7443"/>
              <p:cNvSpPr>
                <a:spLocks noChangeShapeType="1"/>
              </p:cNvSpPr>
              <p:nvPr/>
            </p:nvSpPr>
            <p:spPr bwMode="auto">
              <a:xfrm flipH="1" flipV="1">
                <a:off x="2051" y="3090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20" name="Line 7444"/>
              <p:cNvSpPr>
                <a:spLocks noChangeShapeType="1"/>
              </p:cNvSpPr>
              <p:nvPr/>
            </p:nvSpPr>
            <p:spPr bwMode="auto">
              <a:xfrm>
                <a:off x="1873" y="308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21" name="Line 7445"/>
              <p:cNvSpPr>
                <a:spLocks noChangeShapeType="1"/>
              </p:cNvSpPr>
              <p:nvPr/>
            </p:nvSpPr>
            <p:spPr bwMode="auto">
              <a:xfrm flipV="1">
                <a:off x="2051" y="308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22" name="Line 7446"/>
              <p:cNvSpPr>
                <a:spLocks noChangeShapeType="1"/>
              </p:cNvSpPr>
              <p:nvPr/>
            </p:nvSpPr>
            <p:spPr bwMode="auto">
              <a:xfrm>
                <a:off x="1872" y="308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23" name="Line 7447"/>
              <p:cNvSpPr>
                <a:spLocks noChangeShapeType="1"/>
              </p:cNvSpPr>
              <p:nvPr/>
            </p:nvSpPr>
            <p:spPr bwMode="auto">
              <a:xfrm flipV="1">
                <a:off x="2051" y="308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24" name="Line 7448"/>
              <p:cNvSpPr>
                <a:spLocks noChangeShapeType="1"/>
              </p:cNvSpPr>
              <p:nvPr/>
            </p:nvSpPr>
            <p:spPr bwMode="auto">
              <a:xfrm>
                <a:off x="1872" y="3077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25" name="Line 7449"/>
              <p:cNvSpPr>
                <a:spLocks noChangeShapeType="1"/>
              </p:cNvSpPr>
              <p:nvPr/>
            </p:nvSpPr>
            <p:spPr bwMode="auto">
              <a:xfrm>
                <a:off x="1872" y="307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26" name="Line 7450"/>
              <p:cNvSpPr>
                <a:spLocks noChangeShapeType="1"/>
              </p:cNvSpPr>
              <p:nvPr/>
            </p:nvSpPr>
            <p:spPr bwMode="auto">
              <a:xfrm flipH="1" flipV="1">
                <a:off x="2049" y="3077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27" name="Line 7451"/>
              <p:cNvSpPr>
                <a:spLocks noChangeShapeType="1"/>
              </p:cNvSpPr>
              <p:nvPr/>
            </p:nvSpPr>
            <p:spPr bwMode="auto">
              <a:xfrm>
                <a:off x="1870" y="307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28" name="Line 7452"/>
              <p:cNvSpPr>
                <a:spLocks noChangeShapeType="1"/>
              </p:cNvSpPr>
              <p:nvPr/>
            </p:nvSpPr>
            <p:spPr bwMode="auto">
              <a:xfrm flipV="1">
                <a:off x="2049" y="307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29" name="Line 7453"/>
              <p:cNvSpPr>
                <a:spLocks noChangeShapeType="1"/>
              </p:cNvSpPr>
              <p:nvPr/>
            </p:nvSpPr>
            <p:spPr bwMode="auto">
              <a:xfrm>
                <a:off x="1870" y="306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30" name="Line 7454"/>
              <p:cNvSpPr>
                <a:spLocks noChangeShapeType="1"/>
              </p:cNvSpPr>
              <p:nvPr/>
            </p:nvSpPr>
            <p:spPr bwMode="auto">
              <a:xfrm flipH="1" flipV="1">
                <a:off x="2048" y="306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31" name="Line 7455"/>
              <p:cNvSpPr>
                <a:spLocks noChangeShapeType="1"/>
              </p:cNvSpPr>
              <p:nvPr/>
            </p:nvSpPr>
            <p:spPr bwMode="auto">
              <a:xfrm>
                <a:off x="1868" y="3064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32" name="Line 7456"/>
              <p:cNvSpPr>
                <a:spLocks noChangeShapeType="1"/>
              </p:cNvSpPr>
              <p:nvPr/>
            </p:nvSpPr>
            <p:spPr bwMode="auto">
              <a:xfrm flipV="1">
                <a:off x="2048" y="306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33" name="Line 7457"/>
              <p:cNvSpPr>
                <a:spLocks noChangeShapeType="1"/>
              </p:cNvSpPr>
              <p:nvPr/>
            </p:nvSpPr>
            <p:spPr bwMode="auto">
              <a:xfrm flipV="1">
                <a:off x="2048" y="3068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34" name="Line 7458"/>
              <p:cNvSpPr>
                <a:spLocks noChangeShapeType="1"/>
              </p:cNvSpPr>
              <p:nvPr/>
            </p:nvSpPr>
            <p:spPr bwMode="auto">
              <a:xfrm>
                <a:off x="1866" y="305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35" name="Line 7459"/>
              <p:cNvSpPr>
                <a:spLocks noChangeShapeType="1"/>
              </p:cNvSpPr>
              <p:nvPr/>
            </p:nvSpPr>
            <p:spPr bwMode="auto">
              <a:xfrm flipH="1" flipV="1">
                <a:off x="2046" y="305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36" name="Line 7460"/>
              <p:cNvSpPr>
                <a:spLocks noChangeShapeType="1"/>
              </p:cNvSpPr>
              <p:nvPr/>
            </p:nvSpPr>
            <p:spPr bwMode="auto">
              <a:xfrm>
                <a:off x="1866" y="305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37" name="Line 7461"/>
              <p:cNvSpPr>
                <a:spLocks noChangeShapeType="1"/>
              </p:cNvSpPr>
              <p:nvPr/>
            </p:nvSpPr>
            <p:spPr bwMode="auto">
              <a:xfrm flipV="1">
                <a:off x="2046" y="305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38" name="Line 7462"/>
              <p:cNvSpPr>
                <a:spLocks noChangeShapeType="1"/>
              </p:cNvSpPr>
              <p:nvPr/>
            </p:nvSpPr>
            <p:spPr bwMode="auto">
              <a:xfrm>
                <a:off x="1865" y="305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39" name="Line 7463"/>
              <p:cNvSpPr>
                <a:spLocks noChangeShapeType="1"/>
              </p:cNvSpPr>
              <p:nvPr/>
            </p:nvSpPr>
            <p:spPr bwMode="auto">
              <a:xfrm flipH="1" flipV="1">
                <a:off x="2044" y="3051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40" name="Line 7464"/>
              <p:cNvSpPr>
                <a:spLocks noChangeShapeType="1"/>
              </p:cNvSpPr>
              <p:nvPr/>
            </p:nvSpPr>
            <p:spPr bwMode="auto">
              <a:xfrm>
                <a:off x="1865" y="304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41" name="Line 7465"/>
              <p:cNvSpPr>
                <a:spLocks noChangeShapeType="1"/>
              </p:cNvSpPr>
              <p:nvPr/>
            </p:nvSpPr>
            <p:spPr bwMode="auto">
              <a:xfrm flipV="1">
                <a:off x="2044" y="304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42" name="Line 7466"/>
              <p:cNvSpPr>
                <a:spLocks noChangeShapeType="1"/>
              </p:cNvSpPr>
              <p:nvPr/>
            </p:nvSpPr>
            <p:spPr bwMode="auto">
              <a:xfrm>
                <a:off x="1863" y="304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43" name="Line 7467"/>
              <p:cNvSpPr>
                <a:spLocks noChangeShapeType="1"/>
              </p:cNvSpPr>
              <p:nvPr/>
            </p:nvSpPr>
            <p:spPr bwMode="auto">
              <a:xfrm flipH="1" flipV="1">
                <a:off x="2043" y="304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44" name="Line 7468"/>
              <p:cNvSpPr>
                <a:spLocks noChangeShapeType="1"/>
              </p:cNvSpPr>
              <p:nvPr/>
            </p:nvSpPr>
            <p:spPr bwMode="auto">
              <a:xfrm>
                <a:off x="1863" y="303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45" name="Line 7469"/>
              <p:cNvSpPr>
                <a:spLocks noChangeShapeType="1"/>
              </p:cNvSpPr>
              <p:nvPr/>
            </p:nvSpPr>
            <p:spPr bwMode="auto">
              <a:xfrm flipV="1">
                <a:off x="2043" y="303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46" name="Line 7470"/>
              <p:cNvSpPr>
                <a:spLocks noChangeShapeType="1"/>
              </p:cNvSpPr>
              <p:nvPr/>
            </p:nvSpPr>
            <p:spPr bwMode="auto">
              <a:xfrm>
                <a:off x="1861" y="303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47" name="Line 7471"/>
              <p:cNvSpPr>
                <a:spLocks noChangeShapeType="1"/>
              </p:cNvSpPr>
              <p:nvPr/>
            </p:nvSpPr>
            <p:spPr bwMode="auto">
              <a:xfrm flipH="1" flipV="1">
                <a:off x="2041" y="3034"/>
                <a:ext cx="2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48" name="Line 7472"/>
              <p:cNvSpPr>
                <a:spLocks noChangeShapeType="1"/>
              </p:cNvSpPr>
              <p:nvPr/>
            </p:nvSpPr>
            <p:spPr bwMode="auto">
              <a:xfrm flipV="1">
                <a:off x="2043" y="3035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49" name="Line 7473"/>
              <p:cNvSpPr>
                <a:spLocks noChangeShapeType="1"/>
              </p:cNvSpPr>
              <p:nvPr/>
            </p:nvSpPr>
            <p:spPr bwMode="auto">
              <a:xfrm>
                <a:off x="1860" y="303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50" name="Line 7474"/>
              <p:cNvSpPr>
                <a:spLocks noChangeShapeType="1"/>
              </p:cNvSpPr>
              <p:nvPr/>
            </p:nvSpPr>
            <p:spPr bwMode="auto">
              <a:xfrm flipV="1">
                <a:off x="2041" y="303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51" name="Line 7475"/>
              <p:cNvSpPr>
                <a:spLocks noChangeShapeType="1"/>
              </p:cNvSpPr>
              <p:nvPr/>
            </p:nvSpPr>
            <p:spPr bwMode="auto">
              <a:xfrm>
                <a:off x="1860" y="302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52" name="Line 7476"/>
              <p:cNvSpPr>
                <a:spLocks noChangeShapeType="1"/>
              </p:cNvSpPr>
              <p:nvPr/>
            </p:nvSpPr>
            <p:spPr bwMode="auto">
              <a:xfrm flipH="1" flipV="1">
                <a:off x="2039" y="302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53" name="Line 7477"/>
              <p:cNvSpPr>
                <a:spLocks noChangeShapeType="1"/>
              </p:cNvSpPr>
              <p:nvPr/>
            </p:nvSpPr>
            <p:spPr bwMode="auto">
              <a:xfrm>
                <a:off x="1858" y="3022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54" name="Line 7478"/>
              <p:cNvSpPr>
                <a:spLocks noChangeShapeType="1"/>
              </p:cNvSpPr>
              <p:nvPr/>
            </p:nvSpPr>
            <p:spPr bwMode="auto">
              <a:xfrm>
                <a:off x="1860" y="3024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55" name="Line 7479"/>
              <p:cNvSpPr>
                <a:spLocks noChangeShapeType="1"/>
              </p:cNvSpPr>
              <p:nvPr/>
            </p:nvSpPr>
            <p:spPr bwMode="auto">
              <a:xfrm flipV="1">
                <a:off x="2039" y="302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56" name="Line 7480"/>
              <p:cNvSpPr>
                <a:spLocks noChangeShapeType="1"/>
              </p:cNvSpPr>
              <p:nvPr/>
            </p:nvSpPr>
            <p:spPr bwMode="auto">
              <a:xfrm>
                <a:off x="1858" y="301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57" name="Line 7481"/>
              <p:cNvSpPr>
                <a:spLocks noChangeShapeType="1"/>
              </p:cNvSpPr>
              <p:nvPr/>
            </p:nvSpPr>
            <p:spPr bwMode="auto">
              <a:xfrm flipH="1" flipV="1">
                <a:off x="2038" y="301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58" name="Line 7482"/>
              <p:cNvSpPr>
                <a:spLocks noChangeShapeType="1"/>
              </p:cNvSpPr>
              <p:nvPr/>
            </p:nvSpPr>
            <p:spPr bwMode="auto">
              <a:xfrm>
                <a:off x="1856" y="301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59" name="Line 7483"/>
              <p:cNvSpPr>
                <a:spLocks noChangeShapeType="1"/>
              </p:cNvSpPr>
              <p:nvPr/>
            </p:nvSpPr>
            <p:spPr bwMode="auto">
              <a:xfrm flipV="1">
                <a:off x="2038" y="301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60" name="Line 7484"/>
              <p:cNvSpPr>
                <a:spLocks noChangeShapeType="1"/>
              </p:cNvSpPr>
              <p:nvPr/>
            </p:nvSpPr>
            <p:spPr bwMode="auto">
              <a:xfrm>
                <a:off x="1856" y="300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61" name="Line 7485"/>
              <p:cNvSpPr>
                <a:spLocks noChangeShapeType="1"/>
              </p:cNvSpPr>
              <p:nvPr/>
            </p:nvSpPr>
            <p:spPr bwMode="auto">
              <a:xfrm flipH="1" flipV="1">
                <a:off x="2036" y="3009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62" name="Line 7486"/>
              <p:cNvSpPr>
                <a:spLocks noChangeShapeType="1"/>
              </p:cNvSpPr>
              <p:nvPr/>
            </p:nvSpPr>
            <p:spPr bwMode="auto">
              <a:xfrm>
                <a:off x="1855" y="300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63" name="Line 7487"/>
              <p:cNvSpPr>
                <a:spLocks noChangeShapeType="1"/>
              </p:cNvSpPr>
              <p:nvPr/>
            </p:nvSpPr>
            <p:spPr bwMode="auto">
              <a:xfrm flipV="1">
                <a:off x="2036" y="300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64" name="Line 7488"/>
              <p:cNvSpPr>
                <a:spLocks noChangeShapeType="1"/>
              </p:cNvSpPr>
              <p:nvPr/>
            </p:nvSpPr>
            <p:spPr bwMode="auto">
              <a:xfrm>
                <a:off x="1855" y="300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65" name="Line 7489"/>
              <p:cNvSpPr>
                <a:spLocks noChangeShapeType="1"/>
              </p:cNvSpPr>
              <p:nvPr/>
            </p:nvSpPr>
            <p:spPr bwMode="auto">
              <a:xfrm flipH="1" flipV="1">
                <a:off x="2034" y="300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66" name="Line 7490"/>
              <p:cNvSpPr>
                <a:spLocks noChangeShapeType="1"/>
              </p:cNvSpPr>
              <p:nvPr/>
            </p:nvSpPr>
            <p:spPr bwMode="auto">
              <a:xfrm>
                <a:off x="1853" y="2996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67" name="Line 7491"/>
              <p:cNvSpPr>
                <a:spLocks noChangeShapeType="1"/>
              </p:cNvSpPr>
              <p:nvPr/>
            </p:nvSpPr>
            <p:spPr bwMode="auto">
              <a:xfrm flipV="1">
                <a:off x="2034" y="299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68" name="Line 7492"/>
              <p:cNvSpPr>
                <a:spLocks noChangeShapeType="1"/>
              </p:cNvSpPr>
              <p:nvPr/>
            </p:nvSpPr>
            <p:spPr bwMode="auto">
              <a:xfrm>
                <a:off x="1851" y="2991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69" name="Line 7493"/>
              <p:cNvSpPr>
                <a:spLocks noChangeShapeType="1"/>
              </p:cNvSpPr>
              <p:nvPr/>
            </p:nvSpPr>
            <p:spPr bwMode="auto">
              <a:xfrm flipH="1" flipV="1">
                <a:off x="2033" y="299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70" name="Line 7494"/>
              <p:cNvSpPr>
                <a:spLocks noChangeShapeType="1"/>
              </p:cNvSpPr>
              <p:nvPr/>
            </p:nvSpPr>
            <p:spPr bwMode="auto">
              <a:xfrm>
                <a:off x="1851" y="298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29550" name="Group 8974"/>
            <p:cNvGrpSpPr>
              <a:grpSpLocks/>
            </p:cNvGrpSpPr>
            <p:nvPr/>
          </p:nvGrpSpPr>
          <p:grpSpPr bwMode="auto">
            <a:xfrm>
              <a:off x="1784" y="2610"/>
              <a:ext cx="250" cy="381"/>
              <a:chOff x="1784" y="2610"/>
              <a:chExt cx="250" cy="381"/>
            </a:xfrm>
          </p:grpSpPr>
          <p:sp>
            <p:nvSpPr>
              <p:cNvPr id="928072" name="Line 7496"/>
              <p:cNvSpPr>
                <a:spLocks noChangeShapeType="1"/>
              </p:cNvSpPr>
              <p:nvPr/>
            </p:nvSpPr>
            <p:spPr bwMode="auto">
              <a:xfrm flipV="1">
                <a:off x="2033" y="298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73" name="Line 7497"/>
              <p:cNvSpPr>
                <a:spLocks noChangeShapeType="1"/>
              </p:cNvSpPr>
              <p:nvPr/>
            </p:nvSpPr>
            <p:spPr bwMode="auto">
              <a:xfrm>
                <a:off x="1850" y="298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74" name="Line 7498"/>
              <p:cNvSpPr>
                <a:spLocks noChangeShapeType="1"/>
              </p:cNvSpPr>
              <p:nvPr/>
            </p:nvSpPr>
            <p:spPr bwMode="auto">
              <a:xfrm flipH="1" flipV="1">
                <a:off x="2031" y="2983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75" name="Line 7499"/>
              <p:cNvSpPr>
                <a:spLocks noChangeShapeType="1"/>
              </p:cNvSpPr>
              <p:nvPr/>
            </p:nvSpPr>
            <p:spPr bwMode="auto">
              <a:xfrm>
                <a:off x="1850" y="297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76" name="Line 7500"/>
              <p:cNvSpPr>
                <a:spLocks noChangeShapeType="1"/>
              </p:cNvSpPr>
              <p:nvPr/>
            </p:nvSpPr>
            <p:spPr bwMode="auto">
              <a:xfrm flipV="1">
                <a:off x="2031" y="297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77" name="Line 7501"/>
              <p:cNvSpPr>
                <a:spLocks noChangeShapeType="1"/>
              </p:cNvSpPr>
              <p:nvPr/>
            </p:nvSpPr>
            <p:spPr bwMode="auto">
              <a:xfrm>
                <a:off x="1848" y="2975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78" name="Line 7502"/>
              <p:cNvSpPr>
                <a:spLocks noChangeShapeType="1"/>
              </p:cNvSpPr>
              <p:nvPr/>
            </p:nvSpPr>
            <p:spPr bwMode="auto">
              <a:xfrm flipH="1" flipV="1">
                <a:off x="2029" y="2975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79" name="Line 7503"/>
              <p:cNvSpPr>
                <a:spLocks noChangeShapeType="1"/>
              </p:cNvSpPr>
              <p:nvPr/>
            </p:nvSpPr>
            <p:spPr bwMode="auto">
              <a:xfrm>
                <a:off x="1848" y="297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80" name="Line 7504"/>
              <p:cNvSpPr>
                <a:spLocks noChangeShapeType="1"/>
              </p:cNvSpPr>
              <p:nvPr/>
            </p:nvSpPr>
            <p:spPr bwMode="auto">
              <a:xfrm flipV="1">
                <a:off x="2029" y="297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81" name="Line 7505"/>
              <p:cNvSpPr>
                <a:spLocks noChangeShapeType="1"/>
              </p:cNvSpPr>
              <p:nvPr/>
            </p:nvSpPr>
            <p:spPr bwMode="auto">
              <a:xfrm flipV="1">
                <a:off x="2029" y="2974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82" name="Line 7506"/>
              <p:cNvSpPr>
                <a:spLocks noChangeShapeType="1"/>
              </p:cNvSpPr>
              <p:nvPr/>
            </p:nvSpPr>
            <p:spPr bwMode="auto">
              <a:xfrm>
                <a:off x="1846" y="2966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83" name="Line 7507"/>
              <p:cNvSpPr>
                <a:spLocks noChangeShapeType="1"/>
              </p:cNvSpPr>
              <p:nvPr/>
            </p:nvSpPr>
            <p:spPr bwMode="auto">
              <a:xfrm>
                <a:off x="1846" y="2967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84" name="Line 7508"/>
              <p:cNvSpPr>
                <a:spLocks noChangeShapeType="1"/>
              </p:cNvSpPr>
              <p:nvPr/>
            </p:nvSpPr>
            <p:spPr bwMode="auto">
              <a:xfrm flipH="1" flipV="1">
                <a:off x="2028" y="296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85" name="Line 7509"/>
              <p:cNvSpPr>
                <a:spLocks noChangeShapeType="1"/>
              </p:cNvSpPr>
              <p:nvPr/>
            </p:nvSpPr>
            <p:spPr bwMode="auto">
              <a:xfrm>
                <a:off x="1846" y="296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86" name="Line 7510"/>
              <p:cNvSpPr>
                <a:spLocks noChangeShapeType="1"/>
              </p:cNvSpPr>
              <p:nvPr/>
            </p:nvSpPr>
            <p:spPr bwMode="auto">
              <a:xfrm flipV="1">
                <a:off x="2028" y="296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87" name="Line 7511"/>
              <p:cNvSpPr>
                <a:spLocks noChangeShapeType="1"/>
              </p:cNvSpPr>
              <p:nvPr/>
            </p:nvSpPr>
            <p:spPr bwMode="auto">
              <a:xfrm>
                <a:off x="1845" y="295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88" name="Line 7512"/>
              <p:cNvSpPr>
                <a:spLocks noChangeShapeType="1"/>
              </p:cNvSpPr>
              <p:nvPr/>
            </p:nvSpPr>
            <p:spPr bwMode="auto">
              <a:xfrm flipH="1" flipV="1">
                <a:off x="2026" y="2958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89" name="Line 7513"/>
              <p:cNvSpPr>
                <a:spLocks noChangeShapeType="1"/>
              </p:cNvSpPr>
              <p:nvPr/>
            </p:nvSpPr>
            <p:spPr bwMode="auto">
              <a:xfrm>
                <a:off x="1845" y="295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90" name="Line 7514"/>
              <p:cNvSpPr>
                <a:spLocks noChangeShapeType="1"/>
              </p:cNvSpPr>
              <p:nvPr/>
            </p:nvSpPr>
            <p:spPr bwMode="auto">
              <a:xfrm flipV="1">
                <a:off x="2026" y="295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91" name="Line 7515"/>
              <p:cNvSpPr>
                <a:spLocks noChangeShapeType="1"/>
              </p:cNvSpPr>
              <p:nvPr/>
            </p:nvSpPr>
            <p:spPr bwMode="auto">
              <a:xfrm>
                <a:off x="1843" y="294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92" name="Line 7516"/>
              <p:cNvSpPr>
                <a:spLocks noChangeShapeType="1"/>
              </p:cNvSpPr>
              <p:nvPr/>
            </p:nvSpPr>
            <p:spPr bwMode="auto">
              <a:xfrm flipH="1" flipV="1">
                <a:off x="2024" y="294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93" name="Line 7517"/>
              <p:cNvSpPr>
                <a:spLocks noChangeShapeType="1"/>
              </p:cNvSpPr>
              <p:nvPr/>
            </p:nvSpPr>
            <p:spPr bwMode="auto">
              <a:xfrm>
                <a:off x="1843" y="294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94" name="Line 7518"/>
              <p:cNvSpPr>
                <a:spLocks noChangeShapeType="1"/>
              </p:cNvSpPr>
              <p:nvPr/>
            </p:nvSpPr>
            <p:spPr bwMode="auto">
              <a:xfrm flipV="1">
                <a:off x="2024" y="294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95" name="Line 7519"/>
              <p:cNvSpPr>
                <a:spLocks noChangeShapeType="1"/>
              </p:cNvSpPr>
              <p:nvPr/>
            </p:nvSpPr>
            <p:spPr bwMode="auto">
              <a:xfrm>
                <a:off x="1841" y="294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96" name="Line 7520"/>
              <p:cNvSpPr>
                <a:spLocks noChangeShapeType="1"/>
              </p:cNvSpPr>
              <p:nvPr/>
            </p:nvSpPr>
            <p:spPr bwMode="auto">
              <a:xfrm flipH="1" flipV="1">
                <a:off x="2022" y="2941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97" name="Line 7521"/>
              <p:cNvSpPr>
                <a:spLocks noChangeShapeType="1"/>
              </p:cNvSpPr>
              <p:nvPr/>
            </p:nvSpPr>
            <p:spPr bwMode="auto">
              <a:xfrm flipV="1">
                <a:off x="2024" y="2943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98" name="Line 7522"/>
              <p:cNvSpPr>
                <a:spLocks noChangeShapeType="1"/>
              </p:cNvSpPr>
              <p:nvPr/>
            </p:nvSpPr>
            <p:spPr bwMode="auto">
              <a:xfrm>
                <a:off x="1841" y="2936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099" name="Line 7523"/>
              <p:cNvSpPr>
                <a:spLocks noChangeShapeType="1"/>
              </p:cNvSpPr>
              <p:nvPr/>
            </p:nvSpPr>
            <p:spPr bwMode="auto">
              <a:xfrm>
                <a:off x="1841" y="293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00" name="Line 7524"/>
              <p:cNvSpPr>
                <a:spLocks noChangeShapeType="1"/>
              </p:cNvSpPr>
              <p:nvPr/>
            </p:nvSpPr>
            <p:spPr bwMode="auto">
              <a:xfrm flipV="1">
                <a:off x="2022" y="293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01" name="Line 7525"/>
              <p:cNvSpPr>
                <a:spLocks noChangeShapeType="1"/>
              </p:cNvSpPr>
              <p:nvPr/>
            </p:nvSpPr>
            <p:spPr bwMode="auto">
              <a:xfrm>
                <a:off x="1840" y="293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02" name="Line 7526"/>
              <p:cNvSpPr>
                <a:spLocks noChangeShapeType="1"/>
              </p:cNvSpPr>
              <p:nvPr/>
            </p:nvSpPr>
            <p:spPr bwMode="auto">
              <a:xfrm flipH="1" flipV="1">
                <a:off x="2021" y="293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03" name="Line 7527"/>
              <p:cNvSpPr>
                <a:spLocks noChangeShapeType="1"/>
              </p:cNvSpPr>
              <p:nvPr/>
            </p:nvSpPr>
            <p:spPr bwMode="auto">
              <a:xfrm>
                <a:off x="1840" y="292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04" name="Line 7528"/>
              <p:cNvSpPr>
                <a:spLocks noChangeShapeType="1"/>
              </p:cNvSpPr>
              <p:nvPr/>
            </p:nvSpPr>
            <p:spPr bwMode="auto">
              <a:xfrm flipV="1">
                <a:off x="2021" y="292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05" name="Line 7529"/>
              <p:cNvSpPr>
                <a:spLocks noChangeShapeType="1"/>
              </p:cNvSpPr>
              <p:nvPr/>
            </p:nvSpPr>
            <p:spPr bwMode="auto">
              <a:xfrm>
                <a:off x="1838" y="292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06" name="Line 7530"/>
              <p:cNvSpPr>
                <a:spLocks noChangeShapeType="1"/>
              </p:cNvSpPr>
              <p:nvPr/>
            </p:nvSpPr>
            <p:spPr bwMode="auto">
              <a:xfrm flipH="1" flipV="1">
                <a:off x="2019" y="292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07" name="Line 7531"/>
              <p:cNvSpPr>
                <a:spLocks noChangeShapeType="1"/>
              </p:cNvSpPr>
              <p:nvPr/>
            </p:nvSpPr>
            <p:spPr bwMode="auto">
              <a:xfrm>
                <a:off x="1838" y="292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08" name="Line 7532"/>
              <p:cNvSpPr>
                <a:spLocks noChangeShapeType="1"/>
              </p:cNvSpPr>
              <p:nvPr/>
            </p:nvSpPr>
            <p:spPr bwMode="auto">
              <a:xfrm flipV="1">
                <a:off x="2019" y="292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09" name="Line 7533"/>
              <p:cNvSpPr>
                <a:spLocks noChangeShapeType="1"/>
              </p:cNvSpPr>
              <p:nvPr/>
            </p:nvSpPr>
            <p:spPr bwMode="auto">
              <a:xfrm>
                <a:off x="1836" y="291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10" name="Line 7534"/>
              <p:cNvSpPr>
                <a:spLocks noChangeShapeType="1"/>
              </p:cNvSpPr>
              <p:nvPr/>
            </p:nvSpPr>
            <p:spPr bwMode="auto">
              <a:xfrm flipH="1" flipV="1">
                <a:off x="2017" y="291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11" name="Line 7535"/>
              <p:cNvSpPr>
                <a:spLocks noChangeShapeType="1"/>
              </p:cNvSpPr>
              <p:nvPr/>
            </p:nvSpPr>
            <p:spPr bwMode="auto">
              <a:xfrm>
                <a:off x="1836" y="291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12" name="Line 7536"/>
              <p:cNvSpPr>
                <a:spLocks noChangeShapeType="1"/>
              </p:cNvSpPr>
              <p:nvPr/>
            </p:nvSpPr>
            <p:spPr bwMode="auto">
              <a:xfrm flipH="1" flipV="1">
                <a:off x="2016" y="291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13" name="Line 7537"/>
              <p:cNvSpPr>
                <a:spLocks noChangeShapeType="1"/>
              </p:cNvSpPr>
              <p:nvPr/>
            </p:nvSpPr>
            <p:spPr bwMode="auto">
              <a:xfrm>
                <a:off x="1835" y="2907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14" name="Line 7538"/>
              <p:cNvSpPr>
                <a:spLocks noChangeShapeType="1"/>
              </p:cNvSpPr>
              <p:nvPr/>
            </p:nvSpPr>
            <p:spPr bwMode="auto">
              <a:xfrm>
                <a:off x="1835" y="290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15" name="Line 7539"/>
              <p:cNvSpPr>
                <a:spLocks noChangeShapeType="1"/>
              </p:cNvSpPr>
              <p:nvPr/>
            </p:nvSpPr>
            <p:spPr bwMode="auto">
              <a:xfrm flipV="1">
                <a:off x="2016" y="290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16" name="Line 7540"/>
              <p:cNvSpPr>
                <a:spLocks noChangeShapeType="1"/>
              </p:cNvSpPr>
              <p:nvPr/>
            </p:nvSpPr>
            <p:spPr bwMode="auto">
              <a:xfrm>
                <a:off x="1835" y="290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17" name="Line 7541"/>
              <p:cNvSpPr>
                <a:spLocks noChangeShapeType="1"/>
              </p:cNvSpPr>
              <p:nvPr/>
            </p:nvSpPr>
            <p:spPr bwMode="auto">
              <a:xfrm flipH="1" flipV="1">
                <a:off x="2014" y="290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18" name="Line 7542"/>
              <p:cNvSpPr>
                <a:spLocks noChangeShapeType="1"/>
              </p:cNvSpPr>
              <p:nvPr/>
            </p:nvSpPr>
            <p:spPr bwMode="auto">
              <a:xfrm>
                <a:off x="1833" y="2898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19" name="Line 7543"/>
              <p:cNvSpPr>
                <a:spLocks noChangeShapeType="1"/>
              </p:cNvSpPr>
              <p:nvPr/>
            </p:nvSpPr>
            <p:spPr bwMode="auto">
              <a:xfrm flipV="1">
                <a:off x="2014" y="289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20" name="Line 7544"/>
              <p:cNvSpPr>
                <a:spLocks noChangeShapeType="1"/>
              </p:cNvSpPr>
              <p:nvPr/>
            </p:nvSpPr>
            <p:spPr bwMode="auto">
              <a:xfrm>
                <a:off x="1833" y="289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21" name="Line 7545"/>
              <p:cNvSpPr>
                <a:spLocks noChangeShapeType="1"/>
              </p:cNvSpPr>
              <p:nvPr/>
            </p:nvSpPr>
            <p:spPr bwMode="auto">
              <a:xfrm flipH="1" flipV="1">
                <a:off x="2012" y="289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22" name="Line 7546"/>
              <p:cNvSpPr>
                <a:spLocks noChangeShapeType="1"/>
              </p:cNvSpPr>
              <p:nvPr/>
            </p:nvSpPr>
            <p:spPr bwMode="auto">
              <a:xfrm>
                <a:off x="1831" y="289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23" name="Line 7547"/>
              <p:cNvSpPr>
                <a:spLocks noChangeShapeType="1"/>
              </p:cNvSpPr>
              <p:nvPr/>
            </p:nvSpPr>
            <p:spPr bwMode="auto">
              <a:xfrm flipV="1">
                <a:off x="2012" y="289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24" name="Line 7548"/>
              <p:cNvSpPr>
                <a:spLocks noChangeShapeType="1"/>
              </p:cNvSpPr>
              <p:nvPr/>
            </p:nvSpPr>
            <p:spPr bwMode="auto">
              <a:xfrm>
                <a:off x="1831" y="288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25" name="Line 7549"/>
              <p:cNvSpPr>
                <a:spLocks noChangeShapeType="1"/>
              </p:cNvSpPr>
              <p:nvPr/>
            </p:nvSpPr>
            <p:spPr bwMode="auto">
              <a:xfrm flipV="1">
                <a:off x="2011" y="2885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26" name="Line 7550"/>
              <p:cNvSpPr>
                <a:spLocks noChangeShapeType="1"/>
              </p:cNvSpPr>
              <p:nvPr/>
            </p:nvSpPr>
            <p:spPr bwMode="auto">
              <a:xfrm flipH="1" flipV="1">
                <a:off x="2011" y="2887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27" name="Line 7551"/>
              <p:cNvSpPr>
                <a:spLocks noChangeShapeType="1"/>
              </p:cNvSpPr>
              <p:nvPr/>
            </p:nvSpPr>
            <p:spPr bwMode="auto">
              <a:xfrm>
                <a:off x="1830" y="288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28" name="Line 7552"/>
              <p:cNvSpPr>
                <a:spLocks noChangeShapeType="1"/>
              </p:cNvSpPr>
              <p:nvPr/>
            </p:nvSpPr>
            <p:spPr bwMode="auto">
              <a:xfrm flipV="1">
                <a:off x="2011" y="288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29" name="Line 7553"/>
              <p:cNvSpPr>
                <a:spLocks noChangeShapeType="1"/>
              </p:cNvSpPr>
              <p:nvPr/>
            </p:nvSpPr>
            <p:spPr bwMode="auto">
              <a:xfrm>
                <a:off x="1830" y="287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30" name="Line 7554"/>
              <p:cNvSpPr>
                <a:spLocks noChangeShapeType="1"/>
              </p:cNvSpPr>
              <p:nvPr/>
            </p:nvSpPr>
            <p:spPr bwMode="auto">
              <a:xfrm flipH="1" flipV="1">
                <a:off x="2009" y="2877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31" name="Line 7555"/>
              <p:cNvSpPr>
                <a:spLocks noChangeShapeType="1"/>
              </p:cNvSpPr>
              <p:nvPr/>
            </p:nvSpPr>
            <p:spPr bwMode="auto">
              <a:xfrm>
                <a:off x="1828" y="287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32" name="Line 7556"/>
              <p:cNvSpPr>
                <a:spLocks noChangeShapeType="1"/>
              </p:cNvSpPr>
              <p:nvPr/>
            </p:nvSpPr>
            <p:spPr bwMode="auto">
              <a:xfrm flipH="1" flipV="1">
                <a:off x="2007" y="287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33" name="Line 7557"/>
              <p:cNvSpPr>
                <a:spLocks noChangeShapeType="1"/>
              </p:cNvSpPr>
              <p:nvPr/>
            </p:nvSpPr>
            <p:spPr bwMode="auto">
              <a:xfrm>
                <a:off x="1828" y="286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34" name="Line 7558"/>
              <p:cNvSpPr>
                <a:spLocks noChangeShapeType="1"/>
              </p:cNvSpPr>
              <p:nvPr/>
            </p:nvSpPr>
            <p:spPr bwMode="auto">
              <a:xfrm flipV="1">
                <a:off x="2007" y="286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35" name="Line 7559"/>
              <p:cNvSpPr>
                <a:spLocks noChangeShapeType="1"/>
              </p:cNvSpPr>
              <p:nvPr/>
            </p:nvSpPr>
            <p:spPr bwMode="auto">
              <a:xfrm>
                <a:off x="1826" y="286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36" name="Line 7560"/>
              <p:cNvSpPr>
                <a:spLocks noChangeShapeType="1"/>
              </p:cNvSpPr>
              <p:nvPr/>
            </p:nvSpPr>
            <p:spPr bwMode="auto">
              <a:xfrm flipH="1" flipV="1">
                <a:off x="2006" y="286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37" name="Line 7561"/>
              <p:cNvSpPr>
                <a:spLocks noChangeShapeType="1"/>
              </p:cNvSpPr>
              <p:nvPr/>
            </p:nvSpPr>
            <p:spPr bwMode="auto">
              <a:xfrm>
                <a:off x="1826" y="286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38" name="Line 7562"/>
              <p:cNvSpPr>
                <a:spLocks noChangeShapeType="1"/>
              </p:cNvSpPr>
              <p:nvPr/>
            </p:nvSpPr>
            <p:spPr bwMode="auto">
              <a:xfrm flipV="1">
                <a:off x="2006" y="286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39" name="Line 7563"/>
              <p:cNvSpPr>
                <a:spLocks noChangeShapeType="1"/>
              </p:cNvSpPr>
              <p:nvPr/>
            </p:nvSpPr>
            <p:spPr bwMode="auto">
              <a:xfrm>
                <a:off x="1825" y="285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40" name="Line 7564"/>
              <p:cNvSpPr>
                <a:spLocks noChangeShapeType="1"/>
              </p:cNvSpPr>
              <p:nvPr/>
            </p:nvSpPr>
            <p:spPr bwMode="auto">
              <a:xfrm flipH="1" flipV="1">
                <a:off x="2004" y="2856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41" name="Line 7565"/>
              <p:cNvSpPr>
                <a:spLocks noChangeShapeType="1"/>
              </p:cNvSpPr>
              <p:nvPr/>
            </p:nvSpPr>
            <p:spPr bwMode="auto">
              <a:xfrm flipV="1">
                <a:off x="2006" y="2859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42" name="Line 7566"/>
              <p:cNvSpPr>
                <a:spLocks noChangeShapeType="1"/>
              </p:cNvSpPr>
              <p:nvPr/>
            </p:nvSpPr>
            <p:spPr bwMode="auto">
              <a:xfrm>
                <a:off x="1825" y="285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43" name="Line 7567"/>
              <p:cNvSpPr>
                <a:spLocks noChangeShapeType="1"/>
              </p:cNvSpPr>
              <p:nvPr/>
            </p:nvSpPr>
            <p:spPr bwMode="auto">
              <a:xfrm flipV="1">
                <a:off x="2004" y="285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44" name="Line 7568"/>
              <p:cNvSpPr>
                <a:spLocks noChangeShapeType="1"/>
              </p:cNvSpPr>
              <p:nvPr/>
            </p:nvSpPr>
            <p:spPr bwMode="auto">
              <a:xfrm>
                <a:off x="1823" y="2847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45" name="Line 7569"/>
              <p:cNvSpPr>
                <a:spLocks noChangeShapeType="1"/>
              </p:cNvSpPr>
              <p:nvPr/>
            </p:nvSpPr>
            <p:spPr bwMode="auto">
              <a:xfrm flipH="1" flipV="1">
                <a:off x="2002" y="2847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46" name="Line 7570"/>
              <p:cNvSpPr>
                <a:spLocks noChangeShapeType="1"/>
              </p:cNvSpPr>
              <p:nvPr/>
            </p:nvSpPr>
            <p:spPr bwMode="auto">
              <a:xfrm>
                <a:off x="1823" y="2843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47" name="Line 7571"/>
              <p:cNvSpPr>
                <a:spLocks noChangeShapeType="1"/>
              </p:cNvSpPr>
              <p:nvPr/>
            </p:nvSpPr>
            <p:spPr bwMode="auto">
              <a:xfrm>
                <a:off x="1823" y="2845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48" name="Line 7572"/>
              <p:cNvSpPr>
                <a:spLocks noChangeShapeType="1"/>
              </p:cNvSpPr>
              <p:nvPr/>
            </p:nvSpPr>
            <p:spPr bwMode="auto">
              <a:xfrm flipH="1" flipV="1">
                <a:off x="2001" y="284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49" name="Line 7573"/>
              <p:cNvSpPr>
                <a:spLocks noChangeShapeType="1"/>
              </p:cNvSpPr>
              <p:nvPr/>
            </p:nvSpPr>
            <p:spPr bwMode="auto">
              <a:xfrm>
                <a:off x="1821" y="2839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50" name="Line 7574"/>
              <p:cNvSpPr>
                <a:spLocks noChangeShapeType="1"/>
              </p:cNvSpPr>
              <p:nvPr/>
            </p:nvSpPr>
            <p:spPr bwMode="auto">
              <a:xfrm flipV="1">
                <a:off x="2001" y="283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51" name="Line 7575"/>
              <p:cNvSpPr>
                <a:spLocks noChangeShapeType="1"/>
              </p:cNvSpPr>
              <p:nvPr/>
            </p:nvSpPr>
            <p:spPr bwMode="auto">
              <a:xfrm>
                <a:off x="1821" y="283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52" name="Line 7576"/>
              <p:cNvSpPr>
                <a:spLocks noChangeShapeType="1"/>
              </p:cNvSpPr>
              <p:nvPr/>
            </p:nvSpPr>
            <p:spPr bwMode="auto">
              <a:xfrm flipH="1" flipV="1">
                <a:off x="1999" y="2834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53" name="Line 7577"/>
              <p:cNvSpPr>
                <a:spLocks noChangeShapeType="1"/>
              </p:cNvSpPr>
              <p:nvPr/>
            </p:nvSpPr>
            <p:spPr bwMode="auto">
              <a:xfrm>
                <a:off x="1820" y="283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54" name="Line 7578"/>
              <p:cNvSpPr>
                <a:spLocks noChangeShapeType="1"/>
              </p:cNvSpPr>
              <p:nvPr/>
            </p:nvSpPr>
            <p:spPr bwMode="auto">
              <a:xfrm flipV="1">
                <a:off x="1999" y="2830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55" name="Line 7579"/>
              <p:cNvSpPr>
                <a:spLocks noChangeShapeType="1"/>
              </p:cNvSpPr>
              <p:nvPr/>
            </p:nvSpPr>
            <p:spPr bwMode="auto">
              <a:xfrm flipV="1">
                <a:off x="1999" y="2832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56" name="Line 7580"/>
              <p:cNvSpPr>
                <a:spLocks noChangeShapeType="1"/>
              </p:cNvSpPr>
              <p:nvPr/>
            </p:nvSpPr>
            <p:spPr bwMode="auto">
              <a:xfrm>
                <a:off x="1820" y="282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57" name="Line 7581"/>
              <p:cNvSpPr>
                <a:spLocks noChangeShapeType="1"/>
              </p:cNvSpPr>
              <p:nvPr/>
            </p:nvSpPr>
            <p:spPr bwMode="auto">
              <a:xfrm flipH="1" flipV="1">
                <a:off x="1997" y="2826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58" name="Line 7582"/>
              <p:cNvSpPr>
                <a:spLocks noChangeShapeType="1"/>
              </p:cNvSpPr>
              <p:nvPr/>
            </p:nvSpPr>
            <p:spPr bwMode="auto">
              <a:xfrm>
                <a:off x="1818" y="2822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59" name="Line 7583"/>
              <p:cNvSpPr>
                <a:spLocks noChangeShapeType="1"/>
              </p:cNvSpPr>
              <p:nvPr/>
            </p:nvSpPr>
            <p:spPr bwMode="auto">
              <a:xfrm flipV="1">
                <a:off x="1997" y="282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60" name="Line 7584"/>
              <p:cNvSpPr>
                <a:spLocks noChangeShapeType="1"/>
              </p:cNvSpPr>
              <p:nvPr/>
            </p:nvSpPr>
            <p:spPr bwMode="auto">
              <a:xfrm>
                <a:off x="1818" y="281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61" name="Line 7585"/>
              <p:cNvSpPr>
                <a:spLocks noChangeShapeType="1"/>
              </p:cNvSpPr>
              <p:nvPr/>
            </p:nvSpPr>
            <p:spPr bwMode="auto">
              <a:xfrm flipH="1" flipV="1">
                <a:off x="1996" y="281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62" name="Line 7586"/>
              <p:cNvSpPr>
                <a:spLocks noChangeShapeType="1"/>
              </p:cNvSpPr>
              <p:nvPr/>
            </p:nvSpPr>
            <p:spPr bwMode="auto">
              <a:xfrm>
                <a:off x="1816" y="281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63" name="Line 7587"/>
              <p:cNvSpPr>
                <a:spLocks noChangeShapeType="1"/>
              </p:cNvSpPr>
              <p:nvPr/>
            </p:nvSpPr>
            <p:spPr bwMode="auto">
              <a:xfrm flipH="1" flipV="1">
                <a:off x="1994" y="281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64" name="Line 7588"/>
              <p:cNvSpPr>
                <a:spLocks noChangeShapeType="1"/>
              </p:cNvSpPr>
              <p:nvPr/>
            </p:nvSpPr>
            <p:spPr bwMode="auto">
              <a:xfrm>
                <a:off x="1816" y="280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65" name="Line 7589"/>
              <p:cNvSpPr>
                <a:spLocks noChangeShapeType="1"/>
              </p:cNvSpPr>
              <p:nvPr/>
            </p:nvSpPr>
            <p:spPr bwMode="auto">
              <a:xfrm>
                <a:off x="1816" y="2812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66" name="Line 7590"/>
              <p:cNvSpPr>
                <a:spLocks noChangeShapeType="1"/>
              </p:cNvSpPr>
              <p:nvPr/>
            </p:nvSpPr>
            <p:spPr bwMode="auto">
              <a:xfrm flipV="1">
                <a:off x="1994" y="280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67" name="Line 7591"/>
              <p:cNvSpPr>
                <a:spLocks noChangeShapeType="1"/>
              </p:cNvSpPr>
              <p:nvPr/>
            </p:nvSpPr>
            <p:spPr bwMode="auto">
              <a:xfrm>
                <a:off x="1816" y="280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68" name="Line 7592"/>
              <p:cNvSpPr>
                <a:spLocks noChangeShapeType="1"/>
              </p:cNvSpPr>
              <p:nvPr/>
            </p:nvSpPr>
            <p:spPr bwMode="auto">
              <a:xfrm flipV="1">
                <a:off x="1992" y="2805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69" name="Line 7593"/>
              <p:cNvSpPr>
                <a:spLocks noChangeShapeType="1"/>
              </p:cNvSpPr>
              <p:nvPr/>
            </p:nvSpPr>
            <p:spPr bwMode="auto">
              <a:xfrm flipH="1" flipV="1">
                <a:off x="1992" y="2806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70" name="Line 7594"/>
              <p:cNvSpPr>
                <a:spLocks noChangeShapeType="1"/>
              </p:cNvSpPr>
              <p:nvPr/>
            </p:nvSpPr>
            <p:spPr bwMode="auto">
              <a:xfrm>
                <a:off x="1814" y="280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71" name="Line 7595"/>
              <p:cNvSpPr>
                <a:spLocks noChangeShapeType="1"/>
              </p:cNvSpPr>
              <p:nvPr/>
            </p:nvSpPr>
            <p:spPr bwMode="auto">
              <a:xfrm flipV="1">
                <a:off x="1992" y="280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72" name="Line 7596"/>
              <p:cNvSpPr>
                <a:spLocks noChangeShapeType="1"/>
              </p:cNvSpPr>
              <p:nvPr/>
            </p:nvSpPr>
            <p:spPr bwMode="auto">
              <a:xfrm>
                <a:off x="1814" y="279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73" name="Line 7597"/>
              <p:cNvSpPr>
                <a:spLocks noChangeShapeType="1"/>
              </p:cNvSpPr>
              <p:nvPr/>
            </p:nvSpPr>
            <p:spPr bwMode="auto">
              <a:xfrm flipH="1" flipV="1">
                <a:off x="1991" y="279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74" name="Line 7598"/>
              <p:cNvSpPr>
                <a:spLocks noChangeShapeType="1"/>
              </p:cNvSpPr>
              <p:nvPr/>
            </p:nvSpPr>
            <p:spPr bwMode="auto">
              <a:xfrm>
                <a:off x="1813" y="279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75" name="Line 7599"/>
              <p:cNvSpPr>
                <a:spLocks noChangeShapeType="1"/>
              </p:cNvSpPr>
              <p:nvPr/>
            </p:nvSpPr>
            <p:spPr bwMode="auto">
              <a:xfrm flipH="1" flipV="1">
                <a:off x="1989" y="2792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76" name="Line 7600"/>
              <p:cNvSpPr>
                <a:spLocks noChangeShapeType="1"/>
              </p:cNvSpPr>
              <p:nvPr/>
            </p:nvSpPr>
            <p:spPr bwMode="auto">
              <a:xfrm>
                <a:off x="1813" y="278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77" name="Line 7601"/>
              <p:cNvSpPr>
                <a:spLocks noChangeShapeType="1"/>
              </p:cNvSpPr>
              <p:nvPr/>
            </p:nvSpPr>
            <p:spPr bwMode="auto">
              <a:xfrm flipV="1">
                <a:off x="1989" y="278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78" name="Line 7602"/>
              <p:cNvSpPr>
                <a:spLocks noChangeShapeType="1"/>
              </p:cNvSpPr>
              <p:nvPr/>
            </p:nvSpPr>
            <p:spPr bwMode="auto">
              <a:xfrm>
                <a:off x="1811" y="2783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79" name="Line 7603"/>
              <p:cNvSpPr>
                <a:spLocks noChangeShapeType="1"/>
              </p:cNvSpPr>
              <p:nvPr/>
            </p:nvSpPr>
            <p:spPr bwMode="auto">
              <a:xfrm flipH="1" flipV="1">
                <a:off x="1987" y="2783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80" name="Line 7604"/>
              <p:cNvSpPr>
                <a:spLocks noChangeShapeType="1"/>
              </p:cNvSpPr>
              <p:nvPr/>
            </p:nvSpPr>
            <p:spPr bwMode="auto">
              <a:xfrm>
                <a:off x="1811" y="277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81" name="Line 7605"/>
              <p:cNvSpPr>
                <a:spLocks noChangeShapeType="1"/>
              </p:cNvSpPr>
              <p:nvPr/>
            </p:nvSpPr>
            <p:spPr bwMode="auto">
              <a:xfrm flipV="1">
                <a:off x="1987" y="2779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82" name="Line 7606"/>
              <p:cNvSpPr>
                <a:spLocks noChangeShapeType="1"/>
              </p:cNvSpPr>
              <p:nvPr/>
            </p:nvSpPr>
            <p:spPr bwMode="auto">
              <a:xfrm flipV="1">
                <a:off x="1987" y="2781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83" name="Line 7607"/>
              <p:cNvSpPr>
                <a:spLocks noChangeShapeType="1"/>
              </p:cNvSpPr>
              <p:nvPr/>
            </p:nvSpPr>
            <p:spPr bwMode="auto">
              <a:xfrm>
                <a:off x="1809" y="2775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84" name="Line 7608"/>
              <p:cNvSpPr>
                <a:spLocks noChangeShapeType="1"/>
              </p:cNvSpPr>
              <p:nvPr/>
            </p:nvSpPr>
            <p:spPr bwMode="auto">
              <a:xfrm>
                <a:off x="1811" y="2777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85" name="Line 7609"/>
              <p:cNvSpPr>
                <a:spLocks noChangeShapeType="1"/>
              </p:cNvSpPr>
              <p:nvPr/>
            </p:nvSpPr>
            <p:spPr bwMode="auto">
              <a:xfrm flipH="1" flipV="1">
                <a:off x="1986" y="277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86" name="Line 7610"/>
              <p:cNvSpPr>
                <a:spLocks noChangeShapeType="1"/>
              </p:cNvSpPr>
              <p:nvPr/>
            </p:nvSpPr>
            <p:spPr bwMode="auto">
              <a:xfrm>
                <a:off x="1809" y="277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87" name="Line 7611"/>
              <p:cNvSpPr>
                <a:spLocks noChangeShapeType="1"/>
              </p:cNvSpPr>
              <p:nvPr/>
            </p:nvSpPr>
            <p:spPr bwMode="auto">
              <a:xfrm flipH="1" flipV="1">
                <a:off x="1984" y="277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88" name="Line 7612"/>
              <p:cNvSpPr>
                <a:spLocks noChangeShapeType="1"/>
              </p:cNvSpPr>
              <p:nvPr/>
            </p:nvSpPr>
            <p:spPr bwMode="auto">
              <a:xfrm>
                <a:off x="1809" y="276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89" name="Line 7613"/>
              <p:cNvSpPr>
                <a:spLocks noChangeShapeType="1"/>
              </p:cNvSpPr>
              <p:nvPr/>
            </p:nvSpPr>
            <p:spPr bwMode="auto">
              <a:xfrm flipV="1">
                <a:off x="1984" y="276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90" name="Line 7614"/>
              <p:cNvSpPr>
                <a:spLocks noChangeShapeType="1"/>
              </p:cNvSpPr>
              <p:nvPr/>
            </p:nvSpPr>
            <p:spPr bwMode="auto">
              <a:xfrm>
                <a:off x="1808" y="276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91" name="Line 7615"/>
              <p:cNvSpPr>
                <a:spLocks noChangeShapeType="1"/>
              </p:cNvSpPr>
              <p:nvPr/>
            </p:nvSpPr>
            <p:spPr bwMode="auto">
              <a:xfrm flipH="1" flipV="1">
                <a:off x="1982" y="276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92" name="Line 7616"/>
              <p:cNvSpPr>
                <a:spLocks noChangeShapeType="1"/>
              </p:cNvSpPr>
              <p:nvPr/>
            </p:nvSpPr>
            <p:spPr bwMode="auto">
              <a:xfrm>
                <a:off x="1808" y="275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93" name="Line 7617"/>
              <p:cNvSpPr>
                <a:spLocks noChangeShapeType="1"/>
              </p:cNvSpPr>
              <p:nvPr/>
            </p:nvSpPr>
            <p:spPr bwMode="auto">
              <a:xfrm flipV="1">
                <a:off x="1982" y="275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94" name="Line 7618"/>
              <p:cNvSpPr>
                <a:spLocks noChangeShapeType="1"/>
              </p:cNvSpPr>
              <p:nvPr/>
            </p:nvSpPr>
            <p:spPr bwMode="auto">
              <a:xfrm>
                <a:off x="1806" y="275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95" name="Line 7619"/>
              <p:cNvSpPr>
                <a:spLocks noChangeShapeType="1"/>
              </p:cNvSpPr>
              <p:nvPr/>
            </p:nvSpPr>
            <p:spPr bwMode="auto">
              <a:xfrm flipV="1">
                <a:off x="1981" y="2754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96" name="Line 7620"/>
              <p:cNvSpPr>
                <a:spLocks noChangeShapeType="1"/>
              </p:cNvSpPr>
              <p:nvPr/>
            </p:nvSpPr>
            <p:spPr bwMode="auto">
              <a:xfrm flipH="1" flipV="1">
                <a:off x="1981" y="2756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97" name="Line 7621"/>
              <p:cNvSpPr>
                <a:spLocks noChangeShapeType="1"/>
              </p:cNvSpPr>
              <p:nvPr/>
            </p:nvSpPr>
            <p:spPr bwMode="auto">
              <a:xfrm>
                <a:off x="1806" y="274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98" name="Line 7622"/>
              <p:cNvSpPr>
                <a:spLocks noChangeShapeType="1"/>
              </p:cNvSpPr>
              <p:nvPr/>
            </p:nvSpPr>
            <p:spPr bwMode="auto">
              <a:xfrm flipH="1" flipV="1">
                <a:off x="1979" y="274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199" name="Line 7623"/>
              <p:cNvSpPr>
                <a:spLocks noChangeShapeType="1"/>
              </p:cNvSpPr>
              <p:nvPr/>
            </p:nvSpPr>
            <p:spPr bwMode="auto">
              <a:xfrm>
                <a:off x="1804" y="2745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00" name="Line 7624"/>
              <p:cNvSpPr>
                <a:spLocks noChangeShapeType="1"/>
              </p:cNvSpPr>
              <p:nvPr/>
            </p:nvSpPr>
            <p:spPr bwMode="auto">
              <a:xfrm flipV="1">
                <a:off x="1979" y="274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01" name="Line 7625"/>
              <p:cNvSpPr>
                <a:spLocks noChangeShapeType="1"/>
              </p:cNvSpPr>
              <p:nvPr/>
            </p:nvSpPr>
            <p:spPr bwMode="auto">
              <a:xfrm>
                <a:off x="1804" y="2741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02" name="Line 7626"/>
              <p:cNvSpPr>
                <a:spLocks noChangeShapeType="1"/>
              </p:cNvSpPr>
              <p:nvPr/>
            </p:nvSpPr>
            <p:spPr bwMode="auto">
              <a:xfrm>
                <a:off x="1804" y="274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03" name="Line 7627"/>
              <p:cNvSpPr>
                <a:spLocks noChangeShapeType="1"/>
              </p:cNvSpPr>
              <p:nvPr/>
            </p:nvSpPr>
            <p:spPr bwMode="auto">
              <a:xfrm flipH="1" flipV="1">
                <a:off x="1977" y="274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04" name="Line 7628"/>
              <p:cNvSpPr>
                <a:spLocks noChangeShapeType="1"/>
              </p:cNvSpPr>
              <p:nvPr/>
            </p:nvSpPr>
            <p:spPr bwMode="auto">
              <a:xfrm>
                <a:off x="1804" y="273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05" name="Line 7629"/>
              <p:cNvSpPr>
                <a:spLocks noChangeShapeType="1"/>
              </p:cNvSpPr>
              <p:nvPr/>
            </p:nvSpPr>
            <p:spPr bwMode="auto">
              <a:xfrm flipH="1" flipV="1">
                <a:off x="1976" y="273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06" name="Line 7630"/>
              <p:cNvSpPr>
                <a:spLocks noChangeShapeType="1"/>
              </p:cNvSpPr>
              <p:nvPr/>
            </p:nvSpPr>
            <p:spPr bwMode="auto">
              <a:xfrm>
                <a:off x="1803" y="2733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07" name="Line 7631"/>
              <p:cNvSpPr>
                <a:spLocks noChangeShapeType="1"/>
              </p:cNvSpPr>
              <p:nvPr/>
            </p:nvSpPr>
            <p:spPr bwMode="auto">
              <a:xfrm flipV="1">
                <a:off x="1976" y="2733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08" name="Line 7632"/>
              <p:cNvSpPr>
                <a:spLocks noChangeShapeType="1"/>
              </p:cNvSpPr>
              <p:nvPr/>
            </p:nvSpPr>
            <p:spPr bwMode="auto">
              <a:xfrm>
                <a:off x="1803" y="272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09" name="Line 7633"/>
              <p:cNvSpPr>
                <a:spLocks noChangeShapeType="1"/>
              </p:cNvSpPr>
              <p:nvPr/>
            </p:nvSpPr>
            <p:spPr bwMode="auto">
              <a:xfrm flipH="1" flipV="1">
                <a:off x="1974" y="2728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10" name="Line 7634"/>
              <p:cNvSpPr>
                <a:spLocks noChangeShapeType="1"/>
              </p:cNvSpPr>
              <p:nvPr/>
            </p:nvSpPr>
            <p:spPr bwMode="auto">
              <a:xfrm flipV="1">
                <a:off x="1976" y="2731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11" name="Line 7635"/>
              <p:cNvSpPr>
                <a:spLocks noChangeShapeType="1"/>
              </p:cNvSpPr>
              <p:nvPr/>
            </p:nvSpPr>
            <p:spPr bwMode="auto">
              <a:xfrm>
                <a:off x="1801" y="272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12" name="Line 7636"/>
              <p:cNvSpPr>
                <a:spLocks noChangeShapeType="1"/>
              </p:cNvSpPr>
              <p:nvPr/>
            </p:nvSpPr>
            <p:spPr bwMode="auto">
              <a:xfrm flipH="1" flipV="1">
                <a:off x="1972" y="272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13" name="Line 7637"/>
              <p:cNvSpPr>
                <a:spLocks noChangeShapeType="1"/>
              </p:cNvSpPr>
              <p:nvPr/>
            </p:nvSpPr>
            <p:spPr bwMode="auto">
              <a:xfrm>
                <a:off x="1801" y="272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14" name="Line 7638"/>
              <p:cNvSpPr>
                <a:spLocks noChangeShapeType="1"/>
              </p:cNvSpPr>
              <p:nvPr/>
            </p:nvSpPr>
            <p:spPr bwMode="auto">
              <a:xfrm flipV="1">
                <a:off x="1972" y="272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15" name="Line 7639"/>
              <p:cNvSpPr>
                <a:spLocks noChangeShapeType="1"/>
              </p:cNvSpPr>
              <p:nvPr/>
            </p:nvSpPr>
            <p:spPr bwMode="auto">
              <a:xfrm>
                <a:off x="1799" y="271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16" name="Line 7640"/>
              <p:cNvSpPr>
                <a:spLocks noChangeShapeType="1"/>
              </p:cNvSpPr>
              <p:nvPr/>
            </p:nvSpPr>
            <p:spPr bwMode="auto">
              <a:xfrm flipH="1" flipV="1">
                <a:off x="1970" y="271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17" name="Line 7641"/>
              <p:cNvSpPr>
                <a:spLocks noChangeShapeType="1"/>
              </p:cNvSpPr>
              <p:nvPr/>
            </p:nvSpPr>
            <p:spPr bwMode="auto">
              <a:xfrm>
                <a:off x="1799" y="271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18" name="Line 7642"/>
              <p:cNvSpPr>
                <a:spLocks noChangeShapeType="1"/>
              </p:cNvSpPr>
              <p:nvPr/>
            </p:nvSpPr>
            <p:spPr bwMode="auto">
              <a:xfrm flipV="1">
                <a:off x="1970" y="271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19" name="Line 7643"/>
              <p:cNvSpPr>
                <a:spLocks noChangeShapeType="1"/>
              </p:cNvSpPr>
              <p:nvPr/>
            </p:nvSpPr>
            <p:spPr bwMode="auto">
              <a:xfrm>
                <a:off x="1799" y="270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20" name="Line 7644"/>
              <p:cNvSpPr>
                <a:spLocks noChangeShapeType="1"/>
              </p:cNvSpPr>
              <p:nvPr/>
            </p:nvSpPr>
            <p:spPr bwMode="auto">
              <a:xfrm flipH="1" flipV="1">
                <a:off x="1969" y="270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21" name="Line 7645"/>
              <p:cNvSpPr>
                <a:spLocks noChangeShapeType="1"/>
              </p:cNvSpPr>
              <p:nvPr/>
            </p:nvSpPr>
            <p:spPr bwMode="auto">
              <a:xfrm>
                <a:off x="1798" y="2702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22" name="Line 7646"/>
              <p:cNvSpPr>
                <a:spLocks noChangeShapeType="1"/>
              </p:cNvSpPr>
              <p:nvPr/>
            </p:nvSpPr>
            <p:spPr bwMode="auto">
              <a:xfrm>
                <a:off x="1798" y="270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23" name="Line 7647"/>
              <p:cNvSpPr>
                <a:spLocks noChangeShapeType="1"/>
              </p:cNvSpPr>
              <p:nvPr/>
            </p:nvSpPr>
            <p:spPr bwMode="auto">
              <a:xfrm flipH="1" flipV="1">
                <a:off x="1967" y="270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24" name="Line 7648"/>
              <p:cNvSpPr>
                <a:spLocks noChangeShapeType="1"/>
              </p:cNvSpPr>
              <p:nvPr/>
            </p:nvSpPr>
            <p:spPr bwMode="auto">
              <a:xfrm>
                <a:off x="1798" y="269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25" name="Line 7649"/>
              <p:cNvSpPr>
                <a:spLocks noChangeShapeType="1"/>
              </p:cNvSpPr>
              <p:nvPr/>
            </p:nvSpPr>
            <p:spPr bwMode="auto">
              <a:xfrm flipV="1">
                <a:off x="1967" y="269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26" name="Line 7650"/>
              <p:cNvSpPr>
                <a:spLocks noChangeShapeType="1"/>
              </p:cNvSpPr>
              <p:nvPr/>
            </p:nvSpPr>
            <p:spPr bwMode="auto">
              <a:xfrm>
                <a:off x="1796" y="2694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27" name="Line 7651"/>
              <p:cNvSpPr>
                <a:spLocks noChangeShapeType="1"/>
              </p:cNvSpPr>
              <p:nvPr/>
            </p:nvSpPr>
            <p:spPr bwMode="auto">
              <a:xfrm flipH="1" flipV="1">
                <a:off x="1965" y="2694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28" name="Line 7652"/>
              <p:cNvSpPr>
                <a:spLocks noChangeShapeType="1"/>
              </p:cNvSpPr>
              <p:nvPr/>
            </p:nvSpPr>
            <p:spPr bwMode="auto">
              <a:xfrm>
                <a:off x="1796" y="269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29" name="Line 7653"/>
              <p:cNvSpPr>
                <a:spLocks noChangeShapeType="1"/>
              </p:cNvSpPr>
              <p:nvPr/>
            </p:nvSpPr>
            <p:spPr bwMode="auto">
              <a:xfrm flipH="1" flipV="1">
                <a:off x="1964" y="269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30" name="Line 7654"/>
              <p:cNvSpPr>
                <a:spLocks noChangeShapeType="1"/>
              </p:cNvSpPr>
              <p:nvPr/>
            </p:nvSpPr>
            <p:spPr bwMode="auto">
              <a:xfrm>
                <a:off x="1796" y="268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31" name="Line 7655"/>
              <p:cNvSpPr>
                <a:spLocks noChangeShapeType="1"/>
              </p:cNvSpPr>
              <p:nvPr/>
            </p:nvSpPr>
            <p:spPr bwMode="auto">
              <a:xfrm flipV="1">
                <a:off x="1964" y="268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32" name="Line 7656"/>
              <p:cNvSpPr>
                <a:spLocks noChangeShapeType="1"/>
              </p:cNvSpPr>
              <p:nvPr/>
            </p:nvSpPr>
            <p:spPr bwMode="auto">
              <a:xfrm>
                <a:off x="1794" y="2681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33" name="Line 7657"/>
              <p:cNvSpPr>
                <a:spLocks noChangeShapeType="1"/>
              </p:cNvSpPr>
              <p:nvPr/>
            </p:nvSpPr>
            <p:spPr bwMode="auto">
              <a:xfrm flipV="1">
                <a:off x="1962" y="2681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34" name="Line 7658"/>
              <p:cNvSpPr>
                <a:spLocks noChangeShapeType="1"/>
              </p:cNvSpPr>
              <p:nvPr/>
            </p:nvSpPr>
            <p:spPr bwMode="auto">
              <a:xfrm flipH="1" flipV="1">
                <a:off x="1962" y="2683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35" name="Line 7659"/>
              <p:cNvSpPr>
                <a:spLocks noChangeShapeType="1"/>
              </p:cNvSpPr>
              <p:nvPr/>
            </p:nvSpPr>
            <p:spPr bwMode="auto">
              <a:xfrm>
                <a:off x="1794" y="267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36" name="Line 7660"/>
              <p:cNvSpPr>
                <a:spLocks noChangeShapeType="1"/>
              </p:cNvSpPr>
              <p:nvPr/>
            </p:nvSpPr>
            <p:spPr bwMode="auto">
              <a:xfrm flipH="1" flipV="1">
                <a:off x="1960" y="2677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37" name="Line 7661"/>
              <p:cNvSpPr>
                <a:spLocks noChangeShapeType="1"/>
              </p:cNvSpPr>
              <p:nvPr/>
            </p:nvSpPr>
            <p:spPr bwMode="auto">
              <a:xfrm>
                <a:off x="1794" y="267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38" name="Line 7662"/>
              <p:cNvSpPr>
                <a:spLocks noChangeShapeType="1"/>
              </p:cNvSpPr>
              <p:nvPr/>
            </p:nvSpPr>
            <p:spPr bwMode="auto">
              <a:xfrm flipV="1">
                <a:off x="1960" y="267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39" name="Line 7663"/>
              <p:cNvSpPr>
                <a:spLocks noChangeShapeType="1"/>
              </p:cNvSpPr>
              <p:nvPr/>
            </p:nvSpPr>
            <p:spPr bwMode="auto">
              <a:xfrm>
                <a:off x="1793" y="266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40" name="Line 7664"/>
              <p:cNvSpPr>
                <a:spLocks noChangeShapeType="1"/>
              </p:cNvSpPr>
              <p:nvPr/>
            </p:nvSpPr>
            <p:spPr bwMode="auto">
              <a:xfrm flipH="1" flipV="1">
                <a:off x="1959" y="266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41" name="Line 7665"/>
              <p:cNvSpPr>
                <a:spLocks noChangeShapeType="1"/>
              </p:cNvSpPr>
              <p:nvPr/>
            </p:nvSpPr>
            <p:spPr bwMode="auto">
              <a:xfrm>
                <a:off x="1793" y="2665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42" name="Line 7666"/>
              <p:cNvSpPr>
                <a:spLocks noChangeShapeType="1"/>
              </p:cNvSpPr>
              <p:nvPr/>
            </p:nvSpPr>
            <p:spPr bwMode="auto">
              <a:xfrm flipH="1" flipV="1">
                <a:off x="1957" y="2665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43" name="Line 7667"/>
              <p:cNvSpPr>
                <a:spLocks noChangeShapeType="1"/>
              </p:cNvSpPr>
              <p:nvPr/>
            </p:nvSpPr>
            <p:spPr bwMode="auto">
              <a:xfrm>
                <a:off x="1791" y="2660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44" name="Line 7668"/>
              <p:cNvSpPr>
                <a:spLocks noChangeShapeType="1"/>
              </p:cNvSpPr>
              <p:nvPr/>
            </p:nvSpPr>
            <p:spPr bwMode="auto">
              <a:xfrm flipV="1">
                <a:off x="1957" y="2660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45" name="Line 7669"/>
              <p:cNvSpPr>
                <a:spLocks noChangeShapeType="1"/>
              </p:cNvSpPr>
              <p:nvPr/>
            </p:nvSpPr>
            <p:spPr bwMode="auto">
              <a:xfrm flipV="1">
                <a:off x="1957" y="266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46" name="Line 7670"/>
              <p:cNvSpPr>
                <a:spLocks noChangeShapeType="1"/>
              </p:cNvSpPr>
              <p:nvPr/>
            </p:nvSpPr>
            <p:spPr bwMode="auto">
              <a:xfrm>
                <a:off x="1791" y="265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47" name="Line 7671"/>
              <p:cNvSpPr>
                <a:spLocks noChangeShapeType="1"/>
              </p:cNvSpPr>
              <p:nvPr/>
            </p:nvSpPr>
            <p:spPr bwMode="auto">
              <a:xfrm flipH="1" flipV="1">
                <a:off x="1955" y="2656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48" name="Line 7672"/>
              <p:cNvSpPr>
                <a:spLocks noChangeShapeType="1"/>
              </p:cNvSpPr>
              <p:nvPr/>
            </p:nvSpPr>
            <p:spPr bwMode="auto">
              <a:xfrm>
                <a:off x="1791" y="265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49" name="Line 7673"/>
              <p:cNvSpPr>
                <a:spLocks noChangeShapeType="1"/>
              </p:cNvSpPr>
              <p:nvPr/>
            </p:nvSpPr>
            <p:spPr bwMode="auto">
              <a:xfrm flipH="1" flipV="1">
                <a:off x="1954" y="265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50" name="Line 7674"/>
              <p:cNvSpPr>
                <a:spLocks noChangeShapeType="1"/>
              </p:cNvSpPr>
              <p:nvPr/>
            </p:nvSpPr>
            <p:spPr bwMode="auto">
              <a:xfrm>
                <a:off x="1789" y="2647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51" name="Line 7675"/>
              <p:cNvSpPr>
                <a:spLocks noChangeShapeType="1"/>
              </p:cNvSpPr>
              <p:nvPr/>
            </p:nvSpPr>
            <p:spPr bwMode="auto">
              <a:xfrm flipV="1">
                <a:off x="1954" y="264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52" name="Line 7676"/>
              <p:cNvSpPr>
                <a:spLocks noChangeShapeType="1"/>
              </p:cNvSpPr>
              <p:nvPr/>
            </p:nvSpPr>
            <p:spPr bwMode="auto">
              <a:xfrm>
                <a:off x="1789" y="264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53" name="Line 7677"/>
              <p:cNvSpPr>
                <a:spLocks noChangeShapeType="1"/>
              </p:cNvSpPr>
              <p:nvPr/>
            </p:nvSpPr>
            <p:spPr bwMode="auto">
              <a:xfrm flipH="1" flipV="1">
                <a:off x="1952" y="2644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54" name="Line 7678"/>
              <p:cNvSpPr>
                <a:spLocks noChangeShapeType="1"/>
              </p:cNvSpPr>
              <p:nvPr/>
            </p:nvSpPr>
            <p:spPr bwMode="auto">
              <a:xfrm>
                <a:off x="1789" y="263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55" name="Line 7679"/>
              <p:cNvSpPr>
                <a:spLocks noChangeShapeType="1"/>
              </p:cNvSpPr>
              <p:nvPr/>
            </p:nvSpPr>
            <p:spPr bwMode="auto">
              <a:xfrm flipH="1" flipV="1">
                <a:off x="1950" y="263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56" name="Line 7680"/>
              <p:cNvSpPr>
                <a:spLocks noChangeShapeType="1"/>
              </p:cNvSpPr>
              <p:nvPr/>
            </p:nvSpPr>
            <p:spPr bwMode="auto">
              <a:xfrm>
                <a:off x="1788" y="263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57" name="Line 7681"/>
              <p:cNvSpPr>
                <a:spLocks noChangeShapeType="1"/>
              </p:cNvSpPr>
              <p:nvPr/>
            </p:nvSpPr>
            <p:spPr bwMode="auto">
              <a:xfrm flipV="1">
                <a:off x="1950" y="263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58" name="Line 7682"/>
              <p:cNvSpPr>
                <a:spLocks noChangeShapeType="1"/>
              </p:cNvSpPr>
              <p:nvPr/>
            </p:nvSpPr>
            <p:spPr bwMode="auto">
              <a:xfrm flipV="1">
                <a:off x="1950" y="2638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59" name="Line 7683"/>
              <p:cNvSpPr>
                <a:spLocks noChangeShapeType="1"/>
              </p:cNvSpPr>
              <p:nvPr/>
            </p:nvSpPr>
            <p:spPr bwMode="auto">
              <a:xfrm>
                <a:off x="1788" y="2631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60" name="Line 7684"/>
              <p:cNvSpPr>
                <a:spLocks noChangeShapeType="1"/>
              </p:cNvSpPr>
              <p:nvPr/>
            </p:nvSpPr>
            <p:spPr bwMode="auto">
              <a:xfrm flipH="1" flipV="1">
                <a:off x="1949" y="2631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61" name="Line 7685"/>
              <p:cNvSpPr>
                <a:spLocks noChangeShapeType="1"/>
              </p:cNvSpPr>
              <p:nvPr/>
            </p:nvSpPr>
            <p:spPr bwMode="auto">
              <a:xfrm>
                <a:off x="1788" y="262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62" name="Line 7686"/>
              <p:cNvSpPr>
                <a:spLocks noChangeShapeType="1"/>
              </p:cNvSpPr>
              <p:nvPr/>
            </p:nvSpPr>
            <p:spPr bwMode="auto">
              <a:xfrm flipH="1" flipV="1">
                <a:off x="1947" y="262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63" name="Line 7687"/>
              <p:cNvSpPr>
                <a:spLocks noChangeShapeType="1"/>
              </p:cNvSpPr>
              <p:nvPr/>
            </p:nvSpPr>
            <p:spPr bwMode="auto">
              <a:xfrm>
                <a:off x="1786" y="2621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64" name="Line 7688"/>
              <p:cNvSpPr>
                <a:spLocks noChangeShapeType="1"/>
              </p:cNvSpPr>
              <p:nvPr/>
            </p:nvSpPr>
            <p:spPr bwMode="auto">
              <a:xfrm flipH="1" flipV="1">
                <a:off x="1945" y="2621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65" name="Line 7689"/>
              <p:cNvSpPr>
                <a:spLocks noChangeShapeType="1"/>
              </p:cNvSpPr>
              <p:nvPr/>
            </p:nvSpPr>
            <p:spPr bwMode="auto">
              <a:xfrm>
                <a:off x="1786" y="261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66" name="Line 7690"/>
              <p:cNvSpPr>
                <a:spLocks noChangeShapeType="1"/>
              </p:cNvSpPr>
              <p:nvPr/>
            </p:nvSpPr>
            <p:spPr bwMode="auto">
              <a:xfrm flipV="1">
                <a:off x="1945" y="261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67" name="Line 7691"/>
              <p:cNvSpPr>
                <a:spLocks noChangeShapeType="1"/>
              </p:cNvSpPr>
              <p:nvPr/>
            </p:nvSpPr>
            <p:spPr bwMode="auto">
              <a:xfrm>
                <a:off x="1784" y="2613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68" name="Line 7692"/>
              <p:cNvSpPr>
                <a:spLocks noChangeShapeType="1"/>
              </p:cNvSpPr>
              <p:nvPr/>
            </p:nvSpPr>
            <p:spPr bwMode="auto">
              <a:xfrm flipV="1">
                <a:off x="1944" y="2613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69" name="Line 7693"/>
              <p:cNvSpPr>
                <a:spLocks noChangeShapeType="1"/>
              </p:cNvSpPr>
              <p:nvPr/>
            </p:nvSpPr>
            <p:spPr bwMode="auto">
              <a:xfrm flipH="1" flipV="1">
                <a:off x="1944" y="2615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70" name="Line 7694"/>
              <p:cNvSpPr>
                <a:spLocks noChangeShapeType="1"/>
              </p:cNvSpPr>
              <p:nvPr/>
            </p:nvSpPr>
            <p:spPr bwMode="auto">
              <a:xfrm>
                <a:off x="1784" y="261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71" name="Line 7695"/>
              <p:cNvSpPr>
                <a:spLocks noChangeShapeType="1"/>
              </p:cNvSpPr>
              <p:nvPr/>
            </p:nvSpPr>
            <p:spPr bwMode="auto">
              <a:xfrm flipH="1" flipV="1">
                <a:off x="1942" y="2610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29549" name="Group 8973"/>
            <p:cNvGrpSpPr>
              <a:grpSpLocks/>
            </p:cNvGrpSpPr>
            <p:nvPr/>
          </p:nvGrpSpPr>
          <p:grpSpPr bwMode="auto">
            <a:xfrm>
              <a:off x="1764" y="2256"/>
              <a:ext cx="383" cy="1658"/>
              <a:chOff x="1764" y="2256"/>
              <a:chExt cx="383" cy="1658"/>
            </a:xfrm>
          </p:grpSpPr>
          <p:sp>
            <p:nvSpPr>
              <p:cNvPr id="928273" name="Line 7697"/>
              <p:cNvSpPr>
                <a:spLocks noChangeShapeType="1"/>
              </p:cNvSpPr>
              <p:nvPr/>
            </p:nvSpPr>
            <p:spPr bwMode="auto">
              <a:xfrm>
                <a:off x="1784" y="260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74" name="Line 7698"/>
              <p:cNvSpPr>
                <a:spLocks noChangeShapeType="1"/>
              </p:cNvSpPr>
              <p:nvPr/>
            </p:nvSpPr>
            <p:spPr bwMode="auto">
              <a:xfrm flipV="1">
                <a:off x="1942" y="260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75" name="Line 7699"/>
              <p:cNvSpPr>
                <a:spLocks noChangeShapeType="1"/>
              </p:cNvSpPr>
              <p:nvPr/>
            </p:nvSpPr>
            <p:spPr bwMode="auto">
              <a:xfrm>
                <a:off x="1783" y="260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76" name="Line 7700"/>
              <p:cNvSpPr>
                <a:spLocks noChangeShapeType="1"/>
              </p:cNvSpPr>
              <p:nvPr/>
            </p:nvSpPr>
            <p:spPr bwMode="auto">
              <a:xfrm flipH="1" flipV="1">
                <a:off x="1940" y="2600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77" name="Line 7701"/>
              <p:cNvSpPr>
                <a:spLocks noChangeShapeType="1"/>
              </p:cNvSpPr>
              <p:nvPr/>
            </p:nvSpPr>
            <p:spPr bwMode="auto">
              <a:xfrm>
                <a:off x="1783" y="2597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78" name="Line 7702"/>
              <p:cNvSpPr>
                <a:spLocks noChangeShapeType="1"/>
              </p:cNvSpPr>
              <p:nvPr/>
            </p:nvSpPr>
            <p:spPr bwMode="auto">
              <a:xfrm flipH="1" flipV="1">
                <a:off x="1939" y="2597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79" name="Line 7703"/>
              <p:cNvSpPr>
                <a:spLocks noChangeShapeType="1"/>
              </p:cNvSpPr>
              <p:nvPr/>
            </p:nvSpPr>
            <p:spPr bwMode="auto">
              <a:xfrm>
                <a:off x="1783" y="259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80" name="Line 7704"/>
              <p:cNvSpPr>
                <a:spLocks noChangeShapeType="1"/>
              </p:cNvSpPr>
              <p:nvPr/>
            </p:nvSpPr>
            <p:spPr bwMode="auto">
              <a:xfrm flipH="1" flipV="1">
                <a:off x="1937" y="2592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81" name="Line 7705"/>
              <p:cNvSpPr>
                <a:spLocks noChangeShapeType="1"/>
              </p:cNvSpPr>
              <p:nvPr/>
            </p:nvSpPr>
            <p:spPr bwMode="auto">
              <a:xfrm flipV="1">
                <a:off x="1939" y="259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82" name="Line 7706"/>
              <p:cNvSpPr>
                <a:spLocks noChangeShapeType="1"/>
              </p:cNvSpPr>
              <p:nvPr/>
            </p:nvSpPr>
            <p:spPr bwMode="auto">
              <a:xfrm>
                <a:off x="1781" y="2587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83" name="Line 7707"/>
              <p:cNvSpPr>
                <a:spLocks noChangeShapeType="1"/>
              </p:cNvSpPr>
              <p:nvPr/>
            </p:nvSpPr>
            <p:spPr bwMode="auto">
              <a:xfrm flipV="1">
                <a:off x="1937" y="258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84" name="Line 7708"/>
              <p:cNvSpPr>
                <a:spLocks noChangeShapeType="1"/>
              </p:cNvSpPr>
              <p:nvPr/>
            </p:nvSpPr>
            <p:spPr bwMode="auto">
              <a:xfrm>
                <a:off x="1781" y="258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85" name="Line 7709"/>
              <p:cNvSpPr>
                <a:spLocks noChangeShapeType="1"/>
              </p:cNvSpPr>
              <p:nvPr/>
            </p:nvSpPr>
            <p:spPr bwMode="auto">
              <a:xfrm flipH="1" flipV="1">
                <a:off x="1935" y="2584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86" name="Line 7710"/>
              <p:cNvSpPr>
                <a:spLocks noChangeShapeType="1"/>
              </p:cNvSpPr>
              <p:nvPr/>
            </p:nvSpPr>
            <p:spPr bwMode="auto">
              <a:xfrm>
                <a:off x="1781" y="257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87" name="Line 7711"/>
              <p:cNvSpPr>
                <a:spLocks noChangeShapeType="1"/>
              </p:cNvSpPr>
              <p:nvPr/>
            </p:nvSpPr>
            <p:spPr bwMode="auto">
              <a:xfrm flipH="1" flipV="1">
                <a:off x="1934" y="257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88" name="Line 7712"/>
              <p:cNvSpPr>
                <a:spLocks noChangeShapeType="1"/>
              </p:cNvSpPr>
              <p:nvPr/>
            </p:nvSpPr>
            <p:spPr bwMode="auto">
              <a:xfrm>
                <a:off x="1781" y="257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89" name="Line 7713"/>
              <p:cNvSpPr>
                <a:spLocks noChangeShapeType="1"/>
              </p:cNvSpPr>
              <p:nvPr/>
            </p:nvSpPr>
            <p:spPr bwMode="auto">
              <a:xfrm flipV="1">
                <a:off x="1934" y="257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90" name="Line 7714"/>
              <p:cNvSpPr>
                <a:spLocks noChangeShapeType="1"/>
              </p:cNvSpPr>
              <p:nvPr/>
            </p:nvSpPr>
            <p:spPr bwMode="auto">
              <a:xfrm>
                <a:off x="1779" y="2571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91" name="Line 7715"/>
              <p:cNvSpPr>
                <a:spLocks noChangeShapeType="1"/>
              </p:cNvSpPr>
              <p:nvPr/>
            </p:nvSpPr>
            <p:spPr bwMode="auto">
              <a:xfrm>
                <a:off x="1779" y="2574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92" name="Line 7716"/>
              <p:cNvSpPr>
                <a:spLocks noChangeShapeType="1"/>
              </p:cNvSpPr>
              <p:nvPr/>
            </p:nvSpPr>
            <p:spPr bwMode="auto">
              <a:xfrm flipV="1">
                <a:off x="1932" y="2571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93" name="Line 7717"/>
              <p:cNvSpPr>
                <a:spLocks noChangeShapeType="1"/>
              </p:cNvSpPr>
              <p:nvPr/>
            </p:nvSpPr>
            <p:spPr bwMode="auto">
              <a:xfrm flipH="1" flipV="1">
                <a:off x="1932" y="2573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94" name="Line 7718"/>
              <p:cNvSpPr>
                <a:spLocks noChangeShapeType="1"/>
              </p:cNvSpPr>
              <p:nvPr/>
            </p:nvSpPr>
            <p:spPr bwMode="auto">
              <a:xfrm>
                <a:off x="1779" y="256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95" name="Line 7719"/>
              <p:cNvSpPr>
                <a:spLocks noChangeShapeType="1"/>
              </p:cNvSpPr>
              <p:nvPr/>
            </p:nvSpPr>
            <p:spPr bwMode="auto">
              <a:xfrm flipH="1" flipV="1">
                <a:off x="1930" y="256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96" name="Line 7720"/>
              <p:cNvSpPr>
                <a:spLocks noChangeShapeType="1"/>
              </p:cNvSpPr>
              <p:nvPr/>
            </p:nvSpPr>
            <p:spPr bwMode="auto">
              <a:xfrm>
                <a:off x="1779" y="2563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97" name="Line 7721"/>
              <p:cNvSpPr>
                <a:spLocks noChangeShapeType="1"/>
              </p:cNvSpPr>
              <p:nvPr/>
            </p:nvSpPr>
            <p:spPr bwMode="auto">
              <a:xfrm flipH="1" flipV="1">
                <a:off x="1929" y="2563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98" name="Line 7722"/>
              <p:cNvSpPr>
                <a:spLocks noChangeShapeType="1"/>
              </p:cNvSpPr>
              <p:nvPr/>
            </p:nvSpPr>
            <p:spPr bwMode="auto">
              <a:xfrm>
                <a:off x="1778" y="255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299" name="Line 7723"/>
              <p:cNvSpPr>
                <a:spLocks noChangeShapeType="1"/>
              </p:cNvSpPr>
              <p:nvPr/>
            </p:nvSpPr>
            <p:spPr bwMode="auto">
              <a:xfrm flipV="1">
                <a:off x="1929" y="255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00" name="Line 7724"/>
              <p:cNvSpPr>
                <a:spLocks noChangeShapeType="1"/>
              </p:cNvSpPr>
              <p:nvPr/>
            </p:nvSpPr>
            <p:spPr bwMode="auto">
              <a:xfrm>
                <a:off x="1778" y="255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01" name="Line 7725"/>
              <p:cNvSpPr>
                <a:spLocks noChangeShapeType="1"/>
              </p:cNvSpPr>
              <p:nvPr/>
            </p:nvSpPr>
            <p:spPr bwMode="auto">
              <a:xfrm flipH="1" flipV="1">
                <a:off x="1927" y="2553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02" name="Line 7726"/>
              <p:cNvSpPr>
                <a:spLocks noChangeShapeType="1"/>
              </p:cNvSpPr>
              <p:nvPr/>
            </p:nvSpPr>
            <p:spPr bwMode="auto">
              <a:xfrm>
                <a:off x="1778" y="255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03" name="Line 7727"/>
              <p:cNvSpPr>
                <a:spLocks noChangeShapeType="1"/>
              </p:cNvSpPr>
              <p:nvPr/>
            </p:nvSpPr>
            <p:spPr bwMode="auto">
              <a:xfrm flipH="1" flipV="1">
                <a:off x="1925" y="2550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04" name="Line 7728"/>
              <p:cNvSpPr>
                <a:spLocks noChangeShapeType="1"/>
              </p:cNvSpPr>
              <p:nvPr/>
            </p:nvSpPr>
            <p:spPr bwMode="auto">
              <a:xfrm flipV="1">
                <a:off x="1927" y="2552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05" name="Line 7729"/>
              <p:cNvSpPr>
                <a:spLocks noChangeShapeType="1"/>
              </p:cNvSpPr>
              <p:nvPr/>
            </p:nvSpPr>
            <p:spPr bwMode="auto">
              <a:xfrm>
                <a:off x="1776" y="254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06" name="Line 7730"/>
              <p:cNvSpPr>
                <a:spLocks noChangeShapeType="1"/>
              </p:cNvSpPr>
              <p:nvPr/>
            </p:nvSpPr>
            <p:spPr bwMode="auto">
              <a:xfrm flipH="1" flipV="1">
                <a:off x="1924" y="254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07" name="Line 7731"/>
              <p:cNvSpPr>
                <a:spLocks noChangeShapeType="1"/>
              </p:cNvSpPr>
              <p:nvPr/>
            </p:nvSpPr>
            <p:spPr bwMode="auto">
              <a:xfrm>
                <a:off x="1776" y="254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08" name="Line 7732"/>
              <p:cNvSpPr>
                <a:spLocks noChangeShapeType="1"/>
              </p:cNvSpPr>
              <p:nvPr/>
            </p:nvSpPr>
            <p:spPr bwMode="auto">
              <a:xfrm flipH="1" flipV="1">
                <a:off x="1922" y="2542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09" name="Line 7733"/>
              <p:cNvSpPr>
                <a:spLocks noChangeShapeType="1"/>
              </p:cNvSpPr>
              <p:nvPr/>
            </p:nvSpPr>
            <p:spPr bwMode="auto">
              <a:xfrm>
                <a:off x="1776" y="253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10" name="Line 7734"/>
              <p:cNvSpPr>
                <a:spLocks noChangeShapeType="1"/>
              </p:cNvSpPr>
              <p:nvPr/>
            </p:nvSpPr>
            <p:spPr bwMode="auto">
              <a:xfrm flipV="1">
                <a:off x="1922" y="253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11" name="Line 7735"/>
              <p:cNvSpPr>
                <a:spLocks noChangeShapeType="1"/>
              </p:cNvSpPr>
              <p:nvPr/>
            </p:nvSpPr>
            <p:spPr bwMode="auto">
              <a:xfrm>
                <a:off x="1776" y="253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12" name="Line 7736"/>
              <p:cNvSpPr>
                <a:spLocks noChangeShapeType="1"/>
              </p:cNvSpPr>
              <p:nvPr/>
            </p:nvSpPr>
            <p:spPr bwMode="auto">
              <a:xfrm flipH="1" flipV="1">
                <a:off x="1920" y="253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13" name="Line 7737"/>
              <p:cNvSpPr>
                <a:spLocks noChangeShapeType="1"/>
              </p:cNvSpPr>
              <p:nvPr/>
            </p:nvSpPr>
            <p:spPr bwMode="auto">
              <a:xfrm>
                <a:off x="1774" y="2529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14" name="Line 7738"/>
              <p:cNvSpPr>
                <a:spLocks noChangeShapeType="1"/>
              </p:cNvSpPr>
              <p:nvPr/>
            </p:nvSpPr>
            <p:spPr bwMode="auto">
              <a:xfrm flipH="1" flipV="1">
                <a:off x="1918" y="2529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15" name="Line 7739"/>
              <p:cNvSpPr>
                <a:spLocks noChangeShapeType="1"/>
              </p:cNvSpPr>
              <p:nvPr/>
            </p:nvSpPr>
            <p:spPr bwMode="auto">
              <a:xfrm>
                <a:off x="1774" y="252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16" name="Line 7740"/>
              <p:cNvSpPr>
                <a:spLocks noChangeShapeType="1"/>
              </p:cNvSpPr>
              <p:nvPr/>
            </p:nvSpPr>
            <p:spPr bwMode="auto">
              <a:xfrm flipH="1" flipV="1">
                <a:off x="1917" y="252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17" name="Line 7741"/>
              <p:cNvSpPr>
                <a:spLocks noChangeShapeType="1"/>
              </p:cNvSpPr>
              <p:nvPr/>
            </p:nvSpPr>
            <p:spPr bwMode="auto">
              <a:xfrm>
                <a:off x="1774" y="251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18" name="Line 7742"/>
              <p:cNvSpPr>
                <a:spLocks noChangeShapeType="1"/>
              </p:cNvSpPr>
              <p:nvPr/>
            </p:nvSpPr>
            <p:spPr bwMode="auto">
              <a:xfrm>
                <a:off x="1774" y="2522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19" name="Line 7743"/>
              <p:cNvSpPr>
                <a:spLocks noChangeShapeType="1"/>
              </p:cNvSpPr>
              <p:nvPr/>
            </p:nvSpPr>
            <p:spPr bwMode="auto">
              <a:xfrm flipV="1">
                <a:off x="1917" y="251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20" name="Line 7744"/>
              <p:cNvSpPr>
                <a:spLocks noChangeShapeType="1"/>
              </p:cNvSpPr>
              <p:nvPr/>
            </p:nvSpPr>
            <p:spPr bwMode="auto">
              <a:xfrm>
                <a:off x="1773" y="251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21" name="Line 7745"/>
              <p:cNvSpPr>
                <a:spLocks noChangeShapeType="1"/>
              </p:cNvSpPr>
              <p:nvPr/>
            </p:nvSpPr>
            <p:spPr bwMode="auto">
              <a:xfrm flipH="1" flipV="1">
                <a:off x="1915" y="2516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22" name="Line 7746"/>
              <p:cNvSpPr>
                <a:spLocks noChangeShapeType="1"/>
              </p:cNvSpPr>
              <p:nvPr/>
            </p:nvSpPr>
            <p:spPr bwMode="auto">
              <a:xfrm>
                <a:off x="1773" y="251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23" name="Line 7747"/>
              <p:cNvSpPr>
                <a:spLocks noChangeShapeType="1"/>
              </p:cNvSpPr>
              <p:nvPr/>
            </p:nvSpPr>
            <p:spPr bwMode="auto">
              <a:xfrm flipV="1">
                <a:off x="1913" y="2511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24" name="Line 7748"/>
              <p:cNvSpPr>
                <a:spLocks noChangeShapeType="1"/>
              </p:cNvSpPr>
              <p:nvPr/>
            </p:nvSpPr>
            <p:spPr bwMode="auto">
              <a:xfrm flipH="1" flipV="1">
                <a:off x="1913" y="2512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25" name="Line 7749"/>
              <p:cNvSpPr>
                <a:spLocks noChangeShapeType="1"/>
              </p:cNvSpPr>
              <p:nvPr/>
            </p:nvSpPr>
            <p:spPr bwMode="auto">
              <a:xfrm>
                <a:off x="1773" y="250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26" name="Line 7750"/>
              <p:cNvSpPr>
                <a:spLocks noChangeShapeType="1"/>
              </p:cNvSpPr>
              <p:nvPr/>
            </p:nvSpPr>
            <p:spPr bwMode="auto">
              <a:xfrm flipH="1" flipV="1">
                <a:off x="1912" y="250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27" name="Line 7751"/>
              <p:cNvSpPr>
                <a:spLocks noChangeShapeType="1"/>
              </p:cNvSpPr>
              <p:nvPr/>
            </p:nvSpPr>
            <p:spPr bwMode="auto">
              <a:xfrm>
                <a:off x="1773" y="250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28" name="Line 7752"/>
              <p:cNvSpPr>
                <a:spLocks noChangeShapeType="1"/>
              </p:cNvSpPr>
              <p:nvPr/>
            </p:nvSpPr>
            <p:spPr bwMode="auto">
              <a:xfrm flipH="1" flipV="1">
                <a:off x="1910" y="2503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29" name="Line 7753"/>
              <p:cNvSpPr>
                <a:spLocks noChangeShapeType="1"/>
              </p:cNvSpPr>
              <p:nvPr/>
            </p:nvSpPr>
            <p:spPr bwMode="auto">
              <a:xfrm>
                <a:off x="1773" y="249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30" name="Line 7754"/>
              <p:cNvSpPr>
                <a:spLocks noChangeShapeType="1"/>
              </p:cNvSpPr>
              <p:nvPr/>
            </p:nvSpPr>
            <p:spPr bwMode="auto">
              <a:xfrm flipV="1">
                <a:off x="1910" y="249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31" name="Line 7755"/>
              <p:cNvSpPr>
                <a:spLocks noChangeShapeType="1"/>
              </p:cNvSpPr>
              <p:nvPr/>
            </p:nvSpPr>
            <p:spPr bwMode="auto">
              <a:xfrm>
                <a:off x="1771" y="2495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32" name="Line 7756"/>
              <p:cNvSpPr>
                <a:spLocks noChangeShapeType="1"/>
              </p:cNvSpPr>
              <p:nvPr/>
            </p:nvSpPr>
            <p:spPr bwMode="auto">
              <a:xfrm flipH="1" flipV="1">
                <a:off x="1908" y="2495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33" name="Line 7757"/>
              <p:cNvSpPr>
                <a:spLocks noChangeShapeType="1"/>
              </p:cNvSpPr>
              <p:nvPr/>
            </p:nvSpPr>
            <p:spPr bwMode="auto">
              <a:xfrm>
                <a:off x="1771" y="249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34" name="Line 7758"/>
              <p:cNvSpPr>
                <a:spLocks noChangeShapeType="1"/>
              </p:cNvSpPr>
              <p:nvPr/>
            </p:nvSpPr>
            <p:spPr bwMode="auto">
              <a:xfrm flipH="1" flipV="1">
                <a:off x="1907" y="249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35" name="Line 7759"/>
              <p:cNvSpPr>
                <a:spLocks noChangeShapeType="1"/>
              </p:cNvSpPr>
              <p:nvPr/>
            </p:nvSpPr>
            <p:spPr bwMode="auto">
              <a:xfrm flipV="1">
                <a:off x="1908" y="2494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36" name="Line 7760"/>
              <p:cNvSpPr>
                <a:spLocks noChangeShapeType="1"/>
              </p:cNvSpPr>
              <p:nvPr/>
            </p:nvSpPr>
            <p:spPr bwMode="auto">
              <a:xfrm>
                <a:off x="1771" y="248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37" name="Line 7761"/>
              <p:cNvSpPr>
                <a:spLocks noChangeShapeType="1"/>
              </p:cNvSpPr>
              <p:nvPr/>
            </p:nvSpPr>
            <p:spPr bwMode="auto">
              <a:xfrm flipH="1" flipV="1">
                <a:off x="1905" y="248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38" name="Line 7762"/>
              <p:cNvSpPr>
                <a:spLocks noChangeShapeType="1"/>
              </p:cNvSpPr>
              <p:nvPr/>
            </p:nvSpPr>
            <p:spPr bwMode="auto">
              <a:xfrm>
                <a:off x="1771" y="248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39" name="Line 7763"/>
              <p:cNvSpPr>
                <a:spLocks noChangeShapeType="1"/>
              </p:cNvSpPr>
              <p:nvPr/>
            </p:nvSpPr>
            <p:spPr bwMode="auto">
              <a:xfrm flipH="1" flipV="1">
                <a:off x="1903" y="2482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40" name="Line 7764"/>
              <p:cNvSpPr>
                <a:spLocks noChangeShapeType="1"/>
              </p:cNvSpPr>
              <p:nvPr/>
            </p:nvSpPr>
            <p:spPr bwMode="auto">
              <a:xfrm>
                <a:off x="1769" y="2477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41" name="Line 7765"/>
              <p:cNvSpPr>
                <a:spLocks noChangeShapeType="1"/>
              </p:cNvSpPr>
              <p:nvPr/>
            </p:nvSpPr>
            <p:spPr bwMode="auto">
              <a:xfrm flipV="1">
                <a:off x="1903" y="247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42" name="Line 7766"/>
              <p:cNvSpPr>
                <a:spLocks noChangeShapeType="1"/>
              </p:cNvSpPr>
              <p:nvPr/>
            </p:nvSpPr>
            <p:spPr bwMode="auto">
              <a:xfrm>
                <a:off x="1769" y="247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43" name="Line 7767"/>
              <p:cNvSpPr>
                <a:spLocks noChangeShapeType="1"/>
              </p:cNvSpPr>
              <p:nvPr/>
            </p:nvSpPr>
            <p:spPr bwMode="auto">
              <a:xfrm flipV="1">
                <a:off x="1902" y="247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44" name="Line 7768"/>
              <p:cNvSpPr>
                <a:spLocks noChangeShapeType="1"/>
              </p:cNvSpPr>
              <p:nvPr/>
            </p:nvSpPr>
            <p:spPr bwMode="auto">
              <a:xfrm flipH="1" flipV="1">
                <a:off x="1902" y="2475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45" name="Line 7769"/>
              <p:cNvSpPr>
                <a:spLocks noChangeShapeType="1"/>
              </p:cNvSpPr>
              <p:nvPr/>
            </p:nvSpPr>
            <p:spPr bwMode="auto">
              <a:xfrm>
                <a:off x="1769" y="246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46" name="Line 7770"/>
              <p:cNvSpPr>
                <a:spLocks noChangeShapeType="1"/>
              </p:cNvSpPr>
              <p:nvPr/>
            </p:nvSpPr>
            <p:spPr bwMode="auto">
              <a:xfrm flipH="1" flipV="1">
                <a:off x="1900" y="2469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47" name="Line 7771"/>
              <p:cNvSpPr>
                <a:spLocks noChangeShapeType="1"/>
              </p:cNvSpPr>
              <p:nvPr/>
            </p:nvSpPr>
            <p:spPr bwMode="auto">
              <a:xfrm>
                <a:off x="1769" y="246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48" name="Line 7772"/>
              <p:cNvSpPr>
                <a:spLocks noChangeShapeType="1"/>
              </p:cNvSpPr>
              <p:nvPr/>
            </p:nvSpPr>
            <p:spPr bwMode="auto">
              <a:xfrm flipH="1" flipV="1">
                <a:off x="1898" y="2464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49" name="Line 7773"/>
              <p:cNvSpPr>
                <a:spLocks noChangeShapeType="1"/>
              </p:cNvSpPr>
              <p:nvPr/>
            </p:nvSpPr>
            <p:spPr bwMode="auto">
              <a:xfrm>
                <a:off x="1769" y="2461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50" name="Line 7774"/>
              <p:cNvSpPr>
                <a:spLocks noChangeShapeType="1"/>
              </p:cNvSpPr>
              <p:nvPr/>
            </p:nvSpPr>
            <p:spPr bwMode="auto">
              <a:xfrm flipH="1" flipV="1">
                <a:off x="1897" y="2461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51" name="Line 7775"/>
              <p:cNvSpPr>
                <a:spLocks noChangeShapeType="1"/>
              </p:cNvSpPr>
              <p:nvPr/>
            </p:nvSpPr>
            <p:spPr bwMode="auto">
              <a:xfrm>
                <a:off x="1768" y="245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52" name="Line 7776"/>
              <p:cNvSpPr>
                <a:spLocks noChangeShapeType="1"/>
              </p:cNvSpPr>
              <p:nvPr/>
            </p:nvSpPr>
            <p:spPr bwMode="auto">
              <a:xfrm flipH="1" flipV="1">
                <a:off x="1895" y="245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53" name="Line 7777"/>
              <p:cNvSpPr>
                <a:spLocks noChangeShapeType="1"/>
              </p:cNvSpPr>
              <p:nvPr/>
            </p:nvSpPr>
            <p:spPr bwMode="auto">
              <a:xfrm>
                <a:off x="1768" y="2451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54" name="Line 7778"/>
              <p:cNvSpPr>
                <a:spLocks noChangeShapeType="1"/>
              </p:cNvSpPr>
              <p:nvPr/>
            </p:nvSpPr>
            <p:spPr bwMode="auto">
              <a:xfrm>
                <a:off x="1768" y="2454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55" name="Line 7779"/>
              <p:cNvSpPr>
                <a:spLocks noChangeShapeType="1"/>
              </p:cNvSpPr>
              <p:nvPr/>
            </p:nvSpPr>
            <p:spPr bwMode="auto">
              <a:xfrm flipH="1" flipV="1">
                <a:off x="1893" y="2451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56" name="Line 7780"/>
              <p:cNvSpPr>
                <a:spLocks noChangeShapeType="1"/>
              </p:cNvSpPr>
              <p:nvPr/>
            </p:nvSpPr>
            <p:spPr bwMode="auto">
              <a:xfrm>
                <a:off x="1768" y="244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57" name="Line 7781"/>
              <p:cNvSpPr>
                <a:spLocks noChangeShapeType="1"/>
              </p:cNvSpPr>
              <p:nvPr/>
            </p:nvSpPr>
            <p:spPr bwMode="auto">
              <a:xfrm flipV="1">
                <a:off x="1893" y="244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58" name="Line 7782"/>
              <p:cNvSpPr>
                <a:spLocks noChangeShapeType="1"/>
              </p:cNvSpPr>
              <p:nvPr/>
            </p:nvSpPr>
            <p:spPr bwMode="auto">
              <a:xfrm>
                <a:off x="1768" y="244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59" name="Line 7783"/>
              <p:cNvSpPr>
                <a:spLocks noChangeShapeType="1"/>
              </p:cNvSpPr>
              <p:nvPr/>
            </p:nvSpPr>
            <p:spPr bwMode="auto">
              <a:xfrm flipH="1" flipV="1">
                <a:off x="1892" y="244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60" name="Line 7784"/>
              <p:cNvSpPr>
                <a:spLocks noChangeShapeType="1"/>
              </p:cNvSpPr>
              <p:nvPr/>
            </p:nvSpPr>
            <p:spPr bwMode="auto">
              <a:xfrm>
                <a:off x="1768" y="243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61" name="Line 7785"/>
              <p:cNvSpPr>
                <a:spLocks noChangeShapeType="1"/>
              </p:cNvSpPr>
              <p:nvPr/>
            </p:nvSpPr>
            <p:spPr bwMode="auto">
              <a:xfrm flipH="1" flipV="1">
                <a:off x="1890" y="2438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62" name="Line 7786"/>
              <p:cNvSpPr>
                <a:spLocks noChangeShapeType="1"/>
              </p:cNvSpPr>
              <p:nvPr/>
            </p:nvSpPr>
            <p:spPr bwMode="auto">
              <a:xfrm>
                <a:off x="1766" y="2435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63" name="Line 7787"/>
              <p:cNvSpPr>
                <a:spLocks noChangeShapeType="1"/>
              </p:cNvSpPr>
              <p:nvPr/>
            </p:nvSpPr>
            <p:spPr bwMode="auto">
              <a:xfrm flipH="1" flipV="1">
                <a:off x="1888" y="2435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64" name="Line 7788"/>
              <p:cNvSpPr>
                <a:spLocks noChangeShapeType="1"/>
              </p:cNvSpPr>
              <p:nvPr/>
            </p:nvSpPr>
            <p:spPr bwMode="auto">
              <a:xfrm>
                <a:off x="1766" y="243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65" name="Line 7789"/>
              <p:cNvSpPr>
                <a:spLocks noChangeShapeType="1"/>
              </p:cNvSpPr>
              <p:nvPr/>
            </p:nvSpPr>
            <p:spPr bwMode="auto">
              <a:xfrm flipH="1" flipV="1">
                <a:off x="1887" y="243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66" name="Line 7790"/>
              <p:cNvSpPr>
                <a:spLocks noChangeShapeType="1"/>
              </p:cNvSpPr>
              <p:nvPr/>
            </p:nvSpPr>
            <p:spPr bwMode="auto">
              <a:xfrm>
                <a:off x="1766" y="2427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67" name="Line 7791"/>
              <p:cNvSpPr>
                <a:spLocks noChangeShapeType="1"/>
              </p:cNvSpPr>
              <p:nvPr/>
            </p:nvSpPr>
            <p:spPr bwMode="auto">
              <a:xfrm flipH="1" flipV="1">
                <a:off x="1885" y="2427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68" name="Line 7792"/>
              <p:cNvSpPr>
                <a:spLocks noChangeShapeType="1"/>
              </p:cNvSpPr>
              <p:nvPr/>
            </p:nvSpPr>
            <p:spPr bwMode="auto">
              <a:xfrm>
                <a:off x="1766" y="242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69" name="Line 7793"/>
              <p:cNvSpPr>
                <a:spLocks noChangeShapeType="1"/>
              </p:cNvSpPr>
              <p:nvPr/>
            </p:nvSpPr>
            <p:spPr bwMode="auto">
              <a:xfrm flipH="1" flipV="1">
                <a:off x="1883" y="242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70" name="Line 7794"/>
              <p:cNvSpPr>
                <a:spLocks noChangeShapeType="1"/>
              </p:cNvSpPr>
              <p:nvPr/>
            </p:nvSpPr>
            <p:spPr bwMode="auto">
              <a:xfrm>
                <a:off x="1766" y="241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71" name="Line 7795"/>
              <p:cNvSpPr>
                <a:spLocks noChangeShapeType="1"/>
              </p:cNvSpPr>
              <p:nvPr/>
            </p:nvSpPr>
            <p:spPr bwMode="auto">
              <a:xfrm flipH="1" flipV="1">
                <a:off x="1882" y="241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72" name="Line 7796"/>
              <p:cNvSpPr>
                <a:spLocks noChangeShapeType="1"/>
              </p:cNvSpPr>
              <p:nvPr/>
            </p:nvSpPr>
            <p:spPr bwMode="auto">
              <a:xfrm>
                <a:off x="1766" y="241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73" name="Line 7797"/>
              <p:cNvSpPr>
                <a:spLocks noChangeShapeType="1"/>
              </p:cNvSpPr>
              <p:nvPr/>
            </p:nvSpPr>
            <p:spPr bwMode="auto">
              <a:xfrm flipH="1" flipV="1">
                <a:off x="1880" y="2414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74" name="Line 7798"/>
              <p:cNvSpPr>
                <a:spLocks noChangeShapeType="1"/>
              </p:cNvSpPr>
              <p:nvPr/>
            </p:nvSpPr>
            <p:spPr bwMode="auto">
              <a:xfrm>
                <a:off x="1766" y="240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75" name="Line 7799"/>
              <p:cNvSpPr>
                <a:spLocks noChangeShapeType="1"/>
              </p:cNvSpPr>
              <p:nvPr/>
            </p:nvSpPr>
            <p:spPr bwMode="auto">
              <a:xfrm flipH="1" flipV="1">
                <a:off x="1878" y="240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76" name="Line 7800"/>
              <p:cNvSpPr>
                <a:spLocks noChangeShapeType="1"/>
              </p:cNvSpPr>
              <p:nvPr/>
            </p:nvSpPr>
            <p:spPr bwMode="auto">
              <a:xfrm>
                <a:off x="1766" y="240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77" name="Line 7801"/>
              <p:cNvSpPr>
                <a:spLocks noChangeShapeType="1"/>
              </p:cNvSpPr>
              <p:nvPr/>
            </p:nvSpPr>
            <p:spPr bwMode="auto">
              <a:xfrm flipV="1">
                <a:off x="1878" y="240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78" name="Line 7802"/>
              <p:cNvSpPr>
                <a:spLocks noChangeShapeType="1"/>
              </p:cNvSpPr>
              <p:nvPr/>
            </p:nvSpPr>
            <p:spPr bwMode="auto">
              <a:xfrm>
                <a:off x="1764" y="240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79" name="Line 7803"/>
              <p:cNvSpPr>
                <a:spLocks noChangeShapeType="1"/>
              </p:cNvSpPr>
              <p:nvPr/>
            </p:nvSpPr>
            <p:spPr bwMode="auto">
              <a:xfrm flipH="1" flipV="1">
                <a:off x="1877" y="240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80" name="Line 7804"/>
              <p:cNvSpPr>
                <a:spLocks noChangeShapeType="1"/>
              </p:cNvSpPr>
              <p:nvPr/>
            </p:nvSpPr>
            <p:spPr bwMode="auto">
              <a:xfrm>
                <a:off x="1764" y="239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81" name="Line 7805"/>
              <p:cNvSpPr>
                <a:spLocks noChangeShapeType="1"/>
              </p:cNvSpPr>
              <p:nvPr/>
            </p:nvSpPr>
            <p:spPr bwMode="auto">
              <a:xfrm flipH="1" flipV="1">
                <a:off x="1875" y="239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82" name="Line 7806"/>
              <p:cNvSpPr>
                <a:spLocks noChangeShapeType="1"/>
              </p:cNvSpPr>
              <p:nvPr/>
            </p:nvSpPr>
            <p:spPr bwMode="auto">
              <a:xfrm>
                <a:off x="1764" y="2393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83" name="Line 7807"/>
              <p:cNvSpPr>
                <a:spLocks noChangeShapeType="1"/>
              </p:cNvSpPr>
              <p:nvPr/>
            </p:nvSpPr>
            <p:spPr bwMode="auto">
              <a:xfrm flipH="1" flipV="1">
                <a:off x="1873" y="2393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84" name="Line 7808"/>
              <p:cNvSpPr>
                <a:spLocks noChangeShapeType="1"/>
              </p:cNvSpPr>
              <p:nvPr/>
            </p:nvSpPr>
            <p:spPr bwMode="auto">
              <a:xfrm>
                <a:off x="1764" y="238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85" name="Line 7809"/>
              <p:cNvSpPr>
                <a:spLocks noChangeShapeType="1"/>
              </p:cNvSpPr>
              <p:nvPr/>
            </p:nvSpPr>
            <p:spPr bwMode="auto">
              <a:xfrm flipV="1">
                <a:off x="1872" y="2388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86" name="Line 7810"/>
              <p:cNvSpPr>
                <a:spLocks noChangeShapeType="1"/>
              </p:cNvSpPr>
              <p:nvPr/>
            </p:nvSpPr>
            <p:spPr bwMode="auto">
              <a:xfrm flipH="1" flipV="1">
                <a:off x="1872" y="238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87" name="Line 7811"/>
              <p:cNvSpPr>
                <a:spLocks noChangeShapeType="1"/>
              </p:cNvSpPr>
              <p:nvPr/>
            </p:nvSpPr>
            <p:spPr bwMode="auto">
              <a:xfrm>
                <a:off x="1764" y="238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88" name="Line 7812"/>
              <p:cNvSpPr>
                <a:spLocks noChangeShapeType="1"/>
              </p:cNvSpPr>
              <p:nvPr/>
            </p:nvSpPr>
            <p:spPr bwMode="auto">
              <a:xfrm flipH="1" flipV="1">
                <a:off x="1870" y="2383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89" name="Line 7813"/>
              <p:cNvSpPr>
                <a:spLocks noChangeShapeType="1"/>
              </p:cNvSpPr>
              <p:nvPr/>
            </p:nvSpPr>
            <p:spPr bwMode="auto">
              <a:xfrm>
                <a:off x="1764" y="238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90" name="Line 7814"/>
              <p:cNvSpPr>
                <a:spLocks noChangeShapeType="1"/>
              </p:cNvSpPr>
              <p:nvPr/>
            </p:nvSpPr>
            <p:spPr bwMode="auto">
              <a:xfrm flipH="1" flipV="1">
                <a:off x="1868" y="2380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91" name="Line 7815"/>
              <p:cNvSpPr>
                <a:spLocks noChangeShapeType="1"/>
              </p:cNvSpPr>
              <p:nvPr/>
            </p:nvSpPr>
            <p:spPr bwMode="auto">
              <a:xfrm>
                <a:off x="1764" y="237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92" name="Line 7816"/>
              <p:cNvSpPr>
                <a:spLocks noChangeShapeType="1"/>
              </p:cNvSpPr>
              <p:nvPr/>
            </p:nvSpPr>
            <p:spPr bwMode="auto">
              <a:xfrm flipH="1" flipV="1">
                <a:off x="1866" y="237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93" name="Line 7817"/>
              <p:cNvSpPr>
                <a:spLocks noChangeShapeType="1"/>
              </p:cNvSpPr>
              <p:nvPr/>
            </p:nvSpPr>
            <p:spPr bwMode="auto">
              <a:xfrm>
                <a:off x="1764" y="237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94" name="Line 7818"/>
              <p:cNvSpPr>
                <a:spLocks noChangeShapeType="1"/>
              </p:cNvSpPr>
              <p:nvPr/>
            </p:nvSpPr>
            <p:spPr bwMode="auto">
              <a:xfrm flipV="1">
                <a:off x="1865" y="2371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95" name="Line 7819"/>
              <p:cNvSpPr>
                <a:spLocks noChangeShapeType="1"/>
              </p:cNvSpPr>
              <p:nvPr/>
            </p:nvSpPr>
            <p:spPr bwMode="auto">
              <a:xfrm flipH="1" flipV="1">
                <a:off x="1865" y="2374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96" name="Line 7820"/>
              <p:cNvSpPr>
                <a:spLocks noChangeShapeType="1"/>
              </p:cNvSpPr>
              <p:nvPr/>
            </p:nvSpPr>
            <p:spPr bwMode="auto">
              <a:xfrm>
                <a:off x="1764" y="236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97" name="Line 7821"/>
              <p:cNvSpPr>
                <a:spLocks noChangeShapeType="1"/>
              </p:cNvSpPr>
              <p:nvPr/>
            </p:nvSpPr>
            <p:spPr bwMode="auto">
              <a:xfrm flipH="1" flipV="1">
                <a:off x="1863" y="2367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98" name="Line 7822"/>
              <p:cNvSpPr>
                <a:spLocks noChangeShapeType="1"/>
              </p:cNvSpPr>
              <p:nvPr/>
            </p:nvSpPr>
            <p:spPr bwMode="auto">
              <a:xfrm>
                <a:off x="1764" y="236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399" name="Line 7823"/>
              <p:cNvSpPr>
                <a:spLocks noChangeShapeType="1"/>
              </p:cNvSpPr>
              <p:nvPr/>
            </p:nvSpPr>
            <p:spPr bwMode="auto">
              <a:xfrm flipH="1" flipV="1">
                <a:off x="1861" y="236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00" name="Line 7824"/>
              <p:cNvSpPr>
                <a:spLocks noChangeShapeType="1"/>
              </p:cNvSpPr>
              <p:nvPr/>
            </p:nvSpPr>
            <p:spPr bwMode="auto">
              <a:xfrm>
                <a:off x="1764" y="235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01" name="Line 7825"/>
              <p:cNvSpPr>
                <a:spLocks noChangeShapeType="1"/>
              </p:cNvSpPr>
              <p:nvPr/>
            </p:nvSpPr>
            <p:spPr bwMode="auto">
              <a:xfrm flipH="1" flipV="1">
                <a:off x="1860" y="235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02" name="Line 7826"/>
              <p:cNvSpPr>
                <a:spLocks noChangeShapeType="1"/>
              </p:cNvSpPr>
              <p:nvPr/>
            </p:nvSpPr>
            <p:spPr bwMode="auto">
              <a:xfrm>
                <a:off x="1764" y="235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03" name="Line 7827"/>
              <p:cNvSpPr>
                <a:spLocks noChangeShapeType="1"/>
              </p:cNvSpPr>
              <p:nvPr/>
            </p:nvSpPr>
            <p:spPr bwMode="auto">
              <a:xfrm flipH="1" flipV="1">
                <a:off x="1856" y="2354"/>
                <a:ext cx="4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04" name="Line 7828"/>
              <p:cNvSpPr>
                <a:spLocks noChangeShapeType="1"/>
              </p:cNvSpPr>
              <p:nvPr/>
            </p:nvSpPr>
            <p:spPr bwMode="auto">
              <a:xfrm>
                <a:off x="1764" y="234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05" name="Line 7829"/>
              <p:cNvSpPr>
                <a:spLocks noChangeShapeType="1"/>
              </p:cNvSpPr>
              <p:nvPr/>
            </p:nvSpPr>
            <p:spPr bwMode="auto">
              <a:xfrm flipH="1" flipV="1">
                <a:off x="1855" y="234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06" name="Line 7830"/>
              <p:cNvSpPr>
                <a:spLocks noChangeShapeType="1"/>
              </p:cNvSpPr>
              <p:nvPr/>
            </p:nvSpPr>
            <p:spPr bwMode="auto">
              <a:xfrm>
                <a:off x="1764" y="234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07" name="Line 7831"/>
              <p:cNvSpPr>
                <a:spLocks noChangeShapeType="1"/>
              </p:cNvSpPr>
              <p:nvPr/>
            </p:nvSpPr>
            <p:spPr bwMode="auto">
              <a:xfrm flipH="1" flipV="1">
                <a:off x="1853" y="2346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08" name="Line 7832"/>
              <p:cNvSpPr>
                <a:spLocks noChangeShapeType="1"/>
              </p:cNvSpPr>
              <p:nvPr/>
            </p:nvSpPr>
            <p:spPr bwMode="auto">
              <a:xfrm>
                <a:off x="1764" y="234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09" name="Line 7833"/>
              <p:cNvSpPr>
                <a:spLocks noChangeShapeType="1"/>
              </p:cNvSpPr>
              <p:nvPr/>
            </p:nvSpPr>
            <p:spPr bwMode="auto">
              <a:xfrm flipH="1" flipV="1">
                <a:off x="1851" y="234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10" name="Line 7834"/>
              <p:cNvSpPr>
                <a:spLocks noChangeShapeType="1"/>
              </p:cNvSpPr>
              <p:nvPr/>
            </p:nvSpPr>
            <p:spPr bwMode="auto">
              <a:xfrm flipV="1">
                <a:off x="1853" y="2345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11" name="Line 7835"/>
              <p:cNvSpPr>
                <a:spLocks noChangeShapeType="1"/>
              </p:cNvSpPr>
              <p:nvPr/>
            </p:nvSpPr>
            <p:spPr bwMode="auto">
              <a:xfrm>
                <a:off x="1764" y="233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12" name="Line 7836"/>
              <p:cNvSpPr>
                <a:spLocks noChangeShapeType="1"/>
              </p:cNvSpPr>
              <p:nvPr/>
            </p:nvSpPr>
            <p:spPr bwMode="auto">
              <a:xfrm flipH="1" flipV="1">
                <a:off x="1850" y="233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13" name="Line 7837"/>
              <p:cNvSpPr>
                <a:spLocks noChangeShapeType="1"/>
              </p:cNvSpPr>
              <p:nvPr/>
            </p:nvSpPr>
            <p:spPr bwMode="auto">
              <a:xfrm>
                <a:off x="1764" y="233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14" name="Line 7838"/>
              <p:cNvSpPr>
                <a:spLocks noChangeShapeType="1"/>
              </p:cNvSpPr>
              <p:nvPr/>
            </p:nvSpPr>
            <p:spPr bwMode="auto">
              <a:xfrm flipH="1" flipV="1">
                <a:off x="1848" y="233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15" name="Line 7839"/>
              <p:cNvSpPr>
                <a:spLocks noChangeShapeType="1"/>
              </p:cNvSpPr>
              <p:nvPr/>
            </p:nvSpPr>
            <p:spPr bwMode="auto">
              <a:xfrm>
                <a:off x="1764" y="232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16" name="Line 7840"/>
              <p:cNvSpPr>
                <a:spLocks noChangeShapeType="1"/>
              </p:cNvSpPr>
              <p:nvPr/>
            </p:nvSpPr>
            <p:spPr bwMode="auto">
              <a:xfrm flipV="1">
                <a:off x="1846" y="232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17" name="Line 7841"/>
              <p:cNvSpPr>
                <a:spLocks noChangeShapeType="1"/>
              </p:cNvSpPr>
              <p:nvPr/>
            </p:nvSpPr>
            <p:spPr bwMode="auto">
              <a:xfrm flipH="1" flipV="1">
                <a:off x="1846" y="2331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18" name="Line 7842"/>
              <p:cNvSpPr>
                <a:spLocks noChangeShapeType="1"/>
              </p:cNvSpPr>
              <p:nvPr/>
            </p:nvSpPr>
            <p:spPr bwMode="auto">
              <a:xfrm flipH="1">
                <a:off x="1764" y="232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19" name="Line 7843"/>
              <p:cNvSpPr>
                <a:spLocks noChangeShapeType="1"/>
              </p:cNvSpPr>
              <p:nvPr/>
            </p:nvSpPr>
            <p:spPr bwMode="auto">
              <a:xfrm flipH="1" flipV="1">
                <a:off x="1843" y="2324"/>
                <a:ext cx="3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20" name="Line 7844"/>
              <p:cNvSpPr>
                <a:spLocks noChangeShapeType="1"/>
              </p:cNvSpPr>
              <p:nvPr/>
            </p:nvSpPr>
            <p:spPr bwMode="auto">
              <a:xfrm>
                <a:off x="1766" y="232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21" name="Line 7845"/>
              <p:cNvSpPr>
                <a:spLocks noChangeShapeType="1"/>
              </p:cNvSpPr>
              <p:nvPr/>
            </p:nvSpPr>
            <p:spPr bwMode="auto">
              <a:xfrm flipH="1" flipV="1">
                <a:off x="1841" y="232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22" name="Line 7846"/>
              <p:cNvSpPr>
                <a:spLocks noChangeShapeType="1"/>
              </p:cNvSpPr>
              <p:nvPr/>
            </p:nvSpPr>
            <p:spPr bwMode="auto">
              <a:xfrm>
                <a:off x="1766" y="231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23" name="Line 7847"/>
              <p:cNvSpPr>
                <a:spLocks noChangeShapeType="1"/>
              </p:cNvSpPr>
              <p:nvPr/>
            </p:nvSpPr>
            <p:spPr bwMode="auto">
              <a:xfrm flipH="1" flipV="1">
                <a:off x="1840" y="2315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24" name="Line 7848"/>
              <p:cNvSpPr>
                <a:spLocks noChangeShapeType="1"/>
              </p:cNvSpPr>
              <p:nvPr/>
            </p:nvSpPr>
            <p:spPr bwMode="auto">
              <a:xfrm flipV="1">
                <a:off x="1841" y="2318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25" name="Line 7849"/>
              <p:cNvSpPr>
                <a:spLocks noChangeShapeType="1"/>
              </p:cNvSpPr>
              <p:nvPr/>
            </p:nvSpPr>
            <p:spPr bwMode="auto">
              <a:xfrm>
                <a:off x="1766" y="231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26" name="Line 7850"/>
              <p:cNvSpPr>
                <a:spLocks noChangeShapeType="1"/>
              </p:cNvSpPr>
              <p:nvPr/>
            </p:nvSpPr>
            <p:spPr bwMode="auto">
              <a:xfrm flipH="1" flipV="1">
                <a:off x="1838" y="2312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27" name="Line 7851"/>
              <p:cNvSpPr>
                <a:spLocks noChangeShapeType="1"/>
              </p:cNvSpPr>
              <p:nvPr/>
            </p:nvSpPr>
            <p:spPr bwMode="auto">
              <a:xfrm>
                <a:off x="1766" y="230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28" name="Line 7852"/>
              <p:cNvSpPr>
                <a:spLocks noChangeShapeType="1"/>
              </p:cNvSpPr>
              <p:nvPr/>
            </p:nvSpPr>
            <p:spPr bwMode="auto">
              <a:xfrm flipH="1" flipV="1">
                <a:off x="1835" y="2307"/>
                <a:ext cx="3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29" name="Line 7853"/>
              <p:cNvSpPr>
                <a:spLocks noChangeShapeType="1"/>
              </p:cNvSpPr>
              <p:nvPr/>
            </p:nvSpPr>
            <p:spPr bwMode="auto">
              <a:xfrm flipH="1">
                <a:off x="1766" y="230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30" name="Line 7854"/>
              <p:cNvSpPr>
                <a:spLocks noChangeShapeType="1"/>
              </p:cNvSpPr>
              <p:nvPr/>
            </p:nvSpPr>
            <p:spPr bwMode="auto">
              <a:xfrm flipH="1" flipV="1">
                <a:off x="1833" y="2303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31" name="Line 7855"/>
              <p:cNvSpPr>
                <a:spLocks noChangeShapeType="1"/>
              </p:cNvSpPr>
              <p:nvPr/>
            </p:nvSpPr>
            <p:spPr bwMode="auto">
              <a:xfrm flipV="1">
                <a:off x="1835" y="2306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32" name="Line 7856"/>
              <p:cNvSpPr>
                <a:spLocks noChangeShapeType="1"/>
              </p:cNvSpPr>
              <p:nvPr/>
            </p:nvSpPr>
            <p:spPr bwMode="auto">
              <a:xfrm>
                <a:off x="1768" y="229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33" name="Line 7857"/>
              <p:cNvSpPr>
                <a:spLocks noChangeShapeType="1"/>
              </p:cNvSpPr>
              <p:nvPr/>
            </p:nvSpPr>
            <p:spPr bwMode="auto">
              <a:xfrm flipH="1" flipV="1">
                <a:off x="1831" y="2299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34" name="Line 7858"/>
              <p:cNvSpPr>
                <a:spLocks noChangeShapeType="1"/>
              </p:cNvSpPr>
              <p:nvPr/>
            </p:nvSpPr>
            <p:spPr bwMode="auto">
              <a:xfrm>
                <a:off x="1768" y="2297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35" name="Line 7859"/>
              <p:cNvSpPr>
                <a:spLocks noChangeShapeType="1"/>
              </p:cNvSpPr>
              <p:nvPr/>
            </p:nvSpPr>
            <p:spPr bwMode="auto">
              <a:xfrm>
                <a:off x="1768" y="229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36" name="Line 7860"/>
              <p:cNvSpPr>
                <a:spLocks noChangeShapeType="1"/>
              </p:cNvSpPr>
              <p:nvPr/>
            </p:nvSpPr>
            <p:spPr bwMode="auto">
              <a:xfrm flipH="1" flipV="1">
                <a:off x="1828" y="2294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37" name="Line 7861"/>
              <p:cNvSpPr>
                <a:spLocks noChangeShapeType="1"/>
              </p:cNvSpPr>
              <p:nvPr/>
            </p:nvSpPr>
            <p:spPr bwMode="auto">
              <a:xfrm flipH="1" flipV="1">
                <a:off x="1830" y="229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38" name="Line 7862"/>
              <p:cNvSpPr>
                <a:spLocks noChangeShapeType="1"/>
              </p:cNvSpPr>
              <p:nvPr/>
            </p:nvSpPr>
            <p:spPr bwMode="auto">
              <a:xfrm flipH="1">
                <a:off x="1768" y="229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39" name="Line 7863"/>
              <p:cNvSpPr>
                <a:spLocks noChangeShapeType="1"/>
              </p:cNvSpPr>
              <p:nvPr/>
            </p:nvSpPr>
            <p:spPr bwMode="auto">
              <a:xfrm flipH="1" flipV="1">
                <a:off x="1826" y="229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40" name="Line 7864"/>
              <p:cNvSpPr>
                <a:spLocks noChangeShapeType="1"/>
              </p:cNvSpPr>
              <p:nvPr/>
            </p:nvSpPr>
            <p:spPr bwMode="auto">
              <a:xfrm flipH="1">
                <a:off x="1769" y="2286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41" name="Line 7865"/>
              <p:cNvSpPr>
                <a:spLocks noChangeShapeType="1"/>
              </p:cNvSpPr>
              <p:nvPr/>
            </p:nvSpPr>
            <p:spPr bwMode="auto">
              <a:xfrm flipH="1" flipV="1">
                <a:off x="1823" y="2286"/>
                <a:ext cx="3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42" name="Line 7866"/>
              <p:cNvSpPr>
                <a:spLocks noChangeShapeType="1"/>
              </p:cNvSpPr>
              <p:nvPr/>
            </p:nvSpPr>
            <p:spPr bwMode="auto">
              <a:xfrm>
                <a:off x="1771" y="228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43" name="Line 7867"/>
              <p:cNvSpPr>
                <a:spLocks noChangeShapeType="1"/>
              </p:cNvSpPr>
              <p:nvPr/>
            </p:nvSpPr>
            <p:spPr bwMode="auto">
              <a:xfrm flipH="1" flipV="1">
                <a:off x="1820" y="2281"/>
                <a:ext cx="3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44" name="Line 7868"/>
              <p:cNvSpPr>
                <a:spLocks noChangeShapeType="1"/>
              </p:cNvSpPr>
              <p:nvPr/>
            </p:nvSpPr>
            <p:spPr bwMode="auto">
              <a:xfrm flipV="1">
                <a:off x="1823" y="2285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45" name="Line 7869"/>
              <p:cNvSpPr>
                <a:spLocks noChangeShapeType="1"/>
              </p:cNvSpPr>
              <p:nvPr/>
            </p:nvSpPr>
            <p:spPr bwMode="auto">
              <a:xfrm flipH="1">
                <a:off x="1771" y="2278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46" name="Line 7870"/>
              <p:cNvSpPr>
                <a:spLocks noChangeShapeType="1"/>
              </p:cNvSpPr>
              <p:nvPr/>
            </p:nvSpPr>
            <p:spPr bwMode="auto">
              <a:xfrm flipH="1" flipV="1">
                <a:off x="1818" y="2278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47" name="Line 7871"/>
              <p:cNvSpPr>
                <a:spLocks noChangeShapeType="1"/>
              </p:cNvSpPr>
              <p:nvPr/>
            </p:nvSpPr>
            <p:spPr bwMode="auto">
              <a:xfrm flipH="1">
                <a:off x="1773" y="227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48" name="Line 7872"/>
              <p:cNvSpPr>
                <a:spLocks noChangeShapeType="1"/>
              </p:cNvSpPr>
              <p:nvPr/>
            </p:nvSpPr>
            <p:spPr bwMode="auto">
              <a:xfrm flipH="1" flipV="1">
                <a:off x="1814" y="2273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49" name="Line 7873"/>
              <p:cNvSpPr>
                <a:spLocks noChangeShapeType="1"/>
              </p:cNvSpPr>
              <p:nvPr/>
            </p:nvSpPr>
            <p:spPr bwMode="auto">
              <a:xfrm flipH="1" flipV="1">
                <a:off x="1816" y="2276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50" name="Line 7874"/>
              <p:cNvSpPr>
                <a:spLocks noChangeShapeType="1"/>
              </p:cNvSpPr>
              <p:nvPr/>
            </p:nvSpPr>
            <p:spPr bwMode="auto">
              <a:xfrm>
                <a:off x="1774" y="2272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51" name="Line 7875"/>
              <p:cNvSpPr>
                <a:spLocks noChangeShapeType="1"/>
              </p:cNvSpPr>
              <p:nvPr/>
            </p:nvSpPr>
            <p:spPr bwMode="auto">
              <a:xfrm flipH="1">
                <a:off x="1774" y="2269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52" name="Line 7876"/>
              <p:cNvSpPr>
                <a:spLocks noChangeShapeType="1"/>
              </p:cNvSpPr>
              <p:nvPr/>
            </p:nvSpPr>
            <p:spPr bwMode="auto">
              <a:xfrm flipH="1" flipV="1">
                <a:off x="1811" y="2269"/>
                <a:ext cx="3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53" name="Line 7877"/>
              <p:cNvSpPr>
                <a:spLocks noChangeShapeType="1"/>
              </p:cNvSpPr>
              <p:nvPr/>
            </p:nvSpPr>
            <p:spPr bwMode="auto">
              <a:xfrm flipH="1">
                <a:off x="1776" y="2265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54" name="Line 7878"/>
              <p:cNvSpPr>
                <a:spLocks noChangeShapeType="1"/>
              </p:cNvSpPr>
              <p:nvPr/>
            </p:nvSpPr>
            <p:spPr bwMode="auto">
              <a:xfrm flipH="1" flipV="1">
                <a:off x="1806" y="2265"/>
                <a:ext cx="5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55" name="Line 7879"/>
              <p:cNvSpPr>
                <a:spLocks noChangeShapeType="1"/>
              </p:cNvSpPr>
              <p:nvPr/>
            </p:nvSpPr>
            <p:spPr bwMode="auto">
              <a:xfrm flipH="1">
                <a:off x="1778" y="226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56" name="Line 7880"/>
              <p:cNvSpPr>
                <a:spLocks noChangeShapeType="1"/>
              </p:cNvSpPr>
              <p:nvPr/>
            </p:nvSpPr>
            <p:spPr bwMode="auto">
              <a:xfrm flipH="1">
                <a:off x="1779" y="2260"/>
                <a:ext cx="2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57" name="Line 7881"/>
              <p:cNvSpPr>
                <a:spLocks noChangeShapeType="1"/>
              </p:cNvSpPr>
              <p:nvPr/>
            </p:nvSpPr>
            <p:spPr bwMode="auto">
              <a:xfrm flipH="1" flipV="1">
                <a:off x="1801" y="2260"/>
                <a:ext cx="3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58" name="Line 7882"/>
              <p:cNvSpPr>
                <a:spLocks noChangeShapeType="1"/>
              </p:cNvSpPr>
              <p:nvPr/>
            </p:nvSpPr>
            <p:spPr bwMode="auto">
              <a:xfrm flipH="1" flipV="1">
                <a:off x="1804" y="2263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59" name="Line 7883"/>
              <p:cNvSpPr>
                <a:spLocks noChangeShapeType="1"/>
              </p:cNvSpPr>
              <p:nvPr/>
            </p:nvSpPr>
            <p:spPr bwMode="auto">
              <a:xfrm flipH="1">
                <a:off x="1781" y="2256"/>
                <a:ext cx="5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60" name="Line 7884"/>
              <p:cNvSpPr>
                <a:spLocks noChangeShapeType="1"/>
              </p:cNvSpPr>
              <p:nvPr/>
            </p:nvSpPr>
            <p:spPr bwMode="auto">
              <a:xfrm flipH="1" flipV="1">
                <a:off x="1794" y="2256"/>
                <a:ext cx="4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61" name="Line 7885"/>
              <p:cNvSpPr>
                <a:spLocks noChangeShapeType="1"/>
              </p:cNvSpPr>
              <p:nvPr/>
            </p:nvSpPr>
            <p:spPr bwMode="auto">
              <a:xfrm flipH="1" flipV="1">
                <a:off x="1798" y="2258"/>
                <a:ext cx="3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62" name="Line 7886"/>
              <p:cNvSpPr>
                <a:spLocks noChangeShapeType="1"/>
              </p:cNvSpPr>
              <p:nvPr/>
            </p:nvSpPr>
            <p:spPr bwMode="auto">
              <a:xfrm flipH="1">
                <a:off x="1786" y="2256"/>
                <a:ext cx="7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63" name="Line 7887"/>
              <p:cNvSpPr>
                <a:spLocks noChangeShapeType="1"/>
              </p:cNvSpPr>
              <p:nvPr/>
            </p:nvSpPr>
            <p:spPr bwMode="auto">
              <a:xfrm flipH="1">
                <a:off x="1793" y="2256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64" name="Line 7888"/>
              <p:cNvSpPr>
                <a:spLocks noChangeShapeType="1"/>
              </p:cNvSpPr>
              <p:nvPr/>
            </p:nvSpPr>
            <p:spPr bwMode="auto">
              <a:xfrm>
                <a:off x="2123" y="3910"/>
                <a:ext cx="3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65" name="Line 7889"/>
              <p:cNvSpPr>
                <a:spLocks noChangeShapeType="1"/>
              </p:cNvSpPr>
              <p:nvPr/>
            </p:nvSpPr>
            <p:spPr bwMode="auto">
              <a:xfrm>
                <a:off x="2126" y="3912"/>
                <a:ext cx="7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66" name="Line 7890"/>
              <p:cNvSpPr>
                <a:spLocks noChangeShapeType="1"/>
              </p:cNvSpPr>
              <p:nvPr/>
            </p:nvSpPr>
            <p:spPr bwMode="auto">
              <a:xfrm flipV="1">
                <a:off x="2133" y="3912"/>
                <a:ext cx="7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67" name="Line 7891"/>
              <p:cNvSpPr>
                <a:spLocks noChangeShapeType="1"/>
              </p:cNvSpPr>
              <p:nvPr/>
            </p:nvSpPr>
            <p:spPr bwMode="auto">
              <a:xfrm flipV="1">
                <a:off x="2140" y="3910"/>
                <a:ext cx="3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68" name="Line 7892"/>
              <p:cNvSpPr>
                <a:spLocks noChangeShapeType="1"/>
              </p:cNvSpPr>
              <p:nvPr/>
            </p:nvSpPr>
            <p:spPr bwMode="auto">
              <a:xfrm>
                <a:off x="2116" y="3905"/>
                <a:ext cx="5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69" name="Line 7893"/>
              <p:cNvSpPr>
                <a:spLocks noChangeShapeType="1"/>
              </p:cNvSpPr>
              <p:nvPr/>
            </p:nvSpPr>
            <p:spPr bwMode="auto">
              <a:xfrm>
                <a:off x="2121" y="3909"/>
                <a:ext cx="2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70" name="Line 7894"/>
              <p:cNvSpPr>
                <a:spLocks noChangeShapeType="1"/>
              </p:cNvSpPr>
              <p:nvPr/>
            </p:nvSpPr>
            <p:spPr bwMode="auto">
              <a:xfrm flipV="1">
                <a:off x="2143" y="3908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71" name="Line 7895"/>
              <p:cNvSpPr>
                <a:spLocks noChangeShapeType="1"/>
              </p:cNvSpPr>
              <p:nvPr/>
            </p:nvSpPr>
            <p:spPr bwMode="auto">
              <a:xfrm flipV="1">
                <a:off x="2145" y="3905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72" name="Line 7896"/>
              <p:cNvSpPr>
                <a:spLocks noChangeShapeType="1"/>
              </p:cNvSpPr>
              <p:nvPr/>
            </p:nvSpPr>
            <p:spPr bwMode="auto">
              <a:xfrm>
                <a:off x="2111" y="3902"/>
                <a:ext cx="4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29548" name="Group 8972"/>
            <p:cNvGrpSpPr>
              <a:grpSpLocks/>
            </p:cNvGrpSpPr>
            <p:nvPr/>
          </p:nvGrpSpPr>
          <p:grpSpPr bwMode="auto">
            <a:xfrm>
              <a:off x="1955" y="3536"/>
              <a:ext cx="216" cy="369"/>
              <a:chOff x="1955" y="3536"/>
              <a:chExt cx="216" cy="369"/>
            </a:xfrm>
          </p:grpSpPr>
          <p:sp>
            <p:nvSpPr>
              <p:cNvPr id="928474" name="Line 7898"/>
              <p:cNvSpPr>
                <a:spLocks noChangeShapeType="1"/>
              </p:cNvSpPr>
              <p:nvPr/>
            </p:nvSpPr>
            <p:spPr bwMode="auto">
              <a:xfrm>
                <a:off x="2115" y="3904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75" name="Line 7899"/>
              <p:cNvSpPr>
                <a:spLocks noChangeShapeType="1"/>
              </p:cNvSpPr>
              <p:nvPr/>
            </p:nvSpPr>
            <p:spPr bwMode="auto">
              <a:xfrm flipV="1">
                <a:off x="2147" y="3902"/>
                <a:ext cx="3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76" name="Line 7900"/>
              <p:cNvSpPr>
                <a:spLocks noChangeShapeType="1"/>
              </p:cNvSpPr>
              <p:nvPr/>
            </p:nvSpPr>
            <p:spPr bwMode="auto">
              <a:xfrm>
                <a:off x="2108" y="3897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77" name="Line 7901"/>
              <p:cNvSpPr>
                <a:spLocks noChangeShapeType="1"/>
              </p:cNvSpPr>
              <p:nvPr/>
            </p:nvSpPr>
            <p:spPr bwMode="auto">
              <a:xfrm>
                <a:off x="2108" y="3898"/>
                <a:ext cx="3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78" name="Line 7902"/>
              <p:cNvSpPr>
                <a:spLocks noChangeShapeType="1"/>
              </p:cNvSpPr>
              <p:nvPr/>
            </p:nvSpPr>
            <p:spPr bwMode="auto">
              <a:xfrm flipV="1">
                <a:off x="2150" y="3901"/>
                <a:ext cx="2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79" name="Line 7903"/>
              <p:cNvSpPr>
                <a:spLocks noChangeShapeType="1"/>
              </p:cNvSpPr>
              <p:nvPr/>
            </p:nvSpPr>
            <p:spPr bwMode="auto">
              <a:xfrm flipV="1">
                <a:off x="2152" y="389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80" name="Line 7904"/>
              <p:cNvSpPr>
                <a:spLocks noChangeShapeType="1"/>
              </p:cNvSpPr>
              <p:nvPr/>
            </p:nvSpPr>
            <p:spPr bwMode="auto">
              <a:xfrm>
                <a:off x="2105" y="3894"/>
                <a:ext cx="3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81" name="Line 7905"/>
              <p:cNvSpPr>
                <a:spLocks noChangeShapeType="1"/>
              </p:cNvSpPr>
              <p:nvPr/>
            </p:nvSpPr>
            <p:spPr bwMode="auto">
              <a:xfrm flipV="1">
                <a:off x="2153" y="3894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82" name="Line 7906"/>
              <p:cNvSpPr>
                <a:spLocks noChangeShapeType="1"/>
              </p:cNvSpPr>
              <p:nvPr/>
            </p:nvSpPr>
            <p:spPr bwMode="auto">
              <a:xfrm>
                <a:off x="2101" y="3889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83" name="Line 7907"/>
              <p:cNvSpPr>
                <a:spLocks noChangeShapeType="1"/>
              </p:cNvSpPr>
              <p:nvPr/>
            </p:nvSpPr>
            <p:spPr bwMode="auto">
              <a:xfrm>
                <a:off x="2103" y="3891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84" name="Line 7908"/>
              <p:cNvSpPr>
                <a:spLocks noChangeShapeType="1"/>
              </p:cNvSpPr>
              <p:nvPr/>
            </p:nvSpPr>
            <p:spPr bwMode="auto">
              <a:xfrm flipV="1">
                <a:off x="2155" y="388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85" name="Line 7909"/>
              <p:cNvSpPr>
                <a:spLocks noChangeShapeType="1"/>
              </p:cNvSpPr>
              <p:nvPr/>
            </p:nvSpPr>
            <p:spPr bwMode="auto">
              <a:xfrm>
                <a:off x="2098" y="3884"/>
                <a:ext cx="3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86" name="Line 7910"/>
              <p:cNvSpPr>
                <a:spLocks noChangeShapeType="1"/>
              </p:cNvSpPr>
              <p:nvPr/>
            </p:nvSpPr>
            <p:spPr bwMode="auto">
              <a:xfrm flipV="1">
                <a:off x="2157" y="3887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87" name="Line 7911"/>
              <p:cNvSpPr>
                <a:spLocks noChangeShapeType="1"/>
              </p:cNvSpPr>
              <p:nvPr/>
            </p:nvSpPr>
            <p:spPr bwMode="auto">
              <a:xfrm flipV="1">
                <a:off x="2157" y="388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88" name="Line 7912"/>
              <p:cNvSpPr>
                <a:spLocks noChangeShapeType="1"/>
              </p:cNvSpPr>
              <p:nvPr/>
            </p:nvSpPr>
            <p:spPr bwMode="auto">
              <a:xfrm>
                <a:off x="2095" y="3881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89" name="Line 7913"/>
              <p:cNvSpPr>
                <a:spLocks noChangeShapeType="1"/>
              </p:cNvSpPr>
              <p:nvPr/>
            </p:nvSpPr>
            <p:spPr bwMode="auto">
              <a:xfrm>
                <a:off x="2096" y="3883"/>
                <a:ext cx="2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90" name="Line 7914"/>
              <p:cNvSpPr>
                <a:spLocks noChangeShapeType="1"/>
              </p:cNvSpPr>
              <p:nvPr/>
            </p:nvSpPr>
            <p:spPr bwMode="auto">
              <a:xfrm flipV="1">
                <a:off x="2158" y="3881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91" name="Line 7915"/>
              <p:cNvSpPr>
                <a:spLocks noChangeShapeType="1"/>
              </p:cNvSpPr>
              <p:nvPr/>
            </p:nvSpPr>
            <p:spPr bwMode="auto">
              <a:xfrm>
                <a:off x="2091" y="3876"/>
                <a:ext cx="4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92" name="Line 7916"/>
              <p:cNvSpPr>
                <a:spLocks noChangeShapeType="1"/>
              </p:cNvSpPr>
              <p:nvPr/>
            </p:nvSpPr>
            <p:spPr bwMode="auto">
              <a:xfrm flipV="1">
                <a:off x="2158" y="387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93" name="Line 7917"/>
              <p:cNvSpPr>
                <a:spLocks noChangeShapeType="1"/>
              </p:cNvSpPr>
              <p:nvPr/>
            </p:nvSpPr>
            <p:spPr bwMode="auto">
              <a:xfrm>
                <a:off x="2090" y="387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94" name="Line 7918"/>
              <p:cNvSpPr>
                <a:spLocks noChangeShapeType="1"/>
              </p:cNvSpPr>
              <p:nvPr/>
            </p:nvSpPr>
            <p:spPr bwMode="auto">
              <a:xfrm>
                <a:off x="2091" y="3875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95" name="Line 7919"/>
              <p:cNvSpPr>
                <a:spLocks noChangeShapeType="1"/>
              </p:cNvSpPr>
              <p:nvPr/>
            </p:nvSpPr>
            <p:spPr bwMode="auto">
              <a:xfrm flipV="1">
                <a:off x="2160" y="3871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96" name="Line 7920"/>
              <p:cNvSpPr>
                <a:spLocks noChangeShapeType="1"/>
              </p:cNvSpPr>
              <p:nvPr/>
            </p:nvSpPr>
            <p:spPr bwMode="auto">
              <a:xfrm>
                <a:off x="2086" y="3868"/>
                <a:ext cx="4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97" name="Line 7921"/>
              <p:cNvSpPr>
                <a:spLocks noChangeShapeType="1"/>
              </p:cNvSpPr>
              <p:nvPr/>
            </p:nvSpPr>
            <p:spPr bwMode="auto">
              <a:xfrm flipV="1">
                <a:off x="2162" y="386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98" name="Line 7922"/>
              <p:cNvSpPr>
                <a:spLocks noChangeShapeType="1"/>
              </p:cNvSpPr>
              <p:nvPr/>
            </p:nvSpPr>
            <p:spPr bwMode="auto">
              <a:xfrm>
                <a:off x="2083" y="3863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499" name="Line 7923"/>
              <p:cNvSpPr>
                <a:spLocks noChangeShapeType="1"/>
              </p:cNvSpPr>
              <p:nvPr/>
            </p:nvSpPr>
            <p:spPr bwMode="auto">
              <a:xfrm>
                <a:off x="2085" y="3866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00" name="Line 7924"/>
              <p:cNvSpPr>
                <a:spLocks noChangeShapeType="1"/>
              </p:cNvSpPr>
              <p:nvPr/>
            </p:nvSpPr>
            <p:spPr bwMode="auto">
              <a:xfrm flipV="1">
                <a:off x="2162" y="386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01" name="Line 7925"/>
              <p:cNvSpPr>
                <a:spLocks noChangeShapeType="1"/>
              </p:cNvSpPr>
              <p:nvPr/>
            </p:nvSpPr>
            <p:spPr bwMode="auto">
              <a:xfrm>
                <a:off x="2081" y="3858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02" name="Line 7926"/>
              <p:cNvSpPr>
                <a:spLocks noChangeShapeType="1"/>
              </p:cNvSpPr>
              <p:nvPr/>
            </p:nvSpPr>
            <p:spPr bwMode="auto">
              <a:xfrm flipV="1">
                <a:off x="2163" y="3861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03" name="Line 7927"/>
              <p:cNvSpPr>
                <a:spLocks noChangeShapeType="1"/>
              </p:cNvSpPr>
              <p:nvPr/>
            </p:nvSpPr>
            <p:spPr bwMode="auto">
              <a:xfrm flipV="1">
                <a:off x="2163" y="385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04" name="Line 7928"/>
              <p:cNvSpPr>
                <a:spLocks noChangeShapeType="1"/>
              </p:cNvSpPr>
              <p:nvPr/>
            </p:nvSpPr>
            <p:spPr bwMode="auto">
              <a:xfrm>
                <a:off x="2078" y="3855"/>
                <a:ext cx="3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05" name="Line 7929"/>
              <p:cNvSpPr>
                <a:spLocks noChangeShapeType="1"/>
              </p:cNvSpPr>
              <p:nvPr/>
            </p:nvSpPr>
            <p:spPr bwMode="auto">
              <a:xfrm flipV="1">
                <a:off x="2163" y="3855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06" name="Line 7930"/>
              <p:cNvSpPr>
                <a:spLocks noChangeShapeType="1"/>
              </p:cNvSpPr>
              <p:nvPr/>
            </p:nvSpPr>
            <p:spPr bwMode="auto">
              <a:xfrm>
                <a:off x="2076" y="3850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07" name="Line 7931"/>
              <p:cNvSpPr>
                <a:spLocks noChangeShapeType="1"/>
              </p:cNvSpPr>
              <p:nvPr/>
            </p:nvSpPr>
            <p:spPr bwMode="auto">
              <a:xfrm flipV="1">
                <a:off x="2165" y="385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08" name="Line 7932"/>
              <p:cNvSpPr>
                <a:spLocks noChangeShapeType="1"/>
              </p:cNvSpPr>
              <p:nvPr/>
            </p:nvSpPr>
            <p:spPr bwMode="auto">
              <a:xfrm>
                <a:off x="2074" y="3847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09" name="Line 7933"/>
              <p:cNvSpPr>
                <a:spLocks noChangeShapeType="1"/>
              </p:cNvSpPr>
              <p:nvPr/>
            </p:nvSpPr>
            <p:spPr bwMode="auto">
              <a:xfrm flipV="1">
                <a:off x="2165" y="3847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10" name="Line 7934"/>
              <p:cNvSpPr>
                <a:spLocks noChangeShapeType="1"/>
              </p:cNvSpPr>
              <p:nvPr/>
            </p:nvSpPr>
            <p:spPr bwMode="auto">
              <a:xfrm>
                <a:off x="2071" y="3842"/>
                <a:ext cx="2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11" name="Line 7935"/>
              <p:cNvSpPr>
                <a:spLocks noChangeShapeType="1"/>
              </p:cNvSpPr>
              <p:nvPr/>
            </p:nvSpPr>
            <p:spPr bwMode="auto">
              <a:xfrm>
                <a:off x="2073" y="384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12" name="Line 7936"/>
              <p:cNvSpPr>
                <a:spLocks noChangeShapeType="1"/>
              </p:cNvSpPr>
              <p:nvPr/>
            </p:nvSpPr>
            <p:spPr bwMode="auto">
              <a:xfrm flipV="1">
                <a:off x="2165" y="384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13" name="Line 7937"/>
              <p:cNvSpPr>
                <a:spLocks noChangeShapeType="1"/>
              </p:cNvSpPr>
              <p:nvPr/>
            </p:nvSpPr>
            <p:spPr bwMode="auto">
              <a:xfrm>
                <a:off x="2069" y="3837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14" name="Line 7938"/>
              <p:cNvSpPr>
                <a:spLocks noChangeShapeType="1"/>
              </p:cNvSpPr>
              <p:nvPr/>
            </p:nvSpPr>
            <p:spPr bwMode="auto">
              <a:xfrm flipV="1">
                <a:off x="2167" y="383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15" name="Line 7939"/>
              <p:cNvSpPr>
                <a:spLocks noChangeShapeType="1"/>
              </p:cNvSpPr>
              <p:nvPr/>
            </p:nvSpPr>
            <p:spPr bwMode="auto">
              <a:xfrm>
                <a:off x="2068" y="383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16" name="Line 7940"/>
              <p:cNvSpPr>
                <a:spLocks noChangeShapeType="1"/>
              </p:cNvSpPr>
              <p:nvPr/>
            </p:nvSpPr>
            <p:spPr bwMode="auto">
              <a:xfrm flipV="1">
                <a:off x="2167" y="383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17" name="Line 7941"/>
              <p:cNvSpPr>
                <a:spLocks noChangeShapeType="1"/>
              </p:cNvSpPr>
              <p:nvPr/>
            </p:nvSpPr>
            <p:spPr bwMode="auto">
              <a:xfrm>
                <a:off x="2064" y="3829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18" name="Line 7942"/>
              <p:cNvSpPr>
                <a:spLocks noChangeShapeType="1"/>
              </p:cNvSpPr>
              <p:nvPr/>
            </p:nvSpPr>
            <p:spPr bwMode="auto">
              <a:xfrm>
                <a:off x="2066" y="3832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19" name="Line 7943"/>
              <p:cNvSpPr>
                <a:spLocks noChangeShapeType="1"/>
              </p:cNvSpPr>
              <p:nvPr/>
            </p:nvSpPr>
            <p:spPr bwMode="auto">
              <a:xfrm flipV="1">
                <a:off x="2167" y="382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20" name="Line 7944"/>
              <p:cNvSpPr>
                <a:spLocks noChangeShapeType="1"/>
              </p:cNvSpPr>
              <p:nvPr/>
            </p:nvSpPr>
            <p:spPr bwMode="auto">
              <a:xfrm>
                <a:off x="2063" y="382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21" name="Line 7945"/>
              <p:cNvSpPr>
                <a:spLocks noChangeShapeType="1"/>
              </p:cNvSpPr>
              <p:nvPr/>
            </p:nvSpPr>
            <p:spPr bwMode="auto">
              <a:xfrm flipV="1">
                <a:off x="2167" y="382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22" name="Line 7946"/>
              <p:cNvSpPr>
                <a:spLocks noChangeShapeType="1"/>
              </p:cNvSpPr>
              <p:nvPr/>
            </p:nvSpPr>
            <p:spPr bwMode="auto">
              <a:xfrm>
                <a:off x="2061" y="382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23" name="Line 7947"/>
              <p:cNvSpPr>
                <a:spLocks noChangeShapeType="1"/>
              </p:cNvSpPr>
              <p:nvPr/>
            </p:nvSpPr>
            <p:spPr bwMode="auto">
              <a:xfrm flipV="1">
                <a:off x="2168" y="382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24" name="Line 7948"/>
              <p:cNvSpPr>
                <a:spLocks noChangeShapeType="1"/>
              </p:cNvSpPr>
              <p:nvPr/>
            </p:nvSpPr>
            <p:spPr bwMode="auto">
              <a:xfrm>
                <a:off x="2059" y="381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25" name="Line 7949"/>
              <p:cNvSpPr>
                <a:spLocks noChangeShapeType="1"/>
              </p:cNvSpPr>
              <p:nvPr/>
            </p:nvSpPr>
            <p:spPr bwMode="auto">
              <a:xfrm>
                <a:off x="2059" y="3819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26" name="Line 7950"/>
              <p:cNvSpPr>
                <a:spLocks noChangeShapeType="1"/>
              </p:cNvSpPr>
              <p:nvPr/>
            </p:nvSpPr>
            <p:spPr bwMode="auto">
              <a:xfrm flipV="1">
                <a:off x="2168" y="381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27" name="Line 7951"/>
              <p:cNvSpPr>
                <a:spLocks noChangeShapeType="1"/>
              </p:cNvSpPr>
              <p:nvPr/>
            </p:nvSpPr>
            <p:spPr bwMode="auto">
              <a:xfrm>
                <a:off x="2056" y="3813"/>
                <a:ext cx="3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28" name="Line 7952"/>
              <p:cNvSpPr>
                <a:spLocks noChangeShapeType="1"/>
              </p:cNvSpPr>
              <p:nvPr/>
            </p:nvSpPr>
            <p:spPr bwMode="auto">
              <a:xfrm flipV="1">
                <a:off x="2168" y="3813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29" name="Line 7953"/>
              <p:cNvSpPr>
                <a:spLocks noChangeShapeType="1"/>
              </p:cNvSpPr>
              <p:nvPr/>
            </p:nvSpPr>
            <p:spPr bwMode="auto">
              <a:xfrm>
                <a:off x="2054" y="3808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30" name="Line 7954"/>
              <p:cNvSpPr>
                <a:spLocks noChangeShapeType="1"/>
              </p:cNvSpPr>
              <p:nvPr/>
            </p:nvSpPr>
            <p:spPr bwMode="auto">
              <a:xfrm flipV="1">
                <a:off x="2168" y="380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31" name="Line 7955"/>
              <p:cNvSpPr>
                <a:spLocks noChangeShapeType="1"/>
              </p:cNvSpPr>
              <p:nvPr/>
            </p:nvSpPr>
            <p:spPr bwMode="auto">
              <a:xfrm>
                <a:off x="2053" y="3803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32" name="Line 7956"/>
              <p:cNvSpPr>
                <a:spLocks noChangeShapeType="1"/>
              </p:cNvSpPr>
              <p:nvPr/>
            </p:nvSpPr>
            <p:spPr bwMode="auto">
              <a:xfrm>
                <a:off x="2054" y="3806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33" name="Line 7957"/>
              <p:cNvSpPr>
                <a:spLocks noChangeShapeType="1"/>
              </p:cNvSpPr>
              <p:nvPr/>
            </p:nvSpPr>
            <p:spPr bwMode="auto">
              <a:xfrm flipV="1">
                <a:off x="2168" y="380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34" name="Line 7958"/>
              <p:cNvSpPr>
                <a:spLocks noChangeShapeType="1"/>
              </p:cNvSpPr>
              <p:nvPr/>
            </p:nvSpPr>
            <p:spPr bwMode="auto">
              <a:xfrm>
                <a:off x="2051" y="3800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35" name="Line 7959"/>
              <p:cNvSpPr>
                <a:spLocks noChangeShapeType="1"/>
              </p:cNvSpPr>
              <p:nvPr/>
            </p:nvSpPr>
            <p:spPr bwMode="auto">
              <a:xfrm flipV="1">
                <a:off x="2168" y="380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36" name="Line 7960"/>
              <p:cNvSpPr>
                <a:spLocks noChangeShapeType="1"/>
              </p:cNvSpPr>
              <p:nvPr/>
            </p:nvSpPr>
            <p:spPr bwMode="auto">
              <a:xfrm>
                <a:off x="2049" y="379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37" name="Line 7961"/>
              <p:cNvSpPr>
                <a:spLocks noChangeShapeType="1"/>
              </p:cNvSpPr>
              <p:nvPr/>
            </p:nvSpPr>
            <p:spPr bwMode="auto">
              <a:xfrm flipV="1">
                <a:off x="2168" y="379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38" name="Line 7962"/>
              <p:cNvSpPr>
                <a:spLocks noChangeShapeType="1"/>
              </p:cNvSpPr>
              <p:nvPr/>
            </p:nvSpPr>
            <p:spPr bwMode="auto">
              <a:xfrm>
                <a:off x="2048" y="3791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39" name="Line 7963"/>
              <p:cNvSpPr>
                <a:spLocks noChangeShapeType="1"/>
              </p:cNvSpPr>
              <p:nvPr/>
            </p:nvSpPr>
            <p:spPr bwMode="auto">
              <a:xfrm>
                <a:off x="2048" y="3793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40" name="Line 7964"/>
              <p:cNvSpPr>
                <a:spLocks noChangeShapeType="1"/>
              </p:cNvSpPr>
              <p:nvPr/>
            </p:nvSpPr>
            <p:spPr bwMode="auto">
              <a:xfrm flipV="1">
                <a:off x="2170" y="379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41" name="Line 7965"/>
              <p:cNvSpPr>
                <a:spLocks noChangeShapeType="1"/>
              </p:cNvSpPr>
              <p:nvPr/>
            </p:nvSpPr>
            <p:spPr bwMode="auto">
              <a:xfrm>
                <a:off x="2046" y="3787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42" name="Line 7966"/>
              <p:cNvSpPr>
                <a:spLocks noChangeShapeType="1"/>
              </p:cNvSpPr>
              <p:nvPr/>
            </p:nvSpPr>
            <p:spPr bwMode="auto">
              <a:xfrm flipV="1">
                <a:off x="2170" y="378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43" name="Line 7967"/>
              <p:cNvSpPr>
                <a:spLocks noChangeShapeType="1"/>
              </p:cNvSpPr>
              <p:nvPr/>
            </p:nvSpPr>
            <p:spPr bwMode="auto">
              <a:xfrm>
                <a:off x="2044" y="378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44" name="Line 7968"/>
              <p:cNvSpPr>
                <a:spLocks noChangeShapeType="1"/>
              </p:cNvSpPr>
              <p:nvPr/>
            </p:nvSpPr>
            <p:spPr bwMode="auto">
              <a:xfrm flipV="1">
                <a:off x="2170" y="378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45" name="Line 7969"/>
              <p:cNvSpPr>
                <a:spLocks noChangeShapeType="1"/>
              </p:cNvSpPr>
              <p:nvPr/>
            </p:nvSpPr>
            <p:spPr bwMode="auto">
              <a:xfrm flipV="1">
                <a:off x="2170" y="3782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46" name="Line 7970"/>
              <p:cNvSpPr>
                <a:spLocks noChangeShapeType="1"/>
              </p:cNvSpPr>
              <p:nvPr/>
            </p:nvSpPr>
            <p:spPr bwMode="auto">
              <a:xfrm>
                <a:off x="2041" y="3779"/>
                <a:ext cx="2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47" name="Line 7971"/>
              <p:cNvSpPr>
                <a:spLocks noChangeShapeType="1"/>
              </p:cNvSpPr>
              <p:nvPr/>
            </p:nvSpPr>
            <p:spPr bwMode="auto">
              <a:xfrm>
                <a:off x="2043" y="377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48" name="Line 7972"/>
              <p:cNvSpPr>
                <a:spLocks noChangeShapeType="1"/>
              </p:cNvSpPr>
              <p:nvPr/>
            </p:nvSpPr>
            <p:spPr bwMode="auto">
              <a:xfrm flipV="1">
                <a:off x="2170" y="377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49" name="Line 7973"/>
              <p:cNvSpPr>
                <a:spLocks noChangeShapeType="1"/>
              </p:cNvSpPr>
              <p:nvPr/>
            </p:nvSpPr>
            <p:spPr bwMode="auto">
              <a:xfrm>
                <a:off x="2039" y="3774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50" name="Line 7974"/>
              <p:cNvSpPr>
                <a:spLocks noChangeShapeType="1"/>
              </p:cNvSpPr>
              <p:nvPr/>
            </p:nvSpPr>
            <p:spPr bwMode="auto">
              <a:xfrm flipV="1">
                <a:off x="2170" y="377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51" name="Line 7975"/>
              <p:cNvSpPr>
                <a:spLocks noChangeShapeType="1"/>
              </p:cNvSpPr>
              <p:nvPr/>
            </p:nvSpPr>
            <p:spPr bwMode="auto">
              <a:xfrm>
                <a:off x="2038" y="376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52" name="Line 7976"/>
              <p:cNvSpPr>
                <a:spLocks noChangeShapeType="1"/>
              </p:cNvSpPr>
              <p:nvPr/>
            </p:nvSpPr>
            <p:spPr bwMode="auto">
              <a:xfrm flipV="1">
                <a:off x="2170" y="376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53" name="Line 7977"/>
              <p:cNvSpPr>
                <a:spLocks noChangeShapeType="1"/>
              </p:cNvSpPr>
              <p:nvPr/>
            </p:nvSpPr>
            <p:spPr bwMode="auto">
              <a:xfrm>
                <a:off x="2036" y="3766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54" name="Line 7978"/>
              <p:cNvSpPr>
                <a:spLocks noChangeShapeType="1"/>
              </p:cNvSpPr>
              <p:nvPr/>
            </p:nvSpPr>
            <p:spPr bwMode="auto">
              <a:xfrm flipV="1">
                <a:off x="2170" y="376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55" name="Line 7979"/>
              <p:cNvSpPr>
                <a:spLocks noChangeShapeType="1"/>
              </p:cNvSpPr>
              <p:nvPr/>
            </p:nvSpPr>
            <p:spPr bwMode="auto">
              <a:xfrm>
                <a:off x="2034" y="376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56" name="Line 7980"/>
              <p:cNvSpPr>
                <a:spLocks noChangeShapeType="1"/>
              </p:cNvSpPr>
              <p:nvPr/>
            </p:nvSpPr>
            <p:spPr bwMode="auto">
              <a:xfrm>
                <a:off x="2036" y="3765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57" name="Line 7981"/>
              <p:cNvSpPr>
                <a:spLocks noChangeShapeType="1"/>
              </p:cNvSpPr>
              <p:nvPr/>
            </p:nvSpPr>
            <p:spPr bwMode="auto">
              <a:xfrm flipV="1">
                <a:off x="2170" y="376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58" name="Line 7982"/>
              <p:cNvSpPr>
                <a:spLocks noChangeShapeType="1"/>
              </p:cNvSpPr>
              <p:nvPr/>
            </p:nvSpPr>
            <p:spPr bwMode="auto">
              <a:xfrm>
                <a:off x="2033" y="375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59" name="Line 7983"/>
              <p:cNvSpPr>
                <a:spLocks noChangeShapeType="1"/>
              </p:cNvSpPr>
              <p:nvPr/>
            </p:nvSpPr>
            <p:spPr bwMode="auto">
              <a:xfrm flipV="1">
                <a:off x="2170" y="375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60" name="Line 7984"/>
              <p:cNvSpPr>
                <a:spLocks noChangeShapeType="1"/>
              </p:cNvSpPr>
              <p:nvPr/>
            </p:nvSpPr>
            <p:spPr bwMode="auto">
              <a:xfrm>
                <a:off x="2031" y="375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61" name="Line 7985"/>
              <p:cNvSpPr>
                <a:spLocks noChangeShapeType="1"/>
              </p:cNvSpPr>
              <p:nvPr/>
            </p:nvSpPr>
            <p:spPr bwMode="auto">
              <a:xfrm flipV="1">
                <a:off x="2170" y="375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62" name="Line 7986"/>
              <p:cNvSpPr>
                <a:spLocks noChangeShapeType="1"/>
              </p:cNvSpPr>
              <p:nvPr/>
            </p:nvSpPr>
            <p:spPr bwMode="auto">
              <a:xfrm>
                <a:off x="2029" y="3748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63" name="Line 7987"/>
              <p:cNvSpPr>
                <a:spLocks noChangeShapeType="1"/>
              </p:cNvSpPr>
              <p:nvPr/>
            </p:nvSpPr>
            <p:spPr bwMode="auto">
              <a:xfrm>
                <a:off x="2029" y="3750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64" name="Line 7988"/>
              <p:cNvSpPr>
                <a:spLocks noChangeShapeType="1"/>
              </p:cNvSpPr>
              <p:nvPr/>
            </p:nvSpPr>
            <p:spPr bwMode="auto">
              <a:xfrm flipV="1">
                <a:off x="2170" y="374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65" name="Line 7989"/>
              <p:cNvSpPr>
                <a:spLocks noChangeShapeType="1"/>
              </p:cNvSpPr>
              <p:nvPr/>
            </p:nvSpPr>
            <p:spPr bwMode="auto">
              <a:xfrm>
                <a:off x="2028" y="3745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66" name="Line 7990"/>
              <p:cNvSpPr>
                <a:spLocks noChangeShapeType="1"/>
              </p:cNvSpPr>
              <p:nvPr/>
            </p:nvSpPr>
            <p:spPr bwMode="auto">
              <a:xfrm flipV="1">
                <a:off x="2170" y="3745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67" name="Line 7991"/>
              <p:cNvSpPr>
                <a:spLocks noChangeShapeType="1"/>
              </p:cNvSpPr>
              <p:nvPr/>
            </p:nvSpPr>
            <p:spPr bwMode="auto">
              <a:xfrm>
                <a:off x="2026" y="3740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68" name="Line 7992"/>
              <p:cNvSpPr>
                <a:spLocks noChangeShapeType="1"/>
              </p:cNvSpPr>
              <p:nvPr/>
            </p:nvSpPr>
            <p:spPr bwMode="auto">
              <a:xfrm flipV="1">
                <a:off x="2170" y="374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69" name="Line 7993"/>
              <p:cNvSpPr>
                <a:spLocks noChangeShapeType="1"/>
              </p:cNvSpPr>
              <p:nvPr/>
            </p:nvSpPr>
            <p:spPr bwMode="auto">
              <a:xfrm>
                <a:off x="2024" y="373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70" name="Line 7994"/>
              <p:cNvSpPr>
                <a:spLocks noChangeShapeType="1"/>
              </p:cNvSpPr>
              <p:nvPr/>
            </p:nvSpPr>
            <p:spPr bwMode="auto">
              <a:xfrm flipV="1">
                <a:off x="2170" y="373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71" name="Line 7995"/>
              <p:cNvSpPr>
                <a:spLocks noChangeShapeType="1"/>
              </p:cNvSpPr>
              <p:nvPr/>
            </p:nvSpPr>
            <p:spPr bwMode="auto">
              <a:xfrm>
                <a:off x="2022" y="3732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72" name="Line 7996"/>
              <p:cNvSpPr>
                <a:spLocks noChangeShapeType="1"/>
              </p:cNvSpPr>
              <p:nvPr/>
            </p:nvSpPr>
            <p:spPr bwMode="auto">
              <a:xfrm>
                <a:off x="2024" y="3734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73" name="Line 7997"/>
              <p:cNvSpPr>
                <a:spLocks noChangeShapeType="1"/>
              </p:cNvSpPr>
              <p:nvPr/>
            </p:nvSpPr>
            <p:spPr bwMode="auto">
              <a:xfrm flipV="1">
                <a:off x="2170" y="373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74" name="Line 7998"/>
              <p:cNvSpPr>
                <a:spLocks noChangeShapeType="1"/>
              </p:cNvSpPr>
              <p:nvPr/>
            </p:nvSpPr>
            <p:spPr bwMode="auto">
              <a:xfrm>
                <a:off x="2021" y="372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75" name="Line 7999"/>
              <p:cNvSpPr>
                <a:spLocks noChangeShapeType="1"/>
              </p:cNvSpPr>
              <p:nvPr/>
            </p:nvSpPr>
            <p:spPr bwMode="auto">
              <a:xfrm flipH="1" flipV="1">
                <a:off x="2168" y="3727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76" name="Line 8000"/>
              <p:cNvSpPr>
                <a:spLocks noChangeShapeType="1"/>
              </p:cNvSpPr>
              <p:nvPr/>
            </p:nvSpPr>
            <p:spPr bwMode="auto">
              <a:xfrm>
                <a:off x="2019" y="372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77" name="Line 8001"/>
              <p:cNvSpPr>
                <a:spLocks noChangeShapeType="1"/>
              </p:cNvSpPr>
              <p:nvPr/>
            </p:nvSpPr>
            <p:spPr bwMode="auto">
              <a:xfrm flipV="1">
                <a:off x="2168" y="372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78" name="Line 8002"/>
              <p:cNvSpPr>
                <a:spLocks noChangeShapeType="1"/>
              </p:cNvSpPr>
              <p:nvPr/>
            </p:nvSpPr>
            <p:spPr bwMode="auto">
              <a:xfrm>
                <a:off x="2017" y="3719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79" name="Line 8003"/>
              <p:cNvSpPr>
                <a:spLocks noChangeShapeType="1"/>
              </p:cNvSpPr>
              <p:nvPr/>
            </p:nvSpPr>
            <p:spPr bwMode="auto">
              <a:xfrm flipV="1">
                <a:off x="2168" y="371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80" name="Line 8004"/>
              <p:cNvSpPr>
                <a:spLocks noChangeShapeType="1"/>
              </p:cNvSpPr>
              <p:nvPr/>
            </p:nvSpPr>
            <p:spPr bwMode="auto">
              <a:xfrm>
                <a:off x="2016" y="371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81" name="Line 8005"/>
              <p:cNvSpPr>
                <a:spLocks noChangeShapeType="1"/>
              </p:cNvSpPr>
              <p:nvPr/>
            </p:nvSpPr>
            <p:spPr bwMode="auto">
              <a:xfrm>
                <a:off x="2017" y="3718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82" name="Line 8006"/>
              <p:cNvSpPr>
                <a:spLocks noChangeShapeType="1"/>
              </p:cNvSpPr>
              <p:nvPr/>
            </p:nvSpPr>
            <p:spPr bwMode="auto">
              <a:xfrm flipV="1">
                <a:off x="2168" y="371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83" name="Line 8007"/>
              <p:cNvSpPr>
                <a:spLocks noChangeShapeType="1"/>
              </p:cNvSpPr>
              <p:nvPr/>
            </p:nvSpPr>
            <p:spPr bwMode="auto">
              <a:xfrm>
                <a:off x="2014" y="371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84" name="Line 8008"/>
              <p:cNvSpPr>
                <a:spLocks noChangeShapeType="1"/>
              </p:cNvSpPr>
              <p:nvPr/>
            </p:nvSpPr>
            <p:spPr bwMode="auto">
              <a:xfrm flipV="1">
                <a:off x="2168" y="371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85" name="Line 8009"/>
              <p:cNvSpPr>
                <a:spLocks noChangeShapeType="1"/>
              </p:cNvSpPr>
              <p:nvPr/>
            </p:nvSpPr>
            <p:spPr bwMode="auto">
              <a:xfrm>
                <a:off x="2012" y="3706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86" name="Line 8010"/>
              <p:cNvSpPr>
                <a:spLocks noChangeShapeType="1"/>
              </p:cNvSpPr>
              <p:nvPr/>
            </p:nvSpPr>
            <p:spPr bwMode="auto">
              <a:xfrm flipV="1">
                <a:off x="2168" y="370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87" name="Line 8011"/>
              <p:cNvSpPr>
                <a:spLocks noChangeShapeType="1"/>
              </p:cNvSpPr>
              <p:nvPr/>
            </p:nvSpPr>
            <p:spPr bwMode="auto">
              <a:xfrm>
                <a:off x="2011" y="370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88" name="Line 8012"/>
              <p:cNvSpPr>
                <a:spLocks noChangeShapeType="1"/>
              </p:cNvSpPr>
              <p:nvPr/>
            </p:nvSpPr>
            <p:spPr bwMode="auto">
              <a:xfrm flipV="1">
                <a:off x="2168" y="370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89" name="Line 8013"/>
              <p:cNvSpPr>
                <a:spLocks noChangeShapeType="1"/>
              </p:cNvSpPr>
              <p:nvPr/>
            </p:nvSpPr>
            <p:spPr bwMode="auto">
              <a:xfrm>
                <a:off x="2009" y="3698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90" name="Line 8014"/>
              <p:cNvSpPr>
                <a:spLocks noChangeShapeType="1"/>
              </p:cNvSpPr>
              <p:nvPr/>
            </p:nvSpPr>
            <p:spPr bwMode="auto">
              <a:xfrm flipV="1">
                <a:off x="2168" y="369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91" name="Line 8015"/>
              <p:cNvSpPr>
                <a:spLocks noChangeShapeType="1"/>
              </p:cNvSpPr>
              <p:nvPr/>
            </p:nvSpPr>
            <p:spPr bwMode="auto">
              <a:xfrm>
                <a:off x="2009" y="369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92" name="Line 8016"/>
              <p:cNvSpPr>
                <a:spLocks noChangeShapeType="1"/>
              </p:cNvSpPr>
              <p:nvPr/>
            </p:nvSpPr>
            <p:spPr bwMode="auto">
              <a:xfrm flipV="1">
                <a:off x="2168" y="369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93" name="Line 8017"/>
              <p:cNvSpPr>
                <a:spLocks noChangeShapeType="1"/>
              </p:cNvSpPr>
              <p:nvPr/>
            </p:nvSpPr>
            <p:spPr bwMode="auto">
              <a:xfrm>
                <a:off x="2007" y="3689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94" name="Line 8018"/>
              <p:cNvSpPr>
                <a:spLocks noChangeShapeType="1"/>
              </p:cNvSpPr>
              <p:nvPr/>
            </p:nvSpPr>
            <p:spPr bwMode="auto">
              <a:xfrm flipV="1">
                <a:off x="2168" y="368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95" name="Line 8019"/>
              <p:cNvSpPr>
                <a:spLocks noChangeShapeType="1"/>
              </p:cNvSpPr>
              <p:nvPr/>
            </p:nvSpPr>
            <p:spPr bwMode="auto">
              <a:xfrm>
                <a:off x="2006" y="368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96" name="Line 8020"/>
              <p:cNvSpPr>
                <a:spLocks noChangeShapeType="1"/>
              </p:cNvSpPr>
              <p:nvPr/>
            </p:nvSpPr>
            <p:spPr bwMode="auto">
              <a:xfrm flipH="1" flipV="1">
                <a:off x="2167" y="368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97" name="Line 8021"/>
              <p:cNvSpPr>
                <a:spLocks noChangeShapeType="1"/>
              </p:cNvSpPr>
              <p:nvPr/>
            </p:nvSpPr>
            <p:spPr bwMode="auto">
              <a:xfrm>
                <a:off x="2004" y="3680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98" name="Line 8022"/>
              <p:cNvSpPr>
                <a:spLocks noChangeShapeType="1"/>
              </p:cNvSpPr>
              <p:nvPr/>
            </p:nvSpPr>
            <p:spPr bwMode="auto">
              <a:xfrm flipV="1">
                <a:off x="2167" y="368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599" name="Line 8023"/>
              <p:cNvSpPr>
                <a:spLocks noChangeShapeType="1"/>
              </p:cNvSpPr>
              <p:nvPr/>
            </p:nvSpPr>
            <p:spPr bwMode="auto">
              <a:xfrm>
                <a:off x="2002" y="3676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00" name="Line 8024"/>
              <p:cNvSpPr>
                <a:spLocks noChangeShapeType="1"/>
              </p:cNvSpPr>
              <p:nvPr/>
            </p:nvSpPr>
            <p:spPr bwMode="auto">
              <a:xfrm flipV="1">
                <a:off x="2167" y="367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01" name="Line 8025"/>
              <p:cNvSpPr>
                <a:spLocks noChangeShapeType="1"/>
              </p:cNvSpPr>
              <p:nvPr/>
            </p:nvSpPr>
            <p:spPr bwMode="auto">
              <a:xfrm>
                <a:off x="2001" y="367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02" name="Line 8026"/>
              <p:cNvSpPr>
                <a:spLocks noChangeShapeType="1"/>
              </p:cNvSpPr>
              <p:nvPr/>
            </p:nvSpPr>
            <p:spPr bwMode="auto">
              <a:xfrm flipV="1">
                <a:off x="2167" y="367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03" name="Line 8027"/>
              <p:cNvSpPr>
                <a:spLocks noChangeShapeType="1"/>
              </p:cNvSpPr>
              <p:nvPr/>
            </p:nvSpPr>
            <p:spPr bwMode="auto">
              <a:xfrm>
                <a:off x="1999" y="3668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04" name="Line 8028"/>
              <p:cNvSpPr>
                <a:spLocks noChangeShapeType="1"/>
              </p:cNvSpPr>
              <p:nvPr/>
            </p:nvSpPr>
            <p:spPr bwMode="auto">
              <a:xfrm>
                <a:off x="1999" y="3669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05" name="Line 8029"/>
              <p:cNvSpPr>
                <a:spLocks noChangeShapeType="1"/>
              </p:cNvSpPr>
              <p:nvPr/>
            </p:nvSpPr>
            <p:spPr bwMode="auto">
              <a:xfrm flipV="1">
                <a:off x="2167" y="366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06" name="Line 8030"/>
              <p:cNvSpPr>
                <a:spLocks noChangeShapeType="1"/>
              </p:cNvSpPr>
              <p:nvPr/>
            </p:nvSpPr>
            <p:spPr bwMode="auto">
              <a:xfrm>
                <a:off x="1997" y="366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07" name="Line 8031"/>
              <p:cNvSpPr>
                <a:spLocks noChangeShapeType="1"/>
              </p:cNvSpPr>
              <p:nvPr/>
            </p:nvSpPr>
            <p:spPr bwMode="auto">
              <a:xfrm flipV="1">
                <a:off x="2167" y="366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08" name="Line 8032"/>
              <p:cNvSpPr>
                <a:spLocks noChangeShapeType="1"/>
              </p:cNvSpPr>
              <p:nvPr/>
            </p:nvSpPr>
            <p:spPr bwMode="auto">
              <a:xfrm>
                <a:off x="1996" y="365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09" name="Line 8033"/>
              <p:cNvSpPr>
                <a:spLocks noChangeShapeType="1"/>
              </p:cNvSpPr>
              <p:nvPr/>
            </p:nvSpPr>
            <p:spPr bwMode="auto">
              <a:xfrm flipH="1" flipV="1">
                <a:off x="2165" y="365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10" name="Line 8034"/>
              <p:cNvSpPr>
                <a:spLocks noChangeShapeType="1"/>
              </p:cNvSpPr>
              <p:nvPr/>
            </p:nvSpPr>
            <p:spPr bwMode="auto">
              <a:xfrm>
                <a:off x="1994" y="3655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11" name="Line 8035"/>
              <p:cNvSpPr>
                <a:spLocks noChangeShapeType="1"/>
              </p:cNvSpPr>
              <p:nvPr/>
            </p:nvSpPr>
            <p:spPr bwMode="auto">
              <a:xfrm flipV="1">
                <a:off x="2165" y="365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12" name="Line 8036"/>
              <p:cNvSpPr>
                <a:spLocks noChangeShapeType="1"/>
              </p:cNvSpPr>
              <p:nvPr/>
            </p:nvSpPr>
            <p:spPr bwMode="auto">
              <a:xfrm>
                <a:off x="1992" y="365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13" name="Line 8037"/>
              <p:cNvSpPr>
                <a:spLocks noChangeShapeType="1"/>
              </p:cNvSpPr>
              <p:nvPr/>
            </p:nvSpPr>
            <p:spPr bwMode="auto">
              <a:xfrm flipV="1">
                <a:off x="2165" y="365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14" name="Line 8038"/>
              <p:cNvSpPr>
                <a:spLocks noChangeShapeType="1"/>
              </p:cNvSpPr>
              <p:nvPr/>
            </p:nvSpPr>
            <p:spPr bwMode="auto">
              <a:xfrm>
                <a:off x="1992" y="364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15" name="Line 8039"/>
              <p:cNvSpPr>
                <a:spLocks noChangeShapeType="1"/>
              </p:cNvSpPr>
              <p:nvPr/>
            </p:nvSpPr>
            <p:spPr bwMode="auto">
              <a:xfrm flipV="1">
                <a:off x="2165" y="364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16" name="Line 8040"/>
              <p:cNvSpPr>
                <a:spLocks noChangeShapeType="1"/>
              </p:cNvSpPr>
              <p:nvPr/>
            </p:nvSpPr>
            <p:spPr bwMode="auto">
              <a:xfrm>
                <a:off x="1991" y="364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17" name="Line 8041"/>
              <p:cNvSpPr>
                <a:spLocks noChangeShapeType="1"/>
              </p:cNvSpPr>
              <p:nvPr/>
            </p:nvSpPr>
            <p:spPr bwMode="auto">
              <a:xfrm flipV="1">
                <a:off x="2165" y="364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18" name="Line 8042"/>
              <p:cNvSpPr>
                <a:spLocks noChangeShapeType="1"/>
              </p:cNvSpPr>
              <p:nvPr/>
            </p:nvSpPr>
            <p:spPr bwMode="auto">
              <a:xfrm>
                <a:off x="1989" y="3638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19" name="Line 8043"/>
              <p:cNvSpPr>
                <a:spLocks noChangeShapeType="1"/>
              </p:cNvSpPr>
              <p:nvPr/>
            </p:nvSpPr>
            <p:spPr bwMode="auto">
              <a:xfrm flipV="1">
                <a:off x="2165" y="363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20" name="Line 8044"/>
              <p:cNvSpPr>
                <a:spLocks noChangeShapeType="1"/>
              </p:cNvSpPr>
              <p:nvPr/>
            </p:nvSpPr>
            <p:spPr bwMode="auto">
              <a:xfrm>
                <a:off x="1987" y="363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21" name="Line 8045"/>
              <p:cNvSpPr>
                <a:spLocks noChangeShapeType="1"/>
              </p:cNvSpPr>
              <p:nvPr/>
            </p:nvSpPr>
            <p:spPr bwMode="auto">
              <a:xfrm flipH="1" flipV="1">
                <a:off x="2163" y="363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22" name="Line 8046"/>
              <p:cNvSpPr>
                <a:spLocks noChangeShapeType="1"/>
              </p:cNvSpPr>
              <p:nvPr/>
            </p:nvSpPr>
            <p:spPr bwMode="auto">
              <a:xfrm>
                <a:off x="1986" y="3630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23" name="Line 8047"/>
              <p:cNvSpPr>
                <a:spLocks noChangeShapeType="1"/>
              </p:cNvSpPr>
              <p:nvPr/>
            </p:nvSpPr>
            <p:spPr bwMode="auto">
              <a:xfrm>
                <a:off x="1987" y="3632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24" name="Line 8048"/>
              <p:cNvSpPr>
                <a:spLocks noChangeShapeType="1"/>
              </p:cNvSpPr>
              <p:nvPr/>
            </p:nvSpPr>
            <p:spPr bwMode="auto">
              <a:xfrm flipV="1">
                <a:off x="2163" y="363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25" name="Line 8049"/>
              <p:cNvSpPr>
                <a:spLocks noChangeShapeType="1"/>
              </p:cNvSpPr>
              <p:nvPr/>
            </p:nvSpPr>
            <p:spPr bwMode="auto">
              <a:xfrm>
                <a:off x="1984" y="362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26" name="Line 8050"/>
              <p:cNvSpPr>
                <a:spLocks noChangeShapeType="1"/>
              </p:cNvSpPr>
              <p:nvPr/>
            </p:nvSpPr>
            <p:spPr bwMode="auto">
              <a:xfrm flipV="1">
                <a:off x="2163" y="3625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27" name="Line 8051"/>
              <p:cNvSpPr>
                <a:spLocks noChangeShapeType="1"/>
              </p:cNvSpPr>
              <p:nvPr/>
            </p:nvSpPr>
            <p:spPr bwMode="auto">
              <a:xfrm flipV="1">
                <a:off x="2163" y="3627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28" name="Line 8052"/>
              <p:cNvSpPr>
                <a:spLocks noChangeShapeType="1"/>
              </p:cNvSpPr>
              <p:nvPr/>
            </p:nvSpPr>
            <p:spPr bwMode="auto">
              <a:xfrm>
                <a:off x="1982" y="362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29" name="Line 8053"/>
              <p:cNvSpPr>
                <a:spLocks noChangeShapeType="1"/>
              </p:cNvSpPr>
              <p:nvPr/>
            </p:nvSpPr>
            <p:spPr bwMode="auto">
              <a:xfrm flipV="1">
                <a:off x="2163" y="362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30" name="Line 8054"/>
              <p:cNvSpPr>
                <a:spLocks noChangeShapeType="1"/>
              </p:cNvSpPr>
              <p:nvPr/>
            </p:nvSpPr>
            <p:spPr bwMode="auto">
              <a:xfrm>
                <a:off x="1982" y="361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31" name="Line 8055"/>
              <p:cNvSpPr>
                <a:spLocks noChangeShapeType="1"/>
              </p:cNvSpPr>
              <p:nvPr/>
            </p:nvSpPr>
            <p:spPr bwMode="auto">
              <a:xfrm flipV="1">
                <a:off x="2163" y="361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32" name="Line 8056"/>
              <p:cNvSpPr>
                <a:spLocks noChangeShapeType="1"/>
              </p:cNvSpPr>
              <p:nvPr/>
            </p:nvSpPr>
            <p:spPr bwMode="auto">
              <a:xfrm>
                <a:off x="1981" y="361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33" name="Line 8057"/>
              <p:cNvSpPr>
                <a:spLocks noChangeShapeType="1"/>
              </p:cNvSpPr>
              <p:nvPr/>
            </p:nvSpPr>
            <p:spPr bwMode="auto">
              <a:xfrm>
                <a:off x="1981" y="3615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34" name="Line 8058"/>
              <p:cNvSpPr>
                <a:spLocks noChangeShapeType="1"/>
              </p:cNvSpPr>
              <p:nvPr/>
            </p:nvSpPr>
            <p:spPr bwMode="auto">
              <a:xfrm flipH="1" flipV="1">
                <a:off x="2162" y="361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35" name="Line 8059"/>
              <p:cNvSpPr>
                <a:spLocks noChangeShapeType="1"/>
              </p:cNvSpPr>
              <p:nvPr/>
            </p:nvSpPr>
            <p:spPr bwMode="auto">
              <a:xfrm>
                <a:off x="1979" y="3608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36" name="Line 8060"/>
              <p:cNvSpPr>
                <a:spLocks noChangeShapeType="1"/>
              </p:cNvSpPr>
              <p:nvPr/>
            </p:nvSpPr>
            <p:spPr bwMode="auto">
              <a:xfrm flipV="1">
                <a:off x="2162" y="360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37" name="Line 8061"/>
              <p:cNvSpPr>
                <a:spLocks noChangeShapeType="1"/>
              </p:cNvSpPr>
              <p:nvPr/>
            </p:nvSpPr>
            <p:spPr bwMode="auto">
              <a:xfrm>
                <a:off x="1977" y="360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38" name="Line 8062"/>
              <p:cNvSpPr>
                <a:spLocks noChangeShapeType="1"/>
              </p:cNvSpPr>
              <p:nvPr/>
            </p:nvSpPr>
            <p:spPr bwMode="auto">
              <a:xfrm flipV="1">
                <a:off x="2162" y="360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39" name="Line 8063"/>
              <p:cNvSpPr>
                <a:spLocks noChangeShapeType="1"/>
              </p:cNvSpPr>
              <p:nvPr/>
            </p:nvSpPr>
            <p:spPr bwMode="auto">
              <a:xfrm>
                <a:off x="1976" y="360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40" name="Line 8064"/>
              <p:cNvSpPr>
                <a:spLocks noChangeShapeType="1"/>
              </p:cNvSpPr>
              <p:nvPr/>
            </p:nvSpPr>
            <p:spPr bwMode="auto">
              <a:xfrm flipV="1">
                <a:off x="2162" y="360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41" name="Line 8065"/>
              <p:cNvSpPr>
                <a:spLocks noChangeShapeType="1"/>
              </p:cNvSpPr>
              <p:nvPr/>
            </p:nvSpPr>
            <p:spPr bwMode="auto">
              <a:xfrm>
                <a:off x="1974" y="3595"/>
                <a:ext cx="2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42" name="Line 8066"/>
              <p:cNvSpPr>
                <a:spLocks noChangeShapeType="1"/>
              </p:cNvSpPr>
              <p:nvPr/>
            </p:nvSpPr>
            <p:spPr bwMode="auto">
              <a:xfrm>
                <a:off x="1976" y="359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43" name="Line 8067"/>
              <p:cNvSpPr>
                <a:spLocks noChangeShapeType="1"/>
              </p:cNvSpPr>
              <p:nvPr/>
            </p:nvSpPr>
            <p:spPr bwMode="auto">
              <a:xfrm flipV="1">
                <a:off x="2162" y="359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44" name="Line 8068"/>
              <p:cNvSpPr>
                <a:spLocks noChangeShapeType="1"/>
              </p:cNvSpPr>
              <p:nvPr/>
            </p:nvSpPr>
            <p:spPr bwMode="auto">
              <a:xfrm>
                <a:off x="1974" y="359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45" name="Line 8069"/>
              <p:cNvSpPr>
                <a:spLocks noChangeShapeType="1"/>
              </p:cNvSpPr>
              <p:nvPr/>
            </p:nvSpPr>
            <p:spPr bwMode="auto">
              <a:xfrm flipH="1" flipV="1">
                <a:off x="2160" y="359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46" name="Line 8070"/>
              <p:cNvSpPr>
                <a:spLocks noChangeShapeType="1"/>
              </p:cNvSpPr>
              <p:nvPr/>
            </p:nvSpPr>
            <p:spPr bwMode="auto">
              <a:xfrm>
                <a:off x="1972" y="3587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47" name="Line 8071"/>
              <p:cNvSpPr>
                <a:spLocks noChangeShapeType="1"/>
              </p:cNvSpPr>
              <p:nvPr/>
            </p:nvSpPr>
            <p:spPr bwMode="auto">
              <a:xfrm flipV="1">
                <a:off x="2160" y="358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48" name="Line 8072"/>
              <p:cNvSpPr>
                <a:spLocks noChangeShapeType="1"/>
              </p:cNvSpPr>
              <p:nvPr/>
            </p:nvSpPr>
            <p:spPr bwMode="auto">
              <a:xfrm>
                <a:off x="1970" y="358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49" name="Line 8073"/>
              <p:cNvSpPr>
                <a:spLocks noChangeShapeType="1"/>
              </p:cNvSpPr>
              <p:nvPr/>
            </p:nvSpPr>
            <p:spPr bwMode="auto">
              <a:xfrm flipV="1">
                <a:off x="2160" y="358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50" name="Line 8074"/>
              <p:cNvSpPr>
                <a:spLocks noChangeShapeType="1"/>
              </p:cNvSpPr>
              <p:nvPr/>
            </p:nvSpPr>
            <p:spPr bwMode="auto">
              <a:xfrm>
                <a:off x="1969" y="357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51" name="Line 8075"/>
              <p:cNvSpPr>
                <a:spLocks noChangeShapeType="1"/>
              </p:cNvSpPr>
              <p:nvPr/>
            </p:nvSpPr>
            <p:spPr bwMode="auto">
              <a:xfrm flipV="1">
                <a:off x="2160" y="357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52" name="Line 8076"/>
              <p:cNvSpPr>
                <a:spLocks noChangeShapeType="1"/>
              </p:cNvSpPr>
              <p:nvPr/>
            </p:nvSpPr>
            <p:spPr bwMode="auto">
              <a:xfrm>
                <a:off x="1967" y="3574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53" name="Line 8077"/>
              <p:cNvSpPr>
                <a:spLocks noChangeShapeType="1"/>
              </p:cNvSpPr>
              <p:nvPr/>
            </p:nvSpPr>
            <p:spPr bwMode="auto">
              <a:xfrm>
                <a:off x="1969" y="3577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54" name="Line 8078"/>
              <p:cNvSpPr>
                <a:spLocks noChangeShapeType="1"/>
              </p:cNvSpPr>
              <p:nvPr/>
            </p:nvSpPr>
            <p:spPr bwMode="auto">
              <a:xfrm flipH="1" flipV="1">
                <a:off x="2158" y="357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55" name="Line 8079"/>
              <p:cNvSpPr>
                <a:spLocks noChangeShapeType="1"/>
              </p:cNvSpPr>
              <p:nvPr/>
            </p:nvSpPr>
            <p:spPr bwMode="auto">
              <a:xfrm>
                <a:off x="1967" y="357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56" name="Line 8080"/>
              <p:cNvSpPr>
                <a:spLocks noChangeShapeType="1"/>
              </p:cNvSpPr>
              <p:nvPr/>
            </p:nvSpPr>
            <p:spPr bwMode="auto">
              <a:xfrm flipV="1">
                <a:off x="2158" y="357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57" name="Line 8081"/>
              <p:cNvSpPr>
                <a:spLocks noChangeShapeType="1"/>
              </p:cNvSpPr>
              <p:nvPr/>
            </p:nvSpPr>
            <p:spPr bwMode="auto">
              <a:xfrm>
                <a:off x="1965" y="3566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58" name="Line 8082"/>
              <p:cNvSpPr>
                <a:spLocks noChangeShapeType="1"/>
              </p:cNvSpPr>
              <p:nvPr/>
            </p:nvSpPr>
            <p:spPr bwMode="auto">
              <a:xfrm flipV="1">
                <a:off x="2158" y="356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59" name="Line 8083"/>
              <p:cNvSpPr>
                <a:spLocks noChangeShapeType="1"/>
              </p:cNvSpPr>
              <p:nvPr/>
            </p:nvSpPr>
            <p:spPr bwMode="auto">
              <a:xfrm>
                <a:off x="1964" y="356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60" name="Line 8084"/>
              <p:cNvSpPr>
                <a:spLocks noChangeShapeType="1"/>
              </p:cNvSpPr>
              <p:nvPr/>
            </p:nvSpPr>
            <p:spPr bwMode="auto">
              <a:xfrm flipV="1">
                <a:off x="2158" y="356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61" name="Line 8085"/>
              <p:cNvSpPr>
                <a:spLocks noChangeShapeType="1"/>
              </p:cNvSpPr>
              <p:nvPr/>
            </p:nvSpPr>
            <p:spPr bwMode="auto">
              <a:xfrm>
                <a:off x="1962" y="3557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62" name="Line 8086"/>
              <p:cNvSpPr>
                <a:spLocks noChangeShapeType="1"/>
              </p:cNvSpPr>
              <p:nvPr/>
            </p:nvSpPr>
            <p:spPr bwMode="auto">
              <a:xfrm>
                <a:off x="1962" y="3559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63" name="Line 8087"/>
              <p:cNvSpPr>
                <a:spLocks noChangeShapeType="1"/>
              </p:cNvSpPr>
              <p:nvPr/>
            </p:nvSpPr>
            <p:spPr bwMode="auto">
              <a:xfrm flipV="1">
                <a:off x="2157" y="3557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64" name="Line 8088"/>
              <p:cNvSpPr>
                <a:spLocks noChangeShapeType="1"/>
              </p:cNvSpPr>
              <p:nvPr/>
            </p:nvSpPr>
            <p:spPr bwMode="auto">
              <a:xfrm flipH="1" flipV="1">
                <a:off x="2157" y="3559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65" name="Line 8089"/>
              <p:cNvSpPr>
                <a:spLocks noChangeShapeType="1"/>
              </p:cNvSpPr>
              <p:nvPr/>
            </p:nvSpPr>
            <p:spPr bwMode="auto">
              <a:xfrm>
                <a:off x="1960" y="355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66" name="Line 8090"/>
              <p:cNvSpPr>
                <a:spLocks noChangeShapeType="1"/>
              </p:cNvSpPr>
              <p:nvPr/>
            </p:nvSpPr>
            <p:spPr bwMode="auto">
              <a:xfrm flipV="1">
                <a:off x="2157" y="355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67" name="Line 8091"/>
              <p:cNvSpPr>
                <a:spLocks noChangeShapeType="1"/>
              </p:cNvSpPr>
              <p:nvPr/>
            </p:nvSpPr>
            <p:spPr bwMode="auto">
              <a:xfrm>
                <a:off x="1960" y="354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68" name="Line 8092"/>
              <p:cNvSpPr>
                <a:spLocks noChangeShapeType="1"/>
              </p:cNvSpPr>
              <p:nvPr/>
            </p:nvSpPr>
            <p:spPr bwMode="auto">
              <a:xfrm flipV="1">
                <a:off x="2157" y="354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69" name="Line 8093"/>
              <p:cNvSpPr>
                <a:spLocks noChangeShapeType="1"/>
              </p:cNvSpPr>
              <p:nvPr/>
            </p:nvSpPr>
            <p:spPr bwMode="auto">
              <a:xfrm>
                <a:off x="1959" y="354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70" name="Line 8094"/>
              <p:cNvSpPr>
                <a:spLocks noChangeShapeType="1"/>
              </p:cNvSpPr>
              <p:nvPr/>
            </p:nvSpPr>
            <p:spPr bwMode="auto">
              <a:xfrm flipV="1">
                <a:off x="2157" y="354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71" name="Line 8095"/>
              <p:cNvSpPr>
                <a:spLocks noChangeShapeType="1"/>
              </p:cNvSpPr>
              <p:nvPr/>
            </p:nvSpPr>
            <p:spPr bwMode="auto">
              <a:xfrm>
                <a:off x="1957" y="354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72" name="Line 8096"/>
              <p:cNvSpPr>
                <a:spLocks noChangeShapeType="1"/>
              </p:cNvSpPr>
              <p:nvPr/>
            </p:nvSpPr>
            <p:spPr bwMode="auto">
              <a:xfrm flipH="1" flipV="1">
                <a:off x="2155" y="354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73" name="Line 8097"/>
              <p:cNvSpPr>
                <a:spLocks noChangeShapeType="1"/>
              </p:cNvSpPr>
              <p:nvPr/>
            </p:nvSpPr>
            <p:spPr bwMode="auto">
              <a:xfrm>
                <a:off x="1955" y="3536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29547" name="Group 8971"/>
            <p:cNvGrpSpPr>
              <a:grpSpLocks/>
            </p:cNvGrpSpPr>
            <p:nvPr/>
          </p:nvGrpSpPr>
          <p:grpSpPr bwMode="auto">
            <a:xfrm>
              <a:off x="1853" y="3148"/>
              <a:ext cx="303" cy="392"/>
              <a:chOff x="1853" y="3148"/>
              <a:chExt cx="303" cy="392"/>
            </a:xfrm>
          </p:grpSpPr>
          <p:sp>
            <p:nvSpPr>
              <p:cNvPr id="928675" name="Line 8099"/>
              <p:cNvSpPr>
                <a:spLocks noChangeShapeType="1"/>
              </p:cNvSpPr>
              <p:nvPr/>
            </p:nvSpPr>
            <p:spPr bwMode="auto">
              <a:xfrm>
                <a:off x="1957" y="3539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76" name="Line 8100"/>
              <p:cNvSpPr>
                <a:spLocks noChangeShapeType="1"/>
              </p:cNvSpPr>
              <p:nvPr/>
            </p:nvSpPr>
            <p:spPr bwMode="auto">
              <a:xfrm flipV="1">
                <a:off x="2155" y="353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77" name="Line 8101"/>
              <p:cNvSpPr>
                <a:spLocks noChangeShapeType="1"/>
              </p:cNvSpPr>
              <p:nvPr/>
            </p:nvSpPr>
            <p:spPr bwMode="auto">
              <a:xfrm>
                <a:off x="1955" y="353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78" name="Line 8102"/>
              <p:cNvSpPr>
                <a:spLocks noChangeShapeType="1"/>
              </p:cNvSpPr>
              <p:nvPr/>
            </p:nvSpPr>
            <p:spPr bwMode="auto">
              <a:xfrm flipV="1">
                <a:off x="2155" y="353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79" name="Line 8103"/>
              <p:cNvSpPr>
                <a:spLocks noChangeShapeType="1"/>
              </p:cNvSpPr>
              <p:nvPr/>
            </p:nvSpPr>
            <p:spPr bwMode="auto">
              <a:xfrm>
                <a:off x="1954" y="352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80" name="Line 8104"/>
              <p:cNvSpPr>
                <a:spLocks noChangeShapeType="1"/>
              </p:cNvSpPr>
              <p:nvPr/>
            </p:nvSpPr>
            <p:spPr bwMode="auto">
              <a:xfrm flipH="1" flipV="1">
                <a:off x="2153" y="3527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81" name="Line 8105"/>
              <p:cNvSpPr>
                <a:spLocks noChangeShapeType="1"/>
              </p:cNvSpPr>
              <p:nvPr/>
            </p:nvSpPr>
            <p:spPr bwMode="auto">
              <a:xfrm>
                <a:off x="1952" y="352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82" name="Line 8106"/>
              <p:cNvSpPr>
                <a:spLocks noChangeShapeType="1"/>
              </p:cNvSpPr>
              <p:nvPr/>
            </p:nvSpPr>
            <p:spPr bwMode="auto">
              <a:xfrm flipV="1">
                <a:off x="2153" y="352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83" name="Line 8107"/>
              <p:cNvSpPr>
                <a:spLocks noChangeShapeType="1"/>
              </p:cNvSpPr>
              <p:nvPr/>
            </p:nvSpPr>
            <p:spPr bwMode="auto">
              <a:xfrm>
                <a:off x="1950" y="3519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84" name="Line 8108"/>
              <p:cNvSpPr>
                <a:spLocks noChangeShapeType="1"/>
              </p:cNvSpPr>
              <p:nvPr/>
            </p:nvSpPr>
            <p:spPr bwMode="auto">
              <a:xfrm flipV="1">
                <a:off x="2153" y="351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85" name="Line 8109"/>
              <p:cNvSpPr>
                <a:spLocks noChangeShapeType="1"/>
              </p:cNvSpPr>
              <p:nvPr/>
            </p:nvSpPr>
            <p:spPr bwMode="auto">
              <a:xfrm>
                <a:off x="1949" y="351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86" name="Line 8110"/>
              <p:cNvSpPr>
                <a:spLocks noChangeShapeType="1"/>
              </p:cNvSpPr>
              <p:nvPr/>
            </p:nvSpPr>
            <p:spPr bwMode="auto">
              <a:xfrm flipV="1">
                <a:off x="2153" y="351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87" name="Line 8111"/>
              <p:cNvSpPr>
                <a:spLocks noChangeShapeType="1"/>
              </p:cNvSpPr>
              <p:nvPr/>
            </p:nvSpPr>
            <p:spPr bwMode="auto">
              <a:xfrm>
                <a:off x="1949" y="351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88" name="Line 8112"/>
              <p:cNvSpPr>
                <a:spLocks noChangeShapeType="1"/>
              </p:cNvSpPr>
              <p:nvPr/>
            </p:nvSpPr>
            <p:spPr bwMode="auto">
              <a:xfrm flipH="1" flipV="1">
                <a:off x="2152" y="351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89" name="Line 8113"/>
              <p:cNvSpPr>
                <a:spLocks noChangeShapeType="1"/>
              </p:cNvSpPr>
              <p:nvPr/>
            </p:nvSpPr>
            <p:spPr bwMode="auto">
              <a:xfrm>
                <a:off x="1947" y="350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90" name="Line 8114"/>
              <p:cNvSpPr>
                <a:spLocks noChangeShapeType="1"/>
              </p:cNvSpPr>
              <p:nvPr/>
            </p:nvSpPr>
            <p:spPr bwMode="auto">
              <a:xfrm flipV="1">
                <a:off x="2152" y="350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91" name="Line 8115"/>
              <p:cNvSpPr>
                <a:spLocks noChangeShapeType="1"/>
              </p:cNvSpPr>
              <p:nvPr/>
            </p:nvSpPr>
            <p:spPr bwMode="auto">
              <a:xfrm>
                <a:off x="1945" y="3502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92" name="Line 8116"/>
              <p:cNvSpPr>
                <a:spLocks noChangeShapeType="1"/>
              </p:cNvSpPr>
              <p:nvPr/>
            </p:nvSpPr>
            <p:spPr bwMode="auto">
              <a:xfrm flipV="1">
                <a:off x="2152" y="350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93" name="Line 8117"/>
              <p:cNvSpPr>
                <a:spLocks noChangeShapeType="1"/>
              </p:cNvSpPr>
              <p:nvPr/>
            </p:nvSpPr>
            <p:spPr bwMode="auto">
              <a:xfrm>
                <a:off x="1944" y="349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94" name="Line 8118"/>
              <p:cNvSpPr>
                <a:spLocks noChangeShapeType="1"/>
              </p:cNvSpPr>
              <p:nvPr/>
            </p:nvSpPr>
            <p:spPr bwMode="auto">
              <a:xfrm flipH="1" flipV="1">
                <a:off x="2150" y="3498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95" name="Line 8119"/>
              <p:cNvSpPr>
                <a:spLocks noChangeShapeType="1"/>
              </p:cNvSpPr>
              <p:nvPr/>
            </p:nvSpPr>
            <p:spPr bwMode="auto">
              <a:xfrm>
                <a:off x="1944" y="349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96" name="Line 8120"/>
              <p:cNvSpPr>
                <a:spLocks noChangeShapeType="1"/>
              </p:cNvSpPr>
              <p:nvPr/>
            </p:nvSpPr>
            <p:spPr bwMode="auto">
              <a:xfrm flipV="1">
                <a:off x="2150" y="349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97" name="Line 8121"/>
              <p:cNvSpPr>
                <a:spLocks noChangeShapeType="1"/>
              </p:cNvSpPr>
              <p:nvPr/>
            </p:nvSpPr>
            <p:spPr bwMode="auto">
              <a:xfrm>
                <a:off x="1942" y="3489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98" name="Line 8122"/>
              <p:cNvSpPr>
                <a:spLocks noChangeShapeType="1"/>
              </p:cNvSpPr>
              <p:nvPr/>
            </p:nvSpPr>
            <p:spPr bwMode="auto">
              <a:xfrm flipV="1">
                <a:off x="2150" y="348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699" name="Line 8123"/>
              <p:cNvSpPr>
                <a:spLocks noChangeShapeType="1"/>
              </p:cNvSpPr>
              <p:nvPr/>
            </p:nvSpPr>
            <p:spPr bwMode="auto">
              <a:xfrm>
                <a:off x="1940" y="3485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00" name="Line 8124"/>
              <p:cNvSpPr>
                <a:spLocks noChangeShapeType="1"/>
              </p:cNvSpPr>
              <p:nvPr/>
            </p:nvSpPr>
            <p:spPr bwMode="auto">
              <a:xfrm flipV="1">
                <a:off x="2150" y="348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01" name="Line 8125"/>
              <p:cNvSpPr>
                <a:spLocks noChangeShapeType="1"/>
              </p:cNvSpPr>
              <p:nvPr/>
            </p:nvSpPr>
            <p:spPr bwMode="auto">
              <a:xfrm>
                <a:off x="1939" y="348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02" name="Line 8126"/>
              <p:cNvSpPr>
                <a:spLocks noChangeShapeType="1"/>
              </p:cNvSpPr>
              <p:nvPr/>
            </p:nvSpPr>
            <p:spPr bwMode="auto">
              <a:xfrm flipH="1" flipV="1">
                <a:off x="2148" y="348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03" name="Line 8127"/>
              <p:cNvSpPr>
                <a:spLocks noChangeShapeType="1"/>
              </p:cNvSpPr>
              <p:nvPr/>
            </p:nvSpPr>
            <p:spPr bwMode="auto">
              <a:xfrm>
                <a:off x="1939" y="3477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04" name="Line 8128"/>
              <p:cNvSpPr>
                <a:spLocks noChangeShapeType="1"/>
              </p:cNvSpPr>
              <p:nvPr/>
            </p:nvSpPr>
            <p:spPr bwMode="auto">
              <a:xfrm>
                <a:off x="1939" y="347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05" name="Line 8129"/>
              <p:cNvSpPr>
                <a:spLocks noChangeShapeType="1"/>
              </p:cNvSpPr>
              <p:nvPr/>
            </p:nvSpPr>
            <p:spPr bwMode="auto">
              <a:xfrm flipV="1">
                <a:off x="2148" y="347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06" name="Line 8130"/>
              <p:cNvSpPr>
                <a:spLocks noChangeShapeType="1"/>
              </p:cNvSpPr>
              <p:nvPr/>
            </p:nvSpPr>
            <p:spPr bwMode="auto">
              <a:xfrm>
                <a:off x="1937" y="347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07" name="Line 8131"/>
              <p:cNvSpPr>
                <a:spLocks noChangeShapeType="1"/>
              </p:cNvSpPr>
              <p:nvPr/>
            </p:nvSpPr>
            <p:spPr bwMode="auto">
              <a:xfrm flipV="1">
                <a:off x="2148" y="347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08" name="Line 8132"/>
              <p:cNvSpPr>
                <a:spLocks noChangeShapeType="1"/>
              </p:cNvSpPr>
              <p:nvPr/>
            </p:nvSpPr>
            <p:spPr bwMode="auto">
              <a:xfrm>
                <a:off x="1935" y="3468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09" name="Line 8133"/>
              <p:cNvSpPr>
                <a:spLocks noChangeShapeType="1"/>
              </p:cNvSpPr>
              <p:nvPr/>
            </p:nvSpPr>
            <p:spPr bwMode="auto">
              <a:xfrm flipH="1" flipV="1">
                <a:off x="2147" y="346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10" name="Line 8134"/>
              <p:cNvSpPr>
                <a:spLocks noChangeShapeType="1"/>
              </p:cNvSpPr>
              <p:nvPr/>
            </p:nvSpPr>
            <p:spPr bwMode="auto">
              <a:xfrm>
                <a:off x="1934" y="346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11" name="Line 8135"/>
              <p:cNvSpPr>
                <a:spLocks noChangeShapeType="1"/>
              </p:cNvSpPr>
              <p:nvPr/>
            </p:nvSpPr>
            <p:spPr bwMode="auto">
              <a:xfrm flipV="1">
                <a:off x="2147" y="346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12" name="Line 8136"/>
              <p:cNvSpPr>
                <a:spLocks noChangeShapeType="1"/>
              </p:cNvSpPr>
              <p:nvPr/>
            </p:nvSpPr>
            <p:spPr bwMode="auto">
              <a:xfrm>
                <a:off x="1934" y="345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13" name="Line 8137"/>
              <p:cNvSpPr>
                <a:spLocks noChangeShapeType="1"/>
              </p:cNvSpPr>
              <p:nvPr/>
            </p:nvSpPr>
            <p:spPr bwMode="auto">
              <a:xfrm flipV="1">
                <a:off x="2147" y="345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14" name="Line 8138"/>
              <p:cNvSpPr>
                <a:spLocks noChangeShapeType="1"/>
              </p:cNvSpPr>
              <p:nvPr/>
            </p:nvSpPr>
            <p:spPr bwMode="auto">
              <a:xfrm>
                <a:off x="1932" y="3455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15" name="Line 8139"/>
              <p:cNvSpPr>
                <a:spLocks noChangeShapeType="1"/>
              </p:cNvSpPr>
              <p:nvPr/>
            </p:nvSpPr>
            <p:spPr bwMode="auto">
              <a:xfrm>
                <a:off x="1932" y="3457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16" name="Line 8140"/>
              <p:cNvSpPr>
                <a:spLocks noChangeShapeType="1"/>
              </p:cNvSpPr>
              <p:nvPr/>
            </p:nvSpPr>
            <p:spPr bwMode="auto">
              <a:xfrm flipH="1" flipV="1">
                <a:off x="2145" y="3455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17" name="Line 8141"/>
              <p:cNvSpPr>
                <a:spLocks noChangeShapeType="1"/>
              </p:cNvSpPr>
              <p:nvPr/>
            </p:nvSpPr>
            <p:spPr bwMode="auto">
              <a:xfrm>
                <a:off x="1930" y="345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18" name="Line 8142"/>
              <p:cNvSpPr>
                <a:spLocks noChangeShapeType="1"/>
              </p:cNvSpPr>
              <p:nvPr/>
            </p:nvSpPr>
            <p:spPr bwMode="auto">
              <a:xfrm flipV="1">
                <a:off x="2145" y="3451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19" name="Line 8143"/>
              <p:cNvSpPr>
                <a:spLocks noChangeShapeType="1"/>
              </p:cNvSpPr>
              <p:nvPr/>
            </p:nvSpPr>
            <p:spPr bwMode="auto">
              <a:xfrm flipV="1">
                <a:off x="2145" y="3453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20" name="Line 8144"/>
              <p:cNvSpPr>
                <a:spLocks noChangeShapeType="1"/>
              </p:cNvSpPr>
              <p:nvPr/>
            </p:nvSpPr>
            <p:spPr bwMode="auto">
              <a:xfrm>
                <a:off x="1930" y="344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21" name="Line 8145"/>
              <p:cNvSpPr>
                <a:spLocks noChangeShapeType="1"/>
              </p:cNvSpPr>
              <p:nvPr/>
            </p:nvSpPr>
            <p:spPr bwMode="auto">
              <a:xfrm flipV="1">
                <a:off x="2145" y="344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22" name="Line 8146"/>
              <p:cNvSpPr>
                <a:spLocks noChangeShapeType="1"/>
              </p:cNvSpPr>
              <p:nvPr/>
            </p:nvSpPr>
            <p:spPr bwMode="auto">
              <a:xfrm>
                <a:off x="1929" y="3443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23" name="Line 8147"/>
              <p:cNvSpPr>
                <a:spLocks noChangeShapeType="1"/>
              </p:cNvSpPr>
              <p:nvPr/>
            </p:nvSpPr>
            <p:spPr bwMode="auto">
              <a:xfrm flipH="1" flipV="1">
                <a:off x="2143" y="3443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24" name="Line 8148"/>
              <p:cNvSpPr>
                <a:spLocks noChangeShapeType="1"/>
              </p:cNvSpPr>
              <p:nvPr/>
            </p:nvSpPr>
            <p:spPr bwMode="auto">
              <a:xfrm>
                <a:off x="1927" y="3438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25" name="Line 8149"/>
              <p:cNvSpPr>
                <a:spLocks noChangeShapeType="1"/>
              </p:cNvSpPr>
              <p:nvPr/>
            </p:nvSpPr>
            <p:spPr bwMode="auto">
              <a:xfrm flipV="1">
                <a:off x="2143" y="343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26" name="Line 8150"/>
              <p:cNvSpPr>
                <a:spLocks noChangeShapeType="1"/>
              </p:cNvSpPr>
              <p:nvPr/>
            </p:nvSpPr>
            <p:spPr bwMode="auto">
              <a:xfrm>
                <a:off x="1925" y="3434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27" name="Line 8151"/>
              <p:cNvSpPr>
                <a:spLocks noChangeShapeType="1"/>
              </p:cNvSpPr>
              <p:nvPr/>
            </p:nvSpPr>
            <p:spPr bwMode="auto">
              <a:xfrm>
                <a:off x="1927" y="3436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28" name="Line 8152"/>
              <p:cNvSpPr>
                <a:spLocks noChangeShapeType="1"/>
              </p:cNvSpPr>
              <p:nvPr/>
            </p:nvSpPr>
            <p:spPr bwMode="auto">
              <a:xfrm flipV="1">
                <a:off x="2143" y="343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29" name="Line 8153"/>
              <p:cNvSpPr>
                <a:spLocks noChangeShapeType="1"/>
              </p:cNvSpPr>
              <p:nvPr/>
            </p:nvSpPr>
            <p:spPr bwMode="auto">
              <a:xfrm>
                <a:off x="1925" y="343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30" name="Line 8154"/>
              <p:cNvSpPr>
                <a:spLocks noChangeShapeType="1"/>
              </p:cNvSpPr>
              <p:nvPr/>
            </p:nvSpPr>
            <p:spPr bwMode="auto">
              <a:xfrm flipH="1" flipV="1">
                <a:off x="2142" y="343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31" name="Line 8155"/>
              <p:cNvSpPr>
                <a:spLocks noChangeShapeType="1"/>
              </p:cNvSpPr>
              <p:nvPr/>
            </p:nvSpPr>
            <p:spPr bwMode="auto">
              <a:xfrm>
                <a:off x="1924" y="342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32" name="Line 8156"/>
              <p:cNvSpPr>
                <a:spLocks noChangeShapeType="1"/>
              </p:cNvSpPr>
              <p:nvPr/>
            </p:nvSpPr>
            <p:spPr bwMode="auto">
              <a:xfrm flipV="1">
                <a:off x="2142" y="342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33" name="Line 8157"/>
              <p:cNvSpPr>
                <a:spLocks noChangeShapeType="1"/>
              </p:cNvSpPr>
              <p:nvPr/>
            </p:nvSpPr>
            <p:spPr bwMode="auto">
              <a:xfrm>
                <a:off x="1922" y="342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34" name="Line 8158"/>
              <p:cNvSpPr>
                <a:spLocks noChangeShapeType="1"/>
              </p:cNvSpPr>
              <p:nvPr/>
            </p:nvSpPr>
            <p:spPr bwMode="auto">
              <a:xfrm flipV="1">
                <a:off x="2142" y="342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35" name="Line 8159"/>
              <p:cNvSpPr>
                <a:spLocks noChangeShapeType="1"/>
              </p:cNvSpPr>
              <p:nvPr/>
            </p:nvSpPr>
            <p:spPr bwMode="auto">
              <a:xfrm>
                <a:off x="1922" y="341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36" name="Line 8160"/>
              <p:cNvSpPr>
                <a:spLocks noChangeShapeType="1"/>
              </p:cNvSpPr>
              <p:nvPr/>
            </p:nvSpPr>
            <p:spPr bwMode="auto">
              <a:xfrm flipH="1" flipV="1">
                <a:off x="2140" y="3417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37" name="Line 8161"/>
              <p:cNvSpPr>
                <a:spLocks noChangeShapeType="1"/>
              </p:cNvSpPr>
              <p:nvPr/>
            </p:nvSpPr>
            <p:spPr bwMode="auto">
              <a:xfrm>
                <a:off x="1920" y="3412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38" name="Line 8162"/>
              <p:cNvSpPr>
                <a:spLocks noChangeShapeType="1"/>
              </p:cNvSpPr>
              <p:nvPr/>
            </p:nvSpPr>
            <p:spPr bwMode="auto">
              <a:xfrm>
                <a:off x="1920" y="341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39" name="Line 8163"/>
              <p:cNvSpPr>
                <a:spLocks noChangeShapeType="1"/>
              </p:cNvSpPr>
              <p:nvPr/>
            </p:nvSpPr>
            <p:spPr bwMode="auto">
              <a:xfrm flipV="1">
                <a:off x="2140" y="341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40" name="Line 8164"/>
              <p:cNvSpPr>
                <a:spLocks noChangeShapeType="1"/>
              </p:cNvSpPr>
              <p:nvPr/>
            </p:nvSpPr>
            <p:spPr bwMode="auto">
              <a:xfrm>
                <a:off x="1918" y="3409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41" name="Line 8165"/>
              <p:cNvSpPr>
                <a:spLocks noChangeShapeType="1"/>
              </p:cNvSpPr>
              <p:nvPr/>
            </p:nvSpPr>
            <p:spPr bwMode="auto">
              <a:xfrm flipV="1">
                <a:off x="2140" y="340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42" name="Line 8166"/>
              <p:cNvSpPr>
                <a:spLocks noChangeShapeType="1"/>
              </p:cNvSpPr>
              <p:nvPr/>
            </p:nvSpPr>
            <p:spPr bwMode="auto">
              <a:xfrm>
                <a:off x="1917" y="340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43" name="Line 8167"/>
              <p:cNvSpPr>
                <a:spLocks noChangeShapeType="1"/>
              </p:cNvSpPr>
              <p:nvPr/>
            </p:nvSpPr>
            <p:spPr bwMode="auto">
              <a:xfrm flipH="1" flipV="1">
                <a:off x="2138" y="3404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44" name="Line 8168"/>
              <p:cNvSpPr>
                <a:spLocks noChangeShapeType="1"/>
              </p:cNvSpPr>
              <p:nvPr/>
            </p:nvSpPr>
            <p:spPr bwMode="auto">
              <a:xfrm flipV="1">
                <a:off x="2140" y="340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45" name="Line 8169"/>
              <p:cNvSpPr>
                <a:spLocks noChangeShapeType="1"/>
              </p:cNvSpPr>
              <p:nvPr/>
            </p:nvSpPr>
            <p:spPr bwMode="auto">
              <a:xfrm>
                <a:off x="1917" y="340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46" name="Line 8170"/>
              <p:cNvSpPr>
                <a:spLocks noChangeShapeType="1"/>
              </p:cNvSpPr>
              <p:nvPr/>
            </p:nvSpPr>
            <p:spPr bwMode="auto">
              <a:xfrm flipV="1">
                <a:off x="2138" y="340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47" name="Line 8171"/>
              <p:cNvSpPr>
                <a:spLocks noChangeShapeType="1"/>
              </p:cNvSpPr>
              <p:nvPr/>
            </p:nvSpPr>
            <p:spPr bwMode="auto">
              <a:xfrm>
                <a:off x="1915" y="3396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48" name="Line 8172"/>
              <p:cNvSpPr>
                <a:spLocks noChangeShapeType="1"/>
              </p:cNvSpPr>
              <p:nvPr/>
            </p:nvSpPr>
            <p:spPr bwMode="auto">
              <a:xfrm flipV="1">
                <a:off x="2138" y="339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49" name="Line 8173"/>
              <p:cNvSpPr>
                <a:spLocks noChangeShapeType="1"/>
              </p:cNvSpPr>
              <p:nvPr/>
            </p:nvSpPr>
            <p:spPr bwMode="auto">
              <a:xfrm>
                <a:off x="1913" y="3391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50" name="Line 8174"/>
              <p:cNvSpPr>
                <a:spLocks noChangeShapeType="1"/>
              </p:cNvSpPr>
              <p:nvPr/>
            </p:nvSpPr>
            <p:spPr bwMode="auto">
              <a:xfrm flipH="1" flipV="1">
                <a:off x="2137" y="339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51" name="Line 8175"/>
              <p:cNvSpPr>
                <a:spLocks noChangeShapeType="1"/>
              </p:cNvSpPr>
              <p:nvPr/>
            </p:nvSpPr>
            <p:spPr bwMode="auto">
              <a:xfrm>
                <a:off x="1913" y="338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52" name="Line 8176"/>
              <p:cNvSpPr>
                <a:spLocks noChangeShapeType="1"/>
              </p:cNvSpPr>
              <p:nvPr/>
            </p:nvSpPr>
            <p:spPr bwMode="auto">
              <a:xfrm flipV="1">
                <a:off x="2137" y="338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53" name="Line 8177"/>
              <p:cNvSpPr>
                <a:spLocks noChangeShapeType="1"/>
              </p:cNvSpPr>
              <p:nvPr/>
            </p:nvSpPr>
            <p:spPr bwMode="auto">
              <a:xfrm>
                <a:off x="1912" y="338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54" name="Line 8178"/>
              <p:cNvSpPr>
                <a:spLocks noChangeShapeType="1"/>
              </p:cNvSpPr>
              <p:nvPr/>
            </p:nvSpPr>
            <p:spPr bwMode="auto">
              <a:xfrm flipV="1">
                <a:off x="2137" y="338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55" name="Line 8179"/>
              <p:cNvSpPr>
                <a:spLocks noChangeShapeType="1"/>
              </p:cNvSpPr>
              <p:nvPr/>
            </p:nvSpPr>
            <p:spPr bwMode="auto">
              <a:xfrm>
                <a:off x="1910" y="3378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56" name="Line 8180"/>
              <p:cNvSpPr>
                <a:spLocks noChangeShapeType="1"/>
              </p:cNvSpPr>
              <p:nvPr/>
            </p:nvSpPr>
            <p:spPr bwMode="auto">
              <a:xfrm flipH="1" flipV="1">
                <a:off x="2135" y="3378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57" name="Line 8181"/>
              <p:cNvSpPr>
                <a:spLocks noChangeShapeType="1"/>
              </p:cNvSpPr>
              <p:nvPr/>
            </p:nvSpPr>
            <p:spPr bwMode="auto">
              <a:xfrm>
                <a:off x="1910" y="3375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58" name="Line 8182"/>
              <p:cNvSpPr>
                <a:spLocks noChangeShapeType="1"/>
              </p:cNvSpPr>
              <p:nvPr/>
            </p:nvSpPr>
            <p:spPr bwMode="auto">
              <a:xfrm flipV="1">
                <a:off x="2135" y="3375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59" name="Line 8183"/>
              <p:cNvSpPr>
                <a:spLocks noChangeShapeType="1"/>
              </p:cNvSpPr>
              <p:nvPr/>
            </p:nvSpPr>
            <p:spPr bwMode="auto">
              <a:xfrm>
                <a:off x="1908" y="3370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60" name="Line 8184"/>
              <p:cNvSpPr>
                <a:spLocks noChangeShapeType="1"/>
              </p:cNvSpPr>
              <p:nvPr/>
            </p:nvSpPr>
            <p:spPr bwMode="auto">
              <a:xfrm flipV="1">
                <a:off x="2135" y="337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61" name="Line 8185"/>
              <p:cNvSpPr>
                <a:spLocks noChangeShapeType="1"/>
              </p:cNvSpPr>
              <p:nvPr/>
            </p:nvSpPr>
            <p:spPr bwMode="auto">
              <a:xfrm>
                <a:off x="1907" y="336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62" name="Line 8186"/>
              <p:cNvSpPr>
                <a:spLocks noChangeShapeType="1"/>
              </p:cNvSpPr>
              <p:nvPr/>
            </p:nvSpPr>
            <p:spPr bwMode="auto">
              <a:xfrm>
                <a:off x="1908" y="3369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63" name="Line 8187"/>
              <p:cNvSpPr>
                <a:spLocks noChangeShapeType="1"/>
              </p:cNvSpPr>
              <p:nvPr/>
            </p:nvSpPr>
            <p:spPr bwMode="auto">
              <a:xfrm flipH="1" flipV="1">
                <a:off x="2133" y="3366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64" name="Line 8188"/>
              <p:cNvSpPr>
                <a:spLocks noChangeShapeType="1"/>
              </p:cNvSpPr>
              <p:nvPr/>
            </p:nvSpPr>
            <p:spPr bwMode="auto">
              <a:xfrm>
                <a:off x="1905" y="3362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65" name="Line 8189"/>
              <p:cNvSpPr>
                <a:spLocks noChangeShapeType="1"/>
              </p:cNvSpPr>
              <p:nvPr/>
            </p:nvSpPr>
            <p:spPr bwMode="auto">
              <a:xfrm flipV="1">
                <a:off x="2133" y="3362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66" name="Line 8190"/>
              <p:cNvSpPr>
                <a:spLocks noChangeShapeType="1"/>
              </p:cNvSpPr>
              <p:nvPr/>
            </p:nvSpPr>
            <p:spPr bwMode="auto">
              <a:xfrm flipV="1">
                <a:off x="2133" y="3364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67" name="Line 8191"/>
              <p:cNvSpPr>
                <a:spLocks noChangeShapeType="1"/>
              </p:cNvSpPr>
              <p:nvPr/>
            </p:nvSpPr>
            <p:spPr bwMode="auto">
              <a:xfrm>
                <a:off x="1905" y="335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68" name="Line 8192"/>
              <p:cNvSpPr>
                <a:spLocks noChangeShapeType="1"/>
              </p:cNvSpPr>
              <p:nvPr/>
            </p:nvSpPr>
            <p:spPr bwMode="auto">
              <a:xfrm flipH="1" flipV="1">
                <a:off x="2132" y="335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69" name="Line 8193"/>
              <p:cNvSpPr>
                <a:spLocks noChangeShapeType="1"/>
              </p:cNvSpPr>
              <p:nvPr/>
            </p:nvSpPr>
            <p:spPr bwMode="auto">
              <a:xfrm>
                <a:off x="1903" y="3354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70" name="Line 8194"/>
              <p:cNvSpPr>
                <a:spLocks noChangeShapeType="1"/>
              </p:cNvSpPr>
              <p:nvPr/>
            </p:nvSpPr>
            <p:spPr bwMode="auto">
              <a:xfrm flipV="1">
                <a:off x="2132" y="335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71" name="Line 8195"/>
              <p:cNvSpPr>
                <a:spLocks noChangeShapeType="1"/>
              </p:cNvSpPr>
              <p:nvPr/>
            </p:nvSpPr>
            <p:spPr bwMode="auto">
              <a:xfrm>
                <a:off x="1902" y="334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72" name="Line 8196"/>
              <p:cNvSpPr>
                <a:spLocks noChangeShapeType="1"/>
              </p:cNvSpPr>
              <p:nvPr/>
            </p:nvSpPr>
            <p:spPr bwMode="auto">
              <a:xfrm flipV="1">
                <a:off x="2132" y="334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73" name="Line 8197"/>
              <p:cNvSpPr>
                <a:spLocks noChangeShapeType="1"/>
              </p:cNvSpPr>
              <p:nvPr/>
            </p:nvSpPr>
            <p:spPr bwMode="auto">
              <a:xfrm>
                <a:off x="1902" y="3344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74" name="Line 8198"/>
              <p:cNvSpPr>
                <a:spLocks noChangeShapeType="1"/>
              </p:cNvSpPr>
              <p:nvPr/>
            </p:nvSpPr>
            <p:spPr bwMode="auto">
              <a:xfrm>
                <a:off x="1902" y="334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75" name="Line 8199"/>
              <p:cNvSpPr>
                <a:spLocks noChangeShapeType="1"/>
              </p:cNvSpPr>
              <p:nvPr/>
            </p:nvSpPr>
            <p:spPr bwMode="auto">
              <a:xfrm flipH="1" flipV="1">
                <a:off x="2130" y="3344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76" name="Line 8200"/>
              <p:cNvSpPr>
                <a:spLocks noChangeShapeType="1"/>
              </p:cNvSpPr>
              <p:nvPr/>
            </p:nvSpPr>
            <p:spPr bwMode="auto">
              <a:xfrm>
                <a:off x="1900" y="3341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77" name="Line 8201"/>
              <p:cNvSpPr>
                <a:spLocks noChangeShapeType="1"/>
              </p:cNvSpPr>
              <p:nvPr/>
            </p:nvSpPr>
            <p:spPr bwMode="auto">
              <a:xfrm flipV="1">
                <a:off x="2130" y="3341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78" name="Line 8202"/>
              <p:cNvSpPr>
                <a:spLocks noChangeShapeType="1"/>
              </p:cNvSpPr>
              <p:nvPr/>
            </p:nvSpPr>
            <p:spPr bwMode="auto">
              <a:xfrm>
                <a:off x="1898" y="333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79" name="Line 8203"/>
              <p:cNvSpPr>
                <a:spLocks noChangeShapeType="1"/>
              </p:cNvSpPr>
              <p:nvPr/>
            </p:nvSpPr>
            <p:spPr bwMode="auto">
              <a:xfrm flipV="1">
                <a:off x="2130" y="333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80" name="Line 8204"/>
              <p:cNvSpPr>
                <a:spLocks noChangeShapeType="1"/>
              </p:cNvSpPr>
              <p:nvPr/>
            </p:nvSpPr>
            <p:spPr bwMode="auto">
              <a:xfrm>
                <a:off x="1898" y="333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81" name="Line 8205"/>
              <p:cNvSpPr>
                <a:spLocks noChangeShapeType="1"/>
              </p:cNvSpPr>
              <p:nvPr/>
            </p:nvSpPr>
            <p:spPr bwMode="auto">
              <a:xfrm flipH="1" flipV="1">
                <a:off x="2128" y="3332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82" name="Line 8206"/>
              <p:cNvSpPr>
                <a:spLocks noChangeShapeType="1"/>
              </p:cNvSpPr>
              <p:nvPr/>
            </p:nvSpPr>
            <p:spPr bwMode="auto">
              <a:xfrm>
                <a:off x="1897" y="332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83" name="Line 8207"/>
              <p:cNvSpPr>
                <a:spLocks noChangeShapeType="1"/>
              </p:cNvSpPr>
              <p:nvPr/>
            </p:nvSpPr>
            <p:spPr bwMode="auto">
              <a:xfrm flipV="1">
                <a:off x="2128" y="332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84" name="Line 8208"/>
              <p:cNvSpPr>
                <a:spLocks noChangeShapeType="1"/>
              </p:cNvSpPr>
              <p:nvPr/>
            </p:nvSpPr>
            <p:spPr bwMode="auto">
              <a:xfrm>
                <a:off x="1895" y="3323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85" name="Line 8209"/>
              <p:cNvSpPr>
                <a:spLocks noChangeShapeType="1"/>
              </p:cNvSpPr>
              <p:nvPr/>
            </p:nvSpPr>
            <p:spPr bwMode="auto">
              <a:xfrm flipH="1" flipV="1">
                <a:off x="2126" y="3323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86" name="Line 8210"/>
              <p:cNvSpPr>
                <a:spLocks noChangeShapeType="1"/>
              </p:cNvSpPr>
              <p:nvPr/>
            </p:nvSpPr>
            <p:spPr bwMode="auto">
              <a:xfrm>
                <a:off x="1895" y="332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87" name="Line 8211"/>
              <p:cNvSpPr>
                <a:spLocks noChangeShapeType="1"/>
              </p:cNvSpPr>
              <p:nvPr/>
            </p:nvSpPr>
            <p:spPr bwMode="auto">
              <a:xfrm flipV="1">
                <a:off x="2126" y="332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88" name="Line 8212"/>
              <p:cNvSpPr>
                <a:spLocks noChangeShapeType="1"/>
              </p:cNvSpPr>
              <p:nvPr/>
            </p:nvSpPr>
            <p:spPr bwMode="auto">
              <a:xfrm>
                <a:off x="1893" y="331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89" name="Line 8213"/>
              <p:cNvSpPr>
                <a:spLocks noChangeShapeType="1"/>
              </p:cNvSpPr>
              <p:nvPr/>
            </p:nvSpPr>
            <p:spPr bwMode="auto">
              <a:xfrm flipV="1">
                <a:off x="2126" y="331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90" name="Line 8214"/>
              <p:cNvSpPr>
                <a:spLocks noChangeShapeType="1"/>
              </p:cNvSpPr>
              <p:nvPr/>
            </p:nvSpPr>
            <p:spPr bwMode="auto">
              <a:xfrm>
                <a:off x="1892" y="331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91" name="Line 8215"/>
              <p:cNvSpPr>
                <a:spLocks noChangeShapeType="1"/>
              </p:cNvSpPr>
              <p:nvPr/>
            </p:nvSpPr>
            <p:spPr bwMode="auto">
              <a:xfrm flipH="1" flipV="1">
                <a:off x="2125" y="331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92" name="Line 8216"/>
              <p:cNvSpPr>
                <a:spLocks noChangeShapeType="1"/>
              </p:cNvSpPr>
              <p:nvPr/>
            </p:nvSpPr>
            <p:spPr bwMode="auto">
              <a:xfrm>
                <a:off x="1892" y="3307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93" name="Line 8217"/>
              <p:cNvSpPr>
                <a:spLocks noChangeShapeType="1"/>
              </p:cNvSpPr>
              <p:nvPr/>
            </p:nvSpPr>
            <p:spPr bwMode="auto">
              <a:xfrm flipV="1">
                <a:off x="2125" y="3307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94" name="Line 8218"/>
              <p:cNvSpPr>
                <a:spLocks noChangeShapeType="1"/>
              </p:cNvSpPr>
              <p:nvPr/>
            </p:nvSpPr>
            <p:spPr bwMode="auto">
              <a:xfrm>
                <a:off x="1890" y="330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95" name="Line 8219"/>
              <p:cNvSpPr>
                <a:spLocks noChangeShapeType="1"/>
              </p:cNvSpPr>
              <p:nvPr/>
            </p:nvSpPr>
            <p:spPr bwMode="auto">
              <a:xfrm flipH="1" flipV="1">
                <a:off x="2123" y="330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96" name="Line 8220"/>
              <p:cNvSpPr>
                <a:spLocks noChangeShapeType="1"/>
              </p:cNvSpPr>
              <p:nvPr/>
            </p:nvSpPr>
            <p:spPr bwMode="auto">
              <a:xfrm>
                <a:off x="1888" y="3297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97" name="Line 8221"/>
              <p:cNvSpPr>
                <a:spLocks noChangeShapeType="1"/>
              </p:cNvSpPr>
              <p:nvPr/>
            </p:nvSpPr>
            <p:spPr bwMode="auto">
              <a:xfrm>
                <a:off x="1890" y="3300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98" name="Line 8222"/>
              <p:cNvSpPr>
                <a:spLocks noChangeShapeType="1"/>
              </p:cNvSpPr>
              <p:nvPr/>
            </p:nvSpPr>
            <p:spPr bwMode="auto">
              <a:xfrm flipV="1">
                <a:off x="2123" y="329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799" name="Line 8223"/>
              <p:cNvSpPr>
                <a:spLocks noChangeShapeType="1"/>
              </p:cNvSpPr>
              <p:nvPr/>
            </p:nvSpPr>
            <p:spPr bwMode="auto">
              <a:xfrm>
                <a:off x="1888" y="329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00" name="Line 8224"/>
              <p:cNvSpPr>
                <a:spLocks noChangeShapeType="1"/>
              </p:cNvSpPr>
              <p:nvPr/>
            </p:nvSpPr>
            <p:spPr bwMode="auto">
              <a:xfrm flipV="1">
                <a:off x="2123" y="329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01" name="Line 8225"/>
              <p:cNvSpPr>
                <a:spLocks noChangeShapeType="1"/>
              </p:cNvSpPr>
              <p:nvPr/>
            </p:nvSpPr>
            <p:spPr bwMode="auto">
              <a:xfrm>
                <a:off x="1887" y="328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02" name="Line 8226"/>
              <p:cNvSpPr>
                <a:spLocks noChangeShapeType="1"/>
              </p:cNvSpPr>
              <p:nvPr/>
            </p:nvSpPr>
            <p:spPr bwMode="auto">
              <a:xfrm flipH="1" flipV="1">
                <a:off x="2121" y="328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03" name="Line 8227"/>
              <p:cNvSpPr>
                <a:spLocks noChangeShapeType="1"/>
              </p:cNvSpPr>
              <p:nvPr/>
            </p:nvSpPr>
            <p:spPr bwMode="auto">
              <a:xfrm>
                <a:off x="1887" y="328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04" name="Line 8228"/>
              <p:cNvSpPr>
                <a:spLocks noChangeShapeType="1"/>
              </p:cNvSpPr>
              <p:nvPr/>
            </p:nvSpPr>
            <p:spPr bwMode="auto">
              <a:xfrm flipV="1">
                <a:off x="2121" y="328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05" name="Line 8229"/>
              <p:cNvSpPr>
                <a:spLocks noChangeShapeType="1"/>
              </p:cNvSpPr>
              <p:nvPr/>
            </p:nvSpPr>
            <p:spPr bwMode="auto">
              <a:xfrm>
                <a:off x="1885" y="3281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06" name="Line 8230"/>
              <p:cNvSpPr>
                <a:spLocks noChangeShapeType="1"/>
              </p:cNvSpPr>
              <p:nvPr/>
            </p:nvSpPr>
            <p:spPr bwMode="auto">
              <a:xfrm flipH="1" flipV="1">
                <a:off x="2120" y="3281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07" name="Line 8231"/>
              <p:cNvSpPr>
                <a:spLocks noChangeShapeType="1"/>
              </p:cNvSpPr>
              <p:nvPr/>
            </p:nvSpPr>
            <p:spPr bwMode="auto">
              <a:xfrm flipV="1">
                <a:off x="2121" y="3283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08" name="Line 8232"/>
              <p:cNvSpPr>
                <a:spLocks noChangeShapeType="1"/>
              </p:cNvSpPr>
              <p:nvPr/>
            </p:nvSpPr>
            <p:spPr bwMode="auto">
              <a:xfrm>
                <a:off x="1883" y="327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09" name="Line 8233"/>
              <p:cNvSpPr>
                <a:spLocks noChangeShapeType="1"/>
              </p:cNvSpPr>
              <p:nvPr/>
            </p:nvSpPr>
            <p:spPr bwMode="auto">
              <a:xfrm flipV="1">
                <a:off x="2120" y="327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10" name="Line 8234"/>
              <p:cNvSpPr>
                <a:spLocks noChangeShapeType="1"/>
              </p:cNvSpPr>
              <p:nvPr/>
            </p:nvSpPr>
            <p:spPr bwMode="auto">
              <a:xfrm>
                <a:off x="1883" y="3273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11" name="Line 8235"/>
              <p:cNvSpPr>
                <a:spLocks noChangeShapeType="1"/>
              </p:cNvSpPr>
              <p:nvPr/>
            </p:nvSpPr>
            <p:spPr bwMode="auto">
              <a:xfrm flipV="1">
                <a:off x="2120" y="3273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12" name="Line 8236"/>
              <p:cNvSpPr>
                <a:spLocks noChangeShapeType="1"/>
              </p:cNvSpPr>
              <p:nvPr/>
            </p:nvSpPr>
            <p:spPr bwMode="auto">
              <a:xfrm>
                <a:off x="1882" y="326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13" name="Line 8237"/>
              <p:cNvSpPr>
                <a:spLocks noChangeShapeType="1"/>
              </p:cNvSpPr>
              <p:nvPr/>
            </p:nvSpPr>
            <p:spPr bwMode="auto">
              <a:xfrm flipH="1" flipV="1">
                <a:off x="2118" y="3268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14" name="Line 8238"/>
              <p:cNvSpPr>
                <a:spLocks noChangeShapeType="1"/>
              </p:cNvSpPr>
              <p:nvPr/>
            </p:nvSpPr>
            <p:spPr bwMode="auto">
              <a:xfrm>
                <a:off x="1880" y="3263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15" name="Line 8239"/>
              <p:cNvSpPr>
                <a:spLocks noChangeShapeType="1"/>
              </p:cNvSpPr>
              <p:nvPr/>
            </p:nvSpPr>
            <p:spPr bwMode="auto">
              <a:xfrm flipV="1">
                <a:off x="2118" y="326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16" name="Line 8240"/>
              <p:cNvSpPr>
                <a:spLocks noChangeShapeType="1"/>
              </p:cNvSpPr>
              <p:nvPr/>
            </p:nvSpPr>
            <p:spPr bwMode="auto">
              <a:xfrm>
                <a:off x="1880" y="326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17" name="Line 8241"/>
              <p:cNvSpPr>
                <a:spLocks noChangeShapeType="1"/>
              </p:cNvSpPr>
              <p:nvPr/>
            </p:nvSpPr>
            <p:spPr bwMode="auto">
              <a:xfrm flipH="1" flipV="1">
                <a:off x="2116" y="3260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18" name="Line 8242"/>
              <p:cNvSpPr>
                <a:spLocks noChangeShapeType="1"/>
              </p:cNvSpPr>
              <p:nvPr/>
            </p:nvSpPr>
            <p:spPr bwMode="auto">
              <a:xfrm>
                <a:off x="1878" y="325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19" name="Line 8243"/>
              <p:cNvSpPr>
                <a:spLocks noChangeShapeType="1"/>
              </p:cNvSpPr>
              <p:nvPr/>
            </p:nvSpPr>
            <p:spPr bwMode="auto">
              <a:xfrm flipV="1">
                <a:off x="2116" y="325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20" name="Line 8244"/>
              <p:cNvSpPr>
                <a:spLocks noChangeShapeType="1"/>
              </p:cNvSpPr>
              <p:nvPr/>
            </p:nvSpPr>
            <p:spPr bwMode="auto">
              <a:xfrm>
                <a:off x="1877" y="3252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21" name="Line 8245"/>
              <p:cNvSpPr>
                <a:spLocks noChangeShapeType="1"/>
              </p:cNvSpPr>
              <p:nvPr/>
            </p:nvSpPr>
            <p:spPr bwMode="auto">
              <a:xfrm>
                <a:off x="1878" y="325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22" name="Line 8246"/>
              <p:cNvSpPr>
                <a:spLocks noChangeShapeType="1"/>
              </p:cNvSpPr>
              <p:nvPr/>
            </p:nvSpPr>
            <p:spPr bwMode="auto">
              <a:xfrm flipV="1">
                <a:off x="2116" y="325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23" name="Line 8247"/>
              <p:cNvSpPr>
                <a:spLocks noChangeShapeType="1"/>
              </p:cNvSpPr>
              <p:nvPr/>
            </p:nvSpPr>
            <p:spPr bwMode="auto">
              <a:xfrm>
                <a:off x="1877" y="324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24" name="Line 8248"/>
              <p:cNvSpPr>
                <a:spLocks noChangeShapeType="1"/>
              </p:cNvSpPr>
              <p:nvPr/>
            </p:nvSpPr>
            <p:spPr bwMode="auto">
              <a:xfrm flipH="1" flipV="1">
                <a:off x="2115" y="324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25" name="Line 8249"/>
              <p:cNvSpPr>
                <a:spLocks noChangeShapeType="1"/>
              </p:cNvSpPr>
              <p:nvPr/>
            </p:nvSpPr>
            <p:spPr bwMode="auto">
              <a:xfrm>
                <a:off x="1875" y="324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26" name="Line 8250"/>
              <p:cNvSpPr>
                <a:spLocks noChangeShapeType="1"/>
              </p:cNvSpPr>
              <p:nvPr/>
            </p:nvSpPr>
            <p:spPr bwMode="auto">
              <a:xfrm flipV="1">
                <a:off x="2115" y="324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27" name="Line 8251"/>
              <p:cNvSpPr>
                <a:spLocks noChangeShapeType="1"/>
              </p:cNvSpPr>
              <p:nvPr/>
            </p:nvSpPr>
            <p:spPr bwMode="auto">
              <a:xfrm flipV="1">
                <a:off x="2115" y="3246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28" name="Line 8252"/>
              <p:cNvSpPr>
                <a:spLocks noChangeShapeType="1"/>
              </p:cNvSpPr>
              <p:nvPr/>
            </p:nvSpPr>
            <p:spPr bwMode="auto">
              <a:xfrm>
                <a:off x="1875" y="323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29" name="Line 8253"/>
              <p:cNvSpPr>
                <a:spLocks noChangeShapeType="1"/>
              </p:cNvSpPr>
              <p:nvPr/>
            </p:nvSpPr>
            <p:spPr bwMode="auto">
              <a:xfrm flipH="1" flipV="1">
                <a:off x="2113" y="3239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30" name="Line 8254"/>
              <p:cNvSpPr>
                <a:spLocks noChangeShapeType="1"/>
              </p:cNvSpPr>
              <p:nvPr/>
            </p:nvSpPr>
            <p:spPr bwMode="auto">
              <a:xfrm>
                <a:off x="1873" y="3234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31" name="Line 8255"/>
              <p:cNvSpPr>
                <a:spLocks noChangeShapeType="1"/>
              </p:cNvSpPr>
              <p:nvPr/>
            </p:nvSpPr>
            <p:spPr bwMode="auto">
              <a:xfrm flipV="1">
                <a:off x="2113" y="323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32" name="Line 8256"/>
              <p:cNvSpPr>
                <a:spLocks noChangeShapeType="1"/>
              </p:cNvSpPr>
              <p:nvPr/>
            </p:nvSpPr>
            <p:spPr bwMode="auto">
              <a:xfrm>
                <a:off x="1872" y="322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33" name="Line 8257"/>
              <p:cNvSpPr>
                <a:spLocks noChangeShapeType="1"/>
              </p:cNvSpPr>
              <p:nvPr/>
            </p:nvSpPr>
            <p:spPr bwMode="auto">
              <a:xfrm flipH="1" flipV="1">
                <a:off x="2111" y="322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34" name="Line 8258"/>
              <p:cNvSpPr>
                <a:spLocks noChangeShapeType="1"/>
              </p:cNvSpPr>
              <p:nvPr/>
            </p:nvSpPr>
            <p:spPr bwMode="auto">
              <a:xfrm>
                <a:off x="1872" y="3226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35" name="Line 8259"/>
              <p:cNvSpPr>
                <a:spLocks noChangeShapeType="1"/>
              </p:cNvSpPr>
              <p:nvPr/>
            </p:nvSpPr>
            <p:spPr bwMode="auto">
              <a:xfrm>
                <a:off x="1872" y="3227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36" name="Line 8260"/>
              <p:cNvSpPr>
                <a:spLocks noChangeShapeType="1"/>
              </p:cNvSpPr>
              <p:nvPr/>
            </p:nvSpPr>
            <p:spPr bwMode="auto">
              <a:xfrm flipV="1">
                <a:off x="2111" y="322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37" name="Line 8261"/>
              <p:cNvSpPr>
                <a:spLocks noChangeShapeType="1"/>
              </p:cNvSpPr>
              <p:nvPr/>
            </p:nvSpPr>
            <p:spPr bwMode="auto">
              <a:xfrm>
                <a:off x="1870" y="3221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38" name="Line 8262"/>
              <p:cNvSpPr>
                <a:spLocks noChangeShapeType="1"/>
              </p:cNvSpPr>
              <p:nvPr/>
            </p:nvSpPr>
            <p:spPr bwMode="auto">
              <a:xfrm flipV="1">
                <a:off x="2111" y="322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39" name="Line 8263"/>
              <p:cNvSpPr>
                <a:spLocks noChangeShapeType="1"/>
              </p:cNvSpPr>
              <p:nvPr/>
            </p:nvSpPr>
            <p:spPr bwMode="auto">
              <a:xfrm>
                <a:off x="1868" y="3218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40" name="Line 8264"/>
              <p:cNvSpPr>
                <a:spLocks noChangeShapeType="1"/>
              </p:cNvSpPr>
              <p:nvPr/>
            </p:nvSpPr>
            <p:spPr bwMode="auto">
              <a:xfrm flipH="1" flipV="1">
                <a:off x="2110" y="321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41" name="Line 8265"/>
              <p:cNvSpPr>
                <a:spLocks noChangeShapeType="1"/>
              </p:cNvSpPr>
              <p:nvPr/>
            </p:nvSpPr>
            <p:spPr bwMode="auto">
              <a:xfrm>
                <a:off x="1868" y="321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42" name="Line 8266"/>
              <p:cNvSpPr>
                <a:spLocks noChangeShapeType="1"/>
              </p:cNvSpPr>
              <p:nvPr/>
            </p:nvSpPr>
            <p:spPr bwMode="auto">
              <a:xfrm flipV="1">
                <a:off x="2110" y="321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43" name="Line 8267"/>
              <p:cNvSpPr>
                <a:spLocks noChangeShapeType="1"/>
              </p:cNvSpPr>
              <p:nvPr/>
            </p:nvSpPr>
            <p:spPr bwMode="auto">
              <a:xfrm>
                <a:off x="1866" y="3208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44" name="Line 8268"/>
              <p:cNvSpPr>
                <a:spLocks noChangeShapeType="1"/>
              </p:cNvSpPr>
              <p:nvPr/>
            </p:nvSpPr>
            <p:spPr bwMode="auto">
              <a:xfrm flipV="1">
                <a:off x="2108" y="3208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45" name="Line 8269"/>
              <p:cNvSpPr>
                <a:spLocks noChangeShapeType="1"/>
              </p:cNvSpPr>
              <p:nvPr/>
            </p:nvSpPr>
            <p:spPr bwMode="auto">
              <a:xfrm flipH="1" flipV="1">
                <a:off x="2108" y="3209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46" name="Line 8270"/>
              <p:cNvSpPr>
                <a:spLocks noChangeShapeType="1"/>
              </p:cNvSpPr>
              <p:nvPr/>
            </p:nvSpPr>
            <p:spPr bwMode="auto">
              <a:xfrm>
                <a:off x="1866" y="3205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47" name="Line 8271"/>
              <p:cNvSpPr>
                <a:spLocks noChangeShapeType="1"/>
              </p:cNvSpPr>
              <p:nvPr/>
            </p:nvSpPr>
            <p:spPr bwMode="auto">
              <a:xfrm flipV="1">
                <a:off x="2108" y="3205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48" name="Line 8272"/>
              <p:cNvSpPr>
                <a:spLocks noChangeShapeType="1"/>
              </p:cNvSpPr>
              <p:nvPr/>
            </p:nvSpPr>
            <p:spPr bwMode="auto">
              <a:xfrm>
                <a:off x="1865" y="3200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49" name="Line 8273"/>
              <p:cNvSpPr>
                <a:spLocks noChangeShapeType="1"/>
              </p:cNvSpPr>
              <p:nvPr/>
            </p:nvSpPr>
            <p:spPr bwMode="auto">
              <a:xfrm>
                <a:off x="1865" y="320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50" name="Line 8274"/>
              <p:cNvSpPr>
                <a:spLocks noChangeShapeType="1"/>
              </p:cNvSpPr>
              <p:nvPr/>
            </p:nvSpPr>
            <p:spPr bwMode="auto">
              <a:xfrm flipH="1" flipV="1">
                <a:off x="2106" y="3200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51" name="Line 8275"/>
              <p:cNvSpPr>
                <a:spLocks noChangeShapeType="1"/>
              </p:cNvSpPr>
              <p:nvPr/>
            </p:nvSpPr>
            <p:spPr bwMode="auto">
              <a:xfrm>
                <a:off x="1863" y="319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52" name="Line 8276"/>
              <p:cNvSpPr>
                <a:spLocks noChangeShapeType="1"/>
              </p:cNvSpPr>
              <p:nvPr/>
            </p:nvSpPr>
            <p:spPr bwMode="auto">
              <a:xfrm flipV="1">
                <a:off x="2106" y="319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53" name="Line 8277"/>
              <p:cNvSpPr>
                <a:spLocks noChangeShapeType="1"/>
              </p:cNvSpPr>
              <p:nvPr/>
            </p:nvSpPr>
            <p:spPr bwMode="auto">
              <a:xfrm>
                <a:off x="1863" y="319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54" name="Line 8278"/>
              <p:cNvSpPr>
                <a:spLocks noChangeShapeType="1"/>
              </p:cNvSpPr>
              <p:nvPr/>
            </p:nvSpPr>
            <p:spPr bwMode="auto">
              <a:xfrm flipV="1">
                <a:off x="2106" y="319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55" name="Line 8279"/>
              <p:cNvSpPr>
                <a:spLocks noChangeShapeType="1"/>
              </p:cNvSpPr>
              <p:nvPr/>
            </p:nvSpPr>
            <p:spPr bwMode="auto">
              <a:xfrm>
                <a:off x="1861" y="3187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56" name="Line 8280"/>
              <p:cNvSpPr>
                <a:spLocks noChangeShapeType="1"/>
              </p:cNvSpPr>
              <p:nvPr/>
            </p:nvSpPr>
            <p:spPr bwMode="auto">
              <a:xfrm flipH="1" flipV="1">
                <a:off x="2105" y="318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57" name="Line 8281"/>
              <p:cNvSpPr>
                <a:spLocks noChangeShapeType="1"/>
              </p:cNvSpPr>
              <p:nvPr/>
            </p:nvSpPr>
            <p:spPr bwMode="auto">
              <a:xfrm>
                <a:off x="1860" y="318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58" name="Line 8282"/>
              <p:cNvSpPr>
                <a:spLocks noChangeShapeType="1"/>
              </p:cNvSpPr>
              <p:nvPr/>
            </p:nvSpPr>
            <p:spPr bwMode="auto">
              <a:xfrm flipV="1">
                <a:off x="2105" y="318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59" name="Line 8283"/>
              <p:cNvSpPr>
                <a:spLocks noChangeShapeType="1"/>
              </p:cNvSpPr>
              <p:nvPr/>
            </p:nvSpPr>
            <p:spPr bwMode="auto">
              <a:xfrm>
                <a:off x="1860" y="317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60" name="Line 8284"/>
              <p:cNvSpPr>
                <a:spLocks noChangeShapeType="1"/>
              </p:cNvSpPr>
              <p:nvPr/>
            </p:nvSpPr>
            <p:spPr bwMode="auto">
              <a:xfrm flipH="1" flipV="1">
                <a:off x="2103" y="317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61" name="Line 8285"/>
              <p:cNvSpPr>
                <a:spLocks noChangeShapeType="1"/>
              </p:cNvSpPr>
              <p:nvPr/>
            </p:nvSpPr>
            <p:spPr bwMode="auto">
              <a:xfrm>
                <a:off x="1858" y="317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62" name="Line 8286"/>
              <p:cNvSpPr>
                <a:spLocks noChangeShapeType="1"/>
              </p:cNvSpPr>
              <p:nvPr/>
            </p:nvSpPr>
            <p:spPr bwMode="auto">
              <a:xfrm>
                <a:off x="1860" y="3178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63" name="Line 8287"/>
              <p:cNvSpPr>
                <a:spLocks noChangeShapeType="1"/>
              </p:cNvSpPr>
              <p:nvPr/>
            </p:nvSpPr>
            <p:spPr bwMode="auto">
              <a:xfrm flipV="1">
                <a:off x="2103" y="317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64" name="Line 8288"/>
              <p:cNvSpPr>
                <a:spLocks noChangeShapeType="1"/>
              </p:cNvSpPr>
              <p:nvPr/>
            </p:nvSpPr>
            <p:spPr bwMode="auto">
              <a:xfrm>
                <a:off x="1858" y="3171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65" name="Line 8289"/>
              <p:cNvSpPr>
                <a:spLocks noChangeShapeType="1"/>
              </p:cNvSpPr>
              <p:nvPr/>
            </p:nvSpPr>
            <p:spPr bwMode="auto">
              <a:xfrm flipH="1" flipV="1">
                <a:off x="2101" y="3171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66" name="Line 8290"/>
              <p:cNvSpPr>
                <a:spLocks noChangeShapeType="1"/>
              </p:cNvSpPr>
              <p:nvPr/>
            </p:nvSpPr>
            <p:spPr bwMode="auto">
              <a:xfrm>
                <a:off x="1856" y="316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67" name="Line 8291"/>
              <p:cNvSpPr>
                <a:spLocks noChangeShapeType="1"/>
              </p:cNvSpPr>
              <p:nvPr/>
            </p:nvSpPr>
            <p:spPr bwMode="auto">
              <a:xfrm flipV="1">
                <a:off x="2101" y="316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68" name="Line 8292"/>
              <p:cNvSpPr>
                <a:spLocks noChangeShapeType="1"/>
              </p:cNvSpPr>
              <p:nvPr/>
            </p:nvSpPr>
            <p:spPr bwMode="auto">
              <a:xfrm>
                <a:off x="1855" y="316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69" name="Line 8293"/>
              <p:cNvSpPr>
                <a:spLocks noChangeShapeType="1"/>
              </p:cNvSpPr>
              <p:nvPr/>
            </p:nvSpPr>
            <p:spPr bwMode="auto">
              <a:xfrm flipH="1" flipV="1">
                <a:off x="2100" y="316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70" name="Line 8294"/>
              <p:cNvSpPr>
                <a:spLocks noChangeShapeType="1"/>
              </p:cNvSpPr>
              <p:nvPr/>
            </p:nvSpPr>
            <p:spPr bwMode="auto">
              <a:xfrm>
                <a:off x="1855" y="315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71" name="Line 8295"/>
              <p:cNvSpPr>
                <a:spLocks noChangeShapeType="1"/>
              </p:cNvSpPr>
              <p:nvPr/>
            </p:nvSpPr>
            <p:spPr bwMode="auto">
              <a:xfrm flipV="1">
                <a:off x="2100" y="315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72" name="Line 8296"/>
              <p:cNvSpPr>
                <a:spLocks noChangeShapeType="1"/>
              </p:cNvSpPr>
              <p:nvPr/>
            </p:nvSpPr>
            <p:spPr bwMode="auto">
              <a:xfrm>
                <a:off x="1853" y="3153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73" name="Line 8297"/>
              <p:cNvSpPr>
                <a:spLocks noChangeShapeType="1"/>
              </p:cNvSpPr>
              <p:nvPr/>
            </p:nvSpPr>
            <p:spPr bwMode="auto">
              <a:xfrm flipV="1">
                <a:off x="2100" y="315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74" name="Line 8298"/>
              <p:cNvSpPr>
                <a:spLocks noChangeShapeType="1"/>
              </p:cNvSpPr>
              <p:nvPr/>
            </p:nvSpPr>
            <p:spPr bwMode="auto">
              <a:xfrm>
                <a:off x="1853" y="314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29546" name="Group 8970"/>
            <p:cNvGrpSpPr>
              <a:grpSpLocks/>
            </p:cNvGrpSpPr>
            <p:nvPr/>
          </p:nvGrpSpPr>
          <p:grpSpPr bwMode="auto">
            <a:xfrm>
              <a:off x="1773" y="2762"/>
              <a:ext cx="327" cy="391"/>
              <a:chOff x="1773" y="2762"/>
              <a:chExt cx="327" cy="391"/>
            </a:xfrm>
          </p:grpSpPr>
          <p:sp>
            <p:nvSpPr>
              <p:cNvPr id="928876" name="Line 8300"/>
              <p:cNvSpPr>
                <a:spLocks noChangeShapeType="1"/>
              </p:cNvSpPr>
              <p:nvPr/>
            </p:nvSpPr>
            <p:spPr bwMode="auto">
              <a:xfrm>
                <a:off x="1853" y="3152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77" name="Line 8301"/>
              <p:cNvSpPr>
                <a:spLocks noChangeShapeType="1"/>
              </p:cNvSpPr>
              <p:nvPr/>
            </p:nvSpPr>
            <p:spPr bwMode="auto">
              <a:xfrm flipH="1" flipV="1">
                <a:off x="2098" y="3148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78" name="Line 8302"/>
              <p:cNvSpPr>
                <a:spLocks noChangeShapeType="1"/>
              </p:cNvSpPr>
              <p:nvPr/>
            </p:nvSpPr>
            <p:spPr bwMode="auto">
              <a:xfrm>
                <a:off x="1851" y="3145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79" name="Line 8303"/>
              <p:cNvSpPr>
                <a:spLocks noChangeShapeType="1"/>
              </p:cNvSpPr>
              <p:nvPr/>
            </p:nvSpPr>
            <p:spPr bwMode="auto">
              <a:xfrm flipV="1">
                <a:off x="2098" y="3145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80" name="Line 8304"/>
              <p:cNvSpPr>
                <a:spLocks noChangeShapeType="1"/>
              </p:cNvSpPr>
              <p:nvPr/>
            </p:nvSpPr>
            <p:spPr bwMode="auto">
              <a:xfrm>
                <a:off x="1851" y="314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81" name="Line 8305"/>
              <p:cNvSpPr>
                <a:spLocks noChangeShapeType="1"/>
              </p:cNvSpPr>
              <p:nvPr/>
            </p:nvSpPr>
            <p:spPr bwMode="auto">
              <a:xfrm flipH="1" flipV="1">
                <a:off x="2096" y="3140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82" name="Line 8306"/>
              <p:cNvSpPr>
                <a:spLocks noChangeShapeType="1"/>
              </p:cNvSpPr>
              <p:nvPr/>
            </p:nvSpPr>
            <p:spPr bwMode="auto">
              <a:xfrm>
                <a:off x="1850" y="3137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83" name="Line 8307"/>
              <p:cNvSpPr>
                <a:spLocks noChangeShapeType="1"/>
              </p:cNvSpPr>
              <p:nvPr/>
            </p:nvSpPr>
            <p:spPr bwMode="auto">
              <a:xfrm flipV="1">
                <a:off x="2096" y="3137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84" name="Line 8308"/>
              <p:cNvSpPr>
                <a:spLocks noChangeShapeType="1"/>
              </p:cNvSpPr>
              <p:nvPr/>
            </p:nvSpPr>
            <p:spPr bwMode="auto">
              <a:xfrm>
                <a:off x="1848" y="313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85" name="Line 8309"/>
              <p:cNvSpPr>
                <a:spLocks noChangeShapeType="1"/>
              </p:cNvSpPr>
              <p:nvPr/>
            </p:nvSpPr>
            <p:spPr bwMode="auto">
              <a:xfrm flipH="1" flipV="1">
                <a:off x="2095" y="313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86" name="Line 8310"/>
              <p:cNvSpPr>
                <a:spLocks noChangeShapeType="1"/>
              </p:cNvSpPr>
              <p:nvPr/>
            </p:nvSpPr>
            <p:spPr bwMode="auto">
              <a:xfrm>
                <a:off x="1848" y="312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87" name="Line 8311"/>
              <p:cNvSpPr>
                <a:spLocks noChangeShapeType="1"/>
              </p:cNvSpPr>
              <p:nvPr/>
            </p:nvSpPr>
            <p:spPr bwMode="auto">
              <a:xfrm flipV="1">
                <a:off x="2095" y="312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88" name="Line 8312"/>
              <p:cNvSpPr>
                <a:spLocks noChangeShapeType="1"/>
              </p:cNvSpPr>
              <p:nvPr/>
            </p:nvSpPr>
            <p:spPr bwMode="auto">
              <a:xfrm>
                <a:off x="1846" y="3124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89" name="Line 8313"/>
              <p:cNvSpPr>
                <a:spLocks noChangeShapeType="1"/>
              </p:cNvSpPr>
              <p:nvPr/>
            </p:nvSpPr>
            <p:spPr bwMode="auto">
              <a:xfrm>
                <a:off x="1846" y="3125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90" name="Line 8314"/>
              <p:cNvSpPr>
                <a:spLocks noChangeShapeType="1"/>
              </p:cNvSpPr>
              <p:nvPr/>
            </p:nvSpPr>
            <p:spPr bwMode="auto">
              <a:xfrm flipH="1" flipV="1">
                <a:off x="2093" y="3124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91" name="Line 8315"/>
              <p:cNvSpPr>
                <a:spLocks noChangeShapeType="1"/>
              </p:cNvSpPr>
              <p:nvPr/>
            </p:nvSpPr>
            <p:spPr bwMode="auto">
              <a:xfrm>
                <a:off x="1846" y="311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92" name="Line 8316"/>
              <p:cNvSpPr>
                <a:spLocks noChangeShapeType="1"/>
              </p:cNvSpPr>
              <p:nvPr/>
            </p:nvSpPr>
            <p:spPr bwMode="auto">
              <a:xfrm flipV="1">
                <a:off x="2093" y="311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93" name="Line 8317"/>
              <p:cNvSpPr>
                <a:spLocks noChangeShapeType="1"/>
              </p:cNvSpPr>
              <p:nvPr/>
            </p:nvSpPr>
            <p:spPr bwMode="auto">
              <a:xfrm>
                <a:off x="1845" y="311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94" name="Line 8318"/>
              <p:cNvSpPr>
                <a:spLocks noChangeShapeType="1"/>
              </p:cNvSpPr>
              <p:nvPr/>
            </p:nvSpPr>
            <p:spPr bwMode="auto">
              <a:xfrm flipH="1" flipV="1">
                <a:off x="2091" y="3115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95" name="Line 8319"/>
              <p:cNvSpPr>
                <a:spLocks noChangeShapeType="1"/>
              </p:cNvSpPr>
              <p:nvPr/>
            </p:nvSpPr>
            <p:spPr bwMode="auto">
              <a:xfrm>
                <a:off x="1843" y="311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96" name="Line 8320"/>
              <p:cNvSpPr>
                <a:spLocks noChangeShapeType="1"/>
              </p:cNvSpPr>
              <p:nvPr/>
            </p:nvSpPr>
            <p:spPr bwMode="auto">
              <a:xfrm flipV="1">
                <a:off x="2091" y="311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97" name="Line 8321"/>
              <p:cNvSpPr>
                <a:spLocks noChangeShapeType="1"/>
              </p:cNvSpPr>
              <p:nvPr/>
            </p:nvSpPr>
            <p:spPr bwMode="auto">
              <a:xfrm>
                <a:off x="1843" y="310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98" name="Line 8322"/>
              <p:cNvSpPr>
                <a:spLocks noChangeShapeType="1"/>
              </p:cNvSpPr>
              <p:nvPr/>
            </p:nvSpPr>
            <p:spPr bwMode="auto">
              <a:xfrm flipH="1" flipV="1">
                <a:off x="2090" y="3106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899" name="Line 8323"/>
              <p:cNvSpPr>
                <a:spLocks noChangeShapeType="1"/>
              </p:cNvSpPr>
              <p:nvPr/>
            </p:nvSpPr>
            <p:spPr bwMode="auto">
              <a:xfrm flipV="1">
                <a:off x="2091" y="310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00" name="Line 8324"/>
              <p:cNvSpPr>
                <a:spLocks noChangeShapeType="1"/>
              </p:cNvSpPr>
              <p:nvPr/>
            </p:nvSpPr>
            <p:spPr bwMode="auto">
              <a:xfrm>
                <a:off x="1841" y="3103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01" name="Line 8325"/>
              <p:cNvSpPr>
                <a:spLocks noChangeShapeType="1"/>
              </p:cNvSpPr>
              <p:nvPr/>
            </p:nvSpPr>
            <p:spPr bwMode="auto">
              <a:xfrm flipV="1">
                <a:off x="2090" y="3103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02" name="Line 8326"/>
              <p:cNvSpPr>
                <a:spLocks noChangeShapeType="1"/>
              </p:cNvSpPr>
              <p:nvPr/>
            </p:nvSpPr>
            <p:spPr bwMode="auto">
              <a:xfrm>
                <a:off x="1841" y="3098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03" name="Line 8327"/>
              <p:cNvSpPr>
                <a:spLocks noChangeShapeType="1"/>
              </p:cNvSpPr>
              <p:nvPr/>
            </p:nvSpPr>
            <p:spPr bwMode="auto">
              <a:xfrm>
                <a:off x="1841" y="309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04" name="Line 8328"/>
              <p:cNvSpPr>
                <a:spLocks noChangeShapeType="1"/>
              </p:cNvSpPr>
              <p:nvPr/>
            </p:nvSpPr>
            <p:spPr bwMode="auto">
              <a:xfrm flipH="1" flipV="1">
                <a:off x="2088" y="3098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05" name="Line 8329"/>
              <p:cNvSpPr>
                <a:spLocks noChangeShapeType="1"/>
              </p:cNvSpPr>
              <p:nvPr/>
            </p:nvSpPr>
            <p:spPr bwMode="auto">
              <a:xfrm>
                <a:off x="1840" y="309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06" name="Line 8330"/>
              <p:cNvSpPr>
                <a:spLocks noChangeShapeType="1"/>
              </p:cNvSpPr>
              <p:nvPr/>
            </p:nvSpPr>
            <p:spPr bwMode="auto">
              <a:xfrm flipV="1">
                <a:off x="2088" y="309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07" name="Line 8331"/>
              <p:cNvSpPr>
                <a:spLocks noChangeShapeType="1"/>
              </p:cNvSpPr>
              <p:nvPr/>
            </p:nvSpPr>
            <p:spPr bwMode="auto">
              <a:xfrm>
                <a:off x="1840" y="309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08" name="Line 8332"/>
              <p:cNvSpPr>
                <a:spLocks noChangeShapeType="1"/>
              </p:cNvSpPr>
              <p:nvPr/>
            </p:nvSpPr>
            <p:spPr bwMode="auto">
              <a:xfrm flipV="1">
                <a:off x="2088" y="309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09" name="Line 8333"/>
              <p:cNvSpPr>
                <a:spLocks noChangeShapeType="1"/>
              </p:cNvSpPr>
              <p:nvPr/>
            </p:nvSpPr>
            <p:spPr bwMode="auto">
              <a:xfrm>
                <a:off x="1838" y="308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10" name="Line 8334"/>
              <p:cNvSpPr>
                <a:spLocks noChangeShapeType="1"/>
              </p:cNvSpPr>
              <p:nvPr/>
            </p:nvSpPr>
            <p:spPr bwMode="auto">
              <a:xfrm flipH="1" flipV="1">
                <a:off x="2086" y="308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11" name="Line 8335"/>
              <p:cNvSpPr>
                <a:spLocks noChangeShapeType="1"/>
              </p:cNvSpPr>
              <p:nvPr/>
            </p:nvSpPr>
            <p:spPr bwMode="auto">
              <a:xfrm>
                <a:off x="1836" y="308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12" name="Line 8336"/>
              <p:cNvSpPr>
                <a:spLocks noChangeShapeType="1"/>
              </p:cNvSpPr>
              <p:nvPr/>
            </p:nvSpPr>
            <p:spPr bwMode="auto">
              <a:xfrm flipV="1">
                <a:off x="2086" y="308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13" name="Line 8337"/>
              <p:cNvSpPr>
                <a:spLocks noChangeShapeType="1"/>
              </p:cNvSpPr>
              <p:nvPr/>
            </p:nvSpPr>
            <p:spPr bwMode="auto">
              <a:xfrm>
                <a:off x="1836" y="307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14" name="Line 8338"/>
              <p:cNvSpPr>
                <a:spLocks noChangeShapeType="1"/>
              </p:cNvSpPr>
              <p:nvPr/>
            </p:nvSpPr>
            <p:spPr bwMode="auto">
              <a:xfrm flipH="1" flipV="1">
                <a:off x="2085" y="307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15" name="Line 8339"/>
              <p:cNvSpPr>
                <a:spLocks noChangeShapeType="1"/>
              </p:cNvSpPr>
              <p:nvPr/>
            </p:nvSpPr>
            <p:spPr bwMode="auto">
              <a:xfrm>
                <a:off x="1835" y="307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16" name="Line 8340"/>
              <p:cNvSpPr>
                <a:spLocks noChangeShapeType="1"/>
              </p:cNvSpPr>
              <p:nvPr/>
            </p:nvSpPr>
            <p:spPr bwMode="auto">
              <a:xfrm flipV="1">
                <a:off x="2085" y="307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17" name="Line 8341"/>
              <p:cNvSpPr>
                <a:spLocks noChangeShapeType="1"/>
              </p:cNvSpPr>
              <p:nvPr/>
            </p:nvSpPr>
            <p:spPr bwMode="auto">
              <a:xfrm flipV="1">
                <a:off x="2085" y="3075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18" name="Line 8342"/>
              <p:cNvSpPr>
                <a:spLocks noChangeShapeType="1"/>
              </p:cNvSpPr>
              <p:nvPr/>
            </p:nvSpPr>
            <p:spPr bwMode="auto">
              <a:xfrm>
                <a:off x="1835" y="306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19" name="Line 8343"/>
              <p:cNvSpPr>
                <a:spLocks noChangeShapeType="1"/>
              </p:cNvSpPr>
              <p:nvPr/>
            </p:nvSpPr>
            <p:spPr bwMode="auto">
              <a:xfrm flipH="1" flipV="1">
                <a:off x="2083" y="3069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20" name="Line 8344"/>
              <p:cNvSpPr>
                <a:spLocks noChangeShapeType="1"/>
              </p:cNvSpPr>
              <p:nvPr/>
            </p:nvSpPr>
            <p:spPr bwMode="auto">
              <a:xfrm>
                <a:off x="1833" y="3064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21" name="Line 8345"/>
              <p:cNvSpPr>
                <a:spLocks noChangeShapeType="1"/>
              </p:cNvSpPr>
              <p:nvPr/>
            </p:nvSpPr>
            <p:spPr bwMode="auto">
              <a:xfrm flipV="1">
                <a:off x="2083" y="306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22" name="Line 8346"/>
              <p:cNvSpPr>
                <a:spLocks noChangeShapeType="1"/>
              </p:cNvSpPr>
              <p:nvPr/>
            </p:nvSpPr>
            <p:spPr bwMode="auto">
              <a:xfrm>
                <a:off x="1833" y="305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23" name="Line 8347"/>
              <p:cNvSpPr>
                <a:spLocks noChangeShapeType="1"/>
              </p:cNvSpPr>
              <p:nvPr/>
            </p:nvSpPr>
            <p:spPr bwMode="auto">
              <a:xfrm flipH="1" flipV="1">
                <a:off x="2081" y="305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24" name="Line 8348"/>
              <p:cNvSpPr>
                <a:spLocks noChangeShapeType="1"/>
              </p:cNvSpPr>
              <p:nvPr/>
            </p:nvSpPr>
            <p:spPr bwMode="auto">
              <a:xfrm>
                <a:off x="1831" y="3056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25" name="Line 8349"/>
              <p:cNvSpPr>
                <a:spLocks noChangeShapeType="1"/>
              </p:cNvSpPr>
              <p:nvPr/>
            </p:nvSpPr>
            <p:spPr bwMode="auto">
              <a:xfrm flipV="1">
                <a:off x="2081" y="305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26" name="Line 8350"/>
              <p:cNvSpPr>
                <a:spLocks noChangeShapeType="1"/>
              </p:cNvSpPr>
              <p:nvPr/>
            </p:nvSpPr>
            <p:spPr bwMode="auto">
              <a:xfrm>
                <a:off x="1830" y="305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27" name="Line 8351"/>
              <p:cNvSpPr>
                <a:spLocks noChangeShapeType="1"/>
              </p:cNvSpPr>
              <p:nvPr/>
            </p:nvSpPr>
            <p:spPr bwMode="auto">
              <a:xfrm flipH="1" flipV="1">
                <a:off x="2080" y="305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28" name="Line 8352"/>
              <p:cNvSpPr>
                <a:spLocks noChangeShapeType="1"/>
              </p:cNvSpPr>
              <p:nvPr/>
            </p:nvSpPr>
            <p:spPr bwMode="auto">
              <a:xfrm>
                <a:off x="1830" y="304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29" name="Line 8353"/>
              <p:cNvSpPr>
                <a:spLocks noChangeShapeType="1"/>
              </p:cNvSpPr>
              <p:nvPr/>
            </p:nvSpPr>
            <p:spPr bwMode="auto">
              <a:xfrm flipV="1">
                <a:off x="2080" y="304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30" name="Line 8354"/>
              <p:cNvSpPr>
                <a:spLocks noChangeShapeType="1"/>
              </p:cNvSpPr>
              <p:nvPr/>
            </p:nvSpPr>
            <p:spPr bwMode="auto">
              <a:xfrm>
                <a:off x="1828" y="3043"/>
                <a:ext cx="2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31" name="Line 8355"/>
              <p:cNvSpPr>
                <a:spLocks noChangeShapeType="1"/>
              </p:cNvSpPr>
              <p:nvPr/>
            </p:nvSpPr>
            <p:spPr bwMode="auto">
              <a:xfrm>
                <a:off x="1830" y="304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32" name="Line 8356"/>
              <p:cNvSpPr>
                <a:spLocks noChangeShapeType="1"/>
              </p:cNvSpPr>
              <p:nvPr/>
            </p:nvSpPr>
            <p:spPr bwMode="auto">
              <a:xfrm flipH="1" flipV="1">
                <a:off x="2078" y="304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33" name="Line 8357"/>
              <p:cNvSpPr>
                <a:spLocks noChangeShapeType="1"/>
              </p:cNvSpPr>
              <p:nvPr/>
            </p:nvSpPr>
            <p:spPr bwMode="auto">
              <a:xfrm>
                <a:off x="1828" y="303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34" name="Line 8358"/>
              <p:cNvSpPr>
                <a:spLocks noChangeShapeType="1"/>
              </p:cNvSpPr>
              <p:nvPr/>
            </p:nvSpPr>
            <p:spPr bwMode="auto">
              <a:xfrm flipV="1">
                <a:off x="2078" y="303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35" name="Line 8359"/>
              <p:cNvSpPr>
                <a:spLocks noChangeShapeType="1"/>
              </p:cNvSpPr>
              <p:nvPr/>
            </p:nvSpPr>
            <p:spPr bwMode="auto">
              <a:xfrm>
                <a:off x="1826" y="303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36" name="Line 8360"/>
              <p:cNvSpPr>
                <a:spLocks noChangeShapeType="1"/>
              </p:cNvSpPr>
              <p:nvPr/>
            </p:nvSpPr>
            <p:spPr bwMode="auto">
              <a:xfrm flipH="1" flipV="1">
                <a:off x="2076" y="303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37" name="Line 8361"/>
              <p:cNvSpPr>
                <a:spLocks noChangeShapeType="1"/>
              </p:cNvSpPr>
              <p:nvPr/>
            </p:nvSpPr>
            <p:spPr bwMode="auto">
              <a:xfrm>
                <a:off x="1826" y="303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38" name="Line 8362"/>
              <p:cNvSpPr>
                <a:spLocks noChangeShapeType="1"/>
              </p:cNvSpPr>
              <p:nvPr/>
            </p:nvSpPr>
            <p:spPr bwMode="auto">
              <a:xfrm flipV="1">
                <a:off x="2076" y="303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39" name="Line 8363"/>
              <p:cNvSpPr>
                <a:spLocks noChangeShapeType="1"/>
              </p:cNvSpPr>
              <p:nvPr/>
            </p:nvSpPr>
            <p:spPr bwMode="auto">
              <a:xfrm>
                <a:off x="1825" y="302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40" name="Line 8364"/>
              <p:cNvSpPr>
                <a:spLocks noChangeShapeType="1"/>
              </p:cNvSpPr>
              <p:nvPr/>
            </p:nvSpPr>
            <p:spPr bwMode="auto">
              <a:xfrm flipH="1" flipV="1">
                <a:off x="2074" y="302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41" name="Line 8365"/>
              <p:cNvSpPr>
                <a:spLocks noChangeShapeType="1"/>
              </p:cNvSpPr>
              <p:nvPr/>
            </p:nvSpPr>
            <p:spPr bwMode="auto">
              <a:xfrm>
                <a:off x="1825" y="302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42" name="Line 8366"/>
              <p:cNvSpPr>
                <a:spLocks noChangeShapeType="1"/>
              </p:cNvSpPr>
              <p:nvPr/>
            </p:nvSpPr>
            <p:spPr bwMode="auto">
              <a:xfrm flipV="1">
                <a:off x="2074" y="302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43" name="Line 8367"/>
              <p:cNvSpPr>
                <a:spLocks noChangeShapeType="1"/>
              </p:cNvSpPr>
              <p:nvPr/>
            </p:nvSpPr>
            <p:spPr bwMode="auto">
              <a:xfrm>
                <a:off x="1823" y="3017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44" name="Line 8368"/>
              <p:cNvSpPr>
                <a:spLocks noChangeShapeType="1"/>
              </p:cNvSpPr>
              <p:nvPr/>
            </p:nvSpPr>
            <p:spPr bwMode="auto">
              <a:xfrm flipH="1" flipV="1">
                <a:off x="2073" y="301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45" name="Line 8369"/>
              <p:cNvSpPr>
                <a:spLocks noChangeShapeType="1"/>
              </p:cNvSpPr>
              <p:nvPr/>
            </p:nvSpPr>
            <p:spPr bwMode="auto">
              <a:xfrm>
                <a:off x="1821" y="3013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46" name="Line 8370"/>
              <p:cNvSpPr>
                <a:spLocks noChangeShapeType="1"/>
              </p:cNvSpPr>
              <p:nvPr/>
            </p:nvSpPr>
            <p:spPr bwMode="auto">
              <a:xfrm>
                <a:off x="1823" y="3016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47" name="Line 8371"/>
              <p:cNvSpPr>
                <a:spLocks noChangeShapeType="1"/>
              </p:cNvSpPr>
              <p:nvPr/>
            </p:nvSpPr>
            <p:spPr bwMode="auto">
              <a:xfrm flipV="1">
                <a:off x="2073" y="301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48" name="Line 8372"/>
              <p:cNvSpPr>
                <a:spLocks noChangeShapeType="1"/>
              </p:cNvSpPr>
              <p:nvPr/>
            </p:nvSpPr>
            <p:spPr bwMode="auto">
              <a:xfrm>
                <a:off x="1821" y="300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49" name="Line 8373"/>
              <p:cNvSpPr>
                <a:spLocks noChangeShapeType="1"/>
              </p:cNvSpPr>
              <p:nvPr/>
            </p:nvSpPr>
            <p:spPr bwMode="auto">
              <a:xfrm flipH="1" flipV="1">
                <a:off x="2071" y="3009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50" name="Line 8374"/>
              <p:cNvSpPr>
                <a:spLocks noChangeShapeType="1"/>
              </p:cNvSpPr>
              <p:nvPr/>
            </p:nvSpPr>
            <p:spPr bwMode="auto">
              <a:xfrm>
                <a:off x="1820" y="300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51" name="Line 8375"/>
              <p:cNvSpPr>
                <a:spLocks noChangeShapeType="1"/>
              </p:cNvSpPr>
              <p:nvPr/>
            </p:nvSpPr>
            <p:spPr bwMode="auto">
              <a:xfrm flipV="1">
                <a:off x="2071" y="300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52" name="Line 8376"/>
              <p:cNvSpPr>
                <a:spLocks noChangeShapeType="1"/>
              </p:cNvSpPr>
              <p:nvPr/>
            </p:nvSpPr>
            <p:spPr bwMode="auto">
              <a:xfrm>
                <a:off x="1820" y="300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53" name="Line 8377"/>
              <p:cNvSpPr>
                <a:spLocks noChangeShapeType="1"/>
              </p:cNvSpPr>
              <p:nvPr/>
            </p:nvSpPr>
            <p:spPr bwMode="auto">
              <a:xfrm flipH="1" flipV="1">
                <a:off x="2069" y="300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54" name="Line 8378"/>
              <p:cNvSpPr>
                <a:spLocks noChangeShapeType="1"/>
              </p:cNvSpPr>
              <p:nvPr/>
            </p:nvSpPr>
            <p:spPr bwMode="auto">
              <a:xfrm>
                <a:off x="1818" y="2996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55" name="Line 8379"/>
              <p:cNvSpPr>
                <a:spLocks noChangeShapeType="1"/>
              </p:cNvSpPr>
              <p:nvPr/>
            </p:nvSpPr>
            <p:spPr bwMode="auto">
              <a:xfrm flipV="1">
                <a:off x="2069" y="299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56" name="Line 8380"/>
              <p:cNvSpPr>
                <a:spLocks noChangeShapeType="1"/>
              </p:cNvSpPr>
              <p:nvPr/>
            </p:nvSpPr>
            <p:spPr bwMode="auto">
              <a:xfrm>
                <a:off x="1818" y="299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57" name="Line 8381"/>
              <p:cNvSpPr>
                <a:spLocks noChangeShapeType="1"/>
              </p:cNvSpPr>
              <p:nvPr/>
            </p:nvSpPr>
            <p:spPr bwMode="auto">
              <a:xfrm flipH="1" flipV="1">
                <a:off x="2068" y="299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58" name="Line 8382"/>
              <p:cNvSpPr>
                <a:spLocks noChangeShapeType="1"/>
              </p:cNvSpPr>
              <p:nvPr/>
            </p:nvSpPr>
            <p:spPr bwMode="auto">
              <a:xfrm>
                <a:off x="1816" y="2988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59" name="Line 8383"/>
              <p:cNvSpPr>
                <a:spLocks noChangeShapeType="1"/>
              </p:cNvSpPr>
              <p:nvPr/>
            </p:nvSpPr>
            <p:spPr bwMode="auto">
              <a:xfrm flipV="1">
                <a:off x="2068" y="298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60" name="Line 8384"/>
              <p:cNvSpPr>
                <a:spLocks noChangeShapeType="1"/>
              </p:cNvSpPr>
              <p:nvPr/>
            </p:nvSpPr>
            <p:spPr bwMode="auto">
              <a:xfrm>
                <a:off x="1816" y="298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61" name="Line 8385"/>
              <p:cNvSpPr>
                <a:spLocks noChangeShapeType="1"/>
              </p:cNvSpPr>
              <p:nvPr/>
            </p:nvSpPr>
            <p:spPr bwMode="auto">
              <a:xfrm flipH="1" flipV="1">
                <a:off x="2066" y="2983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62" name="Line 8386"/>
              <p:cNvSpPr>
                <a:spLocks noChangeShapeType="1"/>
              </p:cNvSpPr>
              <p:nvPr/>
            </p:nvSpPr>
            <p:spPr bwMode="auto">
              <a:xfrm>
                <a:off x="1814" y="2979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63" name="Line 8387"/>
              <p:cNvSpPr>
                <a:spLocks noChangeShapeType="1"/>
              </p:cNvSpPr>
              <p:nvPr/>
            </p:nvSpPr>
            <p:spPr bwMode="auto">
              <a:xfrm flipV="1">
                <a:off x="2066" y="297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64" name="Line 8388"/>
              <p:cNvSpPr>
                <a:spLocks noChangeShapeType="1"/>
              </p:cNvSpPr>
              <p:nvPr/>
            </p:nvSpPr>
            <p:spPr bwMode="auto">
              <a:xfrm flipV="1">
                <a:off x="2066" y="2982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65" name="Line 8389"/>
              <p:cNvSpPr>
                <a:spLocks noChangeShapeType="1"/>
              </p:cNvSpPr>
              <p:nvPr/>
            </p:nvSpPr>
            <p:spPr bwMode="auto">
              <a:xfrm>
                <a:off x="1814" y="297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66" name="Line 8390"/>
              <p:cNvSpPr>
                <a:spLocks noChangeShapeType="1"/>
              </p:cNvSpPr>
              <p:nvPr/>
            </p:nvSpPr>
            <p:spPr bwMode="auto">
              <a:xfrm flipH="1" flipV="1">
                <a:off x="2064" y="2975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67" name="Line 8391"/>
              <p:cNvSpPr>
                <a:spLocks noChangeShapeType="1"/>
              </p:cNvSpPr>
              <p:nvPr/>
            </p:nvSpPr>
            <p:spPr bwMode="auto">
              <a:xfrm>
                <a:off x="1813" y="297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68" name="Line 8392"/>
              <p:cNvSpPr>
                <a:spLocks noChangeShapeType="1"/>
              </p:cNvSpPr>
              <p:nvPr/>
            </p:nvSpPr>
            <p:spPr bwMode="auto">
              <a:xfrm flipV="1">
                <a:off x="2064" y="297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69" name="Line 8393"/>
              <p:cNvSpPr>
                <a:spLocks noChangeShapeType="1"/>
              </p:cNvSpPr>
              <p:nvPr/>
            </p:nvSpPr>
            <p:spPr bwMode="auto">
              <a:xfrm>
                <a:off x="1813" y="296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70" name="Line 8394"/>
              <p:cNvSpPr>
                <a:spLocks noChangeShapeType="1"/>
              </p:cNvSpPr>
              <p:nvPr/>
            </p:nvSpPr>
            <p:spPr bwMode="auto">
              <a:xfrm flipH="1" flipV="1">
                <a:off x="2063" y="296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71" name="Line 8395"/>
              <p:cNvSpPr>
                <a:spLocks noChangeShapeType="1"/>
              </p:cNvSpPr>
              <p:nvPr/>
            </p:nvSpPr>
            <p:spPr bwMode="auto">
              <a:xfrm>
                <a:off x="1811" y="2962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72" name="Line 8396"/>
              <p:cNvSpPr>
                <a:spLocks noChangeShapeType="1"/>
              </p:cNvSpPr>
              <p:nvPr/>
            </p:nvSpPr>
            <p:spPr bwMode="auto">
              <a:xfrm flipV="1">
                <a:off x="2063" y="296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73" name="Line 8397"/>
              <p:cNvSpPr>
                <a:spLocks noChangeShapeType="1"/>
              </p:cNvSpPr>
              <p:nvPr/>
            </p:nvSpPr>
            <p:spPr bwMode="auto">
              <a:xfrm>
                <a:off x="1809" y="2958"/>
                <a:ext cx="2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74" name="Line 8398"/>
              <p:cNvSpPr>
                <a:spLocks noChangeShapeType="1"/>
              </p:cNvSpPr>
              <p:nvPr/>
            </p:nvSpPr>
            <p:spPr bwMode="auto">
              <a:xfrm>
                <a:off x="1811" y="295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75" name="Line 8399"/>
              <p:cNvSpPr>
                <a:spLocks noChangeShapeType="1"/>
              </p:cNvSpPr>
              <p:nvPr/>
            </p:nvSpPr>
            <p:spPr bwMode="auto">
              <a:xfrm flipH="1" flipV="1">
                <a:off x="2061" y="2958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76" name="Line 8400"/>
              <p:cNvSpPr>
                <a:spLocks noChangeShapeType="1"/>
              </p:cNvSpPr>
              <p:nvPr/>
            </p:nvSpPr>
            <p:spPr bwMode="auto">
              <a:xfrm>
                <a:off x="1809" y="295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77" name="Line 8401"/>
              <p:cNvSpPr>
                <a:spLocks noChangeShapeType="1"/>
              </p:cNvSpPr>
              <p:nvPr/>
            </p:nvSpPr>
            <p:spPr bwMode="auto">
              <a:xfrm flipV="1">
                <a:off x="2061" y="295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78" name="Line 8402"/>
              <p:cNvSpPr>
                <a:spLocks noChangeShapeType="1"/>
              </p:cNvSpPr>
              <p:nvPr/>
            </p:nvSpPr>
            <p:spPr bwMode="auto">
              <a:xfrm>
                <a:off x="1808" y="294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79" name="Line 8403"/>
              <p:cNvSpPr>
                <a:spLocks noChangeShapeType="1"/>
              </p:cNvSpPr>
              <p:nvPr/>
            </p:nvSpPr>
            <p:spPr bwMode="auto">
              <a:xfrm flipV="1">
                <a:off x="2059" y="294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80" name="Line 8404"/>
              <p:cNvSpPr>
                <a:spLocks noChangeShapeType="1"/>
              </p:cNvSpPr>
              <p:nvPr/>
            </p:nvSpPr>
            <p:spPr bwMode="auto">
              <a:xfrm flipH="1" flipV="1">
                <a:off x="2059" y="2953"/>
                <a:ext cx="2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81" name="Line 8405"/>
              <p:cNvSpPr>
                <a:spLocks noChangeShapeType="1"/>
              </p:cNvSpPr>
              <p:nvPr/>
            </p:nvSpPr>
            <p:spPr bwMode="auto">
              <a:xfrm>
                <a:off x="1808" y="294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82" name="Line 8406"/>
              <p:cNvSpPr>
                <a:spLocks noChangeShapeType="1"/>
              </p:cNvSpPr>
              <p:nvPr/>
            </p:nvSpPr>
            <p:spPr bwMode="auto">
              <a:xfrm flipH="1" flipV="1">
                <a:off x="2058" y="294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83" name="Line 8407"/>
              <p:cNvSpPr>
                <a:spLocks noChangeShapeType="1"/>
              </p:cNvSpPr>
              <p:nvPr/>
            </p:nvSpPr>
            <p:spPr bwMode="auto">
              <a:xfrm>
                <a:off x="1806" y="294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84" name="Line 8408"/>
              <p:cNvSpPr>
                <a:spLocks noChangeShapeType="1"/>
              </p:cNvSpPr>
              <p:nvPr/>
            </p:nvSpPr>
            <p:spPr bwMode="auto">
              <a:xfrm flipV="1">
                <a:off x="2058" y="294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85" name="Line 8409"/>
              <p:cNvSpPr>
                <a:spLocks noChangeShapeType="1"/>
              </p:cNvSpPr>
              <p:nvPr/>
            </p:nvSpPr>
            <p:spPr bwMode="auto">
              <a:xfrm>
                <a:off x="1806" y="293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86" name="Line 8410"/>
              <p:cNvSpPr>
                <a:spLocks noChangeShapeType="1"/>
              </p:cNvSpPr>
              <p:nvPr/>
            </p:nvSpPr>
            <p:spPr bwMode="auto">
              <a:xfrm flipH="1" flipV="1">
                <a:off x="2056" y="293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87" name="Line 8411"/>
              <p:cNvSpPr>
                <a:spLocks noChangeShapeType="1"/>
              </p:cNvSpPr>
              <p:nvPr/>
            </p:nvSpPr>
            <p:spPr bwMode="auto">
              <a:xfrm>
                <a:off x="1804" y="2932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88" name="Line 8412"/>
              <p:cNvSpPr>
                <a:spLocks noChangeShapeType="1"/>
              </p:cNvSpPr>
              <p:nvPr/>
            </p:nvSpPr>
            <p:spPr bwMode="auto">
              <a:xfrm flipV="1">
                <a:off x="2056" y="293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89" name="Line 8413"/>
              <p:cNvSpPr>
                <a:spLocks noChangeShapeType="1"/>
              </p:cNvSpPr>
              <p:nvPr/>
            </p:nvSpPr>
            <p:spPr bwMode="auto">
              <a:xfrm>
                <a:off x="1804" y="2928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90" name="Line 8414"/>
              <p:cNvSpPr>
                <a:spLocks noChangeShapeType="1"/>
              </p:cNvSpPr>
              <p:nvPr/>
            </p:nvSpPr>
            <p:spPr bwMode="auto">
              <a:xfrm>
                <a:off x="1804" y="292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91" name="Line 8415"/>
              <p:cNvSpPr>
                <a:spLocks noChangeShapeType="1"/>
              </p:cNvSpPr>
              <p:nvPr/>
            </p:nvSpPr>
            <p:spPr bwMode="auto">
              <a:xfrm flipH="1" flipV="1">
                <a:off x="2054" y="2928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92" name="Line 8416"/>
              <p:cNvSpPr>
                <a:spLocks noChangeShapeType="1"/>
              </p:cNvSpPr>
              <p:nvPr/>
            </p:nvSpPr>
            <p:spPr bwMode="auto">
              <a:xfrm>
                <a:off x="1803" y="292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93" name="Line 8417"/>
              <p:cNvSpPr>
                <a:spLocks noChangeShapeType="1"/>
              </p:cNvSpPr>
              <p:nvPr/>
            </p:nvSpPr>
            <p:spPr bwMode="auto">
              <a:xfrm flipV="1">
                <a:off x="2054" y="292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94" name="Line 8418"/>
              <p:cNvSpPr>
                <a:spLocks noChangeShapeType="1"/>
              </p:cNvSpPr>
              <p:nvPr/>
            </p:nvSpPr>
            <p:spPr bwMode="auto">
              <a:xfrm>
                <a:off x="1803" y="292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95" name="Line 8419"/>
              <p:cNvSpPr>
                <a:spLocks noChangeShapeType="1"/>
              </p:cNvSpPr>
              <p:nvPr/>
            </p:nvSpPr>
            <p:spPr bwMode="auto">
              <a:xfrm flipH="1" flipV="1">
                <a:off x="2053" y="292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96" name="Line 8420"/>
              <p:cNvSpPr>
                <a:spLocks noChangeShapeType="1"/>
              </p:cNvSpPr>
              <p:nvPr/>
            </p:nvSpPr>
            <p:spPr bwMode="auto">
              <a:xfrm>
                <a:off x="1801" y="291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97" name="Line 8421"/>
              <p:cNvSpPr>
                <a:spLocks noChangeShapeType="1"/>
              </p:cNvSpPr>
              <p:nvPr/>
            </p:nvSpPr>
            <p:spPr bwMode="auto">
              <a:xfrm flipV="1">
                <a:off x="2053" y="291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98" name="Line 8422"/>
              <p:cNvSpPr>
                <a:spLocks noChangeShapeType="1"/>
              </p:cNvSpPr>
              <p:nvPr/>
            </p:nvSpPr>
            <p:spPr bwMode="auto">
              <a:xfrm>
                <a:off x="1801" y="291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8999" name="Line 8423"/>
              <p:cNvSpPr>
                <a:spLocks noChangeShapeType="1"/>
              </p:cNvSpPr>
              <p:nvPr/>
            </p:nvSpPr>
            <p:spPr bwMode="auto">
              <a:xfrm flipH="1" flipV="1">
                <a:off x="2051" y="291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00" name="Line 8424"/>
              <p:cNvSpPr>
                <a:spLocks noChangeShapeType="1"/>
              </p:cNvSpPr>
              <p:nvPr/>
            </p:nvSpPr>
            <p:spPr bwMode="auto">
              <a:xfrm>
                <a:off x="1799" y="2907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01" name="Line 8425"/>
              <p:cNvSpPr>
                <a:spLocks noChangeShapeType="1"/>
              </p:cNvSpPr>
              <p:nvPr/>
            </p:nvSpPr>
            <p:spPr bwMode="auto">
              <a:xfrm flipV="1">
                <a:off x="2051" y="290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02" name="Line 8426"/>
              <p:cNvSpPr>
                <a:spLocks noChangeShapeType="1"/>
              </p:cNvSpPr>
              <p:nvPr/>
            </p:nvSpPr>
            <p:spPr bwMode="auto">
              <a:xfrm>
                <a:off x="1799" y="290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03" name="Line 8427"/>
              <p:cNvSpPr>
                <a:spLocks noChangeShapeType="1"/>
              </p:cNvSpPr>
              <p:nvPr/>
            </p:nvSpPr>
            <p:spPr bwMode="auto">
              <a:xfrm flipH="1" flipV="1">
                <a:off x="2049" y="290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04" name="Line 8428"/>
              <p:cNvSpPr>
                <a:spLocks noChangeShapeType="1"/>
              </p:cNvSpPr>
              <p:nvPr/>
            </p:nvSpPr>
            <p:spPr bwMode="auto">
              <a:xfrm>
                <a:off x="1798" y="2898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05" name="Line 8429"/>
              <p:cNvSpPr>
                <a:spLocks noChangeShapeType="1"/>
              </p:cNvSpPr>
              <p:nvPr/>
            </p:nvSpPr>
            <p:spPr bwMode="auto">
              <a:xfrm>
                <a:off x="1798" y="289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06" name="Line 8430"/>
              <p:cNvSpPr>
                <a:spLocks noChangeShapeType="1"/>
              </p:cNvSpPr>
              <p:nvPr/>
            </p:nvSpPr>
            <p:spPr bwMode="auto">
              <a:xfrm flipV="1">
                <a:off x="2049" y="289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07" name="Line 8431"/>
              <p:cNvSpPr>
                <a:spLocks noChangeShapeType="1"/>
              </p:cNvSpPr>
              <p:nvPr/>
            </p:nvSpPr>
            <p:spPr bwMode="auto">
              <a:xfrm>
                <a:off x="1798" y="289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08" name="Line 8432"/>
              <p:cNvSpPr>
                <a:spLocks noChangeShapeType="1"/>
              </p:cNvSpPr>
              <p:nvPr/>
            </p:nvSpPr>
            <p:spPr bwMode="auto">
              <a:xfrm flipH="1" flipV="1">
                <a:off x="2048" y="289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09" name="Line 8433"/>
              <p:cNvSpPr>
                <a:spLocks noChangeShapeType="1"/>
              </p:cNvSpPr>
              <p:nvPr/>
            </p:nvSpPr>
            <p:spPr bwMode="auto">
              <a:xfrm>
                <a:off x="1796" y="289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10" name="Line 8434"/>
              <p:cNvSpPr>
                <a:spLocks noChangeShapeType="1"/>
              </p:cNvSpPr>
              <p:nvPr/>
            </p:nvSpPr>
            <p:spPr bwMode="auto">
              <a:xfrm flipV="1">
                <a:off x="2048" y="289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11" name="Line 8435"/>
              <p:cNvSpPr>
                <a:spLocks noChangeShapeType="1"/>
              </p:cNvSpPr>
              <p:nvPr/>
            </p:nvSpPr>
            <p:spPr bwMode="auto">
              <a:xfrm>
                <a:off x="1796" y="288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12" name="Line 8436"/>
              <p:cNvSpPr>
                <a:spLocks noChangeShapeType="1"/>
              </p:cNvSpPr>
              <p:nvPr/>
            </p:nvSpPr>
            <p:spPr bwMode="auto">
              <a:xfrm flipH="1" flipV="1">
                <a:off x="2046" y="288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13" name="Line 8437"/>
              <p:cNvSpPr>
                <a:spLocks noChangeShapeType="1"/>
              </p:cNvSpPr>
              <p:nvPr/>
            </p:nvSpPr>
            <p:spPr bwMode="auto">
              <a:xfrm>
                <a:off x="1794" y="288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14" name="Line 8438"/>
              <p:cNvSpPr>
                <a:spLocks noChangeShapeType="1"/>
              </p:cNvSpPr>
              <p:nvPr/>
            </p:nvSpPr>
            <p:spPr bwMode="auto">
              <a:xfrm flipH="1" flipV="1">
                <a:off x="2044" y="288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15" name="Line 8439"/>
              <p:cNvSpPr>
                <a:spLocks noChangeShapeType="1"/>
              </p:cNvSpPr>
              <p:nvPr/>
            </p:nvSpPr>
            <p:spPr bwMode="auto">
              <a:xfrm>
                <a:off x="1794" y="287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16" name="Line 8440"/>
              <p:cNvSpPr>
                <a:spLocks noChangeShapeType="1"/>
              </p:cNvSpPr>
              <p:nvPr/>
            </p:nvSpPr>
            <p:spPr bwMode="auto">
              <a:xfrm flipV="1">
                <a:off x="2044" y="287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17" name="Line 8441"/>
              <p:cNvSpPr>
                <a:spLocks noChangeShapeType="1"/>
              </p:cNvSpPr>
              <p:nvPr/>
            </p:nvSpPr>
            <p:spPr bwMode="auto">
              <a:xfrm>
                <a:off x="1793" y="287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18" name="Line 8442"/>
              <p:cNvSpPr>
                <a:spLocks noChangeShapeType="1"/>
              </p:cNvSpPr>
              <p:nvPr/>
            </p:nvSpPr>
            <p:spPr bwMode="auto">
              <a:xfrm flipH="1" flipV="1">
                <a:off x="2043" y="287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19" name="Line 8443"/>
              <p:cNvSpPr>
                <a:spLocks noChangeShapeType="1"/>
              </p:cNvSpPr>
              <p:nvPr/>
            </p:nvSpPr>
            <p:spPr bwMode="auto">
              <a:xfrm>
                <a:off x="1793" y="286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20" name="Line 8444"/>
              <p:cNvSpPr>
                <a:spLocks noChangeShapeType="1"/>
              </p:cNvSpPr>
              <p:nvPr/>
            </p:nvSpPr>
            <p:spPr bwMode="auto">
              <a:xfrm flipV="1">
                <a:off x="2043" y="286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21" name="Line 8445"/>
              <p:cNvSpPr>
                <a:spLocks noChangeShapeType="1"/>
              </p:cNvSpPr>
              <p:nvPr/>
            </p:nvSpPr>
            <p:spPr bwMode="auto">
              <a:xfrm>
                <a:off x="1791" y="286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22" name="Line 8446"/>
              <p:cNvSpPr>
                <a:spLocks noChangeShapeType="1"/>
              </p:cNvSpPr>
              <p:nvPr/>
            </p:nvSpPr>
            <p:spPr bwMode="auto">
              <a:xfrm flipH="1" flipV="1">
                <a:off x="2041" y="2864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23" name="Line 8447"/>
              <p:cNvSpPr>
                <a:spLocks noChangeShapeType="1"/>
              </p:cNvSpPr>
              <p:nvPr/>
            </p:nvSpPr>
            <p:spPr bwMode="auto">
              <a:xfrm flipV="1">
                <a:off x="2043" y="2866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24" name="Line 8448"/>
              <p:cNvSpPr>
                <a:spLocks noChangeShapeType="1"/>
              </p:cNvSpPr>
              <p:nvPr/>
            </p:nvSpPr>
            <p:spPr bwMode="auto">
              <a:xfrm>
                <a:off x="1791" y="286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25" name="Line 8449"/>
              <p:cNvSpPr>
                <a:spLocks noChangeShapeType="1"/>
              </p:cNvSpPr>
              <p:nvPr/>
            </p:nvSpPr>
            <p:spPr bwMode="auto">
              <a:xfrm flipV="1">
                <a:off x="2041" y="286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26" name="Line 8450"/>
              <p:cNvSpPr>
                <a:spLocks noChangeShapeType="1"/>
              </p:cNvSpPr>
              <p:nvPr/>
            </p:nvSpPr>
            <p:spPr bwMode="auto">
              <a:xfrm>
                <a:off x="1789" y="2856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27" name="Line 8451"/>
              <p:cNvSpPr>
                <a:spLocks noChangeShapeType="1"/>
              </p:cNvSpPr>
              <p:nvPr/>
            </p:nvSpPr>
            <p:spPr bwMode="auto">
              <a:xfrm flipH="1" flipV="1">
                <a:off x="2039" y="2856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28" name="Line 8452"/>
              <p:cNvSpPr>
                <a:spLocks noChangeShapeType="1"/>
              </p:cNvSpPr>
              <p:nvPr/>
            </p:nvSpPr>
            <p:spPr bwMode="auto">
              <a:xfrm>
                <a:off x="1789" y="285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29" name="Line 8453"/>
              <p:cNvSpPr>
                <a:spLocks noChangeShapeType="1"/>
              </p:cNvSpPr>
              <p:nvPr/>
            </p:nvSpPr>
            <p:spPr bwMode="auto">
              <a:xfrm flipV="1">
                <a:off x="2039" y="285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30" name="Line 8454"/>
              <p:cNvSpPr>
                <a:spLocks noChangeShapeType="1"/>
              </p:cNvSpPr>
              <p:nvPr/>
            </p:nvSpPr>
            <p:spPr bwMode="auto">
              <a:xfrm>
                <a:off x="1788" y="284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31" name="Line 8455"/>
              <p:cNvSpPr>
                <a:spLocks noChangeShapeType="1"/>
              </p:cNvSpPr>
              <p:nvPr/>
            </p:nvSpPr>
            <p:spPr bwMode="auto">
              <a:xfrm flipH="1" flipV="1">
                <a:off x="2038" y="284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32" name="Line 8456"/>
              <p:cNvSpPr>
                <a:spLocks noChangeShapeType="1"/>
              </p:cNvSpPr>
              <p:nvPr/>
            </p:nvSpPr>
            <p:spPr bwMode="auto">
              <a:xfrm>
                <a:off x="1788" y="284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33" name="Line 8457"/>
              <p:cNvSpPr>
                <a:spLocks noChangeShapeType="1"/>
              </p:cNvSpPr>
              <p:nvPr/>
            </p:nvSpPr>
            <p:spPr bwMode="auto">
              <a:xfrm flipH="1" flipV="1">
                <a:off x="2036" y="284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34" name="Line 8458"/>
              <p:cNvSpPr>
                <a:spLocks noChangeShapeType="1"/>
              </p:cNvSpPr>
              <p:nvPr/>
            </p:nvSpPr>
            <p:spPr bwMode="auto">
              <a:xfrm>
                <a:off x="1786" y="2839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35" name="Line 8459"/>
              <p:cNvSpPr>
                <a:spLocks noChangeShapeType="1"/>
              </p:cNvSpPr>
              <p:nvPr/>
            </p:nvSpPr>
            <p:spPr bwMode="auto">
              <a:xfrm flipV="1">
                <a:off x="2036" y="283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36" name="Line 8460"/>
              <p:cNvSpPr>
                <a:spLocks noChangeShapeType="1"/>
              </p:cNvSpPr>
              <p:nvPr/>
            </p:nvSpPr>
            <p:spPr bwMode="auto">
              <a:xfrm>
                <a:off x="1786" y="283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37" name="Line 8461"/>
              <p:cNvSpPr>
                <a:spLocks noChangeShapeType="1"/>
              </p:cNvSpPr>
              <p:nvPr/>
            </p:nvSpPr>
            <p:spPr bwMode="auto">
              <a:xfrm>
                <a:off x="1786" y="2837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38" name="Line 8462"/>
              <p:cNvSpPr>
                <a:spLocks noChangeShapeType="1"/>
              </p:cNvSpPr>
              <p:nvPr/>
            </p:nvSpPr>
            <p:spPr bwMode="auto">
              <a:xfrm flipH="1" flipV="1">
                <a:off x="2034" y="2834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39" name="Line 8463"/>
              <p:cNvSpPr>
                <a:spLocks noChangeShapeType="1"/>
              </p:cNvSpPr>
              <p:nvPr/>
            </p:nvSpPr>
            <p:spPr bwMode="auto">
              <a:xfrm>
                <a:off x="1784" y="283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40" name="Line 8464"/>
              <p:cNvSpPr>
                <a:spLocks noChangeShapeType="1"/>
              </p:cNvSpPr>
              <p:nvPr/>
            </p:nvSpPr>
            <p:spPr bwMode="auto">
              <a:xfrm flipV="1">
                <a:off x="2034" y="283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41" name="Line 8465"/>
              <p:cNvSpPr>
                <a:spLocks noChangeShapeType="1"/>
              </p:cNvSpPr>
              <p:nvPr/>
            </p:nvSpPr>
            <p:spPr bwMode="auto">
              <a:xfrm>
                <a:off x="1784" y="282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42" name="Line 8466"/>
              <p:cNvSpPr>
                <a:spLocks noChangeShapeType="1"/>
              </p:cNvSpPr>
              <p:nvPr/>
            </p:nvSpPr>
            <p:spPr bwMode="auto">
              <a:xfrm flipH="1" flipV="1">
                <a:off x="2033" y="282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43" name="Line 8467"/>
              <p:cNvSpPr>
                <a:spLocks noChangeShapeType="1"/>
              </p:cNvSpPr>
              <p:nvPr/>
            </p:nvSpPr>
            <p:spPr bwMode="auto">
              <a:xfrm>
                <a:off x="1783" y="282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44" name="Line 8468"/>
              <p:cNvSpPr>
                <a:spLocks noChangeShapeType="1"/>
              </p:cNvSpPr>
              <p:nvPr/>
            </p:nvSpPr>
            <p:spPr bwMode="auto">
              <a:xfrm flipV="1">
                <a:off x="2033" y="282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45" name="Line 8469"/>
              <p:cNvSpPr>
                <a:spLocks noChangeShapeType="1"/>
              </p:cNvSpPr>
              <p:nvPr/>
            </p:nvSpPr>
            <p:spPr bwMode="auto">
              <a:xfrm>
                <a:off x="1783" y="281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46" name="Line 8470"/>
              <p:cNvSpPr>
                <a:spLocks noChangeShapeType="1"/>
              </p:cNvSpPr>
              <p:nvPr/>
            </p:nvSpPr>
            <p:spPr bwMode="auto">
              <a:xfrm flipH="1" flipV="1">
                <a:off x="2031" y="2817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47" name="Line 8471"/>
              <p:cNvSpPr>
                <a:spLocks noChangeShapeType="1"/>
              </p:cNvSpPr>
              <p:nvPr/>
            </p:nvSpPr>
            <p:spPr bwMode="auto">
              <a:xfrm>
                <a:off x="1781" y="281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48" name="Line 8472"/>
              <p:cNvSpPr>
                <a:spLocks noChangeShapeType="1"/>
              </p:cNvSpPr>
              <p:nvPr/>
            </p:nvSpPr>
            <p:spPr bwMode="auto">
              <a:xfrm flipH="1" flipV="1">
                <a:off x="2029" y="281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49" name="Line 8473"/>
              <p:cNvSpPr>
                <a:spLocks noChangeShapeType="1"/>
              </p:cNvSpPr>
              <p:nvPr/>
            </p:nvSpPr>
            <p:spPr bwMode="auto">
              <a:xfrm>
                <a:off x="1781" y="280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50" name="Line 8474"/>
              <p:cNvSpPr>
                <a:spLocks noChangeShapeType="1"/>
              </p:cNvSpPr>
              <p:nvPr/>
            </p:nvSpPr>
            <p:spPr bwMode="auto">
              <a:xfrm flipV="1">
                <a:off x="2029" y="280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51" name="Line 8475"/>
              <p:cNvSpPr>
                <a:spLocks noChangeShapeType="1"/>
              </p:cNvSpPr>
              <p:nvPr/>
            </p:nvSpPr>
            <p:spPr bwMode="auto">
              <a:xfrm flipV="1">
                <a:off x="2029" y="2812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52" name="Line 8476"/>
              <p:cNvSpPr>
                <a:spLocks noChangeShapeType="1"/>
              </p:cNvSpPr>
              <p:nvPr/>
            </p:nvSpPr>
            <p:spPr bwMode="auto">
              <a:xfrm>
                <a:off x="1779" y="2805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53" name="Line 8477"/>
              <p:cNvSpPr>
                <a:spLocks noChangeShapeType="1"/>
              </p:cNvSpPr>
              <p:nvPr/>
            </p:nvSpPr>
            <p:spPr bwMode="auto">
              <a:xfrm flipH="1" flipV="1">
                <a:off x="2028" y="280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54" name="Line 8478"/>
              <p:cNvSpPr>
                <a:spLocks noChangeShapeType="1"/>
              </p:cNvSpPr>
              <p:nvPr/>
            </p:nvSpPr>
            <p:spPr bwMode="auto">
              <a:xfrm>
                <a:off x="1779" y="280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55" name="Line 8479"/>
              <p:cNvSpPr>
                <a:spLocks noChangeShapeType="1"/>
              </p:cNvSpPr>
              <p:nvPr/>
            </p:nvSpPr>
            <p:spPr bwMode="auto">
              <a:xfrm flipV="1">
                <a:off x="2028" y="280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56" name="Line 8480"/>
              <p:cNvSpPr>
                <a:spLocks noChangeShapeType="1"/>
              </p:cNvSpPr>
              <p:nvPr/>
            </p:nvSpPr>
            <p:spPr bwMode="auto">
              <a:xfrm>
                <a:off x="1778" y="279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57" name="Line 8481"/>
              <p:cNvSpPr>
                <a:spLocks noChangeShapeType="1"/>
              </p:cNvSpPr>
              <p:nvPr/>
            </p:nvSpPr>
            <p:spPr bwMode="auto">
              <a:xfrm flipH="1" flipV="1">
                <a:off x="2026" y="279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58" name="Line 8482"/>
              <p:cNvSpPr>
                <a:spLocks noChangeShapeType="1"/>
              </p:cNvSpPr>
              <p:nvPr/>
            </p:nvSpPr>
            <p:spPr bwMode="auto">
              <a:xfrm>
                <a:off x="1778" y="279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59" name="Line 8483"/>
              <p:cNvSpPr>
                <a:spLocks noChangeShapeType="1"/>
              </p:cNvSpPr>
              <p:nvPr/>
            </p:nvSpPr>
            <p:spPr bwMode="auto">
              <a:xfrm flipV="1">
                <a:off x="2026" y="279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60" name="Line 8484"/>
              <p:cNvSpPr>
                <a:spLocks noChangeShapeType="1"/>
              </p:cNvSpPr>
              <p:nvPr/>
            </p:nvSpPr>
            <p:spPr bwMode="auto">
              <a:xfrm>
                <a:off x="1778" y="278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61" name="Line 8485"/>
              <p:cNvSpPr>
                <a:spLocks noChangeShapeType="1"/>
              </p:cNvSpPr>
              <p:nvPr/>
            </p:nvSpPr>
            <p:spPr bwMode="auto">
              <a:xfrm flipH="1" flipV="1">
                <a:off x="2024" y="2788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62" name="Line 8486"/>
              <p:cNvSpPr>
                <a:spLocks noChangeShapeType="1"/>
              </p:cNvSpPr>
              <p:nvPr/>
            </p:nvSpPr>
            <p:spPr bwMode="auto">
              <a:xfrm>
                <a:off x="1776" y="2783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63" name="Line 8487"/>
              <p:cNvSpPr>
                <a:spLocks noChangeShapeType="1"/>
              </p:cNvSpPr>
              <p:nvPr/>
            </p:nvSpPr>
            <p:spPr bwMode="auto">
              <a:xfrm flipH="1" flipV="1">
                <a:off x="2022" y="2783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64" name="Line 8488"/>
              <p:cNvSpPr>
                <a:spLocks noChangeShapeType="1"/>
              </p:cNvSpPr>
              <p:nvPr/>
            </p:nvSpPr>
            <p:spPr bwMode="auto">
              <a:xfrm flipV="1">
                <a:off x="2024" y="2785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65" name="Line 8489"/>
              <p:cNvSpPr>
                <a:spLocks noChangeShapeType="1"/>
              </p:cNvSpPr>
              <p:nvPr/>
            </p:nvSpPr>
            <p:spPr bwMode="auto">
              <a:xfrm>
                <a:off x="1776" y="277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66" name="Line 8490"/>
              <p:cNvSpPr>
                <a:spLocks noChangeShapeType="1"/>
              </p:cNvSpPr>
              <p:nvPr/>
            </p:nvSpPr>
            <p:spPr bwMode="auto">
              <a:xfrm flipV="1">
                <a:off x="2022" y="277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67" name="Line 8491"/>
              <p:cNvSpPr>
                <a:spLocks noChangeShapeType="1"/>
              </p:cNvSpPr>
              <p:nvPr/>
            </p:nvSpPr>
            <p:spPr bwMode="auto">
              <a:xfrm>
                <a:off x="1774" y="2775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68" name="Line 8492"/>
              <p:cNvSpPr>
                <a:spLocks noChangeShapeType="1"/>
              </p:cNvSpPr>
              <p:nvPr/>
            </p:nvSpPr>
            <p:spPr bwMode="auto">
              <a:xfrm flipH="1" flipV="1">
                <a:off x="2021" y="277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69" name="Line 8493"/>
              <p:cNvSpPr>
                <a:spLocks noChangeShapeType="1"/>
              </p:cNvSpPr>
              <p:nvPr/>
            </p:nvSpPr>
            <p:spPr bwMode="auto">
              <a:xfrm>
                <a:off x="1774" y="2771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70" name="Line 8494"/>
              <p:cNvSpPr>
                <a:spLocks noChangeShapeType="1"/>
              </p:cNvSpPr>
              <p:nvPr/>
            </p:nvSpPr>
            <p:spPr bwMode="auto">
              <a:xfrm>
                <a:off x="1774" y="277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71" name="Line 8495"/>
              <p:cNvSpPr>
                <a:spLocks noChangeShapeType="1"/>
              </p:cNvSpPr>
              <p:nvPr/>
            </p:nvSpPr>
            <p:spPr bwMode="auto">
              <a:xfrm flipV="1">
                <a:off x="2021" y="277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72" name="Line 8496"/>
              <p:cNvSpPr>
                <a:spLocks noChangeShapeType="1"/>
              </p:cNvSpPr>
              <p:nvPr/>
            </p:nvSpPr>
            <p:spPr bwMode="auto">
              <a:xfrm>
                <a:off x="1773" y="276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73" name="Line 8497"/>
              <p:cNvSpPr>
                <a:spLocks noChangeShapeType="1"/>
              </p:cNvSpPr>
              <p:nvPr/>
            </p:nvSpPr>
            <p:spPr bwMode="auto">
              <a:xfrm flipH="1" flipV="1">
                <a:off x="2019" y="2767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74" name="Line 8498"/>
              <p:cNvSpPr>
                <a:spLocks noChangeShapeType="1"/>
              </p:cNvSpPr>
              <p:nvPr/>
            </p:nvSpPr>
            <p:spPr bwMode="auto">
              <a:xfrm>
                <a:off x="1773" y="276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75" name="Line 8499"/>
              <p:cNvSpPr>
                <a:spLocks noChangeShapeType="1"/>
              </p:cNvSpPr>
              <p:nvPr/>
            </p:nvSpPr>
            <p:spPr bwMode="auto">
              <a:xfrm flipH="1" flipV="1">
                <a:off x="2017" y="276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29545" name="Group 8969"/>
            <p:cNvGrpSpPr>
              <a:grpSpLocks/>
            </p:cNvGrpSpPr>
            <p:nvPr/>
          </p:nvGrpSpPr>
          <p:grpSpPr bwMode="auto">
            <a:xfrm>
              <a:off x="1714" y="2375"/>
              <a:ext cx="304" cy="387"/>
              <a:chOff x="1714" y="2375"/>
              <a:chExt cx="304" cy="387"/>
            </a:xfrm>
          </p:grpSpPr>
          <p:sp>
            <p:nvSpPr>
              <p:cNvPr id="929077" name="Line 8501"/>
              <p:cNvSpPr>
                <a:spLocks noChangeShapeType="1"/>
              </p:cNvSpPr>
              <p:nvPr/>
            </p:nvSpPr>
            <p:spPr bwMode="auto">
              <a:xfrm>
                <a:off x="1771" y="2758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78" name="Line 8502"/>
              <p:cNvSpPr>
                <a:spLocks noChangeShapeType="1"/>
              </p:cNvSpPr>
              <p:nvPr/>
            </p:nvSpPr>
            <p:spPr bwMode="auto">
              <a:xfrm flipV="1">
                <a:off x="2017" y="275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79" name="Line 8503"/>
              <p:cNvSpPr>
                <a:spLocks noChangeShapeType="1"/>
              </p:cNvSpPr>
              <p:nvPr/>
            </p:nvSpPr>
            <p:spPr bwMode="auto">
              <a:xfrm>
                <a:off x="1771" y="275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80" name="Line 8504"/>
              <p:cNvSpPr>
                <a:spLocks noChangeShapeType="1"/>
              </p:cNvSpPr>
              <p:nvPr/>
            </p:nvSpPr>
            <p:spPr bwMode="auto">
              <a:xfrm flipH="1" flipV="1">
                <a:off x="2016" y="275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81" name="Line 8505"/>
              <p:cNvSpPr>
                <a:spLocks noChangeShapeType="1"/>
              </p:cNvSpPr>
              <p:nvPr/>
            </p:nvSpPr>
            <p:spPr bwMode="auto">
              <a:xfrm>
                <a:off x="1769" y="274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82" name="Line 8506"/>
              <p:cNvSpPr>
                <a:spLocks noChangeShapeType="1"/>
              </p:cNvSpPr>
              <p:nvPr/>
            </p:nvSpPr>
            <p:spPr bwMode="auto">
              <a:xfrm flipV="1">
                <a:off x="2016" y="274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83" name="Line 8507"/>
              <p:cNvSpPr>
                <a:spLocks noChangeShapeType="1"/>
              </p:cNvSpPr>
              <p:nvPr/>
            </p:nvSpPr>
            <p:spPr bwMode="auto">
              <a:xfrm>
                <a:off x="1769" y="274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84" name="Line 8508"/>
              <p:cNvSpPr>
                <a:spLocks noChangeShapeType="1"/>
              </p:cNvSpPr>
              <p:nvPr/>
            </p:nvSpPr>
            <p:spPr bwMode="auto">
              <a:xfrm flipH="1" flipV="1">
                <a:off x="2014" y="2745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85" name="Line 8509"/>
              <p:cNvSpPr>
                <a:spLocks noChangeShapeType="1"/>
              </p:cNvSpPr>
              <p:nvPr/>
            </p:nvSpPr>
            <p:spPr bwMode="auto">
              <a:xfrm>
                <a:off x="1768" y="274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86" name="Line 8510"/>
              <p:cNvSpPr>
                <a:spLocks noChangeShapeType="1"/>
              </p:cNvSpPr>
              <p:nvPr/>
            </p:nvSpPr>
            <p:spPr bwMode="auto">
              <a:xfrm flipH="1" flipV="1">
                <a:off x="2012" y="274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87" name="Line 8511"/>
              <p:cNvSpPr>
                <a:spLocks noChangeShapeType="1"/>
              </p:cNvSpPr>
              <p:nvPr/>
            </p:nvSpPr>
            <p:spPr bwMode="auto">
              <a:xfrm>
                <a:off x="1768" y="2736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88" name="Line 8512"/>
              <p:cNvSpPr>
                <a:spLocks noChangeShapeType="1"/>
              </p:cNvSpPr>
              <p:nvPr/>
            </p:nvSpPr>
            <p:spPr bwMode="auto">
              <a:xfrm>
                <a:off x="1768" y="273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89" name="Line 8513"/>
              <p:cNvSpPr>
                <a:spLocks noChangeShapeType="1"/>
              </p:cNvSpPr>
              <p:nvPr/>
            </p:nvSpPr>
            <p:spPr bwMode="auto">
              <a:xfrm flipV="1">
                <a:off x="2012" y="273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90" name="Line 8514"/>
              <p:cNvSpPr>
                <a:spLocks noChangeShapeType="1"/>
              </p:cNvSpPr>
              <p:nvPr/>
            </p:nvSpPr>
            <p:spPr bwMode="auto">
              <a:xfrm>
                <a:off x="1768" y="2733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91" name="Line 8515"/>
              <p:cNvSpPr>
                <a:spLocks noChangeShapeType="1"/>
              </p:cNvSpPr>
              <p:nvPr/>
            </p:nvSpPr>
            <p:spPr bwMode="auto">
              <a:xfrm flipH="1" flipV="1">
                <a:off x="2011" y="2733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92" name="Line 8516"/>
              <p:cNvSpPr>
                <a:spLocks noChangeShapeType="1"/>
              </p:cNvSpPr>
              <p:nvPr/>
            </p:nvSpPr>
            <p:spPr bwMode="auto">
              <a:xfrm>
                <a:off x="1766" y="2728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93" name="Line 8517"/>
              <p:cNvSpPr>
                <a:spLocks noChangeShapeType="1"/>
              </p:cNvSpPr>
              <p:nvPr/>
            </p:nvSpPr>
            <p:spPr bwMode="auto">
              <a:xfrm flipV="1">
                <a:off x="2011" y="272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94" name="Line 8518"/>
              <p:cNvSpPr>
                <a:spLocks noChangeShapeType="1"/>
              </p:cNvSpPr>
              <p:nvPr/>
            </p:nvSpPr>
            <p:spPr bwMode="auto">
              <a:xfrm>
                <a:off x="1766" y="272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95" name="Line 8519"/>
              <p:cNvSpPr>
                <a:spLocks noChangeShapeType="1"/>
              </p:cNvSpPr>
              <p:nvPr/>
            </p:nvSpPr>
            <p:spPr bwMode="auto">
              <a:xfrm flipH="1" flipV="1">
                <a:off x="2009" y="272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96" name="Line 8520"/>
              <p:cNvSpPr>
                <a:spLocks noChangeShapeType="1"/>
              </p:cNvSpPr>
              <p:nvPr/>
            </p:nvSpPr>
            <p:spPr bwMode="auto">
              <a:xfrm>
                <a:off x="1764" y="272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97" name="Line 8521"/>
              <p:cNvSpPr>
                <a:spLocks noChangeShapeType="1"/>
              </p:cNvSpPr>
              <p:nvPr/>
            </p:nvSpPr>
            <p:spPr bwMode="auto">
              <a:xfrm flipH="1" flipV="1">
                <a:off x="2007" y="272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98" name="Line 8522"/>
              <p:cNvSpPr>
                <a:spLocks noChangeShapeType="1"/>
              </p:cNvSpPr>
              <p:nvPr/>
            </p:nvSpPr>
            <p:spPr bwMode="auto">
              <a:xfrm>
                <a:off x="1764" y="271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099" name="Line 8523"/>
              <p:cNvSpPr>
                <a:spLocks noChangeShapeType="1"/>
              </p:cNvSpPr>
              <p:nvPr/>
            </p:nvSpPr>
            <p:spPr bwMode="auto">
              <a:xfrm flipV="1">
                <a:off x="2007" y="271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00" name="Line 8524"/>
              <p:cNvSpPr>
                <a:spLocks noChangeShapeType="1"/>
              </p:cNvSpPr>
              <p:nvPr/>
            </p:nvSpPr>
            <p:spPr bwMode="auto">
              <a:xfrm>
                <a:off x="1762" y="271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01" name="Line 8525"/>
              <p:cNvSpPr>
                <a:spLocks noChangeShapeType="1"/>
              </p:cNvSpPr>
              <p:nvPr/>
            </p:nvSpPr>
            <p:spPr bwMode="auto">
              <a:xfrm flipH="1" flipV="1">
                <a:off x="2006" y="271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02" name="Line 8526"/>
              <p:cNvSpPr>
                <a:spLocks noChangeShapeType="1"/>
              </p:cNvSpPr>
              <p:nvPr/>
            </p:nvSpPr>
            <p:spPr bwMode="auto">
              <a:xfrm>
                <a:off x="1762" y="270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03" name="Line 8527"/>
              <p:cNvSpPr>
                <a:spLocks noChangeShapeType="1"/>
              </p:cNvSpPr>
              <p:nvPr/>
            </p:nvSpPr>
            <p:spPr bwMode="auto">
              <a:xfrm flipV="1">
                <a:off x="2006" y="2707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04" name="Line 8528"/>
              <p:cNvSpPr>
                <a:spLocks noChangeShapeType="1"/>
              </p:cNvSpPr>
              <p:nvPr/>
            </p:nvSpPr>
            <p:spPr bwMode="auto">
              <a:xfrm flipV="1">
                <a:off x="2006" y="270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05" name="Line 8529"/>
              <p:cNvSpPr>
                <a:spLocks noChangeShapeType="1"/>
              </p:cNvSpPr>
              <p:nvPr/>
            </p:nvSpPr>
            <p:spPr bwMode="auto">
              <a:xfrm>
                <a:off x="1761" y="2702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06" name="Line 8530"/>
              <p:cNvSpPr>
                <a:spLocks noChangeShapeType="1"/>
              </p:cNvSpPr>
              <p:nvPr/>
            </p:nvSpPr>
            <p:spPr bwMode="auto">
              <a:xfrm>
                <a:off x="1762" y="270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07" name="Line 8531"/>
              <p:cNvSpPr>
                <a:spLocks noChangeShapeType="1"/>
              </p:cNvSpPr>
              <p:nvPr/>
            </p:nvSpPr>
            <p:spPr bwMode="auto">
              <a:xfrm flipH="1" flipV="1">
                <a:off x="2004" y="270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08" name="Line 8532"/>
              <p:cNvSpPr>
                <a:spLocks noChangeShapeType="1"/>
              </p:cNvSpPr>
              <p:nvPr/>
            </p:nvSpPr>
            <p:spPr bwMode="auto">
              <a:xfrm>
                <a:off x="1761" y="269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09" name="Line 8533"/>
              <p:cNvSpPr>
                <a:spLocks noChangeShapeType="1"/>
              </p:cNvSpPr>
              <p:nvPr/>
            </p:nvSpPr>
            <p:spPr bwMode="auto">
              <a:xfrm flipH="1" flipV="1">
                <a:off x="2002" y="2699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10" name="Line 8534"/>
              <p:cNvSpPr>
                <a:spLocks noChangeShapeType="1"/>
              </p:cNvSpPr>
              <p:nvPr/>
            </p:nvSpPr>
            <p:spPr bwMode="auto">
              <a:xfrm>
                <a:off x="1761" y="269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11" name="Line 8535"/>
              <p:cNvSpPr>
                <a:spLocks noChangeShapeType="1"/>
              </p:cNvSpPr>
              <p:nvPr/>
            </p:nvSpPr>
            <p:spPr bwMode="auto">
              <a:xfrm flipV="1">
                <a:off x="2002" y="269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12" name="Line 8536"/>
              <p:cNvSpPr>
                <a:spLocks noChangeShapeType="1"/>
              </p:cNvSpPr>
              <p:nvPr/>
            </p:nvSpPr>
            <p:spPr bwMode="auto">
              <a:xfrm>
                <a:off x="1759" y="269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13" name="Line 8537"/>
              <p:cNvSpPr>
                <a:spLocks noChangeShapeType="1"/>
              </p:cNvSpPr>
              <p:nvPr/>
            </p:nvSpPr>
            <p:spPr bwMode="auto">
              <a:xfrm flipH="1" flipV="1">
                <a:off x="2001" y="269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14" name="Line 8538"/>
              <p:cNvSpPr>
                <a:spLocks noChangeShapeType="1"/>
              </p:cNvSpPr>
              <p:nvPr/>
            </p:nvSpPr>
            <p:spPr bwMode="auto">
              <a:xfrm>
                <a:off x="1759" y="268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15" name="Line 8539"/>
              <p:cNvSpPr>
                <a:spLocks noChangeShapeType="1"/>
              </p:cNvSpPr>
              <p:nvPr/>
            </p:nvSpPr>
            <p:spPr bwMode="auto">
              <a:xfrm flipV="1">
                <a:off x="2001" y="268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16" name="Line 8540"/>
              <p:cNvSpPr>
                <a:spLocks noChangeShapeType="1"/>
              </p:cNvSpPr>
              <p:nvPr/>
            </p:nvSpPr>
            <p:spPr bwMode="auto">
              <a:xfrm>
                <a:off x="1757" y="2681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17" name="Line 8541"/>
              <p:cNvSpPr>
                <a:spLocks noChangeShapeType="1"/>
              </p:cNvSpPr>
              <p:nvPr/>
            </p:nvSpPr>
            <p:spPr bwMode="auto">
              <a:xfrm flipV="1">
                <a:off x="1999" y="2681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18" name="Line 8542"/>
              <p:cNvSpPr>
                <a:spLocks noChangeShapeType="1"/>
              </p:cNvSpPr>
              <p:nvPr/>
            </p:nvSpPr>
            <p:spPr bwMode="auto">
              <a:xfrm flipH="1" flipV="1">
                <a:off x="1999" y="2682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19" name="Line 8543"/>
              <p:cNvSpPr>
                <a:spLocks noChangeShapeType="1"/>
              </p:cNvSpPr>
              <p:nvPr/>
            </p:nvSpPr>
            <p:spPr bwMode="auto">
              <a:xfrm>
                <a:off x="1757" y="267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20" name="Line 8544"/>
              <p:cNvSpPr>
                <a:spLocks noChangeShapeType="1"/>
              </p:cNvSpPr>
              <p:nvPr/>
            </p:nvSpPr>
            <p:spPr bwMode="auto">
              <a:xfrm flipH="1" flipV="1">
                <a:off x="1997" y="2677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21" name="Line 8545"/>
              <p:cNvSpPr>
                <a:spLocks noChangeShapeType="1"/>
              </p:cNvSpPr>
              <p:nvPr/>
            </p:nvSpPr>
            <p:spPr bwMode="auto">
              <a:xfrm>
                <a:off x="1756" y="267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22" name="Line 8546"/>
              <p:cNvSpPr>
                <a:spLocks noChangeShapeType="1"/>
              </p:cNvSpPr>
              <p:nvPr/>
            </p:nvSpPr>
            <p:spPr bwMode="auto">
              <a:xfrm flipV="1">
                <a:off x="1997" y="267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23" name="Line 8547"/>
              <p:cNvSpPr>
                <a:spLocks noChangeShapeType="1"/>
              </p:cNvSpPr>
              <p:nvPr/>
            </p:nvSpPr>
            <p:spPr bwMode="auto">
              <a:xfrm>
                <a:off x="1756" y="266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24" name="Line 8548"/>
              <p:cNvSpPr>
                <a:spLocks noChangeShapeType="1"/>
              </p:cNvSpPr>
              <p:nvPr/>
            </p:nvSpPr>
            <p:spPr bwMode="auto">
              <a:xfrm flipH="1" flipV="1">
                <a:off x="1996" y="266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25" name="Line 8549"/>
              <p:cNvSpPr>
                <a:spLocks noChangeShapeType="1"/>
              </p:cNvSpPr>
              <p:nvPr/>
            </p:nvSpPr>
            <p:spPr bwMode="auto">
              <a:xfrm>
                <a:off x="1756" y="2665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26" name="Line 8550"/>
              <p:cNvSpPr>
                <a:spLocks noChangeShapeType="1"/>
              </p:cNvSpPr>
              <p:nvPr/>
            </p:nvSpPr>
            <p:spPr bwMode="auto">
              <a:xfrm flipH="1" flipV="1">
                <a:off x="1994" y="2665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27" name="Line 8551"/>
              <p:cNvSpPr>
                <a:spLocks noChangeShapeType="1"/>
              </p:cNvSpPr>
              <p:nvPr/>
            </p:nvSpPr>
            <p:spPr bwMode="auto">
              <a:xfrm>
                <a:off x="1754" y="2660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28" name="Line 8552"/>
              <p:cNvSpPr>
                <a:spLocks noChangeShapeType="1"/>
              </p:cNvSpPr>
              <p:nvPr/>
            </p:nvSpPr>
            <p:spPr bwMode="auto">
              <a:xfrm flipV="1">
                <a:off x="1994" y="266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29" name="Line 8553"/>
              <p:cNvSpPr>
                <a:spLocks noChangeShapeType="1"/>
              </p:cNvSpPr>
              <p:nvPr/>
            </p:nvSpPr>
            <p:spPr bwMode="auto">
              <a:xfrm>
                <a:off x="1754" y="265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30" name="Line 8554"/>
              <p:cNvSpPr>
                <a:spLocks noChangeShapeType="1"/>
              </p:cNvSpPr>
              <p:nvPr/>
            </p:nvSpPr>
            <p:spPr bwMode="auto">
              <a:xfrm flipV="1">
                <a:off x="1992" y="2656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31" name="Line 8555"/>
              <p:cNvSpPr>
                <a:spLocks noChangeShapeType="1"/>
              </p:cNvSpPr>
              <p:nvPr/>
            </p:nvSpPr>
            <p:spPr bwMode="auto">
              <a:xfrm flipH="1" flipV="1">
                <a:off x="1992" y="2658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32" name="Line 8556"/>
              <p:cNvSpPr>
                <a:spLocks noChangeShapeType="1"/>
              </p:cNvSpPr>
              <p:nvPr/>
            </p:nvSpPr>
            <p:spPr bwMode="auto">
              <a:xfrm>
                <a:off x="1752" y="2652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33" name="Line 8557"/>
              <p:cNvSpPr>
                <a:spLocks noChangeShapeType="1"/>
              </p:cNvSpPr>
              <p:nvPr/>
            </p:nvSpPr>
            <p:spPr bwMode="auto">
              <a:xfrm flipV="1">
                <a:off x="1992" y="265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34" name="Line 8558"/>
              <p:cNvSpPr>
                <a:spLocks noChangeShapeType="1"/>
              </p:cNvSpPr>
              <p:nvPr/>
            </p:nvSpPr>
            <p:spPr bwMode="auto">
              <a:xfrm>
                <a:off x="1752" y="264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35" name="Line 8559"/>
              <p:cNvSpPr>
                <a:spLocks noChangeShapeType="1"/>
              </p:cNvSpPr>
              <p:nvPr/>
            </p:nvSpPr>
            <p:spPr bwMode="auto">
              <a:xfrm flipH="1" flipV="1">
                <a:off x="1991" y="264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36" name="Line 8560"/>
              <p:cNvSpPr>
                <a:spLocks noChangeShapeType="1"/>
              </p:cNvSpPr>
              <p:nvPr/>
            </p:nvSpPr>
            <p:spPr bwMode="auto">
              <a:xfrm>
                <a:off x="1752" y="264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37" name="Line 8561"/>
              <p:cNvSpPr>
                <a:spLocks noChangeShapeType="1"/>
              </p:cNvSpPr>
              <p:nvPr/>
            </p:nvSpPr>
            <p:spPr bwMode="auto">
              <a:xfrm flipH="1" flipV="1">
                <a:off x="1989" y="2644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38" name="Line 8562"/>
              <p:cNvSpPr>
                <a:spLocks noChangeShapeType="1"/>
              </p:cNvSpPr>
              <p:nvPr/>
            </p:nvSpPr>
            <p:spPr bwMode="auto">
              <a:xfrm>
                <a:off x="1751" y="263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39" name="Line 8563"/>
              <p:cNvSpPr>
                <a:spLocks noChangeShapeType="1"/>
              </p:cNvSpPr>
              <p:nvPr/>
            </p:nvSpPr>
            <p:spPr bwMode="auto">
              <a:xfrm flipV="1">
                <a:off x="1989" y="263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40" name="Line 8564"/>
              <p:cNvSpPr>
                <a:spLocks noChangeShapeType="1"/>
              </p:cNvSpPr>
              <p:nvPr/>
            </p:nvSpPr>
            <p:spPr bwMode="auto">
              <a:xfrm>
                <a:off x="1751" y="263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41" name="Line 8565"/>
              <p:cNvSpPr>
                <a:spLocks noChangeShapeType="1"/>
              </p:cNvSpPr>
              <p:nvPr/>
            </p:nvSpPr>
            <p:spPr bwMode="auto">
              <a:xfrm flipH="1" flipV="1">
                <a:off x="1987" y="2634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42" name="Line 8566"/>
              <p:cNvSpPr>
                <a:spLocks noChangeShapeType="1"/>
              </p:cNvSpPr>
              <p:nvPr/>
            </p:nvSpPr>
            <p:spPr bwMode="auto">
              <a:xfrm>
                <a:off x="1749" y="2631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43" name="Line 8567"/>
              <p:cNvSpPr>
                <a:spLocks noChangeShapeType="1"/>
              </p:cNvSpPr>
              <p:nvPr/>
            </p:nvSpPr>
            <p:spPr bwMode="auto">
              <a:xfrm flipH="1" flipV="1">
                <a:off x="1986" y="2631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44" name="Line 8568"/>
              <p:cNvSpPr>
                <a:spLocks noChangeShapeType="1"/>
              </p:cNvSpPr>
              <p:nvPr/>
            </p:nvSpPr>
            <p:spPr bwMode="auto">
              <a:xfrm flipV="1">
                <a:off x="1987" y="2633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45" name="Line 8569"/>
              <p:cNvSpPr>
                <a:spLocks noChangeShapeType="1"/>
              </p:cNvSpPr>
              <p:nvPr/>
            </p:nvSpPr>
            <p:spPr bwMode="auto">
              <a:xfrm>
                <a:off x="1749" y="262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46" name="Line 8570"/>
              <p:cNvSpPr>
                <a:spLocks noChangeShapeType="1"/>
              </p:cNvSpPr>
              <p:nvPr/>
            </p:nvSpPr>
            <p:spPr bwMode="auto">
              <a:xfrm flipV="1">
                <a:off x="1986" y="262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47" name="Line 8571"/>
              <p:cNvSpPr>
                <a:spLocks noChangeShapeType="1"/>
              </p:cNvSpPr>
              <p:nvPr/>
            </p:nvSpPr>
            <p:spPr bwMode="auto">
              <a:xfrm>
                <a:off x="1747" y="2621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48" name="Line 8572"/>
              <p:cNvSpPr>
                <a:spLocks noChangeShapeType="1"/>
              </p:cNvSpPr>
              <p:nvPr/>
            </p:nvSpPr>
            <p:spPr bwMode="auto">
              <a:xfrm flipH="1" flipV="1">
                <a:off x="1984" y="2621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49" name="Line 8573"/>
              <p:cNvSpPr>
                <a:spLocks noChangeShapeType="1"/>
              </p:cNvSpPr>
              <p:nvPr/>
            </p:nvSpPr>
            <p:spPr bwMode="auto">
              <a:xfrm>
                <a:off x="1747" y="261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50" name="Line 8574"/>
              <p:cNvSpPr>
                <a:spLocks noChangeShapeType="1"/>
              </p:cNvSpPr>
              <p:nvPr/>
            </p:nvSpPr>
            <p:spPr bwMode="auto">
              <a:xfrm flipH="1" flipV="1">
                <a:off x="1982" y="2618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51" name="Line 8575"/>
              <p:cNvSpPr>
                <a:spLocks noChangeShapeType="1"/>
              </p:cNvSpPr>
              <p:nvPr/>
            </p:nvSpPr>
            <p:spPr bwMode="auto">
              <a:xfrm>
                <a:off x="1747" y="261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52" name="Line 8576"/>
              <p:cNvSpPr>
                <a:spLocks noChangeShapeType="1"/>
              </p:cNvSpPr>
              <p:nvPr/>
            </p:nvSpPr>
            <p:spPr bwMode="auto">
              <a:xfrm flipV="1">
                <a:off x="1982" y="261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53" name="Line 8577"/>
              <p:cNvSpPr>
                <a:spLocks noChangeShapeType="1"/>
              </p:cNvSpPr>
              <p:nvPr/>
            </p:nvSpPr>
            <p:spPr bwMode="auto">
              <a:xfrm>
                <a:off x="1746" y="261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54" name="Line 8578"/>
              <p:cNvSpPr>
                <a:spLocks noChangeShapeType="1"/>
              </p:cNvSpPr>
              <p:nvPr/>
            </p:nvSpPr>
            <p:spPr bwMode="auto">
              <a:xfrm flipH="1" flipV="1">
                <a:off x="1981" y="261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55" name="Line 8579"/>
              <p:cNvSpPr>
                <a:spLocks noChangeShapeType="1"/>
              </p:cNvSpPr>
              <p:nvPr/>
            </p:nvSpPr>
            <p:spPr bwMode="auto">
              <a:xfrm>
                <a:off x="1746" y="260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56" name="Line 8580"/>
              <p:cNvSpPr>
                <a:spLocks noChangeShapeType="1"/>
              </p:cNvSpPr>
              <p:nvPr/>
            </p:nvSpPr>
            <p:spPr bwMode="auto">
              <a:xfrm flipH="1" flipV="1">
                <a:off x="1979" y="260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57" name="Line 8581"/>
              <p:cNvSpPr>
                <a:spLocks noChangeShapeType="1"/>
              </p:cNvSpPr>
              <p:nvPr/>
            </p:nvSpPr>
            <p:spPr bwMode="auto">
              <a:xfrm>
                <a:off x="1744" y="2600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58" name="Line 8582"/>
              <p:cNvSpPr>
                <a:spLocks noChangeShapeType="1"/>
              </p:cNvSpPr>
              <p:nvPr/>
            </p:nvSpPr>
            <p:spPr bwMode="auto">
              <a:xfrm flipV="1">
                <a:off x="1979" y="260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59" name="Line 8583"/>
              <p:cNvSpPr>
                <a:spLocks noChangeShapeType="1"/>
              </p:cNvSpPr>
              <p:nvPr/>
            </p:nvSpPr>
            <p:spPr bwMode="auto">
              <a:xfrm>
                <a:off x="1744" y="2597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60" name="Line 8584"/>
              <p:cNvSpPr>
                <a:spLocks noChangeShapeType="1"/>
              </p:cNvSpPr>
              <p:nvPr/>
            </p:nvSpPr>
            <p:spPr bwMode="auto">
              <a:xfrm flipH="1" flipV="1">
                <a:off x="1977" y="2597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61" name="Line 8585"/>
              <p:cNvSpPr>
                <a:spLocks noChangeShapeType="1"/>
              </p:cNvSpPr>
              <p:nvPr/>
            </p:nvSpPr>
            <p:spPr bwMode="auto">
              <a:xfrm>
                <a:off x="1744" y="259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62" name="Line 8586"/>
              <p:cNvSpPr>
                <a:spLocks noChangeShapeType="1"/>
              </p:cNvSpPr>
              <p:nvPr/>
            </p:nvSpPr>
            <p:spPr bwMode="auto">
              <a:xfrm flipV="1">
                <a:off x="1977" y="259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63" name="Line 8587"/>
              <p:cNvSpPr>
                <a:spLocks noChangeShapeType="1"/>
              </p:cNvSpPr>
              <p:nvPr/>
            </p:nvSpPr>
            <p:spPr bwMode="auto">
              <a:xfrm>
                <a:off x="1742" y="2587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64" name="Line 8588"/>
              <p:cNvSpPr>
                <a:spLocks noChangeShapeType="1"/>
              </p:cNvSpPr>
              <p:nvPr/>
            </p:nvSpPr>
            <p:spPr bwMode="auto">
              <a:xfrm flipH="1" flipV="1">
                <a:off x="1976" y="258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65" name="Line 8589"/>
              <p:cNvSpPr>
                <a:spLocks noChangeShapeType="1"/>
              </p:cNvSpPr>
              <p:nvPr/>
            </p:nvSpPr>
            <p:spPr bwMode="auto">
              <a:xfrm>
                <a:off x="1742" y="258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66" name="Line 8590"/>
              <p:cNvSpPr>
                <a:spLocks noChangeShapeType="1"/>
              </p:cNvSpPr>
              <p:nvPr/>
            </p:nvSpPr>
            <p:spPr bwMode="auto">
              <a:xfrm flipH="1" flipV="1">
                <a:off x="1974" y="2584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67" name="Line 8591"/>
              <p:cNvSpPr>
                <a:spLocks noChangeShapeType="1"/>
              </p:cNvSpPr>
              <p:nvPr/>
            </p:nvSpPr>
            <p:spPr bwMode="auto">
              <a:xfrm flipV="1">
                <a:off x="1976" y="2586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68" name="Line 8592"/>
              <p:cNvSpPr>
                <a:spLocks noChangeShapeType="1"/>
              </p:cNvSpPr>
              <p:nvPr/>
            </p:nvSpPr>
            <p:spPr bwMode="auto">
              <a:xfrm>
                <a:off x="1742" y="257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69" name="Line 8593"/>
              <p:cNvSpPr>
                <a:spLocks noChangeShapeType="1"/>
              </p:cNvSpPr>
              <p:nvPr/>
            </p:nvSpPr>
            <p:spPr bwMode="auto">
              <a:xfrm flipV="1">
                <a:off x="1974" y="257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70" name="Line 8594"/>
              <p:cNvSpPr>
                <a:spLocks noChangeShapeType="1"/>
              </p:cNvSpPr>
              <p:nvPr/>
            </p:nvSpPr>
            <p:spPr bwMode="auto">
              <a:xfrm>
                <a:off x="1741" y="257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71" name="Line 8595"/>
              <p:cNvSpPr>
                <a:spLocks noChangeShapeType="1"/>
              </p:cNvSpPr>
              <p:nvPr/>
            </p:nvSpPr>
            <p:spPr bwMode="auto">
              <a:xfrm flipH="1" flipV="1">
                <a:off x="1972" y="2576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72" name="Line 8596"/>
              <p:cNvSpPr>
                <a:spLocks noChangeShapeType="1"/>
              </p:cNvSpPr>
              <p:nvPr/>
            </p:nvSpPr>
            <p:spPr bwMode="auto">
              <a:xfrm>
                <a:off x="1741" y="257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73" name="Line 8597"/>
              <p:cNvSpPr>
                <a:spLocks noChangeShapeType="1"/>
              </p:cNvSpPr>
              <p:nvPr/>
            </p:nvSpPr>
            <p:spPr bwMode="auto">
              <a:xfrm flipH="1" flipV="1">
                <a:off x="1970" y="2571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74" name="Line 8598"/>
              <p:cNvSpPr>
                <a:spLocks noChangeShapeType="1"/>
              </p:cNvSpPr>
              <p:nvPr/>
            </p:nvSpPr>
            <p:spPr bwMode="auto">
              <a:xfrm>
                <a:off x="1739" y="256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75" name="Line 8599"/>
              <p:cNvSpPr>
                <a:spLocks noChangeShapeType="1"/>
              </p:cNvSpPr>
              <p:nvPr/>
            </p:nvSpPr>
            <p:spPr bwMode="auto">
              <a:xfrm flipV="1">
                <a:off x="1970" y="256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76" name="Line 8600"/>
              <p:cNvSpPr>
                <a:spLocks noChangeShapeType="1"/>
              </p:cNvSpPr>
              <p:nvPr/>
            </p:nvSpPr>
            <p:spPr bwMode="auto">
              <a:xfrm>
                <a:off x="1739" y="2563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77" name="Line 8601"/>
              <p:cNvSpPr>
                <a:spLocks noChangeShapeType="1"/>
              </p:cNvSpPr>
              <p:nvPr/>
            </p:nvSpPr>
            <p:spPr bwMode="auto">
              <a:xfrm flipH="1" flipV="1">
                <a:off x="1969" y="2563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78" name="Line 8602"/>
              <p:cNvSpPr>
                <a:spLocks noChangeShapeType="1"/>
              </p:cNvSpPr>
              <p:nvPr/>
            </p:nvSpPr>
            <p:spPr bwMode="auto">
              <a:xfrm>
                <a:off x="1739" y="255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79" name="Line 8603"/>
              <p:cNvSpPr>
                <a:spLocks noChangeShapeType="1"/>
              </p:cNvSpPr>
              <p:nvPr/>
            </p:nvSpPr>
            <p:spPr bwMode="auto">
              <a:xfrm flipH="1" flipV="1">
                <a:off x="1967" y="2558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80" name="Line 8604"/>
              <p:cNvSpPr>
                <a:spLocks noChangeShapeType="1"/>
              </p:cNvSpPr>
              <p:nvPr/>
            </p:nvSpPr>
            <p:spPr bwMode="auto">
              <a:xfrm>
                <a:off x="1737" y="2553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81" name="Line 8605"/>
              <p:cNvSpPr>
                <a:spLocks noChangeShapeType="1"/>
              </p:cNvSpPr>
              <p:nvPr/>
            </p:nvSpPr>
            <p:spPr bwMode="auto">
              <a:xfrm flipV="1">
                <a:off x="1967" y="255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82" name="Line 8606"/>
              <p:cNvSpPr>
                <a:spLocks noChangeShapeType="1"/>
              </p:cNvSpPr>
              <p:nvPr/>
            </p:nvSpPr>
            <p:spPr bwMode="auto">
              <a:xfrm>
                <a:off x="1737" y="2550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83" name="Line 8607"/>
              <p:cNvSpPr>
                <a:spLocks noChangeShapeType="1"/>
              </p:cNvSpPr>
              <p:nvPr/>
            </p:nvSpPr>
            <p:spPr bwMode="auto">
              <a:xfrm>
                <a:off x="1737" y="2552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84" name="Line 8608"/>
              <p:cNvSpPr>
                <a:spLocks noChangeShapeType="1"/>
              </p:cNvSpPr>
              <p:nvPr/>
            </p:nvSpPr>
            <p:spPr bwMode="auto">
              <a:xfrm flipH="1" flipV="1">
                <a:off x="1965" y="2550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85" name="Line 8609"/>
              <p:cNvSpPr>
                <a:spLocks noChangeShapeType="1"/>
              </p:cNvSpPr>
              <p:nvPr/>
            </p:nvSpPr>
            <p:spPr bwMode="auto">
              <a:xfrm>
                <a:off x="1737" y="254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86" name="Line 8610"/>
              <p:cNvSpPr>
                <a:spLocks noChangeShapeType="1"/>
              </p:cNvSpPr>
              <p:nvPr/>
            </p:nvSpPr>
            <p:spPr bwMode="auto">
              <a:xfrm flipH="1" flipV="1">
                <a:off x="1964" y="254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87" name="Line 8611"/>
              <p:cNvSpPr>
                <a:spLocks noChangeShapeType="1"/>
              </p:cNvSpPr>
              <p:nvPr/>
            </p:nvSpPr>
            <p:spPr bwMode="auto">
              <a:xfrm>
                <a:off x="1736" y="254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88" name="Line 8612"/>
              <p:cNvSpPr>
                <a:spLocks noChangeShapeType="1"/>
              </p:cNvSpPr>
              <p:nvPr/>
            </p:nvSpPr>
            <p:spPr bwMode="auto">
              <a:xfrm flipH="1" flipV="1">
                <a:off x="1962" y="2542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89" name="Line 8613"/>
              <p:cNvSpPr>
                <a:spLocks noChangeShapeType="1"/>
              </p:cNvSpPr>
              <p:nvPr/>
            </p:nvSpPr>
            <p:spPr bwMode="auto">
              <a:xfrm>
                <a:off x="1736" y="253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90" name="Line 8614"/>
              <p:cNvSpPr>
                <a:spLocks noChangeShapeType="1"/>
              </p:cNvSpPr>
              <p:nvPr/>
            </p:nvSpPr>
            <p:spPr bwMode="auto">
              <a:xfrm flipV="1">
                <a:off x="1962" y="2537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91" name="Line 8615"/>
              <p:cNvSpPr>
                <a:spLocks noChangeShapeType="1"/>
              </p:cNvSpPr>
              <p:nvPr/>
            </p:nvSpPr>
            <p:spPr bwMode="auto">
              <a:xfrm flipV="1">
                <a:off x="1962" y="2540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92" name="Line 8616"/>
              <p:cNvSpPr>
                <a:spLocks noChangeShapeType="1"/>
              </p:cNvSpPr>
              <p:nvPr/>
            </p:nvSpPr>
            <p:spPr bwMode="auto">
              <a:xfrm>
                <a:off x="1734" y="253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93" name="Line 8617"/>
              <p:cNvSpPr>
                <a:spLocks noChangeShapeType="1"/>
              </p:cNvSpPr>
              <p:nvPr/>
            </p:nvSpPr>
            <p:spPr bwMode="auto">
              <a:xfrm flipH="1" flipV="1">
                <a:off x="1960" y="253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94" name="Line 8618"/>
              <p:cNvSpPr>
                <a:spLocks noChangeShapeType="1"/>
              </p:cNvSpPr>
              <p:nvPr/>
            </p:nvSpPr>
            <p:spPr bwMode="auto">
              <a:xfrm>
                <a:off x="1734" y="252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95" name="Line 8619"/>
              <p:cNvSpPr>
                <a:spLocks noChangeShapeType="1"/>
              </p:cNvSpPr>
              <p:nvPr/>
            </p:nvSpPr>
            <p:spPr bwMode="auto">
              <a:xfrm flipH="1" flipV="1">
                <a:off x="1959" y="252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96" name="Line 8620"/>
              <p:cNvSpPr>
                <a:spLocks noChangeShapeType="1"/>
              </p:cNvSpPr>
              <p:nvPr/>
            </p:nvSpPr>
            <p:spPr bwMode="auto">
              <a:xfrm>
                <a:off x="1734" y="252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97" name="Line 8621"/>
              <p:cNvSpPr>
                <a:spLocks noChangeShapeType="1"/>
              </p:cNvSpPr>
              <p:nvPr/>
            </p:nvSpPr>
            <p:spPr bwMode="auto">
              <a:xfrm flipV="1">
                <a:off x="1959" y="252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98" name="Line 8622"/>
              <p:cNvSpPr>
                <a:spLocks noChangeShapeType="1"/>
              </p:cNvSpPr>
              <p:nvPr/>
            </p:nvSpPr>
            <p:spPr bwMode="auto">
              <a:xfrm>
                <a:off x="1732" y="251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199" name="Line 8623"/>
              <p:cNvSpPr>
                <a:spLocks noChangeShapeType="1"/>
              </p:cNvSpPr>
              <p:nvPr/>
            </p:nvSpPr>
            <p:spPr bwMode="auto">
              <a:xfrm flipH="1" flipV="1">
                <a:off x="1957" y="2519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00" name="Line 8624"/>
              <p:cNvSpPr>
                <a:spLocks noChangeShapeType="1"/>
              </p:cNvSpPr>
              <p:nvPr/>
            </p:nvSpPr>
            <p:spPr bwMode="auto">
              <a:xfrm>
                <a:off x="1732" y="251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01" name="Line 8625"/>
              <p:cNvSpPr>
                <a:spLocks noChangeShapeType="1"/>
              </p:cNvSpPr>
              <p:nvPr/>
            </p:nvSpPr>
            <p:spPr bwMode="auto">
              <a:xfrm flipH="1" flipV="1">
                <a:off x="1955" y="2516"/>
                <a:ext cx="2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02" name="Line 8626"/>
              <p:cNvSpPr>
                <a:spLocks noChangeShapeType="1"/>
              </p:cNvSpPr>
              <p:nvPr/>
            </p:nvSpPr>
            <p:spPr bwMode="auto">
              <a:xfrm flipV="1">
                <a:off x="1957" y="2517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03" name="Line 8627"/>
              <p:cNvSpPr>
                <a:spLocks noChangeShapeType="1"/>
              </p:cNvSpPr>
              <p:nvPr/>
            </p:nvSpPr>
            <p:spPr bwMode="auto">
              <a:xfrm>
                <a:off x="1732" y="251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04" name="Line 8628"/>
              <p:cNvSpPr>
                <a:spLocks noChangeShapeType="1"/>
              </p:cNvSpPr>
              <p:nvPr/>
            </p:nvSpPr>
            <p:spPr bwMode="auto">
              <a:xfrm flipV="1">
                <a:off x="1955" y="251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05" name="Line 8629"/>
              <p:cNvSpPr>
                <a:spLocks noChangeShapeType="1"/>
              </p:cNvSpPr>
              <p:nvPr/>
            </p:nvSpPr>
            <p:spPr bwMode="auto">
              <a:xfrm>
                <a:off x="1731" y="2508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06" name="Line 8630"/>
              <p:cNvSpPr>
                <a:spLocks noChangeShapeType="1"/>
              </p:cNvSpPr>
              <p:nvPr/>
            </p:nvSpPr>
            <p:spPr bwMode="auto">
              <a:xfrm>
                <a:off x="1731" y="2510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07" name="Line 8631"/>
              <p:cNvSpPr>
                <a:spLocks noChangeShapeType="1"/>
              </p:cNvSpPr>
              <p:nvPr/>
            </p:nvSpPr>
            <p:spPr bwMode="auto">
              <a:xfrm flipH="1" flipV="1">
                <a:off x="1954" y="250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08" name="Line 8632"/>
              <p:cNvSpPr>
                <a:spLocks noChangeShapeType="1"/>
              </p:cNvSpPr>
              <p:nvPr/>
            </p:nvSpPr>
            <p:spPr bwMode="auto">
              <a:xfrm>
                <a:off x="1731" y="250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09" name="Line 8633"/>
              <p:cNvSpPr>
                <a:spLocks noChangeShapeType="1"/>
              </p:cNvSpPr>
              <p:nvPr/>
            </p:nvSpPr>
            <p:spPr bwMode="auto">
              <a:xfrm flipH="1" flipV="1">
                <a:off x="1952" y="2503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10" name="Line 8634"/>
              <p:cNvSpPr>
                <a:spLocks noChangeShapeType="1"/>
              </p:cNvSpPr>
              <p:nvPr/>
            </p:nvSpPr>
            <p:spPr bwMode="auto">
              <a:xfrm>
                <a:off x="1731" y="249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11" name="Line 8635"/>
              <p:cNvSpPr>
                <a:spLocks noChangeShapeType="1"/>
              </p:cNvSpPr>
              <p:nvPr/>
            </p:nvSpPr>
            <p:spPr bwMode="auto">
              <a:xfrm flipV="1">
                <a:off x="1952" y="249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12" name="Line 8636"/>
              <p:cNvSpPr>
                <a:spLocks noChangeShapeType="1"/>
              </p:cNvSpPr>
              <p:nvPr/>
            </p:nvSpPr>
            <p:spPr bwMode="auto">
              <a:xfrm>
                <a:off x="1729" y="2495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13" name="Line 8637"/>
              <p:cNvSpPr>
                <a:spLocks noChangeShapeType="1"/>
              </p:cNvSpPr>
              <p:nvPr/>
            </p:nvSpPr>
            <p:spPr bwMode="auto">
              <a:xfrm flipV="1">
                <a:off x="1950" y="2495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14" name="Line 8638"/>
              <p:cNvSpPr>
                <a:spLocks noChangeShapeType="1"/>
              </p:cNvSpPr>
              <p:nvPr/>
            </p:nvSpPr>
            <p:spPr bwMode="auto">
              <a:xfrm flipH="1" flipV="1">
                <a:off x="1950" y="2496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15" name="Line 8639"/>
              <p:cNvSpPr>
                <a:spLocks noChangeShapeType="1"/>
              </p:cNvSpPr>
              <p:nvPr/>
            </p:nvSpPr>
            <p:spPr bwMode="auto">
              <a:xfrm>
                <a:off x="1729" y="249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16" name="Line 8640"/>
              <p:cNvSpPr>
                <a:spLocks noChangeShapeType="1"/>
              </p:cNvSpPr>
              <p:nvPr/>
            </p:nvSpPr>
            <p:spPr bwMode="auto">
              <a:xfrm flipH="1" flipV="1">
                <a:off x="1949" y="249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17" name="Line 8641"/>
              <p:cNvSpPr>
                <a:spLocks noChangeShapeType="1"/>
              </p:cNvSpPr>
              <p:nvPr/>
            </p:nvSpPr>
            <p:spPr bwMode="auto">
              <a:xfrm>
                <a:off x="1729" y="248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18" name="Line 8642"/>
              <p:cNvSpPr>
                <a:spLocks noChangeShapeType="1"/>
              </p:cNvSpPr>
              <p:nvPr/>
            </p:nvSpPr>
            <p:spPr bwMode="auto">
              <a:xfrm flipH="1" flipV="1">
                <a:off x="1947" y="248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19" name="Line 8643"/>
              <p:cNvSpPr>
                <a:spLocks noChangeShapeType="1"/>
              </p:cNvSpPr>
              <p:nvPr/>
            </p:nvSpPr>
            <p:spPr bwMode="auto">
              <a:xfrm>
                <a:off x="1727" y="2482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20" name="Line 8644"/>
              <p:cNvSpPr>
                <a:spLocks noChangeShapeType="1"/>
              </p:cNvSpPr>
              <p:nvPr/>
            </p:nvSpPr>
            <p:spPr bwMode="auto">
              <a:xfrm flipV="1">
                <a:off x="1947" y="248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21" name="Line 8645"/>
              <p:cNvSpPr>
                <a:spLocks noChangeShapeType="1"/>
              </p:cNvSpPr>
              <p:nvPr/>
            </p:nvSpPr>
            <p:spPr bwMode="auto">
              <a:xfrm>
                <a:off x="1727" y="247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22" name="Line 8646"/>
              <p:cNvSpPr>
                <a:spLocks noChangeShapeType="1"/>
              </p:cNvSpPr>
              <p:nvPr/>
            </p:nvSpPr>
            <p:spPr bwMode="auto">
              <a:xfrm flipH="1" flipV="1">
                <a:off x="1945" y="2477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23" name="Line 8647"/>
              <p:cNvSpPr>
                <a:spLocks noChangeShapeType="1"/>
              </p:cNvSpPr>
              <p:nvPr/>
            </p:nvSpPr>
            <p:spPr bwMode="auto">
              <a:xfrm>
                <a:off x="1726" y="247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24" name="Line 8648"/>
              <p:cNvSpPr>
                <a:spLocks noChangeShapeType="1"/>
              </p:cNvSpPr>
              <p:nvPr/>
            </p:nvSpPr>
            <p:spPr bwMode="auto">
              <a:xfrm flipV="1">
                <a:off x="1944" y="2472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25" name="Line 8649"/>
              <p:cNvSpPr>
                <a:spLocks noChangeShapeType="1"/>
              </p:cNvSpPr>
              <p:nvPr/>
            </p:nvSpPr>
            <p:spPr bwMode="auto">
              <a:xfrm flipH="1" flipV="1">
                <a:off x="1944" y="247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26" name="Line 8650"/>
              <p:cNvSpPr>
                <a:spLocks noChangeShapeType="1"/>
              </p:cNvSpPr>
              <p:nvPr/>
            </p:nvSpPr>
            <p:spPr bwMode="auto">
              <a:xfrm>
                <a:off x="1726" y="246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27" name="Line 8651"/>
              <p:cNvSpPr>
                <a:spLocks noChangeShapeType="1"/>
              </p:cNvSpPr>
              <p:nvPr/>
            </p:nvSpPr>
            <p:spPr bwMode="auto">
              <a:xfrm flipV="1">
                <a:off x="1944" y="2469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28" name="Line 8652"/>
              <p:cNvSpPr>
                <a:spLocks noChangeShapeType="1"/>
              </p:cNvSpPr>
              <p:nvPr/>
            </p:nvSpPr>
            <p:spPr bwMode="auto">
              <a:xfrm>
                <a:off x="1726" y="246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29" name="Line 8653"/>
              <p:cNvSpPr>
                <a:spLocks noChangeShapeType="1"/>
              </p:cNvSpPr>
              <p:nvPr/>
            </p:nvSpPr>
            <p:spPr bwMode="auto">
              <a:xfrm flipH="1" flipV="1">
                <a:off x="1942" y="2464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30" name="Line 8654"/>
              <p:cNvSpPr>
                <a:spLocks noChangeShapeType="1"/>
              </p:cNvSpPr>
              <p:nvPr/>
            </p:nvSpPr>
            <p:spPr bwMode="auto">
              <a:xfrm>
                <a:off x="1724" y="2461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31" name="Line 8655"/>
              <p:cNvSpPr>
                <a:spLocks noChangeShapeType="1"/>
              </p:cNvSpPr>
              <p:nvPr/>
            </p:nvSpPr>
            <p:spPr bwMode="auto">
              <a:xfrm flipH="1" flipV="1">
                <a:off x="1940" y="2461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32" name="Line 8656"/>
              <p:cNvSpPr>
                <a:spLocks noChangeShapeType="1"/>
              </p:cNvSpPr>
              <p:nvPr/>
            </p:nvSpPr>
            <p:spPr bwMode="auto">
              <a:xfrm>
                <a:off x="1724" y="245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33" name="Line 8657"/>
              <p:cNvSpPr>
                <a:spLocks noChangeShapeType="1"/>
              </p:cNvSpPr>
              <p:nvPr/>
            </p:nvSpPr>
            <p:spPr bwMode="auto">
              <a:xfrm flipH="1" flipV="1">
                <a:off x="1939" y="245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34" name="Line 8658"/>
              <p:cNvSpPr>
                <a:spLocks noChangeShapeType="1"/>
              </p:cNvSpPr>
              <p:nvPr/>
            </p:nvSpPr>
            <p:spPr bwMode="auto">
              <a:xfrm>
                <a:off x="1724" y="245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35" name="Line 8659"/>
              <p:cNvSpPr>
                <a:spLocks noChangeShapeType="1"/>
              </p:cNvSpPr>
              <p:nvPr/>
            </p:nvSpPr>
            <p:spPr bwMode="auto">
              <a:xfrm flipV="1">
                <a:off x="1939" y="2451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36" name="Line 8660"/>
              <p:cNvSpPr>
                <a:spLocks noChangeShapeType="1"/>
              </p:cNvSpPr>
              <p:nvPr/>
            </p:nvSpPr>
            <p:spPr bwMode="auto">
              <a:xfrm flipV="1">
                <a:off x="1939" y="2453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37" name="Line 8661"/>
              <p:cNvSpPr>
                <a:spLocks noChangeShapeType="1"/>
              </p:cNvSpPr>
              <p:nvPr/>
            </p:nvSpPr>
            <p:spPr bwMode="auto">
              <a:xfrm>
                <a:off x="1724" y="244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38" name="Line 8662"/>
              <p:cNvSpPr>
                <a:spLocks noChangeShapeType="1"/>
              </p:cNvSpPr>
              <p:nvPr/>
            </p:nvSpPr>
            <p:spPr bwMode="auto">
              <a:xfrm flipH="1" flipV="1">
                <a:off x="1937" y="2448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39" name="Line 8663"/>
              <p:cNvSpPr>
                <a:spLocks noChangeShapeType="1"/>
              </p:cNvSpPr>
              <p:nvPr/>
            </p:nvSpPr>
            <p:spPr bwMode="auto">
              <a:xfrm>
                <a:off x="1722" y="2443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40" name="Line 8664"/>
              <p:cNvSpPr>
                <a:spLocks noChangeShapeType="1"/>
              </p:cNvSpPr>
              <p:nvPr/>
            </p:nvSpPr>
            <p:spPr bwMode="auto">
              <a:xfrm flipH="1" flipV="1">
                <a:off x="1935" y="2443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41" name="Line 8665"/>
              <p:cNvSpPr>
                <a:spLocks noChangeShapeType="1"/>
              </p:cNvSpPr>
              <p:nvPr/>
            </p:nvSpPr>
            <p:spPr bwMode="auto">
              <a:xfrm>
                <a:off x="1722" y="243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42" name="Line 8666"/>
              <p:cNvSpPr>
                <a:spLocks noChangeShapeType="1"/>
              </p:cNvSpPr>
              <p:nvPr/>
            </p:nvSpPr>
            <p:spPr bwMode="auto">
              <a:xfrm flipV="1">
                <a:off x="1935" y="243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43" name="Line 8667"/>
              <p:cNvSpPr>
                <a:spLocks noChangeShapeType="1"/>
              </p:cNvSpPr>
              <p:nvPr/>
            </p:nvSpPr>
            <p:spPr bwMode="auto">
              <a:xfrm>
                <a:off x="1722" y="2435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44" name="Line 8668"/>
              <p:cNvSpPr>
                <a:spLocks noChangeShapeType="1"/>
              </p:cNvSpPr>
              <p:nvPr/>
            </p:nvSpPr>
            <p:spPr bwMode="auto">
              <a:xfrm flipH="1" flipV="1">
                <a:off x="1934" y="2435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45" name="Line 8669"/>
              <p:cNvSpPr>
                <a:spLocks noChangeShapeType="1"/>
              </p:cNvSpPr>
              <p:nvPr/>
            </p:nvSpPr>
            <p:spPr bwMode="auto">
              <a:xfrm>
                <a:off x="1721" y="243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46" name="Line 8670"/>
              <p:cNvSpPr>
                <a:spLocks noChangeShapeType="1"/>
              </p:cNvSpPr>
              <p:nvPr/>
            </p:nvSpPr>
            <p:spPr bwMode="auto">
              <a:xfrm flipV="1">
                <a:off x="1932" y="2430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47" name="Line 8671"/>
              <p:cNvSpPr>
                <a:spLocks noChangeShapeType="1"/>
              </p:cNvSpPr>
              <p:nvPr/>
            </p:nvSpPr>
            <p:spPr bwMode="auto">
              <a:xfrm flipH="1" flipV="1">
                <a:off x="1932" y="243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48" name="Line 8672"/>
              <p:cNvSpPr>
                <a:spLocks noChangeShapeType="1"/>
              </p:cNvSpPr>
              <p:nvPr/>
            </p:nvSpPr>
            <p:spPr bwMode="auto">
              <a:xfrm>
                <a:off x="1721" y="2427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49" name="Line 8673"/>
              <p:cNvSpPr>
                <a:spLocks noChangeShapeType="1"/>
              </p:cNvSpPr>
              <p:nvPr/>
            </p:nvSpPr>
            <p:spPr bwMode="auto">
              <a:xfrm flipH="1" flipV="1">
                <a:off x="1930" y="2427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50" name="Line 8674"/>
              <p:cNvSpPr>
                <a:spLocks noChangeShapeType="1"/>
              </p:cNvSpPr>
              <p:nvPr/>
            </p:nvSpPr>
            <p:spPr bwMode="auto">
              <a:xfrm>
                <a:off x="1721" y="242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51" name="Line 8675"/>
              <p:cNvSpPr>
                <a:spLocks noChangeShapeType="1"/>
              </p:cNvSpPr>
              <p:nvPr/>
            </p:nvSpPr>
            <p:spPr bwMode="auto">
              <a:xfrm flipV="1">
                <a:off x="1930" y="242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52" name="Line 8676"/>
              <p:cNvSpPr>
                <a:spLocks noChangeShapeType="1"/>
              </p:cNvSpPr>
              <p:nvPr/>
            </p:nvSpPr>
            <p:spPr bwMode="auto">
              <a:xfrm>
                <a:off x="1719" y="2417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53" name="Line 8677"/>
              <p:cNvSpPr>
                <a:spLocks noChangeShapeType="1"/>
              </p:cNvSpPr>
              <p:nvPr/>
            </p:nvSpPr>
            <p:spPr bwMode="auto">
              <a:xfrm flipH="1" flipV="1">
                <a:off x="1929" y="241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54" name="Line 8678"/>
              <p:cNvSpPr>
                <a:spLocks noChangeShapeType="1"/>
              </p:cNvSpPr>
              <p:nvPr/>
            </p:nvSpPr>
            <p:spPr bwMode="auto">
              <a:xfrm>
                <a:off x="1719" y="2414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55" name="Line 8679"/>
              <p:cNvSpPr>
                <a:spLocks noChangeShapeType="1"/>
              </p:cNvSpPr>
              <p:nvPr/>
            </p:nvSpPr>
            <p:spPr bwMode="auto">
              <a:xfrm>
                <a:off x="1719" y="2416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56" name="Line 8680"/>
              <p:cNvSpPr>
                <a:spLocks noChangeShapeType="1"/>
              </p:cNvSpPr>
              <p:nvPr/>
            </p:nvSpPr>
            <p:spPr bwMode="auto">
              <a:xfrm flipH="1" flipV="1">
                <a:off x="1927" y="2414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57" name="Line 8681"/>
              <p:cNvSpPr>
                <a:spLocks noChangeShapeType="1"/>
              </p:cNvSpPr>
              <p:nvPr/>
            </p:nvSpPr>
            <p:spPr bwMode="auto">
              <a:xfrm>
                <a:off x="1719" y="240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58" name="Line 8682"/>
              <p:cNvSpPr>
                <a:spLocks noChangeShapeType="1"/>
              </p:cNvSpPr>
              <p:nvPr/>
            </p:nvSpPr>
            <p:spPr bwMode="auto">
              <a:xfrm flipH="1" flipV="1">
                <a:off x="1925" y="2409"/>
                <a:ext cx="2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59" name="Line 8683"/>
              <p:cNvSpPr>
                <a:spLocks noChangeShapeType="1"/>
              </p:cNvSpPr>
              <p:nvPr/>
            </p:nvSpPr>
            <p:spPr bwMode="auto">
              <a:xfrm flipV="1">
                <a:off x="1927" y="241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60" name="Line 8684"/>
              <p:cNvSpPr>
                <a:spLocks noChangeShapeType="1"/>
              </p:cNvSpPr>
              <p:nvPr/>
            </p:nvSpPr>
            <p:spPr bwMode="auto">
              <a:xfrm>
                <a:off x="1717" y="2405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61" name="Line 8685"/>
              <p:cNvSpPr>
                <a:spLocks noChangeShapeType="1"/>
              </p:cNvSpPr>
              <p:nvPr/>
            </p:nvSpPr>
            <p:spPr bwMode="auto">
              <a:xfrm flipV="1">
                <a:off x="1925" y="240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62" name="Line 8686"/>
              <p:cNvSpPr>
                <a:spLocks noChangeShapeType="1"/>
              </p:cNvSpPr>
              <p:nvPr/>
            </p:nvSpPr>
            <p:spPr bwMode="auto">
              <a:xfrm>
                <a:off x="1717" y="240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63" name="Line 8687"/>
              <p:cNvSpPr>
                <a:spLocks noChangeShapeType="1"/>
              </p:cNvSpPr>
              <p:nvPr/>
            </p:nvSpPr>
            <p:spPr bwMode="auto">
              <a:xfrm flipH="1" flipV="1">
                <a:off x="1924" y="240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64" name="Line 8688"/>
              <p:cNvSpPr>
                <a:spLocks noChangeShapeType="1"/>
              </p:cNvSpPr>
              <p:nvPr/>
            </p:nvSpPr>
            <p:spPr bwMode="auto">
              <a:xfrm>
                <a:off x="1717" y="239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65" name="Line 8689"/>
              <p:cNvSpPr>
                <a:spLocks noChangeShapeType="1"/>
              </p:cNvSpPr>
              <p:nvPr/>
            </p:nvSpPr>
            <p:spPr bwMode="auto">
              <a:xfrm flipH="1" flipV="1">
                <a:off x="1922" y="239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66" name="Line 8690"/>
              <p:cNvSpPr>
                <a:spLocks noChangeShapeType="1"/>
              </p:cNvSpPr>
              <p:nvPr/>
            </p:nvSpPr>
            <p:spPr bwMode="auto">
              <a:xfrm>
                <a:off x="1717" y="2393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67" name="Line 8691"/>
              <p:cNvSpPr>
                <a:spLocks noChangeShapeType="1"/>
              </p:cNvSpPr>
              <p:nvPr/>
            </p:nvSpPr>
            <p:spPr bwMode="auto">
              <a:xfrm flipH="1" flipV="1">
                <a:off x="1920" y="2393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68" name="Line 8692"/>
              <p:cNvSpPr>
                <a:spLocks noChangeShapeType="1"/>
              </p:cNvSpPr>
              <p:nvPr/>
            </p:nvSpPr>
            <p:spPr bwMode="auto">
              <a:xfrm>
                <a:off x="1716" y="238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69" name="Line 8693"/>
              <p:cNvSpPr>
                <a:spLocks noChangeShapeType="1"/>
              </p:cNvSpPr>
              <p:nvPr/>
            </p:nvSpPr>
            <p:spPr bwMode="auto">
              <a:xfrm flipV="1">
                <a:off x="1920" y="2388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70" name="Line 8694"/>
              <p:cNvSpPr>
                <a:spLocks noChangeShapeType="1"/>
              </p:cNvSpPr>
              <p:nvPr/>
            </p:nvSpPr>
            <p:spPr bwMode="auto">
              <a:xfrm flipV="1">
                <a:off x="1920" y="239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71" name="Line 8695"/>
              <p:cNvSpPr>
                <a:spLocks noChangeShapeType="1"/>
              </p:cNvSpPr>
              <p:nvPr/>
            </p:nvSpPr>
            <p:spPr bwMode="auto">
              <a:xfrm>
                <a:off x="1716" y="238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72" name="Line 8696"/>
              <p:cNvSpPr>
                <a:spLocks noChangeShapeType="1"/>
              </p:cNvSpPr>
              <p:nvPr/>
            </p:nvSpPr>
            <p:spPr bwMode="auto">
              <a:xfrm flipH="1" flipV="1">
                <a:off x="1918" y="2383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73" name="Line 8697"/>
              <p:cNvSpPr>
                <a:spLocks noChangeShapeType="1"/>
              </p:cNvSpPr>
              <p:nvPr/>
            </p:nvSpPr>
            <p:spPr bwMode="auto">
              <a:xfrm>
                <a:off x="1716" y="238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74" name="Line 8698"/>
              <p:cNvSpPr>
                <a:spLocks noChangeShapeType="1"/>
              </p:cNvSpPr>
              <p:nvPr/>
            </p:nvSpPr>
            <p:spPr bwMode="auto">
              <a:xfrm flipH="1" flipV="1">
                <a:off x="1917" y="238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75" name="Line 8699"/>
              <p:cNvSpPr>
                <a:spLocks noChangeShapeType="1"/>
              </p:cNvSpPr>
              <p:nvPr/>
            </p:nvSpPr>
            <p:spPr bwMode="auto">
              <a:xfrm>
                <a:off x="1714" y="237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76" name="Line 8700"/>
              <p:cNvSpPr>
                <a:spLocks noChangeShapeType="1"/>
              </p:cNvSpPr>
              <p:nvPr/>
            </p:nvSpPr>
            <p:spPr bwMode="auto">
              <a:xfrm flipH="1" flipV="1">
                <a:off x="1915" y="237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29544" name="Group 8968"/>
            <p:cNvGrpSpPr>
              <a:grpSpLocks/>
            </p:cNvGrpSpPr>
            <p:nvPr/>
          </p:nvGrpSpPr>
          <p:grpSpPr bwMode="auto">
            <a:xfrm>
              <a:off x="1699" y="1998"/>
              <a:ext cx="217" cy="377"/>
              <a:chOff x="1699" y="1998"/>
              <a:chExt cx="217" cy="377"/>
            </a:xfrm>
          </p:grpSpPr>
          <p:sp>
            <p:nvSpPr>
              <p:cNvPr id="929278" name="Line 8702"/>
              <p:cNvSpPr>
                <a:spLocks noChangeShapeType="1"/>
              </p:cNvSpPr>
              <p:nvPr/>
            </p:nvSpPr>
            <p:spPr bwMode="auto">
              <a:xfrm>
                <a:off x="1714" y="237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79" name="Line 8703"/>
              <p:cNvSpPr>
                <a:spLocks noChangeShapeType="1"/>
              </p:cNvSpPr>
              <p:nvPr/>
            </p:nvSpPr>
            <p:spPr bwMode="auto">
              <a:xfrm flipV="1">
                <a:off x="1915" y="237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80" name="Line 8704"/>
              <p:cNvSpPr>
                <a:spLocks noChangeShapeType="1"/>
              </p:cNvSpPr>
              <p:nvPr/>
            </p:nvSpPr>
            <p:spPr bwMode="auto">
              <a:xfrm>
                <a:off x="1714" y="236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81" name="Line 8705"/>
              <p:cNvSpPr>
                <a:spLocks noChangeShapeType="1"/>
              </p:cNvSpPr>
              <p:nvPr/>
            </p:nvSpPr>
            <p:spPr bwMode="auto">
              <a:xfrm flipV="1">
                <a:off x="1913" y="2367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82" name="Line 8706"/>
              <p:cNvSpPr>
                <a:spLocks noChangeShapeType="1"/>
              </p:cNvSpPr>
              <p:nvPr/>
            </p:nvSpPr>
            <p:spPr bwMode="auto">
              <a:xfrm flipH="1" flipV="1">
                <a:off x="1913" y="2369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83" name="Line 8707"/>
              <p:cNvSpPr>
                <a:spLocks noChangeShapeType="1"/>
              </p:cNvSpPr>
              <p:nvPr/>
            </p:nvSpPr>
            <p:spPr bwMode="auto">
              <a:xfrm>
                <a:off x="1714" y="236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84" name="Line 8708"/>
              <p:cNvSpPr>
                <a:spLocks noChangeShapeType="1"/>
              </p:cNvSpPr>
              <p:nvPr/>
            </p:nvSpPr>
            <p:spPr bwMode="auto">
              <a:xfrm flipH="1" flipV="1">
                <a:off x="1912" y="236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85" name="Line 8709"/>
              <p:cNvSpPr>
                <a:spLocks noChangeShapeType="1"/>
              </p:cNvSpPr>
              <p:nvPr/>
            </p:nvSpPr>
            <p:spPr bwMode="auto">
              <a:xfrm>
                <a:off x="1712" y="2359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86" name="Line 8710"/>
              <p:cNvSpPr>
                <a:spLocks noChangeShapeType="1"/>
              </p:cNvSpPr>
              <p:nvPr/>
            </p:nvSpPr>
            <p:spPr bwMode="auto">
              <a:xfrm flipH="1" flipV="1">
                <a:off x="1910" y="2359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87" name="Line 8711"/>
              <p:cNvSpPr>
                <a:spLocks noChangeShapeType="1"/>
              </p:cNvSpPr>
              <p:nvPr/>
            </p:nvSpPr>
            <p:spPr bwMode="auto">
              <a:xfrm>
                <a:off x="1712" y="235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88" name="Line 8712"/>
              <p:cNvSpPr>
                <a:spLocks noChangeShapeType="1"/>
              </p:cNvSpPr>
              <p:nvPr/>
            </p:nvSpPr>
            <p:spPr bwMode="auto">
              <a:xfrm flipH="1" flipV="1">
                <a:off x="1908" y="2354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89" name="Line 8713"/>
              <p:cNvSpPr>
                <a:spLocks noChangeShapeType="1"/>
              </p:cNvSpPr>
              <p:nvPr/>
            </p:nvSpPr>
            <p:spPr bwMode="auto">
              <a:xfrm>
                <a:off x="1712" y="234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90" name="Line 8714"/>
              <p:cNvSpPr>
                <a:spLocks noChangeShapeType="1"/>
              </p:cNvSpPr>
              <p:nvPr/>
            </p:nvSpPr>
            <p:spPr bwMode="auto">
              <a:xfrm flipV="1">
                <a:off x="1908" y="2349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91" name="Line 8715"/>
              <p:cNvSpPr>
                <a:spLocks noChangeShapeType="1"/>
              </p:cNvSpPr>
              <p:nvPr/>
            </p:nvSpPr>
            <p:spPr bwMode="auto">
              <a:xfrm flipV="1">
                <a:off x="1908" y="2351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92" name="Line 8716"/>
              <p:cNvSpPr>
                <a:spLocks noChangeShapeType="1"/>
              </p:cNvSpPr>
              <p:nvPr/>
            </p:nvSpPr>
            <p:spPr bwMode="auto">
              <a:xfrm>
                <a:off x="1712" y="234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93" name="Line 8717"/>
              <p:cNvSpPr>
                <a:spLocks noChangeShapeType="1"/>
              </p:cNvSpPr>
              <p:nvPr/>
            </p:nvSpPr>
            <p:spPr bwMode="auto">
              <a:xfrm flipH="1" flipV="1">
                <a:off x="1907" y="2346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94" name="Line 8718"/>
              <p:cNvSpPr>
                <a:spLocks noChangeShapeType="1"/>
              </p:cNvSpPr>
              <p:nvPr/>
            </p:nvSpPr>
            <p:spPr bwMode="auto">
              <a:xfrm>
                <a:off x="1711" y="234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95" name="Line 8719"/>
              <p:cNvSpPr>
                <a:spLocks noChangeShapeType="1"/>
              </p:cNvSpPr>
              <p:nvPr/>
            </p:nvSpPr>
            <p:spPr bwMode="auto">
              <a:xfrm flipH="1" flipV="1">
                <a:off x="1905" y="2341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96" name="Line 8720"/>
              <p:cNvSpPr>
                <a:spLocks noChangeShapeType="1"/>
              </p:cNvSpPr>
              <p:nvPr/>
            </p:nvSpPr>
            <p:spPr bwMode="auto">
              <a:xfrm>
                <a:off x="1711" y="233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97" name="Line 8721"/>
              <p:cNvSpPr>
                <a:spLocks noChangeShapeType="1"/>
              </p:cNvSpPr>
              <p:nvPr/>
            </p:nvSpPr>
            <p:spPr bwMode="auto">
              <a:xfrm flipH="1" flipV="1">
                <a:off x="1903" y="2337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98" name="Line 8722"/>
              <p:cNvSpPr>
                <a:spLocks noChangeShapeType="1"/>
              </p:cNvSpPr>
              <p:nvPr/>
            </p:nvSpPr>
            <p:spPr bwMode="auto">
              <a:xfrm>
                <a:off x="1711" y="233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299" name="Line 8723"/>
              <p:cNvSpPr>
                <a:spLocks noChangeShapeType="1"/>
              </p:cNvSpPr>
              <p:nvPr/>
            </p:nvSpPr>
            <p:spPr bwMode="auto">
              <a:xfrm flipH="1" flipV="1">
                <a:off x="1902" y="233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00" name="Line 8724"/>
              <p:cNvSpPr>
                <a:spLocks noChangeShapeType="1"/>
              </p:cNvSpPr>
              <p:nvPr/>
            </p:nvSpPr>
            <p:spPr bwMode="auto">
              <a:xfrm>
                <a:off x="1711" y="232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01" name="Line 8725"/>
              <p:cNvSpPr>
                <a:spLocks noChangeShapeType="1"/>
              </p:cNvSpPr>
              <p:nvPr/>
            </p:nvSpPr>
            <p:spPr bwMode="auto">
              <a:xfrm flipV="1">
                <a:off x="1902" y="232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02" name="Line 8726"/>
              <p:cNvSpPr>
                <a:spLocks noChangeShapeType="1"/>
              </p:cNvSpPr>
              <p:nvPr/>
            </p:nvSpPr>
            <p:spPr bwMode="auto">
              <a:xfrm flipV="1">
                <a:off x="1902" y="2331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03" name="Line 8727"/>
              <p:cNvSpPr>
                <a:spLocks noChangeShapeType="1"/>
              </p:cNvSpPr>
              <p:nvPr/>
            </p:nvSpPr>
            <p:spPr bwMode="auto">
              <a:xfrm>
                <a:off x="1709" y="232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04" name="Line 8728"/>
              <p:cNvSpPr>
                <a:spLocks noChangeShapeType="1"/>
              </p:cNvSpPr>
              <p:nvPr/>
            </p:nvSpPr>
            <p:spPr bwMode="auto">
              <a:xfrm flipH="1" flipV="1">
                <a:off x="1900" y="232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05" name="Line 8729"/>
              <p:cNvSpPr>
                <a:spLocks noChangeShapeType="1"/>
              </p:cNvSpPr>
              <p:nvPr/>
            </p:nvSpPr>
            <p:spPr bwMode="auto">
              <a:xfrm>
                <a:off x="1709" y="232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06" name="Line 8730"/>
              <p:cNvSpPr>
                <a:spLocks noChangeShapeType="1"/>
              </p:cNvSpPr>
              <p:nvPr/>
            </p:nvSpPr>
            <p:spPr bwMode="auto">
              <a:xfrm flipH="1" flipV="1">
                <a:off x="1898" y="232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07" name="Line 8731"/>
              <p:cNvSpPr>
                <a:spLocks noChangeShapeType="1"/>
              </p:cNvSpPr>
              <p:nvPr/>
            </p:nvSpPr>
            <p:spPr bwMode="auto">
              <a:xfrm>
                <a:off x="1709" y="231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08" name="Line 8732"/>
              <p:cNvSpPr>
                <a:spLocks noChangeShapeType="1"/>
              </p:cNvSpPr>
              <p:nvPr/>
            </p:nvSpPr>
            <p:spPr bwMode="auto">
              <a:xfrm flipH="1" flipV="1">
                <a:off x="1897" y="231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09" name="Line 8733"/>
              <p:cNvSpPr>
                <a:spLocks noChangeShapeType="1"/>
              </p:cNvSpPr>
              <p:nvPr/>
            </p:nvSpPr>
            <p:spPr bwMode="auto">
              <a:xfrm>
                <a:off x="1709" y="231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10" name="Line 8734"/>
              <p:cNvSpPr>
                <a:spLocks noChangeShapeType="1"/>
              </p:cNvSpPr>
              <p:nvPr/>
            </p:nvSpPr>
            <p:spPr bwMode="auto">
              <a:xfrm flipH="1" flipV="1">
                <a:off x="1895" y="2312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11" name="Line 8735"/>
              <p:cNvSpPr>
                <a:spLocks noChangeShapeType="1"/>
              </p:cNvSpPr>
              <p:nvPr/>
            </p:nvSpPr>
            <p:spPr bwMode="auto">
              <a:xfrm>
                <a:off x="1707" y="2307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12" name="Line 8736"/>
              <p:cNvSpPr>
                <a:spLocks noChangeShapeType="1"/>
              </p:cNvSpPr>
              <p:nvPr/>
            </p:nvSpPr>
            <p:spPr bwMode="auto">
              <a:xfrm flipV="1">
                <a:off x="1895" y="230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13" name="Line 8737"/>
              <p:cNvSpPr>
                <a:spLocks noChangeShapeType="1"/>
              </p:cNvSpPr>
              <p:nvPr/>
            </p:nvSpPr>
            <p:spPr bwMode="auto">
              <a:xfrm>
                <a:off x="1707" y="230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14" name="Line 8738"/>
              <p:cNvSpPr>
                <a:spLocks noChangeShapeType="1"/>
              </p:cNvSpPr>
              <p:nvPr/>
            </p:nvSpPr>
            <p:spPr bwMode="auto">
              <a:xfrm flipH="1" flipV="1">
                <a:off x="1893" y="230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15" name="Line 8739"/>
              <p:cNvSpPr>
                <a:spLocks noChangeShapeType="1"/>
              </p:cNvSpPr>
              <p:nvPr/>
            </p:nvSpPr>
            <p:spPr bwMode="auto">
              <a:xfrm>
                <a:off x="1707" y="2299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16" name="Line 8740"/>
              <p:cNvSpPr>
                <a:spLocks noChangeShapeType="1"/>
              </p:cNvSpPr>
              <p:nvPr/>
            </p:nvSpPr>
            <p:spPr bwMode="auto">
              <a:xfrm>
                <a:off x="1707" y="2300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17" name="Line 8741"/>
              <p:cNvSpPr>
                <a:spLocks noChangeShapeType="1"/>
              </p:cNvSpPr>
              <p:nvPr/>
            </p:nvSpPr>
            <p:spPr bwMode="auto">
              <a:xfrm flipH="1" flipV="1">
                <a:off x="1892" y="229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18" name="Line 8742"/>
              <p:cNvSpPr>
                <a:spLocks noChangeShapeType="1"/>
              </p:cNvSpPr>
              <p:nvPr/>
            </p:nvSpPr>
            <p:spPr bwMode="auto">
              <a:xfrm>
                <a:off x="1707" y="229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19" name="Line 8743"/>
              <p:cNvSpPr>
                <a:spLocks noChangeShapeType="1"/>
              </p:cNvSpPr>
              <p:nvPr/>
            </p:nvSpPr>
            <p:spPr bwMode="auto">
              <a:xfrm flipH="1" flipV="1">
                <a:off x="1890" y="2294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20" name="Line 8744"/>
              <p:cNvSpPr>
                <a:spLocks noChangeShapeType="1"/>
              </p:cNvSpPr>
              <p:nvPr/>
            </p:nvSpPr>
            <p:spPr bwMode="auto">
              <a:xfrm>
                <a:off x="1705" y="229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21" name="Line 8745"/>
              <p:cNvSpPr>
                <a:spLocks noChangeShapeType="1"/>
              </p:cNvSpPr>
              <p:nvPr/>
            </p:nvSpPr>
            <p:spPr bwMode="auto">
              <a:xfrm flipH="1" flipV="1">
                <a:off x="1888" y="2290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22" name="Line 8746"/>
              <p:cNvSpPr>
                <a:spLocks noChangeShapeType="1"/>
              </p:cNvSpPr>
              <p:nvPr/>
            </p:nvSpPr>
            <p:spPr bwMode="auto">
              <a:xfrm flipV="1">
                <a:off x="1890" y="2293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23" name="Line 8747"/>
              <p:cNvSpPr>
                <a:spLocks noChangeShapeType="1"/>
              </p:cNvSpPr>
              <p:nvPr/>
            </p:nvSpPr>
            <p:spPr bwMode="auto">
              <a:xfrm>
                <a:off x="1705" y="228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24" name="Line 8748"/>
              <p:cNvSpPr>
                <a:spLocks noChangeShapeType="1"/>
              </p:cNvSpPr>
              <p:nvPr/>
            </p:nvSpPr>
            <p:spPr bwMode="auto">
              <a:xfrm flipH="1" flipV="1">
                <a:off x="1887" y="228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25" name="Line 8749"/>
              <p:cNvSpPr>
                <a:spLocks noChangeShapeType="1"/>
              </p:cNvSpPr>
              <p:nvPr/>
            </p:nvSpPr>
            <p:spPr bwMode="auto">
              <a:xfrm>
                <a:off x="1705" y="228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26" name="Line 8750"/>
              <p:cNvSpPr>
                <a:spLocks noChangeShapeType="1"/>
              </p:cNvSpPr>
              <p:nvPr/>
            </p:nvSpPr>
            <p:spPr bwMode="auto">
              <a:xfrm flipV="1">
                <a:off x="1887" y="228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27" name="Line 8751"/>
              <p:cNvSpPr>
                <a:spLocks noChangeShapeType="1"/>
              </p:cNvSpPr>
              <p:nvPr/>
            </p:nvSpPr>
            <p:spPr bwMode="auto">
              <a:xfrm>
                <a:off x="1705" y="227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28" name="Line 8752"/>
              <p:cNvSpPr>
                <a:spLocks noChangeShapeType="1"/>
              </p:cNvSpPr>
              <p:nvPr/>
            </p:nvSpPr>
            <p:spPr bwMode="auto">
              <a:xfrm flipH="1" flipV="1">
                <a:off x="1885" y="2278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29" name="Line 8753"/>
              <p:cNvSpPr>
                <a:spLocks noChangeShapeType="1"/>
              </p:cNvSpPr>
              <p:nvPr/>
            </p:nvSpPr>
            <p:spPr bwMode="auto">
              <a:xfrm>
                <a:off x="1705" y="2273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30" name="Line 8754"/>
              <p:cNvSpPr>
                <a:spLocks noChangeShapeType="1"/>
              </p:cNvSpPr>
              <p:nvPr/>
            </p:nvSpPr>
            <p:spPr bwMode="auto">
              <a:xfrm flipV="1">
                <a:off x="1883" y="2273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31" name="Line 8755"/>
              <p:cNvSpPr>
                <a:spLocks noChangeShapeType="1"/>
              </p:cNvSpPr>
              <p:nvPr/>
            </p:nvSpPr>
            <p:spPr bwMode="auto">
              <a:xfrm flipH="1" flipV="1">
                <a:off x="1883" y="227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32" name="Line 8756"/>
              <p:cNvSpPr>
                <a:spLocks noChangeShapeType="1"/>
              </p:cNvSpPr>
              <p:nvPr/>
            </p:nvSpPr>
            <p:spPr bwMode="auto">
              <a:xfrm>
                <a:off x="1704" y="226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33" name="Line 8757"/>
              <p:cNvSpPr>
                <a:spLocks noChangeShapeType="1"/>
              </p:cNvSpPr>
              <p:nvPr/>
            </p:nvSpPr>
            <p:spPr bwMode="auto">
              <a:xfrm flipH="1" flipV="1">
                <a:off x="1882" y="226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34" name="Line 8758"/>
              <p:cNvSpPr>
                <a:spLocks noChangeShapeType="1"/>
              </p:cNvSpPr>
              <p:nvPr/>
            </p:nvSpPr>
            <p:spPr bwMode="auto">
              <a:xfrm>
                <a:off x="1704" y="226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35" name="Line 8759"/>
              <p:cNvSpPr>
                <a:spLocks noChangeShapeType="1"/>
              </p:cNvSpPr>
              <p:nvPr/>
            </p:nvSpPr>
            <p:spPr bwMode="auto">
              <a:xfrm flipH="1" flipV="1">
                <a:off x="1880" y="2265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36" name="Line 8760"/>
              <p:cNvSpPr>
                <a:spLocks noChangeShapeType="1"/>
              </p:cNvSpPr>
              <p:nvPr/>
            </p:nvSpPr>
            <p:spPr bwMode="auto">
              <a:xfrm>
                <a:off x="1704" y="226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37" name="Line 8761"/>
              <p:cNvSpPr>
                <a:spLocks noChangeShapeType="1"/>
              </p:cNvSpPr>
              <p:nvPr/>
            </p:nvSpPr>
            <p:spPr bwMode="auto">
              <a:xfrm flipH="1" flipV="1">
                <a:off x="1878" y="2260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38" name="Line 8762"/>
              <p:cNvSpPr>
                <a:spLocks noChangeShapeType="1"/>
              </p:cNvSpPr>
              <p:nvPr/>
            </p:nvSpPr>
            <p:spPr bwMode="auto">
              <a:xfrm>
                <a:off x="1704" y="225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39" name="Line 8763"/>
              <p:cNvSpPr>
                <a:spLocks noChangeShapeType="1"/>
              </p:cNvSpPr>
              <p:nvPr/>
            </p:nvSpPr>
            <p:spPr bwMode="auto">
              <a:xfrm flipH="1" flipV="1">
                <a:off x="1877" y="2256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40" name="Line 8764"/>
              <p:cNvSpPr>
                <a:spLocks noChangeShapeType="1"/>
              </p:cNvSpPr>
              <p:nvPr/>
            </p:nvSpPr>
            <p:spPr bwMode="auto">
              <a:xfrm flipV="1">
                <a:off x="1878" y="2257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41" name="Line 8765"/>
              <p:cNvSpPr>
                <a:spLocks noChangeShapeType="1"/>
              </p:cNvSpPr>
              <p:nvPr/>
            </p:nvSpPr>
            <p:spPr bwMode="auto">
              <a:xfrm>
                <a:off x="1704" y="225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42" name="Line 8766"/>
              <p:cNvSpPr>
                <a:spLocks noChangeShapeType="1"/>
              </p:cNvSpPr>
              <p:nvPr/>
            </p:nvSpPr>
            <p:spPr bwMode="auto">
              <a:xfrm flipV="1">
                <a:off x="1877" y="225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43" name="Line 8767"/>
              <p:cNvSpPr>
                <a:spLocks noChangeShapeType="1"/>
              </p:cNvSpPr>
              <p:nvPr/>
            </p:nvSpPr>
            <p:spPr bwMode="auto">
              <a:xfrm>
                <a:off x="1704" y="224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44" name="Line 8768"/>
              <p:cNvSpPr>
                <a:spLocks noChangeShapeType="1"/>
              </p:cNvSpPr>
              <p:nvPr/>
            </p:nvSpPr>
            <p:spPr bwMode="auto">
              <a:xfrm flipH="1" flipV="1">
                <a:off x="1875" y="2248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45" name="Line 8769"/>
              <p:cNvSpPr>
                <a:spLocks noChangeShapeType="1"/>
              </p:cNvSpPr>
              <p:nvPr/>
            </p:nvSpPr>
            <p:spPr bwMode="auto">
              <a:xfrm>
                <a:off x="1702" y="224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46" name="Line 8770"/>
              <p:cNvSpPr>
                <a:spLocks noChangeShapeType="1"/>
              </p:cNvSpPr>
              <p:nvPr/>
            </p:nvSpPr>
            <p:spPr bwMode="auto">
              <a:xfrm flipH="1" flipV="1">
                <a:off x="1873" y="224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47" name="Line 8771"/>
              <p:cNvSpPr>
                <a:spLocks noChangeShapeType="1"/>
              </p:cNvSpPr>
              <p:nvPr/>
            </p:nvSpPr>
            <p:spPr bwMode="auto">
              <a:xfrm>
                <a:off x="1702" y="223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48" name="Line 8772"/>
              <p:cNvSpPr>
                <a:spLocks noChangeShapeType="1"/>
              </p:cNvSpPr>
              <p:nvPr/>
            </p:nvSpPr>
            <p:spPr bwMode="auto">
              <a:xfrm flipH="1" flipV="1">
                <a:off x="1872" y="223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49" name="Line 8773"/>
              <p:cNvSpPr>
                <a:spLocks noChangeShapeType="1"/>
              </p:cNvSpPr>
              <p:nvPr/>
            </p:nvSpPr>
            <p:spPr bwMode="auto">
              <a:xfrm>
                <a:off x="1702" y="223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50" name="Line 8774"/>
              <p:cNvSpPr>
                <a:spLocks noChangeShapeType="1"/>
              </p:cNvSpPr>
              <p:nvPr/>
            </p:nvSpPr>
            <p:spPr bwMode="auto">
              <a:xfrm flipH="1" flipV="1">
                <a:off x="1870" y="2235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51" name="Line 8775"/>
              <p:cNvSpPr>
                <a:spLocks noChangeShapeType="1"/>
              </p:cNvSpPr>
              <p:nvPr/>
            </p:nvSpPr>
            <p:spPr bwMode="auto">
              <a:xfrm>
                <a:off x="1702" y="223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52" name="Line 8776"/>
              <p:cNvSpPr>
                <a:spLocks noChangeShapeType="1"/>
              </p:cNvSpPr>
              <p:nvPr/>
            </p:nvSpPr>
            <p:spPr bwMode="auto">
              <a:xfrm flipH="1" flipV="1">
                <a:off x="1868" y="223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53" name="Line 8777"/>
              <p:cNvSpPr>
                <a:spLocks noChangeShapeType="1"/>
              </p:cNvSpPr>
              <p:nvPr/>
            </p:nvSpPr>
            <p:spPr bwMode="auto">
              <a:xfrm>
                <a:off x="1702" y="222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54" name="Line 8778"/>
              <p:cNvSpPr>
                <a:spLocks noChangeShapeType="1"/>
              </p:cNvSpPr>
              <p:nvPr/>
            </p:nvSpPr>
            <p:spPr bwMode="auto">
              <a:xfrm flipH="1" flipV="1">
                <a:off x="1866" y="2226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55" name="Line 8779"/>
              <p:cNvSpPr>
                <a:spLocks noChangeShapeType="1"/>
              </p:cNvSpPr>
              <p:nvPr/>
            </p:nvSpPr>
            <p:spPr bwMode="auto">
              <a:xfrm>
                <a:off x="1702" y="222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56" name="Line 8780"/>
              <p:cNvSpPr>
                <a:spLocks noChangeShapeType="1"/>
              </p:cNvSpPr>
              <p:nvPr/>
            </p:nvSpPr>
            <p:spPr bwMode="auto">
              <a:xfrm flipH="1" flipV="1">
                <a:off x="1865" y="222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57" name="Line 8781"/>
              <p:cNvSpPr>
                <a:spLocks noChangeShapeType="1"/>
              </p:cNvSpPr>
              <p:nvPr/>
            </p:nvSpPr>
            <p:spPr bwMode="auto">
              <a:xfrm>
                <a:off x="1700" y="2218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58" name="Line 8782"/>
              <p:cNvSpPr>
                <a:spLocks noChangeShapeType="1"/>
              </p:cNvSpPr>
              <p:nvPr/>
            </p:nvSpPr>
            <p:spPr bwMode="auto">
              <a:xfrm flipH="1" flipV="1">
                <a:off x="1863" y="2218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59" name="Line 8783"/>
              <p:cNvSpPr>
                <a:spLocks noChangeShapeType="1"/>
              </p:cNvSpPr>
              <p:nvPr/>
            </p:nvSpPr>
            <p:spPr bwMode="auto">
              <a:xfrm>
                <a:off x="1700" y="221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60" name="Line 8784"/>
              <p:cNvSpPr>
                <a:spLocks noChangeShapeType="1"/>
              </p:cNvSpPr>
              <p:nvPr/>
            </p:nvSpPr>
            <p:spPr bwMode="auto">
              <a:xfrm flipH="1" flipV="1">
                <a:off x="1861" y="221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61" name="Line 8785"/>
              <p:cNvSpPr>
                <a:spLocks noChangeShapeType="1"/>
              </p:cNvSpPr>
              <p:nvPr/>
            </p:nvSpPr>
            <p:spPr bwMode="auto">
              <a:xfrm>
                <a:off x="1700" y="221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62" name="Line 8786"/>
              <p:cNvSpPr>
                <a:spLocks noChangeShapeType="1"/>
              </p:cNvSpPr>
              <p:nvPr/>
            </p:nvSpPr>
            <p:spPr bwMode="auto">
              <a:xfrm flipV="1">
                <a:off x="1861" y="221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63" name="Line 8787"/>
              <p:cNvSpPr>
                <a:spLocks noChangeShapeType="1"/>
              </p:cNvSpPr>
              <p:nvPr/>
            </p:nvSpPr>
            <p:spPr bwMode="auto">
              <a:xfrm>
                <a:off x="1700" y="220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64" name="Line 8788"/>
              <p:cNvSpPr>
                <a:spLocks noChangeShapeType="1"/>
              </p:cNvSpPr>
              <p:nvPr/>
            </p:nvSpPr>
            <p:spPr bwMode="auto">
              <a:xfrm flipH="1" flipV="1">
                <a:off x="1860" y="220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65" name="Line 8789"/>
              <p:cNvSpPr>
                <a:spLocks noChangeShapeType="1"/>
              </p:cNvSpPr>
              <p:nvPr/>
            </p:nvSpPr>
            <p:spPr bwMode="auto">
              <a:xfrm>
                <a:off x="1700" y="220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66" name="Line 8790"/>
              <p:cNvSpPr>
                <a:spLocks noChangeShapeType="1"/>
              </p:cNvSpPr>
              <p:nvPr/>
            </p:nvSpPr>
            <p:spPr bwMode="auto">
              <a:xfrm flipH="1" flipV="1">
                <a:off x="1858" y="220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67" name="Line 8791"/>
              <p:cNvSpPr>
                <a:spLocks noChangeShapeType="1"/>
              </p:cNvSpPr>
              <p:nvPr/>
            </p:nvSpPr>
            <p:spPr bwMode="auto">
              <a:xfrm>
                <a:off x="1700" y="219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68" name="Line 8792"/>
              <p:cNvSpPr>
                <a:spLocks noChangeShapeType="1"/>
              </p:cNvSpPr>
              <p:nvPr/>
            </p:nvSpPr>
            <p:spPr bwMode="auto">
              <a:xfrm flipH="1" flipV="1">
                <a:off x="1856" y="2197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69" name="Line 8793"/>
              <p:cNvSpPr>
                <a:spLocks noChangeShapeType="1"/>
              </p:cNvSpPr>
              <p:nvPr/>
            </p:nvSpPr>
            <p:spPr bwMode="auto">
              <a:xfrm>
                <a:off x="1700" y="219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70" name="Line 8794"/>
              <p:cNvSpPr>
                <a:spLocks noChangeShapeType="1"/>
              </p:cNvSpPr>
              <p:nvPr/>
            </p:nvSpPr>
            <p:spPr bwMode="auto">
              <a:xfrm flipH="1" flipV="1">
                <a:off x="1855" y="2192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71" name="Line 8795"/>
              <p:cNvSpPr>
                <a:spLocks noChangeShapeType="1"/>
              </p:cNvSpPr>
              <p:nvPr/>
            </p:nvSpPr>
            <p:spPr bwMode="auto">
              <a:xfrm>
                <a:off x="1700" y="218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72" name="Line 8796"/>
              <p:cNvSpPr>
                <a:spLocks noChangeShapeType="1"/>
              </p:cNvSpPr>
              <p:nvPr/>
            </p:nvSpPr>
            <p:spPr bwMode="auto">
              <a:xfrm flipV="1">
                <a:off x="1853" y="2188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73" name="Line 8797"/>
              <p:cNvSpPr>
                <a:spLocks noChangeShapeType="1"/>
              </p:cNvSpPr>
              <p:nvPr/>
            </p:nvSpPr>
            <p:spPr bwMode="auto">
              <a:xfrm flipH="1" flipV="1">
                <a:off x="1853" y="2189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74" name="Line 8798"/>
              <p:cNvSpPr>
                <a:spLocks noChangeShapeType="1"/>
              </p:cNvSpPr>
              <p:nvPr/>
            </p:nvSpPr>
            <p:spPr bwMode="auto">
              <a:xfrm>
                <a:off x="1700" y="218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75" name="Line 8799"/>
              <p:cNvSpPr>
                <a:spLocks noChangeShapeType="1"/>
              </p:cNvSpPr>
              <p:nvPr/>
            </p:nvSpPr>
            <p:spPr bwMode="auto">
              <a:xfrm flipH="1" flipV="1">
                <a:off x="1851" y="218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76" name="Line 8800"/>
              <p:cNvSpPr>
                <a:spLocks noChangeShapeType="1"/>
              </p:cNvSpPr>
              <p:nvPr/>
            </p:nvSpPr>
            <p:spPr bwMode="auto">
              <a:xfrm>
                <a:off x="1699" y="218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77" name="Line 8801"/>
              <p:cNvSpPr>
                <a:spLocks noChangeShapeType="1"/>
              </p:cNvSpPr>
              <p:nvPr/>
            </p:nvSpPr>
            <p:spPr bwMode="auto">
              <a:xfrm flipH="1" flipV="1">
                <a:off x="1850" y="218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78" name="Line 8802"/>
              <p:cNvSpPr>
                <a:spLocks noChangeShapeType="1"/>
              </p:cNvSpPr>
              <p:nvPr/>
            </p:nvSpPr>
            <p:spPr bwMode="auto">
              <a:xfrm>
                <a:off x="1699" y="2175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79" name="Line 8803"/>
              <p:cNvSpPr>
                <a:spLocks noChangeShapeType="1"/>
              </p:cNvSpPr>
              <p:nvPr/>
            </p:nvSpPr>
            <p:spPr bwMode="auto">
              <a:xfrm flipH="1" flipV="1">
                <a:off x="1848" y="217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80" name="Line 8804"/>
              <p:cNvSpPr>
                <a:spLocks noChangeShapeType="1"/>
              </p:cNvSpPr>
              <p:nvPr/>
            </p:nvSpPr>
            <p:spPr bwMode="auto">
              <a:xfrm>
                <a:off x="1699" y="217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81" name="Line 8805"/>
              <p:cNvSpPr>
                <a:spLocks noChangeShapeType="1"/>
              </p:cNvSpPr>
              <p:nvPr/>
            </p:nvSpPr>
            <p:spPr bwMode="auto">
              <a:xfrm flipV="1">
                <a:off x="1846" y="2171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82" name="Line 8806"/>
              <p:cNvSpPr>
                <a:spLocks noChangeShapeType="1"/>
              </p:cNvSpPr>
              <p:nvPr/>
            </p:nvSpPr>
            <p:spPr bwMode="auto">
              <a:xfrm flipH="1" flipV="1">
                <a:off x="1846" y="2173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83" name="Line 8807"/>
              <p:cNvSpPr>
                <a:spLocks noChangeShapeType="1"/>
              </p:cNvSpPr>
              <p:nvPr/>
            </p:nvSpPr>
            <p:spPr bwMode="auto">
              <a:xfrm>
                <a:off x="1699" y="216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84" name="Line 8808"/>
              <p:cNvSpPr>
                <a:spLocks noChangeShapeType="1"/>
              </p:cNvSpPr>
              <p:nvPr/>
            </p:nvSpPr>
            <p:spPr bwMode="auto">
              <a:xfrm flipH="1" flipV="1">
                <a:off x="1845" y="216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85" name="Line 8809"/>
              <p:cNvSpPr>
                <a:spLocks noChangeShapeType="1"/>
              </p:cNvSpPr>
              <p:nvPr/>
            </p:nvSpPr>
            <p:spPr bwMode="auto">
              <a:xfrm>
                <a:off x="1699" y="216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86" name="Line 8810"/>
              <p:cNvSpPr>
                <a:spLocks noChangeShapeType="1"/>
              </p:cNvSpPr>
              <p:nvPr/>
            </p:nvSpPr>
            <p:spPr bwMode="auto">
              <a:xfrm flipH="1" flipV="1">
                <a:off x="1843" y="216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87" name="Line 8811"/>
              <p:cNvSpPr>
                <a:spLocks noChangeShapeType="1"/>
              </p:cNvSpPr>
              <p:nvPr/>
            </p:nvSpPr>
            <p:spPr bwMode="auto">
              <a:xfrm>
                <a:off x="1699" y="2158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88" name="Line 8812"/>
              <p:cNvSpPr>
                <a:spLocks noChangeShapeType="1"/>
              </p:cNvSpPr>
              <p:nvPr/>
            </p:nvSpPr>
            <p:spPr bwMode="auto">
              <a:xfrm flipH="1" flipV="1">
                <a:off x="1841" y="2158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89" name="Line 8813"/>
              <p:cNvSpPr>
                <a:spLocks noChangeShapeType="1"/>
              </p:cNvSpPr>
              <p:nvPr/>
            </p:nvSpPr>
            <p:spPr bwMode="auto">
              <a:xfrm>
                <a:off x="1699" y="215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90" name="Line 8814"/>
              <p:cNvSpPr>
                <a:spLocks noChangeShapeType="1"/>
              </p:cNvSpPr>
              <p:nvPr/>
            </p:nvSpPr>
            <p:spPr bwMode="auto">
              <a:xfrm flipH="1" flipV="1">
                <a:off x="1840" y="2154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91" name="Line 8815"/>
              <p:cNvSpPr>
                <a:spLocks noChangeShapeType="1"/>
              </p:cNvSpPr>
              <p:nvPr/>
            </p:nvSpPr>
            <p:spPr bwMode="auto">
              <a:xfrm flipV="1">
                <a:off x="1841" y="2157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92" name="Line 8816"/>
              <p:cNvSpPr>
                <a:spLocks noChangeShapeType="1"/>
              </p:cNvSpPr>
              <p:nvPr/>
            </p:nvSpPr>
            <p:spPr bwMode="auto">
              <a:xfrm>
                <a:off x="1699" y="215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93" name="Line 8817"/>
              <p:cNvSpPr>
                <a:spLocks noChangeShapeType="1"/>
              </p:cNvSpPr>
              <p:nvPr/>
            </p:nvSpPr>
            <p:spPr bwMode="auto">
              <a:xfrm flipH="1" flipV="1">
                <a:off x="1838" y="215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94" name="Line 8818"/>
              <p:cNvSpPr>
                <a:spLocks noChangeShapeType="1"/>
              </p:cNvSpPr>
              <p:nvPr/>
            </p:nvSpPr>
            <p:spPr bwMode="auto">
              <a:xfrm>
                <a:off x="1699" y="214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95" name="Line 8819"/>
              <p:cNvSpPr>
                <a:spLocks noChangeShapeType="1"/>
              </p:cNvSpPr>
              <p:nvPr/>
            </p:nvSpPr>
            <p:spPr bwMode="auto">
              <a:xfrm flipH="1" flipV="1">
                <a:off x="1836" y="2146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96" name="Line 8820"/>
              <p:cNvSpPr>
                <a:spLocks noChangeShapeType="1"/>
              </p:cNvSpPr>
              <p:nvPr/>
            </p:nvSpPr>
            <p:spPr bwMode="auto">
              <a:xfrm>
                <a:off x="1699" y="2141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97" name="Line 8821"/>
              <p:cNvSpPr>
                <a:spLocks noChangeShapeType="1"/>
              </p:cNvSpPr>
              <p:nvPr/>
            </p:nvSpPr>
            <p:spPr bwMode="auto">
              <a:xfrm flipV="1">
                <a:off x="1835" y="2141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98" name="Line 8822"/>
              <p:cNvSpPr>
                <a:spLocks noChangeShapeType="1"/>
              </p:cNvSpPr>
              <p:nvPr/>
            </p:nvSpPr>
            <p:spPr bwMode="auto">
              <a:xfrm flipH="1" flipV="1">
                <a:off x="1835" y="214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399" name="Line 8823"/>
              <p:cNvSpPr>
                <a:spLocks noChangeShapeType="1"/>
              </p:cNvSpPr>
              <p:nvPr/>
            </p:nvSpPr>
            <p:spPr bwMode="auto">
              <a:xfrm>
                <a:off x="1699" y="2137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00" name="Line 8824"/>
              <p:cNvSpPr>
                <a:spLocks noChangeShapeType="1"/>
              </p:cNvSpPr>
              <p:nvPr/>
            </p:nvSpPr>
            <p:spPr bwMode="auto">
              <a:xfrm flipH="1" flipV="1">
                <a:off x="1833" y="2137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01" name="Line 8825"/>
              <p:cNvSpPr>
                <a:spLocks noChangeShapeType="1"/>
              </p:cNvSpPr>
              <p:nvPr/>
            </p:nvSpPr>
            <p:spPr bwMode="auto">
              <a:xfrm>
                <a:off x="1699" y="213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02" name="Line 8826"/>
              <p:cNvSpPr>
                <a:spLocks noChangeShapeType="1"/>
              </p:cNvSpPr>
              <p:nvPr/>
            </p:nvSpPr>
            <p:spPr bwMode="auto">
              <a:xfrm flipH="1" flipV="1">
                <a:off x="1831" y="213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03" name="Line 8827"/>
              <p:cNvSpPr>
                <a:spLocks noChangeShapeType="1"/>
              </p:cNvSpPr>
              <p:nvPr/>
            </p:nvSpPr>
            <p:spPr bwMode="auto">
              <a:xfrm>
                <a:off x="1699" y="212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04" name="Line 8828"/>
              <p:cNvSpPr>
                <a:spLocks noChangeShapeType="1"/>
              </p:cNvSpPr>
              <p:nvPr/>
            </p:nvSpPr>
            <p:spPr bwMode="auto">
              <a:xfrm flipH="1" flipV="1">
                <a:off x="1830" y="212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05" name="Line 8829"/>
              <p:cNvSpPr>
                <a:spLocks noChangeShapeType="1"/>
              </p:cNvSpPr>
              <p:nvPr/>
            </p:nvSpPr>
            <p:spPr bwMode="auto">
              <a:xfrm>
                <a:off x="1699" y="2124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06" name="Line 8830"/>
              <p:cNvSpPr>
                <a:spLocks noChangeShapeType="1"/>
              </p:cNvSpPr>
              <p:nvPr/>
            </p:nvSpPr>
            <p:spPr bwMode="auto">
              <a:xfrm flipH="1" flipV="1">
                <a:off x="1828" y="212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07" name="Line 8831"/>
              <p:cNvSpPr>
                <a:spLocks noChangeShapeType="1"/>
              </p:cNvSpPr>
              <p:nvPr/>
            </p:nvSpPr>
            <p:spPr bwMode="auto">
              <a:xfrm flipV="1">
                <a:off x="1830" y="2128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08" name="Line 8832"/>
              <p:cNvSpPr>
                <a:spLocks noChangeShapeType="1"/>
              </p:cNvSpPr>
              <p:nvPr/>
            </p:nvSpPr>
            <p:spPr bwMode="auto">
              <a:xfrm>
                <a:off x="1699" y="2120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09" name="Line 8833"/>
              <p:cNvSpPr>
                <a:spLocks noChangeShapeType="1"/>
              </p:cNvSpPr>
              <p:nvPr/>
            </p:nvSpPr>
            <p:spPr bwMode="auto">
              <a:xfrm flipH="1" flipV="1">
                <a:off x="1826" y="212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10" name="Line 8834"/>
              <p:cNvSpPr>
                <a:spLocks noChangeShapeType="1"/>
              </p:cNvSpPr>
              <p:nvPr/>
            </p:nvSpPr>
            <p:spPr bwMode="auto">
              <a:xfrm>
                <a:off x="1699" y="211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11" name="Line 8835"/>
              <p:cNvSpPr>
                <a:spLocks noChangeShapeType="1"/>
              </p:cNvSpPr>
              <p:nvPr/>
            </p:nvSpPr>
            <p:spPr bwMode="auto">
              <a:xfrm flipH="1" flipV="1">
                <a:off x="1823" y="2116"/>
                <a:ext cx="3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12" name="Line 8836"/>
              <p:cNvSpPr>
                <a:spLocks noChangeShapeType="1"/>
              </p:cNvSpPr>
              <p:nvPr/>
            </p:nvSpPr>
            <p:spPr bwMode="auto">
              <a:xfrm>
                <a:off x="1699" y="211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13" name="Line 8837"/>
              <p:cNvSpPr>
                <a:spLocks noChangeShapeType="1"/>
              </p:cNvSpPr>
              <p:nvPr/>
            </p:nvSpPr>
            <p:spPr bwMode="auto">
              <a:xfrm flipH="1" flipV="1">
                <a:off x="1821" y="2112"/>
                <a:ext cx="2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14" name="Line 8838"/>
              <p:cNvSpPr>
                <a:spLocks noChangeShapeType="1"/>
              </p:cNvSpPr>
              <p:nvPr/>
            </p:nvSpPr>
            <p:spPr bwMode="auto">
              <a:xfrm flipV="1">
                <a:off x="1823" y="2114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15" name="Line 8839"/>
              <p:cNvSpPr>
                <a:spLocks noChangeShapeType="1"/>
              </p:cNvSpPr>
              <p:nvPr/>
            </p:nvSpPr>
            <p:spPr bwMode="auto">
              <a:xfrm>
                <a:off x="1699" y="210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16" name="Line 8840"/>
              <p:cNvSpPr>
                <a:spLocks noChangeShapeType="1"/>
              </p:cNvSpPr>
              <p:nvPr/>
            </p:nvSpPr>
            <p:spPr bwMode="auto">
              <a:xfrm flipH="1" flipV="1">
                <a:off x="1820" y="2107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17" name="Line 8841"/>
              <p:cNvSpPr>
                <a:spLocks noChangeShapeType="1"/>
              </p:cNvSpPr>
              <p:nvPr/>
            </p:nvSpPr>
            <p:spPr bwMode="auto">
              <a:xfrm>
                <a:off x="1699" y="2103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18" name="Line 8842"/>
              <p:cNvSpPr>
                <a:spLocks noChangeShapeType="1"/>
              </p:cNvSpPr>
              <p:nvPr/>
            </p:nvSpPr>
            <p:spPr bwMode="auto">
              <a:xfrm flipH="1" flipV="1">
                <a:off x="1818" y="2103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19" name="Line 8843"/>
              <p:cNvSpPr>
                <a:spLocks noChangeShapeType="1"/>
              </p:cNvSpPr>
              <p:nvPr/>
            </p:nvSpPr>
            <p:spPr bwMode="auto">
              <a:xfrm>
                <a:off x="1699" y="2099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20" name="Line 8844"/>
              <p:cNvSpPr>
                <a:spLocks noChangeShapeType="1"/>
              </p:cNvSpPr>
              <p:nvPr/>
            </p:nvSpPr>
            <p:spPr bwMode="auto">
              <a:xfrm flipV="1">
                <a:off x="1816" y="2099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21" name="Line 8845"/>
              <p:cNvSpPr>
                <a:spLocks noChangeShapeType="1"/>
              </p:cNvSpPr>
              <p:nvPr/>
            </p:nvSpPr>
            <p:spPr bwMode="auto">
              <a:xfrm flipH="1" flipV="1">
                <a:off x="1816" y="2100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22" name="Line 8846"/>
              <p:cNvSpPr>
                <a:spLocks noChangeShapeType="1"/>
              </p:cNvSpPr>
              <p:nvPr/>
            </p:nvSpPr>
            <p:spPr bwMode="auto">
              <a:xfrm flipH="1">
                <a:off x="1699" y="209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23" name="Line 8847"/>
              <p:cNvSpPr>
                <a:spLocks noChangeShapeType="1"/>
              </p:cNvSpPr>
              <p:nvPr/>
            </p:nvSpPr>
            <p:spPr bwMode="auto">
              <a:xfrm flipH="1" flipV="1">
                <a:off x="1814" y="2095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24" name="Line 8848"/>
              <p:cNvSpPr>
                <a:spLocks noChangeShapeType="1"/>
              </p:cNvSpPr>
              <p:nvPr/>
            </p:nvSpPr>
            <p:spPr bwMode="auto">
              <a:xfrm>
                <a:off x="1700" y="209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25" name="Line 8849"/>
              <p:cNvSpPr>
                <a:spLocks noChangeShapeType="1"/>
              </p:cNvSpPr>
              <p:nvPr/>
            </p:nvSpPr>
            <p:spPr bwMode="auto">
              <a:xfrm flipH="1" flipV="1">
                <a:off x="1813" y="209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26" name="Line 8850"/>
              <p:cNvSpPr>
                <a:spLocks noChangeShapeType="1"/>
              </p:cNvSpPr>
              <p:nvPr/>
            </p:nvSpPr>
            <p:spPr bwMode="auto">
              <a:xfrm>
                <a:off x="1700" y="208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27" name="Line 8851"/>
              <p:cNvSpPr>
                <a:spLocks noChangeShapeType="1"/>
              </p:cNvSpPr>
              <p:nvPr/>
            </p:nvSpPr>
            <p:spPr bwMode="auto">
              <a:xfrm flipH="1" flipV="1">
                <a:off x="1809" y="2086"/>
                <a:ext cx="2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28" name="Line 8852"/>
              <p:cNvSpPr>
                <a:spLocks noChangeShapeType="1"/>
              </p:cNvSpPr>
              <p:nvPr/>
            </p:nvSpPr>
            <p:spPr bwMode="auto">
              <a:xfrm flipH="1" flipV="1">
                <a:off x="1811" y="2087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29" name="Line 8853"/>
              <p:cNvSpPr>
                <a:spLocks noChangeShapeType="1"/>
              </p:cNvSpPr>
              <p:nvPr/>
            </p:nvSpPr>
            <p:spPr bwMode="auto">
              <a:xfrm>
                <a:off x="1700" y="208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30" name="Line 8854"/>
              <p:cNvSpPr>
                <a:spLocks noChangeShapeType="1"/>
              </p:cNvSpPr>
              <p:nvPr/>
            </p:nvSpPr>
            <p:spPr bwMode="auto">
              <a:xfrm flipH="1" flipV="1">
                <a:off x="1808" y="2082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31" name="Line 8855"/>
              <p:cNvSpPr>
                <a:spLocks noChangeShapeType="1"/>
              </p:cNvSpPr>
              <p:nvPr/>
            </p:nvSpPr>
            <p:spPr bwMode="auto">
              <a:xfrm>
                <a:off x="1700" y="207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32" name="Line 8856"/>
              <p:cNvSpPr>
                <a:spLocks noChangeShapeType="1"/>
              </p:cNvSpPr>
              <p:nvPr/>
            </p:nvSpPr>
            <p:spPr bwMode="auto">
              <a:xfrm flipH="1" flipV="1">
                <a:off x="1806" y="2078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33" name="Line 8857"/>
              <p:cNvSpPr>
                <a:spLocks noChangeShapeType="1"/>
              </p:cNvSpPr>
              <p:nvPr/>
            </p:nvSpPr>
            <p:spPr bwMode="auto">
              <a:xfrm>
                <a:off x="1700" y="207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34" name="Line 8858"/>
              <p:cNvSpPr>
                <a:spLocks noChangeShapeType="1"/>
              </p:cNvSpPr>
              <p:nvPr/>
            </p:nvSpPr>
            <p:spPr bwMode="auto">
              <a:xfrm>
                <a:off x="1700" y="2073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35" name="Line 8859"/>
              <p:cNvSpPr>
                <a:spLocks noChangeShapeType="1"/>
              </p:cNvSpPr>
              <p:nvPr/>
            </p:nvSpPr>
            <p:spPr bwMode="auto">
              <a:xfrm flipV="1">
                <a:off x="1804" y="2073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36" name="Line 8860"/>
              <p:cNvSpPr>
                <a:spLocks noChangeShapeType="1"/>
              </p:cNvSpPr>
              <p:nvPr/>
            </p:nvSpPr>
            <p:spPr bwMode="auto">
              <a:xfrm flipH="1" flipV="1">
                <a:off x="1804" y="2074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37" name="Line 8861"/>
              <p:cNvSpPr>
                <a:spLocks noChangeShapeType="1"/>
              </p:cNvSpPr>
              <p:nvPr/>
            </p:nvSpPr>
            <p:spPr bwMode="auto">
              <a:xfrm flipH="1">
                <a:off x="1700" y="2069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38" name="Line 8862"/>
              <p:cNvSpPr>
                <a:spLocks noChangeShapeType="1"/>
              </p:cNvSpPr>
              <p:nvPr/>
            </p:nvSpPr>
            <p:spPr bwMode="auto">
              <a:xfrm flipH="1" flipV="1">
                <a:off x="1801" y="2069"/>
                <a:ext cx="3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39" name="Line 8863"/>
              <p:cNvSpPr>
                <a:spLocks noChangeShapeType="1"/>
              </p:cNvSpPr>
              <p:nvPr/>
            </p:nvSpPr>
            <p:spPr bwMode="auto">
              <a:xfrm>
                <a:off x="1702" y="206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40" name="Line 8864"/>
              <p:cNvSpPr>
                <a:spLocks noChangeShapeType="1"/>
              </p:cNvSpPr>
              <p:nvPr/>
            </p:nvSpPr>
            <p:spPr bwMode="auto">
              <a:xfrm flipH="1" flipV="1">
                <a:off x="1799" y="2065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41" name="Line 8865"/>
              <p:cNvSpPr>
                <a:spLocks noChangeShapeType="1"/>
              </p:cNvSpPr>
              <p:nvPr/>
            </p:nvSpPr>
            <p:spPr bwMode="auto">
              <a:xfrm>
                <a:off x="1702" y="2060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42" name="Line 8866"/>
              <p:cNvSpPr>
                <a:spLocks noChangeShapeType="1"/>
              </p:cNvSpPr>
              <p:nvPr/>
            </p:nvSpPr>
            <p:spPr bwMode="auto">
              <a:xfrm flipV="1">
                <a:off x="1798" y="2060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43" name="Line 8867"/>
              <p:cNvSpPr>
                <a:spLocks noChangeShapeType="1"/>
              </p:cNvSpPr>
              <p:nvPr/>
            </p:nvSpPr>
            <p:spPr bwMode="auto">
              <a:xfrm flipH="1" flipV="1">
                <a:off x="1798" y="2062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44" name="Line 8868"/>
              <p:cNvSpPr>
                <a:spLocks noChangeShapeType="1"/>
              </p:cNvSpPr>
              <p:nvPr/>
            </p:nvSpPr>
            <p:spPr bwMode="auto">
              <a:xfrm>
                <a:off x="1702" y="2057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45" name="Line 8869"/>
              <p:cNvSpPr>
                <a:spLocks noChangeShapeType="1"/>
              </p:cNvSpPr>
              <p:nvPr/>
            </p:nvSpPr>
            <p:spPr bwMode="auto">
              <a:xfrm flipH="1" flipV="1">
                <a:off x="1796" y="2057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46" name="Line 8870"/>
              <p:cNvSpPr>
                <a:spLocks noChangeShapeType="1"/>
              </p:cNvSpPr>
              <p:nvPr/>
            </p:nvSpPr>
            <p:spPr bwMode="auto">
              <a:xfrm flipH="1">
                <a:off x="1702" y="2052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47" name="Line 8871"/>
              <p:cNvSpPr>
                <a:spLocks noChangeShapeType="1"/>
              </p:cNvSpPr>
              <p:nvPr/>
            </p:nvSpPr>
            <p:spPr bwMode="auto">
              <a:xfrm flipH="1" flipV="1">
                <a:off x="1793" y="2052"/>
                <a:ext cx="3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48" name="Line 8872"/>
              <p:cNvSpPr>
                <a:spLocks noChangeShapeType="1"/>
              </p:cNvSpPr>
              <p:nvPr/>
            </p:nvSpPr>
            <p:spPr bwMode="auto">
              <a:xfrm>
                <a:off x="1704" y="2048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49" name="Line 8873"/>
              <p:cNvSpPr>
                <a:spLocks noChangeShapeType="1"/>
              </p:cNvSpPr>
              <p:nvPr/>
            </p:nvSpPr>
            <p:spPr bwMode="auto">
              <a:xfrm flipH="1" flipV="1">
                <a:off x="1791" y="2048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50" name="Line 8874"/>
              <p:cNvSpPr>
                <a:spLocks noChangeShapeType="1"/>
              </p:cNvSpPr>
              <p:nvPr/>
            </p:nvSpPr>
            <p:spPr bwMode="auto">
              <a:xfrm flipV="1">
                <a:off x="1793" y="2051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51" name="Line 8875"/>
              <p:cNvSpPr>
                <a:spLocks noChangeShapeType="1"/>
              </p:cNvSpPr>
              <p:nvPr/>
            </p:nvSpPr>
            <p:spPr bwMode="auto">
              <a:xfrm>
                <a:off x="1704" y="204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52" name="Line 8876"/>
              <p:cNvSpPr>
                <a:spLocks noChangeShapeType="1"/>
              </p:cNvSpPr>
              <p:nvPr/>
            </p:nvSpPr>
            <p:spPr bwMode="auto">
              <a:xfrm flipH="1" flipV="1">
                <a:off x="1788" y="2044"/>
                <a:ext cx="3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53" name="Line 8877"/>
              <p:cNvSpPr>
                <a:spLocks noChangeShapeType="1"/>
              </p:cNvSpPr>
              <p:nvPr/>
            </p:nvSpPr>
            <p:spPr bwMode="auto">
              <a:xfrm flipH="1">
                <a:off x="1704" y="2039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54" name="Line 8878"/>
              <p:cNvSpPr>
                <a:spLocks noChangeShapeType="1"/>
              </p:cNvSpPr>
              <p:nvPr/>
            </p:nvSpPr>
            <p:spPr bwMode="auto">
              <a:xfrm flipV="1">
                <a:off x="1786" y="2039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55" name="Line 8879"/>
              <p:cNvSpPr>
                <a:spLocks noChangeShapeType="1"/>
              </p:cNvSpPr>
              <p:nvPr/>
            </p:nvSpPr>
            <p:spPr bwMode="auto">
              <a:xfrm flipH="1" flipV="1">
                <a:off x="1786" y="204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56" name="Line 8880"/>
              <p:cNvSpPr>
                <a:spLocks noChangeShapeType="1"/>
              </p:cNvSpPr>
              <p:nvPr/>
            </p:nvSpPr>
            <p:spPr bwMode="auto">
              <a:xfrm>
                <a:off x="1705" y="2035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57" name="Line 8881"/>
              <p:cNvSpPr>
                <a:spLocks noChangeShapeType="1"/>
              </p:cNvSpPr>
              <p:nvPr/>
            </p:nvSpPr>
            <p:spPr bwMode="auto">
              <a:xfrm flipH="1" flipV="1">
                <a:off x="1783" y="2035"/>
                <a:ext cx="3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58" name="Line 8882"/>
              <p:cNvSpPr>
                <a:spLocks noChangeShapeType="1"/>
              </p:cNvSpPr>
              <p:nvPr/>
            </p:nvSpPr>
            <p:spPr bwMode="auto">
              <a:xfrm flipH="1">
                <a:off x="1705" y="203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59" name="Line 8883"/>
              <p:cNvSpPr>
                <a:spLocks noChangeShapeType="1"/>
              </p:cNvSpPr>
              <p:nvPr/>
            </p:nvSpPr>
            <p:spPr bwMode="auto">
              <a:xfrm flipH="1" flipV="1">
                <a:off x="1781" y="2031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60" name="Line 8884"/>
              <p:cNvSpPr>
                <a:spLocks noChangeShapeType="1"/>
              </p:cNvSpPr>
              <p:nvPr/>
            </p:nvSpPr>
            <p:spPr bwMode="auto">
              <a:xfrm>
                <a:off x="1707" y="2026"/>
                <a:ext cx="1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61" name="Line 8885"/>
              <p:cNvSpPr>
                <a:spLocks noChangeShapeType="1"/>
              </p:cNvSpPr>
              <p:nvPr/>
            </p:nvSpPr>
            <p:spPr bwMode="auto">
              <a:xfrm flipH="1" flipV="1">
                <a:off x="1778" y="2026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62" name="Line 8886"/>
              <p:cNvSpPr>
                <a:spLocks noChangeShapeType="1"/>
              </p:cNvSpPr>
              <p:nvPr/>
            </p:nvSpPr>
            <p:spPr bwMode="auto">
              <a:xfrm flipH="1" flipV="1">
                <a:off x="1779" y="2030"/>
                <a:ext cx="2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63" name="Line 8887"/>
              <p:cNvSpPr>
                <a:spLocks noChangeShapeType="1"/>
              </p:cNvSpPr>
              <p:nvPr/>
            </p:nvSpPr>
            <p:spPr bwMode="auto">
              <a:xfrm flipH="1">
                <a:off x="1707" y="2023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64" name="Line 8888"/>
              <p:cNvSpPr>
                <a:spLocks noChangeShapeType="1"/>
              </p:cNvSpPr>
              <p:nvPr/>
            </p:nvSpPr>
            <p:spPr bwMode="auto">
              <a:xfrm flipH="1" flipV="1">
                <a:off x="1774" y="2023"/>
                <a:ext cx="4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65" name="Line 8889"/>
              <p:cNvSpPr>
                <a:spLocks noChangeShapeType="1"/>
              </p:cNvSpPr>
              <p:nvPr/>
            </p:nvSpPr>
            <p:spPr bwMode="auto">
              <a:xfrm flipH="1">
                <a:off x="1709" y="2018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66" name="Line 8890"/>
              <p:cNvSpPr>
                <a:spLocks noChangeShapeType="1"/>
              </p:cNvSpPr>
              <p:nvPr/>
            </p:nvSpPr>
            <p:spPr bwMode="auto">
              <a:xfrm flipH="1" flipV="1">
                <a:off x="1773" y="2018"/>
                <a:ext cx="1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67" name="Line 8891"/>
              <p:cNvSpPr>
                <a:spLocks noChangeShapeType="1"/>
              </p:cNvSpPr>
              <p:nvPr/>
            </p:nvSpPr>
            <p:spPr bwMode="auto">
              <a:xfrm flipV="1">
                <a:off x="1774" y="2021"/>
                <a:ext cx="1" cy="2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68" name="Line 8892"/>
              <p:cNvSpPr>
                <a:spLocks noChangeShapeType="1"/>
              </p:cNvSpPr>
              <p:nvPr/>
            </p:nvSpPr>
            <p:spPr bwMode="auto">
              <a:xfrm flipH="1">
                <a:off x="1711" y="2014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69" name="Line 8893"/>
              <p:cNvSpPr>
                <a:spLocks noChangeShapeType="1"/>
              </p:cNvSpPr>
              <p:nvPr/>
            </p:nvSpPr>
            <p:spPr bwMode="auto">
              <a:xfrm flipH="1" flipV="1">
                <a:off x="1769" y="2014"/>
                <a:ext cx="4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70" name="Line 8894"/>
              <p:cNvSpPr>
                <a:spLocks noChangeShapeType="1"/>
              </p:cNvSpPr>
              <p:nvPr/>
            </p:nvSpPr>
            <p:spPr bwMode="auto">
              <a:xfrm flipH="1">
                <a:off x="1712" y="2010"/>
                <a:ext cx="2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71" name="Line 8895"/>
              <p:cNvSpPr>
                <a:spLocks noChangeShapeType="1"/>
              </p:cNvSpPr>
              <p:nvPr/>
            </p:nvSpPr>
            <p:spPr bwMode="auto">
              <a:xfrm flipH="1" flipV="1">
                <a:off x="1766" y="2010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72" name="Line 8896"/>
              <p:cNvSpPr>
                <a:spLocks noChangeShapeType="1"/>
              </p:cNvSpPr>
              <p:nvPr/>
            </p:nvSpPr>
            <p:spPr bwMode="auto">
              <a:xfrm flipH="1" flipV="1">
                <a:off x="1768" y="2013"/>
                <a:ext cx="1" cy="1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73" name="Line 8897"/>
              <p:cNvSpPr>
                <a:spLocks noChangeShapeType="1"/>
              </p:cNvSpPr>
              <p:nvPr/>
            </p:nvSpPr>
            <p:spPr bwMode="auto">
              <a:xfrm flipH="1">
                <a:off x="1714" y="2005"/>
                <a:ext cx="2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74" name="Line 8898"/>
              <p:cNvSpPr>
                <a:spLocks noChangeShapeType="1"/>
              </p:cNvSpPr>
              <p:nvPr/>
            </p:nvSpPr>
            <p:spPr bwMode="auto">
              <a:xfrm flipH="1" flipV="1">
                <a:off x="1762" y="2005"/>
                <a:ext cx="4" cy="5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75" name="Line 8899"/>
              <p:cNvSpPr>
                <a:spLocks noChangeShapeType="1"/>
              </p:cNvSpPr>
              <p:nvPr/>
            </p:nvSpPr>
            <p:spPr bwMode="auto">
              <a:xfrm flipH="1">
                <a:off x="1716" y="2001"/>
                <a:ext cx="1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76" name="Line 8900"/>
              <p:cNvSpPr>
                <a:spLocks noChangeShapeType="1"/>
              </p:cNvSpPr>
              <p:nvPr/>
            </p:nvSpPr>
            <p:spPr bwMode="auto">
              <a:xfrm flipH="1" flipV="1">
                <a:off x="1757" y="2001"/>
                <a:ext cx="5" cy="4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29477" name="Line 8901"/>
              <p:cNvSpPr>
                <a:spLocks noChangeShapeType="1"/>
              </p:cNvSpPr>
              <p:nvPr/>
            </p:nvSpPr>
            <p:spPr bwMode="auto">
              <a:xfrm flipH="1">
                <a:off x="1717" y="1998"/>
                <a:ext cx="2" cy="3"/>
              </a:xfrm>
              <a:prstGeom prst="line">
                <a:avLst/>
              </a:prstGeom>
              <a:noFill/>
              <a:ln w="269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929479" name="Line 8903"/>
            <p:cNvSpPr>
              <a:spLocks noChangeShapeType="1"/>
            </p:cNvSpPr>
            <p:nvPr/>
          </p:nvSpPr>
          <p:spPr bwMode="auto">
            <a:xfrm flipH="1">
              <a:off x="1719" y="1997"/>
              <a:ext cx="2" cy="1"/>
            </a:xfrm>
            <a:prstGeom prst="line">
              <a:avLst/>
            </a:prstGeom>
            <a:noFill/>
            <a:ln w="2698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480" name="Line 8904"/>
            <p:cNvSpPr>
              <a:spLocks noChangeShapeType="1"/>
            </p:cNvSpPr>
            <p:nvPr/>
          </p:nvSpPr>
          <p:spPr bwMode="auto">
            <a:xfrm flipH="1" flipV="1">
              <a:off x="1752" y="1997"/>
              <a:ext cx="4" cy="2"/>
            </a:xfrm>
            <a:prstGeom prst="line">
              <a:avLst/>
            </a:prstGeom>
            <a:noFill/>
            <a:ln w="2698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481" name="Line 8905"/>
            <p:cNvSpPr>
              <a:spLocks noChangeShapeType="1"/>
            </p:cNvSpPr>
            <p:nvPr/>
          </p:nvSpPr>
          <p:spPr bwMode="auto">
            <a:xfrm flipH="1" flipV="1">
              <a:off x="1756" y="1999"/>
              <a:ext cx="1" cy="2"/>
            </a:xfrm>
            <a:prstGeom prst="line">
              <a:avLst/>
            </a:prstGeom>
            <a:noFill/>
            <a:ln w="2698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482" name="Line 8906"/>
            <p:cNvSpPr>
              <a:spLocks noChangeShapeType="1"/>
            </p:cNvSpPr>
            <p:nvPr/>
          </p:nvSpPr>
          <p:spPr bwMode="auto">
            <a:xfrm flipH="1">
              <a:off x="1721" y="1992"/>
              <a:ext cx="3" cy="5"/>
            </a:xfrm>
            <a:prstGeom prst="line">
              <a:avLst/>
            </a:prstGeom>
            <a:noFill/>
            <a:ln w="2698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483" name="Line 8907"/>
            <p:cNvSpPr>
              <a:spLocks noChangeShapeType="1"/>
            </p:cNvSpPr>
            <p:nvPr/>
          </p:nvSpPr>
          <p:spPr bwMode="auto">
            <a:xfrm flipH="1" flipV="1">
              <a:off x="1747" y="1992"/>
              <a:ext cx="2" cy="2"/>
            </a:xfrm>
            <a:prstGeom prst="line">
              <a:avLst/>
            </a:prstGeom>
            <a:noFill/>
            <a:ln w="2698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484" name="Line 8908"/>
            <p:cNvSpPr>
              <a:spLocks noChangeShapeType="1"/>
            </p:cNvSpPr>
            <p:nvPr/>
          </p:nvSpPr>
          <p:spPr bwMode="auto">
            <a:xfrm flipH="1" flipV="1">
              <a:off x="1749" y="1994"/>
              <a:ext cx="3" cy="3"/>
            </a:xfrm>
            <a:prstGeom prst="line">
              <a:avLst/>
            </a:prstGeom>
            <a:noFill/>
            <a:ln w="2698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485" name="Line 8909"/>
            <p:cNvSpPr>
              <a:spLocks noChangeShapeType="1"/>
            </p:cNvSpPr>
            <p:nvPr/>
          </p:nvSpPr>
          <p:spPr bwMode="auto">
            <a:xfrm flipH="1">
              <a:off x="1724" y="1992"/>
              <a:ext cx="2" cy="1"/>
            </a:xfrm>
            <a:prstGeom prst="line">
              <a:avLst/>
            </a:prstGeom>
            <a:noFill/>
            <a:ln w="2698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486" name="Line 8910"/>
            <p:cNvSpPr>
              <a:spLocks noChangeShapeType="1"/>
            </p:cNvSpPr>
            <p:nvPr/>
          </p:nvSpPr>
          <p:spPr bwMode="auto">
            <a:xfrm flipH="1">
              <a:off x="1726" y="1989"/>
              <a:ext cx="5" cy="3"/>
            </a:xfrm>
            <a:prstGeom prst="line">
              <a:avLst/>
            </a:prstGeom>
            <a:noFill/>
            <a:ln w="2698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487" name="Line 8911"/>
            <p:cNvSpPr>
              <a:spLocks noChangeShapeType="1"/>
            </p:cNvSpPr>
            <p:nvPr/>
          </p:nvSpPr>
          <p:spPr bwMode="auto">
            <a:xfrm flipH="1">
              <a:off x="1731" y="1989"/>
              <a:ext cx="6" cy="1"/>
            </a:xfrm>
            <a:prstGeom prst="line">
              <a:avLst/>
            </a:prstGeom>
            <a:noFill/>
            <a:ln w="2698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488" name="Line 8912"/>
            <p:cNvSpPr>
              <a:spLocks noChangeShapeType="1"/>
            </p:cNvSpPr>
            <p:nvPr/>
          </p:nvSpPr>
          <p:spPr bwMode="auto">
            <a:xfrm flipH="1" flipV="1">
              <a:off x="1737" y="1989"/>
              <a:ext cx="7" cy="2"/>
            </a:xfrm>
            <a:prstGeom prst="line">
              <a:avLst/>
            </a:prstGeom>
            <a:noFill/>
            <a:ln w="2698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489" name="Line 8913"/>
            <p:cNvSpPr>
              <a:spLocks noChangeShapeType="1"/>
            </p:cNvSpPr>
            <p:nvPr/>
          </p:nvSpPr>
          <p:spPr bwMode="auto">
            <a:xfrm flipH="1" flipV="1">
              <a:off x="1744" y="1991"/>
              <a:ext cx="3" cy="1"/>
            </a:xfrm>
            <a:prstGeom prst="line">
              <a:avLst/>
            </a:prstGeom>
            <a:noFill/>
            <a:ln w="2698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490" name="Freeform 8914"/>
            <p:cNvSpPr>
              <a:spLocks/>
            </p:cNvSpPr>
            <p:nvPr/>
          </p:nvSpPr>
          <p:spPr bwMode="auto">
            <a:xfrm>
              <a:off x="1907" y="2927"/>
              <a:ext cx="50" cy="35"/>
            </a:xfrm>
            <a:custGeom>
              <a:avLst/>
              <a:gdLst>
                <a:gd name="T0" fmla="*/ 50 w 50"/>
                <a:gd name="T1" fmla="*/ 18 h 35"/>
                <a:gd name="T2" fmla="*/ 48 w 50"/>
                <a:gd name="T3" fmla="*/ 12 h 35"/>
                <a:gd name="T4" fmla="*/ 45 w 50"/>
                <a:gd name="T5" fmla="*/ 7 h 35"/>
                <a:gd name="T6" fmla="*/ 40 w 50"/>
                <a:gd name="T7" fmla="*/ 4 h 35"/>
                <a:gd name="T8" fmla="*/ 33 w 50"/>
                <a:gd name="T9" fmla="*/ 1 h 35"/>
                <a:gd name="T10" fmla="*/ 25 w 50"/>
                <a:gd name="T11" fmla="*/ 0 h 35"/>
                <a:gd name="T12" fmla="*/ 17 w 50"/>
                <a:gd name="T13" fmla="*/ 1 h 35"/>
                <a:gd name="T14" fmla="*/ 10 w 50"/>
                <a:gd name="T15" fmla="*/ 4 h 35"/>
                <a:gd name="T16" fmla="*/ 5 w 50"/>
                <a:gd name="T17" fmla="*/ 7 h 35"/>
                <a:gd name="T18" fmla="*/ 1 w 50"/>
                <a:gd name="T19" fmla="*/ 12 h 35"/>
                <a:gd name="T20" fmla="*/ 0 w 50"/>
                <a:gd name="T21" fmla="*/ 18 h 35"/>
                <a:gd name="T22" fmla="*/ 1 w 50"/>
                <a:gd name="T23" fmla="*/ 23 h 35"/>
                <a:gd name="T24" fmla="*/ 5 w 50"/>
                <a:gd name="T25" fmla="*/ 28 h 35"/>
                <a:gd name="T26" fmla="*/ 10 w 50"/>
                <a:gd name="T27" fmla="*/ 32 h 35"/>
                <a:gd name="T28" fmla="*/ 17 w 50"/>
                <a:gd name="T29" fmla="*/ 34 h 35"/>
                <a:gd name="T30" fmla="*/ 25 w 50"/>
                <a:gd name="T31" fmla="*/ 35 h 35"/>
                <a:gd name="T32" fmla="*/ 33 w 50"/>
                <a:gd name="T33" fmla="*/ 34 h 35"/>
                <a:gd name="T34" fmla="*/ 40 w 50"/>
                <a:gd name="T35" fmla="*/ 32 h 35"/>
                <a:gd name="T36" fmla="*/ 45 w 50"/>
                <a:gd name="T37" fmla="*/ 28 h 35"/>
                <a:gd name="T38" fmla="*/ 48 w 50"/>
                <a:gd name="T39" fmla="*/ 23 h 35"/>
                <a:gd name="T40" fmla="*/ 50 w 50"/>
                <a:gd name="T41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35">
                  <a:moveTo>
                    <a:pt x="50" y="18"/>
                  </a:moveTo>
                  <a:lnTo>
                    <a:pt x="48" y="12"/>
                  </a:lnTo>
                  <a:lnTo>
                    <a:pt x="45" y="7"/>
                  </a:lnTo>
                  <a:lnTo>
                    <a:pt x="40" y="4"/>
                  </a:lnTo>
                  <a:lnTo>
                    <a:pt x="33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10" y="4"/>
                  </a:lnTo>
                  <a:lnTo>
                    <a:pt x="5" y="7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5" y="28"/>
                  </a:lnTo>
                  <a:lnTo>
                    <a:pt x="10" y="32"/>
                  </a:lnTo>
                  <a:lnTo>
                    <a:pt x="17" y="34"/>
                  </a:lnTo>
                  <a:lnTo>
                    <a:pt x="25" y="35"/>
                  </a:lnTo>
                  <a:lnTo>
                    <a:pt x="33" y="34"/>
                  </a:lnTo>
                  <a:lnTo>
                    <a:pt x="40" y="32"/>
                  </a:lnTo>
                  <a:lnTo>
                    <a:pt x="45" y="28"/>
                  </a:lnTo>
                  <a:lnTo>
                    <a:pt x="48" y="23"/>
                  </a:lnTo>
                  <a:lnTo>
                    <a:pt x="50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491" name="Freeform 8915"/>
            <p:cNvSpPr>
              <a:spLocks/>
            </p:cNvSpPr>
            <p:nvPr/>
          </p:nvSpPr>
          <p:spPr bwMode="auto">
            <a:xfrm>
              <a:off x="2316" y="4167"/>
              <a:ext cx="84" cy="61"/>
            </a:xfrm>
            <a:custGeom>
              <a:avLst/>
              <a:gdLst>
                <a:gd name="T0" fmla="*/ 47 w 84"/>
                <a:gd name="T1" fmla="*/ 46 h 61"/>
                <a:gd name="T2" fmla="*/ 65 w 84"/>
                <a:gd name="T3" fmla="*/ 27 h 61"/>
                <a:gd name="T4" fmla="*/ 67 w 84"/>
                <a:gd name="T5" fmla="*/ 22 h 61"/>
                <a:gd name="T6" fmla="*/ 69 w 84"/>
                <a:gd name="T7" fmla="*/ 17 h 61"/>
                <a:gd name="T8" fmla="*/ 69 w 84"/>
                <a:gd name="T9" fmla="*/ 15 h 61"/>
                <a:gd name="T10" fmla="*/ 67 w 84"/>
                <a:gd name="T11" fmla="*/ 13 h 61"/>
                <a:gd name="T12" fmla="*/ 67 w 84"/>
                <a:gd name="T13" fmla="*/ 9 h 61"/>
                <a:gd name="T14" fmla="*/ 67 w 84"/>
                <a:gd name="T15" fmla="*/ 7 h 61"/>
                <a:gd name="T16" fmla="*/ 67 w 84"/>
                <a:gd name="T17" fmla="*/ 3 h 61"/>
                <a:gd name="T18" fmla="*/ 69 w 84"/>
                <a:gd name="T19" fmla="*/ 1 h 61"/>
                <a:gd name="T20" fmla="*/ 72 w 84"/>
                <a:gd name="T21" fmla="*/ 0 h 61"/>
                <a:gd name="T22" fmla="*/ 75 w 84"/>
                <a:gd name="T23" fmla="*/ 0 h 61"/>
                <a:gd name="T24" fmla="*/ 79 w 84"/>
                <a:gd name="T25" fmla="*/ 0 h 61"/>
                <a:gd name="T26" fmla="*/ 82 w 84"/>
                <a:gd name="T27" fmla="*/ 1 h 61"/>
                <a:gd name="T28" fmla="*/ 84 w 84"/>
                <a:gd name="T29" fmla="*/ 3 h 61"/>
                <a:gd name="T30" fmla="*/ 84 w 84"/>
                <a:gd name="T31" fmla="*/ 7 h 61"/>
                <a:gd name="T32" fmla="*/ 84 w 84"/>
                <a:gd name="T33" fmla="*/ 9 h 61"/>
                <a:gd name="T34" fmla="*/ 82 w 84"/>
                <a:gd name="T35" fmla="*/ 10 h 61"/>
                <a:gd name="T36" fmla="*/ 81 w 84"/>
                <a:gd name="T37" fmla="*/ 15 h 61"/>
                <a:gd name="T38" fmla="*/ 77 w 84"/>
                <a:gd name="T39" fmla="*/ 21 h 61"/>
                <a:gd name="T40" fmla="*/ 62 w 84"/>
                <a:gd name="T41" fmla="*/ 37 h 61"/>
                <a:gd name="T42" fmla="*/ 40 w 84"/>
                <a:gd name="T43" fmla="*/ 61 h 61"/>
                <a:gd name="T44" fmla="*/ 39 w 84"/>
                <a:gd name="T45" fmla="*/ 61 h 61"/>
                <a:gd name="T46" fmla="*/ 18 w 84"/>
                <a:gd name="T47" fmla="*/ 21 h 61"/>
                <a:gd name="T48" fmla="*/ 15 w 84"/>
                <a:gd name="T49" fmla="*/ 15 h 61"/>
                <a:gd name="T50" fmla="*/ 12 w 84"/>
                <a:gd name="T51" fmla="*/ 11 h 61"/>
                <a:gd name="T52" fmla="*/ 10 w 84"/>
                <a:gd name="T53" fmla="*/ 9 h 61"/>
                <a:gd name="T54" fmla="*/ 7 w 84"/>
                <a:gd name="T55" fmla="*/ 7 h 61"/>
                <a:gd name="T56" fmla="*/ 3 w 84"/>
                <a:gd name="T57" fmla="*/ 5 h 61"/>
                <a:gd name="T58" fmla="*/ 2 w 84"/>
                <a:gd name="T59" fmla="*/ 5 h 61"/>
                <a:gd name="T60" fmla="*/ 0 w 84"/>
                <a:gd name="T61" fmla="*/ 7 h 61"/>
                <a:gd name="T62" fmla="*/ 0 w 84"/>
                <a:gd name="T63" fmla="*/ 3 h 61"/>
                <a:gd name="T64" fmla="*/ 18 w 84"/>
                <a:gd name="T65" fmla="*/ 0 h 61"/>
                <a:gd name="T66" fmla="*/ 22 w 84"/>
                <a:gd name="T67" fmla="*/ 0 h 61"/>
                <a:gd name="T68" fmla="*/ 27 w 84"/>
                <a:gd name="T69" fmla="*/ 7 h 61"/>
                <a:gd name="T70" fmla="*/ 30 w 84"/>
                <a:gd name="T71" fmla="*/ 14 h 61"/>
                <a:gd name="T72" fmla="*/ 47 w 84"/>
                <a:gd name="T73" fmla="*/ 4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4" h="61">
                  <a:moveTo>
                    <a:pt x="47" y="46"/>
                  </a:moveTo>
                  <a:lnTo>
                    <a:pt x="65" y="27"/>
                  </a:lnTo>
                  <a:lnTo>
                    <a:pt x="67" y="22"/>
                  </a:lnTo>
                  <a:lnTo>
                    <a:pt x="69" y="17"/>
                  </a:lnTo>
                  <a:lnTo>
                    <a:pt x="69" y="15"/>
                  </a:lnTo>
                  <a:lnTo>
                    <a:pt x="67" y="13"/>
                  </a:lnTo>
                  <a:lnTo>
                    <a:pt x="67" y="9"/>
                  </a:lnTo>
                  <a:lnTo>
                    <a:pt x="67" y="7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2" y="1"/>
                  </a:lnTo>
                  <a:lnTo>
                    <a:pt x="84" y="3"/>
                  </a:lnTo>
                  <a:lnTo>
                    <a:pt x="84" y="7"/>
                  </a:lnTo>
                  <a:lnTo>
                    <a:pt x="84" y="9"/>
                  </a:lnTo>
                  <a:lnTo>
                    <a:pt x="82" y="10"/>
                  </a:lnTo>
                  <a:lnTo>
                    <a:pt x="81" y="15"/>
                  </a:lnTo>
                  <a:lnTo>
                    <a:pt x="77" y="21"/>
                  </a:lnTo>
                  <a:lnTo>
                    <a:pt x="62" y="37"/>
                  </a:lnTo>
                  <a:lnTo>
                    <a:pt x="40" y="61"/>
                  </a:lnTo>
                  <a:lnTo>
                    <a:pt x="39" y="61"/>
                  </a:lnTo>
                  <a:lnTo>
                    <a:pt x="18" y="21"/>
                  </a:lnTo>
                  <a:lnTo>
                    <a:pt x="15" y="15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7" y="7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3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7" y="7"/>
                  </a:lnTo>
                  <a:lnTo>
                    <a:pt x="30" y="14"/>
                  </a:lnTo>
                  <a:lnTo>
                    <a:pt x="47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492" name="Freeform 8916"/>
            <p:cNvSpPr>
              <a:spLocks noEditPoints="1"/>
            </p:cNvSpPr>
            <p:nvPr/>
          </p:nvSpPr>
          <p:spPr bwMode="auto">
            <a:xfrm>
              <a:off x="2412" y="4222"/>
              <a:ext cx="62" cy="48"/>
            </a:xfrm>
            <a:custGeom>
              <a:avLst/>
              <a:gdLst>
                <a:gd name="T0" fmla="*/ 43 w 62"/>
                <a:gd name="T1" fmla="*/ 31 h 48"/>
                <a:gd name="T2" fmla="*/ 60 w 62"/>
                <a:gd name="T3" fmla="*/ 34 h 48"/>
                <a:gd name="T4" fmla="*/ 58 w 62"/>
                <a:gd name="T5" fmla="*/ 37 h 48"/>
                <a:gd name="T6" fmla="*/ 55 w 62"/>
                <a:gd name="T7" fmla="*/ 41 h 48"/>
                <a:gd name="T8" fmla="*/ 50 w 62"/>
                <a:gd name="T9" fmla="*/ 44 h 48"/>
                <a:gd name="T10" fmla="*/ 45 w 62"/>
                <a:gd name="T11" fmla="*/ 45 h 48"/>
                <a:gd name="T12" fmla="*/ 38 w 62"/>
                <a:gd name="T13" fmla="*/ 47 h 48"/>
                <a:gd name="T14" fmla="*/ 31 w 62"/>
                <a:gd name="T15" fmla="*/ 48 h 48"/>
                <a:gd name="T16" fmla="*/ 23 w 62"/>
                <a:gd name="T17" fmla="*/ 47 h 48"/>
                <a:gd name="T18" fmla="*/ 16 w 62"/>
                <a:gd name="T19" fmla="*/ 45 h 48"/>
                <a:gd name="T20" fmla="*/ 11 w 62"/>
                <a:gd name="T21" fmla="*/ 43 h 48"/>
                <a:gd name="T22" fmla="*/ 6 w 62"/>
                <a:gd name="T23" fmla="*/ 40 h 48"/>
                <a:gd name="T24" fmla="*/ 3 w 62"/>
                <a:gd name="T25" fmla="*/ 35 h 48"/>
                <a:gd name="T26" fmla="*/ 0 w 62"/>
                <a:gd name="T27" fmla="*/ 30 h 48"/>
                <a:gd name="T28" fmla="*/ 0 w 62"/>
                <a:gd name="T29" fmla="*/ 24 h 48"/>
                <a:gd name="T30" fmla="*/ 0 w 62"/>
                <a:gd name="T31" fmla="*/ 18 h 48"/>
                <a:gd name="T32" fmla="*/ 1 w 62"/>
                <a:gd name="T33" fmla="*/ 14 h 48"/>
                <a:gd name="T34" fmla="*/ 5 w 62"/>
                <a:gd name="T35" fmla="*/ 9 h 48"/>
                <a:gd name="T36" fmla="*/ 8 w 62"/>
                <a:gd name="T37" fmla="*/ 6 h 48"/>
                <a:gd name="T38" fmla="*/ 15 w 62"/>
                <a:gd name="T39" fmla="*/ 2 h 48"/>
                <a:gd name="T40" fmla="*/ 21 w 62"/>
                <a:gd name="T41" fmla="*/ 0 h 48"/>
                <a:gd name="T42" fmla="*/ 30 w 62"/>
                <a:gd name="T43" fmla="*/ 0 h 48"/>
                <a:gd name="T44" fmla="*/ 37 w 62"/>
                <a:gd name="T45" fmla="*/ 0 h 48"/>
                <a:gd name="T46" fmla="*/ 43 w 62"/>
                <a:gd name="T47" fmla="*/ 1 h 48"/>
                <a:gd name="T48" fmla="*/ 48 w 62"/>
                <a:gd name="T49" fmla="*/ 3 h 48"/>
                <a:gd name="T50" fmla="*/ 53 w 62"/>
                <a:gd name="T51" fmla="*/ 6 h 48"/>
                <a:gd name="T52" fmla="*/ 60 w 62"/>
                <a:gd name="T53" fmla="*/ 15 h 48"/>
                <a:gd name="T54" fmla="*/ 62 w 62"/>
                <a:gd name="T55" fmla="*/ 27 h 48"/>
                <a:gd name="T56" fmla="*/ 16 w 62"/>
                <a:gd name="T57" fmla="*/ 27 h 48"/>
                <a:gd name="T58" fmla="*/ 16 w 62"/>
                <a:gd name="T59" fmla="*/ 30 h 48"/>
                <a:gd name="T60" fmla="*/ 18 w 62"/>
                <a:gd name="T61" fmla="*/ 32 h 48"/>
                <a:gd name="T62" fmla="*/ 21 w 62"/>
                <a:gd name="T63" fmla="*/ 35 h 48"/>
                <a:gd name="T64" fmla="*/ 26 w 62"/>
                <a:gd name="T65" fmla="*/ 37 h 48"/>
                <a:gd name="T66" fmla="*/ 31 w 62"/>
                <a:gd name="T67" fmla="*/ 38 h 48"/>
                <a:gd name="T68" fmla="*/ 35 w 62"/>
                <a:gd name="T69" fmla="*/ 38 h 48"/>
                <a:gd name="T70" fmla="*/ 38 w 62"/>
                <a:gd name="T71" fmla="*/ 37 h 48"/>
                <a:gd name="T72" fmla="*/ 42 w 62"/>
                <a:gd name="T73" fmla="*/ 35 h 48"/>
                <a:gd name="T74" fmla="*/ 43 w 62"/>
                <a:gd name="T75" fmla="*/ 31 h 48"/>
                <a:gd name="T76" fmla="*/ 45 w 62"/>
                <a:gd name="T77" fmla="*/ 20 h 48"/>
                <a:gd name="T78" fmla="*/ 43 w 62"/>
                <a:gd name="T79" fmla="*/ 16 h 48"/>
                <a:gd name="T80" fmla="*/ 43 w 62"/>
                <a:gd name="T81" fmla="*/ 14 h 48"/>
                <a:gd name="T82" fmla="*/ 40 w 62"/>
                <a:gd name="T83" fmla="*/ 11 h 48"/>
                <a:gd name="T84" fmla="*/ 37 w 62"/>
                <a:gd name="T85" fmla="*/ 9 h 48"/>
                <a:gd name="T86" fmla="*/ 31 w 62"/>
                <a:gd name="T87" fmla="*/ 9 h 48"/>
                <a:gd name="T88" fmla="*/ 25 w 62"/>
                <a:gd name="T89" fmla="*/ 9 h 48"/>
                <a:gd name="T90" fmla="*/ 21 w 62"/>
                <a:gd name="T91" fmla="*/ 11 h 48"/>
                <a:gd name="T92" fmla="*/ 18 w 62"/>
                <a:gd name="T93" fmla="*/ 14 h 48"/>
                <a:gd name="T94" fmla="*/ 18 w 62"/>
                <a:gd name="T95" fmla="*/ 16 h 48"/>
                <a:gd name="T96" fmla="*/ 16 w 62"/>
                <a:gd name="T97" fmla="*/ 20 h 48"/>
                <a:gd name="T98" fmla="*/ 45 w 62"/>
                <a:gd name="T99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" h="48">
                  <a:moveTo>
                    <a:pt x="43" y="31"/>
                  </a:moveTo>
                  <a:lnTo>
                    <a:pt x="60" y="34"/>
                  </a:lnTo>
                  <a:lnTo>
                    <a:pt x="58" y="37"/>
                  </a:lnTo>
                  <a:lnTo>
                    <a:pt x="55" y="41"/>
                  </a:lnTo>
                  <a:lnTo>
                    <a:pt x="50" y="44"/>
                  </a:lnTo>
                  <a:lnTo>
                    <a:pt x="45" y="45"/>
                  </a:lnTo>
                  <a:lnTo>
                    <a:pt x="38" y="47"/>
                  </a:lnTo>
                  <a:lnTo>
                    <a:pt x="31" y="48"/>
                  </a:lnTo>
                  <a:lnTo>
                    <a:pt x="23" y="47"/>
                  </a:lnTo>
                  <a:lnTo>
                    <a:pt x="16" y="45"/>
                  </a:lnTo>
                  <a:lnTo>
                    <a:pt x="11" y="43"/>
                  </a:lnTo>
                  <a:lnTo>
                    <a:pt x="6" y="40"/>
                  </a:lnTo>
                  <a:lnTo>
                    <a:pt x="3" y="35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43" y="1"/>
                  </a:lnTo>
                  <a:lnTo>
                    <a:pt x="48" y="3"/>
                  </a:lnTo>
                  <a:lnTo>
                    <a:pt x="53" y="6"/>
                  </a:lnTo>
                  <a:lnTo>
                    <a:pt x="60" y="15"/>
                  </a:lnTo>
                  <a:lnTo>
                    <a:pt x="62" y="27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8" y="32"/>
                  </a:lnTo>
                  <a:lnTo>
                    <a:pt x="21" y="35"/>
                  </a:lnTo>
                  <a:lnTo>
                    <a:pt x="26" y="37"/>
                  </a:lnTo>
                  <a:lnTo>
                    <a:pt x="31" y="38"/>
                  </a:lnTo>
                  <a:lnTo>
                    <a:pt x="35" y="38"/>
                  </a:lnTo>
                  <a:lnTo>
                    <a:pt x="38" y="37"/>
                  </a:lnTo>
                  <a:lnTo>
                    <a:pt x="42" y="35"/>
                  </a:lnTo>
                  <a:lnTo>
                    <a:pt x="43" y="31"/>
                  </a:lnTo>
                  <a:close/>
                  <a:moveTo>
                    <a:pt x="45" y="20"/>
                  </a:moveTo>
                  <a:lnTo>
                    <a:pt x="43" y="16"/>
                  </a:lnTo>
                  <a:lnTo>
                    <a:pt x="43" y="14"/>
                  </a:lnTo>
                  <a:lnTo>
                    <a:pt x="40" y="11"/>
                  </a:lnTo>
                  <a:lnTo>
                    <a:pt x="37" y="9"/>
                  </a:lnTo>
                  <a:lnTo>
                    <a:pt x="31" y="9"/>
                  </a:lnTo>
                  <a:lnTo>
                    <a:pt x="25" y="9"/>
                  </a:lnTo>
                  <a:lnTo>
                    <a:pt x="21" y="11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45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493" name="Freeform 8917"/>
            <p:cNvSpPr>
              <a:spLocks/>
            </p:cNvSpPr>
            <p:nvPr/>
          </p:nvSpPr>
          <p:spPr bwMode="auto">
            <a:xfrm>
              <a:off x="2532" y="4134"/>
              <a:ext cx="64" cy="92"/>
            </a:xfrm>
            <a:custGeom>
              <a:avLst/>
              <a:gdLst>
                <a:gd name="T0" fmla="*/ 0 w 64"/>
                <a:gd name="T1" fmla="*/ 26 h 92"/>
                <a:gd name="T2" fmla="*/ 14 w 64"/>
                <a:gd name="T3" fmla="*/ 26 h 92"/>
                <a:gd name="T4" fmla="*/ 14 w 64"/>
                <a:gd name="T5" fmla="*/ 21 h 92"/>
                <a:gd name="T6" fmla="*/ 14 w 64"/>
                <a:gd name="T7" fmla="*/ 16 h 92"/>
                <a:gd name="T8" fmla="*/ 15 w 64"/>
                <a:gd name="T9" fmla="*/ 12 h 92"/>
                <a:gd name="T10" fmla="*/ 17 w 64"/>
                <a:gd name="T11" fmla="*/ 8 h 92"/>
                <a:gd name="T12" fmla="*/ 21 w 64"/>
                <a:gd name="T13" fmla="*/ 5 h 92"/>
                <a:gd name="T14" fmla="*/ 26 w 64"/>
                <a:gd name="T15" fmla="*/ 2 h 92"/>
                <a:gd name="T16" fmla="*/ 31 w 64"/>
                <a:gd name="T17" fmla="*/ 0 h 92"/>
                <a:gd name="T18" fmla="*/ 37 w 64"/>
                <a:gd name="T19" fmla="*/ 0 h 92"/>
                <a:gd name="T20" fmla="*/ 42 w 64"/>
                <a:gd name="T21" fmla="*/ 0 h 92"/>
                <a:gd name="T22" fmla="*/ 54 w 64"/>
                <a:gd name="T23" fmla="*/ 0 h 92"/>
                <a:gd name="T24" fmla="*/ 64 w 64"/>
                <a:gd name="T25" fmla="*/ 1 h 92"/>
                <a:gd name="T26" fmla="*/ 61 w 64"/>
                <a:gd name="T27" fmla="*/ 14 h 92"/>
                <a:gd name="T28" fmla="*/ 56 w 64"/>
                <a:gd name="T29" fmla="*/ 13 h 92"/>
                <a:gd name="T30" fmla="*/ 49 w 64"/>
                <a:gd name="T31" fmla="*/ 13 h 92"/>
                <a:gd name="T32" fmla="*/ 44 w 64"/>
                <a:gd name="T33" fmla="*/ 13 h 92"/>
                <a:gd name="T34" fmla="*/ 41 w 64"/>
                <a:gd name="T35" fmla="*/ 14 h 92"/>
                <a:gd name="T36" fmla="*/ 41 w 64"/>
                <a:gd name="T37" fmla="*/ 16 h 92"/>
                <a:gd name="T38" fmla="*/ 39 w 64"/>
                <a:gd name="T39" fmla="*/ 19 h 92"/>
                <a:gd name="T40" fmla="*/ 39 w 64"/>
                <a:gd name="T41" fmla="*/ 21 h 92"/>
                <a:gd name="T42" fmla="*/ 39 w 64"/>
                <a:gd name="T43" fmla="*/ 26 h 92"/>
                <a:gd name="T44" fmla="*/ 57 w 64"/>
                <a:gd name="T45" fmla="*/ 26 h 92"/>
                <a:gd name="T46" fmla="*/ 57 w 64"/>
                <a:gd name="T47" fmla="*/ 40 h 92"/>
                <a:gd name="T48" fmla="*/ 39 w 64"/>
                <a:gd name="T49" fmla="*/ 40 h 92"/>
                <a:gd name="T50" fmla="*/ 39 w 64"/>
                <a:gd name="T51" fmla="*/ 92 h 92"/>
                <a:gd name="T52" fmla="*/ 14 w 64"/>
                <a:gd name="T53" fmla="*/ 92 h 92"/>
                <a:gd name="T54" fmla="*/ 14 w 64"/>
                <a:gd name="T55" fmla="*/ 40 h 92"/>
                <a:gd name="T56" fmla="*/ 0 w 64"/>
                <a:gd name="T57" fmla="*/ 40 h 92"/>
                <a:gd name="T58" fmla="*/ 0 w 64"/>
                <a:gd name="T59" fmla="*/ 2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92">
                  <a:moveTo>
                    <a:pt x="0" y="26"/>
                  </a:moveTo>
                  <a:lnTo>
                    <a:pt x="14" y="26"/>
                  </a:lnTo>
                  <a:lnTo>
                    <a:pt x="14" y="21"/>
                  </a:lnTo>
                  <a:lnTo>
                    <a:pt x="14" y="16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21" y="5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7" y="0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64" y="1"/>
                  </a:lnTo>
                  <a:lnTo>
                    <a:pt x="61" y="14"/>
                  </a:lnTo>
                  <a:lnTo>
                    <a:pt x="56" y="13"/>
                  </a:lnTo>
                  <a:lnTo>
                    <a:pt x="49" y="13"/>
                  </a:lnTo>
                  <a:lnTo>
                    <a:pt x="44" y="13"/>
                  </a:lnTo>
                  <a:lnTo>
                    <a:pt x="41" y="14"/>
                  </a:lnTo>
                  <a:lnTo>
                    <a:pt x="41" y="16"/>
                  </a:lnTo>
                  <a:lnTo>
                    <a:pt x="39" y="19"/>
                  </a:lnTo>
                  <a:lnTo>
                    <a:pt x="39" y="21"/>
                  </a:lnTo>
                  <a:lnTo>
                    <a:pt x="39" y="26"/>
                  </a:lnTo>
                  <a:lnTo>
                    <a:pt x="57" y="26"/>
                  </a:lnTo>
                  <a:lnTo>
                    <a:pt x="57" y="40"/>
                  </a:lnTo>
                  <a:lnTo>
                    <a:pt x="39" y="40"/>
                  </a:lnTo>
                  <a:lnTo>
                    <a:pt x="39" y="92"/>
                  </a:lnTo>
                  <a:lnTo>
                    <a:pt x="14" y="92"/>
                  </a:lnTo>
                  <a:lnTo>
                    <a:pt x="14" y="40"/>
                  </a:lnTo>
                  <a:lnTo>
                    <a:pt x="0" y="4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494" name="Rectangle 8918"/>
            <p:cNvSpPr>
              <a:spLocks noChangeArrowheads="1"/>
            </p:cNvSpPr>
            <p:nvPr/>
          </p:nvSpPr>
          <p:spPr bwMode="auto">
            <a:xfrm>
              <a:off x="2603" y="4135"/>
              <a:ext cx="25" cy="91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495" name="Freeform 8919"/>
            <p:cNvSpPr>
              <a:spLocks/>
            </p:cNvSpPr>
            <p:nvPr/>
          </p:nvSpPr>
          <p:spPr bwMode="auto">
            <a:xfrm>
              <a:off x="2655" y="4160"/>
              <a:ext cx="87" cy="68"/>
            </a:xfrm>
            <a:custGeom>
              <a:avLst/>
              <a:gdLst>
                <a:gd name="T0" fmla="*/ 62 w 87"/>
                <a:gd name="T1" fmla="*/ 66 h 68"/>
                <a:gd name="T2" fmla="*/ 62 w 87"/>
                <a:gd name="T3" fmla="*/ 57 h 68"/>
                <a:gd name="T4" fmla="*/ 57 w 87"/>
                <a:gd name="T5" fmla="*/ 62 h 68"/>
                <a:gd name="T6" fmla="*/ 48 w 87"/>
                <a:gd name="T7" fmla="*/ 65 h 68"/>
                <a:gd name="T8" fmla="*/ 40 w 87"/>
                <a:gd name="T9" fmla="*/ 68 h 68"/>
                <a:gd name="T10" fmla="*/ 32 w 87"/>
                <a:gd name="T11" fmla="*/ 68 h 68"/>
                <a:gd name="T12" fmla="*/ 22 w 87"/>
                <a:gd name="T13" fmla="*/ 68 h 68"/>
                <a:gd name="T14" fmla="*/ 15 w 87"/>
                <a:gd name="T15" fmla="*/ 65 h 68"/>
                <a:gd name="T16" fmla="*/ 10 w 87"/>
                <a:gd name="T17" fmla="*/ 63 h 68"/>
                <a:gd name="T18" fmla="*/ 7 w 87"/>
                <a:gd name="T19" fmla="*/ 59 h 68"/>
                <a:gd name="T20" fmla="*/ 3 w 87"/>
                <a:gd name="T21" fmla="*/ 57 h 68"/>
                <a:gd name="T22" fmla="*/ 2 w 87"/>
                <a:gd name="T23" fmla="*/ 52 h 68"/>
                <a:gd name="T24" fmla="*/ 0 w 87"/>
                <a:gd name="T25" fmla="*/ 48 h 68"/>
                <a:gd name="T26" fmla="*/ 0 w 87"/>
                <a:gd name="T27" fmla="*/ 42 h 68"/>
                <a:gd name="T28" fmla="*/ 0 w 87"/>
                <a:gd name="T29" fmla="*/ 0 h 68"/>
                <a:gd name="T30" fmla="*/ 25 w 87"/>
                <a:gd name="T31" fmla="*/ 0 h 68"/>
                <a:gd name="T32" fmla="*/ 25 w 87"/>
                <a:gd name="T33" fmla="*/ 30 h 68"/>
                <a:gd name="T34" fmla="*/ 25 w 87"/>
                <a:gd name="T35" fmla="*/ 37 h 68"/>
                <a:gd name="T36" fmla="*/ 25 w 87"/>
                <a:gd name="T37" fmla="*/ 42 h 68"/>
                <a:gd name="T38" fmla="*/ 25 w 87"/>
                <a:gd name="T39" fmla="*/ 45 h 68"/>
                <a:gd name="T40" fmla="*/ 27 w 87"/>
                <a:gd name="T41" fmla="*/ 48 h 68"/>
                <a:gd name="T42" fmla="*/ 28 w 87"/>
                <a:gd name="T43" fmla="*/ 50 h 68"/>
                <a:gd name="T44" fmla="*/ 32 w 87"/>
                <a:gd name="T45" fmla="*/ 52 h 68"/>
                <a:gd name="T46" fmla="*/ 35 w 87"/>
                <a:gd name="T47" fmla="*/ 53 h 68"/>
                <a:gd name="T48" fmla="*/ 42 w 87"/>
                <a:gd name="T49" fmla="*/ 55 h 68"/>
                <a:gd name="T50" fmla="*/ 47 w 87"/>
                <a:gd name="T51" fmla="*/ 53 h 68"/>
                <a:gd name="T52" fmla="*/ 54 w 87"/>
                <a:gd name="T53" fmla="*/ 52 h 68"/>
                <a:gd name="T54" fmla="*/ 59 w 87"/>
                <a:gd name="T55" fmla="*/ 49 h 68"/>
                <a:gd name="T56" fmla="*/ 60 w 87"/>
                <a:gd name="T57" fmla="*/ 45 h 68"/>
                <a:gd name="T58" fmla="*/ 62 w 87"/>
                <a:gd name="T59" fmla="*/ 43 h 68"/>
                <a:gd name="T60" fmla="*/ 62 w 87"/>
                <a:gd name="T61" fmla="*/ 39 h 68"/>
                <a:gd name="T62" fmla="*/ 62 w 87"/>
                <a:gd name="T63" fmla="*/ 35 h 68"/>
                <a:gd name="T64" fmla="*/ 62 w 87"/>
                <a:gd name="T65" fmla="*/ 28 h 68"/>
                <a:gd name="T66" fmla="*/ 62 w 87"/>
                <a:gd name="T67" fmla="*/ 0 h 68"/>
                <a:gd name="T68" fmla="*/ 87 w 87"/>
                <a:gd name="T69" fmla="*/ 0 h 68"/>
                <a:gd name="T70" fmla="*/ 87 w 87"/>
                <a:gd name="T71" fmla="*/ 66 h 68"/>
                <a:gd name="T72" fmla="*/ 62 w 87"/>
                <a:gd name="T73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7" h="68">
                  <a:moveTo>
                    <a:pt x="62" y="66"/>
                  </a:moveTo>
                  <a:lnTo>
                    <a:pt x="62" y="57"/>
                  </a:lnTo>
                  <a:lnTo>
                    <a:pt x="57" y="62"/>
                  </a:lnTo>
                  <a:lnTo>
                    <a:pt x="48" y="65"/>
                  </a:lnTo>
                  <a:lnTo>
                    <a:pt x="40" y="68"/>
                  </a:lnTo>
                  <a:lnTo>
                    <a:pt x="32" y="68"/>
                  </a:lnTo>
                  <a:lnTo>
                    <a:pt x="22" y="68"/>
                  </a:lnTo>
                  <a:lnTo>
                    <a:pt x="15" y="65"/>
                  </a:lnTo>
                  <a:lnTo>
                    <a:pt x="10" y="63"/>
                  </a:lnTo>
                  <a:lnTo>
                    <a:pt x="7" y="59"/>
                  </a:lnTo>
                  <a:lnTo>
                    <a:pt x="3" y="57"/>
                  </a:lnTo>
                  <a:lnTo>
                    <a:pt x="2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0"/>
                  </a:lnTo>
                  <a:lnTo>
                    <a:pt x="25" y="0"/>
                  </a:lnTo>
                  <a:lnTo>
                    <a:pt x="25" y="30"/>
                  </a:lnTo>
                  <a:lnTo>
                    <a:pt x="25" y="37"/>
                  </a:lnTo>
                  <a:lnTo>
                    <a:pt x="25" y="42"/>
                  </a:lnTo>
                  <a:lnTo>
                    <a:pt x="25" y="45"/>
                  </a:lnTo>
                  <a:lnTo>
                    <a:pt x="27" y="48"/>
                  </a:lnTo>
                  <a:lnTo>
                    <a:pt x="28" y="50"/>
                  </a:lnTo>
                  <a:lnTo>
                    <a:pt x="32" y="52"/>
                  </a:lnTo>
                  <a:lnTo>
                    <a:pt x="35" y="53"/>
                  </a:lnTo>
                  <a:lnTo>
                    <a:pt x="42" y="55"/>
                  </a:lnTo>
                  <a:lnTo>
                    <a:pt x="47" y="53"/>
                  </a:lnTo>
                  <a:lnTo>
                    <a:pt x="54" y="52"/>
                  </a:lnTo>
                  <a:lnTo>
                    <a:pt x="59" y="49"/>
                  </a:lnTo>
                  <a:lnTo>
                    <a:pt x="60" y="45"/>
                  </a:lnTo>
                  <a:lnTo>
                    <a:pt x="62" y="43"/>
                  </a:lnTo>
                  <a:lnTo>
                    <a:pt x="62" y="39"/>
                  </a:lnTo>
                  <a:lnTo>
                    <a:pt x="62" y="35"/>
                  </a:lnTo>
                  <a:lnTo>
                    <a:pt x="62" y="28"/>
                  </a:lnTo>
                  <a:lnTo>
                    <a:pt x="62" y="0"/>
                  </a:lnTo>
                  <a:lnTo>
                    <a:pt x="87" y="0"/>
                  </a:lnTo>
                  <a:lnTo>
                    <a:pt x="87" y="66"/>
                  </a:lnTo>
                  <a:lnTo>
                    <a:pt x="62" y="6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496" name="Freeform 8920"/>
            <p:cNvSpPr>
              <a:spLocks/>
            </p:cNvSpPr>
            <p:nvPr/>
          </p:nvSpPr>
          <p:spPr bwMode="auto">
            <a:xfrm>
              <a:off x="2755" y="4160"/>
              <a:ext cx="99" cy="66"/>
            </a:xfrm>
            <a:custGeom>
              <a:avLst/>
              <a:gdLst>
                <a:gd name="T0" fmla="*/ 0 w 99"/>
                <a:gd name="T1" fmla="*/ 66 h 66"/>
                <a:gd name="T2" fmla="*/ 34 w 99"/>
                <a:gd name="T3" fmla="*/ 32 h 66"/>
                <a:gd name="T4" fmla="*/ 4 w 99"/>
                <a:gd name="T5" fmla="*/ 0 h 66"/>
                <a:gd name="T6" fmla="*/ 34 w 99"/>
                <a:gd name="T7" fmla="*/ 0 h 66"/>
                <a:gd name="T8" fmla="*/ 49 w 99"/>
                <a:gd name="T9" fmla="*/ 18 h 66"/>
                <a:gd name="T10" fmla="*/ 66 w 99"/>
                <a:gd name="T11" fmla="*/ 0 h 66"/>
                <a:gd name="T12" fmla="*/ 94 w 99"/>
                <a:gd name="T13" fmla="*/ 0 h 66"/>
                <a:gd name="T14" fmla="*/ 64 w 99"/>
                <a:gd name="T15" fmla="*/ 31 h 66"/>
                <a:gd name="T16" fmla="*/ 99 w 99"/>
                <a:gd name="T17" fmla="*/ 66 h 66"/>
                <a:gd name="T18" fmla="*/ 69 w 99"/>
                <a:gd name="T19" fmla="*/ 66 h 66"/>
                <a:gd name="T20" fmla="*/ 49 w 99"/>
                <a:gd name="T21" fmla="*/ 45 h 66"/>
                <a:gd name="T22" fmla="*/ 29 w 99"/>
                <a:gd name="T23" fmla="*/ 66 h 66"/>
                <a:gd name="T24" fmla="*/ 0 w 99"/>
                <a:gd name="T2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66">
                  <a:moveTo>
                    <a:pt x="0" y="66"/>
                  </a:moveTo>
                  <a:lnTo>
                    <a:pt x="34" y="32"/>
                  </a:lnTo>
                  <a:lnTo>
                    <a:pt x="4" y="0"/>
                  </a:lnTo>
                  <a:lnTo>
                    <a:pt x="34" y="0"/>
                  </a:lnTo>
                  <a:lnTo>
                    <a:pt x="49" y="18"/>
                  </a:lnTo>
                  <a:lnTo>
                    <a:pt x="66" y="0"/>
                  </a:lnTo>
                  <a:lnTo>
                    <a:pt x="94" y="0"/>
                  </a:lnTo>
                  <a:lnTo>
                    <a:pt x="64" y="31"/>
                  </a:lnTo>
                  <a:lnTo>
                    <a:pt x="99" y="66"/>
                  </a:lnTo>
                  <a:lnTo>
                    <a:pt x="69" y="66"/>
                  </a:lnTo>
                  <a:lnTo>
                    <a:pt x="49" y="45"/>
                  </a:lnTo>
                  <a:lnTo>
                    <a:pt x="29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497" name="Freeform 8921"/>
            <p:cNvSpPr>
              <a:spLocks/>
            </p:cNvSpPr>
            <p:nvPr/>
          </p:nvSpPr>
          <p:spPr bwMode="auto">
            <a:xfrm>
              <a:off x="2916" y="4135"/>
              <a:ext cx="44" cy="117"/>
            </a:xfrm>
            <a:custGeom>
              <a:avLst/>
              <a:gdLst>
                <a:gd name="T0" fmla="*/ 44 w 44"/>
                <a:gd name="T1" fmla="*/ 117 h 117"/>
                <a:gd name="T2" fmla="*/ 29 w 44"/>
                <a:gd name="T3" fmla="*/ 117 h 117"/>
                <a:gd name="T4" fmla="*/ 16 w 44"/>
                <a:gd name="T5" fmla="*/ 102 h 117"/>
                <a:gd name="T6" fmla="*/ 7 w 44"/>
                <a:gd name="T7" fmla="*/ 88 h 117"/>
                <a:gd name="T8" fmla="*/ 2 w 44"/>
                <a:gd name="T9" fmla="*/ 73 h 117"/>
                <a:gd name="T10" fmla="*/ 0 w 44"/>
                <a:gd name="T11" fmla="*/ 59 h 117"/>
                <a:gd name="T12" fmla="*/ 2 w 44"/>
                <a:gd name="T13" fmla="*/ 41 h 117"/>
                <a:gd name="T14" fmla="*/ 9 w 44"/>
                <a:gd name="T15" fmla="*/ 25 h 117"/>
                <a:gd name="T16" fmla="*/ 17 w 44"/>
                <a:gd name="T17" fmla="*/ 12 h 117"/>
                <a:gd name="T18" fmla="*/ 29 w 44"/>
                <a:gd name="T19" fmla="*/ 0 h 117"/>
                <a:gd name="T20" fmla="*/ 44 w 44"/>
                <a:gd name="T21" fmla="*/ 0 h 117"/>
                <a:gd name="T22" fmla="*/ 34 w 44"/>
                <a:gd name="T23" fmla="*/ 16 h 117"/>
                <a:gd name="T24" fmla="*/ 29 w 44"/>
                <a:gd name="T25" fmla="*/ 30 h 117"/>
                <a:gd name="T26" fmla="*/ 26 w 44"/>
                <a:gd name="T27" fmla="*/ 45 h 117"/>
                <a:gd name="T28" fmla="*/ 24 w 44"/>
                <a:gd name="T29" fmla="*/ 59 h 117"/>
                <a:gd name="T30" fmla="*/ 26 w 44"/>
                <a:gd name="T31" fmla="*/ 69 h 117"/>
                <a:gd name="T32" fmla="*/ 27 w 44"/>
                <a:gd name="T33" fmla="*/ 78 h 117"/>
                <a:gd name="T34" fmla="*/ 31 w 44"/>
                <a:gd name="T35" fmla="*/ 89 h 117"/>
                <a:gd name="T36" fmla="*/ 34 w 44"/>
                <a:gd name="T37" fmla="*/ 98 h 117"/>
                <a:gd name="T38" fmla="*/ 36 w 44"/>
                <a:gd name="T39" fmla="*/ 103 h 117"/>
                <a:gd name="T40" fmla="*/ 39 w 44"/>
                <a:gd name="T41" fmla="*/ 109 h 117"/>
                <a:gd name="T42" fmla="*/ 44 w 44"/>
                <a:gd name="T4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" h="117">
                  <a:moveTo>
                    <a:pt x="44" y="117"/>
                  </a:moveTo>
                  <a:lnTo>
                    <a:pt x="29" y="117"/>
                  </a:lnTo>
                  <a:lnTo>
                    <a:pt x="16" y="102"/>
                  </a:lnTo>
                  <a:lnTo>
                    <a:pt x="7" y="88"/>
                  </a:lnTo>
                  <a:lnTo>
                    <a:pt x="2" y="73"/>
                  </a:lnTo>
                  <a:lnTo>
                    <a:pt x="0" y="59"/>
                  </a:lnTo>
                  <a:lnTo>
                    <a:pt x="2" y="41"/>
                  </a:lnTo>
                  <a:lnTo>
                    <a:pt x="9" y="25"/>
                  </a:lnTo>
                  <a:lnTo>
                    <a:pt x="17" y="12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34" y="16"/>
                  </a:lnTo>
                  <a:lnTo>
                    <a:pt x="29" y="30"/>
                  </a:lnTo>
                  <a:lnTo>
                    <a:pt x="26" y="45"/>
                  </a:lnTo>
                  <a:lnTo>
                    <a:pt x="24" y="59"/>
                  </a:lnTo>
                  <a:lnTo>
                    <a:pt x="26" y="69"/>
                  </a:lnTo>
                  <a:lnTo>
                    <a:pt x="27" y="78"/>
                  </a:lnTo>
                  <a:lnTo>
                    <a:pt x="31" y="89"/>
                  </a:lnTo>
                  <a:lnTo>
                    <a:pt x="34" y="98"/>
                  </a:lnTo>
                  <a:lnTo>
                    <a:pt x="36" y="103"/>
                  </a:lnTo>
                  <a:lnTo>
                    <a:pt x="39" y="109"/>
                  </a:lnTo>
                  <a:lnTo>
                    <a:pt x="44" y="1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498" name="Freeform 8922"/>
            <p:cNvSpPr>
              <a:spLocks/>
            </p:cNvSpPr>
            <p:nvPr/>
          </p:nvSpPr>
          <p:spPr bwMode="auto">
            <a:xfrm>
              <a:off x="2980" y="4135"/>
              <a:ext cx="57" cy="91"/>
            </a:xfrm>
            <a:custGeom>
              <a:avLst/>
              <a:gdLst>
                <a:gd name="T0" fmla="*/ 57 w 57"/>
                <a:gd name="T1" fmla="*/ 91 h 91"/>
                <a:gd name="T2" fmla="*/ 32 w 57"/>
                <a:gd name="T3" fmla="*/ 91 h 91"/>
                <a:gd name="T4" fmla="*/ 32 w 57"/>
                <a:gd name="T5" fmla="*/ 25 h 91"/>
                <a:gd name="T6" fmla="*/ 19 w 57"/>
                <a:gd name="T7" fmla="*/ 34 h 91"/>
                <a:gd name="T8" fmla="*/ 0 w 57"/>
                <a:gd name="T9" fmla="*/ 40 h 91"/>
                <a:gd name="T10" fmla="*/ 0 w 57"/>
                <a:gd name="T11" fmla="*/ 22 h 91"/>
                <a:gd name="T12" fmla="*/ 7 w 57"/>
                <a:gd name="T13" fmla="*/ 20 h 91"/>
                <a:gd name="T14" fmla="*/ 14 w 57"/>
                <a:gd name="T15" fmla="*/ 18 h 91"/>
                <a:gd name="T16" fmla="*/ 22 w 57"/>
                <a:gd name="T17" fmla="*/ 14 h 91"/>
                <a:gd name="T18" fmla="*/ 29 w 57"/>
                <a:gd name="T19" fmla="*/ 9 h 91"/>
                <a:gd name="T20" fmla="*/ 34 w 57"/>
                <a:gd name="T21" fmla="*/ 5 h 91"/>
                <a:gd name="T22" fmla="*/ 37 w 57"/>
                <a:gd name="T23" fmla="*/ 0 h 91"/>
                <a:gd name="T24" fmla="*/ 57 w 57"/>
                <a:gd name="T25" fmla="*/ 0 h 91"/>
                <a:gd name="T26" fmla="*/ 57 w 57"/>
                <a:gd name="T2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91">
                  <a:moveTo>
                    <a:pt x="57" y="91"/>
                  </a:moveTo>
                  <a:lnTo>
                    <a:pt x="32" y="91"/>
                  </a:lnTo>
                  <a:lnTo>
                    <a:pt x="32" y="25"/>
                  </a:lnTo>
                  <a:lnTo>
                    <a:pt x="19" y="34"/>
                  </a:lnTo>
                  <a:lnTo>
                    <a:pt x="0" y="40"/>
                  </a:lnTo>
                  <a:lnTo>
                    <a:pt x="0" y="22"/>
                  </a:lnTo>
                  <a:lnTo>
                    <a:pt x="7" y="20"/>
                  </a:lnTo>
                  <a:lnTo>
                    <a:pt x="14" y="18"/>
                  </a:lnTo>
                  <a:lnTo>
                    <a:pt x="22" y="14"/>
                  </a:lnTo>
                  <a:lnTo>
                    <a:pt x="29" y="9"/>
                  </a:lnTo>
                  <a:lnTo>
                    <a:pt x="34" y="5"/>
                  </a:lnTo>
                  <a:lnTo>
                    <a:pt x="37" y="0"/>
                  </a:lnTo>
                  <a:lnTo>
                    <a:pt x="57" y="0"/>
                  </a:lnTo>
                  <a:lnTo>
                    <a:pt x="57" y="9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499" name="Freeform 8923"/>
            <p:cNvSpPr>
              <a:spLocks noEditPoints="1"/>
            </p:cNvSpPr>
            <p:nvPr/>
          </p:nvSpPr>
          <p:spPr bwMode="auto">
            <a:xfrm>
              <a:off x="3076" y="4135"/>
              <a:ext cx="85" cy="93"/>
            </a:xfrm>
            <a:custGeom>
              <a:avLst/>
              <a:gdLst>
                <a:gd name="T0" fmla="*/ 42 w 85"/>
                <a:gd name="T1" fmla="*/ 0 h 93"/>
                <a:gd name="T2" fmla="*/ 60 w 85"/>
                <a:gd name="T3" fmla="*/ 2 h 93"/>
                <a:gd name="T4" fmla="*/ 72 w 85"/>
                <a:gd name="T5" fmla="*/ 9 h 93"/>
                <a:gd name="T6" fmla="*/ 80 w 85"/>
                <a:gd name="T7" fmla="*/ 18 h 93"/>
                <a:gd name="T8" fmla="*/ 84 w 85"/>
                <a:gd name="T9" fmla="*/ 30 h 93"/>
                <a:gd name="T10" fmla="*/ 85 w 85"/>
                <a:gd name="T11" fmla="*/ 46 h 93"/>
                <a:gd name="T12" fmla="*/ 84 w 85"/>
                <a:gd name="T13" fmla="*/ 62 h 93"/>
                <a:gd name="T14" fmla="*/ 80 w 85"/>
                <a:gd name="T15" fmla="*/ 74 h 93"/>
                <a:gd name="T16" fmla="*/ 72 w 85"/>
                <a:gd name="T17" fmla="*/ 83 h 93"/>
                <a:gd name="T18" fmla="*/ 60 w 85"/>
                <a:gd name="T19" fmla="*/ 90 h 93"/>
                <a:gd name="T20" fmla="*/ 42 w 85"/>
                <a:gd name="T21" fmla="*/ 93 h 93"/>
                <a:gd name="T22" fmla="*/ 25 w 85"/>
                <a:gd name="T23" fmla="*/ 90 h 93"/>
                <a:gd name="T24" fmla="*/ 12 w 85"/>
                <a:gd name="T25" fmla="*/ 82 h 93"/>
                <a:gd name="T26" fmla="*/ 5 w 85"/>
                <a:gd name="T27" fmla="*/ 74 h 93"/>
                <a:gd name="T28" fmla="*/ 2 w 85"/>
                <a:gd name="T29" fmla="*/ 62 h 93"/>
                <a:gd name="T30" fmla="*/ 0 w 85"/>
                <a:gd name="T31" fmla="*/ 46 h 93"/>
                <a:gd name="T32" fmla="*/ 2 w 85"/>
                <a:gd name="T33" fmla="*/ 30 h 93"/>
                <a:gd name="T34" fmla="*/ 5 w 85"/>
                <a:gd name="T35" fmla="*/ 18 h 93"/>
                <a:gd name="T36" fmla="*/ 13 w 85"/>
                <a:gd name="T37" fmla="*/ 9 h 93"/>
                <a:gd name="T38" fmla="*/ 25 w 85"/>
                <a:gd name="T39" fmla="*/ 2 h 93"/>
                <a:gd name="T40" fmla="*/ 42 w 85"/>
                <a:gd name="T41" fmla="*/ 0 h 93"/>
                <a:gd name="T42" fmla="*/ 42 w 85"/>
                <a:gd name="T43" fmla="*/ 15 h 93"/>
                <a:gd name="T44" fmla="*/ 38 w 85"/>
                <a:gd name="T45" fmla="*/ 16 h 93"/>
                <a:gd name="T46" fmla="*/ 33 w 85"/>
                <a:gd name="T47" fmla="*/ 18 h 93"/>
                <a:gd name="T48" fmla="*/ 30 w 85"/>
                <a:gd name="T49" fmla="*/ 20 h 93"/>
                <a:gd name="T50" fmla="*/ 27 w 85"/>
                <a:gd name="T51" fmla="*/ 25 h 93"/>
                <a:gd name="T52" fmla="*/ 25 w 85"/>
                <a:gd name="T53" fmla="*/ 33 h 93"/>
                <a:gd name="T54" fmla="*/ 25 w 85"/>
                <a:gd name="T55" fmla="*/ 46 h 93"/>
                <a:gd name="T56" fmla="*/ 25 w 85"/>
                <a:gd name="T57" fmla="*/ 59 h 93"/>
                <a:gd name="T58" fmla="*/ 27 w 85"/>
                <a:gd name="T59" fmla="*/ 67 h 93"/>
                <a:gd name="T60" fmla="*/ 28 w 85"/>
                <a:gd name="T61" fmla="*/ 70 h 93"/>
                <a:gd name="T62" fmla="*/ 32 w 85"/>
                <a:gd name="T63" fmla="*/ 73 h 93"/>
                <a:gd name="T64" fmla="*/ 33 w 85"/>
                <a:gd name="T65" fmla="*/ 75 h 93"/>
                <a:gd name="T66" fmla="*/ 38 w 85"/>
                <a:gd name="T67" fmla="*/ 76 h 93"/>
                <a:gd name="T68" fmla="*/ 42 w 85"/>
                <a:gd name="T69" fmla="*/ 77 h 93"/>
                <a:gd name="T70" fmla="*/ 47 w 85"/>
                <a:gd name="T71" fmla="*/ 76 h 93"/>
                <a:gd name="T72" fmla="*/ 52 w 85"/>
                <a:gd name="T73" fmla="*/ 75 h 93"/>
                <a:gd name="T74" fmla="*/ 55 w 85"/>
                <a:gd name="T75" fmla="*/ 73 h 93"/>
                <a:gd name="T76" fmla="*/ 59 w 85"/>
                <a:gd name="T77" fmla="*/ 68 h 93"/>
                <a:gd name="T78" fmla="*/ 60 w 85"/>
                <a:gd name="T79" fmla="*/ 60 h 93"/>
                <a:gd name="T80" fmla="*/ 60 w 85"/>
                <a:gd name="T81" fmla="*/ 46 h 93"/>
                <a:gd name="T82" fmla="*/ 60 w 85"/>
                <a:gd name="T83" fmla="*/ 33 h 93"/>
                <a:gd name="T84" fmla="*/ 59 w 85"/>
                <a:gd name="T85" fmla="*/ 25 h 93"/>
                <a:gd name="T86" fmla="*/ 57 w 85"/>
                <a:gd name="T87" fmla="*/ 22 h 93"/>
                <a:gd name="T88" fmla="*/ 54 w 85"/>
                <a:gd name="T89" fmla="*/ 19 h 93"/>
                <a:gd name="T90" fmla="*/ 52 w 85"/>
                <a:gd name="T91" fmla="*/ 18 h 93"/>
                <a:gd name="T92" fmla="*/ 47 w 85"/>
                <a:gd name="T93" fmla="*/ 16 h 93"/>
                <a:gd name="T94" fmla="*/ 42 w 85"/>
                <a:gd name="T95" fmla="*/ 1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5" h="93">
                  <a:moveTo>
                    <a:pt x="42" y="0"/>
                  </a:moveTo>
                  <a:lnTo>
                    <a:pt x="60" y="2"/>
                  </a:lnTo>
                  <a:lnTo>
                    <a:pt x="72" y="9"/>
                  </a:lnTo>
                  <a:lnTo>
                    <a:pt x="80" y="18"/>
                  </a:lnTo>
                  <a:lnTo>
                    <a:pt x="84" y="30"/>
                  </a:lnTo>
                  <a:lnTo>
                    <a:pt x="85" y="46"/>
                  </a:lnTo>
                  <a:lnTo>
                    <a:pt x="84" y="62"/>
                  </a:lnTo>
                  <a:lnTo>
                    <a:pt x="80" y="74"/>
                  </a:lnTo>
                  <a:lnTo>
                    <a:pt x="72" y="83"/>
                  </a:lnTo>
                  <a:lnTo>
                    <a:pt x="60" y="90"/>
                  </a:lnTo>
                  <a:lnTo>
                    <a:pt x="42" y="93"/>
                  </a:lnTo>
                  <a:lnTo>
                    <a:pt x="25" y="90"/>
                  </a:lnTo>
                  <a:lnTo>
                    <a:pt x="12" y="82"/>
                  </a:lnTo>
                  <a:lnTo>
                    <a:pt x="5" y="74"/>
                  </a:lnTo>
                  <a:lnTo>
                    <a:pt x="2" y="62"/>
                  </a:lnTo>
                  <a:lnTo>
                    <a:pt x="0" y="46"/>
                  </a:lnTo>
                  <a:lnTo>
                    <a:pt x="2" y="30"/>
                  </a:lnTo>
                  <a:lnTo>
                    <a:pt x="5" y="18"/>
                  </a:lnTo>
                  <a:lnTo>
                    <a:pt x="13" y="9"/>
                  </a:lnTo>
                  <a:lnTo>
                    <a:pt x="25" y="2"/>
                  </a:lnTo>
                  <a:lnTo>
                    <a:pt x="42" y="0"/>
                  </a:lnTo>
                  <a:close/>
                  <a:moveTo>
                    <a:pt x="42" y="15"/>
                  </a:moveTo>
                  <a:lnTo>
                    <a:pt x="38" y="16"/>
                  </a:lnTo>
                  <a:lnTo>
                    <a:pt x="33" y="18"/>
                  </a:lnTo>
                  <a:lnTo>
                    <a:pt x="30" y="20"/>
                  </a:lnTo>
                  <a:lnTo>
                    <a:pt x="27" y="25"/>
                  </a:lnTo>
                  <a:lnTo>
                    <a:pt x="25" y="33"/>
                  </a:lnTo>
                  <a:lnTo>
                    <a:pt x="25" y="46"/>
                  </a:lnTo>
                  <a:lnTo>
                    <a:pt x="25" y="59"/>
                  </a:lnTo>
                  <a:lnTo>
                    <a:pt x="27" y="67"/>
                  </a:lnTo>
                  <a:lnTo>
                    <a:pt x="28" y="70"/>
                  </a:lnTo>
                  <a:lnTo>
                    <a:pt x="32" y="73"/>
                  </a:lnTo>
                  <a:lnTo>
                    <a:pt x="33" y="75"/>
                  </a:lnTo>
                  <a:lnTo>
                    <a:pt x="38" y="76"/>
                  </a:lnTo>
                  <a:lnTo>
                    <a:pt x="42" y="77"/>
                  </a:lnTo>
                  <a:lnTo>
                    <a:pt x="47" y="76"/>
                  </a:lnTo>
                  <a:lnTo>
                    <a:pt x="52" y="75"/>
                  </a:lnTo>
                  <a:lnTo>
                    <a:pt x="55" y="73"/>
                  </a:lnTo>
                  <a:lnTo>
                    <a:pt x="59" y="68"/>
                  </a:lnTo>
                  <a:lnTo>
                    <a:pt x="60" y="60"/>
                  </a:lnTo>
                  <a:lnTo>
                    <a:pt x="60" y="46"/>
                  </a:lnTo>
                  <a:lnTo>
                    <a:pt x="60" y="33"/>
                  </a:lnTo>
                  <a:lnTo>
                    <a:pt x="59" y="25"/>
                  </a:lnTo>
                  <a:lnTo>
                    <a:pt x="57" y="22"/>
                  </a:lnTo>
                  <a:lnTo>
                    <a:pt x="54" y="19"/>
                  </a:lnTo>
                  <a:lnTo>
                    <a:pt x="52" y="18"/>
                  </a:lnTo>
                  <a:lnTo>
                    <a:pt x="47" y="16"/>
                  </a:lnTo>
                  <a:lnTo>
                    <a:pt x="42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00" name="Freeform 8924"/>
            <p:cNvSpPr>
              <a:spLocks noEditPoints="1"/>
            </p:cNvSpPr>
            <p:nvPr/>
          </p:nvSpPr>
          <p:spPr bwMode="auto">
            <a:xfrm>
              <a:off x="3175" y="4097"/>
              <a:ext cx="58" cy="66"/>
            </a:xfrm>
            <a:custGeom>
              <a:avLst/>
              <a:gdLst>
                <a:gd name="T0" fmla="*/ 40 w 58"/>
                <a:gd name="T1" fmla="*/ 19 h 66"/>
                <a:gd name="T2" fmla="*/ 37 w 58"/>
                <a:gd name="T3" fmla="*/ 13 h 66"/>
                <a:gd name="T4" fmla="*/ 30 w 58"/>
                <a:gd name="T5" fmla="*/ 12 h 66"/>
                <a:gd name="T6" fmla="*/ 23 w 58"/>
                <a:gd name="T7" fmla="*/ 13 h 66"/>
                <a:gd name="T8" fmla="*/ 18 w 58"/>
                <a:gd name="T9" fmla="*/ 19 h 66"/>
                <a:gd name="T10" fmla="*/ 15 w 58"/>
                <a:gd name="T11" fmla="*/ 31 h 66"/>
                <a:gd name="T12" fmla="*/ 25 w 58"/>
                <a:gd name="T13" fmla="*/ 25 h 66"/>
                <a:gd name="T14" fmla="*/ 38 w 58"/>
                <a:gd name="T15" fmla="*/ 25 h 66"/>
                <a:gd name="T16" fmla="*/ 52 w 58"/>
                <a:gd name="T17" fmla="*/ 31 h 66"/>
                <a:gd name="T18" fmla="*/ 58 w 58"/>
                <a:gd name="T19" fmla="*/ 39 h 66"/>
                <a:gd name="T20" fmla="*/ 58 w 58"/>
                <a:gd name="T21" fmla="*/ 51 h 66"/>
                <a:gd name="T22" fmla="*/ 52 w 58"/>
                <a:gd name="T23" fmla="*/ 60 h 66"/>
                <a:gd name="T24" fmla="*/ 38 w 58"/>
                <a:gd name="T25" fmla="*/ 65 h 66"/>
                <a:gd name="T26" fmla="*/ 23 w 58"/>
                <a:gd name="T27" fmla="*/ 65 h 66"/>
                <a:gd name="T28" fmla="*/ 13 w 58"/>
                <a:gd name="T29" fmla="*/ 61 h 66"/>
                <a:gd name="T30" fmla="*/ 1 w 58"/>
                <a:gd name="T31" fmla="*/ 49 h 66"/>
                <a:gd name="T32" fmla="*/ 1 w 58"/>
                <a:gd name="T33" fmla="*/ 19 h 66"/>
                <a:gd name="T34" fmla="*/ 13 w 58"/>
                <a:gd name="T35" fmla="*/ 5 h 66"/>
                <a:gd name="T36" fmla="*/ 25 w 58"/>
                <a:gd name="T37" fmla="*/ 2 h 66"/>
                <a:gd name="T38" fmla="*/ 38 w 58"/>
                <a:gd name="T39" fmla="*/ 2 h 66"/>
                <a:gd name="T40" fmla="*/ 48 w 58"/>
                <a:gd name="T41" fmla="*/ 5 h 66"/>
                <a:gd name="T42" fmla="*/ 57 w 58"/>
                <a:gd name="T43" fmla="*/ 13 h 66"/>
                <a:gd name="T44" fmla="*/ 17 w 58"/>
                <a:gd name="T45" fmla="*/ 45 h 66"/>
                <a:gd name="T46" fmla="*/ 18 w 58"/>
                <a:gd name="T47" fmla="*/ 50 h 66"/>
                <a:gd name="T48" fmla="*/ 25 w 58"/>
                <a:gd name="T49" fmla="*/ 54 h 66"/>
                <a:gd name="T50" fmla="*/ 35 w 58"/>
                <a:gd name="T51" fmla="*/ 54 h 66"/>
                <a:gd name="T52" fmla="*/ 40 w 58"/>
                <a:gd name="T53" fmla="*/ 51 h 66"/>
                <a:gd name="T54" fmla="*/ 42 w 58"/>
                <a:gd name="T55" fmla="*/ 46 h 66"/>
                <a:gd name="T56" fmla="*/ 40 w 58"/>
                <a:gd name="T57" fmla="*/ 40 h 66"/>
                <a:gd name="T58" fmla="*/ 33 w 58"/>
                <a:gd name="T59" fmla="*/ 37 h 66"/>
                <a:gd name="T60" fmla="*/ 25 w 58"/>
                <a:gd name="T61" fmla="*/ 37 h 66"/>
                <a:gd name="T62" fmla="*/ 18 w 58"/>
                <a:gd name="T63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8" h="66">
                  <a:moveTo>
                    <a:pt x="58" y="18"/>
                  </a:moveTo>
                  <a:lnTo>
                    <a:pt x="40" y="19"/>
                  </a:lnTo>
                  <a:lnTo>
                    <a:pt x="40" y="16"/>
                  </a:lnTo>
                  <a:lnTo>
                    <a:pt x="37" y="13"/>
                  </a:lnTo>
                  <a:lnTo>
                    <a:pt x="33" y="12"/>
                  </a:lnTo>
                  <a:lnTo>
                    <a:pt x="30" y="12"/>
                  </a:lnTo>
                  <a:lnTo>
                    <a:pt x="27" y="12"/>
                  </a:lnTo>
                  <a:lnTo>
                    <a:pt x="23" y="13"/>
                  </a:lnTo>
                  <a:lnTo>
                    <a:pt x="20" y="16"/>
                  </a:lnTo>
                  <a:lnTo>
                    <a:pt x="18" y="19"/>
                  </a:lnTo>
                  <a:lnTo>
                    <a:pt x="17" y="24"/>
                  </a:lnTo>
                  <a:lnTo>
                    <a:pt x="15" y="31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32" y="25"/>
                  </a:lnTo>
                  <a:lnTo>
                    <a:pt x="38" y="25"/>
                  </a:lnTo>
                  <a:lnTo>
                    <a:pt x="45" y="27"/>
                  </a:lnTo>
                  <a:lnTo>
                    <a:pt x="52" y="31"/>
                  </a:lnTo>
                  <a:lnTo>
                    <a:pt x="55" y="34"/>
                  </a:lnTo>
                  <a:lnTo>
                    <a:pt x="58" y="39"/>
                  </a:lnTo>
                  <a:lnTo>
                    <a:pt x="58" y="45"/>
                  </a:lnTo>
                  <a:lnTo>
                    <a:pt x="58" y="51"/>
                  </a:lnTo>
                  <a:lnTo>
                    <a:pt x="55" y="56"/>
                  </a:lnTo>
                  <a:lnTo>
                    <a:pt x="52" y="60"/>
                  </a:lnTo>
                  <a:lnTo>
                    <a:pt x="45" y="64"/>
                  </a:lnTo>
                  <a:lnTo>
                    <a:pt x="38" y="65"/>
                  </a:lnTo>
                  <a:lnTo>
                    <a:pt x="30" y="66"/>
                  </a:lnTo>
                  <a:lnTo>
                    <a:pt x="23" y="65"/>
                  </a:lnTo>
                  <a:lnTo>
                    <a:pt x="18" y="64"/>
                  </a:lnTo>
                  <a:lnTo>
                    <a:pt x="13" y="61"/>
                  </a:lnTo>
                  <a:lnTo>
                    <a:pt x="8" y="58"/>
                  </a:lnTo>
                  <a:lnTo>
                    <a:pt x="1" y="49"/>
                  </a:lnTo>
                  <a:lnTo>
                    <a:pt x="0" y="33"/>
                  </a:lnTo>
                  <a:lnTo>
                    <a:pt x="1" y="19"/>
                  </a:lnTo>
                  <a:lnTo>
                    <a:pt x="8" y="9"/>
                  </a:lnTo>
                  <a:lnTo>
                    <a:pt x="13" y="5"/>
                  </a:lnTo>
                  <a:lnTo>
                    <a:pt x="18" y="3"/>
                  </a:lnTo>
                  <a:lnTo>
                    <a:pt x="25" y="2"/>
                  </a:lnTo>
                  <a:lnTo>
                    <a:pt x="32" y="0"/>
                  </a:lnTo>
                  <a:lnTo>
                    <a:pt x="38" y="2"/>
                  </a:lnTo>
                  <a:lnTo>
                    <a:pt x="45" y="3"/>
                  </a:lnTo>
                  <a:lnTo>
                    <a:pt x="48" y="5"/>
                  </a:lnTo>
                  <a:lnTo>
                    <a:pt x="53" y="9"/>
                  </a:lnTo>
                  <a:lnTo>
                    <a:pt x="57" y="13"/>
                  </a:lnTo>
                  <a:lnTo>
                    <a:pt x="58" y="18"/>
                  </a:lnTo>
                  <a:close/>
                  <a:moveTo>
                    <a:pt x="17" y="45"/>
                  </a:moveTo>
                  <a:lnTo>
                    <a:pt x="17" y="47"/>
                  </a:lnTo>
                  <a:lnTo>
                    <a:pt x="18" y="50"/>
                  </a:lnTo>
                  <a:lnTo>
                    <a:pt x="20" y="52"/>
                  </a:lnTo>
                  <a:lnTo>
                    <a:pt x="25" y="54"/>
                  </a:lnTo>
                  <a:lnTo>
                    <a:pt x="30" y="54"/>
                  </a:lnTo>
                  <a:lnTo>
                    <a:pt x="35" y="54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2" y="49"/>
                  </a:lnTo>
                  <a:lnTo>
                    <a:pt x="42" y="46"/>
                  </a:lnTo>
                  <a:lnTo>
                    <a:pt x="42" y="43"/>
                  </a:lnTo>
                  <a:lnTo>
                    <a:pt x="40" y="40"/>
                  </a:lnTo>
                  <a:lnTo>
                    <a:pt x="38" y="38"/>
                  </a:lnTo>
                  <a:lnTo>
                    <a:pt x="33" y="37"/>
                  </a:lnTo>
                  <a:lnTo>
                    <a:pt x="28" y="36"/>
                  </a:lnTo>
                  <a:lnTo>
                    <a:pt x="25" y="37"/>
                  </a:lnTo>
                  <a:lnTo>
                    <a:pt x="20" y="38"/>
                  </a:lnTo>
                  <a:lnTo>
                    <a:pt x="18" y="42"/>
                  </a:lnTo>
                  <a:lnTo>
                    <a:pt x="17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01" name="Freeform 8925"/>
            <p:cNvSpPr>
              <a:spLocks/>
            </p:cNvSpPr>
            <p:nvPr/>
          </p:nvSpPr>
          <p:spPr bwMode="auto">
            <a:xfrm>
              <a:off x="3291" y="4135"/>
              <a:ext cx="52" cy="91"/>
            </a:xfrm>
            <a:custGeom>
              <a:avLst/>
              <a:gdLst>
                <a:gd name="T0" fmla="*/ 0 w 52"/>
                <a:gd name="T1" fmla="*/ 91 h 91"/>
                <a:gd name="T2" fmla="*/ 31 w 52"/>
                <a:gd name="T3" fmla="*/ 0 h 91"/>
                <a:gd name="T4" fmla="*/ 52 w 52"/>
                <a:gd name="T5" fmla="*/ 0 h 91"/>
                <a:gd name="T6" fmla="*/ 20 w 52"/>
                <a:gd name="T7" fmla="*/ 91 h 91"/>
                <a:gd name="T8" fmla="*/ 0 w 52"/>
                <a:gd name="T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91">
                  <a:moveTo>
                    <a:pt x="0" y="91"/>
                  </a:moveTo>
                  <a:lnTo>
                    <a:pt x="31" y="0"/>
                  </a:lnTo>
                  <a:lnTo>
                    <a:pt x="52" y="0"/>
                  </a:lnTo>
                  <a:lnTo>
                    <a:pt x="20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02" name="Freeform 8926"/>
            <p:cNvSpPr>
              <a:spLocks/>
            </p:cNvSpPr>
            <p:nvPr/>
          </p:nvSpPr>
          <p:spPr bwMode="auto">
            <a:xfrm>
              <a:off x="3349" y="4158"/>
              <a:ext cx="89" cy="70"/>
            </a:xfrm>
            <a:custGeom>
              <a:avLst/>
              <a:gdLst>
                <a:gd name="T0" fmla="*/ 86 w 89"/>
                <a:gd name="T1" fmla="*/ 22 h 70"/>
                <a:gd name="T2" fmla="*/ 62 w 89"/>
                <a:gd name="T3" fmla="*/ 25 h 70"/>
                <a:gd name="T4" fmla="*/ 61 w 89"/>
                <a:gd name="T5" fmla="*/ 22 h 70"/>
                <a:gd name="T6" fmla="*/ 59 w 89"/>
                <a:gd name="T7" fmla="*/ 19 h 70"/>
                <a:gd name="T8" fmla="*/ 56 w 89"/>
                <a:gd name="T9" fmla="*/ 17 h 70"/>
                <a:gd name="T10" fmla="*/ 52 w 89"/>
                <a:gd name="T11" fmla="*/ 14 h 70"/>
                <a:gd name="T12" fmla="*/ 46 w 89"/>
                <a:gd name="T13" fmla="*/ 13 h 70"/>
                <a:gd name="T14" fmla="*/ 40 w 89"/>
                <a:gd name="T15" fmla="*/ 14 h 70"/>
                <a:gd name="T16" fmla="*/ 35 w 89"/>
                <a:gd name="T17" fmla="*/ 16 h 70"/>
                <a:gd name="T18" fmla="*/ 30 w 89"/>
                <a:gd name="T19" fmla="*/ 18 h 70"/>
                <a:gd name="T20" fmla="*/ 29 w 89"/>
                <a:gd name="T21" fmla="*/ 23 h 70"/>
                <a:gd name="T22" fmla="*/ 25 w 89"/>
                <a:gd name="T23" fmla="*/ 27 h 70"/>
                <a:gd name="T24" fmla="*/ 25 w 89"/>
                <a:gd name="T25" fmla="*/ 34 h 70"/>
                <a:gd name="T26" fmla="*/ 25 w 89"/>
                <a:gd name="T27" fmla="*/ 40 h 70"/>
                <a:gd name="T28" fmla="*/ 27 w 89"/>
                <a:gd name="T29" fmla="*/ 45 h 70"/>
                <a:gd name="T30" fmla="*/ 29 w 89"/>
                <a:gd name="T31" fmla="*/ 48 h 70"/>
                <a:gd name="T32" fmla="*/ 30 w 89"/>
                <a:gd name="T33" fmla="*/ 51 h 70"/>
                <a:gd name="T34" fmla="*/ 35 w 89"/>
                <a:gd name="T35" fmla="*/ 54 h 70"/>
                <a:gd name="T36" fmla="*/ 40 w 89"/>
                <a:gd name="T37" fmla="*/ 55 h 70"/>
                <a:gd name="T38" fmla="*/ 46 w 89"/>
                <a:gd name="T39" fmla="*/ 57 h 70"/>
                <a:gd name="T40" fmla="*/ 51 w 89"/>
                <a:gd name="T41" fmla="*/ 55 h 70"/>
                <a:gd name="T42" fmla="*/ 54 w 89"/>
                <a:gd name="T43" fmla="*/ 55 h 70"/>
                <a:gd name="T44" fmla="*/ 57 w 89"/>
                <a:gd name="T45" fmla="*/ 53 h 70"/>
                <a:gd name="T46" fmla="*/ 61 w 89"/>
                <a:gd name="T47" fmla="*/ 51 h 70"/>
                <a:gd name="T48" fmla="*/ 62 w 89"/>
                <a:gd name="T49" fmla="*/ 47 h 70"/>
                <a:gd name="T50" fmla="*/ 64 w 89"/>
                <a:gd name="T51" fmla="*/ 43 h 70"/>
                <a:gd name="T52" fmla="*/ 89 w 89"/>
                <a:gd name="T53" fmla="*/ 46 h 70"/>
                <a:gd name="T54" fmla="*/ 86 w 89"/>
                <a:gd name="T55" fmla="*/ 51 h 70"/>
                <a:gd name="T56" fmla="*/ 82 w 89"/>
                <a:gd name="T57" fmla="*/ 57 h 70"/>
                <a:gd name="T58" fmla="*/ 79 w 89"/>
                <a:gd name="T59" fmla="*/ 60 h 70"/>
                <a:gd name="T60" fmla="*/ 74 w 89"/>
                <a:gd name="T61" fmla="*/ 64 h 70"/>
                <a:gd name="T62" fmla="*/ 62 w 89"/>
                <a:gd name="T63" fmla="*/ 68 h 70"/>
                <a:gd name="T64" fmla="*/ 46 w 89"/>
                <a:gd name="T65" fmla="*/ 70 h 70"/>
                <a:gd name="T66" fmla="*/ 27 w 89"/>
                <a:gd name="T67" fmla="*/ 67 h 70"/>
                <a:gd name="T68" fmla="*/ 14 w 89"/>
                <a:gd name="T69" fmla="*/ 60 h 70"/>
                <a:gd name="T70" fmla="*/ 4 w 89"/>
                <a:gd name="T71" fmla="*/ 50 h 70"/>
                <a:gd name="T72" fmla="*/ 0 w 89"/>
                <a:gd name="T73" fmla="*/ 36 h 70"/>
                <a:gd name="T74" fmla="*/ 4 w 89"/>
                <a:gd name="T75" fmla="*/ 20 h 70"/>
                <a:gd name="T76" fmla="*/ 14 w 89"/>
                <a:gd name="T77" fmla="*/ 10 h 70"/>
                <a:gd name="T78" fmla="*/ 27 w 89"/>
                <a:gd name="T79" fmla="*/ 3 h 70"/>
                <a:gd name="T80" fmla="*/ 46 w 89"/>
                <a:gd name="T81" fmla="*/ 0 h 70"/>
                <a:gd name="T82" fmla="*/ 56 w 89"/>
                <a:gd name="T83" fmla="*/ 2 h 70"/>
                <a:gd name="T84" fmla="*/ 66 w 89"/>
                <a:gd name="T85" fmla="*/ 3 h 70"/>
                <a:gd name="T86" fmla="*/ 72 w 89"/>
                <a:gd name="T87" fmla="*/ 6 h 70"/>
                <a:gd name="T88" fmla="*/ 79 w 89"/>
                <a:gd name="T89" fmla="*/ 10 h 70"/>
                <a:gd name="T90" fmla="*/ 82 w 89"/>
                <a:gd name="T91" fmla="*/ 16 h 70"/>
                <a:gd name="T92" fmla="*/ 86 w 89"/>
                <a:gd name="T93" fmla="*/ 2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9" h="70">
                  <a:moveTo>
                    <a:pt x="86" y="22"/>
                  </a:moveTo>
                  <a:lnTo>
                    <a:pt x="62" y="25"/>
                  </a:lnTo>
                  <a:lnTo>
                    <a:pt x="61" y="22"/>
                  </a:lnTo>
                  <a:lnTo>
                    <a:pt x="59" y="19"/>
                  </a:lnTo>
                  <a:lnTo>
                    <a:pt x="56" y="17"/>
                  </a:lnTo>
                  <a:lnTo>
                    <a:pt x="52" y="14"/>
                  </a:lnTo>
                  <a:lnTo>
                    <a:pt x="46" y="13"/>
                  </a:lnTo>
                  <a:lnTo>
                    <a:pt x="40" y="14"/>
                  </a:lnTo>
                  <a:lnTo>
                    <a:pt x="35" y="16"/>
                  </a:lnTo>
                  <a:lnTo>
                    <a:pt x="30" y="18"/>
                  </a:lnTo>
                  <a:lnTo>
                    <a:pt x="29" y="23"/>
                  </a:lnTo>
                  <a:lnTo>
                    <a:pt x="25" y="27"/>
                  </a:lnTo>
                  <a:lnTo>
                    <a:pt x="25" y="34"/>
                  </a:lnTo>
                  <a:lnTo>
                    <a:pt x="25" y="40"/>
                  </a:lnTo>
                  <a:lnTo>
                    <a:pt x="27" y="45"/>
                  </a:lnTo>
                  <a:lnTo>
                    <a:pt x="29" y="48"/>
                  </a:lnTo>
                  <a:lnTo>
                    <a:pt x="30" y="51"/>
                  </a:lnTo>
                  <a:lnTo>
                    <a:pt x="35" y="54"/>
                  </a:lnTo>
                  <a:lnTo>
                    <a:pt x="40" y="55"/>
                  </a:lnTo>
                  <a:lnTo>
                    <a:pt x="46" y="57"/>
                  </a:lnTo>
                  <a:lnTo>
                    <a:pt x="51" y="55"/>
                  </a:lnTo>
                  <a:lnTo>
                    <a:pt x="54" y="55"/>
                  </a:lnTo>
                  <a:lnTo>
                    <a:pt x="57" y="53"/>
                  </a:lnTo>
                  <a:lnTo>
                    <a:pt x="61" y="51"/>
                  </a:lnTo>
                  <a:lnTo>
                    <a:pt x="62" y="47"/>
                  </a:lnTo>
                  <a:lnTo>
                    <a:pt x="64" y="43"/>
                  </a:lnTo>
                  <a:lnTo>
                    <a:pt x="89" y="46"/>
                  </a:lnTo>
                  <a:lnTo>
                    <a:pt x="86" y="51"/>
                  </a:lnTo>
                  <a:lnTo>
                    <a:pt x="82" y="57"/>
                  </a:lnTo>
                  <a:lnTo>
                    <a:pt x="79" y="60"/>
                  </a:lnTo>
                  <a:lnTo>
                    <a:pt x="74" y="64"/>
                  </a:lnTo>
                  <a:lnTo>
                    <a:pt x="62" y="68"/>
                  </a:lnTo>
                  <a:lnTo>
                    <a:pt x="46" y="70"/>
                  </a:lnTo>
                  <a:lnTo>
                    <a:pt x="27" y="67"/>
                  </a:lnTo>
                  <a:lnTo>
                    <a:pt x="14" y="60"/>
                  </a:lnTo>
                  <a:lnTo>
                    <a:pt x="4" y="50"/>
                  </a:lnTo>
                  <a:lnTo>
                    <a:pt x="0" y="36"/>
                  </a:lnTo>
                  <a:lnTo>
                    <a:pt x="4" y="20"/>
                  </a:lnTo>
                  <a:lnTo>
                    <a:pt x="14" y="10"/>
                  </a:lnTo>
                  <a:lnTo>
                    <a:pt x="27" y="3"/>
                  </a:lnTo>
                  <a:lnTo>
                    <a:pt x="46" y="0"/>
                  </a:lnTo>
                  <a:lnTo>
                    <a:pt x="56" y="2"/>
                  </a:lnTo>
                  <a:lnTo>
                    <a:pt x="66" y="3"/>
                  </a:lnTo>
                  <a:lnTo>
                    <a:pt x="72" y="6"/>
                  </a:lnTo>
                  <a:lnTo>
                    <a:pt x="79" y="10"/>
                  </a:lnTo>
                  <a:lnTo>
                    <a:pt x="82" y="16"/>
                  </a:lnTo>
                  <a:lnTo>
                    <a:pt x="86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03" name="Freeform 8927"/>
            <p:cNvSpPr>
              <a:spLocks/>
            </p:cNvSpPr>
            <p:nvPr/>
          </p:nvSpPr>
          <p:spPr bwMode="auto">
            <a:xfrm>
              <a:off x="3453" y="4158"/>
              <a:ext cx="139" cy="68"/>
            </a:xfrm>
            <a:custGeom>
              <a:avLst/>
              <a:gdLst>
                <a:gd name="T0" fmla="*/ 0 w 139"/>
                <a:gd name="T1" fmla="*/ 2 h 68"/>
                <a:gd name="T2" fmla="*/ 24 w 139"/>
                <a:gd name="T3" fmla="*/ 2 h 68"/>
                <a:gd name="T4" fmla="*/ 24 w 139"/>
                <a:gd name="T5" fmla="*/ 11 h 68"/>
                <a:gd name="T6" fmla="*/ 37 w 139"/>
                <a:gd name="T7" fmla="*/ 3 h 68"/>
                <a:gd name="T8" fmla="*/ 52 w 139"/>
                <a:gd name="T9" fmla="*/ 0 h 68"/>
                <a:gd name="T10" fmla="*/ 61 w 139"/>
                <a:gd name="T11" fmla="*/ 2 h 68"/>
                <a:gd name="T12" fmla="*/ 67 w 139"/>
                <a:gd name="T13" fmla="*/ 3 h 68"/>
                <a:gd name="T14" fmla="*/ 74 w 139"/>
                <a:gd name="T15" fmla="*/ 6 h 68"/>
                <a:gd name="T16" fmla="*/ 79 w 139"/>
                <a:gd name="T17" fmla="*/ 11 h 68"/>
                <a:gd name="T18" fmla="*/ 86 w 139"/>
                <a:gd name="T19" fmla="*/ 6 h 68"/>
                <a:gd name="T20" fmla="*/ 92 w 139"/>
                <a:gd name="T21" fmla="*/ 3 h 68"/>
                <a:gd name="T22" fmla="*/ 99 w 139"/>
                <a:gd name="T23" fmla="*/ 2 h 68"/>
                <a:gd name="T24" fmla="*/ 108 w 139"/>
                <a:gd name="T25" fmla="*/ 0 h 68"/>
                <a:gd name="T26" fmla="*/ 114 w 139"/>
                <a:gd name="T27" fmla="*/ 0 h 68"/>
                <a:gd name="T28" fmla="*/ 119 w 139"/>
                <a:gd name="T29" fmla="*/ 2 h 68"/>
                <a:gd name="T30" fmla="*/ 126 w 139"/>
                <a:gd name="T31" fmla="*/ 4 h 68"/>
                <a:gd name="T32" fmla="*/ 129 w 139"/>
                <a:gd name="T33" fmla="*/ 6 h 68"/>
                <a:gd name="T34" fmla="*/ 133 w 139"/>
                <a:gd name="T35" fmla="*/ 9 h 68"/>
                <a:gd name="T36" fmla="*/ 136 w 139"/>
                <a:gd name="T37" fmla="*/ 12 h 68"/>
                <a:gd name="T38" fmla="*/ 138 w 139"/>
                <a:gd name="T39" fmla="*/ 16 h 68"/>
                <a:gd name="T40" fmla="*/ 138 w 139"/>
                <a:gd name="T41" fmla="*/ 20 h 68"/>
                <a:gd name="T42" fmla="*/ 139 w 139"/>
                <a:gd name="T43" fmla="*/ 26 h 68"/>
                <a:gd name="T44" fmla="*/ 139 w 139"/>
                <a:gd name="T45" fmla="*/ 68 h 68"/>
                <a:gd name="T46" fmla="*/ 114 w 139"/>
                <a:gd name="T47" fmla="*/ 68 h 68"/>
                <a:gd name="T48" fmla="*/ 114 w 139"/>
                <a:gd name="T49" fmla="*/ 31 h 68"/>
                <a:gd name="T50" fmla="*/ 114 w 139"/>
                <a:gd name="T51" fmla="*/ 25 h 68"/>
                <a:gd name="T52" fmla="*/ 113 w 139"/>
                <a:gd name="T53" fmla="*/ 20 h 68"/>
                <a:gd name="T54" fmla="*/ 111 w 139"/>
                <a:gd name="T55" fmla="*/ 18 h 68"/>
                <a:gd name="T56" fmla="*/ 109 w 139"/>
                <a:gd name="T57" fmla="*/ 16 h 68"/>
                <a:gd name="T58" fmla="*/ 104 w 139"/>
                <a:gd name="T59" fmla="*/ 14 h 68"/>
                <a:gd name="T60" fmla="*/ 101 w 139"/>
                <a:gd name="T61" fmla="*/ 13 h 68"/>
                <a:gd name="T62" fmla="*/ 96 w 139"/>
                <a:gd name="T63" fmla="*/ 14 h 68"/>
                <a:gd name="T64" fmla="*/ 91 w 139"/>
                <a:gd name="T65" fmla="*/ 16 h 68"/>
                <a:gd name="T66" fmla="*/ 86 w 139"/>
                <a:gd name="T67" fmla="*/ 19 h 68"/>
                <a:gd name="T68" fmla="*/ 84 w 139"/>
                <a:gd name="T69" fmla="*/ 23 h 68"/>
                <a:gd name="T70" fmla="*/ 82 w 139"/>
                <a:gd name="T71" fmla="*/ 26 h 68"/>
                <a:gd name="T72" fmla="*/ 82 w 139"/>
                <a:gd name="T73" fmla="*/ 31 h 68"/>
                <a:gd name="T74" fmla="*/ 82 w 139"/>
                <a:gd name="T75" fmla="*/ 37 h 68"/>
                <a:gd name="T76" fmla="*/ 82 w 139"/>
                <a:gd name="T77" fmla="*/ 68 h 68"/>
                <a:gd name="T78" fmla="*/ 57 w 139"/>
                <a:gd name="T79" fmla="*/ 68 h 68"/>
                <a:gd name="T80" fmla="*/ 57 w 139"/>
                <a:gd name="T81" fmla="*/ 32 h 68"/>
                <a:gd name="T82" fmla="*/ 57 w 139"/>
                <a:gd name="T83" fmla="*/ 26 h 68"/>
                <a:gd name="T84" fmla="*/ 56 w 139"/>
                <a:gd name="T85" fmla="*/ 22 h 68"/>
                <a:gd name="T86" fmla="*/ 56 w 139"/>
                <a:gd name="T87" fmla="*/ 19 h 68"/>
                <a:gd name="T88" fmla="*/ 54 w 139"/>
                <a:gd name="T89" fmla="*/ 17 h 68"/>
                <a:gd name="T90" fmla="*/ 51 w 139"/>
                <a:gd name="T91" fmla="*/ 16 h 68"/>
                <a:gd name="T92" fmla="*/ 47 w 139"/>
                <a:gd name="T93" fmla="*/ 14 h 68"/>
                <a:gd name="T94" fmla="*/ 44 w 139"/>
                <a:gd name="T95" fmla="*/ 13 h 68"/>
                <a:gd name="T96" fmla="*/ 39 w 139"/>
                <a:gd name="T97" fmla="*/ 14 h 68"/>
                <a:gd name="T98" fmla="*/ 34 w 139"/>
                <a:gd name="T99" fmla="*/ 16 h 68"/>
                <a:gd name="T100" fmla="*/ 29 w 139"/>
                <a:gd name="T101" fmla="*/ 19 h 68"/>
                <a:gd name="T102" fmla="*/ 27 w 139"/>
                <a:gd name="T103" fmla="*/ 23 h 68"/>
                <a:gd name="T104" fmla="*/ 25 w 139"/>
                <a:gd name="T105" fmla="*/ 26 h 68"/>
                <a:gd name="T106" fmla="*/ 25 w 139"/>
                <a:gd name="T107" fmla="*/ 30 h 68"/>
                <a:gd name="T108" fmla="*/ 24 w 139"/>
                <a:gd name="T109" fmla="*/ 36 h 68"/>
                <a:gd name="T110" fmla="*/ 24 w 139"/>
                <a:gd name="T111" fmla="*/ 68 h 68"/>
                <a:gd name="T112" fmla="*/ 0 w 139"/>
                <a:gd name="T113" fmla="*/ 68 h 68"/>
                <a:gd name="T114" fmla="*/ 0 w 139"/>
                <a:gd name="T115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" h="68">
                  <a:moveTo>
                    <a:pt x="0" y="2"/>
                  </a:moveTo>
                  <a:lnTo>
                    <a:pt x="24" y="2"/>
                  </a:lnTo>
                  <a:lnTo>
                    <a:pt x="24" y="11"/>
                  </a:lnTo>
                  <a:lnTo>
                    <a:pt x="37" y="3"/>
                  </a:lnTo>
                  <a:lnTo>
                    <a:pt x="52" y="0"/>
                  </a:lnTo>
                  <a:lnTo>
                    <a:pt x="61" y="2"/>
                  </a:lnTo>
                  <a:lnTo>
                    <a:pt x="67" y="3"/>
                  </a:lnTo>
                  <a:lnTo>
                    <a:pt x="74" y="6"/>
                  </a:lnTo>
                  <a:lnTo>
                    <a:pt x="79" y="11"/>
                  </a:lnTo>
                  <a:lnTo>
                    <a:pt x="86" y="6"/>
                  </a:lnTo>
                  <a:lnTo>
                    <a:pt x="92" y="3"/>
                  </a:lnTo>
                  <a:lnTo>
                    <a:pt x="99" y="2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9" y="2"/>
                  </a:lnTo>
                  <a:lnTo>
                    <a:pt x="126" y="4"/>
                  </a:lnTo>
                  <a:lnTo>
                    <a:pt x="129" y="6"/>
                  </a:lnTo>
                  <a:lnTo>
                    <a:pt x="133" y="9"/>
                  </a:lnTo>
                  <a:lnTo>
                    <a:pt x="136" y="12"/>
                  </a:lnTo>
                  <a:lnTo>
                    <a:pt x="138" y="16"/>
                  </a:lnTo>
                  <a:lnTo>
                    <a:pt x="138" y="20"/>
                  </a:lnTo>
                  <a:lnTo>
                    <a:pt x="139" y="26"/>
                  </a:lnTo>
                  <a:lnTo>
                    <a:pt x="139" y="68"/>
                  </a:lnTo>
                  <a:lnTo>
                    <a:pt x="114" y="68"/>
                  </a:lnTo>
                  <a:lnTo>
                    <a:pt x="114" y="31"/>
                  </a:lnTo>
                  <a:lnTo>
                    <a:pt x="114" y="25"/>
                  </a:lnTo>
                  <a:lnTo>
                    <a:pt x="113" y="20"/>
                  </a:lnTo>
                  <a:lnTo>
                    <a:pt x="111" y="18"/>
                  </a:lnTo>
                  <a:lnTo>
                    <a:pt x="109" y="16"/>
                  </a:lnTo>
                  <a:lnTo>
                    <a:pt x="104" y="14"/>
                  </a:lnTo>
                  <a:lnTo>
                    <a:pt x="101" y="13"/>
                  </a:lnTo>
                  <a:lnTo>
                    <a:pt x="96" y="14"/>
                  </a:lnTo>
                  <a:lnTo>
                    <a:pt x="91" y="16"/>
                  </a:lnTo>
                  <a:lnTo>
                    <a:pt x="86" y="19"/>
                  </a:lnTo>
                  <a:lnTo>
                    <a:pt x="84" y="23"/>
                  </a:lnTo>
                  <a:lnTo>
                    <a:pt x="82" y="26"/>
                  </a:lnTo>
                  <a:lnTo>
                    <a:pt x="82" y="31"/>
                  </a:lnTo>
                  <a:lnTo>
                    <a:pt x="82" y="37"/>
                  </a:lnTo>
                  <a:lnTo>
                    <a:pt x="82" y="68"/>
                  </a:lnTo>
                  <a:lnTo>
                    <a:pt x="57" y="68"/>
                  </a:lnTo>
                  <a:lnTo>
                    <a:pt x="57" y="32"/>
                  </a:lnTo>
                  <a:lnTo>
                    <a:pt x="57" y="26"/>
                  </a:lnTo>
                  <a:lnTo>
                    <a:pt x="56" y="22"/>
                  </a:lnTo>
                  <a:lnTo>
                    <a:pt x="56" y="19"/>
                  </a:lnTo>
                  <a:lnTo>
                    <a:pt x="54" y="17"/>
                  </a:lnTo>
                  <a:lnTo>
                    <a:pt x="51" y="16"/>
                  </a:lnTo>
                  <a:lnTo>
                    <a:pt x="47" y="14"/>
                  </a:lnTo>
                  <a:lnTo>
                    <a:pt x="44" y="13"/>
                  </a:lnTo>
                  <a:lnTo>
                    <a:pt x="39" y="14"/>
                  </a:lnTo>
                  <a:lnTo>
                    <a:pt x="34" y="16"/>
                  </a:lnTo>
                  <a:lnTo>
                    <a:pt x="29" y="19"/>
                  </a:lnTo>
                  <a:lnTo>
                    <a:pt x="27" y="23"/>
                  </a:lnTo>
                  <a:lnTo>
                    <a:pt x="25" y="26"/>
                  </a:lnTo>
                  <a:lnTo>
                    <a:pt x="25" y="30"/>
                  </a:lnTo>
                  <a:lnTo>
                    <a:pt x="24" y="36"/>
                  </a:lnTo>
                  <a:lnTo>
                    <a:pt x="24" y="68"/>
                  </a:lnTo>
                  <a:lnTo>
                    <a:pt x="0" y="68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04" name="Freeform 8928"/>
            <p:cNvSpPr>
              <a:spLocks/>
            </p:cNvSpPr>
            <p:nvPr/>
          </p:nvSpPr>
          <p:spPr bwMode="auto">
            <a:xfrm>
              <a:off x="3611" y="4097"/>
              <a:ext cx="59" cy="65"/>
            </a:xfrm>
            <a:custGeom>
              <a:avLst/>
              <a:gdLst>
                <a:gd name="T0" fmla="*/ 59 w 59"/>
                <a:gd name="T1" fmla="*/ 53 h 65"/>
                <a:gd name="T2" fmla="*/ 59 w 59"/>
                <a:gd name="T3" fmla="*/ 65 h 65"/>
                <a:gd name="T4" fmla="*/ 0 w 59"/>
                <a:gd name="T5" fmla="*/ 65 h 65"/>
                <a:gd name="T6" fmla="*/ 2 w 59"/>
                <a:gd name="T7" fmla="*/ 59 h 65"/>
                <a:gd name="T8" fmla="*/ 5 w 59"/>
                <a:gd name="T9" fmla="*/ 53 h 65"/>
                <a:gd name="T10" fmla="*/ 10 w 59"/>
                <a:gd name="T11" fmla="*/ 49 h 65"/>
                <a:gd name="T12" fmla="*/ 15 w 59"/>
                <a:gd name="T13" fmla="*/ 44 h 65"/>
                <a:gd name="T14" fmla="*/ 25 w 59"/>
                <a:gd name="T15" fmla="*/ 38 h 65"/>
                <a:gd name="T16" fmla="*/ 30 w 59"/>
                <a:gd name="T17" fmla="*/ 34 h 65"/>
                <a:gd name="T18" fmla="*/ 33 w 59"/>
                <a:gd name="T19" fmla="*/ 32 h 65"/>
                <a:gd name="T20" fmla="*/ 37 w 59"/>
                <a:gd name="T21" fmla="*/ 30 h 65"/>
                <a:gd name="T22" fmla="*/ 38 w 59"/>
                <a:gd name="T23" fmla="*/ 27 h 65"/>
                <a:gd name="T24" fmla="*/ 40 w 59"/>
                <a:gd name="T25" fmla="*/ 24 h 65"/>
                <a:gd name="T26" fmla="*/ 42 w 59"/>
                <a:gd name="T27" fmla="*/ 20 h 65"/>
                <a:gd name="T28" fmla="*/ 42 w 59"/>
                <a:gd name="T29" fmla="*/ 17 h 65"/>
                <a:gd name="T30" fmla="*/ 38 w 59"/>
                <a:gd name="T31" fmla="*/ 15 h 65"/>
                <a:gd name="T32" fmla="*/ 35 w 59"/>
                <a:gd name="T33" fmla="*/ 12 h 65"/>
                <a:gd name="T34" fmla="*/ 30 w 59"/>
                <a:gd name="T35" fmla="*/ 12 h 65"/>
                <a:gd name="T36" fmla="*/ 25 w 59"/>
                <a:gd name="T37" fmla="*/ 12 h 65"/>
                <a:gd name="T38" fmla="*/ 22 w 59"/>
                <a:gd name="T39" fmla="*/ 15 h 65"/>
                <a:gd name="T40" fmla="*/ 20 w 59"/>
                <a:gd name="T41" fmla="*/ 16 h 65"/>
                <a:gd name="T42" fmla="*/ 18 w 59"/>
                <a:gd name="T43" fmla="*/ 18 h 65"/>
                <a:gd name="T44" fmla="*/ 18 w 59"/>
                <a:gd name="T45" fmla="*/ 22 h 65"/>
                <a:gd name="T46" fmla="*/ 0 w 59"/>
                <a:gd name="T47" fmla="*/ 20 h 65"/>
                <a:gd name="T48" fmla="*/ 3 w 59"/>
                <a:gd name="T49" fmla="*/ 15 h 65"/>
                <a:gd name="T50" fmla="*/ 5 w 59"/>
                <a:gd name="T51" fmla="*/ 9 h 65"/>
                <a:gd name="T52" fmla="*/ 10 w 59"/>
                <a:gd name="T53" fmla="*/ 5 h 65"/>
                <a:gd name="T54" fmla="*/ 17 w 59"/>
                <a:gd name="T55" fmla="*/ 3 h 65"/>
                <a:gd name="T56" fmla="*/ 23 w 59"/>
                <a:gd name="T57" fmla="*/ 2 h 65"/>
                <a:gd name="T58" fmla="*/ 30 w 59"/>
                <a:gd name="T59" fmla="*/ 0 h 65"/>
                <a:gd name="T60" fmla="*/ 38 w 59"/>
                <a:gd name="T61" fmla="*/ 2 h 65"/>
                <a:gd name="T62" fmla="*/ 45 w 59"/>
                <a:gd name="T63" fmla="*/ 3 h 65"/>
                <a:gd name="T64" fmla="*/ 52 w 59"/>
                <a:gd name="T65" fmla="*/ 6 h 65"/>
                <a:gd name="T66" fmla="*/ 55 w 59"/>
                <a:gd name="T67" fmla="*/ 10 h 65"/>
                <a:gd name="T68" fmla="*/ 59 w 59"/>
                <a:gd name="T69" fmla="*/ 13 h 65"/>
                <a:gd name="T70" fmla="*/ 59 w 59"/>
                <a:gd name="T71" fmla="*/ 18 h 65"/>
                <a:gd name="T72" fmla="*/ 59 w 59"/>
                <a:gd name="T73" fmla="*/ 23 h 65"/>
                <a:gd name="T74" fmla="*/ 57 w 59"/>
                <a:gd name="T75" fmla="*/ 26 h 65"/>
                <a:gd name="T76" fmla="*/ 54 w 59"/>
                <a:gd name="T77" fmla="*/ 31 h 65"/>
                <a:gd name="T78" fmla="*/ 50 w 59"/>
                <a:gd name="T79" fmla="*/ 34 h 65"/>
                <a:gd name="T80" fmla="*/ 49 w 59"/>
                <a:gd name="T81" fmla="*/ 37 h 65"/>
                <a:gd name="T82" fmla="*/ 44 w 59"/>
                <a:gd name="T83" fmla="*/ 39 h 65"/>
                <a:gd name="T84" fmla="*/ 38 w 59"/>
                <a:gd name="T85" fmla="*/ 43 h 65"/>
                <a:gd name="T86" fmla="*/ 33 w 59"/>
                <a:gd name="T87" fmla="*/ 46 h 65"/>
                <a:gd name="T88" fmla="*/ 30 w 59"/>
                <a:gd name="T89" fmla="*/ 49 h 65"/>
                <a:gd name="T90" fmla="*/ 28 w 59"/>
                <a:gd name="T91" fmla="*/ 50 h 65"/>
                <a:gd name="T92" fmla="*/ 27 w 59"/>
                <a:gd name="T93" fmla="*/ 51 h 65"/>
                <a:gd name="T94" fmla="*/ 25 w 59"/>
                <a:gd name="T95" fmla="*/ 53 h 65"/>
                <a:gd name="T96" fmla="*/ 59 w 59"/>
                <a:gd name="T97" fmla="*/ 5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" h="65">
                  <a:moveTo>
                    <a:pt x="59" y="53"/>
                  </a:moveTo>
                  <a:lnTo>
                    <a:pt x="59" y="65"/>
                  </a:lnTo>
                  <a:lnTo>
                    <a:pt x="0" y="65"/>
                  </a:lnTo>
                  <a:lnTo>
                    <a:pt x="2" y="59"/>
                  </a:lnTo>
                  <a:lnTo>
                    <a:pt x="5" y="53"/>
                  </a:lnTo>
                  <a:lnTo>
                    <a:pt x="10" y="49"/>
                  </a:lnTo>
                  <a:lnTo>
                    <a:pt x="15" y="44"/>
                  </a:lnTo>
                  <a:lnTo>
                    <a:pt x="25" y="38"/>
                  </a:lnTo>
                  <a:lnTo>
                    <a:pt x="30" y="34"/>
                  </a:lnTo>
                  <a:lnTo>
                    <a:pt x="33" y="32"/>
                  </a:lnTo>
                  <a:lnTo>
                    <a:pt x="37" y="30"/>
                  </a:lnTo>
                  <a:lnTo>
                    <a:pt x="38" y="27"/>
                  </a:lnTo>
                  <a:lnTo>
                    <a:pt x="40" y="24"/>
                  </a:lnTo>
                  <a:lnTo>
                    <a:pt x="42" y="20"/>
                  </a:lnTo>
                  <a:lnTo>
                    <a:pt x="42" y="17"/>
                  </a:lnTo>
                  <a:lnTo>
                    <a:pt x="38" y="15"/>
                  </a:lnTo>
                  <a:lnTo>
                    <a:pt x="35" y="12"/>
                  </a:lnTo>
                  <a:lnTo>
                    <a:pt x="30" y="12"/>
                  </a:lnTo>
                  <a:lnTo>
                    <a:pt x="25" y="12"/>
                  </a:lnTo>
                  <a:lnTo>
                    <a:pt x="22" y="15"/>
                  </a:lnTo>
                  <a:lnTo>
                    <a:pt x="20" y="16"/>
                  </a:lnTo>
                  <a:lnTo>
                    <a:pt x="18" y="18"/>
                  </a:lnTo>
                  <a:lnTo>
                    <a:pt x="18" y="22"/>
                  </a:lnTo>
                  <a:lnTo>
                    <a:pt x="0" y="20"/>
                  </a:lnTo>
                  <a:lnTo>
                    <a:pt x="3" y="15"/>
                  </a:lnTo>
                  <a:lnTo>
                    <a:pt x="5" y="9"/>
                  </a:lnTo>
                  <a:lnTo>
                    <a:pt x="10" y="5"/>
                  </a:lnTo>
                  <a:lnTo>
                    <a:pt x="17" y="3"/>
                  </a:lnTo>
                  <a:lnTo>
                    <a:pt x="23" y="2"/>
                  </a:lnTo>
                  <a:lnTo>
                    <a:pt x="30" y="0"/>
                  </a:lnTo>
                  <a:lnTo>
                    <a:pt x="38" y="2"/>
                  </a:lnTo>
                  <a:lnTo>
                    <a:pt x="45" y="3"/>
                  </a:lnTo>
                  <a:lnTo>
                    <a:pt x="52" y="6"/>
                  </a:lnTo>
                  <a:lnTo>
                    <a:pt x="55" y="10"/>
                  </a:lnTo>
                  <a:lnTo>
                    <a:pt x="59" y="13"/>
                  </a:lnTo>
                  <a:lnTo>
                    <a:pt x="59" y="18"/>
                  </a:lnTo>
                  <a:lnTo>
                    <a:pt x="59" y="23"/>
                  </a:lnTo>
                  <a:lnTo>
                    <a:pt x="57" y="26"/>
                  </a:lnTo>
                  <a:lnTo>
                    <a:pt x="54" y="31"/>
                  </a:lnTo>
                  <a:lnTo>
                    <a:pt x="50" y="34"/>
                  </a:lnTo>
                  <a:lnTo>
                    <a:pt x="49" y="37"/>
                  </a:lnTo>
                  <a:lnTo>
                    <a:pt x="44" y="39"/>
                  </a:lnTo>
                  <a:lnTo>
                    <a:pt x="38" y="43"/>
                  </a:lnTo>
                  <a:lnTo>
                    <a:pt x="33" y="46"/>
                  </a:lnTo>
                  <a:lnTo>
                    <a:pt x="30" y="49"/>
                  </a:lnTo>
                  <a:lnTo>
                    <a:pt x="28" y="50"/>
                  </a:lnTo>
                  <a:lnTo>
                    <a:pt x="27" y="51"/>
                  </a:lnTo>
                  <a:lnTo>
                    <a:pt x="25" y="53"/>
                  </a:lnTo>
                  <a:lnTo>
                    <a:pt x="59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05" name="Freeform 8929"/>
            <p:cNvSpPr>
              <a:spLocks/>
            </p:cNvSpPr>
            <p:nvPr/>
          </p:nvSpPr>
          <p:spPr bwMode="auto">
            <a:xfrm>
              <a:off x="3675" y="4135"/>
              <a:ext cx="52" cy="91"/>
            </a:xfrm>
            <a:custGeom>
              <a:avLst/>
              <a:gdLst>
                <a:gd name="T0" fmla="*/ 0 w 52"/>
                <a:gd name="T1" fmla="*/ 91 h 91"/>
                <a:gd name="T2" fmla="*/ 32 w 52"/>
                <a:gd name="T3" fmla="*/ 0 h 91"/>
                <a:gd name="T4" fmla="*/ 52 w 52"/>
                <a:gd name="T5" fmla="*/ 0 h 91"/>
                <a:gd name="T6" fmla="*/ 20 w 52"/>
                <a:gd name="T7" fmla="*/ 91 h 91"/>
                <a:gd name="T8" fmla="*/ 0 w 52"/>
                <a:gd name="T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91">
                  <a:moveTo>
                    <a:pt x="0" y="91"/>
                  </a:moveTo>
                  <a:lnTo>
                    <a:pt x="32" y="0"/>
                  </a:lnTo>
                  <a:lnTo>
                    <a:pt x="52" y="0"/>
                  </a:lnTo>
                  <a:lnTo>
                    <a:pt x="20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06" name="Freeform 8930"/>
            <p:cNvSpPr>
              <a:spLocks/>
            </p:cNvSpPr>
            <p:nvPr/>
          </p:nvSpPr>
          <p:spPr bwMode="auto">
            <a:xfrm>
              <a:off x="3728" y="4158"/>
              <a:ext cx="91" cy="70"/>
            </a:xfrm>
            <a:custGeom>
              <a:avLst/>
              <a:gdLst>
                <a:gd name="T0" fmla="*/ 25 w 91"/>
                <a:gd name="T1" fmla="*/ 46 h 70"/>
                <a:gd name="T2" fmla="*/ 29 w 91"/>
                <a:gd name="T3" fmla="*/ 52 h 70"/>
                <a:gd name="T4" fmla="*/ 36 w 91"/>
                <a:gd name="T5" fmla="*/ 55 h 70"/>
                <a:gd name="T6" fmla="*/ 47 w 91"/>
                <a:gd name="T7" fmla="*/ 57 h 70"/>
                <a:gd name="T8" fmla="*/ 57 w 91"/>
                <a:gd name="T9" fmla="*/ 55 h 70"/>
                <a:gd name="T10" fmla="*/ 64 w 91"/>
                <a:gd name="T11" fmla="*/ 52 h 70"/>
                <a:gd name="T12" fmla="*/ 66 w 91"/>
                <a:gd name="T13" fmla="*/ 47 h 70"/>
                <a:gd name="T14" fmla="*/ 61 w 91"/>
                <a:gd name="T15" fmla="*/ 45 h 70"/>
                <a:gd name="T16" fmla="*/ 30 w 91"/>
                <a:gd name="T17" fmla="*/ 39 h 70"/>
                <a:gd name="T18" fmla="*/ 10 w 91"/>
                <a:gd name="T19" fmla="*/ 33 h 70"/>
                <a:gd name="T20" fmla="*/ 5 w 91"/>
                <a:gd name="T21" fmla="*/ 25 h 70"/>
                <a:gd name="T22" fmla="*/ 5 w 91"/>
                <a:gd name="T23" fmla="*/ 16 h 70"/>
                <a:gd name="T24" fmla="*/ 14 w 91"/>
                <a:gd name="T25" fmla="*/ 6 h 70"/>
                <a:gd name="T26" fmla="*/ 44 w 91"/>
                <a:gd name="T27" fmla="*/ 0 h 70"/>
                <a:gd name="T28" fmla="*/ 74 w 91"/>
                <a:gd name="T29" fmla="*/ 5 h 70"/>
                <a:gd name="T30" fmla="*/ 84 w 91"/>
                <a:gd name="T31" fmla="*/ 13 h 70"/>
                <a:gd name="T32" fmla="*/ 62 w 91"/>
                <a:gd name="T33" fmla="*/ 22 h 70"/>
                <a:gd name="T34" fmla="*/ 56 w 91"/>
                <a:gd name="T35" fmla="*/ 16 h 70"/>
                <a:gd name="T36" fmla="*/ 46 w 91"/>
                <a:gd name="T37" fmla="*/ 13 h 70"/>
                <a:gd name="T38" fmla="*/ 36 w 91"/>
                <a:gd name="T39" fmla="*/ 14 h 70"/>
                <a:gd name="T40" fmla="*/ 30 w 91"/>
                <a:gd name="T41" fmla="*/ 17 h 70"/>
                <a:gd name="T42" fmla="*/ 30 w 91"/>
                <a:gd name="T43" fmla="*/ 20 h 70"/>
                <a:gd name="T44" fmla="*/ 34 w 91"/>
                <a:gd name="T45" fmla="*/ 23 h 70"/>
                <a:gd name="T46" fmla="*/ 46 w 91"/>
                <a:gd name="T47" fmla="*/ 25 h 70"/>
                <a:gd name="T48" fmla="*/ 72 w 91"/>
                <a:gd name="T49" fmla="*/ 31 h 70"/>
                <a:gd name="T50" fmla="*/ 88 w 91"/>
                <a:gd name="T51" fmla="*/ 38 h 70"/>
                <a:gd name="T52" fmla="*/ 91 w 91"/>
                <a:gd name="T53" fmla="*/ 47 h 70"/>
                <a:gd name="T54" fmla="*/ 86 w 91"/>
                <a:gd name="T55" fmla="*/ 59 h 70"/>
                <a:gd name="T56" fmla="*/ 66 w 91"/>
                <a:gd name="T57" fmla="*/ 68 h 70"/>
                <a:gd name="T58" fmla="*/ 29 w 91"/>
                <a:gd name="T59" fmla="*/ 68 h 70"/>
                <a:gd name="T60" fmla="*/ 9 w 91"/>
                <a:gd name="T61" fmla="*/ 60 h 70"/>
                <a:gd name="T62" fmla="*/ 0 w 91"/>
                <a:gd name="T63" fmla="*/ 4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1" h="70">
                  <a:moveTo>
                    <a:pt x="0" y="48"/>
                  </a:moveTo>
                  <a:lnTo>
                    <a:pt x="25" y="46"/>
                  </a:lnTo>
                  <a:lnTo>
                    <a:pt x="27" y="48"/>
                  </a:lnTo>
                  <a:lnTo>
                    <a:pt x="29" y="52"/>
                  </a:lnTo>
                  <a:lnTo>
                    <a:pt x="32" y="53"/>
                  </a:lnTo>
                  <a:lnTo>
                    <a:pt x="36" y="55"/>
                  </a:lnTo>
                  <a:lnTo>
                    <a:pt x="41" y="57"/>
                  </a:lnTo>
                  <a:lnTo>
                    <a:pt x="47" y="57"/>
                  </a:lnTo>
                  <a:lnTo>
                    <a:pt x="52" y="57"/>
                  </a:lnTo>
                  <a:lnTo>
                    <a:pt x="57" y="55"/>
                  </a:lnTo>
                  <a:lnTo>
                    <a:pt x="62" y="54"/>
                  </a:lnTo>
                  <a:lnTo>
                    <a:pt x="64" y="52"/>
                  </a:lnTo>
                  <a:lnTo>
                    <a:pt x="66" y="50"/>
                  </a:lnTo>
                  <a:lnTo>
                    <a:pt x="66" y="47"/>
                  </a:lnTo>
                  <a:lnTo>
                    <a:pt x="64" y="46"/>
                  </a:lnTo>
                  <a:lnTo>
                    <a:pt x="61" y="45"/>
                  </a:lnTo>
                  <a:lnTo>
                    <a:pt x="56" y="44"/>
                  </a:lnTo>
                  <a:lnTo>
                    <a:pt x="30" y="39"/>
                  </a:lnTo>
                  <a:lnTo>
                    <a:pt x="15" y="36"/>
                  </a:lnTo>
                  <a:lnTo>
                    <a:pt x="10" y="33"/>
                  </a:lnTo>
                  <a:lnTo>
                    <a:pt x="7" y="30"/>
                  </a:lnTo>
                  <a:lnTo>
                    <a:pt x="5" y="25"/>
                  </a:lnTo>
                  <a:lnTo>
                    <a:pt x="5" y="20"/>
                  </a:lnTo>
                  <a:lnTo>
                    <a:pt x="5" y="16"/>
                  </a:lnTo>
                  <a:lnTo>
                    <a:pt x="9" y="11"/>
                  </a:lnTo>
                  <a:lnTo>
                    <a:pt x="14" y="6"/>
                  </a:lnTo>
                  <a:lnTo>
                    <a:pt x="27" y="2"/>
                  </a:lnTo>
                  <a:lnTo>
                    <a:pt x="44" y="0"/>
                  </a:lnTo>
                  <a:lnTo>
                    <a:pt x="61" y="2"/>
                  </a:lnTo>
                  <a:lnTo>
                    <a:pt x="74" y="5"/>
                  </a:lnTo>
                  <a:lnTo>
                    <a:pt x="79" y="9"/>
                  </a:lnTo>
                  <a:lnTo>
                    <a:pt x="84" y="13"/>
                  </a:lnTo>
                  <a:lnTo>
                    <a:pt x="86" y="19"/>
                  </a:lnTo>
                  <a:lnTo>
                    <a:pt x="62" y="22"/>
                  </a:lnTo>
                  <a:lnTo>
                    <a:pt x="59" y="18"/>
                  </a:lnTo>
                  <a:lnTo>
                    <a:pt x="56" y="16"/>
                  </a:lnTo>
                  <a:lnTo>
                    <a:pt x="52" y="14"/>
                  </a:lnTo>
                  <a:lnTo>
                    <a:pt x="46" y="13"/>
                  </a:lnTo>
                  <a:lnTo>
                    <a:pt x="39" y="14"/>
                  </a:lnTo>
                  <a:lnTo>
                    <a:pt x="36" y="14"/>
                  </a:lnTo>
                  <a:lnTo>
                    <a:pt x="32" y="16"/>
                  </a:lnTo>
                  <a:lnTo>
                    <a:pt x="30" y="17"/>
                  </a:lnTo>
                  <a:lnTo>
                    <a:pt x="29" y="19"/>
                  </a:lnTo>
                  <a:lnTo>
                    <a:pt x="30" y="20"/>
                  </a:lnTo>
                  <a:lnTo>
                    <a:pt x="32" y="23"/>
                  </a:lnTo>
                  <a:lnTo>
                    <a:pt x="34" y="23"/>
                  </a:lnTo>
                  <a:lnTo>
                    <a:pt x="39" y="24"/>
                  </a:lnTo>
                  <a:lnTo>
                    <a:pt x="46" y="25"/>
                  </a:lnTo>
                  <a:lnTo>
                    <a:pt x="56" y="27"/>
                  </a:lnTo>
                  <a:lnTo>
                    <a:pt x="72" y="31"/>
                  </a:lnTo>
                  <a:lnTo>
                    <a:pt x="82" y="34"/>
                  </a:lnTo>
                  <a:lnTo>
                    <a:pt x="88" y="38"/>
                  </a:lnTo>
                  <a:lnTo>
                    <a:pt x="89" y="43"/>
                  </a:lnTo>
                  <a:lnTo>
                    <a:pt x="91" y="47"/>
                  </a:lnTo>
                  <a:lnTo>
                    <a:pt x="89" y="53"/>
                  </a:lnTo>
                  <a:lnTo>
                    <a:pt x="86" y="59"/>
                  </a:lnTo>
                  <a:lnTo>
                    <a:pt x="79" y="64"/>
                  </a:lnTo>
                  <a:lnTo>
                    <a:pt x="66" y="68"/>
                  </a:lnTo>
                  <a:lnTo>
                    <a:pt x="47" y="70"/>
                  </a:lnTo>
                  <a:lnTo>
                    <a:pt x="29" y="68"/>
                  </a:lnTo>
                  <a:lnTo>
                    <a:pt x="15" y="64"/>
                  </a:lnTo>
                  <a:lnTo>
                    <a:pt x="9" y="60"/>
                  </a:lnTo>
                  <a:lnTo>
                    <a:pt x="4" y="5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07" name="Freeform 8931"/>
            <p:cNvSpPr>
              <a:spLocks noEditPoints="1"/>
            </p:cNvSpPr>
            <p:nvPr/>
          </p:nvSpPr>
          <p:spPr bwMode="auto">
            <a:xfrm>
              <a:off x="3834" y="4158"/>
              <a:ext cx="89" cy="70"/>
            </a:xfrm>
            <a:custGeom>
              <a:avLst/>
              <a:gdLst>
                <a:gd name="T0" fmla="*/ 62 w 89"/>
                <a:gd name="T1" fmla="*/ 47 h 70"/>
                <a:gd name="T2" fmla="*/ 87 w 89"/>
                <a:gd name="T3" fmla="*/ 50 h 70"/>
                <a:gd name="T4" fmla="*/ 84 w 89"/>
                <a:gd name="T5" fmla="*/ 55 h 70"/>
                <a:gd name="T6" fmla="*/ 79 w 89"/>
                <a:gd name="T7" fmla="*/ 60 h 70"/>
                <a:gd name="T8" fmla="*/ 72 w 89"/>
                <a:gd name="T9" fmla="*/ 65 h 70"/>
                <a:gd name="T10" fmla="*/ 64 w 89"/>
                <a:gd name="T11" fmla="*/ 67 h 70"/>
                <a:gd name="T12" fmla="*/ 55 w 89"/>
                <a:gd name="T13" fmla="*/ 70 h 70"/>
                <a:gd name="T14" fmla="*/ 45 w 89"/>
                <a:gd name="T15" fmla="*/ 70 h 70"/>
                <a:gd name="T16" fmla="*/ 30 w 89"/>
                <a:gd name="T17" fmla="*/ 68 h 70"/>
                <a:gd name="T18" fmla="*/ 18 w 89"/>
                <a:gd name="T19" fmla="*/ 65 h 70"/>
                <a:gd name="T20" fmla="*/ 8 w 89"/>
                <a:gd name="T21" fmla="*/ 59 h 70"/>
                <a:gd name="T22" fmla="*/ 2 w 89"/>
                <a:gd name="T23" fmla="*/ 48 h 70"/>
                <a:gd name="T24" fmla="*/ 0 w 89"/>
                <a:gd name="T25" fmla="*/ 36 h 70"/>
                <a:gd name="T26" fmla="*/ 3 w 89"/>
                <a:gd name="T27" fmla="*/ 22 h 70"/>
                <a:gd name="T28" fmla="*/ 12 w 89"/>
                <a:gd name="T29" fmla="*/ 10 h 70"/>
                <a:gd name="T30" fmla="*/ 27 w 89"/>
                <a:gd name="T31" fmla="*/ 3 h 70"/>
                <a:gd name="T32" fmla="*/ 44 w 89"/>
                <a:gd name="T33" fmla="*/ 0 h 70"/>
                <a:gd name="T34" fmla="*/ 62 w 89"/>
                <a:gd name="T35" fmla="*/ 3 h 70"/>
                <a:gd name="T36" fmla="*/ 77 w 89"/>
                <a:gd name="T37" fmla="*/ 10 h 70"/>
                <a:gd name="T38" fmla="*/ 84 w 89"/>
                <a:gd name="T39" fmla="*/ 18 h 70"/>
                <a:gd name="T40" fmla="*/ 87 w 89"/>
                <a:gd name="T41" fmla="*/ 29 h 70"/>
                <a:gd name="T42" fmla="*/ 89 w 89"/>
                <a:gd name="T43" fmla="*/ 40 h 70"/>
                <a:gd name="T44" fmla="*/ 23 w 89"/>
                <a:gd name="T45" fmla="*/ 40 h 70"/>
                <a:gd name="T46" fmla="*/ 25 w 89"/>
                <a:gd name="T47" fmla="*/ 45 h 70"/>
                <a:gd name="T48" fmla="*/ 27 w 89"/>
                <a:gd name="T49" fmla="*/ 48 h 70"/>
                <a:gd name="T50" fmla="*/ 30 w 89"/>
                <a:gd name="T51" fmla="*/ 52 h 70"/>
                <a:gd name="T52" fmla="*/ 35 w 89"/>
                <a:gd name="T53" fmla="*/ 54 h 70"/>
                <a:gd name="T54" fmla="*/ 40 w 89"/>
                <a:gd name="T55" fmla="*/ 55 h 70"/>
                <a:gd name="T56" fmla="*/ 45 w 89"/>
                <a:gd name="T57" fmla="*/ 57 h 70"/>
                <a:gd name="T58" fmla="*/ 52 w 89"/>
                <a:gd name="T59" fmla="*/ 55 h 70"/>
                <a:gd name="T60" fmla="*/ 55 w 89"/>
                <a:gd name="T61" fmla="*/ 54 h 70"/>
                <a:gd name="T62" fmla="*/ 60 w 89"/>
                <a:gd name="T63" fmla="*/ 51 h 70"/>
                <a:gd name="T64" fmla="*/ 62 w 89"/>
                <a:gd name="T65" fmla="*/ 47 h 70"/>
                <a:gd name="T66" fmla="*/ 64 w 89"/>
                <a:gd name="T67" fmla="*/ 30 h 70"/>
                <a:gd name="T68" fmla="*/ 64 w 89"/>
                <a:gd name="T69" fmla="*/ 25 h 70"/>
                <a:gd name="T70" fmla="*/ 62 w 89"/>
                <a:gd name="T71" fmla="*/ 22 h 70"/>
                <a:gd name="T72" fmla="*/ 59 w 89"/>
                <a:gd name="T73" fmla="*/ 18 h 70"/>
                <a:gd name="T74" fmla="*/ 54 w 89"/>
                <a:gd name="T75" fmla="*/ 16 h 70"/>
                <a:gd name="T76" fmla="*/ 50 w 89"/>
                <a:gd name="T77" fmla="*/ 14 h 70"/>
                <a:gd name="T78" fmla="*/ 45 w 89"/>
                <a:gd name="T79" fmla="*/ 13 h 70"/>
                <a:gd name="T80" fmla="*/ 39 w 89"/>
                <a:gd name="T81" fmla="*/ 14 h 70"/>
                <a:gd name="T82" fmla="*/ 35 w 89"/>
                <a:gd name="T83" fmla="*/ 16 h 70"/>
                <a:gd name="T84" fmla="*/ 30 w 89"/>
                <a:gd name="T85" fmla="*/ 18 h 70"/>
                <a:gd name="T86" fmla="*/ 27 w 89"/>
                <a:gd name="T87" fmla="*/ 22 h 70"/>
                <a:gd name="T88" fmla="*/ 25 w 89"/>
                <a:gd name="T89" fmla="*/ 25 h 70"/>
                <a:gd name="T90" fmla="*/ 25 w 89"/>
                <a:gd name="T91" fmla="*/ 30 h 70"/>
                <a:gd name="T92" fmla="*/ 64 w 89"/>
                <a:gd name="T93" fmla="*/ 3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9" h="70">
                  <a:moveTo>
                    <a:pt x="62" y="47"/>
                  </a:moveTo>
                  <a:lnTo>
                    <a:pt x="87" y="50"/>
                  </a:lnTo>
                  <a:lnTo>
                    <a:pt x="84" y="55"/>
                  </a:lnTo>
                  <a:lnTo>
                    <a:pt x="79" y="60"/>
                  </a:lnTo>
                  <a:lnTo>
                    <a:pt x="72" y="65"/>
                  </a:lnTo>
                  <a:lnTo>
                    <a:pt x="64" y="67"/>
                  </a:lnTo>
                  <a:lnTo>
                    <a:pt x="55" y="70"/>
                  </a:lnTo>
                  <a:lnTo>
                    <a:pt x="45" y="70"/>
                  </a:lnTo>
                  <a:lnTo>
                    <a:pt x="30" y="68"/>
                  </a:lnTo>
                  <a:lnTo>
                    <a:pt x="18" y="65"/>
                  </a:lnTo>
                  <a:lnTo>
                    <a:pt x="8" y="59"/>
                  </a:lnTo>
                  <a:lnTo>
                    <a:pt x="2" y="48"/>
                  </a:lnTo>
                  <a:lnTo>
                    <a:pt x="0" y="36"/>
                  </a:lnTo>
                  <a:lnTo>
                    <a:pt x="3" y="22"/>
                  </a:lnTo>
                  <a:lnTo>
                    <a:pt x="12" y="10"/>
                  </a:lnTo>
                  <a:lnTo>
                    <a:pt x="27" y="3"/>
                  </a:lnTo>
                  <a:lnTo>
                    <a:pt x="44" y="0"/>
                  </a:lnTo>
                  <a:lnTo>
                    <a:pt x="62" y="3"/>
                  </a:lnTo>
                  <a:lnTo>
                    <a:pt x="77" y="10"/>
                  </a:lnTo>
                  <a:lnTo>
                    <a:pt x="84" y="18"/>
                  </a:lnTo>
                  <a:lnTo>
                    <a:pt x="87" y="29"/>
                  </a:lnTo>
                  <a:lnTo>
                    <a:pt x="89" y="40"/>
                  </a:lnTo>
                  <a:lnTo>
                    <a:pt x="23" y="40"/>
                  </a:lnTo>
                  <a:lnTo>
                    <a:pt x="25" y="45"/>
                  </a:lnTo>
                  <a:lnTo>
                    <a:pt x="27" y="48"/>
                  </a:lnTo>
                  <a:lnTo>
                    <a:pt x="30" y="52"/>
                  </a:lnTo>
                  <a:lnTo>
                    <a:pt x="35" y="54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2" y="55"/>
                  </a:lnTo>
                  <a:lnTo>
                    <a:pt x="55" y="54"/>
                  </a:lnTo>
                  <a:lnTo>
                    <a:pt x="60" y="51"/>
                  </a:lnTo>
                  <a:lnTo>
                    <a:pt x="62" y="47"/>
                  </a:lnTo>
                  <a:close/>
                  <a:moveTo>
                    <a:pt x="64" y="30"/>
                  </a:moveTo>
                  <a:lnTo>
                    <a:pt x="64" y="25"/>
                  </a:lnTo>
                  <a:lnTo>
                    <a:pt x="62" y="22"/>
                  </a:lnTo>
                  <a:lnTo>
                    <a:pt x="59" y="18"/>
                  </a:lnTo>
                  <a:lnTo>
                    <a:pt x="54" y="16"/>
                  </a:lnTo>
                  <a:lnTo>
                    <a:pt x="50" y="14"/>
                  </a:lnTo>
                  <a:lnTo>
                    <a:pt x="45" y="13"/>
                  </a:lnTo>
                  <a:lnTo>
                    <a:pt x="39" y="14"/>
                  </a:lnTo>
                  <a:lnTo>
                    <a:pt x="35" y="16"/>
                  </a:lnTo>
                  <a:lnTo>
                    <a:pt x="30" y="18"/>
                  </a:lnTo>
                  <a:lnTo>
                    <a:pt x="27" y="22"/>
                  </a:lnTo>
                  <a:lnTo>
                    <a:pt x="25" y="25"/>
                  </a:lnTo>
                  <a:lnTo>
                    <a:pt x="25" y="30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08" name="Freeform 8932"/>
            <p:cNvSpPr>
              <a:spLocks/>
            </p:cNvSpPr>
            <p:nvPr/>
          </p:nvSpPr>
          <p:spPr bwMode="auto">
            <a:xfrm>
              <a:off x="3936" y="4158"/>
              <a:ext cx="88" cy="70"/>
            </a:xfrm>
            <a:custGeom>
              <a:avLst/>
              <a:gdLst>
                <a:gd name="T0" fmla="*/ 86 w 88"/>
                <a:gd name="T1" fmla="*/ 22 h 70"/>
                <a:gd name="T2" fmla="*/ 61 w 88"/>
                <a:gd name="T3" fmla="*/ 25 h 70"/>
                <a:gd name="T4" fmla="*/ 61 w 88"/>
                <a:gd name="T5" fmla="*/ 22 h 70"/>
                <a:gd name="T6" fmla="*/ 59 w 88"/>
                <a:gd name="T7" fmla="*/ 19 h 70"/>
                <a:gd name="T8" fmla="*/ 56 w 88"/>
                <a:gd name="T9" fmla="*/ 17 h 70"/>
                <a:gd name="T10" fmla="*/ 51 w 88"/>
                <a:gd name="T11" fmla="*/ 14 h 70"/>
                <a:gd name="T12" fmla="*/ 46 w 88"/>
                <a:gd name="T13" fmla="*/ 13 h 70"/>
                <a:gd name="T14" fmla="*/ 39 w 88"/>
                <a:gd name="T15" fmla="*/ 14 h 70"/>
                <a:gd name="T16" fmla="*/ 34 w 88"/>
                <a:gd name="T17" fmla="*/ 16 h 70"/>
                <a:gd name="T18" fmla="*/ 30 w 88"/>
                <a:gd name="T19" fmla="*/ 18 h 70"/>
                <a:gd name="T20" fmla="*/ 27 w 88"/>
                <a:gd name="T21" fmla="*/ 23 h 70"/>
                <a:gd name="T22" fmla="*/ 25 w 88"/>
                <a:gd name="T23" fmla="*/ 27 h 70"/>
                <a:gd name="T24" fmla="*/ 25 w 88"/>
                <a:gd name="T25" fmla="*/ 34 h 70"/>
                <a:gd name="T26" fmla="*/ 25 w 88"/>
                <a:gd name="T27" fmla="*/ 40 h 70"/>
                <a:gd name="T28" fmla="*/ 27 w 88"/>
                <a:gd name="T29" fmla="*/ 45 h 70"/>
                <a:gd name="T30" fmla="*/ 29 w 88"/>
                <a:gd name="T31" fmla="*/ 48 h 70"/>
                <a:gd name="T32" fmla="*/ 30 w 88"/>
                <a:gd name="T33" fmla="*/ 51 h 70"/>
                <a:gd name="T34" fmla="*/ 36 w 88"/>
                <a:gd name="T35" fmla="*/ 54 h 70"/>
                <a:gd name="T36" fmla="*/ 39 w 88"/>
                <a:gd name="T37" fmla="*/ 55 h 70"/>
                <a:gd name="T38" fmla="*/ 46 w 88"/>
                <a:gd name="T39" fmla="*/ 57 h 70"/>
                <a:gd name="T40" fmla="*/ 51 w 88"/>
                <a:gd name="T41" fmla="*/ 55 h 70"/>
                <a:gd name="T42" fmla="*/ 54 w 88"/>
                <a:gd name="T43" fmla="*/ 55 h 70"/>
                <a:gd name="T44" fmla="*/ 57 w 88"/>
                <a:gd name="T45" fmla="*/ 53 h 70"/>
                <a:gd name="T46" fmla="*/ 59 w 88"/>
                <a:gd name="T47" fmla="*/ 51 h 70"/>
                <a:gd name="T48" fmla="*/ 62 w 88"/>
                <a:gd name="T49" fmla="*/ 47 h 70"/>
                <a:gd name="T50" fmla="*/ 64 w 88"/>
                <a:gd name="T51" fmla="*/ 43 h 70"/>
                <a:gd name="T52" fmla="*/ 88 w 88"/>
                <a:gd name="T53" fmla="*/ 46 h 70"/>
                <a:gd name="T54" fmla="*/ 86 w 88"/>
                <a:gd name="T55" fmla="*/ 51 h 70"/>
                <a:gd name="T56" fmla="*/ 82 w 88"/>
                <a:gd name="T57" fmla="*/ 57 h 70"/>
                <a:gd name="T58" fmla="*/ 79 w 88"/>
                <a:gd name="T59" fmla="*/ 60 h 70"/>
                <a:gd name="T60" fmla="*/ 74 w 88"/>
                <a:gd name="T61" fmla="*/ 64 h 70"/>
                <a:gd name="T62" fmla="*/ 61 w 88"/>
                <a:gd name="T63" fmla="*/ 68 h 70"/>
                <a:gd name="T64" fmla="*/ 46 w 88"/>
                <a:gd name="T65" fmla="*/ 70 h 70"/>
                <a:gd name="T66" fmla="*/ 27 w 88"/>
                <a:gd name="T67" fmla="*/ 67 h 70"/>
                <a:gd name="T68" fmla="*/ 12 w 88"/>
                <a:gd name="T69" fmla="*/ 60 h 70"/>
                <a:gd name="T70" fmla="*/ 4 w 88"/>
                <a:gd name="T71" fmla="*/ 50 h 70"/>
                <a:gd name="T72" fmla="*/ 0 w 88"/>
                <a:gd name="T73" fmla="*/ 36 h 70"/>
                <a:gd name="T74" fmla="*/ 4 w 88"/>
                <a:gd name="T75" fmla="*/ 20 h 70"/>
                <a:gd name="T76" fmla="*/ 12 w 88"/>
                <a:gd name="T77" fmla="*/ 10 h 70"/>
                <a:gd name="T78" fmla="*/ 27 w 88"/>
                <a:gd name="T79" fmla="*/ 3 h 70"/>
                <a:gd name="T80" fmla="*/ 46 w 88"/>
                <a:gd name="T81" fmla="*/ 0 h 70"/>
                <a:gd name="T82" fmla="*/ 56 w 88"/>
                <a:gd name="T83" fmla="*/ 2 h 70"/>
                <a:gd name="T84" fmla="*/ 64 w 88"/>
                <a:gd name="T85" fmla="*/ 3 h 70"/>
                <a:gd name="T86" fmla="*/ 72 w 88"/>
                <a:gd name="T87" fmla="*/ 6 h 70"/>
                <a:gd name="T88" fmla="*/ 77 w 88"/>
                <a:gd name="T89" fmla="*/ 10 h 70"/>
                <a:gd name="T90" fmla="*/ 82 w 88"/>
                <a:gd name="T91" fmla="*/ 16 h 70"/>
                <a:gd name="T92" fmla="*/ 86 w 88"/>
                <a:gd name="T93" fmla="*/ 2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70">
                  <a:moveTo>
                    <a:pt x="86" y="22"/>
                  </a:moveTo>
                  <a:lnTo>
                    <a:pt x="61" y="25"/>
                  </a:lnTo>
                  <a:lnTo>
                    <a:pt x="61" y="22"/>
                  </a:lnTo>
                  <a:lnTo>
                    <a:pt x="59" y="19"/>
                  </a:lnTo>
                  <a:lnTo>
                    <a:pt x="56" y="17"/>
                  </a:lnTo>
                  <a:lnTo>
                    <a:pt x="51" y="14"/>
                  </a:lnTo>
                  <a:lnTo>
                    <a:pt x="46" y="13"/>
                  </a:lnTo>
                  <a:lnTo>
                    <a:pt x="39" y="14"/>
                  </a:lnTo>
                  <a:lnTo>
                    <a:pt x="34" y="16"/>
                  </a:lnTo>
                  <a:lnTo>
                    <a:pt x="30" y="18"/>
                  </a:lnTo>
                  <a:lnTo>
                    <a:pt x="27" y="23"/>
                  </a:lnTo>
                  <a:lnTo>
                    <a:pt x="25" y="27"/>
                  </a:lnTo>
                  <a:lnTo>
                    <a:pt x="25" y="34"/>
                  </a:lnTo>
                  <a:lnTo>
                    <a:pt x="25" y="40"/>
                  </a:lnTo>
                  <a:lnTo>
                    <a:pt x="27" y="45"/>
                  </a:lnTo>
                  <a:lnTo>
                    <a:pt x="29" y="48"/>
                  </a:lnTo>
                  <a:lnTo>
                    <a:pt x="30" y="51"/>
                  </a:lnTo>
                  <a:lnTo>
                    <a:pt x="36" y="54"/>
                  </a:lnTo>
                  <a:lnTo>
                    <a:pt x="39" y="55"/>
                  </a:lnTo>
                  <a:lnTo>
                    <a:pt x="46" y="57"/>
                  </a:lnTo>
                  <a:lnTo>
                    <a:pt x="51" y="55"/>
                  </a:lnTo>
                  <a:lnTo>
                    <a:pt x="54" y="55"/>
                  </a:lnTo>
                  <a:lnTo>
                    <a:pt x="57" y="53"/>
                  </a:lnTo>
                  <a:lnTo>
                    <a:pt x="59" y="51"/>
                  </a:lnTo>
                  <a:lnTo>
                    <a:pt x="62" y="47"/>
                  </a:lnTo>
                  <a:lnTo>
                    <a:pt x="64" y="43"/>
                  </a:lnTo>
                  <a:lnTo>
                    <a:pt x="88" y="46"/>
                  </a:lnTo>
                  <a:lnTo>
                    <a:pt x="86" y="51"/>
                  </a:lnTo>
                  <a:lnTo>
                    <a:pt x="82" y="57"/>
                  </a:lnTo>
                  <a:lnTo>
                    <a:pt x="79" y="60"/>
                  </a:lnTo>
                  <a:lnTo>
                    <a:pt x="74" y="64"/>
                  </a:lnTo>
                  <a:lnTo>
                    <a:pt x="61" y="68"/>
                  </a:lnTo>
                  <a:lnTo>
                    <a:pt x="46" y="70"/>
                  </a:lnTo>
                  <a:lnTo>
                    <a:pt x="27" y="67"/>
                  </a:lnTo>
                  <a:lnTo>
                    <a:pt x="12" y="60"/>
                  </a:lnTo>
                  <a:lnTo>
                    <a:pt x="4" y="50"/>
                  </a:lnTo>
                  <a:lnTo>
                    <a:pt x="0" y="36"/>
                  </a:lnTo>
                  <a:lnTo>
                    <a:pt x="4" y="20"/>
                  </a:lnTo>
                  <a:lnTo>
                    <a:pt x="12" y="10"/>
                  </a:lnTo>
                  <a:lnTo>
                    <a:pt x="27" y="3"/>
                  </a:lnTo>
                  <a:lnTo>
                    <a:pt x="46" y="0"/>
                  </a:lnTo>
                  <a:lnTo>
                    <a:pt x="56" y="2"/>
                  </a:lnTo>
                  <a:lnTo>
                    <a:pt x="64" y="3"/>
                  </a:lnTo>
                  <a:lnTo>
                    <a:pt x="72" y="6"/>
                  </a:lnTo>
                  <a:lnTo>
                    <a:pt x="77" y="10"/>
                  </a:lnTo>
                  <a:lnTo>
                    <a:pt x="82" y="16"/>
                  </a:lnTo>
                  <a:lnTo>
                    <a:pt x="86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09" name="Freeform 8933"/>
            <p:cNvSpPr>
              <a:spLocks/>
            </p:cNvSpPr>
            <p:nvPr/>
          </p:nvSpPr>
          <p:spPr bwMode="auto">
            <a:xfrm>
              <a:off x="4037" y="4135"/>
              <a:ext cx="44" cy="117"/>
            </a:xfrm>
            <a:custGeom>
              <a:avLst/>
              <a:gdLst>
                <a:gd name="T0" fmla="*/ 0 w 44"/>
                <a:gd name="T1" fmla="*/ 117 h 117"/>
                <a:gd name="T2" fmla="*/ 5 w 44"/>
                <a:gd name="T3" fmla="*/ 110 h 117"/>
                <a:gd name="T4" fmla="*/ 7 w 44"/>
                <a:gd name="T5" fmla="*/ 104 h 117"/>
                <a:gd name="T6" fmla="*/ 10 w 44"/>
                <a:gd name="T7" fmla="*/ 100 h 117"/>
                <a:gd name="T8" fmla="*/ 12 w 44"/>
                <a:gd name="T9" fmla="*/ 94 h 117"/>
                <a:gd name="T10" fmla="*/ 15 w 44"/>
                <a:gd name="T11" fmla="*/ 87 h 117"/>
                <a:gd name="T12" fmla="*/ 17 w 44"/>
                <a:gd name="T13" fmla="*/ 80 h 117"/>
                <a:gd name="T14" fmla="*/ 18 w 44"/>
                <a:gd name="T15" fmla="*/ 73 h 117"/>
                <a:gd name="T16" fmla="*/ 18 w 44"/>
                <a:gd name="T17" fmla="*/ 66 h 117"/>
                <a:gd name="T18" fmla="*/ 20 w 44"/>
                <a:gd name="T19" fmla="*/ 59 h 117"/>
                <a:gd name="T20" fmla="*/ 18 w 44"/>
                <a:gd name="T21" fmla="*/ 45 h 117"/>
                <a:gd name="T22" fmla="*/ 15 w 44"/>
                <a:gd name="T23" fmla="*/ 30 h 117"/>
                <a:gd name="T24" fmla="*/ 10 w 44"/>
                <a:gd name="T25" fmla="*/ 16 h 117"/>
                <a:gd name="T26" fmla="*/ 0 w 44"/>
                <a:gd name="T27" fmla="*/ 0 h 117"/>
                <a:gd name="T28" fmla="*/ 15 w 44"/>
                <a:gd name="T29" fmla="*/ 0 h 117"/>
                <a:gd name="T30" fmla="*/ 27 w 44"/>
                <a:gd name="T31" fmla="*/ 13 h 117"/>
                <a:gd name="T32" fmla="*/ 37 w 44"/>
                <a:gd name="T33" fmla="*/ 27 h 117"/>
                <a:gd name="T34" fmla="*/ 42 w 44"/>
                <a:gd name="T35" fmla="*/ 42 h 117"/>
                <a:gd name="T36" fmla="*/ 44 w 44"/>
                <a:gd name="T37" fmla="*/ 57 h 117"/>
                <a:gd name="T38" fmla="*/ 42 w 44"/>
                <a:gd name="T39" fmla="*/ 70 h 117"/>
                <a:gd name="T40" fmla="*/ 39 w 44"/>
                <a:gd name="T41" fmla="*/ 84 h 117"/>
                <a:gd name="T42" fmla="*/ 28 w 44"/>
                <a:gd name="T43" fmla="*/ 101 h 117"/>
                <a:gd name="T44" fmla="*/ 15 w 44"/>
                <a:gd name="T45" fmla="*/ 117 h 117"/>
                <a:gd name="T46" fmla="*/ 0 w 44"/>
                <a:gd name="T4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" h="117">
                  <a:moveTo>
                    <a:pt x="0" y="117"/>
                  </a:moveTo>
                  <a:lnTo>
                    <a:pt x="5" y="110"/>
                  </a:lnTo>
                  <a:lnTo>
                    <a:pt x="7" y="104"/>
                  </a:lnTo>
                  <a:lnTo>
                    <a:pt x="10" y="100"/>
                  </a:lnTo>
                  <a:lnTo>
                    <a:pt x="12" y="94"/>
                  </a:lnTo>
                  <a:lnTo>
                    <a:pt x="15" y="87"/>
                  </a:lnTo>
                  <a:lnTo>
                    <a:pt x="17" y="80"/>
                  </a:lnTo>
                  <a:lnTo>
                    <a:pt x="18" y="73"/>
                  </a:lnTo>
                  <a:lnTo>
                    <a:pt x="18" y="66"/>
                  </a:lnTo>
                  <a:lnTo>
                    <a:pt x="20" y="59"/>
                  </a:lnTo>
                  <a:lnTo>
                    <a:pt x="18" y="45"/>
                  </a:lnTo>
                  <a:lnTo>
                    <a:pt x="15" y="30"/>
                  </a:lnTo>
                  <a:lnTo>
                    <a:pt x="10" y="16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7" y="13"/>
                  </a:lnTo>
                  <a:lnTo>
                    <a:pt x="37" y="27"/>
                  </a:lnTo>
                  <a:lnTo>
                    <a:pt x="42" y="42"/>
                  </a:lnTo>
                  <a:lnTo>
                    <a:pt x="44" y="57"/>
                  </a:lnTo>
                  <a:lnTo>
                    <a:pt x="42" y="70"/>
                  </a:lnTo>
                  <a:lnTo>
                    <a:pt x="39" y="84"/>
                  </a:lnTo>
                  <a:lnTo>
                    <a:pt x="28" y="101"/>
                  </a:lnTo>
                  <a:lnTo>
                    <a:pt x="15" y="117"/>
                  </a:lnTo>
                  <a:lnTo>
                    <a:pt x="0" y="1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10" name="Freeform 8934"/>
            <p:cNvSpPr>
              <a:spLocks/>
            </p:cNvSpPr>
            <p:nvPr/>
          </p:nvSpPr>
          <p:spPr bwMode="auto">
            <a:xfrm>
              <a:off x="657" y="3188"/>
              <a:ext cx="87" cy="59"/>
            </a:xfrm>
            <a:custGeom>
              <a:avLst/>
              <a:gdLst>
                <a:gd name="T0" fmla="*/ 67 w 87"/>
                <a:gd name="T1" fmla="*/ 25 h 59"/>
                <a:gd name="T2" fmla="*/ 39 w 87"/>
                <a:gd name="T3" fmla="*/ 13 h 59"/>
                <a:gd name="T4" fmla="*/ 32 w 87"/>
                <a:gd name="T5" fmla="*/ 11 h 59"/>
                <a:gd name="T6" fmla="*/ 25 w 87"/>
                <a:gd name="T7" fmla="*/ 11 h 59"/>
                <a:gd name="T8" fmla="*/ 22 w 87"/>
                <a:gd name="T9" fmla="*/ 11 h 59"/>
                <a:gd name="T10" fmla="*/ 19 w 87"/>
                <a:gd name="T11" fmla="*/ 11 h 59"/>
                <a:gd name="T12" fmla="*/ 14 w 87"/>
                <a:gd name="T13" fmla="*/ 12 h 59"/>
                <a:gd name="T14" fmla="*/ 10 w 87"/>
                <a:gd name="T15" fmla="*/ 12 h 59"/>
                <a:gd name="T16" fmla="*/ 5 w 87"/>
                <a:gd name="T17" fmla="*/ 11 h 59"/>
                <a:gd name="T18" fmla="*/ 2 w 87"/>
                <a:gd name="T19" fmla="*/ 10 h 59"/>
                <a:gd name="T20" fmla="*/ 0 w 87"/>
                <a:gd name="T21" fmla="*/ 9 h 59"/>
                <a:gd name="T22" fmla="*/ 0 w 87"/>
                <a:gd name="T23" fmla="*/ 6 h 59"/>
                <a:gd name="T24" fmla="*/ 0 w 87"/>
                <a:gd name="T25" fmla="*/ 4 h 59"/>
                <a:gd name="T26" fmla="*/ 2 w 87"/>
                <a:gd name="T27" fmla="*/ 1 h 59"/>
                <a:gd name="T28" fmla="*/ 5 w 87"/>
                <a:gd name="T29" fmla="*/ 0 h 59"/>
                <a:gd name="T30" fmla="*/ 10 w 87"/>
                <a:gd name="T31" fmla="*/ 0 h 59"/>
                <a:gd name="T32" fmla="*/ 14 w 87"/>
                <a:gd name="T33" fmla="*/ 0 h 59"/>
                <a:gd name="T34" fmla="*/ 15 w 87"/>
                <a:gd name="T35" fmla="*/ 0 h 59"/>
                <a:gd name="T36" fmla="*/ 22 w 87"/>
                <a:gd name="T37" fmla="*/ 3 h 59"/>
                <a:gd name="T38" fmla="*/ 30 w 87"/>
                <a:gd name="T39" fmla="*/ 5 h 59"/>
                <a:gd name="T40" fmla="*/ 54 w 87"/>
                <a:gd name="T41" fmla="*/ 14 h 59"/>
                <a:gd name="T42" fmla="*/ 87 w 87"/>
                <a:gd name="T43" fmla="*/ 30 h 59"/>
                <a:gd name="T44" fmla="*/ 87 w 87"/>
                <a:gd name="T45" fmla="*/ 31 h 59"/>
                <a:gd name="T46" fmla="*/ 30 w 87"/>
                <a:gd name="T47" fmla="*/ 46 h 59"/>
                <a:gd name="T48" fmla="*/ 22 w 87"/>
                <a:gd name="T49" fmla="*/ 48 h 59"/>
                <a:gd name="T50" fmla="*/ 17 w 87"/>
                <a:gd name="T51" fmla="*/ 50 h 59"/>
                <a:gd name="T52" fmla="*/ 14 w 87"/>
                <a:gd name="T53" fmla="*/ 51 h 59"/>
                <a:gd name="T54" fmla="*/ 10 w 87"/>
                <a:gd name="T55" fmla="*/ 53 h 59"/>
                <a:gd name="T56" fmla="*/ 9 w 87"/>
                <a:gd name="T57" fmla="*/ 57 h 59"/>
                <a:gd name="T58" fmla="*/ 9 w 87"/>
                <a:gd name="T59" fmla="*/ 58 h 59"/>
                <a:gd name="T60" fmla="*/ 10 w 87"/>
                <a:gd name="T61" fmla="*/ 59 h 59"/>
                <a:gd name="T62" fmla="*/ 5 w 87"/>
                <a:gd name="T63" fmla="*/ 59 h 59"/>
                <a:gd name="T64" fmla="*/ 0 w 87"/>
                <a:gd name="T65" fmla="*/ 45 h 59"/>
                <a:gd name="T66" fmla="*/ 0 w 87"/>
                <a:gd name="T67" fmla="*/ 44 h 59"/>
                <a:gd name="T68" fmla="*/ 10 w 87"/>
                <a:gd name="T69" fmla="*/ 40 h 59"/>
                <a:gd name="T70" fmla="*/ 20 w 87"/>
                <a:gd name="T71" fmla="*/ 38 h 59"/>
                <a:gd name="T72" fmla="*/ 67 w 87"/>
                <a:gd name="T73" fmla="*/ 2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7" h="59">
                  <a:moveTo>
                    <a:pt x="67" y="25"/>
                  </a:moveTo>
                  <a:lnTo>
                    <a:pt x="39" y="13"/>
                  </a:lnTo>
                  <a:lnTo>
                    <a:pt x="32" y="11"/>
                  </a:lnTo>
                  <a:lnTo>
                    <a:pt x="25" y="11"/>
                  </a:lnTo>
                  <a:lnTo>
                    <a:pt x="22" y="11"/>
                  </a:lnTo>
                  <a:lnTo>
                    <a:pt x="19" y="11"/>
                  </a:lnTo>
                  <a:lnTo>
                    <a:pt x="14" y="12"/>
                  </a:lnTo>
                  <a:lnTo>
                    <a:pt x="10" y="12"/>
                  </a:lnTo>
                  <a:lnTo>
                    <a:pt x="5" y="11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1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30" y="5"/>
                  </a:lnTo>
                  <a:lnTo>
                    <a:pt x="54" y="14"/>
                  </a:lnTo>
                  <a:lnTo>
                    <a:pt x="87" y="30"/>
                  </a:lnTo>
                  <a:lnTo>
                    <a:pt x="87" y="31"/>
                  </a:lnTo>
                  <a:lnTo>
                    <a:pt x="30" y="46"/>
                  </a:lnTo>
                  <a:lnTo>
                    <a:pt x="22" y="48"/>
                  </a:lnTo>
                  <a:lnTo>
                    <a:pt x="17" y="50"/>
                  </a:lnTo>
                  <a:lnTo>
                    <a:pt x="14" y="51"/>
                  </a:lnTo>
                  <a:lnTo>
                    <a:pt x="10" y="53"/>
                  </a:lnTo>
                  <a:lnTo>
                    <a:pt x="9" y="57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5" y="59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0" y="40"/>
                  </a:lnTo>
                  <a:lnTo>
                    <a:pt x="20" y="38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11" name="Freeform 8935"/>
            <p:cNvSpPr>
              <a:spLocks/>
            </p:cNvSpPr>
            <p:nvPr/>
          </p:nvSpPr>
          <p:spPr bwMode="auto">
            <a:xfrm>
              <a:off x="744" y="3132"/>
              <a:ext cx="88" cy="46"/>
            </a:xfrm>
            <a:custGeom>
              <a:avLst/>
              <a:gdLst>
                <a:gd name="T0" fmla="*/ 37 w 88"/>
                <a:gd name="T1" fmla="*/ 9 h 46"/>
                <a:gd name="T2" fmla="*/ 49 w 88"/>
                <a:gd name="T3" fmla="*/ 9 h 46"/>
                <a:gd name="T4" fmla="*/ 51 w 88"/>
                <a:gd name="T5" fmla="*/ 8 h 46"/>
                <a:gd name="T6" fmla="*/ 52 w 88"/>
                <a:gd name="T7" fmla="*/ 6 h 46"/>
                <a:gd name="T8" fmla="*/ 51 w 88"/>
                <a:gd name="T9" fmla="*/ 4 h 46"/>
                <a:gd name="T10" fmla="*/ 44 w 88"/>
                <a:gd name="T11" fmla="*/ 2 h 46"/>
                <a:gd name="T12" fmla="*/ 51 w 88"/>
                <a:gd name="T13" fmla="*/ 1 h 46"/>
                <a:gd name="T14" fmla="*/ 57 w 88"/>
                <a:gd name="T15" fmla="*/ 4 h 46"/>
                <a:gd name="T16" fmla="*/ 61 w 88"/>
                <a:gd name="T17" fmla="*/ 9 h 46"/>
                <a:gd name="T18" fmla="*/ 57 w 88"/>
                <a:gd name="T19" fmla="*/ 14 h 46"/>
                <a:gd name="T20" fmla="*/ 51 w 88"/>
                <a:gd name="T21" fmla="*/ 16 h 46"/>
                <a:gd name="T22" fmla="*/ 54 w 88"/>
                <a:gd name="T23" fmla="*/ 21 h 46"/>
                <a:gd name="T24" fmla="*/ 59 w 88"/>
                <a:gd name="T25" fmla="*/ 29 h 46"/>
                <a:gd name="T26" fmla="*/ 61 w 88"/>
                <a:gd name="T27" fmla="*/ 34 h 46"/>
                <a:gd name="T28" fmla="*/ 57 w 88"/>
                <a:gd name="T29" fmla="*/ 38 h 46"/>
                <a:gd name="T30" fmla="*/ 64 w 88"/>
                <a:gd name="T31" fmla="*/ 39 h 46"/>
                <a:gd name="T32" fmla="*/ 76 w 88"/>
                <a:gd name="T33" fmla="*/ 38 h 46"/>
                <a:gd name="T34" fmla="*/ 83 w 88"/>
                <a:gd name="T35" fmla="*/ 38 h 46"/>
                <a:gd name="T36" fmla="*/ 86 w 88"/>
                <a:gd name="T37" fmla="*/ 40 h 46"/>
                <a:gd name="T38" fmla="*/ 86 w 88"/>
                <a:gd name="T39" fmla="*/ 43 h 46"/>
                <a:gd name="T40" fmla="*/ 83 w 88"/>
                <a:gd name="T41" fmla="*/ 46 h 46"/>
                <a:gd name="T42" fmla="*/ 78 w 88"/>
                <a:gd name="T43" fmla="*/ 46 h 46"/>
                <a:gd name="T44" fmla="*/ 69 w 88"/>
                <a:gd name="T45" fmla="*/ 45 h 46"/>
                <a:gd name="T46" fmla="*/ 57 w 88"/>
                <a:gd name="T47" fmla="*/ 43 h 46"/>
                <a:gd name="T48" fmla="*/ 0 w 88"/>
                <a:gd name="T49" fmla="*/ 43 h 46"/>
                <a:gd name="T50" fmla="*/ 37 w 88"/>
                <a:gd name="T51" fmla="*/ 35 h 46"/>
                <a:gd name="T52" fmla="*/ 46 w 88"/>
                <a:gd name="T53" fmla="*/ 35 h 46"/>
                <a:gd name="T54" fmla="*/ 51 w 88"/>
                <a:gd name="T55" fmla="*/ 33 h 46"/>
                <a:gd name="T56" fmla="*/ 52 w 88"/>
                <a:gd name="T57" fmla="*/ 28 h 46"/>
                <a:gd name="T58" fmla="*/ 51 w 88"/>
                <a:gd name="T59" fmla="*/ 24 h 46"/>
                <a:gd name="T60" fmla="*/ 44 w 88"/>
                <a:gd name="T61" fmla="*/ 18 h 46"/>
                <a:gd name="T62" fmla="*/ 0 w 88"/>
                <a:gd name="T63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46">
                  <a:moveTo>
                    <a:pt x="0" y="9"/>
                  </a:moveTo>
                  <a:lnTo>
                    <a:pt x="37" y="9"/>
                  </a:lnTo>
                  <a:lnTo>
                    <a:pt x="44" y="9"/>
                  </a:lnTo>
                  <a:lnTo>
                    <a:pt x="49" y="9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52" y="6"/>
                  </a:lnTo>
                  <a:lnTo>
                    <a:pt x="52" y="5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4" y="2"/>
                  </a:lnTo>
                  <a:lnTo>
                    <a:pt x="44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7" y="4"/>
                  </a:lnTo>
                  <a:lnTo>
                    <a:pt x="59" y="6"/>
                  </a:lnTo>
                  <a:lnTo>
                    <a:pt x="61" y="9"/>
                  </a:lnTo>
                  <a:lnTo>
                    <a:pt x="59" y="12"/>
                  </a:lnTo>
                  <a:lnTo>
                    <a:pt x="57" y="14"/>
                  </a:lnTo>
                  <a:lnTo>
                    <a:pt x="56" y="15"/>
                  </a:lnTo>
                  <a:lnTo>
                    <a:pt x="51" y="16"/>
                  </a:lnTo>
                  <a:lnTo>
                    <a:pt x="47" y="18"/>
                  </a:lnTo>
                  <a:lnTo>
                    <a:pt x="54" y="21"/>
                  </a:lnTo>
                  <a:lnTo>
                    <a:pt x="57" y="26"/>
                  </a:lnTo>
                  <a:lnTo>
                    <a:pt x="59" y="29"/>
                  </a:lnTo>
                  <a:lnTo>
                    <a:pt x="61" y="32"/>
                  </a:lnTo>
                  <a:lnTo>
                    <a:pt x="61" y="34"/>
                  </a:lnTo>
                  <a:lnTo>
                    <a:pt x="59" y="36"/>
                  </a:lnTo>
                  <a:lnTo>
                    <a:pt x="57" y="38"/>
                  </a:lnTo>
                  <a:lnTo>
                    <a:pt x="56" y="40"/>
                  </a:lnTo>
                  <a:lnTo>
                    <a:pt x="64" y="39"/>
                  </a:lnTo>
                  <a:lnTo>
                    <a:pt x="72" y="39"/>
                  </a:lnTo>
                  <a:lnTo>
                    <a:pt x="76" y="38"/>
                  </a:lnTo>
                  <a:lnTo>
                    <a:pt x="79" y="38"/>
                  </a:lnTo>
                  <a:lnTo>
                    <a:pt x="83" y="38"/>
                  </a:lnTo>
                  <a:lnTo>
                    <a:pt x="84" y="39"/>
                  </a:lnTo>
                  <a:lnTo>
                    <a:pt x="86" y="40"/>
                  </a:lnTo>
                  <a:lnTo>
                    <a:pt x="88" y="42"/>
                  </a:lnTo>
                  <a:lnTo>
                    <a:pt x="86" y="43"/>
                  </a:lnTo>
                  <a:lnTo>
                    <a:pt x="86" y="45"/>
                  </a:lnTo>
                  <a:lnTo>
                    <a:pt x="83" y="46"/>
                  </a:lnTo>
                  <a:lnTo>
                    <a:pt x="79" y="46"/>
                  </a:lnTo>
                  <a:lnTo>
                    <a:pt x="78" y="46"/>
                  </a:lnTo>
                  <a:lnTo>
                    <a:pt x="74" y="46"/>
                  </a:lnTo>
                  <a:lnTo>
                    <a:pt x="69" y="45"/>
                  </a:lnTo>
                  <a:lnTo>
                    <a:pt x="64" y="43"/>
                  </a:lnTo>
                  <a:lnTo>
                    <a:pt x="57" y="43"/>
                  </a:lnTo>
                  <a:lnTo>
                    <a:pt x="51" y="43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37" y="35"/>
                  </a:lnTo>
                  <a:lnTo>
                    <a:pt x="42" y="35"/>
                  </a:lnTo>
                  <a:lnTo>
                    <a:pt x="46" y="35"/>
                  </a:lnTo>
                  <a:lnTo>
                    <a:pt x="49" y="34"/>
                  </a:lnTo>
                  <a:lnTo>
                    <a:pt x="51" y="33"/>
                  </a:lnTo>
                  <a:lnTo>
                    <a:pt x="52" y="31"/>
                  </a:lnTo>
                  <a:lnTo>
                    <a:pt x="52" y="28"/>
                  </a:lnTo>
                  <a:lnTo>
                    <a:pt x="52" y="26"/>
                  </a:lnTo>
                  <a:lnTo>
                    <a:pt x="51" y="24"/>
                  </a:lnTo>
                  <a:lnTo>
                    <a:pt x="47" y="20"/>
                  </a:lnTo>
                  <a:lnTo>
                    <a:pt x="44" y="18"/>
                  </a:lnTo>
                  <a:lnTo>
                    <a:pt x="0" y="1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12" name="Freeform 8936"/>
            <p:cNvSpPr>
              <a:spLocks/>
            </p:cNvSpPr>
            <p:nvPr/>
          </p:nvSpPr>
          <p:spPr bwMode="auto">
            <a:xfrm>
              <a:off x="632" y="3063"/>
              <a:ext cx="92" cy="63"/>
            </a:xfrm>
            <a:custGeom>
              <a:avLst/>
              <a:gdLst>
                <a:gd name="T0" fmla="*/ 92 w 92"/>
                <a:gd name="T1" fmla="*/ 40 h 63"/>
                <a:gd name="T2" fmla="*/ 57 w 92"/>
                <a:gd name="T3" fmla="*/ 40 h 63"/>
                <a:gd name="T4" fmla="*/ 57 w 92"/>
                <a:gd name="T5" fmla="*/ 63 h 63"/>
                <a:gd name="T6" fmla="*/ 35 w 92"/>
                <a:gd name="T7" fmla="*/ 63 h 63"/>
                <a:gd name="T8" fmla="*/ 35 w 92"/>
                <a:gd name="T9" fmla="*/ 40 h 63"/>
                <a:gd name="T10" fmla="*/ 0 w 92"/>
                <a:gd name="T11" fmla="*/ 40 h 63"/>
                <a:gd name="T12" fmla="*/ 0 w 92"/>
                <a:gd name="T13" fmla="*/ 23 h 63"/>
                <a:gd name="T14" fmla="*/ 35 w 92"/>
                <a:gd name="T15" fmla="*/ 23 h 63"/>
                <a:gd name="T16" fmla="*/ 35 w 92"/>
                <a:gd name="T17" fmla="*/ 0 h 63"/>
                <a:gd name="T18" fmla="*/ 57 w 92"/>
                <a:gd name="T19" fmla="*/ 0 h 63"/>
                <a:gd name="T20" fmla="*/ 57 w 92"/>
                <a:gd name="T21" fmla="*/ 23 h 63"/>
                <a:gd name="T22" fmla="*/ 92 w 92"/>
                <a:gd name="T23" fmla="*/ 23 h 63"/>
                <a:gd name="T24" fmla="*/ 92 w 92"/>
                <a:gd name="T25" fmla="*/ 4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" h="63">
                  <a:moveTo>
                    <a:pt x="92" y="40"/>
                  </a:moveTo>
                  <a:lnTo>
                    <a:pt x="57" y="40"/>
                  </a:lnTo>
                  <a:lnTo>
                    <a:pt x="57" y="63"/>
                  </a:lnTo>
                  <a:lnTo>
                    <a:pt x="35" y="63"/>
                  </a:lnTo>
                  <a:lnTo>
                    <a:pt x="35" y="40"/>
                  </a:lnTo>
                  <a:lnTo>
                    <a:pt x="0" y="40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0"/>
                  </a:lnTo>
                  <a:lnTo>
                    <a:pt x="57" y="0"/>
                  </a:lnTo>
                  <a:lnTo>
                    <a:pt x="57" y="23"/>
                  </a:lnTo>
                  <a:lnTo>
                    <a:pt x="92" y="23"/>
                  </a:lnTo>
                  <a:lnTo>
                    <a:pt x="92" y="4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13" name="Freeform 8937"/>
            <p:cNvSpPr>
              <a:spLocks/>
            </p:cNvSpPr>
            <p:nvPr/>
          </p:nvSpPr>
          <p:spPr bwMode="auto">
            <a:xfrm>
              <a:off x="657" y="2995"/>
              <a:ext cx="87" cy="59"/>
            </a:xfrm>
            <a:custGeom>
              <a:avLst/>
              <a:gdLst>
                <a:gd name="T0" fmla="*/ 67 w 87"/>
                <a:gd name="T1" fmla="*/ 25 h 59"/>
                <a:gd name="T2" fmla="*/ 39 w 87"/>
                <a:gd name="T3" fmla="*/ 13 h 59"/>
                <a:gd name="T4" fmla="*/ 32 w 87"/>
                <a:gd name="T5" fmla="*/ 11 h 59"/>
                <a:gd name="T6" fmla="*/ 25 w 87"/>
                <a:gd name="T7" fmla="*/ 11 h 59"/>
                <a:gd name="T8" fmla="*/ 22 w 87"/>
                <a:gd name="T9" fmla="*/ 11 h 59"/>
                <a:gd name="T10" fmla="*/ 19 w 87"/>
                <a:gd name="T11" fmla="*/ 11 h 59"/>
                <a:gd name="T12" fmla="*/ 14 w 87"/>
                <a:gd name="T13" fmla="*/ 12 h 59"/>
                <a:gd name="T14" fmla="*/ 10 w 87"/>
                <a:gd name="T15" fmla="*/ 12 h 59"/>
                <a:gd name="T16" fmla="*/ 5 w 87"/>
                <a:gd name="T17" fmla="*/ 11 h 59"/>
                <a:gd name="T18" fmla="*/ 2 w 87"/>
                <a:gd name="T19" fmla="*/ 9 h 59"/>
                <a:gd name="T20" fmla="*/ 0 w 87"/>
                <a:gd name="T21" fmla="*/ 8 h 59"/>
                <a:gd name="T22" fmla="*/ 0 w 87"/>
                <a:gd name="T23" fmla="*/ 6 h 59"/>
                <a:gd name="T24" fmla="*/ 0 w 87"/>
                <a:gd name="T25" fmla="*/ 4 h 59"/>
                <a:gd name="T26" fmla="*/ 2 w 87"/>
                <a:gd name="T27" fmla="*/ 1 h 59"/>
                <a:gd name="T28" fmla="*/ 5 w 87"/>
                <a:gd name="T29" fmla="*/ 0 h 59"/>
                <a:gd name="T30" fmla="*/ 10 w 87"/>
                <a:gd name="T31" fmla="*/ 0 h 59"/>
                <a:gd name="T32" fmla="*/ 14 w 87"/>
                <a:gd name="T33" fmla="*/ 0 h 59"/>
                <a:gd name="T34" fmla="*/ 15 w 87"/>
                <a:gd name="T35" fmla="*/ 0 h 59"/>
                <a:gd name="T36" fmla="*/ 22 w 87"/>
                <a:gd name="T37" fmla="*/ 2 h 59"/>
                <a:gd name="T38" fmla="*/ 30 w 87"/>
                <a:gd name="T39" fmla="*/ 5 h 59"/>
                <a:gd name="T40" fmla="*/ 54 w 87"/>
                <a:gd name="T41" fmla="*/ 14 h 59"/>
                <a:gd name="T42" fmla="*/ 87 w 87"/>
                <a:gd name="T43" fmla="*/ 29 h 59"/>
                <a:gd name="T44" fmla="*/ 87 w 87"/>
                <a:gd name="T45" fmla="*/ 30 h 59"/>
                <a:gd name="T46" fmla="*/ 30 w 87"/>
                <a:gd name="T47" fmla="*/ 46 h 59"/>
                <a:gd name="T48" fmla="*/ 22 w 87"/>
                <a:gd name="T49" fmla="*/ 48 h 59"/>
                <a:gd name="T50" fmla="*/ 17 w 87"/>
                <a:gd name="T51" fmla="*/ 49 h 59"/>
                <a:gd name="T52" fmla="*/ 14 w 87"/>
                <a:gd name="T53" fmla="*/ 50 h 59"/>
                <a:gd name="T54" fmla="*/ 10 w 87"/>
                <a:gd name="T55" fmla="*/ 53 h 59"/>
                <a:gd name="T56" fmla="*/ 9 w 87"/>
                <a:gd name="T57" fmla="*/ 56 h 59"/>
                <a:gd name="T58" fmla="*/ 9 w 87"/>
                <a:gd name="T59" fmla="*/ 57 h 59"/>
                <a:gd name="T60" fmla="*/ 10 w 87"/>
                <a:gd name="T61" fmla="*/ 59 h 59"/>
                <a:gd name="T62" fmla="*/ 5 w 87"/>
                <a:gd name="T63" fmla="*/ 59 h 59"/>
                <a:gd name="T64" fmla="*/ 0 w 87"/>
                <a:gd name="T65" fmla="*/ 45 h 59"/>
                <a:gd name="T66" fmla="*/ 0 w 87"/>
                <a:gd name="T67" fmla="*/ 43 h 59"/>
                <a:gd name="T68" fmla="*/ 10 w 87"/>
                <a:gd name="T69" fmla="*/ 40 h 59"/>
                <a:gd name="T70" fmla="*/ 20 w 87"/>
                <a:gd name="T71" fmla="*/ 37 h 59"/>
                <a:gd name="T72" fmla="*/ 67 w 87"/>
                <a:gd name="T73" fmla="*/ 2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7" h="59">
                  <a:moveTo>
                    <a:pt x="67" y="25"/>
                  </a:moveTo>
                  <a:lnTo>
                    <a:pt x="39" y="13"/>
                  </a:lnTo>
                  <a:lnTo>
                    <a:pt x="32" y="11"/>
                  </a:lnTo>
                  <a:lnTo>
                    <a:pt x="25" y="11"/>
                  </a:lnTo>
                  <a:lnTo>
                    <a:pt x="22" y="11"/>
                  </a:lnTo>
                  <a:lnTo>
                    <a:pt x="19" y="11"/>
                  </a:lnTo>
                  <a:lnTo>
                    <a:pt x="14" y="12"/>
                  </a:lnTo>
                  <a:lnTo>
                    <a:pt x="10" y="12"/>
                  </a:lnTo>
                  <a:lnTo>
                    <a:pt x="5" y="11"/>
                  </a:lnTo>
                  <a:lnTo>
                    <a:pt x="2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1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30" y="5"/>
                  </a:lnTo>
                  <a:lnTo>
                    <a:pt x="54" y="14"/>
                  </a:lnTo>
                  <a:lnTo>
                    <a:pt x="87" y="29"/>
                  </a:lnTo>
                  <a:lnTo>
                    <a:pt x="87" y="30"/>
                  </a:lnTo>
                  <a:lnTo>
                    <a:pt x="30" y="46"/>
                  </a:lnTo>
                  <a:lnTo>
                    <a:pt x="22" y="48"/>
                  </a:lnTo>
                  <a:lnTo>
                    <a:pt x="17" y="49"/>
                  </a:lnTo>
                  <a:lnTo>
                    <a:pt x="14" y="50"/>
                  </a:lnTo>
                  <a:lnTo>
                    <a:pt x="10" y="53"/>
                  </a:lnTo>
                  <a:lnTo>
                    <a:pt x="9" y="56"/>
                  </a:lnTo>
                  <a:lnTo>
                    <a:pt x="9" y="57"/>
                  </a:lnTo>
                  <a:lnTo>
                    <a:pt x="10" y="59"/>
                  </a:lnTo>
                  <a:lnTo>
                    <a:pt x="5" y="59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10" y="40"/>
                  </a:lnTo>
                  <a:lnTo>
                    <a:pt x="20" y="3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14" name="Freeform 8938"/>
            <p:cNvSpPr>
              <a:spLocks/>
            </p:cNvSpPr>
            <p:nvPr/>
          </p:nvSpPr>
          <p:spPr bwMode="auto">
            <a:xfrm>
              <a:off x="744" y="2954"/>
              <a:ext cx="61" cy="33"/>
            </a:xfrm>
            <a:custGeom>
              <a:avLst/>
              <a:gdLst>
                <a:gd name="T0" fmla="*/ 0 w 61"/>
                <a:gd name="T1" fmla="*/ 0 h 33"/>
                <a:gd name="T2" fmla="*/ 12 w 61"/>
                <a:gd name="T3" fmla="*/ 0 h 33"/>
                <a:gd name="T4" fmla="*/ 12 w 61"/>
                <a:gd name="T5" fmla="*/ 13 h 33"/>
                <a:gd name="T6" fmla="*/ 29 w 61"/>
                <a:gd name="T7" fmla="*/ 14 h 33"/>
                <a:gd name="T8" fmla="*/ 39 w 61"/>
                <a:gd name="T9" fmla="*/ 14 h 33"/>
                <a:gd name="T10" fmla="*/ 44 w 61"/>
                <a:gd name="T11" fmla="*/ 14 h 33"/>
                <a:gd name="T12" fmla="*/ 47 w 61"/>
                <a:gd name="T13" fmla="*/ 13 h 33"/>
                <a:gd name="T14" fmla="*/ 49 w 61"/>
                <a:gd name="T15" fmla="*/ 11 h 33"/>
                <a:gd name="T16" fmla="*/ 49 w 61"/>
                <a:gd name="T17" fmla="*/ 8 h 33"/>
                <a:gd name="T18" fmla="*/ 49 w 61"/>
                <a:gd name="T19" fmla="*/ 7 h 33"/>
                <a:gd name="T20" fmla="*/ 47 w 61"/>
                <a:gd name="T21" fmla="*/ 6 h 33"/>
                <a:gd name="T22" fmla="*/ 46 w 61"/>
                <a:gd name="T23" fmla="*/ 5 h 33"/>
                <a:gd name="T24" fmla="*/ 42 w 61"/>
                <a:gd name="T25" fmla="*/ 4 h 33"/>
                <a:gd name="T26" fmla="*/ 42 w 61"/>
                <a:gd name="T27" fmla="*/ 2 h 33"/>
                <a:gd name="T28" fmla="*/ 47 w 61"/>
                <a:gd name="T29" fmla="*/ 2 h 33"/>
                <a:gd name="T30" fmla="*/ 52 w 61"/>
                <a:gd name="T31" fmla="*/ 4 h 33"/>
                <a:gd name="T32" fmla="*/ 56 w 61"/>
                <a:gd name="T33" fmla="*/ 5 h 33"/>
                <a:gd name="T34" fmla="*/ 59 w 61"/>
                <a:gd name="T35" fmla="*/ 8 h 33"/>
                <a:gd name="T36" fmla="*/ 61 w 61"/>
                <a:gd name="T37" fmla="*/ 11 h 33"/>
                <a:gd name="T38" fmla="*/ 59 w 61"/>
                <a:gd name="T39" fmla="*/ 14 h 33"/>
                <a:gd name="T40" fmla="*/ 56 w 61"/>
                <a:gd name="T41" fmla="*/ 18 h 33"/>
                <a:gd name="T42" fmla="*/ 52 w 61"/>
                <a:gd name="T43" fmla="*/ 19 h 33"/>
                <a:gd name="T44" fmla="*/ 47 w 61"/>
                <a:gd name="T45" fmla="*/ 19 h 33"/>
                <a:gd name="T46" fmla="*/ 41 w 61"/>
                <a:gd name="T47" fmla="*/ 20 h 33"/>
                <a:gd name="T48" fmla="*/ 29 w 61"/>
                <a:gd name="T49" fmla="*/ 19 h 33"/>
                <a:gd name="T50" fmla="*/ 12 w 61"/>
                <a:gd name="T51" fmla="*/ 19 h 33"/>
                <a:gd name="T52" fmla="*/ 12 w 61"/>
                <a:gd name="T53" fmla="*/ 22 h 33"/>
                <a:gd name="T54" fmla="*/ 12 w 61"/>
                <a:gd name="T55" fmla="*/ 26 h 33"/>
                <a:gd name="T56" fmla="*/ 12 w 61"/>
                <a:gd name="T57" fmla="*/ 28 h 33"/>
                <a:gd name="T58" fmla="*/ 15 w 61"/>
                <a:gd name="T59" fmla="*/ 29 h 33"/>
                <a:gd name="T60" fmla="*/ 19 w 61"/>
                <a:gd name="T61" fmla="*/ 32 h 33"/>
                <a:gd name="T62" fmla="*/ 19 w 61"/>
                <a:gd name="T63" fmla="*/ 33 h 33"/>
                <a:gd name="T64" fmla="*/ 12 w 61"/>
                <a:gd name="T65" fmla="*/ 32 h 33"/>
                <a:gd name="T66" fmla="*/ 7 w 61"/>
                <a:gd name="T67" fmla="*/ 29 h 33"/>
                <a:gd name="T68" fmla="*/ 4 w 61"/>
                <a:gd name="T69" fmla="*/ 28 h 33"/>
                <a:gd name="T70" fmla="*/ 2 w 61"/>
                <a:gd name="T71" fmla="*/ 25 h 33"/>
                <a:gd name="T72" fmla="*/ 0 w 61"/>
                <a:gd name="T73" fmla="*/ 21 h 33"/>
                <a:gd name="T74" fmla="*/ 0 w 61"/>
                <a:gd name="T7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33">
                  <a:moveTo>
                    <a:pt x="0" y="0"/>
                  </a:moveTo>
                  <a:lnTo>
                    <a:pt x="12" y="0"/>
                  </a:lnTo>
                  <a:lnTo>
                    <a:pt x="12" y="13"/>
                  </a:lnTo>
                  <a:lnTo>
                    <a:pt x="29" y="14"/>
                  </a:lnTo>
                  <a:lnTo>
                    <a:pt x="39" y="14"/>
                  </a:lnTo>
                  <a:lnTo>
                    <a:pt x="44" y="14"/>
                  </a:lnTo>
                  <a:lnTo>
                    <a:pt x="47" y="13"/>
                  </a:lnTo>
                  <a:lnTo>
                    <a:pt x="49" y="11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7" y="6"/>
                  </a:lnTo>
                  <a:lnTo>
                    <a:pt x="46" y="5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7" y="2"/>
                  </a:lnTo>
                  <a:lnTo>
                    <a:pt x="52" y="4"/>
                  </a:lnTo>
                  <a:lnTo>
                    <a:pt x="56" y="5"/>
                  </a:lnTo>
                  <a:lnTo>
                    <a:pt x="59" y="8"/>
                  </a:lnTo>
                  <a:lnTo>
                    <a:pt x="61" y="11"/>
                  </a:lnTo>
                  <a:lnTo>
                    <a:pt x="59" y="14"/>
                  </a:lnTo>
                  <a:lnTo>
                    <a:pt x="56" y="18"/>
                  </a:lnTo>
                  <a:lnTo>
                    <a:pt x="52" y="19"/>
                  </a:lnTo>
                  <a:lnTo>
                    <a:pt x="47" y="19"/>
                  </a:lnTo>
                  <a:lnTo>
                    <a:pt x="41" y="20"/>
                  </a:lnTo>
                  <a:lnTo>
                    <a:pt x="29" y="19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5" y="29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12" y="32"/>
                  </a:lnTo>
                  <a:lnTo>
                    <a:pt x="7" y="29"/>
                  </a:lnTo>
                  <a:lnTo>
                    <a:pt x="4" y="28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15" name="Freeform 8939"/>
            <p:cNvSpPr>
              <a:spLocks/>
            </p:cNvSpPr>
            <p:nvPr/>
          </p:nvSpPr>
          <p:spPr bwMode="auto">
            <a:xfrm>
              <a:off x="610" y="2868"/>
              <a:ext cx="133" cy="45"/>
            </a:xfrm>
            <a:custGeom>
              <a:avLst/>
              <a:gdLst>
                <a:gd name="T0" fmla="*/ 37 w 133"/>
                <a:gd name="T1" fmla="*/ 45 h 45"/>
                <a:gd name="T2" fmla="*/ 37 w 133"/>
                <a:gd name="T3" fmla="*/ 36 h 45"/>
                <a:gd name="T4" fmla="*/ 30 w 133"/>
                <a:gd name="T5" fmla="*/ 36 h 45"/>
                <a:gd name="T6" fmla="*/ 24 w 133"/>
                <a:gd name="T7" fmla="*/ 36 h 45"/>
                <a:gd name="T8" fmla="*/ 17 w 133"/>
                <a:gd name="T9" fmla="*/ 34 h 45"/>
                <a:gd name="T10" fmla="*/ 12 w 133"/>
                <a:gd name="T11" fmla="*/ 33 h 45"/>
                <a:gd name="T12" fmla="*/ 7 w 133"/>
                <a:gd name="T13" fmla="*/ 31 h 45"/>
                <a:gd name="T14" fmla="*/ 4 w 133"/>
                <a:gd name="T15" fmla="*/ 27 h 45"/>
                <a:gd name="T16" fmla="*/ 0 w 133"/>
                <a:gd name="T17" fmla="*/ 24 h 45"/>
                <a:gd name="T18" fmla="*/ 0 w 133"/>
                <a:gd name="T19" fmla="*/ 19 h 45"/>
                <a:gd name="T20" fmla="*/ 0 w 133"/>
                <a:gd name="T21" fmla="*/ 16 h 45"/>
                <a:gd name="T22" fmla="*/ 0 w 133"/>
                <a:gd name="T23" fmla="*/ 8 h 45"/>
                <a:gd name="T24" fmla="*/ 2 w 133"/>
                <a:gd name="T25" fmla="*/ 0 h 45"/>
                <a:gd name="T26" fmla="*/ 20 w 133"/>
                <a:gd name="T27" fmla="*/ 3 h 45"/>
                <a:gd name="T28" fmla="*/ 19 w 133"/>
                <a:gd name="T29" fmla="*/ 6 h 45"/>
                <a:gd name="T30" fmla="*/ 19 w 133"/>
                <a:gd name="T31" fmla="*/ 11 h 45"/>
                <a:gd name="T32" fmla="*/ 19 w 133"/>
                <a:gd name="T33" fmla="*/ 15 h 45"/>
                <a:gd name="T34" fmla="*/ 20 w 133"/>
                <a:gd name="T35" fmla="*/ 17 h 45"/>
                <a:gd name="T36" fmla="*/ 24 w 133"/>
                <a:gd name="T37" fmla="*/ 17 h 45"/>
                <a:gd name="T38" fmla="*/ 27 w 133"/>
                <a:gd name="T39" fmla="*/ 18 h 45"/>
                <a:gd name="T40" fmla="*/ 30 w 133"/>
                <a:gd name="T41" fmla="*/ 18 h 45"/>
                <a:gd name="T42" fmla="*/ 37 w 133"/>
                <a:gd name="T43" fmla="*/ 18 h 45"/>
                <a:gd name="T44" fmla="*/ 37 w 133"/>
                <a:gd name="T45" fmla="*/ 5 h 45"/>
                <a:gd name="T46" fmla="*/ 57 w 133"/>
                <a:gd name="T47" fmla="*/ 5 h 45"/>
                <a:gd name="T48" fmla="*/ 57 w 133"/>
                <a:gd name="T49" fmla="*/ 18 h 45"/>
                <a:gd name="T50" fmla="*/ 133 w 133"/>
                <a:gd name="T51" fmla="*/ 18 h 45"/>
                <a:gd name="T52" fmla="*/ 133 w 133"/>
                <a:gd name="T53" fmla="*/ 36 h 45"/>
                <a:gd name="T54" fmla="*/ 57 w 133"/>
                <a:gd name="T55" fmla="*/ 36 h 45"/>
                <a:gd name="T56" fmla="*/ 57 w 133"/>
                <a:gd name="T57" fmla="*/ 45 h 45"/>
                <a:gd name="T58" fmla="*/ 37 w 133"/>
                <a:gd name="T5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3" h="45">
                  <a:moveTo>
                    <a:pt x="37" y="45"/>
                  </a:moveTo>
                  <a:lnTo>
                    <a:pt x="37" y="36"/>
                  </a:lnTo>
                  <a:lnTo>
                    <a:pt x="30" y="36"/>
                  </a:lnTo>
                  <a:lnTo>
                    <a:pt x="24" y="36"/>
                  </a:lnTo>
                  <a:lnTo>
                    <a:pt x="17" y="34"/>
                  </a:lnTo>
                  <a:lnTo>
                    <a:pt x="12" y="33"/>
                  </a:lnTo>
                  <a:lnTo>
                    <a:pt x="7" y="31"/>
                  </a:lnTo>
                  <a:lnTo>
                    <a:pt x="4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8"/>
                  </a:lnTo>
                  <a:lnTo>
                    <a:pt x="2" y="0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9" y="11"/>
                  </a:lnTo>
                  <a:lnTo>
                    <a:pt x="19" y="15"/>
                  </a:lnTo>
                  <a:lnTo>
                    <a:pt x="20" y="17"/>
                  </a:lnTo>
                  <a:lnTo>
                    <a:pt x="24" y="17"/>
                  </a:lnTo>
                  <a:lnTo>
                    <a:pt x="27" y="18"/>
                  </a:lnTo>
                  <a:lnTo>
                    <a:pt x="30" y="18"/>
                  </a:lnTo>
                  <a:lnTo>
                    <a:pt x="37" y="18"/>
                  </a:lnTo>
                  <a:lnTo>
                    <a:pt x="37" y="5"/>
                  </a:lnTo>
                  <a:lnTo>
                    <a:pt x="57" y="5"/>
                  </a:lnTo>
                  <a:lnTo>
                    <a:pt x="57" y="18"/>
                  </a:lnTo>
                  <a:lnTo>
                    <a:pt x="133" y="18"/>
                  </a:lnTo>
                  <a:lnTo>
                    <a:pt x="133" y="36"/>
                  </a:lnTo>
                  <a:lnTo>
                    <a:pt x="57" y="36"/>
                  </a:lnTo>
                  <a:lnTo>
                    <a:pt x="57" y="45"/>
                  </a:lnTo>
                  <a:lnTo>
                    <a:pt x="37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16" name="Rectangle 8940"/>
            <p:cNvSpPr>
              <a:spLocks noChangeArrowheads="1"/>
            </p:cNvSpPr>
            <p:nvPr/>
          </p:nvSpPr>
          <p:spPr bwMode="auto">
            <a:xfrm>
              <a:off x="612" y="2846"/>
              <a:ext cx="131" cy="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17" name="Freeform 8941"/>
            <p:cNvSpPr>
              <a:spLocks/>
            </p:cNvSpPr>
            <p:nvPr/>
          </p:nvSpPr>
          <p:spPr bwMode="auto">
            <a:xfrm>
              <a:off x="647" y="2767"/>
              <a:ext cx="97" cy="60"/>
            </a:xfrm>
            <a:custGeom>
              <a:avLst/>
              <a:gdLst>
                <a:gd name="T0" fmla="*/ 96 w 97"/>
                <a:gd name="T1" fmla="*/ 17 h 60"/>
                <a:gd name="T2" fmla="*/ 82 w 97"/>
                <a:gd name="T3" fmla="*/ 17 h 60"/>
                <a:gd name="T4" fmla="*/ 89 w 97"/>
                <a:gd name="T5" fmla="*/ 21 h 60"/>
                <a:gd name="T6" fmla="*/ 94 w 97"/>
                <a:gd name="T7" fmla="*/ 26 h 60"/>
                <a:gd name="T8" fmla="*/ 97 w 97"/>
                <a:gd name="T9" fmla="*/ 32 h 60"/>
                <a:gd name="T10" fmla="*/ 97 w 97"/>
                <a:gd name="T11" fmla="*/ 38 h 60"/>
                <a:gd name="T12" fmla="*/ 97 w 97"/>
                <a:gd name="T13" fmla="*/ 45 h 60"/>
                <a:gd name="T14" fmla="*/ 94 w 97"/>
                <a:gd name="T15" fmla="*/ 50 h 60"/>
                <a:gd name="T16" fmla="*/ 91 w 97"/>
                <a:gd name="T17" fmla="*/ 53 h 60"/>
                <a:gd name="T18" fmla="*/ 86 w 97"/>
                <a:gd name="T19" fmla="*/ 56 h 60"/>
                <a:gd name="T20" fmla="*/ 82 w 97"/>
                <a:gd name="T21" fmla="*/ 58 h 60"/>
                <a:gd name="T22" fmla="*/ 76 w 97"/>
                <a:gd name="T23" fmla="*/ 59 h 60"/>
                <a:gd name="T24" fmla="*/ 69 w 97"/>
                <a:gd name="T25" fmla="*/ 60 h 60"/>
                <a:gd name="T26" fmla="*/ 60 w 97"/>
                <a:gd name="T27" fmla="*/ 60 h 60"/>
                <a:gd name="T28" fmla="*/ 0 w 97"/>
                <a:gd name="T29" fmla="*/ 60 h 60"/>
                <a:gd name="T30" fmla="*/ 0 w 97"/>
                <a:gd name="T31" fmla="*/ 43 h 60"/>
                <a:gd name="T32" fmla="*/ 44 w 97"/>
                <a:gd name="T33" fmla="*/ 43 h 60"/>
                <a:gd name="T34" fmla="*/ 54 w 97"/>
                <a:gd name="T35" fmla="*/ 43 h 60"/>
                <a:gd name="T36" fmla="*/ 60 w 97"/>
                <a:gd name="T37" fmla="*/ 43 h 60"/>
                <a:gd name="T38" fmla="*/ 66 w 97"/>
                <a:gd name="T39" fmla="*/ 43 h 60"/>
                <a:gd name="T40" fmla="*/ 69 w 97"/>
                <a:gd name="T41" fmla="*/ 42 h 60"/>
                <a:gd name="T42" fmla="*/ 72 w 97"/>
                <a:gd name="T43" fmla="*/ 41 h 60"/>
                <a:gd name="T44" fmla="*/ 76 w 97"/>
                <a:gd name="T45" fmla="*/ 38 h 60"/>
                <a:gd name="T46" fmla="*/ 77 w 97"/>
                <a:gd name="T47" fmla="*/ 36 h 60"/>
                <a:gd name="T48" fmla="*/ 79 w 97"/>
                <a:gd name="T49" fmla="*/ 31 h 60"/>
                <a:gd name="T50" fmla="*/ 77 w 97"/>
                <a:gd name="T51" fmla="*/ 28 h 60"/>
                <a:gd name="T52" fmla="*/ 76 w 97"/>
                <a:gd name="T53" fmla="*/ 23 h 60"/>
                <a:gd name="T54" fmla="*/ 71 w 97"/>
                <a:gd name="T55" fmla="*/ 19 h 60"/>
                <a:gd name="T56" fmla="*/ 66 w 97"/>
                <a:gd name="T57" fmla="*/ 18 h 60"/>
                <a:gd name="T58" fmla="*/ 62 w 97"/>
                <a:gd name="T59" fmla="*/ 17 h 60"/>
                <a:gd name="T60" fmla="*/ 57 w 97"/>
                <a:gd name="T61" fmla="*/ 17 h 60"/>
                <a:gd name="T62" fmla="*/ 50 w 97"/>
                <a:gd name="T63" fmla="*/ 17 h 60"/>
                <a:gd name="T64" fmla="*/ 40 w 97"/>
                <a:gd name="T65" fmla="*/ 17 h 60"/>
                <a:gd name="T66" fmla="*/ 0 w 97"/>
                <a:gd name="T67" fmla="*/ 17 h 60"/>
                <a:gd name="T68" fmla="*/ 0 w 97"/>
                <a:gd name="T69" fmla="*/ 0 h 60"/>
                <a:gd name="T70" fmla="*/ 96 w 97"/>
                <a:gd name="T71" fmla="*/ 0 h 60"/>
                <a:gd name="T72" fmla="*/ 96 w 97"/>
                <a:gd name="T73" fmla="*/ 1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60">
                  <a:moveTo>
                    <a:pt x="96" y="17"/>
                  </a:moveTo>
                  <a:lnTo>
                    <a:pt x="82" y="17"/>
                  </a:lnTo>
                  <a:lnTo>
                    <a:pt x="89" y="21"/>
                  </a:lnTo>
                  <a:lnTo>
                    <a:pt x="94" y="26"/>
                  </a:lnTo>
                  <a:lnTo>
                    <a:pt x="97" y="32"/>
                  </a:lnTo>
                  <a:lnTo>
                    <a:pt x="97" y="38"/>
                  </a:lnTo>
                  <a:lnTo>
                    <a:pt x="97" y="45"/>
                  </a:lnTo>
                  <a:lnTo>
                    <a:pt x="94" y="50"/>
                  </a:lnTo>
                  <a:lnTo>
                    <a:pt x="91" y="53"/>
                  </a:lnTo>
                  <a:lnTo>
                    <a:pt x="86" y="56"/>
                  </a:lnTo>
                  <a:lnTo>
                    <a:pt x="82" y="58"/>
                  </a:lnTo>
                  <a:lnTo>
                    <a:pt x="76" y="59"/>
                  </a:lnTo>
                  <a:lnTo>
                    <a:pt x="69" y="60"/>
                  </a:lnTo>
                  <a:lnTo>
                    <a:pt x="60" y="60"/>
                  </a:lnTo>
                  <a:lnTo>
                    <a:pt x="0" y="60"/>
                  </a:lnTo>
                  <a:lnTo>
                    <a:pt x="0" y="43"/>
                  </a:lnTo>
                  <a:lnTo>
                    <a:pt x="44" y="43"/>
                  </a:lnTo>
                  <a:lnTo>
                    <a:pt x="54" y="43"/>
                  </a:lnTo>
                  <a:lnTo>
                    <a:pt x="60" y="43"/>
                  </a:lnTo>
                  <a:lnTo>
                    <a:pt x="66" y="43"/>
                  </a:lnTo>
                  <a:lnTo>
                    <a:pt x="69" y="42"/>
                  </a:lnTo>
                  <a:lnTo>
                    <a:pt x="72" y="41"/>
                  </a:lnTo>
                  <a:lnTo>
                    <a:pt x="76" y="38"/>
                  </a:lnTo>
                  <a:lnTo>
                    <a:pt x="77" y="36"/>
                  </a:lnTo>
                  <a:lnTo>
                    <a:pt x="79" y="31"/>
                  </a:lnTo>
                  <a:lnTo>
                    <a:pt x="77" y="28"/>
                  </a:lnTo>
                  <a:lnTo>
                    <a:pt x="76" y="23"/>
                  </a:lnTo>
                  <a:lnTo>
                    <a:pt x="71" y="19"/>
                  </a:lnTo>
                  <a:lnTo>
                    <a:pt x="66" y="18"/>
                  </a:lnTo>
                  <a:lnTo>
                    <a:pt x="62" y="17"/>
                  </a:lnTo>
                  <a:lnTo>
                    <a:pt x="57" y="17"/>
                  </a:lnTo>
                  <a:lnTo>
                    <a:pt x="50" y="17"/>
                  </a:lnTo>
                  <a:lnTo>
                    <a:pt x="40" y="17"/>
                  </a:lnTo>
                  <a:lnTo>
                    <a:pt x="0" y="17"/>
                  </a:lnTo>
                  <a:lnTo>
                    <a:pt x="0" y="0"/>
                  </a:lnTo>
                  <a:lnTo>
                    <a:pt x="96" y="0"/>
                  </a:lnTo>
                  <a:lnTo>
                    <a:pt x="96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18" name="Freeform 8942"/>
            <p:cNvSpPr>
              <a:spLocks/>
            </p:cNvSpPr>
            <p:nvPr/>
          </p:nvSpPr>
          <p:spPr bwMode="auto">
            <a:xfrm>
              <a:off x="647" y="2688"/>
              <a:ext cx="96" cy="69"/>
            </a:xfrm>
            <a:custGeom>
              <a:avLst/>
              <a:gdLst>
                <a:gd name="T0" fmla="*/ 96 w 96"/>
                <a:gd name="T1" fmla="*/ 69 h 69"/>
                <a:gd name="T2" fmla="*/ 47 w 96"/>
                <a:gd name="T3" fmla="*/ 46 h 69"/>
                <a:gd name="T4" fmla="*/ 0 w 96"/>
                <a:gd name="T5" fmla="*/ 67 h 69"/>
                <a:gd name="T6" fmla="*/ 0 w 96"/>
                <a:gd name="T7" fmla="*/ 46 h 69"/>
                <a:gd name="T8" fmla="*/ 27 w 96"/>
                <a:gd name="T9" fmla="*/ 35 h 69"/>
                <a:gd name="T10" fmla="*/ 0 w 96"/>
                <a:gd name="T11" fmla="*/ 23 h 69"/>
                <a:gd name="T12" fmla="*/ 0 w 96"/>
                <a:gd name="T13" fmla="*/ 4 h 69"/>
                <a:gd name="T14" fmla="*/ 45 w 96"/>
                <a:gd name="T15" fmla="*/ 25 h 69"/>
                <a:gd name="T16" fmla="*/ 96 w 96"/>
                <a:gd name="T17" fmla="*/ 0 h 69"/>
                <a:gd name="T18" fmla="*/ 96 w 96"/>
                <a:gd name="T19" fmla="*/ 21 h 69"/>
                <a:gd name="T20" fmla="*/ 66 w 96"/>
                <a:gd name="T21" fmla="*/ 35 h 69"/>
                <a:gd name="T22" fmla="*/ 96 w 96"/>
                <a:gd name="T23" fmla="*/ 49 h 69"/>
                <a:gd name="T24" fmla="*/ 96 w 96"/>
                <a:gd name="T2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69">
                  <a:moveTo>
                    <a:pt x="96" y="69"/>
                  </a:moveTo>
                  <a:lnTo>
                    <a:pt x="47" y="46"/>
                  </a:lnTo>
                  <a:lnTo>
                    <a:pt x="0" y="67"/>
                  </a:lnTo>
                  <a:lnTo>
                    <a:pt x="0" y="46"/>
                  </a:lnTo>
                  <a:lnTo>
                    <a:pt x="27" y="35"/>
                  </a:lnTo>
                  <a:lnTo>
                    <a:pt x="0" y="23"/>
                  </a:lnTo>
                  <a:lnTo>
                    <a:pt x="0" y="4"/>
                  </a:lnTo>
                  <a:lnTo>
                    <a:pt x="45" y="25"/>
                  </a:lnTo>
                  <a:lnTo>
                    <a:pt x="96" y="0"/>
                  </a:lnTo>
                  <a:lnTo>
                    <a:pt x="96" y="21"/>
                  </a:lnTo>
                  <a:lnTo>
                    <a:pt x="66" y="35"/>
                  </a:lnTo>
                  <a:lnTo>
                    <a:pt x="96" y="49"/>
                  </a:lnTo>
                  <a:lnTo>
                    <a:pt x="96" y="6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19" name="Freeform 8943"/>
            <p:cNvSpPr>
              <a:spLocks/>
            </p:cNvSpPr>
            <p:nvPr/>
          </p:nvSpPr>
          <p:spPr bwMode="auto">
            <a:xfrm>
              <a:off x="612" y="2614"/>
              <a:ext cx="168" cy="31"/>
            </a:xfrm>
            <a:custGeom>
              <a:avLst/>
              <a:gdLst>
                <a:gd name="T0" fmla="*/ 168 w 168"/>
                <a:gd name="T1" fmla="*/ 0 h 31"/>
                <a:gd name="T2" fmla="*/ 168 w 168"/>
                <a:gd name="T3" fmla="*/ 11 h 31"/>
                <a:gd name="T4" fmla="*/ 146 w 168"/>
                <a:gd name="T5" fmla="*/ 20 h 31"/>
                <a:gd name="T6" fmla="*/ 126 w 168"/>
                <a:gd name="T7" fmla="*/ 26 h 31"/>
                <a:gd name="T8" fmla="*/ 104 w 168"/>
                <a:gd name="T9" fmla="*/ 30 h 31"/>
                <a:gd name="T10" fmla="*/ 84 w 168"/>
                <a:gd name="T11" fmla="*/ 31 h 31"/>
                <a:gd name="T12" fmla="*/ 59 w 168"/>
                <a:gd name="T13" fmla="*/ 30 h 31"/>
                <a:gd name="T14" fmla="*/ 35 w 168"/>
                <a:gd name="T15" fmla="*/ 25 h 31"/>
                <a:gd name="T16" fmla="*/ 17 w 168"/>
                <a:gd name="T17" fmla="*/ 19 h 31"/>
                <a:gd name="T18" fmla="*/ 0 w 168"/>
                <a:gd name="T19" fmla="*/ 11 h 31"/>
                <a:gd name="T20" fmla="*/ 0 w 168"/>
                <a:gd name="T21" fmla="*/ 0 h 31"/>
                <a:gd name="T22" fmla="*/ 23 w 168"/>
                <a:gd name="T23" fmla="*/ 7 h 31"/>
                <a:gd name="T24" fmla="*/ 43 w 168"/>
                <a:gd name="T25" fmla="*/ 11 h 31"/>
                <a:gd name="T26" fmla="*/ 64 w 168"/>
                <a:gd name="T27" fmla="*/ 13 h 31"/>
                <a:gd name="T28" fmla="*/ 84 w 168"/>
                <a:gd name="T29" fmla="*/ 14 h 31"/>
                <a:gd name="T30" fmla="*/ 99 w 168"/>
                <a:gd name="T31" fmla="*/ 13 h 31"/>
                <a:gd name="T32" fmla="*/ 112 w 168"/>
                <a:gd name="T33" fmla="*/ 12 h 31"/>
                <a:gd name="T34" fmla="*/ 127 w 168"/>
                <a:gd name="T35" fmla="*/ 10 h 31"/>
                <a:gd name="T36" fmla="*/ 141 w 168"/>
                <a:gd name="T37" fmla="*/ 7 h 31"/>
                <a:gd name="T38" fmla="*/ 147 w 168"/>
                <a:gd name="T39" fmla="*/ 6 h 31"/>
                <a:gd name="T40" fmla="*/ 156 w 168"/>
                <a:gd name="T41" fmla="*/ 4 h 31"/>
                <a:gd name="T42" fmla="*/ 168 w 168"/>
                <a:gd name="T4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8" h="31">
                  <a:moveTo>
                    <a:pt x="168" y="0"/>
                  </a:moveTo>
                  <a:lnTo>
                    <a:pt x="168" y="11"/>
                  </a:lnTo>
                  <a:lnTo>
                    <a:pt x="146" y="20"/>
                  </a:lnTo>
                  <a:lnTo>
                    <a:pt x="126" y="26"/>
                  </a:lnTo>
                  <a:lnTo>
                    <a:pt x="104" y="30"/>
                  </a:lnTo>
                  <a:lnTo>
                    <a:pt x="84" y="31"/>
                  </a:lnTo>
                  <a:lnTo>
                    <a:pt x="59" y="30"/>
                  </a:lnTo>
                  <a:lnTo>
                    <a:pt x="35" y="25"/>
                  </a:lnTo>
                  <a:lnTo>
                    <a:pt x="17" y="19"/>
                  </a:lnTo>
                  <a:lnTo>
                    <a:pt x="0" y="11"/>
                  </a:lnTo>
                  <a:lnTo>
                    <a:pt x="0" y="0"/>
                  </a:lnTo>
                  <a:lnTo>
                    <a:pt x="23" y="7"/>
                  </a:lnTo>
                  <a:lnTo>
                    <a:pt x="43" y="11"/>
                  </a:lnTo>
                  <a:lnTo>
                    <a:pt x="64" y="13"/>
                  </a:lnTo>
                  <a:lnTo>
                    <a:pt x="84" y="14"/>
                  </a:lnTo>
                  <a:lnTo>
                    <a:pt x="99" y="13"/>
                  </a:lnTo>
                  <a:lnTo>
                    <a:pt x="112" y="12"/>
                  </a:lnTo>
                  <a:lnTo>
                    <a:pt x="127" y="10"/>
                  </a:lnTo>
                  <a:lnTo>
                    <a:pt x="141" y="7"/>
                  </a:lnTo>
                  <a:lnTo>
                    <a:pt x="147" y="6"/>
                  </a:lnTo>
                  <a:lnTo>
                    <a:pt x="156" y="4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20" name="Freeform 8944"/>
            <p:cNvSpPr>
              <a:spLocks/>
            </p:cNvSpPr>
            <p:nvPr/>
          </p:nvSpPr>
          <p:spPr bwMode="auto">
            <a:xfrm>
              <a:off x="612" y="2560"/>
              <a:ext cx="131" cy="40"/>
            </a:xfrm>
            <a:custGeom>
              <a:avLst/>
              <a:gdLst>
                <a:gd name="T0" fmla="*/ 131 w 131"/>
                <a:gd name="T1" fmla="*/ 0 h 40"/>
                <a:gd name="T2" fmla="*/ 131 w 131"/>
                <a:gd name="T3" fmla="*/ 18 h 40"/>
                <a:gd name="T4" fmla="*/ 35 w 131"/>
                <a:gd name="T5" fmla="*/ 18 h 40"/>
                <a:gd name="T6" fmla="*/ 49 w 131"/>
                <a:gd name="T7" fmla="*/ 27 h 40"/>
                <a:gd name="T8" fmla="*/ 57 w 131"/>
                <a:gd name="T9" fmla="*/ 40 h 40"/>
                <a:gd name="T10" fmla="*/ 32 w 131"/>
                <a:gd name="T11" fmla="*/ 40 h 40"/>
                <a:gd name="T12" fmla="*/ 28 w 131"/>
                <a:gd name="T13" fmla="*/ 35 h 40"/>
                <a:gd name="T14" fmla="*/ 25 w 131"/>
                <a:gd name="T15" fmla="*/ 31 h 40"/>
                <a:gd name="T16" fmla="*/ 20 w 131"/>
                <a:gd name="T17" fmla="*/ 25 h 40"/>
                <a:gd name="T18" fmla="*/ 13 w 131"/>
                <a:gd name="T19" fmla="*/ 20 h 40"/>
                <a:gd name="T20" fmla="*/ 7 w 131"/>
                <a:gd name="T21" fmla="*/ 17 h 40"/>
                <a:gd name="T22" fmla="*/ 0 w 131"/>
                <a:gd name="T23" fmla="*/ 14 h 40"/>
                <a:gd name="T24" fmla="*/ 0 w 131"/>
                <a:gd name="T25" fmla="*/ 0 h 40"/>
                <a:gd name="T26" fmla="*/ 131 w 131"/>
                <a:gd name="T2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1" h="40">
                  <a:moveTo>
                    <a:pt x="131" y="0"/>
                  </a:moveTo>
                  <a:lnTo>
                    <a:pt x="131" y="18"/>
                  </a:lnTo>
                  <a:lnTo>
                    <a:pt x="35" y="18"/>
                  </a:lnTo>
                  <a:lnTo>
                    <a:pt x="49" y="27"/>
                  </a:lnTo>
                  <a:lnTo>
                    <a:pt x="57" y="40"/>
                  </a:lnTo>
                  <a:lnTo>
                    <a:pt x="32" y="40"/>
                  </a:lnTo>
                  <a:lnTo>
                    <a:pt x="28" y="35"/>
                  </a:lnTo>
                  <a:lnTo>
                    <a:pt x="25" y="31"/>
                  </a:lnTo>
                  <a:lnTo>
                    <a:pt x="20" y="25"/>
                  </a:lnTo>
                  <a:lnTo>
                    <a:pt x="13" y="20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0" y="0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21" name="Freeform 8945"/>
            <p:cNvSpPr>
              <a:spLocks noEditPoints="1"/>
            </p:cNvSpPr>
            <p:nvPr/>
          </p:nvSpPr>
          <p:spPr bwMode="auto">
            <a:xfrm>
              <a:off x="612" y="2474"/>
              <a:ext cx="132" cy="59"/>
            </a:xfrm>
            <a:custGeom>
              <a:avLst/>
              <a:gdLst>
                <a:gd name="T0" fmla="*/ 0 w 132"/>
                <a:gd name="T1" fmla="*/ 30 h 59"/>
                <a:gd name="T2" fmla="*/ 3 w 132"/>
                <a:gd name="T3" fmla="*/ 17 h 59"/>
                <a:gd name="T4" fmla="*/ 13 w 132"/>
                <a:gd name="T5" fmla="*/ 9 h 59"/>
                <a:gd name="T6" fmla="*/ 25 w 132"/>
                <a:gd name="T7" fmla="*/ 3 h 59"/>
                <a:gd name="T8" fmla="*/ 43 w 132"/>
                <a:gd name="T9" fmla="*/ 1 h 59"/>
                <a:gd name="T10" fmla="*/ 65 w 132"/>
                <a:gd name="T11" fmla="*/ 0 h 59"/>
                <a:gd name="T12" fmla="*/ 89 w 132"/>
                <a:gd name="T13" fmla="*/ 1 h 59"/>
                <a:gd name="T14" fmla="*/ 106 w 132"/>
                <a:gd name="T15" fmla="*/ 3 h 59"/>
                <a:gd name="T16" fmla="*/ 119 w 132"/>
                <a:gd name="T17" fmla="*/ 9 h 59"/>
                <a:gd name="T18" fmla="*/ 129 w 132"/>
                <a:gd name="T19" fmla="*/ 17 h 59"/>
                <a:gd name="T20" fmla="*/ 132 w 132"/>
                <a:gd name="T21" fmla="*/ 30 h 59"/>
                <a:gd name="T22" fmla="*/ 129 w 132"/>
                <a:gd name="T23" fmla="*/ 42 h 59"/>
                <a:gd name="T24" fmla="*/ 117 w 132"/>
                <a:gd name="T25" fmla="*/ 51 h 59"/>
                <a:gd name="T26" fmla="*/ 106 w 132"/>
                <a:gd name="T27" fmla="*/ 56 h 59"/>
                <a:gd name="T28" fmla="*/ 89 w 132"/>
                <a:gd name="T29" fmla="*/ 58 h 59"/>
                <a:gd name="T30" fmla="*/ 65 w 132"/>
                <a:gd name="T31" fmla="*/ 59 h 59"/>
                <a:gd name="T32" fmla="*/ 43 w 132"/>
                <a:gd name="T33" fmla="*/ 58 h 59"/>
                <a:gd name="T34" fmla="*/ 25 w 132"/>
                <a:gd name="T35" fmla="*/ 56 h 59"/>
                <a:gd name="T36" fmla="*/ 13 w 132"/>
                <a:gd name="T37" fmla="*/ 50 h 59"/>
                <a:gd name="T38" fmla="*/ 3 w 132"/>
                <a:gd name="T39" fmla="*/ 42 h 59"/>
                <a:gd name="T40" fmla="*/ 0 w 132"/>
                <a:gd name="T41" fmla="*/ 30 h 59"/>
                <a:gd name="T42" fmla="*/ 22 w 132"/>
                <a:gd name="T43" fmla="*/ 30 h 59"/>
                <a:gd name="T44" fmla="*/ 23 w 132"/>
                <a:gd name="T45" fmla="*/ 32 h 59"/>
                <a:gd name="T46" fmla="*/ 25 w 132"/>
                <a:gd name="T47" fmla="*/ 36 h 59"/>
                <a:gd name="T48" fmla="*/ 28 w 132"/>
                <a:gd name="T49" fmla="*/ 38 h 59"/>
                <a:gd name="T50" fmla="*/ 35 w 132"/>
                <a:gd name="T51" fmla="*/ 41 h 59"/>
                <a:gd name="T52" fmla="*/ 47 w 132"/>
                <a:gd name="T53" fmla="*/ 42 h 59"/>
                <a:gd name="T54" fmla="*/ 65 w 132"/>
                <a:gd name="T55" fmla="*/ 42 h 59"/>
                <a:gd name="T56" fmla="*/ 84 w 132"/>
                <a:gd name="T57" fmla="*/ 42 h 59"/>
                <a:gd name="T58" fmla="*/ 95 w 132"/>
                <a:gd name="T59" fmla="*/ 41 h 59"/>
                <a:gd name="T60" fmla="*/ 101 w 132"/>
                <a:gd name="T61" fmla="*/ 39 h 59"/>
                <a:gd name="T62" fmla="*/ 104 w 132"/>
                <a:gd name="T63" fmla="*/ 37 h 59"/>
                <a:gd name="T64" fmla="*/ 107 w 132"/>
                <a:gd name="T65" fmla="*/ 36 h 59"/>
                <a:gd name="T66" fmla="*/ 109 w 132"/>
                <a:gd name="T67" fmla="*/ 32 h 59"/>
                <a:gd name="T68" fmla="*/ 111 w 132"/>
                <a:gd name="T69" fmla="*/ 30 h 59"/>
                <a:gd name="T70" fmla="*/ 109 w 132"/>
                <a:gd name="T71" fmla="*/ 27 h 59"/>
                <a:gd name="T72" fmla="*/ 107 w 132"/>
                <a:gd name="T73" fmla="*/ 23 h 59"/>
                <a:gd name="T74" fmla="*/ 104 w 132"/>
                <a:gd name="T75" fmla="*/ 21 h 59"/>
                <a:gd name="T76" fmla="*/ 97 w 132"/>
                <a:gd name="T77" fmla="*/ 18 h 59"/>
                <a:gd name="T78" fmla="*/ 85 w 132"/>
                <a:gd name="T79" fmla="*/ 17 h 59"/>
                <a:gd name="T80" fmla="*/ 65 w 132"/>
                <a:gd name="T81" fmla="*/ 17 h 59"/>
                <a:gd name="T82" fmla="*/ 47 w 132"/>
                <a:gd name="T83" fmla="*/ 17 h 59"/>
                <a:gd name="T84" fmla="*/ 35 w 132"/>
                <a:gd name="T85" fmla="*/ 18 h 59"/>
                <a:gd name="T86" fmla="*/ 32 w 132"/>
                <a:gd name="T87" fmla="*/ 20 h 59"/>
                <a:gd name="T88" fmla="*/ 27 w 132"/>
                <a:gd name="T89" fmla="*/ 22 h 59"/>
                <a:gd name="T90" fmla="*/ 25 w 132"/>
                <a:gd name="T91" fmla="*/ 23 h 59"/>
                <a:gd name="T92" fmla="*/ 23 w 132"/>
                <a:gd name="T93" fmla="*/ 27 h 59"/>
                <a:gd name="T94" fmla="*/ 22 w 132"/>
                <a:gd name="T95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2" h="59">
                  <a:moveTo>
                    <a:pt x="0" y="30"/>
                  </a:moveTo>
                  <a:lnTo>
                    <a:pt x="3" y="17"/>
                  </a:lnTo>
                  <a:lnTo>
                    <a:pt x="13" y="9"/>
                  </a:lnTo>
                  <a:lnTo>
                    <a:pt x="25" y="3"/>
                  </a:lnTo>
                  <a:lnTo>
                    <a:pt x="43" y="1"/>
                  </a:lnTo>
                  <a:lnTo>
                    <a:pt x="65" y="0"/>
                  </a:lnTo>
                  <a:lnTo>
                    <a:pt x="89" y="1"/>
                  </a:lnTo>
                  <a:lnTo>
                    <a:pt x="106" y="3"/>
                  </a:lnTo>
                  <a:lnTo>
                    <a:pt x="119" y="9"/>
                  </a:lnTo>
                  <a:lnTo>
                    <a:pt x="129" y="17"/>
                  </a:lnTo>
                  <a:lnTo>
                    <a:pt x="132" y="30"/>
                  </a:lnTo>
                  <a:lnTo>
                    <a:pt x="129" y="42"/>
                  </a:lnTo>
                  <a:lnTo>
                    <a:pt x="117" y="51"/>
                  </a:lnTo>
                  <a:lnTo>
                    <a:pt x="106" y="56"/>
                  </a:lnTo>
                  <a:lnTo>
                    <a:pt x="89" y="58"/>
                  </a:lnTo>
                  <a:lnTo>
                    <a:pt x="65" y="59"/>
                  </a:lnTo>
                  <a:lnTo>
                    <a:pt x="43" y="58"/>
                  </a:lnTo>
                  <a:lnTo>
                    <a:pt x="25" y="56"/>
                  </a:lnTo>
                  <a:lnTo>
                    <a:pt x="13" y="50"/>
                  </a:lnTo>
                  <a:lnTo>
                    <a:pt x="3" y="42"/>
                  </a:lnTo>
                  <a:lnTo>
                    <a:pt x="0" y="30"/>
                  </a:lnTo>
                  <a:close/>
                  <a:moveTo>
                    <a:pt x="22" y="30"/>
                  </a:moveTo>
                  <a:lnTo>
                    <a:pt x="23" y="32"/>
                  </a:lnTo>
                  <a:lnTo>
                    <a:pt x="25" y="36"/>
                  </a:lnTo>
                  <a:lnTo>
                    <a:pt x="28" y="38"/>
                  </a:lnTo>
                  <a:lnTo>
                    <a:pt x="35" y="41"/>
                  </a:lnTo>
                  <a:lnTo>
                    <a:pt x="47" y="42"/>
                  </a:lnTo>
                  <a:lnTo>
                    <a:pt x="65" y="42"/>
                  </a:lnTo>
                  <a:lnTo>
                    <a:pt x="84" y="42"/>
                  </a:lnTo>
                  <a:lnTo>
                    <a:pt x="95" y="41"/>
                  </a:lnTo>
                  <a:lnTo>
                    <a:pt x="101" y="39"/>
                  </a:lnTo>
                  <a:lnTo>
                    <a:pt x="104" y="37"/>
                  </a:lnTo>
                  <a:lnTo>
                    <a:pt x="107" y="36"/>
                  </a:lnTo>
                  <a:lnTo>
                    <a:pt x="109" y="32"/>
                  </a:lnTo>
                  <a:lnTo>
                    <a:pt x="111" y="30"/>
                  </a:lnTo>
                  <a:lnTo>
                    <a:pt x="109" y="27"/>
                  </a:lnTo>
                  <a:lnTo>
                    <a:pt x="107" y="23"/>
                  </a:lnTo>
                  <a:lnTo>
                    <a:pt x="104" y="21"/>
                  </a:lnTo>
                  <a:lnTo>
                    <a:pt x="97" y="18"/>
                  </a:lnTo>
                  <a:lnTo>
                    <a:pt x="85" y="17"/>
                  </a:lnTo>
                  <a:lnTo>
                    <a:pt x="65" y="17"/>
                  </a:lnTo>
                  <a:lnTo>
                    <a:pt x="47" y="17"/>
                  </a:lnTo>
                  <a:lnTo>
                    <a:pt x="35" y="18"/>
                  </a:lnTo>
                  <a:lnTo>
                    <a:pt x="32" y="20"/>
                  </a:lnTo>
                  <a:lnTo>
                    <a:pt x="27" y="22"/>
                  </a:lnTo>
                  <a:lnTo>
                    <a:pt x="25" y="23"/>
                  </a:lnTo>
                  <a:lnTo>
                    <a:pt x="23" y="27"/>
                  </a:lnTo>
                  <a:lnTo>
                    <a:pt x="22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22" name="Freeform 8946"/>
            <p:cNvSpPr>
              <a:spLocks noEditPoints="1"/>
            </p:cNvSpPr>
            <p:nvPr/>
          </p:nvSpPr>
          <p:spPr bwMode="auto">
            <a:xfrm>
              <a:off x="558" y="2423"/>
              <a:ext cx="94" cy="41"/>
            </a:xfrm>
            <a:custGeom>
              <a:avLst/>
              <a:gdLst>
                <a:gd name="T0" fmla="*/ 27 w 94"/>
                <a:gd name="T1" fmla="*/ 13 h 41"/>
                <a:gd name="T2" fmla="*/ 19 w 94"/>
                <a:gd name="T3" fmla="*/ 15 h 41"/>
                <a:gd name="T4" fmla="*/ 17 w 94"/>
                <a:gd name="T5" fmla="*/ 20 h 41"/>
                <a:gd name="T6" fmla="*/ 19 w 94"/>
                <a:gd name="T7" fmla="*/ 25 h 41"/>
                <a:gd name="T8" fmla="*/ 27 w 94"/>
                <a:gd name="T9" fmla="*/ 28 h 41"/>
                <a:gd name="T10" fmla="*/ 44 w 94"/>
                <a:gd name="T11" fmla="*/ 31 h 41"/>
                <a:gd name="T12" fmla="*/ 35 w 94"/>
                <a:gd name="T13" fmla="*/ 24 h 41"/>
                <a:gd name="T14" fmla="*/ 35 w 94"/>
                <a:gd name="T15" fmla="*/ 14 h 41"/>
                <a:gd name="T16" fmla="*/ 44 w 94"/>
                <a:gd name="T17" fmla="*/ 5 h 41"/>
                <a:gd name="T18" fmla="*/ 56 w 94"/>
                <a:gd name="T19" fmla="*/ 0 h 41"/>
                <a:gd name="T20" fmla="*/ 72 w 94"/>
                <a:gd name="T21" fmla="*/ 0 h 41"/>
                <a:gd name="T22" fmla="*/ 86 w 94"/>
                <a:gd name="T23" fmla="*/ 5 h 41"/>
                <a:gd name="T24" fmla="*/ 92 w 94"/>
                <a:gd name="T25" fmla="*/ 14 h 41"/>
                <a:gd name="T26" fmla="*/ 92 w 94"/>
                <a:gd name="T27" fmla="*/ 25 h 41"/>
                <a:gd name="T28" fmla="*/ 87 w 94"/>
                <a:gd name="T29" fmla="*/ 32 h 41"/>
                <a:gd name="T30" fmla="*/ 69 w 94"/>
                <a:gd name="T31" fmla="*/ 40 h 41"/>
                <a:gd name="T32" fmla="*/ 27 w 94"/>
                <a:gd name="T33" fmla="*/ 40 h 41"/>
                <a:gd name="T34" fmla="*/ 7 w 94"/>
                <a:gd name="T35" fmla="*/ 32 h 41"/>
                <a:gd name="T36" fmla="*/ 2 w 94"/>
                <a:gd name="T37" fmla="*/ 24 h 41"/>
                <a:gd name="T38" fmla="*/ 2 w 94"/>
                <a:gd name="T39" fmla="*/ 14 h 41"/>
                <a:gd name="T40" fmla="*/ 7 w 94"/>
                <a:gd name="T41" fmla="*/ 7 h 41"/>
                <a:gd name="T42" fmla="*/ 19 w 94"/>
                <a:gd name="T43" fmla="*/ 1 h 41"/>
                <a:gd name="T44" fmla="*/ 64 w 94"/>
                <a:gd name="T45" fmla="*/ 30 h 41"/>
                <a:gd name="T46" fmla="*/ 71 w 94"/>
                <a:gd name="T47" fmla="*/ 28 h 41"/>
                <a:gd name="T48" fmla="*/ 77 w 94"/>
                <a:gd name="T49" fmla="*/ 24 h 41"/>
                <a:gd name="T50" fmla="*/ 77 w 94"/>
                <a:gd name="T51" fmla="*/ 17 h 41"/>
                <a:gd name="T52" fmla="*/ 72 w 94"/>
                <a:gd name="T53" fmla="*/ 13 h 41"/>
                <a:gd name="T54" fmla="*/ 66 w 94"/>
                <a:gd name="T55" fmla="*/ 12 h 41"/>
                <a:gd name="T56" fmla="*/ 57 w 94"/>
                <a:gd name="T57" fmla="*/ 13 h 41"/>
                <a:gd name="T58" fmla="*/ 52 w 94"/>
                <a:gd name="T59" fmla="*/ 18 h 41"/>
                <a:gd name="T60" fmla="*/ 52 w 94"/>
                <a:gd name="T61" fmla="*/ 24 h 41"/>
                <a:gd name="T62" fmla="*/ 59 w 94"/>
                <a:gd name="T63" fmla="*/ 2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41">
                  <a:moveTo>
                    <a:pt x="25" y="0"/>
                  </a:moveTo>
                  <a:lnTo>
                    <a:pt x="27" y="13"/>
                  </a:lnTo>
                  <a:lnTo>
                    <a:pt x="22" y="13"/>
                  </a:lnTo>
                  <a:lnTo>
                    <a:pt x="19" y="15"/>
                  </a:lnTo>
                  <a:lnTo>
                    <a:pt x="17" y="18"/>
                  </a:lnTo>
                  <a:lnTo>
                    <a:pt x="17" y="20"/>
                  </a:lnTo>
                  <a:lnTo>
                    <a:pt x="17" y="23"/>
                  </a:lnTo>
                  <a:lnTo>
                    <a:pt x="19" y="25"/>
                  </a:lnTo>
                  <a:lnTo>
                    <a:pt x="22" y="27"/>
                  </a:lnTo>
                  <a:lnTo>
                    <a:pt x="27" y="28"/>
                  </a:lnTo>
                  <a:lnTo>
                    <a:pt x="34" y="30"/>
                  </a:lnTo>
                  <a:lnTo>
                    <a:pt x="44" y="31"/>
                  </a:lnTo>
                  <a:lnTo>
                    <a:pt x="39" y="27"/>
                  </a:lnTo>
                  <a:lnTo>
                    <a:pt x="35" y="24"/>
                  </a:lnTo>
                  <a:lnTo>
                    <a:pt x="35" y="19"/>
                  </a:lnTo>
                  <a:lnTo>
                    <a:pt x="35" y="14"/>
                  </a:lnTo>
                  <a:lnTo>
                    <a:pt x="39" y="10"/>
                  </a:lnTo>
                  <a:lnTo>
                    <a:pt x="44" y="5"/>
                  </a:lnTo>
                  <a:lnTo>
                    <a:pt x="49" y="3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72" y="0"/>
                  </a:lnTo>
                  <a:lnTo>
                    <a:pt x="79" y="3"/>
                  </a:lnTo>
                  <a:lnTo>
                    <a:pt x="86" y="5"/>
                  </a:lnTo>
                  <a:lnTo>
                    <a:pt x="91" y="10"/>
                  </a:lnTo>
                  <a:lnTo>
                    <a:pt x="92" y="14"/>
                  </a:lnTo>
                  <a:lnTo>
                    <a:pt x="94" y="20"/>
                  </a:lnTo>
                  <a:lnTo>
                    <a:pt x="92" y="25"/>
                  </a:lnTo>
                  <a:lnTo>
                    <a:pt x="91" y="28"/>
                  </a:lnTo>
                  <a:lnTo>
                    <a:pt x="87" y="32"/>
                  </a:lnTo>
                  <a:lnTo>
                    <a:pt x="82" y="35"/>
                  </a:lnTo>
                  <a:lnTo>
                    <a:pt x="69" y="40"/>
                  </a:lnTo>
                  <a:lnTo>
                    <a:pt x="47" y="41"/>
                  </a:lnTo>
                  <a:lnTo>
                    <a:pt x="27" y="40"/>
                  </a:lnTo>
                  <a:lnTo>
                    <a:pt x="12" y="35"/>
                  </a:lnTo>
                  <a:lnTo>
                    <a:pt x="7" y="32"/>
                  </a:lnTo>
                  <a:lnTo>
                    <a:pt x="4" y="28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7"/>
                  </a:lnTo>
                  <a:lnTo>
                    <a:pt x="12" y="4"/>
                  </a:lnTo>
                  <a:lnTo>
                    <a:pt x="19" y="1"/>
                  </a:lnTo>
                  <a:lnTo>
                    <a:pt x="25" y="0"/>
                  </a:lnTo>
                  <a:close/>
                  <a:moveTo>
                    <a:pt x="64" y="30"/>
                  </a:moveTo>
                  <a:lnTo>
                    <a:pt x="67" y="30"/>
                  </a:lnTo>
                  <a:lnTo>
                    <a:pt x="71" y="28"/>
                  </a:lnTo>
                  <a:lnTo>
                    <a:pt x="74" y="27"/>
                  </a:lnTo>
                  <a:lnTo>
                    <a:pt x="77" y="24"/>
                  </a:lnTo>
                  <a:lnTo>
                    <a:pt x="77" y="20"/>
                  </a:lnTo>
                  <a:lnTo>
                    <a:pt x="77" y="17"/>
                  </a:lnTo>
                  <a:lnTo>
                    <a:pt x="74" y="14"/>
                  </a:lnTo>
                  <a:lnTo>
                    <a:pt x="72" y="13"/>
                  </a:lnTo>
                  <a:lnTo>
                    <a:pt x="69" y="12"/>
                  </a:lnTo>
                  <a:lnTo>
                    <a:pt x="66" y="12"/>
                  </a:lnTo>
                  <a:lnTo>
                    <a:pt x="61" y="12"/>
                  </a:lnTo>
                  <a:lnTo>
                    <a:pt x="57" y="13"/>
                  </a:lnTo>
                  <a:lnTo>
                    <a:pt x="54" y="14"/>
                  </a:lnTo>
                  <a:lnTo>
                    <a:pt x="52" y="18"/>
                  </a:lnTo>
                  <a:lnTo>
                    <a:pt x="51" y="21"/>
                  </a:lnTo>
                  <a:lnTo>
                    <a:pt x="52" y="24"/>
                  </a:lnTo>
                  <a:lnTo>
                    <a:pt x="54" y="27"/>
                  </a:lnTo>
                  <a:lnTo>
                    <a:pt x="59" y="28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23" name="Freeform 8947"/>
            <p:cNvSpPr>
              <a:spLocks/>
            </p:cNvSpPr>
            <p:nvPr/>
          </p:nvSpPr>
          <p:spPr bwMode="auto">
            <a:xfrm>
              <a:off x="612" y="2347"/>
              <a:ext cx="131" cy="36"/>
            </a:xfrm>
            <a:custGeom>
              <a:avLst/>
              <a:gdLst>
                <a:gd name="T0" fmla="*/ 131 w 131"/>
                <a:gd name="T1" fmla="*/ 36 h 36"/>
                <a:gd name="T2" fmla="*/ 0 w 131"/>
                <a:gd name="T3" fmla="*/ 14 h 36"/>
                <a:gd name="T4" fmla="*/ 0 w 131"/>
                <a:gd name="T5" fmla="*/ 0 h 36"/>
                <a:gd name="T6" fmla="*/ 131 w 131"/>
                <a:gd name="T7" fmla="*/ 22 h 36"/>
                <a:gd name="T8" fmla="*/ 131 w 131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36">
                  <a:moveTo>
                    <a:pt x="131" y="36"/>
                  </a:moveTo>
                  <a:lnTo>
                    <a:pt x="0" y="14"/>
                  </a:lnTo>
                  <a:lnTo>
                    <a:pt x="0" y="0"/>
                  </a:lnTo>
                  <a:lnTo>
                    <a:pt x="131" y="22"/>
                  </a:lnTo>
                  <a:lnTo>
                    <a:pt x="131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24" name="Freeform 8948"/>
            <p:cNvSpPr>
              <a:spLocks/>
            </p:cNvSpPr>
            <p:nvPr/>
          </p:nvSpPr>
          <p:spPr bwMode="auto">
            <a:xfrm>
              <a:off x="645" y="2280"/>
              <a:ext cx="99" cy="62"/>
            </a:xfrm>
            <a:custGeom>
              <a:avLst/>
              <a:gdLst>
                <a:gd name="T0" fmla="*/ 31 w 99"/>
                <a:gd name="T1" fmla="*/ 3 h 62"/>
                <a:gd name="T2" fmla="*/ 36 w 99"/>
                <a:gd name="T3" fmla="*/ 19 h 62"/>
                <a:gd name="T4" fmla="*/ 31 w 99"/>
                <a:gd name="T5" fmla="*/ 20 h 62"/>
                <a:gd name="T6" fmla="*/ 27 w 99"/>
                <a:gd name="T7" fmla="*/ 21 h 62"/>
                <a:gd name="T8" fmla="*/ 24 w 99"/>
                <a:gd name="T9" fmla="*/ 24 h 62"/>
                <a:gd name="T10" fmla="*/ 21 w 99"/>
                <a:gd name="T11" fmla="*/ 26 h 62"/>
                <a:gd name="T12" fmla="*/ 19 w 99"/>
                <a:gd name="T13" fmla="*/ 31 h 62"/>
                <a:gd name="T14" fmla="*/ 21 w 99"/>
                <a:gd name="T15" fmla="*/ 34 h 62"/>
                <a:gd name="T16" fmla="*/ 22 w 99"/>
                <a:gd name="T17" fmla="*/ 38 h 62"/>
                <a:gd name="T18" fmla="*/ 26 w 99"/>
                <a:gd name="T19" fmla="*/ 41 h 62"/>
                <a:gd name="T20" fmla="*/ 32 w 99"/>
                <a:gd name="T21" fmla="*/ 42 h 62"/>
                <a:gd name="T22" fmla="*/ 39 w 99"/>
                <a:gd name="T23" fmla="*/ 45 h 62"/>
                <a:gd name="T24" fmla="*/ 49 w 99"/>
                <a:gd name="T25" fmla="*/ 45 h 62"/>
                <a:gd name="T26" fmla="*/ 57 w 99"/>
                <a:gd name="T27" fmla="*/ 45 h 62"/>
                <a:gd name="T28" fmla="*/ 64 w 99"/>
                <a:gd name="T29" fmla="*/ 44 h 62"/>
                <a:gd name="T30" fmla="*/ 69 w 99"/>
                <a:gd name="T31" fmla="*/ 42 h 62"/>
                <a:gd name="T32" fmla="*/ 73 w 99"/>
                <a:gd name="T33" fmla="*/ 41 h 62"/>
                <a:gd name="T34" fmla="*/ 78 w 99"/>
                <a:gd name="T35" fmla="*/ 38 h 62"/>
                <a:gd name="T36" fmla="*/ 79 w 99"/>
                <a:gd name="T37" fmla="*/ 34 h 62"/>
                <a:gd name="T38" fmla="*/ 81 w 99"/>
                <a:gd name="T39" fmla="*/ 31 h 62"/>
                <a:gd name="T40" fmla="*/ 79 w 99"/>
                <a:gd name="T41" fmla="*/ 27 h 62"/>
                <a:gd name="T42" fmla="*/ 79 w 99"/>
                <a:gd name="T43" fmla="*/ 25 h 62"/>
                <a:gd name="T44" fmla="*/ 76 w 99"/>
                <a:gd name="T45" fmla="*/ 23 h 62"/>
                <a:gd name="T46" fmla="*/ 73 w 99"/>
                <a:gd name="T47" fmla="*/ 20 h 62"/>
                <a:gd name="T48" fmla="*/ 68 w 99"/>
                <a:gd name="T49" fmla="*/ 19 h 62"/>
                <a:gd name="T50" fmla="*/ 61 w 99"/>
                <a:gd name="T51" fmla="*/ 18 h 62"/>
                <a:gd name="T52" fmla="*/ 66 w 99"/>
                <a:gd name="T53" fmla="*/ 0 h 62"/>
                <a:gd name="T54" fmla="*/ 73 w 99"/>
                <a:gd name="T55" fmla="*/ 3 h 62"/>
                <a:gd name="T56" fmla="*/ 81 w 99"/>
                <a:gd name="T57" fmla="*/ 5 h 62"/>
                <a:gd name="T58" fmla="*/ 86 w 99"/>
                <a:gd name="T59" fmla="*/ 7 h 62"/>
                <a:gd name="T60" fmla="*/ 91 w 99"/>
                <a:gd name="T61" fmla="*/ 11 h 62"/>
                <a:gd name="T62" fmla="*/ 98 w 99"/>
                <a:gd name="T63" fmla="*/ 19 h 62"/>
                <a:gd name="T64" fmla="*/ 99 w 99"/>
                <a:gd name="T65" fmla="*/ 31 h 62"/>
                <a:gd name="T66" fmla="*/ 96 w 99"/>
                <a:gd name="T67" fmla="*/ 44 h 62"/>
                <a:gd name="T68" fmla="*/ 86 w 99"/>
                <a:gd name="T69" fmla="*/ 53 h 62"/>
                <a:gd name="T70" fmla="*/ 71 w 99"/>
                <a:gd name="T71" fmla="*/ 60 h 62"/>
                <a:gd name="T72" fmla="*/ 51 w 99"/>
                <a:gd name="T73" fmla="*/ 62 h 62"/>
                <a:gd name="T74" fmla="*/ 29 w 99"/>
                <a:gd name="T75" fmla="*/ 60 h 62"/>
                <a:gd name="T76" fmla="*/ 14 w 99"/>
                <a:gd name="T77" fmla="*/ 53 h 62"/>
                <a:gd name="T78" fmla="*/ 4 w 99"/>
                <a:gd name="T79" fmla="*/ 44 h 62"/>
                <a:gd name="T80" fmla="*/ 0 w 99"/>
                <a:gd name="T81" fmla="*/ 31 h 62"/>
                <a:gd name="T82" fmla="*/ 2 w 99"/>
                <a:gd name="T83" fmla="*/ 24 h 62"/>
                <a:gd name="T84" fmla="*/ 4 w 99"/>
                <a:gd name="T85" fmla="*/ 17 h 62"/>
                <a:gd name="T86" fmla="*/ 9 w 99"/>
                <a:gd name="T87" fmla="*/ 12 h 62"/>
                <a:gd name="T88" fmla="*/ 14 w 99"/>
                <a:gd name="T89" fmla="*/ 7 h 62"/>
                <a:gd name="T90" fmla="*/ 22 w 99"/>
                <a:gd name="T91" fmla="*/ 5 h 62"/>
                <a:gd name="T92" fmla="*/ 31 w 99"/>
                <a:gd name="T93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9" h="62">
                  <a:moveTo>
                    <a:pt x="31" y="3"/>
                  </a:moveTo>
                  <a:lnTo>
                    <a:pt x="36" y="19"/>
                  </a:lnTo>
                  <a:lnTo>
                    <a:pt x="31" y="20"/>
                  </a:lnTo>
                  <a:lnTo>
                    <a:pt x="27" y="21"/>
                  </a:lnTo>
                  <a:lnTo>
                    <a:pt x="24" y="24"/>
                  </a:lnTo>
                  <a:lnTo>
                    <a:pt x="21" y="26"/>
                  </a:lnTo>
                  <a:lnTo>
                    <a:pt x="19" y="31"/>
                  </a:lnTo>
                  <a:lnTo>
                    <a:pt x="21" y="34"/>
                  </a:lnTo>
                  <a:lnTo>
                    <a:pt x="22" y="38"/>
                  </a:lnTo>
                  <a:lnTo>
                    <a:pt x="26" y="41"/>
                  </a:lnTo>
                  <a:lnTo>
                    <a:pt x="32" y="42"/>
                  </a:lnTo>
                  <a:lnTo>
                    <a:pt x="39" y="45"/>
                  </a:lnTo>
                  <a:lnTo>
                    <a:pt x="49" y="45"/>
                  </a:lnTo>
                  <a:lnTo>
                    <a:pt x="57" y="45"/>
                  </a:lnTo>
                  <a:lnTo>
                    <a:pt x="64" y="44"/>
                  </a:lnTo>
                  <a:lnTo>
                    <a:pt x="69" y="42"/>
                  </a:lnTo>
                  <a:lnTo>
                    <a:pt x="73" y="41"/>
                  </a:lnTo>
                  <a:lnTo>
                    <a:pt x="78" y="38"/>
                  </a:lnTo>
                  <a:lnTo>
                    <a:pt x="79" y="34"/>
                  </a:lnTo>
                  <a:lnTo>
                    <a:pt x="81" y="31"/>
                  </a:lnTo>
                  <a:lnTo>
                    <a:pt x="79" y="27"/>
                  </a:lnTo>
                  <a:lnTo>
                    <a:pt x="79" y="25"/>
                  </a:lnTo>
                  <a:lnTo>
                    <a:pt x="76" y="23"/>
                  </a:lnTo>
                  <a:lnTo>
                    <a:pt x="73" y="20"/>
                  </a:lnTo>
                  <a:lnTo>
                    <a:pt x="68" y="19"/>
                  </a:lnTo>
                  <a:lnTo>
                    <a:pt x="61" y="18"/>
                  </a:lnTo>
                  <a:lnTo>
                    <a:pt x="66" y="0"/>
                  </a:lnTo>
                  <a:lnTo>
                    <a:pt x="73" y="3"/>
                  </a:lnTo>
                  <a:lnTo>
                    <a:pt x="81" y="5"/>
                  </a:lnTo>
                  <a:lnTo>
                    <a:pt x="86" y="7"/>
                  </a:lnTo>
                  <a:lnTo>
                    <a:pt x="91" y="11"/>
                  </a:lnTo>
                  <a:lnTo>
                    <a:pt x="98" y="19"/>
                  </a:lnTo>
                  <a:lnTo>
                    <a:pt x="99" y="31"/>
                  </a:lnTo>
                  <a:lnTo>
                    <a:pt x="96" y="44"/>
                  </a:lnTo>
                  <a:lnTo>
                    <a:pt x="86" y="53"/>
                  </a:lnTo>
                  <a:lnTo>
                    <a:pt x="71" y="60"/>
                  </a:lnTo>
                  <a:lnTo>
                    <a:pt x="51" y="62"/>
                  </a:lnTo>
                  <a:lnTo>
                    <a:pt x="29" y="60"/>
                  </a:lnTo>
                  <a:lnTo>
                    <a:pt x="14" y="53"/>
                  </a:lnTo>
                  <a:lnTo>
                    <a:pt x="4" y="44"/>
                  </a:lnTo>
                  <a:lnTo>
                    <a:pt x="0" y="31"/>
                  </a:lnTo>
                  <a:lnTo>
                    <a:pt x="2" y="24"/>
                  </a:lnTo>
                  <a:lnTo>
                    <a:pt x="4" y="17"/>
                  </a:lnTo>
                  <a:lnTo>
                    <a:pt x="9" y="12"/>
                  </a:lnTo>
                  <a:lnTo>
                    <a:pt x="14" y="7"/>
                  </a:lnTo>
                  <a:lnTo>
                    <a:pt x="22" y="5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25" name="Freeform 8949"/>
            <p:cNvSpPr>
              <a:spLocks/>
            </p:cNvSpPr>
            <p:nvPr/>
          </p:nvSpPr>
          <p:spPr bwMode="auto">
            <a:xfrm>
              <a:off x="645" y="2173"/>
              <a:ext cx="98" cy="97"/>
            </a:xfrm>
            <a:custGeom>
              <a:avLst/>
              <a:gdLst>
                <a:gd name="T0" fmla="*/ 2 w 98"/>
                <a:gd name="T1" fmla="*/ 97 h 97"/>
                <a:gd name="T2" fmla="*/ 2 w 98"/>
                <a:gd name="T3" fmla="*/ 80 h 97"/>
                <a:gd name="T4" fmla="*/ 16 w 98"/>
                <a:gd name="T5" fmla="*/ 80 h 97"/>
                <a:gd name="T6" fmla="*/ 4 w 98"/>
                <a:gd name="T7" fmla="*/ 71 h 97"/>
                <a:gd name="T8" fmla="*/ 0 w 98"/>
                <a:gd name="T9" fmla="*/ 60 h 97"/>
                <a:gd name="T10" fmla="*/ 2 w 98"/>
                <a:gd name="T11" fmla="*/ 55 h 97"/>
                <a:gd name="T12" fmla="*/ 4 w 98"/>
                <a:gd name="T13" fmla="*/ 50 h 97"/>
                <a:gd name="T14" fmla="*/ 9 w 98"/>
                <a:gd name="T15" fmla="*/ 45 h 97"/>
                <a:gd name="T16" fmla="*/ 16 w 98"/>
                <a:gd name="T17" fmla="*/ 42 h 97"/>
                <a:gd name="T18" fmla="*/ 9 w 98"/>
                <a:gd name="T19" fmla="*/ 37 h 97"/>
                <a:gd name="T20" fmla="*/ 4 w 98"/>
                <a:gd name="T21" fmla="*/ 32 h 97"/>
                <a:gd name="T22" fmla="*/ 2 w 98"/>
                <a:gd name="T23" fmla="*/ 28 h 97"/>
                <a:gd name="T24" fmla="*/ 0 w 98"/>
                <a:gd name="T25" fmla="*/ 22 h 97"/>
                <a:gd name="T26" fmla="*/ 0 w 98"/>
                <a:gd name="T27" fmla="*/ 17 h 97"/>
                <a:gd name="T28" fmla="*/ 2 w 98"/>
                <a:gd name="T29" fmla="*/ 14 h 97"/>
                <a:gd name="T30" fmla="*/ 5 w 98"/>
                <a:gd name="T31" fmla="*/ 9 h 97"/>
                <a:gd name="T32" fmla="*/ 9 w 98"/>
                <a:gd name="T33" fmla="*/ 7 h 97"/>
                <a:gd name="T34" fmla="*/ 12 w 98"/>
                <a:gd name="T35" fmla="*/ 4 h 97"/>
                <a:gd name="T36" fmla="*/ 17 w 98"/>
                <a:gd name="T37" fmla="*/ 2 h 97"/>
                <a:gd name="T38" fmla="*/ 22 w 98"/>
                <a:gd name="T39" fmla="*/ 1 h 97"/>
                <a:gd name="T40" fmla="*/ 29 w 98"/>
                <a:gd name="T41" fmla="*/ 1 h 97"/>
                <a:gd name="T42" fmla="*/ 37 w 98"/>
                <a:gd name="T43" fmla="*/ 0 h 97"/>
                <a:gd name="T44" fmla="*/ 98 w 98"/>
                <a:gd name="T45" fmla="*/ 0 h 97"/>
                <a:gd name="T46" fmla="*/ 98 w 98"/>
                <a:gd name="T47" fmla="*/ 17 h 97"/>
                <a:gd name="T48" fmla="*/ 44 w 98"/>
                <a:gd name="T49" fmla="*/ 17 h 97"/>
                <a:gd name="T50" fmla="*/ 36 w 98"/>
                <a:gd name="T51" fmla="*/ 17 h 97"/>
                <a:gd name="T52" fmla="*/ 29 w 98"/>
                <a:gd name="T53" fmla="*/ 18 h 97"/>
                <a:gd name="T54" fmla="*/ 26 w 98"/>
                <a:gd name="T55" fmla="*/ 19 h 97"/>
                <a:gd name="T56" fmla="*/ 22 w 98"/>
                <a:gd name="T57" fmla="*/ 21 h 97"/>
                <a:gd name="T58" fmla="*/ 21 w 98"/>
                <a:gd name="T59" fmla="*/ 24 h 97"/>
                <a:gd name="T60" fmla="*/ 19 w 98"/>
                <a:gd name="T61" fmla="*/ 26 h 97"/>
                <a:gd name="T62" fmla="*/ 21 w 98"/>
                <a:gd name="T63" fmla="*/ 30 h 97"/>
                <a:gd name="T64" fmla="*/ 22 w 98"/>
                <a:gd name="T65" fmla="*/ 34 h 97"/>
                <a:gd name="T66" fmla="*/ 27 w 98"/>
                <a:gd name="T67" fmla="*/ 37 h 97"/>
                <a:gd name="T68" fmla="*/ 32 w 98"/>
                <a:gd name="T69" fmla="*/ 38 h 97"/>
                <a:gd name="T70" fmla="*/ 37 w 98"/>
                <a:gd name="T71" fmla="*/ 39 h 97"/>
                <a:gd name="T72" fmla="*/ 44 w 98"/>
                <a:gd name="T73" fmla="*/ 39 h 97"/>
                <a:gd name="T74" fmla="*/ 52 w 98"/>
                <a:gd name="T75" fmla="*/ 39 h 97"/>
                <a:gd name="T76" fmla="*/ 98 w 98"/>
                <a:gd name="T77" fmla="*/ 39 h 97"/>
                <a:gd name="T78" fmla="*/ 98 w 98"/>
                <a:gd name="T79" fmla="*/ 57 h 97"/>
                <a:gd name="T80" fmla="*/ 46 w 98"/>
                <a:gd name="T81" fmla="*/ 57 h 97"/>
                <a:gd name="T82" fmla="*/ 37 w 98"/>
                <a:gd name="T83" fmla="*/ 57 h 97"/>
                <a:gd name="T84" fmla="*/ 31 w 98"/>
                <a:gd name="T85" fmla="*/ 58 h 97"/>
                <a:gd name="T86" fmla="*/ 27 w 98"/>
                <a:gd name="T87" fmla="*/ 58 h 97"/>
                <a:gd name="T88" fmla="*/ 24 w 98"/>
                <a:gd name="T89" fmla="*/ 59 h 97"/>
                <a:gd name="T90" fmla="*/ 22 w 98"/>
                <a:gd name="T91" fmla="*/ 62 h 97"/>
                <a:gd name="T92" fmla="*/ 21 w 98"/>
                <a:gd name="T93" fmla="*/ 64 h 97"/>
                <a:gd name="T94" fmla="*/ 19 w 98"/>
                <a:gd name="T95" fmla="*/ 66 h 97"/>
                <a:gd name="T96" fmla="*/ 21 w 98"/>
                <a:gd name="T97" fmla="*/ 70 h 97"/>
                <a:gd name="T98" fmla="*/ 22 w 98"/>
                <a:gd name="T99" fmla="*/ 73 h 97"/>
                <a:gd name="T100" fmla="*/ 27 w 98"/>
                <a:gd name="T101" fmla="*/ 77 h 97"/>
                <a:gd name="T102" fmla="*/ 32 w 98"/>
                <a:gd name="T103" fmla="*/ 78 h 97"/>
                <a:gd name="T104" fmla="*/ 37 w 98"/>
                <a:gd name="T105" fmla="*/ 79 h 97"/>
                <a:gd name="T106" fmla="*/ 42 w 98"/>
                <a:gd name="T107" fmla="*/ 79 h 97"/>
                <a:gd name="T108" fmla="*/ 51 w 98"/>
                <a:gd name="T109" fmla="*/ 80 h 97"/>
                <a:gd name="T110" fmla="*/ 98 w 98"/>
                <a:gd name="T111" fmla="*/ 80 h 97"/>
                <a:gd name="T112" fmla="*/ 98 w 98"/>
                <a:gd name="T113" fmla="*/ 97 h 97"/>
                <a:gd name="T114" fmla="*/ 2 w 98"/>
                <a:gd name="T115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8" h="97">
                  <a:moveTo>
                    <a:pt x="2" y="97"/>
                  </a:moveTo>
                  <a:lnTo>
                    <a:pt x="2" y="80"/>
                  </a:lnTo>
                  <a:lnTo>
                    <a:pt x="16" y="80"/>
                  </a:lnTo>
                  <a:lnTo>
                    <a:pt x="4" y="71"/>
                  </a:lnTo>
                  <a:lnTo>
                    <a:pt x="0" y="60"/>
                  </a:lnTo>
                  <a:lnTo>
                    <a:pt x="2" y="55"/>
                  </a:lnTo>
                  <a:lnTo>
                    <a:pt x="4" y="50"/>
                  </a:lnTo>
                  <a:lnTo>
                    <a:pt x="9" y="45"/>
                  </a:lnTo>
                  <a:lnTo>
                    <a:pt x="16" y="42"/>
                  </a:lnTo>
                  <a:lnTo>
                    <a:pt x="9" y="37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7"/>
                  </a:lnTo>
                  <a:lnTo>
                    <a:pt x="12" y="4"/>
                  </a:lnTo>
                  <a:lnTo>
                    <a:pt x="17" y="2"/>
                  </a:lnTo>
                  <a:lnTo>
                    <a:pt x="22" y="1"/>
                  </a:lnTo>
                  <a:lnTo>
                    <a:pt x="29" y="1"/>
                  </a:lnTo>
                  <a:lnTo>
                    <a:pt x="37" y="0"/>
                  </a:lnTo>
                  <a:lnTo>
                    <a:pt x="98" y="0"/>
                  </a:lnTo>
                  <a:lnTo>
                    <a:pt x="98" y="17"/>
                  </a:lnTo>
                  <a:lnTo>
                    <a:pt x="44" y="17"/>
                  </a:lnTo>
                  <a:lnTo>
                    <a:pt x="36" y="17"/>
                  </a:lnTo>
                  <a:lnTo>
                    <a:pt x="29" y="18"/>
                  </a:lnTo>
                  <a:lnTo>
                    <a:pt x="26" y="19"/>
                  </a:lnTo>
                  <a:lnTo>
                    <a:pt x="22" y="21"/>
                  </a:lnTo>
                  <a:lnTo>
                    <a:pt x="21" y="24"/>
                  </a:lnTo>
                  <a:lnTo>
                    <a:pt x="19" y="26"/>
                  </a:lnTo>
                  <a:lnTo>
                    <a:pt x="21" y="30"/>
                  </a:lnTo>
                  <a:lnTo>
                    <a:pt x="22" y="34"/>
                  </a:lnTo>
                  <a:lnTo>
                    <a:pt x="27" y="37"/>
                  </a:lnTo>
                  <a:lnTo>
                    <a:pt x="32" y="38"/>
                  </a:lnTo>
                  <a:lnTo>
                    <a:pt x="37" y="39"/>
                  </a:lnTo>
                  <a:lnTo>
                    <a:pt x="44" y="39"/>
                  </a:lnTo>
                  <a:lnTo>
                    <a:pt x="52" y="39"/>
                  </a:lnTo>
                  <a:lnTo>
                    <a:pt x="98" y="39"/>
                  </a:lnTo>
                  <a:lnTo>
                    <a:pt x="98" y="57"/>
                  </a:lnTo>
                  <a:lnTo>
                    <a:pt x="46" y="57"/>
                  </a:lnTo>
                  <a:lnTo>
                    <a:pt x="37" y="57"/>
                  </a:lnTo>
                  <a:lnTo>
                    <a:pt x="31" y="58"/>
                  </a:lnTo>
                  <a:lnTo>
                    <a:pt x="27" y="58"/>
                  </a:lnTo>
                  <a:lnTo>
                    <a:pt x="24" y="59"/>
                  </a:lnTo>
                  <a:lnTo>
                    <a:pt x="22" y="62"/>
                  </a:lnTo>
                  <a:lnTo>
                    <a:pt x="21" y="64"/>
                  </a:lnTo>
                  <a:lnTo>
                    <a:pt x="19" y="66"/>
                  </a:lnTo>
                  <a:lnTo>
                    <a:pt x="21" y="70"/>
                  </a:lnTo>
                  <a:lnTo>
                    <a:pt x="22" y="73"/>
                  </a:lnTo>
                  <a:lnTo>
                    <a:pt x="27" y="77"/>
                  </a:lnTo>
                  <a:lnTo>
                    <a:pt x="32" y="78"/>
                  </a:lnTo>
                  <a:lnTo>
                    <a:pt x="37" y="79"/>
                  </a:lnTo>
                  <a:lnTo>
                    <a:pt x="42" y="79"/>
                  </a:lnTo>
                  <a:lnTo>
                    <a:pt x="51" y="80"/>
                  </a:lnTo>
                  <a:lnTo>
                    <a:pt x="98" y="80"/>
                  </a:lnTo>
                  <a:lnTo>
                    <a:pt x="98" y="97"/>
                  </a:lnTo>
                  <a:lnTo>
                    <a:pt x="2" y="9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26" name="Freeform 8950"/>
            <p:cNvSpPr>
              <a:spLocks/>
            </p:cNvSpPr>
            <p:nvPr/>
          </p:nvSpPr>
          <p:spPr bwMode="auto">
            <a:xfrm>
              <a:off x="558" y="2119"/>
              <a:ext cx="92" cy="41"/>
            </a:xfrm>
            <a:custGeom>
              <a:avLst/>
              <a:gdLst>
                <a:gd name="T0" fmla="*/ 76 w 92"/>
                <a:gd name="T1" fmla="*/ 0 h 41"/>
                <a:gd name="T2" fmla="*/ 92 w 92"/>
                <a:gd name="T3" fmla="*/ 0 h 41"/>
                <a:gd name="T4" fmla="*/ 92 w 92"/>
                <a:gd name="T5" fmla="*/ 41 h 41"/>
                <a:gd name="T6" fmla="*/ 84 w 92"/>
                <a:gd name="T7" fmla="*/ 39 h 41"/>
                <a:gd name="T8" fmla="*/ 76 w 92"/>
                <a:gd name="T9" fmla="*/ 37 h 41"/>
                <a:gd name="T10" fmla="*/ 69 w 92"/>
                <a:gd name="T11" fmla="*/ 34 h 41"/>
                <a:gd name="T12" fmla="*/ 62 w 92"/>
                <a:gd name="T13" fmla="*/ 30 h 41"/>
                <a:gd name="T14" fmla="*/ 54 w 92"/>
                <a:gd name="T15" fmla="*/ 23 h 41"/>
                <a:gd name="T16" fmla="*/ 49 w 92"/>
                <a:gd name="T17" fmla="*/ 20 h 41"/>
                <a:gd name="T18" fmla="*/ 45 w 92"/>
                <a:gd name="T19" fmla="*/ 17 h 41"/>
                <a:gd name="T20" fmla="*/ 42 w 92"/>
                <a:gd name="T21" fmla="*/ 15 h 41"/>
                <a:gd name="T22" fmla="*/ 39 w 92"/>
                <a:gd name="T23" fmla="*/ 14 h 41"/>
                <a:gd name="T24" fmla="*/ 34 w 92"/>
                <a:gd name="T25" fmla="*/ 13 h 41"/>
                <a:gd name="T26" fmla="*/ 29 w 92"/>
                <a:gd name="T27" fmla="*/ 11 h 41"/>
                <a:gd name="T28" fmla="*/ 24 w 92"/>
                <a:gd name="T29" fmla="*/ 11 h 41"/>
                <a:gd name="T30" fmla="*/ 20 w 92"/>
                <a:gd name="T31" fmla="*/ 14 h 41"/>
                <a:gd name="T32" fmla="*/ 17 w 92"/>
                <a:gd name="T33" fmla="*/ 16 h 41"/>
                <a:gd name="T34" fmla="*/ 17 w 92"/>
                <a:gd name="T35" fmla="*/ 20 h 41"/>
                <a:gd name="T36" fmla="*/ 17 w 92"/>
                <a:gd name="T37" fmla="*/ 23 h 41"/>
                <a:gd name="T38" fmla="*/ 20 w 92"/>
                <a:gd name="T39" fmla="*/ 25 h 41"/>
                <a:gd name="T40" fmla="*/ 22 w 92"/>
                <a:gd name="T41" fmla="*/ 27 h 41"/>
                <a:gd name="T42" fmla="*/ 25 w 92"/>
                <a:gd name="T43" fmla="*/ 28 h 41"/>
                <a:gd name="T44" fmla="*/ 30 w 92"/>
                <a:gd name="T45" fmla="*/ 28 h 41"/>
                <a:gd name="T46" fmla="*/ 29 w 92"/>
                <a:gd name="T47" fmla="*/ 41 h 41"/>
                <a:gd name="T48" fmla="*/ 20 w 92"/>
                <a:gd name="T49" fmla="*/ 38 h 41"/>
                <a:gd name="T50" fmla="*/ 12 w 92"/>
                <a:gd name="T51" fmla="*/ 37 h 41"/>
                <a:gd name="T52" fmla="*/ 7 w 92"/>
                <a:gd name="T53" fmla="*/ 34 h 41"/>
                <a:gd name="T54" fmla="*/ 4 w 92"/>
                <a:gd name="T55" fmla="*/ 29 h 41"/>
                <a:gd name="T56" fmla="*/ 2 w 92"/>
                <a:gd name="T57" fmla="*/ 24 h 41"/>
                <a:gd name="T58" fmla="*/ 0 w 92"/>
                <a:gd name="T59" fmla="*/ 20 h 41"/>
                <a:gd name="T60" fmla="*/ 2 w 92"/>
                <a:gd name="T61" fmla="*/ 14 h 41"/>
                <a:gd name="T62" fmla="*/ 4 w 92"/>
                <a:gd name="T63" fmla="*/ 9 h 41"/>
                <a:gd name="T64" fmla="*/ 9 w 92"/>
                <a:gd name="T65" fmla="*/ 4 h 41"/>
                <a:gd name="T66" fmla="*/ 14 w 92"/>
                <a:gd name="T67" fmla="*/ 2 h 41"/>
                <a:gd name="T68" fmla="*/ 19 w 92"/>
                <a:gd name="T69" fmla="*/ 0 h 41"/>
                <a:gd name="T70" fmla="*/ 25 w 92"/>
                <a:gd name="T71" fmla="*/ 0 h 41"/>
                <a:gd name="T72" fmla="*/ 32 w 92"/>
                <a:gd name="T73" fmla="*/ 0 h 41"/>
                <a:gd name="T74" fmla="*/ 37 w 92"/>
                <a:gd name="T75" fmla="*/ 1 h 41"/>
                <a:gd name="T76" fmla="*/ 44 w 92"/>
                <a:gd name="T77" fmla="*/ 3 h 41"/>
                <a:gd name="T78" fmla="*/ 49 w 92"/>
                <a:gd name="T79" fmla="*/ 5 h 41"/>
                <a:gd name="T80" fmla="*/ 52 w 92"/>
                <a:gd name="T81" fmla="*/ 7 h 41"/>
                <a:gd name="T82" fmla="*/ 56 w 92"/>
                <a:gd name="T83" fmla="*/ 10 h 41"/>
                <a:gd name="T84" fmla="*/ 61 w 92"/>
                <a:gd name="T85" fmla="*/ 14 h 41"/>
                <a:gd name="T86" fmla="*/ 66 w 92"/>
                <a:gd name="T87" fmla="*/ 17 h 41"/>
                <a:gd name="T88" fmla="*/ 69 w 92"/>
                <a:gd name="T89" fmla="*/ 20 h 41"/>
                <a:gd name="T90" fmla="*/ 71 w 92"/>
                <a:gd name="T91" fmla="*/ 21 h 41"/>
                <a:gd name="T92" fmla="*/ 72 w 92"/>
                <a:gd name="T93" fmla="*/ 22 h 41"/>
                <a:gd name="T94" fmla="*/ 76 w 92"/>
                <a:gd name="T95" fmla="*/ 23 h 41"/>
                <a:gd name="T96" fmla="*/ 76 w 92"/>
                <a:gd name="T9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2" h="41">
                  <a:moveTo>
                    <a:pt x="76" y="0"/>
                  </a:moveTo>
                  <a:lnTo>
                    <a:pt x="92" y="0"/>
                  </a:lnTo>
                  <a:lnTo>
                    <a:pt x="92" y="41"/>
                  </a:lnTo>
                  <a:lnTo>
                    <a:pt x="84" y="39"/>
                  </a:lnTo>
                  <a:lnTo>
                    <a:pt x="76" y="37"/>
                  </a:lnTo>
                  <a:lnTo>
                    <a:pt x="69" y="34"/>
                  </a:lnTo>
                  <a:lnTo>
                    <a:pt x="62" y="30"/>
                  </a:lnTo>
                  <a:lnTo>
                    <a:pt x="54" y="23"/>
                  </a:lnTo>
                  <a:lnTo>
                    <a:pt x="49" y="20"/>
                  </a:lnTo>
                  <a:lnTo>
                    <a:pt x="45" y="17"/>
                  </a:lnTo>
                  <a:lnTo>
                    <a:pt x="42" y="15"/>
                  </a:lnTo>
                  <a:lnTo>
                    <a:pt x="39" y="14"/>
                  </a:lnTo>
                  <a:lnTo>
                    <a:pt x="34" y="13"/>
                  </a:lnTo>
                  <a:lnTo>
                    <a:pt x="29" y="11"/>
                  </a:lnTo>
                  <a:lnTo>
                    <a:pt x="24" y="11"/>
                  </a:lnTo>
                  <a:lnTo>
                    <a:pt x="20" y="14"/>
                  </a:lnTo>
                  <a:lnTo>
                    <a:pt x="17" y="16"/>
                  </a:lnTo>
                  <a:lnTo>
                    <a:pt x="17" y="20"/>
                  </a:lnTo>
                  <a:lnTo>
                    <a:pt x="17" y="23"/>
                  </a:lnTo>
                  <a:lnTo>
                    <a:pt x="20" y="25"/>
                  </a:lnTo>
                  <a:lnTo>
                    <a:pt x="22" y="27"/>
                  </a:lnTo>
                  <a:lnTo>
                    <a:pt x="25" y="28"/>
                  </a:lnTo>
                  <a:lnTo>
                    <a:pt x="30" y="28"/>
                  </a:lnTo>
                  <a:lnTo>
                    <a:pt x="29" y="41"/>
                  </a:lnTo>
                  <a:lnTo>
                    <a:pt x="20" y="38"/>
                  </a:lnTo>
                  <a:lnTo>
                    <a:pt x="12" y="37"/>
                  </a:lnTo>
                  <a:lnTo>
                    <a:pt x="7" y="34"/>
                  </a:lnTo>
                  <a:lnTo>
                    <a:pt x="4" y="29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4" y="9"/>
                  </a:lnTo>
                  <a:lnTo>
                    <a:pt x="9" y="4"/>
                  </a:lnTo>
                  <a:lnTo>
                    <a:pt x="14" y="2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7" y="1"/>
                  </a:lnTo>
                  <a:lnTo>
                    <a:pt x="44" y="3"/>
                  </a:lnTo>
                  <a:lnTo>
                    <a:pt x="49" y="5"/>
                  </a:lnTo>
                  <a:lnTo>
                    <a:pt x="52" y="7"/>
                  </a:lnTo>
                  <a:lnTo>
                    <a:pt x="56" y="10"/>
                  </a:lnTo>
                  <a:lnTo>
                    <a:pt x="61" y="14"/>
                  </a:lnTo>
                  <a:lnTo>
                    <a:pt x="66" y="17"/>
                  </a:lnTo>
                  <a:lnTo>
                    <a:pt x="69" y="20"/>
                  </a:lnTo>
                  <a:lnTo>
                    <a:pt x="71" y="21"/>
                  </a:lnTo>
                  <a:lnTo>
                    <a:pt x="72" y="22"/>
                  </a:lnTo>
                  <a:lnTo>
                    <a:pt x="76" y="2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27" name="Freeform 8951"/>
            <p:cNvSpPr>
              <a:spLocks/>
            </p:cNvSpPr>
            <p:nvPr/>
          </p:nvSpPr>
          <p:spPr bwMode="auto">
            <a:xfrm>
              <a:off x="612" y="2079"/>
              <a:ext cx="131" cy="36"/>
            </a:xfrm>
            <a:custGeom>
              <a:avLst/>
              <a:gdLst>
                <a:gd name="T0" fmla="*/ 131 w 131"/>
                <a:gd name="T1" fmla="*/ 36 h 36"/>
                <a:gd name="T2" fmla="*/ 0 w 131"/>
                <a:gd name="T3" fmla="*/ 14 h 36"/>
                <a:gd name="T4" fmla="*/ 0 w 131"/>
                <a:gd name="T5" fmla="*/ 0 h 36"/>
                <a:gd name="T6" fmla="*/ 131 w 131"/>
                <a:gd name="T7" fmla="*/ 22 h 36"/>
                <a:gd name="T8" fmla="*/ 131 w 131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36">
                  <a:moveTo>
                    <a:pt x="131" y="36"/>
                  </a:moveTo>
                  <a:lnTo>
                    <a:pt x="0" y="14"/>
                  </a:lnTo>
                  <a:lnTo>
                    <a:pt x="0" y="0"/>
                  </a:lnTo>
                  <a:lnTo>
                    <a:pt x="131" y="22"/>
                  </a:lnTo>
                  <a:lnTo>
                    <a:pt x="131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28" name="Freeform 8952"/>
            <p:cNvSpPr>
              <a:spLocks/>
            </p:cNvSpPr>
            <p:nvPr/>
          </p:nvSpPr>
          <p:spPr bwMode="auto">
            <a:xfrm>
              <a:off x="645" y="2014"/>
              <a:ext cx="99" cy="64"/>
            </a:xfrm>
            <a:custGeom>
              <a:avLst/>
              <a:gdLst>
                <a:gd name="T0" fmla="*/ 66 w 99"/>
                <a:gd name="T1" fmla="*/ 46 h 64"/>
                <a:gd name="T2" fmla="*/ 74 w 99"/>
                <a:gd name="T3" fmla="*/ 44 h 64"/>
                <a:gd name="T4" fmla="*/ 79 w 99"/>
                <a:gd name="T5" fmla="*/ 39 h 64"/>
                <a:gd name="T6" fmla="*/ 81 w 99"/>
                <a:gd name="T7" fmla="*/ 31 h 64"/>
                <a:gd name="T8" fmla="*/ 79 w 99"/>
                <a:gd name="T9" fmla="*/ 24 h 64"/>
                <a:gd name="T10" fmla="*/ 74 w 99"/>
                <a:gd name="T11" fmla="*/ 19 h 64"/>
                <a:gd name="T12" fmla="*/ 68 w 99"/>
                <a:gd name="T13" fmla="*/ 18 h 64"/>
                <a:gd name="T14" fmla="*/ 64 w 99"/>
                <a:gd name="T15" fmla="*/ 21 h 64"/>
                <a:gd name="T16" fmla="*/ 56 w 99"/>
                <a:gd name="T17" fmla="*/ 43 h 64"/>
                <a:gd name="T18" fmla="*/ 47 w 99"/>
                <a:gd name="T19" fmla="*/ 57 h 64"/>
                <a:gd name="T20" fmla="*/ 36 w 99"/>
                <a:gd name="T21" fmla="*/ 60 h 64"/>
                <a:gd name="T22" fmla="*/ 22 w 99"/>
                <a:gd name="T23" fmla="*/ 60 h 64"/>
                <a:gd name="T24" fmla="*/ 9 w 99"/>
                <a:gd name="T25" fmla="*/ 54 h 64"/>
                <a:gd name="T26" fmla="*/ 0 w 99"/>
                <a:gd name="T27" fmla="*/ 33 h 64"/>
                <a:gd name="T28" fmla="*/ 7 w 99"/>
                <a:gd name="T29" fmla="*/ 12 h 64"/>
                <a:gd name="T30" fmla="*/ 19 w 99"/>
                <a:gd name="T31" fmla="*/ 5 h 64"/>
                <a:gd name="T32" fmla="*/ 31 w 99"/>
                <a:gd name="T33" fmla="*/ 20 h 64"/>
                <a:gd name="T34" fmla="*/ 22 w 99"/>
                <a:gd name="T35" fmla="*/ 25 h 64"/>
                <a:gd name="T36" fmla="*/ 19 w 99"/>
                <a:gd name="T37" fmla="*/ 32 h 64"/>
                <a:gd name="T38" fmla="*/ 21 w 99"/>
                <a:gd name="T39" fmla="*/ 39 h 64"/>
                <a:gd name="T40" fmla="*/ 24 w 99"/>
                <a:gd name="T41" fmla="*/ 43 h 64"/>
                <a:gd name="T42" fmla="*/ 29 w 99"/>
                <a:gd name="T43" fmla="*/ 43 h 64"/>
                <a:gd name="T44" fmla="*/ 32 w 99"/>
                <a:gd name="T45" fmla="*/ 40 h 64"/>
                <a:gd name="T46" fmla="*/ 36 w 99"/>
                <a:gd name="T47" fmla="*/ 32 h 64"/>
                <a:gd name="T48" fmla="*/ 44 w 99"/>
                <a:gd name="T49" fmla="*/ 13 h 64"/>
                <a:gd name="T50" fmla="*/ 54 w 99"/>
                <a:gd name="T51" fmla="*/ 3 h 64"/>
                <a:gd name="T52" fmla="*/ 68 w 99"/>
                <a:gd name="T53" fmla="*/ 0 h 64"/>
                <a:gd name="T54" fmla="*/ 84 w 99"/>
                <a:gd name="T55" fmla="*/ 4 h 64"/>
                <a:gd name="T56" fmla="*/ 98 w 99"/>
                <a:gd name="T57" fmla="*/ 18 h 64"/>
                <a:gd name="T58" fmla="*/ 98 w 99"/>
                <a:gd name="T59" fmla="*/ 44 h 64"/>
                <a:gd name="T60" fmla="*/ 86 w 99"/>
                <a:gd name="T61" fmla="*/ 58 h 64"/>
                <a:gd name="T62" fmla="*/ 69 w 99"/>
                <a:gd name="T6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9" h="64">
                  <a:moveTo>
                    <a:pt x="69" y="64"/>
                  </a:moveTo>
                  <a:lnTo>
                    <a:pt x="66" y="46"/>
                  </a:lnTo>
                  <a:lnTo>
                    <a:pt x="69" y="45"/>
                  </a:lnTo>
                  <a:lnTo>
                    <a:pt x="74" y="44"/>
                  </a:lnTo>
                  <a:lnTo>
                    <a:pt x="76" y="41"/>
                  </a:lnTo>
                  <a:lnTo>
                    <a:pt x="79" y="39"/>
                  </a:lnTo>
                  <a:lnTo>
                    <a:pt x="81" y="36"/>
                  </a:lnTo>
                  <a:lnTo>
                    <a:pt x="81" y="31"/>
                  </a:lnTo>
                  <a:lnTo>
                    <a:pt x="81" y="27"/>
                  </a:lnTo>
                  <a:lnTo>
                    <a:pt x="79" y="24"/>
                  </a:lnTo>
                  <a:lnTo>
                    <a:pt x="78" y="20"/>
                  </a:lnTo>
                  <a:lnTo>
                    <a:pt x="74" y="19"/>
                  </a:lnTo>
                  <a:lnTo>
                    <a:pt x="71" y="18"/>
                  </a:lnTo>
                  <a:lnTo>
                    <a:pt x="68" y="18"/>
                  </a:lnTo>
                  <a:lnTo>
                    <a:pt x="66" y="19"/>
                  </a:lnTo>
                  <a:lnTo>
                    <a:pt x="64" y="21"/>
                  </a:lnTo>
                  <a:lnTo>
                    <a:pt x="62" y="25"/>
                  </a:lnTo>
                  <a:lnTo>
                    <a:pt x="56" y="43"/>
                  </a:lnTo>
                  <a:lnTo>
                    <a:pt x="51" y="53"/>
                  </a:lnTo>
                  <a:lnTo>
                    <a:pt x="47" y="57"/>
                  </a:lnTo>
                  <a:lnTo>
                    <a:pt x="42" y="59"/>
                  </a:lnTo>
                  <a:lnTo>
                    <a:pt x="36" y="60"/>
                  </a:lnTo>
                  <a:lnTo>
                    <a:pt x="29" y="60"/>
                  </a:lnTo>
                  <a:lnTo>
                    <a:pt x="22" y="60"/>
                  </a:lnTo>
                  <a:lnTo>
                    <a:pt x="16" y="58"/>
                  </a:lnTo>
                  <a:lnTo>
                    <a:pt x="9" y="54"/>
                  </a:lnTo>
                  <a:lnTo>
                    <a:pt x="2" y="45"/>
                  </a:lnTo>
                  <a:lnTo>
                    <a:pt x="0" y="33"/>
                  </a:lnTo>
                  <a:lnTo>
                    <a:pt x="2" y="21"/>
                  </a:lnTo>
                  <a:lnTo>
                    <a:pt x="7" y="12"/>
                  </a:lnTo>
                  <a:lnTo>
                    <a:pt x="12" y="9"/>
                  </a:lnTo>
                  <a:lnTo>
                    <a:pt x="19" y="5"/>
                  </a:lnTo>
                  <a:lnTo>
                    <a:pt x="27" y="4"/>
                  </a:lnTo>
                  <a:lnTo>
                    <a:pt x="31" y="20"/>
                  </a:lnTo>
                  <a:lnTo>
                    <a:pt x="26" y="23"/>
                  </a:lnTo>
                  <a:lnTo>
                    <a:pt x="22" y="25"/>
                  </a:lnTo>
                  <a:lnTo>
                    <a:pt x="21" y="27"/>
                  </a:lnTo>
                  <a:lnTo>
                    <a:pt x="19" y="32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2" y="41"/>
                  </a:lnTo>
                  <a:lnTo>
                    <a:pt x="24" y="43"/>
                  </a:lnTo>
                  <a:lnTo>
                    <a:pt x="27" y="44"/>
                  </a:lnTo>
                  <a:lnTo>
                    <a:pt x="29" y="43"/>
                  </a:lnTo>
                  <a:lnTo>
                    <a:pt x="32" y="41"/>
                  </a:lnTo>
                  <a:lnTo>
                    <a:pt x="32" y="40"/>
                  </a:lnTo>
                  <a:lnTo>
                    <a:pt x="34" y="37"/>
                  </a:lnTo>
                  <a:lnTo>
                    <a:pt x="36" y="32"/>
                  </a:lnTo>
                  <a:lnTo>
                    <a:pt x="39" y="25"/>
                  </a:lnTo>
                  <a:lnTo>
                    <a:pt x="44" y="13"/>
                  </a:lnTo>
                  <a:lnTo>
                    <a:pt x="49" y="6"/>
                  </a:lnTo>
                  <a:lnTo>
                    <a:pt x="54" y="3"/>
                  </a:lnTo>
                  <a:lnTo>
                    <a:pt x="61" y="2"/>
                  </a:lnTo>
                  <a:lnTo>
                    <a:pt x="68" y="0"/>
                  </a:lnTo>
                  <a:lnTo>
                    <a:pt x="76" y="2"/>
                  </a:lnTo>
                  <a:lnTo>
                    <a:pt x="84" y="4"/>
                  </a:lnTo>
                  <a:lnTo>
                    <a:pt x="91" y="9"/>
                  </a:lnTo>
                  <a:lnTo>
                    <a:pt x="98" y="18"/>
                  </a:lnTo>
                  <a:lnTo>
                    <a:pt x="99" y="31"/>
                  </a:lnTo>
                  <a:lnTo>
                    <a:pt x="98" y="44"/>
                  </a:lnTo>
                  <a:lnTo>
                    <a:pt x="91" y="53"/>
                  </a:lnTo>
                  <a:lnTo>
                    <a:pt x="86" y="58"/>
                  </a:lnTo>
                  <a:lnTo>
                    <a:pt x="78" y="61"/>
                  </a:lnTo>
                  <a:lnTo>
                    <a:pt x="69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29" name="Freeform 8953"/>
            <p:cNvSpPr>
              <a:spLocks noEditPoints="1"/>
            </p:cNvSpPr>
            <p:nvPr/>
          </p:nvSpPr>
          <p:spPr bwMode="auto">
            <a:xfrm>
              <a:off x="645" y="1942"/>
              <a:ext cx="99" cy="62"/>
            </a:xfrm>
            <a:custGeom>
              <a:avLst/>
              <a:gdLst>
                <a:gd name="T0" fmla="*/ 68 w 99"/>
                <a:gd name="T1" fmla="*/ 18 h 62"/>
                <a:gd name="T2" fmla="*/ 71 w 99"/>
                <a:gd name="T3" fmla="*/ 1 h 62"/>
                <a:gd name="T4" fmla="*/ 79 w 99"/>
                <a:gd name="T5" fmla="*/ 3 h 62"/>
                <a:gd name="T6" fmla="*/ 86 w 99"/>
                <a:gd name="T7" fmla="*/ 7 h 62"/>
                <a:gd name="T8" fmla="*/ 93 w 99"/>
                <a:gd name="T9" fmla="*/ 11 h 62"/>
                <a:gd name="T10" fmla="*/ 96 w 99"/>
                <a:gd name="T11" fmla="*/ 17 h 62"/>
                <a:gd name="T12" fmla="*/ 99 w 99"/>
                <a:gd name="T13" fmla="*/ 23 h 62"/>
                <a:gd name="T14" fmla="*/ 99 w 99"/>
                <a:gd name="T15" fmla="*/ 30 h 62"/>
                <a:gd name="T16" fmla="*/ 98 w 99"/>
                <a:gd name="T17" fmla="*/ 41 h 62"/>
                <a:gd name="T18" fmla="*/ 93 w 99"/>
                <a:gd name="T19" fmla="*/ 49 h 62"/>
                <a:gd name="T20" fmla="*/ 84 w 99"/>
                <a:gd name="T21" fmla="*/ 56 h 62"/>
                <a:gd name="T22" fmla="*/ 69 w 99"/>
                <a:gd name="T23" fmla="*/ 61 h 62"/>
                <a:gd name="T24" fmla="*/ 51 w 99"/>
                <a:gd name="T25" fmla="*/ 62 h 62"/>
                <a:gd name="T26" fmla="*/ 31 w 99"/>
                <a:gd name="T27" fmla="*/ 59 h 62"/>
                <a:gd name="T28" fmla="*/ 14 w 99"/>
                <a:gd name="T29" fmla="*/ 54 h 62"/>
                <a:gd name="T30" fmla="*/ 4 w 99"/>
                <a:gd name="T31" fmla="*/ 43 h 62"/>
                <a:gd name="T32" fmla="*/ 0 w 99"/>
                <a:gd name="T33" fmla="*/ 31 h 62"/>
                <a:gd name="T34" fmla="*/ 4 w 99"/>
                <a:gd name="T35" fmla="*/ 18 h 62"/>
                <a:gd name="T36" fmla="*/ 14 w 99"/>
                <a:gd name="T37" fmla="*/ 8 h 62"/>
                <a:gd name="T38" fmla="*/ 26 w 99"/>
                <a:gd name="T39" fmla="*/ 3 h 62"/>
                <a:gd name="T40" fmla="*/ 41 w 99"/>
                <a:gd name="T41" fmla="*/ 1 h 62"/>
                <a:gd name="T42" fmla="*/ 57 w 99"/>
                <a:gd name="T43" fmla="*/ 0 h 62"/>
                <a:gd name="T44" fmla="*/ 57 w 99"/>
                <a:gd name="T45" fmla="*/ 45 h 62"/>
                <a:gd name="T46" fmla="*/ 64 w 99"/>
                <a:gd name="T47" fmla="*/ 44 h 62"/>
                <a:gd name="T48" fmla="*/ 69 w 99"/>
                <a:gd name="T49" fmla="*/ 43 h 62"/>
                <a:gd name="T50" fmla="*/ 74 w 99"/>
                <a:gd name="T51" fmla="*/ 41 h 62"/>
                <a:gd name="T52" fmla="*/ 78 w 99"/>
                <a:gd name="T53" fmla="*/ 37 h 62"/>
                <a:gd name="T54" fmla="*/ 79 w 99"/>
                <a:gd name="T55" fmla="*/ 34 h 62"/>
                <a:gd name="T56" fmla="*/ 81 w 99"/>
                <a:gd name="T57" fmla="*/ 30 h 62"/>
                <a:gd name="T58" fmla="*/ 79 w 99"/>
                <a:gd name="T59" fmla="*/ 26 h 62"/>
                <a:gd name="T60" fmla="*/ 78 w 99"/>
                <a:gd name="T61" fmla="*/ 23 h 62"/>
                <a:gd name="T62" fmla="*/ 73 w 99"/>
                <a:gd name="T63" fmla="*/ 20 h 62"/>
                <a:gd name="T64" fmla="*/ 68 w 99"/>
                <a:gd name="T65" fmla="*/ 18 h 62"/>
                <a:gd name="T66" fmla="*/ 42 w 99"/>
                <a:gd name="T67" fmla="*/ 17 h 62"/>
                <a:gd name="T68" fmla="*/ 36 w 99"/>
                <a:gd name="T69" fmla="*/ 17 h 62"/>
                <a:gd name="T70" fmla="*/ 31 w 99"/>
                <a:gd name="T71" fmla="*/ 18 h 62"/>
                <a:gd name="T72" fmla="*/ 26 w 99"/>
                <a:gd name="T73" fmla="*/ 21 h 62"/>
                <a:gd name="T74" fmla="*/ 22 w 99"/>
                <a:gd name="T75" fmla="*/ 24 h 62"/>
                <a:gd name="T76" fmla="*/ 21 w 99"/>
                <a:gd name="T77" fmla="*/ 27 h 62"/>
                <a:gd name="T78" fmla="*/ 19 w 99"/>
                <a:gd name="T79" fmla="*/ 30 h 62"/>
                <a:gd name="T80" fmla="*/ 21 w 99"/>
                <a:gd name="T81" fmla="*/ 35 h 62"/>
                <a:gd name="T82" fmla="*/ 22 w 99"/>
                <a:gd name="T83" fmla="*/ 37 h 62"/>
                <a:gd name="T84" fmla="*/ 26 w 99"/>
                <a:gd name="T85" fmla="*/ 41 h 62"/>
                <a:gd name="T86" fmla="*/ 31 w 99"/>
                <a:gd name="T87" fmla="*/ 43 h 62"/>
                <a:gd name="T88" fmla="*/ 36 w 99"/>
                <a:gd name="T89" fmla="*/ 44 h 62"/>
                <a:gd name="T90" fmla="*/ 42 w 99"/>
                <a:gd name="T91" fmla="*/ 44 h 62"/>
                <a:gd name="T92" fmla="*/ 42 w 99"/>
                <a:gd name="T93" fmla="*/ 1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9" h="62">
                  <a:moveTo>
                    <a:pt x="68" y="18"/>
                  </a:moveTo>
                  <a:lnTo>
                    <a:pt x="71" y="1"/>
                  </a:lnTo>
                  <a:lnTo>
                    <a:pt x="79" y="3"/>
                  </a:lnTo>
                  <a:lnTo>
                    <a:pt x="86" y="7"/>
                  </a:lnTo>
                  <a:lnTo>
                    <a:pt x="93" y="11"/>
                  </a:lnTo>
                  <a:lnTo>
                    <a:pt x="96" y="17"/>
                  </a:lnTo>
                  <a:lnTo>
                    <a:pt x="99" y="23"/>
                  </a:lnTo>
                  <a:lnTo>
                    <a:pt x="99" y="30"/>
                  </a:lnTo>
                  <a:lnTo>
                    <a:pt x="98" y="41"/>
                  </a:lnTo>
                  <a:lnTo>
                    <a:pt x="93" y="49"/>
                  </a:lnTo>
                  <a:lnTo>
                    <a:pt x="84" y="56"/>
                  </a:lnTo>
                  <a:lnTo>
                    <a:pt x="69" y="61"/>
                  </a:lnTo>
                  <a:lnTo>
                    <a:pt x="51" y="62"/>
                  </a:lnTo>
                  <a:lnTo>
                    <a:pt x="31" y="59"/>
                  </a:lnTo>
                  <a:lnTo>
                    <a:pt x="14" y="54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8"/>
                  </a:lnTo>
                  <a:lnTo>
                    <a:pt x="14" y="8"/>
                  </a:lnTo>
                  <a:lnTo>
                    <a:pt x="26" y="3"/>
                  </a:lnTo>
                  <a:lnTo>
                    <a:pt x="41" y="1"/>
                  </a:lnTo>
                  <a:lnTo>
                    <a:pt x="57" y="0"/>
                  </a:lnTo>
                  <a:lnTo>
                    <a:pt x="57" y="45"/>
                  </a:lnTo>
                  <a:lnTo>
                    <a:pt x="64" y="44"/>
                  </a:lnTo>
                  <a:lnTo>
                    <a:pt x="69" y="43"/>
                  </a:lnTo>
                  <a:lnTo>
                    <a:pt x="74" y="41"/>
                  </a:lnTo>
                  <a:lnTo>
                    <a:pt x="78" y="37"/>
                  </a:lnTo>
                  <a:lnTo>
                    <a:pt x="79" y="34"/>
                  </a:lnTo>
                  <a:lnTo>
                    <a:pt x="81" y="30"/>
                  </a:lnTo>
                  <a:lnTo>
                    <a:pt x="79" y="26"/>
                  </a:lnTo>
                  <a:lnTo>
                    <a:pt x="78" y="23"/>
                  </a:lnTo>
                  <a:lnTo>
                    <a:pt x="73" y="20"/>
                  </a:lnTo>
                  <a:lnTo>
                    <a:pt x="68" y="18"/>
                  </a:lnTo>
                  <a:close/>
                  <a:moveTo>
                    <a:pt x="42" y="17"/>
                  </a:moveTo>
                  <a:lnTo>
                    <a:pt x="36" y="17"/>
                  </a:lnTo>
                  <a:lnTo>
                    <a:pt x="31" y="18"/>
                  </a:lnTo>
                  <a:lnTo>
                    <a:pt x="26" y="21"/>
                  </a:lnTo>
                  <a:lnTo>
                    <a:pt x="22" y="24"/>
                  </a:lnTo>
                  <a:lnTo>
                    <a:pt x="21" y="27"/>
                  </a:lnTo>
                  <a:lnTo>
                    <a:pt x="19" y="30"/>
                  </a:lnTo>
                  <a:lnTo>
                    <a:pt x="21" y="35"/>
                  </a:lnTo>
                  <a:lnTo>
                    <a:pt x="22" y="37"/>
                  </a:lnTo>
                  <a:lnTo>
                    <a:pt x="26" y="41"/>
                  </a:lnTo>
                  <a:lnTo>
                    <a:pt x="31" y="43"/>
                  </a:lnTo>
                  <a:lnTo>
                    <a:pt x="36" y="44"/>
                  </a:lnTo>
                  <a:lnTo>
                    <a:pt x="42" y="44"/>
                  </a:lnTo>
                  <a:lnTo>
                    <a:pt x="42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30" name="Freeform 8954"/>
            <p:cNvSpPr>
              <a:spLocks/>
            </p:cNvSpPr>
            <p:nvPr/>
          </p:nvSpPr>
          <p:spPr bwMode="auto">
            <a:xfrm>
              <a:off x="645" y="1871"/>
              <a:ext cx="99" cy="61"/>
            </a:xfrm>
            <a:custGeom>
              <a:avLst/>
              <a:gdLst>
                <a:gd name="T0" fmla="*/ 31 w 99"/>
                <a:gd name="T1" fmla="*/ 2 h 61"/>
                <a:gd name="T2" fmla="*/ 36 w 99"/>
                <a:gd name="T3" fmla="*/ 19 h 61"/>
                <a:gd name="T4" fmla="*/ 31 w 99"/>
                <a:gd name="T5" fmla="*/ 19 h 61"/>
                <a:gd name="T6" fmla="*/ 27 w 99"/>
                <a:gd name="T7" fmla="*/ 20 h 61"/>
                <a:gd name="T8" fmla="*/ 24 w 99"/>
                <a:gd name="T9" fmla="*/ 23 h 61"/>
                <a:gd name="T10" fmla="*/ 21 w 99"/>
                <a:gd name="T11" fmla="*/ 26 h 61"/>
                <a:gd name="T12" fmla="*/ 19 w 99"/>
                <a:gd name="T13" fmla="*/ 30 h 61"/>
                <a:gd name="T14" fmla="*/ 21 w 99"/>
                <a:gd name="T15" fmla="*/ 34 h 61"/>
                <a:gd name="T16" fmla="*/ 22 w 99"/>
                <a:gd name="T17" fmla="*/ 38 h 61"/>
                <a:gd name="T18" fmla="*/ 26 w 99"/>
                <a:gd name="T19" fmla="*/ 40 h 61"/>
                <a:gd name="T20" fmla="*/ 32 w 99"/>
                <a:gd name="T21" fmla="*/ 43 h 61"/>
                <a:gd name="T22" fmla="*/ 39 w 99"/>
                <a:gd name="T23" fmla="*/ 44 h 61"/>
                <a:gd name="T24" fmla="*/ 49 w 99"/>
                <a:gd name="T25" fmla="*/ 44 h 61"/>
                <a:gd name="T26" fmla="*/ 57 w 99"/>
                <a:gd name="T27" fmla="*/ 44 h 61"/>
                <a:gd name="T28" fmla="*/ 64 w 99"/>
                <a:gd name="T29" fmla="*/ 43 h 61"/>
                <a:gd name="T30" fmla="*/ 69 w 99"/>
                <a:gd name="T31" fmla="*/ 41 h 61"/>
                <a:gd name="T32" fmla="*/ 73 w 99"/>
                <a:gd name="T33" fmla="*/ 40 h 61"/>
                <a:gd name="T34" fmla="*/ 78 w 99"/>
                <a:gd name="T35" fmla="*/ 37 h 61"/>
                <a:gd name="T36" fmla="*/ 79 w 99"/>
                <a:gd name="T37" fmla="*/ 34 h 61"/>
                <a:gd name="T38" fmla="*/ 81 w 99"/>
                <a:gd name="T39" fmla="*/ 30 h 61"/>
                <a:gd name="T40" fmla="*/ 79 w 99"/>
                <a:gd name="T41" fmla="*/ 26 h 61"/>
                <a:gd name="T42" fmla="*/ 79 w 99"/>
                <a:gd name="T43" fmla="*/ 24 h 61"/>
                <a:gd name="T44" fmla="*/ 76 w 99"/>
                <a:gd name="T45" fmla="*/ 22 h 61"/>
                <a:gd name="T46" fmla="*/ 73 w 99"/>
                <a:gd name="T47" fmla="*/ 20 h 61"/>
                <a:gd name="T48" fmla="*/ 68 w 99"/>
                <a:gd name="T49" fmla="*/ 18 h 61"/>
                <a:gd name="T50" fmla="*/ 61 w 99"/>
                <a:gd name="T51" fmla="*/ 17 h 61"/>
                <a:gd name="T52" fmla="*/ 66 w 99"/>
                <a:gd name="T53" fmla="*/ 0 h 61"/>
                <a:gd name="T54" fmla="*/ 73 w 99"/>
                <a:gd name="T55" fmla="*/ 2 h 61"/>
                <a:gd name="T56" fmla="*/ 81 w 99"/>
                <a:gd name="T57" fmla="*/ 4 h 61"/>
                <a:gd name="T58" fmla="*/ 86 w 99"/>
                <a:gd name="T59" fmla="*/ 6 h 61"/>
                <a:gd name="T60" fmla="*/ 91 w 99"/>
                <a:gd name="T61" fmla="*/ 10 h 61"/>
                <a:gd name="T62" fmla="*/ 98 w 99"/>
                <a:gd name="T63" fmla="*/ 19 h 61"/>
                <a:gd name="T64" fmla="*/ 99 w 99"/>
                <a:gd name="T65" fmla="*/ 30 h 61"/>
                <a:gd name="T66" fmla="*/ 96 w 99"/>
                <a:gd name="T67" fmla="*/ 43 h 61"/>
                <a:gd name="T68" fmla="*/ 86 w 99"/>
                <a:gd name="T69" fmla="*/ 53 h 61"/>
                <a:gd name="T70" fmla="*/ 71 w 99"/>
                <a:gd name="T71" fmla="*/ 59 h 61"/>
                <a:gd name="T72" fmla="*/ 51 w 99"/>
                <a:gd name="T73" fmla="*/ 61 h 61"/>
                <a:gd name="T74" fmla="*/ 29 w 99"/>
                <a:gd name="T75" fmla="*/ 59 h 61"/>
                <a:gd name="T76" fmla="*/ 14 w 99"/>
                <a:gd name="T77" fmla="*/ 53 h 61"/>
                <a:gd name="T78" fmla="*/ 4 w 99"/>
                <a:gd name="T79" fmla="*/ 43 h 61"/>
                <a:gd name="T80" fmla="*/ 0 w 99"/>
                <a:gd name="T81" fmla="*/ 30 h 61"/>
                <a:gd name="T82" fmla="*/ 2 w 99"/>
                <a:gd name="T83" fmla="*/ 23 h 61"/>
                <a:gd name="T84" fmla="*/ 4 w 99"/>
                <a:gd name="T85" fmla="*/ 17 h 61"/>
                <a:gd name="T86" fmla="*/ 9 w 99"/>
                <a:gd name="T87" fmla="*/ 11 h 61"/>
                <a:gd name="T88" fmla="*/ 14 w 99"/>
                <a:gd name="T89" fmla="*/ 7 h 61"/>
                <a:gd name="T90" fmla="*/ 22 w 99"/>
                <a:gd name="T91" fmla="*/ 4 h 61"/>
                <a:gd name="T92" fmla="*/ 31 w 99"/>
                <a:gd name="T93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9" h="61">
                  <a:moveTo>
                    <a:pt x="31" y="2"/>
                  </a:moveTo>
                  <a:lnTo>
                    <a:pt x="36" y="19"/>
                  </a:lnTo>
                  <a:lnTo>
                    <a:pt x="31" y="19"/>
                  </a:lnTo>
                  <a:lnTo>
                    <a:pt x="27" y="20"/>
                  </a:lnTo>
                  <a:lnTo>
                    <a:pt x="24" y="23"/>
                  </a:lnTo>
                  <a:lnTo>
                    <a:pt x="21" y="26"/>
                  </a:lnTo>
                  <a:lnTo>
                    <a:pt x="19" y="30"/>
                  </a:lnTo>
                  <a:lnTo>
                    <a:pt x="21" y="34"/>
                  </a:lnTo>
                  <a:lnTo>
                    <a:pt x="22" y="38"/>
                  </a:lnTo>
                  <a:lnTo>
                    <a:pt x="26" y="40"/>
                  </a:lnTo>
                  <a:lnTo>
                    <a:pt x="32" y="43"/>
                  </a:lnTo>
                  <a:lnTo>
                    <a:pt x="39" y="44"/>
                  </a:lnTo>
                  <a:lnTo>
                    <a:pt x="49" y="44"/>
                  </a:lnTo>
                  <a:lnTo>
                    <a:pt x="57" y="44"/>
                  </a:lnTo>
                  <a:lnTo>
                    <a:pt x="64" y="43"/>
                  </a:lnTo>
                  <a:lnTo>
                    <a:pt x="69" y="41"/>
                  </a:lnTo>
                  <a:lnTo>
                    <a:pt x="73" y="40"/>
                  </a:lnTo>
                  <a:lnTo>
                    <a:pt x="78" y="37"/>
                  </a:lnTo>
                  <a:lnTo>
                    <a:pt x="79" y="34"/>
                  </a:lnTo>
                  <a:lnTo>
                    <a:pt x="81" y="30"/>
                  </a:lnTo>
                  <a:lnTo>
                    <a:pt x="79" y="26"/>
                  </a:lnTo>
                  <a:lnTo>
                    <a:pt x="79" y="24"/>
                  </a:lnTo>
                  <a:lnTo>
                    <a:pt x="76" y="22"/>
                  </a:lnTo>
                  <a:lnTo>
                    <a:pt x="73" y="20"/>
                  </a:lnTo>
                  <a:lnTo>
                    <a:pt x="68" y="18"/>
                  </a:lnTo>
                  <a:lnTo>
                    <a:pt x="61" y="17"/>
                  </a:lnTo>
                  <a:lnTo>
                    <a:pt x="66" y="0"/>
                  </a:lnTo>
                  <a:lnTo>
                    <a:pt x="73" y="2"/>
                  </a:lnTo>
                  <a:lnTo>
                    <a:pt x="81" y="4"/>
                  </a:lnTo>
                  <a:lnTo>
                    <a:pt x="86" y="6"/>
                  </a:lnTo>
                  <a:lnTo>
                    <a:pt x="91" y="10"/>
                  </a:lnTo>
                  <a:lnTo>
                    <a:pt x="98" y="19"/>
                  </a:lnTo>
                  <a:lnTo>
                    <a:pt x="99" y="30"/>
                  </a:lnTo>
                  <a:lnTo>
                    <a:pt x="96" y="43"/>
                  </a:lnTo>
                  <a:lnTo>
                    <a:pt x="86" y="53"/>
                  </a:lnTo>
                  <a:lnTo>
                    <a:pt x="71" y="59"/>
                  </a:lnTo>
                  <a:lnTo>
                    <a:pt x="51" y="61"/>
                  </a:lnTo>
                  <a:lnTo>
                    <a:pt x="29" y="59"/>
                  </a:lnTo>
                  <a:lnTo>
                    <a:pt x="14" y="53"/>
                  </a:lnTo>
                  <a:lnTo>
                    <a:pt x="4" y="43"/>
                  </a:lnTo>
                  <a:lnTo>
                    <a:pt x="0" y="30"/>
                  </a:lnTo>
                  <a:lnTo>
                    <a:pt x="2" y="23"/>
                  </a:lnTo>
                  <a:lnTo>
                    <a:pt x="4" y="17"/>
                  </a:lnTo>
                  <a:lnTo>
                    <a:pt x="9" y="11"/>
                  </a:lnTo>
                  <a:lnTo>
                    <a:pt x="14" y="7"/>
                  </a:lnTo>
                  <a:lnTo>
                    <a:pt x="22" y="4"/>
                  </a:lnTo>
                  <a:lnTo>
                    <a:pt x="31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31" name="Freeform 8955"/>
            <p:cNvSpPr>
              <a:spLocks/>
            </p:cNvSpPr>
            <p:nvPr/>
          </p:nvSpPr>
          <p:spPr bwMode="auto">
            <a:xfrm>
              <a:off x="612" y="1832"/>
              <a:ext cx="168" cy="30"/>
            </a:xfrm>
            <a:custGeom>
              <a:avLst/>
              <a:gdLst>
                <a:gd name="T0" fmla="*/ 168 w 168"/>
                <a:gd name="T1" fmla="*/ 30 h 30"/>
                <a:gd name="T2" fmla="*/ 158 w 168"/>
                <a:gd name="T3" fmla="*/ 27 h 30"/>
                <a:gd name="T4" fmla="*/ 149 w 168"/>
                <a:gd name="T5" fmla="*/ 25 h 30"/>
                <a:gd name="T6" fmla="*/ 142 w 168"/>
                <a:gd name="T7" fmla="*/ 23 h 30"/>
                <a:gd name="T8" fmla="*/ 134 w 168"/>
                <a:gd name="T9" fmla="*/ 22 h 30"/>
                <a:gd name="T10" fmla="*/ 124 w 168"/>
                <a:gd name="T11" fmla="*/ 20 h 30"/>
                <a:gd name="T12" fmla="*/ 114 w 168"/>
                <a:gd name="T13" fmla="*/ 18 h 30"/>
                <a:gd name="T14" fmla="*/ 104 w 168"/>
                <a:gd name="T15" fmla="*/ 17 h 30"/>
                <a:gd name="T16" fmla="*/ 94 w 168"/>
                <a:gd name="T17" fmla="*/ 17 h 30"/>
                <a:gd name="T18" fmla="*/ 84 w 168"/>
                <a:gd name="T19" fmla="*/ 16 h 30"/>
                <a:gd name="T20" fmla="*/ 64 w 168"/>
                <a:gd name="T21" fmla="*/ 17 h 30"/>
                <a:gd name="T22" fmla="*/ 43 w 168"/>
                <a:gd name="T23" fmla="*/ 20 h 30"/>
                <a:gd name="T24" fmla="*/ 23 w 168"/>
                <a:gd name="T25" fmla="*/ 23 h 30"/>
                <a:gd name="T26" fmla="*/ 0 w 168"/>
                <a:gd name="T27" fmla="*/ 30 h 30"/>
                <a:gd name="T28" fmla="*/ 0 w 168"/>
                <a:gd name="T29" fmla="*/ 20 h 30"/>
                <a:gd name="T30" fmla="*/ 18 w 168"/>
                <a:gd name="T31" fmla="*/ 11 h 30"/>
                <a:gd name="T32" fmla="*/ 38 w 168"/>
                <a:gd name="T33" fmla="*/ 4 h 30"/>
                <a:gd name="T34" fmla="*/ 60 w 168"/>
                <a:gd name="T35" fmla="*/ 1 h 30"/>
                <a:gd name="T36" fmla="*/ 82 w 168"/>
                <a:gd name="T37" fmla="*/ 0 h 30"/>
                <a:gd name="T38" fmla="*/ 101 w 168"/>
                <a:gd name="T39" fmla="*/ 1 h 30"/>
                <a:gd name="T40" fmla="*/ 121 w 168"/>
                <a:gd name="T41" fmla="*/ 3 h 30"/>
                <a:gd name="T42" fmla="*/ 144 w 168"/>
                <a:gd name="T43" fmla="*/ 10 h 30"/>
                <a:gd name="T44" fmla="*/ 168 w 168"/>
                <a:gd name="T45" fmla="*/ 20 h 30"/>
                <a:gd name="T46" fmla="*/ 168 w 168"/>
                <a:gd name="T4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8" h="30">
                  <a:moveTo>
                    <a:pt x="168" y="30"/>
                  </a:moveTo>
                  <a:lnTo>
                    <a:pt x="158" y="27"/>
                  </a:lnTo>
                  <a:lnTo>
                    <a:pt x="149" y="25"/>
                  </a:lnTo>
                  <a:lnTo>
                    <a:pt x="142" y="23"/>
                  </a:lnTo>
                  <a:lnTo>
                    <a:pt x="134" y="22"/>
                  </a:lnTo>
                  <a:lnTo>
                    <a:pt x="124" y="20"/>
                  </a:lnTo>
                  <a:lnTo>
                    <a:pt x="114" y="18"/>
                  </a:lnTo>
                  <a:lnTo>
                    <a:pt x="104" y="17"/>
                  </a:lnTo>
                  <a:lnTo>
                    <a:pt x="94" y="17"/>
                  </a:lnTo>
                  <a:lnTo>
                    <a:pt x="84" y="16"/>
                  </a:lnTo>
                  <a:lnTo>
                    <a:pt x="64" y="17"/>
                  </a:lnTo>
                  <a:lnTo>
                    <a:pt x="43" y="20"/>
                  </a:lnTo>
                  <a:lnTo>
                    <a:pt x="23" y="23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18" y="11"/>
                  </a:lnTo>
                  <a:lnTo>
                    <a:pt x="38" y="4"/>
                  </a:lnTo>
                  <a:lnTo>
                    <a:pt x="60" y="1"/>
                  </a:lnTo>
                  <a:lnTo>
                    <a:pt x="82" y="0"/>
                  </a:lnTo>
                  <a:lnTo>
                    <a:pt x="101" y="1"/>
                  </a:lnTo>
                  <a:lnTo>
                    <a:pt x="121" y="3"/>
                  </a:lnTo>
                  <a:lnTo>
                    <a:pt x="144" y="10"/>
                  </a:lnTo>
                  <a:lnTo>
                    <a:pt x="168" y="20"/>
                  </a:lnTo>
                  <a:lnTo>
                    <a:pt x="168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32" name="Freeform 8956"/>
            <p:cNvSpPr>
              <a:spLocks/>
            </p:cNvSpPr>
            <p:nvPr/>
          </p:nvSpPr>
          <p:spPr bwMode="auto">
            <a:xfrm>
              <a:off x="2029" y="2450"/>
              <a:ext cx="49" cy="92"/>
            </a:xfrm>
            <a:custGeom>
              <a:avLst/>
              <a:gdLst>
                <a:gd name="T0" fmla="*/ 49 w 49"/>
                <a:gd name="T1" fmla="*/ 92 h 92"/>
                <a:gd name="T2" fmla="*/ 32 w 49"/>
                <a:gd name="T3" fmla="*/ 92 h 92"/>
                <a:gd name="T4" fmla="*/ 32 w 49"/>
                <a:gd name="T5" fmla="*/ 20 h 92"/>
                <a:gd name="T6" fmla="*/ 25 w 49"/>
                <a:gd name="T7" fmla="*/ 24 h 92"/>
                <a:gd name="T8" fmla="*/ 17 w 49"/>
                <a:gd name="T9" fmla="*/ 28 h 92"/>
                <a:gd name="T10" fmla="*/ 9 w 49"/>
                <a:gd name="T11" fmla="*/ 31 h 92"/>
                <a:gd name="T12" fmla="*/ 0 w 49"/>
                <a:gd name="T13" fmla="*/ 34 h 92"/>
                <a:gd name="T14" fmla="*/ 0 w 49"/>
                <a:gd name="T15" fmla="*/ 22 h 92"/>
                <a:gd name="T16" fmla="*/ 14 w 49"/>
                <a:gd name="T17" fmla="*/ 18 h 92"/>
                <a:gd name="T18" fmla="*/ 24 w 49"/>
                <a:gd name="T19" fmla="*/ 12 h 92"/>
                <a:gd name="T20" fmla="*/ 32 w 49"/>
                <a:gd name="T21" fmla="*/ 6 h 92"/>
                <a:gd name="T22" fmla="*/ 37 w 49"/>
                <a:gd name="T23" fmla="*/ 0 h 92"/>
                <a:gd name="T24" fmla="*/ 49 w 49"/>
                <a:gd name="T25" fmla="*/ 0 h 92"/>
                <a:gd name="T26" fmla="*/ 49 w 49"/>
                <a:gd name="T27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" h="92">
                  <a:moveTo>
                    <a:pt x="49" y="92"/>
                  </a:moveTo>
                  <a:lnTo>
                    <a:pt x="32" y="92"/>
                  </a:lnTo>
                  <a:lnTo>
                    <a:pt x="32" y="20"/>
                  </a:lnTo>
                  <a:lnTo>
                    <a:pt x="25" y="24"/>
                  </a:lnTo>
                  <a:lnTo>
                    <a:pt x="17" y="28"/>
                  </a:lnTo>
                  <a:lnTo>
                    <a:pt x="9" y="31"/>
                  </a:lnTo>
                  <a:lnTo>
                    <a:pt x="0" y="34"/>
                  </a:lnTo>
                  <a:lnTo>
                    <a:pt x="0" y="22"/>
                  </a:lnTo>
                  <a:lnTo>
                    <a:pt x="14" y="18"/>
                  </a:lnTo>
                  <a:lnTo>
                    <a:pt x="24" y="12"/>
                  </a:lnTo>
                  <a:lnTo>
                    <a:pt x="32" y="6"/>
                  </a:lnTo>
                  <a:lnTo>
                    <a:pt x="37" y="0"/>
                  </a:lnTo>
                  <a:lnTo>
                    <a:pt x="49" y="0"/>
                  </a:lnTo>
                  <a:lnTo>
                    <a:pt x="49" y="9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33" name="Freeform 8957"/>
            <p:cNvSpPr>
              <a:spLocks noEditPoints="1"/>
            </p:cNvSpPr>
            <p:nvPr/>
          </p:nvSpPr>
          <p:spPr bwMode="auto">
            <a:xfrm>
              <a:off x="2118" y="2483"/>
              <a:ext cx="96" cy="60"/>
            </a:xfrm>
            <a:custGeom>
              <a:avLst/>
              <a:gdLst>
                <a:gd name="T0" fmla="*/ 96 w 96"/>
                <a:gd name="T1" fmla="*/ 11 h 60"/>
                <a:gd name="T2" fmla="*/ 55 w 96"/>
                <a:gd name="T3" fmla="*/ 11 h 60"/>
                <a:gd name="T4" fmla="*/ 64 w 96"/>
                <a:gd name="T5" fmla="*/ 14 h 60"/>
                <a:gd name="T6" fmla="*/ 71 w 96"/>
                <a:gd name="T7" fmla="*/ 18 h 60"/>
                <a:gd name="T8" fmla="*/ 76 w 96"/>
                <a:gd name="T9" fmla="*/ 22 h 60"/>
                <a:gd name="T10" fmla="*/ 81 w 96"/>
                <a:gd name="T11" fmla="*/ 27 h 60"/>
                <a:gd name="T12" fmla="*/ 82 w 96"/>
                <a:gd name="T13" fmla="*/ 32 h 60"/>
                <a:gd name="T14" fmla="*/ 84 w 96"/>
                <a:gd name="T15" fmla="*/ 36 h 60"/>
                <a:gd name="T16" fmla="*/ 82 w 96"/>
                <a:gd name="T17" fmla="*/ 43 h 60"/>
                <a:gd name="T18" fmla="*/ 79 w 96"/>
                <a:gd name="T19" fmla="*/ 48 h 60"/>
                <a:gd name="T20" fmla="*/ 72 w 96"/>
                <a:gd name="T21" fmla="*/ 53 h 60"/>
                <a:gd name="T22" fmla="*/ 60 w 96"/>
                <a:gd name="T23" fmla="*/ 59 h 60"/>
                <a:gd name="T24" fmla="*/ 44 w 96"/>
                <a:gd name="T25" fmla="*/ 60 h 60"/>
                <a:gd name="T26" fmla="*/ 27 w 96"/>
                <a:gd name="T27" fmla="*/ 57 h 60"/>
                <a:gd name="T28" fmla="*/ 12 w 96"/>
                <a:gd name="T29" fmla="*/ 50 h 60"/>
                <a:gd name="T30" fmla="*/ 3 w 96"/>
                <a:gd name="T31" fmla="*/ 40 h 60"/>
                <a:gd name="T32" fmla="*/ 0 w 96"/>
                <a:gd name="T33" fmla="*/ 28 h 60"/>
                <a:gd name="T34" fmla="*/ 0 w 96"/>
                <a:gd name="T35" fmla="*/ 22 h 60"/>
                <a:gd name="T36" fmla="*/ 2 w 96"/>
                <a:gd name="T37" fmla="*/ 18 h 60"/>
                <a:gd name="T38" fmla="*/ 5 w 96"/>
                <a:gd name="T39" fmla="*/ 13 h 60"/>
                <a:gd name="T40" fmla="*/ 8 w 96"/>
                <a:gd name="T41" fmla="*/ 9 h 60"/>
                <a:gd name="T42" fmla="*/ 14 w 96"/>
                <a:gd name="T43" fmla="*/ 6 h 60"/>
                <a:gd name="T44" fmla="*/ 19 w 96"/>
                <a:gd name="T45" fmla="*/ 4 h 60"/>
                <a:gd name="T46" fmla="*/ 25 w 96"/>
                <a:gd name="T47" fmla="*/ 1 h 60"/>
                <a:gd name="T48" fmla="*/ 34 w 96"/>
                <a:gd name="T49" fmla="*/ 0 h 60"/>
                <a:gd name="T50" fmla="*/ 44 w 96"/>
                <a:gd name="T51" fmla="*/ 0 h 60"/>
                <a:gd name="T52" fmla="*/ 96 w 96"/>
                <a:gd name="T53" fmla="*/ 0 h 60"/>
                <a:gd name="T54" fmla="*/ 96 w 96"/>
                <a:gd name="T55" fmla="*/ 11 h 60"/>
                <a:gd name="T56" fmla="*/ 50 w 96"/>
                <a:gd name="T57" fmla="*/ 11 h 60"/>
                <a:gd name="T58" fmla="*/ 47 w 96"/>
                <a:gd name="T59" fmla="*/ 9 h 60"/>
                <a:gd name="T60" fmla="*/ 45 w 96"/>
                <a:gd name="T61" fmla="*/ 9 h 60"/>
                <a:gd name="T62" fmla="*/ 35 w 96"/>
                <a:gd name="T63" fmla="*/ 9 h 60"/>
                <a:gd name="T64" fmla="*/ 29 w 96"/>
                <a:gd name="T65" fmla="*/ 12 h 60"/>
                <a:gd name="T66" fmla="*/ 24 w 96"/>
                <a:gd name="T67" fmla="*/ 14 h 60"/>
                <a:gd name="T68" fmla="*/ 20 w 96"/>
                <a:gd name="T69" fmla="*/ 19 h 60"/>
                <a:gd name="T70" fmla="*/ 17 w 96"/>
                <a:gd name="T71" fmla="*/ 23 h 60"/>
                <a:gd name="T72" fmla="*/ 17 w 96"/>
                <a:gd name="T73" fmla="*/ 29 h 60"/>
                <a:gd name="T74" fmla="*/ 19 w 96"/>
                <a:gd name="T75" fmla="*/ 40 h 60"/>
                <a:gd name="T76" fmla="*/ 25 w 96"/>
                <a:gd name="T77" fmla="*/ 48 h 60"/>
                <a:gd name="T78" fmla="*/ 30 w 96"/>
                <a:gd name="T79" fmla="*/ 53 h 60"/>
                <a:gd name="T80" fmla="*/ 37 w 96"/>
                <a:gd name="T81" fmla="*/ 55 h 60"/>
                <a:gd name="T82" fmla="*/ 44 w 96"/>
                <a:gd name="T83" fmla="*/ 56 h 60"/>
                <a:gd name="T84" fmla="*/ 50 w 96"/>
                <a:gd name="T85" fmla="*/ 55 h 60"/>
                <a:gd name="T86" fmla="*/ 55 w 96"/>
                <a:gd name="T87" fmla="*/ 54 h 60"/>
                <a:gd name="T88" fmla="*/ 60 w 96"/>
                <a:gd name="T89" fmla="*/ 50 h 60"/>
                <a:gd name="T90" fmla="*/ 64 w 96"/>
                <a:gd name="T91" fmla="*/ 47 h 60"/>
                <a:gd name="T92" fmla="*/ 66 w 96"/>
                <a:gd name="T93" fmla="*/ 42 h 60"/>
                <a:gd name="T94" fmla="*/ 66 w 96"/>
                <a:gd name="T95" fmla="*/ 35 h 60"/>
                <a:gd name="T96" fmla="*/ 62 w 96"/>
                <a:gd name="T97" fmla="*/ 22 h 60"/>
                <a:gd name="T98" fmla="*/ 50 w 96"/>
                <a:gd name="T99" fmla="*/ 1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6" h="60">
                  <a:moveTo>
                    <a:pt x="96" y="11"/>
                  </a:moveTo>
                  <a:lnTo>
                    <a:pt x="55" y="11"/>
                  </a:lnTo>
                  <a:lnTo>
                    <a:pt x="64" y="14"/>
                  </a:lnTo>
                  <a:lnTo>
                    <a:pt x="71" y="18"/>
                  </a:lnTo>
                  <a:lnTo>
                    <a:pt x="76" y="22"/>
                  </a:lnTo>
                  <a:lnTo>
                    <a:pt x="81" y="27"/>
                  </a:lnTo>
                  <a:lnTo>
                    <a:pt x="82" y="32"/>
                  </a:lnTo>
                  <a:lnTo>
                    <a:pt x="84" y="36"/>
                  </a:lnTo>
                  <a:lnTo>
                    <a:pt x="82" y="43"/>
                  </a:lnTo>
                  <a:lnTo>
                    <a:pt x="79" y="48"/>
                  </a:lnTo>
                  <a:lnTo>
                    <a:pt x="72" y="53"/>
                  </a:lnTo>
                  <a:lnTo>
                    <a:pt x="60" y="59"/>
                  </a:lnTo>
                  <a:lnTo>
                    <a:pt x="44" y="60"/>
                  </a:lnTo>
                  <a:lnTo>
                    <a:pt x="27" y="57"/>
                  </a:lnTo>
                  <a:lnTo>
                    <a:pt x="12" y="50"/>
                  </a:lnTo>
                  <a:lnTo>
                    <a:pt x="3" y="40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2" y="18"/>
                  </a:lnTo>
                  <a:lnTo>
                    <a:pt x="5" y="13"/>
                  </a:lnTo>
                  <a:lnTo>
                    <a:pt x="8" y="9"/>
                  </a:lnTo>
                  <a:lnTo>
                    <a:pt x="14" y="6"/>
                  </a:lnTo>
                  <a:lnTo>
                    <a:pt x="19" y="4"/>
                  </a:lnTo>
                  <a:lnTo>
                    <a:pt x="25" y="1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96" y="0"/>
                  </a:lnTo>
                  <a:lnTo>
                    <a:pt x="96" y="11"/>
                  </a:lnTo>
                  <a:close/>
                  <a:moveTo>
                    <a:pt x="50" y="11"/>
                  </a:moveTo>
                  <a:lnTo>
                    <a:pt x="47" y="9"/>
                  </a:lnTo>
                  <a:lnTo>
                    <a:pt x="45" y="9"/>
                  </a:lnTo>
                  <a:lnTo>
                    <a:pt x="35" y="9"/>
                  </a:lnTo>
                  <a:lnTo>
                    <a:pt x="29" y="12"/>
                  </a:lnTo>
                  <a:lnTo>
                    <a:pt x="24" y="14"/>
                  </a:lnTo>
                  <a:lnTo>
                    <a:pt x="20" y="19"/>
                  </a:lnTo>
                  <a:lnTo>
                    <a:pt x="17" y="23"/>
                  </a:lnTo>
                  <a:lnTo>
                    <a:pt x="17" y="29"/>
                  </a:lnTo>
                  <a:lnTo>
                    <a:pt x="19" y="40"/>
                  </a:lnTo>
                  <a:lnTo>
                    <a:pt x="25" y="48"/>
                  </a:lnTo>
                  <a:lnTo>
                    <a:pt x="30" y="53"/>
                  </a:lnTo>
                  <a:lnTo>
                    <a:pt x="37" y="55"/>
                  </a:lnTo>
                  <a:lnTo>
                    <a:pt x="44" y="56"/>
                  </a:lnTo>
                  <a:lnTo>
                    <a:pt x="50" y="55"/>
                  </a:lnTo>
                  <a:lnTo>
                    <a:pt x="55" y="54"/>
                  </a:lnTo>
                  <a:lnTo>
                    <a:pt x="60" y="50"/>
                  </a:lnTo>
                  <a:lnTo>
                    <a:pt x="64" y="47"/>
                  </a:lnTo>
                  <a:lnTo>
                    <a:pt x="66" y="42"/>
                  </a:lnTo>
                  <a:lnTo>
                    <a:pt x="66" y="35"/>
                  </a:lnTo>
                  <a:lnTo>
                    <a:pt x="62" y="22"/>
                  </a:lnTo>
                  <a:lnTo>
                    <a:pt x="50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34" name="Freeform 8958"/>
            <p:cNvSpPr>
              <a:spLocks/>
            </p:cNvSpPr>
            <p:nvPr/>
          </p:nvSpPr>
          <p:spPr bwMode="auto">
            <a:xfrm>
              <a:off x="2016" y="2185"/>
              <a:ext cx="87" cy="92"/>
            </a:xfrm>
            <a:custGeom>
              <a:avLst/>
              <a:gdLst>
                <a:gd name="T0" fmla="*/ 87 w 87"/>
                <a:gd name="T1" fmla="*/ 80 h 92"/>
                <a:gd name="T2" fmla="*/ 87 w 87"/>
                <a:gd name="T3" fmla="*/ 92 h 92"/>
                <a:gd name="T4" fmla="*/ 0 w 87"/>
                <a:gd name="T5" fmla="*/ 92 h 92"/>
                <a:gd name="T6" fmla="*/ 1 w 87"/>
                <a:gd name="T7" fmla="*/ 87 h 92"/>
                <a:gd name="T8" fmla="*/ 1 w 87"/>
                <a:gd name="T9" fmla="*/ 84 h 92"/>
                <a:gd name="T10" fmla="*/ 6 w 87"/>
                <a:gd name="T11" fmla="*/ 78 h 92"/>
                <a:gd name="T12" fmla="*/ 12 w 87"/>
                <a:gd name="T13" fmla="*/ 71 h 92"/>
                <a:gd name="T14" fmla="*/ 17 w 87"/>
                <a:gd name="T15" fmla="*/ 67 h 92"/>
                <a:gd name="T16" fmla="*/ 23 w 87"/>
                <a:gd name="T17" fmla="*/ 63 h 92"/>
                <a:gd name="T18" fmla="*/ 32 w 87"/>
                <a:gd name="T19" fmla="*/ 58 h 92"/>
                <a:gd name="T20" fmla="*/ 50 w 87"/>
                <a:gd name="T21" fmla="*/ 46 h 92"/>
                <a:gd name="T22" fmla="*/ 60 w 87"/>
                <a:gd name="T23" fmla="*/ 38 h 92"/>
                <a:gd name="T24" fmla="*/ 64 w 87"/>
                <a:gd name="T25" fmla="*/ 34 h 92"/>
                <a:gd name="T26" fmla="*/ 67 w 87"/>
                <a:gd name="T27" fmla="*/ 30 h 92"/>
                <a:gd name="T28" fmla="*/ 67 w 87"/>
                <a:gd name="T29" fmla="*/ 25 h 92"/>
                <a:gd name="T30" fmla="*/ 67 w 87"/>
                <a:gd name="T31" fmla="*/ 22 h 92"/>
                <a:gd name="T32" fmla="*/ 64 w 87"/>
                <a:gd name="T33" fmla="*/ 18 h 92"/>
                <a:gd name="T34" fmla="*/ 60 w 87"/>
                <a:gd name="T35" fmla="*/ 14 h 92"/>
                <a:gd name="T36" fmla="*/ 55 w 87"/>
                <a:gd name="T37" fmla="*/ 12 h 92"/>
                <a:gd name="T38" fmla="*/ 50 w 87"/>
                <a:gd name="T39" fmla="*/ 11 h 92"/>
                <a:gd name="T40" fmla="*/ 43 w 87"/>
                <a:gd name="T41" fmla="*/ 11 h 92"/>
                <a:gd name="T42" fmla="*/ 37 w 87"/>
                <a:gd name="T43" fmla="*/ 11 h 92"/>
                <a:gd name="T44" fmla="*/ 32 w 87"/>
                <a:gd name="T45" fmla="*/ 12 h 92"/>
                <a:gd name="T46" fmla="*/ 27 w 87"/>
                <a:gd name="T47" fmla="*/ 14 h 92"/>
                <a:gd name="T48" fmla="*/ 23 w 87"/>
                <a:gd name="T49" fmla="*/ 18 h 92"/>
                <a:gd name="T50" fmla="*/ 20 w 87"/>
                <a:gd name="T51" fmla="*/ 22 h 92"/>
                <a:gd name="T52" fmla="*/ 20 w 87"/>
                <a:gd name="T53" fmla="*/ 26 h 92"/>
                <a:gd name="T54" fmla="*/ 3 w 87"/>
                <a:gd name="T55" fmla="*/ 25 h 92"/>
                <a:gd name="T56" fmla="*/ 6 w 87"/>
                <a:gd name="T57" fmla="*/ 14 h 92"/>
                <a:gd name="T58" fmla="*/ 15 w 87"/>
                <a:gd name="T59" fmla="*/ 6 h 92"/>
                <a:gd name="T60" fmla="*/ 28 w 87"/>
                <a:gd name="T61" fmla="*/ 2 h 92"/>
                <a:gd name="T62" fmla="*/ 43 w 87"/>
                <a:gd name="T63" fmla="*/ 0 h 92"/>
                <a:gd name="T64" fmla="*/ 60 w 87"/>
                <a:gd name="T65" fmla="*/ 2 h 92"/>
                <a:gd name="T66" fmla="*/ 74 w 87"/>
                <a:gd name="T67" fmla="*/ 7 h 92"/>
                <a:gd name="T68" fmla="*/ 79 w 87"/>
                <a:gd name="T69" fmla="*/ 11 h 92"/>
                <a:gd name="T70" fmla="*/ 82 w 87"/>
                <a:gd name="T71" fmla="*/ 16 h 92"/>
                <a:gd name="T72" fmla="*/ 84 w 87"/>
                <a:gd name="T73" fmla="*/ 20 h 92"/>
                <a:gd name="T74" fmla="*/ 84 w 87"/>
                <a:gd name="T75" fmla="*/ 25 h 92"/>
                <a:gd name="T76" fmla="*/ 84 w 87"/>
                <a:gd name="T77" fmla="*/ 31 h 92"/>
                <a:gd name="T78" fmla="*/ 82 w 87"/>
                <a:gd name="T79" fmla="*/ 36 h 92"/>
                <a:gd name="T80" fmla="*/ 77 w 87"/>
                <a:gd name="T81" fmla="*/ 41 h 92"/>
                <a:gd name="T82" fmla="*/ 72 w 87"/>
                <a:gd name="T83" fmla="*/ 47 h 92"/>
                <a:gd name="T84" fmla="*/ 67 w 87"/>
                <a:gd name="T85" fmla="*/ 51 h 92"/>
                <a:gd name="T86" fmla="*/ 62 w 87"/>
                <a:gd name="T87" fmla="*/ 54 h 92"/>
                <a:gd name="T88" fmla="*/ 55 w 87"/>
                <a:gd name="T89" fmla="*/ 58 h 92"/>
                <a:gd name="T90" fmla="*/ 48 w 87"/>
                <a:gd name="T91" fmla="*/ 63 h 92"/>
                <a:gd name="T92" fmla="*/ 42 w 87"/>
                <a:gd name="T93" fmla="*/ 67 h 92"/>
                <a:gd name="T94" fmla="*/ 37 w 87"/>
                <a:gd name="T95" fmla="*/ 70 h 92"/>
                <a:gd name="T96" fmla="*/ 32 w 87"/>
                <a:gd name="T97" fmla="*/ 72 h 92"/>
                <a:gd name="T98" fmla="*/ 30 w 87"/>
                <a:gd name="T99" fmla="*/ 74 h 92"/>
                <a:gd name="T100" fmla="*/ 25 w 87"/>
                <a:gd name="T101" fmla="*/ 77 h 92"/>
                <a:gd name="T102" fmla="*/ 23 w 87"/>
                <a:gd name="T103" fmla="*/ 80 h 92"/>
                <a:gd name="T104" fmla="*/ 87 w 87"/>
                <a:gd name="T105" fmla="*/ 8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7" h="92">
                  <a:moveTo>
                    <a:pt x="87" y="80"/>
                  </a:moveTo>
                  <a:lnTo>
                    <a:pt x="87" y="92"/>
                  </a:lnTo>
                  <a:lnTo>
                    <a:pt x="0" y="92"/>
                  </a:lnTo>
                  <a:lnTo>
                    <a:pt x="1" y="87"/>
                  </a:lnTo>
                  <a:lnTo>
                    <a:pt x="1" y="84"/>
                  </a:lnTo>
                  <a:lnTo>
                    <a:pt x="6" y="78"/>
                  </a:lnTo>
                  <a:lnTo>
                    <a:pt x="12" y="71"/>
                  </a:lnTo>
                  <a:lnTo>
                    <a:pt x="17" y="67"/>
                  </a:lnTo>
                  <a:lnTo>
                    <a:pt x="23" y="63"/>
                  </a:lnTo>
                  <a:lnTo>
                    <a:pt x="32" y="58"/>
                  </a:lnTo>
                  <a:lnTo>
                    <a:pt x="50" y="46"/>
                  </a:lnTo>
                  <a:lnTo>
                    <a:pt x="60" y="38"/>
                  </a:lnTo>
                  <a:lnTo>
                    <a:pt x="64" y="34"/>
                  </a:lnTo>
                  <a:lnTo>
                    <a:pt x="67" y="30"/>
                  </a:lnTo>
                  <a:lnTo>
                    <a:pt x="67" y="25"/>
                  </a:lnTo>
                  <a:lnTo>
                    <a:pt x="67" y="22"/>
                  </a:lnTo>
                  <a:lnTo>
                    <a:pt x="64" y="18"/>
                  </a:lnTo>
                  <a:lnTo>
                    <a:pt x="60" y="14"/>
                  </a:lnTo>
                  <a:lnTo>
                    <a:pt x="55" y="12"/>
                  </a:lnTo>
                  <a:lnTo>
                    <a:pt x="50" y="11"/>
                  </a:lnTo>
                  <a:lnTo>
                    <a:pt x="43" y="11"/>
                  </a:lnTo>
                  <a:lnTo>
                    <a:pt x="37" y="11"/>
                  </a:lnTo>
                  <a:lnTo>
                    <a:pt x="32" y="12"/>
                  </a:lnTo>
                  <a:lnTo>
                    <a:pt x="27" y="14"/>
                  </a:lnTo>
                  <a:lnTo>
                    <a:pt x="23" y="18"/>
                  </a:lnTo>
                  <a:lnTo>
                    <a:pt x="20" y="22"/>
                  </a:lnTo>
                  <a:lnTo>
                    <a:pt x="20" y="26"/>
                  </a:lnTo>
                  <a:lnTo>
                    <a:pt x="3" y="25"/>
                  </a:lnTo>
                  <a:lnTo>
                    <a:pt x="6" y="14"/>
                  </a:lnTo>
                  <a:lnTo>
                    <a:pt x="15" y="6"/>
                  </a:lnTo>
                  <a:lnTo>
                    <a:pt x="28" y="2"/>
                  </a:lnTo>
                  <a:lnTo>
                    <a:pt x="43" y="0"/>
                  </a:lnTo>
                  <a:lnTo>
                    <a:pt x="60" y="2"/>
                  </a:lnTo>
                  <a:lnTo>
                    <a:pt x="74" y="7"/>
                  </a:lnTo>
                  <a:lnTo>
                    <a:pt x="79" y="11"/>
                  </a:lnTo>
                  <a:lnTo>
                    <a:pt x="82" y="16"/>
                  </a:lnTo>
                  <a:lnTo>
                    <a:pt x="84" y="20"/>
                  </a:lnTo>
                  <a:lnTo>
                    <a:pt x="84" y="25"/>
                  </a:lnTo>
                  <a:lnTo>
                    <a:pt x="84" y="31"/>
                  </a:lnTo>
                  <a:lnTo>
                    <a:pt x="82" y="36"/>
                  </a:lnTo>
                  <a:lnTo>
                    <a:pt x="77" y="41"/>
                  </a:lnTo>
                  <a:lnTo>
                    <a:pt x="72" y="47"/>
                  </a:lnTo>
                  <a:lnTo>
                    <a:pt x="67" y="51"/>
                  </a:lnTo>
                  <a:lnTo>
                    <a:pt x="62" y="54"/>
                  </a:lnTo>
                  <a:lnTo>
                    <a:pt x="55" y="58"/>
                  </a:lnTo>
                  <a:lnTo>
                    <a:pt x="48" y="63"/>
                  </a:lnTo>
                  <a:lnTo>
                    <a:pt x="42" y="67"/>
                  </a:lnTo>
                  <a:lnTo>
                    <a:pt x="37" y="70"/>
                  </a:lnTo>
                  <a:lnTo>
                    <a:pt x="32" y="72"/>
                  </a:lnTo>
                  <a:lnTo>
                    <a:pt x="30" y="74"/>
                  </a:lnTo>
                  <a:lnTo>
                    <a:pt x="25" y="77"/>
                  </a:lnTo>
                  <a:lnTo>
                    <a:pt x="23" y="80"/>
                  </a:lnTo>
                  <a:lnTo>
                    <a:pt x="87" y="8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35" name="Freeform 8959"/>
            <p:cNvSpPr>
              <a:spLocks noEditPoints="1"/>
            </p:cNvSpPr>
            <p:nvPr/>
          </p:nvSpPr>
          <p:spPr bwMode="auto">
            <a:xfrm>
              <a:off x="2118" y="2218"/>
              <a:ext cx="96" cy="60"/>
            </a:xfrm>
            <a:custGeom>
              <a:avLst/>
              <a:gdLst>
                <a:gd name="T0" fmla="*/ 96 w 96"/>
                <a:gd name="T1" fmla="*/ 11 h 60"/>
                <a:gd name="T2" fmla="*/ 55 w 96"/>
                <a:gd name="T3" fmla="*/ 11 h 60"/>
                <a:gd name="T4" fmla="*/ 64 w 96"/>
                <a:gd name="T5" fmla="*/ 14 h 60"/>
                <a:gd name="T6" fmla="*/ 71 w 96"/>
                <a:gd name="T7" fmla="*/ 18 h 60"/>
                <a:gd name="T8" fmla="*/ 76 w 96"/>
                <a:gd name="T9" fmla="*/ 22 h 60"/>
                <a:gd name="T10" fmla="*/ 81 w 96"/>
                <a:gd name="T11" fmla="*/ 27 h 60"/>
                <a:gd name="T12" fmla="*/ 82 w 96"/>
                <a:gd name="T13" fmla="*/ 32 h 60"/>
                <a:gd name="T14" fmla="*/ 84 w 96"/>
                <a:gd name="T15" fmla="*/ 37 h 60"/>
                <a:gd name="T16" fmla="*/ 82 w 96"/>
                <a:gd name="T17" fmla="*/ 44 h 60"/>
                <a:gd name="T18" fmla="*/ 79 w 96"/>
                <a:gd name="T19" fmla="*/ 48 h 60"/>
                <a:gd name="T20" fmla="*/ 72 w 96"/>
                <a:gd name="T21" fmla="*/ 53 h 60"/>
                <a:gd name="T22" fmla="*/ 60 w 96"/>
                <a:gd name="T23" fmla="*/ 59 h 60"/>
                <a:gd name="T24" fmla="*/ 44 w 96"/>
                <a:gd name="T25" fmla="*/ 60 h 60"/>
                <a:gd name="T26" fmla="*/ 27 w 96"/>
                <a:gd name="T27" fmla="*/ 58 h 60"/>
                <a:gd name="T28" fmla="*/ 12 w 96"/>
                <a:gd name="T29" fmla="*/ 51 h 60"/>
                <a:gd name="T30" fmla="*/ 3 w 96"/>
                <a:gd name="T31" fmla="*/ 40 h 60"/>
                <a:gd name="T32" fmla="*/ 0 w 96"/>
                <a:gd name="T33" fmla="*/ 28 h 60"/>
                <a:gd name="T34" fmla="*/ 0 w 96"/>
                <a:gd name="T35" fmla="*/ 22 h 60"/>
                <a:gd name="T36" fmla="*/ 2 w 96"/>
                <a:gd name="T37" fmla="*/ 18 h 60"/>
                <a:gd name="T38" fmla="*/ 5 w 96"/>
                <a:gd name="T39" fmla="*/ 13 h 60"/>
                <a:gd name="T40" fmla="*/ 8 w 96"/>
                <a:gd name="T41" fmla="*/ 10 h 60"/>
                <a:gd name="T42" fmla="*/ 14 w 96"/>
                <a:gd name="T43" fmla="*/ 6 h 60"/>
                <a:gd name="T44" fmla="*/ 19 w 96"/>
                <a:gd name="T45" fmla="*/ 4 h 60"/>
                <a:gd name="T46" fmla="*/ 25 w 96"/>
                <a:gd name="T47" fmla="*/ 1 h 60"/>
                <a:gd name="T48" fmla="*/ 34 w 96"/>
                <a:gd name="T49" fmla="*/ 0 h 60"/>
                <a:gd name="T50" fmla="*/ 44 w 96"/>
                <a:gd name="T51" fmla="*/ 0 h 60"/>
                <a:gd name="T52" fmla="*/ 96 w 96"/>
                <a:gd name="T53" fmla="*/ 0 h 60"/>
                <a:gd name="T54" fmla="*/ 96 w 96"/>
                <a:gd name="T55" fmla="*/ 11 h 60"/>
                <a:gd name="T56" fmla="*/ 50 w 96"/>
                <a:gd name="T57" fmla="*/ 11 h 60"/>
                <a:gd name="T58" fmla="*/ 47 w 96"/>
                <a:gd name="T59" fmla="*/ 10 h 60"/>
                <a:gd name="T60" fmla="*/ 45 w 96"/>
                <a:gd name="T61" fmla="*/ 10 h 60"/>
                <a:gd name="T62" fmla="*/ 35 w 96"/>
                <a:gd name="T63" fmla="*/ 10 h 60"/>
                <a:gd name="T64" fmla="*/ 29 w 96"/>
                <a:gd name="T65" fmla="*/ 12 h 60"/>
                <a:gd name="T66" fmla="*/ 24 w 96"/>
                <a:gd name="T67" fmla="*/ 14 h 60"/>
                <a:gd name="T68" fmla="*/ 20 w 96"/>
                <a:gd name="T69" fmla="*/ 19 h 60"/>
                <a:gd name="T70" fmla="*/ 17 w 96"/>
                <a:gd name="T71" fmla="*/ 24 h 60"/>
                <a:gd name="T72" fmla="*/ 17 w 96"/>
                <a:gd name="T73" fmla="*/ 30 h 60"/>
                <a:gd name="T74" fmla="*/ 19 w 96"/>
                <a:gd name="T75" fmla="*/ 40 h 60"/>
                <a:gd name="T76" fmla="*/ 25 w 96"/>
                <a:gd name="T77" fmla="*/ 48 h 60"/>
                <a:gd name="T78" fmla="*/ 30 w 96"/>
                <a:gd name="T79" fmla="*/ 53 h 60"/>
                <a:gd name="T80" fmla="*/ 37 w 96"/>
                <a:gd name="T81" fmla="*/ 55 h 60"/>
                <a:gd name="T82" fmla="*/ 44 w 96"/>
                <a:gd name="T83" fmla="*/ 56 h 60"/>
                <a:gd name="T84" fmla="*/ 50 w 96"/>
                <a:gd name="T85" fmla="*/ 55 h 60"/>
                <a:gd name="T86" fmla="*/ 55 w 96"/>
                <a:gd name="T87" fmla="*/ 54 h 60"/>
                <a:gd name="T88" fmla="*/ 60 w 96"/>
                <a:gd name="T89" fmla="*/ 51 h 60"/>
                <a:gd name="T90" fmla="*/ 64 w 96"/>
                <a:gd name="T91" fmla="*/ 47 h 60"/>
                <a:gd name="T92" fmla="*/ 66 w 96"/>
                <a:gd name="T93" fmla="*/ 42 h 60"/>
                <a:gd name="T94" fmla="*/ 66 w 96"/>
                <a:gd name="T95" fmla="*/ 35 h 60"/>
                <a:gd name="T96" fmla="*/ 62 w 96"/>
                <a:gd name="T97" fmla="*/ 22 h 60"/>
                <a:gd name="T98" fmla="*/ 50 w 96"/>
                <a:gd name="T99" fmla="*/ 1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6" h="60">
                  <a:moveTo>
                    <a:pt x="96" y="11"/>
                  </a:moveTo>
                  <a:lnTo>
                    <a:pt x="55" y="11"/>
                  </a:lnTo>
                  <a:lnTo>
                    <a:pt x="64" y="14"/>
                  </a:lnTo>
                  <a:lnTo>
                    <a:pt x="71" y="18"/>
                  </a:lnTo>
                  <a:lnTo>
                    <a:pt x="76" y="22"/>
                  </a:lnTo>
                  <a:lnTo>
                    <a:pt x="81" y="27"/>
                  </a:lnTo>
                  <a:lnTo>
                    <a:pt x="82" y="32"/>
                  </a:lnTo>
                  <a:lnTo>
                    <a:pt x="84" y="37"/>
                  </a:lnTo>
                  <a:lnTo>
                    <a:pt x="82" y="44"/>
                  </a:lnTo>
                  <a:lnTo>
                    <a:pt x="79" y="48"/>
                  </a:lnTo>
                  <a:lnTo>
                    <a:pt x="72" y="53"/>
                  </a:lnTo>
                  <a:lnTo>
                    <a:pt x="60" y="59"/>
                  </a:lnTo>
                  <a:lnTo>
                    <a:pt x="44" y="60"/>
                  </a:lnTo>
                  <a:lnTo>
                    <a:pt x="27" y="58"/>
                  </a:lnTo>
                  <a:lnTo>
                    <a:pt x="12" y="51"/>
                  </a:lnTo>
                  <a:lnTo>
                    <a:pt x="3" y="40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2" y="18"/>
                  </a:lnTo>
                  <a:lnTo>
                    <a:pt x="5" y="13"/>
                  </a:lnTo>
                  <a:lnTo>
                    <a:pt x="8" y="10"/>
                  </a:lnTo>
                  <a:lnTo>
                    <a:pt x="14" y="6"/>
                  </a:lnTo>
                  <a:lnTo>
                    <a:pt x="19" y="4"/>
                  </a:lnTo>
                  <a:lnTo>
                    <a:pt x="25" y="1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96" y="0"/>
                  </a:lnTo>
                  <a:lnTo>
                    <a:pt x="96" y="11"/>
                  </a:lnTo>
                  <a:close/>
                  <a:moveTo>
                    <a:pt x="50" y="11"/>
                  </a:moveTo>
                  <a:lnTo>
                    <a:pt x="47" y="10"/>
                  </a:lnTo>
                  <a:lnTo>
                    <a:pt x="45" y="10"/>
                  </a:lnTo>
                  <a:lnTo>
                    <a:pt x="35" y="10"/>
                  </a:lnTo>
                  <a:lnTo>
                    <a:pt x="29" y="12"/>
                  </a:lnTo>
                  <a:lnTo>
                    <a:pt x="24" y="14"/>
                  </a:lnTo>
                  <a:lnTo>
                    <a:pt x="20" y="19"/>
                  </a:lnTo>
                  <a:lnTo>
                    <a:pt x="17" y="24"/>
                  </a:lnTo>
                  <a:lnTo>
                    <a:pt x="17" y="30"/>
                  </a:lnTo>
                  <a:lnTo>
                    <a:pt x="19" y="40"/>
                  </a:lnTo>
                  <a:lnTo>
                    <a:pt x="25" y="48"/>
                  </a:lnTo>
                  <a:lnTo>
                    <a:pt x="30" y="53"/>
                  </a:lnTo>
                  <a:lnTo>
                    <a:pt x="37" y="55"/>
                  </a:lnTo>
                  <a:lnTo>
                    <a:pt x="44" y="56"/>
                  </a:lnTo>
                  <a:lnTo>
                    <a:pt x="50" y="55"/>
                  </a:lnTo>
                  <a:lnTo>
                    <a:pt x="55" y="54"/>
                  </a:lnTo>
                  <a:lnTo>
                    <a:pt x="60" y="51"/>
                  </a:lnTo>
                  <a:lnTo>
                    <a:pt x="64" y="47"/>
                  </a:lnTo>
                  <a:lnTo>
                    <a:pt x="66" y="42"/>
                  </a:lnTo>
                  <a:lnTo>
                    <a:pt x="66" y="35"/>
                  </a:lnTo>
                  <a:lnTo>
                    <a:pt x="62" y="22"/>
                  </a:lnTo>
                  <a:lnTo>
                    <a:pt x="50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36" name="Freeform 8960"/>
            <p:cNvSpPr>
              <a:spLocks/>
            </p:cNvSpPr>
            <p:nvPr/>
          </p:nvSpPr>
          <p:spPr bwMode="auto">
            <a:xfrm>
              <a:off x="2019" y="1919"/>
              <a:ext cx="86" cy="93"/>
            </a:xfrm>
            <a:custGeom>
              <a:avLst/>
              <a:gdLst>
                <a:gd name="T0" fmla="*/ 17 w 86"/>
                <a:gd name="T1" fmla="*/ 66 h 93"/>
                <a:gd name="T2" fmla="*/ 22 w 86"/>
                <a:gd name="T3" fmla="*/ 75 h 93"/>
                <a:gd name="T4" fmla="*/ 30 w 86"/>
                <a:gd name="T5" fmla="*/ 81 h 93"/>
                <a:gd name="T6" fmla="*/ 42 w 86"/>
                <a:gd name="T7" fmla="*/ 82 h 93"/>
                <a:gd name="T8" fmla="*/ 55 w 86"/>
                <a:gd name="T9" fmla="*/ 80 h 93"/>
                <a:gd name="T10" fmla="*/ 66 w 86"/>
                <a:gd name="T11" fmla="*/ 73 h 93"/>
                <a:gd name="T12" fmla="*/ 67 w 86"/>
                <a:gd name="T13" fmla="*/ 64 h 93"/>
                <a:gd name="T14" fmla="*/ 66 w 86"/>
                <a:gd name="T15" fmla="*/ 56 h 93"/>
                <a:gd name="T16" fmla="*/ 55 w 86"/>
                <a:gd name="T17" fmla="*/ 49 h 93"/>
                <a:gd name="T18" fmla="*/ 42 w 86"/>
                <a:gd name="T19" fmla="*/ 46 h 93"/>
                <a:gd name="T20" fmla="*/ 32 w 86"/>
                <a:gd name="T21" fmla="*/ 49 h 93"/>
                <a:gd name="T22" fmla="*/ 35 w 86"/>
                <a:gd name="T23" fmla="*/ 38 h 93"/>
                <a:gd name="T24" fmla="*/ 42 w 86"/>
                <a:gd name="T25" fmla="*/ 37 h 93"/>
                <a:gd name="T26" fmla="*/ 52 w 86"/>
                <a:gd name="T27" fmla="*/ 34 h 93"/>
                <a:gd name="T28" fmla="*/ 59 w 86"/>
                <a:gd name="T29" fmla="*/ 27 h 93"/>
                <a:gd name="T30" fmla="*/ 61 w 86"/>
                <a:gd name="T31" fmla="*/ 20 h 93"/>
                <a:gd name="T32" fmla="*/ 55 w 86"/>
                <a:gd name="T33" fmla="*/ 15 h 93"/>
                <a:gd name="T34" fmla="*/ 45 w 86"/>
                <a:gd name="T35" fmla="*/ 11 h 93"/>
                <a:gd name="T36" fmla="*/ 35 w 86"/>
                <a:gd name="T37" fmla="*/ 11 h 93"/>
                <a:gd name="T38" fmla="*/ 25 w 86"/>
                <a:gd name="T39" fmla="*/ 15 h 93"/>
                <a:gd name="T40" fmla="*/ 20 w 86"/>
                <a:gd name="T41" fmla="*/ 20 h 93"/>
                <a:gd name="T42" fmla="*/ 2 w 86"/>
                <a:gd name="T43" fmla="*/ 24 h 93"/>
                <a:gd name="T44" fmla="*/ 9 w 86"/>
                <a:gd name="T45" fmla="*/ 11 h 93"/>
                <a:gd name="T46" fmla="*/ 22 w 86"/>
                <a:gd name="T47" fmla="*/ 3 h 93"/>
                <a:gd name="T48" fmla="*/ 40 w 86"/>
                <a:gd name="T49" fmla="*/ 0 h 93"/>
                <a:gd name="T50" fmla="*/ 59 w 86"/>
                <a:gd name="T51" fmla="*/ 3 h 93"/>
                <a:gd name="T52" fmla="*/ 69 w 86"/>
                <a:gd name="T53" fmla="*/ 9 h 93"/>
                <a:gd name="T54" fmla="*/ 76 w 86"/>
                <a:gd name="T55" fmla="*/ 17 h 93"/>
                <a:gd name="T56" fmla="*/ 76 w 86"/>
                <a:gd name="T57" fmla="*/ 29 h 93"/>
                <a:gd name="T58" fmla="*/ 69 w 86"/>
                <a:gd name="T59" fmla="*/ 37 h 93"/>
                <a:gd name="T60" fmla="*/ 59 w 86"/>
                <a:gd name="T61" fmla="*/ 41 h 93"/>
                <a:gd name="T62" fmla="*/ 72 w 86"/>
                <a:gd name="T63" fmla="*/ 45 h 93"/>
                <a:gd name="T64" fmla="*/ 82 w 86"/>
                <a:gd name="T65" fmla="*/ 53 h 93"/>
                <a:gd name="T66" fmla="*/ 86 w 86"/>
                <a:gd name="T67" fmla="*/ 64 h 93"/>
                <a:gd name="T68" fmla="*/ 72 w 86"/>
                <a:gd name="T69" fmla="*/ 85 h 93"/>
                <a:gd name="T70" fmla="*/ 40 w 86"/>
                <a:gd name="T71" fmla="*/ 93 h 93"/>
                <a:gd name="T72" fmla="*/ 12 w 86"/>
                <a:gd name="T73" fmla="*/ 86 h 93"/>
                <a:gd name="T74" fmla="*/ 3 w 86"/>
                <a:gd name="T75" fmla="*/ 78 h 93"/>
                <a:gd name="T76" fmla="*/ 0 w 86"/>
                <a:gd name="T77" fmla="*/ 6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6" h="93">
                  <a:moveTo>
                    <a:pt x="0" y="68"/>
                  </a:moveTo>
                  <a:lnTo>
                    <a:pt x="17" y="66"/>
                  </a:lnTo>
                  <a:lnTo>
                    <a:pt x="19" y="72"/>
                  </a:lnTo>
                  <a:lnTo>
                    <a:pt x="22" y="75"/>
                  </a:lnTo>
                  <a:lnTo>
                    <a:pt x="25" y="79"/>
                  </a:lnTo>
                  <a:lnTo>
                    <a:pt x="30" y="81"/>
                  </a:lnTo>
                  <a:lnTo>
                    <a:pt x="35" y="82"/>
                  </a:lnTo>
                  <a:lnTo>
                    <a:pt x="42" y="82"/>
                  </a:lnTo>
                  <a:lnTo>
                    <a:pt x="49" y="82"/>
                  </a:lnTo>
                  <a:lnTo>
                    <a:pt x="55" y="80"/>
                  </a:lnTo>
                  <a:lnTo>
                    <a:pt x="61" y="78"/>
                  </a:lnTo>
                  <a:lnTo>
                    <a:pt x="66" y="73"/>
                  </a:lnTo>
                  <a:lnTo>
                    <a:pt x="67" y="68"/>
                  </a:lnTo>
                  <a:lnTo>
                    <a:pt x="67" y="64"/>
                  </a:lnTo>
                  <a:lnTo>
                    <a:pt x="67" y="59"/>
                  </a:lnTo>
                  <a:lnTo>
                    <a:pt x="66" y="56"/>
                  </a:lnTo>
                  <a:lnTo>
                    <a:pt x="61" y="52"/>
                  </a:lnTo>
                  <a:lnTo>
                    <a:pt x="55" y="49"/>
                  </a:lnTo>
                  <a:lnTo>
                    <a:pt x="50" y="47"/>
                  </a:lnTo>
                  <a:lnTo>
                    <a:pt x="42" y="46"/>
                  </a:lnTo>
                  <a:lnTo>
                    <a:pt x="37" y="47"/>
                  </a:lnTo>
                  <a:lnTo>
                    <a:pt x="32" y="49"/>
                  </a:lnTo>
                  <a:lnTo>
                    <a:pt x="34" y="37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42" y="37"/>
                  </a:lnTo>
                  <a:lnTo>
                    <a:pt x="47" y="36"/>
                  </a:lnTo>
                  <a:lnTo>
                    <a:pt x="52" y="34"/>
                  </a:lnTo>
                  <a:lnTo>
                    <a:pt x="57" y="31"/>
                  </a:lnTo>
                  <a:lnTo>
                    <a:pt x="59" y="27"/>
                  </a:lnTo>
                  <a:lnTo>
                    <a:pt x="61" y="24"/>
                  </a:lnTo>
                  <a:lnTo>
                    <a:pt x="61" y="20"/>
                  </a:lnTo>
                  <a:lnTo>
                    <a:pt x="57" y="17"/>
                  </a:lnTo>
                  <a:lnTo>
                    <a:pt x="55" y="15"/>
                  </a:lnTo>
                  <a:lnTo>
                    <a:pt x="50" y="12"/>
                  </a:lnTo>
                  <a:lnTo>
                    <a:pt x="45" y="11"/>
                  </a:lnTo>
                  <a:lnTo>
                    <a:pt x="40" y="11"/>
                  </a:lnTo>
                  <a:lnTo>
                    <a:pt x="35" y="11"/>
                  </a:lnTo>
                  <a:lnTo>
                    <a:pt x="30" y="12"/>
                  </a:lnTo>
                  <a:lnTo>
                    <a:pt x="25" y="15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9" y="25"/>
                  </a:lnTo>
                  <a:lnTo>
                    <a:pt x="2" y="24"/>
                  </a:lnTo>
                  <a:lnTo>
                    <a:pt x="3" y="17"/>
                  </a:lnTo>
                  <a:lnTo>
                    <a:pt x="9" y="11"/>
                  </a:lnTo>
                  <a:lnTo>
                    <a:pt x="15" y="6"/>
                  </a:lnTo>
                  <a:lnTo>
                    <a:pt x="22" y="3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9" y="3"/>
                  </a:lnTo>
                  <a:lnTo>
                    <a:pt x="64" y="5"/>
                  </a:lnTo>
                  <a:lnTo>
                    <a:pt x="69" y="9"/>
                  </a:lnTo>
                  <a:lnTo>
                    <a:pt x="72" y="12"/>
                  </a:lnTo>
                  <a:lnTo>
                    <a:pt x="76" y="17"/>
                  </a:lnTo>
                  <a:lnTo>
                    <a:pt x="77" y="23"/>
                  </a:lnTo>
                  <a:lnTo>
                    <a:pt x="76" y="29"/>
                  </a:lnTo>
                  <a:lnTo>
                    <a:pt x="72" y="33"/>
                  </a:lnTo>
                  <a:lnTo>
                    <a:pt x="69" y="37"/>
                  </a:lnTo>
                  <a:lnTo>
                    <a:pt x="66" y="39"/>
                  </a:lnTo>
                  <a:lnTo>
                    <a:pt x="59" y="41"/>
                  </a:lnTo>
                  <a:lnTo>
                    <a:pt x="67" y="43"/>
                  </a:lnTo>
                  <a:lnTo>
                    <a:pt x="72" y="45"/>
                  </a:lnTo>
                  <a:lnTo>
                    <a:pt x="77" y="50"/>
                  </a:lnTo>
                  <a:lnTo>
                    <a:pt x="82" y="53"/>
                  </a:lnTo>
                  <a:lnTo>
                    <a:pt x="84" y="58"/>
                  </a:lnTo>
                  <a:lnTo>
                    <a:pt x="86" y="64"/>
                  </a:lnTo>
                  <a:lnTo>
                    <a:pt x="82" y="75"/>
                  </a:lnTo>
                  <a:lnTo>
                    <a:pt x="72" y="85"/>
                  </a:lnTo>
                  <a:lnTo>
                    <a:pt x="59" y="91"/>
                  </a:lnTo>
                  <a:lnTo>
                    <a:pt x="40" y="93"/>
                  </a:lnTo>
                  <a:lnTo>
                    <a:pt x="25" y="92"/>
                  </a:lnTo>
                  <a:lnTo>
                    <a:pt x="12" y="86"/>
                  </a:lnTo>
                  <a:lnTo>
                    <a:pt x="7" y="82"/>
                  </a:lnTo>
                  <a:lnTo>
                    <a:pt x="3" y="78"/>
                  </a:lnTo>
                  <a:lnTo>
                    <a:pt x="0" y="73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37" name="Freeform 8961"/>
            <p:cNvSpPr>
              <a:spLocks noEditPoints="1"/>
            </p:cNvSpPr>
            <p:nvPr/>
          </p:nvSpPr>
          <p:spPr bwMode="auto">
            <a:xfrm>
              <a:off x="2118" y="1952"/>
              <a:ext cx="96" cy="60"/>
            </a:xfrm>
            <a:custGeom>
              <a:avLst/>
              <a:gdLst>
                <a:gd name="T0" fmla="*/ 96 w 96"/>
                <a:gd name="T1" fmla="*/ 11 h 60"/>
                <a:gd name="T2" fmla="*/ 55 w 96"/>
                <a:gd name="T3" fmla="*/ 11 h 60"/>
                <a:gd name="T4" fmla="*/ 64 w 96"/>
                <a:gd name="T5" fmla="*/ 14 h 60"/>
                <a:gd name="T6" fmla="*/ 71 w 96"/>
                <a:gd name="T7" fmla="*/ 18 h 60"/>
                <a:gd name="T8" fmla="*/ 76 w 96"/>
                <a:gd name="T9" fmla="*/ 23 h 60"/>
                <a:gd name="T10" fmla="*/ 81 w 96"/>
                <a:gd name="T11" fmla="*/ 27 h 60"/>
                <a:gd name="T12" fmla="*/ 82 w 96"/>
                <a:gd name="T13" fmla="*/ 32 h 60"/>
                <a:gd name="T14" fmla="*/ 84 w 96"/>
                <a:gd name="T15" fmla="*/ 37 h 60"/>
                <a:gd name="T16" fmla="*/ 82 w 96"/>
                <a:gd name="T17" fmla="*/ 44 h 60"/>
                <a:gd name="T18" fmla="*/ 79 w 96"/>
                <a:gd name="T19" fmla="*/ 48 h 60"/>
                <a:gd name="T20" fmla="*/ 72 w 96"/>
                <a:gd name="T21" fmla="*/ 53 h 60"/>
                <a:gd name="T22" fmla="*/ 60 w 96"/>
                <a:gd name="T23" fmla="*/ 59 h 60"/>
                <a:gd name="T24" fmla="*/ 44 w 96"/>
                <a:gd name="T25" fmla="*/ 60 h 60"/>
                <a:gd name="T26" fmla="*/ 27 w 96"/>
                <a:gd name="T27" fmla="*/ 58 h 60"/>
                <a:gd name="T28" fmla="*/ 12 w 96"/>
                <a:gd name="T29" fmla="*/ 51 h 60"/>
                <a:gd name="T30" fmla="*/ 3 w 96"/>
                <a:gd name="T31" fmla="*/ 40 h 60"/>
                <a:gd name="T32" fmla="*/ 0 w 96"/>
                <a:gd name="T33" fmla="*/ 28 h 60"/>
                <a:gd name="T34" fmla="*/ 0 w 96"/>
                <a:gd name="T35" fmla="*/ 23 h 60"/>
                <a:gd name="T36" fmla="*/ 2 w 96"/>
                <a:gd name="T37" fmla="*/ 18 h 60"/>
                <a:gd name="T38" fmla="*/ 5 w 96"/>
                <a:gd name="T39" fmla="*/ 13 h 60"/>
                <a:gd name="T40" fmla="*/ 8 w 96"/>
                <a:gd name="T41" fmla="*/ 10 h 60"/>
                <a:gd name="T42" fmla="*/ 14 w 96"/>
                <a:gd name="T43" fmla="*/ 6 h 60"/>
                <a:gd name="T44" fmla="*/ 19 w 96"/>
                <a:gd name="T45" fmla="*/ 4 h 60"/>
                <a:gd name="T46" fmla="*/ 25 w 96"/>
                <a:gd name="T47" fmla="*/ 1 h 60"/>
                <a:gd name="T48" fmla="*/ 34 w 96"/>
                <a:gd name="T49" fmla="*/ 0 h 60"/>
                <a:gd name="T50" fmla="*/ 44 w 96"/>
                <a:gd name="T51" fmla="*/ 0 h 60"/>
                <a:gd name="T52" fmla="*/ 96 w 96"/>
                <a:gd name="T53" fmla="*/ 0 h 60"/>
                <a:gd name="T54" fmla="*/ 96 w 96"/>
                <a:gd name="T55" fmla="*/ 11 h 60"/>
                <a:gd name="T56" fmla="*/ 50 w 96"/>
                <a:gd name="T57" fmla="*/ 11 h 60"/>
                <a:gd name="T58" fmla="*/ 47 w 96"/>
                <a:gd name="T59" fmla="*/ 10 h 60"/>
                <a:gd name="T60" fmla="*/ 45 w 96"/>
                <a:gd name="T61" fmla="*/ 10 h 60"/>
                <a:gd name="T62" fmla="*/ 35 w 96"/>
                <a:gd name="T63" fmla="*/ 10 h 60"/>
                <a:gd name="T64" fmla="*/ 29 w 96"/>
                <a:gd name="T65" fmla="*/ 12 h 60"/>
                <a:gd name="T66" fmla="*/ 24 w 96"/>
                <a:gd name="T67" fmla="*/ 14 h 60"/>
                <a:gd name="T68" fmla="*/ 20 w 96"/>
                <a:gd name="T69" fmla="*/ 19 h 60"/>
                <a:gd name="T70" fmla="*/ 17 w 96"/>
                <a:gd name="T71" fmla="*/ 24 h 60"/>
                <a:gd name="T72" fmla="*/ 17 w 96"/>
                <a:gd name="T73" fmla="*/ 30 h 60"/>
                <a:gd name="T74" fmla="*/ 19 w 96"/>
                <a:gd name="T75" fmla="*/ 40 h 60"/>
                <a:gd name="T76" fmla="*/ 25 w 96"/>
                <a:gd name="T77" fmla="*/ 48 h 60"/>
                <a:gd name="T78" fmla="*/ 30 w 96"/>
                <a:gd name="T79" fmla="*/ 53 h 60"/>
                <a:gd name="T80" fmla="*/ 37 w 96"/>
                <a:gd name="T81" fmla="*/ 55 h 60"/>
                <a:gd name="T82" fmla="*/ 44 w 96"/>
                <a:gd name="T83" fmla="*/ 57 h 60"/>
                <a:gd name="T84" fmla="*/ 50 w 96"/>
                <a:gd name="T85" fmla="*/ 55 h 60"/>
                <a:gd name="T86" fmla="*/ 55 w 96"/>
                <a:gd name="T87" fmla="*/ 54 h 60"/>
                <a:gd name="T88" fmla="*/ 60 w 96"/>
                <a:gd name="T89" fmla="*/ 51 h 60"/>
                <a:gd name="T90" fmla="*/ 64 w 96"/>
                <a:gd name="T91" fmla="*/ 47 h 60"/>
                <a:gd name="T92" fmla="*/ 66 w 96"/>
                <a:gd name="T93" fmla="*/ 42 h 60"/>
                <a:gd name="T94" fmla="*/ 66 w 96"/>
                <a:gd name="T95" fmla="*/ 35 h 60"/>
                <a:gd name="T96" fmla="*/ 62 w 96"/>
                <a:gd name="T97" fmla="*/ 23 h 60"/>
                <a:gd name="T98" fmla="*/ 50 w 96"/>
                <a:gd name="T99" fmla="*/ 1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6" h="60">
                  <a:moveTo>
                    <a:pt x="96" y="11"/>
                  </a:moveTo>
                  <a:lnTo>
                    <a:pt x="55" y="11"/>
                  </a:lnTo>
                  <a:lnTo>
                    <a:pt x="64" y="14"/>
                  </a:lnTo>
                  <a:lnTo>
                    <a:pt x="71" y="18"/>
                  </a:lnTo>
                  <a:lnTo>
                    <a:pt x="76" y="23"/>
                  </a:lnTo>
                  <a:lnTo>
                    <a:pt x="81" y="27"/>
                  </a:lnTo>
                  <a:lnTo>
                    <a:pt x="82" y="32"/>
                  </a:lnTo>
                  <a:lnTo>
                    <a:pt x="84" y="37"/>
                  </a:lnTo>
                  <a:lnTo>
                    <a:pt x="82" y="44"/>
                  </a:lnTo>
                  <a:lnTo>
                    <a:pt x="79" y="48"/>
                  </a:lnTo>
                  <a:lnTo>
                    <a:pt x="72" y="53"/>
                  </a:lnTo>
                  <a:lnTo>
                    <a:pt x="60" y="59"/>
                  </a:lnTo>
                  <a:lnTo>
                    <a:pt x="44" y="60"/>
                  </a:lnTo>
                  <a:lnTo>
                    <a:pt x="27" y="58"/>
                  </a:lnTo>
                  <a:lnTo>
                    <a:pt x="12" y="51"/>
                  </a:lnTo>
                  <a:lnTo>
                    <a:pt x="3" y="40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2" y="18"/>
                  </a:lnTo>
                  <a:lnTo>
                    <a:pt x="5" y="13"/>
                  </a:lnTo>
                  <a:lnTo>
                    <a:pt x="8" y="10"/>
                  </a:lnTo>
                  <a:lnTo>
                    <a:pt x="14" y="6"/>
                  </a:lnTo>
                  <a:lnTo>
                    <a:pt x="19" y="4"/>
                  </a:lnTo>
                  <a:lnTo>
                    <a:pt x="25" y="1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96" y="0"/>
                  </a:lnTo>
                  <a:lnTo>
                    <a:pt x="96" y="11"/>
                  </a:lnTo>
                  <a:close/>
                  <a:moveTo>
                    <a:pt x="50" y="11"/>
                  </a:moveTo>
                  <a:lnTo>
                    <a:pt x="47" y="10"/>
                  </a:lnTo>
                  <a:lnTo>
                    <a:pt x="45" y="10"/>
                  </a:lnTo>
                  <a:lnTo>
                    <a:pt x="35" y="10"/>
                  </a:lnTo>
                  <a:lnTo>
                    <a:pt x="29" y="12"/>
                  </a:lnTo>
                  <a:lnTo>
                    <a:pt x="24" y="14"/>
                  </a:lnTo>
                  <a:lnTo>
                    <a:pt x="20" y="19"/>
                  </a:lnTo>
                  <a:lnTo>
                    <a:pt x="17" y="24"/>
                  </a:lnTo>
                  <a:lnTo>
                    <a:pt x="17" y="30"/>
                  </a:lnTo>
                  <a:lnTo>
                    <a:pt x="19" y="40"/>
                  </a:lnTo>
                  <a:lnTo>
                    <a:pt x="25" y="48"/>
                  </a:lnTo>
                  <a:lnTo>
                    <a:pt x="30" y="53"/>
                  </a:lnTo>
                  <a:lnTo>
                    <a:pt x="37" y="55"/>
                  </a:lnTo>
                  <a:lnTo>
                    <a:pt x="44" y="57"/>
                  </a:lnTo>
                  <a:lnTo>
                    <a:pt x="50" y="55"/>
                  </a:lnTo>
                  <a:lnTo>
                    <a:pt x="55" y="54"/>
                  </a:lnTo>
                  <a:lnTo>
                    <a:pt x="60" y="51"/>
                  </a:lnTo>
                  <a:lnTo>
                    <a:pt x="64" y="47"/>
                  </a:lnTo>
                  <a:lnTo>
                    <a:pt x="66" y="42"/>
                  </a:lnTo>
                  <a:lnTo>
                    <a:pt x="66" y="35"/>
                  </a:lnTo>
                  <a:lnTo>
                    <a:pt x="62" y="23"/>
                  </a:lnTo>
                  <a:lnTo>
                    <a:pt x="50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38" name="Freeform 8962"/>
            <p:cNvSpPr>
              <a:spLocks/>
            </p:cNvSpPr>
            <p:nvPr/>
          </p:nvSpPr>
          <p:spPr bwMode="auto">
            <a:xfrm>
              <a:off x="2578" y="3539"/>
              <a:ext cx="102" cy="93"/>
            </a:xfrm>
            <a:custGeom>
              <a:avLst/>
              <a:gdLst>
                <a:gd name="T0" fmla="*/ 16 w 102"/>
                <a:gd name="T1" fmla="*/ 61 h 93"/>
                <a:gd name="T2" fmla="*/ 20 w 102"/>
                <a:gd name="T3" fmla="*/ 69 h 93"/>
                <a:gd name="T4" fmla="*/ 25 w 102"/>
                <a:gd name="T5" fmla="*/ 76 h 93"/>
                <a:gd name="T6" fmla="*/ 35 w 102"/>
                <a:gd name="T7" fmla="*/ 80 h 93"/>
                <a:gd name="T8" fmla="*/ 53 w 102"/>
                <a:gd name="T9" fmla="*/ 83 h 93"/>
                <a:gd name="T10" fmla="*/ 70 w 102"/>
                <a:gd name="T11" fmla="*/ 80 h 93"/>
                <a:gd name="T12" fmla="*/ 82 w 102"/>
                <a:gd name="T13" fmla="*/ 75 h 93"/>
                <a:gd name="T14" fmla="*/ 85 w 102"/>
                <a:gd name="T15" fmla="*/ 66 h 93"/>
                <a:gd name="T16" fmla="*/ 82 w 102"/>
                <a:gd name="T17" fmla="*/ 59 h 93"/>
                <a:gd name="T18" fmla="*/ 70 w 102"/>
                <a:gd name="T19" fmla="*/ 55 h 93"/>
                <a:gd name="T20" fmla="*/ 58 w 102"/>
                <a:gd name="T21" fmla="*/ 51 h 93"/>
                <a:gd name="T22" fmla="*/ 38 w 102"/>
                <a:gd name="T23" fmla="*/ 48 h 93"/>
                <a:gd name="T24" fmla="*/ 23 w 102"/>
                <a:gd name="T25" fmla="*/ 44 h 93"/>
                <a:gd name="T26" fmla="*/ 13 w 102"/>
                <a:gd name="T27" fmla="*/ 39 h 93"/>
                <a:gd name="T28" fmla="*/ 6 w 102"/>
                <a:gd name="T29" fmla="*/ 30 h 93"/>
                <a:gd name="T30" fmla="*/ 5 w 102"/>
                <a:gd name="T31" fmla="*/ 20 h 93"/>
                <a:gd name="T32" fmla="*/ 10 w 102"/>
                <a:gd name="T33" fmla="*/ 11 h 93"/>
                <a:gd name="T34" fmla="*/ 20 w 102"/>
                <a:gd name="T35" fmla="*/ 4 h 93"/>
                <a:gd name="T36" fmla="*/ 33 w 102"/>
                <a:gd name="T37" fmla="*/ 1 h 93"/>
                <a:gd name="T38" fmla="*/ 50 w 102"/>
                <a:gd name="T39" fmla="*/ 0 h 93"/>
                <a:gd name="T40" fmla="*/ 67 w 102"/>
                <a:gd name="T41" fmla="*/ 1 h 93"/>
                <a:gd name="T42" fmla="*/ 82 w 102"/>
                <a:gd name="T43" fmla="*/ 5 h 93"/>
                <a:gd name="T44" fmla="*/ 92 w 102"/>
                <a:gd name="T45" fmla="*/ 13 h 93"/>
                <a:gd name="T46" fmla="*/ 97 w 102"/>
                <a:gd name="T47" fmla="*/ 22 h 93"/>
                <a:gd name="T48" fmla="*/ 82 w 102"/>
                <a:gd name="T49" fmla="*/ 27 h 93"/>
                <a:gd name="T50" fmla="*/ 77 w 102"/>
                <a:gd name="T51" fmla="*/ 17 h 93"/>
                <a:gd name="T52" fmla="*/ 67 w 102"/>
                <a:gd name="T53" fmla="*/ 11 h 93"/>
                <a:gd name="T54" fmla="*/ 50 w 102"/>
                <a:gd name="T55" fmla="*/ 10 h 93"/>
                <a:gd name="T56" fmla="*/ 35 w 102"/>
                <a:gd name="T57" fmla="*/ 11 h 93"/>
                <a:gd name="T58" fmla="*/ 25 w 102"/>
                <a:gd name="T59" fmla="*/ 16 h 93"/>
                <a:gd name="T60" fmla="*/ 21 w 102"/>
                <a:gd name="T61" fmla="*/ 23 h 93"/>
                <a:gd name="T62" fmla="*/ 25 w 102"/>
                <a:gd name="T63" fmla="*/ 29 h 93"/>
                <a:gd name="T64" fmla="*/ 30 w 102"/>
                <a:gd name="T65" fmla="*/ 34 h 93"/>
                <a:gd name="T66" fmla="*/ 43 w 102"/>
                <a:gd name="T67" fmla="*/ 36 h 93"/>
                <a:gd name="T68" fmla="*/ 68 w 102"/>
                <a:gd name="T69" fmla="*/ 42 h 93"/>
                <a:gd name="T70" fmla="*/ 87 w 102"/>
                <a:gd name="T71" fmla="*/ 47 h 93"/>
                <a:gd name="T72" fmla="*/ 97 w 102"/>
                <a:gd name="T73" fmla="*/ 54 h 93"/>
                <a:gd name="T74" fmla="*/ 102 w 102"/>
                <a:gd name="T75" fmla="*/ 62 h 93"/>
                <a:gd name="T76" fmla="*/ 102 w 102"/>
                <a:gd name="T77" fmla="*/ 71 h 93"/>
                <a:gd name="T78" fmla="*/ 95 w 102"/>
                <a:gd name="T79" fmla="*/ 80 h 93"/>
                <a:gd name="T80" fmla="*/ 85 w 102"/>
                <a:gd name="T81" fmla="*/ 88 h 93"/>
                <a:gd name="T82" fmla="*/ 72 w 102"/>
                <a:gd name="T83" fmla="*/ 92 h 93"/>
                <a:gd name="T84" fmla="*/ 55 w 102"/>
                <a:gd name="T85" fmla="*/ 93 h 93"/>
                <a:gd name="T86" fmla="*/ 25 w 102"/>
                <a:gd name="T87" fmla="*/ 90 h 93"/>
                <a:gd name="T88" fmla="*/ 11 w 102"/>
                <a:gd name="T89" fmla="*/ 83 h 93"/>
                <a:gd name="T90" fmla="*/ 3 w 102"/>
                <a:gd name="T91" fmla="*/ 72 h 93"/>
                <a:gd name="T92" fmla="*/ 0 w 102"/>
                <a:gd name="T93" fmla="*/ 6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2" h="93">
                  <a:moveTo>
                    <a:pt x="0" y="61"/>
                  </a:moveTo>
                  <a:lnTo>
                    <a:pt x="16" y="61"/>
                  </a:lnTo>
                  <a:lnTo>
                    <a:pt x="18" y="65"/>
                  </a:lnTo>
                  <a:lnTo>
                    <a:pt x="20" y="69"/>
                  </a:lnTo>
                  <a:lnTo>
                    <a:pt x="21" y="72"/>
                  </a:lnTo>
                  <a:lnTo>
                    <a:pt x="25" y="76"/>
                  </a:lnTo>
                  <a:lnTo>
                    <a:pt x="28" y="78"/>
                  </a:lnTo>
                  <a:lnTo>
                    <a:pt x="35" y="80"/>
                  </a:lnTo>
                  <a:lnTo>
                    <a:pt x="43" y="82"/>
                  </a:lnTo>
                  <a:lnTo>
                    <a:pt x="53" y="83"/>
                  </a:lnTo>
                  <a:lnTo>
                    <a:pt x="62" y="83"/>
                  </a:lnTo>
                  <a:lnTo>
                    <a:pt x="70" y="80"/>
                  </a:lnTo>
                  <a:lnTo>
                    <a:pt x="77" y="78"/>
                  </a:lnTo>
                  <a:lnTo>
                    <a:pt x="82" y="75"/>
                  </a:lnTo>
                  <a:lnTo>
                    <a:pt x="84" y="71"/>
                  </a:lnTo>
                  <a:lnTo>
                    <a:pt x="85" y="66"/>
                  </a:lnTo>
                  <a:lnTo>
                    <a:pt x="84" y="63"/>
                  </a:lnTo>
                  <a:lnTo>
                    <a:pt x="82" y="59"/>
                  </a:lnTo>
                  <a:lnTo>
                    <a:pt x="77" y="57"/>
                  </a:lnTo>
                  <a:lnTo>
                    <a:pt x="70" y="55"/>
                  </a:lnTo>
                  <a:lnTo>
                    <a:pt x="65" y="54"/>
                  </a:lnTo>
                  <a:lnTo>
                    <a:pt x="58" y="51"/>
                  </a:lnTo>
                  <a:lnTo>
                    <a:pt x="48" y="50"/>
                  </a:lnTo>
                  <a:lnTo>
                    <a:pt x="38" y="48"/>
                  </a:lnTo>
                  <a:lnTo>
                    <a:pt x="30" y="47"/>
                  </a:lnTo>
                  <a:lnTo>
                    <a:pt x="23" y="44"/>
                  </a:lnTo>
                  <a:lnTo>
                    <a:pt x="18" y="42"/>
                  </a:lnTo>
                  <a:lnTo>
                    <a:pt x="13" y="39"/>
                  </a:lnTo>
                  <a:lnTo>
                    <a:pt x="10" y="36"/>
                  </a:lnTo>
                  <a:lnTo>
                    <a:pt x="6" y="30"/>
                  </a:lnTo>
                  <a:lnTo>
                    <a:pt x="5" y="24"/>
                  </a:lnTo>
                  <a:lnTo>
                    <a:pt x="5" y="20"/>
                  </a:lnTo>
                  <a:lnTo>
                    <a:pt x="8" y="16"/>
                  </a:lnTo>
                  <a:lnTo>
                    <a:pt x="10" y="11"/>
                  </a:lnTo>
                  <a:lnTo>
                    <a:pt x="15" y="8"/>
                  </a:lnTo>
                  <a:lnTo>
                    <a:pt x="20" y="4"/>
                  </a:lnTo>
                  <a:lnTo>
                    <a:pt x="27" y="2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0"/>
                  </a:lnTo>
                  <a:lnTo>
                    <a:pt x="67" y="1"/>
                  </a:lnTo>
                  <a:lnTo>
                    <a:pt x="75" y="2"/>
                  </a:lnTo>
                  <a:lnTo>
                    <a:pt x="82" y="5"/>
                  </a:lnTo>
                  <a:lnTo>
                    <a:pt x="87" y="8"/>
                  </a:lnTo>
                  <a:lnTo>
                    <a:pt x="92" y="13"/>
                  </a:lnTo>
                  <a:lnTo>
                    <a:pt x="95" y="17"/>
                  </a:lnTo>
                  <a:lnTo>
                    <a:pt x="97" y="22"/>
                  </a:lnTo>
                  <a:lnTo>
                    <a:pt x="99" y="27"/>
                  </a:lnTo>
                  <a:lnTo>
                    <a:pt x="82" y="27"/>
                  </a:lnTo>
                  <a:lnTo>
                    <a:pt x="80" y="22"/>
                  </a:lnTo>
                  <a:lnTo>
                    <a:pt x="77" y="17"/>
                  </a:lnTo>
                  <a:lnTo>
                    <a:pt x="72" y="14"/>
                  </a:lnTo>
                  <a:lnTo>
                    <a:pt x="67" y="11"/>
                  </a:lnTo>
                  <a:lnTo>
                    <a:pt x="60" y="10"/>
                  </a:lnTo>
                  <a:lnTo>
                    <a:pt x="50" y="10"/>
                  </a:lnTo>
                  <a:lnTo>
                    <a:pt x="42" y="10"/>
                  </a:lnTo>
                  <a:lnTo>
                    <a:pt x="35" y="11"/>
                  </a:lnTo>
                  <a:lnTo>
                    <a:pt x="28" y="14"/>
                  </a:lnTo>
                  <a:lnTo>
                    <a:pt x="25" y="16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23" y="27"/>
                  </a:lnTo>
                  <a:lnTo>
                    <a:pt x="25" y="29"/>
                  </a:lnTo>
                  <a:lnTo>
                    <a:pt x="27" y="31"/>
                  </a:lnTo>
                  <a:lnTo>
                    <a:pt x="30" y="34"/>
                  </a:lnTo>
                  <a:lnTo>
                    <a:pt x="35" y="35"/>
                  </a:lnTo>
                  <a:lnTo>
                    <a:pt x="43" y="36"/>
                  </a:lnTo>
                  <a:lnTo>
                    <a:pt x="52" y="38"/>
                  </a:lnTo>
                  <a:lnTo>
                    <a:pt x="68" y="42"/>
                  </a:lnTo>
                  <a:lnTo>
                    <a:pt x="80" y="44"/>
                  </a:lnTo>
                  <a:lnTo>
                    <a:pt x="87" y="47"/>
                  </a:lnTo>
                  <a:lnTo>
                    <a:pt x="92" y="50"/>
                  </a:lnTo>
                  <a:lnTo>
                    <a:pt x="97" y="54"/>
                  </a:lnTo>
                  <a:lnTo>
                    <a:pt x="100" y="57"/>
                  </a:lnTo>
                  <a:lnTo>
                    <a:pt x="102" y="62"/>
                  </a:lnTo>
                  <a:lnTo>
                    <a:pt x="102" y="66"/>
                  </a:lnTo>
                  <a:lnTo>
                    <a:pt x="102" y="71"/>
                  </a:lnTo>
                  <a:lnTo>
                    <a:pt x="99" y="76"/>
                  </a:lnTo>
                  <a:lnTo>
                    <a:pt x="95" y="80"/>
                  </a:lnTo>
                  <a:lnTo>
                    <a:pt x="92" y="84"/>
                  </a:lnTo>
                  <a:lnTo>
                    <a:pt x="85" y="88"/>
                  </a:lnTo>
                  <a:lnTo>
                    <a:pt x="79" y="90"/>
                  </a:lnTo>
                  <a:lnTo>
                    <a:pt x="72" y="92"/>
                  </a:lnTo>
                  <a:lnTo>
                    <a:pt x="63" y="93"/>
                  </a:lnTo>
                  <a:lnTo>
                    <a:pt x="55" y="93"/>
                  </a:lnTo>
                  <a:lnTo>
                    <a:pt x="38" y="92"/>
                  </a:lnTo>
                  <a:lnTo>
                    <a:pt x="25" y="90"/>
                  </a:lnTo>
                  <a:lnTo>
                    <a:pt x="18" y="86"/>
                  </a:lnTo>
                  <a:lnTo>
                    <a:pt x="11" y="83"/>
                  </a:lnTo>
                  <a:lnTo>
                    <a:pt x="6" y="78"/>
                  </a:lnTo>
                  <a:lnTo>
                    <a:pt x="3" y="72"/>
                  </a:lnTo>
                  <a:lnTo>
                    <a:pt x="0" y="66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39" name="Freeform 8963"/>
            <p:cNvSpPr>
              <a:spLocks/>
            </p:cNvSpPr>
            <p:nvPr/>
          </p:nvSpPr>
          <p:spPr bwMode="auto">
            <a:xfrm>
              <a:off x="2698" y="3539"/>
              <a:ext cx="104" cy="93"/>
            </a:xfrm>
            <a:custGeom>
              <a:avLst/>
              <a:gdLst>
                <a:gd name="T0" fmla="*/ 19 w 104"/>
                <a:gd name="T1" fmla="*/ 61 h 93"/>
                <a:gd name="T2" fmla="*/ 21 w 104"/>
                <a:gd name="T3" fmla="*/ 69 h 93"/>
                <a:gd name="T4" fmla="*/ 27 w 104"/>
                <a:gd name="T5" fmla="*/ 76 h 93"/>
                <a:gd name="T6" fmla="*/ 36 w 104"/>
                <a:gd name="T7" fmla="*/ 80 h 93"/>
                <a:gd name="T8" fmla="*/ 56 w 104"/>
                <a:gd name="T9" fmla="*/ 83 h 93"/>
                <a:gd name="T10" fmla="*/ 73 w 104"/>
                <a:gd name="T11" fmla="*/ 80 h 93"/>
                <a:gd name="T12" fmla="*/ 83 w 104"/>
                <a:gd name="T13" fmla="*/ 75 h 93"/>
                <a:gd name="T14" fmla="*/ 86 w 104"/>
                <a:gd name="T15" fmla="*/ 66 h 93"/>
                <a:gd name="T16" fmla="*/ 83 w 104"/>
                <a:gd name="T17" fmla="*/ 59 h 93"/>
                <a:gd name="T18" fmla="*/ 73 w 104"/>
                <a:gd name="T19" fmla="*/ 55 h 93"/>
                <a:gd name="T20" fmla="*/ 59 w 104"/>
                <a:gd name="T21" fmla="*/ 51 h 93"/>
                <a:gd name="T22" fmla="*/ 39 w 104"/>
                <a:gd name="T23" fmla="*/ 48 h 93"/>
                <a:gd name="T24" fmla="*/ 26 w 104"/>
                <a:gd name="T25" fmla="*/ 44 h 93"/>
                <a:gd name="T26" fmla="*/ 16 w 104"/>
                <a:gd name="T27" fmla="*/ 39 h 93"/>
                <a:gd name="T28" fmla="*/ 7 w 104"/>
                <a:gd name="T29" fmla="*/ 30 h 93"/>
                <a:gd name="T30" fmla="*/ 7 w 104"/>
                <a:gd name="T31" fmla="*/ 20 h 93"/>
                <a:gd name="T32" fmla="*/ 12 w 104"/>
                <a:gd name="T33" fmla="*/ 11 h 93"/>
                <a:gd name="T34" fmla="*/ 22 w 104"/>
                <a:gd name="T35" fmla="*/ 4 h 93"/>
                <a:gd name="T36" fmla="*/ 36 w 104"/>
                <a:gd name="T37" fmla="*/ 1 h 93"/>
                <a:gd name="T38" fmla="*/ 52 w 104"/>
                <a:gd name="T39" fmla="*/ 0 h 93"/>
                <a:gd name="T40" fmla="*/ 69 w 104"/>
                <a:gd name="T41" fmla="*/ 1 h 93"/>
                <a:gd name="T42" fmla="*/ 84 w 104"/>
                <a:gd name="T43" fmla="*/ 5 h 93"/>
                <a:gd name="T44" fmla="*/ 94 w 104"/>
                <a:gd name="T45" fmla="*/ 13 h 93"/>
                <a:gd name="T46" fmla="*/ 99 w 104"/>
                <a:gd name="T47" fmla="*/ 22 h 93"/>
                <a:gd name="T48" fmla="*/ 83 w 104"/>
                <a:gd name="T49" fmla="*/ 27 h 93"/>
                <a:gd name="T50" fmla="*/ 79 w 104"/>
                <a:gd name="T51" fmla="*/ 17 h 93"/>
                <a:gd name="T52" fmla="*/ 69 w 104"/>
                <a:gd name="T53" fmla="*/ 11 h 93"/>
                <a:gd name="T54" fmla="*/ 52 w 104"/>
                <a:gd name="T55" fmla="*/ 10 h 93"/>
                <a:gd name="T56" fmla="*/ 36 w 104"/>
                <a:gd name="T57" fmla="*/ 11 h 93"/>
                <a:gd name="T58" fmla="*/ 27 w 104"/>
                <a:gd name="T59" fmla="*/ 16 h 93"/>
                <a:gd name="T60" fmla="*/ 24 w 104"/>
                <a:gd name="T61" fmla="*/ 23 h 93"/>
                <a:gd name="T62" fmla="*/ 26 w 104"/>
                <a:gd name="T63" fmla="*/ 29 h 93"/>
                <a:gd name="T64" fmla="*/ 32 w 104"/>
                <a:gd name="T65" fmla="*/ 34 h 93"/>
                <a:gd name="T66" fmla="*/ 44 w 104"/>
                <a:gd name="T67" fmla="*/ 36 h 93"/>
                <a:gd name="T68" fmla="*/ 71 w 104"/>
                <a:gd name="T69" fmla="*/ 42 h 93"/>
                <a:gd name="T70" fmla="*/ 89 w 104"/>
                <a:gd name="T71" fmla="*/ 47 h 93"/>
                <a:gd name="T72" fmla="*/ 98 w 104"/>
                <a:gd name="T73" fmla="*/ 54 h 93"/>
                <a:gd name="T74" fmla="*/ 103 w 104"/>
                <a:gd name="T75" fmla="*/ 62 h 93"/>
                <a:gd name="T76" fmla="*/ 103 w 104"/>
                <a:gd name="T77" fmla="*/ 71 h 93"/>
                <a:gd name="T78" fmla="*/ 98 w 104"/>
                <a:gd name="T79" fmla="*/ 80 h 93"/>
                <a:gd name="T80" fmla="*/ 88 w 104"/>
                <a:gd name="T81" fmla="*/ 88 h 93"/>
                <a:gd name="T82" fmla="*/ 73 w 104"/>
                <a:gd name="T83" fmla="*/ 92 h 93"/>
                <a:gd name="T84" fmla="*/ 56 w 104"/>
                <a:gd name="T85" fmla="*/ 93 h 93"/>
                <a:gd name="T86" fmla="*/ 27 w 104"/>
                <a:gd name="T87" fmla="*/ 90 h 93"/>
                <a:gd name="T88" fmla="*/ 14 w 104"/>
                <a:gd name="T89" fmla="*/ 83 h 93"/>
                <a:gd name="T90" fmla="*/ 4 w 104"/>
                <a:gd name="T91" fmla="*/ 72 h 93"/>
                <a:gd name="T92" fmla="*/ 0 w 104"/>
                <a:gd name="T93" fmla="*/ 6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4" h="93">
                  <a:moveTo>
                    <a:pt x="0" y="61"/>
                  </a:moveTo>
                  <a:lnTo>
                    <a:pt x="19" y="61"/>
                  </a:lnTo>
                  <a:lnTo>
                    <a:pt x="19" y="65"/>
                  </a:lnTo>
                  <a:lnTo>
                    <a:pt x="21" y="69"/>
                  </a:lnTo>
                  <a:lnTo>
                    <a:pt x="24" y="72"/>
                  </a:lnTo>
                  <a:lnTo>
                    <a:pt x="27" y="76"/>
                  </a:lnTo>
                  <a:lnTo>
                    <a:pt x="31" y="78"/>
                  </a:lnTo>
                  <a:lnTo>
                    <a:pt x="36" y="80"/>
                  </a:lnTo>
                  <a:lnTo>
                    <a:pt x="46" y="82"/>
                  </a:lnTo>
                  <a:lnTo>
                    <a:pt x="56" y="83"/>
                  </a:lnTo>
                  <a:lnTo>
                    <a:pt x="64" y="83"/>
                  </a:lnTo>
                  <a:lnTo>
                    <a:pt x="73" y="80"/>
                  </a:lnTo>
                  <a:lnTo>
                    <a:pt x="79" y="78"/>
                  </a:lnTo>
                  <a:lnTo>
                    <a:pt x="83" y="75"/>
                  </a:lnTo>
                  <a:lnTo>
                    <a:pt x="86" y="71"/>
                  </a:lnTo>
                  <a:lnTo>
                    <a:pt x="86" y="66"/>
                  </a:lnTo>
                  <a:lnTo>
                    <a:pt x="86" y="63"/>
                  </a:lnTo>
                  <a:lnTo>
                    <a:pt x="83" y="59"/>
                  </a:lnTo>
                  <a:lnTo>
                    <a:pt x="79" y="57"/>
                  </a:lnTo>
                  <a:lnTo>
                    <a:pt x="73" y="55"/>
                  </a:lnTo>
                  <a:lnTo>
                    <a:pt x="68" y="54"/>
                  </a:lnTo>
                  <a:lnTo>
                    <a:pt x="59" y="51"/>
                  </a:lnTo>
                  <a:lnTo>
                    <a:pt x="49" y="50"/>
                  </a:lnTo>
                  <a:lnTo>
                    <a:pt x="39" y="48"/>
                  </a:lnTo>
                  <a:lnTo>
                    <a:pt x="31" y="47"/>
                  </a:lnTo>
                  <a:lnTo>
                    <a:pt x="26" y="44"/>
                  </a:lnTo>
                  <a:lnTo>
                    <a:pt x="19" y="42"/>
                  </a:lnTo>
                  <a:lnTo>
                    <a:pt x="16" y="39"/>
                  </a:lnTo>
                  <a:lnTo>
                    <a:pt x="11" y="36"/>
                  </a:lnTo>
                  <a:lnTo>
                    <a:pt x="7" y="30"/>
                  </a:lnTo>
                  <a:lnTo>
                    <a:pt x="7" y="24"/>
                  </a:lnTo>
                  <a:lnTo>
                    <a:pt x="7" y="20"/>
                  </a:lnTo>
                  <a:lnTo>
                    <a:pt x="9" y="16"/>
                  </a:lnTo>
                  <a:lnTo>
                    <a:pt x="12" y="11"/>
                  </a:lnTo>
                  <a:lnTo>
                    <a:pt x="17" y="8"/>
                  </a:lnTo>
                  <a:lnTo>
                    <a:pt x="22" y="4"/>
                  </a:lnTo>
                  <a:lnTo>
                    <a:pt x="29" y="2"/>
                  </a:lnTo>
                  <a:lnTo>
                    <a:pt x="36" y="1"/>
                  </a:lnTo>
                  <a:lnTo>
                    <a:pt x="44" y="0"/>
                  </a:lnTo>
                  <a:lnTo>
                    <a:pt x="52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2"/>
                  </a:lnTo>
                  <a:lnTo>
                    <a:pt x="84" y="5"/>
                  </a:lnTo>
                  <a:lnTo>
                    <a:pt x="89" y="8"/>
                  </a:lnTo>
                  <a:lnTo>
                    <a:pt x="94" y="13"/>
                  </a:lnTo>
                  <a:lnTo>
                    <a:pt x="98" y="17"/>
                  </a:lnTo>
                  <a:lnTo>
                    <a:pt x="99" y="22"/>
                  </a:lnTo>
                  <a:lnTo>
                    <a:pt x="99" y="27"/>
                  </a:lnTo>
                  <a:lnTo>
                    <a:pt x="83" y="27"/>
                  </a:lnTo>
                  <a:lnTo>
                    <a:pt x="81" y="22"/>
                  </a:lnTo>
                  <a:lnTo>
                    <a:pt x="79" y="17"/>
                  </a:lnTo>
                  <a:lnTo>
                    <a:pt x="74" y="14"/>
                  </a:lnTo>
                  <a:lnTo>
                    <a:pt x="69" y="11"/>
                  </a:lnTo>
                  <a:lnTo>
                    <a:pt x="61" y="10"/>
                  </a:lnTo>
                  <a:lnTo>
                    <a:pt x="52" y="10"/>
                  </a:lnTo>
                  <a:lnTo>
                    <a:pt x="44" y="10"/>
                  </a:lnTo>
                  <a:lnTo>
                    <a:pt x="36" y="11"/>
                  </a:lnTo>
                  <a:lnTo>
                    <a:pt x="31" y="14"/>
                  </a:lnTo>
                  <a:lnTo>
                    <a:pt x="27" y="16"/>
                  </a:lnTo>
                  <a:lnTo>
                    <a:pt x="24" y="20"/>
                  </a:lnTo>
                  <a:lnTo>
                    <a:pt x="24" y="23"/>
                  </a:lnTo>
                  <a:lnTo>
                    <a:pt x="24" y="27"/>
                  </a:lnTo>
                  <a:lnTo>
                    <a:pt x="26" y="29"/>
                  </a:lnTo>
                  <a:lnTo>
                    <a:pt x="29" y="31"/>
                  </a:lnTo>
                  <a:lnTo>
                    <a:pt x="32" y="34"/>
                  </a:lnTo>
                  <a:lnTo>
                    <a:pt x="37" y="35"/>
                  </a:lnTo>
                  <a:lnTo>
                    <a:pt x="44" y="36"/>
                  </a:lnTo>
                  <a:lnTo>
                    <a:pt x="54" y="38"/>
                  </a:lnTo>
                  <a:lnTo>
                    <a:pt x="71" y="42"/>
                  </a:lnTo>
                  <a:lnTo>
                    <a:pt x="81" y="44"/>
                  </a:lnTo>
                  <a:lnTo>
                    <a:pt x="89" y="47"/>
                  </a:lnTo>
                  <a:lnTo>
                    <a:pt x="94" y="50"/>
                  </a:lnTo>
                  <a:lnTo>
                    <a:pt x="98" y="54"/>
                  </a:lnTo>
                  <a:lnTo>
                    <a:pt x="101" y="57"/>
                  </a:lnTo>
                  <a:lnTo>
                    <a:pt x="103" y="62"/>
                  </a:lnTo>
                  <a:lnTo>
                    <a:pt x="104" y="66"/>
                  </a:lnTo>
                  <a:lnTo>
                    <a:pt x="103" y="71"/>
                  </a:lnTo>
                  <a:lnTo>
                    <a:pt x="101" y="76"/>
                  </a:lnTo>
                  <a:lnTo>
                    <a:pt x="98" y="80"/>
                  </a:lnTo>
                  <a:lnTo>
                    <a:pt x="93" y="84"/>
                  </a:lnTo>
                  <a:lnTo>
                    <a:pt x="88" y="88"/>
                  </a:lnTo>
                  <a:lnTo>
                    <a:pt x="81" y="90"/>
                  </a:lnTo>
                  <a:lnTo>
                    <a:pt x="73" y="92"/>
                  </a:lnTo>
                  <a:lnTo>
                    <a:pt x="64" y="93"/>
                  </a:lnTo>
                  <a:lnTo>
                    <a:pt x="56" y="93"/>
                  </a:lnTo>
                  <a:lnTo>
                    <a:pt x="41" y="92"/>
                  </a:lnTo>
                  <a:lnTo>
                    <a:pt x="27" y="90"/>
                  </a:lnTo>
                  <a:lnTo>
                    <a:pt x="19" y="86"/>
                  </a:lnTo>
                  <a:lnTo>
                    <a:pt x="14" y="83"/>
                  </a:lnTo>
                  <a:lnTo>
                    <a:pt x="9" y="78"/>
                  </a:lnTo>
                  <a:lnTo>
                    <a:pt x="4" y="72"/>
                  </a:lnTo>
                  <a:lnTo>
                    <a:pt x="2" y="66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40" name="Freeform 8964"/>
            <p:cNvSpPr>
              <a:spLocks/>
            </p:cNvSpPr>
            <p:nvPr/>
          </p:nvSpPr>
          <p:spPr bwMode="auto">
            <a:xfrm>
              <a:off x="2824" y="3540"/>
              <a:ext cx="124" cy="91"/>
            </a:xfrm>
            <a:custGeom>
              <a:avLst/>
              <a:gdLst>
                <a:gd name="T0" fmla="*/ 0 w 124"/>
                <a:gd name="T1" fmla="*/ 91 h 91"/>
                <a:gd name="T2" fmla="*/ 0 w 124"/>
                <a:gd name="T3" fmla="*/ 0 h 91"/>
                <a:gd name="T4" fmla="*/ 27 w 124"/>
                <a:gd name="T5" fmla="*/ 0 h 91"/>
                <a:gd name="T6" fmla="*/ 57 w 124"/>
                <a:gd name="T7" fmla="*/ 64 h 91"/>
                <a:gd name="T8" fmla="*/ 59 w 124"/>
                <a:gd name="T9" fmla="*/ 70 h 91"/>
                <a:gd name="T10" fmla="*/ 61 w 124"/>
                <a:gd name="T11" fmla="*/ 74 h 91"/>
                <a:gd name="T12" fmla="*/ 62 w 124"/>
                <a:gd name="T13" fmla="*/ 77 h 91"/>
                <a:gd name="T14" fmla="*/ 64 w 124"/>
                <a:gd name="T15" fmla="*/ 74 h 91"/>
                <a:gd name="T16" fmla="*/ 66 w 124"/>
                <a:gd name="T17" fmla="*/ 69 h 91"/>
                <a:gd name="T18" fmla="*/ 69 w 124"/>
                <a:gd name="T19" fmla="*/ 63 h 91"/>
                <a:gd name="T20" fmla="*/ 98 w 124"/>
                <a:gd name="T21" fmla="*/ 0 h 91"/>
                <a:gd name="T22" fmla="*/ 124 w 124"/>
                <a:gd name="T23" fmla="*/ 0 h 91"/>
                <a:gd name="T24" fmla="*/ 124 w 124"/>
                <a:gd name="T25" fmla="*/ 91 h 91"/>
                <a:gd name="T26" fmla="*/ 108 w 124"/>
                <a:gd name="T27" fmla="*/ 91 h 91"/>
                <a:gd name="T28" fmla="*/ 108 w 124"/>
                <a:gd name="T29" fmla="*/ 13 h 91"/>
                <a:gd name="T30" fmla="*/ 72 w 124"/>
                <a:gd name="T31" fmla="*/ 91 h 91"/>
                <a:gd name="T32" fmla="*/ 52 w 124"/>
                <a:gd name="T33" fmla="*/ 91 h 91"/>
                <a:gd name="T34" fmla="*/ 17 w 124"/>
                <a:gd name="T35" fmla="*/ 13 h 91"/>
                <a:gd name="T36" fmla="*/ 17 w 124"/>
                <a:gd name="T37" fmla="*/ 91 h 91"/>
                <a:gd name="T38" fmla="*/ 0 w 124"/>
                <a:gd name="T3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4" h="91">
                  <a:moveTo>
                    <a:pt x="0" y="91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57" y="64"/>
                  </a:lnTo>
                  <a:lnTo>
                    <a:pt x="59" y="70"/>
                  </a:lnTo>
                  <a:lnTo>
                    <a:pt x="61" y="74"/>
                  </a:lnTo>
                  <a:lnTo>
                    <a:pt x="62" y="77"/>
                  </a:lnTo>
                  <a:lnTo>
                    <a:pt x="64" y="74"/>
                  </a:lnTo>
                  <a:lnTo>
                    <a:pt x="66" y="69"/>
                  </a:lnTo>
                  <a:lnTo>
                    <a:pt x="69" y="63"/>
                  </a:lnTo>
                  <a:lnTo>
                    <a:pt x="98" y="0"/>
                  </a:lnTo>
                  <a:lnTo>
                    <a:pt x="124" y="0"/>
                  </a:lnTo>
                  <a:lnTo>
                    <a:pt x="124" y="91"/>
                  </a:lnTo>
                  <a:lnTo>
                    <a:pt x="108" y="91"/>
                  </a:lnTo>
                  <a:lnTo>
                    <a:pt x="108" y="13"/>
                  </a:lnTo>
                  <a:lnTo>
                    <a:pt x="72" y="91"/>
                  </a:lnTo>
                  <a:lnTo>
                    <a:pt x="52" y="91"/>
                  </a:lnTo>
                  <a:lnTo>
                    <a:pt x="17" y="13"/>
                  </a:lnTo>
                  <a:lnTo>
                    <a:pt x="17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42" name="Freeform 8966"/>
            <p:cNvSpPr>
              <a:spLocks/>
            </p:cNvSpPr>
            <p:nvPr/>
          </p:nvSpPr>
          <p:spPr bwMode="auto">
            <a:xfrm>
              <a:off x="3163" y="3540"/>
              <a:ext cx="49" cy="91"/>
            </a:xfrm>
            <a:custGeom>
              <a:avLst/>
              <a:gdLst>
                <a:gd name="T0" fmla="*/ 49 w 49"/>
                <a:gd name="T1" fmla="*/ 91 h 91"/>
                <a:gd name="T2" fmla="*/ 32 w 49"/>
                <a:gd name="T3" fmla="*/ 91 h 91"/>
                <a:gd name="T4" fmla="*/ 32 w 49"/>
                <a:gd name="T5" fmla="*/ 20 h 91"/>
                <a:gd name="T6" fmla="*/ 25 w 49"/>
                <a:gd name="T7" fmla="*/ 23 h 91"/>
                <a:gd name="T8" fmla="*/ 17 w 49"/>
                <a:gd name="T9" fmla="*/ 28 h 91"/>
                <a:gd name="T10" fmla="*/ 8 w 49"/>
                <a:gd name="T11" fmla="*/ 30 h 91"/>
                <a:gd name="T12" fmla="*/ 0 w 49"/>
                <a:gd name="T13" fmla="*/ 34 h 91"/>
                <a:gd name="T14" fmla="*/ 0 w 49"/>
                <a:gd name="T15" fmla="*/ 22 h 91"/>
                <a:gd name="T16" fmla="*/ 13 w 49"/>
                <a:gd name="T17" fmla="*/ 17 h 91"/>
                <a:gd name="T18" fmla="*/ 24 w 49"/>
                <a:gd name="T19" fmla="*/ 12 h 91"/>
                <a:gd name="T20" fmla="*/ 32 w 49"/>
                <a:gd name="T21" fmla="*/ 6 h 91"/>
                <a:gd name="T22" fmla="*/ 37 w 49"/>
                <a:gd name="T23" fmla="*/ 0 h 91"/>
                <a:gd name="T24" fmla="*/ 49 w 49"/>
                <a:gd name="T25" fmla="*/ 0 h 91"/>
                <a:gd name="T26" fmla="*/ 49 w 49"/>
                <a:gd name="T2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" h="91">
                  <a:moveTo>
                    <a:pt x="49" y="91"/>
                  </a:moveTo>
                  <a:lnTo>
                    <a:pt x="32" y="91"/>
                  </a:lnTo>
                  <a:lnTo>
                    <a:pt x="32" y="20"/>
                  </a:lnTo>
                  <a:lnTo>
                    <a:pt x="25" y="23"/>
                  </a:lnTo>
                  <a:lnTo>
                    <a:pt x="17" y="28"/>
                  </a:lnTo>
                  <a:lnTo>
                    <a:pt x="8" y="30"/>
                  </a:lnTo>
                  <a:lnTo>
                    <a:pt x="0" y="34"/>
                  </a:lnTo>
                  <a:lnTo>
                    <a:pt x="0" y="22"/>
                  </a:lnTo>
                  <a:lnTo>
                    <a:pt x="13" y="17"/>
                  </a:lnTo>
                  <a:lnTo>
                    <a:pt x="24" y="12"/>
                  </a:lnTo>
                  <a:lnTo>
                    <a:pt x="32" y="6"/>
                  </a:lnTo>
                  <a:lnTo>
                    <a:pt x="37" y="0"/>
                  </a:lnTo>
                  <a:lnTo>
                    <a:pt x="49" y="0"/>
                  </a:lnTo>
                  <a:lnTo>
                    <a:pt x="49" y="9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29543" name="Freeform 8967"/>
            <p:cNvSpPr>
              <a:spLocks noEditPoints="1"/>
            </p:cNvSpPr>
            <p:nvPr/>
          </p:nvSpPr>
          <p:spPr bwMode="auto">
            <a:xfrm>
              <a:off x="3252" y="3573"/>
              <a:ext cx="97" cy="59"/>
            </a:xfrm>
            <a:custGeom>
              <a:avLst/>
              <a:gdLst>
                <a:gd name="T0" fmla="*/ 97 w 97"/>
                <a:gd name="T1" fmla="*/ 10 h 59"/>
                <a:gd name="T2" fmla="*/ 55 w 97"/>
                <a:gd name="T3" fmla="*/ 10 h 59"/>
                <a:gd name="T4" fmla="*/ 64 w 97"/>
                <a:gd name="T5" fmla="*/ 14 h 59"/>
                <a:gd name="T6" fmla="*/ 70 w 97"/>
                <a:gd name="T7" fmla="*/ 17 h 59"/>
                <a:gd name="T8" fmla="*/ 75 w 97"/>
                <a:gd name="T9" fmla="*/ 22 h 59"/>
                <a:gd name="T10" fmla="*/ 80 w 97"/>
                <a:gd name="T11" fmla="*/ 27 h 59"/>
                <a:gd name="T12" fmla="*/ 82 w 97"/>
                <a:gd name="T13" fmla="*/ 31 h 59"/>
                <a:gd name="T14" fmla="*/ 84 w 97"/>
                <a:gd name="T15" fmla="*/ 36 h 59"/>
                <a:gd name="T16" fmla="*/ 82 w 97"/>
                <a:gd name="T17" fmla="*/ 43 h 59"/>
                <a:gd name="T18" fmla="*/ 79 w 97"/>
                <a:gd name="T19" fmla="*/ 48 h 59"/>
                <a:gd name="T20" fmla="*/ 72 w 97"/>
                <a:gd name="T21" fmla="*/ 52 h 59"/>
                <a:gd name="T22" fmla="*/ 60 w 97"/>
                <a:gd name="T23" fmla="*/ 58 h 59"/>
                <a:gd name="T24" fmla="*/ 44 w 97"/>
                <a:gd name="T25" fmla="*/ 59 h 59"/>
                <a:gd name="T26" fmla="*/ 27 w 97"/>
                <a:gd name="T27" fmla="*/ 57 h 59"/>
                <a:gd name="T28" fmla="*/ 12 w 97"/>
                <a:gd name="T29" fmla="*/ 50 h 59"/>
                <a:gd name="T30" fmla="*/ 3 w 97"/>
                <a:gd name="T31" fmla="*/ 39 h 59"/>
                <a:gd name="T32" fmla="*/ 0 w 97"/>
                <a:gd name="T33" fmla="*/ 28 h 59"/>
                <a:gd name="T34" fmla="*/ 0 w 97"/>
                <a:gd name="T35" fmla="*/ 22 h 59"/>
                <a:gd name="T36" fmla="*/ 2 w 97"/>
                <a:gd name="T37" fmla="*/ 17 h 59"/>
                <a:gd name="T38" fmla="*/ 5 w 97"/>
                <a:gd name="T39" fmla="*/ 13 h 59"/>
                <a:gd name="T40" fmla="*/ 8 w 97"/>
                <a:gd name="T41" fmla="*/ 9 h 59"/>
                <a:gd name="T42" fmla="*/ 13 w 97"/>
                <a:gd name="T43" fmla="*/ 5 h 59"/>
                <a:gd name="T44" fmla="*/ 18 w 97"/>
                <a:gd name="T45" fmla="*/ 3 h 59"/>
                <a:gd name="T46" fmla="*/ 25 w 97"/>
                <a:gd name="T47" fmla="*/ 1 h 59"/>
                <a:gd name="T48" fmla="*/ 33 w 97"/>
                <a:gd name="T49" fmla="*/ 0 h 59"/>
                <a:gd name="T50" fmla="*/ 44 w 97"/>
                <a:gd name="T51" fmla="*/ 0 h 59"/>
                <a:gd name="T52" fmla="*/ 97 w 97"/>
                <a:gd name="T53" fmla="*/ 0 h 59"/>
                <a:gd name="T54" fmla="*/ 97 w 97"/>
                <a:gd name="T55" fmla="*/ 10 h 59"/>
                <a:gd name="T56" fmla="*/ 50 w 97"/>
                <a:gd name="T57" fmla="*/ 10 h 59"/>
                <a:gd name="T58" fmla="*/ 47 w 97"/>
                <a:gd name="T59" fmla="*/ 9 h 59"/>
                <a:gd name="T60" fmla="*/ 45 w 97"/>
                <a:gd name="T61" fmla="*/ 9 h 59"/>
                <a:gd name="T62" fmla="*/ 35 w 97"/>
                <a:gd name="T63" fmla="*/ 9 h 59"/>
                <a:gd name="T64" fmla="*/ 28 w 97"/>
                <a:gd name="T65" fmla="*/ 11 h 59"/>
                <a:gd name="T66" fmla="*/ 23 w 97"/>
                <a:gd name="T67" fmla="*/ 14 h 59"/>
                <a:gd name="T68" fmla="*/ 20 w 97"/>
                <a:gd name="T69" fmla="*/ 18 h 59"/>
                <a:gd name="T70" fmla="*/ 17 w 97"/>
                <a:gd name="T71" fmla="*/ 23 h 59"/>
                <a:gd name="T72" fmla="*/ 17 w 97"/>
                <a:gd name="T73" fmla="*/ 29 h 59"/>
                <a:gd name="T74" fmla="*/ 18 w 97"/>
                <a:gd name="T75" fmla="*/ 39 h 59"/>
                <a:gd name="T76" fmla="*/ 25 w 97"/>
                <a:gd name="T77" fmla="*/ 48 h 59"/>
                <a:gd name="T78" fmla="*/ 30 w 97"/>
                <a:gd name="T79" fmla="*/ 52 h 59"/>
                <a:gd name="T80" fmla="*/ 37 w 97"/>
                <a:gd name="T81" fmla="*/ 55 h 59"/>
                <a:gd name="T82" fmla="*/ 44 w 97"/>
                <a:gd name="T83" fmla="*/ 56 h 59"/>
                <a:gd name="T84" fmla="*/ 50 w 97"/>
                <a:gd name="T85" fmla="*/ 55 h 59"/>
                <a:gd name="T86" fmla="*/ 55 w 97"/>
                <a:gd name="T87" fmla="*/ 54 h 59"/>
                <a:gd name="T88" fmla="*/ 60 w 97"/>
                <a:gd name="T89" fmla="*/ 50 h 59"/>
                <a:gd name="T90" fmla="*/ 64 w 97"/>
                <a:gd name="T91" fmla="*/ 46 h 59"/>
                <a:gd name="T92" fmla="*/ 65 w 97"/>
                <a:gd name="T93" fmla="*/ 42 h 59"/>
                <a:gd name="T94" fmla="*/ 65 w 97"/>
                <a:gd name="T95" fmla="*/ 35 h 59"/>
                <a:gd name="T96" fmla="*/ 62 w 97"/>
                <a:gd name="T97" fmla="*/ 22 h 59"/>
                <a:gd name="T98" fmla="*/ 50 w 97"/>
                <a:gd name="T99" fmla="*/ 1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7" h="59">
                  <a:moveTo>
                    <a:pt x="97" y="10"/>
                  </a:moveTo>
                  <a:lnTo>
                    <a:pt x="55" y="10"/>
                  </a:lnTo>
                  <a:lnTo>
                    <a:pt x="64" y="14"/>
                  </a:lnTo>
                  <a:lnTo>
                    <a:pt x="70" y="17"/>
                  </a:lnTo>
                  <a:lnTo>
                    <a:pt x="75" y="22"/>
                  </a:lnTo>
                  <a:lnTo>
                    <a:pt x="80" y="27"/>
                  </a:lnTo>
                  <a:lnTo>
                    <a:pt x="82" y="31"/>
                  </a:lnTo>
                  <a:lnTo>
                    <a:pt x="84" y="36"/>
                  </a:lnTo>
                  <a:lnTo>
                    <a:pt x="82" y="43"/>
                  </a:lnTo>
                  <a:lnTo>
                    <a:pt x="79" y="48"/>
                  </a:lnTo>
                  <a:lnTo>
                    <a:pt x="72" y="52"/>
                  </a:lnTo>
                  <a:lnTo>
                    <a:pt x="60" y="58"/>
                  </a:lnTo>
                  <a:lnTo>
                    <a:pt x="44" y="59"/>
                  </a:lnTo>
                  <a:lnTo>
                    <a:pt x="27" y="57"/>
                  </a:lnTo>
                  <a:lnTo>
                    <a:pt x="12" y="50"/>
                  </a:lnTo>
                  <a:lnTo>
                    <a:pt x="3" y="39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5" y="13"/>
                  </a:lnTo>
                  <a:lnTo>
                    <a:pt x="8" y="9"/>
                  </a:lnTo>
                  <a:lnTo>
                    <a:pt x="13" y="5"/>
                  </a:lnTo>
                  <a:lnTo>
                    <a:pt x="18" y="3"/>
                  </a:lnTo>
                  <a:lnTo>
                    <a:pt x="25" y="1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97" y="0"/>
                  </a:lnTo>
                  <a:lnTo>
                    <a:pt x="97" y="10"/>
                  </a:lnTo>
                  <a:close/>
                  <a:moveTo>
                    <a:pt x="50" y="10"/>
                  </a:moveTo>
                  <a:lnTo>
                    <a:pt x="47" y="9"/>
                  </a:lnTo>
                  <a:lnTo>
                    <a:pt x="45" y="9"/>
                  </a:lnTo>
                  <a:lnTo>
                    <a:pt x="35" y="9"/>
                  </a:lnTo>
                  <a:lnTo>
                    <a:pt x="28" y="11"/>
                  </a:lnTo>
                  <a:lnTo>
                    <a:pt x="23" y="14"/>
                  </a:lnTo>
                  <a:lnTo>
                    <a:pt x="20" y="18"/>
                  </a:lnTo>
                  <a:lnTo>
                    <a:pt x="17" y="23"/>
                  </a:lnTo>
                  <a:lnTo>
                    <a:pt x="17" y="29"/>
                  </a:lnTo>
                  <a:lnTo>
                    <a:pt x="18" y="39"/>
                  </a:lnTo>
                  <a:lnTo>
                    <a:pt x="25" y="48"/>
                  </a:lnTo>
                  <a:lnTo>
                    <a:pt x="30" y="52"/>
                  </a:lnTo>
                  <a:lnTo>
                    <a:pt x="37" y="55"/>
                  </a:lnTo>
                  <a:lnTo>
                    <a:pt x="44" y="56"/>
                  </a:lnTo>
                  <a:lnTo>
                    <a:pt x="50" y="55"/>
                  </a:lnTo>
                  <a:lnTo>
                    <a:pt x="55" y="54"/>
                  </a:lnTo>
                  <a:lnTo>
                    <a:pt x="60" y="50"/>
                  </a:lnTo>
                  <a:lnTo>
                    <a:pt x="64" y="46"/>
                  </a:lnTo>
                  <a:lnTo>
                    <a:pt x="65" y="42"/>
                  </a:lnTo>
                  <a:lnTo>
                    <a:pt x="65" y="35"/>
                  </a:lnTo>
                  <a:lnTo>
                    <a:pt x="62" y="22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920578" name="Rectangle 2"/>
          <p:cNvSpPr>
            <a:spLocks noChangeArrowheads="1"/>
          </p:cNvSpPr>
          <p:nvPr/>
        </p:nvSpPr>
        <p:spPr bwMode="auto">
          <a:xfrm>
            <a:off x="468313" y="1052513"/>
            <a:ext cx="8351837" cy="1368425"/>
          </a:xfrm>
          <a:prstGeom prst="rect">
            <a:avLst/>
          </a:prstGeom>
          <a:solidFill>
            <a:srgbClr val="FFFF99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20579" name="Rectangle 3"/>
          <p:cNvSpPr>
            <a:spLocks noGrp="1" noChangeArrowheads="1"/>
          </p:cNvSpPr>
          <p:nvPr>
            <p:ph type="title"/>
          </p:nvPr>
        </p:nvSpPr>
        <p:spPr>
          <a:xfrm>
            <a:off x="539750" y="188913"/>
            <a:ext cx="7345363" cy="765175"/>
          </a:xfrm>
          <a:ln/>
        </p:spPr>
        <p:txBody>
          <a:bodyPr/>
          <a:lstStyle/>
          <a:p>
            <a:r>
              <a:rPr lang="en-US" altLang="ja-JP" sz="3200" u="sng">
                <a:effectLst>
                  <a:outerShdw blurRad="38100" dist="38100" dir="2700000" algn="tl">
                    <a:srgbClr val="C0C0C0"/>
                  </a:outerShdw>
                </a:effectLst>
              </a:rPr>
              <a:t>Evidence for solar neutrino oscillation by SK and SNO  (June 2001)</a:t>
            </a:r>
            <a:r>
              <a:rPr lang="en-US" altLang="ja-JP" sz="3200" b="1" u="sng">
                <a:solidFill>
                  <a:srgbClr val="FFFF00"/>
                </a:solidFill>
              </a:rPr>
              <a:t> </a:t>
            </a:r>
          </a:p>
        </p:txBody>
      </p:sp>
      <p:sp>
        <p:nvSpPr>
          <p:cNvPr id="920580" name="Rectangle 4"/>
          <p:cNvSpPr>
            <a:spLocks noChangeArrowheads="1"/>
          </p:cNvSpPr>
          <p:nvPr/>
        </p:nvSpPr>
        <p:spPr bwMode="auto">
          <a:xfrm>
            <a:off x="1828800" y="1870075"/>
            <a:ext cx="2743200" cy="527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CC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20581" name="Text Box 5"/>
          <p:cNvSpPr txBox="1">
            <a:spLocks noChangeArrowheads="1"/>
          </p:cNvSpPr>
          <p:nvPr/>
        </p:nvSpPr>
        <p:spPr bwMode="auto">
          <a:xfrm>
            <a:off x="6173788" y="1052513"/>
            <a:ext cx="29702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kumimoji="0" lang="en-US" altLang="en-US" sz="2400">
                <a:solidFill>
                  <a:srgbClr val="00FF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1800" baseline="-25000">
                <a:solidFill>
                  <a:srgbClr val="00FF00"/>
                </a:solidFill>
                <a:sym typeface="Symbol" panose="05050102010706020507" pitchFamily="18" charset="2"/>
              </a:rPr>
              <a:t>ES </a:t>
            </a:r>
            <a:r>
              <a:rPr kumimoji="0" lang="en-US" altLang="en-US" sz="1800">
                <a:solidFill>
                  <a:srgbClr val="00FF00"/>
                </a:solidFill>
                <a:sym typeface="Symbol" panose="05050102010706020507" pitchFamily="18" charset="2"/>
              </a:rPr>
              <a:t>=</a:t>
            </a:r>
            <a:r>
              <a:rPr kumimoji="0" lang="en-US" altLang="en-US" sz="1800" baseline="-25000">
                <a:solidFill>
                  <a:srgbClr val="00FF00"/>
                </a:solidFill>
                <a:sym typeface="Symbol" panose="05050102010706020507" pitchFamily="18" charset="2"/>
              </a:rPr>
              <a:t> </a:t>
            </a:r>
            <a:r>
              <a:rPr kumimoji="0" lang="en-US" altLang="en-US" sz="2400">
                <a:solidFill>
                  <a:srgbClr val="00FF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1800" baseline="-25000">
                <a:solidFill>
                  <a:srgbClr val="00FF00"/>
                </a:solidFill>
                <a:sym typeface="Symbol" panose="05050102010706020507" pitchFamily="18" charset="2"/>
              </a:rPr>
              <a:t>e </a:t>
            </a:r>
            <a:r>
              <a:rPr kumimoji="0" lang="en-US" altLang="en-US" sz="1800">
                <a:solidFill>
                  <a:srgbClr val="00FF00"/>
                </a:solidFill>
                <a:sym typeface="Symbol" panose="05050102010706020507" pitchFamily="18" charset="2"/>
              </a:rPr>
              <a:t>+0.15</a:t>
            </a:r>
            <a:r>
              <a:rPr kumimoji="0" lang="en-US" altLang="en-US" sz="1800" baseline="-25000">
                <a:solidFill>
                  <a:srgbClr val="00FF00"/>
                </a:solidFill>
                <a:sym typeface="Symbol" panose="05050102010706020507" pitchFamily="18" charset="2"/>
              </a:rPr>
              <a:t> </a:t>
            </a:r>
            <a:r>
              <a:rPr kumimoji="0" lang="en-US" altLang="en-US" sz="2400">
                <a:solidFill>
                  <a:srgbClr val="00FF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2400" baseline="-25000">
                <a:solidFill>
                  <a:srgbClr val="00FF00"/>
                </a:solidFill>
                <a:sym typeface="Symbol" panose="05050102010706020507" pitchFamily="18" charset="2"/>
              </a:rPr>
              <a:t>,</a:t>
            </a:r>
            <a:r>
              <a:rPr kumimoji="0" lang="en-US" altLang="en-US" sz="1800" b="0" baseline="-25000">
                <a:solidFill>
                  <a:srgbClr val="003366"/>
                </a:solidFill>
                <a:sym typeface="Symbol" panose="05050102010706020507" pitchFamily="18" charset="2"/>
              </a:rPr>
              <a:t> </a:t>
            </a:r>
            <a:endParaRPr kumimoji="0" lang="en-US" altLang="en-US" b="0"/>
          </a:p>
        </p:txBody>
      </p:sp>
      <p:sp>
        <p:nvSpPr>
          <p:cNvPr id="920582" name="Text Box 6"/>
          <p:cNvSpPr txBox="1">
            <a:spLocks noChangeArrowheads="1"/>
          </p:cNvSpPr>
          <p:nvPr/>
        </p:nvSpPr>
        <p:spPr bwMode="auto">
          <a:xfrm>
            <a:off x="711200" y="1079500"/>
            <a:ext cx="4179888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2000">
                <a:solidFill>
                  <a:srgbClr val="00FF00"/>
                </a:solidFill>
              </a:rPr>
              <a:t>SK    	</a:t>
            </a:r>
            <a:r>
              <a:rPr kumimoji="0" lang="en-US" altLang="en-US" sz="2400">
                <a:solidFill>
                  <a:srgbClr val="00FF00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1800" baseline="-25000">
                <a:solidFill>
                  <a:srgbClr val="00FF00"/>
                </a:solidFill>
                <a:sym typeface="Symbol" panose="05050102010706020507" pitchFamily="18" charset="2"/>
              </a:rPr>
              <a:t>ES  </a:t>
            </a:r>
            <a:r>
              <a:rPr lang="en-US" altLang="ja-JP" sz="2000">
                <a:solidFill>
                  <a:srgbClr val="00FF00"/>
                </a:solidFill>
              </a:rPr>
              <a:t>= 2.32</a:t>
            </a:r>
            <a:r>
              <a:rPr lang="en-US" altLang="ja-JP" sz="2000">
                <a:solidFill>
                  <a:srgbClr val="00FF00"/>
                </a:solidFill>
                <a:sym typeface="Symbol" panose="05050102010706020507" pitchFamily="18" charset="2"/>
              </a:rPr>
              <a:t></a:t>
            </a:r>
            <a:r>
              <a:rPr lang="en-US" altLang="ja-JP" sz="2000">
                <a:solidFill>
                  <a:srgbClr val="00FF00"/>
                </a:solidFill>
              </a:rPr>
              <a:t>0.03</a:t>
            </a:r>
            <a:r>
              <a:rPr lang="en-US" altLang="ja-JP" sz="2000">
                <a:solidFill>
                  <a:srgbClr val="00FF00"/>
                </a:solidFill>
                <a:sym typeface="Symbol" panose="05050102010706020507" pitchFamily="18" charset="2"/>
              </a:rPr>
              <a:t>+</a:t>
            </a:r>
            <a:r>
              <a:rPr lang="en-US" altLang="ja-JP" sz="2000">
                <a:solidFill>
                  <a:srgbClr val="00FF00"/>
                </a:solidFill>
              </a:rPr>
              <a:t>0.08/-0.07</a:t>
            </a:r>
          </a:p>
          <a:p>
            <a:pPr algn="l"/>
            <a:endParaRPr lang="en-US" altLang="ja-JP" sz="2000">
              <a:solidFill>
                <a:srgbClr val="00FF00"/>
              </a:solidFill>
            </a:endParaRPr>
          </a:p>
        </p:txBody>
      </p:sp>
      <p:sp>
        <p:nvSpPr>
          <p:cNvPr id="920583" name="Rectangle 7"/>
          <p:cNvSpPr>
            <a:spLocks noChangeArrowheads="1"/>
          </p:cNvSpPr>
          <p:nvPr/>
        </p:nvSpPr>
        <p:spPr bwMode="auto">
          <a:xfrm>
            <a:off x="4859338" y="1125538"/>
            <a:ext cx="1365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fontAlgn="t"/>
            <a:r>
              <a:rPr lang="en-US" altLang="ja-JP" sz="1800" b="0"/>
              <a:t>[x10</a:t>
            </a:r>
            <a:r>
              <a:rPr lang="en-US" altLang="ja-JP" sz="1000" b="0"/>
              <a:t>6</a:t>
            </a:r>
            <a:r>
              <a:rPr lang="en-US" altLang="ja-JP" sz="1800" b="0"/>
              <a:t>/cm</a:t>
            </a:r>
            <a:r>
              <a:rPr lang="en-US" altLang="ja-JP" sz="1000" b="0"/>
              <a:t>2</a:t>
            </a:r>
            <a:r>
              <a:rPr lang="en-US" altLang="ja-JP" sz="1800" b="0"/>
              <a:t>/s]</a:t>
            </a:r>
          </a:p>
        </p:txBody>
      </p:sp>
      <p:sp>
        <p:nvSpPr>
          <p:cNvPr id="920584" name="Text Box 8"/>
          <p:cNvSpPr txBox="1">
            <a:spLocks noChangeArrowheads="1"/>
          </p:cNvSpPr>
          <p:nvPr/>
        </p:nvSpPr>
        <p:spPr bwMode="auto">
          <a:xfrm>
            <a:off x="6161088" y="1377950"/>
            <a:ext cx="1368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kumimoji="0" lang="en-US" altLang="en-US" sz="2400">
                <a:solidFill>
                  <a:srgbClr val="FF33CC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1800" baseline="-25000">
                <a:solidFill>
                  <a:srgbClr val="FF33CC"/>
                </a:solidFill>
                <a:sym typeface="Symbol" panose="05050102010706020507" pitchFamily="18" charset="2"/>
              </a:rPr>
              <a:t>CC </a:t>
            </a:r>
            <a:r>
              <a:rPr kumimoji="0" lang="en-US" altLang="en-US" sz="1800">
                <a:solidFill>
                  <a:srgbClr val="FF33CC"/>
                </a:solidFill>
                <a:sym typeface="Symbol" panose="05050102010706020507" pitchFamily="18" charset="2"/>
              </a:rPr>
              <a:t>=</a:t>
            </a:r>
            <a:r>
              <a:rPr kumimoji="0" lang="en-US" altLang="en-US" sz="1800" baseline="-25000">
                <a:solidFill>
                  <a:srgbClr val="FF33CC"/>
                </a:solidFill>
                <a:sym typeface="Symbol" panose="05050102010706020507" pitchFamily="18" charset="2"/>
              </a:rPr>
              <a:t> </a:t>
            </a:r>
            <a:r>
              <a:rPr kumimoji="0" lang="en-US" altLang="en-US" sz="2400">
                <a:solidFill>
                  <a:srgbClr val="FF33CC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1800" baseline="-25000">
                <a:solidFill>
                  <a:srgbClr val="FF33CC"/>
                </a:solidFill>
                <a:sym typeface="Symbol" panose="05050102010706020507" pitchFamily="18" charset="2"/>
              </a:rPr>
              <a:t>e</a:t>
            </a:r>
          </a:p>
        </p:txBody>
      </p:sp>
      <p:sp>
        <p:nvSpPr>
          <p:cNvPr id="920585" name="Text Box 9"/>
          <p:cNvSpPr txBox="1">
            <a:spLocks noChangeArrowheads="1"/>
          </p:cNvSpPr>
          <p:nvPr/>
        </p:nvSpPr>
        <p:spPr bwMode="auto">
          <a:xfrm>
            <a:off x="684213" y="1412875"/>
            <a:ext cx="417988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2000">
                <a:solidFill>
                  <a:srgbClr val="FF33CC"/>
                </a:solidFill>
              </a:rPr>
              <a:t>SNO 	</a:t>
            </a:r>
            <a:r>
              <a:rPr kumimoji="0" lang="en-US" altLang="en-US" sz="2400">
                <a:solidFill>
                  <a:srgbClr val="FF33CC"/>
                </a:solidFill>
                <a:sym typeface="Symbol" panose="05050102010706020507" pitchFamily="18" charset="2"/>
              </a:rPr>
              <a:t></a:t>
            </a:r>
            <a:r>
              <a:rPr kumimoji="0" lang="en-US" altLang="en-US" sz="1800" baseline="-25000">
                <a:solidFill>
                  <a:srgbClr val="FF33CC"/>
                </a:solidFill>
                <a:sym typeface="Symbol" panose="05050102010706020507" pitchFamily="18" charset="2"/>
              </a:rPr>
              <a:t>CC</a:t>
            </a:r>
            <a:r>
              <a:rPr lang="en-US" altLang="ja-JP" sz="2000">
                <a:solidFill>
                  <a:srgbClr val="FF33CC"/>
                </a:solidFill>
              </a:rPr>
              <a:t> = 1.75</a:t>
            </a:r>
            <a:r>
              <a:rPr lang="en-US" altLang="ja-JP" sz="2000">
                <a:solidFill>
                  <a:srgbClr val="FF33CC"/>
                </a:solidFill>
                <a:sym typeface="Symbol" panose="05050102010706020507" pitchFamily="18" charset="2"/>
              </a:rPr>
              <a:t>0.07+0.12/-0.11</a:t>
            </a:r>
            <a:endParaRPr lang="en-US" altLang="ja-JP" sz="2000">
              <a:solidFill>
                <a:srgbClr val="FF33CC"/>
              </a:solidFill>
            </a:endParaRPr>
          </a:p>
        </p:txBody>
      </p:sp>
      <p:sp>
        <p:nvSpPr>
          <p:cNvPr id="920588" name="Rectangle 12"/>
          <p:cNvSpPr>
            <a:spLocks noChangeArrowheads="1"/>
          </p:cNvSpPr>
          <p:nvPr/>
        </p:nvSpPr>
        <p:spPr bwMode="auto">
          <a:xfrm>
            <a:off x="5003800" y="1843088"/>
            <a:ext cx="38338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kumimoji="0" lang="en-US" altLang="ja-JP" sz="2400">
                <a:sym typeface="Symbol" panose="05050102010706020507" pitchFamily="18" charset="2"/>
              </a:rPr>
              <a:t>(cf.  </a:t>
            </a:r>
            <a:r>
              <a:rPr kumimoji="0" lang="en-US" altLang="en-US" sz="2400">
                <a:sym typeface="Symbol" panose="05050102010706020507" pitchFamily="18" charset="2"/>
              </a:rPr>
              <a:t></a:t>
            </a:r>
            <a:r>
              <a:rPr kumimoji="0" lang="en-US" altLang="en-US" sz="1800" baseline="-25000">
                <a:sym typeface="Symbol" panose="05050102010706020507" pitchFamily="18" charset="2"/>
              </a:rPr>
              <a:t>SSM</a:t>
            </a:r>
            <a:r>
              <a:rPr kumimoji="0" lang="en-US" altLang="ja-JP" sz="1800" baseline="-25000">
                <a:sym typeface="Symbol" panose="05050102010706020507" pitchFamily="18" charset="2"/>
              </a:rPr>
              <a:t>(BP2000)</a:t>
            </a:r>
            <a:r>
              <a:rPr kumimoji="0" lang="en-US" altLang="en-US" sz="1800" baseline="-25000">
                <a:sym typeface="Symbol" panose="05050102010706020507" pitchFamily="18" charset="2"/>
              </a:rPr>
              <a:t>  </a:t>
            </a:r>
            <a:r>
              <a:rPr lang="en-US" altLang="ja-JP" sz="2000"/>
              <a:t>= 5.05+1.0/-0.8)</a:t>
            </a:r>
            <a:endParaRPr lang="en-US" altLang="ja-JP" sz="2000" baseline="-25000">
              <a:sym typeface="Symbol" panose="05050102010706020507" pitchFamily="18" charset="2"/>
            </a:endParaRPr>
          </a:p>
        </p:txBody>
      </p:sp>
      <p:sp>
        <p:nvSpPr>
          <p:cNvPr id="920589" name="Rectangle 13"/>
          <p:cNvSpPr>
            <a:spLocks noChangeArrowheads="1"/>
          </p:cNvSpPr>
          <p:nvPr/>
        </p:nvSpPr>
        <p:spPr bwMode="auto">
          <a:xfrm>
            <a:off x="611188" y="1916113"/>
            <a:ext cx="46815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kumimoji="0" lang="en-US" altLang="ja-JP" sz="2000">
                <a:sym typeface="Symbol" panose="05050102010706020507" pitchFamily="18" charset="2"/>
              </a:rPr>
              <a:t>Obtained total flux: </a:t>
            </a:r>
            <a:r>
              <a:rPr kumimoji="0" lang="en-US" altLang="en-US" sz="2000">
                <a:sym typeface="Symbol" panose="05050102010706020507" pitchFamily="18" charset="2"/>
              </a:rPr>
              <a:t></a:t>
            </a:r>
            <a:r>
              <a:rPr kumimoji="0" lang="en-US" altLang="ja-JP" sz="2000" baseline="-25000">
                <a:sym typeface="Symbol" panose="05050102010706020507" pitchFamily="18" charset="2"/>
              </a:rPr>
              <a:t>exp</a:t>
            </a:r>
            <a:r>
              <a:rPr kumimoji="0" lang="en-US" altLang="en-US" sz="2000" baseline="-25000">
                <a:sym typeface="Symbol" panose="05050102010706020507" pitchFamily="18" charset="2"/>
              </a:rPr>
              <a:t>  </a:t>
            </a:r>
            <a:r>
              <a:rPr lang="en-US" altLang="ja-JP" sz="2000"/>
              <a:t>= 5.5±1.4</a:t>
            </a:r>
            <a:endParaRPr lang="en-US" altLang="ja-JP" sz="2000" baseline="-25000">
              <a:sym typeface="Symbol" panose="05050102010706020507" pitchFamily="18" charset="2"/>
            </a:endParaRPr>
          </a:p>
        </p:txBody>
      </p:sp>
      <p:sp>
        <p:nvSpPr>
          <p:cNvPr id="922554" name="Text Box 1978"/>
          <p:cNvSpPr txBox="1">
            <a:spLocks noChangeArrowheads="1"/>
          </p:cNvSpPr>
          <p:nvPr/>
        </p:nvSpPr>
        <p:spPr bwMode="auto">
          <a:xfrm>
            <a:off x="2124075" y="2492375"/>
            <a:ext cx="7191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ja-JP" sz="2400">
                <a:solidFill>
                  <a:srgbClr val="00FF00"/>
                </a:solidFill>
                <a:ea typeface="ＭＳ 明朝" panose="02020609040205080304" pitchFamily="17" charset="-128"/>
              </a:rPr>
              <a:t>SK</a:t>
            </a:r>
          </a:p>
        </p:txBody>
      </p:sp>
      <p:sp>
        <p:nvSpPr>
          <p:cNvPr id="922555" name="Text Box 1979"/>
          <p:cNvSpPr txBox="1">
            <a:spLocks noChangeArrowheads="1"/>
          </p:cNvSpPr>
          <p:nvPr/>
        </p:nvSpPr>
        <p:spPr bwMode="auto">
          <a:xfrm>
            <a:off x="2771775" y="2492375"/>
            <a:ext cx="15113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ja-JP" sz="2400">
                <a:solidFill>
                  <a:srgbClr val="FF00FF"/>
                </a:solidFill>
                <a:ea typeface="ＭＳ 明朝" panose="02020609040205080304" pitchFamily="17" charset="-128"/>
              </a:rPr>
              <a:t>SNO CC</a:t>
            </a:r>
          </a:p>
        </p:txBody>
      </p:sp>
      <p:sp>
        <p:nvSpPr>
          <p:cNvPr id="926058" name="Text Box 5482"/>
          <p:cNvSpPr txBox="1">
            <a:spLocks noChangeArrowheads="1"/>
          </p:cNvSpPr>
          <p:nvPr/>
        </p:nvSpPr>
        <p:spPr bwMode="auto">
          <a:xfrm>
            <a:off x="4643438" y="5516563"/>
            <a:ext cx="412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sz="1800" b="0"/>
              <a:t>±</a:t>
            </a:r>
          </a:p>
        </p:txBody>
      </p:sp>
      <p:sp>
        <p:nvSpPr>
          <p:cNvPr id="929562" name="Text Box 8986"/>
          <p:cNvSpPr txBox="1">
            <a:spLocks noChangeArrowheads="1"/>
          </p:cNvSpPr>
          <p:nvPr/>
        </p:nvSpPr>
        <p:spPr bwMode="auto">
          <a:xfrm>
            <a:off x="5219700" y="3213100"/>
            <a:ext cx="3435350" cy="1320800"/>
          </a:xfrm>
          <a:prstGeom prst="rect">
            <a:avLst/>
          </a:prstGeom>
          <a:solidFill>
            <a:srgbClr val="FF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2000" b="0" u="sng">
                <a:solidFill>
                  <a:srgbClr val="FF0000"/>
                </a:solidFill>
              </a:rPr>
              <a:t>Data as of June 2001</a:t>
            </a:r>
          </a:p>
          <a:p>
            <a:pPr algn="l"/>
            <a:r>
              <a:rPr lang="en-US" altLang="ja-JP" sz="2000" b="0">
                <a:solidFill>
                  <a:srgbClr val="FF0000"/>
                </a:solidFill>
              </a:rPr>
              <a:t>SK: 1258 days of SK-I</a:t>
            </a:r>
          </a:p>
          <a:p>
            <a:pPr algn="l"/>
            <a:r>
              <a:rPr lang="en-US" altLang="ja-JP" sz="2000" b="0">
                <a:solidFill>
                  <a:srgbClr val="FF0000"/>
                </a:solidFill>
              </a:rPr>
              <a:t>SNO: 241 days of pure D2O </a:t>
            </a:r>
          </a:p>
          <a:p>
            <a:pPr algn="l"/>
            <a:r>
              <a:rPr lang="en-US" altLang="ja-JP" sz="2000" b="0">
                <a:solidFill>
                  <a:srgbClr val="FF0000"/>
                </a:solidFill>
              </a:rPr>
              <a:t>          (CC only)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774" name="Text Box 14"/>
          <p:cNvSpPr txBox="1">
            <a:spLocks noChangeArrowheads="1"/>
          </p:cNvSpPr>
          <p:nvPr/>
        </p:nvSpPr>
        <p:spPr bwMode="auto">
          <a:xfrm>
            <a:off x="1619250" y="0"/>
            <a:ext cx="5616575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3600" u="sng">
                <a:solidFill>
                  <a:schemeClr val="hlink"/>
                </a:solidFill>
              </a:rPr>
              <a:t>Energy spectrum of SK-I</a:t>
            </a:r>
          </a:p>
        </p:txBody>
      </p:sp>
      <p:sp>
        <p:nvSpPr>
          <p:cNvPr id="885777" name="Text Box 17"/>
          <p:cNvSpPr txBox="1">
            <a:spLocks noChangeArrowheads="1"/>
          </p:cNvSpPr>
          <p:nvPr/>
        </p:nvSpPr>
        <p:spPr bwMode="auto">
          <a:xfrm>
            <a:off x="2370138" y="5445125"/>
            <a:ext cx="43767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sz="2000"/>
              <a:t>Energy correlated systematic error</a:t>
            </a:r>
          </a:p>
        </p:txBody>
      </p:sp>
      <p:sp>
        <p:nvSpPr>
          <p:cNvPr id="885778" name="Line 18"/>
          <p:cNvSpPr>
            <a:spLocks noChangeShapeType="1"/>
          </p:cNvSpPr>
          <p:nvPr/>
        </p:nvSpPr>
        <p:spPr bwMode="auto">
          <a:xfrm flipV="1">
            <a:off x="5940425" y="5229225"/>
            <a:ext cx="43180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grpSp>
        <p:nvGrpSpPr>
          <p:cNvPr id="885779" name="Group 19"/>
          <p:cNvGrpSpPr>
            <a:grpSpLocks/>
          </p:cNvGrpSpPr>
          <p:nvPr/>
        </p:nvGrpSpPr>
        <p:grpSpPr bwMode="auto">
          <a:xfrm>
            <a:off x="117475" y="692150"/>
            <a:ext cx="8342313" cy="5991225"/>
            <a:chOff x="74" y="799"/>
            <a:chExt cx="2611" cy="3411"/>
          </a:xfrm>
        </p:grpSpPr>
        <p:grpSp>
          <p:nvGrpSpPr>
            <p:cNvPr id="885780" name="Group 20"/>
            <p:cNvGrpSpPr>
              <a:grpSpLocks/>
            </p:cNvGrpSpPr>
            <p:nvPr/>
          </p:nvGrpSpPr>
          <p:grpSpPr bwMode="auto">
            <a:xfrm>
              <a:off x="202" y="799"/>
              <a:ext cx="2483" cy="3193"/>
              <a:chOff x="202" y="799"/>
              <a:chExt cx="2483" cy="3193"/>
            </a:xfrm>
          </p:grpSpPr>
          <p:sp>
            <p:nvSpPr>
              <p:cNvPr id="885781" name="Rectangle 21"/>
              <p:cNvSpPr>
                <a:spLocks noChangeArrowheads="1"/>
              </p:cNvSpPr>
              <p:nvPr/>
            </p:nvSpPr>
            <p:spPr bwMode="auto">
              <a:xfrm>
                <a:off x="409" y="872"/>
                <a:ext cx="2214" cy="2899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782" name="Line 22"/>
              <p:cNvSpPr>
                <a:spLocks noChangeShapeType="1"/>
              </p:cNvSpPr>
              <p:nvPr/>
            </p:nvSpPr>
            <p:spPr bwMode="auto">
              <a:xfrm flipV="1">
                <a:off x="409" y="872"/>
                <a:ext cx="1" cy="289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783" name="Line 23"/>
              <p:cNvSpPr>
                <a:spLocks noChangeShapeType="1"/>
              </p:cNvSpPr>
              <p:nvPr/>
            </p:nvSpPr>
            <p:spPr bwMode="auto">
              <a:xfrm flipH="1">
                <a:off x="409" y="3771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784" name="Line 24"/>
              <p:cNvSpPr>
                <a:spLocks noChangeShapeType="1"/>
              </p:cNvSpPr>
              <p:nvPr/>
            </p:nvSpPr>
            <p:spPr bwMode="auto">
              <a:xfrm flipH="1">
                <a:off x="409" y="3626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785" name="Line 25"/>
              <p:cNvSpPr>
                <a:spLocks noChangeShapeType="1"/>
              </p:cNvSpPr>
              <p:nvPr/>
            </p:nvSpPr>
            <p:spPr bwMode="auto">
              <a:xfrm flipH="1">
                <a:off x="409" y="3480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786" name="Line 26"/>
              <p:cNvSpPr>
                <a:spLocks noChangeShapeType="1"/>
              </p:cNvSpPr>
              <p:nvPr/>
            </p:nvSpPr>
            <p:spPr bwMode="auto">
              <a:xfrm flipH="1">
                <a:off x="409" y="3336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787" name="Line 27"/>
              <p:cNvSpPr>
                <a:spLocks noChangeShapeType="1"/>
              </p:cNvSpPr>
              <p:nvPr/>
            </p:nvSpPr>
            <p:spPr bwMode="auto">
              <a:xfrm flipH="1">
                <a:off x="409" y="3191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788" name="Line 28"/>
              <p:cNvSpPr>
                <a:spLocks noChangeShapeType="1"/>
              </p:cNvSpPr>
              <p:nvPr/>
            </p:nvSpPr>
            <p:spPr bwMode="auto">
              <a:xfrm flipH="1">
                <a:off x="409" y="3046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789" name="Line 29"/>
              <p:cNvSpPr>
                <a:spLocks noChangeShapeType="1"/>
              </p:cNvSpPr>
              <p:nvPr/>
            </p:nvSpPr>
            <p:spPr bwMode="auto">
              <a:xfrm flipH="1">
                <a:off x="409" y="2901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790" name="Line 30"/>
              <p:cNvSpPr>
                <a:spLocks noChangeShapeType="1"/>
              </p:cNvSpPr>
              <p:nvPr/>
            </p:nvSpPr>
            <p:spPr bwMode="auto">
              <a:xfrm flipH="1">
                <a:off x="409" y="2757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791" name="Line 31"/>
              <p:cNvSpPr>
                <a:spLocks noChangeShapeType="1"/>
              </p:cNvSpPr>
              <p:nvPr/>
            </p:nvSpPr>
            <p:spPr bwMode="auto">
              <a:xfrm flipH="1">
                <a:off x="409" y="2612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792" name="Line 32"/>
              <p:cNvSpPr>
                <a:spLocks noChangeShapeType="1"/>
              </p:cNvSpPr>
              <p:nvPr/>
            </p:nvSpPr>
            <p:spPr bwMode="auto">
              <a:xfrm flipH="1">
                <a:off x="409" y="2466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793" name="Line 33"/>
              <p:cNvSpPr>
                <a:spLocks noChangeShapeType="1"/>
              </p:cNvSpPr>
              <p:nvPr/>
            </p:nvSpPr>
            <p:spPr bwMode="auto">
              <a:xfrm flipH="1">
                <a:off x="409" y="2321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794" name="Line 34"/>
              <p:cNvSpPr>
                <a:spLocks noChangeShapeType="1"/>
              </p:cNvSpPr>
              <p:nvPr/>
            </p:nvSpPr>
            <p:spPr bwMode="auto">
              <a:xfrm flipH="1">
                <a:off x="409" y="2176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795" name="Line 35"/>
              <p:cNvSpPr>
                <a:spLocks noChangeShapeType="1"/>
              </p:cNvSpPr>
              <p:nvPr/>
            </p:nvSpPr>
            <p:spPr bwMode="auto">
              <a:xfrm flipH="1">
                <a:off x="409" y="2032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796" name="Line 36"/>
              <p:cNvSpPr>
                <a:spLocks noChangeShapeType="1"/>
              </p:cNvSpPr>
              <p:nvPr/>
            </p:nvSpPr>
            <p:spPr bwMode="auto">
              <a:xfrm flipH="1">
                <a:off x="409" y="1887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797" name="Line 37"/>
              <p:cNvSpPr>
                <a:spLocks noChangeShapeType="1"/>
              </p:cNvSpPr>
              <p:nvPr/>
            </p:nvSpPr>
            <p:spPr bwMode="auto">
              <a:xfrm flipH="1">
                <a:off x="409" y="1742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798" name="Line 38"/>
              <p:cNvSpPr>
                <a:spLocks noChangeShapeType="1"/>
              </p:cNvSpPr>
              <p:nvPr/>
            </p:nvSpPr>
            <p:spPr bwMode="auto">
              <a:xfrm flipH="1">
                <a:off x="409" y="1597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799" name="Line 39"/>
              <p:cNvSpPr>
                <a:spLocks noChangeShapeType="1"/>
              </p:cNvSpPr>
              <p:nvPr/>
            </p:nvSpPr>
            <p:spPr bwMode="auto">
              <a:xfrm flipH="1">
                <a:off x="409" y="1452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00" name="Line 40"/>
              <p:cNvSpPr>
                <a:spLocks noChangeShapeType="1"/>
              </p:cNvSpPr>
              <p:nvPr/>
            </p:nvSpPr>
            <p:spPr bwMode="auto">
              <a:xfrm flipH="1">
                <a:off x="409" y="1307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01" name="Line 41"/>
              <p:cNvSpPr>
                <a:spLocks noChangeShapeType="1"/>
              </p:cNvSpPr>
              <p:nvPr/>
            </p:nvSpPr>
            <p:spPr bwMode="auto">
              <a:xfrm flipH="1">
                <a:off x="409" y="1162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02" name="Line 42"/>
              <p:cNvSpPr>
                <a:spLocks noChangeShapeType="1"/>
              </p:cNvSpPr>
              <p:nvPr/>
            </p:nvSpPr>
            <p:spPr bwMode="auto">
              <a:xfrm flipH="1">
                <a:off x="409" y="1017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03" name="Line 43"/>
              <p:cNvSpPr>
                <a:spLocks noChangeShapeType="1"/>
              </p:cNvSpPr>
              <p:nvPr/>
            </p:nvSpPr>
            <p:spPr bwMode="auto">
              <a:xfrm flipH="1">
                <a:off x="409" y="872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04" name="Freeform 44"/>
              <p:cNvSpPr>
                <a:spLocks noEditPoints="1"/>
              </p:cNvSpPr>
              <p:nvPr/>
            </p:nvSpPr>
            <p:spPr bwMode="auto">
              <a:xfrm>
                <a:off x="202" y="3698"/>
                <a:ext cx="58" cy="150"/>
              </a:xfrm>
              <a:custGeom>
                <a:avLst/>
                <a:gdLst>
                  <a:gd name="T0" fmla="*/ 0 w 115"/>
                  <a:gd name="T1" fmla="*/ 76 h 150"/>
                  <a:gd name="T2" fmla="*/ 1 w 115"/>
                  <a:gd name="T3" fmla="*/ 51 h 150"/>
                  <a:gd name="T4" fmla="*/ 5 w 115"/>
                  <a:gd name="T5" fmla="*/ 32 h 150"/>
                  <a:gd name="T6" fmla="*/ 14 w 115"/>
                  <a:gd name="T7" fmla="*/ 18 h 150"/>
                  <a:gd name="T8" fmla="*/ 26 w 115"/>
                  <a:gd name="T9" fmla="*/ 8 h 150"/>
                  <a:gd name="T10" fmla="*/ 40 w 115"/>
                  <a:gd name="T11" fmla="*/ 2 h 150"/>
                  <a:gd name="T12" fmla="*/ 57 w 115"/>
                  <a:gd name="T13" fmla="*/ 0 h 150"/>
                  <a:gd name="T14" fmla="*/ 70 w 115"/>
                  <a:gd name="T15" fmla="*/ 1 h 150"/>
                  <a:gd name="T16" fmla="*/ 83 w 115"/>
                  <a:gd name="T17" fmla="*/ 4 h 150"/>
                  <a:gd name="T18" fmla="*/ 91 w 115"/>
                  <a:gd name="T19" fmla="*/ 8 h 150"/>
                  <a:gd name="T20" fmla="*/ 96 w 115"/>
                  <a:gd name="T21" fmla="*/ 13 h 150"/>
                  <a:gd name="T22" fmla="*/ 101 w 115"/>
                  <a:gd name="T23" fmla="*/ 19 h 150"/>
                  <a:gd name="T24" fmla="*/ 106 w 115"/>
                  <a:gd name="T25" fmla="*/ 28 h 150"/>
                  <a:gd name="T26" fmla="*/ 111 w 115"/>
                  <a:gd name="T27" fmla="*/ 41 h 150"/>
                  <a:gd name="T28" fmla="*/ 114 w 115"/>
                  <a:gd name="T29" fmla="*/ 55 h 150"/>
                  <a:gd name="T30" fmla="*/ 115 w 115"/>
                  <a:gd name="T31" fmla="*/ 76 h 150"/>
                  <a:gd name="T32" fmla="*/ 114 w 115"/>
                  <a:gd name="T33" fmla="*/ 98 h 150"/>
                  <a:gd name="T34" fmla="*/ 109 w 115"/>
                  <a:gd name="T35" fmla="*/ 118 h 150"/>
                  <a:gd name="T36" fmla="*/ 101 w 115"/>
                  <a:gd name="T37" fmla="*/ 132 h 150"/>
                  <a:gd name="T38" fmla="*/ 89 w 115"/>
                  <a:gd name="T39" fmla="*/ 142 h 150"/>
                  <a:gd name="T40" fmla="*/ 75 w 115"/>
                  <a:gd name="T41" fmla="*/ 148 h 150"/>
                  <a:gd name="T42" fmla="*/ 57 w 115"/>
                  <a:gd name="T43" fmla="*/ 150 h 150"/>
                  <a:gd name="T44" fmla="*/ 42 w 115"/>
                  <a:gd name="T45" fmla="*/ 149 h 150"/>
                  <a:gd name="T46" fmla="*/ 29 w 115"/>
                  <a:gd name="T47" fmla="*/ 144 h 150"/>
                  <a:gd name="T48" fmla="*/ 17 w 115"/>
                  <a:gd name="T49" fmla="*/ 136 h 150"/>
                  <a:gd name="T50" fmla="*/ 7 w 115"/>
                  <a:gd name="T51" fmla="*/ 120 h 150"/>
                  <a:gd name="T52" fmla="*/ 1 w 115"/>
                  <a:gd name="T53" fmla="*/ 101 h 150"/>
                  <a:gd name="T54" fmla="*/ 0 w 115"/>
                  <a:gd name="T55" fmla="*/ 76 h 150"/>
                  <a:gd name="T56" fmla="*/ 23 w 115"/>
                  <a:gd name="T57" fmla="*/ 76 h 150"/>
                  <a:gd name="T58" fmla="*/ 24 w 115"/>
                  <a:gd name="T59" fmla="*/ 96 h 150"/>
                  <a:gd name="T60" fmla="*/ 27 w 115"/>
                  <a:gd name="T61" fmla="*/ 112 h 150"/>
                  <a:gd name="T62" fmla="*/ 33 w 115"/>
                  <a:gd name="T63" fmla="*/ 123 h 150"/>
                  <a:gd name="T64" fmla="*/ 44 w 115"/>
                  <a:gd name="T65" fmla="*/ 130 h 150"/>
                  <a:gd name="T66" fmla="*/ 57 w 115"/>
                  <a:gd name="T67" fmla="*/ 133 h 150"/>
                  <a:gd name="T68" fmla="*/ 70 w 115"/>
                  <a:gd name="T69" fmla="*/ 130 h 150"/>
                  <a:gd name="T70" fmla="*/ 82 w 115"/>
                  <a:gd name="T71" fmla="*/ 123 h 150"/>
                  <a:gd name="T72" fmla="*/ 88 w 115"/>
                  <a:gd name="T73" fmla="*/ 112 h 150"/>
                  <a:gd name="T74" fmla="*/ 91 w 115"/>
                  <a:gd name="T75" fmla="*/ 96 h 150"/>
                  <a:gd name="T76" fmla="*/ 92 w 115"/>
                  <a:gd name="T77" fmla="*/ 76 h 150"/>
                  <a:gd name="T78" fmla="*/ 91 w 115"/>
                  <a:gd name="T79" fmla="*/ 54 h 150"/>
                  <a:gd name="T80" fmla="*/ 88 w 115"/>
                  <a:gd name="T81" fmla="*/ 39 h 150"/>
                  <a:gd name="T82" fmla="*/ 82 w 115"/>
                  <a:gd name="T83" fmla="*/ 28 h 150"/>
                  <a:gd name="T84" fmla="*/ 72 w 115"/>
                  <a:gd name="T85" fmla="*/ 20 h 150"/>
                  <a:gd name="T86" fmla="*/ 57 w 115"/>
                  <a:gd name="T87" fmla="*/ 18 h 150"/>
                  <a:gd name="T88" fmla="*/ 44 w 115"/>
                  <a:gd name="T89" fmla="*/ 20 h 150"/>
                  <a:gd name="T90" fmla="*/ 33 w 115"/>
                  <a:gd name="T91" fmla="*/ 27 h 150"/>
                  <a:gd name="T92" fmla="*/ 27 w 115"/>
                  <a:gd name="T93" fmla="*/ 38 h 150"/>
                  <a:gd name="T94" fmla="*/ 24 w 115"/>
                  <a:gd name="T95" fmla="*/ 54 h 150"/>
                  <a:gd name="T96" fmla="*/ 23 w 115"/>
                  <a:gd name="T97" fmla="*/ 7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5" h="150">
                    <a:moveTo>
                      <a:pt x="0" y="76"/>
                    </a:moveTo>
                    <a:lnTo>
                      <a:pt x="1" y="51"/>
                    </a:lnTo>
                    <a:lnTo>
                      <a:pt x="5" y="32"/>
                    </a:lnTo>
                    <a:lnTo>
                      <a:pt x="14" y="18"/>
                    </a:lnTo>
                    <a:lnTo>
                      <a:pt x="26" y="8"/>
                    </a:lnTo>
                    <a:lnTo>
                      <a:pt x="40" y="2"/>
                    </a:lnTo>
                    <a:lnTo>
                      <a:pt x="57" y="0"/>
                    </a:lnTo>
                    <a:lnTo>
                      <a:pt x="70" y="1"/>
                    </a:lnTo>
                    <a:lnTo>
                      <a:pt x="83" y="4"/>
                    </a:lnTo>
                    <a:lnTo>
                      <a:pt x="91" y="8"/>
                    </a:lnTo>
                    <a:lnTo>
                      <a:pt x="96" y="13"/>
                    </a:lnTo>
                    <a:lnTo>
                      <a:pt x="101" y="19"/>
                    </a:lnTo>
                    <a:lnTo>
                      <a:pt x="106" y="28"/>
                    </a:lnTo>
                    <a:lnTo>
                      <a:pt x="111" y="41"/>
                    </a:lnTo>
                    <a:lnTo>
                      <a:pt x="114" y="55"/>
                    </a:lnTo>
                    <a:lnTo>
                      <a:pt x="115" y="76"/>
                    </a:lnTo>
                    <a:lnTo>
                      <a:pt x="114" y="98"/>
                    </a:lnTo>
                    <a:lnTo>
                      <a:pt x="109" y="118"/>
                    </a:lnTo>
                    <a:lnTo>
                      <a:pt x="101" y="132"/>
                    </a:lnTo>
                    <a:lnTo>
                      <a:pt x="89" y="142"/>
                    </a:lnTo>
                    <a:lnTo>
                      <a:pt x="75" y="148"/>
                    </a:lnTo>
                    <a:lnTo>
                      <a:pt x="57" y="150"/>
                    </a:lnTo>
                    <a:lnTo>
                      <a:pt x="42" y="149"/>
                    </a:lnTo>
                    <a:lnTo>
                      <a:pt x="29" y="144"/>
                    </a:lnTo>
                    <a:lnTo>
                      <a:pt x="17" y="136"/>
                    </a:lnTo>
                    <a:lnTo>
                      <a:pt x="7" y="120"/>
                    </a:lnTo>
                    <a:lnTo>
                      <a:pt x="1" y="101"/>
                    </a:lnTo>
                    <a:lnTo>
                      <a:pt x="0" y="76"/>
                    </a:lnTo>
                    <a:close/>
                    <a:moveTo>
                      <a:pt x="23" y="76"/>
                    </a:moveTo>
                    <a:lnTo>
                      <a:pt x="24" y="96"/>
                    </a:lnTo>
                    <a:lnTo>
                      <a:pt x="27" y="112"/>
                    </a:lnTo>
                    <a:lnTo>
                      <a:pt x="33" y="123"/>
                    </a:lnTo>
                    <a:lnTo>
                      <a:pt x="44" y="130"/>
                    </a:lnTo>
                    <a:lnTo>
                      <a:pt x="57" y="133"/>
                    </a:lnTo>
                    <a:lnTo>
                      <a:pt x="70" y="130"/>
                    </a:lnTo>
                    <a:lnTo>
                      <a:pt x="82" y="123"/>
                    </a:lnTo>
                    <a:lnTo>
                      <a:pt x="88" y="112"/>
                    </a:lnTo>
                    <a:lnTo>
                      <a:pt x="91" y="96"/>
                    </a:lnTo>
                    <a:lnTo>
                      <a:pt x="92" y="76"/>
                    </a:lnTo>
                    <a:lnTo>
                      <a:pt x="91" y="54"/>
                    </a:lnTo>
                    <a:lnTo>
                      <a:pt x="88" y="39"/>
                    </a:lnTo>
                    <a:lnTo>
                      <a:pt x="82" y="28"/>
                    </a:lnTo>
                    <a:lnTo>
                      <a:pt x="72" y="20"/>
                    </a:lnTo>
                    <a:lnTo>
                      <a:pt x="57" y="18"/>
                    </a:lnTo>
                    <a:lnTo>
                      <a:pt x="44" y="20"/>
                    </a:lnTo>
                    <a:lnTo>
                      <a:pt x="33" y="27"/>
                    </a:lnTo>
                    <a:lnTo>
                      <a:pt x="27" y="38"/>
                    </a:lnTo>
                    <a:lnTo>
                      <a:pt x="24" y="54"/>
                    </a:lnTo>
                    <a:lnTo>
                      <a:pt x="23" y="7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05" name="Rectangle 45"/>
              <p:cNvSpPr>
                <a:spLocks noChangeArrowheads="1"/>
              </p:cNvSpPr>
              <p:nvPr/>
            </p:nvSpPr>
            <p:spPr bwMode="auto">
              <a:xfrm>
                <a:off x="276" y="3827"/>
                <a:ext cx="12" cy="1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06" name="Freeform 46"/>
              <p:cNvSpPr>
                <a:spLocks/>
              </p:cNvSpPr>
              <p:nvPr/>
            </p:nvSpPr>
            <p:spPr bwMode="auto">
              <a:xfrm>
                <a:off x="304" y="3698"/>
                <a:ext cx="59" cy="150"/>
              </a:xfrm>
              <a:custGeom>
                <a:avLst/>
                <a:gdLst>
                  <a:gd name="T0" fmla="*/ 25 w 117"/>
                  <a:gd name="T1" fmla="*/ 107 h 150"/>
                  <a:gd name="T2" fmla="*/ 36 w 117"/>
                  <a:gd name="T3" fmla="*/ 127 h 150"/>
                  <a:gd name="T4" fmla="*/ 45 w 117"/>
                  <a:gd name="T5" fmla="*/ 131 h 150"/>
                  <a:gd name="T6" fmla="*/ 58 w 117"/>
                  <a:gd name="T7" fmla="*/ 133 h 150"/>
                  <a:gd name="T8" fmla="*/ 84 w 117"/>
                  <a:gd name="T9" fmla="*/ 125 h 150"/>
                  <a:gd name="T10" fmla="*/ 94 w 117"/>
                  <a:gd name="T11" fmla="*/ 103 h 150"/>
                  <a:gd name="T12" fmla="*/ 84 w 117"/>
                  <a:gd name="T13" fmla="*/ 83 h 150"/>
                  <a:gd name="T14" fmla="*/ 60 w 117"/>
                  <a:gd name="T15" fmla="*/ 76 h 150"/>
                  <a:gd name="T16" fmla="*/ 45 w 117"/>
                  <a:gd name="T17" fmla="*/ 77 h 150"/>
                  <a:gd name="T18" fmla="*/ 49 w 117"/>
                  <a:gd name="T19" fmla="*/ 60 h 150"/>
                  <a:gd name="T20" fmla="*/ 58 w 117"/>
                  <a:gd name="T21" fmla="*/ 60 h 150"/>
                  <a:gd name="T22" fmla="*/ 73 w 117"/>
                  <a:gd name="T23" fmla="*/ 55 h 150"/>
                  <a:gd name="T24" fmla="*/ 81 w 117"/>
                  <a:gd name="T25" fmla="*/ 48 h 150"/>
                  <a:gd name="T26" fmla="*/ 83 w 117"/>
                  <a:gd name="T27" fmla="*/ 38 h 150"/>
                  <a:gd name="T28" fmla="*/ 80 w 117"/>
                  <a:gd name="T29" fmla="*/ 27 h 150"/>
                  <a:gd name="T30" fmla="*/ 70 w 117"/>
                  <a:gd name="T31" fmla="*/ 20 h 150"/>
                  <a:gd name="T32" fmla="*/ 57 w 117"/>
                  <a:gd name="T33" fmla="*/ 18 h 150"/>
                  <a:gd name="T34" fmla="*/ 42 w 117"/>
                  <a:gd name="T35" fmla="*/ 20 h 150"/>
                  <a:gd name="T36" fmla="*/ 32 w 117"/>
                  <a:gd name="T37" fmla="*/ 27 h 150"/>
                  <a:gd name="T38" fmla="*/ 26 w 117"/>
                  <a:gd name="T39" fmla="*/ 41 h 150"/>
                  <a:gd name="T40" fmla="*/ 11 w 117"/>
                  <a:gd name="T41" fmla="*/ 22 h 150"/>
                  <a:gd name="T42" fmla="*/ 36 w 117"/>
                  <a:gd name="T43" fmla="*/ 2 h 150"/>
                  <a:gd name="T44" fmla="*/ 70 w 117"/>
                  <a:gd name="T45" fmla="*/ 1 h 150"/>
                  <a:gd name="T46" fmla="*/ 90 w 117"/>
                  <a:gd name="T47" fmla="*/ 9 h 150"/>
                  <a:gd name="T48" fmla="*/ 100 w 117"/>
                  <a:gd name="T49" fmla="*/ 19 h 150"/>
                  <a:gd name="T50" fmla="*/ 106 w 117"/>
                  <a:gd name="T51" fmla="*/ 31 h 150"/>
                  <a:gd name="T52" fmla="*/ 106 w 117"/>
                  <a:gd name="T53" fmla="*/ 43 h 150"/>
                  <a:gd name="T54" fmla="*/ 100 w 117"/>
                  <a:gd name="T55" fmla="*/ 54 h 150"/>
                  <a:gd name="T56" fmla="*/ 90 w 117"/>
                  <a:gd name="T57" fmla="*/ 63 h 150"/>
                  <a:gd name="T58" fmla="*/ 96 w 117"/>
                  <a:gd name="T59" fmla="*/ 71 h 150"/>
                  <a:gd name="T60" fmla="*/ 114 w 117"/>
                  <a:gd name="T61" fmla="*/ 90 h 150"/>
                  <a:gd name="T62" fmla="*/ 114 w 117"/>
                  <a:gd name="T63" fmla="*/ 115 h 150"/>
                  <a:gd name="T64" fmla="*/ 100 w 117"/>
                  <a:gd name="T65" fmla="*/ 137 h 150"/>
                  <a:gd name="T66" fmla="*/ 74 w 117"/>
                  <a:gd name="T67" fmla="*/ 149 h 150"/>
                  <a:gd name="T68" fmla="*/ 36 w 117"/>
                  <a:gd name="T69" fmla="*/ 148 h 150"/>
                  <a:gd name="T70" fmla="*/ 6 w 117"/>
                  <a:gd name="T71" fmla="*/ 12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7" h="150">
                    <a:moveTo>
                      <a:pt x="0" y="109"/>
                    </a:moveTo>
                    <a:lnTo>
                      <a:pt x="25" y="107"/>
                    </a:lnTo>
                    <a:lnTo>
                      <a:pt x="29" y="119"/>
                    </a:lnTo>
                    <a:lnTo>
                      <a:pt x="36" y="127"/>
                    </a:lnTo>
                    <a:lnTo>
                      <a:pt x="41" y="130"/>
                    </a:lnTo>
                    <a:lnTo>
                      <a:pt x="45" y="131"/>
                    </a:lnTo>
                    <a:lnTo>
                      <a:pt x="51" y="132"/>
                    </a:lnTo>
                    <a:lnTo>
                      <a:pt x="58" y="133"/>
                    </a:lnTo>
                    <a:lnTo>
                      <a:pt x="73" y="131"/>
                    </a:lnTo>
                    <a:lnTo>
                      <a:pt x="84" y="125"/>
                    </a:lnTo>
                    <a:lnTo>
                      <a:pt x="91" y="115"/>
                    </a:lnTo>
                    <a:lnTo>
                      <a:pt x="94" y="103"/>
                    </a:lnTo>
                    <a:lnTo>
                      <a:pt x="91" y="92"/>
                    </a:lnTo>
                    <a:lnTo>
                      <a:pt x="84" y="83"/>
                    </a:lnTo>
                    <a:lnTo>
                      <a:pt x="73" y="77"/>
                    </a:lnTo>
                    <a:lnTo>
                      <a:pt x="60" y="76"/>
                    </a:lnTo>
                    <a:lnTo>
                      <a:pt x="52" y="76"/>
                    </a:lnTo>
                    <a:lnTo>
                      <a:pt x="45" y="77"/>
                    </a:lnTo>
                    <a:lnTo>
                      <a:pt x="47" y="60"/>
                    </a:lnTo>
                    <a:lnTo>
                      <a:pt x="49" y="60"/>
                    </a:lnTo>
                    <a:lnTo>
                      <a:pt x="51" y="60"/>
                    </a:lnTo>
                    <a:lnTo>
                      <a:pt x="58" y="60"/>
                    </a:lnTo>
                    <a:lnTo>
                      <a:pt x="67" y="57"/>
                    </a:lnTo>
                    <a:lnTo>
                      <a:pt x="73" y="55"/>
                    </a:lnTo>
                    <a:lnTo>
                      <a:pt x="78" y="51"/>
                    </a:lnTo>
                    <a:lnTo>
                      <a:pt x="81" y="48"/>
                    </a:lnTo>
                    <a:lnTo>
                      <a:pt x="83" y="43"/>
                    </a:lnTo>
                    <a:lnTo>
                      <a:pt x="83" y="38"/>
                    </a:lnTo>
                    <a:lnTo>
                      <a:pt x="83" y="32"/>
                    </a:lnTo>
                    <a:lnTo>
                      <a:pt x="80" y="27"/>
                    </a:lnTo>
                    <a:lnTo>
                      <a:pt x="75" y="22"/>
                    </a:lnTo>
                    <a:lnTo>
                      <a:pt x="70" y="20"/>
                    </a:lnTo>
                    <a:lnTo>
                      <a:pt x="64" y="18"/>
                    </a:lnTo>
                    <a:lnTo>
                      <a:pt x="57" y="18"/>
                    </a:lnTo>
                    <a:lnTo>
                      <a:pt x="49" y="18"/>
                    </a:lnTo>
                    <a:lnTo>
                      <a:pt x="42" y="20"/>
                    </a:lnTo>
                    <a:lnTo>
                      <a:pt x="36" y="22"/>
                    </a:lnTo>
                    <a:lnTo>
                      <a:pt x="32" y="27"/>
                    </a:lnTo>
                    <a:lnTo>
                      <a:pt x="29" y="33"/>
                    </a:lnTo>
                    <a:lnTo>
                      <a:pt x="26" y="41"/>
                    </a:lnTo>
                    <a:lnTo>
                      <a:pt x="3" y="38"/>
                    </a:lnTo>
                    <a:lnTo>
                      <a:pt x="11" y="22"/>
                    </a:lnTo>
                    <a:lnTo>
                      <a:pt x="22" y="10"/>
                    </a:lnTo>
                    <a:lnTo>
                      <a:pt x="36" y="2"/>
                    </a:lnTo>
                    <a:lnTo>
                      <a:pt x="55" y="0"/>
                    </a:lnTo>
                    <a:lnTo>
                      <a:pt x="70" y="1"/>
                    </a:lnTo>
                    <a:lnTo>
                      <a:pt x="81" y="6"/>
                    </a:lnTo>
                    <a:lnTo>
                      <a:pt x="90" y="9"/>
                    </a:lnTo>
                    <a:lnTo>
                      <a:pt x="96" y="13"/>
                    </a:lnTo>
                    <a:lnTo>
                      <a:pt x="100" y="19"/>
                    </a:lnTo>
                    <a:lnTo>
                      <a:pt x="104" y="25"/>
                    </a:lnTo>
                    <a:lnTo>
                      <a:pt x="106" y="31"/>
                    </a:lnTo>
                    <a:lnTo>
                      <a:pt x="107" y="37"/>
                    </a:lnTo>
                    <a:lnTo>
                      <a:pt x="106" y="43"/>
                    </a:lnTo>
                    <a:lnTo>
                      <a:pt x="104" y="49"/>
                    </a:lnTo>
                    <a:lnTo>
                      <a:pt x="100" y="54"/>
                    </a:lnTo>
                    <a:lnTo>
                      <a:pt x="96" y="59"/>
                    </a:lnTo>
                    <a:lnTo>
                      <a:pt x="90" y="63"/>
                    </a:lnTo>
                    <a:lnTo>
                      <a:pt x="83" y="66"/>
                    </a:lnTo>
                    <a:lnTo>
                      <a:pt x="96" y="71"/>
                    </a:lnTo>
                    <a:lnTo>
                      <a:pt x="107" y="79"/>
                    </a:lnTo>
                    <a:lnTo>
                      <a:pt x="114" y="90"/>
                    </a:lnTo>
                    <a:lnTo>
                      <a:pt x="117" y="103"/>
                    </a:lnTo>
                    <a:lnTo>
                      <a:pt x="114" y="115"/>
                    </a:lnTo>
                    <a:lnTo>
                      <a:pt x="109" y="127"/>
                    </a:lnTo>
                    <a:lnTo>
                      <a:pt x="100" y="137"/>
                    </a:lnTo>
                    <a:lnTo>
                      <a:pt x="87" y="144"/>
                    </a:lnTo>
                    <a:lnTo>
                      <a:pt x="74" y="149"/>
                    </a:lnTo>
                    <a:lnTo>
                      <a:pt x="57" y="150"/>
                    </a:lnTo>
                    <a:lnTo>
                      <a:pt x="36" y="148"/>
                    </a:lnTo>
                    <a:lnTo>
                      <a:pt x="19" y="139"/>
                    </a:lnTo>
                    <a:lnTo>
                      <a:pt x="6" y="126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07" name="Freeform 47"/>
              <p:cNvSpPr>
                <a:spLocks noEditPoints="1"/>
              </p:cNvSpPr>
              <p:nvPr/>
            </p:nvSpPr>
            <p:spPr bwMode="auto">
              <a:xfrm>
                <a:off x="202" y="2972"/>
                <a:ext cx="58" cy="151"/>
              </a:xfrm>
              <a:custGeom>
                <a:avLst/>
                <a:gdLst>
                  <a:gd name="T0" fmla="*/ 0 w 115"/>
                  <a:gd name="T1" fmla="*/ 76 h 151"/>
                  <a:gd name="T2" fmla="*/ 1 w 115"/>
                  <a:gd name="T3" fmla="*/ 52 h 151"/>
                  <a:gd name="T4" fmla="*/ 5 w 115"/>
                  <a:gd name="T5" fmla="*/ 33 h 151"/>
                  <a:gd name="T6" fmla="*/ 14 w 115"/>
                  <a:gd name="T7" fmla="*/ 19 h 151"/>
                  <a:gd name="T8" fmla="*/ 26 w 115"/>
                  <a:gd name="T9" fmla="*/ 9 h 151"/>
                  <a:gd name="T10" fmla="*/ 40 w 115"/>
                  <a:gd name="T11" fmla="*/ 3 h 151"/>
                  <a:gd name="T12" fmla="*/ 57 w 115"/>
                  <a:gd name="T13" fmla="*/ 0 h 151"/>
                  <a:gd name="T14" fmla="*/ 70 w 115"/>
                  <a:gd name="T15" fmla="*/ 2 h 151"/>
                  <a:gd name="T16" fmla="*/ 83 w 115"/>
                  <a:gd name="T17" fmla="*/ 5 h 151"/>
                  <a:gd name="T18" fmla="*/ 91 w 115"/>
                  <a:gd name="T19" fmla="*/ 9 h 151"/>
                  <a:gd name="T20" fmla="*/ 96 w 115"/>
                  <a:gd name="T21" fmla="*/ 14 h 151"/>
                  <a:gd name="T22" fmla="*/ 101 w 115"/>
                  <a:gd name="T23" fmla="*/ 20 h 151"/>
                  <a:gd name="T24" fmla="*/ 106 w 115"/>
                  <a:gd name="T25" fmla="*/ 29 h 151"/>
                  <a:gd name="T26" fmla="*/ 111 w 115"/>
                  <a:gd name="T27" fmla="*/ 42 h 151"/>
                  <a:gd name="T28" fmla="*/ 114 w 115"/>
                  <a:gd name="T29" fmla="*/ 56 h 151"/>
                  <a:gd name="T30" fmla="*/ 115 w 115"/>
                  <a:gd name="T31" fmla="*/ 76 h 151"/>
                  <a:gd name="T32" fmla="*/ 114 w 115"/>
                  <a:gd name="T33" fmla="*/ 99 h 151"/>
                  <a:gd name="T34" fmla="*/ 109 w 115"/>
                  <a:gd name="T35" fmla="*/ 119 h 151"/>
                  <a:gd name="T36" fmla="*/ 101 w 115"/>
                  <a:gd name="T37" fmla="*/ 133 h 151"/>
                  <a:gd name="T38" fmla="*/ 89 w 115"/>
                  <a:gd name="T39" fmla="*/ 143 h 151"/>
                  <a:gd name="T40" fmla="*/ 75 w 115"/>
                  <a:gd name="T41" fmla="*/ 149 h 151"/>
                  <a:gd name="T42" fmla="*/ 57 w 115"/>
                  <a:gd name="T43" fmla="*/ 151 h 151"/>
                  <a:gd name="T44" fmla="*/ 42 w 115"/>
                  <a:gd name="T45" fmla="*/ 150 h 151"/>
                  <a:gd name="T46" fmla="*/ 29 w 115"/>
                  <a:gd name="T47" fmla="*/ 145 h 151"/>
                  <a:gd name="T48" fmla="*/ 17 w 115"/>
                  <a:gd name="T49" fmla="*/ 137 h 151"/>
                  <a:gd name="T50" fmla="*/ 7 w 115"/>
                  <a:gd name="T51" fmla="*/ 121 h 151"/>
                  <a:gd name="T52" fmla="*/ 1 w 115"/>
                  <a:gd name="T53" fmla="*/ 102 h 151"/>
                  <a:gd name="T54" fmla="*/ 0 w 115"/>
                  <a:gd name="T55" fmla="*/ 76 h 151"/>
                  <a:gd name="T56" fmla="*/ 23 w 115"/>
                  <a:gd name="T57" fmla="*/ 76 h 151"/>
                  <a:gd name="T58" fmla="*/ 24 w 115"/>
                  <a:gd name="T59" fmla="*/ 97 h 151"/>
                  <a:gd name="T60" fmla="*/ 27 w 115"/>
                  <a:gd name="T61" fmla="*/ 113 h 151"/>
                  <a:gd name="T62" fmla="*/ 33 w 115"/>
                  <a:gd name="T63" fmla="*/ 124 h 151"/>
                  <a:gd name="T64" fmla="*/ 44 w 115"/>
                  <a:gd name="T65" fmla="*/ 131 h 151"/>
                  <a:gd name="T66" fmla="*/ 57 w 115"/>
                  <a:gd name="T67" fmla="*/ 134 h 151"/>
                  <a:gd name="T68" fmla="*/ 70 w 115"/>
                  <a:gd name="T69" fmla="*/ 131 h 151"/>
                  <a:gd name="T70" fmla="*/ 82 w 115"/>
                  <a:gd name="T71" fmla="*/ 124 h 151"/>
                  <a:gd name="T72" fmla="*/ 88 w 115"/>
                  <a:gd name="T73" fmla="*/ 113 h 151"/>
                  <a:gd name="T74" fmla="*/ 91 w 115"/>
                  <a:gd name="T75" fmla="*/ 97 h 151"/>
                  <a:gd name="T76" fmla="*/ 92 w 115"/>
                  <a:gd name="T77" fmla="*/ 76 h 151"/>
                  <a:gd name="T78" fmla="*/ 91 w 115"/>
                  <a:gd name="T79" fmla="*/ 55 h 151"/>
                  <a:gd name="T80" fmla="*/ 88 w 115"/>
                  <a:gd name="T81" fmla="*/ 40 h 151"/>
                  <a:gd name="T82" fmla="*/ 82 w 115"/>
                  <a:gd name="T83" fmla="*/ 29 h 151"/>
                  <a:gd name="T84" fmla="*/ 72 w 115"/>
                  <a:gd name="T85" fmla="*/ 21 h 151"/>
                  <a:gd name="T86" fmla="*/ 57 w 115"/>
                  <a:gd name="T87" fmla="*/ 19 h 151"/>
                  <a:gd name="T88" fmla="*/ 44 w 115"/>
                  <a:gd name="T89" fmla="*/ 21 h 151"/>
                  <a:gd name="T90" fmla="*/ 33 w 115"/>
                  <a:gd name="T91" fmla="*/ 28 h 151"/>
                  <a:gd name="T92" fmla="*/ 27 w 115"/>
                  <a:gd name="T93" fmla="*/ 39 h 151"/>
                  <a:gd name="T94" fmla="*/ 24 w 115"/>
                  <a:gd name="T95" fmla="*/ 55 h 151"/>
                  <a:gd name="T96" fmla="*/ 23 w 115"/>
                  <a:gd name="T97" fmla="*/ 7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5" h="151">
                    <a:moveTo>
                      <a:pt x="0" y="76"/>
                    </a:moveTo>
                    <a:lnTo>
                      <a:pt x="1" y="52"/>
                    </a:lnTo>
                    <a:lnTo>
                      <a:pt x="5" y="33"/>
                    </a:lnTo>
                    <a:lnTo>
                      <a:pt x="14" y="19"/>
                    </a:lnTo>
                    <a:lnTo>
                      <a:pt x="26" y="9"/>
                    </a:lnTo>
                    <a:lnTo>
                      <a:pt x="40" y="3"/>
                    </a:lnTo>
                    <a:lnTo>
                      <a:pt x="57" y="0"/>
                    </a:lnTo>
                    <a:lnTo>
                      <a:pt x="70" y="2"/>
                    </a:lnTo>
                    <a:lnTo>
                      <a:pt x="83" y="5"/>
                    </a:lnTo>
                    <a:lnTo>
                      <a:pt x="91" y="9"/>
                    </a:lnTo>
                    <a:lnTo>
                      <a:pt x="96" y="14"/>
                    </a:lnTo>
                    <a:lnTo>
                      <a:pt x="101" y="20"/>
                    </a:lnTo>
                    <a:lnTo>
                      <a:pt x="106" y="29"/>
                    </a:lnTo>
                    <a:lnTo>
                      <a:pt x="111" y="42"/>
                    </a:lnTo>
                    <a:lnTo>
                      <a:pt x="114" y="56"/>
                    </a:lnTo>
                    <a:lnTo>
                      <a:pt x="115" y="76"/>
                    </a:lnTo>
                    <a:lnTo>
                      <a:pt x="114" y="99"/>
                    </a:lnTo>
                    <a:lnTo>
                      <a:pt x="109" y="119"/>
                    </a:lnTo>
                    <a:lnTo>
                      <a:pt x="101" y="133"/>
                    </a:lnTo>
                    <a:lnTo>
                      <a:pt x="89" y="143"/>
                    </a:lnTo>
                    <a:lnTo>
                      <a:pt x="75" y="149"/>
                    </a:lnTo>
                    <a:lnTo>
                      <a:pt x="57" y="151"/>
                    </a:lnTo>
                    <a:lnTo>
                      <a:pt x="42" y="150"/>
                    </a:lnTo>
                    <a:lnTo>
                      <a:pt x="29" y="145"/>
                    </a:lnTo>
                    <a:lnTo>
                      <a:pt x="17" y="137"/>
                    </a:lnTo>
                    <a:lnTo>
                      <a:pt x="7" y="121"/>
                    </a:lnTo>
                    <a:lnTo>
                      <a:pt x="1" y="102"/>
                    </a:lnTo>
                    <a:lnTo>
                      <a:pt x="0" y="76"/>
                    </a:lnTo>
                    <a:close/>
                    <a:moveTo>
                      <a:pt x="23" y="76"/>
                    </a:moveTo>
                    <a:lnTo>
                      <a:pt x="24" y="97"/>
                    </a:lnTo>
                    <a:lnTo>
                      <a:pt x="27" y="113"/>
                    </a:lnTo>
                    <a:lnTo>
                      <a:pt x="33" y="124"/>
                    </a:lnTo>
                    <a:lnTo>
                      <a:pt x="44" y="131"/>
                    </a:lnTo>
                    <a:lnTo>
                      <a:pt x="57" y="134"/>
                    </a:lnTo>
                    <a:lnTo>
                      <a:pt x="70" y="131"/>
                    </a:lnTo>
                    <a:lnTo>
                      <a:pt x="82" y="124"/>
                    </a:lnTo>
                    <a:lnTo>
                      <a:pt x="88" y="113"/>
                    </a:lnTo>
                    <a:lnTo>
                      <a:pt x="91" y="97"/>
                    </a:lnTo>
                    <a:lnTo>
                      <a:pt x="92" y="76"/>
                    </a:lnTo>
                    <a:lnTo>
                      <a:pt x="91" y="55"/>
                    </a:lnTo>
                    <a:lnTo>
                      <a:pt x="88" y="40"/>
                    </a:lnTo>
                    <a:lnTo>
                      <a:pt x="82" y="29"/>
                    </a:lnTo>
                    <a:lnTo>
                      <a:pt x="72" y="21"/>
                    </a:lnTo>
                    <a:lnTo>
                      <a:pt x="57" y="19"/>
                    </a:lnTo>
                    <a:lnTo>
                      <a:pt x="44" y="21"/>
                    </a:lnTo>
                    <a:lnTo>
                      <a:pt x="33" y="28"/>
                    </a:lnTo>
                    <a:lnTo>
                      <a:pt x="27" y="39"/>
                    </a:lnTo>
                    <a:lnTo>
                      <a:pt x="24" y="55"/>
                    </a:lnTo>
                    <a:lnTo>
                      <a:pt x="23" y="7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08" name="Rectangle 48"/>
              <p:cNvSpPr>
                <a:spLocks noChangeArrowheads="1"/>
              </p:cNvSpPr>
              <p:nvPr/>
            </p:nvSpPr>
            <p:spPr bwMode="auto">
              <a:xfrm>
                <a:off x="276" y="3102"/>
                <a:ext cx="12" cy="1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09" name="Freeform 49"/>
              <p:cNvSpPr>
                <a:spLocks noEditPoints="1"/>
              </p:cNvSpPr>
              <p:nvPr/>
            </p:nvSpPr>
            <p:spPr bwMode="auto">
              <a:xfrm>
                <a:off x="301" y="2975"/>
                <a:ext cx="62" cy="146"/>
              </a:xfrm>
              <a:custGeom>
                <a:avLst/>
                <a:gdLst>
                  <a:gd name="T0" fmla="*/ 80 w 124"/>
                  <a:gd name="T1" fmla="*/ 146 h 146"/>
                  <a:gd name="T2" fmla="*/ 80 w 124"/>
                  <a:gd name="T3" fmla="*/ 112 h 146"/>
                  <a:gd name="T4" fmla="*/ 0 w 124"/>
                  <a:gd name="T5" fmla="*/ 112 h 146"/>
                  <a:gd name="T6" fmla="*/ 0 w 124"/>
                  <a:gd name="T7" fmla="*/ 93 h 146"/>
                  <a:gd name="T8" fmla="*/ 85 w 124"/>
                  <a:gd name="T9" fmla="*/ 0 h 146"/>
                  <a:gd name="T10" fmla="*/ 103 w 124"/>
                  <a:gd name="T11" fmla="*/ 0 h 146"/>
                  <a:gd name="T12" fmla="*/ 103 w 124"/>
                  <a:gd name="T13" fmla="*/ 93 h 146"/>
                  <a:gd name="T14" fmla="*/ 124 w 124"/>
                  <a:gd name="T15" fmla="*/ 93 h 146"/>
                  <a:gd name="T16" fmla="*/ 124 w 124"/>
                  <a:gd name="T17" fmla="*/ 112 h 146"/>
                  <a:gd name="T18" fmla="*/ 103 w 124"/>
                  <a:gd name="T19" fmla="*/ 112 h 146"/>
                  <a:gd name="T20" fmla="*/ 103 w 124"/>
                  <a:gd name="T21" fmla="*/ 146 h 146"/>
                  <a:gd name="T22" fmla="*/ 80 w 124"/>
                  <a:gd name="T23" fmla="*/ 146 h 146"/>
                  <a:gd name="T24" fmla="*/ 80 w 124"/>
                  <a:gd name="T25" fmla="*/ 93 h 146"/>
                  <a:gd name="T26" fmla="*/ 80 w 124"/>
                  <a:gd name="T27" fmla="*/ 36 h 146"/>
                  <a:gd name="T28" fmla="*/ 29 w 124"/>
                  <a:gd name="T29" fmla="*/ 93 h 146"/>
                  <a:gd name="T30" fmla="*/ 80 w 124"/>
                  <a:gd name="T31" fmla="*/ 93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4" h="146">
                    <a:moveTo>
                      <a:pt x="80" y="146"/>
                    </a:moveTo>
                    <a:lnTo>
                      <a:pt x="80" y="112"/>
                    </a:lnTo>
                    <a:lnTo>
                      <a:pt x="0" y="112"/>
                    </a:lnTo>
                    <a:lnTo>
                      <a:pt x="0" y="93"/>
                    </a:lnTo>
                    <a:lnTo>
                      <a:pt x="85" y="0"/>
                    </a:lnTo>
                    <a:lnTo>
                      <a:pt x="103" y="0"/>
                    </a:lnTo>
                    <a:lnTo>
                      <a:pt x="103" y="93"/>
                    </a:lnTo>
                    <a:lnTo>
                      <a:pt x="124" y="93"/>
                    </a:lnTo>
                    <a:lnTo>
                      <a:pt x="124" y="112"/>
                    </a:lnTo>
                    <a:lnTo>
                      <a:pt x="103" y="112"/>
                    </a:lnTo>
                    <a:lnTo>
                      <a:pt x="103" y="146"/>
                    </a:lnTo>
                    <a:lnTo>
                      <a:pt x="80" y="146"/>
                    </a:lnTo>
                    <a:close/>
                    <a:moveTo>
                      <a:pt x="80" y="93"/>
                    </a:moveTo>
                    <a:lnTo>
                      <a:pt x="80" y="36"/>
                    </a:lnTo>
                    <a:lnTo>
                      <a:pt x="29" y="93"/>
                    </a:lnTo>
                    <a:lnTo>
                      <a:pt x="80" y="9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10" name="Freeform 50"/>
              <p:cNvSpPr>
                <a:spLocks noEditPoints="1"/>
              </p:cNvSpPr>
              <p:nvPr/>
            </p:nvSpPr>
            <p:spPr bwMode="auto">
              <a:xfrm>
                <a:off x="202" y="2249"/>
                <a:ext cx="58" cy="150"/>
              </a:xfrm>
              <a:custGeom>
                <a:avLst/>
                <a:gdLst>
                  <a:gd name="T0" fmla="*/ 0 w 115"/>
                  <a:gd name="T1" fmla="*/ 76 h 150"/>
                  <a:gd name="T2" fmla="*/ 1 w 115"/>
                  <a:gd name="T3" fmla="*/ 52 h 150"/>
                  <a:gd name="T4" fmla="*/ 5 w 115"/>
                  <a:gd name="T5" fmla="*/ 32 h 150"/>
                  <a:gd name="T6" fmla="*/ 14 w 115"/>
                  <a:gd name="T7" fmla="*/ 18 h 150"/>
                  <a:gd name="T8" fmla="*/ 26 w 115"/>
                  <a:gd name="T9" fmla="*/ 8 h 150"/>
                  <a:gd name="T10" fmla="*/ 40 w 115"/>
                  <a:gd name="T11" fmla="*/ 2 h 150"/>
                  <a:gd name="T12" fmla="*/ 57 w 115"/>
                  <a:gd name="T13" fmla="*/ 0 h 150"/>
                  <a:gd name="T14" fmla="*/ 70 w 115"/>
                  <a:gd name="T15" fmla="*/ 1 h 150"/>
                  <a:gd name="T16" fmla="*/ 83 w 115"/>
                  <a:gd name="T17" fmla="*/ 5 h 150"/>
                  <a:gd name="T18" fmla="*/ 91 w 115"/>
                  <a:gd name="T19" fmla="*/ 8 h 150"/>
                  <a:gd name="T20" fmla="*/ 96 w 115"/>
                  <a:gd name="T21" fmla="*/ 13 h 150"/>
                  <a:gd name="T22" fmla="*/ 101 w 115"/>
                  <a:gd name="T23" fmla="*/ 19 h 150"/>
                  <a:gd name="T24" fmla="*/ 106 w 115"/>
                  <a:gd name="T25" fmla="*/ 29 h 150"/>
                  <a:gd name="T26" fmla="*/ 111 w 115"/>
                  <a:gd name="T27" fmla="*/ 41 h 150"/>
                  <a:gd name="T28" fmla="*/ 114 w 115"/>
                  <a:gd name="T29" fmla="*/ 55 h 150"/>
                  <a:gd name="T30" fmla="*/ 115 w 115"/>
                  <a:gd name="T31" fmla="*/ 76 h 150"/>
                  <a:gd name="T32" fmla="*/ 114 w 115"/>
                  <a:gd name="T33" fmla="*/ 99 h 150"/>
                  <a:gd name="T34" fmla="*/ 109 w 115"/>
                  <a:gd name="T35" fmla="*/ 118 h 150"/>
                  <a:gd name="T36" fmla="*/ 101 w 115"/>
                  <a:gd name="T37" fmla="*/ 132 h 150"/>
                  <a:gd name="T38" fmla="*/ 89 w 115"/>
                  <a:gd name="T39" fmla="*/ 142 h 150"/>
                  <a:gd name="T40" fmla="*/ 75 w 115"/>
                  <a:gd name="T41" fmla="*/ 148 h 150"/>
                  <a:gd name="T42" fmla="*/ 57 w 115"/>
                  <a:gd name="T43" fmla="*/ 150 h 150"/>
                  <a:gd name="T44" fmla="*/ 42 w 115"/>
                  <a:gd name="T45" fmla="*/ 149 h 150"/>
                  <a:gd name="T46" fmla="*/ 29 w 115"/>
                  <a:gd name="T47" fmla="*/ 144 h 150"/>
                  <a:gd name="T48" fmla="*/ 17 w 115"/>
                  <a:gd name="T49" fmla="*/ 136 h 150"/>
                  <a:gd name="T50" fmla="*/ 7 w 115"/>
                  <a:gd name="T51" fmla="*/ 120 h 150"/>
                  <a:gd name="T52" fmla="*/ 1 w 115"/>
                  <a:gd name="T53" fmla="*/ 101 h 150"/>
                  <a:gd name="T54" fmla="*/ 0 w 115"/>
                  <a:gd name="T55" fmla="*/ 76 h 150"/>
                  <a:gd name="T56" fmla="*/ 23 w 115"/>
                  <a:gd name="T57" fmla="*/ 76 h 150"/>
                  <a:gd name="T58" fmla="*/ 24 w 115"/>
                  <a:gd name="T59" fmla="*/ 96 h 150"/>
                  <a:gd name="T60" fmla="*/ 27 w 115"/>
                  <a:gd name="T61" fmla="*/ 112 h 150"/>
                  <a:gd name="T62" fmla="*/ 33 w 115"/>
                  <a:gd name="T63" fmla="*/ 123 h 150"/>
                  <a:gd name="T64" fmla="*/ 44 w 115"/>
                  <a:gd name="T65" fmla="*/ 130 h 150"/>
                  <a:gd name="T66" fmla="*/ 57 w 115"/>
                  <a:gd name="T67" fmla="*/ 134 h 150"/>
                  <a:gd name="T68" fmla="*/ 70 w 115"/>
                  <a:gd name="T69" fmla="*/ 130 h 150"/>
                  <a:gd name="T70" fmla="*/ 82 w 115"/>
                  <a:gd name="T71" fmla="*/ 123 h 150"/>
                  <a:gd name="T72" fmla="*/ 88 w 115"/>
                  <a:gd name="T73" fmla="*/ 112 h 150"/>
                  <a:gd name="T74" fmla="*/ 91 w 115"/>
                  <a:gd name="T75" fmla="*/ 96 h 150"/>
                  <a:gd name="T76" fmla="*/ 92 w 115"/>
                  <a:gd name="T77" fmla="*/ 76 h 150"/>
                  <a:gd name="T78" fmla="*/ 91 w 115"/>
                  <a:gd name="T79" fmla="*/ 54 h 150"/>
                  <a:gd name="T80" fmla="*/ 88 w 115"/>
                  <a:gd name="T81" fmla="*/ 39 h 150"/>
                  <a:gd name="T82" fmla="*/ 82 w 115"/>
                  <a:gd name="T83" fmla="*/ 29 h 150"/>
                  <a:gd name="T84" fmla="*/ 72 w 115"/>
                  <a:gd name="T85" fmla="*/ 20 h 150"/>
                  <a:gd name="T86" fmla="*/ 57 w 115"/>
                  <a:gd name="T87" fmla="*/ 18 h 150"/>
                  <a:gd name="T88" fmla="*/ 44 w 115"/>
                  <a:gd name="T89" fmla="*/ 20 h 150"/>
                  <a:gd name="T90" fmla="*/ 33 w 115"/>
                  <a:gd name="T91" fmla="*/ 27 h 150"/>
                  <a:gd name="T92" fmla="*/ 27 w 115"/>
                  <a:gd name="T93" fmla="*/ 38 h 150"/>
                  <a:gd name="T94" fmla="*/ 24 w 115"/>
                  <a:gd name="T95" fmla="*/ 54 h 150"/>
                  <a:gd name="T96" fmla="*/ 23 w 115"/>
                  <a:gd name="T97" fmla="*/ 7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5" h="150">
                    <a:moveTo>
                      <a:pt x="0" y="76"/>
                    </a:moveTo>
                    <a:lnTo>
                      <a:pt x="1" y="52"/>
                    </a:lnTo>
                    <a:lnTo>
                      <a:pt x="5" y="32"/>
                    </a:lnTo>
                    <a:lnTo>
                      <a:pt x="14" y="18"/>
                    </a:lnTo>
                    <a:lnTo>
                      <a:pt x="26" y="8"/>
                    </a:lnTo>
                    <a:lnTo>
                      <a:pt x="40" y="2"/>
                    </a:lnTo>
                    <a:lnTo>
                      <a:pt x="57" y="0"/>
                    </a:lnTo>
                    <a:lnTo>
                      <a:pt x="70" y="1"/>
                    </a:lnTo>
                    <a:lnTo>
                      <a:pt x="83" y="5"/>
                    </a:lnTo>
                    <a:lnTo>
                      <a:pt x="91" y="8"/>
                    </a:lnTo>
                    <a:lnTo>
                      <a:pt x="96" y="13"/>
                    </a:lnTo>
                    <a:lnTo>
                      <a:pt x="101" y="19"/>
                    </a:lnTo>
                    <a:lnTo>
                      <a:pt x="106" y="29"/>
                    </a:lnTo>
                    <a:lnTo>
                      <a:pt x="111" y="41"/>
                    </a:lnTo>
                    <a:lnTo>
                      <a:pt x="114" y="55"/>
                    </a:lnTo>
                    <a:lnTo>
                      <a:pt x="115" y="76"/>
                    </a:lnTo>
                    <a:lnTo>
                      <a:pt x="114" y="99"/>
                    </a:lnTo>
                    <a:lnTo>
                      <a:pt x="109" y="118"/>
                    </a:lnTo>
                    <a:lnTo>
                      <a:pt x="101" y="132"/>
                    </a:lnTo>
                    <a:lnTo>
                      <a:pt x="89" y="142"/>
                    </a:lnTo>
                    <a:lnTo>
                      <a:pt x="75" y="148"/>
                    </a:lnTo>
                    <a:lnTo>
                      <a:pt x="57" y="150"/>
                    </a:lnTo>
                    <a:lnTo>
                      <a:pt x="42" y="149"/>
                    </a:lnTo>
                    <a:lnTo>
                      <a:pt x="29" y="144"/>
                    </a:lnTo>
                    <a:lnTo>
                      <a:pt x="17" y="136"/>
                    </a:lnTo>
                    <a:lnTo>
                      <a:pt x="7" y="120"/>
                    </a:lnTo>
                    <a:lnTo>
                      <a:pt x="1" y="101"/>
                    </a:lnTo>
                    <a:lnTo>
                      <a:pt x="0" y="76"/>
                    </a:lnTo>
                    <a:close/>
                    <a:moveTo>
                      <a:pt x="23" y="76"/>
                    </a:moveTo>
                    <a:lnTo>
                      <a:pt x="24" y="96"/>
                    </a:lnTo>
                    <a:lnTo>
                      <a:pt x="27" y="112"/>
                    </a:lnTo>
                    <a:lnTo>
                      <a:pt x="33" y="123"/>
                    </a:lnTo>
                    <a:lnTo>
                      <a:pt x="44" y="130"/>
                    </a:lnTo>
                    <a:lnTo>
                      <a:pt x="57" y="134"/>
                    </a:lnTo>
                    <a:lnTo>
                      <a:pt x="70" y="130"/>
                    </a:lnTo>
                    <a:lnTo>
                      <a:pt x="82" y="123"/>
                    </a:lnTo>
                    <a:lnTo>
                      <a:pt x="88" y="112"/>
                    </a:lnTo>
                    <a:lnTo>
                      <a:pt x="91" y="96"/>
                    </a:lnTo>
                    <a:lnTo>
                      <a:pt x="92" y="76"/>
                    </a:lnTo>
                    <a:lnTo>
                      <a:pt x="91" y="54"/>
                    </a:lnTo>
                    <a:lnTo>
                      <a:pt x="88" y="39"/>
                    </a:lnTo>
                    <a:lnTo>
                      <a:pt x="82" y="29"/>
                    </a:lnTo>
                    <a:lnTo>
                      <a:pt x="72" y="20"/>
                    </a:lnTo>
                    <a:lnTo>
                      <a:pt x="57" y="18"/>
                    </a:lnTo>
                    <a:lnTo>
                      <a:pt x="44" y="20"/>
                    </a:lnTo>
                    <a:lnTo>
                      <a:pt x="33" y="27"/>
                    </a:lnTo>
                    <a:lnTo>
                      <a:pt x="27" y="38"/>
                    </a:lnTo>
                    <a:lnTo>
                      <a:pt x="24" y="54"/>
                    </a:lnTo>
                    <a:lnTo>
                      <a:pt x="23" y="7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11" name="Rectangle 51"/>
              <p:cNvSpPr>
                <a:spLocks noChangeArrowheads="1"/>
              </p:cNvSpPr>
              <p:nvPr/>
            </p:nvSpPr>
            <p:spPr bwMode="auto">
              <a:xfrm>
                <a:off x="276" y="2378"/>
                <a:ext cx="12" cy="1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12" name="Freeform 52"/>
              <p:cNvSpPr>
                <a:spLocks/>
              </p:cNvSpPr>
              <p:nvPr/>
            </p:nvSpPr>
            <p:spPr bwMode="auto">
              <a:xfrm>
                <a:off x="304" y="2251"/>
                <a:ext cx="59" cy="148"/>
              </a:xfrm>
              <a:custGeom>
                <a:avLst/>
                <a:gdLst>
                  <a:gd name="T0" fmla="*/ 0 w 117"/>
                  <a:gd name="T1" fmla="*/ 107 h 148"/>
                  <a:gd name="T2" fmla="*/ 25 w 117"/>
                  <a:gd name="T3" fmla="*/ 105 h 148"/>
                  <a:gd name="T4" fmla="*/ 28 w 117"/>
                  <a:gd name="T5" fmla="*/ 117 h 148"/>
                  <a:gd name="T6" fmla="*/ 35 w 117"/>
                  <a:gd name="T7" fmla="*/ 124 h 148"/>
                  <a:gd name="T8" fmla="*/ 39 w 117"/>
                  <a:gd name="T9" fmla="*/ 128 h 148"/>
                  <a:gd name="T10" fmla="*/ 45 w 117"/>
                  <a:gd name="T11" fmla="*/ 129 h 148"/>
                  <a:gd name="T12" fmla="*/ 51 w 117"/>
                  <a:gd name="T13" fmla="*/ 130 h 148"/>
                  <a:gd name="T14" fmla="*/ 57 w 117"/>
                  <a:gd name="T15" fmla="*/ 132 h 148"/>
                  <a:gd name="T16" fmla="*/ 73 w 117"/>
                  <a:gd name="T17" fmla="*/ 129 h 148"/>
                  <a:gd name="T18" fmla="*/ 84 w 117"/>
                  <a:gd name="T19" fmla="*/ 122 h 148"/>
                  <a:gd name="T20" fmla="*/ 91 w 117"/>
                  <a:gd name="T21" fmla="*/ 111 h 148"/>
                  <a:gd name="T22" fmla="*/ 94 w 117"/>
                  <a:gd name="T23" fmla="*/ 97 h 148"/>
                  <a:gd name="T24" fmla="*/ 91 w 117"/>
                  <a:gd name="T25" fmla="*/ 83 h 148"/>
                  <a:gd name="T26" fmla="*/ 84 w 117"/>
                  <a:gd name="T27" fmla="*/ 74 h 148"/>
                  <a:gd name="T28" fmla="*/ 74 w 117"/>
                  <a:gd name="T29" fmla="*/ 66 h 148"/>
                  <a:gd name="T30" fmla="*/ 58 w 117"/>
                  <a:gd name="T31" fmla="*/ 65 h 148"/>
                  <a:gd name="T32" fmla="*/ 51 w 117"/>
                  <a:gd name="T33" fmla="*/ 65 h 148"/>
                  <a:gd name="T34" fmla="*/ 44 w 117"/>
                  <a:gd name="T35" fmla="*/ 66 h 148"/>
                  <a:gd name="T36" fmla="*/ 39 w 117"/>
                  <a:gd name="T37" fmla="*/ 69 h 148"/>
                  <a:gd name="T38" fmla="*/ 32 w 117"/>
                  <a:gd name="T39" fmla="*/ 72 h 148"/>
                  <a:gd name="T40" fmla="*/ 26 w 117"/>
                  <a:gd name="T41" fmla="*/ 77 h 148"/>
                  <a:gd name="T42" fmla="*/ 3 w 117"/>
                  <a:gd name="T43" fmla="*/ 75 h 148"/>
                  <a:gd name="T44" fmla="*/ 22 w 117"/>
                  <a:gd name="T45" fmla="*/ 0 h 148"/>
                  <a:gd name="T46" fmla="*/ 107 w 117"/>
                  <a:gd name="T47" fmla="*/ 0 h 148"/>
                  <a:gd name="T48" fmla="*/ 107 w 117"/>
                  <a:gd name="T49" fmla="*/ 19 h 148"/>
                  <a:gd name="T50" fmla="*/ 41 w 117"/>
                  <a:gd name="T51" fmla="*/ 19 h 148"/>
                  <a:gd name="T52" fmla="*/ 32 w 117"/>
                  <a:gd name="T53" fmla="*/ 58 h 148"/>
                  <a:gd name="T54" fmla="*/ 48 w 117"/>
                  <a:gd name="T55" fmla="*/ 50 h 148"/>
                  <a:gd name="T56" fmla="*/ 64 w 117"/>
                  <a:gd name="T57" fmla="*/ 47 h 148"/>
                  <a:gd name="T58" fmla="*/ 78 w 117"/>
                  <a:gd name="T59" fmla="*/ 50 h 148"/>
                  <a:gd name="T60" fmla="*/ 90 w 117"/>
                  <a:gd name="T61" fmla="*/ 53 h 148"/>
                  <a:gd name="T62" fmla="*/ 101 w 117"/>
                  <a:gd name="T63" fmla="*/ 60 h 148"/>
                  <a:gd name="T64" fmla="*/ 110 w 117"/>
                  <a:gd name="T65" fmla="*/ 71 h 148"/>
                  <a:gd name="T66" fmla="*/ 114 w 117"/>
                  <a:gd name="T67" fmla="*/ 82 h 148"/>
                  <a:gd name="T68" fmla="*/ 117 w 117"/>
                  <a:gd name="T69" fmla="*/ 95 h 148"/>
                  <a:gd name="T70" fmla="*/ 113 w 117"/>
                  <a:gd name="T71" fmla="*/ 115 h 148"/>
                  <a:gd name="T72" fmla="*/ 103 w 117"/>
                  <a:gd name="T73" fmla="*/ 130 h 148"/>
                  <a:gd name="T74" fmla="*/ 90 w 117"/>
                  <a:gd name="T75" fmla="*/ 140 h 148"/>
                  <a:gd name="T76" fmla="*/ 75 w 117"/>
                  <a:gd name="T77" fmla="*/ 146 h 148"/>
                  <a:gd name="T78" fmla="*/ 57 w 117"/>
                  <a:gd name="T79" fmla="*/ 148 h 148"/>
                  <a:gd name="T80" fmla="*/ 35 w 117"/>
                  <a:gd name="T81" fmla="*/ 146 h 148"/>
                  <a:gd name="T82" fmla="*/ 18 w 117"/>
                  <a:gd name="T83" fmla="*/ 138 h 148"/>
                  <a:gd name="T84" fmla="*/ 6 w 117"/>
                  <a:gd name="T85" fmla="*/ 124 h 148"/>
                  <a:gd name="T86" fmla="*/ 0 w 117"/>
                  <a:gd name="T87" fmla="*/ 10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7" h="148">
                    <a:moveTo>
                      <a:pt x="0" y="107"/>
                    </a:moveTo>
                    <a:lnTo>
                      <a:pt x="25" y="105"/>
                    </a:lnTo>
                    <a:lnTo>
                      <a:pt x="28" y="117"/>
                    </a:lnTo>
                    <a:lnTo>
                      <a:pt x="35" y="124"/>
                    </a:lnTo>
                    <a:lnTo>
                      <a:pt x="39" y="128"/>
                    </a:lnTo>
                    <a:lnTo>
                      <a:pt x="45" y="129"/>
                    </a:lnTo>
                    <a:lnTo>
                      <a:pt x="51" y="130"/>
                    </a:lnTo>
                    <a:lnTo>
                      <a:pt x="57" y="132"/>
                    </a:lnTo>
                    <a:lnTo>
                      <a:pt x="73" y="129"/>
                    </a:lnTo>
                    <a:lnTo>
                      <a:pt x="84" y="122"/>
                    </a:lnTo>
                    <a:lnTo>
                      <a:pt x="91" y="111"/>
                    </a:lnTo>
                    <a:lnTo>
                      <a:pt x="94" y="97"/>
                    </a:lnTo>
                    <a:lnTo>
                      <a:pt x="91" y="83"/>
                    </a:lnTo>
                    <a:lnTo>
                      <a:pt x="84" y="74"/>
                    </a:lnTo>
                    <a:lnTo>
                      <a:pt x="74" y="66"/>
                    </a:lnTo>
                    <a:lnTo>
                      <a:pt x="58" y="65"/>
                    </a:lnTo>
                    <a:lnTo>
                      <a:pt x="51" y="65"/>
                    </a:lnTo>
                    <a:lnTo>
                      <a:pt x="44" y="66"/>
                    </a:lnTo>
                    <a:lnTo>
                      <a:pt x="39" y="69"/>
                    </a:lnTo>
                    <a:lnTo>
                      <a:pt x="32" y="72"/>
                    </a:lnTo>
                    <a:lnTo>
                      <a:pt x="26" y="77"/>
                    </a:lnTo>
                    <a:lnTo>
                      <a:pt x="3" y="75"/>
                    </a:lnTo>
                    <a:lnTo>
                      <a:pt x="22" y="0"/>
                    </a:lnTo>
                    <a:lnTo>
                      <a:pt x="107" y="0"/>
                    </a:lnTo>
                    <a:lnTo>
                      <a:pt x="107" y="19"/>
                    </a:lnTo>
                    <a:lnTo>
                      <a:pt x="41" y="19"/>
                    </a:lnTo>
                    <a:lnTo>
                      <a:pt x="32" y="58"/>
                    </a:lnTo>
                    <a:lnTo>
                      <a:pt x="48" y="50"/>
                    </a:lnTo>
                    <a:lnTo>
                      <a:pt x="64" y="47"/>
                    </a:lnTo>
                    <a:lnTo>
                      <a:pt x="78" y="50"/>
                    </a:lnTo>
                    <a:lnTo>
                      <a:pt x="90" y="53"/>
                    </a:lnTo>
                    <a:lnTo>
                      <a:pt x="101" y="60"/>
                    </a:lnTo>
                    <a:lnTo>
                      <a:pt x="110" y="71"/>
                    </a:lnTo>
                    <a:lnTo>
                      <a:pt x="114" y="82"/>
                    </a:lnTo>
                    <a:lnTo>
                      <a:pt x="117" y="95"/>
                    </a:lnTo>
                    <a:lnTo>
                      <a:pt x="113" y="115"/>
                    </a:lnTo>
                    <a:lnTo>
                      <a:pt x="103" y="130"/>
                    </a:lnTo>
                    <a:lnTo>
                      <a:pt x="90" y="140"/>
                    </a:lnTo>
                    <a:lnTo>
                      <a:pt x="75" y="146"/>
                    </a:lnTo>
                    <a:lnTo>
                      <a:pt x="57" y="148"/>
                    </a:lnTo>
                    <a:lnTo>
                      <a:pt x="35" y="146"/>
                    </a:lnTo>
                    <a:lnTo>
                      <a:pt x="18" y="138"/>
                    </a:lnTo>
                    <a:lnTo>
                      <a:pt x="6" y="124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13" name="Freeform 53"/>
              <p:cNvSpPr>
                <a:spLocks noEditPoints="1"/>
              </p:cNvSpPr>
              <p:nvPr/>
            </p:nvSpPr>
            <p:spPr bwMode="auto">
              <a:xfrm>
                <a:off x="202" y="1524"/>
                <a:ext cx="58" cy="150"/>
              </a:xfrm>
              <a:custGeom>
                <a:avLst/>
                <a:gdLst>
                  <a:gd name="T0" fmla="*/ 0 w 115"/>
                  <a:gd name="T1" fmla="*/ 76 h 150"/>
                  <a:gd name="T2" fmla="*/ 1 w 115"/>
                  <a:gd name="T3" fmla="*/ 52 h 150"/>
                  <a:gd name="T4" fmla="*/ 5 w 115"/>
                  <a:gd name="T5" fmla="*/ 32 h 150"/>
                  <a:gd name="T6" fmla="*/ 14 w 115"/>
                  <a:gd name="T7" fmla="*/ 18 h 150"/>
                  <a:gd name="T8" fmla="*/ 26 w 115"/>
                  <a:gd name="T9" fmla="*/ 8 h 150"/>
                  <a:gd name="T10" fmla="*/ 40 w 115"/>
                  <a:gd name="T11" fmla="*/ 2 h 150"/>
                  <a:gd name="T12" fmla="*/ 57 w 115"/>
                  <a:gd name="T13" fmla="*/ 0 h 150"/>
                  <a:gd name="T14" fmla="*/ 70 w 115"/>
                  <a:gd name="T15" fmla="*/ 1 h 150"/>
                  <a:gd name="T16" fmla="*/ 83 w 115"/>
                  <a:gd name="T17" fmla="*/ 4 h 150"/>
                  <a:gd name="T18" fmla="*/ 91 w 115"/>
                  <a:gd name="T19" fmla="*/ 8 h 150"/>
                  <a:gd name="T20" fmla="*/ 96 w 115"/>
                  <a:gd name="T21" fmla="*/ 13 h 150"/>
                  <a:gd name="T22" fmla="*/ 101 w 115"/>
                  <a:gd name="T23" fmla="*/ 19 h 150"/>
                  <a:gd name="T24" fmla="*/ 106 w 115"/>
                  <a:gd name="T25" fmla="*/ 29 h 150"/>
                  <a:gd name="T26" fmla="*/ 111 w 115"/>
                  <a:gd name="T27" fmla="*/ 41 h 150"/>
                  <a:gd name="T28" fmla="*/ 114 w 115"/>
                  <a:gd name="T29" fmla="*/ 55 h 150"/>
                  <a:gd name="T30" fmla="*/ 115 w 115"/>
                  <a:gd name="T31" fmla="*/ 76 h 150"/>
                  <a:gd name="T32" fmla="*/ 114 w 115"/>
                  <a:gd name="T33" fmla="*/ 99 h 150"/>
                  <a:gd name="T34" fmla="*/ 109 w 115"/>
                  <a:gd name="T35" fmla="*/ 118 h 150"/>
                  <a:gd name="T36" fmla="*/ 101 w 115"/>
                  <a:gd name="T37" fmla="*/ 132 h 150"/>
                  <a:gd name="T38" fmla="*/ 89 w 115"/>
                  <a:gd name="T39" fmla="*/ 142 h 150"/>
                  <a:gd name="T40" fmla="*/ 75 w 115"/>
                  <a:gd name="T41" fmla="*/ 148 h 150"/>
                  <a:gd name="T42" fmla="*/ 57 w 115"/>
                  <a:gd name="T43" fmla="*/ 150 h 150"/>
                  <a:gd name="T44" fmla="*/ 42 w 115"/>
                  <a:gd name="T45" fmla="*/ 149 h 150"/>
                  <a:gd name="T46" fmla="*/ 29 w 115"/>
                  <a:gd name="T47" fmla="*/ 144 h 150"/>
                  <a:gd name="T48" fmla="*/ 17 w 115"/>
                  <a:gd name="T49" fmla="*/ 136 h 150"/>
                  <a:gd name="T50" fmla="*/ 7 w 115"/>
                  <a:gd name="T51" fmla="*/ 120 h 150"/>
                  <a:gd name="T52" fmla="*/ 1 w 115"/>
                  <a:gd name="T53" fmla="*/ 101 h 150"/>
                  <a:gd name="T54" fmla="*/ 0 w 115"/>
                  <a:gd name="T55" fmla="*/ 76 h 150"/>
                  <a:gd name="T56" fmla="*/ 23 w 115"/>
                  <a:gd name="T57" fmla="*/ 76 h 150"/>
                  <a:gd name="T58" fmla="*/ 24 w 115"/>
                  <a:gd name="T59" fmla="*/ 96 h 150"/>
                  <a:gd name="T60" fmla="*/ 27 w 115"/>
                  <a:gd name="T61" fmla="*/ 112 h 150"/>
                  <a:gd name="T62" fmla="*/ 33 w 115"/>
                  <a:gd name="T63" fmla="*/ 123 h 150"/>
                  <a:gd name="T64" fmla="*/ 44 w 115"/>
                  <a:gd name="T65" fmla="*/ 130 h 150"/>
                  <a:gd name="T66" fmla="*/ 57 w 115"/>
                  <a:gd name="T67" fmla="*/ 134 h 150"/>
                  <a:gd name="T68" fmla="*/ 70 w 115"/>
                  <a:gd name="T69" fmla="*/ 130 h 150"/>
                  <a:gd name="T70" fmla="*/ 82 w 115"/>
                  <a:gd name="T71" fmla="*/ 123 h 150"/>
                  <a:gd name="T72" fmla="*/ 88 w 115"/>
                  <a:gd name="T73" fmla="*/ 112 h 150"/>
                  <a:gd name="T74" fmla="*/ 91 w 115"/>
                  <a:gd name="T75" fmla="*/ 96 h 150"/>
                  <a:gd name="T76" fmla="*/ 92 w 115"/>
                  <a:gd name="T77" fmla="*/ 76 h 150"/>
                  <a:gd name="T78" fmla="*/ 91 w 115"/>
                  <a:gd name="T79" fmla="*/ 54 h 150"/>
                  <a:gd name="T80" fmla="*/ 88 w 115"/>
                  <a:gd name="T81" fmla="*/ 39 h 150"/>
                  <a:gd name="T82" fmla="*/ 82 w 115"/>
                  <a:gd name="T83" fmla="*/ 29 h 150"/>
                  <a:gd name="T84" fmla="*/ 72 w 115"/>
                  <a:gd name="T85" fmla="*/ 20 h 150"/>
                  <a:gd name="T86" fmla="*/ 57 w 115"/>
                  <a:gd name="T87" fmla="*/ 18 h 150"/>
                  <a:gd name="T88" fmla="*/ 44 w 115"/>
                  <a:gd name="T89" fmla="*/ 20 h 150"/>
                  <a:gd name="T90" fmla="*/ 33 w 115"/>
                  <a:gd name="T91" fmla="*/ 27 h 150"/>
                  <a:gd name="T92" fmla="*/ 27 w 115"/>
                  <a:gd name="T93" fmla="*/ 38 h 150"/>
                  <a:gd name="T94" fmla="*/ 24 w 115"/>
                  <a:gd name="T95" fmla="*/ 54 h 150"/>
                  <a:gd name="T96" fmla="*/ 23 w 115"/>
                  <a:gd name="T97" fmla="*/ 7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5" h="150">
                    <a:moveTo>
                      <a:pt x="0" y="76"/>
                    </a:moveTo>
                    <a:lnTo>
                      <a:pt x="1" y="52"/>
                    </a:lnTo>
                    <a:lnTo>
                      <a:pt x="5" y="32"/>
                    </a:lnTo>
                    <a:lnTo>
                      <a:pt x="14" y="18"/>
                    </a:lnTo>
                    <a:lnTo>
                      <a:pt x="26" y="8"/>
                    </a:lnTo>
                    <a:lnTo>
                      <a:pt x="40" y="2"/>
                    </a:lnTo>
                    <a:lnTo>
                      <a:pt x="57" y="0"/>
                    </a:lnTo>
                    <a:lnTo>
                      <a:pt x="70" y="1"/>
                    </a:lnTo>
                    <a:lnTo>
                      <a:pt x="83" y="4"/>
                    </a:lnTo>
                    <a:lnTo>
                      <a:pt x="91" y="8"/>
                    </a:lnTo>
                    <a:lnTo>
                      <a:pt x="96" y="13"/>
                    </a:lnTo>
                    <a:lnTo>
                      <a:pt x="101" y="19"/>
                    </a:lnTo>
                    <a:lnTo>
                      <a:pt x="106" y="29"/>
                    </a:lnTo>
                    <a:lnTo>
                      <a:pt x="111" y="41"/>
                    </a:lnTo>
                    <a:lnTo>
                      <a:pt x="114" y="55"/>
                    </a:lnTo>
                    <a:lnTo>
                      <a:pt x="115" y="76"/>
                    </a:lnTo>
                    <a:lnTo>
                      <a:pt x="114" y="99"/>
                    </a:lnTo>
                    <a:lnTo>
                      <a:pt x="109" y="118"/>
                    </a:lnTo>
                    <a:lnTo>
                      <a:pt x="101" y="132"/>
                    </a:lnTo>
                    <a:lnTo>
                      <a:pt x="89" y="142"/>
                    </a:lnTo>
                    <a:lnTo>
                      <a:pt x="75" y="148"/>
                    </a:lnTo>
                    <a:lnTo>
                      <a:pt x="57" y="150"/>
                    </a:lnTo>
                    <a:lnTo>
                      <a:pt x="42" y="149"/>
                    </a:lnTo>
                    <a:lnTo>
                      <a:pt x="29" y="144"/>
                    </a:lnTo>
                    <a:lnTo>
                      <a:pt x="17" y="136"/>
                    </a:lnTo>
                    <a:lnTo>
                      <a:pt x="7" y="120"/>
                    </a:lnTo>
                    <a:lnTo>
                      <a:pt x="1" y="101"/>
                    </a:lnTo>
                    <a:lnTo>
                      <a:pt x="0" y="76"/>
                    </a:lnTo>
                    <a:close/>
                    <a:moveTo>
                      <a:pt x="23" y="76"/>
                    </a:moveTo>
                    <a:lnTo>
                      <a:pt x="24" y="96"/>
                    </a:lnTo>
                    <a:lnTo>
                      <a:pt x="27" y="112"/>
                    </a:lnTo>
                    <a:lnTo>
                      <a:pt x="33" y="123"/>
                    </a:lnTo>
                    <a:lnTo>
                      <a:pt x="44" y="130"/>
                    </a:lnTo>
                    <a:lnTo>
                      <a:pt x="57" y="134"/>
                    </a:lnTo>
                    <a:lnTo>
                      <a:pt x="70" y="130"/>
                    </a:lnTo>
                    <a:lnTo>
                      <a:pt x="82" y="123"/>
                    </a:lnTo>
                    <a:lnTo>
                      <a:pt x="88" y="112"/>
                    </a:lnTo>
                    <a:lnTo>
                      <a:pt x="91" y="96"/>
                    </a:lnTo>
                    <a:lnTo>
                      <a:pt x="92" y="76"/>
                    </a:lnTo>
                    <a:lnTo>
                      <a:pt x="91" y="54"/>
                    </a:lnTo>
                    <a:lnTo>
                      <a:pt x="88" y="39"/>
                    </a:lnTo>
                    <a:lnTo>
                      <a:pt x="82" y="29"/>
                    </a:lnTo>
                    <a:lnTo>
                      <a:pt x="72" y="20"/>
                    </a:lnTo>
                    <a:lnTo>
                      <a:pt x="57" y="18"/>
                    </a:lnTo>
                    <a:lnTo>
                      <a:pt x="44" y="20"/>
                    </a:lnTo>
                    <a:lnTo>
                      <a:pt x="33" y="27"/>
                    </a:lnTo>
                    <a:lnTo>
                      <a:pt x="27" y="38"/>
                    </a:lnTo>
                    <a:lnTo>
                      <a:pt x="24" y="54"/>
                    </a:lnTo>
                    <a:lnTo>
                      <a:pt x="23" y="7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14" name="Rectangle 54"/>
              <p:cNvSpPr>
                <a:spLocks noChangeArrowheads="1"/>
              </p:cNvSpPr>
              <p:nvPr/>
            </p:nvSpPr>
            <p:spPr bwMode="auto">
              <a:xfrm>
                <a:off x="276" y="1653"/>
                <a:ext cx="12" cy="1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15" name="Freeform 55"/>
              <p:cNvSpPr>
                <a:spLocks noEditPoints="1"/>
              </p:cNvSpPr>
              <p:nvPr/>
            </p:nvSpPr>
            <p:spPr bwMode="auto">
              <a:xfrm>
                <a:off x="303" y="1524"/>
                <a:ext cx="60" cy="150"/>
              </a:xfrm>
              <a:custGeom>
                <a:avLst/>
                <a:gdLst>
                  <a:gd name="T0" fmla="*/ 92 w 118"/>
                  <a:gd name="T1" fmla="*/ 41 h 150"/>
                  <a:gd name="T2" fmla="*/ 86 w 118"/>
                  <a:gd name="T3" fmla="*/ 29 h 150"/>
                  <a:gd name="T4" fmla="*/ 79 w 118"/>
                  <a:gd name="T5" fmla="*/ 21 h 150"/>
                  <a:gd name="T6" fmla="*/ 69 w 118"/>
                  <a:gd name="T7" fmla="*/ 18 h 150"/>
                  <a:gd name="T8" fmla="*/ 56 w 118"/>
                  <a:gd name="T9" fmla="*/ 18 h 150"/>
                  <a:gd name="T10" fmla="*/ 43 w 118"/>
                  <a:gd name="T11" fmla="*/ 21 h 150"/>
                  <a:gd name="T12" fmla="*/ 33 w 118"/>
                  <a:gd name="T13" fmla="*/ 31 h 150"/>
                  <a:gd name="T14" fmla="*/ 24 w 118"/>
                  <a:gd name="T15" fmla="*/ 52 h 150"/>
                  <a:gd name="T16" fmla="*/ 29 w 118"/>
                  <a:gd name="T17" fmla="*/ 65 h 150"/>
                  <a:gd name="T18" fmla="*/ 42 w 118"/>
                  <a:gd name="T19" fmla="*/ 56 h 150"/>
                  <a:gd name="T20" fmla="*/ 65 w 118"/>
                  <a:gd name="T21" fmla="*/ 52 h 150"/>
                  <a:gd name="T22" fmla="*/ 102 w 118"/>
                  <a:gd name="T23" fmla="*/ 65 h 150"/>
                  <a:gd name="T24" fmla="*/ 115 w 118"/>
                  <a:gd name="T25" fmla="*/ 87 h 150"/>
                  <a:gd name="T26" fmla="*/ 115 w 118"/>
                  <a:gd name="T27" fmla="*/ 113 h 150"/>
                  <a:gd name="T28" fmla="*/ 105 w 118"/>
                  <a:gd name="T29" fmla="*/ 134 h 150"/>
                  <a:gd name="T30" fmla="*/ 91 w 118"/>
                  <a:gd name="T31" fmla="*/ 144 h 150"/>
                  <a:gd name="T32" fmla="*/ 62 w 118"/>
                  <a:gd name="T33" fmla="*/ 150 h 150"/>
                  <a:gd name="T34" fmla="*/ 30 w 118"/>
                  <a:gd name="T35" fmla="*/ 143 h 150"/>
                  <a:gd name="T36" fmla="*/ 7 w 118"/>
                  <a:gd name="T37" fmla="*/ 120 h 150"/>
                  <a:gd name="T38" fmla="*/ 0 w 118"/>
                  <a:gd name="T39" fmla="*/ 79 h 150"/>
                  <a:gd name="T40" fmla="*/ 9 w 118"/>
                  <a:gd name="T41" fmla="*/ 32 h 150"/>
                  <a:gd name="T42" fmla="*/ 32 w 118"/>
                  <a:gd name="T43" fmla="*/ 8 h 150"/>
                  <a:gd name="T44" fmla="*/ 63 w 118"/>
                  <a:gd name="T45" fmla="*/ 0 h 150"/>
                  <a:gd name="T46" fmla="*/ 99 w 118"/>
                  <a:gd name="T47" fmla="*/ 11 h 150"/>
                  <a:gd name="T48" fmla="*/ 115 w 118"/>
                  <a:gd name="T49" fmla="*/ 38 h 150"/>
                  <a:gd name="T50" fmla="*/ 23 w 118"/>
                  <a:gd name="T51" fmla="*/ 106 h 150"/>
                  <a:gd name="T52" fmla="*/ 27 w 118"/>
                  <a:gd name="T53" fmla="*/ 117 h 150"/>
                  <a:gd name="T54" fmla="*/ 36 w 118"/>
                  <a:gd name="T55" fmla="*/ 125 h 150"/>
                  <a:gd name="T56" fmla="*/ 46 w 118"/>
                  <a:gd name="T57" fmla="*/ 131 h 150"/>
                  <a:gd name="T58" fmla="*/ 61 w 118"/>
                  <a:gd name="T59" fmla="*/ 134 h 150"/>
                  <a:gd name="T60" fmla="*/ 85 w 118"/>
                  <a:gd name="T61" fmla="*/ 124 h 150"/>
                  <a:gd name="T62" fmla="*/ 95 w 118"/>
                  <a:gd name="T63" fmla="*/ 100 h 150"/>
                  <a:gd name="T64" fmla="*/ 85 w 118"/>
                  <a:gd name="T65" fmla="*/ 77 h 150"/>
                  <a:gd name="T66" fmla="*/ 59 w 118"/>
                  <a:gd name="T67" fmla="*/ 68 h 150"/>
                  <a:gd name="T68" fmla="*/ 33 w 118"/>
                  <a:gd name="T69" fmla="*/ 77 h 150"/>
                  <a:gd name="T70" fmla="*/ 23 w 118"/>
                  <a:gd name="T71" fmla="*/ 10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8" h="150">
                    <a:moveTo>
                      <a:pt x="115" y="38"/>
                    </a:moveTo>
                    <a:lnTo>
                      <a:pt x="92" y="41"/>
                    </a:lnTo>
                    <a:lnTo>
                      <a:pt x="89" y="35"/>
                    </a:lnTo>
                    <a:lnTo>
                      <a:pt x="86" y="29"/>
                    </a:lnTo>
                    <a:lnTo>
                      <a:pt x="84" y="25"/>
                    </a:lnTo>
                    <a:lnTo>
                      <a:pt x="79" y="21"/>
                    </a:lnTo>
                    <a:lnTo>
                      <a:pt x="75" y="19"/>
                    </a:lnTo>
                    <a:lnTo>
                      <a:pt x="69" y="18"/>
                    </a:lnTo>
                    <a:lnTo>
                      <a:pt x="62" y="18"/>
                    </a:lnTo>
                    <a:lnTo>
                      <a:pt x="56" y="18"/>
                    </a:lnTo>
                    <a:lnTo>
                      <a:pt x="49" y="19"/>
                    </a:lnTo>
                    <a:lnTo>
                      <a:pt x="43" y="21"/>
                    </a:lnTo>
                    <a:lnTo>
                      <a:pt x="37" y="26"/>
                    </a:lnTo>
                    <a:lnTo>
                      <a:pt x="33" y="31"/>
                    </a:lnTo>
                    <a:lnTo>
                      <a:pt x="29" y="38"/>
                    </a:lnTo>
                    <a:lnTo>
                      <a:pt x="24" y="52"/>
                    </a:lnTo>
                    <a:lnTo>
                      <a:pt x="23" y="71"/>
                    </a:lnTo>
                    <a:lnTo>
                      <a:pt x="29" y="65"/>
                    </a:lnTo>
                    <a:lnTo>
                      <a:pt x="35" y="60"/>
                    </a:lnTo>
                    <a:lnTo>
                      <a:pt x="42" y="56"/>
                    </a:lnTo>
                    <a:lnTo>
                      <a:pt x="53" y="53"/>
                    </a:lnTo>
                    <a:lnTo>
                      <a:pt x="65" y="52"/>
                    </a:lnTo>
                    <a:lnTo>
                      <a:pt x="85" y="55"/>
                    </a:lnTo>
                    <a:lnTo>
                      <a:pt x="102" y="65"/>
                    </a:lnTo>
                    <a:lnTo>
                      <a:pt x="111" y="74"/>
                    </a:lnTo>
                    <a:lnTo>
                      <a:pt x="115" y="87"/>
                    </a:lnTo>
                    <a:lnTo>
                      <a:pt x="118" y="100"/>
                    </a:lnTo>
                    <a:lnTo>
                      <a:pt x="115" y="113"/>
                    </a:lnTo>
                    <a:lnTo>
                      <a:pt x="111" y="125"/>
                    </a:lnTo>
                    <a:lnTo>
                      <a:pt x="105" y="134"/>
                    </a:lnTo>
                    <a:lnTo>
                      <a:pt x="98" y="140"/>
                    </a:lnTo>
                    <a:lnTo>
                      <a:pt x="91" y="144"/>
                    </a:lnTo>
                    <a:lnTo>
                      <a:pt x="76" y="149"/>
                    </a:lnTo>
                    <a:lnTo>
                      <a:pt x="62" y="150"/>
                    </a:lnTo>
                    <a:lnTo>
                      <a:pt x="45" y="148"/>
                    </a:lnTo>
                    <a:lnTo>
                      <a:pt x="30" y="143"/>
                    </a:lnTo>
                    <a:lnTo>
                      <a:pt x="17" y="134"/>
                    </a:lnTo>
                    <a:lnTo>
                      <a:pt x="7" y="120"/>
                    </a:lnTo>
                    <a:lnTo>
                      <a:pt x="1" y="102"/>
                    </a:lnTo>
                    <a:lnTo>
                      <a:pt x="0" y="79"/>
                    </a:lnTo>
                    <a:lnTo>
                      <a:pt x="1" y="53"/>
                    </a:lnTo>
                    <a:lnTo>
                      <a:pt x="9" y="32"/>
                    </a:lnTo>
                    <a:lnTo>
                      <a:pt x="19" y="17"/>
                    </a:lnTo>
                    <a:lnTo>
                      <a:pt x="32" y="8"/>
                    </a:lnTo>
                    <a:lnTo>
                      <a:pt x="46" y="2"/>
                    </a:lnTo>
                    <a:lnTo>
                      <a:pt x="63" y="0"/>
                    </a:lnTo>
                    <a:lnTo>
                      <a:pt x="84" y="2"/>
                    </a:lnTo>
                    <a:lnTo>
                      <a:pt x="99" y="11"/>
                    </a:lnTo>
                    <a:lnTo>
                      <a:pt x="110" y="23"/>
                    </a:lnTo>
                    <a:lnTo>
                      <a:pt x="115" y="38"/>
                    </a:lnTo>
                    <a:close/>
                    <a:moveTo>
                      <a:pt x="23" y="100"/>
                    </a:moveTo>
                    <a:lnTo>
                      <a:pt x="23" y="106"/>
                    </a:lnTo>
                    <a:lnTo>
                      <a:pt x="24" y="111"/>
                    </a:lnTo>
                    <a:lnTo>
                      <a:pt x="27" y="117"/>
                    </a:lnTo>
                    <a:lnTo>
                      <a:pt x="32" y="122"/>
                    </a:lnTo>
                    <a:lnTo>
                      <a:pt x="36" y="125"/>
                    </a:lnTo>
                    <a:lnTo>
                      <a:pt x="40" y="129"/>
                    </a:lnTo>
                    <a:lnTo>
                      <a:pt x="46" y="131"/>
                    </a:lnTo>
                    <a:lnTo>
                      <a:pt x="53" y="132"/>
                    </a:lnTo>
                    <a:lnTo>
                      <a:pt x="61" y="134"/>
                    </a:lnTo>
                    <a:lnTo>
                      <a:pt x="74" y="131"/>
                    </a:lnTo>
                    <a:lnTo>
                      <a:pt x="85" y="124"/>
                    </a:lnTo>
                    <a:lnTo>
                      <a:pt x="92" y="114"/>
                    </a:lnTo>
                    <a:lnTo>
                      <a:pt x="95" y="100"/>
                    </a:lnTo>
                    <a:lnTo>
                      <a:pt x="92" y="88"/>
                    </a:lnTo>
                    <a:lnTo>
                      <a:pt x="85" y="77"/>
                    </a:lnTo>
                    <a:lnTo>
                      <a:pt x="74" y="71"/>
                    </a:lnTo>
                    <a:lnTo>
                      <a:pt x="59" y="68"/>
                    </a:lnTo>
                    <a:lnTo>
                      <a:pt x="45" y="71"/>
                    </a:lnTo>
                    <a:lnTo>
                      <a:pt x="33" y="77"/>
                    </a:lnTo>
                    <a:lnTo>
                      <a:pt x="26" y="87"/>
                    </a:lnTo>
                    <a:lnTo>
                      <a:pt x="23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16" name="Freeform 56"/>
              <p:cNvSpPr>
                <a:spLocks noEditPoints="1"/>
              </p:cNvSpPr>
              <p:nvPr/>
            </p:nvSpPr>
            <p:spPr bwMode="auto">
              <a:xfrm>
                <a:off x="202" y="799"/>
                <a:ext cx="58" cy="150"/>
              </a:xfrm>
              <a:custGeom>
                <a:avLst/>
                <a:gdLst>
                  <a:gd name="T0" fmla="*/ 0 w 115"/>
                  <a:gd name="T1" fmla="*/ 76 h 150"/>
                  <a:gd name="T2" fmla="*/ 1 w 115"/>
                  <a:gd name="T3" fmla="*/ 52 h 150"/>
                  <a:gd name="T4" fmla="*/ 5 w 115"/>
                  <a:gd name="T5" fmla="*/ 32 h 150"/>
                  <a:gd name="T6" fmla="*/ 14 w 115"/>
                  <a:gd name="T7" fmla="*/ 18 h 150"/>
                  <a:gd name="T8" fmla="*/ 26 w 115"/>
                  <a:gd name="T9" fmla="*/ 8 h 150"/>
                  <a:gd name="T10" fmla="*/ 40 w 115"/>
                  <a:gd name="T11" fmla="*/ 2 h 150"/>
                  <a:gd name="T12" fmla="*/ 57 w 115"/>
                  <a:gd name="T13" fmla="*/ 0 h 150"/>
                  <a:gd name="T14" fmla="*/ 70 w 115"/>
                  <a:gd name="T15" fmla="*/ 1 h 150"/>
                  <a:gd name="T16" fmla="*/ 83 w 115"/>
                  <a:gd name="T17" fmla="*/ 4 h 150"/>
                  <a:gd name="T18" fmla="*/ 91 w 115"/>
                  <a:gd name="T19" fmla="*/ 8 h 150"/>
                  <a:gd name="T20" fmla="*/ 96 w 115"/>
                  <a:gd name="T21" fmla="*/ 13 h 150"/>
                  <a:gd name="T22" fmla="*/ 101 w 115"/>
                  <a:gd name="T23" fmla="*/ 19 h 150"/>
                  <a:gd name="T24" fmla="*/ 106 w 115"/>
                  <a:gd name="T25" fmla="*/ 29 h 150"/>
                  <a:gd name="T26" fmla="*/ 111 w 115"/>
                  <a:gd name="T27" fmla="*/ 41 h 150"/>
                  <a:gd name="T28" fmla="*/ 114 w 115"/>
                  <a:gd name="T29" fmla="*/ 55 h 150"/>
                  <a:gd name="T30" fmla="*/ 115 w 115"/>
                  <a:gd name="T31" fmla="*/ 76 h 150"/>
                  <a:gd name="T32" fmla="*/ 114 w 115"/>
                  <a:gd name="T33" fmla="*/ 99 h 150"/>
                  <a:gd name="T34" fmla="*/ 109 w 115"/>
                  <a:gd name="T35" fmla="*/ 118 h 150"/>
                  <a:gd name="T36" fmla="*/ 101 w 115"/>
                  <a:gd name="T37" fmla="*/ 132 h 150"/>
                  <a:gd name="T38" fmla="*/ 89 w 115"/>
                  <a:gd name="T39" fmla="*/ 142 h 150"/>
                  <a:gd name="T40" fmla="*/ 75 w 115"/>
                  <a:gd name="T41" fmla="*/ 148 h 150"/>
                  <a:gd name="T42" fmla="*/ 57 w 115"/>
                  <a:gd name="T43" fmla="*/ 150 h 150"/>
                  <a:gd name="T44" fmla="*/ 42 w 115"/>
                  <a:gd name="T45" fmla="*/ 149 h 150"/>
                  <a:gd name="T46" fmla="*/ 29 w 115"/>
                  <a:gd name="T47" fmla="*/ 144 h 150"/>
                  <a:gd name="T48" fmla="*/ 17 w 115"/>
                  <a:gd name="T49" fmla="*/ 136 h 150"/>
                  <a:gd name="T50" fmla="*/ 7 w 115"/>
                  <a:gd name="T51" fmla="*/ 120 h 150"/>
                  <a:gd name="T52" fmla="*/ 1 w 115"/>
                  <a:gd name="T53" fmla="*/ 101 h 150"/>
                  <a:gd name="T54" fmla="*/ 0 w 115"/>
                  <a:gd name="T55" fmla="*/ 76 h 150"/>
                  <a:gd name="T56" fmla="*/ 23 w 115"/>
                  <a:gd name="T57" fmla="*/ 76 h 150"/>
                  <a:gd name="T58" fmla="*/ 24 w 115"/>
                  <a:gd name="T59" fmla="*/ 96 h 150"/>
                  <a:gd name="T60" fmla="*/ 27 w 115"/>
                  <a:gd name="T61" fmla="*/ 112 h 150"/>
                  <a:gd name="T62" fmla="*/ 33 w 115"/>
                  <a:gd name="T63" fmla="*/ 123 h 150"/>
                  <a:gd name="T64" fmla="*/ 44 w 115"/>
                  <a:gd name="T65" fmla="*/ 130 h 150"/>
                  <a:gd name="T66" fmla="*/ 57 w 115"/>
                  <a:gd name="T67" fmla="*/ 134 h 150"/>
                  <a:gd name="T68" fmla="*/ 70 w 115"/>
                  <a:gd name="T69" fmla="*/ 130 h 150"/>
                  <a:gd name="T70" fmla="*/ 82 w 115"/>
                  <a:gd name="T71" fmla="*/ 123 h 150"/>
                  <a:gd name="T72" fmla="*/ 88 w 115"/>
                  <a:gd name="T73" fmla="*/ 112 h 150"/>
                  <a:gd name="T74" fmla="*/ 91 w 115"/>
                  <a:gd name="T75" fmla="*/ 96 h 150"/>
                  <a:gd name="T76" fmla="*/ 92 w 115"/>
                  <a:gd name="T77" fmla="*/ 76 h 150"/>
                  <a:gd name="T78" fmla="*/ 91 w 115"/>
                  <a:gd name="T79" fmla="*/ 54 h 150"/>
                  <a:gd name="T80" fmla="*/ 88 w 115"/>
                  <a:gd name="T81" fmla="*/ 39 h 150"/>
                  <a:gd name="T82" fmla="*/ 82 w 115"/>
                  <a:gd name="T83" fmla="*/ 29 h 150"/>
                  <a:gd name="T84" fmla="*/ 72 w 115"/>
                  <a:gd name="T85" fmla="*/ 20 h 150"/>
                  <a:gd name="T86" fmla="*/ 57 w 115"/>
                  <a:gd name="T87" fmla="*/ 18 h 150"/>
                  <a:gd name="T88" fmla="*/ 44 w 115"/>
                  <a:gd name="T89" fmla="*/ 20 h 150"/>
                  <a:gd name="T90" fmla="*/ 33 w 115"/>
                  <a:gd name="T91" fmla="*/ 27 h 150"/>
                  <a:gd name="T92" fmla="*/ 27 w 115"/>
                  <a:gd name="T93" fmla="*/ 38 h 150"/>
                  <a:gd name="T94" fmla="*/ 24 w 115"/>
                  <a:gd name="T95" fmla="*/ 54 h 150"/>
                  <a:gd name="T96" fmla="*/ 23 w 115"/>
                  <a:gd name="T97" fmla="*/ 7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5" h="150">
                    <a:moveTo>
                      <a:pt x="0" y="76"/>
                    </a:moveTo>
                    <a:lnTo>
                      <a:pt x="1" y="52"/>
                    </a:lnTo>
                    <a:lnTo>
                      <a:pt x="5" y="32"/>
                    </a:lnTo>
                    <a:lnTo>
                      <a:pt x="14" y="18"/>
                    </a:lnTo>
                    <a:lnTo>
                      <a:pt x="26" y="8"/>
                    </a:lnTo>
                    <a:lnTo>
                      <a:pt x="40" y="2"/>
                    </a:lnTo>
                    <a:lnTo>
                      <a:pt x="57" y="0"/>
                    </a:lnTo>
                    <a:lnTo>
                      <a:pt x="70" y="1"/>
                    </a:lnTo>
                    <a:lnTo>
                      <a:pt x="83" y="4"/>
                    </a:lnTo>
                    <a:lnTo>
                      <a:pt x="91" y="8"/>
                    </a:lnTo>
                    <a:lnTo>
                      <a:pt x="96" y="13"/>
                    </a:lnTo>
                    <a:lnTo>
                      <a:pt x="101" y="19"/>
                    </a:lnTo>
                    <a:lnTo>
                      <a:pt x="106" y="29"/>
                    </a:lnTo>
                    <a:lnTo>
                      <a:pt x="111" y="41"/>
                    </a:lnTo>
                    <a:lnTo>
                      <a:pt x="114" y="55"/>
                    </a:lnTo>
                    <a:lnTo>
                      <a:pt x="115" y="76"/>
                    </a:lnTo>
                    <a:lnTo>
                      <a:pt x="114" y="99"/>
                    </a:lnTo>
                    <a:lnTo>
                      <a:pt x="109" y="118"/>
                    </a:lnTo>
                    <a:lnTo>
                      <a:pt x="101" y="132"/>
                    </a:lnTo>
                    <a:lnTo>
                      <a:pt x="89" y="142"/>
                    </a:lnTo>
                    <a:lnTo>
                      <a:pt x="75" y="148"/>
                    </a:lnTo>
                    <a:lnTo>
                      <a:pt x="57" y="150"/>
                    </a:lnTo>
                    <a:lnTo>
                      <a:pt x="42" y="149"/>
                    </a:lnTo>
                    <a:lnTo>
                      <a:pt x="29" y="144"/>
                    </a:lnTo>
                    <a:lnTo>
                      <a:pt x="17" y="136"/>
                    </a:lnTo>
                    <a:lnTo>
                      <a:pt x="7" y="120"/>
                    </a:lnTo>
                    <a:lnTo>
                      <a:pt x="1" y="101"/>
                    </a:lnTo>
                    <a:lnTo>
                      <a:pt x="0" y="76"/>
                    </a:lnTo>
                    <a:close/>
                    <a:moveTo>
                      <a:pt x="23" y="76"/>
                    </a:moveTo>
                    <a:lnTo>
                      <a:pt x="24" y="96"/>
                    </a:lnTo>
                    <a:lnTo>
                      <a:pt x="27" y="112"/>
                    </a:lnTo>
                    <a:lnTo>
                      <a:pt x="33" y="123"/>
                    </a:lnTo>
                    <a:lnTo>
                      <a:pt x="44" y="130"/>
                    </a:lnTo>
                    <a:lnTo>
                      <a:pt x="57" y="134"/>
                    </a:lnTo>
                    <a:lnTo>
                      <a:pt x="70" y="130"/>
                    </a:lnTo>
                    <a:lnTo>
                      <a:pt x="82" y="123"/>
                    </a:lnTo>
                    <a:lnTo>
                      <a:pt x="88" y="112"/>
                    </a:lnTo>
                    <a:lnTo>
                      <a:pt x="91" y="96"/>
                    </a:lnTo>
                    <a:lnTo>
                      <a:pt x="92" y="76"/>
                    </a:lnTo>
                    <a:lnTo>
                      <a:pt x="91" y="54"/>
                    </a:lnTo>
                    <a:lnTo>
                      <a:pt x="88" y="39"/>
                    </a:lnTo>
                    <a:lnTo>
                      <a:pt x="82" y="29"/>
                    </a:lnTo>
                    <a:lnTo>
                      <a:pt x="72" y="20"/>
                    </a:lnTo>
                    <a:lnTo>
                      <a:pt x="57" y="18"/>
                    </a:lnTo>
                    <a:lnTo>
                      <a:pt x="44" y="20"/>
                    </a:lnTo>
                    <a:lnTo>
                      <a:pt x="33" y="27"/>
                    </a:lnTo>
                    <a:lnTo>
                      <a:pt x="27" y="38"/>
                    </a:lnTo>
                    <a:lnTo>
                      <a:pt x="24" y="54"/>
                    </a:lnTo>
                    <a:lnTo>
                      <a:pt x="23" y="7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17" name="Rectangle 57"/>
              <p:cNvSpPr>
                <a:spLocks noChangeArrowheads="1"/>
              </p:cNvSpPr>
              <p:nvPr/>
            </p:nvSpPr>
            <p:spPr bwMode="auto">
              <a:xfrm>
                <a:off x="276" y="928"/>
                <a:ext cx="12" cy="1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18" name="Freeform 58"/>
              <p:cNvSpPr>
                <a:spLocks/>
              </p:cNvSpPr>
              <p:nvPr/>
            </p:nvSpPr>
            <p:spPr bwMode="auto">
              <a:xfrm>
                <a:off x="306" y="801"/>
                <a:ext cx="57" cy="146"/>
              </a:xfrm>
              <a:custGeom>
                <a:avLst/>
                <a:gdLst>
                  <a:gd name="T0" fmla="*/ 0 w 114"/>
                  <a:gd name="T1" fmla="*/ 19 h 146"/>
                  <a:gd name="T2" fmla="*/ 0 w 114"/>
                  <a:gd name="T3" fmla="*/ 0 h 146"/>
                  <a:gd name="T4" fmla="*/ 114 w 114"/>
                  <a:gd name="T5" fmla="*/ 0 h 146"/>
                  <a:gd name="T6" fmla="*/ 114 w 114"/>
                  <a:gd name="T7" fmla="*/ 16 h 146"/>
                  <a:gd name="T8" fmla="*/ 98 w 114"/>
                  <a:gd name="T9" fmla="*/ 34 h 146"/>
                  <a:gd name="T10" fmla="*/ 82 w 114"/>
                  <a:gd name="T11" fmla="*/ 56 h 146"/>
                  <a:gd name="T12" fmla="*/ 68 w 114"/>
                  <a:gd name="T13" fmla="*/ 81 h 146"/>
                  <a:gd name="T14" fmla="*/ 58 w 114"/>
                  <a:gd name="T15" fmla="*/ 106 h 146"/>
                  <a:gd name="T16" fmla="*/ 52 w 114"/>
                  <a:gd name="T17" fmla="*/ 126 h 146"/>
                  <a:gd name="T18" fmla="*/ 49 w 114"/>
                  <a:gd name="T19" fmla="*/ 146 h 146"/>
                  <a:gd name="T20" fmla="*/ 26 w 114"/>
                  <a:gd name="T21" fmla="*/ 146 h 146"/>
                  <a:gd name="T22" fmla="*/ 29 w 114"/>
                  <a:gd name="T23" fmla="*/ 127 h 146"/>
                  <a:gd name="T24" fmla="*/ 35 w 114"/>
                  <a:gd name="T25" fmla="*/ 105 h 146"/>
                  <a:gd name="T26" fmla="*/ 45 w 114"/>
                  <a:gd name="T27" fmla="*/ 81 h 146"/>
                  <a:gd name="T28" fmla="*/ 58 w 114"/>
                  <a:gd name="T29" fmla="*/ 58 h 146"/>
                  <a:gd name="T30" fmla="*/ 74 w 114"/>
                  <a:gd name="T31" fmla="*/ 36 h 146"/>
                  <a:gd name="T32" fmla="*/ 91 w 114"/>
                  <a:gd name="T33" fmla="*/ 19 h 146"/>
                  <a:gd name="T34" fmla="*/ 0 w 114"/>
                  <a:gd name="T35" fmla="*/ 19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4" h="146">
                    <a:moveTo>
                      <a:pt x="0" y="19"/>
                    </a:moveTo>
                    <a:lnTo>
                      <a:pt x="0" y="0"/>
                    </a:lnTo>
                    <a:lnTo>
                      <a:pt x="114" y="0"/>
                    </a:lnTo>
                    <a:lnTo>
                      <a:pt x="114" y="16"/>
                    </a:lnTo>
                    <a:lnTo>
                      <a:pt x="98" y="34"/>
                    </a:lnTo>
                    <a:lnTo>
                      <a:pt x="82" y="56"/>
                    </a:lnTo>
                    <a:lnTo>
                      <a:pt x="68" y="81"/>
                    </a:lnTo>
                    <a:lnTo>
                      <a:pt x="58" y="106"/>
                    </a:lnTo>
                    <a:lnTo>
                      <a:pt x="52" y="126"/>
                    </a:lnTo>
                    <a:lnTo>
                      <a:pt x="49" y="146"/>
                    </a:lnTo>
                    <a:lnTo>
                      <a:pt x="26" y="146"/>
                    </a:lnTo>
                    <a:lnTo>
                      <a:pt x="29" y="127"/>
                    </a:lnTo>
                    <a:lnTo>
                      <a:pt x="35" y="105"/>
                    </a:lnTo>
                    <a:lnTo>
                      <a:pt x="45" y="81"/>
                    </a:lnTo>
                    <a:lnTo>
                      <a:pt x="58" y="58"/>
                    </a:lnTo>
                    <a:lnTo>
                      <a:pt x="74" y="36"/>
                    </a:lnTo>
                    <a:lnTo>
                      <a:pt x="91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19" name="Line 59"/>
              <p:cNvSpPr>
                <a:spLocks noChangeShapeType="1"/>
              </p:cNvSpPr>
              <p:nvPr/>
            </p:nvSpPr>
            <p:spPr bwMode="auto">
              <a:xfrm>
                <a:off x="409" y="3771"/>
                <a:ext cx="221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20" name="Line 60"/>
              <p:cNvSpPr>
                <a:spLocks noChangeShapeType="1"/>
              </p:cNvSpPr>
              <p:nvPr/>
            </p:nvSpPr>
            <p:spPr bwMode="auto">
              <a:xfrm>
                <a:off x="409" y="3702"/>
                <a:ext cx="1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21" name="Line 61"/>
              <p:cNvSpPr>
                <a:spLocks noChangeShapeType="1"/>
              </p:cNvSpPr>
              <p:nvPr/>
            </p:nvSpPr>
            <p:spPr bwMode="auto">
              <a:xfrm>
                <a:off x="557" y="3736"/>
                <a:ext cx="1" cy="3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22" name="Line 62"/>
              <p:cNvSpPr>
                <a:spLocks noChangeShapeType="1"/>
              </p:cNvSpPr>
              <p:nvPr/>
            </p:nvSpPr>
            <p:spPr bwMode="auto">
              <a:xfrm>
                <a:off x="704" y="3736"/>
                <a:ext cx="1" cy="3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23" name="Line 63"/>
              <p:cNvSpPr>
                <a:spLocks noChangeShapeType="1"/>
              </p:cNvSpPr>
              <p:nvPr/>
            </p:nvSpPr>
            <p:spPr bwMode="auto">
              <a:xfrm>
                <a:off x="852" y="3736"/>
                <a:ext cx="1" cy="3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24" name="Line 64"/>
              <p:cNvSpPr>
                <a:spLocks noChangeShapeType="1"/>
              </p:cNvSpPr>
              <p:nvPr/>
            </p:nvSpPr>
            <p:spPr bwMode="auto">
              <a:xfrm>
                <a:off x="1000" y="3736"/>
                <a:ext cx="1" cy="3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25" name="Line 65"/>
              <p:cNvSpPr>
                <a:spLocks noChangeShapeType="1"/>
              </p:cNvSpPr>
              <p:nvPr/>
            </p:nvSpPr>
            <p:spPr bwMode="auto">
              <a:xfrm>
                <a:off x="1147" y="3702"/>
                <a:ext cx="1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26" name="Line 66"/>
              <p:cNvSpPr>
                <a:spLocks noChangeShapeType="1"/>
              </p:cNvSpPr>
              <p:nvPr/>
            </p:nvSpPr>
            <p:spPr bwMode="auto">
              <a:xfrm>
                <a:off x="1295" y="3736"/>
                <a:ext cx="1" cy="3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27" name="Line 67"/>
              <p:cNvSpPr>
                <a:spLocks noChangeShapeType="1"/>
              </p:cNvSpPr>
              <p:nvPr/>
            </p:nvSpPr>
            <p:spPr bwMode="auto">
              <a:xfrm>
                <a:off x="1442" y="3736"/>
                <a:ext cx="1" cy="3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28" name="Line 68"/>
              <p:cNvSpPr>
                <a:spLocks noChangeShapeType="1"/>
              </p:cNvSpPr>
              <p:nvPr/>
            </p:nvSpPr>
            <p:spPr bwMode="auto">
              <a:xfrm>
                <a:off x="1590" y="3736"/>
                <a:ext cx="1" cy="3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29" name="Line 69"/>
              <p:cNvSpPr>
                <a:spLocks noChangeShapeType="1"/>
              </p:cNvSpPr>
              <p:nvPr/>
            </p:nvSpPr>
            <p:spPr bwMode="auto">
              <a:xfrm>
                <a:off x="1737" y="3736"/>
                <a:ext cx="1" cy="3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30" name="Line 70"/>
              <p:cNvSpPr>
                <a:spLocks noChangeShapeType="1"/>
              </p:cNvSpPr>
              <p:nvPr/>
            </p:nvSpPr>
            <p:spPr bwMode="auto">
              <a:xfrm>
                <a:off x="1885" y="3702"/>
                <a:ext cx="1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31" name="Line 71"/>
              <p:cNvSpPr>
                <a:spLocks noChangeShapeType="1"/>
              </p:cNvSpPr>
              <p:nvPr/>
            </p:nvSpPr>
            <p:spPr bwMode="auto">
              <a:xfrm>
                <a:off x="2033" y="3736"/>
                <a:ext cx="1" cy="3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32" name="Line 72"/>
              <p:cNvSpPr>
                <a:spLocks noChangeShapeType="1"/>
              </p:cNvSpPr>
              <p:nvPr/>
            </p:nvSpPr>
            <p:spPr bwMode="auto">
              <a:xfrm>
                <a:off x="2181" y="3736"/>
                <a:ext cx="1" cy="3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33" name="Line 73"/>
              <p:cNvSpPr>
                <a:spLocks noChangeShapeType="1"/>
              </p:cNvSpPr>
              <p:nvPr/>
            </p:nvSpPr>
            <p:spPr bwMode="auto">
              <a:xfrm>
                <a:off x="2328" y="3736"/>
                <a:ext cx="1" cy="3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34" name="Line 74"/>
              <p:cNvSpPr>
                <a:spLocks noChangeShapeType="1"/>
              </p:cNvSpPr>
              <p:nvPr/>
            </p:nvSpPr>
            <p:spPr bwMode="auto">
              <a:xfrm>
                <a:off x="2476" y="3736"/>
                <a:ext cx="1" cy="3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35" name="Line 75"/>
              <p:cNvSpPr>
                <a:spLocks noChangeShapeType="1"/>
              </p:cNvSpPr>
              <p:nvPr/>
            </p:nvSpPr>
            <p:spPr bwMode="auto">
              <a:xfrm>
                <a:off x="2623" y="3702"/>
                <a:ext cx="1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36" name="Freeform 76"/>
              <p:cNvSpPr>
                <a:spLocks/>
              </p:cNvSpPr>
              <p:nvPr/>
            </p:nvSpPr>
            <p:spPr bwMode="auto">
              <a:xfrm>
                <a:off x="380" y="3843"/>
                <a:ext cx="58" cy="149"/>
              </a:xfrm>
              <a:custGeom>
                <a:avLst/>
                <a:gdLst>
                  <a:gd name="T0" fmla="*/ 0 w 115"/>
                  <a:gd name="T1" fmla="*/ 108 h 149"/>
                  <a:gd name="T2" fmla="*/ 23 w 115"/>
                  <a:gd name="T3" fmla="*/ 105 h 149"/>
                  <a:gd name="T4" fmla="*/ 27 w 115"/>
                  <a:gd name="T5" fmla="*/ 118 h 149"/>
                  <a:gd name="T6" fmla="*/ 34 w 115"/>
                  <a:gd name="T7" fmla="*/ 125 h 149"/>
                  <a:gd name="T8" fmla="*/ 39 w 115"/>
                  <a:gd name="T9" fmla="*/ 128 h 149"/>
                  <a:gd name="T10" fmla="*/ 43 w 115"/>
                  <a:gd name="T11" fmla="*/ 130 h 149"/>
                  <a:gd name="T12" fmla="*/ 49 w 115"/>
                  <a:gd name="T13" fmla="*/ 131 h 149"/>
                  <a:gd name="T14" fmla="*/ 56 w 115"/>
                  <a:gd name="T15" fmla="*/ 132 h 149"/>
                  <a:gd name="T16" fmla="*/ 72 w 115"/>
                  <a:gd name="T17" fmla="*/ 130 h 149"/>
                  <a:gd name="T18" fmla="*/ 83 w 115"/>
                  <a:gd name="T19" fmla="*/ 122 h 149"/>
                  <a:gd name="T20" fmla="*/ 91 w 115"/>
                  <a:gd name="T21" fmla="*/ 111 h 149"/>
                  <a:gd name="T22" fmla="*/ 92 w 115"/>
                  <a:gd name="T23" fmla="*/ 97 h 149"/>
                  <a:gd name="T24" fmla="*/ 91 w 115"/>
                  <a:gd name="T25" fmla="*/ 84 h 149"/>
                  <a:gd name="T26" fmla="*/ 83 w 115"/>
                  <a:gd name="T27" fmla="*/ 74 h 149"/>
                  <a:gd name="T28" fmla="*/ 72 w 115"/>
                  <a:gd name="T29" fmla="*/ 67 h 149"/>
                  <a:gd name="T30" fmla="*/ 56 w 115"/>
                  <a:gd name="T31" fmla="*/ 66 h 149"/>
                  <a:gd name="T32" fmla="*/ 49 w 115"/>
                  <a:gd name="T33" fmla="*/ 66 h 149"/>
                  <a:gd name="T34" fmla="*/ 43 w 115"/>
                  <a:gd name="T35" fmla="*/ 67 h 149"/>
                  <a:gd name="T36" fmla="*/ 37 w 115"/>
                  <a:gd name="T37" fmla="*/ 69 h 149"/>
                  <a:gd name="T38" fmla="*/ 32 w 115"/>
                  <a:gd name="T39" fmla="*/ 73 h 149"/>
                  <a:gd name="T40" fmla="*/ 26 w 115"/>
                  <a:gd name="T41" fmla="*/ 78 h 149"/>
                  <a:gd name="T42" fmla="*/ 3 w 115"/>
                  <a:gd name="T43" fmla="*/ 75 h 149"/>
                  <a:gd name="T44" fmla="*/ 20 w 115"/>
                  <a:gd name="T45" fmla="*/ 0 h 149"/>
                  <a:gd name="T46" fmla="*/ 105 w 115"/>
                  <a:gd name="T47" fmla="*/ 0 h 149"/>
                  <a:gd name="T48" fmla="*/ 105 w 115"/>
                  <a:gd name="T49" fmla="*/ 20 h 149"/>
                  <a:gd name="T50" fmla="*/ 39 w 115"/>
                  <a:gd name="T51" fmla="*/ 20 h 149"/>
                  <a:gd name="T52" fmla="*/ 30 w 115"/>
                  <a:gd name="T53" fmla="*/ 58 h 149"/>
                  <a:gd name="T54" fmla="*/ 46 w 115"/>
                  <a:gd name="T55" fmla="*/ 50 h 149"/>
                  <a:gd name="T56" fmla="*/ 63 w 115"/>
                  <a:gd name="T57" fmla="*/ 48 h 149"/>
                  <a:gd name="T58" fmla="*/ 76 w 115"/>
                  <a:gd name="T59" fmla="*/ 50 h 149"/>
                  <a:gd name="T60" fmla="*/ 89 w 115"/>
                  <a:gd name="T61" fmla="*/ 54 h 149"/>
                  <a:gd name="T62" fmla="*/ 101 w 115"/>
                  <a:gd name="T63" fmla="*/ 61 h 149"/>
                  <a:gd name="T64" fmla="*/ 109 w 115"/>
                  <a:gd name="T65" fmla="*/ 72 h 149"/>
                  <a:gd name="T66" fmla="*/ 114 w 115"/>
                  <a:gd name="T67" fmla="*/ 83 h 149"/>
                  <a:gd name="T68" fmla="*/ 115 w 115"/>
                  <a:gd name="T69" fmla="*/ 96 h 149"/>
                  <a:gd name="T70" fmla="*/ 112 w 115"/>
                  <a:gd name="T71" fmla="*/ 115 h 149"/>
                  <a:gd name="T72" fmla="*/ 102 w 115"/>
                  <a:gd name="T73" fmla="*/ 131 h 149"/>
                  <a:gd name="T74" fmla="*/ 89 w 115"/>
                  <a:gd name="T75" fmla="*/ 140 h 149"/>
                  <a:gd name="T76" fmla="*/ 73 w 115"/>
                  <a:gd name="T77" fmla="*/ 146 h 149"/>
                  <a:gd name="T78" fmla="*/ 56 w 115"/>
                  <a:gd name="T79" fmla="*/ 149 h 149"/>
                  <a:gd name="T80" fmla="*/ 34 w 115"/>
                  <a:gd name="T81" fmla="*/ 146 h 149"/>
                  <a:gd name="T82" fmla="*/ 17 w 115"/>
                  <a:gd name="T83" fmla="*/ 138 h 149"/>
                  <a:gd name="T84" fmla="*/ 6 w 115"/>
                  <a:gd name="T85" fmla="*/ 125 h 149"/>
                  <a:gd name="T86" fmla="*/ 0 w 115"/>
                  <a:gd name="T87" fmla="*/ 10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5" h="149">
                    <a:moveTo>
                      <a:pt x="0" y="108"/>
                    </a:moveTo>
                    <a:lnTo>
                      <a:pt x="23" y="105"/>
                    </a:lnTo>
                    <a:lnTo>
                      <a:pt x="27" y="118"/>
                    </a:lnTo>
                    <a:lnTo>
                      <a:pt x="34" y="125"/>
                    </a:lnTo>
                    <a:lnTo>
                      <a:pt x="39" y="128"/>
                    </a:lnTo>
                    <a:lnTo>
                      <a:pt x="43" y="130"/>
                    </a:lnTo>
                    <a:lnTo>
                      <a:pt x="49" y="131"/>
                    </a:lnTo>
                    <a:lnTo>
                      <a:pt x="56" y="132"/>
                    </a:lnTo>
                    <a:lnTo>
                      <a:pt x="72" y="130"/>
                    </a:lnTo>
                    <a:lnTo>
                      <a:pt x="83" y="122"/>
                    </a:lnTo>
                    <a:lnTo>
                      <a:pt x="91" y="111"/>
                    </a:lnTo>
                    <a:lnTo>
                      <a:pt x="92" y="97"/>
                    </a:lnTo>
                    <a:lnTo>
                      <a:pt x="91" y="84"/>
                    </a:lnTo>
                    <a:lnTo>
                      <a:pt x="83" y="74"/>
                    </a:lnTo>
                    <a:lnTo>
                      <a:pt x="72" y="67"/>
                    </a:lnTo>
                    <a:lnTo>
                      <a:pt x="56" y="66"/>
                    </a:lnTo>
                    <a:lnTo>
                      <a:pt x="49" y="66"/>
                    </a:lnTo>
                    <a:lnTo>
                      <a:pt x="43" y="67"/>
                    </a:lnTo>
                    <a:lnTo>
                      <a:pt x="37" y="69"/>
                    </a:lnTo>
                    <a:lnTo>
                      <a:pt x="32" y="73"/>
                    </a:lnTo>
                    <a:lnTo>
                      <a:pt x="26" y="78"/>
                    </a:lnTo>
                    <a:lnTo>
                      <a:pt x="3" y="75"/>
                    </a:lnTo>
                    <a:lnTo>
                      <a:pt x="20" y="0"/>
                    </a:lnTo>
                    <a:lnTo>
                      <a:pt x="105" y="0"/>
                    </a:lnTo>
                    <a:lnTo>
                      <a:pt x="105" y="20"/>
                    </a:lnTo>
                    <a:lnTo>
                      <a:pt x="39" y="20"/>
                    </a:lnTo>
                    <a:lnTo>
                      <a:pt x="30" y="58"/>
                    </a:lnTo>
                    <a:lnTo>
                      <a:pt x="46" y="50"/>
                    </a:lnTo>
                    <a:lnTo>
                      <a:pt x="63" y="48"/>
                    </a:lnTo>
                    <a:lnTo>
                      <a:pt x="76" y="50"/>
                    </a:lnTo>
                    <a:lnTo>
                      <a:pt x="89" y="54"/>
                    </a:lnTo>
                    <a:lnTo>
                      <a:pt x="101" y="61"/>
                    </a:lnTo>
                    <a:lnTo>
                      <a:pt x="109" y="72"/>
                    </a:lnTo>
                    <a:lnTo>
                      <a:pt x="114" y="83"/>
                    </a:lnTo>
                    <a:lnTo>
                      <a:pt x="115" y="96"/>
                    </a:lnTo>
                    <a:lnTo>
                      <a:pt x="112" y="115"/>
                    </a:lnTo>
                    <a:lnTo>
                      <a:pt x="102" y="131"/>
                    </a:lnTo>
                    <a:lnTo>
                      <a:pt x="89" y="140"/>
                    </a:lnTo>
                    <a:lnTo>
                      <a:pt x="73" y="146"/>
                    </a:lnTo>
                    <a:lnTo>
                      <a:pt x="56" y="149"/>
                    </a:lnTo>
                    <a:lnTo>
                      <a:pt x="34" y="146"/>
                    </a:lnTo>
                    <a:lnTo>
                      <a:pt x="17" y="138"/>
                    </a:lnTo>
                    <a:lnTo>
                      <a:pt x="6" y="125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37" name="Freeform 77"/>
              <p:cNvSpPr>
                <a:spLocks/>
              </p:cNvSpPr>
              <p:nvPr/>
            </p:nvSpPr>
            <p:spPr bwMode="auto">
              <a:xfrm>
                <a:off x="1091" y="3841"/>
                <a:ext cx="32" cy="148"/>
              </a:xfrm>
              <a:custGeom>
                <a:avLst/>
                <a:gdLst>
                  <a:gd name="T0" fmla="*/ 65 w 65"/>
                  <a:gd name="T1" fmla="*/ 148 h 148"/>
                  <a:gd name="T2" fmla="*/ 42 w 65"/>
                  <a:gd name="T3" fmla="*/ 148 h 148"/>
                  <a:gd name="T4" fmla="*/ 42 w 65"/>
                  <a:gd name="T5" fmla="*/ 33 h 148"/>
                  <a:gd name="T6" fmla="*/ 34 w 65"/>
                  <a:gd name="T7" fmla="*/ 40 h 148"/>
                  <a:gd name="T8" fmla="*/ 22 w 65"/>
                  <a:gd name="T9" fmla="*/ 46 h 148"/>
                  <a:gd name="T10" fmla="*/ 15 w 65"/>
                  <a:gd name="T11" fmla="*/ 50 h 148"/>
                  <a:gd name="T12" fmla="*/ 8 w 65"/>
                  <a:gd name="T13" fmla="*/ 53 h 148"/>
                  <a:gd name="T14" fmla="*/ 0 w 65"/>
                  <a:gd name="T15" fmla="*/ 56 h 148"/>
                  <a:gd name="T16" fmla="*/ 0 w 65"/>
                  <a:gd name="T17" fmla="*/ 37 h 148"/>
                  <a:gd name="T18" fmla="*/ 18 w 65"/>
                  <a:gd name="T19" fmla="*/ 29 h 148"/>
                  <a:gd name="T20" fmla="*/ 32 w 65"/>
                  <a:gd name="T21" fmla="*/ 21 h 148"/>
                  <a:gd name="T22" fmla="*/ 42 w 65"/>
                  <a:gd name="T23" fmla="*/ 10 h 148"/>
                  <a:gd name="T24" fmla="*/ 49 w 65"/>
                  <a:gd name="T25" fmla="*/ 0 h 148"/>
                  <a:gd name="T26" fmla="*/ 65 w 65"/>
                  <a:gd name="T27" fmla="*/ 0 h 148"/>
                  <a:gd name="T28" fmla="*/ 65 w 65"/>
                  <a:gd name="T29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5" h="148">
                    <a:moveTo>
                      <a:pt x="65" y="148"/>
                    </a:moveTo>
                    <a:lnTo>
                      <a:pt x="42" y="148"/>
                    </a:lnTo>
                    <a:lnTo>
                      <a:pt x="42" y="33"/>
                    </a:lnTo>
                    <a:lnTo>
                      <a:pt x="34" y="40"/>
                    </a:lnTo>
                    <a:lnTo>
                      <a:pt x="22" y="46"/>
                    </a:lnTo>
                    <a:lnTo>
                      <a:pt x="15" y="50"/>
                    </a:lnTo>
                    <a:lnTo>
                      <a:pt x="8" y="53"/>
                    </a:lnTo>
                    <a:lnTo>
                      <a:pt x="0" y="56"/>
                    </a:lnTo>
                    <a:lnTo>
                      <a:pt x="0" y="37"/>
                    </a:lnTo>
                    <a:lnTo>
                      <a:pt x="18" y="29"/>
                    </a:lnTo>
                    <a:lnTo>
                      <a:pt x="32" y="21"/>
                    </a:lnTo>
                    <a:lnTo>
                      <a:pt x="42" y="10"/>
                    </a:lnTo>
                    <a:lnTo>
                      <a:pt x="49" y="0"/>
                    </a:lnTo>
                    <a:lnTo>
                      <a:pt x="65" y="0"/>
                    </a:lnTo>
                    <a:lnTo>
                      <a:pt x="65" y="14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38" name="Freeform 78"/>
              <p:cNvSpPr>
                <a:spLocks noEditPoints="1"/>
              </p:cNvSpPr>
              <p:nvPr/>
            </p:nvSpPr>
            <p:spPr bwMode="auto">
              <a:xfrm>
                <a:off x="1151" y="3841"/>
                <a:ext cx="58" cy="151"/>
              </a:xfrm>
              <a:custGeom>
                <a:avLst/>
                <a:gdLst>
                  <a:gd name="T0" fmla="*/ 0 w 115"/>
                  <a:gd name="T1" fmla="*/ 76 h 151"/>
                  <a:gd name="T2" fmla="*/ 1 w 115"/>
                  <a:gd name="T3" fmla="*/ 52 h 151"/>
                  <a:gd name="T4" fmla="*/ 5 w 115"/>
                  <a:gd name="T5" fmla="*/ 33 h 151"/>
                  <a:gd name="T6" fmla="*/ 14 w 115"/>
                  <a:gd name="T7" fmla="*/ 18 h 151"/>
                  <a:gd name="T8" fmla="*/ 25 w 115"/>
                  <a:gd name="T9" fmla="*/ 9 h 151"/>
                  <a:gd name="T10" fmla="*/ 40 w 115"/>
                  <a:gd name="T11" fmla="*/ 2 h 151"/>
                  <a:gd name="T12" fmla="*/ 57 w 115"/>
                  <a:gd name="T13" fmla="*/ 0 h 151"/>
                  <a:gd name="T14" fmla="*/ 70 w 115"/>
                  <a:gd name="T15" fmla="*/ 1 h 151"/>
                  <a:gd name="T16" fmla="*/ 83 w 115"/>
                  <a:gd name="T17" fmla="*/ 5 h 151"/>
                  <a:gd name="T18" fmla="*/ 90 w 115"/>
                  <a:gd name="T19" fmla="*/ 9 h 151"/>
                  <a:gd name="T20" fmla="*/ 96 w 115"/>
                  <a:gd name="T21" fmla="*/ 13 h 151"/>
                  <a:gd name="T22" fmla="*/ 100 w 115"/>
                  <a:gd name="T23" fmla="*/ 19 h 151"/>
                  <a:gd name="T24" fmla="*/ 106 w 115"/>
                  <a:gd name="T25" fmla="*/ 29 h 151"/>
                  <a:gd name="T26" fmla="*/ 111 w 115"/>
                  <a:gd name="T27" fmla="*/ 41 h 151"/>
                  <a:gd name="T28" fmla="*/ 113 w 115"/>
                  <a:gd name="T29" fmla="*/ 56 h 151"/>
                  <a:gd name="T30" fmla="*/ 115 w 115"/>
                  <a:gd name="T31" fmla="*/ 76 h 151"/>
                  <a:gd name="T32" fmla="*/ 113 w 115"/>
                  <a:gd name="T33" fmla="*/ 99 h 151"/>
                  <a:gd name="T34" fmla="*/ 109 w 115"/>
                  <a:gd name="T35" fmla="*/ 118 h 151"/>
                  <a:gd name="T36" fmla="*/ 100 w 115"/>
                  <a:gd name="T37" fmla="*/ 133 h 151"/>
                  <a:gd name="T38" fmla="*/ 89 w 115"/>
                  <a:gd name="T39" fmla="*/ 142 h 151"/>
                  <a:gd name="T40" fmla="*/ 74 w 115"/>
                  <a:gd name="T41" fmla="*/ 148 h 151"/>
                  <a:gd name="T42" fmla="*/ 57 w 115"/>
                  <a:gd name="T43" fmla="*/ 151 h 151"/>
                  <a:gd name="T44" fmla="*/ 41 w 115"/>
                  <a:gd name="T45" fmla="*/ 150 h 151"/>
                  <a:gd name="T46" fmla="*/ 28 w 115"/>
                  <a:gd name="T47" fmla="*/ 145 h 151"/>
                  <a:gd name="T48" fmla="*/ 17 w 115"/>
                  <a:gd name="T49" fmla="*/ 136 h 151"/>
                  <a:gd name="T50" fmla="*/ 7 w 115"/>
                  <a:gd name="T51" fmla="*/ 121 h 151"/>
                  <a:gd name="T52" fmla="*/ 1 w 115"/>
                  <a:gd name="T53" fmla="*/ 101 h 151"/>
                  <a:gd name="T54" fmla="*/ 0 w 115"/>
                  <a:gd name="T55" fmla="*/ 76 h 151"/>
                  <a:gd name="T56" fmla="*/ 23 w 115"/>
                  <a:gd name="T57" fmla="*/ 76 h 151"/>
                  <a:gd name="T58" fmla="*/ 24 w 115"/>
                  <a:gd name="T59" fmla="*/ 97 h 151"/>
                  <a:gd name="T60" fmla="*/ 27 w 115"/>
                  <a:gd name="T61" fmla="*/ 112 h 151"/>
                  <a:gd name="T62" fmla="*/ 33 w 115"/>
                  <a:gd name="T63" fmla="*/ 123 h 151"/>
                  <a:gd name="T64" fmla="*/ 44 w 115"/>
                  <a:gd name="T65" fmla="*/ 130 h 151"/>
                  <a:gd name="T66" fmla="*/ 57 w 115"/>
                  <a:gd name="T67" fmla="*/ 134 h 151"/>
                  <a:gd name="T68" fmla="*/ 70 w 115"/>
                  <a:gd name="T69" fmla="*/ 130 h 151"/>
                  <a:gd name="T70" fmla="*/ 82 w 115"/>
                  <a:gd name="T71" fmla="*/ 123 h 151"/>
                  <a:gd name="T72" fmla="*/ 87 w 115"/>
                  <a:gd name="T73" fmla="*/ 112 h 151"/>
                  <a:gd name="T74" fmla="*/ 90 w 115"/>
                  <a:gd name="T75" fmla="*/ 97 h 151"/>
                  <a:gd name="T76" fmla="*/ 92 w 115"/>
                  <a:gd name="T77" fmla="*/ 76 h 151"/>
                  <a:gd name="T78" fmla="*/ 90 w 115"/>
                  <a:gd name="T79" fmla="*/ 54 h 151"/>
                  <a:gd name="T80" fmla="*/ 87 w 115"/>
                  <a:gd name="T81" fmla="*/ 40 h 151"/>
                  <a:gd name="T82" fmla="*/ 82 w 115"/>
                  <a:gd name="T83" fmla="*/ 29 h 151"/>
                  <a:gd name="T84" fmla="*/ 72 w 115"/>
                  <a:gd name="T85" fmla="*/ 21 h 151"/>
                  <a:gd name="T86" fmla="*/ 57 w 115"/>
                  <a:gd name="T87" fmla="*/ 18 h 151"/>
                  <a:gd name="T88" fmla="*/ 44 w 115"/>
                  <a:gd name="T89" fmla="*/ 21 h 151"/>
                  <a:gd name="T90" fmla="*/ 33 w 115"/>
                  <a:gd name="T91" fmla="*/ 28 h 151"/>
                  <a:gd name="T92" fmla="*/ 27 w 115"/>
                  <a:gd name="T93" fmla="*/ 39 h 151"/>
                  <a:gd name="T94" fmla="*/ 24 w 115"/>
                  <a:gd name="T95" fmla="*/ 54 h 151"/>
                  <a:gd name="T96" fmla="*/ 23 w 115"/>
                  <a:gd name="T97" fmla="*/ 7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5" h="151">
                    <a:moveTo>
                      <a:pt x="0" y="76"/>
                    </a:moveTo>
                    <a:lnTo>
                      <a:pt x="1" y="52"/>
                    </a:lnTo>
                    <a:lnTo>
                      <a:pt x="5" y="33"/>
                    </a:lnTo>
                    <a:lnTo>
                      <a:pt x="14" y="18"/>
                    </a:lnTo>
                    <a:lnTo>
                      <a:pt x="25" y="9"/>
                    </a:lnTo>
                    <a:lnTo>
                      <a:pt x="40" y="2"/>
                    </a:lnTo>
                    <a:lnTo>
                      <a:pt x="57" y="0"/>
                    </a:lnTo>
                    <a:lnTo>
                      <a:pt x="70" y="1"/>
                    </a:lnTo>
                    <a:lnTo>
                      <a:pt x="83" y="5"/>
                    </a:lnTo>
                    <a:lnTo>
                      <a:pt x="90" y="9"/>
                    </a:lnTo>
                    <a:lnTo>
                      <a:pt x="96" y="13"/>
                    </a:lnTo>
                    <a:lnTo>
                      <a:pt x="100" y="19"/>
                    </a:lnTo>
                    <a:lnTo>
                      <a:pt x="106" y="29"/>
                    </a:lnTo>
                    <a:lnTo>
                      <a:pt x="111" y="41"/>
                    </a:lnTo>
                    <a:lnTo>
                      <a:pt x="113" y="56"/>
                    </a:lnTo>
                    <a:lnTo>
                      <a:pt x="115" y="76"/>
                    </a:lnTo>
                    <a:lnTo>
                      <a:pt x="113" y="99"/>
                    </a:lnTo>
                    <a:lnTo>
                      <a:pt x="109" y="118"/>
                    </a:lnTo>
                    <a:lnTo>
                      <a:pt x="100" y="133"/>
                    </a:lnTo>
                    <a:lnTo>
                      <a:pt x="89" y="142"/>
                    </a:lnTo>
                    <a:lnTo>
                      <a:pt x="74" y="148"/>
                    </a:lnTo>
                    <a:lnTo>
                      <a:pt x="57" y="151"/>
                    </a:lnTo>
                    <a:lnTo>
                      <a:pt x="41" y="150"/>
                    </a:lnTo>
                    <a:lnTo>
                      <a:pt x="28" y="145"/>
                    </a:lnTo>
                    <a:lnTo>
                      <a:pt x="17" y="136"/>
                    </a:lnTo>
                    <a:lnTo>
                      <a:pt x="7" y="121"/>
                    </a:lnTo>
                    <a:lnTo>
                      <a:pt x="1" y="101"/>
                    </a:lnTo>
                    <a:lnTo>
                      <a:pt x="0" y="76"/>
                    </a:lnTo>
                    <a:close/>
                    <a:moveTo>
                      <a:pt x="23" y="76"/>
                    </a:moveTo>
                    <a:lnTo>
                      <a:pt x="24" y="97"/>
                    </a:lnTo>
                    <a:lnTo>
                      <a:pt x="27" y="112"/>
                    </a:lnTo>
                    <a:lnTo>
                      <a:pt x="33" y="123"/>
                    </a:lnTo>
                    <a:lnTo>
                      <a:pt x="44" y="130"/>
                    </a:lnTo>
                    <a:lnTo>
                      <a:pt x="57" y="134"/>
                    </a:lnTo>
                    <a:lnTo>
                      <a:pt x="70" y="130"/>
                    </a:lnTo>
                    <a:lnTo>
                      <a:pt x="82" y="123"/>
                    </a:lnTo>
                    <a:lnTo>
                      <a:pt x="87" y="112"/>
                    </a:lnTo>
                    <a:lnTo>
                      <a:pt x="90" y="97"/>
                    </a:lnTo>
                    <a:lnTo>
                      <a:pt x="92" y="76"/>
                    </a:lnTo>
                    <a:lnTo>
                      <a:pt x="90" y="54"/>
                    </a:lnTo>
                    <a:lnTo>
                      <a:pt x="87" y="40"/>
                    </a:lnTo>
                    <a:lnTo>
                      <a:pt x="82" y="29"/>
                    </a:lnTo>
                    <a:lnTo>
                      <a:pt x="72" y="21"/>
                    </a:lnTo>
                    <a:lnTo>
                      <a:pt x="57" y="18"/>
                    </a:lnTo>
                    <a:lnTo>
                      <a:pt x="44" y="21"/>
                    </a:lnTo>
                    <a:lnTo>
                      <a:pt x="33" y="28"/>
                    </a:lnTo>
                    <a:lnTo>
                      <a:pt x="27" y="39"/>
                    </a:lnTo>
                    <a:lnTo>
                      <a:pt x="24" y="54"/>
                    </a:lnTo>
                    <a:lnTo>
                      <a:pt x="23" y="7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39" name="Freeform 79"/>
              <p:cNvSpPr>
                <a:spLocks/>
              </p:cNvSpPr>
              <p:nvPr/>
            </p:nvSpPr>
            <p:spPr bwMode="auto">
              <a:xfrm>
                <a:off x="1829" y="3841"/>
                <a:ext cx="32" cy="148"/>
              </a:xfrm>
              <a:custGeom>
                <a:avLst/>
                <a:gdLst>
                  <a:gd name="T0" fmla="*/ 65 w 65"/>
                  <a:gd name="T1" fmla="*/ 148 h 148"/>
                  <a:gd name="T2" fmla="*/ 42 w 65"/>
                  <a:gd name="T3" fmla="*/ 148 h 148"/>
                  <a:gd name="T4" fmla="*/ 42 w 65"/>
                  <a:gd name="T5" fmla="*/ 33 h 148"/>
                  <a:gd name="T6" fmla="*/ 33 w 65"/>
                  <a:gd name="T7" fmla="*/ 40 h 148"/>
                  <a:gd name="T8" fmla="*/ 21 w 65"/>
                  <a:gd name="T9" fmla="*/ 46 h 148"/>
                  <a:gd name="T10" fmla="*/ 14 w 65"/>
                  <a:gd name="T11" fmla="*/ 50 h 148"/>
                  <a:gd name="T12" fmla="*/ 7 w 65"/>
                  <a:gd name="T13" fmla="*/ 53 h 148"/>
                  <a:gd name="T14" fmla="*/ 0 w 65"/>
                  <a:gd name="T15" fmla="*/ 56 h 148"/>
                  <a:gd name="T16" fmla="*/ 0 w 65"/>
                  <a:gd name="T17" fmla="*/ 37 h 148"/>
                  <a:gd name="T18" fmla="*/ 17 w 65"/>
                  <a:gd name="T19" fmla="*/ 29 h 148"/>
                  <a:gd name="T20" fmla="*/ 31 w 65"/>
                  <a:gd name="T21" fmla="*/ 21 h 148"/>
                  <a:gd name="T22" fmla="*/ 42 w 65"/>
                  <a:gd name="T23" fmla="*/ 10 h 148"/>
                  <a:gd name="T24" fmla="*/ 49 w 65"/>
                  <a:gd name="T25" fmla="*/ 0 h 148"/>
                  <a:gd name="T26" fmla="*/ 65 w 65"/>
                  <a:gd name="T27" fmla="*/ 0 h 148"/>
                  <a:gd name="T28" fmla="*/ 65 w 65"/>
                  <a:gd name="T29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5" h="148">
                    <a:moveTo>
                      <a:pt x="65" y="148"/>
                    </a:moveTo>
                    <a:lnTo>
                      <a:pt x="42" y="148"/>
                    </a:lnTo>
                    <a:lnTo>
                      <a:pt x="42" y="33"/>
                    </a:lnTo>
                    <a:lnTo>
                      <a:pt x="33" y="40"/>
                    </a:lnTo>
                    <a:lnTo>
                      <a:pt x="21" y="46"/>
                    </a:lnTo>
                    <a:lnTo>
                      <a:pt x="14" y="50"/>
                    </a:lnTo>
                    <a:lnTo>
                      <a:pt x="7" y="53"/>
                    </a:lnTo>
                    <a:lnTo>
                      <a:pt x="0" y="56"/>
                    </a:lnTo>
                    <a:lnTo>
                      <a:pt x="0" y="37"/>
                    </a:lnTo>
                    <a:lnTo>
                      <a:pt x="17" y="29"/>
                    </a:lnTo>
                    <a:lnTo>
                      <a:pt x="31" y="21"/>
                    </a:lnTo>
                    <a:lnTo>
                      <a:pt x="42" y="10"/>
                    </a:lnTo>
                    <a:lnTo>
                      <a:pt x="49" y="0"/>
                    </a:lnTo>
                    <a:lnTo>
                      <a:pt x="65" y="0"/>
                    </a:lnTo>
                    <a:lnTo>
                      <a:pt x="65" y="14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40" name="Freeform 80"/>
              <p:cNvSpPr>
                <a:spLocks/>
              </p:cNvSpPr>
              <p:nvPr/>
            </p:nvSpPr>
            <p:spPr bwMode="auto">
              <a:xfrm>
                <a:off x="1889" y="3843"/>
                <a:ext cx="58" cy="149"/>
              </a:xfrm>
              <a:custGeom>
                <a:avLst/>
                <a:gdLst>
                  <a:gd name="T0" fmla="*/ 0 w 115"/>
                  <a:gd name="T1" fmla="*/ 108 h 149"/>
                  <a:gd name="T2" fmla="*/ 23 w 115"/>
                  <a:gd name="T3" fmla="*/ 105 h 149"/>
                  <a:gd name="T4" fmla="*/ 27 w 115"/>
                  <a:gd name="T5" fmla="*/ 118 h 149"/>
                  <a:gd name="T6" fmla="*/ 34 w 115"/>
                  <a:gd name="T7" fmla="*/ 125 h 149"/>
                  <a:gd name="T8" fmla="*/ 39 w 115"/>
                  <a:gd name="T9" fmla="*/ 128 h 149"/>
                  <a:gd name="T10" fmla="*/ 43 w 115"/>
                  <a:gd name="T11" fmla="*/ 130 h 149"/>
                  <a:gd name="T12" fmla="*/ 49 w 115"/>
                  <a:gd name="T13" fmla="*/ 131 h 149"/>
                  <a:gd name="T14" fmla="*/ 56 w 115"/>
                  <a:gd name="T15" fmla="*/ 132 h 149"/>
                  <a:gd name="T16" fmla="*/ 72 w 115"/>
                  <a:gd name="T17" fmla="*/ 130 h 149"/>
                  <a:gd name="T18" fmla="*/ 82 w 115"/>
                  <a:gd name="T19" fmla="*/ 122 h 149"/>
                  <a:gd name="T20" fmla="*/ 89 w 115"/>
                  <a:gd name="T21" fmla="*/ 111 h 149"/>
                  <a:gd name="T22" fmla="*/ 92 w 115"/>
                  <a:gd name="T23" fmla="*/ 97 h 149"/>
                  <a:gd name="T24" fmla="*/ 91 w 115"/>
                  <a:gd name="T25" fmla="*/ 84 h 149"/>
                  <a:gd name="T26" fmla="*/ 84 w 115"/>
                  <a:gd name="T27" fmla="*/ 74 h 149"/>
                  <a:gd name="T28" fmla="*/ 72 w 115"/>
                  <a:gd name="T29" fmla="*/ 67 h 149"/>
                  <a:gd name="T30" fmla="*/ 56 w 115"/>
                  <a:gd name="T31" fmla="*/ 66 h 149"/>
                  <a:gd name="T32" fmla="*/ 49 w 115"/>
                  <a:gd name="T33" fmla="*/ 66 h 149"/>
                  <a:gd name="T34" fmla="*/ 43 w 115"/>
                  <a:gd name="T35" fmla="*/ 67 h 149"/>
                  <a:gd name="T36" fmla="*/ 37 w 115"/>
                  <a:gd name="T37" fmla="*/ 69 h 149"/>
                  <a:gd name="T38" fmla="*/ 32 w 115"/>
                  <a:gd name="T39" fmla="*/ 73 h 149"/>
                  <a:gd name="T40" fmla="*/ 26 w 115"/>
                  <a:gd name="T41" fmla="*/ 78 h 149"/>
                  <a:gd name="T42" fmla="*/ 3 w 115"/>
                  <a:gd name="T43" fmla="*/ 75 h 149"/>
                  <a:gd name="T44" fmla="*/ 20 w 115"/>
                  <a:gd name="T45" fmla="*/ 0 h 149"/>
                  <a:gd name="T46" fmla="*/ 105 w 115"/>
                  <a:gd name="T47" fmla="*/ 0 h 149"/>
                  <a:gd name="T48" fmla="*/ 105 w 115"/>
                  <a:gd name="T49" fmla="*/ 20 h 149"/>
                  <a:gd name="T50" fmla="*/ 39 w 115"/>
                  <a:gd name="T51" fmla="*/ 20 h 149"/>
                  <a:gd name="T52" fmla="*/ 30 w 115"/>
                  <a:gd name="T53" fmla="*/ 58 h 149"/>
                  <a:gd name="T54" fmla="*/ 46 w 115"/>
                  <a:gd name="T55" fmla="*/ 50 h 149"/>
                  <a:gd name="T56" fmla="*/ 62 w 115"/>
                  <a:gd name="T57" fmla="*/ 48 h 149"/>
                  <a:gd name="T58" fmla="*/ 76 w 115"/>
                  <a:gd name="T59" fmla="*/ 50 h 149"/>
                  <a:gd name="T60" fmla="*/ 89 w 115"/>
                  <a:gd name="T61" fmla="*/ 54 h 149"/>
                  <a:gd name="T62" fmla="*/ 101 w 115"/>
                  <a:gd name="T63" fmla="*/ 61 h 149"/>
                  <a:gd name="T64" fmla="*/ 108 w 115"/>
                  <a:gd name="T65" fmla="*/ 72 h 149"/>
                  <a:gd name="T66" fmla="*/ 114 w 115"/>
                  <a:gd name="T67" fmla="*/ 83 h 149"/>
                  <a:gd name="T68" fmla="*/ 115 w 115"/>
                  <a:gd name="T69" fmla="*/ 96 h 149"/>
                  <a:gd name="T70" fmla="*/ 112 w 115"/>
                  <a:gd name="T71" fmla="*/ 115 h 149"/>
                  <a:gd name="T72" fmla="*/ 102 w 115"/>
                  <a:gd name="T73" fmla="*/ 131 h 149"/>
                  <a:gd name="T74" fmla="*/ 89 w 115"/>
                  <a:gd name="T75" fmla="*/ 140 h 149"/>
                  <a:gd name="T76" fmla="*/ 73 w 115"/>
                  <a:gd name="T77" fmla="*/ 146 h 149"/>
                  <a:gd name="T78" fmla="*/ 56 w 115"/>
                  <a:gd name="T79" fmla="*/ 149 h 149"/>
                  <a:gd name="T80" fmla="*/ 34 w 115"/>
                  <a:gd name="T81" fmla="*/ 146 h 149"/>
                  <a:gd name="T82" fmla="*/ 17 w 115"/>
                  <a:gd name="T83" fmla="*/ 138 h 149"/>
                  <a:gd name="T84" fmla="*/ 6 w 115"/>
                  <a:gd name="T85" fmla="*/ 125 h 149"/>
                  <a:gd name="T86" fmla="*/ 0 w 115"/>
                  <a:gd name="T87" fmla="*/ 10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5" h="149">
                    <a:moveTo>
                      <a:pt x="0" y="108"/>
                    </a:moveTo>
                    <a:lnTo>
                      <a:pt x="23" y="105"/>
                    </a:lnTo>
                    <a:lnTo>
                      <a:pt x="27" y="118"/>
                    </a:lnTo>
                    <a:lnTo>
                      <a:pt x="34" y="125"/>
                    </a:lnTo>
                    <a:lnTo>
                      <a:pt x="39" y="128"/>
                    </a:lnTo>
                    <a:lnTo>
                      <a:pt x="43" y="130"/>
                    </a:lnTo>
                    <a:lnTo>
                      <a:pt x="49" y="131"/>
                    </a:lnTo>
                    <a:lnTo>
                      <a:pt x="56" y="132"/>
                    </a:lnTo>
                    <a:lnTo>
                      <a:pt x="72" y="130"/>
                    </a:lnTo>
                    <a:lnTo>
                      <a:pt x="82" y="122"/>
                    </a:lnTo>
                    <a:lnTo>
                      <a:pt x="89" y="111"/>
                    </a:lnTo>
                    <a:lnTo>
                      <a:pt x="92" y="97"/>
                    </a:lnTo>
                    <a:lnTo>
                      <a:pt x="91" y="84"/>
                    </a:lnTo>
                    <a:lnTo>
                      <a:pt x="84" y="74"/>
                    </a:lnTo>
                    <a:lnTo>
                      <a:pt x="72" y="67"/>
                    </a:lnTo>
                    <a:lnTo>
                      <a:pt x="56" y="66"/>
                    </a:lnTo>
                    <a:lnTo>
                      <a:pt x="49" y="66"/>
                    </a:lnTo>
                    <a:lnTo>
                      <a:pt x="43" y="67"/>
                    </a:lnTo>
                    <a:lnTo>
                      <a:pt x="37" y="69"/>
                    </a:lnTo>
                    <a:lnTo>
                      <a:pt x="32" y="73"/>
                    </a:lnTo>
                    <a:lnTo>
                      <a:pt x="26" y="78"/>
                    </a:lnTo>
                    <a:lnTo>
                      <a:pt x="3" y="75"/>
                    </a:lnTo>
                    <a:lnTo>
                      <a:pt x="20" y="0"/>
                    </a:lnTo>
                    <a:lnTo>
                      <a:pt x="105" y="0"/>
                    </a:lnTo>
                    <a:lnTo>
                      <a:pt x="105" y="20"/>
                    </a:lnTo>
                    <a:lnTo>
                      <a:pt x="39" y="20"/>
                    </a:lnTo>
                    <a:lnTo>
                      <a:pt x="30" y="58"/>
                    </a:lnTo>
                    <a:lnTo>
                      <a:pt x="46" y="50"/>
                    </a:lnTo>
                    <a:lnTo>
                      <a:pt x="62" y="48"/>
                    </a:lnTo>
                    <a:lnTo>
                      <a:pt x="76" y="50"/>
                    </a:lnTo>
                    <a:lnTo>
                      <a:pt x="89" y="54"/>
                    </a:lnTo>
                    <a:lnTo>
                      <a:pt x="101" y="61"/>
                    </a:lnTo>
                    <a:lnTo>
                      <a:pt x="108" y="72"/>
                    </a:lnTo>
                    <a:lnTo>
                      <a:pt x="114" y="83"/>
                    </a:lnTo>
                    <a:lnTo>
                      <a:pt x="115" y="96"/>
                    </a:lnTo>
                    <a:lnTo>
                      <a:pt x="112" y="115"/>
                    </a:lnTo>
                    <a:lnTo>
                      <a:pt x="102" y="131"/>
                    </a:lnTo>
                    <a:lnTo>
                      <a:pt x="89" y="140"/>
                    </a:lnTo>
                    <a:lnTo>
                      <a:pt x="73" y="146"/>
                    </a:lnTo>
                    <a:lnTo>
                      <a:pt x="56" y="149"/>
                    </a:lnTo>
                    <a:lnTo>
                      <a:pt x="34" y="146"/>
                    </a:lnTo>
                    <a:lnTo>
                      <a:pt x="17" y="138"/>
                    </a:lnTo>
                    <a:lnTo>
                      <a:pt x="6" y="125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41" name="Freeform 81"/>
              <p:cNvSpPr>
                <a:spLocks/>
              </p:cNvSpPr>
              <p:nvPr/>
            </p:nvSpPr>
            <p:spPr bwMode="auto">
              <a:xfrm>
                <a:off x="2558" y="3841"/>
                <a:ext cx="58" cy="148"/>
              </a:xfrm>
              <a:custGeom>
                <a:avLst/>
                <a:gdLst>
                  <a:gd name="T0" fmla="*/ 115 w 115"/>
                  <a:gd name="T1" fmla="*/ 129 h 148"/>
                  <a:gd name="T2" fmla="*/ 115 w 115"/>
                  <a:gd name="T3" fmla="*/ 148 h 148"/>
                  <a:gd name="T4" fmla="*/ 0 w 115"/>
                  <a:gd name="T5" fmla="*/ 148 h 148"/>
                  <a:gd name="T6" fmla="*/ 0 w 115"/>
                  <a:gd name="T7" fmla="*/ 142 h 148"/>
                  <a:gd name="T8" fmla="*/ 1 w 115"/>
                  <a:gd name="T9" fmla="*/ 135 h 148"/>
                  <a:gd name="T10" fmla="*/ 7 w 115"/>
                  <a:gd name="T11" fmla="*/ 126 h 148"/>
                  <a:gd name="T12" fmla="*/ 14 w 115"/>
                  <a:gd name="T13" fmla="*/ 115 h 148"/>
                  <a:gd name="T14" fmla="*/ 26 w 115"/>
                  <a:gd name="T15" fmla="*/ 105 h 148"/>
                  <a:gd name="T16" fmla="*/ 42 w 115"/>
                  <a:gd name="T17" fmla="*/ 93 h 148"/>
                  <a:gd name="T18" fmla="*/ 59 w 115"/>
                  <a:gd name="T19" fmla="*/ 81 h 148"/>
                  <a:gd name="T20" fmla="*/ 72 w 115"/>
                  <a:gd name="T21" fmla="*/ 70 h 148"/>
                  <a:gd name="T22" fmla="*/ 81 w 115"/>
                  <a:gd name="T23" fmla="*/ 63 h 148"/>
                  <a:gd name="T24" fmla="*/ 88 w 115"/>
                  <a:gd name="T25" fmla="*/ 52 h 148"/>
                  <a:gd name="T26" fmla="*/ 89 w 115"/>
                  <a:gd name="T27" fmla="*/ 41 h 148"/>
                  <a:gd name="T28" fmla="*/ 88 w 115"/>
                  <a:gd name="T29" fmla="*/ 35 h 148"/>
                  <a:gd name="T30" fmla="*/ 85 w 115"/>
                  <a:gd name="T31" fmla="*/ 29 h 148"/>
                  <a:gd name="T32" fmla="*/ 81 w 115"/>
                  <a:gd name="T33" fmla="*/ 24 h 148"/>
                  <a:gd name="T34" fmla="*/ 76 w 115"/>
                  <a:gd name="T35" fmla="*/ 22 h 148"/>
                  <a:gd name="T36" fmla="*/ 71 w 115"/>
                  <a:gd name="T37" fmla="*/ 19 h 148"/>
                  <a:gd name="T38" fmla="*/ 65 w 115"/>
                  <a:gd name="T39" fmla="*/ 18 h 148"/>
                  <a:gd name="T40" fmla="*/ 58 w 115"/>
                  <a:gd name="T41" fmla="*/ 18 h 148"/>
                  <a:gd name="T42" fmla="*/ 45 w 115"/>
                  <a:gd name="T43" fmla="*/ 19 h 148"/>
                  <a:gd name="T44" fmla="*/ 34 w 115"/>
                  <a:gd name="T45" fmla="*/ 24 h 148"/>
                  <a:gd name="T46" fmla="*/ 30 w 115"/>
                  <a:gd name="T47" fmla="*/ 28 h 148"/>
                  <a:gd name="T48" fmla="*/ 27 w 115"/>
                  <a:gd name="T49" fmla="*/ 33 h 148"/>
                  <a:gd name="T50" fmla="*/ 26 w 115"/>
                  <a:gd name="T51" fmla="*/ 37 h 148"/>
                  <a:gd name="T52" fmla="*/ 26 w 115"/>
                  <a:gd name="T53" fmla="*/ 44 h 148"/>
                  <a:gd name="T54" fmla="*/ 3 w 115"/>
                  <a:gd name="T55" fmla="*/ 41 h 148"/>
                  <a:gd name="T56" fmla="*/ 6 w 115"/>
                  <a:gd name="T57" fmla="*/ 29 h 148"/>
                  <a:gd name="T58" fmla="*/ 11 w 115"/>
                  <a:gd name="T59" fmla="*/ 19 h 148"/>
                  <a:gd name="T60" fmla="*/ 19 w 115"/>
                  <a:gd name="T61" fmla="*/ 11 h 148"/>
                  <a:gd name="T62" fmla="*/ 36 w 115"/>
                  <a:gd name="T63" fmla="*/ 2 h 148"/>
                  <a:gd name="T64" fmla="*/ 59 w 115"/>
                  <a:gd name="T65" fmla="*/ 0 h 148"/>
                  <a:gd name="T66" fmla="*/ 73 w 115"/>
                  <a:gd name="T67" fmla="*/ 1 h 148"/>
                  <a:gd name="T68" fmla="*/ 88 w 115"/>
                  <a:gd name="T69" fmla="*/ 6 h 148"/>
                  <a:gd name="T70" fmla="*/ 98 w 115"/>
                  <a:gd name="T71" fmla="*/ 12 h 148"/>
                  <a:gd name="T72" fmla="*/ 109 w 115"/>
                  <a:gd name="T73" fmla="*/ 25 h 148"/>
                  <a:gd name="T74" fmla="*/ 112 w 115"/>
                  <a:gd name="T75" fmla="*/ 41 h 148"/>
                  <a:gd name="T76" fmla="*/ 112 w 115"/>
                  <a:gd name="T77" fmla="*/ 50 h 148"/>
                  <a:gd name="T78" fmla="*/ 108 w 115"/>
                  <a:gd name="T79" fmla="*/ 59 h 148"/>
                  <a:gd name="T80" fmla="*/ 105 w 115"/>
                  <a:gd name="T81" fmla="*/ 64 h 148"/>
                  <a:gd name="T82" fmla="*/ 101 w 115"/>
                  <a:gd name="T83" fmla="*/ 70 h 148"/>
                  <a:gd name="T84" fmla="*/ 95 w 115"/>
                  <a:gd name="T85" fmla="*/ 76 h 148"/>
                  <a:gd name="T86" fmla="*/ 83 w 115"/>
                  <a:gd name="T87" fmla="*/ 88 h 148"/>
                  <a:gd name="T88" fmla="*/ 63 w 115"/>
                  <a:gd name="T89" fmla="*/ 101 h 148"/>
                  <a:gd name="T90" fmla="*/ 53 w 115"/>
                  <a:gd name="T91" fmla="*/ 110 h 148"/>
                  <a:gd name="T92" fmla="*/ 45 w 115"/>
                  <a:gd name="T93" fmla="*/ 116 h 148"/>
                  <a:gd name="T94" fmla="*/ 39 w 115"/>
                  <a:gd name="T95" fmla="*/ 120 h 148"/>
                  <a:gd name="T96" fmla="*/ 33 w 115"/>
                  <a:gd name="T97" fmla="*/ 124 h 148"/>
                  <a:gd name="T98" fmla="*/ 30 w 115"/>
                  <a:gd name="T99" fmla="*/ 129 h 148"/>
                  <a:gd name="T100" fmla="*/ 115 w 115"/>
                  <a:gd name="T101" fmla="*/ 129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5" h="148">
                    <a:moveTo>
                      <a:pt x="115" y="129"/>
                    </a:moveTo>
                    <a:lnTo>
                      <a:pt x="115" y="148"/>
                    </a:lnTo>
                    <a:lnTo>
                      <a:pt x="0" y="148"/>
                    </a:lnTo>
                    <a:lnTo>
                      <a:pt x="0" y="142"/>
                    </a:lnTo>
                    <a:lnTo>
                      <a:pt x="1" y="135"/>
                    </a:lnTo>
                    <a:lnTo>
                      <a:pt x="7" y="126"/>
                    </a:lnTo>
                    <a:lnTo>
                      <a:pt x="14" y="115"/>
                    </a:lnTo>
                    <a:lnTo>
                      <a:pt x="26" y="105"/>
                    </a:lnTo>
                    <a:lnTo>
                      <a:pt x="42" y="93"/>
                    </a:lnTo>
                    <a:lnTo>
                      <a:pt x="59" y="81"/>
                    </a:lnTo>
                    <a:lnTo>
                      <a:pt x="72" y="70"/>
                    </a:lnTo>
                    <a:lnTo>
                      <a:pt x="81" y="63"/>
                    </a:lnTo>
                    <a:lnTo>
                      <a:pt x="88" y="52"/>
                    </a:lnTo>
                    <a:lnTo>
                      <a:pt x="89" y="41"/>
                    </a:lnTo>
                    <a:lnTo>
                      <a:pt x="88" y="35"/>
                    </a:lnTo>
                    <a:lnTo>
                      <a:pt x="85" y="29"/>
                    </a:lnTo>
                    <a:lnTo>
                      <a:pt x="81" y="24"/>
                    </a:lnTo>
                    <a:lnTo>
                      <a:pt x="76" y="22"/>
                    </a:lnTo>
                    <a:lnTo>
                      <a:pt x="71" y="19"/>
                    </a:lnTo>
                    <a:lnTo>
                      <a:pt x="65" y="18"/>
                    </a:lnTo>
                    <a:lnTo>
                      <a:pt x="58" y="18"/>
                    </a:lnTo>
                    <a:lnTo>
                      <a:pt x="45" y="19"/>
                    </a:lnTo>
                    <a:lnTo>
                      <a:pt x="34" y="24"/>
                    </a:lnTo>
                    <a:lnTo>
                      <a:pt x="30" y="28"/>
                    </a:lnTo>
                    <a:lnTo>
                      <a:pt x="27" y="33"/>
                    </a:lnTo>
                    <a:lnTo>
                      <a:pt x="26" y="37"/>
                    </a:lnTo>
                    <a:lnTo>
                      <a:pt x="26" y="44"/>
                    </a:lnTo>
                    <a:lnTo>
                      <a:pt x="3" y="41"/>
                    </a:lnTo>
                    <a:lnTo>
                      <a:pt x="6" y="29"/>
                    </a:lnTo>
                    <a:lnTo>
                      <a:pt x="11" y="19"/>
                    </a:lnTo>
                    <a:lnTo>
                      <a:pt x="19" y="11"/>
                    </a:lnTo>
                    <a:lnTo>
                      <a:pt x="36" y="2"/>
                    </a:lnTo>
                    <a:lnTo>
                      <a:pt x="59" y="0"/>
                    </a:lnTo>
                    <a:lnTo>
                      <a:pt x="73" y="1"/>
                    </a:lnTo>
                    <a:lnTo>
                      <a:pt x="88" y="6"/>
                    </a:lnTo>
                    <a:lnTo>
                      <a:pt x="98" y="12"/>
                    </a:lnTo>
                    <a:lnTo>
                      <a:pt x="109" y="25"/>
                    </a:lnTo>
                    <a:lnTo>
                      <a:pt x="112" y="41"/>
                    </a:lnTo>
                    <a:lnTo>
                      <a:pt x="112" y="50"/>
                    </a:lnTo>
                    <a:lnTo>
                      <a:pt x="108" y="59"/>
                    </a:lnTo>
                    <a:lnTo>
                      <a:pt x="105" y="64"/>
                    </a:lnTo>
                    <a:lnTo>
                      <a:pt x="101" y="70"/>
                    </a:lnTo>
                    <a:lnTo>
                      <a:pt x="95" y="76"/>
                    </a:lnTo>
                    <a:lnTo>
                      <a:pt x="83" y="88"/>
                    </a:lnTo>
                    <a:lnTo>
                      <a:pt x="63" y="101"/>
                    </a:lnTo>
                    <a:lnTo>
                      <a:pt x="53" y="110"/>
                    </a:lnTo>
                    <a:lnTo>
                      <a:pt x="45" y="116"/>
                    </a:lnTo>
                    <a:lnTo>
                      <a:pt x="39" y="120"/>
                    </a:lnTo>
                    <a:lnTo>
                      <a:pt x="33" y="124"/>
                    </a:lnTo>
                    <a:lnTo>
                      <a:pt x="30" y="129"/>
                    </a:lnTo>
                    <a:lnTo>
                      <a:pt x="115" y="1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42" name="Freeform 82"/>
              <p:cNvSpPr>
                <a:spLocks noEditPoints="1"/>
              </p:cNvSpPr>
              <p:nvPr/>
            </p:nvSpPr>
            <p:spPr bwMode="auto">
              <a:xfrm>
                <a:off x="2628" y="3841"/>
                <a:ext cx="57" cy="151"/>
              </a:xfrm>
              <a:custGeom>
                <a:avLst/>
                <a:gdLst>
                  <a:gd name="T0" fmla="*/ 0 w 116"/>
                  <a:gd name="T1" fmla="*/ 76 h 151"/>
                  <a:gd name="T2" fmla="*/ 2 w 116"/>
                  <a:gd name="T3" fmla="*/ 52 h 151"/>
                  <a:gd name="T4" fmla="*/ 6 w 116"/>
                  <a:gd name="T5" fmla="*/ 33 h 151"/>
                  <a:gd name="T6" fmla="*/ 15 w 116"/>
                  <a:gd name="T7" fmla="*/ 18 h 151"/>
                  <a:gd name="T8" fmla="*/ 26 w 116"/>
                  <a:gd name="T9" fmla="*/ 9 h 151"/>
                  <a:gd name="T10" fmla="*/ 41 w 116"/>
                  <a:gd name="T11" fmla="*/ 2 h 151"/>
                  <a:gd name="T12" fmla="*/ 58 w 116"/>
                  <a:gd name="T13" fmla="*/ 0 h 151"/>
                  <a:gd name="T14" fmla="*/ 71 w 116"/>
                  <a:gd name="T15" fmla="*/ 1 h 151"/>
                  <a:gd name="T16" fmla="*/ 84 w 116"/>
                  <a:gd name="T17" fmla="*/ 5 h 151"/>
                  <a:gd name="T18" fmla="*/ 91 w 116"/>
                  <a:gd name="T19" fmla="*/ 9 h 151"/>
                  <a:gd name="T20" fmla="*/ 97 w 116"/>
                  <a:gd name="T21" fmla="*/ 13 h 151"/>
                  <a:gd name="T22" fmla="*/ 101 w 116"/>
                  <a:gd name="T23" fmla="*/ 19 h 151"/>
                  <a:gd name="T24" fmla="*/ 107 w 116"/>
                  <a:gd name="T25" fmla="*/ 29 h 151"/>
                  <a:gd name="T26" fmla="*/ 111 w 116"/>
                  <a:gd name="T27" fmla="*/ 41 h 151"/>
                  <a:gd name="T28" fmla="*/ 114 w 116"/>
                  <a:gd name="T29" fmla="*/ 56 h 151"/>
                  <a:gd name="T30" fmla="*/ 116 w 116"/>
                  <a:gd name="T31" fmla="*/ 76 h 151"/>
                  <a:gd name="T32" fmla="*/ 114 w 116"/>
                  <a:gd name="T33" fmla="*/ 99 h 151"/>
                  <a:gd name="T34" fmla="*/ 110 w 116"/>
                  <a:gd name="T35" fmla="*/ 118 h 151"/>
                  <a:gd name="T36" fmla="*/ 101 w 116"/>
                  <a:gd name="T37" fmla="*/ 133 h 151"/>
                  <a:gd name="T38" fmla="*/ 90 w 116"/>
                  <a:gd name="T39" fmla="*/ 142 h 151"/>
                  <a:gd name="T40" fmla="*/ 75 w 116"/>
                  <a:gd name="T41" fmla="*/ 148 h 151"/>
                  <a:gd name="T42" fmla="*/ 58 w 116"/>
                  <a:gd name="T43" fmla="*/ 151 h 151"/>
                  <a:gd name="T44" fmla="*/ 42 w 116"/>
                  <a:gd name="T45" fmla="*/ 150 h 151"/>
                  <a:gd name="T46" fmla="*/ 29 w 116"/>
                  <a:gd name="T47" fmla="*/ 145 h 151"/>
                  <a:gd name="T48" fmla="*/ 18 w 116"/>
                  <a:gd name="T49" fmla="*/ 136 h 151"/>
                  <a:gd name="T50" fmla="*/ 7 w 116"/>
                  <a:gd name="T51" fmla="*/ 121 h 151"/>
                  <a:gd name="T52" fmla="*/ 2 w 116"/>
                  <a:gd name="T53" fmla="*/ 101 h 151"/>
                  <a:gd name="T54" fmla="*/ 0 w 116"/>
                  <a:gd name="T55" fmla="*/ 76 h 151"/>
                  <a:gd name="T56" fmla="*/ 23 w 116"/>
                  <a:gd name="T57" fmla="*/ 76 h 151"/>
                  <a:gd name="T58" fmla="*/ 25 w 116"/>
                  <a:gd name="T59" fmla="*/ 97 h 151"/>
                  <a:gd name="T60" fmla="*/ 28 w 116"/>
                  <a:gd name="T61" fmla="*/ 112 h 151"/>
                  <a:gd name="T62" fmla="*/ 33 w 116"/>
                  <a:gd name="T63" fmla="*/ 123 h 151"/>
                  <a:gd name="T64" fmla="*/ 45 w 116"/>
                  <a:gd name="T65" fmla="*/ 130 h 151"/>
                  <a:gd name="T66" fmla="*/ 58 w 116"/>
                  <a:gd name="T67" fmla="*/ 134 h 151"/>
                  <a:gd name="T68" fmla="*/ 71 w 116"/>
                  <a:gd name="T69" fmla="*/ 130 h 151"/>
                  <a:gd name="T70" fmla="*/ 82 w 116"/>
                  <a:gd name="T71" fmla="*/ 123 h 151"/>
                  <a:gd name="T72" fmla="*/ 88 w 116"/>
                  <a:gd name="T73" fmla="*/ 112 h 151"/>
                  <a:gd name="T74" fmla="*/ 91 w 116"/>
                  <a:gd name="T75" fmla="*/ 97 h 151"/>
                  <a:gd name="T76" fmla="*/ 93 w 116"/>
                  <a:gd name="T77" fmla="*/ 76 h 151"/>
                  <a:gd name="T78" fmla="*/ 91 w 116"/>
                  <a:gd name="T79" fmla="*/ 54 h 151"/>
                  <a:gd name="T80" fmla="*/ 88 w 116"/>
                  <a:gd name="T81" fmla="*/ 40 h 151"/>
                  <a:gd name="T82" fmla="*/ 82 w 116"/>
                  <a:gd name="T83" fmla="*/ 29 h 151"/>
                  <a:gd name="T84" fmla="*/ 72 w 116"/>
                  <a:gd name="T85" fmla="*/ 21 h 151"/>
                  <a:gd name="T86" fmla="*/ 58 w 116"/>
                  <a:gd name="T87" fmla="*/ 18 h 151"/>
                  <a:gd name="T88" fmla="*/ 45 w 116"/>
                  <a:gd name="T89" fmla="*/ 21 h 151"/>
                  <a:gd name="T90" fmla="*/ 33 w 116"/>
                  <a:gd name="T91" fmla="*/ 28 h 151"/>
                  <a:gd name="T92" fmla="*/ 28 w 116"/>
                  <a:gd name="T93" fmla="*/ 39 h 151"/>
                  <a:gd name="T94" fmla="*/ 25 w 116"/>
                  <a:gd name="T95" fmla="*/ 54 h 151"/>
                  <a:gd name="T96" fmla="*/ 23 w 116"/>
                  <a:gd name="T97" fmla="*/ 7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6" h="151">
                    <a:moveTo>
                      <a:pt x="0" y="76"/>
                    </a:moveTo>
                    <a:lnTo>
                      <a:pt x="2" y="52"/>
                    </a:lnTo>
                    <a:lnTo>
                      <a:pt x="6" y="33"/>
                    </a:lnTo>
                    <a:lnTo>
                      <a:pt x="15" y="18"/>
                    </a:lnTo>
                    <a:lnTo>
                      <a:pt x="26" y="9"/>
                    </a:lnTo>
                    <a:lnTo>
                      <a:pt x="41" y="2"/>
                    </a:lnTo>
                    <a:lnTo>
                      <a:pt x="58" y="0"/>
                    </a:lnTo>
                    <a:lnTo>
                      <a:pt x="71" y="1"/>
                    </a:lnTo>
                    <a:lnTo>
                      <a:pt x="84" y="5"/>
                    </a:lnTo>
                    <a:lnTo>
                      <a:pt x="91" y="9"/>
                    </a:lnTo>
                    <a:lnTo>
                      <a:pt x="97" y="13"/>
                    </a:lnTo>
                    <a:lnTo>
                      <a:pt x="101" y="19"/>
                    </a:lnTo>
                    <a:lnTo>
                      <a:pt x="107" y="29"/>
                    </a:lnTo>
                    <a:lnTo>
                      <a:pt x="111" y="41"/>
                    </a:lnTo>
                    <a:lnTo>
                      <a:pt x="114" y="56"/>
                    </a:lnTo>
                    <a:lnTo>
                      <a:pt x="116" y="76"/>
                    </a:lnTo>
                    <a:lnTo>
                      <a:pt x="114" y="99"/>
                    </a:lnTo>
                    <a:lnTo>
                      <a:pt x="110" y="118"/>
                    </a:lnTo>
                    <a:lnTo>
                      <a:pt x="101" y="133"/>
                    </a:lnTo>
                    <a:lnTo>
                      <a:pt x="90" y="142"/>
                    </a:lnTo>
                    <a:lnTo>
                      <a:pt x="75" y="148"/>
                    </a:lnTo>
                    <a:lnTo>
                      <a:pt x="58" y="151"/>
                    </a:lnTo>
                    <a:lnTo>
                      <a:pt x="42" y="150"/>
                    </a:lnTo>
                    <a:lnTo>
                      <a:pt x="29" y="145"/>
                    </a:lnTo>
                    <a:lnTo>
                      <a:pt x="18" y="136"/>
                    </a:lnTo>
                    <a:lnTo>
                      <a:pt x="7" y="121"/>
                    </a:lnTo>
                    <a:lnTo>
                      <a:pt x="2" y="101"/>
                    </a:lnTo>
                    <a:lnTo>
                      <a:pt x="0" y="76"/>
                    </a:lnTo>
                    <a:close/>
                    <a:moveTo>
                      <a:pt x="23" y="76"/>
                    </a:moveTo>
                    <a:lnTo>
                      <a:pt x="25" y="97"/>
                    </a:lnTo>
                    <a:lnTo>
                      <a:pt x="28" y="112"/>
                    </a:lnTo>
                    <a:lnTo>
                      <a:pt x="33" y="123"/>
                    </a:lnTo>
                    <a:lnTo>
                      <a:pt x="45" y="130"/>
                    </a:lnTo>
                    <a:lnTo>
                      <a:pt x="58" y="134"/>
                    </a:lnTo>
                    <a:lnTo>
                      <a:pt x="71" y="130"/>
                    </a:lnTo>
                    <a:lnTo>
                      <a:pt x="82" y="123"/>
                    </a:lnTo>
                    <a:lnTo>
                      <a:pt x="88" y="112"/>
                    </a:lnTo>
                    <a:lnTo>
                      <a:pt x="91" y="97"/>
                    </a:lnTo>
                    <a:lnTo>
                      <a:pt x="93" y="76"/>
                    </a:lnTo>
                    <a:lnTo>
                      <a:pt x="91" y="54"/>
                    </a:lnTo>
                    <a:lnTo>
                      <a:pt x="88" y="40"/>
                    </a:lnTo>
                    <a:lnTo>
                      <a:pt x="82" y="29"/>
                    </a:lnTo>
                    <a:lnTo>
                      <a:pt x="72" y="21"/>
                    </a:lnTo>
                    <a:lnTo>
                      <a:pt x="58" y="18"/>
                    </a:lnTo>
                    <a:lnTo>
                      <a:pt x="45" y="21"/>
                    </a:lnTo>
                    <a:lnTo>
                      <a:pt x="33" y="28"/>
                    </a:lnTo>
                    <a:lnTo>
                      <a:pt x="28" y="39"/>
                    </a:lnTo>
                    <a:lnTo>
                      <a:pt x="25" y="54"/>
                    </a:lnTo>
                    <a:lnTo>
                      <a:pt x="23" y="7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43" name="Line 83"/>
              <p:cNvSpPr>
                <a:spLocks noChangeShapeType="1"/>
              </p:cNvSpPr>
              <p:nvPr/>
            </p:nvSpPr>
            <p:spPr bwMode="auto">
              <a:xfrm flipV="1">
                <a:off x="2623" y="872"/>
                <a:ext cx="1" cy="289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44" name="Line 84"/>
              <p:cNvSpPr>
                <a:spLocks noChangeShapeType="1"/>
              </p:cNvSpPr>
              <p:nvPr/>
            </p:nvSpPr>
            <p:spPr bwMode="auto">
              <a:xfrm>
                <a:off x="2582" y="3771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45" name="Line 85"/>
              <p:cNvSpPr>
                <a:spLocks noChangeShapeType="1"/>
              </p:cNvSpPr>
              <p:nvPr/>
            </p:nvSpPr>
            <p:spPr bwMode="auto">
              <a:xfrm>
                <a:off x="2603" y="3626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46" name="Line 86"/>
              <p:cNvSpPr>
                <a:spLocks noChangeShapeType="1"/>
              </p:cNvSpPr>
              <p:nvPr/>
            </p:nvSpPr>
            <p:spPr bwMode="auto">
              <a:xfrm>
                <a:off x="2603" y="3480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47" name="Line 87"/>
              <p:cNvSpPr>
                <a:spLocks noChangeShapeType="1"/>
              </p:cNvSpPr>
              <p:nvPr/>
            </p:nvSpPr>
            <p:spPr bwMode="auto">
              <a:xfrm>
                <a:off x="2603" y="3336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48" name="Line 88"/>
              <p:cNvSpPr>
                <a:spLocks noChangeShapeType="1"/>
              </p:cNvSpPr>
              <p:nvPr/>
            </p:nvSpPr>
            <p:spPr bwMode="auto">
              <a:xfrm>
                <a:off x="2603" y="3191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49" name="Line 89"/>
              <p:cNvSpPr>
                <a:spLocks noChangeShapeType="1"/>
              </p:cNvSpPr>
              <p:nvPr/>
            </p:nvSpPr>
            <p:spPr bwMode="auto">
              <a:xfrm>
                <a:off x="2582" y="3046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50" name="Line 90"/>
              <p:cNvSpPr>
                <a:spLocks noChangeShapeType="1"/>
              </p:cNvSpPr>
              <p:nvPr/>
            </p:nvSpPr>
            <p:spPr bwMode="auto">
              <a:xfrm>
                <a:off x="2603" y="2901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51" name="Line 91"/>
              <p:cNvSpPr>
                <a:spLocks noChangeShapeType="1"/>
              </p:cNvSpPr>
              <p:nvPr/>
            </p:nvSpPr>
            <p:spPr bwMode="auto">
              <a:xfrm>
                <a:off x="2603" y="2757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52" name="Line 92"/>
              <p:cNvSpPr>
                <a:spLocks noChangeShapeType="1"/>
              </p:cNvSpPr>
              <p:nvPr/>
            </p:nvSpPr>
            <p:spPr bwMode="auto">
              <a:xfrm>
                <a:off x="2603" y="2612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53" name="Line 93"/>
              <p:cNvSpPr>
                <a:spLocks noChangeShapeType="1"/>
              </p:cNvSpPr>
              <p:nvPr/>
            </p:nvSpPr>
            <p:spPr bwMode="auto">
              <a:xfrm>
                <a:off x="2603" y="2466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54" name="Line 94"/>
              <p:cNvSpPr>
                <a:spLocks noChangeShapeType="1"/>
              </p:cNvSpPr>
              <p:nvPr/>
            </p:nvSpPr>
            <p:spPr bwMode="auto">
              <a:xfrm>
                <a:off x="2582" y="2321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55" name="Line 95"/>
              <p:cNvSpPr>
                <a:spLocks noChangeShapeType="1"/>
              </p:cNvSpPr>
              <p:nvPr/>
            </p:nvSpPr>
            <p:spPr bwMode="auto">
              <a:xfrm>
                <a:off x="2603" y="2176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56" name="Line 96"/>
              <p:cNvSpPr>
                <a:spLocks noChangeShapeType="1"/>
              </p:cNvSpPr>
              <p:nvPr/>
            </p:nvSpPr>
            <p:spPr bwMode="auto">
              <a:xfrm>
                <a:off x="2603" y="2032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57" name="Line 97"/>
              <p:cNvSpPr>
                <a:spLocks noChangeShapeType="1"/>
              </p:cNvSpPr>
              <p:nvPr/>
            </p:nvSpPr>
            <p:spPr bwMode="auto">
              <a:xfrm>
                <a:off x="2603" y="1887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58" name="Line 98"/>
              <p:cNvSpPr>
                <a:spLocks noChangeShapeType="1"/>
              </p:cNvSpPr>
              <p:nvPr/>
            </p:nvSpPr>
            <p:spPr bwMode="auto">
              <a:xfrm>
                <a:off x="2603" y="1742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59" name="Line 99"/>
              <p:cNvSpPr>
                <a:spLocks noChangeShapeType="1"/>
              </p:cNvSpPr>
              <p:nvPr/>
            </p:nvSpPr>
            <p:spPr bwMode="auto">
              <a:xfrm>
                <a:off x="2582" y="1597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60" name="Line 100"/>
              <p:cNvSpPr>
                <a:spLocks noChangeShapeType="1"/>
              </p:cNvSpPr>
              <p:nvPr/>
            </p:nvSpPr>
            <p:spPr bwMode="auto">
              <a:xfrm>
                <a:off x="2603" y="1452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61" name="Line 101"/>
              <p:cNvSpPr>
                <a:spLocks noChangeShapeType="1"/>
              </p:cNvSpPr>
              <p:nvPr/>
            </p:nvSpPr>
            <p:spPr bwMode="auto">
              <a:xfrm>
                <a:off x="2603" y="1307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62" name="Line 102"/>
              <p:cNvSpPr>
                <a:spLocks noChangeShapeType="1"/>
              </p:cNvSpPr>
              <p:nvPr/>
            </p:nvSpPr>
            <p:spPr bwMode="auto">
              <a:xfrm>
                <a:off x="2603" y="1162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63" name="Line 103"/>
              <p:cNvSpPr>
                <a:spLocks noChangeShapeType="1"/>
              </p:cNvSpPr>
              <p:nvPr/>
            </p:nvSpPr>
            <p:spPr bwMode="auto">
              <a:xfrm>
                <a:off x="2603" y="1017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64" name="Line 104"/>
              <p:cNvSpPr>
                <a:spLocks noChangeShapeType="1"/>
              </p:cNvSpPr>
              <p:nvPr/>
            </p:nvSpPr>
            <p:spPr bwMode="auto">
              <a:xfrm>
                <a:off x="2582" y="872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65" name="Line 105"/>
              <p:cNvSpPr>
                <a:spLocks noChangeShapeType="1"/>
              </p:cNvSpPr>
              <p:nvPr/>
            </p:nvSpPr>
            <p:spPr bwMode="auto">
              <a:xfrm>
                <a:off x="409" y="872"/>
                <a:ext cx="221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66" name="Line 106"/>
              <p:cNvSpPr>
                <a:spLocks noChangeShapeType="1"/>
              </p:cNvSpPr>
              <p:nvPr/>
            </p:nvSpPr>
            <p:spPr bwMode="auto">
              <a:xfrm flipV="1">
                <a:off x="409" y="872"/>
                <a:ext cx="1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67" name="Line 107"/>
              <p:cNvSpPr>
                <a:spLocks noChangeShapeType="1"/>
              </p:cNvSpPr>
              <p:nvPr/>
            </p:nvSpPr>
            <p:spPr bwMode="auto">
              <a:xfrm flipV="1">
                <a:off x="557" y="872"/>
                <a:ext cx="1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68" name="Line 108"/>
              <p:cNvSpPr>
                <a:spLocks noChangeShapeType="1"/>
              </p:cNvSpPr>
              <p:nvPr/>
            </p:nvSpPr>
            <p:spPr bwMode="auto">
              <a:xfrm flipV="1">
                <a:off x="704" y="872"/>
                <a:ext cx="1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69" name="Line 109"/>
              <p:cNvSpPr>
                <a:spLocks noChangeShapeType="1"/>
              </p:cNvSpPr>
              <p:nvPr/>
            </p:nvSpPr>
            <p:spPr bwMode="auto">
              <a:xfrm flipV="1">
                <a:off x="852" y="872"/>
                <a:ext cx="1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70" name="Line 110"/>
              <p:cNvSpPr>
                <a:spLocks noChangeShapeType="1"/>
              </p:cNvSpPr>
              <p:nvPr/>
            </p:nvSpPr>
            <p:spPr bwMode="auto">
              <a:xfrm flipV="1">
                <a:off x="1000" y="872"/>
                <a:ext cx="1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71" name="Line 111"/>
              <p:cNvSpPr>
                <a:spLocks noChangeShapeType="1"/>
              </p:cNvSpPr>
              <p:nvPr/>
            </p:nvSpPr>
            <p:spPr bwMode="auto">
              <a:xfrm flipV="1">
                <a:off x="1147" y="872"/>
                <a:ext cx="1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72" name="Line 112"/>
              <p:cNvSpPr>
                <a:spLocks noChangeShapeType="1"/>
              </p:cNvSpPr>
              <p:nvPr/>
            </p:nvSpPr>
            <p:spPr bwMode="auto">
              <a:xfrm flipV="1">
                <a:off x="1295" y="872"/>
                <a:ext cx="1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73" name="Line 113"/>
              <p:cNvSpPr>
                <a:spLocks noChangeShapeType="1"/>
              </p:cNvSpPr>
              <p:nvPr/>
            </p:nvSpPr>
            <p:spPr bwMode="auto">
              <a:xfrm flipV="1">
                <a:off x="1442" y="872"/>
                <a:ext cx="1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74" name="Line 114"/>
              <p:cNvSpPr>
                <a:spLocks noChangeShapeType="1"/>
              </p:cNvSpPr>
              <p:nvPr/>
            </p:nvSpPr>
            <p:spPr bwMode="auto">
              <a:xfrm flipV="1">
                <a:off x="1590" y="872"/>
                <a:ext cx="1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75" name="Line 115"/>
              <p:cNvSpPr>
                <a:spLocks noChangeShapeType="1"/>
              </p:cNvSpPr>
              <p:nvPr/>
            </p:nvSpPr>
            <p:spPr bwMode="auto">
              <a:xfrm flipV="1">
                <a:off x="1737" y="872"/>
                <a:ext cx="1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76" name="Line 116"/>
              <p:cNvSpPr>
                <a:spLocks noChangeShapeType="1"/>
              </p:cNvSpPr>
              <p:nvPr/>
            </p:nvSpPr>
            <p:spPr bwMode="auto">
              <a:xfrm flipV="1">
                <a:off x="1885" y="872"/>
                <a:ext cx="1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77" name="Line 117"/>
              <p:cNvSpPr>
                <a:spLocks noChangeShapeType="1"/>
              </p:cNvSpPr>
              <p:nvPr/>
            </p:nvSpPr>
            <p:spPr bwMode="auto">
              <a:xfrm flipV="1">
                <a:off x="2033" y="872"/>
                <a:ext cx="1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78" name="Line 118"/>
              <p:cNvSpPr>
                <a:spLocks noChangeShapeType="1"/>
              </p:cNvSpPr>
              <p:nvPr/>
            </p:nvSpPr>
            <p:spPr bwMode="auto">
              <a:xfrm flipV="1">
                <a:off x="2181" y="872"/>
                <a:ext cx="1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79" name="Line 119"/>
              <p:cNvSpPr>
                <a:spLocks noChangeShapeType="1"/>
              </p:cNvSpPr>
              <p:nvPr/>
            </p:nvSpPr>
            <p:spPr bwMode="auto">
              <a:xfrm flipV="1">
                <a:off x="2328" y="872"/>
                <a:ext cx="1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80" name="Line 120"/>
              <p:cNvSpPr>
                <a:spLocks noChangeShapeType="1"/>
              </p:cNvSpPr>
              <p:nvPr/>
            </p:nvSpPr>
            <p:spPr bwMode="auto">
              <a:xfrm flipV="1">
                <a:off x="2476" y="872"/>
                <a:ext cx="1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81" name="Line 121"/>
              <p:cNvSpPr>
                <a:spLocks noChangeShapeType="1"/>
              </p:cNvSpPr>
              <p:nvPr/>
            </p:nvSpPr>
            <p:spPr bwMode="auto">
              <a:xfrm flipV="1">
                <a:off x="2623" y="872"/>
                <a:ext cx="1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82" name="Line 122"/>
              <p:cNvSpPr>
                <a:spLocks noChangeShapeType="1"/>
              </p:cNvSpPr>
              <p:nvPr/>
            </p:nvSpPr>
            <p:spPr bwMode="auto">
              <a:xfrm flipV="1">
                <a:off x="446" y="2988"/>
                <a:ext cx="1" cy="2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83" name="Line 123"/>
              <p:cNvSpPr>
                <a:spLocks noChangeShapeType="1"/>
              </p:cNvSpPr>
              <p:nvPr/>
            </p:nvSpPr>
            <p:spPr bwMode="auto">
              <a:xfrm flipV="1">
                <a:off x="446" y="2708"/>
                <a:ext cx="1" cy="28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84" name="Line 124"/>
              <p:cNvSpPr>
                <a:spLocks noChangeShapeType="1"/>
              </p:cNvSpPr>
              <p:nvPr/>
            </p:nvSpPr>
            <p:spPr bwMode="auto">
              <a:xfrm>
                <a:off x="426" y="3261"/>
                <a:ext cx="4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85" name="Line 125"/>
              <p:cNvSpPr>
                <a:spLocks noChangeShapeType="1"/>
              </p:cNvSpPr>
              <p:nvPr/>
            </p:nvSpPr>
            <p:spPr bwMode="auto">
              <a:xfrm>
                <a:off x="426" y="2708"/>
                <a:ext cx="4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86" name="Line 126"/>
              <p:cNvSpPr>
                <a:spLocks noChangeShapeType="1"/>
              </p:cNvSpPr>
              <p:nvPr/>
            </p:nvSpPr>
            <p:spPr bwMode="auto">
              <a:xfrm flipV="1">
                <a:off x="520" y="3141"/>
                <a:ext cx="1" cy="14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87" name="Line 127"/>
              <p:cNvSpPr>
                <a:spLocks noChangeShapeType="1"/>
              </p:cNvSpPr>
              <p:nvPr/>
            </p:nvSpPr>
            <p:spPr bwMode="auto">
              <a:xfrm flipV="1">
                <a:off x="520" y="2994"/>
                <a:ext cx="1" cy="14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88" name="Line 128"/>
              <p:cNvSpPr>
                <a:spLocks noChangeShapeType="1"/>
              </p:cNvSpPr>
              <p:nvPr/>
            </p:nvSpPr>
            <p:spPr bwMode="auto">
              <a:xfrm>
                <a:off x="500" y="3289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89" name="Line 129"/>
              <p:cNvSpPr>
                <a:spLocks noChangeShapeType="1"/>
              </p:cNvSpPr>
              <p:nvPr/>
            </p:nvSpPr>
            <p:spPr bwMode="auto">
              <a:xfrm>
                <a:off x="500" y="2994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90" name="Line 130"/>
              <p:cNvSpPr>
                <a:spLocks noChangeShapeType="1"/>
              </p:cNvSpPr>
              <p:nvPr/>
            </p:nvSpPr>
            <p:spPr bwMode="auto">
              <a:xfrm flipV="1">
                <a:off x="594" y="3016"/>
                <a:ext cx="1" cy="1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91" name="Line 131"/>
              <p:cNvSpPr>
                <a:spLocks noChangeShapeType="1"/>
              </p:cNvSpPr>
              <p:nvPr/>
            </p:nvSpPr>
            <p:spPr bwMode="auto">
              <a:xfrm flipV="1">
                <a:off x="594" y="2898"/>
                <a:ext cx="1" cy="11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92" name="Line 132"/>
              <p:cNvSpPr>
                <a:spLocks noChangeShapeType="1"/>
              </p:cNvSpPr>
              <p:nvPr/>
            </p:nvSpPr>
            <p:spPr bwMode="auto">
              <a:xfrm>
                <a:off x="573" y="3134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93" name="Line 133"/>
              <p:cNvSpPr>
                <a:spLocks noChangeShapeType="1"/>
              </p:cNvSpPr>
              <p:nvPr/>
            </p:nvSpPr>
            <p:spPr bwMode="auto">
              <a:xfrm>
                <a:off x="573" y="2898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94" name="Line 134"/>
              <p:cNvSpPr>
                <a:spLocks noChangeShapeType="1"/>
              </p:cNvSpPr>
              <p:nvPr/>
            </p:nvSpPr>
            <p:spPr bwMode="auto">
              <a:xfrm flipV="1">
                <a:off x="668" y="3055"/>
                <a:ext cx="1" cy="9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95" name="Line 135"/>
              <p:cNvSpPr>
                <a:spLocks noChangeShapeType="1"/>
              </p:cNvSpPr>
              <p:nvPr/>
            </p:nvSpPr>
            <p:spPr bwMode="auto">
              <a:xfrm flipV="1">
                <a:off x="668" y="2957"/>
                <a:ext cx="1" cy="9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96" name="Line 136"/>
              <p:cNvSpPr>
                <a:spLocks noChangeShapeType="1"/>
              </p:cNvSpPr>
              <p:nvPr/>
            </p:nvSpPr>
            <p:spPr bwMode="auto">
              <a:xfrm>
                <a:off x="647" y="3152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97" name="Line 137"/>
              <p:cNvSpPr>
                <a:spLocks noChangeShapeType="1"/>
              </p:cNvSpPr>
              <p:nvPr/>
            </p:nvSpPr>
            <p:spPr bwMode="auto">
              <a:xfrm>
                <a:off x="647" y="2957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98" name="Line 138"/>
              <p:cNvSpPr>
                <a:spLocks noChangeShapeType="1"/>
              </p:cNvSpPr>
              <p:nvPr/>
            </p:nvSpPr>
            <p:spPr bwMode="auto">
              <a:xfrm flipV="1">
                <a:off x="741" y="2946"/>
                <a:ext cx="1" cy="1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899" name="Line 139"/>
              <p:cNvSpPr>
                <a:spLocks noChangeShapeType="1"/>
              </p:cNvSpPr>
              <p:nvPr/>
            </p:nvSpPr>
            <p:spPr bwMode="auto">
              <a:xfrm flipV="1">
                <a:off x="741" y="2846"/>
                <a:ext cx="1" cy="1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00" name="Line 140"/>
              <p:cNvSpPr>
                <a:spLocks noChangeShapeType="1"/>
              </p:cNvSpPr>
              <p:nvPr/>
            </p:nvSpPr>
            <p:spPr bwMode="auto">
              <a:xfrm>
                <a:off x="721" y="3046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01" name="Line 141"/>
              <p:cNvSpPr>
                <a:spLocks noChangeShapeType="1"/>
              </p:cNvSpPr>
              <p:nvPr/>
            </p:nvSpPr>
            <p:spPr bwMode="auto">
              <a:xfrm>
                <a:off x="721" y="2846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02" name="Line 142"/>
              <p:cNvSpPr>
                <a:spLocks noChangeShapeType="1"/>
              </p:cNvSpPr>
              <p:nvPr/>
            </p:nvSpPr>
            <p:spPr bwMode="auto">
              <a:xfrm flipV="1">
                <a:off x="815" y="2849"/>
                <a:ext cx="1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03" name="Line 143"/>
              <p:cNvSpPr>
                <a:spLocks noChangeShapeType="1"/>
              </p:cNvSpPr>
              <p:nvPr/>
            </p:nvSpPr>
            <p:spPr bwMode="auto">
              <a:xfrm flipV="1">
                <a:off x="815" y="2746"/>
                <a:ext cx="1" cy="10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04" name="Line 144"/>
              <p:cNvSpPr>
                <a:spLocks noChangeShapeType="1"/>
              </p:cNvSpPr>
              <p:nvPr/>
            </p:nvSpPr>
            <p:spPr bwMode="auto">
              <a:xfrm>
                <a:off x="794" y="2954"/>
                <a:ext cx="4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05" name="Line 145"/>
              <p:cNvSpPr>
                <a:spLocks noChangeShapeType="1"/>
              </p:cNvSpPr>
              <p:nvPr/>
            </p:nvSpPr>
            <p:spPr bwMode="auto">
              <a:xfrm>
                <a:off x="794" y="2746"/>
                <a:ext cx="4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06" name="Line 146"/>
              <p:cNvSpPr>
                <a:spLocks noChangeShapeType="1"/>
              </p:cNvSpPr>
              <p:nvPr/>
            </p:nvSpPr>
            <p:spPr bwMode="auto">
              <a:xfrm flipV="1">
                <a:off x="889" y="2975"/>
                <a:ext cx="1" cy="10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07" name="Line 147"/>
              <p:cNvSpPr>
                <a:spLocks noChangeShapeType="1"/>
              </p:cNvSpPr>
              <p:nvPr/>
            </p:nvSpPr>
            <p:spPr bwMode="auto">
              <a:xfrm flipV="1">
                <a:off x="889" y="2869"/>
                <a:ext cx="1" cy="10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08" name="Line 148"/>
              <p:cNvSpPr>
                <a:spLocks noChangeShapeType="1"/>
              </p:cNvSpPr>
              <p:nvPr/>
            </p:nvSpPr>
            <p:spPr bwMode="auto">
              <a:xfrm>
                <a:off x="869" y="3081"/>
                <a:ext cx="4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09" name="Line 149"/>
              <p:cNvSpPr>
                <a:spLocks noChangeShapeType="1"/>
              </p:cNvSpPr>
              <p:nvPr/>
            </p:nvSpPr>
            <p:spPr bwMode="auto">
              <a:xfrm>
                <a:off x="869" y="2869"/>
                <a:ext cx="4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10" name="Line 150"/>
              <p:cNvSpPr>
                <a:spLocks noChangeShapeType="1"/>
              </p:cNvSpPr>
              <p:nvPr/>
            </p:nvSpPr>
            <p:spPr bwMode="auto">
              <a:xfrm flipV="1">
                <a:off x="963" y="3147"/>
                <a:ext cx="1" cy="10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11" name="Line 151"/>
              <p:cNvSpPr>
                <a:spLocks noChangeShapeType="1"/>
              </p:cNvSpPr>
              <p:nvPr/>
            </p:nvSpPr>
            <p:spPr bwMode="auto">
              <a:xfrm flipV="1">
                <a:off x="963" y="3040"/>
                <a:ext cx="1" cy="10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12" name="Line 152"/>
              <p:cNvSpPr>
                <a:spLocks noChangeShapeType="1"/>
              </p:cNvSpPr>
              <p:nvPr/>
            </p:nvSpPr>
            <p:spPr bwMode="auto">
              <a:xfrm>
                <a:off x="942" y="3254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13" name="Line 153"/>
              <p:cNvSpPr>
                <a:spLocks noChangeShapeType="1"/>
              </p:cNvSpPr>
              <p:nvPr/>
            </p:nvSpPr>
            <p:spPr bwMode="auto">
              <a:xfrm>
                <a:off x="942" y="3040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14" name="Line 154"/>
              <p:cNvSpPr>
                <a:spLocks noChangeShapeType="1"/>
              </p:cNvSpPr>
              <p:nvPr/>
            </p:nvSpPr>
            <p:spPr bwMode="auto">
              <a:xfrm flipV="1">
                <a:off x="1037" y="2999"/>
                <a:ext cx="1" cy="11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15" name="Line 155"/>
              <p:cNvSpPr>
                <a:spLocks noChangeShapeType="1"/>
              </p:cNvSpPr>
              <p:nvPr/>
            </p:nvSpPr>
            <p:spPr bwMode="auto">
              <a:xfrm flipV="1">
                <a:off x="1037" y="2884"/>
                <a:ext cx="1" cy="11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16" name="Line 156"/>
              <p:cNvSpPr>
                <a:spLocks noChangeShapeType="1"/>
              </p:cNvSpPr>
              <p:nvPr/>
            </p:nvSpPr>
            <p:spPr bwMode="auto">
              <a:xfrm>
                <a:off x="1016" y="3114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17" name="Line 157"/>
              <p:cNvSpPr>
                <a:spLocks noChangeShapeType="1"/>
              </p:cNvSpPr>
              <p:nvPr/>
            </p:nvSpPr>
            <p:spPr bwMode="auto">
              <a:xfrm>
                <a:off x="1016" y="2884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18" name="Line 158"/>
              <p:cNvSpPr>
                <a:spLocks noChangeShapeType="1"/>
              </p:cNvSpPr>
              <p:nvPr/>
            </p:nvSpPr>
            <p:spPr bwMode="auto">
              <a:xfrm flipV="1">
                <a:off x="1110" y="2936"/>
                <a:ext cx="1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19" name="Line 159"/>
              <p:cNvSpPr>
                <a:spLocks noChangeShapeType="1"/>
              </p:cNvSpPr>
              <p:nvPr/>
            </p:nvSpPr>
            <p:spPr bwMode="auto">
              <a:xfrm flipV="1">
                <a:off x="1110" y="2813"/>
                <a:ext cx="1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20" name="Line 160"/>
              <p:cNvSpPr>
                <a:spLocks noChangeShapeType="1"/>
              </p:cNvSpPr>
              <p:nvPr/>
            </p:nvSpPr>
            <p:spPr bwMode="auto">
              <a:xfrm>
                <a:off x="1090" y="3059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21" name="Line 161"/>
              <p:cNvSpPr>
                <a:spLocks noChangeShapeType="1"/>
              </p:cNvSpPr>
              <p:nvPr/>
            </p:nvSpPr>
            <p:spPr bwMode="auto">
              <a:xfrm>
                <a:off x="1090" y="2813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22" name="Line 162"/>
              <p:cNvSpPr>
                <a:spLocks noChangeShapeType="1"/>
              </p:cNvSpPr>
              <p:nvPr/>
            </p:nvSpPr>
            <p:spPr bwMode="auto">
              <a:xfrm flipV="1">
                <a:off x="1184" y="2989"/>
                <a:ext cx="1" cy="13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23" name="Line 163"/>
              <p:cNvSpPr>
                <a:spLocks noChangeShapeType="1"/>
              </p:cNvSpPr>
              <p:nvPr/>
            </p:nvSpPr>
            <p:spPr bwMode="auto">
              <a:xfrm flipV="1">
                <a:off x="1184" y="2859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24" name="Line 164"/>
              <p:cNvSpPr>
                <a:spLocks noChangeShapeType="1"/>
              </p:cNvSpPr>
              <p:nvPr/>
            </p:nvSpPr>
            <p:spPr bwMode="auto">
              <a:xfrm>
                <a:off x="1164" y="3121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25" name="Line 165"/>
              <p:cNvSpPr>
                <a:spLocks noChangeShapeType="1"/>
              </p:cNvSpPr>
              <p:nvPr/>
            </p:nvSpPr>
            <p:spPr bwMode="auto">
              <a:xfrm>
                <a:off x="1164" y="2859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26" name="Line 166"/>
              <p:cNvSpPr>
                <a:spLocks noChangeShapeType="1"/>
              </p:cNvSpPr>
              <p:nvPr/>
            </p:nvSpPr>
            <p:spPr bwMode="auto">
              <a:xfrm flipV="1">
                <a:off x="1258" y="3298"/>
                <a:ext cx="1" cy="13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27" name="Line 167"/>
              <p:cNvSpPr>
                <a:spLocks noChangeShapeType="1"/>
              </p:cNvSpPr>
              <p:nvPr/>
            </p:nvSpPr>
            <p:spPr bwMode="auto">
              <a:xfrm flipV="1">
                <a:off x="1258" y="3163"/>
                <a:ext cx="1" cy="13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28" name="Line 168"/>
              <p:cNvSpPr>
                <a:spLocks noChangeShapeType="1"/>
              </p:cNvSpPr>
              <p:nvPr/>
            </p:nvSpPr>
            <p:spPr bwMode="auto">
              <a:xfrm>
                <a:off x="1238" y="3433"/>
                <a:ext cx="4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29" name="Line 169"/>
              <p:cNvSpPr>
                <a:spLocks noChangeShapeType="1"/>
              </p:cNvSpPr>
              <p:nvPr/>
            </p:nvSpPr>
            <p:spPr bwMode="auto">
              <a:xfrm>
                <a:off x="1238" y="3163"/>
                <a:ext cx="4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30" name="Line 170"/>
              <p:cNvSpPr>
                <a:spLocks noChangeShapeType="1"/>
              </p:cNvSpPr>
              <p:nvPr/>
            </p:nvSpPr>
            <p:spPr bwMode="auto">
              <a:xfrm flipV="1">
                <a:off x="1331" y="2892"/>
                <a:ext cx="1" cy="16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31" name="Line 171"/>
              <p:cNvSpPr>
                <a:spLocks noChangeShapeType="1"/>
              </p:cNvSpPr>
              <p:nvPr/>
            </p:nvSpPr>
            <p:spPr bwMode="auto">
              <a:xfrm flipV="1">
                <a:off x="1331" y="2731"/>
                <a:ext cx="1" cy="16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32" name="Line 172"/>
              <p:cNvSpPr>
                <a:spLocks noChangeShapeType="1"/>
              </p:cNvSpPr>
              <p:nvPr/>
            </p:nvSpPr>
            <p:spPr bwMode="auto">
              <a:xfrm>
                <a:off x="1311" y="3052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33" name="Line 173"/>
              <p:cNvSpPr>
                <a:spLocks noChangeShapeType="1"/>
              </p:cNvSpPr>
              <p:nvPr/>
            </p:nvSpPr>
            <p:spPr bwMode="auto">
              <a:xfrm>
                <a:off x="1311" y="2731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34" name="Line 174"/>
              <p:cNvSpPr>
                <a:spLocks noChangeShapeType="1"/>
              </p:cNvSpPr>
              <p:nvPr/>
            </p:nvSpPr>
            <p:spPr bwMode="auto">
              <a:xfrm flipV="1">
                <a:off x="1406" y="3110"/>
                <a:ext cx="1" cy="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35" name="Line 175"/>
              <p:cNvSpPr>
                <a:spLocks noChangeShapeType="1"/>
              </p:cNvSpPr>
              <p:nvPr/>
            </p:nvSpPr>
            <p:spPr bwMode="auto">
              <a:xfrm flipV="1">
                <a:off x="1406" y="2935"/>
                <a:ext cx="1" cy="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36" name="Line 176"/>
              <p:cNvSpPr>
                <a:spLocks noChangeShapeType="1"/>
              </p:cNvSpPr>
              <p:nvPr/>
            </p:nvSpPr>
            <p:spPr bwMode="auto">
              <a:xfrm>
                <a:off x="1385" y="3285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37" name="Line 177"/>
              <p:cNvSpPr>
                <a:spLocks noChangeShapeType="1"/>
              </p:cNvSpPr>
              <p:nvPr/>
            </p:nvSpPr>
            <p:spPr bwMode="auto">
              <a:xfrm>
                <a:off x="1385" y="2935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38" name="Line 178"/>
              <p:cNvSpPr>
                <a:spLocks noChangeShapeType="1"/>
              </p:cNvSpPr>
              <p:nvPr/>
            </p:nvSpPr>
            <p:spPr bwMode="auto">
              <a:xfrm flipV="1">
                <a:off x="1479" y="2972"/>
                <a:ext cx="1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39" name="Line 179"/>
              <p:cNvSpPr>
                <a:spLocks noChangeShapeType="1"/>
              </p:cNvSpPr>
              <p:nvPr/>
            </p:nvSpPr>
            <p:spPr bwMode="auto">
              <a:xfrm flipV="1">
                <a:off x="1479" y="2767"/>
                <a:ext cx="1" cy="2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40" name="Line 180"/>
              <p:cNvSpPr>
                <a:spLocks noChangeShapeType="1"/>
              </p:cNvSpPr>
              <p:nvPr/>
            </p:nvSpPr>
            <p:spPr bwMode="auto">
              <a:xfrm>
                <a:off x="1459" y="3176"/>
                <a:ext cx="4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41" name="Line 181"/>
              <p:cNvSpPr>
                <a:spLocks noChangeShapeType="1"/>
              </p:cNvSpPr>
              <p:nvPr/>
            </p:nvSpPr>
            <p:spPr bwMode="auto">
              <a:xfrm>
                <a:off x="1459" y="2767"/>
                <a:ext cx="4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42" name="Line 182"/>
              <p:cNvSpPr>
                <a:spLocks noChangeShapeType="1"/>
              </p:cNvSpPr>
              <p:nvPr/>
            </p:nvSpPr>
            <p:spPr bwMode="auto">
              <a:xfrm flipV="1">
                <a:off x="1554" y="2942"/>
                <a:ext cx="1" cy="24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43" name="Line 183"/>
              <p:cNvSpPr>
                <a:spLocks noChangeShapeType="1"/>
              </p:cNvSpPr>
              <p:nvPr/>
            </p:nvSpPr>
            <p:spPr bwMode="auto">
              <a:xfrm flipV="1">
                <a:off x="1554" y="2700"/>
                <a:ext cx="1" cy="24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44" name="Line 184"/>
              <p:cNvSpPr>
                <a:spLocks noChangeShapeType="1"/>
              </p:cNvSpPr>
              <p:nvPr/>
            </p:nvSpPr>
            <p:spPr bwMode="auto">
              <a:xfrm>
                <a:off x="1533" y="3185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45" name="Line 185"/>
              <p:cNvSpPr>
                <a:spLocks noChangeShapeType="1"/>
              </p:cNvSpPr>
              <p:nvPr/>
            </p:nvSpPr>
            <p:spPr bwMode="auto">
              <a:xfrm>
                <a:off x="1533" y="2700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46" name="Line 186"/>
              <p:cNvSpPr>
                <a:spLocks noChangeShapeType="1"/>
              </p:cNvSpPr>
              <p:nvPr/>
            </p:nvSpPr>
            <p:spPr bwMode="auto">
              <a:xfrm flipV="1">
                <a:off x="1627" y="2972"/>
                <a:ext cx="1" cy="29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47" name="Line 187"/>
              <p:cNvSpPr>
                <a:spLocks noChangeShapeType="1"/>
              </p:cNvSpPr>
              <p:nvPr/>
            </p:nvSpPr>
            <p:spPr bwMode="auto">
              <a:xfrm flipV="1">
                <a:off x="1627" y="2681"/>
                <a:ext cx="1" cy="29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48" name="Line 188"/>
              <p:cNvSpPr>
                <a:spLocks noChangeShapeType="1"/>
              </p:cNvSpPr>
              <p:nvPr/>
            </p:nvSpPr>
            <p:spPr bwMode="auto">
              <a:xfrm>
                <a:off x="1607" y="3263"/>
                <a:ext cx="4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49" name="Line 189"/>
              <p:cNvSpPr>
                <a:spLocks noChangeShapeType="1"/>
              </p:cNvSpPr>
              <p:nvPr/>
            </p:nvSpPr>
            <p:spPr bwMode="auto">
              <a:xfrm>
                <a:off x="1607" y="2681"/>
                <a:ext cx="4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50" name="Line 190"/>
              <p:cNvSpPr>
                <a:spLocks noChangeShapeType="1"/>
              </p:cNvSpPr>
              <p:nvPr/>
            </p:nvSpPr>
            <p:spPr bwMode="auto">
              <a:xfrm flipV="1">
                <a:off x="1701" y="2198"/>
                <a:ext cx="1" cy="3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51" name="Line 191"/>
              <p:cNvSpPr>
                <a:spLocks noChangeShapeType="1"/>
              </p:cNvSpPr>
              <p:nvPr/>
            </p:nvSpPr>
            <p:spPr bwMode="auto">
              <a:xfrm flipV="1">
                <a:off x="1701" y="1811"/>
                <a:ext cx="1" cy="3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52" name="Line 192"/>
              <p:cNvSpPr>
                <a:spLocks noChangeShapeType="1"/>
              </p:cNvSpPr>
              <p:nvPr/>
            </p:nvSpPr>
            <p:spPr bwMode="auto">
              <a:xfrm>
                <a:off x="1680" y="2585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53" name="Line 193"/>
              <p:cNvSpPr>
                <a:spLocks noChangeShapeType="1"/>
              </p:cNvSpPr>
              <p:nvPr/>
            </p:nvSpPr>
            <p:spPr bwMode="auto">
              <a:xfrm>
                <a:off x="1680" y="1811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54" name="Line 194"/>
              <p:cNvSpPr>
                <a:spLocks noChangeShapeType="1"/>
              </p:cNvSpPr>
              <p:nvPr/>
            </p:nvSpPr>
            <p:spPr bwMode="auto">
              <a:xfrm flipV="1">
                <a:off x="1812" y="2890"/>
                <a:ext cx="1" cy="35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55" name="Line 195"/>
              <p:cNvSpPr>
                <a:spLocks noChangeShapeType="1"/>
              </p:cNvSpPr>
              <p:nvPr/>
            </p:nvSpPr>
            <p:spPr bwMode="auto">
              <a:xfrm flipV="1">
                <a:off x="1812" y="2533"/>
                <a:ext cx="1" cy="3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56" name="Line 196"/>
              <p:cNvSpPr>
                <a:spLocks noChangeShapeType="1"/>
              </p:cNvSpPr>
              <p:nvPr/>
            </p:nvSpPr>
            <p:spPr bwMode="auto">
              <a:xfrm>
                <a:off x="1791" y="3246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57" name="Line 197"/>
              <p:cNvSpPr>
                <a:spLocks noChangeShapeType="1"/>
              </p:cNvSpPr>
              <p:nvPr/>
            </p:nvSpPr>
            <p:spPr bwMode="auto">
              <a:xfrm>
                <a:off x="1791" y="2533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58" name="Line 198"/>
              <p:cNvSpPr>
                <a:spLocks noChangeShapeType="1"/>
              </p:cNvSpPr>
              <p:nvPr/>
            </p:nvSpPr>
            <p:spPr bwMode="auto">
              <a:xfrm flipV="1">
                <a:off x="1959" y="1287"/>
                <a:ext cx="1" cy="7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59" name="Line 199"/>
              <p:cNvSpPr>
                <a:spLocks noChangeShapeType="1"/>
              </p:cNvSpPr>
              <p:nvPr/>
            </p:nvSpPr>
            <p:spPr bwMode="auto">
              <a:xfrm flipV="1">
                <a:off x="1959" y="872"/>
                <a:ext cx="1" cy="41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60" name="Line 200"/>
              <p:cNvSpPr>
                <a:spLocks noChangeShapeType="1"/>
              </p:cNvSpPr>
              <p:nvPr/>
            </p:nvSpPr>
            <p:spPr bwMode="auto">
              <a:xfrm>
                <a:off x="1938" y="1992"/>
                <a:ext cx="4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61" name="Line 201"/>
              <p:cNvSpPr>
                <a:spLocks noChangeShapeType="1"/>
              </p:cNvSpPr>
              <p:nvPr/>
            </p:nvSpPr>
            <p:spPr bwMode="auto">
              <a:xfrm>
                <a:off x="1938" y="872"/>
                <a:ext cx="4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62" name="Line 202"/>
              <p:cNvSpPr>
                <a:spLocks noChangeShapeType="1"/>
              </p:cNvSpPr>
              <p:nvPr/>
            </p:nvSpPr>
            <p:spPr bwMode="auto">
              <a:xfrm flipV="1">
                <a:off x="2328" y="2174"/>
                <a:ext cx="1" cy="96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63" name="Line 203"/>
              <p:cNvSpPr>
                <a:spLocks noChangeShapeType="1"/>
              </p:cNvSpPr>
              <p:nvPr/>
            </p:nvSpPr>
            <p:spPr bwMode="auto">
              <a:xfrm flipV="1">
                <a:off x="2328" y="1215"/>
                <a:ext cx="1" cy="95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64" name="Line 204"/>
              <p:cNvSpPr>
                <a:spLocks noChangeShapeType="1"/>
              </p:cNvSpPr>
              <p:nvPr/>
            </p:nvSpPr>
            <p:spPr bwMode="auto">
              <a:xfrm>
                <a:off x="2308" y="3134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65" name="Line 205"/>
              <p:cNvSpPr>
                <a:spLocks noChangeShapeType="1"/>
              </p:cNvSpPr>
              <p:nvPr/>
            </p:nvSpPr>
            <p:spPr bwMode="auto">
              <a:xfrm>
                <a:off x="2308" y="1215"/>
                <a:ext cx="4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66" name="Line 206"/>
              <p:cNvSpPr>
                <a:spLocks noChangeShapeType="1"/>
              </p:cNvSpPr>
              <p:nvPr/>
            </p:nvSpPr>
            <p:spPr bwMode="auto">
              <a:xfrm>
                <a:off x="409" y="2989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67" name="Line 207"/>
              <p:cNvSpPr>
                <a:spLocks noChangeShapeType="1"/>
              </p:cNvSpPr>
              <p:nvPr/>
            </p:nvSpPr>
            <p:spPr bwMode="auto">
              <a:xfrm>
                <a:off x="463" y="2989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68" name="Line 208"/>
              <p:cNvSpPr>
                <a:spLocks noChangeShapeType="1"/>
              </p:cNvSpPr>
              <p:nvPr/>
            </p:nvSpPr>
            <p:spPr bwMode="auto">
              <a:xfrm flipV="1">
                <a:off x="409" y="2962"/>
                <a:ext cx="1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69" name="Line 209"/>
              <p:cNvSpPr>
                <a:spLocks noChangeShapeType="1"/>
              </p:cNvSpPr>
              <p:nvPr/>
            </p:nvSpPr>
            <p:spPr bwMode="auto">
              <a:xfrm flipV="1">
                <a:off x="483" y="2962"/>
                <a:ext cx="1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70" name="Freeform 210"/>
              <p:cNvSpPr>
                <a:spLocks/>
              </p:cNvSpPr>
              <p:nvPr/>
            </p:nvSpPr>
            <p:spPr bwMode="auto">
              <a:xfrm>
                <a:off x="430" y="2963"/>
                <a:ext cx="32" cy="54"/>
              </a:xfrm>
              <a:custGeom>
                <a:avLst/>
                <a:gdLst>
                  <a:gd name="T0" fmla="*/ 65 w 65"/>
                  <a:gd name="T1" fmla="*/ 28 h 54"/>
                  <a:gd name="T2" fmla="*/ 62 w 65"/>
                  <a:gd name="T3" fmla="*/ 17 h 54"/>
                  <a:gd name="T4" fmla="*/ 55 w 65"/>
                  <a:gd name="T5" fmla="*/ 8 h 54"/>
                  <a:gd name="T6" fmla="*/ 45 w 65"/>
                  <a:gd name="T7" fmla="*/ 2 h 54"/>
                  <a:gd name="T8" fmla="*/ 33 w 65"/>
                  <a:gd name="T9" fmla="*/ 0 h 54"/>
                  <a:gd name="T10" fmla="*/ 20 w 65"/>
                  <a:gd name="T11" fmla="*/ 2 h 54"/>
                  <a:gd name="T12" fmla="*/ 10 w 65"/>
                  <a:gd name="T13" fmla="*/ 8 h 54"/>
                  <a:gd name="T14" fmla="*/ 3 w 65"/>
                  <a:gd name="T15" fmla="*/ 17 h 54"/>
                  <a:gd name="T16" fmla="*/ 0 w 65"/>
                  <a:gd name="T17" fmla="*/ 28 h 54"/>
                  <a:gd name="T18" fmla="*/ 3 w 65"/>
                  <a:gd name="T19" fmla="*/ 37 h 54"/>
                  <a:gd name="T20" fmla="*/ 10 w 65"/>
                  <a:gd name="T21" fmla="*/ 47 h 54"/>
                  <a:gd name="T22" fmla="*/ 20 w 65"/>
                  <a:gd name="T23" fmla="*/ 52 h 54"/>
                  <a:gd name="T24" fmla="*/ 33 w 65"/>
                  <a:gd name="T25" fmla="*/ 54 h 54"/>
                  <a:gd name="T26" fmla="*/ 45 w 65"/>
                  <a:gd name="T27" fmla="*/ 52 h 54"/>
                  <a:gd name="T28" fmla="*/ 55 w 65"/>
                  <a:gd name="T29" fmla="*/ 47 h 54"/>
                  <a:gd name="T30" fmla="*/ 62 w 65"/>
                  <a:gd name="T31" fmla="*/ 37 h 54"/>
                  <a:gd name="T32" fmla="*/ 65 w 65"/>
                  <a:gd name="T33" fmla="*/ 2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54">
                    <a:moveTo>
                      <a:pt x="65" y="28"/>
                    </a:moveTo>
                    <a:lnTo>
                      <a:pt x="62" y="17"/>
                    </a:lnTo>
                    <a:lnTo>
                      <a:pt x="55" y="8"/>
                    </a:lnTo>
                    <a:lnTo>
                      <a:pt x="45" y="2"/>
                    </a:lnTo>
                    <a:lnTo>
                      <a:pt x="33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7"/>
                    </a:lnTo>
                    <a:lnTo>
                      <a:pt x="0" y="28"/>
                    </a:lnTo>
                    <a:lnTo>
                      <a:pt x="3" y="37"/>
                    </a:lnTo>
                    <a:lnTo>
                      <a:pt x="10" y="47"/>
                    </a:lnTo>
                    <a:lnTo>
                      <a:pt x="20" y="52"/>
                    </a:lnTo>
                    <a:lnTo>
                      <a:pt x="33" y="54"/>
                    </a:lnTo>
                    <a:lnTo>
                      <a:pt x="45" y="52"/>
                    </a:lnTo>
                    <a:lnTo>
                      <a:pt x="55" y="47"/>
                    </a:lnTo>
                    <a:lnTo>
                      <a:pt x="62" y="37"/>
                    </a:lnTo>
                    <a:lnTo>
                      <a:pt x="6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71" name="Line 211"/>
              <p:cNvSpPr>
                <a:spLocks noChangeShapeType="1"/>
              </p:cNvSpPr>
              <p:nvPr/>
            </p:nvSpPr>
            <p:spPr bwMode="auto">
              <a:xfrm>
                <a:off x="483" y="3143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72" name="Line 212"/>
              <p:cNvSpPr>
                <a:spLocks noChangeShapeType="1"/>
              </p:cNvSpPr>
              <p:nvPr/>
            </p:nvSpPr>
            <p:spPr bwMode="auto">
              <a:xfrm>
                <a:off x="536" y="3143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73" name="Line 213"/>
              <p:cNvSpPr>
                <a:spLocks noChangeShapeType="1"/>
              </p:cNvSpPr>
              <p:nvPr/>
            </p:nvSpPr>
            <p:spPr bwMode="auto">
              <a:xfrm flipV="1">
                <a:off x="483" y="3116"/>
                <a:ext cx="1" cy="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74" name="Line 214"/>
              <p:cNvSpPr>
                <a:spLocks noChangeShapeType="1"/>
              </p:cNvSpPr>
              <p:nvPr/>
            </p:nvSpPr>
            <p:spPr bwMode="auto">
              <a:xfrm flipV="1">
                <a:off x="557" y="3116"/>
                <a:ext cx="1" cy="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75" name="Freeform 215"/>
              <p:cNvSpPr>
                <a:spLocks/>
              </p:cNvSpPr>
              <p:nvPr/>
            </p:nvSpPr>
            <p:spPr bwMode="auto">
              <a:xfrm>
                <a:off x="503" y="3116"/>
                <a:ext cx="33" cy="54"/>
              </a:xfrm>
              <a:custGeom>
                <a:avLst/>
                <a:gdLst>
                  <a:gd name="T0" fmla="*/ 65 w 65"/>
                  <a:gd name="T1" fmla="*/ 27 h 54"/>
                  <a:gd name="T2" fmla="*/ 62 w 65"/>
                  <a:gd name="T3" fmla="*/ 17 h 54"/>
                  <a:gd name="T4" fmla="*/ 55 w 65"/>
                  <a:gd name="T5" fmla="*/ 7 h 54"/>
                  <a:gd name="T6" fmla="*/ 45 w 65"/>
                  <a:gd name="T7" fmla="*/ 2 h 54"/>
                  <a:gd name="T8" fmla="*/ 32 w 65"/>
                  <a:gd name="T9" fmla="*/ 0 h 54"/>
                  <a:gd name="T10" fmla="*/ 21 w 65"/>
                  <a:gd name="T11" fmla="*/ 2 h 54"/>
                  <a:gd name="T12" fmla="*/ 9 w 65"/>
                  <a:gd name="T13" fmla="*/ 7 h 54"/>
                  <a:gd name="T14" fmla="*/ 3 w 65"/>
                  <a:gd name="T15" fmla="*/ 17 h 54"/>
                  <a:gd name="T16" fmla="*/ 0 w 65"/>
                  <a:gd name="T17" fmla="*/ 27 h 54"/>
                  <a:gd name="T18" fmla="*/ 3 w 65"/>
                  <a:gd name="T19" fmla="*/ 37 h 54"/>
                  <a:gd name="T20" fmla="*/ 9 w 65"/>
                  <a:gd name="T21" fmla="*/ 46 h 54"/>
                  <a:gd name="T22" fmla="*/ 21 w 65"/>
                  <a:gd name="T23" fmla="*/ 52 h 54"/>
                  <a:gd name="T24" fmla="*/ 32 w 65"/>
                  <a:gd name="T25" fmla="*/ 54 h 54"/>
                  <a:gd name="T26" fmla="*/ 45 w 65"/>
                  <a:gd name="T27" fmla="*/ 52 h 54"/>
                  <a:gd name="T28" fmla="*/ 55 w 65"/>
                  <a:gd name="T29" fmla="*/ 46 h 54"/>
                  <a:gd name="T30" fmla="*/ 62 w 65"/>
                  <a:gd name="T31" fmla="*/ 37 h 54"/>
                  <a:gd name="T32" fmla="*/ 65 w 65"/>
                  <a:gd name="T33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54">
                    <a:moveTo>
                      <a:pt x="65" y="27"/>
                    </a:moveTo>
                    <a:lnTo>
                      <a:pt x="62" y="17"/>
                    </a:lnTo>
                    <a:lnTo>
                      <a:pt x="55" y="7"/>
                    </a:lnTo>
                    <a:lnTo>
                      <a:pt x="45" y="2"/>
                    </a:lnTo>
                    <a:lnTo>
                      <a:pt x="32" y="0"/>
                    </a:lnTo>
                    <a:lnTo>
                      <a:pt x="21" y="2"/>
                    </a:lnTo>
                    <a:lnTo>
                      <a:pt x="9" y="7"/>
                    </a:lnTo>
                    <a:lnTo>
                      <a:pt x="3" y="17"/>
                    </a:lnTo>
                    <a:lnTo>
                      <a:pt x="0" y="27"/>
                    </a:lnTo>
                    <a:lnTo>
                      <a:pt x="3" y="37"/>
                    </a:lnTo>
                    <a:lnTo>
                      <a:pt x="9" y="46"/>
                    </a:lnTo>
                    <a:lnTo>
                      <a:pt x="21" y="52"/>
                    </a:lnTo>
                    <a:lnTo>
                      <a:pt x="32" y="54"/>
                    </a:lnTo>
                    <a:lnTo>
                      <a:pt x="45" y="52"/>
                    </a:lnTo>
                    <a:lnTo>
                      <a:pt x="55" y="46"/>
                    </a:lnTo>
                    <a:lnTo>
                      <a:pt x="62" y="37"/>
                    </a:lnTo>
                    <a:lnTo>
                      <a:pt x="65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76" name="Line 216"/>
              <p:cNvSpPr>
                <a:spLocks noChangeShapeType="1"/>
              </p:cNvSpPr>
              <p:nvPr/>
            </p:nvSpPr>
            <p:spPr bwMode="auto">
              <a:xfrm>
                <a:off x="557" y="3017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77" name="Line 217"/>
              <p:cNvSpPr>
                <a:spLocks noChangeShapeType="1"/>
              </p:cNvSpPr>
              <p:nvPr/>
            </p:nvSpPr>
            <p:spPr bwMode="auto">
              <a:xfrm>
                <a:off x="610" y="3017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78" name="Line 218"/>
              <p:cNvSpPr>
                <a:spLocks noChangeShapeType="1"/>
              </p:cNvSpPr>
              <p:nvPr/>
            </p:nvSpPr>
            <p:spPr bwMode="auto">
              <a:xfrm flipV="1">
                <a:off x="557" y="2991"/>
                <a:ext cx="1" cy="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79" name="Line 219"/>
              <p:cNvSpPr>
                <a:spLocks noChangeShapeType="1"/>
              </p:cNvSpPr>
              <p:nvPr/>
            </p:nvSpPr>
            <p:spPr bwMode="auto">
              <a:xfrm flipV="1">
                <a:off x="631" y="2991"/>
                <a:ext cx="1" cy="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885980" name="Group 220"/>
            <p:cNvGrpSpPr>
              <a:grpSpLocks/>
            </p:cNvGrpSpPr>
            <p:nvPr/>
          </p:nvGrpSpPr>
          <p:grpSpPr bwMode="auto">
            <a:xfrm>
              <a:off x="409" y="1320"/>
              <a:ext cx="2215" cy="2008"/>
              <a:chOff x="409" y="1320"/>
              <a:chExt cx="2215" cy="2008"/>
            </a:xfrm>
          </p:grpSpPr>
          <p:sp>
            <p:nvSpPr>
              <p:cNvPr id="885981" name="Freeform 221"/>
              <p:cNvSpPr>
                <a:spLocks/>
              </p:cNvSpPr>
              <p:nvPr/>
            </p:nvSpPr>
            <p:spPr bwMode="auto">
              <a:xfrm>
                <a:off x="577" y="2991"/>
                <a:ext cx="33" cy="54"/>
              </a:xfrm>
              <a:custGeom>
                <a:avLst/>
                <a:gdLst>
                  <a:gd name="T0" fmla="*/ 65 w 65"/>
                  <a:gd name="T1" fmla="*/ 27 h 54"/>
                  <a:gd name="T2" fmla="*/ 62 w 65"/>
                  <a:gd name="T3" fmla="*/ 16 h 54"/>
                  <a:gd name="T4" fmla="*/ 55 w 65"/>
                  <a:gd name="T5" fmla="*/ 8 h 54"/>
                  <a:gd name="T6" fmla="*/ 45 w 65"/>
                  <a:gd name="T7" fmla="*/ 2 h 54"/>
                  <a:gd name="T8" fmla="*/ 33 w 65"/>
                  <a:gd name="T9" fmla="*/ 0 h 54"/>
                  <a:gd name="T10" fmla="*/ 20 w 65"/>
                  <a:gd name="T11" fmla="*/ 2 h 54"/>
                  <a:gd name="T12" fmla="*/ 10 w 65"/>
                  <a:gd name="T13" fmla="*/ 8 h 54"/>
                  <a:gd name="T14" fmla="*/ 3 w 65"/>
                  <a:gd name="T15" fmla="*/ 16 h 54"/>
                  <a:gd name="T16" fmla="*/ 0 w 65"/>
                  <a:gd name="T17" fmla="*/ 27 h 54"/>
                  <a:gd name="T18" fmla="*/ 3 w 65"/>
                  <a:gd name="T19" fmla="*/ 37 h 54"/>
                  <a:gd name="T20" fmla="*/ 10 w 65"/>
                  <a:gd name="T21" fmla="*/ 47 h 54"/>
                  <a:gd name="T22" fmla="*/ 20 w 65"/>
                  <a:gd name="T23" fmla="*/ 51 h 54"/>
                  <a:gd name="T24" fmla="*/ 33 w 65"/>
                  <a:gd name="T25" fmla="*/ 54 h 54"/>
                  <a:gd name="T26" fmla="*/ 45 w 65"/>
                  <a:gd name="T27" fmla="*/ 51 h 54"/>
                  <a:gd name="T28" fmla="*/ 55 w 65"/>
                  <a:gd name="T29" fmla="*/ 47 h 54"/>
                  <a:gd name="T30" fmla="*/ 62 w 65"/>
                  <a:gd name="T31" fmla="*/ 37 h 54"/>
                  <a:gd name="T32" fmla="*/ 65 w 65"/>
                  <a:gd name="T33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54">
                    <a:moveTo>
                      <a:pt x="65" y="27"/>
                    </a:moveTo>
                    <a:lnTo>
                      <a:pt x="62" y="16"/>
                    </a:lnTo>
                    <a:lnTo>
                      <a:pt x="55" y="8"/>
                    </a:lnTo>
                    <a:lnTo>
                      <a:pt x="45" y="2"/>
                    </a:lnTo>
                    <a:lnTo>
                      <a:pt x="33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6"/>
                    </a:lnTo>
                    <a:lnTo>
                      <a:pt x="0" y="27"/>
                    </a:lnTo>
                    <a:lnTo>
                      <a:pt x="3" y="37"/>
                    </a:lnTo>
                    <a:lnTo>
                      <a:pt x="10" y="47"/>
                    </a:lnTo>
                    <a:lnTo>
                      <a:pt x="20" y="51"/>
                    </a:lnTo>
                    <a:lnTo>
                      <a:pt x="33" y="54"/>
                    </a:lnTo>
                    <a:lnTo>
                      <a:pt x="45" y="51"/>
                    </a:lnTo>
                    <a:lnTo>
                      <a:pt x="55" y="47"/>
                    </a:lnTo>
                    <a:lnTo>
                      <a:pt x="62" y="37"/>
                    </a:lnTo>
                    <a:lnTo>
                      <a:pt x="65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82" name="Line 222"/>
              <p:cNvSpPr>
                <a:spLocks noChangeShapeType="1"/>
              </p:cNvSpPr>
              <p:nvPr/>
            </p:nvSpPr>
            <p:spPr bwMode="auto">
              <a:xfrm>
                <a:off x="631" y="3056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83" name="Line 223"/>
              <p:cNvSpPr>
                <a:spLocks noChangeShapeType="1"/>
              </p:cNvSpPr>
              <p:nvPr/>
            </p:nvSpPr>
            <p:spPr bwMode="auto">
              <a:xfrm>
                <a:off x="684" y="3056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84" name="Line 224"/>
              <p:cNvSpPr>
                <a:spLocks noChangeShapeType="1"/>
              </p:cNvSpPr>
              <p:nvPr/>
            </p:nvSpPr>
            <p:spPr bwMode="auto">
              <a:xfrm flipV="1">
                <a:off x="631" y="3028"/>
                <a:ext cx="1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85" name="Line 225"/>
              <p:cNvSpPr>
                <a:spLocks noChangeShapeType="1"/>
              </p:cNvSpPr>
              <p:nvPr/>
            </p:nvSpPr>
            <p:spPr bwMode="auto">
              <a:xfrm flipV="1">
                <a:off x="704" y="3028"/>
                <a:ext cx="1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86" name="Freeform 226"/>
              <p:cNvSpPr>
                <a:spLocks/>
              </p:cNvSpPr>
              <p:nvPr/>
            </p:nvSpPr>
            <p:spPr bwMode="auto">
              <a:xfrm>
                <a:off x="651" y="3029"/>
                <a:ext cx="32" cy="54"/>
              </a:xfrm>
              <a:custGeom>
                <a:avLst/>
                <a:gdLst>
                  <a:gd name="T0" fmla="*/ 65 w 65"/>
                  <a:gd name="T1" fmla="*/ 27 h 54"/>
                  <a:gd name="T2" fmla="*/ 62 w 65"/>
                  <a:gd name="T3" fmla="*/ 17 h 54"/>
                  <a:gd name="T4" fmla="*/ 56 w 65"/>
                  <a:gd name="T5" fmla="*/ 7 h 54"/>
                  <a:gd name="T6" fmla="*/ 46 w 65"/>
                  <a:gd name="T7" fmla="*/ 3 h 54"/>
                  <a:gd name="T8" fmla="*/ 33 w 65"/>
                  <a:gd name="T9" fmla="*/ 0 h 54"/>
                  <a:gd name="T10" fmla="*/ 20 w 65"/>
                  <a:gd name="T11" fmla="*/ 3 h 54"/>
                  <a:gd name="T12" fmla="*/ 10 w 65"/>
                  <a:gd name="T13" fmla="*/ 7 h 54"/>
                  <a:gd name="T14" fmla="*/ 3 w 65"/>
                  <a:gd name="T15" fmla="*/ 17 h 54"/>
                  <a:gd name="T16" fmla="*/ 0 w 65"/>
                  <a:gd name="T17" fmla="*/ 27 h 54"/>
                  <a:gd name="T18" fmla="*/ 3 w 65"/>
                  <a:gd name="T19" fmla="*/ 38 h 54"/>
                  <a:gd name="T20" fmla="*/ 10 w 65"/>
                  <a:gd name="T21" fmla="*/ 46 h 54"/>
                  <a:gd name="T22" fmla="*/ 20 w 65"/>
                  <a:gd name="T23" fmla="*/ 52 h 54"/>
                  <a:gd name="T24" fmla="*/ 33 w 65"/>
                  <a:gd name="T25" fmla="*/ 54 h 54"/>
                  <a:gd name="T26" fmla="*/ 46 w 65"/>
                  <a:gd name="T27" fmla="*/ 52 h 54"/>
                  <a:gd name="T28" fmla="*/ 56 w 65"/>
                  <a:gd name="T29" fmla="*/ 46 h 54"/>
                  <a:gd name="T30" fmla="*/ 62 w 65"/>
                  <a:gd name="T31" fmla="*/ 38 h 54"/>
                  <a:gd name="T32" fmla="*/ 65 w 65"/>
                  <a:gd name="T33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54">
                    <a:moveTo>
                      <a:pt x="65" y="27"/>
                    </a:moveTo>
                    <a:lnTo>
                      <a:pt x="62" y="17"/>
                    </a:lnTo>
                    <a:lnTo>
                      <a:pt x="56" y="7"/>
                    </a:lnTo>
                    <a:lnTo>
                      <a:pt x="46" y="3"/>
                    </a:lnTo>
                    <a:lnTo>
                      <a:pt x="33" y="0"/>
                    </a:lnTo>
                    <a:lnTo>
                      <a:pt x="20" y="3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27"/>
                    </a:lnTo>
                    <a:lnTo>
                      <a:pt x="3" y="38"/>
                    </a:lnTo>
                    <a:lnTo>
                      <a:pt x="10" y="46"/>
                    </a:lnTo>
                    <a:lnTo>
                      <a:pt x="20" y="52"/>
                    </a:lnTo>
                    <a:lnTo>
                      <a:pt x="33" y="54"/>
                    </a:lnTo>
                    <a:lnTo>
                      <a:pt x="46" y="52"/>
                    </a:lnTo>
                    <a:lnTo>
                      <a:pt x="56" y="46"/>
                    </a:lnTo>
                    <a:lnTo>
                      <a:pt x="62" y="38"/>
                    </a:lnTo>
                    <a:lnTo>
                      <a:pt x="65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87" name="Line 227"/>
              <p:cNvSpPr>
                <a:spLocks noChangeShapeType="1"/>
              </p:cNvSpPr>
              <p:nvPr/>
            </p:nvSpPr>
            <p:spPr bwMode="auto">
              <a:xfrm>
                <a:off x="704" y="2947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88" name="Line 228"/>
              <p:cNvSpPr>
                <a:spLocks noChangeShapeType="1"/>
              </p:cNvSpPr>
              <p:nvPr/>
            </p:nvSpPr>
            <p:spPr bwMode="auto">
              <a:xfrm>
                <a:off x="758" y="2947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89" name="Line 229"/>
              <p:cNvSpPr>
                <a:spLocks noChangeShapeType="1"/>
              </p:cNvSpPr>
              <p:nvPr/>
            </p:nvSpPr>
            <p:spPr bwMode="auto">
              <a:xfrm flipV="1">
                <a:off x="704" y="2919"/>
                <a:ext cx="1" cy="5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90" name="Line 230"/>
              <p:cNvSpPr>
                <a:spLocks noChangeShapeType="1"/>
              </p:cNvSpPr>
              <p:nvPr/>
            </p:nvSpPr>
            <p:spPr bwMode="auto">
              <a:xfrm flipV="1">
                <a:off x="779" y="2919"/>
                <a:ext cx="1" cy="5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91" name="Freeform 231"/>
              <p:cNvSpPr>
                <a:spLocks/>
              </p:cNvSpPr>
              <p:nvPr/>
            </p:nvSpPr>
            <p:spPr bwMode="auto">
              <a:xfrm>
                <a:off x="724" y="2921"/>
                <a:ext cx="33" cy="54"/>
              </a:xfrm>
              <a:custGeom>
                <a:avLst/>
                <a:gdLst>
                  <a:gd name="T0" fmla="*/ 65 w 65"/>
                  <a:gd name="T1" fmla="*/ 26 h 54"/>
                  <a:gd name="T2" fmla="*/ 62 w 65"/>
                  <a:gd name="T3" fmla="*/ 15 h 54"/>
                  <a:gd name="T4" fmla="*/ 55 w 65"/>
                  <a:gd name="T5" fmla="*/ 7 h 54"/>
                  <a:gd name="T6" fmla="*/ 45 w 65"/>
                  <a:gd name="T7" fmla="*/ 1 h 54"/>
                  <a:gd name="T8" fmla="*/ 33 w 65"/>
                  <a:gd name="T9" fmla="*/ 0 h 54"/>
                  <a:gd name="T10" fmla="*/ 20 w 65"/>
                  <a:gd name="T11" fmla="*/ 1 h 54"/>
                  <a:gd name="T12" fmla="*/ 10 w 65"/>
                  <a:gd name="T13" fmla="*/ 7 h 54"/>
                  <a:gd name="T14" fmla="*/ 3 w 65"/>
                  <a:gd name="T15" fmla="*/ 15 h 54"/>
                  <a:gd name="T16" fmla="*/ 0 w 65"/>
                  <a:gd name="T17" fmla="*/ 26 h 54"/>
                  <a:gd name="T18" fmla="*/ 3 w 65"/>
                  <a:gd name="T19" fmla="*/ 37 h 54"/>
                  <a:gd name="T20" fmla="*/ 10 w 65"/>
                  <a:gd name="T21" fmla="*/ 45 h 54"/>
                  <a:gd name="T22" fmla="*/ 20 w 65"/>
                  <a:gd name="T23" fmla="*/ 51 h 54"/>
                  <a:gd name="T24" fmla="*/ 33 w 65"/>
                  <a:gd name="T25" fmla="*/ 54 h 54"/>
                  <a:gd name="T26" fmla="*/ 45 w 65"/>
                  <a:gd name="T27" fmla="*/ 51 h 54"/>
                  <a:gd name="T28" fmla="*/ 55 w 65"/>
                  <a:gd name="T29" fmla="*/ 45 h 54"/>
                  <a:gd name="T30" fmla="*/ 62 w 65"/>
                  <a:gd name="T31" fmla="*/ 37 h 54"/>
                  <a:gd name="T32" fmla="*/ 65 w 65"/>
                  <a:gd name="T33" fmla="*/ 2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54">
                    <a:moveTo>
                      <a:pt x="65" y="26"/>
                    </a:moveTo>
                    <a:lnTo>
                      <a:pt x="62" y="15"/>
                    </a:lnTo>
                    <a:lnTo>
                      <a:pt x="55" y="7"/>
                    </a:lnTo>
                    <a:lnTo>
                      <a:pt x="45" y="1"/>
                    </a:lnTo>
                    <a:lnTo>
                      <a:pt x="33" y="0"/>
                    </a:lnTo>
                    <a:lnTo>
                      <a:pt x="20" y="1"/>
                    </a:lnTo>
                    <a:lnTo>
                      <a:pt x="10" y="7"/>
                    </a:lnTo>
                    <a:lnTo>
                      <a:pt x="3" y="15"/>
                    </a:lnTo>
                    <a:lnTo>
                      <a:pt x="0" y="26"/>
                    </a:lnTo>
                    <a:lnTo>
                      <a:pt x="3" y="37"/>
                    </a:lnTo>
                    <a:lnTo>
                      <a:pt x="10" y="45"/>
                    </a:lnTo>
                    <a:lnTo>
                      <a:pt x="20" y="51"/>
                    </a:lnTo>
                    <a:lnTo>
                      <a:pt x="33" y="54"/>
                    </a:lnTo>
                    <a:lnTo>
                      <a:pt x="45" y="51"/>
                    </a:lnTo>
                    <a:lnTo>
                      <a:pt x="55" y="45"/>
                    </a:lnTo>
                    <a:lnTo>
                      <a:pt x="62" y="37"/>
                    </a:lnTo>
                    <a:lnTo>
                      <a:pt x="65" y="2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92" name="Line 232"/>
              <p:cNvSpPr>
                <a:spLocks noChangeShapeType="1"/>
              </p:cNvSpPr>
              <p:nvPr/>
            </p:nvSpPr>
            <p:spPr bwMode="auto">
              <a:xfrm>
                <a:off x="779" y="2851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93" name="Line 233"/>
              <p:cNvSpPr>
                <a:spLocks noChangeShapeType="1"/>
              </p:cNvSpPr>
              <p:nvPr/>
            </p:nvSpPr>
            <p:spPr bwMode="auto">
              <a:xfrm>
                <a:off x="831" y="2851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94" name="Line 234"/>
              <p:cNvSpPr>
                <a:spLocks noChangeShapeType="1"/>
              </p:cNvSpPr>
              <p:nvPr/>
            </p:nvSpPr>
            <p:spPr bwMode="auto">
              <a:xfrm flipV="1">
                <a:off x="779" y="2824"/>
                <a:ext cx="1" cy="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95" name="Line 235"/>
              <p:cNvSpPr>
                <a:spLocks noChangeShapeType="1"/>
              </p:cNvSpPr>
              <p:nvPr/>
            </p:nvSpPr>
            <p:spPr bwMode="auto">
              <a:xfrm flipV="1">
                <a:off x="852" y="2824"/>
                <a:ext cx="1" cy="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96" name="Freeform 236"/>
              <p:cNvSpPr>
                <a:spLocks/>
              </p:cNvSpPr>
              <p:nvPr/>
            </p:nvSpPr>
            <p:spPr bwMode="auto">
              <a:xfrm>
                <a:off x="799" y="2824"/>
                <a:ext cx="32" cy="54"/>
              </a:xfrm>
              <a:custGeom>
                <a:avLst/>
                <a:gdLst>
                  <a:gd name="T0" fmla="*/ 65 w 65"/>
                  <a:gd name="T1" fmla="*/ 27 h 54"/>
                  <a:gd name="T2" fmla="*/ 62 w 65"/>
                  <a:gd name="T3" fmla="*/ 17 h 54"/>
                  <a:gd name="T4" fmla="*/ 55 w 65"/>
                  <a:gd name="T5" fmla="*/ 7 h 54"/>
                  <a:gd name="T6" fmla="*/ 45 w 65"/>
                  <a:gd name="T7" fmla="*/ 3 h 54"/>
                  <a:gd name="T8" fmla="*/ 32 w 65"/>
                  <a:gd name="T9" fmla="*/ 0 h 54"/>
                  <a:gd name="T10" fmla="*/ 19 w 65"/>
                  <a:gd name="T11" fmla="*/ 3 h 54"/>
                  <a:gd name="T12" fmla="*/ 9 w 65"/>
                  <a:gd name="T13" fmla="*/ 7 h 54"/>
                  <a:gd name="T14" fmla="*/ 3 w 65"/>
                  <a:gd name="T15" fmla="*/ 17 h 54"/>
                  <a:gd name="T16" fmla="*/ 0 w 65"/>
                  <a:gd name="T17" fmla="*/ 27 h 54"/>
                  <a:gd name="T18" fmla="*/ 3 w 65"/>
                  <a:gd name="T19" fmla="*/ 38 h 54"/>
                  <a:gd name="T20" fmla="*/ 9 w 65"/>
                  <a:gd name="T21" fmla="*/ 46 h 54"/>
                  <a:gd name="T22" fmla="*/ 19 w 65"/>
                  <a:gd name="T23" fmla="*/ 52 h 54"/>
                  <a:gd name="T24" fmla="*/ 32 w 65"/>
                  <a:gd name="T25" fmla="*/ 54 h 54"/>
                  <a:gd name="T26" fmla="*/ 45 w 65"/>
                  <a:gd name="T27" fmla="*/ 52 h 54"/>
                  <a:gd name="T28" fmla="*/ 55 w 65"/>
                  <a:gd name="T29" fmla="*/ 46 h 54"/>
                  <a:gd name="T30" fmla="*/ 62 w 65"/>
                  <a:gd name="T31" fmla="*/ 38 h 54"/>
                  <a:gd name="T32" fmla="*/ 65 w 65"/>
                  <a:gd name="T33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54">
                    <a:moveTo>
                      <a:pt x="65" y="27"/>
                    </a:moveTo>
                    <a:lnTo>
                      <a:pt x="62" y="17"/>
                    </a:lnTo>
                    <a:lnTo>
                      <a:pt x="55" y="7"/>
                    </a:lnTo>
                    <a:lnTo>
                      <a:pt x="45" y="3"/>
                    </a:lnTo>
                    <a:lnTo>
                      <a:pt x="32" y="0"/>
                    </a:lnTo>
                    <a:lnTo>
                      <a:pt x="19" y="3"/>
                    </a:lnTo>
                    <a:lnTo>
                      <a:pt x="9" y="7"/>
                    </a:lnTo>
                    <a:lnTo>
                      <a:pt x="3" y="17"/>
                    </a:lnTo>
                    <a:lnTo>
                      <a:pt x="0" y="27"/>
                    </a:lnTo>
                    <a:lnTo>
                      <a:pt x="3" y="38"/>
                    </a:lnTo>
                    <a:lnTo>
                      <a:pt x="9" y="46"/>
                    </a:lnTo>
                    <a:lnTo>
                      <a:pt x="19" y="52"/>
                    </a:lnTo>
                    <a:lnTo>
                      <a:pt x="32" y="54"/>
                    </a:lnTo>
                    <a:lnTo>
                      <a:pt x="45" y="52"/>
                    </a:lnTo>
                    <a:lnTo>
                      <a:pt x="55" y="46"/>
                    </a:lnTo>
                    <a:lnTo>
                      <a:pt x="62" y="38"/>
                    </a:lnTo>
                    <a:lnTo>
                      <a:pt x="65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97" name="Line 237"/>
              <p:cNvSpPr>
                <a:spLocks noChangeShapeType="1"/>
              </p:cNvSpPr>
              <p:nvPr/>
            </p:nvSpPr>
            <p:spPr bwMode="auto">
              <a:xfrm>
                <a:off x="852" y="2976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98" name="Line 238"/>
              <p:cNvSpPr>
                <a:spLocks noChangeShapeType="1"/>
              </p:cNvSpPr>
              <p:nvPr/>
            </p:nvSpPr>
            <p:spPr bwMode="auto">
              <a:xfrm>
                <a:off x="905" y="2976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5999" name="Line 239"/>
              <p:cNvSpPr>
                <a:spLocks noChangeShapeType="1"/>
              </p:cNvSpPr>
              <p:nvPr/>
            </p:nvSpPr>
            <p:spPr bwMode="auto">
              <a:xfrm flipV="1">
                <a:off x="852" y="2950"/>
                <a:ext cx="1" cy="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00" name="Line 240"/>
              <p:cNvSpPr>
                <a:spLocks noChangeShapeType="1"/>
              </p:cNvSpPr>
              <p:nvPr/>
            </p:nvSpPr>
            <p:spPr bwMode="auto">
              <a:xfrm flipV="1">
                <a:off x="926" y="2950"/>
                <a:ext cx="1" cy="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01" name="Freeform 241"/>
              <p:cNvSpPr>
                <a:spLocks/>
              </p:cNvSpPr>
              <p:nvPr/>
            </p:nvSpPr>
            <p:spPr bwMode="auto">
              <a:xfrm>
                <a:off x="872" y="2950"/>
                <a:ext cx="33" cy="54"/>
              </a:xfrm>
              <a:custGeom>
                <a:avLst/>
                <a:gdLst>
                  <a:gd name="T0" fmla="*/ 64 w 64"/>
                  <a:gd name="T1" fmla="*/ 26 h 54"/>
                  <a:gd name="T2" fmla="*/ 63 w 64"/>
                  <a:gd name="T3" fmla="*/ 15 h 54"/>
                  <a:gd name="T4" fmla="*/ 56 w 64"/>
                  <a:gd name="T5" fmla="*/ 7 h 54"/>
                  <a:gd name="T6" fmla="*/ 46 w 64"/>
                  <a:gd name="T7" fmla="*/ 1 h 54"/>
                  <a:gd name="T8" fmla="*/ 33 w 64"/>
                  <a:gd name="T9" fmla="*/ 0 h 54"/>
                  <a:gd name="T10" fmla="*/ 20 w 64"/>
                  <a:gd name="T11" fmla="*/ 1 h 54"/>
                  <a:gd name="T12" fmla="*/ 10 w 64"/>
                  <a:gd name="T13" fmla="*/ 7 h 54"/>
                  <a:gd name="T14" fmla="*/ 2 w 64"/>
                  <a:gd name="T15" fmla="*/ 15 h 54"/>
                  <a:gd name="T16" fmla="*/ 0 w 64"/>
                  <a:gd name="T17" fmla="*/ 26 h 54"/>
                  <a:gd name="T18" fmla="*/ 2 w 64"/>
                  <a:gd name="T19" fmla="*/ 37 h 54"/>
                  <a:gd name="T20" fmla="*/ 10 w 64"/>
                  <a:gd name="T21" fmla="*/ 45 h 54"/>
                  <a:gd name="T22" fmla="*/ 20 w 64"/>
                  <a:gd name="T23" fmla="*/ 51 h 54"/>
                  <a:gd name="T24" fmla="*/ 33 w 64"/>
                  <a:gd name="T25" fmla="*/ 54 h 54"/>
                  <a:gd name="T26" fmla="*/ 46 w 64"/>
                  <a:gd name="T27" fmla="*/ 51 h 54"/>
                  <a:gd name="T28" fmla="*/ 56 w 64"/>
                  <a:gd name="T29" fmla="*/ 45 h 54"/>
                  <a:gd name="T30" fmla="*/ 63 w 64"/>
                  <a:gd name="T31" fmla="*/ 37 h 54"/>
                  <a:gd name="T32" fmla="*/ 64 w 64"/>
                  <a:gd name="T33" fmla="*/ 2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4" h="54">
                    <a:moveTo>
                      <a:pt x="64" y="26"/>
                    </a:moveTo>
                    <a:lnTo>
                      <a:pt x="63" y="15"/>
                    </a:lnTo>
                    <a:lnTo>
                      <a:pt x="56" y="7"/>
                    </a:lnTo>
                    <a:lnTo>
                      <a:pt x="46" y="1"/>
                    </a:lnTo>
                    <a:lnTo>
                      <a:pt x="33" y="0"/>
                    </a:lnTo>
                    <a:lnTo>
                      <a:pt x="20" y="1"/>
                    </a:lnTo>
                    <a:lnTo>
                      <a:pt x="10" y="7"/>
                    </a:lnTo>
                    <a:lnTo>
                      <a:pt x="2" y="15"/>
                    </a:lnTo>
                    <a:lnTo>
                      <a:pt x="0" y="26"/>
                    </a:lnTo>
                    <a:lnTo>
                      <a:pt x="2" y="37"/>
                    </a:lnTo>
                    <a:lnTo>
                      <a:pt x="10" y="45"/>
                    </a:lnTo>
                    <a:lnTo>
                      <a:pt x="20" y="51"/>
                    </a:lnTo>
                    <a:lnTo>
                      <a:pt x="33" y="54"/>
                    </a:lnTo>
                    <a:lnTo>
                      <a:pt x="46" y="51"/>
                    </a:lnTo>
                    <a:lnTo>
                      <a:pt x="56" y="45"/>
                    </a:lnTo>
                    <a:lnTo>
                      <a:pt x="63" y="37"/>
                    </a:lnTo>
                    <a:lnTo>
                      <a:pt x="64" y="2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02" name="Line 242"/>
              <p:cNvSpPr>
                <a:spLocks noChangeShapeType="1"/>
              </p:cNvSpPr>
              <p:nvPr/>
            </p:nvSpPr>
            <p:spPr bwMode="auto">
              <a:xfrm>
                <a:off x="926" y="3149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03" name="Line 243"/>
              <p:cNvSpPr>
                <a:spLocks noChangeShapeType="1"/>
              </p:cNvSpPr>
              <p:nvPr/>
            </p:nvSpPr>
            <p:spPr bwMode="auto">
              <a:xfrm>
                <a:off x="979" y="3149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04" name="Line 244"/>
              <p:cNvSpPr>
                <a:spLocks noChangeShapeType="1"/>
              </p:cNvSpPr>
              <p:nvPr/>
            </p:nvSpPr>
            <p:spPr bwMode="auto">
              <a:xfrm flipV="1">
                <a:off x="926" y="3121"/>
                <a:ext cx="1" cy="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05" name="Line 245"/>
              <p:cNvSpPr>
                <a:spLocks noChangeShapeType="1"/>
              </p:cNvSpPr>
              <p:nvPr/>
            </p:nvSpPr>
            <p:spPr bwMode="auto">
              <a:xfrm flipV="1">
                <a:off x="1000" y="3121"/>
                <a:ext cx="1" cy="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06" name="Freeform 246"/>
              <p:cNvSpPr>
                <a:spLocks/>
              </p:cNvSpPr>
              <p:nvPr/>
            </p:nvSpPr>
            <p:spPr bwMode="auto">
              <a:xfrm>
                <a:off x="947" y="3122"/>
                <a:ext cx="32" cy="54"/>
              </a:xfrm>
              <a:custGeom>
                <a:avLst/>
                <a:gdLst>
                  <a:gd name="T0" fmla="*/ 65 w 65"/>
                  <a:gd name="T1" fmla="*/ 27 h 54"/>
                  <a:gd name="T2" fmla="*/ 62 w 65"/>
                  <a:gd name="T3" fmla="*/ 16 h 54"/>
                  <a:gd name="T4" fmla="*/ 56 w 65"/>
                  <a:gd name="T5" fmla="*/ 7 h 54"/>
                  <a:gd name="T6" fmla="*/ 45 w 65"/>
                  <a:gd name="T7" fmla="*/ 1 h 54"/>
                  <a:gd name="T8" fmla="*/ 33 w 65"/>
                  <a:gd name="T9" fmla="*/ 0 h 54"/>
                  <a:gd name="T10" fmla="*/ 20 w 65"/>
                  <a:gd name="T11" fmla="*/ 1 h 54"/>
                  <a:gd name="T12" fmla="*/ 10 w 65"/>
                  <a:gd name="T13" fmla="*/ 7 h 54"/>
                  <a:gd name="T14" fmla="*/ 3 w 65"/>
                  <a:gd name="T15" fmla="*/ 16 h 54"/>
                  <a:gd name="T16" fmla="*/ 0 w 65"/>
                  <a:gd name="T17" fmla="*/ 27 h 54"/>
                  <a:gd name="T18" fmla="*/ 3 w 65"/>
                  <a:gd name="T19" fmla="*/ 37 h 54"/>
                  <a:gd name="T20" fmla="*/ 10 w 65"/>
                  <a:gd name="T21" fmla="*/ 46 h 54"/>
                  <a:gd name="T22" fmla="*/ 20 w 65"/>
                  <a:gd name="T23" fmla="*/ 52 h 54"/>
                  <a:gd name="T24" fmla="*/ 33 w 65"/>
                  <a:gd name="T25" fmla="*/ 54 h 54"/>
                  <a:gd name="T26" fmla="*/ 45 w 65"/>
                  <a:gd name="T27" fmla="*/ 52 h 54"/>
                  <a:gd name="T28" fmla="*/ 56 w 65"/>
                  <a:gd name="T29" fmla="*/ 46 h 54"/>
                  <a:gd name="T30" fmla="*/ 62 w 65"/>
                  <a:gd name="T31" fmla="*/ 37 h 54"/>
                  <a:gd name="T32" fmla="*/ 65 w 65"/>
                  <a:gd name="T33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54">
                    <a:moveTo>
                      <a:pt x="65" y="27"/>
                    </a:moveTo>
                    <a:lnTo>
                      <a:pt x="62" y="16"/>
                    </a:lnTo>
                    <a:lnTo>
                      <a:pt x="56" y="7"/>
                    </a:lnTo>
                    <a:lnTo>
                      <a:pt x="45" y="1"/>
                    </a:lnTo>
                    <a:lnTo>
                      <a:pt x="33" y="0"/>
                    </a:lnTo>
                    <a:lnTo>
                      <a:pt x="20" y="1"/>
                    </a:lnTo>
                    <a:lnTo>
                      <a:pt x="10" y="7"/>
                    </a:lnTo>
                    <a:lnTo>
                      <a:pt x="3" y="16"/>
                    </a:lnTo>
                    <a:lnTo>
                      <a:pt x="0" y="27"/>
                    </a:lnTo>
                    <a:lnTo>
                      <a:pt x="3" y="37"/>
                    </a:lnTo>
                    <a:lnTo>
                      <a:pt x="10" y="46"/>
                    </a:lnTo>
                    <a:lnTo>
                      <a:pt x="20" y="52"/>
                    </a:lnTo>
                    <a:lnTo>
                      <a:pt x="33" y="54"/>
                    </a:lnTo>
                    <a:lnTo>
                      <a:pt x="45" y="52"/>
                    </a:lnTo>
                    <a:lnTo>
                      <a:pt x="56" y="46"/>
                    </a:lnTo>
                    <a:lnTo>
                      <a:pt x="62" y="37"/>
                    </a:lnTo>
                    <a:lnTo>
                      <a:pt x="65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07" name="Line 247"/>
              <p:cNvSpPr>
                <a:spLocks noChangeShapeType="1"/>
              </p:cNvSpPr>
              <p:nvPr/>
            </p:nvSpPr>
            <p:spPr bwMode="auto">
              <a:xfrm>
                <a:off x="1000" y="3000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08" name="Line 248"/>
              <p:cNvSpPr>
                <a:spLocks noChangeShapeType="1"/>
              </p:cNvSpPr>
              <p:nvPr/>
            </p:nvSpPr>
            <p:spPr bwMode="auto">
              <a:xfrm>
                <a:off x="1053" y="3000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09" name="Line 249"/>
              <p:cNvSpPr>
                <a:spLocks noChangeShapeType="1"/>
              </p:cNvSpPr>
              <p:nvPr/>
            </p:nvSpPr>
            <p:spPr bwMode="auto">
              <a:xfrm flipV="1">
                <a:off x="1000" y="2974"/>
                <a:ext cx="1" cy="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10" name="Line 250"/>
              <p:cNvSpPr>
                <a:spLocks noChangeShapeType="1"/>
              </p:cNvSpPr>
              <p:nvPr/>
            </p:nvSpPr>
            <p:spPr bwMode="auto">
              <a:xfrm flipV="1">
                <a:off x="1073" y="2974"/>
                <a:ext cx="1" cy="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11" name="Freeform 251"/>
              <p:cNvSpPr>
                <a:spLocks/>
              </p:cNvSpPr>
              <p:nvPr/>
            </p:nvSpPr>
            <p:spPr bwMode="auto">
              <a:xfrm>
                <a:off x="1020" y="2974"/>
                <a:ext cx="32" cy="54"/>
              </a:xfrm>
              <a:custGeom>
                <a:avLst/>
                <a:gdLst>
                  <a:gd name="T0" fmla="*/ 65 w 65"/>
                  <a:gd name="T1" fmla="*/ 26 h 54"/>
                  <a:gd name="T2" fmla="*/ 62 w 65"/>
                  <a:gd name="T3" fmla="*/ 15 h 54"/>
                  <a:gd name="T4" fmla="*/ 55 w 65"/>
                  <a:gd name="T5" fmla="*/ 7 h 54"/>
                  <a:gd name="T6" fmla="*/ 45 w 65"/>
                  <a:gd name="T7" fmla="*/ 2 h 54"/>
                  <a:gd name="T8" fmla="*/ 32 w 65"/>
                  <a:gd name="T9" fmla="*/ 0 h 54"/>
                  <a:gd name="T10" fmla="*/ 20 w 65"/>
                  <a:gd name="T11" fmla="*/ 2 h 54"/>
                  <a:gd name="T12" fmla="*/ 10 w 65"/>
                  <a:gd name="T13" fmla="*/ 7 h 54"/>
                  <a:gd name="T14" fmla="*/ 3 w 65"/>
                  <a:gd name="T15" fmla="*/ 15 h 54"/>
                  <a:gd name="T16" fmla="*/ 0 w 65"/>
                  <a:gd name="T17" fmla="*/ 26 h 54"/>
                  <a:gd name="T18" fmla="*/ 3 w 65"/>
                  <a:gd name="T19" fmla="*/ 37 h 54"/>
                  <a:gd name="T20" fmla="*/ 10 w 65"/>
                  <a:gd name="T21" fmla="*/ 46 h 54"/>
                  <a:gd name="T22" fmla="*/ 20 w 65"/>
                  <a:gd name="T23" fmla="*/ 52 h 54"/>
                  <a:gd name="T24" fmla="*/ 32 w 65"/>
                  <a:gd name="T25" fmla="*/ 54 h 54"/>
                  <a:gd name="T26" fmla="*/ 45 w 65"/>
                  <a:gd name="T27" fmla="*/ 52 h 54"/>
                  <a:gd name="T28" fmla="*/ 55 w 65"/>
                  <a:gd name="T29" fmla="*/ 46 h 54"/>
                  <a:gd name="T30" fmla="*/ 62 w 65"/>
                  <a:gd name="T31" fmla="*/ 37 h 54"/>
                  <a:gd name="T32" fmla="*/ 65 w 65"/>
                  <a:gd name="T33" fmla="*/ 2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54">
                    <a:moveTo>
                      <a:pt x="65" y="26"/>
                    </a:moveTo>
                    <a:lnTo>
                      <a:pt x="62" y="15"/>
                    </a:lnTo>
                    <a:lnTo>
                      <a:pt x="55" y="7"/>
                    </a:lnTo>
                    <a:lnTo>
                      <a:pt x="45" y="2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10" y="7"/>
                    </a:lnTo>
                    <a:lnTo>
                      <a:pt x="3" y="15"/>
                    </a:lnTo>
                    <a:lnTo>
                      <a:pt x="0" y="26"/>
                    </a:lnTo>
                    <a:lnTo>
                      <a:pt x="3" y="37"/>
                    </a:lnTo>
                    <a:lnTo>
                      <a:pt x="10" y="46"/>
                    </a:lnTo>
                    <a:lnTo>
                      <a:pt x="20" y="52"/>
                    </a:lnTo>
                    <a:lnTo>
                      <a:pt x="32" y="54"/>
                    </a:lnTo>
                    <a:lnTo>
                      <a:pt x="45" y="52"/>
                    </a:lnTo>
                    <a:lnTo>
                      <a:pt x="55" y="46"/>
                    </a:lnTo>
                    <a:lnTo>
                      <a:pt x="62" y="37"/>
                    </a:lnTo>
                    <a:lnTo>
                      <a:pt x="65" y="2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12" name="Line 252"/>
              <p:cNvSpPr>
                <a:spLocks noChangeShapeType="1"/>
              </p:cNvSpPr>
              <p:nvPr/>
            </p:nvSpPr>
            <p:spPr bwMode="auto">
              <a:xfrm>
                <a:off x="1073" y="2939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13" name="Line 253"/>
              <p:cNvSpPr>
                <a:spLocks noChangeShapeType="1"/>
              </p:cNvSpPr>
              <p:nvPr/>
            </p:nvSpPr>
            <p:spPr bwMode="auto">
              <a:xfrm>
                <a:off x="1127" y="2939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14" name="Line 254"/>
              <p:cNvSpPr>
                <a:spLocks noChangeShapeType="1"/>
              </p:cNvSpPr>
              <p:nvPr/>
            </p:nvSpPr>
            <p:spPr bwMode="auto">
              <a:xfrm flipV="1">
                <a:off x="1073" y="2911"/>
                <a:ext cx="1" cy="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15" name="Line 255"/>
              <p:cNvSpPr>
                <a:spLocks noChangeShapeType="1"/>
              </p:cNvSpPr>
              <p:nvPr/>
            </p:nvSpPr>
            <p:spPr bwMode="auto">
              <a:xfrm flipV="1">
                <a:off x="1147" y="2911"/>
                <a:ext cx="1" cy="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16" name="Freeform 256"/>
              <p:cNvSpPr>
                <a:spLocks/>
              </p:cNvSpPr>
              <p:nvPr/>
            </p:nvSpPr>
            <p:spPr bwMode="auto">
              <a:xfrm>
                <a:off x="1094" y="2912"/>
                <a:ext cx="32" cy="54"/>
              </a:xfrm>
              <a:custGeom>
                <a:avLst/>
                <a:gdLst>
                  <a:gd name="T0" fmla="*/ 65 w 65"/>
                  <a:gd name="T1" fmla="*/ 27 h 54"/>
                  <a:gd name="T2" fmla="*/ 62 w 65"/>
                  <a:gd name="T3" fmla="*/ 17 h 54"/>
                  <a:gd name="T4" fmla="*/ 55 w 65"/>
                  <a:gd name="T5" fmla="*/ 7 h 54"/>
                  <a:gd name="T6" fmla="*/ 45 w 65"/>
                  <a:gd name="T7" fmla="*/ 3 h 54"/>
                  <a:gd name="T8" fmla="*/ 32 w 65"/>
                  <a:gd name="T9" fmla="*/ 0 h 54"/>
                  <a:gd name="T10" fmla="*/ 19 w 65"/>
                  <a:gd name="T11" fmla="*/ 3 h 54"/>
                  <a:gd name="T12" fmla="*/ 9 w 65"/>
                  <a:gd name="T13" fmla="*/ 7 h 54"/>
                  <a:gd name="T14" fmla="*/ 2 w 65"/>
                  <a:gd name="T15" fmla="*/ 17 h 54"/>
                  <a:gd name="T16" fmla="*/ 0 w 65"/>
                  <a:gd name="T17" fmla="*/ 27 h 54"/>
                  <a:gd name="T18" fmla="*/ 2 w 65"/>
                  <a:gd name="T19" fmla="*/ 38 h 54"/>
                  <a:gd name="T20" fmla="*/ 9 w 65"/>
                  <a:gd name="T21" fmla="*/ 46 h 54"/>
                  <a:gd name="T22" fmla="*/ 19 w 65"/>
                  <a:gd name="T23" fmla="*/ 52 h 54"/>
                  <a:gd name="T24" fmla="*/ 32 w 65"/>
                  <a:gd name="T25" fmla="*/ 54 h 54"/>
                  <a:gd name="T26" fmla="*/ 45 w 65"/>
                  <a:gd name="T27" fmla="*/ 52 h 54"/>
                  <a:gd name="T28" fmla="*/ 55 w 65"/>
                  <a:gd name="T29" fmla="*/ 46 h 54"/>
                  <a:gd name="T30" fmla="*/ 62 w 65"/>
                  <a:gd name="T31" fmla="*/ 38 h 54"/>
                  <a:gd name="T32" fmla="*/ 65 w 65"/>
                  <a:gd name="T33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54">
                    <a:moveTo>
                      <a:pt x="65" y="27"/>
                    </a:moveTo>
                    <a:lnTo>
                      <a:pt x="62" y="17"/>
                    </a:lnTo>
                    <a:lnTo>
                      <a:pt x="55" y="7"/>
                    </a:lnTo>
                    <a:lnTo>
                      <a:pt x="45" y="3"/>
                    </a:lnTo>
                    <a:lnTo>
                      <a:pt x="32" y="0"/>
                    </a:lnTo>
                    <a:lnTo>
                      <a:pt x="19" y="3"/>
                    </a:lnTo>
                    <a:lnTo>
                      <a:pt x="9" y="7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2" y="38"/>
                    </a:lnTo>
                    <a:lnTo>
                      <a:pt x="9" y="46"/>
                    </a:lnTo>
                    <a:lnTo>
                      <a:pt x="19" y="52"/>
                    </a:lnTo>
                    <a:lnTo>
                      <a:pt x="32" y="54"/>
                    </a:lnTo>
                    <a:lnTo>
                      <a:pt x="45" y="52"/>
                    </a:lnTo>
                    <a:lnTo>
                      <a:pt x="55" y="46"/>
                    </a:lnTo>
                    <a:lnTo>
                      <a:pt x="62" y="38"/>
                    </a:lnTo>
                    <a:lnTo>
                      <a:pt x="65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17" name="Line 257"/>
              <p:cNvSpPr>
                <a:spLocks noChangeShapeType="1"/>
              </p:cNvSpPr>
              <p:nvPr/>
            </p:nvSpPr>
            <p:spPr bwMode="auto">
              <a:xfrm>
                <a:off x="1147" y="2992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18" name="Line 258"/>
              <p:cNvSpPr>
                <a:spLocks noChangeShapeType="1"/>
              </p:cNvSpPr>
              <p:nvPr/>
            </p:nvSpPr>
            <p:spPr bwMode="auto">
              <a:xfrm>
                <a:off x="1200" y="2992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19" name="Line 259"/>
              <p:cNvSpPr>
                <a:spLocks noChangeShapeType="1"/>
              </p:cNvSpPr>
              <p:nvPr/>
            </p:nvSpPr>
            <p:spPr bwMode="auto">
              <a:xfrm flipV="1">
                <a:off x="1147" y="2965"/>
                <a:ext cx="1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20" name="Line 260"/>
              <p:cNvSpPr>
                <a:spLocks noChangeShapeType="1"/>
              </p:cNvSpPr>
              <p:nvPr/>
            </p:nvSpPr>
            <p:spPr bwMode="auto">
              <a:xfrm flipV="1">
                <a:off x="1221" y="2965"/>
                <a:ext cx="1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21" name="Freeform 261"/>
              <p:cNvSpPr>
                <a:spLocks/>
              </p:cNvSpPr>
              <p:nvPr/>
            </p:nvSpPr>
            <p:spPr bwMode="auto">
              <a:xfrm>
                <a:off x="1168" y="2965"/>
                <a:ext cx="32" cy="55"/>
              </a:xfrm>
              <a:custGeom>
                <a:avLst/>
                <a:gdLst>
                  <a:gd name="T0" fmla="*/ 65 w 65"/>
                  <a:gd name="T1" fmla="*/ 28 h 55"/>
                  <a:gd name="T2" fmla="*/ 63 w 65"/>
                  <a:gd name="T3" fmla="*/ 17 h 55"/>
                  <a:gd name="T4" fmla="*/ 56 w 65"/>
                  <a:gd name="T5" fmla="*/ 9 h 55"/>
                  <a:gd name="T6" fmla="*/ 46 w 65"/>
                  <a:gd name="T7" fmla="*/ 3 h 55"/>
                  <a:gd name="T8" fmla="*/ 33 w 65"/>
                  <a:gd name="T9" fmla="*/ 0 h 55"/>
                  <a:gd name="T10" fmla="*/ 20 w 65"/>
                  <a:gd name="T11" fmla="*/ 3 h 55"/>
                  <a:gd name="T12" fmla="*/ 10 w 65"/>
                  <a:gd name="T13" fmla="*/ 9 h 55"/>
                  <a:gd name="T14" fmla="*/ 3 w 65"/>
                  <a:gd name="T15" fmla="*/ 17 h 55"/>
                  <a:gd name="T16" fmla="*/ 0 w 65"/>
                  <a:gd name="T17" fmla="*/ 28 h 55"/>
                  <a:gd name="T18" fmla="*/ 3 w 65"/>
                  <a:gd name="T19" fmla="*/ 38 h 55"/>
                  <a:gd name="T20" fmla="*/ 10 w 65"/>
                  <a:gd name="T21" fmla="*/ 46 h 55"/>
                  <a:gd name="T22" fmla="*/ 20 w 65"/>
                  <a:gd name="T23" fmla="*/ 52 h 55"/>
                  <a:gd name="T24" fmla="*/ 33 w 65"/>
                  <a:gd name="T25" fmla="*/ 55 h 55"/>
                  <a:gd name="T26" fmla="*/ 46 w 65"/>
                  <a:gd name="T27" fmla="*/ 52 h 55"/>
                  <a:gd name="T28" fmla="*/ 56 w 65"/>
                  <a:gd name="T29" fmla="*/ 46 h 55"/>
                  <a:gd name="T30" fmla="*/ 63 w 65"/>
                  <a:gd name="T31" fmla="*/ 38 h 55"/>
                  <a:gd name="T32" fmla="*/ 65 w 65"/>
                  <a:gd name="T33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55">
                    <a:moveTo>
                      <a:pt x="65" y="28"/>
                    </a:moveTo>
                    <a:lnTo>
                      <a:pt x="63" y="17"/>
                    </a:lnTo>
                    <a:lnTo>
                      <a:pt x="56" y="9"/>
                    </a:lnTo>
                    <a:lnTo>
                      <a:pt x="46" y="3"/>
                    </a:lnTo>
                    <a:lnTo>
                      <a:pt x="33" y="0"/>
                    </a:lnTo>
                    <a:lnTo>
                      <a:pt x="20" y="3"/>
                    </a:lnTo>
                    <a:lnTo>
                      <a:pt x="10" y="9"/>
                    </a:lnTo>
                    <a:lnTo>
                      <a:pt x="3" y="17"/>
                    </a:lnTo>
                    <a:lnTo>
                      <a:pt x="0" y="28"/>
                    </a:lnTo>
                    <a:lnTo>
                      <a:pt x="3" y="38"/>
                    </a:lnTo>
                    <a:lnTo>
                      <a:pt x="10" y="46"/>
                    </a:lnTo>
                    <a:lnTo>
                      <a:pt x="20" y="52"/>
                    </a:lnTo>
                    <a:lnTo>
                      <a:pt x="33" y="55"/>
                    </a:lnTo>
                    <a:lnTo>
                      <a:pt x="46" y="52"/>
                    </a:lnTo>
                    <a:lnTo>
                      <a:pt x="56" y="46"/>
                    </a:lnTo>
                    <a:lnTo>
                      <a:pt x="63" y="38"/>
                    </a:lnTo>
                    <a:lnTo>
                      <a:pt x="6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22" name="Line 262"/>
              <p:cNvSpPr>
                <a:spLocks noChangeShapeType="1"/>
              </p:cNvSpPr>
              <p:nvPr/>
            </p:nvSpPr>
            <p:spPr bwMode="auto">
              <a:xfrm>
                <a:off x="1221" y="3301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23" name="Line 263"/>
              <p:cNvSpPr>
                <a:spLocks noChangeShapeType="1"/>
              </p:cNvSpPr>
              <p:nvPr/>
            </p:nvSpPr>
            <p:spPr bwMode="auto">
              <a:xfrm>
                <a:off x="1275" y="3301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24" name="Line 264"/>
              <p:cNvSpPr>
                <a:spLocks noChangeShapeType="1"/>
              </p:cNvSpPr>
              <p:nvPr/>
            </p:nvSpPr>
            <p:spPr bwMode="auto">
              <a:xfrm flipV="1">
                <a:off x="1221" y="3274"/>
                <a:ext cx="1" cy="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25" name="Line 265"/>
              <p:cNvSpPr>
                <a:spLocks noChangeShapeType="1"/>
              </p:cNvSpPr>
              <p:nvPr/>
            </p:nvSpPr>
            <p:spPr bwMode="auto">
              <a:xfrm flipV="1">
                <a:off x="1295" y="3274"/>
                <a:ext cx="1" cy="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26" name="Freeform 266"/>
              <p:cNvSpPr>
                <a:spLocks/>
              </p:cNvSpPr>
              <p:nvPr/>
            </p:nvSpPr>
            <p:spPr bwMode="auto">
              <a:xfrm>
                <a:off x="1241" y="3273"/>
                <a:ext cx="33" cy="54"/>
              </a:xfrm>
              <a:custGeom>
                <a:avLst/>
                <a:gdLst>
                  <a:gd name="T0" fmla="*/ 65 w 65"/>
                  <a:gd name="T1" fmla="*/ 28 h 54"/>
                  <a:gd name="T2" fmla="*/ 62 w 65"/>
                  <a:gd name="T3" fmla="*/ 17 h 54"/>
                  <a:gd name="T4" fmla="*/ 56 w 65"/>
                  <a:gd name="T5" fmla="*/ 8 h 54"/>
                  <a:gd name="T6" fmla="*/ 44 w 65"/>
                  <a:gd name="T7" fmla="*/ 2 h 54"/>
                  <a:gd name="T8" fmla="*/ 33 w 65"/>
                  <a:gd name="T9" fmla="*/ 0 h 54"/>
                  <a:gd name="T10" fmla="*/ 20 w 65"/>
                  <a:gd name="T11" fmla="*/ 2 h 54"/>
                  <a:gd name="T12" fmla="*/ 10 w 65"/>
                  <a:gd name="T13" fmla="*/ 8 h 54"/>
                  <a:gd name="T14" fmla="*/ 3 w 65"/>
                  <a:gd name="T15" fmla="*/ 17 h 54"/>
                  <a:gd name="T16" fmla="*/ 0 w 65"/>
                  <a:gd name="T17" fmla="*/ 28 h 54"/>
                  <a:gd name="T18" fmla="*/ 3 w 65"/>
                  <a:gd name="T19" fmla="*/ 38 h 54"/>
                  <a:gd name="T20" fmla="*/ 10 w 65"/>
                  <a:gd name="T21" fmla="*/ 47 h 54"/>
                  <a:gd name="T22" fmla="*/ 20 w 65"/>
                  <a:gd name="T23" fmla="*/ 53 h 54"/>
                  <a:gd name="T24" fmla="*/ 33 w 65"/>
                  <a:gd name="T25" fmla="*/ 54 h 54"/>
                  <a:gd name="T26" fmla="*/ 44 w 65"/>
                  <a:gd name="T27" fmla="*/ 53 h 54"/>
                  <a:gd name="T28" fmla="*/ 56 w 65"/>
                  <a:gd name="T29" fmla="*/ 47 h 54"/>
                  <a:gd name="T30" fmla="*/ 62 w 65"/>
                  <a:gd name="T31" fmla="*/ 38 h 54"/>
                  <a:gd name="T32" fmla="*/ 65 w 65"/>
                  <a:gd name="T33" fmla="*/ 2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54">
                    <a:moveTo>
                      <a:pt x="65" y="28"/>
                    </a:moveTo>
                    <a:lnTo>
                      <a:pt x="62" y="17"/>
                    </a:lnTo>
                    <a:lnTo>
                      <a:pt x="56" y="8"/>
                    </a:lnTo>
                    <a:lnTo>
                      <a:pt x="44" y="2"/>
                    </a:lnTo>
                    <a:lnTo>
                      <a:pt x="33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7"/>
                    </a:lnTo>
                    <a:lnTo>
                      <a:pt x="0" y="28"/>
                    </a:lnTo>
                    <a:lnTo>
                      <a:pt x="3" y="38"/>
                    </a:lnTo>
                    <a:lnTo>
                      <a:pt x="10" y="47"/>
                    </a:lnTo>
                    <a:lnTo>
                      <a:pt x="20" y="53"/>
                    </a:lnTo>
                    <a:lnTo>
                      <a:pt x="33" y="54"/>
                    </a:lnTo>
                    <a:lnTo>
                      <a:pt x="44" y="53"/>
                    </a:lnTo>
                    <a:lnTo>
                      <a:pt x="56" y="47"/>
                    </a:lnTo>
                    <a:lnTo>
                      <a:pt x="62" y="38"/>
                    </a:lnTo>
                    <a:lnTo>
                      <a:pt x="6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27" name="Line 267"/>
              <p:cNvSpPr>
                <a:spLocks noChangeShapeType="1"/>
              </p:cNvSpPr>
              <p:nvPr/>
            </p:nvSpPr>
            <p:spPr bwMode="auto">
              <a:xfrm>
                <a:off x="1295" y="2895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28" name="Line 268"/>
              <p:cNvSpPr>
                <a:spLocks noChangeShapeType="1"/>
              </p:cNvSpPr>
              <p:nvPr/>
            </p:nvSpPr>
            <p:spPr bwMode="auto">
              <a:xfrm>
                <a:off x="1348" y="2895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29" name="Line 269"/>
              <p:cNvSpPr>
                <a:spLocks noChangeShapeType="1"/>
              </p:cNvSpPr>
              <p:nvPr/>
            </p:nvSpPr>
            <p:spPr bwMode="auto">
              <a:xfrm flipV="1">
                <a:off x="1295" y="2869"/>
                <a:ext cx="1" cy="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30" name="Line 270"/>
              <p:cNvSpPr>
                <a:spLocks noChangeShapeType="1"/>
              </p:cNvSpPr>
              <p:nvPr/>
            </p:nvSpPr>
            <p:spPr bwMode="auto">
              <a:xfrm flipV="1">
                <a:off x="1369" y="2869"/>
                <a:ext cx="1" cy="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31" name="Freeform 271"/>
              <p:cNvSpPr>
                <a:spLocks/>
              </p:cNvSpPr>
              <p:nvPr/>
            </p:nvSpPr>
            <p:spPr bwMode="auto">
              <a:xfrm>
                <a:off x="1315" y="2868"/>
                <a:ext cx="32" cy="54"/>
              </a:xfrm>
              <a:custGeom>
                <a:avLst/>
                <a:gdLst>
                  <a:gd name="T0" fmla="*/ 65 w 65"/>
                  <a:gd name="T1" fmla="*/ 27 h 54"/>
                  <a:gd name="T2" fmla="*/ 62 w 65"/>
                  <a:gd name="T3" fmla="*/ 16 h 54"/>
                  <a:gd name="T4" fmla="*/ 55 w 65"/>
                  <a:gd name="T5" fmla="*/ 8 h 54"/>
                  <a:gd name="T6" fmla="*/ 44 w 65"/>
                  <a:gd name="T7" fmla="*/ 2 h 54"/>
                  <a:gd name="T8" fmla="*/ 32 w 65"/>
                  <a:gd name="T9" fmla="*/ 0 h 54"/>
                  <a:gd name="T10" fmla="*/ 20 w 65"/>
                  <a:gd name="T11" fmla="*/ 2 h 54"/>
                  <a:gd name="T12" fmla="*/ 8 w 65"/>
                  <a:gd name="T13" fmla="*/ 8 h 54"/>
                  <a:gd name="T14" fmla="*/ 3 w 65"/>
                  <a:gd name="T15" fmla="*/ 16 h 54"/>
                  <a:gd name="T16" fmla="*/ 0 w 65"/>
                  <a:gd name="T17" fmla="*/ 27 h 54"/>
                  <a:gd name="T18" fmla="*/ 3 w 65"/>
                  <a:gd name="T19" fmla="*/ 38 h 54"/>
                  <a:gd name="T20" fmla="*/ 8 w 65"/>
                  <a:gd name="T21" fmla="*/ 47 h 54"/>
                  <a:gd name="T22" fmla="*/ 20 w 65"/>
                  <a:gd name="T23" fmla="*/ 53 h 54"/>
                  <a:gd name="T24" fmla="*/ 32 w 65"/>
                  <a:gd name="T25" fmla="*/ 54 h 54"/>
                  <a:gd name="T26" fmla="*/ 44 w 65"/>
                  <a:gd name="T27" fmla="*/ 53 h 54"/>
                  <a:gd name="T28" fmla="*/ 55 w 65"/>
                  <a:gd name="T29" fmla="*/ 47 h 54"/>
                  <a:gd name="T30" fmla="*/ 62 w 65"/>
                  <a:gd name="T31" fmla="*/ 38 h 54"/>
                  <a:gd name="T32" fmla="*/ 65 w 65"/>
                  <a:gd name="T33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54">
                    <a:moveTo>
                      <a:pt x="65" y="27"/>
                    </a:moveTo>
                    <a:lnTo>
                      <a:pt x="62" y="16"/>
                    </a:lnTo>
                    <a:lnTo>
                      <a:pt x="55" y="8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8" y="8"/>
                    </a:lnTo>
                    <a:lnTo>
                      <a:pt x="3" y="16"/>
                    </a:lnTo>
                    <a:lnTo>
                      <a:pt x="0" y="27"/>
                    </a:lnTo>
                    <a:lnTo>
                      <a:pt x="3" y="38"/>
                    </a:lnTo>
                    <a:lnTo>
                      <a:pt x="8" y="47"/>
                    </a:lnTo>
                    <a:lnTo>
                      <a:pt x="20" y="53"/>
                    </a:lnTo>
                    <a:lnTo>
                      <a:pt x="32" y="54"/>
                    </a:lnTo>
                    <a:lnTo>
                      <a:pt x="44" y="53"/>
                    </a:lnTo>
                    <a:lnTo>
                      <a:pt x="55" y="47"/>
                    </a:lnTo>
                    <a:lnTo>
                      <a:pt x="62" y="38"/>
                    </a:lnTo>
                    <a:lnTo>
                      <a:pt x="65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32" name="Line 272"/>
              <p:cNvSpPr>
                <a:spLocks noChangeShapeType="1"/>
              </p:cNvSpPr>
              <p:nvPr/>
            </p:nvSpPr>
            <p:spPr bwMode="auto">
              <a:xfrm>
                <a:off x="1369" y="3115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33" name="Line 273"/>
              <p:cNvSpPr>
                <a:spLocks noChangeShapeType="1"/>
              </p:cNvSpPr>
              <p:nvPr/>
            </p:nvSpPr>
            <p:spPr bwMode="auto">
              <a:xfrm>
                <a:off x="1422" y="3115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34" name="Line 274"/>
              <p:cNvSpPr>
                <a:spLocks noChangeShapeType="1"/>
              </p:cNvSpPr>
              <p:nvPr/>
            </p:nvSpPr>
            <p:spPr bwMode="auto">
              <a:xfrm flipV="1">
                <a:off x="1369" y="3088"/>
                <a:ext cx="1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35" name="Line 275"/>
              <p:cNvSpPr>
                <a:spLocks noChangeShapeType="1"/>
              </p:cNvSpPr>
              <p:nvPr/>
            </p:nvSpPr>
            <p:spPr bwMode="auto">
              <a:xfrm flipV="1">
                <a:off x="1442" y="3088"/>
                <a:ext cx="1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36" name="Freeform 276"/>
              <p:cNvSpPr>
                <a:spLocks/>
              </p:cNvSpPr>
              <p:nvPr/>
            </p:nvSpPr>
            <p:spPr bwMode="auto">
              <a:xfrm>
                <a:off x="1389" y="3088"/>
                <a:ext cx="33" cy="55"/>
              </a:xfrm>
              <a:custGeom>
                <a:avLst/>
                <a:gdLst>
                  <a:gd name="T0" fmla="*/ 65 w 65"/>
                  <a:gd name="T1" fmla="*/ 27 h 55"/>
                  <a:gd name="T2" fmla="*/ 62 w 65"/>
                  <a:gd name="T3" fmla="*/ 17 h 55"/>
                  <a:gd name="T4" fmla="*/ 57 w 65"/>
                  <a:gd name="T5" fmla="*/ 8 h 55"/>
                  <a:gd name="T6" fmla="*/ 45 w 65"/>
                  <a:gd name="T7" fmla="*/ 3 h 55"/>
                  <a:gd name="T8" fmla="*/ 33 w 65"/>
                  <a:gd name="T9" fmla="*/ 0 h 55"/>
                  <a:gd name="T10" fmla="*/ 20 w 65"/>
                  <a:gd name="T11" fmla="*/ 3 h 55"/>
                  <a:gd name="T12" fmla="*/ 10 w 65"/>
                  <a:gd name="T13" fmla="*/ 8 h 55"/>
                  <a:gd name="T14" fmla="*/ 3 w 65"/>
                  <a:gd name="T15" fmla="*/ 17 h 55"/>
                  <a:gd name="T16" fmla="*/ 0 w 65"/>
                  <a:gd name="T17" fmla="*/ 27 h 55"/>
                  <a:gd name="T18" fmla="*/ 3 w 65"/>
                  <a:gd name="T19" fmla="*/ 38 h 55"/>
                  <a:gd name="T20" fmla="*/ 10 w 65"/>
                  <a:gd name="T21" fmla="*/ 46 h 55"/>
                  <a:gd name="T22" fmla="*/ 20 w 65"/>
                  <a:gd name="T23" fmla="*/ 52 h 55"/>
                  <a:gd name="T24" fmla="*/ 33 w 65"/>
                  <a:gd name="T25" fmla="*/ 55 h 55"/>
                  <a:gd name="T26" fmla="*/ 45 w 65"/>
                  <a:gd name="T27" fmla="*/ 52 h 55"/>
                  <a:gd name="T28" fmla="*/ 57 w 65"/>
                  <a:gd name="T29" fmla="*/ 46 h 55"/>
                  <a:gd name="T30" fmla="*/ 62 w 65"/>
                  <a:gd name="T31" fmla="*/ 38 h 55"/>
                  <a:gd name="T32" fmla="*/ 65 w 65"/>
                  <a:gd name="T33" fmla="*/ 2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55">
                    <a:moveTo>
                      <a:pt x="65" y="27"/>
                    </a:moveTo>
                    <a:lnTo>
                      <a:pt x="62" y="17"/>
                    </a:lnTo>
                    <a:lnTo>
                      <a:pt x="57" y="8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0" y="3"/>
                    </a:lnTo>
                    <a:lnTo>
                      <a:pt x="10" y="8"/>
                    </a:lnTo>
                    <a:lnTo>
                      <a:pt x="3" y="17"/>
                    </a:lnTo>
                    <a:lnTo>
                      <a:pt x="0" y="27"/>
                    </a:lnTo>
                    <a:lnTo>
                      <a:pt x="3" y="38"/>
                    </a:lnTo>
                    <a:lnTo>
                      <a:pt x="10" y="46"/>
                    </a:lnTo>
                    <a:lnTo>
                      <a:pt x="20" y="52"/>
                    </a:lnTo>
                    <a:lnTo>
                      <a:pt x="33" y="55"/>
                    </a:lnTo>
                    <a:lnTo>
                      <a:pt x="45" y="52"/>
                    </a:lnTo>
                    <a:lnTo>
                      <a:pt x="57" y="46"/>
                    </a:lnTo>
                    <a:lnTo>
                      <a:pt x="62" y="38"/>
                    </a:lnTo>
                    <a:lnTo>
                      <a:pt x="65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37" name="Line 277"/>
              <p:cNvSpPr>
                <a:spLocks noChangeShapeType="1"/>
              </p:cNvSpPr>
              <p:nvPr/>
            </p:nvSpPr>
            <p:spPr bwMode="auto">
              <a:xfrm>
                <a:off x="1442" y="2980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38" name="Line 278"/>
              <p:cNvSpPr>
                <a:spLocks noChangeShapeType="1"/>
              </p:cNvSpPr>
              <p:nvPr/>
            </p:nvSpPr>
            <p:spPr bwMode="auto">
              <a:xfrm>
                <a:off x="1496" y="2980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39" name="Line 279"/>
              <p:cNvSpPr>
                <a:spLocks noChangeShapeType="1"/>
              </p:cNvSpPr>
              <p:nvPr/>
            </p:nvSpPr>
            <p:spPr bwMode="auto">
              <a:xfrm flipV="1">
                <a:off x="1442" y="2952"/>
                <a:ext cx="1" cy="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40" name="Line 280"/>
              <p:cNvSpPr>
                <a:spLocks noChangeShapeType="1"/>
              </p:cNvSpPr>
              <p:nvPr/>
            </p:nvSpPr>
            <p:spPr bwMode="auto">
              <a:xfrm flipV="1">
                <a:off x="1516" y="2952"/>
                <a:ext cx="1" cy="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41" name="Freeform 281"/>
              <p:cNvSpPr>
                <a:spLocks/>
              </p:cNvSpPr>
              <p:nvPr/>
            </p:nvSpPr>
            <p:spPr bwMode="auto">
              <a:xfrm>
                <a:off x="1463" y="2952"/>
                <a:ext cx="32" cy="54"/>
              </a:xfrm>
              <a:custGeom>
                <a:avLst/>
                <a:gdLst>
                  <a:gd name="T0" fmla="*/ 65 w 65"/>
                  <a:gd name="T1" fmla="*/ 28 h 54"/>
                  <a:gd name="T2" fmla="*/ 64 w 65"/>
                  <a:gd name="T3" fmla="*/ 17 h 54"/>
                  <a:gd name="T4" fmla="*/ 57 w 65"/>
                  <a:gd name="T5" fmla="*/ 8 h 54"/>
                  <a:gd name="T6" fmla="*/ 46 w 65"/>
                  <a:gd name="T7" fmla="*/ 2 h 54"/>
                  <a:gd name="T8" fmla="*/ 34 w 65"/>
                  <a:gd name="T9" fmla="*/ 0 h 54"/>
                  <a:gd name="T10" fmla="*/ 21 w 65"/>
                  <a:gd name="T11" fmla="*/ 2 h 54"/>
                  <a:gd name="T12" fmla="*/ 10 w 65"/>
                  <a:gd name="T13" fmla="*/ 8 h 54"/>
                  <a:gd name="T14" fmla="*/ 3 w 65"/>
                  <a:gd name="T15" fmla="*/ 17 h 54"/>
                  <a:gd name="T16" fmla="*/ 0 w 65"/>
                  <a:gd name="T17" fmla="*/ 28 h 54"/>
                  <a:gd name="T18" fmla="*/ 3 w 65"/>
                  <a:gd name="T19" fmla="*/ 39 h 54"/>
                  <a:gd name="T20" fmla="*/ 10 w 65"/>
                  <a:gd name="T21" fmla="*/ 47 h 54"/>
                  <a:gd name="T22" fmla="*/ 21 w 65"/>
                  <a:gd name="T23" fmla="*/ 53 h 54"/>
                  <a:gd name="T24" fmla="*/ 34 w 65"/>
                  <a:gd name="T25" fmla="*/ 54 h 54"/>
                  <a:gd name="T26" fmla="*/ 46 w 65"/>
                  <a:gd name="T27" fmla="*/ 53 h 54"/>
                  <a:gd name="T28" fmla="*/ 57 w 65"/>
                  <a:gd name="T29" fmla="*/ 47 h 54"/>
                  <a:gd name="T30" fmla="*/ 64 w 65"/>
                  <a:gd name="T31" fmla="*/ 39 h 54"/>
                  <a:gd name="T32" fmla="*/ 65 w 65"/>
                  <a:gd name="T33" fmla="*/ 2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54">
                    <a:moveTo>
                      <a:pt x="65" y="28"/>
                    </a:moveTo>
                    <a:lnTo>
                      <a:pt x="64" y="17"/>
                    </a:lnTo>
                    <a:lnTo>
                      <a:pt x="57" y="8"/>
                    </a:lnTo>
                    <a:lnTo>
                      <a:pt x="46" y="2"/>
                    </a:lnTo>
                    <a:lnTo>
                      <a:pt x="34" y="0"/>
                    </a:lnTo>
                    <a:lnTo>
                      <a:pt x="21" y="2"/>
                    </a:lnTo>
                    <a:lnTo>
                      <a:pt x="10" y="8"/>
                    </a:lnTo>
                    <a:lnTo>
                      <a:pt x="3" y="17"/>
                    </a:lnTo>
                    <a:lnTo>
                      <a:pt x="0" y="28"/>
                    </a:lnTo>
                    <a:lnTo>
                      <a:pt x="3" y="39"/>
                    </a:lnTo>
                    <a:lnTo>
                      <a:pt x="10" y="47"/>
                    </a:lnTo>
                    <a:lnTo>
                      <a:pt x="21" y="53"/>
                    </a:lnTo>
                    <a:lnTo>
                      <a:pt x="34" y="54"/>
                    </a:lnTo>
                    <a:lnTo>
                      <a:pt x="46" y="53"/>
                    </a:lnTo>
                    <a:lnTo>
                      <a:pt x="57" y="47"/>
                    </a:lnTo>
                    <a:lnTo>
                      <a:pt x="64" y="39"/>
                    </a:lnTo>
                    <a:lnTo>
                      <a:pt x="6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42" name="Line 282"/>
              <p:cNvSpPr>
                <a:spLocks noChangeShapeType="1"/>
              </p:cNvSpPr>
              <p:nvPr/>
            </p:nvSpPr>
            <p:spPr bwMode="auto">
              <a:xfrm>
                <a:off x="1516" y="2952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43" name="Line 283"/>
              <p:cNvSpPr>
                <a:spLocks noChangeShapeType="1"/>
              </p:cNvSpPr>
              <p:nvPr/>
            </p:nvSpPr>
            <p:spPr bwMode="auto">
              <a:xfrm>
                <a:off x="1569" y="2952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44" name="Line 284"/>
              <p:cNvSpPr>
                <a:spLocks noChangeShapeType="1"/>
              </p:cNvSpPr>
              <p:nvPr/>
            </p:nvSpPr>
            <p:spPr bwMode="auto">
              <a:xfrm flipV="1">
                <a:off x="1516" y="2925"/>
                <a:ext cx="1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45" name="Line 285"/>
              <p:cNvSpPr>
                <a:spLocks noChangeShapeType="1"/>
              </p:cNvSpPr>
              <p:nvPr/>
            </p:nvSpPr>
            <p:spPr bwMode="auto">
              <a:xfrm flipV="1">
                <a:off x="1590" y="2925"/>
                <a:ext cx="1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46" name="Freeform 286"/>
              <p:cNvSpPr>
                <a:spLocks/>
              </p:cNvSpPr>
              <p:nvPr/>
            </p:nvSpPr>
            <p:spPr bwMode="auto">
              <a:xfrm>
                <a:off x="1537" y="2924"/>
                <a:ext cx="32" cy="55"/>
              </a:xfrm>
              <a:custGeom>
                <a:avLst/>
                <a:gdLst>
                  <a:gd name="T0" fmla="*/ 65 w 65"/>
                  <a:gd name="T1" fmla="*/ 28 h 55"/>
                  <a:gd name="T2" fmla="*/ 62 w 65"/>
                  <a:gd name="T3" fmla="*/ 17 h 55"/>
                  <a:gd name="T4" fmla="*/ 55 w 65"/>
                  <a:gd name="T5" fmla="*/ 9 h 55"/>
                  <a:gd name="T6" fmla="*/ 45 w 65"/>
                  <a:gd name="T7" fmla="*/ 3 h 55"/>
                  <a:gd name="T8" fmla="*/ 33 w 65"/>
                  <a:gd name="T9" fmla="*/ 0 h 55"/>
                  <a:gd name="T10" fmla="*/ 20 w 65"/>
                  <a:gd name="T11" fmla="*/ 3 h 55"/>
                  <a:gd name="T12" fmla="*/ 10 w 65"/>
                  <a:gd name="T13" fmla="*/ 9 h 55"/>
                  <a:gd name="T14" fmla="*/ 3 w 65"/>
                  <a:gd name="T15" fmla="*/ 17 h 55"/>
                  <a:gd name="T16" fmla="*/ 0 w 65"/>
                  <a:gd name="T17" fmla="*/ 28 h 55"/>
                  <a:gd name="T18" fmla="*/ 3 w 65"/>
                  <a:gd name="T19" fmla="*/ 39 h 55"/>
                  <a:gd name="T20" fmla="*/ 10 w 65"/>
                  <a:gd name="T21" fmla="*/ 47 h 55"/>
                  <a:gd name="T22" fmla="*/ 20 w 65"/>
                  <a:gd name="T23" fmla="*/ 53 h 55"/>
                  <a:gd name="T24" fmla="*/ 33 w 65"/>
                  <a:gd name="T25" fmla="*/ 55 h 55"/>
                  <a:gd name="T26" fmla="*/ 45 w 65"/>
                  <a:gd name="T27" fmla="*/ 53 h 55"/>
                  <a:gd name="T28" fmla="*/ 55 w 65"/>
                  <a:gd name="T29" fmla="*/ 47 h 55"/>
                  <a:gd name="T30" fmla="*/ 62 w 65"/>
                  <a:gd name="T31" fmla="*/ 39 h 55"/>
                  <a:gd name="T32" fmla="*/ 65 w 65"/>
                  <a:gd name="T33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55">
                    <a:moveTo>
                      <a:pt x="65" y="28"/>
                    </a:moveTo>
                    <a:lnTo>
                      <a:pt x="62" y="17"/>
                    </a:lnTo>
                    <a:lnTo>
                      <a:pt x="55" y="9"/>
                    </a:lnTo>
                    <a:lnTo>
                      <a:pt x="45" y="3"/>
                    </a:lnTo>
                    <a:lnTo>
                      <a:pt x="33" y="0"/>
                    </a:lnTo>
                    <a:lnTo>
                      <a:pt x="20" y="3"/>
                    </a:lnTo>
                    <a:lnTo>
                      <a:pt x="10" y="9"/>
                    </a:lnTo>
                    <a:lnTo>
                      <a:pt x="3" y="17"/>
                    </a:lnTo>
                    <a:lnTo>
                      <a:pt x="0" y="28"/>
                    </a:lnTo>
                    <a:lnTo>
                      <a:pt x="3" y="39"/>
                    </a:lnTo>
                    <a:lnTo>
                      <a:pt x="10" y="47"/>
                    </a:lnTo>
                    <a:lnTo>
                      <a:pt x="20" y="53"/>
                    </a:lnTo>
                    <a:lnTo>
                      <a:pt x="33" y="55"/>
                    </a:lnTo>
                    <a:lnTo>
                      <a:pt x="45" y="53"/>
                    </a:lnTo>
                    <a:lnTo>
                      <a:pt x="55" y="47"/>
                    </a:lnTo>
                    <a:lnTo>
                      <a:pt x="62" y="39"/>
                    </a:lnTo>
                    <a:lnTo>
                      <a:pt x="6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47" name="Line 287"/>
              <p:cNvSpPr>
                <a:spLocks noChangeShapeType="1"/>
              </p:cNvSpPr>
              <p:nvPr/>
            </p:nvSpPr>
            <p:spPr bwMode="auto">
              <a:xfrm>
                <a:off x="1590" y="2987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48" name="Line 288"/>
              <p:cNvSpPr>
                <a:spLocks noChangeShapeType="1"/>
              </p:cNvSpPr>
              <p:nvPr/>
            </p:nvSpPr>
            <p:spPr bwMode="auto">
              <a:xfrm>
                <a:off x="1644" y="2987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49" name="Line 289"/>
              <p:cNvSpPr>
                <a:spLocks noChangeShapeType="1"/>
              </p:cNvSpPr>
              <p:nvPr/>
            </p:nvSpPr>
            <p:spPr bwMode="auto">
              <a:xfrm flipV="1">
                <a:off x="1590" y="2959"/>
                <a:ext cx="1" cy="5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50" name="Line 290"/>
              <p:cNvSpPr>
                <a:spLocks noChangeShapeType="1"/>
              </p:cNvSpPr>
              <p:nvPr/>
            </p:nvSpPr>
            <p:spPr bwMode="auto">
              <a:xfrm flipV="1">
                <a:off x="1664" y="2959"/>
                <a:ext cx="1" cy="5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51" name="Freeform 291"/>
              <p:cNvSpPr>
                <a:spLocks/>
              </p:cNvSpPr>
              <p:nvPr/>
            </p:nvSpPr>
            <p:spPr bwMode="auto">
              <a:xfrm>
                <a:off x="1610" y="2960"/>
                <a:ext cx="33" cy="55"/>
              </a:xfrm>
              <a:custGeom>
                <a:avLst/>
                <a:gdLst>
                  <a:gd name="T0" fmla="*/ 65 w 65"/>
                  <a:gd name="T1" fmla="*/ 27 h 55"/>
                  <a:gd name="T2" fmla="*/ 62 w 65"/>
                  <a:gd name="T3" fmla="*/ 16 h 55"/>
                  <a:gd name="T4" fmla="*/ 55 w 65"/>
                  <a:gd name="T5" fmla="*/ 8 h 55"/>
                  <a:gd name="T6" fmla="*/ 45 w 65"/>
                  <a:gd name="T7" fmla="*/ 2 h 55"/>
                  <a:gd name="T8" fmla="*/ 32 w 65"/>
                  <a:gd name="T9" fmla="*/ 0 h 55"/>
                  <a:gd name="T10" fmla="*/ 20 w 65"/>
                  <a:gd name="T11" fmla="*/ 2 h 55"/>
                  <a:gd name="T12" fmla="*/ 9 w 65"/>
                  <a:gd name="T13" fmla="*/ 8 h 55"/>
                  <a:gd name="T14" fmla="*/ 3 w 65"/>
                  <a:gd name="T15" fmla="*/ 16 h 55"/>
                  <a:gd name="T16" fmla="*/ 0 w 65"/>
                  <a:gd name="T17" fmla="*/ 27 h 55"/>
                  <a:gd name="T18" fmla="*/ 3 w 65"/>
                  <a:gd name="T19" fmla="*/ 38 h 55"/>
                  <a:gd name="T20" fmla="*/ 9 w 65"/>
                  <a:gd name="T21" fmla="*/ 46 h 55"/>
                  <a:gd name="T22" fmla="*/ 20 w 65"/>
                  <a:gd name="T23" fmla="*/ 52 h 55"/>
                  <a:gd name="T24" fmla="*/ 32 w 65"/>
                  <a:gd name="T25" fmla="*/ 55 h 55"/>
                  <a:gd name="T26" fmla="*/ 45 w 65"/>
                  <a:gd name="T27" fmla="*/ 52 h 55"/>
                  <a:gd name="T28" fmla="*/ 55 w 65"/>
                  <a:gd name="T29" fmla="*/ 46 h 55"/>
                  <a:gd name="T30" fmla="*/ 62 w 65"/>
                  <a:gd name="T31" fmla="*/ 38 h 55"/>
                  <a:gd name="T32" fmla="*/ 65 w 65"/>
                  <a:gd name="T33" fmla="*/ 2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55">
                    <a:moveTo>
                      <a:pt x="65" y="27"/>
                    </a:moveTo>
                    <a:lnTo>
                      <a:pt x="62" y="16"/>
                    </a:lnTo>
                    <a:lnTo>
                      <a:pt x="55" y="8"/>
                    </a:lnTo>
                    <a:lnTo>
                      <a:pt x="45" y="2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9" y="8"/>
                    </a:lnTo>
                    <a:lnTo>
                      <a:pt x="3" y="16"/>
                    </a:lnTo>
                    <a:lnTo>
                      <a:pt x="0" y="27"/>
                    </a:lnTo>
                    <a:lnTo>
                      <a:pt x="3" y="38"/>
                    </a:lnTo>
                    <a:lnTo>
                      <a:pt x="9" y="46"/>
                    </a:lnTo>
                    <a:lnTo>
                      <a:pt x="20" y="52"/>
                    </a:lnTo>
                    <a:lnTo>
                      <a:pt x="32" y="55"/>
                    </a:lnTo>
                    <a:lnTo>
                      <a:pt x="45" y="52"/>
                    </a:lnTo>
                    <a:lnTo>
                      <a:pt x="55" y="46"/>
                    </a:lnTo>
                    <a:lnTo>
                      <a:pt x="62" y="38"/>
                    </a:lnTo>
                    <a:lnTo>
                      <a:pt x="65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52" name="Line 292"/>
              <p:cNvSpPr>
                <a:spLocks noChangeShapeType="1"/>
              </p:cNvSpPr>
              <p:nvPr/>
            </p:nvSpPr>
            <p:spPr bwMode="auto">
              <a:xfrm>
                <a:off x="1664" y="2221"/>
                <a:ext cx="2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53" name="Line 293"/>
              <p:cNvSpPr>
                <a:spLocks noChangeShapeType="1"/>
              </p:cNvSpPr>
              <p:nvPr/>
            </p:nvSpPr>
            <p:spPr bwMode="auto">
              <a:xfrm>
                <a:off x="1717" y="2221"/>
                <a:ext cx="2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54" name="Line 294"/>
              <p:cNvSpPr>
                <a:spLocks noChangeShapeType="1"/>
              </p:cNvSpPr>
              <p:nvPr/>
            </p:nvSpPr>
            <p:spPr bwMode="auto">
              <a:xfrm flipV="1">
                <a:off x="1664" y="2193"/>
                <a:ext cx="1" cy="5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55" name="Line 295"/>
              <p:cNvSpPr>
                <a:spLocks noChangeShapeType="1"/>
              </p:cNvSpPr>
              <p:nvPr/>
            </p:nvSpPr>
            <p:spPr bwMode="auto">
              <a:xfrm flipV="1">
                <a:off x="1737" y="2193"/>
                <a:ext cx="1" cy="5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56" name="Freeform 296"/>
              <p:cNvSpPr>
                <a:spLocks/>
              </p:cNvSpPr>
              <p:nvPr/>
            </p:nvSpPr>
            <p:spPr bwMode="auto">
              <a:xfrm>
                <a:off x="1684" y="2194"/>
                <a:ext cx="32" cy="55"/>
              </a:xfrm>
              <a:custGeom>
                <a:avLst/>
                <a:gdLst>
                  <a:gd name="T0" fmla="*/ 65 w 65"/>
                  <a:gd name="T1" fmla="*/ 27 h 55"/>
                  <a:gd name="T2" fmla="*/ 62 w 65"/>
                  <a:gd name="T3" fmla="*/ 16 h 55"/>
                  <a:gd name="T4" fmla="*/ 55 w 65"/>
                  <a:gd name="T5" fmla="*/ 8 h 55"/>
                  <a:gd name="T6" fmla="*/ 45 w 65"/>
                  <a:gd name="T7" fmla="*/ 2 h 55"/>
                  <a:gd name="T8" fmla="*/ 33 w 65"/>
                  <a:gd name="T9" fmla="*/ 0 h 55"/>
                  <a:gd name="T10" fmla="*/ 20 w 65"/>
                  <a:gd name="T11" fmla="*/ 2 h 55"/>
                  <a:gd name="T12" fmla="*/ 10 w 65"/>
                  <a:gd name="T13" fmla="*/ 8 h 55"/>
                  <a:gd name="T14" fmla="*/ 3 w 65"/>
                  <a:gd name="T15" fmla="*/ 16 h 55"/>
                  <a:gd name="T16" fmla="*/ 0 w 65"/>
                  <a:gd name="T17" fmla="*/ 27 h 55"/>
                  <a:gd name="T18" fmla="*/ 3 w 65"/>
                  <a:gd name="T19" fmla="*/ 38 h 55"/>
                  <a:gd name="T20" fmla="*/ 10 w 65"/>
                  <a:gd name="T21" fmla="*/ 46 h 55"/>
                  <a:gd name="T22" fmla="*/ 20 w 65"/>
                  <a:gd name="T23" fmla="*/ 52 h 55"/>
                  <a:gd name="T24" fmla="*/ 33 w 65"/>
                  <a:gd name="T25" fmla="*/ 55 h 55"/>
                  <a:gd name="T26" fmla="*/ 45 w 65"/>
                  <a:gd name="T27" fmla="*/ 52 h 55"/>
                  <a:gd name="T28" fmla="*/ 55 w 65"/>
                  <a:gd name="T29" fmla="*/ 46 h 55"/>
                  <a:gd name="T30" fmla="*/ 62 w 65"/>
                  <a:gd name="T31" fmla="*/ 38 h 55"/>
                  <a:gd name="T32" fmla="*/ 65 w 65"/>
                  <a:gd name="T33" fmla="*/ 2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55">
                    <a:moveTo>
                      <a:pt x="65" y="27"/>
                    </a:moveTo>
                    <a:lnTo>
                      <a:pt x="62" y="16"/>
                    </a:lnTo>
                    <a:lnTo>
                      <a:pt x="55" y="8"/>
                    </a:lnTo>
                    <a:lnTo>
                      <a:pt x="45" y="2"/>
                    </a:lnTo>
                    <a:lnTo>
                      <a:pt x="33" y="0"/>
                    </a:lnTo>
                    <a:lnTo>
                      <a:pt x="20" y="2"/>
                    </a:lnTo>
                    <a:lnTo>
                      <a:pt x="10" y="8"/>
                    </a:lnTo>
                    <a:lnTo>
                      <a:pt x="3" y="16"/>
                    </a:lnTo>
                    <a:lnTo>
                      <a:pt x="0" y="27"/>
                    </a:lnTo>
                    <a:lnTo>
                      <a:pt x="3" y="38"/>
                    </a:lnTo>
                    <a:lnTo>
                      <a:pt x="10" y="46"/>
                    </a:lnTo>
                    <a:lnTo>
                      <a:pt x="20" y="52"/>
                    </a:lnTo>
                    <a:lnTo>
                      <a:pt x="33" y="55"/>
                    </a:lnTo>
                    <a:lnTo>
                      <a:pt x="45" y="52"/>
                    </a:lnTo>
                    <a:lnTo>
                      <a:pt x="55" y="46"/>
                    </a:lnTo>
                    <a:lnTo>
                      <a:pt x="62" y="38"/>
                    </a:lnTo>
                    <a:lnTo>
                      <a:pt x="65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57" name="Line 297"/>
              <p:cNvSpPr>
                <a:spLocks noChangeShapeType="1"/>
              </p:cNvSpPr>
              <p:nvPr/>
            </p:nvSpPr>
            <p:spPr bwMode="auto">
              <a:xfrm>
                <a:off x="1737" y="2912"/>
                <a:ext cx="5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58" name="Line 298"/>
              <p:cNvSpPr>
                <a:spLocks noChangeShapeType="1"/>
              </p:cNvSpPr>
              <p:nvPr/>
            </p:nvSpPr>
            <p:spPr bwMode="auto">
              <a:xfrm>
                <a:off x="1828" y="2912"/>
                <a:ext cx="5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59" name="Line 299"/>
              <p:cNvSpPr>
                <a:spLocks noChangeShapeType="1"/>
              </p:cNvSpPr>
              <p:nvPr/>
            </p:nvSpPr>
            <p:spPr bwMode="auto">
              <a:xfrm flipV="1">
                <a:off x="1737" y="2884"/>
                <a:ext cx="1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60" name="Line 300"/>
              <p:cNvSpPr>
                <a:spLocks noChangeShapeType="1"/>
              </p:cNvSpPr>
              <p:nvPr/>
            </p:nvSpPr>
            <p:spPr bwMode="auto">
              <a:xfrm flipV="1">
                <a:off x="1885" y="2884"/>
                <a:ext cx="1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61" name="Freeform 301"/>
              <p:cNvSpPr>
                <a:spLocks/>
              </p:cNvSpPr>
              <p:nvPr/>
            </p:nvSpPr>
            <p:spPr bwMode="auto">
              <a:xfrm>
                <a:off x="1795" y="2886"/>
                <a:ext cx="32" cy="54"/>
              </a:xfrm>
              <a:custGeom>
                <a:avLst/>
                <a:gdLst>
                  <a:gd name="T0" fmla="*/ 65 w 65"/>
                  <a:gd name="T1" fmla="*/ 26 h 54"/>
                  <a:gd name="T2" fmla="*/ 62 w 65"/>
                  <a:gd name="T3" fmla="*/ 17 h 54"/>
                  <a:gd name="T4" fmla="*/ 56 w 65"/>
                  <a:gd name="T5" fmla="*/ 7 h 54"/>
                  <a:gd name="T6" fmla="*/ 45 w 65"/>
                  <a:gd name="T7" fmla="*/ 2 h 54"/>
                  <a:gd name="T8" fmla="*/ 33 w 65"/>
                  <a:gd name="T9" fmla="*/ 0 h 54"/>
                  <a:gd name="T10" fmla="*/ 20 w 65"/>
                  <a:gd name="T11" fmla="*/ 2 h 54"/>
                  <a:gd name="T12" fmla="*/ 10 w 65"/>
                  <a:gd name="T13" fmla="*/ 7 h 54"/>
                  <a:gd name="T14" fmla="*/ 3 w 65"/>
                  <a:gd name="T15" fmla="*/ 17 h 54"/>
                  <a:gd name="T16" fmla="*/ 0 w 65"/>
                  <a:gd name="T17" fmla="*/ 26 h 54"/>
                  <a:gd name="T18" fmla="*/ 3 w 65"/>
                  <a:gd name="T19" fmla="*/ 37 h 54"/>
                  <a:gd name="T20" fmla="*/ 10 w 65"/>
                  <a:gd name="T21" fmla="*/ 45 h 54"/>
                  <a:gd name="T22" fmla="*/ 20 w 65"/>
                  <a:gd name="T23" fmla="*/ 52 h 54"/>
                  <a:gd name="T24" fmla="*/ 33 w 65"/>
                  <a:gd name="T25" fmla="*/ 54 h 54"/>
                  <a:gd name="T26" fmla="*/ 45 w 65"/>
                  <a:gd name="T27" fmla="*/ 52 h 54"/>
                  <a:gd name="T28" fmla="*/ 56 w 65"/>
                  <a:gd name="T29" fmla="*/ 45 h 54"/>
                  <a:gd name="T30" fmla="*/ 62 w 65"/>
                  <a:gd name="T31" fmla="*/ 37 h 54"/>
                  <a:gd name="T32" fmla="*/ 65 w 65"/>
                  <a:gd name="T33" fmla="*/ 2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54">
                    <a:moveTo>
                      <a:pt x="65" y="26"/>
                    </a:moveTo>
                    <a:lnTo>
                      <a:pt x="62" y="17"/>
                    </a:lnTo>
                    <a:lnTo>
                      <a:pt x="56" y="7"/>
                    </a:lnTo>
                    <a:lnTo>
                      <a:pt x="45" y="2"/>
                    </a:lnTo>
                    <a:lnTo>
                      <a:pt x="33" y="0"/>
                    </a:lnTo>
                    <a:lnTo>
                      <a:pt x="20" y="2"/>
                    </a:lnTo>
                    <a:lnTo>
                      <a:pt x="10" y="7"/>
                    </a:lnTo>
                    <a:lnTo>
                      <a:pt x="3" y="17"/>
                    </a:lnTo>
                    <a:lnTo>
                      <a:pt x="0" y="26"/>
                    </a:lnTo>
                    <a:lnTo>
                      <a:pt x="3" y="37"/>
                    </a:lnTo>
                    <a:lnTo>
                      <a:pt x="10" y="45"/>
                    </a:lnTo>
                    <a:lnTo>
                      <a:pt x="20" y="52"/>
                    </a:lnTo>
                    <a:lnTo>
                      <a:pt x="33" y="54"/>
                    </a:lnTo>
                    <a:lnTo>
                      <a:pt x="45" y="52"/>
                    </a:lnTo>
                    <a:lnTo>
                      <a:pt x="56" y="45"/>
                    </a:lnTo>
                    <a:lnTo>
                      <a:pt x="62" y="37"/>
                    </a:lnTo>
                    <a:lnTo>
                      <a:pt x="65" y="2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62" name="Line 302"/>
              <p:cNvSpPr>
                <a:spLocks noChangeShapeType="1"/>
              </p:cNvSpPr>
              <p:nvPr/>
            </p:nvSpPr>
            <p:spPr bwMode="auto">
              <a:xfrm>
                <a:off x="1885" y="1346"/>
                <a:ext cx="5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63" name="Line 303"/>
              <p:cNvSpPr>
                <a:spLocks noChangeShapeType="1"/>
              </p:cNvSpPr>
              <p:nvPr/>
            </p:nvSpPr>
            <p:spPr bwMode="auto">
              <a:xfrm>
                <a:off x="1975" y="1346"/>
                <a:ext cx="5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64" name="Line 304"/>
              <p:cNvSpPr>
                <a:spLocks noChangeShapeType="1"/>
              </p:cNvSpPr>
              <p:nvPr/>
            </p:nvSpPr>
            <p:spPr bwMode="auto">
              <a:xfrm flipV="1">
                <a:off x="1885" y="1320"/>
                <a:ext cx="1" cy="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65" name="Line 305"/>
              <p:cNvSpPr>
                <a:spLocks noChangeShapeType="1"/>
              </p:cNvSpPr>
              <p:nvPr/>
            </p:nvSpPr>
            <p:spPr bwMode="auto">
              <a:xfrm flipV="1">
                <a:off x="2033" y="1320"/>
                <a:ext cx="1" cy="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66" name="Freeform 306"/>
              <p:cNvSpPr>
                <a:spLocks/>
              </p:cNvSpPr>
              <p:nvPr/>
            </p:nvSpPr>
            <p:spPr bwMode="auto">
              <a:xfrm>
                <a:off x="1943" y="1320"/>
                <a:ext cx="32" cy="54"/>
              </a:xfrm>
              <a:custGeom>
                <a:avLst/>
                <a:gdLst>
                  <a:gd name="T0" fmla="*/ 64 w 64"/>
                  <a:gd name="T1" fmla="*/ 26 h 54"/>
                  <a:gd name="T2" fmla="*/ 62 w 64"/>
                  <a:gd name="T3" fmla="*/ 17 h 54"/>
                  <a:gd name="T4" fmla="*/ 56 w 64"/>
                  <a:gd name="T5" fmla="*/ 7 h 54"/>
                  <a:gd name="T6" fmla="*/ 44 w 64"/>
                  <a:gd name="T7" fmla="*/ 2 h 54"/>
                  <a:gd name="T8" fmla="*/ 33 w 64"/>
                  <a:gd name="T9" fmla="*/ 0 h 54"/>
                  <a:gd name="T10" fmla="*/ 20 w 64"/>
                  <a:gd name="T11" fmla="*/ 2 h 54"/>
                  <a:gd name="T12" fmla="*/ 10 w 64"/>
                  <a:gd name="T13" fmla="*/ 7 h 54"/>
                  <a:gd name="T14" fmla="*/ 2 w 64"/>
                  <a:gd name="T15" fmla="*/ 17 h 54"/>
                  <a:gd name="T16" fmla="*/ 0 w 64"/>
                  <a:gd name="T17" fmla="*/ 26 h 54"/>
                  <a:gd name="T18" fmla="*/ 2 w 64"/>
                  <a:gd name="T19" fmla="*/ 37 h 54"/>
                  <a:gd name="T20" fmla="*/ 10 w 64"/>
                  <a:gd name="T21" fmla="*/ 46 h 54"/>
                  <a:gd name="T22" fmla="*/ 20 w 64"/>
                  <a:gd name="T23" fmla="*/ 52 h 54"/>
                  <a:gd name="T24" fmla="*/ 33 w 64"/>
                  <a:gd name="T25" fmla="*/ 54 h 54"/>
                  <a:gd name="T26" fmla="*/ 44 w 64"/>
                  <a:gd name="T27" fmla="*/ 52 h 54"/>
                  <a:gd name="T28" fmla="*/ 56 w 64"/>
                  <a:gd name="T29" fmla="*/ 46 h 54"/>
                  <a:gd name="T30" fmla="*/ 62 w 64"/>
                  <a:gd name="T31" fmla="*/ 37 h 54"/>
                  <a:gd name="T32" fmla="*/ 64 w 64"/>
                  <a:gd name="T33" fmla="*/ 2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4" h="54">
                    <a:moveTo>
                      <a:pt x="64" y="26"/>
                    </a:moveTo>
                    <a:lnTo>
                      <a:pt x="62" y="17"/>
                    </a:lnTo>
                    <a:lnTo>
                      <a:pt x="56" y="7"/>
                    </a:lnTo>
                    <a:lnTo>
                      <a:pt x="44" y="2"/>
                    </a:lnTo>
                    <a:lnTo>
                      <a:pt x="33" y="0"/>
                    </a:lnTo>
                    <a:lnTo>
                      <a:pt x="20" y="2"/>
                    </a:lnTo>
                    <a:lnTo>
                      <a:pt x="10" y="7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2" y="37"/>
                    </a:lnTo>
                    <a:lnTo>
                      <a:pt x="10" y="46"/>
                    </a:lnTo>
                    <a:lnTo>
                      <a:pt x="20" y="52"/>
                    </a:lnTo>
                    <a:lnTo>
                      <a:pt x="33" y="54"/>
                    </a:lnTo>
                    <a:lnTo>
                      <a:pt x="44" y="52"/>
                    </a:lnTo>
                    <a:lnTo>
                      <a:pt x="56" y="46"/>
                    </a:lnTo>
                    <a:lnTo>
                      <a:pt x="62" y="37"/>
                    </a:lnTo>
                    <a:lnTo>
                      <a:pt x="64" y="2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67" name="Line 307"/>
              <p:cNvSpPr>
                <a:spLocks noChangeShapeType="1"/>
              </p:cNvSpPr>
              <p:nvPr/>
            </p:nvSpPr>
            <p:spPr bwMode="auto">
              <a:xfrm>
                <a:off x="2033" y="2310"/>
                <a:ext cx="27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68" name="Line 308"/>
              <p:cNvSpPr>
                <a:spLocks noChangeShapeType="1"/>
              </p:cNvSpPr>
              <p:nvPr/>
            </p:nvSpPr>
            <p:spPr bwMode="auto">
              <a:xfrm>
                <a:off x="2344" y="2310"/>
                <a:ext cx="27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69" name="Line 309"/>
              <p:cNvSpPr>
                <a:spLocks noChangeShapeType="1"/>
              </p:cNvSpPr>
              <p:nvPr/>
            </p:nvSpPr>
            <p:spPr bwMode="auto">
              <a:xfrm flipV="1">
                <a:off x="2033" y="2282"/>
                <a:ext cx="1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70" name="Line 310"/>
              <p:cNvSpPr>
                <a:spLocks noChangeShapeType="1"/>
              </p:cNvSpPr>
              <p:nvPr/>
            </p:nvSpPr>
            <p:spPr bwMode="auto">
              <a:xfrm flipV="1">
                <a:off x="2623" y="2282"/>
                <a:ext cx="1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71" name="Freeform 311"/>
              <p:cNvSpPr>
                <a:spLocks/>
              </p:cNvSpPr>
              <p:nvPr/>
            </p:nvSpPr>
            <p:spPr bwMode="auto">
              <a:xfrm>
                <a:off x="2311" y="2284"/>
                <a:ext cx="33" cy="54"/>
              </a:xfrm>
              <a:custGeom>
                <a:avLst/>
                <a:gdLst>
                  <a:gd name="T0" fmla="*/ 65 w 65"/>
                  <a:gd name="T1" fmla="*/ 26 h 54"/>
                  <a:gd name="T2" fmla="*/ 64 w 65"/>
                  <a:gd name="T3" fmla="*/ 15 h 54"/>
                  <a:gd name="T4" fmla="*/ 57 w 65"/>
                  <a:gd name="T5" fmla="*/ 7 h 54"/>
                  <a:gd name="T6" fmla="*/ 46 w 65"/>
                  <a:gd name="T7" fmla="*/ 1 h 54"/>
                  <a:gd name="T8" fmla="*/ 33 w 65"/>
                  <a:gd name="T9" fmla="*/ 0 h 54"/>
                  <a:gd name="T10" fmla="*/ 21 w 65"/>
                  <a:gd name="T11" fmla="*/ 1 h 54"/>
                  <a:gd name="T12" fmla="*/ 10 w 65"/>
                  <a:gd name="T13" fmla="*/ 7 h 54"/>
                  <a:gd name="T14" fmla="*/ 3 w 65"/>
                  <a:gd name="T15" fmla="*/ 15 h 54"/>
                  <a:gd name="T16" fmla="*/ 0 w 65"/>
                  <a:gd name="T17" fmla="*/ 26 h 54"/>
                  <a:gd name="T18" fmla="*/ 3 w 65"/>
                  <a:gd name="T19" fmla="*/ 37 h 54"/>
                  <a:gd name="T20" fmla="*/ 10 w 65"/>
                  <a:gd name="T21" fmla="*/ 46 h 54"/>
                  <a:gd name="T22" fmla="*/ 21 w 65"/>
                  <a:gd name="T23" fmla="*/ 52 h 54"/>
                  <a:gd name="T24" fmla="*/ 33 w 65"/>
                  <a:gd name="T25" fmla="*/ 54 h 54"/>
                  <a:gd name="T26" fmla="*/ 46 w 65"/>
                  <a:gd name="T27" fmla="*/ 52 h 54"/>
                  <a:gd name="T28" fmla="*/ 57 w 65"/>
                  <a:gd name="T29" fmla="*/ 46 h 54"/>
                  <a:gd name="T30" fmla="*/ 64 w 65"/>
                  <a:gd name="T31" fmla="*/ 37 h 54"/>
                  <a:gd name="T32" fmla="*/ 65 w 65"/>
                  <a:gd name="T33" fmla="*/ 2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54">
                    <a:moveTo>
                      <a:pt x="65" y="26"/>
                    </a:moveTo>
                    <a:lnTo>
                      <a:pt x="64" y="15"/>
                    </a:lnTo>
                    <a:lnTo>
                      <a:pt x="57" y="7"/>
                    </a:lnTo>
                    <a:lnTo>
                      <a:pt x="46" y="1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5"/>
                    </a:lnTo>
                    <a:lnTo>
                      <a:pt x="0" y="26"/>
                    </a:lnTo>
                    <a:lnTo>
                      <a:pt x="3" y="37"/>
                    </a:lnTo>
                    <a:lnTo>
                      <a:pt x="10" y="46"/>
                    </a:lnTo>
                    <a:lnTo>
                      <a:pt x="21" y="52"/>
                    </a:lnTo>
                    <a:lnTo>
                      <a:pt x="33" y="54"/>
                    </a:lnTo>
                    <a:lnTo>
                      <a:pt x="46" y="52"/>
                    </a:lnTo>
                    <a:lnTo>
                      <a:pt x="57" y="46"/>
                    </a:lnTo>
                    <a:lnTo>
                      <a:pt x="64" y="37"/>
                    </a:lnTo>
                    <a:lnTo>
                      <a:pt x="65" y="2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72" name="Line 312"/>
              <p:cNvSpPr>
                <a:spLocks noChangeShapeType="1"/>
              </p:cNvSpPr>
              <p:nvPr/>
            </p:nvSpPr>
            <p:spPr bwMode="auto">
              <a:xfrm>
                <a:off x="409" y="3004"/>
                <a:ext cx="1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73" name="Line 313"/>
              <p:cNvSpPr>
                <a:spLocks noChangeShapeType="1"/>
              </p:cNvSpPr>
              <p:nvPr/>
            </p:nvSpPr>
            <p:spPr bwMode="auto">
              <a:xfrm>
                <a:off x="409" y="3006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74" name="Line 314"/>
              <p:cNvSpPr>
                <a:spLocks noChangeShapeType="1"/>
              </p:cNvSpPr>
              <p:nvPr/>
            </p:nvSpPr>
            <p:spPr bwMode="auto">
              <a:xfrm>
                <a:off x="417" y="3006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75" name="Line 315"/>
              <p:cNvSpPr>
                <a:spLocks noChangeShapeType="1"/>
              </p:cNvSpPr>
              <p:nvPr/>
            </p:nvSpPr>
            <p:spPr bwMode="auto">
              <a:xfrm>
                <a:off x="425" y="3006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76" name="Line 316"/>
              <p:cNvSpPr>
                <a:spLocks noChangeShapeType="1"/>
              </p:cNvSpPr>
              <p:nvPr/>
            </p:nvSpPr>
            <p:spPr bwMode="auto">
              <a:xfrm>
                <a:off x="434" y="3006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77" name="Line 317"/>
              <p:cNvSpPr>
                <a:spLocks noChangeShapeType="1"/>
              </p:cNvSpPr>
              <p:nvPr/>
            </p:nvSpPr>
            <p:spPr bwMode="auto">
              <a:xfrm>
                <a:off x="443" y="3006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78" name="Line 318"/>
              <p:cNvSpPr>
                <a:spLocks noChangeShapeType="1"/>
              </p:cNvSpPr>
              <p:nvPr/>
            </p:nvSpPr>
            <p:spPr bwMode="auto">
              <a:xfrm>
                <a:off x="451" y="3006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79" name="Line 319"/>
              <p:cNvSpPr>
                <a:spLocks noChangeShapeType="1"/>
              </p:cNvSpPr>
              <p:nvPr/>
            </p:nvSpPr>
            <p:spPr bwMode="auto">
              <a:xfrm>
                <a:off x="460" y="3006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80" name="Line 320"/>
              <p:cNvSpPr>
                <a:spLocks noChangeShapeType="1"/>
              </p:cNvSpPr>
              <p:nvPr/>
            </p:nvSpPr>
            <p:spPr bwMode="auto">
              <a:xfrm>
                <a:off x="469" y="3006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81" name="Line 321"/>
              <p:cNvSpPr>
                <a:spLocks noChangeShapeType="1"/>
              </p:cNvSpPr>
              <p:nvPr/>
            </p:nvSpPr>
            <p:spPr bwMode="auto">
              <a:xfrm>
                <a:off x="477" y="3006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82" name="Line 322"/>
              <p:cNvSpPr>
                <a:spLocks noChangeShapeType="1"/>
              </p:cNvSpPr>
              <p:nvPr/>
            </p:nvSpPr>
            <p:spPr bwMode="auto">
              <a:xfrm>
                <a:off x="486" y="3006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83" name="Line 323"/>
              <p:cNvSpPr>
                <a:spLocks noChangeShapeType="1"/>
              </p:cNvSpPr>
              <p:nvPr/>
            </p:nvSpPr>
            <p:spPr bwMode="auto">
              <a:xfrm>
                <a:off x="495" y="3006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84" name="Line 324"/>
              <p:cNvSpPr>
                <a:spLocks noChangeShapeType="1"/>
              </p:cNvSpPr>
              <p:nvPr/>
            </p:nvSpPr>
            <p:spPr bwMode="auto">
              <a:xfrm>
                <a:off x="503" y="3006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85" name="Line 325"/>
              <p:cNvSpPr>
                <a:spLocks noChangeShapeType="1"/>
              </p:cNvSpPr>
              <p:nvPr/>
            </p:nvSpPr>
            <p:spPr bwMode="auto">
              <a:xfrm>
                <a:off x="512" y="3006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86" name="Line 326"/>
              <p:cNvSpPr>
                <a:spLocks noChangeShapeType="1"/>
              </p:cNvSpPr>
              <p:nvPr/>
            </p:nvSpPr>
            <p:spPr bwMode="auto">
              <a:xfrm>
                <a:off x="520" y="3006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87" name="Line 327"/>
              <p:cNvSpPr>
                <a:spLocks noChangeShapeType="1"/>
              </p:cNvSpPr>
              <p:nvPr/>
            </p:nvSpPr>
            <p:spPr bwMode="auto">
              <a:xfrm>
                <a:off x="529" y="3006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88" name="Line 328"/>
              <p:cNvSpPr>
                <a:spLocks noChangeShapeType="1"/>
              </p:cNvSpPr>
              <p:nvPr/>
            </p:nvSpPr>
            <p:spPr bwMode="auto">
              <a:xfrm>
                <a:off x="538" y="3006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89" name="Line 329"/>
              <p:cNvSpPr>
                <a:spLocks noChangeShapeType="1"/>
              </p:cNvSpPr>
              <p:nvPr/>
            </p:nvSpPr>
            <p:spPr bwMode="auto">
              <a:xfrm>
                <a:off x="546" y="3006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90" name="Line 330"/>
              <p:cNvSpPr>
                <a:spLocks noChangeShapeType="1"/>
              </p:cNvSpPr>
              <p:nvPr/>
            </p:nvSpPr>
            <p:spPr bwMode="auto">
              <a:xfrm>
                <a:off x="555" y="3006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91" name="Line 331"/>
              <p:cNvSpPr>
                <a:spLocks noChangeShapeType="1"/>
              </p:cNvSpPr>
              <p:nvPr/>
            </p:nvSpPr>
            <p:spPr bwMode="auto">
              <a:xfrm>
                <a:off x="557" y="3006"/>
                <a:ext cx="1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92" name="Line 332"/>
              <p:cNvSpPr>
                <a:spLocks noChangeShapeType="1"/>
              </p:cNvSpPr>
              <p:nvPr/>
            </p:nvSpPr>
            <p:spPr bwMode="auto">
              <a:xfrm>
                <a:off x="561" y="301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93" name="Line 333"/>
              <p:cNvSpPr>
                <a:spLocks noChangeShapeType="1"/>
              </p:cNvSpPr>
              <p:nvPr/>
            </p:nvSpPr>
            <p:spPr bwMode="auto">
              <a:xfrm>
                <a:off x="570" y="301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94" name="Line 334"/>
              <p:cNvSpPr>
                <a:spLocks noChangeShapeType="1"/>
              </p:cNvSpPr>
              <p:nvPr/>
            </p:nvSpPr>
            <p:spPr bwMode="auto">
              <a:xfrm>
                <a:off x="578" y="301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95" name="Line 335"/>
              <p:cNvSpPr>
                <a:spLocks noChangeShapeType="1"/>
              </p:cNvSpPr>
              <p:nvPr/>
            </p:nvSpPr>
            <p:spPr bwMode="auto">
              <a:xfrm>
                <a:off x="587" y="301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96" name="Line 336"/>
              <p:cNvSpPr>
                <a:spLocks noChangeShapeType="1"/>
              </p:cNvSpPr>
              <p:nvPr/>
            </p:nvSpPr>
            <p:spPr bwMode="auto">
              <a:xfrm>
                <a:off x="595" y="301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97" name="Line 337"/>
              <p:cNvSpPr>
                <a:spLocks noChangeShapeType="1"/>
              </p:cNvSpPr>
              <p:nvPr/>
            </p:nvSpPr>
            <p:spPr bwMode="auto">
              <a:xfrm>
                <a:off x="604" y="301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98" name="Line 338"/>
              <p:cNvSpPr>
                <a:spLocks noChangeShapeType="1"/>
              </p:cNvSpPr>
              <p:nvPr/>
            </p:nvSpPr>
            <p:spPr bwMode="auto">
              <a:xfrm>
                <a:off x="613" y="301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099" name="Line 339"/>
              <p:cNvSpPr>
                <a:spLocks noChangeShapeType="1"/>
              </p:cNvSpPr>
              <p:nvPr/>
            </p:nvSpPr>
            <p:spPr bwMode="auto">
              <a:xfrm>
                <a:off x="621" y="301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00" name="Line 340"/>
              <p:cNvSpPr>
                <a:spLocks noChangeShapeType="1"/>
              </p:cNvSpPr>
              <p:nvPr/>
            </p:nvSpPr>
            <p:spPr bwMode="auto">
              <a:xfrm>
                <a:off x="630" y="301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01" name="Line 341"/>
              <p:cNvSpPr>
                <a:spLocks noChangeShapeType="1"/>
              </p:cNvSpPr>
              <p:nvPr/>
            </p:nvSpPr>
            <p:spPr bwMode="auto">
              <a:xfrm>
                <a:off x="631" y="3011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02" name="Line 342"/>
              <p:cNvSpPr>
                <a:spLocks noChangeShapeType="1"/>
              </p:cNvSpPr>
              <p:nvPr/>
            </p:nvSpPr>
            <p:spPr bwMode="auto">
              <a:xfrm>
                <a:off x="635" y="301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03" name="Line 343"/>
              <p:cNvSpPr>
                <a:spLocks noChangeShapeType="1"/>
              </p:cNvSpPr>
              <p:nvPr/>
            </p:nvSpPr>
            <p:spPr bwMode="auto">
              <a:xfrm>
                <a:off x="644" y="301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04" name="Line 344"/>
              <p:cNvSpPr>
                <a:spLocks noChangeShapeType="1"/>
              </p:cNvSpPr>
              <p:nvPr/>
            </p:nvSpPr>
            <p:spPr bwMode="auto">
              <a:xfrm>
                <a:off x="652" y="301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05" name="Line 345"/>
              <p:cNvSpPr>
                <a:spLocks noChangeShapeType="1"/>
              </p:cNvSpPr>
              <p:nvPr/>
            </p:nvSpPr>
            <p:spPr bwMode="auto">
              <a:xfrm>
                <a:off x="661" y="301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06" name="Line 346"/>
              <p:cNvSpPr>
                <a:spLocks noChangeShapeType="1"/>
              </p:cNvSpPr>
              <p:nvPr/>
            </p:nvSpPr>
            <p:spPr bwMode="auto">
              <a:xfrm>
                <a:off x="670" y="301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07" name="Line 347"/>
              <p:cNvSpPr>
                <a:spLocks noChangeShapeType="1"/>
              </p:cNvSpPr>
              <p:nvPr/>
            </p:nvSpPr>
            <p:spPr bwMode="auto">
              <a:xfrm>
                <a:off x="678" y="301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08" name="Line 348"/>
              <p:cNvSpPr>
                <a:spLocks noChangeShapeType="1"/>
              </p:cNvSpPr>
              <p:nvPr/>
            </p:nvSpPr>
            <p:spPr bwMode="auto">
              <a:xfrm>
                <a:off x="687" y="301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09" name="Line 349"/>
              <p:cNvSpPr>
                <a:spLocks noChangeShapeType="1"/>
              </p:cNvSpPr>
              <p:nvPr/>
            </p:nvSpPr>
            <p:spPr bwMode="auto">
              <a:xfrm>
                <a:off x="696" y="301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10" name="Line 350"/>
              <p:cNvSpPr>
                <a:spLocks noChangeShapeType="1"/>
              </p:cNvSpPr>
              <p:nvPr/>
            </p:nvSpPr>
            <p:spPr bwMode="auto">
              <a:xfrm>
                <a:off x="704" y="3017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11" name="Line 351"/>
              <p:cNvSpPr>
                <a:spLocks noChangeShapeType="1"/>
              </p:cNvSpPr>
              <p:nvPr/>
            </p:nvSpPr>
            <p:spPr bwMode="auto">
              <a:xfrm>
                <a:off x="709" y="302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12" name="Line 352"/>
              <p:cNvSpPr>
                <a:spLocks noChangeShapeType="1"/>
              </p:cNvSpPr>
              <p:nvPr/>
            </p:nvSpPr>
            <p:spPr bwMode="auto">
              <a:xfrm>
                <a:off x="717" y="302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13" name="Line 353"/>
              <p:cNvSpPr>
                <a:spLocks noChangeShapeType="1"/>
              </p:cNvSpPr>
              <p:nvPr/>
            </p:nvSpPr>
            <p:spPr bwMode="auto">
              <a:xfrm>
                <a:off x="726" y="302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14" name="Line 354"/>
              <p:cNvSpPr>
                <a:spLocks noChangeShapeType="1"/>
              </p:cNvSpPr>
              <p:nvPr/>
            </p:nvSpPr>
            <p:spPr bwMode="auto">
              <a:xfrm>
                <a:off x="735" y="302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15" name="Line 355"/>
              <p:cNvSpPr>
                <a:spLocks noChangeShapeType="1"/>
              </p:cNvSpPr>
              <p:nvPr/>
            </p:nvSpPr>
            <p:spPr bwMode="auto">
              <a:xfrm>
                <a:off x="743" y="302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16" name="Line 356"/>
              <p:cNvSpPr>
                <a:spLocks noChangeShapeType="1"/>
              </p:cNvSpPr>
              <p:nvPr/>
            </p:nvSpPr>
            <p:spPr bwMode="auto">
              <a:xfrm>
                <a:off x="752" y="302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17" name="Line 357"/>
              <p:cNvSpPr>
                <a:spLocks noChangeShapeType="1"/>
              </p:cNvSpPr>
              <p:nvPr/>
            </p:nvSpPr>
            <p:spPr bwMode="auto">
              <a:xfrm>
                <a:off x="761" y="302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18" name="Line 358"/>
              <p:cNvSpPr>
                <a:spLocks noChangeShapeType="1"/>
              </p:cNvSpPr>
              <p:nvPr/>
            </p:nvSpPr>
            <p:spPr bwMode="auto">
              <a:xfrm>
                <a:off x="769" y="302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19" name="Line 359"/>
              <p:cNvSpPr>
                <a:spLocks noChangeShapeType="1"/>
              </p:cNvSpPr>
              <p:nvPr/>
            </p:nvSpPr>
            <p:spPr bwMode="auto">
              <a:xfrm>
                <a:off x="778" y="302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20" name="Line 360"/>
              <p:cNvSpPr>
                <a:spLocks noChangeShapeType="1"/>
              </p:cNvSpPr>
              <p:nvPr/>
            </p:nvSpPr>
            <p:spPr bwMode="auto">
              <a:xfrm>
                <a:off x="779" y="3024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21" name="Line 361"/>
              <p:cNvSpPr>
                <a:spLocks noChangeShapeType="1"/>
              </p:cNvSpPr>
              <p:nvPr/>
            </p:nvSpPr>
            <p:spPr bwMode="auto">
              <a:xfrm>
                <a:off x="781" y="303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22" name="Line 362"/>
              <p:cNvSpPr>
                <a:spLocks noChangeShapeType="1"/>
              </p:cNvSpPr>
              <p:nvPr/>
            </p:nvSpPr>
            <p:spPr bwMode="auto">
              <a:xfrm>
                <a:off x="790" y="303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23" name="Line 363"/>
              <p:cNvSpPr>
                <a:spLocks noChangeShapeType="1"/>
              </p:cNvSpPr>
              <p:nvPr/>
            </p:nvSpPr>
            <p:spPr bwMode="auto">
              <a:xfrm>
                <a:off x="799" y="303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24" name="Line 364"/>
              <p:cNvSpPr>
                <a:spLocks noChangeShapeType="1"/>
              </p:cNvSpPr>
              <p:nvPr/>
            </p:nvSpPr>
            <p:spPr bwMode="auto">
              <a:xfrm>
                <a:off x="807" y="303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25" name="Line 365"/>
              <p:cNvSpPr>
                <a:spLocks noChangeShapeType="1"/>
              </p:cNvSpPr>
              <p:nvPr/>
            </p:nvSpPr>
            <p:spPr bwMode="auto">
              <a:xfrm>
                <a:off x="816" y="303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26" name="Line 366"/>
              <p:cNvSpPr>
                <a:spLocks noChangeShapeType="1"/>
              </p:cNvSpPr>
              <p:nvPr/>
            </p:nvSpPr>
            <p:spPr bwMode="auto">
              <a:xfrm>
                <a:off x="825" y="303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27" name="Line 367"/>
              <p:cNvSpPr>
                <a:spLocks noChangeShapeType="1"/>
              </p:cNvSpPr>
              <p:nvPr/>
            </p:nvSpPr>
            <p:spPr bwMode="auto">
              <a:xfrm>
                <a:off x="833" y="303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28" name="Line 368"/>
              <p:cNvSpPr>
                <a:spLocks noChangeShapeType="1"/>
              </p:cNvSpPr>
              <p:nvPr/>
            </p:nvSpPr>
            <p:spPr bwMode="auto">
              <a:xfrm>
                <a:off x="842" y="303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29" name="Line 369"/>
              <p:cNvSpPr>
                <a:spLocks noChangeShapeType="1"/>
              </p:cNvSpPr>
              <p:nvPr/>
            </p:nvSpPr>
            <p:spPr bwMode="auto">
              <a:xfrm>
                <a:off x="851" y="303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30" name="Line 370"/>
              <p:cNvSpPr>
                <a:spLocks noChangeShapeType="1"/>
              </p:cNvSpPr>
              <p:nvPr/>
            </p:nvSpPr>
            <p:spPr bwMode="auto">
              <a:xfrm>
                <a:off x="852" y="3033"/>
                <a:ext cx="1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31" name="Line 371"/>
              <p:cNvSpPr>
                <a:spLocks noChangeShapeType="1"/>
              </p:cNvSpPr>
              <p:nvPr/>
            </p:nvSpPr>
            <p:spPr bwMode="auto">
              <a:xfrm>
                <a:off x="854" y="304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32" name="Line 372"/>
              <p:cNvSpPr>
                <a:spLocks noChangeShapeType="1"/>
              </p:cNvSpPr>
              <p:nvPr/>
            </p:nvSpPr>
            <p:spPr bwMode="auto">
              <a:xfrm>
                <a:off x="863" y="304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33" name="Line 373"/>
              <p:cNvSpPr>
                <a:spLocks noChangeShapeType="1"/>
              </p:cNvSpPr>
              <p:nvPr/>
            </p:nvSpPr>
            <p:spPr bwMode="auto">
              <a:xfrm>
                <a:off x="872" y="304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34" name="Line 374"/>
              <p:cNvSpPr>
                <a:spLocks noChangeShapeType="1"/>
              </p:cNvSpPr>
              <p:nvPr/>
            </p:nvSpPr>
            <p:spPr bwMode="auto">
              <a:xfrm>
                <a:off x="880" y="304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35" name="Line 375"/>
              <p:cNvSpPr>
                <a:spLocks noChangeShapeType="1"/>
              </p:cNvSpPr>
              <p:nvPr/>
            </p:nvSpPr>
            <p:spPr bwMode="auto">
              <a:xfrm>
                <a:off x="889" y="304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36" name="Line 376"/>
              <p:cNvSpPr>
                <a:spLocks noChangeShapeType="1"/>
              </p:cNvSpPr>
              <p:nvPr/>
            </p:nvSpPr>
            <p:spPr bwMode="auto">
              <a:xfrm>
                <a:off x="898" y="304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37" name="Line 377"/>
              <p:cNvSpPr>
                <a:spLocks noChangeShapeType="1"/>
              </p:cNvSpPr>
              <p:nvPr/>
            </p:nvSpPr>
            <p:spPr bwMode="auto">
              <a:xfrm>
                <a:off x="906" y="304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38" name="Line 378"/>
              <p:cNvSpPr>
                <a:spLocks noChangeShapeType="1"/>
              </p:cNvSpPr>
              <p:nvPr/>
            </p:nvSpPr>
            <p:spPr bwMode="auto">
              <a:xfrm>
                <a:off x="915" y="304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39" name="Line 379"/>
              <p:cNvSpPr>
                <a:spLocks noChangeShapeType="1"/>
              </p:cNvSpPr>
              <p:nvPr/>
            </p:nvSpPr>
            <p:spPr bwMode="auto">
              <a:xfrm>
                <a:off x="923" y="304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40" name="Line 380"/>
              <p:cNvSpPr>
                <a:spLocks noChangeShapeType="1"/>
              </p:cNvSpPr>
              <p:nvPr/>
            </p:nvSpPr>
            <p:spPr bwMode="auto">
              <a:xfrm>
                <a:off x="926" y="304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41" name="Line 381"/>
              <p:cNvSpPr>
                <a:spLocks noChangeShapeType="1"/>
              </p:cNvSpPr>
              <p:nvPr/>
            </p:nvSpPr>
            <p:spPr bwMode="auto">
              <a:xfrm>
                <a:off x="927" y="305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42" name="Line 382"/>
              <p:cNvSpPr>
                <a:spLocks noChangeShapeType="1"/>
              </p:cNvSpPr>
              <p:nvPr/>
            </p:nvSpPr>
            <p:spPr bwMode="auto">
              <a:xfrm>
                <a:off x="936" y="305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43" name="Line 383"/>
              <p:cNvSpPr>
                <a:spLocks noChangeShapeType="1"/>
              </p:cNvSpPr>
              <p:nvPr/>
            </p:nvSpPr>
            <p:spPr bwMode="auto">
              <a:xfrm>
                <a:off x="944" y="305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44" name="Line 384"/>
              <p:cNvSpPr>
                <a:spLocks noChangeShapeType="1"/>
              </p:cNvSpPr>
              <p:nvPr/>
            </p:nvSpPr>
            <p:spPr bwMode="auto">
              <a:xfrm>
                <a:off x="953" y="305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45" name="Line 385"/>
              <p:cNvSpPr>
                <a:spLocks noChangeShapeType="1"/>
              </p:cNvSpPr>
              <p:nvPr/>
            </p:nvSpPr>
            <p:spPr bwMode="auto">
              <a:xfrm>
                <a:off x="962" y="305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46" name="Line 386"/>
              <p:cNvSpPr>
                <a:spLocks noChangeShapeType="1"/>
              </p:cNvSpPr>
              <p:nvPr/>
            </p:nvSpPr>
            <p:spPr bwMode="auto">
              <a:xfrm>
                <a:off x="970" y="305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47" name="Line 387"/>
              <p:cNvSpPr>
                <a:spLocks noChangeShapeType="1"/>
              </p:cNvSpPr>
              <p:nvPr/>
            </p:nvSpPr>
            <p:spPr bwMode="auto">
              <a:xfrm>
                <a:off x="979" y="305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48" name="Line 388"/>
              <p:cNvSpPr>
                <a:spLocks noChangeShapeType="1"/>
              </p:cNvSpPr>
              <p:nvPr/>
            </p:nvSpPr>
            <p:spPr bwMode="auto">
              <a:xfrm>
                <a:off x="988" y="3050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49" name="Line 389"/>
              <p:cNvSpPr>
                <a:spLocks noChangeShapeType="1"/>
              </p:cNvSpPr>
              <p:nvPr/>
            </p:nvSpPr>
            <p:spPr bwMode="auto">
              <a:xfrm>
                <a:off x="996" y="305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50" name="Line 390"/>
              <p:cNvSpPr>
                <a:spLocks noChangeShapeType="1"/>
              </p:cNvSpPr>
              <p:nvPr/>
            </p:nvSpPr>
            <p:spPr bwMode="auto">
              <a:xfrm>
                <a:off x="1000" y="305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51" name="Line 391"/>
              <p:cNvSpPr>
                <a:spLocks noChangeShapeType="1"/>
              </p:cNvSpPr>
              <p:nvPr/>
            </p:nvSpPr>
            <p:spPr bwMode="auto">
              <a:xfrm>
                <a:off x="1000" y="305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52" name="Line 392"/>
              <p:cNvSpPr>
                <a:spLocks noChangeShapeType="1"/>
              </p:cNvSpPr>
              <p:nvPr/>
            </p:nvSpPr>
            <p:spPr bwMode="auto">
              <a:xfrm>
                <a:off x="1008" y="305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53" name="Line 393"/>
              <p:cNvSpPr>
                <a:spLocks noChangeShapeType="1"/>
              </p:cNvSpPr>
              <p:nvPr/>
            </p:nvSpPr>
            <p:spPr bwMode="auto">
              <a:xfrm>
                <a:off x="1016" y="305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54" name="Line 394"/>
              <p:cNvSpPr>
                <a:spLocks noChangeShapeType="1"/>
              </p:cNvSpPr>
              <p:nvPr/>
            </p:nvSpPr>
            <p:spPr bwMode="auto">
              <a:xfrm>
                <a:off x="1025" y="305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55" name="Line 395"/>
              <p:cNvSpPr>
                <a:spLocks noChangeShapeType="1"/>
              </p:cNvSpPr>
              <p:nvPr/>
            </p:nvSpPr>
            <p:spPr bwMode="auto">
              <a:xfrm>
                <a:off x="1034" y="305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56" name="Line 396"/>
              <p:cNvSpPr>
                <a:spLocks noChangeShapeType="1"/>
              </p:cNvSpPr>
              <p:nvPr/>
            </p:nvSpPr>
            <p:spPr bwMode="auto">
              <a:xfrm>
                <a:off x="1042" y="305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57" name="Line 397"/>
              <p:cNvSpPr>
                <a:spLocks noChangeShapeType="1"/>
              </p:cNvSpPr>
              <p:nvPr/>
            </p:nvSpPr>
            <p:spPr bwMode="auto">
              <a:xfrm>
                <a:off x="1051" y="305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58" name="Line 398"/>
              <p:cNvSpPr>
                <a:spLocks noChangeShapeType="1"/>
              </p:cNvSpPr>
              <p:nvPr/>
            </p:nvSpPr>
            <p:spPr bwMode="auto">
              <a:xfrm>
                <a:off x="1060" y="305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59" name="Line 399"/>
              <p:cNvSpPr>
                <a:spLocks noChangeShapeType="1"/>
              </p:cNvSpPr>
              <p:nvPr/>
            </p:nvSpPr>
            <p:spPr bwMode="auto">
              <a:xfrm>
                <a:off x="1068" y="305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60" name="Line 400"/>
              <p:cNvSpPr>
                <a:spLocks noChangeShapeType="1"/>
              </p:cNvSpPr>
              <p:nvPr/>
            </p:nvSpPr>
            <p:spPr bwMode="auto">
              <a:xfrm>
                <a:off x="1073" y="3065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61" name="Line 401"/>
              <p:cNvSpPr>
                <a:spLocks noChangeShapeType="1"/>
              </p:cNvSpPr>
              <p:nvPr/>
            </p:nvSpPr>
            <p:spPr bwMode="auto">
              <a:xfrm>
                <a:off x="1079" y="307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62" name="Line 402"/>
              <p:cNvSpPr>
                <a:spLocks noChangeShapeType="1"/>
              </p:cNvSpPr>
              <p:nvPr/>
            </p:nvSpPr>
            <p:spPr bwMode="auto">
              <a:xfrm>
                <a:off x="1088" y="307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63" name="Line 403"/>
              <p:cNvSpPr>
                <a:spLocks noChangeShapeType="1"/>
              </p:cNvSpPr>
              <p:nvPr/>
            </p:nvSpPr>
            <p:spPr bwMode="auto">
              <a:xfrm>
                <a:off x="1096" y="307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64" name="Line 404"/>
              <p:cNvSpPr>
                <a:spLocks noChangeShapeType="1"/>
              </p:cNvSpPr>
              <p:nvPr/>
            </p:nvSpPr>
            <p:spPr bwMode="auto">
              <a:xfrm>
                <a:off x="1105" y="307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65" name="Line 405"/>
              <p:cNvSpPr>
                <a:spLocks noChangeShapeType="1"/>
              </p:cNvSpPr>
              <p:nvPr/>
            </p:nvSpPr>
            <p:spPr bwMode="auto">
              <a:xfrm>
                <a:off x="1114" y="307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66" name="Line 406"/>
              <p:cNvSpPr>
                <a:spLocks noChangeShapeType="1"/>
              </p:cNvSpPr>
              <p:nvPr/>
            </p:nvSpPr>
            <p:spPr bwMode="auto">
              <a:xfrm>
                <a:off x="1122" y="307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67" name="Line 407"/>
              <p:cNvSpPr>
                <a:spLocks noChangeShapeType="1"/>
              </p:cNvSpPr>
              <p:nvPr/>
            </p:nvSpPr>
            <p:spPr bwMode="auto">
              <a:xfrm>
                <a:off x="1131" y="307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68" name="Line 408"/>
              <p:cNvSpPr>
                <a:spLocks noChangeShapeType="1"/>
              </p:cNvSpPr>
              <p:nvPr/>
            </p:nvSpPr>
            <p:spPr bwMode="auto">
              <a:xfrm>
                <a:off x="1140" y="307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69" name="Line 409"/>
              <p:cNvSpPr>
                <a:spLocks noChangeShapeType="1"/>
              </p:cNvSpPr>
              <p:nvPr/>
            </p:nvSpPr>
            <p:spPr bwMode="auto">
              <a:xfrm>
                <a:off x="1147" y="3073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70" name="Line 410"/>
              <p:cNvSpPr>
                <a:spLocks noChangeShapeType="1"/>
              </p:cNvSpPr>
              <p:nvPr/>
            </p:nvSpPr>
            <p:spPr bwMode="auto">
              <a:xfrm>
                <a:off x="1151" y="308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71" name="Line 411"/>
              <p:cNvSpPr>
                <a:spLocks noChangeShapeType="1"/>
              </p:cNvSpPr>
              <p:nvPr/>
            </p:nvSpPr>
            <p:spPr bwMode="auto">
              <a:xfrm>
                <a:off x="1159" y="308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72" name="Line 412"/>
              <p:cNvSpPr>
                <a:spLocks noChangeShapeType="1"/>
              </p:cNvSpPr>
              <p:nvPr/>
            </p:nvSpPr>
            <p:spPr bwMode="auto">
              <a:xfrm>
                <a:off x="1168" y="308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73" name="Line 413"/>
              <p:cNvSpPr>
                <a:spLocks noChangeShapeType="1"/>
              </p:cNvSpPr>
              <p:nvPr/>
            </p:nvSpPr>
            <p:spPr bwMode="auto">
              <a:xfrm>
                <a:off x="1176" y="308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74" name="Line 414"/>
              <p:cNvSpPr>
                <a:spLocks noChangeShapeType="1"/>
              </p:cNvSpPr>
              <p:nvPr/>
            </p:nvSpPr>
            <p:spPr bwMode="auto">
              <a:xfrm>
                <a:off x="1185" y="308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75" name="Line 415"/>
              <p:cNvSpPr>
                <a:spLocks noChangeShapeType="1"/>
              </p:cNvSpPr>
              <p:nvPr/>
            </p:nvSpPr>
            <p:spPr bwMode="auto">
              <a:xfrm>
                <a:off x="1194" y="308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76" name="Line 416"/>
              <p:cNvSpPr>
                <a:spLocks noChangeShapeType="1"/>
              </p:cNvSpPr>
              <p:nvPr/>
            </p:nvSpPr>
            <p:spPr bwMode="auto">
              <a:xfrm>
                <a:off x="1202" y="308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77" name="Line 417"/>
              <p:cNvSpPr>
                <a:spLocks noChangeShapeType="1"/>
              </p:cNvSpPr>
              <p:nvPr/>
            </p:nvSpPr>
            <p:spPr bwMode="auto">
              <a:xfrm>
                <a:off x="1211" y="308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78" name="Line 418"/>
              <p:cNvSpPr>
                <a:spLocks noChangeShapeType="1"/>
              </p:cNvSpPr>
              <p:nvPr/>
            </p:nvSpPr>
            <p:spPr bwMode="auto">
              <a:xfrm>
                <a:off x="1220" y="308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79" name="Line 419"/>
              <p:cNvSpPr>
                <a:spLocks noChangeShapeType="1"/>
              </p:cNvSpPr>
              <p:nvPr/>
            </p:nvSpPr>
            <p:spPr bwMode="auto">
              <a:xfrm>
                <a:off x="1221" y="3081"/>
                <a:ext cx="1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80" name="Line 420"/>
              <p:cNvSpPr>
                <a:spLocks noChangeShapeType="1"/>
              </p:cNvSpPr>
              <p:nvPr/>
            </p:nvSpPr>
            <p:spPr bwMode="auto">
              <a:xfrm>
                <a:off x="1221" y="309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886181" name="Group 421"/>
            <p:cNvGrpSpPr>
              <a:grpSpLocks/>
            </p:cNvGrpSpPr>
            <p:nvPr/>
          </p:nvGrpSpPr>
          <p:grpSpPr bwMode="auto">
            <a:xfrm>
              <a:off x="1221" y="3094"/>
              <a:ext cx="1403" cy="452"/>
              <a:chOff x="1221" y="3094"/>
              <a:chExt cx="1403" cy="452"/>
            </a:xfrm>
          </p:grpSpPr>
          <p:sp>
            <p:nvSpPr>
              <p:cNvPr id="886182" name="Line 422"/>
              <p:cNvSpPr>
                <a:spLocks noChangeShapeType="1"/>
              </p:cNvSpPr>
              <p:nvPr/>
            </p:nvSpPr>
            <p:spPr bwMode="auto">
              <a:xfrm>
                <a:off x="1221" y="309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83" name="Line 423"/>
              <p:cNvSpPr>
                <a:spLocks noChangeShapeType="1"/>
              </p:cNvSpPr>
              <p:nvPr/>
            </p:nvSpPr>
            <p:spPr bwMode="auto">
              <a:xfrm>
                <a:off x="1229" y="309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84" name="Line 424"/>
              <p:cNvSpPr>
                <a:spLocks noChangeShapeType="1"/>
              </p:cNvSpPr>
              <p:nvPr/>
            </p:nvSpPr>
            <p:spPr bwMode="auto">
              <a:xfrm>
                <a:off x="1238" y="309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85" name="Line 425"/>
              <p:cNvSpPr>
                <a:spLocks noChangeShapeType="1"/>
              </p:cNvSpPr>
              <p:nvPr/>
            </p:nvSpPr>
            <p:spPr bwMode="auto">
              <a:xfrm>
                <a:off x="1246" y="309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86" name="Line 426"/>
              <p:cNvSpPr>
                <a:spLocks noChangeShapeType="1"/>
              </p:cNvSpPr>
              <p:nvPr/>
            </p:nvSpPr>
            <p:spPr bwMode="auto">
              <a:xfrm>
                <a:off x="1255" y="309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87" name="Line 427"/>
              <p:cNvSpPr>
                <a:spLocks noChangeShapeType="1"/>
              </p:cNvSpPr>
              <p:nvPr/>
            </p:nvSpPr>
            <p:spPr bwMode="auto">
              <a:xfrm>
                <a:off x="1264" y="309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88" name="Line 428"/>
              <p:cNvSpPr>
                <a:spLocks noChangeShapeType="1"/>
              </p:cNvSpPr>
              <p:nvPr/>
            </p:nvSpPr>
            <p:spPr bwMode="auto">
              <a:xfrm>
                <a:off x="1272" y="309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89" name="Line 429"/>
              <p:cNvSpPr>
                <a:spLocks noChangeShapeType="1"/>
              </p:cNvSpPr>
              <p:nvPr/>
            </p:nvSpPr>
            <p:spPr bwMode="auto">
              <a:xfrm>
                <a:off x="1281" y="309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90" name="Line 430"/>
              <p:cNvSpPr>
                <a:spLocks noChangeShapeType="1"/>
              </p:cNvSpPr>
              <p:nvPr/>
            </p:nvSpPr>
            <p:spPr bwMode="auto">
              <a:xfrm>
                <a:off x="1290" y="309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91" name="Line 431"/>
              <p:cNvSpPr>
                <a:spLocks noChangeShapeType="1"/>
              </p:cNvSpPr>
              <p:nvPr/>
            </p:nvSpPr>
            <p:spPr bwMode="auto">
              <a:xfrm>
                <a:off x="1295" y="3100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92" name="Line 432"/>
              <p:cNvSpPr>
                <a:spLocks noChangeShapeType="1"/>
              </p:cNvSpPr>
              <p:nvPr/>
            </p:nvSpPr>
            <p:spPr bwMode="auto">
              <a:xfrm>
                <a:off x="1298" y="310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93" name="Line 433"/>
              <p:cNvSpPr>
                <a:spLocks noChangeShapeType="1"/>
              </p:cNvSpPr>
              <p:nvPr/>
            </p:nvSpPr>
            <p:spPr bwMode="auto">
              <a:xfrm>
                <a:off x="1307" y="310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94" name="Line 434"/>
              <p:cNvSpPr>
                <a:spLocks noChangeShapeType="1"/>
              </p:cNvSpPr>
              <p:nvPr/>
            </p:nvSpPr>
            <p:spPr bwMode="auto">
              <a:xfrm>
                <a:off x="1316" y="310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95" name="Line 435"/>
              <p:cNvSpPr>
                <a:spLocks noChangeShapeType="1"/>
              </p:cNvSpPr>
              <p:nvPr/>
            </p:nvSpPr>
            <p:spPr bwMode="auto">
              <a:xfrm>
                <a:off x="1324" y="310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96" name="Line 436"/>
              <p:cNvSpPr>
                <a:spLocks noChangeShapeType="1"/>
              </p:cNvSpPr>
              <p:nvPr/>
            </p:nvSpPr>
            <p:spPr bwMode="auto">
              <a:xfrm>
                <a:off x="1333" y="310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97" name="Line 437"/>
              <p:cNvSpPr>
                <a:spLocks noChangeShapeType="1"/>
              </p:cNvSpPr>
              <p:nvPr/>
            </p:nvSpPr>
            <p:spPr bwMode="auto">
              <a:xfrm>
                <a:off x="1342" y="310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98" name="Line 438"/>
              <p:cNvSpPr>
                <a:spLocks noChangeShapeType="1"/>
              </p:cNvSpPr>
              <p:nvPr/>
            </p:nvSpPr>
            <p:spPr bwMode="auto">
              <a:xfrm>
                <a:off x="1350" y="310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199" name="Line 439"/>
              <p:cNvSpPr>
                <a:spLocks noChangeShapeType="1"/>
              </p:cNvSpPr>
              <p:nvPr/>
            </p:nvSpPr>
            <p:spPr bwMode="auto">
              <a:xfrm>
                <a:off x="1359" y="310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00" name="Line 440"/>
              <p:cNvSpPr>
                <a:spLocks noChangeShapeType="1"/>
              </p:cNvSpPr>
              <p:nvPr/>
            </p:nvSpPr>
            <p:spPr bwMode="auto">
              <a:xfrm>
                <a:off x="1368" y="310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01" name="Line 441"/>
              <p:cNvSpPr>
                <a:spLocks noChangeShapeType="1"/>
              </p:cNvSpPr>
              <p:nvPr/>
            </p:nvSpPr>
            <p:spPr bwMode="auto">
              <a:xfrm>
                <a:off x="1369" y="3109"/>
                <a:ext cx="1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02" name="Line 442"/>
              <p:cNvSpPr>
                <a:spLocks noChangeShapeType="1"/>
              </p:cNvSpPr>
              <p:nvPr/>
            </p:nvSpPr>
            <p:spPr bwMode="auto">
              <a:xfrm>
                <a:off x="1369" y="3121"/>
                <a:ext cx="1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03" name="Line 443"/>
              <p:cNvSpPr>
                <a:spLocks noChangeShapeType="1"/>
              </p:cNvSpPr>
              <p:nvPr/>
            </p:nvSpPr>
            <p:spPr bwMode="auto">
              <a:xfrm>
                <a:off x="1369" y="312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04" name="Line 444"/>
              <p:cNvSpPr>
                <a:spLocks noChangeShapeType="1"/>
              </p:cNvSpPr>
              <p:nvPr/>
            </p:nvSpPr>
            <p:spPr bwMode="auto">
              <a:xfrm>
                <a:off x="1375" y="312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05" name="Line 445"/>
              <p:cNvSpPr>
                <a:spLocks noChangeShapeType="1"/>
              </p:cNvSpPr>
              <p:nvPr/>
            </p:nvSpPr>
            <p:spPr bwMode="auto">
              <a:xfrm>
                <a:off x="1384" y="312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06" name="Line 446"/>
              <p:cNvSpPr>
                <a:spLocks noChangeShapeType="1"/>
              </p:cNvSpPr>
              <p:nvPr/>
            </p:nvSpPr>
            <p:spPr bwMode="auto">
              <a:xfrm>
                <a:off x="1393" y="312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07" name="Line 447"/>
              <p:cNvSpPr>
                <a:spLocks noChangeShapeType="1"/>
              </p:cNvSpPr>
              <p:nvPr/>
            </p:nvSpPr>
            <p:spPr bwMode="auto">
              <a:xfrm>
                <a:off x="1401" y="312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08" name="Line 448"/>
              <p:cNvSpPr>
                <a:spLocks noChangeShapeType="1"/>
              </p:cNvSpPr>
              <p:nvPr/>
            </p:nvSpPr>
            <p:spPr bwMode="auto">
              <a:xfrm>
                <a:off x="1410" y="312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09" name="Line 449"/>
              <p:cNvSpPr>
                <a:spLocks noChangeShapeType="1"/>
              </p:cNvSpPr>
              <p:nvPr/>
            </p:nvSpPr>
            <p:spPr bwMode="auto">
              <a:xfrm>
                <a:off x="1419" y="312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10" name="Line 450"/>
              <p:cNvSpPr>
                <a:spLocks noChangeShapeType="1"/>
              </p:cNvSpPr>
              <p:nvPr/>
            </p:nvSpPr>
            <p:spPr bwMode="auto">
              <a:xfrm>
                <a:off x="1427" y="312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11" name="Line 451"/>
              <p:cNvSpPr>
                <a:spLocks noChangeShapeType="1"/>
              </p:cNvSpPr>
              <p:nvPr/>
            </p:nvSpPr>
            <p:spPr bwMode="auto">
              <a:xfrm>
                <a:off x="1436" y="312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12" name="Line 452"/>
              <p:cNvSpPr>
                <a:spLocks noChangeShapeType="1"/>
              </p:cNvSpPr>
              <p:nvPr/>
            </p:nvSpPr>
            <p:spPr bwMode="auto">
              <a:xfrm>
                <a:off x="1442" y="3128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13" name="Line 453"/>
              <p:cNvSpPr>
                <a:spLocks noChangeShapeType="1"/>
              </p:cNvSpPr>
              <p:nvPr/>
            </p:nvSpPr>
            <p:spPr bwMode="auto">
              <a:xfrm>
                <a:off x="1443" y="314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14" name="Line 454"/>
              <p:cNvSpPr>
                <a:spLocks noChangeShapeType="1"/>
              </p:cNvSpPr>
              <p:nvPr/>
            </p:nvSpPr>
            <p:spPr bwMode="auto">
              <a:xfrm>
                <a:off x="1452" y="314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15" name="Line 455"/>
              <p:cNvSpPr>
                <a:spLocks noChangeShapeType="1"/>
              </p:cNvSpPr>
              <p:nvPr/>
            </p:nvSpPr>
            <p:spPr bwMode="auto">
              <a:xfrm>
                <a:off x="1461" y="314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16" name="Line 456"/>
              <p:cNvSpPr>
                <a:spLocks noChangeShapeType="1"/>
              </p:cNvSpPr>
              <p:nvPr/>
            </p:nvSpPr>
            <p:spPr bwMode="auto">
              <a:xfrm>
                <a:off x="1469" y="314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17" name="Line 457"/>
              <p:cNvSpPr>
                <a:spLocks noChangeShapeType="1"/>
              </p:cNvSpPr>
              <p:nvPr/>
            </p:nvSpPr>
            <p:spPr bwMode="auto">
              <a:xfrm>
                <a:off x="1478" y="314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18" name="Line 458"/>
              <p:cNvSpPr>
                <a:spLocks noChangeShapeType="1"/>
              </p:cNvSpPr>
              <p:nvPr/>
            </p:nvSpPr>
            <p:spPr bwMode="auto">
              <a:xfrm>
                <a:off x="1486" y="314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19" name="Line 459"/>
              <p:cNvSpPr>
                <a:spLocks noChangeShapeType="1"/>
              </p:cNvSpPr>
              <p:nvPr/>
            </p:nvSpPr>
            <p:spPr bwMode="auto">
              <a:xfrm>
                <a:off x="1495" y="314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20" name="Line 460"/>
              <p:cNvSpPr>
                <a:spLocks noChangeShapeType="1"/>
              </p:cNvSpPr>
              <p:nvPr/>
            </p:nvSpPr>
            <p:spPr bwMode="auto">
              <a:xfrm>
                <a:off x="1504" y="314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21" name="Line 461"/>
              <p:cNvSpPr>
                <a:spLocks noChangeShapeType="1"/>
              </p:cNvSpPr>
              <p:nvPr/>
            </p:nvSpPr>
            <p:spPr bwMode="auto">
              <a:xfrm>
                <a:off x="1512" y="314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22" name="Line 462"/>
              <p:cNvSpPr>
                <a:spLocks noChangeShapeType="1"/>
              </p:cNvSpPr>
              <p:nvPr/>
            </p:nvSpPr>
            <p:spPr bwMode="auto">
              <a:xfrm>
                <a:off x="1516" y="3150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23" name="Line 463"/>
              <p:cNvSpPr>
                <a:spLocks noChangeShapeType="1"/>
              </p:cNvSpPr>
              <p:nvPr/>
            </p:nvSpPr>
            <p:spPr bwMode="auto">
              <a:xfrm>
                <a:off x="1518" y="316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24" name="Line 464"/>
              <p:cNvSpPr>
                <a:spLocks noChangeShapeType="1"/>
              </p:cNvSpPr>
              <p:nvPr/>
            </p:nvSpPr>
            <p:spPr bwMode="auto">
              <a:xfrm>
                <a:off x="1527" y="316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25" name="Line 465"/>
              <p:cNvSpPr>
                <a:spLocks noChangeShapeType="1"/>
              </p:cNvSpPr>
              <p:nvPr/>
            </p:nvSpPr>
            <p:spPr bwMode="auto">
              <a:xfrm>
                <a:off x="1535" y="316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26" name="Line 466"/>
              <p:cNvSpPr>
                <a:spLocks noChangeShapeType="1"/>
              </p:cNvSpPr>
              <p:nvPr/>
            </p:nvSpPr>
            <p:spPr bwMode="auto">
              <a:xfrm>
                <a:off x="1544" y="316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27" name="Line 467"/>
              <p:cNvSpPr>
                <a:spLocks noChangeShapeType="1"/>
              </p:cNvSpPr>
              <p:nvPr/>
            </p:nvSpPr>
            <p:spPr bwMode="auto">
              <a:xfrm>
                <a:off x="1553" y="316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28" name="Line 468"/>
              <p:cNvSpPr>
                <a:spLocks noChangeShapeType="1"/>
              </p:cNvSpPr>
              <p:nvPr/>
            </p:nvSpPr>
            <p:spPr bwMode="auto">
              <a:xfrm>
                <a:off x="1561" y="316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29" name="Line 469"/>
              <p:cNvSpPr>
                <a:spLocks noChangeShapeType="1"/>
              </p:cNvSpPr>
              <p:nvPr/>
            </p:nvSpPr>
            <p:spPr bwMode="auto">
              <a:xfrm>
                <a:off x="1570" y="316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30" name="Line 470"/>
              <p:cNvSpPr>
                <a:spLocks noChangeShapeType="1"/>
              </p:cNvSpPr>
              <p:nvPr/>
            </p:nvSpPr>
            <p:spPr bwMode="auto">
              <a:xfrm>
                <a:off x="1579" y="316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31" name="Line 471"/>
              <p:cNvSpPr>
                <a:spLocks noChangeShapeType="1"/>
              </p:cNvSpPr>
              <p:nvPr/>
            </p:nvSpPr>
            <p:spPr bwMode="auto">
              <a:xfrm>
                <a:off x="1587" y="316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32" name="Line 472"/>
              <p:cNvSpPr>
                <a:spLocks noChangeShapeType="1"/>
              </p:cNvSpPr>
              <p:nvPr/>
            </p:nvSpPr>
            <p:spPr bwMode="auto">
              <a:xfrm>
                <a:off x="1590" y="316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33" name="Line 473"/>
              <p:cNvSpPr>
                <a:spLocks noChangeShapeType="1"/>
              </p:cNvSpPr>
              <p:nvPr/>
            </p:nvSpPr>
            <p:spPr bwMode="auto">
              <a:xfrm>
                <a:off x="1590" y="3170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34" name="Line 474"/>
              <p:cNvSpPr>
                <a:spLocks noChangeShapeType="1"/>
              </p:cNvSpPr>
              <p:nvPr/>
            </p:nvSpPr>
            <p:spPr bwMode="auto">
              <a:xfrm>
                <a:off x="1592" y="318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35" name="Line 475"/>
              <p:cNvSpPr>
                <a:spLocks noChangeShapeType="1"/>
              </p:cNvSpPr>
              <p:nvPr/>
            </p:nvSpPr>
            <p:spPr bwMode="auto">
              <a:xfrm>
                <a:off x="1600" y="318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36" name="Line 476"/>
              <p:cNvSpPr>
                <a:spLocks noChangeShapeType="1"/>
              </p:cNvSpPr>
              <p:nvPr/>
            </p:nvSpPr>
            <p:spPr bwMode="auto">
              <a:xfrm>
                <a:off x="1609" y="318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37" name="Line 477"/>
              <p:cNvSpPr>
                <a:spLocks noChangeShapeType="1"/>
              </p:cNvSpPr>
              <p:nvPr/>
            </p:nvSpPr>
            <p:spPr bwMode="auto">
              <a:xfrm>
                <a:off x="1618" y="318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38" name="Line 478"/>
              <p:cNvSpPr>
                <a:spLocks noChangeShapeType="1"/>
              </p:cNvSpPr>
              <p:nvPr/>
            </p:nvSpPr>
            <p:spPr bwMode="auto">
              <a:xfrm>
                <a:off x="1626" y="318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39" name="Line 479"/>
              <p:cNvSpPr>
                <a:spLocks noChangeShapeType="1"/>
              </p:cNvSpPr>
              <p:nvPr/>
            </p:nvSpPr>
            <p:spPr bwMode="auto">
              <a:xfrm>
                <a:off x="1635" y="318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40" name="Line 480"/>
              <p:cNvSpPr>
                <a:spLocks noChangeShapeType="1"/>
              </p:cNvSpPr>
              <p:nvPr/>
            </p:nvSpPr>
            <p:spPr bwMode="auto">
              <a:xfrm>
                <a:off x="1644" y="318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41" name="Line 481"/>
              <p:cNvSpPr>
                <a:spLocks noChangeShapeType="1"/>
              </p:cNvSpPr>
              <p:nvPr/>
            </p:nvSpPr>
            <p:spPr bwMode="auto">
              <a:xfrm>
                <a:off x="1652" y="318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42" name="Line 482"/>
              <p:cNvSpPr>
                <a:spLocks noChangeShapeType="1"/>
              </p:cNvSpPr>
              <p:nvPr/>
            </p:nvSpPr>
            <p:spPr bwMode="auto">
              <a:xfrm>
                <a:off x="1661" y="318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43" name="Line 483"/>
              <p:cNvSpPr>
                <a:spLocks noChangeShapeType="1"/>
              </p:cNvSpPr>
              <p:nvPr/>
            </p:nvSpPr>
            <p:spPr bwMode="auto">
              <a:xfrm>
                <a:off x="1664" y="318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44" name="Line 484"/>
              <p:cNvSpPr>
                <a:spLocks noChangeShapeType="1"/>
              </p:cNvSpPr>
              <p:nvPr/>
            </p:nvSpPr>
            <p:spPr bwMode="auto">
              <a:xfrm>
                <a:off x="1664" y="3192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45" name="Line 485"/>
              <p:cNvSpPr>
                <a:spLocks noChangeShapeType="1"/>
              </p:cNvSpPr>
              <p:nvPr/>
            </p:nvSpPr>
            <p:spPr bwMode="auto">
              <a:xfrm>
                <a:off x="1664" y="320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46" name="Line 486"/>
              <p:cNvSpPr>
                <a:spLocks noChangeShapeType="1"/>
              </p:cNvSpPr>
              <p:nvPr/>
            </p:nvSpPr>
            <p:spPr bwMode="auto">
              <a:xfrm>
                <a:off x="1672" y="320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47" name="Line 487"/>
              <p:cNvSpPr>
                <a:spLocks noChangeShapeType="1"/>
              </p:cNvSpPr>
              <p:nvPr/>
            </p:nvSpPr>
            <p:spPr bwMode="auto">
              <a:xfrm>
                <a:off x="1681" y="320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48" name="Line 488"/>
              <p:cNvSpPr>
                <a:spLocks noChangeShapeType="1"/>
              </p:cNvSpPr>
              <p:nvPr/>
            </p:nvSpPr>
            <p:spPr bwMode="auto">
              <a:xfrm>
                <a:off x="1690" y="320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49" name="Line 489"/>
              <p:cNvSpPr>
                <a:spLocks noChangeShapeType="1"/>
              </p:cNvSpPr>
              <p:nvPr/>
            </p:nvSpPr>
            <p:spPr bwMode="auto">
              <a:xfrm>
                <a:off x="1698" y="320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50" name="Line 490"/>
              <p:cNvSpPr>
                <a:spLocks noChangeShapeType="1"/>
              </p:cNvSpPr>
              <p:nvPr/>
            </p:nvSpPr>
            <p:spPr bwMode="auto">
              <a:xfrm>
                <a:off x="1707" y="320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51" name="Line 491"/>
              <p:cNvSpPr>
                <a:spLocks noChangeShapeType="1"/>
              </p:cNvSpPr>
              <p:nvPr/>
            </p:nvSpPr>
            <p:spPr bwMode="auto">
              <a:xfrm>
                <a:off x="1716" y="320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52" name="Line 492"/>
              <p:cNvSpPr>
                <a:spLocks noChangeShapeType="1"/>
              </p:cNvSpPr>
              <p:nvPr/>
            </p:nvSpPr>
            <p:spPr bwMode="auto">
              <a:xfrm>
                <a:off x="1724" y="320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53" name="Line 493"/>
              <p:cNvSpPr>
                <a:spLocks noChangeShapeType="1"/>
              </p:cNvSpPr>
              <p:nvPr/>
            </p:nvSpPr>
            <p:spPr bwMode="auto">
              <a:xfrm>
                <a:off x="1733" y="320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54" name="Line 494"/>
              <p:cNvSpPr>
                <a:spLocks noChangeShapeType="1"/>
              </p:cNvSpPr>
              <p:nvPr/>
            </p:nvSpPr>
            <p:spPr bwMode="auto">
              <a:xfrm>
                <a:off x="1737" y="3214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55" name="Line 495"/>
              <p:cNvSpPr>
                <a:spLocks noChangeShapeType="1"/>
              </p:cNvSpPr>
              <p:nvPr/>
            </p:nvSpPr>
            <p:spPr bwMode="auto">
              <a:xfrm>
                <a:off x="1737" y="3228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56" name="Line 496"/>
              <p:cNvSpPr>
                <a:spLocks noChangeShapeType="1"/>
              </p:cNvSpPr>
              <p:nvPr/>
            </p:nvSpPr>
            <p:spPr bwMode="auto">
              <a:xfrm>
                <a:off x="1737" y="3243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57" name="Line 497"/>
              <p:cNvSpPr>
                <a:spLocks noChangeShapeType="1"/>
              </p:cNvSpPr>
              <p:nvPr/>
            </p:nvSpPr>
            <p:spPr bwMode="auto">
              <a:xfrm>
                <a:off x="1737" y="324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58" name="Line 498"/>
              <p:cNvSpPr>
                <a:spLocks noChangeShapeType="1"/>
              </p:cNvSpPr>
              <p:nvPr/>
            </p:nvSpPr>
            <p:spPr bwMode="auto">
              <a:xfrm>
                <a:off x="1743" y="324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59" name="Line 499"/>
              <p:cNvSpPr>
                <a:spLocks noChangeShapeType="1"/>
              </p:cNvSpPr>
              <p:nvPr/>
            </p:nvSpPr>
            <p:spPr bwMode="auto">
              <a:xfrm>
                <a:off x="1752" y="324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60" name="Line 500"/>
              <p:cNvSpPr>
                <a:spLocks noChangeShapeType="1"/>
              </p:cNvSpPr>
              <p:nvPr/>
            </p:nvSpPr>
            <p:spPr bwMode="auto">
              <a:xfrm>
                <a:off x="1760" y="324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61" name="Line 501"/>
              <p:cNvSpPr>
                <a:spLocks noChangeShapeType="1"/>
              </p:cNvSpPr>
              <p:nvPr/>
            </p:nvSpPr>
            <p:spPr bwMode="auto">
              <a:xfrm>
                <a:off x="1769" y="324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62" name="Line 502"/>
              <p:cNvSpPr>
                <a:spLocks noChangeShapeType="1"/>
              </p:cNvSpPr>
              <p:nvPr/>
            </p:nvSpPr>
            <p:spPr bwMode="auto">
              <a:xfrm>
                <a:off x="1778" y="324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63" name="Line 503"/>
              <p:cNvSpPr>
                <a:spLocks noChangeShapeType="1"/>
              </p:cNvSpPr>
              <p:nvPr/>
            </p:nvSpPr>
            <p:spPr bwMode="auto">
              <a:xfrm>
                <a:off x="1786" y="324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64" name="Line 504"/>
              <p:cNvSpPr>
                <a:spLocks noChangeShapeType="1"/>
              </p:cNvSpPr>
              <p:nvPr/>
            </p:nvSpPr>
            <p:spPr bwMode="auto">
              <a:xfrm>
                <a:off x="1795" y="324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65" name="Line 505"/>
              <p:cNvSpPr>
                <a:spLocks noChangeShapeType="1"/>
              </p:cNvSpPr>
              <p:nvPr/>
            </p:nvSpPr>
            <p:spPr bwMode="auto">
              <a:xfrm>
                <a:off x="1804" y="324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66" name="Line 506"/>
              <p:cNvSpPr>
                <a:spLocks noChangeShapeType="1"/>
              </p:cNvSpPr>
              <p:nvPr/>
            </p:nvSpPr>
            <p:spPr bwMode="auto">
              <a:xfrm>
                <a:off x="1812" y="324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67" name="Line 507"/>
              <p:cNvSpPr>
                <a:spLocks noChangeShapeType="1"/>
              </p:cNvSpPr>
              <p:nvPr/>
            </p:nvSpPr>
            <p:spPr bwMode="auto">
              <a:xfrm>
                <a:off x="1821" y="324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68" name="Line 508"/>
              <p:cNvSpPr>
                <a:spLocks noChangeShapeType="1"/>
              </p:cNvSpPr>
              <p:nvPr/>
            </p:nvSpPr>
            <p:spPr bwMode="auto">
              <a:xfrm>
                <a:off x="1830" y="3248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69" name="Line 509"/>
              <p:cNvSpPr>
                <a:spLocks noChangeShapeType="1"/>
              </p:cNvSpPr>
              <p:nvPr/>
            </p:nvSpPr>
            <p:spPr bwMode="auto">
              <a:xfrm>
                <a:off x="1838" y="324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70" name="Line 510"/>
              <p:cNvSpPr>
                <a:spLocks noChangeShapeType="1"/>
              </p:cNvSpPr>
              <p:nvPr/>
            </p:nvSpPr>
            <p:spPr bwMode="auto">
              <a:xfrm>
                <a:off x="1847" y="324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71" name="Line 511"/>
              <p:cNvSpPr>
                <a:spLocks noChangeShapeType="1"/>
              </p:cNvSpPr>
              <p:nvPr/>
            </p:nvSpPr>
            <p:spPr bwMode="auto">
              <a:xfrm>
                <a:off x="1856" y="3248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72" name="Line 512"/>
              <p:cNvSpPr>
                <a:spLocks noChangeShapeType="1"/>
              </p:cNvSpPr>
              <p:nvPr/>
            </p:nvSpPr>
            <p:spPr bwMode="auto">
              <a:xfrm>
                <a:off x="1864" y="324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73" name="Line 513"/>
              <p:cNvSpPr>
                <a:spLocks noChangeShapeType="1"/>
              </p:cNvSpPr>
              <p:nvPr/>
            </p:nvSpPr>
            <p:spPr bwMode="auto">
              <a:xfrm>
                <a:off x="1873" y="324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74" name="Line 514"/>
              <p:cNvSpPr>
                <a:spLocks noChangeShapeType="1"/>
              </p:cNvSpPr>
              <p:nvPr/>
            </p:nvSpPr>
            <p:spPr bwMode="auto">
              <a:xfrm>
                <a:off x="1882" y="3248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75" name="Line 515"/>
              <p:cNvSpPr>
                <a:spLocks noChangeShapeType="1"/>
              </p:cNvSpPr>
              <p:nvPr/>
            </p:nvSpPr>
            <p:spPr bwMode="auto">
              <a:xfrm>
                <a:off x="1885" y="3256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76" name="Line 516"/>
              <p:cNvSpPr>
                <a:spLocks noChangeShapeType="1"/>
              </p:cNvSpPr>
              <p:nvPr/>
            </p:nvSpPr>
            <p:spPr bwMode="auto">
              <a:xfrm>
                <a:off x="1885" y="3270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77" name="Line 517"/>
              <p:cNvSpPr>
                <a:spLocks noChangeShapeType="1"/>
              </p:cNvSpPr>
              <p:nvPr/>
            </p:nvSpPr>
            <p:spPr bwMode="auto">
              <a:xfrm>
                <a:off x="1885" y="3285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78" name="Line 518"/>
              <p:cNvSpPr>
                <a:spLocks noChangeShapeType="1"/>
              </p:cNvSpPr>
              <p:nvPr/>
            </p:nvSpPr>
            <p:spPr bwMode="auto">
              <a:xfrm>
                <a:off x="1885" y="3299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79" name="Line 519"/>
              <p:cNvSpPr>
                <a:spLocks noChangeShapeType="1"/>
              </p:cNvSpPr>
              <p:nvPr/>
            </p:nvSpPr>
            <p:spPr bwMode="auto">
              <a:xfrm>
                <a:off x="1889" y="330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80" name="Line 520"/>
              <p:cNvSpPr>
                <a:spLocks noChangeShapeType="1"/>
              </p:cNvSpPr>
              <p:nvPr/>
            </p:nvSpPr>
            <p:spPr bwMode="auto">
              <a:xfrm>
                <a:off x="1897" y="330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81" name="Line 521"/>
              <p:cNvSpPr>
                <a:spLocks noChangeShapeType="1"/>
              </p:cNvSpPr>
              <p:nvPr/>
            </p:nvSpPr>
            <p:spPr bwMode="auto">
              <a:xfrm>
                <a:off x="1906" y="330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82" name="Line 522"/>
              <p:cNvSpPr>
                <a:spLocks noChangeShapeType="1"/>
              </p:cNvSpPr>
              <p:nvPr/>
            </p:nvSpPr>
            <p:spPr bwMode="auto">
              <a:xfrm>
                <a:off x="1915" y="330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83" name="Line 523"/>
              <p:cNvSpPr>
                <a:spLocks noChangeShapeType="1"/>
              </p:cNvSpPr>
              <p:nvPr/>
            </p:nvSpPr>
            <p:spPr bwMode="auto">
              <a:xfrm>
                <a:off x="1923" y="330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84" name="Line 524"/>
              <p:cNvSpPr>
                <a:spLocks noChangeShapeType="1"/>
              </p:cNvSpPr>
              <p:nvPr/>
            </p:nvSpPr>
            <p:spPr bwMode="auto">
              <a:xfrm>
                <a:off x="1932" y="330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85" name="Line 525"/>
              <p:cNvSpPr>
                <a:spLocks noChangeShapeType="1"/>
              </p:cNvSpPr>
              <p:nvPr/>
            </p:nvSpPr>
            <p:spPr bwMode="auto">
              <a:xfrm>
                <a:off x="1941" y="330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86" name="Line 526"/>
              <p:cNvSpPr>
                <a:spLocks noChangeShapeType="1"/>
              </p:cNvSpPr>
              <p:nvPr/>
            </p:nvSpPr>
            <p:spPr bwMode="auto">
              <a:xfrm>
                <a:off x="1949" y="330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87" name="Line 527"/>
              <p:cNvSpPr>
                <a:spLocks noChangeShapeType="1"/>
              </p:cNvSpPr>
              <p:nvPr/>
            </p:nvSpPr>
            <p:spPr bwMode="auto">
              <a:xfrm>
                <a:off x="1958" y="330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88" name="Line 528"/>
              <p:cNvSpPr>
                <a:spLocks noChangeShapeType="1"/>
              </p:cNvSpPr>
              <p:nvPr/>
            </p:nvSpPr>
            <p:spPr bwMode="auto">
              <a:xfrm>
                <a:off x="1967" y="3308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89" name="Line 529"/>
              <p:cNvSpPr>
                <a:spLocks noChangeShapeType="1"/>
              </p:cNvSpPr>
              <p:nvPr/>
            </p:nvSpPr>
            <p:spPr bwMode="auto">
              <a:xfrm>
                <a:off x="1975" y="330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90" name="Line 530"/>
              <p:cNvSpPr>
                <a:spLocks noChangeShapeType="1"/>
              </p:cNvSpPr>
              <p:nvPr/>
            </p:nvSpPr>
            <p:spPr bwMode="auto">
              <a:xfrm>
                <a:off x="1984" y="330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91" name="Line 531"/>
              <p:cNvSpPr>
                <a:spLocks noChangeShapeType="1"/>
              </p:cNvSpPr>
              <p:nvPr/>
            </p:nvSpPr>
            <p:spPr bwMode="auto">
              <a:xfrm>
                <a:off x="1993" y="3308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92" name="Line 532"/>
              <p:cNvSpPr>
                <a:spLocks noChangeShapeType="1"/>
              </p:cNvSpPr>
              <p:nvPr/>
            </p:nvSpPr>
            <p:spPr bwMode="auto">
              <a:xfrm>
                <a:off x="2001" y="330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93" name="Line 533"/>
              <p:cNvSpPr>
                <a:spLocks noChangeShapeType="1"/>
              </p:cNvSpPr>
              <p:nvPr/>
            </p:nvSpPr>
            <p:spPr bwMode="auto">
              <a:xfrm>
                <a:off x="2010" y="330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94" name="Line 534"/>
              <p:cNvSpPr>
                <a:spLocks noChangeShapeType="1"/>
              </p:cNvSpPr>
              <p:nvPr/>
            </p:nvSpPr>
            <p:spPr bwMode="auto">
              <a:xfrm>
                <a:off x="2018" y="330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95" name="Line 535"/>
              <p:cNvSpPr>
                <a:spLocks noChangeShapeType="1"/>
              </p:cNvSpPr>
              <p:nvPr/>
            </p:nvSpPr>
            <p:spPr bwMode="auto">
              <a:xfrm>
                <a:off x="2027" y="330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96" name="Line 536"/>
              <p:cNvSpPr>
                <a:spLocks noChangeShapeType="1"/>
              </p:cNvSpPr>
              <p:nvPr/>
            </p:nvSpPr>
            <p:spPr bwMode="auto">
              <a:xfrm>
                <a:off x="2033" y="3313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97" name="Line 537"/>
              <p:cNvSpPr>
                <a:spLocks noChangeShapeType="1"/>
              </p:cNvSpPr>
              <p:nvPr/>
            </p:nvSpPr>
            <p:spPr bwMode="auto">
              <a:xfrm>
                <a:off x="2033" y="3327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98" name="Line 538"/>
              <p:cNvSpPr>
                <a:spLocks noChangeShapeType="1"/>
              </p:cNvSpPr>
              <p:nvPr/>
            </p:nvSpPr>
            <p:spPr bwMode="auto">
              <a:xfrm>
                <a:off x="2033" y="3342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299" name="Line 539"/>
              <p:cNvSpPr>
                <a:spLocks noChangeShapeType="1"/>
              </p:cNvSpPr>
              <p:nvPr/>
            </p:nvSpPr>
            <p:spPr bwMode="auto">
              <a:xfrm>
                <a:off x="2033" y="3356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00" name="Line 540"/>
              <p:cNvSpPr>
                <a:spLocks noChangeShapeType="1"/>
              </p:cNvSpPr>
              <p:nvPr/>
            </p:nvSpPr>
            <p:spPr bwMode="auto">
              <a:xfrm>
                <a:off x="2033" y="3371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01" name="Line 541"/>
              <p:cNvSpPr>
                <a:spLocks noChangeShapeType="1"/>
              </p:cNvSpPr>
              <p:nvPr/>
            </p:nvSpPr>
            <p:spPr bwMode="auto">
              <a:xfrm>
                <a:off x="2033" y="3385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02" name="Line 542"/>
              <p:cNvSpPr>
                <a:spLocks noChangeShapeType="1"/>
              </p:cNvSpPr>
              <p:nvPr/>
            </p:nvSpPr>
            <p:spPr bwMode="auto">
              <a:xfrm>
                <a:off x="2033" y="3400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03" name="Line 543"/>
              <p:cNvSpPr>
                <a:spLocks noChangeShapeType="1"/>
              </p:cNvSpPr>
              <p:nvPr/>
            </p:nvSpPr>
            <p:spPr bwMode="auto">
              <a:xfrm>
                <a:off x="2034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04" name="Line 544"/>
              <p:cNvSpPr>
                <a:spLocks noChangeShapeType="1"/>
              </p:cNvSpPr>
              <p:nvPr/>
            </p:nvSpPr>
            <p:spPr bwMode="auto">
              <a:xfrm>
                <a:off x="2042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05" name="Line 545"/>
              <p:cNvSpPr>
                <a:spLocks noChangeShapeType="1"/>
              </p:cNvSpPr>
              <p:nvPr/>
            </p:nvSpPr>
            <p:spPr bwMode="auto">
              <a:xfrm>
                <a:off x="2051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06" name="Line 546"/>
              <p:cNvSpPr>
                <a:spLocks noChangeShapeType="1"/>
              </p:cNvSpPr>
              <p:nvPr/>
            </p:nvSpPr>
            <p:spPr bwMode="auto">
              <a:xfrm>
                <a:off x="2060" y="3413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07" name="Line 547"/>
              <p:cNvSpPr>
                <a:spLocks noChangeShapeType="1"/>
              </p:cNvSpPr>
              <p:nvPr/>
            </p:nvSpPr>
            <p:spPr bwMode="auto">
              <a:xfrm>
                <a:off x="2068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08" name="Line 548"/>
              <p:cNvSpPr>
                <a:spLocks noChangeShapeType="1"/>
              </p:cNvSpPr>
              <p:nvPr/>
            </p:nvSpPr>
            <p:spPr bwMode="auto">
              <a:xfrm>
                <a:off x="2077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09" name="Line 549"/>
              <p:cNvSpPr>
                <a:spLocks noChangeShapeType="1"/>
              </p:cNvSpPr>
              <p:nvPr/>
            </p:nvSpPr>
            <p:spPr bwMode="auto">
              <a:xfrm>
                <a:off x="2086" y="3413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10" name="Line 550"/>
              <p:cNvSpPr>
                <a:spLocks noChangeShapeType="1"/>
              </p:cNvSpPr>
              <p:nvPr/>
            </p:nvSpPr>
            <p:spPr bwMode="auto">
              <a:xfrm>
                <a:off x="2094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11" name="Line 551"/>
              <p:cNvSpPr>
                <a:spLocks noChangeShapeType="1"/>
              </p:cNvSpPr>
              <p:nvPr/>
            </p:nvSpPr>
            <p:spPr bwMode="auto">
              <a:xfrm>
                <a:off x="2103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12" name="Line 552"/>
              <p:cNvSpPr>
                <a:spLocks noChangeShapeType="1"/>
              </p:cNvSpPr>
              <p:nvPr/>
            </p:nvSpPr>
            <p:spPr bwMode="auto">
              <a:xfrm>
                <a:off x="2111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13" name="Line 553"/>
              <p:cNvSpPr>
                <a:spLocks noChangeShapeType="1"/>
              </p:cNvSpPr>
              <p:nvPr/>
            </p:nvSpPr>
            <p:spPr bwMode="auto">
              <a:xfrm>
                <a:off x="2120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14" name="Line 554"/>
              <p:cNvSpPr>
                <a:spLocks noChangeShapeType="1"/>
              </p:cNvSpPr>
              <p:nvPr/>
            </p:nvSpPr>
            <p:spPr bwMode="auto">
              <a:xfrm>
                <a:off x="2129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15" name="Line 555"/>
              <p:cNvSpPr>
                <a:spLocks noChangeShapeType="1"/>
              </p:cNvSpPr>
              <p:nvPr/>
            </p:nvSpPr>
            <p:spPr bwMode="auto">
              <a:xfrm>
                <a:off x="2137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16" name="Line 556"/>
              <p:cNvSpPr>
                <a:spLocks noChangeShapeType="1"/>
              </p:cNvSpPr>
              <p:nvPr/>
            </p:nvSpPr>
            <p:spPr bwMode="auto">
              <a:xfrm>
                <a:off x="2146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17" name="Line 557"/>
              <p:cNvSpPr>
                <a:spLocks noChangeShapeType="1"/>
              </p:cNvSpPr>
              <p:nvPr/>
            </p:nvSpPr>
            <p:spPr bwMode="auto">
              <a:xfrm>
                <a:off x="2155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18" name="Line 558"/>
              <p:cNvSpPr>
                <a:spLocks noChangeShapeType="1"/>
              </p:cNvSpPr>
              <p:nvPr/>
            </p:nvSpPr>
            <p:spPr bwMode="auto">
              <a:xfrm>
                <a:off x="2163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19" name="Line 559"/>
              <p:cNvSpPr>
                <a:spLocks noChangeShapeType="1"/>
              </p:cNvSpPr>
              <p:nvPr/>
            </p:nvSpPr>
            <p:spPr bwMode="auto">
              <a:xfrm>
                <a:off x="2172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20" name="Line 560"/>
              <p:cNvSpPr>
                <a:spLocks noChangeShapeType="1"/>
              </p:cNvSpPr>
              <p:nvPr/>
            </p:nvSpPr>
            <p:spPr bwMode="auto">
              <a:xfrm>
                <a:off x="2181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21" name="Line 561"/>
              <p:cNvSpPr>
                <a:spLocks noChangeShapeType="1"/>
              </p:cNvSpPr>
              <p:nvPr/>
            </p:nvSpPr>
            <p:spPr bwMode="auto">
              <a:xfrm>
                <a:off x="2189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22" name="Line 562"/>
              <p:cNvSpPr>
                <a:spLocks noChangeShapeType="1"/>
              </p:cNvSpPr>
              <p:nvPr/>
            </p:nvSpPr>
            <p:spPr bwMode="auto">
              <a:xfrm>
                <a:off x="2198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23" name="Line 563"/>
              <p:cNvSpPr>
                <a:spLocks noChangeShapeType="1"/>
              </p:cNvSpPr>
              <p:nvPr/>
            </p:nvSpPr>
            <p:spPr bwMode="auto">
              <a:xfrm>
                <a:off x="2207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24" name="Line 564"/>
              <p:cNvSpPr>
                <a:spLocks noChangeShapeType="1"/>
              </p:cNvSpPr>
              <p:nvPr/>
            </p:nvSpPr>
            <p:spPr bwMode="auto">
              <a:xfrm>
                <a:off x="2215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25" name="Line 565"/>
              <p:cNvSpPr>
                <a:spLocks noChangeShapeType="1"/>
              </p:cNvSpPr>
              <p:nvPr/>
            </p:nvSpPr>
            <p:spPr bwMode="auto">
              <a:xfrm>
                <a:off x="2224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26" name="Line 566"/>
              <p:cNvSpPr>
                <a:spLocks noChangeShapeType="1"/>
              </p:cNvSpPr>
              <p:nvPr/>
            </p:nvSpPr>
            <p:spPr bwMode="auto">
              <a:xfrm>
                <a:off x="2233" y="3413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27" name="Line 567"/>
              <p:cNvSpPr>
                <a:spLocks noChangeShapeType="1"/>
              </p:cNvSpPr>
              <p:nvPr/>
            </p:nvSpPr>
            <p:spPr bwMode="auto">
              <a:xfrm>
                <a:off x="2241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28" name="Line 568"/>
              <p:cNvSpPr>
                <a:spLocks noChangeShapeType="1"/>
              </p:cNvSpPr>
              <p:nvPr/>
            </p:nvSpPr>
            <p:spPr bwMode="auto">
              <a:xfrm>
                <a:off x="2250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29" name="Line 569"/>
              <p:cNvSpPr>
                <a:spLocks noChangeShapeType="1"/>
              </p:cNvSpPr>
              <p:nvPr/>
            </p:nvSpPr>
            <p:spPr bwMode="auto">
              <a:xfrm>
                <a:off x="2259" y="3413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30" name="Line 570"/>
              <p:cNvSpPr>
                <a:spLocks noChangeShapeType="1"/>
              </p:cNvSpPr>
              <p:nvPr/>
            </p:nvSpPr>
            <p:spPr bwMode="auto">
              <a:xfrm>
                <a:off x="2267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31" name="Line 571"/>
              <p:cNvSpPr>
                <a:spLocks noChangeShapeType="1"/>
              </p:cNvSpPr>
              <p:nvPr/>
            </p:nvSpPr>
            <p:spPr bwMode="auto">
              <a:xfrm>
                <a:off x="2276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32" name="Line 572"/>
              <p:cNvSpPr>
                <a:spLocks noChangeShapeType="1"/>
              </p:cNvSpPr>
              <p:nvPr/>
            </p:nvSpPr>
            <p:spPr bwMode="auto">
              <a:xfrm>
                <a:off x="2284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33" name="Line 573"/>
              <p:cNvSpPr>
                <a:spLocks noChangeShapeType="1"/>
              </p:cNvSpPr>
              <p:nvPr/>
            </p:nvSpPr>
            <p:spPr bwMode="auto">
              <a:xfrm>
                <a:off x="2293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34" name="Line 574"/>
              <p:cNvSpPr>
                <a:spLocks noChangeShapeType="1"/>
              </p:cNvSpPr>
              <p:nvPr/>
            </p:nvSpPr>
            <p:spPr bwMode="auto">
              <a:xfrm>
                <a:off x="2302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35" name="Line 575"/>
              <p:cNvSpPr>
                <a:spLocks noChangeShapeType="1"/>
              </p:cNvSpPr>
              <p:nvPr/>
            </p:nvSpPr>
            <p:spPr bwMode="auto">
              <a:xfrm>
                <a:off x="2310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36" name="Line 576"/>
              <p:cNvSpPr>
                <a:spLocks noChangeShapeType="1"/>
              </p:cNvSpPr>
              <p:nvPr/>
            </p:nvSpPr>
            <p:spPr bwMode="auto">
              <a:xfrm>
                <a:off x="2319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37" name="Line 577"/>
              <p:cNvSpPr>
                <a:spLocks noChangeShapeType="1"/>
              </p:cNvSpPr>
              <p:nvPr/>
            </p:nvSpPr>
            <p:spPr bwMode="auto">
              <a:xfrm>
                <a:off x="2328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38" name="Line 578"/>
              <p:cNvSpPr>
                <a:spLocks noChangeShapeType="1"/>
              </p:cNvSpPr>
              <p:nvPr/>
            </p:nvSpPr>
            <p:spPr bwMode="auto">
              <a:xfrm>
                <a:off x="2336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39" name="Line 579"/>
              <p:cNvSpPr>
                <a:spLocks noChangeShapeType="1"/>
              </p:cNvSpPr>
              <p:nvPr/>
            </p:nvSpPr>
            <p:spPr bwMode="auto">
              <a:xfrm>
                <a:off x="2345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40" name="Line 580"/>
              <p:cNvSpPr>
                <a:spLocks noChangeShapeType="1"/>
              </p:cNvSpPr>
              <p:nvPr/>
            </p:nvSpPr>
            <p:spPr bwMode="auto">
              <a:xfrm>
                <a:off x="2354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41" name="Line 581"/>
              <p:cNvSpPr>
                <a:spLocks noChangeShapeType="1"/>
              </p:cNvSpPr>
              <p:nvPr/>
            </p:nvSpPr>
            <p:spPr bwMode="auto">
              <a:xfrm>
                <a:off x="2362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42" name="Line 582"/>
              <p:cNvSpPr>
                <a:spLocks noChangeShapeType="1"/>
              </p:cNvSpPr>
              <p:nvPr/>
            </p:nvSpPr>
            <p:spPr bwMode="auto">
              <a:xfrm>
                <a:off x="2371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43" name="Line 583"/>
              <p:cNvSpPr>
                <a:spLocks noChangeShapeType="1"/>
              </p:cNvSpPr>
              <p:nvPr/>
            </p:nvSpPr>
            <p:spPr bwMode="auto">
              <a:xfrm>
                <a:off x="2380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44" name="Line 584"/>
              <p:cNvSpPr>
                <a:spLocks noChangeShapeType="1"/>
              </p:cNvSpPr>
              <p:nvPr/>
            </p:nvSpPr>
            <p:spPr bwMode="auto">
              <a:xfrm>
                <a:off x="2388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45" name="Line 585"/>
              <p:cNvSpPr>
                <a:spLocks noChangeShapeType="1"/>
              </p:cNvSpPr>
              <p:nvPr/>
            </p:nvSpPr>
            <p:spPr bwMode="auto">
              <a:xfrm>
                <a:off x="2397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46" name="Line 586"/>
              <p:cNvSpPr>
                <a:spLocks noChangeShapeType="1"/>
              </p:cNvSpPr>
              <p:nvPr/>
            </p:nvSpPr>
            <p:spPr bwMode="auto">
              <a:xfrm>
                <a:off x="2406" y="3413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47" name="Line 587"/>
              <p:cNvSpPr>
                <a:spLocks noChangeShapeType="1"/>
              </p:cNvSpPr>
              <p:nvPr/>
            </p:nvSpPr>
            <p:spPr bwMode="auto">
              <a:xfrm>
                <a:off x="2414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48" name="Line 588"/>
              <p:cNvSpPr>
                <a:spLocks noChangeShapeType="1"/>
              </p:cNvSpPr>
              <p:nvPr/>
            </p:nvSpPr>
            <p:spPr bwMode="auto">
              <a:xfrm>
                <a:off x="2423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49" name="Line 589"/>
              <p:cNvSpPr>
                <a:spLocks noChangeShapeType="1"/>
              </p:cNvSpPr>
              <p:nvPr/>
            </p:nvSpPr>
            <p:spPr bwMode="auto">
              <a:xfrm>
                <a:off x="2432" y="3413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50" name="Line 590"/>
              <p:cNvSpPr>
                <a:spLocks noChangeShapeType="1"/>
              </p:cNvSpPr>
              <p:nvPr/>
            </p:nvSpPr>
            <p:spPr bwMode="auto">
              <a:xfrm>
                <a:off x="2440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51" name="Line 591"/>
              <p:cNvSpPr>
                <a:spLocks noChangeShapeType="1"/>
              </p:cNvSpPr>
              <p:nvPr/>
            </p:nvSpPr>
            <p:spPr bwMode="auto">
              <a:xfrm>
                <a:off x="2449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52" name="Line 592"/>
              <p:cNvSpPr>
                <a:spLocks noChangeShapeType="1"/>
              </p:cNvSpPr>
              <p:nvPr/>
            </p:nvSpPr>
            <p:spPr bwMode="auto">
              <a:xfrm>
                <a:off x="2458" y="3413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53" name="Line 593"/>
              <p:cNvSpPr>
                <a:spLocks noChangeShapeType="1"/>
              </p:cNvSpPr>
              <p:nvPr/>
            </p:nvSpPr>
            <p:spPr bwMode="auto">
              <a:xfrm>
                <a:off x="2466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54" name="Line 594"/>
              <p:cNvSpPr>
                <a:spLocks noChangeShapeType="1"/>
              </p:cNvSpPr>
              <p:nvPr/>
            </p:nvSpPr>
            <p:spPr bwMode="auto">
              <a:xfrm>
                <a:off x="2475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55" name="Line 595"/>
              <p:cNvSpPr>
                <a:spLocks noChangeShapeType="1"/>
              </p:cNvSpPr>
              <p:nvPr/>
            </p:nvSpPr>
            <p:spPr bwMode="auto">
              <a:xfrm>
                <a:off x="2483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56" name="Line 596"/>
              <p:cNvSpPr>
                <a:spLocks noChangeShapeType="1"/>
              </p:cNvSpPr>
              <p:nvPr/>
            </p:nvSpPr>
            <p:spPr bwMode="auto">
              <a:xfrm>
                <a:off x="2492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57" name="Line 597"/>
              <p:cNvSpPr>
                <a:spLocks noChangeShapeType="1"/>
              </p:cNvSpPr>
              <p:nvPr/>
            </p:nvSpPr>
            <p:spPr bwMode="auto">
              <a:xfrm>
                <a:off x="2501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58" name="Line 598"/>
              <p:cNvSpPr>
                <a:spLocks noChangeShapeType="1"/>
              </p:cNvSpPr>
              <p:nvPr/>
            </p:nvSpPr>
            <p:spPr bwMode="auto">
              <a:xfrm>
                <a:off x="2509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59" name="Line 599"/>
              <p:cNvSpPr>
                <a:spLocks noChangeShapeType="1"/>
              </p:cNvSpPr>
              <p:nvPr/>
            </p:nvSpPr>
            <p:spPr bwMode="auto">
              <a:xfrm>
                <a:off x="2518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60" name="Line 600"/>
              <p:cNvSpPr>
                <a:spLocks noChangeShapeType="1"/>
              </p:cNvSpPr>
              <p:nvPr/>
            </p:nvSpPr>
            <p:spPr bwMode="auto">
              <a:xfrm>
                <a:off x="2527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61" name="Line 601"/>
              <p:cNvSpPr>
                <a:spLocks noChangeShapeType="1"/>
              </p:cNvSpPr>
              <p:nvPr/>
            </p:nvSpPr>
            <p:spPr bwMode="auto">
              <a:xfrm>
                <a:off x="2535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62" name="Line 602"/>
              <p:cNvSpPr>
                <a:spLocks noChangeShapeType="1"/>
              </p:cNvSpPr>
              <p:nvPr/>
            </p:nvSpPr>
            <p:spPr bwMode="auto">
              <a:xfrm>
                <a:off x="2544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63" name="Line 603"/>
              <p:cNvSpPr>
                <a:spLocks noChangeShapeType="1"/>
              </p:cNvSpPr>
              <p:nvPr/>
            </p:nvSpPr>
            <p:spPr bwMode="auto">
              <a:xfrm>
                <a:off x="2553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64" name="Line 604"/>
              <p:cNvSpPr>
                <a:spLocks noChangeShapeType="1"/>
              </p:cNvSpPr>
              <p:nvPr/>
            </p:nvSpPr>
            <p:spPr bwMode="auto">
              <a:xfrm>
                <a:off x="2561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65" name="Line 605"/>
              <p:cNvSpPr>
                <a:spLocks noChangeShapeType="1"/>
              </p:cNvSpPr>
              <p:nvPr/>
            </p:nvSpPr>
            <p:spPr bwMode="auto">
              <a:xfrm>
                <a:off x="2570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66" name="Line 606"/>
              <p:cNvSpPr>
                <a:spLocks noChangeShapeType="1"/>
              </p:cNvSpPr>
              <p:nvPr/>
            </p:nvSpPr>
            <p:spPr bwMode="auto">
              <a:xfrm>
                <a:off x="2579" y="3413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67" name="Line 607"/>
              <p:cNvSpPr>
                <a:spLocks noChangeShapeType="1"/>
              </p:cNvSpPr>
              <p:nvPr/>
            </p:nvSpPr>
            <p:spPr bwMode="auto">
              <a:xfrm>
                <a:off x="2587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68" name="Line 608"/>
              <p:cNvSpPr>
                <a:spLocks noChangeShapeType="1"/>
              </p:cNvSpPr>
              <p:nvPr/>
            </p:nvSpPr>
            <p:spPr bwMode="auto">
              <a:xfrm>
                <a:off x="2596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69" name="Line 609"/>
              <p:cNvSpPr>
                <a:spLocks noChangeShapeType="1"/>
              </p:cNvSpPr>
              <p:nvPr/>
            </p:nvSpPr>
            <p:spPr bwMode="auto">
              <a:xfrm>
                <a:off x="2605" y="3413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70" name="Line 610"/>
              <p:cNvSpPr>
                <a:spLocks noChangeShapeType="1"/>
              </p:cNvSpPr>
              <p:nvPr/>
            </p:nvSpPr>
            <p:spPr bwMode="auto">
              <a:xfrm>
                <a:off x="2613" y="34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71" name="Line 611"/>
              <p:cNvSpPr>
                <a:spLocks noChangeShapeType="1"/>
              </p:cNvSpPr>
              <p:nvPr/>
            </p:nvSpPr>
            <p:spPr bwMode="auto">
              <a:xfrm>
                <a:off x="2622" y="341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72" name="Line 612"/>
              <p:cNvSpPr>
                <a:spLocks noChangeShapeType="1"/>
              </p:cNvSpPr>
              <p:nvPr/>
            </p:nvSpPr>
            <p:spPr bwMode="auto">
              <a:xfrm>
                <a:off x="2623" y="3413"/>
                <a:ext cx="1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73" name="Line 613"/>
              <p:cNvSpPr>
                <a:spLocks noChangeShapeType="1"/>
              </p:cNvSpPr>
              <p:nvPr/>
            </p:nvSpPr>
            <p:spPr bwMode="auto">
              <a:xfrm>
                <a:off x="2623" y="3425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74" name="Line 614"/>
              <p:cNvSpPr>
                <a:spLocks noChangeShapeType="1"/>
              </p:cNvSpPr>
              <p:nvPr/>
            </p:nvSpPr>
            <p:spPr bwMode="auto">
              <a:xfrm>
                <a:off x="2623" y="3439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75" name="Line 615"/>
              <p:cNvSpPr>
                <a:spLocks noChangeShapeType="1"/>
              </p:cNvSpPr>
              <p:nvPr/>
            </p:nvSpPr>
            <p:spPr bwMode="auto">
              <a:xfrm>
                <a:off x="2623" y="3454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76" name="Line 616"/>
              <p:cNvSpPr>
                <a:spLocks noChangeShapeType="1"/>
              </p:cNvSpPr>
              <p:nvPr/>
            </p:nvSpPr>
            <p:spPr bwMode="auto">
              <a:xfrm>
                <a:off x="2623" y="3468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77" name="Line 617"/>
              <p:cNvSpPr>
                <a:spLocks noChangeShapeType="1"/>
              </p:cNvSpPr>
              <p:nvPr/>
            </p:nvSpPr>
            <p:spPr bwMode="auto">
              <a:xfrm>
                <a:off x="2623" y="3483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78" name="Line 618"/>
              <p:cNvSpPr>
                <a:spLocks noChangeShapeType="1"/>
              </p:cNvSpPr>
              <p:nvPr/>
            </p:nvSpPr>
            <p:spPr bwMode="auto">
              <a:xfrm>
                <a:off x="2623" y="3497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79" name="Line 619"/>
              <p:cNvSpPr>
                <a:spLocks noChangeShapeType="1"/>
              </p:cNvSpPr>
              <p:nvPr/>
            </p:nvSpPr>
            <p:spPr bwMode="auto">
              <a:xfrm>
                <a:off x="2623" y="3512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80" name="Line 620"/>
              <p:cNvSpPr>
                <a:spLocks noChangeShapeType="1"/>
              </p:cNvSpPr>
              <p:nvPr/>
            </p:nvSpPr>
            <p:spPr bwMode="auto">
              <a:xfrm>
                <a:off x="2623" y="3526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81" name="Line 621"/>
              <p:cNvSpPr>
                <a:spLocks noChangeShapeType="1"/>
              </p:cNvSpPr>
              <p:nvPr/>
            </p:nvSpPr>
            <p:spPr bwMode="auto">
              <a:xfrm>
                <a:off x="2623" y="3541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886382" name="Group 622"/>
            <p:cNvGrpSpPr>
              <a:grpSpLocks/>
            </p:cNvGrpSpPr>
            <p:nvPr/>
          </p:nvGrpSpPr>
          <p:grpSpPr bwMode="auto">
            <a:xfrm>
              <a:off x="409" y="2755"/>
              <a:ext cx="2215" cy="1008"/>
              <a:chOff x="409" y="2755"/>
              <a:chExt cx="2215" cy="1008"/>
            </a:xfrm>
          </p:grpSpPr>
          <p:sp>
            <p:nvSpPr>
              <p:cNvPr id="886383" name="Line 623"/>
              <p:cNvSpPr>
                <a:spLocks noChangeShapeType="1"/>
              </p:cNvSpPr>
              <p:nvPr/>
            </p:nvSpPr>
            <p:spPr bwMode="auto">
              <a:xfrm>
                <a:off x="2623" y="3555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84" name="Line 624"/>
              <p:cNvSpPr>
                <a:spLocks noChangeShapeType="1"/>
              </p:cNvSpPr>
              <p:nvPr/>
            </p:nvSpPr>
            <p:spPr bwMode="auto">
              <a:xfrm>
                <a:off x="2623" y="3570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85" name="Line 625"/>
              <p:cNvSpPr>
                <a:spLocks noChangeShapeType="1"/>
              </p:cNvSpPr>
              <p:nvPr/>
            </p:nvSpPr>
            <p:spPr bwMode="auto">
              <a:xfrm>
                <a:off x="2623" y="3584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86" name="Line 626"/>
              <p:cNvSpPr>
                <a:spLocks noChangeShapeType="1"/>
              </p:cNvSpPr>
              <p:nvPr/>
            </p:nvSpPr>
            <p:spPr bwMode="auto">
              <a:xfrm>
                <a:off x="2623" y="3599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87" name="Line 627"/>
              <p:cNvSpPr>
                <a:spLocks noChangeShapeType="1"/>
              </p:cNvSpPr>
              <p:nvPr/>
            </p:nvSpPr>
            <p:spPr bwMode="auto">
              <a:xfrm>
                <a:off x="2623" y="3613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88" name="Line 628"/>
              <p:cNvSpPr>
                <a:spLocks noChangeShapeType="1"/>
              </p:cNvSpPr>
              <p:nvPr/>
            </p:nvSpPr>
            <p:spPr bwMode="auto">
              <a:xfrm>
                <a:off x="2623" y="3628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89" name="Line 629"/>
              <p:cNvSpPr>
                <a:spLocks noChangeShapeType="1"/>
              </p:cNvSpPr>
              <p:nvPr/>
            </p:nvSpPr>
            <p:spPr bwMode="auto">
              <a:xfrm>
                <a:off x="2623" y="3642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90" name="Line 630"/>
              <p:cNvSpPr>
                <a:spLocks noChangeShapeType="1"/>
              </p:cNvSpPr>
              <p:nvPr/>
            </p:nvSpPr>
            <p:spPr bwMode="auto">
              <a:xfrm>
                <a:off x="2623" y="3657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91" name="Line 631"/>
              <p:cNvSpPr>
                <a:spLocks noChangeShapeType="1"/>
              </p:cNvSpPr>
              <p:nvPr/>
            </p:nvSpPr>
            <p:spPr bwMode="auto">
              <a:xfrm>
                <a:off x="2623" y="3671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92" name="Line 632"/>
              <p:cNvSpPr>
                <a:spLocks noChangeShapeType="1"/>
              </p:cNvSpPr>
              <p:nvPr/>
            </p:nvSpPr>
            <p:spPr bwMode="auto">
              <a:xfrm>
                <a:off x="2623" y="3685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93" name="Line 633"/>
              <p:cNvSpPr>
                <a:spLocks noChangeShapeType="1"/>
              </p:cNvSpPr>
              <p:nvPr/>
            </p:nvSpPr>
            <p:spPr bwMode="auto">
              <a:xfrm>
                <a:off x="2623" y="3700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94" name="Line 634"/>
              <p:cNvSpPr>
                <a:spLocks noChangeShapeType="1"/>
              </p:cNvSpPr>
              <p:nvPr/>
            </p:nvSpPr>
            <p:spPr bwMode="auto">
              <a:xfrm>
                <a:off x="2623" y="3714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95" name="Line 635"/>
              <p:cNvSpPr>
                <a:spLocks noChangeShapeType="1"/>
              </p:cNvSpPr>
              <p:nvPr/>
            </p:nvSpPr>
            <p:spPr bwMode="auto">
              <a:xfrm>
                <a:off x="2623" y="3729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96" name="Line 636"/>
              <p:cNvSpPr>
                <a:spLocks noChangeShapeType="1"/>
              </p:cNvSpPr>
              <p:nvPr/>
            </p:nvSpPr>
            <p:spPr bwMode="auto">
              <a:xfrm>
                <a:off x="2623" y="3743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97" name="Line 637"/>
              <p:cNvSpPr>
                <a:spLocks noChangeShapeType="1"/>
              </p:cNvSpPr>
              <p:nvPr/>
            </p:nvSpPr>
            <p:spPr bwMode="auto">
              <a:xfrm>
                <a:off x="2623" y="3758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98" name="Line 638"/>
              <p:cNvSpPr>
                <a:spLocks noChangeShapeType="1"/>
              </p:cNvSpPr>
              <p:nvPr/>
            </p:nvSpPr>
            <p:spPr bwMode="auto">
              <a:xfrm flipV="1">
                <a:off x="409" y="2994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399" name="Line 639"/>
              <p:cNvSpPr>
                <a:spLocks noChangeShapeType="1"/>
              </p:cNvSpPr>
              <p:nvPr/>
            </p:nvSpPr>
            <p:spPr bwMode="auto">
              <a:xfrm>
                <a:off x="415" y="299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00" name="Line 640"/>
              <p:cNvSpPr>
                <a:spLocks noChangeShapeType="1"/>
              </p:cNvSpPr>
              <p:nvPr/>
            </p:nvSpPr>
            <p:spPr bwMode="auto">
              <a:xfrm>
                <a:off x="424" y="299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01" name="Line 641"/>
              <p:cNvSpPr>
                <a:spLocks noChangeShapeType="1"/>
              </p:cNvSpPr>
              <p:nvPr/>
            </p:nvSpPr>
            <p:spPr bwMode="auto">
              <a:xfrm>
                <a:off x="433" y="299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02" name="Line 642"/>
              <p:cNvSpPr>
                <a:spLocks noChangeShapeType="1"/>
              </p:cNvSpPr>
              <p:nvPr/>
            </p:nvSpPr>
            <p:spPr bwMode="auto">
              <a:xfrm>
                <a:off x="441" y="299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03" name="Line 643"/>
              <p:cNvSpPr>
                <a:spLocks noChangeShapeType="1"/>
              </p:cNvSpPr>
              <p:nvPr/>
            </p:nvSpPr>
            <p:spPr bwMode="auto">
              <a:xfrm>
                <a:off x="450" y="299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04" name="Line 644"/>
              <p:cNvSpPr>
                <a:spLocks noChangeShapeType="1"/>
              </p:cNvSpPr>
              <p:nvPr/>
            </p:nvSpPr>
            <p:spPr bwMode="auto">
              <a:xfrm>
                <a:off x="458" y="299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05" name="Line 645"/>
              <p:cNvSpPr>
                <a:spLocks noChangeShapeType="1"/>
              </p:cNvSpPr>
              <p:nvPr/>
            </p:nvSpPr>
            <p:spPr bwMode="auto">
              <a:xfrm>
                <a:off x="467" y="299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06" name="Line 646"/>
              <p:cNvSpPr>
                <a:spLocks noChangeShapeType="1"/>
              </p:cNvSpPr>
              <p:nvPr/>
            </p:nvSpPr>
            <p:spPr bwMode="auto">
              <a:xfrm>
                <a:off x="476" y="299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07" name="Line 647"/>
              <p:cNvSpPr>
                <a:spLocks noChangeShapeType="1"/>
              </p:cNvSpPr>
              <p:nvPr/>
            </p:nvSpPr>
            <p:spPr bwMode="auto">
              <a:xfrm>
                <a:off x="484" y="299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08" name="Line 648"/>
              <p:cNvSpPr>
                <a:spLocks noChangeShapeType="1"/>
              </p:cNvSpPr>
              <p:nvPr/>
            </p:nvSpPr>
            <p:spPr bwMode="auto">
              <a:xfrm>
                <a:off x="493" y="299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09" name="Line 649"/>
              <p:cNvSpPr>
                <a:spLocks noChangeShapeType="1"/>
              </p:cNvSpPr>
              <p:nvPr/>
            </p:nvSpPr>
            <p:spPr bwMode="auto">
              <a:xfrm>
                <a:off x="502" y="299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10" name="Line 650"/>
              <p:cNvSpPr>
                <a:spLocks noChangeShapeType="1"/>
              </p:cNvSpPr>
              <p:nvPr/>
            </p:nvSpPr>
            <p:spPr bwMode="auto">
              <a:xfrm>
                <a:off x="510" y="299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11" name="Line 651"/>
              <p:cNvSpPr>
                <a:spLocks noChangeShapeType="1"/>
              </p:cNvSpPr>
              <p:nvPr/>
            </p:nvSpPr>
            <p:spPr bwMode="auto">
              <a:xfrm>
                <a:off x="519" y="299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12" name="Line 652"/>
              <p:cNvSpPr>
                <a:spLocks noChangeShapeType="1"/>
              </p:cNvSpPr>
              <p:nvPr/>
            </p:nvSpPr>
            <p:spPr bwMode="auto">
              <a:xfrm>
                <a:off x="528" y="299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13" name="Line 653"/>
              <p:cNvSpPr>
                <a:spLocks noChangeShapeType="1"/>
              </p:cNvSpPr>
              <p:nvPr/>
            </p:nvSpPr>
            <p:spPr bwMode="auto">
              <a:xfrm>
                <a:off x="536" y="299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14" name="Line 654"/>
              <p:cNvSpPr>
                <a:spLocks noChangeShapeType="1"/>
              </p:cNvSpPr>
              <p:nvPr/>
            </p:nvSpPr>
            <p:spPr bwMode="auto">
              <a:xfrm>
                <a:off x="545" y="299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15" name="Line 655"/>
              <p:cNvSpPr>
                <a:spLocks noChangeShapeType="1"/>
              </p:cNvSpPr>
              <p:nvPr/>
            </p:nvSpPr>
            <p:spPr bwMode="auto">
              <a:xfrm>
                <a:off x="554" y="299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16" name="Line 656"/>
              <p:cNvSpPr>
                <a:spLocks noChangeShapeType="1"/>
              </p:cNvSpPr>
              <p:nvPr/>
            </p:nvSpPr>
            <p:spPr bwMode="auto">
              <a:xfrm>
                <a:off x="561" y="299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17" name="Line 657"/>
              <p:cNvSpPr>
                <a:spLocks noChangeShapeType="1"/>
              </p:cNvSpPr>
              <p:nvPr/>
            </p:nvSpPr>
            <p:spPr bwMode="auto">
              <a:xfrm>
                <a:off x="570" y="2992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18" name="Line 658"/>
              <p:cNvSpPr>
                <a:spLocks noChangeShapeType="1"/>
              </p:cNvSpPr>
              <p:nvPr/>
            </p:nvSpPr>
            <p:spPr bwMode="auto">
              <a:xfrm>
                <a:off x="578" y="299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19" name="Line 659"/>
              <p:cNvSpPr>
                <a:spLocks noChangeShapeType="1"/>
              </p:cNvSpPr>
              <p:nvPr/>
            </p:nvSpPr>
            <p:spPr bwMode="auto">
              <a:xfrm>
                <a:off x="587" y="299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20" name="Line 660"/>
              <p:cNvSpPr>
                <a:spLocks noChangeShapeType="1"/>
              </p:cNvSpPr>
              <p:nvPr/>
            </p:nvSpPr>
            <p:spPr bwMode="auto">
              <a:xfrm>
                <a:off x="595" y="299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21" name="Line 661"/>
              <p:cNvSpPr>
                <a:spLocks noChangeShapeType="1"/>
              </p:cNvSpPr>
              <p:nvPr/>
            </p:nvSpPr>
            <p:spPr bwMode="auto">
              <a:xfrm>
                <a:off x="604" y="299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22" name="Line 662"/>
              <p:cNvSpPr>
                <a:spLocks noChangeShapeType="1"/>
              </p:cNvSpPr>
              <p:nvPr/>
            </p:nvSpPr>
            <p:spPr bwMode="auto">
              <a:xfrm>
                <a:off x="613" y="299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23" name="Line 663"/>
              <p:cNvSpPr>
                <a:spLocks noChangeShapeType="1"/>
              </p:cNvSpPr>
              <p:nvPr/>
            </p:nvSpPr>
            <p:spPr bwMode="auto">
              <a:xfrm>
                <a:off x="621" y="299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24" name="Line 664"/>
              <p:cNvSpPr>
                <a:spLocks noChangeShapeType="1"/>
              </p:cNvSpPr>
              <p:nvPr/>
            </p:nvSpPr>
            <p:spPr bwMode="auto">
              <a:xfrm>
                <a:off x="630" y="299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25" name="Line 665"/>
              <p:cNvSpPr>
                <a:spLocks noChangeShapeType="1"/>
              </p:cNvSpPr>
              <p:nvPr/>
            </p:nvSpPr>
            <p:spPr bwMode="auto">
              <a:xfrm flipV="1">
                <a:off x="631" y="2988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26" name="Line 666"/>
              <p:cNvSpPr>
                <a:spLocks noChangeShapeType="1"/>
              </p:cNvSpPr>
              <p:nvPr/>
            </p:nvSpPr>
            <p:spPr bwMode="auto">
              <a:xfrm>
                <a:off x="635" y="2986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27" name="Line 667"/>
              <p:cNvSpPr>
                <a:spLocks noChangeShapeType="1"/>
              </p:cNvSpPr>
              <p:nvPr/>
            </p:nvSpPr>
            <p:spPr bwMode="auto">
              <a:xfrm>
                <a:off x="644" y="2986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28" name="Line 668"/>
              <p:cNvSpPr>
                <a:spLocks noChangeShapeType="1"/>
              </p:cNvSpPr>
              <p:nvPr/>
            </p:nvSpPr>
            <p:spPr bwMode="auto">
              <a:xfrm>
                <a:off x="652" y="2986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29" name="Line 669"/>
              <p:cNvSpPr>
                <a:spLocks noChangeShapeType="1"/>
              </p:cNvSpPr>
              <p:nvPr/>
            </p:nvSpPr>
            <p:spPr bwMode="auto">
              <a:xfrm>
                <a:off x="661" y="2986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30" name="Line 670"/>
              <p:cNvSpPr>
                <a:spLocks noChangeShapeType="1"/>
              </p:cNvSpPr>
              <p:nvPr/>
            </p:nvSpPr>
            <p:spPr bwMode="auto">
              <a:xfrm>
                <a:off x="670" y="2986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31" name="Line 671"/>
              <p:cNvSpPr>
                <a:spLocks noChangeShapeType="1"/>
              </p:cNvSpPr>
              <p:nvPr/>
            </p:nvSpPr>
            <p:spPr bwMode="auto">
              <a:xfrm>
                <a:off x="678" y="2986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32" name="Line 672"/>
              <p:cNvSpPr>
                <a:spLocks noChangeShapeType="1"/>
              </p:cNvSpPr>
              <p:nvPr/>
            </p:nvSpPr>
            <p:spPr bwMode="auto">
              <a:xfrm>
                <a:off x="687" y="2986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33" name="Line 673"/>
              <p:cNvSpPr>
                <a:spLocks noChangeShapeType="1"/>
              </p:cNvSpPr>
              <p:nvPr/>
            </p:nvSpPr>
            <p:spPr bwMode="auto">
              <a:xfrm>
                <a:off x="696" y="2986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34" name="Line 674"/>
              <p:cNvSpPr>
                <a:spLocks noChangeShapeType="1"/>
              </p:cNvSpPr>
              <p:nvPr/>
            </p:nvSpPr>
            <p:spPr bwMode="auto">
              <a:xfrm flipV="1">
                <a:off x="704" y="2981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35" name="Line 675"/>
              <p:cNvSpPr>
                <a:spLocks noChangeShapeType="1"/>
              </p:cNvSpPr>
              <p:nvPr/>
            </p:nvSpPr>
            <p:spPr bwMode="auto">
              <a:xfrm>
                <a:off x="709" y="297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36" name="Line 676"/>
              <p:cNvSpPr>
                <a:spLocks noChangeShapeType="1"/>
              </p:cNvSpPr>
              <p:nvPr/>
            </p:nvSpPr>
            <p:spPr bwMode="auto">
              <a:xfrm>
                <a:off x="717" y="297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37" name="Line 677"/>
              <p:cNvSpPr>
                <a:spLocks noChangeShapeType="1"/>
              </p:cNvSpPr>
              <p:nvPr/>
            </p:nvSpPr>
            <p:spPr bwMode="auto">
              <a:xfrm>
                <a:off x="726" y="297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38" name="Line 678"/>
              <p:cNvSpPr>
                <a:spLocks noChangeShapeType="1"/>
              </p:cNvSpPr>
              <p:nvPr/>
            </p:nvSpPr>
            <p:spPr bwMode="auto">
              <a:xfrm>
                <a:off x="735" y="297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39" name="Line 679"/>
              <p:cNvSpPr>
                <a:spLocks noChangeShapeType="1"/>
              </p:cNvSpPr>
              <p:nvPr/>
            </p:nvSpPr>
            <p:spPr bwMode="auto">
              <a:xfrm>
                <a:off x="743" y="297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40" name="Line 680"/>
              <p:cNvSpPr>
                <a:spLocks noChangeShapeType="1"/>
              </p:cNvSpPr>
              <p:nvPr/>
            </p:nvSpPr>
            <p:spPr bwMode="auto">
              <a:xfrm>
                <a:off x="752" y="297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41" name="Line 681"/>
              <p:cNvSpPr>
                <a:spLocks noChangeShapeType="1"/>
              </p:cNvSpPr>
              <p:nvPr/>
            </p:nvSpPr>
            <p:spPr bwMode="auto">
              <a:xfrm>
                <a:off x="761" y="297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42" name="Line 682"/>
              <p:cNvSpPr>
                <a:spLocks noChangeShapeType="1"/>
              </p:cNvSpPr>
              <p:nvPr/>
            </p:nvSpPr>
            <p:spPr bwMode="auto">
              <a:xfrm>
                <a:off x="769" y="297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43" name="Line 683"/>
              <p:cNvSpPr>
                <a:spLocks noChangeShapeType="1"/>
              </p:cNvSpPr>
              <p:nvPr/>
            </p:nvSpPr>
            <p:spPr bwMode="auto">
              <a:xfrm>
                <a:off x="778" y="297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44" name="Line 684"/>
              <p:cNvSpPr>
                <a:spLocks noChangeShapeType="1"/>
              </p:cNvSpPr>
              <p:nvPr/>
            </p:nvSpPr>
            <p:spPr bwMode="auto">
              <a:xfrm flipV="1">
                <a:off x="779" y="2975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45" name="Line 685"/>
              <p:cNvSpPr>
                <a:spLocks noChangeShapeType="1"/>
              </p:cNvSpPr>
              <p:nvPr/>
            </p:nvSpPr>
            <p:spPr bwMode="auto">
              <a:xfrm>
                <a:off x="781" y="297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46" name="Line 686"/>
              <p:cNvSpPr>
                <a:spLocks noChangeShapeType="1"/>
              </p:cNvSpPr>
              <p:nvPr/>
            </p:nvSpPr>
            <p:spPr bwMode="auto">
              <a:xfrm>
                <a:off x="790" y="297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47" name="Line 687"/>
              <p:cNvSpPr>
                <a:spLocks noChangeShapeType="1"/>
              </p:cNvSpPr>
              <p:nvPr/>
            </p:nvSpPr>
            <p:spPr bwMode="auto">
              <a:xfrm>
                <a:off x="799" y="297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48" name="Line 688"/>
              <p:cNvSpPr>
                <a:spLocks noChangeShapeType="1"/>
              </p:cNvSpPr>
              <p:nvPr/>
            </p:nvSpPr>
            <p:spPr bwMode="auto">
              <a:xfrm>
                <a:off x="807" y="297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49" name="Line 689"/>
              <p:cNvSpPr>
                <a:spLocks noChangeShapeType="1"/>
              </p:cNvSpPr>
              <p:nvPr/>
            </p:nvSpPr>
            <p:spPr bwMode="auto">
              <a:xfrm>
                <a:off x="816" y="297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50" name="Line 690"/>
              <p:cNvSpPr>
                <a:spLocks noChangeShapeType="1"/>
              </p:cNvSpPr>
              <p:nvPr/>
            </p:nvSpPr>
            <p:spPr bwMode="auto">
              <a:xfrm>
                <a:off x="825" y="297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51" name="Line 691"/>
              <p:cNvSpPr>
                <a:spLocks noChangeShapeType="1"/>
              </p:cNvSpPr>
              <p:nvPr/>
            </p:nvSpPr>
            <p:spPr bwMode="auto">
              <a:xfrm>
                <a:off x="833" y="297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52" name="Line 692"/>
              <p:cNvSpPr>
                <a:spLocks noChangeShapeType="1"/>
              </p:cNvSpPr>
              <p:nvPr/>
            </p:nvSpPr>
            <p:spPr bwMode="auto">
              <a:xfrm>
                <a:off x="842" y="297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53" name="Line 693"/>
              <p:cNvSpPr>
                <a:spLocks noChangeShapeType="1"/>
              </p:cNvSpPr>
              <p:nvPr/>
            </p:nvSpPr>
            <p:spPr bwMode="auto">
              <a:xfrm>
                <a:off x="851" y="297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54" name="Line 694"/>
              <p:cNvSpPr>
                <a:spLocks noChangeShapeType="1"/>
              </p:cNvSpPr>
              <p:nvPr/>
            </p:nvSpPr>
            <p:spPr bwMode="auto">
              <a:xfrm flipV="1">
                <a:off x="852" y="2968"/>
                <a:ext cx="1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55" name="Line 695"/>
              <p:cNvSpPr>
                <a:spLocks noChangeShapeType="1"/>
              </p:cNvSpPr>
              <p:nvPr/>
            </p:nvSpPr>
            <p:spPr bwMode="auto">
              <a:xfrm>
                <a:off x="854" y="296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56" name="Line 696"/>
              <p:cNvSpPr>
                <a:spLocks noChangeShapeType="1"/>
              </p:cNvSpPr>
              <p:nvPr/>
            </p:nvSpPr>
            <p:spPr bwMode="auto">
              <a:xfrm>
                <a:off x="863" y="296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57" name="Line 697"/>
              <p:cNvSpPr>
                <a:spLocks noChangeShapeType="1"/>
              </p:cNvSpPr>
              <p:nvPr/>
            </p:nvSpPr>
            <p:spPr bwMode="auto">
              <a:xfrm>
                <a:off x="872" y="2962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58" name="Line 698"/>
              <p:cNvSpPr>
                <a:spLocks noChangeShapeType="1"/>
              </p:cNvSpPr>
              <p:nvPr/>
            </p:nvSpPr>
            <p:spPr bwMode="auto">
              <a:xfrm>
                <a:off x="880" y="296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59" name="Line 699"/>
              <p:cNvSpPr>
                <a:spLocks noChangeShapeType="1"/>
              </p:cNvSpPr>
              <p:nvPr/>
            </p:nvSpPr>
            <p:spPr bwMode="auto">
              <a:xfrm>
                <a:off x="889" y="296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60" name="Line 700"/>
              <p:cNvSpPr>
                <a:spLocks noChangeShapeType="1"/>
              </p:cNvSpPr>
              <p:nvPr/>
            </p:nvSpPr>
            <p:spPr bwMode="auto">
              <a:xfrm>
                <a:off x="898" y="2962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61" name="Line 701"/>
              <p:cNvSpPr>
                <a:spLocks noChangeShapeType="1"/>
              </p:cNvSpPr>
              <p:nvPr/>
            </p:nvSpPr>
            <p:spPr bwMode="auto">
              <a:xfrm>
                <a:off x="906" y="296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62" name="Line 702"/>
              <p:cNvSpPr>
                <a:spLocks noChangeShapeType="1"/>
              </p:cNvSpPr>
              <p:nvPr/>
            </p:nvSpPr>
            <p:spPr bwMode="auto">
              <a:xfrm>
                <a:off x="915" y="296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63" name="Line 703"/>
              <p:cNvSpPr>
                <a:spLocks noChangeShapeType="1"/>
              </p:cNvSpPr>
              <p:nvPr/>
            </p:nvSpPr>
            <p:spPr bwMode="auto">
              <a:xfrm>
                <a:off x="923" y="296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64" name="Line 704"/>
              <p:cNvSpPr>
                <a:spLocks noChangeShapeType="1"/>
              </p:cNvSpPr>
              <p:nvPr/>
            </p:nvSpPr>
            <p:spPr bwMode="auto">
              <a:xfrm flipV="1">
                <a:off x="926" y="2960"/>
                <a:ext cx="1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65" name="Line 705"/>
              <p:cNvSpPr>
                <a:spLocks noChangeShapeType="1"/>
              </p:cNvSpPr>
              <p:nvPr/>
            </p:nvSpPr>
            <p:spPr bwMode="auto">
              <a:xfrm>
                <a:off x="926" y="295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66" name="Line 706"/>
              <p:cNvSpPr>
                <a:spLocks noChangeShapeType="1"/>
              </p:cNvSpPr>
              <p:nvPr/>
            </p:nvSpPr>
            <p:spPr bwMode="auto">
              <a:xfrm>
                <a:off x="934" y="295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67" name="Line 707"/>
              <p:cNvSpPr>
                <a:spLocks noChangeShapeType="1"/>
              </p:cNvSpPr>
              <p:nvPr/>
            </p:nvSpPr>
            <p:spPr bwMode="auto">
              <a:xfrm>
                <a:off x="943" y="295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68" name="Line 708"/>
              <p:cNvSpPr>
                <a:spLocks noChangeShapeType="1"/>
              </p:cNvSpPr>
              <p:nvPr/>
            </p:nvSpPr>
            <p:spPr bwMode="auto">
              <a:xfrm>
                <a:off x="952" y="295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69" name="Line 709"/>
              <p:cNvSpPr>
                <a:spLocks noChangeShapeType="1"/>
              </p:cNvSpPr>
              <p:nvPr/>
            </p:nvSpPr>
            <p:spPr bwMode="auto">
              <a:xfrm>
                <a:off x="960" y="295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70" name="Line 710"/>
              <p:cNvSpPr>
                <a:spLocks noChangeShapeType="1"/>
              </p:cNvSpPr>
              <p:nvPr/>
            </p:nvSpPr>
            <p:spPr bwMode="auto">
              <a:xfrm>
                <a:off x="969" y="295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71" name="Line 711"/>
              <p:cNvSpPr>
                <a:spLocks noChangeShapeType="1"/>
              </p:cNvSpPr>
              <p:nvPr/>
            </p:nvSpPr>
            <p:spPr bwMode="auto">
              <a:xfrm>
                <a:off x="978" y="295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72" name="Line 712"/>
              <p:cNvSpPr>
                <a:spLocks noChangeShapeType="1"/>
              </p:cNvSpPr>
              <p:nvPr/>
            </p:nvSpPr>
            <p:spPr bwMode="auto">
              <a:xfrm>
                <a:off x="986" y="295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73" name="Line 713"/>
              <p:cNvSpPr>
                <a:spLocks noChangeShapeType="1"/>
              </p:cNvSpPr>
              <p:nvPr/>
            </p:nvSpPr>
            <p:spPr bwMode="auto">
              <a:xfrm>
                <a:off x="995" y="295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74" name="Line 714"/>
              <p:cNvSpPr>
                <a:spLocks noChangeShapeType="1"/>
              </p:cNvSpPr>
              <p:nvPr/>
            </p:nvSpPr>
            <p:spPr bwMode="auto">
              <a:xfrm flipV="1">
                <a:off x="1000" y="2940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75" name="Line 715"/>
              <p:cNvSpPr>
                <a:spLocks noChangeShapeType="1"/>
              </p:cNvSpPr>
              <p:nvPr/>
            </p:nvSpPr>
            <p:spPr bwMode="auto">
              <a:xfrm>
                <a:off x="1005" y="293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76" name="Line 716"/>
              <p:cNvSpPr>
                <a:spLocks noChangeShapeType="1"/>
              </p:cNvSpPr>
              <p:nvPr/>
            </p:nvSpPr>
            <p:spPr bwMode="auto">
              <a:xfrm>
                <a:off x="1014" y="293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77" name="Line 717"/>
              <p:cNvSpPr>
                <a:spLocks noChangeShapeType="1"/>
              </p:cNvSpPr>
              <p:nvPr/>
            </p:nvSpPr>
            <p:spPr bwMode="auto">
              <a:xfrm>
                <a:off x="1022" y="293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78" name="Line 718"/>
              <p:cNvSpPr>
                <a:spLocks noChangeShapeType="1"/>
              </p:cNvSpPr>
              <p:nvPr/>
            </p:nvSpPr>
            <p:spPr bwMode="auto">
              <a:xfrm>
                <a:off x="1031" y="293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79" name="Line 719"/>
              <p:cNvSpPr>
                <a:spLocks noChangeShapeType="1"/>
              </p:cNvSpPr>
              <p:nvPr/>
            </p:nvSpPr>
            <p:spPr bwMode="auto">
              <a:xfrm>
                <a:off x="1040" y="293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80" name="Line 720"/>
              <p:cNvSpPr>
                <a:spLocks noChangeShapeType="1"/>
              </p:cNvSpPr>
              <p:nvPr/>
            </p:nvSpPr>
            <p:spPr bwMode="auto">
              <a:xfrm>
                <a:off x="1048" y="293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81" name="Line 721"/>
              <p:cNvSpPr>
                <a:spLocks noChangeShapeType="1"/>
              </p:cNvSpPr>
              <p:nvPr/>
            </p:nvSpPr>
            <p:spPr bwMode="auto">
              <a:xfrm>
                <a:off x="1057" y="293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82" name="Line 722"/>
              <p:cNvSpPr>
                <a:spLocks noChangeShapeType="1"/>
              </p:cNvSpPr>
              <p:nvPr/>
            </p:nvSpPr>
            <p:spPr bwMode="auto">
              <a:xfrm>
                <a:off x="1065" y="293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83" name="Line 723"/>
              <p:cNvSpPr>
                <a:spLocks noChangeShapeType="1"/>
              </p:cNvSpPr>
              <p:nvPr/>
            </p:nvSpPr>
            <p:spPr bwMode="auto">
              <a:xfrm flipV="1">
                <a:off x="1073" y="2933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84" name="Line 724"/>
              <p:cNvSpPr>
                <a:spLocks noChangeShapeType="1"/>
              </p:cNvSpPr>
              <p:nvPr/>
            </p:nvSpPr>
            <p:spPr bwMode="auto">
              <a:xfrm>
                <a:off x="1076" y="292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85" name="Line 725"/>
              <p:cNvSpPr>
                <a:spLocks noChangeShapeType="1"/>
              </p:cNvSpPr>
              <p:nvPr/>
            </p:nvSpPr>
            <p:spPr bwMode="auto">
              <a:xfrm>
                <a:off x="1084" y="292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86" name="Line 726"/>
              <p:cNvSpPr>
                <a:spLocks noChangeShapeType="1"/>
              </p:cNvSpPr>
              <p:nvPr/>
            </p:nvSpPr>
            <p:spPr bwMode="auto">
              <a:xfrm>
                <a:off x="1093" y="292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87" name="Line 727"/>
              <p:cNvSpPr>
                <a:spLocks noChangeShapeType="1"/>
              </p:cNvSpPr>
              <p:nvPr/>
            </p:nvSpPr>
            <p:spPr bwMode="auto">
              <a:xfrm>
                <a:off x="1102" y="292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88" name="Line 728"/>
              <p:cNvSpPr>
                <a:spLocks noChangeShapeType="1"/>
              </p:cNvSpPr>
              <p:nvPr/>
            </p:nvSpPr>
            <p:spPr bwMode="auto">
              <a:xfrm>
                <a:off x="1110" y="292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89" name="Line 729"/>
              <p:cNvSpPr>
                <a:spLocks noChangeShapeType="1"/>
              </p:cNvSpPr>
              <p:nvPr/>
            </p:nvSpPr>
            <p:spPr bwMode="auto">
              <a:xfrm>
                <a:off x="1119" y="292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90" name="Line 730"/>
              <p:cNvSpPr>
                <a:spLocks noChangeShapeType="1"/>
              </p:cNvSpPr>
              <p:nvPr/>
            </p:nvSpPr>
            <p:spPr bwMode="auto">
              <a:xfrm>
                <a:off x="1127" y="292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91" name="Line 731"/>
              <p:cNvSpPr>
                <a:spLocks noChangeShapeType="1"/>
              </p:cNvSpPr>
              <p:nvPr/>
            </p:nvSpPr>
            <p:spPr bwMode="auto">
              <a:xfrm>
                <a:off x="1136" y="292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92" name="Line 732"/>
              <p:cNvSpPr>
                <a:spLocks noChangeShapeType="1"/>
              </p:cNvSpPr>
              <p:nvPr/>
            </p:nvSpPr>
            <p:spPr bwMode="auto">
              <a:xfrm>
                <a:off x="1145" y="292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93" name="Line 733"/>
              <p:cNvSpPr>
                <a:spLocks noChangeShapeType="1"/>
              </p:cNvSpPr>
              <p:nvPr/>
            </p:nvSpPr>
            <p:spPr bwMode="auto">
              <a:xfrm flipV="1">
                <a:off x="1147" y="2925"/>
                <a:ext cx="1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94" name="Line 734"/>
              <p:cNvSpPr>
                <a:spLocks noChangeShapeType="1"/>
              </p:cNvSpPr>
              <p:nvPr/>
            </p:nvSpPr>
            <p:spPr bwMode="auto">
              <a:xfrm flipV="1">
                <a:off x="1147" y="2913"/>
                <a:ext cx="1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95" name="Line 735"/>
              <p:cNvSpPr>
                <a:spLocks noChangeShapeType="1"/>
              </p:cNvSpPr>
              <p:nvPr/>
            </p:nvSpPr>
            <p:spPr bwMode="auto">
              <a:xfrm>
                <a:off x="1147" y="291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96" name="Line 736"/>
              <p:cNvSpPr>
                <a:spLocks noChangeShapeType="1"/>
              </p:cNvSpPr>
              <p:nvPr/>
            </p:nvSpPr>
            <p:spPr bwMode="auto">
              <a:xfrm>
                <a:off x="1154" y="29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97" name="Line 737"/>
              <p:cNvSpPr>
                <a:spLocks noChangeShapeType="1"/>
              </p:cNvSpPr>
              <p:nvPr/>
            </p:nvSpPr>
            <p:spPr bwMode="auto">
              <a:xfrm>
                <a:off x="1163" y="29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98" name="Line 738"/>
              <p:cNvSpPr>
                <a:spLocks noChangeShapeType="1"/>
              </p:cNvSpPr>
              <p:nvPr/>
            </p:nvSpPr>
            <p:spPr bwMode="auto">
              <a:xfrm>
                <a:off x="1171" y="29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499" name="Line 739"/>
              <p:cNvSpPr>
                <a:spLocks noChangeShapeType="1"/>
              </p:cNvSpPr>
              <p:nvPr/>
            </p:nvSpPr>
            <p:spPr bwMode="auto">
              <a:xfrm>
                <a:off x="1180" y="29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00" name="Line 740"/>
              <p:cNvSpPr>
                <a:spLocks noChangeShapeType="1"/>
              </p:cNvSpPr>
              <p:nvPr/>
            </p:nvSpPr>
            <p:spPr bwMode="auto">
              <a:xfrm>
                <a:off x="1189" y="29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01" name="Line 741"/>
              <p:cNvSpPr>
                <a:spLocks noChangeShapeType="1"/>
              </p:cNvSpPr>
              <p:nvPr/>
            </p:nvSpPr>
            <p:spPr bwMode="auto">
              <a:xfrm>
                <a:off x="1197" y="29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02" name="Line 742"/>
              <p:cNvSpPr>
                <a:spLocks noChangeShapeType="1"/>
              </p:cNvSpPr>
              <p:nvPr/>
            </p:nvSpPr>
            <p:spPr bwMode="auto">
              <a:xfrm>
                <a:off x="1206" y="29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03" name="Line 743"/>
              <p:cNvSpPr>
                <a:spLocks noChangeShapeType="1"/>
              </p:cNvSpPr>
              <p:nvPr/>
            </p:nvSpPr>
            <p:spPr bwMode="auto">
              <a:xfrm>
                <a:off x="1215" y="291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04" name="Line 744"/>
              <p:cNvSpPr>
                <a:spLocks noChangeShapeType="1"/>
              </p:cNvSpPr>
              <p:nvPr/>
            </p:nvSpPr>
            <p:spPr bwMode="auto">
              <a:xfrm flipV="1">
                <a:off x="1221" y="2905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05" name="Line 745"/>
              <p:cNvSpPr>
                <a:spLocks noChangeShapeType="1"/>
              </p:cNvSpPr>
              <p:nvPr/>
            </p:nvSpPr>
            <p:spPr bwMode="auto">
              <a:xfrm>
                <a:off x="1224" y="290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06" name="Line 746"/>
              <p:cNvSpPr>
                <a:spLocks noChangeShapeType="1"/>
              </p:cNvSpPr>
              <p:nvPr/>
            </p:nvSpPr>
            <p:spPr bwMode="auto">
              <a:xfrm>
                <a:off x="1233" y="290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07" name="Line 747"/>
              <p:cNvSpPr>
                <a:spLocks noChangeShapeType="1"/>
              </p:cNvSpPr>
              <p:nvPr/>
            </p:nvSpPr>
            <p:spPr bwMode="auto">
              <a:xfrm>
                <a:off x="1241" y="290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08" name="Line 748"/>
              <p:cNvSpPr>
                <a:spLocks noChangeShapeType="1"/>
              </p:cNvSpPr>
              <p:nvPr/>
            </p:nvSpPr>
            <p:spPr bwMode="auto">
              <a:xfrm>
                <a:off x="1250" y="290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09" name="Line 749"/>
              <p:cNvSpPr>
                <a:spLocks noChangeShapeType="1"/>
              </p:cNvSpPr>
              <p:nvPr/>
            </p:nvSpPr>
            <p:spPr bwMode="auto">
              <a:xfrm>
                <a:off x="1259" y="290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10" name="Line 750"/>
              <p:cNvSpPr>
                <a:spLocks noChangeShapeType="1"/>
              </p:cNvSpPr>
              <p:nvPr/>
            </p:nvSpPr>
            <p:spPr bwMode="auto">
              <a:xfrm>
                <a:off x="1267" y="290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11" name="Line 751"/>
              <p:cNvSpPr>
                <a:spLocks noChangeShapeType="1"/>
              </p:cNvSpPr>
              <p:nvPr/>
            </p:nvSpPr>
            <p:spPr bwMode="auto">
              <a:xfrm>
                <a:off x="1276" y="290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12" name="Line 752"/>
              <p:cNvSpPr>
                <a:spLocks noChangeShapeType="1"/>
              </p:cNvSpPr>
              <p:nvPr/>
            </p:nvSpPr>
            <p:spPr bwMode="auto">
              <a:xfrm>
                <a:off x="1285" y="290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13" name="Line 753"/>
              <p:cNvSpPr>
                <a:spLocks noChangeShapeType="1"/>
              </p:cNvSpPr>
              <p:nvPr/>
            </p:nvSpPr>
            <p:spPr bwMode="auto">
              <a:xfrm>
                <a:off x="1293" y="2900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14" name="Line 754"/>
              <p:cNvSpPr>
                <a:spLocks noChangeShapeType="1"/>
              </p:cNvSpPr>
              <p:nvPr/>
            </p:nvSpPr>
            <p:spPr bwMode="auto">
              <a:xfrm flipV="1">
                <a:off x="1295" y="2898"/>
                <a:ext cx="1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15" name="Line 755"/>
              <p:cNvSpPr>
                <a:spLocks noChangeShapeType="1"/>
              </p:cNvSpPr>
              <p:nvPr/>
            </p:nvSpPr>
            <p:spPr bwMode="auto">
              <a:xfrm flipV="1">
                <a:off x="1295" y="2884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16" name="Line 756"/>
              <p:cNvSpPr>
                <a:spLocks noChangeShapeType="1"/>
              </p:cNvSpPr>
              <p:nvPr/>
            </p:nvSpPr>
            <p:spPr bwMode="auto">
              <a:xfrm>
                <a:off x="1295" y="288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17" name="Line 757"/>
              <p:cNvSpPr>
                <a:spLocks noChangeShapeType="1"/>
              </p:cNvSpPr>
              <p:nvPr/>
            </p:nvSpPr>
            <p:spPr bwMode="auto">
              <a:xfrm>
                <a:off x="1301" y="288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18" name="Line 758"/>
              <p:cNvSpPr>
                <a:spLocks noChangeShapeType="1"/>
              </p:cNvSpPr>
              <p:nvPr/>
            </p:nvSpPr>
            <p:spPr bwMode="auto">
              <a:xfrm>
                <a:off x="1310" y="288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19" name="Line 759"/>
              <p:cNvSpPr>
                <a:spLocks noChangeShapeType="1"/>
              </p:cNvSpPr>
              <p:nvPr/>
            </p:nvSpPr>
            <p:spPr bwMode="auto">
              <a:xfrm>
                <a:off x="1319" y="288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20" name="Line 760"/>
              <p:cNvSpPr>
                <a:spLocks noChangeShapeType="1"/>
              </p:cNvSpPr>
              <p:nvPr/>
            </p:nvSpPr>
            <p:spPr bwMode="auto">
              <a:xfrm>
                <a:off x="1327" y="288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21" name="Line 761"/>
              <p:cNvSpPr>
                <a:spLocks noChangeShapeType="1"/>
              </p:cNvSpPr>
              <p:nvPr/>
            </p:nvSpPr>
            <p:spPr bwMode="auto">
              <a:xfrm>
                <a:off x="1336" y="288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22" name="Line 762"/>
              <p:cNvSpPr>
                <a:spLocks noChangeShapeType="1"/>
              </p:cNvSpPr>
              <p:nvPr/>
            </p:nvSpPr>
            <p:spPr bwMode="auto">
              <a:xfrm>
                <a:off x="1344" y="288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23" name="Line 763"/>
              <p:cNvSpPr>
                <a:spLocks noChangeShapeType="1"/>
              </p:cNvSpPr>
              <p:nvPr/>
            </p:nvSpPr>
            <p:spPr bwMode="auto">
              <a:xfrm>
                <a:off x="1353" y="288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24" name="Line 764"/>
              <p:cNvSpPr>
                <a:spLocks noChangeShapeType="1"/>
              </p:cNvSpPr>
              <p:nvPr/>
            </p:nvSpPr>
            <p:spPr bwMode="auto">
              <a:xfrm>
                <a:off x="1362" y="288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25" name="Line 765"/>
              <p:cNvSpPr>
                <a:spLocks noChangeShapeType="1"/>
              </p:cNvSpPr>
              <p:nvPr/>
            </p:nvSpPr>
            <p:spPr bwMode="auto">
              <a:xfrm flipV="1">
                <a:off x="1369" y="2877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26" name="Line 766"/>
              <p:cNvSpPr>
                <a:spLocks noChangeShapeType="1"/>
              </p:cNvSpPr>
              <p:nvPr/>
            </p:nvSpPr>
            <p:spPr bwMode="auto">
              <a:xfrm>
                <a:off x="1370" y="286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27" name="Line 767"/>
              <p:cNvSpPr>
                <a:spLocks noChangeShapeType="1"/>
              </p:cNvSpPr>
              <p:nvPr/>
            </p:nvSpPr>
            <p:spPr bwMode="auto">
              <a:xfrm>
                <a:off x="1378" y="286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28" name="Line 768"/>
              <p:cNvSpPr>
                <a:spLocks noChangeShapeType="1"/>
              </p:cNvSpPr>
              <p:nvPr/>
            </p:nvSpPr>
            <p:spPr bwMode="auto">
              <a:xfrm>
                <a:off x="1387" y="286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29" name="Line 769"/>
              <p:cNvSpPr>
                <a:spLocks noChangeShapeType="1"/>
              </p:cNvSpPr>
              <p:nvPr/>
            </p:nvSpPr>
            <p:spPr bwMode="auto">
              <a:xfrm>
                <a:off x="1396" y="286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30" name="Line 770"/>
              <p:cNvSpPr>
                <a:spLocks noChangeShapeType="1"/>
              </p:cNvSpPr>
              <p:nvPr/>
            </p:nvSpPr>
            <p:spPr bwMode="auto">
              <a:xfrm>
                <a:off x="1404" y="286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31" name="Line 771"/>
              <p:cNvSpPr>
                <a:spLocks noChangeShapeType="1"/>
              </p:cNvSpPr>
              <p:nvPr/>
            </p:nvSpPr>
            <p:spPr bwMode="auto">
              <a:xfrm>
                <a:off x="1413" y="286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32" name="Line 772"/>
              <p:cNvSpPr>
                <a:spLocks noChangeShapeType="1"/>
              </p:cNvSpPr>
              <p:nvPr/>
            </p:nvSpPr>
            <p:spPr bwMode="auto">
              <a:xfrm>
                <a:off x="1422" y="286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33" name="Line 773"/>
              <p:cNvSpPr>
                <a:spLocks noChangeShapeType="1"/>
              </p:cNvSpPr>
              <p:nvPr/>
            </p:nvSpPr>
            <p:spPr bwMode="auto">
              <a:xfrm>
                <a:off x="1430" y="286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34" name="Line 774"/>
              <p:cNvSpPr>
                <a:spLocks noChangeShapeType="1"/>
              </p:cNvSpPr>
              <p:nvPr/>
            </p:nvSpPr>
            <p:spPr bwMode="auto">
              <a:xfrm>
                <a:off x="1439" y="286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35" name="Line 775"/>
              <p:cNvSpPr>
                <a:spLocks noChangeShapeType="1"/>
              </p:cNvSpPr>
              <p:nvPr/>
            </p:nvSpPr>
            <p:spPr bwMode="auto">
              <a:xfrm flipV="1">
                <a:off x="1442" y="2855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36" name="Line 776"/>
              <p:cNvSpPr>
                <a:spLocks noChangeShapeType="1"/>
              </p:cNvSpPr>
              <p:nvPr/>
            </p:nvSpPr>
            <p:spPr bwMode="auto">
              <a:xfrm>
                <a:off x="1446" y="285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37" name="Line 777"/>
              <p:cNvSpPr>
                <a:spLocks noChangeShapeType="1"/>
              </p:cNvSpPr>
              <p:nvPr/>
            </p:nvSpPr>
            <p:spPr bwMode="auto">
              <a:xfrm>
                <a:off x="1455" y="285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38" name="Line 778"/>
              <p:cNvSpPr>
                <a:spLocks noChangeShapeType="1"/>
              </p:cNvSpPr>
              <p:nvPr/>
            </p:nvSpPr>
            <p:spPr bwMode="auto">
              <a:xfrm>
                <a:off x="1463" y="285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39" name="Line 779"/>
              <p:cNvSpPr>
                <a:spLocks noChangeShapeType="1"/>
              </p:cNvSpPr>
              <p:nvPr/>
            </p:nvSpPr>
            <p:spPr bwMode="auto">
              <a:xfrm>
                <a:off x="1472" y="285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40" name="Line 780"/>
              <p:cNvSpPr>
                <a:spLocks noChangeShapeType="1"/>
              </p:cNvSpPr>
              <p:nvPr/>
            </p:nvSpPr>
            <p:spPr bwMode="auto">
              <a:xfrm>
                <a:off x="1481" y="285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41" name="Line 781"/>
              <p:cNvSpPr>
                <a:spLocks noChangeShapeType="1"/>
              </p:cNvSpPr>
              <p:nvPr/>
            </p:nvSpPr>
            <p:spPr bwMode="auto">
              <a:xfrm>
                <a:off x="1489" y="285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42" name="Line 782"/>
              <p:cNvSpPr>
                <a:spLocks noChangeShapeType="1"/>
              </p:cNvSpPr>
              <p:nvPr/>
            </p:nvSpPr>
            <p:spPr bwMode="auto">
              <a:xfrm>
                <a:off x="1498" y="285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43" name="Line 783"/>
              <p:cNvSpPr>
                <a:spLocks noChangeShapeType="1"/>
              </p:cNvSpPr>
              <p:nvPr/>
            </p:nvSpPr>
            <p:spPr bwMode="auto">
              <a:xfrm>
                <a:off x="1507" y="285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44" name="Line 784"/>
              <p:cNvSpPr>
                <a:spLocks noChangeShapeType="1"/>
              </p:cNvSpPr>
              <p:nvPr/>
            </p:nvSpPr>
            <p:spPr bwMode="auto">
              <a:xfrm>
                <a:off x="1515" y="285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45" name="Line 785"/>
              <p:cNvSpPr>
                <a:spLocks noChangeShapeType="1"/>
              </p:cNvSpPr>
              <p:nvPr/>
            </p:nvSpPr>
            <p:spPr bwMode="auto">
              <a:xfrm flipV="1">
                <a:off x="1516" y="2848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46" name="Line 786"/>
              <p:cNvSpPr>
                <a:spLocks noChangeShapeType="1"/>
              </p:cNvSpPr>
              <p:nvPr/>
            </p:nvSpPr>
            <p:spPr bwMode="auto">
              <a:xfrm flipV="1">
                <a:off x="1516" y="2834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47" name="Line 787"/>
              <p:cNvSpPr>
                <a:spLocks noChangeShapeType="1"/>
              </p:cNvSpPr>
              <p:nvPr/>
            </p:nvSpPr>
            <p:spPr bwMode="auto">
              <a:xfrm>
                <a:off x="1520" y="283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48" name="Line 788"/>
              <p:cNvSpPr>
                <a:spLocks noChangeShapeType="1"/>
              </p:cNvSpPr>
              <p:nvPr/>
            </p:nvSpPr>
            <p:spPr bwMode="auto">
              <a:xfrm>
                <a:off x="1529" y="283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49" name="Line 789"/>
              <p:cNvSpPr>
                <a:spLocks noChangeShapeType="1"/>
              </p:cNvSpPr>
              <p:nvPr/>
            </p:nvSpPr>
            <p:spPr bwMode="auto">
              <a:xfrm>
                <a:off x="1538" y="283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50" name="Line 790"/>
              <p:cNvSpPr>
                <a:spLocks noChangeShapeType="1"/>
              </p:cNvSpPr>
              <p:nvPr/>
            </p:nvSpPr>
            <p:spPr bwMode="auto">
              <a:xfrm>
                <a:off x="1546" y="283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51" name="Line 791"/>
              <p:cNvSpPr>
                <a:spLocks noChangeShapeType="1"/>
              </p:cNvSpPr>
              <p:nvPr/>
            </p:nvSpPr>
            <p:spPr bwMode="auto">
              <a:xfrm>
                <a:off x="1555" y="283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52" name="Line 792"/>
              <p:cNvSpPr>
                <a:spLocks noChangeShapeType="1"/>
              </p:cNvSpPr>
              <p:nvPr/>
            </p:nvSpPr>
            <p:spPr bwMode="auto">
              <a:xfrm>
                <a:off x="1564" y="283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53" name="Line 793"/>
              <p:cNvSpPr>
                <a:spLocks noChangeShapeType="1"/>
              </p:cNvSpPr>
              <p:nvPr/>
            </p:nvSpPr>
            <p:spPr bwMode="auto">
              <a:xfrm>
                <a:off x="1572" y="283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54" name="Line 794"/>
              <p:cNvSpPr>
                <a:spLocks noChangeShapeType="1"/>
              </p:cNvSpPr>
              <p:nvPr/>
            </p:nvSpPr>
            <p:spPr bwMode="auto">
              <a:xfrm>
                <a:off x="1581" y="283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55" name="Line 795"/>
              <p:cNvSpPr>
                <a:spLocks noChangeShapeType="1"/>
              </p:cNvSpPr>
              <p:nvPr/>
            </p:nvSpPr>
            <p:spPr bwMode="auto">
              <a:xfrm>
                <a:off x="1590" y="283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56" name="Line 796"/>
              <p:cNvSpPr>
                <a:spLocks noChangeShapeType="1"/>
              </p:cNvSpPr>
              <p:nvPr/>
            </p:nvSpPr>
            <p:spPr bwMode="auto">
              <a:xfrm flipV="1">
                <a:off x="1590" y="2828"/>
                <a:ext cx="1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57" name="Line 797"/>
              <p:cNvSpPr>
                <a:spLocks noChangeShapeType="1"/>
              </p:cNvSpPr>
              <p:nvPr/>
            </p:nvSpPr>
            <p:spPr bwMode="auto">
              <a:xfrm flipV="1">
                <a:off x="1590" y="2813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58" name="Line 798"/>
              <p:cNvSpPr>
                <a:spLocks noChangeShapeType="1"/>
              </p:cNvSpPr>
              <p:nvPr/>
            </p:nvSpPr>
            <p:spPr bwMode="auto">
              <a:xfrm>
                <a:off x="1594" y="281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59" name="Line 799"/>
              <p:cNvSpPr>
                <a:spLocks noChangeShapeType="1"/>
              </p:cNvSpPr>
              <p:nvPr/>
            </p:nvSpPr>
            <p:spPr bwMode="auto">
              <a:xfrm>
                <a:off x="1603" y="2810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60" name="Line 800"/>
              <p:cNvSpPr>
                <a:spLocks noChangeShapeType="1"/>
              </p:cNvSpPr>
              <p:nvPr/>
            </p:nvSpPr>
            <p:spPr bwMode="auto">
              <a:xfrm>
                <a:off x="1611" y="281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61" name="Line 801"/>
              <p:cNvSpPr>
                <a:spLocks noChangeShapeType="1"/>
              </p:cNvSpPr>
              <p:nvPr/>
            </p:nvSpPr>
            <p:spPr bwMode="auto">
              <a:xfrm>
                <a:off x="1620" y="281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62" name="Line 802"/>
              <p:cNvSpPr>
                <a:spLocks noChangeShapeType="1"/>
              </p:cNvSpPr>
              <p:nvPr/>
            </p:nvSpPr>
            <p:spPr bwMode="auto">
              <a:xfrm>
                <a:off x="1628" y="281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63" name="Line 803"/>
              <p:cNvSpPr>
                <a:spLocks noChangeShapeType="1"/>
              </p:cNvSpPr>
              <p:nvPr/>
            </p:nvSpPr>
            <p:spPr bwMode="auto">
              <a:xfrm>
                <a:off x="1637" y="281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64" name="Line 804"/>
              <p:cNvSpPr>
                <a:spLocks noChangeShapeType="1"/>
              </p:cNvSpPr>
              <p:nvPr/>
            </p:nvSpPr>
            <p:spPr bwMode="auto">
              <a:xfrm>
                <a:off x="1646" y="281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65" name="Line 805"/>
              <p:cNvSpPr>
                <a:spLocks noChangeShapeType="1"/>
              </p:cNvSpPr>
              <p:nvPr/>
            </p:nvSpPr>
            <p:spPr bwMode="auto">
              <a:xfrm>
                <a:off x="1654" y="281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66" name="Line 806"/>
              <p:cNvSpPr>
                <a:spLocks noChangeShapeType="1"/>
              </p:cNvSpPr>
              <p:nvPr/>
            </p:nvSpPr>
            <p:spPr bwMode="auto">
              <a:xfrm>
                <a:off x="1663" y="281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67" name="Line 807"/>
              <p:cNvSpPr>
                <a:spLocks noChangeShapeType="1"/>
              </p:cNvSpPr>
              <p:nvPr/>
            </p:nvSpPr>
            <p:spPr bwMode="auto">
              <a:xfrm flipV="1">
                <a:off x="1664" y="2806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68" name="Line 808"/>
              <p:cNvSpPr>
                <a:spLocks noChangeShapeType="1"/>
              </p:cNvSpPr>
              <p:nvPr/>
            </p:nvSpPr>
            <p:spPr bwMode="auto">
              <a:xfrm flipV="1">
                <a:off x="1664" y="2792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69" name="Line 809"/>
              <p:cNvSpPr>
                <a:spLocks noChangeShapeType="1"/>
              </p:cNvSpPr>
              <p:nvPr/>
            </p:nvSpPr>
            <p:spPr bwMode="auto">
              <a:xfrm>
                <a:off x="1664" y="278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70" name="Line 810"/>
              <p:cNvSpPr>
                <a:spLocks noChangeShapeType="1"/>
              </p:cNvSpPr>
              <p:nvPr/>
            </p:nvSpPr>
            <p:spPr bwMode="auto">
              <a:xfrm>
                <a:off x="1672" y="278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71" name="Line 811"/>
              <p:cNvSpPr>
                <a:spLocks noChangeShapeType="1"/>
              </p:cNvSpPr>
              <p:nvPr/>
            </p:nvSpPr>
            <p:spPr bwMode="auto">
              <a:xfrm>
                <a:off x="1681" y="278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72" name="Line 812"/>
              <p:cNvSpPr>
                <a:spLocks noChangeShapeType="1"/>
              </p:cNvSpPr>
              <p:nvPr/>
            </p:nvSpPr>
            <p:spPr bwMode="auto">
              <a:xfrm>
                <a:off x="1690" y="278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73" name="Line 813"/>
              <p:cNvSpPr>
                <a:spLocks noChangeShapeType="1"/>
              </p:cNvSpPr>
              <p:nvPr/>
            </p:nvSpPr>
            <p:spPr bwMode="auto">
              <a:xfrm>
                <a:off x="1698" y="278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74" name="Line 814"/>
              <p:cNvSpPr>
                <a:spLocks noChangeShapeType="1"/>
              </p:cNvSpPr>
              <p:nvPr/>
            </p:nvSpPr>
            <p:spPr bwMode="auto">
              <a:xfrm>
                <a:off x="1707" y="278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75" name="Line 815"/>
              <p:cNvSpPr>
                <a:spLocks noChangeShapeType="1"/>
              </p:cNvSpPr>
              <p:nvPr/>
            </p:nvSpPr>
            <p:spPr bwMode="auto">
              <a:xfrm>
                <a:off x="1716" y="278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76" name="Line 816"/>
              <p:cNvSpPr>
                <a:spLocks noChangeShapeType="1"/>
              </p:cNvSpPr>
              <p:nvPr/>
            </p:nvSpPr>
            <p:spPr bwMode="auto">
              <a:xfrm>
                <a:off x="1724" y="278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77" name="Line 817"/>
              <p:cNvSpPr>
                <a:spLocks noChangeShapeType="1"/>
              </p:cNvSpPr>
              <p:nvPr/>
            </p:nvSpPr>
            <p:spPr bwMode="auto">
              <a:xfrm>
                <a:off x="1733" y="278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78" name="Line 818"/>
              <p:cNvSpPr>
                <a:spLocks noChangeShapeType="1"/>
              </p:cNvSpPr>
              <p:nvPr/>
            </p:nvSpPr>
            <p:spPr bwMode="auto">
              <a:xfrm flipV="1">
                <a:off x="1737" y="2770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79" name="Line 819"/>
              <p:cNvSpPr>
                <a:spLocks noChangeShapeType="1"/>
              </p:cNvSpPr>
              <p:nvPr/>
            </p:nvSpPr>
            <p:spPr bwMode="auto">
              <a:xfrm flipV="1">
                <a:off x="1737" y="2755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80" name="Line 820"/>
              <p:cNvSpPr>
                <a:spLocks noChangeShapeType="1"/>
              </p:cNvSpPr>
              <p:nvPr/>
            </p:nvSpPr>
            <p:spPr bwMode="auto">
              <a:xfrm>
                <a:off x="1737" y="275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81" name="Line 821"/>
              <p:cNvSpPr>
                <a:spLocks noChangeShapeType="1"/>
              </p:cNvSpPr>
              <p:nvPr/>
            </p:nvSpPr>
            <p:spPr bwMode="auto">
              <a:xfrm>
                <a:off x="1743" y="2755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82" name="Line 822"/>
              <p:cNvSpPr>
                <a:spLocks noChangeShapeType="1"/>
              </p:cNvSpPr>
              <p:nvPr/>
            </p:nvSpPr>
            <p:spPr bwMode="auto">
              <a:xfrm>
                <a:off x="1752" y="2755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886583" name="Group 823"/>
            <p:cNvGrpSpPr>
              <a:grpSpLocks/>
            </p:cNvGrpSpPr>
            <p:nvPr/>
          </p:nvGrpSpPr>
          <p:grpSpPr bwMode="auto">
            <a:xfrm>
              <a:off x="1760" y="2537"/>
              <a:ext cx="864" cy="1223"/>
              <a:chOff x="1760" y="2537"/>
              <a:chExt cx="864" cy="1223"/>
            </a:xfrm>
          </p:grpSpPr>
          <p:sp>
            <p:nvSpPr>
              <p:cNvPr id="886584" name="Line 824"/>
              <p:cNvSpPr>
                <a:spLocks noChangeShapeType="1"/>
              </p:cNvSpPr>
              <p:nvPr/>
            </p:nvSpPr>
            <p:spPr bwMode="auto">
              <a:xfrm>
                <a:off x="1760" y="2755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85" name="Line 825"/>
              <p:cNvSpPr>
                <a:spLocks noChangeShapeType="1"/>
              </p:cNvSpPr>
              <p:nvPr/>
            </p:nvSpPr>
            <p:spPr bwMode="auto">
              <a:xfrm>
                <a:off x="1769" y="2755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86" name="Line 826"/>
              <p:cNvSpPr>
                <a:spLocks noChangeShapeType="1"/>
              </p:cNvSpPr>
              <p:nvPr/>
            </p:nvSpPr>
            <p:spPr bwMode="auto">
              <a:xfrm>
                <a:off x="1778" y="2755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87" name="Line 827"/>
              <p:cNvSpPr>
                <a:spLocks noChangeShapeType="1"/>
              </p:cNvSpPr>
              <p:nvPr/>
            </p:nvSpPr>
            <p:spPr bwMode="auto">
              <a:xfrm>
                <a:off x="1786" y="2755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88" name="Line 828"/>
              <p:cNvSpPr>
                <a:spLocks noChangeShapeType="1"/>
              </p:cNvSpPr>
              <p:nvPr/>
            </p:nvSpPr>
            <p:spPr bwMode="auto">
              <a:xfrm>
                <a:off x="1795" y="2755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89" name="Line 829"/>
              <p:cNvSpPr>
                <a:spLocks noChangeShapeType="1"/>
              </p:cNvSpPr>
              <p:nvPr/>
            </p:nvSpPr>
            <p:spPr bwMode="auto">
              <a:xfrm>
                <a:off x="1804" y="2755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90" name="Line 830"/>
              <p:cNvSpPr>
                <a:spLocks noChangeShapeType="1"/>
              </p:cNvSpPr>
              <p:nvPr/>
            </p:nvSpPr>
            <p:spPr bwMode="auto">
              <a:xfrm>
                <a:off x="1812" y="2755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91" name="Line 831"/>
              <p:cNvSpPr>
                <a:spLocks noChangeShapeType="1"/>
              </p:cNvSpPr>
              <p:nvPr/>
            </p:nvSpPr>
            <p:spPr bwMode="auto">
              <a:xfrm>
                <a:off x="1821" y="2755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92" name="Line 832"/>
              <p:cNvSpPr>
                <a:spLocks noChangeShapeType="1"/>
              </p:cNvSpPr>
              <p:nvPr/>
            </p:nvSpPr>
            <p:spPr bwMode="auto">
              <a:xfrm>
                <a:off x="1830" y="2755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93" name="Line 833"/>
              <p:cNvSpPr>
                <a:spLocks noChangeShapeType="1"/>
              </p:cNvSpPr>
              <p:nvPr/>
            </p:nvSpPr>
            <p:spPr bwMode="auto">
              <a:xfrm>
                <a:off x="1838" y="2755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94" name="Line 834"/>
              <p:cNvSpPr>
                <a:spLocks noChangeShapeType="1"/>
              </p:cNvSpPr>
              <p:nvPr/>
            </p:nvSpPr>
            <p:spPr bwMode="auto">
              <a:xfrm>
                <a:off x="1847" y="2755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95" name="Line 835"/>
              <p:cNvSpPr>
                <a:spLocks noChangeShapeType="1"/>
              </p:cNvSpPr>
              <p:nvPr/>
            </p:nvSpPr>
            <p:spPr bwMode="auto">
              <a:xfrm>
                <a:off x="1856" y="2755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96" name="Line 836"/>
              <p:cNvSpPr>
                <a:spLocks noChangeShapeType="1"/>
              </p:cNvSpPr>
              <p:nvPr/>
            </p:nvSpPr>
            <p:spPr bwMode="auto">
              <a:xfrm>
                <a:off x="1864" y="2755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97" name="Line 837"/>
              <p:cNvSpPr>
                <a:spLocks noChangeShapeType="1"/>
              </p:cNvSpPr>
              <p:nvPr/>
            </p:nvSpPr>
            <p:spPr bwMode="auto">
              <a:xfrm>
                <a:off x="1873" y="2755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98" name="Line 838"/>
              <p:cNvSpPr>
                <a:spLocks noChangeShapeType="1"/>
              </p:cNvSpPr>
              <p:nvPr/>
            </p:nvSpPr>
            <p:spPr bwMode="auto">
              <a:xfrm>
                <a:off x="1882" y="2755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599" name="Line 839"/>
              <p:cNvSpPr>
                <a:spLocks noChangeShapeType="1"/>
              </p:cNvSpPr>
              <p:nvPr/>
            </p:nvSpPr>
            <p:spPr bwMode="auto">
              <a:xfrm flipV="1">
                <a:off x="1885" y="2742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00" name="Line 840"/>
              <p:cNvSpPr>
                <a:spLocks noChangeShapeType="1"/>
              </p:cNvSpPr>
              <p:nvPr/>
            </p:nvSpPr>
            <p:spPr bwMode="auto">
              <a:xfrm flipV="1">
                <a:off x="1885" y="2728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01" name="Line 841"/>
              <p:cNvSpPr>
                <a:spLocks noChangeShapeType="1"/>
              </p:cNvSpPr>
              <p:nvPr/>
            </p:nvSpPr>
            <p:spPr bwMode="auto">
              <a:xfrm flipV="1">
                <a:off x="1885" y="2713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02" name="Line 842"/>
              <p:cNvSpPr>
                <a:spLocks noChangeShapeType="1"/>
              </p:cNvSpPr>
              <p:nvPr/>
            </p:nvSpPr>
            <p:spPr bwMode="auto">
              <a:xfrm flipV="1">
                <a:off x="1885" y="2699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03" name="Line 843"/>
              <p:cNvSpPr>
                <a:spLocks noChangeShapeType="1"/>
              </p:cNvSpPr>
              <p:nvPr/>
            </p:nvSpPr>
            <p:spPr bwMode="auto">
              <a:xfrm flipV="1">
                <a:off x="1885" y="2684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04" name="Line 844"/>
              <p:cNvSpPr>
                <a:spLocks noChangeShapeType="1"/>
              </p:cNvSpPr>
              <p:nvPr/>
            </p:nvSpPr>
            <p:spPr bwMode="auto">
              <a:xfrm>
                <a:off x="1889" y="268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05" name="Line 845"/>
              <p:cNvSpPr>
                <a:spLocks noChangeShapeType="1"/>
              </p:cNvSpPr>
              <p:nvPr/>
            </p:nvSpPr>
            <p:spPr bwMode="auto">
              <a:xfrm>
                <a:off x="1897" y="268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06" name="Line 846"/>
              <p:cNvSpPr>
                <a:spLocks noChangeShapeType="1"/>
              </p:cNvSpPr>
              <p:nvPr/>
            </p:nvSpPr>
            <p:spPr bwMode="auto">
              <a:xfrm>
                <a:off x="1906" y="268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07" name="Line 847"/>
              <p:cNvSpPr>
                <a:spLocks noChangeShapeType="1"/>
              </p:cNvSpPr>
              <p:nvPr/>
            </p:nvSpPr>
            <p:spPr bwMode="auto">
              <a:xfrm>
                <a:off x="1915" y="268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08" name="Line 848"/>
              <p:cNvSpPr>
                <a:spLocks noChangeShapeType="1"/>
              </p:cNvSpPr>
              <p:nvPr/>
            </p:nvSpPr>
            <p:spPr bwMode="auto">
              <a:xfrm>
                <a:off x="1923" y="268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09" name="Line 849"/>
              <p:cNvSpPr>
                <a:spLocks noChangeShapeType="1"/>
              </p:cNvSpPr>
              <p:nvPr/>
            </p:nvSpPr>
            <p:spPr bwMode="auto">
              <a:xfrm>
                <a:off x="1932" y="268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10" name="Line 850"/>
              <p:cNvSpPr>
                <a:spLocks noChangeShapeType="1"/>
              </p:cNvSpPr>
              <p:nvPr/>
            </p:nvSpPr>
            <p:spPr bwMode="auto">
              <a:xfrm>
                <a:off x="1941" y="268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11" name="Line 851"/>
              <p:cNvSpPr>
                <a:spLocks noChangeShapeType="1"/>
              </p:cNvSpPr>
              <p:nvPr/>
            </p:nvSpPr>
            <p:spPr bwMode="auto">
              <a:xfrm>
                <a:off x="1949" y="268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12" name="Line 852"/>
              <p:cNvSpPr>
                <a:spLocks noChangeShapeType="1"/>
              </p:cNvSpPr>
              <p:nvPr/>
            </p:nvSpPr>
            <p:spPr bwMode="auto">
              <a:xfrm>
                <a:off x="1958" y="268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13" name="Line 853"/>
              <p:cNvSpPr>
                <a:spLocks noChangeShapeType="1"/>
              </p:cNvSpPr>
              <p:nvPr/>
            </p:nvSpPr>
            <p:spPr bwMode="auto">
              <a:xfrm>
                <a:off x="1967" y="268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14" name="Line 854"/>
              <p:cNvSpPr>
                <a:spLocks noChangeShapeType="1"/>
              </p:cNvSpPr>
              <p:nvPr/>
            </p:nvSpPr>
            <p:spPr bwMode="auto">
              <a:xfrm>
                <a:off x="1975" y="268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15" name="Line 855"/>
              <p:cNvSpPr>
                <a:spLocks noChangeShapeType="1"/>
              </p:cNvSpPr>
              <p:nvPr/>
            </p:nvSpPr>
            <p:spPr bwMode="auto">
              <a:xfrm>
                <a:off x="1984" y="268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16" name="Line 856"/>
              <p:cNvSpPr>
                <a:spLocks noChangeShapeType="1"/>
              </p:cNvSpPr>
              <p:nvPr/>
            </p:nvSpPr>
            <p:spPr bwMode="auto">
              <a:xfrm>
                <a:off x="1993" y="268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17" name="Line 857"/>
              <p:cNvSpPr>
                <a:spLocks noChangeShapeType="1"/>
              </p:cNvSpPr>
              <p:nvPr/>
            </p:nvSpPr>
            <p:spPr bwMode="auto">
              <a:xfrm>
                <a:off x="2001" y="268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18" name="Line 858"/>
              <p:cNvSpPr>
                <a:spLocks noChangeShapeType="1"/>
              </p:cNvSpPr>
              <p:nvPr/>
            </p:nvSpPr>
            <p:spPr bwMode="auto">
              <a:xfrm>
                <a:off x="2010" y="268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19" name="Line 859"/>
              <p:cNvSpPr>
                <a:spLocks noChangeShapeType="1"/>
              </p:cNvSpPr>
              <p:nvPr/>
            </p:nvSpPr>
            <p:spPr bwMode="auto">
              <a:xfrm>
                <a:off x="2018" y="268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20" name="Line 860"/>
              <p:cNvSpPr>
                <a:spLocks noChangeShapeType="1"/>
              </p:cNvSpPr>
              <p:nvPr/>
            </p:nvSpPr>
            <p:spPr bwMode="auto">
              <a:xfrm>
                <a:off x="2027" y="268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21" name="Line 861"/>
              <p:cNvSpPr>
                <a:spLocks noChangeShapeType="1"/>
              </p:cNvSpPr>
              <p:nvPr/>
            </p:nvSpPr>
            <p:spPr bwMode="auto">
              <a:xfrm flipV="1">
                <a:off x="2033" y="2671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22" name="Line 862"/>
              <p:cNvSpPr>
                <a:spLocks noChangeShapeType="1"/>
              </p:cNvSpPr>
              <p:nvPr/>
            </p:nvSpPr>
            <p:spPr bwMode="auto">
              <a:xfrm flipV="1">
                <a:off x="2033" y="2656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23" name="Line 863"/>
              <p:cNvSpPr>
                <a:spLocks noChangeShapeType="1"/>
              </p:cNvSpPr>
              <p:nvPr/>
            </p:nvSpPr>
            <p:spPr bwMode="auto">
              <a:xfrm flipV="1">
                <a:off x="2033" y="2642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24" name="Line 864"/>
              <p:cNvSpPr>
                <a:spLocks noChangeShapeType="1"/>
              </p:cNvSpPr>
              <p:nvPr/>
            </p:nvSpPr>
            <p:spPr bwMode="auto">
              <a:xfrm flipV="1">
                <a:off x="2033" y="2627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25" name="Line 865"/>
              <p:cNvSpPr>
                <a:spLocks noChangeShapeType="1"/>
              </p:cNvSpPr>
              <p:nvPr/>
            </p:nvSpPr>
            <p:spPr bwMode="auto">
              <a:xfrm flipV="1">
                <a:off x="2033" y="2613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26" name="Line 866"/>
              <p:cNvSpPr>
                <a:spLocks noChangeShapeType="1"/>
              </p:cNvSpPr>
              <p:nvPr/>
            </p:nvSpPr>
            <p:spPr bwMode="auto">
              <a:xfrm flipV="1">
                <a:off x="2033" y="2599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27" name="Line 867"/>
              <p:cNvSpPr>
                <a:spLocks noChangeShapeType="1"/>
              </p:cNvSpPr>
              <p:nvPr/>
            </p:nvSpPr>
            <p:spPr bwMode="auto">
              <a:xfrm flipV="1">
                <a:off x="2033" y="2584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28" name="Line 868"/>
              <p:cNvSpPr>
                <a:spLocks noChangeShapeType="1"/>
              </p:cNvSpPr>
              <p:nvPr/>
            </p:nvSpPr>
            <p:spPr bwMode="auto">
              <a:xfrm flipV="1">
                <a:off x="2033" y="2570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29" name="Line 869"/>
              <p:cNvSpPr>
                <a:spLocks noChangeShapeType="1"/>
              </p:cNvSpPr>
              <p:nvPr/>
            </p:nvSpPr>
            <p:spPr bwMode="auto">
              <a:xfrm flipV="1">
                <a:off x="2033" y="2555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30" name="Line 870"/>
              <p:cNvSpPr>
                <a:spLocks noChangeShapeType="1"/>
              </p:cNvSpPr>
              <p:nvPr/>
            </p:nvSpPr>
            <p:spPr bwMode="auto">
              <a:xfrm flipV="1">
                <a:off x="2033" y="2541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31" name="Line 871"/>
              <p:cNvSpPr>
                <a:spLocks noChangeShapeType="1"/>
              </p:cNvSpPr>
              <p:nvPr/>
            </p:nvSpPr>
            <p:spPr bwMode="auto">
              <a:xfrm>
                <a:off x="2037" y="253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32" name="Line 872"/>
              <p:cNvSpPr>
                <a:spLocks noChangeShapeType="1"/>
              </p:cNvSpPr>
              <p:nvPr/>
            </p:nvSpPr>
            <p:spPr bwMode="auto">
              <a:xfrm>
                <a:off x="2045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33" name="Line 873"/>
              <p:cNvSpPr>
                <a:spLocks noChangeShapeType="1"/>
              </p:cNvSpPr>
              <p:nvPr/>
            </p:nvSpPr>
            <p:spPr bwMode="auto">
              <a:xfrm>
                <a:off x="2054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34" name="Line 874"/>
              <p:cNvSpPr>
                <a:spLocks noChangeShapeType="1"/>
              </p:cNvSpPr>
              <p:nvPr/>
            </p:nvSpPr>
            <p:spPr bwMode="auto">
              <a:xfrm>
                <a:off x="2062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35" name="Line 875"/>
              <p:cNvSpPr>
                <a:spLocks noChangeShapeType="1"/>
              </p:cNvSpPr>
              <p:nvPr/>
            </p:nvSpPr>
            <p:spPr bwMode="auto">
              <a:xfrm>
                <a:off x="2071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36" name="Line 876"/>
              <p:cNvSpPr>
                <a:spLocks noChangeShapeType="1"/>
              </p:cNvSpPr>
              <p:nvPr/>
            </p:nvSpPr>
            <p:spPr bwMode="auto">
              <a:xfrm>
                <a:off x="2080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37" name="Line 877"/>
              <p:cNvSpPr>
                <a:spLocks noChangeShapeType="1"/>
              </p:cNvSpPr>
              <p:nvPr/>
            </p:nvSpPr>
            <p:spPr bwMode="auto">
              <a:xfrm>
                <a:off x="2088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38" name="Line 878"/>
              <p:cNvSpPr>
                <a:spLocks noChangeShapeType="1"/>
              </p:cNvSpPr>
              <p:nvPr/>
            </p:nvSpPr>
            <p:spPr bwMode="auto">
              <a:xfrm>
                <a:off x="2097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39" name="Line 879"/>
              <p:cNvSpPr>
                <a:spLocks noChangeShapeType="1"/>
              </p:cNvSpPr>
              <p:nvPr/>
            </p:nvSpPr>
            <p:spPr bwMode="auto">
              <a:xfrm>
                <a:off x="2106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40" name="Line 880"/>
              <p:cNvSpPr>
                <a:spLocks noChangeShapeType="1"/>
              </p:cNvSpPr>
              <p:nvPr/>
            </p:nvSpPr>
            <p:spPr bwMode="auto">
              <a:xfrm>
                <a:off x="2114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41" name="Line 881"/>
              <p:cNvSpPr>
                <a:spLocks noChangeShapeType="1"/>
              </p:cNvSpPr>
              <p:nvPr/>
            </p:nvSpPr>
            <p:spPr bwMode="auto">
              <a:xfrm>
                <a:off x="2123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42" name="Line 882"/>
              <p:cNvSpPr>
                <a:spLocks noChangeShapeType="1"/>
              </p:cNvSpPr>
              <p:nvPr/>
            </p:nvSpPr>
            <p:spPr bwMode="auto">
              <a:xfrm>
                <a:off x="2132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43" name="Line 883"/>
              <p:cNvSpPr>
                <a:spLocks noChangeShapeType="1"/>
              </p:cNvSpPr>
              <p:nvPr/>
            </p:nvSpPr>
            <p:spPr bwMode="auto">
              <a:xfrm>
                <a:off x="2140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44" name="Line 884"/>
              <p:cNvSpPr>
                <a:spLocks noChangeShapeType="1"/>
              </p:cNvSpPr>
              <p:nvPr/>
            </p:nvSpPr>
            <p:spPr bwMode="auto">
              <a:xfrm>
                <a:off x="2149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45" name="Line 885"/>
              <p:cNvSpPr>
                <a:spLocks noChangeShapeType="1"/>
              </p:cNvSpPr>
              <p:nvPr/>
            </p:nvSpPr>
            <p:spPr bwMode="auto">
              <a:xfrm>
                <a:off x="2158" y="253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46" name="Line 886"/>
              <p:cNvSpPr>
                <a:spLocks noChangeShapeType="1"/>
              </p:cNvSpPr>
              <p:nvPr/>
            </p:nvSpPr>
            <p:spPr bwMode="auto">
              <a:xfrm>
                <a:off x="2166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47" name="Line 887"/>
              <p:cNvSpPr>
                <a:spLocks noChangeShapeType="1"/>
              </p:cNvSpPr>
              <p:nvPr/>
            </p:nvSpPr>
            <p:spPr bwMode="auto">
              <a:xfrm>
                <a:off x="2175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48" name="Line 888"/>
              <p:cNvSpPr>
                <a:spLocks noChangeShapeType="1"/>
              </p:cNvSpPr>
              <p:nvPr/>
            </p:nvSpPr>
            <p:spPr bwMode="auto">
              <a:xfrm>
                <a:off x="2184" y="253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49" name="Line 889"/>
              <p:cNvSpPr>
                <a:spLocks noChangeShapeType="1"/>
              </p:cNvSpPr>
              <p:nvPr/>
            </p:nvSpPr>
            <p:spPr bwMode="auto">
              <a:xfrm>
                <a:off x="2192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50" name="Line 890"/>
              <p:cNvSpPr>
                <a:spLocks noChangeShapeType="1"/>
              </p:cNvSpPr>
              <p:nvPr/>
            </p:nvSpPr>
            <p:spPr bwMode="auto">
              <a:xfrm>
                <a:off x="2201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51" name="Line 891"/>
              <p:cNvSpPr>
                <a:spLocks noChangeShapeType="1"/>
              </p:cNvSpPr>
              <p:nvPr/>
            </p:nvSpPr>
            <p:spPr bwMode="auto">
              <a:xfrm>
                <a:off x="2210" y="253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52" name="Line 892"/>
              <p:cNvSpPr>
                <a:spLocks noChangeShapeType="1"/>
              </p:cNvSpPr>
              <p:nvPr/>
            </p:nvSpPr>
            <p:spPr bwMode="auto">
              <a:xfrm>
                <a:off x="2218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53" name="Line 893"/>
              <p:cNvSpPr>
                <a:spLocks noChangeShapeType="1"/>
              </p:cNvSpPr>
              <p:nvPr/>
            </p:nvSpPr>
            <p:spPr bwMode="auto">
              <a:xfrm>
                <a:off x="2227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54" name="Line 894"/>
              <p:cNvSpPr>
                <a:spLocks noChangeShapeType="1"/>
              </p:cNvSpPr>
              <p:nvPr/>
            </p:nvSpPr>
            <p:spPr bwMode="auto">
              <a:xfrm>
                <a:off x="2235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55" name="Line 895"/>
              <p:cNvSpPr>
                <a:spLocks noChangeShapeType="1"/>
              </p:cNvSpPr>
              <p:nvPr/>
            </p:nvSpPr>
            <p:spPr bwMode="auto">
              <a:xfrm>
                <a:off x="2244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56" name="Line 896"/>
              <p:cNvSpPr>
                <a:spLocks noChangeShapeType="1"/>
              </p:cNvSpPr>
              <p:nvPr/>
            </p:nvSpPr>
            <p:spPr bwMode="auto">
              <a:xfrm>
                <a:off x="2253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57" name="Line 897"/>
              <p:cNvSpPr>
                <a:spLocks noChangeShapeType="1"/>
              </p:cNvSpPr>
              <p:nvPr/>
            </p:nvSpPr>
            <p:spPr bwMode="auto">
              <a:xfrm>
                <a:off x="2261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58" name="Line 898"/>
              <p:cNvSpPr>
                <a:spLocks noChangeShapeType="1"/>
              </p:cNvSpPr>
              <p:nvPr/>
            </p:nvSpPr>
            <p:spPr bwMode="auto">
              <a:xfrm>
                <a:off x="2270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59" name="Line 899"/>
              <p:cNvSpPr>
                <a:spLocks noChangeShapeType="1"/>
              </p:cNvSpPr>
              <p:nvPr/>
            </p:nvSpPr>
            <p:spPr bwMode="auto">
              <a:xfrm>
                <a:off x="2279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60" name="Line 900"/>
              <p:cNvSpPr>
                <a:spLocks noChangeShapeType="1"/>
              </p:cNvSpPr>
              <p:nvPr/>
            </p:nvSpPr>
            <p:spPr bwMode="auto">
              <a:xfrm>
                <a:off x="2287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61" name="Line 901"/>
              <p:cNvSpPr>
                <a:spLocks noChangeShapeType="1"/>
              </p:cNvSpPr>
              <p:nvPr/>
            </p:nvSpPr>
            <p:spPr bwMode="auto">
              <a:xfrm>
                <a:off x="2296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62" name="Line 902"/>
              <p:cNvSpPr>
                <a:spLocks noChangeShapeType="1"/>
              </p:cNvSpPr>
              <p:nvPr/>
            </p:nvSpPr>
            <p:spPr bwMode="auto">
              <a:xfrm>
                <a:off x="2305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63" name="Line 903"/>
              <p:cNvSpPr>
                <a:spLocks noChangeShapeType="1"/>
              </p:cNvSpPr>
              <p:nvPr/>
            </p:nvSpPr>
            <p:spPr bwMode="auto">
              <a:xfrm>
                <a:off x="2313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64" name="Line 904"/>
              <p:cNvSpPr>
                <a:spLocks noChangeShapeType="1"/>
              </p:cNvSpPr>
              <p:nvPr/>
            </p:nvSpPr>
            <p:spPr bwMode="auto">
              <a:xfrm>
                <a:off x="2322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65" name="Line 905"/>
              <p:cNvSpPr>
                <a:spLocks noChangeShapeType="1"/>
              </p:cNvSpPr>
              <p:nvPr/>
            </p:nvSpPr>
            <p:spPr bwMode="auto">
              <a:xfrm>
                <a:off x="2331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66" name="Line 906"/>
              <p:cNvSpPr>
                <a:spLocks noChangeShapeType="1"/>
              </p:cNvSpPr>
              <p:nvPr/>
            </p:nvSpPr>
            <p:spPr bwMode="auto">
              <a:xfrm>
                <a:off x="2339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67" name="Line 907"/>
              <p:cNvSpPr>
                <a:spLocks noChangeShapeType="1"/>
              </p:cNvSpPr>
              <p:nvPr/>
            </p:nvSpPr>
            <p:spPr bwMode="auto">
              <a:xfrm>
                <a:off x="2348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68" name="Line 908"/>
              <p:cNvSpPr>
                <a:spLocks noChangeShapeType="1"/>
              </p:cNvSpPr>
              <p:nvPr/>
            </p:nvSpPr>
            <p:spPr bwMode="auto">
              <a:xfrm>
                <a:off x="2357" y="253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69" name="Line 909"/>
              <p:cNvSpPr>
                <a:spLocks noChangeShapeType="1"/>
              </p:cNvSpPr>
              <p:nvPr/>
            </p:nvSpPr>
            <p:spPr bwMode="auto">
              <a:xfrm>
                <a:off x="2365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70" name="Line 910"/>
              <p:cNvSpPr>
                <a:spLocks noChangeShapeType="1"/>
              </p:cNvSpPr>
              <p:nvPr/>
            </p:nvSpPr>
            <p:spPr bwMode="auto">
              <a:xfrm>
                <a:off x="2374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71" name="Line 911"/>
              <p:cNvSpPr>
                <a:spLocks noChangeShapeType="1"/>
              </p:cNvSpPr>
              <p:nvPr/>
            </p:nvSpPr>
            <p:spPr bwMode="auto">
              <a:xfrm>
                <a:off x="2383" y="253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72" name="Line 912"/>
              <p:cNvSpPr>
                <a:spLocks noChangeShapeType="1"/>
              </p:cNvSpPr>
              <p:nvPr/>
            </p:nvSpPr>
            <p:spPr bwMode="auto">
              <a:xfrm>
                <a:off x="2391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73" name="Line 913"/>
              <p:cNvSpPr>
                <a:spLocks noChangeShapeType="1"/>
              </p:cNvSpPr>
              <p:nvPr/>
            </p:nvSpPr>
            <p:spPr bwMode="auto">
              <a:xfrm>
                <a:off x="2400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74" name="Line 914"/>
              <p:cNvSpPr>
                <a:spLocks noChangeShapeType="1"/>
              </p:cNvSpPr>
              <p:nvPr/>
            </p:nvSpPr>
            <p:spPr bwMode="auto">
              <a:xfrm>
                <a:off x="2408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75" name="Line 915"/>
              <p:cNvSpPr>
                <a:spLocks noChangeShapeType="1"/>
              </p:cNvSpPr>
              <p:nvPr/>
            </p:nvSpPr>
            <p:spPr bwMode="auto">
              <a:xfrm>
                <a:off x="2417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76" name="Line 916"/>
              <p:cNvSpPr>
                <a:spLocks noChangeShapeType="1"/>
              </p:cNvSpPr>
              <p:nvPr/>
            </p:nvSpPr>
            <p:spPr bwMode="auto">
              <a:xfrm>
                <a:off x="2426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77" name="Line 917"/>
              <p:cNvSpPr>
                <a:spLocks noChangeShapeType="1"/>
              </p:cNvSpPr>
              <p:nvPr/>
            </p:nvSpPr>
            <p:spPr bwMode="auto">
              <a:xfrm>
                <a:off x="2434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78" name="Line 918"/>
              <p:cNvSpPr>
                <a:spLocks noChangeShapeType="1"/>
              </p:cNvSpPr>
              <p:nvPr/>
            </p:nvSpPr>
            <p:spPr bwMode="auto">
              <a:xfrm>
                <a:off x="2443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79" name="Line 919"/>
              <p:cNvSpPr>
                <a:spLocks noChangeShapeType="1"/>
              </p:cNvSpPr>
              <p:nvPr/>
            </p:nvSpPr>
            <p:spPr bwMode="auto">
              <a:xfrm>
                <a:off x="2452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80" name="Line 920"/>
              <p:cNvSpPr>
                <a:spLocks noChangeShapeType="1"/>
              </p:cNvSpPr>
              <p:nvPr/>
            </p:nvSpPr>
            <p:spPr bwMode="auto">
              <a:xfrm>
                <a:off x="2460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81" name="Line 921"/>
              <p:cNvSpPr>
                <a:spLocks noChangeShapeType="1"/>
              </p:cNvSpPr>
              <p:nvPr/>
            </p:nvSpPr>
            <p:spPr bwMode="auto">
              <a:xfrm>
                <a:off x="2469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82" name="Line 922"/>
              <p:cNvSpPr>
                <a:spLocks noChangeShapeType="1"/>
              </p:cNvSpPr>
              <p:nvPr/>
            </p:nvSpPr>
            <p:spPr bwMode="auto">
              <a:xfrm>
                <a:off x="2478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83" name="Line 923"/>
              <p:cNvSpPr>
                <a:spLocks noChangeShapeType="1"/>
              </p:cNvSpPr>
              <p:nvPr/>
            </p:nvSpPr>
            <p:spPr bwMode="auto">
              <a:xfrm>
                <a:off x="2486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84" name="Line 924"/>
              <p:cNvSpPr>
                <a:spLocks noChangeShapeType="1"/>
              </p:cNvSpPr>
              <p:nvPr/>
            </p:nvSpPr>
            <p:spPr bwMode="auto">
              <a:xfrm>
                <a:off x="2495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85" name="Line 925"/>
              <p:cNvSpPr>
                <a:spLocks noChangeShapeType="1"/>
              </p:cNvSpPr>
              <p:nvPr/>
            </p:nvSpPr>
            <p:spPr bwMode="auto">
              <a:xfrm>
                <a:off x="2504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86" name="Line 926"/>
              <p:cNvSpPr>
                <a:spLocks noChangeShapeType="1"/>
              </p:cNvSpPr>
              <p:nvPr/>
            </p:nvSpPr>
            <p:spPr bwMode="auto">
              <a:xfrm>
                <a:off x="2512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87" name="Line 927"/>
              <p:cNvSpPr>
                <a:spLocks noChangeShapeType="1"/>
              </p:cNvSpPr>
              <p:nvPr/>
            </p:nvSpPr>
            <p:spPr bwMode="auto">
              <a:xfrm>
                <a:off x="2521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88" name="Line 928"/>
              <p:cNvSpPr>
                <a:spLocks noChangeShapeType="1"/>
              </p:cNvSpPr>
              <p:nvPr/>
            </p:nvSpPr>
            <p:spPr bwMode="auto">
              <a:xfrm>
                <a:off x="2530" y="253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89" name="Line 929"/>
              <p:cNvSpPr>
                <a:spLocks noChangeShapeType="1"/>
              </p:cNvSpPr>
              <p:nvPr/>
            </p:nvSpPr>
            <p:spPr bwMode="auto">
              <a:xfrm>
                <a:off x="2538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90" name="Line 930"/>
              <p:cNvSpPr>
                <a:spLocks noChangeShapeType="1"/>
              </p:cNvSpPr>
              <p:nvPr/>
            </p:nvSpPr>
            <p:spPr bwMode="auto">
              <a:xfrm>
                <a:off x="2547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91" name="Line 931"/>
              <p:cNvSpPr>
                <a:spLocks noChangeShapeType="1"/>
              </p:cNvSpPr>
              <p:nvPr/>
            </p:nvSpPr>
            <p:spPr bwMode="auto">
              <a:xfrm>
                <a:off x="2556" y="253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92" name="Line 932"/>
              <p:cNvSpPr>
                <a:spLocks noChangeShapeType="1"/>
              </p:cNvSpPr>
              <p:nvPr/>
            </p:nvSpPr>
            <p:spPr bwMode="auto">
              <a:xfrm>
                <a:off x="2564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93" name="Line 933"/>
              <p:cNvSpPr>
                <a:spLocks noChangeShapeType="1"/>
              </p:cNvSpPr>
              <p:nvPr/>
            </p:nvSpPr>
            <p:spPr bwMode="auto">
              <a:xfrm>
                <a:off x="2573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94" name="Line 934"/>
              <p:cNvSpPr>
                <a:spLocks noChangeShapeType="1"/>
              </p:cNvSpPr>
              <p:nvPr/>
            </p:nvSpPr>
            <p:spPr bwMode="auto">
              <a:xfrm>
                <a:off x="2581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95" name="Line 935"/>
              <p:cNvSpPr>
                <a:spLocks noChangeShapeType="1"/>
              </p:cNvSpPr>
              <p:nvPr/>
            </p:nvSpPr>
            <p:spPr bwMode="auto">
              <a:xfrm>
                <a:off x="2590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96" name="Line 936"/>
              <p:cNvSpPr>
                <a:spLocks noChangeShapeType="1"/>
              </p:cNvSpPr>
              <p:nvPr/>
            </p:nvSpPr>
            <p:spPr bwMode="auto">
              <a:xfrm>
                <a:off x="2599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97" name="Line 937"/>
              <p:cNvSpPr>
                <a:spLocks noChangeShapeType="1"/>
              </p:cNvSpPr>
              <p:nvPr/>
            </p:nvSpPr>
            <p:spPr bwMode="auto">
              <a:xfrm>
                <a:off x="2607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98" name="Line 938"/>
              <p:cNvSpPr>
                <a:spLocks noChangeShapeType="1"/>
              </p:cNvSpPr>
              <p:nvPr/>
            </p:nvSpPr>
            <p:spPr bwMode="auto">
              <a:xfrm>
                <a:off x="2616" y="253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699" name="Line 939"/>
              <p:cNvSpPr>
                <a:spLocks noChangeShapeType="1"/>
              </p:cNvSpPr>
              <p:nvPr/>
            </p:nvSpPr>
            <p:spPr bwMode="auto">
              <a:xfrm>
                <a:off x="2623" y="2539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00" name="Line 940"/>
              <p:cNvSpPr>
                <a:spLocks noChangeShapeType="1"/>
              </p:cNvSpPr>
              <p:nvPr/>
            </p:nvSpPr>
            <p:spPr bwMode="auto">
              <a:xfrm>
                <a:off x="2623" y="2554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01" name="Line 941"/>
              <p:cNvSpPr>
                <a:spLocks noChangeShapeType="1"/>
              </p:cNvSpPr>
              <p:nvPr/>
            </p:nvSpPr>
            <p:spPr bwMode="auto">
              <a:xfrm>
                <a:off x="2623" y="2568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02" name="Line 942"/>
              <p:cNvSpPr>
                <a:spLocks noChangeShapeType="1"/>
              </p:cNvSpPr>
              <p:nvPr/>
            </p:nvSpPr>
            <p:spPr bwMode="auto">
              <a:xfrm>
                <a:off x="2623" y="2583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03" name="Line 943"/>
              <p:cNvSpPr>
                <a:spLocks noChangeShapeType="1"/>
              </p:cNvSpPr>
              <p:nvPr/>
            </p:nvSpPr>
            <p:spPr bwMode="auto">
              <a:xfrm>
                <a:off x="2623" y="2597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04" name="Line 944"/>
              <p:cNvSpPr>
                <a:spLocks noChangeShapeType="1"/>
              </p:cNvSpPr>
              <p:nvPr/>
            </p:nvSpPr>
            <p:spPr bwMode="auto">
              <a:xfrm>
                <a:off x="2623" y="2612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05" name="Line 945"/>
              <p:cNvSpPr>
                <a:spLocks noChangeShapeType="1"/>
              </p:cNvSpPr>
              <p:nvPr/>
            </p:nvSpPr>
            <p:spPr bwMode="auto">
              <a:xfrm>
                <a:off x="2623" y="2626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06" name="Line 946"/>
              <p:cNvSpPr>
                <a:spLocks noChangeShapeType="1"/>
              </p:cNvSpPr>
              <p:nvPr/>
            </p:nvSpPr>
            <p:spPr bwMode="auto">
              <a:xfrm>
                <a:off x="2623" y="2641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07" name="Line 947"/>
              <p:cNvSpPr>
                <a:spLocks noChangeShapeType="1"/>
              </p:cNvSpPr>
              <p:nvPr/>
            </p:nvSpPr>
            <p:spPr bwMode="auto">
              <a:xfrm>
                <a:off x="2623" y="2655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08" name="Line 948"/>
              <p:cNvSpPr>
                <a:spLocks noChangeShapeType="1"/>
              </p:cNvSpPr>
              <p:nvPr/>
            </p:nvSpPr>
            <p:spPr bwMode="auto">
              <a:xfrm>
                <a:off x="2623" y="2670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09" name="Line 949"/>
              <p:cNvSpPr>
                <a:spLocks noChangeShapeType="1"/>
              </p:cNvSpPr>
              <p:nvPr/>
            </p:nvSpPr>
            <p:spPr bwMode="auto">
              <a:xfrm>
                <a:off x="2623" y="2684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10" name="Line 950"/>
              <p:cNvSpPr>
                <a:spLocks noChangeShapeType="1"/>
              </p:cNvSpPr>
              <p:nvPr/>
            </p:nvSpPr>
            <p:spPr bwMode="auto">
              <a:xfrm>
                <a:off x="2623" y="2699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11" name="Line 951"/>
              <p:cNvSpPr>
                <a:spLocks noChangeShapeType="1"/>
              </p:cNvSpPr>
              <p:nvPr/>
            </p:nvSpPr>
            <p:spPr bwMode="auto">
              <a:xfrm>
                <a:off x="2623" y="2713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12" name="Line 952"/>
              <p:cNvSpPr>
                <a:spLocks noChangeShapeType="1"/>
              </p:cNvSpPr>
              <p:nvPr/>
            </p:nvSpPr>
            <p:spPr bwMode="auto">
              <a:xfrm>
                <a:off x="2623" y="2728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13" name="Line 953"/>
              <p:cNvSpPr>
                <a:spLocks noChangeShapeType="1"/>
              </p:cNvSpPr>
              <p:nvPr/>
            </p:nvSpPr>
            <p:spPr bwMode="auto">
              <a:xfrm>
                <a:off x="2623" y="2742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14" name="Line 954"/>
              <p:cNvSpPr>
                <a:spLocks noChangeShapeType="1"/>
              </p:cNvSpPr>
              <p:nvPr/>
            </p:nvSpPr>
            <p:spPr bwMode="auto">
              <a:xfrm>
                <a:off x="2623" y="2757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15" name="Line 955"/>
              <p:cNvSpPr>
                <a:spLocks noChangeShapeType="1"/>
              </p:cNvSpPr>
              <p:nvPr/>
            </p:nvSpPr>
            <p:spPr bwMode="auto">
              <a:xfrm>
                <a:off x="2623" y="2771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16" name="Line 956"/>
              <p:cNvSpPr>
                <a:spLocks noChangeShapeType="1"/>
              </p:cNvSpPr>
              <p:nvPr/>
            </p:nvSpPr>
            <p:spPr bwMode="auto">
              <a:xfrm>
                <a:off x="2623" y="2786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17" name="Line 957"/>
              <p:cNvSpPr>
                <a:spLocks noChangeShapeType="1"/>
              </p:cNvSpPr>
              <p:nvPr/>
            </p:nvSpPr>
            <p:spPr bwMode="auto">
              <a:xfrm>
                <a:off x="2623" y="2800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18" name="Line 958"/>
              <p:cNvSpPr>
                <a:spLocks noChangeShapeType="1"/>
              </p:cNvSpPr>
              <p:nvPr/>
            </p:nvSpPr>
            <p:spPr bwMode="auto">
              <a:xfrm>
                <a:off x="2623" y="2814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19" name="Line 959"/>
              <p:cNvSpPr>
                <a:spLocks noChangeShapeType="1"/>
              </p:cNvSpPr>
              <p:nvPr/>
            </p:nvSpPr>
            <p:spPr bwMode="auto">
              <a:xfrm>
                <a:off x="2623" y="2829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20" name="Line 960"/>
              <p:cNvSpPr>
                <a:spLocks noChangeShapeType="1"/>
              </p:cNvSpPr>
              <p:nvPr/>
            </p:nvSpPr>
            <p:spPr bwMode="auto">
              <a:xfrm>
                <a:off x="2623" y="2843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21" name="Line 961"/>
              <p:cNvSpPr>
                <a:spLocks noChangeShapeType="1"/>
              </p:cNvSpPr>
              <p:nvPr/>
            </p:nvSpPr>
            <p:spPr bwMode="auto">
              <a:xfrm>
                <a:off x="2623" y="2858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22" name="Line 962"/>
              <p:cNvSpPr>
                <a:spLocks noChangeShapeType="1"/>
              </p:cNvSpPr>
              <p:nvPr/>
            </p:nvSpPr>
            <p:spPr bwMode="auto">
              <a:xfrm>
                <a:off x="2623" y="2872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23" name="Line 963"/>
              <p:cNvSpPr>
                <a:spLocks noChangeShapeType="1"/>
              </p:cNvSpPr>
              <p:nvPr/>
            </p:nvSpPr>
            <p:spPr bwMode="auto">
              <a:xfrm>
                <a:off x="2623" y="2887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24" name="Line 964"/>
              <p:cNvSpPr>
                <a:spLocks noChangeShapeType="1"/>
              </p:cNvSpPr>
              <p:nvPr/>
            </p:nvSpPr>
            <p:spPr bwMode="auto">
              <a:xfrm>
                <a:off x="2623" y="2901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25" name="Line 965"/>
              <p:cNvSpPr>
                <a:spLocks noChangeShapeType="1"/>
              </p:cNvSpPr>
              <p:nvPr/>
            </p:nvSpPr>
            <p:spPr bwMode="auto">
              <a:xfrm>
                <a:off x="2623" y="2916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26" name="Line 966"/>
              <p:cNvSpPr>
                <a:spLocks noChangeShapeType="1"/>
              </p:cNvSpPr>
              <p:nvPr/>
            </p:nvSpPr>
            <p:spPr bwMode="auto">
              <a:xfrm>
                <a:off x="2623" y="2930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27" name="Line 967"/>
              <p:cNvSpPr>
                <a:spLocks noChangeShapeType="1"/>
              </p:cNvSpPr>
              <p:nvPr/>
            </p:nvSpPr>
            <p:spPr bwMode="auto">
              <a:xfrm>
                <a:off x="2623" y="2945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28" name="Line 968"/>
              <p:cNvSpPr>
                <a:spLocks noChangeShapeType="1"/>
              </p:cNvSpPr>
              <p:nvPr/>
            </p:nvSpPr>
            <p:spPr bwMode="auto">
              <a:xfrm>
                <a:off x="2623" y="2959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29" name="Line 969"/>
              <p:cNvSpPr>
                <a:spLocks noChangeShapeType="1"/>
              </p:cNvSpPr>
              <p:nvPr/>
            </p:nvSpPr>
            <p:spPr bwMode="auto">
              <a:xfrm>
                <a:off x="2623" y="2974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30" name="Line 970"/>
              <p:cNvSpPr>
                <a:spLocks noChangeShapeType="1"/>
              </p:cNvSpPr>
              <p:nvPr/>
            </p:nvSpPr>
            <p:spPr bwMode="auto">
              <a:xfrm>
                <a:off x="2623" y="2988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31" name="Line 971"/>
              <p:cNvSpPr>
                <a:spLocks noChangeShapeType="1"/>
              </p:cNvSpPr>
              <p:nvPr/>
            </p:nvSpPr>
            <p:spPr bwMode="auto">
              <a:xfrm>
                <a:off x="2623" y="3003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32" name="Line 972"/>
              <p:cNvSpPr>
                <a:spLocks noChangeShapeType="1"/>
              </p:cNvSpPr>
              <p:nvPr/>
            </p:nvSpPr>
            <p:spPr bwMode="auto">
              <a:xfrm>
                <a:off x="2623" y="3017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33" name="Line 973"/>
              <p:cNvSpPr>
                <a:spLocks noChangeShapeType="1"/>
              </p:cNvSpPr>
              <p:nvPr/>
            </p:nvSpPr>
            <p:spPr bwMode="auto">
              <a:xfrm>
                <a:off x="2623" y="3032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34" name="Line 974"/>
              <p:cNvSpPr>
                <a:spLocks noChangeShapeType="1"/>
              </p:cNvSpPr>
              <p:nvPr/>
            </p:nvSpPr>
            <p:spPr bwMode="auto">
              <a:xfrm>
                <a:off x="2623" y="3046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35" name="Line 975"/>
              <p:cNvSpPr>
                <a:spLocks noChangeShapeType="1"/>
              </p:cNvSpPr>
              <p:nvPr/>
            </p:nvSpPr>
            <p:spPr bwMode="auto">
              <a:xfrm>
                <a:off x="2623" y="3061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36" name="Line 976"/>
              <p:cNvSpPr>
                <a:spLocks noChangeShapeType="1"/>
              </p:cNvSpPr>
              <p:nvPr/>
            </p:nvSpPr>
            <p:spPr bwMode="auto">
              <a:xfrm>
                <a:off x="2623" y="3075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37" name="Line 977"/>
              <p:cNvSpPr>
                <a:spLocks noChangeShapeType="1"/>
              </p:cNvSpPr>
              <p:nvPr/>
            </p:nvSpPr>
            <p:spPr bwMode="auto">
              <a:xfrm>
                <a:off x="2623" y="3090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38" name="Line 978"/>
              <p:cNvSpPr>
                <a:spLocks noChangeShapeType="1"/>
              </p:cNvSpPr>
              <p:nvPr/>
            </p:nvSpPr>
            <p:spPr bwMode="auto">
              <a:xfrm>
                <a:off x="2623" y="3104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39" name="Line 979"/>
              <p:cNvSpPr>
                <a:spLocks noChangeShapeType="1"/>
              </p:cNvSpPr>
              <p:nvPr/>
            </p:nvSpPr>
            <p:spPr bwMode="auto">
              <a:xfrm>
                <a:off x="2623" y="3118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40" name="Line 980"/>
              <p:cNvSpPr>
                <a:spLocks noChangeShapeType="1"/>
              </p:cNvSpPr>
              <p:nvPr/>
            </p:nvSpPr>
            <p:spPr bwMode="auto">
              <a:xfrm>
                <a:off x="2623" y="3133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41" name="Line 981"/>
              <p:cNvSpPr>
                <a:spLocks noChangeShapeType="1"/>
              </p:cNvSpPr>
              <p:nvPr/>
            </p:nvSpPr>
            <p:spPr bwMode="auto">
              <a:xfrm>
                <a:off x="2623" y="3147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42" name="Line 982"/>
              <p:cNvSpPr>
                <a:spLocks noChangeShapeType="1"/>
              </p:cNvSpPr>
              <p:nvPr/>
            </p:nvSpPr>
            <p:spPr bwMode="auto">
              <a:xfrm>
                <a:off x="2623" y="3162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43" name="Line 983"/>
              <p:cNvSpPr>
                <a:spLocks noChangeShapeType="1"/>
              </p:cNvSpPr>
              <p:nvPr/>
            </p:nvSpPr>
            <p:spPr bwMode="auto">
              <a:xfrm>
                <a:off x="2623" y="3176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44" name="Line 984"/>
              <p:cNvSpPr>
                <a:spLocks noChangeShapeType="1"/>
              </p:cNvSpPr>
              <p:nvPr/>
            </p:nvSpPr>
            <p:spPr bwMode="auto">
              <a:xfrm>
                <a:off x="2623" y="3191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45" name="Line 985"/>
              <p:cNvSpPr>
                <a:spLocks noChangeShapeType="1"/>
              </p:cNvSpPr>
              <p:nvPr/>
            </p:nvSpPr>
            <p:spPr bwMode="auto">
              <a:xfrm>
                <a:off x="2623" y="3205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46" name="Line 986"/>
              <p:cNvSpPr>
                <a:spLocks noChangeShapeType="1"/>
              </p:cNvSpPr>
              <p:nvPr/>
            </p:nvSpPr>
            <p:spPr bwMode="auto">
              <a:xfrm>
                <a:off x="2623" y="3220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47" name="Line 987"/>
              <p:cNvSpPr>
                <a:spLocks noChangeShapeType="1"/>
              </p:cNvSpPr>
              <p:nvPr/>
            </p:nvSpPr>
            <p:spPr bwMode="auto">
              <a:xfrm>
                <a:off x="2623" y="3234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48" name="Line 988"/>
              <p:cNvSpPr>
                <a:spLocks noChangeShapeType="1"/>
              </p:cNvSpPr>
              <p:nvPr/>
            </p:nvSpPr>
            <p:spPr bwMode="auto">
              <a:xfrm>
                <a:off x="2623" y="3249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49" name="Line 989"/>
              <p:cNvSpPr>
                <a:spLocks noChangeShapeType="1"/>
              </p:cNvSpPr>
              <p:nvPr/>
            </p:nvSpPr>
            <p:spPr bwMode="auto">
              <a:xfrm>
                <a:off x="2623" y="3263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50" name="Line 990"/>
              <p:cNvSpPr>
                <a:spLocks noChangeShapeType="1"/>
              </p:cNvSpPr>
              <p:nvPr/>
            </p:nvSpPr>
            <p:spPr bwMode="auto">
              <a:xfrm>
                <a:off x="2623" y="3278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51" name="Line 991"/>
              <p:cNvSpPr>
                <a:spLocks noChangeShapeType="1"/>
              </p:cNvSpPr>
              <p:nvPr/>
            </p:nvSpPr>
            <p:spPr bwMode="auto">
              <a:xfrm>
                <a:off x="2623" y="3292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52" name="Line 992"/>
              <p:cNvSpPr>
                <a:spLocks noChangeShapeType="1"/>
              </p:cNvSpPr>
              <p:nvPr/>
            </p:nvSpPr>
            <p:spPr bwMode="auto">
              <a:xfrm>
                <a:off x="2623" y="3307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53" name="Line 993"/>
              <p:cNvSpPr>
                <a:spLocks noChangeShapeType="1"/>
              </p:cNvSpPr>
              <p:nvPr/>
            </p:nvSpPr>
            <p:spPr bwMode="auto">
              <a:xfrm>
                <a:off x="2623" y="3321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54" name="Line 994"/>
              <p:cNvSpPr>
                <a:spLocks noChangeShapeType="1"/>
              </p:cNvSpPr>
              <p:nvPr/>
            </p:nvSpPr>
            <p:spPr bwMode="auto">
              <a:xfrm>
                <a:off x="2623" y="3336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55" name="Line 995"/>
              <p:cNvSpPr>
                <a:spLocks noChangeShapeType="1"/>
              </p:cNvSpPr>
              <p:nvPr/>
            </p:nvSpPr>
            <p:spPr bwMode="auto">
              <a:xfrm>
                <a:off x="2623" y="3350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56" name="Line 996"/>
              <p:cNvSpPr>
                <a:spLocks noChangeShapeType="1"/>
              </p:cNvSpPr>
              <p:nvPr/>
            </p:nvSpPr>
            <p:spPr bwMode="auto">
              <a:xfrm>
                <a:off x="2623" y="3365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57" name="Line 997"/>
              <p:cNvSpPr>
                <a:spLocks noChangeShapeType="1"/>
              </p:cNvSpPr>
              <p:nvPr/>
            </p:nvSpPr>
            <p:spPr bwMode="auto">
              <a:xfrm>
                <a:off x="2623" y="3379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58" name="Line 998"/>
              <p:cNvSpPr>
                <a:spLocks noChangeShapeType="1"/>
              </p:cNvSpPr>
              <p:nvPr/>
            </p:nvSpPr>
            <p:spPr bwMode="auto">
              <a:xfrm>
                <a:off x="2623" y="3394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59" name="Line 999"/>
              <p:cNvSpPr>
                <a:spLocks noChangeShapeType="1"/>
              </p:cNvSpPr>
              <p:nvPr/>
            </p:nvSpPr>
            <p:spPr bwMode="auto">
              <a:xfrm>
                <a:off x="2623" y="3408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60" name="Line 1000"/>
              <p:cNvSpPr>
                <a:spLocks noChangeShapeType="1"/>
              </p:cNvSpPr>
              <p:nvPr/>
            </p:nvSpPr>
            <p:spPr bwMode="auto">
              <a:xfrm>
                <a:off x="2623" y="3422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61" name="Line 1001"/>
              <p:cNvSpPr>
                <a:spLocks noChangeShapeType="1"/>
              </p:cNvSpPr>
              <p:nvPr/>
            </p:nvSpPr>
            <p:spPr bwMode="auto">
              <a:xfrm>
                <a:off x="2623" y="3437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62" name="Line 1002"/>
              <p:cNvSpPr>
                <a:spLocks noChangeShapeType="1"/>
              </p:cNvSpPr>
              <p:nvPr/>
            </p:nvSpPr>
            <p:spPr bwMode="auto">
              <a:xfrm>
                <a:off x="2623" y="3451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63" name="Line 1003"/>
              <p:cNvSpPr>
                <a:spLocks noChangeShapeType="1"/>
              </p:cNvSpPr>
              <p:nvPr/>
            </p:nvSpPr>
            <p:spPr bwMode="auto">
              <a:xfrm>
                <a:off x="2623" y="3466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64" name="Line 1004"/>
              <p:cNvSpPr>
                <a:spLocks noChangeShapeType="1"/>
              </p:cNvSpPr>
              <p:nvPr/>
            </p:nvSpPr>
            <p:spPr bwMode="auto">
              <a:xfrm>
                <a:off x="2623" y="3480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65" name="Line 1005"/>
              <p:cNvSpPr>
                <a:spLocks noChangeShapeType="1"/>
              </p:cNvSpPr>
              <p:nvPr/>
            </p:nvSpPr>
            <p:spPr bwMode="auto">
              <a:xfrm>
                <a:off x="2623" y="3495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66" name="Line 1006"/>
              <p:cNvSpPr>
                <a:spLocks noChangeShapeType="1"/>
              </p:cNvSpPr>
              <p:nvPr/>
            </p:nvSpPr>
            <p:spPr bwMode="auto">
              <a:xfrm>
                <a:off x="2623" y="3509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67" name="Line 1007"/>
              <p:cNvSpPr>
                <a:spLocks noChangeShapeType="1"/>
              </p:cNvSpPr>
              <p:nvPr/>
            </p:nvSpPr>
            <p:spPr bwMode="auto">
              <a:xfrm>
                <a:off x="2623" y="3524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68" name="Line 1008"/>
              <p:cNvSpPr>
                <a:spLocks noChangeShapeType="1"/>
              </p:cNvSpPr>
              <p:nvPr/>
            </p:nvSpPr>
            <p:spPr bwMode="auto">
              <a:xfrm>
                <a:off x="2623" y="3538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69" name="Line 1009"/>
              <p:cNvSpPr>
                <a:spLocks noChangeShapeType="1"/>
              </p:cNvSpPr>
              <p:nvPr/>
            </p:nvSpPr>
            <p:spPr bwMode="auto">
              <a:xfrm>
                <a:off x="2623" y="3553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70" name="Line 1010"/>
              <p:cNvSpPr>
                <a:spLocks noChangeShapeType="1"/>
              </p:cNvSpPr>
              <p:nvPr/>
            </p:nvSpPr>
            <p:spPr bwMode="auto">
              <a:xfrm>
                <a:off x="2623" y="3567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71" name="Line 1011"/>
              <p:cNvSpPr>
                <a:spLocks noChangeShapeType="1"/>
              </p:cNvSpPr>
              <p:nvPr/>
            </p:nvSpPr>
            <p:spPr bwMode="auto">
              <a:xfrm>
                <a:off x="2623" y="3582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72" name="Line 1012"/>
              <p:cNvSpPr>
                <a:spLocks noChangeShapeType="1"/>
              </p:cNvSpPr>
              <p:nvPr/>
            </p:nvSpPr>
            <p:spPr bwMode="auto">
              <a:xfrm>
                <a:off x="2623" y="3596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73" name="Line 1013"/>
              <p:cNvSpPr>
                <a:spLocks noChangeShapeType="1"/>
              </p:cNvSpPr>
              <p:nvPr/>
            </p:nvSpPr>
            <p:spPr bwMode="auto">
              <a:xfrm>
                <a:off x="2623" y="3611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74" name="Line 1014"/>
              <p:cNvSpPr>
                <a:spLocks noChangeShapeType="1"/>
              </p:cNvSpPr>
              <p:nvPr/>
            </p:nvSpPr>
            <p:spPr bwMode="auto">
              <a:xfrm>
                <a:off x="2623" y="3625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75" name="Line 1015"/>
              <p:cNvSpPr>
                <a:spLocks noChangeShapeType="1"/>
              </p:cNvSpPr>
              <p:nvPr/>
            </p:nvSpPr>
            <p:spPr bwMode="auto">
              <a:xfrm>
                <a:off x="2623" y="3640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76" name="Line 1016"/>
              <p:cNvSpPr>
                <a:spLocks noChangeShapeType="1"/>
              </p:cNvSpPr>
              <p:nvPr/>
            </p:nvSpPr>
            <p:spPr bwMode="auto">
              <a:xfrm>
                <a:off x="2623" y="3654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77" name="Line 1017"/>
              <p:cNvSpPr>
                <a:spLocks noChangeShapeType="1"/>
              </p:cNvSpPr>
              <p:nvPr/>
            </p:nvSpPr>
            <p:spPr bwMode="auto">
              <a:xfrm>
                <a:off x="2623" y="3669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78" name="Line 1018"/>
              <p:cNvSpPr>
                <a:spLocks noChangeShapeType="1"/>
              </p:cNvSpPr>
              <p:nvPr/>
            </p:nvSpPr>
            <p:spPr bwMode="auto">
              <a:xfrm>
                <a:off x="2623" y="3683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79" name="Line 1019"/>
              <p:cNvSpPr>
                <a:spLocks noChangeShapeType="1"/>
              </p:cNvSpPr>
              <p:nvPr/>
            </p:nvSpPr>
            <p:spPr bwMode="auto">
              <a:xfrm>
                <a:off x="2623" y="3698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80" name="Line 1020"/>
              <p:cNvSpPr>
                <a:spLocks noChangeShapeType="1"/>
              </p:cNvSpPr>
              <p:nvPr/>
            </p:nvSpPr>
            <p:spPr bwMode="auto">
              <a:xfrm>
                <a:off x="2623" y="3712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81" name="Line 1021"/>
              <p:cNvSpPr>
                <a:spLocks noChangeShapeType="1"/>
              </p:cNvSpPr>
              <p:nvPr/>
            </p:nvSpPr>
            <p:spPr bwMode="auto">
              <a:xfrm>
                <a:off x="2623" y="3726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82" name="Line 1022"/>
              <p:cNvSpPr>
                <a:spLocks noChangeShapeType="1"/>
              </p:cNvSpPr>
              <p:nvPr/>
            </p:nvSpPr>
            <p:spPr bwMode="auto">
              <a:xfrm>
                <a:off x="2623" y="3741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83" name="Line 1023"/>
              <p:cNvSpPr>
                <a:spLocks noChangeShapeType="1"/>
              </p:cNvSpPr>
              <p:nvPr/>
            </p:nvSpPr>
            <p:spPr bwMode="auto">
              <a:xfrm>
                <a:off x="2623" y="3755"/>
                <a:ext cx="1" cy="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886784" name="Group 1024"/>
            <p:cNvGrpSpPr>
              <a:grpSpLocks/>
            </p:cNvGrpSpPr>
            <p:nvPr/>
          </p:nvGrpSpPr>
          <p:grpSpPr bwMode="auto">
            <a:xfrm>
              <a:off x="74" y="881"/>
              <a:ext cx="2550" cy="3329"/>
              <a:chOff x="74" y="881"/>
              <a:chExt cx="2550" cy="3329"/>
            </a:xfrm>
          </p:grpSpPr>
          <p:sp>
            <p:nvSpPr>
              <p:cNvPr id="886785" name="Line 1025"/>
              <p:cNvSpPr>
                <a:spLocks noChangeShapeType="1"/>
              </p:cNvSpPr>
              <p:nvPr/>
            </p:nvSpPr>
            <p:spPr bwMode="auto">
              <a:xfrm>
                <a:off x="2623" y="377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86" name="Line 1026"/>
              <p:cNvSpPr>
                <a:spLocks noChangeShapeType="1"/>
              </p:cNvSpPr>
              <p:nvPr/>
            </p:nvSpPr>
            <p:spPr bwMode="auto">
              <a:xfrm>
                <a:off x="409" y="3001"/>
                <a:ext cx="221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87" name="Freeform 1027"/>
              <p:cNvSpPr>
                <a:spLocks/>
              </p:cNvSpPr>
              <p:nvPr/>
            </p:nvSpPr>
            <p:spPr bwMode="auto">
              <a:xfrm>
                <a:off x="1907" y="4018"/>
                <a:ext cx="65" cy="149"/>
              </a:xfrm>
              <a:custGeom>
                <a:avLst/>
                <a:gdLst>
                  <a:gd name="T0" fmla="*/ 0 w 130"/>
                  <a:gd name="T1" fmla="*/ 149 h 149"/>
                  <a:gd name="T2" fmla="*/ 0 w 130"/>
                  <a:gd name="T3" fmla="*/ 0 h 149"/>
                  <a:gd name="T4" fmla="*/ 125 w 130"/>
                  <a:gd name="T5" fmla="*/ 0 h 149"/>
                  <a:gd name="T6" fmla="*/ 125 w 130"/>
                  <a:gd name="T7" fmla="*/ 19 h 149"/>
                  <a:gd name="T8" fmla="*/ 23 w 130"/>
                  <a:gd name="T9" fmla="*/ 19 h 149"/>
                  <a:gd name="T10" fmla="*/ 23 w 130"/>
                  <a:gd name="T11" fmla="*/ 63 h 149"/>
                  <a:gd name="T12" fmla="*/ 118 w 130"/>
                  <a:gd name="T13" fmla="*/ 63 h 149"/>
                  <a:gd name="T14" fmla="*/ 118 w 130"/>
                  <a:gd name="T15" fmla="*/ 80 h 149"/>
                  <a:gd name="T16" fmla="*/ 23 w 130"/>
                  <a:gd name="T17" fmla="*/ 80 h 149"/>
                  <a:gd name="T18" fmla="*/ 23 w 130"/>
                  <a:gd name="T19" fmla="*/ 132 h 149"/>
                  <a:gd name="T20" fmla="*/ 130 w 130"/>
                  <a:gd name="T21" fmla="*/ 132 h 149"/>
                  <a:gd name="T22" fmla="*/ 130 w 130"/>
                  <a:gd name="T23" fmla="*/ 149 h 149"/>
                  <a:gd name="T24" fmla="*/ 0 w 130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0" h="149">
                    <a:moveTo>
                      <a:pt x="0" y="149"/>
                    </a:moveTo>
                    <a:lnTo>
                      <a:pt x="0" y="0"/>
                    </a:lnTo>
                    <a:lnTo>
                      <a:pt x="125" y="0"/>
                    </a:lnTo>
                    <a:lnTo>
                      <a:pt x="125" y="19"/>
                    </a:lnTo>
                    <a:lnTo>
                      <a:pt x="23" y="19"/>
                    </a:lnTo>
                    <a:lnTo>
                      <a:pt x="23" y="63"/>
                    </a:lnTo>
                    <a:lnTo>
                      <a:pt x="118" y="63"/>
                    </a:lnTo>
                    <a:lnTo>
                      <a:pt x="118" y="80"/>
                    </a:lnTo>
                    <a:lnTo>
                      <a:pt x="23" y="80"/>
                    </a:lnTo>
                    <a:lnTo>
                      <a:pt x="23" y="132"/>
                    </a:lnTo>
                    <a:lnTo>
                      <a:pt x="130" y="132"/>
                    </a:lnTo>
                    <a:lnTo>
                      <a:pt x="130" y="149"/>
                    </a:lnTo>
                    <a:lnTo>
                      <a:pt x="0" y="14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88" name="Freeform 1028"/>
              <p:cNvSpPr>
                <a:spLocks/>
              </p:cNvSpPr>
              <p:nvPr/>
            </p:nvSpPr>
            <p:spPr bwMode="auto">
              <a:xfrm>
                <a:off x="1988" y="4057"/>
                <a:ext cx="50" cy="110"/>
              </a:xfrm>
              <a:custGeom>
                <a:avLst/>
                <a:gdLst>
                  <a:gd name="T0" fmla="*/ 0 w 100"/>
                  <a:gd name="T1" fmla="*/ 110 h 110"/>
                  <a:gd name="T2" fmla="*/ 0 w 100"/>
                  <a:gd name="T3" fmla="*/ 2 h 110"/>
                  <a:gd name="T4" fmla="*/ 23 w 100"/>
                  <a:gd name="T5" fmla="*/ 2 h 110"/>
                  <a:gd name="T6" fmla="*/ 23 w 100"/>
                  <a:gd name="T7" fmla="*/ 18 h 110"/>
                  <a:gd name="T8" fmla="*/ 34 w 100"/>
                  <a:gd name="T9" fmla="*/ 8 h 110"/>
                  <a:gd name="T10" fmla="*/ 45 w 100"/>
                  <a:gd name="T11" fmla="*/ 2 h 110"/>
                  <a:gd name="T12" fmla="*/ 61 w 100"/>
                  <a:gd name="T13" fmla="*/ 0 h 110"/>
                  <a:gd name="T14" fmla="*/ 67 w 100"/>
                  <a:gd name="T15" fmla="*/ 1 h 110"/>
                  <a:gd name="T16" fmla="*/ 74 w 100"/>
                  <a:gd name="T17" fmla="*/ 2 h 110"/>
                  <a:gd name="T18" fmla="*/ 80 w 100"/>
                  <a:gd name="T19" fmla="*/ 4 h 110"/>
                  <a:gd name="T20" fmla="*/ 85 w 100"/>
                  <a:gd name="T21" fmla="*/ 6 h 110"/>
                  <a:gd name="T22" fmla="*/ 90 w 100"/>
                  <a:gd name="T23" fmla="*/ 10 h 110"/>
                  <a:gd name="T24" fmla="*/ 93 w 100"/>
                  <a:gd name="T25" fmla="*/ 13 h 110"/>
                  <a:gd name="T26" fmla="*/ 97 w 100"/>
                  <a:gd name="T27" fmla="*/ 19 h 110"/>
                  <a:gd name="T28" fmla="*/ 100 w 100"/>
                  <a:gd name="T29" fmla="*/ 27 h 110"/>
                  <a:gd name="T30" fmla="*/ 100 w 100"/>
                  <a:gd name="T31" fmla="*/ 30 h 110"/>
                  <a:gd name="T32" fmla="*/ 100 w 100"/>
                  <a:gd name="T33" fmla="*/ 36 h 110"/>
                  <a:gd name="T34" fmla="*/ 100 w 100"/>
                  <a:gd name="T35" fmla="*/ 45 h 110"/>
                  <a:gd name="T36" fmla="*/ 100 w 100"/>
                  <a:gd name="T37" fmla="*/ 110 h 110"/>
                  <a:gd name="T38" fmla="*/ 77 w 100"/>
                  <a:gd name="T39" fmla="*/ 110 h 110"/>
                  <a:gd name="T40" fmla="*/ 77 w 100"/>
                  <a:gd name="T41" fmla="*/ 46 h 110"/>
                  <a:gd name="T42" fmla="*/ 77 w 100"/>
                  <a:gd name="T43" fmla="*/ 39 h 110"/>
                  <a:gd name="T44" fmla="*/ 77 w 100"/>
                  <a:gd name="T45" fmla="*/ 34 h 110"/>
                  <a:gd name="T46" fmla="*/ 75 w 100"/>
                  <a:gd name="T47" fmla="*/ 29 h 110"/>
                  <a:gd name="T48" fmla="*/ 73 w 100"/>
                  <a:gd name="T49" fmla="*/ 27 h 110"/>
                  <a:gd name="T50" fmla="*/ 71 w 100"/>
                  <a:gd name="T51" fmla="*/ 23 h 110"/>
                  <a:gd name="T52" fmla="*/ 67 w 100"/>
                  <a:gd name="T53" fmla="*/ 21 h 110"/>
                  <a:gd name="T54" fmla="*/ 62 w 100"/>
                  <a:gd name="T55" fmla="*/ 19 h 110"/>
                  <a:gd name="T56" fmla="*/ 58 w 100"/>
                  <a:gd name="T57" fmla="*/ 18 h 110"/>
                  <a:gd name="T58" fmla="*/ 54 w 100"/>
                  <a:gd name="T59" fmla="*/ 18 h 110"/>
                  <a:gd name="T60" fmla="*/ 45 w 100"/>
                  <a:gd name="T61" fmla="*/ 18 h 110"/>
                  <a:gd name="T62" fmla="*/ 38 w 100"/>
                  <a:gd name="T63" fmla="*/ 21 h 110"/>
                  <a:gd name="T64" fmla="*/ 32 w 100"/>
                  <a:gd name="T65" fmla="*/ 25 h 110"/>
                  <a:gd name="T66" fmla="*/ 28 w 100"/>
                  <a:gd name="T67" fmla="*/ 31 h 110"/>
                  <a:gd name="T68" fmla="*/ 25 w 100"/>
                  <a:gd name="T69" fmla="*/ 40 h 110"/>
                  <a:gd name="T70" fmla="*/ 23 w 100"/>
                  <a:gd name="T71" fmla="*/ 52 h 110"/>
                  <a:gd name="T72" fmla="*/ 23 w 100"/>
                  <a:gd name="T73" fmla="*/ 110 h 110"/>
                  <a:gd name="T74" fmla="*/ 0 w 100"/>
                  <a:gd name="T75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0" h="110">
                    <a:moveTo>
                      <a:pt x="0" y="110"/>
                    </a:moveTo>
                    <a:lnTo>
                      <a:pt x="0" y="2"/>
                    </a:lnTo>
                    <a:lnTo>
                      <a:pt x="23" y="2"/>
                    </a:lnTo>
                    <a:lnTo>
                      <a:pt x="23" y="18"/>
                    </a:lnTo>
                    <a:lnTo>
                      <a:pt x="34" y="8"/>
                    </a:lnTo>
                    <a:lnTo>
                      <a:pt x="45" y="2"/>
                    </a:lnTo>
                    <a:lnTo>
                      <a:pt x="61" y="0"/>
                    </a:lnTo>
                    <a:lnTo>
                      <a:pt x="67" y="1"/>
                    </a:lnTo>
                    <a:lnTo>
                      <a:pt x="74" y="2"/>
                    </a:lnTo>
                    <a:lnTo>
                      <a:pt x="80" y="4"/>
                    </a:lnTo>
                    <a:lnTo>
                      <a:pt x="85" y="6"/>
                    </a:lnTo>
                    <a:lnTo>
                      <a:pt x="90" y="10"/>
                    </a:lnTo>
                    <a:lnTo>
                      <a:pt x="93" y="13"/>
                    </a:lnTo>
                    <a:lnTo>
                      <a:pt x="97" y="19"/>
                    </a:lnTo>
                    <a:lnTo>
                      <a:pt x="100" y="27"/>
                    </a:lnTo>
                    <a:lnTo>
                      <a:pt x="100" y="30"/>
                    </a:lnTo>
                    <a:lnTo>
                      <a:pt x="100" y="36"/>
                    </a:lnTo>
                    <a:lnTo>
                      <a:pt x="100" y="45"/>
                    </a:lnTo>
                    <a:lnTo>
                      <a:pt x="100" y="110"/>
                    </a:lnTo>
                    <a:lnTo>
                      <a:pt x="77" y="110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7" y="34"/>
                    </a:lnTo>
                    <a:lnTo>
                      <a:pt x="75" y="29"/>
                    </a:lnTo>
                    <a:lnTo>
                      <a:pt x="73" y="27"/>
                    </a:lnTo>
                    <a:lnTo>
                      <a:pt x="71" y="23"/>
                    </a:lnTo>
                    <a:lnTo>
                      <a:pt x="67" y="21"/>
                    </a:lnTo>
                    <a:lnTo>
                      <a:pt x="62" y="19"/>
                    </a:lnTo>
                    <a:lnTo>
                      <a:pt x="58" y="18"/>
                    </a:lnTo>
                    <a:lnTo>
                      <a:pt x="54" y="18"/>
                    </a:lnTo>
                    <a:lnTo>
                      <a:pt x="45" y="18"/>
                    </a:lnTo>
                    <a:lnTo>
                      <a:pt x="38" y="21"/>
                    </a:lnTo>
                    <a:lnTo>
                      <a:pt x="32" y="25"/>
                    </a:lnTo>
                    <a:lnTo>
                      <a:pt x="28" y="31"/>
                    </a:lnTo>
                    <a:lnTo>
                      <a:pt x="25" y="40"/>
                    </a:lnTo>
                    <a:lnTo>
                      <a:pt x="23" y="52"/>
                    </a:lnTo>
                    <a:lnTo>
                      <a:pt x="23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89" name="Freeform 1029"/>
              <p:cNvSpPr>
                <a:spLocks noEditPoints="1"/>
              </p:cNvSpPr>
              <p:nvPr/>
            </p:nvSpPr>
            <p:spPr bwMode="auto">
              <a:xfrm>
                <a:off x="2051" y="4057"/>
                <a:ext cx="59" cy="112"/>
              </a:xfrm>
              <a:custGeom>
                <a:avLst/>
                <a:gdLst>
                  <a:gd name="T0" fmla="*/ 95 w 118"/>
                  <a:gd name="T1" fmla="*/ 78 h 112"/>
                  <a:gd name="T2" fmla="*/ 118 w 118"/>
                  <a:gd name="T3" fmla="*/ 80 h 112"/>
                  <a:gd name="T4" fmla="*/ 109 w 118"/>
                  <a:gd name="T5" fmla="*/ 94 h 112"/>
                  <a:gd name="T6" fmla="*/ 98 w 118"/>
                  <a:gd name="T7" fmla="*/ 104 h 112"/>
                  <a:gd name="T8" fmla="*/ 82 w 118"/>
                  <a:gd name="T9" fmla="*/ 110 h 112"/>
                  <a:gd name="T10" fmla="*/ 60 w 118"/>
                  <a:gd name="T11" fmla="*/ 112 h 112"/>
                  <a:gd name="T12" fmla="*/ 43 w 118"/>
                  <a:gd name="T13" fmla="*/ 111 h 112"/>
                  <a:gd name="T14" fmla="*/ 29 w 118"/>
                  <a:gd name="T15" fmla="*/ 106 h 112"/>
                  <a:gd name="T16" fmla="*/ 17 w 118"/>
                  <a:gd name="T17" fmla="*/ 98 h 112"/>
                  <a:gd name="T18" fmla="*/ 7 w 118"/>
                  <a:gd name="T19" fmla="*/ 87 h 112"/>
                  <a:gd name="T20" fmla="*/ 1 w 118"/>
                  <a:gd name="T21" fmla="*/ 74 h 112"/>
                  <a:gd name="T22" fmla="*/ 0 w 118"/>
                  <a:gd name="T23" fmla="*/ 57 h 112"/>
                  <a:gd name="T24" fmla="*/ 1 w 118"/>
                  <a:gd name="T25" fmla="*/ 41 h 112"/>
                  <a:gd name="T26" fmla="*/ 7 w 118"/>
                  <a:gd name="T27" fmla="*/ 27 h 112"/>
                  <a:gd name="T28" fmla="*/ 17 w 118"/>
                  <a:gd name="T29" fmla="*/ 16 h 112"/>
                  <a:gd name="T30" fmla="*/ 29 w 118"/>
                  <a:gd name="T31" fmla="*/ 7 h 112"/>
                  <a:gd name="T32" fmla="*/ 43 w 118"/>
                  <a:gd name="T33" fmla="*/ 2 h 112"/>
                  <a:gd name="T34" fmla="*/ 60 w 118"/>
                  <a:gd name="T35" fmla="*/ 0 h 112"/>
                  <a:gd name="T36" fmla="*/ 76 w 118"/>
                  <a:gd name="T37" fmla="*/ 2 h 112"/>
                  <a:gd name="T38" fmla="*/ 91 w 118"/>
                  <a:gd name="T39" fmla="*/ 7 h 112"/>
                  <a:gd name="T40" fmla="*/ 102 w 118"/>
                  <a:gd name="T41" fmla="*/ 14 h 112"/>
                  <a:gd name="T42" fmla="*/ 111 w 118"/>
                  <a:gd name="T43" fmla="*/ 27 h 112"/>
                  <a:gd name="T44" fmla="*/ 117 w 118"/>
                  <a:gd name="T45" fmla="*/ 40 h 112"/>
                  <a:gd name="T46" fmla="*/ 118 w 118"/>
                  <a:gd name="T47" fmla="*/ 56 h 112"/>
                  <a:gd name="T48" fmla="*/ 118 w 118"/>
                  <a:gd name="T49" fmla="*/ 58 h 112"/>
                  <a:gd name="T50" fmla="*/ 118 w 118"/>
                  <a:gd name="T51" fmla="*/ 60 h 112"/>
                  <a:gd name="T52" fmla="*/ 23 w 118"/>
                  <a:gd name="T53" fmla="*/ 60 h 112"/>
                  <a:gd name="T54" fmla="*/ 27 w 118"/>
                  <a:gd name="T55" fmla="*/ 75 h 112"/>
                  <a:gd name="T56" fmla="*/ 34 w 118"/>
                  <a:gd name="T57" fmla="*/ 86 h 112"/>
                  <a:gd name="T58" fmla="*/ 47 w 118"/>
                  <a:gd name="T59" fmla="*/ 93 h 112"/>
                  <a:gd name="T60" fmla="*/ 62 w 118"/>
                  <a:gd name="T61" fmla="*/ 95 h 112"/>
                  <a:gd name="T62" fmla="*/ 69 w 118"/>
                  <a:gd name="T63" fmla="*/ 94 h 112"/>
                  <a:gd name="T64" fmla="*/ 76 w 118"/>
                  <a:gd name="T65" fmla="*/ 93 h 112"/>
                  <a:gd name="T66" fmla="*/ 82 w 118"/>
                  <a:gd name="T67" fmla="*/ 90 h 112"/>
                  <a:gd name="T68" fmla="*/ 86 w 118"/>
                  <a:gd name="T69" fmla="*/ 88 h 112"/>
                  <a:gd name="T70" fmla="*/ 91 w 118"/>
                  <a:gd name="T71" fmla="*/ 83 h 112"/>
                  <a:gd name="T72" fmla="*/ 95 w 118"/>
                  <a:gd name="T73" fmla="*/ 78 h 112"/>
                  <a:gd name="T74" fmla="*/ 23 w 118"/>
                  <a:gd name="T75" fmla="*/ 43 h 112"/>
                  <a:gd name="T76" fmla="*/ 95 w 118"/>
                  <a:gd name="T77" fmla="*/ 43 h 112"/>
                  <a:gd name="T78" fmla="*/ 94 w 118"/>
                  <a:gd name="T79" fmla="*/ 36 h 112"/>
                  <a:gd name="T80" fmla="*/ 91 w 118"/>
                  <a:gd name="T81" fmla="*/ 31 h 112"/>
                  <a:gd name="T82" fmla="*/ 86 w 118"/>
                  <a:gd name="T83" fmla="*/ 27 h 112"/>
                  <a:gd name="T84" fmla="*/ 75 w 118"/>
                  <a:gd name="T85" fmla="*/ 19 h 112"/>
                  <a:gd name="T86" fmla="*/ 60 w 118"/>
                  <a:gd name="T87" fmla="*/ 18 h 112"/>
                  <a:gd name="T88" fmla="*/ 46 w 118"/>
                  <a:gd name="T89" fmla="*/ 19 h 112"/>
                  <a:gd name="T90" fmla="*/ 34 w 118"/>
                  <a:gd name="T91" fmla="*/ 24 h 112"/>
                  <a:gd name="T92" fmla="*/ 30 w 118"/>
                  <a:gd name="T93" fmla="*/ 29 h 112"/>
                  <a:gd name="T94" fmla="*/ 26 w 118"/>
                  <a:gd name="T95" fmla="*/ 33 h 112"/>
                  <a:gd name="T96" fmla="*/ 24 w 118"/>
                  <a:gd name="T97" fmla="*/ 37 h 112"/>
                  <a:gd name="T98" fmla="*/ 23 w 118"/>
                  <a:gd name="T99" fmla="*/ 4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8" h="112">
                    <a:moveTo>
                      <a:pt x="95" y="78"/>
                    </a:moveTo>
                    <a:lnTo>
                      <a:pt x="118" y="80"/>
                    </a:lnTo>
                    <a:lnTo>
                      <a:pt x="109" y="94"/>
                    </a:lnTo>
                    <a:lnTo>
                      <a:pt x="98" y="104"/>
                    </a:lnTo>
                    <a:lnTo>
                      <a:pt x="82" y="110"/>
                    </a:lnTo>
                    <a:lnTo>
                      <a:pt x="60" y="112"/>
                    </a:lnTo>
                    <a:lnTo>
                      <a:pt x="43" y="111"/>
                    </a:lnTo>
                    <a:lnTo>
                      <a:pt x="29" y="106"/>
                    </a:lnTo>
                    <a:lnTo>
                      <a:pt x="17" y="98"/>
                    </a:lnTo>
                    <a:lnTo>
                      <a:pt x="7" y="87"/>
                    </a:lnTo>
                    <a:lnTo>
                      <a:pt x="1" y="74"/>
                    </a:lnTo>
                    <a:lnTo>
                      <a:pt x="0" y="57"/>
                    </a:lnTo>
                    <a:lnTo>
                      <a:pt x="1" y="41"/>
                    </a:lnTo>
                    <a:lnTo>
                      <a:pt x="7" y="27"/>
                    </a:lnTo>
                    <a:lnTo>
                      <a:pt x="17" y="16"/>
                    </a:lnTo>
                    <a:lnTo>
                      <a:pt x="29" y="7"/>
                    </a:lnTo>
                    <a:lnTo>
                      <a:pt x="43" y="2"/>
                    </a:lnTo>
                    <a:lnTo>
                      <a:pt x="60" y="0"/>
                    </a:lnTo>
                    <a:lnTo>
                      <a:pt x="76" y="2"/>
                    </a:lnTo>
                    <a:lnTo>
                      <a:pt x="91" y="7"/>
                    </a:lnTo>
                    <a:lnTo>
                      <a:pt x="102" y="14"/>
                    </a:lnTo>
                    <a:lnTo>
                      <a:pt x="111" y="27"/>
                    </a:lnTo>
                    <a:lnTo>
                      <a:pt x="117" y="40"/>
                    </a:lnTo>
                    <a:lnTo>
                      <a:pt x="118" y="56"/>
                    </a:lnTo>
                    <a:lnTo>
                      <a:pt x="118" y="58"/>
                    </a:lnTo>
                    <a:lnTo>
                      <a:pt x="118" y="60"/>
                    </a:lnTo>
                    <a:lnTo>
                      <a:pt x="23" y="60"/>
                    </a:lnTo>
                    <a:lnTo>
                      <a:pt x="27" y="75"/>
                    </a:lnTo>
                    <a:lnTo>
                      <a:pt x="34" y="86"/>
                    </a:lnTo>
                    <a:lnTo>
                      <a:pt x="47" y="93"/>
                    </a:lnTo>
                    <a:lnTo>
                      <a:pt x="62" y="95"/>
                    </a:lnTo>
                    <a:lnTo>
                      <a:pt x="69" y="94"/>
                    </a:lnTo>
                    <a:lnTo>
                      <a:pt x="76" y="93"/>
                    </a:lnTo>
                    <a:lnTo>
                      <a:pt x="82" y="90"/>
                    </a:lnTo>
                    <a:lnTo>
                      <a:pt x="86" y="88"/>
                    </a:lnTo>
                    <a:lnTo>
                      <a:pt x="91" y="83"/>
                    </a:lnTo>
                    <a:lnTo>
                      <a:pt x="95" y="78"/>
                    </a:lnTo>
                    <a:close/>
                    <a:moveTo>
                      <a:pt x="23" y="43"/>
                    </a:moveTo>
                    <a:lnTo>
                      <a:pt x="95" y="43"/>
                    </a:lnTo>
                    <a:lnTo>
                      <a:pt x="94" y="36"/>
                    </a:lnTo>
                    <a:lnTo>
                      <a:pt x="91" y="31"/>
                    </a:lnTo>
                    <a:lnTo>
                      <a:pt x="86" y="27"/>
                    </a:lnTo>
                    <a:lnTo>
                      <a:pt x="75" y="19"/>
                    </a:lnTo>
                    <a:lnTo>
                      <a:pt x="60" y="18"/>
                    </a:lnTo>
                    <a:lnTo>
                      <a:pt x="46" y="19"/>
                    </a:lnTo>
                    <a:lnTo>
                      <a:pt x="34" y="24"/>
                    </a:lnTo>
                    <a:lnTo>
                      <a:pt x="30" y="29"/>
                    </a:lnTo>
                    <a:lnTo>
                      <a:pt x="26" y="33"/>
                    </a:lnTo>
                    <a:lnTo>
                      <a:pt x="24" y="37"/>
                    </a:lnTo>
                    <a:lnTo>
                      <a:pt x="23" y="4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90" name="Freeform 1030"/>
              <p:cNvSpPr>
                <a:spLocks/>
              </p:cNvSpPr>
              <p:nvPr/>
            </p:nvSpPr>
            <p:spPr bwMode="auto">
              <a:xfrm>
                <a:off x="2124" y="4057"/>
                <a:ext cx="34" cy="110"/>
              </a:xfrm>
              <a:custGeom>
                <a:avLst/>
                <a:gdLst>
                  <a:gd name="T0" fmla="*/ 0 w 66"/>
                  <a:gd name="T1" fmla="*/ 110 h 110"/>
                  <a:gd name="T2" fmla="*/ 0 w 66"/>
                  <a:gd name="T3" fmla="*/ 2 h 110"/>
                  <a:gd name="T4" fmla="*/ 20 w 66"/>
                  <a:gd name="T5" fmla="*/ 2 h 110"/>
                  <a:gd name="T6" fmla="*/ 20 w 66"/>
                  <a:gd name="T7" fmla="*/ 18 h 110"/>
                  <a:gd name="T8" fmla="*/ 24 w 66"/>
                  <a:gd name="T9" fmla="*/ 11 h 110"/>
                  <a:gd name="T10" fmla="*/ 29 w 66"/>
                  <a:gd name="T11" fmla="*/ 7 h 110"/>
                  <a:gd name="T12" fmla="*/ 33 w 66"/>
                  <a:gd name="T13" fmla="*/ 4 h 110"/>
                  <a:gd name="T14" fmla="*/ 39 w 66"/>
                  <a:gd name="T15" fmla="*/ 1 h 110"/>
                  <a:gd name="T16" fmla="*/ 46 w 66"/>
                  <a:gd name="T17" fmla="*/ 0 h 110"/>
                  <a:gd name="T18" fmla="*/ 52 w 66"/>
                  <a:gd name="T19" fmla="*/ 1 h 110"/>
                  <a:gd name="T20" fmla="*/ 59 w 66"/>
                  <a:gd name="T21" fmla="*/ 2 h 110"/>
                  <a:gd name="T22" fmla="*/ 66 w 66"/>
                  <a:gd name="T23" fmla="*/ 6 h 110"/>
                  <a:gd name="T24" fmla="*/ 59 w 66"/>
                  <a:gd name="T25" fmla="*/ 23 h 110"/>
                  <a:gd name="T26" fmla="*/ 52 w 66"/>
                  <a:gd name="T27" fmla="*/ 19 h 110"/>
                  <a:gd name="T28" fmla="*/ 45 w 66"/>
                  <a:gd name="T29" fmla="*/ 18 h 110"/>
                  <a:gd name="T30" fmla="*/ 39 w 66"/>
                  <a:gd name="T31" fmla="*/ 18 h 110"/>
                  <a:gd name="T32" fmla="*/ 33 w 66"/>
                  <a:gd name="T33" fmla="*/ 22 h 110"/>
                  <a:gd name="T34" fmla="*/ 30 w 66"/>
                  <a:gd name="T35" fmla="*/ 24 h 110"/>
                  <a:gd name="T36" fmla="*/ 27 w 66"/>
                  <a:gd name="T37" fmla="*/ 28 h 110"/>
                  <a:gd name="T38" fmla="*/ 26 w 66"/>
                  <a:gd name="T39" fmla="*/ 31 h 110"/>
                  <a:gd name="T40" fmla="*/ 23 w 66"/>
                  <a:gd name="T41" fmla="*/ 42 h 110"/>
                  <a:gd name="T42" fmla="*/ 23 w 66"/>
                  <a:gd name="T43" fmla="*/ 53 h 110"/>
                  <a:gd name="T44" fmla="*/ 23 w 66"/>
                  <a:gd name="T45" fmla="*/ 110 h 110"/>
                  <a:gd name="T46" fmla="*/ 0 w 66"/>
                  <a:gd name="T4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6" h="110">
                    <a:moveTo>
                      <a:pt x="0" y="110"/>
                    </a:moveTo>
                    <a:lnTo>
                      <a:pt x="0" y="2"/>
                    </a:lnTo>
                    <a:lnTo>
                      <a:pt x="20" y="2"/>
                    </a:lnTo>
                    <a:lnTo>
                      <a:pt x="20" y="18"/>
                    </a:lnTo>
                    <a:lnTo>
                      <a:pt x="24" y="11"/>
                    </a:lnTo>
                    <a:lnTo>
                      <a:pt x="29" y="7"/>
                    </a:lnTo>
                    <a:lnTo>
                      <a:pt x="33" y="4"/>
                    </a:lnTo>
                    <a:lnTo>
                      <a:pt x="39" y="1"/>
                    </a:lnTo>
                    <a:lnTo>
                      <a:pt x="46" y="0"/>
                    </a:lnTo>
                    <a:lnTo>
                      <a:pt x="52" y="1"/>
                    </a:lnTo>
                    <a:lnTo>
                      <a:pt x="59" y="2"/>
                    </a:lnTo>
                    <a:lnTo>
                      <a:pt x="66" y="6"/>
                    </a:lnTo>
                    <a:lnTo>
                      <a:pt x="59" y="23"/>
                    </a:lnTo>
                    <a:lnTo>
                      <a:pt x="52" y="19"/>
                    </a:lnTo>
                    <a:lnTo>
                      <a:pt x="45" y="18"/>
                    </a:lnTo>
                    <a:lnTo>
                      <a:pt x="39" y="18"/>
                    </a:lnTo>
                    <a:lnTo>
                      <a:pt x="33" y="22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6" y="31"/>
                    </a:lnTo>
                    <a:lnTo>
                      <a:pt x="23" y="42"/>
                    </a:lnTo>
                    <a:lnTo>
                      <a:pt x="23" y="53"/>
                    </a:lnTo>
                    <a:lnTo>
                      <a:pt x="23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91" name="Freeform 1031"/>
              <p:cNvSpPr>
                <a:spLocks noEditPoints="1"/>
              </p:cNvSpPr>
              <p:nvPr/>
            </p:nvSpPr>
            <p:spPr bwMode="auto">
              <a:xfrm>
                <a:off x="2160" y="4057"/>
                <a:ext cx="55" cy="153"/>
              </a:xfrm>
              <a:custGeom>
                <a:avLst/>
                <a:gdLst>
                  <a:gd name="T0" fmla="*/ 25 w 110"/>
                  <a:gd name="T1" fmla="*/ 121 h 153"/>
                  <a:gd name="T2" fmla="*/ 29 w 110"/>
                  <a:gd name="T3" fmla="*/ 129 h 153"/>
                  <a:gd name="T4" fmla="*/ 37 w 110"/>
                  <a:gd name="T5" fmla="*/ 134 h 153"/>
                  <a:gd name="T6" fmla="*/ 53 w 110"/>
                  <a:gd name="T7" fmla="*/ 136 h 153"/>
                  <a:gd name="T8" fmla="*/ 69 w 110"/>
                  <a:gd name="T9" fmla="*/ 134 h 153"/>
                  <a:gd name="T10" fmla="*/ 79 w 110"/>
                  <a:gd name="T11" fmla="*/ 128 h 153"/>
                  <a:gd name="T12" fmla="*/ 85 w 110"/>
                  <a:gd name="T13" fmla="*/ 118 h 153"/>
                  <a:gd name="T14" fmla="*/ 87 w 110"/>
                  <a:gd name="T15" fmla="*/ 98 h 153"/>
                  <a:gd name="T16" fmla="*/ 52 w 110"/>
                  <a:gd name="T17" fmla="*/ 110 h 153"/>
                  <a:gd name="T18" fmla="*/ 25 w 110"/>
                  <a:gd name="T19" fmla="*/ 103 h 153"/>
                  <a:gd name="T20" fmla="*/ 3 w 110"/>
                  <a:gd name="T21" fmla="*/ 76 h 153"/>
                  <a:gd name="T22" fmla="*/ 1 w 110"/>
                  <a:gd name="T23" fmla="*/ 41 h 153"/>
                  <a:gd name="T24" fmla="*/ 13 w 110"/>
                  <a:gd name="T25" fmla="*/ 16 h 153"/>
                  <a:gd name="T26" fmla="*/ 36 w 110"/>
                  <a:gd name="T27" fmla="*/ 2 h 153"/>
                  <a:gd name="T28" fmla="*/ 65 w 110"/>
                  <a:gd name="T29" fmla="*/ 2 h 153"/>
                  <a:gd name="T30" fmla="*/ 87 w 110"/>
                  <a:gd name="T31" fmla="*/ 16 h 153"/>
                  <a:gd name="T32" fmla="*/ 110 w 110"/>
                  <a:gd name="T33" fmla="*/ 2 h 153"/>
                  <a:gd name="T34" fmla="*/ 110 w 110"/>
                  <a:gd name="T35" fmla="*/ 110 h 153"/>
                  <a:gd name="T36" fmla="*/ 104 w 110"/>
                  <a:gd name="T37" fmla="*/ 130 h 153"/>
                  <a:gd name="T38" fmla="*/ 92 w 110"/>
                  <a:gd name="T39" fmla="*/ 142 h 153"/>
                  <a:gd name="T40" fmla="*/ 69 w 110"/>
                  <a:gd name="T41" fmla="*/ 152 h 153"/>
                  <a:gd name="T42" fmla="*/ 32 w 110"/>
                  <a:gd name="T43" fmla="*/ 151 h 153"/>
                  <a:gd name="T44" fmla="*/ 7 w 110"/>
                  <a:gd name="T45" fmla="*/ 138 h 153"/>
                  <a:gd name="T46" fmla="*/ 1 w 110"/>
                  <a:gd name="T47" fmla="*/ 118 h 153"/>
                  <a:gd name="T48" fmla="*/ 25 w 110"/>
                  <a:gd name="T49" fmla="*/ 72 h 153"/>
                  <a:gd name="T50" fmla="*/ 36 w 110"/>
                  <a:gd name="T51" fmla="*/ 88 h 153"/>
                  <a:gd name="T52" fmla="*/ 48 w 110"/>
                  <a:gd name="T53" fmla="*/ 92 h 153"/>
                  <a:gd name="T54" fmla="*/ 61 w 110"/>
                  <a:gd name="T55" fmla="*/ 92 h 153"/>
                  <a:gd name="T56" fmla="*/ 72 w 110"/>
                  <a:gd name="T57" fmla="*/ 88 h 153"/>
                  <a:gd name="T58" fmla="*/ 84 w 110"/>
                  <a:gd name="T59" fmla="*/ 72 h 153"/>
                  <a:gd name="T60" fmla="*/ 84 w 110"/>
                  <a:gd name="T61" fmla="*/ 39 h 153"/>
                  <a:gd name="T62" fmla="*/ 72 w 110"/>
                  <a:gd name="T63" fmla="*/ 23 h 153"/>
                  <a:gd name="T64" fmla="*/ 61 w 110"/>
                  <a:gd name="T65" fmla="*/ 18 h 153"/>
                  <a:gd name="T66" fmla="*/ 48 w 110"/>
                  <a:gd name="T67" fmla="*/ 18 h 153"/>
                  <a:gd name="T68" fmla="*/ 36 w 110"/>
                  <a:gd name="T69" fmla="*/ 23 h 153"/>
                  <a:gd name="T70" fmla="*/ 25 w 110"/>
                  <a:gd name="T71" fmla="*/ 3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0" h="153">
                    <a:moveTo>
                      <a:pt x="1" y="118"/>
                    </a:moveTo>
                    <a:lnTo>
                      <a:pt x="25" y="121"/>
                    </a:lnTo>
                    <a:lnTo>
                      <a:pt x="26" y="125"/>
                    </a:lnTo>
                    <a:lnTo>
                      <a:pt x="29" y="129"/>
                    </a:lnTo>
                    <a:lnTo>
                      <a:pt x="32" y="132"/>
                    </a:lnTo>
                    <a:lnTo>
                      <a:pt x="37" y="134"/>
                    </a:lnTo>
                    <a:lnTo>
                      <a:pt x="45" y="135"/>
                    </a:lnTo>
                    <a:lnTo>
                      <a:pt x="53" y="136"/>
                    </a:lnTo>
                    <a:lnTo>
                      <a:pt x="62" y="135"/>
                    </a:lnTo>
                    <a:lnTo>
                      <a:pt x="69" y="134"/>
                    </a:lnTo>
                    <a:lnTo>
                      <a:pt x="75" y="132"/>
                    </a:lnTo>
                    <a:lnTo>
                      <a:pt x="79" y="128"/>
                    </a:lnTo>
                    <a:lnTo>
                      <a:pt x="82" y="123"/>
                    </a:lnTo>
                    <a:lnTo>
                      <a:pt x="85" y="118"/>
                    </a:lnTo>
                    <a:lnTo>
                      <a:pt x="87" y="111"/>
                    </a:lnTo>
                    <a:lnTo>
                      <a:pt x="87" y="98"/>
                    </a:lnTo>
                    <a:lnTo>
                      <a:pt x="71" y="107"/>
                    </a:lnTo>
                    <a:lnTo>
                      <a:pt x="52" y="110"/>
                    </a:lnTo>
                    <a:lnTo>
                      <a:pt x="37" y="109"/>
                    </a:lnTo>
                    <a:lnTo>
                      <a:pt x="25" y="103"/>
                    </a:lnTo>
                    <a:lnTo>
                      <a:pt x="13" y="94"/>
                    </a:lnTo>
                    <a:lnTo>
                      <a:pt x="3" y="76"/>
                    </a:lnTo>
                    <a:lnTo>
                      <a:pt x="0" y="56"/>
                    </a:lnTo>
                    <a:lnTo>
                      <a:pt x="1" y="41"/>
                    </a:lnTo>
                    <a:lnTo>
                      <a:pt x="6" y="28"/>
                    </a:lnTo>
                    <a:lnTo>
                      <a:pt x="13" y="16"/>
                    </a:lnTo>
                    <a:lnTo>
                      <a:pt x="23" y="7"/>
                    </a:lnTo>
                    <a:lnTo>
                      <a:pt x="36" y="2"/>
                    </a:lnTo>
                    <a:lnTo>
                      <a:pt x="52" y="0"/>
                    </a:lnTo>
                    <a:lnTo>
                      <a:pt x="65" y="2"/>
                    </a:lnTo>
                    <a:lnTo>
                      <a:pt x="76" y="7"/>
                    </a:lnTo>
                    <a:lnTo>
                      <a:pt x="87" y="16"/>
                    </a:lnTo>
                    <a:lnTo>
                      <a:pt x="87" y="2"/>
                    </a:lnTo>
                    <a:lnTo>
                      <a:pt x="110" y="2"/>
                    </a:lnTo>
                    <a:lnTo>
                      <a:pt x="110" y="95"/>
                    </a:lnTo>
                    <a:lnTo>
                      <a:pt x="110" y="110"/>
                    </a:lnTo>
                    <a:lnTo>
                      <a:pt x="107" y="122"/>
                    </a:lnTo>
                    <a:lnTo>
                      <a:pt x="104" y="130"/>
                    </a:lnTo>
                    <a:lnTo>
                      <a:pt x="99" y="138"/>
                    </a:lnTo>
                    <a:lnTo>
                      <a:pt x="92" y="142"/>
                    </a:lnTo>
                    <a:lnTo>
                      <a:pt x="85" y="147"/>
                    </a:lnTo>
                    <a:lnTo>
                      <a:pt x="69" y="152"/>
                    </a:lnTo>
                    <a:lnTo>
                      <a:pt x="52" y="153"/>
                    </a:lnTo>
                    <a:lnTo>
                      <a:pt x="32" y="151"/>
                    </a:lnTo>
                    <a:lnTo>
                      <a:pt x="16" y="145"/>
                    </a:lnTo>
                    <a:lnTo>
                      <a:pt x="7" y="138"/>
                    </a:lnTo>
                    <a:lnTo>
                      <a:pt x="3" y="129"/>
                    </a:lnTo>
                    <a:lnTo>
                      <a:pt x="1" y="118"/>
                    </a:lnTo>
                    <a:close/>
                    <a:moveTo>
                      <a:pt x="23" y="54"/>
                    </a:moveTo>
                    <a:lnTo>
                      <a:pt x="25" y="72"/>
                    </a:lnTo>
                    <a:lnTo>
                      <a:pt x="32" y="83"/>
                    </a:lnTo>
                    <a:lnTo>
                      <a:pt x="36" y="88"/>
                    </a:lnTo>
                    <a:lnTo>
                      <a:pt x="42" y="90"/>
                    </a:lnTo>
                    <a:lnTo>
                      <a:pt x="48" y="92"/>
                    </a:lnTo>
                    <a:lnTo>
                      <a:pt x="55" y="93"/>
                    </a:lnTo>
                    <a:lnTo>
                      <a:pt x="61" y="92"/>
                    </a:lnTo>
                    <a:lnTo>
                      <a:pt x="68" y="90"/>
                    </a:lnTo>
                    <a:lnTo>
                      <a:pt x="72" y="88"/>
                    </a:lnTo>
                    <a:lnTo>
                      <a:pt x="78" y="83"/>
                    </a:lnTo>
                    <a:lnTo>
                      <a:pt x="84" y="72"/>
                    </a:lnTo>
                    <a:lnTo>
                      <a:pt x="87" y="56"/>
                    </a:lnTo>
                    <a:lnTo>
                      <a:pt x="84" y="39"/>
                    </a:lnTo>
                    <a:lnTo>
                      <a:pt x="76" y="27"/>
                    </a:lnTo>
                    <a:lnTo>
                      <a:pt x="72" y="23"/>
                    </a:lnTo>
                    <a:lnTo>
                      <a:pt x="66" y="21"/>
                    </a:lnTo>
                    <a:lnTo>
                      <a:pt x="61" y="18"/>
                    </a:lnTo>
                    <a:lnTo>
                      <a:pt x="55" y="18"/>
                    </a:lnTo>
                    <a:lnTo>
                      <a:pt x="48" y="18"/>
                    </a:lnTo>
                    <a:lnTo>
                      <a:pt x="42" y="21"/>
                    </a:lnTo>
                    <a:lnTo>
                      <a:pt x="36" y="23"/>
                    </a:lnTo>
                    <a:lnTo>
                      <a:pt x="32" y="27"/>
                    </a:lnTo>
                    <a:lnTo>
                      <a:pt x="25" y="39"/>
                    </a:ln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92" name="Freeform 1032"/>
              <p:cNvSpPr>
                <a:spLocks/>
              </p:cNvSpPr>
              <p:nvPr/>
            </p:nvSpPr>
            <p:spPr bwMode="auto">
              <a:xfrm>
                <a:off x="2225" y="4059"/>
                <a:ext cx="59" cy="151"/>
              </a:xfrm>
              <a:custGeom>
                <a:avLst/>
                <a:gdLst>
                  <a:gd name="T0" fmla="*/ 13 w 117"/>
                  <a:gd name="T1" fmla="*/ 149 h 151"/>
                  <a:gd name="T2" fmla="*/ 11 w 117"/>
                  <a:gd name="T3" fmla="*/ 132 h 151"/>
                  <a:gd name="T4" fmla="*/ 17 w 117"/>
                  <a:gd name="T5" fmla="*/ 133 h 151"/>
                  <a:gd name="T6" fmla="*/ 23 w 117"/>
                  <a:gd name="T7" fmla="*/ 134 h 151"/>
                  <a:gd name="T8" fmla="*/ 29 w 117"/>
                  <a:gd name="T9" fmla="*/ 133 h 151"/>
                  <a:gd name="T10" fmla="*/ 34 w 117"/>
                  <a:gd name="T11" fmla="*/ 132 h 151"/>
                  <a:gd name="T12" fmla="*/ 37 w 117"/>
                  <a:gd name="T13" fmla="*/ 130 h 151"/>
                  <a:gd name="T14" fmla="*/ 40 w 117"/>
                  <a:gd name="T15" fmla="*/ 126 h 151"/>
                  <a:gd name="T16" fmla="*/ 43 w 117"/>
                  <a:gd name="T17" fmla="*/ 123 h 151"/>
                  <a:gd name="T18" fmla="*/ 44 w 117"/>
                  <a:gd name="T19" fmla="*/ 119 h 151"/>
                  <a:gd name="T20" fmla="*/ 47 w 117"/>
                  <a:gd name="T21" fmla="*/ 113 h 151"/>
                  <a:gd name="T22" fmla="*/ 47 w 117"/>
                  <a:gd name="T23" fmla="*/ 110 h 151"/>
                  <a:gd name="T24" fmla="*/ 49 w 117"/>
                  <a:gd name="T25" fmla="*/ 108 h 151"/>
                  <a:gd name="T26" fmla="*/ 0 w 117"/>
                  <a:gd name="T27" fmla="*/ 0 h 151"/>
                  <a:gd name="T28" fmla="*/ 24 w 117"/>
                  <a:gd name="T29" fmla="*/ 0 h 151"/>
                  <a:gd name="T30" fmla="*/ 50 w 117"/>
                  <a:gd name="T31" fmla="*/ 60 h 151"/>
                  <a:gd name="T32" fmla="*/ 55 w 117"/>
                  <a:gd name="T33" fmla="*/ 70 h 151"/>
                  <a:gd name="T34" fmla="*/ 59 w 117"/>
                  <a:gd name="T35" fmla="*/ 82 h 151"/>
                  <a:gd name="T36" fmla="*/ 63 w 117"/>
                  <a:gd name="T37" fmla="*/ 74 h 151"/>
                  <a:gd name="T38" fmla="*/ 68 w 117"/>
                  <a:gd name="T39" fmla="*/ 63 h 151"/>
                  <a:gd name="T40" fmla="*/ 93 w 117"/>
                  <a:gd name="T41" fmla="*/ 0 h 151"/>
                  <a:gd name="T42" fmla="*/ 117 w 117"/>
                  <a:gd name="T43" fmla="*/ 0 h 151"/>
                  <a:gd name="T44" fmla="*/ 72 w 117"/>
                  <a:gd name="T45" fmla="*/ 111 h 151"/>
                  <a:gd name="T46" fmla="*/ 65 w 117"/>
                  <a:gd name="T47" fmla="*/ 126 h 151"/>
                  <a:gd name="T48" fmla="*/ 59 w 117"/>
                  <a:gd name="T49" fmla="*/ 134 h 151"/>
                  <a:gd name="T50" fmla="*/ 56 w 117"/>
                  <a:gd name="T51" fmla="*/ 139 h 151"/>
                  <a:gd name="T52" fmla="*/ 50 w 117"/>
                  <a:gd name="T53" fmla="*/ 144 h 151"/>
                  <a:gd name="T54" fmla="*/ 46 w 117"/>
                  <a:gd name="T55" fmla="*/ 148 h 151"/>
                  <a:gd name="T56" fmla="*/ 40 w 117"/>
                  <a:gd name="T57" fmla="*/ 149 h 151"/>
                  <a:gd name="T58" fmla="*/ 34 w 117"/>
                  <a:gd name="T59" fmla="*/ 150 h 151"/>
                  <a:gd name="T60" fmla="*/ 27 w 117"/>
                  <a:gd name="T61" fmla="*/ 151 h 151"/>
                  <a:gd name="T62" fmla="*/ 21 w 117"/>
                  <a:gd name="T63" fmla="*/ 150 h 151"/>
                  <a:gd name="T64" fmla="*/ 13 w 117"/>
                  <a:gd name="T65" fmla="*/ 149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7" h="151">
                    <a:moveTo>
                      <a:pt x="13" y="149"/>
                    </a:moveTo>
                    <a:lnTo>
                      <a:pt x="11" y="132"/>
                    </a:lnTo>
                    <a:lnTo>
                      <a:pt x="17" y="133"/>
                    </a:lnTo>
                    <a:lnTo>
                      <a:pt x="23" y="134"/>
                    </a:lnTo>
                    <a:lnTo>
                      <a:pt x="29" y="133"/>
                    </a:lnTo>
                    <a:lnTo>
                      <a:pt x="34" y="132"/>
                    </a:lnTo>
                    <a:lnTo>
                      <a:pt x="37" y="130"/>
                    </a:lnTo>
                    <a:lnTo>
                      <a:pt x="40" y="126"/>
                    </a:lnTo>
                    <a:lnTo>
                      <a:pt x="43" y="123"/>
                    </a:lnTo>
                    <a:lnTo>
                      <a:pt x="44" y="119"/>
                    </a:lnTo>
                    <a:lnTo>
                      <a:pt x="47" y="113"/>
                    </a:lnTo>
                    <a:lnTo>
                      <a:pt x="47" y="110"/>
                    </a:lnTo>
                    <a:lnTo>
                      <a:pt x="49" y="108"/>
                    </a:lnTo>
                    <a:lnTo>
                      <a:pt x="0" y="0"/>
                    </a:lnTo>
                    <a:lnTo>
                      <a:pt x="24" y="0"/>
                    </a:lnTo>
                    <a:lnTo>
                      <a:pt x="50" y="60"/>
                    </a:lnTo>
                    <a:lnTo>
                      <a:pt x="55" y="70"/>
                    </a:lnTo>
                    <a:lnTo>
                      <a:pt x="59" y="82"/>
                    </a:lnTo>
                    <a:lnTo>
                      <a:pt x="63" y="74"/>
                    </a:lnTo>
                    <a:lnTo>
                      <a:pt x="68" y="63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72" y="111"/>
                    </a:lnTo>
                    <a:lnTo>
                      <a:pt x="65" y="126"/>
                    </a:lnTo>
                    <a:lnTo>
                      <a:pt x="59" y="134"/>
                    </a:lnTo>
                    <a:lnTo>
                      <a:pt x="56" y="139"/>
                    </a:lnTo>
                    <a:lnTo>
                      <a:pt x="50" y="144"/>
                    </a:lnTo>
                    <a:lnTo>
                      <a:pt x="46" y="148"/>
                    </a:lnTo>
                    <a:lnTo>
                      <a:pt x="40" y="149"/>
                    </a:lnTo>
                    <a:lnTo>
                      <a:pt x="34" y="150"/>
                    </a:lnTo>
                    <a:lnTo>
                      <a:pt x="27" y="151"/>
                    </a:lnTo>
                    <a:lnTo>
                      <a:pt x="21" y="150"/>
                    </a:lnTo>
                    <a:lnTo>
                      <a:pt x="13" y="14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93" name="Freeform 1033"/>
              <p:cNvSpPr>
                <a:spLocks/>
              </p:cNvSpPr>
              <p:nvPr/>
            </p:nvSpPr>
            <p:spPr bwMode="auto">
              <a:xfrm>
                <a:off x="2292" y="4018"/>
                <a:ext cx="30" cy="190"/>
              </a:xfrm>
              <a:custGeom>
                <a:avLst/>
                <a:gdLst>
                  <a:gd name="T0" fmla="*/ 43 w 59"/>
                  <a:gd name="T1" fmla="*/ 190 h 190"/>
                  <a:gd name="T2" fmla="*/ 27 w 59"/>
                  <a:gd name="T3" fmla="*/ 169 h 190"/>
                  <a:gd name="T4" fmla="*/ 13 w 59"/>
                  <a:gd name="T5" fmla="*/ 146 h 190"/>
                  <a:gd name="T6" fmla="*/ 3 w 59"/>
                  <a:gd name="T7" fmla="*/ 121 h 190"/>
                  <a:gd name="T8" fmla="*/ 0 w 59"/>
                  <a:gd name="T9" fmla="*/ 96 h 190"/>
                  <a:gd name="T10" fmla="*/ 3 w 59"/>
                  <a:gd name="T11" fmla="*/ 73 h 190"/>
                  <a:gd name="T12" fmla="*/ 10 w 59"/>
                  <a:gd name="T13" fmla="*/ 50 h 190"/>
                  <a:gd name="T14" fmla="*/ 23 w 59"/>
                  <a:gd name="T15" fmla="*/ 26 h 190"/>
                  <a:gd name="T16" fmla="*/ 43 w 59"/>
                  <a:gd name="T17" fmla="*/ 0 h 190"/>
                  <a:gd name="T18" fmla="*/ 59 w 59"/>
                  <a:gd name="T19" fmla="*/ 0 h 190"/>
                  <a:gd name="T20" fmla="*/ 50 w 59"/>
                  <a:gd name="T21" fmla="*/ 14 h 190"/>
                  <a:gd name="T22" fmla="*/ 45 w 59"/>
                  <a:gd name="T23" fmla="*/ 23 h 190"/>
                  <a:gd name="T24" fmla="*/ 40 w 59"/>
                  <a:gd name="T25" fmla="*/ 31 h 190"/>
                  <a:gd name="T26" fmla="*/ 33 w 59"/>
                  <a:gd name="T27" fmla="*/ 44 h 190"/>
                  <a:gd name="T28" fmla="*/ 29 w 59"/>
                  <a:gd name="T29" fmla="*/ 58 h 190"/>
                  <a:gd name="T30" fmla="*/ 24 w 59"/>
                  <a:gd name="T31" fmla="*/ 76 h 190"/>
                  <a:gd name="T32" fmla="*/ 23 w 59"/>
                  <a:gd name="T33" fmla="*/ 96 h 190"/>
                  <a:gd name="T34" fmla="*/ 27 w 59"/>
                  <a:gd name="T35" fmla="*/ 127 h 190"/>
                  <a:gd name="T36" fmla="*/ 39 w 59"/>
                  <a:gd name="T37" fmla="*/ 158 h 190"/>
                  <a:gd name="T38" fmla="*/ 59 w 59"/>
                  <a:gd name="T39" fmla="*/ 190 h 190"/>
                  <a:gd name="T40" fmla="*/ 43 w 59"/>
                  <a:gd name="T41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90">
                    <a:moveTo>
                      <a:pt x="43" y="190"/>
                    </a:moveTo>
                    <a:lnTo>
                      <a:pt x="27" y="169"/>
                    </a:lnTo>
                    <a:lnTo>
                      <a:pt x="13" y="146"/>
                    </a:lnTo>
                    <a:lnTo>
                      <a:pt x="3" y="121"/>
                    </a:lnTo>
                    <a:lnTo>
                      <a:pt x="0" y="96"/>
                    </a:lnTo>
                    <a:lnTo>
                      <a:pt x="3" y="73"/>
                    </a:lnTo>
                    <a:lnTo>
                      <a:pt x="10" y="50"/>
                    </a:lnTo>
                    <a:lnTo>
                      <a:pt x="23" y="26"/>
                    </a:lnTo>
                    <a:lnTo>
                      <a:pt x="43" y="0"/>
                    </a:lnTo>
                    <a:lnTo>
                      <a:pt x="59" y="0"/>
                    </a:lnTo>
                    <a:lnTo>
                      <a:pt x="50" y="14"/>
                    </a:lnTo>
                    <a:lnTo>
                      <a:pt x="45" y="23"/>
                    </a:lnTo>
                    <a:lnTo>
                      <a:pt x="40" y="31"/>
                    </a:lnTo>
                    <a:lnTo>
                      <a:pt x="33" y="44"/>
                    </a:lnTo>
                    <a:lnTo>
                      <a:pt x="29" y="58"/>
                    </a:lnTo>
                    <a:lnTo>
                      <a:pt x="24" y="76"/>
                    </a:lnTo>
                    <a:lnTo>
                      <a:pt x="23" y="96"/>
                    </a:lnTo>
                    <a:lnTo>
                      <a:pt x="27" y="127"/>
                    </a:lnTo>
                    <a:lnTo>
                      <a:pt x="39" y="158"/>
                    </a:lnTo>
                    <a:lnTo>
                      <a:pt x="59" y="190"/>
                    </a:lnTo>
                    <a:lnTo>
                      <a:pt x="43" y="19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94" name="Freeform 1034"/>
              <p:cNvSpPr>
                <a:spLocks/>
              </p:cNvSpPr>
              <p:nvPr/>
            </p:nvSpPr>
            <p:spPr bwMode="auto">
              <a:xfrm>
                <a:off x="2335" y="4018"/>
                <a:ext cx="84" cy="149"/>
              </a:xfrm>
              <a:custGeom>
                <a:avLst/>
                <a:gdLst>
                  <a:gd name="T0" fmla="*/ 0 w 167"/>
                  <a:gd name="T1" fmla="*/ 149 h 149"/>
                  <a:gd name="T2" fmla="*/ 0 w 167"/>
                  <a:gd name="T3" fmla="*/ 0 h 149"/>
                  <a:gd name="T4" fmla="*/ 36 w 167"/>
                  <a:gd name="T5" fmla="*/ 0 h 149"/>
                  <a:gd name="T6" fmla="*/ 75 w 167"/>
                  <a:gd name="T7" fmla="*/ 105 h 149"/>
                  <a:gd name="T8" fmla="*/ 79 w 167"/>
                  <a:gd name="T9" fmla="*/ 119 h 149"/>
                  <a:gd name="T10" fmla="*/ 84 w 167"/>
                  <a:gd name="T11" fmla="*/ 127 h 149"/>
                  <a:gd name="T12" fmla="*/ 86 w 167"/>
                  <a:gd name="T13" fmla="*/ 117 h 149"/>
                  <a:gd name="T14" fmla="*/ 92 w 167"/>
                  <a:gd name="T15" fmla="*/ 103 h 149"/>
                  <a:gd name="T16" fmla="*/ 131 w 167"/>
                  <a:gd name="T17" fmla="*/ 0 h 149"/>
                  <a:gd name="T18" fmla="*/ 167 w 167"/>
                  <a:gd name="T19" fmla="*/ 0 h 149"/>
                  <a:gd name="T20" fmla="*/ 167 w 167"/>
                  <a:gd name="T21" fmla="*/ 149 h 149"/>
                  <a:gd name="T22" fmla="*/ 144 w 167"/>
                  <a:gd name="T23" fmla="*/ 149 h 149"/>
                  <a:gd name="T24" fmla="*/ 144 w 167"/>
                  <a:gd name="T25" fmla="*/ 22 h 149"/>
                  <a:gd name="T26" fmla="*/ 97 w 167"/>
                  <a:gd name="T27" fmla="*/ 149 h 149"/>
                  <a:gd name="T28" fmla="*/ 71 w 167"/>
                  <a:gd name="T29" fmla="*/ 149 h 149"/>
                  <a:gd name="T30" fmla="*/ 23 w 167"/>
                  <a:gd name="T31" fmla="*/ 22 h 149"/>
                  <a:gd name="T32" fmla="*/ 23 w 167"/>
                  <a:gd name="T33" fmla="*/ 149 h 149"/>
                  <a:gd name="T34" fmla="*/ 0 w 167"/>
                  <a:gd name="T3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7" h="149">
                    <a:moveTo>
                      <a:pt x="0" y="149"/>
                    </a:moveTo>
                    <a:lnTo>
                      <a:pt x="0" y="0"/>
                    </a:lnTo>
                    <a:lnTo>
                      <a:pt x="36" y="0"/>
                    </a:lnTo>
                    <a:lnTo>
                      <a:pt x="75" y="105"/>
                    </a:lnTo>
                    <a:lnTo>
                      <a:pt x="79" y="119"/>
                    </a:lnTo>
                    <a:lnTo>
                      <a:pt x="84" y="127"/>
                    </a:lnTo>
                    <a:lnTo>
                      <a:pt x="86" y="117"/>
                    </a:lnTo>
                    <a:lnTo>
                      <a:pt x="92" y="103"/>
                    </a:lnTo>
                    <a:lnTo>
                      <a:pt x="131" y="0"/>
                    </a:lnTo>
                    <a:lnTo>
                      <a:pt x="167" y="0"/>
                    </a:lnTo>
                    <a:lnTo>
                      <a:pt x="167" y="149"/>
                    </a:lnTo>
                    <a:lnTo>
                      <a:pt x="144" y="149"/>
                    </a:lnTo>
                    <a:lnTo>
                      <a:pt x="144" y="22"/>
                    </a:lnTo>
                    <a:lnTo>
                      <a:pt x="97" y="149"/>
                    </a:lnTo>
                    <a:lnTo>
                      <a:pt x="71" y="149"/>
                    </a:lnTo>
                    <a:lnTo>
                      <a:pt x="23" y="22"/>
                    </a:lnTo>
                    <a:lnTo>
                      <a:pt x="23" y="149"/>
                    </a:lnTo>
                    <a:lnTo>
                      <a:pt x="0" y="14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95" name="Freeform 1035"/>
              <p:cNvSpPr>
                <a:spLocks noEditPoints="1"/>
              </p:cNvSpPr>
              <p:nvPr/>
            </p:nvSpPr>
            <p:spPr bwMode="auto">
              <a:xfrm>
                <a:off x="2431" y="4057"/>
                <a:ext cx="59" cy="112"/>
              </a:xfrm>
              <a:custGeom>
                <a:avLst/>
                <a:gdLst>
                  <a:gd name="T0" fmla="*/ 95 w 118"/>
                  <a:gd name="T1" fmla="*/ 78 h 112"/>
                  <a:gd name="T2" fmla="*/ 118 w 118"/>
                  <a:gd name="T3" fmla="*/ 80 h 112"/>
                  <a:gd name="T4" fmla="*/ 111 w 118"/>
                  <a:gd name="T5" fmla="*/ 94 h 112"/>
                  <a:gd name="T6" fmla="*/ 98 w 118"/>
                  <a:gd name="T7" fmla="*/ 104 h 112"/>
                  <a:gd name="T8" fmla="*/ 82 w 118"/>
                  <a:gd name="T9" fmla="*/ 110 h 112"/>
                  <a:gd name="T10" fmla="*/ 62 w 118"/>
                  <a:gd name="T11" fmla="*/ 112 h 112"/>
                  <a:gd name="T12" fmla="*/ 44 w 118"/>
                  <a:gd name="T13" fmla="*/ 111 h 112"/>
                  <a:gd name="T14" fmla="*/ 28 w 118"/>
                  <a:gd name="T15" fmla="*/ 106 h 112"/>
                  <a:gd name="T16" fmla="*/ 17 w 118"/>
                  <a:gd name="T17" fmla="*/ 98 h 112"/>
                  <a:gd name="T18" fmla="*/ 7 w 118"/>
                  <a:gd name="T19" fmla="*/ 87 h 112"/>
                  <a:gd name="T20" fmla="*/ 3 w 118"/>
                  <a:gd name="T21" fmla="*/ 74 h 112"/>
                  <a:gd name="T22" fmla="*/ 0 w 118"/>
                  <a:gd name="T23" fmla="*/ 57 h 112"/>
                  <a:gd name="T24" fmla="*/ 3 w 118"/>
                  <a:gd name="T25" fmla="*/ 41 h 112"/>
                  <a:gd name="T26" fmla="*/ 8 w 118"/>
                  <a:gd name="T27" fmla="*/ 27 h 112"/>
                  <a:gd name="T28" fmla="*/ 17 w 118"/>
                  <a:gd name="T29" fmla="*/ 16 h 112"/>
                  <a:gd name="T30" fmla="*/ 28 w 118"/>
                  <a:gd name="T31" fmla="*/ 7 h 112"/>
                  <a:gd name="T32" fmla="*/ 43 w 118"/>
                  <a:gd name="T33" fmla="*/ 2 h 112"/>
                  <a:gd name="T34" fmla="*/ 60 w 118"/>
                  <a:gd name="T35" fmla="*/ 0 h 112"/>
                  <a:gd name="T36" fmla="*/ 76 w 118"/>
                  <a:gd name="T37" fmla="*/ 2 h 112"/>
                  <a:gd name="T38" fmla="*/ 90 w 118"/>
                  <a:gd name="T39" fmla="*/ 7 h 112"/>
                  <a:gd name="T40" fmla="*/ 102 w 118"/>
                  <a:gd name="T41" fmla="*/ 14 h 112"/>
                  <a:gd name="T42" fmla="*/ 111 w 118"/>
                  <a:gd name="T43" fmla="*/ 27 h 112"/>
                  <a:gd name="T44" fmla="*/ 116 w 118"/>
                  <a:gd name="T45" fmla="*/ 40 h 112"/>
                  <a:gd name="T46" fmla="*/ 118 w 118"/>
                  <a:gd name="T47" fmla="*/ 56 h 112"/>
                  <a:gd name="T48" fmla="*/ 118 w 118"/>
                  <a:gd name="T49" fmla="*/ 58 h 112"/>
                  <a:gd name="T50" fmla="*/ 118 w 118"/>
                  <a:gd name="T51" fmla="*/ 60 h 112"/>
                  <a:gd name="T52" fmla="*/ 23 w 118"/>
                  <a:gd name="T53" fmla="*/ 60 h 112"/>
                  <a:gd name="T54" fmla="*/ 27 w 118"/>
                  <a:gd name="T55" fmla="*/ 75 h 112"/>
                  <a:gd name="T56" fmla="*/ 36 w 118"/>
                  <a:gd name="T57" fmla="*/ 86 h 112"/>
                  <a:gd name="T58" fmla="*/ 47 w 118"/>
                  <a:gd name="T59" fmla="*/ 93 h 112"/>
                  <a:gd name="T60" fmla="*/ 62 w 118"/>
                  <a:gd name="T61" fmla="*/ 95 h 112"/>
                  <a:gd name="T62" fmla="*/ 69 w 118"/>
                  <a:gd name="T63" fmla="*/ 94 h 112"/>
                  <a:gd name="T64" fmla="*/ 76 w 118"/>
                  <a:gd name="T65" fmla="*/ 93 h 112"/>
                  <a:gd name="T66" fmla="*/ 82 w 118"/>
                  <a:gd name="T67" fmla="*/ 90 h 112"/>
                  <a:gd name="T68" fmla="*/ 88 w 118"/>
                  <a:gd name="T69" fmla="*/ 88 h 112"/>
                  <a:gd name="T70" fmla="*/ 92 w 118"/>
                  <a:gd name="T71" fmla="*/ 83 h 112"/>
                  <a:gd name="T72" fmla="*/ 95 w 118"/>
                  <a:gd name="T73" fmla="*/ 78 h 112"/>
                  <a:gd name="T74" fmla="*/ 23 w 118"/>
                  <a:gd name="T75" fmla="*/ 43 h 112"/>
                  <a:gd name="T76" fmla="*/ 95 w 118"/>
                  <a:gd name="T77" fmla="*/ 43 h 112"/>
                  <a:gd name="T78" fmla="*/ 93 w 118"/>
                  <a:gd name="T79" fmla="*/ 36 h 112"/>
                  <a:gd name="T80" fmla="*/ 90 w 118"/>
                  <a:gd name="T81" fmla="*/ 31 h 112"/>
                  <a:gd name="T82" fmla="*/ 88 w 118"/>
                  <a:gd name="T83" fmla="*/ 27 h 112"/>
                  <a:gd name="T84" fmla="*/ 75 w 118"/>
                  <a:gd name="T85" fmla="*/ 19 h 112"/>
                  <a:gd name="T86" fmla="*/ 60 w 118"/>
                  <a:gd name="T87" fmla="*/ 18 h 112"/>
                  <a:gd name="T88" fmla="*/ 46 w 118"/>
                  <a:gd name="T89" fmla="*/ 19 h 112"/>
                  <a:gd name="T90" fmla="*/ 34 w 118"/>
                  <a:gd name="T91" fmla="*/ 24 h 112"/>
                  <a:gd name="T92" fmla="*/ 30 w 118"/>
                  <a:gd name="T93" fmla="*/ 29 h 112"/>
                  <a:gd name="T94" fmla="*/ 27 w 118"/>
                  <a:gd name="T95" fmla="*/ 33 h 112"/>
                  <a:gd name="T96" fmla="*/ 24 w 118"/>
                  <a:gd name="T97" fmla="*/ 37 h 112"/>
                  <a:gd name="T98" fmla="*/ 23 w 118"/>
                  <a:gd name="T99" fmla="*/ 4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8" h="112">
                    <a:moveTo>
                      <a:pt x="95" y="78"/>
                    </a:moveTo>
                    <a:lnTo>
                      <a:pt x="118" y="80"/>
                    </a:lnTo>
                    <a:lnTo>
                      <a:pt x="111" y="94"/>
                    </a:lnTo>
                    <a:lnTo>
                      <a:pt x="98" y="104"/>
                    </a:lnTo>
                    <a:lnTo>
                      <a:pt x="82" y="110"/>
                    </a:lnTo>
                    <a:lnTo>
                      <a:pt x="62" y="112"/>
                    </a:lnTo>
                    <a:lnTo>
                      <a:pt x="44" y="111"/>
                    </a:lnTo>
                    <a:lnTo>
                      <a:pt x="28" y="106"/>
                    </a:lnTo>
                    <a:lnTo>
                      <a:pt x="17" y="98"/>
                    </a:lnTo>
                    <a:lnTo>
                      <a:pt x="7" y="87"/>
                    </a:lnTo>
                    <a:lnTo>
                      <a:pt x="3" y="74"/>
                    </a:lnTo>
                    <a:lnTo>
                      <a:pt x="0" y="57"/>
                    </a:lnTo>
                    <a:lnTo>
                      <a:pt x="3" y="41"/>
                    </a:lnTo>
                    <a:lnTo>
                      <a:pt x="8" y="27"/>
                    </a:lnTo>
                    <a:lnTo>
                      <a:pt x="17" y="16"/>
                    </a:lnTo>
                    <a:lnTo>
                      <a:pt x="28" y="7"/>
                    </a:lnTo>
                    <a:lnTo>
                      <a:pt x="43" y="2"/>
                    </a:lnTo>
                    <a:lnTo>
                      <a:pt x="60" y="0"/>
                    </a:lnTo>
                    <a:lnTo>
                      <a:pt x="76" y="2"/>
                    </a:lnTo>
                    <a:lnTo>
                      <a:pt x="90" y="7"/>
                    </a:lnTo>
                    <a:lnTo>
                      <a:pt x="102" y="14"/>
                    </a:lnTo>
                    <a:lnTo>
                      <a:pt x="111" y="27"/>
                    </a:lnTo>
                    <a:lnTo>
                      <a:pt x="116" y="40"/>
                    </a:lnTo>
                    <a:lnTo>
                      <a:pt x="118" y="56"/>
                    </a:lnTo>
                    <a:lnTo>
                      <a:pt x="118" y="58"/>
                    </a:lnTo>
                    <a:lnTo>
                      <a:pt x="118" y="60"/>
                    </a:lnTo>
                    <a:lnTo>
                      <a:pt x="23" y="60"/>
                    </a:lnTo>
                    <a:lnTo>
                      <a:pt x="27" y="75"/>
                    </a:lnTo>
                    <a:lnTo>
                      <a:pt x="36" y="86"/>
                    </a:lnTo>
                    <a:lnTo>
                      <a:pt x="47" y="93"/>
                    </a:lnTo>
                    <a:lnTo>
                      <a:pt x="62" y="95"/>
                    </a:lnTo>
                    <a:lnTo>
                      <a:pt x="69" y="94"/>
                    </a:lnTo>
                    <a:lnTo>
                      <a:pt x="76" y="93"/>
                    </a:lnTo>
                    <a:lnTo>
                      <a:pt x="82" y="90"/>
                    </a:lnTo>
                    <a:lnTo>
                      <a:pt x="88" y="88"/>
                    </a:lnTo>
                    <a:lnTo>
                      <a:pt x="92" y="83"/>
                    </a:lnTo>
                    <a:lnTo>
                      <a:pt x="95" y="78"/>
                    </a:lnTo>
                    <a:close/>
                    <a:moveTo>
                      <a:pt x="23" y="43"/>
                    </a:moveTo>
                    <a:lnTo>
                      <a:pt x="95" y="43"/>
                    </a:lnTo>
                    <a:lnTo>
                      <a:pt x="93" y="36"/>
                    </a:lnTo>
                    <a:lnTo>
                      <a:pt x="90" y="31"/>
                    </a:lnTo>
                    <a:lnTo>
                      <a:pt x="88" y="27"/>
                    </a:lnTo>
                    <a:lnTo>
                      <a:pt x="75" y="19"/>
                    </a:lnTo>
                    <a:lnTo>
                      <a:pt x="60" y="18"/>
                    </a:lnTo>
                    <a:lnTo>
                      <a:pt x="46" y="19"/>
                    </a:lnTo>
                    <a:lnTo>
                      <a:pt x="34" y="24"/>
                    </a:lnTo>
                    <a:lnTo>
                      <a:pt x="30" y="29"/>
                    </a:lnTo>
                    <a:lnTo>
                      <a:pt x="27" y="33"/>
                    </a:lnTo>
                    <a:lnTo>
                      <a:pt x="24" y="37"/>
                    </a:lnTo>
                    <a:lnTo>
                      <a:pt x="23" y="4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96" name="Freeform 1036"/>
              <p:cNvSpPr>
                <a:spLocks/>
              </p:cNvSpPr>
              <p:nvPr/>
            </p:nvSpPr>
            <p:spPr bwMode="auto">
              <a:xfrm>
                <a:off x="2496" y="4018"/>
                <a:ext cx="83" cy="149"/>
              </a:xfrm>
              <a:custGeom>
                <a:avLst/>
                <a:gdLst>
                  <a:gd name="T0" fmla="*/ 73 w 166"/>
                  <a:gd name="T1" fmla="*/ 149 h 149"/>
                  <a:gd name="T2" fmla="*/ 0 w 166"/>
                  <a:gd name="T3" fmla="*/ 0 h 149"/>
                  <a:gd name="T4" fmla="*/ 25 w 166"/>
                  <a:gd name="T5" fmla="*/ 0 h 149"/>
                  <a:gd name="T6" fmla="*/ 74 w 166"/>
                  <a:gd name="T7" fmla="*/ 107 h 149"/>
                  <a:gd name="T8" fmla="*/ 78 w 166"/>
                  <a:gd name="T9" fmla="*/ 120 h 149"/>
                  <a:gd name="T10" fmla="*/ 83 w 166"/>
                  <a:gd name="T11" fmla="*/ 131 h 149"/>
                  <a:gd name="T12" fmla="*/ 87 w 166"/>
                  <a:gd name="T13" fmla="*/ 119 h 149"/>
                  <a:gd name="T14" fmla="*/ 93 w 166"/>
                  <a:gd name="T15" fmla="*/ 107 h 149"/>
                  <a:gd name="T16" fmla="*/ 140 w 166"/>
                  <a:gd name="T17" fmla="*/ 0 h 149"/>
                  <a:gd name="T18" fmla="*/ 166 w 166"/>
                  <a:gd name="T19" fmla="*/ 0 h 149"/>
                  <a:gd name="T20" fmla="*/ 97 w 166"/>
                  <a:gd name="T21" fmla="*/ 149 h 149"/>
                  <a:gd name="T22" fmla="*/ 73 w 166"/>
                  <a:gd name="T23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6" h="149">
                    <a:moveTo>
                      <a:pt x="73" y="149"/>
                    </a:moveTo>
                    <a:lnTo>
                      <a:pt x="0" y="0"/>
                    </a:lnTo>
                    <a:lnTo>
                      <a:pt x="25" y="0"/>
                    </a:lnTo>
                    <a:lnTo>
                      <a:pt x="74" y="107"/>
                    </a:lnTo>
                    <a:lnTo>
                      <a:pt x="78" y="120"/>
                    </a:lnTo>
                    <a:lnTo>
                      <a:pt x="83" y="131"/>
                    </a:lnTo>
                    <a:lnTo>
                      <a:pt x="87" y="119"/>
                    </a:lnTo>
                    <a:lnTo>
                      <a:pt x="93" y="107"/>
                    </a:lnTo>
                    <a:lnTo>
                      <a:pt x="140" y="0"/>
                    </a:lnTo>
                    <a:lnTo>
                      <a:pt x="166" y="0"/>
                    </a:lnTo>
                    <a:lnTo>
                      <a:pt x="97" y="149"/>
                    </a:lnTo>
                    <a:lnTo>
                      <a:pt x="73" y="14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97" name="Freeform 1037"/>
              <p:cNvSpPr>
                <a:spLocks/>
              </p:cNvSpPr>
              <p:nvPr/>
            </p:nvSpPr>
            <p:spPr bwMode="auto">
              <a:xfrm>
                <a:off x="2581" y="4018"/>
                <a:ext cx="30" cy="190"/>
              </a:xfrm>
              <a:custGeom>
                <a:avLst/>
                <a:gdLst>
                  <a:gd name="T0" fmla="*/ 14 w 59"/>
                  <a:gd name="T1" fmla="*/ 190 h 190"/>
                  <a:gd name="T2" fmla="*/ 0 w 59"/>
                  <a:gd name="T3" fmla="*/ 190 h 190"/>
                  <a:gd name="T4" fmla="*/ 20 w 59"/>
                  <a:gd name="T5" fmla="*/ 158 h 190"/>
                  <a:gd name="T6" fmla="*/ 32 w 59"/>
                  <a:gd name="T7" fmla="*/ 127 h 190"/>
                  <a:gd name="T8" fmla="*/ 36 w 59"/>
                  <a:gd name="T9" fmla="*/ 96 h 190"/>
                  <a:gd name="T10" fmla="*/ 35 w 59"/>
                  <a:gd name="T11" fmla="*/ 76 h 190"/>
                  <a:gd name="T12" fmla="*/ 30 w 59"/>
                  <a:gd name="T13" fmla="*/ 58 h 190"/>
                  <a:gd name="T14" fmla="*/ 26 w 59"/>
                  <a:gd name="T15" fmla="*/ 44 h 190"/>
                  <a:gd name="T16" fmla="*/ 19 w 59"/>
                  <a:gd name="T17" fmla="*/ 31 h 190"/>
                  <a:gd name="T18" fmla="*/ 14 w 59"/>
                  <a:gd name="T19" fmla="*/ 23 h 190"/>
                  <a:gd name="T20" fmla="*/ 9 w 59"/>
                  <a:gd name="T21" fmla="*/ 14 h 190"/>
                  <a:gd name="T22" fmla="*/ 0 w 59"/>
                  <a:gd name="T23" fmla="*/ 0 h 190"/>
                  <a:gd name="T24" fmla="*/ 14 w 59"/>
                  <a:gd name="T25" fmla="*/ 0 h 190"/>
                  <a:gd name="T26" fmla="*/ 35 w 59"/>
                  <a:gd name="T27" fmla="*/ 26 h 190"/>
                  <a:gd name="T28" fmla="*/ 49 w 59"/>
                  <a:gd name="T29" fmla="*/ 50 h 190"/>
                  <a:gd name="T30" fmla="*/ 56 w 59"/>
                  <a:gd name="T31" fmla="*/ 73 h 190"/>
                  <a:gd name="T32" fmla="*/ 59 w 59"/>
                  <a:gd name="T33" fmla="*/ 96 h 190"/>
                  <a:gd name="T34" fmla="*/ 56 w 59"/>
                  <a:gd name="T35" fmla="*/ 121 h 190"/>
                  <a:gd name="T36" fmla="*/ 46 w 59"/>
                  <a:gd name="T37" fmla="*/ 146 h 190"/>
                  <a:gd name="T38" fmla="*/ 32 w 59"/>
                  <a:gd name="T39" fmla="*/ 169 h 190"/>
                  <a:gd name="T40" fmla="*/ 14 w 59"/>
                  <a:gd name="T41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190">
                    <a:moveTo>
                      <a:pt x="14" y="190"/>
                    </a:moveTo>
                    <a:lnTo>
                      <a:pt x="0" y="190"/>
                    </a:lnTo>
                    <a:lnTo>
                      <a:pt x="20" y="158"/>
                    </a:lnTo>
                    <a:lnTo>
                      <a:pt x="32" y="127"/>
                    </a:lnTo>
                    <a:lnTo>
                      <a:pt x="36" y="96"/>
                    </a:lnTo>
                    <a:lnTo>
                      <a:pt x="35" y="76"/>
                    </a:lnTo>
                    <a:lnTo>
                      <a:pt x="30" y="58"/>
                    </a:lnTo>
                    <a:lnTo>
                      <a:pt x="26" y="44"/>
                    </a:lnTo>
                    <a:lnTo>
                      <a:pt x="19" y="31"/>
                    </a:lnTo>
                    <a:lnTo>
                      <a:pt x="14" y="23"/>
                    </a:lnTo>
                    <a:lnTo>
                      <a:pt x="9" y="14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35" y="26"/>
                    </a:lnTo>
                    <a:lnTo>
                      <a:pt x="49" y="50"/>
                    </a:lnTo>
                    <a:lnTo>
                      <a:pt x="56" y="73"/>
                    </a:lnTo>
                    <a:lnTo>
                      <a:pt x="59" y="96"/>
                    </a:lnTo>
                    <a:lnTo>
                      <a:pt x="56" y="121"/>
                    </a:lnTo>
                    <a:lnTo>
                      <a:pt x="46" y="146"/>
                    </a:lnTo>
                    <a:lnTo>
                      <a:pt x="32" y="169"/>
                    </a:lnTo>
                    <a:lnTo>
                      <a:pt x="14" y="19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98" name="Freeform 1038"/>
              <p:cNvSpPr>
                <a:spLocks noEditPoints="1"/>
              </p:cNvSpPr>
              <p:nvPr/>
            </p:nvSpPr>
            <p:spPr bwMode="auto">
              <a:xfrm>
                <a:off x="76" y="2190"/>
                <a:ext cx="88" cy="120"/>
              </a:xfrm>
              <a:custGeom>
                <a:avLst/>
                <a:gdLst>
                  <a:gd name="T0" fmla="*/ 178 w 178"/>
                  <a:gd name="T1" fmla="*/ 120 h 120"/>
                  <a:gd name="T2" fmla="*/ 0 w 178"/>
                  <a:gd name="T3" fmla="*/ 120 h 120"/>
                  <a:gd name="T4" fmla="*/ 0 w 178"/>
                  <a:gd name="T5" fmla="*/ 71 h 120"/>
                  <a:gd name="T6" fmla="*/ 0 w 178"/>
                  <a:gd name="T7" fmla="*/ 55 h 120"/>
                  <a:gd name="T8" fmla="*/ 2 w 178"/>
                  <a:gd name="T9" fmla="*/ 44 h 120"/>
                  <a:gd name="T10" fmla="*/ 8 w 178"/>
                  <a:gd name="T11" fmla="*/ 33 h 120"/>
                  <a:gd name="T12" fmla="*/ 15 w 178"/>
                  <a:gd name="T13" fmla="*/ 22 h 120"/>
                  <a:gd name="T14" fmla="*/ 29 w 178"/>
                  <a:gd name="T15" fmla="*/ 13 h 120"/>
                  <a:gd name="T16" fmla="*/ 45 w 178"/>
                  <a:gd name="T17" fmla="*/ 6 h 120"/>
                  <a:gd name="T18" fmla="*/ 65 w 178"/>
                  <a:gd name="T19" fmla="*/ 2 h 120"/>
                  <a:gd name="T20" fmla="*/ 87 w 178"/>
                  <a:gd name="T21" fmla="*/ 0 h 120"/>
                  <a:gd name="T22" fmla="*/ 107 w 178"/>
                  <a:gd name="T23" fmla="*/ 1 h 120"/>
                  <a:gd name="T24" fmla="*/ 123 w 178"/>
                  <a:gd name="T25" fmla="*/ 4 h 120"/>
                  <a:gd name="T26" fmla="*/ 137 w 178"/>
                  <a:gd name="T27" fmla="*/ 8 h 120"/>
                  <a:gd name="T28" fmla="*/ 149 w 178"/>
                  <a:gd name="T29" fmla="*/ 14 h 120"/>
                  <a:gd name="T30" fmla="*/ 158 w 178"/>
                  <a:gd name="T31" fmla="*/ 20 h 120"/>
                  <a:gd name="T32" fmla="*/ 165 w 178"/>
                  <a:gd name="T33" fmla="*/ 27 h 120"/>
                  <a:gd name="T34" fmla="*/ 169 w 178"/>
                  <a:gd name="T35" fmla="*/ 32 h 120"/>
                  <a:gd name="T36" fmla="*/ 172 w 178"/>
                  <a:gd name="T37" fmla="*/ 38 h 120"/>
                  <a:gd name="T38" fmla="*/ 173 w 178"/>
                  <a:gd name="T39" fmla="*/ 44 h 120"/>
                  <a:gd name="T40" fmla="*/ 176 w 178"/>
                  <a:gd name="T41" fmla="*/ 55 h 120"/>
                  <a:gd name="T42" fmla="*/ 178 w 178"/>
                  <a:gd name="T43" fmla="*/ 68 h 120"/>
                  <a:gd name="T44" fmla="*/ 178 w 178"/>
                  <a:gd name="T45" fmla="*/ 120 h 120"/>
                  <a:gd name="T46" fmla="*/ 156 w 178"/>
                  <a:gd name="T47" fmla="*/ 101 h 120"/>
                  <a:gd name="T48" fmla="*/ 156 w 178"/>
                  <a:gd name="T49" fmla="*/ 70 h 120"/>
                  <a:gd name="T50" fmla="*/ 156 w 178"/>
                  <a:gd name="T51" fmla="*/ 57 h 120"/>
                  <a:gd name="T52" fmla="*/ 153 w 178"/>
                  <a:gd name="T53" fmla="*/ 47 h 120"/>
                  <a:gd name="T54" fmla="*/ 150 w 178"/>
                  <a:gd name="T55" fmla="*/ 42 h 120"/>
                  <a:gd name="T56" fmla="*/ 147 w 178"/>
                  <a:gd name="T57" fmla="*/ 38 h 120"/>
                  <a:gd name="T58" fmla="*/ 145 w 178"/>
                  <a:gd name="T59" fmla="*/ 35 h 120"/>
                  <a:gd name="T60" fmla="*/ 137 w 178"/>
                  <a:gd name="T61" fmla="*/ 30 h 120"/>
                  <a:gd name="T62" fmla="*/ 130 w 178"/>
                  <a:gd name="T63" fmla="*/ 26 h 120"/>
                  <a:gd name="T64" fmla="*/ 121 w 178"/>
                  <a:gd name="T65" fmla="*/ 24 h 120"/>
                  <a:gd name="T66" fmla="*/ 106 w 178"/>
                  <a:gd name="T67" fmla="*/ 20 h 120"/>
                  <a:gd name="T68" fmla="*/ 87 w 178"/>
                  <a:gd name="T69" fmla="*/ 19 h 120"/>
                  <a:gd name="T70" fmla="*/ 62 w 178"/>
                  <a:gd name="T71" fmla="*/ 21 h 120"/>
                  <a:gd name="T72" fmla="*/ 44 w 178"/>
                  <a:gd name="T73" fmla="*/ 27 h 120"/>
                  <a:gd name="T74" fmla="*/ 38 w 178"/>
                  <a:gd name="T75" fmla="*/ 31 h 120"/>
                  <a:gd name="T76" fmla="*/ 32 w 178"/>
                  <a:gd name="T77" fmla="*/ 36 h 120"/>
                  <a:gd name="T78" fmla="*/ 28 w 178"/>
                  <a:gd name="T79" fmla="*/ 41 h 120"/>
                  <a:gd name="T80" fmla="*/ 23 w 178"/>
                  <a:gd name="T81" fmla="*/ 45 h 120"/>
                  <a:gd name="T82" fmla="*/ 22 w 178"/>
                  <a:gd name="T83" fmla="*/ 55 h 120"/>
                  <a:gd name="T84" fmla="*/ 21 w 178"/>
                  <a:gd name="T85" fmla="*/ 71 h 120"/>
                  <a:gd name="T86" fmla="*/ 21 w 178"/>
                  <a:gd name="T87" fmla="*/ 101 h 120"/>
                  <a:gd name="T88" fmla="*/ 156 w 178"/>
                  <a:gd name="T89" fmla="*/ 10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8" h="120">
                    <a:moveTo>
                      <a:pt x="178" y="120"/>
                    </a:moveTo>
                    <a:lnTo>
                      <a:pt x="0" y="120"/>
                    </a:lnTo>
                    <a:lnTo>
                      <a:pt x="0" y="71"/>
                    </a:lnTo>
                    <a:lnTo>
                      <a:pt x="0" y="55"/>
                    </a:lnTo>
                    <a:lnTo>
                      <a:pt x="2" y="44"/>
                    </a:lnTo>
                    <a:lnTo>
                      <a:pt x="8" y="33"/>
                    </a:lnTo>
                    <a:lnTo>
                      <a:pt x="15" y="22"/>
                    </a:lnTo>
                    <a:lnTo>
                      <a:pt x="29" y="13"/>
                    </a:lnTo>
                    <a:lnTo>
                      <a:pt x="45" y="6"/>
                    </a:lnTo>
                    <a:lnTo>
                      <a:pt x="65" y="2"/>
                    </a:lnTo>
                    <a:lnTo>
                      <a:pt x="87" y="0"/>
                    </a:lnTo>
                    <a:lnTo>
                      <a:pt x="107" y="1"/>
                    </a:lnTo>
                    <a:lnTo>
                      <a:pt x="123" y="4"/>
                    </a:lnTo>
                    <a:lnTo>
                      <a:pt x="137" y="8"/>
                    </a:lnTo>
                    <a:lnTo>
                      <a:pt x="149" y="14"/>
                    </a:lnTo>
                    <a:lnTo>
                      <a:pt x="158" y="20"/>
                    </a:lnTo>
                    <a:lnTo>
                      <a:pt x="165" y="27"/>
                    </a:lnTo>
                    <a:lnTo>
                      <a:pt x="169" y="32"/>
                    </a:lnTo>
                    <a:lnTo>
                      <a:pt x="172" y="38"/>
                    </a:lnTo>
                    <a:lnTo>
                      <a:pt x="173" y="44"/>
                    </a:lnTo>
                    <a:lnTo>
                      <a:pt x="176" y="55"/>
                    </a:lnTo>
                    <a:lnTo>
                      <a:pt x="178" y="68"/>
                    </a:lnTo>
                    <a:lnTo>
                      <a:pt x="178" y="120"/>
                    </a:lnTo>
                    <a:close/>
                    <a:moveTo>
                      <a:pt x="156" y="101"/>
                    </a:moveTo>
                    <a:lnTo>
                      <a:pt x="156" y="70"/>
                    </a:lnTo>
                    <a:lnTo>
                      <a:pt x="156" y="57"/>
                    </a:lnTo>
                    <a:lnTo>
                      <a:pt x="153" y="47"/>
                    </a:lnTo>
                    <a:lnTo>
                      <a:pt x="150" y="42"/>
                    </a:lnTo>
                    <a:lnTo>
                      <a:pt x="147" y="38"/>
                    </a:lnTo>
                    <a:lnTo>
                      <a:pt x="145" y="35"/>
                    </a:lnTo>
                    <a:lnTo>
                      <a:pt x="137" y="30"/>
                    </a:lnTo>
                    <a:lnTo>
                      <a:pt x="130" y="26"/>
                    </a:lnTo>
                    <a:lnTo>
                      <a:pt x="121" y="24"/>
                    </a:lnTo>
                    <a:lnTo>
                      <a:pt x="106" y="20"/>
                    </a:lnTo>
                    <a:lnTo>
                      <a:pt x="87" y="19"/>
                    </a:lnTo>
                    <a:lnTo>
                      <a:pt x="62" y="21"/>
                    </a:lnTo>
                    <a:lnTo>
                      <a:pt x="44" y="27"/>
                    </a:lnTo>
                    <a:lnTo>
                      <a:pt x="38" y="31"/>
                    </a:lnTo>
                    <a:lnTo>
                      <a:pt x="32" y="36"/>
                    </a:lnTo>
                    <a:lnTo>
                      <a:pt x="28" y="41"/>
                    </a:lnTo>
                    <a:lnTo>
                      <a:pt x="23" y="45"/>
                    </a:lnTo>
                    <a:lnTo>
                      <a:pt x="22" y="55"/>
                    </a:lnTo>
                    <a:lnTo>
                      <a:pt x="21" y="71"/>
                    </a:lnTo>
                    <a:lnTo>
                      <a:pt x="21" y="101"/>
                    </a:lnTo>
                    <a:lnTo>
                      <a:pt x="156" y="10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799" name="Freeform 1039"/>
              <p:cNvSpPr>
                <a:spLocks noEditPoints="1"/>
              </p:cNvSpPr>
              <p:nvPr/>
            </p:nvSpPr>
            <p:spPr bwMode="auto">
              <a:xfrm>
                <a:off x="99" y="2074"/>
                <a:ext cx="66" cy="96"/>
              </a:xfrm>
              <a:custGeom>
                <a:avLst/>
                <a:gdLst>
                  <a:gd name="T0" fmla="*/ 121 w 132"/>
                  <a:gd name="T1" fmla="*/ 32 h 96"/>
                  <a:gd name="T2" fmla="*/ 129 w 132"/>
                  <a:gd name="T3" fmla="*/ 44 h 96"/>
                  <a:gd name="T4" fmla="*/ 132 w 132"/>
                  <a:gd name="T5" fmla="*/ 62 h 96"/>
                  <a:gd name="T6" fmla="*/ 122 w 132"/>
                  <a:gd name="T7" fmla="*/ 88 h 96"/>
                  <a:gd name="T8" fmla="*/ 96 w 132"/>
                  <a:gd name="T9" fmla="*/ 96 h 96"/>
                  <a:gd name="T10" fmla="*/ 79 w 132"/>
                  <a:gd name="T11" fmla="*/ 94 h 96"/>
                  <a:gd name="T12" fmla="*/ 66 w 132"/>
                  <a:gd name="T13" fmla="*/ 84 h 96"/>
                  <a:gd name="T14" fmla="*/ 59 w 132"/>
                  <a:gd name="T15" fmla="*/ 73 h 96"/>
                  <a:gd name="T16" fmla="*/ 57 w 132"/>
                  <a:gd name="T17" fmla="*/ 64 h 96"/>
                  <a:gd name="T18" fmla="*/ 51 w 132"/>
                  <a:gd name="T19" fmla="*/ 41 h 96"/>
                  <a:gd name="T20" fmla="*/ 44 w 132"/>
                  <a:gd name="T21" fmla="*/ 28 h 96"/>
                  <a:gd name="T22" fmla="*/ 36 w 132"/>
                  <a:gd name="T23" fmla="*/ 29 h 96"/>
                  <a:gd name="T24" fmla="*/ 25 w 132"/>
                  <a:gd name="T25" fmla="*/ 32 h 96"/>
                  <a:gd name="T26" fmla="*/ 21 w 132"/>
                  <a:gd name="T27" fmla="*/ 40 h 96"/>
                  <a:gd name="T28" fmla="*/ 20 w 132"/>
                  <a:gd name="T29" fmla="*/ 50 h 96"/>
                  <a:gd name="T30" fmla="*/ 21 w 132"/>
                  <a:gd name="T31" fmla="*/ 62 h 96"/>
                  <a:gd name="T32" fmla="*/ 28 w 132"/>
                  <a:gd name="T33" fmla="*/ 71 h 96"/>
                  <a:gd name="T34" fmla="*/ 40 w 132"/>
                  <a:gd name="T35" fmla="*/ 76 h 96"/>
                  <a:gd name="T36" fmla="*/ 30 w 132"/>
                  <a:gd name="T37" fmla="*/ 93 h 96"/>
                  <a:gd name="T38" fmla="*/ 17 w 132"/>
                  <a:gd name="T39" fmla="*/ 87 h 96"/>
                  <a:gd name="T40" fmla="*/ 7 w 132"/>
                  <a:gd name="T41" fmla="*/ 77 h 96"/>
                  <a:gd name="T42" fmla="*/ 0 w 132"/>
                  <a:gd name="T43" fmla="*/ 60 h 96"/>
                  <a:gd name="T44" fmla="*/ 0 w 132"/>
                  <a:gd name="T45" fmla="*/ 35 h 96"/>
                  <a:gd name="T46" fmla="*/ 5 w 132"/>
                  <a:gd name="T47" fmla="*/ 20 h 96"/>
                  <a:gd name="T48" fmla="*/ 12 w 132"/>
                  <a:gd name="T49" fmla="*/ 13 h 96"/>
                  <a:gd name="T50" fmla="*/ 21 w 132"/>
                  <a:gd name="T51" fmla="*/ 8 h 96"/>
                  <a:gd name="T52" fmla="*/ 33 w 132"/>
                  <a:gd name="T53" fmla="*/ 7 h 96"/>
                  <a:gd name="T54" fmla="*/ 47 w 132"/>
                  <a:gd name="T55" fmla="*/ 7 h 96"/>
                  <a:gd name="T56" fmla="*/ 98 w 132"/>
                  <a:gd name="T57" fmla="*/ 6 h 96"/>
                  <a:gd name="T58" fmla="*/ 122 w 132"/>
                  <a:gd name="T59" fmla="*/ 3 h 96"/>
                  <a:gd name="T60" fmla="*/ 131 w 132"/>
                  <a:gd name="T61" fmla="*/ 19 h 96"/>
                  <a:gd name="T62" fmla="*/ 121 w 132"/>
                  <a:gd name="T63" fmla="*/ 24 h 96"/>
                  <a:gd name="T64" fmla="*/ 69 w 132"/>
                  <a:gd name="T65" fmla="*/ 28 h 96"/>
                  <a:gd name="T66" fmla="*/ 76 w 132"/>
                  <a:gd name="T67" fmla="*/ 54 h 96"/>
                  <a:gd name="T68" fmla="*/ 77 w 132"/>
                  <a:gd name="T69" fmla="*/ 65 h 96"/>
                  <a:gd name="T70" fmla="*/ 82 w 132"/>
                  <a:gd name="T71" fmla="*/ 72 h 96"/>
                  <a:gd name="T72" fmla="*/ 90 w 132"/>
                  <a:gd name="T73" fmla="*/ 77 h 96"/>
                  <a:gd name="T74" fmla="*/ 99 w 132"/>
                  <a:gd name="T75" fmla="*/ 77 h 96"/>
                  <a:gd name="T76" fmla="*/ 108 w 132"/>
                  <a:gd name="T77" fmla="*/ 72 h 96"/>
                  <a:gd name="T78" fmla="*/ 112 w 132"/>
                  <a:gd name="T79" fmla="*/ 64 h 96"/>
                  <a:gd name="T80" fmla="*/ 112 w 132"/>
                  <a:gd name="T81" fmla="*/ 52 h 96"/>
                  <a:gd name="T82" fmla="*/ 106 w 132"/>
                  <a:gd name="T83" fmla="*/ 42 h 96"/>
                  <a:gd name="T84" fmla="*/ 99 w 132"/>
                  <a:gd name="T85" fmla="*/ 34 h 96"/>
                  <a:gd name="T86" fmla="*/ 89 w 132"/>
                  <a:gd name="T87" fmla="*/ 29 h 96"/>
                  <a:gd name="T88" fmla="*/ 74 w 132"/>
                  <a:gd name="T89" fmla="*/ 2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2" h="96">
                    <a:moveTo>
                      <a:pt x="115" y="26"/>
                    </a:moveTo>
                    <a:lnTo>
                      <a:pt x="121" y="32"/>
                    </a:lnTo>
                    <a:lnTo>
                      <a:pt x="125" y="38"/>
                    </a:lnTo>
                    <a:lnTo>
                      <a:pt x="129" y="44"/>
                    </a:lnTo>
                    <a:lnTo>
                      <a:pt x="132" y="53"/>
                    </a:lnTo>
                    <a:lnTo>
                      <a:pt x="132" y="62"/>
                    </a:lnTo>
                    <a:lnTo>
                      <a:pt x="131" y="77"/>
                    </a:lnTo>
                    <a:lnTo>
                      <a:pt x="122" y="88"/>
                    </a:lnTo>
                    <a:lnTo>
                      <a:pt x="111" y="95"/>
                    </a:lnTo>
                    <a:lnTo>
                      <a:pt x="96" y="96"/>
                    </a:lnTo>
                    <a:lnTo>
                      <a:pt x="86" y="96"/>
                    </a:lnTo>
                    <a:lnTo>
                      <a:pt x="79" y="94"/>
                    </a:lnTo>
                    <a:lnTo>
                      <a:pt x="72" y="90"/>
                    </a:lnTo>
                    <a:lnTo>
                      <a:pt x="66" y="84"/>
                    </a:lnTo>
                    <a:lnTo>
                      <a:pt x="62" y="79"/>
                    </a:lnTo>
                    <a:lnTo>
                      <a:pt x="59" y="73"/>
                    </a:lnTo>
                    <a:lnTo>
                      <a:pt x="57" y="69"/>
                    </a:lnTo>
                    <a:lnTo>
                      <a:pt x="57" y="64"/>
                    </a:lnTo>
                    <a:lnTo>
                      <a:pt x="56" y="58"/>
                    </a:lnTo>
                    <a:lnTo>
                      <a:pt x="51" y="41"/>
                    </a:lnTo>
                    <a:lnTo>
                      <a:pt x="49" y="28"/>
                    </a:lnTo>
                    <a:lnTo>
                      <a:pt x="44" y="28"/>
                    </a:lnTo>
                    <a:lnTo>
                      <a:pt x="43" y="28"/>
                    </a:lnTo>
                    <a:lnTo>
                      <a:pt x="36" y="29"/>
                    </a:lnTo>
                    <a:lnTo>
                      <a:pt x="30" y="30"/>
                    </a:lnTo>
                    <a:lnTo>
                      <a:pt x="25" y="32"/>
                    </a:lnTo>
                    <a:lnTo>
                      <a:pt x="24" y="36"/>
                    </a:lnTo>
                    <a:lnTo>
                      <a:pt x="21" y="40"/>
                    </a:lnTo>
                    <a:lnTo>
                      <a:pt x="20" y="46"/>
                    </a:lnTo>
                    <a:lnTo>
                      <a:pt x="20" y="50"/>
                    </a:lnTo>
                    <a:lnTo>
                      <a:pt x="20" y="58"/>
                    </a:lnTo>
                    <a:lnTo>
                      <a:pt x="21" y="62"/>
                    </a:lnTo>
                    <a:lnTo>
                      <a:pt x="24" y="67"/>
                    </a:lnTo>
                    <a:lnTo>
                      <a:pt x="28" y="71"/>
                    </a:lnTo>
                    <a:lnTo>
                      <a:pt x="33" y="73"/>
                    </a:lnTo>
                    <a:lnTo>
                      <a:pt x="40" y="76"/>
                    </a:lnTo>
                    <a:lnTo>
                      <a:pt x="37" y="95"/>
                    </a:lnTo>
                    <a:lnTo>
                      <a:pt x="30" y="93"/>
                    </a:lnTo>
                    <a:lnTo>
                      <a:pt x="23" y="90"/>
                    </a:lnTo>
                    <a:lnTo>
                      <a:pt x="17" y="87"/>
                    </a:lnTo>
                    <a:lnTo>
                      <a:pt x="11" y="83"/>
                    </a:lnTo>
                    <a:lnTo>
                      <a:pt x="7" y="77"/>
                    </a:lnTo>
                    <a:lnTo>
                      <a:pt x="4" y="71"/>
                    </a:lnTo>
                    <a:lnTo>
                      <a:pt x="0" y="60"/>
                    </a:lnTo>
                    <a:lnTo>
                      <a:pt x="0" y="47"/>
                    </a:lnTo>
                    <a:lnTo>
                      <a:pt x="0" y="35"/>
                    </a:lnTo>
                    <a:lnTo>
                      <a:pt x="2" y="25"/>
                    </a:lnTo>
                    <a:lnTo>
                      <a:pt x="5" y="20"/>
                    </a:lnTo>
                    <a:lnTo>
                      <a:pt x="10" y="17"/>
                    </a:lnTo>
                    <a:lnTo>
                      <a:pt x="12" y="13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7" y="7"/>
                    </a:lnTo>
                    <a:lnTo>
                      <a:pt x="33" y="7"/>
                    </a:lnTo>
                    <a:lnTo>
                      <a:pt x="38" y="7"/>
                    </a:lnTo>
                    <a:lnTo>
                      <a:pt x="47" y="7"/>
                    </a:lnTo>
                    <a:lnTo>
                      <a:pt x="74" y="7"/>
                    </a:lnTo>
                    <a:lnTo>
                      <a:pt x="98" y="6"/>
                    </a:lnTo>
                    <a:lnTo>
                      <a:pt x="112" y="6"/>
                    </a:lnTo>
                    <a:lnTo>
                      <a:pt x="122" y="3"/>
                    </a:lnTo>
                    <a:lnTo>
                      <a:pt x="131" y="0"/>
                    </a:lnTo>
                    <a:lnTo>
                      <a:pt x="131" y="19"/>
                    </a:lnTo>
                    <a:lnTo>
                      <a:pt x="125" y="23"/>
                    </a:lnTo>
                    <a:lnTo>
                      <a:pt x="121" y="24"/>
                    </a:lnTo>
                    <a:lnTo>
                      <a:pt x="115" y="26"/>
                    </a:lnTo>
                    <a:close/>
                    <a:moveTo>
                      <a:pt x="69" y="28"/>
                    </a:moveTo>
                    <a:lnTo>
                      <a:pt x="73" y="40"/>
                    </a:lnTo>
                    <a:lnTo>
                      <a:pt x="76" y="54"/>
                    </a:lnTo>
                    <a:lnTo>
                      <a:pt x="77" y="60"/>
                    </a:lnTo>
                    <a:lnTo>
                      <a:pt x="77" y="65"/>
                    </a:lnTo>
                    <a:lnTo>
                      <a:pt x="79" y="69"/>
                    </a:lnTo>
                    <a:lnTo>
                      <a:pt x="82" y="72"/>
                    </a:lnTo>
                    <a:lnTo>
                      <a:pt x="86" y="75"/>
                    </a:lnTo>
                    <a:lnTo>
                      <a:pt x="90" y="77"/>
                    </a:lnTo>
                    <a:lnTo>
                      <a:pt x="95" y="77"/>
                    </a:lnTo>
                    <a:lnTo>
                      <a:pt x="99" y="77"/>
                    </a:lnTo>
                    <a:lnTo>
                      <a:pt x="103" y="76"/>
                    </a:lnTo>
                    <a:lnTo>
                      <a:pt x="108" y="72"/>
                    </a:lnTo>
                    <a:lnTo>
                      <a:pt x="111" y="69"/>
                    </a:lnTo>
                    <a:lnTo>
                      <a:pt x="112" y="64"/>
                    </a:lnTo>
                    <a:lnTo>
                      <a:pt x="112" y="58"/>
                    </a:lnTo>
                    <a:lnTo>
                      <a:pt x="112" y="52"/>
                    </a:lnTo>
                    <a:lnTo>
                      <a:pt x="109" y="47"/>
                    </a:lnTo>
                    <a:lnTo>
                      <a:pt x="106" y="42"/>
                    </a:lnTo>
                    <a:lnTo>
                      <a:pt x="103" y="37"/>
                    </a:lnTo>
                    <a:lnTo>
                      <a:pt x="99" y="34"/>
                    </a:lnTo>
                    <a:lnTo>
                      <a:pt x="93" y="31"/>
                    </a:lnTo>
                    <a:lnTo>
                      <a:pt x="89" y="29"/>
                    </a:lnTo>
                    <a:lnTo>
                      <a:pt x="83" y="29"/>
                    </a:lnTo>
                    <a:lnTo>
                      <a:pt x="74" y="28"/>
                    </a:lnTo>
                    <a:lnTo>
                      <a:pt x="69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00" name="Freeform 1040"/>
              <p:cNvSpPr>
                <a:spLocks/>
              </p:cNvSpPr>
              <p:nvPr/>
            </p:nvSpPr>
            <p:spPr bwMode="auto">
              <a:xfrm>
                <a:off x="78" y="2010"/>
                <a:ext cx="87" cy="52"/>
              </a:xfrm>
              <a:custGeom>
                <a:avLst/>
                <a:gdLst>
                  <a:gd name="T0" fmla="*/ 154 w 174"/>
                  <a:gd name="T1" fmla="*/ 2 h 52"/>
                  <a:gd name="T2" fmla="*/ 173 w 174"/>
                  <a:gd name="T3" fmla="*/ 0 h 52"/>
                  <a:gd name="T4" fmla="*/ 174 w 174"/>
                  <a:gd name="T5" fmla="*/ 7 h 52"/>
                  <a:gd name="T6" fmla="*/ 174 w 174"/>
                  <a:gd name="T7" fmla="*/ 13 h 52"/>
                  <a:gd name="T8" fmla="*/ 174 w 174"/>
                  <a:gd name="T9" fmla="*/ 19 h 52"/>
                  <a:gd name="T10" fmla="*/ 173 w 174"/>
                  <a:gd name="T11" fmla="*/ 24 h 52"/>
                  <a:gd name="T12" fmla="*/ 171 w 174"/>
                  <a:gd name="T13" fmla="*/ 29 h 52"/>
                  <a:gd name="T14" fmla="*/ 168 w 174"/>
                  <a:gd name="T15" fmla="*/ 31 h 52"/>
                  <a:gd name="T16" fmla="*/ 166 w 174"/>
                  <a:gd name="T17" fmla="*/ 35 h 52"/>
                  <a:gd name="T18" fmla="*/ 161 w 174"/>
                  <a:gd name="T19" fmla="*/ 36 h 52"/>
                  <a:gd name="T20" fmla="*/ 153 w 174"/>
                  <a:gd name="T21" fmla="*/ 37 h 52"/>
                  <a:gd name="T22" fmla="*/ 137 w 174"/>
                  <a:gd name="T23" fmla="*/ 38 h 52"/>
                  <a:gd name="T24" fmla="*/ 65 w 174"/>
                  <a:gd name="T25" fmla="*/ 38 h 52"/>
                  <a:gd name="T26" fmla="*/ 65 w 174"/>
                  <a:gd name="T27" fmla="*/ 52 h 52"/>
                  <a:gd name="T28" fmla="*/ 43 w 174"/>
                  <a:gd name="T29" fmla="*/ 52 h 52"/>
                  <a:gd name="T30" fmla="*/ 43 w 174"/>
                  <a:gd name="T31" fmla="*/ 38 h 52"/>
                  <a:gd name="T32" fmla="*/ 13 w 174"/>
                  <a:gd name="T33" fmla="*/ 38 h 52"/>
                  <a:gd name="T34" fmla="*/ 0 w 174"/>
                  <a:gd name="T35" fmla="*/ 19 h 52"/>
                  <a:gd name="T36" fmla="*/ 43 w 174"/>
                  <a:gd name="T37" fmla="*/ 19 h 52"/>
                  <a:gd name="T38" fmla="*/ 43 w 174"/>
                  <a:gd name="T39" fmla="*/ 2 h 52"/>
                  <a:gd name="T40" fmla="*/ 65 w 174"/>
                  <a:gd name="T41" fmla="*/ 2 h 52"/>
                  <a:gd name="T42" fmla="*/ 65 w 174"/>
                  <a:gd name="T43" fmla="*/ 19 h 52"/>
                  <a:gd name="T44" fmla="*/ 137 w 174"/>
                  <a:gd name="T45" fmla="*/ 19 h 52"/>
                  <a:gd name="T46" fmla="*/ 142 w 174"/>
                  <a:gd name="T47" fmla="*/ 19 h 52"/>
                  <a:gd name="T48" fmla="*/ 147 w 174"/>
                  <a:gd name="T49" fmla="*/ 18 h 52"/>
                  <a:gd name="T50" fmla="*/ 148 w 174"/>
                  <a:gd name="T51" fmla="*/ 18 h 52"/>
                  <a:gd name="T52" fmla="*/ 151 w 174"/>
                  <a:gd name="T53" fmla="*/ 17 h 52"/>
                  <a:gd name="T54" fmla="*/ 153 w 174"/>
                  <a:gd name="T55" fmla="*/ 16 h 52"/>
                  <a:gd name="T56" fmla="*/ 154 w 174"/>
                  <a:gd name="T57" fmla="*/ 13 h 52"/>
                  <a:gd name="T58" fmla="*/ 154 w 174"/>
                  <a:gd name="T59" fmla="*/ 9 h 52"/>
                  <a:gd name="T60" fmla="*/ 154 w 174"/>
                  <a:gd name="T61" fmla="*/ 6 h 52"/>
                  <a:gd name="T62" fmla="*/ 154 w 174"/>
                  <a:gd name="T63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4" h="52">
                    <a:moveTo>
                      <a:pt x="154" y="2"/>
                    </a:moveTo>
                    <a:lnTo>
                      <a:pt x="173" y="0"/>
                    </a:lnTo>
                    <a:lnTo>
                      <a:pt x="174" y="7"/>
                    </a:lnTo>
                    <a:lnTo>
                      <a:pt x="174" y="13"/>
                    </a:lnTo>
                    <a:lnTo>
                      <a:pt x="174" y="19"/>
                    </a:lnTo>
                    <a:lnTo>
                      <a:pt x="173" y="24"/>
                    </a:lnTo>
                    <a:lnTo>
                      <a:pt x="171" y="29"/>
                    </a:lnTo>
                    <a:lnTo>
                      <a:pt x="168" y="31"/>
                    </a:lnTo>
                    <a:lnTo>
                      <a:pt x="166" y="35"/>
                    </a:lnTo>
                    <a:lnTo>
                      <a:pt x="161" y="36"/>
                    </a:lnTo>
                    <a:lnTo>
                      <a:pt x="153" y="37"/>
                    </a:lnTo>
                    <a:lnTo>
                      <a:pt x="137" y="38"/>
                    </a:lnTo>
                    <a:lnTo>
                      <a:pt x="65" y="38"/>
                    </a:lnTo>
                    <a:lnTo>
                      <a:pt x="65" y="52"/>
                    </a:lnTo>
                    <a:lnTo>
                      <a:pt x="43" y="52"/>
                    </a:lnTo>
                    <a:lnTo>
                      <a:pt x="43" y="38"/>
                    </a:lnTo>
                    <a:lnTo>
                      <a:pt x="13" y="38"/>
                    </a:lnTo>
                    <a:lnTo>
                      <a:pt x="0" y="19"/>
                    </a:lnTo>
                    <a:lnTo>
                      <a:pt x="43" y="19"/>
                    </a:lnTo>
                    <a:lnTo>
                      <a:pt x="43" y="2"/>
                    </a:lnTo>
                    <a:lnTo>
                      <a:pt x="65" y="2"/>
                    </a:lnTo>
                    <a:lnTo>
                      <a:pt x="65" y="19"/>
                    </a:lnTo>
                    <a:lnTo>
                      <a:pt x="137" y="19"/>
                    </a:lnTo>
                    <a:lnTo>
                      <a:pt x="142" y="19"/>
                    </a:lnTo>
                    <a:lnTo>
                      <a:pt x="147" y="18"/>
                    </a:lnTo>
                    <a:lnTo>
                      <a:pt x="148" y="18"/>
                    </a:lnTo>
                    <a:lnTo>
                      <a:pt x="151" y="17"/>
                    </a:lnTo>
                    <a:lnTo>
                      <a:pt x="153" y="16"/>
                    </a:lnTo>
                    <a:lnTo>
                      <a:pt x="154" y="13"/>
                    </a:lnTo>
                    <a:lnTo>
                      <a:pt x="154" y="9"/>
                    </a:lnTo>
                    <a:lnTo>
                      <a:pt x="154" y="6"/>
                    </a:lnTo>
                    <a:lnTo>
                      <a:pt x="154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01" name="Freeform 1041"/>
              <p:cNvSpPr>
                <a:spLocks noEditPoints="1"/>
              </p:cNvSpPr>
              <p:nvPr/>
            </p:nvSpPr>
            <p:spPr bwMode="auto">
              <a:xfrm>
                <a:off x="99" y="1902"/>
                <a:ext cx="66" cy="97"/>
              </a:xfrm>
              <a:custGeom>
                <a:avLst/>
                <a:gdLst>
                  <a:gd name="T0" fmla="*/ 121 w 132"/>
                  <a:gd name="T1" fmla="*/ 32 h 97"/>
                  <a:gd name="T2" fmla="*/ 129 w 132"/>
                  <a:gd name="T3" fmla="*/ 44 h 97"/>
                  <a:gd name="T4" fmla="*/ 132 w 132"/>
                  <a:gd name="T5" fmla="*/ 63 h 97"/>
                  <a:gd name="T6" fmla="*/ 122 w 132"/>
                  <a:gd name="T7" fmla="*/ 89 h 97"/>
                  <a:gd name="T8" fmla="*/ 96 w 132"/>
                  <a:gd name="T9" fmla="*/ 97 h 97"/>
                  <a:gd name="T10" fmla="*/ 79 w 132"/>
                  <a:gd name="T11" fmla="*/ 93 h 97"/>
                  <a:gd name="T12" fmla="*/ 66 w 132"/>
                  <a:gd name="T13" fmla="*/ 85 h 97"/>
                  <a:gd name="T14" fmla="*/ 59 w 132"/>
                  <a:gd name="T15" fmla="*/ 73 h 97"/>
                  <a:gd name="T16" fmla="*/ 57 w 132"/>
                  <a:gd name="T17" fmla="*/ 64 h 97"/>
                  <a:gd name="T18" fmla="*/ 51 w 132"/>
                  <a:gd name="T19" fmla="*/ 40 h 97"/>
                  <a:gd name="T20" fmla="*/ 44 w 132"/>
                  <a:gd name="T21" fmla="*/ 28 h 97"/>
                  <a:gd name="T22" fmla="*/ 36 w 132"/>
                  <a:gd name="T23" fmla="*/ 28 h 97"/>
                  <a:gd name="T24" fmla="*/ 25 w 132"/>
                  <a:gd name="T25" fmla="*/ 33 h 97"/>
                  <a:gd name="T26" fmla="*/ 21 w 132"/>
                  <a:gd name="T27" fmla="*/ 40 h 97"/>
                  <a:gd name="T28" fmla="*/ 20 w 132"/>
                  <a:gd name="T29" fmla="*/ 51 h 97"/>
                  <a:gd name="T30" fmla="*/ 21 w 132"/>
                  <a:gd name="T31" fmla="*/ 63 h 97"/>
                  <a:gd name="T32" fmla="*/ 28 w 132"/>
                  <a:gd name="T33" fmla="*/ 70 h 97"/>
                  <a:gd name="T34" fmla="*/ 40 w 132"/>
                  <a:gd name="T35" fmla="*/ 75 h 97"/>
                  <a:gd name="T36" fmla="*/ 30 w 132"/>
                  <a:gd name="T37" fmla="*/ 93 h 97"/>
                  <a:gd name="T38" fmla="*/ 17 w 132"/>
                  <a:gd name="T39" fmla="*/ 87 h 97"/>
                  <a:gd name="T40" fmla="*/ 7 w 132"/>
                  <a:gd name="T41" fmla="*/ 78 h 97"/>
                  <a:gd name="T42" fmla="*/ 0 w 132"/>
                  <a:gd name="T43" fmla="*/ 60 h 97"/>
                  <a:gd name="T44" fmla="*/ 0 w 132"/>
                  <a:gd name="T45" fmla="*/ 35 h 97"/>
                  <a:gd name="T46" fmla="*/ 5 w 132"/>
                  <a:gd name="T47" fmla="*/ 20 h 97"/>
                  <a:gd name="T48" fmla="*/ 12 w 132"/>
                  <a:gd name="T49" fmla="*/ 13 h 97"/>
                  <a:gd name="T50" fmla="*/ 21 w 132"/>
                  <a:gd name="T51" fmla="*/ 9 h 97"/>
                  <a:gd name="T52" fmla="*/ 33 w 132"/>
                  <a:gd name="T53" fmla="*/ 6 h 97"/>
                  <a:gd name="T54" fmla="*/ 47 w 132"/>
                  <a:gd name="T55" fmla="*/ 6 h 97"/>
                  <a:gd name="T56" fmla="*/ 98 w 132"/>
                  <a:gd name="T57" fmla="*/ 6 h 97"/>
                  <a:gd name="T58" fmla="*/ 122 w 132"/>
                  <a:gd name="T59" fmla="*/ 3 h 97"/>
                  <a:gd name="T60" fmla="*/ 131 w 132"/>
                  <a:gd name="T61" fmla="*/ 20 h 97"/>
                  <a:gd name="T62" fmla="*/ 121 w 132"/>
                  <a:gd name="T63" fmla="*/ 25 h 97"/>
                  <a:gd name="T64" fmla="*/ 69 w 132"/>
                  <a:gd name="T65" fmla="*/ 28 h 97"/>
                  <a:gd name="T66" fmla="*/ 76 w 132"/>
                  <a:gd name="T67" fmla="*/ 55 h 97"/>
                  <a:gd name="T68" fmla="*/ 77 w 132"/>
                  <a:gd name="T69" fmla="*/ 66 h 97"/>
                  <a:gd name="T70" fmla="*/ 82 w 132"/>
                  <a:gd name="T71" fmla="*/ 73 h 97"/>
                  <a:gd name="T72" fmla="*/ 90 w 132"/>
                  <a:gd name="T73" fmla="*/ 76 h 97"/>
                  <a:gd name="T74" fmla="*/ 99 w 132"/>
                  <a:gd name="T75" fmla="*/ 76 h 97"/>
                  <a:gd name="T76" fmla="*/ 108 w 132"/>
                  <a:gd name="T77" fmla="*/ 73 h 97"/>
                  <a:gd name="T78" fmla="*/ 112 w 132"/>
                  <a:gd name="T79" fmla="*/ 64 h 97"/>
                  <a:gd name="T80" fmla="*/ 112 w 132"/>
                  <a:gd name="T81" fmla="*/ 52 h 97"/>
                  <a:gd name="T82" fmla="*/ 106 w 132"/>
                  <a:gd name="T83" fmla="*/ 41 h 97"/>
                  <a:gd name="T84" fmla="*/ 99 w 132"/>
                  <a:gd name="T85" fmla="*/ 33 h 97"/>
                  <a:gd name="T86" fmla="*/ 89 w 132"/>
                  <a:gd name="T87" fmla="*/ 29 h 97"/>
                  <a:gd name="T88" fmla="*/ 74 w 132"/>
                  <a:gd name="T8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2" h="97">
                    <a:moveTo>
                      <a:pt x="115" y="26"/>
                    </a:moveTo>
                    <a:lnTo>
                      <a:pt x="121" y="32"/>
                    </a:lnTo>
                    <a:lnTo>
                      <a:pt x="125" y="39"/>
                    </a:lnTo>
                    <a:lnTo>
                      <a:pt x="129" y="44"/>
                    </a:lnTo>
                    <a:lnTo>
                      <a:pt x="132" y="54"/>
                    </a:lnTo>
                    <a:lnTo>
                      <a:pt x="132" y="63"/>
                    </a:lnTo>
                    <a:lnTo>
                      <a:pt x="131" y="78"/>
                    </a:lnTo>
                    <a:lnTo>
                      <a:pt x="122" y="89"/>
                    </a:lnTo>
                    <a:lnTo>
                      <a:pt x="111" y="95"/>
                    </a:lnTo>
                    <a:lnTo>
                      <a:pt x="96" y="97"/>
                    </a:lnTo>
                    <a:lnTo>
                      <a:pt x="86" y="96"/>
                    </a:lnTo>
                    <a:lnTo>
                      <a:pt x="79" y="93"/>
                    </a:lnTo>
                    <a:lnTo>
                      <a:pt x="72" y="90"/>
                    </a:lnTo>
                    <a:lnTo>
                      <a:pt x="66" y="85"/>
                    </a:lnTo>
                    <a:lnTo>
                      <a:pt x="62" y="79"/>
                    </a:lnTo>
                    <a:lnTo>
                      <a:pt x="59" y="73"/>
                    </a:lnTo>
                    <a:lnTo>
                      <a:pt x="57" y="69"/>
                    </a:lnTo>
                    <a:lnTo>
                      <a:pt x="57" y="64"/>
                    </a:lnTo>
                    <a:lnTo>
                      <a:pt x="56" y="58"/>
                    </a:lnTo>
                    <a:lnTo>
                      <a:pt x="51" y="40"/>
                    </a:lnTo>
                    <a:lnTo>
                      <a:pt x="49" y="28"/>
                    </a:lnTo>
                    <a:lnTo>
                      <a:pt x="44" y="28"/>
                    </a:lnTo>
                    <a:lnTo>
                      <a:pt x="43" y="28"/>
                    </a:lnTo>
                    <a:lnTo>
                      <a:pt x="36" y="28"/>
                    </a:lnTo>
                    <a:lnTo>
                      <a:pt x="30" y="31"/>
                    </a:lnTo>
                    <a:lnTo>
                      <a:pt x="25" y="33"/>
                    </a:lnTo>
                    <a:lnTo>
                      <a:pt x="24" y="35"/>
                    </a:lnTo>
                    <a:lnTo>
                      <a:pt x="21" y="40"/>
                    </a:lnTo>
                    <a:lnTo>
                      <a:pt x="20" y="45"/>
                    </a:lnTo>
                    <a:lnTo>
                      <a:pt x="20" y="51"/>
                    </a:lnTo>
                    <a:lnTo>
                      <a:pt x="20" y="57"/>
                    </a:lnTo>
                    <a:lnTo>
                      <a:pt x="21" y="63"/>
                    </a:lnTo>
                    <a:lnTo>
                      <a:pt x="24" y="67"/>
                    </a:lnTo>
                    <a:lnTo>
                      <a:pt x="28" y="70"/>
                    </a:lnTo>
                    <a:lnTo>
                      <a:pt x="33" y="73"/>
                    </a:lnTo>
                    <a:lnTo>
                      <a:pt x="40" y="75"/>
                    </a:lnTo>
                    <a:lnTo>
                      <a:pt x="37" y="95"/>
                    </a:lnTo>
                    <a:lnTo>
                      <a:pt x="30" y="93"/>
                    </a:lnTo>
                    <a:lnTo>
                      <a:pt x="23" y="90"/>
                    </a:lnTo>
                    <a:lnTo>
                      <a:pt x="17" y="87"/>
                    </a:lnTo>
                    <a:lnTo>
                      <a:pt x="11" y="82"/>
                    </a:lnTo>
                    <a:lnTo>
                      <a:pt x="7" y="78"/>
                    </a:lnTo>
                    <a:lnTo>
                      <a:pt x="4" y="72"/>
                    </a:lnTo>
                    <a:lnTo>
                      <a:pt x="0" y="60"/>
                    </a:lnTo>
                    <a:lnTo>
                      <a:pt x="0" y="48"/>
                    </a:lnTo>
                    <a:lnTo>
                      <a:pt x="0" y="35"/>
                    </a:lnTo>
                    <a:lnTo>
                      <a:pt x="2" y="26"/>
                    </a:lnTo>
                    <a:lnTo>
                      <a:pt x="5" y="20"/>
                    </a:lnTo>
                    <a:lnTo>
                      <a:pt x="10" y="16"/>
                    </a:lnTo>
                    <a:lnTo>
                      <a:pt x="12" y="13"/>
                    </a:lnTo>
                    <a:lnTo>
                      <a:pt x="17" y="10"/>
                    </a:lnTo>
                    <a:lnTo>
                      <a:pt x="21" y="9"/>
                    </a:lnTo>
                    <a:lnTo>
                      <a:pt x="27" y="8"/>
                    </a:lnTo>
                    <a:lnTo>
                      <a:pt x="33" y="6"/>
                    </a:lnTo>
                    <a:lnTo>
                      <a:pt x="38" y="6"/>
                    </a:lnTo>
                    <a:lnTo>
                      <a:pt x="47" y="6"/>
                    </a:lnTo>
                    <a:lnTo>
                      <a:pt x="74" y="6"/>
                    </a:lnTo>
                    <a:lnTo>
                      <a:pt x="98" y="6"/>
                    </a:lnTo>
                    <a:lnTo>
                      <a:pt x="112" y="5"/>
                    </a:lnTo>
                    <a:lnTo>
                      <a:pt x="122" y="3"/>
                    </a:lnTo>
                    <a:lnTo>
                      <a:pt x="131" y="0"/>
                    </a:lnTo>
                    <a:lnTo>
                      <a:pt x="131" y="20"/>
                    </a:lnTo>
                    <a:lnTo>
                      <a:pt x="125" y="22"/>
                    </a:lnTo>
                    <a:lnTo>
                      <a:pt x="121" y="25"/>
                    </a:lnTo>
                    <a:lnTo>
                      <a:pt x="115" y="26"/>
                    </a:lnTo>
                    <a:close/>
                    <a:moveTo>
                      <a:pt x="69" y="28"/>
                    </a:moveTo>
                    <a:lnTo>
                      <a:pt x="73" y="39"/>
                    </a:lnTo>
                    <a:lnTo>
                      <a:pt x="76" y="55"/>
                    </a:lnTo>
                    <a:lnTo>
                      <a:pt x="77" y="61"/>
                    </a:lnTo>
                    <a:lnTo>
                      <a:pt x="77" y="66"/>
                    </a:lnTo>
                    <a:lnTo>
                      <a:pt x="79" y="69"/>
                    </a:lnTo>
                    <a:lnTo>
                      <a:pt x="82" y="73"/>
                    </a:lnTo>
                    <a:lnTo>
                      <a:pt x="86" y="75"/>
                    </a:lnTo>
                    <a:lnTo>
                      <a:pt x="90" y="76"/>
                    </a:lnTo>
                    <a:lnTo>
                      <a:pt x="95" y="78"/>
                    </a:lnTo>
                    <a:lnTo>
                      <a:pt x="99" y="76"/>
                    </a:lnTo>
                    <a:lnTo>
                      <a:pt x="103" y="75"/>
                    </a:lnTo>
                    <a:lnTo>
                      <a:pt x="108" y="73"/>
                    </a:lnTo>
                    <a:lnTo>
                      <a:pt x="111" y="69"/>
                    </a:lnTo>
                    <a:lnTo>
                      <a:pt x="112" y="64"/>
                    </a:lnTo>
                    <a:lnTo>
                      <a:pt x="112" y="58"/>
                    </a:lnTo>
                    <a:lnTo>
                      <a:pt x="112" y="52"/>
                    </a:lnTo>
                    <a:lnTo>
                      <a:pt x="109" y="46"/>
                    </a:lnTo>
                    <a:lnTo>
                      <a:pt x="106" y="41"/>
                    </a:lnTo>
                    <a:lnTo>
                      <a:pt x="103" y="37"/>
                    </a:lnTo>
                    <a:lnTo>
                      <a:pt x="99" y="33"/>
                    </a:lnTo>
                    <a:lnTo>
                      <a:pt x="93" y="31"/>
                    </a:lnTo>
                    <a:lnTo>
                      <a:pt x="89" y="29"/>
                    </a:lnTo>
                    <a:lnTo>
                      <a:pt x="83" y="28"/>
                    </a:lnTo>
                    <a:lnTo>
                      <a:pt x="74" y="28"/>
                    </a:lnTo>
                    <a:lnTo>
                      <a:pt x="69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02" name="Freeform 1042"/>
              <p:cNvSpPr>
                <a:spLocks/>
              </p:cNvSpPr>
              <p:nvPr/>
            </p:nvSpPr>
            <p:spPr bwMode="auto">
              <a:xfrm>
                <a:off x="76" y="1835"/>
                <a:ext cx="88" cy="59"/>
              </a:xfrm>
              <a:custGeom>
                <a:avLst/>
                <a:gdLst>
                  <a:gd name="T0" fmla="*/ 178 w 178"/>
                  <a:gd name="T1" fmla="*/ 59 h 59"/>
                  <a:gd name="T2" fmla="*/ 0 w 178"/>
                  <a:gd name="T3" fmla="*/ 16 h 59"/>
                  <a:gd name="T4" fmla="*/ 0 w 178"/>
                  <a:gd name="T5" fmla="*/ 0 h 59"/>
                  <a:gd name="T6" fmla="*/ 178 w 178"/>
                  <a:gd name="T7" fmla="*/ 43 h 59"/>
                  <a:gd name="T8" fmla="*/ 178 w 17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9">
                    <a:moveTo>
                      <a:pt x="178" y="59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178" y="43"/>
                    </a:lnTo>
                    <a:lnTo>
                      <a:pt x="178" y="5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03" name="Freeform 1043"/>
              <p:cNvSpPr>
                <a:spLocks/>
              </p:cNvSpPr>
              <p:nvPr/>
            </p:nvSpPr>
            <p:spPr bwMode="auto">
              <a:xfrm>
                <a:off x="74" y="1708"/>
                <a:ext cx="91" cy="117"/>
              </a:xfrm>
              <a:custGeom>
                <a:avLst/>
                <a:gdLst>
                  <a:gd name="T0" fmla="*/ 118 w 181"/>
                  <a:gd name="T1" fmla="*/ 98 h 117"/>
                  <a:gd name="T2" fmla="*/ 141 w 181"/>
                  <a:gd name="T3" fmla="*/ 92 h 117"/>
                  <a:gd name="T4" fmla="*/ 151 w 181"/>
                  <a:gd name="T5" fmla="*/ 83 h 117"/>
                  <a:gd name="T6" fmla="*/ 160 w 181"/>
                  <a:gd name="T7" fmla="*/ 67 h 117"/>
                  <a:gd name="T8" fmla="*/ 161 w 181"/>
                  <a:gd name="T9" fmla="*/ 48 h 117"/>
                  <a:gd name="T10" fmla="*/ 157 w 181"/>
                  <a:gd name="T11" fmla="*/ 36 h 117"/>
                  <a:gd name="T12" fmla="*/ 149 w 181"/>
                  <a:gd name="T13" fmla="*/ 27 h 117"/>
                  <a:gd name="T14" fmla="*/ 138 w 181"/>
                  <a:gd name="T15" fmla="*/ 21 h 117"/>
                  <a:gd name="T16" fmla="*/ 125 w 181"/>
                  <a:gd name="T17" fmla="*/ 21 h 117"/>
                  <a:gd name="T18" fmla="*/ 116 w 181"/>
                  <a:gd name="T19" fmla="*/ 24 h 117"/>
                  <a:gd name="T20" fmla="*/ 109 w 181"/>
                  <a:gd name="T21" fmla="*/ 32 h 117"/>
                  <a:gd name="T22" fmla="*/ 102 w 181"/>
                  <a:gd name="T23" fmla="*/ 46 h 117"/>
                  <a:gd name="T24" fmla="*/ 92 w 181"/>
                  <a:gd name="T25" fmla="*/ 79 h 117"/>
                  <a:gd name="T26" fmla="*/ 82 w 181"/>
                  <a:gd name="T27" fmla="*/ 96 h 117"/>
                  <a:gd name="T28" fmla="*/ 70 w 181"/>
                  <a:gd name="T29" fmla="*/ 105 h 117"/>
                  <a:gd name="T30" fmla="*/ 56 w 181"/>
                  <a:gd name="T31" fmla="*/ 110 h 117"/>
                  <a:gd name="T32" fmla="*/ 36 w 181"/>
                  <a:gd name="T33" fmla="*/ 109 h 117"/>
                  <a:gd name="T34" fmla="*/ 15 w 181"/>
                  <a:gd name="T35" fmla="*/ 99 h 117"/>
                  <a:gd name="T36" fmla="*/ 5 w 181"/>
                  <a:gd name="T37" fmla="*/ 86 h 117"/>
                  <a:gd name="T38" fmla="*/ 0 w 181"/>
                  <a:gd name="T39" fmla="*/ 59 h 117"/>
                  <a:gd name="T40" fmla="*/ 5 w 181"/>
                  <a:gd name="T41" fmla="*/ 32 h 117"/>
                  <a:gd name="T42" fmla="*/ 17 w 181"/>
                  <a:gd name="T43" fmla="*/ 17 h 117"/>
                  <a:gd name="T44" fmla="*/ 38 w 181"/>
                  <a:gd name="T45" fmla="*/ 7 h 117"/>
                  <a:gd name="T46" fmla="*/ 53 w 181"/>
                  <a:gd name="T47" fmla="*/ 24 h 117"/>
                  <a:gd name="T48" fmla="*/ 28 w 181"/>
                  <a:gd name="T49" fmla="*/ 34 h 117"/>
                  <a:gd name="T50" fmla="*/ 20 w 181"/>
                  <a:gd name="T51" fmla="*/ 58 h 117"/>
                  <a:gd name="T52" fmla="*/ 28 w 181"/>
                  <a:gd name="T53" fmla="*/ 83 h 117"/>
                  <a:gd name="T54" fmla="*/ 40 w 181"/>
                  <a:gd name="T55" fmla="*/ 91 h 117"/>
                  <a:gd name="T56" fmla="*/ 53 w 181"/>
                  <a:gd name="T57" fmla="*/ 91 h 117"/>
                  <a:gd name="T58" fmla="*/ 61 w 181"/>
                  <a:gd name="T59" fmla="*/ 86 h 117"/>
                  <a:gd name="T60" fmla="*/ 74 w 181"/>
                  <a:gd name="T61" fmla="*/ 57 h 117"/>
                  <a:gd name="T62" fmla="*/ 86 w 181"/>
                  <a:gd name="T63" fmla="*/ 26 h 117"/>
                  <a:gd name="T64" fmla="*/ 98 w 181"/>
                  <a:gd name="T65" fmla="*/ 12 h 117"/>
                  <a:gd name="T66" fmla="*/ 116 w 181"/>
                  <a:gd name="T67" fmla="*/ 3 h 117"/>
                  <a:gd name="T68" fmla="*/ 142 w 181"/>
                  <a:gd name="T69" fmla="*/ 3 h 117"/>
                  <a:gd name="T70" fmla="*/ 162 w 181"/>
                  <a:gd name="T71" fmla="*/ 12 h 117"/>
                  <a:gd name="T72" fmla="*/ 175 w 181"/>
                  <a:gd name="T73" fmla="*/ 27 h 117"/>
                  <a:gd name="T74" fmla="*/ 181 w 181"/>
                  <a:gd name="T75" fmla="*/ 55 h 117"/>
                  <a:gd name="T76" fmla="*/ 174 w 181"/>
                  <a:gd name="T77" fmla="*/ 88 h 117"/>
                  <a:gd name="T78" fmla="*/ 151 w 181"/>
                  <a:gd name="T79" fmla="*/ 109 h 117"/>
                  <a:gd name="T80" fmla="*/ 118 w 181"/>
                  <a:gd name="T81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1" h="117">
                    <a:moveTo>
                      <a:pt x="118" y="117"/>
                    </a:moveTo>
                    <a:lnTo>
                      <a:pt x="118" y="98"/>
                    </a:lnTo>
                    <a:lnTo>
                      <a:pt x="131" y="96"/>
                    </a:lnTo>
                    <a:lnTo>
                      <a:pt x="141" y="92"/>
                    </a:lnTo>
                    <a:lnTo>
                      <a:pt x="147" y="88"/>
                    </a:lnTo>
                    <a:lnTo>
                      <a:pt x="151" y="83"/>
                    </a:lnTo>
                    <a:lnTo>
                      <a:pt x="155" y="77"/>
                    </a:lnTo>
                    <a:lnTo>
                      <a:pt x="160" y="67"/>
                    </a:lnTo>
                    <a:lnTo>
                      <a:pt x="161" y="56"/>
                    </a:lnTo>
                    <a:lnTo>
                      <a:pt x="161" y="48"/>
                    </a:lnTo>
                    <a:lnTo>
                      <a:pt x="160" y="42"/>
                    </a:lnTo>
                    <a:lnTo>
                      <a:pt x="157" y="36"/>
                    </a:lnTo>
                    <a:lnTo>
                      <a:pt x="154" y="32"/>
                    </a:lnTo>
                    <a:lnTo>
                      <a:pt x="149" y="27"/>
                    </a:lnTo>
                    <a:lnTo>
                      <a:pt x="145" y="24"/>
                    </a:lnTo>
                    <a:lnTo>
                      <a:pt x="138" y="21"/>
                    </a:lnTo>
                    <a:lnTo>
                      <a:pt x="129" y="20"/>
                    </a:lnTo>
                    <a:lnTo>
                      <a:pt x="125" y="21"/>
                    </a:lnTo>
                    <a:lnTo>
                      <a:pt x="121" y="22"/>
                    </a:lnTo>
                    <a:lnTo>
                      <a:pt x="116" y="24"/>
                    </a:lnTo>
                    <a:lnTo>
                      <a:pt x="112" y="27"/>
                    </a:lnTo>
                    <a:lnTo>
                      <a:pt x="109" y="32"/>
                    </a:lnTo>
                    <a:lnTo>
                      <a:pt x="106" y="36"/>
                    </a:lnTo>
                    <a:lnTo>
                      <a:pt x="102" y="46"/>
                    </a:lnTo>
                    <a:lnTo>
                      <a:pt x="98" y="62"/>
                    </a:lnTo>
                    <a:lnTo>
                      <a:pt x="92" y="79"/>
                    </a:lnTo>
                    <a:lnTo>
                      <a:pt x="86" y="90"/>
                    </a:lnTo>
                    <a:lnTo>
                      <a:pt x="82" y="96"/>
                    </a:lnTo>
                    <a:lnTo>
                      <a:pt x="76" y="102"/>
                    </a:lnTo>
                    <a:lnTo>
                      <a:pt x="70" y="105"/>
                    </a:lnTo>
                    <a:lnTo>
                      <a:pt x="63" y="108"/>
                    </a:lnTo>
                    <a:lnTo>
                      <a:pt x="56" y="110"/>
                    </a:lnTo>
                    <a:lnTo>
                      <a:pt x="49" y="110"/>
                    </a:lnTo>
                    <a:lnTo>
                      <a:pt x="36" y="109"/>
                    </a:lnTo>
                    <a:lnTo>
                      <a:pt x="23" y="104"/>
                    </a:lnTo>
                    <a:lnTo>
                      <a:pt x="15" y="99"/>
                    </a:lnTo>
                    <a:lnTo>
                      <a:pt x="10" y="93"/>
                    </a:lnTo>
                    <a:lnTo>
                      <a:pt x="5" y="86"/>
                    </a:lnTo>
                    <a:lnTo>
                      <a:pt x="1" y="74"/>
                    </a:lnTo>
                    <a:lnTo>
                      <a:pt x="0" y="59"/>
                    </a:lnTo>
                    <a:lnTo>
                      <a:pt x="1" y="44"/>
                    </a:lnTo>
                    <a:lnTo>
                      <a:pt x="5" y="32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5" y="12"/>
                    </a:lnTo>
                    <a:lnTo>
                      <a:pt x="38" y="7"/>
                    </a:lnTo>
                    <a:lnTo>
                      <a:pt x="53" y="5"/>
                    </a:lnTo>
                    <a:lnTo>
                      <a:pt x="53" y="24"/>
                    </a:lnTo>
                    <a:lnTo>
                      <a:pt x="38" y="28"/>
                    </a:lnTo>
                    <a:lnTo>
                      <a:pt x="28" y="34"/>
                    </a:lnTo>
                    <a:lnTo>
                      <a:pt x="23" y="45"/>
                    </a:lnTo>
                    <a:lnTo>
                      <a:pt x="20" y="58"/>
                    </a:lnTo>
                    <a:lnTo>
                      <a:pt x="21" y="74"/>
                    </a:lnTo>
                    <a:lnTo>
                      <a:pt x="28" y="83"/>
                    </a:lnTo>
                    <a:lnTo>
                      <a:pt x="33" y="87"/>
                    </a:lnTo>
                    <a:lnTo>
                      <a:pt x="40" y="91"/>
                    </a:lnTo>
                    <a:lnTo>
                      <a:pt x="47" y="91"/>
                    </a:lnTo>
                    <a:lnTo>
                      <a:pt x="53" y="91"/>
                    </a:lnTo>
                    <a:lnTo>
                      <a:pt x="57" y="88"/>
                    </a:lnTo>
                    <a:lnTo>
                      <a:pt x="61" y="86"/>
                    </a:lnTo>
                    <a:lnTo>
                      <a:pt x="69" y="76"/>
                    </a:lnTo>
                    <a:lnTo>
                      <a:pt x="74" y="57"/>
                    </a:lnTo>
                    <a:lnTo>
                      <a:pt x="80" y="38"/>
                    </a:lnTo>
                    <a:lnTo>
                      <a:pt x="86" y="26"/>
                    </a:lnTo>
                    <a:lnTo>
                      <a:pt x="92" y="18"/>
                    </a:lnTo>
                    <a:lnTo>
                      <a:pt x="98" y="12"/>
                    </a:lnTo>
                    <a:lnTo>
                      <a:pt x="103" y="7"/>
                    </a:lnTo>
                    <a:lnTo>
                      <a:pt x="116" y="3"/>
                    </a:lnTo>
                    <a:lnTo>
                      <a:pt x="129" y="0"/>
                    </a:lnTo>
                    <a:lnTo>
                      <a:pt x="142" y="3"/>
                    </a:lnTo>
                    <a:lnTo>
                      <a:pt x="155" y="7"/>
                    </a:lnTo>
                    <a:lnTo>
                      <a:pt x="162" y="12"/>
                    </a:lnTo>
                    <a:lnTo>
                      <a:pt x="170" y="18"/>
                    </a:lnTo>
                    <a:lnTo>
                      <a:pt x="175" y="27"/>
                    </a:lnTo>
                    <a:lnTo>
                      <a:pt x="180" y="40"/>
                    </a:lnTo>
                    <a:lnTo>
                      <a:pt x="181" y="55"/>
                    </a:lnTo>
                    <a:lnTo>
                      <a:pt x="180" y="73"/>
                    </a:lnTo>
                    <a:lnTo>
                      <a:pt x="174" y="88"/>
                    </a:lnTo>
                    <a:lnTo>
                      <a:pt x="165" y="99"/>
                    </a:lnTo>
                    <a:lnTo>
                      <a:pt x="151" y="109"/>
                    </a:lnTo>
                    <a:lnTo>
                      <a:pt x="135" y="115"/>
                    </a:lnTo>
                    <a:lnTo>
                      <a:pt x="118" y="11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04" name="Freeform 1044"/>
              <p:cNvSpPr>
                <a:spLocks/>
              </p:cNvSpPr>
              <p:nvPr/>
            </p:nvSpPr>
            <p:spPr bwMode="auto">
              <a:xfrm>
                <a:off x="74" y="1571"/>
                <a:ext cx="91" cy="117"/>
              </a:xfrm>
              <a:custGeom>
                <a:avLst/>
                <a:gdLst>
                  <a:gd name="T0" fmla="*/ 118 w 181"/>
                  <a:gd name="T1" fmla="*/ 97 h 117"/>
                  <a:gd name="T2" fmla="*/ 141 w 181"/>
                  <a:gd name="T3" fmla="*/ 91 h 117"/>
                  <a:gd name="T4" fmla="*/ 151 w 181"/>
                  <a:gd name="T5" fmla="*/ 83 h 117"/>
                  <a:gd name="T6" fmla="*/ 160 w 181"/>
                  <a:gd name="T7" fmla="*/ 66 h 117"/>
                  <a:gd name="T8" fmla="*/ 161 w 181"/>
                  <a:gd name="T9" fmla="*/ 48 h 117"/>
                  <a:gd name="T10" fmla="*/ 157 w 181"/>
                  <a:gd name="T11" fmla="*/ 36 h 117"/>
                  <a:gd name="T12" fmla="*/ 149 w 181"/>
                  <a:gd name="T13" fmla="*/ 26 h 117"/>
                  <a:gd name="T14" fmla="*/ 138 w 181"/>
                  <a:gd name="T15" fmla="*/ 20 h 117"/>
                  <a:gd name="T16" fmla="*/ 125 w 181"/>
                  <a:gd name="T17" fmla="*/ 20 h 117"/>
                  <a:gd name="T18" fmla="*/ 116 w 181"/>
                  <a:gd name="T19" fmla="*/ 24 h 117"/>
                  <a:gd name="T20" fmla="*/ 109 w 181"/>
                  <a:gd name="T21" fmla="*/ 31 h 117"/>
                  <a:gd name="T22" fmla="*/ 102 w 181"/>
                  <a:gd name="T23" fmla="*/ 46 h 117"/>
                  <a:gd name="T24" fmla="*/ 92 w 181"/>
                  <a:gd name="T25" fmla="*/ 78 h 117"/>
                  <a:gd name="T26" fmla="*/ 82 w 181"/>
                  <a:gd name="T27" fmla="*/ 95 h 117"/>
                  <a:gd name="T28" fmla="*/ 70 w 181"/>
                  <a:gd name="T29" fmla="*/ 105 h 117"/>
                  <a:gd name="T30" fmla="*/ 56 w 181"/>
                  <a:gd name="T31" fmla="*/ 109 h 117"/>
                  <a:gd name="T32" fmla="*/ 36 w 181"/>
                  <a:gd name="T33" fmla="*/ 108 h 117"/>
                  <a:gd name="T34" fmla="*/ 15 w 181"/>
                  <a:gd name="T35" fmla="*/ 99 h 117"/>
                  <a:gd name="T36" fmla="*/ 5 w 181"/>
                  <a:gd name="T37" fmla="*/ 85 h 117"/>
                  <a:gd name="T38" fmla="*/ 0 w 181"/>
                  <a:gd name="T39" fmla="*/ 59 h 117"/>
                  <a:gd name="T40" fmla="*/ 5 w 181"/>
                  <a:gd name="T41" fmla="*/ 31 h 117"/>
                  <a:gd name="T42" fmla="*/ 17 w 181"/>
                  <a:gd name="T43" fmla="*/ 17 h 117"/>
                  <a:gd name="T44" fmla="*/ 38 w 181"/>
                  <a:gd name="T45" fmla="*/ 7 h 117"/>
                  <a:gd name="T46" fmla="*/ 53 w 181"/>
                  <a:gd name="T47" fmla="*/ 24 h 117"/>
                  <a:gd name="T48" fmla="*/ 28 w 181"/>
                  <a:gd name="T49" fmla="*/ 33 h 117"/>
                  <a:gd name="T50" fmla="*/ 20 w 181"/>
                  <a:gd name="T51" fmla="*/ 58 h 117"/>
                  <a:gd name="T52" fmla="*/ 28 w 181"/>
                  <a:gd name="T53" fmla="*/ 83 h 117"/>
                  <a:gd name="T54" fmla="*/ 40 w 181"/>
                  <a:gd name="T55" fmla="*/ 90 h 117"/>
                  <a:gd name="T56" fmla="*/ 53 w 181"/>
                  <a:gd name="T57" fmla="*/ 90 h 117"/>
                  <a:gd name="T58" fmla="*/ 61 w 181"/>
                  <a:gd name="T59" fmla="*/ 85 h 117"/>
                  <a:gd name="T60" fmla="*/ 74 w 181"/>
                  <a:gd name="T61" fmla="*/ 56 h 117"/>
                  <a:gd name="T62" fmla="*/ 86 w 181"/>
                  <a:gd name="T63" fmla="*/ 25 h 117"/>
                  <a:gd name="T64" fmla="*/ 98 w 181"/>
                  <a:gd name="T65" fmla="*/ 12 h 117"/>
                  <a:gd name="T66" fmla="*/ 116 w 181"/>
                  <a:gd name="T67" fmla="*/ 2 h 117"/>
                  <a:gd name="T68" fmla="*/ 142 w 181"/>
                  <a:gd name="T69" fmla="*/ 2 h 117"/>
                  <a:gd name="T70" fmla="*/ 162 w 181"/>
                  <a:gd name="T71" fmla="*/ 12 h 117"/>
                  <a:gd name="T72" fmla="*/ 175 w 181"/>
                  <a:gd name="T73" fmla="*/ 26 h 117"/>
                  <a:gd name="T74" fmla="*/ 181 w 181"/>
                  <a:gd name="T75" fmla="*/ 54 h 117"/>
                  <a:gd name="T76" fmla="*/ 174 w 181"/>
                  <a:gd name="T77" fmla="*/ 88 h 117"/>
                  <a:gd name="T78" fmla="*/ 151 w 181"/>
                  <a:gd name="T79" fmla="*/ 108 h 117"/>
                  <a:gd name="T80" fmla="*/ 118 w 181"/>
                  <a:gd name="T81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1" h="117">
                    <a:moveTo>
                      <a:pt x="118" y="117"/>
                    </a:moveTo>
                    <a:lnTo>
                      <a:pt x="118" y="97"/>
                    </a:lnTo>
                    <a:lnTo>
                      <a:pt x="131" y="95"/>
                    </a:lnTo>
                    <a:lnTo>
                      <a:pt x="141" y="91"/>
                    </a:lnTo>
                    <a:lnTo>
                      <a:pt x="147" y="88"/>
                    </a:lnTo>
                    <a:lnTo>
                      <a:pt x="151" y="83"/>
                    </a:lnTo>
                    <a:lnTo>
                      <a:pt x="155" y="77"/>
                    </a:lnTo>
                    <a:lnTo>
                      <a:pt x="160" y="66"/>
                    </a:lnTo>
                    <a:lnTo>
                      <a:pt x="161" y="55"/>
                    </a:lnTo>
                    <a:lnTo>
                      <a:pt x="161" y="48"/>
                    </a:lnTo>
                    <a:lnTo>
                      <a:pt x="160" y="42"/>
                    </a:lnTo>
                    <a:lnTo>
                      <a:pt x="157" y="36"/>
                    </a:lnTo>
                    <a:lnTo>
                      <a:pt x="154" y="31"/>
                    </a:lnTo>
                    <a:lnTo>
                      <a:pt x="149" y="26"/>
                    </a:lnTo>
                    <a:lnTo>
                      <a:pt x="145" y="24"/>
                    </a:lnTo>
                    <a:lnTo>
                      <a:pt x="138" y="20"/>
                    </a:lnTo>
                    <a:lnTo>
                      <a:pt x="129" y="19"/>
                    </a:lnTo>
                    <a:lnTo>
                      <a:pt x="125" y="20"/>
                    </a:lnTo>
                    <a:lnTo>
                      <a:pt x="121" y="21"/>
                    </a:lnTo>
                    <a:lnTo>
                      <a:pt x="116" y="24"/>
                    </a:lnTo>
                    <a:lnTo>
                      <a:pt x="112" y="26"/>
                    </a:lnTo>
                    <a:lnTo>
                      <a:pt x="109" y="31"/>
                    </a:lnTo>
                    <a:lnTo>
                      <a:pt x="106" y="36"/>
                    </a:lnTo>
                    <a:lnTo>
                      <a:pt x="102" y="46"/>
                    </a:lnTo>
                    <a:lnTo>
                      <a:pt x="98" y="61"/>
                    </a:lnTo>
                    <a:lnTo>
                      <a:pt x="92" y="78"/>
                    </a:lnTo>
                    <a:lnTo>
                      <a:pt x="86" y="89"/>
                    </a:lnTo>
                    <a:lnTo>
                      <a:pt x="82" y="95"/>
                    </a:lnTo>
                    <a:lnTo>
                      <a:pt x="76" y="101"/>
                    </a:lnTo>
                    <a:lnTo>
                      <a:pt x="70" y="105"/>
                    </a:lnTo>
                    <a:lnTo>
                      <a:pt x="63" y="107"/>
                    </a:lnTo>
                    <a:lnTo>
                      <a:pt x="56" y="109"/>
                    </a:lnTo>
                    <a:lnTo>
                      <a:pt x="49" y="109"/>
                    </a:lnTo>
                    <a:lnTo>
                      <a:pt x="36" y="108"/>
                    </a:lnTo>
                    <a:lnTo>
                      <a:pt x="23" y="103"/>
                    </a:lnTo>
                    <a:lnTo>
                      <a:pt x="15" y="99"/>
                    </a:lnTo>
                    <a:lnTo>
                      <a:pt x="10" y="93"/>
                    </a:lnTo>
                    <a:lnTo>
                      <a:pt x="5" y="85"/>
                    </a:lnTo>
                    <a:lnTo>
                      <a:pt x="1" y="73"/>
                    </a:lnTo>
                    <a:lnTo>
                      <a:pt x="0" y="59"/>
                    </a:lnTo>
                    <a:lnTo>
                      <a:pt x="1" y="43"/>
                    </a:lnTo>
                    <a:lnTo>
                      <a:pt x="5" y="31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5" y="12"/>
                    </a:lnTo>
                    <a:lnTo>
                      <a:pt x="38" y="7"/>
                    </a:lnTo>
                    <a:lnTo>
                      <a:pt x="53" y="5"/>
                    </a:lnTo>
                    <a:lnTo>
                      <a:pt x="53" y="24"/>
                    </a:lnTo>
                    <a:lnTo>
                      <a:pt x="38" y="27"/>
                    </a:lnTo>
                    <a:lnTo>
                      <a:pt x="28" y="33"/>
                    </a:lnTo>
                    <a:lnTo>
                      <a:pt x="23" y="44"/>
                    </a:lnTo>
                    <a:lnTo>
                      <a:pt x="20" y="58"/>
                    </a:lnTo>
                    <a:lnTo>
                      <a:pt x="21" y="73"/>
                    </a:lnTo>
                    <a:lnTo>
                      <a:pt x="28" y="83"/>
                    </a:lnTo>
                    <a:lnTo>
                      <a:pt x="33" y="87"/>
                    </a:lnTo>
                    <a:lnTo>
                      <a:pt x="40" y="90"/>
                    </a:lnTo>
                    <a:lnTo>
                      <a:pt x="47" y="90"/>
                    </a:lnTo>
                    <a:lnTo>
                      <a:pt x="53" y="90"/>
                    </a:lnTo>
                    <a:lnTo>
                      <a:pt x="57" y="88"/>
                    </a:lnTo>
                    <a:lnTo>
                      <a:pt x="61" y="85"/>
                    </a:lnTo>
                    <a:lnTo>
                      <a:pt x="69" y="76"/>
                    </a:lnTo>
                    <a:lnTo>
                      <a:pt x="74" y="56"/>
                    </a:lnTo>
                    <a:lnTo>
                      <a:pt x="80" y="37"/>
                    </a:lnTo>
                    <a:lnTo>
                      <a:pt x="86" y="25"/>
                    </a:lnTo>
                    <a:lnTo>
                      <a:pt x="92" y="18"/>
                    </a:lnTo>
                    <a:lnTo>
                      <a:pt x="98" y="12"/>
                    </a:lnTo>
                    <a:lnTo>
                      <a:pt x="103" y="7"/>
                    </a:lnTo>
                    <a:lnTo>
                      <a:pt x="116" y="2"/>
                    </a:lnTo>
                    <a:lnTo>
                      <a:pt x="129" y="0"/>
                    </a:lnTo>
                    <a:lnTo>
                      <a:pt x="142" y="2"/>
                    </a:lnTo>
                    <a:lnTo>
                      <a:pt x="155" y="7"/>
                    </a:lnTo>
                    <a:lnTo>
                      <a:pt x="162" y="12"/>
                    </a:lnTo>
                    <a:lnTo>
                      <a:pt x="170" y="18"/>
                    </a:lnTo>
                    <a:lnTo>
                      <a:pt x="175" y="26"/>
                    </a:lnTo>
                    <a:lnTo>
                      <a:pt x="180" y="40"/>
                    </a:lnTo>
                    <a:lnTo>
                      <a:pt x="181" y="54"/>
                    </a:lnTo>
                    <a:lnTo>
                      <a:pt x="180" y="72"/>
                    </a:lnTo>
                    <a:lnTo>
                      <a:pt x="174" y="88"/>
                    </a:lnTo>
                    <a:lnTo>
                      <a:pt x="165" y="99"/>
                    </a:lnTo>
                    <a:lnTo>
                      <a:pt x="151" y="108"/>
                    </a:lnTo>
                    <a:lnTo>
                      <a:pt x="135" y="114"/>
                    </a:lnTo>
                    <a:lnTo>
                      <a:pt x="118" y="11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05" name="Freeform 1045"/>
              <p:cNvSpPr>
                <a:spLocks/>
              </p:cNvSpPr>
              <p:nvPr/>
            </p:nvSpPr>
            <p:spPr bwMode="auto">
              <a:xfrm>
                <a:off x="76" y="1405"/>
                <a:ext cx="88" cy="140"/>
              </a:xfrm>
              <a:custGeom>
                <a:avLst/>
                <a:gdLst>
                  <a:gd name="T0" fmla="*/ 178 w 178"/>
                  <a:gd name="T1" fmla="*/ 140 h 140"/>
                  <a:gd name="T2" fmla="*/ 0 w 178"/>
                  <a:gd name="T3" fmla="*/ 140 h 140"/>
                  <a:gd name="T4" fmla="*/ 0 w 178"/>
                  <a:gd name="T5" fmla="*/ 110 h 140"/>
                  <a:gd name="T6" fmla="*/ 124 w 178"/>
                  <a:gd name="T7" fmla="*/ 78 h 140"/>
                  <a:gd name="T8" fmla="*/ 140 w 178"/>
                  <a:gd name="T9" fmla="*/ 73 h 140"/>
                  <a:gd name="T10" fmla="*/ 150 w 178"/>
                  <a:gd name="T11" fmla="*/ 70 h 140"/>
                  <a:gd name="T12" fmla="*/ 139 w 178"/>
                  <a:gd name="T13" fmla="*/ 68 h 140"/>
                  <a:gd name="T14" fmla="*/ 123 w 178"/>
                  <a:gd name="T15" fmla="*/ 63 h 140"/>
                  <a:gd name="T16" fmla="*/ 0 w 178"/>
                  <a:gd name="T17" fmla="*/ 31 h 140"/>
                  <a:gd name="T18" fmla="*/ 0 w 178"/>
                  <a:gd name="T19" fmla="*/ 0 h 140"/>
                  <a:gd name="T20" fmla="*/ 178 w 178"/>
                  <a:gd name="T21" fmla="*/ 0 h 140"/>
                  <a:gd name="T22" fmla="*/ 178 w 178"/>
                  <a:gd name="T23" fmla="*/ 20 h 140"/>
                  <a:gd name="T24" fmla="*/ 25 w 178"/>
                  <a:gd name="T25" fmla="*/ 20 h 140"/>
                  <a:gd name="T26" fmla="*/ 178 w 178"/>
                  <a:gd name="T27" fmla="*/ 60 h 140"/>
                  <a:gd name="T28" fmla="*/ 178 w 178"/>
                  <a:gd name="T29" fmla="*/ 81 h 140"/>
                  <a:gd name="T30" fmla="*/ 25 w 178"/>
                  <a:gd name="T31" fmla="*/ 121 h 140"/>
                  <a:gd name="T32" fmla="*/ 178 w 178"/>
                  <a:gd name="T33" fmla="*/ 121 h 140"/>
                  <a:gd name="T34" fmla="*/ 178 w 178"/>
                  <a:gd name="T3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8" h="140">
                    <a:moveTo>
                      <a:pt x="178" y="140"/>
                    </a:moveTo>
                    <a:lnTo>
                      <a:pt x="0" y="140"/>
                    </a:lnTo>
                    <a:lnTo>
                      <a:pt x="0" y="110"/>
                    </a:lnTo>
                    <a:lnTo>
                      <a:pt x="124" y="78"/>
                    </a:lnTo>
                    <a:lnTo>
                      <a:pt x="140" y="73"/>
                    </a:lnTo>
                    <a:lnTo>
                      <a:pt x="150" y="70"/>
                    </a:lnTo>
                    <a:lnTo>
                      <a:pt x="139" y="68"/>
                    </a:lnTo>
                    <a:lnTo>
                      <a:pt x="123" y="63"/>
                    </a:lnTo>
                    <a:lnTo>
                      <a:pt x="0" y="31"/>
                    </a:lnTo>
                    <a:lnTo>
                      <a:pt x="0" y="0"/>
                    </a:lnTo>
                    <a:lnTo>
                      <a:pt x="178" y="0"/>
                    </a:lnTo>
                    <a:lnTo>
                      <a:pt x="178" y="20"/>
                    </a:lnTo>
                    <a:lnTo>
                      <a:pt x="25" y="20"/>
                    </a:lnTo>
                    <a:lnTo>
                      <a:pt x="178" y="60"/>
                    </a:lnTo>
                    <a:lnTo>
                      <a:pt x="178" y="81"/>
                    </a:lnTo>
                    <a:lnTo>
                      <a:pt x="25" y="121"/>
                    </a:lnTo>
                    <a:lnTo>
                      <a:pt x="178" y="121"/>
                    </a:lnTo>
                    <a:lnTo>
                      <a:pt x="178" y="1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06" name="Freeform 1046"/>
              <p:cNvSpPr>
                <a:spLocks noEditPoints="1"/>
              </p:cNvSpPr>
              <p:nvPr/>
            </p:nvSpPr>
            <p:spPr bwMode="auto">
              <a:xfrm>
                <a:off x="143" y="1298"/>
                <a:ext cx="62" cy="77"/>
              </a:xfrm>
              <a:custGeom>
                <a:avLst/>
                <a:gdLst>
                  <a:gd name="T0" fmla="*/ 0 w 126"/>
                  <a:gd name="T1" fmla="*/ 77 h 77"/>
                  <a:gd name="T2" fmla="*/ 2 w 126"/>
                  <a:gd name="T3" fmla="*/ 31 h 77"/>
                  <a:gd name="T4" fmla="*/ 5 w 126"/>
                  <a:gd name="T5" fmla="*/ 21 h 77"/>
                  <a:gd name="T6" fmla="*/ 12 w 126"/>
                  <a:gd name="T7" fmla="*/ 12 h 77"/>
                  <a:gd name="T8" fmla="*/ 24 w 126"/>
                  <a:gd name="T9" fmla="*/ 6 h 77"/>
                  <a:gd name="T10" fmla="*/ 39 w 126"/>
                  <a:gd name="T11" fmla="*/ 6 h 77"/>
                  <a:gd name="T12" fmla="*/ 52 w 126"/>
                  <a:gd name="T13" fmla="*/ 12 h 77"/>
                  <a:gd name="T14" fmla="*/ 58 w 126"/>
                  <a:gd name="T15" fmla="*/ 19 h 77"/>
                  <a:gd name="T16" fmla="*/ 65 w 126"/>
                  <a:gd name="T17" fmla="*/ 10 h 77"/>
                  <a:gd name="T18" fmla="*/ 75 w 126"/>
                  <a:gd name="T19" fmla="*/ 2 h 77"/>
                  <a:gd name="T20" fmla="*/ 88 w 126"/>
                  <a:gd name="T21" fmla="*/ 0 h 77"/>
                  <a:gd name="T22" fmla="*/ 106 w 126"/>
                  <a:gd name="T23" fmla="*/ 4 h 77"/>
                  <a:gd name="T24" fmla="*/ 117 w 126"/>
                  <a:gd name="T25" fmla="*/ 11 h 77"/>
                  <a:gd name="T26" fmla="*/ 123 w 126"/>
                  <a:gd name="T27" fmla="*/ 22 h 77"/>
                  <a:gd name="T28" fmla="*/ 126 w 126"/>
                  <a:gd name="T29" fmla="*/ 39 h 77"/>
                  <a:gd name="T30" fmla="*/ 54 w 126"/>
                  <a:gd name="T31" fmla="*/ 64 h 77"/>
                  <a:gd name="T32" fmla="*/ 52 w 126"/>
                  <a:gd name="T33" fmla="*/ 36 h 77"/>
                  <a:gd name="T34" fmla="*/ 52 w 126"/>
                  <a:gd name="T35" fmla="*/ 29 h 77"/>
                  <a:gd name="T36" fmla="*/ 45 w 126"/>
                  <a:gd name="T37" fmla="*/ 22 h 77"/>
                  <a:gd name="T38" fmla="*/ 35 w 126"/>
                  <a:gd name="T39" fmla="*/ 18 h 77"/>
                  <a:gd name="T40" fmla="*/ 24 w 126"/>
                  <a:gd name="T41" fmla="*/ 21 h 77"/>
                  <a:gd name="T42" fmla="*/ 18 w 126"/>
                  <a:gd name="T43" fmla="*/ 28 h 77"/>
                  <a:gd name="T44" fmla="*/ 15 w 126"/>
                  <a:gd name="T45" fmla="*/ 37 h 77"/>
                  <a:gd name="T46" fmla="*/ 15 w 126"/>
                  <a:gd name="T47" fmla="*/ 64 h 77"/>
                  <a:gd name="T48" fmla="*/ 111 w 126"/>
                  <a:gd name="T49" fmla="*/ 64 h 77"/>
                  <a:gd name="T50" fmla="*/ 110 w 126"/>
                  <a:gd name="T51" fmla="*/ 33 h 77"/>
                  <a:gd name="T52" fmla="*/ 109 w 126"/>
                  <a:gd name="T53" fmla="*/ 25 h 77"/>
                  <a:gd name="T54" fmla="*/ 104 w 126"/>
                  <a:gd name="T55" fmla="*/ 18 h 77"/>
                  <a:gd name="T56" fmla="*/ 94 w 126"/>
                  <a:gd name="T57" fmla="*/ 15 h 77"/>
                  <a:gd name="T58" fmla="*/ 83 w 126"/>
                  <a:gd name="T59" fmla="*/ 15 h 77"/>
                  <a:gd name="T60" fmla="*/ 73 w 126"/>
                  <a:gd name="T61" fmla="*/ 21 h 77"/>
                  <a:gd name="T62" fmla="*/ 68 w 126"/>
                  <a:gd name="T63" fmla="*/ 29 h 77"/>
                  <a:gd name="T64" fmla="*/ 68 w 126"/>
                  <a:gd name="T65" fmla="*/ 40 h 77"/>
                  <a:gd name="T66" fmla="*/ 111 w 126"/>
                  <a:gd name="T67" fmla="*/ 6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6" h="77">
                    <a:moveTo>
                      <a:pt x="126" y="77"/>
                    </a:moveTo>
                    <a:lnTo>
                      <a:pt x="0" y="77"/>
                    </a:lnTo>
                    <a:lnTo>
                      <a:pt x="0" y="39"/>
                    </a:lnTo>
                    <a:lnTo>
                      <a:pt x="2" y="31"/>
                    </a:lnTo>
                    <a:lnTo>
                      <a:pt x="2" y="25"/>
                    </a:lnTo>
                    <a:lnTo>
                      <a:pt x="5" y="21"/>
                    </a:lnTo>
                    <a:lnTo>
                      <a:pt x="8" y="16"/>
                    </a:lnTo>
                    <a:lnTo>
                      <a:pt x="12" y="12"/>
                    </a:lnTo>
                    <a:lnTo>
                      <a:pt x="16" y="10"/>
                    </a:lnTo>
                    <a:lnTo>
                      <a:pt x="24" y="6"/>
                    </a:lnTo>
                    <a:lnTo>
                      <a:pt x="32" y="5"/>
                    </a:lnTo>
                    <a:lnTo>
                      <a:pt x="39" y="6"/>
                    </a:lnTo>
                    <a:lnTo>
                      <a:pt x="47" y="9"/>
                    </a:lnTo>
                    <a:lnTo>
                      <a:pt x="52" y="12"/>
                    </a:lnTo>
                    <a:lnTo>
                      <a:pt x="55" y="16"/>
                    </a:lnTo>
                    <a:lnTo>
                      <a:pt x="58" y="19"/>
                    </a:lnTo>
                    <a:lnTo>
                      <a:pt x="61" y="15"/>
                    </a:lnTo>
                    <a:lnTo>
                      <a:pt x="65" y="10"/>
                    </a:lnTo>
                    <a:lnTo>
                      <a:pt x="70" y="6"/>
                    </a:lnTo>
                    <a:lnTo>
                      <a:pt x="75" y="2"/>
                    </a:lnTo>
                    <a:lnTo>
                      <a:pt x="83" y="1"/>
                    </a:lnTo>
                    <a:lnTo>
                      <a:pt x="88" y="0"/>
                    </a:lnTo>
                    <a:lnTo>
                      <a:pt x="97" y="1"/>
                    </a:lnTo>
                    <a:lnTo>
                      <a:pt x="106" y="4"/>
                    </a:lnTo>
                    <a:lnTo>
                      <a:pt x="111" y="7"/>
                    </a:lnTo>
                    <a:lnTo>
                      <a:pt x="117" y="11"/>
                    </a:lnTo>
                    <a:lnTo>
                      <a:pt x="120" y="16"/>
                    </a:lnTo>
                    <a:lnTo>
                      <a:pt x="123" y="22"/>
                    </a:lnTo>
                    <a:lnTo>
                      <a:pt x="124" y="30"/>
                    </a:lnTo>
                    <a:lnTo>
                      <a:pt x="126" y="39"/>
                    </a:lnTo>
                    <a:lnTo>
                      <a:pt x="126" y="77"/>
                    </a:lnTo>
                    <a:close/>
                    <a:moveTo>
                      <a:pt x="54" y="64"/>
                    </a:moveTo>
                    <a:lnTo>
                      <a:pt x="54" y="42"/>
                    </a:lnTo>
                    <a:lnTo>
                      <a:pt x="52" y="36"/>
                    </a:lnTo>
                    <a:lnTo>
                      <a:pt x="52" y="33"/>
                    </a:lnTo>
                    <a:lnTo>
                      <a:pt x="52" y="29"/>
                    </a:lnTo>
                    <a:lnTo>
                      <a:pt x="49" y="24"/>
                    </a:lnTo>
                    <a:lnTo>
                      <a:pt x="45" y="22"/>
                    </a:lnTo>
                    <a:lnTo>
                      <a:pt x="41" y="19"/>
                    </a:lnTo>
                    <a:lnTo>
                      <a:pt x="35" y="18"/>
                    </a:lnTo>
                    <a:lnTo>
                      <a:pt x="29" y="19"/>
                    </a:lnTo>
                    <a:lnTo>
                      <a:pt x="24" y="21"/>
                    </a:lnTo>
                    <a:lnTo>
                      <a:pt x="19" y="24"/>
                    </a:lnTo>
                    <a:lnTo>
                      <a:pt x="18" y="28"/>
                    </a:lnTo>
                    <a:lnTo>
                      <a:pt x="16" y="31"/>
                    </a:lnTo>
                    <a:lnTo>
                      <a:pt x="15" y="37"/>
                    </a:lnTo>
                    <a:lnTo>
                      <a:pt x="15" y="43"/>
                    </a:lnTo>
                    <a:lnTo>
                      <a:pt x="15" y="64"/>
                    </a:lnTo>
                    <a:lnTo>
                      <a:pt x="54" y="64"/>
                    </a:lnTo>
                    <a:close/>
                    <a:moveTo>
                      <a:pt x="111" y="64"/>
                    </a:moveTo>
                    <a:lnTo>
                      <a:pt x="111" y="39"/>
                    </a:lnTo>
                    <a:lnTo>
                      <a:pt x="110" y="33"/>
                    </a:lnTo>
                    <a:lnTo>
                      <a:pt x="110" y="29"/>
                    </a:lnTo>
                    <a:lnTo>
                      <a:pt x="109" y="25"/>
                    </a:lnTo>
                    <a:lnTo>
                      <a:pt x="107" y="22"/>
                    </a:lnTo>
                    <a:lnTo>
                      <a:pt x="104" y="18"/>
                    </a:lnTo>
                    <a:lnTo>
                      <a:pt x="100" y="16"/>
                    </a:lnTo>
                    <a:lnTo>
                      <a:pt x="94" y="15"/>
                    </a:lnTo>
                    <a:lnTo>
                      <a:pt x="90" y="15"/>
                    </a:lnTo>
                    <a:lnTo>
                      <a:pt x="83" y="15"/>
                    </a:lnTo>
                    <a:lnTo>
                      <a:pt x="77" y="17"/>
                    </a:lnTo>
                    <a:lnTo>
                      <a:pt x="73" y="21"/>
                    </a:lnTo>
                    <a:lnTo>
                      <a:pt x="70" y="25"/>
                    </a:lnTo>
                    <a:lnTo>
                      <a:pt x="68" y="29"/>
                    </a:lnTo>
                    <a:lnTo>
                      <a:pt x="68" y="34"/>
                    </a:lnTo>
                    <a:lnTo>
                      <a:pt x="68" y="40"/>
                    </a:lnTo>
                    <a:lnTo>
                      <a:pt x="68" y="64"/>
                    </a:lnTo>
                    <a:lnTo>
                      <a:pt x="111" y="6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07" name="Freeform 1047"/>
              <p:cNvSpPr>
                <a:spLocks noEditPoints="1"/>
              </p:cNvSpPr>
              <p:nvPr/>
            </p:nvSpPr>
            <p:spPr bwMode="auto">
              <a:xfrm>
                <a:off x="143" y="1202"/>
                <a:ext cx="62" cy="77"/>
              </a:xfrm>
              <a:custGeom>
                <a:avLst/>
                <a:gdLst>
                  <a:gd name="T0" fmla="*/ 126 w 126"/>
                  <a:gd name="T1" fmla="*/ 77 h 77"/>
                  <a:gd name="T2" fmla="*/ 0 w 126"/>
                  <a:gd name="T3" fmla="*/ 77 h 77"/>
                  <a:gd name="T4" fmla="*/ 0 w 126"/>
                  <a:gd name="T5" fmla="*/ 39 h 77"/>
                  <a:gd name="T6" fmla="*/ 0 w 126"/>
                  <a:gd name="T7" fmla="*/ 33 h 77"/>
                  <a:gd name="T8" fmla="*/ 2 w 126"/>
                  <a:gd name="T9" fmla="*/ 27 h 77"/>
                  <a:gd name="T10" fmla="*/ 2 w 126"/>
                  <a:gd name="T11" fmla="*/ 24 h 77"/>
                  <a:gd name="T12" fmla="*/ 5 w 126"/>
                  <a:gd name="T13" fmla="*/ 16 h 77"/>
                  <a:gd name="T14" fmla="*/ 8 w 126"/>
                  <a:gd name="T15" fmla="*/ 12 h 77"/>
                  <a:gd name="T16" fmla="*/ 11 w 126"/>
                  <a:gd name="T17" fmla="*/ 8 h 77"/>
                  <a:gd name="T18" fmla="*/ 15 w 126"/>
                  <a:gd name="T19" fmla="*/ 6 h 77"/>
                  <a:gd name="T20" fmla="*/ 19 w 126"/>
                  <a:gd name="T21" fmla="*/ 3 h 77"/>
                  <a:gd name="T22" fmla="*/ 28 w 126"/>
                  <a:gd name="T23" fmla="*/ 1 h 77"/>
                  <a:gd name="T24" fmla="*/ 37 w 126"/>
                  <a:gd name="T25" fmla="*/ 0 h 77"/>
                  <a:gd name="T26" fmla="*/ 51 w 126"/>
                  <a:gd name="T27" fmla="*/ 2 h 77"/>
                  <a:gd name="T28" fmla="*/ 64 w 126"/>
                  <a:gd name="T29" fmla="*/ 8 h 77"/>
                  <a:gd name="T30" fmla="*/ 70 w 126"/>
                  <a:gd name="T31" fmla="*/ 15 h 77"/>
                  <a:gd name="T32" fmla="*/ 74 w 126"/>
                  <a:gd name="T33" fmla="*/ 25 h 77"/>
                  <a:gd name="T34" fmla="*/ 75 w 126"/>
                  <a:gd name="T35" fmla="*/ 38 h 77"/>
                  <a:gd name="T36" fmla="*/ 75 w 126"/>
                  <a:gd name="T37" fmla="*/ 63 h 77"/>
                  <a:gd name="T38" fmla="*/ 126 w 126"/>
                  <a:gd name="T39" fmla="*/ 63 h 77"/>
                  <a:gd name="T40" fmla="*/ 126 w 126"/>
                  <a:gd name="T41" fmla="*/ 77 h 77"/>
                  <a:gd name="T42" fmla="*/ 61 w 126"/>
                  <a:gd name="T43" fmla="*/ 63 h 77"/>
                  <a:gd name="T44" fmla="*/ 61 w 126"/>
                  <a:gd name="T45" fmla="*/ 37 h 77"/>
                  <a:gd name="T46" fmla="*/ 60 w 126"/>
                  <a:gd name="T47" fmla="*/ 31 h 77"/>
                  <a:gd name="T48" fmla="*/ 60 w 126"/>
                  <a:gd name="T49" fmla="*/ 26 h 77"/>
                  <a:gd name="T50" fmla="*/ 57 w 126"/>
                  <a:gd name="T51" fmla="*/ 22 h 77"/>
                  <a:gd name="T52" fmla="*/ 54 w 126"/>
                  <a:gd name="T53" fmla="*/ 19 h 77"/>
                  <a:gd name="T54" fmla="*/ 49 w 126"/>
                  <a:gd name="T55" fmla="*/ 16 h 77"/>
                  <a:gd name="T56" fmla="*/ 44 w 126"/>
                  <a:gd name="T57" fmla="*/ 14 h 77"/>
                  <a:gd name="T58" fmla="*/ 38 w 126"/>
                  <a:gd name="T59" fmla="*/ 14 h 77"/>
                  <a:gd name="T60" fmla="*/ 32 w 126"/>
                  <a:gd name="T61" fmla="*/ 14 h 77"/>
                  <a:gd name="T62" fmla="*/ 28 w 126"/>
                  <a:gd name="T63" fmla="*/ 15 h 77"/>
                  <a:gd name="T64" fmla="*/ 24 w 126"/>
                  <a:gd name="T65" fmla="*/ 16 h 77"/>
                  <a:gd name="T66" fmla="*/ 21 w 126"/>
                  <a:gd name="T67" fmla="*/ 19 h 77"/>
                  <a:gd name="T68" fmla="*/ 18 w 126"/>
                  <a:gd name="T69" fmla="*/ 22 h 77"/>
                  <a:gd name="T70" fmla="*/ 16 w 126"/>
                  <a:gd name="T71" fmla="*/ 25 h 77"/>
                  <a:gd name="T72" fmla="*/ 16 w 126"/>
                  <a:gd name="T73" fmla="*/ 29 h 77"/>
                  <a:gd name="T74" fmla="*/ 15 w 126"/>
                  <a:gd name="T75" fmla="*/ 32 h 77"/>
                  <a:gd name="T76" fmla="*/ 15 w 126"/>
                  <a:gd name="T77" fmla="*/ 38 h 77"/>
                  <a:gd name="T78" fmla="*/ 15 w 126"/>
                  <a:gd name="T79" fmla="*/ 63 h 77"/>
                  <a:gd name="T80" fmla="*/ 61 w 126"/>
                  <a:gd name="T81" fmla="*/ 6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6" h="77">
                    <a:moveTo>
                      <a:pt x="126" y="77"/>
                    </a:moveTo>
                    <a:lnTo>
                      <a:pt x="0" y="77"/>
                    </a:lnTo>
                    <a:lnTo>
                      <a:pt x="0" y="39"/>
                    </a:lnTo>
                    <a:lnTo>
                      <a:pt x="0" y="33"/>
                    </a:lnTo>
                    <a:lnTo>
                      <a:pt x="2" y="27"/>
                    </a:lnTo>
                    <a:lnTo>
                      <a:pt x="2" y="24"/>
                    </a:lnTo>
                    <a:lnTo>
                      <a:pt x="5" y="16"/>
                    </a:lnTo>
                    <a:lnTo>
                      <a:pt x="8" y="12"/>
                    </a:lnTo>
                    <a:lnTo>
                      <a:pt x="11" y="8"/>
                    </a:lnTo>
                    <a:lnTo>
                      <a:pt x="15" y="6"/>
                    </a:lnTo>
                    <a:lnTo>
                      <a:pt x="19" y="3"/>
                    </a:lnTo>
                    <a:lnTo>
                      <a:pt x="28" y="1"/>
                    </a:lnTo>
                    <a:lnTo>
                      <a:pt x="37" y="0"/>
                    </a:lnTo>
                    <a:lnTo>
                      <a:pt x="51" y="2"/>
                    </a:lnTo>
                    <a:lnTo>
                      <a:pt x="64" y="8"/>
                    </a:lnTo>
                    <a:lnTo>
                      <a:pt x="70" y="15"/>
                    </a:lnTo>
                    <a:lnTo>
                      <a:pt x="74" y="25"/>
                    </a:lnTo>
                    <a:lnTo>
                      <a:pt x="75" y="38"/>
                    </a:lnTo>
                    <a:lnTo>
                      <a:pt x="75" y="63"/>
                    </a:lnTo>
                    <a:lnTo>
                      <a:pt x="126" y="63"/>
                    </a:lnTo>
                    <a:lnTo>
                      <a:pt x="126" y="77"/>
                    </a:lnTo>
                    <a:close/>
                    <a:moveTo>
                      <a:pt x="61" y="63"/>
                    </a:moveTo>
                    <a:lnTo>
                      <a:pt x="61" y="37"/>
                    </a:lnTo>
                    <a:lnTo>
                      <a:pt x="60" y="31"/>
                    </a:lnTo>
                    <a:lnTo>
                      <a:pt x="60" y="26"/>
                    </a:lnTo>
                    <a:lnTo>
                      <a:pt x="57" y="22"/>
                    </a:lnTo>
                    <a:lnTo>
                      <a:pt x="54" y="19"/>
                    </a:lnTo>
                    <a:lnTo>
                      <a:pt x="49" y="16"/>
                    </a:lnTo>
                    <a:lnTo>
                      <a:pt x="44" y="14"/>
                    </a:lnTo>
                    <a:lnTo>
                      <a:pt x="38" y="14"/>
                    </a:lnTo>
                    <a:lnTo>
                      <a:pt x="32" y="14"/>
                    </a:lnTo>
                    <a:lnTo>
                      <a:pt x="28" y="15"/>
                    </a:lnTo>
                    <a:lnTo>
                      <a:pt x="24" y="16"/>
                    </a:lnTo>
                    <a:lnTo>
                      <a:pt x="21" y="19"/>
                    </a:lnTo>
                    <a:lnTo>
                      <a:pt x="18" y="22"/>
                    </a:lnTo>
                    <a:lnTo>
                      <a:pt x="16" y="25"/>
                    </a:lnTo>
                    <a:lnTo>
                      <a:pt x="16" y="29"/>
                    </a:lnTo>
                    <a:lnTo>
                      <a:pt x="15" y="32"/>
                    </a:lnTo>
                    <a:lnTo>
                      <a:pt x="15" y="38"/>
                    </a:lnTo>
                    <a:lnTo>
                      <a:pt x="15" y="63"/>
                    </a:lnTo>
                    <a:lnTo>
                      <a:pt x="61" y="6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08" name="Freeform 1048"/>
              <p:cNvSpPr>
                <a:spLocks/>
              </p:cNvSpPr>
              <p:nvPr/>
            </p:nvSpPr>
            <p:spPr bwMode="auto">
              <a:xfrm>
                <a:off x="143" y="1122"/>
                <a:ext cx="62" cy="67"/>
              </a:xfrm>
              <a:custGeom>
                <a:avLst/>
                <a:gdLst>
                  <a:gd name="T0" fmla="*/ 109 w 126"/>
                  <a:gd name="T1" fmla="*/ 0 h 67"/>
                  <a:gd name="T2" fmla="*/ 126 w 126"/>
                  <a:gd name="T3" fmla="*/ 0 h 67"/>
                  <a:gd name="T4" fmla="*/ 126 w 126"/>
                  <a:gd name="T5" fmla="*/ 67 h 67"/>
                  <a:gd name="T6" fmla="*/ 120 w 126"/>
                  <a:gd name="T7" fmla="*/ 67 h 67"/>
                  <a:gd name="T8" fmla="*/ 114 w 126"/>
                  <a:gd name="T9" fmla="*/ 66 h 67"/>
                  <a:gd name="T10" fmla="*/ 106 w 126"/>
                  <a:gd name="T11" fmla="*/ 64 h 67"/>
                  <a:gd name="T12" fmla="*/ 97 w 126"/>
                  <a:gd name="T13" fmla="*/ 59 h 67"/>
                  <a:gd name="T14" fmla="*/ 91 w 126"/>
                  <a:gd name="T15" fmla="*/ 55 h 67"/>
                  <a:gd name="T16" fmla="*/ 86 w 126"/>
                  <a:gd name="T17" fmla="*/ 49 h 67"/>
                  <a:gd name="T18" fmla="*/ 78 w 126"/>
                  <a:gd name="T19" fmla="*/ 43 h 67"/>
                  <a:gd name="T20" fmla="*/ 64 w 126"/>
                  <a:gd name="T21" fmla="*/ 29 h 67"/>
                  <a:gd name="T22" fmla="*/ 52 w 126"/>
                  <a:gd name="T23" fmla="*/ 20 h 67"/>
                  <a:gd name="T24" fmla="*/ 47 w 126"/>
                  <a:gd name="T25" fmla="*/ 18 h 67"/>
                  <a:gd name="T26" fmla="*/ 41 w 126"/>
                  <a:gd name="T27" fmla="*/ 16 h 67"/>
                  <a:gd name="T28" fmla="*/ 35 w 126"/>
                  <a:gd name="T29" fmla="*/ 16 h 67"/>
                  <a:gd name="T30" fmla="*/ 29 w 126"/>
                  <a:gd name="T31" fmla="*/ 16 h 67"/>
                  <a:gd name="T32" fmla="*/ 25 w 126"/>
                  <a:gd name="T33" fmla="*/ 18 h 67"/>
                  <a:gd name="T34" fmla="*/ 21 w 126"/>
                  <a:gd name="T35" fmla="*/ 20 h 67"/>
                  <a:gd name="T36" fmla="*/ 18 w 126"/>
                  <a:gd name="T37" fmla="*/ 24 h 67"/>
                  <a:gd name="T38" fmla="*/ 16 w 126"/>
                  <a:gd name="T39" fmla="*/ 29 h 67"/>
                  <a:gd name="T40" fmla="*/ 15 w 126"/>
                  <a:gd name="T41" fmla="*/ 34 h 67"/>
                  <a:gd name="T42" fmla="*/ 16 w 126"/>
                  <a:gd name="T43" fmla="*/ 39 h 67"/>
                  <a:gd name="T44" fmla="*/ 18 w 126"/>
                  <a:gd name="T45" fmla="*/ 43 h 67"/>
                  <a:gd name="T46" fmla="*/ 21 w 126"/>
                  <a:gd name="T47" fmla="*/ 48 h 67"/>
                  <a:gd name="T48" fmla="*/ 25 w 126"/>
                  <a:gd name="T49" fmla="*/ 51 h 67"/>
                  <a:gd name="T50" fmla="*/ 31 w 126"/>
                  <a:gd name="T51" fmla="*/ 52 h 67"/>
                  <a:gd name="T52" fmla="*/ 37 w 126"/>
                  <a:gd name="T53" fmla="*/ 53 h 67"/>
                  <a:gd name="T54" fmla="*/ 35 w 126"/>
                  <a:gd name="T55" fmla="*/ 66 h 67"/>
                  <a:gd name="T56" fmla="*/ 21 w 126"/>
                  <a:gd name="T57" fmla="*/ 64 h 67"/>
                  <a:gd name="T58" fmla="*/ 9 w 126"/>
                  <a:gd name="T59" fmla="*/ 57 h 67"/>
                  <a:gd name="T60" fmla="*/ 3 w 126"/>
                  <a:gd name="T61" fmla="*/ 47 h 67"/>
                  <a:gd name="T62" fmla="*/ 0 w 126"/>
                  <a:gd name="T63" fmla="*/ 34 h 67"/>
                  <a:gd name="T64" fmla="*/ 3 w 126"/>
                  <a:gd name="T65" fmla="*/ 20 h 67"/>
                  <a:gd name="T66" fmla="*/ 11 w 126"/>
                  <a:gd name="T67" fmla="*/ 11 h 67"/>
                  <a:gd name="T68" fmla="*/ 22 w 126"/>
                  <a:gd name="T69" fmla="*/ 4 h 67"/>
                  <a:gd name="T70" fmla="*/ 35 w 126"/>
                  <a:gd name="T71" fmla="*/ 1 h 67"/>
                  <a:gd name="T72" fmla="*/ 42 w 126"/>
                  <a:gd name="T73" fmla="*/ 2 h 67"/>
                  <a:gd name="T74" fmla="*/ 49 w 126"/>
                  <a:gd name="T75" fmla="*/ 4 h 67"/>
                  <a:gd name="T76" fmla="*/ 57 w 126"/>
                  <a:gd name="T77" fmla="*/ 7 h 67"/>
                  <a:gd name="T78" fmla="*/ 65 w 126"/>
                  <a:gd name="T79" fmla="*/ 12 h 67"/>
                  <a:gd name="T80" fmla="*/ 70 w 126"/>
                  <a:gd name="T81" fmla="*/ 14 h 67"/>
                  <a:gd name="T82" fmla="*/ 74 w 126"/>
                  <a:gd name="T83" fmla="*/ 19 h 67"/>
                  <a:gd name="T84" fmla="*/ 80 w 126"/>
                  <a:gd name="T85" fmla="*/ 24 h 67"/>
                  <a:gd name="T86" fmla="*/ 86 w 126"/>
                  <a:gd name="T87" fmla="*/ 30 h 67"/>
                  <a:gd name="T88" fmla="*/ 91 w 126"/>
                  <a:gd name="T89" fmla="*/ 35 h 67"/>
                  <a:gd name="T90" fmla="*/ 96 w 126"/>
                  <a:gd name="T91" fmla="*/ 40 h 67"/>
                  <a:gd name="T92" fmla="*/ 99 w 126"/>
                  <a:gd name="T93" fmla="*/ 42 h 67"/>
                  <a:gd name="T94" fmla="*/ 101 w 126"/>
                  <a:gd name="T95" fmla="*/ 45 h 67"/>
                  <a:gd name="T96" fmla="*/ 106 w 126"/>
                  <a:gd name="T97" fmla="*/ 48 h 67"/>
                  <a:gd name="T98" fmla="*/ 109 w 126"/>
                  <a:gd name="T99" fmla="*/ 51 h 67"/>
                  <a:gd name="T100" fmla="*/ 109 w 126"/>
                  <a:gd name="T10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6" h="67">
                    <a:moveTo>
                      <a:pt x="109" y="0"/>
                    </a:moveTo>
                    <a:lnTo>
                      <a:pt x="126" y="0"/>
                    </a:lnTo>
                    <a:lnTo>
                      <a:pt x="126" y="67"/>
                    </a:lnTo>
                    <a:lnTo>
                      <a:pt x="120" y="67"/>
                    </a:lnTo>
                    <a:lnTo>
                      <a:pt x="114" y="66"/>
                    </a:lnTo>
                    <a:lnTo>
                      <a:pt x="106" y="64"/>
                    </a:lnTo>
                    <a:lnTo>
                      <a:pt x="97" y="59"/>
                    </a:lnTo>
                    <a:lnTo>
                      <a:pt x="91" y="55"/>
                    </a:lnTo>
                    <a:lnTo>
                      <a:pt x="86" y="49"/>
                    </a:lnTo>
                    <a:lnTo>
                      <a:pt x="78" y="43"/>
                    </a:lnTo>
                    <a:lnTo>
                      <a:pt x="64" y="29"/>
                    </a:lnTo>
                    <a:lnTo>
                      <a:pt x="52" y="20"/>
                    </a:lnTo>
                    <a:lnTo>
                      <a:pt x="47" y="18"/>
                    </a:lnTo>
                    <a:lnTo>
                      <a:pt x="41" y="16"/>
                    </a:lnTo>
                    <a:lnTo>
                      <a:pt x="35" y="16"/>
                    </a:lnTo>
                    <a:lnTo>
                      <a:pt x="29" y="16"/>
                    </a:lnTo>
                    <a:lnTo>
                      <a:pt x="25" y="18"/>
                    </a:lnTo>
                    <a:lnTo>
                      <a:pt x="21" y="20"/>
                    </a:lnTo>
                    <a:lnTo>
                      <a:pt x="18" y="24"/>
                    </a:lnTo>
                    <a:lnTo>
                      <a:pt x="16" y="29"/>
                    </a:lnTo>
                    <a:lnTo>
                      <a:pt x="15" y="34"/>
                    </a:lnTo>
                    <a:lnTo>
                      <a:pt x="16" y="39"/>
                    </a:lnTo>
                    <a:lnTo>
                      <a:pt x="18" y="43"/>
                    </a:lnTo>
                    <a:lnTo>
                      <a:pt x="21" y="48"/>
                    </a:lnTo>
                    <a:lnTo>
                      <a:pt x="25" y="51"/>
                    </a:lnTo>
                    <a:lnTo>
                      <a:pt x="31" y="52"/>
                    </a:lnTo>
                    <a:lnTo>
                      <a:pt x="37" y="53"/>
                    </a:lnTo>
                    <a:lnTo>
                      <a:pt x="35" y="66"/>
                    </a:lnTo>
                    <a:lnTo>
                      <a:pt x="21" y="64"/>
                    </a:lnTo>
                    <a:lnTo>
                      <a:pt x="9" y="57"/>
                    </a:lnTo>
                    <a:lnTo>
                      <a:pt x="3" y="47"/>
                    </a:lnTo>
                    <a:lnTo>
                      <a:pt x="0" y="34"/>
                    </a:lnTo>
                    <a:lnTo>
                      <a:pt x="3" y="20"/>
                    </a:lnTo>
                    <a:lnTo>
                      <a:pt x="11" y="11"/>
                    </a:lnTo>
                    <a:lnTo>
                      <a:pt x="22" y="4"/>
                    </a:lnTo>
                    <a:lnTo>
                      <a:pt x="35" y="1"/>
                    </a:lnTo>
                    <a:lnTo>
                      <a:pt x="42" y="2"/>
                    </a:lnTo>
                    <a:lnTo>
                      <a:pt x="49" y="4"/>
                    </a:lnTo>
                    <a:lnTo>
                      <a:pt x="57" y="7"/>
                    </a:lnTo>
                    <a:lnTo>
                      <a:pt x="65" y="12"/>
                    </a:lnTo>
                    <a:lnTo>
                      <a:pt x="70" y="14"/>
                    </a:lnTo>
                    <a:lnTo>
                      <a:pt x="74" y="19"/>
                    </a:lnTo>
                    <a:lnTo>
                      <a:pt x="80" y="24"/>
                    </a:lnTo>
                    <a:lnTo>
                      <a:pt x="86" y="30"/>
                    </a:lnTo>
                    <a:lnTo>
                      <a:pt x="91" y="35"/>
                    </a:lnTo>
                    <a:lnTo>
                      <a:pt x="96" y="40"/>
                    </a:lnTo>
                    <a:lnTo>
                      <a:pt x="99" y="42"/>
                    </a:lnTo>
                    <a:lnTo>
                      <a:pt x="101" y="45"/>
                    </a:lnTo>
                    <a:lnTo>
                      <a:pt x="106" y="48"/>
                    </a:lnTo>
                    <a:lnTo>
                      <a:pt x="109" y="51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09" name="Freeform 1049"/>
              <p:cNvSpPr>
                <a:spLocks noEditPoints="1"/>
              </p:cNvSpPr>
              <p:nvPr/>
            </p:nvSpPr>
            <p:spPr bwMode="auto">
              <a:xfrm>
                <a:off x="143" y="1041"/>
                <a:ext cx="63" cy="68"/>
              </a:xfrm>
              <a:custGeom>
                <a:avLst/>
                <a:gdLst>
                  <a:gd name="T0" fmla="*/ 64 w 127"/>
                  <a:gd name="T1" fmla="*/ 68 h 68"/>
                  <a:gd name="T2" fmla="*/ 44 w 127"/>
                  <a:gd name="T3" fmla="*/ 66 h 68"/>
                  <a:gd name="T4" fmla="*/ 28 w 127"/>
                  <a:gd name="T5" fmla="*/ 64 h 68"/>
                  <a:gd name="T6" fmla="*/ 19 w 127"/>
                  <a:gd name="T7" fmla="*/ 60 h 68"/>
                  <a:gd name="T8" fmla="*/ 13 w 127"/>
                  <a:gd name="T9" fmla="*/ 57 h 68"/>
                  <a:gd name="T10" fmla="*/ 8 w 127"/>
                  <a:gd name="T11" fmla="*/ 52 h 68"/>
                  <a:gd name="T12" fmla="*/ 3 w 127"/>
                  <a:gd name="T13" fmla="*/ 47 h 68"/>
                  <a:gd name="T14" fmla="*/ 2 w 127"/>
                  <a:gd name="T15" fmla="*/ 41 h 68"/>
                  <a:gd name="T16" fmla="*/ 0 w 127"/>
                  <a:gd name="T17" fmla="*/ 34 h 68"/>
                  <a:gd name="T18" fmla="*/ 2 w 127"/>
                  <a:gd name="T19" fmla="*/ 28 h 68"/>
                  <a:gd name="T20" fmla="*/ 3 w 127"/>
                  <a:gd name="T21" fmla="*/ 23 h 68"/>
                  <a:gd name="T22" fmla="*/ 5 w 127"/>
                  <a:gd name="T23" fmla="*/ 18 h 68"/>
                  <a:gd name="T24" fmla="*/ 8 w 127"/>
                  <a:gd name="T25" fmla="*/ 15 h 68"/>
                  <a:gd name="T26" fmla="*/ 12 w 127"/>
                  <a:gd name="T27" fmla="*/ 11 h 68"/>
                  <a:gd name="T28" fmla="*/ 16 w 127"/>
                  <a:gd name="T29" fmla="*/ 9 h 68"/>
                  <a:gd name="T30" fmla="*/ 25 w 127"/>
                  <a:gd name="T31" fmla="*/ 5 h 68"/>
                  <a:gd name="T32" fmla="*/ 35 w 127"/>
                  <a:gd name="T33" fmla="*/ 3 h 68"/>
                  <a:gd name="T34" fmla="*/ 48 w 127"/>
                  <a:gd name="T35" fmla="*/ 0 h 68"/>
                  <a:gd name="T36" fmla="*/ 64 w 127"/>
                  <a:gd name="T37" fmla="*/ 0 h 68"/>
                  <a:gd name="T38" fmla="*/ 84 w 127"/>
                  <a:gd name="T39" fmla="*/ 0 h 68"/>
                  <a:gd name="T40" fmla="*/ 100 w 127"/>
                  <a:gd name="T41" fmla="*/ 4 h 68"/>
                  <a:gd name="T42" fmla="*/ 109 w 127"/>
                  <a:gd name="T43" fmla="*/ 6 h 68"/>
                  <a:gd name="T44" fmla="*/ 114 w 127"/>
                  <a:gd name="T45" fmla="*/ 10 h 68"/>
                  <a:gd name="T46" fmla="*/ 120 w 127"/>
                  <a:gd name="T47" fmla="*/ 15 h 68"/>
                  <a:gd name="T48" fmla="*/ 124 w 127"/>
                  <a:gd name="T49" fmla="*/ 21 h 68"/>
                  <a:gd name="T50" fmla="*/ 126 w 127"/>
                  <a:gd name="T51" fmla="*/ 27 h 68"/>
                  <a:gd name="T52" fmla="*/ 127 w 127"/>
                  <a:gd name="T53" fmla="*/ 34 h 68"/>
                  <a:gd name="T54" fmla="*/ 124 w 127"/>
                  <a:gd name="T55" fmla="*/ 47 h 68"/>
                  <a:gd name="T56" fmla="*/ 116 w 127"/>
                  <a:gd name="T57" fmla="*/ 57 h 68"/>
                  <a:gd name="T58" fmla="*/ 103 w 127"/>
                  <a:gd name="T59" fmla="*/ 63 h 68"/>
                  <a:gd name="T60" fmla="*/ 86 w 127"/>
                  <a:gd name="T61" fmla="*/ 66 h 68"/>
                  <a:gd name="T62" fmla="*/ 64 w 127"/>
                  <a:gd name="T63" fmla="*/ 68 h 68"/>
                  <a:gd name="T64" fmla="*/ 64 w 127"/>
                  <a:gd name="T65" fmla="*/ 54 h 68"/>
                  <a:gd name="T66" fmla="*/ 81 w 127"/>
                  <a:gd name="T67" fmla="*/ 53 h 68"/>
                  <a:gd name="T68" fmla="*/ 96 w 127"/>
                  <a:gd name="T69" fmla="*/ 52 h 68"/>
                  <a:gd name="T70" fmla="*/ 103 w 127"/>
                  <a:gd name="T71" fmla="*/ 48 h 68"/>
                  <a:gd name="T72" fmla="*/ 109 w 127"/>
                  <a:gd name="T73" fmla="*/ 44 h 68"/>
                  <a:gd name="T74" fmla="*/ 111 w 127"/>
                  <a:gd name="T75" fmla="*/ 39 h 68"/>
                  <a:gd name="T76" fmla="*/ 113 w 127"/>
                  <a:gd name="T77" fmla="*/ 34 h 68"/>
                  <a:gd name="T78" fmla="*/ 111 w 127"/>
                  <a:gd name="T79" fmla="*/ 28 h 68"/>
                  <a:gd name="T80" fmla="*/ 109 w 127"/>
                  <a:gd name="T81" fmla="*/ 23 h 68"/>
                  <a:gd name="T82" fmla="*/ 103 w 127"/>
                  <a:gd name="T83" fmla="*/ 19 h 68"/>
                  <a:gd name="T84" fmla="*/ 94 w 127"/>
                  <a:gd name="T85" fmla="*/ 16 h 68"/>
                  <a:gd name="T86" fmla="*/ 81 w 127"/>
                  <a:gd name="T87" fmla="*/ 13 h 68"/>
                  <a:gd name="T88" fmla="*/ 64 w 127"/>
                  <a:gd name="T89" fmla="*/ 13 h 68"/>
                  <a:gd name="T90" fmla="*/ 47 w 127"/>
                  <a:gd name="T91" fmla="*/ 13 h 68"/>
                  <a:gd name="T92" fmla="*/ 34 w 127"/>
                  <a:gd name="T93" fmla="*/ 16 h 68"/>
                  <a:gd name="T94" fmla="*/ 25 w 127"/>
                  <a:gd name="T95" fmla="*/ 19 h 68"/>
                  <a:gd name="T96" fmla="*/ 21 w 127"/>
                  <a:gd name="T97" fmla="*/ 22 h 68"/>
                  <a:gd name="T98" fmla="*/ 18 w 127"/>
                  <a:gd name="T99" fmla="*/ 25 h 68"/>
                  <a:gd name="T100" fmla="*/ 16 w 127"/>
                  <a:gd name="T101" fmla="*/ 29 h 68"/>
                  <a:gd name="T102" fmla="*/ 15 w 127"/>
                  <a:gd name="T103" fmla="*/ 34 h 68"/>
                  <a:gd name="T104" fmla="*/ 16 w 127"/>
                  <a:gd name="T105" fmla="*/ 39 h 68"/>
                  <a:gd name="T106" fmla="*/ 19 w 127"/>
                  <a:gd name="T107" fmla="*/ 44 h 68"/>
                  <a:gd name="T108" fmla="*/ 24 w 127"/>
                  <a:gd name="T109" fmla="*/ 48 h 68"/>
                  <a:gd name="T110" fmla="*/ 34 w 127"/>
                  <a:gd name="T111" fmla="*/ 51 h 68"/>
                  <a:gd name="T112" fmla="*/ 47 w 127"/>
                  <a:gd name="T113" fmla="*/ 53 h 68"/>
                  <a:gd name="T114" fmla="*/ 64 w 127"/>
                  <a:gd name="T115" fmla="*/ 5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7" h="68">
                    <a:moveTo>
                      <a:pt x="64" y="68"/>
                    </a:moveTo>
                    <a:lnTo>
                      <a:pt x="44" y="66"/>
                    </a:lnTo>
                    <a:lnTo>
                      <a:pt x="28" y="64"/>
                    </a:lnTo>
                    <a:lnTo>
                      <a:pt x="19" y="60"/>
                    </a:lnTo>
                    <a:lnTo>
                      <a:pt x="13" y="57"/>
                    </a:lnTo>
                    <a:lnTo>
                      <a:pt x="8" y="52"/>
                    </a:lnTo>
                    <a:lnTo>
                      <a:pt x="3" y="47"/>
                    </a:lnTo>
                    <a:lnTo>
                      <a:pt x="2" y="41"/>
                    </a:lnTo>
                    <a:lnTo>
                      <a:pt x="0" y="34"/>
                    </a:lnTo>
                    <a:lnTo>
                      <a:pt x="2" y="28"/>
                    </a:lnTo>
                    <a:lnTo>
                      <a:pt x="3" y="23"/>
                    </a:lnTo>
                    <a:lnTo>
                      <a:pt x="5" y="18"/>
                    </a:lnTo>
                    <a:lnTo>
                      <a:pt x="8" y="15"/>
                    </a:lnTo>
                    <a:lnTo>
                      <a:pt x="12" y="11"/>
                    </a:lnTo>
                    <a:lnTo>
                      <a:pt x="16" y="9"/>
                    </a:lnTo>
                    <a:lnTo>
                      <a:pt x="25" y="5"/>
                    </a:lnTo>
                    <a:lnTo>
                      <a:pt x="35" y="3"/>
                    </a:lnTo>
                    <a:lnTo>
                      <a:pt x="48" y="0"/>
                    </a:lnTo>
                    <a:lnTo>
                      <a:pt x="64" y="0"/>
                    </a:lnTo>
                    <a:lnTo>
                      <a:pt x="84" y="0"/>
                    </a:lnTo>
                    <a:lnTo>
                      <a:pt x="100" y="4"/>
                    </a:lnTo>
                    <a:lnTo>
                      <a:pt x="109" y="6"/>
                    </a:lnTo>
                    <a:lnTo>
                      <a:pt x="114" y="10"/>
                    </a:lnTo>
                    <a:lnTo>
                      <a:pt x="120" y="15"/>
                    </a:lnTo>
                    <a:lnTo>
                      <a:pt x="124" y="21"/>
                    </a:lnTo>
                    <a:lnTo>
                      <a:pt x="126" y="27"/>
                    </a:lnTo>
                    <a:lnTo>
                      <a:pt x="127" y="34"/>
                    </a:lnTo>
                    <a:lnTo>
                      <a:pt x="124" y="47"/>
                    </a:lnTo>
                    <a:lnTo>
                      <a:pt x="116" y="57"/>
                    </a:lnTo>
                    <a:lnTo>
                      <a:pt x="103" y="63"/>
                    </a:lnTo>
                    <a:lnTo>
                      <a:pt x="86" y="66"/>
                    </a:lnTo>
                    <a:lnTo>
                      <a:pt x="64" y="68"/>
                    </a:lnTo>
                    <a:close/>
                    <a:moveTo>
                      <a:pt x="64" y="54"/>
                    </a:moveTo>
                    <a:lnTo>
                      <a:pt x="81" y="53"/>
                    </a:lnTo>
                    <a:lnTo>
                      <a:pt x="96" y="52"/>
                    </a:lnTo>
                    <a:lnTo>
                      <a:pt x="103" y="48"/>
                    </a:lnTo>
                    <a:lnTo>
                      <a:pt x="109" y="44"/>
                    </a:lnTo>
                    <a:lnTo>
                      <a:pt x="111" y="39"/>
                    </a:lnTo>
                    <a:lnTo>
                      <a:pt x="113" y="34"/>
                    </a:lnTo>
                    <a:lnTo>
                      <a:pt x="111" y="28"/>
                    </a:lnTo>
                    <a:lnTo>
                      <a:pt x="109" y="23"/>
                    </a:lnTo>
                    <a:lnTo>
                      <a:pt x="103" y="19"/>
                    </a:lnTo>
                    <a:lnTo>
                      <a:pt x="94" y="16"/>
                    </a:lnTo>
                    <a:lnTo>
                      <a:pt x="81" y="13"/>
                    </a:lnTo>
                    <a:lnTo>
                      <a:pt x="64" y="13"/>
                    </a:lnTo>
                    <a:lnTo>
                      <a:pt x="47" y="13"/>
                    </a:lnTo>
                    <a:lnTo>
                      <a:pt x="34" y="16"/>
                    </a:lnTo>
                    <a:lnTo>
                      <a:pt x="25" y="19"/>
                    </a:lnTo>
                    <a:lnTo>
                      <a:pt x="21" y="22"/>
                    </a:lnTo>
                    <a:lnTo>
                      <a:pt x="18" y="25"/>
                    </a:lnTo>
                    <a:lnTo>
                      <a:pt x="16" y="29"/>
                    </a:lnTo>
                    <a:lnTo>
                      <a:pt x="15" y="34"/>
                    </a:lnTo>
                    <a:lnTo>
                      <a:pt x="16" y="39"/>
                    </a:lnTo>
                    <a:lnTo>
                      <a:pt x="19" y="44"/>
                    </a:lnTo>
                    <a:lnTo>
                      <a:pt x="24" y="48"/>
                    </a:lnTo>
                    <a:lnTo>
                      <a:pt x="34" y="51"/>
                    </a:lnTo>
                    <a:lnTo>
                      <a:pt x="47" y="53"/>
                    </a:lnTo>
                    <a:lnTo>
                      <a:pt x="64" y="5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10" name="Freeform 1050"/>
              <p:cNvSpPr>
                <a:spLocks noEditPoints="1"/>
              </p:cNvSpPr>
              <p:nvPr/>
            </p:nvSpPr>
            <p:spPr bwMode="auto">
              <a:xfrm>
                <a:off x="143" y="960"/>
                <a:ext cx="63" cy="69"/>
              </a:xfrm>
              <a:custGeom>
                <a:avLst/>
                <a:gdLst>
                  <a:gd name="T0" fmla="*/ 64 w 127"/>
                  <a:gd name="T1" fmla="*/ 69 h 69"/>
                  <a:gd name="T2" fmla="*/ 44 w 127"/>
                  <a:gd name="T3" fmla="*/ 68 h 69"/>
                  <a:gd name="T4" fmla="*/ 28 w 127"/>
                  <a:gd name="T5" fmla="*/ 65 h 69"/>
                  <a:gd name="T6" fmla="*/ 19 w 127"/>
                  <a:gd name="T7" fmla="*/ 62 h 69"/>
                  <a:gd name="T8" fmla="*/ 13 w 127"/>
                  <a:gd name="T9" fmla="*/ 58 h 69"/>
                  <a:gd name="T10" fmla="*/ 8 w 127"/>
                  <a:gd name="T11" fmla="*/ 53 h 69"/>
                  <a:gd name="T12" fmla="*/ 3 w 127"/>
                  <a:gd name="T13" fmla="*/ 49 h 69"/>
                  <a:gd name="T14" fmla="*/ 2 w 127"/>
                  <a:gd name="T15" fmla="*/ 41 h 69"/>
                  <a:gd name="T16" fmla="*/ 0 w 127"/>
                  <a:gd name="T17" fmla="*/ 35 h 69"/>
                  <a:gd name="T18" fmla="*/ 2 w 127"/>
                  <a:gd name="T19" fmla="*/ 29 h 69"/>
                  <a:gd name="T20" fmla="*/ 3 w 127"/>
                  <a:gd name="T21" fmla="*/ 24 h 69"/>
                  <a:gd name="T22" fmla="*/ 5 w 127"/>
                  <a:gd name="T23" fmla="*/ 20 h 69"/>
                  <a:gd name="T24" fmla="*/ 8 w 127"/>
                  <a:gd name="T25" fmla="*/ 16 h 69"/>
                  <a:gd name="T26" fmla="*/ 12 w 127"/>
                  <a:gd name="T27" fmla="*/ 12 h 69"/>
                  <a:gd name="T28" fmla="*/ 16 w 127"/>
                  <a:gd name="T29" fmla="*/ 9 h 69"/>
                  <a:gd name="T30" fmla="*/ 25 w 127"/>
                  <a:gd name="T31" fmla="*/ 6 h 69"/>
                  <a:gd name="T32" fmla="*/ 35 w 127"/>
                  <a:gd name="T33" fmla="*/ 3 h 69"/>
                  <a:gd name="T34" fmla="*/ 48 w 127"/>
                  <a:gd name="T35" fmla="*/ 1 h 69"/>
                  <a:gd name="T36" fmla="*/ 64 w 127"/>
                  <a:gd name="T37" fmla="*/ 0 h 69"/>
                  <a:gd name="T38" fmla="*/ 84 w 127"/>
                  <a:gd name="T39" fmla="*/ 1 h 69"/>
                  <a:gd name="T40" fmla="*/ 100 w 127"/>
                  <a:gd name="T41" fmla="*/ 5 h 69"/>
                  <a:gd name="T42" fmla="*/ 109 w 127"/>
                  <a:gd name="T43" fmla="*/ 8 h 69"/>
                  <a:gd name="T44" fmla="*/ 114 w 127"/>
                  <a:gd name="T45" fmla="*/ 11 h 69"/>
                  <a:gd name="T46" fmla="*/ 120 w 127"/>
                  <a:gd name="T47" fmla="*/ 16 h 69"/>
                  <a:gd name="T48" fmla="*/ 124 w 127"/>
                  <a:gd name="T49" fmla="*/ 21 h 69"/>
                  <a:gd name="T50" fmla="*/ 126 w 127"/>
                  <a:gd name="T51" fmla="*/ 28 h 69"/>
                  <a:gd name="T52" fmla="*/ 127 w 127"/>
                  <a:gd name="T53" fmla="*/ 35 h 69"/>
                  <a:gd name="T54" fmla="*/ 124 w 127"/>
                  <a:gd name="T55" fmla="*/ 49 h 69"/>
                  <a:gd name="T56" fmla="*/ 116 w 127"/>
                  <a:gd name="T57" fmla="*/ 58 h 69"/>
                  <a:gd name="T58" fmla="*/ 103 w 127"/>
                  <a:gd name="T59" fmla="*/ 64 h 69"/>
                  <a:gd name="T60" fmla="*/ 86 w 127"/>
                  <a:gd name="T61" fmla="*/ 68 h 69"/>
                  <a:gd name="T62" fmla="*/ 64 w 127"/>
                  <a:gd name="T63" fmla="*/ 69 h 69"/>
                  <a:gd name="T64" fmla="*/ 64 w 127"/>
                  <a:gd name="T65" fmla="*/ 55 h 69"/>
                  <a:gd name="T66" fmla="*/ 81 w 127"/>
                  <a:gd name="T67" fmla="*/ 55 h 69"/>
                  <a:gd name="T68" fmla="*/ 96 w 127"/>
                  <a:gd name="T69" fmla="*/ 52 h 69"/>
                  <a:gd name="T70" fmla="*/ 103 w 127"/>
                  <a:gd name="T71" fmla="*/ 50 h 69"/>
                  <a:gd name="T72" fmla="*/ 109 w 127"/>
                  <a:gd name="T73" fmla="*/ 45 h 69"/>
                  <a:gd name="T74" fmla="*/ 111 w 127"/>
                  <a:gd name="T75" fmla="*/ 40 h 69"/>
                  <a:gd name="T76" fmla="*/ 113 w 127"/>
                  <a:gd name="T77" fmla="*/ 35 h 69"/>
                  <a:gd name="T78" fmla="*/ 111 w 127"/>
                  <a:gd name="T79" fmla="*/ 29 h 69"/>
                  <a:gd name="T80" fmla="*/ 109 w 127"/>
                  <a:gd name="T81" fmla="*/ 24 h 69"/>
                  <a:gd name="T82" fmla="*/ 103 w 127"/>
                  <a:gd name="T83" fmla="*/ 21 h 69"/>
                  <a:gd name="T84" fmla="*/ 94 w 127"/>
                  <a:gd name="T85" fmla="*/ 17 h 69"/>
                  <a:gd name="T86" fmla="*/ 81 w 127"/>
                  <a:gd name="T87" fmla="*/ 15 h 69"/>
                  <a:gd name="T88" fmla="*/ 64 w 127"/>
                  <a:gd name="T89" fmla="*/ 15 h 69"/>
                  <a:gd name="T90" fmla="*/ 47 w 127"/>
                  <a:gd name="T91" fmla="*/ 15 h 69"/>
                  <a:gd name="T92" fmla="*/ 34 w 127"/>
                  <a:gd name="T93" fmla="*/ 17 h 69"/>
                  <a:gd name="T94" fmla="*/ 25 w 127"/>
                  <a:gd name="T95" fmla="*/ 20 h 69"/>
                  <a:gd name="T96" fmla="*/ 21 w 127"/>
                  <a:gd name="T97" fmla="*/ 23 h 69"/>
                  <a:gd name="T98" fmla="*/ 18 w 127"/>
                  <a:gd name="T99" fmla="*/ 27 h 69"/>
                  <a:gd name="T100" fmla="*/ 16 w 127"/>
                  <a:gd name="T101" fmla="*/ 30 h 69"/>
                  <a:gd name="T102" fmla="*/ 15 w 127"/>
                  <a:gd name="T103" fmla="*/ 35 h 69"/>
                  <a:gd name="T104" fmla="*/ 16 w 127"/>
                  <a:gd name="T105" fmla="*/ 40 h 69"/>
                  <a:gd name="T106" fmla="*/ 19 w 127"/>
                  <a:gd name="T107" fmla="*/ 45 h 69"/>
                  <a:gd name="T108" fmla="*/ 24 w 127"/>
                  <a:gd name="T109" fmla="*/ 49 h 69"/>
                  <a:gd name="T110" fmla="*/ 34 w 127"/>
                  <a:gd name="T111" fmla="*/ 52 h 69"/>
                  <a:gd name="T112" fmla="*/ 47 w 127"/>
                  <a:gd name="T113" fmla="*/ 55 h 69"/>
                  <a:gd name="T114" fmla="*/ 64 w 127"/>
                  <a:gd name="T115" fmla="*/ 5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7" h="69">
                    <a:moveTo>
                      <a:pt x="64" y="69"/>
                    </a:moveTo>
                    <a:lnTo>
                      <a:pt x="44" y="68"/>
                    </a:lnTo>
                    <a:lnTo>
                      <a:pt x="28" y="65"/>
                    </a:lnTo>
                    <a:lnTo>
                      <a:pt x="19" y="62"/>
                    </a:lnTo>
                    <a:lnTo>
                      <a:pt x="13" y="58"/>
                    </a:lnTo>
                    <a:lnTo>
                      <a:pt x="8" y="53"/>
                    </a:lnTo>
                    <a:lnTo>
                      <a:pt x="3" y="49"/>
                    </a:lnTo>
                    <a:lnTo>
                      <a:pt x="2" y="41"/>
                    </a:lnTo>
                    <a:lnTo>
                      <a:pt x="0" y="35"/>
                    </a:lnTo>
                    <a:lnTo>
                      <a:pt x="2" y="29"/>
                    </a:lnTo>
                    <a:lnTo>
                      <a:pt x="3" y="24"/>
                    </a:lnTo>
                    <a:lnTo>
                      <a:pt x="5" y="20"/>
                    </a:lnTo>
                    <a:lnTo>
                      <a:pt x="8" y="16"/>
                    </a:lnTo>
                    <a:lnTo>
                      <a:pt x="12" y="12"/>
                    </a:lnTo>
                    <a:lnTo>
                      <a:pt x="16" y="9"/>
                    </a:lnTo>
                    <a:lnTo>
                      <a:pt x="25" y="6"/>
                    </a:lnTo>
                    <a:lnTo>
                      <a:pt x="35" y="3"/>
                    </a:lnTo>
                    <a:lnTo>
                      <a:pt x="48" y="1"/>
                    </a:lnTo>
                    <a:lnTo>
                      <a:pt x="64" y="0"/>
                    </a:lnTo>
                    <a:lnTo>
                      <a:pt x="84" y="1"/>
                    </a:lnTo>
                    <a:lnTo>
                      <a:pt x="100" y="5"/>
                    </a:lnTo>
                    <a:lnTo>
                      <a:pt x="109" y="8"/>
                    </a:lnTo>
                    <a:lnTo>
                      <a:pt x="114" y="11"/>
                    </a:lnTo>
                    <a:lnTo>
                      <a:pt x="120" y="16"/>
                    </a:lnTo>
                    <a:lnTo>
                      <a:pt x="124" y="21"/>
                    </a:lnTo>
                    <a:lnTo>
                      <a:pt x="126" y="28"/>
                    </a:lnTo>
                    <a:lnTo>
                      <a:pt x="127" y="35"/>
                    </a:lnTo>
                    <a:lnTo>
                      <a:pt x="124" y="49"/>
                    </a:lnTo>
                    <a:lnTo>
                      <a:pt x="116" y="58"/>
                    </a:lnTo>
                    <a:lnTo>
                      <a:pt x="103" y="64"/>
                    </a:lnTo>
                    <a:lnTo>
                      <a:pt x="86" y="68"/>
                    </a:lnTo>
                    <a:lnTo>
                      <a:pt x="64" y="69"/>
                    </a:lnTo>
                    <a:close/>
                    <a:moveTo>
                      <a:pt x="64" y="55"/>
                    </a:moveTo>
                    <a:lnTo>
                      <a:pt x="81" y="55"/>
                    </a:lnTo>
                    <a:lnTo>
                      <a:pt x="96" y="52"/>
                    </a:lnTo>
                    <a:lnTo>
                      <a:pt x="103" y="50"/>
                    </a:lnTo>
                    <a:lnTo>
                      <a:pt x="109" y="45"/>
                    </a:lnTo>
                    <a:lnTo>
                      <a:pt x="111" y="40"/>
                    </a:lnTo>
                    <a:lnTo>
                      <a:pt x="113" y="35"/>
                    </a:lnTo>
                    <a:lnTo>
                      <a:pt x="111" y="29"/>
                    </a:lnTo>
                    <a:lnTo>
                      <a:pt x="109" y="24"/>
                    </a:lnTo>
                    <a:lnTo>
                      <a:pt x="103" y="21"/>
                    </a:lnTo>
                    <a:lnTo>
                      <a:pt x="94" y="17"/>
                    </a:lnTo>
                    <a:lnTo>
                      <a:pt x="81" y="15"/>
                    </a:lnTo>
                    <a:lnTo>
                      <a:pt x="64" y="15"/>
                    </a:lnTo>
                    <a:lnTo>
                      <a:pt x="47" y="15"/>
                    </a:lnTo>
                    <a:lnTo>
                      <a:pt x="34" y="17"/>
                    </a:lnTo>
                    <a:lnTo>
                      <a:pt x="25" y="20"/>
                    </a:lnTo>
                    <a:lnTo>
                      <a:pt x="21" y="23"/>
                    </a:lnTo>
                    <a:lnTo>
                      <a:pt x="18" y="27"/>
                    </a:lnTo>
                    <a:lnTo>
                      <a:pt x="16" y="30"/>
                    </a:lnTo>
                    <a:lnTo>
                      <a:pt x="15" y="35"/>
                    </a:lnTo>
                    <a:lnTo>
                      <a:pt x="16" y="40"/>
                    </a:lnTo>
                    <a:lnTo>
                      <a:pt x="19" y="45"/>
                    </a:lnTo>
                    <a:lnTo>
                      <a:pt x="24" y="49"/>
                    </a:lnTo>
                    <a:lnTo>
                      <a:pt x="34" y="52"/>
                    </a:lnTo>
                    <a:lnTo>
                      <a:pt x="47" y="55"/>
                    </a:lnTo>
                    <a:lnTo>
                      <a:pt x="64" y="5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11" name="Freeform 1051"/>
              <p:cNvSpPr>
                <a:spLocks noEditPoints="1"/>
              </p:cNvSpPr>
              <p:nvPr/>
            </p:nvSpPr>
            <p:spPr bwMode="auto">
              <a:xfrm>
                <a:off x="144" y="881"/>
                <a:ext cx="61" cy="72"/>
              </a:xfrm>
              <a:custGeom>
                <a:avLst/>
                <a:gdLst>
                  <a:gd name="T0" fmla="*/ 123 w 123"/>
                  <a:gd name="T1" fmla="*/ 25 h 72"/>
                  <a:gd name="T2" fmla="*/ 94 w 123"/>
                  <a:gd name="T3" fmla="*/ 25 h 72"/>
                  <a:gd name="T4" fmla="*/ 94 w 123"/>
                  <a:gd name="T5" fmla="*/ 72 h 72"/>
                  <a:gd name="T6" fmla="*/ 77 w 123"/>
                  <a:gd name="T7" fmla="*/ 72 h 72"/>
                  <a:gd name="T8" fmla="*/ 0 w 123"/>
                  <a:gd name="T9" fmla="*/ 23 h 72"/>
                  <a:gd name="T10" fmla="*/ 0 w 123"/>
                  <a:gd name="T11" fmla="*/ 12 h 72"/>
                  <a:gd name="T12" fmla="*/ 77 w 123"/>
                  <a:gd name="T13" fmla="*/ 12 h 72"/>
                  <a:gd name="T14" fmla="*/ 77 w 123"/>
                  <a:gd name="T15" fmla="*/ 0 h 72"/>
                  <a:gd name="T16" fmla="*/ 94 w 123"/>
                  <a:gd name="T17" fmla="*/ 0 h 72"/>
                  <a:gd name="T18" fmla="*/ 94 w 123"/>
                  <a:gd name="T19" fmla="*/ 12 h 72"/>
                  <a:gd name="T20" fmla="*/ 123 w 123"/>
                  <a:gd name="T21" fmla="*/ 12 h 72"/>
                  <a:gd name="T22" fmla="*/ 123 w 123"/>
                  <a:gd name="T23" fmla="*/ 25 h 72"/>
                  <a:gd name="T24" fmla="*/ 77 w 123"/>
                  <a:gd name="T25" fmla="*/ 25 h 72"/>
                  <a:gd name="T26" fmla="*/ 31 w 123"/>
                  <a:gd name="T27" fmla="*/ 25 h 72"/>
                  <a:gd name="T28" fmla="*/ 77 w 123"/>
                  <a:gd name="T29" fmla="*/ 55 h 72"/>
                  <a:gd name="T30" fmla="*/ 77 w 123"/>
                  <a:gd name="T31" fmla="*/ 2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3" h="72">
                    <a:moveTo>
                      <a:pt x="123" y="25"/>
                    </a:moveTo>
                    <a:lnTo>
                      <a:pt x="94" y="25"/>
                    </a:lnTo>
                    <a:lnTo>
                      <a:pt x="94" y="72"/>
                    </a:lnTo>
                    <a:lnTo>
                      <a:pt x="77" y="72"/>
                    </a:lnTo>
                    <a:lnTo>
                      <a:pt x="0" y="23"/>
                    </a:lnTo>
                    <a:lnTo>
                      <a:pt x="0" y="12"/>
                    </a:lnTo>
                    <a:lnTo>
                      <a:pt x="77" y="12"/>
                    </a:lnTo>
                    <a:lnTo>
                      <a:pt x="77" y="0"/>
                    </a:lnTo>
                    <a:lnTo>
                      <a:pt x="94" y="0"/>
                    </a:lnTo>
                    <a:lnTo>
                      <a:pt x="94" y="12"/>
                    </a:lnTo>
                    <a:lnTo>
                      <a:pt x="123" y="12"/>
                    </a:lnTo>
                    <a:lnTo>
                      <a:pt x="123" y="25"/>
                    </a:lnTo>
                    <a:close/>
                    <a:moveTo>
                      <a:pt x="77" y="25"/>
                    </a:moveTo>
                    <a:lnTo>
                      <a:pt x="31" y="25"/>
                    </a:lnTo>
                    <a:lnTo>
                      <a:pt x="77" y="55"/>
                    </a:lnTo>
                    <a:lnTo>
                      <a:pt x="77" y="2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12" name="Freeform 1052"/>
              <p:cNvSpPr>
                <a:spLocks/>
              </p:cNvSpPr>
              <p:nvPr/>
            </p:nvSpPr>
            <p:spPr bwMode="auto">
              <a:xfrm>
                <a:off x="489" y="953"/>
                <a:ext cx="62" cy="139"/>
              </a:xfrm>
              <a:custGeom>
                <a:avLst/>
                <a:gdLst>
                  <a:gd name="T0" fmla="*/ 20 w 125"/>
                  <a:gd name="T1" fmla="*/ 89 h 139"/>
                  <a:gd name="T2" fmla="*/ 24 w 125"/>
                  <a:gd name="T3" fmla="*/ 103 h 139"/>
                  <a:gd name="T4" fmla="*/ 30 w 125"/>
                  <a:gd name="T5" fmla="*/ 112 h 139"/>
                  <a:gd name="T6" fmla="*/ 41 w 125"/>
                  <a:gd name="T7" fmla="*/ 118 h 139"/>
                  <a:gd name="T8" fmla="*/ 66 w 125"/>
                  <a:gd name="T9" fmla="*/ 123 h 139"/>
                  <a:gd name="T10" fmla="*/ 80 w 125"/>
                  <a:gd name="T11" fmla="*/ 122 h 139"/>
                  <a:gd name="T12" fmla="*/ 92 w 125"/>
                  <a:gd name="T13" fmla="*/ 117 h 139"/>
                  <a:gd name="T14" fmla="*/ 99 w 125"/>
                  <a:gd name="T15" fmla="*/ 111 h 139"/>
                  <a:gd name="T16" fmla="*/ 103 w 125"/>
                  <a:gd name="T17" fmla="*/ 99 h 139"/>
                  <a:gd name="T18" fmla="*/ 102 w 125"/>
                  <a:gd name="T19" fmla="*/ 92 h 139"/>
                  <a:gd name="T20" fmla="*/ 96 w 125"/>
                  <a:gd name="T21" fmla="*/ 86 h 139"/>
                  <a:gd name="T22" fmla="*/ 86 w 125"/>
                  <a:gd name="T23" fmla="*/ 81 h 139"/>
                  <a:gd name="T24" fmla="*/ 59 w 125"/>
                  <a:gd name="T25" fmla="*/ 75 h 139"/>
                  <a:gd name="T26" fmla="*/ 28 w 125"/>
                  <a:gd name="T27" fmla="*/ 66 h 139"/>
                  <a:gd name="T28" fmla="*/ 15 w 125"/>
                  <a:gd name="T29" fmla="*/ 59 h 139"/>
                  <a:gd name="T30" fmla="*/ 8 w 125"/>
                  <a:gd name="T31" fmla="*/ 48 h 139"/>
                  <a:gd name="T32" fmla="*/ 5 w 125"/>
                  <a:gd name="T33" fmla="*/ 37 h 139"/>
                  <a:gd name="T34" fmla="*/ 10 w 125"/>
                  <a:gd name="T35" fmla="*/ 24 h 139"/>
                  <a:gd name="T36" fmla="*/ 18 w 125"/>
                  <a:gd name="T37" fmla="*/ 13 h 139"/>
                  <a:gd name="T38" fmla="*/ 33 w 125"/>
                  <a:gd name="T39" fmla="*/ 5 h 139"/>
                  <a:gd name="T40" fmla="*/ 62 w 125"/>
                  <a:gd name="T41" fmla="*/ 0 h 139"/>
                  <a:gd name="T42" fmla="*/ 92 w 125"/>
                  <a:gd name="T43" fmla="*/ 5 h 139"/>
                  <a:gd name="T44" fmla="*/ 106 w 125"/>
                  <a:gd name="T45" fmla="*/ 13 h 139"/>
                  <a:gd name="T46" fmla="*/ 118 w 125"/>
                  <a:gd name="T47" fmla="*/ 30 h 139"/>
                  <a:gd name="T48" fmla="*/ 99 w 125"/>
                  <a:gd name="T49" fmla="*/ 41 h 139"/>
                  <a:gd name="T50" fmla="*/ 96 w 125"/>
                  <a:gd name="T51" fmla="*/ 30 h 139"/>
                  <a:gd name="T52" fmla="*/ 89 w 125"/>
                  <a:gd name="T53" fmla="*/ 22 h 139"/>
                  <a:gd name="T54" fmla="*/ 62 w 125"/>
                  <a:gd name="T55" fmla="*/ 16 h 139"/>
                  <a:gd name="T56" fmla="*/ 36 w 125"/>
                  <a:gd name="T57" fmla="*/ 22 h 139"/>
                  <a:gd name="T58" fmla="*/ 28 w 125"/>
                  <a:gd name="T59" fmla="*/ 30 h 139"/>
                  <a:gd name="T60" fmla="*/ 27 w 125"/>
                  <a:gd name="T61" fmla="*/ 41 h 139"/>
                  <a:gd name="T62" fmla="*/ 33 w 125"/>
                  <a:gd name="T63" fmla="*/ 48 h 139"/>
                  <a:gd name="T64" fmla="*/ 63 w 125"/>
                  <a:gd name="T65" fmla="*/ 58 h 139"/>
                  <a:gd name="T66" fmla="*/ 98 w 125"/>
                  <a:gd name="T67" fmla="*/ 66 h 139"/>
                  <a:gd name="T68" fmla="*/ 113 w 125"/>
                  <a:gd name="T69" fmla="*/ 75 h 139"/>
                  <a:gd name="T70" fmla="*/ 122 w 125"/>
                  <a:gd name="T71" fmla="*/ 86 h 139"/>
                  <a:gd name="T72" fmla="*/ 125 w 125"/>
                  <a:gd name="T73" fmla="*/ 99 h 139"/>
                  <a:gd name="T74" fmla="*/ 118 w 125"/>
                  <a:gd name="T75" fmla="*/ 118 h 139"/>
                  <a:gd name="T76" fmla="*/ 105 w 125"/>
                  <a:gd name="T77" fmla="*/ 129 h 139"/>
                  <a:gd name="T78" fmla="*/ 82 w 125"/>
                  <a:gd name="T79" fmla="*/ 138 h 139"/>
                  <a:gd name="T80" fmla="*/ 47 w 125"/>
                  <a:gd name="T81" fmla="*/ 138 h 139"/>
                  <a:gd name="T82" fmla="*/ 24 w 125"/>
                  <a:gd name="T83" fmla="*/ 129 h 139"/>
                  <a:gd name="T84" fmla="*/ 12 w 125"/>
                  <a:gd name="T85" fmla="*/ 121 h 139"/>
                  <a:gd name="T86" fmla="*/ 1 w 125"/>
                  <a:gd name="T87" fmla="*/ 10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5" h="139">
                    <a:moveTo>
                      <a:pt x="0" y="89"/>
                    </a:moveTo>
                    <a:lnTo>
                      <a:pt x="20" y="89"/>
                    </a:lnTo>
                    <a:lnTo>
                      <a:pt x="21" y="97"/>
                    </a:lnTo>
                    <a:lnTo>
                      <a:pt x="24" y="103"/>
                    </a:lnTo>
                    <a:lnTo>
                      <a:pt x="27" y="107"/>
                    </a:lnTo>
                    <a:lnTo>
                      <a:pt x="30" y="112"/>
                    </a:lnTo>
                    <a:lnTo>
                      <a:pt x="36" y="116"/>
                    </a:lnTo>
                    <a:lnTo>
                      <a:pt x="41" y="118"/>
                    </a:lnTo>
                    <a:lnTo>
                      <a:pt x="53" y="122"/>
                    </a:lnTo>
                    <a:lnTo>
                      <a:pt x="66" y="123"/>
                    </a:lnTo>
                    <a:lnTo>
                      <a:pt x="73" y="123"/>
                    </a:lnTo>
                    <a:lnTo>
                      <a:pt x="80" y="122"/>
                    </a:lnTo>
                    <a:lnTo>
                      <a:pt x="86" y="119"/>
                    </a:lnTo>
                    <a:lnTo>
                      <a:pt x="92" y="117"/>
                    </a:lnTo>
                    <a:lnTo>
                      <a:pt x="96" y="115"/>
                    </a:lnTo>
                    <a:lnTo>
                      <a:pt x="99" y="111"/>
                    </a:lnTo>
                    <a:lnTo>
                      <a:pt x="103" y="105"/>
                    </a:lnTo>
                    <a:lnTo>
                      <a:pt x="103" y="99"/>
                    </a:lnTo>
                    <a:lnTo>
                      <a:pt x="103" y="95"/>
                    </a:lnTo>
                    <a:lnTo>
                      <a:pt x="102" y="92"/>
                    </a:lnTo>
                    <a:lnTo>
                      <a:pt x="99" y="89"/>
                    </a:lnTo>
                    <a:lnTo>
                      <a:pt x="96" y="86"/>
                    </a:lnTo>
                    <a:lnTo>
                      <a:pt x="92" y="83"/>
                    </a:lnTo>
                    <a:lnTo>
                      <a:pt x="86" y="81"/>
                    </a:lnTo>
                    <a:lnTo>
                      <a:pt x="76" y="78"/>
                    </a:lnTo>
                    <a:lnTo>
                      <a:pt x="59" y="75"/>
                    </a:lnTo>
                    <a:lnTo>
                      <a:pt x="40" y="70"/>
                    </a:lnTo>
                    <a:lnTo>
                      <a:pt x="28" y="66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54"/>
                    </a:lnTo>
                    <a:lnTo>
                      <a:pt x="8" y="48"/>
                    </a:lnTo>
                    <a:lnTo>
                      <a:pt x="7" y="43"/>
                    </a:lnTo>
                    <a:lnTo>
                      <a:pt x="5" y="37"/>
                    </a:lnTo>
                    <a:lnTo>
                      <a:pt x="7" y="30"/>
                    </a:lnTo>
                    <a:lnTo>
                      <a:pt x="10" y="24"/>
                    </a:lnTo>
                    <a:lnTo>
                      <a:pt x="12" y="18"/>
                    </a:lnTo>
                    <a:lnTo>
                      <a:pt x="18" y="13"/>
                    </a:lnTo>
                    <a:lnTo>
                      <a:pt x="24" y="8"/>
                    </a:lnTo>
                    <a:lnTo>
                      <a:pt x="33" y="5"/>
                    </a:lnTo>
                    <a:lnTo>
                      <a:pt x="46" y="1"/>
                    </a:lnTo>
                    <a:lnTo>
                      <a:pt x="62" y="0"/>
                    </a:lnTo>
                    <a:lnTo>
                      <a:pt x="77" y="1"/>
                    </a:lnTo>
                    <a:lnTo>
                      <a:pt x="92" y="5"/>
                    </a:lnTo>
                    <a:lnTo>
                      <a:pt x="100" y="8"/>
                    </a:lnTo>
                    <a:lnTo>
                      <a:pt x="106" y="13"/>
                    </a:lnTo>
                    <a:lnTo>
                      <a:pt x="112" y="19"/>
                    </a:lnTo>
                    <a:lnTo>
                      <a:pt x="118" y="30"/>
                    </a:lnTo>
                    <a:lnTo>
                      <a:pt x="121" y="41"/>
                    </a:lnTo>
                    <a:lnTo>
                      <a:pt x="99" y="41"/>
                    </a:lnTo>
                    <a:lnTo>
                      <a:pt x="98" y="35"/>
                    </a:lnTo>
                    <a:lnTo>
                      <a:pt x="96" y="30"/>
                    </a:lnTo>
                    <a:lnTo>
                      <a:pt x="93" y="25"/>
                    </a:lnTo>
                    <a:lnTo>
                      <a:pt x="89" y="22"/>
                    </a:lnTo>
                    <a:lnTo>
                      <a:pt x="77" y="17"/>
                    </a:lnTo>
                    <a:lnTo>
                      <a:pt x="62" y="16"/>
                    </a:lnTo>
                    <a:lnTo>
                      <a:pt x="46" y="17"/>
                    </a:lnTo>
                    <a:lnTo>
                      <a:pt x="36" y="22"/>
                    </a:lnTo>
                    <a:lnTo>
                      <a:pt x="31" y="25"/>
                    </a:lnTo>
                    <a:lnTo>
                      <a:pt x="28" y="30"/>
                    </a:lnTo>
                    <a:lnTo>
                      <a:pt x="27" y="36"/>
                    </a:lnTo>
                    <a:lnTo>
                      <a:pt x="27" y="41"/>
                    </a:lnTo>
                    <a:lnTo>
                      <a:pt x="30" y="45"/>
                    </a:lnTo>
                    <a:lnTo>
                      <a:pt x="33" y="48"/>
                    </a:lnTo>
                    <a:lnTo>
                      <a:pt x="43" y="53"/>
                    </a:lnTo>
                    <a:lnTo>
                      <a:pt x="63" y="58"/>
                    </a:lnTo>
                    <a:lnTo>
                      <a:pt x="85" y="62"/>
                    </a:lnTo>
                    <a:lnTo>
                      <a:pt x="98" y="66"/>
                    </a:lnTo>
                    <a:lnTo>
                      <a:pt x="106" y="70"/>
                    </a:lnTo>
                    <a:lnTo>
                      <a:pt x="113" y="75"/>
                    </a:lnTo>
                    <a:lnTo>
                      <a:pt x="118" y="80"/>
                    </a:lnTo>
                    <a:lnTo>
                      <a:pt x="122" y="86"/>
                    </a:lnTo>
                    <a:lnTo>
                      <a:pt x="124" y="92"/>
                    </a:lnTo>
                    <a:lnTo>
                      <a:pt x="125" y="99"/>
                    </a:lnTo>
                    <a:lnTo>
                      <a:pt x="124" y="109"/>
                    </a:lnTo>
                    <a:lnTo>
                      <a:pt x="118" y="118"/>
                    </a:lnTo>
                    <a:lnTo>
                      <a:pt x="112" y="124"/>
                    </a:lnTo>
                    <a:lnTo>
                      <a:pt x="105" y="129"/>
                    </a:lnTo>
                    <a:lnTo>
                      <a:pt x="96" y="133"/>
                    </a:lnTo>
                    <a:lnTo>
                      <a:pt x="82" y="138"/>
                    </a:lnTo>
                    <a:lnTo>
                      <a:pt x="66" y="139"/>
                    </a:lnTo>
                    <a:lnTo>
                      <a:pt x="47" y="138"/>
                    </a:lnTo>
                    <a:lnTo>
                      <a:pt x="30" y="133"/>
                    </a:lnTo>
                    <a:lnTo>
                      <a:pt x="24" y="129"/>
                    </a:lnTo>
                    <a:lnTo>
                      <a:pt x="17" y="126"/>
                    </a:lnTo>
                    <a:lnTo>
                      <a:pt x="12" y="121"/>
                    </a:lnTo>
                    <a:lnTo>
                      <a:pt x="8" y="116"/>
                    </a:lnTo>
                    <a:lnTo>
                      <a:pt x="1" y="104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13" name="Freeform 1053"/>
              <p:cNvSpPr>
                <a:spLocks/>
              </p:cNvSpPr>
              <p:nvPr/>
            </p:nvSpPr>
            <p:spPr bwMode="auto">
              <a:xfrm>
                <a:off x="567" y="955"/>
                <a:ext cx="66" cy="134"/>
              </a:xfrm>
              <a:custGeom>
                <a:avLst/>
                <a:gdLst>
                  <a:gd name="T0" fmla="*/ 0 w 133"/>
                  <a:gd name="T1" fmla="*/ 134 h 134"/>
                  <a:gd name="T2" fmla="*/ 0 w 133"/>
                  <a:gd name="T3" fmla="*/ 0 h 134"/>
                  <a:gd name="T4" fmla="*/ 20 w 133"/>
                  <a:gd name="T5" fmla="*/ 0 h 134"/>
                  <a:gd name="T6" fmla="*/ 20 w 133"/>
                  <a:gd name="T7" fmla="*/ 64 h 134"/>
                  <a:gd name="T8" fmla="*/ 98 w 133"/>
                  <a:gd name="T9" fmla="*/ 0 h 134"/>
                  <a:gd name="T10" fmla="*/ 129 w 133"/>
                  <a:gd name="T11" fmla="*/ 0 h 134"/>
                  <a:gd name="T12" fmla="*/ 61 w 133"/>
                  <a:gd name="T13" fmla="*/ 56 h 134"/>
                  <a:gd name="T14" fmla="*/ 133 w 133"/>
                  <a:gd name="T15" fmla="*/ 134 h 134"/>
                  <a:gd name="T16" fmla="*/ 107 w 133"/>
                  <a:gd name="T17" fmla="*/ 134 h 134"/>
                  <a:gd name="T18" fmla="*/ 46 w 133"/>
                  <a:gd name="T19" fmla="*/ 68 h 134"/>
                  <a:gd name="T20" fmla="*/ 20 w 133"/>
                  <a:gd name="T21" fmla="*/ 87 h 134"/>
                  <a:gd name="T22" fmla="*/ 20 w 133"/>
                  <a:gd name="T23" fmla="*/ 134 h 134"/>
                  <a:gd name="T24" fmla="*/ 0 w 133"/>
                  <a:gd name="T2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3" h="134">
                    <a:moveTo>
                      <a:pt x="0" y="134"/>
                    </a:moveTo>
                    <a:lnTo>
                      <a:pt x="0" y="0"/>
                    </a:lnTo>
                    <a:lnTo>
                      <a:pt x="20" y="0"/>
                    </a:lnTo>
                    <a:lnTo>
                      <a:pt x="20" y="64"/>
                    </a:lnTo>
                    <a:lnTo>
                      <a:pt x="98" y="0"/>
                    </a:lnTo>
                    <a:lnTo>
                      <a:pt x="129" y="0"/>
                    </a:lnTo>
                    <a:lnTo>
                      <a:pt x="61" y="56"/>
                    </a:lnTo>
                    <a:lnTo>
                      <a:pt x="133" y="134"/>
                    </a:lnTo>
                    <a:lnTo>
                      <a:pt x="107" y="134"/>
                    </a:lnTo>
                    <a:lnTo>
                      <a:pt x="46" y="68"/>
                    </a:lnTo>
                    <a:lnTo>
                      <a:pt x="20" y="87"/>
                    </a:lnTo>
                    <a:lnTo>
                      <a:pt x="20" y="134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14" name="Rectangle 1054"/>
              <p:cNvSpPr>
                <a:spLocks noChangeArrowheads="1"/>
              </p:cNvSpPr>
              <p:nvPr/>
            </p:nvSpPr>
            <p:spPr bwMode="auto">
              <a:xfrm>
                <a:off x="635" y="1033"/>
                <a:ext cx="30" cy="15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15" name="Rectangle 1055"/>
              <p:cNvSpPr>
                <a:spLocks noChangeArrowheads="1"/>
              </p:cNvSpPr>
              <p:nvPr/>
            </p:nvSpPr>
            <p:spPr bwMode="auto">
              <a:xfrm>
                <a:off x="679" y="955"/>
                <a:ext cx="11" cy="134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16" name="Freeform 1056"/>
              <p:cNvSpPr>
                <a:spLocks/>
              </p:cNvSpPr>
              <p:nvPr/>
            </p:nvSpPr>
            <p:spPr bwMode="auto">
              <a:xfrm>
                <a:off x="775" y="955"/>
                <a:ext cx="29" cy="134"/>
              </a:xfrm>
              <a:custGeom>
                <a:avLst/>
                <a:gdLst>
                  <a:gd name="T0" fmla="*/ 58 w 58"/>
                  <a:gd name="T1" fmla="*/ 134 h 134"/>
                  <a:gd name="T2" fmla="*/ 37 w 58"/>
                  <a:gd name="T3" fmla="*/ 134 h 134"/>
                  <a:gd name="T4" fmla="*/ 37 w 58"/>
                  <a:gd name="T5" fmla="*/ 29 h 134"/>
                  <a:gd name="T6" fmla="*/ 29 w 58"/>
                  <a:gd name="T7" fmla="*/ 35 h 134"/>
                  <a:gd name="T8" fmla="*/ 19 w 58"/>
                  <a:gd name="T9" fmla="*/ 41 h 134"/>
                  <a:gd name="T10" fmla="*/ 9 w 58"/>
                  <a:gd name="T11" fmla="*/ 46 h 134"/>
                  <a:gd name="T12" fmla="*/ 0 w 58"/>
                  <a:gd name="T13" fmla="*/ 50 h 134"/>
                  <a:gd name="T14" fmla="*/ 0 w 58"/>
                  <a:gd name="T15" fmla="*/ 34 h 134"/>
                  <a:gd name="T16" fmla="*/ 14 w 58"/>
                  <a:gd name="T17" fmla="*/ 27 h 134"/>
                  <a:gd name="T18" fmla="*/ 27 w 58"/>
                  <a:gd name="T19" fmla="*/ 19 h 134"/>
                  <a:gd name="T20" fmla="*/ 35 w 58"/>
                  <a:gd name="T21" fmla="*/ 13 h 134"/>
                  <a:gd name="T22" fmla="*/ 40 w 58"/>
                  <a:gd name="T23" fmla="*/ 6 h 134"/>
                  <a:gd name="T24" fmla="*/ 45 w 58"/>
                  <a:gd name="T25" fmla="*/ 0 h 134"/>
                  <a:gd name="T26" fmla="*/ 58 w 58"/>
                  <a:gd name="T27" fmla="*/ 0 h 134"/>
                  <a:gd name="T28" fmla="*/ 58 w 58"/>
                  <a:gd name="T29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134">
                    <a:moveTo>
                      <a:pt x="58" y="134"/>
                    </a:moveTo>
                    <a:lnTo>
                      <a:pt x="37" y="134"/>
                    </a:lnTo>
                    <a:lnTo>
                      <a:pt x="37" y="29"/>
                    </a:lnTo>
                    <a:lnTo>
                      <a:pt x="29" y="35"/>
                    </a:lnTo>
                    <a:lnTo>
                      <a:pt x="19" y="41"/>
                    </a:lnTo>
                    <a:lnTo>
                      <a:pt x="9" y="46"/>
                    </a:lnTo>
                    <a:lnTo>
                      <a:pt x="0" y="50"/>
                    </a:lnTo>
                    <a:lnTo>
                      <a:pt x="0" y="34"/>
                    </a:lnTo>
                    <a:lnTo>
                      <a:pt x="14" y="27"/>
                    </a:lnTo>
                    <a:lnTo>
                      <a:pt x="27" y="19"/>
                    </a:lnTo>
                    <a:lnTo>
                      <a:pt x="35" y="13"/>
                    </a:lnTo>
                    <a:lnTo>
                      <a:pt x="40" y="6"/>
                    </a:lnTo>
                    <a:lnTo>
                      <a:pt x="45" y="0"/>
                    </a:lnTo>
                    <a:lnTo>
                      <a:pt x="58" y="0"/>
                    </a:lnTo>
                    <a:lnTo>
                      <a:pt x="58" y="1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17" name="Freeform 1057"/>
              <p:cNvSpPr>
                <a:spLocks noEditPoints="1"/>
              </p:cNvSpPr>
              <p:nvPr/>
            </p:nvSpPr>
            <p:spPr bwMode="auto">
              <a:xfrm>
                <a:off x="826" y="957"/>
                <a:ext cx="56" cy="132"/>
              </a:xfrm>
              <a:custGeom>
                <a:avLst/>
                <a:gdLst>
                  <a:gd name="T0" fmla="*/ 72 w 111"/>
                  <a:gd name="T1" fmla="*/ 132 h 132"/>
                  <a:gd name="T2" fmla="*/ 72 w 111"/>
                  <a:gd name="T3" fmla="*/ 101 h 132"/>
                  <a:gd name="T4" fmla="*/ 0 w 111"/>
                  <a:gd name="T5" fmla="*/ 101 h 132"/>
                  <a:gd name="T6" fmla="*/ 0 w 111"/>
                  <a:gd name="T7" fmla="*/ 84 h 132"/>
                  <a:gd name="T8" fmla="*/ 77 w 111"/>
                  <a:gd name="T9" fmla="*/ 0 h 132"/>
                  <a:gd name="T10" fmla="*/ 93 w 111"/>
                  <a:gd name="T11" fmla="*/ 0 h 132"/>
                  <a:gd name="T12" fmla="*/ 93 w 111"/>
                  <a:gd name="T13" fmla="*/ 84 h 132"/>
                  <a:gd name="T14" fmla="*/ 111 w 111"/>
                  <a:gd name="T15" fmla="*/ 84 h 132"/>
                  <a:gd name="T16" fmla="*/ 111 w 111"/>
                  <a:gd name="T17" fmla="*/ 101 h 132"/>
                  <a:gd name="T18" fmla="*/ 93 w 111"/>
                  <a:gd name="T19" fmla="*/ 101 h 132"/>
                  <a:gd name="T20" fmla="*/ 93 w 111"/>
                  <a:gd name="T21" fmla="*/ 132 h 132"/>
                  <a:gd name="T22" fmla="*/ 72 w 111"/>
                  <a:gd name="T23" fmla="*/ 132 h 132"/>
                  <a:gd name="T24" fmla="*/ 72 w 111"/>
                  <a:gd name="T25" fmla="*/ 84 h 132"/>
                  <a:gd name="T26" fmla="*/ 72 w 111"/>
                  <a:gd name="T27" fmla="*/ 33 h 132"/>
                  <a:gd name="T28" fmla="*/ 26 w 111"/>
                  <a:gd name="T29" fmla="*/ 84 h 132"/>
                  <a:gd name="T30" fmla="*/ 72 w 111"/>
                  <a:gd name="T31" fmla="*/ 8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32">
                    <a:moveTo>
                      <a:pt x="72" y="132"/>
                    </a:moveTo>
                    <a:lnTo>
                      <a:pt x="72" y="101"/>
                    </a:lnTo>
                    <a:lnTo>
                      <a:pt x="0" y="101"/>
                    </a:lnTo>
                    <a:lnTo>
                      <a:pt x="0" y="84"/>
                    </a:lnTo>
                    <a:lnTo>
                      <a:pt x="77" y="0"/>
                    </a:lnTo>
                    <a:lnTo>
                      <a:pt x="93" y="0"/>
                    </a:lnTo>
                    <a:lnTo>
                      <a:pt x="93" y="84"/>
                    </a:lnTo>
                    <a:lnTo>
                      <a:pt x="111" y="84"/>
                    </a:lnTo>
                    <a:lnTo>
                      <a:pt x="111" y="101"/>
                    </a:lnTo>
                    <a:lnTo>
                      <a:pt x="93" y="101"/>
                    </a:lnTo>
                    <a:lnTo>
                      <a:pt x="93" y="132"/>
                    </a:lnTo>
                    <a:lnTo>
                      <a:pt x="72" y="132"/>
                    </a:lnTo>
                    <a:close/>
                    <a:moveTo>
                      <a:pt x="72" y="84"/>
                    </a:moveTo>
                    <a:lnTo>
                      <a:pt x="72" y="33"/>
                    </a:lnTo>
                    <a:lnTo>
                      <a:pt x="26" y="84"/>
                    </a:lnTo>
                    <a:lnTo>
                      <a:pt x="72" y="8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18" name="Freeform 1058"/>
              <p:cNvSpPr>
                <a:spLocks noEditPoints="1"/>
              </p:cNvSpPr>
              <p:nvPr/>
            </p:nvSpPr>
            <p:spPr bwMode="auto">
              <a:xfrm>
                <a:off x="891" y="955"/>
                <a:ext cx="53" cy="137"/>
              </a:xfrm>
              <a:custGeom>
                <a:avLst/>
                <a:gdLst>
                  <a:gd name="T0" fmla="*/ 23 w 105"/>
                  <a:gd name="T1" fmla="*/ 99 h 137"/>
                  <a:gd name="T2" fmla="*/ 29 w 105"/>
                  <a:gd name="T3" fmla="*/ 111 h 137"/>
                  <a:gd name="T4" fmla="*/ 38 w 105"/>
                  <a:gd name="T5" fmla="*/ 119 h 137"/>
                  <a:gd name="T6" fmla="*/ 49 w 105"/>
                  <a:gd name="T7" fmla="*/ 121 h 137"/>
                  <a:gd name="T8" fmla="*/ 65 w 105"/>
                  <a:gd name="T9" fmla="*/ 117 h 137"/>
                  <a:gd name="T10" fmla="*/ 72 w 105"/>
                  <a:gd name="T11" fmla="*/ 113 h 137"/>
                  <a:gd name="T12" fmla="*/ 78 w 105"/>
                  <a:gd name="T13" fmla="*/ 103 h 137"/>
                  <a:gd name="T14" fmla="*/ 84 w 105"/>
                  <a:gd name="T15" fmla="*/ 85 h 137"/>
                  <a:gd name="T16" fmla="*/ 84 w 105"/>
                  <a:gd name="T17" fmla="*/ 74 h 137"/>
                  <a:gd name="T18" fmla="*/ 79 w 105"/>
                  <a:gd name="T19" fmla="*/ 78 h 137"/>
                  <a:gd name="T20" fmla="*/ 68 w 105"/>
                  <a:gd name="T21" fmla="*/ 85 h 137"/>
                  <a:gd name="T22" fmla="*/ 55 w 105"/>
                  <a:gd name="T23" fmla="*/ 90 h 137"/>
                  <a:gd name="T24" fmla="*/ 29 w 105"/>
                  <a:gd name="T25" fmla="*/ 87 h 137"/>
                  <a:gd name="T26" fmla="*/ 4 w 105"/>
                  <a:gd name="T27" fmla="*/ 63 h 137"/>
                  <a:gd name="T28" fmla="*/ 1 w 105"/>
                  <a:gd name="T29" fmla="*/ 33 h 137"/>
                  <a:gd name="T30" fmla="*/ 14 w 105"/>
                  <a:gd name="T31" fmla="*/ 13 h 137"/>
                  <a:gd name="T32" fmla="*/ 50 w 105"/>
                  <a:gd name="T33" fmla="*/ 0 h 137"/>
                  <a:gd name="T34" fmla="*/ 79 w 105"/>
                  <a:gd name="T35" fmla="*/ 8 h 137"/>
                  <a:gd name="T36" fmla="*/ 98 w 105"/>
                  <a:gd name="T37" fmla="*/ 27 h 137"/>
                  <a:gd name="T38" fmla="*/ 105 w 105"/>
                  <a:gd name="T39" fmla="*/ 64 h 137"/>
                  <a:gd name="T40" fmla="*/ 98 w 105"/>
                  <a:gd name="T41" fmla="*/ 105 h 137"/>
                  <a:gd name="T42" fmla="*/ 79 w 105"/>
                  <a:gd name="T43" fmla="*/ 128 h 137"/>
                  <a:gd name="T44" fmla="*/ 48 w 105"/>
                  <a:gd name="T45" fmla="*/ 137 h 137"/>
                  <a:gd name="T46" fmla="*/ 17 w 105"/>
                  <a:gd name="T47" fmla="*/ 127 h 137"/>
                  <a:gd name="T48" fmla="*/ 3 w 105"/>
                  <a:gd name="T49" fmla="*/ 102 h 137"/>
                  <a:gd name="T50" fmla="*/ 82 w 105"/>
                  <a:gd name="T51" fmla="*/ 33 h 137"/>
                  <a:gd name="T52" fmla="*/ 71 w 105"/>
                  <a:gd name="T53" fmla="*/ 20 h 137"/>
                  <a:gd name="T54" fmla="*/ 61 w 105"/>
                  <a:gd name="T55" fmla="*/ 16 h 137"/>
                  <a:gd name="T56" fmla="*/ 40 w 105"/>
                  <a:gd name="T57" fmla="*/ 19 h 137"/>
                  <a:gd name="T58" fmla="*/ 23 w 105"/>
                  <a:gd name="T59" fmla="*/ 34 h 137"/>
                  <a:gd name="T60" fmla="*/ 23 w 105"/>
                  <a:gd name="T61" fmla="*/ 58 h 137"/>
                  <a:gd name="T62" fmla="*/ 40 w 105"/>
                  <a:gd name="T63" fmla="*/ 73 h 137"/>
                  <a:gd name="T64" fmla="*/ 59 w 105"/>
                  <a:gd name="T65" fmla="*/ 74 h 137"/>
                  <a:gd name="T66" fmla="*/ 71 w 105"/>
                  <a:gd name="T67" fmla="*/ 70 h 137"/>
                  <a:gd name="T68" fmla="*/ 82 w 105"/>
                  <a:gd name="T69" fmla="*/ 5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" h="137">
                    <a:moveTo>
                      <a:pt x="3" y="102"/>
                    </a:moveTo>
                    <a:lnTo>
                      <a:pt x="23" y="99"/>
                    </a:lnTo>
                    <a:lnTo>
                      <a:pt x="26" y="107"/>
                    </a:lnTo>
                    <a:lnTo>
                      <a:pt x="29" y="111"/>
                    </a:lnTo>
                    <a:lnTo>
                      <a:pt x="32" y="116"/>
                    </a:lnTo>
                    <a:lnTo>
                      <a:pt x="38" y="119"/>
                    </a:lnTo>
                    <a:lnTo>
                      <a:pt x="43" y="120"/>
                    </a:lnTo>
                    <a:lnTo>
                      <a:pt x="49" y="121"/>
                    </a:lnTo>
                    <a:lnTo>
                      <a:pt x="58" y="120"/>
                    </a:lnTo>
                    <a:lnTo>
                      <a:pt x="65" y="117"/>
                    </a:lnTo>
                    <a:lnTo>
                      <a:pt x="69" y="115"/>
                    </a:lnTo>
                    <a:lnTo>
                      <a:pt x="72" y="113"/>
                    </a:lnTo>
                    <a:lnTo>
                      <a:pt x="75" y="109"/>
                    </a:lnTo>
                    <a:lnTo>
                      <a:pt x="78" y="103"/>
                    </a:lnTo>
                    <a:lnTo>
                      <a:pt x="82" y="95"/>
                    </a:lnTo>
                    <a:lnTo>
                      <a:pt x="84" y="85"/>
                    </a:lnTo>
                    <a:lnTo>
                      <a:pt x="84" y="75"/>
                    </a:lnTo>
                    <a:lnTo>
                      <a:pt x="84" y="74"/>
                    </a:lnTo>
                    <a:lnTo>
                      <a:pt x="84" y="72"/>
                    </a:lnTo>
                    <a:lnTo>
                      <a:pt x="79" y="78"/>
                    </a:lnTo>
                    <a:lnTo>
                      <a:pt x="75" y="81"/>
                    </a:lnTo>
                    <a:lnTo>
                      <a:pt x="68" y="85"/>
                    </a:lnTo>
                    <a:lnTo>
                      <a:pt x="62" y="87"/>
                    </a:lnTo>
                    <a:lnTo>
                      <a:pt x="55" y="90"/>
                    </a:lnTo>
                    <a:lnTo>
                      <a:pt x="46" y="90"/>
                    </a:lnTo>
                    <a:lnTo>
                      <a:pt x="29" y="87"/>
                    </a:lnTo>
                    <a:lnTo>
                      <a:pt x="14" y="78"/>
                    </a:lnTo>
                    <a:lnTo>
                      <a:pt x="4" y="63"/>
                    </a:lnTo>
                    <a:lnTo>
                      <a:pt x="0" y="46"/>
                    </a:lnTo>
                    <a:lnTo>
                      <a:pt x="1" y="33"/>
                    </a:lnTo>
                    <a:lnTo>
                      <a:pt x="7" y="22"/>
                    </a:lnTo>
                    <a:lnTo>
                      <a:pt x="14" y="13"/>
                    </a:lnTo>
                    <a:lnTo>
                      <a:pt x="30" y="3"/>
                    </a:lnTo>
                    <a:lnTo>
                      <a:pt x="50" y="0"/>
                    </a:lnTo>
                    <a:lnTo>
                      <a:pt x="65" y="2"/>
                    </a:lnTo>
                    <a:lnTo>
                      <a:pt x="79" y="8"/>
                    </a:lnTo>
                    <a:lnTo>
                      <a:pt x="91" y="16"/>
                    </a:lnTo>
                    <a:lnTo>
                      <a:pt x="98" y="27"/>
                    </a:lnTo>
                    <a:lnTo>
                      <a:pt x="104" y="43"/>
                    </a:lnTo>
                    <a:lnTo>
                      <a:pt x="105" y="64"/>
                    </a:lnTo>
                    <a:lnTo>
                      <a:pt x="104" y="87"/>
                    </a:lnTo>
                    <a:lnTo>
                      <a:pt x="98" y="105"/>
                    </a:lnTo>
                    <a:lnTo>
                      <a:pt x="91" y="119"/>
                    </a:lnTo>
                    <a:lnTo>
                      <a:pt x="79" y="128"/>
                    </a:lnTo>
                    <a:lnTo>
                      <a:pt x="65" y="134"/>
                    </a:lnTo>
                    <a:lnTo>
                      <a:pt x="48" y="137"/>
                    </a:lnTo>
                    <a:lnTo>
                      <a:pt x="30" y="134"/>
                    </a:lnTo>
                    <a:lnTo>
                      <a:pt x="17" y="127"/>
                    </a:lnTo>
                    <a:lnTo>
                      <a:pt x="7" y="116"/>
                    </a:lnTo>
                    <a:lnTo>
                      <a:pt x="3" y="102"/>
                    </a:lnTo>
                    <a:close/>
                    <a:moveTo>
                      <a:pt x="84" y="45"/>
                    </a:moveTo>
                    <a:lnTo>
                      <a:pt x="82" y="33"/>
                    </a:lnTo>
                    <a:lnTo>
                      <a:pt x="76" y="23"/>
                    </a:lnTo>
                    <a:lnTo>
                      <a:pt x="71" y="20"/>
                    </a:lnTo>
                    <a:lnTo>
                      <a:pt x="66" y="17"/>
                    </a:lnTo>
                    <a:lnTo>
                      <a:pt x="61" y="16"/>
                    </a:lnTo>
                    <a:lnTo>
                      <a:pt x="53" y="16"/>
                    </a:lnTo>
                    <a:lnTo>
                      <a:pt x="40" y="19"/>
                    </a:lnTo>
                    <a:lnTo>
                      <a:pt x="30" y="25"/>
                    </a:lnTo>
                    <a:lnTo>
                      <a:pt x="23" y="34"/>
                    </a:lnTo>
                    <a:lnTo>
                      <a:pt x="22" y="46"/>
                    </a:lnTo>
                    <a:lnTo>
                      <a:pt x="23" y="58"/>
                    </a:lnTo>
                    <a:lnTo>
                      <a:pt x="30" y="67"/>
                    </a:lnTo>
                    <a:lnTo>
                      <a:pt x="40" y="73"/>
                    </a:lnTo>
                    <a:lnTo>
                      <a:pt x="53" y="74"/>
                    </a:lnTo>
                    <a:lnTo>
                      <a:pt x="59" y="74"/>
                    </a:lnTo>
                    <a:lnTo>
                      <a:pt x="65" y="73"/>
                    </a:lnTo>
                    <a:lnTo>
                      <a:pt x="71" y="70"/>
                    </a:lnTo>
                    <a:lnTo>
                      <a:pt x="75" y="67"/>
                    </a:lnTo>
                    <a:lnTo>
                      <a:pt x="82" y="57"/>
                    </a:lnTo>
                    <a:lnTo>
                      <a:pt x="84" y="4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19" name="Freeform 1059"/>
              <p:cNvSpPr>
                <a:spLocks noEditPoints="1"/>
              </p:cNvSpPr>
              <p:nvPr/>
            </p:nvSpPr>
            <p:spPr bwMode="auto">
              <a:xfrm>
                <a:off x="952" y="955"/>
                <a:ext cx="54" cy="137"/>
              </a:xfrm>
              <a:custGeom>
                <a:avLst/>
                <a:gdLst>
                  <a:gd name="T0" fmla="*/ 84 w 108"/>
                  <a:gd name="T1" fmla="*/ 37 h 137"/>
                  <a:gd name="T2" fmla="*/ 79 w 108"/>
                  <a:gd name="T3" fmla="*/ 27 h 137"/>
                  <a:gd name="T4" fmla="*/ 71 w 108"/>
                  <a:gd name="T5" fmla="*/ 19 h 137"/>
                  <a:gd name="T6" fmla="*/ 58 w 108"/>
                  <a:gd name="T7" fmla="*/ 16 h 137"/>
                  <a:gd name="T8" fmla="*/ 46 w 108"/>
                  <a:gd name="T9" fmla="*/ 17 h 137"/>
                  <a:gd name="T10" fmla="*/ 35 w 108"/>
                  <a:gd name="T11" fmla="*/ 23 h 137"/>
                  <a:gd name="T12" fmla="*/ 28 w 108"/>
                  <a:gd name="T13" fmla="*/ 35 h 137"/>
                  <a:gd name="T14" fmla="*/ 22 w 108"/>
                  <a:gd name="T15" fmla="*/ 64 h 137"/>
                  <a:gd name="T16" fmla="*/ 32 w 108"/>
                  <a:gd name="T17" fmla="*/ 55 h 137"/>
                  <a:gd name="T18" fmla="*/ 46 w 108"/>
                  <a:gd name="T19" fmla="*/ 49 h 137"/>
                  <a:gd name="T20" fmla="*/ 61 w 108"/>
                  <a:gd name="T21" fmla="*/ 48 h 137"/>
                  <a:gd name="T22" fmla="*/ 94 w 108"/>
                  <a:gd name="T23" fmla="*/ 60 h 137"/>
                  <a:gd name="T24" fmla="*/ 108 w 108"/>
                  <a:gd name="T25" fmla="*/ 91 h 137"/>
                  <a:gd name="T26" fmla="*/ 101 w 108"/>
                  <a:gd name="T27" fmla="*/ 114 h 137"/>
                  <a:gd name="T28" fmla="*/ 90 w 108"/>
                  <a:gd name="T29" fmla="*/ 126 h 137"/>
                  <a:gd name="T30" fmla="*/ 71 w 108"/>
                  <a:gd name="T31" fmla="*/ 136 h 137"/>
                  <a:gd name="T32" fmla="*/ 41 w 108"/>
                  <a:gd name="T33" fmla="*/ 134 h 137"/>
                  <a:gd name="T34" fmla="*/ 16 w 108"/>
                  <a:gd name="T35" fmla="*/ 121 h 137"/>
                  <a:gd name="T36" fmla="*/ 2 w 108"/>
                  <a:gd name="T37" fmla="*/ 92 h 137"/>
                  <a:gd name="T38" fmla="*/ 3 w 108"/>
                  <a:gd name="T39" fmla="*/ 49 h 137"/>
                  <a:gd name="T40" fmla="*/ 17 w 108"/>
                  <a:gd name="T41" fmla="*/ 16 h 137"/>
                  <a:gd name="T42" fmla="*/ 43 w 108"/>
                  <a:gd name="T43" fmla="*/ 2 h 137"/>
                  <a:gd name="T44" fmla="*/ 77 w 108"/>
                  <a:gd name="T45" fmla="*/ 3 h 137"/>
                  <a:gd name="T46" fmla="*/ 100 w 108"/>
                  <a:gd name="T47" fmla="*/ 21 h 137"/>
                  <a:gd name="T48" fmla="*/ 22 w 108"/>
                  <a:gd name="T49" fmla="*/ 90 h 137"/>
                  <a:gd name="T50" fmla="*/ 26 w 108"/>
                  <a:gd name="T51" fmla="*/ 105 h 137"/>
                  <a:gd name="T52" fmla="*/ 33 w 108"/>
                  <a:gd name="T53" fmla="*/ 114 h 137"/>
                  <a:gd name="T54" fmla="*/ 43 w 108"/>
                  <a:gd name="T55" fmla="*/ 119 h 137"/>
                  <a:gd name="T56" fmla="*/ 55 w 108"/>
                  <a:gd name="T57" fmla="*/ 121 h 137"/>
                  <a:gd name="T58" fmla="*/ 68 w 108"/>
                  <a:gd name="T59" fmla="*/ 119 h 137"/>
                  <a:gd name="T60" fmla="*/ 78 w 108"/>
                  <a:gd name="T61" fmla="*/ 113 h 137"/>
                  <a:gd name="T62" fmla="*/ 87 w 108"/>
                  <a:gd name="T63" fmla="*/ 91 h 137"/>
                  <a:gd name="T64" fmla="*/ 78 w 108"/>
                  <a:gd name="T65" fmla="*/ 70 h 137"/>
                  <a:gd name="T66" fmla="*/ 55 w 108"/>
                  <a:gd name="T67" fmla="*/ 62 h 137"/>
                  <a:gd name="T68" fmla="*/ 30 w 108"/>
                  <a:gd name="T69" fmla="*/ 70 h 137"/>
                  <a:gd name="T70" fmla="*/ 22 w 108"/>
                  <a:gd name="T71" fmla="*/ 9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8" h="137">
                    <a:moveTo>
                      <a:pt x="105" y="35"/>
                    </a:moveTo>
                    <a:lnTo>
                      <a:pt x="84" y="37"/>
                    </a:lnTo>
                    <a:lnTo>
                      <a:pt x="82" y="32"/>
                    </a:lnTo>
                    <a:lnTo>
                      <a:pt x="79" y="27"/>
                    </a:lnTo>
                    <a:lnTo>
                      <a:pt x="77" y="23"/>
                    </a:lnTo>
                    <a:lnTo>
                      <a:pt x="71" y="19"/>
                    </a:lnTo>
                    <a:lnTo>
                      <a:pt x="65" y="16"/>
                    </a:lnTo>
                    <a:lnTo>
                      <a:pt x="58" y="16"/>
                    </a:lnTo>
                    <a:lnTo>
                      <a:pt x="52" y="16"/>
                    </a:lnTo>
                    <a:lnTo>
                      <a:pt x="46" y="17"/>
                    </a:lnTo>
                    <a:lnTo>
                      <a:pt x="41" y="20"/>
                    </a:lnTo>
                    <a:lnTo>
                      <a:pt x="35" y="23"/>
                    </a:lnTo>
                    <a:lnTo>
                      <a:pt x="30" y="29"/>
                    </a:lnTo>
                    <a:lnTo>
                      <a:pt x="28" y="35"/>
                    </a:lnTo>
                    <a:lnTo>
                      <a:pt x="23" y="48"/>
                    </a:lnTo>
                    <a:lnTo>
                      <a:pt x="22" y="64"/>
                    </a:lnTo>
                    <a:lnTo>
                      <a:pt x="26" y="60"/>
                    </a:lnTo>
                    <a:lnTo>
                      <a:pt x="32" y="55"/>
                    </a:lnTo>
                    <a:lnTo>
                      <a:pt x="39" y="51"/>
                    </a:lnTo>
                    <a:lnTo>
                      <a:pt x="46" y="49"/>
                    </a:lnTo>
                    <a:lnTo>
                      <a:pt x="53" y="48"/>
                    </a:lnTo>
                    <a:lnTo>
                      <a:pt x="61" y="48"/>
                    </a:lnTo>
                    <a:lnTo>
                      <a:pt x="78" y="50"/>
                    </a:lnTo>
                    <a:lnTo>
                      <a:pt x="94" y="60"/>
                    </a:lnTo>
                    <a:lnTo>
                      <a:pt x="104" y="73"/>
                    </a:lnTo>
                    <a:lnTo>
                      <a:pt x="108" y="91"/>
                    </a:lnTo>
                    <a:lnTo>
                      <a:pt x="105" y="103"/>
                    </a:lnTo>
                    <a:lnTo>
                      <a:pt x="101" y="114"/>
                    </a:lnTo>
                    <a:lnTo>
                      <a:pt x="97" y="121"/>
                    </a:lnTo>
                    <a:lnTo>
                      <a:pt x="90" y="126"/>
                    </a:lnTo>
                    <a:lnTo>
                      <a:pt x="82" y="131"/>
                    </a:lnTo>
                    <a:lnTo>
                      <a:pt x="71" y="136"/>
                    </a:lnTo>
                    <a:lnTo>
                      <a:pt x="56" y="137"/>
                    </a:lnTo>
                    <a:lnTo>
                      <a:pt x="41" y="134"/>
                    </a:lnTo>
                    <a:lnTo>
                      <a:pt x="28" y="130"/>
                    </a:lnTo>
                    <a:lnTo>
                      <a:pt x="16" y="121"/>
                    </a:lnTo>
                    <a:lnTo>
                      <a:pt x="7" y="109"/>
                    </a:lnTo>
                    <a:lnTo>
                      <a:pt x="2" y="92"/>
                    </a:lnTo>
                    <a:lnTo>
                      <a:pt x="0" y="72"/>
                    </a:lnTo>
                    <a:lnTo>
                      <a:pt x="3" y="49"/>
                    </a:lnTo>
                    <a:lnTo>
                      <a:pt x="9" y="29"/>
                    </a:lnTo>
                    <a:lnTo>
                      <a:pt x="17" y="16"/>
                    </a:lnTo>
                    <a:lnTo>
                      <a:pt x="29" y="6"/>
                    </a:lnTo>
                    <a:lnTo>
                      <a:pt x="43" y="2"/>
                    </a:lnTo>
                    <a:lnTo>
                      <a:pt x="59" y="0"/>
                    </a:lnTo>
                    <a:lnTo>
                      <a:pt x="77" y="3"/>
                    </a:lnTo>
                    <a:lnTo>
                      <a:pt x="91" y="10"/>
                    </a:lnTo>
                    <a:lnTo>
                      <a:pt x="100" y="21"/>
                    </a:lnTo>
                    <a:lnTo>
                      <a:pt x="105" y="35"/>
                    </a:lnTo>
                    <a:close/>
                    <a:moveTo>
                      <a:pt x="22" y="90"/>
                    </a:moveTo>
                    <a:lnTo>
                      <a:pt x="23" y="98"/>
                    </a:lnTo>
                    <a:lnTo>
                      <a:pt x="26" y="105"/>
                    </a:lnTo>
                    <a:lnTo>
                      <a:pt x="29" y="110"/>
                    </a:lnTo>
                    <a:lnTo>
                      <a:pt x="33" y="114"/>
                    </a:lnTo>
                    <a:lnTo>
                      <a:pt x="38" y="117"/>
                    </a:lnTo>
                    <a:lnTo>
                      <a:pt x="43" y="119"/>
                    </a:lnTo>
                    <a:lnTo>
                      <a:pt x="49" y="121"/>
                    </a:lnTo>
                    <a:lnTo>
                      <a:pt x="55" y="121"/>
                    </a:lnTo>
                    <a:lnTo>
                      <a:pt x="62" y="121"/>
                    </a:lnTo>
                    <a:lnTo>
                      <a:pt x="68" y="119"/>
                    </a:lnTo>
                    <a:lnTo>
                      <a:pt x="74" y="116"/>
                    </a:lnTo>
                    <a:lnTo>
                      <a:pt x="78" y="113"/>
                    </a:lnTo>
                    <a:lnTo>
                      <a:pt x="84" y="103"/>
                    </a:lnTo>
                    <a:lnTo>
                      <a:pt x="87" y="91"/>
                    </a:lnTo>
                    <a:lnTo>
                      <a:pt x="84" y="79"/>
                    </a:lnTo>
                    <a:lnTo>
                      <a:pt x="78" y="70"/>
                    </a:lnTo>
                    <a:lnTo>
                      <a:pt x="68" y="64"/>
                    </a:lnTo>
                    <a:lnTo>
                      <a:pt x="55" y="62"/>
                    </a:lnTo>
                    <a:lnTo>
                      <a:pt x="42" y="64"/>
                    </a:lnTo>
                    <a:lnTo>
                      <a:pt x="30" y="70"/>
                    </a:lnTo>
                    <a:lnTo>
                      <a:pt x="23" y="79"/>
                    </a:lnTo>
                    <a:lnTo>
                      <a:pt x="22" y="9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20" name="Freeform 1060"/>
              <p:cNvSpPr>
                <a:spLocks noEditPoints="1"/>
              </p:cNvSpPr>
              <p:nvPr/>
            </p:nvSpPr>
            <p:spPr bwMode="auto">
              <a:xfrm>
                <a:off x="1014" y="955"/>
                <a:ext cx="49" cy="137"/>
              </a:xfrm>
              <a:custGeom>
                <a:avLst/>
                <a:gdLst>
                  <a:gd name="T0" fmla="*/ 79 w 100"/>
                  <a:gd name="T1" fmla="*/ 134 h 137"/>
                  <a:gd name="T2" fmla="*/ 79 w 100"/>
                  <a:gd name="T3" fmla="*/ 120 h 137"/>
                  <a:gd name="T4" fmla="*/ 71 w 100"/>
                  <a:gd name="T5" fmla="*/ 130 h 137"/>
                  <a:gd name="T6" fmla="*/ 61 w 100"/>
                  <a:gd name="T7" fmla="*/ 134 h 137"/>
                  <a:gd name="T8" fmla="*/ 48 w 100"/>
                  <a:gd name="T9" fmla="*/ 137 h 137"/>
                  <a:gd name="T10" fmla="*/ 35 w 100"/>
                  <a:gd name="T11" fmla="*/ 136 h 137"/>
                  <a:gd name="T12" fmla="*/ 23 w 100"/>
                  <a:gd name="T13" fmla="*/ 131 h 137"/>
                  <a:gd name="T14" fmla="*/ 16 w 100"/>
                  <a:gd name="T15" fmla="*/ 126 h 137"/>
                  <a:gd name="T16" fmla="*/ 10 w 100"/>
                  <a:gd name="T17" fmla="*/ 120 h 137"/>
                  <a:gd name="T18" fmla="*/ 6 w 100"/>
                  <a:gd name="T19" fmla="*/ 113 h 137"/>
                  <a:gd name="T20" fmla="*/ 2 w 100"/>
                  <a:gd name="T21" fmla="*/ 101 h 137"/>
                  <a:gd name="T22" fmla="*/ 0 w 100"/>
                  <a:gd name="T23" fmla="*/ 86 h 137"/>
                  <a:gd name="T24" fmla="*/ 2 w 100"/>
                  <a:gd name="T25" fmla="*/ 72 h 137"/>
                  <a:gd name="T26" fmla="*/ 6 w 100"/>
                  <a:gd name="T27" fmla="*/ 60 h 137"/>
                  <a:gd name="T28" fmla="*/ 10 w 100"/>
                  <a:gd name="T29" fmla="*/ 52 h 137"/>
                  <a:gd name="T30" fmla="*/ 16 w 100"/>
                  <a:gd name="T31" fmla="*/ 46 h 137"/>
                  <a:gd name="T32" fmla="*/ 23 w 100"/>
                  <a:gd name="T33" fmla="*/ 41 h 137"/>
                  <a:gd name="T34" fmla="*/ 35 w 100"/>
                  <a:gd name="T35" fmla="*/ 37 h 137"/>
                  <a:gd name="T36" fmla="*/ 48 w 100"/>
                  <a:gd name="T37" fmla="*/ 35 h 137"/>
                  <a:gd name="T38" fmla="*/ 55 w 100"/>
                  <a:gd name="T39" fmla="*/ 35 h 137"/>
                  <a:gd name="T40" fmla="*/ 61 w 100"/>
                  <a:gd name="T41" fmla="*/ 37 h 137"/>
                  <a:gd name="T42" fmla="*/ 66 w 100"/>
                  <a:gd name="T43" fmla="*/ 39 h 137"/>
                  <a:gd name="T44" fmla="*/ 71 w 100"/>
                  <a:gd name="T45" fmla="*/ 43 h 137"/>
                  <a:gd name="T46" fmla="*/ 75 w 100"/>
                  <a:gd name="T47" fmla="*/ 46 h 137"/>
                  <a:gd name="T48" fmla="*/ 79 w 100"/>
                  <a:gd name="T49" fmla="*/ 51 h 137"/>
                  <a:gd name="T50" fmla="*/ 79 w 100"/>
                  <a:gd name="T51" fmla="*/ 0 h 137"/>
                  <a:gd name="T52" fmla="*/ 100 w 100"/>
                  <a:gd name="T53" fmla="*/ 0 h 137"/>
                  <a:gd name="T54" fmla="*/ 100 w 100"/>
                  <a:gd name="T55" fmla="*/ 134 h 137"/>
                  <a:gd name="T56" fmla="*/ 79 w 100"/>
                  <a:gd name="T57" fmla="*/ 134 h 137"/>
                  <a:gd name="T58" fmla="*/ 20 w 100"/>
                  <a:gd name="T59" fmla="*/ 86 h 137"/>
                  <a:gd name="T60" fmla="*/ 23 w 100"/>
                  <a:gd name="T61" fmla="*/ 102 h 137"/>
                  <a:gd name="T62" fmla="*/ 29 w 100"/>
                  <a:gd name="T63" fmla="*/ 113 h 137"/>
                  <a:gd name="T64" fmla="*/ 35 w 100"/>
                  <a:gd name="T65" fmla="*/ 116 h 137"/>
                  <a:gd name="T66" fmla="*/ 39 w 100"/>
                  <a:gd name="T67" fmla="*/ 119 h 137"/>
                  <a:gd name="T68" fmla="*/ 45 w 100"/>
                  <a:gd name="T69" fmla="*/ 120 h 137"/>
                  <a:gd name="T70" fmla="*/ 51 w 100"/>
                  <a:gd name="T71" fmla="*/ 121 h 137"/>
                  <a:gd name="T72" fmla="*/ 56 w 100"/>
                  <a:gd name="T73" fmla="*/ 120 h 137"/>
                  <a:gd name="T74" fmla="*/ 61 w 100"/>
                  <a:gd name="T75" fmla="*/ 119 h 137"/>
                  <a:gd name="T76" fmla="*/ 66 w 100"/>
                  <a:gd name="T77" fmla="*/ 116 h 137"/>
                  <a:gd name="T78" fmla="*/ 71 w 100"/>
                  <a:gd name="T79" fmla="*/ 113 h 137"/>
                  <a:gd name="T80" fmla="*/ 77 w 100"/>
                  <a:gd name="T81" fmla="*/ 102 h 137"/>
                  <a:gd name="T82" fmla="*/ 79 w 100"/>
                  <a:gd name="T83" fmla="*/ 87 h 137"/>
                  <a:gd name="T84" fmla="*/ 77 w 100"/>
                  <a:gd name="T85" fmla="*/ 70 h 137"/>
                  <a:gd name="T86" fmla="*/ 71 w 100"/>
                  <a:gd name="T87" fmla="*/ 60 h 137"/>
                  <a:gd name="T88" fmla="*/ 66 w 100"/>
                  <a:gd name="T89" fmla="*/ 56 h 137"/>
                  <a:gd name="T90" fmla="*/ 61 w 100"/>
                  <a:gd name="T91" fmla="*/ 54 h 137"/>
                  <a:gd name="T92" fmla="*/ 55 w 100"/>
                  <a:gd name="T93" fmla="*/ 51 h 137"/>
                  <a:gd name="T94" fmla="*/ 49 w 100"/>
                  <a:gd name="T95" fmla="*/ 51 h 137"/>
                  <a:gd name="T96" fmla="*/ 43 w 100"/>
                  <a:gd name="T97" fmla="*/ 51 h 137"/>
                  <a:gd name="T98" fmla="*/ 38 w 100"/>
                  <a:gd name="T99" fmla="*/ 54 h 137"/>
                  <a:gd name="T100" fmla="*/ 33 w 100"/>
                  <a:gd name="T101" fmla="*/ 56 h 137"/>
                  <a:gd name="T102" fmla="*/ 29 w 100"/>
                  <a:gd name="T103" fmla="*/ 60 h 137"/>
                  <a:gd name="T104" fmla="*/ 23 w 100"/>
                  <a:gd name="T105" fmla="*/ 70 h 137"/>
                  <a:gd name="T106" fmla="*/ 20 w 100"/>
                  <a:gd name="T107" fmla="*/ 8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0" h="137">
                    <a:moveTo>
                      <a:pt x="79" y="134"/>
                    </a:moveTo>
                    <a:lnTo>
                      <a:pt x="79" y="120"/>
                    </a:lnTo>
                    <a:lnTo>
                      <a:pt x="71" y="130"/>
                    </a:lnTo>
                    <a:lnTo>
                      <a:pt x="61" y="134"/>
                    </a:lnTo>
                    <a:lnTo>
                      <a:pt x="48" y="137"/>
                    </a:lnTo>
                    <a:lnTo>
                      <a:pt x="35" y="136"/>
                    </a:lnTo>
                    <a:lnTo>
                      <a:pt x="23" y="131"/>
                    </a:lnTo>
                    <a:lnTo>
                      <a:pt x="16" y="126"/>
                    </a:lnTo>
                    <a:lnTo>
                      <a:pt x="10" y="120"/>
                    </a:lnTo>
                    <a:lnTo>
                      <a:pt x="6" y="113"/>
                    </a:lnTo>
                    <a:lnTo>
                      <a:pt x="2" y="101"/>
                    </a:lnTo>
                    <a:lnTo>
                      <a:pt x="0" y="86"/>
                    </a:lnTo>
                    <a:lnTo>
                      <a:pt x="2" y="72"/>
                    </a:lnTo>
                    <a:lnTo>
                      <a:pt x="6" y="60"/>
                    </a:lnTo>
                    <a:lnTo>
                      <a:pt x="10" y="52"/>
                    </a:lnTo>
                    <a:lnTo>
                      <a:pt x="16" y="46"/>
                    </a:lnTo>
                    <a:lnTo>
                      <a:pt x="23" y="41"/>
                    </a:lnTo>
                    <a:lnTo>
                      <a:pt x="35" y="37"/>
                    </a:lnTo>
                    <a:lnTo>
                      <a:pt x="48" y="35"/>
                    </a:lnTo>
                    <a:lnTo>
                      <a:pt x="55" y="35"/>
                    </a:lnTo>
                    <a:lnTo>
                      <a:pt x="61" y="37"/>
                    </a:lnTo>
                    <a:lnTo>
                      <a:pt x="66" y="39"/>
                    </a:lnTo>
                    <a:lnTo>
                      <a:pt x="71" y="43"/>
                    </a:lnTo>
                    <a:lnTo>
                      <a:pt x="75" y="46"/>
                    </a:lnTo>
                    <a:lnTo>
                      <a:pt x="79" y="51"/>
                    </a:lnTo>
                    <a:lnTo>
                      <a:pt x="79" y="0"/>
                    </a:lnTo>
                    <a:lnTo>
                      <a:pt x="100" y="0"/>
                    </a:lnTo>
                    <a:lnTo>
                      <a:pt x="100" y="134"/>
                    </a:lnTo>
                    <a:lnTo>
                      <a:pt x="79" y="134"/>
                    </a:lnTo>
                    <a:close/>
                    <a:moveTo>
                      <a:pt x="20" y="86"/>
                    </a:moveTo>
                    <a:lnTo>
                      <a:pt x="23" y="102"/>
                    </a:lnTo>
                    <a:lnTo>
                      <a:pt x="29" y="113"/>
                    </a:lnTo>
                    <a:lnTo>
                      <a:pt x="35" y="116"/>
                    </a:lnTo>
                    <a:lnTo>
                      <a:pt x="39" y="119"/>
                    </a:lnTo>
                    <a:lnTo>
                      <a:pt x="45" y="120"/>
                    </a:lnTo>
                    <a:lnTo>
                      <a:pt x="51" y="121"/>
                    </a:lnTo>
                    <a:lnTo>
                      <a:pt x="56" y="120"/>
                    </a:lnTo>
                    <a:lnTo>
                      <a:pt x="61" y="119"/>
                    </a:lnTo>
                    <a:lnTo>
                      <a:pt x="66" y="116"/>
                    </a:lnTo>
                    <a:lnTo>
                      <a:pt x="71" y="113"/>
                    </a:lnTo>
                    <a:lnTo>
                      <a:pt x="77" y="102"/>
                    </a:lnTo>
                    <a:lnTo>
                      <a:pt x="79" y="87"/>
                    </a:lnTo>
                    <a:lnTo>
                      <a:pt x="77" y="70"/>
                    </a:lnTo>
                    <a:lnTo>
                      <a:pt x="71" y="60"/>
                    </a:lnTo>
                    <a:lnTo>
                      <a:pt x="66" y="56"/>
                    </a:lnTo>
                    <a:lnTo>
                      <a:pt x="61" y="54"/>
                    </a:lnTo>
                    <a:lnTo>
                      <a:pt x="55" y="51"/>
                    </a:lnTo>
                    <a:lnTo>
                      <a:pt x="49" y="51"/>
                    </a:lnTo>
                    <a:lnTo>
                      <a:pt x="43" y="51"/>
                    </a:lnTo>
                    <a:lnTo>
                      <a:pt x="38" y="54"/>
                    </a:lnTo>
                    <a:lnTo>
                      <a:pt x="33" y="56"/>
                    </a:lnTo>
                    <a:lnTo>
                      <a:pt x="29" y="60"/>
                    </a:lnTo>
                    <a:lnTo>
                      <a:pt x="23" y="70"/>
                    </a:lnTo>
                    <a:lnTo>
                      <a:pt x="20" y="8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21" name="Freeform 1061"/>
              <p:cNvSpPr>
                <a:spLocks noEditPoints="1"/>
              </p:cNvSpPr>
              <p:nvPr/>
            </p:nvSpPr>
            <p:spPr bwMode="auto">
              <a:xfrm>
                <a:off x="1076" y="990"/>
                <a:ext cx="53" cy="102"/>
              </a:xfrm>
              <a:custGeom>
                <a:avLst/>
                <a:gdLst>
                  <a:gd name="T0" fmla="*/ 69 w 105"/>
                  <a:gd name="T1" fmla="*/ 92 h 102"/>
                  <a:gd name="T2" fmla="*/ 56 w 105"/>
                  <a:gd name="T3" fmla="*/ 98 h 102"/>
                  <a:gd name="T4" fmla="*/ 36 w 105"/>
                  <a:gd name="T5" fmla="*/ 102 h 102"/>
                  <a:gd name="T6" fmla="*/ 10 w 105"/>
                  <a:gd name="T7" fmla="*/ 93 h 102"/>
                  <a:gd name="T8" fmla="*/ 0 w 105"/>
                  <a:gd name="T9" fmla="*/ 74 h 102"/>
                  <a:gd name="T10" fmla="*/ 2 w 105"/>
                  <a:gd name="T11" fmla="*/ 61 h 102"/>
                  <a:gd name="T12" fmla="*/ 13 w 105"/>
                  <a:gd name="T13" fmla="*/ 51 h 102"/>
                  <a:gd name="T14" fmla="*/ 26 w 105"/>
                  <a:gd name="T15" fmla="*/ 45 h 102"/>
                  <a:gd name="T16" fmla="*/ 41 w 105"/>
                  <a:gd name="T17" fmla="*/ 43 h 102"/>
                  <a:gd name="T18" fmla="*/ 75 w 105"/>
                  <a:gd name="T19" fmla="*/ 38 h 102"/>
                  <a:gd name="T20" fmla="*/ 75 w 105"/>
                  <a:gd name="T21" fmla="*/ 33 h 102"/>
                  <a:gd name="T22" fmla="*/ 72 w 105"/>
                  <a:gd name="T23" fmla="*/ 23 h 102"/>
                  <a:gd name="T24" fmla="*/ 64 w 105"/>
                  <a:gd name="T25" fmla="*/ 19 h 102"/>
                  <a:gd name="T26" fmla="*/ 50 w 105"/>
                  <a:gd name="T27" fmla="*/ 16 h 102"/>
                  <a:gd name="T28" fmla="*/ 36 w 105"/>
                  <a:gd name="T29" fmla="*/ 17 h 102"/>
                  <a:gd name="T30" fmla="*/ 28 w 105"/>
                  <a:gd name="T31" fmla="*/ 22 h 102"/>
                  <a:gd name="T32" fmla="*/ 23 w 105"/>
                  <a:gd name="T33" fmla="*/ 32 h 102"/>
                  <a:gd name="T34" fmla="*/ 4 w 105"/>
                  <a:gd name="T35" fmla="*/ 23 h 102"/>
                  <a:gd name="T36" fmla="*/ 10 w 105"/>
                  <a:gd name="T37" fmla="*/ 14 h 102"/>
                  <a:gd name="T38" fmla="*/ 21 w 105"/>
                  <a:gd name="T39" fmla="*/ 6 h 102"/>
                  <a:gd name="T40" fmla="*/ 40 w 105"/>
                  <a:gd name="T41" fmla="*/ 2 h 102"/>
                  <a:gd name="T42" fmla="*/ 66 w 105"/>
                  <a:gd name="T43" fmla="*/ 0 h 102"/>
                  <a:gd name="T44" fmla="*/ 83 w 105"/>
                  <a:gd name="T45" fmla="*/ 5 h 102"/>
                  <a:gd name="T46" fmla="*/ 90 w 105"/>
                  <a:gd name="T47" fmla="*/ 10 h 102"/>
                  <a:gd name="T48" fmla="*/ 96 w 105"/>
                  <a:gd name="T49" fmla="*/ 22 h 102"/>
                  <a:gd name="T50" fmla="*/ 98 w 105"/>
                  <a:gd name="T51" fmla="*/ 31 h 102"/>
                  <a:gd name="T52" fmla="*/ 98 w 105"/>
                  <a:gd name="T53" fmla="*/ 57 h 102"/>
                  <a:gd name="T54" fmla="*/ 99 w 105"/>
                  <a:gd name="T55" fmla="*/ 86 h 102"/>
                  <a:gd name="T56" fmla="*/ 105 w 105"/>
                  <a:gd name="T57" fmla="*/ 99 h 102"/>
                  <a:gd name="T58" fmla="*/ 80 w 105"/>
                  <a:gd name="T59" fmla="*/ 96 h 102"/>
                  <a:gd name="T60" fmla="*/ 76 w 105"/>
                  <a:gd name="T61" fmla="*/ 89 h 102"/>
                  <a:gd name="T62" fmla="*/ 62 w 105"/>
                  <a:gd name="T63" fmla="*/ 56 h 102"/>
                  <a:gd name="T64" fmla="*/ 38 w 105"/>
                  <a:gd name="T65" fmla="*/ 60 h 102"/>
                  <a:gd name="T66" fmla="*/ 30 w 105"/>
                  <a:gd name="T67" fmla="*/ 61 h 102"/>
                  <a:gd name="T68" fmla="*/ 23 w 105"/>
                  <a:gd name="T69" fmla="*/ 66 h 102"/>
                  <a:gd name="T70" fmla="*/ 21 w 105"/>
                  <a:gd name="T71" fmla="*/ 73 h 102"/>
                  <a:gd name="T72" fmla="*/ 23 w 105"/>
                  <a:gd name="T73" fmla="*/ 79 h 102"/>
                  <a:gd name="T74" fmla="*/ 30 w 105"/>
                  <a:gd name="T75" fmla="*/ 85 h 102"/>
                  <a:gd name="T76" fmla="*/ 41 w 105"/>
                  <a:gd name="T77" fmla="*/ 86 h 102"/>
                  <a:gd name="T78" fmla="*/ 54 w 105"/>
                  <a:gd name="T79" fmla="*/ 84 h 102"/>
                  <a:gd name="T80" fmla="*/ 64 w 105"/>
                  <a:gd name="T81" fmla="*/ 79 h 102"/>
                  <a:gd name="T82" fmla="*/ 72 w 105"/>
                  <a:gd name="T83" fmla="*/ 72 h 102"/>
                  <a:gd name="T84" fmla="*/ 73 w 105"/>
                  <a:gd name="T85" fmla="*/ 63 h 102"/>
                  <a:gd name="T86" fmla="*/ 75 w 105"/>
                  <a:gd name="T87" fmla="*/ 5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5" h="102">
                    <a:moveTo>
                      <a:pt x="76" y="89"/>
                    </a:moveTo>
                    <a:lnTo>
                      <a:pt x="69" y="92"/>
                    </a:lnTo>
                    <a:lnTo>
                      <a:pt x="63" y="96"/>
                    </a:lnTo>
                    <a:lnTo>
                      <a:pt x="56" y="98"/>
                    </a:lnTo>
                    <a:lnTo>
                      <a:pt x="47" y="101"/>
                    </a:lnTo>
                    <a:lnTo>
                      <a:pt x="36" y="102"/>
                    </a:lnTo>
                    <a:lnTo>
                      <a:pt x="21" y="99"/>
                    </a:lnTo>
                    <a:lnTo>
                      <a:pt x="10" y="93"/>
                    </a:lnTo>
                    <a:lnTo>
                      <a:pt x="2" y="85"/>
                    </a:lnTo>
                    <a:lnTo>
                      <a:pt x="0" y="74"/>
                    </a:lnTo>
                    <a:lnTo>
                      <a:pt x="1" y="67"/>
                    </a:lnTo>
                    <a:lnTo>
                      <a:pt x="2" y="61"/>
                    </a:lnTo>
                    <a:lnTo>
                      <a:pt x="7" y="55"/>
                    </a:lnTo>
                    <a:lnTo>
                      <a:pt x="13" y="51"/>
                    </a:lnTo>
                    <a:lnTo>
                      <a:pt x="18" y="47"/>
                    </a:lnTo>
                    <a:lnTo>
                      <a:pt x="26" y="45"/>
                    </a:lnTo>
                    <a:lnTo>
                      <a:pt x="33" y="44"/>
                    </a:lnTo>
                    <a:lnTo>
                      <a:pt x="41" y="43"/>
                    </a:lnTo>
                    <a:lnTo>
                      <a:pt x="60" y="40"/>
                    </a:lnTo>
                    <a:lnTo>
                      <a:pt x="75" y="38"/>
                    </a:lnTo>
                    <a:lnTo>
                      <a:pt x="75" y="35"/>
                    </a:lnTo>
                    <a:lnTo>
                      <a:pt x="75" y="33"/>
                    </a:lnTo>
                    <a:lnTo>
                      <a:pt x="73" y="28"/>
                    </a:lnTo>
                    <a:lnTo>
                      <a:pt x="72" y="23"/>
                    </a:lnTo>
                    <a:lnTo>
                      <a:pt x="69" y="21"/>
                    </a:lnTo>
                    <a:lnTo>
                      <a:pt x="64" y="19"/>
                    </a:lnTo>
                    <a:lnTo>
                      <a:pt x="57" y="16"/>
                    </a:lnTo>
                    <a:lnTo>
                      <a:pt x="50" y="16"/>
                    </a:lnTo>
                    <a:lnTo>
                      <a:pt x="41" y="16"/>
                    </a:lnTo>
                    <a:lnTo>
                      <a:pt x="36" y="17"/>
                    </a:lnTo>
                    <a:lnTo>
                      <a:pt x="31" y="20"/>
                    </a:lnTo>
                    <a:lnTo>
                      <a:pt x="28" y="22"/>
                    </a:lnTo>
                    <a:lnTo>
                      <a:pt x="26" y="26"/>
                    </a:lnTo>
                    <a:lnTo>
                      <a:pt x="23" y="32"/>
                    </a:lnTo>
                    <a:lnTo>
                      <a:pt x="2" y="29"/>
                    </a:lnTo>
                    <a:lnTo>
                      <a:pt x="4" y="23"/>
                    </a:lnTo>
                    <a:lnTo>
                      <a:pt x="7" y="17"/>
                    </a:lnTo>
                    <a:lnTo>
                      <a:pt x="10" y="14"/>
                    </a:lnTo>
                    <a:lnTo>
                      <a:pt x="15" y="9"/>
                    </a:lnTo>
                    <a:lnTo>
                      <a:pt x="21" y="6"/>
                    </a:lnTo>
                    <a:lnTo>
                      <a:pt x="27" y="4"/>
                    </a:lnTo>
                    <a:lnTo>
                      <a:pt x="40" y="2"/>
                    </a:lnTo>
                    <a:lnTo>
                      <a:pt x="53" y="0"/>
                    </a:lnTo>
                    <a:lnTo>
                      <a:pt x="66" y="0"/>
                    </a:lnTo>
                    <a:lnTo>
                      <a:pt x="77" y="3"/>
                    </a:lnTo>
                    <a:lnTo>
                      <a:pt x="83" y="5"/>
                    </a:lnTo>
                    <a:lnTo>
                      <a:pt x="88" y="8"/>
                    </a:lnTo>
                    <a:lnTo>
                      <a:pt x="90" y="10"/>
                    </a:lnTo>
                    <a:lnTo>
                      <a:pt x="93" y="16"/>
                    </a:lnTo>
                    <a:lnTo>
                      <a:pt x="96" y="22"/>
                    </a:lnTo>
                    <a:lnTo>
                      <a:pt x="98" y="26"/>
                    </a:lnTo>
                    <a:lnTo>
                      <a:pt x="98" y="31"/>
                    </a:lnTo>
                    <a:lnTo>
                      <a:pt x="98" y="37"/>
                    </a:lnTo>
                    <a:lnTo>
                      <a:pt x="98" y="57"/>
                    </a:lnTo>
                    <a:lnTo>
                      <a:pt x="98" y="75"/>
                    </a:lnTo>
                    <a:lnTo>
                      <a:pt x="99" y="86"/>
                    </a:lnTo>
                    <a:lnTo>
                      <a:pt x="100" y="93"/>
                    </a:lnTo>
                    <a:lnTo>
                      <a:pt x="105" y="99"/>
                    </a:lnTo>
                    <a:lnTo>
                      <a:pt x="83" y="99"/>
                    </a:lnTo>
                    <a:lnTo>
                      <a:pt x="80" y="96"/>
                    </a:lnTo>
                    <a:lnTo>
                      <a:pt x="77" y="92"/>
                    </a:lnTo>
                    <a:lnTo>
                      <a:pt x="76" y="89"/>
                    </a:lnTo>
                    <a:close/>
                    <a:moveTo>
                      <a:pt x="75" y="52"/>
                    </a:moveTo>
                    <a:lnTo>
                      <a:pt x="62" y="56"/>
                    </a:lnTo>
                    <a:lnTo>
                      <a:pt x="46" y="58"/>
                    </a:lnTo>
                    <a:lnTo>
                      <a:pt x="38" y="60"/>
                    </a:lnTo>
                    <a:lnTo>
                      <a:pt x="34" y="60"/>
                    </a:lnTo>
                    <a:lnTo>
                      <a:pt x="30" y="61"/>
                    </a:lnTo>
                    <a:lnTo>
                      <a:pt x="26" y="63"/>
                    </a:lnTo>
                    <a:lnTo>
                      <a:pt x="23" y="66"/>
                    </a:lnTo>
                    <a:lnTo>
                      <a:pt x="21" y="69"/>
                    </a:lnTo>
                    <a:lnTo>
                      <a:pt x="21" y="73"/>
                    </a:lnTo>
                    <a:lnTo>
                      <a:pt x="21" y="76"/>
                    </a:lnTo>
                    <a:lnTo>
                      <a:pt x="23" y="79"/>
                    </a:lnTo>
                    <a:lnTo>
                      <a:pt x="26" y="82"/>
                    </a:lnTo>
                    <a:lnTo>
                      <a:pt x="30" y="85"/>
                    </a:lnTo>
                    <a:lnTo>
                      <a:pt x="36" y="86"/>
                    </a:lnTo>
                    <a:lnTo>
                      <a:pt x="41" y="86"/>
                    </a:lnTo>
                    <a:lnTo>
                      <a:pt x="49" y="86"/>
                    </a:lnTo>
                    <a:lnTo>
                      <a:pt x="54" y="84"/>
                    </a:lnTo>
                    <a:lnTo>
                      <a:pt x="60" y="82"/>
                    </a:lnTo>
                    <a:lnTo>
                      <a:pt x="64" y="79"/>
                    </a:lnTo>
                    <a:lnTo>
                      <a:pt x="69" y="75"/>
                    </a:lnTo>
                    <a:lnTo>
                      <a:pt x="72" y="72"/>
                    </a:lnTo>
                    <a:lnTo>
                      <a:pt x="73" y="68"/>
                    </a:lnTo>
                    <a:lnTo>
                      <a:pt x="73" y="63"/>
                    </a:lnTo>
                    <a:lnTo>
                      <a:pt x="75" y="58"/>
                    </a:lnTo>
                    <a:lnTo>
                      <a:pt x="75" y="5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22" name="Freeform 1062"/>
              <p:cNvSpPr>
                <a:spLocks/>
              </p:cNvSpPr>
              <p:nvPr/>
            </p:nvSpPr>
            <p:spPr bwMode="auto">
              <a:xfrm>
                <a:off x="1135" y="992"/>
                <a:ext cx="52" cy="137"/>
              </a:xfrm>
              <a:custGeom>
                <a:avLst/>
                <a:gdLst>
                  <a:gd name="T0" fmla="*/ 12 w 106"/>
                  <a:gd name="T1" fmla="*/ 135 h 137"/>
                  <a:gd name="T2" fmla="*/ 9 w 106"/>
                  <a:gd name="T3" fmla="*/ 119 h 137"/>
                  <a:gd name="T4" fmla="*/ 15 w 106"/>
                  <a:gd name="T5" fmla="*/ 120 h 137"/>
                  <a:gd name="T6" fmla="*/ 21 w 106"/>
                  <a:gd name="T7" fmla="*/ 121 h 137"/>
                  <a:gd name="T8" fmla="*/ 26 w 106"/>
                  <a:gd name="T9" fmla="*/ 120 h 137"/>
                  <a:gd name="T10" fmla="*/ 31 w 106"/>
                  <a:gd name="T11" fmla="*/ 119 h 137"/>
                  <a:gd name="T12" fmla="*/ 34 w 106"/>
                  <a:gd name="T13" fmla="*/ 117 h 137"/>
                  <a:gd name="T14" fmla="*/ 36 w 106"/>
                  <a:gd name="T15" fmla="*/ 114 h 137"/>
                  <a:gd name="T16" fmla="*/ 38 w 106"/>
                  <a:gd name="T17" fmla="*/ 112 h 137"/>
                  <a:gd name="T18" fmla="*/ 41 w 106"/>
                  <a:gd name="T19" fmla="*/ 107 h 137"/>
                  <a:gd name="T20" fmla="*/ 42 w 106"/>
                  <a:gd name="T21" fmla="*/ 102 h 137"/>
                  <a:gd name="T22" fmla="*/ 44 w 106"/>
                  <a:gd name="T23" fmla="*/ 100 h 137"/>
                  <a:gd name="T24" fmla="*/ 44 w 106"/>
                  <a:gd name="T25" fmla="*/ 97 h 137"/>
                  <a:gd name="T26" fmla="*/ 0 w 106"/>
                  <a:gd name="T27" fmla="*/ 0 h 137"/>
                  <a:gd name="T28" fmla="*/ 22 w 106"/>
                  <a:gd name="T29" fmla="*/ 0 h 137"/>
                  <a:gd name="T30" fmla="*/ 45 w 106"/>
                  <a:gd name="T31" fmla="*/ 54 h 137"/>
                  <a:gd name="T32" fmla="*/ 49 w 106"/>
                  <a:gd name="T33" fmla="*/ 64 h 137"/>
                  <a:gd name="T34" fmla="*/ 54 w 106"/>
                  <a:gd name="T35" fmla="*/ 74 h 137"/>
                  <a:gd name="T36" fmla="*/ 57 w 106"/>
                  <a:gd name="T37" fmla="*/ 66 h 137"/>
                  <a:gd name="T38" fmla="*/ 61 w 106"/>
                  <a:gd name="T39" fmla="*/ 56 h 137"/>
                  <a:gd name="T40" fmla="*/ 84 w 106"/>
                  <a:gd name="T41" fmla="*/ 0 h 137"/>
                  <a:gd name="T42" fmla="*/ 106 w 106"/>
                  <a:gd name="T43" fmla="*/ 0 h 137"/>
                  <a:gd name="T44" fmla="*/ 65 w 106"/>
                  <a:gd name="T45" fmla="*/ 101 h 137"/>
                  <a:gd name="T46" fmla="*/ 58 w 106"/>
                  <a:gd name="T47" fmla="*/ 113 h 137"/>
                  <a:gd name="T48" fmla="*/ 54 w 106"/>
                  <a:gd name="T49" fmla="*/ 121 h 137"/>
                  <a:gd name="T50" fmla="*/ 49 w 106"/>
                  <a:gd name="T51" fmla="*/ 126 h 137"/>
                  <a:gd name="T52" fmla="*/ 46 w 106"/>
                  <a:gd name="T53" fmla="*/ 130 h 137"/>
                  <a:gd name="T54" fmla="*/ 41 w 106"/>
                  <a:gd name="T55" fmla="*/ 134 h 137"/>
                  <a:gd name="T56" fmla="*/ 36 w 106"/>
                  <a:gd name="T57" fmla="*/ 135 h 137"/>
                  <a:gd name="T58" fmla="*/ 31 w 106"/>
                  <a:gd name="T59" fmla="*/ 136 h 137"/>
                  <a:gd name="T60" fmla="*/ 25 w 106"/>
                  <a:gd name="T61" fmla="*/ 137 h 137"/>
                  <a:gd name="T62" fmla="*/ 19 w 106"/>
                  <a:gd name="T63" fmla="*/ 136 h 137"/>
                  <a:gd name="T64" fmla="*/ 12 w 106"/>
                  <a:gd name="T65" fmla="*/ 135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6" h="137">
                    <a:moveTo>
                      <a:pt x="12" y="135"/>
                    </a:moveTo>
                    <a:lnTo>
                      <a:pt x="9" y="119"/>
                    </a:lnTo>
                    <a:lnTo>
                      <a:pt x="15" y="120"/>
                    </a:lnTo>
                    <a:lnTo>
                      <a:pt x="21" y="121"/>
                    </a:lnTo>
                    <a:lnTo>
                      <a:pt x="26" y="120"/>
                    </a:lnTo>
                    <a:lnTo>
                      <a:pt x="31" y="119"/>
                    </a:lnTo>
                    <a:lnTo>
                      <a:pt x="34" y="117"/>
                    </a:lnTo>
                    <a:lnTo>
                      <a:pt x="36" y="114"/>
                    </a:lnTo>
                    <a:lnTo>
                      <a:pt x="38" y="112"/>
                    </a:lnTo>
                    <a:lnTo>
                      <a:pt x="41" y="107"/>
                    </a:lnTo>
                    <a:lnTo>
                      <a:pt x="42" y="102"/>
                    </a:lnTo>
                    <a:lnTo>
                      <a:pt x="44" y="100"/>
                    </a:lnTo>
                    <a:lnTo>
                      <a:pt x="44" y="97"/>
                    </a:lnTo>
                    <a:lnTo>
                      <a:pt x="0" y="0"/>
                    </a:lnTo>
                    <a:lnTo>
                      <a:pt x="22" y="0"/>
                    </a:lnTo>
                    <a:lnTo>
                      <a:pt x="45" y="54"/>
                    </a:lnTo>
                    <a:lnTo>
                      <a:pt x="49" y="64"/>
                    </a:lnTo>
                    <a:lnTo>
                      <a:pt x="54" y="74"/>
                    </a:lnTo>
                    <a:lnTo>
                      <a:pt x="57" y="66"/>
                    </a:lnTo>
                    <a:lnTo>
                      <a:pt x="61" y="56"/>
                    </a:lnTo>
                    <a:lnTo>
                      <a:pt x="84" y="0"/>
                    </a:lnTo>
                    <a:lnTo>
                      <a:pt x="106" y="0"/>
                    </a:lnTo>
                    <a:lnTo>
                      <a:pt x="65" y="101"/>
                    </a:lnTo>
                    <a:lnTo>
                      <a:pt x="58" y="113"/>
                    </a:lnTo>
                    <a:lnTo>
                      <a:pt x="54" y="121"/>
                    </a:lnTo>
                    <a:lnTo>
                      <a:pt x="49" y="126"/>
                    </a:lnTo>
                    <a:lnTo>
                      <a:pt x="46" y="130"/>
                    </a:lnTo>
                    <a:lnTo>
                      <a:pt x="41" y="134"/>
                    </a:lnTo>
                    <a:lnTo>
                      <a:pt x="36" y="135"/>
                    </a:lnTo>
                    <a:lnTo>
                      <a:pt x="31" y="136"/>
                    </a:lnTo>
                    <a:lnTo>
                      <a:pt x="25" y="137"/>
                    </a:lnTo>
                    <a:lnTo>
                      <a:pt x="19" y="136"/>
                    </a:lnTo>
                    <a:lnTo>
                      <a:pt x="12" y="13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23" name="Freeform 1063"/>
              <p:cNvSpPr>
                <a:spLocks/>
              </p:cNvSpPr>
              <p:nvPr/>
            </p:nvSpPr>
            <p:spPr bwMode="auto">
              <a:xfrm>
                <a:off x="1254" y="955"/>
                <a:ext cx="53" cy="134"/>
              </a:xfrm>
              <a:custGeom>
                <a:avLst/>
                <a:gdLst>
                  <a:gd name="T0" fmla="*/ 105 w 105"/>
                  <a:gd name="T1" fmla="*/ 117 h 134"/>
                  <a:gd name="T2" fmla="*/ 105 w 105"/>
                  <a:gd name="T3" fmla="*/ 134 h 134"/>
                  <a:gd name="T4" fmla="*/ 0 w 105"/>
                  <a:gd name="T5" fmla="*/ 134 h 134"/>
                  <a:gd name="T6" fmla="*/ 0 w 105"/>
                  <a:gd name="T7" fmla="*/ 128 h 134"/>
                  <a:gd name="T8" fmla="*/ 1 w 105"/>
                  <a:gd name="T9" fmla="*/ 122 h 134"/>
                  <a:gd name="T10" fmla="*/ 7 w 105"/>
                  <a:gd name="T11" fmla="*/ 114 h 134"/>
                  <a:gd name="T12" fmla="*/ 14 w 105"/>
                  <a:gd name="T13" fmla="*/ 104 h 134"/>
                  <a:gd name="T14" fmla="*/ 24 w 105"/>
                  <a:gd name="T15" fmla="*/ 95 h 134"/>
                  <a:gd name="T16" fmla="*/ 39 w 105"/>
                  <a:gd name="T17" fmla="*/ 84 h 134"/>
                  <a:gd name="T18" fmla="*/ 53 w 105"/>
                  <a:gd name="T19" fmla="*/ 73 h 134"/>
                  <a:gd name="T20" fmla="*/ 65 w 105"/>
                  <a:gd name="T21" fmla="*/ 63 h 134"/>
                  <a:gd name="T22" fmla="*/ 73 w 105"/>
                  <a:gd name="T23" fmla="*/ 56 h 134"/>
                  <a:gd name="T24" fmla="*/ 78 w 105"/>
                  <a:gd name="T25" fmla="*/ 50 h 134"/>
                  <a:gd name="T26" fmla="*/ 80 w 105"/>
                  <a:gd name="T27" fmla="*/ 44 h 134"/>
                  <a:gd name="T28" fmla="*/ 82 w 105"/>
                  <a:gd name="T29" fmla="*/ 38 h 134"/>
                  <a:gd name="T30" fmla="*/ 80 w 105"/>
                  <a:gd name="T31" fmla="*/ 32 h 134"/>
                  <a:gd name="T32" fmla="*/ 78 w 105"/>
                  <a:gd name="T33" fmla="*/ 27 h 134"/>
                  <a:gd name="T34" fmla="*/ 73 w 105"/>
                  <a:gd name="T35" fmla="*/ 22 h 134"/>
                  <a:gd name="T36" fmla="*/ 67 w 105"/>
                  <a:gd name="T37" fmla="*/ 19 h 134"/>
                  <a:gd name="T38" fmla="*/ 60 w 105"/>
                  <a:gd name="T39" fmla="*/ 16 h 134"/>
                  <a:gd name="T40" fmla="*/ 53 w 105"/>
                  <a:gd name="T41" fmla="*/ 16 h 134"/>
                  <a:gd name="T42" fmla="*/ 44 w 105"/>
                  <a:gd name="T43" fmla="*/ 16 h 134"/>
                  <a:gd name="T44" fmla="*/ 37 w 105"/>
                  <a:gd name="T45" fmla="*/ 19 h 134"/>
                  <a:gd name="T46" fmla="*/ 31 w 105"/>
                  <a:gd name="T47" fmla="*/ 22 h 134"/>
                  <a:gd name="T48" fmla="*/ 27 w 105"/>
                  <a:gd name="T49" fmla="*/ 26 h 134"/>
                  <a:gd name="T50" fmla="*/ 26 w 105"/>
                  <a:gd name="T51" fmla="*/ 29 h 134"/>
                  <a:gd name="T52" fmla="*/ 24 w 105"/>
                  <a:gd name="T53" fmla="*/ 34 h 134"/>
                  <a:gd name="T54" fmla="*/ 23 w 105"/>
                  <a:gd name="T55" fmla="*/ 39 h 134"/>
                  <a:gd name="T56" fmla="*/ 3 w 105"/>
                  <a:gd name="T57" fmla="*/ 37 h 134"/>
                  <a:gd name="T58" fmla="*/ 7 w 105"/>
                  <a:gd name="T59" fmla="*/ 21 h 134"/>
                  <a:gd name="T60" fmla="*/ 17 w 105"/>
                  <a:gd name="T61" fmla="*/ 10 h 134"/>
                  <a:gd name="T62" fmla="*/ 33 w 105"/>
                  <a:gd name="T63" fmla="*/ 3 h 134"/>
                  <a:gd name="T64" fmla="*/ 53 w 105"/>
                  <a:gd name="T65" fmla="*/ 0 h 134"/>
                  <a:gd name="T66" fmla="*/ 73 w 105"/>
                  <a:gd name="T67" fmla="*/ 3 h 134"/>
                  <a:gd name="T68" fmla="*/ 89 w 105"/>
                  <a:gd name="T69" fmla="*/ 11 h 134"/>
                  <a:gd name="T70" fmla="*/ 99 w 105"/>
                  <a:gd name="T71" fmla="*/ 23 h 134"/>
                  <a:gd name="T72" fmla="*/ 102 w 105"/>
                  <a:gd name="T73" fmla="*/ 37 h 134"/>
                  <a:gd name="T74" fmla="*/ 101 w 105"/>
                  <a:gd name="T75" fmla="*/ 45 h 134"/>
                  <a:gd name="T76" fmla="*/ 99 w 105"/>
                  <a:gd name="T77" fmla="*/ 54 h 134"/>
                  <a:gd name="T78" fmla="*/ 93 w 105"/>
                  <a:gd name="T79" fmla="*/ 61 h 134"/>
                  <a:gd name="T80" fmla="*/ 86 w 105"/>
                  <a:gd name="T81" fmla="*/ 69 h 134"/>
                  <a:gd name="T82" fmla="*/ 76 w 105"/>
                  <a:gd name="T83" fmla="*/ 79 h 134"/>
                  <a:gd name="T84" fmla="*/ 57 w 105"/>
                  <a:gd name="T85" fmla="*/ 92 h 134"/>
                  <a:gd name="T86" fmla="*/ 50 w 105"/>
                  <a:gd name="T87" fmla="*/ 98 h 134"/>
                  <a:gd name="T88" fmla="*/ 43 w 105"/>
                  <a:gd name="T89" fmla="*/ 102 h 134"/>
                  <a:gd name="T90" fmla="*/ 39 w 105"/>
                  <a:gd name="T91" fmla="*/ 105 h 134"/>
                  <a:gd name="T92" fmla="*/ 36 w 105"/>
                  <a:gd name="T93" fmla="*/ 109 h 134"/>
                  <a:gd name="T94" fmla="*/ 30 w 105"/>
                  <a:gd name="T95" fmla="*/ 113 h 134"/>
                  <a:gd name="T96" fmla="*/ 27 w 105"/>
                  <a:gd name="T97" fmla="*/ 117 h 134"/>
                  <a:gd name="T98" fmla="*/ 105 w 105"/>
                  <a:gd name="T99" fmla="*/ 117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5" h="134">
                    <a:moveTo>
                      <a:pt x="105" y="117"/>
                    </a:moveTo>
                    <a:lnTo>
                      <a:pt x="105" y="134"/>
                    </a:lnTo>
                    <a:lnTo>
                      <a:pt x="0" y="134"/>
                    </a:lnTo>
                    <a:lnTo>
                      <a:pt x="0" y="128"/>
                    </a:lnTo>
                    <a:lnTo>
                      <a:pt x="1" y="122"/>
                    </a:lnTo>
                    <a:lnTo>
                      <a:pt x="7" y="114"/>
                    </a:lnTo>
                    <a:lnTo>
                      <a:pt x="14" y="104"/>
                    </a:lnTo>
                    <a:lnTo>
                      <a:pt x="24" y="95"/>
                    </a:lnTo>
                    <a:lnTo>
                      <a:pt x="39" y="84"/>
                    </a:lnTo>
                    <a:lnTo>
                      <a:pt x="53" y="73"/>
                    </a:lnTo>
                    <a:lnTo>
                      <a:pt x="65" y="63"/>
                    </a:lnTo>
                    <a:lnTo>
                      <a:pt x="73" y="56"/>
                    </a:lnTo>
                    <a:lnTo>
                      <a:pt x="78" y="50"/>
                    </a:lnTo>
                    <a:lnTo>
                      <a:pt x="80" y="44"/>
                    </a:lnTo>
                    <a:lnTo>
                      <a:pt x="82" y="38"/>
                    </a:lnTo>
                    <a:lnTo>
                      <a:pt x="80" y="32"/>
                    </a:lnTo>
                    <a:lnTo>
                      <a:pt x="78" y="27"/>
                    </a:lnTo>
                    <a:lnTo>
                      <a:pt x="73" y="22"/>
                    </a:lnTo>
                    <a:lnTo>
                      <a:pt x="67" y="19"/>
                    </a:lnTo>
                    <a:lnTo>
                      <a:pt x="60" y="16"/>
                    </a:lnTo>
                    <a:lnTo>
                      <a:pt x="53" y="16"/>
                    </a:lnTo>
                    <a:lnTo>
                      <a:pt x="44" y="16"/>
                    </a:lnTo>
                    <a:lnTo>
                      <a:pt x="37" y="19"/>
                    </a:lnTo>
                    <a:lnTo>
                      <a:pt x="31" y="22"/>
                    </a:lnTo>
                    <a:lnTo>
                      <a:pt x="27" y="26"/>
                    </a:lnTo>
                    <a:lnTo>
                      <a:pt x="26" y="29"/>
                    </a:lnTo>
                    <a:lnTo>
                      <a:pt x="24" y="34"/>
                    </a:lnTo>
                    <a:lnTo>
                      <a:pt x="23" y="39"/>
                    </a:lnTo>
                    <a:lnTo>
                      <a:pt x="3" y="37"/>
                    </a:lnTo>
                    <a:lnTo>
                      <a:pt x="7" y="21"/>
                    </a:lnTo>
                    <a:lnTo>
                      <a:pt x="17" y="10"/>
                    </a:lnTo>
                    <a:lnTo>
                      <a:pt x="33" y="3"/>
                    </a:lnTo>
                    <a:lnTo>
                      <a:pt x="53" y="0"/>
                    </a:lnTo>
                    <a:lnTo>
                      <a:pt x="73" y="3"/>
                    </a:lnTo>
                    <a:lnTo>
                      <a:pt x="89" y="11"/>
                    </a:lnTo>
                    <a:lnTo>
                      <a:pt x="99" y="23"/>
                    </a:lnTo>
                    <a:lnTo>
                      <a:pt x="102" y="37"/>
                    </a:lnTo>
                    <a:lnTo>
                      <a:pt x="101" y="45"/>
                    </a:lnTo>
                    <a:lnTo>
                      <a:pt x="99" y="54"/>
                    </a:lnTo>
                    <a:lnTo>
                      <a:pt x="93" y="61"/>
                    </a:lnTo>
                    <a:lnTo>
                      <a:pt x="86" y="69"/>
                    </a:lnTo>
                    <a:lnTo>
                      <a:pt x="76" y="79"/>
                    </a:lnTo>
                    <a:lnTo>
                      <a:pt x="57" y="92"/>
                    </a:lnTo>
                    <a:lnTo>
                      <a:pt x="50" y="98"/>
                    </a:lnTo>
                    <a:lnTo>
                      <a:pt x="43" y="102"/>
                    </a:lnTo>
                    <a:lnTo>
                      <a:pt x="39" y="105"/>
                    </a:lnTo>
                    <a:lnTo>
                      <a:pt x="36" y="109"/>
                    </a:lnTo>
                    <a:lnTo>
                      <a:pt x="30" y="113"/>
                    </a:lnTo>
                    <a:lnTo>
                      <a:pt x="27" y="117"/>
                    </a:lnTo>
                    <a:lnTo>
                      <a:pt x="105" y="11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24" name="Freeform 1064"/>
              <p:cNvSpPr>
                <a:spLocks/>
              </p:cNvSpPr>
              <p:nvPr/>
            </p:nvSpPr>
            <p:spPr bwMode="auto">
              <a:xfrm>
                <a:off x="1316" y="955"/>
                <a:ext cx="52" cy="134"/>
              </a:xfrm>
              <a:custGeom>
                <a:avLst/>
                <a:gdLst>
                  <a:gd name="T0" fmla="*/ 103 w 103"/>
                  <a:gd name="T1" fmla="*/ 117 h 134"/>
                  <a:gd name="T2" fmla="*/ 103 w 103"/>
                  <a:gd name="T3" fmla="*/ 134 h 134"/>
                  <a:gd name="T4" fmla="*/ 0 w 103"/>
                  <a:gd name="T5" fmla="*/ 134 h 134"/>
                  <a:gd name="T6" fmla="*/ 0 w 103"/>
                  <a:gd name="T7" fmla="*/ 128 h 134"/>
                  <a:gd name="T8" fmla="*/ 1 w 103"/>
                  <a:gd name="T9" fmla="*/ 122 h 134"/>
                  <a:gd name="T10" fmla="*/ 5 w 103"/>
                  <a:gd name="T11" fmla="*/ 114 h 134"/>
                  <a:gd name="T12" fmla="*/ 13 w 103"/>
                  <a:gd name="T13" fmla="*/ 104 h 134"/>
                  <a:gd name="T14" fmla="*/ 23 w 103"/>
                  <a:gd name="T15" fmla="*/ 95 h 134"/>
                  <a:gd name="T16" fmla="*/ 37 w 103"/>
                  <a:gd name="T17" fmla="*/ 84 h 134"/>
                  <a:gd name="T18" fmla="*/ 53 w 103"/>
                  <a:gd name="T19" fmla="*/ 73 h 134"/>
                  <a:gd name="T20" fmla="*/ 65 w 103"/>
                  <a:gd name="T21" fmla="*/ 63 h 134"/>
                  <a:gd name="T22" fmla="*/ 72 w 103"/>
                  <a:gd name="T23" fmla="*/ 56 h 134"/>
                  <a:gd name="T24" fmla="*/ 78 w 103"/>
                  <a:gd name="T25" fmla="*/ 50 h 134"/>
                  <a:gd name="T26" fmla="*/ 79 w 103"/>
                  <a:gd name="T27" fmla="*/ 44 h 134"/>
                  <a:gd name="T28" fmla="*/ 80 w 103"/>
                  <a:gd name="T29" fmla="*/ 38 h 134"/>
                  <a:gd name="T30" fmla="*/ 80 w 103"/>
                  <a:gd name="T31" fmla="*/ 32 h 134"/>
                  <a:gd name="T32" fmla="*/ 78 w 103"/>
                  <a:gd name="T33" fmla="*/ 27 h 134"/>
                  <a:gd name="T34" fmla="*/ 73 w 103"/>
                  <a:gd name="T35" fmla="*/ 22 h 134"/>
                  <a:gd name="T36" fmla="*/ 67 w 103"/>
                  <a:gd name="T37" fmla="*/ 19 h 134"/>
                  <a:gd name="T38" fmla="*/ 60 w 103"/>
                  <a:gd name="T39" fmla="*/ 16 h 134"/>
                  <a:gd name="T40" fmla="*/ 52 w 103"/>
                  <a:gd name="T41" fmla="*/ 16 h 134"/>
                  <a:gd name="T42" fmla="*/ 44 w 103"/>
                  <a:gd name="T43" fmla="*/ 16 h 134"/>
                  <a:gd name="T44" fmla="*/ 37 w 103"/>
                  <a:gd name="T45" fmla="*/ 19 h 134"/>
                  <a:gd name="T46" fmla="*/ 30 w 103"/>
                  <a:gd name="T47" fmla="*/ 22 h 134"/>
                  <a:gd name="T48" fmla="*/ 27 w 103"/>
                  <a:gd name="T49" fmla="*/ 26 h 134"/>
                  <a:gd name="T50" fmla="*/ 24 w 103"/>
                  <a:gd name="T51" fmla="*/ 29 h 134"/>
                  <a:gd name="T52" fmla="*/ 23 w 103"/>
                  <a:gd name="T53" fmla="*/ 34 h 134"/>
                  <a:gd name="T54" fmla="*/ 23 w 103"/>
                  <a:gd name="T55" fmla="*/ 39 h 134"/>
                  <a:gd name="T56" fmla="*/ 1 w 103"/>
                  <a:gd name="T57" fmla="*/ 37 h 134"/>
                  <a:gd name="T58" fmla="*/ 7 w 103"/>
                  <a:gd name="T59" fmla="*/ 21 h 134"/>
                  <a:gd name="T60" fmla="*/ 17 w 103"/>
                  <a:gd name="T61" fmla="*/ 10 h 134"/>
                  <a:gd name="T62" fmla="*/ 33 w 103"/>
                  <a:gd name="T63" fmla="*/ 3 h 134"/>
                  <a:gd name="T64" fmla="*/ 53 w 103"/>
                  <a:gd name="T65" fmla="*/ 0 h 134"/>
                  <a:gd name="T66" fmla="*/ 73 w 103"/>
                  <a:gd name="T67" fmla="*/ 3 h 134"/>
                  <a:gd name="T68" fmla="*/ 88 w 103"/>
                  <a:gd name="T69" fmla="*/ 11 h 134"/>
                  <a:gd name="T70" fmla="*/ 98 w 103"/>
                  <a:gd name="T71" fmla="*/ 23 h 134"/>
                  <a:gd name="T72" fmla="*/ 102 w 103"/>
                  <a:gd name="T73" fmla="*/ 37 h 134"/>
                  <a:gd name="T74" fmla="*/ 101 w 103"/>
                  <a:gd name="T75" fmla="*/ 45 h 134"/>
                  <a:gd name="T76" fmla="*/ 98 w 103"/>
                  <a:gd name="T77" fmla="*/ 54 h 134"/>
                  <a:gd name="T78" fmla="*/ 93 w 103"/>
                  <a:gd name="T79" fmla="*/ 61 h 134"/>
                  <a:gd name="T80" fmla="*/ 86 w 103"/>
                  <a:gd name="T81" fmla="*/ 69 h 134"/>
                  <a:gd name="T82" fmla="*/ 75 w 103"/>
                  <a:gd name="T83" fmla="*/ 79 h 134"/>
                  <a:gd name="T84" fmla="*/ 57 w 103"/>
                  <a:gd name="T85" fmla="*/ 92 h 134"/>
                  <a:gd name="T86" fmla="*/ 50 w 103"/>
                  <a:gd name="T87" fmla="*/ 98 h 134"/>
                  <a:gd name="T88" fmla="*/ 43 w 103"/>
                  <a:gd name="T89" fmla="*/ 102 h 134"/>
                  <a:gd name="T90" fmla="*/ 39 w 103"/>
                  <a:gd name="T91" fmla="*/ 105 h 134"/>
                  <a:gd name="T92" fmla="*/ 34 w 103"/>
                  <a:gd name="T93" fmla="*/ 109 h 134"/>
                  <a:gd name="T94" fmla="*/ 30 w 103"/>
                  <a:gd name="T95" fmla="*/ 113 h 134"/>
                  <a:gd name="T96" fmla="*/ 26 w 103"/>
                  <a:gd name="T97" fmla="*/ 117 h 134"/>
                  <a:gd name="T98" fmla="*/ 103 w 103"/>
                  <a:gd name="T99" fmla="*/ 117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3" h="134">
                    <a:moveTo>
                      <a:pt x="103" y="117"/>
                    </a:moveTo>
                    <a:lnTo>
                      <a:pt x="103" y="134"/>
                    </a:lnTo>
                    <a:lnTo>
                      <a:pt x="0" y="134"/>
                    </a:lnTo>
                    <a:lnTo>
                      <a:pt x="0" y="128"/>
                    </a:lnTo>
                    <a:lnTo>
                      <a:pt x="1" y="122"/>
                    </a:lnTo>
                    <a:lnTo>
                      <a:pt x="5" y="114"/>
                    </a:lnTo>
                    <a:lnTo>
                      <a:pt x="13" y="104"/>
                    </a:lnTo>
                    <a:lnTo>
                      <a:pt x="23" y="95"/>
                    </a:lnTo>
                    <a:lnTo>
                      <a:pt x="37" y="84"/>
                    </a:lnTo>
                    <a:lnTo>
                      <a:pt x="53" y="73"/>
                    </a:lnTo>
                    <a:lnTo>
                      <a:pt x="65" y="63"/>
                    </a:lnTo>
                    <a:lnTo>
                      <a:pt x="72" y="56"/>
                    </a:lnTo>
                    <a:lnTo>
                      <a:pt x="78" y="50"/>
                    </a:lnTo>
                    <a:lnTo>
                      <a:pt x="79" y="44"/>
                    </a:lnTo>
                    <a:lnTo>
                      <a:pt x="80" y="38"/>
                    </a:lnTo>
                    <a:lnTo>
                      <a:pt x="80" y="32"/>
                    </a:lnTo>
                    <a:lnTo>
                      <a:pt x="78" y="27"/>
                    </a:lnTo>
                    <a:lnTo>
                      <a:pt x="73" y="22"/>
                    </a:lnTo>
                    <a:lnTo>
                      <a:pt x="67" y="19"/>
                    </a:lnTo>
                    <a:lnTo>
                      <a:pt x="60" y="16"/>
                    </a:lnTo>
                    <a:lnTo>
                      <a:pt x="52" y="16"/>
                    </a:lnTo>
                    <a:lnTo>
                      <a:pt x="44" y="16"/>
                    </a:lnTo>
                    <a:lnTo>
                      <a:pt x="37" y="19"/>
                    </a:lnTo>
                    <a:lnTo>
                      <a:pt x="30" y="22"/>
                    </a:lnTo>
                    <a:lnTo>
                      <a:pt x="27" y="26"/>
                    </a:lnTo>
                    <a:lnTo>
                      <a:pt x="24" y="29"/>
                    </a:lnTo>
                    <a:lnTo>
                      <a:pt x="23" y="34"/>
                    </a:lnTo>
                    <a:lnTo>
                      <a:pt x="23" y="39"/>
                    </a:lnTo>
                    <a:lnTo>
                      <a:pt x="1" y="37"/>
                    </a:lnTo>
                    <a:lnTo>
                      <a:pt x="7" y="21"/>
                    </a:lnTo>
                    <a:lnTo>
                      <a:pt x="17" y="10"/>
                    </a:lnTo>
                    <a:lnTo>
                      <a:pt x="33" y="3"/>
                    </a:lnTo>
                    <a:lnTo>
                      <a:pt x="53" y="0"/>
                    </a:lnTo>
                    <a:lnTo>
                      <a:pt x="73" y="3"/>
                    </a:lnTo>
                    <a:lnTo>
                      <a:pt x="88" y="11"/>
                    </a:lnTo>
                    <a:lnTo>
                      <a:pt x="98" y="23"/>
                    </a:lnTo>
                    <a:lnTo>
                      <a:pt x="102" y="37"/>
                    </a:lnTo>
                    <a:lnTo>
                      <a:pt x="101" y="45"/>
                    </a:lnTo>
                    <a:lnTo>
                      <a:pt x="98" y="54"/>
                    </a:lnTo>
                    <a:lnTo>
                      <a:pt x="93" y="61"/>
                    </a:lnTo>
                    <a:lnTo>
                      <a:pt x="86" y="69"/>
                    </a:lnTo>
                    <a:lnTo>
                      <a:pt x="75" y="79"/>
                    </a:lnTo>
                    <a:lnTo>
                      <a:pt x="57" y="92"/>
                    </a:lnTo>
                    <a:lnTo>
                      <a:pt x="50" y="98"/>
                    </a:lnTo>
                    <a:lnTo>
                      <a:pt x="43" y="102"/>
                    </a:lnTo>
                    <a:lnTo>
                      <a:pt x="39" y="105"/>
                    </a:lnTo>
                    <a:lnTo>
                      <a:pt x="34" y="109"/>
                    </a:lnTo>
                    <a:lnTo>
                      <a:pt x="30" y="113"/>
                    </a:lnTo>
                    <a:lnTo>
                      <a:pt x="26" y="117"/>
                    </a:lnTo>
                    <a:lnTo>
                      <a:pt x="103" y="11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25" name="Rectangle 1065"/>
              <p:cNvSpPr>
                <a:spLocks noChangeArrowheads="1"/>
              </p:cNvSpPr>
              <p:nvPr/>
            </p:nvSpPr>
            <p:spPr bwMode="auto">
              <a:xfrm>
                <a:off x="1385" y="1072"/>
                <a:ext cx="10" cy="17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26" name="Freeform 1066"/>
              <p:cNvSpPr>
                <a:spLocks/>
              </p:cNvSpPr>
              <p:nvPr/>
            </p:nvSpPr>
            <p:spPr bwMode="auto">
              <a:xfrm>
                <a:off x="1410" y="957"/>
                <a:ext cx="53" cy="135"/>
              </a:xfrm>
              <a:custGeom>
                <a:avLst/>
                <a:gdLst>
                  <a:gd name="T0" fmla="*/ 0 w 105"/>
                  <a:gd name="T1" fmla="*/ 97 h 135"/>
                  <a:gd name="T2" fmla="*/ 22 w 105"/>
                  <a:gd name="T3" fmla="*/ 96 h 135"/>
                  <a:gd name="T4" fmla="*/ 23 w 105"/>
                  <a:gd name="T5" fmla="*/ 102 h 135"/>
                  <a:gd name="T6" fmla="*/ 28 w 105"/>
                  <a:gd name="T7" fmla="*/ 108 h 135"/>
                  <a:gd name="T8" fmla="*/ 32 w 105"/>
                  <a:gd name="T9" fmla="*/ 113 h 135"/>
                  <a:gd name="T10" fmla="*/ 38 w 105"/>
                  <a:gd name="T11" fmla="*/ 117 h 135"/>
                  <a:gd name="T12" fmla="*/ 43 w 105"/>
                  <a:gd name="T13" fmla="*/ 118 h 135"/>
                  <a:gd name="T14" fmla="*/ 52 w 105"/>
                  <a:gd name="T15" fmla="*/ 119 h 135"/>
                  <a:gd name="T16" fmla="*/ 65 w 105"/>
                  <a:gd name="T17" fmla="*/ 117 h 135"/>
                  <a:gd name="T18" fmla="*/ 75 w 105"/>
                  <a:gd name="T19" fmla="*/ 111 h 135"/>
                  <a:gd name="T20" fmla="*/ 82 w 105"/>
                  <a:gd name="T21" fmla="*/ 101 h 135"/>
                  <a:gd name="T22" fmla="*/ 85 w 105"/>
                  <a:gd name="T23" fmla="*/ 88 h 135"/>
                  <a:gd name="T24" fmla="*/ 82 w 105"/>
                  <a:gd name="T25" fmla="*/ 76 h 135"/>
                  <a:gd name="T26" fmla="*/ 77 w 105"/>
                  <a:gd name="T27" fmla="*/ 66 h 135"/>
                  <a:gd name="T28" fmla="*/ 66 w 105"/>
                  <a:gd name="T29" fmla="*/ 60 h 135"/>
                  <a:gd name="T30" fmla="*/ 52 w 105"/>
                  <a:gd name="T31" fmla="*/ 59 h 135"/>
                  <a:gd name="T32" fmla="*/ 45 w 105"/>
                  <a:gd name="T33" fmla="*/ 59 h 135"/>
                  <a:gd name="T34" fmla="*/ 39 w 105"/>
                  <a:gd name="T35" fmla="*/ 60 h 135"/>
                  <a:gd name="T36" fmla="*/ 35 w 105"/>
                  <a:gd name="T37" fmla="*/ 62 h 135"/>
                  <a:gd name="T38" fmla="*/ 29 w 105"/>
                  <a:gd name="T39" fmla="*/ 66 h 135"/>
                  <a:gd name="T40" fmla="*/ 25 w 105"/>
                  <a:gd name="T41" fmla="*/ 71 h 135"/>
                  <a:gd name="T42" fmla="*/ 3 w 105"/>
                  <a:gd name="T43" fmla="*/ 68 h 135"/>
                  <a:gd name="T44" fmla="*/ 19 w 105"/>
                  <a:gd name="T45" fmla="*/ 0 h 135"/>
                  <a:gd name="T46" fmla="*/ 97 w 105"/>
                  <a:gd name="T47" fmla="*/ 0 h 135"/>
                  <a:gd name="T48" fmla="*/ 97 w 105"/>
                  <a:gd name="T49" fmla="*/ 18 h 135"/>
                  <a:gd name="T50" fmla="*/ 36 w 105"/>
                  <a:gd name="T51" fmla="*/ 18 h 135"/>
                  <a:gd name="T52" fmla="*/ 29 w 105"/>
                  <a:gd name="T53" fmla="*/ 52 h 135"/>
                  <a:gd name="T54" fmla="*/ 42 w 105"/>
                  <a:gd name="T55" fmla="*/ 46 h 135"/>
                  <a:gd name="T56" fmla="*/ 58 w 105"/>
                  <a:gd name="T57" fmla="*/ 43 h 135"/>
                  <a:gd name="T58" fmla="*/ 77 w 105"/>
                  <a:gd name="T59" fmla="*/ 46 h 135"/>
                  <a:gd name="T60" fmla="*/ 91 w 105"/>
                  <a:gd name="T61" fmla="*/ 55 h 135"/>
                  <a:gd name="T62" fmla="*/ 102 w 105"/>
                  <a:gd name="T63" fmla="*/ 70 h 135"/>
                  <a:gd name="T64" fmla="*/ 105 w 105"/>
                  <a:gd name="T65" fmla="*/ 87 h 135"/>
                  <a:gd name="T66" fmla="*/ 102 w 105"/>
                  <a:gd name="T67" fmla="*/ 103 h 135"/>
                  <a:gd name="T68" fmla="*/ 92 w 105"/>
                  <a:gd name="T69" fmla="*/ 118 h 135"/>
                  <a:gd name="T70" fmla="*/ 81 w 105"/>
                  <a:gd name="T71" fmla="*/ 128 h 135"/>
                  <a:gd name="T72" fmla="*/ 68 w 105"/>
                  <a:gd name="T73" fmla="*/ 132 h 135"/>
                  <a:gd name="T74" fmla="*/ 52 w 105"/>
                  <a:gd name="T75" fmla="*/ 135 h 135"/>
                  <a:gd name="T76" fmla="*/ 32 w 105"/>
                  <a:gd name="T77" fmla="*/ 132 h 135"/>
                  <a:gd name="T78" fmla="*/ 16 w 105"/>
                  <a:gd name="T79" fmla="*/ 124 h 135"/>
                  <a:gd name="T80" fmla="*/ 6 w 105"/>
                  <a:gd name="T81" fmla="*/ 113 h 135"/>
                  <a:gd name="T82" fmla="*/ 0 w 105"/>
                  <a:gd name="T83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" h="135">
                    <a:moveTo>
                      <a:pt x="0" y="97"/>
                    </a:moveTo>
                    <a:lnTo>
                      <a:pt x="22" y="96"/>
                    </a:lnTo>
                    <a:lnTo>
                      <a:pt x="23" y="102"/>
                    </a:lnTo>
                    <a:lnTo>
                      <a:pt x="28" y="108"/>
                    </a:lnTo>
                    <a:lnTo>
                      <a:pt x="32" y="113"/>
                    </a:lnTo>
                    <a:lnTo>
                      <a:pt x="38" y="117"/>
                    </a:lnTo>
                    <a:lnTo>
                      <a:pt x="43" y="118"/>
                    </a:lnTo>
                    <a:lnTo>
                      <a:pt x="52" y="119"/>
                    </a:lnTo>
                    <a:lnTo>
                      <a:pt x="65" y="117"/>
                    </a:lnTo>
                    <a:lnTo>
                      <a:pt x="75" y="111"/>
                    </a:lnTo>
                    <a:lnTo>
                      <a:pt x="82" y="101"/>
                    </a:lnTo>
                    <a:lnTo>
                      <a:pt x="85" y="88"/>
                    </a:lnTo>
                    <a:lnTo>
                      <a:pt x="82" y="76"/>
                    </a:lnTo>
                    <a:lnTo>
                      <a:pt x="77" y="66"/>
                    </a:lnTo>
                    <a:lnTo>
                      <a:pt x="66" y="60"/>
                    </a:lnTo>
                    <a:lnTo>
                      <a:pt x="52" y="59"/>
                    </a:lnTo>
                    <a:lnTo>
                      <a:pt x="45" y="59"/>
                    </a:lnTo>
                    <a:lnTo>
                      <a:pt x="39" y="60"/>
                    </a:lnTo>
                    <a:lnTo>
                      <a:pt x="35" y="62"/>
                    </a:lnTo>
                    <a:lnTo>
                      <a:pt x="29" y="66"/>
                    </a:lnTo>
                    <a:lnTo>
                      <a:pt x="25" y="71"/>
                    </a:lnTo>
                    <a:lnTo>
                      <a:pt x="3" y="68"/>
                    </a:lnTo>
                    <a:lnTo>
                      <a:pt x="19" y="0"/>
                    </a:lnTo>
                    <a:lnTo>
                      <a:pt x="97" y="0"/>
                    </a:lnTo>
                    <a:lnTo>
                      <a:pt x="97" y="18"/>
                    </a:lnTo>
                    <a:lnTo>
                      <a:pt x="36" y="18"/>
                    </a:lnTo>
                    <a:lnTo>
                      <a:pt x="29" y="52"/>
                    </a:lnTo>
                    <a:lnTo>
                      <a:pt x="42" y="46"/>
                    </a:lnTo>
                    <a:lnTo>
                      <a:pt x="58" y="43"/>
                    </a:lnTo>
                    <a:lnTo>
                      <a:pt x="77" y="46"/>
                    </a:lnTo>
                    <a:lnTo>
                      <a:pt x="91" y="55"/>
                    </a:lnTo>
                    <a:lnTo>
                      <a:pt x="102" y="70"/>
                    </a:lnTo>
                    <a:lnTo>
                      <a:pt x="105" y="87"/>
                    </a:lnTo>
                    <a:lnTo>
                      <a:pt x="102" y="103"/>
                    </a:lnTo>
                    <a:lnTo>
                      <a:pt x="92" y="118"/>
                    </a:lnTo>
                    <a:lnTo>
                      <a:pt x="81" y="128"/>
                    </a:lnTo>
                    <a:lnTo>
                      <a:pt x="68" y="132"/>
                    </a:lnTo>
                    <a:lnTo>
                      <a:pt x="52" y="135"/>
                    </a:lnTo>
                    <a:lnTo>
                      <a:pt x="32" y="132"/>
                    </a:lnTo>
                    <a:lnTo>
                      <a:pt x="16" y="124"/>
                    </a:lnTo>
                    <a:lnTo>
                      <a:pt x="6" y="11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27" name="Freeform 1067"/>
              <p:cNvSpPr>
                <a:spLocks/>
              </p:cNvSpPr>
              <p:nvPr/>
            </p:nvSpPr>
            <p:spPr bwMode="auto">
              <a:xfrm>
                <a:off x="1474" y="955"/>
                <a:ext cx="48" cy="134"/>
              </a:xfrm>
              <a:custGeom>
                <a:avLst/>
                <a:gdLst>
                  <a:gd name="T0" fmla="*/ 0 w 96"/>
                  <a:gd name="T1" fmla="*/ 134 h 134"/>
                  <a:gd name="T2" fmla="*/ 0 w 96"/>
                  <a:gd name="T3" fmla="*/ 0 h 134"/>
                  <a:gd name="T4" fmla="*/ 22 w 96"/>
                  <a:gd name="T5" fmla="*/ 0 h 134"/>
                  <a:gd name="T6" fmla="*/ 22 w 96"/>
                  <a:gd name="T7" fmla="*/ 72 h 134"/>
                  <a:gd name="T8" fmla="*/ 65 w 96"/>
                  <a:gd name="T9" fmla="*/ 37 h 134"/>
                  <a:gd name="T10" fmla="*/ 94 w 96"/>
                  <a:gd name="T11" fmla="*/ 37 h 134"/>
                  <a:gd name="T12" fmla="*/ 49 w 96"/>
                  <a:gd name="T13" fmla="*/ 74 h 134"/>
                  <a:gd name="T14" fmla="*/ 96 w 96"/>
                  <a:gd name="T15" fmla="*/ 134 h 134"/>
                  <a:gd name="T16" fmla="*/ 71 w 96"/>
                  <a:gd name="T17" fmla="*/ 134 h 134"/>
                  <a:gd name="T18" fmla="*/ 34 w 96"/>
                  <a:gd name="T19" fmla="*/ 86 h 134"/>
                  <a:gd name="T20" fmla="*/ 22 w 96"/>
                  <a:gd name="T21" fmla="*/ 96 h 134"/>
                  <a:gd name="T22" fmla="*/ 22 w 96"/>
                  <a:gd name="T23" fmla="*/ 134 h 134"/>
                  <a:gd name="T24" fmla="*/ 0 w 96"/>
                  <a:gd name="T25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6" h="134">
                    <a:moveTo>
                      <a:pt x="0" y="134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22" y="72"/>
                    </a:lnTo>
                    <a:lnTo>
                      <a:pt x="65" y="37"/>
                    </a:lnTo>
                    <a:lnTo>
                      <a:pt x="94" y="37"/>
                    </a:lnTo>
                    <a:lnTo>
                      <a:pt x="49" y="74"/>
                    </a:lnTo>
                    <a:lnTo>
                      <a:pt x="96" y="134"/>
                    </a:lnTo>
                    <a:lnTo>
                      <a:pt x="71" y="134"/>
                    </a:lnTo>
                    <a:lnTo>
                      <a:pt x="34" y="86"/>
                    </a:lnTo>
                    <a:lnTo>
                      <a:pt x="22" y="96"/>
                    </a:lnTo>
                    <a:lnTo>
                      <a:pt x="22" y="134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28" name="Freeform 1068"/>
              <p:cNvSpPr>
                <a:spLocks/>
              </p:cNvSpPr>
              <p:nvPr/>
            </p:nvSpPr>
            <p:spPr bwMode="auto">
              <a:xfrm>
                <a:off x="1525" y="958"/>
                <a:ext cx="29" cy="134"/>
              </a:xfrm>
              <a:custGeom>
                <a:avLst/>
                <a:gdLst>
                  <a:gd name="T0" fmla="*/ 53 w 56"/>
                  <a:gd name="T1" fmla="*/ 118 h 134"/>
                  <a:gd name="T2" fmla="*/ 56 w 56"/>
                  <a:gd name="T3" fmla="*/ 133 h 134"/>
                  <a:gd name="T4" fmla="*/ 49 w 56"/>
                  <a:gd name="T5" fmla="*/ 134 h 134"/>
                  <a:gd name="T6" fmla="*/ 42 w 56"/>
                  <a:gd name="T7" fmla="*/ 134 h 134"/>
                  <a:gd name="T8" fmla="*/ 34 w 56"/>
                  <a:gd name="T9" fmla="*/ 134 h 134"/>
                  <a:gd name="T10" fmla="*/ 29 w 56"/>
                  <a:gd name="T11" fmla="*/ 133 h 134"/>
                  <a:gd name="T12" fmla="*/ 24 w 56"/>
                  <a:gd name="T13" fmla="*/ 131 h 134"/>
                  <a:gd name="T14" fmla="*/ 20 w 56"/>
                  <a:gd name="T15" fmla="*/ 128 h 134"/>
                  <a:gd name="T16" fmla="*/ 17 w 56"/>
                  <a:gd name="T17" fmla="*/ 123 h 134"/>
                  <a:gd name="T18" fmla="*/ 16 w 56"/>
                  <a:gd name="T19" fmla="*/ 121 h 134"/>
                  <a:gd name="T20" fmla="*/ 14 w 56"/>
                  <a:gd name="T21" fmla="*/ 117 h 134"/>
                  <a:gd name="T22" fmla="*/ 14 w 56"/>
                  <a:gd name="T23" fmla="*/ 111 h 134"/>
                  <a:gd name="T24" fmla="*/ 14 w 56"/>
                  <a:gd name="T25" fmla="*/ 105 h 134"/>
                  <a:gd name="T26" fmla="*/ 14 w 56"/>
                  <a:gd name="T27" fmla="*/ 49 h 134"/>
                  <a:gd name="T28" fmla="*/ 0 w 56"/>
                  <a:gd name="T29" fmla="*/ 49 h 134"/>
                  <a:gd name="T30" fmla="*/ 0 w 56"/>
                  <a:gd name="T31" fmla="*/ 34 h 134"/>
                  <a:gd name="T32" fmla="*/ 14 w 56"/>
                  <a:gd name="T33" fmla="*/ 34 h 134"/>
                  <a:gd name="T34" fmla="*/ 14 w 56"/>
                  <a:gd name="T35" fmla="*/ 11 h 134"/>
                  <a:gd name="T36" fmla="*/ 34 w 56"/>
                  <a:gd name="T37" fmla="*/ 0 h 134"/>
                  <a:gd name="T38" fmla="*/ 34 w 56"/>
                  <a:gd name="T39" fmla="*/ 34 h 134"/>
                  <a:gd name="T40" fmla="*/ 53 w 56"/>
                  <a:gd name="T41" fmla="*/ 34 h 134"/>
                  <a:gd name="T42" fmla="*/ 53 w 56"/>
                  <a:gd name="T43" fmla="*/ 49 h 134"/>
                  <a:gd name="T44" fmla="*/ 34 w 56"/>
                  <a:gd name="T45" fmla="*/ 49 h 134"/>
                  <a:gd name="T46" fmla="*/ 34 w 56"/>
                  <a:gd name="T47" fmla="*/ 105 h 134"/>
                  <a:gd name="T48" fmla="*/ 36 w 56"/>
                  <a:gd name="T49" fmla="*/ 108 h 134"/>
                  <a:gd name="T50" fmla="*/ 36 w 56"/>
                  <a:gd name="T51" fmla="*/ 112 h 134"/>
                  <a:gd name="T52" fmla="*/ 36 w 56"/>
                  <a:gd name="T53" fmla="*/ 113 h 134"/>
                  <a:gd name="T54" fmla="*/ 37 w 56"/>
                  <a:gd name="T55" fmla="*/ 116 h 134"/>
                  <a:gd name="T56" fmla="*/ 39 w 56"/>
                  <a:gd name="T57" fmla="*/ 117 h 134"/>
                  <a:gd name="T58" fmla="*/ 42 w 56"/>
                  <a:gd name="T59" fmla="*/ 118 h 134"/>
                  <a:gd name="T60" fmla="*/ 46 w 56"/>
                  <a:gd name="T61" fmla="*/ 118 h 134"/>
                  <a:gd name="T62" fmla="*/ 49 w 56"/>
                  <a:gd name="T63" fmla="*/ 118 h 134"/>
                  <a:gd name="T64" fmla="*/ 53 w 56"/>
                  <a:gd name="T65" fmla="*/ 11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134">
                    <a:moveTo>
                      <a:pt x="53" y="118"/>
                    </a:moveTo>
                    <a:lnTo>
                      <a:pt x="56" y="133"/>
                    </a:lnTo>
                    <a:lnTo>
                      <a:pt x="49" y="134"/>
                    </a:lnTo>
                    <a:lnTo>
                      <a:pt x="42" y="134"/>
                    </a:lnTo>
                    <a:lnTo>
                      <a:pt x="34" y="134"/>
                    </a:lnTo>
                    <a:lnTo>
                      <a:pt x="29" y="133"/>
                    </a:lnTo>
                    <a:lnTo>
                      <a:pt x="24" y="131"/>
                    </a:lnTo>
                    <a:lnTo>
                      <a:pt x="20" y="128"/>
                    </a:lnTo>
                    <a:lnTo>
                      <a:pt x="17" y="123"/>
                    </a:lnTo>
                    <a:lnTo>
                      <a:pt x="16" y="121"/>
                    </a:lnTo>
                    <a:lnTo>
                      <a:pt x="14" y="117"/>
                    </a:lnTo>
                    <a:lnTo>
                      <a:pt x="14" y="111"/>
                    </a:lnTo>
                    <a:lnTo>
                      <a:pt x="14" y="105"/>
                    </a:lnTo>
                    <a:lnTo>
                      <a:pt x="14" y="49"/>
                    </a:lnTo>
                    <a:lnTo>
                      <a:pt x="0" y="49"/>
                    </a:lnTo>
                    <a:lnTo>
                      <a:pt x="0" y="34"/>
                    </a:lnTo>
                    <a:lnTo>
                      <a:pt x="14" y="34"/>
                    </a:lnTo>
                    <a:lnTo>
                      <a:pt x="14" y="11"/>
                    </a:lnTo>
                    <a:lnTo>
                      <a:pt x="34" y="0"/>
                    </a:lnTo>
                    <a:lnTo>
                      <a:pt x="34" y="34"/>
                    </a:lnTo>
                    <a:lnTo>
                      <a:pt x="53" y="34"/>
                    </a:lnTo>
                    <a:lnTo>
                      <a:pt x="53" y="49"/>
                    </a:lnTo>
                    <a:lnTo>
                      <a:pt x="34" y="49"/>
                    </a:lnTo>
                    <a:lnTo>
                      <a:pt x="34" y="105"/>
                    </a:lnTo>
                    <a:lnTo>
                      <a:pt x="36" y="108"/>
                    </a:lnTo>
                    <a:lnTo>
                      <a:pt x="36" y="112"/>
                    </a:lnTo>
                    <a:lnTo>
                      <a:pt x="36" y="113"/>
                    </a:lnTo>
                    <a:lnTo>
                      <a:pt x="37" y="116"/>
                    </a:lnTo>
                    <a:lnTo>
                      <a:pt x="39" y="117"/>
                    </a:lnTo>
                    <a:lnTo>
                      <a:pt x="42" y="118"/>
                    </a:lnTo>
                    <a:lnTo>
                      <a:pt x="46" y="118"/>
                    </a:lnTo>
                    <a:lnTo>
                      <a:pt x="49" y="118"/>
                    </a:lnTo>
                    <a:lnTo>
                      <a:pt x="53" y="1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29" name="Line 1069"/>
              <p:cNvSpPr>
                <a:spLocks noChangeShapeType="1"/>
              </p:cNvSpPr>
              <p:nvPr/>
            </p:nvSpPr>
            <p:spPr bwMode="auto">
              <a:xfrm>
                <a:off x="704" y="3046"/>
                <a:ext cx="37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30" name="Line 1070"/>
              <p:cNvSpPr>
                <a:spLocks noChangeShapeType="1"/>
              </p:cNvSpPr>
              <p:nvPr/>
            </p:nvSpPr>
            <p:spPr bwMode="auto">
              <a:xfrm>
                <a:off x="741" y="3046"/>
                <a:ext cx="38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31" name="Line 1071"/>
              <p:cNvSpPr>
                <a:spLocks noChangeShapeType="1"/>
              </p:cNvSpPr>
              <p:nvPr/>
            </p:nvSpPr>
            <p:spPr bwMode="auto">
              <a:xfrm>
                <a:off x="409" y="3263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32" name="Line 1072"/>
              <p:cNvSpPr>
                <a:spLocks noChangeShapeType="1"/>
              </p:cNvSpPr>
              <p:nvPr/>
            </p:nvSpPr>
            <p:spPr bwMode="auto">
              <a:xfrm>
                <a:off x="446" y="3263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33" name="Line 1073"/>
              <p:cNvSpPr>
                <a:spLocks noChangeShapeType="1"/>
              </p:cNvSpPr>
              <p:nvPr/>
            </p:nvSpPr>
            <p:spPr bwMode="auto">
              <a:xfrm>
                <a:off x="483" y="3213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34" name="Line 1074"/>
              <p:cNvSpPr>
                <a:spLocks noChangeShapeType="1"/>
              </p:cNvSpPr>
              <p:nvPr/>
            </p:nvSpPr>
            <p:spPr bwMode="auto">
              <a:xfrm>
                <a:off x="520" y="3213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35" name="Line 1075"/>
              <p:cNvSpPr>
                <a:spLocks noChangeShapeType="1"/>
              </p:cNvSpPr>
              <p:nvPr/>
            </p:nvSpPr>
            <p:spPr bwMode="auto">
              <a:xfrm>
                <a:off x="557" y="3159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36" name="Line 1076"/>
              <p:cNvSpPr>
                <a:spLocks noChangeShapeType="1"/>
              </p:cNvSpPr>
              <p:nvPr/>
            </p:nvSpPr>
            <p:spPr bwMode="auto">
              <a:xfrm>
                <a:off x="594" y="3159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37" name="Line 1077"/>
              <p:cNvSpPr>
                <a:spLocks noChangeShapeType="1"/>
              </p:cNvSpPr>
              <p:nvPr/>
            </p:nvSpPr>
            <p:spPr bwMode="auto">
              <a:xfrm>
                <a:off x="631" y="3104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38" name="Line 1078"/>
              <p:cNvSpPr>
                <a:spLocks noChangeShapeType="1"/>
              </p:cNvSpPr>
              <p:nvPr/>
            </p:nvSpPr>
            <p:spPr bwMode="auto">
              <a:xfrm>
                <a:off x="668" y="3104"/>
                <a:ext cx="36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39" name="Line 1079"/>
              <p:cNvSpPr>
                <a:spLocks noChangeShapeType="1"/>
              </p:cNvSpPr>
              <p:nvPr/>
            </p:nvSpPr>
            <p:spPr bwMode="auto">
              <a:xfrm>
                <a:off x="779" y="2989"/>
                <a:ext cx="36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40" name="Line 1080"/>
              <p:cNvSpPr>
                <a:spLocks noChangeShapeType="1"/>
              </p:cNvSpPr>
              <p:nvPr/>
            </p:nvSpPr>
            <p:spPr bwMode="auto">
              <a:xfrm>
                <a:off x="815" y="2989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41" name="Line 1081"/>
              <p:cNvSpPr>
                <a:spLocks noChangeShapeType="1"/>
              </p:cNvSpPr>
              <p:nvPr/>
            </p:nvSpPr>
            <p:spPr bwMode="auto">
              <a:xfrm>
                <a:off x="852" y="2933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42" name="Line 1082"/>
              <p:cNvSpPr>
                <a:spLocks noChangeShapeType="1"/>
              </p:cNvSpPr>
              <p:nvPr/>
            </p:nvSpPr>
            <p:spPr bwMode="auto">
              <a:xfrm>
                <a:off x="889" y="2933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43" name="Line 1083"/>
              <p:cNvSpPr>
                <a:spLocks noChangeShapeType="1"/>
              </p:cNvSpPr>
              <p:nvPr/>
            </p:nvSpPr>
            <p:spPr bwMode="auto">
              <a:xfrm>
                <a:off x="926" y="2877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44" name="Line 1084"/>
              <p:cNvSpPr>
                <a:spLocks noChangeShapeType="1"/>
              </p:cNvSpPr>
              <p:nvPr/>
            </p:nvSpPr>
            <p:spPr bwMode="auto">
              <a:xfrm>
                <a:off x="963" y="2877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45" name="Line 1085"/>
              <p:cNvSpPr>
                <a:spLocks noChangeShapeType="1"/>
              </p:cNvSpPr>
              <p:nvPr/>
            </p:nvSpPr>
            <p:spPr bwMode="auto">
              <a:xfrm>
                <a:off x="1000" y="2823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46" name="Line 1086"/>
              <p:cNvSpPr>
                <a:spLocks noChangeShapeType="1"/>
              </p:cNvSpPr>
              <p:nvPr/>
            </p:nvSpPr>
            <p:spPr bwMode="auto">
              <a:xfrm>
                <a:off x="1037" y="2823"/>
                <a:ext cx="36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47" name="Line 1087"/>
              <p:cNvSpPr>
                <a:spLocks noChangeShapeType="1"/>
              </p:cNvSpPr>
              <p:nvPr/>
            </p:nvSpPr>
            <p:spPr bwMode="auto">
              <a:xfrm>
                <a:off x="1073" y="2771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48" name="Line 1088"/>
              <p:cNvSpPr>
                <a:spLocks noChangeShapeType="1"/>
              </p:cNvSpPr>
              <p:nvPr/>
            </p:nvSpPr>
            <p:spPr bwMode="auto">
              <a:xfrm>
                <a:off x="1110" y="2771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49" name="Line 1089"/>
              <p:cNvSpPr>
                <a:spLocks noChangeShapeType="1"/>
              </p:cNvSpPr>
              <p:nvPr/>
            </p:nvSpPr>
            <p:spPr bwMode="auto">
              <a:xfrm>
                <a:off x="1147" y="2720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50" name="Line 1090"/>
              <p:cNvSpPr>
                <a:spLocks noChangeShapeType="1"/>
              </p:cNvSpPr>
              <p:nvPr/>
            </p:nvSpPr>
            <p:spPr bwMode="auto">
              <a:xfrm>
                <a:off x="1184" y="2720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51" name="Line 1091"/>
              <p:cNvSpPr>
                <a:spLocks noChangeShapeType="1"/>
              </p:cNvSpPr>
              <p:nvPr/>
            </p:nvSpPr>
            <p:spPr bwMode="auto">
              <a:xfrm>
                <a:off x="1221" y="2673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52" name="Line 1092"/>
              <p:cNvSpPr>
                <a:spLocks noChangeShapeType="1"/>
              </p:cNvSpPr>
              <p:nvPr/>
            </p:nvSpPr>
            <p:spPr bwMode="auto">
              <a:xfrm>
                <a:off x="1258" y="2673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53" name="Line 1093"/>
              <p:cNvSpPr>
                <a:spLocks noChangeShapeType="1"/>
              </p:cNvSpPr>
              <p:nvPr/>
            </p:nvSpPr>
            <p:spPr bwMode="auto">
              <a:xfrm>
                <a:off x="1295" y="2629"/>
                <a:ext cx="36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54" name="Line 1094"/>
              <p:cNvSpPr>
                <a:spLocks noChangeShapeType="1"/>
              </p:cNvSpPr>
              <p:nvPr/>
            </p:nvSpPr>
            <p:spPr bwMode="auto">
              <a:xfrm>
                <a:off x="1331" y="2629"/>
                <a:ext cx="38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55" name="Line 1095"/>
              <p:cNvSpPr>
                <a:spLocks noChangeShapeType="1"/>
              </p:cNvSpPr>
              <p:nvPr/>
            </p:nvSpPr>
            <p:spPr bwMode="auto">
              <a:xfrm>
                <a:off x="1369" y="2586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56" name="Line 1096"/>
              <p:cNvSpPr>
                <a:spLocks noChangeShapeType="1"/>
              </p:cNvSpPr>
              <p:nvPr/>
            </p:nvSpPr>
            <p:spPr bwMode="auto">
              <a:xfrm>
                <a:off x="1406" y="2586"/>
                <a:ext cx="36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57" name="Line 1097"/>
              <p:cNvSpPr>
                <a:spLocks noChangeShapeType="1"/>
              </p:cNvSpPr>
              <p:nvPr/>
            </p:nvSpPr>
            <p:spPr bwMode="auto">
              <a:xfrm>
                <a:off x="1442" y="2547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58" name="Line 1098"/>
              <p:cNvSpPr>
                <a:spLocks noChangeShapeType="1"/>
              </p:cNvSpPr>
              <p:nvPr/>
            </p:nvSpPr>
            <p:spPr bwMode="auto">
              <a:xfrm>
                <a:off x="1479" y="2547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59" name="Line 1099"/>
              <p:cNvSpPr>
                <a:spLocks noChangeShapeType="1"/>
              </p:cNvSpPr>
              <p:nvPr/>
            </p:nvSpPr>
            <p:spPr bwMode="auto">
              <a:xfrm>
                <a:off x="1516" y="2510"/>
                <a:ext cx="38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60" name="Line 1100"/>
              <p:cNvSpPr>
                <a:spLocks noChangeShapeType="1"/>
              </p:cNvSpPr>
              <p:nvPr/>
            </p:nvSpPr>
            <p:spPr bwMode="auto">
              <a:xfrm>
                <a:off x="1554" y="2510"/>
                <a:ext cx="36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61" name="Line 1101"/>
              <p:cNvSpPr>
                <a:spLocks noChangeShapeType="1"/>
              </p:cNvSpPr>
              <p:nvPr/>
            </p:nvSpPr>
            <p:spPr bwMode="auto">
              <a:xfrm>
                <a:off x="1590" y="2475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62" name="Line 1102"/>
              <p:cNvSpPr>
                <a:spLocks noChangeShapeType="1"/>
              </p:cNvSpPr>
              <p:nvPr/>
            </p:nvSpPr>
            <p:spPr bwMode="auto">
              <a:xfrm>
                <a:off x="1627" y="2475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63" name="Line 1103"/>
              <p:cNvSpPr>
                <a:spLocks noChangeShapeType="1"/>
              </p:cNvSpPr>
              <p:nvPr/>
            </p:nvSpPr>
            <p:spPr bwMode="auto">
              <a:xfrm>
                <a:off x="1664" y="2444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64" name="Line 1104"/>
              <p:cNvSpPr>
                <a:spLocks noChangeShapeType="1"/>
              </p:cNvSpPr>
              <p:nvPr/>
            </p:nvSpPr>
            <p:spPr bwMode="auto">
              <a:xfrm>
                <a:off x="1701" y="2444"/>
                <a:ext cx="36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65" name="Line 1105"/>
              <p:cNvSpPr>
                <a:spLocks noChangeShapeType="1"/>
              </p:cNvSpPr>
              <p:nvPr/>
            </p:nvSpPr>
            <p:spPr bwMode="auto">
              <a:xfrm>
                <a:off x="1737" y="2404"/>
                <a:ext cx="75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66" name="Line 1106"/>
              <p:cNvSpPr>
                <a:spLocks noChangeShapeType="1"/>
              </p:cNvSpPr>
              <p:nvPr/>
            </p:nvSpPr>
            <p:spPr bwMode="auto">
              <a:xfrm>
                <a:off x="1812" y="2404"/>
                <a:ext cx="73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67" name="Line 1107"/>
              <p:cNvSpPr>
                <a:spLocks noChangeShapeType="1"/>
              </p:cNvSpPr>
              <p:nvPr/>
            </p:nvSpPr>
            <p:spPr bwMode="auto">
              <a:xfrm>
                <a:off x="1885" y="2356"/>
                <a:ext cx="74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68" name="Line 1108"/>
              <p:cNvSpPr>
                <a:spLocks noChangeShapeType="1"/>
              </p:cNvSpPr>
              <p:nvPr/>
            </p:nvSpPr>
            <p:spPr bwMode="auto">
              <a:xfrm>
                <a:off x="1959" y="2356"/>
                <a:ext cx="74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69" name="Line 1109"/>
              <p:cNvSpPr>
                <a:spLocks noChangeShapeType="1"/>
              </p:cNvSpPr>
              <p:nvPr/>
            </p:nvSpPr>
            <p:spPr bwMode="auto">
              <a:xfrm>
                <a:off x="2033" y="2309"/>
                <a:ext cx="295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70" name="Line 1110"/>
              <p:cNvSpPr>
                <a:spLocks noChangeShapeType="1"/>
              </p:cNvSpPr>
              <p:nvPr/>
            </p:nvSpPr>
            <p:spPr bwMode="auto">
              <a:xfrm>
                <a:off x="2328" y="2309"/>
                <a:ext cx="295" cy="1"/>
              </a:xfrm>
              <a:prstGeom prst="line">
                <a:avLst/>
              </a:prstGeom>
              <a:noFill/>
              <a:ln w="1428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71" name="Line 1111"/>
              <p:cNvSpPr>
                <a:spLocks noChangeShapeType="1"/>
              </p:cNvSpPr>
              <p:nvPr/>
            </p:nvSpPr>
            <p:spPr bwMode="auto">
              <a:xfrm>
                <a:off x="409" y="2863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72" name="Line 1112"/>
              <p:cNvSpPr>
                <a:spLocks noChangeShapeType="1"/>
              </p:cNvSpPr>
              <p:nvPr/>
            </p:nvSpPr>
            <p:spPr bwMode="auto">
              <a:xfrm>
                <a:off x="446" y="2863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73" name="Line 1113"/>
              <p:cNvSpPr>
                <a:spLocks noChangeShapeType="1"/>
              </p:cNvSpPr>
              <p:nvPr/>
            </p:nvSpPr>
            <p:spPr bwMode="auto">
              <a:xfrm>
                <a:off x="483" y="2896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74" name="Line 1114"/>
              <p:cNvSpPr>
                <a:spLocks noChangeShapeType="1"/>
              </p:cNvSpPr>
              <p:nvPr/>
            </p:nvSpPr>
            <p:spPr bwMode="auto">
              <a:xfrm>
                <a:off x="520" y="2896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75" name="Line 1115"/>
              <p:cNvSpPr>
                <a:spLocks noChangeShapeType="1"/>
              </p:cNvSpPr>
              <p:nvPr/>
            </p:nvSpPr>
            <p:spPr bwMode="auto">
              <a:xfrm>
                <a:off x="557" y="2927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76" name="Line 1116"/>
              <p:cNvSpPr>
                <a:spLocks noChangeShapeType="1"/>
              </p:cNvSpPr>
              <p:nvPr/>
            </p:nvSpPr>
            <p:spPr bwMode="auto">
              <a:xfrm>
                <a:off x="594" y="2927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77" name="Line 1117"/>
              <p:cNvSpPr>
                <a:spLocks noChangeShapeType="1"/>
              </p:cNvSpPr>
              <p:nvPr/>
            </p:nvSpPr>
            <p:spPr bwMode="auto">
              <a:xfrm>
                <a:off x="631" y="2954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78" name="Line 1118"/>
              <p:cNvSpPr>
                <a:spLocks noChangeShapeType="1"/>
              </p:cNvSpPr>
              <p:nvPr/>
            </p:nvSpPr>
            <p:spPr bwMode="auto">
              <a:xfrm>
                <a:off x="668" y="2954"/>
                <a:ext cx="36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79" name="Line 1119"/>
              <p:cNvSpPr>
                <a:spLocks noChangeShapeType="1"/>
              </p:cNvSpPr>
              <p:nvPr/>
            </p:nvSpPr>
            <p:spPr bwMode="auto">
              <a:xfrm>
                <a:off x="704" y="2980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80" name="Line 1120"/>
              <p:cNvSpPr>
                <a:spLocks noChangeShapeType="1"/>
              </p:cNvSpPr>
              <p:nvPr/>
            </p:nvSpPr>
            <p:spPr bwMode="auto">
              <a:xfrm>
                <a:off x="741" y="2980"/>
                <a:ext cx="38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81" name="Line 1121"/>
              <p:cNvSpPr>
                <a:spLocks noChangeShapeType="1"/>
              </p:cNvSpPr>
              <p:nvPr/>
            </p:nvSpPr>
            <p:spPr bwMode="auto">
              <a:xfrm>
                <a:off x="779" y="3003"/>
                <a:ext cx="36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82" name="Line 1122"/>
              <p:cNvSpPr>
                <a:spLocks noChangeShapeType="1"/>
              </p:cNvSpPr>
              <p:nvPr/>
            </p:nvSpPr>
            <p:spPr bwMode="auto">
              <a:xfrm>
                <a:off x="815" y="3003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83" name="Line 1123"/>
              <p:cNvSpPr>
                <a:spLocks noChangeShapeType="1"/>
              </p:cNvSpPr>
              <p:nvPr/>
            </p:nvSpPr>
            <p:spPr bwMode="auto">
              <a:xfrm>
                <a:off x="852" y="3023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84" name="Line 1124"/>
              <p:cNvSpPr>
                <a:spLocks noChangeShapeType="1"/>
              </p:cNvSpPr>
              <p:nvPr/>
            </p:nvSpPr>
            <p:spPr bwMode="auto">
              <a:xfrm>
                <a:off x="889" y="3023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85" name="Line 1125"/>
              <p:cNvSpPr>
                <a:spLocks noChangeShapeType="1"/>
              </p:cNvSpPr>
              <p:nvPr/>
            </p:nvSpPr>
            <p:spPr bwMode="auto">
              <a:xfrm>
                <a:off x="926" y="3041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86" name="Line 1126"/>
              <p:cNvSpPr>
                <a:spLocks noChangeShapeType="1"/>
              </p:cNvSpPr>
              <p:nvPr/>
            </p:nvSpPr>
            <p:spPr bwMode="auto">
              <a:xfrm>
                <a:off x="963" y="3041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87" name="Line 1127"/>
              <p:cNvSpPr>
                <a:spLocks noChangeShapeType="1"/>
              </p:cNvSpPr>
              <p:nvPr/>
            </p:nvSpPr>
            <p:spPr bwMode="auto">
              <a:xfrm>
                <a:off x="1000" y="3057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88" name="Line 1128"/>
              <p:cNvSpPr>
                <a:spLocks noChangeShapeType="1"/>
              </p:cNvSpPr>
              <p:nvPr/>
            </p:nvSpPr>
            <p:spPr bwMode="auto">
              <a:xfrm>
                <a:off x="1037" y="3057"/>
                <a:ext cx="36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89" name="Line 1129"/>
              <p:cNvSpPr>
                <a:spLocks noChangeShapeType="1"/>
              </p:cNvSpPr>
              <p:nvPr/>
            </p:nvSpPr>
            <p:spPr bwMode="auto">
              <a:xfrm>
                <a:off x="1073" y="3071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90" name="Line 1130"/>
              <p:cNvSpPr>
                <a:spLocks noChangeShapeType="1"/>
              </p:cNvSpPr>
              <p:nvPr/>
            </p:nvSpPr>
            <p:spPr bwMode="auto">
              <a:xfrm>
                <a:off x="1110" y="3071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91" name="Line 1131"/>
              <p:cNvSpPr>
                <a:spLocks noChangeShapeType="1"/>
              </p:cNvSpPr>
              <p:nvPr/>
            </p:nvSpPr>
            <p:spPr bwMode="auto">
              <a:xfrm>
                <a:off x="1147" y="3083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92" name="Line 1132"/>
              <p:cNvSpPr>
                <a:spLocks noChangeShapeType="1"/>
              </p:cNvSpPr>
              <p:nvPr/>
            </p:nvSpPr>
            <p:spPr bwMode="auto">
              <a:xfrm>
                <a:off x="1184" y="3083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93" name="Line 1133"/>
              <p:cNvSpPr>
                <a:spLocks noChangeShapeType="1"/>
              </p:cNvSpPr>
              <p:nvPr/>
            </p:nvSpPr>
            <p:spPr bwMode="auto">
              <a:xfrm>
                <a:off x="1221" y="3096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94" name="Line 1134"/>
              <p:cNvSpPr>
                <a:spLocks noChangeShapeType="1"/>
              </p:cNvSpPr>
              <p:nvPr/>
            </p:nvSpPr>
            <p:spPr bwMode="auto">
              <a:xfrm>
                <a:off x="1258" y="3096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95" name="Line 1135"/>
              <p:cNvSpPr>
                <a:spLocks noChangeShapeType="1"/>
              </p:cNvSpPr>
              <p:nvPr/>
            </p:nvSpPr>
            <p:spPr bwMode="auto">
              <a:xfrm>
                <a:off x="1295" y="3105"/>
                <a:ext cx="36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96" name="Line 1136"/>
              <p:cNvSpPr>
                <a:spLocks noChangeShapeType="1"/>
              </p:cNvSpPr>
              <p:nvPr/>
            </p:nvSpPr>
            <p:spPr bwMode="auto">
              <a:xfrm>
                <a:off x="1331" y="3105"/>
                <a:ext cx="38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97" name="Line 1137"/>
              <p:cNvSpPr>
                <a:spLocks noChangeShapeType="1"/>
              </p:cNvSpPr>
              <p:nvPr/>
            </p:nvSpPr>
            <p:spPr bwMode="auto">
              <a:xfrm>
                <a:off x="1369" y="3114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98" name="Line 1138"/>
              <p:cNvSpPr>
                <a:spLocks noChangeShapeType="1"/>
              </p:cNvSpPr>
              <p:nvPr/>
            </p:nvSpPr>
            <p:spPr bwMode="auto">
              <a:xfrm>
                <a:off x="1406" y="3114"/>
                <a:ext cx="36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899" name="Line 1139"/>
              <p:cNvSpPr>
                <a:spLocks noChangeShapeType="1"/>
              </p:cNvSpPr>
              <p:nvPr/>
            </p:nvSpPr>
            <p:spPr bwMode="auto">
              <a:xfrm>
                <a:off x="1442" y="3121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00" name="Line 1140"/>
              <p:cNvSpPr>
                <a:spLocks noChangeShapeType="1"/>
              </p:cNvSpPr>
              <p:nvPr/>
            </p:nvSpPr>
            <p:spPr bwMode="auto">
              <a:xfrm>
                <a:off x="1479" y="3121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01" name="Line 1141"/>
              <p:cNvSpPr>
                <a:spLocks noChangeShapeType="1"/>
              </p:cNvSpPr>
              <p:nvPr/>
            </p:nvSpPr>
            <p:spPr bwMode="auto">
              <a:xfrm>
                <a:off x="1516" y="3128"/>
                <a:ext cx="38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02" name="Line 1142"/>
              <p:cNvSpPr>
                <a:spLocks noChangeShapeType="1"/>
              </p:cNvSpPr>
              <p:nvPr/>
            </p:nvSpPr>
            <p:spPr bwMode="auto">
              <a:xfrm>
                <a:off x="1554" y="3128"/>
                <a:ext cx="36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03" name="Line 1143"/>
              <p:cNvSpPr>
                <a:spLocks noChangeShapeType="1"/>
              </p:cNvSpPr>
              <p:nvPr/>
            </p:nvSpPr>
            <p:spPr bwMode="auto">
              <a:xfrm>
                <a:off x="1590" y="3134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04" name="Line 1144"/>
              <p:cNvSpPr>
                <a:spLocks noChangeShapeType="1"/>
              </p:cNvSpPr>
              <p:nvPr/>
            </p:nvSpPr>
            <p:spPr bwMode="auto">
              <a:xfrm>
                <a:off x="1627" y="3134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05" name="Line 1145"/>
              <p:cNvSpPr>
                <a:spLocks noChangeShapeType="1"/>
              </p:cNvSpPr>
              <p:nvPr/>
            </p:nvSpPr>
            <p:spPr bwMode="auto">
              <a:xfrm>
                <a:off x="1664" y="3139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06" name="Line 1146"/>
              <p:cNvSpPr>
                <a:spLocks noChangeShapeType="1"/>
              </p:cNvSpPr>
              <p:nvPr/>
            </p:nvSpPr>
            <p:spPr bwMode="auto">
              <a:xfrm>
                <a:off x="1701" y="3139"/>
                <a:ext cx="36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07" name="Line 1147"/>
              <p:cNvSpPr>
                <a:spLocks noChangeShapeType="1"/>
              </p:cNvSpPr>
              <p:nvPr/>
            </p:nvSpPr>
            <p:spPr bwMode="auto">
              <a:xfrm>
                <a:off x="1737" y="3145"/>
                <a:ext cx="75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08" name="Line 1148"/>
              <p:cNvSpPr>
                <a:spLocks noChangeShapeType="1"/>
              </p:cNvSpPr>
              <p:nvPr/>
            </p:nvSpPr>
            <p:spPr bwMode="auto">
              <a:xfrm>
                <a:off x="1812" y="3145"/>
                <a:ext cx="73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09" name="Line 1149"/>
              <p:cNvSpPr>
                <a:spLocks noChangeShapeType="1"/>
              </p:cNvSpPr>
              <p:nvPr/>
            </p:nvSpPr>
            <p:spPr bwMode="auto">
              <a:xfrm>
                <a:off x="1885" y="3150"/>
                <a:ext cx="74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10" name="Line 1150"/>
              <p:cNvSpPr>
                <a:spLocks noChangeShapeType="1"/>
              </p:cNvSpPr>
              <p:nvPr/>
            </p:nvSpPr>
            <p:spPr bwMode="auto">
              <a:xfrm>
                <a:off x="1959" y="3150"/>
                <a:ext cx="74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11" name="Line 1151"/>
              <p:cNvSpPr>
                <a:spLocks noChangeShapeType="1"/>
              </p:cNvSpPr>
              <p:nvPr/>
            </p:nvSpPr>
            <p:spPr bwMode="auto">
              <a:xfrm>
                <a:off x="2033" y="3150"/>
                <a:ext cx="295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12" name="Line 1152"/>
              <p:cNvSpPr>
                <a:spLocks noChangeShapeType="1"/>
              </p:cNvSpPr>
              <p:nvPr/>
            </p:nvSpPr>
            <p:spPr bwMode="auto">
              <a:xfrm>
                <a:off x="2328" y="3150"/>
                <a:ext cx="295" cy="1"/>
              </a:xfrm>
              <a:prstGeom prst="line">
                <a:avLst/>
              </a:prstGeom>
              <a:noFill/>
              <a:ln w="14288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13" name="Line 1153"/>
              <p:cNvSpPr>
                <a:spLocks noChangeShapeType="1"/>
              </p:cNvSpPr>
              <p:nvPr/>
            </p:nvSpPr>
            <p:spPr bwMode="auto">
              <a:xfrm>
                <a:off x="409" y="2545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14" name="Line 1154"/>
              <p:cNvSpPr>
                <a:spLocks noChangeShapeType="1"/>
              </p:cNvSpPr>
              <p:nvPr/>
            </p:nvSpPr>
            <p:spPr bwMode="auto">
              <a:xfrm>
                <a:off x="446" y="2545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15" name="Line 1155"/>
              <p:cNvSpPr>
                <a:spLocks noChangeShapeType="1"/>
              </p:cNvSpPr>
              <p:nvPr/>
            </p:nvSpPr>
            <p:spPr bwMode="auto">
              <a:xfrm>
                <a:off x="483" y="2683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16" name="Line 1156"/>
              <p:cNvSpPr>
                <a:spLocks noChangeShapeType="1"/>
              </p:cNvSpPr>
              <p:nvPr/>
            </p:nvSpPr>
            <p:spPr bwMode="auto">
              <a:xfrm>
                <a:off x="520" y="2683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17" name="Line 1157"/>
              <p:cNvSpPr>
                <a:spLocks noChangeShapeType="1"/>
              </p:cNvSpPr>
              <p:nvPr/>
            </p:nvSpPr>
            <p:spPr bwMode="auto">
              <a:xfrm>
                <a:off x="557" y="2820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18" name="Line 1158"/>
              <p:cNvSpPr>
                <a:spLocks noChangeShapeType="1"/>
              </p:cNvSpPr>
              <p:nvPr/>
            </p:nvSpPr>
            <p:spPr bwMode="auto">
              <a:xfrm>
                <a:off x="594" y="2820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19" name="Line 1159"/>
              <p:cNvSpPr>
                <a:spLocks noChangeShapeType="1"/>
              </p:cNvSpPr>
              <p:nvPr/>
            </p:nvSpPr>
            <p:spPr bwMode="auto">
              <a:xfrm>
                <a:off x="631" y="2944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20" name="Line 1160"/>
              <p:cNvSpPr>
                <a:spLocks noChangeShapeType="1"/>
              </p:cNvSpPr>
              <p:nvPr/>
            </p:nvSpPr>
            <p:spPr bwMode="auto">
              <a:xfrm>
                <a:off x="668" y="2944"/>
                <a:ext cx="36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21" name="Line 1161"/>
              <p:cNvSpPr>
                <a:spLocks noChangeShapeType="1"/>
              </p:cNvSpPr>
              <p:nvPr/>
            </p:nvSpPr>
            <p:spPr bwMode="auto">
              <a:xfrm>
                <a:off x="704" y="3048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22" name="Line 1162"/>
              <p:cNvSpPr>
                <a:spLocks noChangeShapeType="1"/>
              </p:cNvSpPr>
              <p:nvPr/>
            </p:nvSpPr>
            <p:spPr bwMode="auto">
              <a:xfrm>
                <a:off x="741" y="3048"/>
                <a:ext cx="38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23" name="Line 1163"/>
              <p:cNvSpPr>
                <a:spLocks noChangeShapeType="1"/>
              </p:cNvSpPr>
              <p:nvPr/>
            </p:nvSpPr>
            <p:spPr bwMode="auto">
              <a:xfrm>
                <a:off x="779" y="3132"/>
                <a:ext cx="36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24" name="Line 1164"/>
              <p:cNvSpPr>
                <a:spLocks noChangeShapeType="1"/>
              </p:cNvSpPr>
              <p:nvPr/>
            </p:nvSpPr>
            <p:spPr bwMode="auto">
              <a:xfrm>
                <a:off x="815" y="3132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25" name="Line 1165"/>
              <p:cNvSpPr>
                <a:spLocks noChangeShapeType="1"/>
              </p:cNvSpPr>
              <p:nvPr/>
            </p:nvSpPr>
            <p:spPr bwMode="auto">
              <a:xfrm>
                <a:off x="852" y="3192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26" name="Line 1166"/>
              <p:cNvSpPr>
                <a:spLocks noChangeShapeType="1"/>
              </p:cNvSpPr>
              <p:nvPr/>
            </p:nvSpPr>
            <p:spPr bwMode="auto">
              <a:xfrm>
                <a:off x="889" y="3192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27" name="Line 1167"/>
              <p:cNvSpPr>
                <a:spLocks noChangeShapeType="1"/>
              </p:cNvSpPr>
              <p:nvPr/>
            </p:nvSpPr>
            <p:spPr bwMode="auto">
              <a:xfrm>
                <a:off x="926" y="3231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28" name="Line 1168"/>
              <p:cNvSpPr>
                <a:spLocks noChangeShapeType="1"/>
              </p:cNvSpPr>
              <p:nvPr/>
            </p:nvSpPr>
            <p:spPr bwMode="auto">
              <a:xfrm>
                <a:off x="963" y="3231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29" name="Line 1169"/>
              <p:cNvSpPr>
                <a:spLocks noChangeShapeType="1"/>
              </p:cNvSpPr>
              <p:nvPr/>
            </p:nvSpPr>
            <p:spPr bwMode="auto">
              <a:xfrm>
                <a:off x="1000" y="3251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30" name="Line 1170"/>
              <p:cNvSpPr>
                <a:spLocks noChangeShapeType="1"/>
              </p:cNvSpPr>
              <p:nvPr/>
            </p:nvSpPr>
            <p:spPr bwMode="auto">
              <a:xfrm>
                <a:off x="1037" y="3251"/>
                <a:ext cx="36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31" name="Line 1171"/>
              <p:cNvSpPr>
                <a:spLocks noChangeShapeType="1"/>
              </p:cNvSpPr>
              <p:nvPr/>
            </p:nvSpPr>
            <p:spPr bwMode="auto">
              <a:xfrm>
                <a:off x="1073" y="3257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32" name="Line 1172"/>
              <p:cNvSpPr>
                <a:spLocks noChangeShapeType="1"/>
              </p:cNvSpPr>
              <p:nvPr/>
            </p:nvSpPr>
            <p:spPr bwMode="auto">
              <a:xfrm>
                <a:off x="1110" y="3257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33" name="Line 1173"/>
              <p:cNvSpPr>
                <a:spLocks noChangeShapeType="1"/>
              </p:cNvSpPr>
              <p:nvPr/>
            </p:nvSpPr>
            <p:spPr bwMode="auto">
              <a:xfrm>
                <a:off x="1147" y="3251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34" name="Line 1174"/>
              <p:cNvSpPr>
                <a:spLocks noChangeShapeType="1"/>
              </p:cNvSpPr>
              <p:nvPr/>
            </p:nvSpPr>
            <p:spPr bwMode="auto">
              <a:xfrm>
                <a:off x="1184" y="3251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35" name="Line 1175"/>
              <p:cNvSpPr>
                <a:spLocks noChangeShapeType="1"/>
              </p:cNvSpPr>
              <p:nvPr/>
            </p:nvSpPr>
            <p:spPr bwMode="auto">
              <a:xfrm>
                <a:off x="1221" y="3235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36" name="Line 1176"/>
              <p:cNvSpPr>
                <a:spLocks noChangeShapeType="1"/>
              </p:cNvSpPr>
              <p:nvPr/>
            </p:nvSpPr>
            <p:spPr bwMode="auto">
              <a:xfrm>
                <a:off x="1258" y="3235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37" name="Line 1177"/>
              <p:cNvSpPr>
                <a:spLocks noChangeShapeType="1"/>
              </p:cNvSpPr>
              <p:nvPr/>
            </p:nvSpPr>
            <p:spPr bwMode="auto">
              <a:xfrm>
                <a:off x="1295" y="3213"/>
                <a:ext cx="36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38" name="Line 1178"/>
              <p:cNvSpPr>
                <a:spLocks noChangeShapeType="1"/>
              </p:cNvSpPr>
              <p:nvPr/>
            </p:nvSpPr>
            <p:spPr bwMode="auto">
              <a:xfrm>
                <a:off x="1331" y="3213"/>
                <a:ext cx="38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39" name="Line 1179"/>
              <p:cNvSpPr>
                <a:spLocks noChangeShapeType="1"/>
              </p:cNvSpPr>
              <p:nvPr/>
            </p:nvSpPr>
            <p:spPr bwMode="auto">
              <a:xfrm>
                <a:off x="1369" y="3185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40" name="Line 1180"/>
              <p:cNvSpPr>
                <a:spLocks noChangeShapeType="1"/>
              </p:cNvSpPr>
              <p:nvPr/>
            </p:nvSpPr>
            <p:spPr bwMode="auto">
              <a:xfrm>
                <a:off x="1406" y="3185"/>
                <a:ext cx="36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41" name="Line 1181"/>
              <p:cNvSpPr>
                <a:spLocks noChangeShapeType="1"/>
              </p:cNvSpPr>
              <p:nvPr/>
            </p:nvSpPr>
            <p:spPr bwMode="auto">
              <a:xfrm>
                <a:off x="1442" y="3153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42" name="Line 1182"/>
              <p:cNvSpPr>
                <a:spLocks noChangeShapeType="1"/>
              </p:cNvSpPr>
              <p:nvPr/>
            </p:nvSpPr>
            <p:spPr bwMode="auto">
              <a:xfrm>
                <a:off x="1479" y="3153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43" name="Line 1183"/>
              <p:cNvSpPr>
                <a:spLocks noChangeShapeType="1"/>
              </p:cNvSpPr>
              <p:nvPr/>
            </p:nvSpPr>
            <p:spPr bwMode="auto">
              <a:xfrm>
                <a:off x="1516" y="3120"/>
                <a:ext cx="38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44" name="Line 1184"/>
              <p:cNvSpPr>
                <a:spLocks noChangeShapeType="1"/>
              </p:cNvSpPr>
              <p:nvPr/>
            </p:nvSpPr>
            <p:spPr bwMode="auto">
              <a:xfrm>
                <a:off x="1554" y="3120"/>
                <a:ext cx="36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45" name="Line 1185"/>
              <p:cNvSpPr>
                <a:spLocks noChangeShapeType="1"/>
              </p:cNvSpPr>
              <p:nvPr/>
            </p:nvSpPr>
            <p:spPr bwMode="auto">
              <a:xfrm>
                <a:off x="1590" y="3085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46" name="Line 1186"/>
              <p:cNvSpPr>
                <a:spLocks noChangeShapeType="1"/>
              </p:cNvSpPr>
              <p:nvPr/>
            </p:nvSpPr>
            <p:spPr bwMode="auto">
              <a:xfrm>
                <a:off x="1627" y="3085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47" name="Line 1187"/>
              <p:cNvSpPr>
                <a:spLocks noChangeShapeType="1"/>
              </p:cNvSpPr>
              <p:nvPr/>
            </p:nvSpPr>
            <p:spPr bwMode="auto">
              <a:xfrm>
                <a:off x="1664" y="3048"/>
                <a:ext cx="37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48" name="Line 1188"/>
              <p:cNvSpPr>
                <a:spLocks noChangeShapeType="1"/>
              </p:cNvSpPr>
              <p:nvPr/>
            </p:nvSpPr>
            <p:spPr bwMode="auto">
              <a:xfrm>
                <a:off x="1701" y="3048"/>
                <a:ext cx="36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49" name="Line 1189"/>
              <p:cNvSpPr>
                <a:spLocks noChangeShapeType="1"/>
              </p:cNvSpPr>
              <p:nvPr/>
            </p:nvSpPr>
            <p:spPr bwMode="auto">
              <a:xfrm>
                <a:off x="1737" y="3000"/>
                <a:ext cx="75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50" name="Line 1190"/>
              <p:cNvSpPr>
                <a:spLocks noChangeShapeType="1"/>
              </p:cNvSpPr>
              <p:nvPr/>
            </p:nvSpPr>
            <p:spPr bwMode="auto">
              <a:xfrm>
                <a:off x="1812" y="3000"/>
                <a:ext cx="73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51" name="Line 1191"/>
              <p:cNvSpPr>
                <a:spLocks noChangeShapeType="1"/>
              </p:cNvSpPr>
              <p:nvPr/>
            </p:nvSpPr>
            <p:spPr bwMode="auto">
              <a:xfrm>
                <a:off x="1885" y="2930"/>
                <a:ext cx="74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52" name="Line 1192"/>
              <p:cNvSpPr>
                <a:spLocks noChangeShapeType="1"/>
              </p:cNvSpPr>
              <p:nvPr/>
            </p:nvSpPr>
            <p:spPr bwMode="auto">
              <a:xfrm>
                <a:off x="1959" y="2930"/>
                <a:ext cx="74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53" name="Line 1193"/>
              <p:cNvSpPr>
                <a:spLocks noChangeShapeType="1"/>
              </p:cNvSpPr>
              <p:nvPr/>
            </p:nvSpPr>
            <p:spPr bwMode="auto">
              <a:xfrm>
                <a:off x="2033" y="2829"/>
                <a:ext cx="295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54" name="Line 1194"/>
              <p:cNvSpPr>
                <a:spLocks noChangeShapeType="1"/>
              </p:cNvSpPr>
              <p:nvPr/>
            </p:nvSpPr>
            <p:spPr bwMode="auto">
              <a:xfrm>
                <a:off x="2328" y="2829"/>
                <a:ext cx="295" cy="1"/>
              </a:xfrm>
              <a:prstGeom prst="line">
                <a:avLst/>
              </a:prstGeom>
              <a:noFill/>
              <a:ln w="14288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55" name="Freeform 1195"/>
              <p:cNvSpPr>
                <a:spLocks/>
              </p:cNvSpPr>
              <p:nvPr/>
            </p:nvSpPr>
            <p:spPr bwMode="auto">
              <a:xfrm>
                <a:off x="483" y="1489"/>
                <a:ext cx="57" cy="124"/>
              </a:xfrm>
              <a:custGeom>
                <a:avLst/>
                <a:gdLst>
                  <a:gd name="T0" fmla="*/ 19 w 114"/>
                  <a:gd name="T1" fmla="*/ 80 h 124"/>
                  <a:gd name="T2" fmla="*/ 22 w 114"/>
                  <a:gd name="T3" fmla="*/ 91 h 124"/>
                  <a:gd name="T4" fmla="*/ 27 w 114"/>
                  <a:gd name="T5" fmla="*/ 100 h 124"/>
                  <a:gd name="T6" fmla="*/ 39 w 114"/>
                  <a:gd name="T7" fmla="*/ 107 h 124"/>
                  <a:gd name="T8" fmla="*/ 52 w 114"/>
                  <a:gd name="T9" fmla="*/ 109 h 124"/>
                  <a:gd name="T10" fmla="*/ 66 w 114"/>
                  <a:gd name="T11" fmla="*/ 109 h 124"/>
                  <a:gd name="T12" fmla="*/ 78 w 114"/>
                  <a:gd name="T13" fmla="*/ 107 h 124"/>
                  <a:gd name="T14" fmla="*/ 88 w 114"/>
                  <a:gd name="T15" fmla="*/ 102 h 124"/>
                  <a:gd name="T16" fmla="*/ 94 w 114"/>
                  <a:gd name="T17" fmla="*/ 94 h 124"/>
                  <a:gd name="T18" fmla="*/ 94 w 114"/>
                  <a:gd name="T19" fmla="*/ 84 h 124"/>
                  <a:gd name="T20" fmla="*/ 88 w 114"/>
                  <a:gd name="T21" fmla="*/ 77 h 124"/>
                  <a:gd name="T22" fmla="*/ 78 w 114"/>
                  <a:gd name="T23" fmla="*/ 72 h 124"/>
                  <a:gd name="T24" fmla="*/ 53 w 114"/>
                  <a:gd name="T25" fmla="*/ 67 h 124"/>
                  <a:gd name="T26" fmla="*/ 26 w 114"/>
                  <a:gd name="T27" fmla="*/ 59 h 124"/>
                  <a:gd name="T28" fmla="*/ 14 w 114"/>
                  <a:gd name="T29" fmla="*/ 53 h 124"/>
                  <a:gd name="T30" fmla="*/ 9 w 114"/>
                  <a:gd name="T31" fmla="*/ 43 h 124"/>
                  <a:gd name="T32" fmla="*/ 6 w 114"/>
                  <a:gd name="T33" fmla="*/ 33 h 124"/>
                  <a:gd name="T34" fmla="*/ 9 w 114"/>
                  <a:gd name="T35" fmla="*/ 21 h 124"/>
                  <a:gd name="T36" fmla="*/ 17 w 114"/>
                  <a:gd name="T37" fmla="*/ 11 h 124"/>
                  <a:gd name="T38" fmla="*/ 30 w 114"/>
                  <a:gd name="T39" fmla="*/ 3 h 124"/>
                  <a:gd name="T40" fmla="*/ 56 w 114"/>
                  <a:gd name="T41" fmla="*/ 0 h 124"/>
                  <a:gd name="T42" fmla="*/ 84 w 114"/>
                  <a:gd name="T43" fmla="*/ 4 h 124"/>
                  <a:gd name="T44" fmla="*/ 97 w 114"/>
                  <a:gd name="T45" fmla="*/ 12 h 124"/>
                  <a:gd name="T46" fmla="*/ 107 w 114"/>
                  <a:gd name="T47" fmla="*/ 26 h 124"/>
                  <a:gd name="T48" fmla="*/ 91 w 114"/>
                  <a:gd name="T49" fmla="*/ 36 h 124"/>
                  <a:gd name="T50" fmla="*/ 86 w 114"/>
                  <a:gd name="T51" fmla="*/ 26 h 124"/>
                  <a:gd name="T52" fmla="*/ 81 w 114"/>
                  <a:gd name="T53" fmla="*/ 19 h 124"/>
                  <a:gd name="T54" fmla="*/ 56 w 114"/>
                  <a:gd name="T55" fmla="*/ 14 h 124"/>
                  <a:gd name="T56" fmla="*/ 33 w 114"/>
                  <a:gd name="T57" fmla="*/ 19 h 124"/>
                  <a:gd name="T58" fmla="*/ 26 w 114"/>
                  <a:gd name="T59" fmla="*/ 27 h 124"/>
                  <a:gd name="T60" fmla="*/ 26 w 114"/>
                  <a:gd name="T61" fmla="*/ 36 h 124"/>
                  <a:gd name="T62" fmla="*/ 30 w 114"/>
                  <a:gd name="T63" fmla="*/ 42 h 124"/>
                  <a:gd name="T64" fmla="*/ 58 w 114"/>
                  <a:gd name="T65" fmla="*/ 52 h 124"/>
                  <a:gd name="T66" fmla="*/ 89 w 114"/>
                  <a:gd name="T67" fmla="*/ 59 h 124"/>
                  <a:gd name="T68" fmla="*/ 102 w 114"/>
                  <a:gd name="T69" fmla="*/ 66 h 124"/>
                  <a:gd name="T70" fmla="*/ 111 w 114"/>
                  <a:gd name="T71" fmla="*/ 77 h 124"/>
                  <a:gd name="T72" fmla="*/ 114 w 114"/>
                  <a:gd name="T73" fmla="*/ 88 h 124"/>
                  <a:gd name="T74" fmla="*/ 111 w 114"/>
                  <a:gd name="T75" fmla="*/ 101 h 124"/>
                  <a:gd name="T76" fmla="*/ 102 w 114"/>
                  <a:gd name="T77" fmla="*/ 112 h 124"/>
                  <a:gd name="T78" fmla="*/ 88 w 114"/>
                  <a:gd name="T79" fmla="*/ 119 h 124"/>
                  <a:gd name="T80" fmla="*/ 61 w 114"/>
                  <a:gd name="T81" fmla="*/ 124 h 124"/>
                  <a:gd name="T82" fmla="*/ 27 w 114"/>
                  <a:gd name="T83" fmla="*/ 119 h 124"/>
                  <a:gd name="T84" fmla="*/ 13 w 114"/>
                  <a:gd name="T85" fmla="*/ 111 h 124"/>
                  <a:gd name="T86" fmla="*/ 1 w 114"/>
                  <a:gd name="T87" fmla="*/ 9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4" h="124">
                    <a:moveTo>
                      <a:pt x="0" y="80"/>
                    </a:moveTo>
                    <a:lnTo>
                      <a:pt x="19" y="80"/>
                    </a:lnTo>
                    <a:lnTo>
                      <a:pt x="20" y="87"/>
                    </a:lnTo>
                    <a:lnTo>
                      <a:pt x="22" y="91"/>
                    </a:lnTo>
                    <a:lnTo>
                      <a:pt x="24" y="96"/>
                    </a:lnTo>
                    <a:lnTo>
                      <a:pt x="27" y="100"/>
                    </a:lnTo>
                    <a:lnTo>
                      <a:pt x="33" y="103"/>
                    </a:lnTo>
                    <a:lnTo>
                      <a:pt x="39" y="107"/>
                    </a:lnTo>
                    <a:lnTo>
                      <a:pt x="45" y="108"/>
                    </a:lnTo>
                    <a:lnTo>
                      <a:pt x="52" y="109"/>
                    </a:lnTo>
                    <a:lnTo>
                      <a:pt x="59" y="111"/>
                    </a:lnTo>
                    <a:lnTo>
                      <a:pt x="66" y="109"/>
                    </a:lnTo>
                    <a:lnTo>
                      <a:pt x="72" y="109"/>
                    </a:lnTo>
                    <a:lnTo>
                      <a:pt x="78" y="107"/>
                    </a:lnTo>
                    <a:lnTo>
                      <a:pt x="84" y="105"/>
                    </a:lnTo>
                    <a:lnTo>
                      <a:pt x="88" y="102"/>
                    </a:lnTo>
                    <a:lnTo>
                      <a:pt x="91" y="100"/>
                    </a:lnTo>
                    <a:lnTo>
                      <a:pt x="94" y="94"/>
                    </a:lnTo>
                    <a:lnTo>
                      <a:pt x="94" y="89"/>
                    </a:lnTo>
                    <a:lnTo>
                      <a:pt x="94" y="84"/>
                    </a:lnTo>
                    <a:lnTo>
                      <a:pt x="91" y="79"/>
                    </a:lnTo>
                    <a:lnTo>
                      <a:pt x="88" y="77"/>
                    </a:lnTo>
                    <a:lnTo>
                      <a:pt x="84" y="74"/>
                    </a:lnTo>
                    <a:lnTo>
                      <a:pt x="78" y="72"/>
                    </a:lnTo>
                    <a:lnTo>
                      <a:pt x="69" y="70"/>
                    </a:lnTo>
                    <a:lnTo>
                      <a:pt x="53" y="67"/>
                    </a:lnTo>
                    <a:lnTo>
                      <a:pt x="37" y="62"/>
                    </a:lnTo>
                    <a:lnTo>
                      <a:pt x="26" y="59"/>
                    </a:lnTo>
                    <a:lnTo>
                      <a:pt x="20" y="56"/>
                    </a:lnTo>
                    <a:lnTo>
                      <a:pt x="14" y="53"/>
                    </a:lnTo>
                    <a:lnTo>
                      <a:pt x="12" y="48"/>
                    </a:lnTo>
                    <a:lnTo>
                      <a:pt x="9" y="43"/>
                    </a:lnTo>
                    <a:lnTo>
                      <a:pt x="7" y="38"/>
                    </a:lnTo>
                    <a:lnTo>
                      <a:pt x="6" y="33"/>
                    </a:lnTo>
                    <a:lnTo>
                      <a:pt x="7" y="27"/>
                    </a:lnTo>
                    <a:lnTo>
                      <a:pt x="9" y="21"/>
                    </a:lnTo>
                    <a:lnTo>
                      <a:pt x="12" y="15"/>
                    </a:lnTo>
                    <a:lnTo>
                      <a:pt x="17" y="11"/>
                    </a:lnTo>
                    <a:lnTo>
                      <a:pt x="23" y="7"/>
                    </a:lnTo>
                    <a:lnTo>
                      <a:pt x="30" y="3"/>
                    </a:lnTo>
                    <a:lnTo>
                      <a:pt x="42" y="1"/>
                    </a:lnTo>
                    <a:lnTo>
                      <a:pt x="56" y="0"/>
                    </a:lnTo>
                    <a:lnTo>
                      <a:pt x="71" y="1"/>
                    </a:lnTo>
                    <a:lnTo>
                      <a:pt x="84" y="4"/>
                    </a:lnTo>
                    <a:lnTo>
                      <a:pt x="91" y="7"/>
                    </a:lnTo>
                    <a:lnTo>
                      <a:pt x="97" y="12"/>
                    </a:lnTo>
                    <a:lnTo>
                      <a:pt x="102" y="17"/>
                    </a:lnTo>
                    <a:lnTo>
                      <a:pt x="107" y="26"/>
                    </a:lnTo>
                    <a:lnTo>
                      <a:pt x="110" y="36"/>
                    </a:lnTo>
                    <a:lnTo>
                      <a:pt x="91" y="36"/>
                    </a:lnTo>
                    <a:lnTo>
                      <a:pt x="89" y="31"/>
                    </a:lnTo>
                    <a:lnTo>
                      <a:pt x="86" y="26"/>
                    </a:lnTo>
                    <a:lnTo>
                      <a:pt x="84" y="23"/>
                    </a:lnTo>
                    <a:lnTo>
                      <a:pt x="81" y="19"/>
                    </a:lnTo>
                    <a:lnTo>
                      <a:pt x="71" y="15"/>
                    </a:lnTo>
                    <a:lnTo>
                      <a:pt x="56" y="14"/>
                    </a:lnTo>
                    <a:lnTo>
                      <a:pt x="42" y="15"/>
                    </a:lnTo>
                    <a:lnTo>
                      <a:pt x="33" y="19"/>
                    </a:lnTo>
                    <a:lnTo>
                      <a:pt x="29" y="23"/>
                    </a:lnTo>
                    <a:lnTo>
                      <a:pt x="26" y="27"/>
                    </a:lnTo>
                    <a:lnTo>
                      <a:pt x="24" y="32"/>
                    </a:lnTo>
                    <a:lnTo>
                      <a:pt x="26" y="36"/>
                    </a:lnTo>
                    <a:lnTo>
                      <a:pt x="27" y="39"/>
                    </a:lnTo>
                    <a:lnTo>
                      <a:pt x="30" y="42"/>
                    </a:lnTo>
                    <a:lnTo>
                      <a:pt x="40" y="47"/>
                    </a:lnTo>
                    <a:lnTo>
                      <a:pt x="58" y="52"/>
                    </a:lnTo>
                    <a:lnTo>
                      <a:pt x="76" y="55"/>
                    </a:lnTo>
                    <a:lnTo>
                      <a:pt x="89" y="59"/>
                    </a:lnTo>
                    <a:lnTo>
                      <a:pt x="97" y="62"/>
                    </a:lnTo>
                    <a:lnTo>
                      <a:pt x="102" y="66"/>
                    </a:lnTo>
                    <a:lnTo>
                      <a:pt x="107" y="71"/>
                    </a:lnTo>
                    <a:lnTo>
                      <a:pt x="111" y="77"/>
                    </a:lnTo>
                    <a:lnTo>
                      <a:pt x="112" y="82"/>
                    </a:lnTo>
                    <a:lnTo>
                      <a:pt x="114" y="88"/>
                    </a:lnTo>
                    <a:lnTo>
                      <a:pt x="112" y="95"/>
                    </a:lnTo>
                    <a:lnTo>
                      <a:pt x="111" y="101"/>
                    </a:lnTo>
                    <a:lnTo>
                      <a:pt x="107" y="106"/>
                    </a:lnTo>
                    <a:lnTo>
                      <a:pt x="102" y="112"/>
                    </a:lnTo>
                    <a:lnTo>
                      <a:pt x="95" y="115"/>
                    </a:lnTo>
                    <a:lnTo>
                      <a:pt x="88" y="119"/>
                    </a:lnTo>
                    <a:lnTo>
                      <a:pt x="75" y="123"/>
                    </a:lnTo>
                    <a:lnTo>
                      <a:pt x="61" y="124"/>
                    </a:lnTo>
                    <a:lnTo>
                      <a:pt x="43" y="123"/>
                    </a:lnTo>
                    <a:lnTo>
                      <a:pt x="27" y="119"/>
                    </a:lnTo>
                    <a:lnTo>
                      <a:pt x="20" y="115"/>
                    </a:lnTo>
                    <a:lnTo>
                      <a:pt x="13" y="111"/>
                    </a:lnTo>
                    <a:lnTo>
                      <a:pt x="7" y="103"/>
                    </a:lnTo>
                    <a:lnTo>
                      <a:pt x="1" y="93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56" name="Freeform 1196"/>
              <p:cNvSpPr>
                <a:spLocks/>
              </p:cNvSpPr>
              <p:nvPr/>
            </p:nvSpPr>
            <p:spPr bwMode="auto">
              <a:xfrm>
                <a:off x="552" y="1490"/>
                <a:ext cx="69" cy="122"/>
              </a:xfrm>
              <a:custGeom>
                <a:avLst/>
                <a:gdLst>
                  <a:gd name="T0" fmla="*/ 0 w 137"/>
                  <a:gd name="T1" fmla="*/ 122 h 122"/>
                  <a:gd name="T2" fmla="*/ 0 w 137"/>
                  <a:gd name="T3" fmla="*/ 0 h 122"/>
                  <a:gd name="T4" fmla="*/ 31 w 137"/>
                  <a:gd name="T5" fmla="*/ 0 h 122"/>
                  <a:gd name="T6" fmla="*/ 62 w 137"/>
                  <a:gd name="T7" fmla="*/ 86 h 122"/>
                  <a:gd name="T8" fmla="*/ 65 w 137"/>
                  <a:gd name="T9" fmla="*/ 93 h 122"/>
                  <a:gd name="T10" fmla="*/ 67 w 137"/>
                  <a:gd name="T11" fmla="*/ 99 h 122"/>
                  <a:gd name="T12" fmla="*/ 68 w 137"/>
                  <a:gd name="T13" fmla="*/ 104 h 122"/>
                  <a:gd name="T14" fmla="*/ 71 w 137"/>
                  <a:gd name="T15" fmla="*/ 95 h 122"/>
                  <a:gd name="T16" fmla="*/ 75 w 137"/>
                  <a:gd name="T17" fmla="*/ 84 h 122"/>
                  <a:gd name="T18" fmla="*/ 107 w 137"/>
                  <a:gd name="T19" fmla="*/ 0 h 122"/>
                  <a:gd name="T20" fmla="*/ 137 w 137"/>
                  <a:gd name="T21" fmla="*/ 0 h 122"/>
                  <a:gd name="T22" fmla="*/ 137 w 137"/>
                  <a:gd name="T23" fmla="*/ 122 h 122"/>
                  <a:gd name="T24" fmla="*/ 119 w 137"/>
                  <a:gd name="T25" fmla="*/ 122 h 122"/>
                  <a:gd name="T26" fmla="*/ 119 w 137"/>
                  <a:gd name="T27" fmla="*/ 18 h 122"/>
                  <a:gd name="T28" fmla="*/ 80 w 137"/>
                  <a:gd name="T29" fmla="*/ 122 h 122"/>
                  <a:gd name="T30" fmla="*/ 58 w 137"/>
                  <a:gd name="T31" fmla="*/ 122 h 122"/>
                  <a:gd name="T32" fmla="*/ 19 w 137"/>
                  <a:gd name="T33" fmla="*/ 18 h 122"/>
                  <a:gd name="T34" fmla="*/ 19 w 137"/>
                  <a:gd name="T35" fmla="*/ 122 h 122"/>
                  <a:gd name="T36" fmla="*/ 0 w 137"/>
                  <a:gd name="T37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7" h="122">
                    <a:moveTo>
                      <a:pt x="0" y="122"/>
                    </a:moveTo>
                    <a:lnTo>
                      <a:pt x="0" y="0"/>
                    </a:lnTo>
                    <a:lnTo>
                      <a:pt x="31" y="0"/>
                    </a:lnTo>
                    <a:lnTo>
                      <a:pt x="62" y="86"/>
                    </a:lnTo>
                    <a:lnTo>
                      <a:pt x="65" y="93"/>
                    </a:lnTo>
                    <a:lnTo>
                      <a:pt x="67" y="99"/>
                    </a:lnTo>
                    <a:lnTo>
                      <a:pt x="68" y="104"/>
                    </a:lnTo>
                    <a:lnTo>
                      <a:pt x="71" y="95"/>
                    </a:lnTo>
                    <a:lnTo>
                      <a:pt x="75" y="84"/>
                    </a:lnTo>
                    <a:lnTo>
                      <a:pt x="107" y="0"/>
                    </a:lnTo>
                    <a:lnTo>
                      <a:pt x="137" y="0"/>
                    </a:lnTo>
                    <a:lnTo>
                      <a:pt x="137" y="122"/>
                    </a:lnTo>
                    <a:lnTo>
                      <a:pt x="119" y="122"/>
                    </a:lnTo>
                    <a:lnTo>
                      <a:pt x="119" y="18"/>
                    </a:lnTo>
                    <a:lnTo>
                      <a:pt x="80" y="122"/>
                    </a:lnTo>
                    <a:lnTo>
                      <a:pt x="58" y="122"/>
                    </a:lnTo>
                    <a:lnTo>
                      <a:pt x="19" y="18"/>
                    </a:lnTo>
                    <a:lnTo>
                      <a:pt x="19" y="122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57" name="Freeform 1197"/>
              <p:cNvSpPr>
                <a:spLocks noEditPoints="1"/>
              </p:cNvSpPr>
              <p:nvPr/>
            </p:nvSpPr>
            <p:spPr bwMode="auto">
              <a:xfrm>
                <a:off x="627" y="1490"/>
                <a:ext cx="68" cy="122"/>
              </a:xfrm>
              <a:custGeom>
                <a:avLst/>
                <a:gdLst>
                  <a:gd name="T0" fmla="*/ 0 w 136"/>
                  <a:gd name="T1" fmla="*/ 122 h 122"/>
                  <a:gd name="T2" fmla="*/ 59 w 136"/>
                  <a:gd name="T3" fmla="*/ 0 h 122"/>
                  <a:gd name="T4" fmla="*/ 78 w 136"/>
                  <a:gd name="T5" fmla="*/ 0 h 122"/>
                  <a:gd name="T6" fmla="*/ 136 w 136"/>
                  <a:gd name="T7" fmla="*/ 122 h 122"/>
                  <a:gd name="T8" fmla="*/ 116 w 136"/>
                  <a:gd name="T9" fmla="*/ 122 h 122"/>
                  <a:gd name="T10" fmla="*/ 100 w 136"/>
                  <a:gd name="T11" fmla="*/ 84 h 122"/>
                  <a:gd name="T12" fmla="*/ 36 w 136"/>
                  <a:gd name="T13" fmla="*/ 84 h 122"/>
                  <a:gd name="T14" fmla="*/ 21 w 136"/>
                  <a:gd name="T15" fmla="*/ 122 h 122"/>
                  <a:gd name="T16" fmla="*/ 0 w 136"/>
                  <a:gd name="T17" fmla="*/ 122 h 122"/>
                  <a:gd name="T18" fmla="*/ 44 w 136"/>
                  <a:gd name="T19" fmla="*/ 71 h 122"/>
                  <a:gd name="T20" fmla="*/ 93 w 136"/>
                  <a:gd name="T21" fmla="*/ 71 h 122"/>
                  <a:gd name="T22" fmla="*/ 78 w 136"/>
                  <a:gd name="T23" fmla="*/ 38 h 122"/>
                  <a:gd name="T24" fmla="*/ 72 w 136"/>
                  <a:gd name="T25" fmla="*/ 24 h 122"/>
                  <a:gd name="T26" fmla="*/ 68 w 136"/>
                  <a:gd name="T27" fmla="*/ 14 h 122"/>
                  <a:gd name="T28" fmla="*/ 64 w 136"/>
                  <a:gd name="T29" fmla="*/ 25 h 122"/>
                  <a:gd name="T30" fmla="*/ 58 w 136"/>
                  <a:gd name="T31" fmla="*/ 36 h 122"/>
                  <a:gd name="T32" fmla="*/ 44 w 136"/>
                  <a:gd name="T33" fmla="*/ 7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22">
                    <a:moveTo>
                      <a:pt x="0" y="122"/>
                    </a:moveTo>
                    <a:lnTo>
                      <a:pt x="59" y="0"/>
                    </a:lnTo>
                    <a:lnTo>
                      <a:pt x="78" y="0"/>
                    </a:lnTo>
                    <a:lnTo>
                      <a:pt x="136" y="122"/>
                    </a:lnTo>
                    <a:lnTo>
                      <a:pt x="116" y="122"/>
                    </a:lnTo>
                    <a:lnTo>
                      <a:pt x="100" y="84"/>
                    </a:lnTo>
                    <a:lnTo>
                      <a:pt x="36" y="84"/>
                    </a:lnTo>
                    <a:lnTo>
                      <a:pt x="21" y="122"/>
                    </a:lnTo>
                    <a:lnTo>
                      <a:pt x="0" y="122"/>
                    </a:lnTo>
                    <a:close/>
                    <a:moveTo>
                      <a:pt x="44" y="71"/>
                    </a:moveTo>
                    <a:lnTo>
                      <a:pt x="93" y="71"/>
                    </a:lnTo>
                    <a:lnTo>
                      <a:pt x="78" y="38"/>
                    </a:lnTo>
                    <a:lnTo>
                      <a:pt x="72" y="24"/>
                    </a:lnTo>
                    <a:lnTo>
                      <a:pt x="68" y="14"/>
                    </a:lnTo>
                    <a:lnTo>
                      <a:pt x="64" y="25"/>
                    </a:lnTo>
                    <a:lnTo>
                      <a:pt x="58" y="36"/>
                    </a:lnTo>
                    <a:lnTo>
                      <a:pt x="44" y="7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58" name="Freeform 1198"/>
              <p:cNvSpPr>
                <a:spLocks/>
              </p:cNvSpPr>
              <p:nvPr/>
            </p:nvSpPr>
            <p:spPr bwMode="auto">
              <a:xfrm>
                <a:off x="730" y="1490"/>
                <a:ext cx="24" cy="156"/>
              </a:xfrm>
              <a:custGeom>
                <a:avLst/>
                <a:gdLst>
                  <a:gd name="T0" fmla="*/ 34 w 47"/>
                  <a:gd name="T1" fmla="*/ 156 h 156"/>
                  <a:gd name="T2" fmla="*/ 21 w 47"/>
                  <a:gd name="T3" fmla="*/ 139 h 156"/>
                  <a:gd name="T4" fmla="*/ 10 w 47"/>
                  <a:gd name="T5" fmla="*/ 119 h 156"/>
                  <a:gd name="T6" fmla="*/ 1 w 47"/>
                  <a:gd name="T7" fmla="*/ 99 h 156"/>
                  <a:gd name="T8" fmla="*/ 0 w 47"/>
                  <a:gd name="T9" fmla="*/ 77 h 156"/>
                  <a:gd name="T10" fmla="*/ 1 w 47"/>
                  <a:gd name="T11" fmla="*/ 59 h 156"/>
                  <a:gd name="T12" fmla="*/ 7 w 47"/>
                  <a:gd name="T13" fmla="*/ 41 h 156"/>
                  <a:gd name="T14" fmla="*/ 18 w 47"/>
                  <a:gd name="T15" fmla="*/ 20 h 156"/>
                  <a:gd name="T16" fmla="*/ 34 w 47"/>
                  <a:gd name="T17" fmla="*/ 0 h 156"/>
                  <a:gd name="T18" fmla="*/ 47 w 47"/>
                  <a:gd name="T19" fmla="*/ 0 h 156"/>
                  <a:gd name="T20" fmla="*/ 37 w 47"/>
                  <a:gd name="T21" fmla="*/ 14 h 156"/>
                  <a:gd name="T22" fmla="*/ 31 w 47"/>
                  <a:gd name="T23" fmla="*/ 24 h 156"/>
                  <a:gd name="T24" fmla="*/ 25 w 47"/>
                  <a:gd name="T25" fmla="*/ 36 h 156"/>
                  <a:gd name="T26" fmla="*/ 23 w 47"/>
                  <a:gd name="T27" fmla="*/ 47 h 156"/>
                  <a:gd name="T28" fmla="*/ 18 w 47"/>
                  <a:gd name="T29" fmla="*/ 63 h 156"/>
                  <a:gd name="T30" fmla="*/ 18 w 47"/>
                  <a:gd name="T31" fmla="*/ 77 h 156"/>
                  <a:gd name="T32" fmla="*/ 21 w 47"/>
                  <a:gd name="T33" fmla="*/ 104 h 156"/>
                  <a:gd name="T34" fmla="*/ 31 w 47"/>
                  <a:gd name="T35" fmla="*/ 129 h 156"/>
                  <a:gd name="T36" fmla="*/ 47 w 47"/>
                  <a:gd name="T37" fmla="*/ 156 h 156"/>
                  <a:gd name="T38" fmla="*/ 34 w 47"/>
                  <a:gd name="T39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7" h="156">
                    <a:moveTo>
                      <a:pt x="34" y="156"/>
                    </a:moveTo>
                    <a:lnTo>
                      <a:pt x="21" y="139"/>
                    </a:lnTo>
                    <a:lnTo>
                      <a:pt x="10" y="119"/>
                    </a:lnTo>
                    <a:lnTo>
                      <a:pt x="1" y="99"/>
                    </a:lnTo>
                    <a:lnTo>
                      <a:pt x="0" y="77"/>
                    </a:lnTo>
                    <a:lnTo>
                      <a:pt x="1" y="59"/>
                    </a:lnTo>
                    <a:lnTo>
                      <a:pt x="7" y="41"/>
                    </a:lnTo>
                    <a:lnTo>
                      <a:pt x="18" y="20"/>
                    </a:lnTo>
                    <a:lnTo>
                      <a:pt x="34" y="0"/>
                    </a:lnTo>
                    <a:lnTo>
                      <a:pt x="47" y="0"/>
                    </a:lnTo>
                    <a:lnTo>
                      <a:pt x="37" y="14"/>
                    </a:lnTo>
                    <a:lnTo>
                      <a:pt x="31" y="24"/>
                    </a:lnTo>
                    <a:lnTo>
                      <a:pt x="25" y="36"/>
                    </a:lnTo>
                    <a:lnTo>
                      <a:pt x="23" y="47"/>
                    </a:lnTo>
                    <a:lnTo>
                      <a:pt x="18" y="63"/>
                    </a:lnTo>
                    <a:lnTo>
                      <a:pt x="18" y="77"/>
                    </a:lnTo>
                    <a:lnTo>
                      <a:pt x="21" y="104"/>
                    </a:lnTo>
                    <a:lnTo>
                      <a:pt x="31" y="129"/>
                    </a:lnTo>
                    <a:lnTo>
                      <a:pt x="47" y="156"/>
                    </a:lnTo>
                    <a:lnTo>
                      <a:pt x="34" y="15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59" name="Freeform 1199"/>
              <p:cNvSpPr>
                <a:spLocks noEditPoints="1"/>
              </p:cNvSpPr>
              <p:nvPr/>
            </p:nvSpPr>
            <p:spPr bwMode="auto">
              <a:xfrm>
                <a:off x="761" y="1490"/>
                <a:ext cx="48" cy="123"/>
              </a:xfrm>
              <a:custGeom>
                <a:avLst/>
                <a:gdLst>
                  <a:gd name="T0" fmla="*/ 0 w 95"/>
                  <a:gd name="T1" fmla="*/ 61 h 123"/>
                  <a:gd name="T2" fmla="*/ 1 w 95"/>
                  <a:gd name="T3" fmla="*/ 42 h 123"/>
                  <a:gd name="T4" fmla="*/ 5 w 95"/>
                  <a:gd name="T5" fmla="*/ 26 h 123"/>
                  <a:gd name="T6" fmla="*/ 12 w 95"/>
                  <a:gd name="T7" fmla="*/ 16 h 123"/>
                  <a:gd name="T8" fmla="*/ 21 w 95"/>
                  <a:gd name="T9" fmla="*/ 7 h 123"/>
                  <a:gd name="T10" fmla="*/ 33 w 95"/>
                  <a:gd name="T11" fmla="*/ 2 h 123"/>
                  <a:gd name="T12" fmla="*/ 47 w 95"/>
                  <a:gd name="T13" fmla="*/ 0 h 123"/>
                  <a:gd name="T14" fmla="*/ 54 w 95"/>
                  <a:gd name="T15" fmla="*/ 1 h 123"/>
                  <a:gd name="T16" fmla="*/ 62 w 95"/>
                  <a:gd name="T17" fmla="*/ 2 h 123"/>
                  <a:gd name="T18" fmla="*/ 69 w 95"/>
                  <a:gd name="T19" fmla="*/ 5 h 123"/>
                  <a:gd name="T20" fmla="*/ 74 w 95"/>
                  <a:gd name="T21" fmla="*/ 7 h 123"/>
                  <a:gd name="T22" fmla="*/ 79 w 95"/>
                  <a:gd name="T23" fmla="*/ 11 h 123"/>
                  <a:gd name="T24" fmla="*/ 83 w 95"/>
                  <a:gd name="T25" fmla="*/ 16 h 123"/>
                  <a:gd name="T26" fmla="*/ 87 w 95"/>
                  <a:gd name="T27" fmla="*/ 24 h 123"/>
                  <a:gd name="T28" fmla="*/ 92 w 95"/>
                  <a:gd name="T29" fmla="*/ 34 h 123"/>
                  <a:gd name="T30" fmla="*/ 93 w 95"/>
                  <a:gd name="T31" fmla="*/ 46 h 123"/>
                  <a:gd name="T32" fmla="*/ 95 w 95"/>
                  <a:gd name="T33" fmla="*/ 61 h 123"/>
                  <a:gd name="T34" fmla="*/ 93 w 95"/>
                  <a:gd name="T35" fmla="*/ 81 h 123"/>
                  <a:gd name="T36" fmla="*/ 89 w 95"/>
                  <a:gd name="T37" fmla="*/ 96 h 123"/>
                  <a:gd name="T38" fmla="*/ 83 w 95"/>
                  <a:gd name="T39" fmla="*/ 108 h 123"/>
                  <a:gd name="T40" fmla="*/ 73 w 95"/>
                  <a:gd name="T41" fmla="*/ 117 h 123"/>
                  <a:gd name="T42" fmla="*/ 62 w 95"/>
                  <a:gd name="T43" fmla="*/ 122 h 123"/>
                  <a:gd name="T44" fmla="*/ 47 w 95"/>
                  <a:gd name="T45" fmla="*/ 123 h 123"/>
                  <a:gd name="T46" fmla="*/ 28 w 95"/>
                  <a:gd name="T47" fmla="*/ 121 h 123"/>
                  <a:gd name="T48" fmla="*/ 14 w 95"/>
                  <a:gd name="T49" fmla="*/ 112 h 123"/>
                  <a:gd name="T50" fmla="*/ 7 w 95"/>
                  <a:gd name="T51" fmla="*/ 99 h 123"/>
                  <a:gd name="T52" fmla="*/ 1 w 95"/>
                  <a:gd name="T53" fmla="*/ 82 h 123"/>
                  <a:gd name="T54" fmla="*/ 0 w 95"/>
                  <a:gd name="T55" fmla="*/ 61 h 123"/>
                  <a:gd name="T56" fmla="*/ 18 w 95"/>
                  <a:gd name="T57" fmla="*/ 61 h 123"/>
                  <a:gd name="T58" fmla="*/ 20 w 95"/>
                  <a:gd name="T59" fmla="*/ 79 h 123"/>
                  <a:gd name="T60" fmla="*/ 23 w 95"/>
                  <a:gd name="T61" fmla="*/ 92 h 123"/>
                  <a:gd name="T62" fmla="*/ 27 w 95"/>
                  <a:gd name="T63" fmla="*/ 100 h 123"/>
                  <a:gd name="T64" fmla="*/ 31 w 95"/>
                  <a:gd name="T65" fmla="*/ 105 h 123"/>
                  <a:gd name="T66" fmla="*/ 36 w 95"/>
                  <a:gd name="T67" fmla="*/ 107 h 123"/>
                  <a:gd name="T68" fmla="*/ 41 w 95"/>
                  <a:gd name="T69" fmla="*/ 108 h 123"/>
                  <a:gd name="T70" fmla="*/ 47 w 95"/>
                  <a:gd name="T71" fmla="*/ 110 h 123"/>
                  <a:gd name="T72" fmla="*/ 53 w 95"/>
                  <a:gd name="T73" fmla="*/ 108 h 123"/>
                  <a:gd name="T74" fmla="*/ 59 w 95"/>
                  <a:gd name="T75" fmla="*/ 107 h 123"/>
                  <a:gd name="T76" fmla="*/ 63 w 95"/>
                  <a:gd name="T77" fmla="*/ 104 h 123"/>
                  <a:gd name="T78" fmla="*/ 67 w 95"/>
                  <a:gd name="T79" fmla="*/ 100 h 123"/>
                  <a:gd name="T80" fmla="*/ 72 w 95"/>
                  <a:gd name="T81" fmla="*/ 92 h 123"/>
                  <a:gd name="T82" fmla="*/ 74 w 95"/>
                  <a:gd name="T83" fmla="*/ 79 h 123"/>
                  <a:gd name="T84" fmla="*/ 76 w 95"/>
                  <a:gd name="T85" fmla="*/ 61 h 123"/>
                  <a:gd name="T86" fmla="*/ 74 w 95"/>
                  <a:gd name="T87" fmla="*/ 45 h 123"/>
                  <a:gd name="T88" fmla="*/ 72 w 95"/>
                  <a:gd name="T89" fmla="*/ 32 h 123"/>
                  <a:gd name="T90" fmla="*/ 67 w 95"/>
                  <a:gd name="T91" fmla="*/ 24 h 123"/>
                  <a:gd name="T92" fmla="*/ 63 w 95"/>
                  <a:gd name="T93" fmla="*/ 19 h 123"/>
                  <a:gd name="T94" fmla="*/ 59 w 95"/>
                  <a:gd name="T95" fmla="*/ 17 h 123"/>
                  <a:gd name="T96" fmla="*/ 53 w 95"/>
                  <a:gd name="T97" fmla="*/ 14 h 123"/>
                  <a:gd name="T98" fmla="*/ 47 w 95"/>
                  <a:gd name="T99" fmla="*/ 14 h 123"/>
                  <a:gd name="T100" fmla="*/ 41 w 95"/>
                  <a:gd name="T101" fmla="*/ 14 h 123"/>
                  <a:gd name="T102" fmla="*/ 36 w 95"/>
                  <a:gd name="T103" fmla="*/ 17 h 123"/>
                  <a:gd name="T104" fmla="*/ 31 w 95"/>
                  <a:gd name="T105" fmla="*/ 19 h 123"/>
                  <a:gd name="T106" fmla="*/ 27 w 95"/>
                  <a:gd name="T107" fmla="*/ 23 h 123"/>
                  <a:gd name="T108" fmla="*/ 23 w 95"/>
                  <a:gd name="T109" fmla="*/ 31 h 123"/>
                  <a:gd name="T110" fmla="*/ 20 w 95"/>
                  <a:gd name="T111" fmla="*/ 45 h 123"/>
                  <a:gd name="T112" fmla="*/ 18 w 95"/>
                  <a:gd name="T113" fmla="*/ 6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5" h="123">
                    <a:moveTo>
                      <a:pt x="0" y="61"/>
                    </a:moveTo>
                    <a:lnTo>
                      <a:pt x="1" y="42"/>
                    </a:lnTo>
                    <a:lnTo>
                      <a:pt x="5" y="26"/>
                    </a:lnTo>
                    <a:lnTo>
                      <a:pt x="12" y="16"/>
                    </a:lnTo>
                    <a:lnTo>
                      <a:pt x="21" y="7"/>
                    </a:lnTo>
                    <a:lnTo>
                      <a:pt x="33" y="2"/>
                    </a:lnTo>
                    <a:lnTo>
                      <a:pt x="47" y="0"/>
                    </a:lnTo>
                    <a:lnTo>
                      <a:pt x="54" y="1"/>
                    </a:lnTo>
                    <a:lnTo>
                      <a:pt x="62" y="2"/>
                    </a:lnTo>
                    <a:lnTo>
                      <a:pt x="69" y="5"/>
                    </a:lnTo>
                    <a:lnTo>
                      <a:pt x="74" y="7"/>
                    </a:lnTo>
                    <a:lnTo>
                      <a:pt x="79" y="11"/>
                    </a:lnTo>
                    <a:lnTo>
                      <a:pt x="83" y="16"/>
                    </a:lnTo>
                    <a:lnTo>
                      <a:pt x="87" y="24"/>
                    </a:lnTo>
                    <a:lnTo>
                      <a:pt x="92" y="34"/>
                    </a:lnTo>
                    <a:lnTo>
                      <a:pt x="93" y="46"/>
                    </a:lnTo>
                    <a:lnTo>
                      <a:pt x="95" y="61"/>
                    </a:lnTo>
                    <a:lnTo>
                      <a:pt x="93" y="81"/>
                    </a:lnTo>
                    <a:lnTo>
                      <a:pt x="89" y="96"/>
                    </a:lnTo>
                    <a:lnTo>
                      <a:pt x="83" y="108"/>
                    </a:lnTo>
                    <a:lnTo>
                      <a:pt x="73" y="117"/>
                    </a:lnTo>
                    <a:lnTo>
                      <a:pt x="62" y="122"/>
                    </a:lnTo>
                    <a:lnTo>
                      <a:pt x="47" y="123"/>
                    </a:lnTo>
                    <a:lnTo>
                      <a:pt x="28" y="121"/>
                    </a:lnTo>
                    <a:lnTo>
                      <a:pt x="14" y="112"/>
                    </a:lnTo>
                    <a:lnTo>
                      <a:pt x="7" y="99"/>
                    </a:lnTo>
                    <a:lnTo>
                      <a:pt x="1" y="82"/>
                    </a:lnTo>
                    <a:lnTo>
                      <a:pt x="0" y="61"/>
                    </a:lnTo>
                    <a:close/>
                    <a:moveTo>
                      <a:pt x="18" y="61"/>
                    </a:moveTo>
                    <a:lnTo>
                      <a:pt x="20" y="79"/>
                    </a:lnTo>
                    <a:lnTo>
                      <a:pt x="23" y="92"/>
                    </a:lnTo>
                    <a:lnTo>
                      <a:pt x="27" y="100"/>
                    </a:lnTo>
                    <a:lnTo>
                      <a:pt x="31" y="105"/>
                    </a:lnTo>
                    <a:lnTo>
                      <a:pt x="36" y="107"/>
                    </a:lnTo>
                    <a:lnTo>
                      <a:pt x="41" y="108"/>
                    </a:lnTo>
                    <a:lnTo>
                      <a:pt x="47" y="110"/>
                    </a:lnTo>
                    <a:lnTo>
                      <a:pt x="53" y="108"/>
                    </a:lnTo>
                    <a:lnTo>
                      <a:pt x="59" y="107"/>
                    </a:lnTo>
                    <a:lnTo>
                      <a:pt x="63" y="104"/>
                    </a:lnTo>
                    <a:lnTo>
                      <a:pt x="67" y="100"/>
                    </a:lnTo>
                    <a:lnTo>
                      <a:pt x="72" y="92"/>
                    </a:lnTo>
                    <a:lnTo>
                      <a:pt x="74" y="79"/>
                    </a:lnTo>
                    <a:lnTo>
                      <a:pt x="76" y="61"/>
                    </a:lnTo>
                    <a:lnTo>
                      <a:pt x="74" y="45"/>
                    </a:lnTo>
                    <a:lnTo>
                      <a:pt x="72" y="32"/>
                    </a:lnTo>
                    <a:lnTo>
                      <a:pt x="67" y="24"/>
                    </a:lnTo>
                    <a:lnTo>
                      <a:pt x="63" y="19"/>
                    </a:lnTo>
                    <a:lnTo>
                      <a:pt x="59" y="17"/>
                    </a:lnTo>
                    <a:lnTo>
                      <a:pt x="53" y="14"/>
                    </a:lnTo>
                    <a:lnTo>
                      <a:pt x="47" y="14"/>
                    </a:lnTo>
                    <a:lnTo>
                      <a:pt x="41" y="14"/>
                    </a:lnTo>
                    <a:lnTo>
                      <a:pt x="36" y="17"/>
                    </a:lnTo>
                    <a:lnTo>
                      <a:pt x="31" y="19"/>
                    </a:lnTo>
                    <a:lnTo>
                      <a:pt x="27" y="23"/>
                    </a:lnTo>
                    <a:lnTo>
                      <a:pt x="23" y="31"/>
                    </a:lnTo>
                    <a:lnTo>
                      <a:pt x="20" y="45"/>
                    </a:lnTo>
                    <a:lnTo>
                      <a:pt x="18" y="6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60" name="Rectangle 1200"/>
              <p:cNvSpPr>
                <a:spLocks noChangeArrowheads="1"/>
              </p:cNvSpPr>
              <p:nvPr/>
            </p:nvSpPr>
            <p:spPr bwMode="auto">
              <a:xfrm>
                <a:off x="823" y="1596"/>
                <a:ext cx="9" cy="16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61" name="Freeform 1201"/>
              <p:cNvSpPr>
                <a:spLocks noEditPoints="1"/>
              </p:cNvSpPr>
              <p:nvPr/>
            </p:nvSpPr>
            <p:spPr bwMode="auto">
              <a:xfrm>
                <a:off x="846" y="1490"/>
                <a:ext cx="47" cy="123"/>
              </a:xfrm>
              <a:custGeom>
                <a:avLst/>
                <a:gdLst>
                  <a:gd name="T0" fmla="*/ 0 w 95"/>
                  <a:gd name="T1" fmla="*/ 61 h 123"/>
                  <a:gd name="T2" fmla="*/ 2 w 95"/>
                  <a:gd name="T3" fmla="*/ 42 h 123"/>
                  <a:gd name="T4" fmla="*/ 6 w 95"/>
                  <a:gd name="T5" fmla="*/ 26 h 123"/>
                  <a:gd name="T6" fmla="*/ 12 w 95"/>
                  <a:gd name="T7" fmla="*/ 16 h 123"/>
                  <a:gd name="T8" fmla="*/ 22 w 95"/>
                  <a:gd name="T9" fmla="*/ 7 h 123"/>
                  <a:gd name="T10" fmla="*/ 33 w 95"/>
                  <a:gd name="T11" fmla="*/ 2 h 123"/>
                  <a:gd name="T12" fmla="*/ 48 w 95"/>
                  <a:gd name="T13" fmla="*/ 0 h 123"/>
                  <a:gd name="T14" fmla="*/ 55 w 95"/>
                  <a:gd name="T15" fmla="*/ 1 h 123"/>
                  <a:gd name="T16" fmla="*/ 62 w 95"/>
                  <a:gd name="T17" fmla="*/ 2 h 123"/>
                  <a:gd name="T18" fmla="*/ 68 w 95"/>
                  <a:gd name="T19" fmla="*/ 5 h 123"/>
                  <a:gd name="T20" fmla="*/ 74 w 95"/>
                  <a:gd name="T21" fmla="*/ 7 h 123"/>
                  <a:gd name="T22" fmla="*/ 79 w 95"/>
                  <a:gd name="T23" fmla="*/ 11 h 123"/>
                  <a:gd name="T24" fmla="*/ 82 w 95"/>
                  <a:gd name="T25" fmla="*/ 16 h 123"/>
                  <a:gd name="T26" fmla="*/ 88 w 95"/>
                  <a:gd name="T27" fmla="*/ 24 h 123"/>
                  <a:gd name="T28" fmla="*/ 91 w 95"/>
                  <a:gd name="T29" fmla="*/ 34 h 123"/>
                  <a:gd name="T30" fmla="*/ 94 w 95"/>
                  <a:gd name="T31" fmla="*/ 46 h 123"/>
                  <a:gd name="T32" fmla="*/ 95 w 95"/>
                  <a:gd name="T33" fmla="*/ 61 h 123"/>
                  <a:gd name="T34" fmla="*/ 94 w 95"/>
                  <a:gd name="T35" fmla="*/ 81 h 123"/>
                  <a:gd name="T36" fmla="*/ 90 w 95"/>
                  <a:gd name="T37" fmla="*/ 96 h 123"/>
                  <a:gd name="T38" fmla="*/ 82 w 95"/>
                  <a:gd name="T39" fmla="*/ 108 h 123"/>
                  <a:gd name="T40" fmla="*/ 74 w 95"/>
                  <a:gd name="T41" fmla="*/ 117 h 123"/>
                  <a:gd name="T42" fmla="*/ 62 w 95"/>
                  <a:gd name="T43" fmla="*/ 122 h 123"/>
                  <a:gd name="T44" fmla="*/ 48 w 95"/>
                  <a:gd name="T45" fmla="*/ 123 h 123"/>
                  <a:gd name="T46" fmla="*/ 29 w 95"/>
                  <a:gd name="T47" fmla="*/ 121 h 123"/>
                  <a:gd name="T48" fmla="*/ 15 w 95"/>
                  <a:gd name="T49" fmla="*/ 112 h 123"/>
                  <a:gd name="T50" fmla="*/ 6 w 95"/>
                  <a:gd name="T51" fmla="*/ 99 h 123"/>
                  <a:gd name="T52" fmla="*/ 2 w 95"/>
                  <a:gd name="T53" fmla="*/ 82 h 123"/>
                  <a:gd name="T54" fmla="*/ 0 w 95"/>
                  <a:gd name="T55" fmla="*/ 61 h 123"/>
                  <a:gd name="T56" fmla="*/ 19 w 95"/>
                  <a:gd name="T57" fmla="*/ 61 h 123"/>
                  <a:gd name="T58" fmla="*/ 20 w 95"/>
                  <a:gd name="T59" fmla="*/ 79 h 123"/>
                  <a:gd name="T60" fmla="*/ 23 w 95"/>
                  <a:gd name="T61" fmla="*/ 92 h 123"/>
                  <a:gd name="T62" fmla="*/ 28 w 95"/>
                  <a:gd name="T63" fmla="*/ 100 h 123"/>
                  <a:gd name="T64" fmla="*/ 32 w 95"/>
                  <a:gd name="T65" fmla="*/ 105 h 123"/>
                  <a:gd name="T66" fmla="*/ 36 w 95"/>
                  <a:gd name="T67" fmla="*/ 107 h 123"/>
                  <a:gd name="T68" fmla="*/ 42 w 95"/>
                  <a:gd name="T69" fmla="*/ 108 h 123"/>
                  <a:gd name="T70" fmla="*/ 48 w 95"/>
                  <a:gd name="T71" fmla="*/ 110 h 123"/>
                  <a:gd name="T72" fmla="*/ 54 w 95"/>
                  <a:gd name="T73" fmla="*/ 108 h 123"/>
                  <a:gd name="T74" fmla="*/ 58 w 95"/>
                  <a:gd name="T75" fmla="*/ 107 h 123"/>
                  <a:gd name="T76" fmla="*/ 64 w 95"/>
                  <a:gd name="T77" fmla="*/ 104 h 123"/>
                  <a:gd name="T78" fmla="*/ 68 w 95"/>
                  <a:gd name="T79" fmla="*/ 100 h 123"/>
                  <a:gd name="T80" fmla="*/ 72 w 95"/>
                  <a:gd name="T81" fmla="*/ 92 h 123"/>
                  <a:gd name="T82" fmla="*/ 75 w 95"/>
                  <a:gd name="T83" fmla="*/ 79 h 123"/>
                  <a:gd name="T84" fmla="*/ 75 w 95"/>
                  <a:gd name="T85" fmla="*/ 61 h 123"/>
                  <a:gd name="T86" fmla="*/ 75 w 95"/>
                  <a:gd name="T87" fmla="*/ 45 h 123"/>
                  <a:gd name="T88" fmla="*/ 72 w 95"/>
                  <a:gd name="T89" fmla="*/ 32 h 123"/>
                  <a:gd name="T90" fmla="*/ 68 w 95"/>
                  <a:gd name="T91" fmla="*/ 24 h 123"/>
                  <a:gd name="T92" fmla="*/ 64 w 95"/>
                  <a:gd name="T93" fmla="*/ 19 h 123"/>
                  <a:gd name="T94" fmla="*/ 59 w 95"/>
                  <a:gd name="T95" fmla="*/ 17 h 123"/>
                  <a:gd name="T96" fmla="*/ 54 w 95"/>
                  <a:gd name="T97" fmla="*/ 14 h 123"/>
                  <a:gd name="T98" fmla="*/ 48 w 95"/>
                  <a:gd name="T99" fmla="*/ 14 h 123"/>
                  <a:gd name="T100" fmla="*/ 42 w 95"/>
                  <a:gd name="T101" fmla="*/ 14 h 123"/>
                  <a:gd name="T102" fmla="*/ 36 w 95"/>
                  <a:gd name="T103" fmla="*/ 17 h 123"/>
                  <a:gd name="T104" fmla="*/ 32 w 95"/>
                  <a:gd name="T105" fmla="*/ 19 h 123"/>
                  <a:gd name="T106" fmla="*/ 28 w 95"/>
                  <a:gd name="T107" fmla="*/ 23 h 123"/>
                  <a:gd name="T108" fmla="*/ 23 w 95"/>
                  <a:gd name="T109" fmla="*/ 31 h 123"/>
                  <a:gd name="T110" fmla="*/ 20 w 95"/>
                  <a:gd name="T111" fmla="*/ 45 h 123"/>
                  <a:gd name="T112" fmla="*/ 19 w 95"/>
                  <a:gd name="T113" fmla="*/ 6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5" h="123">
                    <a:moveTo>
                      <a:pt x="0" y="61"/>
                    </a:moveTo>
                    <a:lnTo>
                      <a:pt x="2" y="42"/>
                    </a:lnTo>
                    <a:lnTo>
                      <a:pt x="6" y="26"/>
                    </a:lnTo>
                    <a:lnTo>
                      <a:pt x="12" y="16"/>
                    </a:lnTo>
                    <a:lnTo>
                      <a:pt x="22" y="7"/>
                    </a:lnTo>
                    <a:lnTo>
                      <a:pt x="33" y="2"/>
                    </a:lnTo>
                    <a:lnTo>
                      <a:pt x="48" y="0"/>
                    </a:lnTo>
                    <a:lnTo>
                      <a:pt x="55" y="1"/>
                    </a:lnTo>
                    <a:lnTo>
                      <a:pt x="62" y="2"/>
                    </a:lnTo>
                    <a:lnTo>
                      <a:pt x="68" y="5"/>
                    </a:lnTo>
                    <a:lnTo>
                      <a:pt x="74" y="7"/>
                    </a:lnTo>
                    <a:lnTo>
                      <a:pt x="79" y="11"/>
                    </a:lnTo>
                    <a:lnTo>
                      <a:pt x="82" y="16"/>
                    </a:lnTo>
                    <a:lnTo>
                      <a:pt x="88" y="24"/>
                    </a:lnTo>
                    <a:lnTo>
                      <a:pt x="91" y="34"/>
                    </a:lnTo>
                    <a:lnTo>
                      <a:pt x="94" y="46"/>
                    </a:lnTo>
                    <a:lnTo>
                      <a:pt x="95" y="61"/>
                    </a:lnTo>
                    <a:lnTo>
                      <a:pt x="94" y="81"/>
                    </a:lnTo>
                    <a:lnTo>
                      <a:pt x="90" y="96"/>
                    </a:lnTo>
                    <a:lnTo>
                      <a:pt x="82" y="108"/>
                    </a:lnTo>
                    <a:lnTo>
                      <a:pt x="74" y="117"/>
                    </a:lnTo>
                    <a:lnTo>
                      <a:pt x="62" y="122"/>
                    </a:lnTo>
                    <a:lnTo>
                      <a:pt x="48" y="123"/>
                    </a:lnTo>
                    <a:lnTo>
                      <a:pt x="29" y="121"/>
                    </a:lnTo>
                    <a:lnTo>
                      <a:pt x="15" y="112"/>
                    </a:lnTo>
                    <a:lnTo>
                      <a:pt x="6" y="99"/>
                    </a:lnTo>
                    <a:lnTo>
                      <a:pt x="2" y="82"/>
                    </a:lnTo>
                    <a:lnTo>
                      <a:pt x="0" y="61"/>
                    </a:lnTo>
                    <a:close/>
                    <a:moveTo>
                      <a:pt x="19" y="61"/>
                    </a:moveTo>
                    <a:lnTo>
                      <a:pt x="20" y="79"/>
                    </a:lnTo>
                    <a:lnTo>
                      <a:pt x="23" y="92"/>
                    </a:lnTo>
                    <a:lnTo>
                      <a:pt x="28" y="100"/>
                    </a:lnTo>
                    <a:lnTo>
                      <a:pt x="32" y="105"/>
                    </a:lnTo>
                    <a:lnTo>
                      <a:pt x="36" y="107"/>
                    </a:lnTo>
                    <a:lnTo>
                      <a:pt x="42" y="108"/>
                    </a:lnTo>
                    <a:lnTo>
                      <a:pt x="48" y="110"/>
                    </a:lnTo>
                    <a:lnTo>
                      <a:pt x="54" y="108"/>
                    </a:lnTo>
                    <a:lnTo>
                      <a:pt x="58" y="107"/>
                    </a:lnTo>
                    <a:lnTo>
                      <a:pt x="64" y="104"/>
                    </a:lnTo>
                    <a:lnTo>
                      <a:pt x="68" y="100"/>
                    </a:lnTo>
                    <a:lnTo>
                      <a:pt x="72" y="92"/>
                    </a:lnTo>
                    <a:lnTo>
                      <a:pt x="75" y="79"/>
                    </a:lnTo>
                    <a:lnTo>
                      <a:pt x="75" y="61"/>
                    </a:lnTo>
                    <a:lnTo>
                      <a:pt x="75" y="45"/>
                    </a:lnTo>
                    <a:lnTo>
                      <a:pt x="72" y="32"/>
                    </a:lnTo>
                    <a:lnTo>
                      <a:pt x="68" y="24"/>
                    </a:lnTo>
                    <a:lnTo>
                      <a:pt x="64" y="19"/>
                    </a:lnTo>
                    <a:lnTo>
                      <a:pt x="59" y="17"/>
                    </a:lnTo>
                    <a:lnTo>
                      <a:pt x="54" y="14"/>
                    </a:lnTo>
                    <a:lnTo>
                      <a:pt x="48" y="14"/>
                    </a:lnTo>
                    <a:lnTo>
                      <a:pt x="42" y="14"/>
                    </a:lnTo>
                    <a:lnTo>
                      <a:pt x="36" y="17"/>
                    </a:lnTo>
                    <a:lnTo>
                      <a:pt x="32" y="19"/>
                    </a:lnTo>
                    <a:lnTo>
                      <a:pt x="28" y="23"/>
                    </a:lnTo>
                    <a:lnTo>
                      <a:pt x="23" y="31"/>
                    </a:lnTo>
                    <a:lnTo>
                      <a:pt x="20" y="45"/>
                    </a:lnTo>
                    <a:lnTo>
                      <a:pt x="19" y="6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62" name="Freeform 1202"/>
              <p:cNvSpPr>
                <a:spLocks noEditPoints="1"/>
              </p:cNvSpPr>
              <p:nvPr/>
            </p:nvSpPr>
            <p:spPr bwMode="auto">
              <a:xfrm>
                <a:off x="901" y="1490"/>
                <a:ext cx="48" cy="123"/>
              </a:xfrm>
              <a:custGeom>
                <a:avLst/>
                <a:gdLst>
                  <a:gd name="T0" fmla="*/ 0 w 95"/>
                  <a:gd name="T1" fmla="*/ 61 h 123"/>
                  <a:gd name="T2" fmla="*/ 2 w 95"/>
                  <a:gd name="T3" fmla="*/ 42 h 123"/>
                  <a:gd name="T4" fmla="*/ 6 w 95"/>
                  <a:gd name="T5" fmla="*/ 26 h 123"/>
                  <a:gd name="T6" fmla="*/ 12 w 95"/>
                  <a:gd name="T7" fmla="*/ 16 h 123"/>
                  <a:gd name="T8" fmla="*/ 22 w 95"/>
                  <a:gd name="T9" fmla="*/ 7 h 123"/>
                  <a:gd name="T10" fmla="*/ 33 w 95"/>
                  <a:gd name="T11" fmla="*/ 2 h 123"/>
                  <a:gd name="T12" fmla="*/ 48 w 95"/>
                  <a:gd name="T13" fmla="*/ 0 h 123"/>
                  <a:gd name="T14" fmla="*/ 55 w 95"/>
                  <a:gd name="T15" fmla="*/ 1 h 123"/>
                  <a:gd name="T16" fmla="*/ 62 w 95"/>
                  <a:gd name="T17" fmla="*/ 2 h 123"/>
                  <a:gd name="T18" fmla="*/ 69 w 95"/>
                  <a:gd name="T19" fmla="*/ 5 h 123"/>
                  <a:gd name="T20" fmla="*/ 75 w 95"/>
                  <a:gd name="T21" fmla="*/ 7 h 123"/>
                  <a:gd name="T22" fmla="*/ 80 w 95"/>
                  <a:gd name="T23" fmla="*/ 11 h 123"/>
                  <a:gd name="T24" fmla="*/ 84 w 95"/>
                  <a:gd name="T25" fmla="*/ 16 h 123"/>
                  <a:gd name="T26" fmla="*/ 88 w 95"/>
                  <a:gd name="T27" fmla="*/ 24 h 123"/>
                  <a:gd name="T28" fmla="*/ 92 w 95"/>
                  <a:gd name="T29" fmla="*/ 34 h 123"/>
                  <a:gd name="T30" fmla="*/ 94 w 95"/>
                  <a:gd name="T31" fmla="*/ 46 h 123"/>
                  <a:gd name="T32" fmla="*/ 95 w 95"/>
                  <a:gd name="T33" fmla="*/ 61 h 123"/>
                  <a:gd name="T34" fmla="*/ 94 w 95"/>
                  <a:gd name="T35" fmla="*/ 81 h 123"/>
                  <a:gd name="T36" fmla="*/ 90 w 95"/>
                  <a:gd name="T37" fmla="*/ 96 h 123"/>
                  <a:gd name="T38" fmla="*/ 84 w 95"/>
                  <a:gd name="T39" fmla="*/ 108 h 123"/>
                  <a:gd name="T40" fmla="*/ 74 w 95"/>
                  <a:gd name="T41" fmla="*/ 117 h 123"/>
                  <a:gd name="T42" fmla="*/ 62 w 95"/>
                  <a:gd name="T43" fmla="*/ 122 h 123"/>
                  <a:gd name="T44" fmla="*/ 48 w 95"/>
                  <a:gd name="T45" fmla="*/ 123 h 123"/>
                  <a:gd name="T46" fmla="*/ 29 w 95"/>
                  <a:gd name="T47" fmla="*/ 121 h 123"/>
                  <a:gd name="T48" fmla="*/ 15 w 95"/>
                  <a:gd name="T49" fmla="*/ 112 h 123"/>
                  <a:gd name="T50" fmla="*/ 7 w 95"/>
                  <a:gd name="T51" fmla="*/ 99 h 123"/>
                  <a:gd name="T52" fmla="*/ 2 w 95"/>
                  <a:gd name="T53" fmla="*/ 82 h 123"/>
                  <a:gd name="T54" fmla="*/ 0 w 95"/>
                  <a:gd name="T55" fmla="*/ 61 h 123"/>
                  <a:gd name="T56" fmla="*/ 19 w 95"/>
                  <a:gd name="T57" fmla="*/ 61 h 123"/>
                  <a:gd name="T58" fmla="*/ 20 w 95"/>
                  <a:gd name="T59" fmla="*/ 79 h 123"/>
                  <a:gd name="T60" fmla="*/ 23 w 95"/>
                  <a:gd name="T61" fmla="*/ 92 h 123"/>
                  <a:gd name="T62" fmla="*/ 28 w 95"/>
                  <a:gd name="T63" fmla="*/ 100 h 123"/>
                  <a:gd name="T64" fmla="*/ 32 w 95"/>
                  <a:gd name="T65" fmla="*/ 105 h 123"/>
                  <a:gd name="T66" fmla="*/ 36 w 95"/>
                  <a:gd name="T67" fmla="*/ 107 h 123"/>
                  <a:gd name="T68" fmla="*/ 42 w 95"/>
                  <a:gd name="T69" fmla="*/ 108 h 123"/>
                  <a:gd name="T70" fmla="*/ 48 w 95"/>
                  <a:gd name="T71" fmla="*/ 110 h 123"/>
                  <a:gd name="T72" fmla="*/ 54 w 95"/>
                  <a:gd name="T73" fmla="*/ 108 h 123"/>
                  <a:gd name="T74" fmla="*/ 59 w 95"/>
                  <a:gd name="T75" fmla="*/ 107 h 123"/>
                  <a:gd name="T76" fmla="*/ 64 w 95"/>
                  <a:gd name="T77" fmla="*/ 104 h 123"/>
                  <a:gd name="T78" fmla="*/ 68 w 95"/>
                  <a:gd name="T79" fmla="*/ 100 h 123"/>
                  <a:gd name="T80" fmla="*/ 72 w 95"/>
                  <a:gd name="T81" fmla="*/ 92 h 123"/>
                  <a:gd name="T82" fmla="*/ 75 w 95"/>
                  <a:gd name="T83" fmla="*/ 79 h 123"/>
                  <a:gd name="T84" fmla="*/ 77 w 95"/>
                  <a:gd name="T85" fmla="*/ 61 h 123"/>
                  <a:gd name="T86" fmla="*/ 75 w 95"/>
                  <a:gd name="T87" fmla="*/ 45 h 123"/>
                  <a:gd name="T88" fmla="*/ 72 w 95"/>
                  <a:gd name="T89" fmla="*/ 32 h 123"/>
                  <a:gd name="T90" fmla="*/ 68 w 95"/>
                  <a:gd name="T91" fmla="*/ 24 h 123"/>
                  <a:gd name="T92" fmla="*/ 64 w 95"/>
                  <a:gd name="T93" fmla="*/ 19 h 123"/>
                  <a:gd name="T94" fmla="*/ 59 w 95"/>
                  <a:gd name="T95" fmla="*/ 17 h 123"/>
                  <a:gd name="T96" fmla="*/ 54 w 95"/>
                  <a:gd name="T97" fmla="*/ 14 h 123"/>
                  <a:gd name="T98" fmla="*/ 48 w 95"/>
                  <a:gd name="T99" fmla="*/ 14 h 123"/>
                  <a:gd name="T100" fmla="*/ 42 w 95"/>
                  <a:gd name="T101" fmla="*/ 14 h 123"/>
                  <a:gd name="T102" fmla="*/ 36 w 95"/>
                  <a:gd name="T103" fmla="*/ 17 h 123"/>
                  <a:gd name="T104" fmla="*/ 32 w 95"/>
                  <a:gd name="T105" fmla="*/ 19 h 123"/>
                  <a:gd name="T106" fmla="*/ 28 w 95"/>
                  <a:gd name="T107" fmla="*/ 23 h 123"/>
                  <a:gd name="T108" fmla="*/ 23 w 95"/>
                  <a:gd name="T109" fmla="*/ 31 h 123"/>
                  <a:gd name="T110" fmla="*/ 20 w 95"/>
                  <a:gd name="T111" fmla="*/ 45 h 123"/>
                  <a:gd name="T112" fmla="*/ 19 w 95"/>
                  <a:gd name="T113" fmla="*/ 6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5" h="123">
                    <a:moveTo>
                      <a:pt x="0" y="61"/>
                    </a:moveTo>
                    <a:lnTo>
                      <a:pt x="2" y="42"/>
                    </a:lnTo>
                    <a:lnTo>
                      <a:pt x="6" y="26"/>
                    </a:lnTo>
                    <a:lnTo>
                      <a:pt x="12" y="16"/>
                    </a:lnTo>
                    <a:lnTo>
                      <a:pt x="22" y="7"/>
                    </a:lnTo>
                    <a:lnTo>
                      <a:pt x="33" y="2"/>
                    </a:lnTo>
                    <a:lnTo>
                      <a:pt x="48" y="0"/>
                    </a:lnTo>
                    <a:lnTo>
                      <a:pt x="55" y="1"/>
                    </a:lnTo>
                    <a:lnTo>
                      <a:pt x="62" y="2"/>
                    </a:lnTo>
                    <a:lnTo>
                      <a:pt x="69" y="5"/>
                    </a:lnTo>
                    <a:lnTo>
                      <a:pt x="75" y="7"/>
                    </a:lnTo>
                    <a:lnTo>
                      <a:pt x="80" y="11"/>
                    </a:lnTo>
                    <a:lnTo>
                      <a:pt x="84" y="16"/>
                    </a:lnTo>
                    <a:lnTo>
                      <a:pt x="88" y="24"/>
                    </a:lnTo>
                    <a:lnTo>
                      <a:pt x="92" y="34"/>
                    </a:lnTo>
                    <a:lnTo>
                      <a:pt x="94" y="46"/>
                    </a:lnTo>
                    <a:lnTo>
                      <a:pt x="95" y="61"/>
                    </a:lnTo>
                    <a:lnTo>
                      <a:pt x="94" y="81"/>
                    </a:lnTo>
                    <a:lnTo>
                      <a:pt x="90" y="96"/>
                    </a:lnTo>
                    <a:lnTo>
                      <a:pt x="84" y="108"/>
                    </a:lnTo>
                    <a:lnTo>
                      <a:pt x="74" y="117"/>
                    </a:lnTo>
                    <a:lnTo>
                      <a:pt x="62" y="122"/>
                    </a:lnTo>
                    <a:lnTo>
                      <a:pt x="48" y="123"/>
                    </a:lnTo>
                    <a:lnTo>
                      <a:pt x="29" y="121"/>
                    </a:lnTo>
                    <a:lnTo>
                      <a:pt x="15" y="112"/>
                    </a:lnTo>
                    <a:lnTo>
                      <a:pt x="7" y="99"/>
                    </a:lnTo>
                    <a:lnTo>
                      <a:pt x="2" y="82"/>
                    </a:lnTo>
                    <a:lnTo>
                      <a:pt x="0" y="61"/>
                    </a:lnTo>
                    <a:close/>
                    <a:moveTo>
                      <a:pt x="19" y="61"/>
                    </a:moveTo>
                    <a:lnTo>
                      <a:pt x="20" y="79"/>
                    </a:lnTo>
                    <a:lnTo>
                      <a:pt x="23" y="92"/>
                    </a:lnTo>
                    <a:lnTo>
                      <a:pt x="28" y="100"/>
                    </a:lnTo>
                    <a:lnTo>
                      <a:pt x="32" y="105"/>
                    </a:lnTo>
                    <a:lnTo>
                      <a:pt x="36" y="107"/>
                    </a:lnTo>
                    <a:lnTo>
                      <a:pt x="42" y="108"/>
                    </a:lnTo>
                    <a:lnTo>
                      <a:pt x="48" y="110"/>
                    </a:lnTo>
                    <a:lnTo>
                      <a:pt x="54" y="108"/>
                    </a:lnTo>
                    <a:lnTo>
                      <a:pt x="59" y="107"/>
                    </a:lnTo>
                    <a:lnTo>
                      <a:pt x="64" y="104"/>
                    </a:lnTo>
                    <a:lnTo>
                      <a:pt x="68" y="100"/>
                    </a:lnTo>
                    <a:lnTo>
                      <a:pt x="72" y="92"/>
                    </a:lnTo>
                    <a:lnTo>
                      <a:pt x="75" y="79"/>
                    </a:lnTo>
                    <a:lnTo>
                      <a:pt x="77" y="61"/>
                    </a:lnTo>
                    <a:lnTo>
                      <a:pt x="75" y="45"/>
                    </a:lnTo>
                    <a:lnTo>
                      <a:pt x="72" y="32"/>
                    </a:lnTo>
                    <a:lnTo>
                      <a:pt x="68" y="24"/>
                    </a:lnTo>
                    <a:lnTo>
                      <a:pt x="64" y="19"/>
                    </a:lnTo>
                    <a:lnTo>
                      <a:pt x="59" y="17"/>
                    </a:lnTo>
                    <a:lnTo>
                      <a:pt x="54" y="14"/>
                    </a:lnTo>
                    <a:lnTo>
                      <a:pt x="48" y="14"/>
                    </a:lnTo>
                    <a:lnTo>
                      <a:pt x="42" y="14"/>
                    </a:lnTo>
                    <a:lnTo>
                      <a:pt x="36" y="17"/>
                    </a:lnTo>
                    <a:lnTo>
                      <a:pt x="32" y="19"/>
                    </a:lnTo>
                    <a:lnTo>
                      <a:pt x="28" y="23"/>
                    </a:lnTo>
                    <a:lnTo>
                      <a:pt x="23" y="31"/>
                    </a:lnTo>
                    <a:lnTo>
                      <a:pt x="20" y="45"/>
                    </a:lnTo>
                    <a:lnTo>
                      <a:pt x="19" y="6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63" name="Freeform 1203"/>
              <p:cNvSpPr>
                <a:spLocks/>
              </p:cNvSpPr>
              <p:nvPr/>
            </p:nvSpPr>
            <p:spPr bwMode="auto">
              <a:xfrm>
                <a:off x="963" y="1490"/>
                <a:ext cx="27" cy="122"/>
              </a:xfrm>
              <a:custGeom>
                <a:avLst/>
                <a:gdLst>
                  <a:gd name="T0" fmla="*/ 54 w 54"/>
                  <a:gd name="T1" fmla="*/ 122 h 122"/>
                  <a:gd name="T2" fmla="*/ 35 w 54"/>
                  <a:gd name="T3" fmla="*/ 122 h 122"/>
                  <a:gd name="T4" fmla="*/ 35 w 54"/>
                  <a:gd name="T5" fmla="*/ 28 h 122"/>
                  <a:gd name="T6" fmla="*/ 28 w 54"/>
                  <a:gd name="T7" fmla="*/ 32 h 122"/>
                  <a:gd name="T8" fmla="*/ 19 w 54"/>
                  <a:gd name="T9" fmla="*/ 37 h 122"/>
                  <a:gd name="T10" fmla="*/ 9 w 54"/>
                  <a:gd name="T11" fmla="*/ 42 h 122"/>
                  <a:gd name="T12" fmla="*/ 0 w 54"/>
                  <a:gd name="T13" fmla="*/ 45 h 122"/>
                  <a:gd name="T14" fmla="*/ 0 w 54"/>
                  <a:gd name="T15" fmla="*/ 30 h 122"/>
                  <a:gd name="T16" fmla="*/ 15 w 54"/>
                  <a:gd name="T17" fmla="*/ 24 h 122"/>
                  <a:gd name="T18" fmla="*/ 26 w 54"/>
                  <a:gd name="T19" fmla="*/ 17 h 122"/>
                  <a:gd name="T20" fmla="*/ 32 w 54"/>
                  <a:gd name="T21" fmla="*/ 11 h 122"/>
                  <a:gd name="T22" fmla="*/ 38 w 54"/>
                  <a:gd name="T23" fmla="*/ 6 h 122"/>
                  <a:gd name="T24" fmla="*/ 41 w 54"/>
                  <a:gd name="T25" fmla="*/ 0 h 122"/>
                  <a:gd name="T26" fmla="*/ 54 w 54"/>
                  <a:gd name="T27" fmla="*/ 0 h 122"/>
                  <a:gd name="T28" fmla="*/ 54 w 54"/>
                  <a:gd name="T29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122">
                    <a:moveTo>
                      <a:pt x="54" y="122"/>
                    </a:moveTo>
                    <a:lnTo>
                      <a:pt x="35" y="122"/>
                    </a:lnTo>
                    <a:lnTo>
                      <a:pt x="35" y="28"/>
                    </a:lnTo>
                    <a:lnTo>
                      <a:pt x="28" y="32"/>
                    </a:lnTo>
                    <a:lnTo>
                      <a:pt x="19" y="37"/>
                    </a:lnTo>
                    <a:lnTo>
                      <a:pt x="9" y="42"/>
                    </a:lnTo>
                    <a:lnTo>
                      <a:pt x="0" y="45"/>
                    </a:lnTo>
                    <a:lnTo>
                      <a:pt x="0" y="30"/>
                    </a:lnTo>
                    <a:lnTo>
                      <a:pt x="15" y="24"/>
                    </a:lnTo>
                    <a:lnTo>
                      <a:pt x="26" y="17"/>
                    </a:lnTo>
                    <a:lnTo>
                      <a:pt x="32" y="11"/>
                    </a:lnTo>
                    <a:lnTo>
                      <a:pt x="38" y="6"/>
                    </a:lnTo>
                    <a:lnTo>
                      <a:pt x="41" y="0"/>
                    </a:lnTo>
                    <a:lnTo>
                      <a:pt x="54" y="0"/>
                    </a:lnTo>
                    <a:lnTo>
                      <a:pt x="54" y="12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64" name="Freeform 1204"/>
              <p:cNvSpPr>
                <a:spLocks noEditPoints="1"/>
              </p:cNvSpPr>
              <p:nvPr/>
            </p:nvSpPr>
            <p:spPr bwMode="auto">
              <a:xfrm>
                <a:off x="1011" y="1490"/>
                <a:ext cx="49" cy="123"/>
              </a:xfrm>
              <a:custGeom>
                <a:avLst/>
                <a:gdLst>
                  <a:gd name="T0" fmla="*/ 76 w 96"/>
                  <a:gd name="T1" fmla="*/ 34 h 123"/>
                  <a:gd name="T2" fmla="*/ 72 w 96"/>
                  <a:gd name="T3" fmla="*/ 24 h 123"/>
                  <a:gd name="T4" fmla="*/ 65 w 96"/>
                  <a:gd name="T5" fmla="*/ 17 h 123"/>
                  <a:gd name="T6" fmla="*/ 52 w 96"/>
                  <a:gd name="T7" fmla="*/ 14 h 123"/>
                  <a:gd name="T8" fmla="*/ 36 w 96"/>
                  <a:gd name="T9" fmla="*/ 18 h 123"/>
                  <a:gd name="T10" fmla="*/ 27 w 96"/>
                  <a:gd name="T11" fmla="*/ 26 h 123"/>
                  <a:gd name="T12" fmla="*/ 20 w 96"/>
                  <a:gd name="T13" fmla="*/ 43 h 123"/>
                  <a:gd name="T14" fmla="*/ 24 w 96"/>
                  <a:gd name="T15" fmla="*/ 54 h 123"/>
                  <a:gd name="T16" fmla="*/ 34 w 96"/>
                  <a:gd name="T17" fmla="*/ 47 h 123"/>
                  <a:gd name="T18" fmla="*/ 55 w 96"/>
                  <a:gd name="T19" fmla="*/ 42 h 123"/>
                  <a:gd name="T20" fmla="*/ 85 w 96"/>
                  <a:gd name="T21" fmla="*/ 53 h 123"/>
                  <a:gd name="T22" fmla="*/ 96 w 96"/>
                  <a:gd name="T23" fmla="*/ 82 h 123"/>
                  <a:gd name="T24" fmla="*/ 91 w 96"/>
                  <a:gd name="T25" fmla="*/ 104 h 123"/>
                  <a:gd name="T26" fmla="*/ 81 w 96"/>
                  <a:gd name="T27" fmla="*/ 114 h 123"/>
                  <a:gd name="T28" fmla="*/ 63 w 96"/>
                  <a:gd name="T29" fmla="*/ 122 h 123"/>
                  <a:gd name="T30" fmla="*/ 37 w 96"/>
                  <a:gd name="T31" fmla="*/ 122 h 123"/>
                  <a:gd name="T32" fmla="*/ 14 w 96"/>
                  <a:gd name="T33" fmla="*/ 110 h 123"/>
                  <a:gd name="T34" fmla="*/ 1 w 96"/>
                  <a:gd name="T35" fmla="*/ 84 h 123"/>
                  <a:gd name="T36" fmla="*/ 3 w 96"/>
                  <a:gd name="T37" fmla="*/ 43 h 123"/>
                  <a:gd name="T38" fmla="*/ 16 w 96"/>
                  <a:gd name="T39" fmla="*/ 14 h 123"/>
                  <a:gd name="T40" fmla="*/ 39 w 96"/>
                  <a:gd name="T41" fmla="*/ 2 h 123"/>
                  <a:gd name="T42" fmla="*/ 69 w 96"/>
                  <a:gd name="T43" fmla="*/ 2 h 123"/>
                  <a:gd name="T44" fmla="*/ 91 w 96"/>
                  <a:gd name="T45" fmla="*/ 19 h 123"/>
                  <a:gd name="T46" fmla="*/ 19 w 96"/>
                  <a:gd name="T47" fmla="*/ 82 h 123"/>
                  <a:gd name="T48" fmla="*/ 23 w 96"/>
                  <a:gd name="T49" fmla="*/ 95 h 123"/>
                  <a:gd name="T50" fmla="*/ 30 w 96"/>
                  <a:gd name="T51" fmla="*/ 104 h 123"/>
                  <a:gd name="T52" fmla="*/ 39 w 96"/>
                  <a:gd name="T53" fmla="*/ 107 h 123"/>
                  <a:gd name="T54" fmla="*/ 50 w 96"/>
                  <a:gd name="T55" fmla="*/ 110 h 123"/>
                  <a:gd name="T56" fmla="*/ 62 w 96"/>
                  <a:gd name="T57" fmla="*/ 107 h 123"/>
                  <a:gd name="T58" fmla="*/ 70 w 96"/>
                  <a:gd name="T59" fmla="*/ 102 h 123"/>
                  <a:gd name="T60" fmla="*/ 78 w 96"/>
                  <a:gd name="T61" fmla="*/ 82 h 123"/>
                  <a:gd name="T62" fmla="*/ 76 w 96"/>
                  <a:gd name="T63" fmla="*/ 71 h 123"/>
                  <a:gd name="T64" fmla="*/ 70 w 96"/>
                  <a:gd name="T65" fmla="*/ 64 h 123"/>
                  <a:gd name="T66" fmla="*/ 62 w 96"/>
                  <a:gd name="T67" fmla="*/ 58 h 123"/>
                  <a:gd name="T68" fmla="*/ 49 w 96"/>
                  <a:gd name="T69" fmla="*/ 57 h 123"/>
                  <a:gd name="T70" fmla="*/ 34 w 96"/>
                  <a:gd name="T71" fmla="*/ 60 h 123"/>
                  <a:gd name="T72" fmla="*/ 24 w 96"/>
                  <a:gd name="T73" fmla="*/ 67 h 123"/>
                  <a:gd name="T74" fmla="*/ 20 w 96"/>
                  <a:gd name="T75" fmla="*/ 7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6" h="123">
                    <a:moveTo>
                      <a:pt x="95" y="32"/>
                    </a:moveTo>
                    <a:lnTo>
                      <a:pt x="76" y="34"/>
                    </a:lnTo>
                    <a:lnTo>
                      <a:pt x="75" y="29"/>
                    </a:lnTo>
                    <a:lnTo>
                      <a:pt x="72" y="24"/>
                    </a:lnTo>
                    <a:lnTo>
                      <a:pt x="69" y="20"/>
                    </a:lnTo>
                    <a:lnTo>
                      <a:pt x="65" y="17"/>
                    </a:lnTo>
                    <a:lnTo>
                      <a:pt x="59" y="16"/>
                    </a:lnTo>
                    <a:lnTo>
                      <a:pt x="52" y="14"/>
                    </a:lnTo>
                    <a:lnTo>
                      <a:pt x="45" y="16"/>
                    </a:lnTo>
                    <a:lnTo>
                      <a:pt x="36" y="18"/>
                    </a:lnTo>
                    <a:lnTo>
                      <a:pt x="32" y="22"/>
                    </a:lnTo>
                    <a:lnTo>
                      <a:pt x="27" y="26"/>
                    </a:lnTo>
                    <a:lnTo>
                      <a:pt x="24" y="31"/>
                    </a:lnTo>
                    <a:lnTo>
                      <a:pt x="20" y="43"/>
                    </a:lnTo>
                    <a:lnTo>
                      <a:pt x="19" y="59"/>
                    </a:lnTo>
                    <a:lnTo>
                      <a:pt x="24" y="54"/>
                    </a:lnTo>
                    <a:lnTo>
                      <a:pt x="29" y="49"/>
                    </a:lnTo>
                    <a:lnTo>
                      <a:pt x="34" y="47"/>
                    </a:lnTo>
                    <a:lnTo>
                      <a:pt x="45" y="43"/>
                    </a:lnTo>
                    <a:lnTo>
                      <a:pt x="55" y="42"/>
                    </a:lnTo>
                    <a:lnTo>
                      <a:pt x="70" y="46"/>
                    </a:lnTo>
                    <a:lnTo>
                      <a:pt x="85" y="53"/>
                    </a:lnTo>
                    <a:lnTo>
                      <a:pt x="94" y="66"/>
                    </a:lnTo>
                    <a:lnTo>
                      <a:pt x="96" y="82"/>
                    </a:lnTo>
                    <a:lnTo>
                      <a:pt x="95" y="93"/>
                    </a:lnTo>
                    <a:lnTo>
                      <a:pt x="91" y="104"/>
                    </a:lnTo>
                    <a:lnTo>
                      <a:pt x="86" y="110"/>
                    </a:lnTo>
                    <a:lnTo>
                      <a:pt x="81" y="114"/>
                    </a:lnTo>
                    <a:lnTo>
                      <a:pt x="75" y="118"/>
                    </a:lnTo>
                    <a:lnTo>
                      <a:pt x="63" y="122"/>
                    </a:lnTo>
                    <a:lnTo>
                      <a:pt x="52" y="123"/>
                    </a:lnTo>
                    <a:lnTo>
                      <a:pt x="37" y="122"/>
                    </a:lnTo>
                    <a:lnTo>
                      <a:pt x="24" y="117"/>
                    </a:lnTo>
                    <a:lnTo>
                      <a:pt x="14" y="110"/>
                    </a:lnTo>
                    <a:lnTo>
                      <a:pt x="7" y="99"/>
                    </a:lnTo>
                    <a:lnTo>
                      <a:pt x="1" y="84"/>
                    </a:lnTo>
                    <a:lnTo>
                      <a:pt x="0" y="65"/>
                    </a:lnTo>
                    <a:lnTo>
                      <a:pt x="3" y="43"/>
                    </a:lnTo>
                    <a:lnTo>
                      <a:pt x="7" y="26"/>
                    </a:lnTo>
                    <a:lnTo>
                      <a:pt x="16" y="14"/>
                    </a:lnTo>
                    <a:lnTo>
                      <a:pt x="26" y="6"/>
                    </a:lnTo>
                    <a:lnTo>
                      <a:pt x="39" y="2"/>
                    </a:lnTo>
                    <a:lnTo>
                      <a:pt x="53" y="0"/>
                    </a:lnTo>
                    <a:lnTo>
                      <a:pt x="69" y="2"/>
                    </a:lnTo>
                    <a:lnTo>
                      <a:pt x="82" y="8"/>
                    </a:lnTo>
                    <a:lnTo>
                      <a:pt x="91" y="19"/>
                    </a:lnTo>
                    <a:lnTo>
                      <a:pt x="95" y="32"/>
                    </a:lnTo>
                    <a:close/>
                    <a:moveTo>
                      <a:pt x="19" y="82"/>
                    </a:moveTo>
                    <a:lnTo>
                      <a:pt x="20" y="89"/>
                    </a:lnTo>
                    <a:lnTo>
                      <a:pt x="23" y="95"/>
                    </a:lnTo>
                    <a:lnTo>
                      <a:pt x="26" y="100"/>
                    </a:lnTo>
                    <a:lnTo>
                      <a:pt x="30" y="104"/>
                    </a:lnTo>
                    <a:lnTo>
                      <a:pt x="34" y="106"/>
                    </a:lnTo>
                    <a:lnTo>
                      <a:pt x="39" y="107"/>
                    </a:lnTo>
                    <a:lnTo>
                      <a:pt x="45" y="108"/>
                    </a:lnTo>
                    <a:lnTo>
                      <a:pt x="50" y="110"/>
                    </a:lnTo>
                    <a:lnTo>
                      <a:pt x="56" y="108"/>
                    </a:lnTo>
                    <a:lnTo>
                      <a:pt x="62" y="107"/>
                    </a:lnTo>
                    <a:lnTo>
                      <a:pt x="66" y="105"/>
                    </a:lnTo>
                    <a:lnTo>
                      <a:pt x="70" y="102"/>
                    </a:lnTo>
                    <a:lnTo>
                      <a:pt x="76" y="94"/>
                    </a:lnTo>
                    <a:lnTo>
                      <a:pt x="78" y="82"/>
                    </a:lnTo>
                    <a:lnTo>
                      <a:pt x="78" y="77"/>
                    </a:lnTo>
                    <a:lnTo>
                      <a:pt x="76" y="71"/>
                    </a:lnTo>
                    <a:lnTo>
                      <a:pt x="73" y="67"/>
                    </a:lnTo>
                    <a:lnTo>
                      <a:pt x="70" y="64"/>
                    </a:lnTo>
                    <a:lnTo>
                      <a:pt x="66" y="60"/>
                    </a:lnTo>
                    <a:lnTo>
                      <a:pt x="62" y="58"/>
                    </a:lnTo>
                    <a:lnTo>
                      <a:pt x="56" y="57"/>
                    </a:lnTo>
                    <a:lnTo>
                      <a:pt x="49" y="57"/>
                    </a:lnTo>
                    <a:lnTo>
                      <a:pt x="42" y="58"/>
                    </a:lnTo>
                    <a:lnTo>
                      <a:pt x="34" y="60"/>
                    </a:lnTo>
                    <a:lnTo>
                      <a:pt x="29" y="64"/>
                    </a:lnTo>
                    <a:lnTo>
                      <a:pt x="24" y="67"/>
                    </a:lnTo>
                    <a:lnTo>
                      <a:pt x="21" y="71"/>
                    </a:lnTo>
                    <a:lnTo>
                      <a:pt x="20" y="76"/>
                    </a:lnTo>
                    <a:lnTo>
                      <a:pt x="19" y="8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65" name="Freeform 1205"/>
              <p:cNvSpPr>
                <a:spLocks/>
              </p:cNvSpPr>
              <p:nvPr/>
            </p:nvSpPr>
            <p:spPr bwMode="auto">
              <a:xfrm>
                <a:off x="1073" y="1596"/>
                <a:ext cx="10" cy="40"/>
              </a:xfrm>
              <a:custGeom>
                <a:avLst/>
                <a:gdLst>
                  <a:gd name="T0" fmla="*/ 0 w 20"/>
                  <a:gd name="T1" fmla="*/ 16 h 40"/>
                  <a:gd name="T2" fmla="*/ 0 w 20"/>
                  <a:gd name="T3" fmla="*/ 0 h 40"/>
                  <a:gd name="T4" fmla="*/ 20 w 20"/>
                  <a:gd name="T5" fmla="*/ 0 h 40"/>
                  <a:gd name="T6" fmla="*/ 20 w 20"/>
                  <a:gd name="T7" fmla="*/ 16 h 40"/>
                  <a:gd name="T8" fmla="*/ 19 w 20"/>
                  <a:gd name="T9" fmla="*/ 22 h 40"/>
                  <a:gd name="T10" fmla="*/ 17 w 20"/>
                  <a:gd name="T11" fmla="*/ 27 h 40"/>
                  <a:gd name="T12" fmla="*/ 16 w 20"/>
                  <a:gd name="T13" fmla="*/ 31 h 40"/>
                  <a:gd name="T14" fmla="*/ 13 w 20"/>
                  <a:gd name="T15" fmla="*/ 35 h 40"/>
                  <a:gd name="T16" fmla="*/ 10 w 20"/>
                  <a:gd name="T17" fmla="*/ 37 h 40"/>
                  <a:gd name="T18" fmla="*/ 4 w 20"/>
                  <a:gd name="T19" fmla="*/ 40 h 40"/>
                  <a:gd name="T20" fmla="*/ 0 w 20"/>
                  <a:gd name="T21" fmla="*/ 35 h 40"/>
                  <a:gd name="T22" fmla="*/ 4 w 20"/>
                  <a:gd name="T23" fmla="*/ 33 h 40"/>
                  <a:gd name="T24" fmla="*/ 7 w 20"/>
                  <a:gd name="T25" fmla="*/ 28 h 40"/>
                  <a:gd name="T26" fmla="*/ 8 w 20"/>
                  <a:gd name="T27" fmla="*/ 25 h 40"/>
                  <a:gd name="T28" fmla="*/ 10 w 20"/>
                  <a:gd name="T29" fmla="*/ 21 h 40"/>
                  <a:gd name="T30" fmla="*/ 10 w 20"/>
                  <a:gd name="T31" fmla="*/ 16 h 40"/>
                  <a:gd name="T32" fmla="*/ 0 w 20"/>
                  <a:gd name="T33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40">
                    <a:moveTo>
                      <a:pt x="0" y="16"/>
                    </a:moveTo>
                    <a:lnTo>
                      <a:pt x="0" y="0"/>
                    </a:lnTo>
                    <a:lnTo>
                      <a:pt x="20" y="0"/>
                    </a:lnTo>
                    <a:lnTo>
                      <a:pt x="20" y="16"/>
                    </a:lnTo>
                    <a:lnTo>
                      <a:pt x="19" y="22"/>
                    </a:lnTo>
                    <a:lnTo>
                      <a:pt x="17" y="27"/>
                    </a:lnTo>
                    <a:lnTo>
                      <a:pt x="16" y="31"/>
                    </a:lnTo>
                    <a:lnTo>
                      <a:pt x="13" y="35"/>
                    </a:lnTo>
                    <a:lnTo>
                      <a:pt x="10" y="37"/>
                    </a:lnTo>
                    <a:lnTo>
                      <a:pt x="4" y="40"/>
                    </a:lnTo>
                    <a:lnTo>
                      <a:pt x="0" y="35"/>
                    </a:lnTo>
                    <a:lnTo>
                      <a:pt x="4" y="33"/>
                    </a:lnTo>
                    <a:lnTo>
                      <a:pt x="7" y="28"/>
                    </a:lnTo>
                    <a:lnTo>
                      <a:pt x="8" y="25"/>
                    </a:lnTo>
                    <a:lnTo>
                      <a:pt x="10" y="21"/>
                    </a:lnTo>
                    <a:lnTo>
                      <a:pt x="1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66" name="Freeform 1206"/>
              <p:cNvSpPr>
                <a:spLocks noEditPoints="1"/>
              </p:cNvSpPr>
              <p:nvPr/>
            </p:nvSpPr>
            <p:spPr bwMode="auto">
              <a:xfrm>
                <a:off x="1124" y="1490"/>
                <a:ext cx="48" cy="123"/>
              </a:xfrm>
              <a:custGeom>
                <a:avLst/>
                <a:gdLst>
                  <a:gd name="T0" fmla="*/ 76 w 96"/>
                  <a:gd name="T1" fmla="*/ 34 h 123"/>
                  <a:gd name="T2" fmla="*/ 72 w 96"/>
                  <a:gd name="T3" fmla="*/ 24 h 123"/>
                  <a:gd name="T4" fmla="*/ 65 w 96"/>
                  <a:gd name="T5" fmla="*/ 17 h 123"/>
                  <a:gd name="T6" fmla="*/ 52 w 96"/>
                  <a:gd name="T7" fmla="*/ 14 h 123"/>
                  <a:gd name="T8" fmla="*/ 36 w 96"/>
                  <a:gd name="T9" fmla="*/ 18 h 123"/>
                  <a:gd name="T10" fmla="*/ 27 w 96"/>
                  <a:gd name="T11" fmla="*/ 26 h 123"/>
                  <a:gd name="T12" fmla="*/ 20 w 96"/>
                  <a:gd name="T13" fmla="*/ 43 h 123"/>
                  <a:gd name="T14" fmla="*/ 24 w 96"/>
                  <a:gd name="T15" fmla="*/ 54 h 123"/>
                  <a:gd name="T16" fmla="*/ 34 w 96"/>
                  <a:gd name="T17" fmla="*/ 47 h 123"/>
                  <a:gd name="T18" fmla="*/ 55 w 96"/>
                  <a:gd name="T19" fmla="*/ 42 h 123"/>
                  <a:gd name="T20" fmla="*/ 85 w 96"/>
                  <a:gd name="T21" fmla="*/ 53 h 123"/>
                  <a:gd name="T22" fmla="*/ 96 w 96"/>
                  <a:gd name="T23" fmla="*/ 82 h 123"/>
                  <a:gd name="T24" fmla="*/ 91 w 96"/>
                  <a:gd name="T25" fmla="*/ 104 h 123"/>
                  <a:gd name="T26" fmla="*/ 80 w 96"/>
                  <a:gd name="T27" fmla="*/ 114 h 123"/>
                  <a:gd name="T28" fmla="*/ 63 w 96"/>
                  <a:gd name="T29" fmla="*/ 122 h 123"/>
                  <a:gd name="T30" fmla="*/ 37 w 96"/>
                  <a:gd name="T31" fmla="*/ 122 h 123"/>
                  <a:gd name="T32" fmla="*/ 14 w 96"/>
                  <a:gd name="T33" fmla="*/ 110 h 123"/>
                  <a:gd name="T34" fmla="*/ 3 w 96"/>
                  <a:gd name="T35" fmla="*/ 84 h 123"/>
                  <a:gd name="T36" fmla="*/ 3 w 96"/>
                  <a:gd name="T37" fmla="*/ 43 h 123"/>
                  <a:gd name="T38" fmla="*/ 16 w 96"/>
                  <a:gd name="T39" fmla="*/ 14 h 123"/>
                  <a:gd name="T40" fmla="*/ 39 w 96"/>
                  <a:gd name="T41" fmla="*/ 2 h 123"/>
                  <a:gd name="T42" fmla="*/ 69 w 96"/>
                  <a:gd name="T43" fmla="*/ 2 h 123"/>
                  <a:gd name="T44" fmla="*/ 91 w 96"/>
                  <a:gd name="T45" fmla="*/ 19 h 123"/>
                  <a:gd name="T46" fmla="*/ 20 w 96"/>
                  <a:gd name="T47" fmla="*/ 82 h 123"/>
                  <a:gd name="T48" fmla="*/ 23 w 96"/>
                  <a:gd name="T49" fmla="*/ 95 h 123"/>
                  <a:gd name="T50" fmla="*/ 30 w 96"/>
                  <a:gd name="T51" fmla="*/ 104 h 123"/>
                  <a:gd name="T52" fmla="*/ 39 w 96"/>
                  <a:gd name="T53" fmla="*/ 107 h 123"/>
                  <a:gd name="T54" fmla="*/ 50 w 96"/>
                  <a:gd name="T55" fmla="*/ 110 h 123"/>
                  <a:gd name="T56" fmla="*/ 62 w 96"/>
                  <a:gd name="T57" fmla="*/ 107 h 123"/>
                  <a:gd name="T58" fmla="*/ 70 w 96"/>
                  <a:gd name="T59" fmla="*/ 102 h 123"/>
                  <a:gd name="T60" fmla="*/ 78 w 96"/>
                  <a:gd name="T61" fmla="*/ 82 h 123"/>
                  <a:gd name="T62" fmla="*/ 76 w 96"/>
                  <a:gd name="T63" fmla="*/ 71 h 123"/>
                  <a:gd name="T64" fmla="*/ 70 w 96"/>
                  <a:gd name="T65" fmla="*/ 64 h 123"/>
                  <a:gd name="T66" fmla="*/ 62 w 96"/>
                  <a:gd name="T67" fmla="*/ 58 h 123"/>
                  <a:gd name="T68" fmla="*/ 49 w 96"/>
                  <a:gd name="T69" fmla="*/ 57 h 123"/>
                  <a:gd name="T70" fmla="*/ 34 w 96"/>
                  <a:gd name="T71" fmla="*/ 60 h 123"/>
                  <a:gd name="T72" fmla="*/ 24 w 96"/>
                  <a:gd name="T73" fmla="*/ 67 h 123"/>
                  <a:gd name="T74" fmla="*/ 20 w 96"/>
                  <a:gd name="T75" fmla="*/ 7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6" h="123">
                    <a:moveTo>
                      <a:pt x="95" y="32"/>
                    </a:moveTo>
                    <a:lnTo>
                      <a:pt x="76" y="34"/>
                    </a:lnTo>
                    <a:lnTo>
                      <a:pt x="75" y="29"/>
                    </a:lnTo>
                    <a:lnTo>
                      <a:pt x="72" y="24"/>
                    </a:lnTo>
                    <a:lnTo>
                      <a:pt x="69" y="20"/>
                    </a:lnTo>
                    <a:lnTo>
                      <a:pt x="65" y="17"/>
                    </a:lnTo>
                    <a:lnTo>
                      <a:pt x="59" y="16"/>
                    </a:lnTo>
                    <a:lnTo>
                      <a:pt x="52" y="14"/>
                    </a:lnTo>
                    <a:lnTo>
                      <a:pt x="44" y="16"/>
                    </a:lnTo>
                    <a:lnTo>
                      <a:pt x="36" y="18"/>
                    </a:lnTo>
                    <a:lnTo>
                      <a:pt x="31" y="22"/>
                    </a:lnTo>
                    <a:lnTo>
                      <a:pt x="27" y="26"/>
                    </a:lnTo>
                    <a:lnTo>
                      <a:pt x="24" y="31"/>
                    </a:lnTo>
                    <a:lnTo>
                      <a:pt x="20" y="43"/>
                    </a:lnTo>
                    <a:lnTo>
                      <a:pt x="20" y="59"/>
                    </a:lnTo>
                    <a:lnTo>
                      <a:pt x="24" y="54"/>
                    </a:lnTo>
                    <a:lnTo>
                      <a:pt x="29" y="49"/>
                    </a:lnTo>
                    <a:lnTo>
                      <a:pt x="34" y="47"/>
                    </a:lnTo>
                    <a:lnTo>
                      <a:pt x="44" y="43"/>
                    </a:lnTo>
                    <a:lnTo>
                      <a:pt x="55" y="42"/>
                    </a:lnTo>
                    <a:lnTo>
                      <a:pt x="70" y="46"/>
                    </a:lnTo>
                    <a:lnTo>
                      <a:pt x="85" y="53"/>
                    </a:lnTo>
                    <a:lnTo>
                      <a:pt x="93" y="66"/>
                    </a:lnTo>
                    <a:lnTo>
                      <a:pt x="96" y="82"/>
                    </a:lnTo>
                    <a:lnTo>
                      <a:pt x="95" y="93"/>
                    </a:lnTo>
                    <a:lnTo>
                      <a:pt x="91" y="104"/>
                    </a:lnTo>
                    <a:lnTo>
                      <a:pt x="86" y="110"/>
                    </a:lnTo>
                    <a:lnTo>
                      <a:pt x="80" y="114"/>
                    </a:lnTo>
                    <a:lnTo>
                      <a:pt x="75" y="118"/>
                    </a:lnTo>
                    <a:lnTo>
                      <a:pt x="63" y="122"/>
                    </a:lnTo>
                    <a:lnTo>
                      <a:pt x="52" y="123"/>
                    </a:lnTo>
                    <a:lnTo>
                      <a:pt x="37" y="122"/>
                    </a:lnTo>
                    <a:lnTo>
                      <a:pt x="24" y="117"/>
                    </a:lnTo>
                    <a:lnTo>
                      <a:pt x="14" y="110"/>
                    </a:lnTo>
                    <a:lnTo>
                      <a:pt x="7" y="99"/>
                    </a:lnTo>
                    <a:lnTo>
                      <a:pt x="3" y="84"/>
                    </a:lnTo>
                    <a:lnTo>
                      <a:pt x="0" y="65"/>
                    </a:lnTo>
                    <a:lnTo>
                      <a:pt x="3" y="43"/>
                    </a:lnTo>
                    <a:lnTo>
                      <a:pt x="7" y="26"/>
                    </a:lnTo>
                    <a:lnTo>
                      <a:pt x="16" y="14"/>
                    </a:lnTo>
                    <a:lnTo>
                      <a:pt x="26" y="6"/>
                    </a:lnTo>
                    <a:lnTo>
                      <a:pt x="39" y="2"/>
                    </a:lnTo>
                    <a:lnTo>
                      <a:pt x="53" y="0"/>
                    </a:lnTo>
                    <a:lnTo>
                      <a:pt x="69" y="2"/>
                    </a:lnTo>
                    <a:lnTo>
                      <a:pt x="82" y="8"/>
                    </a:lnTo>
                    <a:lnTo>
                      <a:pt x="91" y="19"/>
                    </a:lnTo>
                    <a:lnTo>
                      <a:pt x="95" y="32"/>
                    </a:lnTo>
                    <a:close/>
                    <a:moveTo>
                      <a:pt x="20" y="82"/>
                    </a:moveTo>
                    <a:lnTo>
                      <a:pt x="20" y="89"/>
                    </a:lnTo>
                    <a:lnTo>
                      <a:pt x="23" y="95"/>
                    </a:lnTo>
                    <a:lnTo>
                      <a:pt x="26" y="100"/>
                    </a:lnTo>
                    <a:lnTo>
                      <a:pt x="30" y="104"/>
                    </a:lnTo>
                    <a:lnTo>
                      <a:pt x="34" y="106"/>
                    </a:lnTo>
                    <a:lnTo>
                      <a:pt x="39" y="107"/>
                    </a:lnTo>
                    <a:lnTo>
                      <a:pt x="44" y="108"/>
                    </a:lnTo>
                    <a:lnTo>
                      <a:pt x="50" y="110"/>
                    </a:lnTo>
                    <a:lnTo>
                      <a:pt x="56" y="108"/>
                    </a:lnTo>
                    <a:lnTo>
                      <a:pt x="62" y="107"/>
                    </a:lnTo>
                    <a:lnTo>
                      <a:pt x="66" y="105"/>
                    </a:lnTo>
                    <a:lnTo>
                      <a:pt x="70" y="102"/>
                    </a:lnTo>
                    <a:lnTo>
                      <a:pt x="76" y="94"/>
                    </a:lnTo>
                    <a:lnTo>
                      <a:pt x="78" y="82"/>
                    </a:lnTo>
                    <a:lnTo>
                      <a:pt x="78" y="77"/>
                    </a:lnTo>
                    <a:lnTo>
                      <a:pt x="76" y="71"/>
                    </a:lnTo>
                    <a:lnTo>
                      <a:pt x="73" y="67"/>
                    </a:lnTo>
                    <a:lnTo>
                      <a:pt x="70" y="64"/>
                    </a:lnTo>
                    <a:lnTo>
                      <a:pt x="66" y="60"/>
                    </a:lnTo>
                    <a:lnTo>
                      <a:pt x="62" y="58"/>
                    </a:lnTo>
                    <a:lnTo>
                      <a:pt x="56" y="57"/>
                    </a:lnTo>
                    <a:lnTo>
                      <a:pt x="49" y="57"/>
                    </a:lnTo>
                    <a:lnTo>
                      <a:pt x="42" y="58"/>
                    </a:lnTo>
                    <a:lnTo>
                      <a:pt x="34" y="60"/>
                    </a:lnTo>
                    <a:lnTo>
                      <a:pt x="29" y="64"/>
                    </a:lnTo>
                    <a:lnTo>
                      <a:pt x="24" y="67"/>
                    </a:lnTo>
                    <a:lnTo>
                      <a:pt x="21" y="71"/>
                    </a:lnTo>
                    <a:lnTo>
                      <a:pt x="20" y="76"/>
                    </a:lnTo>
                    <a:lnTo>
                      <a:pt x="20" y="8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67" name="Rectangle 1207"/>
              <p:cNvSpPr>
                <a:spLocks noChangeArrowheads="1"/>
              </p:cNvSpPr>
              <p:nvPr/>
            </p:nvSpPr>
            <p:spPr bwMode="auto">
              <a:xfrm>
                <a:off x="1186" y="1596"/>
                <a:ext cx="10" cy="16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68" name="Freeform 1208"/>
              <p:cNvSpPr>
                <a:spLocks noEditPoints="1"/>
              </p:cNvSpPr>
              <p:nvPr/>
            </p:nvSpPr>
            <p:spPr bwMode="auto">
              <a:xfrm>
                <a:off x="1210" y="1490"/>
                <a:ext cx="47" cy="123"/>
              </a:xfrm>
              <a:custGeom>
                <a:avLst/>
                <a:gdLst>
                  <a:gd name="T0" fmla="*/ 20 w 94"/>
                  <a:gd name="T1" fmla="*/ 90 h 123"/>
                  <a:gd name="T2" fmla="*/ 25 w 94"/>
                  <a:gd name="T3" fmla="*/ 101 h 123"/>
                  <a:gd name="T4" fmla="*/ 33 w 94"/>
                  <a:gd name="T5" fmla="*/ 107 h 123"/>
                  <a:gd name="T6" fmla="*/ 44 w 94"/>
                  <a:gd name="T7" fmla="*/ 110 h 123"/>
                  <a:gd name="T8" fmla="*/ 58 w 94"/>
                  <a:gd name="T9" fmla="*/ 106 h 123"/>
                  <a:gd name="T10" fmla="*/ 67 w 94"/>
                  <a:gd name="T11" fmla="*/ 99 h 123"/>
                  <a:gd name="T12" fmla="*/ 72 w 94"/>
                  <a:gd name="T13" fmla="*/ 86 h 123"/>
                  <a:gd name="T14" fmla="*/ 75 w 94"/>
                  <a:gd name="T15" fmla="*/ 69 h 123"/>
                  <a:gd name="T16" fmla="*/ 75 w 94"/>
                  <a:gd name="T17" fmla="*/ 65 h 123"/>
                  <a:gd name="T18" fmla="*/ 67 w 94"/>
                  <a:gd name="T19" fmla="*/ 73 h 123"/>
                  <a:gd name="T20" fmla="*/ 55 w 94"/>
                  <a:gd name="T21" fmla="*/ 79 h 123"/>
                  <a:gd name="T22" fmla="*/ 42 w 94"/>
                  <a:gd name="T23" fmla="*/ 81 h 123"/>
                  <a:gd name="T24" fmla="*/ 12 w 94"/>
                  <a:gd name="T25" fmla="*/ 70 h 123"/>
                  <a:gd name="T26" fmla="*/ 0 w 94"/>
                  <a:gd name="T27" fmla="*/ 41 h 123"/>
                  <a:gd name="T28" fmla="*/ 12 w 94"/>
                  <a:gd name="T29" fmla="*/ 12 h 123"/>
                  <a:gd name="T30" fmla="*/ 45 w 94"/>
                  <a:gd name="T31" fmla="*/ 0 h 123"/>
                  <a:gd name="T32" fmla="*/ 71 w 94"/>
                  <a:gd name="T33" fmla="*/ 7 h 123"/>
                  <a:gd name="T34" fmla="*/ 84 w 94"/>
                  <a:gd name="T35" fmla="*/ 18 h 123"/>
                  <a:gd name="T36" fmla="*/ 93 w 94"/>
                  <a:gd name="T37" fmla="*/ 38 h 123"/>
                  <a:gd name="T38" fmla="*/ 93 w 94"/>
                  <a:gd name="T39" fmla="*/ 79 h 123"/>
                  <a:gd name="T40" fmla="*/ 81 w 94"/>
                  <a:gd name="T41" fmla="*/ 107 h 123"/>
                  <a:gd name="T42" fmla="*/ 58 w 94"/>
                  <a:gd name="T43" fmla="*/ 122 h 123"/>
                  <a:gd name="T44" fmla="*/ 26 w 94"/>
                  <a:gd name="T45" fmla="*/ 122 h 123"/>
                  <a:gd name="T46" fmla="*/ 6 w 94"/>
                  <a:gd name="T47" fmla="*/ 105 h 123"/>
                  <a:gd name="T48" fmla="*/ 75 w 94"/>
                  <a:gd name="T49" fmla="*/ 41 h 123"/>
                  <a:gd name="T50" fmla="*/ 68 w 94"/>
                  <a:gd name="T51" fmla="*/ 22 h 123"/>
                  <a:gd name="T52" fmla="*/ 59 w 94"/>
                  <a:gd name="T53" fmla="*/ 16 h 123"/>
                  <a:gd name="T54" fmla="*/ 48 w 94"/>
                  <a:gd name="T55" fmla="*/ 14 h 123"/>
                  <a:gd name="T56" fmla="*/ 36 w 94"/>
                  <a:gd name="T57" fmla="*/ 17 h 123"/>
                  <a:gd name="T58" fmla="*/ 26 w 94"/>
                  <a:gd name="T59" fmla="*/ 22 h 123"/>
                  <a:gd name="T60" fmla="*/ 19 w 94"/>
                  <a:gd name="T61" fmla="*/ 42 h 123"/>
                  <a:gd name="T62" fmla="*/ 22 w 94"/>
                  <a:gd name="T63" fmla="*/ 55 h 123"/>
                  <a:gd name="T64" fmla="*/ 31 w 94"/>
                  <a:gd name="T65" fmla="*/ 63 h 123"/>
                  <a:gd name="T66" fmla="*/ 41 w 94"/>
                  <a:gd name="T67" fmla="*/ 66 h 123"/>
                  <a:gd name="T68" fmla="*/ 55 w 94"/>
                  <a:gd name="T69" fmla="*/ 66 h 123"/>
                  <a:gd name="T70" fmla="*/ 68 w 94"/>
                  <a:gd name="T71" fmla="*/ 60 h 123"/>
                  <a:gd name="T72" fmla="*/ 74 w 94"/>
                  <a:gd name="T73" fmla="*/ 52 h 123"/>
                  <a:gd name="T74" fmla="*/ 75 w 94"/>
                  <a:gd name="T75" fmla="*/ 4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4" h="123">
                    <a:moveTo>
                      <a:pt x="2" y="92"/>
                    </a:moveTo>
                    <a:lnTo>
                      <a:pt x="20" y="90"/>
                    </a:lnTo>
                    <a:lnTo>
                      <a:pt x="22" y="96"/>
                    </a:lnTo>
                    <a:lnTo>
                      <a:pt x="25" y="101"/>
                    </a:lnTo>
                    <a:lnTo>
                      <a:pt x="29" y="105"/>
                    </a:lnTo>
                    <a:lnTo>
                      <a:pt x="33" y="107"/>
                    </a:lnTo>
                    <a:lnTo>
                      <a:pt x="38" y="108"/>
                    </a:lnTo>
                    <a:lnTo>
                      <a:pt x="44" y="110"/>
                    </a:lnTo>
                    <a:lnTo>
                      <a:pt x="51" y="108"/>
                    </a:lnTo>
                    <a:lnTo>
                      <a:pt x="58" y="106"/>
                    </a:lnTo>
                    <a:lnTo>
                      <a:pt x="64" y="104"/>
                    </a:lnTo>
                    <a:lnTo>
                      <a:pt x="67" y="99"/>
                    </a:lnTo>
                    <a:lnTo>
                      <a:pt x="70" y="93"/>
                    </a:lnTo>
                    <a:lnTo>
                      <a:pt x="72" y="86"/>
                    </a:lnTo>
                    <a:lnTo>
                      <a:pt x="75" y="77"/>
                    </a:lnTo>
                    <a:lnTo>
                      <a:pt x="75" y="69"/>
                    </a:lnTo>
                    <a:lnTo>
                      <a:pt x="75" y="67"/>
                    </a:lnTo>
                    <a:lnTo>
                      <a:pt x="75" y="65"/>
                    </a:lnTo>
                    <a:lnTo>
                      <a:pt x="71" y="70"/>
                    </a:lnTo>
                    <a:lnTo>
                      <a:pt x="67" y="73"/>
                    </a:lnTo>
                    <a:lnTo>
                      <a:pt x="61" y="77"/>
                    </a:lnTo>
                    <a:lnTo>
                      <a:pt x="55" y="79"/>
                    </a:lnTo>
                    <a:lnTo>
                      <a:pt x="48" y="81"/>
                    </a:lnTo>
                    <a:lnTo>
                      <a:pt x="42" y="81"/>
                    </a:lnTo>
                    <a:lnTo>
                      <a:pt x="25" y="78"/>
                    </a:lnTo>
                    <a:lnTo>
                      <a:pt x="12" y="70"/>
                    </a:lnTo>
                    <a:lnTo>
                      <a:pt x="3" y="58"/>
                    </a:lnTo>
                    <a:lnTo>
                      <a:pt x="0" y="41"/>
                    </a:lnTo>
                    <a:lnTo>
                      <a:pt x="3" y="25"/>
                    </a:lnTo>
                    <a:lnTo>
                      <a:pt x="12" y="12"/>
                    </a:lnTo>
                    <a:lnTo>
                      <a:pt x="28" y="3"/>
                    </a:lnTo>
                    <a:lnTo>
                      <a:pt x="45" y="0"/>
                    </a:lnTo>
                    <a:lnTo>
                      <a:pt x="58" y="2"/>
                    </a:lnTo>
                    <a:lnTo>
                      <a:pt x="71" y="7"/>
                    </a:lnTo>
                    <a:lnTo>
                      <a:pt x="78" y="12"/>
                    </a:lnTo>
                    <a:lnTo>
                      <a:pt x="84" y="18"/>
                    </a:lnTo>
                    <a:lnTo>
                      <a:pt x="88" y="25"/>
                    </a:lnTo>
                    <a:lnTo>
                      <a:pt x="93" y="38"/>
                    </a:lnTo>
                    <a:lnTo>
                      <a:pt x="94" y="59"/>
                    </a:lnTo>
                    <a:lnTo>
                      <a:pt x="93" y="79"/>
                    </a:lnTo>
                    <a:lnTo>
                      <a:pt x="88" y="95"/>
                    </a:lnTo>
                    <a:lnTo>
                      <a:pt x="81" y="107"/>
                    </a:lnTo>
                    <a:lnTo>
                      <a:pt x="71" y="116"/>
                    </a:lnTo>
                    <a:lnTo>
                      <a:pt x="58" y="122"/>
                    </a:lnTo>
                    <a:lnTo>
                      <a:pt x="42" y="123"/>
                    </a:lnTo>
                    <a:lnTo>
                      <a:pt x="26" y="122"/>
                    </a:lnTo>
                    <a:lnTo>
                      <a:pt x="15" y="114"/>
                    </a:lnTo>
                    <a:lnTo>
                      <a:pt x="6" y="105"/>
                    </a:lnTo>
                    <a:lnTo>
                      <a:pt x="2" y="92"/>
                    </a:lnTo>
                    <a:close/>
                    <a:moveTo>
                      <a:pt x="75" y="41"/>
                    </a:moveTo>
                    <a:lnTo>
                      <a:pt x="74" y="30"/>
                    </a:lnTo>
                    <a:lnTo>
                      <a:pt x="68" y="22"/>
                    </a:lnTo>
                    <a:lnTo>
                      <a:pt x="64" y="18"/>
                    </a:lnTo>
                    <a:lnTo>
                      <a:pt x="59" y="16"/>
                    </a:lnTo>
                    <a:lnTo>
                      <a:pt x="54" y="14"/>
                    </a:lnTo>
                    <a:lnTo>
                      <a:pt x="48" y="14"/>
                    </a:lnTo>
                    <a:lnTo>
                      <a:pt x="42" y="14"/>
                    </a:lnTo>
                    <a:lnTo>
                      <a:pt x="36" y="17"/>
                    </a:lnTo>
                    <a:lnTo>
                      <a:pt x="31" y="19"/>
                    </a:lnTo>
                    <a:lnTo>
                      <a:pt x="26" y="22"/>
                    </a:lnTo>
                    <a:lnTo>
                      <a:pt x="20" y="31"/>
                    </a:lnTo>
                    <a:lnTo>
                      <a:pt x="19" y="42"/>
                    </a:lnTo>
                    <a:lnTo>
                      <a:pt x="19" y="49"/>
                    </a:lnTo>
                    <a:lnTo>
                      <a:pt x="22" y="55"/>
                    </a:lnTo>
                    <a:lnTo>
                      <a:pt x="26" y="60"/>
                    </a:lnTo>
                    <a:lnTo>
                      <a:pt x="31" y="63"/>
                    </a:lnTo>
                    <a:lnTo>
                      <a:pt x="35" y="65"/>
                    </a:lnTo>
                    <a:lnTo>
                      <a:pt x="41" y="66"/>
                    </a:lnTo>
                    <a:lnTo>
                      <a:pt x="48" y="67"/>
                    </a:lnTo>
                    <a:lnTo>
                      <a:pt x="55" y="66"/>
                    </a:lnTo>
                    <a:lnTo>
                      <a:pt x="62" y="64"/>
                    </a:lnTo>
                    <a:lnTo>
                      <a:pt x="68" y="60"/>
                    </a:lnTo>
                    <a:lnTo>
                      <a:pt x="71" y="57"/>
                    </a:lnTo>
                    <a:lnTo>
                      <a:pt x="74" y="52"/>
                    </a:lnTo>
                    <a:lnTo>
                      <a:pt x="75" y="47"/>
                    </a:lnTo>
                    <a:lnTo>
                      <a:pt x="75" y="4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69" name="Freeform 1209"/>
              <p:cNvSpPr>
                <a:spLocks/>
              </p:cNvSpPr>
              <p:nvPr/>
            </p:nvSpPr>
            <p:spPr bwMode="auto">
              <a:xfrm>
                <a:off x="1262" y="1524"/>
                <a:ext cx="48" cy="88"/>
              </a:xfrm>
              <a:custGeom>
                <a:avLst/>
                <a:gdLst>
                  <a:gd name="T0" fmla="*/ 0 w 97"/>
                  <a:gd name="T1" fmla="*/ 88 h 88"/>
                  <a:gd name="T2" fmla="*/ 38 w 97"/>
                  <a:gd name="T3" fmla="*/ 43 h 88"/>
                  <a:gd name="T4" fmla="*/ 3 w 97"/>
                  <a:gd name="T5" fmla="*/ 0 h 88"/>
                  <a:gd name="T6" fmla="*/ 26 w 97"/>
                  <a:gd name="T7" fmla="*/ 0 h 88"/>
                  <a:gd name="T8" fmla="*/ 42 w 97"/>
                  <a:gd name="T9" fmla="*/ 20 h 88"/>
                  <a:gd name="T10" fmla="*/ 46 w 97"/>
                  <a:gd name="T11" fmla="*/ 25 h 88"/>
                  <a:gd name="T12" fmla="*/ 49 w 97"/>
                  <a:gd name="T13" fmla="*/ 30 h 88"/>
                  <a:gd name="T14" fmla="*/ 53 w 97"/>
                  <a:gd name="T15" fmla="*/ 25 h 88"/>
                  <a:gd name="T16" fmla="*/ 56 w 97"/>
                  <a:gd name="T17" fmla="*/ 21 h 88"/>
                  <a:gd name="T18" fmla="*/ 74 w 97"/>
                  <a:gd name="T19" fmla="*/ 0 h 88"/>
                  <a:gd name="T20" fmla="*/ 97 w 97"/>
                  <a:gd name="T21" fmla="*/ 0 h 88"/>
                  <a:gd name="T22" fmla="*/ 61 w 97"/>
                  <a:gd name="T23" fmla="*/ 43 h 88"/>
                  <a:gd name="T24" fmla="*/ 95 w 97"/>
                  <a:gd name="T25" fmla="*/ 88 h 88"/>
                  <a:gd name="T26" fmla="*/ 72 w 97"/>
                  <a:gd name="T27" fmla="*/ 88 h 88"/>
                  <a:gd name="T28" fmla="*/ 52 w 97"/>
                  <a:gd name="T29" fmla="*/ 62 h 88"/>
                  <a:gd name="T30" fmla="*/ 49 w 97"/>
                  <a:gd name="T31" fmla="*/ 58 h 88"/>
                  <a:gd name="T32" fmla="*/ 23 w 97"/>
                  <a:gd name="T33" fmla="*/ 88 h 88"/>
                  <a:gd name="T34" fmla="*/ 0 w 97"/>
                  <a:gd name="T35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7" h="88">
                    <a:moveTo>
                      <a:pt x="0" y="88"/>
                    </a:moveTo>
                    <a:lnTo>
                      <a:pt x="38" y="43"/>
                    </a:lnTo>
                    <a:lnTo>
                      <a:pt x="3" y="0"/>
                    </a:lnTo>
                    <a:lnTo>
                      <a:pt x="26" y="0"/>
                    </a:lnTo>
                    <a:lnTo>
                      <a:pt x="42" y="20"/>
                    </a:lnTo>
                    <a:lnTo>
                      <a:pt x="46" y="2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56" y="21"/>
                    </a:lnTo>
                    <a:lnTo>
                      <a:pt x="74" y="0"/>
                    </a:lnTo>
                    <a:lnTo>
                      <a:pt x="97" y="0"/>
                    </a:lnTo>
                    <a:lnTo>
                      <a:pt x="61" y="43"/>
                    </a:lnTo>
                    <a:lnTo>
                      <a:pt x="95" y="88"/>
                    </a:lnTo>
                    <a:lnTo>
                      <a:pt x="72" y="88"/>
                    </a:lnTo>
                    <a:lnTo>
                      <a:pt x="52" y="62"/>
                    </a:lnTo>
                    <a:lnTo>
                      <a:pt x="49" y="58"/>
                    </a:lnTo>
                    <a:lnTo>
                      <a:pt x="23" y="88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70" name="Freeform 1210"/>
              <p:cNvSpPr>
                <a:spLocks/>
              </p:cNvSpPr>
              <p:nvPr/>
            </p:nvSpPr>
            <p:spPr bwMode="auto">
              <a:xfrm>
                <a:off x="1321" y="1490"/>
                <a:ext cx="26" cy="122"/>
              </a:xfrm>
              <a:custGeom>
                <a:avLst/>
                <a:gdLst>
                  <a:gd name="T0" fmla="*/ 54 w 54"/>
                  <a:gd name="T1" fmla="*/ 122 h 122"/>
                  <a:gd name="T2" fmla="*/ 33 w 54"/>
                  <a:gd name="T3" fmla="*/ 122 h 122"/>
                  <a:gd name="T4" fmla="*/ 33 w 54"/>
                  <a:gd name="T5" fmla="*/ 28 h 122"/>
                  <a:gd name="T6" fmla="*/ 28 w 54"/>
                  <a:gd name="T7" fmla="*/ 32 h 122"/>
                  <a:gd name="T8" fmla="*/ 18 w 54"/>
                  <a:gd name="T9" fmla="*/ 37 h 122"/>
                  <a:gd name="T10" fmla="*/ 9 w 54"/>
                  <a:gd name="T11" fmla="*/ 42 h 122"/>
                  <a:gd name="T12" fmla="*/ 0 w 54"/>
                  <a:gd name="T13" fmla="*/ 45 h 122"/>
                  <a:gd name="T14" fmla="*/ 0 w 54"/>
                  <a:gd name="T15" fmla="*/ 30 h 122"/>
                  <a:gd name="T16" fmla="*/ 13 w 54"/>
                  <a:gd name="T17" fmla="*/ 24 h 122"/>
                  <a:gd name="T18" fmla="*/ 26 w 54"/>
                  <a:gd name="T19" fmla="*/ 17 h 122"/>
                  <a:gd name="T20" fmla="*/ 32 w 54"/>
                  <a:gd name="T21" fmla="*/ 11 h 122"/>
                  <a:gd name="T22" fmla="*/ 38 w 54"/>
                  <a:gd name="T23" fmla="*/ 6 h 122"/>
                  <a:gd name="T24" fmla="*/ 41 w 54"/>
                  <a:gd name="T25" fmla="*/ 0 h 122"/>
                  <a:gd name="T26" fmla="*/ 54 w 54"/>
                  <a:gd name="T27" fmla="*/ 0 h 122"/>
                  <a:gd name="T28" fmla="*/ 54 w 54"/>
                  <a:gd name="T29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122">
                    <a:moveTo>
                      <a:pt x="54" y="122"/>
                    </a:moveTo>
                    <a:lnTo>
                      <a:pt x="33" y="122"/>
                    </a:lnTo>
                    <a:lnTo>
                      <a:pt x="33" y="28"/>
                    </a:lnTo>
                    <a:lnTo>
                      <a:pt x="28" y="32"/>
                    </a:lnTo>
                    <a:lnTo>
                      <a:pt x="18" y="37"/>
                    </a:lnTo>
                    <a:lnTo>
                      <a:pt x="9" y="42"/>
                    </a:lnTo>
                    <a:lnTo>
                      <a:pt x="0" y="45"/>
                    </a:lnTo>
                    <a:lnTo>
                      <a:pt x="0" y="30"/>
                    </a:lnTo>
                    <a:lnTo>
                      <a:pt x="13" y="24"/>
                    </a:lnTo>
                    <a:lnTo>
                      <a:pt x="26" y="17"/>
                    </a:lnTo>
                    <a:lnTo>
                      <a:pt x="32" y="11"/>
                    </a:lnTo>
                    <a:lnTo>
                      <a:pt x="38" y="6"/>
                    </a:lnTo>
                    <a:lnTo>
                      <a:pt x="41" y="0"/>
                    </a:lnTo>
                    <a:lnTo>
                      <a:pt x="54" y="0"/>
                    </a:lnTo>
                    <a:lnTo>
                      <a:pt x="54" y="12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71" name="Freeform 1211"/>
              <p:cNvSpPr>
                <a:spLocks noEditPoints="1"/>
              </p:cNvSpPr>
              <p:nvPr/>
            </p:nvSpPr>
            <p:spPr bwMode="auto">
              <a:xfrm>
                <a:off x="1370" y="1490"/>
                <a:ext cx="47" cy="123"/>
              </a:xfrm>
              <a:custGeom>
                <a:avLst/>
                <a:gdLst>
                  <a:gd name="T0" fmla="*/ 0 w 94"/>
                  <a:gd name="T1" fmla="*/ 61 h 123"/>
                  <a:gd name="T2" fmla="*/ 1 w 94"/>
                  <a:gd name="T3" fmla="*/ 42 h 123"/>
                  <a:gd name="T4" fmla="*/ 4 w 94"/>
                  <a:gd name="T5" fmla="*/ 26 h 123"/>
                  <a:gd name="T6" fmla="*/ 11 w 94"/>
                  <a:gd name="T7" fmla="*/ 16 h 123"/>
                  <a:gd name="T8" fmla="*/ 20 w 94"/>
                  <a:gd name="T9" fmla="*/ 7 h 123"/>
                  <a:gd name="T10" fmla="*/ 32 w 94"/>
                  <a:gd name="T11" fmla="*/ 2 h 123"/>
                  <a:gd name="T12" fmla="*/ 46 w 94"/>
                  <a:gd name="T13" fmla="*/ 0 h 123"/>
                  <a:gd name="T14" fmla="*/ 55 w 94"/>
                  <a:gd name="T15" fmla="*/ 1 h 123"/>
                  <a:gd name="T16" fmla="*/ 62 w 94"/>
                  <a:gd name="T17" fmla="*/ 2 h 123"/>
                  <a:gd name="T18" fmla="*/ 68 w 94"/>
                  <a:gd name="T19" fmla="*/ 5 h 123"/>
                  <a:gd name="T20" fmla="*/ 73 w 94"/>
                  <a:gd name="T21" fmla="*/ 7 h 123"/>
                  <a:gd name="T22" fmla="*/ 78 w 94"/>
                  <a:gd name="T23" fmla="*/ 11 h 123"/>
                  <a:gd name="T24" fmla="*/ 82 w 94"/>
                  <a:gd name="T25" fmla="*/ 16 h 123"/>
                  <a:gd name="T26" fmla="*/ 86 w 94"/>
                  <a:gd name="T27" fmla="*/ 24 h 123"/>
                  <a:gd name="T28" fmla="*/ 91 w 94"/>
                  <a:gd name="T29" fmla="*/ 34 h 123"/>
                  <a:gd name="T30" fmla="*/ 94 w 94"/>
                  <a:gd name="T31" fmla="*/ 46 h 123"/>
                  <a:gd name="T32" fmla="*/ 94 w 94"/>
                  <a:gd name="T33" fmla="*/ 61 h 123"/>
                  <a:gd name="T34" fmla="*/ 92 w 94"/>
                  <a:gd name="T35" fmla="*/ 81 h 123"/>
                  <a:gd name="T36" fmla="*/ 89 w 94"/>
                  <a:gd name="T37" fmla="*/ 96 h 123"/>
                  <a:gd name="T38" fmla="*/ 82 w 94"/>
                  <a:gd name="T39" fmla="*/ 108 h 123"/>
                  <a:gd name="T40" fmla="*/ 73 w 94"/>
                  <a:gd name="T41" fmla="*/ 117 h 123"/>
                  <a:gd name="T42" fmla="*/ 62 w 94"/>
                  <a:gd name="T43" fmla="*/ 122 h 123"/>
                  <a:gd name="T44" fmla="*/ 46 w 94"/>
                  <a:gd name="T45" fmla="*/ 123 h 123"/>
                  <a:gd name="T46" fmla="*/ 27 w 94"/>
                  <a:gd name="T47" fmla="*/ 121 h 123"/>
                  <a:gd name="T48" fmla="*/ 14 w 94"/>
                  <a:gd name="T49" fmla="*/ 112 h 123"/>
                  <a:gd name="T50" fmla="*/ 6 w 94"/>
                  <a:gd name="T51" fmla="*/ 99 h 123"/>
                  <a:gd name="T52" fmla="*/ 1 w 94"/>
                  <a:gd name="T53" fmla="*/ 82 h 123"/>
                  <a:gd name="T54" fmla="*/ 0 w 94"/>
                  <a:gd name="T55" fmla="*/ 61 h 123"/>
                  <a:gd name="T56" fmla="*/ 19 w 94"/>
                  <a:gd name="T57" fmla="*/ 61 h 123"/>
                  <a:gd name="T58" fmla="*/ 19 w 94"/>
                  <a:gd name="T59" fmla="*/ 79 h 123"/>
                  <a:gd name="T60" fmla="*/ 21 w 94"/>
                  <a:gd name="T61" fmla="*/ 92 h 123"/>
                  <a:gd name="T62" fmla="*/ 26 w 94"/>
                  <a:gd name="T63" fmla="*/ 100 h 123"/>
                  <a:gd name="T64" fmla="*/ 30 w 94"/>
                  <a:gd name="T65" fmla="*/ 105 h 123"/>
                  <a:gd name="T66" fmla="*/ 36 w 94"/>
                  <a:gd name="T67" fmla="*/ 107 h 123"/>
                  <a:gd name="T68" fmla="*/ 40 w 94"/>
                  <a:gd name="T69" fmla="*/ 108 h 123"/>
                  <a:gd name="T70" fmla="*/ 46 w 94"/>
                  <a:gd name="T71" fmla="*/ 110 h 123"/>
                  <a:gd name="T72" fmla="*/ 52 w 94"/>
                  <a:gd name="T73" fmla="*/ 108 h 123"/>
                  <a:gd name="T74" fmla="*/ 57 w 94"/>
                  <a:gd name="T75" fmla="*/ 107 h 123"/>
                  <a:gd name="T76" fmla="*/ 62 w 94"/>
                  <a:gd name="T77" fmla="*/ 104 h 123"/>
                  <a:gd name="T78" fmla="*/ 66 w 94"/>
                  <a:gd name="T79" fmla="*/ 100 h 123"/>
                  <a:gd name="T80" fmla="*/ 72 w 94"/>
                  <a:gd name="T81" fmla="*/ 92 h 123"/>
                  <a:gd name="T82" fmla="*/ 75 w 94"/>
                  <a:gd name="T83" fmla="*/ 79 h 123"/>
                  <a:gd name="T84" fmla="*/ 75 w 94"/>
                  <a:gd name="T85" fmla="*/ 61 h 123"/>
                  <a:gd name="T86" fmla="*/ 75 w 94"/>
                  <a:gd name="T87" fmla="*/ 45 h 123"/>
                  <a:gd name="T88" fmla="*/ 72 w 94"/>
                  <a:gd name="T89" fmla="*/ 32 h 123"/>
                  <a:gd name="T90" fmla="*/ 68 w 94"/>
                  <a:gd name="T91" fmla="*/ 24 h 123"/>
                  <a:gd name="T92" fmla="*/ 63 w 94"/>
                  <a:gd name="T93" fmla="*/ 19 h 123"/>
                  <a:gd name="T94" fmla="*/ 57 w 94"/>
                  <a:gd name="T95" fmla="*/ 17 h 123"/>
                  <a:gd name="T96" fmla="*/ 53 w 94"/>
                  <a:gd name="T97" fmla="*/ 14 h 123"/>
                  <a:gd name="T98" fmla="*/ 46 w 94"/>
                  <a:gd name="T99" fmla="*/ 14 h 123"/>
                  <a:gd name="T100" fmla="*/ 40 w 94"/>
                  <a:gd name="T101" fmla="*/ 14 h 123"/>
                  <a:gd name="T102" fmla="*/ 36 w 94"/>
                  <a:gd name="T103" fmla="*/ 17 h 123"/>
                  <a:gd name="T104" fmla="*/ 32 w 94"/>
                  <a:gd name="T105" fmla="*/ 19 h 123"/>
                  <a:gd name="T106" fmla="*/ 27 w 94"/>
                  <a:gd name="T107" fmla="*/ 23 h 123"/>
                  <a:gd name="T108" fmla="*/ 21 w 94"/>
                  <a:gd name="T109" fmla="*/ 31 h 123"/>
                  <a:gd name="T110" fmla="*/ 19 w 94"/>
                  <a:gd name="T111" fmla="*/ 45 h 123"/>
                  <a:gd name="T112" fmla="*/ 19 w 94"/>
                  <a:gd name="T113" fmla="*/ 6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123">
                    <a:moveTo>
                      <a:pt x="0" y="61"/>
                    </a:moveTo>
                    <a:lnTo>
                      <a:pt x="1" y="42"/>
                    </a:lnTo>
                    <a:lnTo>
                      <a:pt x="4" y="26"/>
                    </a:lnTo>
                    <a:lnTo>
                      <a:pt x="11" y="16"/>
                    </a:lnTo>
                    <a:lnTo>
                      <a:pt x="20" y="7"/>
                    </a:lnTo>
                    <a:lnTo>
                      <a:pt x="32" y="2"/>
                    </a:lnTo>
                    <a:lnTo>
                      <a:pt x="46" y="0"/>
                    </a:lnTo>
                    <a:lnTo>
                      <a:pt x="55" y="1"/>
                    </a:lnTo>
                    <a:lnTo>
                      <a:pt x="62" y="2"/>
                    </a:lnTo>
                    <a:lnTo>
                      <a:pt x="68" y="5"/>
                    </a:lnTo>
                    <a:lnTo>
                      <a:pt x="73" y="7"/>
                    </a:lnTo>
                    <a:lnTo>
                      <a:pt x="78" y="11"/>
                    </a:lnTo>
                    <a:lnTo>
                      <a:pt x="82" y="16"/>
                    </a:lnTo>
                    <a:lnTo>
                      <a:pt x="86" y="24"/>
                    </a:lnTo>
                    <a:lnTo>
                      <a:pt x="91" y="34"/>
                    </a:lnTo>
                    <a:lnTo>
                      <a:pt x="94" y="46"/>
                    </a:lnTo>
                    <a:lnTo>
                      <a:pt x="94" y="61"/>
                    </a:lnTo>
                    <a:lnTo>
                      <a:pt x="92" y="81"/>
                    </a:lnTo>
                    <a:lnTo>
                      <a:pt x="89" y="96"/>
                    </a:lnTo>
                    <a:lnTo>
                      <a:pt x="82" y="108"/>
                    </a:lnTo>
                    <a:lnTo>
                      <a:pt x="73" y="117"/>
                    </a:lnTo>
                    <a:lnTo>
                      <a:pt x="62" y="122"/>
                    </a:lnTo>
                    <a:lnTo>
                      <a:pt x="46" y="123"/>
                    </a:lnTo>
                    <a:lnTo>
                      <a:pt x="27" y="121"/>
                    </a:lnTo>
                    <a:lnTo>
                      <a:pt x="14" y="112"/>
                    </a:lnTo>
                    <a:lnTo>
                      <a:pt x="6" y="99"/>
                    </a:lnTo>
                    <a:lnTo>
                      <a:pt x="1" y="82"/>
                    </a:lnTo>
                    <a:lnTo>
                      <a:pt x="0" y="61"/>
                    </a:lnTo>
                    <a:close/>
                    <a:moveTo>
                      <a:pt x="19" y="61"/>
                    </a:moveTo>
                    <a:lnTo>
                      <a:pt x="19" y="79"/>
                    </a:lnTo>
                    <a:lnTo>
                      <a:pt x="21" y="92"/>
                    </a:lnTo>
                    <a:lnTo>
                      <a:pt x="26" y="100"/>
                    </a:lnTo>
                    <a:lnTo>
                      <a:pt x="30" y="105"/>
                    </a:lnTo>
                    <a:lnTo>
                      <a:pt x="36" y="107"/>
                    </a:lnTo>
                    <a:lnTo>
                      <a:pt x="40" y="108"/>
                    </a:lnTo>
                    <a:lnTo>
                      <a:pt x="46" y="110"/>
                    </a:lnTo>
                    <a:lnTo>
                      <a:pt x="52" y="108"/>
                    </a:lnTo>
                    <a:lnTo>
                      <a:pt x="57" y="107"/>
                    </a:lnTo>
                    <a:lnTo>
                      <a:pt x="62" y="104"/>
                    </a:lnTo>
                    <a:lnTo>
                      <a:pt x="66" y="100"/>
                    </a:lnTo>
                    <a:lnTo>
                      <a:pt x="72" y="92"/>
                    </a:lnTo>
                    <a:lnTo>
                      <a:pt x="75" y="79"/>
                    </a:lnTo>
                    <a:lnTo>
                      <a:pt x="75" y="61"/>
                    </a:lnTo>
                    <a:lnTo>
                      <a:pt x="75" y="45"/>
                    </a:lnTo>
                    <a:lnTo>
                      <a:pt x="72" y="32"/>
                    </a:lnTo>
                    <a:lnTo>
                      <a:pt x="68" y="24"/>
                    </a:lnTo>
                    <a:lnTo>
                      <a:pt x="63" y="19"/>
                    </a:lnTo>
                    <a:lnTo>
                      <a:pt x="57" y="17"/>
                    </a:lnTo>
                    <a:lnTo>
                      <a:pt x="53" y="14"/>
                    </a:lnTo>
                    <a:lnTo>
                      <a:pt x="46" y="14"/>
                    </a:lnTo>
                    <a:lnTo>
                      <a:pt x="40" y="14"/>
                    </a:lnTo>
                    <a:lnTo>
                      <a:pt x="36" y="17"/>
                    </a:lnTo>
                    <a:lnTo>
                      <a:pt x="32" y="19"/>
                    </a:lnTo>
                    <a:lnTo>
                      <a:pt x="27" y="23"/>
                    </a:lnTo>
                    <a:lnTo>
                      <a:pt x="21" y="31"/>
                    </a:lnTo>
                    <a:lnTo>
                      <a:pt x="19" y="45"/>
                    </a:lnTo>
                    <a:lnTo>
                      <a:pt x="19" y="61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72" name="Rectangle 1212"/>
              <p:cNvSpPr>
                <a:spLocks noChangeArrowheads="1"/>
              </p:cNvSpPr>
              <p:nvPr/>
            </p:nvSpPr>
            <p:spPr bwMode="auto">
              <a:xfrm>
                <a:off x="1428" y="1491"/>
                <a:ext cx="19" cy="10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73" name="Freeform 1213"/>
              <p:cNvSpPr>
                <a:spLocks noEditPoints="1"/>
              </p:cNvSpPr>
              <p:nvPr/>
            </p:nvSpPr>
            <p:spPr bwMode="auto">
              <a:xfrm>
                <a:off x="1451" y="1442"/>
                <a:ext cx="34" cy="86"/>
              </a:xfrm>
              <a:custGeom>
                <a:avLst/>
                <a:gdLst>
                  <a:gd name="T0" fmla="*/ 54 w 68"/>
                  <a:gd name="T1" fmla="*/ 24 h 86"/>
                  <a:gd name="T2" fmla="*/ 49 w 68"/>
                  <a:gd name="T3" fmla="*/ 14 h 86"/>
                  <a:gd name="T4" fmla="*/ 42 w 68"/>
                  <a:gd name="T5" fmla="*/ 10 h 86"/>
                  <a:gd name="T6" fmla="*/ 32 w 68"/>
                  <a:gd name="T7" fmla="*/ 10 h 86"/>
                  <a:gd name="T8" fmla="*/ 22 w 68"/>
                  <a:gd name="T9" fmla="*/ 17 h 86"/>
                  <a:gd name="T10" fmla="*/ 16 w 68"/>
                  <a:gd name="T11" fmla="*/ 27 h 86"/>
                  <a:gd name="T12" fmla="*/ 15 w 68"/>
                  <a:gd name="T13" fmla="*/ 41 h 86"/>
                  <a:gd name="T14" fmla="*/ 25 w 68"/>
                  <a:gd name="T15" fmla="*/ 32 h 86"/>
                  <a:gd name="T16" fmla="*/ 39 w 68"/>
                  <a:gd name="T17" fmla="*/ 30 h 86"/>
                  <a:gd name="T18" fmla="*/ 54 w 68"/>
                  <a:gd name="T19" fmla="*/ 33 h 86"/>
                  <a:gd name="T20" fmla="*/ 67 w 68"/>
                  <a:gd name="T21" fmla="*/ 47 h 86"/>
                  <a:gd name="T22" fmla="*/ 68 w 68"/>
                  <a:gd name="T23" fmla="*/ 65 h 86"/>
                  <a:gd name="T24" fmla="*/ 61 w 68"/>
                  <a:gd name="T25" fmla="*/ 77 h 86"/>
                  <a:gd name="T26" fmla="*/ 54 w 68"/>
                  <a:gd name="T27" fmla="*/ 83 h 86"/>
                  <a:gd name="T28" fmla="*/ 42 w 68"/>
                  <a:gd name="T29" fmla="*/ 86 h 86"/>
                  <a:gd name="T30" fmla="*/ 22 w 68"/>
                  <a:gd name="T31" fmla="*/ 84 h 86"/>
                  <a:gd name="T32" fmla="*/ 5 w 68"/>
                  <a:gd name="T33" fmla="*/ 70 h 86"/>
                  <a:gd name="T34" fmla="*/ 0 w 68"/>
                  <a:gd name="T35" fmla="*/ 45 h 86"/>
                  <a:gd name="T36" fmla="*/ 6 w 68"/>
                  <a:gd name="T37" fmla="*/ 19 h 86"/>
                  <a:gd name="T38" fmla="*/ 23 w 68"/>
                  <a:gd name="T39" fmla="*/ 2 h 86"/>
                  <a:gd name="T40" fmla="*/ 45 w 68"/>
                  <a:gd name="T41" fmla="*/ 1 h 86"/>
                  <a:gd name="T42" fmla="*/ 58 w 68"/>
                  <a:gd name="T43" fmla="*/ 6 h 86"/>
                  <a:gd name="T44" fmla="*/ 65 w 68"/>
                  <a:gd name="T45" fmla="*/ 17 h 86"/>
                  <a:gd name="T46" fmla="*/ 15 w 68"/>
                  <a:gd name="T47" fmla="*/ 58 h 86"/>
                  <a:gd name="T48" fmla="*/ 18 w 68"/>
                  <a:gd name="T49" fmla="*/ 67 h 86"/>
                  <a:gd name="T50" fmla="*/ 25 w 68"/>
                  <a:gd name="T51" fmla="*/ 74 h 86"/>
                  <a:gd name="T52" fmla="*/ 35 w 68"/>
                  <a:gd name="T53" fmla="*/ 77 h 86"/>
                  <a:gd name="T54" fmla="*/ 46 w 68"/>
                  <a:gd name="T55" fmla="*/ 74 h 86"/>
                  <a:gd name="T56" fmla="*/ 52 w 68"/>
                  <a:gd name="T57" fmla="*/ 67 h 86"/>
                  <a:gd name="T58" fmla="*/ 55 w 68"/>
                  <a:gd name="T59" fmla="*/ 58 h 86"/>
                  <a:gd name="T60" fmla="*/ 54 w 68"/>
                  <a:gd name="T61" fmla="*/ 48 h 86"/>
                  <a:gd name="T62" fmla="*/ 46 w 68"/>
                  <a:gd name="T63" fmla="*/ 42 h 86"/>
                  <a:gd name="T64" fmla="*/ 35 w 68"/>
                  <a:gd name="T65" fmla="*/ 39 h 86"/>
                  <a:gd name="T66" fmla="*/ 25 w 68"/>
                  <a:gd name="T67" fmla="*/ 42 h 86"/>
                  <a:gd name="T68" fmla="*/ 16 w 68"/>
                  <a:gd name="T69" fmla="*/ 48 h 86"/>
                  <a:gd name="T70" fmla="*/ 15 w 68"/>
                  <a:gd name="T71" fmla="*/ 5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8" h="86">
                    <a:moveTo>
                      <a:pt x="67" y="23"/>
                    </a:moveTo>
                    <a:lnTo>
                      <a:pt x="54" y="24"/>
                    </a:lnTo>
                    <a:lnTo>
                      <a:pt x="52" y="18"/>
                    </a:lnTo>
                    <a:lnTo>
                      <a:pt x="49" y="14"/>
                    </a:lnTo>
                    <a:lnTo>
                      <a:pt x="45" y="12"/>
                    </a:lnTo>
                    <a:lnTo>
                      <a:pt x="42" y="10"/>
                    </a:lnTo>
                    <a:lnTo>
                      <a:pt x="36" y="10"/>
                    </a:lnTo>
                    <a:lnTo>
                      <a:pt x="32" y="10"/>
                    </a:lnTo>
                    <a:lnTo>
                      <a:pt x="26" y="13"/>
                    </a:lnTo>
                    <a:lnTo>
                      <a:pt x="22" y="17"/>
                    </a:lnTo>
                    <a:lnTo>
                      <a:pt x="18" y="23"/>
                    </a:lnTo>
                    <a:lnTo>
                      <a:pt x="16" y="27"/>
                    </a:lnTo>
                    <a:lnTo>
                      <a:pt x="15" y="33"/>
                    </a:lnTo>
                    <a:lnTo>
                      <a:pt x="15" y="41"/>
                    </a:lnTo>
                    <a:lnTo>
                      <a:pt x="19" y="36"/>
                    </a:lnTo>
                    <a:lnTo>
                      <a:pt x="25" y="32"/>
                    </a:lnTo>
                    <a:lnTo>
                      <a:pt x="32" y="31"/>
                    </a:lnTo>
                    <a:lnTo>
                      <a:pt x="39" y="30"/>
                    </a:lnTo>
                    <a:lnTo>
                      <a:pt x="46" y="31"/>
                    </a:lnTo>
                    <a:lnTo>
                      <a:pt x="54" y="33"/>
                    </a:lnTo>
                    <a:lnTo>
                      <a:pt x="59" y="37"/>
                    </a:lnTo>
                    <a:lnTo>
                      <a:pt x="67" y="47"/>
                    </a:lnTo>
                    <a:lnTo>
                      <a:pt x="68" y="58"/>
                    </a:lnTo>
                    <a:lnTo>
                      <a:pt x="68" y="65"/>
                    </a:lnTo>
                    <a:lnTo>
                      <a:pt x="64" y="72"/>
                    </a:lnTo>
                    <a:lnTo>
                      <a:pt x="61" y="77"/>
                    </a:lnTo>
                    <a:lnTo>
                      <a:pt x="58" y="80"/>
                    </a:lnTo>
                    <a:lnTo>
                      <a:pt x="54" y="83"/>
                    </a:lnTo>
                    <a:lnTo>
                      <a:pt x="48" y="85"/>
                    </a:lnTo>
                    <a:lnTo>
                      <a:pt x="42" y="86"/>
                    </a:lnTo>
                    <a:lnTo>
                      <a:pt x="36" y="86"/>
                    </a:lnTo>
                    <a:lnTo>
                      <a:pt x="22" y="84"/>
                    </a:lnTo>
                    <a:lnTo>
                      <a:pt x="10" y="77"/>
                    </a:lnTo>
                    <a:lnTo>
                      <a:pt x="5" y="70"/>
                    </a:lnTo>
                    <a:lnTo>
                      <a:pt x="2" y="59"/>
                    </a:lnTo>
                    <a:lnTo>
                      <a:pt x="0" y="45"/>
                    </a:lnTo>
                    <a:lnTo>
                      <a:pt x="2" y="31"/>
                    </a:lnTo>
                    <a:lnTo>
                      <a:pt x="6" y="19"/>
                    </a:lnTo>
                    <a:lnTo>
                      <a:pt x="12" y="10"/>
                    </a:lnTo>
                    <a:lnTo>
                      <a:pt x="23" y="2"/>
                    </a:lnTo>
                    <a:lnTo>
                      <a:pt x="38" y="0"/>
                    </a:lnTo>
                    <a:lnTo>
                      <a:pt x="45" y="1"/>
                    </a:lnTo>
                    <a:lnTo>
                      <a:pt x="52" y="3"/>
                    </a:lnTo>
                    <a:lnTo>
                      <a:pt x="58" y="6"/>
                    </a:lnTo>
                    <a:lnTo>
                      <a:pt x="62" y="10"/>
                    </a:lnTo>
                    <a:lnTo>
                      <a:pt x="65" y="17"/>
                    </a:lnTo>
                    <a:lnTo>
                      <a:pt x="67" y="23"/>
                    </a:lnTo>
                    <a:close/>
                    <a:moveTo>
                      <a:pt x="15" y="58"/>
                    </a:moveTo>
                    <a:lnTo>
                      <a:pt x="15" y="62"/>
                    </a:lnTo>
                    <a:lnTo>
                      <a:pt x="18" y="67"/>
                    </a:lnTo>
                    <a:lnTo>
                      <a:pt x="20" y="71"/>
                    </a:lnTo>
                    <a:lnTo>
                      <a:pt x="25" y="74"/>
                    </a:lnTo>
                    <a:lnTo>
                      <a:pt x="29" y="76"/>
                    </a:lnTo>
                    <a:lnTo>
                      <a:pt x="35" y="77"/>
                    </a:lnTo>
                    <a:lnTo>
                      <a:pt x="41" y="76"/>
                    </a:lnTo>
                    <a:lnTo>
                      <a:pt x="46" y="74"/>
                    </a:lnTo>
                    <a:lnTo>
                      <a:pt x="49" y="72"/>
                    </a:lnTo>
                    <a:lnTo>
                      <a:pt x="52" y="67"/>
                    </a:lnTo>
                    <a:lnTo>
                      <a:pt x="55" y="64"/>
                    </a:lnTo>
                    <a:lnTo>
                      <a:pt x="55" y="58"/>
                    </a:lnTo>
                    <a:lnTo>
                      <a:pt x="55" y="53"/>
                    </a:lnTo>
                    <a:lnTo>
                      <a:pt x="54" y="48"/>
                    </a:lnTo>
                    <a:lnTo>
                      <a:pt x="49" y="44"/>
                    </a:lnTo>
                    <a:lnTo>
                      <a:pt x="46" y="42"/>
                    </a:lnTo>
                    <a:lnTo>
                      <a:pt x="41" y="41"/>
                    </a:lnTo>
                    <a:lnTo>
                      <a:pt x="35" y="39"/>
                    </a:lnTo>
                    <a:lnTo>
                      <a:pt x="29" y="41"/>
                    </a:lnTo>
                    <a:lnTo>
                      <a:pt x="25" y="42"/>
                    </a:lnTo>
                    <a:lnTo>
                      <a:pt x="20" y="44"/>
                    </a:lnTo>
                    <a:lnTo>
                      <a:pt x="16" y="48"/>
                    </a:lnTo>
                    <a:lnTo>
                      <a:pt x="15" y="53"/>
                    </a:lnTo>
                    <a:lnTo>
                      <a:pt x="15" y="5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74" name="Freeform 1214"/>
              <p:cNvSpPr>
                <a:spLocks/>
              </p:cNvSpPr>
              <p:nvPr/>
            </p:nvSpPr>
            <p:spPr bwMode="auto">
              <a:xfrm>
                <a:off x="1491" y="1498"/>
                <a:ext cx="16" cy="109"/>
              </a:xfrm>
              <a:custGeom>
                <a:avLst/>
                <a:gdLst>
                  <a:gd name="T0" fmla="*/ 8 w 33"/>
                  <a:gd name="T1" fmla="*/ 109 h 109"/>
                  <a:gd name="T2" fmla="*/ 0 w 33"/>
                  <a:gd name="T3" fmla="*/ 109 h 109"/>
                  <a:gd name="T4" fmla="*/ 15 w 33"/>
                  <a:gd name="T5" fmla="*/ 82 h 109"/>
                  <a:gd name="T6" fmla="*/ 20 w 33"/>
                  <a:gd name="T7" fmla="*/ 55 h 109"/>
                  <a:gd name="T8" fmla="*/ 20 w 33"/>
                  <a:gd name="T9" fmla="*/ 45 h 109"/>
                  <a:gd name="T10" fmla="*/ 17 w 33"/>
                  <a:gd name="T11" fmla="*/ 34 h 109"/>
                  <a:gd name="T12" fmla="*/ 14 w 33"/>
                  <a:gd name="T13" fmla="*/ 26 h 109"/>
                  <a:gd name="T14" fmla="*/ 11 w 33"/>
                  <a:gd name="T15" fmla="*/ 18 h 109"/>
                  <a:gd name="T16" fmla="*/ 8 w 33"/>
                  <a:gd name="T17" fmla="*/ 15 h 109"/>
                  <a:gd name="T18" fmla="*/ 7 w 33"/>
                  <a:gd name="T19" fmla="*/ 11 h 109"/>
                  <a:gd name="T20" fmla="*/ 4 w 33"/>
                  <a:gd name="T21" fmla="*/ 6 h 109"/>
                  <a:gd name="T22" fmla="*/ 0 w 33"/>
                  <a:gd name="T23" fmla="*/ 0 h 109"/>
                  <a:gd name="T24" fmla="*/ 8 w 33"/>
                  <a:gd name="T25" fmla="*/ 0 h 109"/>
                  <a:gd name="T26" fmla="*/ 20 w 33"/>
                  <a:gd name="T27" fmla="*/ 15 h 109"/>
                  <a:gd name="T28" fmla="*/ 28 w 33"/>
                  <a:gd name="T29" fmla="*/ 29 h 109"/>
                  <a:gd name="T30" fmla="*/ 31 w 33"/>
                  <a:gd name="T31" fmla="*/ 41 h 109"/>
                  <a:gd name="T32" fmla="*/ 33 w 33"/>
                  <a:gd name="T33" fmla="*/ 55 h 109"/>
                  <a:gd name="T34" fmla="*/ 31 w 33"/>
                  <a:gd name="T35" fmla="*/ 70 h 109"/>
                  <a:gd name="T36" fmla="*/ 26 w 33"/>
                  <a:gd name="T37" fmla="*/ 85 h 109"/>
                  <a:gd name="T38" fmla="*/ 18 w 33"/>
                  <a:gd name="T39" fmla="*/ 98 h 109"/>
                  <a:gd name="T40" fmla="*/ 8 w 33"/>
                  <a:gd name="T41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109">
                    <a:moveTo>
                      <a:pt x="8" y="109"/>
                    </a:moveTo>
                    <a:lnTo>
                      <a:pt x="0" y="109"/>
                    </a:lnTo>
                    <a:lnTo>
                      <a:pt x="15" y="82"/>
                    </a:lnTo>
                    <a:lnTo>
                      <a:pt x="20" y="55"/>
                    </a:lnTo>
                    <a:lnTo>
                      <a:pt x="20" y="45"/>
                    </a:lnTo>
                    <a:lnTo>
                      <a:pt x="17" y="34"/>
                    </a:lnTo>
                    <a:lnTo>
                      <a:pt x="14" y="26"/>
                    </a:lnTo>
                    <a:lnTo>
                      <a:pt x="11" y="18"/>
                    </a:lnTo>
                    <a:lnTo>
                      <a:pt x="8" y="15"/>
                    </a:lnTo>
                    <a:lnTo>
                      <a:pt x="7" y="11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20" y="15"/>
                    </a:lnTo>
                    <a:lnTo>
                      <a:pt x="28" y="29"/>
                    </a:lnTo>
                    <a:lnTo>
                      <a:pt x="31" y="41"/>
                    </a:lnTo>
                    <a:lnTo>
                      <a:pt x="33" y="55"/>
                    </a:lnTo>
                    <a:lnTo>
                      <a:pt x="31" y="70"/>
                    </a:lnTo>
                    <a:lnTo>
                      <a:pt x="26" y="85"/>
                    </a:lnTo>
                    <a:lnTo>
                      <a:pt x="18" y="98"/>
                    </a:lnTo>
                    <a:lnTo>
                      <a:pt x="8" y="10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75" name="Freeform 1215"/>
              <p:cNvSpPr>
                <a:spLocks/>
              </p:cNvSpPr>
              <p:nvPr/>
            </p:nvSpPr>
            <p:spPr bwMode="auto">
              <a:xfrm>
                <a:off x="486" y="1779"/>
                <a:ext cx="44" cy="122"/>
              </a:xfrm>
              <a:custGeom>
                <a:avLst/>
                <a:gdLst>
                  <a:gd name="T0" fmla="*/ 0 w 88"/>
                  <a:gd name="T1" fmla="*/ 122 h 122"/>
                  <a:gd name="T2" fmla="*/ 0 w 88"/>
                  <a:gd name="T3" fmla="*/ 0 h 122"/>
                  <a:gd name="T4" fmla="*/ 18 w 88"/>
                  <a:gd name="T5" fmla="*/ 0 h 122"/>
                  <a:gd name="T6" fmla="*/ 18 w 88"/>
                  <a:gd name="T7" fmla="*/ 108 h 122"/>
                  <a:gd name="T8" fmla="*/ 88 w 88"/>
                  <a:gd name="T9" fmla="*/ 108 h 122"/>
                  <a:gd name="T10" fmla="*/ 88 w 88"/>
                  <a:gd name="T11" fmla="*/ 122 h 122"/>
                  <a:gd name="T12" fmla="*/ 0 w 88"/>
                  <a:gd name="T13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22">
                    <a:moveTo>
                      <a:pt x="0" y="122"/>
                    </a:moveTo>
                    <a:lnTo>
                      <a:pt x="0" y="0"/>
                    </a:lnTo>
                    <a:lnTo>
                      <a:pt x="18" y="0"/>
                    </a:lnTo>
                    <a:lnTo>
                      <a:pt x="18" y="108"/>
                    </a:lnTo>
                    <a:lnTo>
                      <a:pt x="88" y="108"/>
                    </a:lnTo>
                    <a:lnTo>
                      <a:pt x="88" y="122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76" name="Freeform 1216"/>
              <p:cNvSpPr>
                <a:spLocks/>
              </p:cNvSpPr>
              <p:nvPr/>
            </p:nvSpPr>
            <p:spPr bwMode="auto">
              <a:xfrm>
                <a:off x="541" y="1779"/>
                <a:ext cx="68" cy="122"/>
              </a:xfrm>
              <a:custGeom>
                <a:avLst/>
                <a:gdLst>
                  <a:gd name="T0" fmla="*/ 0 w 137"/>
                  <a:gd name="T1" fmla="*/ 122 h 122"/>
                  <a:gd name="T2" fmla="*/ 0 w 137"/>
                  <a:gd name="T3" fmla="*/ 0 h 122"/>
                  <a:gd name="T4" fmla="*/ 31 w 137"/>
                  <a:gd name="T5" fmla="*/ 0 h 122"/>
                  <a:gd name="T6" fmla="*/ 62 w 137"/>
                  <a:gd name="T7" fmla="*/ 86 h 122"/>
                  <a:gd name="T8" fmla="*/ 65 w 137"/>
                  <a:gd name="T9" fmla="*/ 93 h 122"/>
                  <a:gd name="T10" fmla="*/ 67 w 137"/>
                  <a:gd name="T11" fmla="*/ 99 h 122"/>
                  <a:gd name="T12" fmla="*/ 68 w 137"/>
                  <a:gd name="T13" fmla="*/ 104 h 122"/>
                  <a:gd name="T14" fmla="*/ 71 w 137"/>
                  <a:gd name="T15" fmla="*/ 96 h 122"/>
                  <a:gd name="T16" fmla="*/ 75 w 137"/>
                  <a:gd name="T17" fmla="*/ 85 h 122"/>
                  <a:gd name="T18" fmla="*/ 107 w 137"/>
                  <a:gd name="T19" fmla="*/ 0 h 122"/>
                  <a:gd name="T20" fmla="*/ 137 w 137"/>
                  <a:gd name="T21" fmla="*/ 0 h 122"/>
                  <a:gd name="T22" fmla="*/ 137 w 137"/>
                  <a:gd name="T23" fmla="*/ 122 h 122"/>
                  <a:gd name="T24" fmla="*/ 119 w 137"/>
                  <a:gd name="T25" fmla="*/ 122 h 122"/>
                  <a:gd name="T26" fmla="*/ 119 w 137"/>
                  <a:gd name="T27" fmla="*/ 19 h 122"/>
                  <a:gd name="T28" fmla="*/ 80 w 137"/>
                  <a:gd name="T29" fmla="*/ 122 h 122"/>
                  <a:gd name="T30" fmla="*/ 58 w 137"/>
                  <a:gd name="T31" fmla="*/ 122 h 122"/>
                  <a:gd name="T32" fmla="*/ 19 w 137"/>
                  <a:gd name="T33" fmla="*/ 19 h 122"/>
                  <a:gd name="T34" fmla="*/ 19 w 137"/>
                  <a:gd name="T35" fmla="*/ 122 h 122"/>
                  <a:gd name="T36" fmla="*/ 0 w 137"/>
                  <a:gd name="T37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7" h="122">
                    <a:moveTo>
                      <a:pt x="0" y="122"/>
                    </a:moveTo>
                    <a:lnTo>
                      <a:pt x="0" y="0"/>
                    </a:lnTo>
                    <a:lnTo>
                      <a:pt x="31" y="0"/>
                    </a:lnTo>
                    <a:lnTo>
                      <a:pt x="62" y="86"/>
                    </a:lnTo>
                    <a:lnTo>
                      <a:pt x="65" y="93"/>
                    </a:lnTo>
                    <a:lnTo>
                      <a:pt x="67" y="99"/>
                    </a:lnTo>
                    <a:lnTo>
                      <a:pt x="68" y="104"/>
                    </a:lnTo>
                    <a:lnTo>
                      <a:pt x="71" y="96"/>
                    </a:lnTo>
                    <a:lnTo>
                      <a:pt x="75" y="85"/>
                    </a:lnTo>
                    <a:lnTo>
                      <a:pt x="107" y="0"/>
                    </a:lnTo>
                    <a:lnTo>
                      <a:pt x="137" y="0"/>
                    </a:lnTo>
                    <a:lnTo>
                      <a:pt x="137" y="122"/>
                    </a:lnTo>
                    <a:lnTo>
                      <a:pt x="119" y="122"/>
                    </a:lnTo>
                    <a:lnTo>
                      <a:pt x="119" y="19"/>
                    </a:lnTo>
                    <a:lnTo>
                      <a:pt x="80" y="122"/>
                    </a:lnTo>
                    <a:lnTo>
                      <a:pt x="58" y="122"/>
                    </a:lnTo>
                    <a:lnTo>
                      <a:pt x="19" y="19"/>
                    </a:lnTo>
                    <a:lnTo>
                      <a:pt x="19" y="122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77" name="Freeform 1217"/>
              <p:cNvSpPr>
                <a:spLocks noEditPoints="1"/>
              </p:cNvSpPr>
              <p:nvPr/>
            </p:nvSpPr>
            <p:spPr bwMode="auto">
              <a:xfrm>
                <a:off x="616" y="1779"/>
                <a:ext cx="67" cy="122"/>
              </a:xfrm>
              <a:custGeom>
                <a:avLst/>
                <a:gdLst>
                  <a:gd name="T0" fmla="*/ 0 w 136"/>
                  <a:gd name="T1" fmla="*/ 122 h 122"/>
                  <a:gd name="T2" fmla="*/ 58 w 136"/>
                  <a:gd name="T3" fmla="*/ 0 h 122"/>
                  <a:gd name="T4" fmla="*/ 77 w 136"/>
                  <a:gd name="T5" fmla="*/ 0 h 122"/>
                  <a:gd name="T6" fmla="*/ 136 w 136"/>
                  <a:gd name="T7" fmla="*/ 122 h 122"/>
                  <a:gd name="T8" fmla="*/ 116 w 136"/>
                  <a:gd name="T9" fmla="*/ 122 h 122"/>
                  <a:gd name="T10" fmla="*/ 100 w 136"/>
                  <a:gd name="T11" fmla="*/ 85 h 122"/>
                  <a:gd name="T12" fmla="*/ 36 w 136"/>
                  <a:gd name="T13" fmla="*/ 85 h 122"/>
                  <a:gd name="T14" fmla="*/ 20 w 136"/>
                  <a:gd name="T15" fmla="*/ 122 h 122"/>
                  <a:gd name="T16" fmla="*/ 0 w 136"/>
                  <a:gd name="T17" fmla="*/ 122 h 122"/>
                  <a:gd name="T18" fmla="*/ 44 w 136"/>
                  <a:gd name="T19" fmla="*/ 72 h 122"/>
                  <a:gd name="T20" fmla="*/ 93 w 136"/>
                  <a:gd name="T21" fmla="*/ 72 h 122"/>
                  <a:gd name="T22" fmla="*/ 78 w 136"/>
                  <a:gd name="T23" fmla="*/ 39 h 122"/>
                  <a:gd name="T24" fmla="*/ 72 w 136"/>
                  <a:gd name="T25" fmla="*/ 25 h 122"/>
                  <a:gd name="T26" fmla="*/ 68 w 136"/>
                  <a:gd name="T27" fmla="*/ 15 h 122"/>
                  <a:gd name="T28" fmla="*/ 64 w 136"/>
                  <a:gd name="T29" fmla="*/ 26 h 122"/>
                  <a:gd name="T30" fmla="*/ 58 w 136"/>
                  <a:gd name="T31" fmla="*/ 37 h 122"/>
                  <a:gd name="T32" fmla="*/ 44 w 136"/>
                  <a:gd name="T33" fmla="*/ 7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22">
                    <a:moveTo>
                      <a:pt x="0" y="122"/>
                    </a:moveTo>
                    <a:lnTo>
                      <a:pt x="58" y="0"/>
                    </a:lnTo>
                    <a:lnTo>
                      <a:pt x="77" y="0"/>
                    </a:lnTo>
                    <a:lnTo>
                      <a:pt x="136" y="122"/>
                    </a:lnTo>
                    <a:lnTo>
                      <a:pt x="116" y="122"/>
                    </a:lnTo>
                    <a:lnTo>
                      <a:pt x="100" y="85"/>
                    </a:lnTo>
                    <a:lnTo>
                      <a:pt x="36" y="85"/>
                    </a:lnTo>
                    <a:lnTo>
                      <a:pt x="20" y="122"/>
                    </a:lnTo>
                    <a:lnTo>
                      <a:pt x="0" y="122"/>
                    </a:lnTo>
                    <a:close/>
                    <a:moveTo>
                      <a:pt x="44" y="72"/>
                    </a:moveTo>
                    <a:lnTo>
                      <a:pt x="93" y="72"/>
                    </a:lnTo>
                    <a:lnTo>
                      <a:pt x="78" y="39"/>
                    </a:lnTo>
                    <a:lnTo>
                      <a:pt x="72" y="25"/>
                    </a:lnTo>
                    <a:lnTo>
                      <a:pt x="68" y="15"/>
                    </a:lnTo>
                    <a:lnTo>
                      <a:pt x="64" y="26"/>
                    </a:lnTo>
                    <a:lnTo>
                      <a:pt x="58" y="37"/>
                    </a:lnTo>
                    <a:lnTo>
                      <a:pt x="44" y="72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78" name="Freeform 1218"/>
              <p:cNvSpPr>
                <a:spLocks/>
              </p:cNvSpPr>
              <p:nvPr/>
            </p:nvSpPr>
            <p:spPr bwMode="auto">
              <a:xfrm>
                <a:off x="718" y="1779"/>
                <a:ext cx="25" cy="156"/>
              </a:xfrm>
              <a:custGeom>
                <a:avLst/>
                <a:gdLst>
                  <a:gd name="T0" fmla="*/ 36 w 49"/>
                  <a:gd name="T1" fmla="*/ 156 h 156"/>
                  <a:gd name="T2" fmla="*/ 23 w 49"/>
                  <a:gd name="T3" fmla="*/ 139 h 156"/>
                  <a:gd name="T4" fmla="*/ 12 w 49"/>
                  <a:gd name="T5" fmla="*/ 120 h 156"/>
                  <a:gd name="T6" fmla="*/ 3 w 49"/>
                  <a:gd name="T7" fmla="*/ 99 h 156"/>
                  <a:gd name="T8" fmla="*/ 0 w 49"/>
                  <a:gd name="T9" fmla="*/ 78 h 156"/>
                  <a:gd name="T10" fmla="*/ 3 w 49"/>
                  <a:gd name="T11" fmla="*/ 60 h 156"/>
                  <a:gd name="T12" fmla="*/ 9 w 49"/>
                  <a:gd name="T13" fmla="*/ 41 h 156"/>
                  <a:gd name="T14" fmla="*/ 20 w 49"/>
                  <a:gd name="T15" fmla="*/ 21 h 156"/>
                  <a:gd name="T16" fmla="*/ 36 w 49"/>
                  <a:gd name="T17" fmla="*/ 0 h 156"/>
                  <a:gd name="T18" fmla="*/ 49 w 49"/>
                  <a:gd name="T19" fmla="*/ 0 h 156"/>
                  <a:gd name="T20" fmla="*/ 39 w 49"/>
                  <a:gd name="T21" fmla="*/ 15 h 156"/>
                  <a:gd name="T22" fmla="*/ 33 w 49"/>
                  <a:gd name="T23" fmla="*/ 25 h 156"/>
                  <a:gd name="T24" fmla="*/ 27 w 49"/>
                  <a:gd name="T25" fmla="*/ 37 h 156"/>
                  <a:gd name="T26" fmla="*/ 25 w 49"/>
                  <a:gd name="T27" fmla="*/ 47 h 156"/>
                  <a:gd name="T28" fmla="*/ 20 w 49"/>
                  <a:gd name="T29" fmla="*/ 63 h 156"/>
                  <a:gd name="T30" fmla="*/ 20 w 49"/>
                  <a:gd name="T31" fmla="*/ 78 h 156"/>
                  <a:gd name="T32" fmla="*/ 23 w 49"/>
                  <a:gd name="T33" fmla="*/ 104 h 156"/>
                  <a:gd name="T34" fmla="*/ 33 w 49"/>
                  <a:gd name="T35" fmla="*/ 129 h 156"/>
                  <a:gd name="T36" fmla="*/ 49 w 49"/>
                  <a:gd name="T37" fmla="*/ 156 h 156"/>
                  <a:gd name="T38" fmla="*/ 36 w 49"/>
                  <a:gd name="T39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" h="156">
                    <a:moveTo>
                      <a:pt x="36" y="156"/>
                    </a:moveTo>
                    <a:lnTo>
                      <a:pt x="23" y="139"/>
                    </a:lnTo>
                    <a:lnTo>
                      <a:pt x="12" y="120"/>
                    </a:lnTo>
                    <a:lnTo>
                      <a:pt x="3" y="99"/>
                    </a:lnTo>
                    <a:lnTo>
                      <a:pt x="0" y="78"/>
                    </a:lnTo>
                    <a:lnTo>
                      <a:pt x="3" y="60"/>
                    </a:lnTo>
                    <a:lnTo>
                      <a:pt x="9" y="41"/>
                    </a:lnTo>
                    <a:lnTo>
                      <a:pt x="20" y="21"/>
                    </a:lnTo>
                    <a:lnTo>
                      <a:pt x="36" y="0"/>
                    </a:lnTo>
                    <a:lnTo>
                      <a:pt x="49" y="0"/>
                    </a:lnTo>
                    <a:lnTo>
                      <a:pt x="39" y="15"/>
                    </a:lnTo>
                    <a:lnTo>
                      <a:pt x="33" y="25"/>
                    </a:lnTo>
                    <a:lnTo>
                      <a:pt x="27" y="37"/>
                    </a:lnTo>
                    <a:lnTo>
                      <a:pt x="25" y="47"/>
                    </a:lnTo>
                    <a:lnTo>
                      <a:pt x="20" y="63"/>
                    </a:lnTo>
                    <a:lnTo>
                      <a:pt x="20" y="78"/>
                    </a:lnTo>
                    <a:lnTo>
                      <a:pt x="23" y="104"/>
                    </a:lnTo>
                    <a:lnTo>
                      <a:pt x="33" y="129"/>
                    </a:lnTo>
                    <a:lnTo>
                      <a:pt x="49" y="156"/>
                    </a:lnTo>
                    <a:lnTo>
                      <a:pt x="36" y="156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79" name="Freeform 1219"/>
              <p:cNvSpPr>
                <a:spLocks noEditPoints="1"/>
              </p:cNvSpPr>
              <p:nvPr/>
            </p:nvSpPr>
            <p:spPr bwMode="auto">
              <a:xfrm>
                <a:off x="750" y="1779"/>
                <a:ext cx="47" cy="123"/>
              </a:xfrm>
              <a:custGeom>
                <a:avLst/>
                <a:gdLst>
                  <a:gd name="T0" fmla="*/ 0 w 96"/>
                  <a:gd name="T1" fmla="*/ 62 h 123"/>
                  <a:gd name="T2" fmla="*/ 2 w 96"/>
                  <a:gd name="T3" fmla="*/ 43 h 123"/>
                  <a:gd name="T4" fmla="*/ 6 w 96"/>
                  <a:gd name="T5" fmla="*/ 27 h 123"/>
                  <a:gd name="T6" fmla="*/ 12 w 96"/>
                  <a:gd name="T7" fmla="*/ 16 h 123"/>
                  <a:gd name="T8" fmla="*/ 22 w 96"/>
                  <a:gd name="T9" fmla="*/ 8 h 123"/>
                  <a:gd name="T10" fmla="*/ 34 w 96"/>
                  <a:gd name="T11" fmla="*/ 3 h 123"/>
                  <a:gd name="T12" fmla="*/ 48 w 96"/>
                  <a:gd name="T13" fmla="*/ 0 h 123"/>
                  <a:gd name="T14" fmla="*/ 55 w 96"/>
                  <a:gd name="T15" fmla="*/ 2 h 123"/>
                  <a:gd name="T16" fmla="*/ 62 w 96"/>
                  <a:gd name="T17" fmla="*/ 3 h 123"/>
                  <a:gd name="T18" fmla="*/ 70 w 96"/>
                  <a:gd name="T19" fmla="*/ 5 h 123"/>
                  <a:gd name="T20" fmla="*/ 75 w 96"/>
                  <a:gd name="T21" fmla="*/ 8 h 123"/>
                  <a:gd name="T22" fmla="*/ 80 w 96"/>
                  <a:gd name="T23" fmla="*/ 11 h 123"/>
                  <a:gd name="T24" fmla="*/ 84 w 96"/>
                  <a:gd name="T25" fmla="*/ 16 h 123"/>
                  <a:gd name="T26" fmla="*/ 88 w 96"/>
                  <a:gd name="T27" fmla="*/ 25 h 123"/>
                  <a:gd name="T28" fmla="*/ 93 w 96"/>
                  <a:gd name="T29" fmla="*/ 34 h 123"/>
                  <a:gd name="T30" fmla="*/ 94 w 96"/>
                  <a:gd name="T31" fmla="*/ 46 h 123"/>
                  <a:gd name="T32" fmla="*/ 96 w 96"/>
                  <a:gd name="T33" fmla="*/ 62 h 123"/>
                  <a:gd name="T34" fmla="*/ 94 w 96"/>
                  <a:gd name="T35" fmla="*/ 81 h 123"/>
                  <a:gd name="T36" fmla="*/ 90 w 96"/>
                  <a:gd name="T37" fmla="*/ 97 h 123"/>
                  <a:gd name="T38" fmla="*/ 84 w 96"/>
                  <a:gd name="T39" fmla="*/ 109 h 123"/>
                  <a:gd name="T40" fmla="*/ 74 w 96"/>
                  <a:gd name="T41" fmla="*/ 117 h 123"/>
                  <a:gd name="T42" fmla="*/ 62 w 96"/>
                  <a:gd name="T43" fmla="*/ 122 h 123"/>
                  <a:gd name="T44" fmla="*/ 48 w 96"/>
                  <a:gd name="T45" fmla="*/ 123 h 123"/>
                  <a:gd name="T46" fmla="*/ 29 w 96"/>
                  <a:gd name="T47" fmla="*/ 121 h 123"/>
                  <a:gd name="T48" fmla="*/ 15 w 96"/>
                  <a:gd name="T49" fmla="*/ 113 h 123"/>
                  <a:gd name="T50" fmla="*/ 8 w 96"/>
                  <a:gd name="T51" fmla="*/ 99 h 123"/>
                  <a:gd name="T52" fmla="*/ 2 w 96"/>
                  <a:gd name="T53" fmla="*/ 82 h 123"/>
                  <a:gd name="T54" fmla="*/ 0 w 96"/>
                  <a:gd name="T55" fmla="*/ 62 h 123"/>
                  <a:gd name="T56" fmla="*/ 19 w 96"/>
                  <a:gd name="T57" fmla="*/ 62 h 123"/>
                  <a:gd name="T58" fmla="*/ 21 w 96"/>
                  <a:gd name="T59" fmla="*/ 80 h 123"/>
                  <a:gd name="T60" fmla="*/ 24 w 96"/>
                  <a:gd name="T61" fmla="*/ 92 h 123"/>
                  <a:gd name="T62" fmla="*/ 28 w 96"/>
                  <a:gd name="T63" fmla="*/ 101 h 123"/>
                  <a:gd name="T64" fmla="*/ 32 w 96"/>
                  <a:gd name="T65" fmla="*/ 105 h 123"/>
                  <a:gd name="T66" fmla="*/ 36 w 96"/>
                  <a:gd name="T67" fmla="*/ 108 h 123"/>
                  <a:gd name="T68" fmla="*/ 42 w 96"/>
                  <a:gd name="T69" fmla="*/ 109 h 123"/>
                  <a:gd name="T70" fmla="*/ 48 w 96"/>
                  <a:gd name="T71" fmla="*/ 110 h 123"/>
                  <a:gd name="T72" fmla="*/ 54 w 96"/>
                  <a:gd name="T73" fmla="*/ 109 h 123"/>
                  <a:gd name="T74" fmla="*/ 60 w 96"/>
                  <a:gd name="T75" fmla="*/ 108 h 123"/>
                  <a:gd name="T76" fmla="*/ 64 w 96"/>
                  <a:gd name="T77" fmla="*/ 104 h 123"/>
                  <a:gd name="T78" fmla="*/ 68 w 96"/>
                  <a:gd name="T79" fmla="*/ 101 h 123"/>
                  <a:gd name="T80" fmla="*/ 73 w 96"/>
                  <a:gd name="T81" fmla="*/ 92 h 123"/>
                  <a:gd name="T82" fmla="*/ 75 w 96"/>
                  <a:gd name="T83" fmla="*/ 80 h 123"/>
                  <a:gd name="T84" fmla="*/ 77 w 96"/>
                  <a:gd name="T85" fmla="*/ 62 h 123"/>
                  <a:gd name="T86" fmla="*/ 75 w 96"/>
                  <a:gd name="T87" fmla="*/ 45 h 123"/>
                  <a:gd name="T88" fmla="*/ 73 w 96"/>
                  <a:gd name="T89" fmla="*/ 33 h 123"/>
                  <a:gd name="T90" fmla="*/ 68 w 96"/>
                  <a:gd name="T91" fmla="*/ 25 h 123"/>
                  <a:gd name="T92" fmla="*/ 64 w 96"/>
                  <a:gd name="T93" fmla="*/ 20 h 123"/>
                  <a:gd name="T94" fmla="*/ 60 w 96"/>
                  <a:gd name="T95" fmla="*/ 17 h 123"/>
                  <a:gd name="T96" fmla="*/ 54 w 96"/>
                  <a:gd name="T97" fmla="*/ 15 h 123"/>
                  <a:gd name="T98" fmla="*/ 48 w 96"/>
                  <a:gd name="T99" fmla="*/ 15 h 123"/>
                  <a:gd name="T100" fmla="*/ 42 w 96"/>
                  <a:gd name="T101" fmla="*/ 15 h 123"/>
                  <a:gd name="T102" fmla="*/ 36 w 96"/>
                  <a:gd name="T103" fmla="*/ 17 h 123"/>
                  <a:gd name="T104" fmla="*/ 32 w 96"/>
                  <a:gd name="T105" fmla="*/ 20 h 123"/>
                  <a:gd name="T106" fmla="*/ 28 w 96"/>
                  <a:gd name="T107" fmla="*/ 23 h 123"/>
                  <a:gd name="T108" fmla="*/ 24 w 96"/>
                  <a:gd name="T109" fmla="*/ 32 h 123"/>
                  <a:gd name="T110" fmla="*/ 21 w 96"/>
                  <a:gd name="T111" fmla="*/ 45 h 123"/>
                  <a:gd name="T112" fmla="*/ 19 w 96"/>
                  <a:gd name="T113" fmla="*/ 6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6" h="123">
                    <a:moveTo>
                      <a:pt x="0" y="62"/>
                    </a:moveTo>
                    <a:lnTo>
                      <a:pt x="2" y="43"/>
                    </a:lnTo>
                    <a:lnTo>
                      <a:pt x="6" y="27"/>
                    </a:lnTo>
                    <a:lnTo>
                      <a:pt x="12" y="16"/>
                    </a:lnTo>
                    <a:lnTo>
                      <a:pt x="22" y="8"/>
                    </a:lnTo>
                    <a:lnTo>
                      <a:pt x="34" y="3"/>
                    </a:lnTo>
                    <a:lnTo>
                      <a:pt x="48" y="0"/>
                    </a:lnTo>
                    <a:lnTo>
                      <a:pt x="55" y="2"/>
                    </a:lnTo>
                    <a:lnTo>
                      <a:pt x="62" y="3"/>
                    </a:lnTo>
                    <a:lnTo>
                      <a:pt x="70" y="5"/>
                    </a:lnTo>
                    <a:lnTo>
                      <a:pt x="75" y="8"/>
                    </a:lnTo>
                    <a:lnTo>
                      <a:pt x="80" y="11"/>
                    </a:lnTo>
                    <a:lnTo>
                      <a:pt x="84" y="16"/>
                    </a:lnTo>
                    <a:lnTo>
                      <a:pt x="88" y="25"/>
                    </a:lnTo>
                    <a:lnTo>
                      <a:pt x="93" y="34"/>
                    </a:lnTo>
                    <a:lnTo>
                      <a:pt x="94" y="46"/>
                    </a:lnTo>
                    <a:lnTo>
                      <a:pt x="96" y="62"/>
                    </a:lnTo>
                    <a:lnTo>
                      <a:pt x="94" y="81"/>
                    </a:lnTo>
                    <a:lnTo>
                      <a:pt x="90" y="97"/>
                    </a:lnTo>
                    <a:lnTo>
                      <a:pt x="84" y="109"/>
                    </a:lnTo>
                    <a:lnTo>
                      <a:pt x="74" y="117"/>
                    </a:lnTo>
                    <a:lnTo>
                      <a:pt x="62" y="122"/>
                    </a:lnTo>
                    <a:lnTo>
                      <a:pt x="48" y="123"/>
                    </a:lnTo>
                    <a:lnTo>
                      <a:pt x="29" y="121"/>
                    </a:lnTo>
                    <a:lnTo>
                      <a:pt x="15" y="113"/>
                    </a:lnTo>
                    <a:lnTo>
                      <a:pt x="8" y="99"/>
                    </a:lnTo>
                    <a:lnTo>
                      <a:pt x="2" y="82"/>
                    </a:lnTo>
                    <a:lnTo>
                      <a:pt x="0" y="62"/>
                    </a:lnTo>
                    <a:close/>
                    <a:moveTo>
                      <a:pt x="19" y="62"/>
                    </a:moveTo>
                    <a:lnTo>
                      <a:pt x="21" y="80"/>
                    </a:lnTo>
                    <a:lnTo>
                      <a:pt x="24" y="92"/>
                    </a:lnTo>
                    <a:lnTo>
                      <a:pt x="28" y="101"/>
                    </a:lnTo>
                    <a:lnTo>
                      <a:pt x="32" y="105"/>
                    </a:lnTo>
                    <a:lnTo>
                      <a:pt x="36" y="108"/>
                    </a:lnTo>
                    <a:lnTo>
                      <a:pt x="42" y="109"/>
                    </a:lnTo>
                    <a:lnTo>
                      <a:pt x="48" y="110"/>
                    </a:lnTo>
                    <a:lnTo>
                      <a:pt x="54" y="109"/>
                    </a:lnTo>
                    <a:lnTo>
                      <a:pt x="60" y="108"/>
                    </a:lnTo>
                    <a:lnTo>
                      <a:pt x="64" y="104"/>
                    </a:lnTo>
                    <a:lnTo>
                      <a:pt x="68" y="101"/>
                    </a:lnTo>
                    <a:lnTo>
                      <a:pt x="73" y="92"/>
                    </a:lnTo>
                    <a:lnTo>
                      <a:pt x="75" y="80"/>
                    </a:lnTo>
                    <a:lnTo>
                      <a:pt x="77" y="62"/>
                    </a:lnTo>
                    <a:lnTo>
                      <a:pt x="75" y="45"/>
                    </a:lnTo>
                    <a:lnTo>
                      <a:pt x="73" y="33"/>
                    </a:lnTo>
                    <a:lnTo>
                      <a:pt x="68" y="25"/>
                    </a:lnTo>
                    <a:lnTo>
                      <a:pt x="64" y="20"/>
                    </a:lnTo>
                    <a:lnTo>
                      <a:pt x="60" y="17"/>
                    </a:lnTo>
                    <a:lnTo>
                      <a:pt x="54" y="15"/>
                    </a:lnTo>
                    <a:lnTo>
                      <a:pt x="48" y="15"/>
                    </a:lnTo>
                    <a:lnTo>
                      <a:pt x="42" y="15"/>
                    </a:lnTo>
                    <a:lnTo>
                      <a:pt x="36" y="17"/>
                    </a:lnTo>
                    <a:lnTo>
                      <a:pt x="32" y="20"/>
                    </a:lnTo>
                    <a:lnTo>
                      <a:pt x="28" y="23"/>
                    </a:lnTo>
                    <a:lnTo>
                      <a:pt x="24" y="32"/>
                    </a:lnTo>
                    <a:lnTo>
                      <a:pt x="21" y="45"/>
                    </a:lnTo>
                    <a:lnTo>
                      <a:pt x="19" y="62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80" name="Rectangle 1220"/>
              <p:cNvSpPr>
                <a:spLocks noChangeArrowheads="1"/>
              </p:cNvSpPr>
              <p:nvPr/>
            </p:nvSpPr>
            <p:spPr bwMode="auto">
              <a:xfrm>
                <a:off x="811" y="1886"/>
                <a:ext cx="9" cy="15"/>
              </a:xfrm>
              <a:prstGeom prst="rect">
                <a:avLst/>
              </a:prstGeom>
              <a:solidFill>
                <a:srgbClr val="00FF00"/>
              </a:solidFill>
              <a:ln w="0">
                <a:solidFill>
                  <a:srgbClr val="00F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81" name="Freeform 1221"/>
              <p:cNvSpPr>
                <a:spLocks/>
              </p:cNvSpPr>
              <p:nvPr/>
            </p:nvSpPr>
            <p:spPr bwMode="auto">
              <a:xfrm>
                <a:off x="834" y="1779"/>
                <a:ext cx="48" cy="123"/>
              </a:xfrm>
              <a:custGeom>
                <a:avLst/>
                <a:gdLst>
                  <a:gd name="T0" fmla="*/ 19 w 95"/>
                  <a:gd name="T1" fmla="*/ 88 h 123"/>
                  <a:gd name="T2" fmla="*/ 25 w 95"/>
                  <a:gd name="T3" fmla="*/ 101 h 123"/>
                  <a:gd name="T4" fmla="*/ 33 w 95"/>
                  <a:gd name="T5" fmla="*/ 108 h 123"/>
                  <a:gd name="T6" fmla="*/ 46 w 95"/>
                  <a:gd name="T7" fmla="*/ 110 h 123"/>
                  <a:gd name="T8" fmla="*/ 59 w 95"/>
                  <a:gd name="T9" fmla="*/ 108 h 123"/>
                  <a:gd name="T10" fmla="*/ 68 w 95"/>
                  <a:gd name="T11" fmla="*/ 103 h 123"/>
                  <a:gd name="T12" fmla="*/ 75 w 95"/>
                  <a:gd name="T13" fmla="*/ 92 h 123"/>
                  <a:gd name="T14" fmla="*/ 75 w 95"/>
                  <a:gd name="T15" fmla="*/ 79 h 123"/>
                  <a:gd name="T16" fmla="*/ 68 w 95"/>
                  <a:gd name="T17" fmla="*/ 69 h 123"/>
                  <a:gd name="T18" fmla="*/ 55 w 95"/>
                  <a:gd name="T19" fmla="*/ 63 h 123"/>
                  <a:gd name="T20" fmla="*/ 42 w 95"/>
                  <a:gd name="T21" fmla="*/ 63 h 123"/>
                  <a:gd name="T22" fmla="*/ 38 w 95"/>
                  <a:gd name="T23" fmla="*/ 50 h 123"/>
                  <a:gd name="T24" fmla="*/ 41 w 95"/>
                  <a:gd name="T25" fmla="*/ 50 h 123"/>
                  <a:gd name="T26" fmla="*/ 53 w 95"/>
                  <a:gd name="T27" fmla="*/ 49 h 123"/>
                  <a:gd name="T28" fmla="*/ 62 w 95"/>
                  <a:gd name="T29" fmla="*/ 43 h 123"/>
                  <a:gd name="T30" fmla="*/ 66 w 95"/>
                  <a:gd name="T31" fmla="*/ 37 h 123"/>
                  <a:gd name="T32" fmla="*/ 66 w 95"/>
                  <a:gd name="T33" fmla="*/ 27 h 123"/>
                  <a:gd name="T34" fmla="*/ 61 w 95"/>
                  <a:gd name="T35" fmla="*/ 20 h 123"/>
                  <a:gd name="T36" fmla="*/ 52 w 95"/>
                  <a:gd name="T37" fmla="*/ 15 h 123"/>
                  <a:gd name="T38" fmla="*/ 39 w 95"/>
                  <a:gd name="T39" fmla="*/ 15 h 123"/>
                  <a:gd name="T40" fmla="*/ 29 w 95"/>
                  <a:gd name="T41" fmla="*/ 20 h 123"/>
                  <a:gd name="T42" fmla="*/ 23 w 95"/>
                  <a:gd name="T43" fmla="*/ 28 h 123"/>
                  <a:gd name="T44" fmla="*/ 2 w 95"/>
                  <a:gd name="T45" fmla="*/ 33 h 123"/>
                  <a:gd name="T46" fmla="*/ 16 w 95"/>
                  <a:gd name="T47" fmla="*/ 9 h 123"/>
                  <a:gd name="T48" fmla="*/ 45 w 95"/>
                  <a:gd name="T49" fmla="*/ 0 h 123"/>
                  <a:gd name="T50" fmla="*/ 59 w 95"/>
                  <a:gd name="T51" fmla="*/ 3 h 123"/>
                  <a:gd name="T52" fmla="*/ 72 w 95"/>
                  <a:gd name="T53" fmla="*/ 8 h 123"/>
                  <a:gd name="T54" fmla="*/ 81 w 95"/>
                  <a:gd name="T55" fmla="*/ 16 h 123"/>
                  <a:gd name="T56" fmla="*/ 85 w 95"/>
                  <a:gd name="T57" fmla="*/ 26 h 123"/>
                  <a:gd name="T58" fmla="*/ 85 w 95"/>
                  <a:gd name="T59" fmla="*/ 37 h 123"/>
                  <a:gd name="T60" fmla="*/ 81 w 95"/>
                  <a:gd name="T61" fmla="*/ 45 h 123"/>
                  <a:gd name="T62" fmla="*/ 72 w 95"/>
                  <a:gd name="T63" fmla="*/ 52 h 123"/>
                  <a:gd name="T64" fmla="*/ 74 w 95"/>
                  <a:gd name="T65" fmla="*/ 57 h 123"/>
                  <a:gd name="T66" fmla="*/ 87 w 95"/>
                  <a:gd name="T67" fmla="*/ 66 h 123"/>
                  <a:gd name="T68" fmla="*/ 95 w 95"/>
                  <a:gd name="T69" fmla="*/ 86 h 123"/>
                  <a:gd name="T70" fmla="*/ 81 w 95"/>
                  <a:gd name="T71" fmla="*/ 113 h 123"/>
                  <a:gd name="T72" fmla="*/ 46 w 95"/>
                  <a:gd name="T73" fmla="*/ 123 h 123"/>
                  <a:gd name="T74" fmla="*/ 15 w 95"/>
                  <a:gd name="T75" fmla="*/ 115 h 123"/>
                  <a:gd name="T76" fmla="*/ 0 w 95"/>
                  <a:gd name="T77" fmla="*/ 9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5" h="123">
                    <a:moveTo>
                      <a:pt x="0" y="91"/>
                    </a:moveTo>
                    <a:lnTo>
                      <a:pt x="19" y="88"/>
                    </a:lnTo>
                    <a:lnTo>
                      <a:pt x="22" y="96"/>
                    </a:lnTo>
                    <a:lnTo>
                      <a:pt x="25" y="101"/>
                    </a:lnTo>
                    <a:lnTo>
                      <a:pt x="29" y="105"/>
                    </a:lnTo>
                    <a:lnTo>
                      <a:pt x="33" y="108"/>
                    </a:lnTo>
                    <a:lnTo>
                      <a:pt x="39" y="109"/>
                    </a:lnTo>
                    <a:lnTo>
                      <a:pt x="46" y="110"/>
                    </a:lnTo>
                    <a:lnTo>
                      <a:pt x="53" y="109"/>
                    </a:lnTo>
                    <a:lnTo>
                      <a:pt x="59" y="108"/>
                    </a:lnTo>
                    <a:lnTo>
                      <a:pt x="64" y="105"/>
                    </a:lnTo>
                    <a:lnTo>
                      <a:pt x="68" y="103"/>
                    </a:lnTo>
                    <a:lnTo>
                      <a:pt x="72" y="98"/>
                    </a:lnTo>
                    <a:lnTo>
                      <a:pt x="75" y="92"/>
                    </a:lnTo>
                    <a:lnTo>
                      <a:pt x="75" y="85"/>
                    </a:lnTo>
                    <a:lnTo>
                      <a:pt x="75" y="79"/>
                    </a:lnTo>
                    <a:lnTo>
                      <a:pt x="72" y="74"/>
                    </a:lnTo>
                    <a:lnTo>
                      <a:pt x="68" y="69"/>
                    </a:lnTo>
                    <a:lnTo>
                      <a:pt x="62" y="66"/>
                    </a:lnTo>
                    <a:lnTo>
                      <a:pt x="55" y="63"/>
                    </a:lnTo>
                    <a:lnTo>
                      <a:pt x="48" y="62"/>
                    </a:lnTo>
                    <a:lnTo>
                      <a:pt x="42" y="63"/>
                    </a:lnTo>
                    <a:lnTo>
                      <a:pt x="36" y="64"/>
                    </a:lnTo>
                    <a:lnTo>
                      <a:pt x="38" y="50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8" y="50"/>
                    </a:lnTo>
                    <a:lnTo>
                      <a:pt x="53" y="49"/>
                    </a:lnTo>
                    <a:lnTo>
                      <a:pt x="59" y="46"/>
                    </a:lnTo>
                    <a:lnTo>
                      <a:pt x="62" y="43"/>
                    </a:lnTo>
                    <a:lnTo>
                      <a:pt x="65" y="40"/>
                    </a:lnTo>
                    <a:lnTo>
                      <a:pt x="66" y="37"/>
                    </a:lnTo>
                    <a:lnTo>
                      <a:pt x="68" y="32"/>
                    </a:lnTo>
                    <a:lnTo>
                      <a:pt x="66" y="27"/>
                    </a:lnTo>
                    <a:lnTo>
                      <a:pt x="65" y="23"/>
                    </a:lnTo>
                    <a:lnTo>
                      <a:pt x="61" y="20"/>
                    </a:lnTo>
                    <a:lnTo>
                      <a:pt x="56" y="17"/>
                    </a:lnTo>
                    <a:lnTo>
                      <a:pt x="52" y="15"/>
                    </a:lnTo>
                    <a:lnTo>
                      <a:pt x="45" y="15"/>
                    </a:lnTo>
                    <a:lnTo>
                      <a:pt x="39" y="15"/>
                    </a:lnTo>
                    <a:lnTo>
                      <a:pt x="33" y="17"/>
                    </a:lnTo>
                    <a:lnTo>
                      <a:pt x="29" y="20"/>
                    </a:lnTo>
                    <a:lnTo>
                      <a:pt x="26" y="23"/>
                    </a:lnTo>
                    <a:lnTo>
                      <a:pt x="23" y="28"/>
                    </a:lnTo>
                    <a:lnTo>
                      <a:pt x="20" y="34"/>
                    </a:lnTo>
                    <a:lnTo>
                      <a:pt x="2" y="33"/>
                    </a:lnTo>
                    <a:lnTo>
                      <a:pt x="7" y="19"/>
                    </a:lnTo>
                    <a:lnTo>
                      <a:pt x="16" y="9"/>
                    </a:lnTo>
                    <a:lnTo>
                      <a:pt x="29" y="3"/>
                    </a:lnTo>
                    <a:lnTo>
                      <a:pt x="45" y="0"/>
                    </a:lnTo>
                    <a:lnTo>
                      <a:pt x="52" y="2"/>
                    </a:lnTo>
                    <a:lnTo>
                      <a:pt x="59" y="3"/>
                    </a:lnTo>
                    <a:lnTo>
                      <a:pt x="66" y="5"/>
                    </a:lnTo>
                    <a:lnTo>
                      <a:pt x="72" y="8"/>
                    </a:lnTo>
                    <a:lnTo>
                      <a:pt x="77" y="11"/>
                    </a:lnTo>
                    <a:lnTo>
                      <a:pt x="81" y="16"/>
                    </a:lnTo>
                    <a:lnTo>
                      <a:pt x="84" y="21"/>
                    </a:lnTo>
                    <a:lnTo>
                      <a:pt x="85" y="26"/>
                    </a:lnTo>
                    <a:lnTo>
                      <a:pt x="87" y="32"/>
                    </a:lnTo>
                    <a:lnTo>
                      <a:pt x="85" y="37"/>
                    </a:lnTo>
                    <a:lnTo>
                      <a:pt x="84" y="41"/>
                    </a:lnTo>
                    <a:lnTo>
                      <a:pt x="81" y="45"/>
                    </a:lnTo>
                    <a:lnTo>
                      <a:pt x="78" y="49"/>
                    </a:lnTo>
                    <a:lnTo>
                      <a:pt x="72" y="52"/>
                    </a:lnTo>
                    <a:lnTo>
                      <a:pt x="66" y="55"/>
                    </a:lnTo>
                    <a:lnTo>
                      <a:pt x="74" y="57"/>
                    </a:lnTo>
                    <a:lnTo>
                      <a:pt x="81" y="61"/>
                    </a:lnTo>
                    <a:lnTo>
                      <a:pt x="87" y="66"/>
                    </a:lnTo>
                    <a:lnTo>
                      <a:pt x="92" y="74"/>
                    </a:lnTo>
                    <a:lnTo>
                      <a:pt x="95" y="86"/>
                    </a:lnTo>
                    <a:lnTo>
                      <a:pt x="91" y="101"/>
                    </a:lnTo>
                    <a:lnTo>
                      <a:pt x="81" y="113"/>
                    </a:lnTo>
                    <a:lnTo>
                      <a:pt x="65" y="121"/>
                    </a:lnTo>
                    <a:lnTo>
                      <a:pt x="46" y="123"/>
                    </a:lnTo>
                    <a:lnTo>
                      <a:pt x="29" y="121"/>
                    </a:lnTo>
                    <a:lnTo>
                      <a:pt x="15" y="115"/>
                    </a:lnTo>
                    <a:lnTo>
                      <a:pt x="4" y="104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82" name="Freeform 1222"/>
              <p:cNvSpPr>
                <a:spLocks noEditPoints="1"/>
              </p:cNvSpPr>
              <p:nvPr/>
            </p:nvSpPr>
            <p:spPr bwMode="auto">
              <a:xfrm>
                <a:off x="890" y="1779"/>
                <a:ext cx="46" cy="123"/>
              </a:xfrm>
              <a:custGeom>
                <a:avLst/>
                <a:gdLst>
                  <a:gd name="T0" fmla="*/ 20 w 92"/>
                  <a:gd name="T1" fmla="*/ 52 h 123"/>
                  <a:gd name="T2" fmla="*/ 10 w 92"/>
                  <a:gd name="T3" fmla="*/ 45 h 123"/>
                  <a:gd name="T4" fmla="*/ 6 w 92"/>
                  <a:gd name="T5" fmla="*/ 37 h 123"/>
                  <a:gd name="T6" fmla="*/ 7 w 92"/>
                  <a:gd name="T7" fmla="*/ 20 h 123"/>
                  <a:gd name="T8" fmla="*/ 29 w 92"/>
                  <a:gd name="T9" fmla="*/ 3 h 123"/>
                  <a:gd name="T10" fmla="*/ 64 w 92"/>
                  <a:gd name="T11" fmla="*/ 3 h 123"/>
                  <a:gd name="T12" fmla="*/ 85 w 92"/>
                  <a:gd name="T13" fmla="*/ 20 h 123"/>
                  <a:gd name="T14" fmla="*/ 88 w 92"/>
                  <a:gd name="T15" fmla="*/ 37 h 123"/>
                  <a:gd name="T16" fmla="*/ 84 w 92"/>
                  <a:gd name="T17" fmla="*/ 45 h 123"/>
                  <a:gd name="T18" fmla="*/ 74 w 92"/>
                  <a:gd name="T19" fmla="*/ 52 h 123"/>
                  <a:gd name="T20" fmla="*/ 75 w 92"/>
                  <a:gd name="T21" fmla="*/ 58 h 123"/>
                  <a:gd name="T22" fmla="*/ 87 w 92"/>
                  <a:gd name="T23" fmla="*/ 67 h 123"/>
                  <a:gd name="T24" fmla="*/ 92 w 92"/>
                  <a:gd name="T25" fmla="*/ 86 h 123"/>
                  <a:gd name="T26" fmla="*/ 81 w 92"/>
                  <a:gd name="T27" fmla="*/ 113 h 123"/>
                  <a:gd name="T28" fmla="*/ 46 w 92"/>
                  <a:gd name="T29" fmla="*/ 123 h 123"/>
                  <a:gd name="T30" fmla="*/ 13 w 92"/>
                  <a:gd name="T31" fmla="*/ 113 h 123"/>
                  <a:gd name="T32" fmla="*/ 0 w 92"/>
                  <a:gd name="T33" fmla="*/ 86 h 123"/>
                  <a:gd name="T34" fmla="*/ 7 w 92"/>
                  <a:gd name="T35" fmla="*/ 66 h 123"/>
                  <a:gd name="T36" fmla="*/ 19 w 92"/>
                  <a:gd name="T37" fmla="*/ 57 h 123"/>
                  <a:gd name="T38" fmla="*/ 23 w 92"/>
                  <a:gd name="T39" fmla="*/ 31 h 123"/>
                  <a:gd name="T40" fmla="*/ 26 w 92"/>
                  <a:gd name="T41" fmla="*/ 40 h 123"/>
                  <a:gd name="T42" fmla="*/ 35 w 92"/>
                  <a:gd name="T43" fmla="*/ 46 h 123"/>
                  <a:gd name="T44" fmla="*/ 46 w 92"/>
                  <a:gd name="T45" fmla="*/ 49 h 123"/>
                  <a:gd name="T46" fmla="*/ 59 w 92"/>
                  <a:gd name="T47" fmla="*/ 46 h 123"/>
                  <a:gd name="T48" fmla="*/ 66 w 92"/>
                  <a:gd name="T49" fmla="*/ 40 h 123"/>
                  <a:gd name="T50" fmla="*/ 69 w 92"/>
                  <a:gd name="T51" fmla="*/ 32 h 123"/>
                  <a:gd name="T52" fmla="*/ 66 w 92"/>
                  <a:gd name="T53" fmla="*/ 23 h 123"/>
                  <a:gd name="T54" fmla="*/ 59 w 92"/>
                  <a:gd name="T55" fmla="*/ 17 h 123"/>
                  <a:gd name="T56" fmla="*/ 46 w 92"/>
                  <a:gd name="T57" fmla="*/ 15 h 123"/>
                  <a:gd name="T58" fmla="*/ 35 w 92"/>
                  <a:gd name="T59" fmla="*/ 17 h 123"/>
                  <a:gd name="T60" fmla="*/ 26 w 92"/>
                  <a:gd name="T61" fmla="*/ 23 h 123"/>
                  <a:gd name="T62" fmla="*/ 23 w 92"/>
                  <a:gd name="T63" fmla="*/ 31 h 123"/>
                  <a:gd name="T64" fmla="*/ 20 w 92"/>
                  <a:gd name="T65" fmla="*/ 92 h 123"/>
                  <a:gd name="T66" fmla="*/ 25 w 92"/>
                  <a:gd name="T67" fmla="*/ 102 h 123"/>
                  <a:gd name="T68" fmla="*/ 32 w 92"/>
                  <a:gd name="T69" fmla="*/ 107 h 123"/>
                  <a:gd name="T70" fmla="*/ 46 w 92"/>
                  <a:gd name="T71" fmla="*/ 110 h 123"/>
                  <a:gd name="T72" fmla="*/ 58 w 92"/>
                  <a:gd name="T73" fmla="*/ 108 h 123"/>
                  <a:gd name="T74" fmla="*/ 66 w 92"/>
                  <a:gd name="T75" fmla="*/ 103 h 123"/>
                  <a:gd name="T76" fmla="*/ 74 w 92"/>
                  <a:gd name="T77" fmla="*/ 93 h 123"/>
                  <a:gd name="T78" fmla="*/ 74 w 92"/>
                  <a:gd name="T79" fmla="*/ 80 h 123"/>
                  <a:gd name="T80" fmla="*/ 66 w 92"/>
                  <a:gd name="T81" fmla="*/ 69 h 123"/>
                  <a:gd name="T82" fmla="*/ 58 w 92"/>
                  <a:gd name="T83" fmla="*/ 64 h 123"/>
                  <a:gd name="T84" fmla="*/ 46 w 92"/>
                  <a:gd name="T85" fmla="*/ 62 h 123"/>
                  <a:gd name="T86" fmla="*/ 35 w 92"/>
                  <a:gd name="T87" fmla="*/ 64 h 123"/>
                  <a:gd name="T88" fmla="*/ 26 w 92"/>
                  <a:gd name="T89" fmla="*/ 69 h 123"/>
                  <a:gd name="T90" fmla="*/ 20 w 92"/>
                  <a:gd name="T91" fmla="*/ 8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2" h="123">
                    <a:moveTo>
                      <a:pt x="28" y="55"/>
                    </a:moveTo>
                    <a:lnTo>
                      <a:pt x="20" y="52"/>
                    </a:lnTo>
                    <a:lnTo>
                      <a:pt x="15" y="49"/>
                    </a:lnTo>
                    <a:lnTo>
                      <a:pt x="10" y="45"/>
                    </a:lnTo>
                    <a:lnTo>
                      <a:pt x="7" y="41"/>
                    </a:lnTo>
                    <a:lnTo>
                      <a:pt x="6" y="37"/>
                    </a:lnTo>
                    <a:lnTo>
                      <a:pt x="4" y="31"/>
                    </a:lnTo>
                    <a:lnTo>
                      <a:pt x="7" y="20"/>
                    </a:lnTo>
                    <a:lnTo>
                      <a:pt x="16" y="10"/>
                    </a:lnTo>
                    <a:lnTo>
                      <a:pt x="29" y="3"/>
                    </a:lnTo>
                    <a:lnTo>
                      <a:pt x="46" y="0"/>
                    </a:lnTo>
                    <a:lnTo>
                      <a:pt x="64" y="3"/>
                    </a:lnTo>
                    <a:lnTo>
                      <a:pt x="77" y="10"/>
                    </a:lnTo>
                    <a:lnTo>
                      <a:pt x="85" y="20"/>
                    </a:lnTo>
                    <a:lnTo>
                      <a:pt x="88" y="32"/>
                    </a:lnTo>
                    <a:lnTo>
                      <a:pt x="88" y="37"/>
                    </a:lnTo>
                    <a:lnTo>
                      <a:pt x="87" y="41"/>
                    </a:lnTo>
                    <a:lnTo>
                      <a:pt x="84" y="45"/>
                    </a:lnTo>
                    <a:lnTo>
                      <a:pt x="79" y="50"/>
                    </a:lnTo>
                    <a:lnTo>
                      <a:pt x="74" y="52"/>
                    </a:lnTo>
                    <a:lnTo>
                      <a:pt x="66" y="55"/>
                    </a:lnTo>
                    <a:lnTo>
                      <a:pt x="75" y="58"/>
                    </a:lnTo>
                    <a:lnTo>
                      <a:pt x="81" y="62"/>
                    </a:lnTo>
                    <a:lnTo>
                      <a:pt x="87" y="67"/>
                    </a:lnTo>
                    <a:lnTo>
                      <a:pt x="91" y="76"/>
                    </a:lnTo>
                    <a:lnTo>
                      <a:pt x="92" y="86"/>
                    </a:lnTo>
                    <a:lnTo>
                      <a:pt x="90" y="101"/>
                    </a:lnTo>
                    <a:lnTo>
                      <a:pt x="81" y="113"/>
                    </a:lnTo>
                    <a:lnTo>
                      <a:pt x="65" y="121"/>
                    </a:lnTo>
                    <a:lnTo>
                      <a:pt x="46" y="123"/>
                    </a:lnTo>
                    <a:lnTo>
                      <a:pt x="28" y="121"/>
                    </a:lnTo>
                    <a:lnTo>
                      <a:pt x="13" y="113"/>
                    </a:lnTo>
                    <a:lnTo>
                      <a:pt x="3" y="101"/>
                    </a:lnTo>
                    <a:lnTo>
                      <a:pt x="0" y="86"/>
                    </a:lnTo>
                    <a:lnTo>
                      <a:pt x="2" y="75"/>
                    </a:lnTo>
                    <a:lnTo>
                      <a:pt x="7" y="66"/>
                    </a:lnTo>
                    <a:lnTo>
                      <a:pt x="13" y="61"/>
                    </a:lnTo>
                    <a:lnTo>
                      <a:pt x="19" y="57"/>
                    </a:lnTo>
                    <a:lnTo>
                      <a:pt x="28" y="55"/>
                    </a:lnTo>
                    <a:close/>
                    <a:moveTo>
                      <a:pt x="23" y="31"/>
                    </a:moveTo>
                    <a:lnTo>
                      <a:pt x="25" y="35"/>
                    </a:lnTo>
                    <a:lnTo>
                      <a:pt x="26" y="40"/>
                    </a:lnTo>
                    <a:lnTo>
                      <a:pt x="29" y="44"/>
                    </a:lnTo>
                    <a:lnTo>
                      <a:pt x="35" y="46"/>
                    </a:lnTo>
                    <a:lnTo>
                      <a:pt x="41" y="47"/>
                    </a:lnTo>
                    <a:lnTo>
                      <a:pt x="46" y="49"/>
                    </a:lnTo>
                    <a:lnTo>
                      <a:pt x="53" y="47"/>
                    </a:lnTo>
                    <a:lnTo>
                      <a:pt x="59" y="46"/>
                    </a:lnTo>
                    <a:lnTo>
                      <a:pt x="64" y="44"/>
                    </a:lnTo>
                    <a:lnTo>
                      <a:pt x="66" y="40"/>
                    </a:lnTo>
                    <a:lnTo>
                      <a:pt x="69" y="37"/>
                    </a:lnTo>
                    <a:lnTo>
                      <a:pt x="69" y="32"/>
                    </a:lnTo>
                    <a:lnTo>
                      <a:pt x="69" y="27"/>
                    </a:lnTo>
                    <a:lnTo>
                      <a:pt x="66" y="23"/>
                    </a:lnTo>
                    <a:lnTo>
                      <a:pt x="64" y="20"/>
                    </a:lnTo>
                    <a:lnTo>
                      <a:pt x="59" y="17"/>
                    </a:lnTo>
                    <a:lnTo>
                      <a:pt x="53" y="15"/>
                    </a:lnTo>
                    <a:lnTo>
                      <a:pt x="46" y="15"/>
                    </a:lnTo>
                    <a:lnTo>
                      <a:pt x="41" y="15"/>
                    </a:lnTo>
                    <a:lnTo>
                      <a:pt x="35" y="17"/>
                    </a:lnTo>
                    <a:lnTo>
                      <a:pt x="29" y="20"/>
                    </a:lnTo>
                    <a:lnTo>
                      <a:pt x="26" y="23"/>
                    </a:lnTo>
                    <a:lnTo>
                      <a:pt x="25" y="27"/>
                    </a:lnTo>
                    <a:lnTo>
                      <a:pt x="23" y="31"/>
                    </a:lnTo>
                    <a:close/>
                    <a:moveTo>
                      <a:pt x="19" y="86"/>
                    </a:moveTo>
                    <a:lnTo>
                      <a:pt x="20" y="92"/>
                    </a:lnTo>
                    <a:lnTo>
                      <a:pt x="22" y="98"/>
                    </a:lnTo>
                    <a:lnTo>
                      <a:pt x="25" y="102"/>
                    </a:lnTo>
                    <a:lnTo>
                      <a:pt x="28" y="104"/>
                    </a:lnTo>
                    <a:lnTo>
                      <a:pt x="32" y="107"/>
                    </a:lnTo>
                    <a:lnTo>
                      <a:pt x="39" y="109"/>
                    </a:lnTo>
                    <a:lnTo>
                      <a:pt x="46" y="110"/>
                    </a:lnTo>
                    <a:lnTo>
                      <a:pt x="53" y="109"/>
                    </a:lnTo>
                    <a:lnTo>
                      <a:pt x="58" y="108"/>
                    </a:lnTo>
                    <a:lnTo>
                      <a:pt x="64" y="107"/>
                    </a:lnTo>
                    <a:lnTo>
                      <a:pt x="66" y="103"/>
                    </a:lnTo>
                    <a:lnTo>
                      <a:pt x="71" y="98"/>
                    </a:lnTo>
                    <a:lnTo>
                      <a:pt x="74" y="93"/>
                    </a:lnTo>
                    <a:lnTo>
                      <a:pt x="74" y="86"/>
                    </a:lnTo>
                    <a:lnTo>
                      <a:pt x="74" y="80"/>
                    </a:lnTo>
                    <a:lnTo>
                      <a:pt x="71" y="74"/>
                    </a:lnTo>
                    <a:lnTo>
                      <a:pt x="66" y="69"/>
                    </a:lnTo>
                    <a:lnTo>
                      <a:pt x="62" y="67"/>
                    </a:lnTo>
                    <a:lnTo>
                      <a:pt x="58" y="64"/>
                    </a:lnTo>
                    <a:lnTo>
                      <a:pt x="52" y="63"/>
                    </a:lnTo>
                    <a:lnTo>
                      <a:pt x="46" y="62"/>
                    </a:lnTo>
                    <a:lnTo>
                      <a:pt x="41" y="63"/>
                    </a:lnTo>
                    <a:lnTo>
                      <a:pt x="35" y="64"/>
                    </a:lnTo>
                    <a:lnTo>
                      <a:pt x="30" y="66"/>
                    </a:lnTo>
                    <a:lnTo>
                      <a:pt x="26" y="69"/>
                    </a:lnTo>
                    <a:lnTo>
                      <a:pt x="23" y="74"/>
                    </a:lnTo>
                    <a:lnTo>
                      <a:pt x="20" y="80"/>
                    </a:lnTo>
                    <a:lnTo>
                      <a:pt x="19" y="86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83" name="Freeform 1223"/>
              <p:cNvSpPr>
                <a:spLocks/>
              </p:cNvSpPr>
              <p:nvPr/>
            </p:nvSpPr>
            <p:spPr bwMode="auto">
              <a:xfrm>
                <a:off x="951" y="1886"/>
                <a:ext cx="9" cy="39"/>
              </a:xfrm>
              <a:custGeom>
                <a:avLst/>
                <a:gdLst>
                  <a:gd name="T0" fmla="*/ 0 w 18"/>
                  <a:gd name="T1" fmla="*/ 15 h 39"/>
                  <a:gd name="T2" fmla="*/ 0 w 18"/>
                  <a:gd name="T3" fmla="*/ 0 h 39"/>
                  <a:gd name="T4" fmla="*/ 18 w 18"/>
                  <a:gd name="T5" fmla="*/ 0 h 39"/>
                  <a:gd name="T6" fmla="*/ 18 w 18"/>
                  <a:gd name="T7" fmla="*/ 15 h 39"/>
                  <a:gd name="T8" fmla="*/ 18 w 18"/>
                  <a:gd name="T9" fmla="*/ 21 h 39"/>
                  <a:gd name="T10" fmla="*/ 17 w 18"/>
                  <a:gd name="T11" fmla="*/ 26 h 39"/>
                  <a:gd name="T12" fmla="*/ 14 w 18"/>
                  <a:gd name="T13" fmla="*/ 31 h 39"/>
                  <a:gd name="T14" fmla="*/ 13 w 18"/>
                  <a:gd name="T15" fmla="*/ 35 h 39"/>
                  <a:gd name="T16" fmla="*/ 8 w 18"/>
                  <a:gd name="T17" fmla="*/ 37 h 39"/>
                  <a:gd name="T18" fmla="*/ 4 w 18"/>
                  <a:gd name="T19" fmla="*/ 39 h 39"/>
                  <a:gd name="T20" fmla="*/ 0 w 18"/>
                  <a:gd name="T21" fmla="*/ 35 h 39"/>
                  <a:gd name="T22" fmla="*/ 4 w 18"/>
                  <a:gd name="T23" fmla="*/ 32 h 39"/>
                  <a:gd name="T24" fmla="*/ 7 w 18"/>
                  <a:gd name="T25" fmla="*/ 27 h 39"/>
                  <a:gd name="T26" fmla="*/ 7 w 18"/>
                  <a:gd name="T27" fmla="*/ 25 h 39"/>
                  <a:gd name="T28" fmla="*/ 8 w 18"/>
                  <a:gd name="T29" fmla="*/ 20 h 39"/>
                  <a:gd name="T30" fmla="*/ 8 w 18"/>
                  <a:gd name="T31" fmla="*/ 15 h 39"/>
                  <a:gd name="T32" fmla="*/ 0 w 18"/>
                  <a:gd name="T33" fmla="*/ 1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39">
                    <a:moveTo>
                      <a:pt x="0" y="15"/>
                    </a:moveTo>
                    <a:lnTo>
                      <a:pt x="0" y="0"/>
                    </a:lnTo>
                    <a:lnTo>
                      <a:pt x="18" y="0"/>
                    </a:lnTo>
                    <a:lnTo>
                      <a:pt x="18" y="15"/>
                    </a:lnTo>
                    <a:lnTo>
                      <a:pt x="18" y="21"/>
                    </a:lnTo>
                    <a:lnTo>
                      <a:pt x="17" y="26"/>
                    </a:lnTo>
                    <a:lnTo>
                      <a:pt x="14" y="31"/>
                    </a:lnTo>
                    <a:lnTo>
                      <a:pt x="13" y="35"/>
                    </a:lnTo>
                    <a:lnTo>
                      <a:pt x="8" y="37"/>
                    </a:lnTo>
                    <a:lnTo>
                      <a:pt x="4" y="39"/>
                    </a:lnTo>
                    <a:lnTo>
                      <a:pt x="0" y="35"/>
                    </a:lnTo>
                    <a:lnTo>
                      <a:pt x="4" y="32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8" y="20"/>
                    </a:lnTo>
                    <a:lnTo>
                      <a:pt x="8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86984" name="Freeform 1224"/>
              <p:cNvSpPr>
                <a:spLocks/>
              </p:cNvSpPr>
              <p:nvPr/>
            </p:nvSpPr>
            <p:spPr bwMode="auto">
              <a:xfrm>
                <a:off x="1003" y="1782"/>
                <a:ext cx="47" cy="119"/>
              </a:xfrm>
              <a:custGeom>
                <a:avLst/>
                <a:gdLst>
                  <a:gd name="T0" fmla="*/ 0 w 92"/>
                  <a:gd name="T1" fmla="*/ 16 h 119"/>
                  <a:gd name="T2" fmla="*/ 0 w 92"/>
                  <a:gd name="T3" fmla="*/ 0 h 119"/>
                  <a:gd name="T4" fmla="*/ 92 w 92"/>
                  <a:gd name="T5" fmla="*/ 0 h 119"/>
                  <a:gd name="T6" fmla="*/ 92 w 92"/>
                  <a:gd name="T7" fmla="*/ 12 h 119"/>
                  <a:gd name="T8" fmla="*/ 79 w 92"/>
                  <a:gd name="T9" fmla="*/ 26 h 119"/>
                  <a:gd name="T10" fmla="*/ 66 w 92"/>
                  <a:gd name="T11" fmla="*/ 44 h 119"/>
                  <a:gd name="T12" fmla="*/ 55 w 92"/>
                  <a:gd name="T13" fmla="*/ 65 h 119"/>
                  <a:gd name="T14" fmla="*/ 46 w 92"/>
                  <a:gd name="T15" fmla="*/ 87 h 119"/>
                  <a:gd name="T16" fmla="*/ 42 w 92"/>
                  <a:gd name="T17" fmla="*/ 102 h 119"/>
                  <a:gd name="T18" fmla="*/ 39 w 92"/>
                  <a:gd name="T19" fmla="*/ 119 h 119"/>
                  <a:gd name="T20" fmla="*/ 20 w 92"/>
                  <a:gd name="T21" fmla="*/ 119 h 119"/>
                  <a:gd name="T22" fmla="*/ 23 w 92"/>
                  <a:gd name="T23" fmla="*/ 104 h 119"/>
                  <a:gd name="T24" fmla="*/ 27 w 92"/>
                  <a:gd name="T25" fmla="*/ 85 h 119"/>
                  <a:gd name="T26" fmla="*/ 36 w 92"/>
                  <a:gd name="T27" fmla="*/ 65 h 119"/>
                  <a:gd name="T28" fmla="*/ 46 w 92"/>
                  <a:gd name="T29" fmla="*/ 47 h 119"/>
                  <a:gd name="T30" fmla="*/ 59 w 92"/>
                  <a:gd name="T31" fmla="*/ 30 h 119"/>
                  <a:gd name="T32" fmla="*/ 73 w 92"/>
                  <a:gd name="T33" fmla="*/ 16 h 119"/>
                  <a:gd name="T34" fmla="*/ 0 w 92"/>
                  <a:gd name="T35" fmla="*/ 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2" h="119">
                    <a:moveTo>
                      <a:pt x="0" y="16"/>
                    </a:moveTo>
                    <a:lnTo>
                      <a:pt x="0" y="0"/>
                    </a:lnTo>
                    <a:lnTo>
                      <a:pt x="92" y="0"/>
                    </a:lnTo>
                    <a:lnTo>
                      <a:pt x="92" y="12"/>
                    </a:lnTo>
                    <a:lnTo>
                      <a:pt x="79" y="26"/>
                    </a:lnTo>
                    <a:lnTo>
                      <a:pt x="66" y="44"/>
                    </a:lnTo>
                    <a:lnTo>
                      <a:pt x="55" y="65"/>
                    </a:lnTo>
                    <a:lnTo>
                      <a:pt x="46" y="87"/>
                    </a:lnTo>
                    <a:lnTo>
                      <a:pt x="42" y="102"/>
                    </a:lnTo>
                    <a:lnTo>
                      <a:pt x="39" y="119"/>
                    </a:lnTo>
                    <a:lnTo>
                      <a:pt x="20" y="119"/>
                    </a:lnTo>
                    <a:lnTo>
                      <a:pt x="23" y="104"/>
                    </a:lnTo>
                    <a:lnTo>
                      <a:pt x="27" y="85"/>
                    </a:lnTo>
                    <a:lnTo>
                      <a:pt x="36" y="65"/>
                    </a:lnTo>
                    <a:lnTo>
                      <a:pt x="46" y="47"/>
                    </a:lnTo>
                    <a:lnTo>
                      <a:pt x="59" y="30"/>
                    </a:lnTo>
                    <a:lnTo>
                      <a:pt x="73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886985" name="Rectangle 1225"/>
            <p:cNvSpPr>
              <a:spLocks noChangeArrowheads="1"/>
            </p:cNvSpPr>
            <p:nvPr/>
          </p:nvSpPr>
          <p:spPr bwMode="auto">
            <a:xfrm>
              <a:off x="1063" y="1886"/>
              <a:ext cx="10" cy="15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FF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6986" name="Freeform 1226"/>
            <p:cNvSpPr>
              <a:spLocks/>
            </p:cNvSpPr>
            <p:nvPr/>
          </p:nvSpPr>
          <p:spPr bwMode="auto">
            <a:xfrm>
              <a:off x="1085" y="1779"/>
              <a:ext cx="48" cy="122"/>
            </a:xfrm>
            <a:custGeom>
              <a:avLst/>
              <a:gdLst>
                <a:gd name="T0" fmla="*/ 95 w 95"/>
                <a:gd name="T1" fmla="*/ 107 h 122"/>
                <a:gd name="T2" fmla="*/ 95 w 95"/>
                <a:gd name="T3" fmla="*/ 122 h 122"/>
                <a:gd name="T4" fmla="*/ 0 w 95"/>
                <a:gd name="T5" fmla="*/ 122 h 122"/>
                <a:gd name="T6" fmla="*/ 1 w 95"/>
                <a:gd name="T7" fmla="*/ 116 h 122"/>
                <a:gd name="T8" fmla="*/ 3 w 95"/>
                <a:gd name="T9" fmla="*/ 111 h 122"/>
                <a:gd name="T10" fmla="*/ 7 w 95"/>
                <a:gd name="T11" fmla="*/ 103 h 122"/>
                <a:gd name="T12" fmla="*/ 13 w 95"/>
                <a:gd name="T13" fmla="*/ 95 h 122"/>
                <a:gd name="T14" fmla="*/ 19 w 95"/>
                <a:gd name="T15" fmla="*/ 88 h 122"/>
                <a:gd name="T16" fmla="*/ 26 w 95"/>
                <a:gd name="T17" fmla="*/ 82 h 122"/>
                <a:gd name="T18" fmla="*/ 36 w 95"/>
                <a:gd name="T19" fmla="*/ 76 h 122"/>
                <a:gd name="T20" fmla="*/ 49 w 95"/>
                <a:gd name="T21" fmla="*/ 67 h 122"/>
                <a:gd name="T22" fmla="*/ 59 w 95"/>
                <a:gd name="T23" fmla="*/ 58 h 122"/>
                <a:gd name="T24" fmla="*/ 66 w 95"/>
                <a:gd name="T25" fmla="*/ 51 h 122"/>
                <a:gd name="T26" fmla="*/ 71 w 95"/>
                <a:gd name="T27" fmla="*/ 45 h 122"/>
                <a:gd name="T28" fmla="*/ 73 w 95"/>
                <a:gd name="T29" fmla="*/ 40 h 122"/>
                <a:gd name="T30" fmla="*/ 73 w 95"/>
                <a:gd name="T31" fmla="*/ 34 h 122"/>
                <a:gd name="T32" fmla="*/ 73 w 95"/>
                <a:gd name="T33" fmla="*/ 29 h 122"/>
                <a:gd name="T34" fmla="*/ 71 w 95"/>
                <a:gd name="T35" fmla="*/ 25 h 122"/>
                <a:gd name="T36" fmla="*/ 68 w 95"/>
                <a:gd name="T37" fmla="*/ 21 h 122"/>
                <a:gd name="T38" fmla="*/ 62 w 95"/>
                <a:gd name="T39" fmla="*/ 17 h 122"/>
                <a:gd name="T40" fmla="*/ 56 w 95"/>
                <a:gd name="T41" fmla="*/ 15 h 122"/>
                <a:gd name="T42" fmla="*/ 49 w 95"/>
                <a:gd name="T43" fmla="*/ 15 h 122"/>
                <a:gd name="T44" fmla="*/ 40 w 95"/>
                <a:gd name="T45" fmla="*/ 15 h 122"/>
                <a:gd name="T46" fmla="*/ 34 w 95"/>
                <a:gd name="T47" fmla="*/ 17 h 122"/>
                <a:gd name="T48" fmla="*/ 29 w 95"/>
                <a:gd name="T49" fmla="*/ 21 h 122"/>
                <a:gd name="T50" fmla="*/ 24 w 95"/>
                <a:gd name="T51" fmla="*/ 25 h 122"/>
                <a:gd name="T52" fmla="*/ 23 w 95"/>
                <a:gd name="T53" fmla="*/ 29 h 122"/>
                <a:gd name="T54" fmla="*/ 21 w 95"/>
                <a:gd name="T55" fmla="*/ 35 h 122"/>
                <a:gd name="T56" fmla="*/ 3 w 95"/>
                <a:gd name="T57" fmla="*/ 34 h 122"/>
                <a:gd name="T58" fmla="*/ 7 w 95"/>
                <a:gd name="T59" fmla="*/ 20 h 122"/>
                <a:gd name="T60" fmla="*/ 17 w 95"/>
                <a:gd name="T61" fmla="*/ 9 h 122"/>
                <a:gd name="T62" fmla="*/ 30 w 95"/>
                <a:gd name="T63" fmla="*/ 3 h 122"/>
                <a:gd name="T64" fmla="*/ 49 w 95"/>
                <a:gd name="T65" fmla="*/ 0 h 122"/>
                <a:gd name="T66" fmla="*/ 68 w 95"/>
                <a:gd name="T67" fmla="*/ 3 h 122"/>
                <a:gd name="T68" fmla="*/ 81 w 95"/>
                <a:gd name="T69" fmla="*/ 10 h 122"/>
                <a:gd name="T70" fmla="*/ 91 w 95"/>
                <a:gd name="T71" fmla="*/ 21 h 122"/>
                <a:gd name="T72" fmla="*/ 94 w 95"/>
                <a:gd name="T73" fmla="*/ 34 h 122"/>
                <a:gd name="T74" fmla="*/ 92 w 95"/>
                <a:gd name="T75" fmla="*/ 41 h 122"/>
                <a:gd name="T76" fmla="*/ 89 w 95"/>
                <a:gd name="T77" fmla="*/ 49 h 122"/>
                <a:gd name="T78" fmla="*/ 85 w 95"/>
                <a:gd name="T79" fmla="*/ 56 h 122"/>
                <a:gd name="T80" fmla="*/ 79 w 95"/>
                <a:gd name="T81" fmla="*/ 63 h 122"/>
                <a:gd name="T82" fmla="*/ 69 w 95"/>
                <a:gd name="T83" fmla="*/ 72 h 122"/>
                <a:gd name="T84" fmla="*/ 53 w 95"/>
                <a:gd name="T85" fmla="*/ 84 h 122"/>
                <a:gd name="T86" fmla="*/ 46 w 95"/>
                <a:gd name="T87" fmla="*/ 88 h 122"/>
                <a:gd name="T88" fmla="*/ 40 w 95"/>
                <a:gd name="T89" fmla="*/ 93 h 122"/>
                <a:gd name="T90" fmla="*/ 36 w 95"/>
                <a:gd name="T91" fmla="*/ 96 h 122"/>
                <a:gd name="T92" fmla="*/ 33 w 95"/>
                <a:gd name="T93" fmla="*/ 98 h 122"/>
                <a:gd name="T94" fmla="*/ 29 w 95"/>
                <a:gd name="T95" fmla="*/ 103 h 122"/>
                <a:gd name="T96" fmla="*/ 24 w 95"/>
                <a:gd name="T97" fmla="*/ 107 h 122"/>
                <a:gd name="T98" fmla="*/ 95 w 95"/>
                <a:gd name="T99" fmla="*/ 10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" h="122">
                  <a:moveTo>
                    <a:pt x="95" y="107"/>
                  </a:moveTo>
                  <a:lnTo>
                    <a:pt x="95" y="122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3" y="111"/>
                  </a:lnTo>
                  <a:lnTo>
                    <a:pt x="7" y="103"/>
                  </a:lnTo>
                  <a:lnTo>
                    <a:pt x="13" y="95"/>
                  </a:lnTo>
                  <a:lnTo>
                    <a:pt x="19" y="88"/>
                  </a:lnTo>
                  <a:lnTo>
                    <a:pt x="26" y="82"/>
                  </a:lnTo>
                  <a:lnTo>
                    <a:pt x="36" y="76"/>
                  </a:lnTo>
                  <a:lnTo>
                    <a:pt x="49" y="67"/>
                  </a:lnTo>
                  <a:lnTo>
                    <a:pt x="59" y="58"/>
                  </a:lnTo>
                  <a:lnTo>
                    <a:pt x="66" y="51"/>
                  </a:lnTo>
                  <a:lnTo>
                    <a:pt x="71" y="45"/>
                  </a:lnTo>
                  <a:lnTo>
                    <a:pt x="73" y="40"/>
                  </a:lnTo>
                  <a:lnTo>
                    <a:pt x="73" y="34"/>
                  </a:lnTo>
                  <a:lnTo>
                    <a:pt x="73" y="29"/>
                  </a:lnTo>
                  <a:lnTo>
                    <a:pt x="71" y="25"/>
                  </a:lnTo>
                  <a:lnTo>
                    <a:pt x="68" y="21"/>
                  </a:lnTo>
                  <a:lnTo>
                    <a:pt x="62" y="17"/>
                  </a:lnTo>
                  <a:lnTo>
                    <a:pt x="56" y="15"/>
                  </a:lnTo>
                  <a:lnTo>
                    <a:pt x="49" y="15"/>
                  </a:lnTo>
                  <a:lnTo>
                    <a:pt x="40" y="15"/>
                  </a:lnTo>
                  <a:lnTo>
                    <a:pt x="34" y="17"/>
                  </a:lnTo>
                  <a:lnTo>
                    <a:pt x="29" y="21"/>
                  </a:lnTo>
                  <a:lnTo>
                    <a:pt x="24" y="25"/>
                  </a:lnTo>
                  <a:lnTo>
                    <a:pt x="23" y="29"/>
                  </a:lnTo>
                  <a:lnTo>
                    <a:pt x="21" y="35"/>
                  </a:lnTo>
                  <a:lnTo>
                    <a:pt x="3" y="34"/>
                  </a:lnTo>
                  <a:lnTo>
                    <a:pt x="7" y="20"/>
                  </a:lnTo>
                  <a:lnTo>
                    <a:pt x="17" y="9"/>
                  </a:lnTo>
                  <a:lnTo>
                    <a:pt x="30" y="3"/>
                  </a:lnTo>
                  <a:lnTo>
                    <a:pt x="49" y="0"/>
                  </a:lnTo>
                  <a:lnTo>
                    <a:pt x="68" y="3"/>
                  </a:lnTo>
                  <a:lnTo>
                    <a:pt x="81" y="10"/>
                  </a:lnTo>
                  <a:lnTo>
                    <a:pt x="91" y="21"/>
                  </a:lnTo>
                  <a:lnTo>
                    <a:pt x="94" y="34"/>
                  </a:lnTo>
                  <a:lnTo>
                    <a:pt x="92" y="41"/>
                  </a:lnTo>
                  <a:lnTo>
                    <a:pt x="89" y="49"/>
                  </a:lnTo>
                  <a:lnTo>
                    <a:pt x="85" y="56"/>
                  </a:lnTo>
                  <a:lnTo>
                    <a:pt x="79" y="63"/>
                  </a:lnTo>
                  <a:lnTo>
                    <a:pt x="69" y="72"/>
                  </a:lnTo>
                  <a:lnTo>
                    <a:pt x="53" y="84"/>
                  </a:lnTo>
                  <a:lnTo>
                    <a:pt x="46" y="88"/>
                  </a:lnTo>
                  <a:lnTo>
                    <a:pt x="40" y="93"/>
                  </a:lnTo>
                  <a:lnTo>
                    <a:pt x="36" y="96"/>
                  </a:lnTo>
                  <a:lnTo>
                    <a:pt x="33" y="98"/>
                  </a:lnTo>
                  <a:lnTo>
                    <a:pt x="29" y="103"/>
                  </a:lnTo>
                  <a:lnTo>
                    <a:pt x="24" y="107"/>
                  </a:lnTo>
                  <a:lnTo>
                    <a:pt x="95" y="107"/>
                  </a:lnTo>
                  <a:close/>
                </a:path>
              </a:pathLst>
            </a:custGeom>
            <a:solidFill>
              <a:srgbClr val="00FF00"/>
            </a:solidFill>
            <a:ln w="0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6987" name="Freeform 1227"/>
            <p:cNvSpPr>
              <a:spLocks/>
            </p:cNvSpPr>
            <p:nvPr/>
          </p:nvSpPr>
          <p:spPr bwMode="auto">
            <a:xfrm>
              <a:off x="1139" y="1813"/>
              <a:ext cx="48" cy="88"/>
            </a:xfrm>
            <a:custGeom>
              <a:avLst/>
              <a:gdLst>
                <a:gd name="T0" fmla="*/ 0 w 97"/>
                <a:gd name="T1" fmla="*/ 88 h 88"/>
                <a:gd name="T2" fmla="*/ 36 w 97"/>
                <a:gd name="T3" fmla="*/ 44 h 88"/>
                <a:gd name="T4" fmla="*/ 1 w 97"/>
                <a:gd name="T5" fmla="*/ 0 h 88"/>
                <a:gd name="T6" fmla="*/ 25 w 97"/>
                <a:gd name="T7" fmla="*/ 0 h 88"/>
                <a:gd name="T8" fmla="*/ 40 w 97"/>
                <a:gd name="T9" fmla="*/ 21 h 88"/>
                <a:gd name="T10" fmla="*/ 45 w 97"/>
                <a:gd name="T11" fmla="*/ 26 h 88"/>
                <a:gd name="T12" fmla="*/ 48 w 97"/>
                <a:gd name="T13" fmla="*/ 30 h 88"/>
                <a:gd name="T14" fmla="*/ 52 w 97"/>
                <a:gd name="T15" fmla="*/ 26 h 88"/>
                <a:gd name="T16" fmla="*/ 56 w 97"/>
                <a:gd name="T17" fmla="*/ 22 h 88"/>
                <a:gd name="T18" fmla="*/ 74 w 97"/>
                <a:gd name="T19" fmla="*/ 0 h 88"/>
                <a:gd name="T20" fmla="*/ 97 w 97"/>
                <a:gd name="T21" fmla="*/ 0 h 88"/>
                <a:gd name="T22" fmla="*/ 59 w 97"/>
                <a:gd name="T23" fmla="*/ 44 h 88"/>
                <a:gd name="T24" fmla="*/ 94 w 97"/>
                <a:gd name="T25" fmla="*/ 88 h 88"/>
                <a:gd name="T26" fmla="*/ 72 w 97"/>
                <a:gd name="T27" fmla="*/ 88 h 88"/>
                <a:gd name="T28" fmla="*/ 52 w 97"/>
                <a:gd name="T29" fmla="*/ 63 h 88"/>
                <a:gd name="T30" fmla="*/ 48 w 97"/>
                <a:gd name="T31" fmla="*/ 58 h 88"/>
                <a:gd name="T32" fmla="*/ 23 w 97"/>
                <a:gd name="T33" fmla="*/ 88 h 88"/>
                <a:gd name="T34" fmla="*/ 0 w 97"/>
                <a:gd name="T3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7" h="88">
                  <a:moveTo>
                    <a:pt x="0" y="88"/>
                  </a:moveTo>
                  <a:lnTo>
                    <a:pt x="36" y="44"/>
                  </a:lnTo>
                  <a:lnTo>
                    <a:pt x="1" y="0"/>
                  </a:lnTo>
                  <a:lnTo>
                    <a:pt x="25" y="0"/>
                  </a:lnTo>
                  <a:lnTo>
                    <a:pt x="40" y="21"/>
                  </a:lnTo>
                  <a:lnTo>
                    <a:pt x="45" y="26"/>
                  </a:lnTo>
                  <a:lnTo>
                    <a:pt x="48" y="30"/>
                  </a:lnTo>
                  <a:lnTo>
                    <a:pt x="52" y="26"/>
                  </a:lnTo>
                  <a:lnTo>
                    <a:pt x="56" y="22"/>
                  </a:lnTo>
                  <a:lnTo>
                    <a:pt x="74" y="0"/>
                  </a:lnTo>
                  <a:lnTo>
                    <a:pt x="97" y="0"/>
                  </a:lnTo>
                  <a:lnTo>
                    <a:pt x="59" y="44"/>
                  </a:lnTo>
                  <a:lnTo>
                    <a:pt x="94" y="88"/>
                  </a:lnTo>
                  <a:lnTo>
                    <a:pt x="72" y="88"/>
                  </a:lnTo>
                  <a:lnTo>
                    <a:pt x="52" y="63"/>
                  </a:lnTo>
                  <a:lnTo>
                    <a:pt x="48" y="58"/>
                  </a:lnTo>
                  <a:lnTo>
                    <a:pt x="23" y="88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00FF00"/>
            </a:solidFill>
            <a:ln w="0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6988" name="Freeform 1228"/>
            <p:cNvSpPr>
              <a:spLocks/>
            </p:cNvSpPr>
            <p:nvPr/>
          </p:nvSpPr>
          <p:spPr bwMode="auto">
            <a:xfrm>
              <a:off x="1197" y="1779"/>
              <a:ext cx="27" cy="122"/>
            </a:xfrm>
            <a:custGeom>
              <a:avLst/>
              <a:gdLst>
                <a:gd name="T0" fmla="*/ 53 w 53"/>
                <a:gd name="T1" fmla="*/ 122 h 122"/>
                <a:gd name="T2" fmla="*/ 34 w 53"/>
                <a:gd name="T3" fmla="*/ 122 h 122"/>
                <a:gd name="T4" fmla="*/ 34 w 53"/>
                <a:gd name="T5" fmla="*/ 28 h 122"/>
                <a:gd name="T6" fmla="*/ 27 w 53"/>
                <a:gd name="T7" fmla="*/ 33 h 122"/>
                <a:gd name="T8" fmla="*/ 19 w 53"/>
                <a:gd name="T9" fmla="*/ 38 h 122"/>
                <a:gd name="T10" fmla="*/ 8 w 53"/>
                <a:gd name="T11" fmla="*/ 43 h 122"/>
                <a:gd name="T12" fmla="*/ 0 w 53"/>
                <a:gd name="T13" fmla="*/ 45 h 122"/>
                <a:gd name="T14" fmla="*/ 0 w 53"/>
                <a:gd name="T15" fmla="*/ 31 h 122"/>
                <a:gd name="T16" fmla="*/ 14 w 53"/>
                <a:gd name="T17" fmla="*/ 25 h 122"/>
                <a:gd name="T18" fmla="*/ 26 w 53"/>
                <a:gd name="T19" fmla="*/ 17 h 122"/>
                <a:gd name="T20" fmla="*/ 32 w 53"/>
                <a:gd name="T21" fmla="*/ 11 h 122"/>
                <a:gd name="T22" fmla="*/ 37 w 53"/>
                <a:gd name="T23" fmla="*/ 6 h 122"/>
                <a:gd name="T24" fmla="*/ 40 w 53"/>
                <a:gd name="T25" fmla="*/ 0 h 122"/>
                <a:gd name="T26" fmla="*/ 53 w 53"/>
                <a:gd name="T27" fmla="*/ 0 h 122"/>
                <a:gd name="T28" fmla="*/ 53 w 53"/>
                <a:gd name="T29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122">
                  <a:moveTo>
                    <a:pt x="53" y="122"/>
                  </a:moveTo>
                  <a:lnTo>
                    <a:pt x="34" y="122"/>
                  </a:lnTo>
                  <a:lnTo>
                    <a:pt x="34" y="28"/>
                  </a:lnTo>
                  <a:lnTo>
                    <a:pt x="27" y="33"/>
                  </a:lnTo>
                  <a:lnTo>
                    <a:pt x="19" y="38"/>
                  </a:lnTo>
                  <a:lnTo>
                    <a:pt x="8" y="43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14" y="25"/>
                  </a:lnTo>
                  <a:lnTo>
                    <a:pt x="26" y="17"/>
                  </a:lnTo>
                  <a:lnTo>
                    <a:pt x="32" y="11"/>
                  </a:lnTo>
                  <a:lnTo>
                    <a:pt x="37" y="6"/>
                  </a:lnTo>
                  <a:lnTo>
                    <a:pt x="40" y="0"/>
                  </a:lnTo>
                  <a:lnTo>
                    <a:pt x="53" y="0"/>
                  </a:lnTo>
                  <a:lnTo>
                    <a:pt x="53" y="122"/>
                  </a:lnTo>
                  <a:close/>
                </a:path>
              </a:pathLst>
            </a:custGeom>
            <a:solidFill>
              <a:srgbClr val="00FF00"/>
            </a:solidFill>
            <a:ln w="0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6989" name="Freeform 1229"/>
            <p:cNvSpPr>
              <a:spLocks noEditPoints="1"/>
            </p:cNvSpPr>
            <p:nvPr/>
          </p:nvSpPr>
          <p:spPr bwMode="auto">
            <a:xfrm>
              <a:off x="1247" y="1779"/>
              <a:ext cx="48" cy="123"/>
            </a:xfrm>
            <a:custGeom>
              <a:avLst/>
              <a:gdLst>
                <a:gd name="T0" fmla="*/ 0 w 95"/>
                <a:gd name="T1" fmla="*/ 62 h 123"/>
                <a:gd name="T2" fmla="*/ 2 w 95"/>
                <a:gd name="T3" fmla="*/ 43 h 123"/>
                <a:gd name="T4" fmla="*/ 6 w 95"/>
                <a:gd name="T5" fmla="*/ 27 h 123"/>
                <a:gd name="T6" fmla="*/ 12 w 95"/>
                <a:gd name="T7" fmla="*/ 16 h 123"/>
                <a:gd name="T8" fmla="*/ 22 w 95"/>
                <a:gd name="T9" fmla="*/ 8 h 123"/>
                <a:gd name="T10" fmla="*/ 33 w 95"/>
                <a:gd name="T11" fmla="*/ 3 h 123"/>
                <a:gd name="T12" fmla="*/ 48 w 95"/>
                <a:gd name="T13" fmla="*/ 0 h 123"/>
                <a:gd name="T14" fmla="*/ 55 w 95"/>
                <a:gd name="T15" fmla="*/ 2 h 123"/>
                <a:gd name="T16" fmla="*/ 62 w 95"/>
                <a:gd name="T17" fmla="*/ 3 h 123"/>
                <a:gd name="T18" fmla="*/ 68 w 95"/>
                <a:gd name="T19" fmla="*/ 5 h 123"/>
                <a:gd name="T20" fmla="*/ 74 w 95"/>
                <a:gd name="T21" fmla="*/ 8 h 123"/>
                <a:gd name="T22" fmla="*/ 80 w 95"/>
                <a:gd name="T23" fmla="*/ 11 h 123"/>
                <a:gd name="T24" fmla="*/ 84 w 95"/>
                <a:gd name="T25" fmla="*/ 16 h 123"/>
                <a:gd name="T26" fmla="*/ 88 w 95"/>
                <a:gd name="T27" fmla="*/ 25 h 123"/>
                <a:gd name="T28" fmla="*/ 91 w 95"/>
                <a:gd name="T29" fmla="*/ 34 h 123"/>
                <a:gd name="T30" fmla="*/ 94 w 95"/>
                <a:gd name="T31" fmla="*/ 46 h 123"/>
                <a:gd name="T32" fmla="*/ 95 w 95"/>
                <a:gd name="T33" fmla="*/ 62 h 123"/>
                <a:gd name="T34" fmla="*/ 94 w 95"/>
                <a:gd name="T35" fmla="*/ 81 h 123"/>
                <a:gd name="T36" fmla="*/ 90 w 95"/>
                <a:gd name="T37" fmla="*/ 97 h 123"/>
                <a:gd name="T38" fmla="*/ 82 w 95"/>
                <a:gd name="T39" fmla="*/ 109 h 123"/>
                <a:gd name="T40" fmla="*/ 74 w 95"/>
                <a:gd name="T41" fmla="*/ 117 h 123"/>
                <a:gd name="T42" fmla="*/ 62 w 95"/>
                <a:gd name="T43" fmla="*/ 122 h 123"/>
                <a:gd name="T44" fmla="*/ 48 w 95"/>
                <a:gd name="T45" fmla="*/ 123 h 123"/>
                <a:gd name="T46" fmla="*/ 29 w 95"/>
                <a:gd name="T47" fmla="*/ 121 h 123"/>
                <a:gd name="T48" fmla="*/ 15 w 95"/>
                <a:gd name="T49" fmla="*/ 113 h 123"/>
                <a:gd name="T50" fmla="*/ 6 w 95"/>
                <a:gd name="T51" fmla="*/ 99 h 123"/>
                <a:gd name="T52" fmla="*/ 2 w 95"/>
                <a:gd name="T53" fmla="*/ 82 h 123"/>
                <a:gd name="T54" fmla="*/ 0 w 95"/>
                <a:gd name="T55" fmla="*/ 62 h 123"/>
                <a:gd name="T56" fmla="*/ 19 w 95"/>
                <a:gd name="T57" fmla="*/ 62 h 123"/>
                <a:gd name="T58" fmla="*/ 20 w 95"/>
                <a:gd name="T59" fmla="*/ 80 h 123"/>
                <a:gd name="T60" fmla="*/ 23 w 95"/>
                <a:gd name="T61" fmla="*/ 92 h 123"/>
                <a:gd name="T62" fmla="*/ 28 w 95"/>
                <a:gd name="T63" fmla="*/ 101 h 123"/>
                <a:gd name="T64" fmla="*/ 32 w 95"/>
                <a:gd name="T65" fmla="*/ 105 h 123"/>
                <a:gd name="T66" fmla="*/ 36 w 95"/>
                <a:gd name="T67" fmla="*/ 108 h 123"/>
                <a:gd name="T68" fmla="*/ 42 w 95"/>
                <a:gd name="T69" fmla="*/ 109 h 123"/>
                <a:gd name="T70" fmla="*/ 48 w 95"/>
                <a:gd name="T71" fmla="*/ 110 h 123"/>
                <a:gd name="T72" fmla="*/ 54 w 95"/>
                <a:gd name="T73" fmla="*/ 109 h 123"/>
                <a:gd name="T74" fmla="*/ 59 w 95"/>
                <a:gd name="T75" fmla="*/ 108 h 123"/>
                <a:gd name="T76" fmla="*/ 64 w 95"/>
                <a:gd name="T77" fmla="*/ 104 h 123"/>
                <a:gd name="T78" fmla="*/ 68 w 95"/>
                <a:gd name="T79" fmla="*/ 101 h 123"/>
                <a:gd name="T80" fmla="*/ 72 w 95"/>
                <a:gd name="T81" fmla="*/ 92 h 123"/>
                <a:gd name="T82" fmla="*/ 75 w 95"/>
                <a:gd name="T83" fmla="*/ 80 h 123"/>
                <a:gd name="T84" fmla="*/ 77 w 95"/>
                <a:gd name="T85" fmla="*/ 62 h 123"/>
                <a:gd name="T86" fmla="*/ 75 w 95"/>
                <a:gd name="T87" fmla="*/ 45 h 123"/>
                <a:gd name="T88" fmla="*/ 72 w 95"/>
                <a:gd name="T89" fmla="*/ 33 h 123"/>
                <a:gd name="T90" fmla="*/ 68 w 95"/>
                <a:gd name="T91" fmla="*/ 25 h 123"/>
                <a:gd name="T92" fmla="*/ 64 w 95"/>
                <a:gd name="T93" fmla="*/ 20 h 123"/>
                <a:gd name="T94" fmla="*/ 59 w 95"/>
                <a:gd name="T95" fmla="*/ 17 h 123"/>
                <a:gd name="T96" fmla="*/ 54 w 95"/>
                <a:gd name="T97" fmla="*/ 15 h 123"/>
                <a:gd name="T98" fmla="*/ 48 w 95"/>
                <a:gd name="T99" fmla="*/ 15 h 123"/>
                <a:gd name="T100" fmla="*/ 42 w 95"/>
                <a:gd name="T101" fmla="*/ 15 h 123"/>
                <a:gd name="T102" fmla="*/ 36 w 95"/>
                <a:gd name="T103" fmla="*/ 17 h 123"/>
                <a:gd name="T104" fmla="*/ 32 w 95"/>
                <a:gd name="T105" fmla="*/ 20 h 123"/>
                <a:gd name="T106" fmla="*/ 28 w 95"/>
                <a:gd name="T107" fmla="*/ 23 h 123"/>
                <a:gd name="T108" fmla="*/ 23 w 95"/>
                <a:gd name="T109" fmla="*/ 32 h 123"/>
                <a:gd name="T110" fmla="*/ 20 w 95"/>
                <a:gd name="T111" fmla="*/ 45 h 123"/>
                <a:gd name="T112" fmla="*/ 19 w 95"/>
                <a:gd name="T113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" h="123">
                  <a:moveTo>
                    <a:pt x="0" y="62"/>
                  </a:moveTo>
                  <a:lnTo>
                    <a:pt x="2" y="43"/>
                  </a:lnTo>
                  <a:lnTo>
                    <a:pt x="6" y="27"/>
                  </a:lnTo>
                  <a:lnTo>
                    <a:pt x="12" y="16"/>
                  </a:lnTo>
                  <a:lnTo>
                    <a:pt x="22" y="8"/>
                  </a:lnTo>
                  <a:lnTo>
                    <a:pt x="33" y="3"/>
                  </a:lnTo>
                  <a:lnTo>
                    <a:pt x="48" y="0"/>
                  </a:lnTo>
                  <a:lnTo>
                    <a:pt x="55" y="2"/>
                  </a:lnTo>
                  <a:lnTo>
                    <a:pt x="62" y="3"/>
                  </a:lnTo>
                  <a:lnTo>
                    <a:pt x="68" y="5"/>
                  </a:lnTo>
                  <a:lnTo>
                    <a:pt x="74" y="8"/>
                  </a:lnTo>
                  <a:lnTo>
                    <a:pt x="80" y="11"/>
                  </a:lnTo>
                  <a:lnTo>
                    <a:pt x="84" y="16"/>
                  </a:lnTo>
                  <a:lnTo>
                    <a:pt x="88" y="25"/>
                  </a:lnTo>
                  <a:lnTo>
                    <a:pt x="91" y="34"/>
                  </a:lnTo>
                  <a:lnTo>
                    <a:pt x="94" y="46"/>
                  </a:lnTo>
                  <a:lnTo>
                    <a:pt x="95" y="62"/>
                  </a:lnTo>
                  <a:lnTo>
                    <a:pt x="94" y="81"/>
                  </a:lnTo>
                  <a:lnTo>
                    <a:pt x="90" y="97"/>
                  </a:lnTo>
                  <a:lnTo>
                    <a:pt x="82" y="109"/>
                  </a:lnTo>
                  <a:lnTo>
                    <a:pt x="74" y="117"/>
                  </a:lnTo>
                  <a:lnTo>
                    <a:pt x="62" y="122"/>
                  </a:lnTo>
                  <a:lnTo>
                    <a:pt x="48" y="123"/>
                  </a:lnTo>
                  <a:lnTo>
                    <a:pt x="29" y="121"/>
                  </a:lnTo>
                  <a:lnTo>
                    <a:pt x="15" y="113"/>
                  </a:lnTo>
                  <a:lnTo>
                    <a:pt x="6" y="99"/>
                  </a:lnTo>
                  <a:lnTo>
                    <a:pt x="2" y="82"/>
                  </a:lnTo>
                  <a:lnTo>
                    <a:pt x="0" y="62"/>
                  </a:lnTo>
                  <a:close/>
                  <a:moveTo>
                    <a:pt x="19" y="62"/>
                  </a:moveTo>
                  <a:lnTo>
                    <a:pt x="20" y="80"/>
                  </a:lnTo>
                  <a:lnTo>
                    <a:pt x="23" y="92"/>
                  </a:lnTo>
                  <a:lnTo>
                    <a:pt x="28" y="101"/>
                  </a:lnTo>
                  <a:lnTo>
                    <a:pt x="32" y="105"/>
                  </a:lnTo>
                  <a:lnTo>
                    <a:pt x="36" y="108"/>
                  </a:lnTo>
                  <a:lnTo>
                    <a:pt x="42" y="109"/>
                  </a:lnTo>
                  <a:lnTo>
                    <a:pt x="48" y="110"/>
                  </a:lnTo>
                  <a:lnTo>
                    <a:pt x="54" y="109"/>
                  </a:lnTo>
                  <a:lnTo>
                    <a:pt x="59" y="108"/>
                  </a:lnTo>
                  <a:lnTo>
                    <a:pt x="64" y="104"/>
                  </a:lnTo>
                  <a:lnTo>
                    <a:pt x="68" y="101"/>
                  </a:lnTo>
                  <a:lnTo>
                    <a:pt x="72" y="92"/>
                  </a:lnTo>
                  <a:lnTo>
                    <a:pt x="75" y="80"/>
                  </a:lnTo>
                  <a:lnTo>
                    <a:pt x="77" y="62"/>
                  </a:lnTo>
                  <a:lnTo>
                    <a:pt x="75" y="45"/>
                  </a:lnTo>
                  <a:lnTo>
                    <a:pt x="72" y="33"/>
                  </a:lnTo>
                  <a:lnTo>
                    <a:pt x="68" y="25"/>
                  </a:lnTo>
                  <a:lnTo>
                    <a:pt x="64" y="20"/>
                  </a:lnTo>
                  <a:lnTo>
                    <a:pt x="59" y="17"/>
                  </a:lnTo>
                  <a:lnTo>
                    <a:pt x="54" y="15"/>
                  </a:lnTo>
                  <a:lnTo>
                    <a:pt x="48" y="15"/>
                  </a:lnTo>
                  <a:lnTo>
                    <a:pt x="42" y="15"/>
                  </a:lnTo>
                  <a:lnTo>
                    <a:pt x="36" y="17"/>
                  </a:lnTo>
                  <a:lnTo>
                    <a:pt x="32" y="20"/>
                  </a:lnTo>
                  <a:lnTo>
                    <a:pt x="28" y="23"/>
                  </a:lnTo>
                  <a:lnTo>
                    <a:pt x="23" y="32"/>
                  </a:lnTo>
                  <a:lnTo>
                    <a:pt x="20" y="45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FF00"/>
            </a:solidFill>
            <a:ln w="0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6990" name="Rectangle 1230"/>
            <p:cNvSpPr>
              <a:spLocks noChangeArrowheads="1"/>
            </p:cNvSpPr>
            <p:nvPr/>
          </p:nvSpPr>
          <p:spPr bwMode="auto">
            <a:xfrm>
              <a:off x="1305" y="1781"/>
              <a:ext cx="19" cy="9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FF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6991" name="Freeform 1231"/>
            <p:cNvSpPr>
              <a:spLocks/>
            </p:cNvSpPr>
            <p:nvPr/>
          </p:nvSpPr>
          <p:spPr bwMode="auto">
            <a:xfrm>
              <a:off x="1329" y="1734"/>
              <a:ext cx="33" cy="84"/>
            </a:xfrm>
            <a:custGeom>
              <a:avLst/>
              <a:gdLst>
                <a:gd name="T0" fmla="*/ 0 w 67"/>
                <a:gd name="T1" fmla="*/ 61 h 84"/>
                <a:gd name="T2" fmla="*/ 13 w 67"/>
                <a:gd name="T3" fmla="*/ 60 h 84"/>
                <a:gd name="T4" fmla="*/ 15 w 67"/>
                <a:gd name="T5" fmla="*/ 64 h 84"/>
                <a:gd name="T6" fmla="*/ 17 w 67"/>
                <a:gd name="T7" fmla="*/ 67 h 84"/>
                <a:gd name="T8" fmla="*/ 20 w 67"/>
                <a:gd name="T9" fmla="*/ 71 h 84"/>
                <a:gd name="T10" fmla="*/ 23 w 67"/>
                <a:gd name="T11" fmla="*/ 72 h 84"/>
                <a:gd name="T12" fmla="*/ 28 w 67"/>
                <a:gd name="T13" fmla="*/ 73 h 84"/>
                <a:gd name="T14" fmla="*/ 33 w 67"/>
                <a:gd name="T15" fmla="*/ 74 h 84"/>
                <a:gd name="T16" fmla="*/ 39 w 67"/>
                <a:gd name="T17" fmla="*/ 73 h 84"/>
                <a:gd name="T18" fmla="*/ 43 w 67"/>
                <a:gd name="T19" fmla="*/ 72 h 84"/>
                <a:gd name="T20" fmla="*/ 48 w 67"/>
                <a:gd name="T21" fmla="*/ 68 h 84"/>
                <a:gd name="T22" fmla="*/ 51 w 67"/>
                <a:gd name="T23" fmla="*/ 65 h 84"/>
                <a:gd name="T24" fmla="*/ 54 w 67"/>
                <a:gd name="T25" fmla="*/ 60 h 84"/>
                <a:gd name="T26" fmla="*/ 54 w 67"/>
                <a:gd name="T27" fmla="*/ 54 h 84"/>
                <a:gd name="T28" fmla="*/ 54 w 67"/>
                <a:gd name="T29" fmla="*/ 49 h 84"/>
                <a:gd name="T30" fmla="*/ 51 w 67"/>
                <a:gd name="T31" fmla="*/ 44 h 84"/>
                <a:gd name="T32" fmla="*/ 48 w 67"/>
                <a:gd name="T33" fmla="*/ 41 h 84"/>
                <a:gd name="T34" fmla="*/ 45 w 67"/>
                <a:gd name="T35" fmla="*/ 38 h 84"/>
                <a:gd name="T36" fmla="*/ 39 w 67"/>
                <a:gd name="T37" fmla="*/ 37 h 84"/>
                <a:gd name="T38" fmla="*/ 33 w 67"/>
                <a:gd name="T39" fmla="*/ 36 h 84"/>
                <a:gd name="T40" fmla="*/ 28 w 67"/>
                <a:gd name="T41" fmla="*/ 37 h 84"/>
                <a:gd name="T42" fmla="*/ 22 w 67"/>
                <a:gd name="T43" fmla="*/ 38 h 84"/>
                <a:gd name="T44" fmla="*/ 19 w 67"/>
                <a:gd name="T45" fmla="*/ 41 h 84"/>
                <a:gd name="T46" fmla="*/ 15 w 67"/>
                <a:gd name="T47" fmla="*/ 43 h 84"/>
                <a:gd name="T48" fmla="*/ 2 w 67"/>
                <a:gd name="T49" fmla="*/ 42 h 84"/>
                <a:gd name="T50" fmla="*/ 12 w 67"/>
                <a:gd name="T51" fmla="*/ 0 h 84"/>
                <a:gd name="T52" fmla="*/ 61 w 67"/>
                <a:gd name="T53" fmla="*/ 0 h 84"/>
                <a:gd name="T54" fmla="*/ 61 w 67"/>
                <a:gd name="T55" fmla="*/ 10 h 84"/>
                <a:gd name="T56" fmla="*/ 23 w 67"/>
                <a:gd name="T57" fmla="*/ 10 h 84"/>
                <a:gd name="T58" fmla="*/ 17 w 67"/>
                <a:gd name="T59" fmla="*/ 32 h 84"/>
                <a:gd name="T60" fmla="*/ 23 w 67"/>
                <a:gd name="T61" fmla="*/ 29 h 84"/>
                <a:gd name="T62" fmla="*/ 30 w 67"/>
                <a:gd name="T63" fmla="*/ 26 h 84"/>
                <a:gd name="T64" fmla="*/ 36 w 67"/>
                <a:gd name="T65" fmla="*/ 26 h 84"/>
                <a:gd name="T66" fmla="*/ 42 w 67"/>
                <a:gd name="T67" fmla="*/ 26 h 84"/>
                <a:gd name="T68" fmla="*/ 48 w 67"/>
                <a:gd name="T69" fmla="*/ 29 h 84"/>
                <a:gd name="T70" fmla="*/ 54 w 67"/>
                <a:gd name="T71" fmla="*/ 31 h 84"/>
                <a:gd name="T72" fmla="*/ 58 w 67"/>
                <a:gd name="T73" fmla="*/ 33 h 84"/>
                <a:gd name="T74" fmla="*/ 65 w 67"/>
                <a:gd name="T75" fmla="*/ 43 h 84"/>
                <a:gd name="T76" fmla="*/ 67 w 67"/>
                <a:gd name="T77" fmla="*/ 54 h 84"/>
                <a:gd name="T78" fmla="*/ 65 w 67"/>
                <a:gd name="T79" fmla="*/ 65 h 84"/>
                <a:gd name="T80" fmla="*/ 59 w 67"/>
                <a:gd name="T81" fmla="*/ 73 h 84"/>
                <a:gd name="T82" fmla="*/ 48 w 67"/>
                <a:gd name="T83" fmla="*/ 82 h 84"/>
                <a:gd name="T84" fmla="*/ 32 w 67"/>
                <a:gd name="T85" fmla="*/ 84 h 84"/>
                <a:gd name="T86" fmla="*/ 25 w 67"/>
                <a:gd name="T87" fmla="*/ 83 h 84"/>
                <a:gd name="T88" fmla="*/ 16 w 67"/>
                <a:gd name="T89" fmla="*/ 82 h 84"/>
                <a:gd name="T90" fmla="*/ 10 w 67"/>
                <a:gd name="T91" fmla="*/ 78 h 84"/>
                <a:gd name="T92" fmla="*/ 6 w 67"/>
                <a:gd name="T93" fmla="*/ 73 h 84"/>
                <a:gd name="T94" fmla="*/ 2 w 67"/>
                <a:gd name="T95" fmla="*/ 67 h 84"/>
                <a:gd name="T96" fmla="*/ 0 w 67"/>
                <a:gd name="T97" fmla="*/ 6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7" h="84">
                  <a:moveTo>
                    <a:pt x="0" y="61"/>
                  </a:moveTo>
                  <a:lnTo>
                    <a:pt x="13" y="60"/>
                  </a:lnTo>
                  <a:lnTo>
                    <a:pt x="15" y="64"/>
                  </a:lnTo>
                  <a:lnTo>
                    <a:pt x="17" y="67"/>
                  </a:lnTo>
                  <a:lnTo>
                    <a:pt x="20" y="71"/>
                  </a:lnTo>
                  <a:lnTo>
                    <a:pt x="23" y="72"/>
                  </a:lnTo>
                  <a:lnTo>
                    <a:pt x="28" y="73"/>
                  </a:lnTo>
                  <a:lnTo>
                    <a:pt x="33" y="74"/>
                  </a:lnTo>
                  <a:lnTo>
                    <a:pt x="39" y="73"/>
                  </a:lnTo>
                  <a:lnTo>
                    <a:pt x="43" y="72"/>
                  </a:lnTo>
                  <a:lnTo>
                    <a:pt x="48" y="68"/>
                  </a:lnTo>
                  <a:lnTo>
                    <a:pt x="51" y="65"/>
                  </a:lnTo>
                  <a:lnTo>
                    <a:pt x="54" y="60"/>
                  </a:lnTo>
                  <a:lnTo>
                    <a:pt x="54" y="54"/>
                  </a:lnTo>
                  <a:lnTo>
                    <a:pt x="54" y="49"/>
                  </a:lnTo>
                  <a:lnTo>
                    <a:pt x="51" y="44"/>
                  </a:lnTo>
                  <a:lnTo>
                    <a:pt x="48" y="41"/>
                  </a:lnTo>
                  <a:lnTo>
                    <a:pt x="45" y="38"/>
                  </a:lnTo>
                  <a:lnTo>
                    <a:pt x="39" y="37"/>
                  </a:lnTo>
                  <a:lnTo>
                    <a:pt x="33" y="36"/>
                  </a:lnTo>
                  <a:lnTo>
                    <a:pt x="28" y="37"/>
                  </a:lnTo>
                  <a:lnTo>
                    <a:pt x="22" y="38"/>
                  </a:lnTo>
                  <a:lnTo>
                    <a:pt x="19" y="41"/>
                  </a:lnTo>
                  <a:lnTo>
                    <a:pt x="15" y="43"/>
                  </a:lnTo>
                  <a:lnTo>
                    <a:pt x="2" y="42"/>
                  </a:lnTo>
                  <a:lnTo>
                    <a:pt x="12" y="0"/>
                  </a:lnTo>
                  <a:lnTo>
                    <a:pt x="61" y="0"/>
                  </a:lnTo>
                  <a:lnTo>
                    <a:pt x="61" y="10"/>
                  </a:lnTo>
                  <a:lnTo>
                    <a:pt x="23" y="10"/>
                  </a:lnTo>
                  <a:lnTo>
                    <a:pt x="17" y="32"/>
                  </a:lnTo>
                  <a:lnTo>
                    <a:pt x="23" y="29"/>
                  </a:lnTo>
                  <a:lnTo>
                    <a:pt x="30" y="26"/>
                  </a:lnTo>
                  <a:lnTo>
                    <a:pt x="36" y="26"/>
                  </a:lnTo>
                  <a:lnTo>
                    <a:pt x="42" y="26"/>
                  </a:lnTo>
                  <a:lnTo>
                    <a:pt x="48" y="29"/>
                  </a:lnTo>
                  <a:lnTo>
                    <a:pt x="54" y="31"/>
                  </a:lnTo>
                  <a:lnTo>
                    <a:pt x="58" y="33"/>
                  </a:lnTo>
                  <a:lnTo>
                    <a:pt x="65" y="43"/>
                  </a:lnTo>
                  <a:lnTo>
                    <a:pt x="67" y="54"/>
                  </a:lnTo>
                  <a:lnTo>
                    <a:pt x="65" y="65"/>
                  </a:lnTo>
                  <a:lnTo>
                    <a:pt x="59" y="73"/>
                  </a:lnTo>
                  <a:lnTo>
                    <a:pt x="48" y="82"/>
                  </a:lnTo>
                  <a:lnTo>
                    <a:pt x="32" y="84"/>
                  </a:lnTo>
                  <a:lnTo>
                    <a:pt x="25" y="83"/>
                  </a:lnTo>
                  <a:lnTo>
                    <a:pt x="16" y="82"/>
                  </a:lnTo>
                  <a:lnTo>
                    <a:pt x="10" y="78"/>
                  </a:lnTo>
                  <a:lnTo>
                    <a:pt x="6" y="73"/>
                  </a:lnTo>
                  <a:lnTo>
                    <a:pt x="2" y="67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FF00"/>
            </a:solidFill>
            <a:ln w="0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6992" name="Freeform 1232"/>
            <p:cNvSpPr>
              <a:spLocks/>
            </p:cNvSpPr>
            <p:nvPr/>
          </p:nvSpPr>
          <p:spPr bwMode="auto">
            <a:xfrm>
              <a:off x="1368" y="1788"/>
              <a:ext cx="16" cy="108"/>
            </a:xfrm>
            <a:custGeom>
              <a:avLst/>
              <a:gdLst>
                <a:gd name="T0" fmla="*/ 9 w 33"/>
                <a:gd name="T1" fmla="*/ 108 h 108"/>
                <a:gd name="T2" fmla="*/ 0 w 33"/>
                <a:gd name="T3" fmla="*/ 108 h 108"/>
                <a:gd name="T4" fmla="*/ 14 w 33"/>
                <a:gd name="T5" fmla="*/ 82 h 108"/>
                <a:gd name="T6" fmla="*/ 20 w 33"/>
                <a:gd name="T7" fmla="*/ 54 h 108"/>
                <a:gd name="T8" fmla="*/ 19 w 33"/>
                <a:gd name="T9" fmla="*/ 44 h 108"/>
                <a:gd name="T10" fmla="*/ 17 w 33"/>
                <a:gd name="T11" fmla="*/ 34 h 108"/>
                <a:gd name="T12" fmla="*/ 14 w 33"/>
                <a:gd name="T13" fmla="*/ 25 h 108"/>
                <a:gd name="T14" fmla="*/ 10 w 33"/>
                <a:gd name="T15" fmla="*/ 18 h 108"/>
                <a:gd name="T16" fmla="*/ 9 w 33"/>
                <a:gd name="T17" fmla="*/ 14 h 108"/>
                <a:gd name="T18" fmla="*/ 6 w 33"/>
                <a:gd name="T19" fmla="*/ 11 h 108"/>
                <a:gd name="T20" fmla="*/ 3 w 33"/>
                <a:gd name="T21" fmla="*/ 6 h 108"/>
                <a:gd name="T22" fmla="*/ 0 w 33"/>
                <a:gd name="T23" fmla="*/ 0 h 108"/>
                <a:gd name="T24" fmla="*/ 9 w 33"/>
                <a:gd name="T25" fmla="*/ 0 h 108"/>
                <a:gd name="T26" fmla="*/ 20 w 33"/>
                <a:gd name="T27" fmla="*/ 14 h 108"/>
                <a:gd name="T28" fmla="*/ 27 w 33"/>
                <a:gd name="T29" fmla="*/ 29 h 108"/>
                <a:gd name="T30" fmla="*/ 32 w 33"/>
                <a:gd name="T31" fmla="*/ 41 h 108"/>
                <a:gd name="T32" fmla="*/ 33 w 33"/>
                <a:gd name="T33" fmla="*/ 54 h 108"/>
                <a:gd name="T34" fmla="*/ 32 w 33"/>
                <a:gd name="T35" fmla="*/ 70 h 108"/>
                <a:gd name="T36" fmla="*/ 26 w 33"/>
                <a:gd name="T37" fmla="*/ 84 h 108"/>
                <a:gd name="T38" fmla="*/ 17 w 33"/>
                <a:gd name="T39" fmla="*/ 98 h 108"/>
                <a:gd name="T40" fmla="*/ 9 w 33"/>
                <a:gd name="T41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108">
                  <a:moveTo>
                    <a:pt x="9" y="108"/>
                  </a:moveTo>
                  <a:lnTo>
                    <a:pt x="0" y="108"/>
                  </a:lnTo>
                  <a:lnTo>
                    <a:pt x="14" y="82"/>
                  </a:lnTo>
                  <a:lnTo>
                    <a:pt x="20" y="54"/>
                  </a:lnTo>
                  <a:lnTo>
                    <a:pt x="19" y="44"/>
                  </a:lnTo>
                  <a:lnTo>
                    <a:pt x="17" y="34"/>
                  </a:lnTo>
                  <a:lnTo>
                    <a:pt x="14" y="25"/>
                  </a:lnTo>
                  <a:lnTo>
                    <a:pt x="10" y="18"/>
                  </a:lnTo>
                  <a:lnTo>
                    <a:pt x="9" y="14"/>
                  </a:lnTo>
                  <a:lnTo>
                    <a:pt x="6" y="11"/>
                  </a:lnTo>
                  <a:lnTo>
                    <a:pt x="3" y="6"/>
                  </a:lnTo>
                  <a:lnTo>
                    <a:pt x="0" y="0"/>
                  </a:lnTo>
                  <a:lnTo>
                    <a:pt x="9" y="0"/>
                  </a:lnTo>
                  <a:lnTo>
                    <a:pt x="20" y="14"/>
                  </a:lnTo>
                  <a:lnTo>
                    <a:pt x="27" y="29"/>
                  </a:lnTo>
                  <a:lnTo>
                    <a:pt x="32" y="41"/>
                  </a:lnTo>
                  <a:lnTo>
                    <a:pt x="33" y="54"/>
                  </a:lnTo>
                  <a:lnTo>
                    <a:pt x="32" y="70"/>
                  </a:lnTo>
                  <a:lnTo>
                    <a:pt x="26" y="84"/>
                  </a:lnTo>
                  <a:lnTo>
                    <a:pt x="17" y="98"/>
                  </a:lnTo>
                  <a:lnTo>
                    <a:pt x="9" y="108"/>
                  </a:lnTo>
                  <a:close/>
                </a:path>
              </a:pathLst>
            </a:custGeom>
            <a:solidFill>
              <a:srgbClr val="00FF00"/>
            </a:solidFill>
            <a:ln w="0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6993" name="Freeform 1233"/>
            <p:cNvSpPr>
              <a:spLocks/>
            </p:cNvSpPr>
            <p:nvPr/>
          </p:nvSpPr>
          <p:spPr bwMode="auto">
            <a:xfrm>
              <a:off x="481" y="2070"/>
              <a:ext cx="39" cy="123"/>
            </a:xfrm>
            <a:custGeom>
              <a:avLst/>
              <a:gdLst>
                <a:gd name="T0" fmla="*/ 0 w 78"/>
                <a:gd name="T1" fmla="*/ 87 h 123"/>
                <a:gd name="T2" fmla="*/ 18 w 78"/>
                <a:gd name="T3" fmla="*/ 85 h 123"/>
                <a:gd name="T4" fmla="*/ 20 w 78"/>
                <a:gd name="T5" fmla="*/ 97 h 123"/>
                <a:gd name="T6" fmla="*/ 24 w 78"/>
                <a:gd name="T7" fmla="*/ 104 h 123"/>
                <a:gd name="T8" fmla="*/ 28 w 78"/>
                <a:gd name="T9" fmla="*/ 108 h 123"/>
                <a:gd name="T10" fmla="*/ 33 w 78"/>
                <a:gd name="T11" fmla="*/ 109 h 123"/>
                <a:gd name="T12" fmla="*/ 39 w 78"/>
                <a:gd name="T13" fmla="*/ 110 h 123"/>
                <a:gd name="T14" fmla="*/ 44 w 78"/>
                <a:gd name="T15" fmla="*/ 109 h 123"/>
                <a:gd name="T16" fmla="*/ 50 w 78"/>
                <a:gd name="T17" fmla="*/ 106 h 123"/>
                <a:gd name="T18" fmla="*/ 54 w 78"/>
                <a:gd name="T19" fmla="*/ 104 h 123"/>
                <a:gd name="T20" fmla="*/ 56 w 78"/>
                <a:gd name="T21" fmla="*/ 99 h 123"/>
                <a:gd name="T22" fmla="*/ 57 w 78"/>
                <a:gd name="T23" fmla="*/ 95 h 123"/>
                <a:gd name="T24" fmla="*/ 59 w 78"/>
                <a:gd name="T25" fmla="*/ 91 h 123"/>
                <a:gd name="T26" fmla="*/ 59 w 78"/>
                <a:gd name="T27" fmla="*/ 85 h 123"/>
                <a:gd name="T28" fmla="*/ 59 w 78"/>
                <a:gd name="T29" fmla="*/ 0 h 123"/>
                <a:gd name="T30" fmla="*/ 78 w 78"/>
                <a:gd name="T31" fmla="*/ 0 h 123"/>
                <a:gd name="T32" fmla="*/ 78 w 78"/>
                <a:gd name="T33" fmla="*/ 83 h 123"/>
                <a:gd name="T34" fmla="*/ 76 w 78"/>
                <a:gd name="T35" fmla="*/ 97 h 123"/>
                <a:gd name="T36" fmla="*/ 73 w 78"/>
                <a:gd name="T37" fmla="*/ 106 h 123"/>
                <a:gd name="T38" fmla="*/ 70 w 78"/>
                <a:gd name="T39" fmla="*/ 111 h 123"/>
                <a:gd name="T40" fmla="*/ 65 w 78"/>
                <a:gd name="T41" fmla="*/ 116 h 123"/>
                <a:gd name="T42" fmla="*/ 59 w 78"/>
                <a:gd name="T43" fmla="*/ 120 h 123"/>
                <a:gd name="T44" fmla="*/ 53 w 78"/>
                <a:gd name="T45" fmla="*/ 122 h 123"/>
                <a:gd name="T46" fmla="*/ 46 w 78"/>
                <a:gd name="T47" fmla="*/ 123 h 123"/>
                <a:gd name="T48" fmla="*/ 37 w 78"/>
                <a:gd name="T49" fmla="*/ 123 h 123"/>
                <a:gd name="T50" fmla="*/ 21 w 78"/>
                <a:gd name="T51" fmla="*/ 121 h 123"/>
                <a:gd name="T52" fmla="*/ 10 w 78"/>
                <a:gd name="T53" fmla="*/ 115 h 123"/>
                <a:gd name="T54" fmla="*/ 1 w 78"/>
                <a:gd name="T55" fmla="*/ 103 h 123"/>
                <a:gd name="T56" fmla="*/ 0 w 78"/>
                <a:gd name="T57" fmla="*/ 8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8" h="123">
                  <a:moveTo>
                    <a:pt x="0" y="87"/>
                  </a:moveTo>
                  <a:lnTo>
                    <a:pt x="18" y="85"/>
                  </a:lnTo>
                  <a:lnTo>
                    <a:pt x="20" y="97"/>
                  </a:lnTo>
                  <a:lnTo>
                    <a:pt x="24" y="104"/>
                  </a:lnTo>
                  <a:lnTo>
                    <a:pt x="28" y="108"/>
                  </a:lnTo>
                  <a:lnTo>
                    <a:pt x="33" y="109"/>
                  </a:lnTo>
                  <a:lnTo>
                    <a:pt x="39" y="110"/>
                  </a:lnTo>
                  <a:lnTo>
                    <a:pt x="44" y="109"/>
                  </a:lnTo>
                  <a:lnTo>
                    <a:pt x="50" y="106"/>
                  </a:lnTo>
                  <a:lnTo>
                    <a:pt x="54" y="104"/>
                  </a:lnTo>
                  <a:lnTo>
                    <a:pt x="56" y="99"/>
                  </a:lnTo>
                  <a:lnTo>
                    <a:pt x="57" y="95"/>
                  </a:lnTo>
                  <a:lnTo>
                    <a:pt x="59" y="91"/>
                  </a:lnTo>
                  <a:lnTo>
                    <a:pt x="59" y="85"/>
                  </a:lnTo>
                  <a:lnTo>
                    <a:pt x="59" y="0"/>
                  </a:lnTo>
                  <a:lnTo>
                    <a:pt x="78" y="0"/>
                  </a:lnTo>
                  <a:lnTo>
                    <a:pt x="78" y="83"/>
                  </a:lnTo>
                  <a:lnTo>
                    <a:pt x="76" y="97"/>
                  </a:lnTo>
                  <a:lnTo>
                    <a:pt x="73" y="106"/>
                  </a:lnTo>
                  <a:lnTo>
                    <a:pt x="70" y="111"/>
                  </a:lnTo>
                  <a:lnTo>
                    <a:pt x="65" y="116"/>
                  </a:lnTo>
                  <a:lnTo>
                    <a:pt x="59" y="120"/>
                  </a:lnTo>
                  <a:lnTo>
                    <a:pt x="53" y="122"/>
                  </a:lnTo>
                  <a:lnTo>
                    <a:pt x="46" y="123"/>
                  </a:lnTo>
                  <a:lnTo>
                    <a:pt x="37" y="123"/>
                  </a:lnTo>
                  <a:lnTo>
                    <a:pt x="21" y="121"/>
                  </a:lnTo>
                  <a:lnTo>
                    <a:pt x="10" y="115"/>
                  </a:lnTo>
                  <a:lnTo>
                    <a:pt x="1" y="103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6994" name="Freeform 1234"/>
            <p:cNvSpPr>
              <a:spLocks/>
            </p:cNvSpPr>
            <p:nvPr/>
          </p:nvSpPr>
          <p:spPr bwMode="auto">
            <a:xfrm>
              <a:off x="536" y="2104"/>
              <a:ext cx="41" cy="89"/>
            </a:xfrm>
            <a:custGeom>
              <a:avLst/>
              <a:gdLst>
                <a:gd name="T0" fmla="*/ 62 w 82"/>
                <a:gd name="T1" fmla="*/ 88 h 89"/>
                <a:gd name="T2" fmla="*/ 62 w 82"/>
                <a:gd name="T3" fmla="*/ 74 h 89"/>
                <a:gd name="T4" fmla="*/ 55 w 82"/>
                <a:gd name="T5" fmla="*/ 82 h 89"/>
                <a:gd name="T6" fmla="*/ 45 w 82"/>
                <a:gd name="T7" fmla="*/ 88 h 89"/>
                <a:gd name="T8" fmla="*/ 32 w 82"/>
                <a:gd name="T9" fmla="*/ 89 h 89"/>
                <a:gd name="T10" fmla="*/ 25 w 82"/>
                <a:gd name="T11" fmla="*/ 89 h 89"/>
                <a:gd name="T12" fmla="*/ 16 w 82"/>
                <a:gd name="T13" fmla="*/ 87 h 89"/>
                <a:gd name="T14" fmla="*/ 10 w 82"/>
                <a:gd name="T15" fmla="*/ 83 h 89"/>
                <a:gd name="T16" fmla="*/ 6 w 82"/>
                <a:gd name="T17" fmla="*/ 80 h 89"/>
                <a:gd name="T18" fmla="*/ 3 w 82"/>
                <a:gd name="T19" fmla="*/ 75 h 89"/>
                <a:gd name="T20" fmla="*/ 0 w 82"/>
                <a:gd name="T21" fmla="*/ 69 h 89"/>
                <a:gd name="T22" fmla="*/ 0 w 82"/>
                <a:gd name="T23" fmla="*/ 65 h 89"/>
                <a:gd name="T24" fmla="*/ 0 w 82"/>
                <a:gd name="T25" fmla="*/ 60 h 89"/>
                <a:gd name="T26" fmla="*/ 0 w 82"/>
                <a:gd name="T27" fmla="*/ 54 h 89"/>
                <a:gd name="T28" fmla="*/ 0 w 82"/>
                <a:gd name="T29" fmla="*/ 0 h 89"/>
                <a:gd name="T30" fmla="*/ 19 w 82"/>
                <a:gd name="T31" fmla="*/ 0 h 89"/>
                <a:gd name="T32" fmla="*/ 19 w 82"/>
                <a:gd name="T33" fmla="*/ 48 h 89"/>
                <a:gd name="T34" fmla="*/ 19 w 82"/>
                <a:gd name="T35" fmla="*/ 54 h 89"/>
                <a:gd name="T36" fmla="*/ 19 w 82"/>
                <a:gd name="T37" fmla="*/ 60 h 89"/>
                <a:gd name="T38" fmla="*/ 20 w 82"/>
                <a:gd name="T39" fmla="*/ 63 h 89"/>
                <a:gd name="T40" fmla="*/ 20 w 82"/>
                <a:gd name="T41" fmla="*/ 66 h 89"/>
                <a:gd name="T42" fmla="*/ 23 w 82"/>
                <a:gd name="T43" fmla="*/ 70 h 89"/>
                <a:gd name="T44" fmla="*/ 26 w 82"/>
                <a:gd name="T45" fmla="*/ 72 h 89"/>
                <a:gd name="T46" fmla="*/ 29 w 82"/>
                <a:gd name="T47" fmla="*/ 75 h 89"/>
                <a:gd name="T48" fmla="*/ 33 w 82"/>
                <a:gd name="T49" fmla="*/ 75 h 89"/>
                <a:gd name="T50" fmla="*/ 38 w 82"/>
                <a:gd name="T51" fmla="*/ 76 h 89"/>
                <a:gd name="T52" fmla="*/ 45 w 82"/>
                <a:gd name="T53" fmla="*/ 75 h 89"/>
                <a:gd name="T54" fmla="*/ 52 w 82"/>
                <a:gd name="T55" fmla="*/ 72 h 89"/>
                <a:gd name="T56" fmla="*/ 55 w 82"/>
                <a:gd name="T57" fmla="*/ 70 h 89"/>
                <a:gd name="T58" fmla="*/ 58 w 82"/>
                <a:gd name="T59" fmla="*/ 66 h 89"/>
                <a:gd name="T60" fmla="*/ 61 w 82"/>
                <a:gd name="T61" fmla="*/ 63 h 89"/>
                <a:gd name="T62" fmla="*/ 62 w 82"/>
                <a:gd name="T63" fmla="*/ 59 h 89"/>
                <a:gd name="T64" fmla="*/ 62 w 82"/>
                <a:gd name="T65" fmla="*/ 53 h 89"/>
                <a:gd name="T66" fmla="*/ 62 w 82"/>
                <a:gd name="T67" fmla="*/ 46 h 89"/>
                <a:gd name="T68" fmla="*/ 62 w 82"/>
                <a:gd name="T69" fmla="*/ 0 h 89"/>
                <a:gd name="T70" fmla="*/ 82 w 82"/>
                <a:gd name="T71" fmla="*/ 0 h 89"/>
                <a:gd name="T72" fmla="*/ 82 w 82"/>
                <a:gd name="T73" fmla="*/ 88 h 89"/>
                <a:gd name="T74" fmla="*/ 62 w 82"/>
                <a:gd name="T75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89">
                  <a:moveTo>
                    <a:pt x="62" y="88"/>
                  </a:moveTo>
                  <a:lnTo>
                    <a:pt x="62" y="74"/>
                  </a:lnTo>
                  <a:lnTo>
                    <a:pt x="55" y="82"/>
                  </a:lnTo>
                  <a:lnTo>
                    <a:pt x="45" y="88"/>
                  </a:lnTo>
                  <a:lnTo>
                    <a:pt x="32" y="89"/>
                  </a:lnTo>
                  <a:lnTo>
                    <a:pt x="25" y="89"/>
                  </a:lnTo>
                  <a:lnTo>
                    <a:pt x="16" y="87"/>
                  </a:lnTo>
                  <a:lnTo>
                    <a:pt x="10" y="83"/>
                  </a:lnTo>
                  <a:lnTo>
                    <a:pt x="6" y="80"/>
                  </a:lnTo>
                  <a:lnTo>
                    <a:pt x="3" y="75"/>
                  </a:lnTo>
                  <a:lnTo>
                    <a:pt x="0" y="69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48"/>
                  </a:lnTo>
                  <a:lnTo>
                    <a:pt x="19" y="54"/>
                  </a:lnTo>
                  <a:lnTo>
                    <a:pt x="19" y="60"/>
                  </a:lnTo>
                  <a:lnTo>
                    <a:pt x="20" y="63"/>
                  </a:lnTo>
                  <a:lnTo>
                    <a:pt x="20" y="66"/>
                  </a:lnTo>
                  <a:lnTo>
                    <a:pt x="23" y="70"/>
                  </a:lnTo>
                  <a:lnTo>
                    <a:pt x="26" y="72"/>
                  </a:lnTo>
                  <a:lnTo>
                    <a:pt x="29" y="75"/>
                  </a:lnTo>
                  <a:lnTo>
                    <a:pt x="33" y="75"/>
                  </a:lnTo>
                  <a:lnTo>
                    <a:pt x="38" y="76"/>
                  </a:lnTo>
                  <a:lnTo>
                    <a:pt x="45" y="75"/>
                  </a:lnTo>
                  <a:lnTo>
                    <a:pt x="52" y="72"/>
                  </a:lnTo>
                  <a:lnTo>
                    <a:pt x="55" y="70"/>
                  </a:lnTo>
                  <a:lnTo>
                    <a:pt x="58" y="66"/>
                  </a:lnTo>
                  <a:lnTo>
                    <a:pt x="61" y="63"/>
                  </a:lnTo>
                  <a:lnTo>
                    <a:pt x="62" y="59"/>
                  </a:lnTo>
                  <a:lnTo>
                    <a:pt x="62" y="53"/>
                  </a:lnTo>
                  <a:lnTo>
                    <a:pt x="62" y="46"/>
                  </a:lnTo>
                  <a:lnTo>
                    <a:pt x="62" y="0"/>
                  </a:lnTo>
                  <a:lnTo>
                    <a:pt x="82" y="0"/>
                  </a:lnTo>
                  <a:lnTo>
                    <a:pt x="82" y="88"/>
                  </a:lnTo>
                  <a:lnTo>
                    <a:pt x="62" y="88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6995" name="Freeform 1235"/>
            <p:cNvSpPr>
              <a:spLocks/>
            </p:cNvSpPr>
            <p:nvPr/>
          </p:nvSpPr>
          <p:spPr bwMode="auto">
            <a:xfrm>
              <a:off x="587" y="2103"/>
              <a:ext cx="43" cy="90"/>
            </a:xfrm>
            <a:custGeom>
              <a:avLst/>
              <a:gdLst>
                <a:gd name="T0" fmla="*/ 18 w 86"/>
                <a:gd name="T1" fmla="*/ 61 h 90"/>
                <a:gd name="T2" fmla="*/ 23 w 86"/>
                <a:gd name="T3" fmla="*/ 70 h 90"/>
                <a:gd name="T4" fmla="*/ 31 w 86"/>
                <a:gd name="T5" fmla="*/ 75 h 90"/>
                <a:gd name="T6" fmla="*/ 44 w 86"/>
                <a:gd name="T7" fmla="*/ 77 h 90"/>
                <a:gd name="T8" fmla="*/ 57 w 86"/>
                <a:gd name="T9" fmla="*/ 75 h 90"/>
                <a:gd name="T10" fmla="*/ 64 w 86"/>
                <a:gd name="T11" fmla="*/ 70 h 90"/>
                <a:gd name="T12" fmla="*/ 67 w 86"/>
                <a:gd name="T13" fmla="*/ 64 h 90"/>
                <a:gd name="T14" fmla="*/ 64 w 86"/>
                <a:gd name="T15" fmla="*/ 59 h 90"/>
                <a:gd name="T16" fmla="*/ 56 w 86"/>
                <a:gd name="T17" fmla="*/ 55 h 90"/>
                <a:gd name="T18" fmla="*/ 43 w 86"/>
                <a:gd name="T19" fmla="*/ 53 h 90"/>
                <a:gd name="T20" fmla="*/ 18 w 86"/>
                <a:gd name="T21" fmla="*/ 46 h 90"/>
                <a:gd name="T22" fmla="*/ 10 w 86"/>
                <a:gd name="T23" fmla="*/ 40 h 90"/>
                <a:gd name="T24" fmla="*/ 2 w 86"/>
                <a:gd name="T25" fmla="*/ 31 h 90"/>
                <a:gd name="T26" fmla="*/ 2 w 86"/>
                <a:gd name="T27" fmla="*/ 19 h 90"/>
                <a:gd name="T28" fmla="*/ 8 w 86"/>
                <a:gd name="T29" fmla="*/ 9 h 90"/>
                <a:gd name="T30" fmla="*/ 18 w 86"/>
                <a:gd name="T31" fmla="*/ 3 h 90"/>
                <a:gd name="T32" fmla="*/ 31 w 86"/>
                <a:gd name="T33" fmla="*/ 0 h 90"/>
                <a:gd name="T34" fmla="*/ 47 w 86"/>
                <a:gd name="T35" fmla="*/ 0 h 90"/>
                <a:gd name="T36" fmla="*/ 60 w 86"/>
                <a:gd name="T37" fmla="*/ 2 h 90"/>
                <a:gd name="T38" fmla="*/ 70 w 86"/>
                <a:gd name="T39" fmla="*/ 7 h 90"/>
                <a:gd name="T40" fmla="*/ 76 w 86"/>
                <a:gd name="T41" fmla="*/ 14 h 90"/>
                <a:gd name="T42" fmla="*/ 80 w 86"/>
                <a:gd name="T43" fmla="*/ 24 h 90"/>
                <a:gd name="T44" fmla="*/ 60 w 86"/>
                <a:gd name="T45" fmla="*/ 21 h 90"/>
                <a:gd name="T46" fmla="*/ 54 w 86"/>
                <a:gd name="T47" fmla="*/ 17 h 90"/>
                <a:gd name="T48" fmla="*/ 46 w 86"/>
                <a:gd name="T49" fmla="*/ 14 h 90"/>
                <a:gd name="T50" fmla="*/ 34 w 86"/>
                <a:gd name="T51" fmla="*/ 13 h 90"/>
                <a:gd name="T52" fmla="*/ 26 w 86"/>
                <a:gd name="T53" fmla="*/ 17 h 90"/>
                <a:gd name="T54" fmla="*/ 21 w 86"/>
                <a:gd name="T55" fmla="*/ 20 h 90"/>
                <a:gd name="T56" fmla="*/ 21 w 86"/>
                <a:gd name="T57" fmla="*/ 26 h 90"/>
                <a:gd name="T58" fmla="*/ 26 w 86"/>
                <a:gd name="T59" fmla="*/ 30 h 90"/>
                <a:gd name="T60" fmla="*/ 31 w 86"/>
                <a:gd name="T61" fmla="*/ 32 h 90"/>
                <a:gd name="T62" fmla="*/ 43 w 86"/>
                <a:gd name="T63" fmla="*/ 35 h 90"/>
                <a:gd name="T64" fmla="*/ 67 w 86"/>
                <a:gd name="T65" fmla="*/ 42 h 90"/>
                <a:gd name="T66" fmla="*/ 77 w 86"/>
                <a:gd name="T67" fmla="*/ 47 h 90"/>
                <a:gd name="T68" fmla="*/ 83 w 86"/>
                <a:gd name="T69" fmla="*/ 53 h 90"/>
                <a:gd name="T70" fmla="*/ 86 w 86"/>
                <a:gd name="T71" fmla="*/ 62 h 90"/>
                <a:gd name="T72" fmla="*/ 83 w 86"/>
                <a:gd name="T73" fmla="*/ 72 h 90"/>
                <a:gd name="T74" fmla="*/ 77 w 86"/>
                <a:gd name="T75" fmla="*/ 81 h 90"/>
                <a:gd name="T76" fmla="*/ 66 w 86"/>
                <a:gd name="T77" fmla="*/ 87 h 90"/>
                <a:gd name="T78" fmla="*/ 52 w 86"/>
                <a:gd name="T79" fmla="*/ 90 h 90"/>
                <a:gd name="T80" fmla="*/ 27 w 86"/>
                <a:gd name="T81" fmla="*/ 89 h 90"/>
                <a:gd name="T82" fmla="*/ 5 w 86"/>
                <a:gd name="T83" fmla="*/ 7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6" h="90">
                  <a:moveTo>
                    <a:pt x="0" y="62"/>
                  </a:moveTo>
                  <a:lnTo>
                    <a:pt x="18" y="61"/>
                  </a:lnTo>
                  <a:lnTo>
                    <a:pt x="20" y="65"/>
                  </a:lnTo>
                  <a:lnTo>
                    <a:pt x="23" y="70"/>
                  </a:lnTo>
                  <a:lnTo>
                    <a:pt x="27" y="72"/>
                  </a:lnTo>
                  <a:lnTo>
                    <a:pt x="31" y="75"/>
                  </a:lnTo>
                  <a:lnTo>
                    <a:pt x="37" y="76"/>
                  </a:lnTo>
                  <a:lnTo>
                    <a:pt x="44" y="77"/>
                  </a:lnTo>
                  <a:lnTo>
                    <a:pt x="52" y="76"/>
                  </a:lnTo>
                  <a:lnTo>
                    <a:pt x="57" y="75"/>
                  </a:lnTo>
                  <a:lnTo>
                    <a:pt x="62" y="73"/>
                  </a:lnTo>
                  <a:lnTo>
                    <a:pt x="64" y="70"/>
                  </a:lnTo>
                  <a:lnTo>
                    <a:pt x="66" y="67"/>
                  </a:lnTo>
                  <a:lnTo>
                    <a:pt x="67" y="64"/>
                  </a:lnTo>
                  <a:lnTo>
                    <a:pt x="66" y="61"/>
                  </a:lnTo>
                  <a:lnTo>
                    <a:pt x="64" y="59"/>
                  </a:lnTo>
                  <a:lnTo>
                    <a:pt x="60" y="56"/>
                  </a:lnTo>
                  <a:lnTo>
                    <a:pt x="56" y="55"/>
                  </a:lnTo>
                  <a:lnTo>
                    <a:pt x="50" y="54"/>
                  </a:lnTo>
                  <a:lnTo>
                    <a:pt x="43" y="53"/>
                  </a:lnTo>
                  <a:lnTo>
                    <a:pt x="28" y="49"/>
                  </a:lnTo>
                  <a:lnTo>
                    <a:pt x="18" y="46"/>
                  </a:lnTo>
                  <a:lnTo>
                    <a:pt x="13" y="43"/>
                  </a:lnTo>
                  <a:lnTo>
                    <a:pt x="10" y="40"/>
                  </a:lnTo>
                  <a:lnTo>
                    <a:pt x="5" y="37"/>
                  </a:lnTo>
                  <a:lnTo>
                    <a:pt x="2" y="31"/>
                  </a:lnTo>
                  <a:lnTo>
                    <a:pt x="2" y="25"/>
                  </a:lnTo>
                  <a:lnTo>
                    <a:pt x="2" y="19"/>
                  </a:lnTo>
                  <a:lnTo>
                    <a:pt x="5" y="14"/>
                  </a:lnTo>
                  <a:lnTo>
                    <a:pt x="8" y="9"/>
                  </a:lnTo>
                  <a:lnTo>
                    <a:pt x="14" y="6"/>
                  </a:lnTo>
                  <a:lnTo>
                    <a:pt x="18" y="3"/>
                  </a:lnTo>
                  <a:lnTo>
                    <a:pt x="24" y="1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47" y="0"/>
                  </a:lnTo>
                  <a:lnTo>
                    <a:pt x="54" y="1"/>
                  </a:lnTo>
                  <a:lnTo>
                    <a:pt x="60" y="2"/>
                  </a:lnTo>
                  <a:lnTo>
                    <a:pt x="66" y="5"/>
                  </a:lnTo>
                  <a:lnTo>
                    <a:pt x="70" y="7"/>
                  </a:lnTo>
                  <a:lnTo>
                    <a:pt x="73" y="11"/>
                  </a:lnTo>
                  <a:lnTo>
                    <a:pt x="76" y="14"/>
                  </a:lnTo>
                  <a:lnTo>
                    <a:pt x="79" y="19"/>
                  </a:lnTo>
                  <a:lnTo>
                    <a:pt x="80" y="24"/>
                  </a:lnTo>
                  <a:lnTo>
                    <a:pt x="60" y="25"/>
                  </a:lnTo>
                  <a:lnTo>
                    <a:pt x="60" y="21"/>
                  </a:lnTo>
                  <a:lnTo>
                    <a:pt x="57" y="19"/>
                  </a:lnTo>
                  <a:lnTo>
                    <a:pt x="54" y="17"/>
                  </a:lnTo>
                  <a:lnTo>
                    <a:pt x="52" y="14"/>
                  </a:lnTo>
                  <a:lnTo>
                    <a:pt x="46" y="14"/>
                  </a:lnTo>
                  <a:lnTo>
                    <a:pt x="41" y="13"/>
                  </a:lnTo>
                  <a:lnTo>
                    <a:pt x="34" y="13"/>
                  </a:lnTo>
                  <a:lnTo>
                    <a:pt x="30" y="14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21" y="20"/>
                  </a:lnTo>
                  <a:lnTo>
                    <a:pt x="21" y="24"/>
                  </a:lnTo>
                  <a:lnTo>
                    <a:pt x="21" y="26"/>
                  </a:lnTo>
                  <a:lnTo>
                    <a:pt x="23" y="27"/>
                  </a:lnTo>
                  <a:lnTo>
                    <a:pt x="26" y="30"/>
                  </a:lnTo>
                  <a:lnTo>
                    <a:pt x="28" y="31"/>
                  </a:lnTo>
                  <a:lnTo>
                    <a:pt x="31" y="32"/>
                  </a:lnTo>
                  <a:lnTo>
                    <a:pt x="36" y="33"/>
                  </a:lnTo>
                  <a:lnTo>
                    <a:pt x="43" y="35"/>
                  </a:lnTo>
                  <a:lnTo>
                    <a:pt x="57" y="38"/>
                  </a:lnTo>
                  <a:lnTo>
                    <a:pt x="67" y="42"/>
                  </a:lnTo>
                  <a:lnTo>
                    <a:pt x="73" y="44"/>
                  </a:lnTo>
                  <a:lnTo>
                    <a:pt x="77" y="47"/>
                  </a:lnTo>
                  <a:lnTo>
                    <a:pt x="82" y="49"/>
                  </a:lnTo>
                  <a:lnTo>
                    <a:pt x="83" y="53"/>
                  </a:lnTo>
                  <a:lnTo>
                    <a:pt x="86" y="58"/>
                  </a:lnTo>
                  <a:lnTo>
                    <a:pt x="86" y="62"/>
                  </a:lnTo>
                  <a:lnTo>
                    <a:pt x="86" y="67"/>
                  </a:lnTo>
                  <a:lnTo>
                    <a:pt x="83" y="72"/>
                  </a:lnTo>
                  <a:lnTo>
                    <a:pt x="80" y="77"/>
                  </a:lnTo>
                  <a:lnTo>
                    <a:pt x="77" y="81"/>
                  </a:lnTo>
                  <a:lnTo>
                    <a:pt x="72" y="84"/>
                  </a:lnTo>
                  <a:lnTo>
                    <a:pt x="66" y="87"/>
                  </a:lnTo>
                  <a:lnTo>
                    <a:pt x="59" y="89"/>
                  </a:lnTo>
                  <a:lnTo>
                    <a:pt x="52" y="90"/>
                  </a:lnTo>
                  <a:lnTo>
                    <a:pt x="44" y="90"/>
                  </a:lnTo>
                  <a:lnTo>
                    <a:pt x="27" y="89"/>
                  </a:lnTo>
                  <a:lnTo>
                    <a:pt x="14" y="83"/>
                  </a:lnTo>
                  <a:lnTo>
                    <a:pt x="5" y="75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6996" name="Freeform 1236"/>
            <p:cNvSpPr>
              <a:spLocks/>
            </p:cNvSpPr>
            <p:nvPr/>
          </p:nvSpPr>
          <p:spPr bwMode="auto">
            <a:xfrm>
              <a:off x="637" y="2074"/>
              <a:ext cx="25" cy="119"/>
            </a:xfrm>
            <a:custGeom>
              <a:avLst/>
              <a:gdLst>
                <a:gd name="T0" fmla="*/ 48 w 51"/>
                <a:gd name="T1" fmla="*/ 105 h 119"/>
                <a:gd name="T2" fmla="*/ 51 w 51"/>
                <a:gd name="T3" fmla="*/ 118 h 119"/>
                <a:gd name="T4" fmla="*/ 43 w 51"/>
                <a:gd name="T5" fmla="*/ 119 h 119"/>
                <a:gd name="T6" fmla="*/ 36 w 51"/>
                <a:gd name="T7" fmla="*/ 119 h 119"/>
                <a:gd name="T8" fmla="*/ 30 w 51"/>
                <a:gd name="T9" fmla="*/ 119 h 119"/>
                <a:gd name="T10" fmla="*/ 26 w 51"/>
                <a:gd name="T11" fmla="*/ 118 h 119"/>
                <a:gd name="T12" fmla="*/ 22 w 51"/>
                <a:gd name="T13" fmla="*/ 117 h 119"/>
                <a:gd name="T14" fmla="*/ 17 w 51"/>
                <a:gd name="T15" fmla="*/ 114 h 119"/>
                <a:gd name="T16" fmla="*/ 15 w 51"/>
                <a:gd name="T17" fmla="*/ 111 h 119"/>
                <a:gd name="T18" fmla="*/ 13 w 51"/>
                <a:gd name="T19" fmla="*/ 107 h 119"/>
                <a:gd name="T20" fmla="*/ 13 w 51"/>
                <a:gd name="T21" fmla="*/ 101 h 119"/>
                <a:gd name="T22" fmla="*/ 12 w 51"/>
                <a:gd name="T23" fmla="*/ 94 h 119"/>
                <a:gd name="T24" fmla="*/ 12 w 51"/>
                <a:gd name="T25" fmla="*/ 44 h 119"/>
                <a:gd name="T26" fmla="*/ 0 w 51"/>
                <a:gd name="T27" fmla="*/ 44 h 119"/>
                <a:gd name="T28" fmla="*/ 0 w 51"/>
                <a:gd name="T29" fmla="*/ 30 h 119"/>
                <a:gd name="T30" fmla="*/ 12 w 51"/>
                <a:gd name="T31" fmla="*/ 30 h 119"/>
                <a:gd name="T32" fmla="*/ 12 w 51"/>
                <a:gd name="T33" fmla="*/ 8 h 119"/>
                <a:gd name="T34" fmla="*/ 32 w 51"/>
                <a:gd name="T35" fmla="*/ 0 h 119"/>
                <a:gd name="T36" fmla="*/ 32 w 51"/>
                <a:gd name="T37" fmla="*/ 30 h 119"/>
                <a:gd name="T38" fmla="*/ 48 w 51"/>
                <a:gd name="T39" fmla="*/ 30 h 119"/>
                <a:gd name="T40" fmla="*/ 48 w 51"/>
                <a:gd name="T41" fmla="*/ 44 h 119"/>
                <a:gd name="T42" fmla="*/ 32 w 51"/>
                <a:gd name="T43" fmla="*/ 44 h 119"/>
                <a:gd name="T44" fmla="*/ 32 w 51"/>
                <a:gd name="T45" fmla="*/ 94 h 119"/>
                <a:gd name="T46" fmla="*/ 32 w 51"/>
                <a:gd name="T47" fmla="*/ 97 h 119"/>
                <a:gd name="T48" fmla="*/ 32 w 51"/>
                <a:gd name="T49" fmla="*/ 100 h 119"/>
                <a:gd name="T50" fmla="*/ 32 w 51"/>
                <a:gd name="T51" fmla="*/ 102 h 119"/>
                <a:gd name="T52" fmla="*/ 33 w 51"/>
                <a:gd name="T53" fmla="*/ 104 h 119"/>
                <a:gd name="T54" fmla="*/ 35 w 51"/>
                <a:gd name="T55" fmla="*/ 105 h 119"/>
                <a:gd name="T56" fmla="*/ 38 w 51"/>
                <a:gd name="T57" fmla="*/ 105 h 119"/>
                <a:gd name="T58" fmla="*/ 40 w 51"/>
                <a:gd name="T59" fmla="*/ 106 h 119"/>
                <a:gd name="T60" fmla="*/ 43 w 51"/>
                <a:gd name="T61" fmla="*/ 106 h 119"/>
                <a:gd name="T62" fmla="*/ 48 w 51"/>
                <a:gd name="T63" fmla="*/ 10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" h="119">
                  <a:moveTo>
                    <a:pt x="48" y="105"/>
                  </a:moveTo>
                  <a:lnTo>
                    <a:pt x="51" y="118"/>
                  </a:lnTo>
                  <a:lnTo>
                    <a:pt x="43" y="119"/>
                  </a:lnTo>
                  <a:lnTo>
                    <a:pt x="36" y="119"/>
                  </a:lnTo>
                  <a:lnTo>
                    <a:pt x="30" y="119"/>
                  </a:lnTo>
                  <a:lnTo>
                    <a:pt x="26" y="118"/>
                  </a:lnTo>
                  <a:lnTo>
                    <a:pt x="22" y="117"/>
                  </a:lnTo>
                  <a:lnTo>
                    <a:pt x="17" y="114"/>
                  </a:lnTo>
                  <a:lnTo>
                    <a:pt x="15" y="111"/>
                  </a:lnTo>
                  <a:lnTo>
                    <a:pt x="13" y="107"/>
                  </a:lnTo>
                  <a:lnTo>
                    <a:pt x="13" y="101"/>
                  </a:lnTo>
                  <a:lnTo>
                    <a:pt x="12" y="94"/>
                  </a:lnTo>
                  <a:lnTo>
                    <a:pt x="12" y="44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12" y="30"/>
                  </a:lnTo>
                  <a:lnTo>
                    <a:pt x="12" y="8"/>
                  </a:lnTo>
                  <a:lnTo>
                    <a:pt x="32" y="0"/>
                  </a:lnTo>
                  <a:lnTo>
                    <a:pt x="32" y="30"/>
                  </a:lnTo>
                  <a:lnTo>
                    <a:pt x="48" y="30"/>
                  </a:lnTo>
                  <a:lnTo>
                    <a:pt x="48" y="44"/>
                  </a:lnTo>
                  <a:lnTo>
                    <a:pt x="32" y="44"/>
                  </a:lnTo>
                  <a:lnTo>
                    <a:pt x="32" y="94"/>
                  </a:lnTo>
                  <a:lnTo>
                    <a:pt x="32" y="97"/>
                  </a:lnTo>
                  <a:lnTo>
                    <a:pt x="32" y="100"/>
                  </a:lnTo>
                  <a:lnTo>
                    <a:pt x="32" y="102"/>
                  </a:lnTo>
                  <a:lnTo>
                    <a:pt x="33" y="104"/>
                  </a:lnTo>
                  <a:lnTo>
                    <a:pt x="35" y="105"/>
                  </a:lnTo>
                  <a:lnTo>
                    <a:pt x="38" y="105"/>
                  </a:lnTo>
                  <a:lnTo>
                    <a:pt x="40" y="106"/>
                  </a:lnTo>
                  <a:lnTo>
                    <a:pt x="43" y="106"/>
                  </a:lnTo>
                  <a:lnTo>
                    <a:pt x="48" y="105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6997" name="Rectangle 1237"/>
            <p:cNvSpPr>
              <a:spLocks noChangeArrowheads="1"/>
            </p:cNvSpPr>
            <p:nvPr/>
          </p:nvSpPr>
          <p:spPr bwMode="auto">
            <a:xfrm>
              <a:off x="666" y="2141"/>
              <a:ext cx="27" cy="1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6998" name="Freeform 1238"/>
            <p:cNvSpPr>
              <a:spLocks/>
            </p:cNvSpPr>
            <p:nvPr/>
          </p:nvSpPr>
          <p:spPr bwMode="auto">
            <a:xfrm>
              <a:off x="701" y="2069"/>
              <a:ext cx="57" cy="124"/>
            </a:xfrm>
            <a:custGeom>
              <a:avLst/>
              <a:gdLst>
                <a:gd name="T0" fmla="*/ 19 w 114"/>
                <a:gd name="T1" fmla="*/ 81 h 124"/>
                <a:gd name="T2" fmla="*/ 21 w 114"/>
                <a:gd name="T3" fmla="*/ 92 h 124"/>
                <a:gd name="T4" fmla="*/ 29 w 114"/>
                <a:gd name="T5" fmla="*/ 100 h 124"/>
                <a:gd name="T6" fmla="*/ 39 w 114"/>
                <a:gd name="T7" fmla="*/ 107 h 124"/>
                <a:gd name="T8" fmla="*/ 52 w 114"/>
                <a:gd name="T9" fmla="*/ 110 h 124"/>
                <a:gd name="T10" fmla="*/ 66 w 114"/>
                <a:gd name="T11" fmla="*/ 110 h 124"/>
                <a:gd name="T12" fmla="*/ 79 w 114"/>
                <a:gd name="T13" fmla="*/ 107 h 124"/>
                <a:gd name="T14" fmla="*/ 88 w 114"/>
                <a:gd name="T15" fmla="*/ 102 h 124"/>
                <a:gd name="T16" fmla="*/ 94 w 114"/>
                <a:gd name="T17" fmla="*/ 94 h 124"/>
                <a:gd name="T18" fmla="*/ 94 w 114"/>
                <a:gd name="T19" fmla="*/ 84 h 124"/>
                <a:gd name="T20" fmla="*/ 88 w 114"/>
                <a:gd name="T21" fmla="*/ 77 h 124"/>
                <a:gd name="T22" fmla="*/ 78 w 114"/>
                <a:gd name="T23" fmla="*/ 72 h 124"/>
                <a:gd name="T24" fmla="*/ 53 w 114"/>
                <a:gd name="T25" fmla="*/ 67 h 124"/>
                <a:gd name="T26" fmla="*/ 27 w 114"/>
                <a:gd name="T27" fmla="*/ 59 h 124"/>
                <a:gd name="T28" fmla="*/ 16 w 114"/>
                <a:gd name="T29" fmla="*/ 53 h 124"/>
                <a:gd name="T30" fmla="*/ 8 w 114"/>
                <a:gd name="T31" fmla="*/ 43 h 124"/>
                <a:gd name="T32" fmla="*/ 7 w 114"/>
                <a:gd name="T33" fmla="*/ 34 h 124"/>
                <a:gd name="T34" fmla="*/ 8 w 114"/>
                <a:gd name="T35" fmla="*/ 22 h 124"/>
                <a:gd name="T36" fmla="*/ 17 w 114"/>
                <a:gd name="T37" fmla="*/ 11 h 124"/>
                <a:gd name="T38" fmla="*/ 30 w 114"/>
                <a:gd name="T39" fmla="*/ 4 h 124"/>
                <a:gd name="T40" fmla="*/ 56 w 114"/>
                <a:gd name="T41" fmla="*/ 0 h 124"/>
                <a:gd name="T42" fmla="*/ 83 w 114"/>
                <a:gd name="T43" fmla="*/ 5 h 124"/>
                <a:gd name="T44" fmla="*/ 98 w 114"/>
                <a:gd name="T45" fmla="*/ 12 h 124"/>
                <a:gd name="T46" fmla="*/ 108 w 114"/>
                <a:gd name="T47" fmla="*/ 26 h 124"/>
                <a:gd name="T48" fmla="*/ 91 w 114"/>
                <a:gd name="T49" fmla="*/ 36 h 124"/>
                <a:gd name="T50" fmla="*/ 88 w 114"/>
                <a:gd name="T51" fmla="*/ 26 h 124"/>
                <a:gd name="T52" fmla="*/ 81 w 114"/>
                <a:gd name="T53" fmla="*/ 19 h 124"/>
                <a:gd name="T54" fmla="*/ 58 w 114"/>
                <a:gd name="T55" fmla="*/ 14 h 124"/>
                <a:gd name="T56" fmla="*/ 33 w 114"/>
                <a:gd name="T57" fmla="*/ 19 h 124"/>
                <a:gd name="T58" fmla="*/ 26 w 114"/>
                <a:gd name="T59" fmla="*/ 28 h 124"/>
                <a:gd name="T60" fmla="*/ 26 w 114"/>
                <a:gd name="T61" fmla="*/ 36 h 124"/>
                <a:gd name="T62" fmla="*/ 30 w 114"/>
                <a:gd name="T63" fmla="*/ 42 h 124"/>
                <a:gd name="T64" fmla="*/ 58 w 114"/>
                <a:gd name="T65" fmla="*/ 52 h 124"/>
                <a:gd name="T66" fmla="*/ 89 w 114"/>
                <a:gd name="T67" fmla="*/ 59 h 124"/>
                <a:gd name="T68" fmla="*/ 102 w 114"/>
                <a:gd name="T69" fmla="*/ 66 h 124"/>
                <a:gd name="T70" fmla="*/ 111 w 114"/>
                <a:gd name="T71" fmla="*/ 77 h 124"/>
                <a:gd name="T72" fmla="*/ 114 w 114"/>
                <a:gd name="T73" fmla="*/ 88 h 124"/>
                <a:gd name="T74" fmla="*/ 111 w 114"/>
                <a:gd name="T75" fmla="*/ 101 h 124"/>
                <a:gd name="T76" fmla="*/ 102 w 114"/>
                <a:gd name="T77" fmla="*/ 112 h 124"/>
                <a:gd name="T78" fmla="*/ 88 w 114"/>
                <a:gd name="T79" fmla="*/ 119 h 124"/>
                <a:gd name="T80" fmla="*/ 60 w 114"/>
                <a:gd name="T81" fmla="*/ 124 h 124"/>
                <a:gd name="T82" fmla="*/ 29 w 114"/>
                <a:gd name="T83" fmla="*/ 119 h 124"/>
                <a:gd name="T84" fmla="*/ 13 w 114"/>
                <a:gd name="T85" fmla="*/ 111 h 124"/>
                <a:gd name="T86" fmla="*/ 3 w 114"/>
                <a:gd name="T87" fmla="*/ 9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4" h="124">
                  <a:moveTo>
                    <a:pt x="0" y="81"/>
                  </a:moveTo>
                  <a:lnTo>
                    <a:pt x="19" y="81"/>
                  </a:lnTo>
                  <a:lnTo>
                    <a:pt x="20" y="87"/>
                  </a:lnTo>
                  <a:lnTo>
                    <a:pt x="21" y="92"/>
                  </a:lnTo>
                  <a:lnTo>
                    <a:pt x="24" y="96"/>
                  </a:lnTo>
                  <a:lnTo>
                    <a:pt x="29" y="100"/>
                  </a:lnTo>
                  <a:lnTo>
                    <a:pt x="33" y="104"/>
                  </a:lnTo>
                  <a:lnTo>
                    <a:pt x="39" y="107"/>
                  </a:lnTo>
                  <a:lnTo>
                    <a:pt x="46" y="109"/>
                  </a:lnTo>
                  <a:lnTo>
                    <a:pt x="52" y="110"/>
                  </a:lnTo>
                  <a:lnTo>
                    <a:pt x="60" y="111"/>
                  </a:lnTo>
                  <a:lnTo>
                    <a:pt x="66" y="110"/>
                  </a:lnTo>
                  <a:lnTo>
                    <a:pt x="73" y="110"/>
                  </a:lnTo>
                  <a:lnTo>
                    <a:pt x="79" y="107"/>
                  </a:lnTo>
                  <a:lnTo>
                    <a:pt x="83" y="105"/>
                  </a:lnTo>
                  <a:lnTo>
                    <a:pt x="88" y="102"/>
                  </a:lnTo>
                  <a:lnTo>
                    <a:pt x="91" y="100"/>
                  </a:lnTo>
                  <a:lnTo>
                    <a:pt x="94" y="94"/>
                  </a:lnTo>
                  <a:lnTo>
                    <a:pt x="95" y="89"/>
                  </a:lnTo>
                  <a:lnTo>
                    <a:pt x="94" y="84"/>
                  </a:lnTo>
                  <a:lnTo>
                    <a:pt x="91" y="80"/>
                  </a:lnTo>
                  <a:lnTo>
                    <a:pt x="88" y="77"/>
                  </a:lnTo>
                  <a:lnTo>
                    <a:pt x="83" y="75"/>
                  </a:lnTo>
                  <a:lnTo>
                    <a:pt x="78" y="72"/>
                  </a:lnTo>
                  <a:lnTo>
                    <a:pt x="69" y="70"/>
                  </a:lnTo>
                  <a:lnTo>
                    <a:pt x="53" y="67"/>
                  </a:lnTo>
                  <a:lnTo>
                    <a:pt x="37" y="63"/>
                  </a:lnTo>
                  <a:lnTo>
                    <a:pt x="27" y="59"/>
                  </a:lnTo>
                  <a:lnTo>
                    <a:pt x="20" y="57"/>
                  </a:lnTo>
                  <a:lnTo>
                    <a:pt x="16" y="53"/>
                  </a:lnTo>
                  <a:lnTo>
                    <a:pt x="11" y="48"/>
                  </a:lnTo>
                  <a:lnTo>
                    <a:pt x="8" y="43"/>
                  </a:lnTo>
                  <a:lnTo>
                    <a:pt x="7" y="39"/>
                  </a:lnTo>
                  <a:lnTo>
                    <a:pt x="7" y="34"/>
                  </a:lnTo>
                  <a:lnTo>
                    <a:pt x="7" y="28"/>
                  </a:lnTo>
                  <a:lnTo>
                    <a:pt x="8" y="22"/>
                  </a:lnTo>
                  <a:lnTo>
                    <a:pt x="13" y="16"/>
                  </a:lnTo>
                  <a:lnTo>
                    <a:pt x="17" y="11"/>
                  </a:lnTo>
                  <a:lnTo>
                    <a:pt x="23" y="7"/>
                  </a:lnTo>
                  <a:lnTo>
                    <a:pt x="30" y="4"/>
                  </a:lnTo>
                  <a:lnTo>
                    <a:pt x="43" y="1"/>
                  </a:lnTo>
                  <a:lnTo>
                    <a:pt x="56" y="0"/>
                  </a:lnTo>
                  <a:lnTo>
                    <a:pt x="70" y="1"/>
                  </a:lnTo>
                  <a:lnTo>
                    <a:pt x="83" y="5"/>
                  </a:lnTo>
                  <a:lnTo>
                    <a:pt x="91" y="7"/>
                  </a:lnTo>
                  <a:lnTo>
                    <a:pt x="98" y="12"/>
                  </a:lnTo>
                  <a:lnTo>
                    <a:pt x="102" y="17"/>
                  </a:lnTo>
                  <a:lnTo>
                    <a:pt x="108" y="26"/>
                  </a:lnTo>
                  <a:lnTo>
                    <a:pt x="109" y="36"/>
                  </a:lnTo>
                  <a:lnTo>
                    <a:pt x="91" y="36"/>
                  </a:lnTo>
                  <a:lnTo>
                    <a:pt x="89" y="31"/>
                  </a:lnTo>
                  <a:lnTo>
                    <a:pt x="88" y="26"/>
                  </a:lnTo>
                  <a:lnTo>
                    <a:pt x="85" y="23"/>
                  </a:lnTo>
                  <a:lnTo>
                    <a:pt x="81" y="19"/>
                  </a:lnTo>
                  <a:lnTo>
                    <a:pt x="70" y="16"/>
                  </a:lnTo>
                  <a:lnTo>
                    <a:pt x="58" y="14"/>
                  </a:lnTo>
                  <a:lnTo>
                    <a:pt x="43" y="16"/>
                  </a:lnTo>
                  <a:lnTo>
                    <a:pt x="33" y="19"/>
                  </a:lnTo>
                  <a:lnTo>
                    <a:pt x="29" y="23"/>
                  </a:lnTo>
                  <a:lnTo>
                    <a:pt x="26" y="28"/>
                  </a:lnTo>
                  <a:lnTo>
                    <a:pt x="26" y="33"/>
                  </a:lnTo>
                  <a:lnTo>
                    <a:pt x="26" y="36"/>
                  </a:lnTo>
                  <a:lnTo>
                    <a:pt x="27" y="40"/>
                  </a:lnTo>
                  <a:lnTo>
                    <a:pt x="30" y="42"/>
                  </a:lnTo>
                  <a:lnTo>
                    <a:pt x="40" y="47"/>
                  </a:lnTo>
                  <a:lnTo>
                    <a:pt x="58" y="52"/>
                  </a:lnTo>
                  <a:lnTo>
                    <a:pt x="76" y="55"/>
                  </a:lnTo>
                  <a:lnTo>
                    <a:pt x="89" y="59"/>
                  </a:lnTo>
                  <a:lnTo>
                    <a:pt x="96" y="63"/>
                  </a:lnTo>
                  <a:lnTo>
                    <a:pt x="102" y="66"/>
                  </a:lnTo>
                  <a:lnTo>
                    <a:pt x="108" y="71"/>
                  </a:lnTo>
                  <a:lnTo>
                    <a:pt x="111" y="77"/>
                  </a:lnTo>
                  <a:lnTo>
                    <a:pt x="112" y="82"/>
                  </a:lnTo>
                  <a:lnTo>
                    <a:pt x="114" y="88"/>
                  </a:lnTo>
                  <a:lnTo>
                    <a:pt x="112" y="95"/>
                  </a:lnTo>
                  <a:lnTo>
                    <a:pt x="111" y="101"/>
                  </a:lnTo>
                  <a:lnTo>
                    <a:pt x="107" y="106"/>
                  </a:lnTo>
                  <a:lnTo>
                    <a:pt x="102" y="112"/>
                  </a:lnTo>
                  <a:lnTo>
                    <a:pt x="96" y="116"/>
                  </a:lnTo>
                  <a:lnTo>
                    <a:pt x="88" y="119"/>
                  </a:lnTo>
                  <a:lnTo>
                    <a:pt x="75" y="123"/>
                  </a:lnTo>
                  <a:lnTo>
                    <a:pt x="60" y="124"/>
                  </a:lnTo>
                  <a:lnTo>
                    <a:pt x="43" y="123"/>
                  </a:lnTo>
                  <a:lnTo>
                    <a:pt x="29" y="119"/>
                  </a:lnTo>
                  <a:lnTo>
                    <a:pt x="20" y="116"/>
                  </a:lnTo>
                  <a:lnTo>
                    <a:pt x="13" y="111"/>
                  </a:lnTo>
                  <a:lnTo>
                    <a:pt x="8" y="104"/>
                  </a:lnTo>
                  <a:lnTo>
                    <a:pt x="3" y="93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6999" name="Freeform 1239"/>
            <p:cNvSpPr>
              <a:spLocks noEditPoints="1"/>
            </p:cNvSpPr>
            <p:nvPr/>
          </p:nvSpPr>
          <p:spPr bwMode="auto">
            <a:xfrm>
              <a:off x="768" y="2103"/>
              <a:ext cx="47" cy="90"/>
            </a:xfrm>
            <a:custGeom>
              <a:avLst/>
              <a:gdLst>
                <a:gd name="T0" fmla="*/ 0 w 96"/>
                <a:gd name="T1" fmla="*/ 44 h 90"/>
                <a:gd name="T2" fmla="*/ 2 w 96"/>
                <a:gd name="T3" fmla="*/ 30 h 90"/>
                <a:gd name="T4" fmla="*/ 8 w 96"/>
                <a:gd name="T5" fmla="*/ 18 h 90"/>
                <a:gd name="T6" fmla="*/ 16 w 96"/>
                <a:gd name="T7" fmla="*/ 9 h 90"/>
                <a:gd name="T8" fmla="*/ 31 w 96"/>
                <a:gd name="T9" fmla="*/ 2 h 90"/>
                <a:gd name="T10" fmla="*/ 48 w 96"/>
                <a:gd name="T11" fmla="*/ 0 h 90"/>
                <a:gd name="T12" fmla="*/ 67 w 96"/>
                <a:gd name="T13" fmla="*/ 2 h 90"/>
                <a:gd name="T14" fmla="*/ 81 w 96"/>
                <a:gd name="T15" fmla="*/ 11 h 90"/>
                <a:gd name="T16" fmla="*/ 90 w 96"/>
                <a:gd name="T17" fmla="*/ 20 h 90"/>
                <a:gd name="T18" fmla="*/ 94 w 96"/>
                <a:gd name="T19" fmla="*/ 31 h 90"/>
                <a:gd name="T20" fmla="*/ 96 w 96"/>
                <a:gd name="T21" fmla="*/ 43 h 90"/>
                <a:gd name="T22" fmla="*/ 94 w 96"/>
                <a:gd name="T23" fmla="*/ 59 h 90"/>
                <a:gd name="T24" fmla="*/ 90 w 96"/>
                <a:gd name="T25" fmla="*/ 70 h 90"/>
                <a:gd name="T26" fmla="*/ 84 w 96"/>
                <a:gd name="T27" fmla="*/ 76 h 90"/>
                <a:gd name="T28" fmla="*/ 80 w 96"/>
                <a:gd name="T29" fmla="*/ 82 h 90"/>
                <a:gd name="T30" fmla="*/ 73 w 96"/>
                <a:gd name="T31" fmla="*/ 85 h 90"/>
                <a:gd name="T32" fmla="*/ 61 w 96"/>
                <a:gd name="T33" fmla="*/ 89 h 90"/>
                <a:gd name="T34" fmla="*/ 48 w 96"/>
                <a:gd name="T35" fmla="*/ 90 h 90"/>
                <a:gd name="T36" fmla="*/ 29 w 96"/>
                <a:gd name="T37" fmla="*/ 88 h 90"/>
                <a:gd name="T38" fmla="*/ 13 w 96"/>
                <a:gd name="T39" fmla="*/ 79 h 90"/>
                <a:gd name="T40" fmla="*/ 6 w 96"/>
                <a:gd name="T41" fmla="*/ 70 h 90"/>
                <a:gd name="T42" fmla="*/ 2 w 96"/>
                <a:gd name="T43" fmla="*/ 59 h 90"/>
                <a:gd name="T44" fmla="*/ 0 w 96"/>
                <a:gd name="T45" fmla="*/ 44 h 90"/>
                <a:gd name="T46" fmla="*/ 19 w 96"/>
                <a:gd name="T47" fmla="*/ 44 h 90"/>
                <a:gd name="T48" fmla="*/ 22 w 96"/>
                <a:gd name="T49" fmla="*/ 59 h 90"/>
                <a:gd name="T50" fmla="*/ 28 w 96"/>
                <a:gd name="T51" fmla="*/ 68 h 90"/>
                <a:gd name="T52" fmla="*/ 32 w 96"/>
                <a:gd name="T53" fmla="*/ 72 h 90"/>
                <a:gd name="T54" fmla="*/ 37 w 96"/>
                <a:gd name="T55" fmla="*/ 75 h 90"/>
                <a:gd name="T56" fmla="*/ 42 w 96"/>
                <a:gd name="T57" fmla="*/ 76 h 90"/>
                <a:gd name="T58" fmla="*/ 48 w 96"/>
                <a:gd name="T59" fmla="*/ 77 h 90"/>
                <a:gd name="T60" fmla="*/ 54 w 96"/>
                <a:gd name="T61" fmla="*/ 76 h 90"/>
                <a:gd name="T62" fmla="*/ 60 w 96"/>
                <a:gd name="T63" fmla="*/ 75 h 90"/>
                <a:gd name="T64" fmla="*/ 64 w 96"/>
                <a:gd name="T65" fmla="*/ 72 h 90"/>
                <a:gd name="T66" fmla="*/ 68 w 96"/>
                <a:gd name="T67" fmla="*/ 68 h 90"/>
                <a:gd name="T68" fmla="*/ 74 w 96"/>
                <a:gd name="T69" fmla="*/ 59 h 90"/>
                <a:gd name="T70" fmla="*/ 77 w 96"/>
                <a:gd name="T71" fmla="*/ 44 h 90"/>
                <a:gd name="T72" fmla="*/ 74 w 96"/>
                <a:gd name="T73" fmla="*/ 31 h 90"/>
                <a:gd name="T74" fmla="*/ 68 w 96"/>
                <a:gd name="T75" fmla="*/ 21 h 90"/>
                <a:gd name="T76" fmla="*/ 64 w 96"/>
                <a:gd name="T77" fmla="*/ 18 h 90"/>
                <a:gd name="T78" fmla="*/ 60 w 96"/>
                <a:gd name="T79" fmla="*/ 15 h 90"/>
                <a:gd name="T80" fmla="*/ 54 w 96"/>
                <a:gd name="T81" fmla="*/ 14 h 90"/>
                <a:gd name="T82" fmla="*/ 48 w 96"/>
                <a:gd name="T83" fmla="*/ 13 h 90"/>
                <a:gd name="T84" fmla="*/ 42 w 96"/>
                <a:gd name="T85" fmla="*/ 14 h 90"/>
                <a:gd name="T86" fmla="*/ 37 w 96"/>
                <a:gd name="T87" fmla="*/ 15 h 90"/>
                <a:gd name="T88" fmla="*/ 32 w 96"/>
                <a:gd name="T89" fmla="*/ 18 h 90"/>
                <a:gd name="T90" fmla="*/ 28 w 96"/>
                <a:gd name="T91" fmla="*/ 21 h 90"/>
                <a:gd name="T92" fmla="*/ 22 w 96"/>
                <a:gd name="T93" fmla="*/ 31 h 90"/>
                <a:gd name="T94" fmla="*/ 19 w 96"/>
                <a:gd name="T95" fmla="*/ 4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6" h="90">
                  <a:moveTo>
                    <a:pt x="0" y="44"/>
                  </a:moveTo>
                  <a:lnTo>
                    <a:pt x="2" y="30"/>
                  </a:lnTo>
                  <a:lnTo>
                    <a:pt x="8" y="18"/>
                  </a:lnTo>
                  <a:lnTo>
                    <a:pt x="16" y="9"/>
                  </a:lnTo>
                  <a:lnTo>
                    <a:pt x="31" y="2"/>
                  </a:lnTo>
                  <a:lnTo>
                    <a:pt x="48" y="0"/>
                  </a:lnTo>
                  <a:lnTo>
                    <a:pt x="67" y="2"/>
                  </a:lnTo>
                  <a:lnTo>
                    <a:pt x="81" y="11"/>
                  </a:lnTo>
                  <a:lnTo>
                    <a:pt x="90" y="20"/>
                  </a:lnTo>
                  <a:lnTo>
                    <a:pt x="94" y="31"/>
                  </a:lnTo>
                  <a:lnTo>
                    <a:pt x="96" y="43"/>
                  </a:lnTo>
                  <a:lnTo>
                    <a:pt x="94" y="59"/>
                  </a:lnTo>
                  <a:lnTo>
                    <a:pt x="90" y="70"/>
                  </a:lnTo>
                  <a:lnTo>
                    <a:pt x="84" y="76"/>
                  </a:lnTo>
                  <a:lnTo>
                    <a:pt x="80" y="82"/>
                  </a:lnTo>
                  <a:lnTo>
                    <a:pt x="73" y="85"/>
                  </a:lnTo>
                  <a:lnTo>
                    <a:pt x="61" y="89"/>
                  </a:lnTo>
                  <a:lnTo>
                    <a:pt x="48" y="90"/>
                  </a:lnTo>
                  <a:lnTo>
                    <a:pt x="29" y="88"/>
                  </a:lnTo>
                  <a:lnTo>
                    <a:pt x="13" y="79"/>
                  </a:lnTo>
                  <a:lnTo>
                    <a:pt x="6" y="70"/>
                  </a:lnTo>
                  <a:lnTo>
                    <a:pt x="2" y="59"/>
                  </a:lnTo>
                  <a:lnTo>
                    <a:pt x="0" y="44"/>
                  </a:lnTo>
                  <a:close/>
                  <a:moveTo>
                    <a:pt x="19" y="44"/>
                  </a:moveTo>
                  <a:lnTo>
                    <a:pt x="22" y="59"/>
                  </a:lnTo>
                  <a:lnTo>
                    <a:pt x="28" y="68"/>
                  </a:lnTo>
                  <a:lnTo>
                    <a:pt x="32" y="72"/>
                  </a:lnTo>
                  <a:lnTo>
                    <a:pt x="37" y="75"/>
                  </a:lnTo>
                  <a:lnTo>
                    <a:pt x="42" y="76"/>
                  </a:lnTo>
                  <a:lnTo>
                    <a:pt x="48" y="77"/>
                  </a:lnTo>
                  <a:lnTo>
                    <a:pt x="54" y="76"/>
                  </a:lnTo>
                  <a:lnTo>
                    <a:pt x="60" y="75"/>
                  </a:lnTo>
                  <a:lnTo>
                    <a:pt x="64" y="72"/>
                  </a:lnTo>
                  <a:lnTo>
                    <a:pt x="68" y="68"/>
                  </a:lnTo>
                  <a:lnTo>
                    <a:pt x="74" y="59"/>
                  </a:lnTo>
                  <a:lnTo>
                    <a:pt x="77" y="44"/>
                  </a:lnTo>
                  <a:lnTo>
                    <a:pt x="74" y="31"/>
                  </a:lnTo>
                  <a:lnTo>
                    <a:pt x="68" y="21"/>
                  </a:lnTo>
                  <a:lnTo>
                    <a:pt x="64" y="18"/>
                  </a:lnTo>
                  <a:lnTo>
                    <a:pt x="60" y="15"/>
                  </a:lnTo>
                  <a:lnTo>
                    <a:pt x="54" y="14"/>
                  </a:lnTo>
                  <a:lnTo>
                    <a:pt x="48" y="13"/>
                  </a:lnTo>
                  <a:lnTo>
                    <a:pt x="42" y="14"/>
                  </a:lnTo>
                  <a:lnTo>
                    <a:pt x="37" y="15"/>
                  </a:lnTo>
                  <a:lnTo>
                    <a:pt x="32" y="18"/>
                  </a:lnTo>
                  <a:lnTo>
                    <a:pt x="28" y="21"/>
                  </a:lnTo>
                  <a:lnTo>
                    <a:pt x="22" y="31"/>
                  </a:lnTo>
                  <a:lnTo>
                    <a:pt x="19" y="44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7000" name="Freeform 1240"/>
            <p:cNvSpPr>
              <a:spLocks/>
            </p:cNvSpPr>
            <p:nvPr/>
          </p:nvSpPr>
          <p:spPr bwMode="auto">
            <a:xfrm>
              <a:off x="854" y="2070"/>
              <a:ext cx="24" cy="156"/>
            </a:xfrm>
            <a:custGeom>
              <a:avLst/>
              <a:gdLst>
                <a:gd name="T0" fmla="*/ 34 w 47"/>
                <a:gd name="T1" fmla="*/ 156 h 156"/>
                <a:gd name="T2" fmla="*/ 21 w 47"/>
                <a:gd name="T3" fmla="*/ 139 h 156"/>
                <a:gd name="T4" fmla="*/ 10 w 47"/>
                <a:gd name="T5" fmla="*/ 120 h 156"/>
                <a:gd name="T6" fmla="*/ 1 w 47"/>
                <a:gd name="T7" fmla="*/ 99 h 156"/>
                <a:gd name="T8" fmla="*/ 0 w 47"/>
                <a:gd name="T9" fmla="*/ 77 h 156"/>
                <a:gd name="T10" fmla="*/ 1 w 47"/>
                <a:gd name="T11" fmla="*/ 59 h 156"/>
                <a:gd name="T12" fmla="*/ 7 w 47"/>
                <a:gd name="T13" fmla="*/ 41 h 156"/>
                <a:gd name="T14" fmla="*/ 18 w 47"/>
                <a:gd name="T15" fmla="*/ 21 h 156"/>
                <a:gd name="T16" fmla="*/ 34 w 47"/>
                <a:gd name="T17" fmla="*/ 0 h 156"/>
                <a:gd name="T18" fmla="*/ 47 w 47"/>
                <a:gd name="T19" fmla="*/ 0 h 156"/>
                <a:gd name="T20" fmla="*/ 37 w 47"/>
                <a:gd name="T21" fmla="*/ 15 h 156"/>
                <a:gd name="T22" fmla="*/ 31 w 47"/>
                <a:gd name="T23" fmla="*/ 24 h 156"/>
                <a:gd name="T24" fmla="*/ 27 w 47"/>
                <a:gd name="T25" fmla="*/ 36 h 156"/>
                <a:gd name="T26" fmla="*/ 23 w 47"/>
                <a:gd name="T27" fmla="*/ 47 h 156"/>
                <a:gd name="T28" fmla="*/ 18 w 47"/>
                <a:gd name="T29" fmla="*/ 63 h 156"/>
                <a:gd name="T30" fmla="*/ 18 w 47"/>
                <a:gd name="T31" fmla="*/ 77 h 156"/>
                <a:gd name="T32" fmla="*/ 21 w 47"/>
                <a:gd name="T33" fmla="*/ 104 h 156"/>
                <a:gd name="T34" fmla="*/ 31 w 47"/>
                <a:gd name="T35" fmla="*/ 129 h 156"/>
                <a:gd name="T36" fmla="*/ 47 w 47"/>
                <a:gd name="T37" fmla="*/ 156 h 156"/>
                <a:gd name="T38" fmla="*/ 34 w 47"/>
                <a:gd name="T3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156">
                  <a:moveTo>
                    <a:pt x="34" y="156"/>
                  </a:moveTo>
                  <a:lnTo>
                    <a:pt x="21" y="139"/>
                  </a:lnTo>
                  <a:lnTo>
                    <a:pt x="10" y="120"/>
                  </a:lnTo>
                  <a:lnTo>
                    <a:pt x="1" y="99"/>
                  </a:lnTo>
                  <a:lnTo>
                    <a:pt x="0" y="77"/>
                  </a:lnTo>
                  <a:lnTo>
                    <a:pt x="1" y="59"/>
                  </a:lnTo>
                  <a:lnTo>
                    <a:pt x="7" y="41"/>
                  </a:lnTo>
                  <a:lnTo>
                    <a:pt x="18" y="21"/>
                  </a:lnTo>
                  <a:lnTo>
                    <a:pt x="34" y="0"/>
                  </a:lnTo>
                  <a:lnTo>
                    <a:pt x="47" y="0"/>
                  </a:lnTo>
                  <a:lnTo>
                    <a:pt x="37" y="15"/>
                  </a:lnTo>
                  <a:lnTo>
                    <a:pt x="31" y="24"/>
                  </a:lnTo>
                  <a:lnTo>
                    <a:pt x="27" y="36"/>
                  </a:lnTo>
                  <a:lnTo>
                    <a:pt x="23" y="47"/>
                  </a:lnTo>
                  <a:lnTo>
                    <a:pt x="18" y="63"/>
                  </a:lnTo>
                  <a:lnTo>
                    <a:pt x="18" y="77"/>
                  </a:lnTo>
                  <a:lnTo>
                    <a:pt x="21" y="104"/>
                  </a:lnTo>
                  <a:lnTo>
                    <a:pt x="31" y="129"/>
                  </a:lnTo>
                  <a:lnTo>
                    <a:pt x="47" y="156"/>
                  </a:lnTo>
                  <a:lnTo>
                    <a:pt x="34" y="156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7001" name="Freeform 1241"/>
            <p:cNvSpPr>
              <a:spLocks noEditPoints="1"/>
            </p:cNvSpPr>
            <p:nvPr/>
          </p:nvSpPr>
          <p:spPr bwMode="auto">
            <a:xfrm>
              <a:off x="885" y="2070"/>
              <a:ext cx="48" cy="123"/>
            </a:xfrm>
            <a:custGeom>
              <a:avLst/>
              <a:gdLst>
                <a:gd name="T0" fmla="*/ 0 w 96"/>
                <a:gd name="T1" fmla="*/ 62 h 123"/>
                <a:gd name="T2" fmla="*/ 2 w 96"/>
                <a:gd name="T3" fmla="*/ 42 h 123"/>
                <a:gd name="T4" fmla="*/ 6 w 96"/>
                <a:gd name="T5" fmla="*/ 27 h 123"/>
                <a:gd name="T6" fmla="*/ 13 w 96"/>
                <a:gd name="T7" fmla="*/ 16 h 123"/>
                <a:gd name="T8" fmla="*/ 22 w 96"/>
                <a:gd name="T9" fmla="*/ 7 h 123"/>
                <a:gd name="T10" fmla="*/ 34 w 96"/>
                <a:gd name="T11" fmla="*/ 3 h 123"/>
                <a:gd name="T12" fmla="*/ 48 w 96"/>
                <a:gd name="T13" fmla="*/ 0 h 123"/>
                <a:gd name="T14" fmla="*/ 55 w 96"/>
                <a:gd name="T15" fmla="*/ 1 h 123"/>
                <a:gd name="T16" fmla="*/ 62 w 96"/>
                <a:gd name="T17" fmla="*/ 3 h 123"/>
                <a:gd name="T18" fmla="*/ 70 w 96"/>
                <a:gd name="T19" fmla="*/ 5 h 123"/>
                <a:gd name="T20" fmla="*/ 75 w 96"/>
                <a:gd name="T21" fmla="*/ 7 h 123"/>
                <a:gd name="T22" fmla="*/ 80 w 96"/>
                <a:gd name="T23" fmla="*/ 11 h 123"/>
                <a:gd name="T24" fmla="*/ 84 w 96"/>
                <a:gd name="T25" fmla="*/ 16 h 123"/>
                <a:gd name="T26" fmla="*/ 88 w 96"/>
                <a:gd name="T27" fmla="*/ 24 h 123"/>
                <a:gd name="T28" fmla="*/ 93 w 96"/>
                <a:gd name="T29" fmla="*/ 34 h 123"/>
                <a:gd name="T30" fmla="*/ 94 w 96"/>
                <a:gd name="T31" fmla="*/ 46 h 123"/>
                <a:gd name="T32" fmla="*/ 96 w 96"/>
                <a:gd name="T33" fmla="*/ 62 h 123"/>
                <a:gd name="T34" fmla="*/ 94 w 96"/>
                <a:gd name="T35" fmla="*/ 81 h 123"/>
                <a:gd name="T36" fmla="*/ 90 w 96"/>
                <a:gd name="T37" fmla="*/ 97 h 123"/>
                <a:gd name="T38" fmla="*/ 84 w 96"/>
                <a:gd name="T39" fmla="*/ 109 h 123"/>
                <a:gd name="T40" fmla="*/ 74 w 96"/>
                <a:gd name="T41" fmla="*/ 117 h 123"/>
                <a:gd name="T42" fmla="*/ 62 w 96"/>
                <a:gd name="T43" fmla="*/ 122 h 123"/>
                <a:gd name="T44" fmla="*/ 48 w 96"/>
                <a:gd name="T45" fmla="*/ 123 h 123"/>
                <a:gd name="T46" fmla="*/ 29 w 96"/>
                <a:gd name="T47" fmla="*/ 121 h 123"/>
                <a:gd name="T48" fmla="*/ 15 w 96"/>
                <a:gd name="T49" fmla="*/ 112 h 123"/>
                <a:gd name="T50" fmla="*/ 8 w 96"/>
                <a:gd name="T51" fmla="*/ 99 h 123"/>
                <a:gd name="T52" fmla="*/ 2 w 96"/>
                <a:gd name="T53" fmla="*/ 82 h 123"/>
                <a:gd name="T54" fmla="*/ 0 w 96"/>
                <a:gd name="T55" fmla="*/ 62 h 123"/>
                <a:gd name="T56" fmla="*/ 19 w 96"/>
                <a:gd name="T57" fmla="*/ 62 h 123"/>
                <a:gd name="T58" fmla="*/ 21 w 96"/>
                <a:gd name="T59" fmla="*/ 80 h 123"/>
                <a:gd name="T60" fmla="*/ 24 w 96"/>
                <a:gd name="T61" fmla="*/ 92 h 123"/>
                <a:gd name="T62" fmla="*/ 28 w 96"/>
                <a:gd name="T63" fmla="*/ 100 h 123"/>
                <a:gd name="T64" fmla="*/ 32 w 96"/>
                <a:gd name="T65" fmla="*/ 105 h 123"/>
                <a:gd name="T66" fmla="*/ 38 w 96"/>
                <a:gd name="T67" fmla="*/ 108 h 123"/>
                <a:gd name="T68" fmla="*/ 42 w 96"/>
                <a:gd name="T69" fmla="*/ 109 h 123"/>
                <a:gd name="T70" fmla="*/ 48 w 96"/>
                <a:gd name="T71" fmla="*/ 110 h 123"/>
                <a:gd name="T72" fmla="*/ 54 w 96"/>
                <a:gd name="T73" fmla="*/ 109 h 123"/>
                <a:gd name="T74" fmla="*/ 60 w 96"/>
                <a:gd name="T75" fmla="*/ 108 h 123"/>
                <a:gd name="T76" fmla="*/ 64 w 96"/>
                <a:gd name="T77" fmla="*/ 104 h 123"/>
                <a:gd name="T78" fmla="*/ 68 w 96"/>
                <a:gd name="T79" fmla="*/ 100 h 123"/>
                <a:gd name="T80" fmla="*/ 73 w 96"/>
                <a:gd name="T81" fmla="*/ 92 h 123"/>
                <a:gd name="T82" fmla="*/ 75 w 96"/>
                <a:gd name="T83" fmla="*/ 80 h 123"/>
                <a:gd name="T84" fmla="*/ 77 w 96"/>
                <a:gd name="T85" fmla="*/ 62 h 123"/>
                <a:gd name="T86" fmla="*/ 75 w 96"/>
                <a:gd name="T87" fmla="*/ 45 h 123"/>
                <a:gd name="T88" fmla="*/ 73 w 96"/>
                <a:gd name="T89" fmla="*/ 33 h 123"/>
                <a:gd name="T90" fmla="*/ 68 w 96"/>
                <a:gd name="T91" fmla="*/ 24 h 123"/>
                <a:gd name="T92" fmla="*/ 64 w 96"/>
                <a:gd name="T93" fmla="*/ 19 h 123"/>
                <a:gd name="T94" fmla="*/ 60 w 96"/>
                <a:gd name="T95" fmla="*/ 17 h 123"/>
                <a:gd name="T96" fmla="*/ 54 w 96"/>
                <a:gd name="T97" fmla="*/ 15 h 123"/>
                <a:gd name="T98" fmla="*/ 48 w 96"/>
                <a:gd name="T99" fmla="*/ 15 h 123"/>
                <a:gd name="T100" fmla="*/ 42 w 96"/>
                <a:gd name="T101" fmla="*/ 15 h 123"/>
                <a:gd name="T102" fmla="*/ 37 w 96"/>
                <a:gd name="T103" fmla="*/ 17 h 123"/>
                <a:gd name="T104" fmla="*/ 32 w 96"/>
                <a:gd name="T105" fmla="*/ 19 h 123"/>
                <a:gd name="T106" fmla="*/ 28 w 96"/>
                <a:gd name="T107" fmla="*/ 23 h 123"/>
                <a:gd name="T108" fmla="*/ 24 w 96"/>
                <a:gd name="T109" fmla="*/ 32 h 123"/>
                <a:gd name="T110" fmla="*/ 21 w 96"/>
                <a:gd name="T111" fmla="*/ 45 h 123"/>
                <a:gd name="T112" fmla="*/ 19 w 96"/>
                <a:gd name="T113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6" h="123">
                  <a:moveTo>
                    <a:pt x="0" y="62"/>
                  </a:moveTo>
                  <a:lnTo>
                    <a:pt x="2" y="42"/>
                  </a:lnTo>
                  <a:lnTo>
                    <a:pt x="6" y="27"/>
                  </a:lnTo>
                  <a:lnTo>
                    <a:pt x="13" y="16"/>
                  </a:lnTo>
                  <a:lnTo>
                    <a:pt x="22" y="7"/>
                  </a:lnTo>
                  <a:lnTo>
                    <a:pt x="34" y="3"/>
                  </a:lnTo>
                  <a:lnTo>
                    <a:pt x="48" y="0"/>
                  </a:lnTo>
                  <a:lnTo>
                    <a:pt x="55" y="1"/>
                  </a:lnTo>
                  <a:lnTo>
                    <a:pt x="62" y="3"/>
                  </a:lnTo>
                  <a:lnTo>
                    <a:pt x="70" y="5"/>
                  </a:lnTo>
                  <a:lnTo>
                    <a:pt x="75" y="7"/>
                  </a:lnTo>
                  <a:lnTo>
                    <a:pt x="80" y="11"/>
                  </a:lnTo>
                  <a:lnTo>
                    <a:pt x="84" y="16"/>
                  </a:lnTo>
                  <a:lnTo>
                    <a:pt x="88" y="24"/>
                  </a:lnTo>
                  <a:lnTo>
                    <a:pt x="93" y="34"/>
                  </a:lnTo>
                  <a:lnTo>
                    <a:pt x="94" y="46"/>
                  </a:lnTo>
                  <a:lnTo>
                    <a:pt x="96" y="62"/>
                  </a:lnTo>
                  <a:lnTo>
                    <a:pt x="94" y="81"/>
                  </a:lnTo>
                  <a:lnTo>
                    <a:pt x="90" y="97"/>
                  </a:lnTo>
                  <a:lnTo>
                    <a:pt x="84" y="109"/>
                  </a:lnTo>
                  <a:lnTo>
                    <a:pt x="74" y="117"/>
                  </a:lnTo>
                  <a:lnTo>
                    <a:pt x="62" y="122"/>
                  </a:lnTo>
                  <a:lnTo>
                    <a:pt x="48" y="123"/>
                  </a:lnTo>
                  <a:lnTo>
                    <a:pt x="29" y="121"/>
                  </a:lnTo>
                  <a:lnTo>
                    <a:pt x="15" y="112"/>
                  </a:lnTo>
                  <a:lnTo>
                    <a:pt x="8" y="99"/>
                  </a:lnTo>
                  <a:lnTo>
                    <a:pt x="2" y="82"/>
                  </a:lnTo>
                  <a:lnTo>
                    <a:pt x="0" y="62"/>
                  </a:lnTo>
                  <a:close/>
                  <a:moveTo>
                    <a:pt x="19" y="62"/>
                  </a:moveTo>
                  <a:lnTo>
                    <a:pt x="21" y="80"/>
                  </a:lnTo>
                  <a:lnTo>
                    <a:pt x="24" y="92"/>
                  </a:lnTo>
                  <a:lnTo>
                    <a:pt x="28" y="100"/>
                  </a:lnTo>
                  <a:lnTo>
                    <a:pt x="32" y="105"/>
                  </a:lnTo>
                  <a:lnTo>
                    <a:pt x="38" y="108"/>
                  </a:lnTo>
                  <a:lnTo>
                    <a:pt x="42" y="109"/>
                  </a:lnTo>
                  <a:lnTo>
                    <a:pt x="48" y="110"/>
                  </a:lnTo>
                  <a:lnTo>
                    <a:pt x="54" y="109"/>
                  </a:lnTo>
                  <a:lnTo>
                    <a:pt x="60" y="108"/>
                  </a:lnTo>
                  <a:lnTo>
                    <a:pt x="64" y="104"/>
                  </a:lnTo>
                  <a:lnTo>
                    <a:pt x="68" y="100"/>
                  </a:lnTo>
                  <a:lnTo>
                    <a:pt x="73" y="92"/>
                  </a:lnTo>
                  <a:lnTo>
                    <a:pt x="75" y="80"/>
                  </a:lnTo>
                  <a:lnTo>
                    <a:pt x="77" y="62"/>
                  </a:lnTo>
                  <a:lnTo>
                    <a:pt x="75" y="45"/>
                  </a:lnTo>
                  <a:lnTo>
                    <a:pt x="73" y="33"/>
                  </a:lnTo>
                  <a:lnTo>
                    <a:pt x="68" y="24"/>
                  </a:lnTo>
                  <a:lnTo>
                    <a:pt x="64" y="19"/>
                  </a:lnTo>
                  <a:lnTo>
                    <a:pt x="60" y="17"/>
                  </a:lnTo>
                  <a:lnTo>
                    <a:pt x="54" y="15"/>
                  </a:lnTo>
                  <a:lnTo>
                    <a:pt x="48" y="15"/>
                  </a:lnTo>
                  <a:lnTo>
                    <a:pt x="42" y="15"/>
                  </a:lnTo>
                  <a:lnTo>
                    <a:pt x="37" y="17"/>
                  </a:lnTo>
                  <a:lnTo>
                    <a:pt x="32" y="19"/>
                  </a:lnTo>
                  <a:lnTo>
                    <a:pt x="28" y="23"/>
                  </a:lnTo>
                  <a:lnTo>
                    <a:pt x="24" y="32"/>
                  </a:lnTo>
                  <a:lnTo>
                    <a:pt x="21" y="45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7002" name="Rectangle 1242"/>
            <p:cNvSpPr>
              <a:spLocks noChangeArrowheads="1"/>
            </p:cNvSpPr>
            <p:nvPr/>
          </p:nvSpPr>
          <p:spPr bwMode="auto">
            <a:xfrm>
              <a:off x="947" y="2176"/>
              <a:ext cx="9" cy="16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7003" name="Freeform 1243"/>
            <p:cNvSpPr>
              <a:spLocks/>
            </p:cNvSpPr>
            <p:nvPr/>
          </p:nvSpPr>
          <p:spPr bwMode="auto">
            <a:xfrm>
              <a:off x="969" y="2070"/>
              <a:ext cx="47" cy="122"/>
            </a:xfrm>
            <a:custGeom>
              <a:avLst/>
              <a:gdLst>
                <a:gd name="T0" fmla="*/ 93 w 93"/>
                <a:gd name="T1" fmla="*/ 106 h 122"/>
                <a:gd name="T2" fmla="*/ 93 w 93"/>
                <a:gd name="T3" fmla="*/ 122 h 122"/>
                <a:gd name="T4" fmla="*/ 0 w 93"/>
                <a:gd name="T5" fmla="*/ 122 h 122"/>
                <a:gd name="T6" fmla="*/ 0 w 93"/>
                <a:gd name="T7" fmla="*/ 116 h 122"/>
                <a:gd name="T8" fmla="*/ 1 w 93"/>
                <a:gd name="T9" fmla="*/ 111 h 122"/>
                <a:gd name="T10" fmla="*/ 6 w 93"/>
                <a:gd name="T11" fmla="*/ 103 h 122"/>
                <a:gd name="T12" fmla="*/ 11 w 93"/>
                <a:gd name="T13" fmla="*/ 94 h 122"/>
                <a:gd name="T14" fmla="*/ 17 w 93"/>
                <a:gd name="T15" fmla="*/ 88 h 122"/>
                <a:gd name="T16" fmla="*/ 24 w 93"/>
                <a:gd name="T17" fmla="*/ 82 h 122"/>
                <a:gd name="T18" fmla="*/ 34 w 93"/>
                <a:gd name="T19" fmla="*/ 76 h 122"/>
                <a:gd name="T20" fmla="*/ 47 w 93"/>
                <a:gd name="T21" fmla="*/ 66 h 122"/>
                <a:gd name="T22" fmla="*/ 59 w 93"/>
                <a:gd name="T23" fmla="*/ 58 h 122"/>
                <a:gd name="T24" fmla="*/ 65 w 93"/>
                <a:gd name="T25" fmla="*/ 51 h 122"/>
                <a:gd name="T26" fmla="*/ 69 w 93"/>
                <a:gd name="T27" fmla="*/ 45 h 122"/>
                <a:gd name="T28" fmla="*/ 72 w 93"/>
                <a:gd name="T29" fmla="*/ 40 h 122"/>
                <a:gd name="T30" fmla="*/ 73 w 93"/>
                <a:gd name="T31" fmla="*/ 34 h 122"/>
                <a:gd name="T32" fmla="*/ 72 w 93"/>
                <a:gd name="T33" fmla="*/ 29 h 122"/>
                <a:gd name="T34" fmla="*/ 69 w 93"/>
                <a:gd name="T35" fmla="*/ 24 h 122"/>
                <a:gd name="T36" fmla="*/ 66 w 93"/>
                <a:gd name="T37" fmla="*/ 21 h 122"/>
                <a:gd name="T38" fmla="*/ 60 w 93"/>
                <a:gd name="T39" fmla="*/ 17 h 122"/>
                <a:gd name="T40" fmla="*/ 55 w 93"/>
                <a:gd name="T41" fmla="*/ 15 h 122"/>
                <a:gd name="T42" fmla="*/ 47 w 93"/>
                <a:gd name="T43" fmla="*/ 15 h 122"/>
                <a:gd name="T44" fmla="*/ 40 w 93"/>
                <a:gd name="T45" fmla="*/ 15 h 122"/>
                <a:gd name="T46" fmla="*/ 33 w 93"/>
                <a:gd name="T47" fmla="*/ 17 h 122"/>
                <a:gd name="T48" fmla="*/ 27 w 93"/>
                <a:gd name="T49" fmla="*/ 21 h 122"/>
                <a:gd name="T50" fmla="*/ 23 w 93"/>
                <a:gd name="T51" fmla="*/ 24 h 122"/>
                <a:gd name="T52" fmla="*/ 21 w 93"/>
                <a:gd name="T53" fmla="*/ 29 h 122"/>
                <a:gd name="T54" fmla="*/ 20 w 93"/>
                <a:gd name="T55" fmla="*/ 35 h 122"/>
                <a:gd name="T56" fmla="*/ 1 w 93"/>
                <a:gd name="T57" fmla="*/ 34 h 122"/>
                <a:gd name="T58" fmla="*/ 6 w 93"/>
                <a:gd name="T59" fmla="*/ 19 h 122"/>
                <a:gd name="T60" fmla="*/ 16 w 93"/>
                <a:gd name="T61" fmla="*/ 9 h 122"/>
                <a:gd name="T62" fmla="*/ 29 w 93"/>
                <a:gd name="T63" fmla="*/ 3 h 122"/>
                <a:gd name="T64" fmla="*/ 47 w 93"/>
                <a:gd name="T65" fmla="*/ 0 h 122"/>
                <a:gd name="T66" fmla="*/ 66 w 93"/>
                <a:gd name="T67" fmla="*/ 3 h 122"/>
                <a:gd name="T68" fmla="*/ 79 w 93"/>
                <a:gd name="T69" fmla="*/ 10 h 122"/>
                <a:gd name="T70" fmla="*/ 89 w 93"/>
                <a:gd name="T71" fmla="*/ 21 h 122"/>
                <a:gd name="T72" fmla="*/ 92 w 93"/>
                <a:gd name="T73" fmla="*/ 34 h 122"/>
                <a:gd name="T74" fmla="*/ 91 w 93"/>
                <a:gd name="T75" fmla="*/ 41 h 122"/>
                <a:gd name="T76" fmla="*/ 89 w 93"/>
                <a:gd name="T77" fmla="*/ 48 h 122"/>
                <a:gd name="T78" fmla="*/ 85 w 93"/>
                <a:gd name="T79" fmla="*/ 56 h 122"/>
                <a:gd name="T80" fmla="*/ 78 w 93"/>
                <a:gd name="T81" fmla="*/ 63 h 122"/>
                <a:gd name="T82" fmla="*/ 68 w 93"/>
                <a:gd name="T83" fmla="*/ 71 h 122"/>
                <a:gd name="T84" fmla="*/ 52 w 93"/>
                <a:gd name="T85" fmla="*/ 83 h 122"/>
                <a:gd name="T86" fmla="*/ 44 w 93"/>
                <a:gd name="T87" fmla="*/ 88 h 122"/>
                <a:gd name="T88" fmla="*/ 39 w 93"/>
                <a:gd name="T89" fmla="*/ 93 h 122"/>
                <a:gd name="T90" fmla="*/ 34 w 93"/>
                <a:gd name="T91" fmla="*/ 95 h 122"/>
                <a:gd name="T92" fmla="*/ 31 w 93"/>
                <a:gd name="T93" fmla="*/ 98 h 122"/>
                <a:gd name="T94" fmla="*/ 27 w 93"/>
                <a:gd name="T95" fmla="*/ 103 h 122"/>
                <a:gd name="T96" fmla="*/ 24 w 93"/>
                <a:gd name="T97" fmla="*/ 106 h 122"/>
                <a:gd name="T98" fmla="*/ 93 w 93"/>
                <a:gd name="T99" fmla="*/ 10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3" h="122">
                  <a:moveTo>
                    <a:pt x="93" y="106"/>
                  </a:moveTo>
                  <a:lnTo>
                    <a:pt x="93" y="122"/>
                  </a:lnTo>
                  <a:lnTo>
                    <a:pt x="0" y="122"/>
                  </a:lnTo>
                  <a:lnTo>
                    <a:pt x="0" y="116"/>
                  </a:lnTo>
                  <a:lnTo>
                    <a:pt x="1" y="111"/>
                  </a:lnTo>
                  <a:lnTo>
                    <a:pt x="6" y="103"/>
                  </a:lnTo>
                  <a:lnTo>
                    <a:pt x="11" y="94"/>
                  </a:lnTo>
                  <a:lnTo>
                    <a:pt x="17" y="88"/>
                  </a:lnTo>
                  <a:lnTo>
                    <a:pt x="24" y="82"/>
                  </a:lnTo>
                  <a:lnTo>
                    <a:pt x="34" y="76"/>
                  </a:lnTo>
                  <a:lnTo>
                    <a:pt x="47" y="66"/>
                  </a:lnTo>
                  <a:lnTo>
                    <a:pt x="59" y="58"/>
                  </a:lnTo>
                  <a:lnTo>
                    <a:pt x="65" y="51"/>
                  </a:lnTo>
                  <a:lnTo>
                    <a:pt x="69" y="45"/>
                  </a:lnTo>
                  <a:lnTo>
                    <a:pt x="72" y="40"/>
                  </a:lnTo>
                  <a:lnTo>
                    <a:pt x="73" y="34"/>
                  </a:lnTo>
                  <a:lnTo>
                    <a:pt x="72" y="29"/>
                  </a:lnTo>
                  <a:lnTo>
                    <a:pt x="69" y="24"/>
                  </a:lnTo>
                  <a:lnTo>
                    <a:pt x="66" y="21"/>
                  </a:lnTo>
                  <a:lnTo>
                    <a:pt x="60" y="17"/>
                  </a:lnTo>
                  <a:lnTo>
                    <a:pt x="55" y="15"/>
                  </a:lnTo>
                  <a:lnTo>
                    <a:pt x="47" y="15"/>
                  </a:lnTo>
                  <a:lnTo>
                    <a:pt x="40" y="15"/>
                  </a:lnTo>
                  <a:lnTo>
                    <a:pt x="33" y="17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1" y="29"/>
                  </a:lnTo>
                  <a:lnTo>
                    <a:pt x="20" y="35"/>
                  </a:lnTo>
                  <a:lnTo>
                    <a:pt x="1" y="34"/>
                  </a:lnTo>
                  <a:lnTo>
                    <a:pt x="6" y="19"/>
                  </a:lnTo>
                  <a:lnTo>
                    <a:pt x="16" y="9"/>
                  </a:lnTo>
                  <a:lnTo>
                    <a:pt x="29" y="3"/>
                  </a:lnTo>
                  <a:lnTo>
                    <a:pt x="47" y="0"/>
                  </a:lnTo>
                  <a:lnTo>
                    <a:pt x="66" y="3"/>
                  </a:lnTo>
                  <a:lnTo>
                    <a:pt x="79" y="10"/>
                  </a:lnTo>
                  <a:lnTo>
                    <a:pt x="89" y="21"/>
                  </a:lnTo>
                  <a:lnTo>
                    <a:pt x="92" y="34"/>
                  </a:lnTo>
                  <a:lnTo>
                    <a:pt x="91" y="41"/>
                  </a:lnTo>
                  <a:lnTo>
                    <a:pt x="89" y="48"/>
                  </a:lnTo>
                  <a:lnTo>
                    <a:pt x="85" y="56"/>
                  </a:lnTo>
                  <a:lnTo>
                    <a:pt x="78" y="63"/>
                  </a:lnTo>
                  <a:lnTo>
                    <a:pt x="68" y="71"/>
                  </a:lnTo>
                  <a:lnTo>
                    <a:pt x="52" y="83"/>
                  </a:lnTo>
                  <a:lnTo>
                    <a:pt x="44" y="88"/>
                  </a:lnTo>
                  <a:lnTo>
                    <a:pt x="39" y="93"/>
                  </a:lnTo>
                  <a:lnTo>
                    <a:pt x="34" y="95"/>
                  </a:lnTo>
                  <a:lnTo>
                    <a:pt x="31" y="98"/>
                  </a:lnTo>
                  <a:lnTo>
                    <a:pt x="27" y="103"/>
                  </a:lnTo>
                  <a:lnTo>
                    <a:pt x="24" y="106"/>
                  </a:lnTo>
                  <a:lnTo>
                    <a:pt x="93" y="106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7004" name="Freeform 1244"/>
            <p:cNvSpPr>
              <a:spLocks noEditPoints="1"/>
            </p:cNvSpPr>
            <p:nvPr/>
          </p:nvSpPr>
          <p:spPr bwMode="auto">
            <a:xfrm>
              <a:off x="1024" y="2070"/>
              <a:ext cx="49" cy="123"/>
            </a:xfrm>
            <a:custGeom>
              <a:avLst/>
              <a:gdLst>
                <a:gd name="T0" fmla="*/ 75 w 96"/>
                <a:gd name="T1" fmla="*/ 34 h 123"/>
                <a:gd name="T2" fmla="*/ 72 w 96"/>
                <a:gd name="T3" fmla="*/ 24 h 123"/>
                <a:gd name="T4" fmla="*/ 63 w 96"/>
                <a:gd name="T5" fmla="*/ 17 h 123"/>
                <a:gd name="T6" fmla="*/ 52 w 96"/>
                <a:gd name="T7" fmla="*/ 15 h 123"/>
                <a:gd name="T8" fmla="*/ 36 w 96"/>
                <a:gd name="T9" fmla="*/ 18 h 123"/>
                <a:gd name="T10" fmla="*/ 27 w 96"/>
                <a:gd name="T11" fmla="*/ 27 h 123"/>
                <a:gd name="T12" fmla="*/ 20 w 96"/>
                <a:gd name="T13" fmla="*/ 44 h 123"/>
                <a:gd name="T14" fmla="*/ 23 w 96"/>
                <a:gd name="T15" fmla="*/ 54 h 123"/>
                <a:gd name="T16" fmla="*/ 34 w 96"/>
                <a:gd name="T17" fmla="*/ 47 h 123"/>
                <a:gd name="T18" fmla="*/ 53 w 96"/>
                <a:gd name="T19" fmla="*/ 42 h 123"/>
                <a:gd name="T20" fmla="*/ 83 w 96"/>
                <a:gd name="T21" fmla="*/ 53 h 123"/>
                <a:gd name="T22" fmla="*/ 96 w 96"/>
                <a:gd name="T23" fmla="*/ 82 h 123"/>
                <a:gd name="T24" fmla="*/ 91 w 96"/>
                <a:gd name="T25" fmla="*/ 104 h 123"/>
                <a:gd name="T26" fmla="*/ 80 w 96"/>
                <a:gd name="T27" fmla="*/ 115 h 123"/>
                <a:gd name="T28" fmla="*/ 63 w 96"/>
                <a:gd name="T29" fmla="*/ 122 h 123"/>
                <a:gd name="T30" fmla="*/ 36 w 96"/>
                <a:gd name="T31" fmla="*/ 122 h 123"/>
                <a:gd name="T32" fmla="*/ 14 w 96"/>
                <a:gd name="T33" fmla="*/ 110 h 123"/>
                <a:gd name="T34" fmla="*/ 1 w 96"/>
                <a:gd name="T35" fmla="*/ 85 h 123"/>
                <a:gd name="T36" fmla="*/ 1 w 96"/>
                <a:gd name="T37" fmla="*/ 44 h 123"/>
                <a:gd name="T38" fmla="*/ 16 w 96"/>
                <a:gd name="T39" fmla="*/ 15 h 123"/>
                <a:gd name="T40" fmla="*/ 37 w 96"/>
                <a:gd name="T41" fmla="*/ 3 h 123"/>
                <a:gd name="T42" fmla="*/ 68 w 96"/>
                <a:gd name="T43" fmla="*/ 3 h 123"/>
                <a:gd name="T44" fmla="*/ 89 w 96"/>
                <a:gd name="T45" fmla="*/ 19 h 123"/>
                <a:gd name="T46" fmla="*/ 19 w 96"/>
                <a:gd name="T47" fmla="*/ 82 h 123"/>
                <a:gd name="T48" fmla="*/ 23 w 96"/>
                <a:gd name="T49" fmla="*/ 95 h 123"/>
                <a:gd name="T50" fmla="*/ 29 w 96"/>
                <a:gd name="T51" fmla="*/ 104 h 123"/>
                <a:gd name="T52" fmla="*/ 39 w 96"/>
                <a:gd name="T53" fmla="*/ 108 h 123"/>
                <a:gd name="T54" fmla="*/ 49 w 96"/>
                <a:gd name="T55" fmla="*/ 110 h 123"/>
                <a:gd name="T56" fmla="*/ 60 w 96"/>
                <a:gd name="T57" fmla="*/ 108 h 123"/>
                <a:gd name="T58" fmla="*/ 69 w 96"/>
                <a:gd name="T59" fmla="*/ 103 h 123"/>
                <a:gd name="T60" fmla="*/ 78 w 96"/>
                <a:gd name="T61" fmla="*/ 82 h 123"/>
                <a:gd name="T62" fmla="*/ 75 w 96"/>
                <a:gd name="T63" fmla="*/ 71 h 123"/>
                <a:gd name="T64" fmla="*/ 69 w 96"/>
                <a:gd name="T65" fmla="*/ 64 h 123"/>
                <a:gd name="T66" fmla="*/ 60 w 96"/>
                <a:gd name="T67" fmla="*/ 58 h 123"/>
                <a:gd name="T68" fmla="*/ 49 w 96"/>
                <a:gd name="T69" fmla="*/ 57 h 123"/>
                <a:gd name="T70" fmla="*/ 33 w 96"/>
                <a:gd name="T71" fmla="*/ 60 h 123"/>
                <a:gd name="T72" fmla="*/ 23 w 96"/>
                <a:gd name="T73" fmla="*/ 68 h 123"/>
                <a:gd name="T74" fmla="*/ 19 w 96"/>
                <a:gd name="T75" fmla="*/ 7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6" h="123">
                  <a:moveTo>
                    <a:pt x="93" y="33"/>
                  </a:moveTo>
                  <a:lnTo>
                    <a:pt x="75" y="34"/>
                  </a:lnTo>
                  <a:lnTo>
                    <a:pt x="73" y="29"/>
                  </a:lnTo>
                  <a:lnTo>
                    <a:pt x="72" y="24"/>
                  </a:lnTo>
                  <a:lnTo>
                    <a:pt x="69" y="21"/>
                  </a:lnTo>
                  <a:lnTo>
                    <a:pt x="63" y="17"/>
                  </a:lnTo>
                  <a:lnTo>
                    <a:pt x="57" y="16"/>
                  </a:lnTo>
                  <a:lnTo>
                    <a:pt x="52" y="15"/>
                  </a:lnTo>
                  <a:lnTo>
                    <a:pt x="43" y="16"/>
                  </a:lnTo>
                  <a:lnTo>
                    <a:pt x="36" y="18"/>
                  </a:lnTo>
                  <a:lnTo>
                    <a:pt x="31" y="22"/>
                  </a:lnTo>
                  <a:lnTo>
                    <a:pt x="27" y="27"/>
                  </a:lnTo>
                  <a:lnTo>
                    <a:pt x="23" y="32"/>
                  </a:lnTo>
                  <a:lnTo>
                    <a:pt x="20" y="44"/>
                  </a:lnTo>
                  <a:lnTo>
                    <a:pt x="19" y="59"/>
                  </a:lnTo>
                  <a:lnTo>
                    <a:pt x="23" y="54"/>
                  </a:lnTo>
                  <a:lnTo>
                    <a:pt x="29" y="50"/>
                  </a:lnTo>
                  <a:lnTo>
                    <a:pt x="34" y="47"/>
                  </a:lnTo>
                  <a:lnTo>
                    <a:pt x="43" y="44"/>
                  </a:lnTo>
                  <a:lnTo>
                    <a:pt x="53" y="42"/>
                  </a:lnTo>
                  <a:lnTo>
                    <a:pt x="70" y="46"/>
                  </a:lnTo>
                  <a:lnTo>
                    <a:pt x="83" y="53"/>
                  </a:lnTo>
                  <a:lnTo>
                    <a:pt x="93" y="66"/>
                  </a:lnTo>
                  <a:lnTo>
                    <a:pt x="96" y="82"/>
                  </a:lnTo>
                  <a:lnTo>
                    <a:pt x="95" y="93"/>
                  </a:lnTo>
                  <a:lnTo>
                    <a:pt x="91" y="104"/>
                  </a:lnTo>
                  <a:lnTo>
                    <a:pt x="86" y="110"/>
                  </a:lnTo>
                  <a:lnTo>
                    <a:pt x="80" y="115"/>
                  </a:lnTo>
                  <a:lnTo>
                    <a:pt x="73" y="118"/>
                  </a:lnTo>
                  <a:lnTo>
                    <a:pt x="63" y="122"/>
                  </a:lnTo>
                  <a:lnTo>
                    <a:pt x="50" y="123"/>
                  </a:lnTo>
                  <a:lnTo>
                    <a:pt x="36" y="122"/>
                  </a:lnTo>
                  <a:lnTo>
                    <a:pt x="24" y="117"/>
                  </a:lnTo>
                  <a:lnTo>
                    <a:pt x="14" y="110"/>
                  </a:lnTo>
                  <a:lnTo>
                    <a:pt x="6" y="99"/>
                  </a:lnTo>
                  <a:lnTo>
                    <a:pt x="1" y="85"/>
                  </a:lnTo>
                  <a:lnTo>
                    <a:pt x="0" y="65"/>
                  </a:lnTo>
                  <a:lnTo>
                    <a:pt x="1" y="44"/>
                  </a:lnTo>
                  <a:lnTo>
                    <a:pt x="7" y="27"/>
                  </a:lnTo>
                  <a:lnTo>
                    <a:pt x="16" y="15"/>
                  </a:lnTo>
                  <a:lnTo>
                    <a:pt x="26" y="6"/>
                  </a:lnTo>
                  <a:lnTo>
                    <a:pt x="37" y="3"/>
                  </a:lnTo>
                  <a:lnTo>
                    <a:pt x="53" y="0"/>
                  </a:lnTo>
                  <a:lnTo>
                    <a:pt x="68" y="3"/>
                  </a:lnTo>
                  <a:lnTo>
                    <a:pt x="80" y="9"/>
                  </a:lnTo>
                  <a:lnTo>
                    <a:pt x="89" y="19"/>
                  </a:lnTo>
                  <a:lnTo>
                    <a:pt x="93" y="33"/>
                  </a:lnTo>
                  <a:close/>
                  <a:moveTo>
                    <a:pt x="19" y="82"/>
                  </a:moveTo>
                  <a:lnTo>
                    <a:pt x="20" y="89"/>
                  </a:lnTo>
                  <a:lnTo>
                    <a:pt x="23" y="95"/>
                  </a:lnTo>
                  <a:lnTo>
                    <a:pt x="26" y="100"/>
                  </a:lnTo>
                  <a:lnTo>
                    <a:pt x="29" y="104"/>
                  </a:lnTo>
                  <a:lnTo>
                    <a:pt x="33" y="106"/>
                  </a:lnTo>
                  <a:lnTo>
                    <a:pt x="39" y="108"/>
                  </a:lnTo>
                  <a:lnTo>
                    <a:pt x="43" y="109"/>
                  </a:lnTo>
                  <a:lnTo>
                    <a:pt x="49" y="110"/>
                  </a:lnTo>
                  <a:lnTo>
                    <a:pt x="55" y="109"/>
                  </a:lnTo>
                  <a:lnTo>
                    <a:pt x="60" y="108"/>
                  </a:lnTo>
                  <a:lnTo>
                    <a:pt x="65" y="105"/>
                  </a:lnTo>
                  <a:lnTo>
                    <a:pt x="69" y="103"/>
                  </a:lnTo>
                  <a:lnTo>
                    <a:pt x="75" y="94"/>
                  </a:lnTo>
                  <a:lnTo>
                    <a:pt x="78" y="82"/>
                  </a:lnTo>
                  <a:lnTo>
                    <a:pt x="76" y="77"/>
                  </a:lnTo>
                  <a:lnTo>
                    <a:pt x="75" y="71"/>
                  </a:lnTo>
                  <a:lnTo>
                    <a:pt x="73" y="68"/>
                  </a:lnTo>
                  <a:lnTo>
                    <a:pt x="69" y="64"/>
                  </a:lnTo>
                  <a:lnTo>
                    <a:pt x="66" y="60"/>
                  </a:lnTo>
                  <a:lnTo>
                    <a:pt x="60" y="58"/>
                  </a:lnTo>
                  <a:lnTo>
                    <a:pt x="55" y="57"/>
                  </a:lnTo>
                  <a:lnTo>
                    <a:pt x="49" y="57"/>
                  </a:lnTo>
                  <a:lnTo>
                    <a:pt x="40" y="58"/>
                  </a:lnTo>
                  <a:lnTo>
                    <a:pt x="33" y="60"/>
                  </a:lnTo>
                  <a:lnTo>
                    <a:pt x="27" y="64"/>
                  </a:lnTo>
                  <a:lnTo>
                    <a:pt x="23" y="68"/>
                  </a:lnTo>
                  <a:lnTo>
                    <a:pt x="20" y="71"/>
                  </a:lnTo>
                  <a:lnTo>
                    <a:pt x="19" y="76"/>
                  </a:lnTo>
                  <a:lnTo>
                    <a:pt x="19" y="82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7005" name="Freeform 1245"/>
            <p:cNvSpPr>
              <a:spLocks/>
            </p:cNvSpPr>
            <p:nvPr/>
          </p:nvSpPr>
          <p:spPr bwMode="auto">
            <a:xfrm>
              <a:off x="1086" y="2176"/>
              <a:ext cx="10" cy="40"/>
            </a:xfrm>
            <a:custGeom>
              <a:avLst/>
              <a:gdLst>
                <a:gd name="T0" fmla="*/ 0 w 18"/>
                <a:gd name="T1" fmla="*/ 16 h 40"/>
                <a:gd name="T2" fmla="*/ 0 w 18"/>
                <a:gd name="T3" fmla="*/ 0 h 40"/>
                <a:gd name="T4" fmla="*/ 18 w 18"/>
                <a:gd name="T5" fmla="*/ 0 h 40"/>
                <a:gd name="T6" fmla="*/ 18 w 18"/>
                <a:gd name="T7" fmla="*/ 16 h 40"/>
                <a:gd name="T8" fmla="*/ 18 w 18"/>
                <a:gd name="T9" fmla="*/ 22 h 40"/>
                <a:gd name="T10" fmla="*/ 17 w 18"/>
                <a:gd name="T11" fmla="*/ 27 h 40"/>
                <a:gd name="T12" fmla="*/ 16 w 18"/>
                <a:gd name="T13" fmla="*/ 32 h 40"/>
                <a:gd name="T14" fmla="*/ 13 w 18"/>
                <a:gd name="T15" fmla="*/ 35 h 40"/>
                <a:gd name="T16" fmla="*/ 8 w 18"/>
                <a:gd name="T17" fmla="*/ 38 h 40"/>
                <a:gd name="T18" fmla="*/ 4 w 18"/>
                <a:gd name="T19" fmla="*/ 40 h 40"/>
                <a:gd name="T20" fmla="*/ 0 w 18"/>
                <a:gd name="T21" fmla="*/ 35 h 40"/>
                <a:gd name="T22" fmla="*/ 4 w 18"/>
                <a:gd name="T23" fmla="*/ 33 h 40"/>
                <a:gd name="T24" fmla="*/ 7 w 18"/>
                <a:gd name="T25" fmla="*/ 28 h 40"/>
                <a:gd name="T26" fmla="*/ 8 w 18"/>
                <a:gd name="T27" fmla="*/ 26 h 40"/>
                <a:gd name="T28" fmla="*/ 8 w 18"/>
                <a:gd name="T29" fmla="*/ 21 h 40"/>
                <a:gd name="T30" fmla="*/ 8 w 18"/>
                <a:gd name="T31" fmla="*/ 16 h 40"/>
                <a:gd name="T32" fmla="*/ 0 w 18"/>
                <a:gd name="T33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40">
                  <a:moveTo>
                    <a:pt x="0" y="16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7" y="27"/>
                  </a:lnTo>
                  <a:lnTo>
                    <a:pt x="16" y="32"/>
                  </a:lnTo>
                  <a:lnTo>
                    <a:pt x="13" y="35"/>
                  </a:lnTo>
                  <a:lnTo>
                    <a:pt x="8" y="38"/>
                  </a:lnTo>
                  <a:lnTo>
                    <a:pt x="4" y="40"/>
                  </a:lnTo>
                  <a:lnTo>
                    <a:pt x="0" y="35"/>
                  </a:lnTo>
                  <a:lnTo>
                    <a:pt x="4" y="33"/>
                  </a:lnTo>
                  <a:lnTo>
                    <a:pt x="7" y="28"/>
                  </a:lnTo>
                  <a:lnTo>
                    <a:pt x="8" y="26"/>
                  </a:lnTo>
                  <a:lnTo>
                    <a:pt x="8" y="21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7006" name="Freeform 1246"/>
            <p:cNvSpPr>
              <a:spLocks/>
            </p:cNvSpPr>
            <p:nvPr/>
          </p:nvSpPr>
          <p:spPr bwMode="auto">
            <a:xfrm>
              <a:off x="1139" y="2073"/>
              <a:ext cx="46" cy="119"/>
            </a:xfrm>
            <a:custGeom>
              <a:avLst/>
              <a:gdLst>
                <a:gd name="T0" fmla="*/ 0 w 92"/>
                <a:gd name="T1" fmla="*/ 15 h 119"/>
                <a:gd name="T2" fmla="*/ 0 w 92"/>
                <a:gd name="T3" fmla="*/ 0 h 119"/>
                <a:gd name="T4" fmla="*/ 92 w 92"/>
                <a:gd name="T5" fmla="*/ 0 h 119"/>
                <a:gd name="T6" fmla="*/ 92 w 92"/>
                <a:gd name="T7" fmla="*/ 12 h 119"/>
                <a:gd name="T8" fmla="*/ 79 w 92"/>
                <a:gd name="T9" fmla="*/ 26 h 119"/>
                <a:gd name="T10" fmla="*/ 66 w 92"/>
                <a:gd name="T11" fmla="*/ 44 h 119"/>
                <a:gd name="T12" fmla="*/ 55 w 92"/>
                <a:gd name="T13" fmla="*/ 65 h 119"/>
                <a:gd name="T14" fmla="*/ 46 w 92"/>
                <a:gd name="T15" fmla="*/ 86 h 119"/>
                <a:gd name="T16" fmla="*/ 42 w 92"/>
                <a:gd name="T17" fmla="*/ 102 h 119"/>
                <a:gd name="T18" fmla="*/ 40 w 92"/>
                <a:gd name="T19" fmla="*/ 119 h 119"/>
                <a:gd name="T20" fmla="*/ 20 w 92"/>
                <a:gd name="T21" fmla="*/ 119 h 119"/>
                <a:gd name="T22" fmla="*/ 23 w 92"/>
                <a:gd name="T23" fmla="*/ 103 h 119"/>
                <a:gd name="T24" fmla="*/ 27 w 92"/>
                <a:gd name="T25" fmla="*/ 85 h 119"/>
                <a:gd name="T26" fmla="*/ 36 w 92"/>
                <a:gd name="T27" fmla="*/ 65 h 119"/>
                <a:gd name="T28" fmla="*/ 46 w 92"/>
                <a:gd name="T29" fmla="*/ 47 h 119"/>
                <a:gd name="T30" fmla="*/ 59 w 92"/>
                <a:gd name="T31" fmla="*/ 30 h 119"/>
                <a:gd name="T32" fmla="*/ 74 w 92"/>
                <a:gd name="T33" fmla="*/ 15 h 119"/>
                <a:gd name="T34" fmla="*/ 0 w 92"/>
                <a:gd name="T35" fmla="*/ 1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119">
                  <a:moveTo>
                    <a:pt x="0" y="15"/>
                  </a:moveTo>
                  <a:lnTo>
                    <a:pt x="0" y="0"/>
                  </a:lnTo>
                  <a:lnTo>
                    <a:pt x="92" y="0"/>
                  </a:lnTo>
                  <a:lnTo>
                    <a:pt x="92" y="12"/>
                  </a:lnTo>
                  <a:lnTo>
                    <a:pt x="79" y="26"/>
                  </a:lnTo>
                  <a:lnTo>
                    <a:pt x="66" y="44"/>
                  </a:lnTo>
                  <a:lnTo>
                    <a:pt x="55" y="65"/>
                  </a:lnTo>
                  <a:lnTo>
                    <a:pt x="46" y="86"/>
                  </a:lnTo>
                  <a:lnTo>
                    <a:pt x="42" y="102"/>
                  </a:lnTo>
                  <a:lnTo>
                    <a:pt x="40" y="119"/>
                  </a:lnTo>
                  <a:lnTo>
                    <a:pt x="20" y="119"/>
                  </a:lnTo>
                  <a:lnTo>
                    <a:pt x="23" y="103"/>
                  </a:lnTo>
                  <a:lnTo>
                    <a:pt x="27" y="85"/>
                  </a:lnTo>
                  <a:lnTo>
                    <a:pt x="36" y="65"/>
                  </a:lnTo>
                  <a:lnTo>
                    <a:pt x="46" y="47"/>
                  </a:lnTo>
                  <a:lnTo>
                    <a:pt x="59" y="30"/>
                  </a:lnTo>
                  <a:lnTo>
                    <a:pt x="74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7007" name="Rectangle 1247"/>
            <p:cNvSpPr>
              <a:spLocks noChangeArrowheads="1"/>
            </p:cNvSpPr>
            <p:nvPr/>
          </p:nvSpPr>
          <p:spPr bwMode="auto">
            <a:xfrm>
              <a:off x="1199" y="2176"/>
              <a:ext cx="9" cy="16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7008" name="Freeform 1248"/>
            <p:cNvSpPr>
              <a:spLocks noEditPoints="1"/>
            </p:cNvSpPr>
            <p:nvPr/>
          </p:nvSpPr>
          <p:spPr bwMode="auto">
            <a:xfrm>
              <a:off x="1222" y="2070"/>
              <a:ext cx="47" cy="123"/>
            </a:xfrm>
            <a:custGeom>
              <a:avLst/>
              <a:gdLst>
                <a:gd name="T0" fmla="*/ 21 w 95"/>
                <a:gd name="T1" fmla="*/ 91 h 123"/>
                <a:gd name="T2" fmla="*/ 26 w 95"/>
                <a:gd name="T3" fmla="*/ 101 h 123"/>
                <a:gd name="T4" fmla="*/ 33 w 95"/>
                <a:gd name="T5" fmla="*/ 108 h 123"/>
                <a:gd name="T6" fmla="*/ 43 w 95"/>
                <a:gd name="T7" fmla="*/ 110 h 123"/>
                <a:gd name="T8" fmla="*/ 57 w 95"/>
                <a:gd name="T9" fmla="*/ 106 h 123"/>
                <a:gd name="T10" fmla="*/ 68 w 95"/>
                <a:gd name="T11" fmla="*/ 99 h 123"/>
                <a:gd name="T12" fmla="*/ 73 w 95"/>
                <a:gd name="T13" fmla="*/ 86 h 123"/>
                <a:gd name="T14" fmla="*/ 76 w 95"/>
                <a:gd name="T15" fmla="*/ 69 h 123"/>
                <a:gd name="T16" fmla="*/ 76 w 95"/>
                <a:gd name="T17" fmla="*/ 65 h 123"/>
                <a:gd name="T18" fmla="*/ 68 w 95"/>
                <a:gd name="T19" fmla="*/ 74 h 123"/>
                <a:gd name="T20" fmla="*/ 55 w 95"/>
                <a:gd name="T21" fmla="*/ 80 h 123"/>
                <a:gd name="T22" fmla="*/ 42 w 95"/>
                <a:gd name="T23" fmla="*/ 81 h 123"/>
                <a:gd name="T24" fmla="*/ 11 w 95"/>
                <a:gd name="T25" fmla="*/ 70 h 123"/>
                <a:gd name="T26" fmla="*/ 0 w 95"/>
                <a:gd name="T27" fmla="*/ 41 h 123"/>
                <a:gd name="T28" fmla="*/ 13 w 95"/>
                <a:gd name="T29" fmla="*/ 12 h 123"/>
                <a:gd name="T30" fmla="*/ 45 w 95"/>
                <a:gd name="T31" fmla="*/ 0 h 123"/>
                <a:gd name="T32" fmla="*/ 70 w 95"/>
                <a:gd name="T33" fmla="*/ 7 h 123"/>
                <a:gd name="T34" fmla="*/ 83 w 95"/>
                <a:gd name="T35" fmla="*/ 18 h 123"/>
                <a:gd name="T36" fmla="*/ 94 w 95"/>
                <a:gd name="T37" fmla="*/ 39 h 123"/>
                <a:gd name="T38" fmla="*/ 94 w 95"/>
                <a:gd name="T39" fmla="*/ 80 h 123"/>
                <a:gd name="T40" fmla="*/ 81 w 95"/>
                <a:gd name="T41" fmla="*/ 108 h 123"/>
                <a:gd name="T42" fmla="*/ 57 w 95"/>
                <a:gd name="T43" fmla="*/ 122 h 123"/>
                <a:gd name="T44" fmla="*/ 27 w 95"/>
                <a:gd name="T45" fmla="*/ 122 h 123"/>
                <a:gd name="T46" fmla="*/ 6 w 95"/>
                <a:gd name="T47" fmla="*/ 105 h 123"/>
                <a:gd name="T48" fmla="*/ 76 w 95"/>
                <a:gd name="T49" fmla="*/ 41 h 123"/>
                <a:gd name="T50" fmla="*/ 68 w 95"/>
                <a:gd name="T51" fmla="*/ 22 h 123"/>
                <a:gd name="T52" fmla="*/ 59 w 95"/>
                <a:gd name="T53" fmla="*/ 16 h 123"/>
                <a:gd name="T54" fmla="*/ 47 w 95"/>
                <a:gd name="T55" fmla="*/ 15 h 123"/>
                <a:gd name="T56" fmla="*/ 36 w 95"/>
                <a:gd name="T57" fmla="*/ 17 h 123"/>
                <a:gd name="T58" fmla="*/ 27 w 95"/>
                <a:gd name="T59" fmla="*/ 22 h 123"/>
                <a:gd name="T60" fmla="*/ 19 w 95"/>
                <a:gd name="T61" fmla="*/ 42 h 123"/>
                <a:gd name="T62" fmla="*/ 23 w 95"/>
                <a:gd name="T63" fmla="*/ 56 h 123"/>
                <a:gd name="T64" fmla="*/ 30 w 95"/>
                <a:gd name="T65" fmla="*/ 63 h 123"/>
                <a:gd name="T66" fmla="*/ 42 w 95"/>
                <a:gd name="T67" fmla="*/ 66 h 123"/>
                <a:gd name="T68" fmla="*/ 55 w 95"/>
                <a:gd name="T69" fmla="*/ 66 h 123"/>
                <a:gd name="T70" fmla="*/ 68 w 95"/>
                <a:gd name="T71" fmla="*/ 60 h 123"/>
                <a:gd name="T72" fmla="*/ 73 w 95"/>
                <a:gd name="T73" fmla="*/ 52 h 123"/>
                <a:gd name="T74" fmla="*/ 76 w 95"/>
                <a:gd name="T75" fmla="*/ 4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23">
                  <a:moveTo>
                    <a:pt x="1" y="92"/>
                  </a:moveTo>
                  <a:lnTo>
                    <a:pt x="21" y="91"/>
                  </a:lnTo>
                  <a:lnTo>
                    <a:pt x="23" y="97"/>
                  </a:lnTo>
                  <a:lnTo>
                    <a:pt x="26" y="101"/>
                  </a:lnTo>
                  <a:lnTo>
                    <a:pt x="29" y="105"/>
                  </a:lnTo>
                  <a:lnTo>
                    <a:pt x="33" y="108"/>
                  </a:lnTo>
                  <a:lnTo>
                    <a:pt x="37" y="109"/>
                  </a:lnTo>
                  <a:lnTo>
                    <a:pt x="43" y="110"/>
                  </a:lnTo>
                  <a:lnTo>
                    <a:pt x="52" y="109"/>
                  </a:lnTo>
                  <a:lnTo>
                    <a:pt x="57" y="106"/>
                  </a:lnTo>
                  <a:lnTo>
                    <a:pt x="63" y="104"/>
                  </a:lnTo>
                  <a:lnTo>
                    <a:pt x="68" y="99"/>
                  </a:lnTo>
                  <a:lnTo>
                    <a:pt x="70" y="93"/>
                  </a:lnTo>
                  <a:lnTo>
                    <a:pt x="73" y="86"/>
                  </a:lnTo>
                  <a:lnTo>
                    <a:pt x="75" y="77"/>
                  </a:lnTo>
                  <a:lnTo>
                    <a:pt x="76" y="69"/>
                  </a:lnTo>
                  <a:lnTo>
                    <a:pt x="76" y="68"/>
                  </a:lnTo>
                  <a:lnTo>
                    <a:pt x="76" y="65"/>
                  </a:lnTo>
                  <a:lnTo>
                    <a:pt x="72" y="70"/>
                  </a:lnTo>
                  <a:lnTo>
                    <a:pt x="68" y="74"/>
                  </a:lnTo>
                  <a:lnTo>
                    <a:pt x="62" y="77"/>
                  </a:lnTo>
                  <a:lnTo>
                    <a:pt x="55" y="80"/>
                  </a:lnTo>
                  <a:lnTo>
                    <a:pt x="49" y="81"/>
                  </a:lnTo>
                  <a:lnTo>
                    <a:pt x="42" y="81"/>
                  </a:lnTo>
                  <a:lnTo>
                    <a:pt x="26" y="79"/>
                  </a:lnTo>
                  <a:lnTo>
                    <a:pt x="11" y="70"/>
                  </a:lnTo>
                  <a:lnTo>
                    <a:pt x="3" y="58"/>
                  </a:lnTo>
                  <a:lnTo>
                    <a:pt x="0" y="41"/>
                  </a:lnTo>
                  <a:lnTo>
                    <a:pt x="3" y="25"/>
                  </a:lnTo>
                  <a:lnTo>
                    <a:pt x="13" y="12"/>
                  </a:lnTo>
                  <a:lnTo>
                    <a:pt x="27" y="4"/>
                  </a:lnTo>
                  <a:lnTo>
                    <a:pt x="45" y="0"/>
                  </a:lnTo>
                  <a:lnTo>
                    <a:pt x="59" y="3"/>
                  </a:lnTo>
                  <a:lnTo>
                    <a:pt x="70" y="7"/>
                  </a:lnTo>
                  <a:lnTo>
                    <a:pt x="78" y="12"/>
                  </a:lnTo>
                  <a:lnTo>
                    <a:pt x="83" y="18"/>
                  </a:lnTo>
                  <a:lnTo>
                    <a:pt x="88" y="25"/>
                  </a:lnTo>
                  <a:lnTo>
                    <a:pt x="94" y="39"/>
                  </a:lnTo>
                  <a:lnTo>
                    <a:pt x="95" y="59"/>
                  </a:lnTo>
                  <a:lnTo>
                    <a:pt x="94" y="80"/>
                  </a:lnTo>
                  <a:lnTo>
                    <a:pt x="88" y="95"/>
                  </a:lnTo>
                  <a:lnTo>
                    <a:pt x="81" y="108"/>
                  </a:lnTo>
                  <a:lnTo>
                    <a:pt x="70" y="116"/>
                  </a:lnTo>
                  <a:lnTo>
                    <a:pt x="57" y="122"/>
                  </a:lnTo>
                  <a:lnTo>
                    <a:pt x="43" y="123"/>
                  </a:lnTo>
                  <a:lnTo>
                    <a:pt x="27" y="122"/>
                  </a:lnTo>
                  <a:lnTo>
                    <a:pt x="14" y="115"/>
                  </a:lnTo>
                  <a:lnTo>
                    <a:pt x="6" y="105"/>
                  </a:lnTo>
                  <a:lnTo>
                    <a:pt x="1" y="92"/>
                  </a:lnTo>
                  <a:close/>
                  <a:moveTo>
                    <a:pt x="76" y="41"/>
                  </a:moveTo>
                  <a:lnTo>
                    <a:pt x="73" y="30"/>
                  </a:lnTo>
                  <a:lnTo>
                    <a:pt x="68" y="22"/>
                  </a:lnTo>
                  <a:lnTo>
                    <a:pt x="63" y="18"/>
                  </a:lnTo>
                  <a:lnTo>
                    <a:pt x="59" y="16"/>
                  </a:lnTo>
                  <a:lnTo>
                    <a:pt x="55" y="15"/>
                  </a:lnTo>
                  <a:lnTo>
                    <a:pt x="47" y="15"/>
                  </a:lnTo>
                  <a:lnTo>
                    <a:pt x="42" y="15"/>
                  </a:lnTo>
                  <a:lnTo>
                    <a:pt x="36" y="17"/>
                  </a:lnTo>
                  <a:lnTo>
                    <a:pt x="32" y="19"/>
                  </a:lnTo>
                  <a:lnTo>
                    <a:pt x="27" y="22"/>
                  </a:lnTo>
                  <a:lnTo>
                    <a:pt x="21" y="32"/>
                  </a:lnTo>
                  <a:lnTo>
                    <a:pt x="19" y="42"/>
                  </a:lnTo>
                  <a:lnTo>
                    <a:pt x="20" y="50"/>
                  </a:lnTo>
                  <a:lnTo>
                    <a:pt x="23" y="56"/>
                  </a:lnTo>
                  <a:lnTo>
                    <a:pt x="27" y="60"/>
                  </a:lnTo>
                  <a:lnTo>
                    <a:pt x="30" y="63"/>
                  </a:lnTo>
                  <a:lnTo>
                    <a:pt x="36" y="65"/>
                  </a:lnTo>
                  <a:lnTo>
                    <a:pt x="42" y="66"/>
                  </a:lnTo>
                  <a:lnTo>
                    <a:pt x="47" y="68"/>
                  </a:lnTo>
                  <a:lnTo>
                    <a:pt x="55" y="66"/>
                  </a:lnTo>
                  <a:lnTo>
                    <a:pt x="62" y="64"/>
                  </a:lnTo>
                  <a:lnTo>
                    <a:pt x="68" y="60"/>
                  </a:lnTo>
                  <a:lnTo>
                    <a:pt x="70" y="57"/>
                  </a:lnTo>
                  <a:lnTo>
                    <a:pt x="73" y="52"/>
                  </a:lnTo>
                  <a:lnTo>
                    <a:pt x="75" y="47"/>
                  </a:lnTo>
                  <a:lnTo>
                    <a:pt x="76" y="41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7009" name="Freeform 1249"/>
            <p:cNvSpPr>
              <a:spLocks/>
            </p:cNvSpPr>
            <p:nvPr/>
          </p:nvSpPr>
          <p:spPr bwMode="auto">
            <a:xfrm>
              <a:off x="1275" y="2104"/>
              <a:ext cx="48" cy="88"/>
            </a:xfrm>
            <a:custGeom>
              <a:avLst/>
              <a:gdLst>
                <a:gd name="T0" fmla="*/ 0 w 97"/>
                <a:gd name="T1" fmla="*/ 88 h 88"/>
                <a:gd name="T2" fmla="*/ 38 w 97"/>
                <a:gd name="T3" fmla="*/ 43 h 88"/>
                <a:gd name="T4" fmla="*/ 1 w 97"/>
                <a:gd name="T5" fmla="*/ 0 h 88"/>
                <a:gd name="T6" fmla="*/ 25 w 97"/>
                <a:gd name="T7" fmla="*/ 0 h 88"/>
                <a:gd name="T8" fmla="*/ 40 w 97"/>
                <a:gd name="T9" fmla="*/ 20 h 88"/>
                <a:gd name="T10" fmla="*/ 45 w 97"/>
                <a:gd name="T11" fmla="*/ 25 h 88"/>
                <a:gd name="T12" fmla="*/ 49 w 97"/>
                <a:gd name="T13" fmla="*/ 30 h 88"/>
                <a:gd name="T14" fmla="*/ 52 w 97"/>
                <a:gd name="T15" fmla="*/ 25 h 88"/>
                <a:gd name="T16" fmla="*/ 56 w 97"/>
                <a:gd name="T17" fmla="*/ 22 h 88"/>
                <a:gd name="T18" fmla="*/ 74 w 97"/>
                <a:gd name="T19" fmla="*/ 0 h 88"/>
                <a:gd name="T20" fmla="*/ 97 w 97"/>
                <a:gd name="T21" fmla="*/ 0 h 88"/>
                <a:gd name="T22" fmla="*/ 59 w 97"/>
                <a:gd name="T23" fmla="*/ 43 h 88"/>
                <a:gd name="T24" fmla="*/ 95 w 97"/>
                <a:gd name="T25" fmla="*/ 88 h 88"/>
                <a:gd name="T26" fmla="*/ 72 w 97"/>
                <a:gd name="T27" fmla="*/ 88 h 88"/>
                <a:gd name="T28" fmla="*/ 52 w 97"/>
                <a:gd name="T29" fmla="*/ 63 h 88"/>
                <a:gd name="T30" fmla="*/ 48 w 97"/>
                <a:gd name="T31" fmla="*/ 58 h 88"/>
                <a:gd name="T32" fmla="*/ 23 w 97"/>
                <a:gd name="T33" fmla="*/ 88 h 88"/>
                <a:gd name="T34" fmla="*/ 0 w 97"/>
                <a:gd name="T3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7" h="88">
                  <a:moveTo>
                    <a:pt x="0" y="88"/>
                  </a:moveTo>
                  <a:lnTo>
                    <a:pt x="38" y="43"/>
                  </a:lnTo>
                  <a:lnTo>
                    <a:pt x="1" y="0"/>
                  </a:lnTo>
                  <a:lnTo>
                    <a:pt x="25" y="0"/>
                  </a:lnTo>
                  <a:lnTo>
                    <a:pt x="40" y="20"/>
                  </a:lnTo>
                  <a:lnTo>
                    <a:pt x="45" y="25"/>
                  </a:lnTo>
                  <a:lnTo>
                    <a:pt x="49" y="30"/>
                  </a:lnTo>
                  <a:lnTo>
                    <a:pt x="52" y="25"/>
                  </a:lnTo>
                  <a:lnTo>
                    <a:pt x="56" y="22"/>
                  </a:lnTo>
                  <a:lnTo>
                    <a:pt x="74" y="0"/>
                  </a:lnTo>
                  <a:lnTo>
                    <a:pt x="97" y="0"/>
                  </a:lnTo>
                  <a:lnTo>
                    <a:pt x="59" y="43"/>
                  </a:lnTo>
                  <a:lnTo>
                    <a:pt x="95" y="88"/>
                  </a:lnTo>
                  <a:lnTo>
                    <a:pt x="72" y="88"/>
                  </a:lnTo>
                  <a:lnTo>
                    <a:pt x="52" y="63"/>
                  </a:lnTo>
                  <a:lnTo>
                    <a:pt x="48" y="58"/>
                  </a:lnTo>
                  <a:lnTo>
                    <a:pt x="23" y="88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7010" name="Freeform 1250"/>
            <p:cNvSpPr>
              <a:spLocks/>
            </p:cNvSpPr>
            <p:nvPr/>
          </p:nvSpPr>
          <p:spPr bwMode="auto">
            <a:xfrm>
              <a:off x="1334" y="2070"/>
              <a:ext cx="26" cy="122"/>
            </a:xfrm>
            <a:custGeom>
              <a:avLst/>
              <a:gdLst>
                <a:gd name="T0" fmla="*/ 52 w 52"/>
                <a:gd name="T1" fmla="*/ 122 h 122"/>
                <a:gd name="T2" fmla="*/ 33 w 52"/>
                <a:gd name="T3" fmla="*/ 122 h 122"/>
                <a:gd name="T4" fmla="*/ 33 w 52"/>
                <a:gd name="T5" fmla="*/ 28 h 122"/>
                <a:gd name="T6" fmla="*/ 26 w 52"/>
                <a:gd name="T7" fmla="*/ 33 h 122"/>
                <a:gd name="T8" fmla="*/ 18 w 52"/>
                <a:gd name="T9" fmla="*/ 38 h 122"/>
                <a:gd name="T10" fmla="*/ 7 w 52"/>
                <a:gd name="T11" fmla="*/ 42 h 122"/>
                <a:gd name="T12" fmla="*/ 0 w 52"/>
                <a:gd name="T13" fmla="*/ 45 h 122"/>
                <a:gd name="T14" fmla="*/ 0 w 52"/>
                <a:gd name="T15" fmla="*/ 30 h 122"/>
                <a:gd name="T16" fmla="*/ 13 w 52"/>
                <a:gd name="T17" fmla="*/ 24 h 122"/>
                <a:gd name="T18" fmla="*/ 25 w 52"/>
                <a:gd name="T19" fmla="*/ 17 h 122"/>
                <a:gd name="T20" fmla="*/ 32 w 52"/>
                <a:gd name="T21" fmla="*/ 11 h 122"/>
                <a:gd name="T22" fmla="*/ 36 w 52"/>
                <a:gd name="T23" fmla="*/ 6 h 122"/>
                <a:gd name="T24" fmla="*/ 41 w 52"/>
                <a:gd name="T25" fmla="*/ 0 h 122"/>
                <a:gd name="T26" fmla="*/ 52 w 52"/>
                <a:gd name="T27" fmla="*/ 0 h 122"/>
                <a:gd name="T28" fmla="*/ 52 w 52"/>
                <a:gd name="T29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122">
                  <a:moveTo>
                    <a:pt x="52" y="122"/>
                  </a:moveTo>
                  <a:lnTo>
                    <a:pt x="33" y="122"/>
                  </a:lnTo>
                  <a:lnTo>
                    <a:pt x="33" y="28"/>
                  </a:lnTo>
                  <a:lnTo>
                    <a:pt x="26" y="33"/>
                  </a:lnTo>
                  <a:lnTo>
                    <a:pt x="18" y="38"/>
                  </a:lnTo>
                  <a:lnTo>
                    <a:pt x="7" y="42"/>
                  </a:lnTo>
                  <a:lnTo>
                    <a:pt x="0" y="45"/>
                  </a:lnTo>
                  <a:lnTo>
                    <a:pt x="0" y="30"/>
                  </a:lnTo>
                  <a:lnTo>
                    <a:pt x="13" y="24"/>
                  </a:lnTo>
                  <a:lnTo>
                    <a:pt x="25" y="17"/>
                  </a:lnTo>
                  <a:lnTo>
                    <a:pt x="32" y="11"/>
                  </a:lnTo>
                  <a:lnTo>
                    <a:pt x="36" y="6"/>
                  </a:lnTo>
                  <a:lnTo>
                    <a:pt x="41" y="0"/>
                  </a:lnTo>
                  <a:lnTo>
                    <a:pt x="52" y="0"/>
                  </a:lnTo>
                  <a:lnTo>
                    <a:pt x="52" y="122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7011" name="Freeform 1251"/>
            <p:cNvSpPr>
              <a:spLocks noEditPoints="1"/>
            </p:cNvSpPr>
            <p:nvPr/>
          </p:nvSpPr>
          <p:spPr bwMode="auto">
            <a:xfrm>
              <a:off x="1383" y="2070"/>
              <a:ext cx="47" cy="123"/>
            </a:xfrm>
            <a:custGeom>
              <a:avLst/>
              <a:gdLst>
                <a:gd name="T0" fmla="*/ 0 w 95"/>
                <a:gd name="T1" fmla="*/ 62 h 123"/>
                <a:gd name="T2" fmla="*/ 2 w 95"/>
                <a:gd name="T3" fmla="*/ 42 h 123"/>
                <a:gd name="T4" fmla="*/ 6 w 95"/>
                <a:gd name="T5" fmla="*/ 27 h 123"/>
                <a:gd name="T6" fmla="*/ 12 w 95"/>
                <a:gd name="T7" fmla="*/ 16 h 123"/>
                <a:gd name="T8" fmla="*/ 22 w 95"/>
                <a:gd name="T9" fmla="*/ 7 h 123"/>
                <a:gd name="T10" fmla="*/ 33 w 95"/>
                <a:gd name="T11" fmla="*/ 3 h 123"/>
                <a:gd name="T12" fmla="*/ 48 w 95"/>
                <a:gd name="T13" fmla="*/ 0 h 123"/>
                <a:gd name="T14" fmla="*/ 55 w 95"/>
                <a:gd name="T15" fmla="*/ 1 h 123"/>
                <a:gd name="T16" fmla="*/ 62 w 95"/>
                <a:gd name="T17" fmla="*/ 3 h 123"/>
                <a:gd name="T18" fmla="*/ 70 w 95"/>
                <a:gd name="T19" fmla="*/ 5 h 123"/>
                <a:gd name="T20" fmla="*/ 75 w 95"/>
                <a:gd name="T21" fmla="*/ 7 h 123"/>
                <a:gd name="T22" fmla="*/ 80 w 95"/>
                <a:gd name="T23" fmla="*/ 11 h 123"/>
                <a:gd name="T24" fmla="*/ 84 w 95"/>
                <a:gd name="T25" fmla="*/ 16 h 123"/>
                <a:gd name="T26" fmla="*/ 88 w 95"/>
                <a:gd name="T27" fmla="*/ 24 h 123"/>
                <a:gd name="T28" fmla="*/ 93 w 95"/>
                <a:gd name="T29" fmla="*/ 34 h 123"/>
                <a:gd name="T30" fmla="*/ 94 w 95"/>
                <a:gd name="T31" fmla="*/ 46 h 123"/>
                <a:gd name="T32" fmla="*/ 95 w 95"/>
                <a:gd name="T33" fmla="*/ 62 h 123"/>
                <a:gd name="T34" fmla="*/ 94 w 95"/>
                <a:gd name="T35" fmla="*/ 81 h 123"/>
                <a:gd name="T36" fmla="*/ 90 w 95"/>
                <a:gd name="T37" fmla="*/ 97 h 123"/>
                <a:gd name="T38" fmla="*/ 84 w 95"/>
                <a:gd name="T39" fmla="*/ 109 h 123"/>
                <a:gd name="T40" fmla="*/ 74 w 95"/>
                <a:gd name="T41" fmla="*/ 117 h 123"/>
                <a:gd name="T42" fmla="*/ 62 w 95"/>
                <a:gd name="T43" fmla="*/ 122 h 123"/>
                <a:gd name="T44" fmla="*/ 48 w 95"/>
                <a:gd name="T45" fmla="*/ 123 h 123"/>
                <a:gd name="T46" fmla="*/ 29 w 95"/>
                <a:gd name="T47" fmla="*/ 121 h 123"/>
                <a:gd name="T48" fmla="*/ 15 w 95"/>
                <a:gd name="T49" fmla="*/ 112 h 123"/>
                <a:gd name="T50" fmla="*/ 8 w 95"/>
                <a:gd name="T51" fmla="*/ 99 h 123"/>
                <a:gd name="T52" fmla="*/ 2 w 95"/>
                <a:gd name="T53" fmla="*/ 82 h 123"/>
                <a:gd name="T54" fmla="*/ 0 w 95"/>
                <a:gd name="T55" fmla="*/ 62 h 123"/>
                <a:gd name="T56" fmla="*/ 19 w 95"/>
                <a:gd name="T57" fmla="*/ 62 h 123"/>
                <a:gd name="T58" fmla="*/ 21 w 95"/>
                <a:gd name="T59" fmla="*/ 80 h 123"/>
                <a:gd name="T60" fmla="*/ 23 w 95"/>
                <a:gd name="T61" fmla="*/ 92 h 123"/>
                <a:gd name="T62" fmla="*/ 28 w 95"/>
                <a:gd name="T63" fmla="*/ 100 h 123"/>
                <a:gd name="T64" fmla="*/ 32 w 95"/>
                <a:gd name="T65" fmla="*/ 105 h 123"/>
                <a:gd name="T66" fmla="*/ 36 w 95"/>
                <a:gd name="T67" fmla="*/ 108 h 123"/>
                <a:gd name="T68" fmla="*/ 42 w 95"/>
                <a:gd name="T69" fmla="*/ 109 h 123"/>
                <a:gd name="T70" fmla="*/ 48 w 95"/>
                <a:gd name="T71" fmla="*/ 110 h 123"/>
                <a:gd name="T72" fmla="*/ 54 w 95"/>
                <a:gd name="T73" fmla="*/ 109 h 123"/>
                <a:gd name="T74" fmla="*/ 59 w 95"/>
                <a:gd name="T75" fmla="*/ 108 h 123"/>
                <a:gd name="T76" fmla="*/ 64 w 95"/>
                <a:gd name="T77" fmla="*/ 104 h 123"/>
                <a:gd name="T78" fmla="*/ 68 w 95"/>
                <a:gd name="T79" fmla="*/ 100 h 123"/>
                <a:gd name="T80" fmla="*/ 72 w 95"/>
                <a:gd name="T81" fmla="*/ 92 h 123"/>
                <a:gd name="T82" fmla="*/ 75 w 95"/>
                <a:gd name="T83" fmla="*/ 80 h 123"/>
                <a:gd name="T84" fmla="*/ 77 w 95"/>
                <a:gd name="T85" fmla="*/ 62 h 123"/>
                <a:gd name="T86" fmla="*/ 75 w 95"/>
                <a:gd name="T87" fmla="*/ 45 h 123"/>
                <a:gd name="T88" fmla="*/ 72 w 95"/>
                <a:gd name="T89" fmla="*/ 33 h 123"/>
                <a:gd name="T90" fmla="*/ 68 w 95"/>
                <a:gd name="T91" fmla="*/ 24 h 123"/>
                <a:gd name="T92" fmla="*/ 64 w 95"/>
                <a:gd name="T93" fmla="*/ 19 h 123"/>
                <a:gd name="T94" fmla="*/ 59 w 95"/>
                <a:gd name="T95" fmla="*/ 17 h 123"/>
                <a:gd name="T96" fmla="*/ 54 w 95"/>
                <a:gd name="T97" fmla="*/ 15 h 123"/>
                <a:gd name="T98" fmla="*/ 48 w 95"/>
                <a:gd name="T99" fmla="*/ 15 h 123"/>
                <a:gd name="T100" fmla="*/ 42 w 95"/>
                <a:gd name="T101" fmla="*/ 15 h 123"/>
                <a:gd name="T102" fmla="*/ 36 w 95"/>
                <a:gd name="T103" fmla="*/ 17 h 123"/>
                <a:gd name="T104" fmla="*/ 32 w 95"/>
                <a:gd name="T105" fmla="*/ 19 h 123"/>
                <a:gd name="T106" fmla="*/ 28 w 95"/>
                <a:gd name="T107" fmla="*/ 23 h 123"/>
                <a:gd name="T108" fmla="*/ 23 w 95"/>
                <a:gd name="T109" fmla="*/ 32 h 123"/>
                <a:gd name="T110" fmla="*/ 21 w 95"/>
                <a:gd name="T111" fmla="*/ 45 h 123"/>
                <a:gd name="T112" fmla="*/ 19 w 95"/>
                <a:gd name="T113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" h="123">
                  <a:moveTo>
                    <a:pt x="0" y="62"/>
                  </a:moveTo>
                  <a:lnTo>
                    <a:pt x="2" y="42"/>
                  </a:lnTo>
                  <a:lnTo>
                    <a:pt x="6" y="27"/>
                  </a:lnTo>
                  <a:lnTo>
                    <a:pt x="12" y="16"/>
                  </a:lnTo>
                  <a:lnTo>
                    <a:pt x="22" y="7"/>
                  </a:lnTo>
                  <a:lnTo>
                    <a:pt x="33" y="3"/>
                  </a:lnTo>
                  <a:lnTo>
                    <a:pt x="48" y="0"/>
                  </a:lnTo>
                  <a:lnTo>
                    <a:pt x="55" y="1"/>
                  </a:lnTo>
                  <a:lnTo>
                    <a:pt x="62" y="3"/>
                  </a:lnTo>
                  <a:lnTo>
                    <a:pt x="70" y="5"/>
                  </a:lnTo>
                  <a:lnTo>
                    <a:pt x="75" y="7"/>
                  </a:lnTo>
                  <a:lnTo>
                    <a:pt x="80" y="11"/>
                  </a:lnTo>
                  <a:lnTo>
                    <a:pt x="84" y="16"/>
                  </a:lnTo>
                  <a:lnTo>
                    <a:pt x="88" y="24"/>
                  </a:lnTo>
                  <a:lnTo>
                    <a:pt x="93" y="34"/>
                  </a:lnTo>
                  <a:lnTo>
                    <a:pt x="94" y="46"/>
                  </a:lnTo>
                  <a:lnTo>
                    <a:pt x="95" y="62"/>
                  </a:lnTo>
                  <a:lnTo>
                    <a:pt x="94" y="81"/>
                  </a:lnTo>
                  <a:lnTo>
                    <a:pt x="90" y="97"/>
                  </a:lnTo>
                  <a:lnTo>
                    <a:pt x="84" y="109"/>
                  </a:lnTo>
                  <a:lnTo>
                    <a:pt x="74" y="117"/>
                  </a:lnTo>
                  <a:lnTo>
                    <a:pt x="62" y="122"/>
                  </a:lnTo>
                  <a:lnTo>
                    <a:pt x="48" y="123"/>
                  </a:lnTo>
                  <a:lnTo>
                    <a:pt x="29" y="121"/>
                  </a:lnTo>
                  <a:lnTo>
                    <a:pt x="15" y="112"/>
                  </a:lnTo>
                  <a:lnTo>
                    <a:pt x="8" y="99"/>
                  </a:lnTo>
                  <a:lnTo>
                    <a:pt x="2" y="82"/>
                  </a:lnTo>
                  <a:lnTo>
                    <a:pt x="0" y="62"/>
                  </a:lnTo>
                  <a:close/>
                  <a:moveTo>
                    <a:pt x="19" y="62"/>
                  </a:moveTo>
                  <a:lnTo>
                    <a:pt x="21" y="80"/>
                  </a:lnTo>
                  <a:lnTo>
                    <a:pt x="23" y="92"/>
                  </a:lnTo>
                  <a:lnTo>
                    <a:pt x="28" y="100"/>
                  </a:lnTo>
                  <a:lnTo>
                    <a:pt x="32" y="105"/>
                  </a:lnTo>
                  <a:lnTo>
                    <a:pt x="36" y="108"/>
                  </a:lnTo>
                  <a:lnTo>
                    <a:pt x="42" y="109"/>
                  </a:lnTo>
                  <a:lnTo>
                    <a:pt x="48" y="110"/>
                  </a:lnTo>
                  <a:lnTo>
                    <a:pt x="54" y="109"/>
                  </a:lnTo>
                  <a:lnTo>
                    <a:pt x="59" y="108"/>
                  </a:lnTo>
                  <a:lnTo>
                    <a:pt x="64" y="104"/>
                  </a:lnTo>
                  <a:lnTo>
                    <a:pt x="68" y="100"/>
                  </a:lnTo>
                  <a:lnTo>
                    <a:pt x="72" y="92"/>
                  </a:lnTo>
                  <a:lnTo>
                    <a:pt x="75" y="80"/>
                  </a:lnTo>
                  <a:lnTo>
                    <a:pt x="77" y="62"/>
                  </a:lnTo>
                  <a:lnTo>
                    <a:pt x="75" y="45"/>
                  </a:lnTo>
                  <a:lnTo>
                    <a:pt x="72" y="33"/>
                  </a:lnTo>
                  <a:lnTo>
                    <a:pt x="68" y="24"/>
                  </a:lnTo>
                  <a:lnTo>
                    <a:pt x="64" y="19"/>
                  </a:lnTo>
                  <a:lnTo>
                    <a:pt x="59" y="17"/>
                  </a:lnTo>
                  <a:lnTo>
                    <a:pt x="54" y="15"/>
                  </a:lnTo>
                  <a:lnTo>
                    <a:pt x="48" y="15"/>
                  </a:lnTo>
                  <a:lnTo>
                    <a:pt x="42" y="15"/>
                  </a:lnTo>
                  <a:lnTo>
                    <a:pt x="36" y="17"/>
                  </a:lnTo>
                  <a:lnTo>
                    <a:pt x="32" y="19"/>
                  </a:lnTo>
                  <a:lnTo>
                    <a:pt x="28" y="23"/>
                  </a:lnTo>
                  <a:lnTo>
                    <a:pt x="23" y="32"/>
                  </a:lnTo>
                  <a:lnTo>
                    <a:pt x="21" y="45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7012" name="Rectangle 1252"/>
            <p:cNvSpPr>
              <a:spLocks noChangeArrowheads="1"/>
            </p:cNvSpPr>
            <p:nvPr/>
          </p:nvSpPr>
          <p:spPr bwMode="auto">
            <a:xfrm>
              <a:off x="1439" y="2071"/>
              <a:ext cx="19" cy="10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7013" name="Freeform 1253"/>
            <p:cNvSpPr>
              <a:spLocks/>
            </p:cNvSpPr>
            <p:nvPr/>
          </p:nvSpPr>
          <p:spPr bwMode="auto">
            <a:xfrm>
              <a:off x="1468" y="2022"/>
              <a:ext cx="18" cy="86"/>
            </a:xfrm>
            <a:custGeom>
              <a:avLst/>
              <a:gdLst>
                <a:gd name="T0" fmla="*/ 38 w 38"/>
                <a:gd name="T1" fmla="*/ 86 h 86"/>
                <a:gd name="T2" fmla="*/ 24 w 38"/>
                <a:gd name="T3" fmla="*/ 86 h 86"/>
                <a:gd name="T4" fmla="*/ 24 w 38"/>
                <a:gd name="T5" fmla="*/ 19 h 86"/>
                <a:gd name="T6" fmla="*/ 19 w 38"/>
                <a:gd name="T7" fmla="*/ 23 h 86"/>
                <a:gd name="T8" fmla="*/ 13 w 38"/>
                <a:gd name="T9" fmla="*/ 26 h 86"/>
                <a:gd name="T10" fmla="*/ 6 w 38"/>
                <a:gd name="T11" fmla="*/ 30 h 86"/>
                <a:gd name="T12" fmla="*/ 0 w 38"/>
                <a:gd name="T13" fmla="*/ 31 h 86"/>
                <a:gd name="T14" fmla="*/ 0 w 38"/>
                <a:gd name="T15" fmla="*/ 22 h 86"/>
                <a:gd name="T16" fmla="*/ 11 w 38"/>
                <a:gd name="T17" fmla="*/ 17 h 86"/>
                <a:gd name="T18" fmla="*/ 18 w 38"/>
                <a:gd name="T19" fmla="*/ 12 h 86"/>
                <a:gd name="T20" fmla="*/ 25 w 38"/>
                <a:gd name="T21" fmla="*/ 6 h 86"/>
                <a:gd name="T22" fmla="*/ 29 w 38"/>
                <a:gd name="T23" fmla="*/ 0 h 86"/>
                <a:gd name="T24" fmla="*/ 38 w 38"/>
                <a:gd name="T25" fmla="*/ 0 h 86"/>
                <a:gd name="T26" fmla="*/ 38 w 38"/>
                <a:gd name="T2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86">
                  <a:moveTo>
                    <a:pt x="38" y="86"/>
                  </a:moveTo>
                  <a:lnTo>
                    <a:pt x="24" y="86"/>
                  </a:lnTo>
                  <a:lnTo>
                    <a:pt x="24" y="19"/>
                  </a:lnTo>
                  <a:lnTo>
                    <a:pt x="19" y="23"/>
                  </a:lnTo>
                  <a:lnTo>
                    <a:pt x="13" y="26"/>
                  </a:lnTo>
                  <a:lnTo>
                    <a:pt x="6" y="30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11" y="17"/>
                  </a:lnTo>
                  <a:lnTo>
                    <a:pt x="18" y="12"/>
                  </a:lnTo>
                  <a:lnTo>
                    <a:pt x="25" y="6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38" y="86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7014" name="Freeform 1254"/>
            <p:cNvSpPr>
              <a:spLocks/>
            </p:cNvSpPr>
            <p:nvPr/>
          </p:nvSpPr>
          <p:spPr bwMode="auto">
            <a:xfrm>
              <a:off x="1507" y="2022"/>
              <a:ext cx="18" cy="86"/>
            </a:xfrm>
            <a:custGeom>
              <a:avLst/>
              <a:gdLst>
                <a:gd name="T0" fmla="*/ 38 w 38"/>
                <a:gd name="T1" fmla="*/ 86 h 86"/>
                <a:gd name="T2" fmla="*/ 25 w 38"/>
                <a:gd name="T3" fmla="*/ 86 h 86"/>
                <a:gd name="T4" fmla="*/ 25 w 38"/>
                <a:gd name="T5" fmla="*/ 19 h 86"/>
                <a:gd name="T6" fmla="*/ 19 w 38"/>
                <a:gd name="T7" fmla="*/ 23 h 86"/>
                <a:gd name="T8" fmla="*/ 13 w 38"/>
                <a:gd name="T9" fmla="*/ 26 h 86"/>
                <a:gd name="T10" fmla="*/ 6 w 38"/>
                <a:gd name="T11" fmla="*/ 30 h 86"/>
                <a:gd name="T12" fmla="*/ 0 w 38"/>
                <a:gd name="T13" fmla="*/ 31 h 86"/>
                <a:gd name="T14" fmla="*/ 0 w 38"/>
                <a:gd name="T15" fmla="*/ 22 h 86"/>
                <a:gd name="T16" fmla="*/ 10 w 38"/>
                <a:gd name="T17" fmla="*/ 17 h 86"/>
                <a:gd name="T18" fmla="*/ 18 w 38"/>
                <a:gd name="T19" fmla="*/ 12 h 86"/>
                <a:gd name="T20" fmla="*/ 25 w 38"/>
                <a:gd name="T21" fmla="*/ 6 h 86"/>
                <a:gd name="T22" fmla="*/ 29 w 38"/>
                <a:gd name="T23" fmla="*/ 0 h 86"/>
                <a:gd name="T24" fmla="*/ 38 w 38"/>
                <a:gd name="T25" fmla="*/ 0 h 86"/>
                <a:gd name="T26" fmla="*/ 38 w 38"/>
                <a:gd name="T2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86">
                  <a:moveTo>
                    <a:pt x="38" y="86"/>
                  </a:moveTo>
                  <a:lnTo>
                    <a:pt x="25" y="86"/>
                  </a:lnTo>
                  <a:lnTo>
                    <a:pt x="25" y="19"/>
                  </a:lnTo>
                  <a:lnTo>
                    <a:pt x="19" y="23"/>
                  </a:lnTo>
                  <a:lnTo>
                    <a:pt x="13" y="26"/>
                  </a:lnTo>
                  <a:lnTo>
                    <a:pt x="6" y="30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10" y="17"/>
                  </a:lnTo>
                  <a:lnTo>
                    <a:pt x="18" y="12"/>
                  </a:lnTo>
                  <a:lnTo>
                    <a:pt x="25" y="6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38" y="86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87015" name="Freeform 1255"/>
            <p:cNvSpPr>
              <a:spLocks/>
            </p:cNvSpPr>
            <p:nvPr/>
          </p:nvSpPr>
          <p:spPr bwMode="auto">
            <a:xfrm>
              <a:off x="1541" y="2079"/>
              <a:ext cx="17" cy="108"/>
            </a:xfrm>
            <a:custGeom>
              <a:avLst/>
              <a:gdLst>
                <a:gd name="T0" fmla="*/ 8 w 33"/>
                <a:gd name="T1" fmla="*/ 108 h 108"/>
                <a:gd name="T2" fmla="*/ 0 w 33"/>
                <a:gd name="T3" fmla="*/ 108 h 108"/>
                <a:gd name="T4" fmla="*/ 15 w 33"/>
                <a:gd name="T5" fmla="*/ 82 h 108"/>
                <a:gd name="T6" fmla="*/ 20 w 33"/>
                <a:gd name="T7" fmla="*/ 54 h 108"/>
                <a:gd name="T8" fmla="*/ 20 w 33"/>
                <a:gd name="T9" fmla="*/ 44 h 108"/>
                <a:gd name="T10" fmla="*/ 17 w 33"/>
                <a:gd name="T11" fmla="*/ 33 h 108"/>
                <a:gd name="T12" fmla="*/ 14 w 33"/>
                <a:gd name="T13" fmla="*/ 25 h 108"/>
                <a:gd name="T14" fmla="*/ 11 w 33"/>
                <a:gd name="T15" fmla="*/ 18 h 108"/>
                <a:gd name="T16" fmla="*/ 8 w 33"/>
                <a:gd name="T17" fmla="*/ 14 h 108"/>
                <a:gd name="T18" fmla="*/ 7 w 33"/>
                <a:gd name="T19" fmla="*/ 10 h 108"/>
                <a:gd name="T20" fmla="*/ 4 w 33"/>
                <a:gd name="T21" fmla="*/ 6 h 108"/>
                <a:gd name="T22" fmla="*/ 0 w 33"/>
                <a:gd name="T23" fmla="*/ 0 h 108"/>
                <a:gd name="T24" fmla="*/ 8 w 33"/>
                <a:gd name="T25" fmla="*/ 0 h 108"/>
                <a:gd name="T26" fmla="*/ 20 w 33"/>
                <a:gd name="T27" fmla="*/ 14 h 108"/>
                <a:gd name="T28" fmla="*/ 28 w 33"/>
                <a:gd name="T29" fmla="*/ 29 h 108"/>
                <a:gd name="T30" fmla="*/ 31 w 33"/>
                <a:gd name="T31" fmla="*/ 41 h 108"/>
                <a:gd name="T32" fmla="*/ 33 w 33"/>
                <a:gd name="T33" fmla="*/ 54 h 108"/>
                <a:gd name="T34" fmla="*/ 31 w 33"/>
                <a:gd name="T35" fmla="*/ 70 h 108"/>
                <a:gd name="T36" fmla="*/ 25 w 33"/>
                <a:gd name="T37" fmla="*/ 84 h 108"/>
                <a:gd name="T38" fmla="*/ 18 w 33"/>
                <a:gd name="T39" fmla="*/ 97 h 108"/>
                <a:gd name="T40" fmla="*/ 8 w 33"/>
                <a:gd name="T41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108">
                  <a:moveTo>
                    <a:pt x="8" y="108"/>
                  </a:moveTo>
                  <a:lnTo>
                    <a:pt x="0" y="108"/>
                  </a:lnTo>
                  <a:lnTo>
                    <a:pt x="15" y="82"/>
                  </a:lnTo>
                  <a:lnTo>
                    <a:pt x="20" y="54"/>
                  </a:lnTo>
                  <a:lnTo>
                    <a:pt x="20" y="44"/>
                  </a:lnTo>
                  <a:lnTo>
                    <a:pt x="17" y="33"/>
                  </a:lnTo>
                  <a:lnTo>
                    <a:pt x="14" y="25"/>
                  </a:lnTo>
                  <a:lnTo>
                    <a:pt x="11" y="18"/>
                  </a:lnTo>
                  <a:lnTo>
                    <a:pt x="8" y="14"/>
                  </a:lnTo>
                  <a:lnTo>
                    <a:pt x="7" y="10"/>
                  </a:lnTo>
                  <a:lnTo>
                    <a:pt x="4" y="6"/>
                  </a:lnTo>
                  <a:lnTo>
                    <a:pt x="0" y="0"/>
                  </a:lnTo>
                  <a:lnTo>
                    <a:pt x="8" y="0"/>
                  </a:lnTo>
                  <a:lnTo>
                    <a:pt x="20" y="14"/>
                  </a:lnTo>
                  <a:lnTo>
                    <a:pt x="28" y="29"/>
                  </a:lnTo>
                  <a:lnTo>
                    <a:pt x="31" y="41"/>
                  </a:lnTo>
                  <a:lnTo>
                    <a:pt x="33" y="54"/>
                  </a:lnTo>
                  <a:lnTo>
                    <a:pt x="31" y="70"/>
                  </a:lnTo>
                  <a:lnTo>
                    <a:pt x="25" y="84"/>
                  </a:lnTo>
                  <a:lnTo>
                    <a:pt x="18" y="97"/>
                  </a:lnTo>
                  <a:lnTo>
                    <a:pt x="8" y="108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887016" name="Text Box 1256"/>
          <p:cNvSpPr txBox="1">
            <a:spLocks noChangeArrowheads="1"/>
          </p:cNvSpPr>
          <p:nvPr/>
        </p:nvSpPr>
        <p:spPr bwMode="auto">
          <a:xfrm>
            <a:off x="2268538" y="1412875"/>
            <a:ext cx="216058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400"/>
              <a:t>(tan</a:t>
            </a:r>
            <a:r>
              <a:rPr lang="en-US" altLang="ja-JP" sz="2400" baseline="30000"/>
              <a:t>2</a:t>
            </a:r>
            <a:r>
              <a:rPr lang="en-US" altLang="ja-JP" sz="2400">
                <a:latin typeface="Symbol" panose="05050102010706020507" pitchFamily="18" charset="2"/>
              </a:rPr>
              <a:t>q</a:t>
            </a:r>
            <a:r>
              <a:rPr lang="en-US" altLang="ja-JP" sz="2400"/>
              <a:t>, </a:t>
            </a:r>
            <a:r>
              <a:rPr lang="en-US" altLang="ja-JP" sz="2400">
                <a:latin typeface="Symbol" panose="05050102010706020507" pitchFamily="18" charset="2"/>
              </a:rPr>
              <a:t>D</a:t>
            </a:r>
            <a:r>
              <a:rPr lang="en-US" altLang="ja-JP" sz="2400"/>
              <a:t>m</a:t>
            </a:r>
            <a:r>
              <a:rPr lang="en-US" altLang="ja-JP" sz="2400" baseline="30000"/>
              <a:t>2</a:t>
            </a:r>
            <a:r>
              <a:rPr lang="en-US" altLang="ja-JP" sz="2400"/>
              <a:t>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2977" name="Group 529"/>
          <p:cNvGrpSpPr>
            <a:grpSpLocks/>
          </p:cNvGrpSpPr>
          <p:nvPr/>
        </p:nvGrpSpPr>
        <p:grpSpPr bwMode="auto">
          <a:xfrm>
            <a:off x="0" y="188913"/>
            <a:ext cx="5400675" cy="5805487"/>
            <a:chOff x="2789" y="0"/>
            <a:chExt cx="2767" cy="4320"/>
          </a:xfrm>
        </p:grpSpPr>
        <p:sp>
          <p:nvSpPr>
            <p:cNvPr id="872978" name="AutoShape 530"/>
            <p:cNvSpPr>
              <a:spLocks noChangeAspect="1" noChangeArrowheads="1" noTextEdit="1"/>
            </p:cNvSpPr>
            <p:nvPr/>
          </p:nvSpPr>
          <p:spPr bwMode="auto">
            <a:xfrm>
              <a:off x="2789" y="0"/>
              <a:ext cx="2767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872979" name="Group 531"/>
            <p:cNvGrpSpPr>
              <a:grpSpLocks/>
            </p:cNvGrpSpPr>
            <p:nvPr/>
          </p:nvGrpSpPr>
          <p:grpSpPr bwMode="auto">
            <a:xfrm>
              <a:off x="2798" y="474"/>
              <a:ext cx="2695" cy="3838"/>
              <a:chOff x="2798" y="474"/>
              <a:chExt cx="2695" cy="3838"/>
            </a:xfrm>
          </p:grpSpPr>
          <p:sp>
            <p:nvSpPr>
              <p:cNvPr id="872980" name="Freeform 532"/>
              <p:cNvSpPr>
                <a:spLocks noEditPoints="1"/>
              </p:cNvSpPr>
              <p:nvPr/>
            </p:nvSpPr>
            <p:spPr bwMode="auto">
              <a:xfrm>
                <a:off x="3034" y="3089"/>
                <a:ext cx="101" cy="230"/>
              </a:xfrm>
              <a:custGeom>
                <a:avLst/>
                <a:gdLst>
                  <a:gd name="T0" fmla="*/ 0 w 101"/>
                  <a:gd name="T1" fmla="*/ 230 h 230"/>
                  <a:gd name="T2" fmla="*/ 43 w 101"/>
                  <a:gd name="T3" fmla="*/ 0 h 230"/>
                  <a:gd name="T4" fmla="*/ 57 w 101"/>
                  <a:gd name="T5" fmla="*/ 0 h 230"/>
                  <a:gd name="T6" fmla="*/ 101 w 101"/>
                  <a:gd name="T7" fmla="*/ 230 h 230"/>
                  <a:gd name="T8" fmla="*/ 85 w 101"/>
                  <a:gd name="T9" fmla="*/ 230 h 230"/>
                  <a:gd name="T10" fmla="*/ 74 w 101"/>
                  <a:gd name="T11" fmla="*/ 162 h 230"/>
                  <a:gd name="T12" fmla="*/ 27 w 101"/>
                  <a:gd name="T13" fmla="*/ 162 h 230"/>
                  <a:gd name="T14" fmla="*/ 15 w 101"/>
                  <a:gd name="T15" fmla="*/ 230 h 230"/>
                  <a:gd name="T16" fmla="*/ 0 w 101"/>
                  <a:gd name="T17" fmla="*/ 230 h 230"/>
                  <a:gd name="T18" fmla="*/ 32 w 101"/>
                  <a:gd name="T19" fmla="*/ 132 h 230"/>
                  <a:gd name="T20" fmla="*/ 69 w 101"/>
                  <a:gd name="T21" fmla="*/ 132 h 230"/>
                  <a:gd name="T22" fmla="*/ 58 w 101"/>
                  <a:gd name="T23" fmla="*/ 72 h 230"/>
                  <a:gd name="T24" fmla="*/ 54 w 101"/>
                  <a:gd name="T25" fmla="*/ 45 h 230"/>
                  <a:gd name="T26" fmla="*/ 51 w 101"/>
                  <a:gd name="T27" fmla="*/ 27 h 230"/>
                  <a:gd name="T28" fmla="*/ 47 w 101"/>
                  <a:gd name="T29" fmla="*/ 45 h 230"/>
                  <a:gd name="T30" fmla="*/ 43 w 101"/>
                  <a:gd name="T31" fmla="*/ 69 h 230"/>
                  <a:gd name="T32" fmla="*/ 32 w 101"/>
                  <a:gd name="T33" fmla="*/ 132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1" h="230">
                    <a:moveTo>
                      <a:pt x="0" y="230"/>
                    </a:moveTo>
                    <a:lnTo>
                      <a:pt x="43" y="0"/>
                    </a:lnTo>
                    <a:lnTo>
                      <a:pt x="57" y="0"/>
                    </a:lnTo>
                    <a:lnTo>
                      <a:pt x="101" y="230"/>
                    </a:lnTo>
                    <a:lnTo>
                      <a:pt x="85" y="230"/>
                    </a:lnTo>
                    <a:lnTo>
                      <a:pt x="74" y="162"/>
                    </a:lnTo>
                    <a:lnTo>
                      <a:pt x="27" y="162"/>
                    </a:lnTo>
                    <a:lnTo>
                      <a:pt x="15" y="230"/>
                    </a:lnTo>
                    <a:lnTo>
                      <a:pt x="0" y="230"/>
                    </a:lnTo>
                    <a:close/>
                    <a:moveTo>
                      <a:pt x="32" y="132"/>
                    </a:moveTo>
                    <a:lnTo>
                      <a:pt x="69" y="132"/>
                    </a:lnTo>
                    <a:lnTo>
                      <a:pt x="58" y="72"/>
                    </a:lnTo>
                    <a:lnTo>
                      <a:pt x="54" y="45"/>
                    </a:lnTo>
                    <a:lnTo>
                      <a:pt x="51" y="27"/>
                    </a:lnTo>
                    <a:lnTo>
                      <a:pt x="47" y="45"/>
                    </a:lnTo>
                    <a:lnTo>
                      <a:pt x="43" y="69"/>
                    </a:lnTo>
                    <a:lnTo>
                      <a:pt x="32" y="13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2981" name="Rectangle 533"/>
              <p:cNvSpPr>
                <a:spLocks noChangeArrowheads="1"/>
              </p:cNvSpPr>
              <p:nvPr/>
            </p:nvSpPr>
            <p:spPr bwMode="auto">
              <a:xfrm>
                <a:off x="3147" y="3089"/>
                <a:ext cx="13" cy="23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2982" name="Rectangle 534"/>
              <p:cNvSpPr>
                <a:spLocks noChangeArrowheads="1"/>
              </p:cNvSpPr>
              <p:nvPr/>
            </p:nvSpPr>
            <p:spPr bwMode="auto">
              <a:xfrm>
                <a:off x="3180" y="3089"/>
                <a:ext cx="14" cy="23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2983" name="Freeform 535"/>
              <p:cNvSpPr>
                <a:spLocks noEditPoints="1"/>
              </p:cNvSpPr>
              <p:nvPr/>
            </p:nvSpPr>
            <p:spPr bwMode="auto">
              <a:xfrm>
                <a:off x="3674" y="3089"/>
                <a:ext cx="89" cy="230"/>
              </a:xfrm>
              <a:custGeom>
                <a:avLst/>
                <a:gdLst>
                  <a:gd name="T0" fmla="*/ 0 w 89"/>
                  <a:gd name="T1" fmla="*/ 230 h 230"/>
                  <a:gd name="T2" fmla="*/ 0 w 89"/>
                  <a:gd name="T3" fmla="*/ 0 h 230"/>
                  <a:gd name="T4" fmla="*/ 38 w 89"/>
                  <a:gd name="T5" fmla="*/ 0 h 230"/>
                  <a:gd name="T6" fmla="*/ 45 w 89"/>
                  <a:gd name="T7" fmla="*/ 0 h 230"/>
                  <a:gd name="T8" fmla="*/ 51 w 89"/>
                  <a:gd name="T9" fmla="*/ 0 h 230"/>
                  <a:gd name="T10" fmla="*/ 56 w 89"/>
                  <a:gd name="T11" fmla="*/ 3 h 230"/>
                  <a:gd name="T12" fmla="*/ 63 w 89"/>
                  <a:gd name="T13" fmla="*/ 5 h 230"/>
                  <a:gd name="T14" fmla="*/ 68 w 89"/>
                  <a:gd name="T15" fmla="*/ 11 h 230"/>
                  <a:gd name="T16" fmla="*/ 73 w 89"/>
                  <a:gd name="T17" fmla="*/ 19 h 230"/>
                  <a:gd name="T18" fmla="*/ 77 w 89"/>
                  <a:gd name="T19" fmla="*/ 29 h 230"/>
                  <a:gd name="T20" fmla="*/ 81 w 89"/>
                  <a:gd name="T21" fmla="*/ 42 h 230"/>
                  <a:gd name="T22" fmla="*/ 85 w 89"/>
                  <a:gd name="T23" fmla="*/ 58 h 230"/>
                  <a:gd name="T24" fmla="*/ 89 w 89"/>
                  <a:gd name="T25" fmla="*/ 85 h 230"/>
                  <a:gd name="T26" fmla="*/ 89 w 89"/>
                  <a:gd name="T27" fmla="*/ 114 h 230"/>
                  <a:gd name="T28" fmla="*/ 89 w 89"/>
                  <a:gd name="T29" fmla="*/ 138 h 230"/>
                  <a:gd name="T30" fmla="*/ 86 w 89"/>
                  <a:gd name="T31" fmla="*/ 162 h 230"/>
                  <a:gd name="T32" fmla="*/ 84 w 89"/>
                  <a:gd name="T33" fmla="*/ 180 h 230"/>
                  <a:gd name="T34" fmla="*/ 79 w 89"/>
                  <a:gd name="T35" fmla="*/ 193 h 230"/>
                  <a:gd name="T36" fmla="*/ 75 w 89"/>
                  <a:gd name="T37" fmla="*/ 207 h 230"/>
                  <a:gd name="T38" fmla="*/ 69 w 89"/>
                  <a:gd name="T39" fmla="*/ 215 h 230"/>
                  <a:gd name="T40" fmla="*/ 64 w 89"/>
                  <a:gd name="T41" fmla="*/ 222 h 230"/>
                  <a:gd name="T42" fmla="*/ 56 w 89"/>
                  <a:gd name="T43" fmla="*/ 228 h 230"/>
                  <a:gd name="T44" fmla="*/ 49 w 89"/>
                  <a:gd name="T45" fmla="*/ 230 h 230"/>
                  <a:gd name="T46" fmla="*/ 39 w 89"/>
                  <a:gd name="T47" fmla="*/ 230 h 230"/>
                  <a:gd name="T48" fmla="*/ 0 w 89"/>
                  <a:gd name="T49" fmla="*/ 230 h 230"/>
                  <a:gd name="T50" fmla="*/ 15 w 89"/>
                  <a:gd name="T51" fmla="*/ 204 h 230"/>
                  <a:gd name="T52" fmla="*/ 38 w 89"/>
                  <a:gd name="T53" fmla="*/ 204 h 230"/>
                  <a:gd name="T54" fmla="*/ 44 w 89"/>
                  <a:gd name="T55" fmla="*/ 204 h 230"/>
                  <a:gd name="T56" fmla="*/ 50 w 89"/>
                  <a:gd name="T57" fmla="*/ 201 h 230"/>
                  <a:gd name="T58" fmla="*/ 55 w 89"/>
                  <a:gd name="T59" fmla="*/ 199 h 230"/>
                  <a:gd name="T60" fmla="*/ 60 w 89"/>
                  <a:gd name="T61" fmla="*/ 193 h 230"/>
                  <a:gd name="T62" fmla="*/ 64 w 89"/>
                  <a:gd name="T63" fmla="*/ 188 h 230"/>
                  <a:gd name="T64" fmla="*/ 68 w 89"/>
                  <a:gd name="T65" fmla="*/ 180 h 230"/>
                  <a:gd name="T66" fmla="*/ 70 w 89"/>
                  <a:gd name="T67" fmla="*/ 170 h 230"/>
                  <a:gd name="T68" fmla="*/ 73 w 89"/>
                  <a:gd name="T69" fmla="*/ 159 h 230"/>
                  <a:gd name="T70" fmla="*/ 74 w 89"/>
                  <a:gd name="T71" fmla="*/ 138 h 230"/>
                  <a:gd name="T72" fmla="*/ 75 w 89"/>
                  <a:gd name="T73" fmla="*/ 114 h 230"/>
                  <a:gd name="T74" fmla="*/ 74 w 89"/>
                  <a:gd name="T75" fmla="*/ 80 h 230"/>
                  <a:gd name="T76" fmla="*/ 70 w 89"/>
                  <a:gd name="T77" fmla="*/ 56 h 230"/>
                  <a:gd name="T78" fmla="*/ 65 w 89"/>
                  <a:gd name="T79" fmla="*/ 45 h 230"/>
                  <a:gd name="T80" fmla="*/ 61 w 89"/>
                  <a:gd name="T81" fmla="*/ 37 h 230"/>
                  <a:gd name="T82" fmla="*/ 56 w 89"/>
                  <a:gd name="T83" fmla="*/ 32 h 230"/>
                  <a:gd name="T84" fmla="*/ 51 w 89"/>
                  <a:gd name="T85" fmla="*/ 29 h 230"/>
                  <a:gd name="T86" fmla="*/ 45 w 89"/>
                  <a:gd name="T87" fmla="*/ 27 h 230"/>
                  <a:gd name="T88" fmla="*/ 38 w 89"/>
                  <a:gd name="T89" fmla="*/ 27 h 230"/>
                  <a:gd name="T90" fmla="*/ 15 w 89"/>
                  <a:gd name="T91" fmla="*/ 27 h 230"/>
                  <a:gd name="T92" fmla="*/ 15 w 89"/>
                  <a:gd name="T93" fmla="*/ 204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9" h="230">
                    <a:moveTo>
                      <a:pt x="0" y="230"/>
                    </a:moveTo>
                    <a:lnTo>
                      <a:pt x="0" y="0"/>
                    </a:lnTo>
                    <a:lnTo>
                      <a:pt x="38" y="0"/>
                    </a:lnTo>
                    <a:lnTo>
                      <a:pt x="45" y="0"/>
                    </a:lnTo>
                    <a:lnTo>
                      <a:pt x="51" y="0"/>
                    </a:lnTo>
                    <a:lnTo>
                      <a:pt x="56" y="3"/>
                    </a:lnTo>
                    <a:lnTo>
                      <a:pt x="63" y="5"/>
                    </a:lnTo>
                    <a:lnTo>
                      <a:pt x="68" y="11"/>
                    </a:lnTo>
                    <a:lnTo>
                      <a:pt x="73" y="19"/>
                    </a:lnTo>
                    <a:lnTo>
                      <a:pt x="77" y="29"/>
                    </a:lnTo>
                    <a:lnTo>
                      <a:pt x="81" y="42"/>
                    </a:lnTo>
                    <a:lnTo>
                      <a:pt x="85" y="58"/>
                    </a:lnTo>
                    <a:lnTo>
                      <a:pt x="89" y="85"/>
                    </a:lnTo>
                    <a:lnTo>
                      <a:pt x="89" y="114"/>
                    </a:lnTo>
                    <a:lnTo>
                      <a:pt x="89" y="138"/>
                    </a:lnTo>
                    <a:lnTo>
                      <a:pt x="86" y="162"/>
                    </a:lnTo>
                    <a:lnTo>
                      <a:pt x="84" y="180"/>
                    </a:lnTo>
                    <a:lnTo>
                      <a:pt x="79" y="193"/>
                    </a:lnTo>
                    <a:lnTo>
                      <a:pt x="75" y="207"/>
                    </a:lnTo>
                    <a:lnTo>
                      <a:pt x="69" y="215"/>
                    </a:lnTo>
                    <a:lnTo>
                      <a:pt x="64" y="222"/>
                    </a:lnTo>
                    <a:lnTo>
                      <a:pt x="56" y="228"/>
                    </a:lnTo>
                    <a:lnTo>
                      <a:pt x="49" y="230"/>
                    </a:lnTo>
                    <a:lnTo>
                      <a:pt x="39" y="230"/>
                    </a:lnTo>
                    <a:lnTo>
                      <a:pt x="0" y="230"/>
                    </a:lnTo>
                    <a:close/>
                    <a:moveTo>
                      <a:pt x="15" y="204"/>
                    </a:moveTo>
                    <a:lnTo>
                      <a:pt x="38" y="204"/>
                    </a:lnTo>
                    <a:lnTo>
                      <a:pt x="44" y="204"/>
                    </a:lnTo>
                    <a:lnTo>
                      <a:pt x="50" y="201"/>
                    </a:lnTo>
                    <a:lnTo>
                      <a:pt x="55" y="199"/>
                    </a:lnTo>
                    <a:lnTo>
                      <a:pt x="60" y="193"/>
                    </a:lnTo>
                    <a:lnTo>
                      <a:pt x="64" y="188"/>
                    </a:lnTo>
                    <a:lnTo>
                      <a:pt x="68" y="180"/>
                    </a:lnTo>
                    <a:lnTo>
                      <a:pt x="70" y="170"/>
                    </a:lnTo>
                    <a:lnTo>
                      <a:pt x="73" y="159"/>
                    </a:lnTo>
                    <a:lnTo>
                      <a:pt x="74" y="138"/>
                    </a:lnTo>
                    <a:lnTo>
                      <a:pt x="75" y="114"/>
                    </a:lnTo>
                    <a:lnTo>
                      <a:pt x="74" y="80"/>
                    </a:lnTo>
                    <a:lnTo>
                      <a:pt x="70" y="56"/>
                    </a:lnTo>
                    <a:lnTo>
                      <a:pt x="65" y="45"/>
                    </a:lnTo>
                    <a:lnTo>
                      <a:pt x="61" y="37"/>
                    </a:lnTo>
                    <a:lnTo>
                      <a:pt x="56" y="32"/>
                    </a:lnTo>
                    <a:lnTo>
                      <a:pt x="51" y="29"/>
                    </a:lnTo>
                    <a:lnTo>
                      <a:pt x="45" y="27"/>
                    </a:lnTo>
                    <a:lnTo>
                      <a:pt x="38" y="27"/>
                    </a:lnTo>
                    <a:lnTo>
                      <a:pt x="15" y="27"/>
                    </a:lnTo>
                    <a:lnTo>
                      <a:pt x="15" y="204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2984" name="Freeform 536"/>
              <p:cNvSpPr>
                <a:spLocks noEditPoints="1"/>
              </p:cNvSpPr>
              <p:nvPr/>
            </p:nvSpPr>
            <p:spPr bwMode="auto">
              <a:xfrm>
                <a:off x="3778" y="3147"/>
                <a:ext cx="70" cy="175"/>
              </a:xfrm>
              <a:custGeom>
                <a:avLst/>
                <a:gdLst>
                  <a:gd name="T0" fmla="*/ 44 w 70"/>
                  <a:gd name="T1" fmla="*/ 164 h 175"/>
                  <a:gd name="T2" fmla="*/ 32 w 70"/>
                  <a:gd name="T3" fmla="*/ 175 h 175"/>
                  <a:gd name="T4" fmla="*/ 18 w 70"/>
                  <a:gd name="T5" fmla="*/ 175 h 175"/>
                  <a:gd name="T6" fmla="*/ 10 w 70"/>
                  <a:gd name="T7" fmla="*/ 170 h 175"/>
                  <a:gd name="T8" fmla="*/ 2 w 70"/>
                  <a:gd name="T9" fmla="*/ 154 h 175"/>
                  <a:gd name="T10" fmla="*/ 0 w 70"/>
                  <a:gd name="T11" fmla="*/ 127 h 175"/>
                  <a:gd name="T12" fmla="*/ 2 w 70"/>
                  <a:gd name="T13" fmla="*/ 106 h 175"/>
                  <a:gd name="T14" fmla="*/ 8 w 70"/>
                  <a:gd name="T15" fmla="*/ 88 h 175"/>
                  <a:gd name="T16" fmla="*/ 17 w 70"/>
                  <a:gd name="T17" fmla="*/ 80 h 175"/>
                  <a:gd name="T18" fmla="*/ 28 w 70"/>
                  <a:gd name="T19" fmla="*/ 74 h 175"/>
                  <a:gd name="T20" fmla="*/ 49 w 70"/>
                  <a:gd name="T21" fmla="*/ 67 h 175"/>
                  <a:gd name="T22" fmla="*/ 50 w 70"/>
                  <a:gd name="T23" fmla="*/ 59 h 175"/>
                  <a:gd name="T24" fmla="*/ 48 w 70"/>
                  <a:gd name="T25" fmla="*/ 43 h 175"/>
                  <a:gd name="T26" fmla="*/ 43 w 70"/>
                  <a:gd name="T27" fmla="*/ 32 h 175"/>
                  <a:gd name="T28" fmla="*/ 33 w 70"/>
                  <a:gd name="T29" fmla="*/ 29 h 175"/>
                  <a:gd name="T30" fmla="*/ 24 w 70"/>
                  <a:gd name="T31" fmla="*/ 32 h 175"/>
                  <a:gd name="T32" fmla="*/ 18 w 70"/>
                  <a:gd name="T33" fmla="*/ 40 h 175"/>
                  <a:gd name="T34" fmla="*/ 16 w 70"/>
                  <a:gd name="T35" fmla="*/ 56 h 175"/>
                  <a:gd name="T36" fmla="*/ 2 w 70"/>
                  <a:gd name="T37" fmla="*/ 40 h 175"/>
                  <a:gd name="T38" fmla="*/ 7 w 70"/>
                  <a:gd name="T39" fmla="*/ 24 h 175"/>
                  <a:gd name="T40" fmla="*/ 13 w 70"/>
                  <a:gd name="T41" fmla="*/ 11 h 175"/>
                  <a:gd name="T42" fmla="*/ 23 w 70"/>
                  <a:gd name="T43" fmla="*/ 3 h 175"/>
                  <a:gd name="T44" fmla="*/ 36 w 70"/>
                  <a:gd name="T45" fmla="*/ 0 h 175"/>
                  <a:gd name="T46" fmla="*/ 47 w 70"/>
                  <a:gd name="T47" fmla="*/ 3 h 175"/>
                  <a:gd name="T48" fmla="*/ 57 w 70"/>
                  <a:gd name="T49" fmla="*/ 11 h 175"/>
                  <a:gd name="T50" fmla="*/ 63 w 70"/>
                  <a:gd name="T51" fmla="*/ 27 h 175"/>
                  <a:gd name="T52" fmla="*/ 65 w 70"/>
                  <a:gd name="T53" fmla="*/ 45 h 175"/>
                  <a:gd name="T54" fmla="*/ 65 w 70"/>
                  <a:gd name="T55" fmla="*/ 64 h 175"/>
                  <a:gd name="T56" fmla="*/ 65 w 70"/>
                  <a:gd name="T57" fmla="*/ 130 h 175"/>
                  <a:gd name="T58" fmla="*/ 68 w 70"/>
                  <a:gd name="T59" fmla="*/ 162 h 175"/>
                  <a:gd name="T60" fmla="*/ 57 w 70"/>
                  <a:gd name="T61" fmla="*/ 172 h 175"/>
                  <a:gd name="T62" fmla="*/ 52 w 70"/>
                  <a:gd name="T63" fmla="*/ 154 h 175"/>
                  <a:gd name="T64" fmla="*/ 44 w 70"/>
                  <a:gd name="T65" fmla="*/ 96 h 175"/>
                  <a:gd name="T66" fmla="*/ 31 w 70"/>
                  <a:gd name="T67" fmla="*/ 101 h 175"/>
                  <a:gd name="T68" fmla="*/ 19 w 70"/>
                  <a:gd name="T69" fmla="*/ 106 h 175"/>
                  <a:gd name="T70" fmla="*/ 16 w 70"/>
                  <a:gd name="T71" fmla="*/ 114 h 175"/>
                  <a:gd name="T72" fmla="*/ 13 w 70"/>
                  <a:gd name="T73" fmla="*/ 127 h 175"/>
                  <a:gd name="T74" fmla="*/ 16 w 70"/>
                  <a:gd name="T75" fmla="*/ 138 h 175"/>
                  <a:gd name="T76" fmla="*/ 19 w 70"/>
                  <a:gd name="T77" fmla="*/ 146 h 175"/>
                  <a:gd name="T78" fmla="*/ 28 w 70"/>
                  <a:gd name="T79" fmla="*/ 149 h 175"/>
                  <a:gd name="T80" fmla="*/ 41 w 70"/>
                  <a:gd name="T81" fmla="*/ 143 h 175"/>
                  <a:gd name="T82" fmla="*/ 48 w 70"/>
                  <a:gd name="T83" fmla="*/ 125 h 175"/>
                  <a:gd name="T84" fmla="*/ 49 w 70"/>
                  <a:gd name="T85" fmla="*/ 112 h 175"/>
                  <a:gd name="T86" fmla="*/ 50 w 70"/>
                  <a:gd name="T87" fmla="*/ 9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0" h="175">
                    <a:moveTo>
                      <a:pt x="52" y="154"/>
                    </a:moveTo>
                    <a:lnTo>
                      <a:pt x="44" y="164"/>
                    </a:lnTo>
                    <a:lnTo>
                      <a:pt x="38" y="170"/>
                    </a:lnTo>
                    <a:lnTo>
                      <a:pt x="32" y="175"/>
                    </a:lnTo>
                    <a:lnTo>
                      <a:pt x="24" y="175"/>
                    </a:lnTo>
                    <a:lnTo>
                      <a:pt x="18" y="175"/>
                    </a:lnTo>
                    <a:lnTo>
                      <a:pt x="13" y="172"/>
                    </a:lnTo>
                    <a:lnTo>
                      <a:pt x="10" y="170"/>
                    </a:lnTo>
                    <a:lnTo>
                      <a:pt x="6" y="162"/>
                    </a:lnTo>
                    <a:lnTo>
                      <a:pt x="2" y="154"/>
                    </a:lnTo>
                    <a:lnTo>
                      <a:pt x="0" y="141"/>
                    </a:lnTo>
                    <a:lnTo>
                      <a:pt x="0" y="127"/>
                    </a:lnTo>
                    <a:lnTo>
                      <a:pt x="0" y="117"/>
                    </a:lnTo>
                    <a:lnTo>
                      <a:pt x="2" y="106"/>
                    </a:lnTo>
                    <a:lnTo>
                      <a:pt x="5" y="96"/>
                    </a:lnTo>
                    <a:lnTo>
                      <a:pt x="8" y="88"/>
                    </a:lnTo>
                    <a:lnTo>
                      <a:pt x="12" y="82"/>
                    </a:lnTo>
                    <a:lnTo>
                      <a:pt x="17" y="80"/>
                    </a:lnTo>
                    <a:lnTo>
                      <a:pt x="22" y="77"/>
                    </a:lnTo>
                    <a:lnTo>
                      <a:pt x="28" y="74"/>
                    </a:lnTo>
                    <a:lnTo>
                      <a:pt x="41" y="72"/>
                    </a:lnTo>
                    <a:lnTo>
                      <a:pt x="49" y="67"/>
                    </a:lnTo>
                    <a:lnTo>
                      <a:pt x="50" y="61"/>
                    </a:lnTo>
                    <a:lnTo>
                      <a:pt x="50" y="59"/>
                    </a:lnTo>
                    <a:lnTo>
                      <a:pt x="49" y="51"/>
                    </a:lnTo>
                    <a:lnTo>
                      <a:pt x="48" y="43"/>
                    </a:lnTo>
                    <a:lnTo>
                      <a:pt x="47" y="37"/>
                    </a:lnTo>
                    <a:lnTo>
                      <a:pt x="43" y="32"/>
                    </a:lnTo>
                    <a:lnTo>
                      <a:pt x="38" y="29"/>
                    </a:lnTo>
                    <a:lnTo>
                      <a:pt x="33" y="29"/>
                    </a:lnTo>
                    <a:lnTo>
                      <a:pt x="28" y="29"/>
                    </a:lnTo>
                    <a:lnTo>
                      <a:pt x="24" y="32"/>
                    </a:lnTo>
                    <a:lnTo>
                      <a:pt x="21" y="35"/>
                    </a:lnTo>
                    <a:lnTo>
                      <a:pt x="18" y="40"/>
                    </a:lnTo>
                    <a:lnTo>
                      <a:pt x="17" y="45"/>
                    </a:lnTo>
                    <a:lnTo>
                      <a:pt x="16" y="56"/>
                    </a:lnTo>
                    <a:lnTo>
                      <a:pt x="1" y="51"/>
                    </a:lnTo>
                    <a:lnTo>
                      <a:pt x="2" y="40"/>
                    </a:lnTo>
                    <a:lnTo>
                      <a:pt x="5" y="32"/>
                    </a:lnTo>
                    <a:lnTo>
                      <a:pt x="7" y="24"/>
                    </a:lnTo>
                    <a:lnTo>
                      <a:pt x="10" y="16"/>
                    </a:lnTo>
                    <a:lnTo>
                      <a:pt x="13" y="11"/>
                    </a:lnTo>
                    <a:lnTo>
                      <a:pt x="18" y="8"/>
                    </a:lnTo>
                    <a:lnTo>
                      <a:pt x="23" y="3"/>
                    </a:lnTo>
                    <a:lnTo>
                      <a:pt x="29" y="3"/>
                    </a:lnTo>
                    <a:lnTo>
                      <a:pt x="36" y="0"/>
                    </a:lnTo>
                    <a:lnTo>
                      <a:pt x="42" y="3"/>
                    </a:lnTo>
                    <a:lnTo>
                      <a:pt x="47" y="3"/>
                    </a:lnTo>
                    <a:lnTo>
                      <a:pt x="52" y="6"/>
                    </a:lnTo>
                    <a:lnTo>
                      <a:pt x="57" y="11"/>
                    </a:lnTo>
                    <a:lnTo>
                      <a:pt x="60" y="19"/>
                    </a:lnTo>
                    <a:lnTo>
                      <a:pt x="63" y="27"/>
                    </a:lnTo>
                    <a:lnTo>
                      <a:pt x="65" y="37"/>
                    </a:lnTo>
                    <a:lnTo>
                      <a:pt x="65" y="45"/>
                    </a:lnTo>
                    <a:lnTo>
                      <a:pt x="65" y="53"/>
                    </a:lnTo>
                    <a:lnTo>
                      <a:pt x="65" y="64"/>
                    </a:lnTo>
                    <a:lnTo>
                      <a:pt x="65" y="101"/>
                    </a:lnTo>
                    <a:lnTo>
                      <a:pt x="65" y="130"/>
                    </a:lnTo>
                    <a:lnTo>
                      <a:pt x="67" y="149"/>
                    </a:lnTo>
                    <a:lnTo>
                      <a:pt x="68" y="162"/>
                    </a:lnTo>
                    <a:lnTo>
                      <a:pt x="70" y="172"/>
                    </a:lnTo>
                    <a:lnTo>
                      <a:pt x="57" y="172"/>
                    </a:lnTo>
                    <a:lnTo>
                      <a:pt x="53" y="164"/>
                    </a:lnTo>
                    <a:lnTo>
                      <a:pt x="52" y="154"/>
                    </a:lnTo>
                    <a:close/>
                    <a:moveTo>
                      <a:pt x="50" y="93"/>
                    </a:moveTo>
                    <a:lnTo>
                      <a:pt x="44" y="96"/>
                    </a:lnTo>
                    <a:lnTo>
                      <a:pt x="38" y="98"/>
                    </a:lnTo>
                    <a:lnTo>
                      <a:pt x="31" y="101"/>
                    </a:lnTo>
                    <a:lnTo>
                      <a:pt x="24" y="104"/>
                    </a:lnTo>
                    <a:lnTo>
                      <a:pt x="19" y="106"/>
                    </a:lnTo>
                    <a:lnTo>
                      <a:pt x="17" y="109"/>
                    </a:lnTo>
                    <a:lnTo>
                      <a:pt x="16" y="114"/>
                    </a:lnTo>
                    <a:lnTo>
                      <a:pt x="14" y="119"/>
                    </a:lnTo>
                    <a:lnTo>
                      <a:pt x="13" y="127"/>
                    </a:lnTo>
                    <a:lnTo>
                      <a:pt x="14" y="133"/>
                    </a:lnTo>
                    <a:lnTo>
                      <a:pt x="16" y="138"/>
                    </a:lnTo>
                    <a:lnTo>
                      <a:pt x="17" y="143"/>
                    </a:lnTo>
                    <a:lnTo>
                      <a:pt x="19" y="146"/>
                    </a:lnTo>
                    <a:lnTo>
                      <a:pt x="23" y="149"/>
                    </a:lnTo>
                    <a:lnTo>
                      <a:pt x="28" y="149"/>
                    </a:lnTo>
                    <a:lnTo>
                      <a:pt x="34" y="149"/>
                    </a:lnTo>
                    <a:lnTo>
                      <a:pt x="41" y="143"/>
                    </a:lnTo>
                    <a:lnTo>
                      <a:pt x="44" y="135"/>
                    </a:lnTo>
                    <a:lnTo>
                      <a:pt x="48" y="125"/>
                    </a:lnTo>
                    <a:lnTo>
                      <a:pt x="49" y="119"/>
                    </a:lnTo>
                    <a:lnTo>
                      <a:pt x="49" y="112"/>
                    </a:lnTo>
                    <a:lnTo>
                      <a:pt x="49" y="101"/>
                    </a:lnTo>
                    <a:lnTo>
                      <a:pt x="50" y="9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2985" name="Freeform 537"/>
              <p:cNvSpPr>
                <a:spLocks/>
              </p:cNvSpPr>
              <p:nvPr/>
            </p:nvSpPr>
            <p:spPr bwMode="auto">
              <a:xfrm>
                <a:off x="3856" y="3153"/>
                <a:ext cx="72" cy="235"/>
              </a:xfrm>
              <a:custGeom>
                <a:avLst/>
                <a:gdLst>
                  <a:gd name="T0" fmla="*/ 9 w 72"/>
                  <a:gd name="T1" fmla="*/ 230 h 235"/>
                  <a:gd name="T2" fmla="*/ 6 w 72"/>
                  <a:gd name="T3" fmla="*/ 206 h 235"/>
                  <a:gd name="T4" fmla="*/ 11 w 72"/>
                  <a:gd name="T5" fmla="*/ 206 h 235"/>
                  <a:gd name="T6" fmla="*/ 13 w 72"/>
                  <a:gd name="T7" fmla="*/ 206 h 235"/>
                  <a:gd name="T8" fmla="*/ 18 w 72"/>
                  <a:gd name="T9" fmla="*/ 206 h 235"/>
                  <a:gd name="T10" fmla="*/ 21 w 72"/>
                  <a:gd name="T11" fmla="*/ 203 h 235"/>
                  <a:gd name="T12" fmla="*/ 23 w 72"/>
                  <a:gd name="T13" fmla="*/ 201 h 235"/>
                  <a:gd name="T14" fmla="*/ 25 w 72"/>
                  <a:gd name="T15" fmla="*/ 196 h 235"/>
                  <a:gd name="T16" fmla="*/ 26 w 72"/>
                  <a:gd name="T17" fmla="*/ 190 h 235"/>
                  <a:gd name="T18" fmla="*/ 27 w 72"/>
                  <a:gd name="T19" fmla="*/ 185 h 235"/>
                  <a:gd name="T20" fmla="*/ 30 w 72"/>
                  <a:gd name="T21" fmla="*/ 174 h 235"/>
                  <a:gd name="T22" fmla="*/ 30 w 72"/>
                  <a:gd name="T23" fmla="*/ 172 h 235"/>
                  <a:gd name="T24" fmla="*/ 31 w 72"/>
                  <a:gd name="T25" fmla="*/ 166 h 235"/>
                  <a:gd name="T26" fmla="*/ 0 w 72"/>
                  <a:gd name="T27" fmla="*/ 0 h 235"/>
                  <a:gd name="T28" fmla="*/ 16 w 72"/>
                  <a:gd name="T29" fmla="*/ 0 h 235"/>
                  <a:gd name="T30" fmla="*/ 31 w 72"/>
                  <a:gd name="T31" fmla="*/ 90 h 235"/>
                  <a:gd name="T32" fmla="*/ 35 w 72"/>
                  <a:gd name="T33" fmla="*/ 108 h 235"/>
                  <a:gd name="T34" fmla="*/ 37 w 72"/>
                  <a:gd name="T35" fmla="*/ 127 h 235"/>
                  <a:gd name="T36" fmla="*/ 38 w 72"/>
                  <a:gd name="T37" fmla="*/ 113 h 235"/>
                  <a:gd name="T38" fmla="*/ 42 w 72"/>
                  <a:gd name="T39" fmla="*/ 95 h 235"/>
                  <a:gd name="T40" fmla="*/ 57 w 72"/>
                  <a:gd name="T41" fmla="*/ 0 h 235"/>
                  <a:gd name="T42" fmla="*/ 72 w 72"/>
                  <a:gd name="T43" fmla="*/ 0 h 235"/>
                  <a:gd name="T44" fmla="*/ 45 w 72"/>
                  <a:gd name="T45" fmla="*/ 172 h 235"/>
                  <a:gd name="T46" fmla="*/ 41 w 72"/>
                  <a:gd name="T47" fmla="*/ 188 h 235"/>
                  <a:gd name="T48" fmla="*/ 38 w 72"/>
                  <a:gd name="T49" fmla="*/ 201 h 235"/>
                  <a:gd name="T50" fmla="*/ 37 w 72"/>
                  <a:gd name="T51" fmla="*/ 209 h 235"/>
                  <a:gd name="T52" fmla="*/ 33 w 72"/>
                  <a:gd name="T53" fmla="*/ 219 h 235"/>
                  <a:gd name="T54" fmla="*/ 28 w 72"/>
                  <a:gd name="T55" fmla="*/ 227 h 235"/>
                  <a:gd name="T56" fmla="*/ 23 w 72"/>
                  <a:gd name="T57" fmla="*/ 233 h 235"/>
                  <a:gd name="T58" fmla="*/ 17 w 72"/>
                  <a:gd name="T59" fmla="*/ 235 h 235"/>
                  <a:gd name="T60" fmla="*/ 13 w 72"/>
                  <a:gd name="T61" fmla="*/ 233 h 235"/>
                  <a:gd name="T62" fmla="*/ 9 w 72"/>
                  <a:gd name="T63" fmla="*/ 23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2" h="235">
                    <a:moveTo>
                      <a:pt x="9" y="230"/>
                    </a:moveTo>
                    <a:lnTo>
                      <a:pt x="6" y="206"/>
                    </a:lnTo>
                    <a:lnTo>
                      <a:pt x="11" y="206"/>
                    </a:lnTo>
                    <a:lnTo>
                      <a:pt x="13" y="206"/>
                    </a:lnTo>
                    <a:lnTo>
                      <a:pt x="18" y="206"/>
                    </a:lnTo>
                    <a:lnTo>
                      <a:pt x="21" y="203"/>
                    </a:lnTo>
                    <a:lnTo>
                      <a:pt x="23" y="201"/>
                    </a:lnTo>
                    <a:lnTo>
                      <a:pt x="25" y="196"/>
                    </a:lnTo>
                    <a:lnTo>
                      <a:pt x="26" y="190"/>
                    </a:lnTo>
                    <a:lnTo>
                      <a:pt x="27" y="185"/>
                    </a:lnTo>
                    <a:lnTo>
                      <a:pt x="30" y="174"/>
                    </a:lnTo>
                    <a:lnTo>
                      <a:pt x="30" y="172"/>
                    </a:lnTo>
                    <a:lnTo>
                      <a:pt x="31" y="166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31" y="90"/>
                    </a:lnTo>
                    <a:lnTo>
                      <a:pt x="35" y="108"/>
                    </a:lnTo>
                    <a:lnTo>
                      <a:pt x="37" y="127"/>
                    </a:lnTo>
                    <a:lnTo>
                      <a:pt x="38" y="113"/>
                    </a:lnTo>
                    <a:lnTo>
                      <a:pt x="42" y="95"/>
                    </a:lnTo>
                    <a:lnTo>
                      <a:pt x="57" y="0"/>
                    </a:lnTo>
                    <a:lnTo>
                      <a:pt x="72" y="0"/>
                    </a:lnTo>
                    <a:lnTo>
                      <a:pt x="45" y="172"/>
                    </a:lnTo>
                    <a:lnTo>
                      <a:pt x="41" y="188"/>
                    </a:lnTo>
                    <a:lnTo>
                      <a:pt x="38" y="201"/>
                    </a:lnTo>
                    <a:lnTo>
                      <a:pt x="37" y="209"/>
                    </a:lnTo>
                    <a:lnTo>
                      <a:pt x="33" y="219"/>
                    </a:lnTo>
                    <a:lnTo>
                      <a:pt x="28" y="227"/>
                    </a:lnTo>
                    <a:lnTo>
                      <a:pt x="23" y="233"/>
                    </a:lnTo>
                    <a:lnTo>
                      <a:pt x="17" y="235"/>
                    </a:lnTo>
                    <a:lnTo>
                      <a:pt x="13" y="233"/>
                    </a:lnTo>
                    <a:lnTo>
                      <a:pt x="9" y="23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2986" name="Freeform 538"/>
              <p:cNvSpPr>
                <a:spLocks/>
              </p:cNvSpPr>
              <p:nvPr/>
            </p:nvSpPr>
            <p:spPr bwMode="auto">
              <a:xfrm>
                <a:off x="4762" y="3089"/>
                <a:ext cx="85" cy="230"/>
              </a:xfrm>
              <a:custGeom>
                <a:avLst/>
                <a:gdLst>
                  <a:gd name="T0" fmla="*/ 0 w 85"/>
                  <a:gd name="T1" fmla="*/ 230 h 230"/>
                  <a:gd name="T2" fmla="*/ 0 w 85"/>
                  <a:gd name="T3" fmla="*/ 0 h 230"/>
                  <a:gd name="T4" fmla="*/ 17 w 85"/>
                  <a:gd name="T5" fmla="*/ 0 h 230"/>
                  <a:gd name="T6" fmla="*/ 70 w 85"/>
                  <a:gd name="T7" fmla="*/ 177 h 230"/>
                  <a:gd name="T8" fmla="*/ 70 w 85"/>
                  <a:gd name="T9" fmla="*/ 0 h 230"/>
                  <a:gd name="T10" fmla="*/ 85 w 85"/>
                  <a:gd name="T11" fmla="*/ 0 h 230"/>
                  <a:gd name="T12" fmla="*/ 85 w 85"/>
                  <a:gd name="T13" fmla="*/ 230 h 230"/>
                  <a:gd name="T14" fmla="*/ 70 w 85"/>
                  <a:gd name="T15" fmla="*/ 230 h 230"/>
                  <a:gd name="T16" fmla="*/ 15 w 85"/>
                  <a:gd name="T17" fmla="*/ 50 h 230"/>
                  <a:gd name="T18" fmla="*/ 15 w 85"/>
                  <a:gd name="T19" fmla="*/ 230 h 230"/>
                  <a:gd name="T20" fmla="*/ 0 w 85"/>
                  <a:gd name="T21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5" h="230">
                    <a:moveTo>
                      <a:pt x="0" y="23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70" y="177"/>
                    </a:lnTo>
                    <a:lnTo>
                      <a:pt x="70" y="0"/>
                    </a:lnTo>
                    <a:lnTo>
                      <a:pt x="85" y="0"/>
                    </a:lnTo>
                    <a:lnTo>
                      <a:pt x="85" y="230"/>
                    </a:lnTo>
                    <a:lnTo>
                      <a:pt x="70" y="230"/>
                    </a:lnTo>
                    <a:lnTo>
                      <a:pt x="15" y="50"/>
                    </a:lnTo>
                    <a:lnTo>
                      <a:pt x="15" y="23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2987" name="Freeform 539"/>
              <p:cNvSpPr>
                <a:spLocks noEditPoints="1"/>
              </p:cNvSpPr>
              <p:nvPr/>
            </p:nvSpPr>
            <p:spPr bwMode="auto">
              <a:xfrm>
                <a:off x="4870" y="3089"/>
                <a:ext cx="14" cy="230"/>
              </a:xfrm>
              <a:custGeom>
                <a:avLst/>
                <a:gdLst>
                  <a:gd name="T0" fmla="*/ 0 w 14"/>
                  <a:gd name="T1" fmla="*/ 29 h 230"/>
                  <a:gd name="T2" fmla="*/ 0 w 14"/>
                  <a:gd name="T3" fmla="*/ 0 h 230"/>
                  <a:gd name="T4" fmla="*/ 14 w 14"/>
                  <a:gd name="T5" fmla="*/ 0 h 230"/>
                  <a:gd name="T6" fmla="*/ 14 w 14"/>
                  <a:gd name="T7" fmla="*/ 29 h 230"/>
                  <a:gd name="T8" fmla="*/ 0 w 14"/>
                  <a:gd name="T9" fmla="*/ 29 h 230"/>
                  <a:gd name="T10" fmla="*/ 0 w 14"/>
                  <a:gd name="T11" fmla="*/ 230 h 230"/>
                  <a:gd name="T12" fmla="*/ 0 w 14"/>
                  <a:gd name="T13" fmla="*/ 64 h 230"/>
                  <a:gd name="T14" fmla="*/ 14 w 14"/>
                  <a:gd name="T15" fmla="*/ 64 h 230"/>
                  <a:gd name="T16" fmla="*/ 14 w 14"/>
                  <a:gd name="T17" fmla="*/ 230 h 230"/>
                  <a:gd name="T18" fmla="*/ 0 w 14"/>
                  <a:gd name="T1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30">
                    <a:moveTo>
                      <a:pt x="0" y="29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29"/>
                    </a:lnTo>
                    <a:lnTo>
                      <a:pt x="0" y="29"/>
                    </a:lnTo>
                    <a:close/>
                    <a:moveTo>
                      <a:pt x="0" y="230"/>
                    </a:moveTo>
                    <a:lnTo>
                      <a:pt x="0" y="64"/>
                    </a:lnTo>
                    <a:lnTo>
                      <a:pt x="14" y="64"/>
                    </a:lnTo>
                    <a:lnTo>
                      <a:pt x="14" y="23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2988" name="Freeform 540"/>
              <p:cNvSpPr>
                <a:spLocks noEditPoints="1"/>
              </p:cNvSpPr>
              <p:nvPr/>
            </p:nvSpPr>
            <p:spPr bwMode="auto">
              <a:xfrm>
                <a:off x="4897" y="3147"/>
                <a:ext cx="68" cy="241"/>
              </a:xfrm>
              <a:custGeom>
                <a:avLst/>
                <a:gdLst>
                  <a:gd name="T0" fmla="*/ 16 w 68"/>
                  <a:gd name="T1" fmla="*/ 191 h 241"/>
                  <a:gd name="T2" fmla="*/ 18 w 68"/>
                  <a:gd name="T3" fmla="*/ 202 h 241"/>
                  <a:gd name="T4" fmla="*/ 23 w 68"/>
                  <a:gd name="T5" fmla="*/ 209 h 241"/>
                  <a:gd name="T6" fmla="*/ 33 w 68"/>
                  <a:gd name="T7" fmla="*/ 212 h 241"/>
                  <a:gd name="T8" fmla="*/ 43 w 68"/>
                  <a:gd name="T9" fmla="*/ 209 h 241"/>
                  <a:gd name="T10" fmla="*/ 49 w 68"/>
                  <a:gd name="T11" fmla="*/ 202 h 241"/>
                  <a:gd name="T12" fmla="*/ 53 w 68"/>
                  <a:gd name="T13" fmla="*/ 186 h 241"/>
                  <a:gd name="T14" fmla="*/ 54 w 68"/>
                  <a:gd name="T15" fmla="*/ 167 h 241"/>
                  <a:gd name="T16" fmla="*/ 44 w 68"/>
                  <a:gd name="T17" fmla="*/ 167 h 241"/>
                  <a:gd name="T18" fmla="*/ 19 w 68"/>
                  <a:gd name="T19" fmla="*/ 167 h 241"/>
                  <a:gd name="T20" fmla="*/ 2 w 68"/>
                  <a:gd name="T21" fmla="*/ 119 h 241"/>
                  <a:gd name="T22" fmla="*/ 1 w 68"/>
                  <a:gd name="T23" fmla="*/ 64 h 241"/>
                  <a:gd name="T24" fmla="*/ 7 w 68"/>
                  <a:gd name="T25" fmla="*/ 32 h 241"/>
                  <a:gd name="T26" fmla="*/ 14 w 68"/>
                  <a:gd name="T27" fmla="*/ 14 h 241"/>
                  <a:gd name="T28" fmla="*/ 26 w 68"/>
                  <a:gd name="T29" fmla="*/ 3 h 241"/>
                  <a:gd name="T30" fmla="*/ 44 w 68"/>
                  <a:gd name="T31" fmla="*/ 8 h 241"/>
                  <a:gd name="T32" fmla="*/ 54 w 68"/>
                  <a:gd name="T33" fmla="*/ 6 h 241"/>
                  <a:gd name="T34" fmla="*/ 68 w 68"/>
                  <a:gd name="T35" fmla="*/ 149 h 241"/>
                  <a:gd name="T36" fmla="*/ 64 w 68"/>
                  <a:gd name="T37" fmla="*/ 204 h 241"/>
                  <a:gd name="T38" fmla="*/ 57 w 68"/>
                  <a:gd name="T39" fmla="*/ 223 h 241"/>
                  <a:gd name="T40" fmla="*/ 47 w 68"/>
                  <a:gd name="T41" fmla="*/ 236 h 241"/>
                  <a:gd name="T42" fmla="*/ 33 w 68"/>
                  <a:gd name="T43" fmla="*/ 241 h 241"/>
                  <a:gd name="T44" fmla="*/ 9 w 68"/>
                  <a:gd name="T45" fmla="*/ 228 h 241"/>
                  <a:gd name="T46" fmla="*/ 3 w 68"/>
                  <a:gd name="T47" fmla="*/ 209 h 241"/>
                  <a:gd name="T48" fmla="*/ 2 w 68"/>
                  <a:gd name="T49" fmla="*/ 186 h 241"/>
                  <a:gd name="T50" fmla="*/ 16 w 68"/>
                  <a:gd name="T51" fmla="*/ 114 h 241"/>
                  <a:gd name="T52" fmla="*/ 24 w 68"/>
                  <a:gd name="T53" fmla="*/ 141 h 241"/>
                  <a:gd name="T54" fmla="*/ 34 w 68"/>
                  <a:gd name="T55" fmla="*/ 146 h 241"/>
                  <a:gd name="T56" fmla="*/ 44 w 68"/>
                  <a:gd name="T57" fmla="*/ 141 h 241"/>
                  <a:gd name="T58" fmla="*/ 52 w 68"/>
                  <a:gd name="T59" fmla="*/ 114 h 241"/>
                  <a:gd name="T60" fmla="*/ 52 w 68"/>
                  <a:gd name="T61" fmla="*/ 61 h 241"/>
                  <a:gd name="T62" fmla="*/ 44 w 68"/>
                  <a:gd name="T63" fmla="*/ 35 h 241"/>
                  <a:gd name="T64" fmla="*/ 33 w 68"/>
                  <a:gd name="T65" fmla="*/ 29 h 241"/>
                  <a:gd name="T66" fmla="*/ 24 w 68"/>
                  <a:gd name="T67" fmla="*/ 35 h 241"/>
                  <a:gd name="T68" fmla="*/ 16 w 68"/>
                  <a:gd name="T69" fmla="*/ 6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8" h="241">
                    <a:moveTo>
                      <a:pt x="2" y="186"/>
                    </a:moveTo>
                    <a:lnTo>
                      <a:pt x="16" y="191"/>
                    </a:lnTo>
                    <a:lnTo>
                      <a:pt x="17" y="196"/>
                    </a:lnTo>
                    <a:lnTo>
                      <a:pt x="18" y="202"/>
                    </a:lnTo>
                    <a:lnTo>
                      <a:pt x="21" y="207"/>
                    </a:lnTo>
                    <a:lnTo>
                      <a:pt x="23" y="209"/>
                    </a:lnTo>
                    <a:lnTo>
                      <a:pt x="28" y="212"/>
                    </a:lnTo>
                    <a:lnTo>
                      <a:pt x="33" y="212"/>
                    </a:lnTo>
                    <a:lnTo>
                      <a:pt x="38" y="212"/>
                    </a:lnTo>
                    <a:lnTo>
                      <a:pt x="43" y="209"/>
                    </a:lnTo>
                    <a:lnTo>
                      <a:pt x="47" y="207"/>
                    </a:lnTo>
                    <a:lnTo>
                      <a:pt x="49" y="202"/>
                    </a:lnTo>
                    <a:lnTo>
                      <a:pt x="52" y="194"/>
                    </a:lnTo>
                    <a:lnTo>
                      <a:pt x="53" y="186"/>
                    </a:lnTo>
                    <a:lnTo>
                      <a:pt x="53" y="178"/>
                    </a:lnTo>
                    <a:lnTo>
                      <a:pt x="54" y="167"/>
                    </a:lnTo>
                    <a:lnTo>
                      <a:pt x="54" y="154"/>
                    </a:lnTo>
                    <a:lnTo>
                      <a:pt x="44" y="167"/>
                    </a:lnTo>
                    <a:lnTo>
                      <a:pt x="33" y="172"/>
                    </a:lnTo>
                    <a:lnTo>
                      <a:pt x="19" y="167"/>
                    </a:lnTo>
                    <a:lnTo>
                      <a:pt x="8" y="149"/>
                    </a:lnTo>
                    <a:lnTo>
                      <a:pt x="2" y="119"/>
                    </a:lnTo>
                    <a:lnTo>
                      <a:pt x="0" y="88"/>
                    </a:lnTo>
                    <a:lnTo>
                      <a:pt x="1" y="64"/>
                    </a:lnTo>
                    <a:lnTo>
                      <a:pt x="3" y="43"/>
                    </a:lnTo>
                    <a:lnTo>
                      <a:pt x="7" y="32"/>
                    </a:lnTo>
                    <a:lnTo>
                      <a:pt x="11" y="22"/>
                    </a:lnTo>
                    <a:lnTo>
                      <a:pt x="14" y="14"/>
                    </a:lnTo>
                    <a:lnTo>
                      <a:pt x="21" y="6"/>
                    </a:lnTo>
                    <a:lnTo>
                      <a:pt x="26" y="3"/>
                    </a:lnTo>
                    <a:lnTo>
                      <a:pt x="32" y="0"/>
                    </a:lnTo>
                    <a:lnTo>
                      <a:pt x="44" y="8"/>
                    </a:lnTo>
                    <a:lnTo>
                      <a:pt x="54" y="24"/>
                    </a:lnTo>
                    <a:lnTo>
                      <a:pt x="54" y="6"/>
                    </a:lnTo>
                    <a:lnTo>
                      <a:pt x="68" y="6"/>
                    </a:lnTo>
                    <a:lnTo>
                      <a:pt x="68" y="149"/>
                    </a:lnTo>
                    <a:lnTo>
                      <a:pt x="67" y="183"/>
                    </a:lnTo>
                    <a:lnTo>
                      <a:pt x="64" y="204"/>
                    </a:lnTo>
                    <a:lnTo>
                      <a:pt x="62" y="215"/>
                    </a:lnTo>
                    <a:lnTo>
                      <a:pt x="57" y="223"/>
                    </a:lnTo>
                    <a:lnTo>
                      <a:pt x="53" y="231"/>
                    </a:lnTo>
                    <a:lnTo>
                      <a:pt x="47" y="236"/>
                    </a:lnTo>
                    <a:lnTo>
                      <a:pt x="41" y="239"/>
                    </a:lnTo>
                    <a:lnTo>
                      <a:pt x="33" y="241"/>
                    </a:lnTo>
                    <a:lnTo>
                      <a:pt x="19" y="236"/>
                    </a:lnTo>
                    <a:lnTo>
                      <a:pt x="9" y="228"/>
                    </a:lnTo>
                    <a:lnTo>
                      <a:pt x="6" y="220"/>
                    </a:lnTo>
                    <a:lnTo>
                      <a:pt x="3" y="209"/>
                    </a:lnTo>
                    <a:lnTo>
                      <a:pt x="2" y="199"/>
                    </a:lnTo>
                    <a:lnTo>
                      <a:pt x="2" y="186"/>
                    </a:lnTo>
                    <a:close/>
                    <a:moveTo>
                      <a:pt x="14" y="85"/>
                    </a:moveTo>
                    <a:lnTo>
                      <a:pt x="16" y="114"/>
                    </a:lnTo>
                    <a:lnTo>
                      <a:pt x="19" y="133"/>
                    </a:lnTo>
                    <a:lnTo>
                      <a:pt x="24" y="141"/>
                    </a:lnTo>
                    <a:lnTo>
                      <a:pt x="28" y="143"/>
                    </a:lnTo>
                    <a:lnTo>
                      <a:pt x="34" y="146"/>
                    </a:lnTo>
                    <a:lnTo>
                      <a:pt x="39" y="143"/>
                    </a:lnTo>
                    <a:lnTo>
                      <a:pt x="44" y="141"/>
                    </a:lnTo>
                    <a:lnTo>
                      <a:pt x="48" y="133"/>
                    </a:lnTo>
                    <a:lnTo>
                      <a:pt x="52" y="114"/>
                    </a:lnTo>
                    <a:lnTo>
                      <a:pt x="54" y="88"/>
                    </a:lnTo>
                    <a:lnTo>
                      <a:pt x="52" y="61"/>
                    </a:lnTo>
                    <a:lnTo>
                      <a:pt x="48" y="43"/>
                    </a:lnTo>
                    <a:lnTo>
                      <a:pt x="44" y="35"/>
                    </a:lnTo>
                    <a:lnTo>
                      <a:pt x="39" y="29"/>
                    </a:lnTo>
                    <a:lnTo>
                      <a:pt x="33" y="29"/>
                    </a:lnTo>
                    <a:lnTo>
                      <a:pt x="28" y="29"/>
                    </a:lnTo>
                    <a:lnTo>
                      <a:pt x="24" y="35"/>
                    </a:lnTo>
                    <a:lnTo>
                      <a:pt x="19" y="43"/>
                    </a:lnTo>
                    <a:lnTo>
                      <a:pt x="16" y="61"/>
                    </a:lnTo>
                    <a:lnTo>
                      <a:pt x="14" y="8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2989" name="Freeform 541"/>
              <p:cNvSpPr>
                <a:spLocks/>
              </p:cNvSpPr>
              <p:nvPr/>
            </p:nvSpPr>
            <p:spPr bwMode="auto">
              <a:xfrm>
                <a:off x="4987" y="3089"/>
                <a:ext cx="61" cy="230"/>
              </a:xfrm>
              <a:custGeom>
                <a:avLst/>
                <a:gdLst>
                  <a:gd name="T0" fmla="*/ 0 w 61"/>
                  <a:gd name="T1" fmla="*/ 230 h 230"/>
                  <a:gd name="T2" fmla="*/ 0 w 61"/>
                  <a:gd name="T3" fmla="*/ 0 h 230"/>
                  <a:gd name="T4" fmla="*/ 14 w 61"/>
                  <a:gd name="T5" fmla="*/ 0 h 230"/>
                  <a:gd name="T6" fmla="*/ 14 w 61"/>
                  <a:gd name="T7" fmla="*/ 85 h 230"/>
                  <a:gd name="T8" fmla="*/ 24 w 61"/>
                  <a:gd name="T9" fmla="*/ 66 h 230"/>
                  <a:gd name="T10" fmla="*/ 36 w 61"/>
                  <a:gd name="T11" fmla="*/ 58 h 230"/>
                  <a:gd name="T12" fmla="*/ 41 w 61"/>
                  <a:gd name="T13" fmla="*/ 61 h 230"/>
                  <a:gd name="T14" fmla="*/ 46 w 61"/>
                  <a:gd name="T15" fmla="*/ 64 h 230"/>
                  <a:gd name="T16" fmla="*/ 50 w 61"/>
                  <a:gd name="T17" fmla="*/ 66 h 230"/>
                  <a:gd name="T18" fmla="*/ 54 w 61"/>
                  <a:gd name="T19" fmla="*/ 72 h 230"/>
                  <a:gd name="T20" fmla="*/ 57 w 61"/>
                  <a:gd name="T21" fmla="*/ 80 h 230"/>
                  <a:gd name="T22" fmla="*/ 59 w 61"/>
                  <a:gd name="T23" fmla="*/ 87 h 230"/>
                  <a:gd name="T24" fmla="*/ 60 w 61"/>
                  <a:gd name="T25" fmla="*/ 98 h 230"/>
                  <a:gd name="T26" fmla="*/ 61 w 61"/>
                  <a:gd name="T27" fmla="*/ 109 h 230"/>
                  <a:gd name="T28" fmla="*/ 61 w 61"/>
                  <a:gd name="T29" fmla="*/ 125 h 230"/>
                  <a:gd name="T30" fmla="*/ 61 w 61"/>
                  <a:gd name="T31" fmla="*/ 230 h 230"/>
                  <a:gd name="T32" fmla="*/ 47 w 61"/>
                  <a:gd name="T33" fmla="*/ 230 h 230"/>
                  <a:gd name="T34" fmla="*/ 47 w 61"/>
                  <a:gd name="T35" fmla="*/ 127 h 230"/>
                  <a:gd name="T36" fmla="*/ 47 w 61"/>
                  <a:gd name="T37" fmla="*/ 114 h 230"/>
                  <a:gd name="T38" fmla="*/ 46 w 61"/>
                  <a:gd name="T39" fmla="*/ 103 h 230"/>
                  <a:gd name="T40" fmla="*/ 44 w 61"/>
                  <a:gd name="T41" fmla="*/ 95 h 230"/>
                  <a:gd name="T42" fmla="*/ 41 w 61"/>
                  <a:gd name="T43" fmla="*/ 90 h 230"/>
                  <a:gd name="T44" fmla="*/ 37 w 61"/>
                  <a:gd name="T45" fmla="*/ 87 h 230"/>
                  <a:gd name="T46" fmla="*/ 32 w 61"/>
                  <a:gd name="T47" fmla="*/ 87 h 230"/>
                  <a:gd name="T48" fmla="*/ 28 w 61"/>
                  <a:gd name="T49" fmla="*/ 87 h 230"/>
                  <a:gd name="T50" fmla="*/ 23 w 61"/>
                  <a:gd name="T51" fmla="*/ 93 h 230"/>
                  <a:gd name="T52" fmla="*/ 19 w 61"/>
                  <a:gd name="T53" fmla="*/ 101 h 230"/>
                  <a:gd name="T54" fmla="*/ 16 w 61"/>
                  <a:gd name="T55" fmla="*/ 111 h 230"/>
                  <a:gd name="T56" fmla="*/ 15 w 61"/>
                  <a:gd name="T57" fmla="*/ 119 h 230"/>
                  <a:gd name="T58" fmla="*/ 14 w 61"/>
                  <a:gd name="T59" fmla="*/ 130 h 230"/>
                  <a:gd name="T60" fmla="*/ 14 w 61"/>
                  <a:gd name="T61" fmla="*/ 140 h 230"/>
                  <a:gd name="T62" fmla="*/ 14 w 61"/>
                  <a:gd name="T63" fmla="*/ 230 h 230"/>
                  <a:gd name="T64" fmla="*/ 0 w 61"/>
                  <a:gd name="T65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" h="230">
                    <a:moveTo>
                      <a:pt x="0" y="230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85"/>
                    </a:lnTo>
                    <a:lnTo>
                      <a:pt x="24" y="66"/>
                    </a:lnTo>
                    <a:lnTo>
                      <a:pt x="36" y="58"/>
                    </a:lnTo>
                    <a:lnTo>
                      <a:pt x="41" y="61"/>
                    </a:lnTo>
                    <a:lnTo>
                      <a:pt x="46" y="64"/>
                    </a:lnTo>
                    <a:lnTo>
                      <a:pt x="50" y="66"/>
                    </a:lnTo>
                    <a:lnTo>
                      <a:pt x="54" y="72"/>
                    </a:lnTo>
                    <a:lnTo>
                      <a:pt x="57" y="80"/>
                    </a:lnTo>
                    <a:lnTo>
                      <a:pt x="59" y="87"/>
                    </a:lnTo>
                    <a:lnTo>
                      <a:pt x="60" y="98"/>
                    </a:lnTo>
                    <a:lnTo>
                      <a:pt x="61" y="109"/>
                    </a:lnTo>
                    <a:lnTo>
                      <a:pt x="61" y="125"/>
                    </a:lnTo>
                    <a:lnTo>
                      <a:pt x="61" y="230"/>
                    </a:lnTo>
                    <a:lnTo>
                      <a:pt x="47" y="230"/>
                    </a:lnTo>
                    <a:lnTo>
                      <a:pt x="47" y="127"/>
                    </a:lnTo>
                    <a:lnTo>
                      <a:pt x="47" y="114"/>
                    </a:lnTo>
                    <a:lnTo>
                      <a:pt x="46" y="103"/>
                    </a:lnTo>
                    <a:lnTo>
                      <a:pt x="44" y="95"/>
                    </a:lnTo>
                    <a:lnTo>
                      <a:pt x="41" y="90"/>
                    </a:lnTo>
                    <a:lnTo>
                      <a:pt x="37" y="87"/>
                    </a:lnTo>
                    <a:lnTo>
                      <a:pt x="32" y="87"/>
                    </a:lnTo>
                    <a:lnTo>
                      <a:pt x="28" y="87"/>
                    </a:lnTo>
                    <a:lnTo>
                      <a:pt x="23" y="93"/>
                    </a:lnTo>
                    <a:lnTo>
                      <a:pt x="19" y="101"/>
                    </a:lnTo>
                    <a:lnTo>
                      <a:pt x="16" y="111"/>
                    </a:lnTo>
                    <a:lnTo>
                      <a:pt x="15" y="119"/>
                    </a:lnTo>
                    <a:lnTo>
                      <a:pt x="14" y="130"/>
                    </a:lnTo>
                    <a:lnTo>
                      <a:pt x="14" y="140"/>
                    </a:lnTo>
                    <a:lnTo>
                      <a:pt x="14" y="230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2990" name="Freeform 542"/>
              <p:cNvSpPr>
                <a:spLocks/>
              </p:cNvSpPr>
              <p:nvPr/>
            </p:nvSpPr>
            <p:spPr bwMode="auto">
              <a:xfrm>
                <a:off x="5063" y="3094"/>
                <a:ext cx="37" cy="228"/>
              </a:xfrm>
              <a:custGeom>
                <a:avLst/>
                <a:gdLst>
                  <a:gd name="T0" fmla="*/ 36 w 37"/>
                  <a:gd name="T1" fmla="*/ 202 h 228"/>
                  <a:gd name="T2" fmla="*/ 37 w 37"/>
                  <a:gd name="T3" fmla="*/ 228 h 228"/>
                  <a:gd name="T4" fmla="*/ 32 w 37"/>
                  <a:gd name="T5" fmla="*/ 228 h 228"/>
                  <a:gd name="T6" fmla="*/ 27 w 37"/>
                  <a:gd name="T7" fmla="*/ 228 h 228"/>
                  <a:gd name="T8" fmla="*/ 24 w 37"/>
                  <a:gd name="T9" fmla="*/ 228 h 228"/>
                  <a:gd name="T10" fmla="*/ 20 w 37"/>
                  <a:gd name="T11" fmla="*/ 228 h 228"/>
                  <a:gd name="T12" fmla="*/ 16 w 37"/>
                  <a:gd name="T13" fmla="*/ 225 h 228"/>
                  <a:gd name="T14" fmla="*/ 14 w 37"/>
                  <a:gd name="T15" fmla="*/ 220 h 228"/>
                  <a:gd name="T16" fmla="*/ 11 w 37"/>
                  <a:gd name="T17" fmla="*/ 212 h 228"/>
                  <a:gd name="T18" fmla="*/ 10 w 37"/>
                  <a:gd name="T19" fmla="*/ 204 h 228"/>
                  <a:gd name="T20" fmla="*/ 10 w 37"/>
                  <a:gd name="T21" fmla="*/ 194 h 228"/>
                  <a:gd name="T22" fmla="*/ 9 w 37"/>
                  <a:gd name="T23" fmla="*/ 180 h 228"/>
                  <a:gd name="T24" fmla="*/ 9 w 37"/>
                  <a:gd name="T25" fmla="*/ 85 h 228"/>
                  <a:gd name="T26" fmla="*/ 0 w 37"/>
                  <a:gd name="T27" fmla="*/ 85 h 228"/>
                  <a:gd name="T28" fmla="*/ 0 w 37"/>
                  <a:gd name="T29" fmla="*/ 59 h 228"/>
                  <a:gd name="T30" fmla="*/ 9 w 37"/>
                  <a:gd name="T31" fmla="*/ 59 h 228"/>
                  <a:gd name="T32" fmla="*/ 9 w 37"/>
                  <a:gd name="T33" fmla="*/ 16 h 228"/>
                  <a:gd name="T34" fmla="*/ 24 w 37"/>
                  <a:gd name="T35" fmla="*/ 0 h 228"/>
                  <a:gd name="T36" fmla="*/ 24 w 37"/>
                  <a:gd name="T37" fmla="*/ 59 h 228"/>
                  <a:gd name="T38" fmla="*/ 36 w 37"/>
                  <a:gd name="T39" fmla="*/ 59 h 228"/>
                  <a:gd name="T40" fmla="*/ 36 w 37"/>
                  <a:gd name="T41" fmla="*/ 85 h 228"/>
                  <a:gd name="T42" fmla="*/ 24 w 37"/>
                  <a:gd name="T43" fmla="*/ 85 h 228"/>
                  <a:gd name="T44" fmla="*/ 24 w 37"/>
                  <a:gd name="T45" fmla="*/ 180 h 228"/>
                  <a:gd name="T46" fmla="*/ 24 w 37"/>
                  <a:gd name="T47" fmla="*/ 188 h 228"/>
                  <a:gd name="T48" fmla="*/ 24 w 37"/>
                  <a:gd name="T49" fmla="*/ 196 h 228"/>
                  <a:gd name="T50" fmla="*/ 25 w 37"/>
                  <a:gd name="T51" fmla="*/ 199 h 228"/>
                  <a:gd name="T52" fmla="*/ 26 w 37"/>
                  <a:gd name="T53" fmla="*/ 202 h 228"/>
                  <a:gd name="T54" fmla="*/ 29 w 37"/>
                  <a:gd name="T55" fmla="*/ 202 h 228"/>
                  <a:gd name="T56" fmla="*/ 31 w 37"/>
                  <a:gd name="T57" fmla="*/ 202 h 228"/>
                  <a:gd name="T58" fmla="*/ 33 w 37"/>
                  <a:gd name="T59" fmla="*/ 202 h 228"/>
                  <a:gd name="T60" fmla="*/ 36 w 37"/>
                  <a:gd name="T61" fmla="*/ 202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7" h="228">
                    <a:moveTo>
                      <a:pt x="36" y="202"/>
                    </a:moveTo>
                    <a:lnTo>
                      <a:pt x="37" y="228"/>
                    </a:lnTo>
                    <a:lnTo>
                      <a:pt x="32" y="228"/>
                    </a:lnTo>
                    <a:lnTo>
                      <a:pt x="27" y="228"/>
                    </a:lnTo>
                    <a:lnTo>
                      <a:pt x="24" y="228"/>
                    </a:lnTo>
                    <a:lnTo>
                      <a:pt x="20" y="228"/>
                    </a:lnTo>
                    <a:lnTo>
                      <a:pt x="16" y="225"/>
                    </a:lnTo>
                    <a:lnTo>
                      <a:pt x="14" y="220"/>
                    </a:lnTo>
                    <a:lnTo>
                      <a:pt x="11" y="212"/>
                    </a:lnTo>
                    <a:lnTo>
                      <a:pt x="10" y="204"/>
                    </a:lnTo>
                    <a:lnTo>
                      <a:pt x="10" y="194"/>
                    </a:lnTo>
                    <a:lnTo>
                      <a:pt x="9" y="180"/>
                    </a:lnTo>
                    <a:lnTo>
                      <a:pt x="9" y="85"/>
                    </a:lnTo>
                    <a:lnTo>
                      <a:pt x="0" y="85"/>
                    </a:lnTo>
                    <a:lnTo>
                      <a:pt x="0" y="59"/>
                    </a:lnTo>
                    <a:lnTo>
                      <a:pt x="9" y="59"/>
                    </a:lnTo>
                    <a:lnTo>
                      <a:pt x="9" y="16"/>
                    </a:lnTo>
                    <a:lnTo>
                      <a:pt x="24" y="0"/>
                    </a:lnTo>
                    <a:lnTo>
                      <a:pt x="24" y="59"/>
                    </a:lnTo>
                    <a:lnTo>
                      <a:pt x="36" y="59"/>
                    </a:lnTo>
                    <a:lnTo>
                      <a:pt x="36" y="85"/>
                    </a:lnTo>
                    <a:lnTo>
                      <a:pt x="24" y="85"/>
                    </a:lnTo>
                    <a:lnTo>
                      <a:pt x="24" y="180"/>
                    </a:lnTo>
                    <a:lnTo>
                      <a:pt x="24" y="188"/>
                    </a:lnTo>
                    <a:lnTo>
                      <a:pt x="24" y="196"/>
                    </a:lnTo>
                    <a:lnTo>
                      <a:pt x="25" y="199"/>
                    </a:lnTo>
                    <a:lnTo>
                      <a:pt x="26" y="202"/>
                    </a:lnTo>
                    <a:lnTo>
                      <a:pt x="29" y="202"/>
                    </a:lnTo>
                    <a:lnTo>
                      <a:pt x="31" y="202"/>
                    </a:lnTo>
                    <a:lnTo>
                      <a:pt x="33" y="202"/>
                    </a:lnTo>
                    <a:lnTo>
                      <a:pt x="36" y="20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2991" name="Freeform 543"/>
              <p:cNvSpPr>
                <a:spLocks/>
              </p:cNvSpPr>
              <p:nvPr/>
            </p:nvSpPr>
            <p:spPr bwMode="auto">
              <a:xfrm>
                <a:off x="4428" y="3806"/>
                <a:ext cx="51" cy="101"/>
              </a:xfrm>
              <a:custGeom>
                <a:avLst/>
                <a:gdLst>
                  <a:gd name="T0" fmla="*/ 51 w 51"/>
                  <a:gd name="T1" fmla="*/ 101 h 101"/>
                  <a:gd name="T2" fmla="*/ 0 w 51"/>
                  <a:gd name="T3" fmla="*/ 101 h 101"/>
                  <a:gd name="T4" fmla="*/ 0 w 51"/>
                  <a:gd name="T5" fmla="*/ 80 h 101"/>
                  <a:gd name="T6" fmla="*/ 35 w 51"/>
                  <a:gd name="T7" fmla="*/ 56 h 101"/>
                  <a:gd name="T8" fmla="*/ 40 w 51"/>
                  <a:gd name="T9" fmla="*/ 53 h 101"/>
                  <a:gd name="T10" fmla="*/ 44 w 51"/>
                  <a:gd name="T11" fmla="*/ 51 h 101"/>
                  <a:gd name="T12" fmla="*/ 40 w 51"/>
                  <a:gd name="T13" fmla="*/ 48 h 101"/>
                  <a:gd name="T14" fmla="*/ 35 w 51"/>
                  <a:gd name="T15" fmla="*/ 45 h 101"/>
                  <a:gd name="T16" fmla="*/ 0 w 51"/>
                  <a:gd name="T17" fmla="*/ 22 h 101"/>
                  <a:gd name="T18" fmla="*/ 0 w 51"/>
                  <a:gd name="T19" fmla="*/ 0 h 101"/>
                  <a:gd name="T20" fmla="*/ 51 w 51"/>
                  <a:gd name="T21" fmla="*/ 0 h 101"/>
                  <a:gd name="T22" fmla="*/ 51 w 51"/>
                  <a:gd name="T23" fmla="*/ 14 h 101"/>
                  <a:gd name="T24" fmla="*/ 8 w 51"/>
                  <a:gd name="T25" fmla="*/ 14 h 101"/>
                  <a:gd name="T26" fmla="*/ 51 w 51"/>
                  <a:gd name="T27" fmla="*/ 43 h 101"/>
                  <a:gd name="T28" fmla="*/ 51 w 51"/>
                  <a:gd name="T29" fmla="*/ 59 h 101"/>
                  <a:gd name="T30" fmla="*/ 8 w 51"/>
                  <a:gd name="T31" fmla="*/ 88 h 101"/>
                  <a:gd name="T32" fmla="*/ 51 w 51"/>
                  <a:gd name="T33" fmla="*/ 88 h 101"/>
                  <a:gd name="T34" fmla="*/ 51 w 51"/>
                  <a:gd name="T3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" h="101">
                    <a:moveTo>
                      <a:pt x="51" y="101"/>
                    </a:moveTo>
                    <a:lnTo>
                      <a:pt x="0" y="101"/>
                    </a:lnTo>
                    <a:lnTo>
                      <a:pt x="0" y="80"/>
                    </a:lnTo>
                    <a:lnTo>
                      <a:pt x="35" y="56"/>
                    </a:lnTo>
                    <a:lnTo>
                      <a:pt x="40" y="53"/>
                    </a:lnTo>
                    <a:lnTo>
                      <a:pt x="44" y="51"/>
                    </a:lnTo>
                    <a:lnTo>
                      <a:pt x="40" y="48"/>
                    </a:lnTo>
                    <a:lnTo>
                      <a:pt x="35" y="45"/>
                    </a:lnTo>
                    <a:lnTo>
                      <a:pt x="0" y="22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1" y="14"/>
                    </a:lnTo>
                    <a:lnTo>
                      <a:pt x="8" y="14"/>
                    </a:lnTo>
                    <a:lnTo>
                      <a:pt x="51" y="43"/>
                    </a:lnTo>
                    <a:lnTo>
                      <a:pt x="51" y="59"/>
                    </a:lnTo>
                    <a:lnTo>
                      <a:pt x="8" y="88"/>
                    </a:lnTo>
                    <a:lnTo>
                      <a:pt x="51" y="88"/>
                    </a:lnTo>
                    <a:lnTo>
                      <a:pt x="51" y="10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2992" name="Freeform 544"/>
              <p:cNvSpPr>
                <a:spLocks noEditPoints="1"/>
              </p:cNvSpPr>
              <p:nvPr/>
            </p:nvSpPr>
            <p:spPr bwMode="auto">
              <a:xfrm>
                <a:off x="4441" y="3719"/>
                <a:ext cx="38" cy="69"/>
              </a:xfrm>
              <a:custGeom>
                <a:avLst/>
                <a:gdLst>
                  <a:gd name="T0" fmla="*/ 36 w 38"/>
                  <a:gd name="T1" fmla="*/ 24 h 69"/>
                  <a:gd name="T2" fmla="*/ 38 w 38"/>
                  <a:gd name="T3" fmla="*/ 37 h 69"/>
                  <a:gd name="T4" fmla="*/ 38 w 38"/>
                  <a:gd name="T5" fmla="*/ 53 h 69"/>
                  <a:gd name="T6" fmla="*/ 36 w 38"/>
                  <a:gd name="T7" fmla="*/ 64 h 69"/>
                  <a:gd name="T8" fmla="*/ 28 w 38"/>
                  <a:gd name="T9" fmla="*/ 69 h 69"/>
                  <a:gd name="T10" fmla="*/ 23 w 38"/>
                  <a:gd name="T11" fmla="*/ 66 h 69"/>
                  <a:gd name="T12" fmla="*/ 20 w 38"/>
                  <a:gd name="T13" fmla="*/ 61 h 69"/>
                  <a:gd name="T14" fmla="*/ 17 w 38"/>
                  <a:gd name="T15" fmla="*/ 53 h 69"/>
                  <a:gd name="T16" fmla="*/ 16 w 38"/>
                  <a:gd name="T17" fmla="*/ 42 h 69"/>
                  <a:gd name="T18" fmla="*/ 15 w 38"/>
                  <a:gd name="T19" fmla="*/ 19 h 69"/>
                  <a:gd name="T20" fmla="*/ 12 w 38"/>
                  <a:gd name="T21" fmla="*/ 19 h 69"/>
                  <a:gd name="T22" fmla="*/ 8 w 38"/>
                  <a:gd name="T23" fmla="*/ 21 h 69"/>
                  <a:gd name="T24" fmla="*/ 6 w 38"/>
                  <a:gd name="T25" fmla="*/ 37 h 69"/>
                  <a:gd name="T26" fmla="*/ 7 w 38"/>
                  <a:gd name="T27" fmla="*/ 48 h 69"/>
                  <a:gd name="T28" fmla="*/ 12 w 38"/>
                  <a:gd name="T29" fmla="*/ 53 h 69"/>
                  <a:gd name="T30" fmla="*/ 7 w 38"/>
                  <a:gd name="T31" fmla="*/ 66 h 69"/>
                  <a:gd name="T32" fmla="*/ 3 w 38"/>
                  <a:gd name="T33" fmla="*/ 58 h 69"/>
                  <a:gd name="T34" fmla="*/ 1 w 38"/>
                  <a:gd name="T35" fmla="*/ 42 h 69"/>
                  <a:gd name="T36" fmla="*/ 0 w 38"/>
                  <a:gd name="T37" fmla="*/ 24 h 69"/>
                  <a:gd name="T38" fmla="*/ 2 w 38"/>
                  <a:gd name="T39" fmla="*/ 11 h 69"/>
                  <a:gd name="T40" fmla="*/ 6 w 38"/>
                  <a:gd name="T41" fmla="*/ 5 h 69"/>
                  <a:gd name="T42" fmla="*/ 11 w 38"/>
                  <a:gd name="T43" fmla="*/ 3 h 69"/>
                  <a:gd name="T44" fmla="*/ 22 w 38"/>
                  <a:gd name="T45" fmla="*/ 3 h 69"/>
                  <a:gd name="T46" fmla="*/ 31 w 38"/>
                  <a:gd name="T47" fmla="*/ 3 h 69"/>
                  <a:gd name="T48" fmla="*/ 36 w 38"/>
                  <a:gd name="T49" fmla="*/ 0 h 69"/>
                  <a:gd name="T50" fmla="*/ 38 w 38"/>
                  <a:gd name="T51" fmla="*/ 13 h 69"/>
                  <a:gd name="T52" fmla="*/ 33 w 38"/>
                  <a:gd name="T53" fmla="*/ 19 h 69"/>
                  <a:gd name="T54" fmla="*/ 21 w 38"/>
                  <a:gd name="T55" fmla="*/ 27 h 69"/>
                  <a:gd name="T56" fmla="*/ 22 w 38"/>
                  <a:gd name="T57" fmla="*/ 45 h 69"/>
                  <a:gd name="T58" fmla="*/ 23 w 38"/>
                  <a:gd name="T59" fmla="*/ 53 h 69"/>
                  <a:gd name="T60" fmla="*/ 26 w 38"/>
                  <a:gd name="T61" fmla="*/ 56 h 69"/>
                  <a:gd name="T62" fmla="*/ 30 w 38"/>
                  <a:gd name="T63" fmla="*/ 56 h 69"/>
                  <a:gd name="T64" fmla="*/ 32 w 38"/>
                  <a:gd name="T65" fmla="*/ 48 h 69"/>
                  <a:gd name="T66" fmla="*/ 32 w 38"/>
                  <a:gd name="T67" fmla="*/ 35 h 69"/>
                  <a:gd name="T68" fmla="*/ 30 w 38"/>
                  <a:gd name="T69" fmla="*/ 24 h 69"/>
                  <a:gd name="T70" fmla="*/ 25 w 38"/>
                  <a:gd name="T71" fmla="*/ 19 h 69"/>
                  <a:gd name="T72" fmla="*/ 20 w 38"/>
                  <a:gd name="T73" fmla="*/ 1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" h="69">
                    <a:moveTo>
                      <a:pt x="33" y="19"/>
                    </a:moveTo>
                    <a:lnTo>
                      <a:pt x="36" y="24"/>
                    </a:lnTo>
                    <a:lnTo>
                      <a:pt x="37" y="32"/>
                    </a:lnTo>
                    <a:lnTo>
                      <a:pt x="38" y="37"/>
                    </a:lnTo>
                    <a:lnTo>
                      <a:pt x="38" y="45"/>
                    </a:lnTo>
                    <a:lnTo>
                      <a:pt x="38" y="53"/>
                    </a:lnTo>
                    <a:lnTo>
                      <a:pt x="37" y="58"/>
                    </a:lnTo>
                    <a:lnTo>
                      <a:pt x="36" y="64"/>
                    </a:lnTo>
                    <a:lnTo>
                      <a:pt x="32" y="69"/>
                    </a:lnTo>
                    <a:lnTo>
                      <a:pt x="28" y="69"/>
                    </a:lnTo>
                    <a:lnTo>
                      <a:pt x="26" y="69"/>
                    </a:lnTo>
                    <a:lnTo>
                      <a:pt x="23" y="66"/>
                    </a:lnTo>
                    <a:lnTo>
                      <a:pt x="21" y="64"/>
                    </a:lnTo>
                    <a:lnTo>
                      <a:pt x="20" y="61"/>
                    </a:lnTo>
                    <a:lnTo>
                      <a:pt x="18" y="56"/>
                    </a:lnTo>
                    <a:lnTo>
                      <a:pt x="17" y="53"/>
                    </a:lnTo>
                    <a:lnTo>
                      <a:pt x="17" y="48"/>
                    </a:lnTo>
                    <a:lnTo>
                      <a:pt x="16" y="42"/>
                    </a:lnTo>
                    <a:lnTo>
                      <a:pt x="15" y="29"/>
                    </a:lnTo>
                    <a:lnTo>
                      <a:pt x="15" y="19"/>
                    </a:lnTo>
                    <a:lnTo>
                      <a:pt x="13" y="19"/>
                    </a:lnTo>
                    <a:lnTo>
                      <a:pt x="12" y="19"/>
                    </a:lnTo>
                    <a:lnTo>
                      <a:pt x="10" y="21"/>
                    </a:lnTo>
                    <a:lnTo>
                      <a:pt x="8" y="21"/>
                    </a:lnTo>
                    <a:lnTo>
                      <a:pt x="6" y="29"/>
                    </a:lnTo>
                    <a:lnTo>
                      <a:pt x="6" y="37"/>
                    </a:lnTo>
                    <a:lnTo>
                      <a:pt x="6" y="42"/>
                    </a:lnTo>
                    <a:lnTo>
                      <a:pt x="7" y="48"/>
                    </a:lnTo>
                    <a:lnTo>
                      <a:pt x="10" y="50"/>
                    </a:lnTo>
                    <a:lnTo>
                      <a:pt x="12" y="53"/>
                    </a:lnTo>
                    <a:lnTo>
                      <a:pt x="11" y="69"/>
                    </a:lnTo>
                    <a:lnTo>
                      <a:pt x="7" y="66"/>
                    </a:lnTo>
                    <a:lnTo>
                      <a:pt x="5" y="61"/>
                    </a:lnTo>
                    <a:lnTo>
                      <a:pt x="3" y="58"/>
                    </a:lnTo>
                    <a:lnTo>
                      <a:pt x="1" y="50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2" y="11"/>
                    </a:lnTo>
                    <a:lnTo>
                      <a:pt x="3" y="8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22" y="3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13"/>
                    </a:lnTo>
                    <a:lnTo>
                      <a:pt x="36" y="16"/>
                    </a:lnTo>
                    <a:lnTo>
                      <a:pt x="33" y="19"/>
                    </a:lnTo>
                    <a:close/>
                    <a:moveTo>
                      <a:pt x="20" y="19"/>
                    </a:moveTo>
                    <a:lnTo>
                      <a:pt x="21" y="27"/>
                    </a:lnTo>
                    <a:lnTo>
                      <a:pt x="22" y="40"/>
                    </a:lnTo>
                    <a:lnTo>
                      <a:pt x="22" y="45"/>
                    </a:lnTo>
                    <a:lnTo>
                      <a:pt x="23" y="48"/>
                    </a:lnTo>
                    <a:lnTo>
                      <a:pt x="23" y="53"/>
                    </a:lnTo>
                    <a:lnTo>
                      <a:pt x="25" y="53"/>
                    </a:lnTo>
                    <a:lnTo>
                      <a:pt x="26" y="56"/>
                    </a:lnTo>
                    <a:lnTo>
                      <a:pt x="27" y="56"/>
                    </a:lnTo>
                    <a:lnTo>
                      <a:pt x="30" y="56"/>
                    </a:lnTo>
                    <a:lnTo>
                      <a:pt x="31" y="53"/>
                    </a:lnTo>
                    <a:lnTo>
                      <a:pt x="32" y="48"/>
                    </a:lnTo>
                    <a:lnTo>
                      <a:pt x="32" y="42"/>
                    </a:lnTo>
                    <a:lnTo>
                      <a:pt x="32" y="35"/>
                    </a:lnTo>
                    <a:lnTo>
                      <a:pt x="31" y="29"/>
                    </a:lnTo>
                    <a:lnTo>
                      <a:pt x="30" y="24"/>
                    </a:lnTo>
                    <a:lnTo>
                      <a:pt x="27" y="21"/>
                    </a:lnTo>
                    <a:lnTo>
                      <a:pt x="25" y="19"/>
                    </a:lnTo>
                    <a:lnTo>
                      <a:pt x="22" y="19"/>
                    </a:lnTo>
                    <a:lnTo>
                      <a:pt x="2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2993" name="Freeform 545"/>
              <p:cNvSpPr>
                <a:spLocks/>
              </p:cNvSpPr>
              <p:nvPr/>
            </p:nvSpPr>
            <p:spPr bwMode="auto">
              <a:xfrm>
                <a:off x="4441" y="3640"/>
                <a:ext cx="38" cy="61"/>
              </a:xfrm>
              <a:custGeom>
                <a:avLst/>
                <a:gdLst>
                  <a:gd name="T0" fmla="*/ 38 w 38"/>
                  <a:gd name="T1" fmla="*/ 61 h 61"/>
                  <a:gd name="T2" fmla="*/ 1 w 38"/>
                  <a:gd name="T3" fmla="*/ 61 h 61"/>
                  <a:gd name="T4" fmla="*/ 1 w 38"/>
                  <a:gd name="T5" fmla="*/ 47 h 61"/>
                  <a:gd name="T6" fmla="*/ 6 w 38"/>
                  <a:gd name="T7" fmla="*/ 47 h 61"/>
                  <a:gd name="T8" fmla="*/ 2 w 38"/>
                  <a:gd name="T9" fmla="*/ 39 h 61"/>
                  <a:gd name="T10" fmla="*/ 1 w 38"/>
                  <a:gd name="T11" fmla="*/ 34 h 61"/>
                  <a:gd name="T12" fmla="*/ 0 w 38"/>
                  <a:gd name="T13" fmla="*/ 24 h 61"/>
                  <a:gd name="T14" fmla="*/ 1 w 38"/>
                  <a:gd name="T15" fmla="*/ 18 h 61"/>
                  <a:gd name="T16" fmla="*/ 1 w 38"/>
                  <a:gd name="T17" fmla="*/ 13 h 61"/>
                  <a:gd name="T18" fmla="*/ 2 w 38"/>
                  <a:gd name="T19" fmla="*/ 8 h 61"/>
                  <a:gd name="T20" fmla="*/ 5 w 38"/>
                  <a:gd name="T21" fmla="*/ 5 h 61"/>
                  <a:gd name="T22" fmla="*/ 6 w 38"/>
                  <a:gd name="T23" fmla="*/ 2 h 61"/>
                  <a:gd name="T24" fmla="*/ 8 w 38"/>
                  <a:gd name="T25" fmla="*/ 0 h 61"/>
                  <a:gd name="T26" fmla="*/ 11 w 38"/>
                  <a:gd name="T27" fmla="*/ 0 h 61"/>
                  <a:gd name="T28" fmla="*/ 15 w 38"/>
                  <a:gd name="T29" fmla="*/ 0 h 61"/>
                  <a:gd name="T30" fmla="*/ 38 w 38"/>
                  <a:gd name="T31" fmla="*/ 0 h 61"/>
                  <a:gd name="T32" fmla="*/ 38 w 38"/>
                  <a:gd name="T33" fmla="*/ 13 h 61"/>
                  <a:gd name="T34" fmla="*/ 16 w 38"/>
                  <a:gd name="T35" fmla="*/ 13 h 61"/>
                  <a:gd name="T36" fmla="*/ 12 w 38"/>
                  <a:gd name="T37" fmla="*/ 13 h 61"/>
                  <a:gd name="T38" fmla="*/ 10 w 38"/>
                  <a:gd name="T39" fmla="*/ 16 h 61"/>
                  <a:gd name="T40" fmla="*/ 8 w 38"/>
                  <a:gd name="T41" fmla="*/ 16 h 61"/>
                  <a:gd name="T42" fmla="*/ 7 w 38"/>
                  <a:gd name="T43" fmla="*/ 21 h 61"/>
                  <a:gd name="T44" fmla="*/ 6 w 38"/>
                  <a:gd name="T45" fmla="*/ 24 h 61"/>
                  <a:gd name="T46" fmla="*/ 6 w 38"/>
                  <a:gd name="T47" fmla="*/ 29 h 61"/>
                  <a:gd name="T48" fmla="*/ 7 w 38"/>
                  <a:gd name="T49" fmla="*/ 34 h 61"/>
                  <a:gd name="T50" fmla="*/ 8 w 38"/>
                  <a:gd name="T51" fmla="*/ 42 h 61"/>
                  <a:gd name="T52" fmla="*/ 11 w 38"/>
                  <a:gd name="T53" fmla="*/ 45 h 61"/>
                  <a:gd name="T54" fmla="*/ 13 w 38"/>
                  <a:gd name="T55" fmla="*/ 45 h 61"/>
                  <a:gd name="T56" fmla="*/ 18 w 38"/>
                  <a:gd name="T57" fmla="*/ 47 h 61"/>
                  <a:gd name="T58" fmla="*/ 38 w 38"/>
                  <a:gd name="T59" fmla="*/ 47 h 61"/>
                  <a:gd name="T60" fmla="*/ 38 w 38"/>
                  <a:gd name="T6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8" h="61">
                    <a:moveTo>
                      <a:pt x="38" y="61"/>
                    </a:moveTo>
                    <a:lnTo>
                      <a:pt x="1" y="61"/>
                    </a:lnTo>
                    <a:lnTo>
                      <a:pt x="1" y="47"/>
                    </a:lnTo>
                    <a:lnTo>
                      <a:pt x="6" y="47"/>
                    </a:lnTo>
                    <a:lnTo>
                      <a:pt x="2" y="39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1" y="13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38" y="0"/>
                    </a:lnTo>
                    <a:lnTo>
                      <a:pt x="38" y="13"/>
                    </a:lnTo>
                    <a:lnTo>
                      <a:pt x="16" y="13"/>
                    </a:lnTo>
                    <a:lnTo>
                      <a:pt x="12" y="13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7" y="21"/>
                    </a:lnTo>
                    <a:lnTo>
                      <a:pt x="6" y="24"/>
                    </a:lnTo>
                    <a:lnTo>
                      <a:pt x="6" y="29"/>
                    </a:lnTo>
                    <a:lnTo>
                      <a:pt x="7" y="34"/>
                    </a:lnTo>
                    <a:lnTo>
                      <a:pt x="8" y="42"/>
                    </a:lnTo>
                    <a:lnTo>
                      <a:pt x="11" y="45"/>
                    </a:lnTo>
                    <a:lnTo>
                      <a:pt x="13" y="45"/>
                    </a:lnTo>
                    <a:lnTo>
                      <a:pt x="18" y="47"/>
                    </a:lnTo>
                    <a:lnTo>
                      <a:pt x="38" y="47"/>
                    </a:lnTo>
                    <a:lnTo>
                      <a:pt x="38" y="6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2994" name="Freeform 546"/>
              <p:cNvSpPr>
                <a:spLocks/>
              </p:cNvSpPr>
              <p:nvPr/>
            </p:nvSpPr>
            <p:spPr bwMode="auto">
              <a:xfrm>
                <a:off x="4430" y="3587"/>
                <a:ext cx="49" cy="37"/>
              </a:xfrm>
              <a:custGeom>
                <a:avLst/>
                <a:gdLst>
                  <a:gd name="T0" fmla="*/ 43 w 49"/>
                  <a:gd name="T1" fmla="*/ 2 h 37"/>
                  <a:gd name="T2" fmla="*/ 49 w 49"/>
                  <a:gd name="T3" fmla="*/ 0 h 37"/>
                  <a:gd name="T4" fmla="*/ 49 w 49"/>
                  <a:gd name="T5" fmla="*/ 5 h 37"/>
                  <a:gd name="T6" fmla="*/ 49 w 49"/>
                  <a:gd name="T7" fmla="*/ 10 h 37"/>
                  <a:gd name="T8" fmla="*/ 49 w 49"/>
                  <a:gd name="T9" fmla="*/ 16 h 37"/>
                  <a:gd name="T10" fmla="*/ 48 w 49"/>
                  <a:gd name="T11" fmla="*/ 21 h 37"/>
                  <a:gd name="T12" fmla="*/ 47 w 49"/>
                  <a:gd name="T13" fmla="*/ 24 h 37"/>
                  <a:gd name="T14" fmla="*/ 46 w 49"/>
                  <a:gd name="T15" fmla="*/ 26 h 37"/>
                  <a:gd name="T16" fmla="*/ 43 w 49"/>
                  <a:gd name="T17" fmla="*/ 29 h 37"/>
                  <a:gd name="T18" fmla="*/ 38 w 49"/>
                  <a:gd name="T19" fmla="*/ 29 h 37"/>
                  <a:gd name="T20" fmla="*/ 18 w 49"/>
                  <a:gd name="T21" fmla="*/ 29 h 37"/>
                  <a:gd name="T22" fmla="*/ 18 w 49"/>
                  <a:gd name="T23" fmla="*/ 37 h 37"/>
                  <a:gd name="T24" fmla="*/ 12 w 49"/>
                  <a:gd name="T25" fmla="*/ 37 h 37"/>
                  <a:gd name="T26" fmla="*/ 12 w 49"/>
                  <a:gd name="T27" fmla="*/ 29 h 37"/>
                  <a:gd name="T28" fmla="*/ 3 w 49"/>
                  <a:gd name="T29" fmla="*/ 29 h 37"/>
                  <a:gd name="T30" fmla="*/ 0 w 49"/>
                  <a:gd name="T31" fmla="*/ 16 h 37"/>
                  <a:gd name="T32" fmla="*/ 12 w 49"/>
                  <a:gd name="T33" fmla="*/ 16 h 37"/>
                  <a:gd name="T34" fmla="*/ 12 w 49"/>
                  <a:gd name="T35" fmla="*/ 2 h 37"/>
                  <a:gd name="T36" fmla="*/ 18 w 49"/>
                  <a:gd name="T37" fmla="*/ 2 h 37"/>
                  <a:gd name="T38" fmla="*/ 18 w 49"/>
                  <a:gd name="T39" fmla="*/ 16 h 37"/>
                  <a:gd name="T40" fmla="*/ 38 w 49"/>
                  <a:gd name="T41" fmla="*/ 16 h 37"/>
                  <a:gd name="T42" fmla="*/ 41 w 49"/>
                  <a:gd name="T43" fmla="*/ 16 h 37"/>
                  <a:gd name="T44" fmla="*/ 42 w 49"/>
                  <a:gd name="T45" fmla="*/ 13 h 37"/>
                  <a:gd name="T46" fmla="*/ 43 w 49"/>
                  <a:gd name="T47" fmla="*/ 13 h 37"/>
                  <a:gd name="T48" fmla="*/ 43 w 49"/>
                  <a:gd name="T49" fmla="*/ 13 h 37"/>
                  <a:gd name="T50" fmla="*/ 43 w 49"/>
                  <a:gd name="T51" fmla="*/ 10 h 37"/>
                  <a:gd name="T52" fmla="*/ 43 w 49"/>
                  <a:gd name="T53" fmla="*/ 8 h 37"/>
                  <a:gd name="T54" fmla="*/ 43 w 49"/>
                  <a:gd name="T55" fmla="*/ 5 h 37"/>
                  <a:gd name="T56" fmla="*/ 43 w 49"/>
                  <a:gd name="T57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9" h="37">
                    <a:moveTo>
                      <a:pt x="43" y="2"/>
                    </a:moveTo>
                    <a:lnTo>
                      <a:pt x="49" y="0"/>
                    </a:lnTo>
                    <a:lnTo>
                      <a:pt x="49" y="5"/>
                    </a:lnTo>
                    <a:lnTo>
                      <a:pt x="49" y="10"/>
                    </a:lnTo>
                    <a:lnTo>
                      <a:pt x="49" y="16"/>
                    </a:lnTo>
                    <a:lnTo>
                      <a:pt x="48" y="21"/>
                    </a:lnTo>
                    <a:lnTo>
                      <a:pt x="47" y="24"/>
                    </a:lnTo>
                    <a:lnTo>
                      <a:pt x="46" y="26"/>
                    </a:lnTo>
                    <a:lnTo>
                      <a:pt x="43" y="29"/>
                    </a:lnTo>
                    <a:lnTo>
                      <a:pt x="38" y="29"/>
                    </a:lnTo>
                    <a:lnTo>
                      <a:pt x="18" y="29"/>
                    </a:lnTo>
                    <a:lnTo>
                      <a:pt x="18" y="37"/>
                    </a:lnTo>
                    <a:lnTo>
                      <a:pt x="12" y="37"/>
                    </a:lnTo>
                    <a:lnTo>
                      <a:pt x="12" y="29"/>
                    </a:lnTo>
                    <a:lnTo>
                      <a:pt x="3" y="29"/>
                    </a:lnTo>
                    <a:lnTo>
                      <a:pt x="0" y="16"/>
                    </a:lnTo>
                    <a:lnTo>
                      <a:pt x="12" y="16"/>
                    </a:lnTo>
                    <a:lnTo>
                      <a:pt x="12" y="2"/>
                    </a:lnTo>
                    <a:lnTo>
                      <a:pt x="18" y="2"/>
                    </a:lnTo>
                    <a:lnTo>
                      <a:pt x="18" y="16"/>
                    </a:lnTo>
                    <a:lnTo>
                      <a:pt x="38" y="16"/>
                    </a:lnTo>
                    <a:lnTo>
                      <a:pt x="41" y="16"/>
                    </a:lnTo>
                    <a:lnTo>
                      <a:pt x="42" y="13"/>
                    </a:lnTo>
                    <a:lnTo>
                      <a:pt x="43" y="13"/>
                    </a:lnTo>
                    <a:lnTo>
                      <a:pt x="43" y="13"/>
                    </a:lnTo>
                    <a:lnTo>
                      <a:pt x="43" y="10"/>
                    </a:lnTo>
                    <a:lnTo>
                      <a:pt x="43" y="8"/>
                    </a:lnTo>
                    <a:lnTo>
                      <a:pt x="43" y="5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2995" name="Rectangle 547"/>
              <p:cNvSpPr>
                <a:spLocks noChangeArrowheads="1"/>
              </p:cNvSpPr>
              <p:nvPr/>
            </p:nvSpPr>
            <p:spPr bwMode="auto">
              <a:xfrm>
                <a:off x="4428" y="3560"/>
                <a:ext cx="51" cy="14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2996" name="Freeform 548"/>
              <p:cNvSpPr>
                <a:spLocks noEditPoints="1"/>
              </p:cNvSpPr>
              <p:nvPr/>
            </p:nvSpPr>
            <p:spPr bwMode="auto">
              <a:xfrm>
                <a:off x="4441" y="3476"/>
                <a:ext cx="38" cy="71"/>
              </a:xfrm>
              <a:custGeom>
                <a:avLst/>
                <a:gdLst>
                  <a:gd name="T0" fmla="*/ 27 w 38"/>
                  <a:gd name="T1" fmla="*/ 13 h 71"/>
                  <a:gd name="T2" fmla="*/ 27 w 38"/>
                  <a:gd name="T3" fmla="*/ 0 h 71"/>
                  <a:gd name="T4" fmla="*/ 32 w 38"/>
                  <a:gd name="T5" fmla="*/ 5 h 71"/>
                  <a:gd name="T6" fmla="*/ 36 w 38"/>
                  <a:gd name="T7" fmla="*/ 13 h 71"/>
                  <a:gd name="T8" fmla="*/ 37 w 38"/>
                  <a:gd name="T9" fmla="*/ 18 h 71"/>
                  <a:gd name="T10" fmla="*/ 38 w 38"/>
                  <a:gd name="T11" fmla="*/ 26 h 71"/>
                  <a:gd name="T12" fmla="*/ 38 w 38"/>
                  <a:gd name="T13" fmla="*/ 34 h 71"/>
                  <a:gd name="T14" fmla="*/ 38 w 38"/>
                  <a:gd name="T15" fmla="*/ 45 h 71"/>
                  <a:gd name="T16" fmla="*/ 36 w 38"/>
                  <a:gd name="T17" fmla="*/ 55 h 71"/>
                  <a:gd name="T18" fmla="*/ 33 w 38"/>
                  <a:gd name="T19" fmla="*/ 63 h 71"/>
                  <a:gd name="T20" fmla="*/ 30 w 38"/>
                  <a:gd name="T21" fmla="*/ 68 h 71"/>
                  <a:gd name="T22" fmla="*/ 25 w 38"/>
                  <a:gd name="T23" fmla="*/ 71 h 71"/>
                  <a:gd name="T24" fmla="*/ 20 w 38"/>
                  <a:gd name="T25" fmla="*/ 71 h 71"/>
                  <a:gd name="T26" fmla="*/ 13 w 38"/>
                  <a:gd name="T27" fmla="*/ 71 h 71"/>
                  <a:gd name="T28" fmla="*/ 10 w 38"/>
                  <a:gd name="T29" fmla="*/ 68 h 71"/>
                  <a:gd name="T30" fmla="*/ 5 w 38"/>
                  <a:gd name="T31" fmla="*/ 63 h 71"/>
                  <a:gd name="T32" fmla="*/ 2 w 38"/>
                  <a:gd name="T33" fmla="*/ 55 h 71"/>
                  <a:gd name="T34" fmla="*/ 1 w 38"/>
                  <a:gd name="T35" fmla="*/ 45 h 71"/>
                  <a:gd name="T36" fmla="*/ 0 w 38"/>
                  <a:gd name="T37" fmla="*/ 37 h 71"/>
                  <a:gd name="T38" fmla="*/ 1 w 38"/>
                  <a:gd name="T39" fmla="*/ 26 h 71"/>
                  <a:gd name="T40" fmla="*/ 2 w 38"/>
                  <a:gd name="T41" fmla="*/ 18 h 71"/>
                  <a:gd name="T42" fmla="*/ 5 w 38"/>
                  <a:gd name="T43" fmla="*/ 10 h 71"/>
                  <a:gd name="T44" fmla="*/ 8 w 38"/>
                  <a:gd name="T45" fmla="*/ 5 h 71"/>
                  <a:gd name="T46" fmla="*/ 13 w 38"/>
                  <a:gd name="T47" fmla="*/ 2 h 71"/>
                  <a:gd name="T48" fmla="*/ 20 w 38"/>
                  <a:gd name="T49" fmla="*/ 0 h 71"/>
                  <a:gd name="T50" fmla="*/ 20 w 38"/>
                  <a:gd name="T51" fmla="*/ 0 h 71"/>
                  <a:gd name="T52" fmla="*/ 21 w 38"/>
                  <a:gd name="T53" fmla="*/ 0 h 71"/>
                  <a:gd name="T54" fmla="*/ 21 w 38"/>
                  <a:gd name="T55" fmla="*/ 58 h 71"/>
                  <a:gd name="T56" fmla="*/ 25 w 38"/>
                  <a:gd name="T57" fmla="*/ 58 h 71"/>
                  <a:gd name="T58" fmla="*/ 27 w 38"/>
                  <a:gd name="T59" fmla="*/ 55 h 71"/>
                  <a:gd name="T60" fmla="*/ 30 w 38"/>
                  <a:gd name="T61" fmla="*/ 50 h 71"/>
                  <a:gd name="T62" fmla="*/ 32 w 38"/>
                  <a:gd name="T63" fmla="*/ 45 h 71"/>
                  <a:gd name="T64" fmla="*/ 32 w 38"/>
                  <a:gd name="T65" fmla="*/ 34 h 71"/>
                  <a:gd name="T66" fmla="*/ 32 w 38"/>
                  <a:gd name="T67" fmla="*/ 29 h 71"/>
                  <a:gd name="T68" fmla="*/ 31 w 38"/>
                  <a:gd name="T69" fmla="*/ 23 h 71"/>
                  <a:gd name="T70" fmla="*/ 30 w 38"/>
                  <a:gd name="T71" fmla="*/ 18 h 71"/>
                  <a:gd name="T72" fmla="*/ 27 w 38"/>
                  <a:gd name="T73" fmla="*/ 13 h 71"/>
                  <a:gd name="T74" fmla="*/ 15 w 38"/>
                  <a:gd name="T75" fmla="*/ 58 h 71"/>
                  <a:gd name="T76" fmla="*/ 15 w 38"/>
                  <a:gd name="T77" fmla="*/ 13 h 71"/>
                  <a:gd name="T78" fmla="*/ 11 w 38"/>
                  <a:gd name="T79" fmla="*/ 15 h 71"/>
                  <a:gd name="T80" fmla="*/ 8 w 38"/>
                  <a:gd name="T81" fmla="*/ 18 h 71"/>
                  <a:gd name="T82" fmla="*/ 7 w 38"/>
                  <a:gd name="T83" fmla="*/ 26 h 71"/>
                  <a:gd name="T84" fmla="*/ 6 w 38"/>
                  <a:gd name="T85" fmla="*/ 37 h 71"/>
                  <a:gd name="T86" fmla="*/ 7 w 38"/>
                  <a:gd name="T87" fmla="*/ 45 h 71"/>
                  <a:gd name="T88" fmla="*/ 8 w 38"/>
                  <a:gd name="T89" fmla="*/ 50 h 71"/>
                  <a:gd name="T90" fmla="*/ 11 w 38"/>
                  <a:gd name="T91" fmla="*/ 55 h 71"/>
                  <a:gd name="T92" fmla="*/ 15 w 38"/>
                  <a:gd name="T93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8" h="71">
                    <a:moveTo>
                      <a:pt x="27" y="13"/>
                    </a:moveTo>
                    <a:lnTo>
                      <a:pt x="27" y="0"/>
                    </a:lnTo>
                    <a:lnTo>
                      <a:pt x="32" y="5"/>
                    </a:lnTo>
                    <a:lnTo>
                      <a:pt x="36" y="13"/>
                    </a:lnTo>
                    <a:lnTo>
                      <a:pt x="37" y="18"/>
                    </a:lnTo>
                    <a:lnTo>
                      <a:pt x="38" y="26"/>
                    </a:lnTo>
                    <a:lnTo>
                      <a:pt x="38" y="34"/>
                    </a:lnTo>
                    <a:lnTo>
                      <a:pt x="38" y="45"/>
                    </a:lnTo>
                    <a:lnTo>
                      <a:pt x="36" y="55"/>
                    </a:lnTo>
                    <a:lnTo>
                      <a:pt x="33" y="63"/>
                    </a:lnTo>
                    <a:lnTo>
                      <a:pt x="30" y="68"/>
                    </a:lnTo>
                    <a:lnTo>
                      <a:pt x="25" y="71"/>
                    </a:lnTo>
                    <a:lnTo>
                      <a:pt x="20" y="71"/>
                    </a:lnTo>
                    <a:lnTo>
                      <a:pt x="13" y="71"/>
                    </a:lnTo>
                    <a:lnTo>
                      <a:pt x="10" y="68"/>
                    </a:lnTo>
                    <a:lnTo>
                      <a:pt x="5" y="63"/>
                    </a:lnTo>
                    <a:lnTo>
                      <a:pt x="2" y="55"/>
                    </a:lnTo>
                    <a:lnTo>
                      <a:pt x="1" y="45"/>
                    </a:lnTo>
                    <a:lnTo>
                      <a:pt x="0" y="37"/>
                    </a:lnTo>
                    <a:lnTo>
                      <a:pt x="1" y="26"/>
                    </a:lnTo>
                    <a:lnTo>
                      <a:pt x="2" y="18"/>
                    </a:lnTo>
                    <a:lnTo>
                      <a:pt x="5" y="10"/>
                    </a:lnTo>
                    <a:lnTo>
                      <a:pt x="8" y="5"/>
                    </a:lnTo>
                    <a:lnTo>
                      <a:pt x="13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58"/>
                    </a:lnTo>
                    <a:lnTo>
                      <a:pt x="25" y="58"/>
                    </a:lnTo>
                    <a:lnTo>
                      <a:pt x="27" y="55"/>
                    </a:lnTo>
                    <a:lnTo>
                      <a:pt x="30" y="50"/>
                    </a:lnTo>
                    <a:lnTo>
                      <a:pt x="32" y="45"/>
                    </a:lnTo>
                    <a:lnTo>
                      <a:pt x="32" y="34"/>
                    </a:lnTo>
                    <a:lnTo>
                      <a:pt x="32" y="29"/>
                    </a:lnTo>
                    <a:lnTo>
                      <a:pt x="31" y="23"/>
                    </a:lnTo>
                    <a:lnTo>
                      <a:pt x="30" y="18"/>
                    </a:lnTo>
                    <a:lnTo>
                      <a:pt x="27" y="13"/>
                    </a:lnTo>
                    <a:close/>
                    <a:moveTo>
                      <a:pt x="15" y="58"/>
                    </a:moveTo>
                    <a:lnTo>
                      <a:pt x="15" y="13"/>
                    </a:lnTo>
                    <a:lnTo>
                      <a:pt x="11" y="15"/>
                    </a:lnTo>
                    <a:lnTo>
                      <a:pt x="8" y="18"/>
                    </a:lnTo>
                    <a:lnTo>
                      <a:pt x="7" y="26"/>
                    </a:lnTo>
                    <a:lnTo>
                      <a:pt x="6" y="37"/>
                    </a:lnTo>
                    <a:lnTo>
                      <a:pt x="7" y="45"/>
                    </a:lnTo>
                    <a:lnTo>
                      <a:pt x="8" y="50"/>
                    </a:lnTo>
                    <a:lnTo>
                      <a:pt x="11" y="55"/>
                    </a:lnTo>
                    <a:lnTo>
                      <a:pt x="15" y="5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2997" name="Freeform 549"/>
              <p:cNvSpPr>
                <a:spLocks/>
              </p:cNvSpPr>
              <p:nvPr/>
            </p:nvSpPr>
            <p:spPr bwMode="auto">
              <a:xfrm>
                <a:off x="4428" y="3372"/>
                <a:ext cx="51" cy="40"/>
              </a:xfrm>
              <a:custGeom>
                <a:avLst/>
                <a:gdLst>
                  <a:gd name="T0" fmla="*/ 51 w 51"/>
                  <a:gd name="T1" fmla="*/ 0 h 40"/>
                  <a:gd name="T2" fmla="*/ 51 w 51"/>
                  <a:gd name="T3" fmla="*/ 14 h 40"/>
                  <a:gd name="T4" fmla="*/ 12 w 51"/>
                  <a:gd name="T5" fmla="*/ 14 h 40"/>
                  <a:gd name="T6" fmla="*/ 13 w 51"/>
                  <a:gd name="T7" fmla="*/ 19 h 40"/>
                  <a:gd name="T8" fmla="*/ 15 w 51"/>
                  <a:gd name="T9" fmla="*/ 27 h 40"/>
                  <a:gd name="T10" fmla="*/ 18 w 51"/>
                  <a:gd name="T11" fmla="*/ 32 h 40"/>
                  <a:gd name="T12" fmla="*/ 19 w 51"/>
                  <a:gd name="T13" fmla="*/ 40 h 40"/>
                  <a:gd name="T14" fmla="*/ 13 w 51"/>
                  <a:gd name="T15" fmla="*/ 40 h 40"/>
                  <a:gd name="T16" fmla="*/ 10 w 51"/>
                  <a:gd name="T17" fmla="*/ 29 h 40"/>
                  <a:gd name="T18" fmla="*/ 7 w 51"/>
                  <a:gd name="T19" fmla="*/ 22 h 40"/>
                  <a:gd name="T20" fmla="*/ 3 w 51"/>
                  <a:gd name="T21" fmla="*/ 14 h 40"/>
                  <a:gd name="T22" fmla="*/ 0 w 51"/>
                  <a:gd name="T23" fmla="*/ 8 h 40"/>
                  <a:gd name="T24" fmla="*/ 0 w 51"/>
                  <a:gd name="T25" fmla="*/ 0 h 40"/>
                  <a:gd name="T26" fmla="*/ 51 w 51"/>
                  <a:gd name="T2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40">
                    <a:moveTo>
                      <a:pt x="51" y="0"/>
                    </a:moveTo>
                    <a:lnTo>
                      <a:pt x="51" y="14"/>
                    </a:lnTo>
                    <a:lnTo>
                      <a:pt x="12" y="14"/>
                    </a:lnTo>
                    <a:lnTo>
                      <a:pt x="13" y="19"/>
                    </a:lnTo>
                    <a:lnTo>
                      <a:pt x="15" y="27"/>
                    </a:lnTo>
                    <a:lnTo>
                      <a:pt x="18" y="32"/>
                    </a:lnTo>
                    <a:lnTo>
                      <a:pt x="19" y="40"/>
                    </a:lnTo>
                    <a:lnTo>
                      <a:pt x="13" y="40"/>
                    </a:lnTo>
                    <a:lnTo>
                      <a:pt x="10" y="29"/>
                    </a:lnTo>
                    <a:lnTo>
                      <a:pt x="7" y="22"/>
                    </a:lnTo>
                    <a:lnTo>
                      <a:pt x="3" y="14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2998" name="Freeform 550"/>
              <p:cNvSpPr>
                <a:spLocks/>
              </p:cNvSpPr>
              <p:nvPr/>
            </p:nvSpPr>
            <p:spPr bwMode="auto">
              <a:xfrm>
                <a:off x="4615" y="3806"/>
                <a:ext cx="51" cy="101"/>
              </a:xfrm>
              <a:custGeom>
                <a:avLst/>
                <a:gdLst>
                  <a:gd name="T0" fmla="*/ 51 w 51"/>
                  <a:gd name="T1" fmla="*/ 101 h 101"/>
                  <a:gd name="T2" fmla="*/ 0 w 51"/>
                  <a:gd name="T3" fmla="*/ 101 h 101"/>
                  <a:gd name="T4" fmla="*/ 0 w 51"/>
                  <a:gd name="T5" fmla="*/ 80 h 101"/>
                  <a:gd name="T6" fmla="*/ 34 w 51"/>
                  <a:gd name="T7" fmla="*/ 56 h 101"/>
                  <a:gd name="T8" fmla="*/ 39 w 51"/>
                  <a:gd name="T9" fmla="*/ 53 h 101"/>
                  <a:gd name="T10" fmla="*/ 43 w 51"/>
                  <a:gd name="T11" fmla="*/ 51 h 101"/>
                  <a:gd name="T12" fmla="*/ 39 w 51"/>
                  <a:gd name="T13" fmla="*/ 48 h 101"/>
                  <a:gd name="T14" fmla="*/ 34 w 51"/>
                  <a:gd name="T15" fmla="*/ 45 h 101"/>
                  <a:gd name="T16" fmla="*/ 0 w 51"/>
                  <a:gd name="T17" fmla="*/ 22 h 101"/>
                  <a:gd name="T18" fmla="*/ 0 w 51"/>
                  <a:gd name="T19" fmla="*/ 0 h 101"/>
                  <a:gd name="T20" fmla="*/ 51 w 51"/>
                  <a:gd name="T21" fmla="*/ 0 h 101"/>
                  <a:gd name="T22" fmla="*/ 51 w 51"/>
                  <a:gd name="T23" fmla="*/ 14 h 101"/>
                  <a:gd name="T24" fmla="*/ 7 w 51"/>
                  <a:gd name="T25" fmla="*/ 14 h 101"/>
                  <a:gd name="T26" fmla="*/ 51 w 51"/>
                  <a:gd name="T27" fmla="*/ 43 h 101"/>
                  <a:gd name="T28" fmla="*/ 51 w 51"/>
                  <a:gd name="T29" fmla="*/ 59 h 101"/>
                  <a:gd name="T30" fmla="*/ 7 w 51"/>
                  <a:gd name="T31" fmla="*/ 88 h 101"/>
                  <a:gd name="T32" fmla="*/ 51 w 51"/>
                  <a:gd name="T33" fmla="*/ 88 h 101"/>
                  <a:gd name="T34" fmla="*/ 51 w 51"/>
                  <a:gd name="T3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" h="101">
                    <a:moveTo>
                      <a:pt x="51" y="101"/>
                    </a:moveTo>
                    <a:lnTo>
                      <a:pt x="0" y="101"/>
                    </a:lnTo>
                    <a:lnTo>
                      <a:pt x="0" y="80"/>
                    </a:lnTo>
                    <a:lnTo>
                      <a:pt x="34" y="56"/>
                    </a:lnTo>
                    <a:lnTo>
                      <a:pt x="39" y="53"/>
                    </a:lnTo>
                    <a:lnTo>
                      <a:pt x="43" y="51"/>
                    </a:lnTo>
                    <a:lnTo>
                      <a:pt x="39" y="48"/>
                    </a:lnTo>
                    <a:lnTo>
                      <a:pt x="34" y="45"/>
                    </a:lnTo>
                    <a:lnTo>
                      <a:pt x="0" y="22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1" y="14"/>
                    </a:lnTo>
                    <a:lnTo>
                      <a:pt x="7" y="14"/>
                    </a:lnTo>
                    <a:lnTo>
                      <a:pt x="51" y="43"/>
                    </a:lnTo>
                    <a:lnTo>
                      <a:pt x="51" y="59"/>
                    </a:lnTo>
                    <a:lnTo>
                      <a:pt x="7" y="88"/>
                    </a:lnTo>
                    <a:lnTo>
                      <a:pt x="51" y="88"/>
                    </a:lnTo>
                    <a:lnTo>
                      <a:pt x="51" y="10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2999" name="Freeform 551"/>
              <p:cNvSpPr>
                <a:spLocks noEditPoints="1"/>
              </p:cNvSpPr>
              <p:nvPr/>
            </p:nvSpPr>
            <p:spPr bwMode="auto">
              <a:xfrm>
                <a:off x="4627" y="3719"/>
                <a:ext cx="39" cy="69"/>
              </a:xfrm>
              <a:custGeom>
                <a:avLst/>
                <a:gdLst>
                  <a:gd name="T0" fmla="*/ 36 w 39"/>
                  <a:gd name="T1" fmla="*/ 24 h 69"/>
                  <a:gd name="T2" fmla="*/ 39 w 39"/>
                  <a:gd name="T3" fmla="*/ 37 h 69"/>
                  <a:gd name="T4" fmla="*/ 39 w 39"/>
                  <a:gd name="T5" fmla="*/ 53 h 69"/>
                  <a:gd name="T6" fmla="*/ 36 w 39"/>
                  <a:gd name="T7" fmla="*/ 64 h 69"/>
                  <a:gd name="T8" fmla="*/ 29 w 39"/>
                  <a:gd name="T9" fmla="*/ 69 h 69"/>
                  <a:gd name="T10" fmla="*/ 24 w 39"/>
                  <a:gd name="T11" fmla="*/ 66 h 69"/>
                  <a:gd name="T12" fmla="*/ 20 w 39"/>
                  <a:gd name="T13" fmla="*/ 61 h 69"/>
                  <a:gd name="T14" fmla="*/ 17 w 39"/>
                  <a:gd name="T15" fmla="*/ 53 h 69"/>
                  <a:gd name="T16" fmla="*/ 16 w 39"/>
                  <a:gd name="T17" fmla="*/ 42 h 69"/>
                  <a:gd name="T18" fmla="*/ 15 w 39"/>
                  <a:gd name="T19" fmla="*/ 19 h 69"/>
                  <a:gd name="T20" fmla="*/ 12 w 39"/>
                  <a:gd name="T21" fmla="*/ 19 h 69"/>
                  <a:gd name="T22" fmla="*/ 9 w 39"/>
                  <a:gd name="T23" fmla="*/ 21 h 69"/>
                  <a:gd name="T24" fmla="*/ 6 w 39"/>
                  <a:gd name="T25" fmla="*/ 37 h 69"/>
                  <a:gd name="T26" fmla="*/ 7 w 39"/>
                  <a:gd name="T27" fmla="*/ 48 h 69"/>
                  <a:gd name="T28" fmla="*/ 12 w 39"/>
                  <a:gd name="T29" fmla="*/ 53 h 69"/>
                  <a:gd name="T30" fmla="*/ 7 w 39"/>
                  <a:gd name="T31" fmla="*/ 66 h 69"/>
                  <a:gd name="T32" fmla="*/ 4 w 39"/>
                  <a:gd name="T33" fmla="*/ 58 h 69"/>
                  <a:gd name="T34" fmla="*/ 1 w 39"/>
                  <a:gd name="T35" fmla="*/ 42 h 69"/>
                  <a:gd name="T36" fmla="*/ 0 w 39"/>
                  <a:gd name="T37" fmla="*/ 24 h 69"/>
                  <a:gd name="T38" fmla="*/ 3 w 39"/>
                  <a:gd name="T39" fmla="*/ 11 h 69"/>
                  <a:gd name="T40" fmla="*/ 6 w 39"/>
                  <a:gd name="T41" fmla="*/ 5 h 69"/>
                  <a:gd name="T42" fmla="*/ 11 w 39"/>
                  <a:gd name="T43" fmla="*/ 3 h 69"/>
                  <a:gd name="T44" fmla="*/ 22 w 39"/>
                  <a:gd name="T45" fmla="*/ 3 h 69"/>
                  <a:gd name="T46" fmla="*/ 31 w 39"/>
                  <a:gd name="T47" fmla="*/ 3 h 69"/>
                  <a:gd name="T48" fmla="*/ 36 w 39"/>
                  <a:gd name="T49" fmla="*/ 0 h 69"/>
                  <a:gd name="T50" fmla="*/ 39 w 39"/>
                  <a:gd name="T51" fmla="*/ 13 h 69"/>
                  <a:gd name="T52" fmla="*/ 34 w 39"/>
                  <a:gd name="T53" fmla="*/ 19 h 69"/>
                  <a:gd name="T54" fmla="*/ 21 w 39"/>
                  <a:gd name="T55" fmla="*/ 27 h 69"/>
                  <a:gd name="T56" fmla="*/ 22 w 39"/>
                  <a:gd name="T57" fmla="*/ 45 h 69"/>
                  <a:gd name="T58" fmla="*/ 24 w 39"/>
                  <a:gd name="T59" fmla="*/ 53 h 69"/>
                  <a:gd name="T60" fmla="*/ 26 w 39"/>
                  <a:gd name="T61" fmla="*/ 56 h 69"/>
                  <a:gd name="T62" fmla="*/ 30 w 39"/>
                  <a:gd name="T63" fmla="*/ 56 h 69"/>
                  <a:gd name="T64" fmla="*/ 32 w 39"/>
                  <a:gd name="T65" fmla="*/ 48 h 69"/>
                  <a:gd name="T66" fmla="*/ 32 w 39"/>
                  <a:gd name="T67" fmla="*/ 35 h 69"/>
                  <a:gd name="T68" fmla="*/ 30 w 39"/>
                  <a:gd name="T69" fmla="*/ 24 h 69"/>
                  <a:gd name="T70" fmla="*/ 25 w 39"/>
                  <a:gd name="T71" fmla="*/ 19 h 69"/>
                  <a:gd name="T72" fmla="*/ 20 w 39"/>
                  <a:gd name="T73" fmla="*/ 1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9" h="69">
                    <a:moveTo>
                      <a:pt x="34" y="19"/>
                    </a:moveTo>
                    <a:lnTo>
                      <a:pt x="36" y="24"/>
                    </a:lnTo>
                    <a:lnTo>
                      <a:pt x="37" y="32"/>
                    </a:lnTo>
                    <a:lnTo>
                      <a:pt x="39" y="37"/>
                    </a:lnTo>
                    <a:lnTo>
                      <a:pt x="39" y="45"/>
                    </a:lnTo>
                    <a:lnTo>
                      <a:pt x="39" y="53"/>
                    </a:lnTo>
                    <a:lnTo>
                      <a:pt x="37" y="58"/>
                    </a:lnTo>
                    <a:lnTo>
                      <a:pt x="36" y="64"/>
                    </a:lnTo>
                    <a:lnTo>
                      <a:pt x="32" y="69"/>
                    </a:lnTo>
                    <a:lnTo>
                      <a:pt x="29" y="69"/>
                    </a:lnTo>
                    <a:lnTo>
                      <a:pt x="26" y="69"/>
                    </a:lnTo>
                    <a:lnTo>
                      <a:pt x="24" y="66"/>
                    </a:lnTo>
                    <a:lnTo>
                      <a:pt x="21" y="64"/>
                    </a:lnTo>
                    <a:lnTo>
                      <a:pt x="20" y="61"/>
                    </a:lnTo>
                    <a:lnTo>
                      <a:pt x="19" y="56"/>
                    </a:lnTo>
                    <a:lnTo>
                      <a:pt x="17" y="53"/>
                    </a:lnTo>
                    <a:lnTo>
                      <a:pt x="17" y="48"/>
                    </a:lnTo>
                    <a:lnTo>
                      <a:pt x="16" y="42"/>
                    </a:lnTo>
                    <a:lnTo>
                      <a:pt x="15" y="29"/>
                    </a:lnTo>
                    <a:lnTo>
                      <a:pt x="15" y="19"/>
                    </a:lnTo>
                    <a:lnTo>
                      <a:pt x="14" y="19"/>
                    </a:lnTo>
                    <a:lnTo>
                      <a:pt x="12" y="19"/>
                    </a:lnTo>
                    <a:lnTo>
                      <a:pt x="10" y="21"/>
                    </a:lnTo>
                    <a:lnTo>
                      <a:pt x="9" y="21"/>
                    </a:lnTo>
                    <a:lnTo>
                      <a:pt x="6" y="29"/>
                    </a:lnTo>
                    <a:lnTo>
                      <a:pt x="6" y="37"/>
                    </a:lnTo>
                    <a:lnTo>
                      <a:pt x="6" y="42"/>
                    </a:lnTo>
                    <a:lnTo>
                      <a:pt x="7" y="48"/>
                    </a:lnTo>
                    <a:lnTo>
                      <a:pt x="10" y="50"/>
                    </a:lnTo>
                    <a:lnTo>
                      <a:pt x="12" y="53"/>
                    </a:lnTo>
                    <a:lnTo>
                      <a:pt x="11" y="69"/>
                    </a:lnTo>
                    <a:lnTo>
                      <a:pt x="7" y="66"/>
                    </a:lnTo>
                    <a:lnTo>
                      <a:pt x="5" y="61"/>
                    </a:lnTo>
                    <a:lnTo>
                      <a:pt x="4" y="58"/>
                    </a:lnTo>
                    <a:lnTo>
                      <a:pt x="1" y="50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6" y="5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22" y="3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39" y="13"/>
                    </a:lnTo>
                    <a:lnTo>
                      <a:pt x="36" y="16"/>
                    </a:lnTo>
                    <a:lnTo>
                      <a:pt x="34" y="19"/>
                    </a:lnTo>
                    <a:close/>
                    <a:moveTo>
                      <a:pt x="20" y="19"/>
                    </a:moveTo>
                    <a:lnTo>
                      <a:pt x="21" y="27"/>
                    </a:lnTo>
                    <a:lnTo>
                      <a:pt x="22" y="40"/>
                    </a:lnTo>
                    <a:lnTo>
                      <a:pt x="22" y="45"/>
                    </a:lnTo>
                    <a:lnTo>
                      <a:pt x="24" y="48"/>
                    </a:lnTo>
                    <a:lnTo>
                      <a:pt x="24" y="53"/>
                    </a:lnTo>
                    <a:lnTo>
                      <a:pt x="25" y="53"/>
                    </a:lnTo>
                    <a:lnTo>
                      <a:pt x="26" y="56"/>
                    </a:lnTo>
                    <a:lnTo>
                      <a:pt x="27" y="56"/>
                    </a:lnTo>
                    <a:lnTo>
                      <a:pt x="30" y="56"/>
                    </a:lnTo>
                    <a:lnTo>
                      <a:pt x="31" y="53"/>
                    </a:lnTo>
                    <a:lnTo>
                      <a:pt x="32" y="48"/>
                    </a:lnTo>
                    <a:lnTo>
                      <a:pt x="32" y="42"/>
                    </a:lnTo>
                    <a:lnTo>
                      <a:pt x="32" y="35"/>
                    </a:lnTo>
                    <a:lnTo>
                      <a:pt x="31" y="29"/>
                    </a:lnTo>
                    <a:lnTo>
                      <a:pt x="30" y="24"/>
                    </a:lnTo>
                    <a:lnTo>
                      <a:pt x="27" y="21"/>
                    </a:lnTo>
                    <a:lnTo>
                      <a:pt x="25" y="19"/>
                    </a:lnTo>
                    <a:lnTo>
                      <a:pt x="22" y="19"/>
                    </a:lnTo>
                    <a:lnTo>
                      <a:pt x="2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00" name="Freeform 552"/>
              <p:cNvSpPr>
                <a:spLocks/>
              </p:cNvSpPr>
              <p:nvPr/>
            </p:nvSpPr>
            <p:spPr bwMode="auto">
              <a:xfrm>
                <a:off x="4627" y="3640"/>
                <a:ext cx="39" cy="61"/>
              </a:xfrm>
              <a:custGeom>
                <a:avLst/>
                <a:gdLst>
                  <a:gd name="T0" fmla="*/ 39 w 39"/>
                  <a:gd name="T1" fmla="*/ 61 h 61"/>
                  <a:gd name="T2" fmla="*/ 1 w 39"/>
                  <a:gd name="T3" fmla="*/ 61 h 61"/>
                  <a:gd name="T4" fmla="*/ 1 w 39"/>
                  <a:gd name="T5" fmla="*/ 47 h 61"/>
                  <a:gd name="T6" fmla="*/ 6 w 39"/>
                  <a:gd name="T7" fmla="*/ 47 h 61"/>
                  <a:gd name="T8" fmla="*/ 3 w 39"/>
                  <a:gd name="T9" fmla="*/ 39 h 61"/>
                  <a:gd name="T10" fmla="*/ 1 w 39"/>
                  <a:gd name="T11" fmla="*/ 34 h 61"/>
                  <a:gd name="T12" fmla="*/ 0 w 39"/>
                  <a:gd name="T13" fmla="*/ 24 h 61"/>
                  <a:gd name="T14" fmla="*/ 1 w 39"/>
                  <a:gd name="T15" fmla="*/ 18 h 61"/>
                  <a:gd name="T16" fmla="*/ 1 w 39"/>
                  <a:gd name="T17" fmla="*/ 13 h 61"/>
                  <a:gd name="T18" fmla="*/ 3 w 39"/>
                  <a:gd name="T19" fmla="*/ 8 h 61"/>
                  <a:gd name="T20" fmla="*/ 5 w 39"/>
                  <a:gd name="T21" fmla="*/ 5 h 61"/>
                  <a:gd name="T22" fmla="*/ 6 w 39"/>
                  <a:gd name="T23" fmla="*/ 2 h 61"/>
                  <a:gd name="T24" fmla="*/ 9 w 39"/>
                  <a:gd name="T25" fmla="*/ 0 h 61"/>
                  <a:gd name="T26" fmla="*/ 11 w 39"/>
                  <a:gd name="T27" fmla="*/ 0 h 61"/>
                  <a:gd name="T28" fmla="*/ 15 w 39"/>
                  <a:gd name="T29" fmla="*/ 0 h 61"/>
                  <a:gd name="T30" fmla="*/ 39 w 39"/>
                  <a:gd name="T31" fmla="*/ 0 h 61"/>
                  <a:gd name="T32" fmla="*/ 39 w 39"/>
                  <a:gd name="T33" fmla="*/ 13 h 61"/>
                  <a:gd name="T34" fmla="*/ 16 w 39"/>
                  <a:gd name="T35" fmla="*/ 13 h 61"/>
                  <a:gd name="T36" fmla="*/ 12 w 39"/>
                  <a:gd name="T37" fmla="*/ 13 h 61"/>
                  <a:gd name="T38" fmla="*/ 10 w 39"/>
                  <a:gd name="T39" fmla="*/ 16 h 61"/>
                  <a:gd name="T40" fmla="*/ 9 w 39"/>
                  <a:gd name="T41" fmla="*/ 16 h 61"/>
                  <a:gd name="T42" fmla="*/ 7 w 39"/>
                  <a:gd name="T43" fmla="*/ 21 h 61"/>
                  <a:gd name="T44" fmla="*/ 6 w 39"/>
                  <a:gd name="T45" fmla="*/ 24 h 61"/>
                  <a:gd name="T46" fmla="*/ 6 w 39"/>
                  <a:gd name="T47" fmla="*/ 29 h 61"/>
                  <a:gd name="T48" fmla="*/ 7 w 39"/>
                  <a:gd name="T49" fmla="*/ 34 h 61"/>
                  <a:gd name="T50" fmla="*/ 9 w 39"/>
                  <a:gd name="T51" fmla="*/ 42 h 61"/>
                  <a:gd name="T52" fmla="*/ 11 w 39"/>
                  <a:gd name="T53" fmla="*/ 45 h 61"/>
                  <a:gd name="T54" fmla="*/ 14 w 39"/>
                  <a:gd name="T55" fmla="*/ 45 h 61"/>
                  <a:gd name="T56" fmla="*/ 19 w 39"/>
                  <a:gd name="T57" fmla="*/ 47 h 61"/>
                  <a:gd name="T58" fmla="*/ 39 w 39"/>
                  <a:gd name="T59" fmla="*/ 47 h 61"/>
                  <a:gd name="T60" fmla="*/ 39 w 39"/>
                  <a:gd name="T6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" h="61">
                    <a:moveTo>
                      <a:pt x="39" y="61"/>
                    </a:moveTo>
                    <a:lnTo>
                      <a:pt x="1" y="61"/>
                    </a:lnTo>
                    <a:lnTo>
                      <a:pt x="1" y="47"/>
                    </a:lnTo>
                    <a:lnTo>
                      <a:pt x="6" y="47"/>
                    </a:lnTo>
                    <a:lnTo>
                      <a:pt x="3" y="39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1" y="13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39" y="0"/>
                    </a:lnTo>
                    <a:lnTo>
                      <a:pt x="39" y="13"/>
                    </a:lnTo>
                    <a:lnTo>
                      <a:pt x="16" y="13"/>
                    </a:lnTo>
                    <a:lnTo>
                      <a:pt x="12" y="13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7" y="21"/>
                    </a:lnTo>
                    <a:lnTo>
                      <a:pt x="6" y="24"/>
                    </a:lnTo>
                    <a:lnTo>
                      <a:pt x="6" y="29"/>
                    </a:lnTo>
                    <a:lnTo>
                      <a:pt x="7" y="34"/>
                    </a:lnTo>
                    <a:lnTo>
                      <a:pt x="9" y="42"/>
                    </a:lnTo>
                    <a:lnTo>
                      <a:pt x="11" y="45"/>
                    </a:lnTo>
                    <a:lnTo>
                      <a:pt x="14" y="45"/>
                    </a:lnTo>
                    <a:lnTo>
                      <a:pt x="19" y="47"/>
                    </a:lnTo>
                    <a:lnTo>
                      <a:pt x="39" y="47"/>
                    </a:lnTo>
                    <a:lnTo>
                      <a:pt x="39" y="6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01" name="Freeform 553"/>
              <p:cNvSpPr>
                <a:spLocks/>
              </p:cNvSpPr>
              <p:nvPr/>
            </p:nvSpPr>
            <p:spPr bwMode="auto">
              <a:xfrm>
                <a:off x="4616" y="3587"/>
                <a:ext cx="50" cy="37"/>
              </a:xfrm>
              <a:custGeom>
                <a:avLst/>
                <a:gdLst>
                  <a:gd name="T0" fmla="*/ 43 w 50"/>
                  <a:gd name="T1" fmla="*/ 2 h 37"/>
                  <a:gd name="T2" fmla="*/ 50 w 50"/>
                  <a:gd name="T3" fmla="*/ 0 h 37"/>
                  <a:gd name="T4" fmla="*/ 50 w 50"/>
                  <a:gd name="T5" fmla="*/ 5 h 37"/>
                  <a:gd name="T6" fmla="*/ 50 w 50"/>
                  <a:gd name="T7" fmla="*/ 10 h 37"/>
                  <a:gd name="T8" fmla="*/ 50 w 50"/>
                  <a:gd name="T9" fmla="*/ 16 h 37"/>
                  <a:gd name="T10" fmla="*/ 48 w 50"/>
                  <a:gd name="T11" fmla="*/ 21 h 37"/>
                  <a:gd name="T12" fmla="*/ 47 w 50"/>
                  <a:gd name="T13" fmla="*/ 24 h 37"/>
                  <a:gd name="T14" fmla="*/ 46 w 50"/>
                  <a:gd name="T15" fmla="*/ 26 h 37"/>
                  <a:gd name="T16" fmla="*/ 43 w 50"/>
                  <a:gd name="T17" fmla="*/ 29 h 37"/>
                  <a:gd name="T18" fmla="*/ 38 w 50"/>
                  <a:gd name="T19" fmla="*/ 29 h 37"/>
                  <a:gd name="T20" fmla="*/ 18 w 50"/>
                  <a:gd name="T21" fmla="*/ 29 h 37"/>
                  <a:gd name="T22" fmla="*/ 18 w 50"/>
                  <a:gd name="T23" fmla="*/ 37 h 37"/>
                  <a:gd name="T24" fmla="*/ 12 w 50"/>
                  <a:gd name="T25" fmla="*/ 37 h 37"/>
                  <a:gd name="T26" fmla="*/ 12 w 50"/>
                  <a:gd name="T27" fmla="*/ 29 h 37"/>
                  <a:gd name="T28" fmla="*/ 4 w 50"/>
                  <a:gd name="T29" fmla="*/ 29 h 37"/>
                  <a:gd name="T30" fmla="*/ 0 w 50"/>
                  <a:gd name="T31" fmla="*/ 16 h 37"/>
                  <a:gd name="T32" fmla="*/ 12 w 50"/>
                  <a:gd name="T33" fmla="*/ 16 h 37"/>
                  <a:gd name="T34" fmla="*/ 12 w 50"/>
                  <a:gd name="T35" fmla="*/ 2 h 37"/>
                  <a:gd name="T36" fmla="*/ 18 w 50"/>
                  <a:gd name="T37" fmla="*/ 2 h 37"/>
                  <a:gd name="T38" fmla="*/ 18 w 50"/>
                  <a:gd name="T39" fmla="*/ 16 h 37"/>
                  <a:gd name="T40" fmla="*/ 38 w 50"/>
                  <a:gd name="T41" fmla="*/ 16 h 37"/>
                  <a:gd name="T42" fmla="*/ 41 w 50"/>
                  <a:gd name="T43" fmla="*/ 16 h 37"/>
                  <a:gd name="T44" fmla="*/ 42 w 50"/>
                  <a:gd name="T45" fmla="*/ 13 h 37"/>
                  <a:gd name="T46" fmla="*/ 43 w 50"/>
                  <a:gd name="T47" fmla="*/ 13 h 37"/>
                  <a:gd name="T48" fmla="*/ 43 w 50"/>
                  <a:gd name="T49" fmla="*/ 13 h 37"/>
                  <a:gd name="T50" fmla="*/ 43 w 50"/>
                  <a:gd name="T51" fmla="*/ 10 h 37"/>
                  <a:gd name="T52" fmla="*/ 43 w 50"/>
                  <a:gd name="T53" fmla="*/ 8 h 37"/>
                  <a:gd name="T54" fmla="*/ 43 w 50"/>
                  <a:gd name="T55" fmla="*/ 5 h 37"/>
                  <a:gd name="T56" fmla="*/ 43 w 50"/>
                  <a:gd name="T57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0" h="37">
                    <a:moveTo>
                      <a:pt x="43" y="2"/>
                    </a:moveTo>
                    <a:lnTo>
                      <a:pt x="50" y="0"/>
                    </a:lnTo>
                    <a:lnTo>
                      <a:pt x="50" y="5"/>
                    </a:lnTo>
                    <a:lnTo>
                      <a:pt x="50" y="10"/>
                    </a:lnTo>
                    <a:lnTo>
                      <a:pt x="50" y="16"/>
                    </a:lnTo>
                    <a:lnTo>
                      <a:pt x="48" y="21"/>
                    </a:lnTo>
                    <a:lnTo>
                      <a:pt x="47" y="24"/>
                    </a:lnTo>
                    <a:lnTo>
                      <a:pt x="46" y="26"/>
                    </a:lnTo>
                    <a:lnTo>
                      <a:pt x="43" y="29"/>
                    </a:lnTo>
                    <a:lnTo>
                      <a:pt x="38" y="29"/>
                    </a:lnTo>
                    <a:lnTo>
                      <a:pt x="18" y="29"/>
                    </a:lnTo>
                    <a:lnTo>
                      <a:pt x="18" y="37"/>
                    </a:lnTo>
                    <a:lnTo>
                      <a:pt x="12" y="37"/>
                    </a:lnTo>
                    <a:lnTo>
                      <a:pt x="12" y="29"/>
                    </a:lnTo>
                    <a:lnTo>
                      <a:pt x="4" y="29"/>
                    </a:lnTo>
                    <a:lnTo>
                      <a:pt x="0" y="16"/>
                    </a:lnTo>
                    <a:lnTo>
                      <a:pt x="12" y="16"/>
                    </a:lnTo>
                    <a:lnTo>
                      <a:pt x="12" y="2"/>
                    </a:lnTo>
                    <a:lnTo>
                      <a:pt x="18" y="2"/>
                    </a:lnTo>
                    <a:lnTo>
                      <a:pt x="18" y="16"/>
                    </a:lnTo>
                    <a:lnTo>
                      <a:pt x="38" y="16"/>
                    </a:lnTo>
                    <a:lnTo>
                      <a:pt x="41" y="16"/>
                    </a:lnTo>
                    <a:lnTo>
                      <a:pt x="42" y="13"/>
                    </a:lnTo>
                    <a:lnTo>
                      <a:pt x="43" y="13"/>
                    </a:lnTo>
                    <a:lnTo>
                      <a:pt x="43" y="13"/>
                    </a:lnTo>
                    <a:lnTo>
                      <a:pt x="43" y="10"/>
                    </a:lnTo>
                    <a:lnTo>
                      <a:pt x="43" y="8"/>
                    </a:lnTo>
                    <a:lnTo>
                      <a:pt x="43" y="5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02" name="Rectangle 554"/>
              <p:cNvSpPr>
                <a:spLocks noChangeArrowheads="1"/>
              </p:cNvSpPr>
              <p:nvPr/>
            </p:nvSpPr>
            <p:spPr bwMode="auto">
              <a:xfrm>
                <a:off x="4615" y="3560"/>
                <a:ext cx="51" cy="14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03" name="Freeform 555"/>
              <p:cNvSpPr>
                <a:spLocks noEditPoints="1"/>
              </p:cNvSpPr>
              <p:nvPr/>
            </p:nvSpPr>
            <p:spPr bwMode="auto">
              <a:xfrm>
                <a:off x="4627" y="3476"/>
                <a:ext cx="39" cy="71"/>
              </a:xfrm>
              <a:custGeom>
                <a:avLst/>
                <a:gdLst>
                  <a:gd name="T0" fmla="*/ 27 w 39"/>
                  <a:gd name="T1" fmla="*/ 13 h 71"/>
                  <a:gd name="T2" fmla="*/ 27 w 39"/>
                  <a:gd name="T3" fmla="*/ 0 h 71"/>
                  <a:gd name="T4" fmla="*/ 32 w 39"/>
                  <a:gd name="T5" fmla="*/ 5 h 71"/>
                  <a:gd name="T6" fmla="*/ 36 w 39"/>
                  <a:gd name="T7" fmla="*/ 13 h 71"/>
                  <a:gd name="T8" fmla="*/ 37 w 39"/>
                  <a:gd name="T9" fmla="*/ 18 h 71"/>
                  <a:gd name="T10" fmla="*/ 39 w 39"/>
                  <a:gd name="T11" fmla="*/ 26 h 71"/>
                  <a:gd name="T12" fmla="*/ 39 w 39"/>
                  <a:gd name="T13" fmla="*/ 34 h 71"/>
                  <a:gd name="T14" fmla="*/ 39 w 39"/>
                  <a:gd name="T15" fmla="*/ 45 h 71"/>
                  <a:gd name="T16" fmla="*/ 36 w 39"/>
                  <a:gd name="T17" fmla="*/ 55 h 71"/>
                  <a:gd name="T18" fmla="*/ 34 w 39"/>
                  <a:gd name="T19" fmla="*/ 63 h 71"/>
                  <a:gd name="T20" fmla="*/ 30 w 39"/>
                  <a:gd name="T21" fmla="*/ 68 h 71"/>
                  <a:gd name="T22" fmla="*/ 25 w 39"/>
                  <a:gd name="T23" fmla="*/ 71 h 71"/>
                  <a:gd name="T24" fmla="*/ 20 w 39"/>
                  <a:gd name="T25" fmla="*/ 71 h 71"/>
                  <a:gd name="T26" fmla="*/ 14 w 39"/>
                  <a:gd name="T27" fmla="*/ 71 h 71"/>
                  <a:gd name="T28" fmla="*/ 10 w 39"/>
                  <a:gd name="T29" fmla="*/ 68 h 71"/>
                  <a:gd name="T30" fmla="*/ 5 w 39"/>
                  <a:gd name="T31" fmla="*/ 63 h 71"/>
                  <a:gd name="T32" fmla="*/ 3 w 39"/>
                  <a:gd name="T33" fmla="*/ 55 h 71"/>
                  <a:gd name="T34" fmla="*/ 1 w 39"/>
                  <a:gd name="T35" fmla="*/ 45 h 71"/>
                  <a:gd name="T36" fmla="*/ 0 w 39"/>
                  <a:gd name="T37" fmla="*/ 37 h 71"/>
                  <a:gd name="T38" fmla="*/ 1 w 39"/>
                  <a:gd name="T39" fmla="*/ 26 h 71"/>
                  <a:gd name="T40" fmla="*/ 3 w 39"/>
                  <a:gd name="T41" fmla="*/ 18 h 71"/>
                  <a:gd name="T42" fmla="*/ 5 w 39"/>
                  <a:gd name="T43" fmla="*/ 10 h 71"/>
                  <a:gd name="T44" fmla="*/ 9 w 39"/>
                  <a:gd name="T45" fmla="*/ 5 h 71"/>
                  <a:gd name="T46" fmla="*/ 14 w 39"/>
                  <a:gd name="T47" fmla="*/ 2 h 71"/>
                  <a:gd name="T48" fmla="*/ 20 w 39"/>
                  <a:gd name="T49" fmla="*/ 0 h 71"/>
                  <a:gd name="T50" fmla="*/ 20 w 39"/>
                  <a:gd name="T51" fmla="*/ 0 h 71"/>
                  <a:gd name="T52" fmla="*/ 21 w 39"/>
                  <a:gd name="T53" fmla="*/ 0 h 71"/>
                  <a:gd name="T54" fmla="*/ 21 w 39"/>
                  <a:gd name="T55" fmla="*/ 58 h 71"/>
                  <a:gd name="T56" fmla="*/ 25 w 39"/>
                  <a:gd name="T57" fmla="*/ 58 h 71"/>
                  <a:gd name="T58" fmla="*/ 27 w 39"/>
                  <a:gd name="T59" fmla="*/ 55 h 71"/>
                  <a:gd name="T60" fmla="*/ 30 w 39"/>
                  <a:gd name="T61" fmla="*/ 50 h 71"/>
                  <a:gd name="T62" fmla="*/ 32 w 39"/>
                  <a:gd name="T63" fmla="*/ 45 h 71"/>
                  <a:gd name="T64" fmla="*/ 32 w 39"/>
                  <a:gd name="T65" fmla="*/ 34 h 71"/>
                  <a:gd name="T66" fmla="*/ 32 w 39"/>
                  <a:gd name="T67" fmla="*/ 29 h 71"/>
                  <a:gd name="T68" fmla="*/ 31 w 39"/>
                  <a:gd name="T69" fmla="*/ 23 h 71"/>
                  <a:gd name="T70" fmla="*/ 30 w 39"/>
                  <a:gd name="T71" fmla="*/ 18 h 71"/>
                  <a:gd name="T72" fmla="*/ 27 w 39"/>
                  <a:gd name="T73" fmla="*/ 13 h 71"/>
                  <a:gd name="T74" fmla="*/ 15 w 39"/>
                  <a:gd name="T75" fmla="*/ 58 h 71"/>
                  <a:gd name="T76" fmla="*/ 15 w 39"/>
                  <a:gd name="T77" fmla="*/ 13 h 71"/>
                  <a:gd name="T78" fmla="*/ 11 w 39"/>
                  <a:gd name="T79" fmla="*/ 15 h 71"/>
                  <a:gd name="T80" fmla="*/ 9 w 39"/>
                  <a:gd name="T81" fmla="*/ 18 h 71"/>
                  <a:gd name="T82" fmla="*/ 7 w 39"/>
                  <a:gd name="T83" fmla="*/ 26 h 71"/>
                  <a:gd name="T84" fmla="*/ 6 w 39"/>
                  <a:gd name="T85" fmla="*/ 37 h 71"/>
                  <a:gd name="T86" fmla="*/ 7 w 39"/>
                  <a:gd name="T87" fmla="*/ 45 h 71"/>
                  <a:gd name="T88" fmla="*/ 9 w 39"/>
                  <a:gd name="T89" fmla="*/ 50 h 71"/>
                  <a:gd name="T90" fmla="*/ 11 w 39"/>
                  <a:gd name="T91" fmla="*/ 55 h 71"/>
                  <a:gd name="T92" fmla="*/ 15 w 39"/>
                  <a:gd name="T93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9" h="71">
                    <a:moveTo>
                      <a:pt x="27" y="13"/>
                    </a:moveTo>
                    <a:lnTo>
                      <a:pt x="27" y="0"/>
                    </a:lnTo>
                    <a:lnTo>
                      <a:pt x="32" y="5"/>
                    </a:lnTo>
                    <a:lnTo>
                      <a:pt x="36" y="13"/>
                    </a:lnTo>
                    <a:lnTo>
                      <a:pt x="37" y="18"/>
                    </a:lnTo>
                    <a:lnTo>
                      <a:pt x="39" y="26"/>
                    </a:lnTo>
                    <a:lnTo>
                      <a:pt x="39" y="34"/>
                    </a:lnTo>
                    <a:lnTo>
                      <a:pt x="39" y="45"/>
                    </a:lnTo>
                    <a:lnTo>
                      <a:pt x="36" y="55"/>
                    </a:lnTo>
                    <a:lnTo>
                      <a:pt x="34" y="63"/>
                    </a:lnTo>
                    <a:lnTo>
                      <a:pt x="30" y="68"/>
                    </a:lnTo>
                    <a:lnTo>
                      <a:pt x="25" y="71"/>
                    </a:lnTo>
                    <a:lnTo>
                      <a:pt x="20" y="71"/>
                    </a:lnTo>
                    <a:lnTo>
                      <a:pt x="14" y="71"/>
                    </a:lnTo>
                    <a:lnTo>
                      <a:pt x="10" y="68"/>
                    </a:lnTo>
                    <a:lnTo>
                      <a:pt x="5" y="63"/>
                    </a:lnTo>
                    <a:lnTo>
                      <a:pt x="3" y="55"/>
                    </a:lnTo>
                    <a:lnTo>
                      <a:pt x="1" y="45"/>
                    </a:lnTo>
                    <a:lnTo>
                      <a:pt x="0" y="37"/>
                    </a:lnTo>
                    <a:lnTo>
                      <a:pt x="1" y="26"/>
                    </a:lnTo>
                    <a:lnTo>
                      <a:pt x="3" y="18"/>
                    </a:lnTo>
                    <a:lnTo>
                      <a:pt x="5" y="10"/>
                    </a:lnTo>
                    <a:lnTo>
                      <a:pt x="9" y="5"/>
                    </a:lnTo>
                    <a:lnTo>
                      <a:pt x="14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58"/>
                    </a:lnTo>
                    <a:lnTo>
                      <a:pt x="25" y="58"/>
                    </a:lnTo>
                    <a:lnTo>
                      <a:pt x="27" y="55"/>
                    </a:lnTo>
                    <a:lnTo>
                      <a:pt x="30" y="50"/>
                    </a:lnTo>
                    <a:lnTo>
                      <a:pt x="32" y="45"/>
                    </a:lnTo>
                    <a:lnTo>
                      <a:pt x="32" y="34"/>
                    </a:lnTo>
                    <a:lnTo>
                      <a:pt x="32" y="29"/>
                    </a:lnTo>
                    <a:lnTo>
                      <a:pt x="31" y="23"/>
                    </a:lnTo>
                    <a:lnTo>
                      <a:pt x="30" y="18"/>
                    </a:lnTo>
                    <a:lnTo>
                      <a:pt x="27" y="13"/>
                    </a:lnTo>
                    <a:close/>
                    <a:moveTo>
                      <a:pt x="15" y="58"/>
                    </a:moveTo>
                    <a:lnTo>
                      <a:pt x="15" y="13"/>
                    </a:lnTo>
                    <a:lnTo>
                      <a:pt x="11" y="15"/>
                    </a:lnTo>
                    <a:lnTo>
                      <a:pt x="9" y="18"/>
                    </a:lnTo>
                    <a:lnTo>
                      <a:pt x="7" y="26"/>
                    </a:lnTo>
                    <a:lnTo>
                      <a:pt x="6" y="37"/>
                    </a:lnTo>
                    <a:lnTo>
                      <a:pt x="7" y="45"/>
                    </a:lnTo>
                    <a:lnTo>
                      <a:pt x="9" y="50"/>
                    </a:lnTo>
                    <a:lnTo>
                      <a:pt x="11" y="55"/>
                    </a:lnTo>
                    <a:lnTo>
                      <a:pt x="15" y="5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04" name="Freeform 556"/>
              <p:cNvSpPr>
                <a:spLocks/>
              </p:cNvSpPr>
              <p:nvPr/>
            </p:nvSpPr>
            <p:spPr bwMode="auto">
              <a:xfrm>
                <a:off x="4615" y="3351"/>
                <a:ext cx="51" cy="72"/>
              </a:xfrm>
              <a:custGeom>
                <a:avLst/>
                <a:gdLst>
                  <a:gd name="T0" fmla="*/ 43 w 51"/>
                  <a:gd name="T1" fmla="*/ 0 h 72"/>
                  <a:gd name="T2" fmla="*/ 51 w 51"/>
                  <a:gd name="T3" fmla="*/ 0 h 72"/>
                  <a:gd name="T4" fmla="*/ 51 w 51"/>
                  <a:gd name="T5" fmla="*/ 72 h 72"/>
                  <a:gd name="T6" fmla="*/ 48 w 51"/>
                  <a:gd name="T7" fmla="*/ 72 h 72"/>
                  <a:gd name="T8" fmla="*/ 46 w 51"/>
                  <a:gd name="T9" fmla="*/ 69 h 72"/>
                  <a:gd name="T10" fmla="*/ 42 w 51"/>
                  <a:gd name="T11" fmla="*/ 66 h 72"/>
                  <a:gd name="T12" fmla="*/ 38 w 51"/>
                  <a:gd name="T13" fmla="*/ 61 h 72"/>
                  <a:gd name="T14" fmla="*/ 34 w 51"/>
                  <a:gd name="T15" fmla="*/ 56 h 72"/>
                  <a:gd name="T16" fmla="*/ 31 w 51"/>
                  <a:gd name="T17" fmla="*/ 45 h 72"/>
                  <a:gd name="T18" fmla="*/ 27 w 51"/>
                  <a:gd name="T19" fmla="*/ 35 h 72"/>
                  <a:gd name="T20" fmla="*/ 23 w 51"/>
                  <a:gd name="T21" fmla="*/ 27 h 72"/>
                  <a:gd name="T22" fmla="*/ 21 w 51"/>
                  <a:gd name="T23" fmla="*/ 21 h 72"/>
                  <a:gd name="T24" fmla="*/ 17 w 51"/>
                  <a:gd name="T25" fmla="*/ 19 h 72"/>
                  <a:gd name="T26" fmla="*/ 13 w 51"/>
                  <a:gd name="T27" fmla="*/ 16 h 72"/>
                  <a:gd name="T28" fmla="*/ 10 w 51"/>
                  <a:gd name="T29" fmla="*/ 19 h 72"/>
                  <a:gd name="T30" fmla="*/ 7 w 51"/>
                  <a:gd name="T31" fmla="*/ 21 h 72"/>
                  <a:gd name="T32" fmla="*/ 6 w 51"/>
                  <a:gd name="T33" fmla="*/ 27 h 72"/>
                  <a:gd name="T34" fmla="*/ 5 w 51"/>
                  <a:gd name="T35" fmla="*/ 35 h 72"/>
                  <a:gd name="T36" fmla="*/ 6 w 51"/>
                  <a:gd name="T37" fmla="*/ 43 h 72"/>
                  <a:gd name="T38" fmla="*/ 7 w 51"/>
                  <a:gd name="T39" fmla="*/ 50 h 72"/>
                  <a:gd name="T40" fmla="*/ 10 w 51"/>
                  <a:gd name="T41" fmla="*/ 53 h 72"/>
                  <a:gd name="T42" fmla="*/ 13 w 51"/>
                  <a:gd name="T43" fmla="*/ 56 h 72"/>
                  <a:gd name="T44" fmla="*/ 13 w 51"/>
                  <a:gd name="T45" fmla="*/ 69 h 72"/>
                  <a:gd name="T46" fmla="*/ 8 w 51"/>
                  <a:gd name="T47" fmla="*/ 69 h 72"/>
                  <a:gd name="T48" fmla="*/ 6 w 51"/>
                  <a:gd name="T49" fmla="*/ 64 h 72"/>
                  <a:gd name="T50" fmla="*/ 2 w 51"/>
                  <a:gd name="T51" fmla="*/ 58 h 72"/>
                  <a:gd name="T52" fmla="*/ 1 w 51"/>
                  <a:gd name="T53" fmla="*/ 53 h 72"/>
                  <a:gd name="T54" fmla="*/ 0 w 51"/>
                  <a:gd name="T55" fmla="*/ 45 h 72"/>
                  <a:gd name="T56" fmla="*/ 0 w 51"/>
                  <a:gd name="T57" fmla="*/ 35 h 72"/>
                  <a:gd name="T58" fmla="*/ 0 w 51"/>
                  <a:gd name="T59" fmla="*/ 27 h 72"/>
                  <a:gd name="T60" fmla="*/ 1 w 51"/>
                  <a:gd name="T61" fmla="*/ 19 h 72"/>
                  <a:gd name="T62" fmla="*/ 3 w 51"/>
                  <a:gd name="T63" fmla="*/ 11 h 72"/>
                  <a:gd name="T64" fmla="*/ 6 w 51"/>
                  <a:gd name="T65" fmla="*/ 5 h 72"/>
                  <a:gd name="T66" fmla="*/ 10 w 51"/>
                  <a:gd name="T67" fmla="*/ 3 h 72"/>
                  <a:gd name="T68" fmla="*/ 13 w 51"/>
                  <a:gd name="T69" fmla="*/ 3 h 72"/>
                  <a:gd name="T70" fmla="*/ 16 w 51"/>
                  <a:gd name="T71" fmla="*/ 3 h 72"/>
                  <a:gd name="T72" fmla="*/ 19 w 51"/>
                  <a:gd name="T73" fmla="*/ 5 h 72"/>
                  <a:gd name="T74" fmla="*/ 22 w 51"/>
                  <a:gd name="T75" fmla="*/ 8 h 72"/>
                  <a:gd name="T76" fmla="*/ 26 w 51"/>
                  <a:gd name="T77" fmla="*/ 13 h 72"/>
                  <a:gd name="T78" fmla="*/ 28 w 51"/>
                  <a:gd name="T79" fmla="*/ 16 h 72"/>
                  <a:gd name="T80" fmla="*/ 31 w 51"/>
                  <a:gd name="T81" fmla="*/ 24 h 72"/>
                  <a:gd name="T82" fmla="*/ 34 w 51"/>
                  <a:gd name="T83" fmla="*/ 32 h 72"/>
                  <a:gd name="T84" fmla="*/ 37 w 51"/>
                  <a:gd name="T85" fmla="*/ 40 h 72"/>
                  <a:gd name="T86" fmla="*/ 38 w 51"/>
                  <a:gd name="T87" fmla="*/ 45 h 72"/>
                  <a:gd name="T88" fmla="*/ 41 w 51"/>
                  <a:gd name="T89" fmla="*/ 48 h 72"/>
                  <a:gd name="T90" fmla="*/ 42 w 51"/>
                  <a:gd name="T91" fmla="*/ 50 h 72"/>
                  <a:gd name="T92" fmla="*/ 43 w 51"/>
                  <a:gd name="T93" fmla="*/ 53 h 72"/>
                  <a:gd name="T94" fmla="*/ 43 w 51"/>
                  <a:gd name="T95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1" h="72">
                    <a:moveTo>
                      <a:pt x="43" y="0"/>
                    </a:moveTo>
                    <a:lnTo>
                      <a:pt x="51" y="0"/>
                    </a:lnTo>
                    <a:lnTo>
                      <a:pt x="51" y="72"/>
                    </a:lnTo>
                    <a:lnTo>
                      <a:pt x="48" y="72"/>
                    </a:lnTo>
                    <a:lnTo>
                      <a:pt x="46" y="69"/>
                    </a:lnTo>
                    <a:lnTo>
                      <a:pt x="42" y="66"/>
                    </a:lnTo>
                    <a:lnTo>
                      <a:pt x="38" y="61"/>
                    </a:lnTo>
                    <a:lnTo>
                      <a:pt x="34" y="56"/>
                    </a:lnTo>
                    <a:lnTo>
                      <a:pt x="31" y="45"/>
                    </a:lnTo>
                    <a:lnTo>
                      <a:pt x="27" y="35"/>
                    </a:lnTo>
                    <a:lnTo>
                      <a:pt x="23" y="27"/>
                    </a:lnTo>
                    <a:lnTo>
                      <a:pt x="21" y="21"/>
                    </a:lnTo>
                    <a:lnTo>
                      <a:pt x="17" y="19"/>
                    </a:lnTo>
                    <a:lnTo>
                      <a:pt x="13" y="16"/>
                    </a:lnTo>
                    <a:lnTo>
                      <a:pt x="10" y="19"/>
                    </a:lnTo>
                    <a:lnTo>
                      <a:pt x="7" y="21"/>
                    </a:lnTo>
                    <a:lnTo>
                      <a:pt x="6" y="27"/>
                    </a:lnTo>
                    <a:lnTo>
                      <a:pt x="5" y="35"/>
                    </a:lnTo>
                    <a:lnTo>
                      <a:pt x="6" y="43"/>
                    </a:lnTo>
                    <a:lnTo>
                      <a:pt x="7" y="50"/>
                    </a:lnTo>
                    <a:lnTo>
                      <a:pt x="10" y="53"/>
                    </a:lnTo>
                    <a:lnTo>
                      <a:pt x="13" y="56"/>
                    </a:lnTo>
                    <a:lnTo>
                      <a:pt x="13" y="69"/>
                    </a:lnTo>
                    <a:lnTo>
                      <a:pt x="8" y="69"/>
                    </a:lnTo>
                    <a:lnTo>
                      <a:pt x="6" y="64"/>
                    </a:lnTo>
                    <a:lnTo>
                      <a:pt x="2" y="58"/>
                    </a:lnTo>
                    <a:lnTo>
                      <a:pt x="1" y="53"/>
                    </a:lnTo>
                    <a:lnTo>
                      <a:pt x="0" y="45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1" y="19"/>
                    </a:lnTo>
                    <a:lnTo>
                      <a:pt x="3" y="11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9" y="5"/>
                    </a:lnTo>
                    <a:lnTo>
                      <a:pt x="22" y="8"/>
                    </a:lnTo>
                    <a:lnTo>
                      <a:pt x="26" y="13"/>
                    </a:lnTo>
                    <a:lnTo>
                      <a:pt x="28" y="16"/>
                    </a:lnTo>
                    <a:lnTo>
                      <a:pt x="31" y="24"/>
                    </a:lnTo>
                    <a:lnTo>
                      <a:pt x="34" y="32"/>
                    </a:lnTo>
                    <a:lnTo>
                      <a:pt x="37" y="40"/>
                    </a:lnTo>
                    <a:lnTo>
                      <a:pt x="38" y="45"/>
                    </a:lnTo>
                    <a:lnTo>
                      <a:pt x="41" y="48"/>
                    </a:lnTo>
                    <a:lnTo>
                      <a:pt x="42" y="50"/>
                    </a:lnTo>
                    <a:lnTo>
                      <a:pt x="43" y="5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05" name="Freeform 557"/>
              <p:cNvSpPr>
                <a:spLocks/>
              </p:cNvSpPr>
              <p:nvPr/>
            </p:nvSpPr>
            <p:spPr bwMode="auto">
              <a:xfrm>
                <a:off x="4806" y="3806"/>
                <a:ext cx="51" cy="101"/>
              </a:xfrm>
              <a:custGeom>
                <a:avLst/>
                <a:gdLst>
                  <a:gd name="T0" fmla="*/ 51 w 51"/>
                  <a:gd name="T1" fmla="*/ 101 h 101"/>
                  <a:gd name="T2" fmla="*/ 0 w 51"/>
                  <a:gd name="T3" fmla="*/ 101 h 101"/>
                  <a:gd name="T4" fmla="*/ 0 w 51"/>
                  <a:gd name="T5" fmla="*/ 80 h 101"/>
                  <a:gd name="T6" fmla="*/ 35 w 51"/>
                  <a:gd name="T7" fmla="*/ 56 h 101"/>
                  <a:gd name="T8" fmla="*/ 40 w 51"/>
                  <a:gd name="T9" fmla="*/ 53 h 101"/>
                  <a:gd name="T10" fmla="*/ 43 w 51"/>
                  <a:gd name="T11" fmla="*/ 51 h 101"/>
                  <a:gd name="T12" fmla="*/ 40 w 51"/>
                  <a:gd name="T13" fmla="*/ 48 h 101"/>
                  <a:gd name="T14" fmla="*/ 35 w 51"/>
                  <a:gd name="T15" fmla="*/ 45 h 101"/>
                  <a:gd name="T16" fmla="*/ 0 w 51"/>
                  <a:gd name="T17" fmla="*/ 22 h 101"/>
                  <a:gd name="T18" fmla="*/ 0 w 51"/>
                  <a:gd name="T19" fmla="*/ 0 h 101"/>
                  <a:gd name="T20" fmla="*/ 51 w 51"/>
                  <a:gd name="T21" fmla="*/ 0 h 101"/>
                  <a:gd name="T22" fmla="*/ 51 w 51"/>
                  <a:gd name="T23" fmla="*/ 14 h 101"/>
                  <a:gd name="T24" fmla="*/ 7 w 51"/>
                  <a:gd name="T25" fmla="*/ 14 h 101"/>
                  <a:gd name="T26" fmla="*/ 51 w 51"/>
                  <a:gd name="T27" fmla="*/ 43 h 101"/>
                  <a:gd name="T28" fmla="*/ 51 w 51"/>
                  <a:gd name="T29" fmla="*/ 59 h 101"/>
                  <a:gd name="T30" fmla="*/ 7 w 51"/>
                  <a:gd name="T31" fmla="*/ 88 h 101"/>
                  <a:gd name="T32" fmla="*/ 51 w 51"/>
                  <a:gd name="T33" fmla="*/ 88 h 101"/>
                  <a:gd name="T34" fmla="*/ 51 w 51"/>
                  <a:gd name="T3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" h="101">
                    <a:moveTo>
                      <a:pt x="51" y="101"/>
                    </a:moveTo>
                    <a:lnTo>
                      <a:pt x="0" y="101"/>
                    </a:lnTo>
                    <a:lnTo>
                      <a:pt x="0" y="80"/>
                    </a:lnTo>
                    <a:lnTo>
                      <a:pt x="35" y="56"/>
                    </a:lnTo>
                    <a:lnTo>
                      <a:pt x="40" y="53"/>
                    </a:lnTo>
                    <a:lnTo>
                      <a:pt x="43" y="51"/>
                    </a:lnTo>
                    <a:lnTo>
                      <a:pt x="40" y="48"/>
                    </a:lnTo>
                    <a:lnTo>
                      <a:pt x="35" y="45"/>
                    </a:lnTo>
                    <a:lnTo>
                      <a:pt x="0" y="22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1" y="14"/>
                    </a:lnTo>
                    <a:lnTo>
                      <a:pt x="7" y="14"/>
                    </a:lnTo>
                    <a:lnTo>
                      <a:pt x="51" y="43"/>
                    </a:lnTo>
                    <a:lnTo>
                      <a:pt x="51" y="59"/>
                    </a:lnTo>
                    <a:lnTo>
                      <a:pt x="7" y="88"/>
                    </a:lnTo>
                    <a:lnTo>
                      <a:pt x="51" y="88"/>
                    </a:lnTo>
                    <a:lnTo>
                      <a:pt x="51" y="10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06" name="Freeform 558"/>
              <p:cNvSpPr>
                <a:spLocks noEditPoints="1"/>
              </p:cNvSpPr>
              <p:nvPr/>
            </p:nvSpPr>
            <p:spPr bwMode="auto">
              <a:xfrm>
                <a:off x="4818" y="3719"/>
                <a:ext cx="39" cy="69"/>
              </a:xfrm>
              <a:custGeom>
                <a:avLst/>
                <a:gdLst>
                  <a:gd name="T0" fmla="*/ 36 w 39"/>
                  <a:gd name="T1" fmla="*/ 24 h 69"/>
                  <a:gd name="T2" fmla="*/ 39 w 39"/>
                  <a:gd name="T3" fmla="*/ 37 h 69"/>
                  <a:gd name="T4" fmla="*/ 39 w 39"/>
                  <a:gd name="T5" fmla="*/ 53 h 69"/>
                  <a:gd name="T6" fmla="*/ 36 w 39"/>
                  <a:gd name="T7" fmla="*/ 64 h 69"/>
                  <a:gd name="T8" fmla="*/ 29 w 39"/>
                  <a:gd name="T9" fmla="*/ 69 h 69"/>
                  <a:gd name="T10" fmla="*/ 24 w 39"/>
                  <a:gd name="T11" fmla="*/ 66 h 69"/>
                  <a:gd name="T12" fmla="*/ 20 w 39"/>
                  <a:gd name="T13" fmla="*/ 61 h 69"/>
                  <a:gd name="T14" fmla="*/ 18 w 39"/>
                  <a:gd name="T15" fmla="*/ 53 h 69"/>
                  <a:gd name="T16" fmla="*/ 16 w 39"/>
                  <a:gd name="T17" fmla="*/ 42 h 69"/>
                  <a:gd name="T18" fmla="*/ 15 w 39"/>
                  <a:gd name="T19" fmla="*/ 19 h 69"/>
                  <a:gd name="T20" fmla="*/ 13 w 39"/>
                  <a:gd name="T21" fmla="*/ 19 h 69"/>
                  <a:gd name="T22" fmla="*/ 9 w 39"/>
                  <a:gd name="T23" fmla="*/ 21 h 69"/>
                  <a:gd name="T24" fmla="*/ 7 w 39"/>
                  <a:gd name="T25" fmla="*/ 37 h 69"/>
                  <a:gd name="T26" fmla="*/ 8 w 39"/>
                  <a:gd name="T27" fmla="*/ 48 h 69"/>
                  <a:gd name="T28" fmla="*/ 13 w 39"/>
                  <a:gd name="T29" fmla="*/ 53 h 69"/>
                  <a:gd name="T30" fmla="*/ 8 w 39"/>
                  <a:gd name="T31" fmla="*/ 66 h 69"/>
                  <a:gd name="T32" fmla="*/ 4 w 39"/>
                  <a:gd name="T33" fmla="*/ 58 h 69"/>
                  <a:gd name="T34" fmla="*/ 2 w 39"/>
                  <a:gd name="T35" fmla="*/ 42 h 69"/>
                  <a:gd name="T36" fmla="*/ 0 w 39"/>
                  <a:gd name="T37" fmla="*/ 24 h 69"/>
                  <a:gd name="T38" fmla="*/ 3 w 39"/>
                  <a:gd name="T39" fmla="*/ 11 h 69"/>
                  <a:gd name="T40" fmla="*/ 7 w 39"/>
                  <a:gd name="T41" fmla="*/ 5 h 69"/>
                  <a:gd name="T42" fmla="*/ 11 w 39"/>
                  <a:gd name="T43" fmla="*/ 3 h 69"/>
                  <a:gd name="T44" fmla="*/ 23 w 39"/>
                  <a:gd name="T45" fmla="*/ 3 h 69"/>
                  <a:gd name="T46" fmla="*/ 31 w 39"/>
                  <a:gd name="T47" fmla="*/ 3 h 69"/>
                  <a:gd name="T48" fmla="*/ 36 w 39"/>
                  <a:gd name="T49" fmla="*/ 0 h 69"/>
                  <a:gd name="T50" fmla="*/ 39 w 39"/>
                  <a:gd name="T51" fmla="*/ 13 h 69"/>
                  <a:gd name="T52" fmla="*/ 34 w 39"/>
                  <a:gd name="T53" fmla="*/ 19 h 69"/>
                  <a:gd name="T54" fmla="*/ 21 w 39"/>
                  <a:gd name="T55" fmla="*/ 27 h 69"/>
                  <a:gd name="T56" fmla="*/ 23 w 39"/>
                  <a:gd name="T57" fmla="*/ 45 h 69"/>
                  <a:gd name="T58" fmla="*/ 24 w 39"/>
                  <a:gd name="T59" fmla="*/ 53 h 69"/>
                  <a:gd name="T60" fmla="*/ 26 w 39"/>
                  <a:gd name="T61" fmla="*/ 56 h 69"/>
                  <a:gd name="T62" fmla="*/ 30 w 39"/>
                  <a:gd name="T63" fmla="*/ 56 h 69"/>
                  <a:gd name="T64" fmla="*/ 33 w 39"/>
                  <a:gd name="T65" fmla="*/ 48 h 69"/>
                  <a:gd name="T66" fmla="*/ 33 w 39"/>
                  <a:gd name="T67" fmla="*/ 35 h 69"/>
                  <a:gd name="T68" fmla="*/ 30 w 39"/>
                  <a:gd name="T69" fmla="*/ 24 h 69"/>
                  <a:gd name="T70" fmla="*/ 25 w 39"/>
                  <a:gd name="T71" fmla="*/ 19 h 69"/>
                  <a:gd name="T72" fmla="*/ 20 w 39"/>
                  <a:gd name="T73" fmla="*/ 1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9" h="69">
                    <a:moveTo>
                      <a:pt x="34" y="19"/>
                    </a:moveTo>
                    <a:lnTo>
                      <a:pt x="36" y="24"/>
                    </a:lnTo>
                    <a:lnTo>
                      <a:pt x="38" y="32"/>
                    </a:lnTo>
                    <a:lnTo>
                      <a:pt x="39" y="37"/>
                    </a:lnTo>
                    <a:lnTo>
                      <a:pt x="39" y="45"/>
                    </a:lnTo>
                    <a:lnTo>
                      <a:pt x="39" y="53"/>
                    </a:lnTo>
                    <a:lnTo>
                      <a:pt x="38" y="58"/>
                    </a:lnTo>
                    <a:lnTo>
                      <a:pt x="36" y="64"/>
                    </a:lnTo>
                    <a:lnTo>
                      <a:pt x="33" y="69"/>
                    </a:lnTo>
                    <a:lnTo>
                      <a:pt x="29" y="69"/>
                    </a:lnTo>
                    <a:lnTo>
                      <a:pt x="26" y="69"/>
                    </a:lnTo>
                    <a:lnTo>
                      <a:pt x="24" y="66"/>
                    </a:lnTo>
                    <a:lnTo>
                      <a:pt x="21" y="64"/>
                    </a:lnTo>
                    <a:lnTo>
                      <a:pt x="20" y="61"/>
                    </a:lnTo>
                    <a:lnTo>
                      <a:pt x="19" y="56"/>
                    </a:lnTo>
                    <a:lnTo>
                      <a:pt x="18" y="53"/>
                    </a:lnTo>
                    <a:lnTo>
                      <a:pt x="18" y="48"/>
                    </a:lnTo>
                    <a:lnTo>
                      <a:pt x="16" y="42"/>
                    </a:lnTo>
                    <a:lnTo>
                      <a:pt x="15" y="29"/>
                    </a:lnTo>
                    <a:lnTo>
                      <a:pt x="15" y="19"/>
                    </a:lnTo>
                    <a:lnTo>
                      <a:pt x="14" y="19"/>
                    </a:lnTo>
                    <a:lnTo>
                      <a:pt x="13" y="19"/>
                    </a:lnTo>
                    <a:lnTo>
                      <a:pt x="10" y="21"/>
                    </a:lnTo>
                    <a:lnTo>
                      <a:pt x="9" y="21"/>
                    </a:lnTo>
                    <a:lnTo>
                      <a:pt x="7" y="29"/>
                    </a:lnTo>
                    <a:lnTo>
                      <a:pt x="7" y="37"/>
                    </a:lnTo>
                    <a:lnTo>
                      <a:pt x="7" y="42"/>
                    </a:lnTo>
                    <a:lnTo>
                      <a:pt x="8" y="48"/>
                    </a:lnTo>
                    <a:lnTo>
                      <a:pt x="10" y="50"/>
                    </a:lnTo>
                    <a:lnTo>
                      <a:pt x="13" y="53"/>
                    </a:lnTo>
                    <a:lnTo>
                      <a:pt x="11" y="69"/>
                    </a:lnTo>
                    <a:lnTo>
                      <a:pt x="8" y="66"/>
                    </a:lnTo>
                    <a:lnTo>
                      <a:pt x="5" y="61"/>
                    </a:lnTo>
                    <a:lnTo>
                      <a:pt x="4" y="58"/>
                    </a:lnTo>
                    <a:lnTo>
                      <a:pt x="2" y="50"/>
                    </a:lnTo>
                    <a:lnTo>
                      <a:pt x="2" y="42"/>
                    </a:lnTo>
                    <a:lnTo>
                      <a:pt x="0" y="35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23" y="3"/>
                    </a:lnTo>
                    <a:lnTo>
                      <a:pt x="28" y="3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39" y="13"/>
                    </a:lnTo>
                    <a:lnTo>
                      <a:pt x="36" y="16"/>
                    </a:lnTo>
                    <a:lnTo>
                      <a:pt x="34" y="19"/>
                    </a:lnTo>
                    <a:close/>
                    <a:moveTo>
                      <a:pt x="20" y="19"/>
                    </a:moveTo>
                    <a:lnTo>
                      <a:pt x="21" y="27"/>
                    </a:lnTo>
                    <a:lnTo>
                      <a:pt x="23" y="40"/>
                    </a:lnTo>
                    <a:lnTo>
                      <a:pt x="23" y="45"/>
                    </a:lnTo>
                    <a:lnTo>
                      <a:pt x="24" y="48"/>
                    </a:lnTo>
                    <a:lnTo>
                      <a:pt x="24" y="53"/>
                    </a:lnTo>
                    <a:lnTo>
                      <a:pt x="25" y="53"/>
                    </a:lnTo>
                    <a:lnTo>
                      <a:pt x="26" y="56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1" y="53"/>
                    </a:lnTo>
                    <a:lnTo>
                      <a:pt x="33" y="48"/>
                    </a:lnTo>
                    <a:lnTo>
                      <a:pt x="33" y="42"/>
                    </a:lnTo>
                    <a:lnTo>
                      <a:pt x="33" y="35"/>
                    </a:lnTo>
                    <a:lnTo>
                      <a:pt x="31" y="29"/>
                    </a:lnTo>
                    <a:lnTo>
                      <a:pt x="30" y="24"/>
                    </a:lnTo>
                    <a:lnTo>
                      <a:pt x="28" y="21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07" name="Freeform 559"/>
              <p:cNvSpPr>
                <a:spLocks/>
              </p:cNvSpPr>
              <p:nvPr/>
            </p:nvSpPr>
            <p:spPr bwMode="auto">
              <a:xfrm>
                <a:off x="4818" y="3640"/>
                <a:ext cx="39" cy="61"/>
              </a:xfrm>
              <a:custGeom>
                <a:avLst/>
                <a:gdLst>
                  <a:gd name="T0" fmla="*/ 39 w 39"/>
                  <a:gd name="T1" fmla="*/ 61 h 61"/>
                  <a:gd name="T2" fmla="*/ 2 w 39"/>
                  <a:gd name="T3" fmla="*/ 61 h 61"/>
                  <a:gd name="T4" fmla="*/ 2 w 39"/>
                  <a:gd name="T5" fmla="*/ 47 h 61"/>
                  <a:gd name="T6" fmla="*/ 7 w 39"/>
                  <a:gd name="T7" fmla="*/ 47 h 61"/>
                  <a:gd name="T8" fmla="*/ 3 w 39"/>
                  <a:gd name="T9" fmla="*/ 39 h 61"/>
                  <a:gd name="T10" fmla="*/ 2 w 39"/>
                  <a:gd name="T11" fmla="*/ 34 h 61"/>
                  <a:gd name="T12" fmla="*/ 0 w 39"/>
                  <a:gd name="T13" fmla="*/ 24 h 61"/>
                  <a:gd name="T14" fmla="*/ 2 w 39"/>
                  <a:gd name="T15" fmla="*/ 18 h 61"/>
                  <a:gd name="T16" fmla="*/ 2 w 39"/>
                  <a:gd name="T17" fmla="*/ 13 h 61"/>
                  <a:gd name="T18" fmla="*/ 3 w 39"/>
                  <a:gd name="T19" fmla="*/ 8 h 61"/>
                  <a:gd name="T20" fmla="*/ 5 w 39"/>
                  <a:gd name="T21" fmla="*/ 5 h 61"/>
                  <a:gd name="T22" fmla="*/ 7 w 39"/>
                  <a:gd name="T23" fmla="*/ 2 h 61"/>
                  <a:gd name="T24" fmla="*/ 9 w 39"/>
                  <a:gd name="T25" fmla="*/ 0 h 61"/>
                  <a:gd name="T26" fmla="*/ 11 w 39"/>
                  <a:gd name="T27" fmla="*/ 0 h 61"/>
                  <a:gd name="T28" fmla="*/ 15 w 39"/>
                  <a:gd name="T29" fmla="*/ 0 h 61"/>
                  <a:gd name="T30" fmla="*/ 39 w 39"/>
                  <a:gd name="T31" fmla="*/ 0 h 61"/>
                  <a:gd name="T32" fmla="*/ 39 w 39"/>
                  <a:gd name="T33" fmla="*/ 13 h 61"/>
                  <a:gd name="T34" fmla="*/ 16 w 39"/>
                  <a:gd name="T35" fmla="*/ 13 h 61"/>
                  <a:gd name="T36" fmla="*/ 13 w 39"/>
                  <a:gd name="T37" fmla="*/ 13 h 61"/>
                  <a:gd name="T38" fmla="*/ 10 w 39"/>
                  <a:gd name="T39" fmla="*/ 16 h 61"/>
                  <a:gd name="T40" fmla="*/ 9 w 39"/>
                  <a:gd name="T41" fmla="*/ 16 h 61"/>
                  <a:gd name="T42" fmla="*/ 8 w 39"/>
                  <a:gd name="T43" fmla="*/ 21 h 61"/>
                  <a:gd name="T44" fmla="*/ 7 w 39"/>
                  <a:gd name="T45" fmla="*/ 24 h 61"/>
                  <a:gd name="T46" fmla="*/ 7 w 39"/>
                  <a:gd name="T47" fmla="*/ 29 h 61"/>
                  <a:gd name="T48" fmla="*/ 8 w 39"/>
                  <a:gd name="T49" fmla="*/ 34 h 61"/>
                  <a:gd name="T50" fmla="*/ 9 w 39"/>
                  <a:gd name="T51" fmla="*/ 42 h 61"/>
                  <a:gd name="T52" fmla="*/ 11 w 39"/>
                  <a:gd name="T53" fmla="*/ 45 h 61"/>
                  <a:gd name="T54" fmla="*/ 14 w 39"/>
                  <a:gd name="T55" fmla="*/ 45 h 61"/>
                  <a:gd name="T56" fmla="*/ 19 w 39"/>
                  <a:gd name="T57" fmla="*/ 47 h 61"/>
                  <a:gd name="T58" fmla="*/ 39 w 39"/>
                  <a:gd name="T59" fmla="*/ 47 h 61"/>
                  <a:gd name="T60" fmla="*/ 39 w 39"/>
                  <a:gd name="T6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" h="61">
                    <a:moveTo>
                      <a:pt x="39" y="61"/>
                    </a:moveTo>
                    <a:lnTo>
                      <a:pt x="2" y="61"/>
                    </a:lnTo>
                    <a:lnTo>
                      <a:pt x="2" y="47"/>
                    </a:lnTo>
                    <a:lnTo>
                      <a:pt x="7" y="47"/>
                    </a:lnTo>
                    <a:lnTo>
                      <a:pt x="3" y="39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8"/>
                    </a:lnTo>
                    <a:lnTo>
                      <a:pt x="2" y="13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39" y="0"/>
                    </a:lnTo>
                    <a:lnTo>
                      <a:pt x="39" y="13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8" y="21"/>
                    </a:lnTo>
                    <a:lnTo>
                      <a:pt x="7" y="24"/>
                    </a:lnTo>
                    <a:lnTo>
                      <a:pt x="7" y="29"/>
                    </a:lnTo>
                    <a:lnTo>
                      <a:pt x="8" y="34"/>
                    </a:lnTo>
                    <a:lnTo>
                      <a:pt x="9" y="42"/>
                    </a:lnTo>
                    <a:lnTo>
                      <a:pt x="11" y="45"/>
                    </a:lnTo>
                    <a:lnTo>
                      <a:pt x="14" y="45"/>
                    </a:lnTo>
                    <a:lnTo>
                      <a:pt x="19" y="47"/>
                    </a:lnTo>
                    <a:lnTo>
                      <a:pt x="39" y="47"/>
                    </a:lnTo>
                    <a:lnTo>
                      <a:pt x="39" y="6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08" name="Freeform 560"/>
              <p:cNvSpPr>
                <a:spLocks/>
              </p:cNvSpPr>
              <p:nvPr/>
            </p:nvSpPr>
            <p:spPr bwMode="auto">
              <a:xfrm>
                <a:off x="4807" y="3587"/>
                <a:ext cx="50" cy="37"/>
              </a:xfrm>
              <a:custGeom>
                <a:avLst/>
                <a:gdLst>
                  <a:gd name="T0" fmla="*/ 44 w 50"/>
                  <a:gd name="T1" fmla="*/ 2 h 37"/>
                  <a:gd name="T2" fmla="*/ 50 w 50"/>
                  <a:gd name="T3" fmla="*/ 0 h 37"/>
                  <a:gd name="T4" fmla="*/ 50 w 50"/>
                  <a:gd name="T5" fmla="*/ 5 h 37"/>
                  <a:gd name="T6" fmla="*/ 50 w 50"/>
                  <a:gd name="T7" fmla="*/ 10 h 37"/>
                  <a:gd name="T8" fmla="*/ 50 w 50"/>
                  <a:gd name="T9" fmla="*/ 16 h 37"/>
                  <a:gd name="T10" fmla="*/ 49 w 50"/>
                  <a:gd name="T11" fmla="*/ 21 h 37"/>
                  <a:gd name="T12" fmla="*/ 47 w 50"/>
                  <a:gd name="T13" fmla="*/ 24 h 37"/>
                  <a:gd name="T14" fmla="*/ 46 w 50"/>
                  <a:gd name="T15" fmla="*/ 26 h 37"/>
                  <a:gd name="T16" fmla="*/ 44 w 50"/>
                  <a:gd name="T17" fmla="*/ 29 h 37"/>
                  <a:gd name="T18" fmla="*/ 39 w 50"/>
                  <a:gd name="T19" fmla="*/ 29 h 37"/>
                  <a:gd name="T20" fmla="*/ 19 w 50"/>
                  <a:gd name="T21" fmla="*/ 29 h 37"/>
                  <a:gd name="T22" fmla="*/ 19 w 50"/>
                  <a:gd name="T23" fmla="*/ 37 h 37"/>
                  <a:gd name="T24" fmla="*/ 13 w 50"/>
                  <a:gd name="T25" fmla="*/ 37 h 37"/>
                  <a:gd name="T26" fmla="*/ 13 w 50"/>
                  <a:gd name="T27" fmla="*/ 29 h 37"/>
                  <a:gd name="T28" fmla="*/ 4 w 50"/>
                  <a:gd name="T29" fmla="*/ 29 h 37"/>
                  <a:gd name="T30" fmla="*/ 0 w 50"/>
                  <a:gd name="T31" fmla="*/ 16 h 37"/>
                  <a:gd name="T32" fmla="*/ 13 w 50"/>
                  <a:gd name="T33" fmla="*/ 16 h 37"/>
                  <a:gd name="T34" fmla="*/ 13 w 50"/>
                  <a:gd name="T35" fmla="*/ 2 h 37"/>
                  <a:gd name="T36" fmla="*/ 19 w 50"/>
                  <a:gd name="T37" fmla="*/ 2 h 37"/>
                  <a:gd name="T38" fmla="*/ 19 w 50"/>
                  <a:gd name="T39" fmla="*/ 16 h 37"/>
                  <a:gd name="T40" fmla="*/ 39 w 50"/>
                  <a:gd name="T41" fmla="*/ 16 h 37"/>
                  <a:gd name="T42" fmla="*/ 41 w 50"/>
                  <a:gd name="T43" fmla="*/ 16 h 37"/>
                  <a:gd name="T44" fmla="*/ 42 w 50"/>
                  <a:gd name="T45" fmla="*/ 13 h 37"/>
                  <a:gd name="T46" fmla="*/ 44 w 50"/>
                  <a:gd name="T47" fmla="*/ 13 h 37"/>
                  <a:gd name="T48" fmla="*/ 44 w 50"/>
                  <a:gd name="T49" fmla="*/ 13 h 37"/>
                  <a:gd name="T50" fmla="*/ 44 w 50"/>
                  <a:gd name="T51" fmla="*/ 10 h 37"/>
                  <a:gd name="T52" fmla="*/ 44 w 50"/>
                  <a:gd name="T53" fmla="*/ 8 h 37"/>
                  <a:gd name="T54" fmla="*/ 44 w 50"/>
                  <a:gd name="T55" fmla="*/ 5 h 37"/>
                  <a:gd name="T56" fmla="*/ 44 w 50"/>
                  <a:gd name="T57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0" h="37">
                    <a:moveTo>
                      <a:pt x="44" y="2"/>
                    </a:moveTo>
                    <a:lnTo>
                      <a:pt x="50" y="0"/>
                    </a:lnTo>
                    <a:lnTo>
                      <a:pt x="50" y="5"/>
                    </a:lnTo>
                    <a:lnTo>
                      <a:pt x="50" y="10"/>
                    </a:lnTo>
                    <a:lnTo>
                      <a:pt x="50" y="16"/>
                    </a:lnTo>
                    <a:lnTo>
                      <a:pt x="49" y="21"/>
                    </a:lnTo>
                    <a:lnTo>
                      <a:pt x="47" y="24"/>
                    </a:lnTo>
                    <a:lnTo>
                      <a:pt x="46" y="26"/>
                    </a:lnTo>
                    <a:lnTo>
                      <a:pt x="44" y="29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9" y="37"/>
                    </a:lnTo>
                    <a:lnTo>
                      <a:pt x="13" y="37"/>
                    </a:lnTo>
                    <a:lnTo>
                      <a:pt x="13" y="29"/>
                    </a:lnTo>
                    <a:lnTo>
                      <a:pt x="4" y="29"/>
                    </a:lnTo>
                    <a:lnTo>
                      <a:pt x="0" y="16"/>
                    </a:lnTo>
                    <a:lnTo>
                      <a:pt x="13" y="16"/>
                    </a:lnTo>
                    <a:lnTo>
                      <a:pt x="13" y="2"/>
                    </a:lnTo>
                    <a:lnTo>
                      <a:pt x="19" y="2"/>
                    </a:lnTo>
                    <a:lnTo>
                      <a:pt x="19" y="16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2" y="13"/>
                    </a:lnTo>
                    <a:lnTo>
                      <a:pt x="44" y="13"/>
                    </a:lnTo>
                    <a:lnTo>
                      <a:pt x="44" y="13"/>
                    </a:lnTo>
                    <a:lnTo>
                      <a:pt x="44" y="10"/>
                    </a:lnTo>
                    <a:lnTo>
                      <a:pt x="44" y="8"/>
                    </a:lnTo>
                    <a:lnTo>
                      <a:pt x="44" y="5"/>
                    </a:lnTo>
                    <a:lnTo>
                      <a:pt x="44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09" name="Rectangle 561"/>
              <p:cNvSpPr>
                <a:spLocks noChangeArrowheads="1"/>
              </p:cNvSpPr>
              <p:nvPr/>
            </p:nvSpPr>
            <p:spPr bwMode="auto">
              <a:xfrm>
                <a:off x="4806" y="3560"/>
                <a:ext cx="51" cy="14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10" name="Freeform 562"/>
              <p:cNvSpPr>
                <a:spLocks noEditPoints="1"/>
              </p:cNvSpPr>
              <p:nvPr/>
            </p:nvSpPr>
            <p:spPr bwMode="auto">
              <a:xfrm>
                <a:off x="4818" y="3476"/>
                <a:ext cx="39" cy="71"/>
              </a:xfrm>
              <a:custGeom>
                <a:avLst/>
                <a:gdLst>
                  <a:gd name="T0" fmla="*/ 28 w 39"/>
                  <a:gd name="T1" fmla="*/ 13 h 71"/>
                  <a:gd name="T2" fmla="*/ 28 w 39"/>
                  <a:gd name="T3" fmla="*/ 0 h 71"/>
                  <a:gd name="T4" fmla="*/ 33 w 39"/>
                  <a:gd name="T5" fmla="*/ 5 h 71"/>
                  <a:gd name="T6" fmla="*/ 36 w 39"/>
                  <a:gd name="T7" fmla="*/ 13 h 71"/>
                  <a:gd name="T8" fmla="*/ 38 w 39"/>
                  <a:gd name="T9" fmla="*/ 18 h 71"/>
                  <a:gd name="T10" fmla="*/ 39 w 39"/>
                  <a:gd name="T11" fmla="*/ 26 h 71"/>
                  <a:gd name="T12" fmla="*/ 39 w 39"/>
                  <a:gd name="T13" fmla="*/ 34 h 71"/>
                  <a:gd name="T14" fmla="*/ 39 w 39"/>
                  <a:gd name="T15" fmla="*/ 45 h 71"/>
                  <a:gd name="T16" fmla="*/ 36 w 39"/>
                  <a:gd name="T17" fmla="*/ 55 h 71"/>
                  <a:gd name="T18" fmla="*/ 34 w 39"/>
                  <a:gd name="T19" fmla="*/ 63 h 71"/>
                  <a:gd name="T20" fmla="*/ 30 w 39"/>
                  <a:gd name="T21" fmla="*/ 68 h 71"/>
                  <a:gd name="T22" fmla="*/ 25 w 39"/>
                  <a:gd name="T23" fmla="*/ 71 h 71"/>
                  <a:gd name="T24" fmla="*/ 20 w 39"/>
                  <a:gd name="T25" fmla="*/ 71 h 71"/>
                  <a:gd name="T26" fmla="*/ 14 w 39"/>
                  <a:gd name="T27" fmla="*/ 71 h 71"/>
                  <a:gd name="T28" fmla="*/ 10 w 39"/>
                  <a:gd name="T29" fmla="*/ 68 h 71"/>
                  <a:gd name="T30" fmla="*/ 5 w 39"/>
                  <a:gd name="T31" fmla="*/ 63 h 71"/>
                  <a:gd name="T32" fmla="*/ 3 w 39"/>
                  <a:gd name="T33" fmla="*/ 55 h 71"/>
                  <a:gd name="T34" fmla="*/ 2 w 39"/>
                  <a:gd name="T35" fmla="*/ 45 h 71"/>
                  <a:gd name="T36" fmla="*/ 0 w 39"/>
                  <a:gd name="T37" fmla="*/ 37 h 71"/>
                  <a:gd name="T38" fmla="*/ 2 w 39"/>
                  <a:gd name="T39" fmla="*/ 26 h 71"/>
                  <a:gd name="T40" fmla="*/ 3 w 39"/>
                  <a:gd name="T41" fmla="*/ 18 h 71"/>
                  <a:gd name="T42" fmla="*/ 5 w 39"/>
                  <a:gd name="T43" fmla="*/ 10 h 71"/>
                  <a:gd name="T44" fmla="*/ 9 w 39"/>
                  <a:gd name="T45" fmla="*/ 5 h 71"/>
                  <a:gd name="T46" fmla="*/ 14 w 39"/>
                  <a:gd name="T47" fmla="*/ 2 h 71"/>
                  <a:gd name="T48" fmla="*/ 20 w 39"/>
                  <a:gd name="T49" fmla="*/ 0 h 71"/>
                  <a:gd name="T50" fmla="*/ 20 w 39"/>
                  <a:gd name="T51" fmla="*/ 0 h 71"/>
                  <a:gd name="T52" fmla="*/ 21 w 39"/>
                  <a:gd name="T53" fmla="*/ 0 h 71"/>
                  <a:gd name="T54" fmla="*/ 21 w 39"/>
                  <a:gd name="T55" fmla="*/ 58 h 71"/>
                  <a:gd name="T56" fmla="*/ 25 w 39"/>
                  <a:gd name="T57" fmla="*/ 58 h 71"/>
                  <a:gd name="T58" fmla="*/ 28 w 39"/>
                  <a:gd name="T59" fmla="*/ 55 h 71"/>
                  <a:gd name="T60" fmla="*/ 30 w 39"/>
                  <a:gd name="T61" fmla="*/ 50 h 71"/>
                  <a:gd name="T62" fmla="*/ 33 w 39"/>
                  <a:gd name="T63" fmla="*/ 45 h 71"/>
                  <a:gd name="T64" fmla="*/ 33 w 39"/>
                  <a:gd name="T65" fmla="*/ 34 h 71"/>
                  <a:gd name="T66" fmla="*/ 33 w 39"/>
                  <a:gd name="T67" fmla="*/ 29 h 71"/>
                  <a:gd name="T68" fmla="*/ 31 w 39"/>
                  <a:gd name="T69" fmla="*/ 23 h 71"/>
                  <a:gd name="T70" fmla="*/ 30 w 39"/>
                  <a:gd name="T71" fmla="*/ 18 h 71"/>
                  <a:gd name="T72" fmla="*/ 28 w 39"/>
                  <a:gd name="T73" fmla="*/ 13 h 71"/>
                  <a:gd name="T74" fmla="*/ 15 w 39"/>
                  <a:gd name="T75" fmla="*/ 58 h 71"/>
                  <a:gd name="T76" fmla="*/ 15 w 39"/>
                  <a:gd name="T77" fmla="*/ 13 h 71"/>
                  <a:gd name="T78" fmla="*/ 11 w 39"/>
                  <a:gd name="T79" fmla="*/ 15 h 71"/>
                  <a:gd name="T80" fmla="*/ 9 w 39"/>
                  <a:gd name="T81" fmla="*/ 18 h 71"/>
                  <a:gd name="T82" fmla="*/ 8 w 39"/>
                  <a:gd name="T83" fmla="*/ 26 h 71"/>
                  <a:gd name="T84" fmla="*/ 7 w 39"/>
                  <a:gd name="T85" fmla="*/ 37 h 71"/>
                  <a:gd name="T86" fmla="*/ 8 w 39"/>
                  <a:gd name="T87" fmla="*/ 45 h 71"/>
                  <a:gd name="T88" fmla="*/ 9 w 39"/>
                  <a:gd name="T89" fmla="*/ 50 h 71"/>
                  <a:gd name="T90" fmla="*/ 11 w 39"/>
                  <a:gd name="T91" fmla="*/ 55 h 71"/>
                  <a:gd name="T92" fmla="*/ 15 w 39"/>
                  <a:gd name="T93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9" h="71">
                    <a:moveTo>
                      <a:pt x="28" y="13"/>
                    </a:moveTo>
                    <a:lnTo>
                      <a:pt x="28" y="0"/>
                    </a:lnTo>
                    <a:lnTo>
                      <a:pt x="33" y="5"/>
                    </a:lnTo>
                    <a:lnTo>
                      <a:pt x="36" y="13"/>
                    </a:lnTo>
                    <a:lnTo>
                      <a:pt x="38" y="18"/>
                    </a:lnTo>
                    <a:lnTo>
                      <a:pt x="39" y="26"/>
                    </a:lnTo>
                    <a:lnTo>
                      <a:pt x="39" y="34"/>
                    </a:lnTo>
                    <a:lnTo>
                      <a:pt x="39" y="45"/>
                    </a:lnTo>
                    <a:lnTo>
                      <a:pt x="36" y="55"/>
                    </a:lnTo>
                    <a:lnTo>
                      <a:pt x="34" y="63"/>
                    </a:lnTo>
                    <a:lnTo>
                      <a:pt x="30" y="68"/>
                    </a:lnTo>
                    <a:lnTo>
                      <a:pt x="25" y="71"/>
                    </a:lnTo>
                    <a:lnTo>
                      <a:pt x="20" y="71"/>
                    </a:lnTo>
                    <a:lnTo>
                      <a:pt x="14" y="71"/>
                    </a:lnTo>
                    <a:lnTo>
                      <a:pt x="10" y="68"/>
                    </a:lnTo>
                    <a:lnTo>
                      <a:pt x="5" y="63"/>
                    </a:lnTo>
                    <a:lnTo>
                      <a:pt x="3" y="55"/>
                    </a:lnTo>
                    <a:lnTo>
                      <a:pt x="2" y="45"/>
                    </a:lnTo>
                    <a:lnTo>
                      <a:pt x="0" y="37"/>
                    </a:lnTo>
                    <a:lnTo>
                      <a:pt x="2" y="26"/>
                    </a:lnTo>
                    <a:lnTo>
                      <a:pt x="3" y="18"/>
                    </a:lnTo>
                    <a:lnTo>
                      <a:pt x="5" y="10"/>
                    </a:lnTo>
                    <a:lnTo>
                      <a:pt x="9" y="5"/>
                    </a:lnTo>
                    <a:lnTo>
                      <a:pt x="14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58"/>
                    </a:lnTo>
                    <a:lnTo>
                      <a:pt x="25" y="58"/>
                    </a:lnTo>
                    <a:lnTo>
                      <a:pt x="28" y="55"/>
                    </a:lnTo>
                    <a:lnTo>
                      <a:pt x="30" y="50"/>
                    </a:lnTo>
                    <a:lnTo>
                      <a:pt x="33" y="45"/>
                    </a:lnTo>
                    <a:lnTo>
                      <a:pt x="33" y="34"/>
                    </a:lnTo>
                    <a:lnTo>
                      <a:pt x="33" y="29"/>
                    </a:lnTo>
                    <a:lnTo>
                      <a:pt x="31" y="23"/>
                    </a:lnTo>
                    <a:lnTo>
                      <a:pt x="30" y="18"/>
                    </a:lnTo>
                    <a:lnTo>
                      <a:pt x="28" y="13"/>
                    </a:lnTo>
                    <a:close/>
                    <a:moveTo>
                      <a:pt x="15" y="58"/>
                    </a:moveTo>
                    <a:lnTo>
                      <a:pt x="15" y="13"/>
                    </a:lnTo>
                    <a:lnTo>
                      <a:pt x="11" y="15"/>
                    </a:lnTo>
                    <a:lnTo>
                      <a:pt x="9" y="18"/>
                    </a:lnTo>
                    <a:lnTo>
                      <a:pt x="8" y="26"/>
                    </a:lnTo>
                    <a:lnTo>
                      <a:pt x="7" y="37"/>
                    </a:lnTo>
                    <a:lnTo>
                      <a:pt x="8" y="45"/>
                    </a:lnTo>
                    <a:lnTo>
                      <a:pt x="9" y="50"/>
                    </a:lnTo>
                    <a:lnTo>
                      <a:pt x="11" y="55"/>
                    </a:lnTo>
                    <a:lnTo>
                      <a:pt x="15" y="5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11" name="Freeform 563"/>
              <p:cNvSpPr>
                <a:spLocks/>
              </p:cNvSpPr>
              <p:nvPr/>
            </p:nvSpPr>
            <p:spPr bwMode="auto">
              <a:xfrm>
                <a:off x="4806" y="3351"/>
                <a:ext cx="51" cy="69"/>
              </a:xfrm>
              <a:custGeom>
                <a:avLst/>
                <a:gdLst>
                  <a:gd name="T0" fmla="*/ 36 w 51"/>
                  <a:gd name="T1" fmla="*/ 56 h 69"/>
                  <a:gd name="T2" fmla="*/ 43 w 51"/>
                  <a:gd name="T3" fmla="*/ 48 h 69"/>
                  <a:gd name="T4" fmla="*/ 45 w 51"/>
                  <a:gd name="T5" fmla="*/ 35 h 69"/>
                  <a:gd name="T6" fmla="*/ 42 w 51"/>
                  <a:gd name="T7" fmla="*/ 19 h 69"/>
                  <a:gd name="T8" fmla="*/ 35 w 51"/>
                  <a:gd name="T9" fmla="*/ 13 h 69"/>
                  <a:gd name="T10" fmla="*/ 28 w 51"/>
                  <a:gd name="T11" fmla="*/ 19 h 69"/>
                  <a:gd name="T12" fmla="*/ 25 w 51"/>
                  <a:gd name="T13" fmla="*/ 35 h 69"/>
                  <a:gd name="T14" fmla="*/ 26 w 51"/>
                  <a:gd name="T15" fmla="*/ 43 h 69"/>
                  <a:gd name="T16" fmla="*/ 20 w 51"/>
                  <a:gd name="T17" fmla="*/ 40 h 69"/>
                  <a:gd name="T18" fmla="*/ 20 w 51"/>
                  <a:gd name="T19" fmla="*/ 32 h 69"/>
                  <a:gd name="T20" fmla="*/ 16 w 51"/>
                  <a:gd name="T21" fmla="*/ 21 h 69"/>
                  <a:gd name="T22" fmla="*/ 10 w 51"/>
                  <a:gd name="T23" fmla="*/ 21 h 69"/>
                  <a:gd name="T24" fmla="*/ 6 w 51"/>
                  <a:gd name="T25" fmla="*/ 29 h 69"/>
                  <a:gd name="T26" fmla="*/ 6 w 51"/>
                  <a:gd name="T27" fmla="*/ 43 h 69"/>
                  <a:gd name="T28" fmla="*/ 10 w 51"/>
                  <a:gd name="T29" fmla="*/ 53 h 69"/>
                  <a:gd name="T30" fmla="*/ 12 w 51"/>
                  <a:gd name="T31" fmla="*/ 69 h 69"/>
                  <a:gd name="T32" fmla="*/ 6 w 51"/>
                  <a:gd name="T33" fmla="*/ 61 h 69"/>
                  <a:gd name="T34" fmla="*/ 1 w 51"/>
                  <a:gd name="T35" fmla="*/ 50 h 69"/>
                  <a:gd name="T36" fmla="*/ 0 w 51"/>
                  <a:gd name="T37" fmla="*/ 37 h 69"/>
                  <a:gd name="T38" fmla="*/ 1 w 51"/>
                  <a:gd name="T39" fmla="*/ 21 h 69"/>
                  <a:gd name="T40" fmla="*/ 6 w 51"/>
                  <a:gd name="T41" fmla="*/ 8 h 69"/>
                  <a:gd name="T42" fmla="*/ 12 w 51"/>
                  <a:gd name="T43" fmla="*/ 5 h 69"/>
                  <a:gd name="T44" fmla="*/ 19 w 51"/>
                  <a:gd name="T45" fmla="*/ 8 h 69"/>
                  <a:gd name="T46" fmla="*/ 22 w 51"/>
                  <a:gd name="T47" fmla="*/ 21 h 69"/>
                  <a:gd name="T48" fmla="*/ 26 w 51"/>
                  <a:gd name="T49" fmla="*/ 5 h 69"/>
                  <a:gd name="T50" fmla="*/ 35 w 51"/>
                  <a:gd name="T51" fmla="*/ 0 h 69"/>
                  <a:gd name="T52" fmla="*/ 43 w 51"/>
                  <a:gd name="T53" fmla="*/ 3 h 69"/>
                  <a:gd name="T54" fmla="*/ 48 w 51"/>
                  <a:gd name="T55" fmla="*/ 16 h 69"/>
                  <a:gd name="T56" fmla="*/ 51 w 51"/>
                  <a:gd name="T57" fmla="*/ 35 h 69"/>
                  <a:gd name="T58" fmla="*/ 50 w 51"/>
                  <a:gd name="T59" fmla="*/ 53 h 69"/>
                  <a:gd name="T60" fmla="*/ 45 w 51"/>
                  <a:gd name="T61" fmla="*/ 64 h 69"/>
                  <a:gd name="T62" fmla="*/ 37 w 51"/>
                  <a:gd name="T6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1" h="69">
                    <a:moveTo>
                      <a:pt x="37" y="69"/>
                    </a:moveTo>
                    <a:lnTo>
                      <a:pt x="36" y="56"/>
                    </a:lnTo>
                    <a:lnTo>
                      <a:pt x="41" y="53"/>
                    </a:lnTo>
                    <a:lnTo>
                      <a:pt x="43" y="48"/>
                    </a:lnTo>
                    <a:lnTo>
                      <a:pt x="45" y="43"/>
                    </a:lnTo>
                    <a:lnTo>
                      <a:pt x="45" y="35"/>
                    </a:lnTo>
                    <a:lnTo>
                      <a:pt x="45" y="27"/>
                    </a:lnTo>
                    <a:lnTo>
                      <a:pt x="42" y="19"/>
                    </a:lnTo>
                    <a:lnTo>
                      <a:pt x="38" y="13"/>
                    </a:lnTo>
                    <a:lnTo>
                      <a:pt x="35" y="13"/>
                    </a:lnTo>
                    <a:lnTo>
                      <a:pt x="31" y="13"/>
                    </a:lnTo>
                    <a:lnTo>
                      <a:pt x="28" y="19"/>
                    </a:lnTo>
                    <a:lnTo>
                      <a:pt x="26" y="27"/>
                    </a:lnTo>
                    <a:lnTo>
                      <a:pt x="25" y="35"/>
                    </a:lnTo>
                    <a:lnTo>
                      <a:pt x="26" y="37"/>
                    </a:lnTo>
                    <a:lnTo>
                      <a:pt x="26" y="43"/>
                    </a:lnTo>
                    <a:lnTo>
                      <a:pt x="20" y="43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0" y="32"/>
                    </a:lnTo>
                    <a:lnTo>
                      <a:pt x="19" y="27"/>
                    </a:lnTo>
                    <a:lnTo>
                      <a:pt x="16" y="21"/>
                    </a:lnTo>
                    <a:lnTo>
                      <a:pt x="12" y="19"/>
                    </a:lnTo>
                    <a:lnTo>
                      <a:pt x="10" y="21"/>
                    </a:lnTo>
                    <a:lnTo>
                      <a:pt x="7" y="24"/>
                    </a:lnTo>
                    <a:lnTo>
                      <a:pt x="6" y="29"/>
                    </a:lnTo>
                    <a:lnTo>
                      <a:pt x="5" y="37"/>
                    </a:lnTo>
                    <a:lnTo>
                      <a:pt x="6" y="43"/>
                    </a:lnTo>
                    <a:lnTo>
                      <a:pt x="7" y="48"/>
                    </a:lnTo>
                    <a:lnTo>
                      <a:pt x="10" y="53"/>
                    </a:lnTo>
                    <a:lnTo>
                      <a:pt x="14" y="53"/>
                    </a:lnTo>
                    <a:lnTo>
                      <a:pt x="12" y="69"/>
                    </a:lnTo>
                    <a:lnTo>
                      <a:pt x="9" y="66"/>
                    </a:lnTo>
                    <a:lnTo>
                      <a:pt x="6" y="61"/>
                    </a:lnTo>
                    <a:lnTo>
                      <a:pt x="2" y="58"/>
                    </a:lnTo>
                    <a:lnTo>
                      <a:pt x="1" y="50"/>
                    </a:lnTo>
                    <a:lnTo>
                      <a:pt x="0" y="45"/>
                    </a:lnTo>
                    <a:lnTo>
                      <a:pt x="0" y="37"/>
                    </a:lnTo>
                    <a:lnTo>
                      <a:pt x="0" y="29"/>
                    </a:lnTo>
                    <a:lnTo>
                      <a:pt x="1" y="21"/>
                    </a:lnTo>
                    <a:lnTo>
                      <a:pt x="4" y="13"/>
                    </a:lnTo>
                    <a:lnTo>
                      <a:pt x="6" y="8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5" y="5"/>
                    </a:lnTo>
                    <a:lnTo>
                      <a:pt x="19" y="8"/>
                    </a:lnTo>
                    <a:lnTo>
                      <a:pt x="20" y="13"/>
                    </a:lnTo>
                    <a:lnTo>
                      <a:pt x="22" y="21"/>
                    </a:lnTo>
                    <a:lnTo>
                      <a:pt x="23" y="11"/>
                    </a:lnTo>
                    <a:lnTo>
                      <a:pt x="26" y="5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3" y="3"/>
                    </a:lnTo>
                    <a:lnTo>
                      <a:pt x="46" y="8"/>
                    </a:lnTo>
                    <a:lnTo>
                      <a:pt x="48" y="16"/>
                    </a:lnTo>
                    <a:lnTo>
                      <a:pt x="51" y="27"/>
                    </a:lnTo>
                    <a:lnTo>
                      <a:pt x="51" y="35"/>
                    </a:lnTo>
                    <a:lnTo>
                      <a:pt x="51" y="45"/>
                    </a:lnTo>
                    <a:lnTo>
                      <a:pt x="50" y="53"/>
                    </a:lnTo>
                    <a:lnTo>
                      <a:pt x="47" y="58"/>
                    </a:lnTo>
                    <a:lnTo>
                      <a:pt x="45" y="64"/>
                    </a:lnTo>
                    <a:lnTo>
                      <a:pt x="41" y="69"/>
                    </a:lnTo>
                    <a:lnTo>
                      <a:pt x="37" y="6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12" name="Freeform 564"/>
              <p:cNvSpPr>
                <a:spLocks/>
              </p:cNvSpPr>
              <p:nvPr/>
            </p:nvSpPr>
            <p:spPr bwMode="auto">
              <a:xfrm>
                <a:off x="4998" y="3806"/>
                <a:ext cx="51" cy="101"/>
              </a:xfrm>
              <a:custGeom>
                <a:avLst/>
                <a:gdLst>
                  <a:gd name="T0" fmla="*/ 51 w 51"/>
                  <a:gd name="T1" fmla="*/ 101 h 101"/>
                  <a:gd name="T2" fmla="*/ 0 w 51"/>
                  <a:gd name="T3" fmla="*/ 101 h 101"/>
                  <a:gd name="T4" fmla="*/ 0 w 51"/>
                  <a:gd name="T5" fmla="*/ 80 h 101"/>
                  <a:gd name="T6" fmla="*/ 35 w 51"/>
                  <a:gd name="T7" fmla="*/ 56 h 101"/>
                  <a:gd name="T8" fmla="*/ 40 w 51"/>
                  <a:gd name="T9" fmla="*/ 53 h 101"/>
                  <a:gd name="T10" fmla="*/ 44 w 51"/>
                  <a:gd name="T11" fmla="*/ 51 h 101"/>
                  <a:gd name="T12" fmla="*/ 40 w 51"/>
                  <a:gd name="T13" fmla="*/ 48 h 101"/>
                  <a:gd name="T14" fmla="*/ 35 w 51"/>
                  <a:gd name="T15" fmla="*/ 45 h 101"/>
                  <a:gd name="T16" fmla="*/ 0 w 51"/>
                  <a:gd name="T17" fmla="*/ 22 h 101"/>
                  <a:gd name="T18" fmla="*/ 0 w 51"/>
                  <a:gd name="T19" fmla="*/ 0 h 101"/>
                  <a:gd name="T20" fmla="*/ 51 w 51"/>
                  <a:gd name="T21" fmla="*/ 0 h 101"/>
                  <a:gd name="T22" fmla="*/ 51 w 51"/>
                  <a:gd name="T23" fmla="*/ 14 h 101"/>
                  <a:gd name="T24" fmla="*/ 8 w 51"/>
                  <a:gd name="T25" fmla="*/ 14 h 101"/>
                  <a:gd name="T26" fmla="*/ 51 w 51"/>
                  <a:gd name="T27" fmla="*/ 43 h 101"/>
                  <a:gd name="T28" fmla="*/ 51 w 51"/>
                  <a:gd name="T29" fmla="*/ 59 h 101"/>
                  <a:gd name="T30" fmla="*/ 8 w 51"/>
                  <a:gd name="T31" fmla="*/ 88 h 101"/>
                  <a:gd name="T32" fmla="*/ 51 w 51"/>
                  <a:gd name="T33" fmla="*/ 88 h 101"/>
                  <a:gd name="T34" fmla="*/ 51 w 51"/>
                  <a:gd name="T3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" h="101">
                    <a:moveTo>
                      <a:pt x="51" y="101"/>
                    </a:moveTo>
                    <a:lnTo>
                      <a:pt x="0" y="101"/>
                    </a:lnTo>
                    <a:lnTo>
                      <a:pt x="0" y="80"/>
                    </a:lnTo>
                    <a:lnTo>
                      <a:pt x="35" y="56"/>
                    </a:lnTo>
                    <a:lnTo>
                      <a:pt x="40" y="53"/>
                    </a:lnTo>
                    <a:lnTo>
                      <a:pt x="44" y="51"/>
                    </a:lnTo>
                    <a:lnTo>
                      <a:pt x="40" y="48"/>
                    </a:lnTo>
                    <a:lnTo>
                      <a:pt x="35" y="45"/>
                    </a:lnTo>
                    <a:lnTo>
                      <a:pt x="0" y="22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1" y="14"/>
                    </a:lnTo>
                    <a:lnTo>
                      <a:pt x="8" y="14"/>
                    </a:lnTo>
                    <a:lnTo>
                      <a:pt x="51" y="43"/>
                    </a:lnTo>
                    <a:lnTo>
                      <a:pt x="51" y="59"/>
                    </a:lnTo>
                    <a:lnTo>
                      <a:pt x="8" y="88"/>
                    </a:lnTo>
                    <a:lnTo>
                      <a:pt x="51" y="88"/>
                    </a:lnTo>
                    <a:lnTo>
                      <a:pt x="51" y="10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13" name="Freeform 565"/>
              <p:cNvSpPr>
                <a:spLocks noEditPoints="1"/>
              </p:cNvSpPr>
              <p:nvPr/>
            </p:nvSpPr>
            <p:spPr bwMode="auto">
              <a:xfrm>
                <a:off x="5011" y="3719"/>
                <a:ext cx="38" cy="69"/>
              </a:xfrm>
              <a:custGeom>
                <a:avLst/>
                <a:gdLst>
                  <a:gd name="T0" fmla="*/ 36 w 38"/>
                  <a:gd name="T1" fmla="*/ 24 h 69"/>
                  <a:gd name="T2" fmla="*/ 38 w 38"/>
                  <a:gd name="T3" fmla="*/ 37 h 69"/>
                  <a:gd name="T4" fmla="*/ 38 w 38"/>
                  <a:gd name="T5" fmla="*/ 53 h 69"/>
                  <a:gd name="T6" fmla="*/ 36 w 38"/>
                  <a:gd name="T7" fmla="*/ 64 h 69"/>
                  <a:gd name="T8" fmla="*/ 28 w 38"/>
                  <a:gd name="T9" fmla="*/ 69 h 69"/>
                  <a:gd name="T10" fmla="*/ 23 w 38"/>
                  <a:gd name="T11" fmla="*/ 66 h 69"/>
                  <a:gd name="T12" fmla="*/ 20 w 38"/>
                  <a:gd name="T13" fmla="*/ 61 h 69"/>
                  <a:gd name="T14" fmla="*/ 17 w 38"/>
                  <a:gd name="T15" fmla="*/ 53 h 69"/>
                  <a:gd name="T16" fmla="*/ 16 w 38"/>
                  <a:gd name="T17" fmla="*/ 42 h 69"/>
                  <a:gd name="T18" fmla="*/ 15 w 38"/>
                  <a:gd name="T19" fmla="*/ 19 h 69"/>
                  <a:gd name="T20" fmla="*/ 12 w 38"/>
                  <a:gd name="T21" fmla="*/ 19 h 69"/>
                  <a:gd name="T22" fmla="*/ 8 w 38"/>
                  <a:gd name="T23" fmla="*/ 21 h 69"/>
                  <a:gd name="T24" fmla="*/ 6 w 38"/>
                  <a:gd name="T25" fmla="*/ 37 h 69"/>
                  <a:gd name="T26" fmla="*/ 7 w 38"/>
                  <a:gd name="T27" fmla="*/ 48 h 69"/>
                  <a:gd name="T28" fmla="*/ 12 w 38"/>
                  <a:gd name="T29" fmla="*/ 53 h 69"/>
                  <a:gd name="T30" fmla="*/ 7 w 38"/>
                  <a:gd name="T31" fmla="*/ 66 h 69"/>
                  <a:gd name="T32" fmla="*/ 4 w 38"/>
                  <a:gd name="T33" fmla="*/ 58 h 69"/>
                  <a:gd name="T34" fmla="*/ 1 w 38"/>
                  <a:gd name="T35" fmla="*/ 42 h 69"/>
                  <a:gd name="T36" fmla="*/ 0 w 38"/>
                  <a:gd name="T37" fmla="*/ 24 h 69"/>
                  <a:gd name="T38" fmla="*/ 2 w 38"/>
                  <a:gd name="T39" fmla="*/ 11 h 69"/>
                  <a:gd name="T40" fmla="*/ 6 w 38"/>
                  <a:gd name="T41" fmla="*/ 5 h 69"/>
                  <a:gd name="T42" fmla="*/ 11 w 38"/>
                  <a:gd name="T43" fmla="*/ 3 h 69"/>
                  <a:gd name="T44" fmla="*/ 22 w 38"/>
                  <a:gd name="T45" fmla="*/ 3 h 69"/>
                  <a:gd name="T46" fmla="*/ 31 w 38"/>
                  <a:gd name="T47" fmla="*/ 3 h 69"/>
                  <a:gd name="T48" fmla="*/ 36 w 38"/>
                  <a:gd name="T49" fmla="*/ 0 h 69"/>
                  <a:gd name="T50" fmla="*/ 38 w 38"/>
                  <a:gd name="T51" fmla="*/ 13 h 69"/>
                  <a:gd name="T52" fmla="*/ 33 w 38"/>
                  <a:gd name="T53" fmla="*/ 19 h 69"/>
                  <a:gd name="T54" fmla="*/ 21 w 38"/>
                  <a:gd name="T55" fmla="*/ 27 h 69"/>
                  <a:gd name="T56" fmla="*/ 22 w 38"/>
                  <a:gd name="T57" fmla="*/ 45 h 69"/>
                  <a:gd name="T58" fmla="*/ 23 w 38"/>
                  <a:gd name="T59" fmla="*/ 53 h 69"/>
                  <a:gd name="T60" fmla="*/ 26 w 38"/>
                  <a:gd name="T61" fmla="*/ 56 h 69"/>
                  <a:gd name="T62" fmla="*/ 30 w 38"/>
                  <a:gd name="T63" fmla="*/ 56 h 69"/>
                  <a:gd name="T64" fmla="*/ 32 w 38"/>
                  <a:gd name="T65" fmla="*/ 48 h 69"/>
                  <a:gd name="T66" fmla="*/ 32 w 38"/>
                  <a:gd name="T67" fmla="*/ 35 h 69"/>
                  <a:gd name="T68" fmla="*/ 30 w 38"/>
                  <a:gd name="T69" fmla="*/ 24 h 69"/>
                  <a:gd name="T70" fmla="*/ 25 w 38"/>
                  <a:gd name="T71" fmla="*/ 19 h 69"/>
                  <a:gd name="T72" fmla="*/ 20 w 38"/>
                  <a:gd name="T73" fmla="*/ 1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" h="69">
                    <a:moveTo>
                      <a:pt x="33" y="19"/>
                    </a:moveTo>
                    <a:lnTo>
                      <a:pt x="36" y="24"/>
                    </a:lnTo>
                    <a:lnTo>
                      <a:pt x="37" y="32"/>
                    </a:lnTo>
                    <a:lnTo>
                      <a:pt x="38" y="37"/>
                    </a:lnTo>
                    <a:lnTo>
                      <a:pt x="38" y="45"/>
                    </a:lnTo>
                    <a:lnTo>
                      <a:pt x="38" y="53"/>
                    </a:lnTo>
                    <a:lnTo>
                      <a:pt x="37" y="58"/>
                    </a:lnTo>
                    <a:lnTo>
                      <a:pt x="36" y="64"/>
                    </a:lnTo>
                    <a:lnTo>
                      <a:pt x="32" y="69"/>
                    </a:lnTo>
                    <a:lnTo>
                      <a:pt x="28" y="69"/>
                    </a:lnTo>
                    <a:lnTo>
                      <a:pt x="26" y="69"/>
                    </a:lnTo>
                    <a:lnTo>
                      <a:pt x="23" y="66"/>
                    </a:lnTo>
                    <a:lnTo>
                      <a:pt x="21" y="64"/>
                    </a:lnTo>
                    <a:lnTo>
                      <a:pt x="20" y="61"/>
                    </a:lnTo>
                    <a:lnTo>
                      <a:pt x="18" y="56"/>
                    </a:lnTo>
                    <a:lnTo>
                      <a:pt x="17" y="53"/>
                    </a:lnTo>
                    <a:lnTo>
                      <a:pt x="17" y="48"/>
                    </a:lnTo>
                    <a:lnTo>
                      <a:pt x="16" y="42"/>
                    </a:lnTo>
                    <a:lnTo>
                      <a:pt x="15" y="29"/>
                    </a:lnTo>
                    <a:lnTo>
                      <a:pt x="15" y="19"/>
                    </a:lnTo>
                    <a:lnTo>
                      <a:pt x="13" y="19"/>
                    </a:lnTo>
                    <a:lnTo>
                      <a:pt x="12" y="19"/>
                    </a:lnTo>
                    <a:lnTo>
                      <a:pt x="10" y="21"/>
                    </a:lnTo>
                    <a:lnTo>
                      <a:pt x="8" y="21"/>
                    </a:lnTo>
                    <a:lnTo>
                      <a:pt x="6" y="29"/>
                    </a:lnTo>
                    <a:lnTo>
                      <a:pt x="6" y="37"/>
                    </a:lnTo>
                    <a:lnTo>
                      <a:pt x="6" y="42"/>
                    </a:lnTo>
                    <a:lnTo>
                      <a:pt x="7" y="48"/>
                    </a:lnTo>
                    <a:lnTo>
                      <a:pt x="10" y="50"/>
                    </a:lnTo>
                    <a:lnTo>
                      <a:pt x="12" y="53"/>
                    </a:lnTo>
                    <a:lnTo>
                      <a:pt x="11" y="69"/>
                    </a:lnTo>
                    <a:lnTo>
                      <a:pt x="7" y="66"/>
                    </a:lnTo>
                    <a:lnTo>
                      <a:pt x="5" y="61"/>
                    </a:lnTo>
                    <a:lnTo>
                      <a:pt x="4" y="58"/>
                    </a:lnTo>
                    <a:lnTo>
                      <a:pt x="1" y="50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2" y="11"/>
                    </a:lnTo>
                    <a:lnTo>
                      <a:pt x="4" y="8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22" y="3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13"/>
                    </a:lnTo>
                    <a:lnTo>
                      <a:pt x="36" y="16"/>
                    </a:lnTo>
                    <a:lnTo>
                      <a:pt x="33" y="19"/>
                    </a:lnTo>
                    <a:close/>
                    <a:moveTo>
                      <a:pt x="20" y="19"/>
                    </a:moveTo>
                    <a:lnTo>
                      <a:pt x="21" y="27"/>
                    </a:lnTo>
                    <a:lnTo>
                      <a:pt x="22" y="40"/>
                    </a:lnTo>
                    <a:lnTo>
                      <a:pt x="22" y="45"/>
                    </a:lnTo>
                    <a:lnTo>
                      <a:pt x="23" y="48"/>
                    </a:lnTo>
                    <a:lnTo>
                      <a:pt x="23" y="53"/>
                    </a:lnTo>
                    <a:lnTo>
                      <a:pt x="25" y="53"/>
                    </a:lnTo>
                    <a:lnTo>
                      <a:pt x="26" y="56"/>
                    </a:lnTo>
                    <a:lnTo>
                      <a:pt x="27" y="56"/>
                    </a:lnTo>
                    <a:lnTo>
                      <a:pt x="30" y="56"/>
                    </a:lnTo>
                    <a:lnTo>
                      <a:pt x="31" y="53"/>
                    </a:lnTo>
                    <a:lnTo>
                      <a:pt x="32" y="48"/>
                    </a:lnTo>
                    <a:lnTo>
                      <a:pt x="32" y="42"/>
                    </a:lnTo>
                    <a:lnTo>
                      <a:pt x="32" y="35"/>
                    </a:lnTo>
                    <a:lnTo>
                      <a:pt x="31" y="29"/>
                    </a:lnTo>
                    <a:lnTo>
                      <a:pt x="30" y="24"/>
                    </a:lnTo>
                    <a:lnTo>
                      <a:pt x="27" y="21"/>
                    </a:lnTo>
                    <a:lnTo>
                      <a:pt x="25" y="19"/>
                    </a:lnTo>
                    <a:lnTo>
                      <a:pt x="22" y="19"/>
                    </a:lnTo>
                    <a:lnTo>
                      <a:pt x="2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14" name="Freeform 566"/>
              <p:cNvSpPr>
                <a:spLocks/>
              </p:cNvSpPr>
              <p:nvPr/>
            </p:nvSpPr>
            <p:spPr bwMode="auto">
              <a:xfrm>
                <a:off x="5011" y="3640"/>
                <a:ext cx="38" cy="61"/>
              </a:xfrm>
              <a:custGeom>
                <a:avLst/>
                <a:gdLst>
                  <a:gd name="T0" fmla="*/ 38 w 38"/>
                  <a:gd name="T1" fmla="*/ 61 h 61"/>
                  <a:gd name="T2" fmla="*/ 1 w 38"/>
                  <a:gd name="T3" fmla="*/ 61 h 61"/>
                  <a:gd name="T4" fmla="*/ 1 w 38"/>
                  <a:gd name="T5" fmla="*/ 47 h 61"/>
                  <a:gd name="T6" fmla="*/ 6 w 38"/>
                  <a:gd name="T7" fmla="*/ 47 h 61"/>
                  <a:gd name="T8" fmla="*/ 2 w 38"/>
                  <a:gd name="T9" fmla="*/ 39 h 61"/>
                  <a:gd name="T10" fmla="*/ 1 w 38"/>
                  <a:gd name="T11" fmla="*/ 34 h 61"/>
                  <a:gd name="T12" fmla="*/ 0 w 38"/>
                  <a:gd name="T13" fmla="*/ 24 h 61"/>
                  <a:gd name="T14" fmla="*/ 1 w 38"/>
                  <a:gd name="T15" fmla="*/ 18 h 61"/>
                  <a:gd name="T16" fmla="*/ 1 w 38"/>
                  <a:gd name="T17" fmla="*/ 13 h 61"/>
                  <a:gd name="T18" fmla="*/ 2 w 38"/>
                  <a:gd name="T19" fmla="*/ 8 h 61"/>
                  <a:gd name="T20" fmla="*/ 5 w 38"/>
                  <a:gd name="T21" fmla="*/ 5 h 61"/>
                  <a:gd name="T22" fmla="*/ 6 w 38"/>
                  <a:gd name="T23" fmla="*/ 2 h 61"/>
                  <a:gd name="T24" fmla="*/ 8 w 38"/>
                  <a:gd name="T25" fmla="*/ 0 h 61"/>
                  <a:gd name="T26" fmla="*/ 11 w 38"/>
                  <a:gd name="T27" fmla="*/ 0 h 61"/>
                  <a:gd name="T28" fmla="*/ 15 w 38"/>
                  <a:gd name="T29" fmla="*/ 0 h 61"/>
                  <a:gd name="T30" fmla="*/ 38 w 38"/>
                  <a:gd name="T31" fmla="*/ 0 h 61"/>
                  <a:gd name="T32" fmla="*/ 38 w 38"/>
                  <a:gd name="T33" fmla="*/ 13 h 61"/>
                  <a:gd name="T34" fmla="*/ 16 w 38"/>
                  <a:gd name="T35" fmla="*/ 13 h 61"/>
                  <a:gd name="T36" fmla="*/ 12 w 38"/>
                  <a:gd name="T37" fmla="*/ 13 h 61"/>
                  <a:gd name="T38" fmla="*/ 10 w 38"/>
                  <a:gd name="T39" fmla="*/ 16 h 61"/>
                  <a:gd name="T40" fmla="*/ 8 w 38"/>
                  <a:gd name="T41" fmla="*/ 16 h 61"/>
                  <a:gd name="T42" fmla="*/ 7 w 38"/>
                  <a:gd name="T43" fmla="*/ 21 h 61"/>
                  <a:gd name="T44" fmla="*/ 6 w 38"/>
                  <a:gd name="T45" fmla="*/ 24 h 61"/>
                  <a:gd name="T46" fmla="*/ 6 w 38"/>
                  <a:gd name="T47" fmla="*/ 29 h 61"/>
                  <a:gd name="T48" fmla="*/ 7 w 38"/>
                  <a:gd name="T49" fmla="*/ 34 h 61"/>
                  <a:gd name="T50" fmla="*/ 8 w 38"/>
                  <a:gd name="T51" fmla="*/ 42 h 61"/>
                  <a:gd name="T52" fmla="*/ 11 w 38"/>
                  <a:gd name="T53" fmla="*/ 45 h 61"/>
                  <a:gd name="T54" fmla="*/ 13 w 38"/>
                  <a:gd name="T55" fmla="*/ 45 h 61"/>
                  <a:gd name="T56" fmla="*/ 18 w 38"/>
                  <a:gd name="T57" fmla="*/ 47 h 61"/>
                  <a:gd name="T58" fmla="*/ 38 w 38"/>
                  <a:gd name="T59" fmla="*/ 47 h 61"/>
                  <a:gd name="T60" fmla="*/ 38 w 38"/>
                  <a:gd name="T6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8" h="61">
                    <a:moveTo>
                      <a:pt x="38" y="61"/>
                    </a:moveTo>
                    <a:lnTo>
                      <a:pt x="1" y="61"/>
                    </a:lnTo>
                    <a:lnTo>
                      <a:pt x="1" y="47"/>
                    </a:lnTo>
                    <a:lnTo>
                      <a:pt x="6" y="47"/>
                    </a:lnTo>
                    <a:lnTo>
                      <a:pt x="2" y="39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1" y="13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38" y="0"/>
                    </a:lnTo>
                    <a:lnTo>
                      <a:pt x="38" y="13"/>
                    </a:lnTo>
                    <a:lnTo>
                      <a:pt x="16" y="13"/>
                    </a:lnTo>
                    <a:lnTo>
                      <a:pt x="12" y="13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7" y="21"/>
                    </a:lnTo>
                    <a:lnTo>
                      <a:pt x="6" y="24"/>
                    </a:lnTo>
                    <a:lnTo>
                      <a:pt x="6" y="29"/>
                    </a:lnTo>
                    <a:lnTo>
                      <a:pt x="7" y="34"/>
                    </a:lnTo>
                    <a:lnTo>
                      <a:pt x="8" y="42"/>
                    </a:lnTo>
                    <a:lnTo>
                      <a:pt x="11" y="45"/>
                    </a:lnTo>
                    <a:lnTo>
                      <a:pt x="13" y="45"/>
                    </a:lnTo>
                    <a:lnTo>
                      <a:pt x="18" y="47"/>
                    </a:lnTo>
                    <a:lnTo>
                      <a:pt x="38" y="47"/>
                    </a:lnTo>
                    <a:lnTo>
                      <a:pt x="38" y="6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15" name="Freeform 567"/>
              <p:cNvSpPr>
                <a:spLocks/>
              </p:cNvSpPr>
              <p:nvPr/>
            </p:nvSpPr>
            <p:spPr bwMode="auto">
              <a:xfrm>
                <a:off x="5000" y="3587"/>
                <a:ext cx="49" cy="37"/>
              </a:xfrm>
              <a:custGeom>
                <a:avLst/>
                <a:gdLst>
                  <a:gd name="T0" fmla="*/ 43 w 49"/>
                  <a:gd name="T1" fmla="*/ 2 h 37"/>
                  <a:gd name="T2" fmla="*/ 49 w 49"/>
                  <a:gd name="T3" fmla="*/ 0 h 37"/>
                  <a:gd name="T4" fmla="*/ 49 w 49"/>
                  <a:gd name="T5" fmla="*/ 5 h 37"/>
                  <a:gd name="T6" fmla="*/ 49 w 49"/>
                  <a:gd name="T7" fmla="*/ 10 h 37"/>
                  <a:gd name="T8" fmla="*/ 49 w 49"/>
                  <a:gd name="T9" fmla="*/ 16 h 37"/>
                  <a:gd name="T10" fmla="*/ 48 w 49"/>
                  <a:gd name="T11" fmla="*/ 21 h 37"/>
                  <a:gd name="T12" fmla="*/ 47 w 49"/>
                  <a:gd name="T13" fmla="*/ 24 h 37"/>
                  <a:gd name="T14" fmla="*/ 46 w 49"/>
                  <a:gd name="T15" fmla="*/ 26 h 37"/>
                  <a:gd name="T16" fmla="*/ 43 w 49"/>
                  <a:gd name="T17" fmla="*/ 29 h 37"/>
                  <a:gd name="T18" fmla="*/ 38 w 49"/>
                  <a:gd name="T19" fmla="*/ 29 h 37"/>
                  <a:gd name="T20" fmla="*/ 18 w 49"/>
                  <a:gd name="T21" fmla="*/ 29 h 37"/>
                  <a:gd name="T22" fmla="*/ 18 w 49"/>
                  <a:gd name="T23" fmla="*/ 37 h 37"/>
                  <a:gd name="T24" fmla="*/ 12 w 49"/>
                  <a:gd name="T25" fmla="*/ 37 h 37"/>
                  <a:gd name="T26" fmla="*/ 12 w 49"/>
                  <a:gd name="T27" fmla="*/ 29 h 37"/>
                  <a:gd name="T28" fmla="*/ 3 w 49"/>
                  <a:gd name="T29" fmla="*/ 29 h 37"/>
                  <a:gd name="T30" fmla="*/ 0 w 49"/>
                  <a:gd name="T31" fmla="*/ 16 h 37"/>
                  <a:gd name="T32" fmla="*/ 12 w 49"/>
                  <a:gd name="T33" fmla="*/ 16 h 37"/>
                  <a:gd name="T34" fmla="*/ 12 w 49"/>
                  <a:gd name="T35" fmla="*/ 2 h 37"/>
                  <a:gd name="T36" fmla="*/ 18 w 49"/>
                  <a:gd name="T37" fmla="*/ 2 h 37"/>
                  <a:gd name="T38" fmla="*/ 18 w 49"/>
                  <a:gd name="T39" fmla="*/ 16 h 37"/>
                  <a:gd name="T40" fmla="*/ 38 w 49"/>
                  <a:gd name="T41" fmla="*/ 16 h 37"/>
                  <a:gd name="T42" fmla="*/ 41 w 49"/>
                  <a:gd name="T43" fmla="*/ 16 h 37"/>
                  <a:gd name="T44" fmla="*/ 42 w 49"/>
                  <a:gd name="T45" fmla="*/ 13 h 37"/>
                  <a:gd name="T46" fmla="*/ 43 w 49"/>
                  <a:gd name="T47" fmla="*/ 13 h 37"/>
                  <a:gd name="T48" fmla="*/ 43 w 49"/>
                  <a:gd name="T49" fmla="*/ 13 h 37"/>
                  <a:gd name="T50" fmla="*/ 43 w 49"/>
                  <a:gd name="T51" fmla="*/ 10 h 37"/>
                  <a:gd name="T52" fmla="*/ 43 w 49"/>
                  <a:gd name="T53" fmla="*/ 8 h 37"/>
                  <a:gd name="T54" fmla="*/ 43 w 49"/>
                  <a:gd name="T55" fmla="*/ 5 h 37"/>
                  <a:gd name="T56" fmla="*/ 43 w 49"/>
                  <a:gd name="T57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9" h="37">
                    <a:moveTo>
                      <a:pt x="43" y="2"/>
                    </a:moveTo>
                    <a:lnTo>
                      <a:pt x="49" y="0"/>
                    </a:lnTo>
                    <a:lnTo>
                      <a:pt x="49" y="5"/>
                    </a:lnTo>
                    <a:lnTo>
                      <a:pt x="49" y="10"/>
                    </a:lnTo>
                    <a:lnTo>
                      <a:pt x="49" y="16"/>
                    </a:lnTo>
                    <a:lnTo>
                      <a:pt x="48" y="21"/>
                    </a:lnTo>
                    <a:lnTo>
                      <a:pt x="47" y="24"/>
                    </a:lnTo>
                    <a:lnTo>
                      <a:pt x="46" y="26"/>
                    </a:lnTo>
                    <a:lnTo>
                      <a:pt x="43" y="29"/>
                    </a:lnTo>
                    <a:lnTo>
                      <a:pt x="38" y="29"/>
                    </a:lnTo>
                    <a:lnTo>
                      <a:pt x="18" y="29"/>
                    </a:lnTo>
                    <a:lnTo>
                      <a:pt x="18" y="37"/>
                    </a:lnTo>
                    <a:lnTo>
                      <a:pt x="12" y="37"/>
                    </a:lnTo>
                    <a:lnTo>
                      <a:pt x="12" y="29"/>
                    </a:lnTo>
                    <a:lnTo>
                      <a:pt x="3" y="29"/>
                    </a:lnTo>
                    <a:lnTo>
                      <a:pt x="0" y="16"/>
                    </a:lnTo>
                    <a:lnTo>
                      <a:pt x="12" y="16"/>
                    </a:lnTo>
                    <a:lnTo>
                      <a:pt x="12" y="2"/>
                    </a:lnTo>
                    <a:lnTo>
                      <a:pt x="18" y="2"/>
                    </a:lnTo>
                    <a:lnTo>
                      <a:pt x="18" y="16"/>
                    </a:lnTo>
                    <a:lnTo>
                      <a:pt x="38" y="16"/>
                    </a:lnTo>
                    <a:lnTo>
                      <a:pt x="41" y="16"/>
                    </a:lnTo>
                    <a:lnTo>
                      <a:pt x="42" y="13"/>
                    </a:lnTo>
                    <a:lnTo>
                      <a:pt x="43" y="13"/>
                    </a:lnTo>
                    <a:lnTo>
                      <a:pt x="43" y="13"/>
                    </a:lnTo>
                    <a:lnTo>
                      <a:pt x="43" y="10"/>
                    </a:lnTo>
                    <a:lnTo>
                      <a:pt x="43" y="8"/>
                    </a:lnTo>
                    <a:lnTo>
                      <a:pt x="43" y="5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16" name="Rectangle 568"/>
              <p:cNvSpPr>
                <a:spLocks noChangeArrowheads="1"/>
              </p:cNvSpPr>
              <p:nvPr/>
            </p:nvSpPr>
            <p:spPr bwMode="auto">
              <a:xfrm>
                <a:off x="4998" y="3560"/>
                <a:ext cx="51" cy="14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17" name="Freeform 569"/>
              <p:cNvSpPr>
                <a:spLocks noEditPoints="1"/>
              </p:cNvSpPr>
              <p:nvPr/>
            </p:nvSpPr>
            <p:spPr bwMode="auto">
              <a:xfrm>
                <a:off x="5011" y="3476"/>
                <a:ext cx="38" cy="71"/>
              </a:xfrm>
              <a:custGeom>
                <a:avLst/>
                <a:gdLst>
                  <a:gd name="T0" fmla="*/ 27 w 38"/>
                  <a:gd name="T1" fmla="*/ 13 h 71"/>
                  <a:gd name="T2" fmla="*/ 27 w 38"/>
                  <a:gd name="T3" fmla="*/ 0 h 71"/>
                  <a:gd name="T4" fmla="*/ 32 w 38"/>
                  <a:gd name="T5" fmla="*/ 5 h 71"/>
                  <a:gd name="T6" fmla="*/ 36 w 38"/>
                  <a:gd name="T7" fmla="*/ 13 h 71"/>
                  <a:gd name="T8" fmla="*/ 37 w 38"/>
                  <a:gd name="T9" fmla="*/ 18 h 71"/>
                  <a:gd name="T10" fmla="*/ 38 w 38"/>
                  <a:gd name="T11" fmla="*/ 26 h 71"/>
                  <a:gd name="T12" fmla="*/ 38 w 38"/>
                  <a:gd name="T13" fmla="*/ 34 h 71"/>
                  <a:gd name="T14" fmla="*/ 38 w 38"/>
                  <a:gd name="T15" fmla="*/ 45 h 71"/>
                  <a:gd name="T16" fmla="*/ 36 w 38"/>
                  <a:gd name="T17" fmla="*/ 55 h 71"/>
                  <a:gd name="T18" fmla="*/ 33 w 38"/>
                  <a:gd name="T19" fmla="*/ 63 h 71"/>
                  <a:gd name="T20" fmla="*/ 30 w 38"/>
                  <a:gd name="T21" fmla="*/ 68 h 71"/>
                  <a:gd name="T22" fmla="*/ 25 w 38"/>
                  <a:gd name="T23" fmla="*/ 71 h 71"/>
                  <a:gd name="T24" fmla="*/ 20 w 38"/>
                  <a:gd name="T25" fmla="*/ 71 h 71"/>
                  <a:gd name="T26" fmla="*/ 13 w 38"/>
                  <a:gd name="T27" fmla="*/ 71 h 71"/>
                  <a:gd name="T28" fmla="*/ 10 w 38"/>
                  <a:gd name="T29" fmla="*/ 68 h 71"/>
                  <a:gd name="T30" fmla="*/ 5 w 38"/>
                  <a:gd name="T31" fmla="*/ 63 h 71"/>
                  <a:gd name="T32" fmla="*/ 2 w 38"/>
                  <a:gd name="T33" fmla="*/ 55 h 71"/>
                  <a:gd name="T34" fmla="*/ 1 w 38"/>
                  <a:gd name="T35" fmla="*/ 45 h 71"/>
                  <a:gd name="T36" fmla="*/ 0 w 38"/>
                  <a:gd name="T37" fmla="*/ 37 h 71"/>
                  <a:gd name="T38" fmla="*/ 1 w 38"/>
                  <a:gd name="T39" fmla="*/ 26 h 71"/>
                  <a:gd name="T40" fmla="*/ 2 w 38"/>
                  <a:gd name="T41" fmla="*/ 18 h 71"/>
                  <a:gd name="T42" fmla="*/ 5 w 38"/>
                  <a:gd name="T43" fmla="*/ 10 h 71"/>
                  <a:gd name="T44" fmla="*/ 8 w 38"/>
                  <a:gd name="T45" fmla="*/ 5 h 71"/>
                  <a:gd name="T46" fmla="*/ 13 w 38"/>
                  <a:gd name="T47" fmla="*/ 2 h 71"/>
                  <a:gd name="T48" fmla="*/ 20 w 38"/>
                  <a:gd name="T49" fmla="*/ 0 h 71"/>
                  <a:gd name="T50" fmla="*/ 20 w 38"/>
                  <a:gd name="T51" fmla="*/ 0 h 71"/>
                  <a:gd name="T52" fmla="*/ 21 w 38"/>
                  <a:gd name="T53" fmla="*/ 0 h 71"/>
                  <a:gd name="T54" fmla="*/ 21 w 38"/>
                  <a:gd name="T55" fmla="*/ 58 h 71"/>
                  <a:gd name="T56" fmla="*/ 25 w 38"/>
                  <a:gd name="T57" fmla="*/ 58 h 71"/>
                  <a:gd name="T58" fmla="*/ 27 w 38"/>
                  <a:gd name="T59" fmla="*/ 55 h 71"/>
                  <a:gd name="T60" fmla="*/ 30 w 38"/>
                  <a:gd name="T61" fmla="*/ 50 h 71"/>
                  <a:gd name="T62" fmla="*/ 32 w 38"/>
                  <a:gd name="T63" fmla="*/ 45 h 71"/>
                  <a:gd name="T64" fmla="*/ 32 w 38"/>
                  <a:gd name="T65" fmla="*/ 34 h 71"/>
                  <a:gd name="T66" fmla="*/ 32 w 38"/>
                  <a:gd name="T67" fmla="*/ 29 h 71"/>
                  <a:gd name="T68" fmla="*/ 31 w 38"/>
                  <a:gd name="T69" fmla="*/ 23 h 71"/>
                  <a:gd name="T70" fmla="*/ 30 w 38"/>
                  <a:gd name="T71" fmla="*/ 18 h 71"/>
                  <a:gd name="T72" fmla="*/ 27 w 38"/>
                  <a:gd name="T73" fmla="*/ 13 h 71"/>
                  <a:gd name="T74" fmla="*/ 15 w 38"/>
                  <a:gd name="T75" fmla="*/ 58 h 71"/>
                  <a:gd name="T76" fmla="*/ 15 w 38"/>
                  <a:gd name="T77" fmla="*/ 13 h 71"/>
                  <a:gd name="T78" fmla="*/ 11 w 38"/>
                  <a:gd name="T79" fmla="*/ 15 h 71"/>
                  <a:gd name="T80" fmla="*/ 8 w 38"/>
                  <a:gd name="T81" fmla="*/ 18 h 71"/>
                  <a:gd name="T82" fmla="*/ 7 w 38"/>
                  <a:gd name="T83" fmla="*/ 26 h 71"/>
                  <a:gd name="T84" fmla="*/ 6 w 38"/>
                  <a:gd name="T85" fmla="*/ 37 h 71"/>
                  <a:gd name="T86" fmla="*/ 7 w 38"/>
                  <a:gd name="T87" fmla="*/ 45 h 71"/>
                  <a:gd name="T88" fmla="*/ 8 w 38"/>
                  <a:gd name="T89" fmla="*/ 50 h 71"/>
                  <a:gd name="T90" fmla="*/ 11 w 38"/>
                  <a:gd name="T91" fmla="*/ 55 h 71"/>
                  <a:gd name="T92" fmla="*/ 15 w 38"/>
                  <a:gd name="T93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8" h="71">
                    <a:moveTo>
                      <a:pt x="27" y="13"/>
                    </a:moveTo>
                    <a:lnTo>
                      <a:pt x="27" y="0"/>
                    </a:lnTo>
                    <a:lnTo>
                      <a:pt x="32" y="5"/>
                    </a:lnTo>
                    <a:lnTo>
                      <a:pt x="36" y="13"/>
                    </a:lnTo>
                    <a:lnTo>
                      <a:pt x="37" y="18"/>
                    </a:lnTo>
                    <a:lnTo>
                      <a:pt x="38" y="26"/>
                    </a:lnTo>
                    <a:lnTo>
                      <a:pt x="38" y="34"/>
                    </a:lnTo>
                    <a:lnTo>
                      <a:pt x="38" y="45"/>
                    </a:lnTo>
                    <a:lnTo>
                      <a:pt x="36" y="55"/>
                    </a:lnTo>
                    <a:lnTo>
                      <a:pt x="33" y="63"/>
                    </a:lnTo>
                    <a:lnTo>
                      <a:pt x="30" y="68"/>
                    </a:lnTo>
                    <a:lnTo>
                      <a:pt x="25" y="71"/>
                    </a:lnTo>
                    <a:lnTo>
                      <a:pt x="20" y="71"/>
                    </a:lnTo>
                    <a:lnTo>
                      <a:pt x="13" y="71"/>
                    </a:lnTo>
                    <a:lnTo>
                      <a:pt x="10" y="68"/>
                    </a:lnTo>
                    <a:lnTo>
                      <a:pt x="5" y="63"/>
                    </a:lnTo>
                    <a:lnTo>
                      <a:pt x="2" y="55"/>
                    </a:lnTo>
                    <a:lnTo>
                      <a:pt x="1" y="45"/>
                    </a:lnTo>
                    <a:lnTo>
                      <a:pt x="0" y="37"/>
                    </a:lnTo>
                    <a:lnTo>
                      <a:pt x="1" y="26"/>
                    </a:lnTo>
                    <a:lnTo>
                      <a:pt x="2" y="18"/>
                    </a:lnTo>
                    <a:lnTo>
                      <a:pt x="5" y="10"/>
                    </a:lnTo>
                    <a:lnTo>
                      <a:pt x="8" y="5"/>
                    </a:lnTo>
                    <a:lnTo>
                      <a:pt x="13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58"/>
                    </a:lnTo>
                    <a:lnTo>
                      <a:pt x="25" y="58"/>
                    </a:lnTo>
                    <a:lnTo>
                      <a:pt x="27" y="55"/>
                    </a:lnTo>
                    <a:lnTo>
                      <a:pt x="30" y="50"/>
                    </a:lnTo>
                    <a:lnTo>
                      <a:pt x="32" y="45"/>
                    </a:lnTo>
                    <a:lnTo>
                      <a:pt x="32" y="34"/>
                    </a:lnTo>
                    <a:lnTo>
                      <a:pt x="32" y="29"/>
                    </a:lnTo>
                    <a:lnTo>
                      <a:pt x="31" y="23"/>
                    </a:lnTo>
                    <a:lnTo>
                      <a:pt x="30" y="18"/>
                    </a:lnTo>
                    <a:lnTo>
                      <a:pt x="27" y="13"/>
                    </a:lnTo>
                    <a:close/>
                    <a:moveTo>
                      <a:pt x="15" y="58"/>
                    </a:moveTo>
                    <a:lnTo>
                      <a:pt x="15" y="13"/>
                    </a:lnTo>
                    <a:lnTo>
                      <a:pt x="11" y="15"/>
                    </a:lnTo>
                    <a:lnTo>
                      <a:pt x="8" y="18"/>
                    </a:lnTo>
                    <a:lnTo>
                      <a:pt x="7" y="26"/>
                    </a:lnTo>
                    <a:lnTo>
                      <a:pt x="6" y="37"/>
                    </a:lnTo>
                    <a:lnTo>
                      <a:pt x="7" y="45"/>
                    </a:lnTo>
                    <a:lnTo>
                      <a:pt x="8" y="50"/>
                    </a:lnTo>
                    <a:lnTo>
                      <a:pt x="11" y="55"/>
                    </a:lnTo>
                    <a:lnTo>
                      <a:pt x="15" y="5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18" name="Freeform 570"/>
              <p:cNvSpPr>
                <a:spLocks noEditPoints="1"/>
              </p:cNvSpPr>
              <p:nvPr/>
            </p:nvSpPr>
            <p:spPr bwMode="auto">
              <a:xfrm>
                <a:off x="4998" y="3351"/>
                <a:ext cx="51" cy="74"/>
              </a:xfrm>
              <a:custGeom>
                <a:avLst/>
                <a:gdLst>
                  <a:gd name="T0" fmla="*/ 51 w 51"/>
                  <a:gd name="T1" fmla="*/ 27 h 74"/>
                  <a:gd name="T2" fmla="*/ 39 w 51"/>
                  <a:gd name="T3" fmla="*/ 27 h 74"/>
                  <a:gd name="T4" fmla="*/ 39 w 51"/>
                  <a:gd name="T5" fmla="*/ 74 h 74"/>
                  <a:gd name="T6" fmla="*/ 33 w 51"/>
                  <a:gd name="T7" fmla="*/ 74 h 74"/>
                  <a:gd name="T8" fmla="*/ 0 w 51"/>
                  <a:gd name="T9" fmla="*/ 21 h 74"/>
                  <a:gd name="T10" fmla="*/ 0 w 51"/>
                  <a:gd name="T11" fmla="*/ 11 h 74"/>
                  <a:gd name="T12" fmla="*/ 33 w 51"/>
                  <a:gd name="T13" fmla="*/ 11 h 74"/>
                  <a:gd name="T14" fmla="*/ 33 w 51"/>
                  <a:gd name="T15" fmla="*/ 0 h 74"/>
                  <a:gd name="T16" fmla="*/ 39 w 51"/>
                  <a:gd name="T17" fmla="*/ 0 h 74"/>
                  <a:gd name="T18" fmla="*/ 39 w 51"/>
                  <a:gd name="T19" fmla="*/ 11 h 74"/>
                  <a:gd name="T20" fmla="*/ 51 w 51"/>
                  <a:gd name="T21" fmla="*/ 11 h 74"/>
                  <a:gd name="T22" fmla="*/ 51 w 51"/>
                  <a:gd name="T23" fmla="*/ 27 h 74"/>
                  <a:gd name="T24" fmla="*/ 33 w 51"/>
                  <a:gd name="T25" fmla="*/ 27 h 74"/>
                  <a:gd name="T26" fmla="*/ 13 w 51"/>
                  <a:gd name="T27" fmla="*/ 27 h 74"/>
                  <a:gd name="T28" fmla="*/ 33 w 51"/>
                  <a:gd name="T29" fmla="*/ 58 h 74"/>
                  <a:gd name="T30" fmla="*/ 33 w 51"/>
                  <a:gd name="T31" fmla="*/ 27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74">
                    <a:moveTo>
                      <a:pt x="51" y="27"/>
                    </a:moveTo>
                    <a:lnTo>
                      <a:pt x="39" y="27"/>
                    </a:lnTo>
                    <a:lnTo>
                      <a:pt x="39" y="74"/>
                    </a:lnTo>
                    <a:lnTo>
                      <a:pt x="33" y="74"/>
                    </a:lnTo>
                    <a:lnTo>
                      <a:pt x="0" y="21"/>
                    </a:lnTo>
                    <a:lnTo>
                      <a:pt x="0" y="11"/>
                    </a:lnTo>
                    <a:lnTo>
                      <a:pt x="33" y="11"/>
                    </a:lnTo>
                    <a:lnTo>
                      <a:pt x="33" y="0"/>
                    </a:lnTo>
                    <a:lnTo>
                      <a:pt x="39" y="0"/>
                    </a:lnTo>
                    <a:lnTo>
                      <a:pt x="39" y="11"/>
                    </a:lnTo>
                    <a:lnTo>
                      <a:pt x="51" y="11"/>
                    </a:lnTo>
                    <a:lnTo>
                      <a:pt x="51" y="27"/>
                    </a:lnTo>
                    <a:close/>
                    <a:moveTo>
                      <a:pt x="33" y="27"/>
                    </a:moveTo>
                    <a:lnTo>
                      <a:pt x="13" y="27"/>
                    </a:lnTo>
                    <a:lnTo>
                      <a:pt x="33" y="58"/>
                    </a:lnTo>
                    <a:lnTo>
                      <a:pt x="33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19" name="Freeform 571"/>
              <p:cNvSpPr>
                <a:spLocks/>
              </p:cNvSpPr>
              <p:nvPr/>
            </p:nvSpPr>
            <p:spPr bwMode="auto">
              <a:xfrm>
                <a:off x="5191" y="3806"/>
                <a:ext cx="51" cy="101"/>
              </a:xfrm>
              <a:custGeom>
                <a:avLst/>
                <a:gdLst>
                  <a:gd name="T0" fmla="*/ 51 w 51"/>
                  <a:gd name="T1" fmla="*/ 101 h 101"/>
                  <a:gd name="T2" fmla="*/ 0 w 51"/>
                  <a:gd name="T3" fmla="*/ 101 h 101"/>
                  <a:gd name="T4" fmla="*/ 0 w 51"/>
                  <a:gd name="T5" fmla="*/ 80 h 101"/>
                  <a:gd name="T6" fmla="*/ 35 w 51"/>
                  <a:gd name="T7" fmla="*/ 56 h 101"/>
                  <a:gd name="T8" fmla="*/ 40 w 51"/>
                  <a:gd name="T9" fmla="*/ 53 h 101"/>
                  <a:gd name="T10" fmla="*/ 43 w 51"/>
                  <a:gd name="T11" fmla="*/ 51 h 101"/>
                  <a:gd name="T12" fmla="*/ 40 w 51"/>
                  <a:gd name="T13" fmla="*/ 48 h 101"/>
                  <a:gd name="T14" fmla="*/ 35 w 51"/>
                  <a:gd name="T15" fmla="*/ 45 h 101"/>
                  <a:gd name="T16" fmla="*/ 0 w 51"/>
                  <a:gd name="T17" fmla="*/ 22 h 101"/>
                  <a:gd name="T18" fmla="*/ 0 w 51"/>
                  <a:gd name="T19" fmla="*/ 0 h 101"/>
                  <a:gd name="T20" fmla="*/ 51 w 51"/>
                  <a:gd name="T21" fmla="*/ 0 h 101"/>
                  <a:gd name="T22" fmla="*/ 51 w 51"/>
                  <a:gd name="T23" fmla="*/ 14 h 101"/>
                  <a:gd name="T24" fmla="*/ 7 w 51"/>
                  <a:gd name="T25" fmla="*/ 14 h 101"/>
                  <a:gd name="T26" fmla="*/ 51 w 51"/>
                  <a:gd name="T27" fmla="*/ 43 h 101"/>
                  <a:gd name="T28" fmla="*/ 51 w 51"/>
                  <a:gd name="T29" fmla="*/ 59 h 101"/>
                  <a:gd name="T30" fmla="*/ 7 w 51"/>
                  <a:gd name="T31" fmla="*/ 88 h 101"/>
                  <a:gd name="T32" fmla="*/ 51 w 51"/>
                  <a:gd name="T33" fmla="*/ 88 h 101"/>
                  <a:gd name="T34" fmla="*/ 51 w 51"/>
                  <a:gd name="T3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" h="101">
                    <a:moveTo>
                      <a:pt x="51" y="101"/>
                    </a:moveTo>
                    <a:lnTo>
                      <a:pt x="0" y="101"/>
                    </a:lnTo>
                    <a:lnTo>
                      <a:pt x="0" y="80"/>
                    </a:lnTo>
                    <a:lnTo>
                      <a:pt x="35" y="56"/>
                    </a:lnTo>
                    <a:lnTo>
                      <a:pt x="40" y="53"/>
                    </a:lnTo>
                    <a:lnTo>
                      <a:pt x="43" y="51"/>
                    </a:lnTo>
                    <a:lnTo>
                      <a:pt x="40" y="48"/>
                    </a:lnTo>
                    <a:lnTo>
                      <a:pt x="35" y="45"/>
                    </a:lnTo>
                    <a:lnTo>
                      <a:pt x="0" y="22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1" y="14"/>
                    </a:lnTo>
                    <a:lnTo>
                      <a:pt x="7" y="14"/>
                    </a:lnTo>
                    <a:lnTo>
                      <a:pt x="51" y="43"/>
                    </a:lnTo>
                    <a:lnTo>
                      <a:pt x="51" y="59"/>
                    </a:lnTo>
                    <a:lnTo>
                      <a:pt x="7" y="88"/>
                    </a:lnTo>
                    <a:lnTo>
                      <a:pt x="51" y="88"/>
                    </a:lnTo>
                    <a:lnTo>
                      <a:pt x="51" y="10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20" name="Freeform 572"/>
              <p:cNvSpPr>
                <a:spLocks noEditPoints="1"/>
              </p:cNvSpPr>
              <p:nvPr/>
            </p:nvSpPr>
            <p:spPr bwMode="auto">
              <a:xfrm>
                <a:off x="5203" y="3719"/>
                <a:ext cx="39" cy="69"/>
              </a:xfrm>
              <a:custGeom>
                <a:avLst/>
                <a:gdLst>
                  <a:gd name="T0" fmla="*/ 36 w 39"/>
                  <a:gd name="T1" fmla="*/ 24 h 69"/>
                  <a:gd name="T2" fmla="*/ 39 w 39"/>
                  <a:gd name="T3" fmla="*/ 37 h 69"/>
                  <a:gd name="T4" fmla="*/ 39 w 39"/>
                  <a:gd name="T5" fmla="*/ 53 h 69"/>
                  <a:gd name="T6" fmla="*/ 36 w 39"/>
                  <a:gd name="T7" fmla="*/ 64 h 69"/>
                  <a:gd name="T8" fmla="*/ 29 w 39"/>
                  <a:gd name="T9" fmla="*/ 69 h 69"/>
                  <a:gd name="T10" fmla="*/ 24 w 39"/>
                  <a:gd name="T11" fmla="*/ 66 h 69"/>
                  <a:gd name="T12" fmla="*/ 20 w 39"/>
                  <a:gd name="T13" fmla="*/ 61 h 69"/>
                  <a:gd name="T14" fmla="*/ 18 w 39"/>
                  <a:gd name="T15" fmla="*/ 53 h 69"/>
                  <a:gd name="T16" fmla="*/ 16 w 39"/>
                  <a:gd name="T17" fmla="*/ 42 h 69"/>
                  <a:gd name="T18" fmla="*/ 15 w 39"/>
                  <a:gd name="T19" fmla="*/ 19 h 69"/>
                  <a:gd name="T20" fmla="*/ 13 w 39"/>
                  <a:gd name="T21" fmla="*/ 19 h 69"/>
                  <a:gd name="T22" fmla="*/ 9 w 39"/>
                  <a:gd name="T23" fmla="*/ 21 h 69"/>
                  <a:gd name="T24" fmla="*/ 7 w 39"/>
                  <a:gd name="T25" fmla="*/ 37 h 69"/>
                  <a:gd name="T26" fmla="*/ 8 w 39"/>
                  <a:gd name="T27" fmla="*/ 48 h 69"/>
                  <a:gd name="T28" fmla="*/ 13 w 39"/>
                  <a:gd name="T29" fmla="*/ 53 h 69"/>
                  <a:gd name="T30" fmla="*/ 8 w 39"/>
                  <a:gd name="T31" fmla="*/ 66 h 69"/>
                  <a:gd name="T32" fmla="*/ 4 w 39"/>
                  <a:gd name="T33" fmla="*/ 58 h 69"/>
                  <a:gd name="T34" fmla="*/ 2 w 39"/>
                  <a:gd name="T35" fmla="*/ 42 h 69"/>
                  <a:gd name="T36" fmla="*/ 0 w 39"/>
                  <a:gd name="T37" fmla="*/ 24 h 69"/>
                  <a:gd name="T38" fmla="*/ 3 w 39"/>
                  <a:gd name="T39" fmla="*/ 11 h 69"/>
                  <a:gd name="T40" fmla="*/ 7 w 39"/>
                  <a:gd name="T41" fmla="*/ 5 h 69"/>
                  <a:gd name="T42" fmla="*/ 11 w 39"/>
                  <a:gd name="T43" fmla="*/ 3 h 69"/>
                  <a:gd name="T44" fmla="*/ 23 w 39"/>
                  <a:gd name="T45" fmla="*/ 3 h 69"/>
                  <a:gd name="T46" fmla="*/ 31 w 39"/>
                  <a:gd name="T47" fmla="*/ 3 h 69"/>
                  <a:gd name="T48" fmla="*/ 36 w 39"/>
                  <a:gd name="T49" fmla="*/ 0 h 69"/>
                  <a:gd name="T50" fmla="*/ 39 w 39"/>
                  <a:gd name="T51" fmla="*/ 13 h 69"/>
                  <a:gd name="T52" fmla="*/ 34 w 39"/>
                  <a:gd name="T53" fmla="*/ 19 h 69"/>
                  <a:gd name="T54" fmla="*/ 21 w 39"/>
                  <a:gd name="T55" fmla="*/ 27 h 69"/>
                  <a:gd name="T56" fmla="*/ 23 w 39"/>
                  <a:gd name="T57" fmla="*/ 45 h 69"/>
                  <a:gd name="T58" fmla="*/ 24 w 39"/>
                  <a:gd name="T59" fmla="*/ 53 h 69"/>
                  <a:gd name="T60" fmla="*/ 26 w 39"/>
                  <a:gd name="T61" fmla="*/ 56 h 69"/>
                  <a:gd name="T62" fmla="*/ 30 w 39"/>
                  <a:gd name="T63" fmla="*/ 56 h 69"/>
                  <a:gd name="T64" fmla="*/ 33 w 39"/>
                  <a:gd name="T65" fmla="*/ 48 h 69"/>
                  <a:gd name="T66" fmla="*/ 33 w 39"/>
                  <a:gd name="T67" fmla="*/ 35 h 69"/>
                  <a:gd name="T68" fmla="*/ 30 w 39"/>
                  <a:gd name="T69" fmla="*/ 24 h 69"/>
                  <a:gd name="T70" fmla="*/ 25 w 39"/>
                  <a:gd name="T71" fmla="*/ 19 h 69"/>
                  <a:gd name="T72" fmla="*/ 20 w 39"/>
                  <a:gd name="T73" fmla="*/ 1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9" h="69">
                    <a:moveTo>
                      <a:pt x="34" y="19"/>
                    </a:moveTo>
                    <a:lnTo>
                      <a:pt x="36" y="24"/>
                    </a:lnTo>
                    <a:lnTo>
                      <a:pt x="38" y="32"/>
                    </a:lnTo>
                    <a:lnTo>
                      <a:pt x="39" y="37"/>
                    </a:lnTo>
                    <a:lnTo>
                      <a:pt x="39" y="45"/>
                    </a:lnTo>
                    <a:lnTo>
                      <a:pt x="39" y="53"/>
                    </a:lnTo>
                    <a:lnTo>
                      <a:pt x="38" y="58"/>
                    </a:lnTo>
                    <a:lnTo>
                      <a:pt x="36" y="64"/>
                    </a:lnTo>
                    <a:lnTo>
                      <a:pt x="33" y="69"/>
                    </a:lnTo>
                    <a:lnTo>
                      <a:pt x="29" y="69"/>
                    </a:lnTo>
                    <a:lnTo>
                      <a:pt x="26" y="69"/>
                    </a:lnTo>
                    <a:lnTo>
                      <a:pt x="24" y="66"/>
                    </a:lnTo>
                    <a:lnTo>
                      <a:pt x="21" y="64"/>
                    </a:lnTo>
                    <a:lnTo>
                      <a:pt x="20" y="61"/>
                    </a:lnTo>
                    <a:lnTo>
                      <a:pt x="19" y="56"/>
                    </a:lnTo>
                    <a:lnTo>
                      <a:pt x="18" y="53"/>
                    </a:lnTo>
                    <a:lnTo>
                      <a:pt x="18" y="48"/>
                    </a:lnTo>
                    <a:lnTo>
                      <a:pt x="16" y="42"/>
                    </a:lnTo>
                    <a:lnTo>
                      <a:pt x="15" y="29"/>
                    </a:lnTo>
                    <a:lnTo>
                      <a:pt x="15" y="19"/>
                    </a:lnTo>
                    <a:lnTo>
                      <a:pt x="14" y="19"/>
                    </a:lnTo>
                    <a:lnTo>
                      <a:pt x="13" y="19"/>
                    </a:lnTo>
                    <a:lnTo>
                      <a:pt x="10" y="21"/>
                    </a:lnTo>
                    <a:lnTo>
                      <a:pt x="9" y="21"/>
                    </a:lnTo>
                    <a:lnTo>
                      <a:pt x="7" y="29"/>
                    </a:lnTo>
                    <a:lnTo>
                      <a:pt x="7" y="37"/>
                    </a:lnTo>
                    <a:lnTo>
                      <a:pt x="7" y="42"/>
                    </a:lnTo>
                    <a:lnTo>
                      <a:pt x="8" y="48"/>
                    </a:lnTo>
                    <a:lnTo>
                      <a:pt x="10" y="50"/>
                    </a:lnTo>
                    <a:lnTo>
                      <a:pt x="13" y="53"/>
                    </a:lnTo>
                    <a:lnTo>
                      <a:pt x="11" y="69"/>
                    </a:lnTo>
                    <a:lnTo>
                      <a:pt x="8" y="66"/>
                    </a:lnTo>
                    <a:lnTo>
                      <a:pt x="5" y="61"/>
                    </a:lnTo>
                    <a:lnTo>
                      <a:pt x="4" y="58"/>
                    </a:lnTo>
                    <a:lnTo>
                      <a:pt x="2" y="50"/>
                    </a:lnTo>
                    <a:lnTo>
                      <a:pt x="2" y="42"/>
                    </a:lnTo>
                    <a:lnTo>
                      <a:pt x="0" y="35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23" y="3"/>
                    </a:lnTo>
                    <a:lnTo>
                      <a:pt x="28" y="3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39" y="13"/>
                    </a:lnTo>
                    <a:lnTo>
                      <a:pt x="36" y="16"/>
                    </a:lnTo>
                    <a:lnTo>
                      <a:pt x="34" y="19"/>
                    </a:lnTo>
                    <a:close/>
                    <a:moveTo>
                      <a:pt x="20" y="19"/>
                    </a:moveTo>
                    <a:lnTo>
                      <a:pt x="21" y="27"/>
                    </a:lnTo>
                    <a:lnTo>
                      <a:pt x="23" y="40"/>
                    </a:lnTo>
                    <a:lnTo>
                      <a:pt x="23" y="45"/>
                    </a:lnTo>
                    <a:lnTo>
                      <a:pt x="24" y="48"/>
                    </a:lnTo>
                    <a:lnTo>
                      <a:pt x="24" y="53"/>
                    </a:lnTo>
                    <a:lnTo>
                      <a:pt x="25" y="53"/>
                    </a:lnTo>
                    <a:lnTo>
                      <a:pt x="26" y="56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1" y="53"/>
                    </a:lnTo>
                    <a:lnTo>
                      <a:pt x="33" y="48"/>
                    </a:lnTo>
                    <a:lnTo>
                      <a:pt x="33" y="42"/>
                    </a:lnTo>
                    <a:lnTo>
                      <a:pt x="33" y="35"/>
                    </a:lnTo>
                    <a:lnTo>
                      <a:pt x="31" y="29"/>
                    </a:lnTo>
                    <a:lnTo>
                      <a:pt x="30" y="24"/>
                    </a:lnTo>
                    <a:lnTo>
                      <a:pt x="28" y="21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21" name="Freeform 573"/>
              <p:cNvSpPr>
                <a:spLocks/>
              </p:cNvSpPr>
              <p:nvPr/>
            </p:nvSpPr>
            <p:spPr bwMode="auto">
              <a:xfrm>
                <a:off x="5203" y="3640"/>
                <a:ext cx="39" cy="61"/>
              </a:xfrm>
              <a:custGeom>
                <a:avLst/>
                <a:gdLst>
                  <a:gd name="T0" fmla="*/ 39 w 39"/>
                  <a:gd name="T1" fmla="*/ 61 h 61"/>
                  <a:gd name="T2" fmla="*/ 2 w 39"/>
                  <a:gd name="T3" fmla="*/ 61 h 61"/>
                  <a:gd name="T4" fmla="*/ 2 w 39"/>
                  <a:gd name="T5" fmla="*/ 47 h 61"/>
                  <a:gd name="T6" fmla="*/ 7 w 39"/>
                  <a:gd name="T7" fmla="*/ 47 h 61"/>
                  <a:gd name="T8" fmla="*/ 3 w 39"/>
                  <a:gd name="T9" fmla="*/ 39 h 61"/>
                  <a:gd name="T10" fmla="*/ 2 w 39"/>
                  <a:gd name="T11" fmla="*/ 34 h 61"/>
                  <a:gd name="T12" fmla="*/ 0 w 39"/>
                  <a:gd name="T13" fmla="*/ 24 h 61"/>
                  <a:gd name="T14" fmla="*/ 2 w 39"/>
                  <a:gd name="T15" fmla="*/ 18 h 61"/>
                  <a:gd name="T16" fmla="*/ 2 w 39"/>
                  <a:gd name="T17" fmla="*/ 13 h 61"/>
                  <a:gd name="T18" fmla="*/ 3 w 39"/>
                  <a:gd name="T19" fmla="*/ 8 h 61"/>
                  <a:gd name="T20" fmla="*/ 5 w 39"/>
                  <a:gd name="T21" fmla="*/ 5 h 61"/>
                  <a:gd name="T22" fmla="*/ 7 w 39"/>
                  <a:gd name="T23" fmla="*/ 2 h 61"/>
                  <a:gd name="T24" fmla="*/ 9 w 39"/>
                  <a:gd name="T25" fmla="*/ 0 h 61"/>
                  <a:gd name="T26" fmla="*/ 11 w 39"/>
                  <a:gd name="T27" fmla="*/ 0 h 61"/>
                  <a:gd name="T28" fmla="*/ 15 w 39"/>
                  <a:gd name="T29" fmla="*/ 0 h 61"/>
                  <a:gd name="T30" fmla="*/ 39 w 39"/>
                  <a:gd name="T31" fmla="*/ 0 h 61"/>
                  <a:gd name="T32" fmla="*/ 39 w 39"/>
                  <a:gd name="T33" fmla="*/ 13 h 61"/>
                  <a:gd name="T34" fmla="*/ 16 w 39"/>
                  <a:gd name="T35" fmla="*/ 13 h 61"/>
                  <a:gd name="T36" fmla="*/ 13 w 39"/>
                  <a:gd name="T37" fmla="*/ 13 h 61"/>
                  <a:gd name="T38" fmla="*/ 10 w 39"/>
                  <a:gd name="T39" fmla="*/ 16 h 61"/>
                  <a:gd name="T40" fmla="*/ 9 w 39"/>
                  <a:gd name="T41" fmla="*/ 16 h 61"/>
                  <a:gd name="T42" fmla="*/ 8 w 39"/>
                  <a:gd name="T43" fmla="*/ 21 h 61"/>
                  <a:gd name="T44" fmla="*/ 7 w 39"/>
                  <a:gd name="T45" fmla="*/ 24 h 61"/>
                  <a:gd name="T46" fmla="*/ 7 w 39"/>
                  <a:gd name="T47" fmla="*/ 29 h 61"/>
                  <a:gd name="T48" fmla="*/ 8 w 39"/>
                  <a:gd name="T49" fmla="*/ 34 h 61"/>
                  <a:gd name="T50" fmla="*/ 9 w 39"/>
                  <a:gd name="T51" fmla="*/ 42 h 61"/>
                  <a:gd name="T52" fmla="*/ 11 w 39"/>
                  <a:gd name="T53" fmla="*/ 45 h 61"/>
                  <a:gd name="T54" fmla="*/ 14 w 39"/>
                  <a:gd name="T55" fmla="*/ 45 h 61"/>
                  <a:gd name="T56" fmla="*/ 19 w 39"/>
                  <a:gd name="T57" fmla="*/ 47 h 61"/>
                  <a:gd name="T58" fmla="*/ 39 w 39"/>
                  <a:gd name="T59" fmla="*/ 47 h 61"/>
                  <a:gd name="T60" fmla="*/ 39 w 39"/>
                  <a:gd name="T6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" h="61">
                    <a:moveTo>
                      <a:pt x="39" y="61"/>
                    </a:moveTo>
                    <a:lnTo>
                      <a:pt x="2" y="61"/>
                    </a:lnTo>
                    <a:lnTo>
                      <a:pt x="2" y="47"/>
                    </a:lnTo>
                    <a:lnTo>
                      <a:pt x="7" y="47"/>
                    </a:lnTo>
                    <a:lnTo>
                      <a:pt x="3" y="39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8"/>
                    </a:lnTo>
                    <a:lnTo>
                      <a:pt x="2" y="13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39" y="0"/>
                    </a:lnTo>
                    <a:lnTo>
                      <a:pt x="39" y="13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8" y="21"/>
                    </a:lnTo>
                    <a:lnTo>
                      <a:pt x="7" y="24"/>
                    </a:lnTo>
                    <a:lnTo>
                      <a:pt x="7" y="29"/>
                    </a:lnTo>
                    <a:lnTo>
                      <a:pt x="8" y="34"/>
                    </a:lnTo>
                    <a:lnTo>
                      <a:pt x="9" y="42"/>
                    </a:lnTo>
                    <a:lnTo>
                      <a:pt x="11" y="45"/>
                    </a:lnTo>
                    <a:lnTo>
                      <a:pt x="14" y="45"/>
                    </a:lnTo>
                    <a:lnTo>
                      <a:pt x="19" y="47"/>
                    </a:lnTo>
                    <a:lnTo>
                      <a:pt x="39" y="47"/>
                    </a:lnTo>
                    <a:lnTo>
                      <a:pt x="39" y="6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22" name="Freeform 574"/>
              <p:cNvSpPr>
                <a:spLocks/>
              </p:cNvSpPr>
              <p:nvPr/>
            </p:nvSpPr>
            <p:spPr bwMode="auto">
              <a:xfrm>
                <a:off x="5192" y="3587"/>
                <a:ext cx="50" cy="37"/>
              </a:xfrm>
              <a:custGeom>
                <a:avLst/>
                <a:gdLst>
                  <a:gd name="T0" fmla="*/ 44 w 50"/>
                  <a:gd name="T1" fmla="*/ 2 h 37"/>
                  <a:gd name="T2" fmla="*/ 50 w 50"/>
                  <a:gd name="T3" fmla="*/ 0 h 37"/>
                  <a:gd name="T4" fmla="*/ 50 w 50"/>
                  <a:gd name="T5" fmla="*/ 5 h 37"/>
                  <a:gd name="T6" fmla="*/ 50 w 50"/>
                  <a:gd name="T7" fmla="*/ 10 h 37"/>
                  <a:gd name="T8" fmla="*/ 50 w 50"/>
                  <a:gd name="T9" fmla="*/ 16 h 37"/>
                  <a:gd name="T10" fmla="*/ 49 w 50"/>
                  <a:gd name="T11" fmla="*/ 21 h 37"/>
                  <a:gd name="T12" fmla="*/ 47 w 50"/>
                  <a:gd name="T13" fmla="*/ 24 h 37"/>
                  <a:gd name="T14" fmla="*/ 46 w 50"/>
                  <a:gd name="T15" fmla="*/ 26 h 37"/>
                  <a:gd name="T16" fmla="*/ 44 w 50"/>
                  <a:gd name="T17" fmla="*/ 29 h 37"/>
                  <a:gd name="T18" fmla="*/ 39 w 50"/>
                  <a:gd name="T19" fmla="*/ 29 h 37"/>
                  <a:gd name="T20" fmla="*/ 19 w 50"/>
                  <a:gd name="T21" fmla="*/ 29 h 37"/>
                  <a:gd name="T22" fmla="*/ 19 w 50"/>
                  <a:gd name="T23" fmla="*/ 37 h 37"/>
                  <a:gd name="T24" fmla="*/ 13 w 50"/>
                  <a:gd name="T25" fmla="*/ 37 h 37"/>
                  <a:gd name="T26" fmla="*/ 13 w 50"/>
                  <a:gd name="T27" fmla="*/ 29 h 37"/>
                  <a:gd name="T28" fmla="*/ 4 w 50"/>
                  <a:gd name="T29" fmla="*/ 29 h 37"/>
                  <a:gd name="T30" fmla="*/ 0 w 50"/>
                  <a:gd name="T31" fmla="*/ 16 h 37"/>
                  <a:gd name="T32" fmla="*/ 13 w 50"/>
                  <a:gd name="T33" fmla="*/ 16 h 37"/>
                  <a:gd name="T34" fmla="*/ 13 w 50"/>
                  <a:gd name="T35" fmla="*/ 2 h 37"/>
                  <a:gd name="T36" fmla="*/ 19 w 50"/>
                  <a:gd name="T37" fmla="*/ 2 h 37"/>
                  <a:gd name="T38" fmla="*/ 19 w 50"/>
                  <a:gd name="T39" fmla="*/ 16 h 37"/>
                  <a:gd name="T40" fmla="*/ 39 w 50"/>
                  <a:gd name="T41" fmla="*/ 16 h 37"/>
                  <a:gd name="T42" fmla="*/ 41 w 50"/>
                  <a:gd name="T43" fmla="*/ 16 h 37"/>
                  <a:gd name="T44" fmla="*/ 42 w 50"/>
                  <a:gd name="T45" fmla="*/ 13 h 37"/>
                  <a:gd name="T46" fmla="*/ 44 w 50"/>
                  <a:gd name="T47" fmla="*/ 13 h 37"/>
                  <a:gd name="T48" fmla="*/ 44 w 50"/>
                  <a:gd name="T49" fmla="*/ 13 h 37"/>
                  <a:gd name="T50" fmla="*/ 44 w 50"/>
                  <a:gd name="T51" fmla="*/ 10 h 37"/>
                  <a:gd name="T52" fmla="*/ 44 w 50"/>
                  <a:gd name="T53" fmla="*/ 8 h 37"/>
                  <a:gd name="T54" fmla="*/ 44 w 50"/>
                  <a:gd name="T55" fmla="*/ 5 h 37"/>
                  <a:gd name="T56" fmla="*/ 44 w 50"/>
                  <a:gd name="T57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0" h="37">
                    <a:moveTo>
                      <a:pt x="44" y="2"/>
                    </a:moveTo>
                    <a:lnTo>
                      <a:pt x="50" y="0"/>
                    </a:lnTo>
                    <a:lnTo>
                      <a:pt x="50" y="5"/>
                    </a:lnTo>
                    <a:lnTo>
                      <a:pt x="50" y="10"/>
                    </a:lnTo>
                    <a:lnTo>
                      <a:pt x="50" y="16"/>
                    </a:lnTo>
                    <a:lnTo>
                      <a:pt x="49" y="21"/>
                    </a:lnTo>
                    <a:lnTo>
                      <a:pt x="47" y="24"/>
                    </a:lnTo>
                    <a:lnTo>
                      <a:pt x="46" y="26"/>
                    </a:lnTo>
                    <a:lnTo>
                      <a:pt x="44" y="29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9" y="37"/>
                    </a:lnTo>
                    <a:lnTo>
                      <a:pt x="13" y="37"/>
                    </a:lnTo>
                    <a:lnTo>
                      <a:pt x="13" y="29"/>
                    </a:lnTo>
                    <a:lnTo>
                      <a:pt x="4" y="29"/>
                    </a:lnTo>
                    <a:lnTo>
                      <a:pt x="0" y="16"/>
                    </a:lnTo>
                    <a:lnTo>
                      <a:pt x="13" y="16"/>
                    </a:lnTo>
                    <a:lnTo>
                      <a:pt x="13" y="2"/>
                    </a:lnTo>
                    <a:lnTo>
                      <a:pt x="19" y="2"/>
                    </a:lnTo>
                    <a:lnTo>
                      <a:pt x="19" y="16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2" y="13"/>
                    </a:lnTo>
                    <a:lnTo>
                      <a:pt x="44" y="13"/>
                    </a:lnTo>
                    <a:lnTo>
                      <a:pt x="44" y="13"/>
                    </a:lnTo>
                    <a:lnTo>
                      <a:pt x="44" y="10"/>
                    </a:lnTo>
                    <a:lnTo>
                      <a:pt x="44" y="8"/>
                    </a:lnTo>
                    <a:lnTo>
                      <a:pt x="44" y="5"/>
                    </a:lnTo>
                    <a:lnTo>
                      <a:pt x="44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23" name="Rectangle 575"/>
              <p:cNvSpPr>
                <a:spLocks noChangeArrowheads="1"/>
              </p:cNvSpPr>
              <p:nvPr/>
            </p:nvSpPr>
            <p:spPr bwMode="auto">
              <a:xfrm>
                <a:off x="5191" y="3560"/>
                <a:ext cx="51" cy="14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24" name="Freeform 576"/>
              <p:cNvSpPr>
                <a:spLocks noEditPoints="1"/>
              </p:cNvSpPr>
              <p:nvPr/>
            </p:nvSpPr>
            <p:spPr bwMode="auto">
              <a:xfrm>
                <a:off x="5203" y="3476"/>
                <a:ext cx="39" cy="71"/>
              </a:xfrm>
              <a:custGeom>
                <a:avLst/>
                <a:gdLst>
                  <a:gd name="T0" fmla="*/ 28 w 39"/>
                  <a:gd name="T1" fmla="*/ 13 h 71"/>
                  <a:gd name="T2" fmla="*/ 28 w 39"/>
                  <a:gd name="T3" fmla="*/ 0 h 71"/>
                  <a:gd name="T4" fmla="*/ 33 w 39"/>
                  <a:gd name="T5" fmla="*/ 5 h 71"/>
                  <a:gd name="T6" fmla="*/ 36 w 39"/>
                  <a:gd name="T7" fmla="*/ 13 h 71"/>
                  <a:gd name="T8" fmla="*/ 38 w 39"/>
                  <a:gd name="T9" fmla="*/ 18 h 71"/>
                  <a:gd name="T10" fmla="*/ 39 w 39"/>
                  <a:gd name="T11" fmla="*/ 26 h 71"/>
                  <a:gd name="T12" fmla="*/ 39 w 39"/>
                  <a:gd name="T13" fmla="*/ 34 h 71"/>
                  <a:gd name="T14" fmla="*/ 39 w 39"/>
                  <a:gd name="T15" fmla="*/ 45 h 71"/>
                  <a:gd name="T16" fmla="*/ 36 w 39"/>
                  <a:gd name="T17" fmla="*/ 55 h 71"/>
                  <a:gd name="T18" fmla="*/ 34 w 39"/>
                  <a:gd name="T19" fmla="*/ 63 h 71"/>
                  <a:gd name="T20" fmla="*/ 30 w 39"/>
                  <a:gd name="T21" fmla="*/ 68 h 71"/>
                  <a:gd name="T22" fmla="*/ 25 w 39"/>
                  <a:gd name="T23" fmla="*/ 71 h 71"/>
                  <a:gd name="T24" fmla="*/ 20 w 39"/>
                  <a:gd name="T25" fmla="*/ 71 h 71"/>
                  <a:gd name="T26" fmla="*/ 14 w 39"/>
                  <a:gd name="T27" fmla="*/ 71 h 71"/>
                  <a:gd name="T28" fmla="*/ 10 w 39"/>
                  <a:gd name="T29" fmla="*/ 68 h 71"/>
                  <a:gd name="T30" fmla="*/ 5 w 39"/>
                  <a:gd name="T31" fmla="*/ 63 h 71"/>
                  <a:gd name="T32" fmla="*/ 3 w 39"/>
                  <a:gd name="T33" fmla="*/ 55 h 71"/>
                  <a:gd name="T34" fmla="*/ 2 w 39"/>
                  <a:gd name="T35" fmla="*/ 45 h 71"/>
                  <a:gd name="T36" fmla="*/ 0 w 39"/>
                  <a:gd name="T37" fmla="*/ 37 h 71"/>
                  <a:gd name="T38" fmla="*/ 2 w 39"/>
                  <a:gd name="T39" fmla="*/ 26 h 71"/>
                  <a:gd name="T40" fmla="*/ 3 w 39"/>
                  <a:gd name="T41" fmla="*/ 18 h 71"/>
                  <a:gd name="T42" fmla="*/ 5 w 39"/>
                  <a:gd name="T43" fmla="*/ 10 h 71"/>
                  <a:gd name="T44" fmla="*/ 9 w 39"/>
                  <a:gd name="T45" fmla="*/ 5 h 71"/>
                  <a:gd name="T46" fmla="*/ 14 w 39"/>
                  <a:gd name="T47" fmla="*/ 2 h 71"/>
                  <a:gd name="T48" fmla="*/ 20 w 39"/>
                  <a:gd name="T49" fmla="*/ 0 h 71"/>
                  <a:gd name="T50" fmla="*/ 20 w 39"/>
                  <a:gd name="T51" fmla="*/ 0 h 71"/>
                  <a:gd name="T52" fmla="*/ 21 w 39"/>
                  <a:gd name="T53" fmla="*/ 0 h 71"/>
                  <a:gd name="T54" fmla="*/ 21 w 39"/>
                  <a:gd name="T55" fmla="*/ 58 h 71"/>
                  <a:gd name="T56" fmla="*/ 25 w 39"/>
                  <a:gd name="T57" fmla="*/ 58 h 71"/>
                  <a:gd name="T58" fmla="*/ 28 w 39"/>
                  <a:gd name="T59" fmla="*/ 55 h 71"/>
                  <a:gd name="T60" fmla="*/ 30 w 39"/>
                  <a:gd name="T61" fmla="*/ 50 h 71"/>
                  <a:gd name="T62" fmla="*/ 33 w 39"/>
                  <a:gd name="T63" fmla="*/ 45 h 71"/>
                  <a:gd name="T64" fmla="*/ 33 w 39"/>
                  <a:gd name="T65" fmla="*/ 34 h 71"/>
                  <a:gd name="T66" fmla="*/ 33 w 39"/>
                  <a:gd name="T67" fmla="*/ 29 h 71"/>
                  <a:gd name="T68" fmla="*/ 31 w 39"/>
                  <a:gd name="T69" fmla="*/ 23 h 71"/>
                  <a:gd name="T70" fmla="*/ 30 w 39"/>
                  <a:gd name="T71" fmla="*/ 18 h 71"/>
                  <a:gd name="T72" fmla="*/ 28 w 39"/>
                  <a:gd name="T73" fmla="*/ 13 h 71"/>
                  <a:gd name="T74" fmla="*/ 15 w 39"/>
                  <a:gd name="T75" fmla="*/ 58 h 71"/>
                  <a:gd name="T76" fmla="*/ 15 w 39"/>
                  <a:gd name="T77" fmla="*/ 13 h 71"/>
                  <a:gd name="T78" fmla="*/ 11 w 39"/>
                  <a:gd name="T79" fmla="*/ 15 h 71"/>
                  <a:gd name="T80" fmla="*/ 9 w 39"/>
                  <a:gd name="T81" fmla="*/ 18 h 71"/>
                  <a:gd name="T82" fmla="*/ 8 w 39"/>
                  <a:gd name="T83" fmla="*/ 26 h 71"/>
                  <a:gd name="T84" fmla="*/ 7 w 39"/>
                  <a:gd name="T85" fmla="*/ 37 h 71"/>
                  <a:gd name="T86" fmla="*/ 8 w 39"/>
                  <a:gd name="T87" fmla="*/ 45 h 71"/>
                  <a:gd name="T88" fmla="*/ 9 w 39"/>
                  <a:gd name="T89" fmla="*/ 50 h 71"/>
                  <a:gd name="T90" fmla="*/ 11 w 39"/>
                  <a:gd name="T91" fmla="*/ 55 h 71"/>
                  <a:gd name="T92" fmla="*/ 15 w 39"/>
                  <a:gd name="T93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9" h="71">
                    <a:moveTo>
                      <a:pt x="28" y="13"/>
                    </a:moveTo>
                    <a:lnTo>
                      <a:pt x="28" y="0"/>
                    </a:lnTo>
                    <a:lnTo>
                      <a:pt x="33" y="5"/>
                    </a:lnTo>
                    <a:lnTo>
                      <a:pt x="36" y="13"/>
                    </a:lnTo>
                    <a:lnTo>
                      <a:pt x="38" y="18"/>
                    </a:lnTo>
                    <a:lnTo>
                      <a:pt x="39" y="26"/>
                    </a:lnTo>
                    <a:lnTo>
                      <a:pt x="39" y="34"/>
                    </a:lnTo>
                    <a:lnTo>
                      <a:pt x="39" y="45"/>
                    </a:lnTo>
                    <a:lnTo>
                      <a:pt x="36" y="55"/>
                    </a:lnTo>
                    <a:lnTo>
                      <a:pt x="34" y="63"/>
                    </a:lnTo>
                    <a:lnTo>
                      <a:pt x="30" y="68"/>
                    </a:lnTo>
                    <a:lnTo>
                      <a:pt x="25" y="71"/>
                    </a:lnTo>
                    <a:lnTo>
                      <a:pt x="20" y="71"/>
                    </a:lnTo>
                    <a:lnTo>
                      <a:pt x="14" y="71"/>
                    </a:lnTo>
                    <a:lnTo>
                      <a:pt x="10" y="68"/>
                    </a:lnTo>
                    <a:lnTo>
                      <a:pt x="5" y="63"/>
                    </a:lnTo>
                    <a:lnTo>
                      <a:pt x="3" y="55"/>
                    </a:lnTo>
                    <a:lnTo>
                      <a:pt x="2" y="45"/>
                    </a:lnTo>
                    <a:lnTo>
                      <a:pt x="0" y="37"/>
                    </a:lnTo>
                    <a:lnTo>
                      <a:pt x="2" y="26"/>
                    </a:lnTo>
                    <a:lnTo>
                      <a:pt x="3" y="18"/>
                    </a:lnTo>
                    <a:lnTo>
                      <a:pt x="5" y="10"/>
                    </a:lnTo>
                    <a:lnTo>
                      <a:pt x="9" y="5"/>
                    </a:lnTo>
                    <a:lnTo>
                      <a:pt x="14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58"/>
                    </a:lnTo>
                    <a:lnTo>
                      <a:pt x="25" y="58"/>
                    </a:lnTo>
                    <a:lnTo>
                      <a:pt x="28" y="55"/>
                    </a:lnTo>
                    <a:lnTo>
                      <a:pt x="30" y="50"/>
                    </a:lnTo>
                    <a:lnTo>
                      <a:pt x="33" y="45"/>
                    </a:lnTo>
                    <a:lnTo>
                      <a:pt x="33" y="34"/>
                    </a:lnTo>
                    <a:lnTo>
                      <a:pt x="33" y="29"/>
                    </a:lnTo>
                    <a:lnTo>
                      <a:pt x="31" y="23"/>
                    </a:lnTo>
                    <a:lnTo>
                      <a:pt x="30" y="18"/>
                    </a:lnTo>
                    <a:lnTo>
                      <a:pt x="28" y="13"/>
                    </a:lnTo>
                    <a:close/>
                    <a:moveTo>
                      <a:pt x="15" y="58"/>
                    </a:moveTo>
                    <a:lnTo>
                      <a:pt x="15" y="13"/>
                    </a:lnTo>
                    <a:lnTo>
                      <a:pt x="11" y="15"/>
                    </a:lnTo>
                    <a:lnTo>
                      <a:pt x="9" y="18"/>
                    </a:lnTo>
                    <a:lnTo>
                      <a:pt x="8" y="26"/>
                    </a:lnTo>
                    <a:lnTo>
                      <a:pt x="7" y="37"/>
                    </a:lnTo>
                    <a:lnTo>
                      <a:pt x="8" y="45"/>
                    </a:lnTo>
                    <a:lnTo>
                      <a:pt x="9" y="50"/>
                    </a:lnTo>
                    <a:lnTo>
                      <a:pt x="11" y="55"/>
                    </a:lnTo>
                    <a:lnTo>
                      <a:pt x="15" y="5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25" name="Freeform 577"/>
              <p:cNvSpPr>
                <a:spLocks/>
              </p:cNvSpPr>
              <p:nvPr/>
            </p:nvSpPr>
            <p:spPr bwMode="auto">
              <a:xfrm>
                <a:off x="5191" y="3351"/>
                <a:ext cx="51" cy="69"/>
              </a:xfrm>
              <a:custGeom>
                <a:avLst/>
                <a:gdLst>
                  <a:gd name="T0" fmla="*/ 37 w 51"/>
                  <a:gd name="T1" fmla="*/ 69 h 69"/>
                  <a:gd name="T2" fmla="*/ 36 w 51"/>
                  <a:gd name="T3" fmla="*/ 56 h 69"/>
                  <a:gd name="T4" fmla="*/ 40 w 51"/>
                  <a:gd name="T5" fmla="*/ 53 h 69"/>
                  <a:gd name="T6" fmla="*/ 43 w 51"/>
                  <a:gd name="T7" fmla="*/ 48 h 69"/>
                  <a:gd name="T8" fmla="*/ 45 w 51"/>
                  <a:gd name="T9" fmla="*/ 43 h 69"/>
                  <a:gd name="T10" fmla="*/ 45 w 51"/>
                  <a:gd name="T11" fmla="*/ 35 h 69"/>
                  <a:gd name="T12" fmla="*/ 45 w 51"/>
                  <a:gd name="T13" fmla="*/ 29 h 69"/>
                  <a:gd name="T14" fmla="*/ 43 w 51"/>
                  <a:gd name="T15" fmla="*/ 24 h 69"/>
                  <a:gd name="T16" fmla="*/ 42 w 51"/>
                  <a:gd name="T17" fmla="*/ 19 h 69"/>
                  <a:gd name="T18" fmla="*/ 38 w 51"/>
                  <a:gd name="T19" fmla="*/ 13 h 69"/>
                  <a:gd name="T20" fmla="*/ 33 w 51"/>
                  <a:gd name="T21" fmla="*/ 13 h 69"/>
                  <a:gd name="T22" fmla="*/ 28 w 51"/>
                  <a:gd name="T23" fmla="*/ 13 h 69"/>
                  <a:gd name="T24" fmla="*/ 25 w 51"/>
                  <a:gd name="T25" fmla="*/ 19 h 69"/>
                  <a:gd name="T26" fmla="*/ 23 w 51"/>
                  <a:gd name="T27" fmla="*/ 24 h 69"/>
                  <a:gd name="T28" fmla="*/ 22 w 51"/>
                  <a:gd name="T29" fmla="*/ 29 h 69"/>
                  <a:gd name="T30" fmla="*/ 22 w 51"/>
                  <a:gd name="T31" fmla="*/ 35 h 69"/>
                  <a:gd name="T32" fmla="*/ 22 w 51"/>
                  <a:gd name="T33" fmla="*/ 43 h 69"/>
                  <a:gd name="T34" fmla="*/ 23 w 51"/>
                  <a:gd name="T35" fmla="*/ 48 h 69"/>
                  <a:gd name="T36" fmla="*/ 25 w 51"/>
                  <a:gd name="T37" fmla="*/ 50 h 69"/>
                  <a:gd name="T38" fmla="*/ 27 w 51"/>
                  <a:gd name="T39" fmla="*/ 53 h 69"/>
                  <a:gd name="T40" fmla="*/ 26 w 51"/>
                  <a:gd name="T41" fmla="*/ 69 h 69"/>
                  <a:gd name="T42" fmla="*/ 0 w 51"/>
                  <a:gd name="T43" fmla="*/ 58 h 69"/>
                  <a:gd name="T44" fmla="*/ 0 w 51"/>
                  <a:gd name="T45" fmla="*/ 5 h 69"/>
                  <a:gd name="T46" fmla="*/ 7 w 51"/>
                  <a:gd name="T47" fmla="*/ 5 h 69"/>
                  <a:gd name="T48" fmla="*/ 7 w 51"/>
                  <a:gd name="T49" fmla="*/ 45 h 69"/>
                  <a:gd name="T50" fmla="*/ 20 w 51"/>
                  <a:gd name="T51" fmla="*/ 50 h 69"/>
                  <a:gd name="T52" fmla="*/ 17 w 51"/>
                  <a:gd name="T53" fmla="*/ 43 h 69"/>
                  <a:gd name="T54" fmla="*/ 16 w 51"/>
                  <a:gd name="T55" fmla="*/ 32 h 69"/>
                  <a:gd name="T56" fmla="*/ 17 w 51"/>
                  <a:gd name="T57" fmla="*/ 24 h 69"/>
                  <a:gd name="T58" fmla="*/ 19 w 51"/>
                  <a:gd name="T59" fmla="*/ 16 h 69"/>
                  <a:gd name="T60" fmla="*/ 21 w 51"/>
                  <a:gd name="T61" fmla="*/ 8 h 69"/>
                  <a:gd name="T62" fmla="*/ 25 w 51"/>
                  <a:gd name="T63" fmla="*/ 3 h 69"/>
                  <a:gd name="T64" fmla="*/ 28 w 51"/>
                  <a:gd name="T65" fmla="*/ 0 h 69"/>
                  <a:gd name="T66" fmla="*/ 33 w 51"/>
                  <a:gd name="T67" fmla="*/ 0 h 69"/>
                  <a:gd name="T68" fmla="*/ 37 w 51"/>
                  <a:gd name="T69" fmla="*/ 0 h 69"/>
                  <a:gd name="T70" fmla="*/ 41 w 51"/>
                  <a:gd name="T71" fmla="*/ 3 h 69"/>
                  <a:gd name="T72" fmla="*/ 45 w 51"/>
                  <a:gd name="T73" fmla="*/ 8 h 69"/>
                  <a:gd name="T74" fmla="*/ 48 w 51"/>
                  <a:gd name="T75" fmla="*/ 16 h 69"/>
                  <a:gd name="T76" fmla="*/ 51 w 51"/>
                  <a:gd name="T77" fmla="*/ 24 h 69"/>
                  <a:gd name="T78" fmla="*/ 51 w 51"/>
                  <a:gd name="T79" fmla="*/ 35 h 69"/>
                  <a:gd name="T80" fmla="*/ 51 w 51"/>
                  <a:gd name="T81" fmla="*/ 45 h 69"/>
                  <a:gd name="T82" fmla="*/ 50 w 51"/>
                  <a:gd name="T83" fmla="*/ 53 h 69"/>
                  <a:gd name="T84" fmla="*/ 47 w 51"/>
                  <a:gd name="T85" fmla="*/ 58 h 69"/>
                  <a:gd name="T86" fmla="*/ 45 w 51"/>
                  <a:gd name="T87" fmla="*/ 64 h 69"/>
                  <a:gd name="T88" fmla="*/ 41 w 51"/>
                  <a:gd name="T89" fmla="*/ 69 h 69"/>
                  <a:gd name="T90" fmla="*/ 37 w 51"/>
                  <a:gd name="T91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1" h="69">
                    <a:moveTo>
                      <a:pt x="37" y="69"/>
                    </a:moveTo>
                    <a:lnTo>
                      <a:pt x="36" y="56"/>
                    </a:lnTo>
                    <a:lnTo>
                      <a:pt x="40" y="53"/>
                    </a:lnTo>
                    <a:lnTo>
                      <a:pt x="43" y="48"/>
                    </a:lnTo>
                    <a:lnTo>
                      <a:pt x="45" y="43"/>
                    </a:lnTo>
                    <a:lnTo>
                      <a:pt x="45" y="35"/>
                    </a:lnTo>
                    <a:lnTo>
                      <a:pt x="45" y="29"/>
                    </a:lnTo>
                    <a:lnTo>
                      <a:pt x="43" y="24"/>
                    </a:lnTo>
                    <a:lnTo>
                      <a:pt x="42" y="19"/>
                    </a:lnTo>
                    <a:lnTo>
                      <a:pt x="38" y="13"/>
                    </a:lnTo>
                    <a:lnTo>
                      <a:pt x="33" y="13"/>
                    </a:lnTo>
                    <a:lnTo>
                      <a:pt x="28" y="13"/>
                    </a:lnTo>
                    <a:lnTo>
                      <a:pt x="25" y="19"/>
                    </a:lnTo>
                    <a:lnTo>
                      <a:pt x="23" y="24"/>
                    </a:lnTo>
                    <a:lnTo>
                      <a:pt x="22" y="29"/>
                    </a:lnTo>
                    <a:lnTo>
                      <a:pt x="22" y="35"/>
                    </a:lnTo>
                    <a:lnTo>
                      <a:pt x="22" y="43"/>
                    </a:lnTo>
                    <a:lnTo>
                      <a:pt x="23" y="48"/>
                    </a:lnTo>
                    <a:lnTo>
                      <a:pt x="25" y="50"/>
                    </a:lnTo>
                    <a:lnTo>
                      <a:pt x="27" y="53"/>
                    </a:lnTo>
                    <a:lnTo>
                      <a:pt x="26" y="69"/>
                    </a:lnTo>
                    <a:lnTo>
                      <a:pt x="0" y="58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7" y="45"/>
                    </a:lnTo>
                    <a:lnTo>
                      <a:pt x="20" y="50"/>
                    </a:lnTo>
                    <a:lnTo>
                      <a:pt x="17" y="43"/>
                    </a:lnTo>
                    <a:lnTo>
                      <a:pt x="16" y="32"/>
                    </a:lnTo>
                    <a:lnTo>
                      <a:pt x="17" y="24"/>
                    </a:lnTo>
                    <a:lnTo>
                      <a:pt x="19" y="16"/>
                    </a:lnTo>
                    <a:lnTo>
                      <a:pt x="21" y="8"/>
                    </a:lnTo>
                    <a:lnTo>
                      <a:pt x="25" y="3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37" y="0"/>
                    </a:lnTo>
                    <a:lnTo>
                      <a:pt x="41" y="3"/>
                    </a:lnTo>
                    <a:lnTo>
                      <a:pt x="45" y="8"/>
                    </a:lnTo>
                    <a:lnTo>
                      <a:pt x="48" y="16"/>
                    </a:lnTo>
                    <a:lnTo>
                      <a:pt x="51" y="24"/>
                    </a:lnTo>
                    <a:lnTo>
                      <a:pt x="51" y="35"/>
                    </a:lnTo>
                    <a:lnTo>
                      <a:pt x="51" y="45"/>
                    </a:lnTo>
                    <a:lnTo>
                      <a:pt x="50" y="53"/>
                    </a:lnTo>
                    <a:lnTo>
                      <a:pt x="47" y="58"/>
                    </a:lnTo>
                    <a:lnTo>
                      <a:pt x="45" y="64"/>
                    </a:lnTo>
                    <a:lnTo>
                      <a:pt x="41" y="69"/>
                    </a:lnTo>
                    <a:lnTo>
                      <a:pt x="37" y="6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26" name="Freeform 578"/>
              <p:cNvSpPr>
                <a:spLocks/>
              </p:cNvSpPr>
              <p:nvPr/>
            </p:nvSpPr>
            <p:spPr bwMode="auto">
              <a:xfrm>
                <a:off x="5365" y="3693"/>
                <a:ext cx="52" cy="92"/>
              </a:xfrm>
              <a:custGeom>
                <a:avLst/>
                <a:gdLst>
                  <a:gd name="T0" fmla="*/ 33 w 52"/>
                  <a:gd name="T1" fmla="*/ 13 h 92"/>
                  <a:gd name="T2" fmla="*/ 35 w 52"/>
                  <a:gd name="T3" fmla="*/ 0 h 92"/>
                  <a:gd name="T4" fmla="*/ 41 w 52"/>
                  <a:gd name="T5" fmla="*/ 2 h 92"/>
                  <a:gd name="T6" fmla="*/ 44 w 52"/>
                  <a:gd name="T7" fmla="*/ 8 h 92"/>
                  <a:gd name="T8" fmla="*/ 48 w 52"/>
                  <a:gd name="T9" fmla="*/ 16 h 92"/>
                  <a:gd name="T10" fmla="*/ 51 w 52"/>
                  <a:gd name="T11" fmla="*/ 23 h 92"/>
                  <a:gd name="T12" fmla="*/ 52 w 52"/>
                  <a:gd name="T13" fmla="*/ 31 h 92"/>
                  <a:gd name="T14" fmla="*/ 52 w 52"/>
                  <a:gd name="T15" fmla="*/ 42 h 92"/>
                  <a:gd name="T16" fmla="*/ 52 w 52"/>
                  <a:gd name="T17" fmla="*/ 53 h 92"/>
                  <a:gd name="T18" fmla="*/ 51 w 52"/>
                  <a:gd name="T19" fmla="*/ 63 h 92"/>
                  <a:gd name="T20" fmla="*/ 48 w 52"/>
                  <a:gd name="T21" fmla="*/ 71 h 92"/>
                  <a:gd name="T22" fmla="*/ 46 w 52"/>
                  <a:gd name="T23" fmla="*/ 76 h 92"/>
                  <a:gd name="T24" fmla="*/ 43 w 52"/>
                  <a:gd name="T25" fmla="*/ 82 h 92"/>
                  <a:gd name="T26" fmla="*/ 39 w 52"/>
                  <a:gd name="T27" fmla="*/ 87 h 92"/>
                  <a:gd name="T28" fmla="*/ 32 w 52"/>
                  <a:gd name="T29" fmla="*/ 90 h 92"/>
                  <a:gd name="T30" fmla="*/ 26 w 52"/>
                  <a:gd name="T31" fmla="*/ 92 h 92"/>
                  <a:gd name="T32" fmla="*/ 18 w 52"/>
                  <a:gd name="T33" fmla="*/ 90 h 92"/>
                  <a:gd name="T34" fmla="*/ 12 w 52"/>
                  <a:gd name="T35" fmla="*/ 87 h 92"/>
                  <a:gd name="T36" fmla="*/ 8 w 52"/>
                  <a:gd name="T37" fmla="*/ 82 h 92"/>
                  <a:gd name="T38" fmla="*/ 5 w 52"/>
                  <a:gd name="T39" fmla="*/ 76 h 92"/>
                  <a:gd name="T40" fmla="*/ 2 w 52"/>
                  <a:gd name="T41" fmla="*/ 68 h 92"/>
                  <a:gd name="T42" fmla="*/ 1 w 52"/>
                  <a:gd name="T43" fmla="*/ 58 h 92"/>
                  <a:gd name="T44" fmla="*/ 0 w 52"/>
                  <a:gd name="T45" fmla="*/ 45 h 92"/>
                  <a:gd name="T46" fmla="*/ 0 w 52"/>
                  <a:gd name="T47" fmla="*/ 34 h 92"/>
                  <a:gd name="T48" fmla="*/ 1 w 52"/>
                  <a:gd name="T49" fmla="*/ 26 h 92"/>
                  <a:gd name="T50" fmla="*/ 3 w 52"/>
                  <a:gd name="T51" fmla="*/ 18 h 92"/>
                  <a:gd name="T52" fmla="*/ 6 w 52"/>
                  <a:gd name="T53" fmla="*/ 10 h 92"/>
                  <a:gd name="T54" fmla="*/ 10 w 52"/>
                  <a:gd name="T55" fmla="*/ 5 h 92"/>
                  <a:gd name="T56" fmla="*/ 15 w 52"/>
                  <a:gd name="T57" fmla="*/ 2 h 92"/>
                  <a:gd name="T58" fmla="*/ 16 w 52"/>
                  <a:gd name="T59" fmla="*/ 18 h 92"/>
                  <a:gd name="T60" fmla="*/ 11 w 52"/>
                  <a:gd name="T61" fmla="*/ 21 h 92"/>
                  <a:gd name="T62" fmla="*/ 8 w 52"/>
                  <a:gd name="T63" fmla="*/ 26 h 92"/>
                  <a:gd name="T64" fmla="*/ 6 w 52"/>
                  <a:gd name="T65" fmla="*/ 34 h 92"/>
                  <a:gd name="T66" fmla="*/ 6 w 52"/>
                  <a:gd name="T67" fmla="*/ 45 h 92"/>
                  <a:gd name="T68" fmla="*/ 6 w 52"/>
                  <a:gd name="T69" fmla="*/ 55 h 92"/>
                  <a:gd name="T70" fmla="*/ 8 w 52"/>
                  <a:gd name="T71" fmla="*/ 63 h 92"/>
                  <a:gd name="T72" fmla="*/ 12 w 52"/>
                  <a:gd name="T73" fmla="*/ 71 h 92"/>
                  <a:gd name="T74" fmla="*/ 16 w 52"/>
                  <a:gd name="T75" fmla="*/ 74 h 92"/>
                  <a:gd name="T76" fmla="*/ 21 w 52"/>
                  <a:gd name="T77" fmla="*/ 76 h 92"/>
                  <a:gd name="T78" fmla="*/ 26 w 52"/>
                  <a:gd name="T79" fmla="*/ 79 h 92"/>
                  <a:gd name="T80" fmla="*/ 32 w 52"/>
                  <a:gd name="T81" fmla="*/ 76 h 92"/>
                  <a:gd name="T82" fmla="*/ 37 w 52"/>
                  <a:gd name="T83" fmla="*/ 74 h 92"/>
                  <a:gd name="T84" fmla="*/ 41 w 52"/>
                  <a:gd name="T85" fmla="*/ 68 h 92"/>
                  <a:gd name="T86" fmla="*/ 43 w 52"/>
                  <a:gd name="T87" fmla="*/ 63 h 92"/>
                  <a:gd name="T88" fmla="*/ 46 w 52"/>
                  <a:gd name="T89" fmla="*/ 53 h 92"/>
                  <a:gd name="T90" fmla="*/ 46 w 52"/>
                  <a:gd name="T91" fmla="*/ 45 h 92"/>
                  <a:gd name="T92" fmla="*/ 46 w 52"/>
                  <a:gd name="T93" fmla="*/ 34 h 92"/>
                  <a:gd name="T94" fmla="*/ 43 w 52"/>
                  <a:gd name="T95" fmla="*/ 23 h 92"/>
                  <a:gd name="T96" fmla="*/ 41 w 52"/>
                  <a:gd name="T97" fmla="*/ 21 h 92"/>
                  <a:gd name="T98" fmla="*/ 37 w 52"/>
                  <a:gd name="T99" fmla="*/ 16 h 92"/>
                  <a:gd name="T100" fmla="*/ 33 w 52"/>
                  <a:gd name="T101" fmla="*/ 1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2" h="92">
                    <a:moveTo>
                      <a:pt x="33" y="13"/>
                    </a:moveTo>
                    <a:lnTo>
                      <a:pt x="35" y="0"/>
                    </a:lnTo>
                    <a:lnTo>
                      <a:pt x="41" y="2"/>
                    </a:lnTo>
                    <a:lnTo>
                      <a:pt x="44" y="8"/>
                    </a:lnTo>
                    <a:lnTo>
                      <a:pt x="48" y="16"/>
                    </a:lnTo>
                    <a:lnTo>
                      <a:pt x="51" y="23"/>
                    </a:lnTo>
                    <a:lnTo>
                      <a:pt x="52" y="31"/>
                    </a:lnTo>
                    <a:lnTo>
                      <a:pt x="52" y="42"/>
                    </a:lnTo>
                    <a:lnTo>
                      <a:pt x="52" y="53"/>
                    </a:lnTo>
                    <a:lnTo>
                      <a:pt x="51" y="63"/>
                    </a:lnTo>
                    <a:lnTo>
                      <a:pt x="48" y="71"/>
                    </a:lnTo>
                    <a:lnTo>
                      <a:pt x="46" y="76"/>
                    </a:lnTo>
                    <a:lnTo>
                      <a:pt x="43" y="82"/>
                    </a:lnTo>
                    <a:lnTo>
                      <a:pt x="39" y="87"/>
                    </a:lnTo>
                    <a:lnTo>
                      <a:pt x="32" y="90"/>
                    </a:lnTo>
                    <a:lnTo>
                      <a:pt x="26" y="92"/>
                    </a:lnTo>
                    <a:lnTo>
                      <a:pt x="18" y="90"/>
                    </a:lnTo>
                    <a:lnTo>
                      <a:pt x="12" y="87"/>
                    </a:lnTo>
                    <a:lnTo>
                      <a:pt x="8" y="82"/>
                    </a:lnTo>
                    <a:lnTo>
                      <a:pt x="5" y="76"/>
                    </a:lnTo>
                    <a:lnTo>
                      <a:pt x="2" y="68"/>
                    </a:lnTo>
                    <a:lnTo>
                      <a:pt x="1" y="58"/>
                    </a:lnTo>
                    <a:lnTo>
                      <a:pt x="0" y="45"/>
                    </a:lnTo>
                    <a:lnTo>
                      <a:pt x="0" y="34"/>
                    </a:lnTo>
                    <a:lnTo>
                      <a:pt x="1" y="26"/>
                    </a:lnTo>
                    <a:lnTo>
                      <a:pt x="3" y="18"/>
                    </a:lnTo>
                    <a:lnTo>
                      <a:pt x="6" y="10"/>
                    </a:lnTo>
                    <a:lnTo>
                      <a:pt x="10" y="5"/>
                    </a:lnTo>
                    <a:lnTo>
                      <a:pt x="15" y="2"/>
                    </a:lnTo>
                    <a:lnTo>
                      <a:pt x="16" y="18"/>
                    </a:lnTo>
                    <a:lnTo>
                      <a:pt x="11" y="21"/>
                    </a:lnTo>
                    <a:lnTo>
                      <a:pt x="8" y="26"/>
                    </a:lnTo>
                    <a:lnTo>
                      <a:pt x="6" y="34"/>
                    </a:lnTo>
                    <a:lnTo>
                      <a:pt x="6" y="45"/>
                    </a:lnTo>
                    <a:lnTo>
                      <a:pt x="6" y="55"/>
                    </a:lnTo>
                    <a:lnTo>
                      <a:pt x="8" y="63"/>
                    </a:lnTo>
                    <a:lnTo>
                      <a:pt x="12" y="71"/>
                    </a:lnTo>
                    <a:lnTo>
                      <a:pt x="16" y="74"/>
                    </a:lnTo>
                    <a:lnTo>
                      <a:pt x="21" y="76"/>
                    </a:lnTo>
                    <a:lnTo>
                      <a:pt x="26" y="79"/>
                    </a:lnTo>
                    <a:lnTo>
                      <a:pt x="32" y="76"/>
                    </a:lnTo>
                    <a:lnTo>
                      <a:pt x="37" y="74"/>
                    </a:lnTo>
                    <a:lnTo>
                      <a:pt x="41" y="68"/>
                    </a:lnTo>
                    <a:lnTo>
                      <a:pt x="43" y="63"/>
                    </a:lnTo>
                    <a:lnTo>
                      <a:pt x="46" y="53"/>
                    </a:lnTo>
                    <a:lnTo>
                      <a:pt x="46" y="45"/>
                    </a:lnTo>
                    <a:lnTo>
                      <a:pt x="46" y="34"/>
                    </a:lnTo>
                    <a:lnTo>
                      <a:pt x="43" y="23"/>
                    </a:lnTo>
                    <a:lnTo>
                      <a:pt x="41" y="21"/>
                    </a:lnTo>
                    <a:lnTo>
                      <a:pt x="37" y="16"/>
                    </a:lnTo>
                    <a:lnTo>
                      <a:pt x="33" y="1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27" name="Freeform 579"/>
              <p:cNvSpPr>
                <a:spLocks noEditPoints="1"/>
              </p:cNvSpPr>
              <p:nvPr/>
            </p:nvSpPr>
            <p:spPr bwMode="auto">
              <a:xfrm>
                <a:off x="5378" y="3608"/>
                <a:ext cx="39" cy="71"/>
              </a:xfrm>
              <a:custGeom>
                <a:avLst/>
                <a:gdLst>
                  <a:gd name="T0" fmla="*/ 20 w 39"/>
                  <a:gd name="T1" fmla="*/ 71 h 71"/>
                  <a:gd name="T2" fmla="*/ 14 w 39"/>
                  <a:gd name="T3" fmla="*/ 69 h 71"/>
                  <a:gd name="T4" fmla="*/ 9 w 39"/>
                  <a:gd name="T5" fmla="*/ 66 h 71"/>
                  <a:gd name="T6" fmla="*/ 5 w 39"/>
                  <a:gd name="T7" fmla="*/ 58 h 71"/>
                  <a:gd name="T8" fmla="*/ 3 w 39"/>
                  <a:gd name="T9" fmla="*/ 53 h 71"/>
                  <a:gd name="T10" fmla="*/ 2 w 39"/>
                  <a:gd name="T11" fmla="*/ 45 h 71"/>
                  <a:gd name="T12" fmla="*/ 0 w 39"/>
                  <a:gd name="T13" fmla="*/ 34 h 71"/>
                  <a:gd name="T14" fmla="*/ 2 w 39"/>
                  <a:gd name="T15" fmla="*/ 26 h 71"/>
                  <a:gd name="T16" fmla="*/ 3 w 39"/>
                  <a:gd name="T17" fmla="*/ 16 h 71"/>
                  <a:gd name="T18" fmla="*/ 5 w 39"/>
                  <a:gd name="T19" fmla="*/ 11 h 71"/>
                  <a:gd name="T20" fmla="*/ 9 w 39"/>
                  <a:gd name="T21" fmla="*/ 5 h 71"/>
                  <a:gd name="T22" fmla="*/ 14 w 39"/>
                  <a:gd name="T23" fmla="*/ 0 h 71"/>
                  <a:gd name="T24" fmla="*/ 19 w 39"/>
                  <a:gd name="T25" fmla="*/ 0 h 71"/>
                  <a:gd name="T26" fmla="*/ 24 w 39"/>
                  <a:gd name="T27" fmla="*/ 0 h 71"/>
                  <a:gd name="T28" fmla="*/ 28 w 39"/>
                  <a:gd name="T29" fmla="*/ 3 h 71"/>
                  <a:gd name="T30" fmla="*/ 30 w 39"/>
                  <a:gd name="T31" fmla="*/ 5 h 71"/>
                  <a:gd name="T32" fmla="*/ 34 w 39"/>
                  <a:gd name="T33" fmla="*/ 11 h 71"/>
                  <a:gd name="T34" fmla="*/ 36 w 39"/>
                  <a:gd name="T35" fmla="*/ 16 h 71"/>
                  <a:gd name="T36" fmla="*/ 39 w 39"/>
                  <a:gd name="T37" fmla="*/ 26 h 71"/>
                  <a:gd name="T38" fmla="*/ 39 w 39"/>
                  <a:gd name="T39" fmla="*/ 34 h 71"/>
                  <a:gd name="T40" fmla="*/ 39 w 39"/>
                  <a:gd name="T41" fmla="*/ 45 h 71"/>
                  <a:gd name="T42" fmla="*/ 36 w 39"/>
                  <a:gd name="T43" fmla="*/ 53 h 71"/>
                  <a:gd name="T44" fmla="*/ 34 w 39"/>
                  <a:gd name="T45" fmla="*/ 61 h 71"/>
                  <a:gd name="T46" fmla="*/ 30 w 39"/>
                  <a:gd name="T47" fmla="*/ 66 h 71"/>
                  <a:gd name="T48" fmla="*/ 25 w 39"/>
                  <a:gd name="T49" fmla="*/ 69 h 71"/>
                  <a:gd name="T50" fmla="*/ 20 w 39"/>
                  <a:gd name="T51" fmla="*/ 71 h 71"/>
                  <a:gd name="T52" fmla="*/ 20 w 39"/>
                  <a:gd name="T53" fmla="*/ 56 h 71"/>
                  <a:gd name="T54" fmla="*/ 24 w 39"/>
                  <a:gd name="T55" fmla="*/ 56 h 71"/>
                  <a:gd name="T56" fmla="*/ 28 w 39"/>
                  <a:gd name="T57" fmla="*/ 53 h 71"/>
                  <a:gd name="T58" fmla="*/ 30 w 39"/>
                  <a:gd name="T59" fmla="*/ 50 h 71"/>
                  <a:gd name="T60" fmla="*/ 33 w 39"/>
                  <a:gd name="T61" fmla="*/ 42 h 71"/>
                  <a:gd name="T62" fmla="*/ 33 w 39"/>
                  <a:gd name="T63" fmla="*/ 34 h 71"/>
                  <a:gd name="T64" fmla="*/ 33 w 39"/>
                  <a:gd name="T65" fmla="*/ 26 h 71"/>
                  <a:gd name="T66" fmla="*/ 30 w 39"/>
                  <a:gd name="T67" fmla="*/ 21 h 71"/>
                  <a:gd name="T68" fmla="*/ 28 w 39"/>
                  <a:gd name="T69" fmla="*/ 16 h 71"/>
                  <a:gd name="T70" fmla="*/ 24 w 39"/>
                  <a:gd name="T71" fmla="*/ 16 h 71"/>
                  <a:gd name="T72" fmla="*/ 20 w 39"/>
                  <a:gd name="T73" fmla="*/ 13 h 71"/>
                  <a:gd name="T74" fmla="*/ 15 w 39"/>
                  <a:gd name="T75" fmla="*/ 16 h 71"/>
                  <a:gd name="T76" fmla="*/ 13 w 39"/>
                  <a:gd name="T77" fmla="*/ 16 h 71"/>
                  <a:gd name="T78" fmla="*/ 10 w 39"/>
                  <a:gd name="T79" fmla="*/ 21 h 71"/>
                  <a:gd name="T80" fmla="*/ 8 w 39"/>
                  <a:gd name="T81" fmla="*/ 26 h 71"/>
                  <a:gd name="T82" fmla="*/ 7 w 39"/>
                  <a:gd name="T83" fmla="*/ 34 h 71"/>
                  <a:gd name="T84" fmla="*/ 8 w 39"/>
                  <a:gd name="T85" fmla="*/ 42 h 71"/>
                  <a:gd name="T86" fmla="*/ 10 w 39"/>
                  <a:gd name="T87" fmla="*/ 50 h 71"/>
                  <a:gd name="T88" fmla="*/ 13 w 39"/>
                  <a:gd name="T89" fmla="*/ 53 h 71"/>
                  <a:gd name="T90" fmla="*/ 15 w 39"/>
                  <a:gd name="T91" fmla="*/ 56 h 71"/>
                  <a:gd name="T92" fmla="*/ 20 w 39"/>
                  <a:gd name="T93" fmla="*/ 5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9" h="71">
                    <a:moveTo>
                      <a:pt x="20" y="71"/>
                    </a:moveTo>
                    <a:lnTo>
                      <a:pt x="14" y="69"/>
                    </a:lnTo>
                    <a:lnTo>
                      <a:pt x="9" y="66"/>
                    </a:lnTo>
                    <a:lnTo>
                      <a:pt x="5" y="58"/>
                    </a:lnTo>
                    <a:lnTo>
                      <a:pt x="3" y="53"/>
                    </a:lnTo>
                    <a:lnTo>
                      <a:pt x="2" y="45"/>
                    </a:lnTo>
                    <a:lnTo>
                      <a:pt x="0" y="34"/>
                    </a:lnTo>
                    <a:lnTo>
                      <a:pt x="2" y="26"/>
                    </a:lnTo>
                    <a:lnTo>
                      <a:pt x="3" y="16"/>
                    </a:lnTo>
                    <a:lnTo>
                      <a:pt x="5" y="11"/>
                    </a:lnTo>
                    <a:lnTo>
                      <a:pt x="9" y="5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8" y="3"/>
                    </a:lnTo>
                    <a:lnTo>
                      <a:pt x="30" y="5"/>
                    </a:lnTo>
                    <a:lnTo>
                      <a:pt x="34" y="11"/>
                    </a:lnTo>
                    <a:lnTo>
                      <a:pt x="36" y="16"/>
                    </a:lnTo>
                    <a:lnTo>
                      <a:pt x="39" y="26"/>
                    </a:lnTo>
                    <a:lnTo>
                      <a:pt x="39" y="34"/>
                    </a:lnTo>
                    <a:lnTo>
                      <a:pt x="39" y="45"/>
                    </a:lnTo>
                    <a:lnTo>
                      <a:pt x="36" y="53"/>
                    </a:lnTo>
                    <a:lnTo>
                      <a:pt x="34" y="61"/>
                    </a:lnTo>
                    <a:lnTo>
                      <a:pt x="30" y="66"/>
                    </a:lnTo>
                    <a:lnTo>
                      <a:pt x="25" y="69"/>
                    </a:lnTo>
                    <a:lnTo>
                      <a:pt x="20" y="71"/>
                    </a:lnTo>
                    <a:close/>
                    <a:moveTo>
                      <a:pt x="20" y="56"/>
                    </a:moveTo>
                    <a:lnTo>
                      <a:pt x="24" y="56"/>
                    </a:lnTo>
                    <a:lnTo>
                      <a:pt x="28" y="53"/>
                    </a:lnTo>
                    <a:lnTo>
                      <a:pt x="30" y="50"/>
                    </a:lnTo>
                    <a:lnTo>
                      <a:pt x="33" y="42"/>
                    </a:lnTo>
                    <a:lnTo>
                      <a:pt x="33" y="34"/>
                    </a:lnTo>
                    <a:lnTo>
                      <a:pt x="33" y="26"/>
                    </a:lnTo>
                    <a:lnTo>
                      <a:pt x="30" y="21"/>
                    </a:lnTo>
                    <a:lnTo>
                      <a:pt x="28" y="16"/>
                    </a:lnTo>
                    <a:lnTo>
                      <a:pt x="24" y="16"/>
                    </a:lnTo>
                    <a:lnTo>
                      <a:pt x="20" y="13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10" y="21"/>
                    </a:lnTo>
                    <a:lnTo>
                      <a:pt x="8" y="26"/>
                    </a:lnTo>
                    <a:lnTo>
                      <a:pt x="7" y="34"/>
                    </a:lnTo>
                    <a:lnTo>
                      <a:pt x="8" y="42"/>
                    </a:lnTo>
                    <a:lnTo>
                      <a:pt x="10" y="50"/>
                    </a:lnTo>
                    <a:lnTo>
                      <a:pt x="13" y="53"/>
                    </a:lnTo>
                    <a:lnTo>
                      <a:pt x="15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28" name="Freeform 580"/>
              <p:cNvSpPr>
                <a:spLocks/>
              </p:cNvSpPr>
              <p:nvPr/>
            </p:nvSpPr>
            <p:spPr bwMode="auto">
              <a:xfrm>
                <a:off x="5378" y="3550"/>
                <a:ext cx="39" cy="39"/>
              </a:xfrm>
              <a:custGeom>
                <a:avLst/>
                <a:gdLst>
                  <a:gd name="T0" fmla="*/ 39 w 39"/>
                  <a:gd name="T1" fmla="*/ 39 h 39"/>
                  <a:gd name="T2" fmla="*/ 2 w 39"/>
                  <a:gd name="T3" fmla="*/ 39 h 39"/>
                  <a:gd name="T4" fmla="*/ 2 w 39"/>
                  <a:gd name="T5" fmla="*/ 29 h 39"/>
                  <a:gd name="T6" fmla="*/ 7 w 39"/>
                  <a:gd name="T7" fmla="*/ 29 h 39"/>
                  <a:gd name="T8" fmla="*/ 4 w 39"/>
                  <a:gd name="T9" fmla="*/ 24 h 39"/>
                  <a:gd name="T10" fmla="*/ 2 w 39"/>
                  <a:gd name="T11" fmla="*/ 21 h 39"/>
                  <a:gd name="T12" fmla="*/ 2 w 39"/>
                  <a:gd name="T13" fmla="*/ 16 h 39"/>
                  <a:gd name="T14" fmla="*/ 0 w 39"/>
                  <a:gd name="T15" fmla="*/ 13 h 39"/>
                  <a:gd name="T16" fmla="*/ 2 w 39"/>
                  <a:gd name="T17" fmla="*/ 5 h 39"/>
                  <a:gd name="T18" fmla="*/ 3 w 39"/>
                  <a:gd name="T19" fmla="*/ 0 h 39"/>
                  <a:gd name="T20" fmla="*/ 8 w 39"/>
                  <a:gd name="T21" fmla="*/ 5 h 39"/>
                  <a:gd name="T22" fmla="*/ 7 w 39"/>
                  <a:gd name="T23" fmla="*/ 8 h 39"/>
                  <a:gd name="T24" fmla="*/ 7 w 39"/>
                  <a:gd name="T25" fmla="*/ 13 h 39"/>
                  <a:gd name="T26" fmla="*/ 7 w 39"/>
                  <a:gd name="T27" fmla="*/ 16 h 39"/>
                  <a:gd name="T28" fmla="*/ 8 w 39"/>
                  <a:gd name="T29" fmla="*/ 21 h 39"/>
                  <a:gd name="T30" fmla="*/ 9 w 39"/>
                  <a:gd name="T31" fmla="*/ 24 h 39"/>
                  <a:gd name="T32" fmla="*/ 12 w 39"/>
                  <a:gd name="T33" fmla="*/ 24 h 39"/>
                  <a:gd name="T34" fmla="*/ 15 w 39"/>
                  <a:gd name="T35" fmla="*/ 26 h 39"/>
                  <a:gd name="T36" fmla="*/ 19 w 39"/>
                  <a:gd name="T37" fmla="*/ 26 h 39"/>
                  <a:gd name="T38" fmla="*/ 39 w 39"/>
                  <a:gd name="T39" fmla="*/ 26 h 39"/>
                  <a:gd name="T40" fmla="*/ 39 w 39"/>
                  <a:gd name="T4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9">
                    <a:moveTo>
                      <a:pt x="39" y="39"/>
                    </a:moveTo>
                    <a:lnTo>
                      <a:pt x="2" y="39"/>
                    </a:lnTo>
                    <a:lnTo>
                      <a:pt x="2" y="29"/>
                    </a:lnTo>
                    <a:lnTo>
                      <a:pt x="7" y="29"/>
                    </a:lnTo>
                    <a:lnTo>
                      <a:pt x="4" y="24"/>
                    </a:lnTo>
                    <a:lnTo>
                      <a:pt x="2" y="21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2" y="5"/>
                    </a:lnTo>
                    <a:lnTo>
                      <a:pt x="3" y="0"/>
                    </a:lnTo>
                    <a:lnTo>
                      <a:pt x="8" y="5"/>
                    </a:lnTo>
                    <a:lnTo>
                      <a:pt x="7" y="8"/>
                    </a:lnTo>
                    <a:lnTo>
                      <a:pt x="7" y="13"/>
                    </a:lnTo>
                    <a:lnTo>
                      <a:pt x="7" y="16"/>
                    </a:lnTo>
                    <a:lnTo>
                      <a:pt x="8" y="21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5" y="26"/>
                    </a:lnTo>
                    <a:lnTo>
                      <a:pt x="19" y="26"/>
                    </a:lnTo>
                    <a:lnTo>
                      <a:pt x="39" y="26"/>
                    </a:lnTo>
                    <a:lnTo>
                      <a:pt x="39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29" name="Freeform 581"/>
              <p:cNvSpPr>
                <a:spLocks noEditPoints="1"/>
              </p:cNvSpPr>
              <p:nvPr/>
            </p:nvSpPr>
            <p:spPr bwMode="auto">
              <a:xfrm>
                <a:off x="5378" y="3473"/>
                <a:ext cx="39" cy="74"/>
              </a:xfrm>
              <a:custGeom>
                <a:avLst/>
                <a:gdLst>
                  <a:gd name="T0" fmla="*/ 28 w 39"/>
                  <a:gd name="T1" fmla="*/ 16 h 74"/>
                  <a:gd name="T2" fmla="*/ 28 w 39"/>
                  <a:gd name="T3" fmla="*/ 3 h 74"/>
                  <a:gd name="T4" fmla="*/ 33 w 39"/>
                  <a:gd name="T5" fmla="*/ 5 h 74"/>
                  <a:gd name="T6" fmla="*/ 36 w 39"/>
                  <a:gd name="T7" fmla="*/ 13 h 74"/>
                  <a:gd name="T8" fmla="*/ 38 w 39"/>
                  <a:gd name="T9" fmla="*/ 21 h 74"/>
                  <a:gd name="T10" fmla="*/ 39 w 39"/>
                  <a:gd name="T11" fmla="*/ 26 h 74"/>
                  <a:gd name="T12" fmla="*/ 39 w 39"/>
                  <a:gd name="T13" fmla="*/ 37 h 74"/>
                  <a:gd name="T14" fmla="*/ 39 w 39"/>
                  <a:gd name="T15" fmla="*/ 48 h 74"/>
                  <a:gd name="T16" fmla="*/ 36 w 39"/>
                  <a:gd name="T17" fmla="*/ 56 h 74"/>
                  <a:gd name="T18" fmla="*/ 34 w 39"/>
                  <a:gd name="T19" fmla="*/ 63 h 74"/>
                  <a:gd name="T20" fmla="*/ 30 w 39"/>
                  <a:gd name="T21" fmla="*/ 69 h 74"/>
                  <a:gd name="T22" fmla="*/ 25 w 39"/>
                  <a:gd name="T23" fmla="*/ 71 h 74"/>
                  <a:gd name="T24" fmla="*/ 20 w 39"/>
                  <a:gd name="T25" fmla="*/ 74 h 74"/>
                  <a:gd name="T26" fmla="*/ 14 w 39"/>
                  <a:gd name="T27" fmla="*/ 71 h 74"/>
                  <a:gd name="T28" fmla="*/ 10 w 39"/>
                  <a:gd name="T29" fmla="*/ 69 h 74"/>
                  <a:gd name="T30" fmla="*/ 5 w 39"/>
                  <a:gd name="T31" fmla="*/ 63 h 74"/>
                  <a:gd name="T32" fmla="*/ 3 w 39"/>
                  <a:gd name="T33" fmla="*/ 56 h 74"/>
                  <a:gd name="T34" fmla="*/ 2 w 39"/>
                  <a:gd name="T35" fmla="*/ 48 h 74"/>
                  <a:gd name="T36" fmla="*/ 0 w 39"/>
                  <a:gd name="T37" fmla="*/ 37 h 74"/>
                  <a:gd name="T38" fmla="*/ 2 w 39"/>
                  <a:gd name="T39" fmla="*/ 26 h 74"/>
                  <a:gd name="T40" fmla="*/ 3 w 39"/>
                  <a:gd name="T41" fmla="*/ 18 h 74"/>
                  <a:gd name="T42" fmla="*/ 5 w 39"/>
                  <a:gd name="T43" fmla="*/ 11 h 74"/>
                  <a:gd name="T44" fmla="*/ 9 w 39"/>
                  <a:gd name="T45" fmla="*/ 5 h 74"/>
                  <a:gd name="T46" fmla="*/ 14 w 39"/>
                  <a:gd name="T47" fmla="*/ 3 h 74"/>
                  <a:gd name="T48" fmla="*/ 20 w 39"/>
                  <a:gd name="T49" fmla="*/ 0 h 74"/>
                  <a:gd name="T50" fmla="*/ 20 w 39"/>
                  <a:gd name="T51" fmla="*/ 0 h 74"/>
                  <a:gd name="T52" fmla="*/ 22 w 39"/>
                  <a:gd name="T53" fmla="*/ 0 h 74"/>
                  <a:gd name="T54" fmla="*/ 22 w 39"/>
                  <a:gd name="T55" fmla="*/ 58 h 74"/>
                  <a:gd name="T56" fmla="*/ 25 w 39"/>
                  <a:gd name="T57" fmla="*/ 58 h 74"/>
                  <a:gd name="T58" fmla="*/ 28 w 39"/>
                  <a:gd name="T59" fmla="*/ 56 h 74"/>
                  <a:gd name="T60" fmla="*/ 30 w 39"/>
                  <a:gd name="T61" fmla="*/ 53 h 74"/>
                  <a:gd name="T62" fmla="*/ 33 w 39"/>
                  <a:gd name="T63" fmla="*/ 45 h 74"/>
                  <a:gd name="T64" fmla="*/ 33 w 39"/>
                  <a:gd name="T65" fmla="*/ 37 h 74"/>
                  <a:gd name="T66" fmla="*/ 33 w 39"/>
                  <a:gd name="T67" fmla="*/ 29 h 74"/>
                  <a:gd name="T68" fmla="*/ 31 w 39"/>
                  <a:gd name="T69" fmla="*/ 24 h 74"/>
                  <a:gd name="T70" fmla="*/ 30 w 39"/>
                  <a:gd name="T71" fmla="*/ 18 h 74"/>
                  <a:gd name="T72" fmla="*/ 28 w 39"/>
                  <a:gd name="T73" fmla="*/ 16 h 74"/>
                  <a:gd name="T74" fmla="*/ 15 w 39"/>
                  <a:gd name="T75" fmla="*/ 58 h 74"/>
                  <a:gd name="T76" fmla="*/ 15 w 39"/>
                  <a:gd name="T77" fmla="*/ 16 h 74"/>
                  <a:gd name="T78" fmla="*/ 12 w 39"/>
                  <a:gd name="T79" fmla="*/ 16 h 74"/>
                  <a:gd name="T80" fmla="*/ 9 w 39"/>
                  <a:gd name="T81" fmla="*/ 21 h 74"/>
                  <a:gd name="T82" fmla="*/ 8 w 39"/>
                  <a:gd name="T83" fmla="*/ 26 h 74"/>
                  <a:gd name="T84" fmla="*/ 7 w 39"/>
                  <a:gd name="T85" fmla="*/ 37 h 74"/>
                  <a:gd name="T86" fmla="*/ 8 w 39"/>
                  <a:gd name="T87" fmla="*/ 45 h 74"/>
                  <a:gd name="T88" fmla="*/ 9 w 39"/>
                  <a:gd name="T89" fmla="*/ 53 h 74"/>
                  <a:gd name="T90" fmla="*/ 12 w 39"/>
                  <a:gd name="T91" fmla="*/ 58 h 74"/>
                  <a:gd name="T92" fmla="*/ 15 w 39"/>
                  <a:gd name="T93" fmla="*/ 58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9" h="74">
                    <a:moveTo>
                      <a:pt x="28" y="16"/>
                    </a:moveTo>
                    <a:lnTo>
                      <a:pt x="28" y="3"/>
                    </a:lnTo>
                    <a:lnTo>
                      <a:pt x="33" y="5"/>
                    </a:lnTo>
                    <a:lnTo>
                      <a:pt x="36" y="13"/>
                    </a:lnTo>
                    <a:lnTo>
                      <a:pt x="38" y="21"/>
                    </a:lnTo>
                    <a:lnTo>
                      <a:pt x="39" y="26"/>
                    </a:lnTo>
                    <a:lnTo>
                      <a:pt x="39" y="37"/>
                    </a:lnTo>
                    <a:lnTo>
                      <a:pt x="39" y="48"/>
                    </a:lnTo>
                    <a:lnTo>
                      <a:pt x="36" y="56"/>
                    </a:lnTo>
                    <a:lnTo>
                      <a:pt x="34" y="63"/>
                    </a:lnTo>
                    <a:lnTo>
                      <a:pt x="30" y="69"/>
                    </a:lnTo>
                    <a:lnTo>
                      <a:pt x="25" y="71"/>
                    </a:lnTo>
                    <a:lnTo>
                      <a:pt x="20" y="74"/>
                    </a:lnTo>
                    <a:lnTo>
                      <a:pt x="14" y="71"/>
                    </a:lnTo>
                    <a:lnTo>
                      <a:pt x="10" y="69"/>
                    </a:lnTo>
                    <a:lnTo>
                      <a:pt x="5" y="63"/>
                    </a:lnTo>
                    <a:lnTo>
                      <a:pt x="3" y="56"/>
                    </a:lnTo>
                    <a:lnTo>
                      <a:pt x="2" y="48"/>
                    </a:lnTo>
                    <a:lnTo>
                      <a:pt x="0" y="37"/>
                    </a:lnTo>
                    <a:lnTo>
                      <a:pt x="2" y="26"/>
                    </a:lnTo>
                    <a:lnTo>
                      <a:pt x="3" y="18"/>
                    </a:lnTo>
                    <a:lnTo>
                      <a:pt x="5" y="11"/>
                    </a:lnTo>
                    <a:lnTo>
                      <a:pt x="9" y="5"/>
                    </a:lnTo>
                    <a:lnTo>
                      <a:pt x="14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58"/>
                    </a:lnTo>
                    <a:lnTo>
                      <a:pt x="25" y="58"/>
                    </a:lnTo>
                    <a:lnTo>
                      <a:pt x="28" y="56"/>
                    </a:lnTo>
                    <a:lnTo>
                      <a:pt x="30" y="53"/>
                    </a:lnTo>
                    <a:lnTo>
                      <a:pt x="33" y="45"/>
                    </a:lnTo>
                    <a:lnTo>
                      <a:pt x="33" y="37"/>
                    </a:lnTo>
                    <a:lnTo>
                      <a:pt x="33" y="29"/>
                    </a:lnTo>
                    <a:lnTo>
                      <a:pt x="31" y="24"/>
                    </a:lnTo>
                    <a:lnTo>
                      <a:pt x="30" y="18"/>
                    </a:lnTo>
                    <a:lnTo>
                      <a:pt x="28" y="16"/>
                    </a:lnTo>
                    <a:close/>
                    <a:moveTo>
                      <a:pt x="15" y="58"/>
                    </a:moveTo>
                    <a:lnTo>
                      <a:pt x="15" y="16"/>
                    </a:lnTo>
                    <a:lnTo>
                      <a:pt x="12" y="16"/>
                    </a:lnTo>
                    <a:lnTo>
                      <a:pt x="9" y="21"/>
                    </a:lnTo>
                    <a:lnTo>
                      <a:pt x="8" y="26"/>
                    </a:lnTo>
                    <a:lnTo>
                      <a:pt x="7" y="37"/>
                    </a:lnTo>
                    <a:lnTo>
                      <a:pt x="8" y="45"/>
                    </a:lnTo>
                    <a:lnTo>
                      <a:pt x="9" y="53"/>
                    </a:lnTo>
                    <a:lnTo>
                      <a:pt x="12" y="58"/>
                    </a:lnTo>
                    <a:lnTo>
                      <a:pt x="15" y="5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30" name="Freeform 582"/>
              <p:cNvSpPr>
                <a:spLocks/>
              </p:cNvSpPr>
              <p:nvPr/>
            </p:nvSpPr>
            <p:spPr bwMode="auto">
              <a:xfrm>
                <a:off x="5332" y="4190"/>
                <a:ext cx="30" cy="77"/>
              </a:xfrm>
              <a:custGeom>
                <a:avLst/>
                <a:gdLst>
                  <a:gd name="T0" fmla="*/ 24 w 30"/>
                  <a:gd name="T1" fmla="*/ 48 h 77"/>
                  <a:gd name="T2" fmla="*/ 30 w 30"/>
                  <a:gd name="T3" fmla="*/ 51 h 77"/>
                  <a:gd name="T4" fmla="*/ 29 w 30"/>
                  <a:gd name="T5" fmla="*/ 59 h 77"/>
                  <a:gd name="T6" fmla="*/ 28 w 30"/>
                  <a:gd name="T7" fmla="*/ 64 h 77"/>
                  <a:gd name="T8" fmla="*/ 25 w 30"/>
                  <a:gd name="T9" fmla="*/ 69 h 77"/>
                  <a:gd name="T10" fmla="*/ 23 w 30"/>
                  <a:gd name="T11" fmla="*/ 74 h 77"/>
                  <a:gd name="T12" fmla="*/ 19 w 30"/>
                  <a:gd name="T13" fmla="*/ 74 h 77"/>
                  <a:gd name="T14" fmla="*/ 15 w 30"/>
                  <a:gd name="T15" fmla="*/ 77 h 77"/>
                  <a:gd name="T16" fmla="*/ 12 w 30"/>
                  <a:gd name="T17" fmla="*/ 74 h 77"/>
                  <a:gd name="T18" fmla="*/ 8 w 30"/>
                  <a:gd name="T19" fmla="*/ 72 h 77"/>
                  <a:gd name="T20" fmla="*/ 4 w 30"/>
                  <a:gd name="T21" fmla="*/ 66 h 77"/>
                  <a:gd name="T22" fmla="*/ 2 w 30"/>
                  <a:gd name="T23" fmla="*/ 59 h 77"/>
                  <a:gd name="T24" fmla="*/ 0 w 30"/>
                  <a:gd name="T25" fmla="*/ 51 h 77"/>
                  <a:gd name="T26" fmla="*/ 0 w 30"/>
                  <a:gd name="T27" fmla="*/ 37 h 77"/>
                  <a:gd name="T28" fmla="*/ 0 w 30"/>
                  <a:gd name="T29" fmla="*/ 27 h 77"/>
                  <a:gd name="T30" fmla="*/ 2 w 30"/>
                  <a:gd name="T31" fmla="*/ 16 h 77"/>
                  <a:gd name="T32" fmla="*/ 4 w 30"/>
                  <a:gd name="T33" fmla="*/ 8 h 77"/>
                  <a:gd name="T34" fmla="*/ 8 w 30"/>
                  <a:gd name="T35" fmla="*/ 3 h 77"/>
                  <a:gd name="T36" fmla="*/ 12 w 30"/>
                  <a:gd name="T37" fmla="*/ 0 h 77"/>
                  <a:gd name="T38" fmla="*/ 15 w 30"/>
                  <a:gd name="T39" fmla="*/ 0 h 77"/>
                  <a:gd name="T40" fmla="*/ 20 w 30"/>
                  <a:gd name="T41" fmla="*/ 0 h 77"/>
                  <a:gd name="T42" fmla="*/ 25 w 30"/>
                  <a:gd name="T43" fmla="*/ 6 h 77"/>
                  <a:gd name="T44" fmla="*/ 27 w 30"/>
                  <a:gd name="T45" fmla="*/ 11 h 77"/>
                  <a:gd name="T46" fmla="*/ 29 w 30"/>
                  <a:gd name="T47" fmla="*/ 16 h 77"/>
                  <a:gd name="T48" fmla="*/ 29 w 30"/>
                  <a:gd name="T49" fmla="*/ 24 h 77"/>
                  <a:gd name="T50" fmla="*/ 23 w 30"/>
                  <a:gd name="T51" fmla="*/ 24 h 77"/>
                  <a:gd name="T52" fmla="*/ 22 w 30"/>
                  <a:gd name="T53" fmla="*/ 19 h 77"/>
                  <a:gd name="T54" fmla="*/ 20 w 30"/>
                  <a:gd name="T55" fmla="*/ 14 h 77"/>
                  <a:gd name="T56" fmla="*/ 18 w 30"/>
                  <a:gd name="T57" fmla="*/ 11 h 77"/>
                  <a:gd name="T58" fmla="*/ 15 w 30"/>
                  <a:gd name="T59" fmla="*/ 11 h 77"/>
                  <a:gd name="T60" fmla="*/ 12 w 30"/>
                  <a:gd name="T61" fmla="*/ 14 h 77"/>
                  <a:gd name="T62" fmla="*/ 9 w 30"/>
                  <a:gd name="T63" fmla="*/ 16 h 77"/>
                  <a:gd name="T64" fmla="*/ 8 w 30"/>
                  <a:gd name="T65" fmla="*/ 21 h 77"/>
                  <a:gd name="T66" fmla="*/ 7 w 30"/>
                  <a:gd name="T67" fmla="*/ 29 h 77"/>
                  <a:gd name="T68" fmla="*/ 7 w 30"/>
                  <a:gd name="T69" fmla="*/ 37 h 77"/>
                  <a:gd name="T70" fmla="*/ 7 w 30"/>
                  <a:gd name="T71" fmla="*/ 45 h 77"/>
                  <a:gd name="T72" fmla="*/ 8 w 30"/>
                  <a:gd name="T73" fmla="*/ 53 h 77"/>
                  <a:gd name="T74" fmla="*/ 9 w 30"/>
                  <a:gd name="T75" fmla="*/ 59 h 77"/>
                  <a:gd name="T76" fmla="*/ 12 w 30"/>
                  <a:gd name="T77" fmla="*/ 64 h 77"/>
                  <a:gd name="T78" fmla="*/ 15 w 30"/>
                  <a:gd name="T79" fmla="*/ 64 h 77"/>
                  <a:gd name="T80" fmla="*/ 19 w 30"/>
                  <a:gd name="T81" fmla="*/ 64 h 77"/>
                  <a:gd name="T82" fmla="*/ 22 w 30"/>
                  <a:gd name="T83" fmla="*/ 61 h 77"/>
                  <a:gd name="T84" fmla="*/ 23 w 30"/>
                  <a:gd name="T85" fmla="*/ 56 h 77"/>
                  <a:gd name="T86" fmla="*/ 24 w 30"/>
                  <a:gd name="T87" fmla="*/ 4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0" h="77">
                    <a:moveTo>
                      <a:pt x="24" y="48"/>
                    </a:moveTo>
                    <a:lnTo>
                      <a:pt x="30" y="51"/>
                    </a:lnTo>
                    <a:lnTo>
                      <a:pt x="29" y="59"/>
                    </a:lnTo>
                    <a:lnTo>
                      <a:pt x="28" y="64"/>
                    </a:lnTo>
                    <a:lnTo>
                      <a:pt x="25" y="69"/>
                    </a:lnTo>
                    <a:lnTo>
                      <a:pt x="23" y="74"/>
                    </a:lnTo>
                    <a:lnTo>
                      <a:pt x="19" y="74"/>
                    </a:lnTo>
                    <a:lnTo>
                      <a:pt x="15" y="77"/>
                    </a:lnTo>
                    <a:lnTo>
                      <a:pt x="12" y="74"/>
                    </a:lnTo>
                    <a:lnTo>
                      <a:pt x="8" y="72"/>
                    </a:lnTo>
                    <a:lnTo>
                      <a:pt x="4" y="66"/>
                    </a:lnTo>
                    <a:lnTo>
                      <a:pt x="2" y="59"/>
                    </a:lnTo>
                    <a:lnTo>
                      <a:pt x="0" y="51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2" y="16"/>
                    </a:lnTo>
                    <a:lnTo>
                      <a:pt x="4" y="8"/>
                    </a:lnTo>
                    <a:lnTo>
                      <a:pt x="8" y="3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6"/>
                    </a:lnTo>
                    <a:lnTo>
                      <a:pt x="27" y="11"/>
                    </a:lnTo>
                    <a:lnTo>
                      <a:pt x="29" y="16"/>
                    </a:lnTo>
                    <a:lnTo>
                      <a:pt x="29" y="24"/>
                    </a:lnTo>
                    <a:lnTo>
                      <a:pt x="23" y="24"/>
                    </a:lnTo>
                    <a:lnTo>
                      <a:pt x="22" y="19"/>
                    </a:lnTo>
                    <a:lnTo>
                      <a:pt x="20" y="14"/>
                    </a:lnTo>
                    <a:lnTo>
                      <a:pt x="18" y="11"/>
                    </a:lnTo>
                    <a:lnTo>
                      <a:pt x="15" y="11"/>
                    </a:lnTo>
                    <a:lnTo>
                      <a:pt x="12" y="14"/>
                    </a:lnTo>
                    <a:lnTo>
                      <a:pt x="9" y="16"/>
                    </a:lnTo>
                    <a:lnTo>
                      <a:pt x="8" y="21"/>
                    </a:lnTo>
                    <a:lnTo>
                      <a:pt x="7" y="29"/>
                    </a:lnTo>
                    <a:lnTo>
                      <a:pt x="7" y="37"/>
                    </a:lnTo>
                    <a:lnTo>
                      <a:pt x="7" y="45"/>
                    </a:lnTo>
                    <a:lnTo>
                      <a:pt x="8" y="53"/>
                    </a:lnTo>
                    <a:lnTo>
                      <a:pt x="9" y="59"/>
                    </a:lnTo>
                    <a:lnTo>
                      <a:pt x="12" y="64"/>
                    </a:lnTo>
                    <a:lnTo>
                      <a:pt x="15" y="64"/>
                    </a:lnTo>
                    <a:lnTo>
                      <a:pt x="19" y="64"/>
                    </a:lnTo>
                    <a:lnTo>
                      <a:pt x="22" y="61"/>
                    </a:lnTo>
                    <a:lnTo>
                      <a:pt x="23" y="56"/>
                    </a:lnTo>
                    <a:lnTo>
                      <a:pt x="24" y="4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31" name="Freeform 583"/>
              <p:cNvSpPr>
                <a:spLocks noEditPoints="1"/>
              </p:cNvSpPr>
              <p:nvPr/>
            </p:nvSpPr>
            <p:spPr bwMode="auto">
              <a:xfrm>
                <a:off x="5366" y="4190"/>
                <a:ext cx="31" cy="77"/>
              </a:xfrm>
              <a:custGeom>
                <a:avLst/>
                <a:gdLst>
                  <a:gd name="T0" fmla="*/ 0 w 31"/>
                  <a:gd name="T1" fmla="*/ 37 h 77"/>
                  <a:gd name="T2" fmla="*/ 0 w 31"/>
                  <a:gd name="T3" fmla="*/ 24 h 77"/>
                  <a:gd name="T4" fmla="*/ 2 w 31"/>
                  <a:gd name="T5" fmla="*/ 16 h 77"/>
                  <a:gd name="T6" fmla="*/ 5 w 31"/>
                  <a:gd name="T7" fmla="*/ 8 h 77"/>
                  <a:gd name="T8" fmla="*/ 7 w 31"/>
                  <a:gd name="T9" fmla="*/ 3 h 77"/>
                  <a:gd name="T10" fmla="*/ 11 w 31"/>
                  <a:gd name="T11" fmla="*/ 0 h 77"/>
                  <a:gd name="T12" fmla="*/ 15 w 31"/>
                  <a:gd name="T13" fmla="*/ 0 h 77"/>
                  <a:gd name="T14" fmla="*/ 20 w 31"/>
                  <a:gd name="T15" fmla="*/ 0 h 77"/>
                  <a:gd name="T16" fmla="*/ 24 w 31"/>
                  <a:gd name="T17" fmla="*/ 3 h 77"/>
                  <a:gd name="T18" fmla="*/ 26 w 31"/>
                  <a:gd name="T19" fmla="*/ 8 h 77"/>
                  <a:gd name="T20" fmla="*/ 29 w 31"/>
                  <a:gd name="T21" fmla="*/ 16 h 77"/>
                  <a:gd name="T22" fmla="*/ 31 w 31"/>
                  <a:gd name="T23" fmla="*/ 27 h 77"/>
                  <a:gd name="T24" fmla="*/ 31 w 31"/>
                  <a:gd name="T25" fmla="*/ 37 h 77"/>
                  <a:gd name="T26" fmla="*/ 31 w 31"/>
                  <a:gd name="T27" fmla="*/ 51 h 77"/>
                  <a:gd name="T28" fmla="*/ 29 w 31"/>
                  <a:gd name="T29" fmla="*/ 59 h 77"/>
                  <a:gd name="T30" fmla="*/ 26 w 31"/>
                  <a:gd name="T31" fmla="*/ 66 h 77"/>
                  <a:gd name="T32" fmla="*/ 24 w 31"/>
                  <a:gd name="T33" fmla="*/ 72 h 77"/>
                  <a:gd name="T34" fmla="*/ 20 w 31"/>
                  <a:gd name="T35" fmla="*/ 74 h 77"/>
                  <a:gd name="T36" fmla="*/ 15 w 31"/>
                  <a:gd name="T37" fmla="*/ 77 h 77"/>
                  <a:gd name="T38" fmla="*/ 11 w 31"/>
                  <a:gd name="T39" fmla="*/ 74 h 77"/>
                  <a:gd name="T40" fmla="*/ 7 w 31"/>
                  <a:gd name="T41" fmla="*/ 72 h 77"/>
                  <a:gd name="T42" fmla="*/ 4 w 31"/>
                  <a:gd name="T43" fmla="*/ 66 h 77"/>
                  <a:gd name="T44" fmla="*/ 1 w 31"/>
                  <a:gd name="T45" fmla="*/ 59 h 77"/>
                  <a:gd name="T46" fmla="*/ 0 w 31"/>
                  <a:gd name="T47" fmla="*/ 51 h 77"/>
                  <a:gd name="T48" fmla="*/ 0 w 31"/>
                  <a:gd name="T49" fmla="*/ 37 h 77"/>
                  <a:gd name="T50" fmla="*/ 6 w 31"/>
                  <a:gd name="T51" fmla="*/ 37 h 77"/>
                  <a:gd name="T52" fmla="*/ 6 w 31"/>
                  <a:gd name="T53" fmla="*/ 45 h 77"/>
                  <a:gd name="T54" fmla="*/ 7 w 31"/>
                  <a:gd name="T55" fmla="*/ 53 h 77"/>
                  <a:gd name="T56" fmla="*/ 9 w 31"/>
                  <a:gd name="T57" fmla="*/ 59 h 77"/>
                  <a:gd name="T58" fmla="*/ 11 w 31"/>
                  <a:gd name="T59" fmla="*/ 64 h 77"/>
                  <a:gd name="T60" fmla="*/ 15 w 31"/>
                  <a:gd name="T61" fmla="*/ 64 h 77"/>
                  <a:gd name="T62" fmla="*/ 19 w 31"/>
                  <a:gd name="T63" fmla="*/ 64 h 77"/>
                  <a:gd name="T64" fmla="*/ 22 w 31"/>
                  <a:gd name="T65" fmla="*/ 59 h 77"/>
                  <a:gd name="T66" fmla="*/ 24 w 31"/>
                  <a:gd name="T67" fmla="*/ 53 h 77"/>
                  <a:gd name="T68" fmla="*/ 25 w 31"/>
                  <a:gd name="T69" fmla="*/ 45 h 77"/>
                  <a:gd name="T70" fmla="*/ 25 w 31"/>
                  <a:gd name="T71" fmla="*/ 37 h 77"/>
                  <a:gd name="T72" fmla="*/ 25 w 31"/>
                  <a:gd name="T73" fmla="*/ 29 h 77"/>
                  <a:gd name="T74" fmla="*/ 24 w 31"/>
                  <a:gd name="T75" fmla="*/ 24 h 77"/>
                  <a:gd name="T76" fmla="*/ 22 w 31"/>
                  <a:gd name="T77" fmla="*/ 19 h 77"/>
                  <a:gd name="T78" fmla="*/ 19 w 31"/>
                  <a:gd name="T79" fmla="*/ 14 h 77"/>
                  <a:gd name="T80" fmla="*/ 15 w 31"/>
                  <a:gd name="T81" fmla="*/ 11 h 77"/>
                  <a:gd name="T82" fmla="*/ 11 w 31"/>
                  <a:gd name="T83" fmla="*/ 14 h 77"/>
                  <a:gd name="T84" fmla="*/ 9 w 31"/>
                  <a:gd name="T85" fmla="*/ 19 h 77"/>
                  <a:gd name="T86" fmla="*/ 7 w 31"/>
                  <a:gd name="T87" fmla="*/ 24 h 77"/>
                  <a:gd name="T88" fmla="*/ 6 w 31"/>
                  <a:gd name="T89" fmla="*/ 29 h 77"/>
                  <a:gd name="T90" fmla="*/ 6 w 31"/>
                  <a:gd name="T91" fmla="*/ 3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1" h="77">
                    <a:moveTo>
                      <a:pt x="0" y="37"/>
                    </a:moveTo>
                    <a:lnTo>
                      <a:pt x="0" y="24"/>
                    </a:lnTo>
                    <a:lnTo>
                      <a:pt x="2" y="16"/>
                    </a:lnTo>
                    <a:lnTo>
                      <a:pt x="5" y="8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4" y="3"/>
                    </a:lnTo>
                    <a:lnTo>
                      <a:pt x="26" y="8"/>
                    </a:lnTo>
                    <a:lnTo>
                      <a:pt x="29" y="16"/>
                    </a:lnTo>
                    <a:lnTo>
                      <a:pt x="31" y="27"/>
                    </a:lnTo>
                    <a:lnTo>
                      <a:pt x="31" y="37"/>
                    </a:lnTo>
                    <a:lnTo>
                      <a:pt x="31" y="51"/>
                    </a:lnTo>
                    <a:lnTo>
                      <a:pt x="29" y="59"/>
                    </a:lnTo>
                    <a:lnTo>
                      <a:pt x="26" y="66"/>
                    </a:lnTo>
                    <a:lnTo>
                      <a:pt x="24" y="72"/>
                    </a:lnTo>
                    <a:lnTo>
                      <a:pt x="20" y="74"/>
                    </a:lnTo>
                    <a:lnTo>
                      <a:pt x="15" y="77"/>
                    </a:lnTo>
                    <a:lnTo>
                      <a:pt x="11" y="74"/>
                    </a:lnTo>
                    <a:lnTo>
                      <a:pt x="7" y="72"/>
                    </a:lnTo>
                    <a:lnTo>
                      <a:pt x="4" y="66"/>
                    </a:lnTo>
                    <a:lnTo>
                      <a:pt x="1" y="59"/>
                    </a:lnTo>
                    <a:lnTo>
                      <a:pt x="0" y="51"/>
                    </a:lnTo>
                    <a:lnTo>
                      <a:pt x="0" y="37"/>
                    </a:lnTo>
                    <a:close/>
                    <a:moveTo>
                      <a:pt x="6" y="37"/>
                    </a:moveTo>
                    <a:lnTo>
                      <a:pt x="6" y="45"/>
                    </a:lnTo>
                    <a:lnTo>
                      <a:pt x="7" y="53"/>
                    </a:lnTo>
                    <a:lnTo>
                      <a:pt x="9" y="59"/>
                    </a:lnTo>
                    <a:lnTo>
                      <a:pt x="11" y="64"/>
                    </a:lnTo>
                    <a:lnTo>
                      <a:pt x="15" y="64"/>
                    </a:lnTo>
                    <a:lnTo>
                      <a:pt x="19" y="64"/>
                    </a:lnTo>
                    <a:lnTo>
                      <a:pt x="22" y="59"/>
                    </a:lnTo>
                    <a:lnTo>
                      <a:pt x="24" y="53"/>
                    </a:lnTo>
                    <a:lnTo>
                      <a:pt x="25" y="45"/>
                    </a:lnTo>
                    <a:lnTo>
                      <a:pt x="25" y="37"/>
                    </a:lnTo>
                    <a:lnTo>
                      <a:pt x="25" y="29"/>
                    </a:lnTo>
                    <a:lnTo>
                      <a:pt x="24" y="24"/>
                    </a:lnTo>
                    <a:lnTo>
                      <a:pt x="22" y="19"/>
                    </a:lnTo>
                    <a:lnTo>
                      <a:pt x="19" y="14"/>
                    </a:lnTo>
                    <a:lnTo>
                      <a:pt x="15" y="11"/>
                    </a:lnTo>
                    <a:lnTo>
                      <a:pt x="11" y="14"/>
                    </a:lnTo>
                    <a:lnTo>
                      <a:pt x="9" y="19"/>
                    </a:lnTo>
                    <a:lnTo>
                      <a:pt x="7" y="24"/>
                    </a:lnTo>
                    <a:lnTo>
                      <a:pt x="6" y="29"/>
                    </a:lnTo>
                    <a:lnTo>
                      <a:pt x="6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32" name="Freeform 584"/>
              <p:cNvSpPr>
                <a:spLocks/>
              </p:cNvSpPr>
              <p:nvPr/>
            </p:nvSpPr>
            <p:spPr bwMode="auto">
              <a:xfrm>
                <a:off x="5402" y="4190"/>
                <a:ext cx="29" cy="77"/>
              </a:xfrm>
              <a:custGeom>
                <a:avLst/>
                <a:gdLst>
                  <a:gd name="T0" fmla="*/ 6 w 29"/>
                  <a:gd name="T1" fmla="*/ 51 h 77"/>
                  <a:gd name="T2" fmla="*/ 9 w 29"/>
                  <a:gd name="T3" fmla="*/ 61 h 77"/>
                  <a:gd name="T4" fmla="*/ 15 w 29"/>
                  <a:gd name="T5" fmla="*/ 64 h 77"/>
                  <a:gd name="T6" fmla="*/ 20 w 29"/>
                  <a:gd name="T7" fmla="*/ 61 h 77"/>
                  <a:gd name="T8" fmla="*/ 22 w 29"/>
                  <a:gd name="T9" fmla="*/ 53 h 77"/>
                  <a:gd name="T10" fmla="*/ 20 w 29"/>
                  <a:gd name="T11" fmla="*/ 48 h 77"/>
                  <a:gd name="T12" fmla="*/ 14 w 29"/>
                  <a:gd name="T13" fmla="*/ 45 h 77"/>
                  <a:gd name="T14" fmla="*/ 6 w 29"/>
                  <a:gd name="T15" fmla="*/ 37 h 77"/>
                  <a:gd name="T16" fmla="*/ 2 w 29"/>
                  <a:gd name="T17" fmla="*/ 32 h 77"/>
                  <a:gd name="T18" fmla="*/ 0 w 29"/>
                  <a:gd name="T19" fmla="*/ 21 h 77"/>
                  <a:gd name="T20" fmla="*/ 1 w 29"/>
                  <a:gd name="T21" fmla="*/ 11 h 77"/>
                  <a:gd name="T22" fmla="*/ 5 w 29"/>
                  <a:gd name="T23" fmla="*/ 6 h 77"/>
                  <a:gd name="T24" fmla="*/ 7 w 29"/>
                  <a:gd name="T25" fmla="*/ 0 h 77"/>
                  <a:gd name="T26" fmla="*/ 12 w 29"/>
                  <a:gd name="T27" fmla="*/ 0 h 77"/>
                  <a:gd name="T28" fmla="*/ 20 w 29"/>
                  <a:gd name="T29" fmla="*/ 0 h 77"/>
                  <a:gd name="T30" fmla="*/ 25 w 29"/>
                  <a:gd name="T31" fmla="*/ 8 h 77"/>
                  <a:gd name="T32" fmla="*/ 26 w 29"/>
                  <a:gd name="T33" fmla="*/ 19 h 77"/>
                  <a:gd name="T34" fmla="*/ 20 w 29"/>
                  <a:gd name="T35" fmla="*/ 16 h 77"/>
                  <a:gd name="T36" fmla="*/ 16 w 29"/>
                  <a:gd name="T37" fmla="*/ 11 h 77"/>
                  <a:gd name="T38" fmla="*/ 10 w 29"/>
                  <a:gd name="T39" fmla="*/ 11 h 77"/>
                  <a:gd name="T40" fmla="*/ 7 w 29"/>
                  <a:gd name="T41" fmla="*/ 16 h 77"/>
                  <a:gd name="T42" fmla="*/ 7 w 29"/>
                  <a:gd name="T43" fmla="*/ 21 h 77"/>
                  <a:gd name="T44" fmla="*/ 9 w 29"/>
                  <a:gd name="T45" fmla="*/ 24 h 77"/>
                  <a:gd name="T46" fmla="*/ 11 w 29"/>
                  <a:gd name="T47" fmla="*/ 27 h 77"/>
                  <a:gd name="T48" fmla="*/ 19 w 29"/>
                  <a:gd name="T49" fmla="*/ 32 h 77"/>
                  <a:gd name="T50" fmla="*/ 25 w 29"/>
                  <a:gd name="T51" fmla="*/ 37 h 77"/>
                  <a:gd name="T52" fmla="*/ 29 w 29"/>
                  <a:gd name="T53" fmla="*/ 48 h 77"/>
                  <a:gd name="T54" fmla="*/ 29 w 29"/>
                  <a:gd name="T55" fmla="*/ 59 h 77"/>
                  <a:gd name="T56" fmla="*/ 25 w 29"/>
                  <a:gd name="T57" fmla="*/ 69 h 77"/>
                  <a:gd name="T58" fmla="*/ 19 w 29"/>
                  <a:gd name="T59" fmla="*/ 74 h 77"/>
                  <a:gd name="T60" fmla="*/ 10 w 29"/>
                  <a:gd name="T61" fmla="*/ 77 h 77"/>
                  <a:gd name="T62" fmla="*/ 5 w 29"/>
                  <a:gd name="T63" fmla="*/ 72 h 77"/>
                  <a:gd name="T64" fmla="*/ 1 w 29"/>
                  <a:gd name="T65" fmla="*/ 6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77">
                    <a:moveTo>
                      <a:pt x="0" y="53"/>
                    </a:moveTo>
                    <a:lnTo>
                      <a:pt x="6" y="51"/>
                    </a:lnTo>
                    <a:lnTo>
                      <a:pt x="7" y="56"/>
                    </a:lnTo>
                    <a:lnTo>
                      <a:pt x="9" y="61"/>
                    </a:lnTo>
                    <a:lnTo>
                      <a:pt x="11" y="64"/>
                    </a:lnTo>
                    <a:lnTo>
                      <a:pt x="15" y="64"/>
                    </a:lnTo>
                    <a:lnTo>
                      <a:pt x="19" y="64"/>
                    </a:lnTo>
                    <a:lnTo>
                      <a:pt x="20" y="61"/>
                    </a:lnTo>
                    <a:lnTo>
                      <a:pt x="22" y="59"/>
                    </a:lnTo>
                    <a:lnTo>
                      <a:pt x="22" y="53"/>
                    </a:lnTo>
                    <a:lnTo>
                      <a:pt x="21" y="51"/>
                    </a:lnTo>
                    <a:lnTo>
                      <a:pt x="20" y="48"/>
                    </a:lnTo>
                    <a:lnTo>
                      <a:pt x="17" y="45"/>
                    </a:lnTo>
                    <a:lnTo>
                      <a:pt x="14" y="45"/>
                    </a:lnTo>
                    <a:lnTo>
                      <a:pt x="9" y="40"/>
                    </a:lnTo>
                    <a:lnTo>
                      <a:pt x="6" y="37"/>
                    </a:lnTo>
                    <a:lnTo>
                      <a:pt x="4" y="35"/>
                    </a:lnTo>
                    <a:lnTo>
                      <a:pt x="2" y="32"/>
                    </a:lnTo>
                    <a:lnTo>
                      <a:pt x="1" y="27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5" y="6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6"/>
                    </a:lnTo>
                    <a:lnTo>
                      <a:pt x="25" y="8"/>
                    </a:lnTo>
                    <a:lnTo>
                      <a:pt x="26" y="14"/>
                    </a:lnTo>
                    <a:lnTo>
                      <a:pt x="26" y="19"/>
                    </a:lnTo>
                    <a:lnTo>
                      <a:pt x="20" y="21"/>
                    </a:lnTo>
                    <a:lnTo>
                      <a:pt x="20" y="16"/>
                    </a:lnTo>
                    <a:lnTo>
                      <a:pt x="19" y="14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0" y="11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7" y="19"/>
                    </a:lnTo>
                    <a:lnTo>
                      <a:pt x="7" y="21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0" y="27"/>
                    </a:lnTo>
                    <a:lnTo>
                      <a:pt x="11" y="27"/>
                    </a:lnTo>
                    <a:lnTo>
                      <a:pt x="14" y="29"/>
                    </a:lnTo>
                    <a:lnTo>
                      <a:pt x="19" y="32"/>
                    </a:lnTo>
                    <a:lnTo>
                      <a:pt x="22" y="35"/>
                    </a:lnTo>
                    <a:lnTo>
                      <a:pt x="25" y="37"/>
                    </a:lnTo>
                    <a:lnTo>
                      <a:pt x="27" y="43"/>
                    </a:lnTo>
                    <a:lnTo>
                      <a:pt x="29" y="48"/>
                    </a:lnTo>
                    <a:lnTo>
                      <a:pt x="29" y="53"/>
                    </a:lnTo>
                    <a:lnTo>
                      <a:pt x="29" y="59"/>
                    </a:lnTo>
                    <a:lnTo>
                      <a:pt x="27" y="64"/>
                    </a:lnTo>
                    <a:lnTo>
                      <a:pt x="25" y="69"/>
                    </a:lnTo>
                    <a:lnTo>
                      <a:pt x="22" y="74"/>
                    </a:lnTo>
                    <a:lnTo>
                      <a:pt x="19" y="74"/>
                    </a:lnTo>
                    <a:lnTo>
                      <a:pt x="15" y="77"/>
                    </a:lnTo>
                    <a:lnTo>
                      <a:pt x="10" y="77"/>
                    </a:lnTo>
                    <a:lnTo>
                      <a:pt x="7" y="74"/>
                    </a:lnTo>
                    <a:lnTo>
                      <a:pt x="5" y="72"/>
                    </a:lnTo>
                    <a:lnTo>
                      <a:pt x="2" y="66"/>
                    </a:lnTo>
                    <a:lnTo>
                      <a:pt x="1" y="61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33" name="Freeform 585"/>
              <p:cNvSpPr>
                <a:spLocks noEditPoints="1"/>
              </p:cNvSpPr>
              <p:nvPr/>
            </p:nvSpPr>
            <p:spPr bwMode="auto">
              <a:xfrm>
                <a:off x="5436" y="4166"/>
                <a:ext cx="29" cy="101"/>
              </a:xfrm>
              <a:custGeom>
                <a:avLst/>
                <a:gdLst>
                  <a:gd name="T0" fmla="*/ 0 w 29"/>
                  <a:gd name="T1" fmla="*/ 53 h 101"/>
                  <a:gd name="T2" fmla="*/ 0 w 29"/>
                  <a:gd name="T3" fmla="*/ 40 h 101"/>
                  <a:gd name="T4" fmla="*/ 1 w 29"/>
                  <a:gd name="T5" fmla="*/ 30 h 101"/>
                  <a:gd name="T6" fmla="*/ 2 w 29"/>
                  <a:gd name="T7" fmla="*/ 19 h 101"/>
                  <a:gd name="T8" fmla="*/ 5 w 29"/>
                  <a:gd name="T9" fmla="*/ 11 h 101"/>
                  <a:gd name="T10" fmla="*/ 8 w 29"/>
                  <a:gd name="T11" fmla="*/ 3 h 101"/>
                  <a:gd name="T12" fmla="*/ 11 w 29"/>
                  <a:gd name="T13" fmla="*/ 0 h 101"/>
                  <a:gd name="T14" fmla="*/ 14 w 29"/>
                  <a:gd name="T15" fmla="*/ 0 h 101"/>
                  <a:gd name="T16" fmla="*/ 18 w 29"/>
                  <a:gd name="T17" fmla="*/ 0 h 101"/>
                  <a:gd name="T18" fmla="*/ 21 w 29"/>
                  <a:gd name="T19" fmla="*/ 3 h 101"/>
                  <a:gd name="T20" fmla="*/ 23 w 29"/>
                  <a:gd name="T21" fmla="*/ 11 h 101"/>
                  <a:gd name="T22" fmla="*/ 27 w 29"/>
                  <a:gd name="T23" fmla="*/ 22 h 101"/>
                  <a:gd name="T24" fmla="*/ 28 w 29"/>
                  <a:gd name="T25" fmla="*/ 35 h 101"/>
                  <a:gd name="T26" fmla="*/ 29 w 29"/>
                  <a:gd name="T27" fmla="*/ 51 h 101"/>
                  <a:gd name="T28" fmla="*/ 28 w 29"/>
                  <a:gd name="T29" fmla="*/ 67 h 101"/>
                  <a:gd name="T30" fmla="*/ 27 w 29"/>
                  <a:gd name="T31" fmla="*/ 80 h 101"/>
                  <a:gd name="T32" fmla="*/ 24 w 29"/>
                  <a:gd name="T33" fmla="*/ 90 h 101"/>
                  <a:gd name="T34" fmla="*/ 21 w 29"/>
                  <a:gd name="T35" fmla="*/ 96 h 101"/>
                  <a:gd name="T36" fmla="*/ 18 w 29"/>
                  <a:gd name="T37" fmla="*/ 98 h 101"/>
                  <a:gd name="T38" fmla="*/ 14 w 29"/>
                  <a:gd name="T39" fmla="*/ 101 h 101"/>
                  <a:gd name="T40" fmla="*/ 11 w 29"/>
                  <a:gd name="T41" fmla="*/ 98 h 101"/>
                  <a:gd name="T42" fmla="*/ 8 w 29"/>
                  <a:gd name="T43" fmla="*/ 98 h 101"/>
                  <a:gd name="T44" fmla="*/ 7 w 29"/>
                  <a:gd name="T45" fmla="*/ 93 h 101"/>
                  <a:gd name="T46" fmla="*/ 5 w 29"/>
                  <a:gd name="T47" fmla="*/ 88 h 101"/>
                  <a:gd name="T48" fmla="*/ 3 w 29"/>
                  <a:gd name="T49" fmla="*/ 83 h 101"/>
                  <a:gd name="T50" fmla="*/ 2 w 29"/>
                  <a:gd name="T51" fmla="*/ 77 h 101"/>
                  <a:gd name="T52" fmla="*/ 0 w 29"/>
                  <a:gd name="T53" fmla="*/ 64 h 101"/>
                  <a:gd name="T54" fmla="*/ 0 w 29"/>
                  <a:gd name="T55" fmla="*/ 53 h 101"/>
                  <a:gd name="T56" fmla="*/ 23 w 29"/>
                  <a:gd name="T57" fmla="*/ 48 h 101"/>
                  <a:gd name="T58" fmla="*/ 23 w 29"/>
                  <a:gd name="T59" fmla="*/ 38 h 101"/>
                  <a:gd name="T60" fmla="*/ 22 w 29"/>
                  <a:gd name="T61" fmla="*/ 27 h 101"/>
                  <a:gd name="T62" fmla="*/ 21 w 29"/>
                  <a:gd name="T63" fmla="*/ 19 h 101"/>
                  <a:gd name="T64" fmla="*/ 19 w 29"/>
                  <a:gd name="T65" fmla="*/ 11 h 101"/>
                  <a:gd name="T66" fmla="*/ 18 w 29"/>
                  <a:gd name="T67" fmla="*/ 6 h 101"/>
                  <a:gd name="T68" fmla="*/ 16 w 29"/>
                  <a:gd name="T69" fmla="*/ 3 h 101"/>
                  <a:gd name="T70" fmla="*/ 14 w 29"/>
                  <a:gd name="T71" fmla="*/ 3 h 101"/>
                  <a:gd name="T72" fmla="*/ 12 w 29"/>
                  <a:gd name="T73" fmla="*/ 6 h 101"/>
                  <a:gd name="T74" fmla="*/ 11 w 29"/>
                  <a:gd name="T75" fmla="*/ 8 h 101"/>
                  <a:gd name="T76" fmla="*/ 8 w 29"/>
                  <a:gd name="T77" fmla="*/ 14 h 101"/>
                  <a:gd name="T78" fmla="*/ 7 w 29"/>
                  <a:gd name="T79" fmla="*/ 19 h 101"/>
                  <a:gd name="T80" fmla="*/ 7 w 29"/>
                  <a:gd name="T81" fmla="*/ 27 h 101"/>
                  <a:gd name="T82" fmla="*/ 6 w 29"/>
                  <a:gd name="T83" fmla="*/ 38 h 101"/>
                  <a:gd name="T84" fmla="*/ 6 w 29"/>
                  <a:gd name="T85" fmla="*/ 48 h 101"/>
                  <a:gd name="T86" fmla="*/ 23 w 29"/>
                  <a:gd name="T87" fmla="*/ 48 h 101"/>
                  <a:gd name="T88" fmla="*/ 6 w 29"/>
                  <a:gd name="T89" fmla="*/ 53 h 101"/>
                  <a:gd name="T90" fmla="*/ 6 w 29"/>
                  <a:gd name="T91" fmla="*/ 64 h 101"/>
                  <a:gd name="T92" fmla="*/ 7 w 29"/>
                  <a:gd name="T93" fmla="*/ 75 h 101"/>
                  <a:gd name="T94" fmla="*/ 8 w 29"/>
                  <a:gd name="T95" fmla="*/ 83 h 101"/>
                  <a:gd name="T96" fmla="*/ 8 w 29"/>
                  <a:gd name="T97" fmla="*/ 88 h 101"/>
                  <a:gd name="T98" fmla="*/ 9 w 29"/>
                  <a:gd name="T99" fmla="*/ 90 h 101"/>
                  <a:gd name="T100" fmla="*/ 11 w 29"/>
                  <a:gd name="T101" fmla="*/ 93 h 101"/>
                  <a:gd name="T102" fmla="*/ 13 w 29"/>
                  <a:gd name="T103" fmla="*/ 96 h 101"/>
                  <a:gd name="T104" fmla="*/ 14 w 29"/>
                  <a:gd name="T105" fmla="*/ 96 h 101"/>
                  <a:gd name="T106" fmla="*/ 17 w 29"/>
                  <a:gd name="T107" fmla="*/ 96 h 101"/>
                  <a:gd name="T108" fmla="*/ 18 w 29"/>
                  <a:gd name="T109" fmla="*/ 93 h 101"/>
                  <a:gd name="T110" fmla="*/ 21 w 29"/>
                  <a:gd name="T111" fmla="*/ 85 h 101"/>
                  <a:gd name="T112" fmla="*/ 22 w 29"/>
                  <a:gd name="T113" fmla="*/ 77 h 101"/>
                  <a:gd name="T114" fmla="*/ 22 w 29"/>
                  <a:gd name="T115" fmla="*/ 67 h 101"/>
                  <a:gd name="T116" fmla="*/ 23 w 29"/>
                  <a:gd name="T117" fmla="*/ 53 h 101"/>
                  <a:gd name="T118" fmla="*/ 6 w 29"/>
                  <a:gd name="T119" fmla="*/ 5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9" h="101">
                    <a:moveTo>
                      <a:pt x="0" y="53"/>
                    </a:moveTo>
                    <a:lnTo>
                      <a:pt x="0" y="40"/>
                    </a:lnTo>
                    <a:lnTo>
                      <a:pt x="1" y="30"/>
                    </a:lnTo>
                    <a:lnTo>
                      <a:pt x="2" y="19"/>
                    </a:lnTo>
                    <a:lnTo>
                      <a:pt x="5" y="11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1" y="3"/>
                    </a:lnTo>
                    <a:lnTo>
                      <a:pt x="23" y="11"/>
                    </a:lnTo>
                    <a:lnTo>
                      <a:pt x="27" y="22"/>
                    </a:lnTo>
                    <a:lnTo>
                      <a:pt x="28" y="35"/>
                    </a:lnTo>
                    <a:lnTo>
                      <a:pt x="29" y="51"/>
                    </a:lnTo>
                    <a:lnTo>
                      <a:pt x="28" y="67"/>
                    </a:lnTo>
                    <a:lnTo>
                      <a:pt x="27" y="80"/>
                    </a:lnTo>
                    <a:lnTo>
                      <a:pt x="24" y="90"/>
                    </a:lnTo>
                    <a:lnTo>
                      <a:pt x="21" y="96"/>
                    </a:lnTo>
                    <a:lnTo>
                      <a:pt x="18" y="98"/>
                    </a:lnTo>
                    <a:lnTo>
                      <a:pt x="14" y="101"/>
                    </a:lnTo>
                    <a:lnTo>
                      <a:pt x="11" y="98"/>
                    </a:lnTo>
                    <a:lnTo>
                      <a:pt x="8" y="98"/>
                    </a:lnTo>
                    <a:lnTo>
                      <a:pt x="7" y="93"/>
                    </a:lnTo>
                    <a:lnTo>
                      <a:pt x="5" y="88"/>
                    </a:lnTo>
                    <a:lnTo>
                      <a:pt x="3" y="83"/>
                    </a:lnTo>
                    <a:lnTo>
                      <a:pt x="2" y="77"/>
                    </a:lnTo>
                    <a:lnTo>
                      <a:pt x="0" y="64"/>
                    </a:lnTo>
                    <a:lnTo>
                      <a:pt x="0" y="53"/>
                    </a:lnTo>
                    <a:close/>
                    <a:moveTo>
                      <a:pt x="23" y="48"/>
                    </a:moveTo>
                    <a:lnTo>
                      <a:pt x="23" y="38"/>
                    </a:lnTo>
                    <a:lnTo>
                      <a:pt x="22" y="27"/>
                    </a:lnTo>
                    <a:lnTo>
                      <a:pt x="21" y="19"/>
                    </a:lnTo>
                    <a:lnTo>
                      <a:pt x="19" y="11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4" y="3"/>
                    </a:lnTo>
                    <a:lnTo>
                      <a:pt x="12" y="6"/>
                    </a:lnTo>
                    <a:lnTo>
                      <a:pt x="11" y="8"/>
                    </a:lnTo>
                    <a:lnTo>
                      <a:pt x="8" y="14"/>
                    </a:lnTo>
                    <a:lnTo>
                      <a:pt x="7" y="19"/>
                    </a:lnTo>
                    <a:lnTo>
                      <a:pt x="7" y="27"/>
                    </a:lnTo>
                    <a:lnTo>
                      <a:pt x="6" y="38"/>
                    </a:lnTo>
                    <a:lnTo>
                      <a:pt x="6" y="48"/>
                    </a:lnTo>
                    <a:lnTo>
                      <a:pt x="23" y="48"/>
                    </a:lnTo>
                    <a:close/>
                    <a:moveTo>
                      <a:pt x="6" y="53"/>
                    </a:moveTo>
                    <a:lnTo>
                      <a:pt x="6" y="64"/>
                    </a:lnTo>
                    <a:lnTo>
                      <a:pt x="7" y="75"/>
                    </a:lnTo>
                    <a:lnTo>
                      <a:pt x="8" y="83"/>
                    </a:lnTo>
                    <a:lnTo>
                      <a:pt x="8" y="88"/>
                    </a:lnTo>
                    <a:lnTo>
                      <a:pt x="9" y="90"/>
                    </a:lnTo>
                    <a:lnTo>
                      <a:pt x="11" y="93"/>
                    </a:lnTo>
                    <a:lnTo>
                      <a:pt x="13" y="96"/>
                    </a:lnTo>
                    <a:lnTo>
                      <a:pt x="14" y="96"/>
                    </a:lnTo>
                    <a:lnTo>
                      <a:pt x="17" y="96"/>
                    </a:lnTo>
                    <a:lnTo>
                      <a:pt x="18" y="93"/>
                    </a:lnTo>
                    <a:lnTo>
                      <a:pt x="21" y="85"/>
                    </a:lnTo>
                    <a:lnTo>
                      <a:pt x="22" y="77"/>
                    </a:lnTo>
                    <a:lnTo>
                      <a:pt x="22" y="67"/>
                    </a:lnTo>
                    <a:lnTo>
                      <a:pt x="23" y="53"/>
                    </a:lnTo>
                    <a:lnTo>
                      <a:pt x="6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34" name="Freeform 586"/>
              <p:cNvSpPr>
                <a:spLocks/>
              </p:cNvSpPr>
              <p:nvPr/>
            </p:nvSpPr>
            <p:spPr bwMode="auto">
              <a:xfrm>
                <a:off x="5469" y="4259"/>
                <a:ext cx="21" cy="53"/>
              </a:xfrm>
              <a:custGeom>
                <a:avLst/>
                <a:gdLst>
                  <a:gd name="T0" fmla="*/ 0 w 21"/>
                  <a:gd name="T1" fmla="*/ 53 h 53"/>
                  <a:gd name="T2" fmla="*/ 0 w 21"/>
                  <a:gd name="T3" fmla="*/ 45 h 53"/>
                  <a:gd name="T4" fmla="*/ 15 w 21"/>
                  <a:gd name="T5" fmla="*/ 8 h 53"/>
                  <a:gd name="T6" fmla="*/ 12 w 21"/>
                  <a:gd name="T7" fmla="*/ 8 h 53"/>
                  <a:gd name="T8" fmla="*/ 11 w 21"/>
                  <a:gd name="T9" fmla="*/ 11 h 53"/>
                  <a:gd name="T10" fmla="*/ 3 w 21"/>
                  <a:gd name="T11" fmla="*/ 11 h 53"/>
                  <a:gd name="T12" fmla="*/ 3 w 21"/>
                  <a:gd name="T13" fmla="*/ 0 h 53"/>
                  <a:gd name="T14" fmla="*/ 21 w 21"/>
                  <a:gd name="T15" fmla="*/ 0 h 53"/>
                  <a:gd name="T16" fmla="*/ 21 w 21"/>
                  <a:gd name="T17" fmla="*/ 8 h 53"/>
                  <a:gd name="T18" fmla="*/ 9 w 21"/>
                  <a:gd name="T19" fmla="*/ 40 h 53"/>
                  <a:gd name="T20" fmla="*/ 6 w 21"/>
                  <a:gd name="T21" fmla="*/ 45 h 53"/>
                  <a:gd name="T22" fmla="*/ 9 w 21"/>
                  <a:gd name="T23" fmla="*/ 45 h 53"/>
                  <a:gd name="T24" fmla="*/ 11 w 21"/>
                  <a:gd name="T25" fmla="*/ 45 h 53"/>
                  <a:gd name="T26" fmla="*/ 21 w 21"/>
                  <a:gd name="T27" fmla="*/ 45 h 53"/>
                  <a:gd name="T28" fmla="*/ 21 w 21"/>
                  <a:gd name="T29" fmla="*/ 53 h 53"/>
                  <a:gd name="T30" fmla="*/ 0 w 21"/>
                  <a:gd name="T3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53">
                    <a:moveTo>
                      <a:pt x="0" y="53"/>
                    </a:moveTo>
                    <a:lnTo>
                      <a:pt x="0" y="45"/>
                    </a:lnTo>
                    <a:lnTo>
                      <a:pt x="15" y="8"/>
                    </a:lnTo>
                    <a:lnTo>
                      <a:pt x="12" y="8"/>
                    </a:lnTo>
                    <a:lnTo>
                      <a:pt x="11" y="11"/>
                    </a:lnTo>
                    <a:lnTo>
                      <a:pt x="3" y="11"/>
                    </a:lnTo>
                    <a:lnTo>
                      <a:pt x="3" y="0"/>
                    </a:lnTo>
                    <a:lnTo>
                      <a:pt x="21" y="0"/>
                    </a:lnTo>
                    <a:lnTo>
                      <a:pt x="21" y="8"/>
                    </a:lnTo>
                    <a:lnTo>
                      <a:pt x="9" y="40"/>
                    </a:lnTo>
                    <a:lnTo>
                      <a:pt x="6" y="45"/>
                    </a:lnTo>
                    <a:lnTo>
                      <a:pt x="9" y="45"/>
                    </a:lnTo>
                    <a:lnTo>
                      <a:pt x="11" y="45"/>
                    </a:lnTo>
                    <a:lnTo>
                      <a:pt x="21" y="45"/>
                    </a:lnTo>
                    <a:lnTo>
                      <a:pt x="21" y="5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35" name="Freeform 587"/>
              <p:cNvSpPr>
                <a:spLocks/>
              </p:cNvSpPr>
              <p:nvPr/>
            </p:nvSpPr>
            <p:spPr bwMode="auto">
              <a:xfrm>
                <a:off x="2818" y="1461"/>
                <a:ext cx="48" cy="69"/>
              </a:xfrm>
              <a:custGeom>
                <a:avLst/>
                <a:gdLst>
                  <a:gd name="T0" fmla="*/ 48 w 48"/>
                  <a:gd name="T1" fmla="*/ 69 h 69"/>
                  <a:gd name="T2" fmla="*/ 0 w 48"/>
                  <a:gd name="T3" fmla="*/ 69 h 69"/>
                  <a:gd name="T4" fmla="*/ 0 w 48"/>
                  <a:gd name="T5" fmla="*/ 0 h 69"/>
                  <a:gd name="T6" fmla="*/ 5 w 48"/>
                  <a:gd name="T7" fmla="*/ 0 h 69"/>
                  <a:gd name="T8" fmla="*/ 5 w 48"/>
                  <a:gd name="T9" fmla="*/ 56 h 69"/>
                  <a:gd name="T10" fmla="*/ 21 w 48"/>
                  <a:gd name="T11" fmla="*/ 56 h 69"/>
                  <a:gd name="T12" fmla="*/ 21 w 48"/>
                  <a:gd name="T13" fmla="*/ 8 h 69"/>
                  <a:gd name="T14" fmla="*/ 26 w 48"/>
                  <a:gd name="T15" fmla="*/ 8 h 69"/>
                  <a:gd name="T16" fmla="*/ 26 w 48"/>
                  <a:gd name="T17" fmla="*/ 56 h 69"/>
                  <a:gd name="T18" fmla="*/ 48 w 48"/>
                  <a:gd name="T19" fmla="*/ 56 h 69"/>
                  <a:gd name="T20" fmla="*/ 48 w 48"/>
                  <a:gd name="T21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69">
                    <a:moveTo>
                      <a:pt x="48" y="69"/>
                    </a:moveTo>
                    <a:lnTo>
                      <a:pt x="0" y="69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56"/>
                    </a:lnTo>
                    <a:lnTo>
                      <a:pt x="21" y="56"/>
                    </a:lnTo>
                    <a:lnTo>
                      <a:pt x="21" y="8"/>
                    </a:lnTo>
                    <a:lnTo>
                      <a:pt x="26" y="8"/>
                    </a:lnTo>
                    <a:lnTo>
                      <a:pt x="26" y="56"/>
                    </a:lnTo>
                    <a:lnTo>
                      <a:pt x="48" y="56"/>
                    </a:lnTo>
                    <a:lnTo>
                      <a:pt x="48" y="6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36" name="Rectangle 588"/>
              <p:cNvSpPr>
                <a:spLocks noChangeArrowheads="1"/>
              </p:cNvSpPr>
              <p:nvPr/>
            </p:nvSpPr>
            <p:spPr bwMode="auto">
              <a:xfrm>
                <a:off x="2818" y="1429"/>
                <a:ext cx="48" cy="14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37" name="Freeform 589"/>
              <p:cNvSpPr>
                <a:spLocks/>
              </p:cNvSpPr>
              <p:nvPr/>
            </p:nvSpPr>
            <p:spPr bwMode="auto">
              <a:xfrm>
                <a:off x="2830" y="1355"/>
                <a:ext cx="36" cy="59"/>
              </a:xfrm>
              <a:custGeom>
                <a:avLst/>
                <a:gdLst>
                  <a:gd name="T0" fmla="*/ 36 w 36"/>
                  <a:gd name="T1" fmla="*/ 14 h 59"/>
                  <a:gd name="T2" fmla="*/ 30 w 36"/>
                  <a:gd name="T3" fmla="*/ 14 h 59"/>
                  <a:gd name="T4" fmla="*/ 34 w 36"/>
                  <a:gd name="T5" fmla="*/ 19 h 59"/>
                  <a:gd name="T6" fmla="*/ 36 w 36"/>
                  <a:gd name="T7" fmla="*/ 27 h 59"/>
                  <a:gd name="T8" fmla="*/ 36 w 36"/>
                  <a:gd name="T9" fmla="*/ 35 h 59"/>
                  <a:gd name="T10" fmla="*/ 36 w 36"/>
                  <a:gd name="T11" fmla="*/ 40 h 59"/>
                  <a:gd name="T12" fmla="*/ 35 w 36"/>
                  <a:gd name="T13" fmla="*/ 45 h 59"/>
                  <a:gd name="T14" fmla="*/ 34 w 36"/>
                  <a:gd name="T15" fmla="*/ 51 h 59"/>
                  <a:gd name="T16" fmla="*/ 32 w 36"/>
                  <a:gd name="T17" fmla="*/ 53 h 59"/>
                  <a:gd name="T18" fmla="*/ 30 w 36"/>
                  <a:gd name="T19" fmla="*/ 56 h 59"/>
                  <a:gd name="T20" fmla="*/ 27 w 36"/>
                  <a:gd name="T21" fmla="*/ 56 h 59"/>
                  <a:gd name="T22" fmla="*/ 25 w 36"/>
                  <a:gd name="T23" fmla="*/ 56 h 59"/>
                  <a:gd name="T24" fmla="*/ 22 w 36"/>
                  <a:gd name="T25" fmla="*/ 59 h 59"/>
                  <a:gd name="T26" fmla="*/ 0 w 36"/>
                  <a:gd name="T27" fmla="*/ 59 h 59"/>
                  <a:gd name="T28" fmla="*/ 0 w 36"/>
                  <a:gd name="T29" fmla="*/ 43 h 59"/>
                  <a:gd name="T30" fmla="*/ 20 w 36"/>
                  <a:gd name="T31" fmla="*/ 43 h 59"/>
                  <a:gd name="T32" fmla="*/ 24 w 36"/>
                  <a:gd name="T33" fmla="*/ 43 h 59"/>
                  <a:gd name="T34" fmla="*/ 26 w 36"/>
                  <a:gd name="T35" fmla="*/ 43 h 59"/>
                  <a:gd name="T36" fmla="*/ 27 w 36"/>
                  <a:gd name="T37" fmla="*/ 43 h 59"/>
                  <a:gd name="T38" fmla="*/ 30 w 36"/>
                  <a:gd name="T39" fmla="*/ 37 h 59"/>
                  <a:gd name="T40" fmla="*/ 30 w 36"/>
                  <a:gd name="T41" fmla="*/ 35 h 59"/>
                  <a:gd name="T42" fmla="*/ 31 w 36"/>
                  <a:gd name="T43" fmla="*/ 29 h 59"/>
                  <a:gd name="T44" fmla="*/ 30 w 36"/>
                  <a:gd name="T45" fmla="*/ 24 h 59"/>
                  <a:gd name="T46" fmla="*/ 30 w 36"/>
                  <a:gd name="T47" fmla="*/ 21 h 59"/>
                  <a:gd name="T48" fmla="*/ 27 w 36"/>
                  <a:gd name="T49" fmla="*/ 16 h 59"/>
                  <a:gd name="T50" fmla="*/ 26 w 36"/>
                  <a:gd name="T51" fmla="*/ 14 h 59"/>
                  <a:gd name="T52" fmla="*/ 22 w 36"/>
                  <a:gd name="T53" fmla="*/ 14 h 59"/>
                  <a:gd name="T54" fmla="*/ 19 w 36"/>
                  <a:gd name="T55" fmla="*/ 14 h 59"/>
                  <a:gd name="T56" fmla="*/ 0 w 36"/>
                  <a:gd name="T57" fmla="*/ 14 h 59"/>
                  <a:gd name="T58" fmla="*/ 0 w 36"/>
                  <a:gd name="T59" fmla="*/ 0 h 59"/>
                  <a:gd name="T60" fmla="*/ 36 w 36"/>
                  <a:gd name="T61" fmla="*/ 0 h 59"/>
                  <a:gd name="T62" fmla="*/ 36 w 36"/>
                  <a:gd name="T63" fmla="*/ 1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" h="59">
                    <a:moveTo>
                      <a:pt x="36" y="14"/>
                    </a:moveTo>
                    <a:lnTo>
                      <a:pt x="30" y="14"/>
                    </a:lnTo>
                    <a:lnTo>
                      <a:pt x="34" y="19"/>
                    </a:lnTo>
                    <a:lnTo>
                      <a:pt x="36" y="27"/>
                    </a:lnTo>
                    <a:lnTo>
                      <a:pt x="36" y="35"/>
                    </a:lnTo>
                    <a:lnTo>
                      <a:pt x="36" y="40"/>
                    </a:lnTo>
                    <a:lnTo>
                      <a:pt x="35" y="45"/>
                    </a:lnTo>
                    <a:lnTo>
                      <a:pt x="34" y="51"/>
                    </a:lnTo>
                    <a:lnTo>
                      <a:pt x="32" y="53"/>
                    </a:lnTo>
                    <a:lnTo>
                      <a:pt x="30" y="56"/>
                    </a:lnTo>
                    <a:lnTo>
                      <a:pt x="27" y="56"/>
                    </a:lnTo>
                    <a:lnTo>
                      <a:pt x="25" y="56"/>
                    </a:lnTo>
                    <a:lnTo>
                      <a:pt x="22" y="59"/>
                    </a:lnTo>
                    <a:lnTo>
                      <a:pt x="0" y="59"/>
                    </a:lnTo>
                    <a:lnTo>
                      <a:pt x="0" y="43"/>
                    </a:lnTo>
                    <a:lnTo>
                      <a:pt x="20" y="43"/>
                    </a:lnTo>
                    <a:lnTo>
                      <a:pt x="24" y="43"/>
                    </a:lnTo>
                    <a:lnTo>
                      <a:pt x="26" y="43"/>
                    </a:lnTo>
                    <a:lnTo>
                      <a:pt x="27" y="43"/>
                    </a:lnTo>
                    <a:lnTo>
                      <a:pt x="30" y="37"/>
                    </a:lnTo>
                    <a:lnTo>
                      <a:pt x="30" y="35"/>
                    </a:lnTo>
                    <a:lnTo>
                      <a:pt x="31" y="29"/>
                    </a:lnTo>
                    <a:lnTo>
                      <a:pt x="30" y="24"/>
                    </a:lnTo>
                    <a:lnTo>
                      <a:pt x="30" y="21"/>
                    </a:lnTo>
                    <a:lnTo>
                      <a:pt x="27" y="16"/>
                    </a:lnTo>
                    <a:lnTo>
                      <a:pt x="26" y="14"/>
                    </a:lnTo>
                    <a:lnTo>
                      <a:pt x="22" y="14"/>
                    </a:lnTo>
                    <a:lnTo>
                      <a:pt x="19" y="14"/>
                    </a:lnTo>
                    <a:lnTo>
                      <a:pt x="0" y="1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38" name="Freeform 590"/>
              <p:cNvSpPr>
                <a:spLocks/>
              </p:cNvSpPr>
              <p:nvPr/>
            </p:nvSpPr>
            <p:spPr bwMode="auto">
              <a:xfrm>
                <a:off x="2830" y="1273"/>
                <a:ext cx="36" cy="69"/>
              </a:xfrm>
              <a:custGeom>
                <a:avLst/>
                <a:gdLst>
                  <a:gd name="T0" fmla="*/ 36 w 36"/>
                  <a:gd name="T1" fmla="*/ 69 h 69"/>
                  <a:gd name="T2" fmla="*/ 17 w 36"/>
                  <a:gd name="T3" fmla="*/ 43 h 69"/>
                  <a:gd name="T4" fmla="*/ 0 w 36"/>
                  <a:gd name="T5" fmla="*/ 69 h 69"/>
                  <a:gd name="T6" fmla="*/ 0 w 36"/>
                  <a:gd name="T7" fmla="*/ 51 h 69"/>
                  <a:gd name="T8" fmla="*/ 9 w 36"/>
                  <a:gd name="T9" fmla="*/ 40 h 69"/>
                  <a:gd name="T10" fmla="*/ 11 w 36"/>
                  <a:gd name="T11" fmla="*/ 37 h 69"/>
                  <a:gd name="T12" fmla="*/ 12 w 36"/>
                  <a:gd name="T13" fmla="*/ 35 h 69"/>
                  <a:gd name="T14" fmla="*/ 11 w 36"/>
                  <a:gd name="T15" fmla="*/ 32 h 69"/>
                  <a:gd name="T16" fmla="*/ 9 w 36"/>
                  <a:gd name="T17" fmla="*/ 29 h 69"/>
                  <a:gd name="T18" fmla="*/ 0 w 36"/>
                  <a:gd name="T19" fmla="*/ 16 h 69"/>
                  <a:gd name="T20" fmla="*/ 0 w 36"/>
                  <a:gd name="T21" fmla="*/ 0 h 69"/>
                  <a:gd name="T22" fmla="*/ 17 w 36"/>
                  <a:gd name="T23" fmla="*/ 27 h 69"/>
                  <a:gd name="T24" fmla="*/ 36 w 36"/>
                  <a:gd name="T25" fmla="*/ 3 h 69"/>
                  <a:gd name="T26" fmla="*/ 36 w 36"/>
                  <a:gd name="T27" fmla="*/ 19 h 69"/>
                  <a:gd name="T28" fmla="*/ 25 w 36"/>
                  <a:gd name="T29" fmla="*/ 32 h 69"/>
                  <a:gd name="T30" fmla="*/ 24 w 36"/>
                  <a:gd name="T31" fmla="*/ 35 h 69"/>
                  <a:gd name="T32" fmla="*/ 36 w 36"/>
                  <a:gd name="T33" fmla="*/ 53 h 69"/>
                  <a:gd name="T34" fmla="*/ 36 w 36"/>
                  <a:gd name="T3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69">
                    <a:moveTo>
                      <a:pt x="36" y="69"/>
                    </a:moveTo>
                    <a:lnTo>
                      <a:pt x="17" y="43"/>
                    </a:lnTo>
                    <a:lnTo>
                      <a:pt x="0" y="69"/>
                    </a:lnTo>
                    <a:lnTo>
                      <a:pt x="0" y="51"/>
                    </a:lnTo>
                    <a:lnTo>
                      <a:pt x="9" y="40"/>
                    </a:lnTo>
                    <a:lnTo>
                      <a:pt x="11" y="37"/>
                    </a:lnTo>
                    <a:lnTo>
                      <a:pt x="12" y="35"/>
                    </a:lnTo>
                    <a:lnTo>
                      <a:pt x="11" y="32"/>
                    </a:lnTo>
                    <a:lnTo>
                      <a:pt x="9" y="29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17" y="27"/>
                    </a:lnTo>
                    <a:lnTo>
                      <a:pt x="36" y="3"/>
                    </a:lnTo>
                    <a:lnTo>
                      <a:pt x="36" y="19"/>
                    </a:lnTo>
                    <a:lnTo>
                      <a:pt x="25" y="32"/>
                    </a:lnTo>
                    <a:lnTo>
                      <a:pt x="24" y="35"/>
                    </a:lnTo>
                    <a:lnTo>
                      <a:pt x="36" y="53"/>
                    </a:lnTo>
                    <a:lnTo>
                      <a:pt x="36" y="6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39" name="Freeform 591"/>
              <p:cNvSpPr>
                <a:spLocks noEditPoints="1"/>
              </p:cNvSpPr>
              <p:nvPr/>
            </p:nvSpPr>
            <p:spPr bwMode="auto">
              <a:xfrm>
                <a:off x="2818" y="1210"/>
                <a:ext cx="48" cy="13"/>
              </a:xfrm>
              <a:custGeom>
                <a:avLst/>
                <a:gdLst>
                  <a:gd name="T0" fmla="*/ 6 w 48"/>
                  <a:gd name="T1" fmla="*/ 13 h 13"/>
                  <a:gd name="T2" fmla="*/ 0 w 48"/>
                  <a:gd name="T3" fmla="*/ 13 h 13"/>
                  <a:gd name="T4" fmla="*/ 0 w 48"/>
                  <a:gd name="T5" fmla="*/ 0 h 13"/>
                  <a:gd name="T6" fmla="*/ 6 w 48"/>
                  <a:gd name="T7" fmla="*/ 0 h 13"/>
                  <a:gd name="T8" fmla="*/ 6 w 48"/>
                  <a:gd name="T9" fmla="*/ 13 h 13"/>
                  <a:gd name="T10" fmla="*/ 48 w 48"/>
                  <a:gd name="T11" fmla="*/ 13 h 13"/>
                  <a:gd name="T12" fmla="*/ 12 w 48"/>
                  <a:gd name="T13" fmla="*/ 13 h 13"/>
                  <a:gd name="T14" fmla="*/ 12 w 48"/>
                  <a:gd name="T15" fmla="*/ 0 h 13"/>
                  <a:gd name="T16" fmla="*/ 48 w 48"/>
                  <a:gd name="T17" fmla="*/ 0 h 13"/>
                  <a:gd name="T18" fmla="*/ 48 w 48"/>
                  <a:gd name="T1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13">
                    <a:moveTo>
                      <a:pt x="6" y="13"/>
                    </a:moveTo>
                    <a:lnTo>
                      <a:pt x="0" y="1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13"/>
                    </a:lnTo>
                    <a:close/>
                    <a:moveTo>
                      <a:pt x="48" y="13"/>
                    </a:moveTo>
                    <a:lnTo>
                      <a:pt x="12" y="13"/>
                    </a:lnTo>
                    <a:lnTo>
                      <a:pt x="12" y="0"/>
                    </a:lnTo>
                    <a:lnTo>
                      <a:pt x="48" y="0"/>
                    </a:lnTo>
                    <a:lnTo>
                      <a:pt x="48" y="1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40" name="Freeform 592"/>
              <p:cNvSpPr>
                <a:spLocks/>
              </p:cNvSpPr>
              <p:nvPr/>
            </p:nvSpPr>
            <p:spPr bwMode="auto">
              <a:xfrm>
                <a:off x="2830" y="1133"/>
                <a:ext cx="36" cy="58"/>
              </a:xfrm>
              <a:custGeom>
                <a:avLst/>
                <a:gdLst>
                  <a:gd name="T0" fmla="*/ 36 w 36"/>
                  <a:gd name="T1" fmla="*/ 58 h 58"/>
                  <a:gd name="T2" fmla="*/ 0 w 36"/>
                  <a:gd name="T3" fmla="*/ 58 h 58"/>
                  <a:gd name="T4" fmla="*/ 0 w 36"/>
                  <a:gd name="T5" fmla="*/ 45 h 58"/>
                  <a:gd name="T6" fmla="*/ 5 w 36"/>
                  <a:gd name="T7" fmla="*/ 45 h 58"/>
                  <a:gd name="T8" fmla="*/ 2 w 36"/>
                  <a:gd name="T9" fmla="*/ 40 h 58"/>
                  <a:gd name="T10" fmla="*/ 0 w 36"/>
                  <a:gd name="T11" fmla="*/ 32 h 58"/>
                  <a:gd name="T12" fmla="*/ 0 w 36"/>
                  <a:gd name="T13" fmla="*/ 24 h 58"/>
                  <a:gd name="T14" fmla="*/ 0 w 36"/>
                  <a:gd name="T15" fmla="*/ 18 h 58"/>
                  <a:gd name="T16" fmla="*/ 1 w 36"/>
                  <a:gd name="T17" fmla="*/ 13 h 58"/>
                  <a:gd name="T18" fmla="*/ 2 w 36"/>
                  <a:gd name="T19" fmla="*/ 8 h 58"/>
                  <a:gd name="T20" fmla="*/ 4 w 36"/>
                  <a:gd name="T21" fmla="*/ 5 h 58"/>
                  <a:gd name="T22" fmla="*/ 6 w 36"/>
                  <a:gd name="T23" fmla="*/ 3 h 58"/>
                  <a:gd name="T24" fmla="*/ 9 w 36"/>
                  <a:gd name="T25" fmla="*/ 3 h 58"/>
                  <a:gd name="T26" fmla="*/ 10 w 36"/>
                  <a:gd name="T27" fmla="*/ 0 h 58"/>
                  <a:gd name="T28" fmla="*/ 14 w 36"/>
                  <a:gd name="T29" fmla="*/ 0 h 58"/>
                  <a:gd name="T30" fmla="*/ 36 w 36"/>
                  <a:gd name="T31" fmla="*/ 0 h 58"/>
                  <a:gd name="T32" fmla="*/ 36 w 36"/>
                  <a:gd name="T33" fmla="*/ 13 h 58"/>
                  <a:gd name="T34" fmla="*/ 15 w 36"/>
                  <a:gd name="T35" fmla="*/ 13 h 58"/>
                  <a:gd name="T36" fmla="*/ 11 w 36"/>
                  <a:gd name="T37" fmla="*/ 16 h 58"/>
                  <a:gd name="T38" fmla="*/ 9 w 36"/>
                  <a:gd name="T39" fmla="*/ 16 h 58"/>
                  <a:gd name="T40" fmla="*/ 7 w 36"/>
                  <a:gd name="T41" fmla="*/ 18 h 58"/>
                  <a:gd name="T42" fmla="*/ 6 w 36"/>
                  <a:gd name="T43" fmla="*/ 21 h 58"/>
                  <a:gd name="T44" fmla="*/ 6 w 36"/>
                  <a:gd name="T45" fmla="*/ 24 h 58"/>
                  <a:gd name="T46" fmla="*/ 5 w 36"/>
                  <a:gd name="T47" fmla="*/ 29 h 58"/>
                  <a:gd name="T48" fmla="*/ 6 w 36"/>
                  <a:gd name="T49" fmla="*/ 34 h 58"/>
                  <a:gd name="T50" fmla="*/ 7 w 36"/>
                  <a:gd name="T51" fmla="*/ 40 h 58"/>
                  <a:gd name="T52" fmla="*/ 10 w 36"/>
                  <a:gd name="T53" fmla="*/ 42 h 58"/>
                  <a:gd name="T54" fmla="*/ 12 w 36"/>
                  <a:gd name="T55" fmla="*/ 45 h 58"/>
                  <a:gd name="T56" fmla="*/ 16 w 36"/>
                  <a:gd name="T57" fmla="*/ 45 h 58"/>
                  <a:gd name="T58" fmla="*/ 36 w 36"/>
                  <a:gd name="T59" fmla="*/ 45 h 58"/>
                  <a:gd name="T60" fmla="*/ 36 w 36"/>
                  <a:gd name="T6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6" h="58">
                    <a:moveTo>
                      <a:pt x="36" y="58"/>
                    </a:moveTo>
                    <a:lnTo>
                      <a:pt x="0" y="58"/>
                    </a:lnTo>
                    <a:lnTo>
                      <a:pt x="0" y="45"/>
                    </a:lnTo>
                    <a:lnTo>
                      <a:pt x="5" y="45"/>
                    </a:lnTo>
                    <a:lnTo>
                      <a:pt x="2" y="40"/>
                    </a:lnTo>
                    <a:lnTo>
                      <a:pt x="0" y="32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36" y="0"/>
                    </a:lnTo>
                    <a:lnTo>
                      <a:pt x="36" y="13"/>
                    </a:lnTo>
                    <a:lnTo>
                      <a:pt x="15" y="13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7" y="18"/>
                    </a:lnTo>
                    <a:lnTo>
                      <a:pt x="6" y="21"/>
                    </a:lnTo>
                    <a:lnTo>
                      <a:pt x="6" y="24"/>
                    </a:lnTo>
                    <a:lnTo>
                      <a:pt x="5" y="29"/>
                    </a:lnTo>
                    <a:lnTo>
                      <a:pt x="6" y="34"/>
                    </a:lnTo>
                    <a:lnTo>
                      <a:pt x="7" y="40"/>
                    </a:lnTo>
                    <a:lnTo>
                      <a:pt x="10" y="42"/>
                    </a:lnTo>
                    <a:lnTo>
                      <a:pt x="12" y="45"/>
                    </a:lnTo>
                    <a:lnTo>
                      <a:pt x="16" y="45"/>
                    </a:lnTo>
                    <a:lnTo>
                      <a:pt x="36" y="45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41" name="Freeform 593"/>
              <p:cNvSpPr>
                <a:spLocks/>
              </p:cNvSpPr>
              <p:nvPr/>
            </p:nvSpPr>
            <p:spPr bwMode="auto">
              <a:xfrm>
                <a:off x="2818" y="1032"/>
                <a:ext cx="48" cy="37"/>
              </a:xfrm>
              <a:custGeom>
                <a:avLst/>
                <a:gdLst>
                  <a:gd name="T0" fmla="*/ 48 w 48"/>
                  <a:gd name="T1" fmla="*/ 0 h 37"/>
                  <a:gd name="T2" fmla="*/ 48 w 48"/>
                  <a:gd name="T3" fmla="*/ 14 h 37"/>
                  <a:gd name="T4" fmla="*/ 9 w 48"/>
                  <a:gd name="T5" fmla="*/ 14 h 37"/>
                  <a:gd name="T6" fmla="*/ 12 w 48"/>
                  <a:gd name="T7" fmla="*/ 16 h 37"/>
                  <a:gd name="T8" fmla="*/ 14 w 48"/>
                  <a:gd name="T9" fmla="*/ 24 h 37"/>
                  <a:gd name="T10" fmla="*/ 16 w 48"/>
                  <a:gd name="T11" fmla="*/ 29 h 37"/>
                  <a:gd name="T12" fmla="*/ 17 w 48"/>
                  <a:gd name="T13" fmla="*/ 37 h 37"/>
                  <a:gd name="T14" fmla="*/ 11 w 48"/>
                  <a:gd name="T15" fmla="*/ 37 h 37"/>
                  <a:gd name="T16" fmla="*/ 8 w 48"/>
                  <a:gd name="T17" fmla="*/ 27 h 37"/>
                  <a:gd name="T18" fmla="*/ 6 w 48"/>
                  <a:gd name="T19" fmla="*/ 19 h 37"/>
                  <a:gd name="T20" fmla="*/ 2 w 48"/>
                  <a:gd name="T21" fmla="*/ 11 h 37"/>
                  <a:gd name="T22" fmla="*/ 0 w 48"/>
                  <a:gd name="T23" fmla="*/ 8 h 37"/>
                  <a:gd name="T24" fmla="*/ 0 w 48"/>
                  <a:gd name="T25" fmla="*/ 0 h 37"/>
                  <a:gd name="T26" fmla="*/ 48 w 48"/>
                  <a:gd name="T2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37">
                    <a:moveTo>
                      <a:pt x="48" y="0"/>
                    </a:moveTo>
                    <a:lnTo>
                      <a:pt x="48" y="14"/>
                    </a:lnTo>
                    <a:lnTo>
                      <a:pt x="9" y="14"/>
                    </a:lnTo>
                    <a:lnTo>
                      <a:pt x="12" y="16"/>
                    </a:lnTo>
                    <a:lnTo>
                      <a:pt x="14" y="24"/>
                    </a:lnTo>
                    <a:lnTo>
                      <a:pt x="16" y="29"/>
                    </a:lnTo>
                    <a:lnTo>
                      <a:pt x="17" y="37"/>
                    </a:lnTo>
                    <a:lnTo>
                      <a:pt x="11" y="37"/>
                    </a:lnTo>
                    <a:lnTo>
                      <a:pt x="8" y="27"/>
                    </a:lnTo>
                    <a:lnTo>
                      <a:pt x="6" y="19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42" name="Freeform 594"/>
              <p:cNvSpPr>
                <a:spLocks noEditPoints="1"/>
              </p:cNvSpPr>
              <p:nvPr/>
            </p:nvSpPr>
            <p:spPr bwMode="auto">
              <a:xfrm>
                <a:off x="2818" y="932"/>
                <a:ext cx="48" cy="66"/>
              </a:xfrm>
              <a:custGeom>
                <a:avLst/>
                <a:gdLst>
                  <a:gd name="T0" fmla="*/ 23 w 48"/>
                  <a:gd name="T1" fmla="*/ 66 h 66"/>
                  <a:gd name="T2" fmla="*/ 16 w 48"/>
                  <a:gd name="T3" fmla="*/ 66 h 66"/>
                  <a:gd name="T4" fmla="*/ 9 w 48"/>
                  <a:gd name="T5" fmla="*/ 63 h 66"/>
                  <a:gd name="T6" fmla="*/ 6 w 48"/>
                  <a:gd name="T7" fmla="*/ 58 h 66"/>
                  <a:gd name="T8" fmla="*/ 2 w 48"/>
                  <a:gd name="T9" fmla="*/ 53 h 66"/>
                  <a:gd name="T10" fmla="*/ 0 w 48"/>
                  <a:gd name="T11" fmla="*/ 42 h 66"/>
                  <a:gd name="T12" fmla="*/ 0 w 48"/>
                  <a:gd name="T13" fmla="*/ 32 h 66"/>
                  <a:gd name="T14" fmla="*/ 0 w 48"/>
                  <a:gd name="T15" fmla="*/ 26 h 66"/>
                  <a:gd name="T16" fmla="*/ 1 w 48"/>
                  <a:gd name="T17" fmla="*/ 18 h 66"/>
                  <a:gd name="T18" fmla="*/ 3 w 48"/>
                  <a:gd name="T19" fmla="*/ 13 h 66"/>
                  <a:gd name="T20" fmla="*/ 6 w 48"/>
                  <a:gd name="T21" fmla="*/ 8 h 66"/>
                  <a:gd name="T22" fmla="*/ 8 w 48"/>
                  <a:gd name="T23" fmla="*/ 5 h 66"/>
                  <a:gd name="T24" fmla="*/ 12 w 48"/>
                  <a:gd name="T25" fmla="*/ 2 h 66"/>
                  <a:gd name="T26" fmla="*/ 17 w 48"/>
                  <a:gd name="T27" fmla="*/ 0 h 66"/>
                  <a:gd name="T28" fmla="*/ 23 w 48"/>
                  <a:gd name="T29" fmla="*/ 0 h 66"/>
                  <a:gd name="T30" fmla="*/ 32 w 48"/>
                  <a:gd name="T31" fmla="*/ 0 h 66"/>
                  <a:gd name="T32" fmla="*/ 38 w 48"/>
                  <a:gd name="T33" fmla="*/ 2 h 66"/>
                  <a:gd name="T34" fmla="*/ 42 w 48"/>
                  <a:gd name="T35" fmla="*/ 8 h 66"/>
                  <a:gd name="T36" fmla="*/ 46 w 48"/>
                  <a:gd name="T37" fmla="*/ 13 h 66"/>
                  <a:gd name="T38" fmla="*/ 48 w 48"/>
                  <a:gd name="T39" fmla="*/ 24 h 66"/>
                  <a:gd name="T40" fmla="*/ 48 w 48"/>
                  <a:gd name="T41" fmla="*/ 32 h 66"/>
                  <a:gd name="T42" fmla="*/ 48 w 48"/>
                  <a:gd name="T43" fmla="*/ 42 h 66"/>
                  <a:gd name="T44" fmla="*/ 46 w 48"/>
                  <a:gd name="T45" fmla="*/ 50 h 66"/>
                  <a:gd name="T46" fmla="*/ 43 w 48"/>
                  <a:gd name="T47" fmla="*/ 55 h 66"/>
                  <a:gd name="T48" fmla="*/ 39 w 48"/>
                  <a:gd name="T49" fmla="*/ 61 h 66"/>
                  <a:gd name="T50" fmla="*/ 36 w 48"/>
                  <a:gd name="T51" fmla="*/ 63 h 66"/>
                  <a:gd name="T52" fmla="*/ 31 w 48"/>
                  <a:gd name="T53" fmla="*/ 66 h 66"/>
                  <a:gd name="T54" fmla="*/ 23 w 48"/>
                  <a:gd name="T55" fmla="*/ 66 h 66"/>
                  <a:gd name="T56" fmla="*/ 23 w 48"/>
                  <a:gd name="T57" fmla="*/ 53 h 66"/>
                  <a:gd name="T58" fmla="*/ 31 w 48"/>
                  <a:gd name="T59" fmla="*/ 53 h 66"/>
                  <a:gd name="T60" fmla="*/ 36 w 48"/>
                  <a:gd name="T61" fmla="*/ 50 h 66"/>
                  <a:gd name="T62" fmla="*/ 39 w 48"/>
                  <a:gd name="T63" fmla="*/ 47 h 66"/>
                  <a:gd name="T64" fmla="*/ 42 w 48"/>
                  <a:gd name="T65" fmla="*/ 39 h 66"/>
                  <a:gd name="T66" fmla="*/ 43 w 48"/>
                  <a:gd name="T67" fmla="*/ 32 h 66"/>
                  <a:gd name="T68" fmla="*/ 42 w 48"/>
                  <a:gd name="T69" fmla="*/ 26 h 66"/>
                  <a:gd name="T70" fmla="*/ 39 w 48"/>
                  <a:gd name="T71" fmla="*/ 18 h 66"/>
                  <a:gd name="T72" fmla="*/ 36 w 48"/>
                  <a:gd name="T73" fmla="*/ 16 h 66"/>
                  <a:gd name="T74" fmla="*/ 31 w 48"/>
                  <a:gd name="T75" fmla="*/ 13 h 66"/>
                  <a:gd name="T76" fmla="*/ 23 w 48"/>
                  <a:gd name="T77" fmla="*/ 13 h 66"/>
                  <a:gd name="T78" fmla="*/ 17 w 48"/>
                  <a:gd name="T79" fmla="*/ 13 h 66"/>
                  <a:gd name="T80" fmla="*/ 12 w 48"/>
                  <a:gd name="T81" fmla="*/ 16 h 66"/>
                  <a:gd name="T82" fmla="*/ 8 w 48"/>
                  <a:gd name="T83" fmla="*/ 18 h 66"/>
                  <a:gd name="T84" fmla="*/ 7 w 48"/>
                  <a:gd name="T85" fmla="*/ 24 h 66"/>
                  <a:gd name="T86" fmla="*/ 6 w 48"/>
                  <a:gd name="T87" fmla="*/ 26 h 66"/>
                  <a:gd name="T88" fmla="*/ 5 w 48"/>
                  <a:gd name="T89" fmla="*/ 34 h 66"/>
                  <a:gd name="T90" fmla="*/ 6 w 48"/>
                  <a:gd name="T91" fmla="*/ 39 h 66"/>
                  <a:gd name="T92" fmla="*/ 8 w 48"/>
                  <a:gd name="T93" fmla="*/ 47 h 66"/>
                  <a:gd name="T94" fmla="*/ 12 w 48"/>
                  <a:gd name="T95" fmla="*/ 50 h 66"/>
                  <a:gd name="T96" fmla="*/ 17 w 48"/>
                  <a:gd name="T97" fmla="*/ 53 h 66"/>
                  <a:gd name="T98" fmla="*/ 23 w 48"/>
                  <a:gd name="T99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8" h="66">
                    <a:moveTo>
                      <a:pt x="23" y="66"/>
                    </a:moveTo>
                    <a:lnTo>
                      <a:pt x="16" y="66"/>
                    </a:lnTo>
                    <a:lnTo>
                      <a:pt x="9" y="63"/>
                    </a:lnTo>
                    <a:lnTo>
                      <a:pt x="6" y="58"/>
                    </a:lnTo>
                    <a:lnTo>
                      <a:pt x="2" y="53"/>
                    </a:lnTo>
                    <a:lnTo>
                      <a:pt x="0" y="4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1" y="18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8" y="5"/>
                    </a:lnTo>
                    <a:lnTo>
                      <a:pt x="12" y="2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32" y="0"/>
                    </a:lnTo>
                    <a:lnTo>
                      <a:pt x="38" y="2"/>
                    </a:lnTo>
                    <a:lnTo>
                      <a:pt x="42" y="8"/>
                    </a:lnTo>
                    <a:lnTo>
                      <a:pt x="46" y="13"/>
                    </a:lnTo>
                    <a:lnTo>
                      <a:pt x="48" y="24"/>
                    </a:lnTo>
                    <a:lnTo>
                      <a:pt x="48" y="32"/>
                    </a:lnTo>
                    <a:lnTo>
                      <a:pt x="48" y="42"/>
                    </a:lnTo>
                    <a:lnTo>
                      <a:pt x="46" y="50"/>
                    </a:lnTo>
                    <a:lnTo>
                      <a:pt x="43" y="55"/>
                    </a:lnTo>
                    <a:lnTo>
                      <a:pt x="39" y="61"/>
                    </a:lnTo>
                    <a:lnTo>
                      <a:pt x="36" y="63"/>
                    </a:lnTo>
                    <a:lnTo>
                      <a:pt x="31" y="66"/>
                    </a:lnTo>
                    <a:lnTo>
                      <a:pt x="23" y="66"/>
                    </a:lnTo>
                    <a:close/>
                    <a:moveTo>
                      <a:pt x="23" y="53"/>
                    </a:moveTo>
                    <a:lnTo>
                      <a:pt x="31" y="53"/>
                    </a:lnTo>
                    <a:lnTo>
                      <a:pt x="36" y="50"/>
                    </a:lnTo>
                    <a:lnTo>
                      <a:pt x="39" y="47"/>
                    </a:lnTo>
                    <a:lnTo>
                      <a:pt x="42" y="39"/>
                    </a:lnTo>
                    <a:lnTo>
                      <a:pt x="43" y="32"/>
                    </a:lnTo>
                    <a:lnTo>
                      <a:pt x="42" y="26"/>
                    </a:lnTo>
                    <a:lnTo>
                      <a:pt x="39" y="18"/>
                    </a:lnTo>
                    <a:lnTo>
                      <a:pt x="36" y="16"/>
                    </a:lnTo>
                    <a:lnTo>
                      <a:pt x="31" y="13"/>
                    </a:lnTo>
                    <a:lnTo>
                      <a:pt x="23" y="13"/>
                    </a:lnTo>
                    <a:lnTo>
                      <a:pt x="17" y="13"/>
                    </a:lnTo>
                    <a:lnTo>
                      <a:pt x="12" y="16"/>
                    </a:lnTo>
                    <a:lnTo>
                      <a:pt x="8" y="18"/>
                    </a:lnTo>
                    <a:lnTo>
                      <a:pt x="7" y="24"/>
                    </a:lnTo>
                    <a:lnTo>
                      <a:pt x="6" y="26"/>
                    </a:lnTo>
                    <a:lnTo>
                      <a:pt x="5" y="34"/>
                    </a:lnTo>
                    <a:lnTo>
                      <a:pt x="6" y="39"/>
                    </a:lnTo>
                    <a:lnTo>
                      <a:pt x="8" y="47"/>
                    </a:lnTo>
                    <a:lnTo>
                      <a:pt x="12" y="50"/>
                    </a:lnTo>
                    <a:lnTo>
                      <a:pt x="17" y="53"/>
                    </a:lnTo>
                    <a:lnTo>
                      <a:pt x="23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43" name="Freeform 595"/>
              <p:cNvSpPr>
                <a:spLocks noEditPoints="1"/>
              </p:cNvSpPr>
              <p:nvPr/>
            </p:nvSpPr>
            <p:spPr bwMode="auto">
              <a:xfrm>
                <a:off x="2798" y="871"/>
                <a:ext cx="34" cy="48"/>
              </a:xfrm>
              <a:custGeom>
                <a:avLst/>
                <a:gdLst>
                  <a:gd name="T0" fmla="*/ 8 w 34"/>
                  <a:gd name="T1" fmla="*/ 0 h 48"/>
                  <a:gd name="T2" fmla="*/ 10 w 34"/>
                  <a:gd name="T3" fmla="*/ 10 h 48"/>
                  <a:gd name="T4" fmla="*/ 7 w 34"/>
                  <a:gd name="T5" fmla="*/ 10 h 48"/>
                  <a:gd name="T6" fmla="*/ 6 w 34"/>
                  <a:gd name="T7" fmla="*/ 13 h 48"/>
                  <a:gd name="T8" fmla="*/ 5 w 34"/>
                  <a:gd name="T9" fmla="*/ 18 h 48"/>
                  <a:gd name="T10" fmla="*/ 3 w 34"/>
                  <a:gd name="T11" fmla="*/ 21 h 48"/>
                  <a:gd name="T12" fmla="*/ 5 w 34"/>
                  <a:gd name="T13" fmla="*/ 26 h 48"/>
                  <a:gd name="T14" fmla="*/ 5 w 34"/>
                  <a:gd name="T15" fmla="*/ 29 h 48"/>
                  <a:gd name="T16" fmla="*/ 7 w 34"/>
                  <a:gd name="T17" fmla="*/ 34 h 48"/>
                  <a:gd name="T18" fmla="*/ 8 w 34"/>
                  <a:gd name="T19" fmla="*/ 37 h 48"/>
                  <a:gd name="T20" fmla="*/ 12 w 34"/>
                  <a:gd name="T21" fmla="*/ 37 h 48"/>
                  <a:gd name="T22" fmla="*/ 16 w 34"/>
                  <a:gd name="T23" fmla="*/ 40 h 48"/>
                  <a:gd name="T24" fmla="*/ 15 w 34"/>
                  <a:gd name="T25" fmla="*/ 34 h 48"/>
                  <a:gd name="T26" fmla="*/ 13 w 34"/>
                  <a:gd name="T27" fmla="*/ 32 h 48"/>
                  <a:gd name="T28" fmla="*/ 12 w 34"/>
                  <a:gd name="T29" fmla="*/ 26 h 48"/>
                  <a:gd name="T30" fmla="*/ 12 w 34"/>
                  <a:gd name="T31" fmla="*/ 21 h 48"/>
                  <a:gd name="T32" fmla="*/ 12 w 34"/>
                  <a:gd name="T33" fmla="*/ 13 h 48"/>
                  <a:gd name="T34" fmla="*/ 15 w 34"/>
                  <a:gd name="T35" fmla="*/ 5 h 48"/>
                  <a:gd name="T36" fmla="*/ 18 w 34"/>
                  <a:gd name="T37" fmla="*/ 3 h 48"/>
                  <a:gd name="T38" fmla="*/ 23 w 34"/>
                  <a:gd name="T39" fmla="*/ 0 h 48"/>
                  <a:gd name="T40" fmla="*/ 26 w 34"/>
                  <a:gd name="T41" fmla="*/ 0 h 48"/>
                  <a:gd name="T42" fmla="*/ 28 w 34"/>
                  <a:gd name="T43" fmla="*/ 3 h 48"/>
                  <a:gd name="T44" fmla="*/ 31 w 34"/>
                  <a:gd name="T45" fmla="*/ 5 h 48"/>
                  <a:gd name="T46" fmla="*/ 33 w 34"/>
                  <a:gd name="T47" fmla="*/ 10 h 48"/>
                  <a:gd name="T48" fmla="*/ 34 w 34"/>
                  <a:gd name="T49" fmla="*/ 16 h 48"/>
                  <a:gd name="T50" fmla="*/ 34 w 34"/>
                  <a:gd name="T51" fmla="*/ 24 h 48"/>
                  <a:gd name="T52" fmla="*/ 34 w 34"/>
                  <a:gd name="T53" fmla="*/ 29 h 48"/>
                  <a:gd name="T54" fmla="*/ 33 w 34"/>
                  <a:gd name="T55" fmla="*/ 37 h 48"/>
                  <a:gd name="T56" fmla="*/ 31 w 34"/>
                  <a:gd name="T57" fmla="*/ 40 h 48"/>
                  <a:gd name="T58" fmla="*/ 27 w 34"/>
                  <a:gd name="T59" fmla="*/ 45 h 48"/>
                  <a:gd name="T60" fmla="*/ 23 w 34"/>
                  <a:gd name="T61" fmla="*/ 48 h 48"/>
                  <a:gd name="T62" fmla="*/ 18 w 34"/>
                  <a:gd name="T63" fmla="*/ 48 h 48"/>
                  <a:gd name="T64" fmla="*/ 12 w 34"/>
                  <a:gd name="T65" fmla="*/ 48 h 48"/>
                  <a:gd name="T66" fmla="*/ 7 w 34"/>
                  <a:gd name="T67" fmla="*/ 45 h 48"/>
                  <a:gd name="T68" fmla="*/ 3 w 34"/>
                  <a:gd name="T69" fmla="*/ 40 h 48"/>
                  <a:gd name="T70" fmla="*/ 2 w 34"/>
                  <a:gd name="T71" fmla="*/ 34 h 48"/>
                  <a:gd name="T72" fmla="*/ 1 w 34"/>
                  <a:gd name="T73" fmla="*/ 29 h 48"/>
                  <a:gd name="T74" fmla="*/ 0 w 34"/>
                  <a:gd name="T75" fmla="*/ 21 h 48"/>
                  <a:gd name="T76" fmla="*/ 1 w 34"/>
                  <a:gd name="T77" fmla="*/ 13 h 48"/>
                  <a:gd name="T78" fmla="*/ 2 w 34"/>
                  <a:gd name="T79" fmla="*/ 8 h 48"/>
                  <a:gd name="T80" fmla="*/ 5 w 34"/>
                  <a:gd name="T81" fmla="*/ 3 h 48"/>
                  <a:gd name="T82" fmla="*/ 8 w 34"/>
                  <a:gd name="T83" fmla="*/ 0 h 48"/>
                  <a:gd name="T84" fmla="*/ 23 w 34"/>
                  <a:gd name="T85" fmla="*/ 40 h 48"/>
                  <a:gd name="T86" fmla="*/ 25 w 34"/>
                  <a:gd name="T87" fmla="*/ 37 h 48"/>
                  <a:gd name="T88" fmla="*/ 27 w 34"/>
                  <a:gd name="T89" fmla="*/ 37 h 48"/>
                  <a:gd name="T90" fmla="*/ 28 w 34"/>
                  <a:gd name="T91" fmla="*/ 34 h 48"/>
                  <a:gd name="T92" fmla="*/ 29 w 34"/>
                  <a:gd name="T93" fmla="*/ 32 h 48"/>
                  <a:gd name="T94" fmla="*/ 31 w 34"/>
                  <a:gd name="T95" fmla="*/ 26 h 48"/>
                  <a:gd name="T96" fmla="*/ 31 w 34"/>
                  <a:gd name="T97" fmla="*/ 24 h 48"/>
                  <a:gd name="T98" fmla="*/ 29 w 34"/>
                  <a:gd name="T99" fmla="*/ 18 h 48"/>
                  <a:gd name="T100" fmla="*/ 28 w 34"/>
                  <a:gd name="T101" fmla="*/ 13 h 48"/>
                  <a:gd name="T102" fmla="*/ 26 w 34"/>
                  <a:gd name="T103" fmla="*/ 10 h 48"/>
                  <a:gd name="T104" fmla="*/ 23 w 34"/>
                  <a:gd name="T105" fmla="*/ 10 h 48"/>
                  <a:gd name="T106" fmla="*/ 20 w 34"/>
                  <a:gd name="T107" fmla="*/ 10 h 48"/>
                  <a:gd name="T108" fmla="*/ 17 w 34"/>
                  <a:gd name="T109" fmla="*/ 13 h 48"/>
                  <a:gd name="T110" fmla="*/ 16 w 34"/>
                  <a:gd name="T111" fmla="*/ 18 h 48"/>
                  <a:gd name="T112" fmla="*/ 16 w 34"/>
                  <a:gd name="T113" fmla="*/ 24 h 48"/>
                  <a:gd name="T114" fmla="*/ 16 w 34"/>
                  <a:gd name="T115" fmla="*/ 29 h 48"/>
                  <a:gd name="T116" fmla="*/ 17 w 34"/>
                  <a:gd name="T117" fmla="*/ 34 h 48"/>
                  <a:gd name="T118" fmla="*/ 20 w 34"/>
                  <a:gd name="T119" fmla="*/ 37 h 48"/>
                  <a:gd name="T120" fmla="*/ 23 w 34"/>
                  <a:gd name="T121" fmla="*/ 4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4" h="48">
                    <a:moveTo>
                      <a:pt x="8" y="0"/>
                    </a:moveTo>
                    <a:lnTo>
                      <a:pt x="10" y="10"/>
                    </a:lnTo>
                    <a:lnTo>
                      <a:pt x="7" y="10"/>
                    </a:lnTo>
                    <a:lnTo>
                      <a:pt x="6" y="13"/>
                    </a:lnTo>
                    <a:lnTo>
                      <a:pt x="5" y="18"/>
                    </a:lnTo>
                    <a:lnTo>
                      <a:pt x="3" y="21"/>
                    </a:lnTo>
                    <a:lnTo>
                      <a:pt x="5" y="26"/>
                    </a:lnTo>
                    <a:lnTo>
                      <a:pt x="5" y="29"/>
                    </a:lnTo>
                    <a:lnTo>
                      <a:pt x="7" y="34"/>
                    </a:lnTo>
                    <a:lnTo>
                      <a:pt x="8" y="37"/>
                    </a:lnTo>
                    <a:lnTo>
                      <a:pt x="12" y="37"/>
                    </a:lnTo>
                    <a:lnTo>
                      <a:pt x="16" y="40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2" y="26"/>
                    </a:lnTo>
                    <a:lnTo>
                      <a:pt x="12" y="21"/>
                    </a:lnTo>
                    <a:lnTo>
                      <a:pt x="12" y="13"/>
                    </a:lnTo>
                    <a:lnTo>
                      <a:pt x="15" y="5"/>
                    </a:lnTo>
                    <a:lnTo>
                      <a:pt x="18" y="3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3"/>
                    </a:lnTo>
                    <a:lnTo>
                      <a:pt x="31" y="5"/>
                    </a:lnTo>
                    <a:lnTo>
                      <a:pt x="33" y="10"/>
                    </a:lnTo>
                    <a:lnTo>
                      <a:pt x="34" y="16"/>
                    </a:lnTo>
                    <a:lnTo>
                      <a:pt x="34" y="24"/>
                    </a:lnTo>
                    <a:lnTo>
                      <a:pt x="34" y="29"/>
                    </a:lnTo>
                    <a:lnTo>
                      <a:pt x="33" y="37"/>
                    </a:lnTo>
                    <a:lnTo>
                      <a:pt x="31" y="40"/>
                    </a:lnTo>
                    <a:lnTo>
                      <a:pt x="27" y="45"/>
                    </a:lnTo>
                    <a:lnTo>
                      <a:pt x="23" y="48"/>
                    </a:lnTo>
                    <a:lnTo>
                      <a:pt x="18" y="48"/>
                    </a:lnTo>
                    <a:lnTo>
                      <a:pt x="12" y="48"/>
                    </a:lnTo>
                    <a:lnTo>
                      <a:pt x="7" y="45"/>
                    </a:lnTo>
                    <a:lnTo>
                      <a:pt x="3" y="40"/>
                    </a:lnTo>
                    <a:lnTo>
                      <a:pt x="2" y="34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3"/>
                    </a:lnTo>
                    <a:lnTo>
                      <a:pt x="2" y="8"/>
                    </a:lnTo>
                    <a:lnTo>
                      <a:pt x="5" y="3"/>
                    </a:lnTo>
                    <a:lnTo>
                      <a:pt x="8" y="0"/>
                    </a:lnTo>
                    <a:close/>
                    <a:moveTo>
                      <a:pt x="23" y="40"/>
                    </a:moveTo>
                    <a:lnTo>
                      <a:pt x="25" y="37"/>
                    </a:lnTo>
                    <a:lnTo>
                      <a:pt x="27" y="37"/>
                    </a:lnTo>
                    <a:lnTo>
                      <a:pt x="28" y="34"/>
                    </a:lnTo>
                    <a:lnTo>
                      <a:pt x="29" y="32"/>
                    </a:lnTo>
                    <a:lnTo>
                      <a:pt x="31" y="26"/>
                    </a:lnTo>
                    <a:lnTo>
                      <a:pt x="31" y="24"/>
                    </a:lnTo>
                    <a:lnTo>
                      <a:pt x="29" y="18"/>
                    </a:lnTo>
                    <a:lnTo>
                      <a:pt x="28" y="13"/>
                    </a:lnTo>
                    <a:lnTo>
                      <a:pt x="26" y="10"/>
                    </a:lnTo>
                    <a:lnTo>
                      <a:pt x="23" y="10"/>
                    </a:lnTo>
                    <a:lnTo>
                      <a:pt x="20" y="10"/>
                    </a:lnTo>
                    <a:lnTo>
                      <a:pt x="17" y="13"/>
                    </a:lnTo>
                    <a:lnTo>
                      <a:pt x="16" y="18"/>
                    </a:lnTo>
                    <a:lnTo>
                      <a:pt x="16" y="24"/>
                    </a:lnTo>
                    <a:lnTo>
                      <a:pt x="16" y="29"/>
                    </a:lnTo>
                    <a:lnTo>
                      <a:pt x="17" y="34"/>
                    </a:lnTo>
                    <a:lnTo>
                      <a:pt x="20" y="37"/>
                    </a:lnTo>
                    <a:lnTo>
                      <a:pt x="23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44" name="Freeform 596"/>
              <p:cNvSpPr>
                <a:spLocks/>
              </p:cNvSpPr>
              <p:nvPr/>
            </p:nvSpPr>
            <p:spPr bwMode="auto">
              <a:xfrm>
                <a:off x="2818" y="826"/>
                <a:ext cx="48" cy="40"/>
              </a:xfrm>
              <a:custGeom>
                <a:avLst/>
                <a:gdLst>
                  <a:gd name="T0" fmla="*/ 48 w 48"/>
                  <a:gd name="T1" fmla="*/ 40 h 40"/>
                  <a:gd name="T2" fmla="*/ 0 w 48"/>
                  <a:gd name="T3" fmla="*/ 10 h 40"/>
                  <a:gd name="T4" fmla="*/ 0 w 48"/>
                  <a:gd name="T5" fmla="*/ 0 h 40"/>
                  <a:gd name="T6" fmla="*/ 48 w 48"/>
                  <a:gd name="T7" fmla="*/ 29 h 40"/>
                  <a:gd name="T8" fmla="*/ 48 w 48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0">
                    <a:moveTo>
                      <a:pt x="48" y="4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48" y="29"/>
                    </a:lnTo>
                    <a:lnTo>
                      <a:pt x="48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45" name="Freeform 597"/>
              <p:cNvSpPr>
                <a:spLocks/>
              </p:cNvSpPr>
              <p:nvPr/>
            </p:nvSpPr>
            <p:spPr bwMode="auto">
              <a:xfrm>
                <a:off x="2830" y="757"/>
                <a:ext cx="36" cy="64"/>
              </a:xfrm>
              <a:custGeom>
                <a:avLst/>
                <a:gdLst>
                  <a:gd name="T0" fmla="*/ 22 w 36"/>
                  <a:gd name="T1" fmla="*/ 13 h 64"/>
                  <a:gd name="T2" fmla="*/ 24 w 36"/>
                  <a:gd name="T3" fmla="*/ 0 h 64"/>
                  <a:gd name="T4" fmla="*/ 27 w 36"/>
                  <a:gd name="T5" fmla="*/ 0 h 64"/>
                  <a:gd name="T6" fmla="*/ 30 w 36"/>
                  <a:gd name="T7" fmla="*/ 5 h 64"/>
                  <a:gd name="T8" fmla="*/ 32 w 36"/>
                  <a:gd name="T9" fmla="*/ 8 h 64"/>
                  <a:gd name="T10" fmla="*/ 35 w 36"/>
                  <a:gd name="T11" fmla="*/ 16 h 64"/>
                  <a:gd name="T12" fmla="*/ 36 w 36"/>
                  <a:gd name="T13" fmla="*/ 21 h 64"/>
                  <a:gd name="T14" fmla="*/ 36 w 36"/>
                  <a:gd name="T15" fmla="*/ 29 h 64"/>
                  <a:gd name="T16" fmla="*/ 36 w 36"/>
                  <a:gd name="T17" fmla="*/ 40 h 64"/>
                  <a:gd name="T18" fmla="*/ 34 w 36"/>
                  <a:gd name="T19" fmla="*/ 48 h 64"/>
                  <a:gd name="T20" fmla="*/ 31 w 36"/>
                  <a:gd name="T21" fmla="*/ 53 h 64"/>
                  <a:gd name="T22" fmla="*/ 27 w 36"/>
                  <a:gd name="T23" fmla="*/ 58 h 64"/>
                  <a:gd name="T24" fmla="*/ 24 w 36"/>
                  <a:gd name="T25" fmla="*/ 61 h 64"/>
                  <a:gd name="T26" fmla="*/ 19 w 36"/>
                  <a:gd name="T27" fmla="*/ 64 h 64"/>
                  <a:gd name="T28" fmla="*/ 12 w 36"/>
                  <a:gd name="T29" fmla="*/ 61 h 64"/>
                  <a:gd name="T30" fmla="*/ 9 w 36"/>
                  <a:gd name="T31" fmla="*/ 58 h 64"/>
                  <a:gd name="T32" fmla="*/ 5 w 36"/>
                  <a:gd name="T33" fmla="*/ 53 h 64"/>
                  <a:gd name="T34" fmla="*/ 2 w 36"/>
                  <a:gd name="T35" fmla="*/ 48 h 64"/>
                  <a:gd name="T36" fmla="*/ 0 w 36"/>
                  <a:gd name="T37" fmla="*/ 40 h 64"/>
                  <a:gd name="T38" fmla="*/ 0 w 36"/>
                  <a:gd name="T39" fmla="*/ 29 h 64"/>
                  <a:gd name="T40" fmla="*/ 0 w 36"/>
                  <a:gd name="T41" fmla="*/ 19 h 64"/>
                  <a:gd name="T42" fmla="*/ 2 w 36"/>
                  <a:gd name="T43" fmla="*/ 11 h 64"/>
                  <a:gd name="T44" fmla="*/ 5 w 36"/>
                  <a:gd name="T45" fmla="*/ 5 h 64"/>
                  <a:gd name="T46" fmla="*/ 7 w 36"/>
                  <a:gd name="T47" fmla="*/ 3 h 64"/>
                  <a:gd name="T48" fmla="*/ 11 w 36"/>
                  <a:gd name="T49" fmla="*/ 0 h 64"/>
                  <a:gd name="T50" fmla="*/ 11 w 36"/>
                  <a:gd name="T51" fmla="*/ 13 h 64"/>
                  <a:gd name="T52" fmla="*/ 9 w 36"/>
                  <a:gd name="T53" fmla="*/ 16 h 64"/>
                  <a:gd name="T54" fmla="*/ 7 w 36"/>
                  <a:gd name="T55" fmla="*/ 19 h 64"/>
                  <a:gd name="T56" fmla="*/ 6 w 36"/>
                  <a:gd name="T57" fmla="*/ 24 h 64"/>
                  <a:gd name="T58" fmla="*/ 5 w 36"/>
                  <a:gd name="T59" fmla="*/ 29 h 64"/>
                  <a:gd name="T60" fmla="*/ 6 w 36"/>
                  <a:gd name="T61" fmla="*/ 37 h 64"/>
                  <a:gd name="T62" fmla="*/ 9 w 36"/>
                  <a:gd name="T63" fmla="*/ 45 h 64"/>
                  <a:gd name="T64" fmla="*/ 11 w 36"/>
                  <a:gd name="T65" fmla="*/ 48 h 64"/>
                  <a:gd name="T66" fmla="*/ 14 w 36"/>
                  <a:gd name="T67" fmla="*/ 48 h 64"/>
                  <a:gd name="T68" fmla="*/ 17 w 36"/>
                  <a:gd name="T69" fmla="*/ 50 h 64"/>
                  <a:gd name="T70" fmla="*/ 22 w 36"/>
                  <a:gd name="T71" fmla="*/ 50 h 64"/>
                  <a:gd name="T72" fmla="*/ 25 w 36"/>
                  <a:gd name="T73" fmla="*/ 48 h 64"/>
                  <a:gd name="T74" fmla="*/ 27 w 36"/>
                  <a:gd name="T75" fmla="*/ 45 h 64"/>
                  <a:gd name="T76" fmla="*/ 30 w 36"/>
                  <a:gd name="T77" fmla="*/ 37 h 64"/>
                  <a:gd name="T78" fmla="*/ 31 w 36"/>
                  <a:gd name="T79" fmla="*/ 29 h 64"/>
                  <a:gd name="T80" fmla="*/ 30 w 36"/>
                  <a:gd name="T81" fmla="*/ 24 h 64"/>
                  <a:gd name="T82" fmla="*/ 29 w 36"/>
                  <a:gd name="T83" fmla="*/ 19 h 64"/>
                  <a:gd name="T84" fmla="*/ 26 w 36"/>
                  <a:gd name="T85" fmla="*/ 13 h 64"/>
                  <a:gd name="T86" fmla="*/ 22 w 36"/>
                  <a:gd name="T87" fmla="*/ 1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6" h="64">
                    <a:moveTo>
                      <a:pt x="22" y="13"/>
                    </a:moveTo>
                    <a:lnTo>
                      <a:pt x="24" y="0"/>
                    </a:lnTo>
                    <a:lnTo>
                      <a:pt x="27" y="0"/>
                    </a:lnTo>
                    <a:lnTo>
                      <a:pt x="30" y="5"/>
                    </a:lnTo>
                    <a:lnTo>
                      <a:pt x="32" y="8"/>
                    </a:lnTo>
                    <a:lnTo>
                      <a:pt x="35" y="16"/>
                    </a:lnTo>
                    <a:lnTo>
                      <a:pt x="36" y="21"/>
                    </a:lnTo>
                    <a:lnTo>
                      <a:pt x="36" y="29"/>
                    </a:lnTo>
                    <a:lnTo>
                      <a:pt x="36" y="40"/>
                    </a:lnTo>
                    <a:lnTo>
                      <a:pt x="34" y="48"/>
                    </a:lnTo>
                    <a:lnTo>
                      <a:pt x="31" y="53"/>
                    </a:lnTo>
                    <a:lnTo>
                      <a:pt x="27" y="58"/>
                    </a:lnTo>
                    <a:lnTo>
                      <a:pt x="24" y="61"/>
                    </a:lnTo>
                    <a:lnTo>
                      <a:pt x="19" y="64"/>
                    </a:lnTo>
                    <a:lnTo>
                      <a:pt x="12" y="61"/>
                    </a:lnTo>
                    <a:lnTo>
                      <a:pt x="9" y="58"/>
                    </a:lnTo>
                    <a:lnTo>
                      <a:pt x="5" y="53"/>
                    </a:lnTo>
                    <a:lnTo>
                      <a:pt x="2" y="48"/>
                    </a:lnTo>
                    <a:lnTo>
                      <a:pt x="0" y="40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2" y="11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1" y="13"/>
                    </a:lnTo>
                    <a:lnTo>
                      <a:pt x="9" y="16"/>
                    </a:lnTo>
                    <a:lnTo>
                      <a:pt x="7" y="19"/>
                    </a:lnTo>
                    <a:lnTo>
                      <a:pt x="6" y="24"/>
                    </a:lnTo>
                    <a:lnTo>
                      <a:pt x="5" y="29"/>
                    </a:lnTo>
                    <a:lnTo>
                      <a:pt x="6" y="37"/>
                    </a:lnTo>
                    <a:lnTo>
                      <a:pt x="9" y="45"/>
                    </a:lnTo>
                    <a:lnTo>
                      <a:pt x="11" y="48"/>
                    </a:lnTo>
                    <a:lnTo>
                      <a:pt x="14" y="48"/>
                    </a:lnTo>
                    <a:lnTo>
                      <a:pt x="17" y="50"/>
                    </a:lnTo>
                    <a:lnTo>
                      <a:pt x="22" y="50"/>
                    </a:lnTo>
                    <a:lnTo>
                      <a:pt x="25" y="48"/>
                    </a:lnTo>
                    <a:lnTo>
                      <a:pt x="27" y="45"/>
                    </a:lnTo>
                    <a:lnTo>
                      <a:pt x="30" y="37"/>
                    </a:lnTo>
                    <a:lnTo>
                      <a:pt x="31" y="29"/>
                    </a:lnTo>
                    <a:lnTo>
                      <a:pt x="30" y="24"/>
                    </a:lnTo>
                    <a:lnTo>
                      <a:pt x="29" y="19"/>
                    </a:lnTo>
                    <a:lnTo>
                      <a:pt x="26" y="13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46" name="Freeform 598"/>
              <p:cNvSpPr>
                <a:spLocks/>
              </p:cNvSpPr>
              <p:nvPr/>
            </p:nvSpPr>
            <p:spPr bwMode="auto">
              <a:xfrm>
                <a:off x="2830" y="643"/>
                <a:ext cx="36" cy="103"/>
              </a:xfrm>
              <a:custGeom>
                <a:avLst/>
                <a:gdLst>
                  <a:gd name="T0" fmla="*/ 36 w 36"/>
                  <a:gd name="T1" fmla="*/ 103 h 103"/>
                  <a:gd name="T2" fmla="*/ 0 w 36"/>
                  <a:gd name="T3" fmla="*/ 103 h 103"/>
                  <a:gd name="T4" fmla="*/ 0 w 36"/>
                  <a:gd name="T5" fmla="*/ 90 h 103"/>
                  <a:gd name="T6" fmla="*/ 6 w 36"/>
                  <a:gd name="T7" fmla="*/ 90 h 103"/>
                  <a:gd name="T8" fmla="*/ 4 w 36"/>
                  <a:gd name="T9" fmla="*/ 85 h 103"/>
                  <a:gd name="T10" fmla="*/ 1 w 36"/>
                  <a:gd name="T11" fmla="*/ 80 h 103"/>
                  <a:gd name="T12" fmla="*/ 0 w 36"/>
                  <a:gd name="T13" fmla="*/ 74 h 103"/>
                  <a:gd name="T14" fmla="*/ 0 w 36"/>
                  <a:gd name="T15" fmla="*/ 66 h 103"/>
                  <a:gd name="T16" fmla="*/ 0 w 36"/>
                  <a:gd name="T17" fmla="*/ 61 h 103"/>
                  <a:gd name="T18" fmla="*/ 1 w 36"/>
                  <a:gd name="T19" fmla="*/ 53 h 103"/>
                  <a:gd name="T20" fmla="*/ 4 w 36"/>
                  <a:gd name="T21" fmla="*/ 51 h 103"/>
                  <a:gd name="T22" fmla="*/ 6 w 36"/>
                  <a:gd name="T23" fmla="*/ 48 h 103"/>
                  <a:gd name="T24" fmla="*/ 2 w 36"/>
                  <a:gd name="T25" fmla="*/ 40 h 103"/>
                  <a:gd name="T26" fmla="*/ 0 w 36"/>
                  <a:gd name="T27" fmla="*/ 32 h 103"/>
                  <a:gd name="T28" fmla="*/ 0 w 36"/>
                  <a:gd name="T29" fmla="*/ 24 h 103"/>
                  <a:gd name="T30" fmla="*/ 0 w 36"/>
                  <a:gd name="T31" fmla="*/ 16 h 103"/>
                  <a:gd name="T32" fmla="*/ 1 w 36"/>
                  <a:gd name="T33" fmla="*/ 11 h 103"/>
                  <a:gd name="T34" fmla="*/ 2 w 36"/>
                  <a:gd name="T35" fmla="*/ 6 h 103"/>
                  <a:gd name="T36" fmla="*/ 5 w 36"/>
                  <a:gd name="T37" fmla="*/ 3 h 103"/>
                  <a:gd name="T38" fmla="*/ 7 w 36"/>
                  <a:gd name="T39" fmla="*/ 0 h 103"/>
                  <a:gd name="T40" fmla="*/ 11 w 36"/>
                  <a:gd name="T41" fmla="*/ 0 h 103"/>
                  <a:gd name="T42" fmla="*/ 36 w 36"/>
                  <a:gd name="T43" fmla="*/ 0 h 103"/>
                  <a:gd name="T44" fmla="*/ 36 w 36"/>
                  <a:gd name="T45" fmla="*/ 13 h 103"/>
                  <a:gd name="T46" fmla="*/ 14 w 36"/>
                  <a:gd name="T47" fmla="*/ 13 h 103"/>
                  <a:gd name="T48" fmla="*/ 11 w 36"/>
                  <a:gd name="T49" fmla="*/ 13 h 103"/>
                  <a:gd name="T50" fmla="*/ 9 w 36"/>
                  <a:gd name="T51" fmla="*/ 13 h 103"/>
                  <a:gd name="T52" fmla="*/ 7 w 36"/>
                  <a:gd name="T53" fmla="*/ 16 h 103"/>
                  <a:gd name="T54" fmla="*/ 6 w 36"/>
                  <a:gd name="T55" fmla="*/ 19 h 103"/>
                  <a:gd name="T56" fmla="*/ 6 w 36"/>
                  <a:gd name="T57" fmla="*/ 21 h 103"/>
                  <a:gd name="T58" fmla="*/ 5 w 36"/>
                  <a:gd name="T59" fmla="*/ 27 h 103"/>
                  <a:gd name="T60" fmla="*/ 6 w 36"/>
                  <a:gd name="T61" fmla="*/ 35 h 103"/>
                  <a:gd name="T62" fmla="*/ 7 w 36"/>
                  <a:gd name="T63" fmla="*/ 40 h 103"/>
                  <a:gd name="T64" fmla="*/ 10 w 36"/>
                  <a:gd name="T65" fmla="*/ 43 h 103"/>
                  <a:gd name="T66" fmla="*/ 12 w 36"/>
                  <a:gd name="T67" fmla="*/ 45 h 103"/>
                  <a:gd name="T68" fmla="*/ 16 w 36"/>
                  <a:gd name="T69" fmla="*/ 45 h 103"/>
                  <a:gd name="T70" fmla="*/ 36 w 36"/>
                  <a:gd name="T71" fmla="*/ 45 h 103"/>
                  <a:gd name="T72" fmla="*/ 36 w 36"/>
                  <a:gd name="T73" fmla="*/ 58 h 103"/>
                  <a:gd name="T74" fmla="*/ 14 w 36"/>
                  <a:gd name="T75" fmla="*/ 58 h 103"/>
                  <a:gd name="T76" fmla="*/ 10 w 36"/>
                  <a:gd name="T77" fmla="*/ 58 h 103"/>
                  <a:gd name="T78" fmla="*/ 7 w 36"/>
                  <a:gd name="T79" fmla="*/ 61 h 103"/>
                  <a:gd name="T80" fmla="*/ 6 w 36"/>
                  <a:gd name="T81" fmla="*/ 64 h 103"/>
                  <a:gd name="T82" fmla="*/ 5 w 36"/>
                  <a:gd name="T83" fmla="*/ 72 h 103"/>
                  <a:gd name="T84" fmla="*/ 6 w 36"/>
                  <a:gd name="T85" fmla="*/ 77 h 103"/>
                  <a:gd name="T86" fmla="*/ 6 w 36"/>
                  <a:gd name="T87" fmla="*/ 80 h 103"/>
                  <a:gd name="T88" fmla="*/ 9 w 36"/>
                  <a:gd name="T89" fmla="*/ 85 h 103"/>
                  <a:gd name="T90" fmla="*/ 10 w 36"/>
                  <a:gd name="T91" fmla="*/ 88 h 103"/>
                  <a:gd name="T92" fmla="*/ 14 w 36"/>
                  <a:gd name="T93" fmla="*/ 88 h 103"/>
                  <a:gd name="T94" fmla="*/ 17 w 36"/>
                  <a:gd name="T95" fmla="*/ 90 h 103"/>
                  <a:gd name="T96" fmla="*/ 36 w 36"/>
                  <a:gd name="T97" fmla="*/ 90 h 103"/>
                  <a:gd name="T98" fmla="*/ 36 w 36"/>
                  <a:gd name="T99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" h="103">
                    <a:moveTo>
                      <a:pt x="36" y="103"/>
                    </a:moveTo>
                    <a:lnTo>
                      <a:pt x="0" y="103"/>
                    </a:lnTo>
                    <a:lnTo>
                      <a:pt x="0" y="90"/>
                    </a:lnTo>
                    <a:lnTo>
                      <a:pt x="6" y="90"/>
                    </a:lnTo>
                    <a:lnTo>
                      <a:pt x="4" y="85"/>
                    </a:lnTo>
                    <a:lnTo>
                      <a:pt x="1" y="80"/>
                    </a:lnTo>
                    <a:lnTo>
                      <a:pt x="0" y="74"/>
                    </a:lnTo>
                    <a:lnTo>
                      <a:pt x="0" y="66"/>
                    </a:lnTo>
                    <a:lnTo>
                      <a:pt x="0" y="61"/>
                    </a:lnTo>
                    <a:lnTo>
                      <a:pt x="1" y="53"/>
                    </a:lnTo>
                    <a:lnTo>
                      <a:pt x="4" y="51"/>
                    </a:lnTo>
                    <a:lnTo>
                      <a:pt x="6" y="48"/>
                    </a:lnTo>
                    <a:lnTo>
                      <a:pt x="2" y="40"/>
                    </a:lnTo>
                    <a:lnTo>
                      <a:pt x="0" y="32"/>
                    </a:lnTo>
                    <a:lnTo>
                      <a:pt x="0" y="24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36" y="0"/>
                    </a:lnTo>
                    <a:lnTo>
                      <a:pt x="36" y="13"/>
                    </a:lnTo>
                    <a:lnTo>
                      <a:pt x="14" y="13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16"/>
                    </a:lnTo>
                    <a:lnTo>
                      <a:pt x="6" y="19"/>
                    </a:lnTo>
                    <a:lnTo>
                      <a:pt x="6" y="21"/>
                    </a:lnTo>
                    <a:lnTo>
                      <a:pt x="5" y="27"/>
                    </a:lnTo>
                    <a:lnTo>
                      <a:pt x="6" y="35"/>
                    </a:lnTo>
                    <a:lnTo>
                      <a:pt x="7" y="40"/>
                    </a:lnTo>
                    <a:lnTo>
                      <a:pt x="10" y="43"/>
                    </a:lnTo>
                    <a:lnTo>
                      <a:pt x="12" y="45"/>
                    </a:lnTo>
                    <a:lnTo>
                      <a:pt x="16" y="45"/>
                    </a:lnTo>
                    <a:lnTo>
                      <a:pt x="36" y="45"/>
                    </a:lnTo>
                    <a:lnTo>
                      <a:pt x="36" y="58"/>
                    </a:lnTo>
                    <a:lnTo>
                      <a:pt x="14" y="58"/>
                    </a:lnTo>
                    <a:lnTo>
                      <a:pt x="10" y="58"/>
                    </a:lnTo>
                    <a:lnTo>
                      <a:pt x="7" y="61"/>
                    </a:lnTo>
                    <a:lnTo>
                      <a:pt x="6" y="64"/>
                    </a:lnTo>
                    <a:lnTo>
                      <a:pt x="5" y="72"/>
                    </a:lnTo>
                    <a:lnTo>
                      <a:pt x="6" y="77"/>
                    </a:lnTo>
                    <a:lnTo>
                      <a:pt x="6" y="80"/>
                    </a:lnTo>
                    <a:lnTo>
                      <a:pt x="9" y="85"/>
                    </a:lnTo>
                    <a:lnTo>
                      <a:pt x="10" y="88"/>
                    </a:lnTo>
                    <a:lnTo>
                      <a:pt x="14" y="88"/>
                    </a:lnTo>
                    <a:lnTo>
                      <a:pt x="17" y="90"/>
                    </a:lnTo>
                    <a:lnTo>
                      <a:pt x="36" y="90"/>
                    </a:lnTo>
                    <a:lnTo>
                      <a:pt x="36" y="10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47" name="Freeform 599"/>
              <p:cNvSpPr>
                <a:spLocks/>
              </p:cNvSpPr>
              <p:nvPr/>
            </p:nvSpPr>
            <p:spPr bwMode="auto">
              <a:xfrm>
                <a:off x="2830" y="527"/>
                <a:ext cx="36" cy="61"/>
              </a:xfrm>
              <a:custGeom>
                <a:avLst/>
                <a:gdLst>
                  <a:gd name="T0" fmla="*/ 25 w 36"/>
                  <a:gd name="T1" fmla="*/ 47 h 61"/>
                  <a:gd name="T2" fmla="*/ 29 w 36"/>
                  <a:gd name="T3" fmla="*/ 42 h 61"/>
                  <a:gd name="T4" fmla="*/ 31 w 36"/>
                  <a:gd name="T5" fmla="*/ 29 h 61"/>
                  <a:gd name="T6" fmla="*/ 29 w 36"/>
                  <a:gd name="T7" fmla="*/ 18 h 61"/>
                  <a:gd name="T8" fmla="*/ 26 w 36"/>
                  <a:gd name="T9" fmla="*/ 13 h 61"/>
                  <a:gd name="T10" fmla="*/ 22 w 36"/>
                  <a:gd name="T11" fmla="*/ 18 h 61"/>
                  <a:gd name="T12" fmla="*/ 21 w 36"/>
                  <a:gd name="T13" fmla="*/ 29 h 61"/>
                  <a:gd name="T14" fmla="*/ 19 w 36"/>
                  <a:gd name="T15" fmla="*/ 47 h 61"/>
                  <a:gd name="T16" fmla="*/ 15 w 36"/>
                  <a:gd name="T17" fmla="*/ 55 h 61"/>
                  <a:gd name="T18" fmla="*/ 10 w 36"/>
                  <a:gd name="T19" fmla="*/ 58 h 61"/>
                  <a:gd name="T20" fmla="*/ 6 w 36"/>
                  <a:gd name="T21" fmla="*/ 58 h 61"/>
                  <a:gd name="T22" fmla="*/ 2 w 36"/>
                  <a:gd name="T23" fmla="*/ 50 h 61"/>
                  <a:gd name="T24" fmla="*/ 0 w 36"/>
                  <a:gd name="T25" fmla="*/ 42 h 61"/>
                  <a:gd name="T26" fmla="*/ 0 w 36"/>
                  <a:gd name="T27" fmla="*/ 32 h 61"/>
                  <a:gd name="T28" fmla="*/ 1 w 36"/>
                  <a:gd name="T29" fmla="*/ 18 h 61"/>
                  <a:gd name="T30" fmla="*/ 4 w 36"/>
                  <a:gd name="T31" fmla="*/ 8 h 61"/>
                  <a:gd name="T32" fmla="*/ 10 w 36"/>
                  <a:gd name="T33" fmla="*/ 5 h 61"/>
                  <a:gd name="T34" fmla="*/ 9 w 36"/>
                  <a:gd name="T35" fmla="*/ 18 h 61"/>
                  <a:gd name="T36" fmla="*/ 6 w 36"/>
                  <a:gd name="T37" fmla="*/ 26 h 61"/>
                  <a:gd name="T38" fmla="*/ 6 w 36"/>
                  <a:gd name="T39" fmla="*/ 39 h 61"/>
                  <a:gd name="T40" fmla="*/ 7 w 36"/>
                  <a:gd name="T41" fmla="*/ 45 h 61"/>
                  <a:gd name="T42" fmla="*/ 10 w 36"/>
                  <a:gd name="T43" fmla="*/ 45 h 61"/>
                  <a:gd name="T44" fmla="*/ 12 w 36"/>
                  <a:gd name="T45" fmla="*/ 42 h 61"/>
                  <a:gd name="T46" fmla="*/ 14 w 36"/>
                  <a:gd name="T47" fmla="*/ 37 h 61"/>
                  <a:gd name="T48" fmla="*/ 15 w 36"/>
                  <a:gd name="T49" fmla="*/ 21 h 61"/>
                  <a:gd name="T50" fmla="*/ 19 w 36"/>
                  <a:gd name="T51" fmla="*/ 8 h 61"/>
                  <a:gd name="T52" fmla="*/ 22 w 36"/>
                  <a:gd name="T53" fmla="*/ 0 h 61"/>
                  <a:gd name="T54" fmla="*/ 27 w 36"/>
                  <a:gd name="T55" fmla="*/ 0 h 61"/>
                  <a:gd name="T56" fmla="*/ 34 w 36"/>
                  <a:gd name="T57" fmla="*/ 8 h 61"/>
                  <a:gd name="T58" fmla="*/ 36 w 36"/>
                  <a:gd name="T59" fmla="*/ 21 h 61"/>
                  <a:gd name="T60" fmla="*/ 36 w 36"/>
                  <a:gd name="T61" fmla="*/ 37 h 61"/>
                  <a:gd name="T62" fmla="*/ 34 w 36"/>
                  <a:gd name="T63" fmla="*/ 50 h 61"/>
                  <a:gd name="T64" fmla="*/ 29 w 36"/>
                  <a:gd name="T65" fmla="*/ 5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61">
                    <a:moveTo>
                      <a:pt x="25" y="61"/>
                    </a:moveTo>
                    <a:lnTo>
                      <a:pt x="25" y="47"/>
                    </a:lnTo>
                    <a:lnTo>
                      <a:pt x="27" y="45"/>
                    </a:lnTo>
                    <a:lnTo>
                      <a:pt x="29" y="42"/>
                    </a:lnTo>
                    <a:lnTo>
                      <a:pt x="30" y="37"/>
                    </a:lnTo>
                    <a:lnTo>
                      <a:pt x="31" y="29"/>
                    </a:lnTo>
                    <a:lnTo>
                      <a:pt x="30" y="21"/>
                    </a:lnTo>
                    <a:lnTo>
                      <a:pt x="29" y="18"/>
                    </a:lnTo>
                    <a:lnTo>
                      <a:pt x="27" y="13"/>
                    </a:lnTo>
                    <a:lnTo>
                      <a:pt x="26" y="13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22" y="24"/>
                    </a:lnTo>
                    <a:lnTo>
                      <a:pt x="21" y="29"/>
                    </a:lnTo>
                    <a:lnTo>
                      <a:pt x="20" y="39"/>
                    </a:lnTo>
                    <a:lnTo>
                      <a:pt x="19" y="47"/>
                    </a:lnTo>
                    <a:lnTo>
                      <a:pt x="16" y="53"/>
                    </a:lnTo>
                    <a:lnTo>
                      <a:pt x="15" y="55"/>
                    </a:lnTo>
                    <a:lnTo>
                      <a:pt x="12" y="58"/>
                    </a:lnTo>
                    <a:lnTo>
                      <a:pt x="10" y="58"/>
                    </a:lnTo>
                    <a:lnTo>
                      <a:pt x="7" y="58"/>
                    </a:lnTo>
                    <a:lnTo>
                      <a:pt x="6" y="58"/>
                    </a:lnTo>
                    <a:lnTo>
                      <a:pt x="4" y="55"/>
                    </a:lnTo>
                    <a:lnTo>
                      <a:pt x="2" y="50"/>
                    </a:lnTo>
                    <a:lnTo>
                      <a:pt x="1" y="47"/>
                    </a:lnTo>
                    <a:lnTo>
                      <a:pt x="0" y="42"/>
                    </a:lnTo>
                    <a:lnTo>
                      <a:pt x="0" y="39"/>
                    </a:lnTo>
                    <a:lnTo>
                      <a:pt x="0" y="32"/>
                    </a:lnTo>
                    <a:lnTo>
                      <a:pt x="0" y="24"/>
                    </a:lnTo>
                    <a:lnTo>
                      <a:pt x="1" y="18"/>
                    </a:lnTo>
                    <a:lnTo>
                      <a:pt x="2" y="13"/>
                    </a:lnTo>
                    <a:lnTo>
                      <a:pt x="4" y="8"/>
                    </a:lnTo>
                    <a:lnTo>
                      <a:pt x="6" y="5"/>
                    </a:lnTo>
                    <a:lnTo>
                      <a:pt x="10" y="5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6" y="21"/>
                    </a:lnTo>
                    <a:lnTo>
                      <a:pt x="6" y="26"/>
                    </a:lnTo>
                    <a:lnTo>
                      <a:pt x="5" y="32"/>
                    </a:lnTo>
                    <a:lnTo>
                      <a:pt x="6" y="39"/>
                    </a:lnTo>
                    <a:lnTo>
                      <a:pt x="6" y="42"/>
                    </a:lnTo>
                    <a:lnTo>
                      <a:pt x="7" y="45"/>
                    </a:lnTo>
                    <a:lnTo>
                      <a:pt x="10" y="45"/>
                    </a:lnTo>
                    <a:lnTo>
                      <a:pt x="10" y="45"/>
                    </a:lnTo>
                    <a:lnTo>
                      <a:pt x="11" y="45"/>
                    </a:lnTo>
                    <a:lnTo>
                      <a:pt x="12" y="42"/>
                    </a:lnTo>
                    <a:lnTo>
                      <a:pt x="12" y="39"/>
                    </a:lnTo>
                    <a:lnTo>
                      <a:pt x="14" y="37"/>
                    </a:lnTo>
                    <a:lnTo>
                      <a:pt x="14" y="32"/>
                    </a:lnTo>
                    <a:lnTo>
                      <a:pt x="15" y="21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2"/>
                    </a:lnTo>
                    <a:lnTo>
                      <a:pt x="34" y="8"/>
                    </a:lnTo>
                    <a:lnTo>
                      <a:pt x="35" y="13"/>
                    </a:lnTo>
                    <a:lnTo>
                      <a:pt x="36" y="21"/>
                    </a:lnTo>
                    <a:lnTo>
                      <a:pt x="36" y="29"/>
                    </a:lnTo>
                    <a:lnTo>
                      <a:pt x="36" y="37"/>
                    </a:lnTo>
                    <a:lnTo>
                      <a:pt x="35" y="45"/>
                    </a:lnTo>
                    <a:lnTo>
                      <a:pt x="34" y="50"/>
                    </a:lnTo>
                    <a:lnTo>
                      <a:pt x="31" y="55"/>
                    </a:lnTo>
                    <a:lnTo>
                      <a:pt x="29" y="58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48" name="Freeform 600"/>
              <p:cNvSpPr>
                <a:spLocks noEditPoints="1"/>
              </p:cNvSpPr>
              <p:nvPr/>
            </p:nvSpPr>
            <p:spPr bwMode="auto">
              <a:xfrm>
                <a:off x="3260" y="3597"/>
                <a:ext cx="64" cy="149"/>
              </a:xfrm>
              <a:custGeom>
                <a:avLst/>
                <a:gdLst>
                  <a:gd name="T0" fmla="*/ 0 w 64"/>
                  <a:gd name="T1" fmla="*/ 149 h 149"/>
                  <a:gd name="T2" fmla="*/ 28 w 64"/>
                  <a:gd name="T3" fmla="*/ 0 h 149"/>
                  <a:gd name="T4" fmla="*/ 37 w 64"/>
                  <a:gd name="T5" fmla="*/ 0 h 149"/>
                  <a:gd name="T6" fmla="*/ 64 w 64"/>
                  <a:gd name="T7" fmla="*/ 149 h 149"/>
                  <a:gd name="T8" fmla="*/ 54 w 64"/>
                  <a:gd name="T9" fmla="*/ 149 h 149"/>
                  <a:gd name="T10" fmla="*/ 47 w 64"/>
                  <a:gd name="T11" fmla="*/ 104 h 149"/>
                  <a:gd name="T12" fmla="*/ 17 w 64"/>
                  <a:gd name="T13" fmla="*/ 104 h 149"/>
                  <a:gd name="T14" fmla="*/ 10 w 64"/>
                  <a:gd name="T15" fmla="*/ 149 h 149"/>
                  <a:gd name="T16" fmla="*/ 0 w 64"/>
                  <a:gd name="T17" fmla="*/ 149 h 149"/>
                  <a:gd name="T18" fmla="*/ 21 w 64"/>
                  <a:gd name="T19" fmla="*/ 88 h 149"/>
                  <a:gd name="T20" fmla="*/ 44 w 64"/>
                  <a:gd name="T21" fmla="*/ 88 h 149"/>
                  <a:gd name="T22" fmla="*/ 37 w 64"/>
                  <a:gd name="T23" fmla="*/ 48 h 149"/>
                  <a:gd name="T24" fmla="*/ 36 w 64"/>
                  <a:gd name="T25" fmla="*/ 35 h 149"/>
                  <a:gd name="T26" fmla="*/ 33 w 64"/>
                  <a:gd name="T27" fmla="*/ 27 h 149"/>
                  <a:gd name="T28" fmla="*/ 32 w 64"/>
                  <a:gd name="T29" fmla="*/ 19 h 149"/>
                  <a:gd name="T30" fmla="*/ 29 w 64"/>
                  <a:gd name="T31" fmla="*/ 32 h 149"/>
                  <a:gd name="T32" fmla="*/ 27 w 64"/>
                  <a:gd name="T33" fmla="*/ 45 h 149"/>
                  <a:gd name="T34" fmla="*/ 21 w 64"/>
                  <a:gd name="T35" fmla="*/ 8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4" h="149">
                    <a:moveTo>
                      <a:pt x="0" y="149"/>
                    </a:moveTo>
                    <a:lnTo>
                      <a:pt x="28" y="0"/>
                    </a:lnTo>
                    <a:lnTo>
                      <a:pt x="37" y="0"/>
                    </a:lnTo>
                    <a:lnTo>
                      <a:pt x="64" y="149"/>
                    </a:lnTo>
                    <a:lnTo>
                      <a:pt x="54" y="149"/>
                    </a:lnTo>
                    <a:lnTo>
                      <a:pt x="47" y="104"/>
                    </a:lnTo>
                    <a:lnTo>
                      <a:pt x="17" y="104"/>
                    </a:lnTo>
                    <a:lnTo>
                      <a:pt x="10" y="149"/>
                    </a:lnTo>
                    <a:lnTo>
                      <a:pt x="0" y="149"/>
                    </a:lnTo>
                    <a:close/>
                    <a:moveTo>
                      <a:pt x="21" y="88"/>
                    </a:moveTo>
                    <a:lnTo>
                      <a:pt x="44" y="88"/>
                    </a:lnTo>
                    <a:lnTo>
                      <a:pt x="37" y="48"/>
                    </a:lnTo>
                    <a:lnTo>
                      <a:pt x="36" y="35"/>
                    </a:lnTo>
                    <a:lnTo>
                      <a:pt x="33" y="27"/>
                    </a:lnTo>
                    <a:lnTo>
                      <a:pt x="32" y="19"/>
                    </a:lnTo>
                    <a:lnTo>
                      <a:pt x="29" y="32"/>
                    </a:lnTo>
                    <a:lnTo>
                      <a:pt x="27" y="45"/>
                    </a:lnTo>
                    <a:lnTo>
                      <a:pt x="21" y="8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49" name="Freeform 601"/>
              <p:cNvSpPr>
                <a:spLocks noEditPoints="1"/>
              </p:cNvSpPr>
              <p:nvPr/>
            </p:nvSpPr>
            <p:spPr bwMode="auto">
              <a:xfrm>
                <a:off x="3330" y="3711"/>
                <a:ext cx="40" cy="103"/>
              </a:xfrm>
              <a:custGeom>
                <a:avLst/>
                <a:gdLst>
                  <a:gd name="T0" fmla="*/ 0 w 40"/>
                  <a:gd name="T1" fmla="*/ 103 h 103"/>
                  <a:gd name="T2" fmla="*/ 0 w 40"/>
                  <a:gd name="T3" fmla="*/ 0 h 103"/>
                  <a:gd name="T4" fmla="*/ 18 w 40"/>
                  <a:gd name="T5" fmla="*/ 0 h 103"/>
                  <a:gd name="T6" fmla="*/ 23 w 40"/>
                  <a:gd name="T7" fmla="*/ 0 h 103"/>
                  <a:gd name="T8" fmla="*/ 25 w 40"/>
                  <a:gd name="T9" fmla="*/ 0 h 103"/>
                  <a:gd name="T10" fmla="*/ 30 w 40"/>
                  <a:gd name="T11" fmla="*/ 3 h 103"/>
                  <a:gd name="T12" fmla="*/ 33 w 40"/>
                  <a:gd name="T13" fmla="*/ 8 h 103"/>
                  <a:gd name="T14" fmla="*/ 36 w 40"/>
                  <a:gd name="T15" fmla="*/ 16 h 103"/>
                  <a:gd name="T16" fmla="*/ 39 w 40"/>
                  <a:gd name="T17" fmla="*/ 27 h 103"/>
                  <a:gd name="T18" fmla="*/ 40 w 40"/>
                  <a:gd name="T19" fmla="*/ 37 h 103"/>
                  <a:gd name="T20" fmla="*/ 40 w 40"/>
                  <a:gd name="T21" fmla="*/ 50 h 103"/>
                  <a:gd name="T22" fmla="*/ 40 w 40"/>
                  <a:gd name="T23" fmla="*/ 61 h 103"/>
                  <a:gd name="T24" fmla="*/ 39 w 40"/>
                  <a:gd name="T25" fmla="*/ 72 h 103"/>
                  <a:gd name="T26" fmla="*/ 38 w 40"/>
                  <a:gd name="T27" fmla="*/ 80 h 103"/>
                  <a:gd name="T28" fmla="*/ 36 w 40"/>
                  <a:gd name="T29" fmla="*/ 88 h 103"/>
                  <a:gd name="T30" fmla="*/ 34 w 40"/>
                  <a:gd name="T31" fmla="*/ 93 h 103"/>
                  <a:gd name="T32" fmla="*/ 32 w 40"/>
                  <a:gd name="T33" fmla="*/ 98 h 103"/>
                  <a:gd name="T34" fmla="*/ 29 w 40"/>
                  <a:gd name="T35" fmla="*/ 101 h 103"/>
                  <a:gd name="T36" fmla="*/ 25 w 40"/>
                  <a:gd name="T37" fmla="*/ 103 h 103"/>
                  <a:gd name="T38" fmla="*/ 22 w 40"/>
                  <a:gd name="T39" fmla="*/ 103 h 103"/>
                  <a:gd name="T40" fmla="*/ 18 w 40"/>
                  <a:gd name="T41" fmla="*/ 103 h 103"/>
                  <a:gd name="T42" fmla="*/ 0 w 40"/>
                  <a:gd name="T43" fmla="*/ 103 h 103"/>
                  <a:gd name="T44" fmla="*/ 7 w 40"/>
                  <a:gd name="T45" fmla="*/ 93 h 103"/>
                  <a:gd name="T46" fmla="*/ 18 w 40"/>
                  <a:gd name="T47" fmla="*/ 93 h 103"/>
                  <a:gd name="T48" fmla="*/ 22 w 40"/>
                  <a:gd name="T49" fmla="*/ 90 h 103"/>
                  <a:gd name="T50" fmla="*/ 25 w 40"/>
                  <a:gd name="T51" fmla="*/ 90 h 103"/>
                  <a:gd name="T52" fmla="*/ 28 w 40"/>
                  <a:gd name="T53" fmla="*/ 88 h 103"/>
                  <a:gd name="T54" fmla="*/ 29 w 40"/>
                  <a:gd name="T55" fmla="*/ 85 h 103"/>
                  <a:gd name="T56" fmla="*/ 32 w 40"/>
                  <a:gd name="T57" fmla="*/ 80 h 103"/>
                  <a:gd name="T58" fmla="*/ 33 w 40"/>
                  <a:gd name="T59" fmla="*/ 72 h 103"/>
                  <a:gd name="T60" fmla="*/ 34 w 40"/>
                  <a:gd name="T61" fmla="*/ 61 h 103"/>
                  <a:gd name="T62" fmla="*/ 34 w 40"/>
                  <a:gd name="T63" fmla="*/ 50 h 103"/>
                  <a:gd name="T64" fmla="*/ 34 w 40"/>
                  <a:gd name="T65" fmla="*/ 40 h 103"/>
                  <a:gd name="T66" fmla="*/ 33 w 40"/>
                  <a:gd name="T67" fmla="*/ 32 h 103"/>
                  <a:gd name="T68" fmla="*/ 32 w 40"/>
                  <a:gd name="T69" fmla="*/ 27 h 103"/>
                  <a:gd name="T70" fmla="*/ 29 w 40"/>
                  <a:gd name="T71" fmla="*/ 19 h 103"/>
                  <a:gd name="T72" fmla="*/ 25 w 40"/>
                  <a:gd name="T73" fmla="*/ 13 h 103"/>
                  <a:gd name="T74" fmla="*/ 22 w 40"/>
                  <a:gd name="T75" fmla="*/ 11 h 103"/>
                  <a:gd name="T76" fmla="*/ 18 w 40"/>
                  <a:gd name="T77" fmla="*/ 11 h 103"/>
                  <a:gd name="T78" fmla="*/ 7 w 40"/>
                  <a:gd name="T79" fmla="*/ 11 h 103"/>
                  <a:gd name="T80" fmla="*/ 7 w 40"/>
                  <a:gd name="T81" fmla="*/ 9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" h="103">
                    <a:moveTo>
                      <a:pt x="0" y="103"/>
                    </a:moveTo>
                    <a:lnTo>
                      <a:pt x="0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30" y="3"/>
                    </a:lnTo>
                    <a:lnTo>
                      <a:pt x="33" y="8"/>
                    </a:lnTo>
                    <a:lnTo>
                      <a:pt x="36" y="16"/>
                    </a:lnTo>
                    <a:lnTo>
                      <a:pt x="39" y="27"/>
                    </a:lnTo>
                    <a:lnTo>
                      <a:pt x="40" y="37"/>
                    </a:lnTo>
                    <a:lnTo>
                      <a:pt x="40" y="50"/>
                    </a:lnTo>
                    <a:lnTo>
                      <a:pt x="40" y="61"/>
                    </a:lnTo>
                    <a:lnTo>
                      <a:pt x="39" y="72"/>
                    </a:lnTo>
                    <a:lnTo>
                      <a:pt x="38" y="80"/>
                    </a:lnTo>
                    <a:lnTo>
                      <a:pt x="36" y="88"/>
                    </a:lnTo>
                    <a:lnTo>
                      <a:pt x="34" y="93"/>
                    </a:lnTo>
                    <a:lnTo>
                      <a:pt x="32" y="98"/>
                    </a:lnTo>
                    <a:lnTo>
                      <a:pt x="29" y="101"/>
                    </a:lnTo>
                    <a:lnTo>
                      <a:pt x="25" y="103"/>
                    </a:lnTo>
                    <a:lnTo>
                      <a:pt x="22" y="103"/>
                    </a:lnTo>
                    <a:lnTo>
                      <a:pt x="18" y="103"/>
                    </a:lnTo>
                    <a:lnTo>
                      <a:pt x="0" y="103"/>
                    </a:lnTo>
                    <a:close/>
                    <a:moveTo>
                      <a:pt x="7" y="93"/>
                    </a:moveTo>
                    <a:lnTo>
                      <a:pt x="18" y="93"/>
                    </a:lnTo>
                    <a:lnTo>
                      <a:pt x="22" y="90"/>
                    </a:lnTo>
                    <a:lnTo>
                      <a:pt x="25" y="90"/>
                    </a:lnTo>
                    <a:lnTo>
                      <a:pt x="28" y="88"/>
                    </a:lnTo>
                    <a:lnTo>
                      <a:pt x="29" y="85"/>
                    </a:lnTo>
                    <a:lnTo>
                      <a:pt x="32" y="80"/>
                    </a:lnTo>
                    <a:lnTo>
                      <a:pt x="33" y="72"/>
                    </a:lnTo>
                    <a:lnTo>
                      <a:pt x="34" y="61"/>
                    </a:lnTo>
                    <a:lnTo>
                      <a:pt x="34" y="50"/>
                    </a:lnTo>
                    <a:lnTo>
                      <a:pt x="34" y="40"/>
                    </a:lnTo>
                    <a:lnTo>
                      <a:pt x="33" y="32"/>
                    </a:lnTo>
                    <a:lnTo>
                      <a:pt x="32" y="27"/>
                    </a:lnTo>
                    <a:lnTo>
                      <a:pt x="29" y="19"/>
                    </a:lnTo>
                    <a:lnTo>
                      <a:pt x="25" y="13"/>
                    </a:lnTo>
                    <a:lnTo>
                      <a:pt x="22" y="11"/>
                    </a:lnTo>
                    <a:lnTo>
                      <a:pt x="18" y="11"/>
                    </a:lnTo>
                    <a:lnTo>
                      <a:pt x="7" y="11"/>
                    </a:lnTo>
                    <a:lnTo>
                      <a:pt x="7" y="9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50" name="Freeform 602"/>
              <p:cNvSpPr>
                <a:spLocks/>
              </p:cNvSpPr>
              <p:nvPr/>
            </p:nvSpPr>
            <p:spPr bwMode="auto">
              <a:xfrm>
                <a:off x="3380" y="3711"/>
                <a:ext cx="37" cy="103"/>
              </a:xfrm>
              <a:custGeom>
                <a:avLst/>
                <a:gdLst>
                  <a:gd name="T0" fmla="*/ 0 w 37"/>
                  <a:gd name="T1" fmla="*/ 103 h 103"/>
                  <a:gd name="T2" fmla="*/ 0 w 37"/>
                  <a:gd name="T3" fmla="*/ 0 h 103"/>
                  <a:gd name="T4" fmla="*/ 6 w 37"/>
                  <a:gd name="T5" fmla="*/ 0 h 103"/>
                  <a:gd name="T6" fmla="*/ 31 w 37"/>
                  <a:gd name="T7" fmla="*/ 80 h 103"/>
                  <a:gd name="T8" fmla="*/ 31 w 37"/>
                  <a:gd name="T9" fmla="*/ 0 h 103"/>
                  <a:gd name="T10" fmla="*/ 37 w 37"/>
                  <a:gd name="T11" fmla="*/ 0 h 103"/>
                  <a:gd name="T12" fmla="*/ 37 w 37"/>
                  <a:gd name="T13" fmla="*/ 103 h 103"/>
                  <a:gd name="T14" fmla="*/ 31 w 37"/>
                  <a:gd name="T15" fmla="*/ 103 h 103"/>
                  <a:gd name="T16" fmla="*/ 6 w 37"/>
                  <a:gd name="T17" fmla="*/ 24 h 103"/>
                  <a:gd name="T18" fmla="*/ 6 w 37"/>
                  <a:gd name="T19" fmla="*/ 103 h 103"/>
                  <a:gd name="T20" fmla="*/ 0 w 37"/>
                  <a:gd name="T21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103">
                    <a:moveTo>
                      <a:pt x="0" y="103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1" y="80"/>
                    </a:lnTo>
                    <a:lnTo>
                      <a:pt x="31" y="0"/>
                    </a:lnTo>
                    <a:lnTo>
                      <a:pt x="37" y="0"/>
                    </a:lnTo>
                    <a:lnTo>
                      <a:pt x="37" y="103"/>
                    </a:lnTo>
                    <a:lnTo>
                      <a:pt x="31" y="103"/>
                    </a:lnTo>
                    <a:lnTo>
                      <a:pt x="6" y="24"/>
                    </a:lnTo>
                    <a:lnTo>
                      <a:pt x="6" y="10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51" name="Freeform 603"/>
              <p:cNvSpPr>
                <a:spLocks noEditPoints="1"/>
              </p:cNvSpPr>
              <p:nvPr/>
            </p:nvSpPr>
            <p:spPr bwMode="auto">
              <a:xfrm>
                <a:off x="3429" y="3640"/>
                <a:ext cx="46" cy="63"/>
              </a:xfrm>
              <a:custGeom>
                <a:avLst/>
                <a:gdLst>
                  <a:gd name="T0" fmla="*/ 46 w 46"/>
                  <a:gd name="T1" fmla="*/ 21 h 63"/>
                  <a:gd name="T2" fmla="*/ 0 w 46"/>
                  <a:gd name="T3" fmla="*/ 21 h 63"/>
                  <a:gd name="T4" fmla="*/ 0 w 46"/>
                  <a:gd name="T5" fmla="*/ 0 h 63"/>
                  <a:gd name="T6" fmla="*/ 46 w 46"/>
                  <a:gd name="T7" fmla="*/ 0 h 63"/>
                  <a:gd name="T8" fmla="*/ 46 w 46"/>
                  <a:gd name="T9" fmla="*/ 21 h 63"/>
                  <a:gd name="T10" fmla="*/ 46 w 46"/>
                  <a:gd name="T11" fmla="*/ 63 h 63"/>
                  <a:gd name="T12" fmla="*/ 0 w 46"/>
                  <a:gd name="T13" fmla="*/ 63 h 63"/>
                  <a:gd name="T14" fmla="*/ 0 w 46"/>
                  <a:gd name="T15" fmla="*/ 45 h 63"/>
                  <a:gd name="T16" fmla="*/ 46 w 46"/>
                  <a:gd name="T17" fmla="*/ 45 h 63"/>
                  <a:gd name="T18" fmla="*/ 46 w 46"/>
                  <a:gd name="T19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63">
                    <a:moveTo>
                      <a:pt x="46" y="21"/>
                    </a:moveTo>
                    <a:lnTo>
                      <a:pt x="0" y="21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1"/>
                    </a:lnTo>
                    <a:close/>
                    <a:moveTo>
                      <a:pt x="46" y="63"/>
                    </a:moveTo>
                    <a:lnTo>
                      <a:pt x="0" y="63"/>
                    </a:lnTo>
                    <a:lnTo>
                      <a:pt x="0" y="45"/>
                    </a:lnTo>
                    <a:lnTo>
                      <a:pt x="46" y="45"/>
                    </a:lnTo>
                    <a:lnTo>
                      <a:pt x="46" y="6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52" name="Rectangle 604"/>
              <p:cNvSpPr>
                <a:spLocks noChangeArrowheads="1"/>
              </p:cNvSpPr>
              <p:nvPr/>
            </p:nvSpPr>
            <p:spPr bwMode="auto">
              <a:xfrm>
                <a:off x="3483" y="3685"/>
                <a:ext cx="26" cy="16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53" name="Freeform 605"/>
              <p:cNvSpPr>
                <a:spLocks noEditPoints="1"/>
              </p:cNvSpPr>
              <p:nvPr/>
            </p:nvSpPr>
            <p:spPr bwMode="auto">
              <a:xfrm>
                <a:off x="3517" y="3597"/>
                <a:ext cx="44" cy="151"/>
              </a:xfrm>
              <a:custGeom>
                <a:avLst/>
                <a:gdLst>
                  <a:gd name="T0" fmla="*/ 0 w 44"/>
                  <a:gd name="T1" fmla="*/ 77 h 151"/>
                  <a:gd name="T2" fmla="*/ 0 w 44"/>
                  <a:gd name="T3" fmla="*/ 53 h 151"/>
                  <a:gd name="T4" fmla="*/ 2 w 44"/>
                  <a:gd name="T5" fmla="*/ 35 h 151"/>
                  <a:gd name="T6" fmla="*/ 3 w 44"/>
                  <a:gd name="T7" fmla="*/ 24 h 151"/>
                  <a:gd name="T8" fmla="*/ 6 w 44"/>
                  <a:gd name="T9" fmla="*/ 16 h 151"/>
                  <a:gd name="T10" fmla="*/ 10 w 44"/>
                  <a:gd name="T11" fmla="*/ 8 h 151"/>
                  <a:gd name="T12" fmla="*/ 13 w 44"/>
                  <a:gd name="T13" fmla="*/ 6 h 151"/>
                  <a:gd name="T14" fmla="*/ 17 w 44"/>
                  <a:gd name="T15" fmla="*/ 0 h 151"/>
                  <a:gd name="T16" fmla="*/ 22 w 44"/>
                  <a:gd name="T17" fmla="*/ 0 h 151"/>
                  <a:gd name="T18" fmla="*/ 27 w 44"/>
                  <a:gd name="T19" fmla="*/ 3 h 151"/>
                  <a:gd name="T20" fmla="*/ 32 w 44"/>
                  <a:gd name="T21" fmla="*/ 6 h 151"/>
                  <a:gd name="T22" fmla="*/ 36 w 44"/>
                  <a:gd name="T23" fmla="*/ 11 h 151"/>
                  <a:gd name="T24" fmla="*/ 40 w 44"/>
                  <a:gd name="T25" fmla="*/ 19 h 151"/>
                  <a:gd name="T26" fmla="*/ 42 w 44"/>
                  <a:gd name="T27" fmla="*/ 29 h 151"/>
                  <a:gd name="T28" fmla="*/ 43 w 44"/>
                  <a:gd name="T29" fmla="*/ 40 h 151"/>
                  <a:gd name="T30" fmla="*/ 44 w 44"/>
                  <a:gd name="T31" fmla="*/ 51 h 151"/>
                  <a:gd name="T32" fmla="*/ 44 w 44"/>
                  <a:gd name="T33" fmla="*/ 61 h 151"/>
                  <a:gd name="T34" fmla="*/ 44 w 44"/>
                  <a:gd name="T35" fmla="*/ 77 h 151"/>
                  <a:gd name="T36" fmla="*/ 44 w 44"/>
                  <a:gd name="T37" fmla="*/ 101 h 151"/>
                  <a:gd name="T38" fmla="*/ 42 w 44"/>
                  <a:gd name="T39" fmla="*/ 119 h 151"/>
                  <a:gd name="T40" fmla="*/ 41 w 44"/>
                  <a:gd name="T41" fmla="*/ 127 h 151"/>
                  <a:gd name="T42" fmla="*/ 38 w 44"/>
                  <a:gd name="T43" fmla="*/ 138 h 151"/>
                  <a:gd name="T44" fmla="*/ 35 w 44"/>
                  <a:gd name="T45" fmla="*/ 143 h 151"/>
                  <a:gd name="T46" fmla="*/ 31 w 44"/>
                  <a:gd name="T47" fmla="*/ 149 h 151"/>
                  <a:gd name="T48" fmla="*/ 27 w 44"/>
                  <a:gd name="T49" fmla="*/ 151 h 151"/>
                  <a:gd name="T50" fmla="*/ 22 w 44"/>
                  <a:gd name="T51" fmla="*/ 151 h 151"/>
                  <a:gd name="T52" fmla="*/ 16 w 44"/>
                  <a:gd name="T53" fmla="*/ 149 h 151"/>
                  <a:gd name="T54" fmla="*/ 11 w 44"/>
                  <a:gd name="T55" fmla="*/ 146 h 151"/>
                  <a:gd name="T56" fmla="*/ 6 w 44"/>
                  <a:gd name="T57" fmla="*/ 138 h 151"/>
                  <a:gd name="T58" fmla="*/ 1 w 44"/>
                  <a:gd name="T59" fmla="*/ 112 h 151"/>
                  <a:gd name="T60" fmla="*/ 0 w 44"/>
                  <a:gd name="T61" fmla="*/ 77 h 151"/>
                  <a:gd name="T62" fmla="*/ 8 w 44"/>
                  <a:gd name="T63" fmla="*/ 77 h 151"/>
                  <a:gd name="T64" fmla="*/ 10 w 44"/>
                  <a:gd name="T65" fmla="*/ 106 h 151"/>
                  <a:gd name="T66" fmla="*/ 12 w 44"/>
                  <a:gd name="T67" fmla="*/ 122 h 151"/>
                  <a:gd name="T68" fmla="*/ 15 w 44"/>
                  <a:gd name="T69" fmla="*/ 130 h 151"/>
                  <a:gd name="T70" fmla="*/ 18 w 44"/>
                  <a:gd name="T71" fmla="*/ 133 h 151"/>
                  <a:gd name="T72" fmla="*/ 22 w 44"/>
                  <a:gd name="T73" fmla="*/ 135 h 151"/>
                  <a:gd name="T74" fmla="*/ 26 w 44"/>
                  <a:gd name="T75" fmla="*/ 133 h 151"/>
                  <a:gd name="T76" fmla="*/ 30 w 44"/>
                  <a:gd name="T77" fmla="*/ 130 h 151"/>
                  <a:gd name="T78" fmla="*/ 32 w 44"/>
                  <a:gd name="T79" fmla="*/ 122 h 151"/>
                  <a:gd name="T80" fmla="*/ 35 w 44"/>
                  <a:gd name="T81" fmla="*/ 106 h 151"/>
                  <a:gd name="T82" fmla="*/ 36 w 44"/>
                  <a:gd name="T83" fmla="*/ 77 h 151"/>
                  <a:gd name="T84" fmla="*/ 35 w 44"/>
                  <a:gd name="T85" fmla="*/ 48 h 151"/>
                  <a:gd name="T86" fmla="*/ 32 w 44"/>
                  <a:gd name="T87" fmla="*/ 29 h 151"/>
                  <a:gd name="T88" fmla="*/ 30 w 44"/>
                  <a:gd name="T89" fmla="*/ 24 h 151"/>
                  <a:gd name="T90" fmla="*/ 26 w 44"/>
                  <a:gd name="T91" fmla="*/ 19 h 151"/>
                  <a:gd name="T92" fmla="*/ 22 w 44"/>
                  <a:gd name="T93" fmla="*/ 19 h 151"/>
                  <a:gd name="T94" fmla="*/ 18 w 44"/>
                  <a:gd name="T95" fmla="*/ 19 h 151"/>
                  <a:gd name="T96" fmla="*/ 15 w 44"/>
                  <a:gd name="T97" fmla="*/ 22 h 151"/>
                  <a:gd name="T98" fmla="*/ 12 w 44"/>
                  <a:gd name="T99" fmla="*/ 27 h 151"/>
                  <a:gd name="T100" fmla="*/ 10 w 44"/>
                  <a:gd name="T101" fmla="*/ 45 h 151"/>
                  <a:gd name="T102" fmla="*/ 8 w 44"/>
                  <a:gd name="T103" fmla="*/ 77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4" h="151">
                    <a:moveTo>
                      <a:pt x="0" y="77"/>
                    </a:moveTo>
                    <a:lnTo>
                      <a:pt x="0" y="53"/>
                    </a:lnTo>
                    <a:lnTo>
                      <a:pt x="2" y="35"/>
                    </a:lnTo>
                    <a:lnTo>
                      <a:pt x="3" y="24"/>
                    </a:lnTo>
                    <a:lnTo>
                      <a:pt x="6" y="16"/>
                    </a:lnTo>
                    <a:lnTo>
                      <a:pt x="10" y="8"/>
                    </a:lnTo>
                    <a:lnTo>
                      <a:pt x="13" y="6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7" y="3"/>
                    </a:lnTo>
                    <a:lnTo>
                      <a:pt x="32" y="6"/>
                    </a:lnTo>
                    <a:lnTo>
                      <a:pt x="36" y="11"/>
                    </a:lnTo>
                    <a:lnTo>
                      <a:pt x="40" y="19"/>
                    </a:lnTo>
                    <a:lnTo>
                      <a:pt x="42" y="29"/>
                    </a:lnTo>
                    <a:lnTo>
                      <a:pt x="43" y="40"/>
                    </a:lnTo>
                    <a:lnTo>
                      <a:pt x="44" y="51"/>
                    </a:lnTo>
                    <a:lnTo>
                      <a:pt x="44" y="61"/>
                    </a:lnTo>
                    <a:lnTo>
                      <a:pt x="44" y="77"/>
                    </a:lnTo>
                    <a:lnTo>
                      <a:pt x="44" y="101"/>
                    </a:lnTo>
                    <a:lnTo>
                      <a:pt x="42" y="119"/>
                    </a:lnTo>
                    <a:lnTo>
                      <a:pt x="41" y="127"/>
                    </a:lnTo>
                    <a:lnTo>
                      <a:pt x="38" y="138"/>
                    </a:lnTo>
                    <a:lnTo>
                      <a:pt x="35" y="143"/>
                    </a:lnTo>
                    <a:lnTo>
                      <a:pt x="31" y="149"/>
                    </a:lnTo>
                    <a:lnTo>
                      <a:pt x="27" y="151"/>
                    </a:lnTo>
                    <a:lnTo>
                      <a:pt x="22" y="151"/>
                    </a:lnTo>
                    <a:lnTo>
                      <a:pt x="16" y="149"/>
                    </a:lnTo>
                    <a:lnTo>
                      <a:pt x="11" y="146"/>
                    </a:lnTo>
                    <a:lnTo>
                      <a:pt x="6" y="138"/>
                    </a:lnTo>
                    <a:lnTo>
                      <a:pt x="1" y="112"/>
                    </a:lnTo>
                    <a:lnTo>
                      <a:pt x="0" y="77"/>
                    </a:lnTo>
                    <a:close/>
                    <a:moveTo>
                      <a:pt x="8" y="77"/>
                    </a:moveTo>
                    <a:lnTo>
                      <a:pt x="10" y="106"/>
                    </a:lnTo>
                    <a:lnTo>
                      <a:pt x="12" y="122"/>
                    </a:lnTo>
                    <a:lnTo>
                      <a:pt x="15" y="130"/>
                    </a:lnTo>
                    <a:lnTo>
                      <a:pt x="18" y="133"/>
                    </a:lnTo>
                    <a:lnTo>
                      <a:pt x="22" y="135"/>
                    </a:lnTo>
                    <a:lnTo>
                      <a:pt x="26" y="133"/>
                    </a:lnTo>
                    <a:lnTo>
                      <a:pt x="30" y="130"/>
                    </a:lnTo>
                    <a:lnTo>
                      <a:pt x="32" y="122"/>
                    </a:lnTo>
                    <a:lnTo>
                      <a:pt x="35" y="106"/>
                    </a:lnTo>
                    <a:lnTo>
                      <a:pt x="36" y="77"/>
                    </a:lnTo>
                    <a:lnTo>
                      <a:pt x="35" y="48"/>
                    </a:lnTo>
                    <a:lnTo>
                      <a:pt x="32" y="29"/>
                    </a:lnTo>
                    <a:lnTo>
                      <a:pt x="30" y="24"/>
                    </a:lnTo>
                    <a:lnTo>
                      <a:pt x="26" y="19"/>
                    </a:lnTo>
                    <a:lnTo>
                      <a:pt x="22" y="19"/>
                    </a:lnTo>
                    <a:lnTo>
                      <a:pt x="18" y="19"/>
                    </a:lnTo>
                    <a:lnTo>
                      <a:pt x="15" y="22"/>
                    </a:lnTo>
                    <a:lnTo>
                      <a:pt x="12" y="27"/>
                    </a:lnTo>
                    <a:lnTo>
                      <a:pt x="10" y="45"/>
                    </a:lnTo>
                    <a:lnTo>
                      <a:pt x="8" y="7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54" name="Rectangle 606"/>
              <p:cNvSpPr>
                <a:spLocks noChangeArrowheads="1"/>
              </p:cNvSpPr>
              <p:nvPr/>
            </p:nvSpPr>
            <p:spPr bwMode="auto">
              <a:xfrm>
                <a:off x="3575" y="3727"/>
                <a:ext cx="9" cy="19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55" name="Freeform 607"/>
              <p:cNvSpPr>
                <a:spLocks noEditPoints="1"/>
              </p:cNvSpPr>
              <p:nvPr/>
            </p:nvSpPr>
            <p:spPr bwMode="auto">
              <a:xfrm>
                <a:off x="3597" y="3597"/>
                <a:ext cx="45" cy="151"/>
              </a:xfrm>
              <a:custGeom>
                <a:avLst/>
                <a:gdLst>
                  <a:gd name="T0" fmla="*/ 0 w 45"/>
                  <a:gd name="T1" fmla="*/ 77 h 151"/>
                  <a:gd name="T2" fmla="*/ 0 w 45"/>
                  <a:gd name="T3" fmla="*/ 53 h 151"/>
                  <a:gd name="T4" fmla="*/ 3 w 45"/>
                  <a:gd name="T5" fmla="*/ 35 h 151"/>
                  <a:gd name="T6" fmla="*/ 4 w 45"/>
                  <a:gd name="T7" fmla="*/ 24 h 151"/>
                  <a:gd name="T8" fmla="*/ 7 w 45"/>
                  <a:gd name="T9" fmla="*/ 16 h 151"/>
                  <a:gd name="T10" fmla="*/ 10 w 45"/>
                  <a:gd name="T11" fmla="*/ 8 h 151"/>
                  <a:gd name="T12" fmla="*/ 14 w 45"/>
                  <a:gd name="T13" fmla="*/ 6 h 151"/>
                  <a:gd name="T14" fmla="*/ 18 w 45"/>
                  <a:gd name="T15" fmla="*/ 0 h 151"/>
                  <a:gd name="T16" fmla="*/ 23 w 45"/>
                  <a:gd name="T17" fmla="*/ 0 h 151"/>
                  <a:gd name="T18" fmla="*/ 28 w 45"/>
                  <a:gd name="T19" fmla="*/ 3 h 151"/>
                  <a:gd name="T20" fmla="*/ 33 w 45"/>
                  <a:gd name="T21" fmla="*/ 6 h 151"/>
                  <a:gd name="T22" fmla="*/ 37 w 45"/>
                  <a:gd name="T23" fmla="*/ 11 h 151"/>
                  <a:gd name="T24" fmla="*/ 40 w 45"/>
                  <a:gd name="T25" fmla="*/ 19 h 151"/>
                  <a:gd name="T26" fmla="*/ 43 w 45"/>
                  <a:gd name="T27" fmla="*/ 29 h 151"/>
                  <a:gd name="T28" fmla="*/ 44 w 45"/>
                  <a:gd name="T29" fmla="*/ 40 h 151"/>
                  <a:gd name="T30" fmla="*/ 45 w 45"/>
                  <a:gd name="T31" fmla="*/ 51 h 151"/>
                  <a:gd name="T32" fmla="*/ 45 w 45"/>
                  <a:gd name="T33" fmla="*/ 61 h 151"/>
                  <a:gd name="T34" fmla="*/ 45 w 45"/>
                  <a:gd name="T35" fmla="*/ 77 h 151"/>
                  <a:gd name="T36" fmla="*/ 45 w 45"/>
                  <a:gd name="T37" fmla="*/ 101 h 151"/>
                  <a:gd name="T38" fmla="*/ 43 w 45"/>
                  <a:gd name="T39" fmla="*/ 119 h 151"/>
                  <a:gd name="T40" fmla="*/ 41 w 45"/>
                  <a:gd name="T41" fmla="*/ 127 h 151"/>
                  <a:gd name="T42" fmla="*/ 39 w 45"/>
                  <a:gd name="T43" fmla="*/ 138 h 151"/>
                  <a:gd name="T44" fmla="*/ 35 w 45"/>
                  <a:gd name="T45" fmla="*/ 143 h 151"/>
                  <a:gd name="T46" fmla="*/ 32 w 45"/>
                  <a:gd name="T47" fmla="*/ 149 h 151"/>
                  <a:gd name="T48" fmla="*/ 28 w 45"/>
                  <a:gd name="T49" fmla="*/ 151 h 151"/>
                  <a:gd name="T50" fmla="*/ 23 w 45"/>
                  <a:gd name="T51" fmla="*/ 151 h 151"/>
                  <a:gd name="T52" fmla="*/ 17 w 45"/>
                  <a:gd name="T53" fmla="*/ 149 h 151"/>
                  <a:gd name="T54" fmla="*/ 12 w 45"/>
                  <a:gd name="T55" fmla="*/ 146 h 151"/>
                  <a:gd name="T56" fmla="*/ 7 w 45"/>
                  <a:gd name="T57" fmla="*/ 138 h 151"/>
                  <a:gd name="T58" fmla="*/ 2 w 45"/>
                  <a:gd name="T59" fmla="*/ 112 h 151"/>
                  <a:gd name="T60" fmla="*/ 0 w 45"/>
                  <a:gd name="T61" fmla="*/ 77 h 151"/>
                  <a:gd name="T62" fmla="*/ 9 w 45"/>
                  <a:gd name="T63" fmla="*/ 77 h 151"/>
                  <a:gd name="T64" fmla="*/ 10 w 45"/>
                  <a:gd name="T65" fmla="*/ 106 h 151"/>
                  <a:gd name="T66" fmla="*/ 13 w 45"/>
                  <a:gd name="T67" fmla="*/ 122 h 151"/>
                  <a:gd name="T68" fmla="*/ 15 w 45"/>
                  <a:gd name="T69" fmla="*/ 130 h 151"/>
                  <a:gd name="T70" fmla="*/ 19 w 45"/>
                  <a:gd name="T71" fmla="*/ 133 h 151"/>
                  <a:gd name="T72" fmla="*/ 23 w 45"/>
                  <a:gd name="T73" fmla="*/ 135 h 151"/>
                  <a:gd name="T74" fmla="*/ 27 w 45"/>
                  <a:gd name="T75" fmla="*/ 133 h 151"/>
                  <a:gd name="T76" fmla="*/ 30 w 45"/>
                  <a:gd name="T77" fmla="*/ 130 h 151"/>
                  <a:gd name="T78" fmla="*/ 33 w 45"/>
                  <a:gd name="T79" fmla="*/ 122 h 151"/>
                  <a:gd name="T80" fmla="*/ 35 w 45"/>
                  <a:gd name="T81" fmla="*/ 106 h 151"/>
                  <a:gd name="T82" fmla="*/ 37 w 45"/>
                  <a:gd name="T83" fmla="*/ 77 h 151"/>
                  <a:gd name="T84" fmla="*/ 35 w 45"/>
                  <a:gd name="T85" fmla="*/ 48 h 151"/>
                  <a:gd name="T86" fmla="*/ 33 w 45"/>
                  <a:gd name="T87" fmla="*/ 29 h 151"/>
                  <a:gd name="T88" fmla="*/ 30 w 45"/>
                  <a:gd name="T89" fmla="*/ 24 h 151"/>
                  <a:gd name="T90" fmla="*/ 27 w 45"/>
                  <a:gd name="T91" fmla="*/ 19 h 151"/>
                  <a:gd name="T92" fmla="*/ 23 w 45"/>
                  <a:gd name="T93" fmla="*/ 19 h 151"/>
                  <a:gd name="T94" fmla="*/ 19 w 45"/>
                  <a:gd name="T95" fmla="*/ 19 h 151"/>
                  <a:gd name="T96" fmla="*/ 15 w 45"/>
                  <a:gd name="T97" fmla="*/ 22 h 151"/>
                  <a:gd name="T98" fmla="*/ 13 w 45"/>
                  <a:gd name="T99" fmla="*/ 27 h 151"/>
                  <a:gd name="T100" fmla="*/ 10 w 45"/>
                  <a:gd name="T101" fmla="*/ 45 h 151"/>
                  <a:gd name="T102" fmla="*/ 9 w 45"/>
                  <a:gd name="T103" fmla="*/ 77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5" h="151">
                    <a:moveTo>
                      <a:pt x="0" y="77"/>
                    </a:moveTo>
                    <a:lnTo>
                      <a:pt x="0" y="53"/>
                    </a:lnTo>
                    <a:lnTo>
                      <a:pt x="3" y="35"/>
                    </a:lnTo>
                    <a:lnTo>
                      <a:pt x="4" y="24"/>
                    </a:lnTo>
                    <a:lnTo>
                      <a:pt x="7" y="16"/>
                    </a:lnTo>
                    <a:lnTo>
                      <a:pt x="10" y="8"/>
                    </a:lnTo>
                    <a:lnTo>
                      <a:pt x="14" y="6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28" y="3"/>
                    </a:lnTo>
                    <a:lnTo>
                      <a:pt x="33" y="6"/>
                    </a:lnTo>
                    <a:lnTo>
                      <a:pt x="37" y="11"/>
                    </a:lnTo>
                    <a:lnTo>
                      <a:pt x="40" y="19"/>
                    </a:lnTo>
                    <a:lnTo>
                      <a:pt x="43" y="29"/>
                    </a:lnTo>
                    <a:lnTo>
                      <a:pt x="44" y="40"/>
                    </a:lnTo>
                    <a:lnTo>
                      <a:pt x="45" y="51"/>
                    </a:lnTo>
                    <a:lnTo>
                      <a:pt x="45" y="61"/>
                    </a:lnTo>
                    <a:lnTo>
                      <a:pt x="45" y="77"/>
                    </a:lnTo>
                    <a:lnTo>
                      <a:pt x="45" y="101"/>
                    </a:lnTo>
                    <a:lnTo>
                      <a:pt x="43" y="119"/>
                    </a:lnTo>
                    <a:lnTo>
                      <a:pt x="41" y="127"/>
                    </a:lnTo>
                    <a:lnTo>
                      <a:pt x="39" y="138"/>
                    </a:lnTo>
                    <a:lnTo>
                      <a:pt x="35" y="143"/>
                    </a:lnTo>
                    <a:lnTo>
                      <a:pt x="32" y="149"/>
                    </a:lnTo>
                    <a:lnTo>
                      <a:pt x="28" y="151"/>
                    </a:lnTo>
                    <a:lnTo>
                      <a:pt x="23" y="151"/>
                    </a:lnTo>
                    <a:lnTo>
                      <a:pt x="17" y="149"/>
                    </a:lnTo>
                    <a:lnTo>
                      <a:pt x="12" y="146"/>
                    </a:lnTo>
                    <a:lnTo>
                      <a:pt x="7" y="138"/>
                    </a:lnTo>
                    <a:lnTo>
                      <a:pt x="2" y="112"/>
                    </a:lnTo>
                    <a:lnTo>
                      <a:pt x="0" y="77"/>
                    </a:lnTo>
                    <a:close/>
                    <a:moveTo>
                      <a:pt x="9" y="77"/>
                    </a:moveTo>
                    <a:lnTo>
                      <a:pt x="10" y="106"/>
                    </a:lnTo>
                    <a:lnTo>
                      <a:pt x="13" y="122"/>
                    </a:lnTo>
                    <a:lnTo>
                      <a:pt x="15" y="130"/>
                    </a:lnTo>
                    <a:lnTo>
                      <a:pt x="19" y="133"/>
                    </a:lnTo>
                    <a:lnTo>
                      <a:pt x="23" y="135"/>
                    </a:lnTo>
                    <a:lnTo>
                      <a:pt x="27" y="133"/>
                    </a:lnTo>
                    <a:lnTo>
                      <a:pt x="30" y="130"/>
                    </a:lnTo>
                    <a:lnTo>
                      <a:pt x="33" y="122"/>
                    </a:lnTo>
                    <a:lnTo>
                      <a:pt x="35" y="106"/>
                    </a:lnTo>
                    <a:lnTo>
                      <a:pt x="37" y="77"/>
                    </a:lnTo>
                    <a:lnTo>
                      <a:pt x="35" y="48"/>
                    </a:lnTo>
                    <a:lnTo>
                      <a:pt x="33" y="29"/>
                    </a:lnTo>
                    <a:lnTo>
                      <a:pt x="30" y="24"/>
                    </a:lnTo>
                    <a:lnTo>
                      <a:pt x="27" y="19"/>
                    </a:lnTo>
                    <a:lnTo>
                      <a:pt x="23" y="19"/>
                    </a:lnTo>
                    <a:lnTo>
                      <a:pt x="19" y="19"/>
                    </a:lnTo>
                    <a:lnTo>
                      <a:pt x="15" y="22"/>
                    </a:lnTo>
                    <a:lnTo>
                      <a:pt x="13" y="27"/>
                    </a:lnTo>
                    <a:lnTo>
                      <a:pt x="10" y="45"/>
                    </a:lnTo>
                    <a:lnTo>
                      <a:pt x="9" y="7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56" name="Freeform 608"/>
              <p:cNvSpPr>
                <a:spLocks/>
              </p:cNvSpPr>
              <p:nvPr/>
            </p:nvSpPr>
            <p:spPr bwMode="auto">
              <a:xfrm>
                <a:off x="3650" y="3597"/>
                <a:ext cx="46" cy="149"/>
              </a:xfrm>
              <a:custGeom>
                <a:avLst/>
                <a:gdLst>
                  <a:gd name="T0" fmla="*/ 46 w 46"/>
                  <a:gd name="T1" fmla="*/ 130 h 149"/>
                  <a:gd name="T2" fmla="*/ 46 w 46"/>
                  <a:gd name="T3" fmla="*/ 149 h 149"/>
                  <a:gd name="T4" fmla="*/ 0 w 46"/>
                  <a:gd name="T5" fmla="*/ 149 h 149"/>
                  <a:gd name="T6" fmla="*/ 0 w 46"/>
                  <a:gd name="T7" fmla="*/ 143 h 149"/>
                  <a:gd name="T8" fmla="*/ 1 w 46"/>
                  <a:gd name="T9" fmla="*/ 135 h 149"/>
                  <a:gd name="T10" fmla="*/ 2 w 46"/>
                  <a:gd name="T11" fmla="*/ 125 h 149"/>
                  <a:gd name="T12" fmla="*/ 6 w 46"/>
                  <a:gd name="T13" fmla="*/ 117 h 149"/>
                  <a:gd name="T14" fmla="*/ 10 w 46"/>
                  <a:gd name="T15" fmla="*/ 106 h 149"/>
                  <a:gd name="T16" fmla="*/ 16 w 46"/>
                  <a:gd name="T17" fmla="*/ 93 h 149"/>
                  <a:gd name="T18" fmla="*/ 22 w 46"/>
                  <a:gd name="T19" fmla="*/ 85 h 149"/>
                  <a:gd name="T20" fmla="*/ 26 w 46"/>
                  <a:gd name="T21" fmla="*/ 74 h 149"/>
                  <a:gd name="T22" fmla="*/ 29 w 46"/>
                  <a:gd name="T23" fmla="*/ 69 h 149"/>
                  <a:gd name="T24" fmla="*/ 31 w 46"/>
                  <a:gd name="T25" fmla="*/ 64 h 149"/>
                  <a:gd name="T26" fmla="*/ 34 w 46"/>
                  <a:gd name="T27" fmla="*/ 53 h 149"/>
                  <a:gd name="T28" fmla="*/ 34 w 46"/>
                  <a:gd name="T29" fmla="*/ 43 h 149"/>
                  <a:gd name="T30" fmla="*/ 34 w 46"/>
                  <a:gd name="T31" fmla="*/ 32 h 149"/>
                  <a:gd name="T32" fmla="*/ 32 w 46"/>
                  <a:gd name="T33" fmla="*/ 24 h 149"/>
                  <a:gd name="T34" fmla="*/ 29 w 46"/>
                  <a:gd name="T35" fmla="*/ 22 h 149"/>
                  <a:gd name="T36" fmla="*/ 26 w 46"/>
                  <a:gd name="T37" fmla="*/ 19 h 149"/>
                  <a:gd name="T38" fmla="*/ 22 w 46"/>
                  <a:gd name="T39" fmla="*/ 19 h 149"/>
                  <a:gd name="T40" fmla="*/ 20 w 46"/>
                  <a:gd name="T41" fmla="*/ 19 h 149"/>
                  <a:gd name="T42" fmla="*/ 16 w 46"/>
                  <a:gd name="T43" fmla="*/ 22 h 149"/>
                  <a:gd name="T44" fmla="*/ 13 w 46"/>
                  <a:gd name="T45" fmla="*/ 24 h 149"/>
                  <a:gd name="T46" fmla="*/ 11 w 46"/>
                  <a:gd name="T47" fmla="*/ 29 h 149"/>
                  <a:gd name="T48" fmla="*/ 10 w 46"/>
                  <a:gd name="T49" fmla="*/ 37 h 149"/>
                  <a:gd name="T50" fmla="*/ 10 w 46"/>
                  <a:gd name="T51" fmla="*/ 43 h 149"/>
                  <a:gd name="T52" fmla="*/ 1 w 46"/>
                  <a:gd name="T53" fmla="*/ 43 h 149"/>
                  <a:gd name="T54" fmla="*/ 2 w 46"/>
                  <a:gd name="T55" fmla="*/ 29 h 149"/>
                  <a:gd name="T56" fmla="*/ 5 w 46"/>
                  <a:gd name="T57" fmla="*/ 19 h 149"/>
                  <a:gd name="T58" fmla="*/ 7 w 46"/>
                  <a:gd name="T59" fmla="*/ 11 h 149"/>
                  <a:gd name="T60" fmla="*/ 12 w 46"/>
                  <a:gd name="T61" fmla="*/ 6 h 149"/>
                  <a:gd name="T62" fmla="*/ 17 w 46"/>
                  <a:gd name="T63" fmla="*/ 3 h 149"/>
                  <a:gd name="T64" fmla="*/ 23 w 46"/>
                  <a:gd name="T65" fmla="*/ 0 h 149"/>
                  <a:gd name="T66" fmla="*/ 29 w 46"/>
                  <a:gd name="T67" fmla="*/ 3 h 149"/>
                  <a:gd name="T68" fmla="*/ 34 w 46"/>
                  <a:gd name="T69" fmla="*/ 6 h 149"/>
                  <a:gd name="T70" fmla="*/ 38 w 46"/>
                  <a:gd name="T71" fmla="*/ 14 h 149"/>
                  <a:gd name="T72" fmla="*/ 42 w 46"/>
                  <a:gd name="T73" fmla="*/ 22 h 149"/>
                  <a:gd name="T74" fmla="*/ 43 w 46"/>
                  <a:gd name="T75" fmla="*/ 29 h 149"/>
                  <a:gd name="T76" fmla="*/ 44 w 46"/>
                  <a:gd name="T77" fmla="*/ 43 h 149"/>
                  <a:gd name="T78" fmla="*/ 43 w 46"/>
                  <a:gd name="T79" fmla="*/ 51 h 149"/>
                  <a:gd name="T80" fmla="*/ 43 w 46"/>
                  <a:gd name="T81" fmla="*/ 59 h 149"/>
                  <a:gd name="T82" fmla="*/ 41 w 46"/>
                  <a:gd name="T83" fmla="*/ 67 h 149"/>
                  <a:gd name="T84" fmla="*/ 37 w 46"/>
                  <a:gd name="T85" fmla="*/ 77 h 149"/>
                  <a:gd name="T86" fmla="*/ 34 w 46"/>
                  <a:gd name="T87" fmla="*/ 85 h 149"/>
                  <a:gd name="T88" fmla="*/ 31 w 46"/>
                  <a:gd name="T89" fmla="*/ 93 h 149"/>
                  <a:gd name="T90" fmla="*/ 24 w 46"/>
                  <a:gd name="T91" fmla="*/ 104 h 149"/>
                  <a:gd name="T92" fmla="*/ 21 w 46"/>
                  <a:gd name="T93" fmla="*/ 112 h 149"/>
                  <a:gd name="T94" fmla="*/ 17 w 46"/>
                  <a:gd name="T95" fmla="*/ 117 h 149"/>
                  <a:gd name="T96" fmla="*/ 15 w 46"/>
                  <a:gd name="T97" fmla="*/ 119 h 149"/>
                  <a:gd name="T98" fmla="*/ 13 w 46"/>
                  <a:gd name="T99" fmla="*/ 125 h 149"/>
                  <a:gd name="T100" fmla="*/ 11 w 46"/>
                  <a:gd name="T101" fmla="*/ 130 h 149"/>
                  <a:gd name="T102" fmla="*/ 46 w 46"/>
                  <a:gd name="T103" fmla="*/ 13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6" h="149">
                    <a:moveTo>
                      <a:pt x="46" y="130"/>
                    </a:moveTo>
                    <a:lnTo>
                      <a:pt x="46" y="149"/>
                    </a:lnTo>
                    <a:lnTo>
                      <a:pt x="0" y="149"/>
                    </a:lnTo>
                    <a:lnTo>
                      <a:pt x="0" y="143"/>
                    </a:lnTo>
                    <a:lnTo>
                      <a:pt x="1" y="135"/>
                    </a:lnTo>
                    <a:lnTo>
                      <a:pt x="2" y="125"/>
                    </a:lnTo>
                    <a:lnTo>
                      <a:pt x="6" y="117"/>
                    </a:lnTo>
                    <a:lnTo>
                      <a:pt x="10" y="106"/>
                    </a:lnTo>
                    <a:lnTo>
                      <a:pt x="16" y="93"/>
                    </a:lnTo>
                    <a:lnTo>
                      <a:pt x="22" y="85"/>
                    </a:lnTo>
                    <a:lnTo>
                      <a:pt x="26" y="74"/>
                    </a:lnTo>
                    <a:lnTo>
                      <a:pt x="29" y="69"/>
                    </a:lnTo>
                    <a:lnTo>
                      <a:pt x="31" y="64"/>
                    </a:lnTo>
                    <a:lnTo>
                      <a:pt x="34" y="53"/>
                    </a:lnTo>
                    <a:lnTo>
                      <a:pt x="34" y="43"/>
                    </a:lnTo>
                    <a:lnTo>
                      <a:pt x="34" y="32"/>
                    </a:lnTo>
                    <a:lnTo>
                      <a:pt x="32" y="24"/>
                    </a:lnTo>
                    <a:lnTo>
                      <a:pt x="29" y="22"/>
                    </a:lnTo>
                    <a:lnTo>
                      <a:pt x="26" y="19"/>
                    </a:lnTo>
                    <a:lnTo>
                      <a:pt x="22" y="19"/>
                    </a:lnTo>
                    <a:lnTo>
                      <a:pt x="20" y="19"/>
                    </a:lnTo>
                    <a:lnTo>
                      <a:pt x="16" y="22"/>
                    </a:lnTo>
                    <a:lnTo>
                      <a:pt x="13" y="24"/>
                    </a:lnTo>
                    <a:lnTo>
                      <a:pt x="11" y="29"/>
                    </a:lnTo>
                    <a:lnTo>
                      <a:pt x="10" y="37"/>
                    </a:lnTo>
                    <a:lnTo>
                      <a:pt x="10" y="43"/>
                    </a:lnTo>
                    <a:lnTo>
                      <a:pt x="1" y="43"/>
                    </a:lnTo>
                    <a:lnTo>
                      <a:pt x="2" y="29"/>
                    </a:lnTo>
                    <a:lnTo>
                      <a:pt x="5" y="19"/>
                    </a:lnTo>
                    <a:lnTo>
                      <a:pt x="7" y="11"/>
                    </a:lnTo>
                    <a:lnTo>
                      <a:pt x="12" y="6"/>
                    </a:lnTo>
                    <a:lnTo>
                      <a:pt x="17" y="3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4" y="6"/>
                    </a:lnTo>
                    <a:lnTo>
                      <a:pt x="38" y="14"/>
                    </a:lnTo>
                    <a:lnTo>
                      <a:pt x="42" y="22"/>
                    </a:lnTo>
                    <a:lnTo>
                      <a:pt x="43" y="29"/>
                    </a:lnTo>
                    <a:lnTo>
                      <a:pt x="44" y="43"/>
                    </a:lnTo>
                    <a:lnTo>
                      <a:pt x="43" y="51"/>
                    </a:lnTo>
                    <a:lnTo>
                      <a:pt x="43" y="59"/>
                    </a:lnTo>
                    <a:lnTo>
                      <a:pt x="41" y="67"/>
                    </a:lnTo>
                    <a:lnTo>
                      <a:pt x="37" y="77"/>
                    </a:lnTo>
                    <a:lnTo>
                      <a:pt x="34" y="85"/>
                    </a:lnTo>
                    <a:lnTo>
                      <a:pt x="31" y="93"/>
                    </a:lnTo>
                    <a:lnTo>
                      <a:pt x="24" y="104"/>
                    </a:lnTo>
                    <a:lnTo>
                      <a:pt x="21" y="112"/>
                    </a:lnTo>
                    <a:lnTo>
                      <a:pt x="17" y="117"/>
                    </a:lnTo>
                    <a:lnTo>
                      <a:pt x="15" y="119"/>
                    </a:lnTo>
                    <a:lnTo>
                      <a:pt x="13" y="125"/>
                    </a:lnTo>
                    <a:lnTo>
                      <a:pt x="11" y="130"/>
                    </a:lnTo>
                    <a:lnTo>
                      <a:pt x="46" y="13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57" name="Freeform 609"/>
              <p:cNvSpPr>
                <a:spLocks/>
              </p:cNvSpPr>
              <p:nvPr/>
            </p:nvSpPr>
            <p:spPr bwMode="auto">
              <a:xfrm>
                <a:off x="3711" y="3597"/>
                <a:ext cx="24" cy="149"/>
              </a:xfrm>
              <a:custGeom>
                <a:avLst/>
                <a:gdLst>
                  <a:gd name="T0" fmla="*/ 24 w 24"/>
                  <a:gd name="T1" fmla="*/ 149 h 149"/>
                  <a:gd name="T2" fmla="*/ 16 w 24"/>
                  <a:gd name="T3" fmla="*/ 149 h 149"/>
                  <a:gd name="T4" fmla="*/ 16 w 24"/>
                  <a:gd name="T5" fmla="*/ 35 h 149"/>
                  <a:gd name="T6" fmla="*/ 12 w 24"/>
                  <a:gd name="T7" fmla="*/ 40 h 149"/>
                  <a:gd name="T8" fmla="*/ 8 w 24"/>
                  <a:gd name="T9" fmla="*/ 45 h 149"/>
                  <a:gd name="T10" fmla="*/ 3 w 24"/>
                  <a:gd name="T11" fmla="*/ 51 h 149"/>
                  <a:gd name="T12" fmla="*/ 0 w 24"/>
                  <a:gd name="T13" fmla="*/ 56 h 149"/>
                  <a:gd name="T14" fmla="*/ 0 w 24"/>
                  <a:gd name="T15" fmla="*/ 37 h 149"/>
                  <a:gd name="T16" fmla="*/ 6 w 24"/>
                  <a:gd name="T17" fmla="*/ 29 h 149"/>
                  <a:gd name="T18" fmla="*/ 11 w 24"/>
                  <a:gd name="T19" fmla="*/ 22 h 149"/>
                  <a:gd name="T20" fmla="*/ 16 w 24"/>
                  <a:gd name="T21" fmla="*/ 11 h 149"/>
                  <a:gd name="T22" fmla="*/ 18 w 24"/>
                  <a:gd name="T23" fmla="*/ 0 h 149"/>
                  <a:gd name="T24" fmla="*/ 24 w 24"/>
                  <a:gd name="T25" fmla="*/ 0 h 149"/>
                  <a:gd name="T26" fmla="*/ 24 w 24"/>
                  <a:gd name="T27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149">
                    <a:moveTo>
                      <a:pt x="24" y="149"/>
                    </a:moveTo>
                    <a:lnTo>
                      <a:pt x="16" y="149"/>
                    </a:lnTo>
                    <a:lnTo>
                      <a:pt x="16" y="35"/>
                    </a:lnTo>
                    <a:lnTo>
                      <a:pt x="12" y="40"/>
                    </a:lnTo>
                    <a:lnTo>
                      <a:pt x="8" y="45"/>
                    </a:lnTo>
                    <a:lnTo>
                      <a:pt x="3" y="51"/>
                    </a:lnTo>
                    <a:lnTo>
                      <a:pt x="0" y="56"/>
                    </a:lnTo>
                    <a:lnTo>
                      <a:pt x="0" y="37"/>
                    </a:lnTo>
                    <a:lnTo>
                      <a:pt x="6" y="29"/>
                    </a:lnTo>
                    <a:lnTo>
                      <a:pt x="11" y="22"/>
                    </a:lnTo>
                    <a:lnTo>
                      <a:pt x="16" y="11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14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58" name="Freeform 610"/>
              <p:cNvSpPr>
                <a:spLocks noEditPoints="1"/>
              </p:cNvSpPr>
              <p:nvPr/>
            </p:nvSpPr>
            <p:spPr bwMode="auto">
              <a:xfrm>
                <a:off x="3756" y="3616"/>
                <a:ext cx="50" cy="130"/>
              </a:xfrm>
              <a:custGeom>
                <a:avLst/>
                <a:gdLst>
                  <a:gd name="T0" fmla="*/ 23 w 50"/>
                  <a:gd name="T1" fmla="*/ 0 h 130"/>
                  <a:gd name="T2" fmla="*/ 28 w 50"/>
                  <a:gd name="T3" fmla="*/ 0 h 130"/>
                  <a:gd name="T4" fmla="*/ 28 w 50"/>
                  <a:gd name="T5" fmla="*/ 48 h 130"/>
                  <a:gd name="T6" fmla="*/ 50 w 50"/>
                  <a:gd name="T7" fmla="*/ 48 h 130"/>
                  <a:gd name="T8" fmla="*/ 50 w 50"/>
                  <a:gd name="T9" fmla="*/ 58 h 130"/>
                  <a:gd name="T10" fmla="*/ 28 w 50"/>
                  <a:gd name="T11" fmla="*/ 58 h 130"/>
                  <a:gd name="T12" fmla="*/ 28 w 50"/>
                  <a:gd name="T13" fmla="*/ 106 h 130"/>
                  <a:gd name="T14" fmla="*/ 23 w 50"/>
                  <a:gd name="T15" fmla="*/ 106 h 130"/>
                  <a:gd name="T16" fmla="*/ 23 w 50"/>
                  <a:gd name="T17" fmla="*/ 58 h 130"/>
                  <a:gd name="T18" fmla="*/ 0 w 50"/>
                  <a:gd name="T19" fmla="*/ 58 h 130"/>
                  <a:gd name="T20" fmla="*/ 0 w 50"/>
                  <a:gd name="T21" fmla="*/ 48 h 130"/>
                  <a:gd name="T22" fmla="*/ 23 w 50"/>
                  <a:gd name="T23" fmla="*/ 48 h 130"/>
                  <a:gd name="T24" fmla="*/ 23 w 50"/>
                  <a:gd name="T25" fmla="*/ 0 h 130"/>
                  <a:gd name="T26" fmla="*/ 0 w 50"/>
                  <a:gd name="T27" fmla="*/ 119 h 130"/>
                  <a:gd name="T28" fmla="*/ 50 w 50"/>
                  <a:gd name="T29" fmla="*/ 119 h 130"/>
                  <a:gd name="T30" fmla="*/ 50 w 50"/>
                  <a:gd name="T31" fmla="*/ 130 h 130"/>
                  <a:gd name="T32" fmla="*/ 0 w 50"/>
                  <a:gd name="T33" fmla="*/ 130 h 130"/>
                  <a:gd name="T34" fmla="*/ 0 w 50"/>
                  <a:gd name="T35" fmla="*/ 11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130">
                    <a:moveTo>
                      <a:pt x="23" y="0"/>
                    </a:moveTo>
                    <a:lnTo>
                      <a:pt x="28" y="0"/>
                    </a:lnTo>
                    <a:lnTo>
                      <a:pt x="28" y="48"/>
                    </a:lnTo>
                    <a:lnTo>
                      <a:pt x="50" y="48"/>
                    </a:lnTo>
                    <a:lnTo>
                      <a:pt x="50" y="58"/>
                    </a:lnTo>
                    <a:lnTo>
                      <a:pt x="28" y="58"/>
                    </a:lnTo>
                    <a:lnTo>
                      <a:pt x="28" y="106"/>
                    </a:lnTo>
                    <a:lnTo>
                      <a:pt x="23" y="106"/>
                    </a:lnTo>
                    <a:lnTo>
                      <a:pt x="23" y="58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23" y="48"/>
                    </a:lnTo>
                    <a:lnTo>
                      <a:pt x="23" y="0"/>
                    </a:lnTo>
                    <a:close/>
                    <a:moveTo>
                      <a:pt x="0" y="119"/>
                    </a:moveTo>
                    <a:lnTo>
                      <a:pt x="50" y="119"/>
                    </a:lnTo>
                    <a:lnTo>
                      <a:pt x="50" y="130"/>
                    </a:lnTo>
                    <a:lnTo>
                      <a:pt x="0" y="130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59" name="Freeform 611"/>
              <p:cNvSpPr>
                <a:spLocks noEditPoints="1"/>
              </p:cNvSpPr>
              <p:nvPr/>
            </p:nvSpPr>
            <p:spPr bwMode="auto">
              <a:xfrm>
                <a:off x="3812" y="3597"/>
                <a:ext cx="45" cy="151"/>
              </a:xfrm>
              <a:custGeom>
                <a:avLst/>
                <a:gdLst>
                  <a:gd name="T0" fmla="*/ 0 w 45"/>
                  <a:gd name="T1" fmla="*/ 77 h 151"/>
                  <a:gd name="T2" fmla="*/ 0 w 45"/>
                  <a:gd name="T3" fmla="*/ 53 h 151"/>
                  <a:gd name="T4" fmla="*/ 3 w 45"/>
                  <a:gd name="T5" fmla="*/ 35 h 151"/>
                  <a:gd name="T6" fmla="*/ 4 w 45"/>
                  <a:gd name="T7" fmla="*/ 24 h 151"/>
                  <a:gd name="T8" fmla="*/ 7 w 45"/>
                  <a:gd name="T9" fmla="*/ 16 h 151"/>
                  <a:gd name="T10" fmla="*/ 10 w 45"/>
                  <a:gd name="T11" fmla="*/ 8 h 151"/>
                  <a:gd name="T12" fmla="*/ 14 w 45"/>
                  <a:gd name="T13" fmla="*/ 6 h 151"/>
                  <a:gd name="T14" fmla="*/ 18 w 45"/>
                  <a:gd name="T15" fmla="*/ 0 h 151"/>
                  <a:gd name="T16" fmla="*/ 23 w 45"/>
                  <a:gd name="T17" fmla="*/ 0 h 151"/>
                  <a:gd name="T18" fmla="*/ 28 w 45"/>
                  <a:gd name="T19" fmla="*/ 3 h 151"/>
                  <a:gd name="T20" fmla="*/ 33 w 45"/>
                  <a:gd name="T21" fmla="*/ 6 h 151"/>
                  <a:gd name="T22" fmla="*/ 36 w 45"/>
                  <a:gd name="T23" fmla="*/ 11 h 151"/>
                  <a:gd name="T24" fmla="*/ 40 w 45"/>
                  <a:gd name="T25" fmla="*/ 19 h 151"/>
                  <a:gd name="T26" fmla="*/ 43 w 45"/>
                  <a:gd name="T27" fmla="*/ 29 h 151"/>
                  <a:gd name="T28" fmla="*/ 44 w 45"/>
                  <a:gd name="T29" fmla="*/ 40 h 151"/>
                  <a:gd name="T30" fmla="*/ 45 w 45"/>
                  <a:gd name="T31" fmla="*/ 51 h 151"/>
                  <a:gd name="T32" fmla="*/ 45 w 45"/>
                  <a:gd name="T33" fmla="*/ 61 h 151"/>
                  <a:gd name="T34" fmla="*/ 45 w 45"/>
                  <a:gd name="T35" fmla="*/ 77 h 151"/>
                  <a:gd name="T36" fmla="*/ 45 w 45"/>
                  <a:gd name="T37" fmla="*/ 101 h 151"/>
                  <a:gd name="T38" fmla="*/ 43 w 45"/>
                  <a:gd name="T39" fmla="*/ 119 h 151"/>
                  <a:gd name="T40" fmla="*/ 41 w 45"/>
                  <a:gd name="T41" fmla="*/ 127 h 151"/>
                  <a:gd name="T42" fmla="*/ 39 w 45"/>
                  <a:gd name="T43" fmla="*/ 138 h 151"/>
                  <a:gd name="T44" fmla="*/ 35 w 45"/>
                  <a:gd name="T45" fmla="*/ 143 h 151"/>
                  <a:gd name="T46" fmla="*/ 31 w 45"/>
                  <a:gd name="T47" fmla="*/ 149 h 151"/>
                  <a:gd name="T48" fmla="*/ 28 w 45"/>
                  <a:gd name="T49" fmla="*/ 151 h 151"/>
                  <a:gd name="T50" fmla="*/ 23 w 45"/>
                  <a:gd name="T51" fmla="*/ 151 h 151"/>
                  <a:gd name="T52" fmla="*/ 16 w 45"/>
                  <a:gd name="T53" fmla="*/ 149 h 151"/>
                  <a:gd name="T54" fmla="*/ 12 w 45"/>
                  <a:gd name="T55" fmla="*/ 146 h 151"/>
                  <a:gd name="T56" fmla="*/ 7 w 45"/>
                  <a:gd name="T57" fmla="*/ 138 h 151"/>
                  <a:gd name="T58" fmla="*/ 2 w 45"/>
                  <a:gd name="T59" fmla="*/ 112 h 151"/>
                  <a:gd name="T60" fmla="*/ 0 w 45"/>
                  <a:gd name="T61" fmla="*/ 77 h 151"/>
                  <a:gd name="T62" fmla="*/ 9 w 45"/>
                  <a:gd name="T63" fmla="*/ 77 h 151"/>
                  <a:gd name="T64" fmla="*/ 10 w 45"/>
                  <a:gd name="T65" fmla="*/ 106 h 151"/>
                  <a:gd name="T66" fmla="*/ 13 w 45"/>
                  <a:gd name="T67" fmla="*/ 122 h 151"/>
                  <a:gd name="T68" fmla="*/ 15 w 45"/>
                  <a:gd name="T69" fmla="*/ 130 h 151"/>
                  <a:gd name="T70" fmla="*/ 19 w 45"/>
                  <a:gd name="T71" fmla="*/ 133 h 151"/>
                  <a:gd name="T72" fmla="*/ 23 w 45"/>
                  <a:gd name="T73" fmla="*/ 135 h 151"/>
                  <a:gd name="T74" fmla="*/ 26 w 45"/>
                  <a:gd name="T75" fmla="*/ 133 h 151"/>
                  <a:gd name="T76" fmla="*/ 30 w 45"/>
                  <a:gd name="T77" fmla="*/ 130 h 151"/>
                  <a:gd name="T78" fmla="*/ 33 w 45"/>
                  <a:gd name="T79" fmla="*/ 122 h 151"/>
                  <a:gd name="T80" fmla="*/ 35 w 45"/>
                  <a:gd name="T81" fmla="*/ 106 h 151"/>
                  <a:gd name="T82" fmla="*/ 36 w 45"/>
                  <a:gd name="T83" fmla="*/ 77 h 151"/>
                  <a:gd name="T84" fmla="*/ 35 w 45"/>
                  <a:gd name="T85" fmla="*/ 48 h 151"/>
                  <a:gd name="T86" fmla="*/ 33 w 45"/>
                  <a:gd name="T87" fmla="*/ 29 h 151"/>
                  <a:gd name="T88" fmla="*/ 30 w 45"/>
                  <a:gd name="T89" fmla="*/ 24 h 151"/>
                  <a:gd name="T90" fmla="*/ 26 w 45"/>
                  <a:gd name="T91" fmla="*/ 19 h 151"/>
                  <a:gd name="T92" fmla="*/ 23 w 45"/>
                  <a:gd name="T93" fmla="*/ 19 h 151"/>
                  <a:gd name="T94" fmla="*/ 19 w 45"/>
                  <a:gd name="T95" fmla="*/ 19 h 151"/>
                  <a:gd name="T96" fmla="*/ 16 w 45"/>
                  <a:gd name="T97" fmla="*/ 22 h 151"/>
                  <a:gd name="T98" fmla="*/ 13 w 45"/>
                  <a:gd name="T99" fmla="*/ 27 h 151"/>
                  <a:gd name="T100" fmla="*/ 10 w 45"/>
                  <a:gd name="T101" fmla="*/ 45 h 151"/>
                  <a:gd name="T102" fmla="*/ 9 w 45"/>
                  <a:gd name="T103" fmla="*/ 77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5" h="151">
                    <a:moveTo>
                      <a:pt x="0" y="77"/>
                    </a:moveTo>
                    <a:lnTo>
                      <a:pt x="0" y="53"/>
                    </a:lnTo>
                    <a:lnTo>
                      <a:pt x="3" y="35"/>
                    </a:lnTo>
                    <a:lnTo>
                      <a:pt x="4" y="24"/>
                    </a:lnTo>
                    <a:lnTo>
                      <a:pt x="7" y="16"/>
                    </a:lnTo>
                    <a:lnTo>
                      <a:pt x="10" y="8"/>
                    </a:lnTo>
                    <a:lnTo>
                      <a:pt x="14" y="6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28" y="3"/>
                    </a:lnTo>
                    <a:lnTo>
                      <a:pt x="33" y="6"/>
                    </a:lnTo>
                    <a:lnTo>
                      <a:pt x="36" y="11"/>
                    </a:lnTo>
                    <a:lnTo>
                      <a:pt x="40" y="19"/>
                    </a:lnTo>
                    <a:lnTo>
                      <a:pt x="43" y="29"/>
                    </a:lnTo>
                    <a:lnTo>
                      <a:pt x="44" y="40"/>
                    </a:lnTo>
                    <a:lnTo>
                      <a:pt x="45" y="51"/>
                    </a:lnTo>
                    <a:lnTo>
                      <a:pt x="45" y="61"/>
                    </a:lnTo>
                    <a:lnTo>
                      <a:pt x="45" y="77"/>
                    </a:lnTo>
                    <a:lnTo>
                      <a:pt x="45" y="101"/>
                    </a:lnTo>
                    <a:lnTo>
                      <a:pt x="43" y="119"/>
                    </a:lnTo>
                    <a:lnTo>
                      <a:pt x="41" y="127"/>
                    </a:lnTo>
                    <a:lnTo>
                      <a:pt x="39" y="138"/>
                    </a:lnTo>
                    <a:lnTo>
                      <a:pt x="35" y="143"/>
                    </a:lnTo>
                    <a:lnTo>
                      <a:pt x="31" y="149"/>
                    </a:lnTo>
                    <a:lnTo>
                      <a:pt x="28" y="151"/>
                    </a:lnTo>
                    <a:lnTo>
                      <a:pt x="23" y="151"/>
                    </a:lnTo>
                    <a:lnTo>
                      <a:pt x="16" y="149"/>
                    </a:lnTo>
                    <a:lnTo>
                      <a:pt x="12" y="146"/>
                    </a:lnTo>
                    <a:lnTo>
                      <a:pt x="7" y="138"/>
                    </a:lnTo>
                    <a:lnTo>
                      <a:pt x="2" y="112"/>
                    </a:lnTo>
                    <a:lnTo>
                      <a:pt x="0" y="77"/>
                    </a:lnTo>
                    <a:close/>
                    <a:moveTo>
                      <a:pt x="9" y="77"/>
                    </a:moveTo>
                    <a:lnTo>
                      <a:pt x="10" y="106"/>
                    </a:lnTo>
                    <a:lnTo>
                      <a:pt x="13" y="122"/>
                    </a:lnTo>
                    <a:lnTo>
                      <a:pt x="15" y="130"/>
                    </a:lnTo>
                    <a:lnTo>
                      <a:pt x="19" y="133"/>
                    </a:lnTo>
                    <a:lnTo>
                      <a:pt x="23" y="135"/>
                    </a:lnTo>
                    <a:lnTo>
                      <a:pt x="26" y="133"/>
                    </a:lnTo>
                    <a:lnTo>
                      <a:pt x="30" y="130"/>
                    </a:lnTo>
                    <a:lnTo>
                      <a:pt x="33" y="122"/>
                    </a:lnTo>
                    <a:lnTo>
                      <a:pt x="35" y="106"/>
                    </a:lnTo>
                    <a:lnTo>
                      <a:pt x="36" y="77"/>
                    </a:lnTo>
                    <a:lnTo>
                      <a:pt x="35" y="48"/>
                    </a:lnTo>
                    <a:lnTo>
                      <a:pt x="33" y="29"/>
                    </a:lnTo>
                    <a:lnTo>
                      <a:pt x="30" y="24"/>
                    </a:lnTo>
                    <a:lnTo>
                      <a:pt x="26" y="19"/>
                    </a:lnTo>
                    <a:lnTo>
                      <a:pt x="23" y="19"/>
                    </a:lnTo>
                    <a:lnTo>
                      <a:pt x="19" y="19"/>
                    </a:lnTo>
                    <a:lnTo>
                      <a:pt x="16" y="22"/>
                    </a:lnTo>
                    <a:lnTo>
                      <a:pt x="13" y="27"/>
                    </a:lnTo>
                    <a:lnTo>
                      <a:pt x="10" y="45"/>
                    </a:lnTo>
                    <a:lnTo>
                      <a:pt x="9" y="7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60" name="Rectangle 612"/>
              <p:cNvSpPr>
                <a:spLocks noChangeArrowheads="1"/>
              </p:cNvSpPr>
              <p:nvPr/>
            </p:nvSpPr>
            <p:spPr bwMode="auto">
              <a:xfrm>
                <a:off x="3871" y="3727"/>
                <a:ext cx="8" cy="19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61" name="Freeform 613"/>
              <p:cNvSpPr>
                <a:spLocks noEditPoints="1"/>
              </p:cNvSpPr>
              <p:nvPr/>
            </p:nvSpPr>
            <p:spPr bwMode="auto">
              <a:xfrm>
                <a:off x="3893" y="3597"/>
                <a:ext cx="45" cy="151"/>
              </a:xfrm>
              <a:custGeom>
                <a:avLst/>
                <a:gdLst>
                  <a:gd name="T0" fmla="*/ 0 w 45"/>
                  <a:gd name="T1" fmla="*/ 77 h 151"/>
                  <a:gd name="T2" fmla="*/ 0 w 45"/>
                  <a:gd name="T3" fmla="*/ 53 h 151"/>
                  <a:gd name="T4" fmla="*/ 3 w 45"/>
                  <a:gd name="T5" fmla="*/ 35 h 151"/>
                  <a:gd name="T6" fmla="*/ 4 w 45"/>
                  <a:gd name="T7" fmla="*/ 24 h 151"/>
                  <a:gd name="T8" fmla="*/ 6 w 45"/>
                  <a:gd name="T9" fmla="*/ 16 h 151"/>
                  <a:gd name="T10" fmla="*/ 10 w 45"/>
                  <a:gd name="T11" fmla="*/ 8 h 151"/>
                  <a:gd name="T12" fmla="*/ 14 w 45"/>
                  <a:gd name="T13" fmla="*/ 6 h 151"/>
                  <a:gd name="T14" fmla="*/ 17 w 45"/>
                  <a:gd name="T15" fmla="*/ 0 h 151"/>
                  <a:gd name="T16" fmla="*/ 22 w 45"/>
                  <a:gd name="T17" fmla="*/ 0 h 151"/>
                  <a:gd name="T18" fmla="*/ 27 w 45"/>
                  <a:gd name="T19" fmla="*/ 3 h 151"/>
                  <a:gd name="T20" fmla="*/ 32 w 45"/>
                  <a:gd name="T21" fmla="*/ 6 h 151"/>
                  <a:gd name="T22" fmla="*/ 36 w 45"/>
                  <a:gd name="T23" fmla="*/ 11 h 151"/>
                  <a:gd name="T24" fmla="*/ 40 w 45"/>
                  <a:gd name="T25" fmla="*/ 19 h 151"/>
                  <a:gd name="T26" fmla="*/ 42 w 45"/>
                  <a:gd name="T27" fmla="*/ 29 h 151"/>
                  <a:gd name="T28" fmla="*/ 44 w 45"/>
                  <a:gd name="T29" fmla="*/ 40 h 151"/>
                  <a:gd name="T30" fmla="*/ 45 w 45"/>
                  <a:gd name="T31" fmla="*/ 51 h 151"/>
                  <a:gd name="T32" fmla="*/ 45 w 45"/>
                  <a:gd name="T33" fmla="*/ 61 h 151"/>
                  <a:gd name="T34" fmla="*/ 45 w 45"/>
                  <a:gd name="T35" fmla="*/ 77 h 151"/>
                  <a:gd name="T36" fmla="*/ 45 w 45"/>
                  <a:gd name="T37" fmla="*/ 101 h 151"/>
                  <a:gd name="T38" fmla="*/ 42 w 45"/>
                  <a:gd name="T39" fmla="*/ 119 h 151"/>
                  <a:gd name="T40" fmla="*/ 41 w 45"/>
                  <a:gd name="T41" fmla="*/ 127 h 151"/>
                  <a:gd name="T42" fmla="*/ 39 w 45"/>
                  <a:gd name="T43" fmla="*/ 138 h 151"/>
                  <a:gd name="T44" fmla="*/ 35 w 45"/>
                  <a:gd name="T45" fmla="*/ 143 h 151"/>
                  <a:gd name="T46" fmla="*/ 31 w 45"/>
                  <a:gd name="T47" fmla="*/ 149 h 151"/>
                  <a:gd name="T48" fmla="*/ 27 w 45"/>
                  <a:gd name="T49" fmla="*/ 151 h 151"/>
                  <a:gd name="T50" fmla="*/ 22 w 45"/>
                  <a:gd name="T51" fmla="*/ 151 h 151"/>
                  <a:gd name="T52" fmla="*/ 16 w 45"/>
                  <a:gd name="T53" fmla="*/ 149 h 151"/>
                  <a:gd name="T54" fmla="*/ 11 w 45"/>
                  <a:gd name="T55" fmla="*/ 146 h 151"/>
                  <a:gd name="T56" fmla="*/ 6 w 45"/>
                  <a:gd name="T57" fmla="*/ 138 h 151"/>
                  <a:gd name="T58" fmla="*/ 1 w 45"/>
                  <a:gd name="T59" fmla="*/ 112 h 151"/>
                  <a:gd name="T60" fmla="*/ 0 w 45"/>
                  <a:gd name="T61" fmla="*/ 77 h 151"/>
                  <a:gd name="T62" fmla="*/ 9 w 45"/>
                  <a:gd name="T63" fmla="*/ 77 h 151"/>
                  <a:gd name="T64" fmla="*/ 10 w 45"/>
                  <a:gd name="T65" fmla="*/ 106 h 151"/>
                  <a:gd name="T66" fmla="*/ 12 w 45"/>
                  <a:gd name="T67" fmla="*/ 122 h 151"/>
                  <a:gd name="T68" fmla="*/ 15 w 45"/>
                  <a:gd name="T69" fmla="*/ 130 h 151"/>
                  <a:gd name="T70" fmla="*/ 19 w 45"/>
                  <a:gd name="T71" fmla="*/ 133 h 151"/>
                  <a:gd name="T72" fmla="*/ 22 w 45"/>
                  <a:gd name="T73" fmla="*/ 135 h 151"/>
                  <a:gd name="T74" fmla="*/ 26 w 45"/>
                  <a:gd name="T75" fmla="*/ 133 h 151"/>
                  <a:gd name="T76" fmla="*/ 30 w 45"/>
                  <a:gd name="T77" fmla="*/ 130 h 151"/>
                  <a:gd name="T78" fmla="*/ 32 w 45"/>
                  <a:gd name="T79" fmla="*/ 122 h 151"/>
                  <a:gd name="T80" fmla="*/ 35 w 45"/>
                  <a:gd name="T81" fmla="*/ 106 h 151"/>
                  <a:gd name="T82" fmla="*/ 36 w 45"/>
                  <a:gd name="T83" fmla="*/ 77 h 151"/>
                  <a:gd name="T84" fmla="*/ 35 w 45"/>
                  <a:gd name="T85" fmla="*/ 48 h 151"/>
                  <a:gd name="T86" fmla="*/ 32 w 45"/>
                  <a:gd name="T87" fmla="*/ 29 h 151"/>
                  <a:gd name="T88" fmla="*/ 30 w 45"/>
                  <a:gd name="T89" fmla="*/ 24 h 151"/>
                  <a:gd name="T90" fmla="*/ 26 w 45"/>
                  <a:gd name="T91" fmla="*/ 19 h 151"/>
                  <a:gd name="T92" fmla="*/ 22 w 45"/>
                  <a:gd name="T93" fmla="*/ 19 h 151"/>
                  <a:gd name="T94" fmla="*/ 19 w 45"/>
                  <a:gd name="T95" fmla="*/ 19 h 151"/>
                  <a:gd name="T96" fmla="*/ 16 w 45"/>
                  <a:gd name="T97" fmla="*/ 22 h 151"/>
                  <a:gd name="T98" fmla="*/ 12 w 45"/>
                  <a:gd name="T99" fmla="*/ 27 h 151"/>
                  <a:gd name="T100" fmla="*/ 10 w 45"/>
                  <a:gd name="T101" fmla="*/ 45 h 151"/>
                  <a:gd name="T102" fmla="*/ 9 w 45"/>
                  <a:gd name="T103" fmla="*/ 77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5" h="151">
                    <a:moveTo>
                      <a:pt x="0" y="77"/>
                    </a:moveTo>
                    <a:lnTo>
                      <a:pt x="0" y="53"/>
                    </a:lnTo>
                    <a:lnTo>
                      <a:pt x="3" y="35"/>
                    </a:lnTo>
                    <a:lnTo>
                      <a:pt x="4" y="24"/>
                    </a:lnTo>
                    <a:lnTo>
                      <a:pt x="6" y="16"/>
                    </a:lnTo>
                    <a:lnTo>
                      <a:pt x="10" y="8"/>
                    </a:lnTo>
                    <a:lnTo>
                      <a:pt x="14" y="6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7" y="3"/>
                    </a:lnTo>
                    <a:lnTo>
                      <a:pt x="32" y="6"/>
                    </a:lnTo>
                    <a:lnTo>
                      <a:pt x="36" y="11"/>
                    </a:lnTo>
                    <a:lnTo>
                      <a:pt x="40" y="19"/>
                    </a:lnTo>
                    <a:lnTo>
                      <a:pt x="42" y="29"/>
                    </a:lnTo>
                    <a:lnTo>
                      <a:pt x="44" y="40"/>
                    </a:lnTo>
                    <a:lnTo>
                      <a:pt x="45" y="51"/>
                    </a:lnTo>
                    <a:lnTo>
                      <a:pt x="45" y="61"/>
                    </a:lnTo>
                    <a:lnTo>
                      <a:pt x="45" y="77"/>
                    </a:lnTo>
                    <a:lnTo>
                      <a:pt x="45" y="101"/>
                    </a:lnTo>
                    <a:lnTo>
                      <a:pt x="42" y="119"/>
                    </a:lnTo>
                    <a:lnTo>
                      <a:pt x="41" y="127"/>
                    </a:lnTo>
                    <a:lnTo>
                      <a:pt x="39" y="138"/>
                    </a:lnTo>
                    <a:lnTo>
                      <a:pt x="35" y="143"/>
                    </a:lnTo>
                    <a:lnTo>
                      <a:pt x="31" y="149"/>
                    </a:lnTo>
                    <a:lnTo>
                      <a:pt x="27" y="151"/>
                    </a:lnTo>
                    <a:lnTo>
                      <a:pt x="22" y="151"/>
                    </a:lnTo>
                    <a:lnTo>
                      <a:pt x="16" y="149"/>
                    </a:lnTo>
                    <a:lnTo>
                      <a:pt x="11" y="146"/>
                    </a:lnTo>
                    <a:lnTo>
                      <a:pt x="6" y="138"/>
                    </a:lnTo>
                    <a:lnTo>
                      <a:pt x="1" y="112"/>
                    </a:lnTo>
                    <a:lnTo>
                      <a:pt x="0" y="77"/>
                    </a:lnTo>
                    <a:close/>
                    <a:moveTo>
                      <a:pt x="9" y="77"/>
                    </a:moveTo>
                    <a:lnTo>
                      <a:pt x="10" y="106"/>
                    </a:lnTo>
                    <a:lnTo>
                      <a:pt x="12" y="122"/>
                    </a:lnTo>
                    <a:lnTo>
                      <a:pt x="15" y="130"/>
                    </a:lnTo>
                    <a:lnTo>
                      <a:pt x="19" y="133"/>
                    </a:lnTo>
                    <a:lnTo>
                      <a:pt x="22" y="135"/>
                    </a:lnTo>
                    <a:lnTo>
                      <a:pt x="26" y="133"/>
                    </a:lnTo>
                    <a:lnTo>
                      <a:pt x="30" y="130"/>
                    </a:lnTo>
                    <a:lnTo>
                      <a:pt x="32" y="122"/>
                    </a:lnTo>
                    <a:lnTo>
                      <a:pt x="35" y="106"/>
                    </a:lnTo>
                    <a:lnTo>
                      <a:pt x="36" y="77"/>
                    </a:lnTo>
                    <a:lnTo>
                      <a:pt x="35" y="48"/>
                    </a:lnTo>
                    <a:lnTo>
                      <a:pt x="32" y="29"/>
                    </a:lnTo>
                    <a:lnTo>
                      <a:pt x="30" y="24"/>
                    </a:lnTo>
                    <a:lnTo>
                      <a:pt x="26" y="19"/>
                    </a:lnTo>
                    <a:lnTo>
                      <a:pt x="22" y="19"/>
                    </a:lnTo>
                    <a:lnTo>
                      <a:pt x="19" y="19"/>
                    </a:lnTo>
                    <a:lnTo>
                      <a:pt x="16" y="22"/>
                    </a:lnTo>
                    <a:lnTo>
                      <a:pt x="12" y="27"/>
                    </a:lnTo>
                    <a:lnTo>
                      <a:pt x="10" y="45"/>
                    </a:lnTo>
                    <a:lnTo>
                      <a:pt x="9" y="7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62" name="Freeform 614"/>
              <p:cNvSpPr>
                <a:spLocks/>
              </p:cNvSpPr>
              <p:nvPr/>
            </p:nvSpPr>
            <p:spPr bwMode="auto">
              <a:xfrm>
                <a:off x="3945" y="3597"/>
                <a:ext cx="46" cy="149"/>
              </a:xfrm>
              <a:custGeom>
                <a:avLst/>
                <a:gdLst>
                  <a:gd name="T0" fmla="*/ 46 w 46"/>
                  <a:gd name="T1" fmla="*/ 130 h 149"/>
                  <a:gd name="T2" fmla="*/ 46 w 46"/>
                  <a:gd name="T3" fmla="*/ 149 h 149"/>
                  <a:gd name="T4" fmla="*/ 0 w 46"/>
                  <a:gd name="T5" fmla="*/ 149 h 149"/>
                  <a:gd name="T6" fmla="*/ 0 w 46"/>
                  <a:gd name="T7" fmla="*/ 143 h 149"/>
                  <a:gd name="T8" fmla="*/ 1 w 46"/>
                  <a:gd name="T9" fmla="*/ 135 h 149"/>
                  <a:gd name="T10" fmla="*/ 3 w 46"/>
                  <a:gd name="T11" fmla="*/ 125 h 149"/>
                  <a:gd name="T12" fmla="*/ 6 w 46"/>
                  <a:gd name="T13" fmla="*/ 117 h 149"/>
                  <a:gd name="T14" fmla="*/ 10 w 46"/>
                  <a:gd name="T15" fmla="*/ 106 h 149"/>
                  <a:gd name="T16" fmla="*/ 16 w 46"/>
                  <a:gd name="T17" fmla="*/ 93 h 149"/>
                  <a:gd name="T18" fmla="*/ 23 w 46"/>
                  <a:gd name="T19" fmla="*/ 85 h 149"/>
                  <a:gd name="T20" fmla="*/ 26 w 46"/>
                  <a:gd name="T21" fmla="*/ 74 h 149"/>
                  <a:gd name="T22" fmla="*/ 30 w 46"/>
                  <a:gd name="T23" fmla="*/ 69 h 149"/>
                  <a:gd name="T24" fmla="*/ 31 w 46"/>
                  <a:gd name="T25" fmla="*/ 64 h 149"/>
                  <a:gd name="T26" fmla="*/ 35 w 46"/>
                  <a:gd name="T27" fmla="*/ 53 h 149"/>
                  <a:gd name="T28" fmla="*/ 35 w 46"/>
                  <a:gd name="T29" fmla="*/ 43 h 149"/>
                  <a:gd name="T30" fmla="*/ 35 w 46"/>
                  <a:gd name="T31" fmla="*/ 32 h 149"/>
                  <a:gd name="T32" fmla="*/ 33 w 46"/>
                  <a:gd name="T33" fmla="*/ 24 h 149"/>
                  <a:gd name="T34" fmla="*/ 30 w 46"/>
                  <a:gd name="T35" fmla="*/ 22 h 149"/>
                  <a:gd name="T36" fmla="*/ 26 w 46"/>
                  <a:gd name="T37" fmla="*/ 19 h 149"/>
                  <a:gd name="T38" fmla="*/ 23 w 46"/>
                  <a:gd name="T39" fmla="*/ 19 h 149"/>
                  <a:gd name="T40" fmla="*/ 20 w 46"/>
                  <a:gd name="T41" fmla="*/ 19 h 149"/>
                  <a:gd name="T42" fmla="*/ 16 w 46"/>
                  <a:gd name="T43" fmla="*/ 22 h 149"/>
                  <a:gd name="T44" fmla="*/ 14 w 46"/>
                  <a:gd name="T45" fmla="*/ 24 h 149"/>
                  <a:gd name="T46" fmla="*/ 11 w 46"/>
                  <a:gd name="T47" fmla="*/ 29 h 149"/>
                  <a:gd name="T48" fmla="*/ 10 w 46"/>
                  <a:gd name="T49" fmla="*/ 37 h 149"/>
                  <a:gd name="T50" fmla="*/ 10 w 46"/>
                  <a:gd name="T51" fmla="*/ 43 h 149"/>
                  <a:gd name="T52" fmla="*/ 1 w 46"/>
                  <a:gd name="T53" fmla="*/ 43 h 149"/>
                  <a:gd name="T54" fmla="*/ 3 w 46"/>
                  <a:gd name="T55" fmla="*/ 29 h 149"/>
                  <a:gd name="T56" fmla="*/ 5 w 46"/>
                  <a:gd name="T57" fmla="*/ 19 h 149"/>
                  <a:gd name="T58" fmla="*/ 8 w 46"/>
                  <a:gd name="T59" fmla="*/ 11 h 149"/>
                  <a:gd name="T60" fmla="*/ 13 w 46"/>
                  <a:gd name="T61" fmla="*/ 6 h 149"/>
                  <a:gd name="T62" fmla="*/ 18 w 46"/>
                  <a:gd name="T63" fmla="*/ 3 h 149"/>
                  <a:gd name="T64" fmla="*/ 24 w 46"/>
                  <a:gd name="T65" fmla="*/ 0 h 149"/>
                  <a:gd name="T66" fmla="*/ 30 w 46"/>
                  <a:gd name="T67" fmla="*/ 3 h 149"/>
                  <a:gd name="T68" fmla="*/ 35 w 46"/>
                  <a:gd name="T69" fmla="*/ 6 h 149"/>
                  <a:gd name="T70" fmla="*/ 39 w 46"/>
                  <a:gd name="T71" fmla="*/ 14 h 149"/>
                  <a:gd name="T72" fmla="*/ 42 w 46"/>
                  <a:gd name="T73" fmla="*/ 22 h 149"/>
                  <a:gd name="T74" fmla="*/ 44 w 46"/>
                  <a:gd name="T75" fmla="*/ 29 h 149"/>
                  <a:gd name="T76" fmla="*/ 45 w 46"/>
                  <a:gd name="T77" fmla="*/ 43 h 149"/>
                  <a:gd name="T78" fmla="*/ 44 w 46"/>
                  <a:gd name="T79" fmla="*/ 51 h 149"/>
                  <a:gd name="T80" fmla="*/ 44 w 46"/>
                  <a:gd name="T81" fmla="*/ 59 h 149"/>
                  <a:gd name="T82" fmla="*/ 41 w 46"/>
                  <a:gd name="T83" fmla="*/ 67 h 149"/>
                  <a:gd name="T84" fmla="*/ 37 w 46"/>
                  <a:gd name="T85" fmla="*/ 77 h 149"/>
                  <a:gd name="T86" fmla="*/ 35 w 46"/>
                  <a:gd name="T87" fmla="*/ 85 h 149"/>
                  <a:gd name="T88" fmla="*/ 31 w 46"/>
                  <a:gd name="T89" fmla="*/ 93 h 149"/>
                  <a:gd name="T90" fmla="*/ 25 w 46"/>
                  <a:gd name="T91" fmla="*/ 104 h 149"/>
                  <a:gd name="T92" fmla="*/ 21 w 46"/>
                  <a:gd name="T93" fmla="*/ 112 h 149"/>
                  <a:gd name="T94" fmla="*/ 18 w 46"/>
                  <a:gd name="T95" fmla="*/ 117 h 149"/>
                  <a:gd name="T96" fmla="*/ 15 w 46"/>
                  <a:gd name="T97" fmla="*/ 119 h 149"/>
                  <a:gd name="T98" fmla="*/ 14 w 46"/>
                  <a:gd name="T99" fmla="*/ 125 h 149"/>
                  <a:gd name="T100" fmla="*/ 11 w 46"/>
                  <a:gd name="T101" fmla="*/ 130 h 149"/>
                  <a:gd name="T102" fmla="*/ 46 w 46"/>
                  <a:gd name="T103" fmla="*/ 13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6" h="149">
                    <a:moveTo>
                      <a:pt x="46" y="130"/>
                    </a:moveTo>
                    <a:lnTo>
                      <a:pt x="46" y="149"/>
                    </a:lnTo>
                    <a:lnTo>
                      <a:pt x="0" y="149"/>
                    </a:lnTo>
                    <a:lnTo>
                      <a:pt x="0" y="143"/>
                    </a:lnTo>
                    <a:lnTo>
                      <a:pt x="1" y="135"/>
                    </a:lnTo>
                    <a:lnTo>
                      <a:pt x="3" y="125"/>
                    </a:lnTo>
                    <a:lnTo>
                      <a:pt x="6" y="117"/>
                    </a:lnTo>
                    <a:lnTo>
                      <a:pt x="10" y="106"/>
                    </a:lnTo>
                    <a:lnTo>
                      <a:pt x="16" y="93"/>
                    </a:lnTo>
                    <a:lnTo>
                      <a:pt x="23" y="85"/>
                    </a:lnTo>
                    <a:lnTo>
                      <a:pt x="26" y="74"/>
                    </a:lnTo>
                    <a:lnTo>
                      <a:pt x="30" y="69"/>
                    </a:lnTo>
                    <a:lnTo>
                      <a:pt x="31" y="64"/>
                    </a:lnTo>
                    <a:lnTo>
                      <a:pt x="35" y="53"/>
                    </a:lnTo>
                    <a:lnTo>
                      <a:pt x="35" y="43"/>
                    </a:lnTo>
                    <a:lnTo>
                      <a:pt x="35" y="32"/>
                    </a:lnTo>
                    <a:lnTo>
                      <a:pt x="33" y="24"/>
                    </a:lnTo>
                    <a:lnTo>
                      <a:pt x="30" y="22"/>
                    </a:lnTo>
                    <a:lnTo>
                      <a:pt x="26" y="19"/>
                    </a:lnTo>
                    <a:lnTo>
                      <a:pt x="23" y="19"/>
                    </a:lnTo>
                    <a:lnTo>
                      <a:pt x="20" y="19"/>
                    </a:lnTo>
                    <a:lnTo>
                      <a:pt x="16" y="22"/>
                    </a:lnTo>
                    <a:lnTo>
                      <a:pt x="14" y="24"/>
                    </a:lnTo>
                    <a:lnTo>
                      <a:pt x="11" y="29"/>
                    </a:lnTo>
                    <a:lnTo>
                      <a:pt x="10" y="37"/>
                    </a:lnTo>
                    <a:lnTo>
                      <a:pt x="10" y="43"/>
                    </a:lnTo>
                    <a:lnTo>
                      <a:pt x="1" y="43"/>
                    </a:lnTo>
                    <a:lnTo>
                      <a:pt x="3" y="29"/>
                    </a:lnTo>
                    <a:lnTo>
                      <a:pt x="5" y="19"/>
                    </a:lnTo>
                    <a:lnTo>
                      <a:pt x="8" y="11"/>
                    </a:lnTo>
                    <a:lnTo>
                      <a:pt x="13" y="6"/>
                    </a:lnTo>
                    <a:lnTo>
                      <a:pt x="18" y="3"/>
                    </a:lnTo>
                    <a:lnTo>
                      <a:pt x="24" y="0"/>
                    </a:lnTo>
                    <a:lnTo>
                      <a:pt x="30" y="3"/>
                    </a:lnTo>
                    <a:lnTo>
                      <a:pt x="35" y="6"/>
                    </a:lnTo>
                    <a:lnTo>
                      <a:pt x="39" y="14"/>
                    </a:lnTo>
                    <a:lnTo>
                      <a:pt x="42" y="22"/>
                    </a:lnTo>
                    <a:lnTo>
                      <a:pt x="44" y="29"/>
                    </a:lnTo>
                    <a:lnTo>
                      <a:pt x="45" y="43"/>
                    </a:lnTo>
                    <a:lnTo>
                      <a:pt x="44" y="51"/>
                    </a:lnTo>
                    <a:lnTo>
                      <a:pt x="44" y="59"/>
                    </a:lnTo>
                    <a:lnTo>
                      <a:pt x="41" y="67"/>
                    </a:lnTo>
                    <a:lnTo>
                      <a:pt x="37" y="77"/>
                    </a:lnTo>
                    <a:lnTo>
                      <a:pt x="35" y="85"/>
                    </a:lnTo>
                    <a:lnTo>
                      <a:pt x="31" y="93"/>
                    </a:lnTo>
                    <a:lnTo>
                      <a:pt x="25" y="104"/>
                    </a:lnTo>
                    <a:lnTo>
                      <a:pt x="21" y="112"/>
                    </a:lnTo>
                    <a:lnTo>
                      <a:pt x="18" y="117"/>
                    </a:lnTo>
                    <a:lnTo>
                      <a:pt x="15" y="119"/>
                    </a:lnTo>
                    <a:lnTo>
                      <a:pt x="14" y="125"/>
                    </a:lnTo>
                    <a:lnTo>
                      <a:pt x="11" y="130"/>
                    </a:lnTo>
                    <a:lnTo>
                      <a:pt x="46" y="13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63" name="Freeform 615"/>
              <p:cNvSpPr>
                <a:spLocks noEditPoints="1"/>
              </p:cNvSpPr>
              <p:nvPr/>
            </p:nvSpPr>
            <p:spPr bwMode="auto">
              <a:xfrm>
                <a:off x="4000" y="3597"/>
                <a:ext cx="45" cy="151"/>
              </a:xfrm>
              <a:custGeom>
                <a:avLst/>
                <a:gdLst>
                  <a:gd name="T0" fmla="*/ 0 w 45"/>
                  <a:gd name="T1" fmla="*/ 77 h 151"/>
                  <a:gd name="T2" fmla="*/ 0 w 45"/>
                  <a:gd name="T3" fmla="*/ 53 h 151"/>
                  <a:gd name="T4" fmla="*/ 2 w 45"/>
                  <a:gd name="T5" fmla="*/ 35 h 151"/>
                  <a:gd name="T6" fmla="*/ 5 w 45"/>
                  <a:gd name="T7" fmla="*/ 24 h 151"/>
                  <a:gd name="T8" fmla="*/ 7 w 45"/>
                  <a:gd name="T9" fmla="*/ 16 h 151"/>
                  <a:gd name="T10" fmla="*/ 10 w 45"/>
                  <a:gd name="T11" fmla="*/ 8 h 151"/>
                  <a:gd name="T12" fmla="*/ 14 w 45"/>
                  <a:gd name="T13" fmla="*/ 6 h 151"/>
                  <a:gd name="T14" fmla="*/ 17 w 45"/>
                  <a:gd name="T15" fmla="*/ 0 h 151"/>
                  <a:gd name="T16" fmla="*/ 22 w 45"/>
                  <a:gd name="T17" fmla="*/ 0 h 151"/>
                  <a:gd name="T18" fmla="*/ 27 w 45"/>
                  <a:gd name="T19" fmla="*/ 3 h 151"/>
                  <a:gd name="T20" fmla="*/ 32 w 45"/>
                  <a:gd name="T21" fmla="*/ 6 h 151"/>
                  <a:gd name="T22" fmla="*/ 36 w 45"/>
                  <a:gd name="T23" fmla="*/ 11 h 151"/>
                  <a:gd name="T24" fmla="*/ 40 w 45"/>
                  <a:gd name="T25" fmla="*/ 19 h 151"/>
                  <a:gd name="T26" fmla="*/ 42 w 45"/>
                  <a:gd name="T27" fmla="*/ 29 h 151"/>
                  <a:gd name="T28" fmla="*/ 43 w 45"/>
                  <a:gd name="T29" fmla="*/ 40 h 151"/>
                  <a:gd name="T30" fmla="*/ 45 w 45"/>
                  <a:gd name="T31" fmla="*/ 51 h 151"/>
                  <a:gd name="T32" fmla="*/ 45 w 45"/>
                  <a:gd name="T33" fmla="*/ 61 h 151"/>
                  <a:gd name="T34" fmla="*/ 45 w 45"/>
                  <a:gd name="T35" fmla="*/ 77 h 151"/>
                  <a:gd name="T36" fmla="*/ 45 w 45"/>
                  <a:gd name="T37" fmla="*/ 101 h 151"/>
                  <a:gd name="T38" fmla="*/ 42 w 45"/>
                  <a:gd name="T39" fmla="*/ 119 h 151"/>
                  <a:gd name="T40" fmla="*/ 41 w 45"/>
                  <a:gd name="T41" fmla="*/ 127 h 151"/>
                  <a:gd name="T42" fmla="*/ 38 w 45"/>
                  <a:gd name="T43" fmla="*/ 138 h 151"/>
                  <a:gd name="T44" fmla="*/ 35 w 45"/>
                  <a:gd name="T45" fmla="*/ 143 h 151"/>
                  <a:gd name="T46" fmla="*/ 31 w 45"/>
                  <a:gd name="T47" fmla="*/ 149 h 151"/>
                  <a:gd name="T48" fmla="*/ 27 w 45"/>
                  <a:gd name="T49" fmla="*/ 151 h 151"/>
                  <a:gd name="T50" fmla="*/ 22 w 45"/>
                  <a:gd name="T51" fmla="*/ 151 h 151"/>
                  <a:gd name="T52" fmla="*/ 16 w 45"/>
                  <a:gd name="T53" fmla="*/ 149 h 151"/>
                  <a:gd name="T54" fmla="*/ 11 w 45"/>
                  <a:gd name="T55" fmla="*/ 146 h 151"/>
                  <a:gd name="T56" fmla="*/ 6 w 45"/>
                  <a:gd name="T57" fmla="*/ 138 h 151"/>
                  <a:gd name="T58" fmla="*/ 1 w 45"/>
                  <a:gd name="T59" fmla="*/ 112 h 151"/>
                  <a:gd name="T60" fmla="*/ 0 w 45"/>
                  <a:gd name="T61" fmla="*/ 77 h 151"/>
                  <a:gd name="T62" fmla="*/ 9 w 45"/>
                  <a:gd name="T63" fmla="*/ 77 h 151"/>
                  <a:gd name="T64" fmla="*/ 10 w 45"/>
                  <a:gd name="T65" fmla="*/ 106 h 151"/>
                  <a:gd name="T66" fmla="*/ 12 w 45"/>
                  <a:gd name="T67" fmla="*/ 122 h 151"/>
                  <a:gd name="T68" fmla="*/ 16 w 45"/>
                  <a:gd name="T69" fmla="*/ 130 h 151"/>
                  <a:gd name="T70" fmla="*/ 19 w 45"/>
                  <a:gd name="T71" fmla="*/ 133 h 151"/>
                  <a:gd name="T72" fmla="*/ 22 w 45"/>
                  <a:gd name="T73" fmla="*/ 135 h 151"/>
                  <a:gd name="T74" fmla="*/ 26 w 45"/>
                  <a:gd name="T75" fmla="*/ 133 h 151"/>
                  <a:gd name="T76" fmla="*/ 30 w 45"/>
                  <a:gd name="T77" fmla="*/ 130 h 151"/>
                  <a:gd name="T78" fmla="*/ 32 w 45"/>
                  <a:gd name="T79" fmla="*/ 122 h 151"/>
                  <a:gd name="T80" fmla="*/ 35 w 45"/>
                  <a:gd name="T81" fmla="*/ 106 h 151"/>
                  <a:gd name="T82" fmla="*/ 36 w 45"/>
                  <a:gd name="T83" fmla="*/ 77 h 151"/>
                  <a:gd name="T84" fmla="*/ 35 w 45"/>
                  <a:gd name="T85" fmla="*/ 48 h 151"/>
                  <a:gd name="T86" fmla="*/ 32 w 45"/>
                  <a:gd name="T87" fmla="*/ 29 h 151"/>
                  <a:gd name="T88" fmla="*/ 30 w 45"/>
                  <a:gd name="T89" fmla="*/ 24 h 151"/>
                  <a:gd name="T90" fmla="*/ 26 w 45"/>
                  <a:gd name="T91" fmla="*/ 19 h 151"/>
                  <a:gd name="T92" fmla="*/ 22 w 45"/>
                  <a:gd name="T93" fmla="*/ 19 h 151"/>
                  <a:gd name="T94" fmla="*/ 19 w 45"/>
                  <a:gd name="T95" fmla="*/ 19 h 151"/>
                  <a:gd name="T96" fmla="*/ 16 w 45"/>
                  <a:gd name="T97" fmla="*/ 22 h 151"/>
                  <a:gd name="T98" fmla="*/ 12 w 45"/>
                  <a:gd name="T99" fmla="*/ 27 h 151"/>
                  <a:gd name="T100" fmla="*/ 10 w 45"/>
                  <a:gd name="T101" fmla="*/ 45 h 151"/>
                  <a:gd name="T102" fmla="*/ 9 w 45"/>
                  <a:gd name="T103" fmla="*/ 77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5" h="151">
                    <a:moveTo>
                      <a:pt x="0" y="77"/>
                    </a:moveTo>
                    <a:lnTo>
                      <a:pt x="0" y="53"/>
                    </a:lnTo>
                    <a:lnTo>
                      <a:pt x="2" y="35"/>
                    </a:lnTo>
                    <a:lnTo>
                      <a:pt x="5" y="24"/>
                    </a:lnTo>
                    <a:lnTo>
                      <a:pt x="7" y="16"/>
                    </a:lnTo>
                    <a:lnTo>
                      <a:pt x="10" y="8"/>
                    </a:lnTo>
                    <a:lnTo>
                      <a:pt x="14" y="6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7" y="3"/>
                    </a:lnTo>
                    <a:lnTo>
                      <a:pt x="32" y="6"/>
                    </a:lnTo>
                    <a:lnTo>
                      <a:pt x="36" y="11"/>
                    </a:lnTo>
                    <a:lnTo>
                      <a:pt x="40" y="19"/>
                    </a:lnTo>
                    <a:lnTo>
                      <a:pt x="42" y="29"/>
                    </a:lnTo>
                    <a:lnTo>
                      <a:pt x="43" y="40"/>
                    </a:lnTo>
                    <a:lnTo>
                      <a:pt x="45" y="51"/>
                    </a:lnTo>
                    <a:lnTo>
                      <a:pt x="45" y="61"/>
                    </a:lnTo>
                    <a:lnTo>
                      <a:pt x="45" y="77"/>
                    </a:lnTo>
                    <a:lnTo>
                      <a:pt x="45" y="101"/>
                    </a:lnTo>
                    <a:lnTo>
                      <a:pt x="42" y="119"/>
                    </a:lnTo>
                    <a:lnTo>
                      <a:pt x="41" y="127"/>
                    </a:lnTo>
                    <a:lnTo>
                      <a:pt x="38" y="138"/>
                    </a:lnTo>
                    <a:lnTo>
                      <a:pt x="35" y="143"/>
                    </a:lnTo>
                    <a:lnTo>
                      <a:pt x="31" y="149"/>
                    </a:lnTo>
                    <a:lnTo>
                      <a:pt x="27" y="151"/>
                    </a:lnTo>
                    <a:lnTo>
                      <a:pt x="22" y="151"/>
                    </a:lnTo>
                    <a:lnTo>
                      <a:pt x="16" y="149"/>
                    </a:lnTo>
                    <a:lnTo>
                      <a:pt x="11" y="146"/>
                    </a:lnTo>
                    <a:lnTo>
                      <a:pt x="6" y="138"/>
                    </a:lnTo>
                    <a:lnTo>
                      <a:pt x="1" y="112"/>
                    </a:lnTo>
                    <a:lnTo>
                      <a:pt x="0" y="77"/>
                    </a:lnTo>
                    <a:close/>
                    <a:moveTo>
                      <a:pt x="9" y="77"/>
                    </a:moveTo>
                    <a:lnTo>
                      <a:pt x="10" y="106"/>
                    </a:lnTo>
                    <a:lnTo>
                      <a:pt x="12" y="122"/>
                    </a:lnTo>
                    <a:lnTo>
                      <a:pt x="16" y="130"/>
                    </a:lnTo>
                    <a:lnTo>
                      <a:pt x="19" y="133"/>
                    </a:lnTo>
                    <a:lnTo>
                      <a:pt x="22" y="135"/>
                    </a:lnTo>
                    <a:lnTo>
                      <a:pt x="26" y="133"/>
                    </a:lnTo>
                    <a:lnTo>
                      <a:pt x="30" y="130"/>
                    </a:lnTo>
                    <a:lnTo>
                      <a:pt x="32" y="122"/>
                    </a:lnTo>
                    <a:lnTo>
                      <a:pt x="35" y="106"/>
                    </a:lnTo>
                    <a:lnTo>
                      <a:pt x="36" y="77"/>
                    </a:lnTo>
                    <a:lnTo>
                      <a:pt x="35" y="48"/>
                    </a:lnTo>
                    <a:lnTo>
                      <a:pt x="32" y="29"/>
                    </a:lnTo>
                    <a:lnTo>
                      <a:pt x="30" y="24"/>
                    </a:lnTo>
                    <a:lnTo>
                      <a:pt x="26" y="19"/>
                    </a:lnTo>
                    <a:lnTo>
                      <a:pt x="22" y="19"/>
                    </a:lnTo>
                    <a:lnTo>
                      <a:pt x="19" y="19"/>
                    </a:lnTo>
                    <a:lnTo>
                      <a:pt x="16" y="22"/>
                    </a:lnTo>
                    <a:lnTo>
                      <a:pt x="12" y="27"/>
                    </a:lnTo>
                    <a:lnTo>
                      <a:pt x="10" y="45"/>
                    </a:lnTo>
                    <a:lnTo>
                      <a:pt x="9" y="7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64" name="Freeform 616"/>
              <p:cNvSpPr>
                <a:spLocks/>
              </p:cNvSpPr>
              <p:nvPr/>
            </p:nvSpPr>
            <p:spPr bwMode="auto">
              <a:xfrm>
                <a:off x="4051" y="3518"/>
                <a:ext cx="46" cy="98"/>
              </a:xfrm>
              <a:custGeom>
                <a:avLst/>
                <a:gdLst>
                  <a:gd name="T0" fmla="*/ 18 w 46"/>
                  <a:gd name="T1" fmla="*/ 98 h 98"/>
                  <a:gd name="T2" fmla="*/ 18 w 46"/>
                  <a:gd name="T3" fmla="*/ 58 h 98"/>
                  <a:gd name="T4" fmla="*/ 0 w 46"/>
                  <a:gd name="T5" fmla="*/ 58 h 98"/>
                  <a:gd name="T6" fmla="*/ 0 w 46"/>
                  <a:gd name="T7" fmla="*/ 40 h 98"/>
                  <a:gd name="T8" fmla="*/ 18 w 46"/>
                  <a:gd name="T9" fmla="*/ 40 h 98"/>
                  <a:gd name="T10" fmla="*/ 18 w 46"/>
                  <a:gd name="T11" fmla="*/ 0 h 98"/>
                  <a:gd name="T12" fmla="*/ 27 w 46"/>
                  <a:gd name="T13" fmla="*/ 0 h 98"/>
                  <a:gd name="T14" fmla="*/ 27 w 46"/>
                  <a:gd name="T15" fmla="*/ 40 h 98"/>
                  <a:gd name="T16" fmla="*/ 46 w 46"/>
                  <a:gd name="T17" fmla="*/ 40 h 98"/>
                  <a:gd name="T18" fmla="*/ 46 w 46"/>
                  <a:gd name="T19" fmla="*/ 58 h 98"/>
                  <a:gd name="T20" fmla="*/ 27 w 46"/>
                  <a:gd name="T21" fmla="*/ 58 h 98"/>
                  <a:gd name="T22" fmla="*/ 27 w 46"/>
                  <a:gd name="T23" fmla="*/ 98 h 98"/>
                  <a:gd name="T24" fmla="*/ 18 w 46"/>
                  <a:gd name="T25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6" h="98">
                    <a:moveTo>
                      <a:pt x="18" y="98"/>
                    </a:moveTo>
                    <a:lnTo>
                      <a:pt x="18" y="58"/>
                    </a:lnTo>
                    <a:lnTo>
                      <a:pt x="0" y="58"/>
                    </a:lnTo>
                    <a:lnTo>
                      <a:pt x="0" y="40"/>
                    </a:lnTo>
                    <a:lnTo>
                      <a:pt x="18" y="40"/>
                    </a:lnTo>
                    <a:lnTo>
                      <a:pt x="18" y="0"/>
                    </a:lnTo>
                    <a:lnTo>
                      <a:pt x="27" y="0"/>
                    </a:lnTo>
                    <a:lnTo>
                      <a:pt x="27" y="40"/>
                    </a:lnTo>
                    <a:lnTo>
                      <a:pt x="46" y="40"/>
                    </a:lnTo>
                    <a:lnTo>
                      <a:pt x="46" y="58"/>
                    </a:lnTo>
                    <a:lnTo>
                      <a:pt x="27" y="58"/>
                    </a:lnTo>
                    <a:lnTo>
                      <a:pt x="27" y="98"/>
                    </a:lnTo>
                    <a:lnTo>
                      <a:pt x="18" y="9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65" name="Freeform 617"/>
              <p:cNvSpPr>
                <a:spLocks noEditPoints="1"/>
              </p:cNvSpPr>
              <p:nvPr/>
            </p:nvSpPr>
            <p:spPr bwMode="auto">
              <a:xfrm>
                <a:off x="4105" y="3491"/>
                <a:ext cx="46" cy="151"/>
              </a:xfrm>
              <a:custGeom>
                <a:avLst/>
                <a:gdLst>
                  <a:gd name="T0" fmla="*/ 0 w 46"/>
                  <a:gd name="T1" fmla="*/ 77 h 151"/>
                  <a:gd name="T2" fmla="*/ 2 w 46"/>
                  <a:gd name="T3" fmla="*/ 53 h 151"/>
                  <a:gd name="T4" fmla="*/ 3 w 46"/>
                  <a:gd name="T5" fmla="*/ 35 h 151"/>
                  <a:gd name="T6" fmla="*/ 5 w 46"/>
                  <a:gd name="T7" fmla="*/ 24 h 151"/>
                  <a:gd name="T8" fmla="*/ 8 w 46"/>
                  <a:gd name="T9" fmla="*/ 16 h 151"/>
                  <a:gd name="T10" fmla="*/ 10 w 46"/>
                  <a:gd name="T11" fmla="*/ 8 h 151"/>
                  <a:gd name="T12" fmla="*/ 14 w 46"/>
                  <a:gd name="T13" fmla="*/ 6 h 151"/>
                  <a:gd name="T14" fmla="*/ 19 w 46"/>
                  <a:gd name="T15" fmla="*/ 0 h 151"/>
                  <a:gd name="T16" fmla="*/ 24 w 46"/>
                  <a:gd name="T17" fmla="*/ 0 h 151"/>
                  <a:gd name="T18" fmla="*/ 29 w 46"/>
                  <a:gd name="T19" fmla="*/ 3 h 151"/>
                  <a:gd name="T20" fmla="*/ 34 w 46"/>
                  <a:gd name="T21" fmla="*/ 6 h 151"/>
                  <a:gd name="T22" fmla="*/ 38 w 46"/>
                  <a:gd name="T23" fmla="*/ 11 h 151"/>
                  <a:gd name="T24" fmla="*/ 40 w 46"/>
                  <a:gd name="T25" fmla="*/ 19 h 151"/>
                  <a:gd name="T26" fmla="*/ 43 w 46"/>
                  <a:gd name="T27" fmla="*/ 30 h 151"/>
                  <a:gd name="T28" fmla="*/ 45 w 46"/>
                  <a:gd name="T29" fmla="*/ 40 h 151"/>
                  <a:gd name="T30" fmla="*/ 45 w 46"/>
                  <a:gd name="T31" fmla="*/ 51 h 151"/>
                  <a:gd name="T32" fmla="*/ 46 w 46"/>
                  <a:gd name="T33" fmla="*/ 61 h 151"/>
                  <a:gd name="T34" fmla="*/ 46 w 46"/>
                  <a:gd name="T35" fmla="*/ 77 h 151"/>
                  <a:gd name="T36" fmla="*/ 45 w 46"/>
                  <a:gd name="T37" fmla="*/ 101 h 151"/>
                  <a:gd name="T38" fmla="*/ 44 w 46"/>
                  <a:gd name="T39" fmla="*/ 120 h 151"/>
                  <a:gd name="T40" fmla="*/ 41 w 46"/>
                  <a:gd name="T41" fmla="*/ 128 h 151"/>
                  <a:gd name="T42" fmla="*/ 39 w 46"/>
                  <a:gd name="T43" fmla="*/ 138 h 151"/>
                  <a:gd name="T44" fmla="*/ 36 w 46"/>
                  <a:gd name="T45" fmla="*/ 143 h 151"/>
                  <a:gd name="T46" fmla="*/ 33 w 46"/>
                  <a:gd name="T47" fmla="*/ 149 h 151"/>
                  <a:gd name="T48" fmla="*/ 28 w 46"/>
                  <a:gd name="T49" fmla="*/ 151 h 151"/>
                  <a:gd name="T50" fmla="*/ 24 w 46"/>
                  <a:gd name="T51" fmla="*/ 151 h 151"/>
                  <a:gd name="T52" fmla="*/ 18 w 46"/>
                  <a:gd name="T53" fmla="*/ 149 h 151"/>
                  <a:gd name="T54" fmla="*/ 12 w 46"/>
                  <a:gd name="T55" fmla="*/ 146 h 151"/>
                  <a:gd name="T56" fmla="*/ 8 w 46"/>
                  <a:gd name="T57" fmla="*/ 138 h 151"/>
                  <a:gd name="T58" fmla="*/ 3 w 46"/>
                  <a:gd name="T59" fmla="*/ 112 h 151"/>
                  <a:gd name="T60" fmla="*/ 0 w 46"/>
                  <a:gd name="T61" fmla="*/ 77 h 151"/>
                  <a:gd name="T62" fmla="*/ 10 w 46"/>
                  <a:gd name="T63" fmla="*/ 77 h 151"/>
                  <a:gd name="T64" fmla="*/ 10 w 46"/>
                  <a:gd name="T65" fmla="*/ 106 h 151"/>
                  <a:gd name="T66" fmla="*/ 14 w 46"/>
                  <a:gd name="T67" fmla="*/ 122 h 151"/>
                  <a:gd name="T68" fmla="*/ 17 w 46"/>
                  <a:gd name="T69" fmla="*/ 130 h 151"/>
                  <a:gd name="T70" fmla="*/ 20 w 46"/>
                  <a:gd name="T71" fmla="*/ 133 h 151"/>
                  <a:gd name="T72" fmla="*/ 24 w 46"/>
                  <a:gd name="T73" fmla="*/ 135 h 151"/>
                  <a:gd name="T74" fmla="*/ 28 w 46"/>
                  <a:gd name="T75" fmla="*/ 133 h 151"/>
                  <a:gd name="T76" fmla="*/ 30 w 46"/>
                  <a:gd name="T77" fmla="*/ 130 h 151"/>
                  <a:gd name="T78" fmla="*/ 33 w 46"/>
                  <a:gd name="T79" fmla="*/ 122 h 151"/>
                  <a:gd name="T80" fmla="*/ 36 w 46"/>
                  <a:gd name="T81" fmla="*/ 106 h 151"/>
                  <a:gd name="T82" fmla="*/ 38 w 46"/>
                  <a:gd name="T83" fmla="*/ 77 h 151"/>
                  <a:gd name="T84" fmla="*/ 36 w 46"/>
                  <a:gd name="T85" fmla="*/ 48 h 151"/>
                  <a:gd name="T86" fmla="*/ 33 w 46"/>
                  <a:gd name="T87" fmla="*/ 30 h 151"/>
                  <a:gd name="T88" fmla="*/ 30 w 46"/>
                  <a:gd name="T89" fmla="*/ 24 h 151"/>
                  <a:gd name="T90" fmla="*/ 28 w 46"/>
                  <a:gd name="T91" fmla="*/ 19 h 151"/>
                  <a:gd name="T92" fmla="*/ 24 w 46"/>
                  <a:gd name="T93" fmla="*/ 19 h 151"/>
                  <a:gd name="T94" fmla="*/ 20 w 46"/>
                  <a:gd name="T95" fmla="*/ 19 h 151"/>
                  <a:gd name="T96" fmla="*/ 17 w 46"/>
                  <a:gd name="T97" fmla="*/ 22 h 151"/>
                  <a:gd name="T98" fmla="*/ 14 w 46"/>
                  <a:gd name="T99" fmla="*/ 27 h 151"/>
                  <a:gd name="T100" fmla="*/ 10 w 46"/>
                  <a:gd name="T101" fmla="*/ 45 h 151"/>
                  <a:gd name="T102" fmla="*/ 10 w 46"/>
                  <a:gd name="T103" fmla="*/ 77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6" h="151">
                    <a:moveTo>
                      <a:pt x="0" y="77"/>
                    </a:moveTo>
                    <a:lnTo>
                      <a:pt x="2" y="53"/>
                    </a:lnTo>
                    <a:lnTo>
                      <a:pt x="3" y="35"/>
                    </a:lnTo>
                    <a:lnTo>
                      <a:pt x="5" y="24"/>
                    </a:lnTo>
                    <a:lnTo>
                      <a:pt x="8" y="16"/>
                    </a:lnTo>
                    <a:lnTo>
                      <a:pt x="10" y="8"/>
                    </a:lnTo>
                    <a:lnTo>
                      <a:pt x="14" y="6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3"/>
                    </a:lnTo>
                    <a:lnTo>
                      <a:pt x="34" y="6"/>
                    </a:lnTo>
                    <a:lnTo>
                      <a:pt x="38" y="11"/>
                    </a:lnTo>
                    <a:lnTo>
                      <a:pt x="40" y="19"/>
                    </a:lnTo>
                    <a:lnTo>
                      <a:pt x="43" y="30"/>
                    </a:lnTo>
                    <a:lnTo>
                      <a:pt x="45" y="40"/>
                    </a:lnTo>
                    <a:lnTo>
                      <a:pt x="45" y="51"/>
                    </a:lnTo>
                    <a:lnTo>
                      <a:pt x="46" y="61"/>
                    </a:lnTo>
                    <a:lnTo>
                      <a:pt x="46" y="77"/>
                    </a:lnTo>
                    <a:lnTo>
                      <a:pt x="45" y="101"/>
                    </a:lnTo>
                    <a:lnTo>
                      <a:pt x="44" y="120"/>
                    </a:lnTo>
                    <a:lnTo>
                      <a:pt x="41" y="128"/>
                    </a:lnTo>
                    <a:lnTo>
                      <a:pt x="39" y="138"/>
                    </a:lnTo>
                    <a:lnTo>
                      <a:pt x="36" y="143"/>
                    </a:lnTo>
                    <a:lnTo>
                      <a:pt x="33" y="149"/>
                    </a:lnTo>
                    <a:lnTo>
                      <a:pt x="28" y="151"/>
                    </a:lnTo>
                    <a:lnTo>
                      <a:pt x="24" y="151"/>
                    </a:lnTo>
                    <a:lnTo>
                      <a:pt x="18" y="149"/>
                    </a:lnTo>
                    <a:lnTo>
                      <a:pt x="12" y="146"/>
                    </a:lnTo>
                    <a:lnTo>
                      <a:pt x="8" y="138"/>
                    </a:lnTo>
                    <a:lnTo>
                      <a:pt x="3" y="112"/>
                    </a:lnTo>
                    <a:lnTo>
                      <a:pt x="0" y="77"/>
                    </a:lnTo>
                    <a:close/>
                    <a:moveTo>
                      <a:pt x="10" y="77"/>
                    </a:moveTo>
                    <a:lnTo>
                      <a:pt x="10" y="106"/>
                    </a:lnTo>
                    <a:lnTo>
                      <a:pt x="14" y="122"/>
                    </a:lnTo>
                    <a:lnTo>
                      <a:pt x="17" y="130"/>
                    </a:lnTo>
                    <a:lnTo>
                      <a:pt x="20" y="133"/>
                    </a:lnTo>
                    <a:lnTo>
                      <a:pt x="24" y="135"/>
                    </a:lnTo>
                    <a:lnTo>
                      <a:pt x="28" y="133"/>
                    </a:lnTo>
                    <a:lnTo>
                      <a:pt x="30" y="130"/>
                    </a:lnTo>
                    <a:lnTo>
                      <a:pt x="33" y="122"/>
                    </a:lnTo>
                    <a:lnTo>
                      <a:pt x="36" y="106"/>
                    </a:lnTo>
                    <a:lnTo>
                      <a:pt x="38" y="77"/>
                    </a:lnTo>
                    <a:lnTo>
                      <a:pt x="36" y="48"/>
                    </a:lnTo>
                    <a:lnTo>
                      <a:pt x="33" y="30"/>
                    </a:lnTo>
                    <a:lnTo>
                      <a:pt x="30" y="24"/>
                    </a:lnTo>
                    <a:lnTo>
                      <a:pt x="28" y="19"/>
                    </a:lnTo>
                    <a:lnTo>
                      <a:pt x="24" y="19"/>
                    </a:lnTo>
                    <a:lnTo>
                      <a:pt x="20" y="19"/>
                    </a:lnTo>
                    <a:lnTo>
                      <a:pt x="17" y="22"/>
                    </a:lnTo>
                    <a:lnTo>
                      <a:pt x="14" y="27"/>
                    </a:lnTo>
                    <a:lnTo>
                      <a:pt x="10" y="45"/>
                    </a:lnTo>
                    <a:lnTo>
                      <a:pt x="10" y="7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66" name="Rectangle 618"/>
              <p:cNvSpPr>
                <a:spLocks noChangeArrowheads="1"/>
              </p:cNvSpPr>
              <p:nvPr/>
            </p:nvSpPr>
            <p:spPr bwMode="auto">
              <a:xfrm>
                <a:off x="4164" y="3621"/>
                <a:ext cx="10" cy="19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67" name="Freeform 619"/>
              <p:cNvSpPr>
                <a:spLocks noEditPoints="1"/>
              </p:cNvSpPr>
              <p:nvPr/>
            </p:nvSpPr>
            <p:spPr bwMode="auto">
              <a:xfrm>
                <a:off x="4186" y="3491"/>
                <a:ext cx="46" cy="151"/>
              </a:xfrm>
              <a:custGeom>
                <a:avLst/>
                <a:gdLst>
                  <a:gd name="T0" fmla="*/ 0 w 46"/>
                  <a:gd name="T1" fmla="*/ 77 h 151"/>
                  <a:gd name="T2" fmla="*/ 1 w 46"/>
                  <a:gd name="T3" fmla="*/ 53 h 151"/>
                  <a:gd name="T4" fmla="*/ 3 w 46"/>
                  <a:gd name="T5" fmla="*/ 35 h 151"/>
                  <a:gd name="T6" fmla="*/ 5 w 46"/>
                  <a:gd name="T7" fmla="*/ 24 h 151"/>
                  <a:gd name="T8" fmla="*/ 8 w 46"/>
                  <a:gd name="T9" fmla="*/ 16 h 151"/>
                  <a:gd name="T10" fmla="*/ 10 w 46"/>
                  <a:gd name="T11" fmla="*/ 8 h 151"/>
                  <a:gd name="T12" fmla="*/ 14 w 46"/>
                  <a:gd name="T13" fmla="*/ 6 h 151"/>
                  <a:gd name="T14" fmla="*/ 19 w 46"/>
                  <a:gd name="T15" fmla="*/ 0 h 151"/>
                  <a:gd name="T16" fmla="*/ 24 w 46"/>
                  <a:gd name="T17" fmla="*/ 0 h 151"/>
                  <a:gd name="T18" fmla="*/ 29 w 46"/>
                  <a:gd name="T19" fmla="*/ 3 h 151"/>
                  <a:gd name="T20" fmla="*/ 34 w 46"/>
                  <a:gd name="T21" fmla="*/ 6 h 151"/>
                  <a:gd name="T22" fmla="*/ 37 w 46"/>
                  <a:gd name="T23" fmla="*/ 11 h 151"/>
                  <a:gd name="T24" fmla="*/ 40 w 46"/>
                  <a:gd name="T25" fmla="*/ 19 h 151"/>
                  <a:gd name="T26" fmla="*/ 42 w 46"/>
                  <a:gd name="T27" fmla="*/ 30 h 151"/>
                  <a:gd name="T28" fmla="*/ 45 w 46"/>
                  <a:gd name="T29" fmla="*/ 40 h 151"/>
                  <a:gd name="T30" fmla="*/ 45 w 46"/>
                  <a:gd name="T31" fmla="*/ 51 h 151"/>
                  <a:gd name="T32" fmla="*/ 46 w 46"/>
                  <a:gd name="T33" fmla="*/ 61 h 151"/>
                  <a:gd name="T34" fmla="*/ 46 w 46"/>
                  <a:gd name="T35" fmla="*/ 77 h 151"/>
                  <a:gd name="T36" fmla="*/ 45 w 46"/>
                  <a:gd name="T37" fmla="*/ 101 h 151"/>
                  <a:gd name="T38" fmla="*/ 44 w 46"/>
                  <a:gd name="T39" fmla="*/ 120 h 151"/>
                  <a:gd name="T40" fmla="*/ 41 w 46"/>
                  <a:gd name="T41" fmla="*/ 128 h 151"/>
                  <a:gd name="T42" fmla="*/ 39 w 46"/>
                  <a:gd name="T43" fmla="*/ 138 h 151"/>
                  <a:gd name="T44" fmla="*/ 36 w 46"/>
                  <a:gd name="T45" fmla="*/ 143 h 151"/>
                  <a:gd name="T46" fmla="*/ 32 w 46"/>
                  <a:gd name="T47" fmla="*/ 149 h 151"/>
                  <a:gd name="T48" fmla="*/ 27 w 46"/>
                  <a:gd name="T49" fmla="*/ 151 h 151"/>
                  <a:gd name="T50" fmla="*/ 24 w 46"/>
                  <a:gd name="T51" fmla="*/ 151 h 151"/>
                  <a:gd name="T52" fmla="*/ 18 w 46"/>
                  <a:gd name="T53" fmla="*/ 149 h 151"/>
                  <a:gd name="T54" fmla="*/ 11 w 46"/>
                  <a:gd name="T55" fmla="*/ 146 h 151"/>
                  <a:gd name="T56" fmla="*/ 8 w 46"/>
                  <a:gd name="T57" fmla="*/ 138 h 151"/>
                  <a:gd name="T58" fmla="*/ 3 w 46"/>
                  <a:gd name="T59" fmla="*/ 112 h 151"/>
                  <a:gd name="T60" fmla="*/ 0 w 46"/>
                  <a:gd name="T61" fmla="*/ 77 h 151"/>
                  <a:gd name="T62" fmla="*/ 10 w 46"/>
                  <a:gd name="T63" fmla="*/ 77 h 151"/>
                  <a:gd name="T64" fmla="*/ 10 w 46"/>
                  <a:gd name="T65" fmla="*/ 106 h 151"/>
                  <a:gd name="T66" fmla="*/ 14 w 46"/>
                  <a:gd name="T67" fmla="*/ 122 h 151"/>
                  <a:gd name="T68" fmla="*/ 16 w 46"/>
                  <a:gd name="T69" fmla="*/ 130 h 151"/>
                  <a:gd name="T70" fmla="*/ 20 w 46"/>
                  <a:gd name="T71" fmla="*/ 133 h 151"/>
                  <a:gd name="T72" fmla="*/ 24 w 46"/>
                  <a:gd name="T73" fmla="*/ 135 h 151"/>
                  <a:gd name="T74" fmla="*/ 27 w 46"/>
                  <a:gd name="T75" fmla="*/ 133 h 151"/>
                  <a:gd name="T76" fmla="*/ 30 w 46"/>
                  <a:gd name="T77" fmla="*/ 130 h 151"/>
                  <a:gd name="T78" fmla="*/ 32 w 46"/>
                  <a:gd name="T79" fmla="*/ 122 h 151"/>
                  <a:gd name="T80" fmla="*/ 36 w 46"/>
                  <a:gd name="T81" fmla="*/ 106 h 151"/>
                  <a:gd name="T82" fmla="*/ 37 w 46"/>
                  <a:gd name="T83" fmla="*/ 77 h 151"/>
                  <a:gd name="T84" fmla="*/ 36 w 46"/>
                  <a:gd name="T85" fmla="*/ 48 h 151"/>
                  <a:gd name="T86" fmla="*/ 32 w 46"/>
                  <a:gd name="T87" fmla="*/ 30 h 151"/>
                  <a:gd name="T88" fmla="*/ 30 w 46"/>
                  <a:gd name="T89" fmla="*/ 24 h 151"/>
                  <a:gd name="T90" fmla="*/ 27 w 46"/>
                  <a:gd name="T91" fmla="*/ 19 h 151"/>
                  <a:gd name="T92" fmla="*/ 24 w 46"/>
                  <a:gd name="T93" fmla="*/ 19 h 151"/>
                  <a:gd name="T94" fmla="*/ 20 w 46"/>
                  <a:gd name="T95" fmla="*/ 19 h 151"/>
                  <a:gd name="T96" fmla="*/ 16 w 46"/>
                  <a:gd name="T97" fmla="*/ 22 h 151"/>
                  <a:gd name="T98" fmla="*/ 14 w 46"/>
                  <a:gd name="T99" fmla="*/ 27 h 151"/>
                  <a:gd name="T100" fmla="*/ 10 w 46"/>
                  <a:gd name="T101" fmla="*/ 45 h 151"/>
                  <a:gd name="T102" fmla="*/ 10 w 46"/>
                  <a:gd name="T103" fmla="*/ 77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6" h="151">
                    <a:moveTo>
                      <a:pt x="0" y="77"/>
                    </a:moveTo>
                    <a:lnTo>
                      <a:pt x="1" y="53"/>
                    </a:lnTo>
                    <a:lnTo>
                      <a:pt x="3" y="35"/>
                    </a:lnTo>
                    <a:lnTo>
                      <a:pt x="5" y="24"/>
                    </a:lnTo>
                    <a:lnTo>
                      <a:pt x="8" y="16"/>
                    </a:lnTo>
                    <a:lnTo>
                      <a:pt x="10" y="8"/>
                    </a:lnTo>
                    <a:lnTo>
                      <a:pt x="14" y="6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3"/>
                    </a:lnTo>
                    <a:lnTo>
                      <a:pt x="34" y="6"/>
                    </a:lnTo>
                    <a:lnTo>
                      <a:pt x="37" y="11"/>
                    </a:lnTo>
                    <a:lnTo>
                      <a:pt x="40" y="19"/>
                    </a:lnTo>
                    <a:lnTo>
                      <a:pt x="42" y="30"/>
                    </a:lnTo>
                    <a:lnTo>
                      <a:pt x="45" y="40"/>
                    </a:lnTo>
                    <a:lnTo>
                      <a:pt x="45" y="51"/>
                    </a:lnTo>
                    <a:lnTo>
                      <a:pt x="46" y="61"/>
                    </a:lnTo>
                    <a:lnTo>
                      <a:pt x="46" y="77"/>
                    </a:lnTo>
                    <a:lnTo>
                      <a:pt x="45" y="101"/>
                    </a:lnTo>
                    <a:lnTo>
                      <a:pt x="44" y="120"/>
                    </a:lnTo>
                    <a:lnTo>
                      <a:pt x="41" y="128"/>
                    </a:lnTo>
                    <a:lnTo>
                      <a:pt x="39" y="138"/>
                    </a:lnTo>
                    <a:lnTo>
                      <a:pt x="36" y="143"/>
                    </a:lnTo>
                    <a:lnTo>
                      <a:pt x="32" y="149"/>
                    </a:lnTo>
                    <a:lnTo>
                      <a:pt x="27" y="151"/>
                    </a:lnTo>
                    <a:lnTo>
                      <a:pt x="24" y="151"/>
                    </a:lnTo>
                    <a:lnTo>
                      <a:pt x="18" y="149"/>
                    </a:lnTo>
                    <a:lnTo>
                      <a:pt x="11" y="146"/>
                    </a:lnTo>
                    <a:lnTo>
                      <a:pt x="8" y="138"/>
                    </a:lnTo>
                    <a:lnTo>
                      <a:pt x="3" y="112"/>
                    </a:lnTo>
                    <a:lnTo>
                      <a:pt x="0" y="77"/>
                    </a:lnTo>
                    <a:close/>
                    <a:moveTo>
                      <a:pt x="10" y="77"/>
                    </a:moveTo>
                    <a:lnTo>
                      <a:pt x="10" y="106"/>
                    </a:lnTo>
                    <a:lnTo>
                      <a:pt x="14" y="122"/>
                    </a:lnTo>
                    <a:lnTo>
                      <a:pt x="16" y="130"/>
                    </a:lnTo>
                    <a:lnTo>
                      <a:pt x="20" y="133"/>
                    </a:lnTo>
                    <a:lnTo>
                      <a:pt x="24" y="135"/>
                    </a:lnTo>
                    <a:lnTo>
                      <a:pt x="27" y="133"/>
                    </a:lnTo>
                    <a:lnTo>
                      <a:pt x="30" y="130"/>
                    </a:lnTo>
                    <a:lnTo>
                      <a:pt x="32" y="122"/>
                    </a:lnTo>
                    <a:lnTo>
                      <a:pt x="36" y="106"/>
                    </a:lnTo>
                    <a:lnTo>
                      <a:pt x="37" y="77"/>
                    </a:lnTo>
                    <a:lnTo>
                      <a:pt x="36" y="48"/>
                    </a:lnTo>
                    <a:lnTo>
                      <a:pt x="32" y="30"/>
                    </a:lnTo>
                    <a:lnTo>
                      <a:pt x="30" y="24"/>
                    </a:lnTo>
                    <a:lnTo>
                      <a:pt x="27" y="19"/>
                    </a:lnTo>
                    <a:lnTo>
                      <a:pt x="24" y="19"/>
                    </a:lnTo>
                    <a:lnTo>
                      <a:pt x="20" y="19"/>
                    </a:lnTo>
                    <a:lnTo>
                      <a:pt x="16" y="22"/>
                    </a:lnTo>
                    <a:lnTo>
                      <a:pt x="14" y="27"/>
                    </a:lnTo>
                    <a:lnTo>
                      <a:pt x="10" y="45"/>
                    </a:lnTo>
                    <a:lnTo>
                      <a:pt x="10" y="7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68" name="Freeform 620"/>
              <p:cNvSpPr>
                <a:spLocks/>
              </p:cNvSpPr>
              <p:nvPr/>
            </p:nvSpPr>
            <p:spPr bwMode="auto">
              <a:xfrm>
                <a:off x="4246" y="3491"/>
                <a:ext cx="26" cy="149"/>
              </a:xfrm>
              <a:custGeom>
                <a:avLst/>
                <a:gdLst>
                  <a:gd name="T0" fmla="*/ 26 w 26"/>
                  <a:gd name="T1" fmla="*/ 149 h 149"/>
                  <a:gd name="T2" fmla="*/ 16 w 26"/>
                  <a:gd name="T3" fmla="*/ 149 h 149"/>
                  <a:gd name="T4" fmla="*/ 16 w 26"/>
                  <a:gd name="T5" fmla="*/ 35 h 149"/>
                  <a:gd name="T6" fmla="*/ 13 w 26"/>
                  <a:gd name="T7" fmla="*/ 40 h 149"/>
                  <a:gd name="T8" fmla="*/ 8 w 26"/>
                  <a:gd name="T9" fmla="*/ 45 h 149"/>
                  <a:gd name="T10" fmla="*/ 3 w 26"/>
                  <a:gd name="T11" fmla="*/ 51 h 149"/>
                  <a:gd name="T12" fmla="*/ 0 w 26"/>
                  <a:gd name="T13" fmla="*/ 56 h 149"/>
                  <a:gd name="T14" fmla="*/ 0 w 26"/>
                  <a:gd name="T15" fmla="*/ 38 h 149"/>
                  <a:gd name="T16" fmla="*/ 6 w 26"/>
                  <a:gd name="T17" fmla="*/ 30 h 149"/>
                  <a:gd name="T18" fmla="*/ 12 w 26"/>
                  <a:gd name="T19" fmla="*/ 22 h 149"/>
                  <a:gd name="T20" fmla="*/ 17 w 26"/>
                  <a:gd name="T21" fmla="*/ 11 h 149"/>
                  <a:gd name="T22" fmla="*/ 20 w 26"/>
                  <a:gd name="T23" fmla="*/ 0 h 149"/>
                  <a:gd name="T24" fmla="*/ 26 w 26"/>
                  <a:gd name="T25" fmla="*/ 0 h 149"/>
                  <a:gd name="T26" fmla="*/ 26 w 26"/>
                  <a:gd name="T27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149">
                    <a:moveTo>
                      <a:pt x="26" y="149"/>
                    </a:moveTo>
                    <a:lnTo>
                      <a:pt x="16" y="149"/>
                    </a:lnTo>
                    <a:lnTo>
                      <a:pt x="16" y="35"/>
                    </a:lnTo>
                    <a:lnTo>
                      <a:pt x="13" y="40"/>
                    </a:lnTo>
                    <a:lnTo>
                      <a:pt x="8" y="45"/>
                    </a:lnTo>
                    <a:lnTo>
                      <a:pt x="3" y="51"/>
                    </a:lnTo>
                    <a:lnTo>
                      <a:pt x="0" y="56"/>
                    </a:lnTo>
                    <a:lnTo>
                      <a:pt x="0" y="38"/>
                    </a:lnTo>
                    <a:lnTo>
                      <a:pt x="6" y="30"/>
                    </a:lnTo>
                    <a:lnTo>
                      <a:pt x="12" y="22"/>
                    </a:lnTo>
                    <a:lnTo>
                      <a:pt x="17" y="11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26" y="14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69" name="Freeform 621"/>
              <p:cNvSpPr>
                <a:spLocks/>
              </p:cNvSpPr>
              <p:nvPr/>
            </p:nvSpPr>
            <p:spPr bwMode="auto">
              <a:xfrm>
                <a:off x="4293" y="3491"/>
                <a:ext cx="46" cy="151"/>
              </a:xfrm>
              <a:custGeom>
                <a:avLst/>
                <a:gdLst>
                  <a:gd name="T0" fmla="*/ 10 w 46"/>
                  <a:gd name="T1" fmla="*/ 109 h 151"/>
                  <a:gd name="T2" fmla="*/ 12 w 46"/>
                  <a:gd name="T3" fmla="*/ 122 h 151"/>
                  <a:gd name="T4" fmla="*/ 16 w 46"/>
                  <a:gd name="T5" fmla="*/ 133 h 151"/>
                  <a:gd name="T6" fmla="*/ 22 w 46"/>
                  <a:gd name="T7" fmla="*/ 135 h 151"/>
                  <a:gd name="T8" fmla="*/ 30 w 46"/>
                  <a:gd name="T9" fmla="*/ 130 h 151"/>
                  <a:gd name="T10" fmla="*/ 35 w 46"/>
                  <a:gd name="T11" fmla="*/ 120 h 151"/>
                  <a:gd name="T12" fmla="*/ 37 w 46"/>
                  <a:gd name="T13" fmla="*/ 104 h 151"/>
                  <a:gd name="T14" fmla="*/ 35 w 46"/>
                  <a:gd name="T15" fmla="*/ 90 h 151"/>
                  <a:gd name="T16" fmla="*/ 30 w 46"/>
                  <a:gd name="T17" fmla="*/ 80 h 151"/>
                  <a:gd name="T18" fmla="*/ 24 w 46"/>
                  <a:gd name="T19" fmla="*/ 77 h 151"/>
                  <a:gd name="T20" fmla="*/ 17 w 46"/>
                  <a:gd name="T21" fmla="*/ 77 h 151"/>
                  <a:gd name="T22" fmla="*/ 20 w 46"/>
                  <a:gd name="T23" fmla="*/ 61 h 151"/>
                  <a:gd name="T24" fmla="*/ 25 w 46"/>
                  <a:gd name="T25" fmla="*/ 59 h 151"/>
                  <a:gd name="T26" fmla="*/ 31 w 46"/>
                  <a:gd name="T27" fmla="*/ 51 h 151"/>
                  <a:gd name="T28" fmla="*/ 32 w 46"/>
                  <a:gd name="T29" fmla="*/ 40 h 151"/>
                  <a:gd name="T30" fmla="*/ 30 w 46"/>
                  <a:gd name="T31" fmla="*/ 24 h 151"/>
                  <a:gd name="T32" fmla="*/ 22 w 46"/>
                  <a:gd name="T33" fmla="*/ 19 h 151"/>
                  <a:gd name="T34" fmla="*/ 15 w 46"/>
                  <a:gd name="T35" fmla="*/ 24 h 151"/>
                  <a:gd name="T36" fmla="*/ 11 w 46"/>
                  <a:gd name="T37" fmla="*/ 43 h 151"/>
                  <a:gd name="T38" fmla="*/ 2 w 46"/>
                  <a:gd name="T39" fmla="*/ 27 h 151"/>
                  <a:gd name="T40" fmla="*/ 9 w 46"/>
                  <a:gd name="T41" fmla="*/ 11 h 151"/>
                  <a:gd name="T42" fmla="*/ 17 w 46"/>
                  <a:gd name="T43" fmla="*/ 3 h 151"/>
                  <a:gd name="T44" fmla="*/ 27 w 46"/>
                  <a:gd name="T45" fmla="*/ 3 h 151"/>
                  <a:gd name="T46" fmla="*/ 36 w 46"/>
                  <a:gd name="T47" fmla="*/ 11 h 151"/>
                  <a:gd name="T48" fmla="*/ 41 w 46"/>
                  <a:gd name="T49" fmla="*/ 30 h 151"/>
                  <a:gd name="T50" fmla="*/ 41 w 46"/>
                  <a:gd name="T51" fmla="*/ 48 h 151"/>
                  <a:gd name="T52" fmla="*/ 36 w 46"/>
                  <a:gd name="T53" fmla="*/ 61 h 151"/>
                  <a:gd name="T54" fmla="*/ 36 w 46"/>
                  <a:gd name="T55" fmla="*/ 69 h 151"/>
                  <a:gd name="T56" fmla="*/ 42 w 46"/>
                  <a:gd name="T57" fmla="*/ 80 h 151"/>
                  <a:gd name="T58" fmla="*/ 46 w 46"/>
                  <a:gd name="T59" fmla="*/ 96 h 151"/>
                  <a:gd name="T60" fmla="*/ 45 w 46"/>
                  <a:gd name="T61" fmla="*/ 117 h 151"/>
                  <a:gd name="T62" fmla="*/ 40 w 46"/>
                  <a:gd name="T63" fmla="*/ 138 h 151"/>
                  <a:gd name="T64" fmla="*/ 29 w 46"/>
                  <a:gd name="T65" fmla="*/ 149 h 151"/>
                  <a:gd name="T66" fmla="*/ 17 w 46"/>
                  <a:gd name="T67" fmla="*/ 151 h 151"/>
                  <a:gd name="T68" fmla="*/ 7 w 46"/>
                  <a:gd name="T69" fmla="*/ 141 h 151"/>
                  <a:gd name="T70" fmla="*/ 1 w 46"/>
                  <a:gd name="T71" fmla="*/ 122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6" h="151">
                    <a:moveTo>
                      <a:pt x="0" y="112"/>
                    </a:moveTo>
                    <a:lnTo>
                      <a:pt x="10" y="109"/>
                    </a:lnTo>
                    <a:lnTo>
                      <a:pt x="11" y="117"/>
                    </a:lnTo>
                    <a:lnTo>
                      <a:pt x="12" y="122"/>
                    </a:lnTo>
                    <a:lnTo>
                      <a:pt x="14" y="128"/>
                    </a:lnTo>
                    <a:lnTo>
                      <a:pt x="16" y="133"/>
                    </a:lnTo>
                    <a:lnTo>
                      <a:pt x="20" y="133"/>
                    </a:lnTo>
                    <a:lnTo>
                      <a:pt x="22" y="135"/>
                    </a:lnTo>
                    <a:lnTo>
                      <a:pt x="27" y="133"/>
                    </a:lnTo>
                    <a:lnTo>
                      <a:pt x="30" y="130"/>
                    </a:lnTo>
                    <a:lnTo>
                      <a:pt x="33" y="125"/>
                    </a:lnTo>
                    <a:lnTo>
                      <a:pt x="35" y="120"/>
                    </a:lnTo>
                    <a:lnTo>
                      <a:pt x="36" y="112"/>
                    </a:lnTo>
                    <a:lnTo>
                      <a:pt x="37" y="104"/>
                    </a:lnTo>
                    <a:lnTo>
                      <a:pt x="36" y="96"/>
                    </a:lnTo>
                    <a:lnTo>
                      <a:pt x="35" y="90"/>
                    </a:lnTo>
                    <a:lnTo>
                      <a:pt x="33" y="85"/>
                    </a:lnTo>
                    <a:lnTo>
                      <a:pt x="30" y="80"/>
                    </a:lnTo>
                    <a:lnTo>
                      <a:pt x="27" y="77"/>
                    </a:lnTo>
                    <a:lnTo>
                      <a:pt x="24" y="77"/>
                    </a:lnTo>
                    <a:lnTo>
                      <a:pt x="21" y="77"/>
                    </a:lnTo>
                    <a:lnTo>
                      <a:pt x="17" y="77"/>
                    </a:lnTo>
                    <a:lnTo>
                      <a:pt x="19" y="61"/>
                    </a:lnTo>
                    <a:lnTo>
                      <a:pt x="20" y="61"/>
                    </a:lnTo>
                    <a:lnTo>
                      <a:pt x="20" y="61"/>
                    </a:lnTo>
                    <a:lnTo>
                      <a:pt x="25" y="59"/>
                    </a:lnTo>
                    <a:lnTo>
                      <a:pt x="29" y="56"/>
                    </a:lnTo>
                    <a:lnTo>
                      <a:pt x="31" y="51"/>
                    </a:lnTo>
                    <a:lnTo>
                      <a:pt x="32" y="45"/>
                    </a:lnTo>
                    <a:lnTo>
                      <a:pt x="32" y="40"/>
                    </a:lnTo>
                    <a:lnTo>
                      <a:pt x="32" y="30"/>
                    </a:lnTo>
                    <a:lnTo>
                      <a:pt x="30" y="24"/>
                    </a:lnTo>
                    <a:lnTo>
                      <a:pt x="26" y="19"/>
                    </a:lnTo>
                    <a:lnTo>
                      <a:pt x="22" y="19"/>
                    </a:lnTo>
                    <a:lnTo>
                      <a:pt x="19" y="19"/>
                    </a:lnTo>
                    <a:lnTo>
                      <a:pt x="15" y="24"/>
                    </a:lnTo>
                    <a:lnTo>
                      <a:pt x="12" y="32"/>
                    </a:lnTo>
                    <a:lnTo>
                      <a:pt x="11" y="43"/>
                    </a:lnTo>
                    <a:lnTo>
                      <a:pt x="1" y="40"/>
                    </a:lnTo>
                    <a:lnTo>
                      <a:pt x="2" y="27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2" y="6"/>
                    </a:lnTo>
                    <a:lnTo>
                      <a:pt x="17" y="3"/>
                    </a:lnTo>
                    <a:lnTo>
                      <a:pt x="22" y="0"/>
                    </a:lnTo>
                    <a:lnTo>
                      <a:pt x="27" y="3"/>
                    </a:lnTo>
                    <a:lnTo>
                      <a:pt x="32" y="6"/>
                    </a:lnTo>
                    <a:lnTo>
                      <a:pt x="36" y="11"/>
                    </a:lnTo>
                    <a:lnTo>
                      <a:pt x="40" y="19"/>
                    </a:lnTo>
                    <a:lnTo>
                      <a:pt x="41" y="30"/>
                    </a:lnTo>
                    <a:lnTo>
                      <a:pt x="42" y="38"/>
                    </a:lnTo>
                    <a:lnTo>
                      <a:pt x="41" y="48"/>
                    </a:lnTo>
                    <a:lnTo>
                      <a:pt x="40" y="56"/>
                    </a:lnTo>
                    <a:lnTo>
                      <a:pt x="36" y="61"/>
                    </a:lnTo>
                    <a:lnTo>
                      <a:pt x="32" y="67"/>
                    </a:lnTo>
                    <a:lnTo>
                      <a:pt x="36" y="69"/>
                    </a:lnTo>
                    <a:lnTo>
                      <a:pt x="40" y="75"/>
                    </a:lnTo>
                    <a:lnTo>
                      <a:pt x="42" y="80"/>
                    </a:lnTo>
                    <a:lnTo>
                      <a:pt x="45" y="88"/>
                    </a:lnTo>
                    <a:lnTo>
                      <a:pt x="46" y="96"/>
                    </a:lnTo>
                    <a:lnTo>
                      <a:pt x="46" y="104"/>
                    </a:lnTo>
                    <a:lnTo>
                      <a:pt x="45" y="117"/>
                    </a:lnTo>
                    <a:lnTo>
                      <a:pt x="43" y="128"/>
                    </a:lnTo>
                    <a:lnTo>
                      <a:pt x="40" y="138"/>
                    </a:lnTo>
                    <a:lnTo>
                      <a:pt x="35" y="146"/>
                    </a:lnTo>
                    <a:lnTo>
                      <a:pt x="29" y="149"/>
                    </a:lnTo>
                    <a:lnTo>
                      <a:pt x="22" y="151"/>
                    </a:lnTo>
                    <a:lnTo>
                      <a:pt x="17" y="151"/>
                    </a:lnTo>
                    <a:lnTo>
                      <a:pt x="11" y="146"/>
                    </a:lnTo>
                    <a:lnTo>
                      <a:pt x="7" y="141"/>
                    </a:lnTo>
                    <a:lnTo>
                      <a:pt x="4" y="133"/>
                    </a:lnTo>
                    <a:lnTo>
                      <a:pt x="1" y="12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70" name="Rectangle 622"/>
              <p:cNvSpPr>
                <a:spLocks noChangeArrowheads="1"/>
              </p:cNvSpPr>
              <p:nvPr/>
            </p:nvSpPr>
            <p:spPr bwMode="auto">
              <a:xfrm>
                <a:off x="4071" y="3791"/>
                <a:ext cx="26" cy="15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71" name="Freeform 623"/>
              <p:cNvSpPr>
                <a:spLocks noEditPoints="1"/>
              </p:cNvSpPr>
              <p:nvPr/>
            </p:nvSpPr>
            <p:spPr bwMode="auto">
              <a:xfrm>
                <a:off x="4104" y="3703"/>
                <a:ext cx="45" cy="151"/>
              </a:xfrm>
              <a:custGeom>
                <a:avLst/>
                <a:gdLst>
                  <a:gd name="T0" fmla="*/ 0 w 45"/>
                  <a:gd name="T1" fmla="*/ 77 h 151"/>
                  <a:gd name="T2" fmla="*/ 0 w 45"/>
                  <a:gd name="T3" fmla="*/ 53 h 151"/>
                  <a:gd name="T4" fmla="*/ 3 w 45"/>
                  <a:gd name="T5" fmla="*/ 35 h 151"/>
                  <a:gd name="T6" fmla="*/ 4 w 45"/>
                  <a:gd name="T7" fmla="*/ 24 h 151"/>
                  <a:gd name="T8" fmla="*/ 6 w 45"/>
                  <a:gd name="T9" fmla="*/ 16 h 151"/>
                  <a:gd name="T10" fmla="*/ 10 w 45"/>
                  <a:gd name="T11" fmla="*/ 8 h 151"/>
                  <a:gd name="T12" fmla="*/ 14 w 45"/>
                  <a:gd name="T13" fmla="*/ 6 h 151"/>
                  <a:gd name="T14" fmla="*/ 18 w 45"/>
                  <a:gd name="T15" fmla="*/ 0 h 151"/>
                  <a:gd name="T16" fmla="*/ 23 w 45"/>
                  <a:gd name="T17" fmla="*/ 0 h 151"/>
                  <a:gd name="T18" fmla="*/ 28 w 45"/>
                  <a:gd name="T19" fmla="*/ 3 h 151"/>
                  <a:gd name="T20" fmla="*/ 32 w 45"/>
                  <a:gd name="T21" fmla="*/ 6 h 151"/>
                  <a:gd name="T22" fmla="*/ 36 w 45"/>
                  <a:gd name="T23" fmla="*/ 11 h 151"/>
                  <a:gd name="T24" fmla="*/ 40 w 45"/>
                  <a:gd name="T25" fmla="*/ 19 h 151"/>
                  <a:gd name="T26" fmla="*/ 42 w 45"/>
                  <a:gd name="T27" fmla="*/ 29 h 151"/>
                  <a:gd name="T28" fmla="*/ 44 w 45"/>
                  <a:gd name="T29" fmla="*/ 40 h 151"/>
                  <a:gd name="T30" fmla="*/ 45 w 45"/>
                  <a:gd name="T31" fmla="*/ 51 h 151"/>
                  <a:gd name="T32" fmla="*/ 45 w 45"/>
                  <a:gd name="T33" fmla="*/ 61 h 151"/>
                  <a:gd name="T34" fmla="*/ 45 w 45"/>
                  <a:gd name="T35" fmla="*/ 77 h 151"/>
                  <a:gd name="T36" fmla="*/ 45 w 45"/>
                  <a:gd name="T37" fmla="*/ 101 h 151"/>
                  <a:gd name="T38" fmla="*/ 42 w 45"/>
                  <a:gd name="T39" fmla="*/ 119 h 151"/>
                  <a:gd name="T40" fmla="*/ 41 w 45"/>
                  <a:gd name="T41" fmla="*/ 127 h 151"/>
                  <a:gd name="T42" fmla="*/ 39 w 45"/>
                  <a:gd name="T43" fmla="*/ 138 h 151"/>
                  <a:gd name="T44" fmla="*/ 35 w 45"/>
                  <a:gd name="T45" fmla="*/ 143 h 151"/>
                  <a:gd name="T46" fmla="*/ 31 w 45"/>
                  <a:gd name="T47" fmla="*/ 148 h 151"/>
                  <a:gd name="T48" fmla="*/ 28 w 45"/>
                  <a:gd name="T49" fmla="*/ 151 h 151"/>
                  <a:gd name="T50" fmla="*/ 23 w 45"/>
                  <a:gd name="T51" fmla="*/ 151 h 151"/>
                  <a:gd name="T52" fmla="*/ 16 w 45"/>
                  <a:gd name="T53" fmla="*/ 148 h 151"/>
                  <a:gd name="T54" fmla="*/ 11 w 45"/>
                  <a:gd name="T55" fmla="*/ 146 h 151"/>
                  <a:gd name="T56" fmla="*/ 6 w 45"/>
                  <a:gd name="T57" fmla="*/ 138 h 151"/>
                  <a:gd name="T58" fmla="*/ 1 w 45"/>
                  <a:gd name="T59" fmla="*/ 111 h 151"/>
                  <a:gd name="T60" fmla="*/ 0 w 45"/>
                  <a:gd name="T61" fmla="*/ 77 h 151"/>
                  <a:gd name="T62" fmla="*/ 9 w 45"/>
                  <a:gd name="T63" fmla="*/ 77 h 151"/>
                  <a:gd name="T64" fmla="*/ 10 w 45"/>
                  <a:gd name="T65" fmla="*/ 106 h 151"/>
                  <a:gd name="T66" fmla="*/ 13 w 45"/>
                  <a:gd name="T67" fmla="*/ 122 h 151"/>
                  <a:gd name="T68" fmla="*/ 16 w 45"/>
                  <a:gd name="T69" fmla="*/ 130 h 151"/>
                  <a:gd name="T70" fmla="*/ 19 w 45"/>
                  <a:gd name="T71" fmla="*/ 133 h 151"/>
                  <a:gd name="T72" fmla="*/ 23 w 45"/>
                  <a:gd name="T73" fmla="*/ 135 h 151"/>
                  <a:gd name="T74" fmla="*/ 26 w 45"/>
                  <a:gd name="T75" fmla="*/ 133 h 151"/>
                  <a:gd name="T76" fmla="*/ 30 w 45"/>
                  <a:gd name="T77" fmla="*/ 130 h 151"/>
                  <a:gd name="T78" fmla="*/ 32 w 45"/>
                  <a:gd name="T79" fmla="*/ 122 h 151"/>
                  <a:gd name="T80" fmla="*/ 35 w 45"/>
                  <a:gd name="T81" fmla="*/ 106 h 151"/>
                  <a:gd name="T82" fmla="*/ 36 w 45"/>
                  <a:gd name="T83" fmla="*/ 77 h 151"/>
                  <a:gd name="T84" fmla="*/ 35 w 45"/>
                  <a:gd name="T85" fmla="*/ 48 h 151"/>
                  <a:gd name="T86" fmla="*/ 32 w 45"/>
                  <a:gd name="T87" fmla="*/ 29 h 151"/>
                  <a:gd name="T88" fmla="*/ 30 w 45"/>
                  <a:gd name="T89" fmla="*/ 24 h 151"/>
                  <a:gd name="T90" fmla="*/ 26 w 45"/>
                  <a:gd name="T91" fmla="*/ 19 h 151"/>
                  <a:gd name="T92" fmla="*/ 23 w 45"/>
                  <a:gd name="T93" fmla="*/ 19 h 151"/>
                  <a:gd name="T94" fmla="*/ 19 w 45"/>
                  <a:gd name="T95" fmla="*/ 19 h 151"/>
                  <a:gd name="T96" fmla="*/ 16 w 45"/>
                  <a:gd name="T97" fmla="*/ 21 h 151"/>
                  <a:gd name="T98" fmla="*/ 13 w 45"/>
                  <a:gd name="T99" fmla="*/ 27 h 151"/>
                  <a:gd name="T100" fmla="*/ 10 w 45"/>
                  <a:gd name="T101" fmla="*/ 45 h 151"/>
                  <a:gd name="T102" fmla="*/ 9 w 45"/>
                  <a:gd name="T103" fmla="*/ 77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5" h="151">
                    <a:moveTo>
                      <a:pt x="0" y="77"/>
                    </a:moveTo>
                    <a:lnTo>
                      <a:pt x="0" y="53"/>
                    </a:lnTo>
                    <a:lnTo>
                      <a:pt x="3" y="35"/>
                    </a:lnTo>
                    <a:lnTo>
                      <a:pt x="4" y="24"/>
                    </a:lnTo>
                    <a:lnTo>
                      <a:pt x="6" y="16"/>
                    </a:lnTo>
                    <a:lnTo>
                      <a:pt x="10" y="8"/>
                    </a:lnTo>
                    <a:lnTo>
                      <a:pt x="14" y="6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28" y="3"/>
                    </a:lnTo>
                    <a:lnTo>
                      <a:pt x="32" y="6"/>
                    </a:lnTo>
                    <a:lnTo>
                      <a:pt x="36" y="11"/>
                    </a:lnTo>
                    <a:lnTo>
                      <a:pt x="40" y="19"/>
                    </a:lnTo>
                    <a:lnTo>
                      <a:pt x="42" y="29"/>
                    </a:lnTo>
                    <a:lnTo>
                      <a:pt x="44" y="40"/>
                    </a:lnTo>
                    <a:lnTo>
                      <a:pt x="45" y="51"/>
                    </a:lnTo>
                    <a:lnTo>
                      <a:pt x="45" y="61"/>
                    </a:lnTo>
                    <a:lnTo>
                      <a:pt x="45" y="77"/>
                    </a:lnTo>
                    <a:lnTo>
                      <a:pt x="45" y="101"/>
                    </a:lnTo>
                    <a:lnTo>
                      <a:pt x="42" y="119"/>
                    </a:lnTo>
                    <a:lnTo>
                      <a:pt x="41" y="127"/>
                    </a:lnTo>
                    <a:lnTo>
                      <a:pt x="39" y="138"/>
                    </a:lnTo>
                    <a:lnTo>
                      <a:pt x="35" y="143"/>
                    </a:lnTo>
                    <a:lnTo>
                      <a:pt x="31" y="148"/>
                    </a:lnTo>
                    <a:lnTo>
                      <a:pt x="28" y="151"/>
                    </a:lnTo>
                    <a:lnTo>
                      <a:pt x="23" y="151"/>
                    </a:lnTo>
                    <a:lnTo>
                      <a:pt x="16" y="148"/>
                    </a:lnTo>
                    <a:lnTo>
                      <a:pt x="11" y="146"/>
                    </a:lnTo>
                    <a:lnTo>
                      <a:pt x="6" y="138"/>
                    </a:lnTo>
                    <a:lnTo>
                      <a:pt x="1" y="111"/>
                    </a:lnTo>
                    <a:lnTo>
                      <a:pt x="0" y="77"/>
                    </a:lnTo>
                    <a:close/>
                    <a:moveTo>
                      <a:pt x="9" y="77"/>
                    </a:moveTo>
                    <a:lnTo>
                      <a:pt x="10" y="106"/>
                    </a:lnTo>
                    <a:lnTo>
                      <a:pt x="13" y="122"/>
                    </a:lnTo>
                    <a:lnTo>
                      <a:pt x="16" y="130"/>
                    </a:lnTo>
                    <a:lnTo>
                      <a:pt x="19" y="133"/>
                    </a:lnTo>
                    <a:lnTo>
                      <a:pt x="23" y="135"/>
                    </a:lnTo>
                    <a:lnTo>
                      <a:pt x="26" y="133"/>
                    </a:lnTo>
                    <a:lnTo>
                      <a:pt x="30" y="130"/>
                    </a:lnTo>
                    <a:lnTo>
                      <a:pt x="32" y="122"/>
                    </a:lnTo>
                    <a:lnTo>
                      <a:pt x="35" y="106"/>
                    </a:lnTo>
                    <a:lnTo>
                      <a:pt x="36" y="77"/>
                    </a:lnTo>
                    <a:lnTo>
                      <a:pt x="35" y="48"/>
                    </a:lnTo>
                    <a:lnTo>
                      <a:pt x="32" y="29"/>
                    </a:lnTo>
                    <a:lnTo>
                      <a:pt x="30" y="24"/>
                    </a:lnTo>
                    <a:lnTo>
                      <a:pt x="26" y="19"/>
                    </a:lnTo>
                    <a:lnTo>
                      <a:pt x="23" y="19"/>
                    </a:lnTo>
                    <a:lnTo>
                      <a:pt x="19" y="19"/>
                    </a:lnTo>
                    <a:lnTo>
                      <a:pt x="16" y="21"/>
                    </a:lnTo>
                    <a:lnTo>
                      <a:pt x="13" y="27"/>
                    </a:lnTo>
                    <a:lnTo>
                      <a:pt x="10" y="45"/>
                    </a:lnTo>
                    <a:lnTo>
                      <a:pt x="9" y="7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72" name="Rectangle 624"/>
              <p:cNvSpPr>
                <a:spLocks noChangeArrowheads="1"/>
              </p:cNvSpPr>
              <p:nvPr/>
            </p:nvSpPr>
            <p:spPr bwMode="auto">
              <a:xfrm>
                <a:off x="4163" y="3833"/>
                <a:ext cx="8" cy="18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73" name="Freeform 625"/>
              <p:cNvSpPr>
                <a:spLocks noEditPoints="1"/>
              </p:cNvSpPr>
              <p:nvPr/>
            </p:nvSpPr>
            <p:spPr bwMode="auto">
              <a:xfrm>
                <a:off x="4185" y="3703"/>
                <a:ext cx="45" cy="151"/>
              </a:xfrm>
              <a:custGeom>
                <a:avLst/>
                <a:gdLst>
                  <a:gd name="T0" fmla="*/ 0 w 45"/>
                  <a:gd name="T1" fmla="*/ 77 h 151"/>
                  <a:gd name="T2" fmla="*/ 0 w 45"/>
                  <a:gd name="T3" fmla="*/ 53 h 151"/>
                  <a:gd name="T4" fmla="*/ 2 w 45"/>
                  <a:gd name="T5" fmla="*/ 35 h 151"/>
                  <a:gd name="T6" fmla="*/ 4 w 45"/>
                  <a:gd name="T7" fmla="*/ 24 h 151"/>
                  <a:gd name="T8" fmla="*/ 6 w 45"/>
                  <a:gd name="T9" fmla="*/ 16 h 151"/>
                  <a:gd name="T10" fmla="*/ 10 w 45"/>
                  <a:gd name="T11" fmla="*/ 8 h 151"/>
                  <a:gd name="T12" fmla="*/ 14 w 45"/>
                  <a:gd name="T13" fmla="*/ 6 h 151"/>
                  <a:gd name="T14" fmla="*/ 17 w 45"/>
                  <a:gd name="T15" fmla="*/ 0 h 151"/>
                  <a:gd name="T16" fmla="*/ 22 w 45"/>
                  <a:gd name="T17" fmla="*/ 0 h 151"/>
                  <a:gd name="T18" fmla="*/ 27 w 45"/>
                  <a:gd name="T19" fmla="*/ 3 h 151"/>
                  <a:gd name="T20" fmla="*/ 32 w 45"/>
                  <a:gd name="T21" fmla="*/ 6 h 151"/>
                  <a:gd name="T22" fmla="*/ 36 w 45"/>
                  <a:gd name="T23" fmla="*/ 11 h 151"/>
                  <a:gd name="T24" fmla="*/ 40 w 45"/>
                  <a:gd name="T25" fmla="*/ 19 h 151"/>
                  <a:gd name="T26" fmla="*/ 42 w 45"/>
                  <a:gd name="T27" fmla="*/ 29 h 151"/>
                  <a:gd name="T28" fmla="*/ 43 w 45"/>
                  <a:gd name="T29" fmla="*/ 40 h 151"/>
                  <a:gd name="T30" fmla="*/ 45 w 45"/>
                  <a:gd name="T31" fmla="*/ 51 h 151"/>
                  <a:gd name="T32" fmla="*/ 45 w 45"/>
                  <a:gd name="T33" fmla="*/ 61 h 151"/>
                  <a:gd name="T34" fmla="*/ 45 w 45"/>
                  <a:gd name="T35" fmla="*/ 77 h 151"/>
                  <a:gd name="T36" fmla="*/ 45 w 45"/>
                  <a:gd name="T37" fmla="*/ 101 h 151"/>
                  <a:gd name="T38" fmla="*/ 42 w 45"/>
                  <a:gd name="T39" fmla="*/ 119 h 151"/>
                  <a:gd name="T40" fmla="*/ 41 w 45"/>
                  <a:gd name="T41" fmla="*/ 127 h 151"/>
                  <a:gd name="T42" fmla="*/ 38 w 45"/>
                  <a:gd name="T43" fmla="*/ 138 h 151"/>
                  <a:gd name="T44" fmla="*/ 35 w 45"/>
                  <a:gd name="T45" fmla="*/ 143 h 151"/>
                  <a:gd name="T46" fmla="*/ 31 w 45"/>
                  <a:gd name="T47" fmla="*/ 148 h 151"/>
                  <a:gd name="T48" fmla="*/ 27 w 45"/>
                  <a:gd name="T49" fmla="*/ 151 h 151"/>
                  <a:gd name="T50" fmla="*/ 22 w 45"/>
                  <a:gd name="T51" fmla="*/ 151 h 151"/>
                  <a:gd name="T52" fmla="*/ 16 w 45"/>
                  <a:gd name="T53" fmla="*/ 148 h 151"/>
                  <a:gd name="T54" fmla="*/ 11 w 45"/>
                  <a:gd name="T55" fmla="*/ 146 h 151"/>
                  <a:gd name="T56" fmla="*/ 6 w 45"/>
                  <a:gd name="T57" fmla="*/ 138 h 151"/>
                  <a:gd name="T58" fmla="*/ 1 w 45"/>
                  <a:gd name="T59" fmla="*/ 111 h 151"/>
                  <a:gd name="T60" fmla="*/ 0 w 45"/>
                  <a:gd name="T61" fmla="*/ 77 h 151"/>
                  <a:gd name="T62" fmla="*/ 9 w 45"/>
                  <a:gd name="T63" fmla="*/ 77 h 151"/>
                  <a:gd name="T64" fmla="*/ 10 w 45"/>
                  <a:gd name="T65" fmla="*/ 106 h 151"/>
                  <a:gd name="T66" fmla="*/ 12 w 45"/>
                  <a:gd name="T67" fmla="*/ 122 h 151"/>
                  <a:gd name="T68" fmla="*/ 16 w 45"/>
                  <a:gd name="T69" fmla="*/ 130 h 151"/>
                  <a:gd name="T70" fmla="*/ 19 w 45"/>
                  <a:gd name="T71" fmla="*/ 133 h 151"/>
                  <a:gd name="T72" fmla="*/ 22 w 45"/>
                  <a:gd name="T73" fmla="*/ 135 h 151"/>
                  <a:gd name="T74" fmla="*/ 26 w 45"/>
                  <a:gd name="T75" fmla="*/ 133 h 151"/>
                  <a:gd name="T76" fmla="*/ 30 w 45"/>
                  <a:gd name="T77" fmla="*/ 130 h 151"/>
                  <a:gd name="T78" fmla="*/ 32 w 45"/>
                  <a:gd name="T79" fmla="*/ 122 h 151"/>
                  <a:gd name="T80" fmla="*/ 35 w 45"/>
                  <a:gd name="T81" fmla="*/ 106 h 151"/>
                  <a:gd name="T82" fmla="*/ 36 w 45"/>
                  <a:gd name="T83" fmla="*/ 77 h 151"/>
                  <a:gd name="T84" fmla="*/ 35 w 45"/>
                  <a:gd name="T85" fmla="*/ 48 h 151"/>
                  <a:gd name="T86" fmla="*/ 32 w 45"/>
                  <a:gd name="T87" fmla="*/ 29 h 151"/>
                  <a:gd name="T88" fmla="*/ 30 w 45"/>
                  <a:gd name="T89" fmla="*/ 24 h 151"/>
                  <a:gd name="T90" fmla="*/ 26 w 45"/>
                  <a:gd name="T91" fmla="*/ 19 h 151"/>
                  <a:gd name="T92" fmla="*/ 22 w 45"/>
                  <a:gd name="T93" fmla="*/ 19 h 151"/>
                  <a:gd name="T94" fmla="*/ 19 w 45"/>
                  <a:gd name="T95" fmla="*/ 19 h 151"/>
                  <a:gd name="T96" fmla="*/ 16 w 45"/>
                  <a:gd name="T97" fmla="*/ 21 h 151"/>
                  <a:gd name="T98" fmla="*/ 12 w 45"/>
                  <a:gd name="T99" fmla="*/ 27 h 151"/>
                  <a:gd name="T100" fmla="*/ 10 w 45"/>
                  <a:gd name="T101" fmla="*/ 45 h 151"/>
                  <a:gd name="T102" fmla="*/ 9 w 45"/>
                  <a:gd name="T103" fmla="*/ 77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5" h="151">
                    <a:moveTo>
                      <a:pt x="0" y="77"/>
                    </a:moveTo>
                    <a:lnTo>
                      <a:pt x="0" y="53"/>
                    </a:lnTo>
                    <a:lnTo>
                      <a:pt x="2" y="35"/>
                    </a:lnTo>
                    <a:lnTo>
                      <a:pt x="4" y="24"/>
                    </a:lnTo>
                    <a:lnTo>
                      <a:pt x="6" y="16"/>
                    </a:lnTo>
                    <a:lnTo>
                      <a:pt x="10" y="8"/>
                    </a:lnTo>
                    <a:lnTo>
                      <a:pt x="14" y="6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7" y="3"/>
                    </a:lnTo>
                    <a:lnTo>
                      <a:pt x="32" y="6"/>
                    </a:lnTo>
                    <a:lnTo>
                      <a:pt x="36" y="11"/>
                    </a:lnTo>
                    <a:lnTo>
                      <a:pt x="40" y="19"/>
                    </a:lnTo>
                    <a:lnTo>
                      <a:pt x="42" y="29"/>
                    </a:lnTo>
                    <a:lnTo>
                      <a:pt x="43" y="40"/>
                    </a:lnTo>
                    <a:lnTo>
                      <a:pt x="45" y="51"/>
                    </a:lnTo>
                    <a:lnTo>
                      <a:pt x="45" y="61"/>
                    </a:lnTo>
                    <a:lnTo>
                      <a:pt x="45" y="77"/>
                    </a:lnTo>
                    <a:lnTo>
                      <a:pt x="45" y="101"/>
                    </a:lnTo>
                    <a:lnTo>
                      <a:pt x="42" y="119"/>
                    </a:lnTo>
                    <a:lnTo>
                      <a:pt x="41" y="127"/>
                    </a:lnTo>
                    <a:lnTo>
                      <a:pt x="38" y="138"/>
                    </a:lnTo>
                    <a:lnTo>
                      <a:pt x="35" y="143"/>
                    </a:lnTo>
                    <a:lnTo>
                      <a:pt x="31" y="148"/>
                    </a:lnTo>
                    <a:lnTo>
                      <a:pt x="27" y="151"/>
                    </a:lnTo>
                    <a:lnTo>
                      <a:pt x="22" y="151"/>
                    </a:lnTo>
                    <a:lnTo>
                      <a:pt x="16" y="148"/>
                    </a:lnTo>
                    <a:lnTo>
                      <a:pt x="11" y="146"/>
                    </a:lnTo>
                    <a:lnTo>
                      <a:pt x="6" y="138"/>
                    </a:lnTo>
                    <a:lnTo>
                      <a:pt x="1" y="111"/>
                    </a:lnTo>
                    <a:lnTo>
                      <a:pt x="0" y="77"/>
                    </a:lnTo>
                    <a:close/>
                    <a:moveTo>
                      <a:pt x="9" y="77"/>
                    </a:moveTo>
                    <a:lnTo>
                      <a:pt x="10" y="106"/>
                    </a:lnTo>
                    <a:lnTo>
                      <a:pt x="12" y="122"/>
                    </a:lnTo>
                    <a:lnTo>
                      <a:pt x="16" y="130"/>
                    </a:lnTo>
                    <a:lnTo>
                      <a:pt x="19" y="133"/>
                    </a:lnTo>
                    <a:lnTo>
                      <a:pt x="22" y="135"/>
                    </a:lnTo>
                    <a:lnTo>
                      <a:pt x="26" y="133"/>
                    </a:lnTo>
                    <a:lnTo>
                      <a:pt x="30" y="130"/>
                    </a:lnTo>
                    <a:lnTo>
                      <a:pt x="32" y="122"/>
                    </a:lnTo>
                    <a:lnTo>
                      <a:pt x="35" y="106"/>
                    </a:lnTo>
                    <a:lnTo>
                      <a:pt x="36" y="77"/>
                    </a:lnTo>
                    <a:lnTo>
                      <a:pt x="35" y="48"/>
                    </a:lnTo>
                    <a:lnTo>
                      <a:pt x="32" y="29"/>
                    </a:lnTo>
                    <a:lnTo>
                      <a:pt x="30" y="24"/>
                    </a:lnTo>
                    <a:lnTo>
                      <a:pt x="26" y="19"/>
                    </a:lnTo>
                    <a:lnTo>
                      <a:pt x="22" y="19"/>
                    </a:lnTo>
                    <a:lnTo>
                      <a:pt x="19" y="19"/>
                    </a:lnTo>
                    <a:lnTo>
                      <a:pt x="16" y="21"/>
                    </a:lnTo>
                    <a:lnTo>
                      <a:pt x="12" y="27"/>
                    </a:lnTo>
                    <a:lnTo>
                      <a:pt x="10" y="45"/>
                    </a:lnTo>
                    <a:lnTo>
                      <a:pt x="9" y="7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74" name="Freeform 626"/>
              <p:cNvSpPr>
                <a:spLocks/>
              </p:cNvSpPr>
              <p:nvPr/>
            </p:nvSpPr>
            <p:spPr bwMode="auto">
              <a:xfrm>
                <a:off x="4245" y="3703"/>
                <a:ext cx="24" cy="148"/>
              </a:xfrm>
              <a:custGeom>
                <a:avLst/>
                <a:gdLst>
                  <a:gd name="T0" fmla="*/ 24 w 24"/>
                  <a:gd name="T1" fmla="*/ 148 h 148"/>
                  <a:gd name="T2" fmla="*/ 16 w 24"/>
                  <a:gd name="T3" fmla="*/ 148 h 148"/>
                  <a:gd name="T4" fmla="*/ 16 w 24"/>
                  <a:gd name="T5" fmla="*/ 35 h 148"/>
                  <a:gd name="T6" fmla="*/ 12 w 24"/>
                  <a:gd name="T7" fmla="*/ 40 h 148"/>
                  <a:gd name="T8" fmla="*/ 8 w 24"/>
                  <a:gd name="T9" fmla="*/ 45 h 148"/>
                  <a:gd name="T10" fmla="*/ 3 w 24"/>
                  <a:gd name="T11" fmla="*/ 51 h 148"/>
                  <a:gd name="T12" fmla="*/ 0 w 24"/>
                  <a:gd name="T13" fmla="*/ 56 h 148"/>
                  <a:gd name="T14" fmla="*/ 0 w 24"/>
                  <a:gd name="T15" fmla="*/ 37 h 148"/>
                  <a:gd name="T16" fmla="*/ 6 w 24"/>
                  <a:gd name="T17" fmla="*/ 29 h 148"/>
                  <a:gd name="T18" fmla="*/ 11 w 24"/>
                  <a:gd name="T19" fmla="*/ 21 h 148"/>
                  <a:gd name="T20" fmla="*/ 16 w 24"/>
                  <a:gd name="T21" fmla="*/ 11 h 148"/>
                  <a:gd name="T22" fmla="*/ 18 w 24"/>
                  <a:gd name="T23" fmla="*/ 0 h 148"/>
                  <a:gd name="T24" fmla="*/ 24 w 24"/>
                  <a:gd name="T25" fmla="*/ 0 h 148"/>
                  <a:gd name="T26" fmla="*/ 24 w 24"/>
                  <a:gd name="T27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148">
                    <a:moveTo>
                      <a:pt x="24" y="148"/>
                    </a:moveTo>
                    <a:lnTo>
                      <a:pt x="16" y="148"/>
                    </a:lnTo>
                    <a:lnTo>
                      <a:pt x="16" y="35"/>
                    </a:lnTo>
                    <a:lnTo>
                      <a:pt x="12" y="40"/>
                    </a:lnTo>
                    <a:lnTo>
                      <a:pt x="8" y="45"/>
                    </a:lnTo>
                    <a:lnTo>
                      <a:pt x="3" y="51"/>
                    </a:lnTo>
                    <a:lnTo>
                      <a:pt x="0" y="56"/>
                    </a:lnTo>
                    <a:lnTo>
                      <a:pt x="0" y="37"/>
                    </a:lnTo>
                    <a:lnTo>
                      <a:pt x="6" y="29"/>
                    </a:lnTo>
                    <a:lnTo>
                      <a:pt x="11" y="21"/>
                    </a:lnTo>
                    <a:lnTo>
                      <a:pt x="16" y="11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148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75" name="Freeform 627"/>
              <p:cNvSpPr>
                <a:spLocks/>
              </p:cNvSpPr>
              <p:nvPr/>
            </p:nvSpPr>
            <p:spPr bwMode="auto">
              <a:xfrm>
                <a:off x="4290" y="3703"/>
                <a:ext cx="46" cy="148"/>
              </a:xfrm>
              <a:custGeom>
                <a:avLst/>
                <a:gdLst>
                  <a:gd name="T0" fmla="*/ 46 w 46"/>
                  <a:gd name="T1" fmla="*/ 130 h 148"/>
                  <a:gd name="T2" fmla="*/ 46 w 46"/>
                  <a:gd name="T3" fmla="*/ 148 h 148"/>
                  <a:gd name="T4" fmla="*/ 0 w 46"/>
                  <a:gd name="T5" fmla="*/ 148 h 148"/>
                  <a:gd name="T6" fmla="*/ 0 w 46"/>
                  <a:gd name="T7" fmla="*/ 143 h 148"/>
                  <a:gd name="T8" fmla="*/ 2 w 46"/>
                  <a:gd name="T9" fmla="*/ 135 h 148"/>
                  <a:gd name="T10" fmla="*/ 4 w 46"/>
                  <a:gd name="T11" fmla="*/ 125 h 148"/>
                  <a:gd name="T12" fmla="*/ 7 w 46"/>
                  <a:gd name="T13" fmla="*/ 117 h 148"/>
                  <a:gd name="T14" fmla="*/ 12 w 46"/>
                  <a:gd name="T15" fmla="*/ 106 h 148"/>
                  <a:gd name="T16" fmla="*/ 18 w 46"/>
                  <a:gd name="T17" fmla="*/ 93 h 148"/>
                  <a:gd name="T18" fmla="*/ 23 w 46"/>
                  <a:gd name="T19" fmla="*/ 85 h 148"/>
                  <a:gd name="T20" fmla="*/ 27 w 46"/>
                  <a:gd name="T21" fmla="*/ 74 h 148"/>
                  <a:gd name="T22" fmla="*/ 30 w 46"/>
                  <a:gd name="T23" fmla="*/ 69 h 148"/>
                  <a:gd name="T24" fmla="*/ 33 w 46"/>
                  <a:gd name="T25" fmla="*/ 64 h 148"/>
                  <a:gd name="T26" fmla="*/ 35 w 46"/>
                  <a:gd name="T27" fmla="*/ 53 h 148"/>
                  <a:gd name="T28" fmla="*/ 36 w 46"/>
                  <a:gd name="T29" fmla="*/ 43 h 148"/>
                  <a:gd name="T30" fmla="*/ 35 w 46"/>
                  <a:gd name="T31" fmla="*/ 32 h 148"/>
                  <a:gd name="T32" fmla="*/ 33 w 46"/>
                  <a:gd name="T33" fmla="*/ 24 h 148"/>
                  <a:gd name="T34" fmla="*/ 30 w 46"/>
                  <a:gd name="T35" fmla="*/ 21 h 148"/>
                  <a:gd name="T36" fmla="*/ 27 w 46"/>
                  <a:gd name="T37" fmla="*/ 19 h 148"/>
                  <a:gd name="T38" fmla="*/ 24 w 46"/>
                  <a:gd name="T39" fmla="*/ 19 h 148"/>
                  <a:gd name="T40" fmla="*/ 20 w 46"/>
                  <a:gd name="T41" fmla="*/ 19 h 148"/>
                  <a:gd name="T42" fmla="*/ 17 w 46"/>
                  <a:gd name="T43" fmla="*/ 21 h 148"/>
                  <a:gd name="T44" fmla="*/ 14 w 46"/>
                  <a:gd name="T45" fmla="*/ 24 h 148"/>
                  <a:gd name="T46" fmla="*/ 13 w 46"/>
                  <a:gd name="T47" fmla="*/ 29 h 148"/>
                  <a:gd name="T48" fmla="*/ 12 w 46"/>
                  <a:gd name="T49" fmla="*/ 37 h 148"/>
                  <a:gd name="T50" fmla="*/ 10 w 46"/>
                  <a:gd name="T51" fmla="*/ 43 h 148"/>
                  <a:gd name="T52" fmla="*/ 2 w 46"/>
                  <a:gd name="T53" fmla="*/ 43 h 148"/>
                  <a:gd name="T54" fmla="*/ 3 w 46"/>
                  <a:gd name="T55" fmla="*/ 29 h 148"/>
                  <a:gd name="T56" fmla="*/ 5 w 46"/>
                  <a:gd name="T57" fmla="*/ 19 h 148"/>
                  <a:gd name="T58" fmla="*/ 8 w 46"/>
                  <a:gd name="T59" fmla="*/ 11 h 148"/>
                  <a:gd name="T60" fmla="*/ 13 w 46"/>
                  <a:gd name="T61" fmla="*/ 6 h 148"/>
                  <a:gd name="T62" fmla="*/ 18 w 46"/>
                  <a:gd name="T63" fmla="*/ 3 h 148"/>
                  <a:gd name="T64" fmla="*/ 24 w 46"/>
                  <a:gd name="T65" fmla="*/ 0 h 148"/>
                  <a:gd name="T66" fmla="*/ 30 w 46"/>
                  <a:gd name="T67" fmla="*/ 3 h 148"/>
                  <a:gd name="T68" fmla="*/ 35 w 46"/>
                  <a:gd name="T69" fmla="*/ 6 h 148"/>
                  <a:gd name="T70" fmla="*/ 39 w 46"/>
                  <a:gd name="T71" fmla="*/ 13 h 148"/>
                  <a:gd name="T72" fmla="*/ 43 w 46"/>
                  <a:gd name="T73" fmla="*/ 21 h 148"/>
                  <a:gd name="T74" fmla="*/ 44 w 46"/>
                  <a:gd name="T75" fmla="*/ 29 h 148"/>
                  <a:gd name="T76" fmla="*/ 45 w 46"/>
                  <a:gd name="T77" fmla="*/ 43 h 148"/>
                  <a:gd name="T78" fmla="*/ 45 w 46"/>
                  <a:gd name="T79" fmla="*/ 51 h 148"/>
                  <a:gd name="T80" fmla="*/ 44 w 46"/>
                  <a:gd name="T81" fmla="*/ 58 h 148"/>
                  <a:gd name="T82" fmla="*/ 41 w 46"/>
                  <a:gd name="T83" fmla="*/ 66 h 148"/>
                  <a:gd name="T84" fmla="*/ 38 w 46"/>
                  <a:gd name="T85" fmla="*/ 77 h 148"/>
                  <a:gd name="T86" fmla="*/ 35 w 46"/>
                  <a:gd name="T87" fmla="*/ 85 h 148"/>
                  <a:gd name="T88" fmla="*/ 32 w 46"/>
                  <a:gd name="T89" fmla="*/ 93 h 148"/>
                  <a:gd name="T90" fmla="*/ 25 w 46"/>
                  <a:gd name="T91" fmla="*/ 103 h 148"/>
                  <a:gd name="T92" fmla="*/ 22 w 46"/>
                  <a:gd name="T93" fmla="*/ 111 h 148"/>
                  <a:gd name="T94" fmla="*/ 18 w 46"/>
                  <a:gd name="T95" fmla="*/ 117 h 148"/>
                  <a:gd name="T96" fmla="*/ 17 w 46"/>
                  <a:gd name="T97" fmla="*/ 119 h 148"/>
                  <a:gd name="T98" fmla="*/ 14 w 46"/>
                  <a:gd name="T99" fmla="*/ 125 h 148"/>
                  <a:gd name="T100" fmla="*/ 13 w 46"/>
                  <a:gd name="T101" fmla="*/ 130 h 148"/>
                  <a:gd name="T102" fmla="*/ 46 w 46"/>
                  <a:gd name="T103" fmla="*/ 13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6" h="148">
                    <a:moveTo>
                      <a:pt x="46" y="130"/>
                    </a:moveTo>
                    <a:lnTo>
                      <a:pt x="46" y="148"/>
                    </a:lnTo>
                    <a:lnTo>
                      <a:pt x="0" y="148"/>
                    </a:lnTo>
                    <a:lnTo>
                      <a:pt x="0" y="143"/>
                    </a:lnTo>
                    <a:lnTo>
                      <a:pt x="2" y="135"/>
                    </a:lnTo>
                    <a:lnTo>
                      <a:pt x="4" y="125"/>
                    </a:lnTo>
                    <a:lnTo>
                      <a:pt x="7" y="117"/>
                    </a:lnTo>
                    <a:lnTo>
                      <a:pt x="12" y="106"/>
                    </a:lnTo>
                    <a:lnTo>
                      <a:pt x="18" y="93"/>
                    </a:lnTo>
                    <a:lnTo>
                      <a:pt x="23" y="85"/>
                    </a:lnTo>
                    <a:lnTo>
                      <a:pt x="27" y="74"/>
                    </a:lnTo>
                    <a:lnTo>
                      <a:pt x="30" y="69"/>
                    </a:lnTo>
                    <a:lnTo>
                      <a:pt x="33" y="64"/>
                    </a:lnTo>
                    <a:lnTo>
                      <a:pt x="35" y="53"/>
                    </a:lnTo>
                    <a:lnTo>
                      <a:pt x="36" y="43"/>
                    </a:lnTo>
                    <a:lnTo>
                      <a:pt x="35" y="32"/>
                    </a:lnTo>
                    <a:lnTo>
                      <a:pt x="33" y="24"/>
                    </a:lnTo>
                    <a:lnTo>
                      <a:pt x="30" y="21"/>
                    </a:lnTo>
                    <a:lnTo>
                      <a:pt x="27" y="19"/>
                    </a:lnTo>
                    <a:lnTo>
                      <a:pt x="24" y="19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4" y="24"/>
                    </a:lnTo>
                    <a:lnTo>
                      <a:pt x="13" y="29"/>
                    </a:lnTo>
                    <a:lnTo>
                      <a:pt x="12" y="37"/>
                    </a:lnTo>
                    <a:lnTo>
                      <a:pt x="10" y="43"/>
                    </a:lnTo>
                    <a:lnTo>
                      <a:pt x="2" y="43"/>
                    </a:lnTo>
                    <a:lnTo>
                      <a:pt x="3" y="29"/>
                    </a:lnTo>
                    <a:lnTo>
                      <a:pt x="5" y="19"/>
                    </a:lnTo>
                    <a:lnTo>
                      <a:pt x="8" y="11"/>
                    </a:lnTo>
                    <a:lnTo>
                      <a:pt x="13" y="6"/>
                    </a:lnTo>
                    <a:lnTo>
                      <a:pt x="18" y="3"/>
                    </a:lnTo>
                    <a:lnTo>
                      <a:pt x="24" y="0"/>
                    </a:lnTo>
                    <a:lnTo>
                      <a:pt x="30" y="3"/>
                    </a:lnTo>
                    <a:lnTo>
                      <a:pt x="35" y="6"/>
                    </a:lnTo>
                    <a:lnTo>
                      <a:pt x="39" y="13"/>
                    </a:lnTo>
                    <a:lnTo>
                      <a:pt x="43" y="21"/>
                    </a:lnTo>
                    <a:lnTo>
                      <a:pt x="44" y="29"/>
                    </a:lnTo>
                    <a:lnTo>
                      <a:pt x="45" y="43"/>
                    </a:lnTo>
                    <a:lnTo>
                      <a:pt x="45" y="51"/>
                    </a:lnTo>
                    <a:lnTo>
                      <a:pt x="44" y="58"/>
                    </a:lnTo>
                    <a:lnTo>
                      <a:pt x="41" y="66"/>
                    </a:lnTo>
                    <a:lnTo>
                      <a:pt x="38" y="77"/>
                    </a:lnTo>
                    <a:lnTo>
                      <a:pt x="35" y="85"/>
                    </a:lnTo>
                    <a:lnTo>
                      <a:pt x="32" y="93"/>
                    </a:lnTo>
                    <a:lnTo>
                      <a:pt x="25" y="103"/>
                    </a:lnTo>
                    <a:lnTo>
                      <a:pt x="22" y="111"/>
                    </a:lnTo>
                    <a:lnTo>
                      <a:pt x="18" y="117"/>
                    </a:lnTo>
                    <a:lnTo>
                      <a:pt x="17" y="119"/>
                    </a:lnTo>
                    <a:lnTo>
                      <a:pt x="14" y="125"/>
                    </a:lnTo>
                    <a:lnTo>
                      <a:pt x="13" y="130"/>
                    </a:lnTo>
                    <a:lnTo>
                      <a:pt x="46" y="13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76" name="Rectangle 628"/>
              <p:cNvSpPr>
                <a:spLocks noChangeArrowheads="1"/>
              </p:cNvSpPr>
              <p:nvPr/>
            </p:nvSpPr>
            <p:spPr bwMode="auto">
              <a:xfrm>
                <a:off x="3008" y="524"/>
                <a:ext cx="2485" cy="3402"/>
              </a:xfrm>
              <a:prstGeom prst="rect">
                <a:avLst/>
              </a:prstGeom>
              <a:noFill/>
              <a:ln w="158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77" name="Line 629"/>
              <p:cNvSpPr>
                <a:spLocks noChangeShapeType="1"/>
              </p:cNvSpPr>
              <p:nvPr/>
            </p:nvSpPr>
            <p:spPr bwMode="auto">
              <a:xfrm flipV="1">
                <a:off x="3008" y="524"/>
                <a:ext cx="1" cy="3402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78" name="Line 630"/>
              <p:cNvSpPr>
                <a:spLocks noChangeShapeType="1"/>
              </p:cNvSpPr>
              <p:nvPr/>
            </p:nvSpPr>
            <p:spPr bwMode="auto">
              <a:xfrm flipH="1">
                <a:off x="3008" y="3926"/>
                <a:ext cx="12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79" name="Line 631"/>
              <p:cNvSpPr>
                <a:spLocks noChangeShapeType="1"/>
              </p:cNvSpPr>
              <p:nvPr/>
            </p:nvSpPr>
            <p:spPr bwMode="auto">
              <a:xfrm flipH="1">
                <a:off x="3008" y="3841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80" name="Line 632"/>
              <p:cNvSpPr>
                <a:spLocks noChangeShapeType="1"/>
              </p:cNvSpPr>
              <p:nvPr/>
            </p:nvSpPr>
            <p:spPr bwMode="auto">
              <a:xfrm flipH="1">
                <a:off x="3008" y="3756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81" name="Line 633"/>
              <p:cNvSpPr>
                <a:spLocks noChangeShapeType="1"/>
              </p:cNvSpPr>
              <p:nvPr/>
            </p:nvSpPr>
            <p:spPr bwMode="auto">
              <a:xfrm flipH="1">
                <a:off x="3008" y="3671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82" name="Line 634"/>
              <p:cNvSpPr>
                <a:spLocks noChangeShapeType="1"/>
              </p:cNvSpPr>
              <p:nvPr/>
            </p:nvSpPr>
            <p:spPr bwMode="auto">
              <a:xfrm flipH="1">
                <a:off x="3008" y="3584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83" name="Line 635"/>
              <p:cNvSpPr>
                <a:spLocks noChangeShapeType="1"/>
              </p:cNvSpPr>
              <p:nvPr/>
            </p:nvSpPr>
            <p:spPr bwMode="auto">
              <a:xfrm flipH="1">
                <a:off x="3008" y="3499"/>
                <a:ext cx="12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84" name="Line 636"/>
              <p:cNvSpPr>
                <a:spLocks noChangeShapeType="1"/>
              </p:cNvSpPr>
              <p:nvPr/>
            </p:nvSpPr>
            <p:spPr bwMode="auto">
              <a:xfrm flipH="1">
                <a:off x="3008" y="3415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85" name="Line 637"/>
              <p:cNvSpPr>
                <a:spLocks noChangeShapeType="1"/>
              </p:cNvSpPr>
              <p:nvPr/>
            </p:nvSpPr>
            <p:spPr bwMode="auto">
              <a:xfrm flipH="1">
                <a:off x="3008" y="3330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86" name="Line 638"/>
              <p:cNvSpPr>
                <a:spLocks noChangeShapeType="1"/>
              </p:cNvSpPr>
              <p:nvPr/>
            </p:nvSpPr>
            <p:spPr bwMode="auto">
              <a:xfrm flipH="1">
                <a:off x="3008" y="3245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87" name="Line 639"/>
              <p:cNvSpPr>
                <a:spLocks noChangeShapeType="1"/>
              </p:cNvSpPr>
              <p:nvPr/>
            </p:nvSpPr>
            <p:spPr bwMode="auto">
              <a:xfrm flipH="1">
                <a:off x="3008" y="3161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88" name="Line 640"/>
              <p:cNvSpPr>
                <a:spLocks noChangeShapeType="1"/>
              </p:cNvSpPr>
              <p:nvPr/>
            </p:nvSpPr>
            <p:spPr bwMode="auto">
              <a:xfrm flipH="1">
                <a:off x="3008" y="3076"/>
                <a:ext cx="12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89" name="Line 641"/>
              <p:cNvSpPr>
                <a:spLocks noChangeShapeType="1"/>
              </p:cNvSpPr>
              <p:nvPr/>
            </p:nvSpPr>
            <p:spPr bwMode="auto">
              <a:xfrm flipH="1">
                <a:off x="3008" y="2991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90" name="Line 642"/>
              <p:cNvSpPr>
                <a:spLocks noChangeShapeType="1"/>
              </p:cNvSpPr>
              <p:nvPr/>
            </p:nvSpPr>
            <p:spPr bwMode="auto">
              <a:xfrm flipH="1">
                <a:off x="3008" y="2906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91" name="Line 643"/>
              <p:cNvSpPr>
                <a:spLocks noChangeShapeType="1"/>
              </p:cNvSpPr>
              <p:nvPr/>
            </p:nvSpPr>
            <p:spPr bwMode="auto">
              <a:xfrm flipH="1">
                <a:off x="3008" y="2819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92" name="Line 644"/>
              <p:cNvSpPr>
                <a:spLocks noChangeShapeType="1"/>
              </p:cNvSpPr>
              <p:nvPr/>
            </p:nvSpPr>
            <p:spPr bwMode="auto">
              <a:xfrm flipH="1">
                <a:off x="3008" y="2734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93" name="Line 645"/>
              <p:cNvSpPr>
                <a:spLocks noChangeShapeType="1"/>
              </p:cNvSpPr>
              <p:nvPr/>
            </p:nvSpPr>
            <p:spPr bwMode="auto">
              <a:xfrm flipH="1">
                <a:off x="3008" y="2650"/>
                <a:ext cx="12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94" name="Line 646"/>
              <p:cNvSpPr>
                <a:spLocks noChangeShapeType="1"/>
              </p:cNvSpPr>
              <p:nvPr/>
            </p:nvSpPr>
            <p:spPr bwMode="auto">
              <a:xfrm flipH="1">
                <a:off x="3008" y="2565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95" name="Line 647"/>
              <p:cNvSpPr>
                <a:spLocks noChangeShapeType="1"/>
              </p:cNvSpPr>
              <p:nvPr/>
            </p:nvSpPr>
            <p:spPr bwMode="auto">
              <a:xfrm flipH="1">
                <a:off x="3008" y="2480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96" name="Line 648"/>
              <p:cNvSpPr>
                <a:spLocks noChangeShapeType="1"/>
              </p:cNvSpPr>
              <p:nvPr/>
            </p:nvSpPr>
            <p:spPr bwMode="auto">
              <a:xfrm flipH="1">
                <a:off x="3008" y="2396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97" name="Line 649"/>
              <p:cNvSpPr>
                <a:spLocks noChangeShapeType="1"/>
              </p:cNvSpPr>
              <p:nvPr/>
            </p:nvSpPr>
            <p:spPr bwMode="auto">
              <a:xfrm flipH="1">
                <a:off x="3008" y="2311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98" name="Line 650"/>
              <p:cNvSpPr>
                <a:spLocks noChangeShapeType="1"/>
              </p:cNvSpPr>
              <p:nvPr/>
            </p:nvSpPr>
            <p:spPr bwMode="auto">
              <a:xfrm flipH="1">
                <a:off x="3008" y="2226"/>
                <a:ext cx="12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099" name="Line 651"/>
              <p:cNvSpPr>
                <a:spLocks noChangeShapeType="1"/>
              </p:cNvSpPr>
              <p:nvPr/>
            </p:nvSpPr>
            <p:spPr bwMode="auto">
              <a:xfrm flipH="1">
                <a:off x="3008" y="2141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00" name="Line 652"/>
              <p:cNvSpPr>
                <a:spLocks noChangeShapeType="1"/>
              </p:cNvSpPr>
              <p:nvPr/>
            </p:nvSpPr>
            <p:spPr bwMode="auto">
              <a:xfrm flipH="1">
                <a:off x="3008" y="2054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01" name="Line 653"/>
              <p:cNvSpPr>
                <a:spLocks noChangeShapeType="1"/>
              </p:cNvSpPr>
              <p:nvPr/>
            </p:nvSpPr>
            <p:spPr bwMode="auto">
              <a:xfrm flipH="1">
                <a:off x="3008" y="1969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02" name="Line 654"/>
              <p:cNvSpPr>
                <a:spLocks noChangeShapeType="1"/>
              </p:cNvSpPr>
              <p:nvPr/>
            </p:nvSpPr>
            <p:spPr bwMode="auto">
              <a:xfrm flipH="1">
                <a:off x="3008" y="1885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03" name="Line 655"/>
              <p:cNvSpPr>
                <a:spLocks noChangeShapeType="1"/>
              </p:cNvSpPr>
              <p:nvPr/>
            </p:nvSpPr>
            <p:spPr bwMode="auto">
              <a:xfrm flipH="1">
                <a:off x="3008" y="1800"/>
                <a:ext cx="12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04" name="Line 656"/>
              <p:cNvSpPr>
                <a:spLocks noChangeShapeType="1"/>
              </p:cNvSpPr>
              <p:nvPr/>
            </p:nvSpPr>
            <p:spPr bwMode="auto">
              <a:xfrm flipH="1">
                <a:off x="3008" y="1715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05" name="Line 657"/>
              <p:cNvSpPr>
                <a:spLocks noChangeShapeType="1"/>
              </p:cNvSpPr>
              <p:nvPr/>
            </p:nvSpPr>
            <p:spPr bwMode="auto">
              <a:xfrm flipH="1">
                <a:off x="3008" y="1631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06" name="Line 658"/>
              <p:cNvSpPr>
                <a:spLocks noChangeShapeType="1"/>
              </p:cNvSpPr>
              <p:nvPr/>
            </p:nvSpPr>
            <p:spPr bwMode="auto">
              <a:xfrm flipH="1">
                <a:off x="3008" y="1546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07" name="Line 659"/>
              <p:cNvSpPr>
                <a:spLocks noChangeShapeType="1"/>
              </p:cNvSpPr>
              <p:nvPr/>
            </p:nvSpPr>
            <p:spPr bwMode="auto">
              <a:xfrm flipH="1">
                <a:off x="3008" y="1461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08" name="Line 660"/>
              <p:cNvSpPr>
                <a:spLocks noChangeShapeType="1"/>
              </p:cNvSpPr>
              <p:nvPr/>
            </p:nvSpPr>
            <p:spPr bwMode="auto">
              <a:xfrm flipH="1">
                <a:off x="3008" y="1376"/>
                <a:ext cx="12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09" name="Line 661"/>
              <p:cNvSpPr>
                <a:spLocks noChangeShapeType="1"/>
              </p:cNvSpPr>
              <p:nvPr/>
            </p:nvSpPr>
            <p:spPr bwMode="auto">
              <a:xfrm flipH="1">
                <a:off x="3008" y="1289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10" name="Line 662"/>
              <p:cNvSpPr>
                <a:spLocks noChangeShapeType="1"/>
              </p:cNvSpPr>
              <p:nvPr/>
            </p:nvSpPr>
            <p:spPr bwMode="auto">
              <a:xfrm flipH="1">
                <a:off x="3008" y="1204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11" name="Line 663"/>
              <p:cNvSpPr>
                <a:spLocks noChangeShapeType="1"/>
              </p:cNvSpPr>
              <p:nvPr/>
            </p:nvSpPr>
            <p:spPr bwMode="auto">
              <a:xfrm flipH="1">
                <a:off x="3008" y="1120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12" name="Line 664"/>
              <p:cNvSpPr>
                <a:spLocks noChangeShapeType="1"/>
              </p:cNvSpPr>
              <p:nvPr/>
            </p:nvSpPr>
            <p:spPr bwMode="auto">
              <a:xfrm flipH="1">
                <a:off x="3008" y="1035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13" name="Line 665"/>
              <p:cNvSpPr>
                <a:spLocks noChangeShapeType="1"/>
              </p:cNvSpPr>
              <p:nvPr/>
            </p:nvSpPr>
            <p:spPr bwMode="auto">
              <a:xfrm flipH="1">
                <a:off x="3008" y="950"/>
                <a:ext cx="12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14" name="Line 666"/>
              <p:cNvSpPr>
                <a:spLocks noChangeShapeType="1"/>
              </p:cNvSpPr>
              <p:nvPr/>
            </p:nvSpPr>
            <p:spPr bwMode="auto">
              <a:xfrm flipH="1">
                <a:off x="3008" y="866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15" name="Line 667"/>
              <p:cNvSpPr>
                <a:spLocks noChangeShapeType="1"/>
              </p:cNvSpPr>
              <p:nvPr/>
            </p:nvSpPr>
            <p:spPr bwMode="auto">
              <a:xfrm flipH="1">
                <a:off x="3008" y="781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16" name="Line 668"/>
              <p:cNvSpPr>
                <a:spLocks noChangeShapeType="1"/>
              </p:cNvSpPr>
              <p:nvPr/>
            </p:nvSpPr>
            <p:spPr bwMode="auto">
              <a:xfrm flipH="1">
                <a:off x="3008" y="696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17" name="Line 669"/>
              <p:cNvSpPr>
                <a:spLocks noChangeShapeType="1"/>
              </p:cNvSpPr>
              <p:nvPr/>
            </p:nvSpPr>
            <p:spPr bwMode="auto">
              <a:xfrm flipH="1">
                <a:off x="3008" y="611"/>
                <a:ext cx="6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18" name="Line 670"/>
              <p:cNvSpPr>
                <a:spLocks noChangeShapeType="1"/>
              </p:cNvSpPr>
              <p:nvPr/>
            </p:nvSpPr>
            <p:spPr bwMode="auto">
              <a:xfrm flipH="1">
                <a:off x="3008" y="524"/>
                <a:ext cx="12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19" name="Line 671"/>
              <p:cNvSpPr>
                <a:spLocks noChangeShapeType="1"/>
              </p:cNvSpPr>
              <p:nvPr/>
            </p:nvSpPr>
            <p:spPr bwMode="auto">
              <a:xfrm flipH="1">
                <a:off x="3008" y="524"/>
                <a:ext cx="12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20" name="Freeform 672"/>
              <p:cNvSpPr>
                <a:spLocks/>
              </p:cNvSpPr>
              <p:nvPr/>
            </p:nvSpPr>
            <p:spPr bwMode="auto">
              <a:xfrm>
                <a:off x="2953" y="3875"/>
                <a:ext cx="31" cy="104"/>
              </a:xfrm>
              <a:custGeom>
                <a:avLst/>
                <a:gdLst>
                  <a:gd name="T0" fmla="*/ 31 w 31"/>
                  <a:gd name="T1" fmla="*/ 90 h 104"/>
                  <a:gd name="T2" fmla="*/ 31 w 31"/>
                  <a:gd name="T3" fmla="*/ 104 h 104"/>
                  <a:gd name="T4" fmla="*/ 0 w 31"/>
                  <a:gd name="T5" fmla="*/ 104 h 104"/>
                  <a:gd name="T6" fmla="*/ 0 w 31"/>
                  <a:gd name="T7" fmla="*/ 98 h 104"/>
                  <a:gd name="T8" fmla="*/ 0 w 31"/>
                  <a:gd name="T9" fmla="*/ 96 h 104"/>
                  <a:gd name="T10" fmla="*/ 1 w 31"/>
                  <a:gd name="T11" fmla="*/ 88 h 104"/>
                  <a:gd name="T12" fmla="*/ 4 w 31"/>
                  <a:gd name="T13" fmla="*/ 80 h 104"/>
                  <a:gd name="T14" fmla="*/ 7 w 31"/>
                  <a:gd name="T15" fmla="*/ 72 h 104"/>
                  <a:gd name="T16" fmla="*/ 11 w 31"/>
                  <a:gd name="T17" fmla="*/ 64 h 104"/>
                  <a:gd name="T18" fmla="*/ 16 w 31"/>
                  <a:gd name="T19" fmla="*/ 56 h 104"/>
                  <a:gd name="T20" fmla="*/ 20 w 31"/>
                  <a:gd name="T21" fmla="*/ 48 h 104"/>
                  <a:gd name="T22" fmla="*/ 22 w 31"/>
                  <a:gd name="T23" fmla="*/ 43 h 104"/>
                  <a:gd name="T24" fmla="*/ 24 w 31"/>
                  <a:gd name="T25" fmla="*/ 35 h 104"/>
                  <a:gd name="T26" fmla="*/ 25 w 31"/>
                  <a:gd name="T27" fmla="*/ 29 h 104"/>
                  <a:gd name="T28" fmla="*/ 24 w 31"/>
                  <a:gd name="T29" fmla="*/ 21 h 104"/>
                  <a:gd name="T30" fmla="*/ 22 w 31"/>
                  <a:gd name="T31" fmla="*/ 16 h 104"/>
                  <a:gd name="T32" fmla="*/ 20 w 31"/>
                  <a:gd name="T33" fmla="*/ 14 h 104"/>
                  <a:gd name="T34" fmla="*/ 16 w 31"/>
                  <a:gd name="T35" fmla="*/ 11 h 104"/>
                  <a:gd name="T36" fmla="*/ 12 w 31"/>
                  <a:gd name="T37" fmla="*/ 14 h 104"/>
                  <a:gd name="T38" fmla="*/ 9 w 31"/>
                  <a:gd name="T39" fmla="*/ 16 h 104"/>
                  <a:gd name="T40" fmla="*/ 7 w 31"/>
                  <a:gd name="T41" fmla="*/ 21 h 104"/>
                  <a:gd name="T42" fmla="*/ 6 w 31"/>
                  <a:gd name="T43" fmla="*/ 29 h 104"/>
                  <a:gd name="T44" fmla="*/ 0 w 31"/>
                  <a:gd name="T45" fmla="*/ 29 h 104"/>
                  <a:gd name="T46" fmla="*/ 1 w 31"/>
                  <a:gd name="T47" fmla="*/ 19 h 104"/>
                  <a:gd name="T48" fmla="*/ 2 w 31"/>
                  <a:gd name="T49" fmla="*/ 14 h 104"/>
                  <a:gd name="T50" fmla="*/ 5 w 31"/>
                  <a:gd name="T51" fmla="*/ 6 h 104"/>
                  <a:gd name="T52" fmla="*/ 7 w 31"/>
                  <a:gd name="T53" fmla="*/ 3 h 104"/>
                  <a:gd name="T54" fmla="*/ 11 w 31"/>
                  <a:gd name="T55" fmla="*/ 0 h 104"/>
                  <a:gd name="T56" fmla="*/ 16 w 31"/>
                  <a:gd name="T57" fmla="*/ 0 h 104"/>
                  <a:gd name="T58" fmla="*/ 20 w 31"/>
                  <a:gd name="T59" fmla="*/ 0 h 104"/>
                  <a:gd name="T60" fmla="*/ 24 w 31"/>
                  <a:gd name="T61" fmla="*/ 3 h 104"/>
                  <a:gd name="T62" fmla="*/ 27 w 31"/>
                  <a:gd name="T63" fmla="*/ 8 h 104"/>
                  <a:gd name="T64" fmla="*/ 28 w 31"/>
                  <a:gd name="T65" fmla="*/ 14 h 104"/>
                  <a:gd name="T66" fmla="*/ 31 w 31"/>
                  <a:gd name="T67" fmla="*/ 21 h 104"/>
                  <a:gd name="T68" fmla="*/ 31 w 31"/>
                  <a:gd name="T69" fmla="*/ 29 h 104"/>
                  <a:gd name="T70" fmla="*/ 31 w 31"/>
                  <a:gd name="T71" fmla="*/ 35 h 104"/>
                  <a:gd name="T72" fmla="*/ 30 w 31"/>
                  <a:gd name="T73" fmla="*/ 40 h 104"/>
                  <a:gd name="T74" fmla="*/ 28 w 31"/>
                  <a:gd name="T75" fmla="*/ 48 h 104"/>
                  <a:gd name="T76" fmla="*/ 26 w 31"/>
                  <a:gd name="T77" fmla="*/ 53 h 104"/>
                  <a:gd name="T78" fmla="*/ 24 w 31"/>
                  <a:gd name="T79" fmla="*/ 59 h 104"/>
                  <a:gd name="T80" fmla="*/ 21 w 31"/>
                  <a:gd name="T81" fmla="*/ 64 h 104"/>
                  <a:gd name="T82" fmla="*/ 17 w 31"/>
                  <a:gd name="T83" fmla="*/ 72 h 104"/>
                  <a:gd name="T84" fmla="*/ 15 w 31"/>
                  <a:gd name="T85" fmla="*/ 77 h 104"/>
                  <a:gd name="T86" fmla="*/ 12 w 31"/>
                  <a:gd name="T87" fmla="*/ 80 h 104"/>
                  <a:gd name="T88" fmla="*/ 10 w 31"/>
                  <a:gd name="T89" fmla="*/ 85 h 104"/>
                  <a:gd name="T90" fmla="*/ 9 w 31"/>
                  <a:gd name="T91" fmla="*/ 88 h 104"/>
                  <a:gd name="T92" fmla="*/ 7 w 31"/>
                  <a:gd name="T93" fmla="*/ 90 h 104"/>
                  <a:gd name="T94" fmla="*/ 31 w 31"/>
                  <a:gd name="T95" fmla="*/ 9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" h="104">
                    <a:moveTo>
                      <a:pt x="31" y="90"/>
                    </a:moveTo>
                    <a:lnTo>
                      <a:pt x="31" y="104"/>
                    </a:lnTo>
                    <a:lnTo>
                      <a:pt x="0" y="104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1" y="88"/>
                    </a:lnTo>
                    <a:lnTo>
                      <a:pt x="4" y="80"/>
                    </a:lnTo>
                    <a:lnTo>
                      <a:pt x="7" y="72"/>
                    </a:lnTo>
                    <a:lnTo>
                      <a:pt x="11" y="64"/>
                    </a:lnTo>
                    <a:lnTo>
                      <a:pt x="16" y="56"/>
                    </a:lnTo>
                    <a:lnTo>
                      <a:pt x="20" y="48"/>
                    </a:lnTo>
                    <a:lnTo>
                      <a:pt x="22" y="43"/>
                    </a:lnTo>
                    <a:lnTo>
                      <a:pt x="24" y="35"/>
                    </a:lnTo>
                    <a:lnTo>
                      <a:pt x="25" y="29"/>
                    </a:lnTo>
                    <a:lnTo>
                      <a:pt x="24" y="21"/>
                    </a:lnTo>
                    <a:lnTo>
                      <a:pt x="22" y="16"/>
                    </a:lnTo>
                    <a:lnTo>
                      <a:pt x="20" y="14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9" y="16"/>
                    </a:lnTo>
                    <a:lnTo>
                      <a:pt x="7" y="21"/>
                    </a:lnTo>
                    <a:lnTo>
                      <a:pt x="6" y="29"/>
                    </a:lnTo>
                    <a:lnTo>
                      <a:pt x="0" y="29"/>
                    </a:lnTo>
                    <a:lnTo>
                      <a:pt x="1" y="19"/>
                    </a:lnTo>
                    <a:lnTo>
                      <a:pt x="2" y="14"/>
                    </a:lnTo>
                    <a:lnTo>
                      <a:pt x="5" y="6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3"/>
                    </a:lnTo>
                    <a:lnTo>
                      <a:pt x="27" y="8"/>
                    </a:lnTo>
                    <a:lnTo>
                      <a:pt x="28" y="14"/>
                    </a:lnTo>
                    <a:lnTo>
                      <a:pt x="31" y="21"/>
                    </a:lnTo>
                    <a:lnTo>
                      <a:pt x="31" y="29"/>
                    </a:lnTo>
                    <a:lnTo>
                      <a:pt x="31" y="35"/>
                    </a:lnTo>
                    <a:lnTo>
                      <a:pt x="30" y="40"/>
                    </a:lnTo>
                    <a:lnTo>
                      <a:pt x="28" y="48"/>
                    </a:lnTo>
                    <a:lnTo>
                      <a:pt x="26" y="53"/>
                    </a:lnTo>
                    <a:lnTo>
                      <a:pt x="24" y="59"/>
                    </a:lnTo>
                    <a:lnTo>
                      <a:pt x="21" y="64"/>
                    </a:lnTo>
                    <a:lnTo>
                      <a:pt x="17" y="72"/>
                    </a:lnTo>
                    <a:lnTo>
                      <a:pt x="15" y="77"/>
                    </a:lnTo>
                    <a:lnTo>
                      <a:pt x="12" y="80"/>
                    </a:lnTo>
                    <a:lnTo>
                      <a:pt x="10" y="85"/>
                    </a:lnTo>
                    <a:lnTo>
                      <a:pt x="9" y="88"/>
                    </a:lnTo>
                    <a:lnTo>
                      <a:pt x="7" y="90"/>
                    </a:lnTo>
                    <a:lnTo>
                      <a:pt x="31" y="9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21" name="Freeform 673"/>
              <p:cNvSpPr>
                <a:spLocks/>
              </p:cNvSpPr>
              <p:nvPr/>
            </p:nvSpPr>
            <p:spPr bwMode="auto">
              <a:xfrm>
                <a:off x="2896" y="3449"/>
                <a:ext cx="32" cy="103"/>
              </a:xfrm>
              <a:custGeom>
                <a:avLst/>
                <a:gdLst>
                  <a:gd name="T0" fmla="*/ 32 w 32"/>
                  <a:gd name="T1" fmla="*/ 90 h 103"/>
                  <a:gd name="T2" fmla="*/ 32 w 32"/>
                  <a:gd name="T3" fmla="*/ 103 h 103"/>
                  <a:gd name="T4" fmla="*/ 0 w 32"/>
                  <a:gd name="T5" fmla="*/ 103 h 103"/>
                  <a:gd name="T6" fmla="*/ 0 w 32"/>
                  <a:gd name="T7" fmla="*/ 98 h 103"/>
                  <a:gd name="T8" fmla="*/ 0 w 32"/>
                  <a:gd name="T9" fmla="*/ 95 h 103"/>
                  <a:gd name="T10" fmla="*/ 2 w 32"/>
                  <a:gd name="T11" fmla="*/ 87 h 103"/>
                  <a:gd name="T12" fmla="*/ 4 w 32"/>
                  <a:gd name="T13" fmla="*/ 80 h 103"/>
                  <a:gd name="T14" fmla="*/ 7 w 32"/>
                  <a:gd name="T15" fmla="*/ 72 h 103"/>
                  <a:gd name="T16" fmla="*/ 11 w 32"/>
                  <a:gd name="T17" fmla="*/ 64 h 103"/>
                  <a:gd name="T18" fmla="*/ 16 w 32"/>
                  <a:gd name="T19" fmla="*/ 56 h 103"/>
                  <a:gd name="T20" fmla="*/ 20 w 32"/>
                  <a:gd name="T21" fmla="*/ 48 h 103"/>
                  <a:gd name="T22" fmla="*/ 22 w 32"/>
                  <a:gd name="T23" fmla="*/ 42 h 103"/>
                  <a:gd name="T24" fmla="*/ 23 w 32"/>
                  <a:gd name="T25" fmla="*/ 35 h 103"/>
                  <a:gd name="T26" fmla="*/ 25 w 32"/>
                  <a:gd name="T27" fmla="*/ 29 h 103"/>
                  <a:gd name="T28" fmla="*/ 23 w 32"/>
                  <a:gd name="T29" fmla="*/ 21 h 103"/>
                  <a:gd name="T30" fmla="*/ 22 w 32"/>
                  <a:gd name="T31" fmla="*/ 16 h 103"/>
                  <a:gd name="T32" fmla="*/ 20 w 32"/>
                  <a:gd name="T33" fmla="*/ 13 h 103"/>
                  <a:gd name="T34" fmla="*/ 16 w 32"/>
                  <a:gd name="T35" fmla="*/ 11 h 103"/>
                  <a:gd name="T36" fmla="*/ 12 w 32"/>
                  <a:gd name="T37" fmla="*/ 13 h 103"/>
                  <a:gd name="T38" fmla="*/ 10 w 32"/>
                  <a:gd name="T39" fmla="*/ 16 h 103"/>
                  <a:gd name="T40" fmla="*/ 7 w 32"/>
                  <a:gd name="T41" fmla="*/ 21 h 103"/>
                  <a:gd name="T42" fmla="*/ 7 w 32"/>
                  <a:gd name="T43" fmla="*/ 29 h 103"/>
                  <a:gd name="T44" fmla="*/ 0 w 32"/>
                  <a:gd name="T45" fmla="*/ 29 h 103"/>
                  <a:gd name="T46" fmla="*/ 1 w 32"/>
                  <a:gd name="T47" fmla="*/ 19 h 103"/>
                  <a:gd name="T48" fmla="*/ 2 w 32"/>
                  <a:gd name="T49" fmla="*/ 13 h 103"/>
                  <a:gd name="T50" fmla="*/ 5 w 32"/>
                  <a:gd name="T51" fmla="*/ 5 h 103"/>
                  <a:gd name="T52" fmla="*/ 8 w 32"/>
                  <a:gd name="T53" fmla="*/ 3 h 103"/>
                  <a:gd name="T54" fmla="*/ 12 w 32"/>
                  <a:gd name="T55" fmla="*/ 0 h 103"/>
                  <a:gd name="T56" fmla="*/ 16 w 32"/>
                  <a:gd name="T57" fmla="*/ 0 h 103"/>
                  <a:gd name="T58" fmla="*/ 20 w 32"/>
                  <a:gd name="T59" fmla="*/ 0 h 103"/>
                  <a:gd name="T60" fmla="*/ 23 w 32"/>
                  <a:gd name="T61" fmla="*/ 3 h 103"/>
                  <a:gd name="T62" fmla="*/ 27 w 32"/>
                  <a:gd name="T63" fmla="*/ 8 h 103"/>
                  <a:gd name="T64" fmla="*/ 30 w 32"/>
                  <a:gd name="T65" fmla="*/ 13 h 103"/>
                  <a:gd name="T66" fmla="*/ 31 w 32"/>
                  <a:gd name="T67" fmla="*/ 21 h 103"/>
                  <a:gd name="T68" fmla="*/ 31 w 32"/>
                  <a:gd name="T69" fmla="*/ 29 h 103"/>
                  <a:gd name="T70" fmla="*/ 31 w 32"/>
                  <a:gd name="T71" fmla="*/ 35 h 103"/>
                  <a:gd name="T72" fmla="*/ 30 w 32"/>
                  <a:gd name="T73" fmla="*/ 40 h 103"/>
                  <a:gd name="T74" fmla="*/ 28 w 32"/>
                  <a:gd name="T75" fmla="*/ 48 h 103"/>
                  <a:gd name="T76" fmla="*/ 26 w 32"/>
                  <a:gd name="T77" fmla="*/ 53 h 103"/>
                  <a:gd name="T78" fmla="*/ 25 w 32"/>
                  <a:gd name="T79" fmla="*/ 58 h 103"/>
                  <a:gd name="T80" fmla="*/ 21 w 32"/>
                  <a:gd name="T81" fmla="*/ 64 h 103"/>
                  <a:gd name="T82" fmla="*/ 17 w 32"/>
                  <a:gd name="T83" fmla="*/ 72 h 103"/>
                  <a:gd name="T84" fmla="*/ 15 w 32"/>
                  <a:gd name="T85" fmla="*/ 77 h 103"/>
                  <a:gd name="T86" fmla="*/ 12 w 32"/>
                  <a:gd name="T87" fmla="*/ 80 h 103"/>
                  <a:gd name="T88" fmla="*/ 11 w 32"/>
                  <a:gd name="T89" fmla="*/ 85 h 103"/>
                  <a:gd name="T90" fmla="*/ 8 w 32"/>
                  <a:gd name="T91" fmla="*/ 87 h 103"/>
                  <a:gd name="T92" fmla="*/ 7 w 32"/>
                  <a:gd name="T93" fmla="*/ 90 h 103"/>
                  <a:gd name="T94" fmla="*/ 32 w 32"/>
                  <a:gd name="T95" fmla="*/ 9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103">
                    <a:moveTo>
                      <a:pt x="32" y="90"/>
                    </a:moveTo>
                    <a:lnTo>
                      <a:pt x="32" y="103"/>
                    </a:lnTo>
                    <a:lnTo>
                      <a:pt x="0" y="103"/>
                    </a:lnTo>
                    <a:lnTo>
                      <a:pt x="0" y="98"/>
                    </a:lnTo>
                    <a:lnTo>
                      <a:pt x="0" y="95"/>
                    </a:lnTo>
                    <a:lnTo>
                      <a:pt x="2" y="87"/>
                    </a:lnTo>
                    <a:lnTo>
                      <a:pt x="4" y="80"/>
                    </a:lnTo>
                    <a:lnTo>
                      <a:pt x="7" y="72"/>
                    </a:lnTo>
                    <a:lnTo>
                      <a:pt x="11" y="64"/>
                    </a:lnTo>
                    <a:lnTo>
                      <a:pt x="16" y="56"/>
                    </a:lnTo>
                    <a:lnTo>
                      <a:pt x="20" y="48"/>
                    </a:lnTo>
                    <a:lnTo>
                      <a:pt x="22" y="42"/>
                    </a:lnTo>
                    <a:lnTo>
                      <a:pt x="23" y="35"/>
                    </a:lnTo>
                    <a:lnTo>
                      <a:pt x="25" y="29"/>
                    </a:lnTo>
                    <a:lnTo>
                      <a:pt x="23" y="21"/>
                    </a:lnTo>
                    <a:lnTo>
                      <a:pt x="22" y="16"/>
                    </a:lnTo>
                    <a:lnTo>
                      <a:pt x="20" y="13"/>
                    </a:lnTo>
                    <a:lnTo>
                      <a:pt x="16" y="11"/>
                    </a:lnTo>
                    <a:lnTo>
                      <a:pt x="12" y="13"/>
                    </a:lnTo>
                    <a:lnTo>
                      <a:pt x="10" y="16"/>
                    </a:lnTo>
                    <a:lnTo>
                      <a:pt x="7" y="21"/>
                    </a:lnTo>
                    <a:lnTo>
                      <a:pt x="7" y="29"/>
                    </a:lnTo>
                    <a:lnTo>
                      <a:pt x="0" y="29"/>
                    </a:lnTo>
                    <a:lnTo>
                      <a:pt x="1" y="19"/>
                    </a:lnTo>
                    <a:lnTo>
                      <a:pt x="2" y="13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3" y="3"/>
                    </a:lnTo>
                    <a:lnTo>
                      <a:pt x="27" y="8"/>
                    </a:lnTo>
                    <a:lnTo>
                      <a:pt x="30" y="13"/>
                    </a:lnTo>
                    <a:lnTo>
                      <a:pt x="31" y="21"/>
                    </a:lnTo>
                    <a:lnTo>
                      <a:pt x="31" y="29"/>
                    </a:lnTo>
                    <a:lnTo>
                      <a:pt x="31" y="35"/>
                    </a:lnTo>
                    <a:lnTo>
                      <a:pt x="30" y="40"/>
                    </a:lnTo>
                    <a:lnTo>
                      <a:pt x="28" y="48"/>
                    </a:lnTo>
                    <a:lnTo>
                      <a:pt x="26" y="53"/>
                    </a:lnTo>
                    <a:lnTo>
                      <a:pt x="25" y="58"/>
                    </a:lnTo>
                    <a:lnTo>
                      <a:pt x="21" y="64"/>
                    </a:lnTo>
                    <a:lnTo>
                      <a:pt x="17" y="72"/>
                    </a:lnTo>
                    <a:lnTo>
                      <a:pt x="15" y="77"/>
                    </a:lnTo>
                    <a:lnTo>
                      <a:pt x="12" y="80"/>
                    </a:lnTo>
                    <a:lnTo>
                      <a:pt x="11" y="85"/>
                    </a:lnTo>
                    <a:lnTo>
                      <a:pt x="8" y="87"/>
                    </a:lnTo>
                    <a:lnTo>
                      <a:pt x="7" y="90"/>
                    </a:lnTo>
                    <a:lnTo>
                      <a:pt x="32" y="9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22" name="Rectangle 674"/>
              <p:cNvSpPr>
                <a:spLocks noChangeArrowheads="1"/>
              </p:cNvSpPr>
              <p:nvPr/>
            </p:nvSpPr>
            <p:spPr bwMode="auto">
              <a:xfrm>
                <a:off x="2938" y="3539"/>
                <a:ext cx="6" cy="13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23" name="Freeform 675"/>
              <p:cNvSpPr>
                <a:spLocks/>
              </p:cNvSpPr>
              <p:nvPr/>
            </p:nvSpPr>
            <p:spPr bwMode="auto">
              <a:xfrm>
                <a:off x="2958" y="3449"/>
                <a:ext cx="17" cy="103"/>
              </a:xfrm>
              <a:custGeom>
                <a:avLst/>
                <a:gdLst>
                  <a:gd name="T0" fmla="*/ 17 w 17"/>
                  <a:gd name="T1" fmla="*/ 103 h 103"/>
                  <a:gd name="T2" fmla="*/ 11 w 17"/>
                  <a:gd name="T3" fmla="*/ 103 h 103"/>
                  <a:gd name="T4" fmla="*/ 11 w 17"/>
                  <a:gd name="T5" fmla="*/ 21 h 103"/>
                  <a:gd name="T6" fmla="*/ 9 w 17"/>
                  <a:gd name="T7" fmla="*/ 27 h 103"/>
                  <a:gd name="T8" fmla="*/ 5 w 17"/>
                  <a:gd name="T9" fmla="*/ 32 h 103"/>
                  <a:gd name="T10" fmla="*/ 2 w 17"/>
                  <a:gd name="T11" fmla="*/ 35 h 103"/>
                  <a:gd name="T12" fmla="*/ 0 w 17"/>
                  <a:gd name="T13" fmla="*/ 37 h 103"/>
                  <a:gd name="T14" fmla="*/ 0 w 17"/>
                  <a:gd name="T15" fmla="*/ 27 h 103"/>
                  <a:gd name="T16" fmla="*/ 4 w 17"/>
                  <a:gd name="T17" fmla="*/ 19 h 103"/>
                  <a:gd name="T18" fmla="*/ 9 w 17"/>
                  <a:gd name="T19" fmla="*/ 13 h 103"/>
                  <a:gd name="T20" fmla="*/ 11 w 17"/>
                  <a:gd name="T21" fmla="*/ 5 h 103"/>
                  <a:gd name="T22" fmla="*/ 14 w 17"/>
                  <a:gd name="T23" fmla="*/ 0 h 103"/>
                  <a:gd name="T24" fmla="*/ 17 w 17"/>
                  <a:gd name="T25" fmla="*/ 0 h 103"/>
                  <a:gd name="T26" fmla="*/ 17 w 17"/>
                  <a:gd name="T27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03">
                    <a:moveTo>
                      <a:pt x="17" y="103"/>
                    </a:moveTo>
                    <a:lnTo>
                      <a:pt x="11" y="103"/>
                    </a:lnTo>
                    <a:lnTo>
                      <a:pt x="11" y="21"/>
                    </a:lnTo>
                    <a:lnTo>
                      <a:pt x="9" y="27"/>
                    </a:lnTo>
                    <a:lnTo>
                      <a:pt x="5" y="32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4" y="19"/>
                    </a:lnTo>
                    <a:lnTo>
                      <a:pt x="9" y="13"/>
                    </a:lnTo>
                    <a:lnTo>
                      <a:pt x="11" y="5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7" y="10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24" name="Freeform 676"/>
              <p:cNvSpPr>
                <a:spLocks/>
              </p:cNvSpPr>
              <p:nvPr/>
            </p:nvSpPr>
            <p:spPr bwMode="auto">
              <a:xfrm>
                <a:off x="2896" y="3026"/>
                <a:ext cx="32" cy="103"/>
              </a:xfrm>
              <a:custGeom>
                <a:avLst/>
                <a:gdLst>
                  <a:gd name="T0" fmla="*/ 32 w 32"/>
                  <a:gd name="T1" fmla="*/ 90 h 103"/>
                  <a:gd name="T2" fmla="*/ 32 w 32"/>
                  <a:gd name="T3" fmla="*/ 103 h 103"/>
                  <a:gd name="T4" fmla="*/ 0 w 32"/>
                  <a:gd name="T5" fmla="*/ 103 h 103"/>
                  <a:gd name="T6" fmla="*/ 0 w 32"/>
                  <a:gd name="T7" fmla="*/ 98 h 103"/>
                  <a:gd name="T8" fmla="*/ 0 w 32"/>
                  <a:gd name="T9" fmla="*/ 95 h 103"/>
                  <a:gd name="T10" fmla="*/ 2 w 32"/>
                  <a:gd name="T11" fmla="*/ 87 h 103"/>
                  <a:gd name="T12" fmla="*/ 4 w 32"/>
                  <a:gd name="T13" fmla="*/ 79 h 103"/>
                  <a:gd name="T14" fmla="*/ 7 w 32"/>
                  <a:gd name="T15" fmla="*/ 71 h 103"/>
                  <a:gd name="T16" fmla="*/ 11 w 32"/>
                  <a:gd name="T17" fmla="*/ 63 h 103"/>
                  <a:gd name="T18" fmla="*/ 16 w 32"/>
                  <a:gd name="T19" fmla="*/ 55 h 103"/>
                  <a:gd name="T20" fmla="*/ 20 w 32"/>
                  <a:gd name="T21" fmla="*/ 47 h 103"/>
                  <a:gd name="T22" fmla="*/ 22 w 32"/>
                  <a:gd name="T23" fmla="*/ 42 h 103"/>
                  <a:gd name="T24" fmla="*/ 23 w 32"/>
                  <a:gd name="T25" fmla="*/ 34 h 103"/>
                  <a:gd name="T26" fmla="*/ 25 w 32"/>
                  <a:gd name="T27" fmla="*/ 29 h 103"/>
                  <a:gd name="T28" fmla="*/ 23 w 32"/>
                  <a:gd name="T29" fmla="*/ 21 h 103"/>
                  <a:gd name="T30" fmla="*/ 22 w 32"/>
                  <a:gd name="T31" fmla="*/ 15 h 103"/>
                  <a:gd name="T32" fmla="*/ 20 w 32"/>
                  <a:gd name="T33" fmla="*/ 13 h 103"/>
                  <a:gd name="T34" fmla="*/ 16 w 32"/>
                  <a:gd name="T35" fmla="*/ 10 h 103"/>
                  <a:gd name="T36" fmla="*/ 12 w 32"/>
                  <a:gd name="T37" fmla="*/ 13 h 103"/>
                  <a:gd name="T38" fmla="*/ 10 w 32"/>
                  <a:gd name="T39" fmla="*/ 15 h 103"/>
                  <a:gd name="T40" fmla="*/ 7 w 32"/>
                  <a:gd name="T41" fmla="*/ 21 h 103"/>
                  <a:gd name="T42" fmla="*/ 7 w 32"/>
                  <a:gd name="T43" fmla="*/ 29 h 103"/>
                  <a:gd name="T44" fmla="*/ 0 w 32"/>
                  <a:gd name="T45" fmla="*/ 29 h 103"/>
                  <a:gd name="T46" fmla="*/ 1 w 32"/>
                  <a:gd name="T47" fmla="*/ 18 h 103"/>
                  <a:gd name="T48" fmla="*/ 2 w 32"/>
                  <a:gd name="T49" fmla="*/ 13 h 103"/>
                  <a:gd name="T50" fmla="*/ 5 w 32"/>
                  <a:gd name="T51" fmla="*/ 5 h 103"/>
                  <a:gd name="T52" fmla="*/ 8 w 32"/>
                  <a:gd name="T53" fmla="*/ 2 h 103"/>
                  <a:gd name="T54" fmla="*/ 12 w 32"/>
                  <a:gd name="T55" fmla="*/ 0 h 103"/>
                  <a:gd name="T56" fmla="*/ 16 w 32"/>
                  <a:gd name="T57" fmla="*/ 0 h 103"/>
                  <a:gd name="T58" fmla="*/ 20 w 32"/>
                  <a:gd name="T59" fmla="*/ 0 h 103"/>
                  <a:gd name="T60" fmla="*/ 23 w 32"/>
                  <a:gd name="T61" fmla="*/ 2 h 103"/>
                  <a:gd name="T62" fmla="*/ 27 w 32"/>
                  <a:gd name="T63" fmla="*/ 8 h 103"/>
                  <a:gd name="T64" fmla="*/ 30 w 32"/>
                  <a:gd name="T65" fmla="*/ 13 h 103"/>
                  <a:gd name="T66" fmla="*/ 31 w 32"/>
                  <a:gd name="T67" fmla="*/ 21 h 103"/>
                  <a:gd name="T68" fmla="*/ 31 w 32"/>
                  <a:gd name="T69" fmla="*/ 29 h 103"/>
                  <a:gd name="T70" fmla="*/ 31 w 32"/>
                  <a:gd name="T71" fmla="*/ 34 h 103"/>
                  <a:gd name="T72" fmla="*/ 30 w 32"/>
                  <a:gd name="T73" fmla="*/ 39 h 103"/>
                  <a:gd name="T74" fmla="*/ 28 w 32"/>
                  <a:gd name="T75" fmla="*/ 47 h 103"/>
                  <a:gd name="T76" fmla="*/ 26 w 32"/>
                  <a:gd name="T77" fmla="*/ 53 h 103"/>
                  <a:gd name="T78" fmla="*/ 25 w 32"/>
                  <a:gd name="T79" fmla="*/ 58 h 103"/>
                  <a:gd name="T80" fmla="*/ 21 w 32"/>
                  <a:gd name="T81" fmla="*/ 63 h 103"/>
                  <a:gd name="T82" fmla="*/ 17 w 32"/>
                  <a:gd name="T83" fmla="*/ 71 h 103"/>
                  <a:gd name="T84" fmla="*/ 15 w 32"/>
                  <a:gd name="T85" fmla="*/ 76 h 103"/>
                  <a:gd name="T86" fmla="*/ 12 w 32"/>
                  <a:gd name="T87" fmla="*/ 79 h 103"/>
                  <a:gd name="T88" fmla="*/ 11 w 32"/>
                  <a:gd name="T89" fmla="*/ 84 h 103"/>
                  <a:gd name="T90" fmla="*/ 8 w 32"/>
                  <a:gd name="T91" fmla="*/ 87 h 103"/>
                  <a:gd name="T92" fmla="*/ 7 w 32"/>
                  <a:gd name="T93" fmla="*/ 90 h 103"/>
                  <a:gd name="T94" fmla="*/ 32 w 32"/>
                  <a:gd name="T95" fmla="*/ 9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103">
                    <a:moveTo>
                      <a:pt x="32" y="90"/>
                    </a:moveTo>
                    <a:lnTo>
                      <a:pt x="32" y="103"/>
                    </a:lnTo>
                    <a:lnTo>
                      <a:pt x="0" y="103"/>
                    </a:lnTo>
                    <a:lnTo>
                      <a:pt x="0" y="98"/>
                    </a:lnTo>
                    <a:lnTo>
                      <a:pt x="0" y="95"/>
                    </a:lnTo>
                    <a:lnTo>
                      <a:pt x="2" y="87"/>
                    </a:lnTo>
                    <a:lnTo>
                      <a:pt x="4" y="79"/>
                    </a:lnTo>
                    <a:lnTo>
                      <a:pt x="7" y="71"/>
                    </a:lnTo>
                    <a:lnTo>
                      <a:pt x="11" y="63"/>
                    </a:lnTo>
                    <a:lnTo>
                      <a:pt x="16" y="55"/>
                    </a:lnTo>
                    <a:lnTo>
                      <a:pt x="20" y="47"/>
                    </a:lnTo>
                    <a:lnTo>
                      <a:pt x="22" y="42"/>
                    </a:lnTo>
                    <a:lnTo>
                      <a:pt x="23" y="34"/>
                    </a:lnTo>
                    <a:lnTo>
                      <a:pt x="25" y="29"/>
                    </a:lnTo>
                    <a:lnTo>
                      <a:pt x="23" y="21"/>
                    </a:lnTo>
                    <a:lnTo>
                      <a:pt x="22" y="15"/>
                    </a:lnTo>
                    <a:lnTo>
                      <a:pt x="20" y="13"/>
                    </a:lnTo>
                    <a:lnTo>
                      <a:pt x="16" y="10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7" y="21"/>
                    </a:lnTo>
                    <a:lnTo>
                      <a:pt x="7" y="29"/>
                    </a:lnTo>
                    <a:lnTo>
                      <a:pt x="0" y="29"/>
                    </a:lnTo>
                    <a:lnTo>
                      <a:pt x="1" y="18"/>
                    </a:lnTo>
                    <a:lnTo>
                      <a:pt x="2" y="13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3" y="2"/>
                    </a:lnTo>
                    <a:lnTo>
                      <a:pt x="27" y="8"/>
                    </a:lnTo>
                    <a:lnTo>
                      <a:pt x="30" y="13"/>
                    </a:lnTo>
                    <a:lnTo>
                      <a:pt x="31" y="21"/>
                    </a:lnTo>
                    <a:lnTo>
                      <a:pt x="31" y="29"/>
                    </a:lnTo>
                    <a:lnTo>
                      <a:pt x="31" y="34"/>
                    </a:lnTo>
                    <a:lnTo>
                      <a:pt x="30" y="39"/>
                    </a:lnTo>
                    <a:lnTo>
                      <a:pt x="28" y="47"/>
                    </a:lnTo>
                    <a:lnTo>
                      <a:pt x="26" y="53"/>
                    </a:lnTo>
                    <a:lnTo>
                      <a:pt x="25" y="58"/>
                    </a:lnTo>
                    <a:lnTo>
                      <a:pt x="21" y="63"/>
                    </a:lnTo>
                    <a:lnTo>
                      <a:pt x="17" y="71"/>
                    </a:lnTo>
                    <a:lnTo>
                      <a:pt x="15" y="76"/>
                    </a:lnTo>
                    <a:lnTo>
                      <a:pt x="12" y="79"/>
                    </a:lnTo>
                    <a:lnTo>
                      <a:pt x="11" y="84"/>
                    </a:lnTo>
                    <a:lnTo>
                      <a:pt x="8" y="87"/>
                    </a:lnTo>
                    <a:lnTo>
                      <a:pt x="7" y="90"/>
                    </a:lnTo>
                    <a:lnTo>
                      <a:pt x="32" y="9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25" name="Rectangle 677"/>
              <p:cNvSpPr>
                <a:spLocks noChangeArrowheads="1"/>
              </p:cNvSpPr>
              <p:nvPr/>
            </p:nvSpPr>
            <p:spPr bwMode="auto">
              <a:xfrm>
                <a:off x="2938" y="3116"/>
                <a:ext cx="6" cy="13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26" name="Freeform 678"/>
              <p:cNvSpPr>
                <a:spLocks/>
              </p:cNvSpPr>
              <p:nvPr/>
            </p:nvSpPr>
            <p:spPr bwMode="auto">
              <a:xfrm>
                <a:off x="2953" y="3026"/>
                <a:ext cx="31" cy="103"/>
              </a:xfrm>
              <a:custGeom>
                <a:avLst/>
                <a:gdLst>
                  <a:gd name="T0" fmla="*/ 31 w 31"/>
                  <a:gd name="T1" fmla="*/ 90 h 103"/>
                  <a:gd name="T2" fmla="*/ 31 w 31"/>
                  <a:gd name="T3" fmla="*/ 103 h 103"/>
                  <a:gd name="T4" fmla="*/ 0 w 31"/>
                  <a:gd name="T5" fmla="*/ 103 h 103"/>
                  <a:gd name="T6" fmla="*/ 0 w 31"/>
                  <a:gd name="T7" fmla="*/ 98 h 103"/>
                  <a:gd name="T8" fmla="*/ 0 w 31"/>
                  <a:gd name="T9" fmla="*/ 95 h 103"/>
                  <a:gd name="T10" fmla="*/ 1 w 31"/>
                  <a:gd name="T11" fmla="*/ 87 h 103"/>
                  <a:gd name="T12" fmla="*/ 4 w 31"/>
                  <a:gd name="T13" fmla="*/ 79 h 103"/>
                  <a:gd name="T14" fmla="*/ 7 w 31"/>
                  <a:gd name="T15" fmla="*/ 71 h 103"/>
                  <a:gd name="T16" fmla="*/ 11 w 31"/>
                  <a:gd name="T17" fmla="*/ 63 h 103"/>
                  <a:gd name="T18" fmla="*/ 16 w 31"/>
                  <a:gd name="T19" fmla="*/ 55 h 103"/>
                  <a:gd name="T20" fmla="*/ 20 w 31"/>
                  <a:gd name="T21" fmla="*/ 47 h 103"/>
                  <a:gd name="T22" fmla="*/ 22 w 31"/>
                  <a:gd name="T23" fmla="*/ 42 h 103"/>
                  <a:gd name="T24" fmla="*/ 24 w 31"/>
                  <a:gd name="T25" fmla="*/ 34 h 103"/>
                  <a:gd name="T26" fmla="*/ 25 w 31"/>
                  <a:gd name="T27" fmla="*/ 29 h 103"/>
                  <a:gd name="T28" fmla="*/ 24 w 31"/>
                  <a:gd name="T29" fmla="*/ 21 h 103"/>
                  <a:gd name="T30" fmla="*/ 22 w 31"/>
                  <a:gd name="T31" fmla="*/ 15 h 103"/>
                  <a:gd name="T32" fmla="*/ 20 w 31"/>
                  <a:gd name="T33" fmla="*/ 13 h 103"/>
                  <a:gd name="T34" fmla="*/ 16 w 31"/>
                  <a:gd name="T35" fmla="*/ 10 h 103"/>
                  <a:gd name="T36" fmla="*/ 12 w 31"/>
                  <a:gd name="T37" fmla="*/ 13 h 103"/>
                  <a:gd name="T38" fmla="*/ 9 w 31"/>
                  <a:gd name="T39" fmla="*/ 15 h 103"/>
                  <a:gd name="T40" fmla="*/ 7 w 31"/>
                  <a:gd name="T41" fmla="*/ 21 h 103"/>
                  <a:gd name="T42" fmla="*/ 6 w 31"/>
                  <a:gd name="T43" fmla="*/ 29 h 103"/>
                  <a:gd name="T44" fmla="*/ 0 w 31"/>
                  <a:gd name="T45" fmla="*/ 29 h 103"/>
                  <a:gd name="T46" fmla="*/ 1 w 31"/>
                  <a:gd name="T47" fmla="*/ 18 h 103"/>
                  <a:gd name="T48" fmla="*/ 2 w 31"/>
                  <a:gd name="T49" fmla="*/ 13 h 103"/>
                  <a:gd name="T50" fmla="*/ 5 w 31"/>
                  <a:gd name="T51" fmla="*/ 5 h 103"/>
                  <a:gd name="T52" fmla="*/ 7 w 31"/>
                  <a:gd name="T53" fmla="*/ 2 h 103"/>
                  <a:gd name="T54" fmla="*/ 11 w 31"/>
                  <a:gd name="T55" fmla="*/ 0 h 103"/>
                  <a:gd name="T56" fmla="*/ 16 w 31"/>
                  <a:gd name="T57" fmla="*/ 0 h 103"/>
                  <a:gd name="T58" fmla="*/ 20 w 31"/>
                  <a:gd name="T59" fmla="*/ 0 h 103"/>
                  <a:gd name="T60" fmla="*/ 24 w 31"/>
                  <a:gd name="T61" fmla="*/ 2 h 103"/>
                  <a:gd name="T62" fmla="*/ 27 w 31"/>
                  <a:gd name="T63" fmla="*/ 8 h 103"/>
                  <a:gd name="T64" fmla="*/ 28 w 31"/>
                  <a:gd name="T65" fmla="*/ 13 h 103"/>
                  <a:gd name="T66" fmla="*/ 30 w 31"/>
                  <a:gd name="T67" fmla="*/ 21 h 103"/>
                  <a:gd name="T68" fmla="*/ 31 w 31"/>
                  <a:gd name="T69" fmla="*/ 29 h 103"/>
                  <a:gd name="T70" fmla="*/ 31 w 31"/>
                  <a:gd name="T71" fmla="*/ 34 h 103"/>
                  <a:gd name="T72" fmla="*/ 30 w 31"/>
                  <a:gd name="T73" fmla="*/ 39 h 103"/>
                  <a:gd name="T74" fmla="*/ 28 w 31"/>
                  <a:gd name="T75" fmla="*/ 47 h 103"/>
                  <a:gd name="T76" fmla="*/ 26 w 31"/>
                  <a:gd name="T77" fmla="*/ 53 h 103"/>
                  <a:gd name="T78" fmla="*/ 24 w 31"/>
                  <a:gd name="T79" fmla="*/ 58 h 103"/>
                  <a:gd name="T80" fmla="*/ 21 w 31"/>
                  <a:gd name="T81" fmla="*/ 63 h 103"/>
                  <a:gd name="T82" fmla="*/ 17 w 31"/>
                  <a:gd name="T83" fmla="*/ 71 h 103"/>
                  <a:gd name="T84" fmla="*/ 14 w 31"/>
                  <a:gd name="T85" fmla="*/ 76 h 103"/>
                  <a:gd name="T86" fmla="*/ 12 w 31"/>
                  <a:gd name="T87" fmla="*/ 79 h 103"/>
                  <a:gd name="T88" fmla="*/ 10 w 31"/>
                  <a:gd name="T89" fmla="*/ 84 h 103"/>
                  <a:gd name="T90" fmla="*/ 9 w 31"/>
                  <a:gd name="T91" fmla="*/ 87 h 103"/>
                  <a:gd name="T92" fmla="*/ 7 w 31"/>
                  <a:gd name="T93" fmla="*/ 90 h 103"/>
                  <a:gd name="T94" fmla="*/ 31 w 31"/>
                  <a:gd name="T95" fmla="*/ 9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" h="103">
                    <a:moveTo>
                      <a:pt x="31" y="90"/>
                    </a:moveTo>
                    <a:lnTo>
                      <a:pt x="31" y="103"/>
                    </a:lnTo>
                    <a:lnTo>
                      <a:pt x="0" y="103"/>
                    </a:lnTo>
                    <a:lnTo>
                      <a:pt x="0" y="98"/>
                    </a:lnTo>
                    <a:lnTo>
                      <a:pt x="0" y="95"/>
                    </a:lnTo>
                    <a:lnTo>
                      <a:pt x="1" y="87"/>
                    </a:lnTo>
                    <a:lnTo>
                      <a:pt x="4" y="79"/>
                    </a:lnTo>
                    <a:lnTo>
                      <a:pt x="7" y="71"/>
                    </a:lnTo>
                    <a:lnTo>
                      <a:pt x="11" y="63"/>
                    </a:lnTo>
                    <a:lnTo>
                      <a:pt x="16" y="55"/>
                    </a:lnTo>
                    <a:lnTo>
                      <a:pt x="20" y="47"/>
                    </a:lnTo>
                    <a:lnTo>
                      <a:pt x="22" y="42"/>
                    </a:lnTo>
                    <a:lnTo>
                      <a:pt x="24" y="34"/>
                    </a:lnTo>
                    <a:lnTo>
                      <a:pt x="25" y="29"/>
                    </a:lnTo>
                    <a:lnTo>
                      <a:pt x="24" y="21"/>
                    </a:lnTo>
                    <a:lnTo>
                      <a:pt x="22" y="15"/>
                    </a:lnTo>
                    <a:lnTo>
                      <a:pt x="20" y="13"/>
                    </a:lnTo>
                    <a:lnTo>
                      <a:pt x="16" y="10"/>
                    </a:lnTo>
                    <a:lnTo>
                      <a:pt x="12" y="13"/>
                    </a:lnTo>
                    <a:lnTo>
                      <a:pt x="9" y="15"/>
                    </a:lnTo>
                    <a:lnTo>
                      <a:pt x="7" y="21"/>
                    </a:lnTo>
                    <a:lnTo>
                      <a:pt x="6" y="29"/>
                    </a:lnTo>
                    <a:lnTo>
                      <a:pt x="0" y="29"/>
                    </a:lnTo>
                    <a:lnTo>
                      <a:pt x="1" y="18"/>
                    </a:lnTo>
                    <a:lnTo>
                      <a:pt x="2" y="13"/>
                    </a:lnTo>
                    <a:lnTo>
                      <a:pt x="5" y="5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7" y="8"/>
                    </a:lnTo>
                    <a:lnTo>
                      <a:pt x="28" y="13"/>
                    </a:lnTo>
                    <a:lnTo>
                      <a:pt x="30" y="21"/>
                    </a:lnTo>
                    <a:lnTo>
                      <a:pt x="31" y="29"/>
                    </a:lnTo>
                    <a:lnTo>
                      <a:pt x="31" y="34"/>
                    </a:lnTo>
                    <a:lnTo>
                      <a:pt x="30" y="39"/>
                    </a:lnTo>
                    <a:lnTo>
                      <a:pt x="28" y="47"/>
                    </a:lnTo>
                    <a:lnTo>
                      <a:pt x="26" y="53"/>
                    </a:lnTo>
                    <a:lnTo>
                      <a:pt x="24" y="58"/>
                    </a:lnTo>
                    <a:lnTo>
                      <a:pt x="21" y="63"/>
                    </a:lnTo>
                    <a:lnTo>
                      <a:pt x="17" y="71"/>
                    </a:lnTo>
                    <a:lnTo>
                      <a:pt x="14" y="76"/>
                    </a:lnTo>
                    <a:lnTo>
                      <a:pt x="12" y="79"/>
                    </a:lnTo>
                    <a:lnTo>
                      <a:pt x="10" y="84"/>
                    </a:lnTo>
                    <a:lnTo>
                      <a:pt x="9" y="87"/>
                    </a:lnTo>
                    <a:lnTo>
                      <a:pt x="7" y="90"/>
                    </a:lnTo>
                    <a:lnTo>
                      <a:pt x="31" y="9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27" name="Freeform 679"/>
              <p:cNvSpPr>
                <a:spLocks/>
              </p:cNvSpPr>
              <p:nvPr/>
            </p:nvSpPr>
            <p:spPr bwMode="auto">
              <a:xfrm>
                <a:off x="2896" y="2599"/>
                <a:ext cx="32" cy="104"/>
              </a:xfrm>
              <a:custGeom>
                <a:avLst/>
                <a:gdLst>
                  <a:gd name="T0" fmla="*/ 32 w 32"/>
                  <a:gd name="T1" fmla="*/ 90 h 104"/>
                  <a:gd name="T2" fmla="*/ 32 w 32"/>
                  <a:gd name="T3" fmla="*/ 104 h 104"/>
                  <a:gd name="T4" fmla="*/ 0 w 32"/>
                  <a:gd name="T5" fmla="*/ 104 h 104"/>
                  <a:gd name="T6" fmla="*/ 0 w 32"/>
                  <a:gd name="T7" fmla="*/ 98 h 104"/>
                  <a:gd name="T8" fmla="*/ 0 w 32"/>
                  <a:gd name="T9" fmla="*/ 96 h 104"/>
                  <a:gd name="T10" fmla="*/ 2 w 32"/>
                  <a:gd name="T11" fmla="*/ 88 h 104"/>
                  <a:gd name="T12" fmla="*/ 4 w 32"/>
                  <a:gd name="T13" fmla="*/ 80 h 104"/>
                  <a:gd name="T14" fmla="*/ 7 w 32"/>
                  <a:gd name="T15" fmla="*/ 72 h 104"/>
                  <a:gd name="T16" fmla="*/ 11 w 32"/>
                  <a:gd name="T17" fmla="*/ 64 h 104"/>
                  <a:gd name="T18" fmla="*/ 16 w 32"/>
                  <a:gd name="T19" fmla="*/ 56 h 104"/>
                  <a:gd name="T20" fmla="*/ 20 w 32"/>
                  <a:gd name="T21" fmla="*/ 48 h 104"/>
                  <a:gd name="T22" fmla="*/ 22 w 32"/>
                  <a:gd name="T23" fmla="*/ 43 h 104"/>
                  <a:gd name="T24" fmla="*/ 23 w 32"/>
                  <a:gd name="T25" fmla="*/ 35 h 104"/>
                  <a:gd name="T26" fmla="*/ 25 w 32"/>
                  <a:gd name="T27" fmla="*/ 30 h 104"/>
                  <a:gd name="T28" fmla="*/ 23 w 32"/>
                  <a:gd name="T29" fmla="*/ 22 h 104"/>
                  <a:gd name="T30" fmla="*/ 22 w 32"/>
                  <a:gd name="T31" fmla="*/ 16 h 104"/>
                  <a:gd name="T32" fmla="*/ 20 w 32"/>
                  <a:gd name="T33" fmla="*/ 14 h 104"/>
                  <a:gd name="T34" fmla="*/ 16 w 32"/>
                  <a:gd name="T35" fmla="*/ 11 h 104"/>
                  <a:gd name="T36" fmla="*/ 12 w 32"/>
                  <a:gd name="T37" fmla="*/ 14 h 104"/>
                  <a:gd name="T38" fmla="*/ 10 w 32"/>
                  <a:gd name="T39" fmla="*/ 16 h 104"/>
                  <a:gd name="T40" fmla="*/ 7 w 32"/>
                  <a:gd name="T41" fmla="*/ 22 h 104"/>
                  <a:gd name="T42" fmla="*/ 7 w 32"/>
                  <a:gd name="T43" fmla="*/ 30 h 104"/>
                  <a:gd name="T44" fmla="*/ 0 w 32"/>
                  <a:gd name="T45" fmla="*/ 30 h 104"/>
                  <a:gd name="T46" fmla="*/ 1 w 32"/>
                  <a:gd name="T47" fmla="*/ 19 h 104"/>
                  <a:gd name="T48" fmla="*/ 2 w 32"/>
                  <a:gd name="T49" fmla="*/ 14 h 104"/>
                  <a:gd name="T50" fmla="*/ 5 w 32"/>
                  <a:gd name="T51" fmla="*/ 6 h 104"/>
                  <a:gd name="T52" fmla="*/ 8 w 32"/>
                  <a:gd name="T53" fmla="*/ 3 h 104"/>
                  <a:gd name="T54" fmla="*/ 12 w 32"/>
                  <a:gd name="T55" fmla="*/ 0 h 104"/>
                  <a:gd name="T56" fmla="*/ 16 w 32"/>
                  <a:gd name="T57" fmla="*/ 0 h 104"/>
                  <a:gd name="T58" fmla="*/ 20 w 32"/>
                  <a:gd name="T59" fmla="*/ 0 h 104"/>
                  <a:gd name="T60" fmla="*/ 23 w 32"/>
                  <a:gd name="T61" fmla="*/ 3 h 104"/>
                  <a:gd name="T62" fmla="*/ 27 w 32"/>
                  <a:gd name="T63" fmla="*/ 8 h 104"/>
                  <a:gd name="T64" fmla="*/ 30 w 32"/>
                  <a:gd name="T65" fmla="*/ 14 h 104"/>
                  <a:gd name="T66" fmla="*/ 31 w 32"/>
                  <a:gd name="T67" fmla="*/ 22 h 104"/>
                  <a:gd name="T68" fmla="*/ 31 w 32"/>
                  <a:gd name="T69" fmla="*/ 30 h 104"/>
                  <a:gd name="T70" fmla="*/ 31 w 32"/>
                  <a:gd name="T71" fmla="*/ 35 h 104"/>
                  <a:gd name="T72" fmla="*/ 30 w 32"/>
                  <a:gd name="T73" fmla="*/ 40 h 104"/>
                  <a:gd name="T74" fmla="*/ 28 w 32"/>
                  <a:gd name="T75" fmla="*/ 48 h 104"/>
                  <a:gd name="T76" fmla="*/ 26 w 32"/>
                  <a:gd name="T77" fmla="*/ 53 h 104"/>
                  <a:gd name="T78" fmla="*/ 25 w 32"/>
                  <a:gd name="T79" fmla="*/ 59 h 104"/>
                  <a:gd name="T80" fmla="*/ 21 w 32"/>
                  <a:gd name="T81" fmla="*/ 64 h 104"/>
                  <a:gd name="T82" fmla="*/ 17 w 32"/>
                  <a:gd name="T83" fmla="*/ 72 h 104"/>
                  <a:gd name="T84" fmla="*/ 15 w 32"/>
                  <a:gd name="T85" fmla="*/ 77 h 104"/>
                  <a:gd name="T86" fmla="*/ 12 w 32"/>
                  <a:gd name="T87" fmla="*/ 80 h 104"/>
                  <a:gd name="T88" fmla="*/ 11 w 32"/>
                  <a:gd name="T89" fmla="*/ 85 h 104"/>
                  <a:gd name="T90" fmla="*/ 8 w 32"/>
                  <a:gd name="T91" fmla="*/ 88 h 104"/>
                  <a:gd name="T92" fmla="*/ 7 w 32"/>
                  <a:gd name="T93" fmla="*/ 90 h 104"/>
                  <a:gd name="T94" fmla="*/ 32 w 32"/>
                  <a:gd name="T95" fmla="*/ 9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104">
                    <a:moveTo>
                      <a:pt x="32" y="90"/>
                    </a:moveTo>
                    <a:lnTo>
                      <a:pt x="32" y="104"/>
                    </a:lnTo>
                    <a:lnTo>
                      <a:pt x="0" y="104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2" y="88"/>
                    </a:lnTo>
                    <a:lnTo>
                      <a:pt x="4" y="80"/>
                    </a:lnTo>
                    <a:lnTo>
                      <a:pt x="7" y="72"/>
                    </a:lnTo>
                    <a:lnTo>
                      <a:pt x="11" y="64"/>
                    </a:lnTo>
                    <a:lnTo>
                      <a:pt x="16" y="56"/>
                    </a:lnTo>
                    <a:lnTo>
                      <a:pt x="20" y="48"/>
                    </a:lnTo>
                    <a:lnTo>
                      <a:pt x="22" y="43"/>
                    </a:lnTo>
                    <a:lnTo>
                      <a:pt x="23" y="35"/>
                    </a:lnTo>
                    <a:lnTo>
                      <a:pt x="25" y="30"/>
                    </a:lnTo>
                    <a:lnTo>
                      <a:pt x="23" y="22"/>
                    </a:lnTo>
                    <a:lnTo>
                      <a:pt x="22" y="16"/>
                    </a:lnTo>
                    <a:lnTo>
                      <a:pt x="20" y="14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7" y="22"/>
                    </a:lnTo>
                    <a:lnTo>
                      <a:pt x="7" y="30"/>
                    </a:lnTo>
                    <a:lnTo>
                      <a:pt x="0" y="30"/>
                    </a:lnTo>
                    <a:lnTo>
                      <a:pt x="1" y="19"/>
                    </a:lnTo>
                    <a:lnTo>
                      <a:pt x="2" y="14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3" y="3"/>
                    </a:lnTo>
                    <a:lnTo>
                      <a:pt x="27" y="8"/>
                    </a:lnTo>
                    <a:lnTo>
                      <a:pt x="30" y="14"/>
                    </a:lnTo>
                    <a:lnTo>
                      <a:pt x="31" y="22"/>
                    </a:lnTo>
                    <a:lnTo>
                      <a:pt x="31" y="30"/>
                    </a:lnTo>
                    <a:lnTo>
                      <a:pt x="31" y="35"/>
                    </a:lnTo>
                    <a:lnTo>
                      <a:pt x="30" y="40"/>
                    </a:lnTo>
                    <a:lnTo>
                      <a:pt x="28" y="48"/>
                    </a:lnTo>
                    <a:lnTo>
                      <a:pt x="26" y="53"/>
                    </a:lnTo>
                    <a:lnTo>
                      <a:pt x="25" y="59"/>
                    </a:lnTo>
                    <a:lnTo>
                      <a:pt x="21" y="64"/>
                    </a:lnTo>
                    <a:lnTo>
                      <a:pt x="17" y="72"/>
                    </a:lnTo>
                    <a:lnTo>
                      <a:pt x="15" y="77"/>
                    </a:lnTo>
                    <a:lnTo>
                      <a:pt x="12" y="80"/>
                    </a:lnTo>
                    <a:lnTo>
                      <a:pt x="11" y="85"/>
                    </a:lnTo>
                    <a:lnTo>
                      <a:pt x="8" y="88"/>
                    </a:lnTo>
                    <a:lnTo>
                      <a:pt x="7" y="90"/>
                    </a:lnTo>
                    <a:lnTo>
                      <a:pt x="32" y="9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28" name="Rectangle 680"/>
              <p:cNvSpPr>
                <a:spLocks noChangeArrowheads="1"/>
              </p:cNvSpPr>
              <p:nvPr/>
            </p:nvSpPr>
            <p:spPr bwMode="auto">
              <a:xfrm>
                <a:off x="2938" y="2689"/>
                <a:ext cx="6" cy="14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29" name="Freeform 681"/>
              <p:cNvSpPr>
                <a:spLocks/>
              </p:cNvSpPr>
              <p:nvPr/>
            </p:nvSpPr>
            <p:spPr bwMode="auto">
              <a:xfrm>
                <a:off x="2953" y="2599"/>
                <a:ext cx="32" cy="106"/>
              </a:xfrm>
              <a:custGeom>
                <a:avLst/>
                <a:gdLst>
                  <a:gd name="T0" fmla="*/ 6 w 32"/>
                  <a:gd name="T1" fmla="*/ 75 h 106"/>
                  <a:gd name="T2" fmla="*/ 10 w 32"/>
                  <a:gd name="T3" fmla="*/ 90 h 106"/>
                  <a:gd name="T4" fmla="*/ 16 w 32"/>
                  <a:gd name="T5" fmla="*/ 93 h 106"/>
                  <a:gd name="T6" fmla="*/ 24 w 32"/>
                  <a:gd name="T7" fmla="*/ 88 h 106"/>
                  <a:gd name="T8" fmla="*/ 26 w 32"/>
                  <a:gd name="T9" fmla="*/ 72 h 106"/>
                  <a:gd name="T10" fmla="*/ 24 w 32"/>
                  <a:gd name="T11" fmla="*/ 59 h 106"/>
                  <a:gd name="T12" fmla="*/ 16 w 32"/>
                  <a:gd name="T13" fmla="*/ 53 h 106"/>
                  <a:gd name="T14" fmla="*/ 12 w 32"/>
                  <a:gd name="T15" fmla="*/ 53 h 106"/>
                  <a:gd name="T16" fmla="*/ 14 w 32"/>
                  <a:gd name="T17" fmla="*/ 43 h 106"/>
                  <a:gd name="T18" fmla="*/ 17 w 32"/>
                  <a:gd name="T19" fmla="*/ 40 h 106"/>
                  <a:gd name="T20" fmla="*/ 22 w 32"/>
                  <a:gd name="T21" fmla="*/ 32 h 106"/>
                  <a:gd name="T22" fmla="*/ 22 w 32"/>
                  <a:gd name="T23" fmla="*/ 22 h 106"/>
                  <a:gd name="T24" fmla="*/ 19 w 32"/>
                  <a:gd name="T25" fmla="*/ 14 h 106"/>
                  <a:gd name="T26" fmla="*/ 12 w 32"/>
                  <a:gd name="T27" fmla="*/ 14 h 106"/>
                  <a:gd name="T28" fmla="*/ 9 w 32"/>
                  <a:gd name="T29" fmla="*/ 22 h 106"/>
                  <a:gd name="T30" fmla="*/ 1 w 32"/>
                  <a:gd name="T31" fmla="*/ 27 h 106"/>
                  <a:gd name="T32" fmla="*/ 4 w 32"/>
                  <a:gd name="T33" fmla="*/ 11 h 106"/>
                  <a:gd name="T34" fmla="*/ 9 w 32"/>
                  <a:gd name="T35" fmla="*/ 3 h 106"/>
                  <a:gd name="T36" fmla="*/ 15 w 32"/>
                  <a:gd name="T37" fmla="*/ 0 h 106"/>
                  <a:gd name="T38" fmla="*/ 22 w 32"/>
                  <a:gd name="T39" fmla="*/ 3 h 106"/>
                  <a:gd name="T40" fmla="*/ 27 w 32"/>
                  <a:gd name="T41" fmla="*/ 14 h 106"/>
                  <a:gd name="T42" fmla="*/ 30 w 32"/>
                  <a:gd name="T43" fmla="*/ 27 h 106"/>
                  <a:gd name="T44" fmla="*/ 27 w 32"/>
                  <a:gd name="T45" fmla="*/ 37 h 106"/>
                  <a:gd name="T46" fmla="*/ 22 w 32"/>
                  <a:gd name="T47" fmla="*/ 45 h 106"/>
                  <a:gd name="T48" fmla="*/ 30 w 32"/>
                  <a:gd name="T49" fmla="*/ 56 h 106"/>
                  <a:gd name="T50" fmla="*/ 32 w 32"/>
                  <a:gd name="T51" fmla="*/ 72 h 106"/>
                  <a:gd name="T52" fmla="*/ 30 w 32"/>
                  <a:gd name="T53" fmla="*/ 90 h 106"/>
                  <a:gd name="T54" fmla="*/ 25 w 32"/>
                  <a:gd name="T55" fmla="*/ 101 h 106"/>
                  <a:gd name="T56" fmla="*/ 16 w 32"/>
                  <a:gd name="T57" fmla="*/ 106 h 106"/>
                  <a:gd name="T58" fmla="*/ 9 w 32"/>
                  <a:gd name="T59" fmla="*/ 101 h 106"/>
                  <a:gd name="T60" fmla="*/ 2 w 32"/>
                  <a:gd name="T61" fmla="*/ 93 h 106"/>
                  <a:gd name="T62" fmla="*/ 0 w 32"/>
                  <a:gd name="T63" fmla="*/ 7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" h="106">
                    <a:moveTo>
                      <a:pt x="0" y="77"/>
                    </a:moveTo>
                    <a:lnTo>
                      <a:pt x="6" y="75"/>
                    </a:lnTo>
                    <a:lnTo>
                      <a:pt x="7" y="82"/>
                    </a:lnTo>
                    <a:lnTo>
                      <a:pt x="10" y="90"/>
                    </a:lnTo>
                    <a:lnTo>
                      <a:pt x="12" y="93"/>
                    </a:lnTo>
                    <a:lnTo>
                      <a:pt x="16" y="93"/>
                    </a:lnTo>
                    <a:lnTo>
                      <a:pt x="20" y="93"/>
                    </a:lnTo>
                    <a:lnTo>
                      <a:pt x="24" y="88"/>
                    </a:lnTo>
                    <a:lnTo>
                      <a:pt x="25" y="80"/>
                    </a:lnTo>
                    <a:lnTo>
                      <a:pt x="26" y="72"/>
                    </a:lnTo>
                    <a:lnTo>
                      <a:pt x="25" y="64"/>
                    </a:lnTo>
                    <a:lnTo>
                      <a:pt x="24" y="59"/>
                    </a:lnTo>
                    <a:lnTo>
                      <a:pt x="20" y="53"/>
                    </a:lnTo>
                    <a:lnTo>
                      <a:pt x="16" y="53"/>
                    </a:lnTo>
                    <a:lnTo>
                      <a:pt x="15" y="53"/>
                    </a:lnTo>
                    <a:lnTo>
                      <a:pt x="12" y="53"/>
                    </a:lnTo>
                    <a:lnTo>
                      <a:pt x="14" y="43"/>
                    </a:lnTo>
                    <a:lnTo>
                      <a:pt x="14" y="43"/>
                    </a:lnTo>
                    <a:lnTo>
                      <a:pt x="14" y="43"/>
                    </a:lnTo>
                    <a:lnTo>
                      <a:pt x="17" y="40"/>
                    </a:lnTo>
                    <a:lnTo>
                      <a:pt x="20" y="37"/>
                    </a:lnTo>
                    <a:lnTo>
                      <a:pt x="22" y="32"/>
                    </a:lnTo>
                    <a:lnTo>
                      <a:pt x="24" y="27"/>
                    </a:lnTo>
                    <a:lnTo>
                      <a:pt x="22" y="22"/>
                    </a:lnTo>
                    <a:lnTo>
                      <a:pt x="21" y="16"/>
                    </a:lnTo>
                    <a:lnTo>
                      <a:pt x="19" y="14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9" y="22"/>
                    </a:lnTo>
                    <a:lnTo>
                      <a:pt x="7" y="30"/>
                    </a:lnTo>
                    <a:lnTo>
                      <a:pt x="1" y="27"/>
                    </a:lnTo>
                    <a:lnTo>
                      <a:pt x="2" y="19"/>
                    </a:lnTo>
                    <a:lnTo>
                      <a:pt x="4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2" y="3"/>
                    </a:lnTo>
                    <a:lnTo>
                      <a:pt x="26" y="8"/>
                    </a:lnTo>
                    <a:lnTo>
                      <a:pt x="27" y="14"/>
                    </a:lnTo>
                    <a:lnTo>
                      <a:pt x="28" y="19"/>
                    </a:lnTo>
                    <a:lnTo>
                      <a:pt x="30" y="27"/>
                    </a:lnTo>
                    <a:lnTo>
                      <a:pt x="28" y="32"/>
                    </a:lnTo>
                    <a:lnTo>
                      <a:pt x="27" y="37"/>
                    </a:lnTo>
                    <a:lnTo>
                      <a:pt x="26" y="43"/>
                    </a:lnTo>
                    <a:lnTo>
                      <a:pt x="22" y="45"/>
                    </a:lnTo>
                    <a:lnTo>
                      <a:pt x="26" y="51"/>
                    </a:lnTo>
                    <a:lnTo>
                      <a:pt x="30" y="56"/>
                    </a:lnTo>
                    <a:lnTo>
                      <a:pt x="31" y="64"/>
                    </a:lnTo>
                    <a:lnTo>
                      <a:pt x="32" y="72"/>
                    </a:lnTo>
                    <a:lnTo>
                      <a:pt x="32" y="82"/>
                    </a:lnTo>
                    <a:lnTo>
                      <a:pt x="30" y="90"/>
                    </a:lnTo>
                    <a:lnTo>
                      <a:pt x="27" y="96"/>
                    </a:lnTo>
                    <a:lnTo>
                      <a:pt x="25" y="101"/>
                    </a:lnTo>
                    <a:lnTo>
                      <a:pt x="20" y="104"/>
                    </a:lnTo>
                    <a:lnTo>
                      <a:pt x="16" y="106"/>
                    </a:lnTo>
                    <a:lnTo>
                      <a:pt x="11" y="104"/>
                    </a:lnTo>
                    <a:lnTo>
                      <a:pt x="9" y="101"/>
                    </a:lnTo>
                    <a:lnTo>
                      <a:pt x="5" y="98"/>
                    </a:lnTo>
                    <a:lnTo>
                      <a:pt x="2" y="93"/>
                    </a:lnTo>
                    <a:lnTo>
                      <a:pt x="1" y="85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30" name="Freeform 682"/>
              <p:cNvSpPr>
                <a:spLocks/>
              </p:cNvSpPr>
              <p:nvPr/>
            </p:nvSpPr>
            <p:spPr bwMode="auto">
              <a:xfrm>
                <a:off x="2896" y="2173"/>
                <a:ext cx="32" cy="103"/>
              </a:xfrm>
              <a:custGeom>
                <a:avLst/>
                <a:gdLst>
                  <a:gd name="T0" fmla="*/ 32 w 32"/>
                  <a:gd name="T1" fmla="*/ 90 h 103"/>
                  <a:gd name="T2" fmla="*/ 32 w 32"/>
                  <a:gd name="T3" fmla="*/ 103 h 103"/>
                  <a:gd name="T4" fmla="*/ 0 w 32"/>
                  <a:gd name="T5" fmla="*/ 103 h 103"/>
                  <a:gd name="T6" fmla="*/ 0 w 32"/>
                  <a:gd name="T7" fmla="*/ 98 h 103"/>
                  <a:gd name="T8" fmla="*/ 0 w 32"/>
                  <a:gd name="T9" fmla="*/ 96 h 103"/>
                  <a:gd name="T10" fmla="*/ 2 w 32"/>
                  <a:gd name="T11" fmla="*/ 88 h 103"/>
                  <a:gd name="T12" fmla="*/ 4 w 32"/>
                  <a:gd name="T13" fmla="*/ 80 h 103"/>
                  <a:gd name="T14" fmla="*/ 7 w 32"/>
                  <a:gd name="T15" fmla="*/ 72 h 103"/>
                  <a:gd name="T16" fmla="*/ 11 w 32"/>
                  <a:gd name="T17" fmla="*/ 64 h 103"/>
                  <a:gd name="T18" fmla="*/ 16 w 32"/>
                  <a:gd name="T19" fmla="*/ 56 h 103"/>
                  <a:gd name="T20" fmla="*/ 20 w 32"/>
                  <a:gd name="T21" fmla="*/ 48 h 103"/>
                  <a:gd name="T22" fmla="*/ 22 w 32"/>
                  <a:gd name="T23" fmla="*/ 43 h 103"/>
                  <a:gd name="T24" fmla="*/ 23 w 32"/>
                  <a:gd name="T25" fmla="*/ 35 h 103"/>
                  <a:gd name="T26" fmla="*/ 25 w 32"/>
                  <a:gd name="T27" fmla="*/ 29 h 103"/>
                  <a:gd name="T28" fmla="*/ 23 w 32"/>
                  <a:gd name="T29" fmla="*/ 21 h 103"/>
                  <a:gd name="T30" fmla="*/ 22 w 32"/>
                  <a:gd name="T31" fmla="*/ 16 h 103"/>
                  <a:gd name="T32" fmla="*/ 20 w 32"/>
                  <a:gd name="T33" fmla="*/ 13 h 103"/>
                  <a:gd name="T34" fmla="*/ 16 w 32"/>
                  <a:gd name="T35" fmla="*/ 11 h 103"/>
                  <a:gd name="T36" fmla="*/ 12 w 32"/>
                  <a:gd name="T37" fmla="*/ 13 h 103"/>
                  <a:gd name="T38" fmla="*/ 10 w 32"/>
                  <a:gd name="T39" fmla="*/ 16 h 103"/>
                  <a:gd name="T40" fmla="*/ 7 w 32"/>
                  <a:gd name="T41" fmla="*/ 21 h 103"/>
                  <a:gd name="T42" fmla="*/ 7 w 32"/>
                  <a:gd name="T43" fmla="*/ 29 h 103"/>
                  <a:gd name="T44" fmla="*/ 0 w 32"/>
                  <a:gd name="T45" fmla="*/ 29 h 103"/>
                  <a:gd name="T46" fmla="*/ 1 w 32"/>
                  <a:gd name="T47" fmla="*/ 19 h 103"/>
                  <a:gd name="T48" fmla="*/ 2 w 32"/>
                  <a:gd name="T49" fmla="*/ 13 h 103"/>
                  <a:gd name="T50" fmla="*/ 5 w 32"/>
                  <a:gd name="T51" fmla="*/ 6 h 103"/>
                  <a:gd name="T52" fmla="*/ 8 w 32"/>
                  <a:gd name="T53" fmla="*/ 3 h 103"/>
                  <a:gd name="T54" fmla="*/ 12 w 32"/>
                  <a:gd name="T55" fmla="*/ 0 h 103"/>
                  <a:gd name="T56" fmla="*/ 16 w 32"/>
                  <a:gd name="T57" fmla="*/ 0 h 103"/>
                  <a:gd name="T58" fmla="*/ 20 w 32"/>
                  <a:gd name="T59" fmla="*/ 0 h 103"/>
                  <a:gd name="T60" fmla="*/ 23 w 32"/>
                  <a:gd name="T61" fmla="*/ 3 h 103"/>
                  <a:gd name="T62" fmla="*/ 27 w 32"/>
                  <a:gd name="T63" fmla="*/ 8 h 103"/>
                  <a:gd name="T64" fmla="*/ 30 w 32"/>
                  <a:gd name="T65" fmla="*/ 13 h 103"/>
                  <a:gd name="T66" fmla="*/ 31 w 32"/>
                  <a:gd name="T67" fmla="*/ 21 h 103"/>
                  <a:gd name="T68" fmla="*/ 31 w 32"/>
                  <a:gd name="T69" fmla="*/ 29 h 103"/>
                  <a:gd name="T70" fmla="*/ 31 w 32"/>
                  <a:gd name="T71" fmla="*/ 35 h 103"/>
                  <a:gd name="T72" fmla="*/ 30 w 32"/>
                  <a:gd name="T73" fmla="*/ 40 h 103"/>
                  <a:gd name="T74" fmla="*/ 28 w 32"/>
                  <a:gd name="T75" fmla="*/ 48 h 103"/>
                  <a:gd name="T76" fmla="*/ 26 w 32"/>
                  <a:gd name="T77" fmla="*/ 53 h 103"/>
                  <a:gd name="T78" fmla="*/ 25 w 32"/>
                  <a:gd name="T79" fmla="*/ 58 h 103"/>
                  <a:gd name="T80" fmla="*/ 21 w 32"/>
                  <a:gd name="T81" fmla="*/ 64 h 103"/>
                  <a:gd name="T82" fmla="*/ 17 w 32"/>
                  <a:gd name="T83" fmla="*/ 72 h 103"/>
                  <a:gd name="T84" fmla="*/ 15 w 32"/>
                  <a:gd name="T85" fmla="*/ 77 h 103"/>
                  <a:gd name="T86" fmla="*/ 12 w 32"/>
                  <a:gd name="T87" fmla="*/ 80 h 103"/>
                  <a:gd name="T88" fmla="*/ 11 w 32"/>
                  <a:gd name="T89" fmla="*/ 85 h 103"/>
                  <a:gd name="T90" fmla="*/ 8 w 32"/>
                  <a:gd name="T91" fmla="*/ 88 h 103"/>
                  <a:gd name="T92" fmla="*/ 7 w 32"/>
                  <a:gd name="T93" fmla="*/ 90 h 103"/>
                  <a:gd name="T94" fmla="*/ 32 w 32"/>
                  <a:gd name="T95" fmla="*/ 9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103">
                    <a:moveTo>
                      <a:pt x="32" y="90"/>
                    </a:moveTo>
                    <a:lnTo>
                      <a:pt x="32" y="103"/>
                    </a:lnTo>
                    <a:lnTo>
                      <a:pt x="0" y="103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2" y="88"/>
                    </a:lnTo>
                    <a:lnTo>
                      <a:pt x="4" y="80"/>
                    </a:lnTo>
                    <a:lnTo>
                      <a:pt x="7" y="72"/>
                    </a:lnTo>
                    <a:lnTo>
                      <a:pt x="11" y="64"/>
                    </a:lnTo>
                    <a:lnTo>
                      <a:pt x="16" y="56"/>
                    </a:lnTo>
                    <a:lnTo>
                      <a:pt x="20" y="48"/>
                    </a:lnTo>
                    <a:lnTo>
                      <a:pt x="22" y="43"/>
                    </a:lnTo>
                    <a:lnTo>
                      <a:pt x="23" y="35"/>
                    </a:lnTo>
                    <a:lnTo>
                      <a:pt x="25" y="29"/>
                    </a:lnTo>
                    <a:lnTo>
                      <a:pt x="23" y="21"/>
                    </a:lnTo>
                    <a:lnTo>
                      <a:pt x="22" y="16"/>
                    </a:lnTo>
                    <a:lnTo>
                      <a:pt x="20" y="13"/>
                    </a:lnTo>
                    <a:lnTo>
                      <a:pt x="16" y="11"/>
                    </a:lnTo>
                    <a:lnTo>
                      <a:pt x="12" y="13"/>
                    </a:lnTo>
                    <a:lnTo>
                      <a:pt x="10" y="16"/>
                    </a:lnTo>
                    <a:lnTo>
                      <a:pt x="7" y="21"/>
                    </a:lnTo>
                    <a:lnTo>
                      <a:pt x="7" y="29"/>
                    </a:lnTo>
                    <a:lnTo>
                      <a:pt x="0" y="29"/>
                    </a:lnTo>
                    <a:lnTo>
                      <a:pt x="1" y="19"/>
                    </a:lnTo>
                    <a:lnTo>
                      <a:pt x="2" y="13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3" y="3"/>
                    </a:lnTo>
                    <a:lnTo>
                      <a:pt x="27" y="8"/>
                    </a:lnTo>
                    <a:lnTo>
                      <a:pt x="30" y="13"/>
                    </a:lnTo>
                    <a:lnTo>
                      <a:pt x="31" y="21"/>
                    </a:lnTo>
                    <a:lnTo>
                      <a:pt x="31" y="29"/>
                    </a:lnTo>
                    <a:lnTo>
                      <a:pt x="31" y="35"/>
                    </a:lnTo>
                    <a:lnTo>
                      <a:pt x="30" y="40"/>
                    </a:lnTo>
                    <a:lnTo>
                      <a:pt x="28" y="48"/>
                    </a:lnTo>
                    <a:lnTo>
                      <a:pt x="26" y="53"/>
                    </a:lnTo>
                    <a:lnTo>
                      <a:pt x="25" y="58"/>
                    </a:lnTo>
                    <a:lnTo>
                      <a:pt x="21" y="64"/>
                    </a:lnTo>
                    <a:lnTo>
                      <a:pt x="17" y="72"/>
                    </a:lnTo>
                    <a:lnTo>
                      <a:pt x="15" y="77"/>
                    </a:lnTo>
                    <a:lnTo>
                      <a:pt x="12" y="80"/>
                    </a:lnTo>
                    <a:lnTo>
                      <a:pt x="11" y="85"/>
                    </a:lnTo>
                    <a:lnTo>
                      <a:pt x="8" y="88"/>
                    </a:lnTo>
                    <a:lnTo>
                      <a:pt x="7" y="90"/>
                    </a:lnTo>
                    <a:lnTo>
                      <a:pt x="32" y="9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31" name="Rectangle 683"/>
              <p:cNvSpPr>
                <a:spLocks noChangeArrowheads="1"/>
              </p:cNvSpPr>
              <p:nvPr/>
            </p:nvSpPr>
            <p:spPr bwMode="auto">
              <a:xfrm>
                <a:off x="2938" y="2263"/>
                <a:ext cx="6" cy="13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32" name="Freeform 684"/>
              <p:cNvSpPr>
                <a:spLocks noEditPoints="1"/>
              </p:cNvSpPr>
              <p:nvPr/>
            </p:nvSpPr>
            <p:spPr bwMode="auto">
              <a:xfrm>
                <a:off x="2952" y="2173"/>
                <a:ext cx="33" cy="103"/>
              </a:xfrm>
              <a:custGeom>
                <a:avLst/>
                <a:gdLst>
                  <a:gd name="T0" fmla="*/ 21 w 33"/>
                  <a:gd name="T1" fmla="*/ 103 h 103"/>
                  <a:gd name="T2" fmla="*/ 21 w 33"/>
                  <a:gd name="T3" fmla="*/ 80 h 103"/>
                  <a:gd name="T4" fmla="*/ 0 w 33"/>
                  <a:gd name="T5" fmla="*/ 80 h 103"/>
                  <a:gd name="T6" fmla="*/ 0 w 33"/>
                  <a:gd name="T7" fmla="*/ 66 h 103"/>
                  <a:gd name="T8" fmla="*/ 22 w 33"/>
                  <a:gd name="T9" fmla="*/ 0 h 103"/>
                  <a:gd name="T10" fmla="*/ 27 w 33"/>
                  <a:gd name="T11" fmla="*/ 0 h 103"/>
                  <a:gd name="T12" fmla="*/ 27 w 33"/>
                  <a:gd name="T13" fmla="*/ 66 h 103"/>
                  <a:gd name="T14" fmla="*/ 33 w 33"/>
                  <a:gd name="T15" fmla="*/ 66 h 103"/>
                  <a:gd name="T16" fmla="*/ 33 w 33"/>
                  <a:gd name="T17" fmla="*/ 80 h 103"/>
                  <a:gd name="T18" fmla="*/ 27 w 33"/>
                  <a:gd name="T19" fmla="*/ 80 h 103"/>
                  <a:gd name="T20" fmla="*/ 27 w 33"/>
                  <a:gd name="T21" fmla="*/ 103 h 103"/>
                  <a:gd name="T22" fmla="*/ 21 w 33"/>
                  <a:gd name="T23" fmla="*/ 103 h 103"/>
                  <a:gd name="T24" fmla="*/ 21 w 33"/>
                  <a:gd name="T25" fmla="*/ 66 h 103"/>
                  <a:gd name="T26" fmla="*/ 21 w 33"/>
                  <a:gd name="T27" fmla="*/ 27 h 103"/>
                  <a:gd name="T28" fmla="*/ 7 w 33"/>
                  <a:gd name="T29" fmla="*/ 66 h 103"/>
                  <a:gd name="T30" fmla="*/ 21 w 33"/>
                  <a:gd name="T31" fmla="*/ 6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103">
                    <a:moveTo>
                      <a:pt x="21" y="103"/>
                    </a:moveTo>
                    <a:lnTo>
                      <a:pt x="21" y="80"/>
                    </a:lnTo>
                    <a:lnTo>
                      <a:pt x="0" y="80"/>
                    </a:lnTo>
                    <a:lnTo>
                      <a:pt x="0" y="66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27" y="66"/>
                    </a:lnTo>
                    <a:lnTo>
                      <a:pt x="33" y="66"/>
                    </a:lnTo>
                    <a:lnTo>
                      <a:pt x="33" y="80"/>
                    </a:lnTo>
                    <a:lnTo>
                      <a:pt x="27" y="80"/>
                    </a:lnTo>
                    <a:lnTo>
                      <a:pt x="27" y="103"/>
                    </a:lnTo>
                    <a:lnTo>
                      <a:pt x="21" y="103"/>
                    </a:lnTo>
                    <a:close/>
                    <a:moveTo>
                      <a:pt x="21" y="66"/>
                    </a:moveTo>
                    <a:lnTo>
                      <a:pt x="21" y="27"/>
                    </a:lnTo>
                    <a:lnTo>
                      <a:pt x="7" y="66"/>
                    </a:lnTo>
                    <a:lnTo>
                      <a:pt x="21" y="6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33" name="Freeform 685"/>
              <p:cNvSpPr>
                <a:spLocks/>
              </p:cNvSpPr>
              <p:nvPr/>
            </p:nvSpPr>
            <p:spPr bwMode="auto">
              <a:xfrm>
                <a:off x="2896" y="1750"/>
                <a:ext cx="32" cy="103"/>
              </a:xfrm>
              <a:custGeom>
                <a:avLst/>
                <a:gdLst>
                  <a:gd name="T0" fmla="*/ 32 w 32"/>
                  <a:gd name="T1" fmla="*/ 90 h 103"/>
                  <a:gd name="T2" fmla="*/ 32 w 32"/>
                  <a:gd name="T3" fmla="*/ 103 h 103"/>
                  <a:gd name="T4" fmla="*/ 0 w 32"/>
                  <a:gd name="T5" fmla="*/ 103 h 103"/>
                  <a:gd name="T6" fmla="*/ 0 w 32"/>
                  <a:gd name="T7" fmla="*/ 98 h 103"/>
                  <a:gd name="T8" fmla="*/ 0 w 32"/>
                  <a:gd name="T9" fmla="*/ 95 h 103"/>
                  <a:gd name="T10" fmla="*/ 2 w 32"/>
                  <a:gd name="T11" fmla="*/ 87 h 103"/>
                  <a:gd name="T12" fmla="*/ 4 w 32"/>
                  <a:gd name="T13" fmla="*/ 79 h 103"/>
                  <a:gd name="T14" fmla="*/ 7 w 32"/>
                  <a:gd name="T15" fmla="*/ 71 h 103"/>
                  <a:gd name="T16" fmla="*/ 11 w 32"/>
                  <a:gd name="T17" fmla="*/ 63 h 103"/>
                  <a:gd name="T18" fmla="*/ 16 w 32"/>
                  <a:gd name="T19" fmla="*/ 55 h 103"/>
                  <a:gd name="T20" fmla="*/ 20 w 32"/>
                  <a:gd name="T21" fmla="*/ 47 h 103"/>
                  <a:gd name="T22" fmla="*/ 22 w 32"/>
                  <a:gd name="T23" fmla="*/ 42 h 103"/>
                  <a:gd name="T24" fmla="*/ 23 w 32"/>
                  <a:gd name="T25" fmla="*/ 34 h 103"/>
                  <a:gd name="T26" fmla="*/ 25 w 32"/>
                  <a:gd name="T27" fmla="*/ 29 h 103"/>
                  <a:gd name="T28" fmla="*/ 23 w 32"/>
                  <a:gd name="T29" fmla="*/ 21 h 103"/>
                  <a:gd name="T30" fmla="*/ 22 w 32"/>
                  <a:gd name="T31" fmla="*/ 16 h 103"/>
                  <a:gd name="T32" fmla="*/ 20 w 32"/>
                  <a:gd name="T33" fmla="*/ 13 h 103"/>
                  <a:gd name="T34" fmla="*/ 16 w 32"/>
                  <a:gd name="T35" fmla="*/ 10 h 103"/>
                  <a:gd name="T36" fmla="*/ 12 w 32"/>
                  <a:gd name="T37" fmla="*/ 13 h 103"/>
                  <a:gd name="T38" fmla="*/ 10 w 32"/>
                  <a:gd name="T39" fmla="*/ 16 h 103"/>
                  <a:gd name="T40" fmla="*/ 7 w 32"/>
                  <a:gd name="T41" fmla="*/ 21 h 103"/>
                  <a:gd name="T42" fmla="*/ 7 w 32"/>
                  <a:gd name="T43" fmla="*/ 29 h 103"/>
                  <a:gd name="T44" fmla="*/ 0 w 32"/>
                  <a:gd name="T45" fmla="*/ 29 h 103"/>
                  <a:gd name="T46" fmla="*/ 1 w 32"/>
                  <a:gd name="T47" fmla="*/ 18 h 103"/>
                  <a:gd name="T48" fmla="*/ 2 w 32"/>
                  <a:gd name="T49" fmla="*/ 13 h 103"/>
                  <a:gd name="T50" fmla="*/ 5 w 32"/>
                  <a:gd name="T51" fmla="*/ 5 h 103"/>
                  <a:gd name="T52" fmla="*/ 8 w 32"/>
                  <a:gd name="T53" fmla="*/ 2 h 103"/>
                  <a:gd name="T54" fmla="*/ 12 w 32"/>
                  <a:gd name="T55" fmla="*/ 0 h 103"/>
                  <a:gd name="T56" fmla="*/ 16 w 32"/>
                  <a:gd name="T57" fmla="*/ 0 h 103"/>
                  <a:gd name="T58" fmla="*/ 20 w 32"/>
                  <a:gd name="T59" fmla="*/ 0 h 103"/>
                  <a:gd name="T60" fmla="*/ 23 w 32"/>
                  <a:gd name="T61" fmla="*/ 2 h 103"/>
                  <a:gd name="T62" fmla="*/ 27 w 32"/>
                  <a:gd name="T63" fmla="*/ 8 h 103"/>
                  <a:gd name="T64" fmla="*/ 30 w 32"/>
                  <a:gd name="T65" fmla="*/ 13 h 103"/>
                  <a:gd name="T66" fmla="*/ 31 w 32"/>
                  <a:gd name="T67" fmla="*/ 21 h 103"/>
                  <a:gd name="T68" fmla="*/ 31 w 32"/>
                  <a:gd name="T69" fmla="*/ 29 h 103"/>
                  <a:gd name="T70" fmla="*/ 31 w 32"/>
                  <a:gd name="T71" fmla="*/ 34 h 103"/>
                  <a:gd name="T72" fmla="*/ 30 w 32"/>
                  <a:gd name="T73" fmla="*/ 39 h 103"/>
                  <a:gd name="T74" fmla="*/ 28 w 32"/>
                  <a:gd name="T75" fmla="*/ 47 h 103"/>
                  <a:gd name="T76" fmla="*/ 26 w 32"/>
                  <a:gd name="T77" fmla="*/ 53 h 103"/>
                  <a:gd name="T78" fmla="*/ 25 w 32"/>
                  <a:gd name="T79" fmla="*/ 58 h 103"/>
                  <a:gd name="T80" fmla="*/ 21 w 32"/>
                  <a:gd name="T81" fmla="*/ 63 h 103"/>
                  <a:gd name="T82" fmla="*/ 17 w 32"/>
                  <a:gd name="T83" fmla="*/ 71 h 103"/>
                  <a:gd name="T84" fmla="*/ 15 w 32"/>
                  <a:gd name="T85" fmla="*/ 76 h 103"/>
                  <a:gd name="T86" fmla="*/ 12 w 32"/>
                  <a:gd name="T87" fmla="*/ 79 h 103"/>
                  <a:gd name="T88" fmla="*/ 11 w 32"/>
                  <a:gd name="T89" fmla="*/ 84 h 103"/>
                  <a:gd name="T90" fmla="*/ 8 w 32"/>
                  <a:gd name="T91" fmla="*/ 87 h 103"/>
                  <a:gd name="T92" fmla="*/ 7 w 32"/>
                  <a:gd name="T93" fmla="*/ 90 h 103"/>
                  <a:gd name="T94" fmla="*/ 32 w 32"/>
                  <a:gd name="T95" fmla="*/ 9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103">
                    <a:moveTo>
                      <a:pt x="32" y="90"/>
                    </a:moveTo>
                    <a:lnTo>
                      <a:pt x="32" y="103"/>
                    </a:lnTo>
                    <a:lnTo>
                      <a:pt x="0" y="103"/>
                    </a:lnTo>
                    <a:lnTo>
                      <a:pt x="0" y="98"/>
                    </a:lnTo>
                    <a:lnTo>
                      <a:pt x="0" y="95"/>
                    </a:lnTo>
                    <a:lnTo>
                      <a:pt x="2" y="87"/>
                    </a:lnTo>
                    <a:lnTo>
                      <a:pt x="4" y="79"/>
                    </a:lnTo>
                    <a:lnTo>
                      <a:pt x="7" y="71"/>
                    </a:lnTo>
                    <a:lnTo>
                      <a:pt x="11" y="63"/>
                    </a:lnTo>
                    <a:lnTo>
                      <a:pt x="16" y="55"/>
                    </a:lnTo>
                    <a:lnTo>
                      <a:pt x="20" y="47"/>
                    </a:lnTo>
                    <a:lnTo>
                      <a:pt x="22" y="42"/>
                    </a:lnTo>
                    <a:lnTo>
                      <a:pt x="23" y="34"/>
                    </a:lnTo>
                    <a:lnTo>
                      <a:pt x="25" y="29"/>
                    </a:lnTo>
                    <a:lnTo>
                      <a:pt x="23" y="21"/>
                    </a:lnTo>
                    <a:lnTo>
                      <a:pt x="22" y="16"/>
                    </a:lnTo>
                    <a:lnTo>
                      <a:pt x="20" y="13"/>
                    </a:lnTo>
                    <a:lnTo>
                      <a:pt x="16" y="10"/>
                    </a:lnTo>
                    <a:lnTo>
                      <a:pt x="12" y="13"/>
                    </a:lnTo>
                    <a:lnTo>
                      <a:pt x="10" y="16"/>
                    </a:lnTo>
                    <a:lnTo>
                      <a:pt x="7" y="21"/>
                    </a:lnTo>
                    <a:lnTo>
                      <a:pt x="7" y="29"/>
                    </a:lnTo>
                    <a:lnTo>
                      <a:pt x="0" y="29"/>
                    </a:lnTo>
                    <a:lnTo>
                      <a:pt x="1" y="18"/>
                    </a:lnTo>
                    <a:lnTo>
                      <a:pt x="2" y="13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3" y="2"/>
                    </a:lnTo>
                    <a:lnTo>
                      <a:pt x="27" y="8"/>
                    </a:lnTo>
                    <a:lnTo>
                      <a:pt x="30" y="13"/>
                    </a:lnTo>
                    <a:lnTo>
                      <a:pt x="31" y="21"/>
                    </a:lnTo>
                    <a:lnTo>
                      <a:pt x="31" y="29"/>
                    </a:lnTo>
                    <a:lnTo>
                      <a:pt x="31" y="34"/>
                    </a:lnTo>
                    <a:lnTo>
                      <a:pt x="30" y="39"/>
                    </a:lnTo>
                    <a:lnTo>
                      <a:pt x="28" y="47"/>
                    </a:lnTo>
                    <a:lnTo>
                      <a:pt x="26" y="53"/>
                    </a:lnTo>
                    <a:lnTo>
                      <a:pt x="25" y="58"/>
                    </a:lnTo>
                    <a:lnTo>
                      <a:pt x="21" y="63"/>
                    </a:lnTo>
                    <a:lnTo>
                      <a:pt x="17" y="71"/>
                    </a:lnTo>
                    <a:lnTo>
                      <a:pt x="15" y="76"/>
                    </a:lnTo>
                    <a:lnTo>
                      <a:pt x="12" y="79"/>
                    </a:lnTo>
                    <a:lnTo>
                      <a:pt x="11" y="84"/>
                    </a:lnTo>
                    <a:lnTo>
                      <a:pt x="8" y="87"/>
                    </a:lnTo>
                    <a:lnTo>
                      <a:pt x="7" y="90"/>
                    </a:lnTo>
                    <a:lnTo>
                      <a:pt x="32" y="9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34" name="Rectangle 686"/>
              <p:cNvSpPr>
                <a:spLocks noChangeArrowheads="1"/>
              </p:cNvSpPr>
              <p:nvPr/>
            </p:nvSpPr>
            <p:spPr bwMode="auto">
              <a:xfrm>
                <a:off x="2938" y="1840"/>
                <a:ext cx="6" cy="13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35" name="Freeform 687"/>
              <p:cNvSpPr>
                <a:spLocks/>
              </p:cNvSpPr>
              <p:nvPr/>
            </p:nvSpPr>
            <p:spPr bwMode="auto">
              <a:xfrm>
                <a:off x="2953" y="1750"/>
                <a:ext cx="32" cy="106"/>
              </a:xfrm>
              <a:custGeom>
                <a:avLst/>
                <a:gdLst>
                  <a:gd name="T0" fmla="*/ 0 w 32"/>
                  <a:gd name="T1" fmla="*/ 76 h 106"/>
                  <a:gd name="T2" fmla="*/ 6 w 32"/>
                  <a:gd name="T3" fmla="*/ 74 h 106"/>
                  <a:gd name="T4" fmla="*/ 7 w 32"/>
                  <a:gd name="T5" fmla="*/ 82 h 106"/>
                  <a:gd name="T6" fmla="*/ 10 w 32"/>
                  <a:gd name="T7" fmla="*/ 87 h 106"/>
                  <a:gd name="T8" fmla="*/ 12 w 32"/>
                  <a:gd name="T9" fmla="*/ 92 h 106"/>
                  <a:gd name="T10" fmla="*/ 16 w 32"/>
                  <a:gd name="T11" fmla="*/ 92 h 106"/>
                  <a:gd name="T12" fmla="*/ 19 w 32"/>
                  <a:gd name="T13" fmla="*/ 92 h 106"/>
                  <a:gd name="T14" fmla="*/ 21 w 32"/>
                  <a:gd name="T15" fmla="*/ 90 h 106"/>
                  <a:gd name="T16" fmla="*/ 24 w 32"/>
                  <a:gd name="T17" fmla="*/ 87 h 106"/>
                  <a:gd name="T18" fmla="*/ 25 w 32"/>
                  <a:gd name="T19" fmla="*/ 79 h 106"/>
                  <a:gd name="T20" fmla="*/ 26 w 32"/>
                  <a:gd name="T21" fmla="*/ 69 h 106"/>
                  <a:gd name="T22" fmla="*/ 25 w 32"/>
                  <a:gd name="T23" fmla="*/ 58 h 106"/>
                  <a:gd name="T24" fmla="*/ 24 w 32"/>
                  <a:gd name="T25" fmla="*/ 53 h 106"/>
                  <a:gd name="T26" fmla="*/ 21 w 32"/>
                  <a:gd name="T27" fmla="*/ 47 h 106"/>
                  <a:gd name="T28" fmla="*/ 19 w 32"/>
                  <a:gd name="T29" fmla="*/ 47 h 106"/>
                  <a:gd name="T30" fmla="*/ 16 w 32"/>
                  <a:gd name="T31" fmla="*/ 45 h 106"/>
                  <a:gd name="T32" fmla="*/ 14 w 32"/>
                  <a:gd name="T33" fmla="*/ 47 h 106"/>
                  <a:gd name="T34" fmla="*/ 11 w 32"/>
                  <a:gd name="T35" fmla="*/ 47 h 106"/>
                  <a:gd name="T36" fmla="*/ 9 w 32"/>
                  <a:gd name="T37" fmla="*/ 53 h 106"/>
                  <a:gd name="T38" fmla="*/ 7 w 32"/>
                  <a:gd name="T39" fmla="*/ 55 h 106"/>
                  <a:gd name="T40" fmla="*/ 1 w 32"/>
                  <a:gd name="T41" fmla="*/ 53 h 106"/>
                  <a:gd name="T42" fmla="*/ 6 w 32"/>
                  <a:gd name="T43" fmla="*/ 0 h 106"/>
                  <a:gd name="T44" fmla="*/ 30 w 32"/>
                  <a:gd name="T45" fmla="*/ 0 h 106"/>
                  <a:gd name="T46" fmla="*/ 30 w 32"/>
                  <a:gd name="T47" fmla="*/ 13 h 106"/>
                  <a:gd name="T48" fmla="*/ 11 w 32"/>
                  <a:gd name="T49" fmla="*/ 13 h 106"/>
                  <a:gd name="T50" fmla="*/ 9 w 32"/>
                  <a:gd name="T51" fmla="*/ 42 h 106"/>
                  <a:gd name="T52" fmla="*/ 14 w 32"/>
                  <a:gd name="T53" fmla="*/ 37 h 106"/>
                  <a:gd name="T54" fmla="*/ 17 w 32"/>
                  <a:gd name="T55" fmla="*/ 34 h 106"/>
                  <a:gd name="T56" fmla="*/ 21 w 32"/>
                  <a:gd name="T57" fmla="*/ 34 h 106"/>
                  <a:gd name="T58" fmla="*/ 25 w 32"/>
                  <a:gd name="T59" fmla="*/ 37 h 106"/>
                  <a:gd name="T60" fmla="*/ 28 w 32"/>
                  <a:gd name="T61" fmla="*/ 42 h 106"/>
                  <a:gd name="T62" fmla="*/ 30 w 32"/>
                  <a:gd name="T63" fmla="*/ 50 h 106"/>
                  <a:gd name="T64" fmla="*/ 32 w 32"/>
                  <a:gd name="T65" fmla="*/ 58 h 106"/>
                  <a:gd name="T66" fmla="*/ 32 w 32"/>
                  <a:gd name="T67" fmla="*/ 69 h 106"/>
                  <a:gd name="T68" fmla="*/ 32 w 32"/>
                  <a:gd name="T69" fmla="*/ 76 h 106"/>
                  <a:gd name="T70" fmla="*/ 31 w 32"/>
                  <a:gd name="T71" fmla="*/ 84 h 106"/>
                  <a:gd name="T72" fmla="*/ 28 w 32"/>
                  <a:gd name="T73" fmla="*/ 92 h 106"/>
                  <a:gd name="T74" fmla="*/ 25 w 32"/>
                  <a:gd name="T75" fmla="*/ 100 h 106"/>
                  <a:gd name="T76" fmla="*/ 21 w 32"/>
                  <a:gd name="T77" fmla="*/ 103 h 106"/>
                  <a:gd name="T78" fmla="*/ 16 w 32"/>
                  <a:gd name="T79" fmla="*/ 106 h 106"/>
                  <a:gd name="T80" fmla="*/ 11 w 32"/>
                  <a:gd name="T81" fmla="*/ 103 h 106"/>
                  <a:gd name="T82" fmla="*/ 9 w 32"/>
                  <a:gd name="T83" fmla="*/ 100 h 106"/>
                  <a:gd name="T84" fmla="*/ 5 w 32"/>
                  <a:gd name="T85" fmla="*/ 98 h 106"/>
                  <a:gd name="T86" fmla="*/ 2 w 32"/>
                  <a:gd name="T87" fmla="*/ 92 h 106"/>
                  <a:gd name="T88" fmla="*/ 1 w 32"/>
                  <a:gd name="T89" fmla="*/ 84 h 106"/>
                  <a:gd name="T90" fmla="*/ 0 w 32"/>
                  <a:gd name="T91" fmla="*/ 7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2" h="106">
                    <a:moveTo>
                      <a:pt x="0" y="76"/>
                    </a:moveTo>
                    <a:lnTo>
                      <a:pt x="6" y="74"/>
                    </a:lnTo>
                    <a:lnTo>
                      <a:pt x="7" y="82"/>
                    </a:lnTo>
                    <a:lnTo>
                      <a:pt x="10" y="87"/>
                    </a:lnTo>
                    <a:lnTo>
                      <a:pt x="12" y="92"/>
                    </a:lnTo>
                    <a:lnTo>
                      <a:pt x="16" y="92"/>
                    </a:lnTo>
                    <a:lnTo>
                      <a:pt x="19" y="92"/>
                    </a:lnTo>
                    <a:lnTo>
                      <a:pt x="21" y="90"/>
                    </a:lnTo>
                    <a:lnTo>
                      <a:pt x="24" y="87"/>
                    </a:lnTo>
                    <a:lnTo>
                      <a:pt x="25" y="79"/>
                    </a:lnTo>
                    <a:lnTo>
                      <a:pt x="26" y="69"/>
                    </a:lnTo>
                    <a:lnTo>
                      <a:pt x="25" y="58"/>
                    </a:lnTo>
                    <a:lnTo>
                      <a:pt x="24" y="53"/>
                    </a:lnTo>
                    <a:lnTo>
                      <a:pt x="21" y="47"/>
                    </a:lnTo>
                    <a:lnTo>
                      <a:pt x="19" y="47"/>
                    </a:lnTo>
                    <a:lnTo>
                      <a:pt x="16" y="45"/>
                    </a:lnTo>
                    <a:lnTo>
                      <a:pt x="14" y="47"/>
                    </a:lnTo>
                    <a:lnTo>
                      <a:pt x="11" y="47"/>
                    </a:lnTo>
                    <a:lnTo>
                      <a:pt x="9" y="53"/>
                    </a:lnTo>
                    <a:lnTo>
                      <a:pt x="7" y="55"/>
                    </a:lnTo>
                    <a:lnTo>
                      <a:pt x="1" y="53"/>
                    </a:lnTo>
                    <a:lnTo>
                      <a:pt x="6" y="0"/>
                    </a:lnTo>
                    <a:lnTo>
                      <a:pt x="30" y="0"/>
                    </a:lnTo>
                    <a:lnTo>
                      <a:pt x="30" y="13"/>
                    </a:lnTo>
                    <a:lnTo>
                      <a:pt x="11" y="13"/>
                    </a:lnTo>
                    <a:lnTo>
                      <a:pt x="9" y="42"/>
                    </a:lnTo>
                    <a:lnTo>
                      <a:pt x="14" y="37"/>
                    </a:lnTo>
                    <a:lnTo>
                      <a:pt x="17" y="34"/>
                    </a:lnTo>
                    <a:lnTo>
                      <a:pt x="21" y="34"/>
                    </a:lnTo>
                    <a:lnTo>
                      <a:pt x="25" y="37"/>
                    </a:lnTo>
                    <a:lnTo>
                      <a:pt x="28" y="42"/>
                    </a:lnTo>
                    <a:lnTo>
                      <a:pt x="30" y="50"/>
                    </a:lnTo>
                    <a:lnTo>
                      <a:pt x="32" y="58"/>
                    </a:lnTo>
                    <a:lnTo>
                      <a:pt x="32" y="69"/>
                    </a:lnTo>
                    <a:lnTo>
                      <a:pt x="32" y="76"/>
                    </a:lnTo>
                    <a:lnTo>
                      <a:pt x="31" y="84"/>
                    </a:lnTo>
                    <a:lnTo>
                      <a:pt x="28" y="92"/>
                    </a:lnTo>
                    <a:lnTo>
                      <a:pt x="25" y="100"/>
                    </a:lnTo>
                    <a:lnTo>
                      <a:pt x="21" y="103"/>
                    </a:lnTo>
                    <a:lnTo>
                      <a:pt x="16" y="106"/>
                    </a:lnTo>
                    <a:lnTo>
                      <a:pt x="11" y="103"/>
                    </a:lnTo>
                    <a:lnTo>
                      <a:pt x="9" y="100"/>
                    </a:lnTo>
                    <a:lnTo>
                      <a:pt x="5" y="98"/>
                    </a:lnTo>
                    <a:lnTo>
                      <a:pt x="2" y="92"/>
                    </a:lnTo>
                    <a:lnTo>
                      <a:pt x="1" y="8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36" name="Freeform 688"/>
              <p:cNvSpPr>
                <a:spLocks/>
              </p:cNvSpPr>
              <p:nvPr/>
            </p:nvSpPr>
            <p:spPr bwMode="auto">
              <a:xfrm>
                <a:off x="2896" y="1324"/>
                <a:ext cx="32" cy="103"/>
              </a:xfrm>
              <a:custGeom>
                <a:avLst/>
                <a:gdLst>
                  <a:gd name="T0" fmla="*/ 32 w 32"/>
                  <a:gd name="T1" fmla="*/ 90 h 103"/>
                  <a:gd name="T2" fmla="*/ 32 w 32"/>
                  <a:gd name="T3" fmla="*/ 103 h 103"/>
                  <a:gd name="T4" fmla="*/ 0 w 32"/>
                  <a:gd name="T5" fmla="*/ 103 h 103"/>
                  <a:gd name="T6" fmla="*/ 0 w 32"/>
                  <a:gd name="T7" fmla="*/ 97 h 103"/>
                  <a:gd name="T8" fmla="*/ 0 w 32"/>
                  <a:gd name="T9" fmla="*/ 95 h 103"/>
                  <a:gd name="T10" fmla="*/ 2 w 32"/>
                  <a:gd name="T11" fmla="*/ 87 h 103"/>
                  <a:gd name="T12" fmla="*/ 4 w 32"/>
                  <a:gd name="T13" fmla="*/ 79 h 103"/>
                  <a:gd name="T14" fmla="*/ 7 w 32"/>
                  <a:gd name="T15" fmla="*/ 71 h 103"/>
                  <a:gd name="T16" fmla="*/ 11 w 32"/>
                  <a:gd name="T17" fmla="*/ 63 h 103"/>
                  <a:gd name="T18" fmla="*/ 16 w 32"/>
                  <a:gd name="T19" fmla="*/ 55 h 103"/>
                  <a:gd name="T20" fmla="*/ 20 w 32"/>
                  <a:gd name="T21" fmla="*/ 47 h 103"/>
                  <a:gd name="T22" fmla="*/ 22 w 32"/>
                  <a:gd name="T23" fmla="*/ 42 h 103"/>
                  <a:gd name="T24" fmla="*/ 23 w 32"/>
                  <a:gd name="T25" fmla="*/ 34 h 103"/>
                  <a:gd name="T26" fmla="*/ 25 w 32"/>
                  <a:gd name="T27" fmla="*/ 29 h 103"/>
                  <a:gd name="T28" fmla="*/ 23 w 32"/>
                  <a:gd name="T29" fmla="*/ 21 h 103"/>
                  <a:gd name="T30" fmla="*/ 22 w 32"/>
                  <a:gd name="T31" fmla="*/ 15 h 103"/>
                  <a:gd name="T32" fmla="*/ 20 w 32"/>
                  <a:gd name="T33" fmla="*/ 13 h 103"/>
                  <a:gd name="T34" fmla="*/ 16 w 32"/>
                  <a:gd name="T35" fmla="*/ 10 h 103"/>
                  <a:gd name="T36" fmla="*/ 12 w 32"/>
                  <a:gd name="T37" fmla="*/ 13 h 103"/>
                  <a:gd name="T38" fmla="*/ 10 w 32"/>
                  <a:gd name="T39" fmla="*/ 15 h 103"/>
                  <a:gd name="T40" fmla="*/ 7 w 32"/>
                  <a:gd name="T41" fmla="*/ 21 h 103"/>
                  <a:gd name="T42" fmla="*/ 7 w 32"/>
                  <a:gd name="T43" fmla="*/ 29 h 103"/>
                  <a:gd name="T44" fmla="*/ 0 w 32"/>
                  <a:gd name="T45" fmla="*/ 29 h 103"/>
                  <a:gd name="T46" fmla="*/ 1 w 32"/>
                  <a:gd name="T47" fmla="*/ 18 h 103"/>
                  <a:gd name="T48" fmla="*/ 2 w 32"/>
                  <a:gd name="T49" fmla="*/ 13 h 103"/>
                  <a:gd name="T50" fmla="*/ 5 w 32"/>
                  <a:gd name="T51" fmla="*/ 5 h 103"/>
                  <a:gd name="T52" fmla="*/ 8 w 32"/>
                  <a:gd name="T53" fmla="*/ 2 h 103"/>
                  <a:gd name="T54" fmla="*/ 12 w 32"/>
                  <a:gd name="T55" fmla="*/ 0 h 103"/>
                  <a:gd name="T56" fmla="*/ 16 w 32"/>
                  <a:gd name="T57" fmla="*/ 0 h 103"/>
                  <a:gd name="T58" fmla="*/ 20 w 32"/>
                  <a:gd name="T59" fmla="*/ 0 h 103"/>
                  <a:gd name="T60" fmla="*/ 23 w 32"/>
                  <a:gd name="T61" fmla="*/ 2 h 103"/>
                  <a:gd name="T62" fmla="*/ 27 w 32"/>
                  <a:gd name="T63" fmla="*/ 7 h 103"/>
                  <a:gd name="T64" fmla="*/ 30 w 32"/>
                  <a:gd name="T65" fmla="*/ 13 h 103"/>
                  <a:gd name="T66" fmla="*/ 31 w 32"/>
                  <a:gd name="T67" fmla="*/ 21 h 103"/>
                  <a:gd name="T68" fmla="*/ 31 w 32"/>
                  <a:gd name="T69" fmla="*/ 29 h 103"/>
                  <a:gd name="T70" fmla="*/ 31 w 32"/>
                  <a:gd name="T71" fmla="*/ 34 h 103"/>
                  <a:gd name="T72" fmla="*/ 30 w 32"/>
                  <a:gd name="T73" fmla="*/ 39 h 103"/>
                  <a:gd name="T74" fmla="*/ 28 w 32"/>
                  <a:gd name="T75" fmla="*/ 47 h 103"/>
                  <a:gd name="T76" fmla="*/ 26 w 32"/>
                  <a:gd name="T77" fmla="*/ 52 h 103"/>
                  <a:gd name="T78" fmla="*/ 25 w 32"/>
                  <a:gd name="T79" fmla="*/ 58 h 103"/>
                  <a:gd name="T80" fmla="*/ 21 w 32"/>
                  <a:gd name="T81" fmla="*/ 63 h 103"/>
                  <a:gd name="T82" fmla="*/ 17 w 32"/>
                  <a:gd name="T83" fmla="*/ 71 h 103"/>
                  <a:gd name="T84" fmla="*/ 15 w 32"/>
                  <a:gd name="T85" fmla="*/ 76 h 103"/>
                  <a:gd name="T86" fmla="*/ 12 w 32"/>
                  <a:gd name="T87" fmla="*/ 79 h 103"/>
                  <a:gd name="T88" fmla="*/ 11 w 32"/>
                  <a:gd name="T89" fmla="*/ 84 h 103"/>
                  <a:gd name="T90" fmla="*/ 8 w 32"/>
                  <a:gd name="T91" fmla="*/ 87 h 103"/>
                  <a:gd name="T92" fmla="*/ 7 w 32"/>
                  <a:gd name="T93" fmla="*/ 90 h 103"/>
                  <a:gd name="T94" fmla="*/ 32 w 32"/>
                  <a:gd name="T95" fmla="*/ 9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103">
                    <a:moveTo>
                      <a:pt x="32" y="90"/>
                    </a:moveTo>
                    <a:lnTo>
                      <a:pt x="32" y="103"/>
                    </a:lnTo>
                    <a:lnTo>
                      <a:pt x="0" y="103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2" y="87"/>
                    </a:lnTo>
                    <a:lnTo>
                      <a:pt x="4" y="79"/>
                    </a:lnTo>
                    <a:lnTo>
                      <a:pt x="7" y="71"/>
                    </a:lnTo>
                    <a:lnTo>
                      <a:pt x="11" y="63"/>
                    </a:lnTo>
                    <a:lnTo>
                      <a:pt x="16" y="55"/>
                    </a:lnTo>
                    <a:lnTo>
                      <a:pt x="20" y="47"/>
                    </a:lnTo>
                    <a:lnTo>
                      <a:pt x="22" y="42"/>
                    </a:lnTo>
                    <a:lnTo>
                      <a:pt x="23" y="34"/>
                    </a:lnTo>
                    <a:lnTo>
                      <a:pt x="25" y="29"/>
                    </a:lnTo>
                    <a:lnTo>
                      <a:pt x="23" y="21"/>
                    </a:lnTo>
                    <a:lnTo>
                      <a:pt x="22" y="15"/>
                    </a:lnTo>
                    <a:lnTo>
                      <a:pt x="20" y="13"/>
                    </a:lnTo>
                    <a:lnTo>
                      <a:pt x="16" y="10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7" y="21"/>
                    </a:lnTo>
                    <a:lnTo>
                      <a:pt x="7" y="29"/>
                    </a:lnTo>
                    <a:lnTo>
                      <a:pt x="0" y="29"/>
                    </a:lnTo>
                    <a:lnTo>
                      <a:pt x="1" y="18"/>
                    </a:lnTo>
                    <a:lnTo>
                      <a:pt x="2" y="13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3" y="2"/>
                    </a:lnTo>
                    <a:lnTo>
                      <a:pt x="27" y="7"/>
                    </a:lnTo>
                    <a:lnTo>
                      <a:pt x="30" y="13"/>
                    </a:lnTo>
                    <a:lnTo>
                      <a:pt x="31" y="21"/>
                    </a:lnTo>
                    <a:lnTo>
                      <a:pt x="31" y="29"/>
                    </a:lnTo>
                    <a:lnTo>
                      <a:pt x="31" y="34"/>
                    </a:lnTo>
                    <a:lnTo>
                      <a:pt x="30" y="39"/>
                    </a:lnTo>
                    <a:lnTo>
                      <a:pt x="28" y="47"/>
                    </a:lnTo>
                    <a:lnTo>
                      <a:pt x="26" y="52"/>
                    </a:lnTo>
                    <a:lnTo>
                      <a:pt x="25" y="58"/>
                    </a:lnTo>
                    <a:lnTo>
                      <a:pt x="21" y="63"/>
                    </a:lnTo>
                    <a:lnTo>
                      <a:pt x="17" y="71"/>
                    </a:lnTo>
                    <a:lnTo>
                      <a:pt x="15" y="76"/>
                    </a:lnTo>
                    <a:lnTo>
                      <a:pt x="12" y="79"/>
                    </a:lnTo>
                    <a:lnTo>
                      <a:pt x="11" y="84"/>
                    </a:lnTo>
                    <a:lnTo>
                      <a:pt x="8" y="87"/>
                    </a:lnTo>
                    <a:lnTo>
                      <a:pt x="7" y="90"/>
                    </a:lnTo>
                    <a:lnTo>
                      <a:pt x="32" y="9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37" name="Rectangle 689"/>
              <p:cNvSpPr>
                <a:spLocks noChangeArrowheads="1"/>
              </p:cNvSpPr>
              <p:nvPr/>
            </p:nvSpPr>
            <p:spPr bwMode="auto">
              <a:xfrm>
                <a:off x="2938" y="1414"/>
                <a:ext cx="6" cy="13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38" name="Freeform 690"/>
              <p:cNvSpPr>
                <a:spLocks noEditPoints="1"/>
              </p:cNvSpPr>
              <p:nvPr/>
            </p:nvSpPr>
            <p:spPr bwMode="auto">
              <a:xfrm>
                <a:off x="2953" y="1324"/>
                <a:ext cx="32" cy="105"/>
              </a:xfrm>
              <a:custGeom>
                <a:avLst/>
                <a:gdLst>
                  <a:gd name="T0" fmla="*/ 25 w 32"/>
                  <a:gd name="T1" fmla="*/ 29 h 105"/>
                  <a:gd name="T2" fmla="*/ 22 w 32"/>
                  <a:gd name="T3" fmla="*/ 15 h 105"/>
                  <a:gd name="T4" fmla="*/ 17 w 32"/>
                  <a:gd name="T5" fmla="*/ 10 h 105"/>
                  <a:gd name="T6" fmla="*/ 11 w 32"/>
                  <a:gd name="T7" fmla="*/ 13 h 105"/>
                  <a:gd name="T8" fmla="*/ 7 w 32"/>
                  <a:gd name="T9" fmla="*/ 26 h 105"/>
                  <a:gd name="T10" fmla="*/ 6 w 32"/>
                  <a:gd name="T11" fmla="*/ 39 h 105"/>
                  <a:gd name="T12" fmla="*/ 9 w 32"/>
                  <a:gd name="T13" fmla="*/ 42 h 105"/>
                  <a:gd name="T14" fmla="*/ 15 w 32"/>
                  <a:gd name="T15" fmla="*/ 37 h 105"/>
                  <a:gd name="T16" fmla="*/ 21 w 32"/>
                  <a:gd name="T17" fmla="*/ 37 h 105"/>
                  <a:gd name="T18" fmla="*/ 28 w 32"/>
                  <a:gd name="T19" fmla="*/ 45 h 105"/>
                  <a:gd name="T20" fmla="*/ 32 w 32"/>
                  <a:gd name="T21" fmla="*/ 60 h 105"/>
                  <a:gd name="T22" fmla="*/ 32 w 32"/>
                  <a:gd name="T23" fmla="*/ 79 h 105"/>
                  <a:gd name="T24" fmla="*/ 27 w 32"/>
                  <a:gd name="T25" fmla="*/ 95 h 105"/>
                  <a:gd name="T26" fmla="*/ 21 w 32"/>
                  <a:gd name="T27" fmla="*/ 103 h 105"/>
                  <a:gd name="T28" fmla="*/ 12 w 32"/>
                  <a:gd name="T29" fmla="*/ 103 h 105"/>
                  <a:gd name="T30" fmla="*/ 5 w 32"/>
                  <a:gd name="T31" fmla="*/ 92 h 105"/>
                  <a:gd name="T32" fmla="*/ 1 w 32"/>
                  <a:gd name="T33" fmla="*/ 76 h 105"/>
                  <a:gd name="T34" fmla="*/ 0 w 32"/>
                  <a:gd name="T35" fmla="*/ 55 h 105"/>
                  <a:gd name="T36" fmla="*/ 5 w 32"/>
                  <a:gd name="T37" fmla="*/ 10 h 105"/>
                  <a:gd name="T38" fmla="*/ 12 w 32"/>
                  <a:gd name="T39" fmla="*/ 0 h 105"/>
                  <a:gd name="T40" fmla="*/ 21 w 32"/>
                  <a:gd name="T41" fmla="*/ 0 h 105"/>
                  <a:gd name="T42" fmla="*/ 27 w 32"/>
                  <a:gd name="T43" fmla="*/ 5 h 105"/>
                  <a:gd name="T44" fmla="*/ 31 w 32"/>
                  <a:gd name="T45" fmla="*/ 18 h 105"/>
                  <a:gd name="T46" fmla="*/ 6 w 32"/>
                  <a:gd name="T47" fmla="*/ 68 h 105"/>
                  <a:gd name="T48" fmla="*/ 7 w 32"/>
                  <a:gd name="T49" fmla="*/ 82 h 105"/>
                  <a:gd name="T50" fmla="*/ 11 w 32"/>
                  <a:gd name="T51" fmla="*/ 90 h 105"/>
                  <a:gd name="T52" fmla="*/ 16 w 32"/>
                  <a:gd name="T53" fmla="*/ 92 h 105"/>
                  <a:gd name="T54" fmla="*/ 24 w 32"/>
                  <a:gd name="T55" fmla="*/ 87 h 105"/>
                  <a:gd name="T56" fmla="*/ 26 w 32"/>
                  <a:gd name="T57" fmla="*/ 68 h 105"/>
                  <a:gd name="T58" fmla="*/ 24 w 32"/>
                  <a:gd name="T59" fmla="*/ 52 h 105"/>
                  <a:gd name="T60" fmla="*/ 16 w 32"/>
                  <a:gd name="T61" fmla="*/ 47 h 105"/>
                  <a:gd name="T62" fmla="*/ 9 w 32"/>
                  <a:gd name="T63" fmla="*/ 52 h 105"/>
                  <a:gd name="T64" fmla="*/ 6 w 32"/>
                  <a:gd name="T65" fmla="*/ 6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105">
                    <a:moveTo>
                      <a:pt x="31" y="26"/>
                    </a:moveTo>
                    <a:lnTo>
                      <a:pt x="25" y="29"/>
                    </a:lnTo>
                    <a:lnTo>
                      <a:pt x="25" y="21"/>
                    </a:lnTo>
                    <a:lnTo>
                      <a:pt x="22" y="15"/>
                    </a:lnTo>
                    <a:lnTo>
                      <a:pt x="20" y="13"/>
                    </a:lnTo>
                    <a:lnTo>
                      <a:pt x="17" y="10"/>
                    </a:lnTo>
                    <a:lnTo>
                      <a:pt x="14" y="13"/>
                    </a:lnTo>
                    <a:lnTo>
                      <a:pt x="11" y="13"/>
                    </a:lnTo>
                    <a:lnTo>
                      <a:pt x="10" y="18"/>
                    </a:lnTo>
                    <a:lnTo>
                      <a:pt x="7" y="26"/>
                    </a:lnTo>
                    <a:lnTo>
                      <a:pt x="6" y="31"/>
                    </a:lnTo>
                    <a:lnTo>
                      <a:pt x="6" y="39"/>
                    </a:lnTo>
                    <a:lnTo>
                      <a:pt x="6" y="50"/>
                    </a:lnTo>
                    <a:lnTo>
                      <a:pt x="9" y="42"/>
                    </a:lnTo>
                    <a:lnTo>
                      <a:pt x="11" y="39"/>
                    </a:lnTo>
                    <a:lnTo>
                      <a:pt x="15" y="37"/>
                    </a:lnTo>
                    <a:lnTo>
                      <a:pt x="17" y="34"/>
                    </a:lnTo>
                    <a:lnTo>
                      <a:pt x="21" y="37"/>
                    </a:lnTo>
                    <a:lnTo>
                      <a:pt x="25" y="39"/>
                    </a:lnTo>
                    <a:lnTo>
                      <a:pt x="28" y="45"/>
                    </a:lnTo>
                    <a:lnTo>
                      <a:pt x="30" y="52"/>
                    </a:lnTo>
                    <a:lnTo>
                      <a:pt x="32" y="60"/>
                    </a:lnTo>
                    <a:lnTo>
                      <a:pt x="32" y="68"/>
                    </a:lnTo>
                    <a:lnTo>
                      <a:pt x="32" y="79"/>
                    </a:lnTo>
                    <a:lnTo>
                      <a:pt x="30" y="87"/>
                    </a:lnTo>
                    <a:lnTo>
                      <a:pt x="27" y="95"/>
                    </a:lnTo>
                    <a:lnTo>
                      <a:pt x="25" y="100"/>
                    </a:lnTo>
                    <a:lnTo>
                      <a:pt x="21" y="103"/>
                    </a:lnTo>
                    <a:lnTo>
                      <a:pt x="17" y="105"/>
                    </a:lnTo>
                    <a:lnTo>
                      <a:pt x="12" y="103"/>
                    </a:lnTo>
                    <a:lnTo>
                      <a:pt x="7" y="100"/>
                    </a:lnTo>
                    <a:lnTo>
                      <a:pt x="5" y="92"/>
                    </a:lnTo>
                    <a:lnTo>
                      <a:pt x="2" y="87"/>
                    </a:lnTo>
                    <a:lnTo>
                      <a:pt x="1" y="76"/>
                    </a:lnTo>
                    <a:lnTo>
                      <a:pt x="0" y="66"/>
                    </a:lnTo>
                    <a:lnTo>
                      <a:pt x="0" y="55"/>
                    </a:lnTo>
                    <a:lnTo>
                      <a:pt x="1" y="29"/>
                    </a:lnTo>
                    <a:lnTo>
                      <a:pt x="5" y="10"/>
                    </a:lnTo>
                    <a:lnTo>
                      <a:pt x="9" y="5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5" y="2"/>
                    </a:lnTo>
                    <a:lnTo>
                      <a:pt x="27" y="5"/>
                    </a:lnTo>
                    <a:lnTo>
                      <a:pt x="30" y="10"/>
                    </a:lnTo>
                    <a:lnTo>
                      <a:pt x="31" y="18"/>
                    </a:lnTo>
                    <a:lnTo>
                      <a:pt x="31" y="26"/>
                    </a:lnTo>
                    <a:close/>
                    <a:moveTo>
                      <a:pt x="6" y="68"/>
                    </a:moveTo>
                    <a:lnTo>
                      <a:pt x="6" y="76"/>
                    </a:lnTo>
                    <a:lnTo>
                      <a:pt x="7" y="82"/>
                    </a:lnTo>
                    <a:lnTo>
                      <a:pt x="9" y="87"/>
                    </a:lnTo>
                    <a:lnTo>
                      <a:pt x="11" y="90"/>
                    </a:lnTo>
                    <a:lnTo>
                      <a:pt x="14" y="92"/>
                    </a:lnTo>
                    <a:lnTo>
                      <a:pt x="16" y="92"/>
                    </a:lnTo>
                    <a:lnTo>
                      <a:pt x="20" y="92"/>
                    </a:lnTo>
                    <a:lnTo>
                      <a:pt x="24" y="87"/>
                    </a:lnTo>
                    <a:lnTo>
                      <a:pt x="25" y="79"/>
                    </a:lnTo>
                    <a:lnTo>
                      <a:pt x="26" y="68"/>
                    </a:lnTo>
                    <a:lnTo>
                      <a:pt x="25" y="60"/>
                    </a:lnTo>
                    <a:lnTo>
                      <a:pt x="24" y="52"/>
                    </a:lnTo>
                    <a:lnTo>
                      <a:pt x="20" y="50"/>
                    </a:lnTo>
                    <a:lnTo>
                      <a:pt x="16" y="47"/>
                    </a:lnTo>
                    <a:lnTo>
                      <a:pt x="12" y="50"/>
                    </a:lnTo>
                    <a:lnTo>
                      <a:pt x="9" y="52"/>
                    </a:lnTo>
                    <a:lnTo>
                      <a:pt x="6" y="60"/>
                    </a:lnTo>
                    <a:lnTo>
                      <a:pt x="6" y="6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39" name="Freeform 691"/>
              <p:cNvSpPr>
                <a:spLocks/>
              </p:cNvSpPr>
              <p:nvPr/>
            </p:nvSpPr>
            <p:spPr bwMode="auto">
              <a:xfrm>
                <a:off x="2896" y="900"/>
                <a:ext cx="32" cy="103"/>
              </a:xfrm>
              <a:custGeom>
                <a:avLst/>
                <a:gdLst>
                  <a:gd name="T0" fmla="*/ 32 w 32"/>
                  <a:gd name="T1" fmla="*/ 90 h 103"/>
                  <a:gd name="T2" fmla="*/ 32 w 32"/>
                  <a:gd name="T3" fmla="*/ 103 h 103"/>
                  <a:gd name="T4" fmla="*/ 0 w 32"/>
                  <a:gd name="T5" fmla="*/ 103 h 103"/>
                  <a:gd name="T6" fmla="*/ 0 w 32"/>
                  <a:gd name="T7" fmla="*/ 98 h 103"/>
                  <a:gd name="T8" fmla="*/ 0 w 32"/>
                  <a:gd name="T9" fmla="*/ 95 h 103"/>
                  <a:gd name="T10" fmla="*/ 2 w 32"/>
                  <a:gd name="T11" fmla="*/ 87 h 103"/>
                  <a:gd name="T12" fmla="*/ 4 w 32"/>
                  <a:gd name="T13" fmla="*/ 79 h 103"/>
                  <a:gd name="T14" fmla="*/ 7 w 32"/>
                  <a:gd name="T15" fmla="*/ 71 h 103"/>
                  <a:gd name="T16" fmla="*/ 11 w 32"/>
                  <a:gd name="T17" fmla="*/ 64 h 103"/>
                  <a:gd name="T18" fmla="*/ 16 w 32"/>
                  <a:gd name="T19" fmla="*/ 56 h 103"/>
                  <a:gd name="T20" fmla="*/ 20 w 32"/>
                  <a:gd name="T21" fmla="*/ 48 h 103"/>
                  <a:gd name="T22" fmla="*/ 22 w 32"/>
                  <a:gd name="T23" fmla="*/ 42 h 103"/>
                  <a:gd name="T24" fmla="*/ 23 w 32"/>
                  <a:gd name="T25" fmla="*/ 34 h 103"/>
                  <a:gd name="T26" fmla="*/ 25 w 32"/>
                  <a:gd name="T27" fmla="*/ 29 h 103"/>
                  <a:gd name="T28" fmla="*/ 23 w 32"/>
                  <a:gd name="T29" fmla="*/ 21 h 103"/>
                  <a:gd name="T30" fmla="*/ 22 w 32"/>
                  <a:gd name="T31" fmla="*/ 16 h 103"/>
                  <a:gd name="T32" fmla="*/ 20 w 32"/>
                  <a:gd name="T33" fmla="*/ 13 h 103"/>
                  <a:gd name="T34" fmla="*/ 16 w 32"/>
                  <a:gd name="T35" fmla="*/ 11 h 103"/>
                  <a:gd name="T36" fmla="*/ 12 w 32"/>
                  <a:gd name="T37" fmla="*/ 13 h 103"/>
                  <a:gd name="T38" fmla="*/ 10 w 32"/>
                  <a:gd name="T39" fmla="*/ 16 h 103"/>
                  <a:gd name="T40" fmla="*/ 7 w 32"/>
                  <a:gd name="T41" fmla="*/ 21 h 103"/>
                  <a:gd name="T42" fmla="*/ 7 w 32"/>
                  <a:gd name="T43" fmla="*/ 29 h 103"/>
                  <a:gd name="T44" fmla="*/ 0 w 32"/>
                  <a:gd name="T45" fmla="*/ 29 h 103"/>
                  <a:gd name="T46" fmla="*/ 1 w 32"/>
                  <a:gd name="T47" fmla="*/ 19 h 103"/>
                  <a:gd name="T48" fmla="*/ 2 w 32"/>
                  <a:gd name="T49" fmla="*/ 13 h 103"/>
                  <a:gd name="T50" fmla="*/ 5 w 32"/>
                  <a:gd name="T51" fmla="*/ 5 h 103"/>
                  <a:gd name="T52" fmla="*/ 8 w 32"/>
                  <a:gd name="T53" fmla="*/ 3 h 103"/>
                  <a:gd name="T54" fmla="*/ 12 w 32"/>
                  <a:gd name="T55" fmla="*/ 0 h 103"/>
                  <a:gd name="T56" fmla="*/ 16 w 32"/>
                  <a:gd name="T57" fmla="*/ 0 h 103"/>
                  <a:gd name="T58" fmla="*/ 20 w 32"/>
                  <a:gd name="T59" fmla="*/ 0 h 103"/>
                  <a:gd name="T60" fmla="*/ 23 w 32"/>
                  <a:gd name="T61" fmla="*/ 3 h 103"/>
                  <a:gd name="T62" fmla="*/ 27 w 32"/>
                  <a:gd name="T63" fmla="*/ 8 h 103"/>
                  <a:gd name="T64" fmla="*/ 30 w 32"/>
                  <a:gd name="T65" fmla="*/ 13 h 103"/>
                  <a:gd name="T66" fmla="*/ 31 w 32"/>
                  <a:gd name="T67" fmla="*/ 21 h 103"/>
                  <a:gd name="T68" fmla="*/ 31 w 32"/>
                  <a:gd name="T69" fmla="*/ 29 h 103"/>
                  <a:gd name="T70" fmla="*/ 31 w 32"/>
                  <a:gd name="T71" fmla="*/ 34 h 103"/>
                  <a:gd name="T72" fmla="*/ 30 w 32"/>
                  <a:gd name="T73" fmla="*/ 40 h 103"/>
                  <a:gd name="T74" fmla="*/ 28 w 32"/>
                  <a:gd name="T75" fmla="*/ 48 h 103"/>
                  <a:gd name="T76" fmla="*/ 26 w 32"/>
                  <a:gd name="T77" fmla="*/ 53 h 103"/>
                  <a:gd name="T78" fmla="*/ 25 w 32"/>
                  <a:gd name="T79" fmla="*/ 58 h 103"/>
                  <a:gd name="T80" fmla="*/ 21 w 32"/>
                  <a:gd name="T81" fmla="*/ 64 h 103"/>
                  <a:gd name="T82" fmla="*/ 17 w 32"/>
                  <a:gd name="T83" fmla="*/ 71 h 103"/>
                  <a:gd name="T84" fmla="*/ 15 w 32"/>
                  <a:gd name="T85" fmla="*/ 77 h 103"/>
                  <a:gd name="T86" fmla="*/ 12 w 32"/>
                  <a:gd name="T87" fmla="*/ 79 h 103"/>
                  <a:gd name="T88" fmla="*/ 11 w 32"/>
                  <a:gd name="T89" fmla="*/ 85 h 103"/>
                  <a:gd name="T90" fmla="*/ 8 w 32"/>
                  <a:gd name="T91" fmla="*/ 87 h 103"/>
                  <a:gd name="T92" fmla="*/ 7 w 32"/>
                  <a:gd name="T93" fmla="*/ 90 h 103"/>
                  <a:gd name="T94" fmla="*/ 32 w 32"/>
                  <a:gd name="T95" fmla="*/ 9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103">
                    <a:moveTo>
                      <a:pt x="32" y="90"/>
                    </a:moveTo>
                    <a:lnTo>
                      <a:pt x="32" y="103"/>
                    </a:lnTo>
                    <a:lnTo>
                      <a:pt x="0" y="103"/>
                    </a:lnTo>
                    <a:lnTo>
                      <a:pt x="0" y="98"/>
                    </a:lnTo>
                    <a:lnTo>
                      <a:pt x="0" y="95"/>
                    </a:lnTo>
                    <a:lnTo>
                      <a:pt x="2" y="87"/>
                    </a:lnTo>
                    <a:lnTo>
                      <a:pt x="4" y="79"/>
                    </a:lnTo>
                    <a:lnTo>
                      <a:pt x="7" y="71"/>
                    </a:lnTo>
                    <a:lnTo>
                      <a:pt x="11" y="64"/>
                    </a:lnTo>
                    <a:lnTo>
                      <a:pt x="16" y="56"/>
                    </a:lnTo>
                    <a:lnTo>
                      <a:pt x="20" y="48"/>
                    </a:lnTo>
                    <a:lnTo>
                      <a:pt x="22" y="42"/>
                    </a:lnTo>
                    <a:lnTo>
                      <a:pt x="23" y="34"/>
                    </a:lnTo>
                    <a:lnTo>
                      <a:pt x="25" y="29"/>
                    </a:lnTo>
                    <a:lnTo>
                      <a:pt x="23" y="21"/>
                    </a:lnTo>
                    <a:lnTo>
                      <a:pt x="22" y="16"/>
                    </a:lnTo>
                    <a:lnTo>
                      <a:pt x="20" y="13"/>
                    </a:lnTo>
                    <a:lnTo>
                      <a:pt x="16" y="11"/>
                    </a:lnTo>
                    <a:lnTo>
                      <a:pt x="12" y="13"/>
                    </a:lnTo>
                    <a:lnTo>
                      <a:pt x="10" y="16"/>
                    </a:lnTo>
                    <a:lnTo>
                      <a:pt x="7" y="21"/>
                    </a:lnTo>
                    <a:lnTo>
                      <a:pt x="7" y="29"/>
                    </a:lnTo>
                    <a:lnTo>
                      <a:pt x="0" y="29"/>
                    </a:lnTo>
                    <a:lnTo>
                      <a:pt x="1" y="19"/>
                    </a:lnTo>
                    <a:lnTo>
                      <a:pt x="2" y="13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3" y="3"/>
                    </a:lnTo>
                    <a:lnTo>
                      <a:pt x="27" y="8"/>
                    </a:lnTo>
                    <a:lnTo>
                      <a:pt x="30" y="13"/>
                    </a:lnTo>
                    <a:lnTo>
                      <a:pt x="31" y="21"/>
                    </a:lnTo>
                    <a:lnTo>
                      <a:pt x="31" y="29"/>
                    </a:lnTo>
                    <a:lnTo>
                      <a:pt x="31" y="34"/>
                    </a:lnTo>
                    <a:lnTo>
                      <a:pt x="30" y="40"/>
                    </a:lnTo>
                    <a:lnTo>
                      <a:pt x="28" y="48"/>
                    </a:lnTo>
                    <a:lnTo>
                      <a:pt x="26" y="53"/>
                    </a:lnTo>
                    <a:lnTo>
                      <a:pt x="25" y="58"/>
                    </a:lnTo>
                    <a:lnTo>
                      <a:pt x="21" y="64"/>
                    </a:lnTo>
                    <a:lnTo>
                      <a:pt x="17" y="71"/>
                    </a:lnTo>
                    <a:lnTo>
                      <a:pt x="15" y="77"/>
                    </a:lnTo>
                    <a:lnTo>
                      <a:pt x="12" y="79"/>
                    </a:lnTo>
                    <a:lnTo>
                      <a:pt x="11" y="85"/>
                    </a:lnTo>
                    <a:lnTo>
                      <a:pt x="8" y="87"/>
                    </a:lnTo>
                    <a:lnTo>
                      <a:pt x="7" y="90"/>
                    </a:lnTo>
                    <a:lnTo>
                      <a:pt x="32" y="9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40" name="Rectangle 692"/>
              <p:cNvSpPr>
                <a:spLocks noChangeArrowheads="1"/>
              </p:cNvSpPr>
              <p:nvPr/>
            </p:nvSpPr>
            <p:spPr bwMode="auto">
              <a:xfrm>
                <a:off x="2938" y="990"/>
                <a:ext cx="6" cy="13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41" name="Freeform 693"/>
              <p:cNvSpPr>
                <a:spLocks/>
              </p:cNvSpPr>
              <p:nvPr/>
            </p:nvSpPr>
            <p:spPr bwMode="auto">
              <a:xfrm>
                <a:off x="2954" y="900"/>
                <a:ext cx="31" cy="103"/>
              </a:xfrm>
              <a:custGeom>
                <a:avLst/>
                <a:gdLst>
                  <a:gd name="T0" fmla="*/ 0 w 31"/>
                  <a:gd name="T1" fmla="*/ 13 h 103"/>
                  <a:gd name="T2" fmla="*/ 0 w 31"/>
                  <a:gd name="T3" fmla="*/ 0 h 103"/>
                  <a:gd name="T4" fmla="*/ 31 w 31"/>
                  <a:gd name="T5" fmla="*/ 0 h 103"/>
                  <a:gd name="T6" fmla="*/ 31 w 31"/>
                  <a:gd name="T7" fmla="*/ 11 h 103"/>
                  <a:gd name="T8" fmla="*/ 26 w 31"/>
                  <a:gd name="T9" fmla="*/ 24 h 103"/>
                  <a:gd name="T10" fmla="*/ 23 w 31"/>
                  <a:gd name="T11" fmla="*/ 40 h 103"/>
                  <a:gd name="T12" fmla="*/ 19 w 31"/>
                  <a:gd name="T13" fmla="*/ 58 h 103"/>
                  <a:gd name="T14" fmla="*/ 15 w 31"/>
                  <a:gd name="T15" fmla="*/ 77 h 103"/>
                  <a:gd name="T16" fmla="*/ 14 w 31"/>
                  <a:gd name="T17" fmla="*/ 90 h 103"/>
                  <a:gd name="T18" fmla="*/ 14 w 31"/>
                  <a:gd name="T19" fmla="*/ 103 h 103"/>
                  <a:gd name="T20" fmla="*/ 8 w 31"/>
                  <a:gd name="T21" fmla="*/ 103 h 103"/>
                  <a:gd name="T22" fmla="*/ 8 w 31"/>
                  <a:gd name="T23" fmla="*/ 90 h 103"/>
                  <a:gd name="T24" fmla="*/ 9 w 31"/>
                  <a:gd name="T25" fmla="*/ 74 h 103"/>
                  <a:gd name="T26" fmla="*/ 13 w 31"/>
                  <a:gd name="T27" fmla="*/ 58 h 103"/>
                  <a:gd name="T28" fmla="*/ 16 w 31"/>
                  <a:gd name="T29" fmla="*/ 42 h 103"/>
                  <a:gd name="T30" fmla="*/ 20 w 31"/>
                  <a:gd name="T31" fmla="*/ 26 h 103"/>
                  <a:gd name="T32" fmla="*/ 25 w 31"/>
                  <a:gd name="T33" fmla="*/ 13 h 103"/>
                  <a:gd name="T34" fmla="*/ 0 w 31"/>
                  <a:gd name="T35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" h="103">
                    <a:moveTo>
                      <a:pt x="0" y="13"/>
                    </a:moveTo>
                    <a:lnTo>
                      <a:pt x="0" y="0"/>
                    </a:lnTo>
                    <a:lnTo>
                      <a:pt x="31" y="0"/>
                    </a:lnTo>
                    <a:lnTo>
                      <a:pt x="31" y="11"/>
                    </a:lnTo>
                    <a:lnTo>
                      <a:pt x="26" y="24"/>
                    </a:lnTo>
                    <a:lnTo>
                      <a:pt x="23" y="40"/>
                    </a:lnTo>
                    <a:lnTo>
                      <a:pt x="19" y="58"/>
                    </a:lnTo>
                    <a:lnTo>
                      <a:pt x="15" y="77"/>
                    </a:lnTo>
                    <a:lnTo>
                      <a:pt x="14" y="90"/>
                    </a:lnTo>
                    <a:lnTo>
                      <a:pt x="14" y="103"/>
                    </a:lnTo>
                    <a:lnTo>
                      <a:pt x="8" y="103"/>
                    </a:lnTo>
                    <a:lnTo>
                      <a:pt x="8" y="90"/>
                    </a:lnTo>
                    <a:lnTo>
                      <a:pt x="9" y="74"/>
                    </a:lnTo>
                    <a:lnTo>
                      <a:pt x="13" y="58"/>
                    </a:lnTo>
                    <a:lnTo>
                      <a:pt x="16" y="42"/>
                    </a:lnTo>
                    <a:lnTo>
                      <a:pt x="20" y="26"/>
                    </a:lnTo>
                    <a:lnTo>
                      <a:pt x="25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42" name="Freeform 694"/>
              <p:cNvSpPr>
                <a:spLocks/>
              </p:cNvSpPr>
              <p:nvPr/>
            </p:nvSpPr>
            <p:spPr bwMode="auto">
              <a:xfrm>
                <a:off x="2896" y="474"/>
                <a:ext cx="32" cy="103"/>
              </a:xfrm>
              <a:custGeom>
                <a:avLst/>
                <a:gdLst>
                  <a:gd name="T0" fmla="*/ 32 w 32"/>
                  <a:gd name="T1" fmla="*/ 90 h 103"/>
                  <a:gd name="T2" fmla="*/ 32 w 32"/>
                  <a:gd name="T3" fmla="*/ 103 h 103"/>
                  <a:gd name="T4" fmla="*/ 0 w 32"/>
                  <a:gd name="T5" fmla="*/ 103 h 103"/>
                  <a:gd name="T6" fmla="*/ 0 w 32"/>
                  <a:gd name="T7" fmla="*/ 98 h 103"/>
                  <a:gd name="T8" fmla="*/ 0 w 32"/>
                  <a:gd name="T9" fmla="*/ 95 h 103"/>
                  <a:gd name="T10" fmla="*/ 2 w 32"/>
                  <a:gd name="T11" fmla="*/ 87 h 103"/>
                  <a:gd name="T12" fmla="*/ 4 w 32"/>
                  <a:gd name="T13" fmla="*/ 79 h 103"/>
                  <a:gd name="T14" fmla="*/ 7 w 32"/>
                  <a:gd name="T15" fmla="*/ 71 h 103"/>
                  <a:gd name="T16" fmla="*/ 11 w 32"/>
                  <a:gd name="T17" fmla="*/ 63 h 103"/>
                  <a:gd name="T18" fmla="*/ 16 w 32"/>
                  <a:gd name="T19" fmla="*/ 55 h 103"/>
                  <a:gd name="T20" fmla="*/ 20 w 32"/>
                  <a:gd name="T21" fmla="*/ 47 h 103"/>
                  <a:gd name="T22" fmla="*/ 22 w 32"/>
                  <a:gd name="T23" fmla="*/ 42 h 103"/>
                  <a:gd name="T24" fmla="*/ 23 w 32"/>
                  <a:gd name="T25" fmla="*/ 34 h 103"/>
                  <a:gd name="T26" fmla="*/ 25 w 32"/>
                  <a:gd name="T27" fmla="*/ 29 h 103"/>
                  <a:gd name="T28" fmla="*/ 23 w 32"/>
                  <a:gd name="T29" fmla="*/ 21 h 103"/>
                  <a:gd name="T30" fmla="*/ 22 w 32"/>
                  <a:gd name="T31" fmla="*/ 16 h 103"/>
                  <a:gd name="T32" fmla="*/ 20 w 32"/>
                  <a:gd name="T33" fmla="*/ 13 h 103"/>
                  <a:gd name="T34" fmla="*/ 16 w 32"/>
                  <a:gd name="T35" fmla="*/ 10 h 103"/>
                  <a:gd name="T36" fmla="*/ 12 w 32"/>
                  <a:gd name="T37" fmla="*/ 13 h 103"/>
                  <a:gd name="T38" fmla="*/ 10 w 32"/>
                  <a:gd name="T39" fmla="*/ 16 h 103"/>
                  <a:gd name="T40" fmla="*/ 7 w 32"/>
                  <a:gd name="T41" fmla="*/ 21 h 103"/>
                  <a:gd name="T42" fmla="*/ 7 w 32"/>
                  <a:gd name="T43" fmla="*/ 29 h 103"/>
                  <a:gd name="T44" fmla="*/ 0 w 32"/>
                  <a:gd name="T45" fmla="*/ 29 h 103"/>
                  <a:gd name="T46" fmla="*/ 1 w 32"/>
                  <a:gd name="T47" fmla="*/ 18 h 103"/>
                  <a:gd name="T48" fmla="*/ 2 w 32"/>
                  <a:gd name="T49" fmla="*/ 13 h 103"/>
                  <a:gd name="T50" fmla="*/ 5 w 32"/>
                  <a:gd name="T51" fmla="*/ 5 h 103"/>
                  <a:gd name="T52" fmla="*/ 8 w 32"/>
                  <a:gd name="T53" fmla="*/ 2 h 103"/>
                  <a:gd name="T54" fmla="*/ 12 w 32"/>
                  <a:gd name="T55" fmla="*/ 0 h 103"/>
                  <a:gd name="T56" fmla="*/ 16 w 32"/>
                  <a:gd name="T57" fmla="*/ 0 h 103"/>
                  <a:gd name="T58" fmla="*/ 20 w 32"/>
                  <a:gd name="T59" fmla="*/ 0 h 103"/>
                  <a:gd name="T60" fmla="*/ 23 w 32"/>
                  <a:gd name="T61" fmla="*/ 2 h 103"/>
                  <a:gd name="T62" fmla="*/ 27 w 32"/>
                  <a:gd name="T63" fmla="*/ 8 h 103"/>
                  <a:gd name="T64" fmla="*/ 30 w 32"/>
                  <a:gd name="T65" fmla="*/ 13 h 103"/>
                  <a:gd name="T66" fmla="*/ 31 w 32"/>
                  <a:gd name="T67" fmla="*/ 21 h 103"/>
                  <a:gd name="T68" fmla="*/ 31 w 32"/>
                  <a:gd name="T69" fmla="*/ 29 h 103"/>
                  <a:gd name="T70" fmla="*/ 31 w 32"/>
                  <a:gd name="T71" fmla="*/ 34 h 103"/>
                  <a:gd name="T72" fmla="*/ 30 w 32"/>
                  <a:gd name="T73" fmla="*/ 40 h 103"/>
                  <a:gd name="T74" fmla="*/ 28 w 32"/>
                  <a:gd name="T75" fmla="*/ 47 h 103"/>
                  <a:gd name="T76" fmla="*/ 26 w 32"/>
                  <a:gd name="T77" fmla="*/ 53 h 103"/>
                  <a:gd name="T78" fmla="*/ 25 w 32"/>
                  <a:gd name="T79" fmla="*/ 58 h 103"/>
                  <a:gd name="T80" fmla="*/ 21 w 32"/>
                  <a:gd name="T81" fmla="*/ 63 h 103"/>
                  <a:gd name="T82" fmla="*/ 17 w 32"/>
                  <a:gd name="T83" fmla="*/ 71 h 103"/>
                  <a:gd name="T84" fmla="*/ 15 w 32"/>
                  <a:gd name="T85" fmla="*/ 77 h 103"/>
                  <a:gd name="T86" fmla="*/ 12 w 32"/>
                  <a:gd name="T87" fmla="*/ 79 h 103"/>
                  <a:gd name="T88" fmla="*/ 11 w 32"/>
                  <a:gd name="T89" fmla="*/ 85 h 103"/>
                  <a:gd name="T90" fmla="*/ 8 w 32"/>
                  <a:gd name="T91" fmla="*/ 87 h 103"/>
                  <a:gd name="T92" fmla="*/ 7 w 32"/>
                  <a:gd name="T93" fmla="*/ 90 h 103"/>
                  <a:gd name="T94" fmla="*/ 32 w 32"/>
                  <a:gd name="T95" fmla="*/ 9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103">
                    <a:moveTo>
                      <a:pt x="32" y="90"/>
                    </a:moveTo>
                    <a:lnTo>
                      <a:pt x="32" y="103"/>
                    </a:lnTo>
                    <a:lnTo>
                      <a:pt x="0" y="103"/>
                    </a:lnTo>
                    <a:lnTo>
                      <a:pt x="0" y="98"/>
                    </a:lnTo>
                    <a:lnTo>
                      <a:pt x="0" y="95"/>
                    </a:lnTo>
                    <a:lnTo>
                      <a:pt x="2" y="87"/>
                    </a:lnTo>
                    <a:lnTo>
                      <a:pt x="4" y="79"/>
                    </a:lnTo>
                    <a:lnTo>
                      <a:pt x="7" y="71"/>
                    </a:lnTo>
                    <a:lnTo>
                      <a:pt x="11" y="63"/>
                    </a:lnTo>
                    <a:lnTo>
                      <a:pt x="16" y="55"/>
                    </a:lnTo>
                    <a:lnTo>
                      <a:pt x="20" y="47"/>
                    </a:lnTo>
                    <a:lnTo>
                      <a:pt x="22" y="42"/>
                    </a:lnTo>
                    <a:lnTo>
                      <a:pt x="23" y="34"/>
                    </a:lnTo>
                    <a:lnTo>
                      <a:pt x="25" y="29"/>
                    </a:lnTo>
                    <a:lnTo>
                      <a:pt x="23" y="21"/>
                    </a:lnTo>
                    <a:lnTo>
                      <a:pt x="22" y="16"/>
                    </a:lnTo>
                    <a:lnTo>
                      <a:pt x="20" y="13"/>
                    </a:lnTo>
                    <a:lnTo>
                      <a:pt x="16" y="10"/>
                    </a:lnTo>
                    <a:lnTo>
                      <a:pt x="12" y="13"/>
                    </a:lnTo>
                    <a:lnTo>
                      <a:pt x="10" y="16"/>
                    </a:lnTo>
                    <a:lnTo>
                      <a:pt x="7" y="21"/>
                    </a:lnTo>
                    <a:lnTo>
                      <a:pt x="7" y="29"/>
                    </a:lnTo>
                    <a:lnTo>
                      <a:pt x="0" y="29"/>
                    </a:lnTo>
                    <a:lnTo>
                      <a:pt x="1" y="18"/>
                    </a:lnTo>
                    <a:lnTo>
                      <a:pt x="2" y="13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3" y="2"/>
                    </a:lnTo>
                    <a:lnTo>
                      <a:pt x="27" y="8"/>
                    </a:lnTo>
                    <a:lnTo>
                      <a:pt x="30" y="13"/>
                    </a:lnTo>
                    <a:lnTo>
                      <a:pt x="31" y="21"/>
                    </a:lnTo>
                    <a:lnTo>
                      <a:pt x="31" y="29"/>
                    </a:lnTo>
                    <a:lnTo>
                      <a:pt x="31" y="34"/>
                    </a:lnTo>
                    <a:lnTo>
                      <a:pt x="30" y="40"/>
                    </a:lnTo>
                    <a:lnTo>
                      <a:pt x="28" y="47"/>
                    </a:lnTo>
                    <a:lnTo>
                      <a:pt x="26" y="53"/>
                    </a:lnTo>
                    <a:lnTo>
                      <a:pt x="25" y="58"/>
                    </a:lnTo>
                    <a:lnTo>
                      <a:pt x="21" y="63"/>
                    </a:lnTo>
                    <a:lnTo>
                      <a:pt x="17" y="71"/>
                    </a:lnTo>
                    <a:lnTo>
                      <a:pt x="15" y="77"/>
                    </a:lnTo>
                    <a:lnTo>
                      <a:pt x="12" y="79"/>
                    </a:lnTo>
                    <a:lnTo>
                      <a:pt x="11" y="85"/>
                    </a:lnTo>
                    <a:lnTo>
                      <a:pt x="8" y="87"/>
                    </a:lnTo>
                    <a:lnTo>
                      <a:pt x="7" y="90"/>
                    </a:lnTo>
                    <a:lnTo>
                      <a:pt x="32" y="9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43" name="Rectangle 695"/>
              <p:cNvSpPr>
                <a:spLocks noChangeArrowheads="1"/>
              </p:cNvSpPr>
              <p:nvPr/>
            </p:nvSpPr>
            <p:spPr bwMode="auto">
              <a:xfrm>
                <a:off x="2938" y="564"/>
                <a:ext cx="6" cy="13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44" name="Freeform 696"/>
              <p:cNvSpPr>
                <a:spLocks noEditPoints="1"/>
              </p:cNvSpPr>
              <p:nvPr/>
            </p:nvSpPr>
            <p:spPr bwMode="auto">
              <a:xfrm>
                <a:off x="2953" y="474"/>
                <a:ext cx="31" cy="106"/>
              </a:xfrm>
              <a:custGeom>
                <a:avLst/>
                <a:gdLst>
                  <a:gd name="T0" fmla="*/ 6 w 31"/>
                  <a:gd name="T1" fmla="*/ 42 h 106"/>
                  <a:gd name="T2" fmla="*/ 2 w 31"/>
                  <a:gd name="T3" fmla="*/ 32 h 106"/>
                  <a:gd name="T4" fmla="*/ 2 w 31"/>
                  <a:gd name="T5" fmla="*/ 18 h 106"/>
                  <a:gd name="T6" fmla="*/ 5 w 31"/>
                  <a:gd name="T7" fmla="*/ 8 h 106"/>
                  <a:gd name="T8" fmla="*/ 12 w 31"/>
                  <a:gd name="T9" fmla="*/ 0 h 106"/>
                  <a:gd name="T10" fmla="*/ 20 w 31"/>
                  <a:gd name="T11" fmla="*/ 0 h 106"/>
                  <a:gd name="T12" fmla="*/ 26 w 31"/>
                  <a:gd name="T13" fmla="*/ 8 h 106"/>
                  <a:gd name="T14" fmla="*/ 30 w 31"/>
                  <a:gd name="T15" fmla="*/ 18 h 106"/>
                  <a:gd name="T16" fmla="*/ 30 w 31"/>
                  <a:gd name="T17" fmla="*/ 32 h 106"/>
                  <a:gd name="T18" fmla="*/ 26 w 31"/>
                  <a:gd name="T19" fmla="*/ 42 h 106"/>
                  <a:gd name="T20" fmla="*/ 26 w 31"/>
                  <a:gd name="T21" fmla="*/ 50 h 106"/>
                  <a:gd name="T22" fmla="*/ 31 w 31"/>
                  <a:gd name="T23" fmla="*/ 63 h 106"/>
                  <a:gd name="T24" fmla="*/ 31 w 31"/>
                  <a:gd name="T25" fmla="*/ 82 h 106"/>
                  <a:gd name="T26" fmla="*/ 27 w 31"/>
                  <a:gd name="T27" fmla="*/ 95 h 106"/>
                  <a:gd name="T28" fmla="*/ 20 w 31"/>
                  <a:gd name="T29" fmla="*/ 103 h 106"/>
                  <a:gd name="T30" fmla="*/ 11 w 31"/>
                  <a:gd name="T31" fmla="*/ 103 h 106"/>
                  <a:gd name="T32" fmla="*/ 5 w 31"/>
                  <a:gd name="T33" fmla="*/ 95 h 106"/>
                  <a:gd name="T34" fmla="*/ 1 w 31"/>
                  <a:gd name="T35" fmla="*/ 82 h 106"/>
                  <a:gd name="T36" fmla="*/ 1 w 31"/>
                  <a:gd name="T37" fmla="*/ 63 h 106"/>
                  <a:gd name="T38" fmla="*/ 5 w 31"/>
                  <a:gd name="T39" fmla="*/ 50 h 106"/>
                  <a:gd name="T40" fmla="*/ 9 w 31"/>
                  <a:gd name="T41" fmla="*/ 26 h 106"/>
                  <a:gd name="T42" fmla="*/ 10 w 31"/>
                  <a:gd name="T43" fmla="*/ 37 h 106"/>
                  <a:gd name="T44" fmla="*/ 16 w 31"/>
                  <a:gd name="T45" fmla="*/ 40 h 106"/>
                  <a:gd name="T46" fmla="*/ 22 w 31"/>
                  <a:gd name="T47" fmla="*/ 37 h 106"/>
                  <a:gd name="T48" fmla="*/ 24 w 31"/>
                  <a:gd name="T49" fmla="*/ 26 h 106"/>
                  <a:gd name="T50" fmla="*/ 21 w 31"/>
                  <a:gd name="T51" fmla="*/ 16 h 106"/>
                  <a:gd name="T52" fmla="*/ 16 w 31"/>
                  <a:gd name="T53" fmla="*/ 10 h 106"/>
                  <a:gd name="T54" fmla="*/ 10 w 31"/>
                  <a:gd name="T55" fmla="*/ 16 h 106"/>
                  <a:gd name="T56" fmla="*/ 9 w 31"/>
                  <a:gd name="T57" fmla="*/ 26 h 106"/>
                  <a:gd name="T58" fmla="*/ 7 w 31"/>
                  <a:gd name="T59" fmla="*/ 77 h 106"/>
                  <a:gd name="T60" fmla="*/ 9 w 31"/>
                  <a:gd name="T61" fmla="*/ 87 h 106"/>
                  <a:gd name="T62" fmla="*/ 14 w 31"/>
                  <a:gd name="T63" fmla="*/ 92 h 106"/>
                  <a:gd name="T64" fmla="*/ 20 w 31"/>
                  <a:gd name="T65" fmla="*/ 92 h 106"/>
                  <a:gd name="T66" fmla="*/ 25 w 31"/>
                  <a:gd name="T67" fmla="*/ 82 h 106"/>
                  <a:gd name="T68" fmla="*/ 25 w 31"/>
                  <a:gd name="T69" fmla="*/ 63 h 106"/>
                  <a:gd name="T70" fmla="*/ 20 w 31"/>
                  <a:gd name="T71" fmla="*/ 53 h 106"/>
                  <a:gd name="T72" fmla="*/ 12 w 31"/>
                  <a:gd name="T73" fmla="*/ 53 h 106"/>
                  <a:gd name="T74" fmla="*/ 7 w 31"/>
                  <a:gd name="T75" fmla="*/ 6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" h="106">
                    <a:moveTo>
                      <a:pt x="9" y="45"/>
                    </a:moveTo>
                    <a:lnTo>
                      <a:pt x="6" y="42"/>
                    </a:lnTo>
                    <a:lnTo>
                      <a:pt x="4" y="37"/>
                    </a:lnTo>
                    <a:lnTo>
                      <a:pt x="2" y="32"/>
                    </a:lnTo>
                    <a:lnTo>
                      <a:pt x="1" y="26"/>
                    </a:lnTo>
                    <a:lnTo>
                      <a:pt x="2" y="18"/>
                    </a:lnTo>
                    <a:lnTo>
                      <a:pt x="4" y="13"/>
                    </a:lnTo>
                    <a:lnTo>
                      <a:pt x="5" y="8"/>
                    </a:lnTo>
                    <a:lnTo>
                      <a:pt x="9" y="2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6" y="8"/>
                    </a:lnTo>
                    <a:lnTo>
                      <a:pt x="28" y="13"/>
                    </a:lnTo>
                    <a:lnTo>
                      <a:pt x="30" y="18"/>
                    </a:lnTo>
                    <a:lnTo>
                      <a:pt x="30" y="26"/>
                    </a:lnTo>
                    <a:lnTo>
                      <a:pt x="30" y="32"/>
                    </a:lnTo>
                    <a:lnTo>
                      <a:pt x="28" y="37"/>
                    </a:lnTo>
                    <a:lnTo>
                      <a:pt x="26" y="42"/>
                    </a:lnTo>
                    <a:lnTo>
                      <a:pt x="22" y="45"/>
                    </a:lnTo>
                    <a:lnTo>
                      <a:pt x="26" y="50"/>
                    </a:lnTo>
                    <a:lnTo>
                      <a:pt x="30" y="55"/>
                    </a:lnTo>
                    <a:lnTo>
                      <a:pt x="31" y="63"/>
                    </a:lnTo>
                    <a:lnTo>
                      <a:pt x="31" y="74"/>
                    </a:lnTo>
                    <a:lnTo>
                      <a:pt x="31" y="82"/>
                    </a:lnTo>
                    <a:lnTo>
                      <a:pt x="30" y="90"/>
                    </a:lnTo>
                    <a:lnTo>
                      <a:pt x="27" y="95"/>
                    </a:lnTo>
                    <a:lnTo>
                      <a:pt x="24" y="100"/>
                    </a:lnTo>
                    <a:lnTo>
                      <a:pt x="20" y="103"/>
                    </a:lnTo>
                    <a:lnTo>
                      <a:pt x="16" y="106"/>
                    </a:lnTo>
                    <a:lnTo>
                      <a:pt x="11" y="103"/>
                    </a:lnTo>
                    <a:lnTo>
                      <a:pt x="7" y="100"/>
                    </a:lnTo>
                    <a:lnTo>
                      <a:pt x="5" y="95"/>
                    </a:lnTo>
                    <a:lnTo>
                      <a:pt x="2" y="90"/>
                    </a:lnTo>
                    <a:lnTo>
                      <a:pt x="1" y="82"/>
                    </a:lnTo>
                    <a:lnTo>
                      <a:pt x="0" y="71"/>
                    </a:lnTo>
                    <a:lnTo>
                      <a:pt x="1" y="63"/>
                    </a:lnTo>
                    <a:lnTo>
                      <a:pt x="2" y="55"/>
                    </a:lnTo>
                    <a:lnTo>
                      <a:pt x="5" y="50"/>
                    </a:lnTo>
                    <a:lnTo>
                      <a:pt x="9" y="45"/>
                    </a:lnTo>
                    <a:close/>
                    <a:moveTo>
                      <a:pt x="9" y="26"/>
                    </a:moveTo>
                    <a:lnTo>
                      <a:pt x="9" y="32"/>
                    </a:lnTo>
                    <a:lnTo>
                      <a:pt x="10" y="37"/>
                    </a:lnTo>
                    <a:lnTo>
                      <a:pt x="12" y="40"/>
                    </a:lnTo>
                    <a:lnTo>
                      <a:pt x="16" y="40"/>
                    </a:lnTo>
                    <a:lnTo>
                      <a:pt x="20" y="40"/>
                    </a:lnTo>
                    <a:lnTo>
                      <a:pt x="22" y="37"/>
                    </a:lnTo>
                    <a:lnTo>
                      <a:pt x="24" y="32"/>
                    </a:lnTo>
                    <a:lnTo>
                      <a:pt x="24" y="26"/>
                    </a:lnTo>
                    <a:lnTo>
                      <a:pt x="24" y="21"/>
                    </a:lnTo>
                    <a:lnTo>
                      <a:pt x="21" y="16"/>
                    </a:lnTo>
                    <a:lnTo>
                      <a:pt x="19" y="13"/>
                    </a:lnTo>
                    <a:lnTo>
                      <a:pt x="16" y="10"/>
                    </a:lnTo>
                    <a:lnTo>
                      <a:pt x="12" y="13"/>
                    </a:lnTo>
                    <a:lnTo>
                      <a:pt x="10" y="16"/>
                    </a:lnTo>
                    <a:lnTo>
                      <a:pt x="9" y="21"/>
                    </a:lnTo>
                    <a:lnTo>
                      <a:pt x="9" y="26"/>
                    </a:lnTo>
                    <a:close/>
                    <a:moveTo>
                      <a:pt x="6" y="71"/>
                    </a:moveTo>
                    <a:lnTo>
                      <a:pt x="7" y="77"/>
                    </a:lnTo>
                    <a:lnTo>
                      <a:pt x="7" y="82"/>
                    </a:lnTo>
                    <a:lnTo>
                      <a:pt x="9" y="87"/>
                    </a:lnTo>
                    <a:lnTo>
                      <a:pt x="11" y="90"/>
                    </a:lnTo>
                    <a:lnTo>
                      <a:pt x="14" y="92"/>
                    </a:lnTo>
                    <a:lnTo>
                      <a:pt x="16" y="92"/>
                    </a:lnTo>
                    <a:lnTo>
                      <a:pt x="20" y="92"/>
                    </a:lnTo>
                    <a:lnTo>
                      <a:pt x="22" y="87"/>
                    </a:lnTo>
                    <a:lnTo>
                      <a:pt x="25" y="82"/>
                    </a:lnTo>
                    <a:lnTo>
                      <a:pt x="25" y="74"/>
                    </a:lnTo>
                    <a:lnTo>
                      <a:pt x="25" y="63"/>
                    </a:lnTo>
                    <a:lnTo>
                      <a:pt x="22" y="58"/>
                    </a:lnTo>
                    <a:lnTo>
                      <a:pt x="20" y="53"/>
                    </a:lnTo>
                    <a:lnTo>
                      <a:pt x="16" y="53"/>
                    </a:lnTo>
                    <a:lnTo>
                      <a:pt x="12" y="53"/>
                    </a:lnTo>
                    <a:lnTo>
                      <a:pt x="9" y="58"/>
                    </a:lnTo>
                    <a:lnTo>
                      <a:pt x="7" y="63"/>
                    </a:lnTo>
                    <a:lnTo>
                      <a:pt x="6" y="7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45" name="Line 697"/>
              <p:cNvSpPr>
                <a:spLocks noChangeShapeType="1"/>
              </p:cNvSpPr>
              <p:nvPr/>
            </p:nvSpPr>
            <p:spPr bwMode="auto">
              <a:xfrm>
                <a:off x="3008" y="3926"/>
                <a:ext cx="2485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46" name="Line 698"/>
              <p:cNvSpPr>
                <a:spLocks noChangeShapeType="1"/>
              </p:cNvSpPr>
              <p:nvPr/>
            </p:nvSpPr>
            <p:spPr bwMode="auto">
              <a:xfrm>
                <a:off x="3232" y="3899"/>
                <a:ext cx="1" cy="2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47" name="Line 699"/>
              <p:cNvSpPr>
                <a:spLocks noChangeShapeType="1"/>
              </p:cNvSpPr>
              <p:nvPr/>
            </p:nvSpPr>
            <p:spPr bwMode="auto">
              <a:xfrm>
                <a:off x="3288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48" name="Line 700"/>
              <p:cNvSpPr>
                <a:spLocks noChangeShapeType="1"/>
              </p:cNvSpPr>
              <p:nvPr/>
            </p:nvSpPr>
            <p:spPr bwMode="auto">
              <a:xfrm>
                <a:off x="3345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49" name="Line 701"/>
              <p:cNvSpPr>
                <a:spLocks noChangeShapeType="1"/>
              </p:cNvSpPr>
              <p:nvPr/>
            </p:nvSpPr>
            <p:spPr bwMode="auto">
              <a:xfrm>
                <a:off x="3401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50" name="Line 702"/>
              <p:cNvSpPr>
                <a:spLocks noChangeShapeType="1"/>
              </p:cNvSpPr>
              <p:nvPr/>
            </p:nvSpPr>
            <p:spPr bwMode="auto">
              <a:xfrm>
                <a:off x="3458" y="3899"/>
                <a:ext cx="1" cy="2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51" name="Line 703"/>
              <p:cNvSpPr>
                <a:spLocks noChangeShapeType="1"/>
              </p:cNvSpPr>
              <p:nvPr/>
            </p:nvSpPr>
            <p:spPr bwMode="auto">
              <a:xfrm>
                <a:off x="3514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52" name="Line 704"/>
              <p:cNvSpPr>
                <a:spLocks noChangeShapeType="1"/>
              </p:cNvSpPr>
              <p:nvPr/>
            </p:nvSpPr>
            <p:spPr bwMode="auto">
              <a:xfrm>
                <a:off x="3571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53" name="Line 705"/>
              <p:cNvSpPr>
                <a:spLocks noChangeShapeType="1"/>
              </p:cNvSpPr>
              <p:nvPr/>
            </p:nvSpPr>
            <p:spPr bwMode="auto">
              <a:xfrm>
                <a:off x="3627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54" name="Line 706"/>
              <p:cNvSpPr>
                <a:spLocks noChangeShapeType="1"/>
              </p:cNvSpPr>
              <p:nvPr/>
            </p:nvSpPr>
            <p:spPr bwMode="auto">
              <a:xfrm>
                <a:off x="3684" y="3899"/>
                <a:ext cx="1" cy="2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55" name="Line 707"/>
              <p:cNvSpPr>
                <a:spLocks noChangeShapeType="1"/>
              </p:cNvSpPr>
              <p:nvPr/>
            </p:nvSpPr>
            <p:spPr bwMode="auto">
              <a:xfrm>
                <a:off x="3740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56" name="Line 708"/>
              <p:cNvSpPr>
                <a:spLocks noChangeShapeType="1"/>
              </p:cNvSpPr>
              <p:nvPr/>
            </p:nvSpPr>
            <p:spPr bwMode="auto">
              <a:xfrm>
                <a:off x="3797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57" name="Line 709"/>
              <p:cNvSpPr>
                <a:spLocks noChangeShapeType="1"/>
              </p:cNvSpPr>
              <p:nvPr/>
            </p:nvSpPr>
            <p:spPr bwMode="auto">
              <a:xfrm>
                <a:off x="3853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58" name="Line 710"/>
              <p:cNvSpPr>
                <a:spLocks noChangeShapeType="1"/>
              </p:cNvSpPr>
              <p:nvPr/>
            </p:nvSpPr>
            <p:spPr bwMode="auto">
              <a:xfrm>
                <a:off x="3910" y="3899"/>
                <a:ext cx="1" cy="2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59" name="Line 711"/>
              <p:cNvSpPr>
                <a:spLocks noChangeShapeType="1"/>
              </p:cNvSpPr>
              <p:nvPr/>
            </p:nvSpPr>
            <p:spPr bwMode="auto">
              <a:xfrm>
                <a:off x="3966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60" name="Line 712"/>
              <p:cNvSpPr>
                <a:spLocks noChangeShapeType="1"/>
              </p:cNvSpPr>
              <p:nvPr/>
            </p:nvSpPr>
            <p:spPr bwMode="auto">
              <a:xfrm>
                <a:off x="4023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61" name="Line 713"/>
              <p:cNvSpPr>
                <a:spLocks noChangeShapeType="1"/>
              </p:cNvSpPr>
              <p:nvPr/>
            </p:nvSpPr>
            <p:spPr bwMode="auto">
              <a:xfrm>
                <a:off x="4079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62" name="Line 714"/>
              <p:cNvSpPr>
                <a:spLocks noChangeShapeType="1"/>
              </p:cNvSpPr>
              <p:nvPr/>
            </p:nvSpPr>
            <p:spPr bwMode="auto">
              <a:xfrm>
                <a:off x="4136" y="3899"/>
                <a:ext cx="1" cy="2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63" name="Line 715"/>
              <p:cNvSpPr>
                <a:spLocks noChangeShapeType="1"/>
              </p:cNvSpPr>
              <p:nvPr/>
            </p:nvSpPr>
            <p:spPr bwMode="auto">
              <a:xfrm>
                <a:off x="4192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64" name="Line 716"/>
              <p:cNvSpPr>
                <a:spLocks noChangeShapeType="1"/>
              </p:cNvSpPr>
              <p:nvPr/>
            </p:nvSpPr>
            <p:spPr bwMode="auto">
              <a:xfrm>
                <a:off x="4249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65" name="Line 717"/>
              <p:cNvSpPr>
                <a:spLocks noChangeShapeType="1"/>
              </p:cNvSpPr>
              <p:nvPr/>
            </p:nvSpPr>
            <p:spPr bwMode="auto">
              <a:xfrm>
                <a:off x="4305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66" name="Line 718"/>
              <p:cNvSpPr>
                <a:spLocks noChangeShapeType="1"/>
              </p:cNvSpPr>
              <p:nvPr/>
            </p:nvSpPr>
            <p:spPr bwMode="auto">
              <a:xfrm>
                <a:off x="4363" y="3899"/>
                <a:ext cx="1" cy="2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67" name="Line 719"/>
              <p:cNvSpPr>
                <a:spLocks noChangeShapeType="1"/>
              </p:cNvSpPr>
              <p:nvPr/>
            </p:nvSpPr>
            <p:spPr bwMode="auto">
              <a:xfrm>
                <a:off x="4418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68" name="Line 720"/>
              <p:cNvSpPr>
                <a:spLocks noChangeShapeType="1"/>
              </p:cNvSpPr>
              <p:nvPr/>
            </p:nvSpPr>
            <p:spPr bwMode="auto">
              <a:xfrm>
                <a:off x="4476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69" name="Line 721"/>
              <p:cNvSpPr>
                <a:spLocks noChangeShapeType="1"/>
              </p:cNvSpPr>
              <p:nvPr/>
            </p:nvSpPr>
            <p:spPr bwMode="auto">
              <a:xfrm>
                <a:off x="4531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70" name="Line 722"/>
              <p:cNvSpPr>
                <a:spLocks noChangeShapeType="1"/>
              </p:cNvSpPr>
              <p:nvPr/>
            </p:nvSpPr>
            <p:spPr bwMode="auto">
              <a:xfrm>
                <a:off x="4589" y="3899"/>
                <a:ext cx="1" cy="2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71" name="Line 723"/>
              <p:cNvSpPr>
                <a:spLocks noChangeShapeType="1"/>
              </p:cNvSpPr>
              <p:nvPr/>
            </p:nvSpPr>
            <p:spPr bwMode="auto">
              <a:xfrm>
                <a:off x="4644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72" name="Line 724"/>
              <p:cNvSpPr>
                <a:spLocks noChangeShapeType="1"/>
              </p:cNvSpPr>
              <p:nvPr/>
            </p:nvSpPr>
            <p:spPr bwMode="auto">
              <a:xfrm>
                <a:off x="4702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73" name="Line 725"/>
              <p:cNvSpPr>
                <a:spLocks noChangeShapeType="1"/>
              </p:cNvSpPr>
              <p:nvPr/>
            </p:nvSpPr>
            <p:spPr bwMode="auto">
              <a:xfrm>
                <a:off x="4757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74" name="Line 726"/>
              <p:cNvSpPr>
                <a:spLocks noChangeShapeType="1"/>
              </p:cNvSpPr>
              <p:nvPr/>
            </p:nvSpPr>
            <p:spPr bwMode="auto">
              <a:xfrm>
                <a:off x="4815" y="3899"/>
                <a:ext cx="1" cy="2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75" name="Line 727"/>
              <p:cNvSpPr>
                <a:spLocks noChangeShapeType="1"/>
              </p:cNvSpPr>
              <p:nvPr/>
            </p:nvSpPr>
            <p:spPr bwMode="auto">
              <a:xfrm>
                <a:off x="4870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76" name="Line 728"/>
              <p:cNvSpPr>
                <a:spLocks noChangeShapeType="1"/>
              </p:cNvSpPr>
              <p:nvPr/>
            </p:nvSpPr>
            <p:spPr bwMode="auto">
              <a:xfrm>
                <a:off x="4928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77" name="Line 729"/>
              <p:cNvSpPr>
                <a:spLocks noChangeShapeType="1"/>
              </p:cNvSpPr>
              <p:nvPr/>
            </p:nvSpPr>
            <p:spPr bwMode="auto">
              <a:xfrm>
                <a:off x="4983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78" name="Line 730"/>
              <p:cNvSpPr>
                <a:spLocks noChangeShapeType="1"/>
              </p:cNvSpPr>
              <p:nvPr/>
            </p:nvSpPr>
            <p:spPr bwMode="auto">
              <a:xfrm>
                <a:off x="5041" y="3899"/>
                <a:ext cx="1" cy="2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873179" name="Group 731"/>
            <p:cNvGrpSpPr>
              <a:grpSpLocks/>
            </p:cNvGrpSpPr>
            <p:nvPr/>
          </p:nvGrpSpPr>
          <p:grpSpPr bwMode="auto">
            <a:xfrm>
              <a:off x="3008" y="524"/>
              <a:ext cx="2490" cy="3547"/>
              <a:chOff x="3008" y="524"/>
              <a:chExt cx="2490" cy="3547"/>
            </a:xfrm>
          </p:grpSpPr>
          <p:sp>
            <p:nvSpPr>
              <p:cNvPr id="873180" name="Line 732"/>
              <p:cNvSpPr>
                <a:spLocks noChangeShapeType="1"/>
              </p:cNvSpPr>
              <p:nvPr/>
            </p:nvSpPr>
            <p:spPr bwMode="auto">
              <a:xfrm>
                <a:off x="5096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81" name="Line 733"/>
              <p:cNvSpPr>
                <a:spLocks noChangeShapeType="1"/>
              </p:cNvSpPr>
              <p:nvPr/>
            </p:nvSpPr>
            <p:spPr bwMode="auto">
              <a:xfrm>
                <a:off x="5154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82" name="Line 734"/>
              <p:cNvSpPr>
                <a:spLocks noChangeShapeType="1"/>
              </p:cNvSpPr>
              <p:nvPr/>
            </p:nvSpPr>
            <p:spPr bwMode="auto">
              <a:xfrm>
                <a:off x="5210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83" name="Line 735"/>
              <p:cNvSpPr>
                <a:spLocks noChangeShapeType="1"/>
              </p:cNvSpPr>
              <p:nvPr/>
            </p:nvSpPr>
            <p:spPr bwMode="auto">
              <a:xfrm>
                <a:off x="5267" y="3899"/>
                <a:ext cx="1" cy="2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84" name="Line 736"/>
              <p:cNvSpPr>
                <a:spLocks noChangeShapeType="1"/>
              </p:cNvSpPr>
              <p:nvPr/>
            </p:nvSpPr>
            <p:spPr bwMode="auto">
              <a:xfrm>
                <a:off x="5323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85" name="Line 737"/>
              <p:cNvSpPr>
                <a:spLocks noChangeShapeType="1"/>
              </p:cNvSpPr>
              <p:nvPr/>
            </p:nvSpPr>
            <p:spPr bwMode="auto">
              <a:xfrm>
                <a:off x="5380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86" name="Line 738"/>
              <p:cNvSpPr>
                <a:spLocks noChangeShapeType="1"/>
              </p:cNvSpPr>
              <p:nvPr/>
            </p:nvSpPr>
            <p:spPr bwMode="auto">
              <a:xfrm>
                <a:off x="5436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87" name="Line 739"/>
              <p:cNvSpPr>
                <a:spLocks noChangeShapeType="1"/>
              </p:cNvSpPr>
              <p:nvPr/>
            </p:nvSpPr>
            <p:spPr bwMode="auto">
              <a:xfrm>
                <a:off x="5493" y="3899"/>
                <a:ext cx="1" cy="2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88" name="Line 740"/>
              <p:cNvSpPr>
                <a:spLocks noChangeShapeType="1"/>
              </p:cNvSpPr>
              <p:nvPr/>
            </p:nvSpPr>
            <p:spPr bwMode="auto">
              <a:xfrm>
                <a:off x="3232" y="3899"/>
                <a:ext cx="1" cy="2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89" name="Line 741"/>
              <p:cNvSpPr>
                <a:spLocks noChangeShapeType="1"/>
              </p:cNvSpPr>
              <p:nvPr/>
            </p:nvSpPr>
            <p:spPr bwMode="auto">
              <a:xfrm>
                <a:off x="3175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90" name="Line 742"/>
              <p:cNvSpPr>
                <a:spLocks noChangeShapeType="1"/>
              </p:cNvSpPr>
              <p:nvPr/>
            </p:nvSpPr>
            <p:spPr bwMode="auto">
              <a:xfrm>
                <a:off x="3119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91" name="Line 743"/>
              <p:cNvSpPr>
                <a:spLocks noChangeShapeType="1"/>
              </p:cNvSpPr>
              <p:nvPr/>
            </p:nvSpPr>
            <p:spPr bwMode="auto">
              <a:xfrm>
                <a:off x="3062" y="3912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92" name="Rectangle 744"/>
              <p:cNvSpPr>
                <a:spLocks noChangeArrowheads="1"/>
              </p:cNvSpPr>
              <p:nvPr/>
            </p:nvSpPr>
            <p:spPr bwMode="auto">
              <a:xfrm>
                <a:off x="3204" y="4026"/>
                <a:ext cx="18" cy="11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93" name="Freeform 745"/>
              <p:cNvSpPr>
                <a:spLocks/>
              </p:cNvSpPr>
              <p:nvPr/>
            </p:nvSpPr>
            <p:spPr bwMode="auto">
              <a:xfrm>
                <a:off x="3231" y="3965"/>
                <a:ext cx="18" cy="104"/>
              </a:xfrm>
              <a:custGeom>
                <a:avLst/>
                <a:gdLst>
                  <a:gd name="T0" fmla="*/ 18 w 18"/>
                  <a:gd name="T1" fmla="*/ 104 h 104"/>
                  <a:gd name="T2" fmla="*/ 11 w 18"/>
                  <a:gd name="T3" fmla="*/ 104 h 104"/>
                  <a:gd name="T4" fmla="*/ 11 w 18"/>
                  <a:gd name="T5" fmla="*/ 21 h 104"/>
                  <a:gd name="T6" fmla="*/ 9 w 18"/>
                  <a:gd name="T7" fmla="*/ 27 h 104"/>
                  <a:gd name="T8" fmla="*/ 6 w 18"/>
                  <a:gd name="T9" fmla="*/ 32 h 104"/>
                  <a:gd name="T10" fmla="*/ 3 w 18"/>
                  <a:gd name="T11" fmla="*/ 35 h 104"/>
                  <a:gd name="T12" fmla="*/ 0 w 18"/>
                  <a:gd name="T13" fmla="*/ 37 h 104"/>
                  <a:gd name="T14" fmla="*/ 0 w 18"/>
                  <a:gd name="T15" fmla="*/ 27 h 104"/>
                  <a:gd name="T16" fmla="*/ 5 w 18"/>
                  <a:gd name="T17" fmla="*/ 19 h 104"/>
                  <a:gd name="T18" fmla="*/ 9 w 18"/>
                  <a:gd name="T19" fmla="*/ 14 h 104"/>
                  <a:gd name="T20" fmla="*/ 13 w 18"/>
                  <a:gd name="T21" fmla="*/ 6 h 104"/>
                  <a:gd name="T22" fmla="*/ 14 w 18"/>
                  <a:gd name="T23" fmla="*/ 0 h 104"/>
                  <a:gd name="T24" fmla="*/ 18 w 18"/>
                  <a:gd name="T25" fmla="*/ 0 h 104"/>
                  <a:gd name="T26" fmla="*/ 18 w 18"/>
                  <a:gd name="T27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04">
                    <a:moveTo>
                      <a:pt x="18" y="104"/>
                    </a:moveTo>
                    <a:lnTo>
                      <a:pt x="11" y="104"/>
                    </a:lnTo>
                    <a:lnTo>
                      <a:pt x="11" y="21"/>
                    </a:lnTo>
                    <a:lnTo>
                      <a:pt x="9" y="27"/>
                    </a:lnTo>
                    <a:lnTo>
                      <a:pt x="6" y="32"/>
                    </a:lnTo>
                    <a:lnTo>
                      <a:pt x="3" y="35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5" y="19"/>
                    </a:lnTo>
                    <a:lnTo>
                      <a:pt x="9" y="14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18" y="10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94" name="Rectangle 746"/>
              <p:cNvSpPr>
                <a:spLocks noChangeArrowheads="1"/>
              </p:cNvSpPr>
              <p:nvPr/>
            </p:nvSpPr>
            <p:spPr bwMode="auto">
              <a:xfrm>
                <a:off x="3401" y="4026"/>
                <a:ext cx="19" cy="11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95" name="Freeform 747"/>
              <p:cNvSpPr>
                <a:spLocks noEditPoints="1"/>
              </p:cNvSpPr>
              <p:nvPr/>
            </p:nvSpPr>
            <p:spPr bwMode="auto">
              <a:xfrm>
                <a:off x="3425" y="3965"/>
                <a:ext cx="32" cy="106"/>
              </a:xfrm>
              <a:custGeom>
                <a:avLst/>
                <a:gdLst>
                  <a:gd name="T0" fmla="*/ 0 w 32"/>
                  <a:gd name="T1" fmla="*/ 53 h 106"/>
                  <a:gd name="T2" fmla="*/ 0 w 32"/>
                  <a:gd name="T3" fmla="*/ 40 h 106"/>
                  <a:gd name="T4" fmla="*/ 0 w 32"/>
                  <a:gd name="T5" fmla="*/ 32 h 106"/>
                  <a:gd name="T6" fmla="*/ 1 w 32"/>
                  <a:gd name="T7" fmla="*/ 21 h 106"/>
                  <a:gd name="T8" fmla="*/ 4 w 32"/>
                  <a:gd name="T9" fmla="*/ 14 h 106"/>
                  <a:gd name="T10" fmla="*/ 7 w 32"/>
                  <a:gd name="T11" fmla="*/ 6 h 106"/>
                  <a:gd name="T12" fmla="*/ 11 w 32"/>
                  <a:gd name="T13" fmla="*/ 0 h 106"/>
                  <a:gd name="T14" fmla="*/ 16 w 32"/>
                  <a:gd name="T15" fmla="*/ 0 h 106"/>
                  <a:gd name="T16" fmla="*/ 20 w 32"/>
                  <a:gd name="T17" fmla="*/ 0 h 106"/>
                  <a:gd name="T18" fmla="*/ 22 w 32"/>
                  <a:gd name="T19" fmla="*/ 3 h 106"/>
                  <a:gd name="T20" fmla="*/ 26 w 32"/>
                  <a:gd name="T21" fmla="*/ 8 h 106"/>
                  <a:gd name="T22" fmla="*/ 27 w 32"/>
                  <a:gd name="T23" fmla="*/ 14 h 106"/>
                  <a:gd name="T24" fmla="*/ 30 w 32"/>
                  <a:gd name="T25" fmla="*/ 19 h 106"/>
                  <a:gd name="T26" fmla="*/ 31 w 32"/>
                  <a:gd name="T27" fmla="*/ 27 h 106"/>
                  <a:gd name="T28" fmla="*/ 31 w 32"/>
                  <a:gd name="T29" fmla="*/ 40 h 106"/>
                  <a:gd name="T30" fmla="*/ 32 w 32"/>
                  <a:gd name="T31" fmla="*/ 53 h 106"/>
                  <a:gd name="T32" fmla="*/ 31 w 32"/>
                  <a:gd name="T33" fmla="*/ 69 h 106"/>
                  <a:gd name="T34" fmla="*/ 30 w 32"/>
                  <a:gd name="T35" fmla="*/ 82 h 106"/>
                  <a:gd name="T36" fmla="*/ 27 w 32"/>
                  <a:gd name="T37" fmla="*/ 93 h 106"/>
                  <a:gd name="T38" fmla="*/ 25 w 32"/>
                  <a:gd name="T39" fmla="*/ 101 h 106"/>
                  <a:gd name="T40" fmla="*/ 21 w 32"/>
                  <a:gd name="T41" fmla="*/ 104 h 106"/>
                  <a:gd name="T42" fmla="*/ 16 w 32"/>
                  <a:gd name="T43" fmla="*/ 106 h 106"/>
                  <a:gd name="T44" fmla="*/ 11 w 32"/>
                  <a:gd name="T45" fmla="*/ 104 h 106"/>
                  <a:gd name="T46" fmla="*/ 7 w 32"/>
                  <a:gd name="T47" fmla="*/ 101 h 106"/>
                  <a:gd name="T48" fmla="*/ 5 w 32"/>
                  <a:gd name="T49" fmla="*/ 96 h 106"/>
                  <a:gd name="T50" fmla="*/ 1 w 32"/>
                  <a:gd name="T51" fmla="*/ 77 h 106"/>
                  <a:gd name="T52" fmla="*/ 0 w 32"/>
                  <a:gd name="T53" fmla="*/ 53 h 106"/>
                  <a:gd name="T54" fmla="*/ 6 w 32"/>
                  <a:gd name="T55" fmla="*/ 53 h 106"/>
                  <a:gd name="T56" fmla="*/ 6 w 32"/>
                  <a:gd name="T57" fmla="*/ 66 h 106"/>
                  <a:gd name="T58" fmla="*/ 7 w 32"/>
                  <a:gd name="T59" fmla="*/ 80 h 106"/>
                  <a:gd name="T60" fmla="*/ 9 w 32"/>
                  <a:gd name="T61" fmla="*/ 85 h 106"/>
                  <a:gd name="T62" fmla="*/ 12 w 32"/>
                  <a:gd name="T63" fmla="*/ 90 h 106"/>
                  <a:gd name="T64" fmla="*/ 16 w 32"/>
                  <a:gd name="T65" fmla="*/ 93 h 106"/>
                  <a:gd name="T66" fmla="*/ 20 w 32"/>
                  <a:gd name="T67" fmla="*/ 90 h 106"/>
                  <a:gd name="T68" fmla="*/ 22 w 32"/>
                  <a:gd name="T69" fmla="*/ 85 h 106"/>
                  <a:gd name="T70" fmla="*/ 23 w 32"/>
                  <a:gd name="T71" fmla="*/ 80 h 106"/>
                  <a:gd name="T72" fmla="*/ 25 w 32"/>
                  <a:gd name="T73" fmla="*/ 66 h 106"/>
                  <a:gd name="T74" fmla="*/ 25 w 32"/>
                  <a:gd name="T75" fmla="*/ 53 h 106"/>
                  <a:gd name="T76" fmla="*/ 25 w 32"/>
                  <a:gd name="T77" fmla="*/ 37 h 106"/>
                  <a:gd name="T78" fmla="*/ 23 w 32"/>
                  <a:gd name="T79" fmla="*/ 27 h 106"/>
                  <a:gd name="T80" fmla="*/ 22 w 32"/>
                  <a:gd name="T81" fmla="*/ 19 h 106"/>
                  <a:gd name="T82" fmla="*/ 21 w 32"/>
                  <a:gd name="T83" fmla="*/ 16 h 106"/>
                  <a:gd name="T84" fmla="*/ 18 w 32"/>
                  <a:gd name="T85" fmla="*/ 14 h 106"/>
                  <a:gd name="T86" fmla="*/ 16 w 32"/>
                  <a:gd name="T87" fmla="*/ 11 h 106"/>
                  <a:gd name="T88" fmla="*/ 12 w 32"/>
                  <a:gd name="T89" fmla="*/ 14 h 106"/>
                  <a:gd name="T90" fmla="*/ 9 w 32"/>
                  <a:gd name="T91" fmla="*/ 19 h 106"/>
                  <a:gd name="T92" fmla="*/ 7 w 32"/>
                  <a:gd name="T93" fmla="*/ 27 h 106"/>
                  <a:gd name="T94" fmla="*/ 6 w 32"/>
                  <a:gd name="T95" fmla="*/ 37 h 106"/>
                  <a:gd name="T96" fmla="*/ 6 w 32"/>
                  <a:gd name="T97" fmla="*/ 5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2" h="106">
                    <a:moveTo>
                      <a:pt x="0" y="53"/>
                    </a:moveTo>
                    <a:lnTo>
                      <a:pt x="0" y="40"/>
                    </a:lnTo>
                    <a:lnTo>
                      <a:pt x="0" y="32"/>
                    </a:lnTo>
                    <a:lnTo>
                      <a:pt x="1" y="21"/>
                    </a:lnTo>
                    <a:lnTo>
                      <a:pt x="4" y="14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3"/>
                    </a:lnTo>
                    <a:lnTo>
                      <a:pt x="26" y="8"/>
                    </a:lnTo>
                    <a:lnTo>
                      <a:pt x="27" y="14"/>
                    </a:lnTo>
                    <a:lnTo>
                      <a:pt x="30" y="19"/>
                    </a:lnTo>
                    <a:lnTo>
                      <a:pt x="31" y="27"/>
                    </a:lnTo>
                    <a:lnTo>
                      <a:pt x="31" y="40"/>
                    </a:lnTo>
                    <a:lnTo>
                      <a:pt x="32" y="53"/>
                    </a:lnTo>
                    <a:lnTo>
                      <a:pt x="31" y="69"/>
                    </a:lnTo>
                    <a:lnTo>
                      <a:pt x="30" y="82"/>
                    </a:lnTo>
                    <a:lnTo>
                      <a:pt x="27" y="93"/>
                    </a:lnTo>
                    <a:lnTo>
                      <a:pt x="25" y="101"/>
                    </a:lnTo>
                    <a:lnTo>
                      <a:pt x="21" y="104"/>
                    </a:lnTo>
                    <a:lnTo>
                      <a:pt x="16" y="106"/>
                    </a:lnTo>
                    <a:lnTo>
                      <a:pt x="11" y="104"/>
                    </a:lnTo>
                    <a:lnTo>
                      <a:pt x="7" y="101"/>
                    </a:lnTo>
                    <a:lnTo>
                      <a:pt x="5" y="96"/>
                    </a:lnTo>
                    <a:lnTo>
                      <a:pt x="1" y="77"/>
                    </a:lnTo>
                    <a:lnTo>
                      <a:pt x="0" y="53"/>
                    </a:lnTo>
                    <a:close/>
                    <a:moveTo>
                      <a:pt x="6" y="53"/>
                    </a:moveTo>
                    <a:lnTo>
                      <a:pt x="6" y="66"/>
                    </a:lnTo>
                    <a:lnTo>
                      <a:pt x="7" y="80"/>
                    </a:lnTo>
                    <a:lnTo>
                      <a:pt x="9" y="85"/>
                    </a:lnTo>
                    <a:lnTo>
                      <a:pt x="12" y="90"/>
                    </a:lnTo>
                    <a:lnTo>
                      <a:pt x="16" y="93"/>
                    </a:lnTo>
                    <a:lnTo>
                      <a:pt x="20" y="90"/>
                    </a:lnTo>
                    <a:lnTo>
                      <a:pt x="22" y="85"/>
                    </a:lnTo>
                    <a:lnTo>
                      <a:pt x="23" y="80"/>
                    </a:lnTo>
                    <a:lnTo>
                      <a:pt x="25" y="66"/>
                    </a:lnTo>
                    <a:lnTo>
                      <a:pt x="25" y="53"/>
                    </a:lnTo>
                    <a:lnTo>
                      <a:pt x="25" y="37"/>
                    </a:lnTo>
                    <a:lnTo>
                      <a:pt x="23" y="27"/>
                    </a:lnTo>
                    <a:lnTo>
                      <a:pt x="22" y="19"/>
                    </a:lnTo>
                    <a:lnTo>
                      <a:pt x="21" y="16"/>
                    </a:lnTo>
                    <a:lnTo>
                      <a:pt x="18" y="14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9" y="19"/>
                    </a:lnTo>
                    <a:lnTo>
                      <a:pt x="7" y="27"/>
                    </a:lnTo>
                    <a:lnTo>
                      <a:pt x="6" y="37"/>
                    </a:lnTo>
                    <a:lnTo>
                      <a:pt x="6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96" name="Rectangle 748"/>
              <p:cNvSpPr>
                <a:spLocks noChangeArrowheads="1"/>
              </p:cNvSpPr>
              <p:nvPr/>
            </p:nvSpPr>
            <p:spPr bwMode="auto">
              <a:xfrm>
                <a:off x="3466" y="4055"/>
                <a:ext cx="6" cy="14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97" name="Freeform 749"/>
              <p:cNvSpPr>
                <a:spLocks noEditPoints="1"/>
              </p:cNvSpPr>
              <p:nvPr/>
            </p:nvSpPr>
            <p:spPr bwMode="auto">
              <a:xfrm>
                <a:off x="3482" y="3965"/>
                <a:ext cx="31" cy="106"/>
              </a:xfrm>
              <a:custGeom>
                <a:avLst/>
                <a:gdLst>
                  <a:gd name="T0" fmla="*/ 5 w 31"/>
                  <a:gd name="T1" fmla="*/ 43 h 106"/>
                  <a:gd name="T2" fmla="*/ 1 w 31"/>
                  <a:gd name="T3" fmla="*/ 32 h 106"/>
                  <a:gd name="T4" fmla="*/ 1 w 31"/>
                  <a:gd name="T5" fmla="*/ 19 h 106"/>
                  <a:gd name="T6" fmla="*/ 5 w 31"/>
                  <a:gd name="T7" fmla="*/ 8 h 106"/>
                  <a:gd name="T8" fmla="*/ 11 w 31"/>
                  <a:gd name="T9" fmla="*/ 0 h 106"/>
                  <a:gd name="T10" fmla="*/ 19 w 31"/>
                  <a:gd name="T11" fmla="*/ 0 h 106"/>
                  <a:gd name="T12" fmla="*/ 26 w 31"/>
                  <a:gd name="T13" fmla="*/ 8 h 106"/>
                  <a:gd name="T14" fmla="*/ 29 w 31"/>
                  <a:gd name="T15" fmla="*/ 19 h 106"/>
                  <a:gd name="T16" fmla="*/ 29 w 31"/>
                  <a:gd name="T17" fmla="*/ 32 h 106"/>
                  <a:gd name="T18" fmla="*/ 25 w 31"/>
                  <a:gd name="T19" fmla="*/ 43 h 106"/>
                  <a:gd name="T20" fmla="*/ 26 w 31"/>
                  <a:gd name="T21" fmla="*/ 51 h 106"/>
                  <a:gd name="T22" fmla="*/ 30 w 31"/>
                  <a:gd name="T23" fmla="*/ 64 h 106"/>
                  <a:gd name="T24" fmla="*/ 30 w 31"/>
                  <a:gd name="T25" fmla="*/ 82 h 106"/>
                  <a:gd name="T26" fmla="*/ 26 w 31"/>
                  <a:gd name="T27" fmla="*/ 96 h 106"/>
                  <a:gd name="T28" fmla="*/ 20 w 31"/>
                  <a:gd name="T29" fmla="*/ 104 h 106"/>
                  <a:gd name="T30" fmla="*/ 11 w 31"/>
                  <a:gd name="T31" fmla="*/ 104 h 106"/>
                  <a:gd name="T32" fmla="*/ 4 w 31"/>
                  <a:gd name="T33" fmla="*/ 96 h 106"/>
                  <a:gd name="T34" fmla="*/ 0 w 31"/>
                  <a:gd name="T35" fmla="*/ 82 h 106"/>
                  <a:gd name="T36" fmla="*/ 0 w 31"/>
                  <a:gd name="T37" fmla="*/ 64 h 106"/>
                  <a:gd name="T38" fmla="*/ 5 w 31"/>
                  <a:gd name="T39" fmla="*/ 51 h 106"/>
                  <a:gd name="T40" fmla="*/ 7 w 31"/>
                  <a:gd name="T41" fmla="*/ 27 h 106"/>
                  <a:gd name="T42" fmla="*/ 10 w 31"/>
                  <a:gd name="T43" fmla="*/ 37 h 106"/>
                  <a:gd name="T44" fmla="*/ 15 w 31"/>
                  <a:gd name="T45" fmla="*/ 40 h 106"/>
                  <a:gd name="T46" fmla="*/ 21 w 31"/>
                  <a:gd name="T47" fmla="*/ 37 h 106"/>
                  <a:gd name="T48" fmla="*/ 24 w 31"/>
                  <a:gd name="T49" fmla="*/ 27 h 106"/>
                  <a:gd name="T50" fmla="*/ 21 w 31"/>
                  <a:gd name="T51" fmla="*/ 16 h 106"/>
                  <a:gd name="T52" fmla="*/ 15 w 31"/>
                  <a:gd name="T53" fmla="*/ 11 h 106"/>
                  <a:gd name="T54" fmla="*/ 10 w 31"/>
                  <a:gd name="T55" fmla="*/ 16 h 106"/>
                  <a:gd name="T56" fmla="*/ 7 w 31"/>
                  <a:gd name="T57" fmla="*/ 27 h 106"/>
                  <a:gd name="T58" fmla="*/ 6 w 31"/>
                  <a:gd name="T59" fmla="*/ 77 h 106"/>
                  <a:gd name="T60" fmla="*/ 9 w 31"/>
                  <a:gd name="T61" fmla="*/ 88 h 106"/>
                  <a:gd name="T62" fmla="*/ 12 w 31"/>
                  <a:gd name="T63" fmla="*/ 93 h 106"/>
                  <a:gd name="T64" fmla="*/ 19 w 31"/>
                  <a:gd name="T65" fmla="*/ 93 h 106"/>
                  <a:gd name="T66" fmla="*/ 24 w 31"/>
                  <a:gd name="T67" fmla="*/ 82 h 106"/>
                  <a:gd name="T68" fmla="*/ 24 w 31"/>
                  <a:gd name="T69" fmla="*/ 64 h 106"/>
                  <a:gd name="T70" fmla="*/ 19 w 31"/>
                  <a:gd name="T71" fmla="*/ 53 h 106"/>
                  <a:gd name="T72" fmla="*/ 11 w 31"/>
                  <a:gd name="T73" fmla="*/ 53 h 106"/>
                  <a:gd name="T74" fmla="*/ 6 w 31"/>
                  <a:gd name="T75" fmla="*/ 6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" h="106">
                    <a:moveTo>
                      <a:pt x="9" y="45"/>
                    </a:moveTo>
                    <a:lnTo>
                      <a:pt x="5" y="43"/>
                    </a:lnTo>
                    <a:lnTo>
                      <a:pt x="2" y="37"/>
                    </a:lnTo>
                    <a:lnTo>
                      <a:pt x="1" y="32"/>
                    </a:lnTo>
                    <a:lnTo>
                      <a:pt x="1" y="27"/>
                    </a:lnTo>
                    <a:lnTo>
                      <a:pt x="1" y="19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2" y="3"/>
                    </a:lnTo>
                    <a:lnTo>
                      <a:pt x="26" y="8"/>
                    </a:lnTo>
                    <a:lnTo>
                      <a:pt x="27" y="14"/>
                    </a:lnTo>
                    <a:lnTo>
                      <a:pt x="29" y="19"/>
                    </a:lnTo>
                    <a:lnTo>
                      <a:pt x="30" y="27"/>
                    </a:lnTo>
                    <a:lnTo>
                      <a:pt x="29" y="32"/>
                    </a:lnTo>
                    <a:lnTo>
                      <a:pt x="27" y="37"/>
                    </a:lnTo>
                    <a:lnTo>
                      <a:pt x="25" y="43"/>
                    </a:lnTo>
                    <a:lnTo>
                      <a:pt x="22" y="45"/>
                    </a:lnTo>
                    <a:lnTo>
                      <a:pt x="26" y="51"/>
                    </a:lnTo>
                    <a:lnTo>
                      <a:pt x="29" y="56"/>
                    </a:lnTo>
                    <a:lnTo>
                      <a:pt x="30" y="64"/>
                    </a:lnTo>
                    <a:lnTo>
                      <a:pt x="31" y="74"/>
                    </a:lnTo>
                    <a:lnTo>
                      <a:pt x="30" y="82"/>
                    </a:lnTo>
                    <a:lnTo>
                      <a:pt x="29" y="90"/>
                    </a:lnTo>
                    <a:lnTo>
                      <a:pt x="26" y="96"/>
                    </a:lnTo>
                    <a:lnTo>
                      <a:pt x="24" y="101"/>
                    </a:lnTo>
                    <a:lnTo>
                      <a:pt x="20" y="104"/>
                    </a:lnTo>
                    <a:lnTo>
                      <a:pt x="15" y="106"/>
                    </a:lnTo>
                    <a:lnTo>
                      <a:pt x="11" y="104"/>
                    </a:lnTo>
                    <a:lnTo>
                      <a:pt x="7" y="101"/>
                    </a:lnTo>
                    <a:lnTo>
                      <a:pt x="4" y="96"/>
                    </a:lnTo>
                    <a:lnTo>
                      <a:pt x="1" y="90"/>
                    </a:lnTo>
                    <a:lnTo>
                      <a:pt x="0" y="82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2" y="56"/>
                    </a:lnTo>
                    <a:lnTo>
                      <a:pt x="5" y="51"/>
                    </a:lnTo>
                    <a:lnTo>
                      <a:pt x="9" y="45"/>
                    </a:lnTo>
                    <a:close/>
                    <a:moveTo>
                      <a:pt x="7" y="27"/>
                    </a:moveTo>
                    <a:lnTo>
                      <a:pt x="7" y="32"/>
                    </a:lnTo>
                    <a:lnTo>
                      <a:pt x="10" y="37"/>
                    </a:lnTo>
                    <a:lnTo>
                      <a:pt x="12" y="40"/>
                    </a:lnTo>
                    <a:lnTo>
                      <a:pt x="15" y="40"/>
                    </a:lnTo>
                    <a:lnTo>
                      <a:pt x="19" y="40"/>
                    </a:lnTo>
                    <a:lnTo>
                      <a:pt x="21" y="37"/>
                    </a:lnTo>
                    <a:lnTo>
                      <a:pt x="22" y="32"/>
                    </a:lnTo>
                    <a:lnTo>
                      <a:pt x="24" y="27"/>
                    </a:lnTo>
                    <a:lnTo>
                      <a:pt x="22" y="21"/>
                    </a:lnTo>
                    <a:lnTo>
                      <a:pt x="21" y="16"/>
                    </a:lnTo>
                    <a:lnTo>
                      <a:pt x="19" y="14"/>
                    </a:lnTo>
                    <a:lnTo>
                      <a:pt x="15" y="11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7" y="21"/>
                    </a:lnTo>
                    <a:lnTo>
                      <a:pt x="7" y="27"/>
                    </a:lnTo>
                    <a:close/>
                    <a:moveTo>
                      <a:pt x="6" y="72"/>
                    </a:moveTo>
                    <a:lnTo>
                      <a:pt x="6" y="77"/>
                    </a:lnTo>
                    <a:lnTo>
                      <a:pt x="7" y="82"/>
                    </a:lnTo>
                    <a:lnTo>
                      <a:pt x="9" y="88"/>
                    </a:lnTo>
                    <a:lnTo>
                      <a:pt x="10" y="90"/>
                    </a:lnTo>
                    <a:lnTo>
                      <a:pt x="12" y="93"/>
                    </a:lnTo>
                    <a:lnTo>
                      <a:pt x="15" y="93"/>
                    </a:lnTo>
                    <a:lnTo>
                      <a:pt x="19" y="93"/>
                    </a:lnTo>
                    <a:lnTo>
                      <a:pt x="22" y="88"/>
                    </a:lnTo>
                    <a:lnTo>
                      <a:pt x="24" y="82"/>
                    </a:lnTo>
                    <a:lnTo>
                      <a:pt x="25" y="74"/>
                    </a:lnTo>
                    <a:lnTo>
                      <a:pt x="24" y="64"/>
                    </a:lnTo>
                    <a:lnTo>
                      <a:pt x="22" y="59"/>
                    </a:lnTo>
                    <a:lnTo>
                      <a:pt x="19" y="53"/>
                    </a:lnTo>
                    <a:lnTo>
                      <a:pt x="15" y="53"/>
                    </a:lnTo>
                    <a:lnTo>
                      <a:pt x="11" y="53"/>
                    </a:lnTo>
                    <a:lnTo>
                      <a:pt x="9" y="59"/>
                    </a:lnTo>
                    <a:lnTo>
                      <a:pt x="6" y="64"/>
                    </a:lnTo>
                    <a:lnTo>
                      <a:pt x="6" y="7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98" name="Rectangle 750"/>
              <p:cNvSpPr>
                <a:spLocks noChangeArrowheads="1"/>
              </p:cNvSpPr>
              <p:nvPr/>
            </p:nvSpPr>
            <p:spPr bwMode="auto">
              <a:xfrm>
                <a:off x="3627" y="4026"/>
                <a:ext cx="19" cy="11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199" name="Freeform 751"/>
              <p:cNvSpPr>
                <a:spLocks noEditPoints="1"/>
              </p:cNvSpPr>
              <p:nvPr/>
            </p:nvSpPr>
            <p:spPr bwMode="auto">
              <a:xfrm>
                <a:off x="3651" y="3965"/>
                <a:ext cx="32" cy="106"/>
              </a:xfrm>
              <a:custGeom>
                <a:avLst/>
                <a:gdLst>
                  <a:gd name="T0" fmla="*/ 0 w 32"/>
                  <a:gd name="T1" fmla="*/ 53 h 106"/>
                  <a:gd name="T2" fmla="*/ 0 w 32"/>
                  <a:gd name="T3" fmla="*/ 40 h 106"/>
                  <a:gd name="T4" fmla="*/ 0 w 32"/>
                  <a:gd name="T5" fmla="*/ 32 h 106"/>
                  <a:gd name="T6" fmla="*/ 1 w 32"/>
                  <a:gd name="T7" fmla="*/ 21 h 106"/>
                  <a:gd name="T8" fmla="*/ 4 w 32"/>
                  <a:gd name="T9" fmla="*/ 14 h 106"/>
                  <a:gd name="T10" fmla="*/ 7 w 32"/>
                  <a:gd name="T11" fmla="*/ 6 h 106"/>
                  <a:gd name="T12" fmla="*/ 11 w 32"/>
                  <a:gd name="T13" fmla="*/ 0 h 106"/>
                  <a:gd name="T14" fmla="*/ 16 w 32"/>
                  <a:gd name="T15" fmla="*/ 0 h 106"/>
                  <a:gd name="T16" fmla="*/ 20 w 32"/>
                  <a:gd name="T17" fmla="*/ 0 h 106"/>
                  <a:gd name="T18" fmla="*/ 22 w 32"/>
                  <a:gd name="T19" fmla="*/ 3 h 106"/>
                  <a:gd name="T20" fmla="*/ 26 w 32"/>
                  <a:gd name="T21" fmla="*/ 8 h 106"/>
                  <a:gd name="T22" fmla="*/ 27 w 32"/>
                  <a:gd name="T23" fmla="*/ 14 h 106"/>
                  <a:gd name="T24" fmla="*/ 30 w 32"/>
                  <a:gd name="T25" fmla="*/ 19 h 106"/>
                  <a:gd name="T26" fmla="*/ 31 w 32"/>
                  <a:gd name="T27" fmla="*/ 27 h 106"/>
                  <a:gd name="T28" fmla="*/ 31 w 32"/>
                  <a:gd name="T29" fmla="*/ 40 h 106"/>
                  <a:gd name="T30" fmla="*/ 32 w 32"/>
                  <a:gd name="T31" fmla="*/ 53 h 106"/>
                  <a:gd name="T32" fmla="*/ 31 w 32"/>
                  <a:gd name="T33" fmla="*/ 69 h 106"/>
                  <a:gd name="T34" fmla="*/ 30 w 32"/>
                  <a:gd name="T35" fmla="*/ 82 h 106"/>
                  <a:gd name="T36" fmla="*/ 27 w 32"/>
                  <a:gd name="T37" fmla="*/ 93 h 106"/>
                  <a:gd name="T38" fmla="*/ 25 w 32"/>
                  <a:gd name="T39" fmla="*/ 101 h 106"/>
                  <a:gd name="T40" fmla="*/ 21 w 32"/>
                  <a:gd name="T41" fmla="*/ 104 h 106"/>
                  <a:gd name="T42" fmla="*/ 16 w 32"/>
                  <a:gd name="T43" fmla="*/ 106 h 106"/>
                  <a:gd name="T44" fmla="*/ 11 w 32"/>
                  <a:gd name="T45" fmla="*/ 104 h 106"/>
                  <a:gd name="T46" fmla="*/ 7 w 32"/>
                  <a:gd name="T47" fmla="*/ 101 h 106"/>
                  <a:gd name="T48" fmla="*/ 5 w 32"/>
                  <a:gd name="T49" fmla="*/ 96 h 106"/>
                  <a:gd name="T50" fmla="*/ 1 w 32"/>
                  <a:gd name="T51" fmla="*/ 77 h 106"/>
                  <a:gd name="T52" fmla="*/ 0 w 32"/>
                  <a:gd name="T53" fmla="*/ 53 h 106"/>
                  <a:gd name="T54" fmla="*/ 6 w 32"/>
                  <a:gd name="T55" fmla="*/ 53 h 106"/>
                  <a:gd name="T56" fmla="*/ 6 w 32"/>
                  <a:gd name="T57" fmla="*/ 66 h 106"/>
                  <a:gd name="T58" fmla="*/ 7 w 32"/>
                  <a:gd name="T59" fmla="*/ 80 h 106"/>
                  <a:gd name="T60" fmla="*/ 9 w 32"/>
                  <a:gd name="T61" fmla="*/ 85 h 106"/>
                  <a:gd name="T62" fmla="*/ 12 w 32"/>
                  <a:gd name="T63" fmla="*/ 90 h 106"/>
                  <a:gd name="T64" fmla="*/ 16 w 32"/>
                  <a:gd name="T65" fmla="*/ 93 h 106"/>
                  <a:gd name="T66" fmla="*/ 20 w 32"/>
                  <a:gd name="T67" fmla="*/ 90 h 106"/>
                  <a:gd name="T68" fmla="*/ 22 w 32"/>
                  <a:gd name="T69" fmla="*/ 85 h 106"/>
                  <a:gd name="T70" fmla="*/ 23 w 32"/>
                  <a:gd name="T71" fmla="*/ 80 h 106"/>
                  <a:gd name="T72" fmla="*/ 25 w 32"/>
                  <a:gd name="T73" fmla="*/ 66 h 106"/>
                  <a:gd name="T74" fmla="*/ 25 w 32"/>
                  <a:gd name="T75" fmla="*/ 53 h 106"/>
                  <a:gd name="T76" fmla="*/ 25 w 32"/>
                  <a:gd name="T77" fmla="*/ 37 h 106"/>
                  <a:gd name="T78" fmla="*/ 23 w 32"/>
                  <a:gd name="T79" fmla="*/ 27 h 106"/>
                  <a:gd name="T80" fmla="*/ 22 w 32"/>
                  <a:gd name="T81" fmla="*/ 19 h 106"/>
                  <a:gd name="T82" fmla="*/ 21 w 32"/>
                  <a:gd name="T83" fmla="*/ 16 h 106"/>
                  <a:gd name="T84" fmla="*/ 19 w 32"/>
                  <a:gd name="T85" fmla="*/ 14 h 106"/>
                  <a:gd name="T86" fmla="*/ 16 w 32"/>
                  <a:gd name="T87" fmla="*/ 11 h 106"/>
                  <a:gd name="T88" fmla="*/ 12 w 32"/>
                  <a:gd name="T89" fmla="*/ 14 h 106"/>
                  <a:gd name="T90" fmla="*/ 9 w 32"/>
                  <a:gd name="T91" fmla="*/ 19 h 106"/>
                  <a:gd name="T92" fmla="*/ 7 w 32"/>
                  <a:gd name="T93" fmla="*/ 27 h 106"/>
                  <a:gd name="T94" fmla="*/ 6 w 32"/>
                  <a:gd name="T95" fmla="*/ 37 h 106"/>
                  <a:gd name="T96" fmla="*/ 6 w 32"/>
                  <a:gd name="T97" fmla="*/ 5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2" h="106">
                    <a:moveTo>
                      <a:pt x="0" y="53"/>
                    </a:moveTo>
                    <a:lnTo>
                      <a:pt x="0" y="40"/>
                    </a:lnTo>
                    <a:lnTo>
                      <a:pt x="0" y="32"/>
                    </a:lnTo>
                    <a:lnTo>
                      <a:pt x="1" y="21"/>
                    </a:lnTo>
                    <a:lnTo>
                      <a:pt x="4" y="14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3"/>
                    </a:lnTo>
                    <a:lnTo>
                      <a:pt x="26" y="8"/>
                    </a:lnTo>
                    <a:lnTo>
                      <a:pt x="27" y="14"/>
                    </a:lnTo>
                    <a:lnTo>
                      <a:pt x="30" y="19"/>
                    </a:lnTo>
                    <a:lnTo>
                      <a:pt x="31" y="27"/>
                    </a:lnTo>
                    <a:lnTo>
                      <a:pt x="31" y="40"/>
                    </a:lnTo>
                    <a:lnTo>
                      <a:pt x="32" y="53"/>
                    </a:lnTo>
                    <a:lnTo>
                      <a:pt x="31" y="69"/>
                    </a:lnTo>
                    <a:lnTo>
                      <a:pt x="30" y="82"/>
                    </a:lnTo>
                    <a:lnTo>
                      <a:pt x="27" y="93"/>
                    </a:lnTo>
                    <a:lnTo>
                      <a:pt x="25" y="101"/>
                    </a:lnTo>
                    <a:lnTo>
                      <a:pt x="21" y="104"/>
                    </a:lnTo>
                    <a:lnTo>
                      <a:pt x="16" y="106"/>
                    </a:lnTo>
                    <a:lnTo>
                      <a:pt x="11" y="104"/>
                    </a:lnTo>
                    <a:lnTo>
                      <a:pt x="7" y="101"/>
                    </a:lnTo>
                    <a:lnTo>
                      <a:pt x="5" y="96"/>
                    </a:lnTo>
                    <a:lnTo>
                      <a:pt x="1" y="77"/>
                    </a:lnTo>
                    <a:lnTo>
                      <a:pt x="0" y="53"/>
                    </a:lnTo>
                    <a:close/>
                    <a:moveTo>
                      <a:pt x="6" y="53"/>
                    </a:moveTo>
                    <a:lnTo>
                      <a:pt x="6" y="66"/>
                    </a:lnTo>
                    <a:lnTo>
                      <a:pt x="7" y="80"/>
                    </a:lnTo>
                    <a:lnTo>
                      <a:pt x="9" y="85"/>
                    </a:lnTo>
                    <a:lnTo>
                      <a:pt x="12" y="90"/>
                    </a:lnTo>
                    <a:lnTo>
                      <a:pt x="16" y="93"/>
                    </a:lnTo>
                    <a:lnTo>
                      <a:pt x="20" y="90"/>
                    </a:lnTo>
                    <a:lnTo>
                      <a:pt x="22" y="85"/>
                    </a:lnTo>
                    <a:lnTo>
                      <a:pt x="23" y="80"/>
                    </a:lnTo>
                    <a:lnTo>
                      <a:pt x="25" y="66"/>
                    </a:lnTo>
                    <a:lnTo>
                      <a:pt x="25" y="53"/>
                    </a:lnTo>
                    <a:lnTo>
                      <a:pt x="25" y="37"/>
                    </a:lnTo>
                    <a:lnTo>
                      <a:pt x="23" y="27"/>
                    </a:lnTo>
                    <a:lnTo>
                      <a:pt x="22" y="19"/>
                    </a:lnTo>
                    <a:lnTo>
                      <a:pt x="21" y="16"/>
                    </a:lnTo>
                    <a:lnTo>
                      <a:pt x="19" y="14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9" y="19"/>
                    </a:lnTo>
                    <a:lnTo>
                      <a:pt x="7" y="27"/>
                    </a:lnTo>
                    <a:lnTo>
                      <a:pt x="6" y="37"/>
                    </a:lnTo>
                    <a:lnTo>
                      <a:pt x="6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00" name="Rectangle 752"/>
              <p:cNvSpPr>
                <a:spLocks noChangeArrowheads="1"/>
              </p:cNvSpPr>
              <p:nvPr/>
            </p:nvSpPr>
            <p:spPr bwMode="auto">
              <a:xfrm>
                <a:off x="3692" y="4055"/>
                <a:ext cx="6" cy="14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01" name="Freeform 753"/>
              <p:cNvSpPr>
                <a:spLocks noEditPoints="1"/>
              </p:cNvSpPr>
              <p:nvPr/>
            </p:nvSpPr>
            <p:spPr bwMode="auto">
              <a:xfrm>
                <a:off x="3707" y="3965"/>
                <a:ext cx="32" cy="106"/>
              </a:xfrm>
              <a:custGeom>
                <a:avLst/>
                <a:gdLst>
                  <a:gd name="T0" fmla="*/ 26 w 32"/>
                  <a:gd name="T1" fmla="*/ 29 h 106"/>
                  <a:gd name="T2" fmla="*/ 23 w 32"/>
                  <a:gd name="T3" fmla="*/ 16 h 106"/>
                  <a:gd name="T4" fmla="*/ 17 w 32"/>
                  <a:gd name="T5" fmla="*/ 11 h 106"/>
                  <a:gd name="T6" fmla="*/ 12 w 32"/>
                  <a:gd name="T7" fmla="*/ 14 h 106"/>
                  <a:gd name="T8" fmla="*/ 8 w 32"/>
                  <a:gd name="T9" fmla="*/ 27 h 106"/>
                  <a:gd name="T10" fmla="*/ 6 w 32"/>
                  <a:gd name="T11" fmla="*/ 40 h 106"/>
                  <a:gd name="T12" fmla="*/ 8 w 32"/>
                  <a:gd name="T13" fmla="*/ 43 h 106"/>
                  <a:gd name="T14" fmla="*/ 15 w 32"/>
                  <a:gd name="T15" fmla="*/ 37 h 106"/>
                  <a:gd name="T16" fmla="*/ 22 w 32"/>
                  <a:gd name="T17" fmla="*/ 37 h 106"/>
                  <a:gd name="T18" fmla="*/ 28 w 32"/>
                  <a:gd name="T19" fmla="*/ 45 h 106"/>
                  <a:gd name="T20" fmla="*/ 32 w 32"/>
                  <a:gd name="T21" fmla="*/ 61 h 106"/>
                  <a:gd name="T22" fmla="*/ 32 w 32"/>
                  <a:gd name="T23" fmla="*/ 80 h 106"/>
                  <a:gd name="T24" fmla="*/ 28 w 32"/>
                  <a:gd name="T25" fmla="*/ 96 h 106"/>
                  <a:gd name="T26" fmla="*/ 21 w 32"/>
                  <a:gd name="T27" fmla="*/ 104 h 106"/>
                  <a:gd name="T28" fmla="*/ 12 w 32"/>
                  <a:gd name="T29" fmla="*/ 104 h 106"/>
                  <a:gd name="T30" fmla="*/ 5 w 32"/>
                  <a:gd name="T31" fmla="*/ 93 h 106"/>
                  <a:gd name="T32" fmla="*/ 1 w 32"/>
                  <a:gd name="T33" fmla="*/ 77 h 106"/>
                  <a:gd name="T34" fmla="*/ 0 w 32"/>
                  <a:gd name="T35" fmla="*/ 56 h 106"/>
                  <a:gd name="T36" fmla="*/ 5 w 32"/>
                  <a:gd name="T37" fmla="*/ 11 h 106"/>
                  <a:gd name="T38" fmla="*/ 13 w 32"/>
                  <a:gd name="T39" fmla="*/ 0 h 106"/>
                  <a:gd name="T40" fmla="*/ 21 w 32"/>
                  <a:gd name="T41" fmla="*/ 0 h 106"/>
                  <a:gd name="T42" fmla="*/ 27 w 32"/>
                  <a:gd name="T43" fmla="*/ 6 h 106"/>
                  <a:gd name="T44" fmla="*/ 31 w 32"/>
                  <a:gd name="T45" fmla="*/ 19 h 106"/>
                  <a:gd name="T46" fmla="*/ 6 w 32"/>
                  <a:gd name="T47" fmla="*/ 69 h 106"/>
                  <a:gd name="T48" fmla="*/ 7 w 32"/>
                  <a:gd name="T49" fmla="*/ 82 h 106"/>
                  <a:gd name="T50" fmla="*/ 11 w 32"/>
                  <a:gd name="T51" fmla="*/ 90 h 106"/>
                  <a:gd name="T52" fmla="*/ 17 w 32"/>
                  <a:gd name="T53" fmla="*/ 93 h 106"/>
                  <a:gd name="T54" fmla="*/ 23 w 32"/>
                  <a:gd name="T55" fmla="*/ 88 h 106"/>
                  <a:gd name="T56" fmla="*/ 26 w 32"/>
                  <a:gd name="T57" fmla="*/ 69 h 106"/>
                  <a:gd name="T58" fmla="*/ 23 w 32"/>
                  <a:gd name="T59" fmla="*/ 53 h 106"/>
                  <a:gd name="T60" fmla="*/ 16 w 32"/>
                  <a:gd name="T61" fmla="*/ 48 h 106"/>
                  <a:gd name="T62" fmla="*/ 10 w 32"/>
                  <a:gd name="T63" fmla="*/ 53 h 106"/>
                  <a:gd name="T64" fmla="*/ 6 w 32"/>
                  <a:gd name="T65" fmla="*/ 6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106">
                    <a:moveTo>
                      <a:pt x="32" y="27"/>
                    </a:moveTo>
                    <a:lnTo>
                      <a:pt x="26" y="29"/>
                    </a:lnTo>
                    <a:lnTo>
                      <a:pt x="25" y="21"/>
                    </a:lnTo>
                    <a:lnTo>
                      <a:pt x="23" y="16"/>
                    </a:lnTo>
                    <a:lnTo>
                      <a:pt x="21" y="14"/>
                    </a:lnTo>
                    <a:lnTo>
                      <a:pt x="17" y="11"/>
                    </a:lnTo>
                    <a:lnTo>
                      <a:pt x="15" y="14"/>
                    </a:lnTo>
                    <a:lnTo>
                      <a:pt x="12" y="14"/>
                    </a:lnTo>
                    <a:lnTo>
                      <a:pt x="10" y="19"/>
                    </a:lnTo>
                    <a:lnTo>
                      <a:pt x="8" y="27"/>
                    </a:lnTo>
                    <a:lnTo>
                      <a:pt x="7" y="32"/>
                    </a:lnTo>
                    <a:lnTo>
                      <a:pt x="6" y="40"/>
                    </a:lnTo>
                    <a:lnTo>
                      <a:pt x="6" y="51"/>
                    </a:lnTo>
                    <a:lnTo>
                      <a:pt x="8" y="43"/>
                    </a:lnTo>
                    <a:lnTo>
                      <a:pt x="11" y="40"/>
                    </a:lnTo>
                    <a:lnTo>
                      <a:pt x="15" y="37"/>
                    </a:lnTo>
                    <a:lnTo>
                      <a:pt x="18" y="35"/>
                    </a:lnTo>
                    <a:lnTo>
                      <a:pt x="22" y="37"/>
                    </a:lnTo>
                    <a:lnTo>
                      <a:pt x="26" y="40"/>
                    </a:lnTo>
                    <a:lnTo>
                      <a:pt x="28" y="45"/>
                    </a:lnTo>
                    <a:lnTo>
                      <a:pt x="31" y="53"/>
                    </a:lnTo>
                    <a:lnTo>
                      <a:pt x="32" y="61"/>
                    </a:lnTo>
                    <a:lnTo>
                      <a:pt x="32" y="69"/>
                    </a:lnTo>
                    <a:lnTo>
                      <a:pt x="32" y="80"/>
                    </a:lnTo>
                    <a:lnTo>
                      <a:pt x="31" y="88"/>
                    </a:lnTo>
                    <a:lnTo>
                      <a:pt x="28" y="96"/>
                    </a:lnTo>
                    <a:lnTo>
                      <a:pt x="25" y="101"/>
                    </a:lnTo>
                    <a:lnTo>
                      <a:pt x="21" y="104"/>
                    </a:lnTo>
                    <a:lnTo>
                      <a:pt x="17" y="106"/>
                    </a:lnTo>
                    <a:lnTo>
                      <a:pt x="12" y="104"/>
                    </a:lnTo>
                    <a:lnTo>
                      <a:pt x="8" y="101"/>
                    </a:lnTo>
                    <a:lnTo>
                      <a:pt x="5" y="93"/>
                    </a:lnTo>
                    <a:lnTo>
                      <a:pt x="2" y="88"/>
                    </a:lnTo>
                    <a:lnTo>
                      <a:pt x="1" y="77"/>
                    </a:lnTo>
                    <a:lnTo>
                      <a:pt x="0" y="66"/>
                    </a:lnTo>
                    <a:lnTo>
                      <a:pt x="0" y="56"/>
                    </a:lnTo>
                    <a:lnTo>
                      <a:pt x="1" y="29"/>
                    </a:lnTo>
                    <a:lnTo>
                      <a:pt x="5" y="11"/>
                    </a:lnTo>
                    <a:lnTo>
                      <a:pt x="8" y="6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7" y="6"/>
                    </a:lnTo>
                    <a:lnTo>
                      <a:pt x="30" y="11"/>
                    </a:lnTo>
                    <a:lnTo>
                      <a:pt x="31" y="19"/>
                    </a:lnTo>
                    <a:lnTo>
                      <a:pt x="32" y="27"/>
                    </a:lnTo>
                    <a:close/>
                    <a:moveTo>
                      <a:pt x="6" y="69"/>
                    </a:moveTo>
                    <a:lnTo>
                      <a:pt x="6" y="77"/>
                    </a:lnTo>
                    <a:lnTo>
                      <a:pt x="7" y="82"/>
                    </a:lnTo>
                    <a:lnTo>
                      <a:pt x="10" y="88"/>
                    </a:lnTo>
                    <a:lnTo>
                      <a:pt x="11" y="90"/>
                    </a:lnTo>
                    <a:lnTo>
                      <a:pt x="13" y="93"/>
                    </a:lnTo>
                    <a:lnTo>
                      <a:pt x="17" y="93"/>
                    </a:lnTo>
                    <a:lnTo>
                      <a:pt x="21" y="93"/>
                    </a:lnTo>
                    <a:lnTo>
                      <a:pt x="23" y="88"/>
                    </a:lnTo>
                    <a:lnTo>
                      <a:pt x="26" y="80"/>
                    </a:lnTo>
                    <a:lnTo>
                      <a:pt x="26" y="69"/>
                    </a:lnTo>
                    <a:lnTo>
                      <a:pt x="26" y="61"/>
                    </a:lnTo>
                    <a:lnTo>
                      <a:pt x="23" y="53"/>
                    </a:lnTo>
                    <a:lnTo>
                      <a:pt x="21" y="51"/>
                    </a:lnTo>
                    <a:lnTo>
                      <a:pt x="16" y="48"/>
                    </a:lnTo>
                    <a:lnTo>
                      <a:pt x="12" y="51"/>
                    </a:lnTo>
                    <a:lnTo>
                      <a:pt x="10" y="53"/>
                    </a:lnTo>
                    <a:lnTo>
                      <a:pt x="7" y="61"/>
                    </a:lnTo>
                    <a:lnTo>
                      <a:pt x="6" y="6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02" name="Rectangle 754"/>
              <p:cNvSpPr>
                <a:spLocks noChangeArrowheads="1"/>
              </p:cNvSpPr>
              <p:nvPr/>
            </p:nvSpPr>
            <p:spPr bwMode="auto">
              <a:xfrm>
                <a:off x="3853" y="4026"/>
                <a:ext cx="19" cy="11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03" name="Freeform 755"/>
              <p:cNvSpPr>
                <a:spLocks noEditPoints="1"/>
              </p:cNvSpPr>
              <p:nvPr/>
            </p:nvSpPr>
            <p:spPr bwMode="auto">
              <a:xfrm>
                <a:off x="3877" y="3965"/>
                <a:ext cx="32" cy="106"/>
              </a:xfrm>
              <a:custGeom>
                <a:avLst/>
                <a:gdLst>
                  <a:gd name="T0" fmla="*/ 0 w 32"/>
                  <a:gd name="T1" fmla="*/ 53 h 106"/>
                  <a:gd name="T2" fmla="*/ 0 w 32"/>
                  <a:gd name="T3" fmla="*/ 40 h 106"/>
                  <a:gd name="T4" fmla="*/ 0 w 32"/>
                  <a:gd name="T5" fmla="*/ 32 h 106"/>
                  <a:gd name="T6" fmla="*/ 1 w 32"/>
                  <a:gd name="T7" fmla="*/ 21 h 106"/>
                  <a:gd name="T8" fmla="*/ 4 w 32"/>
                  <a:gd name="T9" fmla="*/ 14 h 106"/>
                  <a:gd name="T10" fmla="*/ 7 w 32"/>
                  <a:gd name="T11" fmla="*/ 6 h 106"/>
                  <a:gd name="T12" fmla="*/ 11 w 32"/>
                  <a:gd name="T13" fmla="*/ 0 h 106"/>
                  <a:gd name="T14" fmla="*/ 16 w 32"/>
                  <a:gd name="T15" fmla="*/ 0 h 106"/>
                  <a:gd name="T16" fmla="*/ 20 w 32"/>
                  <a:gd name="T17" fmla="*/ 0 h 106"/>
                  <a:gd name="T18" fmla="*/ 22 w 32"/>
                  <a:gd name="T19" fmla="*/ 3 h 106"/>
                  <a:gd name="T20" fmla="*/ 26 w 32"/>
                  <a:gd name="T21" fmla="*/ 8 h 106"/>
                  <a:gd name="T22" fmla="*/ 27 w 32"/>
                  <a:gd name="T23" fmla="*/ 14 h 106"/>
                  <a:gd name="T24" fmla="*/ 30 w 32"/>
                  <a:gd name="T25" fmla="*/ 19 h 106"/>
                  <a:gd name="T26" fmla="*/ 31 w 32"/>
                  <a:gd name="T27" fmla="*/ 27 h 106"/>
                  <a:gd name="T28" fmla="*/ 31 w 32"/>
                  <a:gd name="T29" fmla="*/ 40 h 106"/>
                  <a:gd name="T30" fmla="*/ 32 w 32"/>
                  <a:gd name="T31" fmla="*/ 53 h 106"/>
                  <a:gd name="T32" fmla="*/ 31 w 32"/>
                  <a:gd name="T33" fmla="*/ 69 h 106"/>
                  <a:gd name="T34" fmla="*/ 30 w 32"/>
                  <a:gd name="T35" fmla="*/ 82 h 106"/>
                  <a:gd name="T36" fmla="*/ 27 w 32"/>
                  <a:gd name="T37" fmla="*/ 93 h 106"/>
                  <a:gd name="T38" fmla="*/ 25 w 32"/>
                  <a:gd name="T39" fmla="*/ 101 h 106"/>
                  <a:gd name="T40" fmla="*/ 21 w 32"/>
                  <a:gd name="T41" fmla="*/ 104 h 106"/>
                  <a:gd name="T42" fmla="*/ 16 w 32"/>
                  <a:gd name="T43" fmla="*/ 106 h 106"/>
                  <a:gd name="T44" fmla="*/ 11 w 32"/>
                  <a:gd name="T45" fmla="*/ 104 h 106"/>
                  <a:gd name="T46" fmla="*/ 7 w 32"/>
                  <a:gd name="T47" fmla="*/ 101 h 106"/>
                  <a:gd name="T48" fmla="*/ 5 w 32"/>
                  <a:gd name="T49" fmla="*/ 96 h 106"/>
                  <a:gd name="T50" fmla="*/ 1 w 32"/>
                  <a:gd name="T51" fmla="*/ 77 h 106"/>
                  <a:gd name="T52" fmla="*/ 0 w 32"/>
                  <a:gd name="T53" fmla="*/ 53 h 106"/>
                  <a:gd name="T54" fmla="*/ 6 w 32"/>
                  <a:gd name="T55" fmla="*/ 53 h 106"/>
                  <a:gd name="T56" fmla="*/ 6 w 32"/>
                  <a:gd name="T57" fmla="*/ 66 h 106"/>
                  <a:gd name="T58" fmla="*/ 7 w 32"/>
                  <a:gd name="T59" fmla="*/ 80 h 106"/>
                  <a:gd name="T60" fmla="*/ 9 w 32"/>
                  <a:gd name="T61" fmla="*/ 85 h 106"/>
                  <a:gd name="T62" fmla="*/ 12 w 32"/>
                  <a:gd name="T63" fmla="*/ 90 h 106"/>
                  <a:gd name="T64" fmla="*/ 16 w 32"/>
                  <a:gd name="T65" fmla="*/ 93 h 106"/>
                  <a:gd name="T66" fmla="*/ 20 w 32"/>
                  <a:gd name="T67" fmla="*/ 90 h 106"/>
                  <a:gd name="T68" fmla="*/ 22 w 32"/>
                  <a:gd name="T69" fmla="*/ 85 h 106"/>
                  <a:gd name="T70" fmla="*/ 24 w 32"/>
                  <a:gd name="T71" fmla="*/ 80 h 106"/>
                  <a:gd name="T72" fmla="*/ 25 w 32"/>
                  <a:gd name="T73" fmla="*/ 66 h 106"/>
                  <a:gd name="T74" fmla="*/ 25 w 32"/>
                  <a:gd name="T75" fmla="*/ 53 h 106"/>
                  <a:gd name="T76" fmla="*/ 25 w 32"/>
                  <a:gd name="T77" fmla="*/ 37 h 106"/>
                  <a:gd name="T78" fmla="*/ 24 w 32"/>
                  <a:gd name="T79" fmla="*/ 27 h 106"/>
                  <a:gd name="T80" fmla="*/ 22 w 32"/>
                  <a:gd name="T81" fmla="*/ 19 h 106"/>
                  <a:gd name="T82" fmla="*/ 21 w 32"/>
                  <a:gd name="T83" fmla="*/ 16 h 106"/>
                  <a:gd name="T84" fmla="*/ 19 w 32"/>
                  <a:gd name="T85" fmla="*/ 14 h 106"/>
                  <a:gd name="T86" fmla="*/ 16 w 32"/>
                  <a:gd name="T87" fmla="*/ 11 h 106"/>
                  <a:gd name="T88" fmla="*/ 12 w 32"/>
                  <a:gd name="T89" fmla="*/ 14 h 106"/>
                  <a:gd name="T90" fmla="*/ 9 w 32"/>
                  <a:gd name="T91" fmla="*/ 19 h 106"/>
                  <a:gd name="T92" fmla="*/ 7 w 32"/>
                  <a:gd name="T93" fmla="*/ 27 h 106"/>
                  <a:gd name="T94" fmla="*/ 6 w 32"/>
                  <a:gd name="T95" fmla="*/ 37 h 106"/>
                  <a:gd name="T96" fmla="*/ 6 w 32"/>
                  <a:gd name="T97" fmla="*/ 5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2" h="106">
                    <a:moveTo>
                      <a:pt x="0" y="53"/>
                    </a:moveTo>
                    <a:lnTo>
                      <a:pt x="0" y="40"/>
                    </a:lnTo>
                    <a:lnTo>
                      <a:pt x="0" y="32"/>
                    </a:lnTo>
                    <a:lnTo>
                      <a:pt x="1" y="21"/>
                    </a:lnTo>
                    <a:lnTo>
                      <a:pt x="4" y="14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3"/>
                    </a:lnTo>
                    <a:lnTo>
                      <a:pt x="26" y="8"/>
                    </a:lnTo>
                    <a:lnTo>
                      <a:pt x="27" y="14"/>
                    </a:lnTo>
                    <a:lnTo>
                      <a:pt x="30" y="19"/>
                    </a:lnTo>
                    <a:lnTo>
                      <a:pt x="31" y="27"/>
                    </a:lnTo>
                    <a:lnTo>
                      <a:pt x="31" y="40"/>
                    </a:lnTo>
                    <a:lnTo>
                      <a:pt x="32" y="53"/>
                    </a:lnTo>
                    <a:lnTo>
                      <a:pt x="31" y="69"/>
                    </a:lnTo>
                    <a:lnTo>
                      <a:pt x="30" y="82"/>
                    </a:lnTo>
                    <a:lnTo>
                      <a:pt x="27" y="93"/>
                    </a:lnTo>
                    <a:lnTo>
                      <a:pt x="25" y="101"/>
                    </a:lnTo>
                    <a:lnTo>
                      <a:pt x="21" y="104"/>
                    </a:lnTo>
                    <a:lnTo>
                      <a:pt x="16" y="106"/>
                    </a:lnTo>
                    <a:lnTo>
                      <a:pt x="11" y="104"/>
                    </a:lnTo>
                    <a:lnTo>
                      <a:pt x="7" y="101"/>
                    </a:lnTo>
                    <a:lnTo>
                      <a:pt x="5" y="96"/>
                    </a:lnTo>
                    <a:lnTo>
                      <a:pt x="1" y="77"/>
                    </a:lnTo>
                    <a:lnTo>
                      <a:pt x="0" y="53"/>
                    </a:lnTo>
                    <a:close/>
                    <a:moveTo>
                      <a:pt x="6" y="53"/>
                    </a:moveTo>
                    <a:lnTo>
                      <a:pt x="6" y="66"/>
                    </a:lnTo>
                    <a:lnTo>
                      <a:pt x="7" y="80"/>
                    </a:lnTo>
                    <a:lnTo>
                      <a:pt x="9" y="85"/>
                    </a:lnTo>
                    <a:lnTo>
                      <a:pt x="12" y="90"/>
                    </a:lnTo>
                    <a:lnTo>
                      <a:pt x="16" y="93"/>
                    </a:lnTo>
                    <a:lnTo>
                      <a:pt x="20" y="90"/>
                    </a:lnTo>
                    <a:lnTo>
                      <a:pt x="22" y="85"/>
                    </a:lnTo>
                    <a:lnTo>
                      <a:pt x="24" y="80"/>
                    </a:lnTo>
                    <a:lnTo>
                      <a:pt x="25" y="66"/>
                    </a:lnTo>
                    <a:lnTo>
                      <a:pt x="25" y="53"/>
                    </a:lnTo>
                    <a:lnTo>
                      <a:pt x="25" y="37"/>
                    </a:lnTo>
                    <a:lnTo>
                      <a:pt x="24" y="27"/>
                    </a:lnTo>
                    <a:lnTo>
                      <a:pt x="22" y="19"/>
                    </a:lnTo>
                    <a:lnTo>
                      <a:pt x="21" y="16"/>
                    </a:lnTo>
                    <a:lnTo>
                      <a:pt x="19" y="14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9" y="19"/>
                    </a:lnTo>
                    <a:lnTo>
                      <a:pt x="7" y="27"/>
                    </a:lnTo>
                    <a:lnTo>
                      <a:pt x="6" y="37"/>
                    </a:lnTo>
                    <a:lnTo>
                      <a:pt x="6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04" name="Rectangle 756"/>
              <p:cNvSpPr>
                <a:spLocks noChangeArrowheads="1"/>
              </p:cNvSpPr>
              <p:nvPr/>
            </p:nvSpPr>
            <p:spPr bwMode="auto">
              <a:xfrm>
                <a:off x="3918" y="4055"/>
                <a:ext cx="6" cy="14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05" name="Freeform 757"/>
              <p:cNvSpPr>
                <a:spLocks noEditPoints="1"/>
              </p:cNvSpPr>
              <p:nvPr/>
            </p:nvSpPr>
            <p:spPr bwMode="auto">
              <a:xfrm>
                <a:off x="3932" y="3965"/>
                <a:ext cx="33" cy="104"/>
              </a:xfrm>
              <a:custGeom>
                <a:avLst/>
                <a:gdLst>
                  <a:gd name="T0" fmla="*/ 22 w 33"/>
                  <a:gd name="T1" fmla="*/ 104 h 104"/>
                  <a:gd name="T2" fmla="*/ 22 w 33"/>
                  <a:gd name="T3" fmla="*/ 80 h 104"/>
                  <a:gd name="T4" fmla="*/ 0 w 33"/>
                  <a:gd name="T5" fmla="*/ 80 h 104"/>
                  <a:gd name="T6" fmla="*/ 0 w 33"/>
                  <a:gd name="T7" fmla="*/ 66 h 104"/>
                  <a:gd name="T8" fmla="*/ 23 w 33"/>
                  <a:gd name="T9" fmla="*/ 0 h 104"/>
                  <a:gd name="T10" fmla="*/ 28 w 33"/>
                  <a:gd name="T11" fmla="*/ 0 h 104"/>
                  <a:gd name="T12" fmla="*/ 28 w 33"/>
                  <a:gd name="T13" fmla="*/ 66 h 104"/>
                  <a:gd name="T14" fmla="*/ 33 w 33"/>
                  <a:gd name="T15" fmla="*/ 66 h 104"/>
                  <a:gd name="T16" fmla="*/ 33 w 33"/>
                  <a:gd name="T17" fmla="*/ 80 h 104"/>
                  <a:gd name="T18" fmla="*/ 28 w 33"/>
                  <a:gd name="T19" fmla="*/ 80 h 104"/>
                  <a:gd name="T20" fmla="*/ 28 w 33"/>
                  <a:gd name="T21" fmla="*/ 104 h 104"/>
                  <a:gd name="T22" fmla="*/ 22 w 33"/>
                  <a:gd name="T23" fmla="*/ 104 h 104"/>
                  <a:gd name="T24" fmla="*/ 22 w 33"/>
                  <a:gd name="T25" fmla="*/ 66 h 104"/>
                  <a:gd name="T26" fmla="*/ 22 w 33"/>
                  <a:gd name="T27" fmla="*/ 27 h 104"/>
                  <a:gd name="T28" fmla="*/ 7 w 33"/>
                  <a:gd name="T29" fmla="*/ 66 h 104"/>
                  <a:gd name="T30" fmla="*/ 22 w 33"/>
                  <a:gd name="T31" fmla="*/ 6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104">
                    <a:moveTo>
                      <a:pt x="22" y="104"/>
                    </a:moveTo>
                    <a:lnTo>
                      <a:pt x="22" y="80"/>
                    </a:lnTo>
                    <a:lnTo>
                      <a:pt x="0" y="80"/>
                    </a:lnTo>
                    <a:lnTo>
                      <a:pt x="0" y="66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28" y="66"/>
                    </a:lnTo>
                    <a:lnTo>
                      <a:pt x="33" y="66"/>
                    </a:lnTo>
                    <a:lnTo>
                      <a:pt x="33" y="80"/>
                    </a:lnTo>
                    <a:lnTo>
                      <a:pt x="28" y="80"/>
                    </a:lnTo>
                    <a:lnTo>
                      <a:pt x="28" y="104"/>
                    </a:lnTo>
                    <a:lnTo>
                      <a:pt x="22" y="104"/>
                    </a:lnTo>
                    <a:close/>
                    <a:moveTo>
                      <a:pt x="22" y="66"/>
                    </a:moveTo>
                    <a:lnTo>
                      <a:pt x="22" y="27"/>
                    </a:lnTo>
                    <a:lnTo>
                      <a:pt x="7" y="66"/>
                    </a:lnTo>
                    <a:lnTo>
                      <a:pt x="22" y="6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06" name="Rectangle 758"/>
              <p:cNvSpPr>
                <a:spLocks noChangeArrowheads="1"/>
              </p:cNvSpPr>
              <p:nvPr/>
            </p:nvSpPr>
            <p:spPr bwMode="auto">
              <a:xfrm>
                <a:off x="4079" y="4026"/>
                <a:ext cx="19" cy="11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07" name="Freeform 759"/>
              <p:cNvSpPr>
                <a:spLocks noEditPoints="1"/>
              </p:cNvSpPr>
              <p:nvPr/>
            </p:nvSpPr>
            <p:spPr bwMode="auto">
              <a:xfrm>
                <a:off x="4103" y="3965"/>
                <a:ext cx="32" cy="106"/>
              </a:xfrm>
              <a:custGeom>
                <a:avLst/>
                <a:gdLst>
                  <a:gd name="T0" fmla="*/ 0 w 32"/>
                  <a:gd name="T1" fmla="*/ 53 h 106"/>
                  <a:gd name="T2" fmla="*/ 0 w 32"/>
                  <a:gd name="T3" fmla="*/ 40 h 106"/>
                  <a:gd name="T4" fmla="*/ 0 w 32"/>
                  <a:gd name="T5" fmla="*/ 32 h 106"/>
                  <a:gd name="T6" fmla="*/ 1 w 32"/>
                  <a:gd name="T7" fmla="*/ 21 h 106"/>
                  <a:gd name="T8" fmla="*/ 4 w 32"/>
                  <a:gd name="T9" fmla="*/ 14 h 106"/>
                  <a:gd name="T10" fmla="*/ 7 w 32"/>
                  <a:gd name="T11" fmla="*/ 6 h 106"/>
                  <a:gd name="T12" fmla="*/ 11 w 32"/>
                  <a:gd name="T13" fmla="*/ 0 h 106"/>
                  <a:gd name="T14" fmla="*/ 16 w 32"/>
                  <a:gd name="T15" fmla="*/ 0 h 106"/>
                  <a:gd name="T16" fmla="*/ 20 w 32"/>
                  <a:gd name="T17" fmla="*/ 0 h 106"/>
                  <a:gd name="T18" fmla="*/ 22 w 32"/>
                  <a:gd name="T19" fmla="*/ 3 h 106"/>
                  <a:gd name="T20" fmla="*/ 26 w 32"/>
                  <a:gd name="T21" fmla="*/ 8 h 106"/>
                  <a:gd name="T22" fmla="*/ 27 w 32"/>
                  <a:gd name="T23" fmla="*/ 14 h 106"/>
                  <a:gd name="T24" fmla="*/ 30 w 32"/>
                  <a:gd name="T25" fmla="*/ 19 h 106"/>
                  <a:gd name="T26" fmla="*/ 31 w 32"/>
                  <a:gd name="T27" fmla="*/ 27 h 106"/>
                  <a:gd name="T28" fmla="*/ 31 w 32"/>
                  <a:gd name="T29" fmla="*/ 40 h 106"/>
                  <a:gd name="T30" fmla="*/ 32 w 32"/>
                  <a:gd name="T31" fmla="*/ 53 h 106"/>
                  <a:gd name="T32" fmla="*/ 31 w 32"/>
                  <a:gd name="T33" fmla="*/ 69 h 106"/>
                  <a:gd name="T34" fmla="*/ 30 w 32"/>
                  <a:gd name="T35" fmla="*/ 82 h 106"/>
                  <a:gd name="T36" fmla="*/ 27 w 32"/>
                  <a:gd name="T37" fmla="*/ 93 h 106"/>
                  <a:gd name="T38" fmla="*/ 25 w 32"/>
                  <a:gd name="T39" fmla="*/ 101 h 106"/>
                  <a:gd name="T40" fmla="*/ 21 w 32"/>
                  <a:gd name="T41" fmla="*/ 104 h 106"/>
                  <a:gd name="T42" fmla="*/ 16 w 32"/>
                  <a:gd name="T43" fmla="*/ 106 h 106"/>
                  <a:gd name="T44" fmla="*/ 11 w 32"/>
                  <a:gd name="T45" fmla="*/ 104 h 106"/>
                  <a:gd name="T46" fmla="*/ 7 w 32"/>
                  <a:gd name="T47" fmla="*/ 101 h 106"/>
                  <a:gd name="T48" fmla="*/ 5 w 32"/>
                  <a:gd name="T49" fmla="*/ 96 h 106"/>
                  <a:gd name="T50" fmla="*/ 1 w 32"/>
                  <a:gd name="T51" fmla="*/ 77 h 106"/>
                  <a:gd name="T52" fmla="*/ 0 w 32"/>
                  <a:gd name="T53" fmla="*/ 53 h 106"/>
                  <a:gd name="T54" fmla="*/ 6 w 32"/>
                  <a:gd name="T55" fmla="*/ 53 h 106"/>
                  <a:gd name="T56" fmla="*/ 6 w 32"/>
                  <a:gd name="T57" fmla="*/ 66 h 106"/>
                  <a:gd name="T58" fmla="*/ 7 w 32"/>
                  <a:gd name="T59" fmla="*/ 80 h 106"/>
                  <a:gd name="T60" fmla="*/ 9 w 32"/>
                  <a:gd name="T61" fmla="*/ 85 h 106"/>
                  <a:gd name="T62" fmla="*/ 12 w 32"/>
                  <a:gd name="T63" fmla="*/ 90 h 106"/>
                  <a:gd name="T64" fmla="*/ 16 w 32"/>
                  <a:gd name="T65" fmla="*/ 93 h 106"/>
                  <a:gd name="T66" fmla="*/ 20 w 32"/>
                  <a:gd name="T67" fmla="*/ 90 h 106"/>
                  <a:gd name="T68" fmla="*/ 22 w 32"/>
                  <a:gd name="T69" fmla="*/ 85 h 106"/>
                  <a:gd name="T70" fmla="*/ 24 w 32"/>
                  <a:gd name="T71" fmla="*/ 80 h 106"/>
                  <a:gd name="T72" fmla="*/ 25 w 32"/>
                  <a:gd name="T73" fmla="*/ 66 h 106"/>
                  <a:gd name="T74" fmla="*/ 25 w 32"/>
                  <a:gd name="T75" fmla="*/ 53 h 106"/>
                  <a:gd name="T76" fmla="*/ 25 w 32"/>
                  <a:gd name="T77" fmla="*/ 37 h 106"/>
                  <a:gd name="T78" fmla="*/ 24 w 32"/>
                  <a:gd name="T79" fmla="*/ 27 h 106"/>
                  <a:gd name="T80" fmla="*/ 22 w 32"/>
                  <a:gd name="T81" fmla="*/ 19 h 106"/>
                  <a:gd name="T82" fmla="*/ 21 w 32"/>
                  <a:gd name="T83" fmla="*/ 16 h 106"/>
                  <a:gd name="T84" fmla="*/ 19 w 32"/>
                  <a:gd name="T85" fmla="*/ 14 h 106"/>
                  <a:gd name="T86" fmla="*/ 16 w 32"/>
                  <a:gd name="T87" fmla="*/ 11 h 106"/>
                  <a:gd name="T88" fmla="*/ 12 w 32"/>
                  <a:gd name="T89" fmla="*/ 14 h 106"/>
                  <a:gd name="T90" fmla="*/ 9 w 32"/>
                  <a:gd name="T91" fmla="*/ 19 h 106"/>
                  <a:gd name="T92" fmla="*/ 7 w 32"/>
                  <a:gd name="T93" fmla="*/ 27 h 106"/>
                  <a:gd name="T94" fmla="*/ 6 w 32"/>
                  <a:gd name="T95" fmla="*/ 37 h 106"/>
                  <a:gd name="T96" fmla="*/ 6 w 32"/>
                  <a:gd name="T97" fmla="*/ 5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2" h="106">
                    <a:moveTo>
                      <a:pt x="0" y="53"/>
                    </a:moveTo>
                    <a:lnTo>
                      <a:pt x="0" y="40"/>
                    </a:lnTo>
                    <a:lnTo>
                      <a:pt x="0" y="32"/>
                    </a:lnTo>
                    <a:lnTo>
                      <a:pt x="1" y="21"/>
                    </a:lnTo>
                    <a:lnTo>
                      <a:pt x="4" y="14"/>
                    </a:lnTo>
                    <a:lnTo>
                      <a:pt x="7" y="6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3"/>
                    </a:lnTo>
                    <a:lnTo>
                      <a:pt x="26" y="8"/>
                    </a:lnTo>
                    <a:lnTo>
                      <a:pt x="27" y="14"/>
                    </a:lnTo>
                    <a:lnTo>
                      <a:pt x="30" y="19"/>
                    </a:lnTo>
                    <a:lnTo>
                      <a:pt x="31" y="27"/>
                    </a:lnTo>
                    <a:lnTo>
                      <a:pt x="31" y="40"/>
                    </a:lnTo>
                    <a:lnTo>
                      <a:pt x="32" y="53"/>
                    </a:lnTo>
                    <a:lnTo>
                      <a:pt x="31" y="69"/>
                    </a:lnTo>
                    <a:lnTo>
                      <a:pt x="30" y="82"/>
                    </a:lnTo>
                    <a:lnTo>
                      <a:pt x="27" y="93"/>
                    </a:lnTo>
                    <a:lnTo>
                      <a:pt x="25" y="101"/>
                    </a:lnTo>
                    <a:lnTo>
                      <a:pt x="21" y="104"/>
                    </a:lnTo>
                    <a:lnTo>
                      <a:pt x="16" y="106"/>
                    </a:lnTo>
                    <a:lnTo>
                      <a:pt x="11" y="104"/>
                    </a:lnTo>
                    <a:lnTo>
                      <a:pt x="7" y="101"/>
                    </a:lnTo>
                    <a:lnTo>
                      <a:pt x="5" y="96"/>
                    </a:lnTo>
                    <a:lnTo>
                      <a:pt x="1" y="77"/>
                    </a:lnTo>
                    <a:lnTo>
                      <a:pt x="0" y="53"/>
                    </a:lnTo>
                    <a:close/>
                    <a:moveTo>
                      <a:pt x="6" y="53"/>
                    </a:moveTo>
                    <a:lnTo>
                      <a:pt x="6" y="66"/>
                    </a:lnTo>
                    <a:lnTo>
                      <a:pt x="7" y="80"/>
                    </a:lnTo>
                    <a:lnTo>
                      <a:pt x="9" y="85"/>
                    </a:lnTo>
                    <a:lnTo>
                      <a:pt x="12" y="90"/>
                    </a:lnTo>
                    <a:lnTo>
                      <a:pt x="16" y="93"/>
                    </a:lnTo>
                    <a:lnTo>
                      <a:pt x="20" y="90"/>
                    </a:lnTo>
                    <a:lnTo>
                      <a:pt x="22" y="85"/>
                    </a:lnTo>
                    <a:lnTo>
                      <a:pt x="24" y="80"/>
                    </a:lnTo>
                    <a:lnTo>
                      <a:pt x="25" y="66"/>
                    </a:lnTo>
                    <a:lnTo>
                      <a:pt x="25" y="53"/>
                    </a:lnTo>
                    <a:lnTo>
                      <a:pt x="25" y="37"/>
                    </a:lnTo>
                    <a:lnTo>
                      <a:pt x="24" y="27"/>
                    </a:lnTo>
                    <a:lnTo>
                      <a:pt x="22" y="19"/>
                    </a:lnTo>
                    <a:lnTo>
                      <a:pt x="21" y="16"/>
                    </a:lnTo>
                    <a:lnTo>
                      <a:pt x="19" y="14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9" y="19"/>
                    </a:lnTo>
                    <a:lnTo>
                      <a:pt x="7" y="27"/>
                    </a:lnTo>
                    <a:lnTo>
                      <a:pt x="6" y="37"/>
                    </a:lnTo>
                    <a:lnTo>
                      <a:pt x="6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08" name="Rectangle 760"/>
              <p:cNvSpPr>
                <a:spLocks noChangeArrowheads="1"/>
              </p:cNvSpPr>
              <p:nvPr/>
            </p:nvSpPr>
            <p:spPr bwMode="auto">
              <a:xfrm>
                <a:off x="4144" y="4055"/>
                <a:ext cx="6" cy="14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09" name="Freeform 761"/>
              <p:cNvSpPr>
                <a:spLocks/>
              </p:cNvSpPr>
              <p:nvPr/>
            </p:nvSpPr>
            <p:spPr bwMode="auto">
              <a:xfrm>
                <a:off x="4159" y="3965"/>
                <a:ext cx="32" cy="104"/>
              </a:xfrm>
              <a:custGeom>
                <a:avLst/>
                <a:gdLst>
                  <a:gd name="T0" fmla="*/ 32 w 32"/>
                  <a:gd name="T1" fmla="*/ 90 h 104"/>
                  <a:gd name="T2" fmla="*/ 32 w 32"/>
                  <a:gd name="T3" fmla="*/ 104 h 104"/>
                  <a:gd name="T4" fmla="*/ 0 w 32"/>
                  <a:gd name="T5" fmla="*/ 104 h 104"/>
                  <a:gd name="T6" fmla="*/ 0 w 32"/>
                  <a:gd name="T7" fmla="*/ 98 h 104"/>
                  <a:gd name="T8" fmla="*/ 1 w 32"/>
                  <a:gd name="T9" fmla="*/ 96 h 104"/>
                  <a:gd name="T10" fmla="*/ 2 w 32"/>
                  <a:gd name="T11" fmla="*/ 88 h 104"/>
                  <a:gd name="T12" fmla="*/ 4 w 32"/>
                  <a:gd name="T13" fmla="*/ 80 h 104"/>
                  <a:gd name="T14" fmla="*/ 7 w 32"/>
                  <a:gd name="T15" fmla="*/ 72 h 104"/>
                  <a:gd name="T16" fmla="*/ 12 w 32"/>
                  <a:gd name="T17" fmla="*/ 64 h 104"/>
                  <a:gd name="T18" fmla="*/ 16 w 32"/>
                  <a:gd name="T19" fmla="*/ 56 h 104"/>
                  <a:gd name="T20" fmla="*/ 20 w 32"/>
                  <a:gd name="T21" fmla="*/ 48 h 104"/>
                  <a:gd name="T22" fmla="*/ 22 w 32"/>
                  <a:gd name="T23" fmla="*/ 43 h 104"/>
                  <a:gd name="T24" fmla="*/ 25 w 32"/>
                  <a:gd name="T25" fmla="*/ 35 h 104"/>
                  <a:gd name="T26" fmla="*/ 25 w 32"/>
                  <a:gd name="T27" fmla="*/ 29 h 104"/>
                  <a:gd name="T28" fmla="*/ 25 w 32"/>
                  <a:gd name="T29" fmla="*/ 21 h 104"/>
                  <a:gd name="T30" fmla="*/ 22 w 32"/>
                  <a:gd name="T31" fmla="*/ 16 h 104"/>
                  <a:gd name="T32" fmla="*/ 20 w 32"/>
                  <a:gd name="T33" fmla="*/ 14 h 104"/>
                  <a:gd name="T34" fmla="*/ 16 w 32"/>
                  <a:gd name="T35" fmla="*/ 11 h 104"/>
                  <a:gd name="T36" fmla="*/ 12 w 32"/>
                  <a:gd name="T37" fmla="*/ 14 h 104"/>
                  <a:gd name="T38" fmla="*/ 10 w 32"/>
                  <a:gd name="T39" fmla="*/ 16 h 104"/>
                  <a:gd name="T40" fmla="*/ 7 w 32"/>
                  <a:gd name="T41" fmla="*/ 21 h 104"/>
                  <a:gd name="T42" fmla="*/ 7 w 32"/>
                  <a:gd name="T43" fmla="*/ 29 h 104"/>
                  <a:gd name="T44" fmla="*/ 1 w 32"/>
                  <a:gd name="T45" fmla="*/ 29 h 104"/>
                  <a:gd name="T46" fmla="*/ 1 w 32"/>
                  <a:gd name="T47" fmla="*/ 19 h 104"/>
                  <a:gd name="T48" fmla="*/ 4 w 32"/>
                  <a:gd name="T49" fmla="*/ 14 h 104"/>
                  <a:gd name="T50" fmla="*/ 5 w 32"/>
                  <a:gd name="T51" fmla="*/ 6 h 104"/>
                  <a:gd name="T52" fmla="*/ 9 w 32"/>
                  <a:gd name="T53" fmla="*/ 3 h 104"/>
                  <a:gd name="T54" fmla="*/ 12 w 32"/>
                  <a:gd name="T55" fmla="*/ 0 h 104"/>
                  <a:gd name="T56" fmla="*/ 16 w 32"/>
                  <a:gd name="T57" fmla="*/ 0 h 104"/>
                  <a:gd name="T58" fmla="*/ 21 w 32"/>
                  <a:gd name="T59" fmla="*/ 0 h 104"/>
                  <a:gd name="T60" fmla="*/ 25 w 32"/>
                  <a:gd name="T61" fmla="*/ 3 h 104"/>
                  <a:gd name="T62" fmla="*/ 27 w 32"/>
                  <a:gd name="T63" fmla="*/ 8 h 104"/>
                  <a:gd name="T64" fmla="*/ 30 w 32"/>
                  <a:gd name="T65" fmla="*/ 14 h 104"/>
                  <a:gd name="T66" fmla="*/ 31 w 32"/>
                  <a:gd name="T67" fmla="*/ 21 h 104"/>
                  <a:gd name="T68" fmla="*/ 31 w 32"/>
                  <a:gd name="T69" fmla="*/ 29 h 104"/>
                  <a:gd name="T70" fmla="*/ 31 w 32"/>
                  <a:gd name="T71" fmla="*/ 35 h 104"/>
                  <a:gd name="T72" fmla="*/ 30 w 32"/>
                  <a:gd name="T73" fmla="*/ 40 h 104"/>
                  <a:gd name="T74" fmla="*/ 28 w 32"/>
                  <a:gd name="T75" fmla="*/ 48 h 104"/>
                  <a:gd name="T76" fmla="*/ 26 w 32"/>
                  <a:gd name="T77" fmla="*/ 53 h 104"/>
                  <a:gd name="T78" fmla="*/ 25 w 32"/>
                  <a:gd name="T79" fmla="*/ 59 h 104"/>
                  <a:gd name="T80" fmla="*/ 21 w 32"/>
                  <a:gd name="T81" fmla="*/ 64 h 104"/>
                  <a:gd name="T82" fmla="*/ 17 w 32"/>
                  <a:gd name="T83" fmla="*/ 72 h 104"/>
                  <a:gd name="T84" fmla="*/ 15 w 32"/>
                  <a:gd name="T85" fmla="*/ 77 h 104"/>
                  <a:gd name="T86" fmla="*/ 12 w 32"/>
                  <a:gd name="T87" fmla="*/ 80 h 104"/>
                  <a:gd name="T88" fmla="*/ 11 w 32"/>
                  <a:gd name="T89" fmla="*/ 85 h 104"/>
                  <a:gd name="T90" fmla="*/ 10 w 32"/>
                  <a:gd name="T91" fmla="*/ 88 h 104"/>
                  <a:gd name="T92" fmla="*/ 9 w 32"/>
                  <a:gd name="T93" fmla="*/ 90 h 104"/>
                  <a:gd name="T94" fmla="*/ 32 w 32"/>
                  <a:gd name="T95" fmla="*/ 9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104">
                    <a:moveTo>
                      <a:pt x="32" y="90"/>
                    </a:moveTo>
                    <a:lnTo>
                      <a:pt x="32" y="104"/>
                    </a:lnTo>
                    <a:lnTo>
                      <a:pt x="0" y="104"/>
                    </a:lnTo>
                    <a:lnTo>
                      <a:pt x="0" y="98"/>
                    </a:lnTo>
                    <a:lnTo>
                      <a:pt x="1" y="96"/>
                    </a:lnTo>
                    <a:lnTo>
                      <a:pt x="2" y="88"/>
                    </a:lnTo>
                    <a:lnTo>
                      <a:pt x="4" y="80"/>
                    </a:lnTo>
                    <a:lnTo>
                      <a:pt x="7" y="72"/>
                    </a:lnTo>
                    <a:lnTo>
                      <a:pt x="12" y="64"/>
                    </a:lnTo>
                    <a:lnTo>
                      <a:pt x="16" y="56"/>
                    </a:lnTo>
                    <a:lnTo>
                      <a:pt x="20" y="48"/>
                    </a:lnTo>
                    <a:lnTo>
                      <a:pt x="22" y="43"/>
                    </a:lnTo>
                    <a:lnTo>
                      <a:pt x="25" y="35"/>
                    </a:lnTo>
                    <a:lnTo>
                      <a:pt x="25" y="29"/>
                    </a:lnTo>
                    <a:lnTo>
                      <a:pt x="25" y="21"/>
                    </a:lnTo>
                    <a:lnTo>
                      <a:pt x="22" y="16"/>
                    </a:lnTo>
                    <a:lnTo>
                      <a:pt x="20" y="14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7" y="21"/>
                    </a:lnTo>
                    <a:lnTo>
                      <a:pt x="7" y="29"/>
                    </a:lnTo>
                    <a:lnTo>
                      <a:pt x="1" y="29"/>
                    </a:lnTo>
                    <a:lnTo>
                      <a:pt x="1" y="19"/>
                    </a:lnTo>
                    <a:lnTo>
                      <a:pt x="4" y="14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7" y="8"/>
                    </a:lnTo>
                    <a:lnTo>
                      <a:pt x="30" y="14"/>
                    </a:lnTo>
                    <a:lnTo>
                      <a:pt x="31" y="21"/>
                    </a:lnTo>
                    <a:lnTo>
                      <a:pt x="31" y="29"/>
                    </a:lnTo>
                    <a:lnTo>
                      <a:pt x="31" y="35"/>
                    </a:lnTo>
                    <a:lnTo>
                      <a:pt x="30" y="40"/>
                    </a:lnTo>
                    <a:lnTo>
                      <a:pt x="28" y="48"/>
                    </a:lnTo>
                    <a:lnTo>
                      <a:pt x="26" y="53"/>
                    </a:lnTo>
                    <a:lnTo>
                      <a:pt x="25" y="59"/>
                    </a:lnTo>
                    <a:lnTo>
                      <a:pt x="21" y="64"/>
                    </a:lnTo>
                    <a:lnTo>
                      <a:pt x="17" y="72"/>
                    </a:lnTo>
                    <a:lnTo>
                      <a:pt x="15" y="77"/>
                    </a:lnTo>
                    <a:lnTo>
                      <a:pt x="12" y="80"/>
                    </a:lnTo>
                    <a:lnTo>
                      <a:pt x="11" y="85"/>
                    </a:lnTo>
                    <a:lnTo>
                      <a:pt x="10" y="88"/>
                    </a:lnTo>
                    <a:lnTo>
                      <a:pt x="9" y="90"/>
                    </a:lnTo>
                    <a:lnTo>
                      <a:pt x="32" y="9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10" name="Freeform 762"/>
              <p:cNvSpPr>
                <a:spLocks noEditPoints="1"/>
              </p:cNvSpPr>
              <p:nvPr/>
            </p:nvSpPr>
            <p:spPr bwMode="auto">
              <a:xfrm>
                <a:off x="4346" y="3965"/>
                <a:ext cx="31" cy="106"/>
              </a:xfrm>
              <a:custGeom>
                <a:avLst/>
                <a:gdLst>
                  <a:gd name="T0" fmla="*/ 0 w 31"/>
                  <a:gd name="T1" fmla="*/ 53 h 106"/>
                  <a:gd name="T2" fmla="*/ 0 w 31"/>
                  <a:gd name="T3" fmla="*/ 40 h 106"/>
                  <a:gd name="T4" fmla="*/ 0 w 31"/>
                  <a:gd name="T5" fmla="*/ 32 h 106"/>
                  <a:gd name="T6" fmla="*/ 2 w 31"/>
                  <a:gd name="T7" fmla="*/ 21 h 106"/>
                  <a:gd name="T8" fmla="*/ 4 w 31"/>
                  <a:gd name="T9" fmla="*/ 14 h 106"/>
                  <a:gd name="T10" fmla="*/ 7 w 31"/>
                  <a:gd name="T11" fmla="*/ 6 h 106"/>
                  <a:gd name="T12" fmla="*/ 10 w 31"/>
                  <a:gd name="T13" fmla="*/ 0 h 106"/>
                  <a:gd name="T14" fmla="*/ 15 w 31"/>
                  <a:gd name="T15" fmla="*/ 0 h 106"/>
                  <a:gd name="T16" fmla="*/ 19 w 31"/>
                  <a:gd name="T17" fmla="*/ 0 h 106"/>
                  <a:gd name="T18" fmla="*/ 23 w 31"/>
                  <a:gd name="T19" fmla="*/ 3 h 106"/>
                  <a:gd name="T20" fmla="*/ 25 w 31"/>
                  <a:gd name="T21" fmla="*/ 8 h 106"/>
                  <a:gd name="T22" fmla="*/ 28 w 31"/>
                  <a:gd name="T23" fmla="*/ 14 h 106"/>
                  <a:gd name="T24" fmla="*/ 29 w 31"/>
                  <a:gd name="T25" fmla="*/ 19 h 106"/>
                  <a:gd name="T26" fmla="*/ 30 w 31"/>
                  <a:gd name="T27" fmla="*/ 27 h 106"/>
                  <a:gd name="T28" fmla="*/ 31 w 31"/>
                  <a:gd name="T29" fmla="*/ 40 h 106"/>
                  <a:gd name="T30" fmla="*/ 31 w 31"/>
                  <a:gd name="T31" fmla="*/ 53 h 106"/>
                  <a:gd name="T32" fmla="*/ 31 w 31"/>
                  <a:gd name="T33" fmla="*/ 69 h 106"/>
                  <a:gd name="T34" fmla="*/ 30 w 31"/>
                  <a:gd name="T35" fmla="*/ 82 h 106"/>
                  <a:gd name="T36" fmla="*/ 28 w 31"/>
                  <a:gd name="T37" fmla="*/ 93 h 106"/>
                  <a:gd name="T38" fmla="*/ 25 w 31"/>
                  <a:gd name="T39" fmla="*/ 101 h 106"/>
                  <a:gd name="T40" fmla="*/ 20 w 31"/>
                  <a:gd name="T41" fmla="*/ 104 h 106"/>
                  <a:gd name="T42" fmla="*/ 15 w 31"/>
                  <a:gd name="T43" fmla="*/ 106 h 106"/>
                  <a:gd name="T44" fmla="*/ 12 w 31"/>
                  <a:gd name="T45" fmla="*/ 104 h 106"/>
                  <a:gd name="T46" fmla="*/ 8 w 31"/>
                  <a:gd name="T47" fmla="*/ 101 h 106"/>
                  <a:gd name="T48" fmla="*/ 4 w 31"/>
                  <a:gd name="T49" fmla="*/ 96 h 106"/>
                  <a:gd name="T50" fmla="*/ 2 w 31"/>
                  <a:gd name="T51" fmla="*/ 77 h 106"/>
                  <a:gd name="T52" fmla="*/ 0 w 31"/>
                  <a:gd name="T53" fmla="*/ 53 h 106"/>
                  <a:gd name="T54" fmla="*/ 7 w 31"/>
                  <a:gd name="T55" fmla="*/ 53 h 106"/>
                  <a:gd name="T56" fmla="*/ 7 w 31"/>
                  <a:gd name="T57" fmla="*/ 66 h 106"/>
                  <a:gd name="T58" fmla="*/ 8 w 31"/>
                  <a:gd name="T59" fmla="*/ 80 h 106"/>
                  <a:gd name="T60" fmla="*/ 9 w 31"/>
                  <a:gd name="T61" fmla="*/ 85 h 106"/>
                  <a:gd name="T62" fmla="*/ 12 w 31"/>
                  <a:gd name="T63" fmla="*/ 90 h 106"/>
                  <a:gd name="T64" fmla="*/ 15 w 31"/>
                  <a:gd name="T65" fmla="*/ 93 h 106"/>
                  <a:gd name="T66" fmla="*/ 19 w 31"/>
                  <a:gd name="T67" fmla="*/ 90 h 106"/>
                  <a:gd name="T68" fmla="*/ 23 w 31"/>
                  <a:gd name="T69" fmla="*/ 85 h 106"/>
                  <a:gd name="T70" fmla="*/ 24 w 31"/>
                  <a:gd name="T71" fmla="*/ 80 h 106"/>
                  <a:gd name="T72" fmla="*/ 25 w 31"/>
                  <a:gd name="T73" fmla="*/ 66 h 106"/>
                  <a:gd name="T74" fmla="*/ 25 w 31"/>
                  <a:gd name="T75" fmla="*/ 53 h 106"/>
                  <a:gd name="T76" fmla="*/ 25 w 31"/>
                  <a:gd name="T77" fmla="*/ 37 h 106"/>
                  <a:gd name="T78" fmla="*/ 24 w 31"/>
                  <a:gd name="T79" fmla="*/ 27 h 106"/>
                  <a:gd name="T80" fmla="*/ 23 w 31"/>
                  <a:gd name="T81" fmla="*/ 19 h 106"/>
                  <a:gd name="T82" fmla="*/ 20 w 31"/>
                  <a:gd name="T83" fmla="*/ 16 h 106"/>
                  <a:gd name="T84" fmla="*/ 19 w 31"/>
                  <a:gd name="T85" fmla="*/ 14 h 106"/>
                  <a:gd name="T86" fmla="*/ 15 w 31"/>
                  <a:gd name="T87" fmla="*/ 11 h 106"/>
                  <a:gd name="T88" fmla="*/ 12 w 31"/>
                  <a:gd name="T89" fmla="*/ 14 h 106"/>
                  <a:gd name="T90" fmla="*/ 9 w 31"/>
                  <a:gd name="T91" fmla="*/ 19 h 106"/>
                  <a:gd name="T92" fmla="*/ 8 w 31"/>
                  <a:gd name="T93" fmla="*/ 27 h 106"/>
                  <a:gd name="T94" fmla="*/ 7 w 31"/>
                  <a:gd name="T95" fmla="*/ 37 h 106"/>
                  <a:gd name="T96" fmla="*/ 7 w 31"/>
                  <a:gd name="T97" fmla="*/ 5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" h="106">
                    <a:moveTo>
                      <a:pt x="0" y="53"/>
                    </a:moveTo>
                    <a:lnTo>
                      <a:pt x="0" y="40"/>
                    </a:lnTo>
                    <a:lnTo>
                      <a:pt x="0" y="32"/>
                    </a:lnTo>
                    <a:lnTo>
                      <a:pt x="2" y="21"/>
                    </a:lnTo>
                    <a:lnTo>
                      <a:pt x="4" y="14"/>
                    </a:lnTo>
                    <a:lnTo>
                      <a:pt x="7" y="6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3" y="3"/>
                    </a:lnTo>
                    <a:lnTo>
                      <a:pt x="25" y="8"/>
                    </a:lnTo>
                    <a:lnTo>
                      <a:pt x="28" y="14"/>
                    </a:lnTo>
                    <a:lnTo>
                      <a:pt x="29" y="19"/>
                    </a:lnTo>
                    <a:lnTo>
                      <a:pt x="30" y="27"/>
                    </a:lnTo>
                    <a:lnTo>
                      <a:pt x="31" y="40"/>
                    </a:lnTo>
                    <a:lnTo>
                      <a:pt x="31" y="53"/>
                    </a:lnTo>
                    <a:lnTo>
                      <a:pt x="31" y="69"/>
                    </a:lnTo>
                    <a:lnTo>
                      <a:pt x="30" y="82"/>
                    </a:lnTo>
                    <a:lnTo>
                      <a:pt x="28" y="93"/>
                    </a:lnTo>
                    <a:lnTo>
                      <a:pt x="25" y="101"/>
                    </a:lnTo>
                    <a:lnTo>
                      <a:pt x="20" y="104"/>
                    </a:lnTo>
                    <a:lnTo>
                      <a:pt x="15" y="106"/>
                    </a:lnTo>
                    <a:lnTo>
                      <a:pt x="12" y="104"/>
                    </a:lnTo>
                    <a:lnTo>
                      <a:pt x="8" y="101"/>
                    </a:lnTo>
                    <a:lnTo>
                      <a:pt x="4" y="96"/>
                    </a:lnTo>
                    <a:lnTo>
                      <a:pt x="2" y="77"/>
                    </a:lnTo>
                    <a:lnTo>
                      <a:pt x="0" y="53"/>
                    </a:lnTo>
                    <a:close/>
                    <a:moveTo>
                      <a:pt x="7" y="53"/>
                    </a:moveTo>
                    <a:lnTo>
                      <a:pt x="7" y="66"/>
                    </a:lnTo>
                    <a:lnTo>
                      <a:pt x="8" y="80"/>
                    </a:lnTo>
                    <a:lnTo>
                      <a:pt x="9" y="85"/>
                    </a:lnTo>
                    <a:lnTo>
                      <a:pt x="12" y="90"/>
                    </a:lnTo>
                    <a:lnTo>
                      <a:pt x="15" y="93"/>
                    </a:lnTo>
                    <a:lnTo>
                      <a:pt x="19" y="90"/>
                    </a:lnTo>
                    <a:lnTo>
                      <a:pt x="23" y="85"/>
                    </a:lnTo>
                    <a:lnTo>
                      <a:pt x="24" y="80"/>
                    </a:lnTo>
                    <a:lnTo>
                      <a:pt x="25" y="66"/>
                    </a:lnTo>
                    <a:lnTo>
                      <a:pt x="25" y="53"/>
                    </a:lnTo>
                    <a:lnTo>
                      <a:pt x="25" y="37"/>
                    </a:lnTo>
                    <a:lnTo>
                      <a:pt x="24" y="27"/>
                    </a:lnTo>
                    <a:lnTo>
                      <a:pt x="23" y="19"/>
                    </a:lnTo>
                    <a:lnTo>
                      <a:pt x="20" y="16"/>
                    </a:lnTo>
                    <a:lnTo>
                      <a:pt x="19" y="14"/>
                    </a:lnTo>
                    <a:lnTo>
                      <a:pt x="15" y="11"/>
                    </a:lnTo>
                    <a:lnTo>
                      <a:pt x="12" y="14"/>
                    </a:lnTo>
                    <a:lnTo>
                      <a:pt x="9" y="19"/>
                    </a:lnTo>
                    <a:lnTo>
                      <a:pt x="8" y="27"/>
                    </a:lnTo>
                    <a:lnTo>
                      <a:pt x="7" y="37"/>
                    </a:lnTo>
                    <a:lnTo>
                      <a:pt x="7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11" name="Freeform 763"/>
              <p:cNvSpPr>
                <a:spLocks noEditPoints="1"/>
              </p:cNvSpPr>
              <p:nvPr/>
            </p:nvSpPr>
            <p:spPr bwMode="auto">
              <a:xfrm>
                <a:off x="4544" y="3965"/>
                <a:ext cx="31" cy="106"/>
              </a:xfrm>
              <a:custGeom>
                <a:avLst/>
                <a:gdLst>
                  <a:gd name="T0" fmla="*/ 0 w 31"/>
                  <a:gd name="T1" fmla="*/ 53 h 106"/>
                  <a:gd name="T2" fmla="*/ 0 w 31"/>
                  <a:gd name="T3" fmla="*/ 40 h 106"/>
                  <a:gd name="T4" fmla="*/ 0 w 31"/>
                  <a:gd name="T5" fmla="*/ 32 h 106"/>
                  <a:gd name="T6" fmla="*/ 1 w 31"/>
                  <a:gd name="T7" fmla="*/ 21 h 106"/>
                  <a:gd name="T8" fmla="*/ 4 w 31"/>
                  <a:gd name="T9" fmla="*/ 14 h 106"/>
                  <a:gd name="T10" fmla="*/ 6 w 31"/>
                  <a:gd name="T11" fmla="*/ 6 h 106"/>
                  <a:gd name="T12" fmla="*/ 11 w 31"/>
                  <a:gd name="T13" fmla="*/ 0 h 106"/>
                  <a:gd name="T14" fmla="*/ 16 w 31"/>
                  <a:gd name="T15" fmla="*/ 0 h 106"/>
                  <a:gd name="T16" fmla="*/ 20 w 31"/>
                  <a:gd name="T17" fmla="*/ 0 h 106"/>
                  <a:gd name="T18" fmla="*/ 22 w 31"/>
                  <a:gd name="T19" fmla="*/ 3 h 106"/>
                  <a:gd name="T20" fmla="*/ 25 w 31"/>
                  <a:gd name="T21" fmla="*/ 8 h 106"/>
                  <a:gd name="T22" fmla="*/ 27 w 31"/>
                  <a:gd name="T23" fmla="*/ 14 h 106"/>
                  <a:gd name="T24" fmla="*/ 28 w 31"/>
                  <a:gd name="T25" fmla="*/ 19 h 106"/>
                  <a:gd name="T26" fmla="*/ 31 w 31"/>
                  <a:gd name="T27" fmla="*/ 27 h 106"/>
                  <a:gd name="T28" fmla="*/ 31 w 31"/>
                  <a:gd name="T29" fmla="*/ 40 h 106"/>
                  <a:gd name="T30" fmla="*/ 31 w 31"/>
                  <a:gd name="T31" fmla="*/ 53 h 106"/>
                  <a:gd name="T32" fmla="*/ 31 w 31"/>
                  <a:gd name="T33" fmla="*/ 69 h 106"/>
                  <a:gd name="T34" fmla="*/ 30 w 31"/>
                  <a:gd name="T35" fmla="*/ 82 h 106"/>
                  <a:gd name="T36" fmla="*/ 27 w 31"/>
                  <a:gd name="T37" fmla="*/ 93 h 106"/>
                  <a:gd name="T38" fmla="*/ 25 w 31"/>
                  <a:gd name="T39" fmla="*/ 101 h 106"/>
                  <a:gd name="T40" fmla="*/ 20 w 31"/>
                  <a:gd name="T41" fmla="*/ 104 h 106"/>
                  <a:gd name="T42" fmla="*/ 16 w 31"/>
                  <a:gd name="T43" fmla="*/ 106 h 106"/>
                  <a:gd name="T44" fmla="*/ 11 w 31"/>
                  <a:gd name="T45" fmla="*/ 104 h 106"/>
                  <a:gd name="T46" fmla="*/ 7 w 31"/>
                  <a:gd name="T47" fmla="*/ 101 h 106"/>
                  <a:gd name="T48" fmla="*/ 5 w 31"/>
                  <a:gd name="T49" fmla="*/ 96 h 106"/>
                  <a:gd name="T50" fmla="*/ 1 w 31"/>
                  <a:gd name="T51" fmla="*/ 77 h 106"/>
                  <a:gd name="T52" fmla="*/ 0 w 31"/>
                  <a:gd name="T53" fmla="*/ 53 h 106"/>
                  <a:gd name="T54" fmla="*/ 6 w 31"/>
                  <a:gd name="T55" fmla="*/ 53 h 106"/>
                  <a:gd name="T56" fmla="*/ 6 w 31"/>
                  <a:gd name="T57" fmla="*/ 66 h 106"/>
                  <a:gd name="T58" fmla="*/ 7 w 31"/>
                  <a:gd name="T59" fmla="*/ 80 h 106"/>
                  <a:gd name="T60" fmla="*/ 9 w 31"/>
                  <a:gd name="T61" fmla="*/ 85 h 106"/>
                  <a:gd name="T62" fmla="*/ 11 w 31"/>
                  <a:gd name="T63" fmla="*/ 90 h 106"/>
                  <a:gd name="T64" fmla="*/ 16 w 31"/>
                  <a:gd name="T65" fmla="*/ 93 h 106"/>
                  <a:gd name="T66" fmla="*/ 20 w 31"/>
                  <a:gd name="T67" fmla="*/ 90 h 106"/>
                  <a:gd name="T68" fmla="*/ 22 w 31"/>
                  <a:gd name="T69" fmla="*/ 85 h 106"/>
                  <a:gd name="T70" fmla="*/ 23 w 31"/>
                  <a:gd name="T71" fmla="*/ 80 h 106"/>
                  <a:gd name="T72" fmla="*/ 25 w 31"/>
                  <a:gd name="T73" fmla="*/ 66 h 106"/>
                  <a:gd name="T74" fmla="*/ 25 w 31"/>
                  <a:gd name="T75" fmla="*/ 53 h 106"/>
                  <a:gd name="T76" fmla="*/ 25 w 31"/>
                  <a:gd name="T77" fmla="*/ 37 h 106"/>
                  <a:gd name="T78" fmla="*/ 23 w 31"/>
                  <a:gd name="T79" fmla="*/ 27 h 106"/>
                  <a:gd name="T80" fmla="*/ 22 w 31"/>
                  <a:gd name="T81" fmla="*/ 19 h 106"/>
                  <a:gd name="T82" fmla="*/ 21 w 31"/>
                  <a:gd name="T83" fmla="*/ 16 h 106"/>
                  <a:gd name="T84" fmla="*/ 18 w 31"/>
                  <a:gd name="T85" fmla="*/ 14 h 106"/>
                  <a:gd name="T86" fmla="*/ 15 w 31"/>
                  <a:gd name="T87" fmla="*/ 11 h 106"/>
                  <a:gd name="T88" fmla="*/ 11 w 31"/>
                  <a:gd name="T89" fmla="*/ 14 h 106"/>
                  <a:gd name="T90" fmla="*/ 9 w 31"/>
                  <a:gd name="T91" fmla="*/ 19 h 106"/>
                  <a:gd name="T92" fmla="*/ 7 w 31"/>
                  <a:gd name="T93" fmla="*/ 27 h 106"/>
                  <a:gd name="T94" fmla="*/ 6 w 31"/>
                  <a:gd name="T95" fmla="*/ 37 h 106"/>
                  <a:gd name="T96" fmla="*/ 6 w 31"/>
                  <a:gd name="T97" fmla="*/ 5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" h="106">
                    <a:moveTo>
                      <a:pt x="0" y="53"/>
                    </a:moveTo>
                    <a:lnTo>
                      <a:pt x="0" y="40"/>
                    </a:lnTo>
                    <a:lnTo>
                      <a:pt x="0" y="32"/>
                    </a:lnTo>
                    <a:lnTo>
                      <a:pt x="1" y="21"/>
                    </a:lnTo>
                    <a:lnTo>
                      <a:pt x="4" y="14"/>
                    </a:lnTo>
                    <a:lnTo>
                      <a:pt x="6" y="6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3"/>
                    </a:lnTo>
                    <a:lnTo>
                      <a:pt x="25" y="8"/>
                    </a:lnTo>
                    <a:lnTo>
                      <a:pt x="27" y="14"/>
                    </a:lnTo>
                    <a:lnTo>
                      <a:pt x="28" y="19"/>
                    </a:lnTo>
                    <a:lnTo>
                      <a:pt x="31" y="27"/>
                    </a:lnTo>
                    <a:lnTo>
                      <a:pt x="31" y="40"/>
                    </a:lnTo>
                    <a:lnTo>
                      <a:pt x="31" y="53"/>
                    </a:lnTo>
                    <a:lnTo>
                      <a:pt x="31" y="69"/>
                    </a:lnTo>
                    <a:lnTo>
                      <a:pt x="30" y="82"/>
                    </a:lnTo>
                    <a:lnTo>
                      <a:pt x="27" y="93"/>
                    </a:lnTo>
                    <a:lnTo>
                      <a:pt x="25" y="101"/>
                    </a:lnTo>
                    <a:lnTo>
                      <a:pt x="20" y="104"/>
                    </a:lnTo>
                    <a:lnTo>
                      <a:pt x="16" y="106"/>
                    </a:lnTo>
                    <a:lnTo>
                      <a:pt x="11" y="104"/>
                    </a:lnTo>
                    <a:lnTo>
                      <a:pt x="7" y="101"/>
                    </a:lnTo>
                    <a:lnTo>
                      <a:pt x="5" y="96"/>
                    </a:lnTo>
                    <a:lnTo>
                      <a:pt x="1" y="77"/>
                    </a:lnTo>
                    <a:lnTo>
                      <a:pt x="0" y="53"/>
                    </a:lnTo>
                    <a:close/>
                    <a:moveTo>
                      <a:pt x="6" y="53"/>
                    </a:moveTo>
                    <a:lnTo>
                      <a:pt x="6" y="66"/>
                    </a:lnTo>
                    <a:lnTo>
                      <a:pt x="7" y="80"/>
                    </a:lnTo>
                    <a:lnTo>
                      <a:pt x="9" y="85"/>
                    </a:lnTo>
                    <a:lnTo>
                      <a:pt x="11" y="90"/>
                    </a:lnTo>
                    <a:lnTo>
                      <a:pt x="16" y="93"/>
                    </a:lnTo>
                    <a:lnTo>
                      <a:pt x="20" y="90"/>
                    </a:lnTo>
                    <a:lnTo>
                      <a:pt x="22" y="85"/>
                    </a:lnTo>
                    <a:lnTo>
                      <a:pt x="23" y="80"/>
                    </a:lnTo>
                    <a:lnTo>
                      <a:pt x="25" y="66"/>
                    </a:lnTo>
                    <a:lnTo>
                      <a:pt x="25" y="53"/>
                    </a:lnTo>
                    <a:lnTo>
                      <a:pt x="25" y="37"/>
                    </a:lnTo>
                    <a:lnTo>
                      <a:pt x="23" y="27"/>
                    </a:lnTo>
                    <a:lnTo>
                      <a:pt x="22" y="19"/>
                    </a:lnTo>
                    <a:lnTo>
                      <a:pt x="21" y="16"/>
                    </a:lnTo>
                    <a:lnTo>
                      <a:pt x="18" y="14"/>
                    </a:lnTo>
                    <a:lnTo>
                      <a:pt x="15" y="11"/>
                    </a:lnTo>
                    <a:lnTo>
                      <a:pt x="11" y="14"/>
                    </a:lnTo>
                    <a:lnTo>
                      <a:pt x="9" y="19"/>
                    </a:lnTo>
                    <a:lnTo>
                      <a:pt x="7" y="27"/>
                    </a:lnTo>
                    <a:lnTo>
                      <a:pt x="6" y="37"/>
                    </a:lnTo>
                    <a:lnTo>
                      <a:pt x="6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12" name="Rectangle 764"/>
              <p:cNvSpPr>
                <a:spLocks noChangeArrowheads="1"/>
              </p:cNvSpPr>
              <p:nvPr/>
            </p:nvSpPr>
            <p:spPr bwMode="auto">
              <a:xfrm>
                <a:off x="4585" y="4055"/>
                <a:ext cx="6" cy="14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13" name="Freeform 765"/>
              <p:cNvSpPr>
                <a:spLocks/>
              </p:cNvSpPr>
              <p:nvPr/>
            </p:nvSpPr>
            <p:spPr bwMode="auto">
              <a:xfrm>
                <a:off x="4600" y="3965"/>
                <a:ext cx="32" cy="104"/>
              </a:xfrm>
              <a:custGeom>
                <a:avLst/>
                <a:gdLst>
                  <a:gd name="T0" fmla="*/ 32 w 32"/>
                  <a:gd name="T1" fmla="*/ 90 h 104"/>
                  <a:gd name="T2" fmla="*/ 32 w 32"/>
                  <a:gd name="T3" fmla="*/ 104 h 104"/>
                  <a:gd name="T4" fmla="*/ 0 w 32"/>
                  <a:gd name="T5" fmla="*/ 104 h 104"/>
                  <a:gd name="T6" fmla="*/ 0 w 32"/>
                  <a:gd name="T7" fmla="*/ 98 h 104"/>
                  <a:gd name="T8" fmla="*/ 0 w 32"/>
                  <a:gd name="T9" fmla="*/ 96 h 104"/>
                  <a:gd name="T10" fmla="*/ 2 w 32"/>
                  <a:gd name="T11" fmla="*/ 88 h 104"/>
                  <a:gd name="T12" fmla="*/ 3 w 32"/>
                  <a:gd name="T13" fmla="*/ 80 h 104"/>
                  <a:gd name="T14" fmla="*/ 7 w 32"/>
                  <a:gd name="T15" fmla="*/ 72 h 104"/>
                  <a:gd name="T16" fmla="*/ 11 w 32"/>
                  <a:gd name="T17" fmla="*/ 64 h 104"/>
                  <a:gd name="T18" fmla="*/ 16 w 32"/>
                  <a:gd name="T19" fmla="*/ 56 h 104"/>
                  <a:gd name="T20" fmla="*/ 20 w 32"/>
                  <a:gd name="T21" fmla="*/ 48 h 104"/>
                  <a:gd name="T22" fmla="*/ 22 w 32"/>
                  <a:gd name="T23" fmla="*/ 43 h 104"/>
                  <a:gd name="T24" fmla="*/ 23 w 32"/>
                  <a:gd name="T25" fmla="*/ 35 h 104"/>
                  <a:gd name="T26" fmla="*/ 25 w 32"/>
                  <a:gd name="T27" fmla="*/ 29 h 104"/>
                  <a:gd name="T28" fmla="*/ 23 w 32"/>
                  <a:gd name="T29" fmla="*/ 21 h 104"/>
                  <a:gd name="T30" fmla="*/ 22 w 32"/>
                  <a:gd name="T31" fmla="*/ 16 h 104"/>
                  <a:gd name="T32" fmla="*/ 20 w 32"/>
                  <a:gd name="T33" fmla="*/ 14 h 104"/>
                  <a:gd name="T34" fmla="*/ 16 w 32"/>
                  <a:gd name="T35" fmla="*/ 11 h 104"/>
                  <a:gd name="T36" fmla="*/ 12 w 32"/>
                  <a:gd name="T37" fmla="*/ 14 h 104"/>
                  <a:gd name="T38" fmla="*/ 10 w 32"/>
                  <a:gd name="T39" fmla="*/ 16 h 104"/>
                  <a:gd name="T40" fmla="*/ 7 w 32"/>
                  <a:gd name="T41" fmla="*/ 21 h 104"/>
                  <a:gd name="T42" fmla="*/ 7 w 32"/>
                  <a:gd name="T43" fmla="*/ 29 h 104"/>
                  <a:gd name="T44" fmla="*/ 0 w 32"/>
                  <a:gd name="T45" fmla="*/ 29 h 104"/>
                  <a:gd name="T46" fmla="*/ 1 w 32"/>
                  <a:gd name="T47" fmla="*/ 19 h 104"/>
                  <a:gd name="T48" fmla="*/ 2 w 32"/>
                  <a:gd name="T49" fmla="*/ 14 h 104"/>
                  <a:gd name="T50" fmla="*/ 5 w 32"/>
                  <a:gd name="T51" fmla="*/ 6 h 104"/>
                  <a:gd name="T52" fmla="*/ 8 w 32"/>
                  <a:gd name="T53" fmla="*/ 3 h 104"/>
                  <a:gd name="T54" fmla="*/ 12 w 32"/>
                  <a:gd name="T55" fmla="*/ 0 h 104"/>
                  <a:gd name="T56" fmla="*/ 16 w 32"/>
                  <a:gd name="T57" fmla="*/ 0 h 104"/>
                  <a:gd name="T58" fmla="*/ 20 w 32"/>
                  <a:gd name="T59" fmla="*/ 0 h 104"/>
                  <a:gd name="T60" fmla="*/ 23 w 32"/>
                  <a:gd name="T61" fmla="*/ 3 h 104"/>
                  <a:gd name="T62" fmla="*/ 27 w 32"/>
                  <a:gd name="T63" fmla="*/ 8 h 104"/>
                  <a:gd name="T64" fmla="*/ 30 w 32"/>
                  <a:gd name="T65" fmla="*/ 14 h 104"/>
                  <a:gd name="T66" fmla="*/ 31 w 32"/>
                  <a:gd name="T67" fmla="*/ 21 h 104"/>
                  <a:gd name="T68" fmla="*/ 31 w 32"/>
                  <a:gd name="T69" fmla="*/ 29 h 104"/>
                  <a:gd name="T70" fmla="*/ 31 w 32"/>
                  <a:gd name="T71" fmla="*/ 35 h 104"/>
                  <a:gd name="T72" fmla="*/ 30 w 32"/>
                  <a:gd name="T73" fmla="*/ 40 h 104"/>
                  <a:gd name="T74" fmla="*/ 28 w 32"/>
                  <a:gd name="T75" fmla="*/ 48 h 104"/>
                  <a:gd name="T76" fmla="*/ 26 w 32"/>
                  <a:gd name="T77" fmla="*/ 53 h 104"/>
                  <a:gd name="T78" fmla="*/ 25 w 32"/>
                  <a:gd name="T79" fmla="*/ 59 h 104"/>
                  <a:gd name="T80" fmla="*/ 21 w 32"/>
                  <a:gd name="T81" fmla="*/ 64 h 104"/>
                  <a:gd name="T82" fmla="*/ 17 w 32"/>
                  <a:gd name="T83" fmla="*/ 72 h 104"/>
                  <a:gd name="T84" fmla="*/ 15 w 32"/>
                  <a:gd name="T85" fmla="*/ 77 h 104"/>
                  <a:gd name="T86" fmla="*/ 12 w 32"/>
                  <a:gd name="T87" fmla="*/ 80 h 104"/>
                  <a:gd name="T88" fmla="*/ 11 w 32"/>
                  <a:gd name="T89" fmla="*/ 85 h 104"/>
                  <a:gd name="T90" fmla="*/ 8 w 32"/>
                  <a:gd name="T91" fmla="*/ 88 h 104"/>
                  <a:gd name="T92" fmla="*/ 8 w 32"/>
                  <a:gd name="T93" fmla="*/ 90 h 104"/>
                  <a:gd name="T94" fmla="*/ 32 w 32"/>
                  <a:gd name="T95" fmla="*/ 9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104">
                    <a:moveTo>
                      <a:pt x="32" y="90"/>
                    </a:moveTo>
                    <a:lnTo>
                      <a:pt x="32" y="104"/>
                    </a:lnTo>
                    <a:lnTo>
                      <a:pt x="0" y="104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2" y="88"/>
                    </a:lnTo>
                    <a:lnTo>
                      <a:pt x="3" y="80"/>
                    </a:lnTo>
                    <a:lnTo>
                      <a:pt x="7" y="72"/>
                    </a:lnTo>
                    <a:lnTo>
                      <a:pt x="11" y="64"/>
                    </a:lnTo>
                    <a:lnTo>
                      <a:pt x="16" y="56"/>
                    </a:lnTo>
                    <a:lnTo>
                      <a:pt x="20" y="48"/>
                    </a:lnTo>
                    <a:lnTo>
                      <a:pt x="22" y="43"/>
                    </a:lnTo>
                    <a:lnTo>
                      <a:pt x="23" y="35"/>
                    </a:lnTo>
                    <a:lnTo>
                      <a:pt x="25" y="29"/>
                    </a:lnTo>
                    <a:lnTo>
                      <a:pt x="23" y="21"/>
                    </a:lnTo>
                    <a:lnTo>
                      <a:pt x="22" y="16"/>
                    </a:lnTo>
                    <a:lnTo>
                      <a:pt x="20" y="14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7" y="21"/>
                    </a:lnTo>
                    <a:lnTo>
                      <a:pt x="7" y="29"/>
                    </a:lnTo>
                    <a:lnTo>
                      <a:pt x="0" y="29"/>
                    </a:lnTo>
                    <a:lnTo>
                      <a:pt x="1" y="19"/>
                    </a:lnTo>
                    <a:lnTo>
                      <a:pt x="2" y="14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3" y="3"/>
                    </a:lnTo>
                    <a:lnTo>
                      <a:pt x="27" y="8"/>
                    </a:lnTo>
                    <a:lnTo>
                      <a:pt x="30" y="14"/>
                    </a:lnTo>
                    <a:lnTo>
                      <a:pt x="31" y="21"/>
                    </a:lnTo>
                    <a:lnTo>
                      <a:pt x="31" y="29"/>
                    </a:lnTo>
                    <a:lnTo>
                      <a:pt x="31" y="35"/>
                    </a:lnTo>
                    <a:lnTo>
                      <a:pt x="30" y="40"/>
                    </a:lnTo>
                    <a:lnTo>
                      <a:pt x="28" y="48"/>
                    </a:lnTo>
                    <a:lnTo>
                      <a:pt x="26" y="53"/>
                    </a:lnTo>
                    <a:lnTo>
                      <a:pt x="25" y="59"/>
                    </a:lnTo>
                    <a:lnTo>
                      <a:pt x="21" y="64"/>
                    </a:lnTo>
                    <a:lnTo>
                      <a:pt x="17" y="72"/>
                    </a:lnTo>
                    <a:lnTo>
                      <a:pt x="15" y="77"/>
                    </a:lnTo>
                    <a:lnTo>
                      <a:pt x="12" y="80"/>
                    </a:lnTo>
                    <a:lnTo>
                      <a:pt x="11" y="85"/>
                    </a:lnTo>
                    <a:lnTo>
                      <a:pt x="8" y="88"/>
                    </a:lnTo>
                    <a:lnTo>
                      <a:pt x="8" y="90"/>
                    </a:lnTo>
                    <a:lnTo>
                      <a:pt x="32" y="9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14" name="Freeform 766"/>
              <p:cNvSpPr>
                <a:spLocks noEditPoints="1"/>
              </p:cNvSpPr>
              <p:nvPr/>
            </p:nvSpPr>
            <p:spPr bwMode="auto">
              <a:xfrm>
                <a:off x="4770" y="3965"/>
                <a:ext cx="31" cy="106"/>
              </a:xfrm>
              <a:custGeom>
                <a:avLst/>
                <a:gdLst>
                  <a:gd name="T0" fmla="*/ 0 w 31"/>
                  <a:gd name="T1" fmla="*/ 53 h 106"/>
                  <a:gd name="T2" fmla="*/ 0 w 31"/>
                  <a:gd name="T3" fmla="*/ 40 h 106"/>
                  <a:gd name="T4" fmla="*/ 0 w 31"/>
                  <a:gd name="T5" fmla="*/ 32 h 106"/>
                  <a:gd name="T6" fmla="*/ 1 w 31"/>
                  <a:gd name="T7" fmla="*/ 21 h 106"/>
                  <a:gd name="T8" fmla="*/ 4 w 31"/>
                  <a:gd name="T9" fmla="*/ 14 h 106"/>
                  <a:gd name="T10" fmla="*/ 6 w 31"/>
                  <a:gd name="T11" fmla="*/ 6 h 106"/>
                  <a:gd name="T12" fmla="*/ 11 w 31"/>
                  <a:gd name="T13" fmla="*/ 0 h 106"/>
                  <a:gd name="T14" fmla="*/ 16 w 31"/>
                  <a:gd name="T15" fmla="*/ 0 h 106"/>
                  <a:gd name="T16" fmla="*/ 20 w 31"/>
                  <a:gd name="T17" fmla="*/ 0 h 106"/>
                  <a:gd name="T18" fmla="*/ 22 w 31"/>
                  <a:gd name="T19" fmla="*/ 3 h 106"/>
                  <a:gd name="T20" fmla="*/ 25 w 31"/>
                  <a:gd name="T21" fmla="*/ 8 h 106"/>
                  <a:gd name="T22" fmla="*/ 27 w 31"/>
                  <a:gd name="T23" fmla="*/ 14 h 106"/>
                  <a:gd name="T24" fmla="*/ 28 w 31"/>
                  <a:gd name="T25" fmla="*/ 19 h 106"/>
                  <a:gd name="T26" fmla="*/ 31 w 31"/>
                  <a:gd name="T27" fmla="*/ 27 h 106"/>
                  <a:gd name="T28" fmla="*/ 31 w 31"/>
                  <a:gd name="T29" fmla="*/ 40 h 106"/>
                  <a:gd name="T30" fmla="*/ 31 w 31"/>
                  <a:gd name="T31" fmla="*/ 53 h 106"/>
                  <a:gd name="T32" fmla="*/ 31 w 31"/>
                  <a:gd name="T33" fmla="*/ 69 h 106"/>
                  <a:gd name="T34" fmla="*/ 30 w 31"/>
                  <a:gd name="T35" fmla="*/ 82 h 106"/>
                  <a:gd name="T36" fmla="*/ 27 w 31"/>
                  <a:gd name="T37" fmla="*/ 93 h 106"/>
                  <a:gd name="T38" fmla="*/ 25 w 31"/>
                  <a:gd name="T39" fmla="*/ 101 h 106"/>
                  <a:gd name="T40" fmla="*/ 20 w 31"/>
                  <a:gd name="T41" fmla="*/ 104 h 106"/>
                  <a:gd name="T42" fmla="*/ 16 w 31"/>
                  <a:gd name="T43" fmla="*/ 106 h 106"/>
                  <a:gd name="T44" fmla="*/ 11 w 31"/>
                  <a:gd name="T45" fmla="*/ 104 h 106"/>
                  <a:gd name="T46" fmla="*/ 7 w 31"/>
                  <a:gd name="T47" fmla="*/ 101 h 106"/>
                  <a:gd name="T48" fmla="*/ 5 w 31"/>
                  <a:gd name="T49" fmla="*/ 96 h 106"/>
                  <a:gd name="T50" fmla="*/ 1 w 31"/>
                  <a:gd name="T51" fmla="*/ 77 h 106"/>
                  <a:gd name="T52" fmla="*/ 0 w 31"/>
                  <a:gd name="T53" fmla="*/ 53 h 106"/>
                  <a:gd name="T54" fmla="*/ 6 w 31"/>
                  <a:gd name="T55" fmla="*/ 53 h 106"/>
                  <a:gd name="T56" fmla="*/ 6 w 31"/>
                  <a:gd name="T57" fmla="*/ 66 h 106"/>
                  <a:gd name="T58" fmla="*/ 7 w 31"/>
                  <a:gd name="T59" fmla="*/ 80 h 106"/>
                  <a:gd name="T60" fmla="*/ 9 w 31"/>
                  <a:gd name="T61" fmla="*/ 85 h 106"/>
                  <a:gd name="T62" fmla="*/ 11 w 31"/>
                  <a:gd name="T63" fmla="*/ 90 h 106"/>
                  <a:gd name="T64" fmla="*/ 16 w 31"/>
                  <a:gd name="T65" fmla="*/ 93 h 106"/>
                  <a:gd name="T66" fmla="*/ 20 w 31"/>
                  <a:gd name="T67" fmla="*/ 90 h 106"/>
                  <a:gd name="T68" fmla="*/ 22 w 31"/>
                  <a:gd name="T69" fmla="*/ 85 h 106"/>
                  <a:gd name="T70" fmla="*/ 23 w 31"/>
                  <a:gd name="T71" fmla="*/ 80 h 106"/>
                  <a:gd name="T72" fmla="*/ 25 w 31"/>
                  <a:gd name="T73" fmla="*/ 66 h 106"/>
                  <a:gd name="T74" fmla="*/ 25 w 31"/>
                  <a:gd name="T75" fmla="*/ 53 h 106"/>
                  <a:gd name="T76" fmla="*/ 25 w 31"/>
                  <a:gd name="T77" fmla="*/ 37 h 106"/>
                  <a:gd name="T78" fmla="*/ 23 w 31"/>
                  <a:gd name="T79" fmla="*/ 27 h 106"/>
                  <a:gd name="T80" fmla="*/ 22 w 31"/>
                  <a:gd name="T81" fmla="*/ 19 h 106"/>
                  <a:gd name="T82" fmla="*/ 21 w 31"/>
                  <a:gd name="T83" fmla="*/ 16 h 106"/>
                  <a:gd name="T84" fmla="*/ 18 w 31"/>
                  <a:gd name="T85" fmla="*/ 14 h 106"/>
                  <a:gd name="T86" fmla="*/ 15 w 31"/>
                  <a:gd name="T87" fmla="*/ 11 h 106"/>
                  <a:gd name="T88" fmla="*/ 11 w 31"/>
                  <a:gd name="T89" fmla="*/ 14 h 106"/>
                  <a:gd name="T90" fmla="*/ 9 w 31"/>
                  <a:gd name="T91" fmla="*/ 19 h 106"/>
                  <a:gd name="T92" fmla="*/ 7 w 31"/>
                  <a:gd name="T93" fmla="*/ 27 h 106"/>
                  <a:gd name="T94" fmla="*/ 6 w 31"/>
                  <a:gd name="T95" fmla="*/ 37 h 106"/>
                  <a:gd name="T96" fmla="*/ 6 w 31"/>
                  <a:gd name="T97" fmla="*/ 5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" h="106">
                    <a:moveTo>
                      <a:pt x="0" y="53"/>
                    </a:moveTo>
                    <a:lnTo>
                      <a:pt x="0" y="40"/>
                    </a:lnTo>
                    <a:lnTo>
                      <a:pt x="0" y="32"/>
                    </a:lnTo>
                    <a:lnTo>
                      <a:pt x="1" y="21"/>
                    </a:lnTo>
                    <a:lnTo>
                      <a:pt x="4" y="14"/>
                    </a:lnTo>
                    <a:lnTo>
                      <a:pt x="6" y="6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3"/>
                    </a:lnTo>
                    <a:lnTo>
                      <a:pt x="25" y="8"/>
                    </a:lnTo>
                    <a:lnTo>
                      <a:pt x="27" y="14"/>
                    </a:lnTo>
                    <a:lnTo>
                      <a:pt x="28" y="19"/>
                    </a:lnTo>
                    <a:lnTo>
                      <a:pt x="31" y="27"/>
                    </a:lnTo>
                    <a:lnTo>
                      <a:pt x="31" y="40"/>
                    </a:lnTo>
                    <a:lnTo>
                      <a:pt x="31" y="53"/>
                    </a:lnTo>
                    <a:lnTo>
                      <a:pt x="31" y="69"/>
                    </a:lnTo>
                    <a:lnTo>
                      <a:pt x="30" y="82"/>
                    </a:lnTo>
                    <a:lnTo>
                      <a:pt x="27" y="93"/>
                    </a:lnTo>
                    <a:lnTo>
                      <a:pt x="25" y="101"/>
                    </a:lnTo>
                    <a:lnTo>
                      <a:pt x="20" y="104"/>
                    </a:lnTo>
                    <a:lnTo>
                      <a:pt x="16" y="106"/>
                    </a:lnTo>
                    <a:lnTo>
                      <a:pt x="11" y="104"/>
                    </a:lnTo>
                    <a:lnTo>
                      <a:pt x="7" y="101"/>
                    </a:lnTo>
                    <a:lnTo>
                      <a:pt x="5" y="96"/>
                    </a:lnTo>
                    <a:lnTo>
                      <a:pt x="1" y="77"/>
                    </a:lnTo>
                    <a:lnTo>
                      <a:pt x="0" y="53"/>
                    </a:lnTo>
                    <a:close/>
                    <a:moveTo>
                      <a:pt x="6" y="53"/>
                    </a:moveTo>
                    <a:lnTo>
                      <a:pt x="6" y="66"/>
                    </a:lnTo>
                    <a:lnTo>
                      <a:pt x="7" y="80"/>
                    </a:lnTo>
                    <a:lnTo>
                      <a:pt x="9" y="85"/>
                    </a:lnTo>
                    <a:lnTo>
                      <a:pt x="11" y="90"/>
                    </a:lnTo>
                    <a:lnTo>
                      <a:pt x="16" y="93"/>
                    </a:lnTo>
                    <a:lnTo>
                      <a:pt x="20" y="90"/>
                    </a:lnTo>
                    <a:lnTo>
                      <a:pt x="22" y="85"/>
                    </a:lnTo>
                    <a:lnTo>
                      <a:pt x="23" y="80"/>
                    </a:lnTo>
                    <a:lnTo>
                      <a:pt x="25" y="66"/>
                    </a:lnTo>
                    <a:lnTo>
                      <a:pt x="25" y="53"/>
                    </a:lnTo>
                    <a:lnTo>
                      <a:pt x="25" y="37"/>
                    </a:lnTo>
                    <a:lnTo>
                      <a:pt x="23" y="27"/>
                    </a:lnTo>
                    <a:lnTo>
                      <a:pt x="22" y="19"/>
                    </a:lnTo>
                    <a:lnTo>
                      <a:pt x="21" y="16"/>
                    </a:lnTo>
                    <a:lnTo>
                      <a:pt x="18" y="14"/>
                    </a:lnTo>
                    <a:lnTo>
                      <a:pt x="15" y="11"/>
                    </a:lnTo>
                    <a:lnTo>
                      <a:pt x="11" y="14"/>
                    </a:lnTo>
                    <a:lnTo>
                      <a:pt x="9" y="19"/>
                    </a:lnTo>
                    <a:lnTo>
                      <a:pt x="7" y="27"/>
                    </a:lnTo>
                    <a:lnTo>
                      <a:pt x="6" y="37"/>
                    </a:lnTo>
                    <a:lnTo>
                      <a:pt x="6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15" name="Rectangle 767"/>
              <p:cNvSpPr>
                <a:spLocks noChangeArrowheads="1"/>
              </p:cNvSpPr>
              <p:nvPr/>
            </p:nvSpPr>
            <p:spPr bwMode="auto">
              <a:xfrm>
                <a:off x="4811" y="4055"/>
                <a:ext cx="6" cy="14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16" name="Freeform 768"/>
              <p:cNvSpPr>
                <a:spLocks noEditPoints="1"/>
              </p:cNvSpPr>
              <p:nvPr/>
            </p:nvSpPr>
            <p:spPr bwMode="auto">
              <a:xfrm>
                <a:off x="4825" y="3965"/>
                <a:ext cx="33" cy="104"/>
              </a:xfrm>
              <a:custGeom>
                <a:avLst/>
                <a:gdLst>
                  <a:gd name="T0" fmla="*/ 21 w 33"/>
                  <a:gd name="T1" fmla="*/ 104 h 104"/>
                  <a:gd name="T2" fmla="*/ 21 w 33"/>
                  <a:gd name="T3" fmla="*/ 80 h 104"/>
                  <a:gd name="T4" fmla="*/ 0 w 33"/>
                  <a:gd name="T5" fmla="*/ 80 h 104"/>
                  <a:gd name="T6" fmla="*/ 0 w 33"/>
                  <a:gd name="T7" fmla="*/ 66 h 104"/>
                  <a:gd name="T8" fmla="*/ 23 w 33"/>
                  <a:gd name="T9" fmla="*/ 0 h 104"/>
                  <a:gd name="T10" fmla="*/ 28 w 33"/>
                  <a:gd name="T11" fmla="*/ 0 h 104"/>
                  <a:gd name="T12" fmla="*/ 28 w 33"/>
                  <a:gd name="T13" fmla="*/ 66 h 104"/>
                  <a:gd name="T14" fmla="*/ 33 w 33"/>
                  <a:gd name="T15" fmla="*/ 66 h 104"/>
                  <a:gd name="T16" fmla="*/ 33 w 33"/>
                  <a:gd name="T17" fmla="*/ 80 h 104"/>
                  <a:gd name="T18" fmla="*/ 28 w 33"/>
                  <a:gd name="T19" fmla="*/ 80 h 104"/>
                  <a:gd name="T20" fmla="*/ 28 w 33"/>
                  <a:gd name="T21" fmla="*/ 104 h 104"/>
                  <a:gd name="T22" fmla="*/ 21 w 33"/>
                  <a:gd name="T23" fmla="*/ 104 h 104"/>
                  <a:gd name="T24" fmla="*/ 21 w 33"/>
                  <a:gd name="T25" fmla="*/ 66 h 104"/>
                  <a:gd name="T26" fmla="*/ 21 w 33"/>
                  <a:gd name="T27" fmla="*/ 27 h 104"/>
                  <a:gd name="T28" fmla="*/ 7 w 33"/>
                  <a:gd name="T29" fmla="*/ 66 h 104"/>
                  <a:gd name="T30" fmla="*/ 21 w 33"/>
                  <a:gd name="T31" fmla="*/ 6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104">
                    <a:moveTo>
                      <a:pt x="21" y="104"/>
                    </a:moveTo>
                    <a:lnTo>
                      <a:pt x="21" y="80"/>
                    </a:lnTo>
                    <a:lnTo>
                      <a:pt x="0" y="80"/>
                    </a:lnTo>
                    <a:lnTo>
                      <a:pt x="0" y="66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28" y="66"/>
                    </a:lnTo>
                    <a:lnTo>
                      <a:pt x="33" y="66"/>
                    </a:lnTo>
                    <a:lnTo>
                      <a:pt x="33" y="80"/>
                    </a:lnTo>
                    <a:lnTo>
                      <a:pt x="28" y="80"/>
                    </a:lnTo>
                    <a:lnTo>
                      <a:pt x="28" y="104"/>
                    </a:lnTo>
                    <a:lnTo>
                      <a:pt x="21" y="104"/>
                    </a:lnTo>
                    <a:close/>
                    <a:moveTo>
                      <a:pt x="21" y="66"/>
                    </a:moveTo>
                    <a:lnTo>
                      <a:pt x="21" y="27"/>
                    </a:lnTo>
                    <a:lnTo>
                      <a:pt x="7" y="66"/>
                    </a:lnTo>
                    <a:lnTo>
                      <a:pt x="21" y="6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17" name="Freeform 769"/>
              <p:cNvSpPr>
                <a:spLocks noEditPoints="1"/>
              </p:cNvSpPr>
              <p:nvPr/>
            </p:nvSpPr>
            <p:spPr bwMode="auto">
              <a:xfrm>
                <a:off x="4996" y="3965"/>
                <a:ext cx="31" cy="106"/>
              </a:xfrm>
              <a:custGeom>
                <a:avLst/>
                <a:gdLst>
                  <a:gd name="T0" fmla="*/ 0 w 31"/>
                  <a:gd name="T1" fmla="*/ 53 h 106"/>
                  <a:gd name="T2" fmla="*/ 0 w 31"/>
                  <a:gd name="T3" fmla="*/ 40 h 106"/>
                  <a:gd name="T4" fmla="*/ 0 w 31"/>
                  <a:gd name="T5" fmla="*/ 32 h 106"/>
                  <a:gd name="T6" fmla="*/ 1 w 31"/>
                  <a:gd name="T7" fmla="*/ 21 h 106"/>
                  <a:gd name="T8" fmla="*/ 4 w 31"/>
                  <a:gd name="T9" fmla="*/ 14 h 106"/>
                  <a:gd name="T10" fmla="*/ 6 w 31"/>
                  <a:gd name="T11" fmla="*/ 6 h 106"/>
                  <a:gd name="T12" fmla="*/ 11 w 31"/>
                  <a:gd name="T13" fmla="*/ 0 h 106"/>
                  <a:gd name="T14" fmla="*/ 16 w 31"/>
                  <a:gd name="T15" fmla="*/ 0 h 106"/>
                  <a:gd name="T16" fmla="*/ 20 w 31"/>
                  <a:gd name="T17" fmla="*/ 0 h 106"/>
                  <a:gd name="T18" fmla="*/ 22 w 31"/>
                  <a:gd name="T19" fmla="*/ 3 h 106"/>
                  <a:gd name="T20" fmla="*/ 25 w 31"/>
                  <a:gd name="T21" fmla="*/ 8 h 106"/>
                  <a:gd name="T22" fmla="*/ 27 w 31"/>
                  <a:gd name="T23" fmla="*/ 14 h 106"/>
                  <a:gd name="T24" fmla="*/ 28 w 31"/>
                  <a:gd name="T25" fmla="*/ 19 h 106"/>
                  <a:gd name="T26" fmla="*/ 31 w 31"/>
                  <a:gd name="T27" fmla="*/ 27 h 106"/>
                  <a:gd name="T28" fmla="*/ 31 w 31"/>
                  <a:gd name="T29" fmla="*/ 40 h 106"/>
                  <a:gd name="T30" fmla="*/ 31 w 31"/>
                  <a:gd name="T31" fmla="*/ 53 h 106"/>
                  <a:gd name="T32" fmla="*/ 31 w 31"/>
                  <a:gd name="T33" fmla="*/ 69 h 106"/>
                  <a:gd name="T34" fmla="*/ 30 w 31"/>
                  <a:gd name="T35" fmla="*/ 82 h 106"/>
                  <a:gd name="T36" fmla="*/ 27 w 31"/>
                  <a:gd name="T37" fmla="*/ 93 h 106"/>
                  <a:gd name="T38" fmla="*/ 25 w 31"/>
                  <a:gd name="T39" fmla="*/ 101 h 106"/>
                  <a:gd name="T40" fmla="*/ 20 w 31"/>
                  <a:gd name="T41" fmla="*/ 104 h 106"/>
                  <a:gd name="T42" fmla="*/ 16 w 31"/>
                  <a:gd name="T43" fmla="*/ 106 h 106"/>
                  <a:gd name="T44" fmla="*/ 11 w 31"/>
                  <a:gd name="T45" fmla="*/ 104 h 106"/>
                  <a:gd name="T46" fmla="*/ 7 w 31"/>
                  <a:gd name="T47" fmla="*/ 101 h 106"/>
                  <a:gd name="T48" fmla="*/ 5 w 31"/>
                  <a:gd name="T49" fmla="*/ 96 h 106"/>
                  <a:gd name="T50" fmla="*/ 1 w 31"/>
                  <a:gd name="T51" fmla="*/ 77 h 106"/>
                  <a:gd name="T52" fmla="*/ 0 w 31"/>
                  <a:gd name="T53" fmla="*/ 53 h 106"/>
                  <a:gd name="T54" fmla="*/ 6 w 31"/>
                  <a:gd name="T55" fmla="*/ 53 h 106"/>
                  <a:gd name="T56" fmla="*/ 6 w 31"/>
                  <a:gd name="T57" fmla="*/ 66 h 106"/>
                  <a:gd name="T58" fmla="*/ 7 w 31"/>
                  <a:gd name="T59" fmla="*/ 80 h 106"/>
                  <a:gd name="T60" fmla="*/ 9 w 31"/>
                  <a:gd name="T61" fmla="*/ 85 h 106"/>
                  <a:gd name="T62" fmla="*/ 11 w 31"/>
                  <a:gd name="T63" fmla="*/ 90 h 106"/>
                  <a:gd name="T64" fmla="*/ 16 w 31"/>
                  <a:gd name="T65" fmla="*/ 93 h 106"/>
                  <a:gd name="T66" fmla="*/ 20 w 31"/>
                  <a:gd name="T67" fmla="*/ 90 h 106"/>
                  <a:gd name="T68" fmla="*/ 22 w 31"/>
                  <a:gd name="T69" fmla="*/ 85 h 106"/>
                  <a:gd name="T70" fmla="*/ 23 w 31"/>
                  <a:gd name="T71" fmla="*/ 80 h 106"/>
                  <a:gd name="T72" fmla="*/ 25 w 31"/>
                  <a:gd name="T73" fmla="*/ 66 h 106"/>
                  <a:gd name="T74" fmla="*/ 25 w 31"/>
                  <a:gd name="T75" fmla="*/ 53 h 106"/>
                  <a:gd name="T76" fmla="*/ 25 w 31"/>
                  <a:gd name="T77" fmla="*/ 37 h 106"/>
                  <a:gd name="T78" fmla="*/ 23 w 31"/>
                  <a:gd name="T79" fmla="*/ 27 h 106"/>
                  <a:gd name="T80" fmla="*/ 22 w 31"/>
                  <a:gd name="T81" fmla="*/ 19 h 106"/>
                  <a:gd name="T82" fmla="*/ 21 w 31"/>
                  <a:gd name="T83" fmla="*/ 16 h 106"/>
                  <a:gd name="T84" fmla="*/ 19 w 31"/>
                  <a:gd name="T85" fmla="*/ 14 h 106"/>
                  <a:gd name="T86" fmla="*/ 15 w 31"/>
                  <a:gd name="T87" fmla="*/ 11 h 106"/>
                  <a:gd name="T88" fmla="*/ 11 w 31"/>
                  <a:gd name="T89" fmla="*/ 14 h 106"/>
                  <a:gd name="T90" fmla="*/ 9 w 31"/>
                  <a:gd name="T91" fmla="*/ 19 h 106"/>
                  <a:gd name="T92" fmla="*/ 7 w 31"/>
                  <a:gd name="T93" fmla="*/ 27 h 106"/>
                  <a:gd name="T94" fmla="*/ 6 w 31"/>
                  <a:gd name="T95" fmla="*/ 37 h 106"/>
                  <a:gd name="T96" fmla="*/ 6 w 31"/>
                  <a:gd name="T97" fmla="*/ 5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" h="106">
                    <a:moveTo>
                      <a:pt x="0" y="53"/>
                    </a:moveTo>
                    <a:lnTo>
                      <a:pt x="0" y="40"/>
                    </a:lnTo>
                    <a:lnTo>
                      <a:pt x="0" y="32"/>
                    </a:lnTo>
                    <a:lnTo>
                      <a:pt x="1" y="21"/>
                    </a:lnTo>
                    <a:lnTo>
                      <a:pt x="4" y="14"/>
                    </a:lnTo>
                    <a:lnTo>
                      <a:pt x="6" y="6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3"/>
                    </a:lnTo>
                    <a:lnTo>
                      <a:pt x="25" y="8"/>
                    </a:lnTo>
                    <a:lnTo>
                      <a:pt x="27" y="14"/>
                    </a:lnTo>
                    <a:lnTo>
                      <a:pt x="28" y="19"/>
                    </a:lnTo>
                    <a:lnTo>
                      <a:pt x="31" y="27"/>
                    </a:lnTo>
                    <a:lnTo>
                      <a:pt x="31" y="40"/>
                    </a:lnTo>
                    <a:lnTo>
                      <a:pt x="31" y="53"/>
                    </a:lnTo>
                    <a:lnTo>
                      <a:pt x="31" y="69"/>
                    </a:lnTo>
                    <a:lnTo>
                      <a:pt x="30" y="82"/>
                    </a:lnTo>
                    <a:lnTo>
                      <a:pt x="27" y="93"/>
                    </a:lnTo>
                    <a:lnTo>
                      <a:pt x="25" y="101"/>
                    </a:lnTo>
                    <a:lnTo>
                      <a:pt x="20" y="104"/>
                    </a:lnTo>
                    <a:lnTo>
                      <a:pt x="16" y="106"/>
                    </a:lnTo>
                    <a:lnTo>
                      <a:pt x="11" y="104"/>
                    </a:lnTo>
                    <a:lnTo>
                      <a:pt x="7" y="101"/>
                    </a:lnTo>
                    <a:lnTo>
                      <a:pt x="5" y="96"/>
                    </a:lnTo>
                    <a:lnTo>
                      <a:pt x="1" y="77"/>
                    </a:lnTo>
                    <a:lnTo>
                      <a:pt x="0" y="53"/>
                    </a:lnTo>
                    <a:close/>
                    <a:moveTo>
                      <a:pt x="6" y="53"/>
                    </a:moveTo>
                    <a:lnTo>
                      <a:pt x="6" y="66"/>
                    </a:lnTo>
                    <a:lnTo>
                      <a:pt x="7" y="80"/>
                    </a:lnTo>
                    <a:lnTo>
                      <a:pt x="9" y="85"/>
                    </a:lnTo>
                    <a:lnTo>
                      <a:pt x="11" y="90"/>
                    </a:lnTo>
                    <a:lnTo>
                      <a:pt x="16" y="93"/>
                    </a:lnTo>
                    <a:lnTo>
                      <a:pt x="20" y="90"/>
                    </a:lnTo>
                    <a:lnTo>
                      <a:pt x="22" y="85"/>
                    </a:lnTo>
                    <a:lnTo>
                      <a:pt x="23" y="80"/>
                    </a:lnTo>
                    <a:lnTo>
                      <a:pt x="25" y="66"/>
                    </a:lnTo>
                    <a:lnTo>
                      <a:pt x="25" y="53"/>
                    </a:lnTo>
                    <a:lnTo>
                      <a:pt x="25" y="37"/>
                    </a:lnTo>
                    <a:lnTo>
                      <a:pt x="23" y="27"/>
                    </a:lnTo>
                    <a:lnTo>
                      <a:pt x="22" y="19"/>
                    </a:lnTo>
                    <a:lnTo>
                      <a:pt x="21" y="16"/>
                    </a:lnTo>
                    <a:lnTo>
                      <a:pt x="19" y="14"/>
                    </a:lnTo>
                    <a:lnTo>
                      <a:pt x="15" y="11"/>
                    </a:lnTo>
                    <a:lnTo>
                      <a:pt x="11" y="14"/>
                    </a:lnTo>
                    <a:lnTo>
                      <a:pt x="9" y="19"/>
                    </a:lnTo>
                    <a:lnTo>
                      <a:pt x="7" y="27"/>
                    </a:lnTo>
                    <a:lnTo>
                      <a:pt x="6" y="37"/>
                    </a:lnTo>
                    <a:lnTo>
                      <a:pt x="6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18" name="Rectangle 770"/>
              <p:cNvSpPr>
                <a:spLocks noChangeArrowheads="1"/>
              </p:cNvSpPr>
              <p:nvPr/>
            </p:nvSpPr>
            <p:spPr bwMode="auto">
              <a:xfrm>
                <a:off x="5037" y="4055"/>
                <a:ext cx="6" cy="14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19" name="Freeform 771"/>
              <p:cNvSpPr>
                <a:spLocks noEditPoints="1"/>
              </p:cNvSpPr>
              <p:nvPr/>
            </p:nvSpPr>
            <p:spPr bwMode="auto">
              <a:xfrm>
                <a:off x="5052" y="3965"/>
                <a:ext cx="32" cy="106"/>
              </a:xfrm>
              <a:custGeom>
                <a:avLst/>
                <a:gdLst>
                  <a:gd name="T0" fmla="*/ 26 w 32"/>
                  <a:gd name="T1" fmla="*/ 29 h 106"/>
                  <a:gd name="T2" fmla="*/ 23 w 32"/>
                  <a:gd name="T3" fmla="*/ 16 h 106"/>
                  <a:gd name="T4" fmla="*/ 17 w 32"/>
                  <a:gd name="T5" fmla="*/ 11 h 106"/>
                  <a:gd name="T6" fmla="*/ 12 w 32"/>
                  <a:gd name="T7" fmla="*/ 14 h 106"/>
                  <a:gd name="T8" fmla="*/ 7 w 32"/>
                  <a:gd name="T9" fmla="*/ 27 h 106"/>
                  <a:gd name="T10" fmla="*/ 6 w 32"/>
                  <a:gd name="T11" fmla="*/ 40 h 106"/>
                  <a:gd name="T12" fmla="*/ 8 w 32"/>
                  <a:gd name="T13" fmla="*/ 43 h 106"/>
                  <a:gd name="T14" fmla="*/ 15 w 32"/>
                  <a:gd name="T15" fmla="*/ 37 h 106"/>
                  <a:gd name="T16" fmla="*/ 22 w 32"/>
                  <a:gd name="T17" fmla="*/ 37 h 106"/>
                  <a:gd name="T18" fmla="*/ 28 w 32"/>
                  <a:gd name="T19" fmla="*/ 45 h 106"/>
                  <a:gd name="T20" fmla="*/ 32 w 32"/>
                  <a:gd name="T21" fmla="*/ 61 h 106"/>
                  <a:gd name="T22" fmla="*/ 32 w 32"/>
                  <a:gd name="T23" fmla="*/ 80 h 106"/>
                  <a:gd name="T24" fmla="*/ 28 w 32"/>
                  <a:gd name="T25" fmla="*/ 96 h 106"/>
                  <a:gd name="T26" fmla="*/ 21 w 32"/>
                  <a:gd name="T27" fmla="*/ 104 h 106"/>
                  <a:gd name="T28" fmla="*/ 12 w 32"/>
                  <a:gd name="T29" fmla="*/ 104 h 106"/>
                  <a:gd name="T30" fmla="*/ 5 w 32"/>
                  <a:gd name="T31" fmla="*/ 93 h 106"/>
                  <a:gd name="T32" fmla="*/ 1 w 32"/>
                  <a:gd name="T33" fmla="*/ 77 h 106"/>
                  <a:gd name="T34" fmla="*/ 0 w 32"/>
                  <a:gd name="T35" fmla="*/ 56 h 106"/>
                  <a:gd name="T36" fmla="*/ 5 w 32"/>
                  <a:gd name="T37" fmla="*/ 11 h 106"/>
                  <a:gd name="T38" fmla="*/ 12 w 32"/>
                  <a:gd name="T39" fmla="*/ 0 h 106"/>
                  <a:gd name="T40" fmla="*/ 21 w 32"/>
                  <a:gd name="T41" fmla="*/ 0 h 106"/>
                  <a:gd name="T42" fmla="*/ 27 w 32"/>
                  <a:gd name="T43" fmla="*/ 6 h 106"/>
                  <a:gd name="T44" fmla="*/ 31 w 32"/>
                  <a:gd name="T45" fmla="*/ 19 h 106"/>
                  <a:gd name="T46" fmla="*/ 6 w 32"/>
                  <a:gd name="T47" fmla="*/ 69 h 106"/>
                  <a:gd name="T48" fmla="*/ 7 w 32"/>
                  <a:gd name="T49" fmla="*/ 82 h 106"/>
                  <a:gd name="T50" fmla="*/ 11 w 32"/>
                  <a:gd name="T51" fmla="*/ 90 h 106"/>
                  <a:gd name="T52" fmla="*/ 16 w 32"/>
                  <a:gd name="T53" fmla="*/ 93 h 106"/>
                  <a:gd name="T54" fmla="*/ 23 w 32"/>
                  <a:gd name="T55" fmla="*/ 88 h 106"/>
                  <a:gd name="T56" fmla="*/ 26 w 32"/>
                  <a:gd name="T57" fmla="*/ 69 h 106"/>
                  <a:gd name="T58" fmla="*/ 23 w 32"/>
                  <a:gd name="T59" fmla="*/ 53 h 106"/>
                  <a:gd name="T60" fmla="*/ 16 w 32"/>
                  <a:gd name="T61" fmla="*/ 48 h 106"/>
                  <a:gd name="T62" fmla="*/ 8 w 32"/>
                  <a:gd name="T63" fmla="*/ 53 h 106"/>
                  <a:gd name="T64" fmla="*/ 6 w 32"/>
                  <a:gd name="T65" fmla="*/ 6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106">
                    <a:moveTo>
                      <a:pt x="32" y="27"/>
                    </a:moveTo>
                    <a:lnTo>
                      <a:pt x="26" y="29"/>
                    </a:lnTo>
                    <a:lnTo>
                      <a:pt x="25" y="21"/>
                    </a:lnTo>
                    <a:lnTo>
                      <a:pt x="23" y="16"/>
                    </a:lnTo>
                    <a:lnTo>
                      <a:pt x="21" y="14"/>
                    </a:lnTo>
                    <a:lnTo>
                      <a:pt x="17" y="11"/>
                    </a:lnTo>
                    <a:lnTo>
                      <a:pt x="15" y="14"/>
                    </a:lnTo>
                    <a:lnTo>
                      <a:pt x="12" y="14"/>
                    </a:lnTo>
                    <a:lnTo>
                      <a:pt x="10" y="19"/>
                    </a:lnTo>
                    <a:lnTo>
                      <a:pt x="7" y="27"/>
                    </a:lnTo>
                    <a:lnTo>
                      <a:pt x="7" y="32"/>
                    </a:lnTo>
                    <a:lnTo>
                      <a:pt x="6" y="40"/>
                    </a:lnTo>
                    <a:lnTo>
                      <a:pt x="6" y="51"/>
                    </a:lnTo>
                    <a:lnTo>
                      <a:pt x="8" y="43"/>
                    </a:lnTo>
                    <a:lnTo>
                      <a:pt x="11" y="40"/>
                    </a:lnTo>
                    <a:lnTo>
                      <a:pt x="15" y="37"/>
                    </a:lnTo>
                    <a:lnTo>
                      <a:pt x="18" y="35"/>
                    </a:lnTo>
                    <a:lnTo>
                      <a:pt x="22" y="37"/>
                    </a:lnTo>
                    <a:lnTo>
                      <a:pt x="25" y="40"/>
                    </a:lnTo>
                    <a:lnTo>
                      <a:pt x="28" y="45"/>
                    </a:lnTo>
                    <a:lnTo>
                      <a:pt x="31" y="53"/>
                    </a:lnTo>
                    <a:lnTo>
                      <a:pt x="32" y="61"/>
                    </a:lnTo>
                    <a:lnTo>
                      <a:pt x="32" y="69"/>
                    </a:lnTo>
                    <a:lnTo>
                      <a:pt x="32" y="80"/>
                    </a:lnTo>
                    <a:lnTo>
                      <a:pt x="31" y="88"/>
                    </a:lnTo>
                    <a:lnTo>
                      <a:pt x="28" y="96"/>
                    </a:lnTo>
                    <a:lnTo>
                      <a:pt x="25" y="101"/>
                    </a:lnTo>
                    <a:lnTo>
                      <a:pt x="21" y="104"/>
                    </a:lnTo>
                    <a:lnTo>
                      <a:pt x="17" y="106"/>
                    </a:lnTo>
                    <a:lnTo>
                      <a:pt x="12" y="104"/>
                    </a:lnTo>
                    <a:lnTo>
                      <a:pt x="8" y="101"/>
                    </a:lnTo>
                    <a:lnTo>
                      <a:pt x="5" y="93"/>
                    </a:lnTo>
                    <a:lnTo>
                      <a:pt x="2" y="88"/>
                    </a:lnTo>
                    <a:lnTo>
                      <a:pt x="1" y="77"/>
                    </a:lnTo>
                    <a:lnTo>
                      <a:pt x="0" y="66"/>
                    </a:lnTo>
                    <a:lnTo>
                      <a:pt x="0" y="56"/>
                    </a:lnTo>
                    <a:lnTo>
                      <a:pt x="1" y="29"/>
                    </a:lnTo>
                    <a:lnTo>
                      <a:pt x="5" y="11"/>
                    </a:lnTo>
                    <a:lnTo>
                      <a:pt x="8" y="6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7" y="6"/>
                    </a:lnTo>
                    <a:lnTo>
                      <a:pt x="30" y="11"/>
                    </a:lnTo>
                    <a:lnTo>
                      <a:pt x="31" y="19"/>
                    </a:lnTo>
                    <a:lnTo>
                      <a:pt x="32" y="27"/>
                    </a:lnTo>
                    <a:close/>
                    <a:moveTo>
                      <a:pt x="6" y="69"/>
                    </a:moveTo>
                    <a:lnTo>
                      <a:pt x="6" y="77"/>
                    </a:lnTo>
                    <a:lnTo>
                      <a:pt x="7" y="82"/>
                    </a:lnTo>
                    <a:lnTo>
                      <a:pt x="8" y="88"/>
                    </a:lnTo>
                    <a:lnTo>
                      <a:pt x="11" y="90"/>
                    </a:lnTo>
                    <a:lnTo>
                      <a:pt x="13" y="93"/>
                    </a:lnTo>
                    <a:lnTo>
                      <a:pt x="16" y="93"/>
                    </a:lnTo>
                    <a:lnTo>
                      <a:pt x="20" y="93"/>
                    </a:lnTo>
                    <a:lnTo>
                      <a:pt x="23" y="88"/>
                    </a:lnTo>
                    <a:lnTo>
                      <a:pt x="26" y="80"/>
                    </a:lnTo>
                    <a:lnTo>
                      <a:pt x="26" y="69"/>
                    </a:lnTo>
                    <a:lnTo>
                      <a:pt x="26" y="61"/>
                    </a:lnTo>
                    <a:lnTo>
                      <a:pt x="23" y="53"/>
                    </a:lnTo>
                    <a:lnTo>
                      <a:pt x="20" y="51"/>
                    </a:lnTo>
                    <a:lnTo>
                      <a:pt x="16" y="48"/>
                    </a:lnTo>
                    <a:lnTo>
                      <a:pt x="12" y="51"/>
                    </a:lnTo>
                    <a:lnTo>
                      <a:pt x="8" y="53"/>
                    </a:lnTo>
                    <a:lnTo>
                      <a:pt x="7" y="61"/>
                    </a:lnTo>
                    <a:lnTo>
                      <a:pt x="6" y="6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20" name="Freeform 772"/>
              <p:cNvSpPr>
                <a:spLocks noEditPoints="1"/>
              </p:cNvSpPr>
              <p:nvPr/>
            </p:nvSpPr>
            <p:spPr bwMode="auto">
              <a:xfrm>
                <a:off x="5222" y="3965"/>
                <a:ext cx="31" cy="106"/>
              </a:xfrm>
              <a:custGeom>
                <a:avLst/>
                <a:gdLst>
                  <a:gd name="T0" fmla="*/ 0 w 31"/>
                  <a:gd name="T1" fmla="*/ 53 h 106"/>
                  <a:gd name="T2" fmla="*/ 0 w 31"/>
                  <a:gd name="T3" fmla="*/ 40 h 106"/>
                  <a:gd name="T4" fmla="*/ 0 w 31"/>
                  <a:gd name="T5" fmla="*/ 32 h 106"/>
                  <a:gd name="T6" fmla="*/ 1 w 31"/>
                  <a:gd name="T7" fmla="*/ 21 h 106"/>
                  <a:gd name="T8" fmla="*/ 4 w 31"/>
                  <a:gd name="T9" fmla="*/ 14 h 106"/>
                  <a:gd name="T10" fmla="*/ 6 w 31"/>
                  <a:gd name="T11" fmla="*/ 6 h 106"/>
                  <a:gd name="T12" fmla="*/ 11 w 31"/>
                  <a:gd name="T13" fmla="*/ 0 h 106"/>
                  <a:gd name="T14" fmla="*/ 16 w 31"/>
                  <a:gd name="T15" fmla="*/ 0 h 106"/>
                  <a:gd name="T16" fmla="*/ 20 w 31"/>
                  <a:gd name="T17" fmla="*/ 0 h 106"/>
                  <a:gd name="T18" fmla="*/ 22 w 31"/>
                  <a:gd name="T19" fmla="*/ 3 h 106"/>
                  <a:gd name="T20" fmla="*/ 25 w 31"/>
                  <a:gd name="T21" fmla="*/ 8 h 106"/>
                  <a:gd name="T22" fmla="*/ 27 w 31"/>
                  <a:gd name="T23" fmla="*/ 14 h 106"/>
                  <a:gd name="T24" fmla="*/ 28 w 31"/>
                  <a:gd name="T25" fmla="*/ 19 h 106"/>
                  <a:gd name="T26" fmla="*/ 31 w 31"/>
                  <a:gd name="T27" fmla="*/ 27 h 106"/>
                  <a:gd name="T28" fmla="*/ 31 w 31"/>
                  <a:gd name="T29" fmla="*/ 40 h 106"/>
                  <a:gd name="T30" fmla="*/ 31 w 31"/>
                  <a:gd name="T31" fmla="*/ 53 h 106"/>
                  <a:gd name="T32" fmla="*/ 31 w 31"/>
                  <a:gd name="T33" fmla="*/ 69 h 106"/>
                  <a:gd name="T34" fmla="*/ 30 w 31"/>
                  <a:gd name="T35" fmla="*/ 82 h 106"/>
                  <a:gd name="T36" fmla="*/ 27 w 31"/>
                  <a:gd name="T37" fmla="*/ 93 h 106"/>
                  <a:gd name="T38" fmla="*/ 25 w 31"/>
                  <a:gd name="T39" fmla="*/ 101 h 106"/>
                  <a:gd name="T40" fmla="*/ 20 w 31"/>
                  <a:gd name="T41" fmla="*/ 104 h 106"/>
                  <a:gd name="T42" fmla="*/ 16 w 31"/>
                  <a:gd name="T43" fmla="*/ 106 h 106"/>
                  <a:gd name="T44" fmla="*/ 11 w 31"/>
                  <a:gd name="T45" fmla="*/ 104 h 106"/>
                  <a:gd name="T46" fmla="*/ 7 w 31"/>
                  <a:gd name="T47" fmla="*/ 101 h 106"/>
                  <a:gd name="T48" fmla="*/ 5 w 31"/>
                  <a:gd name="T49" fmla="*/ 96 h 106"/>
                  <a:gd name="T50" fmla="*/ 1 w 31"/>
                  <a:gd name="T51" fmla="*/ 77 h 106"/>
                  <a:gd name="T52" fmla="*/ 0 w 31"/>
                  <a:gd name="T53" fmla="*/ 53 h 106"/>
                  <a:gd name="T54" fmla="*/ 6 w 31"/>
                  <a:gd name="T55" fmla="*/ 53 h 106"/>
                  <a:gd name="T56" fmla="*/ 6 w 31"/>
                  <a:gd name="T57" fmla="*/ 66 h 106"/>
                  <a:gd name="T58" fmla="*/ 7 w 31"/>
                  <a:gd name="T59" fmla="*/ 80 h 106"/>
                  <a:gd name="T60" fmla="*/ 9 w 31"/>
                  <a:gd name="T61" fmla="*/ 85 h 106"/>
                  <a:gd name="T62" fmla="*/ 11 w 31"/>
                  <a:gd name="T63" fmla="*/ 90 h 106"/>
                  <a:gd name="T64" fmla="*/ 16 w 31"/>
                  <a:gd name="T65" fmla="*/ 93 h 106"/>
                  <a:gd name="T66" fmla="*/ 20 w 31"/>
                  <a:gd name="T67" fmla="*/ 90 h 106"/>
                  <a:gd name="T68" fmla="*/ 22 w 31"/>
                  <a:gd name="T69" fmla="*/ 85 h 106"/>
                  <a:gd name="T70" fmla="*/ 24 w 31"/>
                  <a:gd name="T71" fmla="*/ 80 h 106"/>
                  <a:gd name="T72" fmla="*/ 25 w 31"/>
                  <a:gd name="T73" fmla="*/ 66 h 106"/>
                  <a:gd name="T74" fmla="*/ 25 w 31"/>
                  <a:gd name="T75" fmla="*/ 53 h 106"/>
                  <a:gd name="T76" fmla="*/ 25 w 31"/>
                  <a:gd name="T77" fmla="*/ 37 h 106"/>
                  <a:gd name="T78" fmla="*/ 24 w 31"/>
                  <a:gd name="T79" fmla="*/ 27 h 106"/>
                  <a:gd name="T80" fmla="*/ 22 w 31"/>
                  <a:gd name="T81" fmla="*/ 19 h 106"/>
                  <a:gd name="T82" fmla="*/ 21 w 31"/>
                  <a:gd name="T83" fmla="*/ 16 h 106"/>
                  <a:gd name="T84" fmla="*/ 19 w 31"/>
                  <a:gd name="T85" fmla="*/ 14 h 106"/>
                  <a:gd name="T86" fmla="*/ 15 w 31"/>
                  <a:gd name="T87" fmla="*/ 11 h 106"/>
                  <a:gd name="T88" fmla="*/ 11 w 31"/>
                  <a:gd name="T89" fmla="*/ 14 h 106"/>
                  <a:gd name="T90" fmla="*/ 9 w 31"/>
                  <a:gd name="T91" fmla="*/ 19 h 106"/>
                  <a:gd name="T92" fmla="*/ 7 w 31"/>
                  <a:gd name="T93" fmla="*/ 27 h 106"/>
                  <a:gd name="T94" fmla="*/ 6 w 31"/>
                  <a:gd name="T95" fmla="*/ 37 h 106"/>
                  <a:gd name="T96" fmla="*/ 6 w 31"/>
                  <a:gd name="T97" fmla="*/ 5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" h="106">
                    <a:moveTo>
                      <a:pt x="0" y="53"/>
                    </a:moveTo>
                    <a:lnTo>
                      <a:pt x="0" y="40"/>
                    </a:lnTo>
                    <a:lnTo>
                      <a:pt x="0" y="32"/>
                    </a:lnTo>
                    <a:lnTo>
                      <a:pt x="1" y="21"/>
                    </a:lnTo>
                    <a:lnTo>
                      <a:pt x="4" y="14"/>
                    </a:lnTo>
                    <a:lnTo>
                      <a:pt x="6" y="6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3"/>
                    </a:lnTo>
                    <a:lnTo>
                      <a:pt x="25" y="8"/>
                    </a:lnTo>
                    <a:lnTo>
                      <a:pt x="27" y="14"/>
                    </a:lnTo>
                    <a:lnTo>
                      <a:pt x="28" y="19"/>
                    </a:lnTo>
                    <a:lnTo>
                      <a:pt x="31" y="27"/>
                    </a:lnTo>
                    <a:lnTo>
                      <a:pt x="31" y="40"/>
                    </a:lnTo>
                    <a:lnTo>
                      <a:pt x="31" y="53"/>
                    </a:lnTo>
                    <a:lnTo>
                      <a:pt x="31" y="69"/>
                    </a:lnTo>
                    <a:lnTo>
                      <a:pt x="30" y="82"/>
                    </a:lnTo>
                    <a:lnTo>
                      <a:pt x="27" y="93"/>
                    </a:lnTo>
                    <a:lnTo>
                      <a:pt x="25" y="101"/>
                    </a:lnTo>
                    <a:lnTo>
                      <a:pt x="20" y="104"/>
                    </a:lnTo>
                    <a:lnTo>
                      <a:pt x="16" y="106"/>
                    </a:lnTo>
                    <a:lnTo>
                      <a:pt x="11" y="104"/>
                    </a:lnTo>
                    <a:lnTo>
                      <a:pt x="7" y="101"/>
                    </a:lnTo>
                    <a:lnTo>
                      <a:pt x="5" y="96"/>
                    </a:lnTo>
                    <a:lnTo>
                      <a:pt x="1" y="77"/>
                    </a:lnTo>
                    <a:lnTo>
                      <a:pt x="0" y="53"/>
                    </a:lnTo>
                    <a:close/>
                    <a:moveTo>
                      <a:pt x="6" y="53"/>
                    </a:moveTo>
                    <a:lnTo>
                      <a:pt x="6" y="66"/>
                    </a:lnTo>
                    <a:lnTo>
                      <a:pt x="7" y="80"/>
                    </a:lnTo>
                    <a:lnTo>
                      <a:pt x="9" y="85"/>
                    </a:lnTo>
                    <a:lnTo>
                      <a:pt x="11" y="90"/>
                    </a:lnTo>
                    <a:lnTo>
                      <a:pt x="16" y="93"/>
                    </a:lnTo>
                    <a:lnTo>
                      <a:pt x="20" y="90"/>
                    </a:lnTo>
                    <a:lnTo>
                      <a:pt x="22" y="85"/>
                    </a:lnTo>
                    <a:lnTo>
                      <a:pt x="24" y="80"/>
                    </a:lnTo>
                    <a:lnTo>
                      <a:pt x="25" y="66"/>
                    </a:lnTo>
                    <a:lnTo>
                      <a:pt x="25" y="53"/>
                    </a:lnTo>
                    <a:lnTo>
                      <a:pt x="25" y="37"/>
                    </a:lnTo>
                    <a:lnTo>
                      <a:pt x="24" y="27"/>
                    </a:lnTo>
                    <a:lnTo>
                      <a:pt x="22" y="19"/>
                    </a:lnTo>
                    <a:lnTo>
                      <a:pt x="21" y="16"/>
                    </a:lnTo>
                    <a:lnTo>
                      <a:pt x="19" y="14"/>
                    </a:lnTo>
                    <a:lnTo>
                      <a:pt x="15" y="11"/>
                    </a:lnTo>
                    <a:lnTo>
                      <a:pt x="11" y="14"/>
                    </a:lnTo>
                    <a:lnTo>
                      <a:pt x="9" y="19"/>
                    </a:lnTo>
                    <a:lnTo>
                      <a:pt x="7" y="27"/>
                    </a:lnTo>
                    <a:lnTo>
                      <a:pt x="6" y="37"/>
                    </a:lnTo>
                    <a:lnTo>
                      <a:pt x="6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21" name="Rectangle 773"/>
              <p:cNvSpPr>
                <a:spLocks noChangeArrowheads="1"/>
              </p:cNvSpPr>
              <p:nvPr/>
            </p:nvSpPr>
            <p:spPr bwMode="auto">
              <a:xfrm>
                <a:off x="5263" y="4055"/>
                <a:ext cx="6" cy="14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22" name="Freeform 774"/>
              <p:cNvSpPr>
                <a:spLocks noEditPoints="1"/>
              </p:cNvSpPr>
              <p:nvPr/>
            </p:nvSpPr>
            <p:spPr bwMode="auto">
              <a:xfrm>
                <a:off x="5278" y="3965"/>
                <a:ext cx="32" cy="106"/>
              </a:xfrm>
              <a:custGeom>
                <a:avLst/>
                <a:gdLst>
                  <a:gd name="T0" fmla="*/ 6 w 32"/>
                  <a:gd name="T1" fmla="*/ 43 h 106"/>
                  <a:gd name="T2" fmla="*/ 2 w 32"/>
                  <a:gd name="T3" fmla="*/ 32 h 106"/>
                  <a:gd name="T4" fmla="*/ 2 w 32"/>
                  <a:gd name="T5" fmla="*/ 19 h 106"/>
                  <a:gd name="T6" fmla="*/ 6 w 32"/>
                  <a:gd name="T7" fmla="*/ 8 h 106"/>
                  <a:gd name="T8" fmla="*/ 12 w 32"/>
                  <a:gd name="T9" fmla="*/ 0 h 106"/>
                  <a:gd name="T10" fmla="*/ 20 w 32"/>
                  <a:gd name="T11" fmla="*/ 0 h 106"/>
                  <a:gd name="T12" fmla="*/ 26 w 32"/>
                  <a:gd name="T13" fmla="*/ 8 h 106"/>
                  <a:gd name="T14" fmla="*/ 30 w 32"/>
                  <a:gd name="T15" fmla="*/ 19 h 106"/>
                  <a:gd name="T16" fmla="*/ 30 w 32"/>
                  <a:gd name="T17" fmla="*/ 32 h 106"/>
                  <a:gd name="T18" fmla="*/ 26 w 32"/>
                  <a:gd name="T19" fmla="*/ 43 h 106"/>
                  <a:gd name="T20" fmla="*/ 27 w 32"/>
                  <a:gd name="T21" fmla="*/ 51 h 106"/>
                  <a:gd name="T22" fmla="*/ 31 w 32"/>
                  <a:gd name="T23" fmla="*/ 64 h 106"/>
                  <a:gd name="T24" fmla="*/ 31 w 32"/>
                  <a:gd name="T25" fmla="*/ 82 h 106"/>
                  <a:gd name="T26" fmla="*/ 27 w 32"/>
                  <a:gd name="T27" fmla="*/ 96 h 106"/>
                  <a:gd name="T28" fmla="*/ 21 w 32"/>
                  <a:gd name="T29" fmla="*/ 104 h 106"/>
                  <a:gd name="T30" fmla="*/ 12 w 32"/>
                  <a:gd name="T31" fmla="*/ 104 h 106"/>
                  <a:gd name="T32" fmla="*/ 5 w 32"/>
                  <a:gd name="T33" fmla="*/ 96 h 106"/>
                  <a:gd name="T34" fmla="*/ 1 w 32"/>
                  <a:gd name="T35" fmla="*/ 82 h 106"/>
                  <a:gd name="T36" fmla="*/ 1 w 32"/>
                  <a:gd name="T37" fmla="*/ 64 h 106"/>
                  <a:gd name="T38" fmla="*/ 6 w 32"/>
                  <a:gd name="T39" fmla="*/ 51 h 106"/>
                  <a:gd name="T40" fmla="*/ 9 w 32"/>
                  <a:gd name="T41" fmla="*/ 27 h 106"/>
                  <a:gd name="T42" fmla="*/ 10 w 32"/>
                  <a:gd name="T43" fmla="*/ 37 h 106"/>
                  <a:gd name="T44" fmla="*/ 16 w 32"/>
                  <a:gd name="T45" fmla="*/ 40 h 106"/>
                  <a:gd name="T46" fmla="*/ 22 w 32"/>
                  <a:gd name="T47" fmla="*/ 37 h 106"/>
                  <a:gd name="T48" fmla="*/ 23 w 32"/>
                  <a:gd name="T49" fmla="*/ 27 h 106"/>
                  <a:gd name="T50" fmla="*/ 22 w 32"/>
                  <a:gd name="T51" fmla="*/ 16 h 106"/>
                  <a:gd name="T52" fmla="*/ 16 w 32"/>
                  <a:gd name="T53" fmla="*/ 11 h 106"/>
                  <a:gd name="T54" fmla="*/ 10 w 32"/>
                  <a:gd name="T55" fmla="*/ 16 h 106"/>
                  <a:gd name="T56" fmla="*/ 9 w 32"/>
                  <a:gd name="T57" fmla="*/ 27 h 106"/>
                  <a:gd name="T58" fmla="*/ 7 w 32"/>
                  <a:gd name="T59" fmla="*/ 77 h 106"/>
                  <a:gd name="T60" fmla="*/ 9 w 32"/>
                  <a:gd name="T61" fmla="*/ 88 h 106"/>
                  <a:gd name="T62" fmla="*/ 13 w 32"/>
                  <a:gd name="T63" fmla="*/ 93 h 106"/>
                  <a:gd name="T64" fmla="*/ 20 w 32"/>
                  <a:gd name="T65" fmla="*/ 93 h 106"/>
                  <a:gd name="T66" fmla="*/ 25 w 32"/>
                  <a:gd name="T67" fmla="*/ 82 h 106"/>
                  <a:gd name="T68" fmla="*/ 25 w 32"/>
                  <a:gd name="T69" fmla="*/ 64 h 106"/>
                  <a:gd name="T70" fmla="*/ 20 w 32"/>
                  <a:gd name="T71" fmla="*/ 53 h 106"/>
                  <a:gd name="T72" fmla="*/ 12 w 32"/>
                  <a:gd name="T73" fmla="*/ 53 h 106"/>
                  <a:gd name="T74" fmla="*/ 7 w 32"/>
                  <a:gd name="T75" fmla="*/ 6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2" h="106">
                    <a:moveTo>
                      <a:pt x="10" y="45"/>
                    </a:moveTo>
                    <a:lnTo>
                      <a:pt x="6" y="43"/>
                    </a:lnTo>
                    <a:lnTo>
                      <a:pt x="4" y="37"/>
                    </a:lnTo>
                    <a:lnTo>
                      <a:pt x="2" y="32"/>
                    </a:lnTo>
                    <a:lnTo>
                      <a:pt x="2" y="27"/>
                    </a:lnTo>
                    <a:lnTo>
                      <a:pt x="2" y="19"/>
                    </a:lnTo>
                    <a:lnTo>
                      <a:pt x="4" y="14"/>
                    </a:lnTo>
                    <a:lnTo>
                      <a:pt x="6" y="8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3" y="3"/>
                    </a:lnTo>
                    <a:lnTo>
                      <a:pt x="26" y="8"/>
                    </a:lnTo>
                    <a:lnTo>
                      <a:pt x="28" y="14"/>
                    </a:lnTo>
                    <a:lnTo>
                      <a:pt x="30" y="19"/>
                    </a:lnTo>
                    <a:lnTo>
                      <a:pt x="31" y="27"/>
                    </a:lnTo>
                    <a:lnTo>
                      <a:pt x="30" y="32"/>
                    </a:lnTo>
                    <a:lnTo>
                      <a:pt x="28" y="37"/>
                    </a:lnTo>
                    <a:lnTo>
                      <a:pt x="26" y="43"/>
                    </a:lnTo>
                    <a:lnTo>
                      <a:pt x="23" y="45"/>
                    </a:lnTo>
                    <a:lnTo>
                      <a:pt x="27" y="51"/>
                    </a:lnTo>
                    <a:lnTo>
                      <a:pt x="30" y="56"/>
                    </a:lnTo>
                    <a:lnTo>
                      <a:pt x="31" y="64"/>
                    </a:lnTo>
                    <a:lnTo>
                      <a:pt x="32" y="74"/>
                    </a:lnTo>
                    <a:lnTo>
                      <a:pt x="31" y="82"/>
                    </a:lnTo>
                    <a:lnTo>
                      <a:pt x="30" y="90"/>
                    </a:lnTo>
                    <a:lnTo>
                      <a:pt x="27" y="96"/>
                    </a:lnTo>
                    <a:lnTo>
                      <a:pt x="25" y="101"/>
                    </a:lnTo>
                    <a:lnTo>
                      <a:pt x="21" y="104"/>
                    </a:lnTo>
                    <a:lnTo>
                      <a:pt x="16" y="106"/>
                    </a:lnTo>
                    <a:lnTo>
                      <a:pt x="12" y="104"/>
                    </a:lnTo>
                    <a:lnTo>
                      <a:pt x="7" y="101"/>
                    </a:lnTo>
                    <a:lnTo>
                      <a:pt x="5" y="96"/>
                    </a:lnTo>
                    <a:lnTo>
                      <a:pt x="2" y="90"/>
                    </a:lnTo>
                    <a:lnTo>
                      <a:pt x="1" y="82"/>
                    </a:lnTo>
                    <a:lnTo>
                      <a:pt x="0" y="72"/>
                    </a:lnTo>
                    <a:lnTo>
                      <a:pt x="1" y="64"/>
                    </a:lnTo>
                    <a:lnTo>
                      <a:pt x="2" y="56"/>
                    </a:lnTo>
                    <a:lnTo>
                      <a:pt x="6" y="51"/>
                    </a:lnTo>
                    <a:lnTo>
                      <a:pt x="10" y="45"/>
                    </a:lnTo>
                    <a:close/>
                    <a:moveTo>
                      <a:pt x="9" y="27"/>
                    </a:moveTo>
                    <a:lnTo>
                      <a:pt x="9" y="32"/>
                    </a:lnTo>
                    <a:lnTo>
                      <a:pt x="10" y="37"/>
                    </a:lnTo>
                    <a:lnTo>
                      <a:pt x="12" y="40"/>
                    </a:lnTo>
                    <a:lnTo>
                      <a:pt x="16" y="40"/>
                    </a:lnTo>
                    <a:lnTo>
                      <a:pt x="20" y="40"/>
                    </a:lnTo>
                    <a:lnTo>
                      <a:pt x="22" y="37"/>
                    </a:lnTo>
                    <a:lnTo>
                      <a:pt x="23" y="32"/>
                    </a:lnTo>
                    <a:lnTo>
                      <a:pt x="23" y="27"/>
                    </a:lnTo>
                    <a:lnTo>
                      <a:pt x="23" y="21"/>
                    </a:lnTo>
                    <a:lnTo>
                      <a:pt x="22" y="16"/>
                    </a:lnTo>
                    <a:lnTo>
                      <a:pt x="20" y="14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9" y="21"/>
                    </a:lnTo>
                    <a:lnTo>
                      <a:pt x="9" y="27"/>
                    </a:lnTo>
                    <a:close/>
                    <a:moveTo>
                      <a:pt x="7" y="72"/>
                    </a:moveTo>
                    <a:lnTo>
                      <a:pt x="7" y="77"/>
                    </a:lnTo>
                    <a:lnTo>
                      <a:pt x="7" y="82"/>
                    </a:lnTo>
                    <a:lnTo>
                      <a:pt x="9" y="88"/>
                    </a:lnTo>
                    <a:lnTo>
                      <a:pt x="11" y="90"/>
                    </a:lnTo>
                    <a:lnTo>
                      <a:pt x="13" y="93"/>
                    </a:lnTo>
                    <a:lnTo>
                      <a:pt x="16" y="93"/>
                    </a:lnTo>
                    <a:lnTo>
                      <a:pt x="20" y="93"/>
                    </a:lnTo>
                    <a:lnTo>
                      <a:pt x="23" y="88"/>
                    </a:lnTo>
                    <a:lnTo>
                      <a:pt x="25" y="82"/>
                    </a:lnTo>
                    <a:lnTo>
                      <a:pt x="26" y="74"/>
                    </a:lnTo>
                    <a:lnTo>
                      <a:pt x="25" y="64"/>
                    </a:lnTo>
                    <a:lnTo>
                      <a:pt x="22" y="59"/>
                    </a:lnTo>
                    <a:lnTo>
                      <a:pt x="20" y="53"/>
                    </a:lnTo>
                    <a:lnTo>
                      <a:pt x="16" y="53"/>
                    </a:lnTo>
                    <a:lnTo>
                      <a:pt x="12" y="53"/>
                    </a:lnTo>
                    <a:lnTo>
                      <a:pt x="10" y="59"/>
                    </a:lnTo>
                    <a:lnTo>
                      <a:pt x="7" y="64"/>
                    </a:lnTo>
                    <a:lnTo>
                      <a:pt x="7" y="7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23" name="Freeform 775"/>
              <p:cNvSpPr>
                <a:spLocks/>
              </p:cNvSpPr>
              <p:nvPr/>
            </p:nvSpPr>
            <p:spPr bwMode="auto">
              <a:xfrm>
                <a:off x="5480" y="3965"/>
                <a:ext cx="18" cy="104"/>
              </a:xfrm>
              <a:custGeom>
                <a:avLst/>
                <a:gdLst>
                  <a:gd name="T0" fmla="*/ 18 w 18"/>
                  <a:gd name="T1" fmla="*/ 104 h 104"/>
                  <a:gd name="T2" fmla="*/ 11 w 18"/>
                  <a:gd name="T3" fmla="*/ 104 h 104"/>
                  <a:gd name="T4" fmla="*/ 11 w 18"/>
                  <a:gd name="T5" fmla="*/ 21 h 104"/>
                  <a:gd name="T6" fmla="*/ 9 w 18"/>
                  <a:gd name="T7" fmla="*/ 27 h 104"/>
                  <a:gd name="T8" fmla="*/ 6 w 18"/>
                  <a:gd name="T9" fmla="*/ 32 h 104"/>
                  <a:gd name="T10" fmla="*/ 3 w 18"/>
                  <a:gd name="T11" fmla="*/ 35 h 104"/>
                  <a:gd name="T12" fmla="*/ 0 w 18"/>
                  <a:gd name="T13" fmla="*/ 37 h 104"/>
                  <a:gd name="T14" fmla="*/ 0 w 18"/>
                  <a:gd name="T15" fmla="*/ 27 h 104"/>
                  <a:gd name="T16" fmla="*/ 5 w 18"/>
                  <a:gd name="T17" fmla="*/ 19 h 104"/>
                  <a:gd name="T18" fmla="*/ 9 w 18"/>
                  <a:gd name="T19" fmla="*/ 14 h 104"/>
                  <a:gd name="T20" fmla="*/ 11 w 18"/>
                  <a:gd name="T21" fmla="*/ 6 h 104"/>
                  <a:gd name="T22" fmla="*/ 14 w 18"/>
                  <a:gd name="T23" fmla="*/ 0 h 104"/>
                  <a:gd name="T24" fmla="*/ 18 w 18"/>
                  <a:gd name="T25" fmla="*/ 0 h 104"/>
                  <a:gd name="T26" fmla="*/ 18 w 18"/>
                  <a:gd name="T27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04">
                    <a:moveTo>
                      <a:pt x="18" y="104"/>
                    </a:moveTo>
                    <a:lnTo>
                      <a:pt x="11" y="104"/>
                    </a:lnTo>
                    <a:lnTo>
                      <a:pt x="11" y="21"/>
                    </a:lnTo>
                    <a:lnTo>
                      <a:pt x="9" y="27"/>
                    </a:lnTo>
                    <a:lnTo>
                      <a:pt x="6" y="32"/>
                    </a:lnTo>
                    <a:lnTo>
                      <a:pt x="3" y="35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5" y="19"/>
                    </a:lnTo>
                    <a:lnTo>
                      <a:pt x="9" y="14"/>
                    </a:lnTo>
                    <a:lnTo>
                      <a:pt x="11" y="6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18" y="10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24" name="Line 776"/>
              <p:cNvSpPr>
                <a:spLocks noChangeShapeType="1"/>
              </p:cNvSpPr>
              <p:nvPr/>
            </p:nvSpPr>
            <p:spPr bwMode="auto">
              <a:xfrm flipV="1">
                <a:off x="5493" y="524"/>
                <a:ext cx="1" cy="3402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25" name="Line 777"/>
              <p:cNvSpPr>
                <a:spLocks noChangeShapeType="1"/>
              </p:cNvSpPr>
              <p:nvPr/>
            </p:nvSpPr>
            <p:spPr bwMode="auto">
              <a:xfrm>
                <a:off x="5480" y="3926"/>
                <a:ext cx="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26" name="Line 778"/>
              <p:cNvSpPr>
                <a:spLocks noChangeShapeType="1"/>
              </p:cNvSpPr>
              <p:nvPr/>
            </p:nvSpPr>
            <p:spPr bwMode="auto">
              <a:xfrm>
                <a:off x="5486" y="3841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27" name="Line 779"/>
              <p:cNvSpPr>
                <a:spLocks noChangeShapeType="1"/>
              </p:cNvSpPr>
              <p:nvPr/>
            </p:nvSpPr>
            <p:spPr bwMode="auto">
              <a:xfrm>
                <a:off x="5486" y="3756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28" name="Line 780"/>
              <p:cNvSpPr>
                <a:spLocks noChangeShapeType="1"/>
              </p:cNvSpPr>
              <p:nvPr/>
            </p:nvSpPr>
            <p:spPr bwMode="auto">
              <a:xfrm>
                <a:off x="5486" y="3671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29" name="Line 781"/>
              <p:cNvSpPr>
                <a:spLocks noChangeShapeType="1"/>
              </p:cNvSpPr>
              <p:nvPr/>
            </p:nvSpPr>
            <p:spPr bwMode="auto">
              <a:xfrm>
                <a:off x="5486" y="3584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30" name="Line 782"/>
              <p:cNvSpPr>
                <a:spLocks noChangeShapeType="1"/>
              </p:cNvSpPr>
              <p:nvPr/>
            </p:nvSpPr>
            <p:spPr bwMode="auto">
              <a:xfrm>
                <a:off x="5480" y="3499"/>
                <a:ext cx="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31" name="Line 783"/>
              <p:cNvSpPr>
                <a:spLocks noChangeShapeType="1"/>
              </p:cNvSpPr>
              <p:nvPr/>
            </p:nvSpPr>
            <p:spPr bwMode="auto">
              <a:xfrm>
                <a:off x="5486" y="3415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32" name="Line 784"/>
              <p:cNvSpPr>
                <a:spLocks noChangeShapeType="1"/>
              </p:cNvSpPr>
              <p:nvPr/>
            </p:nvSpPr>
            <p:spPr bwMode="auto">
              <a:xfrm>
                <a:off x="5486" y="3330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33" name="Line 785"/>
              <p:cNvSpPr>
                <a:spLocks noChangeShapeType="1"/>
              </p:cNvSpPr>
              <p:nvPr/>
            </p:nvSpPr>
            <p:spPr bwMode="auto">
              <a:xfrm>
                <a:off x="5486" y="3245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34" name="Line 786"/>
              <p:cNvSpPr>
                <a:spLocks noChangeShapeType="1"/>
              </p:cNvSpPr>
              <p:nvPr/>
            </p:nvSpPr>
            <p:spPr bwMode="auto">
              <a:xfrm>
                <a:off x="5486" y="3161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35" name="Line 787"/>
              <p:cNvSpPr>
                <a:spLocks noChangeShapeType="1"/>
              </p:cNvSpPr>
              <p:nvPr/>
            </p:nvSpPr>
            <p:spPr bwMode="auto">
              <a:xfrm>
                <a:off x="5480" y="3076"/>
                <a:ext cx="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36" name="Line 788"/>
              <p:cNvSpPr>
                <a:spLocks noChangeShapeType="1"/>
              </p:cNvSpPr>
              <p:nvPr/>
            </p:nvSpPr>
            <p:spPr bwMode="auto">
              <a:xfrm>
                <a:off x="5486" y="2991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37" name="Line 789"/>
              <p:cNvSpPr>
                <a:spLocks noChangeShapeType="1"/>
              </p:cNvSpPr>
              <p:nvPr/>
            </p:nvSpPr>
            <p:spPr bwMode="auto">
              <a:xfrm>
                <a:off x="5486" y="2906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38" name="Line 790"/>
              <p:cNvSpPr>
                <a:spLocks noChangeShapeType="1"/>
              </p:cNvSpPr>
              <p:nvPr/>
            </p:nvSpPr>
            <p:spPr bwMode="auto">
              <a:xfrm>
                <a:off x="5486" y="2819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39" name="Line 791"/>
              <p:cNvSpPr>
                <a:spLocks noChangeShapeType="1"/>
              </p:cNvSpPr>
              <p:nvPr/>
            </p:nvSpPr>
            <p:spPr bwMode="auto">
              <a:xfrm>
                <a:off x="5486" y="2734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40" name="Line 792"/>
              <p:cNvSpPr>
                <a:spLocks noChangeShapeType="1"/>
              </p:cNvSpPr>
              <p:nvPr/>
            </p:nvSpPr>
            <p:spPr bwMode="auto">
              <a:xfrm>
                <a:off x="5480" y="2650"/>
                <a:ext cx="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41" name="Line 793"/>
              <p:cNvSpPr>
                <a:spLocks noChangeShapeType="1"/>
              </p:cNvSpPr>
              <p:nvPr/>
            </p:nvSpPr>
            <p:spPr bwMode="auto">
              <a:xfrm>
                <a:off x="5486" y="2565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42" name="Line 794"/>
              <p:cNvSpPr>
                <a:spLocks noChangeShapeType="1"/>
              </p:cNvSpPr>
              <p:nvPr/>
            </p:nvSpPr>
            <p:spPr bwMode="auto">
              <a:xfrm>
                <a:off x="5486" y="2480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43" name="Line 795"/>
              <p:cNvSpPr>
                <a:spLocks noChangeShapeType="1"/>
              </p:cNvSpPr>
              <p:nvPr/>
            </p:nvSpPr>
            <p:spPr bwMode="auto">
              <a:xfrm>
                <a:off x="5486" y="2396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44" name="Line 796"/>
              <p:cNvSpPr>
                <a:spLocks noChangeShapeType="1"/>
              </p:cNvSpPr>
              <p:nvPr/>
            </p:nvSpPr>
            <p:spPr bwMode="auto">
              <a:xfrm>
                <a:off x="5486" y="2311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45" name="Line 797"/>
              <p:cNvSpPr>
                <a:spLocks noChangeShapeType="1"/>
              </p:cNvSpPr>
              <p:nvPr/>
            </p:nvSpPr>
            <p:spPr bwMode="auto">
              <a:xfrm>
                <a:off x="5480" y="2226"/>
                <a:ext cx="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46" name="Line 798"/>
              <p:cNvSpPr>
                <a:spLocks noChangeShapeType="1"/>
              </p:cNvSpPr>
              <p:nvPr/>
            </p:nvSpPr>
            <p:spPr bwMode="auto">
              <a:xfrm>
                <a:off x="5486" y="2141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47" name="Line 799"/>
              <p:cNvSpPr>
                <a:spLocks noChangeShapeType="1"/>
              </p:cNvSpPr>
              <p:nvPr/>
            </p:nvSpPr>
            <p:spPr bwMode="auto">
              <a:xfrm>
                <a:off x="5486" y="2054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48" name="Line 800"/>
              <p:cNvSpPr>
                <a:spLocks noChangeShapeType="1"/>
              </p:cNvSpPr>
              <p:nvPr/>
            </p:nvSpPr>
            <p:spPr bwMode="auto">
              <a:xfrm>
                <a:off x="5486" y="1969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49" name="Line 801"/>
              <p:cNvSpPr>
                <a:spLocks noChangeShapeType="1"/>
              </p:cNvSpPr>
              <p:nvPr/>
            </p:nvSpPr>
            <p:spPr bwMode="auto">
              <a:xfrm>
                <a:off x="5486" y="1885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50" name="Line 802"/>
              <p:cNvSpPr>
                <a:spLocks noChangeShapeType="1"/>
              </p:cNvSpPr>
              <p:nvPr/>
            </p:nvSpPr>
            <p:spPr bwMode="auto">
              <a:xfrm>
                <a:off x="5480" y="1800"/>
                <a:ext cx="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51" name="Line 803"/>
              <p:cNvSpPr>
                <a:spLocks noChangeShapeType="1"/>
              </p:cNvSpPr>
              <p:nvPr/>
            </p:nvSpPr>
            <p:spPr bwMode="auto">
              <a:xfrm>
                <a:off x="5486" y="1715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52" name="Line 804"/>
              <p:cNvSpPr>
                <a:spLocks noChangeShapeType="1"/>
              </p:cNvSpPr>
              <p:nvPr/>
            </p:nvSpPr>
            <p:spPr bwMode="auto">
              <a:xfrm>
                <a:off x="5486" y="1631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53" name="Line 805"/>
              <p:cNvSpPr>
                <a:spLocks noChangeShapeType="1"/>
              </p:cNvSpPr>
              <p:nvPr/>
            </p:nvSpPr>
            <p:spPr bwMode="auto">
              <a:xfrm>
                <a:off x="5486" y="1546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54" name="Line 806"/>
              <p:cNvSpPr>
                <a:spLocks noChangeShapeType="1"/>
              </p:cNvSpPr>
              <p:nvPr/>
            </p:nvSpPr>
            <p:spPr bwMode="auto">
              <a:xfrm>
                <a:off x="5486" y="1461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55" name="Line 807"/>
              <p:cNvSpPr>
                <a:spLocks noChangeShapeType="1"/>
              </p:cNvSpPr>
              <p:nvPr/>
            </p:nvSpPr>
            <p:spPr bwMode="auto">
              <a:xfrm>
                <a:off x="5480" y="1376"/>
                <a:ext cx="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56" name="Line 808"/>
              <p:cNvSpPr>
                <a:spLocks noChangeShapeType="1"/>
              </p:cNvSpPr>
              <p:nvPr/>
            </p:nvSpPr>
            <p:spPr bwMode="auto">
              <a:xfrm>
                <a:off x="5486" y="1289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57" name="Line 809"/>
              <p:cNvSpPr>
                <a:spLocks noChangeShapeType="1"/>
              </p:cNvSpPr>
              <p:nvPr/>
            </p:nvSpPr>
            <p:spPr bwMode="auto">
              <a:xfrm>
                <a:off x="5486" y="1204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58" name="Line 810"/>
              <p:cNvSpPr>
                <a:spLocks noChangeShapeType="1"/>
              </p:cNvSpPr>
              <p:nvPr/>
            </p:nvSpPr>
            <p:spPr bwMode="auto">
              <a:xfrm>
                <a:off x="5486" y="1120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59" name="Line 811"/>
              <p:cNvSpPr>
                <a:spLocks noChangeShapeType="1"/>
              </p:cNvSpPr>
              <p:nvPr/>
            </p:nvSpPr>
            <p:spPr bwMode="auto">
              <a:xfrm>
                <a:off x="5486" y="1035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60" name="Line 812"/>
              <p:cNvSpPr>
                <a:spLocks noChangeShapeType="1"/>
              </p:cNvSpPr>
              <p:nvPr/>
            </p:nvSpPr>
            <p:spPr bwMode="auto">
              <a:xfrm>
                <a:off x="5480" y="950"/>
                <a:ext cx="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61" name="Line 813"/>
              <p:cNvSpPr>
                <a:spLocks noChangeShapeType="1"/>
              </p:cNvSpPr>
              <p:nvPr/>
            </p:nvSpPr>
            <p:spPr bwMode="auto">
              <a:xfrm>
                <a:off x="5486" y="866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62" name="Line 814"/>
              <p:cNvSpPr>
                <a:spLocks noChangeShapeType="1"/>
              </p:cNvSpPr>
              <p:nvPr/>
            </p:nvSpPr>
            <p:spPr bwMode="auto">
              <a:xfrm>
                <a:off x="5486" y="781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63" name="Line 815"/>
              <p:cNvSpPr>
                <a:spLocks noChangeShapeType="1"/>
              </p:cNvSpPr>
              <p:nvPr/>
            </p:nvSpPr>
            <p:spPr bwMode="auto">
              <a:xfrm>
                <a:off x="5486" y="696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64" name="Line 816"/>
              <p:cNvSpPr>
                <a:spLocks noChangeShapeType="1"/>
              </p:cNvSpPr>
              <p:nvPr/>
            </p:nvSpPr>
            <p:spPr bwMode="auto">
              <a:xfrm>
                <a:off x="5486" y="611"/>
                <a:ext cx="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65" name="Line 817"/>
              <p:cNvSpPr>
                <a:spLocks noChangeShapeType="1"/>
              </p:cNvSpPr>
              <p:nvPr/>
            </p:nvSpPr>
            <p:spPr bwMode="auto">
              <a:xfrm>
                <a:off x="5480" y="524"/>
                <a:ext cx="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66" name="Line 818"/>
              <p:cNvSpPr>
                <a:spLocks noChangeShapeType="1"/>
              </p:cNvSpPr>
              <p:nvPr/>
            </p:nvSpPr>
            <p:spPr bwMode="auto">
              <a:xfrm>
                <a:off x="5480" y="524"/>
                <a:ext cx="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67" name="Line 819"/>
              <p:cNvSpPr>
                <a:spLocks noChangeShapeType="1"/>
              </p:cNvSpPr>
              <p:nvPr/>
            </p:nvSpPr>
            <p:spPr bwMode="auto">
              <a:xfrm>
                <a:off x="3008" y="524"/>
                <a:ext cx="2485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68" name="Line 820"/>
              <p:cNvSpPr>
                <a:spLocks noChangeShapeType="1"/>
              </p:cNvSpPr>
              <p:nvPr/>
            </p:nvSpPr>
            <p:spPr bwMode="auto">
              <a:xfrm flipV="1">
                <a:off x="3232" y="524"/>
                <a:ext cx="1" cy="2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69" name="Line 821"/>
              <p:cNvSpPr>
                <a:spLocks noChangeShapeType="1"/>
              </p:cNvSpPr>
              <p:nvPr/>
            </p:nvSpPr>
            <p:spPr bwMode="auto">
              <a:xfrm flipV="1">
                <a:off x="3288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70" name="Line 822"/>
              <p:cNvSpPr>
                <a:spLocks noChangeShapeType="1"/>
              </p:cNvSpPr>
              <p:nvPr/>
            </p:nvSpPr>
            <p:spPr bwMode="auto">
              <a:xfrm flipV="1">
                <a:off x="3345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71" name="Line 823"/>
              <p:cNvSpPr>
                <a:spLocks noChangeShapeType="1"/>
              </p:cNvSpPr>
              <p:nvPr/>
            </p:nvSpPr>
            <p:spPr bwMode="auto">
              <a:xfrm flipV="1">
                <a:off x="3401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72" name="Line 824"/>
              <p:cNvSpPr>
                <a:spLocks noChangeShapeType="1"/>
              </p:cNvSpPr>
              <p:nvPr/>
            </p:nvSpPr>
            <p:spPr bwMode="auto">
              <a:xfrm flipV="1">
                <a:off x="3458" y="524"/>
                <a:ext cx="1" cy="2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73" name="Line 825"/>
              <p:cNvSpPr>
                <a:spLocks noChangeShapeType="1"/>
              </p:cNvSpPr>
              <p:nvPr/>
            </p:nvSpPr>
            <p:spPr bwMode="auto">
              <a:xfrm flipV="1">
                <a:off x="3514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74" name="Line 826"/>
              <p:cNvSpPr>
                <a:spLocks noChangeShapeType="1"/>
              </p:cNvSpPr>
              <p:nvPr/>
            </p:nvSpPr>
            <p:spPr bwMode="auto">
              <a:xfrm flipV="1">
                <a:off x="3571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75" name="Line 827"/>
              <p:cNvSpPr>
                <a:spLocks noChangeShapeType="1"/>
              </p:cNvSpPr>
              <p:nvPr/>
            </p:nvSpPr>
            <p:spPr bwMode="auto">
              <a:xfrm flipV="1">
                <a:off x="3627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76" name="Line 828"/>
              <p:cNvSpPr>
                <a:spLocks noChangeShapeType="1"/>
              </p:cNvSpPr>
              <p:nvPr/>
            </p:nvSpPr>
            <p:spPr bwMode="auto">
              <a:xfrm flipV="1">
                <a:off x="3684" y="524"/>
                <a:ext cx="1" cy="2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77" name="Line 829"/>
              <p:cNvSpPr>
                <a:spLocks noChangeShapeType="1"/>
              </p:cNvSpPr>
              <p:nvPr/>
            </p:nvSpPr>
            <p:spPr bwMode="auto">
              <a:xfrm flipV="1">
                <a:off x="3740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78" name="Line 830"/>
              <p:cNvSpPr>
                <a:spLocks noChangeShapeType="1"/>
              </p:cNvSpPr>
              <p:nvPr/>
            </p:nvSpPr>
            <p:spPr bwMode="auto">
              <a:xfrm flipV="1">
                <a:off x="3797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79" name="Line 831"/>
              <p:cNvSpPr>
                <a:spLocks noChangeShapeType="1"/>
              </p:cNvSpPr>
              <p:nvPr/>
            </p:nvSpPr>
            <p:spPr bwMode="auto">
              <a:xfrm flipV="1">
                <a:off x="3853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80" name="Line 832"/>
              <p:cNvSpPr>
                <a:spLocks noChangeShapeType="1"/>
              </p:cNvSpPr>
              <p:nvPr/>
            </p:nvSpPr>
            <p:spPr bwMode="auto">
              <a:xfrm flipV="1">
                <a:off x="3910" y="524"/>
                <a:ext cx="1" cy="2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81" name="Line 833"/>
              <p:cNvSpPr>
                <a:spLocks noChangeShapeType="1"/>
              </p:cNvSpPr>
              <p:nvPr/>
            </p:nvSpPr>
            <p:spPr bwMode="auto">
              <a:xfrm flipV="1">
                <a:off x="3966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82" name="Line 834"/>
              <p:cNvSpPr>
                <a:spLocks noChangeShapeType="1"/>
              </p:cNvSpPr>
              <p:nvPr/>
            </p:nvSpPr>
            <p:spPr bwMode="auto">
              <a:xfrm flipV="1">
                <a:off x="4023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83" name="Line 835"/>
              <p:cNvSpPr>
                <a:spLocks noChangeShapeType="1"/>
              </p:cNvSpPr>
              <p:nvPr/>
            </p:nvSpPr>
            <p:spPr bwMode="auto">
              <a:xfrm flipV="1">
                <a:off x="4079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84" name="Line 836"/>
              <p:cNvSpPr>
                <a:spLocks noChangeShapeType="1"/>
              </p:cNvSpPr>
              <p:nvPr/>
            </p:nvSpPr>
            <p:spPr bwMode="auto">
              <a:xfrm flipV="1">
                <a:off x="4136" y="524"/>
                <a:ext cx="1" cy="2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85" name="Line 837"/>
              <p:cNvSpPr>
                <a:spLocks noChangeShapeType="1"/>
              </p:cNvSpPr>
              <p:nvPr/>
            </p:nvSpPr>
            <p:spPr bwMode="auto">
              <a:xfrm flipV="1">
                <a:off x="4192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86" name="Line 838"/>
              <p:cNvSpPr>
                <a:spLocks noChangeShapeType="1"/>
              </p:cNvSpPr>
              <p:nvPr/>
            </p:nvSpPr>
            <p:spPr bwMode="auto">
              <a:xfrm flipV="1">
                <a:off x="4249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87" name="Line 839"/>
              <p:cNvSpPr>
                <a:spLocks noChangeShapeType="1"/>
              </p:cNvSpPr>
              <p:nvPr/>
            </p:nvSpPr>
            <p:spPr bwMode="auto">
              <a:xfrm flipV="1">
                <a:off x="4305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88" name="Line 840"/>
              <p:cNvSpPr>
                <a:spLocks noChangeShapeType="1"/>
              </p:cNvSpPr>
              <p:nvPr/>
            </p:nvSpPr>
            <p:spPr bwMode="auto">
              <a:xfrm flipV="1">
                <a:off x="4363" y="524"/>
                <a:ext cx="1" cy="2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89" name="Line 841"/>
              <p:cNvSpPr>
                <a:spLocks noChangeShapeType="1"/>
              </p:cNvSpPr>
              <p:nvPr/>
            </p:nvSpPr>
            <p:spPr bwMode="auto">
              <a:xfrm flipV="1">
                <a:off x="4418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90" name="Line 842"/>
              <p:cNvSpPr>
                <a:spLocks noChangeShapeType="1"/>
              </p:cNvSpPr>
              <p:nvPr/>
            </p:nvSpPr>
            <p:spPr bwMode="auto">
              <a:xfrm flipV="1">
                <a:off x="4476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91" name="Line 843"/>
              <p:cNvSpPr>
                <a:spLocks noChangeShapeType="1"/>
              </p:cNvSpPr>
              <p:nvPr/>
            </p:nvSpPr>
            <p:spPr bwMode="auto">
              <a:xfrm flipV="1">
                <a:off x="4531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92" name="Line 844"/>
              <p:cNvSpPr>
                <a:spLocks noChangeShapeType="1"/>
              </p:cNvSpPr>
              <p:nvPr/>
            </p:nvSpPr>
            <p:spPr bwMode="auto">
              <a:xfrm flipV="1">
                <a:off x="4589" y="524"/>
                <a:ext cx="1" cy="2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93" name="Line 845"/>
              <p:cNvSpPr>
                <a:spLocks noChangeShapeType="1"/>
              </p:cNvSpPr>
              <p:nvPr/>
            </p:nvSpPr>
            <p:spPr bwMode="auto">
              <a:xfrm flipV="1">
                <a:off x="4644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94" name="Line 846"/>
              <p:cNvSpPr>
                <a:spLocks noChangeShapeType="1"/>
              </p:cNvSpPr>
              <p:nvPr/>
            </p:nvSpPr>
            <p:spPr bwMode="auto">
              <a:xfrm flipV="1">
                <a:off x="4702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95" name="Line 847"/>
              <p:cNvSpPr>
                <a:spLocks noChangeShapeType="1"/>
              </p:cNvSpPr>
              <p:nvPr/>
            </p:nvSpPr>
            <p:spPr bwMode="auto">
              <a:xfrm flipV="1">
                <a:off x="4757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96" name="Line 848"/>
              <p:cNvSpPr>
                <a:spLocks noChangeShapeType="1"/>
              </p:cNvSpPr>
              <p:nvPr/>
            </p:nvSpPr>
            <p:spPr bwMode="auto">
              <a:xfrm flipV="1">
                <a:off x="4815" y="524"/>
                <a:ext cx="1" cy="2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97" name="Line 849"/>
              <p:cNvSpPr>
                <a:spLocks noChangeShapeType="1"/>
              </p:cNvSpPr>
              <p:nvPr/>
            </p:nvSpPr>
            <p:spPr bwMode="auto">
              <a:xfrm flipV="1">
                <a:off x="4870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98" name="Line 850"/>
              <p:cNvSpPr>
                <a:spLocks noChangeShapeType="1"/>
              </p:cNvSpPr>
              <p:nvPr/>
            </p:nvSpPr>
            <p:spPr bwMode="auto">
              <a:xfrm flipV="1">
                <a:off x="4928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299" name="Line 851"/>
              <p:cNvSpPr>
                <a:spLocks noChangeShapeType="1"/>
              </p:cNvSpPr>
              <p:nvPr/>
            </p:nvSpPr>
            <p:spPr bwMode="auto">
              <a:xfrm flipV="1">
                <a:off x="4983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00" name="Line 852"/>
              <p:cNvSpPr>
                <a:spLocks noChangeShapeType="1"/>
              </p:cNvSpPr>
              <p:nvPr/>
            </p:nvSpPr>
            <p:spPr bwMode="auto">
              <a:xfrm flipV="1">
                <a:off x="5041" y="524"/>
                <a:ext cx="1" cy="2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01" name="Line 853"/>
              <p:cNvSpPr>
                <a:spLocks noChangeShapeType="1"/>
              </p:cNvSpPr>
              <p:nvPr/>
            </p:nvSpPr>
            <p:spPr bwMode="auto">
              <a:xfrm flipV="1">
                <a:off x="5096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02" name="Line 854"/>
              <p:cNvSpPr>
                <a:spLocks noChangeShapeType="1"/>
              </p:cNvSpPr>
              <p:nvPr/>
            </p:nvSpPr>
            <p:spPr bwMode="auto">
              <a:xfrm flipV="1">
                <a:off x="5154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03" name="Line 855"/>
              <p:cNvSpPr>
                <a:spLocks noChangeShapeType="1"/>
              </p:cNvSpPr>
              <p:nvPr/>
            </p:nvSpPr>
            <p:spPr bwMode="auto">
              <a:xfrm flipV="1">
                <a:off x="5210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04" name="Line 856"/>
              <p:cNvSpPr>
                <a:spLocks noChangeShapeType="1"/>
              </p:cNvSpPr>
              <p:nvPr/>
            </p:nvSpPr>
            <p:spPr bwMode="auto">
              <a:xfrm flipV="1">
                <a:off x="5267" y="524"/>
                <a:ext cx="1" cy="2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05" name="Line 857"/>
              <p:cNvSpPr>
                <a:spLocks noChangeShapeType="1"/>
              </p:cNvSpPr>
              <p:nvPr/>
            </p:nvSpPr>
            <p:spPr bwMode="auto">
              <a:xfrm flipV="1">
                <a:off x="5323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06" name="Line 858"/>
              <p:cNvSpPr>
                <a:spLocks noChangeShapeType="1"/>
              </p:cNvSpPr>
              <p:nvPr/>
            </p:nvSpPr>
            <p:spPr bwMode="auto">
              <a:xfrm flipV="1">
                <a:off x="5380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07" name="Line 859"/>
              <p:cNvSpPr>
                <a:spLocks noChangeShapeType="1"/>
              </p:cNvSpPr>
              <p:nvPr/>
            </p:nvSpPr>
            <p:spPr bwMode="auto">
              <a:xfrm flipV="1">
                <a:off x="5436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08" name="Line 860"/>
              <p:cNvSpPr>
                <a:spLocks noChangeShapeType="1"/>
              </p:cNvSpPr>
              <p:nvPr/>
            </p:nvSpPr>
            <p:spPr bwMode="auto">
              <a:xfrm flipV="1">
                <a:off x="5493" y="524"/>
                <a:ext cx="1" cy="2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09" name="Line 861"/>
              <p:cNvSpPr>
                <a:spLocks noChangeShapeType="1"/>
              </p:cNvSpPr>
              <p:nvPr/>
            </p:nvSpPr>
            <p:spPr bwMode="auto">
              <a:xfrm flipV="1">
                <a:off x="3232" y="524"/>
                <a:ext cx="1" cy="2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10" name="Line 862"/>
              <p:cNvSpPr>
                <a:spLocks noChangeShapeType="1"/>
              </p:cNvSpPr>
              <p:nvPr/>
            </p:nvSpPr>
            <p:spPr bwMode="auto">
              <a:xfrm flipV="1">
                <a:off x="3175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11" name="Line 863"/>
              <p:cNvSpPr>
                <a:spLocks noChangeShapeType="1"/>
              </p:cNvSpPr>
              <p:nvPr/>
            </p:nvSpPr>
            <p:spPr bwMode="auto">
              <a:xfrm flipV="1">
                <a:off x="3119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12" name="Line 864"/>
              <p:cNvSpPr>
                <a:spLocks noChangeShapeType="1"/>
              </p:cNvSpPr>
              <p:nvPr/>
            </p:nvSpPr>
            <p:spPr bwMode="auto">
              <a:xfrm flipV="1">
                <a:off x="3062" y="524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13" name="Line 865"/>
              <p:cNvSpPr>
                <a:spLocks noChangeShapeType="1"/>
              </p:cNvSpPr>
              <p:nvPr/>
            </p:nvSpPr>
            <p:spPr bwMode="auto">
              <a:xfrm flipV="1">
                <a:off x="3232" y="524"/>
                <a:ext cx="1" cy="3402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14" name="Freeform 866"/>
              <p:cNvSpPr>
                <a:spLocks/>
              </p:cNvSpPr>
              <p:nvPr/>
            </p:nvSpPr>
            <p:spPr bwMode="auto">
              <a:xfrm>
                <a:off x="3949" y="683"/>
                <a:ext cx="67" cy="185"/>
              </a:xfrm>
              <a:custGeom>
                <a:avLst/>
                <a:gdLst>
                  <a:gd name="T0" fmla="*/ 11 w 67"/>
                  <a:gd name="T1" fmla="*/ 119 h 185"/>
                  <a:gd name="T2" fmla="*/ 15 w 67"/>
                  <a:gd name="T3" fmla="*/ 143 h 185"/>
                  <a:gd name="T4" fmla="*/ 24 w 67"/>
                  <a:gd name="T5" fmla="*/ 159 h 185"/>
                  <a:gd name="T6" fmla="*/ 36 w 67"/>
                  <a:gd name="T7" fmla="*/ 164 h 185"/>
                  <a:gd name="T8" fmla="*/ 47 w 67"/>
                  <a:gd name="T9" fmla="*/ 161 h 185"/>
                  <a:gd name="T10" fmla="*/ 53 w 67"/>
                  <a:gd name="T11" fmla="*/ 148 h 185"/>
                  <a:gd name="T12" fmla="*/ 56 w 67"/>
                  <a:gd name="T13" fmla="*/ 132 h 185"/>
                  <a:gd name="T14" fmla="*/ 53 w 67"/>
                  <a:gd name="T15" fmla="*/ 119 h 185"/>
                  <a:gd name="T16" fmla="*/ 46 w 67"/>
                  <a:gd name="T17" fmla="*/ 108 h 185"/>
                  <a:gd name="T18" fmla="*/ 38 w 67"/>
                  <a:gd name="T19" fmla="*/ 103 h 185"/>
                  <a:gd name="T20" fmla="*/ 25 w 67"/>
                  <a:gd name="T21" fmla="*/ 95 h 185"/>
                  <a:gd name="T22" fmla="*/ 16 w 67"/>
                  <a:gd name="T23" fmla="*/ 90 h 185"/>
                  <a:gd name="T24" fmla="*/ 7 w 67"/>
                  <a:gd name="T25" fmla="*/ 71 h 185"/>
                  <a:gd name="T26" fmla="*/ 4 w 67"/>
                  <a:gd name="T27" fmla="*/ 50 h 185"/>
                  <a:gd name="T28" fmla="*/ 7 w 67"/>
                  <a:gd name="T29" fmla="*/ 24 h 185"/>
                  <a:gd name="T30" fmla="*/ 14 w 67"/>
                  <a:gd name="T31" fmla="*/ 11 h 185"/>
                  <a:gd name="T32" fmla="*/ 26 w 67"/>
                  <a:gd name="T33" fmla="*/ 3 h 185"/>
                  <a:gd name="T34" fmla="*/ 40 w 67"/>
                  <a:gd name="T35" fmla="*/ 0 h 185"/>
                  <a:gd name="T36" fmla="*/ 50 w 67"/>
                  <a:gd name="T37" fmla="*/ 5 h 185"/>
                  <a:gd name="T38" fmla="*/ 57 w 67"/>
                  <a:gd name="T39" fmla="*/ 18 h 185"/>
                  <a:gd name="T40" fmla="*/ 62 w 67"/>
                  <a:gd name="T41" fmla="*/ 34 h 185"/>
                  <a:gd name="T42" fmla="*/ 65 w 67"/>
                  <a:gd name="T43" fmla="*/ 56 h 185"/>
                  <a:gd name="T44" fmla="*/ 52 w 67"/>
                  <a:gd name="T45" fmla="*/ 45 h 185"/>
                  <a:gd name="T46" fmla="*/ 48 w 67"/>
                  <a:gd name="T47" fmla="*/ 29 h 185"/>
                  <a:gd name="T48" fmla="*/ 40 w 67"/>
                  <a:gd name="T49" fmla="*/ 21 h 185"/>
                  <a:gd name="T50" fmla="*/ 29 w 67"/>
                  <a:gd name="T51" fmla="*/ 21 h 185"/>
                  <a:gd name="T52" fmla="*/ 20 w 67"/>
                  <a:gd name="T53" fmla="*/ 29 h 185"/>
                  <a:gd name="T54" fmla="*/ 16 w 67"/>
                  <a:gd name="T55" fmla="*/ 40 h 185"/>
                  <a:gd name="T56" fmla="*/ 16 w 67"/>
                  <a:gd name="T57" fmla="*/ 56 h 185"/>
                  <a:gd name="T58" fmla="*/ 21 w 67"/>
                  <a:gd name="T59" fmla="*/ 69 h 185"/>
                  <a:gd name="T60" fmla="*/ 35 w 67"/>
                  <a:gd name="T61" fmla="*/ 77 h 185"/>
                  <a:gd name="T62" fmla="*/ 48 w 67"/>
                  <a:gd name="T63" fmla="*/ 85 h 185"/>
                  <a:gd name="T64" fmla="*/ 57 w 67"/>
                  <a:gd name="T65" fmla="*/ 93 h 185"/>
                  <a:gd name="T66" fmla="*/ 63 w 67"/>
                  <a:gd name="T67" fmla="*/ 106 h 185"/>
                  <a:gd name="T68" fmla="*/ 67 w 67"/>
                  <a:gd name="T69" fmla="*/ 122 h 185"/>
                  <a:gd name="T70" fmla="*/ 66 w 67"/>
                  <a:gd name="T71" fmla="*/ 146 h 185"/>
                  <a:gd name="T72" fmla="*/ 61 w 67"/>
                  <a:gd name="T73" fmla="*/ 167 h 185"/>
                  <a:gd name="T74" fmla="*/ 52 w 67"/>
                  <a:gd name="T75" fmla="*/ 180 h 185"/>
                  <a:gd name="T76" fmla="*/ 42 w 67"/>
                  <a:gd name="T77" fmla="*/ 185 h 185"/>
                  <a:gd name="T78" fmla="*/ 29 w 67"/>
                  <a:gd name="T79" fmla="*/ 185 h 185"/>
                  <a:gd name="T80" fmla="*/ 17 w 67"/>
                  <a:gd name="T81" fmla="*/ 177 h 185"/>
                  <a:gd name="T82" fmla="*/ 9 w 67"/>
                  <a:gd name="T83" fmla="*/ 164 h 185"/>
                  <a:gd name="T84" fmla="*/ 2 w 67"/>
                  <a:gd name="T85" fmla="*/ 146 h 185"/>
                  <a:gd name="T86" fmla="*/ 0 w 67"/>
                  <a:gd name="T87" fmla="*/ 11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7" h="185">
                    <a:moveTo>
                      <a:pt x="0" y="119"/>
                    </a:moveTo>
                    <a:lnTo>
                      <a:pt x="11" y="119"/>
                    </a:lnTo>
                    <a:lnTo>
                      <a:pt x="12" y="132"/>
                    </a:lnTo>
                    <a:lnTo>
                      <a:pt x="15" y="143"/>
                    </a:lnTo>
                    <a:lnTo>
                      <a:pt x="19" y="153"/>
                    </a:lnTo>
                    <a:lnTo>
                      <a:pt x="24" y="159"/>
                    </a:lnTo>
                    <a:lnTo>
                      <a:pt x="29" y="164"/>
                    </a:lnTo>
                    <a:lnTo>
                      <a:pt x="36" y="164"/>
                    </a:lnTo>
                    <a:lnTo>
                      <a:pt x="41" y="164"/>
                    </a:lnTo>
                    <a:lnTo>
                      <a:pt x="47" y="161"/>
                    </a:lnTo>
                    <a:lnTo>
                      <a:pt x="51" y="156"/>
                    </a:lnTo>
                    <a:lnTo>
                      <a:pt x="53" y="148"/>
                    </a:lnTo>
                    <a:lnTo>
                      <a:pt x="56" y="140"/>
                    </a:lnTo>
                    <a:lnTo>
                      <a:pt x="56" y="132"/>
                    </a:lnTo>
                    <a:lnTo>
                      <a:pt x="56" y="124"/>
                    </a:lnTo>
                    <a:lnTo>
                      <a:pt x="53" y="119"/>
                    </a:lnTo>
                    <a:lnTo>
                      <a:pt x="51" y="114"/>
                    </a:lnTo>
                    <a:lnTo>
                      <a:pt x="46" y="108"/>
                    </a:lnTo>
                    <a:lnTo>
                      <a:pt x="43" y="106"/>
                    </a:lnTo>
                    <a:lnTo>
                      <a:pt x="38" y="103"/>
                    </a:lnTo>
                    <a:lnTo>
                      <a:pt x="32" y="101"/>
                    </a:lnTo>
                    <a:lnTo>
                      <a:pt x="25" y="95"/>
                    </a:lnTo>
                    <a:lnTo>
                      <a:pt x="20" y="93"/>
                    </a:lnTo>
                    <a:lnTo>
                      <a:pt x="16" y="90"/>
                    </a:lnTo>
                    <a:lnTo>
                      <a:pt x="11" y="82"/>
                    </a:lnTo>
                    <a:lnTo>
                      <a:pt x="7" y="71"/>
                    </a:lnTo>
                    <a:lnTo>
                      <a:pt x="5" y="61"/>
                    </a:lnTo>
                    <a:lnTo>
                      <a:pt x="4" y="50"/>
                    </a:lnTo>
                    <a:lnTo>
                      <a:pt x="5" y="37"/>
                    </a:lnTo>
                    <a:lnTo>
                      <a:pt x="7" y="24"/>
                    </a:lnTo>
                    <a:lnTo>
                      <a:pt x="11" y="16"/>
                    </a:lnTo>
                    <a:lnTo>
                      <a:pt x="14" y="11"/>
                    </a:lnTo>
                    <a:lnTo>
                      <a:pt x="19" y="5"/>
                    </a:lnTo>
                    <a:lnTo>
                      <a:pt x="26" y="3"/>
                    </a:lnTo>
                    <a:lnTo>
                      <a:pt x="33" y="0"/>
                    </a:lnTo>
                    <a:lnTo>
                      <a:pt x="40" y="0"/>
                    </a:lnTo>
                    <a:lnTo>
                      <a:pt x="45" y="3"/>
                    </a:lnTo>
                    <a:lnTo>
                      <a:pt x="50" y="5"/>
                    </a:lnTo>
                    <a:lnTo>
                      <a:pt x="53" y="11"/>
                    </a:lnTo>
                    <a:lnTo>
                      <a:pt x="57" y="18"/>
                    </a:lnTo>
                    <a:lnTo>
                      <a:pt x="61" y="26"/>
                    </a:lnTo>
                    <a:lnTo>
                      <a:pt x="62" y="34"/>
                    </a:lnTo>
                    <a:lnTo>
                      <a:pt x="63" y="45"/>
                    </a:lnTo>
                    <a:lnTo>
                      <a:pt x="65" y="56"/>
                    </a:lnTo>
                    <a:lnTo>
                      <a:pt x="53" y="56"/>
                    </a:lnTo>
                    <a:lnTo>
                      <a:pt x="52" y="45"/>
                    </a:lnTo>
                    <a:lnTo>
                      <a:pt x="51" y="37"/>
                    </a:lnTo>
                    <a:lnTo>
                      <a:pt x="48" y="29"/>
                    </a:lnTo>
                    <a:lnTo>
                      <a:pt x="45" y="24"/>
                    </a:lnTo>
                    <a:lnTo>
                      <a:pt x="40" y="21"/>
                    </a:lnTo>
                    <a:lnTo>
                      <a:pt x="33" y="21"/>
                    </a:lnTo>
                    <a:lnTo>
                      <a:pt x="29" y="21"/>
                    </a:lnTo>
                    <a:lnTo>
                      <a:pt x="24" y="24"/>
                    </a:lnTo>
                    <a:lnTo>
                      <a:pt x="20" y="29"/>
                    </a:lnTo>
                    <a:lnTo>
                      <a:pt x="17" y="34"/>
                    </a:lnTo>
                    <a:lnTo>
                      <a:pt x="16" y="40"/>
                    </a:lnTo>
                    <a:lnTo>
                      <a:pt x="15" y="48"/>
                    </a:lnTo>
                    <a:lnTo>
                      <a:pt x="16" y="56"/>
                    </a:lnTo>
                    <a:lnTo>
                      <a:pt x="19" y="63"/>
                    </a:lnTo>
                    <a:lnTo>
                      <a:pt x="21" y="69"/>
                    </a:lnTo>
                    <a:lnTo>
                      <a:pt x="27" y="71"/>
                    </a:lnTo>
                    <a:lnTo>
                      <a:pt x="35" y="77"/>
                    </a:lnTo>
                    <a:lnTo>
                      <a:pt x="42" y="82"/>
                    </a:lnTo>
                    <a:lnTo>
                      <a:pt x="48" y="85"/>
                    </a:lnTo>
                    <a:lnTo>
                      <a:pt x="52" y="87"/>
                    </a:lnTo>
                    <a:lnTo>
                      <a:pt x="57" y="93"/>
                    </a:lnTo>
                    <a:lnTo>
                      <a:pt x="61" y="101"/>
                    </a:lnTo>
                    <a:lnTo>
                      <a:pt x="63" y="106"/>
                    </a:lnTo>
                    <a:lnTo>
                      <a:pt x="66" y="114"/>
                    </a:lnTo>
                    <a:lnTo>
                      <a:pt x="67" y="122"/>
                    </a:lnTo>
                    <a:lnTo>
                      <a:pt x="67" y="132"/>
                    </a:lnTo>
                    <a:lnTo>
                      <a:pt x="66" y="146"/>
                    </a:lnTo>
                    <a:lnTo>
                      <a:pt x="63" y="159"/>
                    </a:lnTo>
                    <a:lnTo>
                      <a:pt x="61" y="167"/>
                    </a:lnTo>
                    <a:lnTo>
                      <a:pt x="57" y="175"/>
                    </a:lnTo>
                    <a:lnTo>
                      <a:pt x="52" y="180"/>
                    </a:lnTo>
                    <a:lnTo>
                      <a:pt x="47" y="183"/>
                    </a:lnTo>
                    <a:lnTo>
                      <a:pt x="42" y="185"/>
                    </a:lnTo>
                    <a:lnTo>
                      <a:pt x="36" y="185"/>
                    </a:lnTo>
                    <a:lnTo>
                      <a:pt x="29" y="185"/>
                    </a:lnTo>
                    <a:lnTo>
                      <a:pt x="22" y="183"/>
                    </a:lnTo>
                    <a:lnTo>
                      <a:pt x="17" y="177"/>
                    </a:lnTo>
                    <a:lnTo>
                      <a:pt x="12" y="172"/>
                    </a:lnTo>
                    <a:lnTo>
                      <a:pt x="9" y="164"/>
                    </a:lnTo>
                    <a:lnTo>
                      <a:pt x="5" y="156"/>
                    </a:lnTo>
                    <a:lnTo>
                      <a:pt x="2" y="146"/>
                    </a:lnTo>
                    <a:lnTo>
                      <a:pt x="1" y="132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15" name="Freeform 867"/>
              <p:cNvSpPr>
                <a:spLocks/>
              </p:cNvSpPr>
              <p:nvPr/>
            </p:nvSpPr>
            <p:spPr bwMode="auto">
              <a:xfrm>
                <a:off x="4032" y="686"/>
                <a:ext cx="70" cy="180"/>
              </a:xfrm>
              <a:custGeom>
                <a:avLst/>
                <a:gdLst>
                  <a:gd name="T0" fmla="*/ 0 w 70"/>
                  <a:gd name="T1" fmla="*/ 180 h 180"/>
                  <a:gd name="T2" fmla="*/ 0 w 70"/>
                  <a:gd name="T3" fmla="*/ 0 h 180"/>
                  <a:gd name="T4" fmla="*/ 11 w 70"/>
                  <a:gd name="T5" fmla="*/ 0 h 180"/>
                  <a:gd name="T6" fmla="*/ 11 w 70"/>
                  <a:gd name="T7" fmla="*/ 84 h 180"/>
                  <a:gd name="T8" fmla="*/ 52 w 70"/>
                  <a:gd name="T9" fmla="*/ 0 h 180"/>
                  <a:gd name="T10" fmla="*/ 67 w 70"/>
                  <a:gd name="T11" fmla="*/ 0 h 180"/>
                  <a:gd name="T12" fmla="*/ 31 w 70"/>
                  <a:gd name="T13" fmla="*/ 74 h 180"/>
                  <a:gd name="T14" fmla="*/ 70 w 70"/>
                  <a:gd name="T15" fmla="*/ 180 h 180"/>
                  <a:gd name="T16" fmla="*/ 56 w 70"/>
                  <a:gd name="T17" fmla="*/ 180 h 180"/>
                  <a:gd name="T18" fmla="*/ 24 w 70"/>
                  <a:gd name="T19" fmla="*/ 90 h 180"/>
                  <a:gd name="T20" fmla="*/ 11 w 70"/>
                  <a:gd name="T21" fmla="*/ 116 h 180"/>
                  <a:gd name="T22" fmla="*/ 11 w 70"/>
                  <a:gd name="T23" fmla="*/ 180 h 180"/>
                  <a:gd name="T24" fmla="*/ 0 w 70"/>
                  <a:gd name="T2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0" h="180">
                    <a:moveTo>
                      <a:pt x="0" y="18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84"/>
                    </a:lnTo>
                    <a:lnTo>
                      <a:pt x="52" y="0"/>
                    </a:lnTo>
                    <a:lnTo>
                      <a:pt x="67" y="0"/>
                    </a:lnTo>
                    <a:lnTo>
                      <a:pt x="31" y="74"/>
                    </a:lnTo>
                    <a:lnTo>
                      <a:pt x="70" y="180"/>
                    </a:lnTo>
                    <a:lnTo>
                      <a:pt x="56" y="180"/>
                    </a:lnTo>
                    <a:lnTo>
                      <a:pt x="24" y="90"/>
                    </a:lnTo>
                    <a:lnTo>
                      <a:pt x="11" y="116"/>
                    </a:lnTo>
                    <a:lnTo>
                      <a:pt x="11" y="180"/>
                    </a:lnTo>
                    <a:lnTo>
                      <a:pt x="0" y="18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16" name="Freeform 868"/>
              <p:cNvSpPr>
                <a:spLocks/>
              </p:cNvSpPr>
              <p:nvPr/>
            </p:nvSpPr>
            <p:spPr bwMode="auto">
              <a:xfrm>
                <a:off x="4146" y="686"/>
                <a:ext cx="31" cy="180"/>
              </a:xfrm>
              <a:custGeom>
                <a:avLst/>
                <a:gdLst>
                  <a:gd name="T0" fmla="*/ 31 w 31"/>
                  <a:gd name="T1" fmla="*/ 180 h 180"/>
                  <a:gd name="T2" fmla="*/ 20 w 31"/>
                  <a:gd name="T3" fmla="*/ 180 h 180"/>
                  <a:gd name="T4" fmla="*/ 20 w 31"/>
                  <a:gd name="T5" fmla="*/ 39 h 180"/>
                  <a:gd name="T6" fmla="*/ 15 w 31"/>
                  <a:gd name="T7" fmla="*/ 47 h 180"/>
                  <a:gd name="T8" fmla="*/ 10 w 31"/>
                  <a:gd name="T9" fmla="*/ 55 h 180"/>
                  <a:gd name="T10" fmla="*/ 5 w 31"/>
                  <a:gd name="T11" fmla="*/ 60 h 180"/>
                  <a:gd name="T12" fmla="*/ 0 w 31"/>
                  <a:gd name="T13" fmla="*/ 66 h 180"/>
                  <a:gd name="T14" fmla="*/ 0 w 31"/>
                  <a:gd name="T15" fmla="*/ 45 h 180"/>
                  <a:gd name="T16" fmla="*/ 8 w 31"/>
                  <a:gd name="T17" fmla="*/ 34 h 180"/>
                  <a:gd name="T18" fmla="*/ 15 w 31"/>
                  <a:gd name="T19" fmla="*/ 23 h 180"/>
                  <a:gd name="T20" fmla="*/ 20 w 31"/>
                  <a:gd name="T21" fmla="*/ 10 h 180"/>
                  <a:gd name="T22" fmla="*/ 24 w 31"/>
                  <a:gd name="T23" fmla="*/ 0 h 180"/>
                  <a:gd name="T24" fmla="*/ 31 w 31"/>
                  <a:gd name="T25" fmla="*/ 0 h 180"/>
                  <a:gd name="T26" fmla="*/ 31 w 31"/>
                  <a:gd name="T27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180">
                    <a:moveTo>
                      <a:pt x="31" y="180"/>
                    </a:moveTo>
                    <a:lnTo>
                      <a:pt x="20" y="180"/>
                    </a:lnTo>
                    <a:lnTo>
                      <a:pt x="20" y="39"/>
                    </a:lnTo>
                    <a:lnTo>
                      <a:pt x="15" y="47"/>
                    </a:lnTo>
                    <a:lnTo>
                      <a:pt x="10" y="55"/>
                    </a:lnTo>
                    <a:lnTo>
                      <a:pt x="5" y="60"/>
                    </a:lnTo>
                    <a:lnTo>
                      <a:pt x="0" y="66"/>
                    </a:lnTo>
                    <a:lnTo>
                      <a:pt x="0" y="45"/>
                    </a:lnTo>
                    <a:lnTo>
                      <a:pt x="8" y="34"/>
                    </a:lnTo>
                    <a:lnTo>
                      <a:pt x="15" y="23"/>
                    </a:lnTo>
                    <a:lnTo>
                      <a:pt x="20" y="10"/>
                    </a:lnTo>
                    <a:lnTo>
                      <a:pt x="24" y="0"/>
                    </a:lnTo>
                    <a:lnTo>
                      <a:pt x="31" y="0"/>
                    </a:lnTo>
                    <a:lnTo>
                      <a:pt x="31" y="18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17" name="Freeform 869"/>
              <p:cNvSpPr>
                <a:spLocks noEditPoints="1"/>
              </p:cNvSpPr>
              <p:nvPr/>
            </p:nvSpPr>
            <p:spPr bwMode="auto">
              <a:xfrm>
                <a:off x="4200" y="688"/>
                <a:ext cx="59" cy="178"/>
              </a:xfrm>
              <a:custGeom>
                <a:avLst/>
                <a:gdLst>
                  <a:gd name="T0" fmla="*/ 38 w 59"/>
                  <a:gd name="T1" fmla="*/ 178 h 178"/>
                  <a:gd name="T2" fmla="*/ 38 w 59"/>
                  <a:gd name="T3" fmla="*/ 135 h 178"/>
                  <a:gd name="T4" fmla="*/ 0 w 59"/>
                  <a:gd name="T5" fmla="*/ 135 h 178"/>
                  <a:gd name="T6" fmla="*/ 0 w 59"/>
                  <a:gd name="T7" fmla="*/ 111 h 178"/>
                  <a:gd name="T8" fmla="*/ 41 w 59"/>
                  <a:gd name="T9" fmla="*/ 0 h 178"/>
                  <a:gd name="T10" fmla="*/ 49 w 59"/>
                  <a:gd name="T11" fmla="*/ 0 h 178"/>
                  <a:gd name="T12" fmla="*/ 49 w 59"/>
                  <a:gd name="T13" fmla="*/ 111 h 178"/>
                  <a:gd name="T14" fmla="*/ 59 w 59"/>
                  <a:gd name="T15" fmla="*/ 111 h 178"/>
                  <a:gd name="T16" fmla="*/ 59 w 59"/>
                  <a:gd name="T17" fmla="*/ 135 h 178"/>
                  <a:gd name="T18" fmla="*/ 49 w 59"/>
                  <a:gd name="T19" fmla="*/ 135 h 178"/>
                  <a:gd name="T20" fmla="*/ 49 w 59"/>
                  <a:gd name="T21" fmla="*/ 178 h 178"/>
                  <a:gd name="T22" fmla="*/ 38 w 59"/>
                  <a:gd name="T23" fmla="*/ 178 h 178"/>
                  <a:gd name="T24" fmla="*/ 38 w 59"/>
                  <a:gd name="T25" fmla="*/ 111 h 178"/>
                  <a:gd name="T26" fmla="*/ 38 w 59"/>
                  <a:gd name="T27" fmla="*/ 45 h 178"/>
                  <a:gd name="T28" fmla="*/ 13 w 59"/>
                  <a:gd name="T29" fmla="*/ 111 h 178"/>
                  <a:gd name="T30" fmla="*/ 38 w 59"/>
                  <a:gd name="T31" fmla="*/ 11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" h="178">
                    <a:moveTo>
                      <a:pt x="38" y="178"/>
                    </a:moveTo>
                    <a:lnTo>
                      <a:pt x="38" y="135"/>
                    </a:lnTo>
                    <a:lnTo>
                      <a:pt x="0" y="135"/>
                    </a:lnTo>
                    <a:lnTo>
                      <a:pt x="0" y="111"/>
                    </a:lnTo>
                    <a:lnTo>
                      <a:pt x="41" y="0"/>
                    </a:lnTo>
                    <a:lnTo>
                      <a:pt x="49" y="0"/>
                    </a:lnTo>
                    <a:lnTo>
                      <a:pt x="49" y="111"/>
                    </a:lnTo>
                    <a:lnTo>
                      <a:pt x="59" y="111"/>
                    </a:lnTo>
                    <a:lnTo>
                      <a:pt x="59" y="135"/>
                    </a:lnTo>
                    <a:lnTo>
                      <a:pt x="49" y="135"/>
                    </a:lnTo>
                    <a:lnTo>
                      <a:pt x="49" y="178"/>
                    </a:lnTo>
                    <a:lnTo>
                      <a:pt x="38" y="178"/>
                    </a:lnTo>
                    <a:close/>
                    <a:moveTo>
                      <a:pt x="38" y="111"/>
                    </a:moveTo>
                    <a:lnTo>
                      <a:pt x="38" y="45"/>
                    </a:lnTo>
                    <a:lnTo>
                      <a:pt x="13" y="111"/>
                    </a:lnTo>
                    <a:lnTo>
                      <a:pt x="38" y="11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18" name="Freeform 870"/>
              <p:cNvSpPr>
                <a:spLocks noEditPoints="1"/>
              </p:cNvSpPr>
              <p:nvPr/>
            </p:nvSpPr>
            <p:spPr bwMode="auto">
              <a:xfrm>
                <a:off x="4269" y="686"/>
                <a:ext cx="55" cy="182"/>
              </a:xfrm>
              <a:custGeom>
                <a:avLst/>
                <a:gdLst>
                  <a:gd name="T0" fmla="*/ 13 w 55"/>
                  <a:gd name="T1" fmla="*/ 132 h 182"/>
                  <a:gd name="T2" fmla="*/ 15 w 55"/>
                  <a:gd name="T3" fmla="*/ 150 h 182"/>
                  <a:gd name="T4" fmla="*/ 19 w 55"/>
                  <a:gd name="T5" fmla="*/ 158 h 182"/>
                  <a:gd name="T6" fmla="*/ 25 w 55"/>
                  <a:gd name="T7" fmla="*/ 161 h 182"/>
                  <a:gd name="T8" fmla="*/ 34 w 55"/>
                  <a:gd name="T9" fmla="*/ 158 h 182"/>
                  <a:gd name="T10" fmla="*/ 40 w 55"/>
                  <a:gd name="T11" fmla="*/ 145 h 182"/>
                  <a:gd name="T12" fmla="*/ 43 w 55"/>
                  <a:gd name="T13" fmla="*/ 127 h 182"/>
                  <a:gd name="T14" fmla="*/ 44 w 55"/>
                  <a:gd name="T15" fmla="*/ 100 h 182"/>
                  <a:gd name="T16" fmla="*/ 44 w 55"/>
                  <a:gd name="T17" fmla="*/ 98 h 182"/>
                  <a:gd name="T18" fmla="*/ 36 w 55"/>
                  <a:gd name="T19" fmla="*/ 113 h 182"/>
                  <a:gd name="T20" fmla="*/ 25 w 55"/>
                  <a:gd name="T21" fmla="*/ 119 h 182"/>
                  <a:gd name="T22" fmla="*/ 13 w 55"/>
                  <a:gd name="T23" fmla="*/ 113 h 182"/>
                  <a:gd name="T24" fmla="*/ 2 w 55"/>
                  <a:gd name="T25" fmla="*/ 84 h 182"/>
                  <a:gd name="T26" fmla="*/ 2 w 55"/>
                  <a:gd name="T27" fmla="*/ 37 h 182"/>
                  <a:gd name="T28" fmla="*/ 12 w 55"/>
                  <a:gd name="T29" fmla="*/ 10 h 182"/>
                  <a:gd name="T30" fmla="*/ 21 w 55"/>
                  <a:gd name="T31" fmla="*/ 0 h 182"/>
                  <a:gd name="T32" fmla="*/ 31 w 55"/>
                  <a:gd name="T33" fmla="*/ 0 h 182"/>
                  <a:gd name="T34" fmla="*/ 41 w 55"/>
                  <a:gd name="T35" fmla="*/ 10 h 182"/>
                  <a:gd name="T36" fmla="*/ 49 w 55"/>
                  <a:gd name="T37" fmla="*/ 26 h 182"/>
                  <a:gd name="T38" fmla="*/ 55 w 55"/>
                  <a:gd name="T39" fmla="*/ 58 h 182"/>
                  <a:gd name="T40" fmla="*/ 55 w 55"/>
                  <a:gd name="T41" fmla="*/ 116 h 182"/>
                  <a:gd name="T42" fmla="*/ 49 w 55"/>
                  <a:gd name="T43" fmla="*/ 153 h 182"/>
                  <a:gd name="T44" fmla="*/ 41 w 55"/>
                  <a:gd name="T45" fmla="*/ 172 h 182"/>
                  <a:gd name="T46" fmla="*/ 31 w 55"/>
                  <a:gd name="T47" fmla="*/ 182 h 182"/>
                  <a:gd name="T48" fmla="*/ 19 w 55"/>
                  <a:gd name="T49" fmla="*/ 182 h 182"/>
                  <a:gd name="T50" fmla="*/ 9 w 55"/>
                  <a:gd name="T51" fmla="*/ 172 h 182"/>
                  <a:gd name="T52" fmla="*/ 3 w 55"/>
                  <a:gd name="T53" fmla="*/ 150 h 182"/>
                  <a:gd name="T54" fmla="*/ 44 w 55"/>
                  <a:gd name="T55" fmla="*/ 60 h 182"/>
                  <a:gd name="T56" fmla="*/ 43 w 55"/>
                  <a:gd name="T57" fmla="*/ 39 h 182"/>
                  <a:gd name="T58" fmla="*/ 36 w 55"/>
                  <a:gd name="T59" fmla="*/ 26 h 182"/>
                  <a:gd name="T60" fmla="*/ 28 w 55"/>
                  <a:gd name="T61" fmla="*/ 21 h 182"/>
                  <a:gd name="T62" fmla="*/ 19 w 55"/>
                  <a:gd name="T63" fmla="*/ 26 h 182"/>
                  <a:gd name="T64" fmla="*/ 13 w 55"/>
                  <a:gd name="T65" fmla="*/ 39 h 182"/>
                  <a:gd name="T66" fmla="*/ 12 w 55"/>
                  <a:gd name="T67" fmla="*/ 63 h 182"/>
                  <a:gd name="T68" fmla="*/ 13 w 55"/>
                  <a:gd name="T69" fmla="*/ 82 h 182"/>
                  <a:gd name="T70" fmla="*/ 19 w 55"/>
                  <a:gd name="T71" fmla="*/ 95 h 182"/>
                  <a:gd name="T72" fmla="*/ 28 w 55"/>
                  <a:gd name="T73" fmla="*/ 100 h 182"/>
                  <a:gd name="T74" fmla="*/ 36 w 55"/>
                  <a:gd name="T75" fmla="*/ 95 h 182"/>
                  <a:gd name="T76" fmla="*/ 43 w 55"/>
                  <a:gd name="T77" fmla="*/ 82 h 182"/>
                  <a:gd name="T78" fmla="*/ 44 w 55"/>
                  <a:gd name="T79" fmla="*/ 6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5" h="182">
                    <a:moveTo>
                      <a:pt x="2" y="135"/>
                    </a:moveTo>
                    <a:lnTo>
                      <a:pt x="13" y="132"/>
                    </a:lnTo>
                    <a:lnTo>
                      <a:pt x="14" y="143"/>
                    </a:lnTo>
                    <a:lnTo>
                      <a:pt x="15" y="150"/>
                    </a:lnTo>
                    <a:lnTo>
                      <a:pt x="17" y="156"/>
                    </a:lnTo>
                    <a:lnTo>
                      <a:pt x="19" y="158"/>
                    </a:lnTo>
                    <a:lnTo>
                      <a:pt x="23" y="161"/>
                    </a:lnTo>
                    <a:lnTo>
                      <a:pt x="25" y="161"/>
                    </a:lnTo>
                    <a:lnTo>
                      <a:pt x="30" y="161"/>
                    </a:lnTo>
                    <a:lnTo>
                      <a:pt x="34" y="158"/>
                    </a:lnTo>
                    <a:lnTo>
                      <a:pt x="38" y="153"/>
                    </a:lnTo>
                    <a:lnTo>
                      <a:pt x="40" y="145"/>
                    </a:lnTo>
                    <a:lnTo>
                      <a:pt x="41" y="137"/>
                    </a:lnTo>
                    <a:lnTo>
                      <a:pt x="43" y="127"/>
                    </a:lnTo>
                    <a:lnTo>
                      <a:pt x="44" y="113"/>
                    </a:lnTo>
                    <a:lnTo>
                      <a:pt x="44" y="100"/>
                    </a:lnTo>
                    <a:lnTo>
                      <a:pt x="44" y="98"/>
                    </a:lnTo>
                    <a:lnTo>
                      <a:pt x="44" y="98"/>
                    </a:lnTo>
                    <a:lnTo>
                      <a:pt x="41" y="105"/>
                    </a:lnTo>
                    <a:lnTo>
                      <a:pt x="36" y="113"/>
                    </a:lnTo>
                    <a:lnTo>
                      <a:pt x="30" y="119"/>
                    </a:lnTo>
                    <a:lnTo>
                      <a:pt x="25" y="119"/>
                    </a:lnTo>
                    <a:lnTo>
                      <a:pt x="18" y="119"/>
                    </a:lnTo>
                    <a:lnTo>
                      <a:pt x="13" y="113"/>
                    </a:lnTo>
                    <a:lnTo>
                      <a:pt x="8" y="103"/>
                    </a:lnTo>
                    <a:lnTo>
                      <a:pt x="2" y="84"/>
                    </a:lnTo>
                    <a:lnTo>
                      <a:pt x="0" y="60"/>
                    </a:lnTo>
                    <a:lnTo>
                      <a:pt x="2" y="37"/>
                    </a:lnTo>
                    <a:lnTo>
                      <a:pt x="8" y="15"/>
                    </a:lnTo>
                    <a:lnTo>
                      <a:pt x="12" y="10"/>
                    </a:lnTo>
                    <a:lnTo>
                      <a:pt x="17" y="5"/>
                    </a:lnTo>
                    <a:lnTo>
                      <a:pt x="21" y="0"/>
                    </a:lnTo>
                    <a:lnTo>
                      <a:pt x="26" y="0"/>
                    </a:lnTo>
                    <a:lnTo>
                      <a:pt x="31" y="0"/>
                    </a:lnTo>
                    <a:lnTo>
                      <a:pt x="36" y="5"/>
                    </a:lnTo>
                    <a:lnTo>
                      <a:pt x="41" y="10"/>
                    </a:lnTo>
                    <a:lnTo>
                      <a:pt x="46" y="15"/>
                    </a:lnTo>
                    <a:lnTo>
                      <a:pt x="49" y="26"/>
                    </a:lnTo>
                    <a:lnTo>
                      <a:pt x="51" y="37"/>
                    </a:lnTo>
                    <a:lnTo>
                      <a:pt x="55" y="58"/>
                    </a:lnTo>
                    <a:lnTo>
                      <a:pt x="55" y="87"/>
                    </a:lnTo>
                    <a:lnTo>
                      <a:pt x="55" y="116"/>
                    </a:lnTo>
                    <a:lnTo>
                      <a:pt x="51" y="140"/>
                    </a:lnTo>
                    <a:lnTo>
                      <a:pt x="49" y="153"/>
                    </a:lnTo>
                    <a:lnTo>
                      <a:pt x="45" y="164"/>
                    </a:lnTo>
                    <a:lnTo>
                      <a:pt x="41" y="172"/>
                    </a:lnTo>
                    <a:lnTo>
                      <a:pt x="36" y="177"/>
                    </a:lnTo>
                    <a:lnTo>
                      <a:pt x="31" y="182"/>
                    </a:lnTo>
                    <a:lnTo>
                      <a:pt x="25" y="182"/>
                    </a:lnTo>
                    <a:lnTo>
                      <a:pt x="19" y="182"/>
                    </a:lnTo>
                    <a:lnTo>
                      <a:pt x="14" y="177"/>
                    </a:lnTo>
                    <a:lnTo>
                      <a:pt x="9" y="172"/>
                    </a:lnTo>
                    <a:lnTo>
                      <a:pt x="5" y="161"/>
                    </a:lnTo>
                    <a:lnTo>
                      <a:pt x="3" y="150"/>
                    </a:lnTo>
                    <a:lnTo>
                      <a:pt x="2" y="135"/>
                    </a:lnTo>
                    <a:close/>
                    <a:moveTo>
                      <a:pt x="44" y="60"/>
                    </a:moveTo>
                    <a:lnTo>
                      <a:pt x="44" y="50"/>
                    </a:lnTo>
                    <a:lnTo>
                      <a:pt x="43" y="39"/>
                    </a:lnTo>
                    <a:lnTo>
                      <a:pt x="40" y="31"/>
                    </a:lnTo>
                    <a:lnTo>
                      <a:pt x="36" y="26"/>
                    </a:lnTo>
                    <a:lnTo>
                      <a:pt x="33" y="21"/>
                    </a:lnTo>
                    <a:lnTo>
                      <a:pt x="28" y="21"/>
                    </a:lnTo>
                    <a:lnTo>
                      <a:pt x="24" y="21"/>
                    </a:lnTo>
                    <a:lnTo>
                      <a:pt x="19" y="26"/>
                    </a:lnTo>
                    <a:lnTo>
                      <a:pt x="17" y="31"/>
                    </a:lnTo>
                    <a:lnTo>
                      <a:pt x="13" y="39"/>
                    </a:lnTo>
                    <a:lnTo>
                      <a:pt x="12" y="50"/>
                    </a:lnTo>
                    <a:lnTo>
                      <a:pt x="12" y="63"/>
                    </a:lnTo>
                    <a:lnTo>
                      <a:pt x="12" y="71"/>
                    </a:lnTo>
                    <a:lnTo>
                      <a:pt x="13" y="82"/>
                    </a:lnTo>
                    <a:lnTo>
                      <a:pt x="15" y="90"/>
                    </a:lnTo>
                    <a:lnTo>
                      <a:pt x="19" y="95"/>
                    </a:lnTo>
                    <a:lnTo>
                      <a:pt x="23" y="98"/>
                    </a:lnTo>
                    <a:lnTo>
                      <a:pt x="28" y="100"/>
                    </a:lnTo>
                    <a:lnTo>
                      <a:pt x="33" y="98"/>
                    </a:lnTo>
                    <a:lnTo>
                      <a:pt x="36" y="95"/>
                    </a:lnTo>
                    <a:lnTo>
                      <a:pt x="40" y="90"/>
                    </a:lnTo>
                    <a:lnTo>
                      <a:pt x="43" y="82"/>
                    </a:lnTo>
                    <a:lnTo>
                      <a:pt x="44" y="71"/>
                    </a:lnTo>
                    <a:lnTo>
                      <a:pt x="44" y="6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19" name="Freeform 871"/>
              <p:cNvSpPr>
                <a:spLocks noEditPoints="1"/>
              </p:cNvSpPr>
              <p:nvPr/>
            </p:nvSpPr>
            <p:spPr bwMode="auto">
              <a:xfrm>
                <a:off x="4333" y="686"/>
                <a:ext cx="57" cy="182"/>
              </a:xfrm>
              <a:custGeom>
                <a:avLst/>
                <a:gdLst>
                  <a:gd name="T0" fmla="*/ 44 w 57"/>
                  <a:gd name="T1" fmla="*/ 50 h 182"/>
                  <a:gd name="T2" fmla="*/ 41 w 57"/>
                  <a:gd name="T3" fmla="*/ 29 h 182"/>
                  <a:gd name="T4" fmla="*/ 34 w 57"/>
                  <a:gd name="T5" fmla="*/ 21 h 182"/>
                  <a:gd name="T6" fmla="*/ 26 w 57"/>
                  <a:gd name="T7" fmla="*/ 21 h 182"/>
                  <a:gd name="T8" fmla="*/ 17 w 57"/>
                  <a:gd name="T9" fmla="*/ 34 h 182"/>
                  <a:gd name="T10" fmla="*/ 12 w 57"/>
                  <a:gd name="T11" fmla="*/ 58 h 182"/>
                  <a:gd name="T12" fmla="*/ 11 w 57"/>
                  <a:gd name="T13" fmla="*/ 87 h 182"/>
                  <a:gd name="T14" fmla="*/ 21 w 57"/>
                  <a:gd name="T15" fmla="*/ 68 h 182"/>
                  <a:gd name="T16" fmla="*/ 32 w 57"/>
                  <a:gd name="T17" fmla="*/ 63 h 182"/>
                  <a:gd name="T18" fmla="*/ 44 w 57"/>
                  <a:gd name="T19" fmla="*/ 68 h 182"/>
                  <a:gd name="T20" fmla="*/ 52 w 57"/>
                  <a:gd name="T21" fmla="*/ 87 h 182"/>
                  <a:gd name="T22" fmla="*/ 56 w 57"/>
                  <a:gd name="T23" fmla="*/ 108 h 182"/>
                  <a:gd name="T24" fmla="*/ 56 w 57"/>
                  <a:gd name="T25" fmla="*/ 137 h 182"/>
                  <a:gd name="T26" fmla="*/ 51 w 57"/>
                  <a:gd name="T27" fmla="*/ 161 h 182"/>
                  <a:gd name="T28" fmla="*/ 43 w 57"/>
                  <a:gd name="T29" fmla="*/ 174 h 182"/>
                  <a:gd name="T30" fmla="*/ 34 w 57"/>
                  <a:gd name="T31" fmla="*/ 182 h 182"/>
                  <a:gd name="T32" fmla="*/ 18 w 57"/>
                  <a:gd name="T33" fmla="*/ 177 h 182"/>
                  <a:gd name="T34" fmla="*/ 3 w 57"/>
                  <a:gd name="T35" fmla="*/ 145 h 182"/>
                  <a:gd name="T36" fmla="*/ 0 w 57"/>
                  <a:gd name="T37" fmla="*/ 95 h 182"/>
                  <a:gd name="T38" fmla="*/ 5 w 57"/>
                  <a:gd name="T39" fmla="*/ 39 h 182"/>
                  <a:gd name="T40" fmla="*/ 18 w 57"/>
                  <a:gd name="T41" fmla="*/ 5 h 182"/>
                  <a:gd name="T42" fmla="*/ 37 w 57"/>
                  <a:gd name="T43" fmla="*/ 0 h 182"/>
                  <a:gd name="T44" fmla="*/ 48 w 57"/>
                  <a:gd name="T45" fmla="*/ 13 h 182"/>
                  <a:gd name="T46" fmla="*/ 54 w 57"/>
                  <a:gd name="T47" fmla="*/ 34 h 182"/>
                  <a:gd name="T48" fmla="*/ 11 w 57"/>
                  <a:gd name="T49" fmla="*/ 121 h 182"/>
                  <a:gd name="T50" fmla="*/ 13 w 57"/>
                  <a:gd name="T51" fmla="*/ 143 h 182"/>
                  <a:gd name="T52" fmla="*/ 20 w 57"/>
                  <a:gd name="T53" fmla="*/ 156 h 182"/>
                  <a:gd name="T54" fmla="*/ 30 w 57"/>
                  <a:gd name="T55" fmla="*/ 161 h 182"/>
                  <a:gd name="T56" fmla="*/ 37 w 57"/>
                  <a:gd name="T57" fmla="*/ 156 h 182"/>
                  <a:gd name="T58" fmla="*/ 43 w 57"/>
                  <a:gd name="T59" fmla="*/ 143 h 182"/>
                  <a:gd name="T60" fmla="*/ 46 w 57"/>
                  <a:gd name="T61" fmla="*/ 121 h 182"/>
                  <a:gd name="T62" fmla="*/ 43 w 57"/>
                  <a:gd name="T63" fmla="*/ 100 h 182"/>
                  <a:gd name="T64" fmla="*/ 37 w 57"/>
                  <a:gd name="T65" fmla="*/ 87 h 182"/>
                  <a:gd name="T66" fmla="*/ 28 w 57"/>
                  <a:gd name="T67" fmla="*/ 84 h 182"/>
                  <a:gd name="T68" fmla="*/ 20 w 57"/>
                  <a:gd name="T69" fmla="*/ 87 h 182"/>
                  <a:gd name="T70" fmla="*/ 13 w 57"/>
                  <a:gd name="T71" fmla="*/ 100 h 182"/>
                  <a:gd name="T72" fmla="*/ 11 w 57"/>
                  <a:gd name="T73" fmla="*/ 12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7" h="182">
                    <a:moveTo>
                      <a:pt x="56" y="47"/>
                    </a:moveTo>
                    <a:lnTo>
                      <a:pt x="44" y="50"/>
                    </a:lnTo>
                    <a:lnTo>
                      <a:pt x="43" y="37"/>
                    </a:lnTo>
                    <a:lnTo>
                      <a:pt x="41" y="29"/>
                    </a:lnTo>
                    <a:lnTo>
                      <a:pt x="37" y="23"/>
                    </a:lnTo>
                    <a:lnTo>
                      <a:pt x="34" y="21"/>
                    </a:lnTo>
                    <a:lnTo>
                      <a:pt x="31" y="21"/>
                    </a:lnTo>
                    <a:lnTo>
                      <a:pt x="26" y="21"/>
                    </a:lnTo>
                    <a:lnTo>
                      <a:pt x="21" y="26"/>
                    </a:lnTo>
                    <a:lnTo>
                      <a:pt x="17" y="34"/>
                    </a:lnTo>
                    <a:lnTo>
                      <a:pt x="13" y="47"/>
                    </a:lnTo>
                    <a:lnTo>
                      <a:pt x="12" y="58"/>
                    </a:lnTo>
                    <a:lnTo>
                      <a:pt x="11" y="71"/>
                    </a:lnTo>
                    <a:lnTo>
                      <a:pt x="11" y="87"/>
                    </a:lnTo>
                    <a:lnTo>
                      <a:pt x="16" y="76"/>
                    </a:lnTo>
                    <a:lnTo>
                      <a:pt x="21" y="68"/>
                    </a:lnTo>
                    <a:lnTo>
                      <a:pt x="26" y="63"/>
                    </a:lnTo>
                    <a:lnTo>
                      <a:pt x="32" y="63"/>
                    </a:lnTo>
                    <a:lnTo>
                      <a:pt x="38" y="63"/>
                    </a:lnTo>
                    <a:lnTo>
                      <a:pt x="44" y="68"/>
                    </a:lnTo>
                    <a:lnTo>
                      <a:pt x="49" y="79"/>
                    </a:lnTo>
                    <a:lnTo>
                      <a:pt x="52" y="87"/>
                    </a:lnTo>
                    <a:lnTo>
                      <a:pt x="54" y="98"/>
                    </a:lnTo>
                    <a:lnTo>
                      <a:pt x="56" y="108"/>
                    </a:lnTo>
                    <a:lnTo>
                      <a:pt x="57" y="121"/>
                    </a:lnTo>
                    <a:lnTo>
                      <a:pt x="56" y="137"/>
                    </a:lnTo>
                    <a:lnTo>
                      <a:pt x="53" y="153"/>
                    </a:lnTo>
                    <a:lnTo>
                      <a:pt x="51" y="161"/>
                    </a:lnTo>
                    <a:lnTo>
                      <a:pt x="47" y="169"/>
                    </a:lnTo>
                    <a:lnTo>
                      <a:pt x="43" y="174"/>
                    </a:lnTo>
                    <a:lnTo>
                      <a:pt x="39" y="180"/>
                    </a:lnTo>
                    <a:lnTo>
                      <a:pt x="34" y="182"/>
                    </a:lnTo>
                    <a:lnTo>
                      <a:pt x="30" y="182"/>
                    </a:lnTo>
                    <a:lnTo>
                      <a:pt x="18" y="177"/>
                    </a:lnTo>
                    <a:lnTo>
                      <a:pt x="8" y="164"/>
                    </a:lnTo>
                    <a:lnTo>
                      <a:pt x="3" y="145"/>
                    </a:lnTo>
                    <a:lnTo>
                      <a:pt x="1" y="124"/>
                    </a:lnTo>
                    <a:lnTo>
                      <a:pt x="0" y="95"/>
                    </a:lnTo>
                    <a:lnTo>
                      <a:pt x="1" y="63"/>
                    </a:lnTo>
                    <a:lnTo>
                      <a:pt x="5" y="39"/>
                    </a:lnTo>
                    <a:lnTo>
                      <a:pt x="10" y="21"/>
                    </a:lnTo>
                    <a:lnTo>
                      <a:pt x="18" y="5"/>
                    </a:lnTo>
                    <a:lnTo>
                      <a:pt x="31" y="0"/>
                    </a:lnTo>
                    <a:lnTo>
                      <a:pt x="37" y="0"/>
                    </a:lnTo>
                    <a:lnTo>
                      <a:pt x="43" y="5"/>
                    </a:lnTo>
                    <a:lnTo>
                      <a:pt x="48" y="13"/>
                    </a:lnTo>
                    <a:lnTo>
                      <a:pt x="52" y="21"/>
                    </a:lnTo>
                    <a:lnTo>
                      <a:pt x="54" y="34"/>
                    </a:lnTo>
                    <a:lnTo>
                      <a:pt x="56" y="47"/>
                    </a:lnTo>
                    <a:close/>
                    <a:moveTo>
                      <a:pt x="11" y="121"/>
                    </a:moveTo>
                    <a:lnTo>
                      <a:pt x="12" y="132"/>
                    </a:lnTo>
                    <a:lnTo>
                      <a:pt x="13" y="143"/>
                    </a:lnTo>
                    <a:lnTo>
                      <a:pt x="16" y="150"/>
                    </a:lnTo>
                    <a:lnTo>
                      <a:pt x="20" y="156"/>
                    </a:lnTo>
                    <a:lnTo>
                      <a:pt x="25" y="161"/>
                    </a:lnTo>
                    <a:lnTo>
                      <a:pt x="30" y="161"/>
                    </a:lnTo>
                    <a:lnTo>
                      <a:pt x="33" y="161"/>
                    </a:lnTo>
                    <a:lnTo>
                      <a:pt x="37" y="156"/>
                    </a:lnTo>
                    <a:lnTo>
                      <a:pt x="41" y="150"/>
                    </a:lnTo>
                    <a:lnTo>
                      <a:pt x="43" y="143"/>
                    </a:lnTo>
                    <a:lnTo>
                      <a:pt x="44" y="132"/>
                    </a:lnTo>
                    <a:lnTo>
                      <a:pt x="46" y="121"/>
                    </a:lnTo>
                    <a:lnTo>
                      <a:pt x="44" y="111"/>
                    </a:lnTo>
                    <a:lnTo>
                      <a:pt x="43" y="100"/>
                    </a:lnTo>
                    <a:lnTo>
                      <a:pt x="41" y="92"/>
                    </a:lnTo>
                    <a:lnTo>
                      <a:pt x="37" y="87"/>
                    </a:lnTo>
                    <a:lnTo>
                      <a:pt x="33" y="84"/>
                    </a:lnTo>
                    <a:lnTo>
                      <a:pt x="28" y="84"/>
                    </a:lnTo>
                    <a:lnTo>
                      <a:pt x="23" y="84"/>
                    </a:lnTo>
                    <a:lnTo>
                      <a:pt x="20" y="87"/>
                    </a:lnTo>
                    <a:lnTo>
                      <a:pt x="16" y="92"/>
                    </a:lnTo>
                    <a:lnTo>
                      <a:pt x="13" y="100"/>
                    </a:lnTo>
                    <a:lnTo>
                      <a:pt x="12" y="111"/>
                    </a:lnTo>
                    <a:lnTo>
                      <a:pt x="11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20" name="Freeform 872"/>
              <p:cNvSpPr>
                <a:spLocks noEditPoints="1"/>
              </p:cNvSpPr>
              <p:nvPr/>
            </p:nvSpPr>
            <p:spPr bwMode="auto">
              <a:xfrm>
                <a:off x="4399" y="686"/>
                <a:ext cx="52" cy="182"/>
              </a:xfrm>
              <a:custGeom>
                <a:avLst/>
                <a:gdLst>
                  <a:gd name="T0" fmla="*/ 41 w 52"/>
                  <a:gd name="T1" fmla="*/ 180 h 182"/>
                  <a:gd name="T2" fmla="*/ 41 w 52"/>
                  <a:gd name="T3" fmla="*/ 161 h 182"/>
                  <a:gd name="T4" fmla="*/ 38 w 52"/>
                  <a:gd name="T5" fmla="*/ 169 h 182"/>
                  <a:gd name="T6" fmla="*/ 34 w 52"/>
                  <a:gd name="T7" fmla="*/ 177 h 182"/>
                  <a:gd name="T8" fmla="*/ 29 w 52"/>
                  <a:gd name="T9" fmla="*/ 182 h 182"/>
                  <a:gd name="T10" fmla="*/ 24 w 52"/>
                  <a:gd name="T11" fmla="*/ 182 h 182"/>
                  <a:gd name="T12" fmla="*/ 19 w 52"/>
                  <a:gd name="T13" fmla="*/ 182 h 182"/>
                  <a:gd name="T14" fmla="*/ 16 w 52"/>
                  <a:gd name="T15" fmla="*/ 180 h 182"/>
                  <a:gd name="T16" fmla="*/ 12 w 52"/>
                  <a:gd name="T17" fmla="*/ 174 h 182"/>
                  <a:gd name="T18" fmla="*/ 8 w 52"/>
                  <a:gd name="T19" fmla="*/ 169 h 182"/>
                  <a:gd name="T20" fmla="*/ 4 w 52"/>
                  <a:gd name="T21" fmla="*/ 158 h 182"/>
                  <a:gd name="T22" fmla="*/ 2 w 52"/>
                  <a:gd name="T23" fmla="*/ 150 h 182"/>
                  <a:gd name="T24" fmla="*/ 1 w 52"/>
                  <a:gd name="T25" fmla="*/ 140 h 182"/>
                  <a:gd name="T26" fmla="*/ 0 w 52"/>
                  <a:gd name="T27" fmla="*/ 127 h 182"/>
                  <a:gd name="T28" fmla="*/ 0 w 52"/>
                  <a:gd name="T29" fmla="*/ 116 h 182"/>
                  <a:gd name="T30" fmla="*/ 0 w 52"/>
                  <a:gd name="T31" fmla="*/ 95 h 182"/>
                  <a:gd name="T32" fmla="*/ 2 w 52"/>
                  <a:gd name="T33" fmla="*/ 79 h 182"/>
                  <a:gd name="T34" fmla="*/ 4 w 52"/>
                  <a:gd name="T35" fmla="*/ 68 h 182"/>
                  <a:gd name="T36" fmla="*/ 7 w 52"/>
                  <a:gd name="T37" fmla="*/ 60 h 182"/>
                  <a:gd name="T38" fmla="*/ 11 w 52"/>
                  <a:gd name="T39" fmla="*/ 55 h 182"/>
                  <a:gd name="T40" fmla="*/ 16 w 52"/>
                  <a:gd name="T41" fmla="*/ 50 h 182"/>
                  <a:gd name="T42" fmla="*/ 19 w 52"/>
                  <a:gd name="T43" fmla="*/ 47 h 182"/>
                  <a:gd name="T44" fmla="*/ 24 w 52"/>
                  <a:gd name="T45" fmla="*/ 47 h 182"/>
                  <a:gd name="T46" fmla="*/ 29 w 52"/>
                  <a:gd name="T47" fmla="*/ 47 h 182"/>
                  <a:gd name="T48" fmla="*/ 34 w 52"/>
                  <a:gd name="T49" fmla="*/ 53 h 182"/>
                  <a:gd name="T50" fmla="*/ 38 w 52"/>
                  <a:gd name="T51" fmla="*/ 58 h 182"/>
                  <a:gd name="T52" fmla="*/ 41 w 52"/>
                  <a:gd name="T53" fmla="*/ 68 h 182"/>
                  <a:gd name="T54" fmla="*/ 41 w 52"/>
                  <a:gd name="T55" fmla="*/ 0 h 182"/>
                  <a:gd name="T56" fmla="*/ 52 w 52"/>
                  <a:gd name="T57" fmla="*/ 0 h 182"/>
                  <a:gd name="T58" fmla="*/ 52 w 52"/>
                  <a:gd name="T59" fmla="*/ 180 h 182"/>
                  <a:gd name="T60" fmla="*/ 41 w 52"/>
                  <a:gd name="T61" fmla="*/ 180 h 182"/>
                  <a:gd name="T62" fmla="*/ 11 w 52"/>
                  <a:gd name="T63" fmla="*/ 113 h 182"/>
                  <a:gd name="T64" fmla="*/ 11 w 52"/>
                  <a:gd name="T65" fmla="*/ 129 h 182"/>
                  <a:gd name="T66" fmla="*/ 12 w 52"/>
                  <a:gd name="T67" fmla="*/ 140 h 182"/>
                  <a:gd name="T68" fmla="*/ 14 w 52"/>
                  <a:gd name="T69" fmla="*/ 150 h 182"/>
                  <a:gd name="T70" fmla="*/ 18 w 52"/>
                  <a:gd name="T71" fmla="*/ 156 h 182"/>
                  <a:gd name="T72" fmla="*/ 22 w 52"/>
                  <a:gd name="T73" fmla="*/ 161 h 182"/>
                  <a:gd name="T74" fmla="*/ 26 w 52"/>
                  <a:gd name="T75" fmla="*/ 161 h 182"/>
                  <a:gd name="T76" fmla="*/ 29 w 52"/>
                  <a:gd name="T77" fmla="*/ 161 h 182"/>
                  <a:gd name="T78" fmla="*/ 33 w 52"/>
                  <a:gd name="T79" fmla="*/ 156 h 182"/>
                  <a:gd name="T80" fmla="*/ 37 w 52"/>
                  <a:gd name="T81" fmla="*/ 150 h 182"/>
                  <a:gd name="T82" fmla="*/ 39 w 52"/>
                  <a:gd name="T83" fmla="*/ 143 h 182"/>
                  <a:gd name="T84" fmla="*/ 41 w 52"/>
                  <a:gd name="T85" fmla="*/ 129 h 182"/>
                  <a:gd name="T86" fmla="*/ 41 w 52"/>
                  <a:gd name="T87" fmla="*/ 116 h 182"/>
                  <a:gd name="T88" fmla="*/ 41 w 52"/>
                  <a:gd name="T89" fmla="*/ 100 h 182"/>
                  <a:gd name="T90" fmla="*/ 39 w 52"/>
                  <a:gd name="T91" fmla="*/ 90 h 182"/>
                  <a:gd name="T92" fmla="*/ 37 w 52"/>
                  <a:gd name="T93" fmla="*/ 79 h 182"/>
                  <a:gd name="T94" fmla="*/ 33 w 52"/>
                  <a:gd name="T95" fmla="*/ 74 h 182"/>
                  <a:gd name="T96" fmla="*/ 29 w 52"/>
                  <a:gd name="T97" fmla="*/ 68 h 182"/>
                  <a:gd name="T98" fmla="*/ 26 w 52"/>
                  <a:gd name="T99" fmla="*/ 68 h 182"/>
                  <a:gd name="T100" fmla="*/ 21 w 52"/>
                  <a:gd name="T101" fmla="*/ 68 h 182"/>
                  <a:gd name="T102" fmla="*/ 18 w 52"/>
                  <a:gd name="T103" fmla="*/ 74 h 182"/>
                  <a:gd name="T104" fmla="*/ 14 w 52"/>
                  <a:gd name="T105" fmla="*/ 79 h 182"/>
                  <a:gd name="T106" fmla="*/ 12 w 52"/>
                  <a:gd name="T107" fmla="*/ 87 h 182"/>
                  <a:gd name="T108" fmla="*/ 11 w 52"/>
                  <a:gd name="T109" fmla="*/ 100 h 182"/>
                  <a:gd name="T110" fmla="*/ 11 w 52"/>
                  <a:gd name="T111" fmla="*/ 113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2" h="182">
                    <a:moveTo>
                      <a:pt x="41" y="180"/>
                    </a:moveTo>
                    <a:lnTo>
                      <a:pt x="41" y="161"/>
                    </a:lnTo>
                    <a:lnTo>
                      <a:pt x="38" y="169"/>
                    </a:lnTo>
                    <a:lnTo>
                      <a:pt x="34" y="177"/>
                    </a:lnTo>
                    <a:lnTo>
                      <a:pt x="29" y="182"/>
                    </a:lnTo>
                    <a:lnTo>
                      <a:pt x="24" y="182"/>
                    </a:lnTo>
                    <a:lnTo>
                      <a:pt x="19" y="182"/>
                    </a:lnTo>
                    <a:lnTo>
                      <a:pt x="16" y="180"/>
                    </a:lnTo>
                    <a:lnTo>
                      <a:pt x="12" y="174"/>
                    </a:lnTo>
                    <a:lnTo>
                      <a:pt x="8" y="169"/>
                    </a:lnTo>
                    <a:lnTo>
                      <a:pt x="4" y="158"/>
                    </a:lnTo>
                    <a:lnTo>
                      <a:pt x="2" y="150"/>
                    </a:lnTo>
                    <a:lnTo>
                      <a:pt x="1" y="140"/>
                    </a:lnTo>
                    <a:lnTo>
                      <a:pt x="0" y="127"/>
                    </a:lnTo>
                    <a:lnTo>
                      <a:pt x="0" y="116"/>
                    </a:lnTo>
                    <a:lnTo>
                      <a:pt x="0" y="95"/>
                    </a:lnTo>
                    <a:lnTo>
                      <a:pt x="2" y="79"/>
                    </a:lnTo>
                    <a:lnTo>
                      <a:pt x="4" y="68"/>
                    </a:lnTo>
                    <a:lnTo>
                      <a:pt x="7" y="60"/>
                    </a:lnTo>
                    <a:lnTo>
                      <a:pt x="11" y="55"/>
                    </a:lnTo>
                    <a:lnTo>
                      <a:pt x="16" y="50"/>
                    </a:lnTo>
                    <a:lnTo>
                      <a:pt x="19" y="47"/>
                    </a:lnTo>
                    <a:lnTo>
                      <a:pt x="24" y="47"/>
                    </a:lnTo>
                    <a:lnTo>
                      <a:pt x="29" y="47"/>
                    </a:lnTo>
                    <a:lnTo>
                      <a:pt x="34" y="53"/>
                    </a:lnTo>
                    <a:lnTo>
                      <a:pt x="38" y="58"/>
                    </a:lnTo>
                    <a:lnTo>
                      <a:pt x="41" y="68"/>
                    </a:lnTo>
                    <a:lnTo>
                      <a:pt x="41" y="0"/>
                    </a:lnTo>
                    <a:lnTo>
                      <a:pt x="52" y="0"/>
                    </a:lnTo>
                    <a:lnTo>
                      <a:pt x="52" y="180"/>
                    </a:lnTo>
                    <a:lnTo>
                      <a:pt x="41" y="180"/>
                    </a:lnTo>
                    <a:close/>
                    <a:moveTo>
                      <a:pt x="11" y="113"/>
                    </a:moveTo>
                    <a:lnTo>
                      <a:pt x="11" y="129"/>
                    </a:lnTo>
                    <a:lnTo>
                      <a:pt x="12" y="140"/>
                    </a:lnTo>
                    <a:lnTo>
                      <a:pt x="14" y="150"/>
                    </a:lnTo>
                    <a:lnTo>
                      <a:pt x="18" y="156"/>
                    </a:lnTo>
                    <a:lnTo>
                      <a:pt x="22" y="161"/>
                    </a:lnTo>
                    <a:lnTo>
                      <a:pt x="26" y="161"/>
                    </a:lnTo>
                    <a:lnTo>
                      <a:pt x="29" y="161"/>
                    </a:lnTo>
                    <a:lnTo>
                      <a:pt x="33" y="156"/>
                    </a:lnTo>
                    <a:lnTo>
                      <a:pt x="37" y="150"/>
                    </a:lnTo>
                    <a:lnTo>
                      <a:pt x="39" y="143"/>
                    </a:lnTo>
                    <a:lnTo>
                      <a:pt x="41" y="129"/>
                    </a:lnTo>
                    <a:lnTo>
                      <a:pt x="41" y="116"/>
                    </a:lnTo>
                    <a:lnTo>
                      <a:pt x="41" y="100"/>
                    </a:lnTo>
                    <a:lnTo>
                      <a:pt x="39" y="90"/>
                    </a:lnTo>
                    <a:lnTo>
                      <a:pt x="37" y="79"/>
                    </a:lnTo>
                    <a:lnTo>
                      <a:pt x="33" y="74"/>
                    </a:lnTo>
                    <a:lnTo>
                      <a:pt x="29" y="68"/>
                    </a:lnTo>
                    <a:lnTo>
                      <a:pt x="26" y="68"/>
                    </a:lnTo>
                    <a:lnTo>
                      <a:pt x="21" y="68"/>
                    </a:lnTo>
                    <a:lnTo>
                      <a:pt x="18" y="74"/>
                    </a:lnTo>
                    <a:lnTo>
                      <a:pt x="14" y="79"/>
                    </a:lnTo>
                    <a:lnTo>
                      <a:pt x="12" y="87"/>
                    </a:lnTo>
                    <a:lnTo>
                      <a:pt x="11" y="100"/>
                    </a:lnTo>
                    <a:lnTo>
                      <a:pt x="11" y="11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21" name="Freeform 873"/>
              <p:cNvSpPr>
                <a:spLocks/>
              </p:cNvSpPr>
              <p:nvPr/>
            </p:nvSpPr>
            <p:spPr bwMode="auto">
              <a:xfrm>
                <a:off x="4498" y="688"/>
                <a:ext cx="55" cy="180"/>
              </a:xfrm>
              <a:custGeom>
                <a:avLst/>
                <a:gdLst>
                  <a:gd name="T0" fmla="*/ 0 w 55"/>
                  <a:gd name="T1" fmla="*/ 130 h 180"/>
                  <a:gd name="T2" fmla="*/ 11 w 55"/>
                  <a:gd name="T3" fmla="*/ 127 h 180"/>
                  <a:gd name="T4" fmla="*/ 12 w 55"/>
                  <a:gd name="T5" fmla="*/ 138 h 180"/>
                  <a:gd name="T6" fmla="*/ 14 w 55"/>
                  <a:gd name="T7" fmla="*/ 146 h 180"/>
                  <a:gd name="T8" fmla="*/ 16 w 55"/>
                  <a:gd name="T9" fmla="*/ 151 h 180"/>
                  <a:gd name="T10" fmla="*/ 19 w 55"/>
                  <a:gd name="T11" fmla="*/ 156 h 180"/>
                  <a:gd name="T12" fmla="*/ 22 w 55"/>
                  <a:gd name="T13" fmla="*/ 159 h 180"/>
                  <a:gd name="T14" fmla="*/ 26 w 55"/>
                  <a:gd name="T15" fmla="*/ 159 h 180"/>
                  <a:gd name="T16" fmla="*/ 32 w 55"/>
                  <a:gd name="T17" fmla="*/ 159 h 180"/>
                  <a:gd name="T18" fmla="*/ 36 w 55"/>
                  <a:gd name="T19" fmla="*/ 154 h 180"/>
                  <a:gd name="T20" fmla="*/ 40 w 55"/>
                  <a:gd name="T21" fmla="*/ 148 h 180"/>
                  <a:gd name="T22" fmla="*/ 42 w 55"/>
                  <a:gd name="T23" fmla="*/ 141 h 180"/>
                  <a:gd name="T24" fmla="*/ 43 w 55"/>
                  <a:gd name="T25" fmla="*/ 130 h 180"/>
                  <a:gd name="T26" fmla="*/ 43 w 55"/>
                  <a:gd name="T27" fmla="*/ 117 h 180"/>
                  <a:gd name="T28" fmla="*/ 43 w 55"/>
                  <a:gd name="T29" fmla="*/ 106 h 180"/>
                  <a:gd name="T30" fmla="*/ 42 w 55"/>
                  <a:gd name="T31" fmla="*/ 98 h 180"/>
                  <a:gd name="T32" fmla="*/ 40 w 55"/>
                  <a:gd name="T33" fmla="*/ 90 h 180"/>
                  <a:gd name="T34" fmla="*/ 36 w 55"/>
                  <a:gd name="T35" fmla="*/ 82 h 180"/>
                  <a:gd name="T36" fmla="*/ 32 w 55"/>
                  <a:gd name="T37" fmla="*/ 80 h 180"/>
                  <a:gd name="T38" fmla="*/ 27 w 55"/>
                  <a:gd name="T39" fmla="*/ 80 h 180"/>
                  <a:gd name="T40" fmla="*/ 22 w 55"/>
                  <a:gd name="T41" fmla="*/ 80 h 180"/>
                  <a:gd name="T42" fmla="*/ 17 w 55"/>
                  <a:gd name="T43" fmla="*/ 82 h 180"/>
                  <a:gd name="T44" fmla="*/ 15 w 55"/>
                  <a:gd name="T45" fmla="*/ 88 h 180"/>
                  <a:gd name="T46" fmla="*/ 12 w 55"/>
                  <a:gd name="T47" fmla="*/ 96 h 180"/>
                  <a:gd name="T48" fmla="*/ 1 w 55"/>
                  <a:gd name="T49" fmla="*/ 93 h 180"/>
                  <a:gd name="T50" fmla="*/ 10 w 55"/>
                  <a:gd name="T51" fmla="*/ 0 h 180"/>
                  <a:gd name="T52" fmla="*/ 50 w 55"/>
                  <a:gd name="T53" fmla="*/ 0 h 180"/>
                  <a:gd name="T54" fmla="*/ 50 w 55"/>
                  <a:gd name="T55" fmla="*/ 24 h 180"/>
                  <a:gd name="T56" fmla="*/ 19 w 55"/>
                  <a:gd name="T57" fmla="*/ 24 h 180"/>
                  <a:gd name="T58" fmla="*/ 15 w 55"/>
                  <a:gd name="T59" fmla="*/ 69 h 180"/>
                  <a:gd name="T60" fmla="*/ 20 w 55"/>
                  <a:gd name="T61" fmla="*/ 64 h 180"/>
                  <a:gd name="T62" fmla="*/ 25 w 55"/>
                  <a:gd name="T63" fmla="*/ 58 h 180"/>
                  <a:gd name="T64" fmla="*/ 30 w 55"/>
                  <a:gd name="T65" fmla="*/ 58 h 180"/>
                  <a:gd name="T66" fmla="*/ 36 w 55"/>
                  <a:gd name="T67" fmla="*/ 58 h 180"/>
                  <a:gd name="T68" fmla="*/ 42 w 55"/>
                  <a:gd name="T69" fmla="*/ 64 h 180"/>
                  <a:gd name="T70" fmla="*/ 47 w 55"/>
                  <a:gd name="T71" fmla="*/ 74 h 180"/>
                  <a:gd name="T72" fmla="*/ 51 w 55"/>
                  <a:gd name="T73" fmla="*/ 82 h 180"/>
                  <a:gd name="T74" fmla="*/ 53 w 55"/>
                  <a:gd name="T75" fmla="*/ 93 h 180"/>
                  <a:gd name="T76" fmla="*/ 55 w 55"/>
                  <a:gd name="T77" fmla="*/ 103 h 180"/>
                  <a:gd name="T78" fmla="*/ 55 w 55"/>
                  <a:gd name="T79" fmla="*/ 117 h 180"/>
                  <a:gd name="T80" fmla="*/ 53 w 55"/>
                  <a:gd name="T81" fmla="*/ 141 h 180"/>
                  <a:gd name="T82" fmla="*/ 48 w 55"/>
                  <a:gd name="T83" fmla="*/ 159 h 180"/>
                  <a:gd name="T84" fmla="*/ 38 w 55"/>
                  <a:gd name="T85" fmla="*/ 175 h 180"/>
                  <a:gd name="T86" fmla="*/ 26 w 55"/>
                  <a:gd name="T87" fmla="*/ 180 h 180"/>
                  <a:gd name="T88" fmla="*/ 20 w 55"/>
                  <a:gd name="T89" fmla="*/ 180 h 180"/>
                  <a:gd name="T90" fmla="*/ 14 w 55"/>
                  <a:gd name="T91" fmla="*/ 175 h 180"/>
                  <a:gd name="T92" fmla="*/ 7 w 55"/>
                  <a:gd name="T93" fmla="*/ 167 h 180"/>
                  <a:gd name="T94" fmla="*/ 4 w 55"/>
                  <a:gd name="T95" fmla="*/ 156 h 180"/>
                  <a:gd name="T96" fmla="*/ 1 w 55"/>
                  <a:gd name="T97" fmla="*/ 146 h 180"/>
                  <a:gd name="T98" fmla="*/ 0 w 55"/>
                  <a:gd name="T99" fmla="*/ 13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5" h="180">
                    <a:moveTo>
                      <a:pt x="0" y="130"/>
                    </a:moveTo>
                    <a:lnTo>
                      <a:pt x="11" y="127"/>
                    </a:lnTo>
                    <a:lnTo>
                      <a:pt x="12" y="138"/>
                    </a:lnTo>
                    <a:lnTo>
                      <a:pt x="14" y="146"/>
                    </a:lnTo>
                    <a:lnTo>
                      <a:pt x="16" y="151"/>
                    </a:lnTo>
                    <a:lnTo>
                      <a:pt x="19" y="156"/>
                    </a:lnTo>
                    <a:lnTo>
                      <a:pt x="22" y="159"/>
                    </a:lnTo>
                    <a:lnTo>
                      <a:pt x="26" y="159"/>
                    </a:lnTo>
                    <a:lnTo>
                      <a:pt x="32" y="159"/>
                    </a:lnTo>
                    <a:lnTo>
                      <a:pt x="36" y="154"/>
                    </a:lnTo>
                    <a:lnTo>
                      <a:pt x="40" y="148"/>
                    </a:lnTo>
                    <a:lnTo>
                      <a:pt x="42" y="141"/>
                    </a:lnTo>
                    <a:lnTo>
                      <a:pt x="43" y="130"/>
                    </a:lnTo>
                    <a:lnTo>
                      <a:pt x="43" y="117"/>
                    </a:lnTo>
                    <a:lnTo>
                      <a:pt x="43" y="106"/>
                    </a:lnTo>
                    <a:lnTo>
                      <a:pt x="42" y="98"/>
                    </a:lnTo>
                    <a:lnTo>
                      <a:pt x="40" y="90"/>
                    </a:lnTo>
                    <a:lnTo>
                      <a:pt x="36" y="82"/>
                    </a:lnTo>
                    <a:lnTo>
                      <a:pt x="32" y="80"/>
                    </a:lnTo>
                    <a:lnTo>
                      <a:pt x="27" y="80"/>
                    </a:lnTo>
                    <a:lnTo>
                      <a:pt x="22" y="80"/>
                    </a:lnTo>
                    <a:lnTo>
                      <a:pt x="17" y="82"/>
                    </a:lnTo>
                    <a:lnTo>
                      <a:pt x="15" y="88"/>
                    </a:lnTo>
                    <a:lnTo>
                      <a:pt x="12" y="96"/>
                    </a:lnTo>
                    <a:lnTo>
                      <a:pt x="1" y="93"/>
                    </a:lnTo>
                    <a:lnTo>
                      <a:pt x="10" y="0"/>
                    </a:lnTo>
                    <a:lnTo>
                      <a:pt x="50" y="0"/>
                    </a:lnTo>
                    <a:lnTo>
                      <a:pt x="50" y="24"/>
                    </a:lnTo>
                    <a:lnTo>
                      <a:pt x="19" y="24"/>
                    </a:lnTo>
                    <a:lnTo>
                      <a:pt x="15" y="69"/>
                    </a:lnTo>
                    <a:lnTo>
                      <a:pt x="20" y="64"/>
                    </a:lnTo>
                    <a:lnTo>
                      <a:pt x="25" y="58"/>
                    </a:lnTo>
                    <a:lnTo>
                      <a:pt x="30" y="58"/>
                    </a:lnTo>
                    <a:lnTo>
                      <a:pt x="36" y="58"/>
                    </a:lnTo>
                    <a:lnTo>
                      <a:pt x="42" y="64"/>
                    </a:lnTo>
                    <a:lnTo>
                      <a:pt x="47" y="74"/>
                    </a:lnTo>
                    <a:lnTo>
                      <a:pt x="51" y="82"/>
                    </a:lnTo>
                    <a:lnTo>
                      <a:pt x="53" y="93"/>
                    </a:lnTo>
                    <a:lnTo>
                      <a:pt x="55" y="103"/>
                    </a:lnTo>
                    <a:lnTo>
                      <a:pt x="55" y="117"/>
                    </a:lnTo>
                    <a:lnTo>
                      <a:pt x="53" y="141"/>
                    </a:lnTo>
                    <a:lnTo>
                      <a:pt x="48" y="159"/>
                    </a:lnTo>
                    <a:lnTo>
                      <a:pt x="38" y="175"/>
                    </a:lnTo>
                    <a:lnTo>
                      <a:pt x="26" y="180"/>
                    </a:lnTo>
                    <a:lnTo>
                      <a:pt x="20" y="180"/>
                    </a:lnTo>
                    <a:lnTo>
                      <a:pt x="14" y="175"/>
                    </a:lnTo>
                    <a:lnTo>
                      <a:pt x="7" y="167"/>
                    </a:lnTo>
                    <a:lnTo>
                      <a:pt x="4" y="156"/>
                    </a:lnTo>
                    <a:lnTo>
                      <a:pt x="1" y="146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22" name="Rectangle 874"/>
              <p:cNvSpPr>
                <a:spLocks noChangeArrowheads="1"/>
              </p:cNvSpPr>
              <p:nvPr/>
            </p:nvSpPr>
            <p:spPr bwMode="auto">
              <a:xfrm>
                <a:off x="4569" y="842"/>
                <a:ext cx="11" cy="24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23" name="Freeform 875"/>
              <p:cNvSpPr>
                <a:spLocks noEditPoints="1"/>
              </p:cNvSpPr>
              <p:nvPr/>
            </p:nvSpPr>
            <p:spPr bwMode="auto">
              <a:xfrm>
                <a:off x="4596" y="686"/>
                <a:ext cx="56" cy="182"/>
              </a:xfrm>
              <a:custGeom>
                <a:avLst/>
                <a:gdLst>
                  <a:gd name="T0" fmla="*/ 0 w 56"/>
                  <a:gd name="T1" fmla="*/ 92 h 182"/>
                  <a:gd name="T2" fmla="*/ 1 w 56"/>
                  <a:gd name="T3" fmla="*/ 63 h 182"/>
                  <a:gd name="T4" fmla="*/ 4 w 56"/>
                  <a:gd name="T5" fmla="*/ 39 h 182"/>
                  <a:gd name="T6" fmla="*/ 5 w 56"/>
                  <a:gd name="T7" fmla="*/ 26 h 182"/>
                  <a:gd name="T8" fmla="*/ 9 w 56"/>
                  <a:gd name="T9" fmla="*/ 18 h 182"/>
                  <a:gd name="T10" fmla="*/ 12 w 56"/>
                  <a:gd name="T11" fmla="*/ 10 h 182"/>
                  <a:gd name="T12" fmla="*/ 16 w 56"/>
                  <a:gd name="T13" fmla="*/ 5 h 182"/>
                  <a:gd name="T14" fmla="*/ 22 w 56"/>
                  <a:gd name="T15" fmla="*/ 0 h 182"/>
                  <a:gd name="T16" fmla="*/ 27 w 56"/>
                  <a:gd name="T17" fmla="*/ 0 h 182"/>
                  <a:gd name="T18" fmla="*/ 35 w 56"/>
                  <a:gd name="T19" fmla="*/ 0 h 182"/>
                  <a:gd name="T20" fmla="*/ 40 w 56"/>
                  <a:gd name="T21" fmla="*/ 5 h 182"/>
                  <a:gd name="T22" fmla="*/ 45 w 56"/>
                  <a:gd name="T23" fmla="*/ 13 h 182"/>
                  <a:gd name="T24" fmla="*/ 48 w 56"/>
                  <a:gd name="T25" fmla="*/ 21 h 182"/>
                  <a:gd name="T26" fmla="*/ 51 w 56"/>
                  <a:gd name="T27" fmla="*/ 34 h 182"/>
                  <a:gd name="T28" fmla="*/ 53 w 56"/>
                  <a:gd name="T29" fmla="*/ 50 h 182"/>
                  <a:gd name="T30" fmla="*/ 55 w 56"/>
                  <a:gd name="T31" fmla="*/ 68 h 182"/>
                  <a:gd name="T32" fmla="*/ 56 w 56"/>
                  <a:gd name="T33" fmla="*/ 92 h 182"/>
                  <a:gd name="T34" fmla="*/ 55 w 56"/>
                  <a:gd name="T35" fmla="*/ 119 h 182"/>
                  <a:gd name="T36" fmla="*/ 52 w 56"/>
                  <a:gd name="T37" fmla="*/ 143 h 182"/>
                  <a:gd name="T38" fmla="*/ 50 w 56"/>
                  <a:gd name="T39" fmla="*/ 156 h 182"/>
                  <a:gd name="T40" fmla="*/ 47 w 56"/>
                  <a:gd name="T41" fmla="*/ 166 h 182"/>
                  <a:gd name="T42" fmla="*/ 43 w 56"/>
                  <a:gd name="T43" fmla="*/ 172 h 182"/>
                  <a:gd name="T44" fmla="*/ 38 w 56"/>
                  <a:gd name="T45" fmla="*/ 180 h 182"/>
                  <a:gd name="T46" fmla="*/ 34 w 56"/>
                  <a:gd name="T47" fmla="*/ 182 h 182"/>
                  <a:gd name="T48" fmla="*/ 27 w 56"/>
                  <a:gd name="T49" fmla="*/ 182 h 182"/>
                  <a:gd name="T50" fmla="*/ 22 w 56"/>
                  <a:gd name="T51" fmla="*/ 182 h 182"/>
                  <a:gd name="T52" fmla="*/ 16 w 56"/>
                  <a:gd name="T53" fmla="*/ 180 h 182"/>
                  <a:gd name="T54" fmla="*/ 12 w 56"/>
                  <a:gd name="T55" fmla="*/ 174 h 182"/>
                  <a:gd name="T56" fmla="*/ 9 w 56"/>
                  <a:gd name="T57" fmla="*/ 166 h 182"/>
                  <a:gd name="T58" fmla="*/ 4 w 56"/>
                  <a:gd name="T59" fmla="*/ 148 h 182"/>
                  <a:gd name="T60" fmla="*/ 1 w 56"/>
                  <a:gd name="T61" fmla="*/ 121 h 182"/>
                  <a:gd name="T62" fmla="*/ 0 w 56"/>
                  <a:gd name="T63" fmla="*/ 92 h 182"/>
                  <a:gd name="T64" fmla="*/ 11 w 56"/>
                  <a:gd name="T65" fmla="*/ 92 h 182"/>
                  <a:gd name="T66" fmla="*/ 12 w 56"/>
                  <a:gd name="T67" fmla="*/ 127 h 182"/>
                  <a:gd name="T68" fmla="*/ 16 w 56"/>
                  <a:gd name="T69" fmla="*/ 148 h 182"/>
                  <a:gd name="T70" fmla="*/ 20 w 56"/>
                  <a:gd name="T71" fmla="*/ 156 h 182"/>
                  <a:gd name="T72" fmla="*/ 24 w 56"/>
                  <a:gd name="T73" fmla="*/ 161 h 182"/>
                  <a:gd name="T74" fmla="*/ 27 w 56"/>
                  <a:gd name="T75" fmla="*/ 161 h 182"/>
                  <a:gd name="T76" fmla="*/ 32 w 56"/>
                  <a:gd name="T77" fmla="*/ 161 h 182"/>
                  <a:gd name="T78" fmla="*/ 36 w 56"/>
                  <a:gd name="T79" fmla="*/ 156 h 182"/>
                  <a:gd name="T80" fmla="*/ 40 w 56"/>
                  <a:gd name="T81" fmla="*/ 148 h 182"/>
                  <a:gd name="T82" fmla="*/ 43 w 56"/>
                  <a:gd name="T83" fmla="*/ 127 h 182"/>
                  <a:gd name="T84" fmla="*/ 45 w 56"/>
                  <a:gd name="T85" fmla="*/ 92 h 182"/>
                  <a:gd name="T86" fmla="*/ 43 w 56"/>
                  <a:gd name="T87" fmla="*/ 55 h 182"/>
                  <a:gd name="T88" fmla="*/ 40 w 56"/>
                  <a:gd name="T89" fmla="*/ 34 h 182"/>
                  <a:gd name="T90" fmla="*/ 36 w 56"/>
                  <a:gd name="T91" fmla="*/ 26 h 182"/>
                  <a:gd name="T92" fmla="*/ 32 w 56"/>
                  <a:gd name="T93" fmla="*/ 21 h 182"/>
                  <a:gd name="T94" fmla="*/ 27 w 56"/>
                  <a:gd name="T95" fmla="*/ 21 h 182"/>
                  <a:gd name="T96" fmla="*/ 24 w 56"/>
                  <a:gd name="T97" fmla="*/ 21 h 182"/>
                  <a:gd name="T98" fmla="*/ 20 w 56"/>
                  <a:gd name="T99" fmla="*/ 26 h 182"/>
                  <a:gd name="T100" fmla="*/ 16 w 56"/>
                  <a:gd name="T101" fmla="*/ 34 h 182"/>
                  <a:gd name="T102" fmla="*/ 12 w 56"/>
                  <a:gd name="T103" fmla="*/ 55 h 182"/>
                  <a:gd name="T104" fmla="*/ 11 w 56"/>
                  <a:gd name="T105" fmla="*/ 9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6" h="182">
                    <a:moveTo>
                      <a:pt x="0" y="92"/>
                    </a:moveTo>
                    <a:lnTo>
                      <a:pt x="1" y="63"/>
                    </a:lnTo>
                    <a:lnTo>
                      <a:pt x="4" y="39"/>
                    </a:lnTo>
                    <a:lnTo>
                      <a:pt x="5" y="26"/>
                    </a:lnTo>
                    <a:lnTo>
                      <a:pt x="9" y="18"/>
                    </a:lnTo>
                    <a:lnTo>
                      <a:pt x="12" y="10"/>
                    </a:lnTo>
                    <a:lnTo>
                      <a:pt x="16" y="5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0" y="5"/>
                    </a:lnTo>
                    <a:lnTo>
                      <a:pt x="45" y="13"/>
                    </a:lnTo>
                    <a:lnTo>
                      <a:pt x="48" y="21"/>
                    </a:lnTo>
                    <a:lnTo>
                      <a:pt x="51" y="34"/>
                    </a:lnTo>
                    <a:lnTo>
                      <a:pt x="53" y="50"/>
                    </a:lnTo>
                    <a:lnTo>
                      <a:pt x="55" y="68"/>
                    </a:lnTo>
                    <a:lnTo>
                      <a:pt x="56" y="92"/>
                    </a:lnTo>
                    <a:lnTo>
                      <a:pt x="55" y="119"/>
                    </a:lnTo>
                    <a:lnTo>
                      <a:pt x="52" y="143"/>
                    </a:lnTo>
                    <a:lnTo>
                      <a:pt x="50" y="156"/>
                    </a:lnTo>
                    <a:lnTo>
                      <a:pt x="47" y="166"/>
                    </a:lnTo>
                    <a:lnTo>
                      <a:pt x="43" y="172"/>
                    </a:lnTo>
                    <a:lnTo>
                      <a:pt x="38" y="180"/>
                    </a:lnTo>
                    <a:lnTo>
                      <a:pt x="34" y="182"/>
                    </a:lnTo>
                    <a:lnTo>
                      <a:pt x="27" y="182"/>
                    </a:lnTo>
                    <a:lnTo>
                      <a:pt x="22" y="182"/>
                    </a:lnTo>
                    <a:lnTo>
                      <a:pt x="16" y="180"/>
                    </a:lnTo>
                    <a:lnTo>
                      <a:pt x="12" y="174"/>
                    </a:lnTo>
                    <a:lnTo>
                      <a:pt x="9" y="166"/>
                    </a:lnTo>
                    <a:lnTo>
                      <a:pt x="4" y="148"/>
                    </a:lnTo>
                    <a:lnTo>
                      <a:pt x="1" y="121"/>
                    </a:lnTo>
                    <a:lnTo>
                      <a:pt x="0" y="92"/>
                    </a:lnTo>
                    <a:close/>
                    <a:moveTo>
                      <a:pt x="11" y="92"/>
                    </a:moveTo>
                    <a:lnTo>
                      <a:pt x="12" y="127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24" y="161"/>
                    </a:lnTo>
                    <a:lnTo>
                      <a:pt x="27" y="161"/>
                    </a:lnTo>
                    <a:lnTo>
                      <a:pt x="32" y="161"/>
                    </a:lnTo>
                    <a:lnTo>
                      <a:pt x="36" y="156"/>
                    </a:lnTo>
                    <a:lnTo>
                      <a:pt x="40" y="148"/>
                    </a:lnTo>
                    <a:lnTo>
                      <a:pt x="43" y="127"/>
                    </a:lnTo>
                    <a:lnTo>
                      <a:pt x="45" y="92"/>
                    </a:lnTo>
                    <a:lnTo>
                      <a:pt x="43" y="55"/>
                    </a:lnTo>
                    <a:lnTo>
                      <a:pt x="40" y="34"/>
                    </a:lnTo>
                    <a:lnTo>
                      <a:pt x="36" y="26"/>
                    </a:lnTo>
                    <a:lnTo>
                      <a:pt x="32" y="21"/>
                    </a:lnTo>
                    <a:lnTo>
                      <a:pt x="27" y="21"/>
                    </a:lnTo>
                    <a:lnTo>
                      <a:pt x="24" y="21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2" y="55"/>
                    </a:lnTo>
                    <a:lnTo>
                      <a:pt x="11" y="9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24" name="Rectangle 876"/>
              <p:cNvSpPr>
                <a:spLocks noChangeArrowheads="1"/>
              </p:cNvSpPr>
              <p:nvPr/>
            </p:nvSpPr>
            <p:spPr bwMode="auto">
              <a:xfrm>
                <a:off x="4659" y="791"/>
                <a:ext cx="33" cy="1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25" name="Freeform 877"/>
              <p:cNvSpPr>
                <a:spLocks/>
              </p:cNvSpPr>
              <p:nvPr/>
            </p:nvSpPr>
            <p:spPr bwMode="auto">
              <a:xfrm>
                <a:off x="4699" y="686"/>
                <a:ext cx="56" cy="180"/>
              </a:xfrm>
              <a:custGeom>
                <a:avLst/>
                <a:gdLst>
                  <a:gd name="T0" fmla="*/ 56 w 56"/>
                  <a:gd name="T1" fmla="*/ 156 h 180"/>
                  <a:gd name="T2" fmla="*/ 56 w 56"/>
                  <a:gd name="T3" fmla="*/ 180 h 180"/>
                  <a:gd name="T4" fmla="*/ 0 w 56"/>
                  <a:gd name="T5" fmla="*/ 180 h 180"/>
                  <a:gd name="T6" fmla="*/ 0 w 56"/>
                  <a:gd name="T7" fmla="*/ 172 h 180"/>
                  <a:gd name="T8" fmla="*/ 1 w 56"/>
                  <a:gd name="T9" fmla="*/ 164 h 180"/>
                  <a:gd name="T10" fmla="*/ 4 w 56"/>
                  <a:gd name="T11" fmla="*/ 150 h 180"/>
                  <a:gd name="T12" fmla="*/ 8 w 56"/>
                  <a:gd name="T13" fmla="*/ 140 h 180"/>
                  <a:gd name="T14" fmla="*/ 11 w 56"/>
                  <a:gd name="T15" fmla="*/ 132 h 180"/>
                  <a:gd name="T16" fmla="*/ 15 w 56"/>
                  <a:gd name="T17" fmla="*/ 121 h 180"/>
                  <a:gd name="T18" fmla="*/ 21 w 56"/>
                  <a:gd name="T19" fmla="*/ 113 h 180"/>
                  <a:gd name="T20" fmla="*/ 27 w 56"/>
                  <a:gd name="T21" fmla="*/ 100 h 180"/>
                  <a:gd name="T22" fmla="*/ 32 w 56"/>
                  <a:gd name="T23" fmla="*/ 90 h 180"/>
                  <a:gd name="T24" fmla="*/ 36 w 56"/>
                  <a:gd name="T25" fmla="*/ 82 h 180"/>
                  <a:gd name="T26" fmla="*/ 39 w 56"/>
                  <a:gd name="T27" fmla="*/ 74 h 180"/>
                  <a:gd name="T28" fmla="*/ 42 w 56"/>
                  <a:gd name="T29" fmla="*/ 63 h 180"/>
                  <a:gd name="T30" fmla="*/ 44 w 56"/>
                  <a:gd name="T31" fmla="*/ 50 h 180"/>
                  <a:gd name="T32" fmla="*/ 42 w 56"/>
                  <a:gd name="T33" fmla="*/ 42 h 180"/>
                  <a:gd name="T34" fmla="*/ 41 w 56"/>
                  <a:gd name="T35" fmla="*/ 34 h 180"/>
                  <a:gd name="T36" fmla="*/ 39 w 56"/>
                  <a:gd name="T37" fmla="*/ 29 h 180"/>
                  <a:gd name="T38" fmla="*/ 36 w 56"/>
                  <a:gd name="T39" fmla="*/ 23 h 180"/>
                  <a:gd name="T40" fmla="*/ 32 w 56"/>
                  <a:gd name="T41" fmla="*/ 21 h 180"/>
                  <a:gd name="T42" fmla="*/ 29 w 56"/>
                  <a:gd name="T43" fmla="*/ 21 h 180"/>
                  <a:gd name="T44" fmla="*/ 24 w 56"/>
                  <a:gd name="T45" fmla="*/ 21 h 180"/>
                  <a:gd name="T46" fmla="*/ 20 w 56"/>
                  <a:gd name="T47" fmla="*/ 23 h 180"/>
                  <a:gd name="T48" fmla="*/ 17 w 56"/>
                  <a:gd name="T49" fmla="*/ 29 h 180"/>
                  <a:gd name="T50" fmla="*/ 15 w 56"/>
                  <a:gd name="T51" fmla="*/ 34 h 180"/>
                  <a:gd name="T52" fmla="*/ 12 w 56"/>
                  <a:gd name="T53" fmla="*/ 42 h 180"/>
                  <a:gd name="T54" fmla="*/ 12 w 56"/>
                  <a:gd name="T55" fmla="*/ 53 h 180"/>
                  <a:gd name="T56" fmla="*/ 1 w 56"/>
                  <a:gd name="T57" fmla="*/ 50 h 180"/>
                  <a:gd name="T58" fmla="*/ 3 w 56"/>
                  <a:gd name="T59" fmla="*/ 37 h 180"/>
                  <a:gd name="T60" fmla="*/ 4 w 56"/>
                  <a:gd name="T61" fmla="*/ 29 h 180"/>
                  <a:gd name="T62" fmla="*/ 6 w 56"/>
                  <a:gd name="T63" fmla="*/ 18 h 180"/>
                  <a:gd name="T64" fmla="*/ 10 w 56"/>
                  <a:gd name="T65" fmla="*/ 13 h 180"/>
                  <a:gd name="T66" fmla="*/ 15 w 56"/>
                  <a:gd name="T67" fmla="*/ 5 h 180"/>
                  <a:gd name="T68" fmla="*/ 21 w 56"/>
                  <a:gd name="T69" fmla="*/ 0 h 180"/>
                  <a:gd name="T70" fmla="*/ 29 w 56"/>
                  <a:gd name="T71" fmla="*/ 0 h 180"/>
                  <a:gd name="T72" fmla="*/ 34 w 56"/>
                  <a:gd name="T73" fmla="*/ 0 h 180"/>
                  <a:gd name="T74" fmla="*/ 39 w 56"/>
                  <a:gd name="T75" fmla="*/ 2 h 180"/>
                  <a:gd name="T76" fmla="*/ 44 w 56"/>
                  <a:gd name="T77" fmla="*/ 8 h 180"/>
                  <a:gd name="T78" fmla="*/ 47 w 56"/>
                  <a:gd name="T79" fmla="*/ 13 h 180"/>
                  <a:gd name="T80" fmla="*/ 51 w 56"/>
                  <a:gd name="T81" fmla="*/ 23 h 180"/>
                  <a:gd name="T82" fmla="*/ 53 w 56"/>
                  <a:gd name="T83" fmla="*/ 37 h 180"/>
                  <a:gd name="T84" fmla="*/ 55 w 56"/>
                  <a:gd name="T85" fmla="*/ 50 h 180"/>
                  <a:gd name="T86" fmla="*/ 53 w 56"/>
                  <a:gd name="T87" fmla="*/ 60 h 180"/>
                  <a:gd name="T88" fmla="*/ 52 w 56"/>
                  <a:gd name="T89" fmla="*/ 71 h 180"/>
                  <a:gd name="T90" fmla="*/ 50 w 56"/>
                  <a:gd name="T91" fmla="*/ 82 h 180"/>
                  <a:gd name="T92" fmla="*/ 46 w 56"/>
                  <a:gd name="T93" fmla="*/ 92 h 180"/>
                  <a:gd name="T94" fmla="*/ 42 w 56"/>
                  <a:gd name="T95" fmla="*/ 100 h 180"/>
                  <a:gd name="T96" fmla="*/ 37 w 56"/>
                  <a:gd name="T97" fmla="*/ 111 h 180"/>
                  <a:gd name="T98" fmla="*/ 31 w 56"/>
                  <a:gd name="T99" fmla="*/ 124 h 180"/>
                  <a:gd name="T100" fmla="*/ 27 w 56"/>
                  <a:gd name="T101" fmla="*/ 129 h 180"/>
                  <a:gd name="T102" fmla="*/ 24 w 56"/>
                  <a:gd name="T103" fmla="*/ 137 h 180"/>
                  <a:gd name="T104" fmla="*/ 21 w 56"/>
                  <a:gd name="T105" fmla="*/ 143 h 180"/>
                  <a:gd name="T106" fmla="*/ 19 w 56"/>
                  <a:gd name="T107" fmla="*/ 145 h 180"/>
                  <a:gd name="T108" fmla="*/ 16 w 56"/>
                  <a:gd name="T109" fmla="*/ 150 h 180"/>
                  <a:gd name="T110" fmla="*/ 15 w 56"/>
                  <a:gd name="T111" fmla="*/ 156 h 180"/>
                  <a:gd name="T112" fmla="*/ 56 w 56"/>
                  <a:gd name="T113" fmla="*/ 15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6" h="180">
                    <a:moveTo>
                      <a:pt x="56" y="156"/>
                    </a:moveTo>
                    <a:lnTo>
                      <a:pt x="56" y="180"/>
                    </a:lnTo>
                    <a:lnTo>
                      <a:pt x="0" y="180"/>
                    </a:lnTo>
                    <a:lnTo>
                      <a:pt x="0" y="172"/>
                    </a:lnTo>
                    <a:lnTo>
                      <a:pt x="1" y="164"/>
                    </a:lnTo>
                    <a:lnTo>
                      <a:pt x="4" y="150"/>
                    </a:lnTo>
                    <a:lnTo>
                      <a:pt x="8" y="140"/>
                    </a:lnTo>
                    <a:lnTo>
                      <a:pt x="11" y="132"/>
                    </a:lnTo>
                    <a:lnTo>
                      <a:pt x="15" y="121"/>
                    </a:lnTo>
                    <a:lnTo>
                      <a:pt x="21" y="113"/>
                    </a:lnTo>
                    <a:lnTo>
                      <a:pt x="27" y="100"/>
                    </a:lnTo>
                    <a:lnTo>
                      <a:pt x="32" y="90"/>
                    </a:lnTo>
                    <a:lnTo>
                      <a:pt x="36" y="82"/>
                    </a:lnTo>
                    <a:lnTo>
                      <a:pt x="39" y="74"/>
                    </a:lnTo>
                    <a:lnTo>
                      <a:pt x="42" y="63"/>
                    </a:lnTo>
                    <a:lnTo>
                      <a:pt x="44" y="50"/>
                    </a:lnTo>
                    <a:lnTo>
                      <a:pt x="42" y="42"/>
                    </a:lnTo>
                    <a:lnTo>
                      <a:pt x="41" y="34"/>
                    </a:lnTo>
                    <a:lnTo>
                      <a:pt x="39" y="29"/>
                    </a:lnTo>
                    <a:lnTo>
                      <a:pt x="36" y="23"/>
                    </a:lnTo>
                    <a:lnTo>
                      <a:pt x="32" y="21"/>
                    </a:lnTo>
                    <a:lnTo>
                      <a:pt x="29" y="21"/>
                    </a:lnTo>
                    <a:lnTo>
                      <a:pt x="24" y="21"/>
                    </a:lnTo>
                    <a:lnTo>
                      <a:pt x="20" y="23"/>
                    </a:lnTo>
                    <a:lnTo>
                      <a:pt x="17" y="29"/>
                    </a:lnTo>
                    <a:lnTo>
                      <a:pt x="15" y="34"/>
                    </a:lnTo>
                    <a:lnTo>
                      <a:pt x="12" y="42"/>
                    </a:lnTo>
                    <a:lnTo>
                      <a:pt x="12" y="53"/>
                    </a:lnTo>
                    <a:lnTo>
                      <a:pt x="1" y="50"/>
                    </a:lnTo>
                    <a:lnTo>
                      <a:pt x="3" y="37"/>
                    </a:lnTo>
                    <a:lnTo>
                      <a:pt x="4" y="29"/>
                    </a:lnTo>
                    <a:lnTo>
                      <a:pt x="6" y="18"/>
                    </a:lnTo>
                    <a:lnTo>
                      <a:pt x="10" y="13"/>
                    </a:lnTo>
                    <a:lnTo>
                      <a:pt x="15" y="5"/>
                    </a:lnTo>
                    <a:lnTo>
                      <a:pt x="21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2"/>
                    </a:lnTo>
                    <a:lnTo>
                      <a:pt x="44" y="8"/>
                    </a:lnTo>
                    <a:lnTo>
                      <a:pt x="47" y="13"/>
                    </a:lnTo>
                    <a:lnTo>
                      <a:pt x="51" y="23"/>
                    </a:lnTo>
                    <a:lnTo>
                      <a:pt x="53" y="37"/>
                    </a:lnTo>
                    <a:lnTo>
                      <a:pt x="55" y="50"/>
                    </a:lnTo>
                    <a:lnTo>
                      <a:pt x="53" y="60"/>
                    </a:lnTo>
                    <a:lnTo>
                      <a:pt x="52" y="71"/>
                    </a:lnTo>
                    <a:lnTo>
                      <a:pt x="50" y="82"/>
                    </a:lnTo>
                    <a:lnTo>
                      <a:pt x="46" y="92"/>
                    </a:lnTo>
                    <a:lnTo>
                      <a:pt x="42" y="100"/>
                    </a:lnTo>
                    <a:lnTo>
                      <a:pt x="37" y="111"/>
                    </a:lnTo>
                    <a:lnTo>
                      <a:pt x="31" y="124"/>
                    </a:lnTo>
                    <a:lnTo>
                      <a:pt x="27" y="129"/>
                    </a:lnTo>
                    <a:lnTo>
                      <a:pt x="24" y="137"/>
                    </a:lnTo>
                    <a:lnTo>
                      <a:pt x="21" y="143"/>
                    </a:lnTo>
                    <a:lnTo>
                      <a:pt x="19" y="145"/>
                    </a:lnTo>
                    <a:lnTo>
                      <a:pt x="16" y="150"/>
                    </a:lnTo>
                    <a:lnTo>
                      <a:pt x="15" y="156"/>
                    </a:lnTo>
                    <a:lnTo>
                      <a:pt x="56" y="15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26" name="Freeform 878"/>
              <p:cNvSpPr>
                <a:spLocks noEditPoints="1"/>
              </p:cNvSpPr>
              <p:nvPr/>
            </p:nvSpPr>
            <p:spPr bwMode="auto">
              <a:xfrm>
                <a:off x="4766" y="686"/>
                <a:ext cx="55" cy="182"/>
              </a:xfrm>
              <a:custGeom>
                <a:avLst/>
                <a:gdLst>
                  <a:gd name="T0" fmla="*/ 0 w 55"/>
                  <a:gd name="T1" fmla="*/ 92 h 182"/>
                  <a:gd name="T2" fmla="*/ 0 w 55"/>
                  <a:gd name="T3" fmla="*/ 63 h 182"/>
                  <a:gd name="T4" fmla="*/ 3 w 55"/>
                  <a:gd name="T5" fmla="*/ 39 h 182"/>
                  <a:gd name="T6" fmla="*/ 5 w 55"/>
                  <a:gd name="T7" fmla="*/ 26 h 182"/>
                  <a:gd name="T8" fmla="*/ 8 w 55"/>
                  <a:gd name="T9" fmla="*/ 18 h 182"/>
                  <a:gd name="T10" fmla="*/ 11 w 55"/>
                  <a:gd name="T11" fmla="*/ 10 h 182"/>
                  <a:gd name="T12" fmla="*/ 16 w 55"/>
                  <a:gd name="T13" fmla="*/ 5 h 182"/>
                  <a:gd name="T14" fmla="*/ 21 w 55"/>
                  <a:gd name="T15" fmla="*/ 0 h 182"/>
                  <a:gd name="T16" fmla="*/ 27 w 55"/>
                  <a:gd name="T17" fmla="*/ 0 h 182"/>
                  <a:gd name="T18" fmla="*/ 34 w 55"/>
                  <a:gd name="T19" fmla="*/ 0 h 182"/>
                  <a:gd name="T20" fmla="*/ 40 w 55"/>
                  <a:gd name="T21" fmla="*/ 5 h 182"/>
                  <a:gd name="T22" fmla="*/ 45 w 55"/>
                  <a:gd name="T23" fmla="*/ 13 h 182"/>
                  <a:gd name="T24" fmla="*/ 49 w 55"/>
                  <a:gd name="T25" fmla="*/ 21 h 182"/>
                  <a:gd name="T26" fmla="*/ 51 w 55"/>
                  <a:gd name="T27" fmla="*/ 34 h 182"/>
                  <a:gd name="T28" fmla="*/ 54 w 55"/>
                  <a:gd name="T29" fmla="*/ 50 h 182"/>
                  <a:gd name="T30" fmla="*/ 55 w 55"/>
                  <a:gd name="T31" fmla="*/ 68 h 182"/>
                  <a:gd name="T32" fmla="*/ 55 w 55"/>
                  <a:gd name="T33" fmla="*/ 92 h 182"/>
                  <a:gd name="T34" fmla="*/ 55 w 55"/>
                  <a:gd name="T35" fmla="*/ 119 h 182"/>
                  <a:gd name="T36" fmla="*/ 52 w 55"/>
                  <a:gd name="T37" fmla="*/ 143 h 182"/>
                  <a:gd name="T38" fmla="*/ 50 w 55"/>
                  <a:gd name="T39" fmla="*/ 156 h 182"/>
                  <a:gd name="T40" fmla="*/ 46 w 55"/>
                  <a:gd name="T41" fmla="*/ 166 h 182"/>
                  <a:gd name="T42" fmla="*/ 42 w 55"/>
                  <a:gd name="T43" fmla="*/ 172 h 182"/>
                  <a:gd name="T44" fmla="*/ 39 w 55"/>
                  <a:gd name="T45" fmla="*/ 180 h 182"/>
                  <a:gd name="T46" fmla="*/ 34 w 55"/>
                  <a:gd name="T47" fmla="*/ 182 h 182"/>
                  <a:gd name="T48" fmla="*/ 27 w 55"/>
                  <a:gd name="T49" fmla="*/ 182 h 182"/>
                  <a:gd name="T50" fmla="*/ 21 w 55"/>
                  <a:gd name="T51" fmla="*/ 182 h 182"/>
                  <a:gd name="T52" fmla="*/ 16 w 55"/>
                  <a:gd name="T53" fmla="*/ 180 h 182"/>
                  <a:gd name="T54" fmla="*/ 11 w 55"/>
                  <a:gd name="T55" fmla="*/ 174 h 182"/>
                  <a:gd name="T56" fmla="*/ 8 w 55"/>
                  <a:gd name="T57" fmla="*/ 166 h 182"/>
                  <a:gd name="T58" fmla="*/ 4 w 55"/>
                  <a:gd name="T59" fmla="*/ 148 h 182"/>
                  <a:gd name="T60" fmla="*/ 0 w 55"/>
                  <a:gd name="T61" fmla="*/ 121 h 182"/>
                  <a:gd name="T62" fmla="*/ 0 w 55"/>
                  <a:gd name="T63" fmla="*/ 92 h 182"/>
                  <a:gd name="T64" fmla="*/ 11 w 55"/>
                  <a:gd name="T65" fmla="*/ 92 h 182"/>
                  <a:gd name="T66" fmla="*/ 11 w 55"/>
                  <a:gd name="T67" fmla="*/ 127 h 182"/>
                  <a:gd name="T68" fmla="*/ 15 w 55"/>
                  <a:gd name="T69" fmla="*/ 148 h 182"/>
                  <a:gd name="T70" fmla="*/ 19 w 55"/>
                  <a:gd name="T71" fmla="*/ 156 h 182"/>
                  <a:gd name="T72" fmla="*/ 22 w 55"/>
                  <a:gd name="T73" fmla="*/ 161 h 182"/>
                  <a:gd name="T74" fmla="*/ 27 w 55"/>
                  <a:gd name="T75" fmla="*/ 161 h 182"/>
                  <a:gd name="T76" fmla="*/ 31 w 55"/>
                  <a:gd name="T77" fmla="*/ 161 h 182"/>
                  <a:gd name="T78" fmla="*/ 36 w 55"/>
                  <a:gd name="T79" fmla="*/ 156 h 182"/>
                  <a:gd name="T80" fmla="*/ 39 w 55"/>
                  <a:gd name="T81" fmla="*/ 148 h 182"/>
                  <a:gd name="T82" fmla="*/ 42 w 55"/>
                  <a:gd name="T83" fmla="*/ 127 h 182"/>
                  <a:gd name="T84" fmla="*/ 44 w 55"/>
                  <a:gd name="T85" fmla="*/ 92 h 182"/>
                  <a:gd name="T86" fmla="*/ 42 w 55"/>
                  <a:gd name="T87" fmla="*/ 55 h 182"/>
                  <a:gd name="T88" fmla="*/ 39 w 55"/>
                  <a:gd name="T89" fmla="*/ 34 h 182"/>
                  <a:gd name="T90" fmla="*/ 36 w 55"/>
                  <a:gd name="T91" fmla="*/ 26 h 182"/>
                  <a:gd name="T92" fmla="*/ 32 w 55"/>
                  <a:gd name="T93" fmla="*/ 21 h 182"/>
                  <a:gd name="T94" fmla="*/ 27 w 55"/>
                  <a:gd name="T95" fmla="*/ 21 h 182"/>
                  <a:gd name="T96" fmla="*/ 22 w 55"/>
                  <a:gd name="T97" fmla="*/ 21 h 182"/>
                  <a:gd name="T98" fmla="*/ 19 w 55"/>
                  <a:gd name="T99" fmla="*/ 26 h 182"/>
                  <a:gd name="T100" fmla="*/ 15 w 55"/>
                  <a:gd name="T101" fmla="*/ 34 h 182"/>
                  <a:gd name="T102" fmla="*/ 11 w 55"/>
                  <a:gd name="T103" fmla="*/ 55 h 182"/>
                  <a:gd name="T104" fmla="*/ 11 w 55"/>
                  <a:gd name="T105" fmla="*/ 9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5" h="182">
                    <a:moveTo>
                      <a:pt x="0" y="92"/>
                    </a:moveTo>
                    <a:lnTo>
                      <a:pt x="0" y="63"/>
                    </a:lnTo>
                    <a:lnTo>
                      <a:pt x="3" y="39"/>
                    </a:lnTo>
                    <a:lnTo>
                      <a:pt x="5" y="26"/>
                    </a:lnTo>
                    <a:lnTo>
                      <a:pt x="8" y="18"/>
                    </a:lnTo>
                    <a:lnTo>
                      <a:pt x="11" y="10"/>
                    </a:lnTo>
                    <a:lnTo>
                      <a:pt x="16" y="5"/>
                    </a:lnTo>
                    <a:lnTo>
                      <a:pt x="21" y="0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40" y="5"/>
                    </a:lnTo>
                    <a:lnTo>
                      <a:pt x="45" y="13"/>
                    </a:lnTo>
                    <a:lnTo>
                      <a:pt x="49" y="21"/>
                    </a:lnTo>
                    <a:lnTo>
                      <a:pt x="51" y="34"/>
                    </a:lnTo>
                    <a:lnTo>
                      <a:pt x="54" y="50"/>
                    </a:lnTo>
                    <a:lnTo>
                      <a:pt x="55" y="68"/>
                    </a:lnTo>
                    <a:lnTo>
                      <a:pt x="55" y="92"/>
                    </a:lnTo>
                    <a:lnTo>
                      <a:pt x="55" y="119"/>
                    </a:lnTo>
                    <a:lnTo>
                      <a:pt x="52" y="143"/>
                    </a:lnTo>
                    <a:lnTo>
                      <a:pt x="50" y="156"/>
                    </a:lnTo>
                    <a:lnTo>
                      <a:pt x="46" y="166"/>
                    </a:lnTo>
                    <a:lnTo>
                      <a:pt x="42" y="172"/>
                    </a:lnTo>
                    <a:lnTo>
                      <a:pt x="39" y="180"/>
                    </a:lnTo>
                    <a:lnTo>
                      <a:pt x="34" y="182"/>
                    </a:lnTo>
                    <a:lnTo>
                      <a:pt x="27" y="182"/>
                    </a:lnTo>
                    <a:lnTo>
                      <a:pt x="21" y="182"/>
                    </a:lnTo>
                    <a:lnTo>
                      <a:pt x="16" y="180"/>
                    </a:lnTo>
                    <a:lnTo>
                      <a:pt x="11" y="174"/>
                    </a:lnTo>
                    <a:lnTo>
                      <a:pt x="8" y="166"/>
                    </a:lnTo>
                    <a:lnTo>
                      <a:pt x="4" y="148"/>
                    </a:lnTo>
                    <a:lnTo>
                      <a:pt x="0" y="121"/>
                    </a:lnTo>
                    <a:lnTo>
                      <a:pt x="0" y="92"/>
                    </a:lnTo>
                    <a:close/>
                    <a:moveTo>
                      <a:pt x="11" y="92"/>
                    </a:moveTo>
                    <a:lnTo>
                      <a:pt x="11" y="127"/>
                    </a:lnTo>
                    <a:lnTo>
                      <a:pt x="15" y="148"/>
                    </a:lnTo>
                    <a:lnTo>
                      <a:pt x="19" y="156"/>
                    </a:lnTo>
                    <a:lnTo>
                      <a:pt x="22" y="161"/>
                    </a:lnTo>
                    <a:lnTo>
                      <a:pt x="27" y="161"/>
                    </a:lnTo>
                    <a:lnTo>
                      <a:pt x="31" y="161"/>
                    </a:lnTo>
                    <a:lnTo>
                      <a:pt x="36" y="156"/>
                    </a:lnTo>
                    <a:lnTo>
                      <a:pt x="39" y="148"/>
                    </a:lnTo>
                    <a:lnTo>
                      <a:pt x="42" y="127"/>
                    </a:lnTo>
                    <a:lnTo>
                      <a:pt x="44" y="92"/>
                    </a:lnTo>
                    <a:lnTo>
                      <a:pt x="42" y="55"/>
                    </a:lnTo>
                    <a:lnTo>
                      <a:pt x="39" y="34"/>
                    </a:lnTo>
                    <a:lnTo>
                      <a:pt x="36" y="26"/>
                    </a:lnTo>
                    <a:lnTo>
                      <a:pt x="32" y="21"/>
                    </a:lnTo>
                    <a:lnTo>
                      <a:pt x="27" y="21"/>
                    </a:lnTo>
                    <a:lnTo>
                      <a:pt x="22" y="21"/>
                    </a:lnTo>
                    <a:lnTo>
                      <a:pt x="19" y="26"/>
                    </a:lnTo>
                    <a:lnTo>
                      <a:pt x="15" y="34"/>
                    </a:lnTo>
                    <a:lnTo>
                      <a:pt x="11" y="55"/>
                    </a:lnTo>
                    <a:lnTo>
                      <a:pt x="11" y="9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27" name="Freeform 879"/>
              <p:cNvSpPr>
                <a:spLocks/>
              </p:cNvSpPr>
              <p:nvPr/>
            </p:nvSpPr>
            <p:spPr bwMode="auto">
              <a:xfrm>
                <a:off x="4868" y="686"/>
                <a:ext cx="79" cy="180"/>
              </a:xfrm>
              <a:custGeom>
                <a:avLst/>
                <a:gdLst>
                  <a:gd name="T0" fmla="*/ 0 w 79"/>
                  <a:gd name="T1" fmla="*/ 180 h 180"/>
                  <a:gd name="T2" fmla="*/ 0 w 79"/>
                  <a:gd name="T3" fmla="*/ 0 h 180"/>
                  <a:gd name="T4" fmla="*/ 17 w 79"/>
                  <a:gd name="T5" fmla="*/ 0 h 180"/>
                  <a:gd name="T6" fmla="*/ 36 w 79"/>
                  <a:gd name="T7" fmla="*/ 127 h 180"/>
                  <a:gd name="T8" fmla="*/ 37 w 79"/>
                  <a:gd name="T9" fmla="*/ 137 h 180"/>
                  <a:gd name="T10" fmla="*/ 38 w 79"/>
                  <a:gd name="T11" fmla="*/ 148 h 180"/>
                  <a:gd name="T12" fmla="*/ 40 w 79"/>
                  <a:gd name="T13" fmla="*/ 153 h 180"/>
                  <a:gd name="T14" fmla="*/ 41 w 79"/>
                  <a:gd name="T15" fmla="*/ 145 h 180"/>
                  <a:gd name="T16" fmla="*/ 42 w 79"/>
                  <a:gd name="T17" fmla="*/ 137 h 180"/>
                  <a:gd name="T18" fmla="*/ 43 w 79"/>
                  <a:gd name="T19" fmla="*/ 124 h 180"/>
                  <a:gd name="T20" fmla="*/ 62 w 79"/>
                  <a:gd name="T21" fmla="*/ 0 h 180"/>
                  <a:gd name="T22" fmla="*/ 79 w 79"/>
                  <a:gd name="T23" fmla="*/ 0 h 180"/>
                  <a:gd name="T24" fmla="*/ 79 w 79"/>
                  <a:gd name="T25" fmla="*/ 180 h 180"/>
                  <a:gd name="T26" fmla="*/ 68 w 79"/>
                  <a:gd name="T27" fmla="*/ 180 h 180"/>
                  <a:gd name="T28" fmla="*/ 68 w 79"/>
                  <a:gd name="T29" fmla="*/ 26 h 180"/>
                  <a:gd name="T30" fmla="*/ 46 w 79"/>
                  <a:gd name="T31" fmla="*/ 180 h 180"/>
                  <a:gd name="T32" fmla="*/ 34 w 79"/>
                  <a:gd name="T33" fmla="*/ 180 h 180"/>
                  <a:gd name="T34" fmla="*/ 11 w 79"/>
                  <a:gd name="T35" fmla="*/ 26 h 180"/>
                  <a:gd name="T36" fmla="*/ 11 w 79"/>
                  <a:gd name="T37" fmla="*/ 180 h 180"/>
                  <a:gd name="T38" fmla="*/ 0 w 79"/>
                  <a:gd name="T39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9" h="180">
                    <a:moveTo>
                      <a:pt x="0" y="18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36" y="127"/>
                    </a:lnTo>
                    <a:lnTo>
                      <a:pt x="37" y="137"/>
                    </a:lnTo>
                    <a:lnTo>
                      <a:pt x="38" y="148"/>
                    </a:lnTo>
                    <a:lnTo>
                      <a:pt x="40" y="153"/>
                    </a:lnTo>
                    <a:lnTo>
                      <a:pt x="41" y="145"/>
                    </a:lnTo>
                    <a:lnTo>
                      <a:pt x="42" y="137"/>
                    </a:lnTo>
                    <a:lnTo>
                      <a:pt x="43" y="124"/>
                    </a:lnTo>
                    <a:lnTo>
                      <a:pt x="62" y="0"/>
                    </a:lnTo>
                    <a:lnTo>
                      <a:pt x="79" y="0"/>
                    </a:lnTo>
                    <a:lnTo>
                      <a:pt x="79" y="180"/>
                    </a:lnTo>
                    <a:lnTo>
                      <a:pt x="68" y="180"/>
                    </a:lnTo>
                    <a:lnTo>
                      <a:pt x="68" y="26"/>
                    </a:lnTo>
                    <a:lnTo>
                      <a:pt x="46" y="180"/>
                    </a:lnTo>
                    <a:lnTo>
                      <a:pt x="34" y="180"/>
                    </a:lnTo>
                    <a:lnTo>
                      <a:pt x="11" y="26"/>
                    </a:lnTo>
                    <a:lnTo>
                      <a:pt x="11" y="180"/>
                    </a:lnTo>
                    <a:lnTo>
                      <a:pt x="0" y="18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28" name="Freeform 880"/>
              <p:cNvSpPr>
                <a:spLocks noEditPoints="1"/>
              </p:cNvSpPr>
              <p:nvPr/>
            </p:nvSpPr>
            <p:spPr bwMode="auto">
              <a:xfrm>
                <a:off x="4960" y="733"/>
                <a:ext cx="56" cy="135"/>
              </a:xfrm>
              <a:custGeom>
                <a:avLst/>
                <a:gdLst>
                  <a:gd name="T0" fmla="*/ 45 w 56"/>
                  <a:gd name="T1" fmla="*/ 93 h 135"/>
                  <a:gd name="T2" fmla="*/ 56 w 56"/>
                  <a:gd name="T3" fmla="*/ 96 h 135"/>
                  <a:gd name="T4" fmla="*/ 53 w 56"/>
                  <a:gd name="T5" fmla="*/ 109 h 135"/>
                  <a:gd name="T6" fmla="*/ 51 w 56"/>
                  <a:gd name="T7" fmla="*/ 117 h 135"/>
                  <a:gd name="T8" fmla="*/ 47 w 56"/>
                  <a:gd name="T9" fmla="*/ 125 h 135"/>
                  <a:gd name="T10" fmla="*/ 42 w 56"/>
                  <a:gd name="T11" fmla="*/ 130 h 135"/>
                  <a:gd name="T12" fmla="*/ 36 w 56"/>
                  <a:gd name="T13" fmla="*/ 135 h 135"/>
                  <a:gd name="T14" fmla="*/ 28 w 56"/>
                  <a:gd name="T15" fmla="*/ 135 h 135"/>
                  <a:gd name="T16" fmla="*/ 17 w 56"/>
                  <a:gd name="T17" fmla="*/ 133 h 135"/>
                  <a:gd name="T18" fmla="*/ 7 w 56"/>
                  <a:gd name="T19" fmla="*/ 119 h 135"/>
                  <a:gd name="T20" fmla="*/ 2 w 56"/>
                  <a:gd name="T21" fmla="*/ 98 h 135"/>
                  <a:gd name="T22" fmla="*/ 0 w 56"/>
                  <a:gd name="T23" fmla="*/ 69 h 135"/>
                  <a:gd name="T24" fmla="*/ 2 w 56"/>
                  <a:gd name="T25" fmla="*/ 40 h 135"/>
                  <a:gd name="T26" fmla="*/ 7 w 56"/>
                  <a:gd name="T27" fmla="*/ 19 h 135"/>
                  <a:gd name="T28" fmla="*/ 17 w 56"/>
                  <a:gd name="T29" fmla="*/ 3 h 135"/>
                  <a:gd name="T30" fmla="*/ 28 w 56"/>
                  <a:gd name="T31" fmla="*/ 0 h 135"/>
                  <a:gd name="T32" fmla="*/ 40 w 56"/>
                  <a:gd name="T33" fmla="*/ 3 h 135"/>
                  <a:gd name="T34" fmla="*/ 48 w 56"/>
                  <a:gd name="T35" fmla="*/ 16 h 135"/>
                  <a:gd name="T36" fmla="*/ 55 w 56"/>
                  <a:gd name="T37" fmla="*/ 37 h 135"/>
                  <a:gd name="T38" fmla="*/ 56 w 56"/>
                  <a:gd name="T39" fmla="*/ 66 h 135"/>
                  <a:gd name="T40" fmla="*/ 56 w 56"/>
                  <a:gd name="T41" fmla="*/ 69 h 135"/>
                  <a:gd name="T42" fmla="*/ 56 w 56"/>
                  <a:gd name="T43" fmla="*/ 72 h 135"/>
                  <a:gd name="T44" fmla="*/ 11 w 56"/>
                  <a:gd name="T45" fmla="*/ 72 h 135"/>
                  <a:gd name="T46" fmla="*/ 12 w 56"/>
                  <a:gd name="T47" fmla="*/ 85 h 135"/>
                  <a:gd name="T48" fmla="*/ 14 w 56"/>
                  <a:gd name="T49" fmla="*/ 96 h 135"/>
                  <a:gd name="T50" fmla="*/ 16 w 56"/>
                  <a:gd name="T51" fmla="*/ 103 h 135"/>
                  <a:gd name="T52" fmla="*/ 20 w 56"/>
                  <a:gd name="T53" fmla="*/ 109 h 135"/>
                  <a:gd name="T54" fmla="*/ 25 w 56"/>
                  <a:gd name="T55" fmla="*/ 114 h 135"/>
                  <a:gd name="T56" fmla="*/ 30 w 56"/>
                  <a:gd name="T57" fmla="*/ 114 h 135"/>
                  <a:gd name="T58" fmla="*/ 35 w 56"/>
                  <a:gd name="T59" fmla="*/ 114 h 135"/>
                  <a:gd name="T60" fmla="*/ 38 w 56"/>
                  <a:gd name="T61" fmla="*/ 109 h 135"/>
                  <a:gd name="T62" fmla="*/ 42 w 56"/>
                  <a:gd name="T63" fmla="*/ 103 h 135"/>
                  <a:gd name="T64" fmla="*/ 45 w 56"/>
                  <a:gd name="T65" fmla="*/ 93 h 135"/>
                  <a:gd name="T66" fmla="*/ 11 w 56"/>
                  <a:gd name="T67" fmla="*/ 53 h 135"/>
                  <a:gd name="T68" fmla="*/ 46 w 56"/>
                  <a:gd name="T69" fmla="*/ 53 h 135"/>
                  <a:gd name="T70" fmla="*/ 45 w 56"/>
                  <a:gd name="T71" fmla="*/ 43 h 135"/>
                  <a:gd name="T72" fmla="*/ 43 w 56"/>
                  <a:gd name="T73" fmla="*/ 37 h 135"/>
                  <a:gd name="T74" fmla="*/ 41 w 56"/>
                  <a:gd name="T75" fmla="*/ 32 h 135"/>
                  <a:gd name="T76" fmla="*/ 37 w 56"/>
                  <a:gd name="T77" fmla="*/ 24 h 135"/>
                  <a:gd name="T78" fmla="*/ 33 w 56"/>
                  <a:gd name="T79" fmla="*/ 21 h 135"/>
                  <a:gd name="T80" fmla="*/ 28 w 56"/>
                  <a:gd name="T81" fmla="*/ 21 h 135"/>
                  <a:gd name="T82" fmla="*/ 23 w 56"/>
                  <a:gd name="T83" fmla="*/ 21 h 135"/>
                  <a:gd name="T84" fmla="*/ 20 w 56"/>
                  <a:gd name="T85" fmla="*/ 24 h 135"/>
                  <a:gd name="T86" fmla="*/ 16 w 56"/>
                  <a:gd name="T87" fmla="*/ 29 h 135"/>
                  <a:gd name="T88" fmla="*/ 14 w 56"/>
                  <a:gd name="T89" fmla="*/ 35 h 135"/>
                  <a:gd name="T90" fmla="*/ 12 w 56"/>
                  <a:gd name="T91" fmla="*/ 43 h 135"/>
                  <a:gd name="T92" fmla="*/ 11 w 56"/>
                  <a:gd name="T93" fmla="*/ 5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6" h="135">
                    <a:moveTo>
                      <a:pt x="45" y="93"/>
                    </a:moveTo>
                    <a:lnTo>
                      <a:pt x="56" y="96"/>
                    </a:lnTo>
                    <a:lnTo>
                      <a:pt x="53" y="109"/>
                    </a:lnTo>
                    <a:lnTo>
                      <a:pt x="51" y="117"/>
                    </a:lnTo>
                    <a:lnTo>
                      <a:pt x="47" y="125"/>
                    </a:lnTo>
                    <a:lnTo>
                      <a:pt x="42" y="130"/>
                    </a:lnTo>
                    <a:lnTo>
                      <a:pt x="36" y="135"/>
                    </a:lnTo>
                    <a:lnTo>
                      <a:pt x="28" y="135"/>
                    </a:lnTo>
                    <a:lnTo>
                      <a:pt x="17" y="133"/>
                    </a:lnTo>
                    <a:lnTo>
                      <a:pt x="7" y="119"/>
                    </a:lnTo>
                    <a:lnTo>
                      <a:pt x="2" y="98"/>
                    </a:lnTo>
                    <a:lnTo>
                      <a:pt x="0" y="69"/>
                    </a:lnTo>
                    <a:lnTo>
                      <a:pt x="2" y="40"/>
                    </a:lnTo>
                    <a:lnTo>
                      <a:pt x="7" y="19"/>
                    </a:lnTo>
                    <a:lnTo>
                      <a:pt x="17" y="3"/>
                    </a:lnTo>
                    <a:lnTo>
                      <a:pt x="28" y="0"/>
                    </a:lnTo>
                    <a:lnTo>
                      <a:pt x="40" y="3"/>
                    </a:lnTo>
                    <a:lnTo>
                      <a:pt x="48" y="16"/>
                    </a:lnTo>
                    <a:lnTo>
                      <a:pt x="55" y="37"/>
                    </a:lnTo>
                    <a:lnTo>
                      <a:pt x="56" y="66"/>
                    </a:lnTo>
                    <a:lnTo>
                      <a:pt x="56" y="69"/>
                    </a:lnTo>
                    <a:lnTo>
                      <a:pt x="56" y="72"/>
                    </a:lnTo>
                    <a:lnTo>
                      <a:pt x="11" y="72"/>
                    </a:lnTo>
                    <a:lnTo>
                      <a:pt x="12" y="85"/>
                    </a:lnTo>
                    <a:lnTo>
                      <a:pt x="14" y="96"/>
                    </a:lnTo>
                    <a:lnTo>
                      <a:pt x="16" y="103"/>
                    </a:lnTo>
                    <a:lnTo>
                      <a:pt x="20" y="109"/>
                    </a:lnTo>
                    <a:lnTo>
                      <a:pt x="25" y="114"/>
                    </a:lnTo>
                    <a:lnTo>
                      <a:pt x="30" y="114"/>
                    </a:lnTo>
                    <a:lnTo>
                      <a:pt x="35" y="114"/>
                    </a:lnTo>
                    <a:lnTo>
                      <a:pt x="38" y="109"/>
                    </a:lnTo>
                    <a:lnTo>
                      <a:pt x="42" y="103"/>
                    </a:lnTo>
                    <a:lnTo>
                      <a:pt x="45" y="93"/>
                    </a:lnTo>
                    <a:close/>
                    <a:moveTo>
                      <a:pt x="11" y="53"/>
                    </a:moveTo>
                    <a:lnTo>
                      <a:pt x="46" y="53"/>
                    </a:lnTo>
                    <a:lnTo>
                      <a:pt x="45" y="43"/>
                    </a:lnTo>
                    <a:lnTo>
                      <a:pt x="43" y="37"/>
                    </a:lnTo>
                    <a:lnTo>
                      <a:pt x="41" y="32"/>
                    </a:lnTo>
                    <a:lnTo>
                      <a:pt x="37" y="24"/>
                    </a:lnTo>
                    <a:lnTo>
                      <a:pt x="33" y="21"/>
                    </a:lnTo>
                    <a:lnTo>
                      <a:pt x="28" y="21"/>
                    </a:lnTo>
                    <a:lnTo>
                      <a:pt x="23" y="21"/>
                    </a:lnTo>
                    <a:lnTo>
                      <a:pt x="20" y="24"/>
                    </a:lnTo>
                    <a:lnTo>
                      <a:pt x="16" y="29"/>
                    </a:lnTo>
                    <a:lnTo>
                      <a:pt x="14" y="35"/>
                    </a:lnTo>
                    <a:lnTo>
                      <a:pt x="12" y="43"/>
                    </a:lnTo>
                    <a:lnTo>
                      <a:pt x="11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29" name="Freeform 881"/>
              <p:cNvSpPr>
                <a:spLocks/>
              </p:cNvSpPr>
              <p:nvPr/>
            </p:nvSpPr>
            <p:spPr bwMode="auto">
              <a:xfrm>
                <a:off x="5022" y="686"/>
                <a:ext cx="78" cy="180"/>
              </a:xfrm>
              <a:custGeom>
                <a:avLst/>
                <a:gdLst>
                  <a:gd name="T0" fmla="*/ 34 w 78"/>
                  <a:gd name="T1" fmla="*/ 180 h 180"/>
                  <a:gd name="T2" fmla="*/ 0 w 78"/>
                  <a:gd name="T3" fmla="*/ 0 h 180"/>
                  <a:gd name="T4" fmla="*/ 11 w 78"/>
                  <a:gd name="T5" fmla="*/ 0 h 180"/>
                  <a:gd name="T6" fmla="*/ 35 w 78"/>
                  <a:gd name="T7" fmla="*/ 129 h 180"/>
                  <a:gd name="T8" fmla="*/ 37 w 78"/>
                  <a:gd name="T9" fmla="*/ 143 h 180"/>
                  <a:gd name="T10" fmla="*/ 40 w 78"/>
                  <a:gd name="T11" fmla="*/ 158 h 180"/>
                  <a:gd name="T12" fmla="*/ 41 w 78"/>
                  <a:gd name="T13" fmla="*/ 143 h 180"/>
                  <a:gd name="T14" fmla="*/ 43 w 78"/>
                  <a:gd name="T15" fmla="*/ 129 h 180"/>
                  <a:gd name="T16" fmla="*/ 67 w 78"/>
                  <a:gd name="T17" fmla="*/ 0 h 180"/>
                  <a:gd name="T18" fmla="*/ 78 w 78"/>
                  <a:gd name="T19" fmla="*/ 0 h 180"/>
                  <a:gd name="T20" fmla="*/ 46 w 78"/>
                  <a:gd name="T21" fmla="*/ 180 h 180"/>
                  <a:gd name="T22" fmla="*/ 34 w 78"/>
                  <a:gd name="T23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180">
                    <a:moveTo>
                      <a:pt x="34" y="18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35" y="129"/>
                    </a:lnTo>
                    <a:lnTo>
                      <a:pt x="37" y="143"/>
                    </a:lnTo>
                    <a:lnTo>
                      <a:pt x="40" y="158"/>
                    </a:lnTo>
                    <a:lnTo>
                      <a:pt x="41" y="143"/>
                    </a:lnTo>
                    <a:lnTo>
                      <a:pt x="43" y="129"/>
                    </a:lnTo>
                    <a:lnTo>
                      <a:pt x="67" y="0"/>
                    </a:lnTo>
                    <a:lnTo>
                      <a:pt x="78" y="0"/>
                    </a:lnTo>
                    <a:lnTo>
                      <a:pt x="46" y="180"/>
                    </a:lnTo>
                    <a:lnTo>
                      <a:pt x="34" y="18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30" name="Freeform 882"/>
              <p:cNvSpPr>
                <a:spLocks/>
              </p:cNvSpPr>
              <p:nvPr/>
            </p:nvSpPr>
            <p:spPr bwMode="auto">
              <a:xfrm>
                <a:off x="5136" y="686"/>
                <a:ext cx="56" cy="180"/>
              </a:xfrm>
              <a:custGeom>
                <a:avLst/>
                <a:gdLst>
                  <a:gd name="T0" fmla="*/ 56 w 56"/>
                  <a:gd name="T1" fmla="*/ 156 h 180"/>
                  <a:gd name="T2" fmla="*/ 56 w 56"/>
                  <a:gd name="T3" fmla="*/ 180 h 180"/>
                  <a:gd name="T4" fmla="*/ 0 w 56"/>
                  <a:gd name="T5" fmla="*/ 180 h 180"/>
                  <a:gd name="T6" fmla="*/ 1 w 56"/>
                  <a:gd name="T7" fmla="*/ 172 h 180"/>
                  <a:gd name="T8" fmla="*/ 1 w 56"/>
                  <a:gd name="T9" fmla="*/ 164 h 180"/>
                  <a:gd name="T10" fmla="*/ 4 w 56"/>
                  <a:gd name="T11" fmla="*/ 150 h 180"/>
                  <a:gd name="T12" fmla="*/ 8 w 56"/>
                  <a:gd name="T13" fmla="*/ 140 h 180"/>
                  <a:gd name="T14" fmla="*/ 11 w 56"/>
                  <a:gd name="T15" fmla="*/ 132 h 180"/>
                  <a:gd name="T16" fmla="*/ 16 w 56"/>
                  <a:gd name="T17" fmla="*/ 121 h 180"/>
                  <a:gd name="T18" fmla="*/ 21 w 56"/>
                  <a:gd name="T19" fmla="*/ 113 h 180"/>
                  <a:gd name="T20" fmla="*/ 28 w 56"/>
                  <a:gd name="T21" fmla="*/ 100 h 180"/>
                  <a:gd name="T22" fmla="*/ 33 w 56"/>
                  <a:gd name="T23" fmla="*/ 90 h 180"/>
                  <a:gd name="T24" fmla="*/ 36 w 56"/>
                  <a:gd name="T25" fmla="*/ 82 h 180"/>
                  <a:gd name="T26" fmla="*/ 39 w 56"/>
                  <a:gd name="T27" fmla="*/ 74 h 180"/>
                  <a:gd name="T28" fmla="*/ 42 w 56"/>
                  <a:gd name="T29" fmla="*/ 63 h 180"/>
                  <a:gd name="T30" fmla="*/ 44 w 56"/>
                  <a:gd name="T31" fmla="*/ 50 h 180"/>
                  <a:gd name="T32" fmla="*/ 44 w 56"/>
                  <a:gd name="T33" fmla="*/ 42 h 180"/>
                  <a:gd name="T34" fmla="*/ 42 w 56"/>
                  <a:gd name="T35" fmla="*/ 34 h 180"/>
                  <a:gd name="T36" fmla="*/ 40 w 56"/>
                  <a:gd name="T37" fmla="*/ 29 h 180"/>
                  <a:gd name="T38" fmla="*/ 36 w 56"/>
                  <a:gd name="T39" fmla="*/ 23 h 180"/>
                  <a:gd name="T40" fmla="*/ 33 w 56"/>
                  <a:gd name="T41" fmla="*/ 21 h 180"/>
                  <a:gd name="T42" fmla="*/ 29 w 56"/>
                  <a:gd name="T43" fmla="*/ 21 h 180"/>
                  <a:gd name="T44" fmla="*/ 24 w 56"/>
                  <a:gd name="T45" fmla="*/ 21 h 180"/>
                  <a:gd name="T46" fmla="*/ 20 w 56"/>
                  <a:gd name="T47" fmla="*/ 23 h 180"/>
                  <a:gd name="T48" fmla="*/ 18 w 56"/>
                  <a:gd name="T49" fmla="*/ 29 h 180"/>
                  <a:gd name="T50" fmla="*/ 15 w 56"/>
                  <a:gd name="T51" fmla="*/ 34 h 180"/>
                  <a:gd name="T52" fmla="*/ 14 w 56"/>
                  <a:gd name="T53" fmla="*/ 42 h 180"/>
                  <a:gd name="T54" fmla="*/ 13 w 56"/>
                  <a:gd name="T55" fmla="*/ 53 h 180"/>
                  <a:gd name="T56" fmla="*/ 1 w 56"/>
                  <a:gd name="T57" fmla="*/ 50 h 180"/>
                  <a:gd name="T58" fmla="*/ 3 w 56"/>
                  <a:gd name="T59" fmla="*/ 37 h 180"/>
                  <a:gd name="T60" fmla="*/ 5 w 56"/>
                  <a:gd name="T61" fmla="*/ 29 h 180"/>
                  <a:gd name="T62" fmla="*/ 6 w 56"/>
                  <a:gd name="T63" fmla="*/ 18 h 180"/>
                  <a:gd name="T64" fmla="*/ 10 w 56"/>
                  <a:gd name="T65" fmla="*/ 13 h 180"/>
                  <a:gd name="T66" fmla="*/ 15 w 56"/>
                  <a:gd name="T67" fmla="*/ 5 h 180"/>
                  <a:gd name="T68" fmla="*/ 21 w 56"/>
                  <a:gd name="T69" fmla="*/ 0 h 180"/>
                  <a:gd name="T70" fmla="*/ 29 w 56"/>
                  <a:gd name="T71" fmla="*/ 0 h 180"/>
                  <a:gd name="T72" fmla="*/ 35 w 56"/>
                  <a:gd name="T73" fmla="*/ 0 h 180"/>
                  <a:gd name="T74" fmla="*/ 40 w 56"/>
                  <a:gd name="T75" fmla="*/ 2 h 180"/>
                  <a:gd name="T76" fmla="*/ 44 w 56"/>
                  <a:gd name="T77" fmla="*/ 8 h 180"/>
                  <a:gd name="T78" fmla="*/ 47 w 56"/>
                  <a:gd name="T79" fmla="*/ 13 h 180"/>
                  <a:gd name="T80" fmla="*/ 52 w 56"/>
                  <a:gd name="T81" fmla="*/ 23 h 180"/>
                  <a:gd name="T82" fmla="*/ 54 w 56"/>
                  <a:gd name="T83" fmla="*/ 37 h 180"/>
                  <a:gd name="T84" fmla="*/ 55 w 56"/>
                  <a:gd name="T85" fmla="*/ 50 h 180"/>
                  <a:gd name="T86" fmla="*/ 55 w 56"/>
                  <a:gd name="T87" fmla="*/ 60 h 180"/>
                  <a:gd name="T88" fmla="*/ 52 w 56"/>
                  <a:gd name="T89" fmla="*/ 71 h 180"/>
                  <a:gd name="T90" fmla="*/ 50 w 56"/>
                  <a:gd name="T91" fmla="*/ 82 h 180"/>
                  <a:gd name="T92" fmla="*/ 46 w 56"/>
                  <a:gd name="T93" fmla="*/ 92 h 180"/>
                  <a:gd name="T94" fmla="*/ 44 w 56"/>
                  <a:gd name="T95" fmla="*/ 100 h 180"/>
                  <a:gd name="T96" fmla="*/ 37 w 56"/>
                  <a:gd name="T97" fmla="*/ 111 h 180"/>
                  <a:gd name="T98" fmla="*/ 31 w 56"/>
                  <a:gd name="T99" fmla="*/ 124 h 180"/>
                  <a:gd name="T100" fmla="*/ 28 w 56"/>
                  <a:gd name="T101" fmla="*/ 129 h 180"/>
                  <a:gd name="T102" fmla="*/ 24 w 56"/>
                  <a:gd name="T103" fmla="*/ 137 h 180"/>
                  <a:gd name="T104" fmla="*/ 21 w 56"/>
                  <a:gd name="T105" fmla="*/ 143 h 180"/>
                  <a:gd name="T106" fmla="*/ 20 w 56"/>
                  <a:gd name="T107" fmla="*/ 145 h 180"/>
                  <a:gd name="T108" fmla="*/ 18 w 56"/>
                  <a:gd name="T109" fmla="*/ 150 h 180"/>
                  <a:gd name="T110" fmla="*/ 15 w 56"/>
                  <a:gd name="T111" fmla="*/ 156 h 180"/>
                  <a:gd name="T112" fmla="*/ 56 w 56"/>
                  <a:gd name="T113" fmla="*/ 15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6" h="180">
                    <a:moveTo>
                      <a:pt x="56" y="156"/>
                    </a:moveTo>
                    <a:lnTo>
                      <a:pt x="56" y="180"/>
                    </a:lnTo>
                    <a:lnTo>
                      <a:pt x="0" y="180"/>
                    </a:lnTo>
                    <a:lnTo>
                      <a:pt x="1" y="172"/>
                    </a:lnTo>
                    <a:lnTo>
                      <a:pt x="1" y="164"/>
                    </a:lnTo>
                    <a:lnTo>
                      <a:pt x="4" y="150"/>
                    </a:lnTo>
                    <a:lnTo>
                      <a:pt x="8" y="140"/>
                    </a:lnTo>
                    <a:lnTo>
                      <a:pt x="11" y="132"/>
                    </a:lnTo>
                    <a:lnTo>
                      <a:pt x="16" y="121"/>
                    </a:lnTo>
                    <a:lnTo>
                      <a:pt x="21" y="113"/>
                    </a:lnTo>
                    <a:lnTo>
                      <a:pt x="28" y="100"/>
                    </a:lnTo>
                    <a:lnTo>
                      <a:pt x="33" y="90"/>
                    </a:lnTo>
                    <a:lnTo>
                      <a:pt x="36" y="82"/>
                    </a:lnTo>
                    <a:lnTo>
                      <a:pt x="39" y="74"/>
                    </a:lnTo>
                    <a:lnTo>
                      <a:pt x="42" y="63"/>
                    </a:lnTo>
                    <a:lnTo>
                      <a:pt x="44" y="50"/>
                    </a:lnTo>
                    <a:lnTo>
                      <a:pt x="44" y="42"/>
                    </a:lnTo>
                    <a:lnTo>
                      <a:pt x="42" y="34"/>
                    </a:lnTo>
                    <a:lnTo>
                      <a:pt x="40" y="29"/>
                    </a:lnTo>
                    <a:lnTo>
                      <a:pt x="36" y="23"/>
                    </a:lnTo>
                    <a:lnTo>
                      <a:pt x="33" y="21"/>
                    </a:lnTo>
                    <a:lnTo>
                      <a:pt x="29" y="21"/>
                    </a:lnTo>
                    <a:lnTo>
                      <a:pt x="24" y="21"/>
                    </a:lnTo>
                    <a:lnTo>
                      <a:pt x="20" y="23"/>
                    </a:lnTo>
                    <a:lnTo>
                      <a:pt x="18" y="29"/>
                    </a:lnTo>
                    <a:lnTo>
                      <a:pt x="15" y="34"/>
                    </a:lnTo>
                    <a:lnTo>
                      <a:pt x="14" y="42"/>
                    </a:lnTo>
                    <a:lnTo>
                      <a:pt x="13" y="53"/>
                    </a:lnTo>
                    <a:lnTo>
                      <a:pt x="1" y="50"/>
                    </a:lnTo>
                    <a:lnTo>
                      <a:pt x="3" y="37"/>
                    </a:lnTo>
                    <a:lnTo>
                      <a:pt x="5" y="29"/>
                    </a:lnTo>
                    <a:lnTo>
                      <a:pt x="6" y="18"/>
                    </a:lnTo>
                    <a:lnTo>
                      <a:pt x="10" y="13"/>
                    </a:lnTo>
                    <a:lnTo>
                      <a:pt x="15" y="5"/>
                    </a:lnTo>
                    <a:lnTo>
                      <a:pt x="21" y="0"/>
                    </a:lnTo>
                    <a:lnTo>
                      <a:pt x="29" y="0"/>
                    </a:lnTo>
                    <a:lnTo>
                      <a:pt x="35" y="0"/>
                    </a:lnTo>
                    <a:lnTo>
                      <a:pt x="40" y="2"/>
                    </a:lnTo>
                    <a:lnTo>
                      <a:pt x="44" y="8"/>
                    </a:lnTo>
                    <a:lnTo>
                      <a:pt x="47" y="13"/>
                    </a:lnTo>
                    <a:lnTo>
                      <a:pt x="52" y="23"/>
                    </a:lnTo>
                    <a:lnTo>
                      <a:pt x="54" y="37"/>
                    </a:lnTo>
                    <a:lnTo>
                      <a:pt x="55" y="50"/>
                    </a:lnTo>
                    <a:lnTo>
                      <a:pt x="55" y="60"/>
                    </a:lnTo>
                    <a:lnTo>
                      <a:pt x="52" y="71"/>
                    </a:lnTo>
                    <a:lnTo>
                      <a:pt x="50" y="82"/>
                    </a:lnTo>
                    <a:lnTo>
                      <a:pt x="46" y="92"/>
                    </a:lnTo>
                    <a:lnTo>
                      <a:pt x="44" y="100"/>
                    </a:lnTo>
                    <a:lnTo>
                      <a:pt x="37" y="111"/>
                    </a:lnTo>
                    <a:lnTo>
                      <a:pt x="31" y="124"/>
                    </a:lnTo>
                    <a:lnTo>
                      <a:pt x="28" y="129"/>
                    </a:lnTo>
                    <a:lnTo>
                      <a:pt x="24" y="137"/>
                    </a:lnTo>
                    <a:lnTo>
                      <a:pt x="21" y="143"/>
                    </a:lnTo>
                    <a:lnTo>
                      <a:pt x="20" y="145"/>
                    </a:lnTo>
                    <a:lnTo>
                      <a:pt x="18" y="150"/>
                    </a:lnTo>
                    <a:lnTo>
                      <a:pt x="15" y="156"/>
                    </a:lnTo>
                    <a:lnTo>
                      <a:pt x="56" y="15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31" name="Freeform 883"/>
              <p:cNvSpPr>
                <a:spLocks/>
              </p:cNvSpPr>
              <p:nvPr/>
            </p:nvSpPr>
            <p:spPr bwMode="auto">
              <a:xfrm>
                <a:off x="5202" y="686"/>
                <a:ext cx="55" cy="180"/>
              </a:xfrm>
              <a:custGeom>
                <a:avLst/>
                <a:gdLst>
                  <a:gd name="T0" fmla="*/ 55 w 55"/>
                  <a:gd name="T1" fmla="*/ 156 h 180"/>
                  <a:gd name="T2" fmla="*/ 55 w 55"/>
                  <a:gd name="T3" fmla="*/ 180 h 180"/>
                  <a:gd name="T4" fmla="*/ 0 w 55"/>
                  <a:gd name="T5" fmla="*/ 180 h 180"/>
                  <a:gd name="T6" fmla="*/ 0 w 55"/>
                  <a:gd name="T7" fmla="*/ 172 h 180"/>
                  <a:gd name="T8" fmla="*/ 1 w 55"/>
                  <a:gd name="T9" fmla="*/ 164 h 180"/>
                  <a:gd name="T10" fmla="*/ 4 w 55"/>
                  <a:gd name="T11" fmla="*/ 150 h 180"/>
                  <a:gd name="T12" fmla="*/ 8 w 55"/>
                  <a:gd name="T13" fmla="*/ 140 h 180"/>
                  <a:gd name="T14" fmla="*/ 11 w 55"/>
                  <a:gd name="T15" fmla="*/ 132 h 180"/>
                  <a:gd name="T16" fmla="*/ 15 w 55"/>
                  <a:gd name="T17" fmla="*/ 121 h 180"/>
                  <a:gd name="T18" fmla="*/ 20 w 55"/>
                  <a:gd name="T19" fmla="*/ 113 h 180"/>
                  <a:gd name="T20" fmla="*/ 26 w 55"/>
                  <a:gd name="T21" fmla="*/ 100 h 180"/>
                  <a:gd name="T22" fmla="*/ 31 w 55"/>
                  <a:gd name="T23" fmla="*/ 90 h 180"/>
                  <a:gd name="T24" fmla="*/ 36 w 55"/>
                  <a:gd name="T25" fmla="*/ 82 h 180"/>
                  <a:gd name="T26" fmla="*/ 39 w 55"/>
                  <a:gd name="T27" fmla="*/ 74 h 180"/>
                  <a:gd name="T28" fmla="*/ 42 w 55"/>
                  <a:gd name="T29" fmla="*/ 63 h 180"/>
                  <a:gd name="T30" fmla="*/ 44 w 55"/>
                  <a:gd name="T31" fmla="*/ 50 h 180"/>
                  <a:gd name="T32" fmla="*/ 42 w 55"/>
                  <a:gd name="T33" fmla="*/ 42 h 180"/>
                  <a:gd name="T34" fmla="*/ 41 w 55"/>
                  <a:gd name="T35" fmla="*/ 34 h 180"/>
                  <a:gd name="T36" fmla="*/ 39 w 55"/>
                  <a:gd name="T37" fmla="*/ 29 h 180"/>
                  <a:gd name="T38" fmla="*/ 36 w 55"/>
                  <a:gd name="T39" fmla="*/ 23 h 180"/>
                  <a:gd name="T40" fmla="*/ 32 w 55"/>
                  <a:gd name="T41" fmla="*/ 21 h 180"/>
                  <a:gd name="T42" fmla="*/ 27 w 55"/>
                  <a:gd name="T43" fmla="*/ 21 h 180"/>
                  <a:gd name="T44" fmla="*/ 24 w 55"/>
                  <a:gd name="T45" fmla="*/ 21 h 180"/>
                  <a:gd name="T46" fmla="*/ 20 w 55"/>
                  <a:gd name="T47" fmla="*/ 23 h 180"/>
                  <a:gd name="T48" fmla="*/ 16 w 55"/>
                  <a:gd name="T49" fmla="*/ 29 h 180"/>
                  <a:gd name="T50" fmla="*/ 14 w 55"/>
                  <a:gd name="T51" fmla="*/ 34 h 180"/>
                  <a:gd name="T52" fmla="*/ 12 w 55"/>
                  <a:gd name="T53" fmla="*/ 42 h 180"/>
                  <a:gd name="T54" fmla="*/ 12 w 55"/>
                  <a:gd name="T55" fmla="*/ 53 h 180"/>
                  <a:gd name="T56" fmla="*/ 1 w 55"/>
                  <a:gd name="T57" fmla="*/ 50 h 180"/>
                  <a:gd name="T58" fmla="*/ 3 w 55"/>
                  <a:gd name="T59" fmla="*/ 37 h 180"/>
                  <a:gd name="T60" fmla="*/ 4 w 55"/>
                  <a:gd name="T61" fmla="*/ 29 h 180"/>
                  <a:gd name="T62" fmla="*/ 6 w 55"/>
                  <a:gd name="T63" fmla="*/ 18 h 180"/>
                  <a:gd name="T64" fmla="*/ 9 w 55"/>
                  <a:gd name="T65" fmla="*/ 13 h 180"/>
                  <a:gd name="T66" fmla="*/ 15 w 55"/>
                  <a:gd name="T67" fmla="*/ 5 h 180"/>
                  <a:gd name="T68" fmla="*/ 21 w 55"/>
                  <a:gd name="T69" fmla="*/ 0 h 180"/>
                  <a:gd name="T70" fmla="*/ 29 w 55"/>
                  <a:gd name="T71" fmla="*/ 0 h 180"/>
                  <a:gd name="T72" fmla="*/ 34 w 55"/>
                  <a:gd name="T73" fmla="*/ 0 h 180"/>
                  <a:gd name="T74" fmla="*/ 39 w 55"/>
                  <a:gd name="T75" fmla="*/ 2 h 180"/>
                  <a:gd name="T76" fmla="*/ 44 w 55"/>
                  <a:gd name="T77" fmla="*/ 8 h 180"/>
                  <a:gd name="T78" fmla="*/ 47 w 55"/>
                  <a:gd name="T79" fmla="*/ 13 h 180"/>
                  <a:gd name="T80" fmla="*/ 51 w 55"/>
                  <a:gd name="T81" fmla="*/ 23 h 180"/>
                  <a:gd name="T82" fmla="*/ 53 w 55"/>
                  <a:gd name="T83" fmla="*/ 37 h 180"/>
                  <a:gd name="T84" fmla="*/ 53 w 55"/>
                  <a:gd name="T85" fmla="*/ 50 h 180"/>
                  <a:gd name="T86" fmla="*/ 53 w 55"/>
                  <a:gd name="T87" fmla="*/ 60 h 180"/>
                  <a:gd name="T88" fmla="*/ 52 w 55"/>
                  <a:gd name="T89" fmla="*/ 71 h 180"/>
                  <a:gd name="T90" fmla="*/ 50 w 55"/>
                  <a:gd name="T91" fmla="*/ 82 h 180"/>
                  <a:gd name="T92" fmla="*/ 46 w 55"/>
                  <a:gd name="T93" fmla="*/ 92 h 180"/>
                  <a:gd name="T94" fmla="*/ 42 w 55"/>
                  <a:gd name="T95" fmla="*/ 100 h 180"/>
                  <a:gd name="T96" fmla="*/ 37 w 55"/>
                  <a:gd name="T97" fmla="*/ 111 h 180"/>
                  <a:gd name="T98" fmla="*/ 31 w 55"/>
                  <a:gd name="T99" fmla="*/ 124 h 180"/>
                  <a:gd name="T100" fmla="*/ 26 w 55"/>
                  <a:gd name="T101" fmla="*/ 129 h 180"/>
                  <a:gd name="T102" fmla="*/ 24 w 55"/>
                  <a:gd name="T103" fmla="*/ 137 h 180"/>
                  <a:gd name="T104" fmla="*/ 20 w 55"/>
                  <a:gd name="T105" fmla="*/ 143 h 180"/>
                  <a:gd name="T106" fmla="*/ 19 w 55"/>
                  <a:gd name="T107" fmla="*/ 145 h 180"/>
                  <a:gd name="T108" fmla="*/ 16 w 55"/>
                  <a:gd name="T109" fmla="*/ 150 h 180"/>
                  <a:gd name="T110" fmla="*/ 14 w 55"/>
                  <a:gd name="T111" fmla="*/ 156 h 180"/>
                  <a:gd name="T112" fmla="*/ 55 w 55"/>
                  <a:gd name="T113" fmla="*/ 15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5" h="180">
                    <a:moveTo>
                      <a:pt x="55" y="156"/>
                    </a:moveTo>
                    <a:lnTo>
                      <a:pt x="55" y="180"/>
                    </a:lnTo>
                    <a:lnTo>
                      <a:pt x="0" y="180"/>
                    </a:lnTo>
                    <a:lnTo>
                      <a:pt x="0" y="172"/>
                    </a:lnTo>
                    <a:lnTo>
                      <a:pt x="1" y="164"/>
                    </a:lnTo>
                    <a:lnTo>
                      <a:pt x="4" y="150"/>
                    </a:lnTo>
                    <a:lnTo>
                      <a:pt x="8" y="140"/>
                    </a:lnTo>
                    <a:lnTo>
                      <a:pt x="11" y="132"/>
                    </a:lnTo>
                    <a:lnTo>
                      <a:pt x="15" y="121"/>
                    </a:lnTo>
                    <a:lnTo>
                      <a:pt x="20" y="113"/>
                    </a:lnTo>
                    <a:lnTo>
                      <a:pt x="26" y="100"/>
                    </a:lnTo>
                    <a:lnTo>
                      <a:pt x="31" y="90"/>
                    </a:lnTo>
                    <a:lnTo>
                      <a:pt x="36" y="82"/>
                    </a:lnTo>
                    <a:lnTo>
                      <a:pt x="39" y="74"/>
                    </a:lnTo>
                    <a:lnTo>
                      <a:pt x="42" y="63"/>
                    </a:lnTo>
                    <a:lnTo>
                      <a:pt x="44" y="50"/>
                    </a:lnTo>
                    <a:lnTo>
                      <a:pt x="42" y="42"/>
                    </a:lnTo>
                    <a:lnTo>
                      <a:pt x="41" y="34"/>
                    </a:lnTo>
                    <a:lnTo>
                      <a:pt x="39" y="29"/>
                    </a:lnTo>
                    <a:lnTo>
                      <a:pt x="36" y="23"/>
                    </a:lnTo>
                    <a:lnTo>
                      <a:pt x="32" y="21"/>
                    </a:lnTo>
                    <a:lnTo>
                      <a:pt x="27" y="21"/>
                    </a:lnTo>
                    <a:lnTo>
                      <a:pt x="24" y="21"/>
                    </a:lnTo>
                    <a:lnTo>
                      <a:pt x="20" y="23"/>
                    </a:lnTo>
                    <a:lnTo>
                      <a:pt x="16" y="29"/>
                    </a:lnTo>
                    <a:lnTo>
                      <a:pt x="14" y="34"/>
                    </a:lnTo>
                    <a:lnTo>
                      <a:pt x="12" y="42"/>
                    </a:lnTo>
                    <a:lnTo>
                      <a:pt x="12" y="53"/>
                    </a:lnTo>
                    <a:lnTo>
                      <a:pt x="1" y="50"/>
                    </a:lnTo>
                    <a:lnTo>
                      <a:pt x="3" y="37"/>
                    </a:lnTo>
                    <a:lnTo>
                      <a:pt x="4" y="29"/>
                    </a:lnTo>
                    <a:lnTo>
                      <a:pt x="6" y="18"/>
                    </a:lnTo>
                    <a:lnTo>
                      <a:pt x="9" y="13"/>
                    </a:lnTo>
                    <a:lnTo>
                      <a:pt x="15" y="5"/>
                    </a:lnTo>
                    <a:lnTo>
                      <a:pt x="21" y="0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2"/>
                    </a:lnTo>
                    <a:lnTo>
                      <a:pt x="44" y="8"/>
                    </a:lnTo>
                    <a:lnTo>
                      <a:pt x="47" y="13"/>
                    </a:lnTo>
                    <a:lnTo>
                      <a:pt x="51" y="23"/>
                    </a:lnTo>
                    <a:lnTo>
                      <a:pt x="53" y="37"/>
                    </a:lnTo>
                    <a:lnTo>
                      <a:pt x="53" y="50"/>
                    </a:lnTo>
                    <a:lnTo>
                      <a:pt x="53" y="60"/>
                    </a:lnTo>
                    <a:lnTo>
                      <a:pt x="52" y="71"/>
                    </a:lnTo>
                    <a:lnTo>
                      <a:pt x="50" y="82"/>
                    </a:lnTo>
                    <a:lnTo>
                      <a:pt x="46" y="92"/>
                    </a:lnTo>
                    <a:lnTo>
                      <a:pt x="42" y="100"/>
                    </a:lnTo>
                    <a:lnTo>
                      <a:pt x="37" y="111"/>
                    </a:lnTo>
                    <a:lnTo>
                      <a:pt x="31" y="124"/>
                    </a:lnTo>
                    <a:lnTo>
                      <a:pt x="26" y="129"/>
                    </a:lnTo>
                    <a:lnTo>
                      <a:pt x="24" y="137"/>
                    </a:lnTo>
                    <a:lnTo>
                      <a:pt x="20" y="143"/>
                    </a:lnTo>
                    <a:lnTo>
                      <a:pt x="19" y="145"/>
                    </a:lnTo>
                    <a:lnTo>
                      <a:pt x="16" y="150"/>
                    </a:lnTo>
                    <a:lnTo>
                      <a:pt x="14" y="156"/>
                    </a:lnTo>
                    <a:lnTo>
                      <a:pt x="55" y="15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32" name="Rectangle 884"/>
              <p:cNvSpPr>
                <a:spLocks noChangeArrowheads="1"/>
              </p:cNvSpPr>
              <p:nvPr/>
            </p:nvSpPr>
            <p:spPr bwMode="auto">
              <a:xfrm>
                <a:off x="5274" y="842"/>
                <a:ext cx="11" cy="24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33" name="Freeform 885"/>
              <p:cNvSpPr>
                <a:spLocks/>
              </p:cNvSpPr>
              <p:nvPr/>
            </p:nvSpPr>
            <p:spPr bwMode="auto">
              <a:xfrm>
                <a:off x="5301" y="688"/>
                <a:ext cx="56" cy="180"/>
              </a:xfrm>
              <a:custGeom>
                <a:avLst/>
                <a:gdLst>
                  <a:gd name="T0" fmla="*/ 0 w 56"/>
                  <a:gd name="T1" fmla="*/ 130 h 180"/>
                  <a:gd name="T2" fmla="*/ 12 w 56"/>
                  <a:gd name="T3" fmla="*/ 127 h 180"/>
                  <a:gd name="T4" fmla="*/ 13 w 56"/>
                  <a:gd name="T5" fmla="*/ 138 h 180"/>
                  <a:gd name="T6" fmla="*/ 14 w 56"/>
                  <a:gd name="T7" fmla="*/ 146 h 180"/>
                  <a:gd name="T8" fmla="*/ 17 w 56"/>
                  <a:gd name="T9" fmla="*/ 151 h 180"/>
                  <a:gd name="T10" fmla="*/ 19 w 56"/>
                  <a:gd name="T11" fmla="*/ 156 h 180"/>
                  <a:gd name="T12" fmla="*/ 23 w 56"/>
                  <a:gd name="T13" fmla="*/ 159 h 180"/>
                  <a:gd name="T14" fmla="*/ 28 w 56"/>
                  <a:gd name="T15" fmla="*/ 159 h 180"/>
                  <a:gd name="T16" fmla="*/ 33 w 56"/>
                  <a:gd name="T17" fmla="*/ 159 h 180"/>
                  <a:gd name="T18" fmla="*/ 36 w 56"/>
                  <a:gd name="T19" fmla="*/ 154 h 180"/>
                  <a:gd name="T20" fmla="*/ 40 w 56"/>
                  <a:gd name="T21" fmla="*/ 148 h 180"/>
                  <a:gd name="T22" fmla="*/ 43 w 56"/>
                  <a:gd name="T23" fmla="*/ 141 h 180"/>
                  <a:gd name="T24" fmla="*/ 44 w 56"/>
                  <a:gd name="T25" fmla="*/ 130 h 180"/>
                  <a:gd name="T26" fmla="*/ 45 w 56"/>
                  <a:gd name="T27" fmla="*/ 117 h 180"/>
                  <a:gd name="T28" fmla="*/ 44 w 56"/>
                  <a:gd name="T29" fmla="*/ 106 h 180"/>
                  <a:gd name="T30" fmla="*/ 43 w 56"/>
                  <a:gd name="T31" fmla="*/ 98 h 180"/>
                  <a:gd name="T32" fmla="*/ 40 w 56"/>
                  <a:gd name="T33" fmla="*/ 90 h 180"/>
                  <a:gd name="T34" fmla="*/ 38 w 56"/>
                  <a:gd name="T35" fmla="*/ 82 h 180"/>
                  <a:gd name="T36" fmla="*/ 33 w 56"/>
                  <a:gd name="T37" fmla="*/ 80 h 180"/>
                  <a:gd name="T38" fmla="*/ 28 w 56"/>
                  <a:gd name="T39" fmla="*/ 80 h 180"/>
                  <a:gd name="T40" fmla="*/ 23 w 56"/>
                  <a:gd name="T41" fmla="*/ 80 h 180"/>
                  <a:gd name="T42" fmla="*/ 19 w 56"/>
                  <a:gd name="T43" fmla="*/ 82 h 180"/>
                  <a:gd name="T44" fmla="*/ 15 w 56"/>
                  <a:gd name="T45" fmla="*/ 88 h 180"/>
                  <a:gd name="T46" fmla="*/ 13 w 56"/>
                  <a:gd name="T47" fmla="*/ 96 h 180"/>
                  <a:gd name="T48" fmla="*/ 2 w 56"/>
                  <a:gd name="T49" fmla="*/ 93 h 180"/>
                  <a:gd name="T50" fmla="*/ 10 w 56"/>
                  <a:gd name="T51" fmla="*/ 0 h 180"/>
                  <a:gd name="T52" fmla="*/ 51 w 56"/>
                  <a:gd name="T53" fmla="*/ 0 h 180"/>
                  <a:gd name="T54" fmla="*/ 51 w 56"/>
                  <a:gd name="T55" fmla="*/ 24 h 180"/>
                  <a:gd name="T56" fmla="*/ 19 w 56"/>
                  <a:gd name="T57" fmla="*/ 24 h 180"/>
                  <a:gd name="T58" fmla="*/ 15 w 56"/>
                  <a:gd name="T59" fmla="*/ 69 h 180"/>
                  <a:gd name="T60" fmla="*/ 20 w 56"/>
                  <a:gd name="T61" fmla="*/ 64 h 180"/>
                  <a:gd name="T62" fmla="*/ 25 w 56"/>
                  <a:gd name="T63" fmla="*/ 58 h 180"/>
                  <a:gd name="T64" fmla="*/ 30 w 56"/>
                  <a:gd name="T65" fmla="*/ 58 h 180"/>
                  <a:gd name="T66" fmla="*/ 38 w 56"/>
                  <a:gd name="T67" fmla="*/ 58 h 180"/>
                  <a:gd name="T68" fmla="*/ 43 w 56"/>
                  <a:gd name="T69" fmla="*/ 64 h 180"/>
                  <a:gd name="T70" fmla="*/ 49 w 56"/>
                  <a:gd name="T71" fmla="*/ 74 h 180"/>
                  <a:gd name="T72" fmla="*/ 51 w 56"/>
                  <a:gd name="T73" fmla="*/ 82 h 180"/>
                  <a:gd name="T74" fmla="*/ 54 w 56"/>
                  <a:gd name="T75" fmla="*/ 93 h 180"/>
                  <a:gd name="T76" fmla="*/ 55 w 56"/>
                  <a:gd name="T77" fmla="*/ 103 h 180"/>
                  <a:gd name="T78" fmla="*/ 56 w 56"/>
                  <a:gd name="T79" fmla="*/ 117 h 180"/>
                  <a:gd name="T80" fmla="*/ 54 w 56"/>
                  <a:gd name="T81" fmla="*/ 141 h 180"/>
                  <a:gd name="T82" fmla="*/ 49 w 56"/>
                  <a:gd name="T83" fmla="*/ 159 h 180"/>
                  <a:gd name="T84" fmla="*/ 40 w 56"/>
                  <a:gd name="T85" fmla="*/ 175 h 180"/>
                  <a:gd name="T86" fmla="*/ 28 w 56"/>
                  <a:gd name="T87" fmla="*/ 180 h 180"/>
                  <a:gd name="T88" fmla="*/ 20 w 56"/>
                  <a:gd name="T89" fmla="*/ 180 h 180"/>
                  <a:gd name="T90" fmla="*/ 14 w 56"/>
                  <a:gd name="T91" fmla="*/ 175 h 180"/>
                  <a:gd name="T92" fmla="*/ 9 w 56"/>
                  <a:gd name="T93" fmla="*/ 167 h 180"/>
                  <a:gd name="T94" fmla="*/ 4 w 56"/>
                  <a:gd name="T95" fmla="*/ 156 h 180"/>
                  <a:gd name="T96" fmla="*/ 2 w 56"/>
                  <a:gd name="T97" fmla="*/ 146 h 180"/>
                  <a:gd name="T98" fmla="*/ 0 w 56"/>
                  <a:gd name="T99" fmla="*/ 13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" h="180">
                    <a:moveTo>
                      <a:pt x="0" y="130"/>
                    </a:moveTo>
                    <a:lnTo>
                      <a:pt x="12" y="127"/>
                    </a:lnTo>
                    <a:lnTo>
                      <a:pt x="13" y="138"/>
                    </a:lnTo>
                    <a:lnTo>
                      <a:pt x="14" y="146"/>
                    </a:lnTo>
                    <a:lnTo>
                      <a:pt x="17" y="151"/>
                    </a:lnTo>
                    <a:lnTo>
                      <a:pt x="19" y="156"/>
                    </a:lnTo>
                    <a:lnTo>
                      <a:pt x="23" y="159"/>
                    </a:lnTo>
                    <a:lnTo>
                      <a:pt x="28" y="159"/>
                    </a:lnTo>
                    <a:lnTo>
                      <a:pt x="33" y="159"/>
                    </a:lnTo>
                    <a:lnTo>
                      <a:pt x="36" y="154"/>
                    </a:lnTo>
                    <a:lnTo>
                      <a:pt x="40" y="148"/>
                    </a:lnTo>
                    <a:lnTo>
                      <a:pt x="43" y="141"/>
                    </a:lnTo>
                    <a:lnTo>
                      <a:pt x="44" y="130"/>
                    </a:lnTo>
                    <a:lnTo>
                      <a:pt x="45" y="117"/>
                    </a:lnTo>
                    <a:lnTo>
                      <a:pt x="44" y="106"/>
                    </a:lnTo>
                    <a:lnTo>
                      <a:pt x="43" y="98"/>
                    </a:lnTo>
                    <a:lnTo>
                      <a:pt x="40" y="90"/>
                    </a:lnTo>
                    <a:lnTo>
                      <a:pt x="38" y="82"/>
                    </a:lnTo>
                    <a:lnTo>
                      <a:pt x="33" y="80"/>
                    </a:lnTo>
                    <a:lnTo>
                      <a:pt x="28" y="80"/>
                    </a:lnTo>
                    <a:lnTo>
                      <a:pt x="23" y="80"/>
                    </a:lnTo>
                    <a:lnTo>
                      <a:pt x="19" y="82"/>
                    </a:lnTo>
                    <a:lnTo>
                      <a:pt x="15" y="88"/>
                    </a:lnTo>
                    <a:lnTo>
                      <a:pt x="13" y="96"/>
                    </a:lnTo>
                    <a:lnTo>
                      <a:pt x="2" y="93"/>
                    </a:lnTo>
                    <a:lnTo>
                      <a:pt x="10" y="0"/>
                    </a:lnTo>
                    <a:lnTo>
                      <a:pt x="51" y="0"/>
                    </a:lnTo>
                    <a:lnTo>
                      <a:pt x="51" y="24"/>
                    </a:lnTo>
                    <a:lnTo>
                      <a:pt x="19" y="24"/>
                    </a:lnTo>
                    <a:lnTo>
                      <a:pt x="15" y="69"/>
                    </a:lnTo>
                    <a:lnTo>
                      <a:pt x="20" y="64"/>
                    </a:lnTo>
                    <a:lnTo>
                      <a:pt x="25" y="58"/>
                    </a:lnTo>
                    <a:lnTo>
                      <a:pt x="30" y="58"/>
                    </a:lnTo>
                    <a:lnTo>
                      <a:pt x="38" y="58"/>
                    </a:lnTo>
                    <a:lnTo>
                      <a:pt x="43" y="64"/>
                    </a:lnTo>
                    <a:lnTo>
                      <a:pt x="49" y="74"/>
                    </a:lnTo>
                    <a:lnTo>
                      <a:pt x="51" y="82"/>
                    </a:lnTo>
                    <a:lnTo>
                      <a:pt x="54" y="93"/>
                    </a:lnTo>
                    <a:lnTo>
                      <a:pt x="55" y="103"/>
                    </a:lnTo>
                    <a:lnTo>
                      <a:pt x="56" y="117"/>
                    </a:lnTo>
                    <a:lnTo>
                      <a:pt x="54" y="141"/>
                    </a:lnTo>
                    <a:lnTo>
                      <a:pt x="49" y="159"/>
                    </a:lnTo>
                    <a:lnTo>
                      <a:pt x="40" y="175"/>
                    </a:lnTo>
                    <a:lnTo>
                      <a:pt x="28" y="180"/>
                    </a:lnTo>
                    <a:lnTo>
                      <a:pt x="20" y="180"/>
                    </a:lnTo>
                    <a:lnTo>
                      <a:pt x="14" y="175"/>
                    </a:lnTo>
                    <a:lnTo>
                      <a:pt x="9" y="167"/>
                    </a:lnTo>
                    <a:lnTo>
                      <a:pt x="4" y="156"/>
                    </a:lnTo>
                    <a:lnTo>
                      <a:pt x="2" y="146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34" name="Freeform 886"/>
              <p:cNvSpPr>
                <a:spLocks/>
              </p:cNvSpPr>
              <p:nvPr/>
            </p:nvSpPr>
            <p:spPr bwMode="auto">
              <a:xfrm>
                <a:off x="5402" y="686"/>
                <a:ext cx="51" cy="180"/>
              </a:xfrm>
              <a:custGeom>
                <a:avLst/>
                <a:gdLst>
                  <a:gd name="T0" fmla="*/ 0 w 51"/>
                  <a:gd name="T1" fmla="*/ 180 h 180"/>
                  <a:gd name="T2" fmla="*/ 0 w 51"/>
                  <a:gd name="T3" fmla="*/ 0 h 180"/>
                  <a:gd name="T4" fmla="*/ 11 w 51"/>
                  <a:gd name="T5" fmla="*/ 0 h 180"/>
                  <a:gd name="T6" fmla="*/ 11 w 51"/>
                  <a:gd name="T7" fmla="*/ 95 h 180"/>
                  <a:gd name="T8" fmla="*/ 34 w 51"/>
                  <a:gd name="T9" fmla="*/ 50 h 180"/>
                  <a:gd name="T10" fmla="*/ 50 w 51"/>
                  <a:gd name="T11" fmla="*/ 50 h 180"/>
                  <a:gd name="T12" fmla="*/ 26 w 51"/>
                  <a:gd name="T13" fmla="*/ 98 h 180"/>
                  <a:gd name="T14" fmla="*/ 51 w 51"/>
                  <a:gd name="T15" fmla="*/ 180 h 180"/>
                  <a:gd name="T16" fmla="*/ 37 w 51"/>
                  <a:gd name="T17" fmla="*/ 180 h 180"/>
                  <a:gd name="T18" fmla="*/ 17 w 51"/>
                  <a:gd name="T19" fmla="*/ 113 h 180"/>
                  <a:gd name="T20" fmla="*/ 11 w 51"/>
                  <a:gd name="T21" fmla="*/ 127 h 180"/>
                  <a:gd name="T22" fmla="*/ 11 w 51"/>
                  <a:gd name="T23" fmla="*/ 180 h 180"/>
                  <a:gd name="T24" fmla="*/ 0 w 51"/>
                  <a:gd name="T2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180">
                    <a:moveTo>
                      <a:pt x="0" y="18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95"/>
                    </a:lnTo>
                    <a:lnTo>
                      <a:pt x="34" y="50"/>
                    </a:lnTo>
                    <a:lnTo>
                      <a:pt x="50" y="50"/>
                    </a:lnTo>
                    <a:lnTo>
                      <a:pt x="26" y="98"/>
                    </a:lnTo>
                    <a:lnTo>
                      <a:pt x="51" y="180"/>
                    </a:lnTo>
                    <a:lnTo>
                      <a:pt x="37" y="180"/>
                    </a:lnTo>
                    <a:lnTo>
                      <a:pt x="17" y="113"/>
                    </a:lnTo>
                    <a:lnTo>
                      <a:pt x="11" y="127"/>
                    </a:lnTo>
                    <a:lnTo>
                      <a:pt x="11" y="180"/>
                    </a:lnTo>
                    <a:lnTo>
                      <a:pt x="0" y="18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35" name="Freeform 887"/>
              <p:cNvSpPr>
                <a:spLocks/>
              </p:cNvSpPr>
              <p:nvPr/>
            </p:nvSpPr>
            <p:spPr bwMode="auto">
              <a:xfrm>
                <a:off x="5457" y="691"/>
                <a:ext cx="28" cy="177"/>
              </a:xfrm>
              <a:custGeom>
                <a:avLst/>
                <a:gdLst>
                  <a:gd name="T0" fmla="*/ 28 w 28"/>
                  <a:gd name="T1" fmla="*/ 156 h 177"/>
                  <a:gd name="T2" fmla="*/ 28 w 28"/>
                  <a:gd name="T3" fmla="*/ 175 h 177"/>
                  <a:gd name="T4" fmla="*/ 24 w 28"/>
                  <a:gd name="T5" fmla="*/ 177 h 177"/>
                  <a:gd name="T6" fmla="*/ 21 w 28"/>
                  <a:gd name="T7" fmla="*/ 177 h 177"/>
                  <a:gd name="T8" fmla="*/ 16 w 28"/>
                  <a:gd name="T9" fmla="*/ 177 h 177"/>
                  <a:gd name="T10" fmla="*/ 12 w 28"/>
                  <a:gd name="T11" fmla="*/ 175 h 177"/>
                  <a:gd name="T12" fmla="*/ 10 w 28"/>
                  <a:gd name="T13" fmla="*/ 169 h 177"/>
                  <a:gd name="T14" fmla="*/ 8 w 28"/>
                  <a:gd name="T15" fmla="*/ 164 h 177"/>
                  <a:gd name="T16" fmla="*/ 7 w 28"/>
                  <a:gd name="T17" fmla="*/ 159 h 177"/>
                  <a:gd name="T18" fmla="*/ 7 w 28"/>
                  <a:gd name="T19" fmla="*/ 151 h 177"/>
                  <a:gd name="T20" fmla="*/ 7 w 28"/>
                  <a:gd name="T21" fmla="*/ 138 h 177"/>
                  <a:gd name="T22" fmla="*/ 7 w 28"/>
                  <a:gd name="T23" fmla="*/ 66 h 177"/>
                  <a:gd name="T24" fmla="*/ 0 w 28"/>
                  <a:gd name="T25" fmla="*/ 66 h 177"/>
                  <a:gd name="T26" fmla="*/ 0 w 28"/>
                  <a:gd name="T27" fmla="*/ 45 h 177"/>
                  <a:gd name="T28" fmla="*/ 7 w 28"/>
                  <a:gd name="T29" fmla="*/ 45 h 177"/>
                  <a:gd name="T30" fmla="*/ 7 w 28"/>
                  <a:gd name="T31" fmla="*/ 13 h 177"/>
                  <a:gd name="T32" fmla="*/ 18 w 28"/>
                  <a:gd name="T33" fmla="*/ 0 h 177"/>
                  <a:gd name="T34" fmla="*/ 18 w 28"/>
                  <a:gd name="T35" fmla="*/ 45 h 177"/>
                  <a:gd name="T36" fmla="*/ 28 w 28"/>
                  <a:gd name="T37" fmla="*/ 45 h 177"/>
                  <a:gd name="T38" fmla="*/ 28 w 28"/>
                  <a:gd name="T39" fmla="*/ 66 h 177"/>
                  <a:gd name="T40" fmla="*/ 18 w 28"/>
                  <a:gd name="T41" fmla="*/ 66 h 177"/>
                  <a:gd name="T42" fmla="*/ 18 w 28"/>
                  <a:gd name="T43" fmla="*/ 140 h 177"/>
                  <a:gd name="T44" fmla="*/ 18 w 28"/>
                  <a:gd name="T45" fmla="*/ 148 h 177"/>
                  <a:gd name="T46" fmla="*/ 18 w 28"/>
                  <a:gd name="T47" fmla="*/ 151 h 177"/>
                  <a:gd name="T48" fmla="*/ 20 w 28"/>
                  <a:gd name="T49" fmla="*/ 153 h 177"/>
                  <a:gd name="T50" fmla="*/ 20 w 28"/>
                  <a:gd name="T51" fmla="*/ 156 h 177"/>
                  <a:gd name="T52" fmla="*/ 22 w 28"/>
                  <a:gd name="T53" fmla="*/ 156 h 177"/>
                  <a:gd name="T54" fmla="*/ 23 w 28"/>
                  <a:gd name="T55" fmla="*/ 156 h 177"/>
                  <a:gd name="T56" fmla="*/ 26 w 28"/>
                  <a:gd name="T57" fmla="*/ 156 h 177"/>
                  <a:gd name="T58" fmla="*/ 28 w 28"/>
                  <a:gd name="T59" fmla="*/ 156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8" h="177">
                    <a:moveTo>
                      <a:pt x="28" y="156"/>
                    </a:moveTo>
                    <a:lnTo>
                      <a:pt x="28" y="175"/>
                    </a:lnTo>
                    <a:lnTo>
                      <a:pt x="24" y="177"/>
                    </a:lnTo>
                    <a:lnTo>
                      <a:pt x="21" y="177"/>
                    </a:lnTo>
                    <a:lnTo>
                      <a:pt x="16" y="177"/>
                    </a:lnTo>
                    <a:lnTo>
                      <a:pt x="12" y="175"/>
                    </a:lnTo>
                    <a:lnTo>
                      <a:pt x="10" y="169"/>
                    </a:lnTo>
                    <a:lnTo>
                      <a:pt x="8" y="164"/>
                    </a:lnTo>
                    <a:lnTo>
                      <a:pt x="7" y="159"/>
                    </a:lnTo>
                    <a:lnTo>
                      <a:pt x="7" y="151"/>
                    </a:lnTo>
                    <a:lnTo>
                      <a:pt x="7" y="138"/>
                    </a:lnTo>
                    <a:lnTo>
                      <a:pt x="7" y="66"/>
                    </a:lnTo>
                    <a:lnTo>
                      <a:pt x="0" y="66"/>
                    </a:lnTo>
                    <a:lnTo>
                      <a:pt x="0" y="45"/>
                    </a:lnTo>
                    <a:lnTo>
                      <a:pt x="7" y="45"/>
                    </a:lnTo>
                    <a:lnTo>
                      <a:pt x="7" y="13"/>
                    </a:lnTo>
                    <a:lnTo>
                      <a:pt x="18" y="0"/>
                    </a:lnTo>
                    <a:lnTo>
                      <a:pt x="18" y="45"/>
                    </a:lnTo>
                    <a:lnTo>
                      <a:pt x="28" y="45"/>
                    </a:lnTo>
                    <a:lnTo>
                      <a:pt x="28" y="66"/>
                    </a:lnTo>
                    <a:lnTo>
                      <a:pt x="18" y="66"/>
                    </a:lnTo>
                    <a:lnTo>
                      <a:pt x="18" y="140"/>
                    </a:lnTo>
                    <a:lnTo>
                      <a:pt x="18" y="148"/>
                    </a:lnTo>
                    <a:lnTo>
                      <a:pt x="18" y="151"/>
                    </a:lnTo>
                    <a:lnTo>
                      <a:pt x="20" y="153"/>
                    </a:lnTo>
                    <a:lnTo>
                      <a:pt x="20" y="156"/>
                    </a:lnTo>
                    <a:lnTo>
                      <a:pt x="22" y="156"/>
                    </a:lnTo>
                    <a:lnTo>
                      <a:pt x="23" y="156"/>
                    </a:lnTo>
                    <a:lnTo>
                      <a:pt x="26" y="156"/>
                    </a:lnTo>
                    <a:lnTo>
                      <a:pt x="28" y="15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36" name="Line 888"/>
              <p:cNvSpPr>
                <a:spLocks noChangeShapeType="1"/>
              </p:cNvSpPr>
              <p:nvPr/>
            </p:nvSpPr>
            <p:spPr bwMode="auto">
              <a:xfrm>
                <a:off x="3008" y="2443"/>
                <a:ext cx="2485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37" name="Line 889"/>
              <p:cNvSpPr>
                <a:spLocks noChangeShapeType="1"/>
              </p:cNvSpPr>
              <p:nvPr/>
            </p:nvSpPr>
            <p:spPr bwMode="auto">
              <a:xfrm flipV="1">
                <a:off x="3360" y="2726"/>
                <a:ext cx="1" cy="32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38" name="Line 890"/>
              <p:cNvSpPr>
                <a:spLocks noChangeShapeType="1"/>
              </p:cNvSpPr>
              <p:nvPr/>
            </p:nvSpPr>
            <p:spPr bwMode="auto">
              <a:xfrm flipV="1">
                <a:off x="3360" y="2361"/>
                <a:ext cx="1" cy="32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39" name="Line 891"/>
              <p:cNvSpPr>
                <a:spLocks noChangeShapeType="1"/>
              </p:cNvSpPr>
              <p:nvPr/>
            </p:nvSpPr>
            <p:spPr bwMode="auto">
              <a:xfrm>
                <a:off x="3262" y="2703"/>
                <a:ext cx="8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40" name="Line 892"/>
              <p:cNvSpPr>
                <a:spLocks noChangeShapeType="1"/>
              </p:cNvSpPr>
              <p:nvPr/>
            </p:nvSpPr>
            <p:spPr bwMode="auto">
              <a:xfrm>
                <a:off x="3370" y="2703"/>
                <a:ext cx="88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41" name="Line 893"/>
              <p:cNvSpPr>
                <a:spLocks noChangeShapeType="1"/>
              </p:cNvSpPr>
              <p:nvPr/>
            </p:nvSpPr>
            <p:spPr bwMode="auto">
              <a:xfrm>
                <a:off x="3349" y="3047"/>
                <a:ext cx="21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42" name="Line 894"/>
              <p:cNvSpPr>
                <a:spLocks noChangeShapeType="1"/>
              </p:cNvSpPr>
              <p:nvPr/>
            </p:nvSpPr>
            <p:spPr bwMode="auto">
              <a:xfrm>
                <a:off x="3349" y="2361"/>
                <a:ext cx="21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43" name="Line 895"/>
              <p:cNvSpPr>
                <a:spLocks noChangeShapeType="1"/>
              </p:cNvSpPr>
              <p:nvPr/>
            </p:nvSpPr>
            <p:spPr bwMode="auto">
              <a:xfrm flipV="1">
                <a:off x="3262" y="2681"/>
                <a:ext cx="1" cy="4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44" name="Line 896"/>
              <p:cNvSpPr>
                <a:spLocks noChangeShapeType="1"/>
              </p:cNvSpPr>
              <p:nvPr/>
            </p:nvSpPr>
            <p:spPr bwMode="auto">
              <a:xfrm flipV="1">
                <a:off x="3458" y="2681"/>
                <a:ext cx="1" cy="4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45" name="Freeform 897"/>
              <p:cNvSpPr>
                <a:spLocks/>
              </p:cNvSpPr>
              <p:nvPr/>
            </p:nvSpPr>
            <p:spPr bwMode="auto">
              <a:xfrm>
                <a:off x="3349" y="2679"/>
                <a:ext cx="22" cy="47"/>
              </a:xfrm>
              <a:custGeom>
                <a:avLst/>
                <a:gdLst>
                  <a:gd name="T0" fmla="*/ 22 w 22"/>
                  <a:gd name="T1" fmla="*/ 24 h 47"/>
                  <a:gd name="T2" fmla="*/ 21 w 22"/>
                  <a:gd name="T3" fmla="*/ 16 h 47"/>
                  <a:gd name="T4" fmla="*/ 19 w 22"/>
                  <a:gd name="T5" fmla="*/ 8 h 47"/>
                  <a:gd name="T6" fmla="*/ 15 w 22"/>
                  <a:gd name="T7" fmla="*/ 2 h 47"/>
                  <a:gd name="T8" fmla="*/ 11 w 22"/>
                  <a:gd name="T9" fmla="*/ 0 h 47"/>
                  <a:gd name="T10" fmla="*/ 6 w 22"/>
                  <a:gd name="T11" fmla="*/ 2 h 47"/>
                  <a:gd name="T12" fmla="*/ 3 w 22"/>
                  <a:gd name="T13" fmla="*/ 8 h 47"/>
                  <a:gd name="T14" fmla="*/ 0 w 22"/>
                  <a:gd name="T15" fmla="*/ 16 h 47"/>
                  <a:gd name="T16" fmla="*/ 0 w 22"/>
                  <a:gd name="T17" fmla="*/ 24 h 47"/>
                  <a:gd name="T18" fmla="*/ 0 w 22"/>
                  <a:gd name="T19" fmla="*/ 34 h 47"/>
                  <a:gd name="T20" fmla="*/ 3 w 22"/>
                  <a:gd name="T21" fmla="*/ 42 h 47"/>
                  <a:gd name="T22" fmla="*/ 6 w 22"/>
                  <a:gd name="T23" fmla="*/ 47 h 47"/>
                  <a:gd name="T24" fmla="*/ 11 w 22"/>
                  <a:gd name="T25" fmla="*/ 47 h 47"/>
                  <a:gd name="T26" fmla="*/ 15 w 22"/>
                  <a:gd name="T27" fmla="*/ 47 h 47"/>
                  <a:gd name="T28" fmla="*/ 19 w 22"/>
                  <a:gd name="T29" fmla="*/ 42 h 47"/>
                  <a:gd name="T30" fmla="*/ 21 w 22"/>
                  <a:gd name="T31" fmla="*/ 34 h 47"/>
                  <a:gd name="T32" fmla="*/ 22 w 22"/>
                  <a:gd name="T33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47">
                    <a:moveTo>
                      <a:pt x="22" y="24"/>
                    </a:moveTo>
                    <a:lnTo>
                      <a:pt x="21" y="16"/>
                    </a:lnTo>
                    <a:lnTo>
                      <a:pt x="19" y="8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3" y="8"/>
                    </a:lnTo>
                    <a:lnTo>
                      <a:pt x="0" y="16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3" y="42"/>
                    </a:lnTo>
                    <a:lnTo>
                      <a:pt x="6" y="47"/>
                    </a:lnTo>
                    <a:lnTo>
                      <a:pt x="11" y="47"/>
                    </a:lnTo>
                    <a:lnTo>
                      <a:pt x="15" y="47"/>
                    </a:lnTo>
                    <a:lnTo>
                      <a:pt x="19" y="42"/>
                    </a:lnTo>
                    <a:lnTo>
                      <a:pt x="21" y="34"/>
                    </a:lnTo>
                    <a:lnTo>
                      <a:pt x="22" y="2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46" name="Line 898"/>
              <p:cNvSpPr>
                <a:spLocks noChangeShapeType="1"/>
              </p:cNvSpPr>
              <p:nvPr/>
            </p:nvSpPr>
            <p:spPr bwMode="auto">
              <a:xfrm flipV="1">
                <a:off x="3571" y="2480"/>
                <a:ext cx="1" cy="29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47" name="Line 899"/>
              <p:cNvSpPr>
                <a:spLocks noChangeShapeType="1"/>
              </p:cNvSpPr>
              <p:nvPr/>
            </p:nvSpPr>
            <p:spPr bwMode="auto">
              <a:xfrm flipV="1">
                <a:off x="3571" y="2136"/>
                <a:ext cx="1" cy="299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48" name="Line 900"/>
              <p:cNvSpPr>
                <a:spLocks noChangeShapeType="1"/>
              </p:cNvSpPr>
              <p:nvPr/>
            </p:nvSpPr>
            <p:spPr bwMode="auto">
              <a:xfrm>
                <a:off x="3458" y="2456"/>
                <a:ext cx="102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49" name="Line 901"/>
              <p:cNvSpPr>
                <a:spLocks noChangeShapeType="1"/>
              </p:cNvSpPr>
              <p:nvPr/>
            </p:nvSpPr>
            <p:spPr bwMode="auto">
              <a:xfrm>
                <a:off x="3583" y="2456"/>
                <a:ext cx="101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50" name="Line 902"/>
              <p:cNvSpPr>
                <a:spLocks noChangeShapeType="1"/>
              </p:cNvSpPr>
              <p:nvPr/>
            </p:nvSpPr>
            <p:spPr bwMode="auto">
              <a:xfrm>
                <a:off x="3560" y="2777"/>
                <a:ext cx="2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51" name="Line 903"/>
              <p:cNvSpPr>
                <a:spLocks noChangeShapeType="1"/>
              </p:cNvSpPr>
              <p:nvPr/>
            </p:nvSpPr>
            <p:spPr bwMode="auto">
              <a:xfrm>
                <a:off x="3560" y="2136"/>
                <a:ext cx="2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52" name="Line 904"/>
              <p:cNvSpPr>
                <a:spLocks noChangeShapeType="1"/>
              </p:cNvSpPr>
              <p:nvPr/>
            </p:nvSpPr>
            <p:spPr bwMode="auto">
              <a:xfrm flipV="1">
                <a:off x="3458" y="2435"/>
                <a:ext cx="1" cy="4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53" name="Line 905"/>
              <p:cNvSpPr>
                <a:spLocks noChangeShapeType="1"/>
              </p:cNvSpPr>
              <p:nvPr/>
            </p:nvSpPr>
            <p:spPr bwMode="auto">
              <a:xfrm flipV="1">
                <a:off x="3684" y="2435"/>
                <a:ext cx="1" cy="4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54" name="Freeform 906"/>
              <p:cNvSpPr>
                <a:spLocks/>
              </p:cNvSpPr>
              <p:nvPr/>
            </p:nvSpPr>
            <p:spPr bwMode="auto">
              <a:xfrm>
                <a:off x="3559" y="2433"/>
                <a:ext cx="22" cy="47"/>
              </a:xfrm>
              <a:custGeom>
                <a:avLst/>
                <a:gdLst>
                  <a:gd name="T0" fmla="*/ 22 w 22"/>
                  <a:gd name="T1" fmla="*/ 23 h 47"/>
                  <a:gd name="T2" fmla="*/ 22 w 22"/>
                  <a:gd name="T3" fmla="*/ 16 h 47"/>
                  <a:gd name="T4" fmla="*/ 20 w 22"/>
                  <a:gd name="T5" fmla="*/ 8 h 47"/>
                  <a:gd name="T6" fmla="*/ 16 w 22"/>
                  <a:gd name="T7" fmla="*/ 2 h 47"/>
                  <a:gd name="T8" fmla="*/ 11 w 22"/>
                  <a:gd name="T9" fmla="*/ 0 h 47"/>
                  <a:gd name="T10" fmla="*/ 7 w 22"/>
                  <a:gd name="T11" fmla="*/ 2 h 47"/>
                  <a:gd name="T12" fmla="*/ 4 w 22"/>
                  <a:gd name="T13" fmla="*/ 8 h 47"/>
                  <a:gd name="T14" fmla="*/ 1 w 22"/>
                  <a:gd name="T15" fmla="*/ 16 h 47"/>
                  <a:gd name="T16" fmla="*/ 0 w 22"/>
                  <a:gd name="T17" fmla="*/ 23 h 47"/>
                  <a:gd name="T18" fmla="*/ 1 w 22"/>
                  <a:gd name="T19" fmla="*/ 34 h 47"/>
                  <a:gd name="T20" fmla="*/ 4 w 22"/>
                  <a:gd name="T21" fmla="*/ 42 h 47"/>
                  <a:gd name="T22" fmla="*/ 7 w 22"/>
                  <a:gd name="T23" fmla="*/ 45 h 47"/>
                  <a:gd name="T24" fmla="*/ 11 w 22"/>
                  <a:gd name="T25" fmla="*/ 47 h 47"/>
                  <a:gd name="T26" fmla="*/ 16 w 22"/>
                  <a:gd name="T27" fmla="*/ 45 h 47"/>
                  <a:gd name="T28" fmla="*/ 20 w 22"/>
                  <a:gd name="T29" fmla="*/ 42 h 47"/>
                  <a:gd name="T30" fmla="*/ 22 w 22"/>
                  <a:gd name="T31" fmla="*/ 34 h 47"/>
                  <a:gd name="T32" fmla="*/ 22 w 22"/>
                  <a:gd name="T33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47">
                    <a:moveTo>
                      <a:pt x="22" y="23"/>
                    </a:moveTo>
                    <a:lnTo>
                      <a:pt x="22" y="16"/>
                    </a:lnTo>
                    <a:lnTo>
                      <a:pt x="20" y="8"/>
                    </a:lnTo>
                    <a:lnTo>
                      <a:pt x="16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4" y="8"/>
                    </a:lnTo>
                    <a:lnTo>
                      <a:pt x="1" y="16"/>
                    </a:lnTo>
                    <a:lnTo>
                      <a:pt x="0" y="23"/>
                    </a:lnTo>
                    <a:lnTo>
                      <a:pt x="1" y="34"/>
                    </a:lnTo>
                    <a:lnTo>
                      <a:pt x="4" y="42"/>
                    </a:lnTo>
                    <a:lnTo>
                      <a:pt x="7" y="45"/>
                    </a:lnTo>
                    <a:lnTo>
                      <a:pt x="11" y="47"/>
                    </a:lnTo>
                    <a:lnTo>
                      <a:pt x="16" y="45"/>
                    </a:lnTo>
                    <a:lnTo>
                      <a:pt x="20" y="42"/>
                    </a:lnTo>
                    <a:lnTo>
                      <a:pt x="22" y="34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55" name="Line 907"/>
              <p:cNvSpPr>
                <a:spLocks noChangeShapeType="1"/>
              </p:cNvSpPr>
              <p:nvPr/>
            </p:nvSpPr>
            <p:spPr bwMode="auto">
              <a:xfrm flipV="1">
                <a:off x="3797" y="2475"/>
                <a:ext cx="1" cy="262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56" name="Line 908"/>
              <p:cNvSpPr>
                <a:spLocks noChangeShapeType="1"/>
              </p:cNvSpPr>
              <p:nvPr/>
            </p:nvSpPr>
            <p:spPr bwMode="auto">
              <a:xfrm flipV="1">
                <a:off x="3797" y="2165"/>
                <a:ext cx="1" cy="262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57" name="Line 909"/>
              <p:cNvSpPr>
                <a:spLocks noChangeShapeType="1"/>
              </p:cNvSpPr>
              <p:nvPr/>
            </p:nvSpPr>
            <p:spPr bwMode="auto">
              <a:xfrm>
                <a:off x="3684" y="2451"/>
                <a:ext cx="102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58" name="Line 910"/>
              <p:cNvSpPr>
                <a:spLocks noChangeShapeType="1"/>
              </p:cNvSpPr>
              <p:nvPr/>
            </p:nvSpPr>
            <p:spPr bwMode="auto">
              <a:xfrm>
                <a:off x="3809" y="2451"/>
                <a:ext cx="101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59" name="Line 911"/>
              <p:cNvSpPr>
                <a:spLocks noChangeShapeType="1"/>
              </p:cNvSpPr>
              <p:nvPr/>
            </p:nvSpPr>
            <p:spPr bwMode="auto">
              <a:xfrm>
                <a:off x="3786" y="2737"/>
                <a:ext cx="2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60" name="Line 912"/>
              <p:cNvSpPr>
                <a:spLocks noChangeShapeType="1"/>
              </p:cNvSpPr>
              <p:nvPr/>
            </p:nvSpPr>
            <p:spPr bwMode="auto">
              <a:xfrm>
                <a:off x="3786" y="2165"/>
                <a:ext cx="2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61" name="Line 913"/>
              <p:cNvSpPr>
                <a:spLocks noChangeShapeType="1"/>
              </p:cNvSpPr>
              <p:nvPr/>
            </p:nvSpPr>
            <p:spPr bwMode="auto">
              <a:xfrm flipV="1">
                <a:off x="3684" y="2427"/>
                <a:ext cx="1" cy="48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62" name="Line 914"/>
              <p:cNvSpPr>
                <a:spLocks noChangeShapeType="1"/>
              </p:cNvSpPr>
              <p:nvPr/>
            </p:nvSpPr>
            <p:spPr bwMode="auto">
              <a:xfrm flipV="1">
                <a:off x="3910" y="2427"/>
                <a:ext cx="1" cy="48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63" name="Freeform 915"/>
              <p:cNvSpPr>
                <a:spLocks/>
              </p:cNvSpPr>
              <p:nvPr/>
            </p:nvSpPr>
            <p:spPr bwMode="auto">
              <a:xfrm>
                <a:off x="3785" y="2427"/>
                <a:ext cx="22" cy="48"/>
              </a:xfrm>
              <a:custGeom>
                <a:avLst/>
                <a:gdLst>
                  <a:gd name="T0" fmla="*/ 22 w 22"/>
                  <a:gd name="T1" fmla="*/ 24 h 48"/>
                  <a:gd name="T2" fmla="*/ 22 w 22"/>
                  <a:gd name="T3" fmla="*/ 16 h 48"/>
                  <a:gd name="T4" fmla="*/ 20 w 22"/>
                  <a:gd name="T5" fmla="*/ 8 h 48"/>
                  <a:gd name="T6" fmla="*/ 16 w 22"/>
                  <a:gd name="T7" fmla="*/ 3 h 48"/>
                  <a:gd name="T8" fmla="*/ 11 w 22"/>
                  <a:gd name="T9" fmla="*/ 0 h 48"/>
                  <a:gd name="T10" fmla="*/ 7 w 22"/>
                  <a:gd name="T11" fmla="*/ 3 h 48"/>
                  <a:gd name="T12" fmla="*/ 4 w 22"/>
                  <a:gd name="T13" fmla="*/ 8 h 48"/>
                  <a:gd name="T14" fmla="*/ 1 w 22"/>
                  <a:gd name="T15" fmla="*/ 16 h 48"/>
                  <a:gd name="T16" fmla="*/ 0 w 22"/>
                  <a:gd name="T17" fmla="*/ 24 h 48"/>
                  <a:gd name="T18" fmla="*/ 1 w 22"/>
                  <a:gd name="T19" fmla="*/ 35 h 48"/>
                  <a:gd name="T20" fmla="*/ 4 w 22"/>
                  <a:gd name="T21" fmla="*/ 43 h 48"/>
                  <a:gd name="T22" fmla="*/ 7 w 22"/>
                  <a:gd name="T23" fmla="*/ 48 h 48"/>
                  <a:gd name="T24" fmla="*/ 11 w 22"/>
                  <a:gd name="T25" fmla="*/ 48 h 48"/>
                  <a:gd name="T26" fmla="*/ 16 w 22"/>
                  <a:gd name="T27" fmla="*/ 48 h 48"/>
                  <a:gd name="T28" fmla="*/ 20 w 22"/>
                  <a:gd name="T29" fmla="*/ 43 h 48"/>
                  <a:gd name="T30" fmla="*/ 22 w 22"/>
                  <a:gd name="T31" fmla="*/ 35 h 48"/>
                  <a:gd name="T32" fmla="*/ 22 w 22"/>
                  <a:gd name="T33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48">
                    <a:moveTo>
                      <a:pt x="22" y="24"/>
                    </a:moveTo>
                    <a:lnTo>
                      <a:pt x="22" y="16"/>
                    </a:lnTo>
                    <a:lnTo>
                      <a:pt x="20" y="8"/>
                    </a:lnTo>
                    <a:lnTo>
                      <a:pt x="16" y="3"/>
                    </a:lnTo>
                    <a:lnTo>
                      <a:pt x="11" y="0"/>
                    </a:lnTo>
                    <a:lnTo>
                      <a:pt x="7" y="3"/>
                    </a:lnTo>
                    <a:lnTo>
                      <a:pt x="4" y="8"/>
                    </a:lnTo>
                    <a:lnTo>
                      <a:pt x="1" y="16"/>
                    </a:lnTo>
                    <a:lnTo>
                      <a:pt x="0" y="24"/>
                    </a:lnTo>
                    <a:lnTo>
                      <a:pt x="1" y="35"/>
                    </a:lnTo>
                    <a:lnTo>
                      <a:pt x="4" y="43"/>
                    </a:lnTo>
                    <a:lnTo>
                      <a:pt x="7" y="48"/>
                    </a:lnTo>
                    <a:lnTo>
                      <a:pt x="11" y="48"/>
                    </a:lnTo>
                    <a:lnTo>
                      <a:pt x="16" y="48"/>
                    </a:lnTo>
                    <a:lnTo>
                      <a:pt x="20" y="43"/>
                    </a:lnTo>
                    <a:lnTo>
                      <a:pt x="22" y="35"/>
                    </a:lnTo>
                    <a:lnTo>
                      <a:pt x="22" y="2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64" name="Line 916"/>
              <p:cNvSpPr>
                <a:spLocks noChangeShapeType="1"/>
              </p:cNvSpPr>
              <p:nvPr/>
            </p:nvSpPr>
            <p:spPr bwMode="auto">
              <a:xfrm flipV="1">
                <a:off x="4023" y="2419"/>
                <a:ext cx="1" cy="30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65" name="Line 917"/>
              <p:cNvSpPr>
                <a:spLocks noChangeShapeType="1"/>
              </p:cNvSpPr>
              <p:nvPr/>
            </p:nvSpPr>
            <p:spPr bwMode="auto">
              <a:xfrm flipV="1">
                <a:off x="4023" y="2067"/>
                <a:ext cx="1" cy="30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66" name="Line 918"/>
              <p:cNvSpPr>
                <a:spLocks noChangeShapeType="1"/>
              </p:cNvSpPr>
              <p:nvPr/>
            </p:nvSpPr>
            <p:spPr bwMode="auto">
              <a:xfrm>
                <a:off x="3910" y="2396"/>
                <a:ext cx="102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67" name="Line 919"/>
              <p:cNvSpPr>
                <a:spLocks noChangeShapeType="1"/>
              </p:cNvSpPr>
              <p:nvPr/>
            </p:nvSpPr>
            <p:spPr bwMode="auto">
              <a:xfrm>
                <a:off x="4033" y="2396"/>
                <a:ext cx="10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68" name="Line 920"/>
              <p:cNvSpPr>
                <a:spLocks noChangeShapeType="1"/>
              </p:cNvSpPr>
              <p:nvPr/>
            </p:nvSpPr>
            <p:spPr bwMode="auto">
              <a:xfrm>
                <a:off x="4012" y="2726"/>
                <a:ext cx="21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69" name="Line 921"/>
              <p:cNvSpPr>
                <a:spLocks noChangeShapeType="1"/>
              </p:cNvSpPr>
              <p:nvPr/>
            </p:nvSpPr>
            <p:spPr bwMode="auto">
              <a:xfrm>
                <a:off x="4012" y="2067"/>
                <a:ext cx="21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70" name="Line 922"/>
              <p:cNvSpPr>
                <a:spLocks noChangeShapeType="1"/>
              </p:cNvSpPr>
              <p:nvPr/>
            </p:nvSpPr>
            <p:spPr bwMode="auto">
              <a:xfrm flipV="1">
                <a:off x="3910" y="2372"/>
                <a:ext cx="1" cy="4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71" name="Line 923"/>
              <p:cNvSpPr>
                <a:spLocks noChangeShapeType="1"/>
              </p:cNvSpPr>
              <p:nvPr/>
            </p:nvSpPr>
            <p:spPr bwMode="auto">
              <a:xfrm flipV="1">
                <a:off x="4136" y="2372"/>
                <a:ext cx="1" cy="4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72" name="Freeform 924"/>
              <p:cNvSpPr>
                <a:spLocks/>
              </p:cNvSpPr>
              <p:nvPr/>
            </p:nvSpPr>
            <p:spPr bwMode="auto">
              <a:xfrm>
                <a:off x="4012" y="2372"/>
                <a:ext cx="23" cy="47"/>
              </a:xfrm>
              <a:custGeom>
                <a:avLst/>
                <a:gdLst>
                  <a:gd name="T0" fmla="*/ 23 w 23"/>
                  <a:gd name="T1" fmla="*/ 24 h 47"/>
                  <a:gd name="T2" fmla="*/ 21 w 23"/>
                  <a:gd name="T3" fmla="*/ 16 h 47"/>
                  <a:gd name="T4" fmla="*/ 19 w 23"/>
                  <a:gd name="T5" fmla="*/ 8 h 47"/>
                  <a:gd name="T6" fmla="*/ 15 w 23"/>
                  <a:gd name="T7" fmla="*/ 2 h 47"/>
                  <a:gd name="T8" fmla="*/ 11 w 23"/>
                  <a:gd name="T9" fmla="*/ 0 h 47"/>
                  <a:gd name="T10" fmla="*/ 7 w 23"/>
                  <a:gd name="T11" fmla="*/ 2 h 47"/>
                  <a:gd name="T12" fmla="*/ 3 w 23"/>
                  <a:gd name="T13" fmla="*/ 8 h 47"/>
                  <a:gd name="T14" fmla="*/ 0 w 23"/>
                  <a:gd name="T15" fmla="*/ 16 h 47"/>
                  <a:gd name="T16" fmla="*/ 0 w 23"/>
                  <a:gd name="T17" fmla="*/ 24 h 47"/>
                  <a:gd name="T18" fmla="*/ 0 w 23"/>
                  <a:gd name="T19" fmla="*/ 34 h 47"/>
                  <a:gd name="T20" fmla="*/ 3 w 23"/>
                  <a:gd name="T21" fmla="*/ 39 h 47"/>
                  <a:gd name="T22" fmla="*/ 7 w 23"/>
                  <a:gd name="T23" fmla="*/ 45 h 47"/>
                  <a:gd name="T24" fmla="*/ 11 w 23"/>
                  <a:gd name="T25" fmla="*/ 47 h 47"/>
                  <a:gd name="T26" fmla="*/ 15 w 23"/>
                  <a:gd name="T27" fmla="*/ 45 h 47"/>
                  <a:gd name="T28" fmla="*/ 19 w 23"/>
                  <a:gd name="T29" fmla="*/ 39 h 47"/>
                  <a:gd name="T30" fmla="*/ 21 w 23"/>
                  <a:gd name="T31" fmla="*/ 34 h 47"/>
                  <a:gd name="T32" fmla="*/ 23 w 23"/>
                  <a:gd name="T33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47">
                    <a:moveTo>
                      <a:pt x="23" y="24"/>
                    </a:moveTo>
                    <a:lnTo>
                      <a:pt x="21" y="16"/>
                    </a:lnTo>
                    <a:lnTo>
                      <a:pt x="19" y="8"/>
                    </a:lnTo>
                    <a:lnTo>
                      <a:pt x="15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3" y="8"/>
                    </a:lnTo>
                    <a:lnTo>
                      <a:pt x="0" y="16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3" y="39"/>
                    </a:lnTo>
                    <a:lnTo>
                      <a:pt x="7" y="45"/>
                    </a:lnTo>
                    <a:lnTo>
                      <a:pt x="11" y="47"/>
                    </a:lnTo>
                    <a:lnTo>
                      <a:pt x="15" y="45"/>
                    </a:lnTo>
                    <a:lnTo>
                      <a:pt x="19" y="39"/>
                    </a:lnTo>
                    <a:lnTo>
                      <a:pt x="21" y="34"/>
                    </a:lnTo>
                    <a:lnTo>
                      <a:pt x="23" y="2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73" name="Line 925"/>
              <p:cNvSpPr>
                <a:spLocks noChangeShapeType="1"/>
              </p:cNvSpPr>
              <p:nvPr/>
            </p:nvSpPr>
            <p:spPr bwMode="auto">
              <a:xfrm flipV="1">
                <a:off x="4249" y="2917"/>
                <a:ext cx="1" cy="318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74" name="Line 926"/>
              <p:cNvSpPr>
                <a:spLocks noChangeShapeType="1"/>
              </p:cNvSpPr>
              <p:nvPr/>
            </p:nvSpPr>
            <p:spPr bwMode="auto">
              <a:xfrm flipV="1">
                <a:off x="4249" y="2554"/>
                <a:ext cx="1" cy="318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75" name="Line 927"/>
              <p:cNvSpPr>
                <a:spLocks noChangeShapeType="1"/>
              </p:cNvSpPr>
              <p:nvPr/>
            </p:nvSpPr>
            <p:spPr bwMode="auto">
              <a:xfrm>
                <a:off x="4136" y="2893"/>
                <a:ext cx="102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76" name="Line 928"/>
              <p:cNvSpPr>
                <a:spLocks noChangeShapeType="1"/>
              </p:cNvSpPr>
              <p:nvPr/>
            </p:nvSpPr>
            <p:spPr bwMode="auto">
              <a:xfrm>
                <a:off x="4259" y="2893"/>
                <a:ext cx="104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77" name="Line 929"/>
              <p:cNvSpPr>
                <a:spLocks noChangeShapeType="1"/>
              </p:cNvSpPr>
              <p:nvPr/>
            </p:nvSpPr>
            <p:spPr bwMode="auto">
              <a:xfrm>
                <a:off x="4238" y="3235"/>
                <a:ext cx="21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78" name="Line 930"/>
              <p:cNvSpPr>
                <a:spLocks noChangeShapeType="1"/>
              </p:cNvSpPr>
              <p:nvPr/>
            </p:nvSpPr>
            <p:spPr bwMode="auto">
              <a:xfrm>
                <a:off x="4238" y="2554"/>
                <a:ext cx="21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73379" name="Line 931"/>
              <p:cNvSpPr>
                <a:spLocks noChangeShapeType="1"/>
              </p:cNvSpPr>
              <p:nvPr/>
            </p:nvSpPr>
            <p:spPr bwMode="auto">
              <a:xfrm flipV="1">
                <a:off x="4136" y="2872"/>
                <a:ext cx="1" cy="4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873380" name="Line 932"/>
            <p:cNvSpPr>
              <a:spLocks noChangeShapeType="1"/>
            </p:cNvSpPr>
            <p:nvPr/>
          </p:nvSpPr>
          <p:spPr bwMode="auto">
            <a:xfrm flipV="1">
              <a:off x="4363" y="2872"/>
              <a:ext cx="1" cy="4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381" name="Freeform 933"/>
            <p:cNvSpPr>
              <a:spLocks/>
            </p:cNvSpPr>
            <p:nvPr/>
          </p:nvSpPr>
          <p:spPr bwMode="auto">
            <a:xfrm>
              <a:off x="4237" y="2869"/>
              <a:ext cx="22" cy="48"/>
            </a:xfrm>
            <a:custGeom>
              <a:avLst/>
              <a:gdLst>
                <a:gd name="T0" fmla="*/ 22 w 22"/>
                <a:gd name="T1" fmla="*/ 24 h 48"/>
                <a:gd name="T2" fmla="*/ 21 w 22"/>
                <a:gd name="T3" fmla="*/ 16 h 48"/>
                <a:gd name="T4" fmla="*/ 20 w 22"/>
                <a:gd name="T5" fmla="*/ 8 h 48"/>
                <a:gd name="T6" fmla="*/ 16 w 22"/>
                <a:gd name="T7" fmla="*/ 3 h 48"/>
                <a:gd name="T8" fmla="*/ 11 w 22"/>
                <a:gd name="T9" fmla="*/ 0 h 48"/>
                <a:gd name="T10" fmla="*/ 8 w 22"/>
                <a:gd name="T11" fmla="*/ 3 h 48"/>
                <a:gd name="T12" fmla="*/ 4 w 22"/>
                <a:gd name="T13" fmla="*/ 8 h 48"/>
                <a:gd name="T14" fmla="*/ 1 w 22"/>
                <a:gd name="T15" fmla="*/ 16 h 48"/>
                <a:gd name="T16" fmla="*/ 0 w 22"/>
                <a:gd name="T17" fmla="*/ 24 h 48"/>
                <a:gd name="T18" fmla="*/ 1 w 22"/>
                <a:gd name="T19" fmla="*/ 35 h 48"/>
                <a:gd name="T20" fmla="*/ 4 w 22"/>
                <a:gd name="T21" fmla="*/ 43 h 48"/>
                <a:gd name="T22" fmla="*/ 8 w 22"/>
                <a:gd name="T23" fmla="*/ 48 h 48"/>
                <a:gd name="T24" fmla="*/ 11 w 22"/>
                <a:gd name="T25" fmla="*/ 48 h 48"/>
                <a:gd name="T26" fmla="*/ 16 w 22"/>
                <a:gd name="T27" fmla="*/ 48 h 48"/>
                <a:gd name="T28" fmla="*/ 20 w 22"/>
                <a:gd name="T29" fmla="*/ 43 h 48"/>
                <a:gd name="T30" fmla="*/ 21 w 22"/>
                <a:gd name="T31" fmla="*/ 35 h 48"/>
                <a:gd name="T32" fmla="*/ 22 w 22"/>
                <a:gd name="T3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48">
                  <a:moveTo>
                    <a:pt x="22" y="24"/>
                  </a:moveTo>
                  <a:lnTo>
                    <a:pt x="21" y="16"/>
                  </a:lnTo>
                  <a:lnTo>
                    <a:pt x="20" y="8"/>
                  </a:lnTo>
                  <a:lnTo>
                    <a:pt x="16" y="3"/>
                  </a:lnTo>
                  <a:lnTo>
                    <a:pt x="11" y="0"/>
                  </a:lnTo>
                  <a:lnTo>
                    <a:pt x="8" y="3"/>
                  </a:lnTo>
                  <a:lnTo>
                    <a:pt x="4" y="8"/>
                  </a:lnTo>
                  <a:lnTo>
                    <a:pt x="1" y="16"/>
                  </a:lnTo>
                  <a:lnTo>
                    <a:pt x="0" y="24"/>
                  </a:lnTo>
                  <a:lnTo>
                    <a:pt x="1" y="35"/>
                  </a:lnTo>
                  <a:lnTo>
                    <a:pt x="4" y="43"/>
                  </a:lnTo>
                  <a:lnTo>
                    <a:pt x="8" y="48"/>
                  </a:lnTo>
                  <a:lnTo>
                    <a:pt x="11" y="48"/>
                  </a:lnTo>
                  <a:lnTo>
                    <a:pt x="16" y="48"/>
                  </a:lnTo>
                  <a:lnTo>
                    <a:pt x="20" y="43"/>
                  </a:lnTo>
                  <a:lnTo>
                    <a:pt x="21" y="35"/>
                  </a:lnTo>
                  <a:lnTo>
                    <a:pt x="22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382" name="Line 934"/>
            <p:cNvSpPr>
              <a:spLocks noChangeShapeType="1"/>
            </p:cNvSpPr>
            <p:nvPr/>
          </p:nvSpPr>
          <p:spPr bwMode="auto">
            <a:xfrm flipV="1">
              <a:off x="4453" y="2086"/>
              <a:ext cx="1" cy="37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383" name="Line 935"/>
            <p:cNvSpPr>
              <a:spLocks noChangeShapeType="1"/>
            </p:cNvSpPr>
            <p:nvPr/>
          </p:nvSpPr>
          <p:spPr bwMode="auto">
            <a:xfrm flipV="1">
              <a:off x="4453" y="1670"/>
              <a:ext cx="1" cy="37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384" name="Line 936"/>
            <p:cNvSpPr>
              <a:spLocks noChangeShapeType="1"/>
            </p:cNvSpPr>
            <p:nvPr/>
          </p:nvSpPr>
          <p:spPr bwMode="auto">
            <a:xfrm>
              <a:off x="4363" y="2062"/>
              <a:ext cx="79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385" name="Line 937"/>
            <p:cNvSpPr>
              <a:spLocks noChangeShapeType="1"/>
            </p:cNvSpPr>
            <p:nvPr/>
          </p:nvSpPr>
          <p:spPr bwMode="auto">
            <a:xfrm>
              <a:off x="4463" y="2062"/>
              <a:ext cx="80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386" name="Line 938"/>
            <p:cNvSpPr>
              <a:spLocks noChangeShapeType="1"/>
            </p:cNvSpPr>
            <p:nvPr/>
          </p:nvSpPr>
          <p:spPr bwMode="auto">
            <a:xfrm>
              <a:off x="4442" y="2456"/>
              <a:ext cx="21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387" name="Line 939"/>
            <p:cNvSpPr>
              <a:spLocks noChangeShapeType="1"/>
            </p:cNvSpPr>
            <p:nvPr/>
          </p:nvSpPr>
          <p:spPr bwMode="auto">
            <a:xfrm>
              <a:off x="4442" y="1670"/>
              <a:ext cx="21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388" name="Line 940"/>
            <p:cNvSpPr>
              <a:spLocks noChangeShapeType="1"/>
            </p:cNvSpPr>
            <p:nvPr/>
          </p:nvSpPr>
          <p:spPr bwMode="auto">
            <a:xfrm flipV="1">
              <a:off x="4363" y="2041"/>
              <a:ext cx="1" cy="4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389" name="Line 941"/>
            <p:cNvSpPr>
              <a:spLocks noChangeShapeType="1"/>
            </p:cNvSpPr>
            <p:nvPr/>
          </p:nvSpPr>
          <p:spPr bwMode="auto">
            <a:xfrm flipV="1">
              <a:off x="4543" y="2041"/>
              <a:ext cx="1" cy="4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390" name="Freeform 942"/>
            <p:cNvSpPr>
              <a:spLocks/>
            </p:cNvSpPr>
            <p:nvPr/>
          </p:nvSpPr>
          <p:spPr bwMode="auto">
            <a:xfrm>
              <a:off x="4441" y="2038"/>
              <a:ext cx="22" cy="48"/>
            </a:xfrm>
            <a:custGeom>
              <a:avLst/>
              <a:gdLst>
                <a:gd name="T0" fmla="*/ 22 w 22"/>
                <a:gd name="T1" fmla="*/ 24 h 48"/>
                <a:gd name="T2" fmla="*/ 22 w 22"/>
                <a:gd name="T3" fmla="*/ 13 h 48"/>
                <a:gd name="T4" fmla="*/ 20 w 22"/>
                <a:gd name="T5" fmla="*/ 8 h 48"/>
                <a:gd name="T6" fmla="*/ 16 w 22"/>
                <a:gd name="T7" fmla="*/ 3 h 48"/>
                <a:gd name="T8" fmla="*/ 11 w 22"/>
                <a:gd name="T9" fmla="*/ 0 h 48"/>
                <a:gd name="T10" fmla="*/ 7 w 22"/>
                <a:gd name="T11" fmla="*/ 3 h 48"/>
                <a:gd name="T12" fmla="*/ 3 w 22"/>
                <a:gd name="T13" fmla="*/ 8 h 48"/>
                <a:gd name="T14" fmla="*/ 1 w 22"/>
                <a:gd name="T15" fmla="*/ 13 h 48"/>
                <a:gd name="T16" fmla="*/ 0 w 22"/>
                <a:gd name="T17" fmla="*/ 24 h 48"/>
                <a:gd name="T18" fmla="*/ 1 w 22"/>
                <a:gd name="T19" fmla="*/ 32 h 48"/>
                <a:gd name="T20" fmla="*/ 3 w 22"/>
                <a:gd name="T21" fmla="*/ 40 h 48"/>
                <a:gd name="T22" fmla="*/ 7 w 22"/>
                <a:gd name="T23" fmla="*/ 45 h 48"/>
                <a:gd name="T24" fmla="*/ 11 w 22"/>
                <a:gd name="T25" fmla="*/ 48 h 48"/>
                <a:gd name="T26" fmla="*/ 16 w 22"/>
                <a:gd name="T27" fmla="*/ 45 h 48"/>
                <a:gd name="T28" fmla="*/ 20 w 22"/>
                <a:gd name="T29" fmla="*/ 40 h 48"/>
                <a:gd name="T30" fmla="*/ 22 w 22"/>
                <a:gd name="T31" fmla="*/ 32 h 48"/>
                <a:gd name="T32" fmla="*/ 22 w 22"/>
                <a:gd name="T3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48">
                  <a:moveTo>
                    <a:pt x="22" y="24"/>
                  </a:moveTo>
                  <a:lnTo>
                    <a:pt x="22" y="13"/>
                  </a:lnTo>
                  <a:lnTo>
                    <a:pt x="20" y="8"/>
                  </a:lnTo>
                  <a:lnTo>
                    <a:pt x="16" y="3"/>
                  </a:lnTo>
                  <a:lnTo>
                    <a:pt x="11" y="0"/>
                  </a:lnTo>
                  <a:lnTo>
                    <a:pt x="7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4"/>
                  </a:lnTo>
                  <a:lnTo>
                    <a:pt x="1" y="32"/>
                  </a:lnTo>
                  <a:lnTo>
                    <a:pt x="3" y="40"/>
                  </a:lnTo>
                  <a:lnTo>
                    <a:pt x="7" y="45"/>
                  </a:lnTo>
                  <a:lnTo>
                    <a:pt x="11" y="48"/>
                  </a:lnTo>
                  <a:lnTo>
                    <a:pt x="16" y="45"/>
                  </a:lnTo>
                  <a:lnTo>
                    <a:pt x="20" y="40"/>
                  </a:lnTo>
                  <a:lnTo>
                    <a:pt x="22" y="32"/>
                  </a:lnTo>
                  <a:lnTo>
                    <a:pt x="22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391" name="Line 943"/>
            <p:cNvSpPr>
              <a:spLocks noChangeShapeType="1"/>
            </p:cNvSpPr>
            <p:nvPr/>
          </p:nvSpPr>
          <p:spPr bwMode="auto">
            <a:xfrm flipV="1">
              <a:off x="4639" y="2226"/>
              <a:ext cx="1" cy="339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392" name="Line 944"/>
            <p:cNvSpPr>
              <a:spLocks noChangeShapeType="1"/>
            </p:cNvSpPr>
            <p:nvPr/>
          </p:nvSpPr>
          <p:spPr bwMode="auto">
            <a:xfrm flipV="1">
              <a:off x="4639" y="1840"/>
              <a:ext cx="1" cy="34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393" name="Line 945"/>
            <p:cNvSpPr>
              <a:spLocks noChangeShapeType="1"/>
            </p:cNvSpPr>
            <p:nvPr/>
          </p:nvSpPr>
          <p:spPr bwMode="auto">
            <a:xfrm>
              <a:off x="4543" y="2202"/>
              <a:ext cx="85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394" name="Line 946"/>
            <p:cNvSpPr>
              <a:spLocks noChangeShapeType="1"/>
            </p:cNvSpPr>
            <p:nvPr/>
          </p:nvSpPr>
          <p:spPr bwMode="auto">
            <a:xfrm>
              <a:off x="4649" y="2202"/>
              <a:ext cx="86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395" name="Line 947"/>
            <p:cNvSpPr>
              <a:spLocks noChangeShapeType="1"/>
            </p:cNvSpPr>
            <p:nvPr/>
          </p:nvSpPr>
          <p:spPr bwMode="auto">
            <a:xfrm>
              <a:off x="4628" y="2565"/>
              <a:ext cx="21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396" name="Line 948"/>
            <p:cNvSpPr>
              <a:spLocks noChangeShapeType="1"/>
            </p:cNvSpPr>
            <p:nvPr/>
          </p:nvSpPr>
          <p:spPr bwMode="auto">
            <a:xfrm>
              <a:off x="4628" y="1840"/>
              <a:ext cx="21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397" name="Line 949"/>
            <p:cNvSpPr>
              <a:spLocks noChangeShapeType="1"/>
            </p:cNvSpPr>
            <p:nvPr/>
          </p:nvSpPr>
          <p:spPr bwMode="auto">
            <a:xfrm flipV="1">
              <a:off x="4543" y="2181"/>
              <a:ext cx="1" cy="4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398" name="Line 950"/>
            <p:cNvSpPr>
              <a:spLocks noChangeShapeType="1"/>
            </p:cNvSpPr>
            <p:nvPr/>
          </p:nvSpPr>
          <p:spPr bwMode="auto">
            <a:xfrm flipV="1">
              <a:off x="4735" y="2181"/>
              <a:ext cx="1" cy="4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399" name="Freeform 951"/>
            <p:cNvSpPr>
              <a:spLocks/>
            </p:cNvSpPr>
            <p:nvPr/>
          </p:nvSpPr>
          <p:spPr bwMode="auto">
            <a:xfrm>
              <a:off x="4628" y="2179"/>
              <a:ext cx="23" cy="47"/>
            </a:xfrm>
            <a:custGeom>
              <a:avLst/>
              <a:gdLst>
                <a:gd name="T0" fmla="*/ 23 w 23"/>
                <a:gd name="T1" fmla="*/ 23 h 47"/>
                <a:gd name="T2" fmla="*/ 21 w 23"/>
                <a:gd name="T3" fmla="*/ 15 h 47"/>
                <a:gd name="T4" fmla="*/ 19 w 23"/>
                <a:gd name="T5" fmla="*/ 7 h 47"/>
                <a:gd name="T6" fmla="*/ 15 w 23"/>
                <a:gd name="T7" fmla="*/ 2 h 47"/>
                <a:gd name="T8" fmla="*/ 11 w 23"/>
                <a:gd name="T9" fmla="*/ 0 h 47"/>
                <a:gd name="T10" fmla="*/ 6 w 23"/>
                <a:gd name="T11" fmla="*/ 2 h 47"/>
                <a:gd name="T12" fmla="*/ 3 w 23"/>
                <a:gd name="T13" fmla="*/ 7 h 47"/>
                <a:gd name="T14" fmla="*/ 0 w 23"/>
                <a:gd name="T15" fmla="*/ 15 h 47"/>
                <a:gd name="T16" fmla="*/ 0 w 23"/>
                <a:gd name="T17" fmla="*/ 23 h 47"/>
                <a:gd name="T18" fmla="*/ 0 w 23"/>
                <a:gd name="T19" fmla="*/ 34 h 47"/>
                <a:gd name="T20" fmla="*/ 3 w 23"/>
                <a:gd name="T21" fmla="*/ 42 h 47"/>
                <a:gd name="T22" fmla="*/ 6 w 23"/>
                <a:gd name="T23" fmla="*/ 45 h 47"/>
                <a:gd name="T24" fmla="*/ 11 w 23"/>
                <a:gd name="T25" fmla="*/ 47 h 47"/>
                <a:gd name="T26" fmla="*/ 15 w 23"/>
                <a:gd name="T27" fmla="*/ 45 h 47"/>
                <a:gd name="T28" fmla="*/ 19 w 23"/>
                <a:gd name="T29" fmla="*/ 42 h 47"/>
                <a:gd name="T30" fmla="*/ 21 w 23"/>
                <a:gd name="T31" fmla="*/ 34 h 47"/>
                <a:gd name="T32" fmla="*/ 23 w 23"/>
                <a:gd name="T33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47">
                  <a:moveTo>
                    <a:pt x="23" y="23"/>
                  </a:moveTo>
                  <a:lnTo>
                    <a:pt x="21" y="15"/>
                  </a:lnTo>
                  <a:lnTo>
                    <a:pt x="19" y="7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6" y="2"/>
                  </a:lnTo>
                  <a:lnTo>
                    <a:pt x="3" y="7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0" y="34"/>
                  </a:lnTo>
                  <a:lnTo>
                    <a:pt x="3" y="42"/>
                  </a:lnTo>
                  <a:lnTo>
                    <a:pt x="6" y="45"/>
                  </a:lnTo>
                  <a:lnTo>
                    <a:pt x="11" y="47"/>
                  </a:lnTo>
                  <a:lnTo>
                    <a:pt x="15" y="45"/>
                  </a:lnTo>
                  <a:lnTo>
                    <a:pt x="19" y="42"/>
                  </a:lnTo>
                  <a:lnTo>
                    <a:pt x="21" y="34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00" name="Line 952"/>
            <p:cNvSpPr>
              <a:spLocks noChangeShapeType="1"/>
            </p:cNvSpPr>
            <p:nvPr/>
          </p:nvSpPr>
          <p:spPr bwMode="auto">
            <a:xfrm flipV="1">
              <a:off x="4831" y="2777"/>
              <a:ext cx="1" cy="288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01" name="Line 953"/>
            <p:cNvSpPr>
              <a:spLocks noChangeShapeType="1"/>
            </p:cNvSpPr>
            <p:nvPr/>
          </p:nvSpPr>
          <p:spPr bwMode="auto">
            <a:xfrm flipV="1">
              <a:off x="4831" y="2441"/>
              <a:ext cx="1" cy="288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02" name="Line 954"/>
            <p:cNvSpPr>
              <a:spLocks noChangeShapeType="1"/>
            </p:cNvSpPr>
            <p:nvPr/>
          </p:nvSpPr>
          <p:spPr bwMode="auto">
            <a:xfrm>
              <a:off x="4735" y="2753"/>
              <a:ext cx="86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03" name="Line 955"/>
            <p:cNvSpPr>
              <a:spLocks noChangeShapeType="1"/>
            </p:cNvSpPr>
            <p:nvPr/>
          </p:nvSpPr>
          <p:spPr bwMode="auto">
            <a:xfrm>
              <a:off x="4842" y="2753"/>
              <a:ext cx="86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04" name="Line 956"/>
            <p:cNvSpPr>
              <a:spLocks noChangeShapeType="1"/>
            </p:cNvSpPr>
            <p:nvPr/>
          </p:nvSpPr>
          <p:spPr bwMode="auto">
            <a:xfrm>
              <a:off x="4821" y="3065"/>
              <a:ext cx="21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05" name="Line 957"/>
            <p:cNvSpPr>
              <a:spLocks noChangeShapeType="1"/>
            </p:cNvSpPr>
            <p:nvPr/>
          </p:nvSpPr>
          <p:spPr bwMode="auto">
            <a:xfrm>
              <a:off x="4821" y="2441"/>
              <a:ext cx="21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06" name="Line 958"/>
            <p:cNvSpPr>
              <a:spLocks noChangeShapeType="1"/>
            </p:cNvSpPr>
            <p:nvPr/>
          </p:nvSpPr>
          <p:spPr bwMode="auto">
            <a:xfrm flipV="1">
              <a:off x="4735" y="2729"/>
              <a:ext cx="1" cy="48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07" name="Line 959"/>
            <p:cNvSpPr>
              <a:spLocks noChangeShapeType="1"/>
            </p:cNvSpPr>
            <p:nvPr/>
          </p:nvSpPr>
          <p:spPr bwMode="auto">
            <a:xfrm flipV="1">
              <a:off x="4928" y="2729"/>
              <a:ext cx="1" cy="48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08" name="Freeform 960"/>
            <p:cNvSpPr>
              <a:spLocks/>
            </p:cNvSpPr>
            <p:nvPr/>
          </p:nvSpPr>
          <p:spPr bwMode="auto">
            <a:xfrm>
              <a:off x="4820" y="2729"/>
              <a:ext cx="22" cy="48"/>
            </a:xfrm>
            <a:custGeom>
              <a:avLst/>
              <a:gdLst>
                <a:gd name="T0" fmla="*/ 22 w 22"/>
                <a:gd name="T1" fmla="*/ 24 h 48"/>
                <a:gd name="T2" fmla="*/ 21 w 22"/>
                <a:gd name="T3" fmla="*/ 13 h 48"/>
                <a:gd name="T4" fmla="*/ 18 w 22"/>
                <a:gd name="T5" fmla="*/ 8 h 48"/>
                <a:gd name="T6" fmla="*/ 14 w 22"/>
                <a:gd name="T7" fmla="*/ 3 h 48"/>
                <a:gd name="T8" fmla="*/ 11 w 22"/>
                <a:gd name="T9" fmla="*/ 0 h 48"/>
                <a:gd name="T10" fmla="*/ 6 w 22"/>
                <a:gd name="T11" fmla="*/ 3 h 48"/>
                <a:gd name="T12" fmla="*/ 2 w 22"/>
                <a:gd name="T13" fmla="*/ 8 h 48"/>
                <a:gd name="T14" fmla="*/ 0 w 22"/>
                <a:gd name="T15" fmla="*/ 13 h 48"/>
                <a:gd name="T16" fmla="*/ 0 w 22"/>
                <a:gd name="T17" fmla="*/ 24 h 48"/>
                <a:gd name="T18" fmla="*/ 0 w 22"/>
                <a:gd name="T19" fmla="*/ 35 h 48"/>
                <a:gd name="T20" fmla="*/ 2 w 22"/>
                <a:gd name="T21" fmla="*/ 40 h 48"/>
                <a:gd name="T22" fmla="*/ 6 w 22"/>
                <a:gd name="T23" fmla="*/ 45 h 48"/>
                <a:gd name="T24" fmla="*/ 11 w 22"/>
                <a:gd name="T25" fmla="*/ 48 h 48"/>
                <a:gd name="T26" fmla="*/ 14 w 22"/>
                <a:gd name="T27" fmla="*/ 45 h 48"/>
                <a:gd name="T28" fmla="*/ 18 w 22"/>
                <a:gd name="T29" fmla="*/ 40 h 48"/>
                <a:gd name="T30" fmla="*/ 21 w 22"/>
                <a:gd name="T31" fmla="*/ 35 h 48"/>
                <a:gd name="T32" fmla="*/ 22 w 22"/>
                <a:gd name="T3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48">
                  <a:moveTo>
                    <a:pt x="22" y="24"/>
                  </a:moveTo>
                  <a:lnTo>
                    <a:pt x="21" y="13"/>
                  </a:lnTo>
                  <a:lnTo>
                    <a:pt x="18" y="8"/>
                  </a:lnTo>
                  <a:lnTo>
                    <a:pt x="14" y="3"/>
                  </a:lnTo>
                  <a:lnTo>
                    <a:pt x="11" y="0"/>
                  </a:lnTo>
                  <a:lnTo>
                    <a:pt x="6" y="3"/>
                  </a:lnTo>
                  <a:lnTo>
                    <a:pt x="2" y="8"/>
                  </a:lnTo>
                  <a:lnTo>
                    <a:pt x="0" y="13"/>
                  </a:lnTo>
                  <a:lnTo>
                    <a:pt x="0" y="24"/>
                  </a:lnTo>
                  <a:lnTo>
                    <a:pt x="0" y="35"/>
                  </a:lnTo>
                  <a:lnTo>
                    <a:pt x="2" y="40"/>
                  </a:lnTo>
                  <a:lnTo>
                    <a:pt x="6" y="45"/>
                  </a:lnTo>
                  <a:lnTo>
                    <a:pt x="11" y="48"/>
                  </a:lnTo>
                  <a:lnTo>
                    <a:pt x="14" y="45"/>
                  </a:lnTo>
                  <a:lnTo>
                    <a:pt x="18" y="40"/>
                  </a:lnTo>
                  <a:lnTo>
                    <a:pt x="21" y="35"/>
                  </a:lnTo>
                  <a:lnTo>
                    <a:pt x="22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09" name="Line 961"/>
            <p:cNvSpPr>
              <a:spLocks noChangeShapeType="1"/>
            </p:cNvSpPr>
            <p:nvPr/>
          </p:nvSpPr>
          <p:spPr bwMode="auto">
            <a:xfrm flipV="1">
              <a:off x="5023" y="1808"/>
              <a:ext cx="1" cy="294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10" name="Line 962"/>
            <p:cNvSpPr>
              <a:spLocks noChangeShapeType="1"/>
            </p:cNvSpPr>
            <p:nvPr/>
          </p:nvSpPr>
          <p:spPr bwMode="auto">
            <a:xfrm flipV="1">
              <a:off x="5023" y="1469"/>
              <a:ext cx="1" cy="294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11" name="Line 963"/>
            <p:cNvSpPr>
              <a:spLocks noChangeShapeType="1"/>
            </p:cNvSpPr>
            <p:nvPr/>
          </p:nvSpPr>
          <p:spPr bwMode="auto">
            <a:xfrm>
              <a:off x="4928" y="1787"/>
              <a:ext cx="84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12" name="Line 964"/>
            <p:cNvSpPr>
              <a:spLocks noChangeShapeType="1"/>
            </p:cNvSpPr>
            <p:nvPr/>
          </p:nvSpPr>
          <p:spPr bwMode="auto">
            <a:xfrm>
              <a:off x="5034" y="1787"/>
              <a:ext cx="85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13" name="Line 965"/>
            <p:cNvSpPr>
              <a:spLocks noChangeShapeType="1"/>
            </p:cNvSpPr>
            <p:nvPr/>
          </p:nvSpPr>
          <p:spPr bwMode="auto">
            <a:xfrm>
              <a:off x="5012" y="2102"/>
              <a:ext cx="22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14" name="Line 966"/>
            <p:cNvSpPr>
              <a:spLocks noChangeShapeType="1"/>
            </p:cNvSpPr>
            <p:nvPr/>
          </p:nvSpPr>
          <p:spPr bwMode="auto">
            <a:xfrm>
              <a:off x="5012" y="1469"/>
              <a:ext cx="22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15" name="Line 967"/>
            <p:cNvSpPr>
              <a:spLocks noChangeShapeType="1"/>
            </p:cNvSpPr>
            <p:nvPr/>
          </p:nvSpPr>
          <p:spPr bwMode="auto">
            <a:xfrm flipV="1">
              <a:off x="4928" y="1763"/>
              <a:ext cx="1" cy="4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16" name="Line 968"/>
            <p:cNvSpPr>
              <a:spLocks noChangeShapeType="1"/>
            </p:cNvSpPr>
            <p:nvPr/>
          </p:nvSpPr>
          <p:spPr bwMode="auto">
            <a:xfrm flipV="1">
              <a:off x="5119" y="1763"/>
              <a:ext cx="1" cy="4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17" name="Freeform 969"/>
            <p:cNvSpPr>
              <a:spLocks/>
            </p:cNvSpPr>
            <p:nvPr/>
          </p:nvSpPr>
          <p:spPr bwMode="auto">
            <a:xfrm>
              <a:off x="5011" y="1763"/>
              <a:ext cx="22" cy="48"/>
            </a:xfrm>
            <a:custGeom>
              <a:avLst/>
              <a:gdLst>
                <a:gd name="T0" fmla="*/ 22 w 22"/>
                <a:gd name="T1" fmla="*/ 24 h 48"/>
                <a:gd name="T2" fmla="*/ 22 w 22"/>
                <a:gd name="T3" fmla="*/ 16 h 48"/>
                <a:gd name="T4" fmla="*/ 20 w 22"/>
                <a:gd name="T5" fmla="*/ 8 h 48"/>
                <a:gd name="T6" fmla="*/ 16 w 22"/>
                <a:gd name="T7" fmla="*/ 3 h 48"/>
                <a:gd name="T8" fmla="*/ 11 w 22"/>
                <a:gd name="T9" fmla="*/ 0 h 48"/>
                <a:gd name="T10" fmla="*/ 7 w 22"/>
                <a:gd name="T11" fmla="*/ 3 h 48"/>
                <a:gd name="T12" fmla="*/ 4 w 22"/>
                <a:gd name="T13" fmla="*/ 8 h 48"/>
                <a:gd name="T14" fmla="*/ 1 w 22"/>
                <a:gd name="T15" fmla="*/ 16 h 48"/>
                <a:gd name="T16" fmla="*/ 0 w 22"/>
                <a:gd name="T17" fmla="*/ 24 h 48"/>
                <a:gd name="T18" fmla="*/ 1 w 22"/>
                <a:gd name="T19" fmla="*/ 34 h 48"/>
                <a:gd name="T20" fmla="*/ 4 w 22"/>
                <a:gd name="T21" fmla="*/ 42 h 48"/>
                <a:gd name="T22" fmla="*/ 7 w 22"/>
                <a:gd name="T23" fmla="*/ 45 h 48"/>
                <a:gd name="T24" fmla="*/ 11 w 22"/>
                <a:gd name="T25" fmla="*/ 48 h 48"/>
                <a:gd name="T26" fmla="*/ 16 w 22"/>
                <a:gd name="T27" fmla="*/ 45 h 48"/>
                <a:gd name="T28" fmla="*/ 20 w 22"/>
                <a:gd name="T29" fmla="*/ 42 h 48"/>
                <a:gd name="T30" fmla="*/ 22 w 22"/>
                <a:gd name="T31" fmla="*/ 34 h 48"/>
                <a:gd name="T32" fmla="*/ 22 w 22"/>
                <a:gd name="T3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48">
                  <a:moveTo>
                    <a:pt x="22" y="24"/>
                  </a:moveTo>
                  <a:lnTo>
                    <a:pt x="22" y="16"/>
                  </a:lnTo>
                  <a:lnTo>
                    <a:pt x="20" y="8"/>
                  </a:lnTo>
                  <a:lnTo>
                    <a:pt x="16" y="3"/>
                  </a:lnTo>
                  <a:lnTo>
                    <a:pt x="11" y="0"/>
                  </a:lnTo>
                  <a:lnTo>
                    <a:pt x="7" y="3"/>
                  </a:lnTo>
                  <a:lnTo>
                    <a:pt x="4" y="8"/>
                  </a:lnTo>
                  <a:lnTo>
                    <a:pt x="1" y="16"/>
                  </a:lnTo>
                  <a:lnTo>
                    <a:pt x="0" y="24"/>
                  </a:lnTo>
                  <a:lnTo>
                    <a:pt x="1" y="34"/>
                  </a:lnTo>
                  <a:lnTo>
                    <a:pt x="4" y="42"/>
                  </a:lnTo>
                  <a:lnTo>
                    <a:pt x="7" y="45"/>
                  </a:lnTo>
                  <a:lnTo>
                    <a:pt x="11" y="48"/>
                  </a:lnTo>
                  <a:lnTo>
                    <a:pt x="16" y="45"/>
                  </a:lnTo>
                  <a:lnTo>
                    <a:pt x="20" y="42"/>
                  </a:lnTo>
                  <a:lnTo>
                    <a:pt x="22" y="34"/>
                  </a:lnTo>
                  <a:lnTo>
                    <a:pt x="22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18" name="Line 970"/>
            <p:cNvSpPr>
              <a:spLocks noChangeShapeType="1"/>
            </p:cNvSpPr>
            <p:nvPr/>
          </p:nvSpPr>
          <p:spPr bwMode="auto">
            <a:xfrm flipV="1">
              <a:off x="5216" y="2422"/>
              <a:ext cx="1" cy="32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19" name="Line 971"/>
            <p:cNvSpPr>
              <a:spLocks noChangeShapeType="1"/>
            </p:cNvSpPr>
            <p:nvPr/>
          </p:nvSpPr>
          <p:spPr bwMode="auto">
            <a:xfrm flipV="1">
              <a:off x="5216" y="2054"/>
              <a:ext cx="1" cy="323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20" name="Line 972"/>
            <p:cNvSpPr>
              <a:spLocks noChangeShapeType="1"/>
            </p:cNvSpPr>
            <p:nvPr/>
          </p:nvSpPr>
          <p:spPr bwMode="auto">
            <a:xfrm>
              <a:off x="5119" y="2401"/>
              <a:ext cx="86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21" name="Line 973"/>
            <p:cNvSpPr>
              <a:spLocks noChangeShapeType="1"/>
            </p:cNvSpPr>
            <p:nvPr/>
          </p:nvSpPr>
          <p:spPr bwMode="auto">
            <a:xfrm>
              <a:off x="5226" y="2401"/>
              <a:ext cx="85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22" name="Line 974"/>
            <p:cNvSpPr>
              <a:spLocks noChangeShapeType="1"/>
            </p:cNvSpPr>
            <p:nvPr/>
          </p:nvSpPr>
          <p:spPr bwMode="auto">
            <a:xfrm>
              <a:off x="5205" y="2745"/>
              <a:ext cx="21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23" name="Line 975"/>
            <p:cNvSpPr>
              <a:spLocks noChangeShapeType="1"/>
            </p:cNvSpPr>
            <p:nvPr/>
          </p:nvSpPr>
          <p:spPr bwMode="auto">
            <a:xfrm>
              <a:off x="5205" y="2054"/>
              <a:ext cx="21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24" name="Line 976"/>
            <p:cNvSpPr>
              <a:spLocks noChangeShapeType="1"/>
            </p:cNvSpPr>
            <p:nvPr/>
          </p:nvSpPr>
          <p:spPr bwMode="auto">
            <a:xfrm flipV="1">
              <a:off x="5119" y="2377"/>
              <a:ext cx="1" cy="4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25" name="Line 977"/>
            <p:cNvSpPr>
              <a:spLocks noChangeShapeType="1"/>
            </p:cNvSpPr>
            <p:nvPr/>
          </p:nvSpPr>
          <p:spPr bwMode="auto">
            <a:xfrm flipV="1">
              <a:off x="5311" y="2377"/>
              <a:ext cx="1" cy="4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26" name="Freeform 978"/>
            <p:cNvSpPr>
              <a:spLocks/>
            </p:cNvSpPr>
            <p:nvPr/>
          </p:nvSpPr>
          <p:spPr bwMode="auto">
            <a:xfrm>
              <a:off x="5205" y="2380"/>
              <a:ext cx="22" cy="47"/>
            </a:xfrm>
            <a:custGeom>
              <a:avLst/>
              <a:gdLst>
                <a:gd name="T0" fmla="*/ 22 w 22"/>
                <a:gd name="T1" fmla="*/ 24 h 47"/>
                <a:gd name="T2" fmla="*/ 21 w 22"/>
                <a:gd name="T3" fmla="*/ 13 h 47"/>
                <a:gd name="T4" fmla="*/ 18 w 22"/>
                <a:gd name="T5" fmla="*/ 5 h 47"/>
                <a:gd name="T6" fmla="*/ 14 w 22"/>
                <a:gd name="T7" fmla="*/ 0 h 47"/>
                <a:gd name="T8" fmla="*/ 11 w 22"/>
                <a:gd name="T9" fmla="*/ 0 h 47"/>
                <a:gd name="T10" fmla="*/ 6 w 22"/>
                <a:gd name="T11" fmla="*/ 0 h 47"/>
                <a:gd name="T12" fmla="*/ 2 w 22"/>
                <a:gd name="T13" fmla="*/ 5 h 47"/>
                <a:gd name="T14" fmla="*/ 0 w 22"/>
                <a:gd name="T15" fmla="*/ 13 h 47"/>
                <a:gd name="T16" fmla="*/ 0 w 22"/>
                <a:gd name="T17" fmla="*/ 24 h 47"/>
                <a:gd name="T18" fmla="*/ 0 w 22"/>
                <a:gd name="T19" fmla="*/ 31 h 47"/>
                <a:gd name="T20" fmla="*/ 2 w 22"/>
                <a:gd name="T21" fmla="*/ 39 h 47"/>
                <a:gd name="T22" fmla="*/ 6 w 22"/>
                <a:gd name="T23" fmla="*/ 45 h 47"/>
                <a:gd name="T24" fmla="*/ 11 w 22"/>
                <a:gd name="T25" fmla="*/ 47 h 47"/>
                <a:gd name="T26" fmla="*/ 14 w 22"/>
                <a:gd name="T27" fmla="*/ 45 h 47"/>
                <a:gd name="T28" fmla="*/ 18 w 22"/>
                <a:gd name="T29" fmla="*/ 39 h 47"/>
                <a:gd name="T30" fmla="*/ 21 w 22"/>
                <a:gd name="T31" fmla="*/ 31 h 47"/>
                <a:gd name="T32" fmla="*/ 22 w 22"/>
                <a:gd name="T33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47">
                  <a:moveTo>
                    <a:pt x="22" y="24"/>
                  </a:moveTo>
                  <a:lnTo>
                    <a:pt x="21" y="13"/>
                  </a:lnTo>
                  <a:lnTo>
                    <a:pt x="18" y="5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2" y="5"/>
                  </a:lnTo>
                  <a:lnTo>
                    <a:pt x="0" y="13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2" y="39"/>
                  </a:lnTo>
                  <a:lnTo>
                    <a:pt x="6" y="45"/>
                  </a:lnTo>
                  <a:lnTo>
                    <a:pt x="11" y="47"/>
                  </a:lnTo>
                  <a:lnTo>
                    <a:pt x="14" y="45"/>
                  </a:lnTo>
                  <a:lnTo>
                    <a:pt x="18" y="39"/>
                  </a:lnTo>
                  <a:lnTo>
                    <a:pt x="21" y="31"/>
                  </a:lnTo>
                  <a:lnTo>
                    <a:pt x="22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27" name="Line 979"/>
            <p:cNvSpPr>
              <a:spLocks noChangeShapeType="1"/>
            </p:cNvSpPr>
            <p:nvPr/>
          </p:nvSpPr>
          <p:spPr bwMode="auto">
            <a:xfrm flipV="1">
              <a:off x="5387" y="2658"/>
              <a:ext cx="1" cy="349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28" name="Line 980"/>
            <p:cNvSpPr>
              <a:spLocks noChangeShapeType="1"/>
            </p:cNvSpPr>
            <p:nvPr/>
          </p:nvSpPr>
          <p:spPr bwMode="auto">
            <a:xfrm flipV="1">
              <a:off x="5387" y="2263"/>
              <a:ext cx="1" cy="35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29" name="Line 981"/>
            <p:cNvSpPr>
              <a:spLocks noChangeShapeType="1"/>
            </p:cNvSpPr>
            <p:nvPr/>
          </p:nvSpPr>
          <p:spPr bwMode="auto">
            <a:xfrm>
              <a:off x="5311" y="2634"/>
              <a:ext cx="65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30" name="Line 982"/>
            <p:cNvSpPr>
              <a:spLocks noChangeShapeType="1"/>
            </p:cNvSpPr>
            <p:nvPr/>
          </p:nvSpPr>
          <p:spPr bwMode="auto">
            <a:xfrm>
              <a:off x="5398" y="2634"/>
              <a:ext cx="65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31" name="Line 983"/>
            <p:cNvSpPr>
              <a:spLocks noChangeShapeType="1"/>
            </p:cNvSpPr>
            <p:nvPr/>
          </p:nvSpPr>
          <p:spPr bwMode="auto">
            <a:xfrm>
              <a:off x="5376" y="3007"/>
              <a:ext cx="22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32" name="Line 984"/>
            <p:cNvSpPr>
              <a:spLocks noChangeShapeType="1"/>
            </p:cNvSpPr>
            <p:nvPr/>
          </p:nvSpPr>
          <p:spPr bwMode="auto">
            <a:xfrm>
              <a:off x="5376" y="2263"/>
              <a:ext cx="22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33" name="Line 985"/>
            <p:cNvSpPr>
              <a:spLocks noChangeShapeType="1"/>
            </p:cNvSpPr>
            <p:nvPr/>
          </p:nvSpPr>
          <p:spPr bwMode="auto">
            <a:xfrm flipV="1">
              <a:off x="5311" y="2613"/>
              <a:ext cx="1" cy="4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34" name="Line 986"/>
            <p:cNvSpPr>
              <a:spLocks noChangeShapeType="1"/>
            </p:cNvSpPr>
            <p:nvPr/>
          </p:nvSpPr>
          <p:spPr bwMode="auto">
            <a:xfrm flipV="1">
              <a:off x="5463" y="2613"/>
              <a:ext cx="1" cy="4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35" name="Freeform 987"/>
            <p:cNvSpPr>
              <a:spLocks/>
            </p:cNvSpPr>
            <p:nvPr/>
          </p:nvSpPr>
          <p:spPr bwMode="auto">
            <a:xfrm>
              <a:off x="5376" y="2610"/>
              <a:ext cx="22" cy="48"/>
            </a:xfrm>
            <a:custGeom>
              <a:avLst/>
              <a:gdLst>
                <a:gd name="T0" fmla="*/ 22 w 22"/>
                <a:gd name="T1" fmla="*/ 24 h 48"/>
                <a:gd name="T2" fmla="*/ 21 w 22"/>
                <a:gd name="T3" fmla="*/ 13 h 48"/>
                <a:gd name="T4" fmla="*/ 19 w 22"/>
                <a:gd name="T5" fmla="*/ 8 h 48"/>
                <a:gd name="T6" fmla="*/ 15 w 22"/>
                <a:gd name="T7" fmla="*/ 3 h 48"/>
                <a:gd name="T8" fmla="*/ 11 w 22"/>
                <a:gd name="T9" fmla="*/ 0 h 48"/>
                <a:gd name="T10" fmla="*/ 6 w 22"/>
                <a:gd name="T11" fmla="*/ 3 h 48"/>
                <a:gd name="T12" fmla="*/ 2 w 22"/>
                <a:gd name="T13" fmla="*/ 8 h 48"/>
                <a:gd name="T14" fmla="*/ 0 w 22"/>
                <a:gd name="T15" fmla="*/ 13 h 48"/>
                <a:gd name="T16" fmla="*/ 0 w 22"/>
                <a:gd name="T17" fmla="*/ 24 h 48"/>
                <a:gd name="T18" fmla="*/ 0 w 22"/>
                <a:gd name="T19" fmla="*/ 32 h 48"/>
                <a:gd name="T20" fmla="*/ 2 w 22"/>
                <a:gd name="T21" fmla="*/ 40 h 48"/>
                <a:gd name="T22" fmla="*/ 6 w 22"/>
                <a:gd name="T23" fmla="*/ 45 h 48"/>
                <a:gd name="T24" fmla="*/ 11 w 22"/>
                <a:gd name="T25" fmla="*/ 48 h 48"/>
                <a:gd name="T26" fmla="*/ 15 w 22"/>
                <a:gd name="T27" fmla="*/ 45 h 48"/>
                <a:gd name="T28" fmla="*/ 19 w 22"/>
                <a:gd name="T29" fmla="*/ 40 h 48"/>
                <a:gd name="T30" fmla="*/ 21 w 22"/>
                <a:gd name="T31" fmla="*/ 32 h 48"/>
                <a:gd name="T32" fmla="*/ 22 w 22"/>
                <a:gd name="T3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48">
                  <a:moveTo>
                    <a:pt x="22" y="24"/>
                  </a:moveTo>
                  <a:lnTo>
                    <a:pt x="21" y="13"/>
                  </a:lnTo>
                  <a:lnTo>
                    <a:pt x="19" y="8"/>
                  </a:lnTo>
                  <a:lnTo>
                    <a:pt x="15" y="3"/>
                  </a:lnTo>
                  <a:lnTo>
                    <a:pt x="11" y="0"/>
                  </a:lnTo>
                  <a:lnTo>
                    <a:pt x="6" y="3"/>
                  </a:lnTo>
                  <a:lnTo>
                    <a:pt x="2" y="8"/>
                  </a:lnTo>
                  <a:lnTo>
                    <a:pt x="0" y="13"/>
                  </a:lnTo>
                  <a:lnTo>
                    <a:pt x="0" y="24"/>
                  </a:lnTo>
                  <a:lnTo>
                    <a:pt x="0" y="32"/>
                  </a:lnTo>
                  <a:lnTo>
                    <a:pt x="2" y="40"/>
                  </a:lnTo>
                  <a:lnTo>
                    <a:pt x="6" y="45"/>
                  </a:lnTo>
                  <a:lnTo>
                    <a:pt x="11" y="48"/>
                  </a:lnTo>
                  <a:lnTo>
                    <a:pt x="15" y="45"/>
                  </a:lnTo>
                  <a:lnTo>
                    <a:pt x="19" y="40"/>
                  </a:lnTo>
                  <a:lnTo>
                    <a:pt x="21" y="32"/>
                  </a:lnTo>
                  <a:lnTo>
                    <a:pt x="22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36" name="Line 988"/>
            <p:cNvSpPr>
              <a:spLocks noChangeShapeType="1"/>
            </p:cNvSpPr>
            <p:nvPr/>
          </p:nvSpPr>
          <p:spPr bwMode="auto">
            <a:xfrm flipV="1">
              <a:off x="3119" y="2467"/>
              <a:ext cx="1" cy="77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37" name="Line 989"/>
            <p:cNvSpPr>
              <a:spLocks noChangeShapeType="1"/>
            </p:cNvSpPr>
            <p:nvPr/>
          </p:nvSpPr>
          <p:spPr bwMode="auto">
            <a:xfrm flipV="1">
              <a:off x="3119" y="2343"/>
              <a:ext cx="1" cy="79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38" name="Line 990"/>
            <p:cNvSpPr>
              <a:spLocks noChangeShapeType="1"/>
            </p:cNvSpPr>
            <p:nvPr/>
          </p:nvSpPr>
          <p:spPr bwMode="auto">
            <a:xfrm>
              <a:off x="3008" y="2443"/>
              <a:ext cx="100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39" name="Line 991"/>
            <p:cNvSpPr>
              <a:spLocks noChangeShapeType="1"/>
            </p:cNvSpPr>
            <p:nvPr/>
          </p:nvSpPr>
          <p:spPr bwMode="auto">
            <a:xfrm>
              <a:off x="3131" y="2443"/>
              <a:ext cx="101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40" name="Line 992"/>
            <p:cNvSpPr>
              <a:spLocks noChangeShapeType="1"/>
            </p:cNvSpPr>
            <p:nvPr/>
          </p:nvSpPr>
          <p:spPr bwMode="auto">
            <a:xfrm>
              <a:off x="3108" y="2544"/>
              <a:ext cx="23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41" name="Line 993"/>
            <p:cNvSpPr>
              <a:spLocks noChangeShapeType="1"/>
            </p:cNvSpPr>
            <p:nvPr/>
          </p:nvSpPr>
          <p:spPr bwMode="auto">
            <a:xfrm>
              <a:off x="3108" y="2343"/>
              <a:ext cx="23" cy="1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42" name="Line 994"/>
            <p:cNvSpPr>
              <a:spLocks noChangeShapeType="1"/>
            </p:cNvSpPr>
            <p:nvPr/>
          </p:nvSpPr>
          <p:spPr bwMode="auto">
            <a:xfrm flipV="1">
              <a:off x="3008" y="2422"/>
              <a:ext cx="1" cy="4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43" name="Line 995"/>
            <p:cNvSpPr>
              <a:spLocks noChangeShapeType="1"/>
            </p:cNvSpPr>
            <p:nvPr/>
          </p:nvSpPr>
          <p:spPr bwMode="auto">
            <a:xfrm flipV="1">
              <a:off x="3232" y="2422"/>
              <a:ext cx="1" cy="45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44" name="Freeform 996"/>
            <p:cNvSpPr>
              <a:spLocks/>
            </p:cNvSpPr>
            <p:nvPr/>
          </p:nvSpPr>
          <p:spPr bwMode="auto">
            <a:xfrm>
              <a:off x="3108" y="2419"/>
              <a:ext cx="23" cy="48"/>
            </a:xfrm>
            <a:custGeom>
              <a:avLst/>
              <a:gdLst>
                <a:gd name="T0" fmla="*/ 23 w 23"/>
                <a:gd name="T1" fmla="*/ 24 h 48"/>
                <a:gd name="T2" fmla="*/ 21 w 23"/>
                <a:gd name="T3" fmla="*/ 14 h 48"/>
                <a:gd name="T4" fmla="*/ 19 w 23"/>
                <a:gd name="T5" fmla="*/ 8 h 48"/>
                <a:gd name="T6" fmla="*/ 15 w 23"/>
                <a:gd name="T7" fmla="*/ 3 h 48"/>
                <a:gd name="T8" fmla="*/ 11 w 23"/>
                <a:gd name="T9" fmla="*/ 0 h 48"/>
                <a:gd name="T10" fmla="*/ 6 w 23"/>
                <a:gd name="T11" fmla="*/ 3 h 48"/>
                <a:gd name="T12" fmla="*/ 3 w 23"/>
                <a:gd name="T13" fmla="*/ 8 h 48"/>
                <a:gd name="T14" fmla="*/ 0 w 23"/>
                <a:gd name="T15" fmla="*/ 14 h 48"/>
                <a:gd name="T16" fmla="*/ 0 w 23"/>
                <a:gd name="T17" fmla="*/ 24 h 48"/>
                <a:gd name="T18" fmla="*/ 0 w 23"/>
                <a:gd name="T19" fmla="*/ 32 h 48"/>
                <a:gd name="T20" fmla="*/ 3 w 23"/>
                <a:gd name="T21" fmla="*/ 40 h 48"/>
                <a:gd name="T22" fmla="*/ 6 w 23"/>
                <a:gd name="T23" fmla="*/ 45 h 48"/>
                <a:gd name="T24" fmla="*/ 11 w 23"/>
                <a:gd name="T25" fmla="*/ 48 h 48"/>
                <a:gd name="T26" fmla="*/ 15 w 23"/>
                <a:gd name="T27" fmla="*/ 45 h 48"/>
                <a:gd name="T28" fmla="*/ 19 w 23"/>
                <a:gd name="T29" fmla="*/ 40 h 48"/>
                <a:gd name="T30" fmla="*/ 21 w 23"/>
                <a:gd name="T31" fmla="*/ 32 h 48"/>
                <a:gd name="T32" fmla="*/ 23 w 23"/>
                <a:gd name="T3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48">
                  <a:moveTo>
                    <a:pt x="23" y="24"/>
                  </a:moveTo>
                  <a:lnTo>
                    <a:pt x="21" y="14"/>
                  </a:lnTo>
                  <a:lnTo>
                    <a:pt x="19" y="8"/>
                  </a:lnTo>
                  <a:lnTo>
                    <a:pt x="15" y="3"/>
                  </a:lnTo>
                  <a:lnTo>
                    <a:pt x="11" y="0"/>
                  </a:lnTo>
                  <a:lnTo>
                    <a:pt x="6" y="3"/>
                  </a:lnTo>
                  <a:lnTo>
                    <a:pt x="3" y="8"/>
                  </a:lnTo>
                  <a:lnTo>
                    <a:pt x="0" y="14"/>
                  </a:lnTo>
                  <a:lnTo>
                    <a:pt x="0" y="24"/>
                  </a:lnTo>
                  <a:lnTo>
                    <a:pt x="0" y="32"/>
                  </a:lnTo>
                  <a:lnTo>
                    <a:pt x="3" y="40"/>
                  </a:lnTo>
                  <a:lnTo>
                    <a:pt x="6" y="45"/>
                  </a:lnTo>
                  <a:lnTo>
                    <a:pt x="11" y="48"/>
                  </a:lnTo>
                  <a:lnTo>
                    <a:pt x="15" y="45"/>
                  </a:lnTo>
                  <a:lnTo>
                    <a:pt x="19" y="40"/>
                  </a:lnTo>
                  <a:lnTo>
                    <a:pt x="21" y="32"/>
                  </a:lnTo>
                  <a:lnTo>
                    <a:pt x="23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45" name="Line 997"/>
            <p:cNvSpPr>
              <a:spLocks noChangeShapeType="1"/>
            </p:cNvSpPr>
            <p:nvPr/>
          </p:nvSpPr>
          <p:spPr bwMode="auto">
            <a:xfrm flipV="1">
              <a:off x="3812" y="2578"/>
              <a:ext cx="1" cy="119"/>
            </a:xfrm>
            <a:prstGeom prst="line">
              <a:avLst/>
            </a:prstGeom>
            <a:noFill/>
            <a:ln w="158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46" name="Line 998"/>
            <p:cNvSpPr>
              <a:spLocks noChangeShapeType="1"/>
            </p:cNvSpPr>
            <p:nvPr/>
          </p:nvSpPr>
          <p:spPr bwMode="auto">
            <a:xfrm flipV="1">
              <a:off x="3812" y="2411"/>
              <a:ext cx="1" cy="120"/>
            </a:xfrm>
            <a:prstGeom prst="line">
              <a:avLst/>
            </a:prstGeom>
            <a:noFill/>
            <a:ln w="158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47" name="Line 999"/>
            <p:cNvSpPr>
              <a:spLocks noChangeShapeType="1"/>
            </p:cNvSpPr>
            <p:nvPr/>
          </p:nvSpPr>
          <p:spPr bwMode="auto">
            <a:xfrm>
              <a:off x="3262" y="2554"/>
              <a:ext cx="539" cy="1"/>
            </a:xfrm>
            <a:prstGeom prst="line">
              <a:avLst/>
            </a:prstGeom>
            <a:noFill/>
            <a:ln w="158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48" name="Line 1000"/>
            <p:cNvSpPr>
              <a:spLocks noChangeShapeType="1"/>
            </p:cNvSpPr>
            <p:nvPr/>
          </p:nvSpPr>
          <p:spPr bwMode="auto">
            <a:xfrm>
              <a:off x="3822" y="2554"/>
              <a:ext cx="541" cy="1"/>
            </a:xfrm>
            <a:prstGeom prst="line">
              <a:avLst/>
            </a:prstGeom>
            <a:noFill/>
            <a:ln w="158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49" name="Line 1001"/>
            <p:cNvSpPr>
              <a:spLocks noChangeShapeType="1"/>
            </p:cNvSpPr>
            <p:nvPr/>
          </p:nvSpPr>
          <p:spPr bwMode="auto">
            <a:xfrm>
              <a:off x="3801" y="2697"/>
              <a:ext cx="21" cy="1"/>
            </a:xfrm>
            <a:prstGeom prst="line">
              <a:avLst/>
            </a:prstGeom>
            <a:noFill/>
            <a:ln w="158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50" name="Line 1002"/>
            <p:cNvSpPr>
              <a:spLocks noChangeShapeType="1"/>
            </p:cNvSpPr>
            <p:nvPr/>
          </p:nvSpPr>
          <p:spPr bwMode="auto">
            <a:xfrm>
              <a:off x="3801" y="2411"/>
              <a:ext cx="21" cy="1"/>
            </a:xfrm>
            <a:prstGeom prst="line">
              <a:avLst/>
            </a:prstGeom>
            <a:noFill/>
            <a:ln w="158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51" name="Line 1003"/>
            <p:cNvSpPr>
              <a:spLocks noChangeShapeType="1"/>
            </p:cNvSpPr>
            <p:nvPr/>
          </p:nvSpPr>
          <p:spPr bwMode="auto">
            <a:xfrm flipV="1">
              <a:off x="3262" y="2531"/>
              <a:ext cx="1" cy="47"/>
            </a:xfrm>
            <a:prstGeom prst="line">
              <a:avLst/>
            </a:prstGeom>
            <a:noFill/>
            <a:ln w="158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52" name="Line 1004"/>
            <p:cNvSpPr>
              <a:spLocks noChangeShapeType="1"/>
            </p:cNvSpPr>
            <p:nvPr/>
          </p:nvSpPr>
          <p:spPr bwMode="auto">
            <a:xfrm flipV="1">
              <a:off x="4363" y="2531"/>
              <a:ext cx="1" cy="47"/>
            </a:xfrm>
            <a:prstGeom prst="line">
              <a:avLst/>
            </a:prstGeom>
            <a:noFill/>
            <a:ln w="158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53" name="Freeform 1005"/>
            <p:cNvSpPr>
              <a:spLocks/>
            </p:cNvSpPr>
            <p:nvPr/>
          </p:nvSpPr>
          <p:spPr bwMode="auto">
            <a:xfrm>
              <a:off x="3801" y="2531"/>
              <a:ext cx="23" cy="47"/>
            </a:xfrm>
            <a:custGeom>
              <a:avLst/>
              <a:gdLst>
                <a:gd name="T0" fmla="*/ 23 w 23"/>
                <a:gd name="T1" fmla="*/ 23 h 47"/>
                <a:gd name="T2" fmla="*/ 21 w 23"/>
                <a:gd name="T3" fmla="*/ 15 h 47"/>
                <a:gd name="T4" fmla="*/ 19 w 23"/>
                <a:gd name="T5" fmla="*/ 8 h 47"/>
                <a:gd name="T6" fmla="*/ 15 w 23"/>
                <a:gd name="T7" fmla="*/ 2 h 47"/>
                <a:gd name="T8" fmla="*/ 11 w 23"/>
                <a:gd name="T9" fmla="*/ 0 h 47"/>
                <a:gd name="T10" fmla="*/ 6 w 23"/>
                <a:gd name="T11" fmla="*/ 2 h 47"/>
                <a:gd name="T12" fmla="*/ 3 w 23"/>
                <a:gd name="T13" fmla="*/ 8 h 47"/>
                <a:gd name="T14" fmla="*/ 1 w 23"/>
                <a:gd name="T15" fmla="*/ 15 h 47"/>
                <a:gd name="T16" fmla="*/ 0 w 23"/>
                <a:gd name="T17" fmla="*/ 23 h 47"/>
                <a:gd name="T18" fmla="*/ 1 w 23"/>
                <a:gd name="T19" fmla="*/ 34 h 47"/>
                <a:gd name="T20" fmla="*/ 3 w 23"/>
                <a:gd name="T21" fmla="*/ 39 h 47"/>
                <a:gd name="T22" fmla="*/ 6 w 23"/>
                <a:gd name="T23" fmla="*/ 45 h 47"/>
                <a:gd name="T24" fmla="*/ 11 w 23"/>
                <a:gd name="T25" fmla="*/ 47 h 47"/>
                <a:gd name="T26" fmla="*/ 15 w 23"/>
                <a:gd name="T27" fmla="*/ 45 h 47"/>
                <a:gd name="T28" fmla="*/ 19 w 23"/>
                <a:gd name="T29" fmla="*/ 39 h 47"/>
                <a:gd name="T30" fmla="*/ 21 w 23"/>
                <a:gd name="T31" fmla="*/ 34 h 47"/>
                <a:gd name="T32" fmla="*/ 23 w 23"/>
                <a:gd name="T33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47">
                  <a:moveTo>
                    <a:pt x="23" y="23"/>
                  </a:moveTo>
                  <a:lnTo>
                    <a:pt x="21" y="15"/>
                  </a:lnTo>
                  <a:lnTo>
                    <a:pt x="19" y="8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6" y="2"/>
                  </a:lnTo>
                  <a:lnTo>
                    <a:pt x="3" y="8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1" y="34"/>
                  </a:lnTo>
                  <a:lnTo>
                    <a:pt x="3" y="39"/>
                  </a:lnTo>
                  <a:lnTo>
                    <a:pt x="6" y="45"/>
                  </a:lnTo>
                  <a:lnTo>
                    <a:pt x="11" y="47"/>
                  </a:lnTo>
                  <a:lnTo>
                    <a:pt x="15" y="45"/>
                  </a:lnTo>
                  <a:lnTo>
                    <a:pt x="19" y="39"/>
                  </a:lnTo>
                  <a:lnTo>
                    <a:pt x="21" y="34"/>
                  </a:lnTo>
                  <a:lnTo>
                    <a:pt x="23" y="23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54" name="Line 1006"/>
            <p:cNvSpPr>
              <a:spLocks noChangeShapeType="1"/>
            </p:cNvSpPr>
            <p:nvPr/>
          </p:nvSpPr>
          <p:spPr bwMode="auto">
            <a:xfrm flipV="1">
              <a:off x="4913" y="2369"/>
              <a:ext cx="1" cy="119"/>
            </a:xfrm>
            <a:prstGeom prst="line">
              <a:avLst/>
            </a:prstGeom>
            <a:noFill/>
            <a:ln w="158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55" name="Line 1007"/>
            <p:cNvSpPr>
              <a:spLocks noChangeShapeType="1"/>
            </p:cNvSpPr>
            <p:nvPr/>
          </p:nvSpPr>
          <p:spPr bwMode="auto">
            <a:xfrm flipV="1">
              <a:off x="4913" y="2205"/>
              <a:ext cx="1" cy="119"/>
            </a:xfrm>
            <a:prstGeom prst="line">
              <a:avLst/>
            </a:prstGeom>
            <a:noFill/>
            <a:ln w="158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56" name="Line 1008"/>
            <p:cNvSpPr>
              <a:spLocks noChangeShapeType="1"/>
            </p:cNvSpPr>
            <p:nvPr/>
          </p:nvSpPr>
          <p:spPr bwMode="auto">
            <a:xfrm>
              <a:off x="4363" y="2345"/>
              <a:ext cx="539" cy="1"/>
            </a:xfrm>
            <a:prstGeom prst="line">
              <a:avLst/>
            </a:prstGeom>
            <a:noFill/>
            <a:ln w="158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57" name="Line 1009"/>
            <p:cNvSpPr>
              <a:spLocks noChangeShapeType="1"/>
            </p:cNvSpPr>
            <p:nvPr/>
          </p:nvSpPr>
          <p:spPr bwMode="auto">
            <a:xfrm>
              <a:off x="4924" y="2345"/>
              <a:ext cx="539" cy="1"/>
            </a:xfrm>
            <a:prstGeom prst="line">
              <a:avLst/>
            </a:prstGeom>
            <a:noFill/>
            <a:ln w="158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58" name="Line 1010"/>
            <p:cNvSpPr>
              <a:spLocks noChangeShapeType="1"/>
            </p:cNvSpPr>
            <p:nvPr/>
          </p:nvSpPr>
          <p:spPr bwMode="auto">
            <a:xfrm>
              <a:off x="4902" y="2488"/>
              <a:ext cx="22" cy="1"/>
            </a:xfrm>
            <a:prstGeom prst="line">
              <a:avLst/>
            </a:prstGeom>
            <a:noFill/>
            <a:ln w="158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59" name="Line 1011"/>
            <p:cNvSpPr>
              <a:spLocks noChangeShapeType="1"/>
            </p:cNvSpPr>
            <p:nvPr/>
          </p:nvSpPr>
          <p:spPr bwMode="auto">
            <a:xfrm>
              <a:off x="4902" y="2205"/>
              <a:ext cx="22" cy="1"/>
            </a:xfrm>
            <a:prstGeom prst="line">
              <a:avLst/>
            </a:prstGeom>
            <a:noFill/>
            <a:ln w="158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60" name="Line 1012"/>
            <p:cNvSpPr>
              <a:spLocks noChangeShapeType="1"/>
            </p:cNvSpPr>
            <p:nvPr/>
          </p:nvSpPr>
          <p:spPr bwMode="auto">
            <a:xfrm flipV="1">
              <a:off x="4363" y="2324"/>
              <a:ext cx="1" cy="45"/>
            </a:xfrm>
            <a:prstGeom prst="line">
              <a:avLst/>
            </a:prstGeom>
            <a:noFill/>
            <a:ln w="158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61" name="Line 1013"/>
            <p:cNvSpPr>
              <a:spLocks noChangeShapeType="1"/>
            </p:cNvSpPr>
            <p:nvPr/>
          </p:nvSpPr>
          <p:spPr bwMode="auto">
            <a:xfrm flipV="1">
              <a:off x="5463" y="2324"/>
              <a:ext cx="1" cy="45"/>
            </a:xfrm>
            <a:prstGeom prst="line">
              <a:avLst/>
            </a:prstGeom>
            <a:noFill/>
            <a:ln w="158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62" name="Freeform 1014"/>
            <p:cNvSpPr>
              <a:spLocks/>
            </p:cNvSpPr>
            <p:nvPr/>
          </p:nvSpPr>
          <p:spPr bwMode="auto">
            <a:xfrm>
              <a:off x="4900" y="2321"/>
              <a:ext cx="23" cy="48"/>
            </a:xfrm>
            <a:custGeom>
              <a:avLst/>
              <a:gdLst>
                <a:gd name="T0" fmla="*/ 23 w 23"/>
                <a:gd name="T1" fmla="*/ 24 h 48"/>
                <a:gd name="T2" fmla="*/ 23 w 23"/>
                <a:gd name="T3" fmla="*/ 16 h 48"/>
                <a:gd name="T4" fmla="*/ 20 w 23"/>
                <a:gd name="T5" fmla="*/ 8 h 48"/>
                <a:gd name="T6" fmla="*/ 16 w 23"/>
                <a:gd name="T7" fmla="*/ 3 h 48"/>
                <a:gd name="T8" fmla="*/ 11 w 23"/>
                <a:gd name="T9" fmla="*/ 0 h 48"/>
                <a:gd name="T10" fmla="*/ 8 w 23"/>
                <a:gd name="T11" fmla="*/ 3 h 48"/>
                <a:gd name="T12" fmla="*/ 4 w 23"/>
                <a:gd name="T13" fmla="*/ 8 h 48"/>
                <a:gd name="T14" fmla="*/ 2 w 23"/>
                <a:gd name="T15" fmla="*/ 16 h 48"/>
                <a:gd name="T16" fmla="*/ 0 w 23"/>
                <a:gd name="T17" fmla="*/ 24 h 48"/>
                <a:gd name="T18" fmla="*/ 2 w 23"/>
                <a:gd name="T19" fmla="*/ 35 h 48"/>
                <a:gd name="T20" fmla="*/ 4 w 23"/>
                <a:gd name="T21" fmla="*/ 43 h 48"/>
                <a:gd name="T22" fmla="*/ 8 w 23"/>
                <a:gd name="T23" fmla="*/ 48 h 48"/>
                <a:gd name="T24" fmla="*/ 11 w 23"/>
                <a:gd name="T25" fmla="*/ 48 h 48"/>
                <a:gd name="T26" fmla="*/ 16 w 23"/>
                <a:gd name="T27" fmla="*/ 48 h 48"/>
                <a:gd name="T28" fmla="*/ 20 w 23"/>
                <a:gd name="T29" fmla="*/ 43 h 48"/>
                <a:gd name="T30" fmla="*/ 23 w 23"/>
                <a:gd name="T31" fmla="*/ 35 h 48"/>
                <a:gd name="T32" fmla="*/ 23 w 23"/>
                <a:gd name="T3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48">
                  <a:moveTo>
                    <a:pt x="23" y="24"/>
                  </a:moveTo>
                  <a:lnTo>
                    <a:pt x="23" y="16"/>
                  </a:lnTo>
                  <a:lnTo>
                    <a:pt x="20" y="8"/>
                  </a:lnTo>
                  <a:lnTo>
                    <a:pt x="16" y="3"/>
                  </a:lnTo>
                  <a:lnTo>
                    <a:pt x="11" y="0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2" y="35"/>
                  </a:lnTo>
                  <a:lnTo>
                    <a:pt x="4" y="43"/>
                  </a:lnTo>
                  <a:lnTo>
                    <a:pt x="8" y="48"/>
                  </a:lnTo>
                  <a:lnTo>
                    <a:pt x="11" y="48"/>
                  </a:lnTo>
                  <a:lnTo>
                    <a:pt x="16" y="48"/>
                  </a:lnTo>
                  <a:lnTo>
                    <a:pt x="20" y="43"/>
                  </a:lnTo>
                  <a:lnTo>
                    <a:pt x="23" y="35"/>
                  </a:lnTo>
                  <a:lnTo>
                    <a:pt x="23" y="24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872976" name="Rectangle 528"/>
          <p:cNvSpPr>
            <a:spLocks noChangeArrowheads="1"/>
          </p:cNvSpPr>
          <p:nvPr/>
        </p:nvSpPr>
        <p:spPr bwMode="auto">
          <a:xfrm>
            <a:off x="0" y="0"/>
            <a:ext cx="9144000" cy="69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accent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1pPr>
            <a:lvl2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2pPr>
            <a:lvl3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3pPr>
            <a:lvl4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4pPr>
            <a:lvl5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en-US" altLang="ja-JP" u="sng"/>
              <a:t>SK-I day/night difference </a:t>
            </a:r>
          </a:p>
        </p:txBody>
      </p:sp>
      <p:grpSp>
        <p:nvGrpSpPr>
          <p:cNvPr id="873463" name="Group 1015"/>
          <p:cNvGrpSpPr>
            <a:grpSpLocks/>
          </p:cNvGrpSpPr>
          <p:nvPr/>
        </p:nvGrpSpPr>
        <p:grpSpPr bwMode="auto">
          <a:xfrm>
            <a:off x="900113" y="1052513"/>
            <a:ext cx="1828800" cy="1873250"/>
            <a:chOff x="3243" y="663"/>
            <a:chExt cx="1288" cy="1416"/>
          </a:xfrm>
        </p:grpSpPr>
        <p:sp>
          <p:nvSpPr>
            <p:cNvPr id="873464" name="AutoShape 1016"/>
            <p:cNvSpPr>
              <a:spLocks noChangeAspect="1" noChangeArrowheads="1" noTextEdit="1"/>
            </p:cNvSpPr>
            <p:nvPr/>
          </p:nvSpPr>
          <p:spPr bwMode="auto">
            <a:xfrm>
              <a:off x="3243" y="663"/>
              <a:ext cx="1288" cy="14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65" name="Line 1017"/>
            <p:cNvSpPr>
              <a:spLocks noChangeShapeType="1"/>
            </p:cNvSpPr>
            <p:nvPr/>
          </p:nvSpPr>
          <p:spPr bwMode="auto">
            <a:xfrm flipV="1">
              <a:off x="3811" y="785"/>
              <a:ext cx="1" cy="296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66" name="Freeform 1018"/>
            <p:cNvSpPr>
              <a:spLocks/>
            </p:cNvSpPr>
            <p:nvPr/>
          </p:nvSpPr>
          <p:spPr bwMode="auto">
            <a:xfrm>
              <a:off x="3775" y="785"/>
              <a:ext cx="70" cy="60"/>
            </a:xfrm>
            <a:custGeom>
              <a:avLst/>
              <a:gdLst>
                <a:gd name="T0" fmla="*/ 0 w 70"/>
                <a:gd name="T1" fmla="*/ 60 h 60"/>
                <a:gd name="T2" fmla="*/ 36 w 70"/>
                <a:gd name="T3" fmla="*/ 0 h 60"/>
                <a:gd name="T4" fmla="*/ 70 w 70"/>
                <a:gd name="T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0" h="60">
                  <a:moveTo>
                    <a:pt x="0" y="60"/>
                  </a:moveTo>
                  <a:lnTo>
                    <a:pt x="36" y="0"/>
                  </a:lnTo>
                  <a:lnTo>
                    <a:pt x="70" y="60"/>
                  </a:lnTo>
                </a:path>
              </a:pathLst>
            </a:cu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67" name="Freeform 1019"/>
            <p:cNvSpPr>
              <a:spLocks/>
            </p:cNvSpPr>
            <p:nvPr/>
          </p:nvSpPr>
          <p:spPr bwMode="auto">
            <a:xfrm>
              <a:off x="3769" y="777"/>
              <a:ext cx="30" cy="32"/>
            </a:xfrm>
            <a:custGeom>
              <a:avLst/>
              <a:gdLst>
                <a:gd name="T0" fmla="*/ 0 w 30"/>
                <a:gd name="T1" fmla="*/ 32 h 32"/>
                <a:gd name="T2" fmla="*/ 0 w 30"/>
                <a:gd name="T3" fmla="*/ 28 h 32"/>
                <a:gd name="T4" fmla="*/ 20 w 30"/>
                <a:gd name="T5" fmla="*/ 4 h 32"/>
                <a:gd name="T6" fmla="*/ 18 w 30"/>
                <a:gd name="T7" fmla="*/ 4 h 32"/>
                <a:gd name="T8" fmla="*/ 14 w 30"/>
                <a:gd name="T9" fmla="*/ 4 h 32"/>
                <a:gd name="T10" fmla="*/ 2 w 30"/>
                <a:gd name="T11" fmla="*/ 4 h 32"/>
                <a:gd name="T12" fmla="*/ 2 w 30"/>
                <a:gd name="T13" fmla="*/ 0 h 32"/>
                <a:gd name="T14" fmla="*/ 28 w 30"/>
                <a:gd name="T15" fmla="*/ 0 h 32"/>
                <a:gd name="T16" fmla="*/ 28 w 30"/>
                <a:gd name="T17" fmla="*/ 4 h 32"/>
                <a:gd name="T18" fmla="*/ 10 w 30"/>
                <a:gd name="T19" fmla="*/ 24 h 32"/>
                <a:gd name="T20" fmla="*/ 8 w 30"/>
                <a:gd name="T21" fmla="*/ 28 h 32"/>
                <a:gd name="T22" fmla="*/ 12 w 30"/>
                <a:gd name="T23" fmla="*/ 28 h 32"/>
                <a:gd name="T24" fmla="*/ 14 w 30"/>
                <a:gd name="T25" fmla="*/ 28 h 32"/>
                <a:gd name="T26" fmla="*/ 30 w 30"/>
                <a:gd name="T27" fmla="*/ 28 h 32"/>
                <a:gd name="T28" fmla="*/ 30 w 30"/>
                <a:gd name="T29" fmla="*/ 32 h 32"/>
                <a:gd name="T30" fmla="*/ 0 w 30"/>
                <a:gd name="T3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32">
                  <a:moveTo>
                    <a:pt x="0" y="32"/>
                  </a:moveTo>
                  <a:lnTo>
                    <a:pt x="0" y="28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4" y="4"/>
                  </a:lnTo>
                  <a:lnTo>
                    <a:pt x="2" y="4"/>
                  </a:lnTo>
                  <a:lnTo>
                    <a:pt x="2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10" y="24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30" y="28"/>
                  </a:lnTo>
                  <a:lnTo>
                    <a:pt x="3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68" name="Freeform 1020"/>
            <p:cNvSpPr>
              <a:spLocks/>
            </p:cNvSpPr>
            <p:nvPr/>
          </p:nvSpPr>
          <p:spPr bwMode="auto">
            <a:xfrm>
              <a:off x="3771" y="887"/>
              <a:ext cx="36" cy="48"/>
            </a:xfrm>
            <a:custGeom>
              <a:avLst/>
              <a:gdLst>
                <a:gd name="T0" fmla="*/ 6 w 36"/>
                <a:gd name="T1" fmla="*/ 30 h 48"/>
                <a:gd name="T2" fmla="*/ 8 w 36"/>
                <a:gd name="T3" fmla="*/ 36 h 48"/>
                <a:gd name="T4" fmla="*/ 12 w 36"/>
                <a:gd name="T5" fmla="*/ 40 h 48"/>
                <a:gd name="T6" fmla="*/ 18 w 36"/>
                <a:gd name="T7" fmla="*/ 42 h 48"/>
                <a:gd name="T8" fmla="*/ 24 w 36"/>
                <a:gd name="T9" fmla="*/ 40 h 48"/>
                <a:gd name="T10" fmla="*/ 28 w 36"/>
                <a:gd name="T11" fmla="*/ 38 h 48"/>
                <a:gd name="T12" fmla="*/ 30 w 36"/>
                <a:gd name="T13" fmla="*/ 34 h 48"/>
                <a:gd name="T14" fmla="*/ 28 w 36"/>
                <a:gd name="T15" fmla="*/ 30 h 48"/>
                <a:gd name="T16" fmla="*/ 24 w 36"/>
                <a:gd name="T17" fmla="*/ 28 h 48"/>
                <a:gd name="T18" fmla="*/ 16 w 36"/>
                <a:gd name="T19" fmla="*/ 26 h 48"/>
                <a:gd name="T20" fmla="*/ 8 w 36"/>
                <a:gd name="T21" fmla="*/ 22 h 48"/>
                <a:gd name="T22" fmla="*/ 4 w 36"/>
                <a:gd name="T23" fmla="*/ 18 h 48"/>
                <a:gd name="T24" fmla="*/ 2 w 36"/>
                <a:gd name="T25" fmla="*/ 12 h 48"/>
                <a:gd name="T26" fmla="*/ 4 w 36"/>
                <a:gd name="T27" fmla="*/ 6 h 48"/>
                <a:gd name="T28" fmla="*/ 10 w 36"/>
                <a:gd name="T29" fmla="*/ 2 h 48"/>
                <a:gd name="T30" fmla="*/ 18 w 36"/>
                <a:gd name="T31" fmla="*/ 0 h 48"/>
                <a:gd name="T32" fmla="*/ 26 w 36"/>
                <a:gd name="T33" fmla="*/ 2 h 48"/>
                <a:gd name="T34" fmla="*/ 32 w 36"/>
                <a:gd name="T35" fmla="*/ 6 h 48"/>
                <a:gd name="T36" fmla="*/ 34 w 36"/>
                <a:gd name="T37" fmla="*/ 14 h 48"/>
                <a:gd name="T38" fmla="*/ 28 w 36"/>
                <a:gd name="T39" fmla="*/ 10 h 48"/>
                <a:gd name="T40" fmla="*/ 22 w 36"/>
                <a:gd name="T41" fmla="*/ 6 h 48"/>
                <a:gd name="T42" fmla="*/ 14 w 36"/>
                <a:gd name="T43" fmla="*/ 6 h 48"/>
                <a:gd name="T44" fmla="*/ 8 w 36"/>
                <a:gd name="T45" fmla="*/ 10 h 48"/>
                <a:gd name="T46" fmla="*/ 8 w 36"/>
                <a:gd name="T47" fmla="*/ 14 h 48"/>
                <a:gd name="T48" fmla="*/ 12 w 36"/>
                <a:gd name="T49" fmla="*/ 18 h 48"/>
                <a:gd name="T50" fmla="*/ 24 w 36"/>
                <a:gd name="T51" fmla="*/ 20 h 48"/>
                <a:gd name="T52" fmla="*/ 32 w 36"/>
                <a:gd name="T53" fmla="*/ 24 h 48"/>
                <a:gd name="T54" fmla="*/ 36 w 36"/>
                <a:gd name="T55" fmla="*/ 30 h 48"/>
                <a:gd name="T56" fmla="*/ 36 w 36"/>
                <a:gd name="T57" fmla="*/ 36 h 48"/>
                <a:gd name="T58" fmla="*/ 32 w 36"/>
                <a:gd name="T59" fmla="*/ 44 h 48"/>
                <a:gd name="T60" fmla="*/ 24 w 36"/>
                <a:gd name="T61" fmla="*/ 46 h 48"/>
                <a:gd name="T62" fmla="*/ 14 w 36"/>
                <a:gd name="T63" fmla="*/ 46 h 48"/>
                <a:gd name="T64" fmla="*/ 6 w 36"/>
                <a:gd name="T65" fmla="*/ 42 h 48"/>
                <a:gd name="T66" fmla="*/ 0 w 36"/>
                <a:gd name="T67" fmla="*/ 3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48">
                  <a:moveTo>
                    <a:pt x="0" y="30"/>
                  </a:moveTo>
                  <a:lnTo>
                    <a:pt x="6" y="30"/>
                  </a:lnTo>
                  <a:lnTo>
                    <a:pt x="6" y="34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2" y="40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8" y="38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30" y="32"/>
                  </a:lnTo>
                  <a:lnTo>
                    <a:pt x="28" y="30"/>
                  </a:lnTo>
                  <a:lnTo>
                    <a:pt x="26" y="28"/>
                  </a:lnTo>
                  <a:lnTo>
                    <a:pt x="24" y="28"/>
                  </a:lnTo>
                  <a:lnTo>
                    <a:pt x="22" y="26"/>
                  </a:lnTo>
                  <a:lnTo>
                    <a:pt x="16" y="26"/>
                  </a:lnTo>
                  <a:lnTo>
                    <a:pt x="12" y="24"/>
                  </a:lnTo>
                  <a:lnTo>
                    <a:pt x="8" y="22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6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10"/>
                  </a:lnTo>
                  <a:lnTo>
                    <a:pt x="34" y="14"/>
                  </a:lnTo>
                  <a:lnTo>
                    <a:pt x="28" y="14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2" y="6"/>
                  </a:lnTo>
                  <a:lnTo>
                    <a:pt x="18" y="6"/>
                  </a:lnTo>
                  <a:lnTo>
                    <a:pt x="14" y="6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10" y="16"/>
                  </a:lnTo>
                  <a:lnTo>
                    <a:pt x="12" y="18"/>
                  </a:lnTo>
                  <a:lnTo>
                    <a:pt x="18" y="20"/>
                  </a:lnTo>
                  <a:lnTo>
                    <a:pt x="24" y="20"/>
                  </a:lnTo>
                  <a:lnTo>
                    <a:pt x="28" y="22"/>
                  </a:lnTo>
                  <a:lnTo>
                    <a:pt x="32" y="24"/>
                  </a:lnTo>
                  <a:lnTo>
                    <a:pt x="34" y="26"/>
                  </a:lnTo>
                  <a:lnTo>
                    <a:pt x="36" y="30"/>
                  </a:lnTo>
                  <a:lnTo>
                    <a:pt x="36" y="34"/>
                  </a:lnTo>
                  <a:lnTo>
                    <a:pt x="36" y="36"/>
                  </a:lnTo>
                  <a:lnTo>
                    <a:pt x="34" y="40"/>
                  </a:lnTo>
                  <a:lnTo>
                    <a:pt x="32" y="44"/>
                  </a:lnTo>
                  <a:lnTo>
                    <a:pt x="28" y="46"/>
                  </a:lnTo>
                  <a:lnTo>
                    <a:pt x="24" y="46"/>
                  </a:lnTo>
                  <a:lnTo>
                    <a:pt x="20" y="48"/>
                  </a:lnTo>
                  <a:lnTo>
                    <a:pt x="14" y="46"/>
                  </a:lnTo>
                  <a:lnTo>
                    <a:pt x="8" y="46"/>
                  </a:lnTo>
                  <a:lnTo>
                    <a:pt x="6" y="42"/>
                  </a:lnTo>
                  <a:lnTo>
                    <a:pt x="2" y="40"/>
                  </a:lnTo>
                  <a:lnTo>
                    <a:pt x="0" y="36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69" name="Freeform 1021"/>
            <p:cNvSpPr>
              <a:spLocks/>
            </p:cNvSpPr>
            <p:nvPr/>
          </p:nvSpPr>
          <p:spPr bwMode="auto">
            <a:xfrm>
              <a:off x="3815" y="887"/>
              <a:ext cx="38" cy="46"/>
            </a:xfrm>
            <a:custGeom>
              <a:avLst/>
              <a:gdLst>
                <a:gd name="T0" fmla="*/ 0 w 38"/>
                <a:gd name="T1" fmla="*/ 46 h 46"/>
                <a:gd name="T2" fmla="*/ 0 w 38"/>
                <a:gd name="T3" fmla="*/ 0 h 46"/>
                <a:gd name="T4" fmla="*/ 6 w 38"/>
                <a:gd name="T5" fmla="*/ 0 h 46"/>
                <a:gd name="T6" fmla="*/ 6 w 38"/>
                <a:gd name="T7" fmla="*/ 22 h 46"/>
                <a:gd name="T8" fmla="*/ 28 w 38"/>
                <a:gd name="T9" fmla="*/ 0 h 46"/>
                <a:gd name="T10" fmla="*/ 38 w 38"/>
                <a:gd name="T11" fmla="*/ 0 h 46"/>
                <a:gd name="T12" fmla="*/ 18 w 38"/>
                <a:gd name="T13" fmla="*/ 20 h 46"/>
                <a:gd name="T14" fmla="*/ 38 w 38"/>
                <a:gd name="T15" fmla="*/ 46 h 46"/>
                <a:gd name="T16" fmla="*/ 32 w 38"/>
                <a:gd name="T17" fmla="*/ 46 h 46"/>
                <a:gd name="T18" fmla="*/ 14 w 38"/>
                <a:gd name="T19" fmla="*/ 24 h 46"/>
                <a:gd name="T20" fmla="*/ 6 w 38"/>
                <a:gd name="T21" fmla="*/ 30 h 46"/>
                <a:gd name="T22" fmla="*/ 6 w 38"/>
                <a:gd name="T23" fmla="*/ 46 h 46"/>
                <a:gd name="T24" fmla="*/ 0 w 38"/>
                <a:gd name="T2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46">
                  <a:moveTo>
                    <a:pt x="0" y="4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22"/>
                  </a:lnTo>
                  <a:lnTo>
                    <a:pt x="28" y="0"/>
                  </a:lnTo>
                  <a:lnTo>
                    <a:pt x="38" y="0"/>
                  </a:lnTo>
                  <a:lnTo>
                    <a:pt x="18" y="20"/>
                  </a:lnTo>
                  <a:lnTo>
                    <a:pt x="38" y="46"/>
                  </a:lnTo>
                  <a:lnTo>
                    <a:pt x="32" y="46"/>
                  </a:lnTo>
                  <a:lnTo>
                    <a:pt x="14" y="24"/>
                  </a:lnTo>
                  <a:lnTo>
                    <a:pt x="6" y="30"/>
                  </a:lnTo>
                  <a:lnTo>
                    <a:pt x="6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70" name="Freeform 1022"/>
            <p:cNvSpPr>
              <a:spLocks/>
            </p:cNvSpPr>
            <p:nvPr/>
          </p:nvSpPr>
          <p:spPr bwMode="auto">
            <a:xfrm>
              <a:off x="3291" y="935"/>
              <a:ext cx="1038" cy="1042"/>
            </a:xfrm>
            <a:custGeom>
              <a:avLst/>
              <a:gdLst>
                <a:gd name="T0" fmla="*/ 1034 w 1038"/>
                <a:gd name="T1" fmla="*/ 458 h 1042"/>
                <a:gd name="T2" fmla="*/ 1024 w 1038"/>
                <a:gd name="T3" fmla="*/ 404 h 1042"/>
                <a:gd name="T4" fmla="*/ 1010 w 1038"/>
                <a:gd name="T5" fmla="*/ 352 h 1042"/>
                <a:gd name="T6" fmla="*/ 990 w 1038"/>
                <a:gd name="T7" fmla="*/ 302 h 1042"/>
                <a:gd name="T8" fmla="*/ 964 w 1038"/>
                <a:gd name="T9" fmla="*/ 254 h 1042"/>
                <a:gd name="T10" fmla="*/ 934 w 1038"/>
                <a:gd name="T11" fmla="*/ 208 h 1042"/>
                <a:gd name="T12" fmla="*/ 900 w 1038"/>
                <a:gd name="T13" fmla="*/ 168 h 1042"/>
                <a:gd name="T14" fmla="*/ 860 w 1038"/>
                <a:gd name="T15" fmla="*/ 130 h 1042"/>
                <a:gd name="T16" fmla="*/ 818 w 1038"/>
                <a:gd name="T17" fmla="*/ 96 h 1042"/>
                <a:gd name="T18" fmla="*/ 772 w 1038"/>
                <a:gd name="T19" fmla="*/ 66 h 1042"/>
                <a:gd name="T20" fmla="*/ 724 w 1038"/>
                <a:gd name="T21" fmla="*/ 42 h 1042"/>
                <a:gd name="T22" fmla="*/ 672 w 1038"/>
                <a:gd name="T23" fmla="*/ 24 h 1042"/>
                <a:gd name="T24" fmla="*/ 620 w 1038"/>
                <a:gd name="T25" fmla="*/ 10 h 1042"/>
                <a:gd name="T26" fmla="*/ 566 w 1038"/>
                <a:gd name="T27" fmla="*/ 2 h 1042"/>
                <a:gd name="T28" fmla="*/ 468 w 1038"/>
                <a:gd name="T29" fmla="*/ 4 h 1042"/>
                <a:gd name="T30" fmla="*/ 414 w 1038"/>
                <a:gd name="T31" fmla="*/ 12 h 1042"/>
                <a:gd name="T32" fmla="*/ 362 w 1038"/>
                <a:gd name="T33" fmla="*/ 26 h 1042"/>
                <a:gd name="T34" fmla="*/ 310 w 1038"/>
                <a:gd name="T35" fmla="*/ 44 h 1042"/>
                <a:gd name="T36" fmla="*/ 262 w 1038"/>
                <a:gd name="T37" fmla="*/ 68 h 1042"/>
                <a:gd name="T38" fmla="*/ 216 w 1038"/>
                <a:gd name="T39" fmla="*/ 98 h 1042"/>
                <a:gd name="T40" fmla="*/ 174 w 1038"/>
                <a:gd name="T41" fmla="*/ 132 h 1042"/>
                <a:gd name="T42" fmla="*/ 136 w 1038"/>
                <a:gd name="T43" fmla="*/ 170 h 1042"/>
                <a:gd name="T44" fmla="*/ 102 w 1038"/>
                <a:gd name="T45" fmla="*/ 212 h 1042"/>
                <a:gd name="T46" fmla="*/ 72 w 1038"/>
                <a:gd name="T47" fmla="*/ 258 h 1042"/>
                <a:gd name="T48" fmla="*/ 46 w 1038"/>
                <a:gd name="T49" fmla="*/ 306 h 1042"/>
                <a:gd name="T50" fmla="*/ 28 w 1038"/>
                <a:gd name="T51" fmla="*/ 356 h 1042"/>
                <a:gd name="T52" fmla="*/ 12 w 1038"/>
                <a:gd name="T53" fmla="*/ 408 h 1042"/>
                <a:gd name="T54" fmla="*/ 4 w 1038"/>
                <a:gd name="T55" fmla="*/ 462 h 1042"/>
                <a:gd name="T56" fmla="*/ 2 w 1038"/>
                <a:gd name="T57" fmla="*/ 570 h 1042"/>
                <a:gd name="T58" fmla="*/ 10 w 1038"/>
                <a:gd name="T59" fmla="*/ 624 h 1042"/>
                <a:gd name="T60" fmla="*/ 24 w 1038"/>
                <a:gd name="T61" fmla="*/ 676 h 1042"/>
                <a:gd name="T62" fmla="*/ 44 w 1038"/>
                <a:gd name="T63" fmla="*/ 728 h 1042"/>
                <a:gd name="T64" fmla="*/ 68 w 1038"/>
                <a:gd name="T65" fmla="*/ 776 h 1042"/>
                <a:gd name="T66" fmla="*/ 96 w 1038"/>
                <a:gd name="T67" fmla="*/ 822 h 1042"/>
                <a:gd name="T68" fmla="*/ 130 w 1038"/>
                <a:gd name="T69" fmla="*/ 864 h 1042"/>
                <a:gd name="T70" fmla="*/ 168 w 1038"/>
                <a:gd name="T71" fmla="*/ 904 h 1042"/>
                <a:gd name="T72" fmla="*/ 210 w 1038"/>
                <a:gd name="T73" fmla="*/ 938 h 1042"/>
                <a:gd name="T74" fmla="*/ 254 w 1038"/>
                <a:gd name="T75" fmla="*/ 968 h 1042"/>
                <a:gd name="T76" fmla="*/ 302 w 1038"/>
                <a:gd name="T77" fmla="*/ 994 h 1042"/>
                <a:gd name="T78" fmla="*/ 352 w 1038"/>
                <a:gd name="T79" fmla="*/ 1014 h 1042"/>
                <a:gd name="T80" fmla="*/ 404 w 1038"/>
                <a:gd name="T81" fmla="*/ 1028 h 1042"/>
                <a:gd name="T82" fmla="*/ 458 w 1038"/>
                <a:gd name="T83" fmla="*/ 1038 h 1042"/>
                <a:gd name="T84" fmla="*/ 540 w 1038"/>
                <a:gd name="T85" fmla="*/ 1040 h 1042"/>
                <a:gd name="T86" fmla="*/ 612 w 1038"/>
                <a:gd name="T87" fmla="*/ 1032 h 1042"/>
                <a:gd name="T88" fmla="*/ 664 w 1038"/>
                <a:gd name="T89" fmla="*/ 1020 h 1042"/>
                <a:gd name="T90" fmla="*/ 714 w 1038"/>
                <a:gd name="T91" fmla="*/ 1002 h 1042"/>
                <a:gd name="T92" fmla="*/ 764 w 1038"/>
                <a:gd name="T93" fmla="*/ 980 h 1042"/>
                <a:gd name="T94" fmla="*/ 810 w 1038"/>
                <a:gd name="T95" fmla="*/ 952 h 1042"/>
                <a:gd name="T96" fmla="*/ 854 w 1038"/>
                <a:gd name="T97" fmla="*/ 918 h 1042"/>
                <a:gd name="T98" fmla="*/ 892 w 1038"/>
                <a:gd name="T99" fmla="*/ 882 h 1042"/>
                <a:gd name="T100" fmla="*/ 928 w 1038"/>
                <a:gd name="T101" fmla="*/ 840 h 1042"/>
                <a:gd name="T102" fmla="*/ 960 w 1038"/>
                <a:gd name="T103" fmla="*/ 796 h 1042"/>
                <a:gd name="T104" fmla="*/ 986 w 1038"/>
                <a:gd name="T105" fmla="*/ 748 h 1042"/>
                <a:gd name="T106" fmla="*/ 1006 w 1038"/>
                <a:gd name="T107" fmla="*/ 698 h 1042"/>
                <a:gd name="T108" fmla="*/ 1022 w 1038"/>
                <a:gd name="T109" fmla="*/ 646 h 1042"/>
                <a:gd name="T110" fmla="*/ 1032 w 1038"/>
                <a:gd name="T111" fmla="*/ 594 h 1042"/>
                <a:gd name="T112" fmla="*/ 1038 w 1038"/>
                <a:gd name="T113" fmla="*/ 520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38" h="1042">
                  <a:moveTo>
                    <a:pt x="1038" y="512"/>
                  </a:moveTo>
                  <a:lnTo>
                    <a:pt x="1038" y="494"/>
                  </a:lnTo>
                  <a:lnTo>
                    <a:pt x="1036" y="484"/>
                  </a:lnTo>
                  <a:lnTo>
                    <a:pt x="1036" y="476"/>
                  </a:lnTo>
                  <a:lnTo>
                    <a:pt x="1034" y="466"/>
                  </a:lnTo>
                  <a:lnTo>
                    <a:pt x="1034" y="458"/>
                  </a:lnTo>
                  <a:lnTo>
                    <a:pt x="1032" y="448"/>
                  </a:lnTo>
                  <a:lnTo>
                    <a:pt x="1032" y="440"/>
                  </a:lnTo>
                  <a:lnTo>
                    <a:pt x="1030" y="430"/>
                  </a:lnTo>
                  <a:lnTo>
                    <a:pt x="1028" y="422"/>
                  </a:lnTo>
                  <a:lnTo>
                    <a:pt x="1026" y="414"/>
                  </a:lnTo>
                  <a:lnTo>
                    <a:pt x="1024" y="404"/>
                  </a:lnTo>
                  <a:lnTo>
                    <a:pt x="1022" y="396"/>
                  </a:lnTo>
                  <a:lnTo>
                    <a:pt x="1020" y="386"/>
                  </a:lnTo>
                  <a:lnTo>
                    <a:pt x="1018" y="378"/>
                  </a:lnTo>
                  <a:lnTo>
                    <a:pt x="1016" y="370"/>
                  </a:lnTo>
                  <a:lnTo>
                    <a:pt x="1012" y="360"/>
                  </a:lnTo>
                  <a:lnTo>
                    <a:pt x="1010" y="352"/>
                  </a:lnTo>
                  <a:lnTo>
                    <a:pt x="1006" y="344"/>
                  </a:lnTo>
                  <a:lnTo>
                    <a:pt x="1004" y="336"/>
                  </a:lnTo>
                  <a:lnTo>
                    <a:pt x="1000" y="326"/>
                  </a:lnTo>
                  <a:lnTo>
                    <a:pt x="996" y="318"/>
                  </a:lnTo>
                  <a:lnTo>
                    <a:pt x="994" y="310"/>
                  </a:lnTo>
                  <a:lnTo>
                    <a:pt x="990" y="302"/>
                  </a:lnTo>
                  <a:lnTo>
                    <a:pt x="986" y="294"/>
                  </a:lnTo>
                  <a:lnTo>
                    <a:pt x="982" y="286"/>
                  </a:lnTo>
                  <a:lnTo>
                    <a:pt x="978" y="278"/>
                  </a:lnTo>
                  <a:lnTo>
                    <a:pt x="974" y="270"/>
                  </a:lnTo>
                  <a:lnTo>
                    <a:pt x="968" y="262"/>
                  </a:lnTo>
                  <a:lnTo>
                    <a:pt x="964" y="254"/>
                  </a:lnTo>
                  <a:lnTo>
                    <a:pt x="960" y="246"/>
                  </a:lnTo>
                  <a:lnTo>
                    <a:pt x="954" y="238"/>
                  </a:lnTo>
                  <a:lnTo>
                    <a:pt x="950" y="230"/>
                  </a:lnTo>
                  <a:lnTo>
                    <a:pt x="944" y="224"/>
                  </a:lnTo>
                  <a:lnTo>
                    <a:pt x="940" y="216"/>
                  </a:lnTo>
                  <a:lnTo>
                    <a:pt x="934" y="208"/>
                  </a:lnTo>
                  <a:lnTo>
                    <a:pt x="928" y="202"/>
                  </a:lnTo>
                  <a:lnTo>
                    <a:pt x="922" y="194"/>
                  </a:lnTo>
                  <a:lnTo>
                    <a:pt x="918" y="188"/>
                  </a:lnTo>
                  <a:lnTo>
                    <a:pt x="912" y="180"/>
                  </a:lnTo>
                  <a:lnTo>
                    <a:pt x="906" y="174"/>
                  </a:lnTo>
                  <a:lnTo>
                    <a:pt x="900" y="168"/>
                  </a:lnTo>
                  <a:lnTo>
                    <a:pt x="892" y="160"/>
                  </a:lnTo>
                  <a:lnTo>
                    <a:pt x="886" y="154"/>
                  </a:lnTo>
                  <a:lnTo>
                    <a:pt x="880" y="148"/>
                  </a:lnTo>
                  <a:lnTo>
                    <a:pt x="874" y="142"/>
                  </a:lnTo>
                  <a:lnTo>
                    <a:pt x="868" y="136"/>
                  </a:lnTo>
                  <a:lnTo>
                    <a:pt x="860" y="130"/>
                  </a:lnTo>
                  <a:lnTo>
                    <a:pt x="854" y="124"/>
                  </a:lnTo>
                  <a:lnTo>
                    <a:pt x="846" y="118"/>
                  </a:lnTo>
                  <a:lnTo>
                    <a:pt x="840" y="112"/>
                  </a:lnTo>
                  <a:lnTo>
                    <a:pt x="832" y="106"/>
                  </a:lnTo>
                  <a:lnTo>
                    <a:pt x="826" y="100"/>
                  </a:lnTo>
                  <a:lnTo>
                    <a:pt x="818" y="96"/>
                  </a:lnTo>
                  <a:lnTo>
                    <a:pt x="810" y="90"/>
                  </a:lnTo>
                  <a:lnTo>
                    <a:pt x="802" y="86"/>
                  </a:lnTo>
                  <a:lnTo>
                    <a:pt x="796" y="80"/>
                  </a:lnTo>
                  <a:lnTo>
                    <a:pt x="788" y="76"/>
                  </a:lnTo>
                  <a:lnTo>
                    <a:pt x="780" y="72"/>
                  </a:lnTo>
                  <a:lnTo>
                    <a:pt x="772" y="66"/>
                  </a:lnTo>
                  <a:lnTo>
                    <a:pt x="764" y="62"/>
                  </a:lnTo>
                  <a:lnTo>
                    <a:pt x="756" y="58"/>
                  </a:lnTo>
                  <a:lnTo>
                    <a:pt x="748" y="54"/>
                  </a:lnTo>
                  <a:lnTo>
                    <a:pt x="740" y="50"/>
                  </a:lnTo>
                  <a:lnTo>
                    <a:pt x="732" y="46"/>
                  </a:lnTo>
                  <a:lnTo>
                    <a:pt x="724" y="42"/>
                  </a:lnTo>
                  <a:lnTo>
                    <a:pt x="714" y="40"/>
                  </a:lnTo>
                  <a:lnTo>
                    <a:pt x="706" y="36"/>
                  </a:lnTo>
                  <a:lnTo>
                    <a:pt x="698" y="32"/>
                  </a:lnTo>
                  <a:lnTo>
                    <a:pt x="690" y="30"/>
                  </a:lnTo>
                  <a:lnTo>
                    <a:pt x="682" y="26"/>
                  </a:lnTo>
                  <a:lnTo>
                    <a:pt x="672" y="24"/>
                  </a:lnTo>
                  <a:lnTo>
                    <a:pt x="664" y="22"/>
                  </a:lnTo>
                  <a:lnTo>
                    <a:pt x="656" y="20"/>
                  </a:lnTo>
                  <a:lnTo>
                    <a:pt x="646" y="16"/>
                  </a:lnTo>
                  <a:lnTo>
                    <a:pt x="638" y="14"/>
                  </a:lnTo>
                  <a:lnTo>
                    <a:pt x="628" y="12"/>
                  </a:lnTo>
                  <a:lnTo>
                    <a:pt x="620" y="10"/>
                  </a:lnTo>
                  <a:lnTo>
                    <a:pt x="612" y="10"/>
                  </a:lnTo>
                  <a:lnTo>
                    <a:pt x="602" y="8"/>
                  </a:lnTo>
                  <a:lnTo>
                    <a:pt x="594" y="6"/>
                  </a:lnTo>
                  <a:lnTo>
                    <a:pt x="584" y="4"/>
                  </a:lnTo>
                  <a:lnTo>
                    <a:pt x="576" y="4"/>
                  </a:lnTo>
                  <a:lnTo>
                    <a:pt x="566" y="2"/>
                  </a:lnTo>
                  <a:lnTo>
                    <a:pt x="540" y="2"/>
                  </a:lnTo>
                  <a:lnTo>
                    <a:pt x="530" y="0"/>
                  </a:lnTo>
                  <a:lnTo>
                    <a:pt x="512" y="0"/>
                  </a:lnTo>
                  <a:lnTo>
                    <a:pt x="504" y="2"/>
                  </a:lnTo>
                  <a:lnTo>
                    <a:pt x="476" y="2"/>
                  </a:lnTo>
                  <a:lnTo>
                    <a:pt x="468" y="4"/>
                  </a:lnTo>
                  <a:lnTo>
                    <a:pt x="458" y="4"/>
                  </a:lnTo>
                  <a:lnTo>
                    <a:pt x="450" y="6"/>
                  </a:lnTo>
                  <a:lnTo>
                    <a:pt x="440" y="6"/>
                  </a:lnTo>
                  <a:lnTo>
                    <a:pt x="432" y="8"/>
                  </a:lnTo>
                  <a:lnTo>
                    <a:pt x="422" y="10"/>
                  </a:lnTo>
                  <a:lnTo>
                    <a:pt x="414" y="12"/>
                  </a:lnTo>
                  <a:lnTo>
                    <a:pt x="404" y="14"/>
                  </a:lnTo>
                  <a:lnTo>
                    <a:pt x="396" y="16"/>
                  </a:lnTo>
                  <a:lnTo>
                    <a:pt x="388" y="18"/>
                  </a:lnTo>
                  <a:lnTo>
                    <a:pt x="378" y="20"/>
                  </a:lnTo>
                  <a:lnTo>
                    <a:pt x="370" y="22"/>
                  </a:lnTo>
                  <a:lnTo>
                    <a:pt x="362" y="26"/>
                  </a:lnTo>
                  <a:lnTo>
                    <a:pt x="352" y="28"/>
                  </a:lnTo>
                  <a:lnTo>
                    <a:pt x="344" y="32"/>
                  </a:lnTo>
                  <a:lnTo>
                    <a:pt x="336" y="34"/>
                  </a:lnTo>
                  <a:lnTo>
                    <a:pt x="328" y="38"/>
                  </a:lnTo>
                  <a:lnTo>
                    <a:pt x="320" y="42"/>
                  </a:lnTo>
                  <a:lnTo>
                    <a:pt x="310" y="44"/>
                  </a:lnTo>
                  <a:lnTo>
                    <a:pt x="302" y="48"/>
                  </a:lnTo>
                  <a:lnTo>
                    <a:pt x="294" y="52"/>
                  </a:lnTo>
                  <a:lnTo>
                    <a:pt x="286" y="56"/>
                  </a:lnTo>
                  <a:lnTo>
                    <a:pt x="278" y="60"/>
                  </a:lnTo>
                  <a:lnTo>
                    <a:pt x="270" y="64"/>
                  </a:lnTo>
                  <a:lnTo>
                    <a:pt x="262" y="68"/>
                  </a:lnTo>
                  <a:lnTo>
                    <a:pt x="254" y="74"/>
                  </a:lnTo>
                  <a:lnTo>
                    <a:pt x="246" y="78"/>
                  </a:lnTo>
                  <a:lnTo>
                    <a:pt x="240" y="84"/>
                  </a:lnTo>
                  <a:lnTo>
                    <a:pt x="232" y="88"/>
                  </a:lnTo>
                  <a:lnTo>
                    <a:pt x="224" y="94"/>
                  </a:lnTo>
                  <a:lnTo>
                    <a:pt x="216" y="98"/>
                  </a:lnTo>
                  <a:lnTo>
                    <a:pt x="210" y="104"/>
                  </a:lnTo>
                  <a:lnTo>
                    <a:pt x="202" y="110"/>
                  </a:lnTo>
                  <a:lnTo>
                    <a:pt x="196" y="114"/>
                  </a:lnTo>
                  <a:lnTo>
                    <a:pt x="188" y="120"/>
                  </a:lnTo>
                  <a:lnTo>
                    <a:pt x="182" y="126"/>
                  </a:lnTo>
                  <a:lnTo>
                    <a:pt x="174" y="132"/>
                  </a:lnTo>
                  <a:lnTo>
                    <a:pt x="168" y="138"/>
                  </a:lnTo>
                  <a:lnTo>
                    <a:pt x="162" y="144"/>
                  </a:lnTo>
                  <a:lnTo>
                    <a:pt x="154" y="150"/>
                  </a:lnTo>
                  <a:lnTo>
                    <a:pt x="148" y="158"/>
                  </a:lnTo>
                  <a:lnTo>
                    <a:pt x="142" y="164"/>
                  </a:lnTo>
                  <a:lnTo>
                    <a:pt x="136" y="170"/>
                  </a:lnTo>
                  <a:lnTo>
                    <a:pt x="130" y="178"/>
                  </a:lnTo>
                  <a:lnTo>
                    <a:pt x="124" y="184"/>
                  </a:lnTo>
                  <a:lnTo>
                    <a:pt x="118" y="190"/>
                  </a:lnTo>
                  <a:lnTo>
                    <a:pt x="112" y="198"/>
                  </a:lnTo>
                  <a:lnTo>
                    <a:pt x="108" y="206"/>
                  </a:lnTo>
                  <a:lnTo>
                    <a:pt x="102" y="212"/>
                  </a:lnTo>
                  <a:lnTo>
                    <a:pt x="96" y="220"/>
                  </a:lnTo>
                  <a:lnTo>
                    <a:pt x="92" y="228"/>
                  </a:lnTo>
                  <a:lnTo>
                    <a:pt x="86" y="234"/>
                  </a:lnTo>
                  <a:lnTo>
                    <a:pt x="82" y="242"/>
                  </a:lnTo>
                  <a:lnTo>
                    <a:pt x="76" y="250"/>
                  </a:lnTo>
                  <a:lnTo>
                    <a:pt x="72" y="258"/>
                  </a:lnTo>
                  <a:lnTo>
                    <a:pt x="68" y="266"/>
                  </a:lnTo>
                  <a:lnTo>
                    <a:pt x="64" y="274"/>
                  </a:lnTo>
                  <a:lnTo>
                    <a:pt x="58" y="282"/>
                  </a:lnTo>
                  <a:lnTo>
                    <a:pt x="54" y="290"/>
                  </a:lnTo>
                  <a:lnTo>
                    <a:pt x="50" y="298"/>
                  </a:lnTo>
                  <a:lnTo>
                    <a:pt x="46" y="306"/>
                  </a:lnTo>
                  <a:lnTo>
                    <a:pt x="44" y="314"/>
                  </a:lnTo>
                  <a:lnTo>
                    <a:pt x="40" y="322"/>
                  </a:lnTo>
                  <a:lnTo>
                    <a:pt x="36" y="330"/>
                  </a:lnTo>
                  <a:lnTo>
                    <a:pt x="34" y="340"/>
                  </a:lnTo>
                  <a:lnTo>
                    <a:pt x="30" y="348"/>
                  </a:lnTo>
                  <a:lnTo>
                    <a:pt x="28" y="356"/>
                  </a:lnTo>
                  <a:lnTo>
                    <a:pt x="24" y="364"/>
                  </a:lnTo>
                  <a:lnTo>
                    <a:pt x="22" y="374"/>
                  </a:lnTo>
                  <a:lnTo>
                    <a:pt x="20" y="382"/>
                  </a:lnTo>
                  <a:lnTo>
                    <a:pt x="16" y="392"/>
                  </a:lnTo>
                  <a:lnTo>
                    <a:pt x="14" y="400"/>
                  </a:lnTo>
                  <a:lnTo>
                    <a:pt x="12" y="408"/>
                  </a:lnTo>
                  <a:lnTo>
                    <a:pt x="10" y="418"/>
                  </a:lnTo>
                  <a:lnTo>
                    <a:pt x="10" y="426"/>
                  </a:lnTo>
                  <a:lnTo>
                    <a:pt x="8" y="436"/>
                  </a:lnTo>
                  <a:lnTo>
                    <a:pt x="6" y="444"/>
                  </a:lnTo>
                  <a:lnTo>
                    <a:pt x="4" y="454"/>
                  </a:lnTo>
                  <a:lnTo>
                    <a:pt x="4" y="462"/>
                  </a:lnTo>
                  <a:lnTo>
                    <a:pt x="2" y="472"/>
                  </a:lnTo>
                  <a:lnTo>
                    <a:pt x="2" y="490"/>
                  </a:lnTo>
                  <a:lnTo>
                    <a:pt x="0" y="498"/>
                  </a:lnTo>
                  <a:lnTo>
                    <a:pt x="0" y="544"/>
                  </a:lnTo>
                  <a:lnTo>
                    <a:pt x="2" y="552"/>
                  </a:lnTo>
                  <a:lnTo>
                    <a:pt x="2" y="570"/>
                  </a:lnTo>
                  <a:lnTo>
                    <a:pt x="4" y="580"/>
                  </a:lnTo>
                  <a:lnTo>
                    <a:pt x="4" y="588"/>
                  </a:lnTo>
                  <a:lnTo>
                    <a:pt x="6" y="598"/>
                  </a:lnTo>
                  <a:lnTo>
                    <a:pt x="8" y="606"/>
                  </a:lnTo>
                  <a:lnTo>
                    <a:pt x="10" y="616"/>
                  </a:lnTo>
                  <a:lnTo>
                    <a:pt x="10" y="624"/>
                  </a:lnTo>
                  <a:lnTo>
                    <a:pt x="12" y="634"/>
                  </a:lnTo>
                  <a:lnTo>
                    <a:pt x="14" y="642"/>
                  </a:lnTo>
                  <a:lnTo>
                    <a:pt x="16" y="650"/>
                  </a:lnTo>
                  <a:lnTo>
                    <a:pt x="20" y="660"/>
                  </a:lnTo>
                  <a:lnTo>
                    <a:pt x="22" y="668"/>
                  </a:lnTo>
                  <a:lnTo>
                    <a:pt x="24" y="676"/>
                  </a:lnTo>
                  <a:lnTo>
                    <a:pt x="28" y="686"/>
                  </a:lnTo>
                  <a:lnTo>
                    <a:pt x="30" y="694"/>
                  </a:lnTo>
                  <a:lnTo>
                    <a:pt x="34" y="702"/>
                  </a:lnTo>
                  <a:lnTo>
                    <a:pt x="36" y="712"/>
                  </a:lnTo>
                  <a:lnTo>
                    <a:pt x="40" y="720"/>
                  </a:lnTo>
                  <a:lnTo>
                    <a:pt x="44" y="728"/>
                  </a:lnTo>
                  <a:lnTo>
                    <a:pt x="46" y="736"/>
                  </a:lnTo>
                  <a:lnTo>
                    <a:pt x="50" y="744"/>
                  </a:lnTo>
                  <a:lnTo>
                    <a:pt x="54" y="752"/>
                  </a:lnTo>
                  <a:lnTo>
                    <a:pt x="58" y="760"/>
                  </a:lnTo>
                  <a:lnTo>
                    <a:pt x="64" y="768"/>
                  </a:lnTo>
                  <a:lnTo>
                    <a:pt x="68" y="776"/>
                  </a:lnTo>
                  <a:lnTo>
                    <a:pt x="72" y="784"/>
                  </a:lnTo>
                  <a:lnTo>
                    <a:pt x="76" y="792"/>
                  </a:lnTo>
                  <a:lnTo>
                    <a:pt x="82" y="800"/>
                  </a:lnTo>
                  <a:lnTo>
                    <a:pt x="86" y="808"/>
                  </a:lnTo>
                  <a:lnTo>
                    <a:pt x="92" y="814"/>
                  </a:lnTo>
                  <a:lnTo>
                    <a:pt x="96" y="822"/>
                  </a:lnTo>
                  <a:lnTo>
                    <a:pt x="102" y="830"/>
                  </a:lnTo>
                  <a:lnTo>
                    <a:pt x="108" y="836"/>
                  </a:lnTo>
                  <a:lnTo>
                    <a:pt x="112" y="844"/>
                  </a:lnTo>
                  <a:lnTo>
                    <a:pt x="118" y="852"/>
                  </a:lnTo>
                  <a:lnTo>
                    <a:pt x="124" y="858"/>
                  </a:lnTo>
                  <a:lnTo>
                    <a:pt x="130" y="864"/>
                  </a:lnTo>
                  <a:lnTo>
                    <a:pt x="136" y="872"/>
                  </a:lnTo>
                  <a:lnTo>
                    <a:pt x="142" y="878"/>
                  </a:lnTo>
                  <a:lnTo>
                    <a:pt x="148" y="884"/>
                  </a:lnTo>
                  <a:lnTo>
                    <a:pt x="154" y="892"/>
                  </a:lnTo>
                  <a:lnTo>
                    <a:pt x="162" y="898"/>
                  </a:lnTo>
                  <a:lnTo>
                    <a:pt x="168" y="904"/>
                  </a:lnTo>
                  <a:lnTo>
                    <a:pt x="174" y="910"/>
                  </a:lnTo>
                  <a:lnTo>
                    <a:pt x="182" y="916"/>
                  </a:lnTo>
                  <a:lnTo>
                    <a:pt x="188" y="922"/>
                  </a:lnTo>
                  <a:lnTo>
                    <a:pt x="196" y="928"/>
                  </a:lnTo>
                  <a:lnTo>
                    <a:pt x="202" y="932"/>
                  </a:lnTo>
                  <a:lnTo>
                    <a:pt x="210" y="938"/>
                  </a:lnTo>
                  <a:lnTo>
                    <a:pt x="216" y="944"/>
                  </a:lnTo>
                  <a:lnTo>
                    <a:pt x="224" y="948"/>
                  </a:lnTo>
                  <a:lnTo>
                    <a:pt x="232" y="954"/>
                  </a:lnTo>
                  <a:lnTo>
                    <a:pt x="240" y="958"/>
                  </a:lnTo>
                  <a:lnTo>
                    <a:pt x="246" y="964"/>
                  </a:lnTo>
                  <a:lnTo>
                    <a:pt x="254" y="968"/>
                  </a:lnTo>
                  <a:lnTo>
                    <a:pt x="262" y="972"/>
                  </a:lnTo>
                  <a:lnTo>
                    <a:pt x="270" y="978"/>
                  </a:lnTo>
                  <a:lnTo>
                    <a:pt x="278" y="982"/>
                  </a:lnTo>
                  <a:lnTo>
                    <a:pt x="286" y="986"/>
                  </a:lnTo>
                  <a:lnTo>
                    <a:pt x="294" y="990"/>
                  </a:lnTo>
                  <a:lnTo>
                    <a:pt x="302" y="994"/>
                  </a:lnTo>
                  <a:lnTo>
                    <a:pt x="310" y="998"/>
                  </a:lnTo>
                  <a:lnTo>
                    <a:pt x="320" y="1000"/>
                  </a:lnTo>
                  <a:lnTo>
                    <a:pt x="328" y="1004"/>
                  </a:lnTo>
                  <a:lnTo>
                    <a:pt x="336" y="1008"/>
                  </a:lnTo>
                  <a:lnTo>
                    <a:pt x="344" y="1010"/>
                  </a:lnTo>
                  <a:lnTo>
                    <a:pt x="352" y="1014"/>
                  </a:lnTo>
                  <a:lnTo>
                    <a:pt x="362" y="1016"/>
                  </a:lnTo>
                  <a:lnTo>
                    <a:pt x="370" y="1020"/>
                  </a:lnTo>
                  <a:lnTo>
                    <a:pt x="378" y="1022"/>
                  </a:lnTo>
                  <a:lnTo>
                    <a:pt x="388" y="1024"/>
                  </a:lnTo>
                  <a:lnTo>
                    <a:pt x="396" y="1026"/>
                  </a:lnTo>
                  <a:lnTo>
                    <a:pt x="404" y="1028"/>
                  </a:lnTo>
                  <a:lnTo>
                    <a:pt x="414" y="1030"/>
                  </a:lnTo>
                  <a:lnTo>
                    <a:pt x="422" y="1032"/>
                  </a:lnTo>
                  <a:lnTo>
                    <a:pt x="432" y="1034"/>
                  </a:lnTo>
                  <a:lnTo>
                    <a:pt x="440" y="1036"/>
                  </a:lnTo>
                  <a:lnTo>
                    <a:pt x="450" y="1036"/>
                  </a:lnTo>
                  <a:lnTo>
                    <a:pt x="458" y="1038"/>
                  </a:lnTo>
                  <a:lnTo>
                    <a:pt x="468" y="1038"/>
                  </a:lnTo>
                  <a:lnTo>
                    <a:pt x="476" y="1040"/>
                  </a:lnTo>
                  <a:lnTo>
                    <a:pt x="504" y="1040"/>
                  </a:lnTo>
                  <a:lnTo>
                    <a:pt x="512" y="1042"/>
                  </a:lnTo>
                  <a:lnTo>
                    <a:pt x="530" y="1042"/>
                  </a:lnTo>
                  <a:lnTo>
                    <a:pt x="540" y="1040"/>
                  </a:lnTo>
                  <a:lnTo>
                    <a:pt x="566" y="1040"/>
                  </a:lnTo>
                  <a:lnTo>
                    <a:pt x="576" y="1038"/>
                  </a:lnTo>
                  <a:lnTo>
                    <a:pt x="584" y="1038"/>
                  </a:lnTo>
                  <a:lnTo>
                    <a:pt x="594" y="1036"/>
                  </a:lnTo>
                  <a:lnTo>
                    <a:pt x="602" y="1034"/>
                  </a:lnTo>
                  <a:lnTo>
                    <a:pt x="612" y="1032"/>
                  </a:lnTo>
                  <a:lnTo>
                    <a:pt x="620" y="1032"/>
                  </a:lnTo>
                  <a:lnTo>
                    <a:pt x="628" y="1030"/>
                  </a:lnTo>
                  <a:lnTo>
                    <a:pt x="638" y="1028"/>
                  </a:lnTo>
                  <a:lnTo>
                    <a:pt x="646" y="1026"/>
                  </a:lnTo>
                  <a:lnTo>
                    <a:pt x="656" y="1022"/>
                  </a:lnTo>
                  <a:lnTo>
                    <a:pt x="664" y="1020"/>
                  </a:lnTo>
                  <a:lnTo>
                    <a:pt x="672" y="1018"/>
                  </a:lnTo>
                  <a:lnTo>
                    <a:pt x="682" y="1016"/>
                  </a:lnTo>
                  <a:lnTo>
                    <a:pt x="690" y="1012"/>
                  </a:lnTo>
                  <a:lnTo>
                    <a:pt x="698" y="1010"/>
                  </a:lnTo>
                  <a:lnTo>
                    <a:pt x="706" y="1006"/>
                  </a:lnTo>
                  <a:lnTo>
                    <a:pt x="714" y="1002"/>
                  </a:lnTo>
                  <a:lnTo>
                    <a:pt x="724" y="1000"/>
                  </a:lnTo>
                  <a:lnTo>
                    <a:pt x="732" y="996"/>
                  </a:lnTo>
                  <a:lnTo>
                    <a:pt x="740" y="992"/>
                  </a:lnTo>
                  <a:lnTo>
                    <a:pt x="748" y="988"/>
                  </a:lnTo>
                  <a:lnTo>
                    <a:pt x="756" y="984"/>
                  </a:lnTo>
                  <a:lnTo>
                    <a:pt x="764" y="980"/>
                  </a:lnTo>
                  <a:lnTo>
                    <a:pt x="772" y="976"/>
                  </a:lnTo>
                  <a:lnTo>
                    <a:pt x="780" y="970"/>
                  </a:lnTo>
                  <a:lnTo>
                    <a:pt x="788" y="966"/>
                  </a:lnTo>
                  <a:lnTo>
                    <a:pt x="796" y="962"/>
                  </a:lnTo>
                  <a:lnTo>
                    <a:pt x="802" y="956"/>
                  </a:lnTo>
                  <a:lnTo>
                    <a:pt x="810" y="952"/>
                  </a:lnTo>
                  <a:lnTo>
                    <a:pt x="818" y="946"/>
                  </a:lnTo>
                  <a:lnTo>
                    <a:pt x="826" y="942"/>
                  </a:lnTo>
                  <a:lnTo>
                    <a:pt x="832" y="936"/>
                  </a:lnTo>
                  <a:lnTo>
                    <a:pt x="840" y="930"/>
                  </a:lnTo>
                  <a:lnTo>
                    <a:pt x="846" y="924"/>
                  </a:lnTo>
                  <a:lnTo>
                    <a:pt x="854" y="918"/>
                  </a:lnTo>
                  <a:lnTo>
                    <a:pt x="860" y="912"/>
                  </a:lnTo>
                  <a:lnTo>
                    <a:pt x="868" y="906"/>
                  </a:lnTo>
                  <a:lnTo>
                    <a:pt x="874" y="900"/>
                  </a:lnTo>
                  <a:lnTo>
                    <a:pt x="880" y="894"/>
                  </a:lnTo>
                  <a:lnTo>
                    <a:pt x="886" y="888"/>
                  </a:lnTo>
                  <a:lnTo>
                    <a:pt x="892" y="882"/>
                  </a:lnTo>
                  <a:lnTo>
                    <a:pt x="900" y="874"/>
                  </a:lnTo>
                  <a:lnTo>
                    <a:pt x="906" y="868"/>
                  </a:lnTo>
                  <a:lnTo>
                    <a:pt x="912" y="862"/>
                  </a:lnTo>
                  <a:lnTo>
                    <a:pt x="918" y="854"/>
                  </a:lnTo>
                  <a:lnTo>
                    <a:pt x="922" y="848"/>
                  </a:lnTo>
                  <a:lnTo>
                    <a:pt x="928" y="840"/>
                  </a:lnTo>
                  <a:lnTo>
                    <a:pt x="934" y="834"/>
                  </a:lnTo>
                  <a:lnTo>
                    <a:pt x="940" y="826"/>
                  </a:lnTo>
                  <a:lnTo>
                    <a:pt x="944" y="818"/>
                  </a:lnTo>
                  <a:lnTo>
                    <a:pt x="950" y="812"/>
                  </a:lnTo>
                  <a:lnTo>
                    <a:pt x="954" y="804"/>
                  </a:lnTo>
                  <a:lnTo>
                    <a:pt x="960" y="796"/>
                  </a:lnTo>
                  <a:lnTo>
                    <a:pt x="964" y="788"/>
                  </a:lnTo>
                  <a:lnTo>
                    <a:pt x="968" y="780"/>
                  </a:lnTo>
                  <a:lnTo>
                    <a:pt x="974" y="772"/>
                  </a:lnTo>
                  <a:lnTo>
                    <a:pt x="978" y="764"/>
                  </a:lnTo>
                  <a:lnTo>
                    <a:pt x="982" y="756"/>
                  </a:lnTo>
                  <a:lnTo>
                    <a:pt x="986" y="748"/>
                  </a:lnTo>
                  <a:lnTo>
                    <a:pt x="990" y="740"/>
                  </a:lnTo>
                  <a:lnTo>
                    <a:pt x="994" y="732"/>
                  </a:lnTo>
                  <a:lnTo>
                    <a:pt x="996" y="724"/>
                  </a:lnTo>
                  <a:lnTo>
                    <a:pt x="1000" y="716"/>
                  </a:lnTo>
                  <a:lnTo>
                    <a:pt x="1004" y="706"/>
                  </a:lnTo>
                  <a:lnTo>
                    <a:pt x="1006" y="698"/>
                  </a:lnTo>
                  <a:lnTo>
                    <a:pt x="1010" y="690"/>
                  </a:lnTo>
                  <a:lnTo>
                    <a:pt x="1012" y="682"/>
                  </a:lnTo>
                  <a:lnTo>
                    <a:pt x="1016" y="672"/>
                  </a:lnTo>
                  <a:lnTo>
                    <a:pt x="1018" y="664"/>
                  </a:lnTo>
                  <a:lnTo>
                    <a:pt x="1020" y="656"/>
                  </a:lnTo>
                  <a:lnTo>
                    <a:pt x="1022" y="646"/>
                  </a:lnTo>
                  <a:lnTo>
                    <a:pt x="1024" y="638"/>
                  </a:lnTo>
                  <a:lnTo>
                    <a:pt x="1026" y="628"/>
                  </a:lnTo>
                  <a:lnTo>
                    <a:pt x="1028" y="620"/>
                  </a:lnTo>
                  <a:lnTo>
                    <a:pt x="1030" y="612"/>
                  </a:lnTo>
                  <a:lnTo>
                    <a:pt x="1032" y="602"/>
                  </a:lnTo>
                  <a:lnTo>
                    <a:pt x="1032" y="594"/>
                  </a:lnTo>
                  <a:lnTo>
                    <a:pt x="1034" y="584"/>
                  </a:lnTo>
                  <a:lnTo>
                    <a:pt x="1034" y="576"/>
                  </a:lnTo>
                  <a:lnTo>
                    <a:pt x="1036" y="566"/>
                  </a:lnTo>
                  <a:lnTo>
                    <a:pt x="1036" y="558"/>
                  </a:lnTo>
                  <a:lnTo>
                    <a:pt x="1038" y="548"/>
                  </a:lnTo>
                  <a:lnTo>
                    <a:pt x="1038" y="520"/>
                  </a:lnTo>
                  <a:lnTo>
                    <a:pt x="1038" y="512"/>
                  </a:lnTo>
                  <a:close/>
                </a:path>
              </a:pathLst>
            </a:custGeom>
            <a:solidFill>
              <a:srgbClr val="00FFFF"/>
            </a:solidFill>
            <a:ln w="0">
              <a:solidFill>
                <a:srgbClr val="00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71" name="Freeform 1023"/>
            <p:cNvSpPr>
              <a:spLocks/>
            </p:cNvSpPr>
            <p:nvPr/>
          </p:nvSpPr>
          <p:spPr bwMode="auto">
            <a:xfrm>
              <a:off x="3527" y="1173"/>
              <a:ext cx="566" cy="566"/>
            </a:xfrm>
            <a:custGeom>
              <a:avLst/>
              <a:gdLst>
                <a:gd name="T0" fmla="*/ 562 w 566"/>
                <a:gd name="T1" fmla="*/ 238 h 566"/>
                <a:gd name="T2" fmla="*/ 558 w 566"/>
                <a:gd name="T3" fmla="*/ 214 h 566"/>
                <a:gd name="T4" fmla="*/ 550 w 566"/>
                <a:gd name="T5" fmla="*/ 190 h 566"/>
                <a:gd name="T6" fmla="*/ 542 w 566"/>
                <a:gd name="T7" fmla="*/ 168 h 566"/>
                <a:gd name="T8" fmla="*/ 530 w 566"/>
                <a:gd name="T9" fmla="*/ 146 h 566"/>
                <a:gd name="T10" fmla="*/ 518 w 566"/>
                <a:gd name="T11" fmla="*/ 124 h 566"/>
                <a:gd name="T12" fmla="*/ 504 w 566"/>
                <a:gd name="T13" fmla="*/ 104 h 566"/>
                <a:gd name="T14" fmla="*/ 488 w 566"/>
                <a:gd name="T15" fmla="*/ 86 h 566"/>
                <a:gd name="T16" fmla="*/ 470 w 566"/>
                <a:gd name="T17" fmla="*/ 70 h 566"/>
                <a:gd name="T18" fmla="*/ 450 w 566"/>
                <a:gd name="T19" fmla="*/ 54 h 566"/>
                <a:gd name="T20" fmla="*/ 430 w 566"/>
                <a:gd name="T21" fmla="*/ 40 h 566"/>
                <a:gd name="T22" fmla="*/ 408 w 566"/>
                <a:gd name="T23" fmla="*/ 28 h 566"/>
                <a:gd name="T24" fmla="*/ 386 w 566"/>
                <a:gd name="T25" fmla="*/ 18 h 566"/>
                <a:gd name="T26" fmla="*/ 362 w 566"/>
                <a:gd name="T27" fmla="*/ 10 h 566"/>
                <a:gd name="T28" fmla="*/ 338 w 566"/>
                <a:gd name="T29" fmla="*/ 4 h 566"/>
                <a:gd name="T30" fmla="*/ 254 w 566"/>
                <a:gd name="T31" fmla="*/ 0 h 566"/>
                <a:gd name="T32" fmla="*/ 226 w 566"/>
                <a:gd name="T33" fmla="*/ 6 h 566"/>
                <a:gd name="T34" fmla="*/ 202 w 566"/>
                <a:gd name="T35" fmla="*/ 12 h 566"/>
                <a:gd name="T36" fmla="*/ 178 w 566"/>
                <a:gd name="T37" fmla="*/ 20 h 566"/>
                <a:gd name="T38" fmla="*/ 156 w 566"/>
                <a:gd name="T39" fmla="*/ 30 h 566"/>
                <a:gd name="T40" fmla="*/ 134 w 566"/>
                <a:gd name="T41" fmla="*/ 42 h 566"/>
                <a:gd name="T42" fmla="*/ 114 w 566"/>
                <a:gd name="T43" fmla="*/ 56 h 566"/>
                <a:gd name="T44" fmla="*/ 96 w 566"/>
                <a:gd name="T45" fmla="*/ 70 h 566"/>
                <a:gd name="T46" fmla="*/ 78 w 566"/>
                <a:gd name="T47" fmla="*/ 88 h 566"/>
                <a:gd name="T48" fmla="*/ 62 w 566"/>
                <a:gd name="T49" fmla="*/ 106 h 566"/>
                <a:gd name="T50" fmla="*/ 46 w 566"/>
                <a:gd name="T51" fmla="*/ 126 h 566"/>
                <a:gd name="T52" fmla="*/ 34 w 566"/>
                <a:gd name="T53" fmla="*/ 148 h 566"/>
                <a:gd name="T54" fmla="*/ 24 w 566"/>
                <a:gd name="T55" fmla="*/ 170 h 566"/>
                <a:gd name="T56" fmla="*/ 14 w 566"/>
                <a:gd name="T57" fmla="*/ 194 h 566"/>
                <a:gd name="T58" fmla="*/ 8 w 566"/>
                <a:gd name="T59" fmla="*/ 216 h 566"/>
                <a:gd name="T60" fmla="*/ 2 w 566"/>
                <a:gd name="T61" fmla="*/ 246 h 566"/>
                <a:gd name="T62" fmla="*/ 2 w 566"/>
                <a:gd name="T63" fmla="*/ 320 h 566"/>
                <a:gd name="T64" fmla="*/ 8 w 566"/>
                <a:gd name="T65" fmla="*/ 350 h 566"/>
                <a:gd name="T66" fmla="*/ 14 w 566"/>
                <a:gd name="T67" fmla="*/ 372 h 566"/>
                <a:gd name="T68" fmla="*/ 24 w 566"/>
                <a:gd name="T69" fmla="*/ 396 h 566"/>
                <a:gd name="T70" fmla="*/ 34 w 566"/>
                <a:gd name="T71" fmla="*/ 418 h 566"/>
                <a:gd name="T72" fmla="*/ 46 w 566"/>
                <a:gd name="T73" fmla="*/ 440 h 566"/>
                <a:gd name="T74" fmla="*/ 62 w 566"/>
                <a:gd name="T75" fmla="*/ 460 h 566"/>
                <a:gd name="T76" fmla="*/ 78 w 566"/>
                <a:gd name="T77" fmla="*/ 478 h 566"/>
                <a:gd name="T78" fmla="*/ 96 w 566"/>
                <a:gd name="T79" fmla="*/ 496 h 566"/>
                <a:gd name="T80" fmla="*/ 114 w 566"/>
                <a:gd name="T81" fmla="*/ 510 h 566"/>
                <a:gd name="T82" fmla="*/ 134 w 566"/>
                <a:gd name="T83" fmla="*/ 524 h 566"/>
                <a:gd name="T84" fmla="*/ 156 w 566"/>
                <a:gd name="T85" fmla="*/ 536 h 566"/>
                <a:gd name="T86" fmla="*/ 178 w 566"/>
                <a:gd name="T87" fmla="*/ 546 h 566"/>
                <a:gd name="T88" fmla="*/ 202 w 566"/>
                <a:gd name="T89" fmla="*/ 554 h 566"/>
                <a:gd name="T90" fmla="*/ 226 w 566"/>
                <a:gd name="T91" fmla="*/ 560 h 566"/>
                <a:gd name="T92" fmla="*/ 254 w 566"/>
                <a:gd name="T93" fmla="*/ 566 h 566"/>
                <a:gd name="T94" fmla="*/ 338 w 566"/>
                <a:gd name="T95" fmla="*/ 562 h 566"/>
                <a:gd name="T96" fmla="*/ 362 w 566"/>
                <a:gd name="T97" fmla="*/ 556 h 566"/>
                <a:gd name="T98" fmla="*/ 386 w 566"/>
                <a:gd name="T99" fmla="*/ 548 h 566"/>
                <a:gd name="T100" fmla="*/ 408 w 566"/>
                <a:gd name="T101" fmla="*/ 538 h 566"/>
                <a:gd name="T102" fmla="*/ 430 w 566"/>
                <a:gd name="T103" fmla="*/ 526 h 566"/>
                <a:gd name="T104" fmla="*/ 450 w 566"/>
                <a:gd name="T105" fmla="*/ 512 h 566"/>
                <a:gd name="T106" fmla="*/ 470 w 566"/>
                <a:gd name="T107" fmla="*/ 496 h 566"/>
                <a:gd name="T108" fmla="*/ 488 w 566"/>
                <a:gd name="T109" fmla="*/ 480 h 566"/>
                <a:gd name="T110" fmla="*/ 504 w 566"/>
                <a:gd name="T111" fmla="*/ 462 h 566"/>
                <a:gd name="T112" fmla="*/ 518 w 566"/>
                <a:gd name="T113" fmla="*/ 442 h 566"/>
                <a:gd name="T114" fmla="*/ 530 w 566"/>
                <a:gd name="T115" fmla="*/ 420 h 566"/>
                <a:gd name="T116" fmla="*/ 542 w 566"/>
                <a:gd name="T117" fmla="*/ 398 h 566"/>
                <a:gd name="T118" fmla="*/ 550 w 566"/>
                <a:gd name="T119" fmla="*/ 376 h 566"/>
                <a:gd name="T120" fmla="*/ 558 w 566"/>
                <a:gd name="T121" fmla="*/ 352 h 566"/>
                <a:gd name="T122" fmla="*/ 562 w 566"/>
                <a:gd name="T123" fmla="*/ 328 h 566"/>
                <a:gd name="T124" fmla="*/ 566 w 566"/>
                <a:gd name="T125" fmla="*/ 278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6" h="566">
                  <a:moveTo>
                    <a:pt x="566" y="278"/>
                  </a:moveTo>
                  <a:lnTo>
                    <a:pt x="566" y="258"/>
                  </a:lnTo>
                  <a:lnTo>
                    <a:pt x="564" y="254"/>
                  </a:lnTo>
                  <a:lnTo>
                    <a:pt x="564" y="244"/>
                  </a:lnTo>
                  <a:lnTo>
                    <a:pt x="562" y="238"/>
                  </a:lnTo>
                  <a:lnTo>
                    <a:pt x="562" y="234"/>
                  </a:lnTo>
                  <a:lnTo>
                    <a:pt x="560" y="228"/>
                  </a:lnTo>
                  <a:lnTo>
                    <a:pt x="560" y="224"/>
                  </a:lnTo>
                  <a:lnTo>
                    <a:pt x="558" y="220"/>
                  </a:lnTo>
                  <a:lnTo>
                    <a:pt x="558" y="214"/>
                  </a:lnTo>
                  <a:lnTo>
                    <a:pt x="556" y="210"/>
                  </a:lnTo>
                  <a:lnTo>
                    <a:pt x="556" y="204"/>
                  </a:lnTo>
                  <a:lnTo>
                    <a:pt x="554" y="200"/>
                  </a:lnTo>
                  <a:lnTo>
                    <a:pt x="552" y="196"/>
                  </a:lnTo>
                  <a:lnTo>
                    <a:pt x="550" y="190"/>
                  </a:lnTo>
                  <a:lnTo>
                    <a:pt x="550" y="186"/>
                  </a:lnTo>
                  <a:lnTo>
                    <a:pt x="548" y="182"/>
                  </a:lnTo>
                  <a:lnTo>
                    <a:pt x="546" y="176"/>
                  </a:lnTo>
                  <a:lnTo>
                    <a:pt x="544" y="172"/>
                  </a:lnTo>
                  <a:lnTo>
                    <a:pt x="542" y="168"/>
                  </a:lnTo>
                  <a:lnTo>
                    <a:pt x="540" y="164"/>
                  </a:lnTo>
                  <a:lnTo>
                    <a:pt x="538" y="158"/>
                  </a:lnTo>
                  <a:lnTo>
                    <a:pt x="536" y="154"/>
                  </a:lnTo>
                  <a:lnTo>
                    <a:pt x="534" y="150"/>
                  </a:lnTo>
                  <a:lnTo>
                    <a:pt x="530" y="146"/>
                  </a:lnTo>
                  <a:lnTo>
                    <a:pt x="528" y="142"/>
                  </a:lnTo>
                  <a:lnTo>
                    <a:pt x="526" y="138"/>
                  </a:lnTo>
                  <a:lnTo>
                    <a:pt x="524" y="132"/>
                  </a:lnTo>
                  <a:lnTo>
                    <a:pt x="520" y="128"/>
                  </a:lnTo>
                  <a:lnTo>
                    <a:pt x="518" y="124"/>
                  </a:lnTo>
                  <a:lnTo>
                    <a:pt x="516" y="120"/>
                  </a:lnTo>
                  <a:lnTo>
                    <a:pt x="512" y="116"/>
                  </a:lnTo>
                  <a:lnTo>
                    <a:pt x="510" y="112"/>
                  </a:lnTo>
                  <a:lnTo>
                    <a:pt x="506" y="108"/>
                  </a:lnTo>
                  <a:lnTo>
                    <a:pt x="504" y="104"/>
                  </a:lnTo>
                  <a:lnTo>
                    <a:pt x="500" y="100"/>
                  </a:lnTo>
                  <a:lnTo>
                    <a:pt x="498" y="98"/>
                  </a:lnTo>
                  <a:lnTo>
                    <a:pt x="494" y="94"/>
                  </a:lnTo>
                  <a:lnTo>
                    <a:pt x="490" y="90"/>
                  </a:lnTo>
                  <a:lnTo>
                    <a:pt x="488" y="86"/>
                  </a:lnTo>
                  <a:lnTo>
                    <a:pt x="484" y="82"/>
                  </a:lnTo>
                  <a:lnTo>
                    <a:pt x="480" y="80"/>
                  </a:lnTo>
                  <a:lnTo>
                    <a:pt x="476" y="76"/>
                  </a:lnTo>
                  <a:lnTo>
                    <a:pt x="472" y="72"/>
                  </a:lnTo>
                  <a:lnTo>
                    <a:pt x="470" y="70"/>
                  </a:lnTo>
                  <a:lnTo>
                    <a:pt x="466" y="66"/>
                  </a:lnTo>
                  <a:lnTo>
                    <a:pt x="462" y="62"/>
                  </a:lnTo>
                  <a:lnTo>
                    <a:pt x="458" y="60"/>
                  </a:lnTo>
                  <a:lnTo>
                    <a:pt x="454" y="56"/>
                  </a:lnTo>
                  <a:lnTo>
                    <a:pt x="450" y="54"/>
                  </a:lnTo>
                  <a:lnTo>
                    <a:pt x="446" y="50"/>
                  </a:lnTo>
                  <a:lnTo>
                    <a:pt x="442" y="48"/>
                  </a:lnTo>
                  <a:lnTo>
                    <a:pt x="438" y="46"/>
                  </a:lnTo>
                  <a:lnTo>
                    <a:pt x="434" y="42"/>
                  </a:lnTo>
                  <a:lnTo>
                    <a:pt x="430" y="40"/>
                  </a:lnTo>
                  <a:lnTo>
                    <a:pt x="426" y="38"/>
                  </a:lnTo>
                  <a:lnTo>
                    <a:pt x="422" y="36"/>
                  </a:lnTo>
                  <a:lnTo>
                    <a:pt x="416" y="32"/>
                  </a:lnTo>
                  <a:lnTo>
                    <a:pt x="412" y="30"/>
                  </a:lnTo>
                  <a:lnTo>
                    <a:pt x="408" y="28"/>
                  </a:lnTo>
                  <a:lnTo>
                    <a:pt x="404" y="26"/>
                  </a:lnTo>
                  <a:lnTo>
                    <a:pt x="400" y="24"/>
                  </a:lnTo>
                  <a:lnTo>
                    <a:pt x="394" y="22"/>
                  </a:lnTo>
                  <a:lnTo>
                    <a:pt x="390" y="20"/>
                  </a:lnTo>
                  <a:lnTo>
                    <a:pt x="386" y="18"/>
                  </a:lnTo>
                  <a:lnTo>
                    <a:pt x="380" y="16"/>
                  </a:lnTo>
                  <a:lnTo>
                    <a:pt x="376" y="14"/>
                  </a:lnTo>
                  <a:lnTo>
                    <a:pt x="372" y="14"/>
                  </a:lnTo>
                  <a:lnTo>
                    <a:pt x="366" y="12"/>
                  </a:lnTo>
                  <a:lnTo>
                    <a:pt x="362" y="10"/>
                  </a:lnTo>
                  <a:lnTo>
                    <a:pt x="358" y="10"/>
                  </a:lnTo>
                  <a:lnTo>
                    <a:pt x="352" y="8"/>
                  </a:lnTo>
                  <a:lnTo>
                    <a:pt x="348" y="6"/>
                  </a:lnTo>
                  <a:lnTo>
                    <a:pt x="342" y="6"/>
                  </a:lnTo>
                  <a:lnTo>
                    <a:pt x="338" y="4"/>
                  </a:lnTo>
                  <a:lnTo>
                    <a:pt x="334" y="4"/>
                  </a:lnTo>
                  <a:lnTo>
                    <a:pt x="328" y="2"/>
                  </a:lnTo>
                  <a:lnTo>
                    <a:pt x="318" y="2"/>
                  </a:lnTo>
                  <a:lnTo>
                    <a:pt x="314" y="0"/>
                  </a:lnTo>
                  <a:lnTo>
                    <a:pt x="254" y="0"/>
                  </a:lnTo>
                  <a:lnTo>
                    <a:pt x="250" y="2"/>
                  </a:lnTo>
                  <a:lnTo>
                    <a:pt x="240" y="2"/>
                  </a:lnTo>
                  <a:lnTo>
                    <a:pt x="236" y="4"/>
                  </a:lnTo>
                  <a:lnTo>
                    <a:pt x="230" y="4"/>
                  </a:lnTo>
                  <a:lnTo>
                    <a:pt x="226" y="6"/>
                  </a:lnTo>
                  <a:lnTo>
                    <a:pt x="220" y="6"/>
                  </a:lnTo>
                  <a:lnTo>
                    <a:pt x="216" y="8"/>
                  </a:lnTo>
                  <a:lnTo>
                    <a:pt x="212" y="8"/>
                  </a:lnTo>
                  <a:lnTo>
                    <a:pt x="206" y="10"/>
                  </a:lnTo>
                  <a:lnTo>
                    <a:pt x="202" y="12"/>
                  </a:lnTo>
                  <a:lnTo>
                    <a:pt x="198" y="12"/>
                  </a:lnTo>
                  <a:lnTo>
                    <a:pt x="192" y="14"/>
                  </a:lnTo>
                  <a:lnTo>
                    <a:pt x="188" y="16"/>
                  </a:lnTo>
                  <a:lnTo>
                    <a:pt x="184" y="18"/>
                  </a:lnTo>
                  <a:lnTo>
                    <a:pt x="178" y="20"/>
                  </a:lnTo>
                  <a:lnTo>
                    <a:pt x="174" y="22"/>
                  </a:lnTo>
                  <a:lnTo>
                    <a:pt x="170" y="24"/>
                  </a:lnTo>
                  <a:lnTo>
                    <a:pt x="164" y="26"/>
                  </a:lnTo>
                  <a:lnTo>
                    <a:pt x="160" y="28"/>
                  </a:lnTo>
                  <a:lnTo>
                    <a:pt x="156" y="30"/>
                  </a:lnTo>
                  <a:lnTo>
                    <a:pt x="152" y="32"/>
                  </a:lnTo>
                  <a:lnTo>
                    <a:pt x="148" y="34"/>
                  </a:lnTo>
                  <a:lnTo>
                    <a:pt x="144" y="36"/>
                  </a:lnTo>
                  <a:lnTo>
                    <a:pt x="138" y="38"/>
                  </a:lnTo>
                  <a:lnTo>
                    <a:pt x="134" y="42"/>
                  </a:lnTo>
                  <a:lnTo>
                    <a:pt x="130" y="44"/>
                  </a:lnTo>
                  <a:lnTo>
                    <a:pt x="126" y="46"/>
                  </a:lnTo>
                  <a:lnTo>
                    <a:pt x="122" y="50"/>
                  </a:lnTo>
                  <a:lnTo>
                    <a:pt x="118" y="52"/>
                  </a:lnTo>
                  <a:lnTo>
                    <a:pt x="114" y="56"/>
                  </a:lnTo>
                  <a:lnTo>
                    <a:pt x="110" y="58"/>
                  </a:lnTo>
                  <a:lnTo>
                    <a:pt x="106" y="62"/>
                  </a:lnTo>
                  <a:lnTo>
                    <a:pt x="102" y="64"/>
                  </a:lnTo>
                  <a:lnTo>
                    <a:pt x="98" y="68"/>
                  </a:lnTo>
                  <a:lnTo>
                    <a:pt x="96" y="70"/>
                  </a:lnTo>
                  <a:lnTo>
                    <a:pt x="92" y="74"/>
                  </a:lnTo>
                  <a:lnTo>
                    <a:pt x="88" y="78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78" y="88"/>
                  </a:lnTo>
                  <a:lnTo>
                    <a:pt x="74" y="92"/>
                  </a:lnTo>
                  <a:lnTo>
                    <a:pt x="70" y="96"/>
                  </a:lnTo>
                  <a:lnTo>
                    <a:pt x="68" y="100"/>
                  </a:lnTo>
                  <a:lnTo>
                    <a:pt x="64" y="102"/>
                  </a:lnTo>
                  <a:lnTo>
                    <a:pt x="62" y="106"/>
                  </a:lnTo>
                  <a:lnTo>
                    <a:pt x="58" y="110"/>
                  </a:lnTo>
                  <a:lnTo>
                    <a:pt x="56" y="114"/>
                  </a:lnTo>
                  <a:lnTo>
                    <a:pt x="52" y="118"/>
                  </a:lnTo>
                  <a:lnTo>
                    <a:pt x="50" y="122"/>
                  </a:lnTo>
                  <a:lnTo>
                    <a:pt x="46" y="126"/>
                  </a:lnTo>
                  <a:lnTo>
                    <a:pt x="44" y="130"/>
                  </a:lnTo>
                  <a:lnTo>
                    <a:pt x="42" y="136"/>
                  </a:lnTo>
                  <a:lnTo>
                    <a:pt x="40" y="140"/>
                  </a:lnTo>
                  <a:lnTo>
                    <a:pt x="36" y="144"/>
                  </a:lnTo>
                  <a:lnTo>
                    <a:pt x="34" y="148"/>
                  </a:lnTo>
                  <a:lnTo>
                    <a:pt x="32" y="152"/>
                  </a:lnTo>
                  <a:lnTo>
                    <a:pt x="30" y="156"/>
                  </a:lnTo>
                  <a:lnTo>
                    <a:pt x="28" y="162"/>
                  </a:lnTo>
                  <a:lnTo>
                    <a:pt x="26" y="166"/>
                  </a:lnTo>
                  <a:lnTo>
                    <a:pt x="24" y="170"/>
                  </a:lnTo>
                  <a:lnTo>
                    <a:pt x="22" y="174"/>
                  </a:lnTo>
                  <a:lnTo>
                    <a:pt x="20" y="180"/>
                  </a:lnTo>
                  <a:lnTo>
                    <a:pt x="18" y="184"/>
                  </a:lnTo>
                  <a:lnTo>
                    <a:pt x="16" y="188"/>
                  </a:lnTo>
                  <a:lnTo>
                    <a:pt x="14" y="194"/>
                  </a:lnTo>
                  <a:lnTo>
                    <a:pt x="14" y="198"/>
                  </a:lnTo>
                  <a:lnTo>
                    <a:pt x="12" y="202"/>
                  </a:lnTo>
                  <a:lnTo>
                    <a:pt x="10" y="208"/>
                  </a:lnTo>
                  <a:lnTo>
                    <a:pt x="10" y="212"/>
                  </a:lnTo>
                  <a:lnTo>
                    <a:pt x="8" y="216"/>
                  </a:lnTo>
                  <a:lnTo>
                    <a:pt x="6" y="222"/>
                  </a:lnTo>
                  <a:lnTo>
                    <a:pt x="6" y="226"/>
                  </a:lnTo>
                  <a:lnTo>
                    <a:pt x="4" y="232"/>
                  </a:lnTo>
                  <a:lnTo>
                    <a:pt x="4" y="242"/>
                  </a:lnTo>
                  <a:lnTo>
                    <a:pt x="2" y="246"/>
                  </a:lnTo>
                  <a:lnTo>
                    <a:pt x="2" y="256"/>
                  </a:lnTo>
                  <a:lnTo>
                    <a:pt x="0" y="260"/>
                  </a:lnTo>
                  <a:lnTo>
                    <a:pt x="0" y="306"/>
                  </a:lnTo>
                  <a:lnTo>
                    <a:pt x="2" y="310"/>
                  </a:lnTo>
                  <a:lnTo>
                    <a:pt x="2" y="320"/>
                  </a:lnTo>
                  <a:lnTo>
                    <a:pt x="4" y="324"/>
                  </a:lnTo>
                  <a:lnTo>
                    <a:pt x="4" y="334"/>
                  </a:lnTo>
                  <a:lnTo>
                    <a:pt x="6" y="340"/>
                  </a:lnTo>
                  <a:lnTo>
                    <a:pt x="6" y="344"/>
                  </a:lnTo>
                  <a:lnTo>
                    <a:pt x="8" y="350"/>
                  </a:lnTo>
                  <a:lnTo>
                    <a:pt x="10" y="354"/>
                  </a:lnTo>
                  <a:lnTo>
                    <a:pt x="10" y="358"/>
                  </a:lnTo>
                  <a:lnTo>
                    <a:pt x="12" y="364"/>
                  </a:lnTo>
                  <a:lnTo>
                    <a:pt x="14" y="368"/>
                  </a:lnTo>
                  <a:lnTo>
                    <a:pt x="14" y="372"/>
                  </a:lnTo>
                  <a:lnTo>
                    <a:pt x="16" y="378"/>
                  </a:lnTo>
                  <a:lnTo>
                    <a:pt x="18" y="382"/>
                  </a:lnTo>
                  <a:lnTo>
                    <a:pt x="20" y="386"/>
                  </a:lnTo>
                  <a:lnTo>
                    <a:pt x="22" y="392"/>
                  </a:lnTo>
                  <a:lnTo>
                    <a:pt x="24" y="396"/>
                  </a:lnTo>
                  <a:lnTo>
                    <a:pt x="26" y="400"/>
                  </a:lnTo>
                  <a:lnTo>
                    <a:pt x="28" y="404"/>
                  </a:lnTo>
                  <a:lnTo>
                    <a:pt x="30" y="410"/>
                  </a:lnTo>
                  <a:lnTo>
                    <a:pt x="32" y="414"/>
                  </a:lnTo>
                  <a:lnTo>
                    <a:pt x="34" y="418"/>
                  </a:lnTo>
                  <a:lnTo>
                    <a:pt x="36" y="422"/>
                  </a:lnTo>
                  <a:lnTo>
                    <a:pt x="40" y="426"/>
                  </a:lnTo>
                  <a:lnTo>
                    <a:pt x="42" y="430"/>
                  </a:lnTo>
                  <a:lnTo>
                    <a:pt x="44" y="436"/>
                  </a:lnTo>
                  <a:lnTo>
                    <a:pt x="46" y="440"/>
                  </a:lnTo>
                  <a:lnTo>
                    <a:pt x="50" y="444"/>
                  </a:lnTo>
                  <a:lnTo>
                    <a:pt x="52" y="448"/>
                  </a:lnTo>
                  <a:lnTo>
                    <a:pt x="56" y="452"/>
                  </a:lnTo>
                  <a:lnTo>
                    <a:pt x="58" y="456"/>
                  </a:lnTo>
                  <a:lnTo>
                    <a:pt x="62" y="460"/>
                  </a:lnTo>
                  <a:lnTo>
                    <a:pt x="64" y="464"/>
                  </a:lnTo>
                  <a:lnTo>
                    <a:pt x="68" y="466"/>
                  </a:lnTo>
                  <a:lnTo>
                    <a:pt x="70" y="470"/>
                  </a:lnTo>
                  <a:lnTo>
                    <a:pt x="74" y="474"/>
                  </a:lnTo>
                  <a:lnTo>
                    <a:pt x="78" y="478"/>
                  </a:lnTo>
                  <a:lnTo>
                    <a:pt x="80" y="482"/>
                  </a:lnTo>
                  <a:lnTo>
                    <a:pt x="84" y="486"/>
                  </a:lnTo>
                  <a:lnTo>
                    <a:pt x="88" y="488"/>
                  </a:lnTo>
                  <a:lnTo>
                    <a:pt x="92" y="492"/>
                  </a:lnTo>
                  <a:lnTo>
                    <a:pt x="96" y="496"/>
                  </a:lnTo>
                  <a:lnTo>
                    <a:pt x="98" y="498"/>
                  </a:lnTo>
                  <a:lnTo>
                    <a:pt x="102" y="502"/>
                  </a:lnTo>
                  <a:lnTo>
                    <a:pt x="106" y="504"/>
                  </a:lnTo>
                  <a:lnTo>
                    <a:pt x="110" y="508"/>
                  </a:lnTo>
                  <a:lnTo>
                    <a:pt x="114" y="510"/>
                  </a:lnTo>
                  <a:lnTo>
                    <a:pt x="118" y="514"/>
                  </a:lnTo>
                  <a:lnTo>
                    <a:pt x="122" y="516"/>
                  </a:lnTo>
                  <a:lnTo>
                    <a:pt x="126" y="520"/>
                  </a:lnTo>
                  <a:lnTo>
                    <a:pt x="130" y="522"/>
                  </a:lnTo>
                  <a:lnTo>
                    <a:pt x="134" y="524"/>
                  </a:lnTo>
                  <a:lnTo>
                    <a:pt x="138" y="528"/>
                  </a:lnTo>
                  <a:lnTo>
                    <a:pt x="144" y="530"/>
                  </a:lnTo>
                  <a:lnTo>
                    <a:pt x="148" y="532"/>
                  </a:lnTo>
                  <a:lnTo>
                    <a:pt x="152" y="534"/>
                  </a:lnTo>
                  <a:lnTo>
                    <a:pt x="156" y="536"/>
                  </a:lnTo>
                  <a:lnTo>
                    <a:pt x="160" y="538"/>
                  </a:lnTo>
                  <a:lnTo>
                    <a:pt x="164" y="540"/>
                  </a:lnTo>
                  <a:lnTo>
                    <a:pt x="170" y="542"/>
                  </a:lnTo>
                  <a:lnTo>
                    <a:pt x="174" y="544"/>
                  </a:lnTo>
                  <a:lnTo>
                    <a:pt x="178" y="546"/>
                  </a:lnTo>
                  <a:lnTo>
                    <a:pt x="184" y="548"/>
                  </a:lnTo>
                  <a:lnTo>
                    <a:pt x="188" y="550"/>
                  </a:lnTo>
                  <a:lnTo>
                    <a:pt x="192" y="552"/>
                  </a:lnTo>
                  <a:lnTo>
                    <a:pt x="198" y="554"/>
                  </a:lnTo>
                  <a:lnTo>
                    <a:pt x="202" y="554"/>
                  </a:lnTo>
                  <a:lnTo>
                    <a:pt x="206" y="556"/>
                  </a:lnTo>
                  <a:lnTo>
                    <a:pt x="212" y="558"/>
                  </a:lnTo>
                  <a:lnTo>
                    <a:pt x="216" y="558"/>
                  </a:lnTo>
                  <a:lnTo>
                    <a:pt x="220" y="560"/>
                  </a:lnTo>
                  <a:lnTo>
                    <a:pt x="226" y="560"/>
                  </a:lnTo>
                  <a:lnTo>
                    <a:pt x="230" y="562"/>
                  </a:lnTo>
                  <a:lnTo>
                    <a:pt x="236" y="562"/>
                  </a:lnTo>
                  <a:lnTo>
                    <a:pt x="240" y="564"/>
                  </a:lnTo>
                  <a:lnTo>
                    <a:pt x="250" y="564"/>
                  </a:lnTo>
                  <a:lnTo>
                    <a:pt x="254" y="566"/>
                  </a:lnTo>
                  <a:lnTo>
                    <a:pt x="314" y="566"/>
                  </a:lnTo>
                  <a:lnTo>
                    <a:pt x="318" y="564"/>
                  </a:lnTo>
                  <a:lnTo>
                    <a:pt x="328" y="564"/>
                  </a:lnTo>
                  <a:lnTo>
                    <a:pt x="334" y="562"/>
                  </a:lnTo>
                  <a:lnTo>
                    <a:pt x="338" y="562"/>
                  </a:lnTo>
                  <a:lnTo>
                    <a:pt x="342" y="560"/>
                  </a:lnTo>
                  <a:lnTo>
                    <a:pt x="348" y="560"/>
                  </a:lnTo>
                  <a:lnTo>
                    <a:pt x="352" y="558"/>
                  </a:lnTo>
                  <a:lnTo>
                    <a:pt x="358" y="556"/>
                  </a:lnTo>
                  <a:lnTo>
                    <a:pt x="362" y="556"/>
                  </a:lnTo>
                  <a:lnTo>
                    <a:pt x="366" y="554"/>
                  </a:lnTo>
                  <a:lnTo>
                    <a:pt x="372" y="552"/>
                  </a:lnTo>
                  <a:lnTo>
                    <a:pt x="376" y="552"/>
                  </a:lnTo>
                  <a:lnTo>
                    <a:pt x="380" y="550"/>
                  </a:lnTo>
                  <a:lnTo>
                    <a:pt x="386" y="548"/>
                  </a:lnTo>
                  <a:lnTo>
                    <a:pt x="390" y="546"/>
                  </a:lnTo>
                  <a:lnTo>
                    <a:pt x="394" y="544"/>
                  </a:lnTo>
                  <a:lnTo>
                    <a:pt x="400" y="542"/>
                  </a:lnTo>
                  <a:lnTo>
                    <a:pt x="404" y="540"/>
                  </a:lnTo>
                  <a:lnTo>
                    <a:pt x="408" y="538"/>
                  </a:lnTo>
                  <a:lnTo>
                    <a:pt x="412" y="536"/>
                  </a:lnTo>
                  <a:lnTo>
                    <a:pt x="416" y="534"/>
                  </a:lnTo>
                  <a:lnTo>
                    <a:pt x="422" y="530"/>
                  </a:lnTo>
                  <a:lnTo>
                    <a:pt x="426" y="528"/>
                  </a:lnTo>
                  <a:lnTo>
                    <a:pt x="430" y="526"/>
                  </a:lnTo>
                  <a:lnTo>
                    <a:pt x="434" y="524"/>
                  </a:lnTo>
                  <a:lnTo>
                    <a:pt x="438" y="520"/>
                  </a:lnTo>
                  <a:lnTo>
                    <a:pt x="442" y="518"/>
                  </a:lnTo>
                  <a:lnTo>
                    <a:pt x="446" y="516"/>
                  </a:lnTo>
                  <a:lnTo>
                    <a:pt x="450" y="512"/>
                  </a:lnTo>
                  <a:lnTo>
                    <a:pt x="454" y="510"/>
                  </a:lnTo>
                  <a:lnTo>
                    <a:pt x="458" y="506"/>
                  </a:lnTo>
                  <a:lnTo>
                    <a:pt x="462" y="504"/>
                  </a:lnTo>
                  <a:lnTo>
                    <a:pt x="466" y="500"/>
                  </a:lnTo>
                  <a:lnTo>
                    <a:pt x="470" y="496"/>
                  </a:lnTo>
                  <a:lnTo>
                    <a:pt x="472" y="494"/>
                  </a:lnTo>
                  <a:lnTo>
                    <a:pt x="476" y="490"/>
                  </a:lnTo>
                  <a:lnTo>
                    <a:pt x="480" y="486"/>
                  </a:lnTo>
                  <a:lnTo>
                    <a:pt x="484" y="484"/>
                  </a:lnTo>
                  <a:lnTo>
                    <a:pt x="488" y="480"/>
                  </a:lnTo>
                  <a:lnTo>
                    <a:pt x="490" y="476"/>
                  </a:lnTo>
                  <a:lnTo>
                    <a:pt x="494" y="472"/>
                  </a:lnTo>
                  <a:lnTo>
                    <a:pt x="498" y="468"/>
                  </a:lnTo>
                  <a:lnTo>
                    <a:pt x="500" y="466"/>
                  </a:lnTo>
                  <a:lnTo>
                    <a:pt x="504" y="462"/>
                  </a:lnTo>
                  <a:lnTo>
                    <a:pt x="506" y="458"/>
                  </a:lnTo>
                  <a:lnTo>
                    <a:pt x="510" y="454"/>
                  </a:lnTo>
                  <a:lnTo>
                    <a:pt x="512" y="450"/>
                  </a:lnTo>
                  <a:lnTo>
                    <a:pt x="516" y="446"/>
                  </a:lnTo>
                  <a:lnTo>
                    <a:pt x="518" y="442"/>
                  </a:lnTo>
                  <a:lnTo>
                    <a:pt x="520" y="438"/>
                  </a:lnTo>
                  <a:lnTo>
                    <a:pt x="524" y="434"/>
                  </a:lnTo>
                  <a:lnTo>
                    <a:pt x="526" y="428"/>
                  </a:lnTo>
                  <a:lnTo>
                    <a:pt x="528" y="424"/>
                  </a:lnTo>
                  <a:lnTo>
                    <a:pt x="530" y="420"/>
                  </a:lnTo>
                  <a:lnTo>
                    <a:pt x="534" y="416"/>
                  </a:lnTo>
                  <a:lnTo>
                    <a:pt x="536" y="412"/>
                  </a:lnTo>
                  <a:lnTo>
                    <a:pt x="538" y="408"/>
                  </a:lnTo>
                  <a:lnTo>
                    <a:pt x="540" y="402"/>
                  </a:lnTo>
                  <a:lnTo>
                    <a:pt x="542" y="398"/>
                  </a:lnTo>
                  <a:lnTo>
                    <a:pt x="544" y="394"/>
                  </a:lnTo>
                  <a:lnTo>
                    <a:pt x="546" y="390"/>
                  </a:lnTo>
                  <a:lnTo>
                    <a:pt x="548" y="384"/>
                  </a:lnTo>
                  <a:lnTo>
                    <a:pt x="550" y="380"/>
                  </a:lnTo>
                  <a:lnTo>
                    <a:pt x="550" y="376"/>
                  </a:lnTo>
                  <a:lnTo>
                    <a:pt x="552" y="370"/>
                  </a:lnTo>
                  <a:lnTo>
                    <a:pt x="554" y="366"/>
                  </a:lnTo>
                  <a:lnTo>
                    <a:pt x="556" y="362"/>
                  </a:lnTo>
                  <a:lnTo>
                    <a:pt x="556" y="356"/>
                  </a:lnTo>
                  <a:lnTo>
                    <a:pt x="558" y="352"/>
                  </a:lnTo>
                  <a:lnTo>
                    <a:pt x="558" y="346"/>
                  </a:lnTo>
                  <a:lnTo>
                    <a:pt x="560" y="342"/>
                  </a:lnTo>
                  <a:lnTo>
                    <a:pt x="560" y="338"/>
                  </a:lnTo>
                  <a:lnTo>
                    <a:pt x="562" y="332"/>
                  </a:lnTo>
                  <a:lnTo>
                    <a:pt x="562" y="328"/>
                  </a:lnTo>
                  <a:lnTo>
                    <a:pt x="564" y="322"/>
                  </a:lnTo>
                  <a:lnTo>
                    <a:pt x="564" y="312"/>
                  </a:lnTo>
                  <a:lnTo>
                    <a:pt x="566" y="308"/>
                  </a:lnTo>
                  <a:lnTo>
                    <a:pt x="566" y="282"/>
                  </a:lnTo>
                  <a:lnTo>
                    <a:pt x="566" y="278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72" name="Freeform 1024"/>
            <p:cNvSpPr>
              <a:spLocks/>
            </p:cNvSpPr>
            <p:nvPr/>
          </p:nvSpPr>
          <p:spPr bwMode="auto">
            <a:xfrm>
              <a:off x="3711" y="1357"/>
              <a:ext cx="198" cy="198"/>
            </a:xfrm>
            <a:custGeom>
              <a:avLst/>
              <a:gdLst>
                <a:gd name="T0" fmla="*/ 196 w 198"/>
                <a:gd name="T1" fmla="*/ 74 h 198"/>
                <a:gd name="T2" fmla="*/ 192 w 198"/>
                <a:gd name="T3" fmla="*/ 62 h 198"/>
                <a:gd name="T4" fmla="*/ 188 w 198"/>
                <a:gd name="T5" fmla="*/ 54 h 198"/>
                <a:gd name="T6" fmla="*/ 184 w 198"/>
                <a:gd name="T7" fmla="*/ 46 h 198"/>
                <a:gd name="T8" fmla="*/ 178 w 198"/>
                <a:gd name="T9" fmla="*/ 40 h 198"/>
                <a:gd name="T10" fmla="*/ 174 w 198"/>
                <a:gd name="T11" fmla="*/ 32 h 198"/>
                <a:gd name="T12" fmla="*/ 168 w 198"/>
                <a:gd name="T13" fmla="*/ 28 h 198"/>
                <a:gd name="T14" fmla="*/ 164 w 198"/>
                <a:gd name="T15" fmla="*/ 22 h 198"/>
                <a:gd name="T16" fmla="*/ 156 w 198"/>
                <a:gd name="T17" fmla="*/ 18 h 198"/>
                <a:gd name="T18" fmla="*/ 150 w 198"/>
                <a:gd name="T19" fmla="*/ 12 h 198"/>
                <a:gd name="T20" fmla="*/ 142 w 198"/>
                <a:gd name="T21" fmla="*/ 8 h 198"/>
                <a:gd name="T22" fmla="*/ 132 w 198"/>
                <a:gd name="T23" fmla="*/ 4 h 198"/>
                <a:gd name="T24" fmla="*/ 116 w 198"/>
                <a:gd name="T25" fmla="*/ 0 h 198"/>
                <a:gd name="T26" fmla="*/ 72 w 198"/>
                <a:gd name="T27" fmla="*/ 4 h 198"/>
                <a:gd name="T28" fmla="*/ 60 w 198"/>
                <a:gd name="T29" fmla="*/ 8 h 198"/>
                <a:gd name="T30" fmla="*/ 52 w 198"/>
                <a:gd name="T31" fmla="*/ 12 h 198"/>
                <a:gd name="T32" fmla="*/ 46 w 198"/>
                <a:gd name="T33" fmla="*/ 16 h 198"/>
                <a:gd name="T34" fmla="*/ 38 w 198"/>
                <a:gd name="T35" fmla="*/ 20 h 198"/>
                <a:gd name="T36" fmla="*/ 32 w 198"/>
                <a:gd name="T37" fmla="*/ 26 h 198"/>
                <a:gd name="T38" fmla="*/ 26 w 198"/>
                <a:gd name="T39" fmla="*/ 30 h 198"/>
                <a:gd name="T40" fmla="*/ 22 w 198"/>
                <a:gd name="T41" fmla="*/ 38 h 198"/>
                <a:gd name="T42" fmla="*/ 16 w 198"/>
                <a:gd name="T43" fmla="*/ 44 h 198"/>
                <a:gd name="T44" fmla="*/ 12 w 198"/>
                <a:gd name="T45" fmla="*/ 52 h 198"/>
                <a:gd name="T46" fmla="*/ 8 w 198"/>
                <a:gd name="T47" fmla="*/ 60 h 198"/>
                <a:gd name="T48" fmla="*/ 4 w 198"/>
                <a:gd name="T49" fmla="*/ 72 h 198"/>
                <a:gd name="T50" fmla="*/ 0 w 198"/>
                <a:gd name="T51" fmla="*/ 114 h 198"/>
                <a:gd name="T52" fmla="*/ 4 w 198"/>
                <a:gd name="T53" fmla="*/ 130 h 198"/>
                <a:gd name="T54" fmla="*/ 8 w 198"/>
                <a:gd name="T55" fmla="*/ 140 h 198"/>
                <a:gd name="T56" fmla="*/ 12 w 198"/>
                <a:gd name="T57" fmla="*/ 148 h 198"/>
                <a:gd name="T58" fmla="*/ 18 w 198"/>
                <a:gd name="T59" fmla="*/ 156 h 198"/>
                <a:gd name="T60" fmla="*/ 22 w 198"/>
                <a:gd name="T61" fmla="*/ 162 h 198"/>
                <a:gd name="T62" fmla="*/ 28 w 198"/>
                <a:gd name="T63" fmla="*/ 168 h 198"/>
                <a:gd name="T64" fmla="*/ 34 w 198"/>
                <a:gd name="T65" fmla="*/ 174 h 198"/>
                <a:gd name="T66" fmla="*/ 40 w 198"/>
                <a:gd name="T67" fmla="*/ 178 h 198"/>
                <a:gd name="T68" fmla="*/ 46 w 198"/>
                <a:gd name="T69" fmla="*/ 184 h 198"/>
                <a:gd name="T70" fmla="*/ 52 w 198"/>
                <a:gd name="T71" fmla="*/ 188 h 198"/>
                <a:gd name="T72" fmla="*/ 62 w 198"/>
                <a:gd name="T73" fmla="*/ 192 h 198"/>
                <a:gd name="T74" fmla="*/ 74 w 198"/>
                <a:gd name="T75" fmla="*/ 196 h 198"/>
                <a:gd name="T76" fmla="*/ 118 w 198"/>
                <a:gd name="T77" fmla="*/ 196 h 198"/>
                <a:gd name="T78" fmla="*/ 134 w 198"/>
                <a:gd name="T79" fmla="*/ 192 h 198"/>
                <a:gd name="T80" fmla="*/ 142 w 198"/>
                <a:gd name="T81" fmla="*/ 188 h 198"/>
                <a:gd name="T82" fmla="*/ 150 w 198"/>
                <a:gd name="T83" fmla="*/ 184 h 198"/>
                <a:gd name="T84" fmla="*/ 158 w 198"/>
                <a:gd name="T85" fmla="*/ 180 h 198"/>
                <a:gd name="T86" fmla="*/ 164 w 198"/>
                <a:gd name="T87" fmla="*/ 174 h 198"/>
                <a:gd name="T88" fmla="*/ 170 w 198"/>
                <a:gd name="T89" fmla="*/ 170 h 198"/>
                <a:gd name="T90" fmla="*/ 174 w 198"/>
                <a:gd name="T91" fmla="*/ 164 h 198"/>
                <a:gd name="T92" fmla="*/ 180 w 198"/>
                <a:gd name="T93" fmla="*/ 158 h 198"/>
                <a:gd name="T94" fmla="*/ 184 w 198"/>
                <a:gd name="T95" fmla="*/ 150 h 198"/>
                <a:gd name="T96" fmla="*/ 188 w 198"/>
                <a:gd name="T97" fmla="*/ 142 h 198"/>
                <a:gd name="T98" fmla="*/ 192 w 198"/>
                <a:gd name="T99" fmla="*/ 132 h 198"/>
                <a:gd name="T100" fmla="*/ 196 w 198"/>
                <a:gd name="T101" fmla="*/ 116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8" h="198">
                  <a:moveTo>
                    <a:pt x="198" y="98"/>
                  </a:moveTo>
                  <a:lnTo>
                    <a:pt x="198" y="84"/>
                  </a:lnTo>
                  <a:lnTo>
                    <a:pt x="196" y="82"/>
                  </a:lnTo>
                  <a:lnTo>
                    <a:pt x="196" y="74"/>
                  </a:lnTo>
                  <a:lnTo>
                    <a:pt x="194" y="72"/>
                  </a:lnTo>
                  <a:lnTo>
                    <a:pt x="194" y="66"/>
                  </a:lnTo>
                  <a:lnTo>
                    <a:pt x="192" y="66"/>
                  </a:lnTo>
                  <a:lnTo>
                    <a:pt x="192" y="62"/>
                  </a:lnTo>
                  <a:lnTo>
                    <a:pt x="190" y="60"/>
                  </a:lnTo>
                  <a:lnTo>
                    <a:pt x="190" y="58"/>
                  </a:lnTo>
                  <a:lnTo>
                    <a:pt x="188" y="56"/>
                  </a:lnTo>
                  <a:lnTo>
                    <a:pt x="188" y="54"/>
                  </a:lnTo>
                  <a:lnTo>
                    <a:pt x="186" y="52"/>
                  </a:lnTo>
                  <a:lnTo>
                    <a:pt x="186" y="50"/>
                  </a:lnTo>
                  <a:lnTo>
                    <a:pt x="184" y="48"/>
                  </a:lnTo>
                  <a:lnTo>
                    <a:pt x="184" y="46"/>
                  </a:lnTo>
                  <a:lnTo>
                    <a:pt x="182" y="44"/>
                  </a:lnTo>
                  <a:lnTo>
                    <a:pt x="180" y="42"/>
                  </a:lnTo>
                  <a:lnTo>
                    <a:pt x="180" y="40"/>
                  </a:lnTo>
                  <a:lnTo>
                    <a:pt x="178" y="40"/>
                  </a:lnTo>
                  <a:lnTo>
                    <a:pt x="178" y="38"/>
                  </a:lnTo>
                  <a:lnTo>
                    <a:pt x="176" y="36"/>
                  </a:lnTo>
                  <a:lnTo>
                    <a:pt x="174" y="34"/>
                  </a:lnTo>
                  <a:lnTo>
                    <a:pt x="174" y="32"/>
                  </a:lnTo>
                  <a:lnTo>
                    <a:pt x="172" y="32"/>
                  </a:lnTo>
                  <a:lnTo>
                    <a:pt x="170" y="30"/>
                  </a:lnTo>
                  <a:lnTo>
                    <a:pt x="170" y="28"/>
                  </a:lnTo>
                  <a:lnTo>
                    <a:pt x="168" y="28"/>
                  </a:lnTo>
                  <a:lnTo>
                    <a:pt x="168" y="26"/>
                  </a:lnTo>
                  <a:lnTo>
                    <a:pt x="166" y="26"/>
                  </a:lnTo>
                  <a:lnTo>
                    <a:pt x="164" y="24"/>
                  </a:lnTo>
                  <a:lnTo>
                    <a:pt x="164" y="22"/>
                  </a:lnTo>
                  <a:lnTo>
                    <a:pt x="162" y="22"/>
                  </a:lnTo>
                  <a:lnTo>
                    <a:pt x="160" y="20"/>
                  </a:lnTo>
                  <a:lnTo>
                    <a:pt x="158" y="18"/>
                  </a:lnTo>
                  <a:lnTo>
                    <a:pt x="156" y="18"/>
                  </a:lnTo>
                  <a:lnTo>
                    <a:pt x="154" y="16"/>
                  </a:lnTo>
                  <a:lnTo>
                    <a:pt x="152" y="14"/>
                  </a:lnTo>
                  <a:lnTo>
                    <a:pt x="150" y="14"/>
                  </a:lnTo>
                  <a:lnTo>
                    <a:pt x="150" y="12"/>
                  </a:lnTo>
                  <a:lnTo>
                    <a:pt x="146" y="12"/>
                  </a:lnTo>
                  <a:lnTo>
                    <a:pt x="144" y="10"/>
                  </a:lnTo>
                  <a:lnTo>
                    <a:pt x="142" y="10"/>
                  </a:lnTo>
                  <a:lnTo>
                    <a:pt x="142" y="8"/>
                  </a:lnTo>
                  <a:lnTo>
                    <a:pt x="138" y="8"/>
                  </a:lnTo>
                  <a:lnTo>
                    <a:pt x="136" y="6"/>
                  </a:lnTo>
                  <a:lnTo>
                    <a:pt x="134" y="6"/>
                  </a:lnTo>
                  <a:lnTo>
                    <a:pt x="132" y="4"/>
                  </a:lnTo>
                  <a:lnTo>
                    <a:pt x="126" y="4"/>
                  </a:lnTo>
                  <a:lnTo>
                    <a:pt x="126" y="2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82" y="0"/>
                  </a:lnTo>
                  <a:lnTo>
                    <a:pt x="80" y="2"/>
                  </a:lnTo>
                  <a:lnTo>
                    <a:pt x="74" y="2"/>
                  </a:lnTo>
                  <a:lnTo>
                    <a:pt x="72" y="4"/>
                  </a:lnTo>
                  <a:lnTo>
                    <a:pt x="68" y="4"/>
                  </a:lnTo>
                  <a:lnTo>
                    <a:pt x="66" y="6"/>
                  </a:lnTo>
                  <a:lnTo>
                    <a:pt x="62" y="6"/>
                  </a:lnTo>
                  <a:lnTo>
                    <a:pt x="60" y="8"/>
                  </a:lnTo>
                  <a:lnTo>
                    <a:pt x="58" y="8"/>
                  </a:lnTo>
                  <a:lnTo>
                    <a:pt x="56" y="10"/>
                  </a:lnTo>
                  <a:lnTo>
                    <a:pt x="52" y="10"/>
                  </a:lnTo>
                  <a:lnTo>
                    <a:pt x="52" y="12"/>
                  </a:lnTo>
                  <a:lnTo>
                    <a:pt x="50" y="12"/>
                  </a:lnTo>
                  <a:lnTo>
                    <a:pt x="48" y="14"/>
                  </a:lnTo>
                  <a:lnTo>
                    <a:pt x="46" y="14"/>
                  </a:lnTo>
                  <a:lnTo>
                    <a:pt x="46" y="16"/>
                  </a:lnTo>
                  <a:lnTo>
                    <a:pt x="44" y="16"/>
                  </a:lnTo>
                  <a:lnTo>
                    <a:pt x="42" y="18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34" y="24"/>
                  </a:lnTo>
                  <a:lnTo>
                    <a:pt x="32" y="26"/>
                  </a:lnTo>
                  <a:lnTo>
                    <a:pt x="30" y="26"/>
                  </a:lnTo>
                  <a:lnTo>
                    <a:pt x="30" y="28"/>
                  </a:lnTo>
                  <a:lnTo>
                    <a:pt x="28" y="30"/>
                  </a:lnTo>
                  <a:lnTo>
                    <a:pt x="26" y="30"/>
                  </a:lnTo>
                  <a:lnTo>
                    <a:pt x="26" y="32"/>
                  </a:lnTo>
                  <a:lnTo>
                    <a:pt x="24" y="34"/>
                  </a:lnTo>
                  <a:lnTo>
                    <a:pt x="22" y="36"/>
                  </a:lnTo>
                  <a:lnTo>
                    <a:pt x="22" y="38"/>
                  </a:lnTo>
                  <a:lnTo>
                    <a:pt x="20" y="38"/>
                  </a:lnTo>
                  <a:lnTo>
                    <a:pt x="20" y="40"/>
                  </a:lnTo>
                  <a:lnTo>
                    <a:pt x="18" y="42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4" y="48"/>
                  </a:lnTo>
                  <a:lnTo>
                    <a:pt x="12" y="50"/>
                  </a:lnTo>
                  <a:lnTo>
                    <a:pt x="12" y="52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8" y="58"/>
                  </a:lnTo>
                  <a:lnTo>
                    <a:pt x="8" y="60"/>
                  </a:lnTo>
                  <a:lnTo>
                    <a:pt x="6" y="62"/>
                  </a:lnTo>
                  <a:lnTo>
                    <a:pt x="6" y="66"/>
                  </a:lnTo>
                  <a:lnTo>
                    <a:pt x="4" y="68"/>
                  </a:lnTo>
                  <a:lnTo>
                    <a:pt x="4" y="72"/>
                  </a:lnTo>
                  <a:lnTo>
                    <a:pt x="2" y="74"/>
                  </a:lnTo>
                  <a:lnTo>
                    <a:pt x="2" y="82"/>
                  </a:lnTo>
                  <a:lnTo>
                    <a:pt x="0" y="84"/>
                  </a:lnTo>
                  <a:lnTo>
                    <a:pt x="0" y="114"/>
                  </a:lnTo>
                  <a:lnTo>
                    <a:pt x="2" y="116"/>
                  </a:lnTo>
                  <a:lnTo>
                    <a:pt x="2" y="124"/>
                  </a:lnTo>
                  <a:lnTo>
                    <a:pt x="4" y="126"/>
                  </a:lnTo>
                  <a:lnTo>
                    <a:pt x="4" y="130"/>
                  </a:lnTo>
                  <a:lnTo>
                    <a:pt x="6" y="132"/>
                  </a:lnTo>
                  <a:lnTo>
                    <a:pt x="6" y="136"/>
                  </a:lnTo>
                  <a:lnTo>
                    <a:pt x="8" y="138"/>
                  </a:lnTo>
                  <a:lnTo>
                    <a:pt x="8" y="140"/>
                  </a:lnTo>
                  <a:lnTo>
                    <a:pt x="10" y="142"/>
                  </a:lnTo>
                  <a:lnTo>
                    <a:pt x="10" y="144"/>
                  </a:lnTo>
                  <a:lnTo>
                    <a:pt x="12" y="146"/>
                  </a:lnTo>
                  <a:lnTo>
                    <a:pt x="12" y="148"/>
                  </a:lnTo>
                  <a:lnTo>
                    <a:pt x="14" y="150"/>
                  </a:lnTo>
                  <a:lnTo>
                    <a:pt x="16" y="152"/>
                  </a:lnTo>
                  <a:lnTo>
                    <a:pt x="16" y="154"/>
                  </a:lnTo>
                  <a:lnTo>
                    <a:pt x="18" y="156"/>
                  </a:lnTo>
                  <a:lnTo>
                    <a:pt x="20" y="158"/>
                  </a:lnTo>
                  <a:lnTo>
                    <a:pt x="20" y="160"/>
                  </a:lnTo>
                  <a:lnTo>
                    <a:pt x="22" y="160"/>
                  </a:lnTo>
                  <a:lnTo>
                    <a:pt x="22" y="162"/>
                  </a:lnTo>
                  <a:lnTo>
                    <a:pt x="24" y="164"/>
                  </a:lnTo>
                  <a:lnTo>
                    <a:pt x="26" y="166"/>
                  </a:lnTo>
                  <a:lnTo>
                    <a:pt x="26" y="168"/>
                  </a:lnTo>
                  <a:lnTo>
                    <a:pt x="28" y="168"/>
                  </a:lnTo>
                  <a:lnTo>
                    <a:pt x="30" y="170"/>
                  </a:lnTo>
                  <a:lnTo>
                    <a:pt x="30" y="172"/>
                  </a:lnTo>
                  <a:lnTo>
                    <a:pt x="32" y="172"/>
                  </a:lnTo>
                  <a:lnTo>
                    <a:pt x="34" y="174"/>
                  </a:lnTo>
                  <a:lnTo>
                    <a:pt x="36" y="176"/>
                  </a:lnTo>
                  <a:lnTo>
                    <a:pt x="38" y="176"/>
                  </a:lnTo>
                  <a:lnTo>
                    <a:pt x="38" y="178"/>
                  </a:lnTo>
                  <a:lnTo>
                    <a:pt x="40" y="178"/>
                  </a:lnTo>
                  <a:lnTo>
                    <a:pt x="42" y="180"/>
                  </a:lnTo>
                  <a:lnTo>
                    <a:pt x="44" y="182"/>
                  </a:lnTo>
                  <a:lnTo>
                    <a:pt x="46" y="182"/>
                  </a:lnTo>
                  <a:lnTo>
                    <a:pt x="46" y="184"/>
                  </a:lnTo>
                  <a:lnTo>
                    <a:pt x="48" y="184"/>
                  </a:lnTo>
                  <a:lnTo>
                    <a:pt x="50" y="186"/>
                  </a:lnTo>
                  <a:lnTo>
                    <a:pt x="52" y="186"/>
                  </a:lnTo>
                  <a:lnTo>
                    <a:pt x="52" y="188"/>
                  </a:lnTo>
                  <a:lnTo>
                    <a:pt x="56" y="188"/>
                  </a:lnTo>
                  <a:lnTo>
                    <a:pt x="58" y="190"/>
                  </a:lnTo>
                  <a:lnTo>
                    <a:pt x="60" y="190"/>
                  </a:lnTo>
                  <a:lnTo>
                    <a:pt x="62" y="192"/>
                  </a:lnTo>
                  <a:lnTo>
                    <a:pt x="66" y="192"/>
                  </a:lnTo>
                  <a:lnTo>
                    <a:pt x="68" y="194"/>
                  </a:lnTo>
                  <a:lnTo>
                    <a:pt x="72" y="194"/>
                  </a:lnTo>
                  <a:lnTo>
                    <a:pt x="74" y="196"/>
                  </a:lnTo>
                  <a:lnTo>
                    <a:pt x="80" y="196"/>
                  </a:lnTo>
                  <a:lnTo>
                    <a:pt x="82" y="198"/>
                  </a:lnTo>
                  <a:lnTo>
                    <a:pt x="116" y="198"/>
                  </a:lnTo>
                  <a:lnTo>
                    <a:pt x="118" y="196"/>
                  </a:lnTo>
                  <a:lnTo>
                    <a:pt x="126" y="196"/>
                  </a:lnTo>
                  <a:lnTo>
                    <a:pt x="126" y="194"/>
                  </a:lnTo>
                  <a:lnTo>
                    <a:pt x="132" y="194"/>
                  </a:lnTo>
                  <a:lnTo>
                    <a:pt x="134" y="192"/>
                  </a:lnTo>
                  <a:lnTo>
                    <a:pt x="136" y="192"/>
                  </a:lnTo>
                  <a:lnTo>
                    <a:pt x="138" y="190"/>
                  </a:lnTo>
                  <a:lnTo>
                    <a:pt x="142" y="190"/>
                  </a:lnTo>
                  <a:lnTo>
                    <a:pt x="142" y="188"/>
                  </a:lnTo>
                  <a:lnTo>
                    <a:pt x="144" y="188"/>
                  </a:lnTo>
                  <a:lnTo>
                    <a:pt x="146" y="186"/>
                  </a:lnTo>
                  <a:lnTo>
                    <a:pt x="150" y="186"/>
                  </a:lnTo>
                  <a:lnTo>
                    <a:pt x="150" y="184"/>
                  </a:lnTo>
                  <a:lnTo>
                    <a:pt x="152" y="184"/>
                  </a:lnTo>
                  <a:lnTo>
                    <a:pt x="154" y="182"/>
                  </a:lnTo>
                  <a:lnTo>
                    <a:pt x="156" y="180"/>
                  </a:lnTo>
                  <a:lnTo>
                    <a:pt x="158" y="180"/>
                  </a:lnTo>
                  <a:lnTo>
                    <a:pt x="160" y="178"/>
                  </a:lnTo>
                  <a:lnTo>
                    <a:pt x="162" y="176"/>
                  </a:lnTo>
                  <a:lnTo>
                    <a:pt x="164" y="176"/>
                  </a:lnTo>
                  <a:lnTo>
                    <a:pt x="164" y="174"/>
                  </a:lnTo>
                  <a:lnTo>
                    <a:pt x="166" y="172"/>
                  </a:lnTo>
                  <a:lnTo>
                    <a:pt x="168" y="172"/>
                  </a:lnTo>
                  <a:lnTo>
                    <a:pt x="168" y="170"/>
                  </a:lnTo>
                  <a:lnTo>
                    <a:pt x="170" y="170"/>
                  </a:lnTo>
                  <a:lnTo>
                    <a:pt x="170" y="168"/>
                  </a:lnTo>
                  <a:lnTo>
                    <a:pt x="172" y="166"/>
                  </a:lnTo>
                  <a:lnTo>
                    <a:pt x="174" y="166"/>
                  </a:lnTo>
                  <a:lnTo>
                    <a:pt x="174" y="164"/>
                  </a:lnTo>
                  <a:lnTo>
                    <a:pt x="176" y="162"/>
                  </a:lnTo>
                  <a:lnTo>
                    <a:pt x="178" y="160"/>
                  </a:lnTo>
                  <a:lnTo>
                    <a:pt x="178" y="158"/>
                  </a:lnTo>
                  <a:lnTo>
                    <a:pt x="180" y="158"/>
                  </a:lnTo>
                  <a:lnTo>
                    <a:pt x="180" y="156"/>
                  </a:lnTo>
                  <a:lnTo>
                    <a:pt x="182" y="154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6" y="148"/>
                  </a:lnTo>
                  <a:lnTo>
                    <a:pt x="186" y="146"/>
                  </a:lnTo>
                  <a:lnTo>
                    <a:pt x="188" y="144"/>
                  </a:lnTo>
                  <a:lnTo>
                    <a:pt x="188" y="142"/>
                  </a:lnTo>
                  <a:lnTo>
                    <a:pt x="190" y="140"/>
                  </a:lnTo>
                  <a:lnTo>
                    <a:pt x="190" y="138"/>
                  </a:lnTo>
                  <a:lnTo>
                    <a:pt x="192" y="136"/>
                  </a:lnTo>
                  <a:lnTo>
                    <a:pt x="192" y="132"/>
                  </a:lnTo>
                  <a:lnTo>
                    <a:pt x="194" y="132"/>
                  </a:lnTo>
                  <a:lnTo>
                    <a:pt x="194" y="126"/>
                  </a:lnTo>
                  <a:lnTo>
                    <a:pt x="196" y="124"/>
                  </a:lnTo>
                  <a:lnTo>
                    <a:pt x="196" y="116"/>
                  </a:lnTo>
                  <a:lnTo>
                    <a:pt x="198" y="114"/>
                  </a:lnTo>
                  <a:lnTo>
                    <a:pt x="198" y="98"/>
                  </a:lnTo>
                  <a:close/>
                </a:path>
              </a:pathLst>
            </a:custGeom>
            <a:solidFill>
              <a:srgbClr val="FFFF00"/>
            </a:solidFill>
            <a:ln w="0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73" name="Freeform 1025"/>
            <p:cNvSpPr>
              <a:spLocks noEditPoints="1"/>
            </p:cNvSpPr>
            <p:nvPr/>
          </p:nvSpPr>
          <p:spPr bwMode="auto">
            <a:xfrm>
              <a:off x="3307" y="835"/>
              <a:ext cx="64" cy="78"/>
            </a:xfrm>
            <a:custGeom>
              <a:avLst/>
              <a:gdLst>
                <a:gd name="T0" fmla="*/ 0 w 64"/>
                <a:gd name="T1" fmla="*/ 78 h 78"/>
                <a:gd name="T2" fmla="*/ 0 w 64"/>
                <a:gd name="T3" fmla="*/ 0 h 78"/>
                <a:gd name="T4" fmla="*/ 26 w 64"/>
                <a:gd name="T5" fmla="*/ 0 h 78"/>
                <a:gd name="T6" fmla="*/ 34 w 64"/>
                <a:gd name="T7" fmla="*/ 2 h 78"/>
                <a:gd name="T8" fmla="*/ 40 w 64"/>
                <a:gd name="T9" fmla="*/ 2 h 78"/>
                <a:gd name="T10" fmla="*/ 46 w 64"/>
                <a:gd name="T11" fmla="*/ 4 h 78"/>
                <a:gd name="T12" fmla="*/ 52 w 64"/>
                <a:gd name="T13" fmla="*/ 8 h 78"/>
                <a:gd name="T14" fmla="*/ 56 w 64"/>
                <a:gd name="T15" fmla="*/ 14 h 78"/>
                <a:gd name="T16" fmla="*/ 60 w 64"/>
                <a:gd name="T17" fmla="*/ 20 h 78"/>
                <a:gd name="T18" fmla="*/ 62 w 64"/>
                <a:gd name="T19" fmla="*/ 30 h 78"/>
                <a:gd name="T20" fmla="*/ 64 w 64"/>
                <a:gd name="T21" fmla="*/ 40 h 78"/>
                <a:gd name="T22" fmla="*/ 62 w 64"/>
                <a:gd name="T23" fmla="*/ 48 h 78"/>
                <a:gd name="T24" fmla="*/ 62 w 64"/>
                <a:gd name="T25" fmla="*/ 54 h 78"/>
                <a:gd name="T26" fmla="*/ 58 w 64"/>
                <a:gd name="T27" fmla="*/ 62 h 78"/>
                <a:gd name="T28" fmla="*/ 56 w 64"/>
                <a:gd name="T29" fmla="*/ 66 h 78"/>
                <a:gd name="T30" fmla="*/ 52 w 64"/>
                <a:gd name="T31" fmla="*/ 70 h 78"/>
                <a:gd name="T32" fmla="*/ 48 w 64"/>
                <a:gd name="T33" fmla="*/ 74 h 78"/>
                <a:gd name="T34" fmla="*/ 44 w 64"/>
                <a:gd name="T35" fmla="*/ 76 h 78"/>
                <a:gd name="T36" fmla="*/ 40 w 64"/>
                <a:gd name="T37" fmla="*/ 78 h 78"/>
                <a:gd name="T38" fmla="*/ 34 w 64"/>
                <a:gd name="T39" fmla="*/ 78 h 78"/>
                <a:gd name="T40" fmla="*/ 28 w 64"/>
                <a:gd name="T41" fmla="*/ 78 h 78"/>
                <a:gd name="T42" fmla="*/ 0 w 64"/>
                <a:gd name="T43" fmla="*/ 78 h 78"/>
                <a:gd name="T44" fmla="*/ 10 w 64"/>
                <a:gd name="T45" fmla="*/ 70 h 78"/>
                <a:gd name="T46" fmla="*/ 26 w 64"/>
                <a:gd name="T47" fmla="*/ 70 h 78"/>
                <a:gd name="T48" fmla="*/ 34 w 64"/>
                <a:gd name="T49" fmla="*/ 70 h 78"/>
                <a:gd name="T50" fmla="*/ 38 w 64"/>
                <a:gd name="T51" fmla="*/ 68 h 78"/>
                <a:gd name="T52" fmla="*/ 42 w 64"/>
                <a:gd name="T53" fmla="*/ 66 h 78"/>
                <a:gd name="T54" fmla="*/ 46 w 64"/>
                <a:gd name="T55" fmla="*/ 64 h 78"/>
                <a:gd name="T56" fmla="*/ 48 w 64"/>
                <a:gd name="T57" fmla="*/ 60 h 78"/>
                <a:gd name="T58" fmla="*/ 50 w 64"/>
                <a:gd name="T59" fmla="*/ 54 h 78"/>
                <a:gd name="T60" fmla="*/ 52 w 64"/>
                <a:gd name="T61" fmla="*/ 48 h 78"/>
                <a:gd name="T62" fmla="*/ 52 w 64"/>
                <a:gd name="T63" fmla="*/ 40 h 78"/>
                <a:gd name="T64" fmla="*/ 52 w 64"/>
                <a:gd name="T65" fmla="*/ 32 h 78"/>
                <a:gd name="T66" fmla="*/ 52 w 64"/>
                <a:gd name="T67" fmla="*/ 26 h 78"/>
                <a:gd name="T68" fmla="*/ 50 w 64"/>
                <a:gd name="T69" fmla="*/ 20 h 78"/>
                <a:gd name="T70" fmla="*/ 44 w 64"/>
                <a:gd name="T71" fmla="*/ 14 h 78"/>
                <a:gd name="T72" fmla="*/ 40 w 64"/>
                <a:gd name="T73" fmla="*/ 12 h 78"/>
                <a:gd name="T74" fmla="*/ 34 w 64"/>
                <a:gd name="T75" fmla="*/ 10 h 78"/>
                <a:gd name="T76" fmla="*/ 26 w 64"/>
                <a:gd name="T77" fmla="*/ 10 h 78"/>
                <a:gd name="T78" fmla="*/ 10 w 64"/>
                <a:gd name="T79" fmla="*/ 10 h 78"/>
                <a:gd name="T80" fmla="*/ 10 w 64"/>
                <a:gd name="T81" fmla="*/ 7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4" h="78">
                  <a:moveTo>
                    <a:pt x="0" y="78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34" y="2"/>
                  </a:lnTo>
                  <a:lnTo>
                    <a:pt x="40" y="2"/>
                  </a:lnTo>
                  <a:lnTo>
                    <a:pt x="46" y="4"/>
                  </a:lnTo>
                  <a:lnTo>
                    <a:pt x="52" y="8"/>
                  </a:lnTo>
                  <a:lnTo>
                    <a:pt x="56" y="14"/>
                  </a:lnTo>
                  <a:lnTo>
                    <a:pt x="60" y="20"/>
                  </a:lnTo>
                  <a:lnTo>
                    <a:pt x="62" y="30"/>
                  </a:lnTo>
                  <a:lnTo>
                    <a:pt x="64" y="40"/>
                  </a:lnTo>
                  <a:lnTo>
                    <a:pt x="62" y="48"/>
                  </a:lnTo>
                  <a:lnTo>
                    <a:pt x="62" y="54"/>
                  </a:lnTo>
                  <a:lnTo>
                    <a:pt x="58" y="62"/>
                  </a:lnTo>
                  <a:lnTo>
                    <a:pt x="56" y="66"/>
                  </a:lnTo>
                  <a:lnTo>
                    <a:pt x="52" y="70"/>
                  </a:lnTo>
                  <a:lnTo>
                    <a:pt x="48" y="74"/>
                  </a:lnTo>
                  <a:lnTo>
                    <a:pt x="44" y="76"/>
                  </a:lnTo>
                  <a:lnTo>
                    <a:pt x="40" y="78"/>
                  </a:lnTo>
                  <a:lnTo>
                    <a:pt x="34" y="78"/>
                  </a:lnTo>
                  <a:lnTo>
                    <a:pt x="28" y="78"/>
                  </a:lnTo>
                  <a:lnTo>
                    <a:pt x="0" y="78"/>
                  </a:lnTo>
                  <a:close/>
                  <a:moveTo>
                    <a:pt x="10" y="70"/>
                  </a:moveTo>
                  <a:lnTo>
                    <a:pt x="26" y="70"/>
                  </a:lnTo>
                  <a:lnTo>
                    <a:pt x="34" y="70"/>
                  </a:lnTo>
                  <a:lnTo>
                    <a:pt x="38" y="68"/>
                  </a:lnTo>
                  <a:lnTo>
                    <a:pt x="42" y="66"/>
                  </a:lnTo>
                  <a:lnTo>
                    <a:pt x="46" y="64"/>
                  </a:lnTo>
                  <a:lnTo>
                    <a:pt x="48" y="60"/>
                  </a:lnTo>
                  <a:lnTo>
                    <a:pt x="50" y="54"/>
                  </a:lnTo>
                  <a:lnTo>
                    <a:pt x="52" y="48"/>
                  </a:lnTo>
                  <a:lnTo>
                    <a:pt x="52" y="40"/>
                  </a:lnTo>
                  <a:lnTo>
                    <a:pt x="52" y="32"/>
                  </a:lnTo>
                  <a:lnTo>
                    <a:pt x="52" y="26"/>
                  </a:lnTo>
                  <a:lnTo>
                    <a:pt x="50" y="20"/>
                  </a:lnTo>
                  <a:lnTo>
                    <a:pt x="44" y="14"/>
                  </a:lnTo>
                  <a:lnTo>
                    <a:pt x="40" y="12"/>
                  </a:lnTo>
                  <a:lnTo>
                    <a:pt x="34" y="10"/>
                  </a:lnTo>
                  <a:lnTo>
                    <a:pt x="26" y="10"/>
                  </a:lnTo>
                  <a:lnTo>
                    <a:pt x="10" y="10"/>
                  </a:lnTo>
                  <a:lnTo>
                    <a:pt x="10" y="7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74" name="Freeform 1026"/>
            <p:cNvSpPr>
              <a:spLocks noEditPoints="1"/>
            </p:cNvSpPr>
            <p:nvPr/>
          </p:nvSpPr>
          <p:spPr bwMode="auto">
            <a:xfrm>
              <a:off x="3381" y="857"/>
              <a:ext cx="50" cy="58"/>
            </a:xfrm>
            <a:custGeom>
              <a:avLst/>
              <a:gdLst>
                <a:gd name="T0" fmla="*/ 32 w 50"/>
                <a:gd name="T1" fmla="*/ 54 h 58"/>
                <a:gd name="T2" fmla="*/ 22 w 50"/>
                <a:gd name="T3" fmla="*/ 58 h 58"/>
                <a:gd name="T4" fmla="*/ 12 w 50"/>
                <a:gd name="T5" fmla="*/ 58 h 58"/>
                <a:gd name="T6" fmla="*/ 4 w 50"/>
                <a:gd name="T7" fmla="*/ 54 h 58"/>
                <a:gd name="T8" fmla="*/ 0 w 50"/>
                <a:gd name="T9" fmla="*/ 42 h 58"/>
                <a:gd name="T10" fmla="*/ 0 w 50"/>
                <a:gd name="T11" fmla="*/ 34 h 58"/>
                <a:gd name="T12" fmla="*/ 6 w 50"/>
                <a:gd name="T13" fmla="*/ 28 h 58"/>
                <a:gd name="T14" fmla="*/ 12 w 50"/>
                <a:gd name="T15" fmla="*/ 26 h 58"/>
                <a:gd name="T16" fmla="*/ 20 w 50"/>
                <a:gd name="T17" fmla="*/ 24 h 58"/>
                <a:gd name="T18" fmla="*/ 36 w 50"/>
                <a:gd name="T19" fmla="*/ 20 h 58"/>
                <a:gd name="T20" fmla="*/ 36 w 50"/>
                <a:gd name="T21" fmla="*/ 18 h 58"/>
                <a:gd name="T22" fmla="*/ 32 w 50"/>
                <a:gd name="T23" fmla="*/ 10 h 58"/>
                <a:gd name="T24" fmla="*/ 24 w 50"/>
                <a:gd name="T25" fmla="*/ 8 h 58"/>
                <a:gd name="T26" fmla="*/ 14 w 50"/>
                <a:gd name="T27" fmla="*/ 10 h 58"/>
                <a:gd name="T28" fmla="*/ 10 w 50"/>
                <a:gd name="T29" fmla="*/ 18 h 58"/>
                <a:gd name="T30" fmla="*/ 2 w 50"/>
                <a:gd name="T31" fmla="*/ 10 h 58"/>
                <a:gd name="T32" fmla="*/ 8 w 50"/>
                <a:gd name="T33" fmla="*/ 4 h 58"/>
                <a:gd name="T34" fmla="*/ 18 w 50"/>
                <a:gd name="T35" fmla="*/ 0 h 58"/>
                <a:gd name="T36" fmla="*/ 32 w 50"/>
                <a:gd name="T37" fmla="*/ 0 h 58"/>
                <a:gd name="T38" fmla="*/ 40 w 50"/>
                <a:gd name="T39" fmla="*/ 2 h 58"/>
                <a:gd name="T40" fmla="*/ 44 w 50"/>
                <a:gd name="T41" fmla="*/ 8 h 58"/>
                <a:gd name="T42" fmla="*/ 46 w 50"/>
                <a:gd name="T43" fmla="*/ 14 h 58"/>
                <a:gd name="T44" fmla="*/ 46 w 50"/>
                <a:gd name="T45" fmla="*/ 32 h 58"/>
                <a:gd name="T46" fmla="*/ 46 w 50"/>
                <a:gd name="T47" fmla="*/ 46 h 58"/>
                <a:gd name="T48" fmla="*/ 48 w 50"/>
                <a:gd name="T49" fmla="*/ 52 h 58"/>
                <a:gd name="T50" fmla="*/ 40 w 50"/>
                <a:gd name="T51" fmla="*/ 56 h 58"/>
                <a:gd name="T52" fmla="*/ 36 w 50"/>
                <a:gd name="T53" fmla="*/ 50 h 58"/>
                <a:gd name="T54" fmla="*/ 30 w 50"/>
                <a:gd name="T55" fmla="*/ 32 h 58"/>
                <a:gd name="T56" fmla="*/ 16 w 50"/>
                <a:gd name="T57" fmla="*/ 34 h 58"/>
                <a:gd name="T58" fmla="*/ 12 w 50"/>
                <a:gd name="T59" fmla="*/ 36 h 58"/>
                <a:gd name="T60" fmla="*/ 10 w 50"/>
                <a:gd name="T61" fmla="*/ 38 h 58"/>
                <a:gd name="T62" fmla="*/ 10 w 50"/>
                <a:gd name="T63" fmla="*/ 44 h 58"/>
                <a:gd name="T64" fmla="*/ 16 w 50"/>
                <a:gd name="T65" fmla="*/ 48 h 58"/>
                <a:gd name="T66" fmla="*/ 24 w 50"/>
                <a:gd name="T67" fmla="*/ 48 h 58"/>
                <a:gd name="T68" fmla="*/ 32 w 50"/>
                <a:gd name="T69" fmla="*/ 44 h 58"/>
                <a:gd name="T70" fmla="*/ 34 w 50"/>
                <a:gd name="T71" fmla="*/ 38 h 58"/>
                <a:gd name="T72" fmla="*/ 36 w 50"/>
                <a:gd name="T73" fmla="*/ 3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0" h="58">
                  <a:moveTo>
                    <a:pt x="36" y="50"/>
                  </a:moveTo>
                  <a:lnTo>
                    <a:pt x="32" y="54"/>
                  </a:lnTo>
                  <a:lnTo>
                    <a:pt x="26" y="56"/>
                  </a:lnTo>
                  <a:lnTo>
                    <a:pt x="22" y="58"/>
                  </a:lnTo>
                  <a:lnTo>
                    <a:pt x="16" y="58"/>
                  </a:lnTo>
                  <a:lnTo>
                    <a:pt x="12" y="58"/>
                  </a:lnTo>
                  <a:lnTo>
                    <a:pt x="8" y="56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8"/>
                  </a:lnTo>
                  <a:lnTo>
                    <a:pt x="8" y="26"/>
                  </a:lnTo>
                  <a:lnTo>
                    <a:pt x="12" y="26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8" y="22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18"/>
                  </a:lnTo>
                  <a:lnTo>
                    <a:pt x="34" y="14"/>
                  </a:lnTo>
                  <a:lnTo>
                    <a:pt x="32" y="10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18" y="8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10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6" y="20"/>
                  </a:lnTo>
                  <a:lnTo>
                    <a:pt x="46" y="32"/>
                  </a:lnTo>
                  <a:lnTo>
                    <a:pt x="46" y="40"/>
                  </a:lnTo>
                  <a:lnTo>
                    <a:pt x="46" y="46"/>
                  </a:lnTo>
                  <a:lnTo>
                    <a:pt x="48" y="48"/>
                  </a:lnTo>
                  <a:lnTo>
                    <a:pt x="48" y="52"/>
                  </a:lnTo>
                  <a:lnTo>
                    <a:pt x="50" y="56"/>
                  </a:lnTo>
                  <a:lnTo>
                    <a:pt x="40" y="56"/>
                  </a:lnTo>
                  <a:lnTo>
                    <a:pt x="38" y="54"/>
                  </a:lnTo>
                  <a:lnTo>
                    <a:pt x="36" y="50"/>
                  </a:lnTo>
                  <a:close/>
                  <a:moveTo>
                    <a:pt x="36" y="30"/>
                  </a:moveTo>
                  <a:lnTo>
                    <a:pt x="30" y="32"/>
                  </a:lnTo>
                  <a:lnTo>
                    <a:pt x="22" y="32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8" y="46"/>
                  </a:lnTo>
                  <a:lnTo>
                    <a:pt x="32" y="44"/>
                  </a:lnTo>
                  <a:lnTo>
                    <a:pt x="34" y="40"/>
                  </a:lnTo>
                  <a:lnTo>
                    <a:pt x="34" y="38"/>
                  </a:lnTo>
                  <a:lnTo>
                    <a:pt x="36" y="32"/>
                  </a:lnTo>
                  <a:lnTo>
                    <a:pt x="36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75" name="Freeform 1027"/>
            <p:cNvSpPr>
              <a:spLocks/>
            </p:cNvSpPr>
            <p:nvPr/>
          </p:nvSpPr>
          <p:spPr bwMode="auto">
            <a:xfrm>
              <a:off x="3437" y="857"/>
              <a:ext cx="50" cy="78"/>
            </a:xfrm>
            <a:custGeom>
              <a:avLst/>
              <a:gdLst>
                <a:gd name="T0" fmla="*/ 6 w 50"/>
                <a:gd name="T1" fmla="*/ 78 h 78"/>
                <a:gd name="T2" fmla="*/ 4 w 50"/>
                <a:gd name="T3" fmla="*/ 70 h 78"/>
                <a:gd name="T4" fmla="*/ 6 w 50"/>
                <a:gd name="T5" fmla="*/ 70 h 78"/>
                <a:gd name="T6" fmla="*/ 10 w 50"/>
                <a:gd name="T7" fmla="*/ 70 h 78"/>
                <a:gd name="T8" fmla="*/ 12 w 50"/>
                <a:gd name="T9" fmla="*/ 70 h 78"/>
                <a:gd name="T10" fmla="*/ 14 w 50"/>
                <a:gd name="T11" fmla="*/ 68 h 78"/>
                <a:gd name="T12" fmla="*/ 16 w 50"/>
                <a:gd name="T13" fmla="*/ 68 h 78"/>
                <a:gd name="T14" fmla="*/ 18 w 50"/>
                <a:gd name="T15" fmla="*/ 66 h 78"/>
                <a:gd name="T16" fmla="*/ 18 w 50"/>
                <a:gd name="T17" fmla="*/ 64 h 78"/>
                <a:gd name="T18" fmla="*/ 20 w 50"/>
                <a:gd name="T19" fmla="*/ 58 h 78"/>
                <a:gd name="T20" fmla="*/ 20 w 50"/>
                <a:gd name="T21" fmla="*/ 58 h 78"/>
                <a:gd name="T22" fmla="*/ 20 w 50"/>
                <a:gd name="T23" fmla="*/ 56 h 78"/>
                <a:gd name="T24" fmla="*/ 0 w 50"/>
                <a:gd name="T25" fmla="*/ 0 h 78"/>
                <a:gd name="T26" fmla="*/ 10 w 50"/>
                <a:gd name="T27" fmla="*/ 0 h 78"/>
                <a:gd name="T28" fmla="*/ 22 w 50"/>
                <a:gd name="T29" fmla="*/ 30 h 78"/>
                <a:gd name="T30" fmla="*/ 24 w 50"/>
                <a:gd name="T31" fmla="*/ 36 h 78"/>
                <a:gd name="T32" fmla="*/ 26 w 50"/>
                <a:gd name="T33" fmla="*/ 44 h 78"/>
                <a:gd name="T34" fmla="*/ 26 w 50"/>
                <a:gd name="T35" fmla="*/ 38 h 78"/>
                <a:gd name="T36" fmla="*/ 28 w 50"/>
                <a:gd name="T37" fmla="*/ 32 h 78"/>
                <a:gd name="T38" fmla="*/ 40 w 50"/>
                <a:gd name="T39" fmla="*/ 0 h 78"/>
                <a:gd name="T40" fmla="*/ 50 w 50"/>
                <a:gd name="T41" fmla="*/ 0 h 78"/>
                <a:gd name="T42" fmla="*/ 30 w 50"/>
                <a:gd name="T43" fmla="*/ 58 h 78"/>
                <a:gd name="T44" fmla="*/ 28 w 50"/>
                <a:gd name="T45" fmla="*/ 66 h 78"/>
                <a:gd name="T46" fmla="*/ 26 w 50"/>
                <a:gd name="T47" fmla="*/ 70 h 78"/>
                <a:gd name="T48" fmla="*/ 22 w 50"/>
                <a:gd name="T49" fmla="*/ 74 h 78"/>
                <a:gd name="T50" fmla="*/ 20 w 50"/>
                <a:gd name="T51" fmla="*/ 76 h 78"/>
                <a:gd name="T52" fmla="*/ 16 w 50"/>
                <a:gd name="T53" fmla="*/ 78 h 78"/>
                <a:gd name="T54" fmla="*/ 12 w 50"/>
                <a:gd name="T55" fmla="*/ 78 h 78"/>
                <a:gd name="T56" fmla="*/ 8 w 50"/>
                <a:gd name="T57" fmla="*/ 78 h 78"/>
                <a:gd name="T58" fmla="*/ 6 w 50"/>
                <a:gd name="T5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78">
                  <a:moveTo>
                    <a:pt x="6" y="78"/>
                  </a:moveTo>
                  <a:lnTo>
                    <a:pt x="4" y="70"/>
                  </a:lnTo>
                  <a:lnTo>
                    <a:pt x="6" y="70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8" y="66"/>
                  </a:lnTo>
                  <a:lnTo>
                    <a:pt x="18" y="64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0" y="5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2" y="30"/>
                  </a:lnTo>
                  <a:lnTo>
                    <a:pt x="24" y="36"/>
                  </a:lnTo>
                  <a:lnTo>
                    <a:pt x="26" y="44"/>
                  </a:lnTo>
                  <a:lnTo>
                    <a:pt x="26" y="38"/>
                  </a:lnTo>
                  <a:lnTo>
                    <a:pt x="28" y="32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30" y="58"/>
                  </a:lnTo>
                  <a:lnTo>
                    <a:pt x="28" y="66"/>
                  </a:lnTo>
                  <a:lnTo>
                    <a:pt x="26" y="70"/>
                  </a:lnTo>
                  <a:lnTo>
                    <a:pt x="22" y="74"/>
                  </a:lnTo>
                  <a:lnTo>
                    <a:pt x="20" y="76"/>
                  </a:lnTo>
                  <a:lnTo>
                    <a:pt x="16" y="78"/>
                  </a:lnTo>
                  <a:lnTo>
                    <a:pt x="12" y="78"/>
                  </a:lnTo>
                  <a:lnTo>
                    <a:pt x="8" y="78"/>
                  </a:lnTo>
                  <a:lnTo>
                    <a:pt x="6" y="7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76" name="Freeform 1028"/>
            <p:cNvSpPr>
              <a:spLocks/>
            </p:cNvSpPr>
            <p:nvPr/>
          </p:nvSpPr>
          <p:spPr bwMode="auto">
            <a:xfrm>
              <a:off x="3277" y="949"/>
              <a:ext cx="60" cy="78"/>
            </a:xfrm>
            <a:custGeom>
              <a:avLst/>
              <a:gdLst>
                <a:gd name="T0" fmla="*/ 0 w 60"/>
                <a:gd name="T1" fmla="*/ 78 h 78"/>
                <a:gd name="T2" fmla="*/ 0 w 60"/>
                <a:gd name="T3" fmla="*/ 0 h 78"/>
                <a:gd name="T4" fmla="*/ 10 w 60"/>
                <a:gd name="T5" fmla="*/ 0 h 78"/>
                <a:gd name="T6" fmla="*/ 50 w 60"/>
                <a:gd name="T7" fmla="*/ 60 h 78"/>
                <a:gd name="T8" fmla="*/ 50 w 60"/>
                <a:gd name="T9" fmla="*/ 0 h 78"/>
                <a:gd name="T10" fmla="*/ 60 w 60"/>
                <a:gd name="T11" fmla="*/ 0 h 78"/>
                <a:gd name="T12" fmla="*/ 60 w 60"/>
                <a:gd name="T13" fmla="*/ 78 h 78"/>
                <a:gd name="T14" fmla="*/ 48 w 60"/>
                <a:gd name="T15" fmla="*/ 78 h 78"/>
                <a:gd name="T16" fmla="*/ 10 w 60"/>
                <a:gd name="T17" fmla="*/ 18 h 78"/>
                <a:gd name="T18" fmla="*/ 10 w 60"/>
                <a:gd name="T19" fmla="*/ 78 h 78"/>
                <a:gd name="T20" fmla="*/ 0 w 60"/>
                <a:gd name="T21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78">
                  <a:moveTo>
                    <a:pt x="0" y="78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50" y="60"/>
                  </a:lnTo>
                  <a:lnTo>
                    <a:pt x="50" y="0"/>
                  </a:lnTo>
                  <a:lnTo>
                    <a:pt x="60" y="0"/>
                  </a:lnTo>
                  <a:lnTo>
                    <a:pt x="60" y="78"/>
                  </a:lnTo>
                  <a:lnTo>
                    <a:pt x="48" y="78"/>
                  </a:lnTo>
                  <a:lnTo>
                    <a:pt x="10" y="18"/>
                  </a:lnTo>
                  <a:lnTo>
                    <a:pt x="10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77" name="Freeform 1029"/>
            <p:cNvSpPr>
              <a:spLocks noEditPoints="1"/>
            </p:cNvSpPr>
            <p:nvPr/>
          </p:nvSpPr>
          <p:spPr bwMode="auto">
            <a:xfrm>
              <a:off x="3353" y="949"/>
              <a:ext cx="10" cy="78"/>
            </a:xfrm>
            <a:custGeom>
              <a:avLst/>
              <a:gdLst>
                <a:gd name="T0" fmla="*/ 0 w 10"/>
                <a:gd name="T1" fmla="*/ 10 h 78"/>
                <a:gd name="T2" fmla="*/ 0 w 10"/>
                <a:gd name="T3" fmla="*/ 0 h 78"/>
                <a:gd name="T4" fmla="*/ 10 w 10"/>
                <a:gd name="T5" fmla="*/ 0 h 78"/>
                <a:gd name="T6" fmla="*/ 10 w 10"/>
                <a:gd name="T7" fmla="*/ 10 h 78"/>
                <a:gd name="T8" fmla="*/ 0 w 10"/>
                <a:gd name="T9" fmla="*/ 10 h 78"/>
                <a:gd name="T10" fmla="*/ 0 w 10"/>
                <a:gd name="T11" fmla="*/ 78 h 78"/>
                <a:gd name="T12" fmla="*/ 0 w 10"/>
                <a:gd name="T13" fmla="*/ 22 h 78"/>
                <a:gd name="T14" fmla="*/ 10 w 10"/>
                <a:gd name="T15" fmla="*/ 22 h 78"/>
                <a:gd name="T16" fmla="*/ 10 w 10"/>
                <a:gd name="T17" fmla="*/ 78 h 78"/>
                <a:gd name="T18" fmla="*/ 0 w 10"/>
                <a:gd name="T1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78">
                  <a:moveTo>
                    <a:pt x="0" y="1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10"/>
                  </a:lnTo>
                  <a:lnTo>
                    <a:pt x="0" y="10"/>
                  </a:lnTo>
                  <a:close/>
                  <a:moveTo>
                    <a:pt x="0" y="78"/>
                  </a:moveTo>
                  <a:lnTo>
                    <a:pt x="0" y="22"/>
                  </a:lnTo>
                  <a:lnTo>
                    <a:pt x="10" y="22"/>
                  </a:lnTo>
                  <a:lnTo>
                    <a:pt x="10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78" name="Freeform 1030"/>
            <p:cNvSpPr>
              <a:spLocks noEditPoints="1"/>
            </p:cNvSpPr>
            <p:nvPr/>
          </p:nvSpPr>
          <p:spPr bwMode="auto">
            <a:xfrm>
              <a:off x="3373" y="971"/>
              <a:ext cx="48" cy="78"/>
            </a:xfrm>
            <a:custGeom>
              <a:avLst/>
              <a:gdLst>
                <a:gd name="T0" fmla="*/ 10 w 48"/>
                <a:gd name="T1" fmla="*/ 62 h 78"/>
                <a:gd name="T2" fmla="*/ 14 w 48"/>
                <a:gd name="T3" fmla="*/ 68 h 78"/>
                <a:gd name="T4" fmla="*/ 24 w 48"/>
                <a:gd name="T5" fmla="*/ 70 h 78"/>
                <a:gd name="T6" fmla="*/ 32 w 48"/>
                <a:gd name="T7" fmla="*/ 68 h 78"/>
                <a:gd name="T8" fmla="*/ 38 w 48"/>
                <a:gd name="T9" fmla="*/ 60 h 78"/>
                <a:gd name="T10" fmla="*/ 38 w 48"/>
                <a:gd name="T11" fmla="*/ 50 h 78"/>
                <a:gd name="T12" fmla="*/ 28 w 48"/>
                <a:gd name="T13" fmla="*/ 56 h 78"/>
                <a:gd name="T14" fmla="*/ 16 w 48"/>
                <a:gd name="T15" fmla="*/ 56 h 78"/>
                <a:gd name="T16" fmla="*/ 6 w 48"/>
                <a:gd name="T17" fmla="*/ 48 h 78"/>
                <a:gd name="T18" fmla="*/ 0 w 48"/>
                <a:gd name="T19" fmla="*/ 36 h 78"/>
                <a:gd name="T20" fmla="*/ 0 w 48"/>
                <a:gd name="T21" fmla="*/ 20 h 78"/>
                <a:gd name="T22" fmla="*/ 6 w 48"/>
                <a:gd name="T23" fmla="*/ 8 h 78"/>
                <a:gd name="T24" fmla="*/ 16 w 48"/>
                <a:gd name="T25" fmla="*/ 0 h 78"/>
                <a:gd name="T26" fmla="*/ 28 w 48"/>
                <a:gd name="T27" fmla="*/ 0 h 78"/>
                <a:gd name="T28" fmla="*/ 38 w 48"/>
                <a:gd name="T29" fmla="*/ 6 h 78"/>
                <a:gd name="T30" fmla="*/ 48 w 48"/>
                <a:gd name="T31" fmla="*/ 0 h 78"/>
                <a:gd name="T32" fmla="*/ 48 w 48"/>
                <a:gd name="T33" fmla="*/ 56 h 78"/>
                <a:gd name="T34" fmla="*/ 46 w 48"/>
                <a:gd name="T35" fmla="*/ 68 h 78"/>
                <a:gd name="T36" fmla="*/ 38 w 48"/>
                <a:gd name="T37" fmla="*/ 76 h 78"/>
                <a:gd name="T38" fmla="*/ 22 w 48"/>
                <a:gd name="T39" fmla="*/ 78 h 78"/>
                <a:gd name="T40" fmla="*/ 12 w 48"/>
                <a:gd name="T41" fmla="*/ 76 h 78"/>
                <a:gd name="T42" fmla="*/ 4 w 48"/>
                <a:gd name="T43" fmla="*/ 70 h 78"/>
                <a:gd name="T44" fmla="*/ 0 w 48"/>
                <a:gd name="T45" fmla="*/ 60 h 78"/>
                <a:gd name="T46" fmla="*/ 10 w 48"/>
                <a:gd name="T47" fmla="*/ 34 h 78"/>
                <a:gd name="T48" fmla="*/ 14 w 48"/>
                <a:gd name="T49" fmla="*/ 42 h 78"/>
                <a:gd name="T50" fmla="*/ 24 w 48"/>
                <a:gd name="T51" fmla="*/ 48 h 78"/>
                <a:gd name="T52" fmla="*/ 34 w 48"/>
                <a:gd name="T53" fmla="*/ 42 h 78"/>
                <a:gd name="T54" fmla="*/ 38 w 48"/>
                <a:gd name="T55" fmla="*/ 34 h 78"/>
                <a:gd name="T56" fmla="*/ 38 w 48"/>
                <a:gd name="T57" fmla="*/ 22 h 78"/>
                <a:gd name="T58" fmla="*/ 34 w 48"/>
                <a:gd name="T59" fmla="*/ 14 h 78"/>
                <a:gd name="T60" fmla="*/ 24 w 48"/>
                <a:gd name="T61" fmla="*/ 8 h 78"/>
                <a:gd name="T62" fmla="*/ 14 w 48"/>
                <a:gd name="T63" fmla="*/ 12 h 78"/>
                <a:gd name="T64" fmla="*/ 10 w 48"/>
                <a:gd name="T65" fmla="*/ 2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78">
                  <a:moveTo>
                    <a:pt x="0" y="60"/>
                  </a:moveTo>
                  <a:lnTo>
                    <a:pt x="10" y="62"/>
                  </a:lnTo>
                  <a:lnTo>
                    <a:pt x="12" y="66"/>
                  </a:lnTo>
                  <a:lnTo>
                    <a:pt x="14" y="68"/>
                  </a:lnTo>
                  <a:lnTo>
                    <a:pt x="18" y="70"/>
                  </a:lnTo>
                  <a:lnTo>
                    <a:pt x="24" y="70"/>
                  </a:lnTo>
                  <a:lnTo>
                    <a:pt x="28" y="70"/>
                  </a:lnTo>
                  <a:lnTo>
                    <a:pt x="32" y="68"/>
                  </a:lnTo>
                  <a:lnTo>
                    <a:pt x="36" y="64"/>
                  </a:lnTo>
                  <a:lnTo>
                    <a:pt x="38" y="60"/>
                  </a:lnTo>
                  <a:lnTo>
                    <a:pt x="38" y="56"/>
                  </a:lnTo>
                  <a:lnTo>
                    <a:pt x="38" y="50"/>
                  </a:lnTo>
                  <a:lnTo>
                    <a:pt x="34" y="54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16" y="56"/>
                  </a:lnTo>
                  <a:lnTo>
                    <a:pt x="10" y="52"/>
                  </a:lnTo>
                  <a:lnTo>
                    <a:pt x="6" y="48"/>
                  </a:lnTo>
                  <a:lnTo>
                    <a:pt x="2" y="42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38" y="6"/>
                  </a:lnTo>
                  <a:lnTo>
                    <a:pt x="3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48" y="56"/>
                  </a:lnTo>
                  <a:lnTo>
                    <a:pt x="46" y="62"/>
                  </a:lnTo>
                  <a:lnTo>
                    <a:pt x="46" y="68"/>
                  </a:lnTo>
                  <a:lnTo>
                    <a:pt x="42" y="72"/>
                  </a:lnTo>
                  <a:lnTo>
                    <a:pt x="38" y="76"/>
                  </a:lnTo>
                  <a:lnTo>
                    <a:pt x="30" y="78"/>
                  </a:lnTo>
                  <a:lnTo>
                    <a:pt x="22" y="78"/>
                  </a:lnTo>
                  <a:lnTo>
                    <a:pt x="16" y="78"/>
                  </a:lnTo>
                  <a:lnTo>
                    <a:pt x="12" y="76"/>
                  </a:lnTo>
                  <a:lnTo>
                    <a:pt x="6" y="74"/>
                  </a:lnTo>
                  <a:lnTo>
                    <a:pt x="4" y="70"/>
                  </a:lnTo>
                  <a:lnTo>
                    <a:pt x="2" y="66"/>
                  </a:lnTo>
                  <a:lnTo>
                    <a:pt x="0" y="60"/>
                  </a:lnTo>
                  <a:close/>
                  <a:moveTo>
                    <a:pt x="10" y="28"/>
                  </a:moveTo>
                  <a:lnTo>
                    <a:pt x="10" y="34"/>
                  </a:lnTo>
                  <a:lnTo>
                    <a:pt x="12" y="38"/>
                  </a:lnTo>
                  <a:lnTo>
                    <a:pt x="14" y="42"/>
                  </a:lnTo>
                  <a:lnTo>
                    <a:pt x="18" y="46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4" y="42"/>
                  </a:lnTo>
                  <a:lnTo>
                    <a:pt x="36" y="38"/>
                  </a:lnTo>
                  <a:lnTo>
                    <a:pt x="38" y="34"/>
                  </a:lnTo>
                  <a:lnTo>
                    <a:pt x="38" y="28"/>
                  </a:lnTo>
                  <a:lnTo>
                    <a:pt x="38" y="22"/>
                  </a:lnTo>
                  <a:lnTo>
                    <a:pt x="36" y="16"/>
                  </a:lnTo>
                  <a:lnTo>
                    <a:pt x="34" y="14"/>
                  </a:lnTo>
                  <a:lnTo>
                    <a:pt x="30" y="10"/>
                  </a:lnTo>
                  <a:lnTo>
                    <a:pt x="24" y="8"/>
                  </a:lnTo>
                  <a:lnTo>
                    <a:pt x="18" y="10"/>
                  </a:lnTo>
                  <a:lnTo>
                    <a:pt x="14" y="12"/>
                  </a:lnTo>
                  <a:lnTo>
                    <a:pt x="12" y="16"/>
                  </a:lnTo>
                  <a:lnTo>
                    <a:pt x="10" y="22"/>
                  </a:lnTo>
                  <a:lnTo>
                    <a:pt x="10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79" name="Freeform 1031"/>
            <p:cNvSpPr>
              <a:spLocks/>
            </p:cNvSpPr>
            <p:nvPr/>
          </p:nvSpPr>
          <p:spPr bwMode="auto">
            <a:xfrm>
              <a:off x="3437" y="949"/>
              <a:ext cx="44" cy="78"/>
            </a:xfrm>
            <a:custGeom>
              <a:avLst/>
              <a:gdLst>
                <a:gd name="T0" fmla="*/ 0 w 44"/>
                <a:gd name="T1" fmla="*/ 78 h 78"/>
                <a:gd name="T2" fmla="*/ 0 w 44"/>
                <a:gd name="T3" fmla="*/ 0 h 78"/>
                <a:gd name="T4" fmla="*/ 10 w 44"/>
                <a:gd name="T5" fmla="*/ 0 h 78"/>
                <a:gd name="T6" fmla="*/ 10 w 44"/>
                <a:gd name="T7" fmla="*/ 30 h 78"/>
                <a:gd name="T8" fmla="*/ 14 w 44"/>
                <a:gd name="T9" fmla="*/ 24 h 78"/>
                <a:gd name="T10" fmla="*/ 20 w 44"/>
                <a:gd name="T11" fmla="*/ 22 h 78"/>
                <a:gd name="T12" fmla="*/ 26 w 44"/>
                <a:gd name="T13" fmla="*/ 22 h 78"/>
                <a:gd name="T14" fmla="*/ 32 w 44"/>
                <a:gd name="T15" fmla="*/ 22 h 78"/>
                <a:gd name="T16" fmla="*/ 36 w 44"/>
                <a:gd name="T17" fmla="*/ 24 h 78"/>
                <a:gd name="T18" fmla="*/ 40 w 44"/>
                <a:gd name="T19" fmla="*/ 26 h 78"/>
                <a:gd name="T20" fmla="*/ 42 w 44"/>
                <a:gd name="T21" fmla="*/ 30 h 78"/>
                <a:gd name="T22" fmla="*/ 44 w 44"/>
                <a:gd name="T23" fmla="*/ 36 h 78"/>
                <a:gd name="T24" fmla="*/ 44 w 44"/>
                <a:gd name="T25" fmla="*/ 42 h 78"/>
                <a:gd name="T26" fmla="*/ 44 w 44"/>
                <a:gd name="T27" fmla="*/ 78 h 78"/>
                <a:gd name="T28" fmla="*/ 34 w 44"/>
                <a:gd name="T29" fmla="*/ 78 h 78"/>
                <a:gd name="T30" fmla="*/ 34 w 44"/>
                <a:gd name="T31" fmla="*/ 44 h 78"/>
                <a:gd name="T32" fmla="*/ 32 w 44"/>
                <a:gd name="T33" fmla="*/ 38 h 78"/>
                <a:gd name="T34" fmla="*/ 30 w 44"/>
                <a:gd name="T35" fmla="*/ 34 h 78"/>
                <a:gd name="T36" fmla="*/ 28 w 44"/>
                <a:gd name="T37" fmla="*/ 30 h 78"/>
                <a:gd name="T38" fmla="*/ 24 w 44"/>
                <a:gd name="T39" fmla="*/ 30 h 78"/>
                <a:gd name="T40" fmla="*/ 20 w 44"/>
                <a:gd name="T41" fmla="*/ 30 h 78"/>
                <a:gd name="T42" fmla="*/ 16 w 44"/>
                <a:gd name="T43" fmla="*/ 32 h 78"/>
                <a:gd name="T44" fmla="*/ 14 w 44"/>
                <a:gd name="T45" fmla="*/ 34 h 78"/>
                <a:gd name="T46" fmla="*/ 12 w 44"/>
                <a:gd name="T47" fmla="*/ 38 h 78"/>
                <a:gd name="T48" fmla="*/ 10 w 44"/>
                <a:gd name="T49" fmla="*/ 42 h 78"/>
                <a:gd name="T50" fmla="*/ 10 w 44"/>
                <a:gd name="T51" fmla="*/ 48 h 78"/>
                <a:gd name="T52" fmla="*/ 10 w 44"/>
                <a:gd name="T53" fmla="*/ 78 h 78"/>
                <a:gd name="T54" fmla="*/ 0 w 44"/>
                <a:gd name="T5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4" h="78">
                  <a:moveTo>
                    <a:pt x="0" y="78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20" y="22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0" y="26"/>
                  </a:lnTo>
                  <a:lnTo>
                    <a:pt x="42" y="30"/>
                  </a:lnTo>
                  <a:lnTo>
                    <a:pt x="44" y="36"/>
                  </a:lnTo>
                  <a:lnTo>
                    <a:pt x="44" y="42"/>
                  </a:lnTo>
                  <a:lnTo>
                    <a:pt x="44" y="78"/>
                  </a:lnTo>
                  <a:lnTo>
                    <a:pt x="34" y="78"/>
                  </a:lnTo>
                  <a:lnTo>
                    <a:pt x="34" y="44"/>
                  </a:lnTo>
                  <a:lnTo>
                    <a:pt x="32" y="38"/>
                  </a:lnTo>
                  <a:lnTo>
                    <a:pt x="30" y="34"/>
                  </a:lnTo>
                  <a:lnTo>
                    <a:pt x="28" y="30"/>
                  </a:lnTo>
                  <a:lnTo>
                    <a:pt x="24" y="30"/>
                  </a:lnTo>
                  <a:lnTo>
                    <a:pt x="20" y="30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8"/>
                  </a:lnTo>
                  <a:lnTo>
                    <a:pt x="10" y="42"/>
                  </a:lnTo>
                  <a:lnTo>
                    <a:pt x="10" y="48"/>
                  </a:lnTo>
                  <a:lnTo>
                    <a:pt x="10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80" name="Freeform 1032"/>
            <p:cNvSpPr>
              <a:spLocks/>
            </p:cNvSpPr>
            <p:nvPr/>
          </p:nvSpPr>
          <p:spPr bwMode="auto">
            <a:xfrm>
              <a:off x="3491" y="951"/>
              <a:ext cx="26" cy="78"/>
            </a:xfrm>
            <a:custGeom>
              <a:avLst/>
              <a:gdLst>
                <a:gd name="T0" fmla="*/ 26 w 26"/>
                <a:gd name="T1" fmla="*/ 68 h 78"/>
                <a:gd name="T2" fmla="*/ 26 w 26"/>
                <a:gd name="T3" fmla="*/ 76 h 78"/>
                <a:gd name="T4" fmla="*/ 24 w 26"/>
                <a:gd name="T5" fmla="*/ 78 h 78"/>
                <a:gd name="T6" fmla="*/ 20 w 26"/>
                <a:gd name="T7" fmla="*/ 78 h 78"/>
                <a:gd name="T8" fmla="*/ 16 w 26"/>
                <a:gd name="T9" fmla="*/ 78 h 78"/>
                <a:gd name="T10" fmla="*/ 12 w 26"/>
                <a:gd name="T11" fmla="*/ 76 h 78"/>
                <a:gd name="T12" fmla="*/ 10 w 26"/>
                <a:gd name="T13" fmla="*/ 74 h 78"/>
                <a:gd name="T14" fmla="*/ 8 w 26"/>
                <a:gd name="T15" fmla="*/ 72 h 78"/>
                <a:gd name="T16" fmla="*/ 6 w 26"/>
                <a:gd name="T17" fmla="*/ 68 h 78"/>
                <a:gd name="T18" fmla="*/ 6 w 26"/>
                <a:gd name="T19" fmla="*/ 60 h 78"/>
                <a:gd name="T20" fmla="*/ 6 w 26"/>
                <a:gd name="T21" fmla="*/ 30 h 78"/>
                <a:gd name="T22" fmla="*/ 0 w 26"/>
                <a:gd name="T23" fmla="*/ 30 h 78"/>
                <a:gd name="T24" fmla="*/ 0 w 26"/>
                <a:gd name="T25" fmla="*/ 20 h 78"/>
                <a:gd name="T26" fmla="*/ 6 w 26"/>
                <a:gd name="T27" fmla="*/ 20 h 78"/>
                <a:gd name="T28" fmla="*/ 6 w 26"/>
                <a:gd name="T29" fmla="*/ 6 h 78"/>
                <a:gd name="T30" fmla="*/ 16 w 26"/>
                <a:gd name="T31" fmla="*/ 0 h 78"/>
                <a:gd name="T32" fmla="*/ 16 w 26"/>
                <a:gd name="T33" fmla="*/ 20 h 78"/>
                <a:gd name="T34" fmla="*/ 26 w 26"/>
                <a:gd name="T35" fmla="*/ 20 h 78"/>
                <a:gd name="T36" fmla="*/ 26 w 26"/>
                <a:gd name="T37" fmla="*/ 30 h 78"/>
                <a:gd name="T38" fmla="*/ 16 w 26"/>
                <a:gd name="T39" fmla="*/ 30 h 78"/>
                <a:gd name="T40" fmla="*/ 16 w 26"/>
                <a:gd name="T41" fmla="*/ 62 h 78"/>
                <a:gd name="T42" fmla="*/ 16 w 26"/>
                <a:gd name="T43" fmla="*/ 64 h 78"/>
                <a:gd name="T44" fmla="*/ 18 w 26"/>
                <a:gd name="T45" fmla="*/ 66 h 78"/>
                <a:gd name="T46" fmla="*/ 18 w 26"/>
                <a:gd name="T47" fmla="*/ 68 h 78"/>
                <a:gd name="T48" fmla="*/ 18 w 26"/>
                <a:gd name="T49" fmla="*/ 68 h 78"/>
                <a:gd name="T50" fmla="*/ 20 w 26"/>
                <a:gd name="T51" fmla="*/ 68 h 78"/>
                <a:gd name="T52" fmla="*/ 22 w 26"/>
                <a:gd name="T53" fmla="*/ 68 h 78"/>
                <a:gd name="T54" fmla="*/ 24 w 26"/>
                <a:gd name="T55" fmla="*/ 68 h 78"/>
                <a:gd name="T56" fmla="*/ 26 w 26"/>
                <a:gd name="T57" fmla="*/ 6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" h="78">
                  <a:moveTo>
                    <a:pt x="26" y="68"/>
                  </a:moveTo>
                  <a:lnTo>
                    <a:pt x="26" y="76"/>
                  </a:lnTo>
                  <a:lnTo>
                    <a:pt x="24" y="78"/>
                  </a:lnTo>
                  <a:lnTo>
                    <a:pt x="20" y="78"/>
                  </a:lnTo>
                  <a:lnTo>
                    <a:pt x="16" y="78"/>
                  </a:lnTo>
                  <a:lnTo>
                    <a:pt x="12" y="76"/>
                  </a:lnTo>
                  <a:lnTo>
                    <a:pt x="10" y="74"/>
                  </a:lnTo>
                  <a:lnTo>
                    <a:pt x="8" y="72"/>
                  </a:lnTo>
                  <a:lnTo>
                    <a:pt x="6" y="68"/>
                  </a:lnTo>
                  <a:lnTo>
                    <a:pt x="6" y="60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6" y="20"/>
                  </a:lnTo>
                  <a:lnTo>
                    <a:pt x="6" y="6"/>
                  </a:lnTo>
                  <a:lnTo>
                    <a:pt x="16" y="0"/>
                  </a:lnTo>
                  <a:lnTo>
                    <a:pt x="16" y="20"/>
                  </a:lnTo>
                  <a:lnTo>
                    <a:pt x="26" y="20"/>
                  </a:lnTo>
                  <a:lnTo>
                    <a:pt x="26" y="30"/>
                  </a:lnTo>
                  <a:lnTo>
                    <a:pt x="16" y="30"/>
                  </a:lnTo>
                  <a:lnTo>
                    <a:pt x="16" y="62"/>
                  </a:lnTo>
                  <a:lnTo>
                    <a:pt x="16" y="64"/>
                  </a:lnTo>
                  <a:lnTo>
                    <a:pt x="18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20" y="68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6" y="6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81" name="Freeform 1033"/>
            <p:cNvSpPr>
              <a:spLocks/>
            </p:cNvSpPr>
            <p:nvPr/>
          </p:nvSpPr>
          <p:spPr bwMode="auto">
            <a:xfrm>
              <a:off x="4113" y="929"/>
              <a:ext cx="62" cy="64"/>
            </a:xfrm>
            <a:custGeom>
              <a:avLst/>
              <a:gdLst>
                <a:gd name="T0" fmla="*/ 0 w 62"/>
                <a:gd name="T1" fmla="*/ 60 h 64"/>
                <a:gd name="T2" fmla="*/ 6 w 62"/>
                <a:gd name="T3" fmla="*/ 0 h 64"/>
                <a:gd name="T4" fmla="*/ 18 w 62"/>
                <a:gd name="T5" fmla="*/ 2 h 64"/>
                <a:gd name="T6" fmla="*/ 26 w 62"/>
                <a:gd name="T7" fmla="*/ 44 h 64"/>
                <a:gd name="T8" fmla="*/ 28 w 62"/>
                <a:gd name="T9" fmla="*/ 50 h 64"/>
                <a:gd name="T10" fmla="*/ 28 w 62"/>
                <a:gd name="T11" fmla="*/ 54 h 64"/>
                <a:gd name="T12" fmla="*/ 30 w 62"/>
                <a:gd name="T13" fmla="*/ 50 h 64"/>
                <a:gd name="T14" fmla="*/ 32 w 62"/>
                <a:gd name="T15" fmla="*/ 44 h 64"/>
                <a:gd name="T16" fmla="*/ 50 w 62"/>
                <a:gd name="T17" fmla="*/ 6 h 64"/>
                <a:gd name="T18" fmla="*/ 62 w 62"/>
                <a:gd name="T19" fmla="*/ 6 h 64"/>
                <a:gd name="T20" fmla="*/ 54 w 62"/>
                <a:gd name="T21" fmla="*/ 64 h 64"/>
                <a:gd name="T22" fmla="*/ 48 w 62"/>
                <a:gd name="T23" fmla="*/ 64 h 64"/>
                <a:gd name="T24" fmla="*/ 52 w 62"/>
                <a:gd name="T25" fmla="*/ 14 h 64"/>
                <a:gd name="T26" fmla="*/ 32 w 62"/>
                <a:gd name="T27" fmla="*/ 62 h 64"/>
                <a:gd name="T28" fmla="*/ 24 w 62"/>
                <a:gd name="T29" fmla="*/ 62 h 64"/>
                <a:gd name="T30" fmla="*/ 12 w 62"/>
                <a:gd name="T31" fmla="*/ 10 h 64"/>
                <a:gd name="T32" fmla="*/ 8 w 62"/>
                <a:gd name="T33" fmla="*/ 60 h 64"/>
                <a:gd name="T34" fmla="*/ 0 w 62"/>
                <a:gd name="T35" fmla="*/ 6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2" h="64">
                  <a:moveTo>
                    <a:pt x="0" y="60"/>
                  </a:moveTo>
                  <a:lnTo>
                    <a:pt x="6" y="0"/>
                  </a:lnTo>
                  <a:lnTo>
                    <a:pt x="18" y="2"/>
                  </a:lnTo>
                  <a:lnTo>
                    <a:pt x="26" y="44"/>
                  </a:lnTo>
                  <a:lnTo>
                    <a:pt x="28" y="50"/>
                  </a:lnTo>
                  <a:lnTo>
                    <a:pt x="28" y="54"/>
                  </a:lnTo>
                  <a:lnTo>
                    <a:pt x="30" y="50"/>
                  </a:lnTo>
                  <a:lnTo>
                    <a:pt x="32" y="44"/>
                  </a:lnTo>
                  <a:lnTo>
                    <a:pt x="50" y="6"/>
                  </a:lnTo>
                  <a:lnTo>
                    <a:pt x="62" y="6"/>
                  </a:lnTo>
                  <a:lnTo>
                    <a:pt x="54" y="64"/>
                  </a:lnTo>
                  <a:lnTo>
                    <a:pt x="48" y="64"/>
                  </a:lnTo>
                  <a:lnTo>
                    <a:pt x="52" y="14"/>
                  </a:lnTo>
                  <a:lnTo>
                    <a:pt x="32" y="62"/>
                  </a:lnTo>
                  <a:lnTo>
                    <a:pt x="24" y="62"/>
                  </a:lnTo>
                  <a:lnTo>
                    <a:pt x="12" y="10"/>
                  </a:lnTo>
                  <a:lnTo>
                    <a:pt x="8" y="60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82" name="Freeform 1034"/>
            <p:cNvSpPr>
              <a:spLocks noEditPoints="1"/>
            </p:cNvSpPr>
            <p:nvPr/>
          </p:nvSpPr>
          <p:spPr bwMode="auto">
            <a:xfrm>
              <a:off x="4179" y="953"/>
              <a:ext cx="38" cy="46"/>
            </a:xfrm>
            <a:custGeom>
              <a:avLst/>
              <a:gdLst>
                <a:gd name="T0" fmla="*/ 22 w 38"/>
                <a:gd name="T1" fmla="*/ 42 h 46"/>
                <a:gd name="T2" fmla="*/ 16 w 38"/>
                <a:gd name="T3" fmla="*/ 44 h 46"/>
                <a:gd name="T4" fmla="*/ 6 w 38"/>
                <a:gd name="T5" fmla="*/ 42 h 46"/>
                <a:gd name="T6" fmla="*/ 0 w 38"/>
                <a:gd name="T7" fmla="*/ 36 h 46"/>
                <a:gd name="T8" fmla="*/ 0 w 38"/>
                <a:gd name="T9" fmla="*/ 28 h 46"/>
                <a:gd name="T10" fmla="*/ 4 w 38"/>
                <a:gd name="T11" fmla="*/ 22 h 46"/>
                <a:gd name="T12" fmla="*/ 8 w 38"/>
                <a:gd name="T13" fmla="*/ 20 h 46"/>
                <a:gd name="T14" fmla="*/ 12 w 38"/>
                <a:gd name="T15" fmla="*/ 20 h 46"/>
                <a:gd name="T16" fmla="*/ 24 w 38"/>
                <a:gd name="T17" fmla="*/ 18 h 46"/>
                <a:gd name="T18" fmla="*/ 28 w 38"/>
                <a:gd name="T19" fmla="*/ 16 h 46"/>
                <a:gd name="T20" fmla="*/ 28 w 38"/>
                <a:gd name="T21" fmla="*/ 12 h 46"/>
                <a:gd name="T22" fmla="*/ 24 w 38"/>
                <a:gd name="T23" fmla="*/ 8 h 46"/>
                <a:gd name="T24" fmla="*/ 16 w 38"/>
                <a:gd name="T25" fmla="*/ 8 h 46"/>
                <a:gd name="T26" fmla="*/ 12 w 38"/>
                <a:gd name="T27" fmla="*/ 10 h 46"/>
                <a:gd name="T28" fmla="*/ 2 w 38"/>
                <a:gd name="T29" fmla="*/ 12 h 46"/>
                <a:gd name="T30" fmla="*/ 6 w 38"/>
                <a:gd name="T31" fmla="*/ 4 h 46"/>
                <a:gd name="T32" fmla="*/ 12 w 38"/>
                <a:gd name="T33" fmla="*/ 2 h 46"/>
                <a:gd name="T34" fmla="*/ 22 w 38"/>
                <a:gd name="T35" fmla="*/ 0 h 46"/>
                <a:gd name="T36" fmla="*/ 30 w 38"/>
                <a:gd name="T37" fmla="*/ 2 h 46"/>
                <a:gd name="T38" fmla="*/ 36 w 38"/>
                <a:gd name="T39" fmla="*/ 6 h 46"/>
                <a:gd name="T40" fmla="*/ 38 w 38"/>
                <a:gd name="T41" fmla="*/ 12 h 46"/>
                <a:gd name="T42" fmla="*/ 36 w 38"/>
                <a:gd name="T43" fmla="*/ 18 h 46"/>
                <a:gd name="T44" fmla="*/ 36 w 38"/>
                <a:gd name="T45" fmla="*/ 36 h 46"/>
                <a:gd name="T46" fmla="*/ 36 w 38"/>
                <a:gd name="T47" fmla="*/ 42 h 46"/>
                <a:gd name="T48" fmla="*/ 28 w 38"/>
                <a:gd name="T49" fmla="*/ 46 h 46"/>
                <a:gd name="T50" fmla="*/ 26 w 38"/>
                <a:gd name="T51" fmla="*/ 40 h 46"/>
                <a:gd name="T52" fmla="*/ 24 w 38"/>
                <a:gd name="T53" fmla="*/ 26 h 46"/>
                <a:gd name="T54" fmla="*/ 14 w 38"/>
                <a:gd name="T55" fmla="*/ 26 h 46"/>
                <a:gd name="T56" fmla="*/ 10 w 38"/>
                <a:gd name="T57" fmla="*/ 28 h 46"/>
                <a:gd name="T58" fmla="*/ 8 w 38"/>
                <a:gd name="T59" fmla="*/ 30 h 46"/>
                <a:gd name="T60" fmla="*/ 8 w 38"/>
                <a:gd name="T61" fmla="*/ 34 h 46"/>
                <a:gd name="T62" fmla="*/ 10 w 38"/>
                <a:gd name="T63" fmla="*/ 36 h 46"/>
                <a:gd name="T64" fmla="*/ 18 w 38"/>
                <a:gd name="T65" fmla="*/ 38 h 46"/>
                <a:gd name="T66" fmla="*/ 24 w 38"/>
                <a:gd name="T67" fmla="*/ 34 h 46"/>
                <a:gd name="T68" fmla="*/ 26 w 38"/>
                <a:gd name="T69" fmla="*/ 30 h 46"/>
                <a:gd name="T70" fmla="*/ 28 w 38"/>
                <a:gd name="T71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" h="46">
                  <a:moveTo>
                    <a:pt x="26" y="40"/>
                  </a:moveTo>
                  <a:lnTo>
                    <a:pt x="22" y="42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6" y="42"/>
                  </a:lnTo>
                  <a:lnTo>
                    <a:pt x="2" y="4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6" y="18"/>
                  </a:lnTo>
                  <a:lnTo>
                    <a:pt x="24" y="18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0" y="14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8"/>
                  </a:lnTo>
                  <a:lnTo>
                    <a:pt x="38" y="12"/>
                  </a:lnTo>
                  <a:lnTo>
                    <a:pt x="38" y="14"/>
                  </a:lnTo>
                  <a:lnTo>
                    <a:pt x="36" y="18"/>
                  </a:lnTo>
                  <a:lnTo>
                    <a:pt x="36" y="28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6" y="42"/>
                  </a:lnTo>
                  <a:lnTo>
                    <a:pt x="36" y="46"/>
                  </a:lnTo>
                  <a:lnTo>
                    <a:pt x="28" y="46"/>
                  </a:lnTo>
                  <a:lnTo>
                    <a:pt x="28" y="42"/>
                  </a:lnTo>
                  <a:lnTo>
                    <a:pt x="26" y="40"/>
                  </a:lnTo>
                  <a:close/>
                  <a:moveTo>
                    <a:pt x="28" y="24"/>
                  </a:moveTo>
                  <a:lnTo>
                    <a:pt x="24" y="26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34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18" y="38"/>
                  </a:lnTo>
                  <a:lnTo>
                    <a:pt x="20" y="36"/>
                  </a:lnTo>
                  <a:lnTo>
                    <a:pt x="24" y="34"/>
                  </a:lnTo>
                  <a:lnTo>
                    <a:pt x="26" y="32"/>
                  </a:lnTo>
                  <a:lnTo>
                    <a:pt x="26" y="30"/>
                  </a:lnTo>
                  <a:lnTo>
                    <a:pt x="28" y="26"/>
                  </a:lnTo>
                  <a:lnTo>
                    <a:pt x="28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83" name="Freeform 1035"/>
            <p:cNvSpPr>
              <a:spLocks/>
            </p:cNvSpPr>
            <p:nvPr/>
          </p:nvSpPr>
          <p:spPr bwMode="auto">
            <a:xfrm>
              <a:off x="4225" y="957"/>
              <a:ext cx="36" cy="46"/>
            </a:xfrm>
            <a:custGeom>
              <a:avLst/>
              <a:gdLst>
                <a:gd name="T0" fmla="*/ 0 w 36"/>
                <a:gd name="T1" fmla="*/ 42 h 46"/>
                <a:gd name="T2" fmla="*/ 4 w 36"/>
                <a:gd name="T3" fmla="*/ 0 h 46"/>
                <a:gd name="T4" fmla="*/ 12 w 36"/>
                <a:gd name="T5" fmla="*/ 2 h 46"/>
                <a:gd name="T6" fmla="*/ 12 w 36"/>
                <a:gd name="T7" fmla="*/ 8 h 46"/>
                <a:gd name="T8" fmla="*/ 14 w 36"/>
                <a:gd name="T9" fmla="*/ 4 h 46"/>
                <a:gd name="T10" fmla="*/ 20 w 36"/>
                <a:gd name="T11" fmla="*/ 2 h 46"/>
                <a:gd name="T12" fmla="*/ 24 w 36"/>
                <a:gd name="T13" fmla="*/ 2 h 46"/>
                <a:gd name="T14" fmla="*/ 28 w 36"/>
                <a:gd name="T15" fmla="*/ 2 h 46"/>
                <a:gd name="T16" fmla="*/ 30 w 36"/>
                <a:gd name="T17" fmla="*/ 4 h 46"/>
                <a:gd name="T18" fmla="*/ 34 w 36"/>
                <a:gd name="T19" fmla="*/ 6 h 46"/>
                <a:gd name="T20" fmla="*/ 34 w 36"/>
                <a:gd name="T21" fmla="*/ 8 h 46"/>
                <a:gd name="T22" fmla="*/ 36 w 36"/>
                <a:gd name="T23" fmla="*/ 10 h 46"/>
                <a:gd name="T24" fmla="*/ 36 w 36"/>
                <a:gd name="T25" fmla="*/ 14 h 46"/>
                <a:gd name="T26" fmla="*/ 36 w 36"/>
                <a:gd name="T27" fmla="*/ 16 h 46"/>
                <a:gd name="T28" fmla="*/ 36 w 36"/>
                <a:gd name="T29" fmla="*/ 20 h 46"/>
                <a:gd name="T30" fmla="*/ 32 w 36"/>
                <a:gd name="T31" fmla="*/ 46 h 46"/>
                <a:gd name="T32" fmla="*/ 26 w 36"/>
                <a:gd name="T33" fmla="*/ 46 h 46"/>
                <a:gd name="T34" fmla="*/ 28 w 36"/>
                <a:gd name="T35" fmla="*/ 20 h 46"/>
                <a:gd name="T36" fmla="*/ 28 w 36"/>
                <a:gd name="T37" fmla="*/ 16 h 46"/>
                <a:gd name="T38" fmla="*/ 28 w 36"/>
                <a:gd name="T39" fmla="*/ 14 h 46"/>
                <a:gd name="T40" fmla="*/ 28 w 36"/>
                <a:gd name="T41" fmla="*/ 12 h 46"/>
                <a:gd name="T42" fmla="*/ 26 w 36"/>
                <a:gd name="T43" fmla="*/ 10 h 46"/>
                <a:gd name="T44" fmla="*/ 24 w 36"/>
                <a:gd name="T45" fmla="*/ 8 h 46"/>
                <a:gd name="T46" fmla="*/ 22 w 36"/>
                <a:gd name="T47" fmla="*/ 8 h 46"/>
                <a:gd name="T48" fmla="*/ 18 w 36"/>
                <a:gd name="T49" fmla="*/ 8 h 46"/>
                <a:gd name="T50" fmla="*/ 14 w 36"/>
                <a:gd name="T51" fmla="*/ 10 h 46"/>
                <a:gd name="T52" fmla="*/ 12 w 36"/>
                <a:gd name="T53" fmla="*/ 14 h 46"/>
                <a:gd name="T54" fmla="*/ 10 w 36"/>
                <a:gd name="T55" fmla="*/ 20 h 46"/>
                <a:gd name="T56" fmla="*/ 8 w 36"/>
                <a:gd name="T57" fmla="*/ 44 h 46"/>
                <a:gd name="T58" fmla="*/ 0 w 36"/>
                <a:gd name="T59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46">
                  <a:moveTo>
                    <a:pt x="0" y="42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12" y="8"/>
                  </a:lnTo>
                  <a:lnTo>
                    <a:pt x="14" y="4"/>
                  </a:lnTo>
                  <a:lnTo>
                    <a:pt x="20" y="2"/>
                  </a:lnTo>
                  <a:lnTo>
                    <a:pt x="24" y="2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4" y="6"/>
                  </a:lnTo>
                  <a:lnTo>
                    <a:pt x="34" y="8"/>
                  </a:lnTo>
                  <a:lnTo>
                    <a:pt x="36" y="10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32" y="46"/>
                  </a:lnTo>
                  <a:lnTo>
                    <a:pt x="26" y="4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6" y="10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18" y="8"/>
                  </a:lnTo>
                  <a:lnTo>
                    <a:pt x="14" y="10"/>
                  </a:lnTo>
                  <a:lnTo>
                    <a:pt x="12" y="14"/>
                  </a:lnTo>
                  <a:lnTo>
                    <a:pt x="10" y="20"/>
                  </a:lnTo>
                  <a:lnTo>
                    <a:pt x="8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84" name="Freeform 1036"/>
            <p:cNvSpPr>
              <a:spLocks/>
            </p:cNvSpPr>
            <p:nvPr/>
          </p:nvSpPr>
          <p:spPr bwMode="auto">
            <a:xfrm>
              <a:off x="4299" y="951"/>
              <a:ext cx="24" cy="58"/>
            </a:xfrm>
            <a:custGeom>
              <a:avLst/>
              <a:gdLst>
                <a:gd name="T0" fmla="*/ 18 w 24"/>
                <a:gd name="T1" fmla="*/ 58 h 58"/>
                <a:gd name="T2" fmla="*/ 10 w 24"/>
                <a:gd name="T3" fmla="*/ 58 h 58"/>
                <a:gd name="T4" fmla="*/ 14 w 24"/>
                <a:gd name="T5" fmla="*/ 12 h 58"/>
                <a:gd name="T6" fmla="*/ 12 w 24"/>
                <a:gd name="T7" fmla="*/ 14 h 58"/>
                <a:gd name="T8" fmla="*/ 8 w 24"/>
                <a:gd name="T9" fmla="*/ 16 h 58"/>
                <a:gd name="T10" fmla="*/ 4 w 24"/>
                <a:gd name="T11" fmla="*/ 18 h 58"/>
                <a:gd name="T12" fmla="*/ 0 w 24"/>
                <a:gd name="T13" fmla="*/ 20 h 58"/>
                <a:gd name="T14" fmla="*/ 0 w 24"/>
                <a:gd name="T15" fmla="*/ 12 h 58"/>
                <a:gd name="T16" fmla="*/ 6 w 24"/>
                <a:gd name="T17" fmla="*/ 10 h 58"/>
                <a:gd name="T18" fmla="*/ 12 w 24"/>
                <a:gd name="T19" fmla="*/ 6 h 58"/>
                <a:gd name="T20" fmla="*/ 16 w 24"/>
                <a:gd name="T21" fmla="*/ 4 h 58"/>
                <a:gd name="T22" fmla="*/ 18 w 24"/>
                <a:gd name="T23" fmla="*/ 0 h 58"/>
                <a:gd name="T24" fmla="*/ 24 w 24"/>
                <a:gd name="T25" fmla="*/ 0 h 58"/>
                <a:gd name="T26" fmla="*/ 18 w 24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58">
                  <a:moveTo>
                    <a:pt x="18" y="58"/>
                  </a:moveTo>
                  <a:lnTo>
                    <a:pt x="10" y="58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8" y="16"/>
                  </a:lnTo>
                  <a:lnTo>
                    <a:pt x="4" y="1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85" name="Freeform 1037"/>
            <p:cNvSpPr>
              <a:spLocks/>
            </p:cNvSpPr>
            <p:nvPr/>
          </p:nvSpPr>
          <p:spPr bwMode="auto">
            <a:xfrm>
              <a:off x="4079" y="1031"/>
              <a:ext cx="78" cy="78"/>
            </a:xfrm>
            <a:custGeom>
              <a:avLst/>
              <a:gdLst>
                <a:gd name="T0" fmla="*/ 0 w 78"/>
                <a:gd name="T1" fmla="*/ 50 h 78"/>
                <a:gd name="T2" fmla="*/ 30 w 78"/>
                <a:gd name="T3" fmla="*/ 0 h 78"/>
                <a:gd name="T4" fmla="*/ 40 w 78"/>
                <a:gd name="T5" fmla="*/ 6 h 78"/>
                <a:gd name="T6" fmla="*/ 30 w 78"/>
                <a:gd name="T7" fmla="*/ 48 h 78"/>
                <a:gd name="T8" fmla="*/ 28 w 78"/>
                <a:gd name="T9" fmla="*/ 54 h 78"/>
                <a:gd name="T10" fmla="*/ 28 w 78"/>
                <a:gd name="T11" fmla="*/ 56 h 78"/>
                <a:gd name="T12" fmla="*/ 30 w 78"/>
                <a:gd name="T13" fmla="*/ 54 h 78"/>
                <a:gd name="T14" fmla="*/ 36 w 78"/>
                <a:gd name="T15" fmla="*/ 50 h 78"/>
                <a:gd name="T16" fmla="*/ 66 w 78"/>
                <a:gd name="T17" fmla="*/ 22 h 78"/>
                <a:gd name="T18" fmla="*/ 78 w 78"/>
                <a:gd name="T19" fmla="*/ 28 h 78"/>
                <a:gd name="T20" fmla="*/ 48 w 78"/>
                <a:gd name="T21" fmla="*/ 78 h 78"/>
                <a:gd name="T22" fmla="*/ 42 w 78"/>
                <a:gd name="T23" fmla="*/ 74 h 78"/>
                <a:gd name="T24" fmla="*/ 66 w 78"/>
                <a:gd name="T25" fmla="*/ 30 h 78"/>
                <a:gd name="T26" fmla="*/ 28 w 78"/>
                <a:gd name="T27" fmla="*/ 66 h 78"/>
                <a:gd name="T28" fmla="*/ 20 w 78"/>
                <a:gd name="T29" fmla="*/ 62 h 78"/>
                <a:gd name="T30" fmla="*/ 32 w 78"/>
                <a:gd name="T31" fmla="*/ 10 h 78"/>
                <a:gd name="T32" fmla="*/ 6 w 78"/>
                <a:gd name="T33" fmla="*/ 54 h 78"/>
                <a:gd name="T34" fmla="*/ 0 w 78"/>
                <a:gd name="T35" fmla="*/ 5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78">
                  <a:moveTo>
                    <a:pt x="0" y="50"/>
                  </a:moveTo>
                  <a:lnTo>
                    <a:pt x="30" y="0"/>
                  </a:lnTo>
                  <a:lnTo>
                    <a:pt x="40" y="6"/>
                  </a:lnTo>
                  <a:lnTo>
                    <a:pt x="30" y="48"/>
                  </a:lnTo>
                  <a:lnTo>
                    <a:pt x="28" y="54"/>
                  </a:lnTo>
                  <a:lnTo>
                    <a:pt x="28" y="56"/>
                  </a:lnTo>
                  <a:lnTo>
                    <a:pt x="30" y="54"/>
                  </a:lnTo>
                  <a:lnTo>
                    <a:pt x="36" y="50"/>
                  </a:lnTo>
                  <a:lnTo>
                    <a:pt x="66" y="22"/>
                  </a:lnTo>
                  <a:lnTo>
                    <a:pt x="78" y="28"/>
                  </a:lnTo>
                  <a:lnTo>
                    <a:pt x="48" y="78"/>
                  </a:lnTo>
                  <a:lnTo>
                    <a:pt x="42" y="74"/>
                  </a:lnTo>
                  <a:lnTo>
                    <a:pt x="66" y="30"/>
                  </a:lnTo>
                  <a:lnTo>
                    <a:pt x="28" y="66"/>
                  </a:lnTo>
                  <a:lnTo>
                    <a:pt x="20" y="62"/>
                  </a:lnTo>
                  <a:lnTo>
                    <a:pt x="32" y="10"/>
                  </a:lnTo>
                  <a:lnTo>
                    <a:pt x="6" y="54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86" name="Freeform 1038"/>
            <p:cNvSpPr>
              <a:spLocks noEditPoints="1"/>
            </p:cNvSpPr>
            <p:nvPr/>
          </p:nvSpPr>
          <p:spPr bwMode="auto">
            <a:xfrm>
              <a:off x="4139" y="1083"/>
              <a:ext cx="44" cy="50"/>
            </a:xfrm>
            <a:custGeom>
              <a:avLst/>
              <a:gdLst>
                <a:gd name="T0" fmla="*/ 18 w 44"/>
                <a:gd name="T1" fmla="*/ 42 h 50"/>
                <a:gd name="T2" fmla="*/ 10 w 44"/>
                <a:gd name="T3" fmla="*/ 40 h 50"/>
                <a:gd name="T4" fmla="*/ 2 w 44"/>
                <a:gd name="T5" fmla="*/ 34 h 50"/>
                <a:gd name="T6" fmla="*/ 0 w 44"/>
                <a:gd name="T7" fmla="*/ 26 h 50"/>
                <a:gd name="T8" fmla="*/ 4 w 44"/>
                <a:gd name="T9" fmla="*/ 18 h 50"/>
                <a:gd name="T10" fmla="*/ 8 w 44"/>
                <a:gd name="T11" fmla="*/ 16 h 50"/>
                <a:gd name="T12" fmla="*/ 14 w 44"/>
                <a:gd name="T13" fmla="*/ 14 h 50"/>
                <a:gd name="T14" fmla="*/ 18 w 44"/>
                <a:gd name="T15" fmla="*/ 16 h 50"/>
                <a:gd name="T16" fmla="*/ 28 w 44"/>
                <a:gd name="T17" fmla="*/ 20 h 50"/>
                <a:gd name="T18" fmla="*/ 34 w 44"/>
                <a:gd name="T19" fmla="*/ 20 h 50"/>
                <a:gd name="T20" fmla="*/ 36 w 44"/>
                <a:gd name="T21" fmla="*/ 16 h 50"/>
                <a:gd name="T22" fmla="*/ 34 w 44"/>
                <a:gd name="T23" fmla="*/ 10 h 50"/>
                <a:gd name="T24" fmla="*/ 26 w 44"/>
                <a:gd name="T25" fmla="*/ 6 h 50"/>
                <a:gd name="T26" fmla="*/ 20 w 44"/>
                <a:gd name="T27" fmla="*/ 8 h 50"/>
                <a:gd name="T28" fmla="*/ 12 w 44"/>
                <a:gd name="T29" fmla="*/ 4 h 50"/>
                <a:gd name="T30" fmla="*/ 18 w 44"/>
                <a:gd name="T31" fmla="*/ 0 h 50"/>
                <a:gd name="T32" fmla="*/ 26 w 44"/>
                <a:gd name="T33" fmla="*/ 0 h 50"/>
                <a:gd name="T34" fmla="*/ 34 w 44"/>
                <a:gd name="T35" fmla="*/ 4 h 50"/>
                <a:gd name="T36" fmla="*/ 42 w 44"/>
                <a:gd name="T37" fmla="*/ 8 h 50"/>
                <a:gd name="T38" fmla="*/ 44 w 44"/>
                <a:gd name="T39" fmla="*/ 14 h 50"/>
                <a:gd name="T40" fmla="*/ 44 w 44"/>
                <a:gd name="T41" fmla="*/ 20 h 50"/>
                <a:gd name="T42" fmla="*/ 40 w 44"/>
                <a:gd name="T43" fmla="*/ 24 h 50"/>
                <a:gd name="T44" fmla="*/ 34 w 44"/>
                <a:gd name="T45" fmla="*/ 38 h 50"/>
                <a:gd name="T46" fmla="*/ 30 w 44"/>
                <a:gd name="T47" fmla="*/ 44 h 50"/>
                <a:gd name="T48" fmla="*/ 30 w 44"/>
                <a:gd name="T49" fmla="*/ 50 h 50"/>
                <a:gd name="T50" fmla="*/ 22 w 44"/>
                <a:gd name="T51" fmla="*/ 44 h 50"/>
                <a:gd name="T52" fmla="*/ 30 w 44"/>
                <a:gd name="T53" fmla="*/ 26 h 50"/>
                <a:gd name="T54" fmla="*/ 20 w 44"/>
                <a:gd name="T55" fmla="*/ 24 h 50"/>
                <a:gd name="T56" fmla="*/ 14 w 44"/>
                <a:gd name="T57" fmla="*/ 22 h 50"/>
                <a:gd name="T58" fmla="*/ 10 w 44"/>
                <a:gd name="T59" fmla="*/ 22 h 50"/>
                <a:gd name="T60" fmla="*/ 8 w 44"/>
                <a:gd name="T61" fmla="*/ 24 h 50"/>
                <a:gd name="T62" fmla="*/ 8 w 44"/>
                <a:gd name="T63" fmla="*/ 30 h 50"/>
                <a:gd name="T64" fmla="*/ 12 w 44"/>
                <a:gd name="T65" fmla="*/ 34 h 50"/>
                <a:gd name="T66" fmla="*/ 18 w 44"/>
                <a:gd name="T67" fmla="*/ 36 h 50"/>
                <a:gd name="T68" fmla="*/ 24 w 44"/>
                <a:gd name="T69" fmla="*/ 34 h 50"/>
                <a:gd name="T70" fmla="*/ 28 w 44"/>
                <a:gd name="T71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" h="50">
                  <a:moveTo>
                    <a:pt x="22" y="40"/>
                  </a:moveTo>
                  <a:lnTo>
                    <a:pt x="18" y="42"/>
                  </a:lnTo>
                  <a:lnTo>
                    <a:pt x="14" y="40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4"/>
                  </a:lnTo>
                  <a:lnTo>
                    <a:pt x="14" y="14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2" y="18"/>
                  </a:lnTo>
                  <a:lnTo>
                    <a:pt x="28" y="20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6" y="16"/>
                  </a:lnTo>
                  <a:lnTo>
                    <a:pt x="36" y="14"/>
                  </a:lnTo>
                  <a:lnTo>
                    <a:pt x="34" y="10"/>
                  </a:lnTo>
                  <a:lnTo>
                    <a:pt x="30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2" y="4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2" y="22"/>
                  </a:lnTo>
                  <a:lnTo>
                    <a:pt x="40" y="24"/>
                  </a:lnTo>
                  <a:lnTo>
                    <a:pt x="36" y="32"/>
                  </a:lnTo>
                  <a:lnTo>
                    <a:pt x="34" y="38"/>
                  </a:lnTo>
                  <a:lnTo>
                    <a:pt x="32" y="42"/>
                  </a:lnTo>
                  <a:lnTo>
                    <a:pt x="30" y="44"/>
                  </a:lnTo>
                  <a:lnTo>
                    <a:pt x="30" y="48"/>
                  </a:lnTo>
                  <a:lnTo>
                    <a:pt x="30" y="50"/>
                  </a:lnTo>
                  <a:lnTo>
                    <a:pt x="22" y="46"/>
                  </a:lnTo>
                  <a:lnTo>
                    <a:pt x="22" y="44"/>
                  </a:lnTo>
                  <a:lnTo>
                    <a:pt x="22" y="40"/>
                  </a:lnTo>
                  <a:close/>
                  <a:moveTo>
                    <a:pt x="30" y="26"/>
                  </a:moveTo>
                  <a:lnTo>
                    <a:pt x="26" y="26"/>
                  </a:lnTo>
                  <a:lnTo>
                    <a:pt x="20" y="24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8" y="24"/>
                  </a:lnTo>
                  <a:lnTo>
                    <a:pt x="8" y="26"/>
                  </a:lnTo>
                  <a:lnTo>
                    <a:pt x="8" y="30"/>
                  </a:lnTo>
                  <a:lnTo>
                    <a:pt x="10" y="32"/>
                  </a:lnTo>
                  <a:lnTo>
                    <a:pt x="12" y="34"/>
                  </a:lnTo>
                  <a:lnTo>
                    <a:pt x="16" y="34"/>
                  </a:lnTo>
                  <a:lnTo>
                    <a:pt x="18" y="36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6" y="32"/>
                  </a:lnTo>
                  <a:lnTo>
                    <a:pt x="28" y="28"/>
                  </a:lnTo>
                  <a:lnTo>
                    <a:pt x="30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87" name="Freeform 1039"/>
            <p:cNvSpPr>
              <a:spLocks/>
            </p:cNvSpPr>
            <p:nvPr/>
          </p:nvSpPr>
          <p:spPr bwMode="auto">
            <a:xfrm>
              <a:off x="4177" y="1101"/>
              <a:ext cx="46" cy="54"/>
            </a:xfrm>
            <a:custGeom>
              <a:avLst/>
              <a:gdLst>
                <a:gd name="T0" fmla="*/ 0 w 46"/>
                <a:gd name="T1" fmla="*/ 36 h 54"/>
                <a:gd name="T2" fmla="*/ 20 w 46"/>
                <a:gd name="T3" fmla="*/ 0 h 54"/>
                <a:gd name="T4" fmla="*/ 28 w 46"/>
                <a:gd name="T5" fmla="*/ 4 h 54"/>
                <a:gd name="T6" fmla="*/ 24 w 46"/>
                <a:gd name="T7" fmla="*/ 8 h 54"/>
                <a:gd name="T8" fmla="*/ 28 w 46"/>
                <a:gd name="T9" fmla="*/ 8 h 54"/>
                <a:gd name="T10" fmla="*/ 34 w 46"/>
                <a:gd name="T11" fmla="*/ 8 h 54"/>
                <a:gd name="T12" fmla="*/ 38 w 46"/>
                <a:gd name="T13" fmla="*/ 10 h 54"/>
                <a:gd name="T14" fmla="*/ 42 w 46"/>
                <a:gd name="T15" fmla="*/ 12 h 54"/>
                <a:gd name="T16" fmla="*/ 44 w 46"/>
                <a:gd name="T17" fmla="*/ 14 h 54"/>
                <a:gd name="T18" fmla="*/ 44 w 46"/>
                <a:gd name="T19" fmla="*/ 16 h 54"/>
                <a:gd name="T20" fmla="*/ 46 w 46"/>
                <a:gd name="T21" fmla="*/ 18 h 54"/>
                <a:gd name="T22" fmla="*/ 46 w 46"/>
                <a:gd name="T23" fmla="*/ 22 h 54"/>
                <a:gd name="T24" fmla="*/ 44 w 46"/>
                <a:gd name="T25" fmla="*/ 24 h 54"/>
                <a:gd name="T26" fmla="*/ 44 w 46"/>
                <a:gd name="T27" fmla="*/ 28 h 54"/>
                <a:gd name="T28" fmla="*/ 42 w 46"/>
                <a:gd name="T29" fmla="*/ 30 h 54"/>
                <a:gd name="T30" fmla="*/ 28 w 46"/>
                <a:gd name="T31" fmla="*/ 54 h 54"/>
                <a:gd name="T32" fmla="*/ 22 w 46"/>
                <a:gd name="T33" fmla="*/ 50 h 54"/>
                <a:gd name="T34" fmla="*/ 34 w 46"/>
                <a:gd name="T35" fmla="*/ 28 h 54"/>
                <a:gd name="T36" fmla="*/ 36 w 46"/>
                <a:gd name="T37" fmla="*/ 24 h 54"/>
                <a:gd name="T38" fmla="*/ 36 w 46"/>
                <a:gd name="T39" fmla="*/ 22 h 54"/>
                <a:gd name="T40" fmla="*/ 36 w 46"/>
                <a:gd name="T41" fmla="*/ 20 h 54"/>
                <a:gd name="T42" fmla="*/ 36 w 46"/>
                <a:gd name="T43" fmla="*/ 18 h 54"/>
                <a:gd name="T44" fmla="*/ 34 w 46"/>
                <a:gd name="T45" fmla="*/ 16 h 54"/>
                <a:gd name="T46" fmla="*/ 32 w 46"/>
                <a:gd name="T47" fmla="*/ 14 h 54"/>
                <a:gd name="T48" fmla="*/ 30 w 46"/>
                <a:gd name="T49" fmla="*/ 12 h 54"/>
                <a:gd name="T50" fmla="*/ 26 w 46"/>
                <a:gd name="T51" fmla="*/ 12 h 54"/>
                <a:gd name="T52" fmla="*/ 22 w 46"/>
                <a:gd name="T53" fmla="*/ 16 h 54"/>
                <a:gd name="T54" fmla="*/ 18 w 46"/>
                <a:gd name="T55" fmla="*/ 20 h 54"/>
                <a:gd name="T56" fmla="*/ 6 w 46"/>
                <a:gd name="T57" fmla="*/ 40 h 54"/>
                <a:gd name="T58" fmla="*/ 0 w 46"/>
                <a:gd name="T59" fmla="*/ 3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" h="54">
                  <a:moveTo>
                    <a:pt x="0" y="36"/>
                  </a:moveTo>
                  <a:lnTo>
                    <a:pt x="20" y="0"/>
                  </a:lnTo>
                  <a:lnTo>
                    <a:pt x="28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34" y="8"/>
                  </a:lnTo>
                  <a:lnTo>
                    <a:pt x="38" y="10"/>
                  </a:lnTo>
                  <a:lnTo>
                    <a:pt x="42" y="12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6" y="18"/>
                  </a:lnTo>
                  <a:lnTo>
                    <a:pt x="46" y="22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2" y="30"/>
                  </a:lnTo>
                  <a:lnTo>
                    <a:pt x="28" y="54"/>
                  </a:lnTo>
                  <a:lnTo>
                    <a:pt x="22" y="50"/>
                  </a:lnTo>
                  <a:lnTo>
                    <a:pt x="34" y="28"/>
                  </a:lnTo>
                  <a:lnTo>
                    <a:pt x="36" y="24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6" y="18"/>
                  </a:lnTo>
                  <a:lnTo>
                    <a:pt x="34" y="16"/>
                  </a:lnTo>
                  <a:lnTo>
                    <a:pt x="32" y="14"/>
                  </a:lnTo>
                  <a:lnTo>
                    <a:pt x="30" y="12"/>
                  </a:lnTo>
                  <a:lnTo>
                    <a:pt x="26" y="12"/>
                  </a:lnTo>
                  <a:lnTo>
                    <a:pt x="22" y="16"/>
                  </a:lnTo>
                  <a:lnTo>
                    <a:pt x="18" y="20"/>
                  </a:lnTo>
                  <a:lnTo>
                    <a:pt x="6" y="4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88" name="Freeform 1040"/>
            <p:cNvSpPr>
              <a:spLocks/>
            </p:cNvSpPr>
            <p:nvPr/>
          </p:nvSpPr>
          <p:spPr bwMode="auto">
            <a:xfrm>
              <a:off x="4239" y="1127"/>
              <a:ext cx="48" cy="56"/>
            </a:xfrm>
            <a:custGeom>
              <a:avLst/>
              <a:gdLst>
                <a:gd name="T0" fmla="*/ 2 w 48"/>
                <a:gd name="T1" fmla="*/ 30 h 56"/>
                <a:gd name="T2" fmla="*/ 8 w 48"/>
                <a:gd name="T3" fmla="*/ 34 h 56"/>
                <a:gd name="T4" fmla="*/ 8 w 48"/>
                <a:gd name="T5" fmla="*/ 38 h 56"/>
                <a:gd name="T6" fmla="*/ 8 w 48"/>
                <a:gd name="T7" fmla="*/ 42 h 56"/>
                <a:gd name="T8" fmla="*/ 10 w 48"/>
                <a:gd name="T9" fmla="*/ 46 h 56"/>
                <a:gd name="T10" fmla="*/ 14 w 48"/>
                <a:gd name="T11" fmla="*/ 48 h 56"/>
                <a:gd name="T12" fmla="*/ 18 w 48"/>
                <a:gd name="T13" fmla="*/ 50 h 56"/>
                <a:gd name="T14" fmla="*/ 22 w 48"/>
                <a:gd name="T15" fmla="*/ 50 h 56"/>
                <a:gd name="T16" fmla="*/ 26 w 48"/>
                <a:gd name="T17" fmla="*/ 48 h 56"/>
                <a:gd name="T18" fmla="*/ 30 w 48"/>
                <a:gd name="T19" fmla="*/ 44 h 56"/>
                <a:gd name="T20" fmla="*/ 32 w 48"/>
                <a:gd name="T21" fmla="*/ 40 h 56"/>
                <a:gd name="T22" fmla="*/ 32 w 48"/>
                <a:gd name="T23" fmla="*/ 36 h 56"/>
                <a:gd name="T24" fmla="*/ 30 w 48"/>
                <a:gd name="T25" fmla="*/ 32 h 56"/>
                <a:gd name="T26" fmla="*/ 26 w 48"/>
                <a:gd name="T27" fmla="*/ 28 h 56"/>
                <a:gd name="T28" fmla="*/ 24 w 48"/>
                <a:gd name="T29" fmla="*/ 28 h 56"/>
                <a:gd name="T30" fmla="*/ 20 w 48"/>
                <a:gd name="T31" fmla="*/ 26 h 56"/>
                <a:gd name="T32" fmla="*/ 24 w 48"/>
                <a:gd name="T33" fmla="*/ 22 h 56"/>
                <a:gd name="T34" fmla="*/ 26 w 48"/>
                <a:gd name="T35" fmla="*/ 22 h 56"/>
                <a:gd name="T36" fmla="*/ 26 w 48"/>
                <a:gd name="T37" fmla="*/ 22 h 56"/>
                <a:gd name="T38" fmla="*/ 30 w 48"/>
                <a:gd name="T39" fmla="*/ 24 h 56"/>
                <a:gd name="T40" fmla="*/ 34 w 48"/>
                <a:gd name="T41" fmla="*/ 24 h 56"/>
                <a:gd name="T42" fmla="*/ 38 w 48"/>
                <a:gd name="T43" fmla="*/ 22 h 56"/>
                <a:gd name="T44" fmla="*/ 40 w 48"/>
                <a:gd name="T45" fmla="*/ 20 h 56"/>
                <a:gd name="T46" fmla="*/ 40 w 48"/>
                <a:gd name="T47" fmla="*/ 16 h 56"/>
                <a:gd name="T48" fmla="*/ 40 w 48"/>
                <a:gd name="T49" fmla="*/ 14 h 56"/>
                <a:gd name="T50" fmla="*/ 40 w 48"/>
                <a:gd name="T51" fmla="*/ 10 h 56"/>
                <a:gd name="T52" fmla="*/ 36 w 48"/>
                <a:gd name="T53" fmla="*/ 8 h 56"/>
                <a:gd name="T54" fmla="*/ 32 w 48"/>
                <a:gd name="T55" fmla="*/ 6 h 56"/>
                <a:gd name="T56" fmla="*/ 30 w 48"/>
                <a:gd name="T57" fmla="*/ 6 h 56"/>
                <a:gd name="T58" fmla="*/ 26 w 48"/>
                <a:gd name="T59" fmla="*/ 8 h 56"/>
                <a:gd name="T60" fmla="*/ 22 w 48"/>
                <a:gd name="T61" fmla="*/ 12 h 56"/>
                <a:gd name="T62" fmla="*/ 16 w 48"/>
                <a:gd name="T63" fmla="*/ 6 h 56"/>
                <a:gd name="T64" fmla="*/ 22 w 48"/>
                <a:gd name="T65" fmla="*/ 2 h 56"/>
                <a:gd name="T66" fmla="*/ 28 w 48"/>
                <a:gd name="T67" fmla="*/ 0 h 56"/>
                <a:gd name="T68" fmla="*/ 34 w 48"/>
                <a:gd name="T69" fmla="*/ 0 h 56"/>
                <a:gd name="T70" fmla="*/ 40 w 48"/>
                <a:gd name="T71" fmla="*/ 2 h 56"/>
                <a:gd name="T72" fmla="*/ 44 w 48"/>
                <a:gd name="T73" fmla="*/ 4 h 56"/>
                <a:gd name="T74" fmla="*/ 46 w 48"/>
                <a:gd name="T75" fmla="*/ 8 h 56"/>
                <a:gd name="T76" fmla="*/ 48 w 48"/>
                <a:gd name="T77" fmla="*/ 12 h 56"/>
                <a:gd name="T78" fmla="*/ 48 w 48"/>
                <a:gd name="T79" fmla="*/ 16 h 56"/>
                <a:gd name="T80" fmla="*/ 48 w 48"/>
                <a:gd name="T81" fmla="*/ 20 h 56"/>
                <a:gd name="T82" fmla="*/ 46 w 48"/>
                <a:gd name="T83" fmla="*/ 24 h 56"/>
                <a:gd name="T84" fmla="*/ 44 w 48"/>
                <a:gd name="T85" fmla="*/ 26 h 56"/>
                <a:gd name="T86" fmla="*/ 42 w 48"/>
                <a:gd name="T87" fmla="*/ 28 h 56"/>
                <a:gd name="T88" fmla="*/ 38 w 48"/>
                <a:gd name="T89" fmla="*/ 28 h 56"/>
                <a:gd name="T90" fmla="*/ 34 w 48"/>
                <a:gd name="T91" fmla="*/ 30 h 56"/>
                <a:gd name="T92" fmla="*/ 36 w 48"/>
                <a:gd name="T93" fmla="*/ 32 h 56"/>
                <a:gd name="T94" fmla="*/ 38 w 48"/>
                <a:gd name="T95" fmla="*/ 38 h 56"/>
                <a:gd name="T96" fmla="*/ 38 w 48"/>
                <a:gd name="T97" fmla="*/ 42 h 56"/>
                <a:gd name="T98" fmla="*/ 36 w 48"/>
                <a:gd name="T99" fmla="*/ 48 h 56"/>
                <a:gd name="T100" fmla="*/ 34 w 48"/>
                <a:gd name="T101" fmla="*/ 52 h 56"/>
                <a:gd name="T102" fmla="*/ 30 w 48"/>
                <a:gd name="T103" fmla="*/ 54 h 56"/>
                <a:gd name="T104" fmla="*/ 24 w 48"/>
                <a:gd name="T105" fmla="*/ 56 h 56"/>
                <a:gd name="T106" fmla="*/ 18 w 48"/>
                <a:gd name="T107" fmla="*/ 56 h 56"/>
                <a:gd name="T108" fmla="*/ 10 w 48"/>
                <a:gd name="T109" fmla="*/ 54 h 56"/>
                <a:gd name="T110" fmla="*/ 4 w 48"/>
                <a:gd name="T111" fmla="*/ 50 h 56"/>
                <a:gd name="T112" fmla="*/ 2 w 48"/>
                <a:gd name="T113" fmla="*/ 44 h 56"/>
                <a:gd name="T114" fmla="*/ 0 w 48"/>
                <a:gd name="T115" fmla="*/ 36 h 56"/>
                <a:gd name="T116" fmla="*/ 2 w 48"/>
                <a:gd name="T117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" h="56">
                  <a:moveTo>
                    <a:pt x="2" y="30"/>
                  </a:moveTo>
                  <a:lnTo>
                    <a:pt x="8" y="34"/>
                  </a:lnTo>
                  <a:lnTo>
                    <a:pt x="8" y="38"/>
                  </a:lnTo>
                  <a:lnTo>
                    <a:pt x="8" y="42"/>
                  </a:lnTo>
                  <a:lnTo>
                    <a:pt x="10" y="46"/>
                  </a:lnTo>
                  <a:lnTo>
                    <a:pt x="14" y="48"/>
                  </a:lnTo>
                  <a:lnTo>
                    <a:pt x="18" y="50"/>
                  </a:lnTo>
                  <a:lnTo>
                    <a:pt x="22" y="50"/>
                  </a:lnTo>
                  <a:lnTo>
                    <a:pt x="26" y="48"/>
                  </a:lnTo>
                  <a:lnTo>
                    <a:pt x="30" y="44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0" y="32"/>
                  </a:lnTo>
                  <a:lnTo>
                    <a:pt x="26" y="28"/>
                  </a:lnTo>
                  <a:lnTo>
                    <a:pt x="24" y="28"/>
                  </a:lnTo>
                  <a:lnTo>
                    <a:pt x="20" y="26"/>
                  </a:lnTo>
                  <a:lnTo>
                    <a:pt x="24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30" y="24"/>
                  </a:lnTo>
                  <a:lnTo>
                    <a:pt x="34" y="24"/>
                  </a:lnTo>
                  <a:lnTo>
                    <a:pt x="38" y="22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0"/>
                  </a:lnTo>
                  <a:lnTo>
                    <a:pt x="36" y="8"/>
                  </a:lnTo>
                  <a:lnTo>
                    <a:pt x="32" y="6"/>
                  </a:lnTo>
                  <a:lnTo>
                    <a:pt x="30" y="6"/>
                  </a:lnTo>
                  <a:lnTo>
                    <a:pt x="26" y="8"/>
                  </a:lnTo>
                  <a:lnTo>
                    <a:pt x="22" y="12"/>
                  </a:lnTo>
                  <a:lnTo>
                    <a:pt x="16" y="6"/>
                  </a:lnTo>
                  <a:lnTo>
                    <a:pt x="22" y="2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44" y="4"/>
                  </a:lnTo>
                  <a:lnTo>
                    <a:pt x="46" y="8"/>
                  </a:lnTo>
                  <a:lnTo>
                    <a:pt x="48" y="12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6" y="24"/>
                  </a:lnTo>
                  <a:lnTo>
                    <a:pt x="44" y="26"/>
                  </a:lnTo>
                  <a:lnTo>
                    <a:pt x="42" y="28"/>
                  </a:lnTo>
                  <a:lnTo>
                    <a:pt x="38" y="28"/>
                  </a:lnTo>
                  <a:lnTo>
                    <a:pt x="34" y="30"/>
                  </a:lnTo>
                  <a:lnTo>
                    <a:pt x="36" y="32"/>
                  </a:lnTo>
                  <a:lnTo>
                    <a:pt x="38" y="38"/>
                  </a:lnTo>
                  <a:lnTo>
                    <a:pt x="38" y="42"/>
                  </a:lnTo>
                  <a:lnTo>
                    <a:pt x="36" y="48"/>
                  </a:lnTo>
                  <a:lnTo>
                    <a:pt x="34" y="52"/>
                  </a:lnTo>
                  <a:lnTo>
                    <a:pt x="30" y="54"/>
                  </a:lnTo>
                  <a:lnTo>
                    <a:pt x="24" y="56"/>
                  </a:lnTo>
                  <a:lnTo>
                    <a:pt x="18" y="56"/>
                  </a:lnTo>
                  <a:lnTo>
                    <a:pt x="10" y="54"/>
                  </a:lnTo>
                  <a:lnTo>
                    <a:pt x="4" y="50"/>
                  </a:lnTo>
                  <a:lnTo>
                    <a:pt x="2" y="44"/>
                  </a:lnTo>
                  <a:lnTo>
                    <a:pt x="0" y="36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89" name="Freeform 1041"/>
            <p:cNvSpPr>
              <a:spLocks/>
            </p:cNvSpPr>
            <p:nvPr/>
          </p:nvSpPr>
          <p:spPr bwMode="auto">
            <a:xfrm>
              <a:off x="3323" y="1111"/>
              <a:ext cx="78" cy="78"/>
            </a:xfrm>
            <a:custGeom>
              <a:avLst/>
              <a:gdLst>
                <a:gd name="T0" fmla="*/ 30 w 78"/>
                <a:gd name="T1" fmla="*/ 78 h 78"/>
                <a:gd name="T2" fmla="*/ 0 w 78"/>
                <a:gd name="T3" fmla="*/ 28 h 78"/>
                <a:gd name="T4" fmla="*/ 10 w 78"/>
                <a:gd name="T5" fmla="*/ 22 h 78"/>
                <a:gd name="T6" fmla="*/ 42 w 78"/>
                <a:gd name="T7" fmla="*/ 50 h 78"/>
                <a:gd name="T8" fmla="*/ 46 w 78"/>
                <a:gd name="T9" fmla="*/ 54 h 78"/>
                <a:gd name="T10" fmla="*/ 50 w 78"/>
                <a:gd name="T11" fmla="*/ 58 h 78"/>
                <a:gd name="T12" fmla="*/ 48 w 78"/>
                <a:gd name="T13" fmla="*/ 54 h 78"/>
                <a:gd name="T14" fmla="*/ 48 w 78"/>
                <a:gd name="T15" fmla="*/ 48 h 78"/>
                <a:gd name="T16" fmla="*/ 38 w 78"/>
                <a:gd name="T17" fmla="*/ 6 h 78"/>
                <a:gd name="T18" fmla="*/ 48 w 78"/>
                <a:gd name="T19" fmla="*/ 0 h 78"/>
                <a:gd name="T20" fmla="*/ 78 w 78"/>
                <a:gd name="T21" fmla="*/ 50 h 78"/>
                <a:gd name="T22" fmla="*/ 72 w 78"/>
                <a:gd name="T23" fmla="*/ 54 h 78"/>
                <a:gd name="T24" fmla="*/ 46 w 78"/>
                <a:gd name="T25" fmla="*/ 10 h 78"/>
                <a:gd name="T26" fmla="*/ 58 w 78"/>
                <a:gd name="T27" fmla="*/ 62 h 78"/>
                <a:gd name="T28" fmla="*/ 50 w 78"/>
                <a:gd name="T29" fmla="*/ 66 h 78"/>
                <a:gd name="T30" fmla="*/ 12 w 78"/>
                <a:gd name="T31" fmla="*/ 30 h 78"/>
                <a:gd name="T32" fmla="*/ 36 w 78"/>
                <a:gd name="T33" fmla="*/ 74 h 78"/>
                <a:gd name="T34" fmla="*/ 30 w 78"/>
                <a:gd name="T3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78">
                  <a:moveTo>
                    <a:pt x="30" y="78"/>
                  </a:moveTo>
                  <a:lnTo>
                    <a:pt x="0" y="28"/>
                  </a:lnTo>
                  <a:lnTo>
                    <a:pt x="10" y="22"/>
                  </a:lnTo>
                  <a:lnTo>
                    <a:pt x="42" y="50"/>
                  </a:lnTo>
                  <a:lnTo>
                    <a:pt x="46" y="54"/>
                  </a:lnTo>
                  <a:lnTo>
                    <a:pt x="50" y="58"/>
                  </a:lnTo>
                  <a:lnTo>
                    <a:pt x="48" y="54"/>
                  </a:lnTo>
                  <a:lnTo>
                    <a:pt x="48" y="48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78" y="50"/>
                  </a:lnTo>
                  <a:lnTo>
                    <a:pt x="72" y="54"/>
                  </a:lnTo>
                  <a:lnTo>
                    <a:pt x="46" y="10"/>
                  </a:lnTo>
                  <a:lnTo>
                    <a:pt x="58" y="62"/>
                  </a:lnTo>
                  <a:lnTo>
                    <a:pt x="50" y="66"/>
                  </a:lnTo>
                  <a:lnTo>
                    <a:pt x="12" y="30"/>
                  </a:lnTo>
                  <a:lnTo>
                    <a:pt x="36" y="74"/>
                  </a:lnTo>
                  <a:lnTo>
                    <a:pt x="30" y="7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90" name="Freeform 1042"/>
            <p:cNvSpPr>
              <a:spLocks noEditPoints="1"/>
            </p:cNvSpPr>
            <p:nvPr/>
          </p:nvSpPr>
          <p:spPr bwMode="auto">
            <a:xfrm>
              <a:off x="3393" y="1105"/>
              <a:ext cx="50" cy="48"/>
            </a:xfrm>
            <a:custGeom>
              <a:avLst/>
              <a:gdLst>
                <a:gd name="T0" fmla="*/ 36 w 50"/>
                <a:gd name="T1" fmla="*/ 38 h 48"/>
                <a:gd name="T2" fmla="*/ 32 w 50"/>
                <a:gd name="T3" fmla="*/ 44 h 48"/>
                <a:gd name="T4" fmla="*/ 22 w 50"/>
                <a:gd name="T5" fmla="*/ 48 h 48"/>
                <a:gd name="T6" fmla="*/ 14 w 50"/>
                <a:gd name="T7" fmla="*/ 46 h 48"/>
                <a:gd name="T8" fmla="*/ 8 w 50"/>
                <a:gd name="T9" fmla="*/ 40 h 48"/>
                <a:gd name="T10" fmla="*/ 8 w 50"/>
                <a:gd name="T11" fmla="*/ 34 h 48"/>
                <a:gd name="T12" fmla="*/ 10 w 50"/>
                <a:gd name="T13" fmla="*/ 28 h 48"/>
                <a:gd name="T14" fmla="*/ 14 w 50"/>
                <a:gd name="T15" fmla="*/ 24 h 48"/>
                <a:gd name="T16" fmla="*/ 22 w 50"/>
                <a:gd name="T17" fmla="*/ 18 h 48"/>
                <a:gd name="T18" fmla="*/ 26 w 50"/>
                <a:gd name="T19" fmla="*/ 14 h 48"/>
                <a:gd name="T20" fmla="*/ 22 w 50"/>
                <a:gd name="T21" fmla="*/ 10 h 48"/>
                <a:gd name="T22" fmla="*/ 18 w 50"/>
                <a:gd name="T23" fmla="*/ 10 h 48"/>
                <a:gd name="T24" fmla="*/ 10 w 50"/>
                <a:gd name="T25" fmla="*/ 14 h 48"/>
                <a:gd name="T26" fmla="*/ 8 w 50"/>
                <a:gd name="T27" fmla="*/ 18 h 48"/>
                <a:gd name="T28" fmla="*/ 2 w 50"/>
                <a:gd name="T29" fmla="*/ 24 h 48"/>
                <a:gd name="T30" fmla="*/ 0 w 50"/>
                <a:gd name="T31" fmla="*/ 18 h 48"/>
                <a:gd name="T32" fmla="*/ 4 w 50"/>
                <a:gd name="T33" fmla="*/ 10 h 48"/>
                <a:gd name="T34" fmla="*/ 12 w 50"/>
                <a:gd name="T35" fmla="*/ 4 h 48"/>
                <a:gd name="T36" fmla="*/ 20 w 50"/>
                <a:gd name="T37" fmla="*/ 2 h 48"/>
                <a:gd name="T38" fmla="*/ 26 w 50"/>
                <a:gd name="T39" fmla="*/ 2 h 48"/>
                <a:gd name="T40" fmla="*/ 30 w 50"/>
                <a:gd name="T41" fmla="*/ 4 h 48"/>
                <a:gd name="T42" fmla="*/ 34 w 50"/>
                <a:gd name="T43" fmla="*/ 10 h 48"/>
                <a:gd name="T44" fmla="*/ 40 w 50"/>
                <a:gd name="T45" fmla="*/ 22 h 48"/>
                <a:gd name="T46" fmla="*/ 44 w 50"/>
                <a:gd name="T47" fmla="*/ 28 h 48"/>
                <a:gd name="T48" fmla="*/ 50 w 50"/>
                <a:gd name="T49" fmla="*/ 32 h 48"/>
                <a:gd name="T50" fmla="*/ 40 w 50"/>
                <a:gd name="T51" fmla="*/ 36 h 48"/>
                <a:gd name="T52" fmla="*/ 30 w 50"/>
                <a:gd name="T53" fmla="*/ 20 h 48"/>
                <a:gd name="T54" fmla="*/ 22 w 50"/>
                <a:gd name="T55" fmla="*/ 28 h 48"/>
                <a:gd name="T56" fmla="*/ 18 w 50"/>
                <a:gd name="T57" fmla="*/ 32 h 48"/>
                <a:gd name="T58" fmla="*/ 16 w 50"/>
                <a:gd name="T59" fmla="*/ 34 h 48"/>
                <a:gd name="T60" fmla="*/ 16 w 50"/>
                <a:gd name="T61" fmla="*/ 38 h 48"/>
                <a:gd name="T62" fmla="*/ 20 w 50"/>
                <a:gd name="T63" fmla="*/ 40 h 48"/>
                <a:gd name="T64" fmla="*/ 26 w 50"/>
                <a:gd name="T65" fmla="*/ 40 h 48"/>
                <a:gd name="T66" fmla="*/ 32 w 50"/>
                <a:gd name="T67" fmla="*/ 34 h 48"/>
                <a:gd name="T68" fmla="*/ 32 w 50"/>
                <a:gd name="T69" fmla="*/ 28 h 48"/>
                <a:gd name="T70" fmla="*/ 30 w 50"/>
                <a:gd name="T71" fmla="*/ 2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" h="48">
                  <a:moveTo>
                    <a:pt x="38" y="34"/>
                  </a:moveTo>
                  <a:lnTo>
                    <a:pt x="36" y="38"/>
                  </a:lnTo>
                  <a:lnTo>
                    <a:pt x="34" y="42"/>
                  </a:lnTo>
                  <a:lnTo>
                    <a:pt x="32" y="44"/>
                  </a:lnTo>
                  <a:lnTo>
                    <a:pt x="28" y="46"/>
                  </a:lnTo>
                  <a:lnTo>
                    <a:pt x="22" y="48"/>
                  </a:lnTo>
                  <a:lnTo>
                    <a:pt x="18" y="48"/>
                  </a:lnTo>
                  <a:lnTo>
                    <a:pt x="14" y="46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2"/>
                  </a:lnTo>
                  <a:lnTo>
                    <a:pt x="10" y="28"/>
                  </a:lnTo>
                  <a:lnTo>
                    <a:pt x="12" y="26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2" y="1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4" y="14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6" y="2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10"/>
                  </a:lnTo>
                  <a:lnTo>
                    <a:pt x="38" y="18"/>
                  </a:lnTo>
                  <a:lnTo>
                    <a:pt x="40" y="22"/>
                  </a:lnTo>
                  <a:lnTo>
                    <a:pt x="42" y="26"/>
                  </a:lnTo>
                  <a:lnTo>
                    <a:pt x="44" y="28"/>
                  </a:lnTo>
                  <a:lnTo>
                    <a:pt x="46" y="30"/>
                  </a:lnTo>
                  <a:lnTo>
                    <a:pt x="50" y="32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38" y="34"/>
                  </a:lnTo>
                  <a:close/>
                  <a:moveTo>
                    <a:pt x="30" y="20"/>
                  </a:moveTo>
                  <a:lnTo>
                    <a:pt x="26" y="24"/>
                  </a:lnTo>
                  <a:lnTo>
                    <a:pt x="22" y="28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8" y="36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28"/>
                  </a:lnTo>
                  <a:lnTo>
                    <a:pt x="32" y="26"/>
                  </a:lnTo>
                  <a:lnTo>
                    <a:pt x="30" y="22"/>
                  </a:lnTo>
                  <a:lnTo>
                    <a:pt x="30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91" name="Freeform 1043"/>
            <p:cNvSpPr>
              <a:spLocks/>
            </p:cNvSpPr>
            <p:nvPr/>
          </p:nvSpPr>
          <p:spPr bwMode="auto">
            <a:xfrm>
              <a:off x="3429" y="1083"/>
              <a:ext cx="50" cy="50"/>
            </a:xfrm>
            <a:custGeom>
              <a:avLst/>
              <a:gdLst>
                <a:gd name="T0" fmla="*/ 22 w 50"/>
                <a:gd name="T1" fmla="*/ 50 h 50"/>
                <a:gd name="T2" fmla="*/ 0 w 50"/>
                <a:gd name="T3" fmla="*/ 14 h 50"/>
                <a:gd name="T4" fmla="*/ 6 w 50"/>
                <a:gd name="T5" fmla="*/ 10 h 50"/>
                <a:gd name="T6" fmla="*/ 10 w 50"/>
                <a:gd name="T7" fmla="*/ 14 h 50"/>
                <a:gd name="T8" fmla="*/ 10 w 50"/>
                <a:gd name="T9" fmla="*/ 10 h 50"/>
                <a:gd name="T10" fmla="*/ 12 w 50"/>
                <a:gd name="T11" fmla="*/ 6 h 50"/>
                <a:gd name="T12" fmla="*/ 16 w 50"/>
                <a:gd name="T13" fmla="*/ 2 h 50"/>
                <a:gd name="T14" fmla="*/ 20 w 50"/>
                <a:gd name="T15" fmla="*/ 0 h 50"/>
                <a:gd name="T16" fmla="*/ 24 w 50"/>
                <a:gd name="T17" fmla="*/ 0 h 50"/>
                <a:gd name="T18" fmla="*/ 26 w 50"/>
                <a:gd name="T19" fmla="*/ 0 h 50"/>
                <a:gd name="T20" fmla="*/ 28 w 50"/>
                <a:gd name="T21" fmla="*/ 2 h 50"/>
                <a:gd name="T22" fmla="*/ 32 w 50"/>
                <a:gd name="T23" fmla="*/ 2 h 50"/>
                <a:gd name="T24" fmla="*/ 34 w 50"/>
                <a:gd name="T25" fmla="*/ 4 h 50"/>
                <a:gd name="T26" fmla="*/ 34 w 50"/>
                <a:gd name="T27" fmla="*/ 8 h 50"/>
                <a:gd name="T28" fmla="*/ 38 w 50"/>
                <a:gd name="T29" fmla="*/ 10 h 50"/>
                <a:gd name="T30" fmla="*/ 50 w 50"/>
                <a:gd name="T31" fmla="*/ 34 h 50"/>
                <a:gd name="T32" fmla="*/ 44 w 50"/>
                <a:gd name="T33" fmla="*/ 38 h 50"/>
                <a:gd name="T34" fmla="*/ 30 w 50"/>
                <a:gd name="T35" fmla="*/ 16 h 50"/>
                <a:gd name="T36" fmla="*/ 28 w 50"/>
                <a:gd name="T37" fmla="*/ 12 h 50"/>
                <a:gd name="T38" fmla="*/ 26 w 50"/>
                <a:gd name="T39" fmla="*/ 10 h 50"/>
                <a:gd name="T40" fmla="*/ 24 w 50"/>
                <a:gd name="T41" fmla="*/ 8 h 50"/>
                <a:gd name="T42" fmla="*/ 22 w 50"/>
                <a:gd name="T43" fmla="*/ 8 h 50"/>
                <a:gd name="T44" fmla="*/ 20 w 50"/>
                <a:gd name="T45" fmla="*/ 8 h 50"/>
                <a:gd name="T46" fmla="*/ 18 w 50"/>
                <a:gd name="T47" fmla="*/ 10 h 50"/>
                <a:gd name="T48" fmla="*/ 16 w 50"/>
                <a:gd name="T49" fmla="*/ 12 h 50"/>
                <a:gd name="T50" fmla="*/ 14 w 50"/>
                <a:gd name="T51" fmla="*/ 16 h 50"/>
                <a:gd name="T52" fmla="*/ 14 w 50"/>
                <a:gd name="T53" fmla="*/ 18 h 50"/>
                <a:gd name="T54" fmla="*/ 14 w 50"/>
                <a:gd name="T55" fmla="*/ 22 h 50"/>
                <a:gd name="T56" fmla="*/ 16 w 50"/>
                <a:gd name="T57" fmla="*/ 26 h 50"/>
                <a:gd name="T58" fmla="*/ 28 w 50"/>
                <a:gd name="T59" fmla="*/ 46 h 50"/>
                <a:gd name="T60" fmla="*/ 22 w 50"/>
                <a:gd name="T6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" h="50">
                  <a:moveTo>
                    <a:pt x="22" y="50"/>
                  </a:moveTo>
                  <a:lnTo>
                    <a:pt x="0" y="14"/>
                  </a:lnTo>
                  <a:lnTo>
                    <a:pt x="6" y="10"/>
                  </a:lnTo>
                  <a:lnTo>
                    <a:pt x="10" y="14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32" y="2"/>
                  </a:lnTo>
                  <a:lnTo>
                    <a:pt x="34" y="4"/>
                  </a:lnTo>
                  <a:lnTo>
                    <a:pt x="34" y="8"/>
                  </a:lnTo>
                  <a:lnTo>
                    <a:pt x="38" y="1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30" y="16"/>
                  </a:lnTo>
                  <a:lnTo>
                    <a:pt x="28" y="12"/>
                  </a:lnTo>
                  <a:lnTo>
                    <a:pt x="26" y="10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4" y="22"/>
                  </a:lnTo>
                  <a:lnTo>
                    <a:pt x="16" y="26"/>
                  </a:lnTo>
                  <a:lnTo>
                    <a:pt x="28" y="46"/>
                  </a:lnTo>
                  <a:lnTo>
                    <a:pt x="22" y="5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92" name="Freeform 1044"/>
            <p:cNvSpPr>
              <a:spLocks/>
            </p:cNvSpPr>
            <p:nvPr/>
          </p:nvSpPr>
          <p:spPr bwMode="auto">
            <a:xfrm>
              <a:off x="3485" y="1037"/>
              <a:ext cx="48" cy="58"/>
            </a:xfrm>
            <a:custGeom>
              <a:avLst/>
              <a:gdLst>
                <a:gd name="T0" fmla="*/ 14 w 48"/>
                <a:gd name="T1" fmla="*/ 50 h 58"/>
                <a:gd name="T2" fmla="*/ 20 w 48"/>
                <a:gd name="T3" fmla="*/ 46 h 58"/>
                <a:gd name="T4" fmla="*/ 24 w 48"/>
                <a:gd name="T5" fmla="*/ 48 h 58"/>
                <a:gd name="T6" fmla="*/ 28 w 48"/>
                <a:gd name="T7" fmla="*/ 50 h 58"/>
                <a:gd name="T8" fmla="*/ 32 w 48"/>
                <a:gd name="T9" fmla="*/ 50 h 58"/>
                <a:gd name="T10" fmla="*/ 36 w 48"/>
                <a:gd name="T11" fmla="*/ 48 h 58"/>
                <a:gd name="T12" fmla="*/ 40 w 48"/>
                <a:gd name="T13" fmla="*/ 46 h 58"/>
                <a:gd name="T14" fmla="*/ 42 w 48"/>
                <a:gd name="T15" fmla="*/ 42 h 58"/>
                <a:gd name="T16" fmla="*/ 42 w 48"/>
                <a:gd name="T17" fmla="*/ 36 h 58"/>
                <a:gd name="T18" fmla="*/ 40 w 48"/>
                <a:gd name="T19" fmla="*/ 32 h 58"/>
                <a:gd name="T20" fmla="*/ 38 w 48"/>
                <a:gd name="T21" fmla="*/ 28 h 58"/>
                <a:gd name="T22" fmla="*/ 34 w 48"/>
                <a:gd name="T23" fmla="*/ 26 h 58"/>
                <a:gd name="T24" fmla="*/ 28 w 48"/>
                <a:gd name="T25" fmla="*/ 26 h 58"/>
                <a:gd name="T26" fmla="*/ 24 w 48"/>
                <a:gd name="T27" fmla="*/ 28 h 58"/>
                <a:gd name="T28" fmla="*/ 22 w 48"/>
                <a:gd name="T29" fmla="*/ 30 h 58"/>
                <a:gd name="T30" fmla="*/ 20 w 48"/>
                <a:gd name="T31" fmla="*/ 32 h 58"/>
                <a:gd name="T32" fmla="*/ 18 w 48"/>
                <a:gd name="T33" fmla="*/ 26 h 58"/>
                <a:gd name="T34" fmla="*/ 18 w 48"/>
                <a:gd name="T35" fmla="*/ 24 h 58"/>
                <a:gd name="T36" fmla="*/ 18 w 48"/>
                <a:gd name="T37" fmla="*/ 24 h 58"/>
                <a:gd name="T38" fmla="*/ 22 w 48"/>
                <a:gd name="T39" fmla="*/ 22 h 58"/>
                <a:gd name="T40" fmla="*/ 24 w 48"/>
                <a:gd name="T41" fmla="*/ 20 h 58"/>
                <a:gd name="T42" fmla="*/ 26 w 48"/>
                <a:gd name="T43" fmla="*/ 16 h 58"/>
                <a:gd name="T44" fmla="*/ 24 w 48"/>
                <a:gd name="T45" fmla="*/ 12 h 58"/>
                <a:gd name="T46" fmla="*/ 22 w 48"/>
                <a:gd name="T47" fmla="*/ 10 h 58"/>
                <a:gd name="T48" fmla="*/ 18 w 48"/>
                <a:gd name="T49" fmla="*/ 8 h 58"/>
                <a:gd name="T50" fmla="*/ 16 w 48"/>
                <a:gd name="T51" fmla="*/ 8 h 58"/>
                <a:gd name="T52" fmla="*/ 12 w 48"/>
                <a:gd name="T53" fmla="*/ 8 h 58"/>
                <a:gd name="T54" fmla="*/ 10 w 48"/>
                <a:gd name="T55" fmla="*/ 12 h 58"/>
                <a:gd name="T56" fmla="*/ 8 w 48"/>
                <a:gd name="T57" fmla="*/ 14 h 58"/>
                <a:gd name="T58" fmla="*/ 8 w 48"/>
                <a:gd name="T59" fmla="*/ 18 h 58"/>
                <a:gd name="T60" fmla="*/ 8 w 48"/>
                <a:gd name="T61" fmla="*/ 22 h 58"/>
                <a:gd name="T62" fmla="*/ 2 w 48"/>
                <a:gd name="T63" fmla="*/ 26 h 58"/>
                <a:gd name="T64" fmla="*/ 0 w 48"/>
                <a:gd name="T65" fmla="*/ 18 h 58"/>
                <a:gd name="T66" fmla="*/ 0 w 48"/>
                <a:gd name="T67" fmla="*/ 12 h 58"/>
                <a:gd name="T68" fmla="*/ 4 w 48"/>
                <a:gd name="T69" fmla="*/ 8 h 58"/>
                <a:gd name="T70" fmla="*/ 8 w 48"/>
                <a:gd name="T71" fmla="*/ 4 h 58"/>
                <a:gd name="T72" fmla="*/ 12 w 48"/>
                <a:gd name="T73" fmla="*/ 2 h 58"/>
                <a:gd name="T74" fmla="*/ 18 w 48"/>
                <a:gd name="T75" fmla="*/ 0 h 58"/>
                <a:gd name="T76" fmla="*/ 22 w 48"/>
                <a:gd name="T77" fmla="*/ 0 h 58"/>
                <a:gd name="T78" fmla="*/ 24 w 48"/>
                <a:gd name="T79" fmla="*/ 2 h 58"/>
                <a:gd name="T80" fmla="*/ 28 w 48"/>
                <a:gd name="T81" fmla="*/ 4 h 58"/>
                <a:gd name="T82" fmla="*/ 30 w 48"/>
                <a:gd name="T83" fmla="*/ 8 h 58"/>
                <a:gd name="T84" fmla="*/ 32 w 48"/>
                <a:gd name="T85" fmla="*/ 10 h 58"/>
                <a:gd name="T86" fmla="*/ 32 w 48"/>
                <a:gd name="T87" fmla="*/ 14 h 58"/>
                <a:gd name="T88" fmla="*/ 32 w 48"/>
                <a:gd name="T89" fmla="*/ 18 h 58"/>
                <a:gd name="T90" fmla="*/ 30 w 48"/>
                <a:gd name="T91" fmla="*/ 22 h 58"/>
                <a:gd name="T92" fmla="*/ 34 w 48"/>
                <a:gd name="T93" fmla="*/ 20 h 58"/>
                <a:gd name="T94" fmla="*/ 40 w 48"/>
                <a:gd name="T95" fmla="*/ 22 h 58"/>
                <a:gd name="T96" fmla="*/ 44 w 48"/>
                <a:gd name="T97" fmla="*/ 24 h 58"/>
                <a:gd name="T98" fmla="*/ 46 w 48"/>
                <a:gd name="T99" fmla="*/ 28 h 58"/>
                <a:gd name="T100" fmla="*/ 48 w 48"/>
                <a:gd name="T101" fmla="*/ 36 h 58"/>
                <a:gd name="T102" fmla="*/ 48 w 48"/>
                <a:gd name="T103" fmla="*/ 42 h 58"/>
                <a:gd name="T104" fmla="*/ 46 w 48"/>
                <a:gd name="T105" fmla="*/ 48 h 58"/>
                <a:gd name="T106" fmla="*/ 44 w 48"/>
                <a:gd name="T107" fmla="*/ 52 h 58"/>
                <a:gd name="T108" fmla="*/ 38 w 48"/>
                <a:gd name="T109" fmla="*/ 54 h 58"/>
                <a:gd name="T110" fmla="*/ 32 w 48"/>
                <a:gd name="T111" fmla="*/ 58 h 58"/>
                <a:gd name="T112" fmla="*/ 26 w 48"/>
                <a:gd name="T113" fmla="*/ 58 h 58"/>
                <a:gd name="T114" fmla="*/ 20 w 48"/>
                <a:gd name="T115" fmla="*/ 54 h 58"/>
                <a:gd name="T116" fmla="*/ 14 w 48"/>
                <a:gd name="T117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" h="58">
                  <a:moveTo>
                    <a:pt x="14" y="50"/>
                  </a:moveTo>
                  <a:lnTo>
                    <a:pt x="20" y="46"/>
                  </a:lnTo>
                  <a:lnTo>
                    <a:pt x="24" y="48"/>
                  </a:lnTo>
                  <a:lnTo>
                    <a:pt x="28" y="50"/>
                  </a:lnTo>
                  <a:lnTo>
                    <a:pt x="32" y="50"/>
                  </a:lnTo>
                  <a:lnTo>
                    <a:pt x="36" y="48"/>
                  </a:lnTo>
                  <a:lnTo>
                    <a:pt x="40" y="46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0" y="32"/>
                  </a:lnTo>
                  <a:lnTo>
                    <a:pt x="38" y="28"/>
                  </a:lnTo>
                  <a:lnTo>
                    <a:pt x="34" y="26"/>
                  </a:lnTo>
                  <a:lnTo>
                    <a:pt x="28" y="26"/>
                  </a:lnTo>
                  <a:lnTo>
                    <a:pt x="24" y="28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8" y="26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6" y="16"/>
                  </a:lnTo>
                  <a:lnTo>
                    <a:pt x="24" y="12"/>
                  </a:lnTo>
                  <a:lnTo>
                    <a:pt x="22" y="10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2" y="26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4" y="8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8" y="4"/>
                  </a:lnTo>
                  <a:lnTo>
                    <a:pt x="30" y="8"/>
                  </a:lnTo>
                  <a:lnTo>
                    <a:pt x="32" y="10"/>
                  </a:lnTo>
                  <a:lnTo>
                    <a:pt x="32" y="14"/>
                  </a:lnTo>
                  <a:lnTo>
                    <a:pt x="32" y="18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40" y="22"/>
                  </a:lnTo>
                  <a:lnTo>
                    <a:pt x="44" y="24"/>
                  </a:lnTo>
                  <a:lnTo>
                    <a:pt x="46" y="28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6" y="48"/>
                  </a:lnTo>
                  <a:lnTo>
                    <a:pt x="44" y="52"/>
                  </a:lnTo>
                  <a:lnTo>
                    <a:pt x="38" y="54"/>
                  </a:lnTo>
                  <a:lnTo>
                    <a:pt x="32" y="58"/>
                  </a:lnTo>
                  <a:lnTo>
                    <a:pt x="26" y="58"/>
                  </a:lnTo>
                  <a:lnTo>
                    <a:pt x="20" y="54"/>
                  </a:lnTo>
                  <a:lnTo>
                    <a:pt x="14" y="5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93" name="Freeform 1045"/>
            <p:cNvSpPr>
              <a:spLocks/>
            </p:cNvSpPr>
            <p:nvPr/>
          </p:nvSpPr>
          <p:spPr bwMode="auto">
            <a:xfrm>
              <a:off x="4045" y="1085"/>
              <a:ext cx="82" cy="82"/>
            </a:xfrm>
            <a:custGeom>
              <a:avLst/>
              <a:gdLst>
                <a:gd name="T0" fmla="*/ 0 w 82"/>
                <a:gd name="T1" fmla="*/ 44 h 82"/>
                <a:gd name="T2" fmla="*/ 40 w 82"/>
                <a:gd name="T3" fmla="*/ 0 h 82"/>
                <a:gd name="T4" fmla="*/ 50 w 82"/>
                <a:gd name="T5" fmla="*/ 8 h 82"/>
                <a:gd name="T6" fmla="*/ 32 w 82"/>
                <a:gd name="T7" fmla="*/ 48 h 82"/>
                <a:gd name="T8" fmla="*/ 28 w 82"/>
                <a:gd name="T9" fmla="*/ 52 h 82"/>
                <a:gd name="T10" fmla="*/ 28 w 82"/>
                <a:gd name="T11" fmla="*/ 56 h 82"/>
                <a:gd name="T12" fmla="*/ 30 w 82"/>
                <a:gd name="T13" fmla="*/ 54 h 82"/>
                <a:gd name="T14" fmla="*/ 36 w 82"/>
                <a:gd name="T15" fmla="*/ 52 h 82"/>
                <a:gd name="T16" fmla="*/ 72 w 82"/>
                <a:gd name="T17" fmla="*/ 30 h 82"/>
                <a:gd name="T18" fmla="*/ 82 w 82"/>
                <a:gd name="T19" fmla="*/ 38 h 82"/>
                <a:gd name="T20" fmla="*/ 42 w 82"/>
                <a:gd name="T21" fmla="*/ 82 h 82"/>
                <a:gd name="T22" fmla="*/ 36 w 82"/>
                <a:gd name="T23" fmla="*/ 76 h 82"/>
                <a:gd name="T24" fmla="*/ 70 w 82"/>
                <a:gd name="T25" fmla="*/ 38 h 82"/>
                <a:gd name="T26" fmla="*/ 24 w 82"/>
                <a:gd name="T27" fmla="*/ 66 h 82"/>
                <a:gd name="T28" fmla="*/ 18 w 82"/>
                <a:gd name="T29" fmla="*/ 60 h 82"/>
                <a:gd name="T30" fmla="*/ 40 w 82"/>
                <a:gd name="T31" fmla="*/ 12 h 82"/>
                <a:gd name="T32" fmla="*/ 6 w 82"/>
                <a:gd name="T33" fmla="*/ 50 h 82"/>
                <a:gd name="T34" fmla="*/ 0 w 82"/>
                <a:gd name="T35" fmla="*/ 4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" h="82">
                  <a:moveTo>
                    <a:pt x="0" y="44"/>
                  </a:moveTo>
                  <a:lnTo>
                    <a:pt x="40" y="0"/>
                  </a:lnTo>
                  <a:lnTo>
                    <a:pt x="50" y="8"/>
                  </a:lnTo>
                  <a:lnTo>
                    <a:pt x="32" y="48"/>
                  </a:lnTo>
                  <a:lnTo>
                    <a:pt x="28" y="52"/>
                  </a:lnTo>
                  <a:lnTo>
                    <a:pt x="28" y="56"/>
                  </a:lnTo>
                  <a:lnTo>
                    <a:pt x="30" y="54"/>
                  </a:lnTo>
                  <a:lnTo>
                    <a:pt x="36" y="52"/>
                  </a:lnTo>
                  <a:lnTo>
                    <a:pt x="72" y="30"/>
                  </a:lnTo>
                  <a:lnTo>
                    <a:pt x="82" y="38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70" y="38"/>
                  </a:lnTo>
                  <a:lnTo>
                    <a:pt x="24" y="66"/>
                  </a:lnTo>
                  <a:lnTo>
                    <a:pt x="18" y="60"/>
                  </a:lnTo>
                  <a:lnTo>
                    <a:pt x="40" y="12"/>
                  </a:lnTo>
                  <a:lnTo>
                    <a:pt x="6" y="5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94" name="Freeform 1046"/>
            <p:cNvSpPr>
              <a:spLocks noEditPoints="1"/>
            </p:cNvSpPr>
            <p:nvPr/>
          </p:nvSpPr>
          <p:spPr bwMode="auto">
            <a:xfrm>
              <a:off x="4099" y="1147"/>
              <a:ext cx="46" cy="52"/>
            </a:xfrm>
            <a:custGeom>
              <a:avLst/>
              <a:gdLst>
                <a:gd name="T0" fmla="*/ 14 w 46"/>
                <a:gd name="T1" fmla="*/ 40 h 52"/>
                <a:gd name="T2" fmla="*/ 8 w 46"/>
                <a:gd name="T3" fmla="*/ 38 h 52"/>
                <a:gd name="T4" fmla="*/ 0 w 46"/>
                <a:gd name="T5" fmla="*/ 30 h 52"/>
                <a:gd name="T6" fmla="*/ 0 w 46"/>
                <a:gd name="T7" fmla="*/ 22 h 52"/>
                <a:gd name="T8" fmla="*/ 6 w 46"/>
                <a:gd name="T9" fmla="*/ 16 h 52"/>
                <a:gd name="T10" fmla="*/ 10 w 46"/>
                <a:gd name="T11" fmla="*/ 14 h 52"/>
                <a:gd name="T12" fmla="*/ 16 w 46"/>
                <a:gd name="T13" fmla="*/ 14 h 52"/>
                <a:gd name="T14" fmla="*/ 20 w 46"/>
                <a:gd name="T15" fmla="*/ 16 h 52"/>
                <a:gd name="T16" fmla="*/ 30 w 46"/>
                <a:gd name="T17" fmla="*/ 22 h 52"/>
                <a:gd name="T18" fmla="*/ 34 w 46"/>
                <a:gd name="T19" fmla="*/ 22 h 52"/>
                <a:gd name="T20" fmla="*/ 36 w 46"/>
                <a:gd name="T21" fmla="*/ 20 h 52"/>
                <a:gd name="T22" fmla="*/ 36 w 46"/>
                <a:gd name="T23" fmla="*/ 14 h 52"/>
                <a:gd name="T24" fmla="*/ 30 w 46"/>
                <a:gd name="T25" fmla="*/ 8 h 52"/>
                <a:gd name="T26" fmla="*/ 24 w 46"/>
                <a:gd name="T27" fmla="*/ 8 h 52"/>
                <a:gd name="T28" fmla="*/ 16 w 46"/>
                <a:gd name="T29" fmla="*/ 4 h 52"/>
                <a:gd name="T30" fmla="*/ 24 w 46"/>
                <a:gd name="T31" fmla="*/ 0 h 52"/>
                <a:gd name="T32" fmla="*/ 30 w 46"/>
                <a:gd name="T33" fmla="*/ 2 h 52"/>
                <a:gd name="T34" fmla="*/ 38 w 46"/>
                <a:gd name="T35" fmla="*/ 6 h 52"/>
                <a:gd name="T36" fmla="*/ 44 w 46"/>
                <a:gd name="T37" fmla="*/ 14 h 52"/>
                <a:gd name="T38" fmla="*/ 46 w 46"/>
                <a:gd name="T39" fmla="*/ 18 h 52"/>
                <a:gd name="T40" fmla="*/ 44 w 46"/>
                <a:gd name="T41" fmla="*/ 24 h 52"/>
                <a:gd name="T42" fmla="*/ 40 w 46"/>
                <a:gd name="T43" fmla="*/ 30 h 52"/>
                <a:gd name="T44" fmla="*/ 30 w 46"/>
                <a:gd name="T45" fmla="*/ 40 h 52"/>
                <a:gd name="T46" fmla="*/ 26 w 46"/>
                <a:gd name="T47" fmla="*/ 46 h 52"/>
                <a:gd name="T48" fmla="*/ 24 w 46"/>
                <a:gd name="T49" fmla="*/ 52 h 52"/>
                <a:gd name="T50" fmla="*/ 18 w 46"/>
                <a:gd name="T51" fmla="*/ 44 h 52"/>
                <a:gd name="T52" fmla="*/ 30 w 46"/>
                <a:gd name="T53" fmla="*/ 28 h 52"/>
                <a:gd name="T54" fmla="*/ 20 w 46"/>
                <a:gd name="T55" fmla="*/ 24 h 52"/>
                <a:gd name="T56" fmla="*/ 14 w 46"/>
                <a:gd name="T57" fmla="*/ 20 h 52"/>
                <a:gd name="T58" fmla="*/ 12 w 46"/>
                <a:gd name="T59" fmla="*/ 20 h 52"/>
                <a:gd name="T60" fmla="*/ 8 w 46"/>
                <a:gd name="T61" fmla="*/ 22 h 52"/>
                <a:gd name="T62" fmla="*/ 8 w 46"/>
                <a:gd name="T63" fmla="*/ 26 h 52"/>
                <a:gd name="T64" fmla="*/ 10 w 46"/>
                <a:gd name="T65" fmla="*/ 32 h 52"/>
                <a:gd name="T66" fmla="*/ 16 w 46"/>
                <a:gd name="T67" fmla="*/ 34 h 52"/>
                <a:gd name="T68" fmla="*/ 22 w 46"/>
                <a:gd name="T69" fmla="*/ 34 h 52"/>
                <a:gd name="T70" fmla="*/ 28 w 46"/>
                <a:gd name="T71" fmla="*/ 3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" h="52">
                  <a:moveTo>
                    <a:pt x="20" y="40"/>
                  </a:moveTo>
                  <a:lnTo>
                    <a:pt x="14" y="40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8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2" y="12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0" y="16"/>
                  </a:lnTo>
                  <a:lnTo>
                    <a:pt x="24" y="18"/>
                  </a:lnTo>
                  <a:lnTo>
                    <a:pt x="30" y="22"/>
                  </a:lnTo>
                  <a:lnTo>
                    <a:pt x="34" y="24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6" y="20"/>
                  </a:lnTo>
                  <a:lnTo>
                    <a:pt x="38" y="18"/>
                  </a:lnTo>
                  <a:lnTo>
                    <a:pt x="36" y="14"/>
                  </a:lnTo>
                  <a:lnTo>
                    <a:pt x="34" y="10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2" y="10"/>
                  </a:lnTo>
                  <a:lnTo>
                    <a:pt x="16" y="4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2" y="10"/>
                  </a:lnTo>
                  <a:lnTo>
                    <a:pt x="44" y="14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22"/>
                  </a:lnTo>
                  <a:lnTo>
                    <a:pt x="44" y="24"/>
                  </a:lnTo>
                  <a:lnTo>
                    <a:pt x="42" y="26"/>
                  </a:lnTo>
                  <a:lnTo>
                    <a:pt x="40" y="30"/>
                  </a:lnTo>
                  <a:lnTo>
                    <a:pt x="34" y="36"/>
                  </a:lnTo>
                  <a:lnTo>
                    <a:pt x="30" y="40"/>
                  </a:lnTo>
                  <a:lnTo>
                    <a:pt x="28" y="44"/>
                  </a:lnTo>
                  <a:lnTo>
                    <a:pt x="26" y="46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20" y="40"/>
                  </a:lnTo>
                  <a:close/>
                  <a:moveTo>
                    <a:pt x="30" y="28"/>
                  </a:moveTo>
                  <a:lnTo>
                    <a:pt x="26" y="26"/>
                  </a:lnTo>
                  <a:lnTo>
                    <a:pt x="20" y="24"/>
                  </a:lnTo>
                  <a:lnTo>
                    <a:pt x="16" y="22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8" y="26"/>
                  </a:lnTo>
                  <a:lnTo>
                    <a:pt x="8" y="28"/>
                  </a:lnTo>
                  <a:lnTo>
                    <a:pt x="10" y="32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20" y="34"/>
                  </a:lnTo>
                  <a:lnTo>
                    <a:pt x="22" y="34"/>
                  </a:lnTo>
                  <a:lnTo>
                    <a:pt x="26" y="32"/>
                  </a:lnTo>
                  <a:lnTo>
                    <a:pt x="28" y="30"/>
                  </a:lnTo>
                  <a:lnTo>
                    <a:pt x="30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95" name="Freeform 1047"/>
            <p:cNvSpPr>
              <a:spLocks/>
            </p:cNvSpPr>
            <p:nvPr/>
          </p:nvSpPr>
          <p:spPr bwMode="auto">
            <a:xfrm>
              <a:off x="4129" y="1173"/>
              <a:ext cx="50" cy="54"/>
            </a:xfrm>
            <a:custGeom>
              <a:avLst/>
              <a:gdLst>
                <a:gd name="T0" fmla="*/ 0 w 50"/>
                <a:gd name="T1" fmla="*/ 32 h 54"/>
                <a:gd name="T2" fmla="*/ 30 w 50"/>
                <a:gd name="T3" fmla="*/ 0 h 54"/>
                <a:gd name="T4" fmla="*/ 34 w 50"/>
                <a:gd name="T5" fmla="*/ 6 h 54"/>
                <a:gd name="T6" fmla="*/ 30 w 50"/>
                <a:gd name="T7" fmla="*/ 10 h 54"/>
                <a:gd name="T8" fmla="*/ 36 w 50"/>
                <a:gd name="T9" fmla="*/ 8 h 54"/>
                <a:gd name="T10" fmla="*/ 40 w 50"/>
                <a:gd name="T11" fmla="*/ 10 h 54"/>
                <a:gd name="T12" fmla="*/ 44 w 50"/>
                <a:gd name="T13" fmla="*/ 12 h 54"/>
                <a:gd name="T14" fmla="*/ 46 w 50"/>
                <a:gd name="T15" fmla="*/ 16 h 54"/>
                <a:gd name="T16" fmla="*/ 48 w 50"/>
                <a:gd name="T17" fmla="*/ 18 h 54"/>
                <a:gd name="T18" fmla="*/ 50 w 50"/>
                <a:gd name="T19" fmla="*/ 20 h 54"/>
                <a:gd name="T20" fmla="*/ 50 w 50"/>
                <a:gd name="T21" fmla="*/ 24 h 54"/>
                <a:gd name="T22" fmla="*/ 48 w 50"/>
                <a:gd name="T23" fmla="*/ 26 h 54"/>
                <a:gd name="T24" fmla="*/ 48 w 50"/>
                <a:gd name="T25" fmla="*/ 30 h 54"/>
                <a:gd name="T26" fmla="*/ 46 w 50"/>
                <a:gd name="T27" fmla="*/ 32 h 54"/>
                <a:gd name="T28" fmla="*/ 42 w 50"/>
                <a:gd name="T29" fmla="*/ 34 h 54"/>
                <a:gd name="T30" fmla="*/ 26 w 50"/>
                <a:gd name="T31" fmla="*/ 54 h 54"/>
                <a:gd name="T32" fmla="*/ 20 w 50"/>
                <a:gd name="T33" fmla="*/ 48 h 54"/>
                <a:gd name="T34" fmla="*/ 36 w 50"/>
                <a:gd name="T35" fmla="*/ 30 h 54"/>
                <a:gd name="T36" fmla="*/ 40 w 50"/>
                <a:gd name="T37" fmla="*/ 26 h 54"/>
                <a:gd name="T38" fmla="*/ 40 w 50"/>
                <a:gd name="T39" fmla="*/ 24 h 54"/>
                <a:gd name="T40" fmla="*/ 42 w 50"/>
                <a:gd name="T41" fmla="*/ 22 h 54"/>
                <a:gd name="T42" fmla="*/ 40 w 50"/>
                <a:gd name="T43" fmla="*/ 20 h 54"/>
                <a:gd name="T44" fmla="*/ 40 w 50"/>
                <a:gd name="T45" fmla="*/ 18 h 54"/>
                <a:gd name="T46" fmla="*/ 38 w 50"/>
                <a:gd name="T47" fmla="*/ 16 h 54"/>
                <a:gd name="T48" fmla="*/ 36 w 50"/>
                <a:gd name="T49" fmla="*/ 14 h 54"/>
                <a:gd name="T50" fmla="*/ 32 w 50"/>
                <a:gd name="T51" fmla="*/ 14 h 54"/>
                <a:gd name="T52" fmla="*/ 26 w 50"/>
                <a:gd name="T53" fmla="*/ 16 h 54"/>
                <a:gd name="T54" fmla="*/ 22 w 50"/>
                <a:gd name="T55" fmla="*/ 20 h 54"/>
                <a:gd name="T56" fmla="*/ 6 w 50"/>
                <a:gd name="T57" fmla="*/ 36 h 54"/>
                <a:gd name="T58" fmla="*/ 0 w 50"/>
                <a:gd name="T59" fmla="*/ 3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54">
                  <a:moveTo>
                    <a:pt x="0" y="32"/>
                  </a:moveTo>
                  <a:lnTo>
                    <a:pt x="30" y="0"/>
                  </a:lnTo>
                  <a:lnTo>
                    <a:pt x="34" y="6"/>
                  </a:lnTo>
                  <a:lnTo>
                    <a:pt x="30" y="10"/>
                  </a:lnTo>
                  <a:lnTo>
                    <a:pt x="36" y="8"/>
                  </a:lnTo>
                  <a:lnTo>
                    <a:pt x="40" y="10"/>
                  </a:lnTo>
                  <a:lnTo>
                    <a:pt x="44" y="12"/>
                  </a:lnTo>
                  <a:lnTo>
                    <a:pt x="46" y="16"/>
                  </a:lnTo>
                  <a:lnTo>
                    <a:pt x="48" y="18"/>
                  </a:lnTo>
                  <a:lnTo>
                    <a:pt x="50" y="20"/>
                  </a:lnTo>
                  <a:lnTo>
                    <a:pt x="50" y="24"/>
                  </a:lnTo>
                  <a:lnTo>
                    <a:pt x="48" y="26"/>
                  </a:lnTo>
                  <a:lnTo>
                    <a:pt x="48" y="30"/>
                  </a:lnTo>
                  <a:lnTo>
                    <a:pt x="46" y="32"/>
                  </a:lnTo>
                  <a:lnTo>
                    <a:pt x="42" y="34"/>
                  </a:lnTo>
                  <a:lnTo>
                    <a:pt x="26" y="54"/>
                  </a:lnTo>
                  <a:lnTo>
                    <a:pt x="20" y="48"/>
                  </a:lnTo>
                  <a:lnTo>
                    <a:pt x="36" y="30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2" y="22"/>
                  </a:lnTo>
                  <a:lnTo>
                    <a:pt x="40" y="20"/>
                  </a:lnTo>
                  <a:lnTo>
                    <a:pt x="40" y="18"/>
                  </a:lnTo>
                  <a:lnTo>
                    <a:pt x="38" y="16"/>
                  </a:lnTo>
                  <a:lnTo>
                    <a:pt x="36" y="14"/>
                  </a:lnTo>
                  <a:lnTo>
                    <a:pt x="32" y="14"/>
                  </a:lnTo>
                  <a:lnTo>
                    <a:pt x="26" y="16"/>
                  </a:lnTo>
                  <a:lnTo>
                    <a:pt x="22" y="20"/>
                  </a:lnTo>
                  <a:lnTo>
                    <a:pt x="6" y="3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96" name="Freeform 1048"/>
            <p:cNvSpPr>
              <a:spLocks noEditPoints="1"/>
            </p:cNvSpPr>
            <p:nvPr/>
          </p:nvSpPr>
          <p:spPr bwMode="auto">
            <a:xfrm>
              <a:off x="4185" y="1223"/>
              <a:ext cx="56" cy="46"/>
            </a:xfrm>
            <a:custGeom>
              <a:avLst/>
              <a:gdLst>
                <a:gd name="T0" fmla="*/ 12 w 56"/>
                <a:gd name="T1" fmla="*/ 42 h 46"/>
                <a:gd name="T2" fmla="*/ 20 w 56"/>
                <a:gd name="T3" fmla="*/ 32 h 46"/>
                <a:gd name="T4" fmla="*/ 0 w 56"/>
                <a:gd name="T5" fmla="*/ 14 h 46"/>
                <a:gd name="T6" fmla="*/ 6 w 56"/>
                <a:gd name="T7" fmla="*/ 8 h 46"/>
                <a:gd name="T8" fmla="*/ 52 w 56"/>
                <a:gd name="T9" fmla="*/ 0 h 46"/>
                <a:gd name="T10" fmla="*/ 56 w 56"/>
                <a:gd name="T11" fmla="*/ 4 h 46"/>
                <a:gd name="T12" fmla="*/ 32 w 56"/>
                <a:gd name="T13" fmla="*/ 30 h 46"/>
                <a:gd name="T14" fmla="*/ 36 w 56"/>
                <a:gd name="T15" fmla="*/ 36 h 46"/>
                <a:gd name="T16" fmla="*/ 32 w 56"/>
                <a:gd name="T17" fmla="*/ 42 h 46"/>
                <a:gd name="T18" fmla="*/ 26 w 56"/>
                <a:gd name="T19" fmla="*/ 36 h 46"/>
                <a:gd name="T20" fmla="*/ 18 w 56"/>
                <a:gd name="T21" fmla="*/ 46 h 46"/>
                <a:gd name="T22" fmla="*/ 12 w 56"/>
                <a:gd name="T23" fmla="*/ 42 h 46"/>
                <a:gd name="T24" fmla="*/ 26 w 56"/>
                <a:gd name="T25" fmla="*/ 26 h 46"/>
                <a:gd name="T26" fmla="*/ 40 w 56"/>
                <a:gd name="T27" fmla="*/ 10 h 46"/>
                <a:gd name="T28" fmla="*/ 12 w 56"/>
                <a:gd name="T29" fmla="*/ 14 h 46"/>
                <a:gd name="T30" fmla="*/ 26 w 56"/>
                <a:gd name="T31" fmla="*/ 2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46">
                  <a:moveTo>
                    <a:pt x="12" y="42"/>
                  </a:moveTo>
                  <a:lnTo>
                    <a:pt x="20" y="32"/>
                  </a:lnTo>
                  <a:lnTo>
                    <a:pt x="0" y="14"/>
                  </a:lnTo>
                  <a:lnTo>
                    <a:pt x="6" y="8"/>
                  </a:lnTo>
                  <a:lnTo>
                    <a:pt x="52" y="0"/>
                  </a:lnTo>
                  <a:lnTo>
                    <a:pt x="56" y="4"/>
                  </a:lnTo>
                  <a:lnTo>
                    <a:pt x="32" y="30"/>
                  </a:lnTo>
                  <a:lnTo>
                    <a:pt x="36" y="36"/>
                  </a:lnTo>
                  <a:lnTo>
                    <a:pt x="32" y="42"/>
                  </a:lnTo>
                  <a:lnTo>
                    <a:pt x="26" y="36"/>
                  </a:lnTo>
                  <a:lnTo>
                    <a:pt x="18" y="46"/>
                  </a:lnTo>
                  <a:lnTo>
                    <a:pt x="12" y="42"/>
                  </a:lnTo>
                  <a:close/>
                  <a:moveTo>
                    <a:pt x="26" y="26"/>
                  </a:moveTo>
                  <a:lnTo>
                    <a:pt x="40" y="10"/>
                  </a:lnTo>
                  <a:lnTo>
                    <a:pt x="12" y="14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97" name="Freeform 1049"/>
            <p:cNvSpPr>
              <a:spLocks/>
            </p:cNvSpPr>
            <p:nvPr/>
          </p:nvSpPr>
          <p:spPr bwMode="auto">
            <a:xfrm>
              <a:off x="3373" y="1193"/>
              <a:ext cx="80" cy="80"/>
            </a:xfrm>
            <a:custGeom>
              <a:avLst/>
              <a:gdLst>
                <a:gd name="T0" fmla="*/ 38 w 80"/>
                <a:gd name="T1" fmla="*/ 80 h 80"/>
                <a:gd name="T2" fmla="*/ 0 w 80"/>
                <a:gd name="T3" fmla="*/ 36 h 80"/>
                <a:gd name="T4" fmla="*/ 8 w 80"/>
                <a:gd name="T5" fmla="*/ 28 h 80"/>
                <a:gd name="T6" fmla="*/ 46 w 80"/>
                <a:gd name="T7" fmla="*/ 50 h 80"/>
                <a:gd name="T8" fmla="*/ 50 w 80"/>
                <a:gd name="T9" fmla="*/ 54 h 80"/>
                <a:gd name="T10" fmla="*/ 54 w 80"/>
                <a:gd name="T11" fmla="*/ 56 h 80"/>
                <a:gd name="T12" fmla="*/ 52 w 80"/>
                <a:gd name="T13" fmla="*/ 52 h 80"/>
                <a:gd name="T14" fmla="*/ 50 w 80"/>
                <a:gd name="T15" fmla="*/ 46 h 80"/>
                <a:gd name="T16" fmla="*/ 32 w 80"/>
                <a:gd name="T17" fmla="*/ 8 h 80"/>
                <a:gd name="T18" fmla="*/ 40 w 80"/>
                <a:gd name="T19" fmla="*/ 0 h 80"/>
                <a:gd name="T20" fmla="*/ 80 w 80"/>
                <a:gd name="T21" fmla="*/ 44 h 80"/>
                <a:gd name="T22" fmla="*/ 74 w 80"/>
                <a:gd name="T23" fmla="*/ 48 h 80"/>
                <a:gd name="T24" fmla="*/ 40 w 80"/>
                <a:gd name="T25" fmla="*/ 12 h 80"/>
                <a:gd name="T26" fmla="*/ 62 w 80"/>
                <a:gd name="T27" fmla="*/ 60 h 80"/>
                <a:gd name="T28" fmla="*/ 56 w 80"/>
                <a:gd name="T29" fmla="*/ 66 h 80"/>
                <a:gd name="T30" fmla="*/ 10 w 80"/>
                <a:gd name="T31" fmla="*/ 38 h 80"/>
                <a:gd name="T32" fmla="*/ 44 w 80"/>
                <a:gd name="T33" fmla="*/ 76 h 80"/>
                <a:gd name="T34" fmla="*/ 38 w 80"/>
                <a:gd name="T3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0" h="80">
                  <a:moveTo>
                    <a:pt x="38" y="80"/>
                  </a:moveTo>
                  <a:lnTo>
                    <a:pt x="0" y="36"/>
                  </a:lnTo>
                  <a:lnTo>
                    <a:pt x="8" y="28"/>
                  </a:lnTo>
                  <a:lnTo>
                    <a:pt x="46" y="50"/>
                  </a:lnTo>
                  <a:lnTo>
                    <a:pt x="50" y="54"/>
                  </a:lnTo>
                  <a:lnTo>
                    <a:pt x="54" y="56"/>
                  </a:lnTo>
                  <a:lnTo>
                    <a:pt x="52" y="52"/>
                  </a:lnTo>
                  <a:lnTo>
                    <a:pt x="50" y="46"/>
                  </a:lnTo>
                  <a:lnTo>
                    <a:pt x="32" y="8"/>
                  </a:lnTo>
                  <a:lnTo>
                    <a:pt x="40" y="0"/>
                  </a:lnTo>
                  <a:lnTo>
                    <a:pt x="80" y="44"/>
                  </a:lnTo>
                  <a:lnTo>
                    <a:pt x="74" y="48"/>
                  </a:lnTo>
                  <a:lnTo>
                    <a:pt x="40" y="12"/>
                  </a:lnTo>
                  <a:lnTo>
                    <a:pt x="62" y="60"/>
                  </a:lnTo>
                  <a:lnTo>
                    <a:pt x="56" y="66"/>
                  </a:lnTo>
                  <a:lnTo>
                    <a:pt x="10" y="38"/>
                  </a:lnTo>
                  <a:lnTo>
                    <a:pt x="44" y="76"/>
                  </a:lnTo>
                  <a:lnTo>
                    <a:pt x="38" y="8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98" name="Freeform 1050"/>
            <p:cNvSpPr>
              <a:spLocks noEditPoints="1"/>
            </p:cNvSpPr>
            <p:nvPr/>
          </p:nvSpPr>
          <p:spPr bwMode="auto">
            <a:xfrm>
              <a:off x="3437" y="1179"/>
              <a:ext cx="52" cy="46"/>
            </a:xfrm>
            <a:custGeom>
              <a:avLst/>
              <a:gdLst>
                <a:gd name="T0" fmla="*/ 40 w 52"/>
                <a:gd name="T1" fmla="*/ 34 h 46"/>
                <a:gd name="T2" fmla="*/ 36 w 52"/>
                <a:gd name="T3" fmla="*/ 40 h 46"/>
                <a:gd name="T4" fmla="*/ 28 w 52"/>
                <a:gd name="T5" fmla="*/ 46 h 46"/>
                <a:gd name="T6" fmla="*/ 20 w 52"/>
                <a:gd name="T7" fmla="*/ 46 h 46"/>
                <a:gd name="T8" fmla="*/ 14 w 52"/>
                <a:gd name="T9" fmla="*/ 40 h 46"/>
                <a:gd name="T10" fmla="*/ 12 w 52"/>
                <a:gd name="T11" fmla="*/ 34 h 46"/>
                <a:gd name="T12" fmla="*/ 14 w 52"/>
                <a:gd name="T13" fmla="*/ 30 h 46"/>
                <a:gd name="T14" fmla="*/ 16 w 52"/>
                <a:gd name="T15" fmla="*/ 26 h 46"/>
                <a:gd name="T16" fmla="*/ 22 w 52"/>
                <a:gd name="T17" fmla="*/ 16 h 46"/>
                <a:gd name="T18" fmla="*/ 24 w 52"/>
                <a:gd name="T19" fmla="*/ 12 h 46"/>
                <a:gd name="T20" fmla="*/ 22 w 52"/>
                <a:gd name="T21" fmla="*/ 10 h 46"/>
                <a:gd name="T22" fmla="*/ 16 w 52"/>
                <a:gd name="T23" fmla="*/ 10 h 46"/>
                <a:gd name="T24" fmla="*/ 10 w 52"/>
                <a:gd name="T25" fmla="*/ 14 h 46"/>
                <a:gd name="T26" fmla="*/ 8 w 52"/>
                <a:gd name="T27" fmla="*/ 20 h 46"/>
                <a:gd name="T28" fmla="*/ 4 w 52"/>
                <a:gd name="T29" fmla="*/ 28 h 46"/>
                <a:gd name="T30" fmla="*/ 0 w 52"/>
                <a:gd name="T31" fmla="*/ 20 h 46"/>
                <a:gd name="T32" fmla="*/ 2 w 52"/>
                <a:gd name="T33" fmla="*/ 14 h 46"/>
                <a:gd name="T34" fmla="*/ 8 w 52"/>
                <a:gd name="T35" fmla="*/ 6 h 46"/>
                <a:gd name="T36" fmla="*/ 16 w 52"/>
                <a:gd name="T37" fmla="*/ 0 h 46"/>
                <a:gd name="T38" fmla="*/ 22 w 52"/>
                <a:gd name="T39" fmla="*/ 0 h 46"/>
                <a:gd name="T40" fmla="*/ 26 w 52"/>
                <a:gd name="T41" fmla="*/ 2 h 46"/>
                <a:gd name="T42" fmla="*/ 32 w 52"/>
                <a:gd name="T43" fmla="*/ 6 h 46"/>
                <a:gd name="T44" fmla="*/ 42 w 52"/>
                <a:gd name="T45" fmla="*/ 18 h 46"/>
                <a:gd name="T46" fmla="*/ 46 w 52"/>
                <a:gd name="T47" fmla="*/ 22 h 46"/>
                <a:gd name="T48" fmla="*/ 52 w 52"/>
                <a:gd name="T49" fmla="*/ 26 h 46"/>
                <a:gd name="T50" fmla="*/ 44 w 52"/>
                <a:gd name="T51" fmla="*/ 30 h 46"/>
                <a:gd name="T52" fmla="*/ 30 w 52"/>
                <a:gd name="T53" fmla="*/ 18 h 46"/>
                <a:gd name="T54" fmla="*/ 24 w 52"/>
                <a:gd name="T55" fmla="*/ 26 h 46"/>
                <a:gd name="T56" fmla="*/ 20 w 52"/>
                <a:gd name="T57" fmla="*/ 32 h 46"/>
                <a:gd name="T58" fmla="*/ 20 w 52"/>
                <a:gd name="T59" fmla="*/ 34 h 46"/>
                <a:gd name="T60" fmla="*/ 20 w 52"/>
                <a:gd name="T61" fmla="*/ 38 h 46"/>
                <a:gd name="T62" fmla="*/ 26 w 52"/>
                <a:gd name="T63" fmla="*/ 40 h 46"/>
                <a:gd name="T64" fmla="*/ 30 w 52"/>
                <a:gd name="T65" fmla="*/ 36 h 46"/>
                <a:gd name="T66" fmla="*/ 34 w 52"/>
                <a:gd name="T67" fmla="*/ 30 h 46"/>
                <a:gd name="T68" fmla="*/ 34 w 52"/>
                <a:gd name="T69" fmla="*/ 24 h 46"/>
                <a:gd name="T70" fmla="*/ 32 w 52"/>
                <a:gd name="T71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2" h="46">
                  <a:moveTo>
                    <a:pt x="40" y="28"/>
                  </a:moveTo>
                  <a:lnTo>
                    <a:pt x="40" y="34"/>
                  </a:lnTo>
                  <a:lnTo>
                    <a:pt x="38" y="36"/>
                  </a:lnTo>
                  <a:lnTo>
                    <a:pt x="36" y="40"/>
                  </a:lnTo>
                  <a:lnTo>
                    <a:pt x="34" y="42"/>
                  </a:lnTo>
                  <a:lnTo>
                    <a:pt x="28" y="46"/>
                  </a:lnTo>
                  <a:lnTo>
                    <a:pt x="24" y="46"/>
                  </a:lnTo>
                  <a:lnTo>
                    <a:pt x="20" y="46"/>
                  </a:lnTo>
                  <a:lnTo>
                    <a:pt x="16" y="42"/>
                  </a:lnTo>
                  <a:lnTo>
                    <a:pt x="14" y="40"/>
                  </a:lnTo>
                  <a:lnTo>
                    <a:pt x="12" y="38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4" y="30"/>
                  </a:lnTo>
                  <a:lnTo>
                    <a:pt x="14" y="2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22" y="16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0"/>
                  </a:lnTo>
                  <a:lnTo>
                    <a:pt x="18" y="8"/>
                  </a:lnTo>
                  <a:lnTo>
                    <a:pt x="16" y="10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10" y="24"/>
                  </a:lnTo>
                  <a:lnTo>
                    <a:pt x="4" y="28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6" y="10"/>
                  </a:lnTo>
                  <a:lnTo>
                    <a:pt x="8" y="6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32" y="6"/>
                  </a:lnTo>
                  <a:lnTo>
                    <a:pt x="38" y="14"/>
                  </a:lnTo>
                  <a:lnTo>
                    <a:pt x="42" y="18"/>
                  </a:lnTo>
                  <a:lnTo>
                    <a:pt x="44" y="20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52" y="26"/>
                  </a:lnTo>
                  <a:lnTo>
                    <a:pt x="46" y="30"/>
                  </a:lnTo>
                  <a:lnTo>
                    <a:pt x="44" y="30"/>
                  </a:lnTo>
                  <a:lnTo>
                    <a:pt x="40" y="28"/>
                  </a:lnTo>
                  <a:close/>
                  <a:moveTo>
                    <a:pt x="30" y="18"/>
                  </a:moveTo>
                  <a:lnTo>
                    <a:pt x="28" y="22"/>
                  </a:lnTo>
                  <a:lnTo>
                    <a:pt x="24" y="26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22" y="38"/>
                  </a:lnTo>
                  <a:lnTo>
                    <a:pt x="26" y="40"/>
                  </a:lnTo>
                  <a:lnTo>
                    <a:pt x="28" y="38"/>
                  </a:lnTo>
                  <a:lnTo>
                    <a:pt x="30" y="36"/>
                  </a:lnTo>
                  <a:lnTo>
                    <a:pt x="32" y="34"/>
                  </a:lnTo>
                  <a:lnTo>
                    <a:pt x="34" y="30"/>
                  </a:lnTo>
                  <a:lnTo>
                    <a:pt x="34" y="28"/>
                  </a:lnTo>
                  <a:lnTo>
                    <a:pt x="34" y="24"/>
                  </a:lnTo>
                  <a:lnTo>
                    <a:pt x="34" y="22"/>
                  </a:lnTo>
                  <a:lnTo>
                    <a:pt x="32" y="20"/>
                  </a:lnTo>
                  <a:lnTo>
                    <a:pt x="30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499" name="Freeform 1051"/>
            <p:cNvSpPr>
              <a:spLocks/>
            </p:cNvSpPr>
            <p:nvPr/>
          </p:nvSpPr>
          <p:spPr bwMode="auto">
            <a:xfrm>
              <a:off x="3467" y="1149"/>
              <a:ext cx="54" cy="50"/>
            </a:xfrm>
            <a:custGeom>
              <a:avLst/>
              <a:gdLst>
                <a:gd name="T0" fmla="*/ 28 w 54"/>
                <a:gd name="T1" fmla="*/ 50 h 50"/>
                <a:gd name="T2" fmla="*/ 0 w 54"/>
                <a:gd name="T3" fmla="*/ 18 h 50"/>
                <a:gd name="T4" fmla="*/ 6 w 54"/>
                <a:gd name="T5" fmla="*/ 12 h 50"/>
                <a:gd name="T6" fmla="*/ 10 w 54"/>
                <a:gd name="T7" fmla="*/ 16 h 50"/>
                <a:gd name="T8" fmla="*/ 10 w 54"/>
                <a:gd name="T9" fmla="*/ 12 h 50"/>
                <a:gd name="T10" fmla="*/ 12 w 54"/>
                <a:gd name="T11" fmla="*/ 8 h 50"/>
                <a:gd name="T12" fmla="*/ 14 w 54"/>
                <a:gd name="T13" fmla="*/ 4 h 50"/>
                <a:gd name="T14" fmla="*/ 18 w 54"/>
                <a:gd name="T15" fmla="*/ 2 h 50"/>
                <a:gd name="T16" fmla="*/ 20 w 54"/>
                <a:gd name="T17" fmla="*/ 0 h 50"/>
                <a:gd name="T18" fmla="*/ 24 w 54"/>
                <a:gd name="T19" fmla="*/ 0 h 50"/>
                <a:gd name="T20" fmla="*/ 26 w 54"/>
                <a:gd name="T21" fmla="*/ 0 h 50"/>
                <a:gd name="T22" fmla="*/ 28 w 54"/>
                <a:gd name="T23" fmla="*/ 0 h 50"/>
                <a:gd name="T24" fmla="*/ 30 w 54"/>
                <a:gd name="T25" fmla="*/ 2 h 50"/>
                <a:gd name="T26" fmla="*/ 32 w 54"/>
                <a:gd name="T27" fmla="*/ 4 h 50"/>
                <a:gd name="T28" fmla="*/ 36 w 54"/>
                <a:gd name="T29" fmla="*/ 8 h 50"/>
                <a:gd name="T30" fmla="*/ 54 w 54"/>
                <a:gd name="T31" fmla="*/ 26 h 50"/>
                <a:gd name="T32" fmla="*/ 48 w 54"/>
                <a:gd name="T33" fmla="*/ 32 h 50"/>
                <a:gd name="T34" fmla="*/ 30 w 54"/>
                <a:gd name="T35" fmla="*/ 14 h 50"/>
                <a:gd name="T36" fmla="*/ 28 w 54"/>
                <a:gd name="T37" fmla="*/ 10 h 50"/>
                <a:gd name="T38" fmla="*/ 26 w 54"/>
                <a:gd name="T39" fmla="*/ 8 h 50"/>
                <a:gd name="T40" fmla="*/ 24 w 54"/>
                <a:gd name="T41" fmla="*/ 8 h 50"/>
                <a:gd name="T42" fmla="*/ 22 w 54"/>
                <a:gd name="T43" fmla="*/ 8 h 50"/>
                <a:gd name="T44" fmla="*/ 20 w 54"/>
                <a:gd name="T45" fmla="*/ 8 h 50"/>
                <a:gd name="T46" fmla="*/ 18 w 54"/>
                <a:gd name="T47" fmla="*/ 10 h 50"/>
                <a:gd name="T48" fmla="*/ 14 w 54"/>
                <a:gd name="T49" fmla="*/ 14 h 50"/>
                <a:gd name="T50" fmla="*/ 14 w 54"/>
                <a:gd name="T51" fmla="*/ 16 h 50"/>
                <a:gd name="T52" fmla="*/ 16 w 54"/>
                <a:gd name="T53" fmla="*/ 22 h 50"/>
                <a:gd name="T54" fmla="*/ 20 w 54"/>
                <a:gd name="T55" fmla="*/ 28 h 50"/>
                <a:gd name="T56" fmla="*/ 34 w 54"/>
                <a:gd name="T57" fmla="*/ 44 h 50"/>
                <a:gd name="T58" fmla="*/ 28 w 54"/>
                <a:gd name="T5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50">
                  <a:moveTo>
                    <a:pt x="28" y="50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0" y="16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54" y="26"/>
                  </a:lnTo>
                  <a:lnTo>
                    <a:pt x="48" y="32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10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6" y="22"/>
                  </a:lnTo>
                  <a:lnTo>
                    <a:pt x="20" y="28"/>
                  </a:lnTo>
                  <a:lnTo>
                    <a:pt x="34" y="44"/>
                  </a:lnTo>
                  <a:lnTo>
                    <a:pt x="28" y="5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00" name="Freeform 1052"/>
            <p:cNvSpPr>
              <a:spLocks noEditPoints="1"/>
            </p:cNvSpPr>
            <p:nvPr/>
          </p:nvSpPr>
          <p:spPr bwMode="auto">
            <a:xfrm>
              <a:off x="3525" y="1089"/>
              <a:ext cx="44" cy="56"/>
            </a:xfrm>
            <a:custGeom>
              <a:avLst/>
              <a:gdLst>
                <a:gd name="T0" fmla="*/ 38 w 44"/>
                <a:gd name="T1" fmla="*/ 50 h 56"/>
                <a:gd name="T2" fmla="*/ 28 w 44"/>
                <a:gd name="T3" fmla="*/ 40 h 56"/>
                <a:gd name="T4" fmla="*/ 8 w 44"/>
                <a:gd name="T5" fmla="*/ 56 h 56"/>
                <a:gd name="T6" fmla="*/ 4 w 44"/>
                <a:gd name="T7" fmla="*/ 52 h 56"/>
                <a:gd name="T8" fmla="*/ 0 w 44"/>
                <a:gd name="T9" fmla="*/ 4 h 56"/>
                <a:gd name="T10" fmla="*/ 4 w 44"/>
                <a:gd name="T11" fmla="*/ 0 h 56"/>
                <a:gd name="T12" fmla="*/ 28 w 44"/>
                <a:gd name="T13" fmla="*/ 28 h 56"/>
                <a:gd name="T14" fmla="*/ 34 w 44"/>
                <a:gd name="T15" fmla="*/ 24 h 56"/>
                <a:gd name="T16" fmla="*/ 38 w 44"/>
                <a:gd name="T17" fmla="*/ 30 h 56"/>
                <a:gd name="T18" fmla="*/ 34 w 44"/>
                <a:gd name="T19" fmla="*/ 34 h 56"/>
                <a:gd name="T20" fmla="*/ 44 w 44"/>
                <a:gd name="T21" fmla="*/ 44 h 56"/>
                <a:gd name="T22" fmla="*/ 38 w 44"/>
                <a:gd name="T23" fmla="*/ 50 h 56"/>
                <a:gd name="T24" fmla="*/ 24 w 44"/>
                <a:gd name="T25" fmla="*/ 34 h 56"/>
                <a:gd name="T26" fmla="*/ 8 w 44"/>
                <a:gd name="T27" fmla="*/ 16 h 56"/>
                <a:gd name="T28" fmla="*/ 10 w 44"/>
                <a:gd name="T29" fmla="*/ 44 h 56"/>
                <a:gd name="T30" fmla="*/ 24 w 44"/>
                <a:gd name="T31" fmla="*/ 3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56">
                  <a:moveTo>
                    <a:pt x="38" y="50"/>
                  </a:moveTo>
                  <a:lnTo>
                    <a:pt x="28" y="4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"/>
                  </a:lnTo>
                  <a:lnTo>
                    <a:pt x="4" y="0"/>
                  </a:lnTo>
                  <a:lnTo>
                    <a:pt x="28" y="28"/>
                  </a:lnTo>
                  <a:lnTo>
                    <a:pt x="34" y="24"/>
                  </a:lnTo>
                  <a:lnTo>
                    <a:pt x="38" y="30"/>
                  </a:lnTo>
                  <a:lnTo>
                    <a:pt x="34" y="34"/>
                  </a:lnTo>
                  <a:lnTo>
                    <a:pt x="44" y="44"/>
                  </a:lnTo>
                  <a:lnTo>
                    <a:pt x="38" y="50"/>
                  </a:lnTo>
                  <a:close/>
                  <a:moveTo>
                    <a:pt x="24" y="34"/>
                  </a:moveTo>
                  <a:lnTo>
                    <a:pt x="8" y="16"/>
                  </a:lnTo>
                  <a:lnTo>
                    <a:pt x="10" y="44"/>
                  </a:lnTo>
                  <a:lnTo>
                    <a:pt x="24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01" name="Freeform 1053"/>
            <p:cNvSpPr>
              <a:spLocks/>
            </p:cNvSpPr>
            <p:nvPr/>
          </p:nvSpPr>
          <p:spPr bwMode="auto">
            <a:xfrm>
              <a:off x="3995" y="1145"/>
              <a:ext cx="80" cy="80"/>
            </a:xfrm>
            <a:custGeom>
              <a:avLst/>
              <a:gdLst>
                <a:gd name="T0" fmla="*/ 0 w 80"/>
                <a:gd name="T1" fmla="*/ 36 h 80"/>
                <a:gd name="T2" fmla="*/ 48 w 80"/>
                <a:gd name="T3" fmla="*/ 0 h 80"/>
                <a:gd name="T4" fmla="*/ 54 w 80"/>
                <a:gd name="T5" fmla="*/ 10 h 80"/>
                <a:gd name="T6" fmla="*/ 28 w 80"/>
                <a:gd name="T7" fmla="*/ 46 h 80"/>
                <a:gd name="T8" fmla="*/ 26 w 80"/>
                <a:gd name="T9" fmla="*/ 50 h 80"/>
                <a:gd name="T10" fmla="*/ 22 w 80"/>
                <a:gd name="T11" fmla="*/ 52 h 80"/>
                <a:gd name="T12" fmla="*/ 26 w 80"/>
                <a:gd name="T13" fmla="*/ 52 h 80"/>
                <a:gd name="T14" fmla="*/ 32 w 80"/>
                <a:gd name="T15" fmla="*/ 50 h 80"/>
                <a:gd name="T16" fmla="*/ 72 w 80"/>
                <a:gd name="T17" fmla="*/ 36 h 80"/>
                <a:gd name="T18" fmla="*/ 80 w 80"/>
                <a:gd name="T19" fmla="*/ 46 h 80"/>
                <a:gd name="T20" fmla="*/ 32 w 80"/>
                <a:gd name="T21" fmla="*/ 80 h 80"/>
                <a:gd name="T22" fmla="*/ 28 w 80"/>
                <a:gd name="T23" fmla="*/ 74 h 80"/>
                <a:gd name="T24" fmla="*/ 68 w 80"/>
                <a:gd name="T25" fmla="*/ 44 h 80"/>
                <a:gd name="T26" fmla="*/ 18 w 80"/>
                <a:gd name="T27" fmla="*/ 62 h 80"/>
                <a:gd name="T28" fmla="*/ 14 w 80"/>
                <a:gd name="T29" fmla="*/ 54 h 80"/>
                <a:gd name="T30" fmla="*/ 44 w 80"/>
                <a:gd name="T31" fmla="*/ 12 h 80"/>
                <a:gd name="T32" fmla="*/ 4 w 80"/>
                <a:gd name="T33" fmla="*/ 42 h 80"/>
                <a:gd name="T34" fmla="*/ 0 w 80"/>
                <a:gd name="T35" fmla="*/ 3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0" h="80">
                  <a:moveTo>
                    <a:pt x="0" y="36"/>
                  </a:moveTo>
                  <a:lnTo>
                    <a:pt x="48" y="0"/>
                  </a:lnTo>
                  <a:lnTo>
                    <a:pt x="54" y="10"/>
                  </a:lnTo>
                  <a:lnTo>
                    <a:pt x="28" y="46"/>
                  </a:lnTo>
                  <a:lnTo>
                    <a:pt x="26" y="50"/>
                  </a:lnTo>
                  <a:lnTo>
                    <a:pt x="22" y="52"/>
                  </a:lnTo>
                  <a:lnTo>
                    <a:pt x="26" y="52"/>
                  </a:lnTo>
                  <a:lnTo>
                    <a:pt x="32" y="50"/>
                  </a:lnTo>
                  <a:lnTo>
                    <a:pt x="72" y="36"/>
                  </a:lnTo>
                  <a:lnTo>
                    <a:pt x="80" y="46"/>
                  </a:lnTo>
                  <a:lnTo>
                    <a:pt x="32" y="80"/>
                  </a:lnTo>
                  <a:lnTo>
                    <a:pt x="28" y="74"/>
                  </a:lnTo>
                  <a:lnTo>
                    <a:pt x="68" y="44"/>
                  </a:lnTo>
                  <a:lnTo>
                    <a:pt x="18" y="62"/>
                  </a:lnTo>
                  <a:lnTo>
                    <a:pt x="14" y="54"/>
                  </a:lnTo>
                  <a:lnTo>
                    <a:pt x="44" y="12"/>
                  </a:lnTo>
                  <a:lnTo>
                    <a:pt x="4" y="4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02" name="Freeform 1054"/>
            <p:cNvSpPr>
              <a:spLocks noEditPoints="1"/>
            </p:cNvSpPr>
            <p:nvPr/>
          </p:nvSpPr>
          <p:spPr bwMode="auto">
            <a:xfrm>
              <a:off x="4037" y="1213"/>
              <a:ext cx="48" cy="50"/>
            </a:xfrm>
            <a:custGeom>
              <a:avLst/>
              <a:gdLst>
                <a:gd name="T0" fmla="*/ 12 w 48"/>
                <a:gd name="T1" fmla="*/ 38 h 50"/>
                <a:gd name="T2" fmla="*/ 6 w 48"/>
                <a:gd name="T3" fmla="*/ 34 h 50"/>
                <a:gd name="T4" fmla="*/ 0 w 48"/>
                <a:gd name="T5" fmla="*/ 26 h 50"/>
                <a:gd name="T6" fmla="*/ 2 w 48"/>
                <a:gd name="T7" fmla="*/ 16 h 50"/>
                <a:gd name="T8" fmla="*/ 8 w 48"/>
                <a:gd name="T9" fmla="*/ 12 h 50"/>
                <a:gd name="T10" fmla="*/ 14 w 48"/>
                <a:gd name="T11" fmla="*/ 10 h 50"/>
                <a:gd name="T12" fmla="*/ 18 w 48"/>
                <a:gd name="T13" fmla="*/ 12 h 50"/>
                <a:gd name="T14" fmla="*/ 22 w 48"/>
                <a:gd name="T15" fmla="*/ 16 h 50"/>
                <a:gd name="T16" fmla="*/ 30 w 48"/>
                <a:gd name="T17" fmla="*/ 22 h 50"/>
                <a:gd name="T18" fmla="*/ 34 w 48"/>
                <a:gd name="T19" fmla="*/ 26 h 50"/>
                <a:gd name="T20" fmla="*/ 38 w 48"/>
                <a:gd name="T21" fmla="*/ 22 h 50"/>
                <a:gd name="T22" fmla="*/ 38 w 48"/>
                <a:gd name="T23" fmla="*/ 16 h 50"/>
                <a:gd name="T24" fmla="*/ 34 w 48"/>
                <a:gd name="T25" fmla="*/ 10 h 50"/>
                <a:gd name="T26" fmla="*/ 28 w 48"/>
                <a:gd name="T27" fmla="*/ 8 h 50"/>
                <a:gd name="T28" fmla="*/ 22 w 48"/>
                <a:gd name="T29" fmla="*/ 2 h 50"/>
                <a:gd name="T30" fmla="*/ 28 w 48"/>
                <a:gd name="T31" fmla="*/ 0 h 50"/>
                <a:gd name="T32" fmla="*/ 36 w 48"/>
                <a:gd name="T33" fmla="*/ 4 h 50"/>
                <a:gd name="T34" fmla="*/ 42 w 48"/>
                <a:gd name="T35" fmla="*/ 10 h 50"/>
                <a:gd name="T36" fmla="*/ 46 w 48"/>
                <a:gd name="T37" fmla="*/ 18 h 50"/>
                <a:gd name="T38" fmla="*/ 46 w 48"/>
                <a:gd name="T39" fmla="*/ 24 h 50"/>
                <a:gd name="T40" fmla="*/ 44 w 48"/>
                <a:gd name="T41" fmla="*/ 28 h 50"/>
                <a:gd name="T42" fmla="*/ 40 w 48"/>
                <a:gd name="T43" fmla="*/ 32 h 50"/>
                <a:gd name="T44" fmla="*/ 28 w 48"/>
                <a:gd name="T45" fmla="*/ 42 h 50"/>
                <a:gd name="T46" fmla="*/ 22 w 48"/>
                <a:gd name="T47" fmla="*/ 46 h 50"/>
                <a:gd name="T48" fmla="*/ 18 w 48"/>
                <a:gd name="T49" fmla="*/ 50 h 50"/>
                <a:gd name="T50" fmla="*/ 14 w 48"/>
                <a:gd name="T51" fmla="*/ 42 h 50"/>
                <a:gd name="T52" fmla="*/ 28 w 48"/>
                <a:gd name="T53" fmla="*/ 30 h 50"/>
                <a:gd name="T54" fmla="*/ 20 w 48"/>
                <a:gd name="T55" fmla="*/ 22 h 50"/>
                <a:gd name="T56" fmla="*/ 16 w 48"/>
                <a:gd name="T57" fmla="*/ 18 h 50"/>
                <a:gd name="T58" fmla="*/ 12 w 48"/>
                <a:gd name="T59" fmla="*/ 18 h 50"/>
                <a:gd name="T60" fmla="*/ 10 w 48"/>
                <a:gd name="T61" fmla="*/ 18 h 50"/>
                <a:gd name="T62" fmla="*/ 8 w 48"/>
                <a:gd name="T63" fmla="*/ 22 h 50"/>
                <a:gd name="T64" fmla="*/ 10 w 48"/>
                <a:gd name="T65" fmla="*/ 28 h 50"/>
                <a:gd name="T66" fmla="*/ 14 w 48"/>
                <a:gd name="T67" fmla="*/ 32 h 50"/>
                <a:gd name="T68" fmla="*/ 22 w 48"/>
                <a:gd name="T69" fmla="*/ 34 h 50"/>
                <a:gd name="T70" fmla="*/ 26 w 48"/>
                <a:gd name="T71" fmla="*/ 3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" h="50">
                  <a:moveTo>
                    <a:pt x="16" y="40"/>
                  </a:moveTo>
                  <a:lnTo>
                    <a:pt x="12" y="38"/>
                  </a:lnTo>
                  <a:lnTo>
                    <a:pt x="8" y="36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20" y="14"/>
                  </a:lnTo>
                  <a:lnTo>
                    <a:pt x="22" y="16"/>
                  </a:lnTo>
                  <a:lnTo>
                    <a:pt x="24" y="18"/>
                  </a:lnTo>
                  <a:lnTo>
                    <a:pt x="30" y="22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6" y="24"/>
                  </a:lnTo>
                  <a:lnTo>
                    <a:pt x="38" y="22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36" y="12"/>
                  </a:lnTo>
                  <a:lnTo>
                    <a:pt x="34" y="10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2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2" y="10"/>
                  </a:lnTo>
                  <a:lnTo>
                    <a:pt x="46" y="14"/>
                  </a:lnTo>
                  <a:lnTo>
                    <a:pt x="46" y="18"/>
                  </a:lnTo>
                  <a:lnTo>
                    <a:pt x="48" y="20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4" y="28"/>
                  </a:lnTo>
                  <a:lnTo>
                    <a:pt x="42" y="30"/>
                  </a:lnTo>
                  <a:lnTo>
                    <a:pt x="40" y="32"/>
                  </a:lnTo>
                  <a:lnTo>
                    <a:pt x="32" y="38"/>
                  </a:lnTo>
                  <a:lnTo>
                    <a:pt x="28" y="42"/>
                  </a:lnTo>
                  <a:lnTo>
                    <a:pt x="24" y="44"/>
                  </a:lnTo>
                  <a:lnTo>
                    <a:pt x="22" y="46"/>
                  </a:lnTo>
                  <a:lnTo>
                    <a:pt x="20" y="48"/>
                  </a:lnTo>
                  <a:lnTo>
                    <a:pt x="18" y="50"/>
                  </a:lnTo>
                  <a:lnTo>
                    <a:pt x="14" y="44"/>
                  </a:lnTo>
                  <a:lnTo>
                    <a:pt x="14" y="42"/>
                  </a:lnTo>
                  <a:lnTo>
                    <a:pt x="16" y="40"/>
                  </a:lnTo>
                  <a:close/>
                  <a:moveTo>
                    <a:pt x="28" y="30"/>
                  </a:moveTo>
                  <a:lnTo>
                    <a:pt x="24" y="26"/>
                  </a:lnTo>
                  <a:lnTo>
                    <a:pt x="20" y="22"/>
                  </a:lnTo>
                  <a:lnTo>
                    <a:pt x="18" y="20"/>
                  </a:lnTo>
                  <a:lnTo>
                    <a:pt x="16" y="18"/>
                  </a:lnTo>
                  <a:lnTo>
                    <a:pt x="14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8" y="26"/>
                  </a:lnTo>
                  <a:lnTo>
                    <a:pt x="10" y="28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8" y="34"/>
                  </a:lnTo>
                  <a:lnTo>
                    <a:pt x="22" y="34"/>
                  </a:lnTo>
                  <a:lnTo>
                    <a:pt x="24" y="32"/>
                  </a:lnTo>
                  <a:lnTo>
                    <a:pt x="26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03" name="Freeform 1055"/>
            <p:cNvSpPr>
              <a:spLocks/>
            </p:cNvSpPr>
            <p:nvPr/>
          </p:nvSpPr>
          <p:spPr bwMode="auto">
            <a:xfrm>
              <a:off x="4061" y="1247"/>
              <a:ext cx="50" cy="52"/>
            </a:xfrm>
            <a:custGeom>
              <a:avLst/>
              <a:gdLst>
                <a:gd name="T0" fmla="*/ 0 w 50"/>
                <a:gd name="T1" fmla="*/ 24 h 52"/>
                <a:gd name="T2" fmla="*/ 34 w 50"/>
                <a:gd name="T3" fmla="*/ 0 h 52"/>
                <a:gd name="T4" fmla="*/ 38 w 50"/>
                <a:gd name="T5" fmla="*/ 6 h 52"/>
                <a:gd name="T6" fmla="*/ 34 w 50"/>
                <a:gd name="T7" fmla="*/ 8 h 52"/>
                <a:gd name="T8" fmla="*/ 40 w 50"/>
                <a:gd name="T9" fmla="*/ 10 h 52"/>
                <a:gd name="T10" fmla="*/ 44 w 50"/>
                <a:gd name="T11" fmla="*/ 12 h 52"/>
                <a:gd name="T12" fmla="*/ 46 w 50"/>
                <a:gd name="T13" fmla="*/ 14 h 52"/>
                <a:gd name="T14" fmla="*/ 48 w 50"/>
                <a:gd name="T15" fmla="*/ 18 h 52"/>
                <a:gd name="T16" fmla="*/ 50 w 50"/>
                <a:gd name="T17" fmla="*/ 20 h 52"/>
                <a:gd name="T18" fmla="*/ 50 w 50"/>
                <a:gd name="T19" fmla="*/ 24 h 52"/>
                <a:gd name="T20" fmla="*/ 50 w 50"/>
                <a:gd name="T21" fmla="*/ 26 h 52"/>
                <a:gd name="T22" fmla="*/ 48 w 50"/>
                <a:gd name="T23" fmla="*/ 30 h 52"/>
                <a:gd name="T24" fmla="*/ 46 w 50"/>
                <a:gd name="T25" fmla="*/ 32 h 52"/>
                <a:gd name="T26" fmla="*/ 44 w 50"/>
                <a:gd name="T27" fmla="*/ 34 h 52"/>
                <a:gd name="T28" fmla="*/ 40 w 50"/>
                <a:gd name="T29" fmla="*/ 36 h 52"/>
                <a:gd name="T30" fmla="*/ 20 w 50"/>
                <a:gd name="T31" fmla="*/ 52 h 52"/>
                <a:gd name="T32" fmla="*/ 14 w 50"/>
                <a:gd name="T33" fmla="*/ 46 h 52"/>
                <a:gd name="T34" fmla="*/ 36 w 50"/>
                <a:gd name="T35" fmla="*/ 30 h 52"/>
                <a:gd name="T36" fmla="*/ 38 w 50"/>
                <a:gd name="T37" fmla="*/ 28 h 52"/>
                <a:gd name="T38" fmla="*/ 40 w 50"/>
                <a:gd name="T39" fmla="*/ 26 h 52"/>
                <a:gd name="T40" fmla="*/ 42 w 50"/>
                <a:gd name="T41" fmla="*/ 24 h 52"/>
                <a:gd name="T42" fmla="*/ 42 w 50"/>
                <a:gd name="T43" fmla="*/ 22 h 52"/>
                <a:gd name="T44" fmla="*/ 42 w 50"/>
                <a:gd name="T45" fmla="*/ 20 h 52"/>
                <a:gd name="T46" fmla="*/ 40 w 50"/>
                <a:gd name="T47" fmla="*/ 18 h 52"/>
                <a:gd name="T48" fmla="*/ 38 w 50"/>
                <a:gd name="T49" fmla="*/ 14 h 52"/>
                <a:gd name="T50" fmla="*/ 34 w 50"/>
                <a:gd name="T51" fmla="*/ 14 h 52"/>
                <a:gd name="T52" fmla="*/ 28 w 50"/>
                <a:gd name="T53" fmla="*/ 14 h 52"/>
                <a:gd name="T54" fmla="*/ 22 w 50"/>
                <a:gd name="T55" fmla="*/ 18 h 52"/>
                <a:gd name="T56" fmla="*/ 4 w 50"/>
                <a:gd name="T57" fmla="*/ 30 h 52"/>
                <a:gd name="T58" fmla="*/ 0 w 50"/>
                <a:gd name="T59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52">
                  <a:moveTo>
                    <a:pt x="0" y="24"/>
                  </a:moveTo>
                  <a:lnTo>
                    <a:pt x="34" y="0"/>
                  </a:lnTo>
                  <a:lnTo>
                    <a:pt x="38" y="6"/>
                  </a:lnTo>
                  <a:lnTo>
                    <a:pt x="34" y="8"/>
                  </a:lnTo>
                  <a:lnTo>
                    <a:pt x="40" y="10"/>
                  </a:lnTo>
                  <a:lnTo>
                    <a:pt x="44" y="12"/>
                  </a:lnTo>
                  <a:lnTo>
                    <a:pt x="46" y="14"/>
                  </a:lnTo>
                  <a:lnTo>
                    <a:pt x="48" y="18"/>
                  </a:lnTo>
                  <a:lnTo>
                    <a:pt x="50" y="20"/>
                  </a:lnTo>
                  <a:lnTo>
                    <a:pt x="50" y="24"/>
                  </a:lnTo>
                  <a:lnTo>
                    <a:pt x="50" y="26"/>
                  </a:lnTo>
                  <a:lnTo>
                    <a:pt x="48" y="30"/>
                  </a:lnTo>
                  <a:lnTo>
                    <a:pt x="46" y="32"/>
                  </a:lnTo>
                  <a:lnTo>
                    <a:pt x="44" y="34"/>
                  </a:lnTo>
                  <a:lnTo>
                    <a:pt x="40" y="36"/>
                  </a:lnTo>
                  <a:lnTo>
                    <a:pt x="20" y="52"/>
                  </a:lnTo>
                  <a:lnTo>
                    <a:pt x="14" y="46"/>
                  </a:lnTo>
                  <a:lnTo>
                    <a:pt x="36" y="30"/>
                  </a:lnTo>
                  <a:lnTo>
                    <a:pt x="38" y="28"/>
                  </a:lnTo>
                  <a:lnTo>
                    <a:pt x="40" y="26"/>
                  </a:lnTo>
                  <a:lnTo>
                    <a:pt x="42" y="24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0" y="18"/>
                  </a:lnTo>
                  <a:lnTo>
                    <a:pt x="38" y="14"/>
                  </a:lnTo>
                  <a:lnTo>
                    <a:pt x="34" y="14"/>
                  </a:lnTo>
                  <a:lnTo>
                    <a:pt x="28" y="14"/>
                  </a:lnTo>
                  <a:lnTo>
                    <a:pt x="22" y="18"/>
                  </a:lnTo>
                  <a:lnTo>
                    <a:pt x="4" y="3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04" name="Freeform 1056"/>
            <p:cNvSpPr>
              <a:spLocks/>
            </p:cNvSpPr>
            <p:nvPr/>
          </p:nvSpPr>
          <p:spPr bwMode="auto">
            <a:xfrm>
              <a:off x="4105" y="1295"/>
              <a:ext cx="62" cy="54"/>
            </a:xfrm>
            <a:custGeom>
              <a:avLst/>
              <a:gdLst>
                <a:gd name="T0" fmla="*/ 8 w 62"/>
                <a:gd name="T1" fmla="*/ 20 h 54"/>
                <a:gd name="T2" fmla="*/ 12 w 62"/>
                <a:gd name="T3" fmla="*/ 26 h 54"/>
                <a:gd name="T4" fmla="*/ 10 w 62"/>
                <a:gd name="T5" fmla="*/ 30 h 54"/>
                <a:gd name="T6" fmla="*/ 8 w 62"/>
                <a:gd name="T7" fmla="*/ 34 h 54"/>
                <a:gd name="T8" fmla="*/ 8 w 62"/>
                <a:gd name="T9" fmla="*/ 38 h 54"/>
                <a:gd name="T10" fmla="*/ 10 w 62"/>
                <a:gd name="T11" fmla="*/ 42 h 54"/>
                <a:gd name="T12" fmla="*/ 14 w 62"/>
                <a:gd name="T13" fmla="*/ 44 h 54"/>
                <a:gd name="T14" fmla="*/ 18 w 62"/>
                <a:gd name="T15" fmla="*/ 46 h 54"/>
                <a:gd name="T16" fmla="*/ 24 w 62"/>
                <a:gd name="T17" fmla="*/ 46 h 54"/>
                <a:gd name="T18" fmla="*/ 28 w 62"/>
                <a:gd name="T19" fmla="*/ 42 h 54"/>
                <a:gd name="T20" fmla="*/ 32 w 62"/>
                <a:gd name="T21" fmla="*/ 40 h 54"/>
                <a:gd name="T22" fmla="*/ 34 w 62"/>
                <a:gd name="T23" fmla="*/ 34 h 54"/>
                <a:gd name="T24" fmla="*/ 34 w 62"/>
                <a:gd name="T25" fmla="*/ 30 h 54"/>
                <a:gd name="T26" fmla="*/ 32 w 62"/>
                <a:gd name="T27" fmla="*/ 26 h 54"/>
                <a:gd name="T28" fmla="*/ 30 w 62"/>
                <a:gd name="T29" fmla="*/ 24 h 54"/>
                <a:gd name="T30" fmla="*/ 28 w 62"/>
                <a:gd name="T31" fmla="*/ 22 h 54"/>
                <a:gd name="T32" fmla="*/ 24 w 62"/>
                <a:gd name="T33" fmla="*/ 20 h 54"/>
                <a:gd name="T34" fmla="*/ 22 w 62"/>
                <a:gd name="T35" fmla="*/ 20 h 54"/>
                <a:gd name="T36" fmla="*/ 18 w 62"/>
                <a:gd name="T37" fmla="*/ 14 h 54"/>
                <a:gd name="T38" fmla="*/ 46 w 62"/>
                <a:gd name="T39" fmla="*/ 0 h 54"/>
                <a:gd name="T40" fmla="*/ 62 w 62"/>
                <a:gd name="T41" fmla="*/ 24 h 54"/>
                <a:gd name="T42" fmla="*/ 56 w 62"/>
                <a:gd name="T43" fmla="*/ 28 h 54"/>
                <a:gd name="T44" fmla="*/ 44 w 62"/>
                <a:gd name="T45" fmla="*/ 10 h 54"/>
                <a:gd name="T46" fmla="*/ 30 w 62"/>
                <a:gd name="T47" fmla="*/ 16 h 54"/>
                <a:gd name="T48" fmla="*/ 34 w 62"/>
                <a:gd name="T49" fmla="*/ 20 h 54"/>
                <a:gd name="T50" fmla="*/ 38 w 62"/>
                <a:gd name="T51" fmla="*/ 24 h 54"/>
                <a:gd name="T52" fmla="*/ 42 w 62"/>
                <a:gd name="T53" fmla="*/ 30 h 54"/>
                <a:gd name="T54" fmla="*/ 42 w 62"/>
                <a:gd name="T55" fmla="*/ 36 h 54"/>
                <a:gd name="T56" fmla="*/ 38 w 62"/>
                <a:gd name="T57" fmla="*/ 44 h 54"/>
                <a:gd name="T58" fmla="*/ 34 w 62"/>
                <a:gd name="T59" fmla="*/ 48 h 54"/>
                <a:gd name="T60" fmla="*/ 26 w 62"/>
                <a:gd name="T61" fmla="*/ 52 h 54"/>
                <a:gd name="T62" fmla="*/ 20 w 62"/>
                <a:gd name="T63" fmla="*/ 54 h 54"/>
                <a:gd name="T64" fmla="*/ 14 w 62"/>
                <a:gd name="T65" fmla="*/ 52 h 54"/>
                <a:gd name="T66" fmla="*/ 10 w 62"/>
                <a:gd name="T67" fmla="*/ 50 h 54"/>
                <a:gd name="T68" fmla="*/ 4 w 62"/>
                <a:gd name="T69" fmla="*/ 46 h 54"/>
                <a:gd name="T70" fmla="*/ 2 w 62"/>
                <a:gd name="T71" fmla="*/ 38 h 54"/>
                <a:gd name="T72" fmla="*/ 0 w 62"/>
                <a:gd name="T73" fmla="*/ 32 h 54"/>
                <a:gd name="T74" fmla="*/ 2 w 62"/>
                <a:gd name="T75" fmla="*/ 26 h 54"/>
                <a:gd name="T76" fmla="*/ 8 w 62"/>
                <a:gd name="T77" fmla="*/ 2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2" h="54">
                  <a:moveTo>
                    <a:pt x="8" y="20"/>
                  </a:moveTo>
                  <a:lnTo>
                    <a:pt x="12" y="26"/>
                  </a:lnTo>
                  <a:lnTo>
                    <a:pt x="10" y="30"/>
                  </a:lnTo>
                  <a:lnTo>
                    <a:pt x="8" y="34"/>
                  </a:lnTo>
                  <a:lnTo>
                    <a:pt x="8" y="38"/>
                  </a:lnTo>
                  <a:lnTo>
                    <a:pt x="10" y="42"/>
                  </a:lnTo>
                  <a:lnTo>
                    <a:pt x="14" y="44"/>
                  </a:lnTo>
                  <a:lnTo>
                    <a:pt x="18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2" y="40"/>
                  </a:lnTo>
                  <a:lnTo>
                    <a:pt x="34" y="34"/>
                  </a:lnTo>
                  <a:lnTo>
                    <a:pt x="34" y="30"/>
                  </a:lnTo>
                  <a:lnTo>
                    <a:pt x="32" y="26"/>
                  </a:lnTo>
                  <a:lnTo>
                    <a:pt x="30" y="24"/>
                  </a:lnTo>
                  <a:lnTo>
                    <a:pt x="28" y="22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18" y="14"/>
                  </a:lnTo>
                  <a:lnTo>
                    <a:pt x="46" y="0"/>
                  </a:lnTo>
                  <a:lnTo>
                    <a:pt x="62" y="24"/>
                  </a:lnTo>
                  <a:lnTo>
                    <a:pt x="56" y="28"/>
                  </a:lnTo>
                  <a:lnTo>
                    <a:pt x="44" y="10"/>
                  </a:lnTo>
                  <a:lnTo>
                    <a:pt x="30" y="16"/>
                  </a:lnTo>
                  <a:lnTo>
                    <a:pt x="34" y="20"/>
                  </a:lnTo>
                  <a:lnTo>
                    <a:pt x="38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8" y="44"/>
                  </a:lnTo>
                  <a:lnTo>
                    <a:pt x="34" y="48"/>
                  </a:lnTo>
                  <a:lnTo>
                    <a:pt x="26" y="52"/>
                  </a:lnTo>
                  <a:lnTo>
                    <a:pt x="20" y="54"/>
                  </a:lnTo>
                  <a:lnTo>
                    <a:pt x="14" y="52"/>
                  </a:lnTo>
                  <a:lnTo>
                    <a:pt x="10" y="50"/>
                  </a:lnTo>
                  <a:lnTo>
                    <a:pt x="4" y="46"/>
                  </a:lnTo>
                  <a:lnTo>
                    <a:pt x="2" y="38"/>
                  </a:lnTo>
                  <a:lnTo>
                    <a:pt x="0" y="32"/>
                  </a:lnTo>
                  <a:lnTo>
                    <a:pt x="2" y="26"/>
                  </a:lnTo>
                  <a:lnTo>
                    <a:pt x="8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05" name="Freeform 1057"/>
            <p:cNvSpPr>
              <a:spLocks/>
            </p:cNvSpPr>
            <p:nvPr/>
          </p:nvSpPr>
          <p:spPr bwMode="auto">
            <a:xfrm>
              <a:off x="3451" y="1275"/>
              <a:ext cx="80" cy="80"/>
            </a:xfrm>
            <a:custGeom>
              <a:avLst/>
              <a:gdLst>
                <a:gd name="T0" fmla="*/ 48 w 80"/>
                <a:gd name="T1" fmla="*/ 80 h 80"/>
                <a:gd name="T2" fmla="*/ 0 w 80"/>
                <a:gd name="T3" fmla="*/ 46 h 80"/>
                <a:gd name="T4" fmla="*/ 8 w 80"/>
                <a:gd name="T5" fmla="*/ 36 h 80"/>
                <a:gd name="T6" fmla="*/ 48 w 80"/>
                <a:gd name="T7" fmla="*/ 50 h 80"/>
                <a:gd name="T8" fmla="*/ 54 w 80"/>
                <a:gd name="T9" fmla="*/ 50 h 80"/>
                <a:gd name="T10" fmla="*/ 56 w 80"/>
                <a:gd name="T11" fmla="*/ 52 h 80"/>
                <a:gd name="T12" fmla="*/ 54 w 80"/>
                <a:gd name="T13" fmla="*/ 48 h 80"/>
                <a:gd name="T14" fmla="*/ 52 w 80"/>
                <a:gd name="T15" fmla="*/ 44 h 80"/>
                <a:gd name="T16" fmla="*/ 26 w 80"/>
                <a:gd name="T17" fmla="*/ 10 h 80"/>
                <a:gd name="T18" fmla="*/ 32 w 80"/>
                <a:gd name="T19" fmla="*/ 0 h 80"/>
                <a:gd name="T20" fmla="*/ 80 w 80"/>
                <a:gd name="T21" fmla="*/ 34 h 80"/>
                <a:gd name="T22" fmla="*/ 76 w 80"/>
                <a:gd name="T23" fmla="*/ 42 h 80"/>
                <a:gd name="T24" fmla="*/ 34 w 80"/>
                <a:gd name="T25" fmla="*/ 12 h 80"/>
                <a:gd name="T26" fmla="*/ 66 w 80"/>
                <a:gd name="T27" fmla="*/ 54 h 80"/>
                <a:gd name="T28" fmla="*/ 62 w 80"/>
                <a:gd name="T29" fmla="*/ 60 h 80"/>
                <a:gd name="T30" fmla="*/ 12 w 80"/>
                <a:gd name="T31" fmla="*/ 44 h 80"/>
                <a:gd name="T32" fmla="*/ 52 w 80"/>
                <a:gd name="T33" fmla="*/ 74 h 80"/>
                <a:gd name="T34" fmla="*/ 48 w 80"/>
                <a:gd name="T3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0" h="80">
                  <a:moveTo>
                    <a:pt x="48" y="80"/>
                  </a:moveTo>
                  <a:lnTo>
                    <a:pt x="0" y="46"/>
                  </a:lnTo>
                  <a:lnTo>
                    <a:pt x="8" y="36"/>
                  </a:lnTo>
                  <a:lnTo>
                    <a:pt x="48" y="50"/>
                  </a:lnTo>
                  <a:lnTo>
                    <a:pt x="54" y="50"/>
                  </a:lnTo>
                  <a:lnTo>
                    <a:pt x="56" y="52"/>
                  </a:lnTo>
                  <a:lnTo>
                    <a:pt x="54" y="48"/>
                  </a:lnTo>
                  <a:lnTo>
                    <a:pt x="52" y="44"/>
                  </a:lnTo>
                  <a:lnTo>
                    <a:pt x="26" y="10"/>
                  </a:lnTo>
                  <a:lnTo>
                    <a:pt x="32" y="0"/>
                  </a:lnTo>
                  <a:lnTo>
                    <a:pt x="80" y="34"/>
                  </a:lnTo>
                  <a:lnTo>
                    <a:pt x="76" y="42"/>
                  </a:lnTo>
                  <a:lnTo>
                    <a:pt x="34" y="12"/>
                  </a:lnTo>
                  <a:lnTo>
                    <a:pt x="66" y="54"/>
                  </a:lnTo>
                  <a:lnTo>
                    <a:pt x="62" y="60"/>
                  </a:lnTo>
                  <a:lnTo>
                    <a:pt x="12" y="44"/>
                  </a:lnTo>
                  <a:lnTo>
                    <a:pt x="52" y="74"/>
                  </a:lnTo>
                  <a:lnTo>
                    <a:pt x="48" y="8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06" name="Freeform 1058"/>
            <p:cNvSpPr>
              <a:spLocks noEditPoints="1"/>
            </p:cNvSpPr>
            <p:nvPr/>
          </p:nvSpPr>
          <p:spPr bwMode="auto">
            <a:xfrm>
              <a:off x="3509" y="1253"/>
              <a:ext cx="50" cy="44"/>
            </a:xfrm>
            <a:custGeom>
              <a:avLst/>
              <a:gdLst>
                <a:gd name="T0" fmla="*/ 40 w 50"/>
                <a:gd name="T1" fmla="*/ 28 h 44"/>
                <a:gd name="T2" fmla="*/ 38 w 50"/>
                <a:gd name="T3" fmla="*/ 36 h 44"/>
                <a:gd name="T4" fmla="*/ 32 w 50"/>
                <a:gd name="T5" fmla="*/ 44 h 44"/>
                <a:gd name="T6" fmla="*/ 24 w 50"/>
                <a:gd name="T7" fmla="*/ 44 h 44"/>
                <a:gd name="T8" fmla="*/ 16 w 50"/>
                <a:gd name="T9" fmla="*/ 40 h 44"/>
                <a:gd name="T10" fmla="*/ 14 w 50"/>
                <a:gd name="T11" fmla="*/ 36 h 44"/>
                <a:gd name="T12" fmla="*/ 14 w 50"/>
                <a:gd name="T13" fmla="*/ 30 h 44"/>
                <a:gd name="T14" fmla="*/ 16 w 50"/>
                <a:gd name="T15" fmla="*/ 26 h 44"/>
                <a:gd name="T16" fmla="*/ 20 w 50"/>
                <a:gd name="T17" fmla="*/ 16 h 44"/>
                <a:gd name="T18" fmla="*/ 20 w 50"/>
                <a:gd name="T19" fmla="*/ 10 h 44"/>
                <a:gd name="T20" fmla="*/ 18 w 50"/>
                <a:gd name="T21" fmla="*/ 8 h 44"/>
                <a:gd name="T22" fmla="*/ 12 w 50"/>
                <a:gd name="T23" fmla="*/ 10 h 44"/>
                <a:gd name="T24" fmla="*/ 6 w 50"/>
                <a:gd name="T25" fmla="*/ 16 h 44"/>
                <a:gd name="T26" fmla="*/ 6 w 50"/>
                <a:gd name="T27" fmla="*/ 22 h 44"/>
                <a:gd name="T28" fmla="*/ 4 w 50"/>
                <a:gd name="T29" fmla="*/ 30 h 44"/>
                <a:gd name="T30" fmla="*/ 0 w 50"/>
                <a:gd name="T31" fmla="*/ 24 h 44"/>
                <a:gd name="T32" fmla="*/ 0 w 50"/>
                <a:gd name="T33" fmla="*/ 16 h 44"/>
                <a:gd name="T34" fmla="*/ 4 w 50"/>
                <a:gd name="T35" fmla="*/ 8 h 44"/>
                <a:gd name="T36" fmla="*/ 10 w 50"/>
                <a:gd name="T37" fmla="*/ 2 h 44"/>
                <a:gd name="T38" fmla="*/ 16 w 50"/>
                <a:gd name="T39" fmla="*/ 0 h 44"/>
                <a:gd name="T40" fmla="*/ 22 w 50"/>
                <a:gd name="T41" fmla="*/ 0 h 44"/>
                <a:gd name="T42" fmla="*/ 26 w 50"/>
                <a:gd name="T43" fmla="*/ 4 h 44"/>
                <a:gd name="T44" fmla="*/ 38 w 50"/>
                <a:gd name="T45" fmla="*/ 12 h 44"/>
                <a:gd name="T46" fmla="*/ 44 w 50"/>
                <a:gd name="T47" fmla="*/ 16 h 44"/>
                <a:gd name="T48" fmla="*/ 50 w 50"/>
                <a:gd name="T49" fmla="*/ 18 h 44"/>
                <a:gd name="T50" fmla="*/ 42 w 50"/>
                <a:gd name="T51" fmla="*/ 24 h 44"/>
                <a:gd name="T52" fmla="*/ 28 w 50"/>
                <a:gd name="T53" fmla="*/ 16 h 44"/>
                <a:gd name="T54" fmla="*/ 24 w 50"/>
                <a:gd name="T55" fmla="*/ 26 h 44"/>
                <a:gd name="T56" fmla="*/ 20 w 50"/>
                <a:gd name="T57" fmla="*/ 30 h 44"/>
                <a:gd name="T58" fmla="*/ 20 w 50"/>
                <a:gd name="T59" fmla="*/ 34 h 44"/>
                <a:gd name="T60" fmla="*/ 22 w 50"/>
                <a:gd name="T61" fmla="*/ 36 h 44"/>
                <a:gd name="T62" fmla="*/ 28 w 50"/>
                <a:gd name="T63" fmla="*/ 36 h 44"/>
                <a:gd name="T64" fmla="*/ 32 w 50"/>
                <a:gd name="T65" fmla="*/ 34 h 44"/>
                <a:gd name="T66" fmla="*/ 34 w 50"/>
                <a:gd name="T67" fmla="*/ 26 h 44"/>
                <a:gd name="T68" fmla="*/ 34 w 50"/>
                <a:gd name="T69" fmla="*/ 20 h 44"/>
                <a:gd name="T70" fmla="*/ 30 w 50"/>
                <a:gd name="T71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" h="44">
                  <a:moveTo>
                    <a:pt x="40" y="24"/>
                  </a:moveTo>
                  <a:lnTo>
                    <a:pt x="40" y="28"/>
                  </a:lnTo>
                  <a:lnTo>
                    <a:pt x="40" y="32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2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18" y="42"/>
                  </a:lnTo>
                  <a:lnTo>
                    <a:pt x="16" y="40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4" y="32"/>
                  </a:lnTo>
                  <a:lnTo>
                    <a:pt x="14" y="30"/>
                  </a:lnTo>
                  <a:lnTo>
                    <a:pt x="14" y="28"/>
                  </a:lnTo>
                  <a:lnTo>
                    <a:pt x="16" y="26"/>
                  </a:lnTo>
                  <a:lnTo>
                    <a:pt x="16" y="22"/>
                  </a:lnTo>
                  <a:lnTo>
                    <a:pt x="20" y="16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8" y="12"/>
                  </a:lnTo>
                  <a:lnTo>
                    <a:pt x="6" y="16"/>
                  </a:lnTo>
                  <a:lnTo>
                    <a:pt x="6" y="20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4" y="30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8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6" y="4"/>
                  </a:lnTo>
                  <a:lnTo>
                    <a:pt x="34" y="10"/>
                  </a:lnTo>
                  <a:lnTo>
                    <a:pt x="38" y="12"/>
                  </a:lnTo>
                  <a:lnTo>
                    <a:pt x="42" y="14"/>
                  </a:lnTo>
                  <a:lnTo>
                    <a:pt x="44" y="16"/>
                  </a:lnTo>
                  <a:lnTo>
                    <a:pt x="48" y="18"/>
                  </a:lnTo>
                  <a:lnTo>
                    <a:pt x="50" y="18"/>
                  </a:lnTo>
                  <a:lnTo>
                    <a:pt x="46" y="24"/>
                  </a:lnTo>
                  <a:lnTo>
                    <a:pt x="42" y="24"/>
                  </a:lnTo>
                  <a:lnTo>
                    <a:pt x="40" y="24"/>
                  </a:lnTo>
                  <a:close/>
                  <a:moveTo>
                    <a:pt x="28" y="16"/>
                  </a:moveTo>
                  <a:lnTo>
                    <a:pt x="26" y="20"/>
                  </a:lnTo>
                  <a:lnTo>
                    <a:pt x="24" y="26"/>
                  </a:lnTo>
                  <a:lnTo>
                    <a:pt x="22" y="28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20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4" y="38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2" y="34"/>
                  </a:lnTo>
                  <a:lnTo>
                    <a:pt x="34" y="30"/>
                  </a:lnTo>
                  <a:lnTo>
                    <a:pt x="34" y="26"/>
                  </a:lnTo>
                  <a:lnTo>
                    <a:pt x="34" y="24"/>
                  </a:lnTo>
                  <a:lnTo>
                    <a:pt x="34" y="20"/>
                  </a:lnTo>
                  <a:lnTo>
                    <a:pt x="32" y="18"/>
                  </a:lnTo>
                  <a:lnTo>
                    <a:pt x="30" y="16"/>
                  </a:lnTo>
                  <a:lnTo>
                    <a:pt x="2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07" name="Freeform 1059"/>
            <p:cNvSpPr>
              <a:spLocks/>
            </p:cNvSpPr>
            <p:nvPr/>
          </p:nvSpPr>
          <p:spPr bwMode="auto">
            <a:xfrm>
              <a:off x="3531" y="1215"/>
              <a:ext cx="54" cy="48"/>
            </a:xfrm>
            <a:custGeom>
              <a:avLst/>
              <a:gdLst>
                <a:gd name="T0" fmla="*/ 34 w 54"/>
                <a:gd name="T1" fmla="*/ 48 h 48"/>
                <a:gd name="T2" fmla="*/ 0 w 54"/>
                <a:gd name="T3" fmla="*/ 24 h 48"/>
                <a:gd name="T4" fmla="*/ 4 w 54"/>
                <a:gd name="T5" fmla="*/ 18 h 48"/>
                <a:gd name="T6" fmla="*/ 8 w 54"/>
                <a:gd name="T7" fmla="*/ 20 h 48"/>
                <a:gd name="T8" fmla="*/ 8 w 54"/>
                <a:gd name="T9" fmla="*/ 16 h 48"/>
                <a:gd name="T10" fmla="*/ 8 w 54"/>
                <a:gd name="T11" fmla="*/ 12 h 48"/>
                <a:gd name="T12" fmla="*/ 10 w 54"/>
                <a:gd name="T13" fmla="*/ 6 h 48"/>
                <a:gd name="T14" fmla="*/ 12 w 54"/>
                <a:gd name="T15" fmla="*/ 4 h 48"/>
                <a:gd name="T16" fmla="*/ 16 w 54"/>
                <a:gd name="T17" fmla="*/ 2 h 48"/>
                <a:gd name="T18" fmla="*/ 18 w 54"/>
                <a:gd name="T19" fmla="*/ 2 h 48"/>
                <a:gd name="T20" fmla="*/ 20 w 54"/>
                <a:gd name="T21" fmla="*/ 0 h 48"/>
                <a:gd name="T22" fmla="*/ 24 w 54"/>
                <a:gd name="T23" fmla="*/ 2 h 48"/>
                <a:gd name="T24" fmla="*/ 26 w 54"/>
                <a:gd name="T25" fmla="*/ 2 h 48"/>
                <a:gd name="T26" fmla="*/ 28 w 54"/>
                <a:gd name="T27" fmla="*/ 4 h 48"/>
                <a:gd name="T28" fmla="*/ 32 w 54"/>
                <a:gd name="T29" fmla="*/ 6 h 48"/>
                <a:gd name="T30" fmla="*/ 54 w 54"/>
                <a:gd name="T31" fmla="*/ 22 h 48"/>
                <a:gd name="T32" fmla="*/ 48 w 54"/>
                <a:gd name="T33" fmla="*/ 28 h 48"/>
                <a:gd name="T34" fmla="*/ 28 w 54"/>
                <a:gd name="T35" fmla="*/ 12 h 48"/>
                <a:gd name="T36" fmla="*/ 26 w 54"/>
                <a:gd name="T37" fmla="*/ 10 h 48"/>
                <a:gd name="T38" fmla="*/ 22 w 54"/>
                <a:gd name="T39" fmla="*/ 10 h 48"/>
                <a:gd name="T40" fmla="*/ 20 w 54"/>
                <a:gd name="T41" fmla="*/ 10 h 48"/>
                <a:gd name="T42" fmla="*/ 18 w 54"/>
                <a:gd name="T43" fmla="*/ 10 h 48"/>
                <a:gd name="T44" fmla="*/ 16 w 54"/>
                <a:gd name="T45" fmla="*/ 10 h 48"/>
                <a:gd name="T46" fmla="*/ 14 w 54"/>
                <a:gd name="T47" fmla="*/ 12 h 48"/>
                <a:gd name="T48" fmla="*/ 12 w 54"/>
                <a:gd name="T49" fmla="*/ 16 h 48"/>
                <a:gd name="T50" fmla="*/ 12 w 54"/>
                <a:gd name="T51" fmla="*/ 20 h 48"/>
                <a:gd name="T52" fmla="*/ 14 w 54"/>
                <a:gd name="T53" fmla="*/ 24 h 48"/>
                <a:gd name="T54" fmla="*/ 20 w 54"/>
                <a:gd name="T55" fmla="*/ 28 h 48"/>
                <a:gd name="T56" fmla="*/ 38 w 54"/>
                <a:gd name="T57" fmla="*/ 42 h 48"/>
                <a:gd name="T58" fmla="*/ 34 w 54"/>
                <a:gd name="T5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48">
                  <a:moveTo>
                    <a:pt x="34" y="48"/>
                  </a:moveTo>
                  <a:lnTo>
                    <a:pt x="0" y="24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0" y="6"/>
                  </a:lnTo>
                  <a:lnTo>
                    <a:pt x="12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32" y="6"/>
                  </a:lnTo>
                  <a:lnTo>
                    <a:pt x="54" y="22"/>
                  </a:lnTo>
                  <a:lnTo>
                    <a:pt x="48" y="28"/>
                  </a:lnTo>
                  <a:lnTo>
                    <a:pt x="28" y="12"/>
                  </a:lnTo>
                  <a:lnTo>
                    <a:pt x="26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4" y="24"/>
                  </a:lnTo>
                  <a:lnTo>
                    <a:pt x="20" y="28"/>
                  </a:lnTo>
                  <a:lnTo>
                    <a:pt x="38" y="42"/>
                  </a:lnTo>
                  <a:lnTo>
                    <a:pt x="34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08" name="Freeform 1060"/>
            <p:cNvSpPr>
              <a:spLocks/>
            </p:cNvSpPr>
            <p:nvPr/>
          </p:nvSpPr>
          <p:spPr bwMode="auto">
            <a:xfrm>
              <a:off x="3561" y="1147"/>
              <a:ext cx="58" cy="56"/>
            </a:xfrm>
            <a:custGeom>
              <a:avLst/>
              <a:gdLst>
                <a:gd name="T0" fmla="*/ 30 w 58"/>
                <a:gd name="T1" fmla="*/ 54 h 56"/>
                <a:gd name="T2" fmla="*/ 34 w 58"/>
                <a:gd name="T3" fmla="*/ 48 h 56"/>
                <a:gd name="T4" fmla="*/ 38 w 58"/>
                <a:gd name="T5" fmla="*/ 50 h 56"/>
                <a:gd name="T6" fmla="*/ 42 w 58"/>
                <a:gd name="T7" fmla="*/ 50 h 56"/>
                <a:gd name="T8" fmla="*/ 46 w 58"/>
                <a:gd name="T9" fmla="*/ 48 h 56"/>
                <a:gd name="T10" fmla="*/ 48 w 58"/>
                <a:gd name="T11" fmla="*/ 44 h 56"/>
                <a:gd name="T12" fmla="*/ 50 w 58"/>
                <a:gd name="T13" fmla="*/ 40 h 56"/>
                <a:gd name="T14" fmla="*/ 50 w 58"/>
                <a:gd name="T15" fmla="*/ 36 h 56"/>
                <a:gd name="T16" fmla="*/ 48 w 58"/>
                <a:gd name="T17" fmla="*/ 30 h 56"/>
                <a:gd name="T18" fmla="*/ 44 w 58"/>
                <a:gd name="T19" fmla="*/ 26 h 56"/>
                <a:gd name="T20" fmla="*/ 40 w 58"/>
                <a:gd name="T21" fmla="*/ 24 h 56"/>
                <a:gd name="T22" fmla="*/ 36 w 58"/>
                <a:gd name="T23" fmla="*/ 24 h 56"/>
                <a:gd name="T24" fmla="*/ 32 w 58"/>
                <a:gd name="T25" fmla="*/ 26 h 56"/>
                <a:gd name="T26" fmla="*/ 28 w 58"/>
                <a:gd name="T27" fmla="*/ 30 h 56"/>
                <a:gd name="T28" fmla="*/ 26 w 58"/>
                <a:gd name="T29" fmla="*/ 32 h 56"/>
                <a:gd name="T30" fmla="*/ 24 w 58"/>
                <a:gd name="T31" fmla="*/ 34 h 56"/>
                <a:gd name="T32" fmla="*/ 24 w 58"/>
                <a:gd name="T33" fmla="*/ 38 h 56"/>
                <a:gd name="T34" fmla="*/ 26 w 58"/>
                <a:gd name="T35" fmla="*/ 40 h 56"/>
                <a:gd name="T36" fmla="*/ 20 w 58"/>
                <a:gd name="T37" fmla="*/ 46 h 56"/>
                <a:gd name="T38" fmla="*/ 0 w 58"/>
                <a:gd name="T39" fmla="*/ 24 h 56"/>
                <a:gd name="T40" fmla="*/ 16 w 58"/>
                <a:gd name="T41" fmla="*/ 0 h 56"/>
                <a:gd name="T42" fmla="*/ 22 w 58"/>
                <a:gd name="T43" fmla="*/ 6 h 56"/>
                <a:gd name="T44" fmla="*/ 10 w 58"/>
                <a:gd name="T45" fmla="*/ 24 h 56"/>
                <a:gd name="T46" fmla="*/ 20 w 58"/>
                <a:gd name="T47" fmla="*/ 34 h 56"/>
                <a:gd name="T48" fmla="*/ 20 w 58"/>
                <a:gd name="T49" fmla="*/ 28 h 56"/>
                <a:gd name="T50" fmla="*/ 24 w 58"/>
                <a:gd name="T51" fmla="*/ 24 h 56"/>
                <a:gd name="T52" fmla="*/ 28 w 58"/>
                <a:gd name="T53" fmla="*/ 18 h 56"/>
                <a:gd name="T54" fmla="*/ 34 w 58"/>
                <a:gd name="T55" fmla="*/ 16 h 56"/>
                <a:gd name="T56" fmla="*/ 42 w 58"/>
                <a:gd name="T57" fmla="*/ 16 h 56"/>
                <a:gd name="T58" fmla="*/ 48 w 58"/>
                <a:gd name="T59" fmla="*/ 20 h 56"/>
                <a:gd name="T60" fmla="*/ 54 w 58"/>
                <a:gd name="T61" fmla="*/ 26 h 56"/>
                <a:gd name="T62" fmla="*/ 58 w 58"/>
                <a:gd name="T63" fmla="*/ 32 h 56"/>
                <a:gd name="T64" fmla="*/ 58 w 58"/>
                <a:gd name="T65" fmla="*/ 38 h 56"/>
                <a:gd name="T66" fmla="*/ 58 w 58"/>
                <a:gd name="T67" fmla="*/ 44 h 56"/>
                <a:gd name="T68" fmla="*/ 54 w 58"/>
                <a:gd name="T69" fmla="*/ 48 h 56"/>
                <a:gd name="T70" fmla="*/ 50 w 58"/>
                <a:gd name="T71" fmla="*/ 54 h 56"/>
                <a:gd name="T72" fmla="*/ 44 w 58"/>
                <a:gd name="T73" fmla="*/ 56 h 56"/>
                <a:gd name="T74" fmla="*/ 36 w 58"/>
                <a:gd name="T75" fmla="*/ 56 h 56"/>
                <a:gd name="T76" fmla="*/ 30 w 58"/>
                <a:gd name="T77" fmla="*/ 5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8" h="56">
                  <a:moveTo>
                    <a:pt x="30" y="54"/>
                  </a:moveTo>
                  <a:lnTo>
                    <a:pt x="34" y="48"/>
                  </a:lnTo>
                  <a:lnTo>
                    <a:pt x="38" y="50"/>
                  </a:lnTo>
                  <a:lnTo>
                    <a:pt x="42" y="50"/>
                  </a:lnTo>
                  <a:lnTo>
                    <a:pt x="46" y="48"/>
                  </a:lnTo>
                  <a:lnTo>
                    <a:pt x="48" y="44"/>
                  </a:lnTo>
                  <a:lnTo>
                    <a:pt x="50" y="40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44" y="26"/>
                  </a:lnTo>
                  <a:lnTo>
                    <a:pt x="40" y="24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28" y="30"/>
                  </a:lnTo>
                  <a:lnTo>
                    <a:pt x="26" y="32"/>
                  </a:lnTo>
                  <a:lnTo>
                    <a:pt x="24" y="34"/>
                  </a:lnTo>
                  <a:lnTo>
                    <a:pt x="24" y="38"/>
                  </a:lnTo>
                  <a:lnTo>
                    <a:pt x="26" y="40"/>
                  </a:lnTo>
                  <a:lnTo>
                    <a:pt x="20" y="46"/>
                  </a:lnTo>
                  <a:lnTo>
                    <a:pt x="0" y="24"/>
                  </a:lnTo>
                  <a:lnTo>
                    <a:pt x="16" y="0"/>
                  </a:lnTo>
                  <a:lnTo>
                    <a:pt x="22" y="6"/>
                  </a:lnTo>
                  <a:lnTo>
                    <a:pt x="10" y="24"/>
                  </a:lnTo>
                  <a:lnTo>
                    <a:pt x="20" y="34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18"/>
                  </a:lnTo>
                  <a:lnTo>
                    <a:pt x="34" y="16"/>
                  </a:lnTo>
                  <a:lnTo>
                    <a:pt x="42" y="16"/>
                  </a:lnTo>
                  <a:lnTo>
                    <a:pt x="48" y="20"/>
                  </a:lnTo>
                  <a:lnTo>
                    <a:pt x="54" y="26"/>
                  </a:lnTo>
                  <a:lnTo>
                    <a:pt x="58" y="32"/>
                  </a:lnTo>
                  <a:lnTo>
                    <a:pt x="58" y="38"/>
                  </a:lnTo>
                  <a:lnTo>
                    <a:pt x="58" y="44"/>
                  </a:lnTo>
                  <a:lnTo>
                    <a:pt x="54" y="48"/>
                  </a:lnTo>
                  <a:lnTo>
                    <a:pt x="50" y="54"/>
                  </a:lnTo>
                  <a:lnTo>
                    <a:pt x="44" y="56"/>
                  </a:lnTo>
                  <a:lnTo>
                    <a:pt x="36" y="56"/>
                  </a:lnTo>
                  <a:lnTo>
                    <a:pt x="30" y="5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09" name="Freeform 1061"/>
            <p:cNvSpPr>
              <a:spLocks/>
            </p:cNvSpPr>
            <p:nvPr/>
          </p:nvSpPr>
          <p:spPr bwMode="auto">
            <a:xfrm>
              <a:off x="3903" y="1327"/>
              <a:ext cx="50" cy="62"/>
            </a:xfrm>
            <a:custGeom>
              <a:avLst/>
              <a:gdLst>
                <a:gd name="T0" fmla="*/ 44 w 50"/>
                <a:gd name="T1" fmla="*/ 40 h 62"/>
                <a:gd name="T2" fmla="*/ 50 w 50"/>
                <a:gd name="T3" fmla="*/ 42 h 62"/>
                <a:gd name="T4" fmla="*/ 48 w 50"/>
                <a:gd name="T5" fmla="*/ 48 h 62"/>
                <a:gd name="T6" fmla="*/ 46 w 50"/>
                <a:gd name="T7" fmla="*/ 52 h 62"/>
                <a:gd name="T8" fmla="*/ 42 w 50"/>
                <a:gd name="T9" fmla="*/ 56 h 62"/>
                <a:gd name="T10" fmla="*/ 36 w 50"/>
                <a:gd name="T11" fmla="*/ 60 h 62"/>
                <a:gd name="T12" fmla="*/ 28 w 50"/>
                <a:gd name="T13" fmla="*/ 62 h 62"/>
                <a:gd name="T14" fmla="*/ 18 w 50"/>
                <a:gd name="T15" fmla="*/ 60 h 62"/>
                <a:gd name="T16" fmla="*/ 12 w 50"/>
                <a:gd name="T17" fmla="*/ 58 h 62"/>
                <a:gd name="T18" fmla="*/ 8 w 50"/>
                <a:gd name="T19" fmla="*/ 52 h 62"/>
                <a:gd name="T20" fmla="*/ 4 w 50"/>
                <a:gd name="T21" fmla="*/ 46 h 62"/>
                <a:gd name="T22" fmla="*/ 2 w 50"/>
                <a:gd name="T23" fmla="*/ 38 h 62"/>
                <a:gd name="T24" fmla="*/ 0 w 50"/>
                <a:gd name="T25" fmla="*/ 30 h 62"/>
                <a:gd name="T26" fmla="*/ 2 w 50"/>
                <a:gd name="T27" fmla="*/ 22 h 62"/>
                <a:gd name="T28" fmla="*/ 4 w 50"/>
                <a:gd name="T29" fmla="*/ 14 h 62"/>
                <a:gd name="T30" fmla="*/ 8 w 50"/>
                <a:gd name="T31" fmla="*/ 8 h 62"/>
                <a:gd name="T32" fmla="*/ 14 w 50"/>
                <a:gd name="T33" fmla="*/ 4 h 62"/>
                <a:gd name="T34" fmla="*/ 20 w 50"/>
                <a:gd name="T35" fmla="*/ 2 h 62"/>
                <a:gd name="T36" fmla="*/ 28 w 50"/>
                <a:gd name="T37" fmla="*/ 0 h 62"/>
                <a:gd name="T38" fmla="*/ 34 w 50"/>
                <a:gd name="T39" fmla="*/ 2 h 62"/>
                <a:gd name="T40" fmla="*/ 42 w 50"/>
                <a:gd name="T41" fmla="*/ 6 h 62"/>
                <a:gd name="T42" fmla="*/ 46 w 50"/>
                <a:gd name="T43" fmla="*/ 10 h 62"/>
                <a:gd name="T44" fmla="*/ 50 w 50"/>
                <a:gd name="T45" fmla="*/ 18 h 62"/>
                <a:gd name="T46" fmla="*/ 42 w 50"/>
                <a:gd name="T47" fmla="*/ 20 h 62"/>
                <a:gd name="T48" fmla="*/ 40 w 50"/>
                <a:gd name="T49" fmla="*/ 14 h 62"/>
                <a:gd name="T50" fmla="*/ 36 w 50"/>
                <a:gd name="T51" fmla="*/ 10 h 62"/>
                <a:gd name="T52" fmla="*/ 32 w 50"/>
                <a:gd name="T53" fmla="*/ 8 h 62"/>
                <a:gd name="T54" fmla="*/ 26 w 50"/>
                <a:gd name="T55" fmla="*/ 8 h 62"/>
                <a:gd name="T56" fmla="*/ 20 w 50"/>
                <a:gd name="T57" fmla="*/ 8 h 62"/>
                <a:gd name="T58" fmla="*/ 16 w 50"/>
                <a:gd name="T59" fmla="*/ 10 h 62"/>
                <a:gd name="T60" fmla="*/ 12 w 50"/>
                <a:gd name="T61" fmla="*/ 14 h 62"/>
                <a:gd name="T62" fmla="*/ 10 w 50"/>
                <a:gd name="T63" fmla="*/ 20 h 62"/>
                <a:gd name="T64" fmla="*/ 8 w 50"/>
                <a:gd name="T65" fmla="*/ 24 h 62"/>
                <a:gd name="T66" fmla="*/ 8 w 50"/>
                <a:gd name="T67" fmla="*/ 30 h 62"/>
                <a:gd name="T68" fmla="*/ 8 w 50"/>
                <a:gd name="T69" fmla="*/ 38 h 62"/>
                <a:gd name="T70" fmla="*/ 10 w 50"/>
                <a:gd name="T71" fmla="*/ 44 h 62"/>
                <a:gd name="T72" fmla="*/ 14 w 50"/>
                <a:gd name="T73" fmla="*/ 48 h 62"/>
                <a:gd name="T74" fmla="*/ 16 w 50"/>
                <a:gd name="T75" fmla="*/ 52 h 62"/>
                <a:gd name="T76" fmla="*/ 22 w 50"/>
                <a:gd name="T77" fmla="*/ 54 h 62"/>
                <a:gd name="T78" fmla="*/ 26 w 50"/>
                <a:gd name="T79" fmla="*/ 54 h 62"/>
                <a:gd name="T80" fmla="*/ 32 w 50"/>
                <a:gd name="T81" fmla="*/ 54 h 62"/>
                <a:gd name="T82" fmla="*/ 38 w 50"/>
                <a:gd name="T83" fmla="*/ 50 h 62"/>
                <a:gd name="T84" fmla="*/ 40 w 50"/>
                <a:gd name="T85" fmla="*/ 46 h 62"/>
                <a:gd name="T86" fmla="*/ 44 w 50"/>
                <a:gd name="T87" fmla="*/ 4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" h="62">
                  <a:moveTo>
                    <a:pt x="44" y="40"/>
                  </a:moveTo>
                  <a:lnTo>
                    <a:pt x="50" y="42"/>
                  </a:lnTo>
                  <a:lnTo>
                    <a:pt x="48" y="48"/>
                  </a:lnTo>
                  <a:lnTo>
                    <a:pt x="46" y="52"/>
                  </a:lnTo>
                  <a:lnTo>
                    <a:pt x="42" y="56"/>
                  </a:lnTo>
                  <a:lnTo>
                    <a:pt x="36" y="60"/>
                  </a:lnTo>
                  <a:lnTo>
                    <a:pt x="28" y="62"/>
                  </a:lnTo>
                  <a:lnTo>
                    <a:pt x="18" y="60"/>
                  </a:lnTo>
                  <a:lnTo>
                    <a:pt x="12" y="58"/>
                  </a:lnTo>
                  <a:lnTo>
                    <a:pt x="8" y="52"/>
                  </a:lnTo>
                  <a:lnTo>
                    <a:pt x="4" y="46"/>
                  </a:lnTo>
                  <a:lnTo>
                    <a:pt x="2" y="38"/>
                  </a:lnTo>
                  <a:lnTo>
                    <a:pt x="0" y="30"/>
                  </a:lnTo>
                  <a:lnTo>
                    <a:pt x="2" y="22"/>
                  </a:lnTo>
                  <a:lnTo>
                    <a:pt x="4" y="14"/>
                  </a:lnTo>
                  <a:lnTo>
                    <a:pt x="8" y="8"/>
                  </a:lnTo>
                  <a:lnTo>
                    <a:pt x="14" y="4"/>
                  </a:lnTo>
                  <a:lnTo>
                    <a:pt x="20" y="2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42" y="20"/>
                  </a:lnTo>
                  <a:lnTo>
                    <a:pt x="40" y="14"/>
                  </a:lnTo>
                  <a:lnTo>
                    <a:pt x="36" y="10"/>
                  </a:lnTo>
                  <a:lnTo>
                    <a:pt x="32" y="8"/>
                  </a:lnTo>
                  <a:lnTo>
                    <a:pt x="26" y="8"/>
                  </a:lnTo>
                  <a:lnTo>
                    <a:pt x="20" y="8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10" y="20"/>
                  </a:lnTo>
                  <a:lnTo>
                    <a:pt x="8" y="24"/>
                  </a:lnTo>
                  <a:lnTo>
                    <a:pt x="8" y="30"/>
                  </a:lnTo>
                  <a:lnTo>
                    <a:pt x="8" y="38"/>
                  </a:lnTo>
                  <a:lnTo>
                    <a:pt x="10" y="44"/>
                  </a:lnTo>
                  <a:lnTo>
                    <a:pt x="14" y="48"/>
                  </a:lnTo>
                  <a:lnTo>
                    <a:pt x="16" y="52"/>
                  </a:lnTo>
                  <a:lnTo>
                    <a:pt x="22" y="54"/>
                  </a:lnTo>
                  <a:lnTo>
                    <a:pt x="26" y="54"/>
                  </a:lnTo>
                  <a:lnTo>
                    <a:pt x="32" y="54"/>
                  </a:lnTo>
                  <a:lnTo>
                    <a:pt x="38" y="50"/>
                  </a:lnTo>
                  <a:lnTo>
                    <a:pt x="40" y="46"/>
                  </a:lnTo>
                  <a:lnTo>
                    <a:pt x="44" y="4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10" name="Freeform 1062"/>
            <p:cNvSpPr>
              <a:spLocks noEditPoints="1"/>
            </p:cNvSpPr>
            <p:nvPr/>
          </p:nvSpPr>
          <p:spPr bwMode="auto">
            <a:xfrm>
              <a:off x="3961" y="1343"/>
              <a:ext cx="40" cy="46"/>
            </a:xfrm>
            <a:custGeom>
              <a:avLst/>
              <a:gdLst>
                <a:gd name="T0" fmla="*/ 0 w 40"/>
                <a:gd name="T1" fmla="*/ 24 h 46"/>
                <a:gd name="T2" fmla="*/ 2 w 40"/>
                <a:gd name="T3" fmla="*/ 16 h 46"/>
                <a:gd name="T4" fmla="*/ 4 w 40"/>
                <a:gd name="T5" fmla="*/ 10 h 46"/>
                <a:gd name="T6" fmla="*/ 6 w 40"/>
                <a:gd name="T7" fmla="*/ 6 h 46"/>
                <a:gd name="T8" fmla="*/ 12 w 40"/>
                <a:gd name="T9" fmla="*/ 2 h 46"/>
                <a:gd name="T10" fmla="*/ 20 w 40"/>
                <a:gd name="T11" fmla="*/ 0 h 46"/>
                <a:gd name="T12" fmla="*/ 26 w 40"/>
                <a:gd name="T13" fmla="*/ 2 h 46"/>
                <a:gd name="T14" fmla="*/ 30 w 40"/>
                <a:gd name="T15" fmla="*/ 4 h 46"/>
                <a:gd name="T16" fmla="*/ 34 w 40"/>
                <a:gd name="T17" fmla="*/ 6 h 46"/>
                <a:gd name="T18" fmla="*/ 36 w 40"/>
                <a:gd name="T19" fmla="*/ 10 h 46"/>
                <a:gd name="T20" fmla="*/ 38 w 40"/>
                <a:gd name="T21" fmla="*/ 16 h 46"/>
                <a:gd name="T22" fmla="*/ 40 w 40"/>
                <a:gd name="T23" fmla="*/ 22 h 46"/>
                <a:gd name="T24" fmla="*/ 38 w 40"/>
                <a:gd name="T25" fmla="*/ 30 h 46"/>
                <a:gd name="T26" fmla="*/ 36 w 40"/>
                <a:gd name="T27" fmla="*/ 36 h 46"/>
                <a:gd name="T28" fmla="*/ 34 w 40"/>
                <a:gd name="T29" fmla="*/ 40 h 46"/>
                <a:gd name="T30" fmla="*/ 30 w 40"/>
                <a:gd name="T31" fmla="*/ 42 h 46"/>
                <a:gd name="T32" fmla="*/ 26 w 40"/>
                <a:gd name="T33" fmla="*/ 44 h 46"/>
                <a:gd name="T34" fmla="*/ 20 w 40"/>
                <a:gd name="T35" fmla="*/ 46 h 46"/>
                <a:gd name="T36" fmla="*/ 14 w 40"/>
                <a:gd name="T37" fmla="*/ 44 h 46"/>
                <a:gd name="T38" fmla="*/ 10 w 40"/>
                <a:gd name="T39" fmla="*/ 42 h 46"/>
                <a:gd name="T40" fmla="*/ 6 w 40"/>
                <a:gd name="T41" fmla="*/ 40 h 46"/>
                <a:gd name="T42" fmla="*/ 2 w 40"/>
                <a:gd name="T43" fmla="*/ 36 h 46"/>
                <a:gd name="T44" fmla="*/ 2 w 40"/>
                <a:gd name="T45" fmla="*/ 30 h 46"/>
                <a:gd name="T46" fmla="*/ 0 w 40"/>
                <a:gd name="T47" fmla="*/ 24 h 46"/>
                <a:gd name="T48" fmla="*/ 8 w 40"/>
                <a:gd name="T49" fmla="*/ 24 h 46"/>
                <a:gd name="T50" fmla="*/ 10 w 40"/>
                <a:gd name="T51" fmla="*/ 30 h 46"/>
                <a:gd name="T52" fmla="*/ 12 w 40"/>
                <a:gd name="T53" fmla="*/ 34 h 46"/>
                <a:gd name="T54" fmla="*/ 16 w 40"/>
                <a:gd name="T55" fmla="*/ 38 h 46"/>
                <a:gd name="T56" fmla="*/ 20 w 40"/>
                <a:gd name="T57" fmla="*/ 38 h 46"/>
                <a:gd name="T58" fmla="*/ 24 w 40"/>
                <a:gd name="T59" fmla="*/ 38 h 46"/>
                <a:gd name="T60" fmla="*/ 28 w 40"/>
                <a:gd name="T61" fmla="*/ 34 h 46"/>
                <a:gd name="T62" fmla="*/ 30 w 40"/>
                <a:gd name="T63" fmla="*/ 30 h 46"/>
                <a:gd name="T64" fmla="*/ 32 w 40"/>
                <a:gd name="T65" fmla="*/ 22 h 46"/>
                <a:gd name="T66" fmla="*/ 30 w 40"/>
                <a:gd name="T67" fmla="*/ 16 h 46"/>
                <a:gd name="T68" fmla="*/ 28 w 40"/>
                <a:gd name="T69" fmla="*/ 12 h 46"/>
                <a:gd name="T70" fmla="*/ 24 w 40"/>
                <a:gd name="T71" fmla="*/ 8 h 46"/>
                <a:gd name="T72" fmla="*/ 20 w 40"/>
                <a:gd name="T73" fmla="*/ 8 h 46"/>
                <a:gd name="T74" fmla="*/ 16 w 40"/>
                <a:gd name="T75" fmla="*/ 8 h 46"/>
                <a:gd name="T76" fmla="*/ 12 w 40"/>
                <a:gd name="T77" fmla="*/ 12 h 46"/>
                <a:gd name="T78" fmla="*/ 10 w 40"/>
                <a:gd name="T79" fmla="*/ 16 h 46"/>
                <a:gd name="T80" fmla="*/ 8 w 40"/>
                <a:gd name="T81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46">
                  <a:moveTo>
                    <a:pt x="0" y="24"/>
                  </a:moveTo>
                  <a:lnTo>
                    <a:pt x="2" y="16"/>
                  </a:lnTo>
                  <a:lnTo>
                    <a:pt x="4" y="10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40" y="22"/>
                  </a:lnTo>
                  <a:lnTo>
                    <a:pt x="38" y="30"/>
                  </a:lnTo>
                  <a:lnTo>
                    <a:pt x="36" y="36"/>
                  </a:lnTo>
                  <a:lnTo>
                    <a:pt x="34" y="40"/>
                  </a:lnTo>
                  <a:lnTo>
                    <a:pt x="30" y="42"/>
                  </a:lnTo>
                  <a:lnTo>
                    <a:pt x="26" y="44"/>
                  </a:lnTo>
                  <a:lnTo>
                    <a:pt x="20" y="46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40"/>
                  </a:lnTo>
                  <a:lnTo>
                    <a:pt x="2" y="36"/>
                  </a:lnTo>
                  <a:lnTo>
                    <a:pt x="2" y="30"/>
                  </a:lnTo>
                  <a:lnTo>
                    <a:pt x="0" y="24"/>
                  </a:lnTo>
                  <a:close/>
                  <a:moveTo>
                    <a:pt x="8" y="24"/>
                  </a:moveTo>
                  <a:lnTo>
                    <a:pt x="10" y="30"/>
                  </a:lnTo>
                  <a:lnTo>
                    <a:pt x="12" y="34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4" y="38"/>
                  </a:lnTo>
                  <a:lnTo>
                    <a:pt x="28" y="34"/>
                  </a:lnTo>
                  <a:lnTo>
                    <a:pt x="30" y="30"/>
                  </a:lnTo>
                  <a:lnTo>
                    <a:pt x="32" y="22"/>
                  </a:lnTo>
                  <a:lnTo>
                    <a:pt x="30" y="16"/>
                  </a:lnTo>
                  <a:lnTo>
                    <a:pt x="28" y="12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2" y="12"/>
                  </a:lnTo>
                  <a:lnTo>
                    <a:pt x="10" y="16"/>
                  </a:lnTo>
                  <a:lnTo>
                    <a:pt x="8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11" name="Freeform 1063"/>
            <p:cNvSpPr>
              <a:spLocks/>
            </p:cNvSpPr>
            <p:nvPr/>
          </p:nvSpPr>
          <p:spPr bwMode="auto">
            <a:xfrm>
              <a:off x="4009" y="1343"/>
              <a:ext cx="22" cy="44"/>
            </a:xfrm>
            <a:custGeom>
              <a:avLst/>
              <a:gdLst>
                <a:gd name="T0" fmla="*/ 0 w 22"/>
                <a:gd name="T1" fmla="*/ 44 h 44"/>
                <a:gd name="T2" fmla="*/ 0 w 22"/>
                <a:gd name="T3" fmla="*/ 2 h 44"/>
                <a:gd name="T4" fmla="*/ 8 w 22"/>
                <a:gd name="T5" fmla="*/ 2 h 44"/>
                <a:gd name="T6" fmla="*/ 8 w 22"/>
                <a:gd name="T7" fmla="*/ 8 h 44"/>
                <a:gd name="T8" fmla="*/ 10 w 22"/>
                <a:gd name="T9" fmla="*/ 4 h 44"/>
                <a:gd name="T10" fmla="*/ 12 w 22"/>
                <a:gd name="T11" fmla="*/ 2 h 44"/>
                <a:gd name="T12" fmla="*/ 14 w 22"/>
                <a:gd name="T13" fmla="*/ 2 h 44"/>
                <a:gd name="T14" fmla="*/ 16 w 22"/>
                <a:gd name="T15" fmla="*/ 0 h 44"/>
                <a:gd name="T16" fmla="*/ 20 w 22"/>
                <a:gd name="T17" fmla="*/ 2 h 44"/>
                <a:gd name="T18" fmla="*/ 22 w 22"/>
                <a:gd name="T19" fmla="*/ 2 h 44"/>
                <a:gd name="T20" fmla="*/ 20 w 22"/>
                <a:gd name="T21" fmla="*/ 10 h 44"/>
                <a:gd name="T22" fmla="*/ 18 w 22"/>
                <a:gd name="T23" fmla="*/ 8 h 44"/>
                <a:gd name="T24" fmla="*/ 16 w 22"/>
                <a:gd name="T25" fmla="*/ 8 h 44"/>
                <a:gd name="T26" fmla="*/ 14 w 22"/>
                <a:gd name="T27" fmla="*/ 8 h 44"/>
                <a:gd name="T28" fmla="*/ 12 w 22"/>
                <a:gd name="T29" fmla="*/ 10 h 44"/>
                <a:gd name="T30" fmla="*/ 10 w 22"/>
                <a:gd name="T31" fmla="*/ 10 h 44"/>
                <a:gd name="T32" fmla="*/ 10 w 22"/>
                <a:gd name="T33" fmla="*/ 14 h 44"/>
                <a:gd name="T34" fmla="*/ 8 w 22"/>
                <a:gd name="T35" fmla="*/ 18 h 44"/>
                <a:gd name="T36" fmla="*/ 8 w 22"/>
                <a:gd name="T37" fmla="*/ 22 h 44"/>
                <a:gd name="T38" fmla="*/ 8 w 22"/>
                <a:gd name="T39" fmla="*/ 44 h 44"/>
                <a:gd name="T40" fmla="*/ 0 w 22"/>
                <a:gd name="T4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44">
                  <a:moveTo>
                    <a:pt x="0" y="4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8" y="8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0" y="10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4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8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12" name="Freeform 1064"/>
            <p:cNvSpPr>
              <a:spLocks noEditPoints="1"/>
            </p:cNvSpPr>
            <p:nvPr/>
          </p:nvSpPr>
          <p:spPr bwMode="auto">
            <a:xfrm>
              <a:off x="4033" y="1343"/>
              <a:ext cx="40" cy="46"/>
            </a:xfrm>
            <a:custGeom>
              <a:avLst/>
              <a:gdLst>
                <a:gd name="T0" fmla="*/ 32 w 40"/>
                <a:gd name="T1" fmla="*/ 32 h 46"/>
                <a:gd name="T2" fmla="*/ 40 w 40"/>
                <a:gd name="T3" fmla="*/ 32 h 46"/>
                <a:gd name="T4" fmla="*/ 36 w 40"/>
                <a:gd name="T5" fmla="*/ 38 h 46"/>
                <a:gd name="T6" fmla="*/ 32 w 40"/>
                <a:gd name="T7" fmla="*/ 42 h 46"/>
                <a:gd name="T8" fmla="*/ 28 w 40"/>
                <a:gd name="T9" fmla="*/ 44 h 46"/>
                <a:gd name="T10" fmla="*/ 20 w 40"/>
                <a:gd name="T11" fmla="*/ 46 h 46"/>
                <a:gd name="T12" fmla="*/ 14 w 40"/>
                <a:gd name="T13" fmla="*/ 44 h 46"/>
                <a:gd name="T14" fmla="*/ 10 w 40"/>
                <a:gd name="T15" fmla="*/ 42 h 46"/>
                <a:gd name="T16" fmla="*/ 6 w 40"/>
                <a:gd name="T17" fmla="*/ 40 h 46"/>
                <a:gd name="T18" fmla="*/ 2 w 40"/>
                <a:gd name="T19" fmla="*/ 36 h 46"/>
                <a:gd name="T20" fmla="*/ 0 w 40"/>
                <a:gd name="T21" fmla="*/ 30 h 46"/>
                <a:gd name="T22" fmla="*/ 0 w 40"/>
                <a:gd name="T23" fmla="*/ 24 h 46"/>
                <a:gd name="T24" fmla="*/ 0 w 40"/>
                <a:gd name="T25" fmla="*/ 16 h 46"/>
                <a:gd name="T26" fmla="*/ 2 w 40"/>
                <a:gd name="T27" fmla="*/ 12 h 46"/>
                <a:gd name="T28" fmla="*/ 6 w 40"/>
                <a:gd name="T29" fmla="*/ 6 h 46"/>
                <a:gd name="T30" fmla="*/ 10 w 40"/>
                <a:gd name="T31" fmla="*/ 4 h 46"/>
                <a:gd name="T32" fmla="*/ 14 w 40"/>
                <a:gd name="T33" fmla="*/ 2 h 46"/>
                <a:gd name="T34" fmla="*/ 20 w 40"/>
                <a:gd name="T35" fmla="*/ 0 h 46"/>
                <a:gd name="T36" fmla="*/ 26 w 40"/>
                <a:gd name="T37" fmla="*/ 2 h 46"/>
                <a:gd name="T38" fmla="*/ 30 w 40"/>
                <a:gd name="T39" fmla="*/ 4 h 46"/>
                <a:gd name="T40" fmla="*/ 34 w 40"/>
                <a:gd name="T41" fmla="*/ 6 h 46"/>
                <a:gd name="T42" fmla="*/ 38 w 40"/>
                <a:gd name="T43" fmla="*/ 12 h 46"/>
                <a:gd name="T44" fmla="*/ 40 w 40"/>
                <a:gd name="T45" fmla="*/ 16 h 46"/>
                <a:gd name="T46" fmla="*/ 40 w 40"/>
                <a:gd name="T47" fmla="*/ 22 h 46"/>
                <a:gd name="T48" fmla="*/ 40 w 40"/>
                <a:gd name="T49" fmla="*/ 24 h 46"/>
                <a:gd name="T50" fmla="*/ 40 w 40"/>
                <a:gd name="T51" fmla="*/ 24 h 46"/>
                <a:gd name="T52" fmla="*/ 8 w 40"/>
                <a:gd name="T53" fmla="*/ 24 h 46"/>
                <a:gd name="T54" fmla="*/ 10 w 40"/>
                <a:gd name="T55" fmla="*/ 30 h 46"/>
                <a:gd name="T56" fmla="*/ 12 w 40"/>
                <a:gd name="T57" fmla="*/ 34 h 46"/>
                <a:gd name="T58" fmla="*/ 16 w 40"/>
                <a:gd name="T59" fmla="*/ 38 h 46"/>
                <a:gd name="T60" fmla="*/ 20 w 40"/>
                <a:gd name="T61" fmla="*/ 38 h 46"/>
                <a:gd name="T62" fmla="*/ 24 w 40"/>
                <a:gd name="T63" fmla="*/ 38 h 46"/>
                <a:gd name="T64" fmla="*/ 28 w 40"/>
                <a:gd name="T65" fmla="*/ 36 h 46"/>
                <a:gd name="T66" fmla="*/ 30 w 40"/>
                <a:gd name="T67" fmla="*/ 34 h 46"/>
                <a:gd name="T68" fmla="*/ 32 w 40"/>
                <a:gd name="T69" fmla="*/ 32 h 46"/>
                <a:gd name="T70" fmla="*/ 8 w 40"/>
                <a:gd name="T71" fmla="*/ 18 h 46"/>
                <a:gd name="T72" fmla="*/ 32 w 40"/>
                <a:gd name="T73" fmla="*/ 18 h 46"/>
                <a:gd name="T74" fmla="*/ 32 w 40"/>
                <a:gd name="T75" fmla="*/ 14 h 46"/>
                <a:gd name="T76" fmla="*/ 30 w 40"/>
                <a:gd name="T77" fmla="*/ 12 h 46"/>
                <a:gd name="T78" fmla="*/ 26 w 40"/>
                <a:gd name="T79" fmla="*/ 8 h 46"/>
                <a:gd name="T80" fmla="*/ 20 w 40"/>
                <a:gd name="T81" fmla="*/ 8 h 46"/>
                <a:gd name="T82" fmla="*/ 16 w 40"/>
                <a:gd name="T83" fmla="*/ 8 h 46"/>
                <a:gd name="T84" fmla="*/ 12 w 40"/>
                <a:gd name="T85" fmla="*/ 10 h 46"/>
                <a:gd name="T86" fmla="*/ 10 w 40"/>
                <a:gd name="T87" fmla="*/ 14 h 46"/>
                <a:gd name="T88" fmla="*/ 8 w 40"/>
                <a:gd name="T89" fmla="*/ 1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0" h="46">
                  <a:moveTo>
                    <a:pt x="32" y="32"/>
                  </a:moveTo>
                  <a:lnTo>
                    <a:pt x="40" y="32"/>
                  </a:lnTo>
                  <a:lnTo>
                    <a:pt x="36" y="38"/>
                  </a:lnTo>
                  <a:lnTo>
                    <a:pt x="32" y="42"/>
                  </a:lnTo>
                  <a:lnTo>
                    <a:pt x="28" y="44"/>
                  </a:lnTo>
                  <a:lnTo>
                    <a:pt x="20" y="46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40"/>
                  </a:lnTo>
                  <a:lnTo>
                    <a:pt x="2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16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8" y="24"/>
                  </a:lnTo>
                  <a:lnTo>
                    <a:pt x="10" y="30"/>
                  </a:lnTo>
                  <a:lnTo>
                    <a:pt x="12" y="34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4" y="38"/>
                  </a:lnTo>
                  <a:lnTo>
                    <a:pt x="28" y="36"/>
                  </a:lnTo>
                  <a:lnTo>
                    <a:pt x="30" y="34"/>
                  </a:lnTo>
                  <a:lnTo>
                    <a:pt x="32" y="32"/>
                  </a:lnTo>
                  <a:close/>
                  <a:moveTo>
                    <a:pt x="8" y="18"/>
                  </a:moveTo>
                  <a:lnTo>
                    <a:pt x="32" y="18"/>
                  </a:lnTo>
                  <a:lnTo>
                    <a:pt x="32" y="14"/>
                  </a:lnTo>
                  <a:lnTo>
                    <a:pt x="30" y="12"/>
                  </a:lnTo>
                  <a:lnTo>
                    <a:pt x="26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2" y="10"/>
                  </a:lnTo>
                  <a:lnTo>
                    <a:pt x="10" y="14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13" name="Freeform 1065"/>
            <p:cNvSpPr>
              <a:spLocks/>
            </p:cNvSpPr>
            <p:nvPr/>
          </p:nvSpPr>
          <p:spPr bwMode="auto">
            <a:xfrm>
              <a:off x="3545" y="1327"/>
              <a:ext cx="50" cy="62"/>
            </a:xfrm>
            <a:custGeom>
              <a:avLst/>
              <a:gdLst>
                <a:gd name="T0" fmla="*/ 44 w 50"/>
                <a:gd name="T1" fmla="*/ 40 h 62"/>
                <a:gd name="T2" fmla="*/ 50 w 50"/>
                <a:gd name="T3" fmla="*/ 42 h 62"/>
                <a:gd name="T4" fmla="*/ 48 w 50"/>
                <a:gd name="T5" fmla="*/ 48 h 62"/>
                <a:gd name="T6" fmla="*/ 46 w 50"/>
                <a:gd name="T7" fmla="*/ 52 h 62"/>
                <a:gd name="T8" fmla="*/ 42 w 50"/>
                <a:gd name="T9" fmla="*/ 56 h 62"/>
                <a:gd name="T10" fmla="*/ 36 w 50"/>
                <a:gd name="T11" fmla="*/ 60 h 62"/>
                <a:gd name="T12" fmla="*/ 28 w 50"/>
                <a:gd name="T13" fmla="*/ 62 h 62"/>
                <a:gd name="T14" fmla="*/ 18 w 50"/>
                <a:gd name="T15" fmla="*/ 60 h 62"/>
                <a:gd name="T16" fmla="*/ 12 w 50"/>
                <a:gd name="T17" fmla="*/ 58 h 62"/>
                <a:gd name="T18" fmla="*/ 8 w 50"/>
                <a:gd name="T19" fmla="*/ 52 h 62"/>
                <a:gd name="T20" fmla="*/ 4 w 50"/>
                <a:gd name="T21" fmla="*/ 46 h 62"/>
                <a:gd name="T22" fmla="*/ 2 w 50"/>
                <a:gd name="T23" fmla="*/ 38 h 62"/>
                <a:gd name="T24" fmla="*/ 0 w 50"/>
                <a:gd name="T25" fmla="*/ 30 h 62"/>
                <a:gd name="T26" fmla="*/ 2 w 50"/>
                <a:gd name="T27" fmla="*/ 22 h 62"/>
                <a:gd name="T28" fmla="*/ 4 w 50"/>
                <a:gd name="T29" fmla="*/ 14 h 62"/>
                <a:gd name="T30" fmla="*/ 8 w 50"/>
                <a:gd name="T31" fmla="*/ 8 h 62"/>
                <a:gd name="T32" fmla="*/ 14 w 50"/>
                <a:gd name="T33" fmla="*/ 4 h 62"/>
                <a:gd name="T34" fmla="*/ 20 w 50"/>
                <a:gd name="T35" fmla="*/ 2 h 62"/>
                <a:gd name="T36" fmla="*/ 28 w 50"/>
                <a:gd name="T37" fmla="*/ 0 h 62"/>
                <a:gd name="T38" fmla="*/ 34 w 50"/>
                <a:gd name="T39" fmla="*/ 2 h 62"/>
                <a:gd name="T40" fmla="*/ 42 w 50"/>
                <a:gd name="T41" fmla="*/ 6 h 62"/>
                <a:gd name="T42" fmla="*/ 46 w 50"/>
                <a:gd name="T43" fmla="*/ 10 h 62"/>
                <a:gd name="T44" fmla="*/ 50 w 50"/>
                <a:gd name="T45" fmla="*/ 18 h 62"/>
                <a:gd name="T46" fmla="*/ 42 w 50"/>
                <a:gd name="T47" fmla="*/ 20 h 62"/>
                <a:gd name="T48" fmla="*/ 40 w 50"/>
                <a:gd name="T49" fmla="*/ 14 h 62"/>
                <a:gd name="T50" fmla="*/ 36 w 50"/>
                <a:gd name="T51" fmla="*/ 10 h 62"/>
                <a:gd name="T52" fmla="*/ 32 w 50"/>
                <a:gd name="T53" fmla="*/ 8 h 62"/>
                <a:gd name="T54" fmla="*/ 26 w 50"/>
                <a:gd name="T55" fmla="*/ 8 h 62"/>
                <a:gd name="T56" fmla="*/ 20 w 50"/>
                <a:gd name="T57" fmla="*/ 8 h 62"/>
                <a:gd name="T58" fmla="*/ 16 w 50"/>
                <a:gd name="T59" fmla="*/ 10 h 62"/>
                <a:gd name="T60" fmla="*/ 12 w 50"/>
                <a:gd name="T61" fmla="*/ 14 h 62"/>
                <a:gd name="T62" fmla="*/ 10 w 50"/>
                <a:gd name="T63" fmla="*/ 20 h 62"/>
                <a:gd name="T64" fmla="*/ 8 w 50"/>
                <a:gd name="T65" fmla="*/ 24 h 62"/>
                <a:gd name="T66" fmla="*/ 8 w 50"/>
                <a:gd name="T67" fmla="*/ 30 h 62"/>
                <a:gd name="T68" fmla="*/ 8 w 50"/>
                <a:gd name="T69" fmla="*/ 38 h 62"/>
                <a:gd name="T70" fmla="*/ 10 w 50"/>
                <a:gd name="T71" fmla="*/ 44 h 62"/>
                <a:gd name="T72" fmla="*/ 14 w 50"/>
                <a:gd name="T73" fmla="*/ 48 h 62"/>
                <a:gd name="T74" fmla="*/ 16 w 50"/>
                <a:gd name="T75" fmla="*/ 52 h 62"/>
                <a:gd name="T76" fmla="*/ 22 w 50"/>
                <a:gd name="T77" fmla="*/ 54 h 62"/>
                <a:gd name="T78" fmla="*/ 26 w 50"/>
                <a:gd name="T79" fmla="*/ 54 h 62"/>
                <a:gd name="T80" fmla="*/ 32 w 50"/>
                <a:gd name="T81" fmla="*/ 54 h 62"/>
                <a:gd name="T82" fmla="*/ 38 w 50"/>
                <a:gd name="T83" fmla="*/ 50 h 62"/>
                <a:gd name="T84" fmla="*/ 40 w 50"/>
                <a:gd name="T85" fmla="*/ 46 h 62"/>
                <a:gd name="T86" fmla="*/ 44 w 50"/>
                <a:gd name="T87" fmla="*/ 4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" h="62">
                  <a:moveTo>
                    <a:pt x="44" y="40"/>
                  </a:moveTo>
                  <a:lnTo>
                    <a:pt x="50" y="42"/>
                  </a:lnTo>
                  <a:lnTo>
                    <a:pt x="48" y="48"/>
                  </a:lnTo>
                  <a:lnTo>
                    <a:pt x="46" y="52"/>
                  </a:lnTo>
                  <a:lnTo>
                    <a:pt x="42" y="56"/>
                  </a:lnTo>
                  <a:lnTo>
                    <a:pt x="36" y="60"/>
                  </a:lnTo>
                  <a:lnTo>
                    <a:pt x="28" y="62"/>
                  </a:lnTo>
                  <a:lnTo>
                    <a:pt x="18" y="60"/>
                  </a:lnTo>
                  <a:lnTo>
                    <a:pt x="12" y="58"/>
                  </a:lnTo>
                  <a:lnTo>
                    <a:pt x="8" y="52"/>
                  </a:lnTo>
                  <a:lnTo>
                    <a:pt x="4" y="46"/>
                  </a:lnTo>
                  <a:lnTo>
                    <a:pt x="2" y="38"/>
                  </a:lnTo>
                  <a:lnTo>
                    <a:pt x="0" y="30"/>
                  </a:lnTo>
                  <a:lnTo>
                    <a:pt x="2" y="22"/>
                  </a:lnTo>
                  <a:lnTo>
                    <a:pt x="4" y="14"/>
                  </a:lnTo>
                  <a:lnTo>
                    <a:pt x="8" y="8"/>
                  </a:lnTo>
                  <a:lnTo>
                    <a:pt x="14" y="4"/>
                  </a:lnTo>
                  <a:lnTo>
                    <a:pt x="20" y="2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42" y="20"/>
                  </a:lnTo>
                  <a:lnTo>
                    <a:pt x="40" y="14"/>
                  </a:lnTo>
                  <a:lnTo>
                    <a:pt x="36" y="10"/>
                  </a:lnTo>
                  <a:lnTo>
                    <a:pt x="32" y="8"/>
                  </a:lnTo>
                  <a:lnTo>
                    <a:pt x="26" y="8"/>
                  </a:lnTo>
                  <a:lnTo>
                    <a:pt x="20" y="8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10" y="20"/>
                  </a:lnTo>
                  <a:lnTo>
                    <a:pt x="8" y="24"/>
                  </a:lnTo>
                  <a:lnTo>
                    <a:pt x="8" y="30"/>
                  </a:lnTo>
                  <a:lnTo>
                    <a:pt x="8" y="38"/>
                  </a:lnTo>
                  <a:lnTo>
                    <a:pt x="10" y="44"/>
                  </a:lnTo>
                  <a:lnTo>
                    <a:pt x="14" y="48"/>
                  </a:lnTo>
                  <a:lnTo>
                    <a:pt x="16" y="52"/>
                  </a:lnTo>
                  <a:lnTo>
                    <a:pt x="22" y="54"/>
                  </a:lnTo>
                  <a:lnTo>
                    <a:pt x="26" y="54"/>
                  </a:lnTo>
                  <a:lnTo>
                    <a:pt x="32" y="54"/>
                  </a:lnTo>
                  <a:lnTo>
                    <a:pt x="38" y="50"/>
                  </a:lnTo>
                  <a:lnTo>
                    <a:pt x="40" y="46"/>
                  </a:lnTo>
                  <a:lnTo>
                    <a:pt x="44" y="4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14" name="Freeform 1066"/>
            <p:cNvSpPr>
              <a:spLocks noEditPoints="1"/>
            </p:cNvSpPr>
            <p:nvPr/>
          </p:nvSpPr>
          <p:spPr bwMode="auto">
            <a:xfrm>
              <a:off x="3603" y="1343"/>
              <a:ext cx="40" cy="46"/>
            </a:xfrm>
            <a:custGeom>
              <a:avLst/>
              <a:gdLst>
                <a:gd name="T0" fmla="*/ 0 w 40"/>
                <a:gd name="T1" fmla="*/ 24 h 46"/>
                <a:gd name="T2" fmla="*/ 2 w 40"/>
                <a:gd name="T3" fmla="*/ 16 h 46"/>
                <a:gd name="T4" fmla="*/ 4 w 40"/>
                <a:gd name="T5" fmla="*/ 10 h 46"/>
                <a:gd name="T6" fmla="*/ 6 w 40"/>
                <a:gd name="T7" fmla="*/ 6 h 46"/>
                <a:gd name="T8" fmla="*/ 12 w 40"/>
                <a:gd name="T9" fmla="*/ 2 h 46"/>
                <a:gd name="T10" fmla="*/ 20 w 40"/>
                <a:gd name="T11" fmla="*/ 0 h 46"/>
                <a:gd name="T12" fmla="*/ 26 w 40"/>
                <a:gd name="T13" fmla="*/ 2 h 46"/>
                <a:gd name="T14" fmla="*/ 30 w 40"/>
                <a:gd name="T15" fmla="*/ 4 h 46"/>
                <a:gd name="T16" fmla="*/ 34 w 40"/>
                <a:gd name="T17" fmla="*/ 6 h 46"/>
                <a:gd name="T18" fmla="*/ 36 w 40"/>
                <a:gd name="T19" fmla="*/ 10 h 46"/>
                <a:gd name="T20" fmla="*/ 38 w 40"/>
                <a:gd name="T21" fmla="*/ 16 h 46"/>
                <a:gd name="T22" fmla="*/ 40 w 40"/>
                <a:gd name="T23" fmla="*/ 22 h 46"/>
                <a:gd name="T24" fmla="*/ 38 w 40"/>
                <a:gd name="T25" fmla="*/ 30 h 46"/>
                <a:gd name="T26" fmla="*/ 36 w 40"/>
                <a:gd name="T27" fmla="*/ 36 h 46"/>
                <a:gd name="T28" fmla="*/ 34 w 40"/>
                <a:gd name="T29" fmla="*/ 40 h 46"/>
                <a:gd name="T30" fmla="*/ 30 w 40"/>
                <a:gd name="T31" fmla="*/ 42 h 46"/>
                <a:gd name="T32" fmla="*/ 26 w 40"/>
                <a:gd name="T33" fmla="*/ 44 h 46"/>
                <a:gd name="T34" fmla="*/ 20 w 40"/>
                <a:gd name="T35" fmla="*/ 46 h 46"/>
                <a:gd name="T36" fmla="*/ 14 w 40"/>
                <a:gd name="T37" fmla="*/ 44 h 46"/>
                <a:gd name="T38" fmla="*/ 10 w 40"/>
                <a:gd name="T39" fmla="*/ 42 h 46"/>
                <a:gd name="T40" fmla="*/ 6 w 40"/>
                <a:gd name="T41" fmla="*/ 40 h 46"/>
                <a:gd name="T42" fmla="*/ 2 w 40"/>
                <a:gd name="T43" fmla="*/ 36 h 46"/>
                <a:gd name="T44" fmla="*/ 2 w 40"/>
                <a:gd name="T45" fmla="*/ 30 h 46"/>
                <a:gd name="T46" fmla="*/ 0 w 40"/>
                <a:gd name="T47" fmla="*/ 24 h 46"/>
                <a:gd name="T48" fmla="*/ 8 w 40"/>
                <a:gd name="T49" fmla="*/ 24 h 46"/>
                <a:gd name="T50" fmla="*/ 10 w 40"/>
                <a:gd name="T51" fmla="*/ 30 h 46"/>
                <a:gd name="T52" fmla="*/ 12 w 40"/>
                <a:gd name="T53" fmla="*/ 34 h 46"/>
                <a:gd name="T54" fmla="*/ 16 w 40"/>
                <a:gd name="T55" fmla="*/ 38 h 46"/>
                <a:gd name="T56" fmla="*/ 20 w 40"/>
                <a:gd name="T57" fmla="*/ 38 h 46"/>
                <a:gd name="T58" fmla="*/ 24 w 40"/>
                <a:gd name="T59" fmla="*/ 38 h 46"/>
                <a:gd name="T60" fmla="*/ 28 w 40"/>
                <a:gd name="T61" fmla="*/ 34 h 46"/>
                <a:gd name="T62" fmla="*/ 30 w 40"/>
                <a:gd name="T63" fmla="*/ 30 h 46"/>
                <a:gd name="T64" fmla="*/ 32 w 40"/>
                <a:gd name="T65" fmla="*/ 22 h 46"/>
                <a:gd name="T66" fmla="*/ 30 w 40"/>
                <a:gd name="T67" fmla="*/ 16 h 46"/>
                <a:gd name="T68" fmla="*/ 28 w 40"/>
                <a:gd name="T69" fmla="*/ 12 h 46"/>
                <a:gd name="T70" fmla="*/ 24 w 40"/>
                <a:gd name="T71" fmla="*/ 8 h 46"/>
                <a:gd name="T72" fmla="*/ 20 w 40"/>
                <a:gd name="T73" fmla="*/ 8 h 46"/>
                <a:gd name="T74" fmla="*/ 16 w 40"/>
                <a:gd name="T75" fmla="*/ 8 h 46"/>
                <a:gd name="T76" fmla="*/ 12 w 40"/>
                <a:gd name="T77" fmla="*/ 12 h 46"/>
                <a:gd name="T78" fmla="*/ 10 w 40"/>
                <a:gd name="T79" fmla="*/ 16 h 46"/>
                <a:gd name="T80" fmla="*/ 8 w 40"/>
                <a:gd name="T81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46">
                  <a:moveTo>
                    <a:pt x="0" y="24"/>
                  </a:moveTo>
                  <a:lnTo>
                    <a:pt x="2" y="16"/>
                  </a:lnTo>
                  <a:lnTo>
                    <a:pt x="4" y="10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40" y="22"/>
                  </a:lnTo>
                  <a:lnTo>
                    <a:pt x="38" y="30"/>
                  </a:lnTo>
                  <a:lnTo>
                    <a:pt x="36" y="36"/>
                  </a:lnTo>
                  <a:lnTo>
                    <a:pt x="34" y="40"/>
                  </a:lnTo>
                  <a:lnTo>
                    <a:pt x="30" y="42"/>
                  </a:lnTo>
                  <a:lnTo>
                    <a:pt x="26" y="44"/>
                  </a:lnTo>
                  <a:lnTo>
                    <a:pt x="20" y="46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40"/>
                  </a:lnTo>
                  <a:lnTo>
                    <a:pt x="2" y="36"/>
                  </a:lnTo>
                  <a:lnTo>
                    <a:pt x="2" y="30"/>
                  </a:lnTo>
                  <a:lnTo>
                    <a:pt x="0" y="24"/>
                  </a:lnTo>
                  <a:close/>
                  <a:moveTo>
                    <a:pt x="8" y="24"/>
                  </a:moveTo>
                  <a:lnTo>
                    <a:pt x="10" y="30"/>
                  </a:lnTo>
                  <a:lnTo>
                    <a:pt x="12" y="34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4" y="38"/>
                  </a:lnTo>
                  <a:lnTo>
                    <a:pt x="28" y="34"/>
                  </a:lnTo>
                  <a:lnTo>
                    <a:pt x="30" y="30"/>
                  </a:lnTo>
                  <a:lnTo>
                    <a:pt x="32" y="22"/>
                  </a:lnTo>
                  <a:lnTo>
                    <a:pt x="30" y="16"/>
                  </a:lnTo>
                  <a:lnTo>
                    <a:pt x="28" y="12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2" y="12"/>
                  </a:lnTo>
                  <a:lnTo>
                    <a:pt x="10" y="16"/>
                  </a:lnTo>
                  <a:lnTo>
                    <a:pt x="8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15" name="Freeform 1067"/>
            <p:cNvSpPr>
              <a:spLocks/>
            </p:cNvSpPr>
            <p:nvPr/>
          </p:nvSpPr>
          <p:spPr bwMode="auto">
            <a:xfrm>
              <a:off x="3651" y="1343"/>
              <a:ext cx="22" cy="44"/>
            </a:xfrm>
            <a:custGeom>
              <a:avLst/>
              <a:gdLst>
                <a:gd name="T0" fmla="*/ 0 w 22"/>
                <a:gd name="T1" fmla="*/ 44 h 44"/>
                <a:gd name="T2" fmla="*/ 0 w 22"/>
                <a:gd name="T3" fmla="*/ 2 h 44"/>
                <a:gd name="T4" fmla="*/ 8 w 22"/>
                <a:gd name="T5" fmla="*/ 2 h 44"/>
                <a:gd name="T6" fmla="*/ 8 w 22"/>
                <a:gd name="T7" fmla="*/ 8 h 44"/>
                <a:gd name="T8" fmla="*/ 10 w 22"/>
                <a:gd name="T9" fmla="*/ 4 h 44"/>
                <a:gd name="T10" fmla="*/ 12 w 22"/>
                <a:gd name="T11" fmla="*/ 2 h 44"/>
                <a:gd name="T12" fmla="*/ 14 w 22"/>
                <a:gd name="T13" fmla="*/ 2 h 44"/>
                <a:gd name="T14" fmla="*/ 16 w 22"/>
                <a:gd name="T15" fmla="*/ 0 h 44"/>
                <a:gd name="T16" fmla="*/ 20 w 22"/>
                <a:gd name="T17" fmla="*/ 2 h 44"/>
                <a:gd name="T18" fmla="*/ 22 w 22"/>
                <a:gd name="T19" fmla="*/ 2 h 44"/>
                <a:gd name="T20" fmla="*/ 20 w 22"/>
                <a:gd name="T21" fmla="*/ 10 h 44"/>
                <a:gd name="T22" fmla="*/ 18 w 22"/>
                <a:gd name="T23" fmla="*/ 8 h 44"/>
                <a:gd name="T24" fmla="*/ 16 w 22"/>
                <a:gd name="T25" fmla="*/ 8 h 44"/>
                <a:gd name="T26" fmla="*/ 14 w 22"/>
                <a:gd name="T27" fmla="*/ 8 h 44"/>
                <a:gd name="T28" fmla="*/ 12 w 22"/>
                <a:gd name="T29" fmla="*/ 10 h 44"/>
                <a:gd name="T30" fmla="*/ 10 w 22"/>
                <a:gd name="T31" fmla="*/ 10 h 44"/>
                <a:gd name="T32" fmla="*/ 10 w 22"/>
                <a:gd name="T33" fmla="*/ 14 h 44"/>
                <a:gd name="T34" fmla="*/ 8 w 22"/>
                <a:gd name="T35" fmla="*/ 18 h 44"/>
                <a:gd name="T36" fmla="*/ 8 w 22"/>
                <a:gd name="T37" fmla="*/ 22 h 44"/>
                <a:gd name="T38" fmla="*/ 8 w 22"/>
                <a:gd name="T39" fmla="*/ 44 h 44"/>
                <a:gd name="T40" fmla="*/ 0 w 22"/>
                <a:gd name="T4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44">
                  <a:moveTo>
                    <a:pt x="0" y="4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8" y="8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0" y="10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4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8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16" name="Freeform 1068"/>
            <p:cNvSpPr>
              <a:spLocks noEditPoints="1"/>
            </p:cNvSpPr>
            <p:nvPr/>
          </p:nvSpPr>
          <p:spPr bwMode="auto">
            <a:xfrm>
              <a:off x="3675" y="1343"/>
              <a:ext cx="40" cy="46"/>
            </a:xfrm>
            <a:custGeom>
              <a:avLst/>
              <a:gdLst>
                <a:gd name="T0" fmla="*/ 32 w 40"/>
                <a:gd name="T1" fmla="*/ 32 h 46"/>
                <a:gd name="T2" fmla="*/ 40 w 40"/>
                <a:gd name="T3" fmla="*/ 32 h 46"/>
                <a:gd name="T4" fmla="*/ 36 w 40"/>
                <a:gd name="T5" fmla="*/ 38 h 46"/>
                <a:gd name="T6" fmla="*/ 32 w 40"/>
                <a:gd name="T7" fmla="*/ 42 h 46"/>
                <a:gd name="T8" fmla="*/ 28 w 40"/>
                <a:gd name="T9" fmla="*/ 44 h 46"/>
                <a:gd name="T10" fmla="*/ 20 w 40"/>
                <a:gd name="T11" fmla="*/ 46 h 46"/>
                <a:gd name="T12" fmla="*/ 14 w 40"/>
                <a:gd name="T13" fmla="*/ 44 h 46"/>
                <a:gd name="T14" fmla="*/ 10 w 40"/>
                <a:gd name="T15" fmla="*/ 42 h 46"/>
                <a:gd name="T16" fmla="*/ 6 w 40"/>
                <a:gd name="T17" fmla="*/ 40 h 46"/>
                <a:gd name="T18" fmla="*/ 2 w 40"/>
                <a:gd name="T19" fmla="*/ 36 h 46"/>
                <a:gd name="T20" fmla="*/ 0 w 40"/>
                <a:gd name="T21" fmla="*/ 30 h 46"/>
                <a:gd name="T22" fmla="*/ 0 w 40"/>
                <a:gd name="T23" fmla="*/ 24 h 46"/>
                <a:gd name="T24" fmla="*/ 0 w 40"/>
                <a:gd name="T25" fmla="*/ 16 h 46"/>
                <a:gd name="T26" fmla="*/ 2 w 40"/>
                <a:gd name="T27" fmla="*/ 12 h 46"/>
                <a:gd name="T28" fmla="*/ 6 w 40"/>
                <a:gd name="T29" fmla="*/ 6 h 46"/>
                <a:gd name="T30" fmla="*/ 10 w 40"/>
                <a:gd name="T31" fmla="*/ 4 h 46"/>
                <a:gd name="T32" fmla="*/ 14 w 40"/>
                <a:gd name="T33" fmla="*/ 2 h 46"/>
                <a:gd name="T34" fmla="*/ 20 w 40"/>
                <a:gd name="T35" fmla="*/ 0 h 46"/>
                <a:gd name="T36" fmla="*/ 26 w 40"/>
                <a:gd name="T37" fmla="*/ 2 h 46"/>
                <a:gd name="T38" fmla="*/ 30 w 40"/>
                <a:gd name="T39" fmla="*/ 4 h 46"/>
                <a:gd name="T40" fmla="*/ 34 w 40"/>
                <a:gd name="T41" fmla="*/ 6 h 46"/>
                <a:gd name="T42" fmla="*/ 38 w 40"/>
                <a:gd name="T43" fmla="*/ 12 h 46"/>
                <a:gd name="T44" fmla="*/ 40 w 40"/>
                <a:gd name="T45" fmla="*/ 16 h 46"/>
                <a:gd name="T46" fmla="*/ 40 w 40"/>
                <a:gd name="T47" fmla="*/ 22 h 46"/>
                <a:gd name="T48" fmla="*/ 40 w 40"/>
                <a:gd name="T49" fmla="*/ 24 h 46"/>
                <a:gd name="T50" fmla="*/ 40 w 40"/>
                <a:gd name="T51" fmla="*/ 24 h 46"/>
                <a:gd name="T52" fmla="*/ 8 w 40"/>
                <a:gd name="T53" fmla="*/ 24 h 46"/>
                <a:gd name="T54" fmla="*/ 10 w 40"/>
                <a:gd name="T55" fmla="*/ 30 h 46"/>
                <a:gd name="T56" fmla="*/ 12 w 40"/>
                <a:gd name="T57" fmla="*/ 34 h 46"/>
                <a:gd name="T58" fmla="*/ 16 w 40"/>
                <a:gd name="T59" fmla="*/ 38 h 46"/>
                <a:gd name="T60" fmla="*/ 20 w 40"/>
                <a:gd name="T61" fmla="*/ 38 h 46"/>
                <a:gd name="T62" fmla="*/ 24 w 40"/>
                <a:gd name="T63" fmla="*/ 38 h 46"/>
                <a:gd name="T64" fmla="*/ 28 w 40"/>
                <a:gd name="T65" fmla="*/ 36 h 46"/>
                <a:gd name="T66" fmla="*/ 30 w 40"/>
                <a:gd name="T67" fmla="*/ 34 h 46"/>
                <a:gd name="T68" fmla="*/ 32 w 40"/>
                <a:gd name="T69" fmla="*/ 32 h 46"/>
                <a:gd name="T70" fmla="*/ 8 w 40"/>
                <a:gd name="T71" fmla="*/ 18 h 46"/>
                <a:gd name="T72" fmla="*/ 32 w 40"/>
                <a:gd name="T73" fmla="*/ 18 h 46"/>
                <a:gd name="T74" fmla="*/ 32 w 40"/>
                <a:gd name="T75" fmla="*/ 14 h 46"/>
                <a:gd name="T76" fmla="*/ 30 w 40"/>
                <a:gd name="T77" fmla="*/ 12 h 46"/>
                <a:gd name="T78" fmla="*/ 26 w 40"/>
                <a:gd name="T79" fmla="*/ 8 h 46"/>
                <a:gd name="T80" fmla="*/ 20 w 40"/>
                <a:gd name="T81" fmla="*/ 8 h 46"/>
                <a:gd name="T82" fmla="*/ 16 w 40"/>
                <a:gd name="T83" fmla="*/ 8 h 46"/>
                <a:gd name="T84" fmla="*/ 12 w 40"/>
                <a:gd name="T85" fmla="*/ 10 h 46"/>
                <a:gd name="T86" fmla="*/ 10 w 40"/>
                <a:gd name="T87" fmla="*/ 14 h 46"/>
                <a:gd name="T88" fmla="*/ 8 w 40"/>
                <a:gd name="T89" fmla="*/ 1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0" h="46">
                  <a:moveTo>
                    <a:pt x="32" y="32"/>
                  </a:moveTo>
                  <a:lnTo>
                    <a:pt x="40" y="32"/>
                  </a:lnTo>
                  <a:lnTo>
                    <a:pt x="36" y="38"/>
                  </a:lnTo>
                  <a:lnTo>
                    <a:pt x="32" y="42"/>
                  </a:lnTo>
                  <a:lnTo>
                    <a:pt x="28" y="44"/>
                  </a:lnTo>
                  <a:lnTo>
                    <a:pt x="20" y="46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40"/>
                  </a:lnTo>
                  <a:lnTo>
                    <a:pt x="2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16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8" y="24"/>
                  </a:lnTo>
                  <a:lnTo>
                    <a:pt x="10" y="30"/>
                  </a:lnTo>
                  <a:lnTo>
                    <a:pt x="12" y="34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4" y="38"/>
                  </a:lnTo>
                  <a:lnTo>
                    <a:pt x="28" y="36"/>
                  </a:lnTo>
                  <a:lnTo>
                    <a:pt x="30" y="34"/>
                  </a:lnTo>
                  <a:lnTo>
                    <a:pt x="32" y="32"/>
                  </a:lnTo>
                  <a:close/>
                  <a:moveTo>
                    <a:pt x="8" y="18"/>
                  </a:moveTo>
                  <a:lnTo>
                    <a:pt x="32" y="18"/>
                  </a:lnTo>
                  <a:lnTo>
                    <a:pt x="32" y="14"/>
                  </a:lnTo>
                  <a:lnTo>
                    <a:pt x="30" y="12"/>
                  </a:lnTo>
                  <a:lnTo>
                    <a:pt x="26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2" y="10"/>
                  </a:lnTo>
                  <a:lnTo>
                    <a:pt x="10" y="14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17" name="Freeform 1069"/>
            <p:cNvSpPr>
              <a:spLocks/>
            </p:cNvSpPr>
            <p:nvPr/>
          </p:nvSpPr>
          <p:spPr bwMode="auto">
            <a:xfrm>
              <a:off x="3699" y="1583"/>
              <a:ext cx="44" cy="58"/>
            </a:xfrm>
            <a:custGeom>
              <a:avLst/>
              <a:gdLst>
                <a:gd name="T0" fmla="*/ 0 w 44"/>
                <a:gd name="T1" fmla="*/ 58 h 58"/>
                <a:gd name="T2" fmla="*/ 0 w 44"/>
                <a:gd name="T3" fmla="*/ 0 h 58"/>
                <a:gd name="T4" fmla="*/ 8 w 44"/>
                <a:gd name="T5" fmla="*/ 0 h 58"/>
                <a:gd name="T6" fmla="*/ 38 w 44"/>
                <a:gd name="T7" fmla="*/ 46 h 58"/>
                <a:gd name="T8" fmla="*/ 38 w 44"/>
                <a:gd name="T9" fmla="*/ 0 h 58"/>
                <a:gd name="T10" fmla="*/ 44 w 44"/>
                <a:gd name="T11" fmla="*/ 0 h 58"/>
                <a:gd name="T12" fmla="*/ 44 w 44"/>
                <a:gd name="T13" fmla="*/ 58 h 58"/>
                <a:gd name="T14" fmla="*/ 36 w 44"/>
                <a:gd name="T15" fmla="*/ 58 h 58"/>
                <a:gd name="T16" fmla="*/ 8 w 44"/>
                <a:gd name="T17" fmla="*/ 12 h 58"/>
                <a:gd name="T18" fmla="*/ 8 w 44"/>
                <a:gd name="T19" fmla="*/ 58 h 58"/>
                <a:gd name="T20" fmla="*/ 0 w 44"/>
                <a:gd name="T2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8">
                  <a:moveTo>
                    <a:pt x="0" y="58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38" y="46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44" y="58"/>
                  </a:lnTo>
                  <a:lnTo>
                    <a:pt x="36" y="58"/>
                  </a:lnTo>
                  <a:lnTo>
                    <a:pt x="8" y="12"/>
                  </a:lnTo>
                  <a:lnTo>
                    <a:pt x="8" y="5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18" name="Freeform 1070"/>
            <p:cNvSpPr>
              <a:spLocks noEditPoints="1"/>
            </p:cNvSpPr>
            <p:nvPr/>
          </p:nvSpPr>
          <p:spPr bwMode="auto">
            <a:xfrm>
              <a:off x="3753" y="1597"/>
              <a:ext cx="40" cy="46"/>
            </a:xfrm>
            <a:custGeom>
              <a:avLst/>
              <a:gdLst>
                <a:gd name="T0" fmla="*/ 0 w 40"/>
                <a:gd name="T1" fmla="*/ 24 h 46"/>
                <a:gd name="T2" fmla="*/ 2 w 40"/>
                <a:gd name="T3" fmla="*/ 16 h 46"/>
                <a:gd name="T4" fmla="*/ 4 w 40"/>
                <a:gd name="T5" fmla="*/ 10 h 46"/>
                <a:gd name="T6" fmla="*/ 8 w 40"/>
                <a:gd name="T7" fmla="*/ 6 h 46"/>
                <a:gd name="T8" fmla="*/ 14 w 40"/>
                <a:gd name="T9" fmla="*/ 2 h 46"/>
                <a:gd name="T10" fmla="*/ 20 w 40"/>
                <a:gd name="T11" fmla="*/ 0 h 46"/>
                <a:gd name="T12" fmla="*/ 26 w 40"/>
                <a:gd name="T13" fmla="*/ 2 h 46"/>
                <a:gd name="T14" fmla="*/ 30 w 40"/>
                <a:gd name="T15" fmla="*/ 4 h 46"/>
                <a:gd name="T16" fmla="*/ 34 w 40"/>
                <a:gd name="T17" fmla="*/ 6 h 46"/>
                <a:gd name="T18" fmla="*/ 38 w 40"/>
                <a:gd name="T19" fmla="*/ 10 h 46"/>
                <a:gd name="T20" fmla="*/ 38 w 40"/>
                <a:gd name="T21" fmla="*/ 16 h 46"/>
                <a:gd name="T22" fmla="*/ 40 w 40"/>
                <a:gd name="T23" fmla="*/ 22 h 46"/>
                <a:gd name="T24" fmla="*/ 38 w 40"/>
                <a:gd name="T25" fmla="*/ 30 h 46"/>
                <a:gd name="T26" fmla="*/ 38 w 40"/>
                <a:gd name="T27" fmla="*/ 36 h 46"/>
                <a:gd name="T28" fmla="*/ 34 w 40"/>
                <a:gd name="T29" fmla="*/ 40 h 46"/>
                <a:gd name="T30" fmla="*/ 30 w 40"/>
                <a:gd name="T31" fmla="*/ 42 h 46"/>
                <a:gd name="T32" fmla="*/ 26 w 40"/>
                <a:gd name="T33" fmla="*/ 44 h 46"/>
                <a:gd name="T34" fmla="*/ 20 w 40"/>
                <a:gd name="T35" fmla="*/ 46 h 46"/>
                <a:gd name="T36" fmla="*/ 14 w 40"/>
                <a:gd name="T37" fmla="*/ 44 h 46"/>
                <a:gd name="T38" fmla="*/ 10 w 40"/>
                <a:gd name="T39" fmla="*/ 42 h 46"/>
                <a:gd name="T40" fmla="*/ 6 w 40"/>
                <a:gd name="T41" fmla="*/ 40 h 46"/>
                <a:gd name="T42" fmla="*/ 4 w 40"/>
                <a:gd name="T43" fmla="*/ 36 h 46"/>
                <a:gd name="T44" fmla="*/ 2 w 40"/>
                <a:gd name="T45" fmla="*/ 30 h 46"/>
                <a:gd name="T46" fmla="*/ 0 w 40"/>
                <a:gd name="T47" fmla="*/ 24 h 46"/>
                <a:gd name="T48" fmla="*/ 8 w 40"/>
                <a:gd name="T49" fmla="*/ 24 h 46"/>
                <a:gd name="T50" fmla="*/ 10 w 40"/>
                <a:gd name="T51" fmla="*/ 30 h 46"/>
                <a:gd name="T52" fmla="*/ 12 w 40"/>
                <a:gd name="T53" fmla="*/ 34 h 46"/>
                <a:gd name="T54" fmla="*/ 16 w 40"/>
                <a:gd name="T55" fmla="*/ 38 h 46"/>
                <a:gd name="T56" fmla="*/ 20 w 40"/>
                <a:gd name="T57" fmla="*/ 38 h 46"/>
                <a:gd name="T58" fmla="*/ 24 w 40"/>
                <a:gd name="T59" fmla="*/ 38 h 46"/>
                <a:gd name="T60" fmla="*/ 28 w 40"/>
                <a:gd name="T61" fmla="*/ 34 h 46"/>
                <a:gd name="T62" fmla="*/ 30 w 40"/>
                <a:gd name="T63" fmla="*/ 30 h 46"/>
                <a:gd name="T64" fmla="*/ 32 w 40"/>
                <a:gd name="T65" fmla="*/ 22 h 46"/>
                <a:gd name="T66" fmla="*/ 30 w 40"/>
                <a:gd name="T67" fmla="*/ 16 h 46"/>
                <a:gd name="T68" fmla="*/ 28 w 40"/>
                <a:gd name="T69" fmla="*/ 12 h 46"/>
                <a:gd name="T70" fmla="*/ 24 w 40"/>
                <a:gd name="T71" fmla="*/ 8 h 46"/>
                <a:gd name="T72" fmla="*/ 20 w 40"/>
                <a:gd name="T73" fmla="*/ 8 h 46"/>
                <a:gd name="T74" fmla="*/ 16 w 40"/>
                <a:gd name="T75" fmla="*/ 8 h 46"/>
                <a:gd name="T76" fmla="*/ 12 w 40"/>
                <a:gd name="T77" fmla="*/ 12 h 46"/>
                <a:gd name="T78" fmla="*/ 10 w 40"/>
                <a:gd name="T79" fmla="*/ 16 h 46"/>
                <a:gd name="T80" fmla="*/ 8 w 40"/>
                <a:gd name="T81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46">
                  <a:moveTo>
                    <a:pt x="0" y="24"/>
                  </a:moveTo>
                  <a:lnTo>
                    <a:pt x="2" y="16"/>
                  </a:lnTo>
                  <a:lnTo>
                    <a:pt x="4" y="10"/>
                  </a:lnTo>
                  <a:lnTo>
                    <a:pt x="8" y="6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6"/>
                  </a:lnTo>
                  <a:lnTo>
                    <a:pt x="38" y="10"/>
                  </a:lnTo>
                  <a:lnTo>
                    <a:pt x="38" y="16"/>
                  </a:lnTo>
                  <a:lnTo>
                    <a:pt x="40" y="22"/>
                  </a:lnTo>
                  <a:lnTo>
                    <a:pt x="38" y="30"/>
                  </a:lnTo>
                  <a:lnTo>
                    <a:pt x="38" y="36"/>
                  </a:lnTo>
                  <a:lnTo>
                    <a:pt x="34" y="40"/>
                  </a:lnTo>
                  <a:lnTo>
                    <a:pt x="30" y="42"/>
                  </a:lnTo>
                  <a:lnTo>
                    <a:pt x="26" y="44"/>
                  </a:lnTo>
                  <a:lnTo>
                    <a:pt x="20" y="46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2" y="30"/>
                  </a:lnTo>
                  <a:lnTo>
                    <a:pt x="0" y="24"/>
                  </a:lnTo>
                  <a:close/>
                  <a:moveTo>
                    <a:pt x="8" y="24"/>
                  </a:moveTo>
                  <a:lnTo>
                    <a:pt x="10" y="30"/>
                  </a:lnTo>
                  <a:lnTo>
                    <a:pt x="12" y="34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4" y="38"/>
                  </a:lnTo>
                  <a:lnTo>
                    <a:pt x="28" y="34"/>
                  </a:lnTo>
                  <a:lnTo>
                    <a:pt x="30" y="30"/>
                  </a:lnTo>
                  <a:lnTo>
                    <a:pt x="32" y="22"/>
                  </a:lnTo>
                  <a:lnTo>
                    <a:pt x="30" y="16"/>
                  </a:lnTo>
                  <a:lnTo>
                    <a:pt x="28" y="12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2" y="12"/>
                  </a:lnTo>
                  <a:lnTo>
                    <a:pt x="10" y="16"/>
                  </a:lnTo>
                  <a:lnTo>
                    <a:pt x="8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19" name="Freeform 1071"/>
            <p:cNvSpPr>
              <a:spLocks/>
            </p:cNvSpPr>
            <p:nvPr/>
          </p:nvSpPr>
          <p:spPr bwMode="auto">
            <a:xfrm>
              <a:off x="3823" y="1581"/>
              <a:ext cx="46" cy="62"/>
            </a:xfrm>
            <a:custGeom>
              <a:avLst/>
              <a:gdLst>
                <a:gd name="T0" fmla="*/ 8 w 46"/>
                <a:gd name="T1" fmla="*/ 40 h 62"/>
                <a:gd name="T2" fmla="*/ 10 w 46"/>
                <a:gd name="T3" fmla="*/ 48 h 62"/>
                <a:gd name="T4" fmla="*/ 16 w 46"/>
                <a:gd name="T5" fmla="*/ 52 h 62"/>
                <a:gd name="T6" fmla="*/ 24 w 46"/>
                <a:gd name="T7" fmla="*/ 54 h 62"/>
                <a:gd name="T8" fmla="*/ 32 w 46"/>
                <a:gd name="T9" fmla="*/ 54 h 62"/>
                <a:gd name="T10" fmla="*/ 36 w 46"/>
                <a:gd name="T11" fmla="*/ 50 h 62"/>
                <a:gd name="T12" fmla="*/ 38 w 46"/>
                <a:gd name="T13" fmla="*/ 44 h 62"/>
                <a:gd name="T14" fmla="*/ 38 w 46"/>
                <a:gd name="T15" fmla="*/ 40 h 62"/>
                <a:gd name="T16" fmla="*/ 32 w 46"/>
                <a:gd name="T17" fmla="*/ 36 h 62"/>
                <a:gd name="T18" fmla="*/ 22 w 46"/>
                <a:gd name="T19" fmla="*/ 34 h 62"/>
                <a:gd name="T20" fmla="*/ 12 w 46"/>
                <a:gd name="T21" fmla="*/ 30 h 62"/>
                <a:gd name="T22" fmla="*/ 4 w 46"/>
                <a:gd name="T23" fmla="*/ 24 h 62"/>
                <a:gd name="T24" fmla="*/ 2 w 46"/>
                <a:gd name="T25" fmla="*/ 16 h 62"/>
                <a:gd name="T26" fmla="*/ 6 w 46"/>
                <a:gd name="T27" fmla="*/ 8 h 62"/>
                <a:gd name="T28" fmla="*/ 12 w 46"/>
                <a:gd name="T29" fmla="*/ 2 h 62"/>
                <a:gd name="T30" fmla="*/ 22 w 46"/>
                <a:gd name="T31" fmla="*/ 0 h 62"/>
                <a:gd name="T32" fmla="*/ 34 w 46"/>
                <a:gd name="T33" fmla="*/ 2 h 62"/>
                <a:gd name="T34" fmla="*/ 42 w 46"/>
                <a:gd name="T35" fmla="*/ 10 h 62"/>
                <a:gd name="T36" fmla="*/ 44 w 46"/>
                <a:gd name="T37" fmla="*/ 18 h 62"/>
                <a:gd name="T38" fmla="*/ 36 w 46"/>
                <a:gd name="T39" fmla="*/ 14 h 62"/>
                <a:gd name="T40" fmla="*/ 28 w 46"/>
                <a:gd name="T41" fmla="*/ 8 h 62"/>
                <a:gd name="T42" fmla="*/ 18 w 46"/>
                <a:gd name="T43" fmla="*/ 8 h 62"/>
                <a:gd name="T44" fmla="*/ 12 w 46"/>
                <a:gd name="T45" fmla="*/ 12 h 62"/>
                <a:gd name="T46" fmla="*/ 10 w 46"/>
                <a:gd name="T47" fmla="*/ 20 h 62"/>
                <a:gd name="T48" fmla="*/ 16 w 46"/>
                <a:gd name="T49" fmla="*/ 24 h 62"/>
                <a:gd name="T50" fmla="*/ 32 w 46"/>
                <a:gd name="T51" fmla="*/ 28 h 62"/>
                <a:gd name="T52" fmla="*/ 40 w 46"/>
                <a:gd name="T53" fmla="*/ 32 h 62"/>
                <a:gd name="T54" fmla="*/ 46 w 46"/>
                <a:gd name="T55" fmla="*/ 40 h 62"/>
                <a:gd name="T56" fmla="*/ 46 w 46"/>
                <a:gd name="T57" fmla="*/ 48 h 62"/>
                <a:gd name="T58" fmla="*/ 40 w 46"/>
                <a:gd name="T59" fmla="*/ 56 h 62"/>
                <a:gd name="T60" fmla="*/ 30 w 46"/>
                <a:gd name="T61" fmla="*/ 60 h 62"/>
                <a:gd name="T62" fmla="*/ 18 w 46"/>
                <a:gd name="T63" fmla="*/ 60 h 62"/>
                <a:gd name="T64" fmla="*/ 6 w 46"/>
                <a:gd name="T65" fmla="*/ 56 h 62"/>
                <a:gd name="T66" fmla="*/ 2 w 46"/>
                <a:gd name="T67" fmla="*/ 4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" h="62">
                  <a:moveTo>
                    <a:pt x="0" y="40"/>
                  </a:moveTo>
                  <a:lnTo>
                    <a:pt x="8" y="40"/>
                  </a:lnTo>
                  <a:lnTo>
                    <a:pt x="8" y="44"/>
                  </a:lnTo>
                  <a:lnTo>
                    <a:pt x="10" y="48"/>
                  </a:lnTo>
                  <a:lnTo>
                    <a:pt x="12" y="50"/>
                  </a:lnTo>
                  <a:lnTo>
                    <a:pt x="16" y="52"/>
                  </a:lnTo>
                  <a:lnTo>
                    <a:pt x="20" y="54"/>
                  </a:lnTo>
                  <a:lnTo>
                    <a:pt x="24" y="54"/>
                  </a:lnTo>
                  <a:lnTo>
                    <a:pt x="28" y="54"/>
                  </a:lnTo>
                  <a:lnTo>
                    <a:pt x="32" y="54"/>
                  </a:lnTo>
                  <a:lnTo>
                    <a:pt x="34" y="52"/>
                  </a:lnTo>
                  <a:lnTo>
                    <a:pt x="36" y="50"/>
                  </a:lnTo>
                  <a:lnTo>
                    <a:pt x="38" y="46"/>
                  </a:lnTo>
                  <a:lnTo>
                    <a:pt x="38" y="44"/>
                  </a:lnTo>
                  <a:lnTo>
                    <a:pt x="38" y="42"/>
                  </a:lnTo>
                  <a:lnTo>
                    <a:pt x="38" y="40"/>
                  </a:lnTo>
                  <a:lnTo>
                    <a:pt x="34" y="38"/>
                  </a:lnTo>
                  <a:lnTo>
                    <a:pt x="32" y="36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16" y="32"/>
                  </a:lnTo>
                  <a:lnTo>
                    <a:pt x="12" y="30"/>
                  </a:lnTo>
                  <a:lnTo>
                    <a:pt x="8" y="28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6" y="8"/>
                  </a:lnTo>
                  <a:lnTo>
                    <a:pt x="8" y="6"/>
                  </a:lnTo>
                  <a:lnTo>
                    <a:pt x="12" y="2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4" y="2"/>
                  </a:lnTo>
                  <a:lnTo>
                    <a:pt x="38" y="6"/>
                  </a:lnTo>
                  <a:lnTo>
                    <a:pt x="42" y="10"/>
                  </a:lnTo>
                  <a:lnTo>
                    <a:pt x="44" y="14"/>
                  </a:lnTo>
                  <a:lnTo>
                    <a:pt x="44" y="18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4" y="10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18" y="8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10" y="16"/>
                  </a:lnTo>
                  <a:lnTo>
                    <a:pt x="10" y="20"/>
                  </a:lnTo>
                  <a:lnTo>
                    <a:pt x="12" y="22"/>
                  </a:lnTo>
                  <a:lnTo>
                    <a:pt x="16" y="24"/>
                  </a:lnTo>
                  <a:lnTo>
                    <a:pt x="24" y="26"/>
                  </a:lnTo>
                  <a:lnTo>
                    <a:pt x="32" y="28"/>
                  </a:lnTo>
                  <a:lnTo>
                    <a:pt x="36" y="30"/>
                  </a:lnTo>
                  <a:lnTo>
                    <a:pt x="40" y="32"/>
                  </a:lnTo>
                  <a:lnTo>
                    <a:pt x="44" y="36"/>
                  </a:lnTo>
                  <a:lnTo>
                    <a:pt x="46" y="40"/>
                  </a:lnTo>
                  <a:lnTo>
                    <a:pt x="46" y="44"/>
                  </a:lnTo>
                  <a:lnTo>
                    <a:pt x="46" y="48"/>
                  </a:lnTo>
                  <a:lnTo>
                    <a:pt x="44" y="52"/>
                  </a:lnTo>
                  <a:lnTo>
                    <a:pt x="40" y="56"/>
                  </a:lnTo>
                  <a:lnTo>
                    <a:pt x="36" y="58"/>
                  </a:lnTo>
                  <a:lnTo>
                    <a:pt x="30" y="60"/>
                  </a:lnTo>
                  <a:lnTo>
                    <a:pt x="24" y="62"/>
                  </a:lnTo>
                  <a:lnTo>
                    <a:pt x="18" y="60"/>
                  </a:lnTo>
                  <a:lnTo>
                    <a:pt x="12" y="58"/>
                  </a:lnTo>
                  <a:lnTo>
                    <a:pt x="6" y="56"/>
                  </a:lnTo>
                  <a:lnTo>
                    <a:pt x="4" y="52"/>
                  </a:lnTo>
                  <a:lnTo>
                    <a:pt x="2" y="4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20" name="Freeform 1072"/>
            <p:cNvSpPr>
              <a:spLocks/>
            </p:cNvSpPr>
            <p:nvPr/>
          </p:nvSpPr>
          <p:spPr bwMode="auto">
            <a:xfrm>
              <a:off x="3881" y="1583"/>
              <a:ext cx="48" cy="58"/>
            </a:xfrm>
            <a:custGeom>
              <a:avLst/>
              <a:gdLst>
                <a:gd name="T0" fmla="*/ 0 w 48"/>
                <a:gd name="T1" fmla="*/ 58 h 58"/>
                <a:gd name="T2" fmla="*/ 0 w 48"/>
                <a:gd name="T3" fmla="*/ 0 h 58"/>
                <a:gd name="T4" fmla="*/ 8 w 48"/>
                <a:gd name="T5" fmla="*/ 0 h 58"/>
                <a:gd name="T6" fmla="*/ 8 w 48"/>
                <a:gd name="T7" fmla="*/ 28 h 58"/>
                <a:gd name="T8" fmla="*/ 36 w 48"/>
                <a:gd name="T9" fmla="*/ 0 h 58"/>
                <a:gd name="T10" fmla="*/ 46 w 48"/>
                <a:gd name="T11" fmla="*/ 0 h 58"/>
                <a:gd name="T12" fmla="*/ 22 w 48"/>
                <a:gd name="T13" fmla="*/ 24 h 58"/>
                <a:gd name="T14" fmla="*/ 48 w 48"/>
                <a:gd name="T15" fmla="*/ 58 h 58"/>
                <a:gd name="T16" fmla="*/ 38 w 48"/>
                <a:gd name="T17" fmla="*/ 58 h 58"/>
                <a:gd name="T18" fmla="*/ 16 w 48"/>
                <a:gd name="T19" fmla="*/ 30 h 58"/>
                <a:gd name="T20" fmla="*/ 8 w 48"/>
                <a:gd name="T21" fmla="*/ 38 h 58"/>
                <a:gd name="T22" fmla="*/ 8 w 48"/>
                <a:gd name="T23" fmla="*/ 58 h 58"/>
                <a:gd name="T24" fmla="*/ 0 w 48"/>
                <a:gd name="T2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58">
                  <a:moveTo>
                    <a:pt x="0" y="58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8" y="28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22" y="24"/>
                  </a:lnTo>
                  <a:lnTo>
                    <a:pt x="48" y="58"/>
                  </a:lnTo>
                  <a:lnTo>
                    <a:pt x="38" y="58"/>
                  </a:lnTo>
                  <a:lnTo>
                    <a:pt x="16" y="30"/>
                  </a:lnTo>
                  <a:lnTo>
                    <a:pt x="8" y="38"/>
                  </a:lnTo>
                  <a:lnTo>
                    <a:pt x="8" y="5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21" name="Freeform 1073"/>
            <p:cNvSpPr>
              <a:spLocks noEditPoints="1"/>
            </p:cNvSpPr>
            <p:nvPr/>
          </p:nvSpPr>
          <p:spPr bwMode="auto">
            <a:xfrm>
              <a:off x="3731" y="1661"/>
              <a:ext cx="48" cy="58"/>
            </a:xfrm>
            <a:custGeom>
              <a:avLst/>
              <a:gdLst>
                <a:gd name="T0" fmla="*/ 0 w 48"/>
                <a:gd name="T1" fmla="*/ 58 h 58"/>
                <a:gd name="T2" fmla="*/ 0 w 48"/>
                <a:gd name="T3" fmla="*/ 0 h 58"/>
                <a:gd name="T4" fmla="*/ 20 w 48"/>
                <a:gd name="T5" fmla="*/ 0 h 58"/>
                <a:gd name="T6" fmla="*/ 26 w 48"/>
                <a:gd name="T7" fmla="*/ 0 h 58"/>
                <a:gd name="T8" fmla="*/ 30 w 48"/>
                <a:gd name="T9" fmla="*/ 0 h 58"/>
                <a:gd name="T10" fmla="*/ 34 w 48"/>
                <a:gd name="T11" fmla="*/ 2 h 58"/>
                <a:gd name="T12" fmla="*/ 38 w 48"/>
                <a:gd name="T13" fmla="*/ 4 h 58"/>
                <a:gd name="T14" fmla="*/ 42 w 48"/>
                <a:gd name="T15" fmla="*/ 10 h 58"/>
                <a:gd name="T16" fmla="*/ 44 w 48"/>
                <a:gd name="T17" fmla="*/ 14 h 58"/>
                <a:gd name="T18" fmla="*/ 46 w 48"/>
                <a:gd name="T19" fmla="*/ 22 h 58"/>
                <a:gd name="T20" fmla="*/ 48 w 48"/>
                <a:gd name="T21" fmla="*/ 28 h 58"/>
                <a:gd name="T22" fmla="*/ 46 w 48"/>
                <a:gd name="T23" fmla="*/ 34 h 58"/>
                <a:gd name="T24" fmla="*/ 46 w 48"/>
                <a:gd name="T25" fmla="*/ 40 h 58"/>
                <a:gd name="T26" fmla="*/ 44 w 48"/>
                <a:gd name="T27" fmla="*/ 46 h 58"/>
                <a:gd name="T28" fmla="*/ 42 w 48"/>
                <a:gd name="T29" fmla="*/ 50 h 58"/>
                <a:gd name="T30" fmla="*/ 40 w 48"/>
                <a:gd name="T31" fmla="*/ 52 h 58"/>
                <a:gd name="T32" fmla="*/ 36 w 48"/>
                <a:gd name="T33" fmla="*/ 54 h 58"/>
                <a:gd name="T34" fmla="*/ 34 w 48"/>
                <a:gd name="T35" fmla="*/ 56 h 58"/>
                <a:gd name="T36" fmla="*/ 30 w 48"/>
                <a:gd name="T37" fmla="*/ 58 h 58"/>
                <a:gd name="T38" fmla="*/ 26 w 48"/>
                <a:gd name="T39" fmla="*/ 58 h 58"/>
                <a:gd name="T40" fmla="*/ 20 w 48"/>
                <a:gd name="T41" fmla="*/ 58 h 58"/>
                <a:gd name="T42" fmla="*/ 0 w 48"/>
                <a:gd name="T43" fmla="*/ 58 h 58"/>
                <a:gd name="T44" fmla="*/ 8 w 48"/>
                <a:gd name="T45" fmla="*/ 52 h 58"/>
                <a:gd name="T46" fmla="*/ 20 w 48"/>
                <a:gd name="T47" fmla="*/ 52 h 58"/>
                <a:gd name="T48" fmla="*/ 24 w 48"/>
                <a:gd name="T49" fmla="*/ 52 h 58"/>
                <a:gd name="T50" fmla="*/ 28 w 48"/>
                <a:gd name="T51" fmla="*/ 50 h 58"/>
                <a:gd name="T52" fmla="*/ 32 w 48"/>
                <a:gd name="T53" fmla="*/ 50 h 58"/>
                <a:gd name="T54" fmla="*/ 34 w 48"/>
                <a:gd name="T55" fmla="*/ 48 h 58"/>
                <a:gd name="T56" fmla="*/ 36 w 48"/>
                <a:gd name="T57" fmla="*/ 44 h 58"/>
                <a:gd name="T58" fmla="*/ 38 w 48"/>
                <a:gd name="T59" fmla="*/ 40 h 58"/>
                <a:gd name="T60" fmla="*/ 40 w 48"/>
                <a:gd name="T61" fmla="*/ 34 h 58"/>
                <a:gd name="T62" fmla="*/ 40 w 48"/>
                <a:gd name="T63" fmla="*/ 28 h 58"/>
                <a:gd name="T64" fmla="*/ 38 w 48"/>
                <a:gd name="T65" fmla="*/ 20 h 58"/>
                <a:gd name="T66" fmla="*/ 36 w 48"/>
                <a:gd name="T67" fmla="*/ 14 h 58"/>
                <a:gd name="T68" fmla="*/ 34 w 48"/>
                <a:gd name="T69" fmla="*/ 10 h 58"/>
                <a:gd name="T70" fmla="*/ 30 w 48"/>
                <a:gd name="T71" fmla="*/ 8 h 58"/>
                <a:gd name="T72" fmla="*/ 26 w 48"/>
                <a:gd name="T73" fmla="*/ 6 h 58"/>
                <a:gd name="T74" fmla="*/ 20 w 48"/>
                <a:gd name="T75" fmla="*/ 6 h 58"/>
                <a:gd name="T76" fmla="*/ 8 w 48"/>
                <a:gd name="T77" fmla="*/ 6 h 58"/>
                <a:gd name="T78" fmla="*/ 8 w 48"/>
                <a:gd name="T79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" h="58">
                  <a:moveTo>
                    <a:pt x="0" y="58"/>
                  </a:moveTo>
                  <a:lnTo>
                    <a:pt x="0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10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8" y="28"/>
                  </a:lnTo>
                  <a:lnTo>
                    <a:pt x="46" y="34"/>
                  </a:lnTo>
                  <a:lnTo>
                    <a:pt x="46" y="40"/>
                  </a:lnTo>
                  <a:lnTo>
                    <a:pt x="44" y="46"/>
                  </a:lnTo>
                  <a:lnTo>
                    <a:pt x="42" y="50"/>
                  </a:lnTo>
                  <a:lnTo>
                    <a:pt x="40" y="52"/>
                  </a:lnTo>
                  <a:lnTo>
                    <a:pt x="36" y="54"/>
                  </a:lnTo>
                  <a:lnTo>
                    <a:pt x="34" y="56"/>
                  </a:lnTo>
                  <a:lnTo>
                    <a:pt x="30" y="58"/>
                  </a:lnTo>
                  <a:lnTo>
                    <a:pt x="26" y="58"/>
                  </a:lnTo>
                  <a:lnTo>
                    <a:pt x="20" y="58"/>
                  </a:lnTo>
                  <a:lnTo>
                    <a:pt x="0" y="58"/>
                  </a:lnTo>
                  <a:close/>
                  <a:moveTo>
                    <a:pt x="8" y="52"/>
                  </a:moveTo>
                  <a:lnTo>
                    <a:pt x="20" y="52"/>
                  </a:lnTo>
                  <a:lnTo>
                    <a:pt x="24" y="52"/>
                  </a:lnTo>
                  <a:lnTo>
                    <a:pt x="28" y="50"/>
                  </a:lnTo>
                  <a:lnTo>
                    <a:pt x="32" y="50"/>
                  </a:lnTo>
                  <a:lnTo>
                    <a:pt x="34" y="48"/>
                  </a:lnTo>
                  <a:lnTo>
                    <a:pt x="36" y="44"/>
                  </a:lnTo>
                  <a:lnTo>
                    <a:pt x="38" y="40"/>
                  </a:lnTo>
                  <a:lnTo>
                    <a:pt x="40" y="34"/>
                  </a:lnTo>
                  <a:lnTo>
                    <a:pt x="40" y="28"/>
                  </a:lnTo>
                  <a:lnTo>
                    <a:pt x="38" y="20"/>
                  </a:lnTo>
                  <a:lnTo>
                    <a:pt x="36" y="14"/>
                  </a:lnTo>
                  <a:lnTo>
                    <a:pt x="34" y="10"/>
                  </a:lnTo>
                  <a:lnTo>
                    <a:pt x="30" y="8"/>
                  </a:lnTo>
                  <a:lnTo>
                    <a:pt x="26" y="6"/>
                  </a:lnTo>
                  <a:lnTo>
                    <a:pt x="20" y="6"/>
                  </a:lnTo>
                  <a:lnTo>
                    <a:pt x="8" y="6"/>
                  </a:lnTo>
                  <a:lnTo>
                    <a:pt x="8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22" name="Freeform 1074"/>
            <p:cNvSpPr>
              <a:spLocks noEditPoints="1"/>
            </p:cNvSpPr>
            <p:nvPr/>
          </p:nvSpPr>
          <p:spPr bwMode="auto">
            <a:xfrm>
              <a:off x="3785" y="1675"/>
              <a:ext cx="40" cy="46"/>
            </a:xfrm>
            <a:custGeom>
              <a:avLst/>
              <a:gdLst>
                <a:gd name="T0" fmla="*/ 26 w 40"/>
                <a:gd name="T1" fmla="*/ 42 h 46"/>
                <a:gd name="T2" fmla="*/ 18 w 40"/>
                <a:gd name="T3" fmla="*/ 44 h 46"/>
                <a:gd name="T4" fmla="*/ 8 w 40"/>
                <a:gd name="T5" fmla="*/ 44 h 46"/>
                <a:gd name="T6" fmla="*/ 2 w 40"/>
                <a:gd name="T7" fmla="*/ 38 h 46"/>
                <a:gd name="T8" fmla="*/ 2 w 40"/>
                <a:gd name="T9" fmla="*/ 30 h 46"/>
                <a:gd name="T10" fmla="*/ 4 w 40"/>
                <a:gd name="T11" fmla="*/ 24 h 46"/>
                <a:gd name="T12" fmla="*/ 8 w 40"/>
                <a:gd name="T13" fmla="*/ 22 h 46"/>
                <a:gd name="T14" fmla="*/ 12 w 40"/>
                <a:gd name="T15" fmla="*/ 20 h 46"/>
                <a:gd name="T16" fmla="*/ 24 w 40"/>
                <a:gd name="T17" fmla="*/ 18 h 46"/>
                <a:gd name="T18" fmla="*/ 28 w 40"/>
                <a:gd name="T19" fmla="*/ 16 h 46"/>
                <a:gd name="T20" fmla="*/ 28 w 40"/>
                <a:gd name="T21" fmla="*/ 12 h 46"/>
                <a:gd name="T22" fmla="*/ 24 w 40"/>
                <a:gd name="T23" fmla="*/ 8 h 46"/>
                <a:gd name="T24" fmla="*/ 16 w 40"/>
                <a:gd name="T25" fmla="*/ 8 h 46"/>
                <a:gd name="T26" fmla="*/ 10 w 40"/>
                <a:gd name="T27" fmla="*/ 12 h 46"/>
                <a:gd name="T28" fmla="*/ 2 w 40"/>
                <a:gd name="T29" fmla="*/ 14 h 46"/>
                <a:gd name="T30" fmla="*/ 4 w 40"/>
                <a:gd name="T31" fmla="*/ 6 h 46"/>
                <a:gd name="T32" fmla="*/ 12 w 40"/>
                <a:gd name="T33" fmla="*/ 2 h 46"/>
                <a:gd name="T34" fmla="*/ 20 w 40"/>
                <a:gd name="T35" fmla="*/ 0 h 46"/>
                <a:gd name="T36" fmla="*/ 30 w 40"/>
                <a:gd name="T37" fmla="*/ 2 h 46"/>
                <a:gd name="T38" fmla="*/ 34 w 40"/>
                <a:gd name="T39" fmla="*/ 6 h 46"/>
                <a:gd name="T40" fmla="*/ 36 w 40"/>
                <a:gd name="T41" fmla="*/ 10 h 46"/>
                <a:gd name="T42" fmla="*/ 36 w 40"/>
                <a:gd name="T43" fmla="*/ 16 h 46"/>
                <a:gd name="T44" fmla="*/ 36 w 40"/>
                <a:gd name="T45" fmla="*/ 34 h 46"/>
                <a:gd name="T46" fmla="*/ 38 w 40"/>
                <a:gd name="T47" fmla="*/ 42 h 46"/>
                <a:gd name="T48" fmla="*/ 32 w 40"/>
                <a:gd name="T49" fmla="*/ 44 h 46"/>
                <a:gd name="T50" fmla="*/ 30 w 40"/>
                <a:gd name="T51" fmla="*/ 40 h 46"/>
                <a:gd name="T52" fmla="*/ 24 w 40"/>
                <a:gd name="T53" fmla="*/ 26 h 46"/>
                <a:gd name="T54" fmla="*/ 14 w 40"/>
                <a:gd name="T55" fmla="*/ 26 h 46"/>
                <a:gd name="T56" fmla="*/ 10 w 40"/>
                <a:gd name="T57" fmla="*/ 28 h 46"/>
                <a:gd name="T58" fmla="*/ 8 w 40"/>
                <a:gd name="T59" fmla="*/ 32 h 46"/>
                <a:gd name="T60" fmla="*/ 10 w 40"/>
                <a:gd name="T61" fmla="*/ 34 h 46"/>
                <a:gd name="T62" fmla="*/ 12 w 40"/>
                <a:gd name="T63" fmla="*/ 38 h 46"/>
                <a:gd name="T64" fmla="*/ 20 w 40"/>
                <a:gd name="T65" fmla="*/ 38 h 46"/>
                <a:gd name="T66" fmla="*/ 26 w 40"/>
                <a:gd name="T67" fmla="*/ 34 h 46"/>
                <a:gd name="T68" fmla="*/ 28 w 40"/>
                <a:gd name="T69" fmla="*/ 30 h 46"/>
                <a:gd name="T70" fmla="*/ 28 w 40"/>
                <a:gd name="T71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" h="46">
                  <a:moveTo>
                    <a:pt x="30" y="40"/>
                  </a:moveTo>
                  <a:lnTo>
                    <a:pt x="26" y="42"/>
                  </a:lnTo>
                  <a:lnTo>
                    <a:pt x="22" y="44"/>
                  </a:lnTo>
                  <a:lnTo>
                    <a:pt x="18" y="44"/>
                  </a:lnTo>
                  <a:lnTo>
                    <a:pt x="14" y="46"/>
                  </a:lnTo>
                  <a:lnTo>
                    <a:pt x="8" y="44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2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24" y="18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6" y="10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8"/>
                  </a:lnTo>
                  <a:lnTo>
                    <a:pt x="36" y="10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26"/>
                  </a:lnTo>
                  <a:lnTo>
                    <a:pt x="36" y="34"/>
                  </a:lnTo>
                  <a:lnTo>
                    <a:pt x="38" y="38"/>
                  </a:lnTo>
                  <a:lnTo>
                    <a:pt x="38" y="42"/>
                  </a:lnTo>
                  <a:lnTo>
                    <a:pt x="40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0"/>
                  </a:lnTo>
                  <a:close/>
                  <a:moveTo>
                    <a:pt x="28" y="24"/>
                  </a:moveTo>
                  <a:lnTo>
                    <a:pt x="24" y="26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2" y="38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2" y="36"/>
                  </a:lnTo>
                  <a:lnTo>
                    <a:pt x="26" y="34"/>
                  </a:lnTo>
                  <a:lnTo>
                    <a:pt x="28" y="32"/>
                  </a:lnTo>
                  <a:lnTo>
                    <a:pt x="28" y="30"/>
                  </a:lnTo>
                  <a:lnTo>
                    <a:pt x="28" y="26"/>
                  </a:lnTo>
                  <a:lnTo>
                    <a:pt x="28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23" name="Freeform 1075"/>
            <p:cNvSpPr>
              <a:spLocks/>
            </p:cNvSpPr>
            <p:nvPr/>
          </p:nvSpPr>
          <p:spPr bwMode="auto">
            <a:xfrm>
              <a:off x="3829" y="1661"/>
              <a:ext cx="20" cy="60"/>
            </a:xfrm>
            <a:custGeom>
              <a:avLst/>
              <a:gdLst>
                <a:gd name="T0" fmla="*/ 20 w 20"/>
                <a:gd name="T1" fmla="*/ 52 h 60"/>
                <a:gd name="T2" fmla="*/ 20 w 20"/>
                <a:gd name="T3" fmla="*/ 58 h 60"/>
                <a:gd name="T4" fmla="*/ 18 w 20"/>
                <a:gd name="T5" fmla="*/ 60 h 60"/>
                <a:gd name="T6" fmla="*/ 16 w 20"/>
                <a:gd name="T7" fmla="*/ 60 h 60"/>
                <a:gd name="T8" fmla="*/ 12 w 20"/>
                <a:gd name="T9" fmla="*/ 58 h 60"/>
                <a:gd name="T10" fmla="*/ 10 w 20"/>
                <a:gd name="T11" fmla="*/ 58 h 60"/>
                <a:gd name="T12" fmla="*/ 8 w 20"/>
                <a:gd name="T13" fmla="*/ 56 h 60"/>
                <a:gd name="T14" fmla="*/ 6 w 20"/>
                <a:gd name="T15" fmla="*/ 54 h 60"/>
                <a:gd name="T16" fmla="*/ 6 w 20"/>
                <a:gd name="T17" fmla="*/ 52 h 60"/>
                <a:gd name="T18" fmla="*/ 6 w 20"/>
                <a:gd name="T19" fmla="*/ 46 h 60"/>
                <a:gd name="T20" fmla="*/ 6 w 20"/>
                <a:gd name="T21" fmla="*/ 22 h 60"/>
                <a:gd name="T22" fmla="*/ 0 w 20"/>
                <a:gd name="T23" fmla="*/ 22 h 60"/>
                <a:gd name="T24" fmla="*/ 0 w 20"/>
                <a:gd name="T25" fmla="*/ 16 h 60"/>
                <a:gd name="T26" fmla="*/ 6 w 20"/>
                <a:gd name="T27" fmla="*/ 16 h 60"/>
                <a:gd name="T28" fmla="*/ 6 w 20"/>
                <a:gd name="T29" fmla="*/ 6 h 60"/>
                <a:gd name="T30" fmla="*/ 14 w 20"/>
                <a:gd name="T31" fmla="*/ 0 h 60"/>
                <a:gd name="T32" fmla="*/ 14 w 20"/>
                <a:gd name="T33" fmla="*/ 16 h 60"/>
                <a:gd name="T34" fmla="*/ 20 w 20"/>
                <a:gd name="T35" fmla="*/ 16 h 60"/>
                <a:gd name="T36" fmla="*/ 20 w 20"/>
                <a:gd name="T37" fmla="*/ 22 h 60"/>
                <a:gd name="T38" fmla="*/ 14 w 20"/>
                <a:gd name="T39" fmla="*/ 22 h 60"/>
                <a:gd name="T40" fmla="*/ 14 w 20"/>
                <a:gd name="T41" fmla="*/ 46 h 60"/>
                <a:gd name="T42" fmla="*/ 14 w 20"/>
                <a:gd name="T43" fmla="*/ 50 h 60"/>
                <a:gd name="T44" fmla="*/ 14 w 20"/>
                <a:gd name="T45" fmla="*/ 50 h 60"/>
                <a:gd name="T46" fmla="*/ 14 w 20"/>
                <a:gd name="T47" fmla="*/ 52 h 60"/>
                <a:gd name="T48" fmla="*/ 14 w 20"/>
                <a:gd name="T49" fmla="*/ 52 h 60"/>
                <a:gd name="T50" fmla="*/ 16 w 20"/>
                <a:gd name="T51" fmla="*/ 52 h 60"/>
                <a:gd name="T52" fmla="*/ 18 w 20"/>
                <a:gd name="T53" fmla="*/ 52 h 60"/>
                <a:gd name="T54" fmla="*/ 18 w 20"/>
                <a:gd name="T55" fmla="*/ 52 h 60"/>
                <a:gd name="T56" fmla="*/ 20 w 20"/>
                <a:gd name="T57" fmla="*/ 5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" h="60">
                  <a:moveTo>
                    <a:pt x="20" y="52"/>
                  </a:moveTo>
                  <a:lnTo>
                    <a:pt x="20" y="58"/>
                  </a:lnTo>
                  <a:lnTo>
                    <a:pt x="18" y="60"/>
                  </a:lnTo>
                  <a:lnTo>
                    <a:pt x="16" y="60"/>
                  </a:lnTo>
                  <a:lnTo>
                    <a:pt x="12" y="58"/>
                  </a:lnTo>
                  <a:lnTo>
                    <a:pt x="10" y="58"/>
                  </a:lnTo>
                  <a:lnTo>
                    <a:pt x="8" y="56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6" y="46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6" y="16"/>
                  </a:lnTo>
                  <a:lnTo>
                    <a:pt x="6" y="6"/>
                  </a:lnTo>
                  <a:lnTo>
                    <a:pt x="14" y="0"/>
                  </a:lnTo>
                  <a:lnTo>
                    <a:pt x="14" y="16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14" y="22"/>
                  </a:lnTo>
                  <a:lnTo>
                    <a:pt x="14" y="46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24" name="Freeform 1076"/>
            <p:cNvSpPr>
              <a:spLocks noEditPoints="1"/>
            </p:cNvSpPr>
            <p:nvPr/>
          </p:nvSpPr>
          <p:spPr bwMode="auto">
            <a:xfrm>
              <a:off x="3855" y="1675"/>
              <a:ext cx="38" cy="46"/>
            </a:xfrm>
            <a:custGeom>
              <a:avLst/>
              <a:gdLst>
                <a:gd name="T0" fmla="*/ 24 w 38"/>
                <a:gd name="T1" fmla="*/ 42 h 46"/>
                <a:gd name="T2" fmla="*/ 16 w 38"/>
                <a:gd name="T3" fmla="*/ 44 h 46"/>
                <a:gd name="T4" fmla="*/ 6 w 38"/>
                <a:gd name="T5" fmla="*/ 44 h 46"/>
                <a:gd name="T6" fmla="*/ 0 w 38"/>
                <a:gd name="T7" fmla="*/ 38 h 46"/>
                <a:gd name="T8" fmla="*/ 0 w 38"/>
                <a:gd name="T9" fmla="*/ 30 h 46"/>
                <a:gd name="T10" fmla="*/ 2 w 38"/>
                <a:gd name="T11" fmla="*/ 24 h 46"/>
                <a:gd name="T12" fmla="*/ 6 w 38"/>
                <a:gd name="T13" fmla="*/ 22 h 46"/>
                <a:gd name="T14" fmla="*/ 12 w 38"/>
                <a:gd name="T15" fmla="*/ 20 h 46"/>
                <a:gd name="T16" fmla="*/ 22 w 38"/>
                <a:gd name="T17" fmla="*/ 18 h 46"/>
                <a:gd name="T18" fmla="*/ 26 w 38"/>
                <a:gd name="T19" fmla="*/ 16 h 46"/>
                <a:gd name="T20" fmla="*/ 26 w 38"/>
                <a:gd name="T21" fmla="*/ 12 h 46"/>
                <a:gd name="T22" fmla="*/ 22 w 38"/>
                <a:gd name="T23" fmla="*/ 8 h 46"/>
                <a:gd name="T24" fmla="*/ 14 w 38"/>
                <a:gd name="T25" fmla="*/ 8 h 46"/>
                <a:gd name="T26" fmla="*/ 10 w 38"/>
                <a:gd name="T27" fmla="*/ 12 h 46"/>
                <a:gd name="T28" fmla="*/ 0 w 38"/>
                <a:gd name="T29" fmla="*/ 14 h 46"/>
                <a:gd name="T30" fmla="*/ 4 w 38"/>
                <a:gd name="T31" fmla="*/ 6 h 46"/>
                <a:gd name="T32" fmla="*/ 10 w 38"/>
                <a:gd name="T33" fmla="*/ 2 h 46"/>
                <a:gd name="T34" fmla="*/ 18 w 38"/>
                <a:gd name="T35" fmla="*/ 0 h 46"/>
                <a:gd name="T36" fmla="*/ 28 w 38"/>
                <a:gd name="T37" fmla="*/ 2 h 46"/>
                <a:gd name="T38" fmla="*/ 32 w 38"/>
                <a:gd name="T39" fmla="*/ 6 h 46"/>
                <a:gd name="T40" fmla="*/ 34 w 38"/>
                <a:gd name="T41" fmla="*/ 10 h 46"/>
                <a:gd name="T42" fmla="*/ 36 w 38"/>
                <a:gd name="T43" fmla="*/ 16 h 46"/>
                <a:gd name="T44" fmla="*/ 36 w 38"/>
                <a:gd name="T45" fmla="*/ 34 h 46"/>
                <a:gd name="T46" fmla="*/ 36 w 38"/>
                <a:gd name="T47" fmla="*/ 42 h 46"/>
                <a:gd name="T48" fmla="*/ 30 w 38"/>
                <a:gd name="T49" fmla="*/ 44 h 46"/>
                <a:gd name="T50" fmla="*/ 28 w 38"/>
                <a:gd name="T51" fmla="*/ 40 h 46"/>
                <a:gd name="T52" fmla="*/ 22 w 38"/>
                <a:gd name="T53" fmla="*/ 26 h 46"/>
                <a:gd name="T54" fmla="*/ 12 w 38"/>
                <a:gd name="T55" fmla="*/ 26 h 46"/>
                <a:gd name="T56" fmla="*/ 8 w 38"/>
                <a:gd name="T57" fmla="*/ 28 h 46"/>
                <a:gd name="T58" fmla="*/ 8 w 38"/>
                <a:gd name="T59" fmla="*/ 32 h 46"/>
                <a:gd name="T60" fmla="*/ 8 w 38"/>
                <a:gd name="T61" fmla="*/ 34 h 46"/>
                <a:gd name="T62" fmla="*/ 12 w 38"/>
                <a:gd name="T63" fmla="*/ 38 h 46"/>
                <a:gd name="T64" fmla="*/ 18 w 38"/>
                <a:gd name="T65" fmla="*/ 38 h 46"/>
                <a:gd name="T66" fmla="*/ 24 w 38"/>
                <a:gd name="T67" fmla="*/ 34 h 46"/>
                <a:gd name="T68" fmla="*/ 26 w 38"/>
                <a:gd name="T69" fmla="*/ 30 h 46"/>
                <a:gd name="T70" fmla="*/ 26 w 38"/>
                <a:gd name="T71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" h="46">
                  <a:moveTo>
                    <a:pt x="28" y="40"/>
                  </a:moveTo>
                  <a:lnTo>
                    <a:pt x="24" y="42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6"/>
                  </a:lnTo>
                  <a:lnTo>
                    <a:pt x="6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4" y="24"/>
                  </a:lnTo>
                  <a:lnTo>
                    <a:pt x="6" y="22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22" y="18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6" y="12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18" y="8"/>
                  </a:lnTo>
                  <a:lnTo>
                    <a:pt x="14" y="8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6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6" y="16"/>
                  </a:lnTo>
                  <a:lnTo>
                    <a:pt x="36" y="26"/>
                  </a:lnTo>
                  <a:lnTo>
                    <a:pt x="36" y="34"/>
                  </a:lnTo>
                  <a:lnTo>
                    <a:pt x="36" y="38"/>
                  </a:lnTo>
                  <a:lnTo>
                    <a:pt x="36" y="42"/>
                  </a:lnTo>
                  <a:lnTo>
                    <a:pt x="38" y="44"/>
                  </a:lnTo>
                  <a:lnTo>
                    <a:pt x="30" y="44"/>
                  </a:lnTo>
                  <a:lnTo>
                    <a:pt x="28" y="42"/>
                  </a:lnTo>
                  <a:lnTo>
                    <a:pt x="28" y="40"/>
                  </a:lnTo>
                  <a:close/>
                  <a:moveTo>
                    <a:pt x="26" y="24"/>
                  </a:moveTo>
                  <a:lnTo>
                    <a:pt x="22" y="26"/>
                  </a:lnTo>
                  <a:lnTo>
                    <a:pt x="16" y="26"/>
                  </a:lnTo>
                  <a:lnTo>
                    <a:pt x="12" y="26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6" y="32"/>
                  </a:lnTo>
                  <a:lnTo>
                    <a:pt x="8" y="34"/>
                  </a:lnTo>
                  <a:lnTo>
                    <a:pt x="8" y="36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8" y="38"/>
                  </a:lnTo>
                  <a:lnTo>
                    <a:pt x="22" y="36"/>
                  </a:lnTo>
                  <a:lnTo>
                    <a:pt x="24" y="34"/>
                  </a:lnTo>
                  <a:lnTo>
                    <a:pt x="26" y="32"/>
                  </a:lnTo>
                  <a:lnTo>
                    <a:pt x="26" y="30"/>
                  </a:lnTo>
                  <a:lnTo>
                    <a:pt x="26" y="26"/>
                  </a:lnTo>
                  <a:lnTo>
                    <a:pt x="26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25" name="Rectangle 1077"/>
            <p:cNvSpPr>
              <a:spLocks noChangeArrowheads="1"/>
            </p:cNvSpPr>
            <p:nvPr/>
          </p:nvSpPr>
          <p:spPr bwMode="auto">
            <a:xfrm>
              <a:off x="3725" y="1397"/>
              <a:ext cx="8" cy="5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26" name="Freeform 1078"/>
            <p:cNvSpPr>
              <a:spLocks/>
            </p:cNvSpPr>
            <p:nvPr/>
          </p:nvSpPr>
          <p:spPr bwMode="auto">
            <a:xfrm>
              <a:off x="3745" y="1411"/>
              <a:ext cx="34" cy="44"/>
            </a:xfrm>
            <a:custGeom>
              <a:avLst/>
              <a:gdLst>
                <a:gd name="T0" fmla="*/ 0 w 34"/>
                <a:gd name="T1" fmla="*/ 44 h 44"/>
                <a:gd name="T2" fmla="*/ 0 w 34"/>
                <a:gd name="T3" fmla="*/ 2 h 44"/>
                <a:gd name="T4" fmla="*/ 8 w 34"/>
                <a:gd name="T5" fmla="*/ 2 h 44"/>
                <a:gd name="T6" fmla="*/ 8 w 34"/>
                <a:gd name="T7" fmla="*/ 8 h 44"/>
                <a:gd name="T8" fmla="*/ 12 w 34"/>
                <a:gd name="T9" fmla="*/ 4 h 44"/>
                <a:gd name="T10" fmla="*/ 16 w 34"/>
                <a:gd name="T11" fmla="*/ 2 h 44"/>
                <a:gd name="T12" fmla="*/ 20 w 34"/>
                <a:gd name="T13" fmla="*/ 0 h 44"/>
                <a:gd name="T14" fmla="*/ 24 w 34"/>
                <a:gd name="T15" fmla="*/ 2 h 44"/>
                <a:gd name="T16" fmla="*/ 28 w 34"/>
                <a:gd name="T17" fmla="*/ 2 h 44"/>
                <a:gd name="T18" fmla="*/ 30 w 34"/>
                <a:gd name="T19" fmla="*/ 4 h 44"/>
                <a:gd name="T20" fmla="*/ 32 w 34"/>
                <a:gd name="T21" fmla="*/ 6 h 44"/>
                <a:gd name="T22" fmla="*/ 32 w 34"/>
                <a:gd name="T23" fmla="*/ 8 h 44"/>
                <a:gd name="T24" fmla="*/ 34 w 34"/>
                <a:gd name="T25" fmla="*/ 12 h 44"/>
                <a:gd name="T26" fmla="*/ 34 w 34"/>
                <a:gd name="T27" fmla="*/ 14 h 44"/>
                <a:gd name="T28" fmla="*/ 34 w 34"/>
                <a:gd name="T29" fmla="*/ 18 h 44"/>
                <a:gd name="T30" fmla="*/ 34 w 34"/>
                <a:gd name="T31" fmla="*/ 44 h 44"/>
                <a:gd name="T32" fmla="*/ 26 w 34"/>
                <a:gd name="T33" fmla="*/ 44 h 44"/>
                <a:gd name="T34" fmla="*/ 26 w 34"/>
                <a:gd name="T35" fmla="*/ 18 h 44"/>
                <a:gd name="T36" fmla="*/ 26 w 34"/>
                <a:gd name="T37" fmla="*/ 16 h 44"/>
                <a:gd name="T38" fmla="*/ 26 w 34"/>
                <a:gd name="T39" fmla="*/ 12 h 44"/>
                <a:gd name="T40" fmla="*/ 24 w 34"/>
                <a:gd name="T41" fmla="*/ 10 h 44"/>
                <a:gd name="T42" fmla="*/ 22 w 34"/>
                <a:gd name="T43" fmla="*/ 8 h 44"/>
                <a:gd name="T44" fmla="*/ 20 w 34"/>
                <a:gd name="T45" fmla="*/ 8 h 44"/>
                <a:gd name="T46" fmla="*/ 18 w 34"/>
                <a:gd name="T47" fmla="*/ 8 h 44"/>
                <a:gd name="T48" fmla="*/ 14 w 34"/>
                <a:gd name="T49" fmla="*/ 8 h 44"/>
                <a:gd name="T50" fmla="*/ 12 w 34"/>
                <a:gd name="T51" fmla="*/ 10 h 44"/>
                <a:gd name="T52" fmla="*/ 10 w 34"/>
                <a:gd name="T53" fmla="*/ 14 h 44"/>
                <a:gd name="T54" fmla="*/ 8 w 34"/>
                <a:gd name="T55" fmla="*/ 16 h 44"/>
                <a:gd name="T56" fmla="*/ 8 w 34"/>
                <a:gd name="T57" fmla="*/ 22 h 44"/>
                <a:gd name="T58" fmla="*/ 8 w 34"/>
                <a:gd name="T59" fmla="*/ 44 h 44"/>
                <a:gd name="T60" fmla="*/ 0 w 34"/>
                <a:gd name="T6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44">
                  <a:moveTo>
                    <a:pt x="0" y="4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4" y="12"/>
                  </a:lnTo>
                  <a:lnTo>
                    <a:pt x="34" y="14"/>
                  </a:lnTo>
                  <a:lnTo>
                    <a:pt x="34" y="18"/>
                  </a:lnTo>
                  <a:lnTo>
                    <a:pt x="34" y="44"/>
                  </a:lnTo>
                  <a:lnTo>
                    <a:pt x="26" y="44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6" y="12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8" y="22"/>
                  </a:lnTo>
                  <a:lnTo>
                    <a:pt x="8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27" name="Freeform 1079"/>
            <p:cNvSpPr>
              <a:spLocks/>
            </p:cNvSpPr>
            <p:nvPr/>
          </p:nvSpPr>
          <p:spPr bwMode="auto">
            <a:xfrm>
              <a:off x="3791" y="1411"/>
              <a:ext cx="34" cy="44"/>
            </a:xfrm>
            <a:custGeom>
              <a:avLst/>
              <a:gdLst>
                <a:gd name="T0" fmla="*/ 0 w 34"/>
                <a:gd name="T1" fmla="*/ 44 h 44"/>
                <a:gd name="T2" fmla="*/ 0 w 34"/>
                <a:gd name="T3" fmla="*/ 2 h 44"/>
                <a:gd name="T4" fmla="*/ 8 w 34"/>
                <a:gd name="T5" fmla="*/ 2 h 44"/>
                <a:gd name="T6" fmla="*/ 8 w 34"/>
                <a:gd name="T7" fmla="*/ 8 h 44"/>
                <a:gd name="T8" fmla="*/ 10 w 34"/>
                <a:gd name="T9" fmla="*/ 4 h 44"/>
                <a:gd name="T10" fmla="*/ 16 w 34"/>
                <a:gd name="T11" fmla="*/ 2 h 44"/>
                <a:gd name="T12" fmla="*/ 20 w 34"/>
                <a:gd name="T13" fmla="*/ 0 h 44"/>
                <a:gd name="T14" fmla="*/ 24 w 34"/>
                <a:gd name="T15" fmla="*/ 2 h 44"/>
                <a:gd name="T16" fmla="*/ 26 w 34"/>
                <a:gd name="T17" fmla="*/ 2 h 44"/>
                <a:gd name="T18" fmla="*/ 30 w 34"/>
                <a:gd name="T19" fmla="*/ 4 h 44"/>
                <a:gd name="T20" fmla="*/ 30 w 34"/>
                <a:gd name="T21" fmla="*/ 6 h 44"/>
                <a:gd name="T22" fmla="*/ 32 w 34"/>
                <a:gd name="T23" fmla="*/ 8 h 44"/>
                <a:gd name="T24" fmla="*/ 32 w 34"/>
                <a:gd name="T25" fmla="*/ 12 h 44"/>
                <a:gd name="T26" fmla="*/ 34 w 34"/>
                <a:gd name="T27" fmla="*/ 14 h 44"/>
                <a:gd name="T28" fmla="*/ 34 w 34"/>
                <a:gd name="T29" fmla="*/ 18 h 44"/>
                <a:gd name="T30" fmla="*/ 34 w 34"/>
                <a:gd name="T31" fmla="*/ 44 h 44"/>
                <a:gd name="T32" fmla="*/ 26 w 34"/>
                <a:gd name="T33" fmla="*/ 44 h 44"/>
                <a:gd name="T34" fmla="*/ 26 w 34"/>
                <a:gd name="T35" fmla="*/ 18 h 44"/>
                <a:gd name="T36" fmla="*/ 26 w 34"/>
                <a:gd name="T37" fmla="*/ 16 h 44"/>
                <a:gd name="T38" fmla="*/ 24 w 34"/>
                <a:gd name="T39" fmla="*/ 12 h 44"/>
                <a:gd name="T40" fmla="*/ 24 w 34"/>
                <a:gd name="T41" fmla="*/ 10 h 44"/>
                <a:gd name="T42" fmla="*/ 22 w 34"/>
                <a:gd name="T43" fmla="*/ 8 h 44"/>
                <a:gd name="T44" fmla="*/ 20 w 34"/>
                <a:gd name="T45" fmla="*/ 8 h 44"/>
                <a:gd name="T46" fmla="*/ 18 w 34"/>
                <a:gd name="T47" fmla="*/ 8 h 44"/>
                <a:gd name="T48" fmla="*/ 14 w 34"/>
                <a:gd name="T49" fmla="*/ 8 h 44"/>
                <a:gd name="T50" fmla="*/ 10 w 34"/>
                <a:gd name="T51" fmla="*/ 10 h 44"/>
                <a:gd name="T52" fmla="*/ 8 w 34"/>
                <a:gd name="T53" fmla="*/ 14 h 44"/>
                <a:gd name="T54" fmla="*/ 8 w 34"/>
                <a:gd name="T55" fmla="*/ 16 h 44"/>
                <a:gd name="T56" fmla="*/ 8 w 34"/>
                <a:gd name="T57" fmla="*/ 22 h 44"/>
                <a:gd name="T58" fmla="*/ 8 w 34"/>
                <a:gd name="T59" fmla="*/ 44 h 44"/>
                <a:gd name="T60" fmla="*/ 0 w 34"/>
                <a:gd name="T6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44">
                  <a:moveTo>
                    <a:pt x="0" y="4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8" y="8"/>
                  </a:lnTo>
                  <a:lnTo>
                    <a:pt x="10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4" y="14"/>
                  </a:lnTo>
                  <a:lnTo>
                    <a:pt x="34" y="18"/>
                  </a:lnTo>
                  <a:lnTo>
                    <a:pt x="34" y="44"/>
                  </a:lnTo>
                  <a:lnTo>
                    <a:pt x="26" y="44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4" y="8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8" y="22"/>
                  </a:lnTo>
                  <a:lnTo>
                    <a:pt x="8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28" name="Freeform 1080"/>
            <p:cNvSpPr>
              <a:spLocks noEditPoints="1"/>
            </p:cNvSpPr>
            <p:nvPr/>
          </p:nvSpPr>
          <p:spPr bwMode="auto">
            <a:xfrm>
              <a:off x="3833" y="1411"/>
              <a:ext cx="40" cy="46"/>
            </a:xfrm>
            <a:custGeom>
              <a:avLst/>
              <a:gdLst>
                <a:gd name="T0" fmla="*/ 32 w 40"/>
                <a:gd name="T1" fmla="*/ 32 h 46"/>
                <a:gd name="T2" fmla="*/ 38 w 40"/>
                <a:gd name="T3" fmla="*/ 32 h 46"/>
                <a:gd name="T4" fmla="*/ 36 w 40"/>
                <a:gd name="T5" fmla="*/ 38 h 46"/>
                <a:gd name="T6" fmla="*/ 32 w 40"/>
                <a:gd name="T7" fmla="*/ 42 h 46"/>
                <a:gd name="T8" fmla="*/ 26 w 40"/>
                <a:gd name="T9" fmla="*/ 44 h 46"/>
                <a:gd name="T10" fmla="*/ 20 w 40"/>
                <a:gd name="T11" fmla="*/ 46 h 46"/>
                <a:gd name="T12" fmla="*/ 14 w 40"/>
                <a:gd name="T13" fmla="*/ 44 h 46"/>
                <a:gd name="T14" fmla="*/ 10 w 40"/>
                <a:gd name="T15" fmla="*/ 42 h 46"/>
                <a:gd name="T16" fmla="*/ 6 w 40"/>
                <a:gd name="T17" fmla="*/ 40 h 46"/>
                <a:gd name="T18" fmla="*/ 2 w 40"/>
                <a:gd name="T19" fmla="*/ 36 h 46"/>
                <a:gd name="T20" fmla="*/ 0 w 40"/>
                <a:gd name="T21" fmla="*/ 30 h 46"/>
                <a:gd name="T22" fmla="*/ 0 w 40"/>
                <a:gd name="T23" fmla="*/ 24 h 46"/>
                <a:gd name="T24" fmla="*/ 0 w 40"/>
                <a:gd name="T25" fmla="*/ 16 h 46"/>
                <a:gd name="T26" fmla="*/ 2 w 40"/>
                <a:gd name="T27" fmla="*/ 12 h 46"/>
                <a:gd name="T28" fmla="*/ 6 w 40"/>
                <a:gd name="T29" fmla="*/ 6 h 46"/>
                <a:gd name="T30" fmla="*/ 10 w 40"/>
                <a:gd name="T31" fmla="*/ 4 h 46"/>
                <a:gd name="T32" fmla="*/ 14 w 40"/>
                <a:gd name="T33" fmla="*/ 2 h 46"/>
                <a:gd name="T34" fmla="*/ 20 w 40"/>
                <a:gd name="T35" fmla="*/ 0 h 46"/>
                <a:gd name="T36" fmla="*/ 26 w 40"/>
                <a:gd name="T37" fmla="*/ 2 h 46"/>
                <a:gd name="T38" fmla="*/ 30 w 40"/>
                <a:gd name="T39" fmla="*/ 4 h 46"/>
                <a:gd name="T40" fmla="*/ 34 w 40"/>
                <a:gd name="T41" fmla="*/ 6 h 46"/>
                <a:gd name="T42" fmla="*/ 36 w 40"/>
                <a:gd name="T43" fmla="*/ 12 h 46"/>
                <a:gd name="T44" fmla="*/ 38 w 40"/>
                <a:gd name="T45" fmla="*/ 16 h 46"/>
                <a:gd name="T46" fmla="*/ 40 w 40"/>
                <a:gd name="T47" fmla="*/ 22 h 46"/>
                <a:gd name="T48" fmla="*/ 40 w 40"/>
                <a:gd name="T49" fmla="*/ 24 h 46"/>
                <a:gd name="T50" fmla="*/ 40 w 40"/>
                <a:gd name="T51" fmla="*/ 24 h 46"/>
                <a:gd name="T52" fmla="*/ 8 w 40"/>
                <a:gd name="T53" fmla="*/ 24 h 46"/>
                <a:gd name="T54" fmla="*/ 8 w 40"/>
                <a:gd name="T55" fmla="*/ 30 h 46"/>
                <a:gd name="T56" fmla="*/ 12 w 40"/>
                <a:gd name="T57" fmla="*/ 34 h 46"/>
                <a:gd name="T58" fmla="*/ 16 w 40"/>
                <a:gd name="T59" fmla="*/ 38 h 46"/>
                <a:gd name="T60" fmla="*/ 20 w 40"/>
                <a:gd name="T61" fmla="*/ 38 h 46"/>
                <a:gd name="T62" fmla="*/ 24 w 40"/>
                <a:gd name="T63" fmla="*/ 38 h 46"/>
                <a:gd name="T64" fmla="*/ 26 w 40"/>
                <a:gd name="T65" fmla="*/ 36 h 46"/>
                <a:gd name="T66" fmla="*/ 30 w 40"/>
                <a:gd name="T67" fmla="*/ 34 h 46"/>
                <a:gd name="T68" fmla="*/ 32 w 40"/>
                <a:gd name="T69" fmla="*/ 32 h 46"/>
                <a:gd name="T70" fmla="*/ 8 w 40"/>
                <a:gd name="T71" fmla="*/ 18 h 46"/>
                <a:gd name="T72" fmla="*/ 32 w 40"/>
                <a:gd name="T73" fmla="*/ 18 h 46"/>
                <a:gd name="T74" fmla="*/ 30 w 40"/>
                <a:gd name="T75" fmla="*/ 14 h 46"/>
                <a:gd name="T76" fmla="*/ 28 w 40"/>
                <a:gd name="T77" fmla="*/ 12 h 46"/>
                <a:gd name="T78" fmla="*/ 24 w 40"/>
                <a:gd name="T79" fmla="*/ 8 h 46"/>
                <a:gd name="T80" fmla="*/ 20 w 40"/>
                <a:gd name="T81" fmla="*/ 8 h 46"/>
                <a:gd name="T82" fmla="*/ 16 w 40"/>
                <a:gd name="T83" fmla="*/ 8 h 46"/>
                <a:gd name="T84" fmla="*/ 12 w 40"/>
                <a:gd name="T85" fmla="*/ 10 h 46"/>
                <a:gd name="T86" fmla="*/ 8 w 40"/>
                <a:gd name="T87" fmla="*/ 14 h 46"/>
                <a:gd name="T88" fmla="*/ 8 w 40"/>
                <a:gd name="T89" fmla="*/ 1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0" h="46">
                  <a:moveTo>
                    <a:pt x="32" y="32"/>
                  </a:moveTo>
                  <a:lnTo>
                    <a:pt x="38" y="32"/>
                  </a:lnTo>
                  <a:lnTo>
                    <a:pt x="36" y="38"/>
                  </a:lnTo>
                  <a:lnTo>
                    <a:pt x="32" y="42"/>
                  </a:lnTo>
                  <a:lnTo>
                    <a:pt x="26" y="44"/>
                  </a:lnTo>
                  <a:lnTo>
                    <a:pt x="20" y="46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40"/>
                  </a:lnTo>
                  <a:lnTo>
                    <a:pt x="2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6"/>
                  </a:lnTo>
                  <a:lnTo>
                    <a:pt x="36" y="12"/>
                  </a:lnTo>
                  <a:lnTo>
                    <a:pt x="38" y="16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8" y="24"/>
                  </a:lnTo>
                  <a:lnTo>
                    <a:pt x="8" y="30"/>
                  </a:lnTo>
                  <a:lnTo>
                    <a:pt x="12" y="34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4" y="38"/>
                  </a:lnTo>
                  <a:lnTo>
                    <a:pt x="26" y="36"/>
                  </a:lnTo>
                  <a:lnTo>
                    <a:pt x="30" y="34"/>
                  </a:lnTo>
                  <a:lnTo>
                    <a:pt x="32" y="32"/>
                  </a:lnTo>
                  <a:close/>
                  <a:moveTo>
                    <a:pt x="8" y="18"/>
                  </a:moveTo>
                  <a:lnTo>
                    <a:pt x="32" y="18"/>
                  </a:lnTo>
                  <a:lnTo>
                    <a:pt x="30" y="14"/>
                  </a:lnTo>
                  <a:lnTo>
                    <a:pt x="28" y="12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29" name="Freeform 1081"/>
            <p:cNvSpPr>
              <a:spLocks/>
            </p:cNvSpPr>
            <p:nvPr/>
          </p:nvSpPr>
          <p:spPr bwMode="auto">
            <a:xfrm>
              <a:off x="3881" y="1411"/>
              <a:ext cx="22" cy="44"/>
            </a:xfrm>
            <a:custGeom>
              <a:avLst/>
              <a:gdLst>
                <a:gd name="T0" fmla="*/ 0 w 22"/>
                <a:gd name="T1" fmla="*/ 44 h 44"/>
                <a:gd name="T2" fmla="*/ 0 w 22"/>
                <a:gd name="T3" fmla="*/ 2 h 44"/>
                <a:gd name="T4" fmla="*/ 8 w 22"/>
                <a:gd name="T5" fmla="*/ 2 h 44"/>
                <a:gd name="T6" fmla="*/ 8 w 22"/>
                <a:gd name="T7" fmla="*/ 8 h 44"/>
                <a:gd name="T8" fmla="*/ 10 w 22"/>
                <a:gd name="T9" fmla="*/ 4 h 44"/>
                <a:gd name="T10" fmla="*/ 12 w 22"/>
                <a:gd name="T11" fmla="*/ 2 h 44"/>
                <a:gd name="T12" fmla="*/ 14 w 22"/>
                <a:gd name="T13" fmla="*/ 2 h 44"/>
                <a:gd name="T14" fmla="*/ 16 w 22"/>
                <a:gd name="T15" fmla="*/ 0 h 44"/>
                <a:gd name="T16" fmla="*/ 20 w 22"/>
                <a:gd name="T17" fmla="*/ 2 h 44"/>
                <a:gd name="T18" fmla="*/ 22 w 22"/>
                <a:gd name="T19" fmla="*/ 2 h 44"/>
                <a:gd name="T20" fmla="*/ 20 w 22"/>
                <a:gd name="T21" fmla="*/ 10 h 44"/>
                <a:gd name="T22" fmla="*/ 18 w 22"/>
                <a:gd name="T23" fmla="*/ 8 h 44"/>
                <a:gd name="T24" fmla="*/ 16 w 22"/>
                <a:gd name="T25" fmla="*/ 8 h 44"/>
                <a:gd name="T26" fmla="*/ 14 w 22"/>
                <a:gd name="T27" fmla="*/ 8 h 44"/>
                <a:gd name="T28" fmla="*/ 12 w 22"/>
                <a:gd name="T29" fmla="*/ 10 h 44"/>
                <a:gd name="T30" fmla="*/ 10 w 22"/>
                <a:gd name="T31" fmla="*/ 10 h 44"/>
                <a:gd name="T32" fmla="*/ 10 w 22"/>
                <a:gd name="T33" fmla="*/ 14 h 44"/>
                <a:gd name="T34" fmla="*/ 8 w 22"/>
                <a:gd name="T35" fmla="*/ 18 h 44"/>
                <a:gd name="T36" fmla="*/ 8 w 22"/>
                <a:gd name="T37" fmla="*/ 22 h 44"/>
                <a:gd name="T38" fmla="*/ 8 w 22"/>
                <a:gd name="T39" fmla="*/ 44 h 44"/>
                <a:gd name="T40" fmla="*/ 0 w 22"/>
                <a:gd name="T4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44">
                  <a:moveTo>
                    <a:pt x="0" y="4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8" y="8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0" y="10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4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8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30" name="Freeform 1082"/>
            <p:cNvSpPr>
              <a:spLocks/>
            </p:cNvSpPr>
            <p:nvPr/>
          </p:nvSpPr>
          <p:spPr bwMode="auto">
            <a:xfrm>
              <a:off x="3725" y="1457"/>
              <a:ext cx="50" cy="62"/>
            </a:xfrm>
            <a:custGeom>
              <a:avLst/>
              <a:gdLst>
                <a:gd name="T0" fmla="*/ 44 w 50"/>
                <a:gd name="T1" fmla="*/ 40 h 62"/>
                <a:gd name="T2" fmla="*/ 50 w 50"/>
                <a:gd name="T3" fmla="*/ 42 h 62"/>
                <a:gd name="T4" fmla="*/ 48 w 50"/>
                <a:gd name="T5" fmla="*/ 48 h 62"/>
                <a:gd name="T6" fmla="*/ 46 w 50"/>
                <a:gd name="T7" fmla="*/ 52 h 62"/>
                <a:gd name="T8" fmla="*/ 42 w 50"/>
                <a:gd name="T9" fmla="*/ 56 h 62"/>
                <a:gd name="T10" fmla="*/ 36 w 50"/>
                <a:gd name="T11" fmla="*/ 60 h 62"/>
                <a:gd name="T12" fmla="*/ 28 w 50"/>
                <a:gd name="T13" fmla="*/ 62 h 62"/>
                <a:gd name="T14" fmla="*/ 18 w 50"/>
                <a:gd name="T15" fmla="*/ 60 h 62"/>
                <a:gd name="T16" fmla="*/ 12 w 50"/>
                <a:gd name="T17" fmla="*/ 58 h 62"/>
                <a:gd name="T18" fmla="*/ 8 w 50"/>
                <a:gd name="T19" fmla="*/ 52 h 62"/>
                <a:gd name="T20" fmla="*/ 4 w 50"/>
                <a:gd name="T21" fmla="*/ 46 h 62"/>
                <a:gd name="T22" fmla="*/ 2 w 50"/>
                <a:gd name="T23" fmla="*/ 38 h 62"/>
                <a:gd name="T24" fmla="*/ 0 w 50"/>
                <a:gd name="T25" fmla="*/ 30 h 62"/>
                <a:gd name="T26" fmla="*/ 2 w 50"/>
                <a:gd name="T27" fmla="*/ 22 h 62"/>
                <a:gd name="T28" fmla="*/ 4 w 50"/>
                <a:gd name="T29" fmla="*/ 14 h 62"/>
                <a:gd name="T30" fmla="*/ 8 w 50"/>
                <a:gd name="T31" fmla="*/ 8 h 62"/>
                <a:gd name="T32" fmla="*/ 14 w 50"/>
                <a:gd name="T33" fmla="*/ 4 h 62"/>
                <a:gd name="T34" fmla="*/ 20 w 50"/>
                <a:gd name="T35" fmla="*/ 2 h 62"/>
                <a:gd name="T36" fmla="*/ 28 w 50"/>
                <a:gd name="T37" fmla="*/ 0 h 62"/>
                <a:gd name="T38" fmla="*/ 34 w 50"/>
                <a:gd name="T39" fmla="*/ 2 h 62"/>
                <a:gd name="T40" fmla="*/ 42 w 50"/>
                <a:gd name="T41" fmla="*/ 6 h 62"/>
                <a:gd name="T42" fmla="*/ 46 w 50"/>
                <a:gd name="T43" fmla="*/ 10 h 62"/>
                <a:gd name="T44" fmla="*/ 50 w 50"/>
                <a:gd name="T45" fmla="*/ 18 h 62"/>
                <a:gd name="T46" fmla="*/ 42 w 50"/>
                <a:gd name="T47" fmla="*/ 20 h 62"/>
                <a:gd name="T48" fmla="*/ 40 w 50"/>
                <a:gd name="T49" fmla="*/ 14 h 62"/>
                <a:gd name="T50" fmla="*/ 36 w 50"/>
                <a:gd name="T51" fmla="*/ 10 h 62"/>
                <a:gd name="T52" fmla="*/ 32 w 50"/>
                <a:gd name="T53" fmla="*/ 8 h 62"/>
                <a:gd name="T54" fmla="*/ 26 w 50"/>
                <a:gd name="T55" fmla="*/ 8 h 62"/>
                <a:gd name="T56" fmla="*/ 20 w 50"/>
                <a:gd name="T57" fmla="*/ 8 h 62"/>
                <a:gd name="T58" fmla="*/ 16 w 50"/>
                <a:gd name="T59" fmla="*/ 10 h 62"/>
                <a:gd name="T60" fmla="*/ 12 w 50"/>
                <a:gd name="T61" fmla="*/ 14 h 62"/>
                <a:gd name="T62" fmla="*/ 10 w 50"/>
                <a:gd name="T63" fmla="*/ 20 h 62"/>
                <a:gd name="T64" fmla="*/ 8 w 50"/>
                <a:gd name="T65" fmla="*/ 24 h 62"/>
                <a:gd name="T66" fmla="*/ 8 w 50"/>
                <a:gd name="T67" fmla="*/ 30 h 62"/>
                <a:gd name="T68" fmla="*/ 8 w 50"/>
                <a:gd name="T69" fmla="*/ 38 h 62"/>
                <a:gd name="T70" fmla="*/ 10 w 50"/>
                <a:gd name="T71" fmla="*/ 44 h 62"/>
                <a:gd name="T72" fmla="*/ 14 w 50"/>
                <a:gd name="T73" fmla="*/ 48 h 62"/>
                <a:gd name="T74" fmla="*/ 16 w 50"/>
                <a:gd name="T75" fmla="*/ 52 h 62"/>
                <a:gd name="T76" fmla="*/ 22 w 50"/>
                <a:gd name="T77" fmla="*/ 54 h 62"/>
                <a:gd name="T78" fmla="*/ 26 w 50"/>
                <a:gd name="T79" fmla="*/ 54 h 62"/>
                <a:gd name="T80" fmla="*/ 32 w 50"/>
                <a:gd name="T81" fmla="*/ 54 h 62"/>
                <a:gd name="T82" fmla="*/ 38 w 50"/>
                <a:gd name="T83" fmla="*/ 50 h 62"/>
                <a:gd name="T84" fmla="*/ 40 w 50"/>
                <a:gd name="T85" fmla="*/ 46 h 62"/>
                <a:gd name="T86" fmla="*/ 44 w 50"/>
                <a:gd name="T87" fmla="*/ 4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" h="62">
                  <a:moveTo>
                    <a:pt x="44" y="40"/>
                  </a:moveTo>
                  <a:lnTo>
                    <a:pt x="50" y="42"/>
                  </a:lnTo>
                  <a:lnTo>
                    <a:pt x="48" y="48"/>
                  </a:lnTo>
                  <a:lnTo>
                    <a:pt x="46" y="52"/>
                  </a:lnTo>
                  <a:lnTo>
                    <a:pt x="42" y="56"/>
                  </a:lnTo>
                  <a:lnTo>
                    <a:pt x="36" y="60"/>
                  </a:lnTo>
                  <a:lnTo>
                    <a:pt x="28" y="62"/>
                  </a:lnTo>
                  <a:lnTo>
                    <a:pt x="18" y="60"/>
                  </a:lnTo>
                  <a:lnTo>
                    <a:pt x="12" y="58"/>
                  </a:lnTo>
                  <a:lnTo>
                    <a:pt x="8" y="52"/>
                  </a:lnTo>
                  <a:lnTo>
                    <a:pt x="4" y="46"/>
                  </a:lnTo>
                  <a:lnTo>
                    <a:pt x="2" y="38"/>
                  </a:lnTo>
                  <a:lnTo>
                    <a:pt x="0" y="30"/>
                  </a:lnTo>
                  <a:lnTo>
                    <a:pt x="2" y="22"/>
                  </a:lnTo>
                  <a:lnTo>
                    <a:pt x="4" y="14"/>
                  </a:lnTo>
                  <a:lnTo>
                    <a:pt x="8" y="8"/>
                  </a:lnTo>
                  <a:lnTo>
                    <a:pt x="14" y="4"/>
                  </a:lnTo>
                  <a:lnTo>
                    <a:pt x="20" y="2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50" y="18"/>
                  </a:lnTo>
                  <a:lnTo>
                    <a:pt x="42" y="20"/>
                  </a:lnTo>
                  <a:lnTo>
                    <a:pt x="40" y="14"/>
                  </a:lnTo>
                  <a:lnTo>
                    <a:pt x="36" y="10"/>
                  </a:lnTo>
                  <a:lnTo>
                    <a:pt x="32" y="8"/>
                  </a:lnTo>
                  <a:lnTo>
                    <a:pt x="26" y="8"/>
                  </a:lnTo>
                  <a:lnTo>
                    <a:pt x="20" y="8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10" y="20"/>
                  </a:lnTo>
                  <a:lnTo>
                    <a:pt x="8" y="24"/>
                  </a:lnTo>
                  <a:lnTo>
                    <a:pt x="8" y="30"/>
                  </a:lnTo>
                  <a:lnTo>
                    <a:pt x="8" y="38"/>
                  </a:lnTo>
                  <a:lnTo>
                    <a:pt x="10" y="44"/>
                  </a:lnTo>
                  <a:lnTo>
                    <a:pt x="14" y="48"/>
                  </a:lnTo>
                  <a:lnTo>
                    <a:pt x="16" y="52"/>
                  </a:lnTo>
                  <a:lnTo>
                    <a:pt x="22" y="54"/>
                  </a:lnTo>
                  <a:lnTo>
                    <a:pt x="26" y="54"/>
                  </a:lnTo>
                  <a:lnTo>
                    <a:pt x="32" y="54"/>
                  </a:lnTo>
                  <a:lnTo>
                    <a:pt x="38" y="50"/>
                  </a:lnTo>
                  <a:lnTo>
                    <a:pt x="40" y="46"/>
                  </a:lnTo>
                  <a:lnTo>
                    <a:pt x="44" y="4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31" name="Freeform 1083"/>
            <p:cNvSpPr>
              <a:spLocks noEditPoints="1"/>
            </p:cNvSpPr>
            <p:nvPr/>
          </p:nvSpPr>
          <p:spPr bwMode="auto">
            <a:xfrm>
              <a:off x="3783" y="1473"/>
              <a:ext cx="40" cy="46"/>
            </a:xfrm>
            <a:custGeom>
              <a:avLst/>
              <a:gdLst>
                <a:gd name="T0" fmla="*/ 0 w 40"/>
                <a:gd name="T1" fmla="*/ 24 h 46"/>
                <a:gd name="T2" fmla="*/ 2 w 40"/>
                <a:gd name="T3" fmla="*/ 16 h 46"/>
                <a:gd name="T4" fmla="*/ 4 w 40"/>
                <a:gd name="T5" fmla="*/ 10 h 46"/>
                <a:gd name="T6" fmla="*/ 6 w 40"/>
                <a:gd name="T7" fmla="*/ 6 h 46"/>
                <a:gd name="T8" fmla="*/ 12 w 40"/>
                <a:gd name="T9" fmla="*/ 2 h 46"/>
                <a:gd name="T10" fmla="*/ 20 w 40"/>
                <a:gd name="T11" fmla="*/ 0 h 46"/>
                <a:gd name="T12" fmla="*/ 26 w 40"/>
                <a:gd name="T13" fmla="*/ 2 h 46"/>
                <a:gd name="T14" fmla="*/ 30 w 40"/>
                <a:gd name="T15" fmla="*/ 4 h 46"/>
                <a:gd name="T16" fmla="*/ 34 w 40"/>
                <a:gd name="T17" fmla="*/ 6 h 46"/>
                <a:gd name="T18" fmla="*/ 36 w 40"/>
                <a:gd name="T19" fmla="*/ 10 h 46"/>
                <a:gd name="T20" fmla="*/ 38 w 40"/>
                <a:gd name="T21" fmla="*/ 16 h 46"/>
                <a:gd name="T22" fmla="*/ 40 w 40"/>
                <a:gd name="T23" fmla="*/ 22 h 46"/>
                <a:gd name="T24" fmla="*/ 38 w 40"/>
                <a:gd name="T25" fmla="*/ 30 h 46"/>
                <a:gd name="T26" fmla="*/ 36 w 40"/>
                <a:gd name="T27" fmla="*/ 36 h 46"/>
                <a:gd name="T28" fmla="*/ 34 w 40"/>
                <a:gd name="T29" fmla="*/ 40 h 46"/>
                <a:gd name="T30" fmla="*/ 30 w 40"/>
                <a:gd name="T31" fmla="*/ 42 h 46"/>
                <a:gd name="T32" fmla="*/ 26 w 40"/>
                <a:gd name="T33" fmla="*/ 44 h 46"/>
                <a:gd name="T34" fmla="*/ 20 w 40"/>
                <a:gd name="T35" fmla="*/ 46 h 46"/>
                <a:gd name="T36" fmla="*/ 14 w 40"/>
                <a:gd name="T37" fmla="*/ 44 h 46"/>
                <a:gd name="T38" fmla="*/ 10 w 40"/>
                <a:gd name="T39" fmla="*/ 42 h 46"/>
                <a:gd name="T40" fmla="*/ 6 w 40"/>
                <a:gd name="T41" fmla="*/ 40 h 46"/>
                <a:gd name="T42" fmla="*/ 2 w 40"/>
                <a:gd name="T43" fmla="*/ 36 h 46"/>
                <a:gd name="T44" fmla="*/ 2 w 40"/>
                <a:gd name="T45" fmla="*/ 30 h 46"/>
                <a:gd name="T46" fmla="*/ 0 w 40"/>
                <a:gd name="T47" fmla="*/ 24 h 46"/>
                <a:gd name="T48" fmla="*/ 8 w 40"/>
                <a:gd name="T49" fmla="*/ 24 h 46"/>
                <a:gd name="T50" fmla="*/ 10 w 40"/>
                <a:gd name="T51" fmla="*/ 30 h 46"/>
                <a:gd name="T52" fmla="*/ 12 w 40"/>
                <a:gd name="T53" fmla="*/ 34 h 46"/>
                <a:gd name="T54" fmla="*/ 16 w 40"/>
                <a:gd name="T55" fmla="*/ 38 h 46"/>
                <a:gd name="T56" fmla="*/ 20 w 40"/>
                <a:gd name="T57" fmla="*/ 38 h 46"/>
                <a:gd name="T58" fmla="*/ 24 w 40"/>
                <a:gd name="T59" fmla="*/ 38 h 46"/>
                <a:gd name="T60" fmla="*/ 28 w 40"/>
                <a:gd name="T61" fmla="*/ 34 h 46"/>
                <a:gd name="T62" fmla="*/ 30 w 40"/>
                <a:gd name="T63" fmla="*/ 30 h 46"/>
                <a:gd name="T64" fmla="*/ 32 w 40"/>
                <a:gd name="T65" fmla="*/ 22 h 46"/>
                <a:gd name="T66" fmla="*/ 30 w 40"/>
                <a:gd name="T67" fmla="*/ 16 h 46"/>
                <a:gd name="T68" fmla="*/ 28 w 40"/>
                <a:gd name="T69" fmla="*/ 12 h 46"/>
                <a:gd name="T70" fmla="*/ 24 w 40"/>
                <a:gd name="T71" fmla="*/ 8 h 46"/>
                <a:gd name="T72" fmla="*/ 20 w 40"/>
                <a:gd name="T73" fmla="*/ 8 h 46"/>
                <a:gd name="T74" fmla="*/ 16 w 40"/>
                <a:gd name="T75" fmla="*/ 8 h 46"/>
                <a:gd name="T76" fmla="*/ 12 w 40"/>
                <a:gd name="T77" fmla="*/ 12 h 46"/>
                <a:gd name="T78" fmla="*/ 10 w 40"/>
                <a:gd name="T79" fmla="*/ 16 h 46"/>
                <a:gd name="T80" fmla="*/ 8 w 40"/>
                <a:gd name="T81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46">
                  <a:moveTo>
                    <a:pt x="0" y="24"/>
                  </a:moveTo>
                  <a:lnTo>
                    <a:pt x="2" y="16"/>
                  </a:lnTo>
                  <a:lnTo>
                    <a:pt x="4" y="10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6"/>
                  </a:lnTo>
                  <a:lnTo>
                    <a:pt x="36" y="10"/>
                  </a:lnTo>
                  <a:lnTo>
                    <a:pt x="38" y="16"/>
                  </a:lnTo>
                  <a:lnTo>
                    <a:pt x="40" y="22"/>
                  </a:lnTo>
                  <a:lnTo>
                    <a:pt x="38" y="30"/>
                  </a:lnTo>
                  <a:lnTo>
                    <a:pt x="36" y="36"/>
                  </a:lnTo>
                  <a:lnTo>
                    <a:pt x="34" y="40"/>
                  </a:lnTo>
                  <a:lnTo>
                    <a:pt x="30" y="42"/>
                  </a:lnTo>
                  <a:lnTo>
                    <a:pt x="26" y="44"/>
                  </a:lnTo>
                  <a:lnTo>
                    <a:pt x="20" y="46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40"/>
                  </a:lnTo>
                  <a:lnTo>
                    <a:pt x="2" y="36"/>
                  </a:lnTo>
                  <a:lnTo>
                    <a:pt x="2" y="30"/>
                  </a:lnTo>
                  <a:lnTo>
                    <a:pt x="0" y="24"/>
                  </a:lnTo>
                  <a:close/>
                  <a:moveTo>
                    <a:pt x="8" y="24"/>
                  </a:moveTo>
                  <a:lnTo>
                    <a:pt x="10" y="30"/>
                  </a:lnTo>
                  <a:lnTo>
                    <a:pt x="12" y="34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4" y="38"/>
                  </a:lnTo>
                  <a:lnTo>
                    <a:pt x="28" y="34"/>
                  </a:lnTo>
                  <a:lnTo>
                    <a:pt x="30" y="30"/>
                  </a:lnTo>
                  <a:lnTo>
                    <a:pt x="32" y="22"/>
                  </a:lnTo>
                  <a:lnTo>
                    <a:pt x="30" y="16"/>
                  </a:lnTo>
                  <a:lnTo>
                    <a:pt x="28" y="12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2" y="12"/>
                  </a:lnTo>
                  <a:lnTo>
                    <a:pt x="10" y="16"/>
                  </a:lnTo>
                  <a:lnTo>
                    <a:pt x="8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32" name="Freeform 1084"/>
            <p:cNvSpPr>
              <a:spLocks/>
            </p:cNvSpPr>
            <p:nvPr/>
          </p:nvSpPr>
          <p:spPr bwMode="auto">
            <a:xfrm>
              <a:off x="3831" y="1473"/>
              <a:ext cx="22" cy="44"/>
            </a:xfrm>
            <a:custGeom>
              <a:avLst/>
              <a:gdLst>
                <a:gd name="T0" fmla="*/ 0 w 22"/>
                <a:gd name="T1" fmla="*/ 44 h 44"/>
                <a:gd name="T2" fmla="*/ 0 w 22"/>
                <a:gd name="T3" fmla="*/ 2 h 44"/>
                <a:gd name="T4" fmla="*/ 8 w 22"/>
                <a:gd name="T5" fmla="*/ 2 h 44"/>
                <a:gd name="T6" fmla="*/ 8 w 22"/>
                <a:gd name="T7" fmla="*/ 8 h 44"/>
                <a:gd name="T8" fmla="*/ 10 w 22"/>
                <a:gd name="T9" fmla="*/ 4 h 44"/>
                <a:gd name="T10" fmla="*/ 12 w 22"/>
                <a:gd name="T11" fmla="*/ 2 h 44"/>
                <a:gd name="T12" fmla="*/ 14 w 22"/>
                <a:gd name="T13" fmla="*/ 2 h 44"/>
                <a:gd name="T14" fmla="*/ 16 w 22"/>
                <a:gd name="T15" fmla="*/ 0 h 44"/>
                <a:gd name="T16" fmla="*/ 20 w 22"/>
                <a:gd name="T17" fmla="*/ 2 h 44"/>
                <a:gd name="T18" fmla="*/ 22 w 22"/>
                <a:gd name="T19" fmla="*/ 2 h 44"/>
                <a:gd name="T20" fmla="*/ 20 w 22"/>
                <a:gd name="T21" fmla="*/ 10 h 44"/>
                <a:gd name="T22" fmla="*/ 18 w 22"/>
                <a:gd name="T23" fmla="*/ 8 h 44"/>
                <a:gd name="T24" fmla="*/ 16 w 22"/>
                <a:gd name="T25" fmla="*/ 8 h 44"/>
                <a:gd name="T26" fmla="*/ 14 w 22"/>
                <a:gd name="T27" fmla="*/ 8 h 44"/>
                <a:gd name="T28" fmla="*/ 12 w 22"/>
                <a:gd name="T29" fmla="*/ 10 h 44"/>
                <a:gd name="T30" fmla="*/ 10 w 22"/>
                <a:gd name="T31" fmla="*/ 10 h 44"/>
                <a:gd name="T32" fmla="*/ 10 w 22"/>
                <a:gd name="T33" fmla="*/ 14 h 44"/>
                <a:gd name="T34" fmla="*/ 8 w 22"/>
                <a:gd name="T35" fmla="*/ 18 h 44"/>
                <a:gd name="T36" fmla="*/ 8 w 22"/>
                <a:gd name="T37" fmla="*/ 22 h 44"/>
                <a:gd name="T38" fmla="*/ 8 w 22"/>
                <a:gd name="T39" fmla="*/ 44 h 44"/>
                <a:gd name="T40" fmla="*/ 0 w 22"/>
                <a:gd name="T4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44">
                  <a:moveTo>
                    <a:pt x="0" y="4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8" y="8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0" y="10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4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8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33" name="Freeform 1085"/>
            <p:cNvSpPr>
              <a:spLocks noEditPoints="1"/>
            </p:cNvSpPr>
            <p:nvPr/>
          </p:nvSpPr>
          <p:spPr bwMode="auto">
            <a:xfrm>
              <a:off x="3855" y="1473"/>
              <a:ext cx="40" cy="46"/>
            </a:xfrm>
            <a:custGeom>
              <a:avLst/>
              <a:gdLst>
                <a:gd name="T0" fmla="*/ 32 w 40"/>
                <a:gd name="T1" fmla="*/ 32 h 46"/>
                <a:gd name="T2" fmla="*/ 40 w 40"/>
                <a:gd name="T3" fmla="*/ 32 h 46"/>
                <a:gd name="T4" fmla="*/ 36 w 40"/>
                <a:gd name="T5" fmla="*/ 38 h 46"/>
                <a:gd name="T6" fmla="*/ 32 w 40"/>
                <a:gd name="T7" fmla="*/ 42 h 46"/>
                <a:gd name="T8" fmla="*/ 28 w 40"/>
                <a:gd name="T9" fmla="*/ 44 h 46"/>
                <a:gd name="T10" fmla="*/ 20 w 40"/>
                <a:gd name="T11" fmla="*/ 46 h 46"/>
                <a:gd name="T12" fmla="*/ 14 w 40"/>
                <a:gd name="T13" fmla="*/ 44 h 46"/>
                <a:gd name="T14" fmla="*/ 10 w 40"/>
                <a:gd name="T15" fmla="*/ 42 h 46"/>
                <a:gd name="T16" fmla="*/ 6 w 40"/>
                <a:gd name="T17" fmla="*/ 40 h 46"/>
                <a:gd name="T18" fmla="*/ 2 w 40"/>
                <a:gd name="T19" fmla="*/ 36 h 46"/>
                <a:gd name="T20" fmla="*/ 0 w 40"/>
                <a:gd name="T21" fmla="*/ 30 h 46"/>
                <a:gd name="T22" fmla="*/ 0 w 40"/>
                <a:gd name="T23" fmla="*/ 24 h 46"/>
                <a:gd name="T24" fmla="*/ 0 w 40"/>
                <a:gd name="T25" fmla="*/ 16 h 46"/>
                <a:gd name="T26" fmla="*/ 2 w 40"/>
                <a:gd name="T27" fmla="*/ 12 h 46"/>
                <a:gd name="T28" fmla="*/ 6 w 40"/>
                <a:gd name="T29" fmla="*/ 6 h 46"/>
                <a:gd name="T30" fmla="*/ 10 w 40"/>
                <a:gd name="T31" fmla="*/ 4 h 46"/>
                <a:gd name="T32" fmla="*/ 14 w 40"/>
                <a:gd name="T33" fmla="*/ 2 h 46"/>
                <a:gd name="T34" fmla="*/ 20 w 40"/>
                <a:gd name="T35" fmla="*/ 0 h 46"/>
                <a:gd name="T36" fmla="*/ 26 w 40"/>
                <a:gd name="T37" fmla="*/ 2 h 46"/>
                <a:gd name="T38" fmla="*/ 30 w 40"/>
                <a:gd name="T39" fmla="*/ 4 h 46"/>
                <a:gd name="T40" fmla="*/ 34 w 40"/>
                <a:gd name="T41" fmla="*/ 6 h 46"/>
                <a:gd name="T42" fmla="*/ 38 w 40"/>
                <a:gd name="T43" fmla="*/ 12 h 46"/>
                <a:gd name="T44" fmla="*/ 40 w 40"/>
                <a:gd name="T45" fmla="*/ 16 h 46"/>
                <a:gd name="T46" fmla="*/ 40 w 40"/>
                <a:gd name="T47" fmla="*/ 22 h 46"/>
                <a:gd name="T48" fmla="*/ 40 w 40"/>
                <a:gd name="T49" fmla="*/ 24 h 46"/>
                <a:gd name="T50" fmla="*/ 40 w 40"/>
                <a:gd name="T51" fmla="*/ 24 h 46"/>
                <a:gd name="T52" fmla="*/ 8 w 40"/>
                <a:gd name="T53" fmla="*/ 24 h 46"/>
                <a:gd name="T54" fmla="*/ 10 w 40"/>
                <a:gd name="T55" fmla="*/ 30 h 46"/>
                <a:gd name="T56" fmla="*/ 12 w 40"/>
                <a:gd name="T57" fmla="*/ 34 h 46"/>
                <a:gd name="T58" fmla="*/ 16 w 40"/>
                <a:gd name="T59" fmla="*/ 38 h 46"/>
                <a:gd name="T60" fmla="*/ 20 w 40"/>
                <a:gd name="T61" fmla="*/ 38 h 46"/>
                <a:gd name="T62" fmla="*/ 24 w 40"/>
                <a:gd name="T63" fmla="*/ 38 h 46"/>
                <a:gd name="T64" fmla="*/ 28 w 40"/>
                <a:gd name="T65" fmla="*/ 36 h 46"/>
                <a:gd name="T66" fmla="*/ 30 w 40"/>
                <a:gd name="T67" fmla="*/ 34 h 46"/>
                <a:gd name="T68" fmla="*/ 32 w 40"/>
                <a:gd name="T69" fmla="*/ 32 h 46"/>
                <a:gd name="T70" fmla="*/ 8 w 40"/>
                <a:gd name="T71" fmla="*/ 18 h 46"/>
                <a:gd name="T72" fmla="*/ 32 w 40"/>
                <a:gd name="T73" fmla="*/ 18 h 46"/>
                <a:gd name="T74" fmla="*/ 32 w 40"/>
                <a:gd name="T75" fmla="*/ 14 h 46"/>
                <a:gd name="T76" fmla="*/ 30 w 40"/>
                <a:gd name="T77" fmla="*/ 12 h 46"/>
                <a:gd name="T78" fmla="*/ 26 w 40"/>
                <a:gd name="T79" fmla="*/ 8 h 46"/>
                <a:gd name="T80" fmla="*/ 20 w 40"/>
                <a:gd name="T81" fmla="*/ 8 h 46"/>
                <a:gd name="T82" fmla="*/ 16 w 40"/>
                <a:gd name="T83" fmla="*/ 8 h 46"/>
                <a:gd name="T84" fmla="*/ 12 w 40"/>
                <a:gd name="T85" fmla="*/ 10 h 46"/>
                <a:gd name="T86" fmla="*/ 10 w 40"/>
                <a:gd name="T87" fmla="*/ 14 h 46"/>
                <a:gd name="T88" fmla="*/ 8 w 40"/>
                <a:gd name="T89" fmla="*/ 1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0" h="46">
                  <a:moveTo>
                    <a:pt x="32" y="32"/>
                  </a:moveTo>
                  <a:lnTo>
                    <a:pt x="40" y="32"/>
                  </a:lnTo>
                  <a:lnTo>
                    <a:pt x="36" y="38"/>
                  </a:lnTo>
                  <a:lnTo>
                    <a:pt x="32" y="42"/>
                  </a:lnTo>
                  <a:lnTo>
                    <a:pt x="28" y="44"/>
                  </a:lnTo>
                  <a:lnTo>
                    <a:pt x="20" y="46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40"/>
                  </a:lnTo>
                  <a:lnTo>
                    <a:pt x="2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16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8" y="24"/>
                  </a:lnTo>
                  <a:lnTo>
                    <a:pt x="10" y="30"/>
                  </a:lnTo>
                  <a:lnTo>
                    <a:pt x="12" y="34"/>
                  </a:lnTo>
                  <a:lnTo>
                    <a:pt x="16" y="38"/>
                  </a:lnTo>
                  <a:lnTo>
                    <a:pt x="20" y="38"/>
                  </a:lnTo>
                  <a:lnTo>
                    <a:pt x="24" y="38"/>
                  </a:lnTo>
                  <a:lnTo>
                    <a:pt x="28" y="36"/>
                  </a:lnTo>
                  <a:lnTo>
                    <a:pt x="30" y="34"/>
                  </a:lnTo>
                  <a:lnTo>
                    <a:pt x="32" y="32"/>
                  </a:lnTo>
                  <a:close/>
                  <a:moveTo>
                    <a:pt x="8" y="18"/>
                  </a:moveTo>
                  <a:lnTo>
                    <a:pt x="32" y="18"/>
                  </a:lnTo>
                  <a:lnTo>
                    <a:pt x="32" y="14"/>
                  </a:lnTo>
                  <a:lnTo>
                    <a:pt x="30" y="12"/>
                  </a:lnTo>
                  <a:lnTo>
                    <a:pt x="26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2" y="10"/>
                  </a:lnTo>
                  <a:lnTo>
                    <a:pt x="10" y="14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34" name="Line 1086"/>
            <p:cNvSpPr>
              <a:spLocks noChangeShapeType="1"/>
            </p:cNvSpPr>
            <p:nvPr/>
          </p:nvSpPr>
          <p:spPr bwMode="auto">
            <a:xfrm>
              <a:off x="3291" y="935"/>
              <a:ext cx="1038" cy="1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35" name="Rectangle 1087"/>
            <p:cNvSpPr>
              <a:spLocks noChangeArrowheads="1"/>
            </p:cNvSpPr>
            <p:nvPr/>
          </p:nvSpPr>
          <p:spPr bwMode="auto">
            <a:xfrm>
              <a:off x="3759" y="883"/>
              <a:ext cx="102" cy="104"/>
            </a:xfrm>
            <a:prstGeom prst="rect">
              <a:avLst/>
            </a:prstGeom>
            <a:noFill/>
            <a:ln w="9525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36" name="Freeform 1088"/>
            <p:cNvSpPr>
              <a:spLocks/>
            </p:cNvSpPr>
            <p:nvPr/>
          </p:nvSpPr>
          <p:spPr bwMode="auto">
            <a:xfrm>
              <a:off x="3759" y="831"/>
              <a:ext cx="102" cy="52"/>
            </a:xfrm>
            <a:custGeom>
              <a:avLst/>
              <a:gdLst>
                <a:gd name="T0" fmla="*/ 102 w 102"/>
                <a:gd name="T1" fmla="*/ 52 h 52"/>
                <a:gd name="T2" fmla="*/ 102 w 102"/>
                <a:gd name="T3" fmla="*/ 40 h 52"/>
                <a:gd name="T4" fmla="*/ 100 w 102"/>
                <a:gd name="T5" fmla="*/ 38 h 52"/>
                <a:gd name="T6" fmla="*/ 100 w 102"/>
                <a:gd name="T7" fmla="*/ 34 h 52"/>
                <a:gd name="T8" fmla="*/ 98 w 102"/>
                <a:gd name="T9" fmla="*/ 32 h 52"/>
                <a:gd name="T10" fmla="*/ 98 w 102"/>
                <a:gd name="T11" fmla="*/ 30 h 52"/>
                <a:gd name="T12" fmla="*/ 96 w 102"/>
                <a:gd name="T13" fmla="*/ 28 h 52"/>
                <a:gd name="T14" fmla="*/ 96 w 102"/>
                <a:gd name="T15" fmla="*/ 26 h 52"/>
                <a:gd name="T16" fmla="*/ 94 w 102"/>
                <a:gd name="T17" fmla="*/ 24 h 52"/>
                <a:gd name="T18" fmla="*/ 94 w 102"/>
                <a:gd name="T19" fmla="*/ 22 h 52"/>
                <a:gd name="T20" fmla="*/ 92 w 102"/>
                <a:gd name="T21" fmla="*/ 22 h 52"/>
                <a:gd name="T22" fmla="*/ 92 w 102"/>
                <a:gd name="T23" fmla="*/ 20 h 52"/>
                <a:gd name="T24" fmla="*/ 90 w 102"/>
                <a:gd name="T25" fmla="*/ 20 h 52"/>
                <a:gd name="T26" fmla="*/ 90 w 102"/>
                <a:gd name="T27" fmla="*/ 18 h 52"/>
                <a:gd name="T28" fmla="*/ 88 w 102"/>
                <a:gd name="T29" fmla="*/ 16 h 52"/>
                <a:gd name="T30" fmla="*/ 86 w 102"/>
                <a:gd name="T31" fmla="*/ 14 h 52"/>
                <a:gd name="T32" fmla="*/ 84 w 102"/>
                <a:gd name="T33" fmla="*/ 14 h 52"/>
                <a:gd name="T34" fmla="*/ 84 w 102"/>
                <a:gd name="T35" fmla="*/ 12 h 52"/>
                <a:gd name="T36" fmla="*/ 82 w 102"/>
                <a:gd name="T37" fmla="*/ 12 h 52"/>
                <a:gd name="T38" fmla="*/ 82 w 102"/>
                <a:gd name="T39" fmla="*/ 10 h 52"/>
                <a:gd name="T40" fmla="*/ 80 w 102"/>
                <a:gd name="T41" fmla="*/ 10 h 52"/>
                <a:gd name="T42" fmla="*/ 78 w 102"/>
                <a:gd name="T43" fmla="*/ 8 h 52"/>
                <a:gd name="T44" fmla="*/ 76 w 102"/>
                <a:gd name="T45" fmla="*/ 8 h 52"/>
                <a:gd name="T46" fmla="*/ 74 w 102"/>
                <a:gd name="T47" fmla="*/ 6 h 52"/>
                <a:gd name="T48" fmla="*/ 72 w 102"/>
                <a:gd name="T49" fmla="*/ 6 h 52"/>
                <a:gd name="T50" fmla="*/ 70 w 102"/>
                <a:gd name="T51" fmla="*/ 4 h 52"/>
                <a:gd name="T52" fmla="*/ 66 w 102"/>
                <a:gd name="T53" fmla="*/ 4 h 52"/>
                <a:gd name="T54" fmla="*/ 66 w 102"/>
                <a:gd name="T55" fmla="*/ 2 h 52"/>
                <a:gd name="T56" fmla="*/ 56 w 102"/>
                <a:gd name="T57" fmla="*/ 2 h 52"/>
                <a:gd name="T58" fmla="*/ 56 w 102"/>
                <a:gd name="T59" fmla="*/ 0 h 52"/>
                <a:gd name="T60" fmla="*/ 48 w 102"/>
                <a:gd name="T61" fmla="*/ 0 h 52"/>
                <a:gd name="T62" fmla="*/ 46 w 102"/>
                <a:gd name="T63" fmla="*/ 2 h 52"/>
                <a:gd name="T64" fmla="*/ 36 w 102"/>
                <a:gd name="T65" fmla="*/ 2 h 52"/>
                <a:gd name="T66" fmla="*/ 36 w 102"/>
                <a:gd name="T67" fmla="*/ 4 h 52"/>
                <a:gd name="T68" fmla="*/ 32 w 102"/>
                <a:gd name="T69" fmla="*/ 4 h 52"/>
                <a:gd name="T70" fmla="*/ 30 w 102"/>
                <a:gd name="T71" fmla="*/ 6 h 52"/>
                <a:gd name="T72" fmla="*/ 28 w 102"/>
                <a:gd name="T73" fmla="*/ 6 h 52"/>
                <a:gd name="T74" fmla="*/ 26 w 102"/>
                <a:gd name="T75" fmla="*/ 8 h 52"/>
                <a:gd name="T76" fmla="*/ 24 w 102"/>
                <a:gd name="T77" fmla="*/ 8 h 52"/>
                <a:gd name="T78" fmla="*/ 22 w 102"/>
                <a:gd name="T79" fmla="*/ 10 h 52"/>
                <a:gd name="T80" fmla="*/ 20 w 102"/>
                <a:gd name="T81" fmla="*/ 10 h 52"/>
                <a:gd name="T82" fmla="*/ 20 w 102"/>
                <a:gd name="T83" fmla="*/ 12 h 52"/>
                <a:gd name="T84" fmla="*/ 18 w 102"/>
                <a:gd name="T85" fmla="*/ 12 h 52"/>
                <a:gd name="T86" fmla="*/ 18 w 102"/>
                <a:gd name="T87" fmla="*/ 14 h 52"/>
                <a:gd name="T88" fmla="*/ 16 w 102"/>
                <a:gd name="T89" fmla="*/ 14 h 52"/>
                <a:gd name="T90" fmla="*/ 14 w 102"/>
                <a:gd name="T91" fmla="*/ 16 h 52"/>
                <a:gd name="T92" fmla="*/ 14 w 102"/>
                <a:gd name="T93" fmla="*/ 18 h 52"/>
                <a:gd name="T94" fmla="*/ 12 w 102"/>
                <a:gd name="T95" fmla="*/ 18 h 52"/>
                <a:gd name="T96" fmla="*/ 12 w 102"/>
                <a:gd name="T97" fmla="*/ 20 h 52"/>
                <a:gd name="T98" fmla="*/ 10 w 102"/>
                <a:gd name="T99" fmla="*/ 20 h 52"/>
                <a:gd name="T100" fmla="*/ 10 w 102"/>
                <a:gd name="T101" fmla="*/ 22 h 52"/>
                <a:gd name="T102" fmla="*/ 8 w 102"/>
                <a:gd name="T103" fmla="*/ 24 h 52"/>
                <a:gd name="T104" fmla="*/ 8 w 102"/>
                <a:gd name="T105" fmla="*/ 26 h 52"/>
                <a:gd name="T106" fmla="*/ 6 w 102"/>
                <a:gd name="T107" fmla="*/ 26 h 52"/>
                <a:gd name="T108" fmla="*/ 6 w 102"/>
                <a:gd name="T109" fmla="*/ 28 h 52"/>
                <a:gd name="T110" fmla="*/ 4 w 102"/>
                <a:gd name="T111" fmla="*/ 30 h 52"/>
                <a:gd name="T112" fmla="*/ 4 w 102"/>
                <a:gd name="T113" fmla="*/ 32 h 52"/>
                <a:gd name="T114" fmla="*/ 2 w 102"/>
                <a:gd name="T115" fmla="*/ 34 h 52"/>
                <a:gd name="T116" fmla="*/ 2 w 102"/>
                <a:gd name="T117" fmla="*/ 38 h 52"/>
                <a:gd name="T118" fmla="*/ 0 w 102"/>
                <a:gd name="T119" fmla="*/ 40 h 52"/>
                <a:gd name="T120" fmla="*/ 0 w 102"/>
                <a:gd name="T12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" h="52">
                  <a:moveTo>
                    <a:pt x="102" y="52"/>
                  </a:moveTo>
                  <a:lnTo>
                    <a:pt x="102" y="40"/>
                  </a:lnTo>
                  <a:lnTo>
                    <a:pt x="100" y="38"/>
                  </a:lnTo>
                  <a:lnTo>
                    <a:pt x="100" y="34"/>
                  </a:lnTo>
                  <a:lnTo>
                    <a:pt x="98" y="32"/>
                  </a:lnTo>
                  <a:lnTo>
                    <a:pt x="98" y="30"/>
                  </a:lnTo>
                  <a:lnTo>
                    <a:pt x="96" y="28"/>
                  </a:lnTo>
                  <a:lnTo>
                    <a:pt x="96" y="26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2" y="22"/>
                  </a:lnTo>
                  <a:lnTo>
                    <a:pt x="92" y="20"/>
                  </a:lnTo>
                  <a:lnTo>
                    <a:pt x="90" y="20"/>
                  </a:lnTo>
                  <a:lnTo>
                    <a:pt x="90" y="18"/>
                  </a:lnTo>
                  <a:lnTo>
                    <a:pt x="88" y="16"/>
                  </a:lnTo>
                  <a:lnTo>
                    <a:pt x="86" y="14"/>
                  </a:lnTo>
                  <a:lnTo>
                    <a:pt x="84" y="14"/>
                  </a:lnTo>
                  <a:lnTo>
                    <a:pt x="84" y="12"/>
                  </a:lnTo>
                  <a:lnTo>
                    <a:pt x="82" y="12"/>
                  </a:lnTo>
                  <a:lnTo>
                    <a:pt x="82" y="10"/>
                  </a:lnTo>
                  <a:lnTo>
                    <a:pt x="80" y="10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4" y="6"/>
                  </a:lnTo>
                  <a:lnTo>
                    <a:pt x="72" y="6"/>
                  </a:lnTo>
                  <a:lnTo>
                    <a:pt x="70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48" y="0"/>
                  </a:lnTo>
                  <a:lnTo>
                    <a:pt x="46" y="2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6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2" y="34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52"/>
                  </a:lnTo>
                </a:path>
              </a:pathLst>
            </a:custGeom>
            <a:noFill/>
            <a:ln w="9525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37" name="Line 1089"/>
            <p:cNvSpPr>
              <a:spLocks noChangeShapeType="1"/>
            </p:cNvSpPr>
            <p:nvPr/>
          </p:nvSpPr>
          <p:spPr bwMode="auto">
            <a:xfrm>
              <a:off x="3811" y="935"/>
              <a:ext cx="162" cy="2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38" name="Line 1090"/>
            <p:cNvSpPr>
              <a:spLocks noChangeShapeType="1"/>
            </p:cNvSpPr>
            <p:nvPr/>
          </p:nvSpPr>
          <p:spPr bwMode="auto">
            <a:xfrm flipH="1">
              <a:off x="3647" y="935"/>
              <a:ext cx="164" cy="2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39" name="Line 1091"/>
            <p:cNvSpPr>
              <a:spLocks noChangeShapeType="1"/>
            </p:cNvSpPr>
            <p:nvPr/>
          </p:nvSpPr>
          <p:spPr bwMode="auto">
            <a:xfrm>
              <a:off x="3973" y="963"/>
              <a:ext cx="22" cy="4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40" name="Line 1092"/>
            <p:cNvSpPr>
              <a:spLocks noChangeShapeType="1"/>
            </p:cNvSpPr>
            <p:nvPr/>
          </p:nvSpPr>
          <p:spPr bwMode="auto">
            <a:xfrm>
              <a:off x="4019" y="971"/>
              <a:ext cx="24" cy="4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41" name="Line 1093"/>
            <p:cNvSpPr>
              <a:spLocks noChangeShapeType="1"/>
            </p:cNvSpPr>
            <p:nvPr/>
          </p:nvSpPr>
          <p:spPr bwMode="auto">
            <a:xfrm>
              <a:off x="4067" y="979"/>
              <a:ext cx="24" cy="4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42" name="Line 1094"/>
            <p:cNvSpPr>
              <a:spLocks noChangeShapeType="1"/>
            </p:cNvSpPr>
            <p:nvPr/>
          </p:nvSpPr>
          <p:spPr bwMode="auto">
            <a:xfrm>
              <a:off x="4115" y="987"/>
              <a:ext cx="22" cy="2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43" name="Line 1095"/>
            <p:cNvSpPr>
              <a:spLocks noChangeShapeType="1"/>
            </p:cNvSpPr>
            <p:nvPr/>
          </p:nvSpPr>
          <p:spPr bwMode="auto">
            <a:xfrm>
              <a:off x="4161" y="993"/>
              <a:ext cx="24" cy="4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44" name="Line 1096"/>
            <p:cNvSpPr>
              <a:spLocks noChangeShapeType="1"/>
            </p:cNvSpPr>
            <p:nvPr/>
          </p:nvSpPr>
          <p:spPr bwMode="auto">
            <a:xfrm>
              <a:off x="4209" y="1001"/>
              <a:ext cx="24" cy="4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45" name="Line 1097"/>
            <p:cNvSpPr>
              <a:spLocks noChangeShapeType="1"/>
            </p:cNvSpPr>
            <p:nvPr/>
          </p:nvSpPr>
          <p:spPr bwMode="auto">
            <a:xfrm>
              <a:off x="4257" y="1009"/>
              <a:ext cx="24" cy="4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46" name="Line 1098"/>
            <p:cNvSpPr>
              <a:spLocks noChangeShapeType="1"/>
            </p:cNvSpPr>
            <p:nvPr/>
          </p:nvSpPr>
          <p:spPr bwMode="auto">
            <a:xfrm>
              <a:off x="4303" y="1017"/>
              <a:ext cx="20" cy="2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47" name="Line 1099"/>
            <p:cNvSpPr>
              <a:spLocks noChangeShapeType="1"/>
            </p:cNvSpPr>
            <p:nvPr/>
          </p:nvSpPr>
          <p:spPr bwMode="auto">
            <a:xfrm>
              <a:off x="3811" y="935"/>
              <a:ext cx="322" cy="114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48" name="Line 1100"/>
            <p:cNvSpPr>
              <a:spLocks noChangeShapeType="1"/>
            </p:cNvSpPr>
            <p:nvPr/>
          </p:nvSpPr>
          <p:spPr bwMode="auto">
            <a:xfrm flipH="1">
              <a:off x="3487" y="935"/>
              <a:ext cx="324" cy="114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49" name="Line 1101"/>
            <p:cNvSpPr>
              <a:spLocks noChangeShapeType="1"/>
            </p:cNvSpPr>
            <p:nvPr/>
          </p:nvSpPr>
          <p:spPr bwMode="auto">
            <a:xfrm>
              <a:off x="4133" y="1049"/>
              <a:ext cx="22" cy="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50" name="Line 1102"/>
            <p:cNvSpPr>
              <a:spLocks noChangeShapeType="1"/>
            </p:cNvSpPr>
            <p:nvPr/>
          </p:nvSpPr>
          <p:spPr bwMode="auto">
            <a:xfrm>
              <a:off x="4177" y="1065"/>
              <a:ext cx="24" cy="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51" name="Line 1103"/>
            <p:cNvSpPr>
              <a:spLocks noChangeShapeType="1"/>
            </p:cNvSpPr>
            <p:nvPr/>
          </p:nvSpPr>
          <p:spPr bwMode="auto">
            <a:xfrm>
              <a:off x="4223" y="1081"/>
              <a:ext cx="22" cy="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52" name="Line 1104"/>
            <p:cNvSpPr>
              <a:spLocks noChangeShapeType="1"/>
            </p:cNvSpPr>
            <p:nvPr/>
          </p:nvSpPr>
          <p:spPr bwMode="auto">
            <a:xfrm>
              <a:off x="4269" y="1097"/>
              <a:ext cx="22" cy="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53" name="Line 1105"/>
            <p:cNvSpPr>
              <a:spLocks noChangeShapeType="1"/>
            </p:cNvSpPr>
            <p:nvPr/>
          </p:nvSpPr>
          <p:spPr bwMode="auto">
            <a:xfrm flipH="1">
              <a:off x="3463" y="1049"/>
              <a:ext cx="24" cy="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54" name="Line 1106"/>
            <p:cNvSpPr>
              <a:spLocks noChangeShapeType="1"/>
            </p:cNvSpPr>
            <p:nvPr/>
          </p:nvSpPr>
          <p:spPr bwMode="auto">
            <a:xfrm flipH="1">
              <a:off x="3419" y="1065"/>
              <a:ext cx="22" cy="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55" name="Line 1107"/>
            <p:cNvSpPr>
              <a:spLocks noChangeShapeType="1"/>
            </p:cNvSpPr>
            <p:nvPr/>
          </p:nvSpPr>
          <p:spPr bwMode="auto">
            <a:xfrm flipH="1">
              <a:off x="3373" y="1081"/>
              <a:ext cx="22" cy="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56" name="Line 1108"/>
            <p:cNvSpPr>
              <a:spLocks noChangeShapeType="1"/>
            </p:cNvSpPr>
            <p:nvPr/>
          </p:nvSpPr>
          <p:spPr bwMode="auto">
            <a:xfrm flipH="1">
              <a:off x="3327" y="1097"/>
              <a:ext cx="24" cy="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57" name="Line 1109"/>
            <p:cNvSpPr>
              <a:spLocks noChangeShapeType="1"/>
            </p:cNvSpPr>
            <p:nvPr/>
          </p:nvSpPr>
          <p:spPr bwMode="auto">
            <a:xfrm>
              <a:off x="3811" y="935"/>
              <a:ext cx="448" cy="26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58" name="Line 1110"/>
            <p:cNvSpPr>
              <a:spLocks noChangeShapeType="1"/>
            </p:cNvSpPr>
            <p:nvPr/>
          </p:nvSpPr>
          <p:spPr bwMode="auto">
            <a:xfrm flipH="1">
              <a:off x="3361" y="935"/>
              <a:ext cx="450" cy="26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59" name="Line 1111"/>
            <p:cNvSpPr>
              <a:spLocks noChangeShapeType="1"/>
            </p:cNvSpPr>
            <p:nvPr/>
          </p:nvSpPr>
          <p:spPr bwMode="auto">
            <a:xfrm>
              <a:off x="3811" y="935"/>
              <a:ext cx="514" cy="46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60" name="Line 1112"/>
            <p:cNvSpPr>
              <a:spLocks noChangeShapeType="1"/>
            </p:cNvSpPr>
            <p:nvPr/>
          </p:nvSpPr>
          <p:spPr bwMode="auto">
            <a:xfrm flipH="1">
              <a:off x="3295" y="935"/>
              <a:ext cx="516" cy="46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61" name="Line 1113"/>
            <p:cNvSpPr>
              <a:spLocks noChangeShapeType="1"/>
            </p:cNvSpPr>
            <p:nvPr/>
          </p:nvSpPr>
          <p:spPr bwMode="auto">
            <a:xfrm>
              <a:off x="3811" y="935"/>
              <a:ext cx="472" cy="734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62" name="Line 1114"/>
            <p:cNvSpPr>
              <a:spLocks noChangeShapeType="1"/>
            </p:cNvSpPr>
            <p:nvPr/>
          </p:nvSpPr>
          <p:spPr bwMode="auto">
            <a:xfrm flipH="1">
              <a:off x="3337" y="935"/>
              <a:ext cx="474" cy="734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63" name="Line 1115"/>
            <p:cNvSpPr>
              <a:spLocks noChangeShapeType="1"/>
            </p:cNvSpPr>
            <p:nvPr/>
          </p:nvSpPr>
          <p:spPr bwMode="auto">
            <a:xfrm>
              <a:off x="3811" y="935"/>
              <a:ext cx="226" cy="98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73564" name="Line 1116"/>
            <p:cNvSpPr>
              <a:spLocks noChangeShapeType="1"/>
            </p:cNvSpPr>
            <p:nvPr/>
          </p:nvSpPr>
          <p:spPr bwMode="auto">
            <a:xfrm flipH="1">
              <a:off x="3583" y="935"/>
              <a:ext cx="228" cy="98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873569" name="Group 1121"/>
          <p:cNvGrpSpPr>
            <a:grpSpLocks/>
          </p:cNvGrpSpPr>
          <p:nvPr/>
        </p:nvGrpSpPr>
        <p:grpSpPr bwMode="auto">
          <a:xfrm>
            <a:off x="0" y="6021388"/>
            <a:ext cx="3024188" cy="836612"/>
            <a:chOff x="703" y="3793"/>
            <a:chExt cx="1905" cy="527"/>
          </a:xfrm>
        </p:grpSpPr>
        <p:sp>
          <p:nvSpPr>
            <p:cNvPr id="873565" name="Text Box 1117"/>
            <p:cNvSpPr txBox="1">
              <a:spLocks noChangeArrowheads="1"/>
            </p:cNvSpPr>
            <p:nvPr/>
          </p:nvSpPr>
          <p:spPr bwMode="auto">
            <a:xfrm>
              <a:off x="703" y="3884"/>
              <a:ext cx="81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45791" dir="3378596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ja-JP" sz="2400"/>
                <a:t>A</a:t>
              </a:r>
              <a:r>
                <a:rPr lang="en-US" altLang="ja-JP" sz="2400" baseline="-25000"/>
                <a:t>DN</a:t>
              </a:r>
              <a:r>
                <a:rPr lang="en-US" altLang="ja-JP" sz="2400"/>
                <a:t>=</a:t>
              </a:r>
            </a:p>
          </p:txBody>
        </p:sp>
        <p:sp>
          <p:nvSpPr>
            <p:cNvPr id="873566" name="Text Box 1118"/>
            <p:cNvSpPr txBox="1">
              <a:spLocks noChangeArrowheads="1"/>
            </p:cNvSpPr>
            <p:nvPr/>
          </p:nvSpPr>
          <p:spPr bwMode="auto">
            <a:xfrm>
              <a:off x="1383" y="3793"/>
              <a:ext cx="122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45791" dir="3378596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ja-JP" sz="2000"/>
                <a:t>(Day-Night)</a:t>
              </a:r>
            </a:p>
          </p:txBody>
        </p:sp>
        <p:sp>
          <p:nvSpPr>
            <p:cNvPr id="873567" name="Text Box 1119"/>
            <p:cNvSpPr txBox="1">
              <a:spLocks noChangeArrowheads="1"/>
            </p:cNvSpPr>
            <p:nvPr/>
          </p:nvSpPr>
          <p:spPr bwMode="auto">
            <a:xfrm>
              <a:off x="1383" y="4070"/>
              <a:ext cx="122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45791" dir="3378596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ja-JP" sz="2000"/>
                <a:t>(Day+Night)/2</a:t>
              </a:r>
            </a:p>
          </p:txBody>
        </p:sp>
        <p:sp>
          <p:nvSpPr>
            <p:cNvPr id="873568" name="Line 1120"/>
            <p:cNvSpPr>
              <a:spLocks noChangeShapeType="1"/>
            </p:cNvSpPr>
            <p:nvPr/>
          </p:nvSpPr>
          <p:spPr bwMode="auto">
            <a:xfrm>
              <a:off x="1383" y="4065"/>
              <a:ext cx="117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45791" dir="3378596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graphicFrame>
        <p:nvGraphicFramePr>
          <p:cNvPr id="873571" name="Object 1123"/>
          <p:cNvGraphicFramePr>
            <a:graphicFrameLocks noChangeAspect="1"/>
          </p:cNvGraphicFramePr>
          <p:nvPr/>
        </p:nvGraphicFramePr>
        <p:xfrm>
          <a:off x="5292725" y="2133600"/>
          <a:ext cx="3459163" cy="3463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3590" name="Artwork" r:id="rId3" imgW="7059010" imgH="7066667" progId="Adobe.Illustrator.7">
                  <p:embed/>
                </p:oleObj>
              </mc:Choice>
              <mc:Fallback>
                <p:oleObj name="Artwork" r:id="rId3" imgW="7059010" imgH="7066667" progId="Adobe.Illustrator.7">
                  <p:embed/>
                  <p:pic>
                    <p:nvPicPr>
                      <p:cNvPr id="0" name="Object 11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92725" y="2133600"/>
                        <a:ext cx="3459163" cy="3463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73575" name="Text Box 1127"/>
          <p:cNvSpPr txBox="1">
            <a:spLocks noChangeArrowheads="1"/>
          </p:cNvSpPr>
          <p:nvPr/>
        </p:nvSpPr>
        <p:spPr bwMode="auto">
          <a:xfrm>
            <a:off x="8532813" y="2708275"/>
            <a:ext cx="50006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1400" b="0"/>
              <a:t>-1%</a:t>
            </a:r>
          </a:p>
        </p:txBody>
      </p:sp>
      <p:sp>
        <p:nvSpPr>
          <p:cNvPr id="873576" name="Text Box 1128"/>
          <p:cNvSpPr txBox="1">
            <a:spLocks noChangeArrowheads="1"/>
          </p:cNvSpPr>
          <p:nvPr/>
        </p:nvSpPr>
        <p:spPr bwMode="auto">
          <a:xfrm>
            <a:off x="8532813" y="2997200"/>
            <a:ext cx="50006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1400" b="0"/>
              <a:t>-2%</a:t>
            </a:r>
          </a:p>
        </p:txBody>
      </p:sp>
      <p:sp>
        <p:nvSpPr>
          <p:cNvPr id="873577" name="Text Box 1129"/>
          <p:cNvSpPr txBox="1">
            <a:spLocks noChangeArrowheads="1"/>
          </p:cNvSpPr>
          <p:nvPr/>
        </p:nvSpPr>
        <p:spPr bwMode="auto">
          <a:xfrm>
            <a:off x="8532813" y="3357563"/>
            <a:ext cx="59848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1400" b="0"/>
              <a:t>-10%</a:t>
            </a:r>
          </a:p>
        </p:txBody>
      </p:sp>
      <p:sp>
        <p:nvSpPr>
          <p:cNvPr id="873579" name="Text Box 1131"/>
          <p:cNvSpPr txBox="1">
            <a:spLocks noChangeArrowheads="1"/>
          </p:cNvSpPr>
          <p:nvPr/>
        </p:nvSpPr>
        <p:spPr bwMode="auto">
          <a:xfrm>
            <a:off x="8532813" y="3789363"/>
            <a:ext cx="59848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1400" b="0"/>
              <a:t>-80%</a:t>
            </a:r>
          </a:p>
        </p:txBody>
      </p:sp>
      <p:sp>
        <p:nvSpPr>
          <p:cNvPr id="873580" name="Line 1132"/>
          <p:cNvSpPr>
            <a:spLocks noChangeShapeType="1"/>
          </p:cNvSpPr>
          <p:nvPr/>
        </p:nvSpPr>
        <p:spPr bwMode="auto">
          <a:xfrm flipH="1">
            <a:off x="8413750" y="2886075"/>
            <a:ext cx="182563" cy="123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873581" name="Line 1133"/>
          <p:cNvSpPr>
            <a:spLocks noChangeShapeType="1"/>
          </p:cNvSpPr>
          <p:nvPr/>
        </p:nvSpPr>
        <p:spPr bwMode="auto">
          <a:xfrm flipH="1" flipV="1">
            <a:off x="8388350" y="3141663"/>
            <a:ext cx="203200" cy="26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873582" name="Line 1134"/>
          <p:cNvSpPr>
            <a:spLocks noChangeShapeType="1"/>
          </p:cNvSpPr>
          <p:nvPr/>
        </p:nvSpPr>
        <p:spPr bwMode="auto">
          <a:xfrm flipH="1" flipV="1">
            <a:off x="8388350" y="3500438"/>
            <a:ext cx="203200" cy="2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873583" name="Line 1135"/>
          <p:cNvSpPr>
            <a:spLocks noChangeShapeType="1"/>
          </p:cNvSpPr>
          <p:nvPr/>
        </p:nvSpPr>
        <p:spPr bwMode="auto">
          <a:xfrm flipH="1" flipV="1">
            <a:off x="8101013" y="3860800"/>
            <a:ext cx="431800" cy="730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873585" name="Text Box 1137"/>
          <p:cNvSpPr txBox="1">
            <a:spLocks noChangeArrowheads="1"/>
          </p:cNvSpPr>
          <p:nvPr/>
        </p:nvSpPr>
        <p:spPr bwMode="auto">
          <a:xfrm>
            <a:off x="8172450" y="2349500"/>
            <a:ext cx="12954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b="0"/>
              <a:t>A</a:t>
            </a:r>
            <a:r>
              <a:rPr lang="en-US" altLang="ja-JP" sz="2000" b="0" baseline="-25000"/>
              <a:t>DN</a:t>
            </a:r>
            <a:endParaRPr lang="en-US" altLang="ja-JP" sz="2000" b="0"/>
          </a:p>
        </p:txBody>
      </p:sp>
      <p:sp>
        <p:nvSpPr>
          <p:cNvPr id="873589" name="Text Box 1141"/>
          <p:cNvSpPr txBox="1">
            <a:spLocks noChangeArrowheads="1"/>
          </p:cNvSpPr>
          <p:nvPr/>
        </p:nvSpPr>
        <p:spPr bwMode="auto">
          <a:xfrm>
            <a:off x="5508625" y="1916113"/>
            <a:ext cx="30591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sz="2000" b="0" u="sng"/>
              <a:t>Expected D/N asymmetry</a:t>
            </a:r>
          </a:p>
        </p:txBody>
      </p:sp>
    </p:spTree>
  </p:cSld>
  <p:clrMapOvr>
    <a:masterClrMapping/>
  </p:clrMapOvr>
  <p:transition spd="med">
    <p:wipe dir="d"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1842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692150"/>
            <a:ext cx="6697662" cy="5551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31843" name="Rectangle 3"/>
          <p:cNvSpPr>
            <a:spLocks noChangeArrowheads="1"/>
          </p:cNvSpPr>
          <p:nvPr/>
        </p:nvSpPr>
        <p:spPr bwMode="auto">
          <a:xfrm>
            <a:off x="304800" y="0"/>
            <a:ext cx="8839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u="sng">
                <a:solidFill>
                  <a:schemeClr val="accent2"/>
                </a:solidFill>
              </a:rPr>
              <a:t>Excluded region by energy spectrum and day/night</a:t>
            </a:r>
          </a:p>
        </p:txBody>
      </p:sp>
      <p:sp>
        <p:nvSpPr>
          <p:cNvPr id="931844" name="Rectangle 4"/>
          <p:cNvSpPr>
            <a:spLocks noChangeArrowheads="1"/>
          </p:cNvSpPr>
          <p:nvPr/>
        </p:nvSpPr>
        <p:spPr bwMode="auto">
          <a:xfrm>
            <a:off x="4427538" y="476250"/>
            <a:ext cx="45005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2400"/>
              <a:t>Super-Kamiokande 1496 days</a:t>
            </a:r>
          </a:p>
        </p:txBody>
      </p:sp>
      <p:sp>
        <p:nvSpPr>
          <p:cNvPr id="931845" name="Text Box 5"/>
          <p:cNvSpPr txBox="1">
            <a:spLocks noChangeArrowheads="1"/>
          </p:cNvSpPr>
          <p:nvPr/>
        </p:nvSpPr>
        <p:spPr bwMode="auto">
          <a:xfrm>
            <a:off x="4716463" y="6521450"/>
            <a:ext cx="47879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1600" b="0">
                <a:latin typeface="Arial" panose="020B0604020202020204" pitchFamily="34" charset="0"/>
              </a:rPr>
              <a:t>S.Fukuda et al., Phys. Lett. B  539 (2002) 179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914" name="Text Box 2"/>
          <p:cNvSpPr txBox="1">
            <a:spLocks noChangeArrowheads="1"/>
          </p:cNvSpPr>
          <p:nvPr/>
        </p:nvSpPr>
        <p:spPr bwMode="auto">
          <a:xfrm>
            <a:off x="4716463" y="6521450"/>
            <a:ext cx="47879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1600" b="0">
                <a:latin typeface="Arial" panose="020B0604020202020204" pitchFamily="34" charset="0"/>
              </a:rPr>
              <a:t>S.Fukuda et al., Phys. Lett. B  539 (2002) 179</a:t>
            </a:r>
          </a:p>
        </p:txBody>
      </p:sp>
      <p:sp>
        <p:nvSpPr>
          <p:cNvPr id="934915" name="Rectangle 3"/>
          <p:cNvSpPr>
            <a:spLocks noChangeArrowheads="1"/>
          </p:cNvSpPr>
          <p:nvPr/>
        </p:nvSpPr>
        <p:spPr bwMode="auto">
          <a:xfrm>
            <a:off x="539750" y="0"/>
            <a:ext cx="7840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2400" u="sng">
                <a:solidFill>
                  <a:schemeClr val="accent2"/>
                </a:solidFill>
              </a:rPr>
              <a:t>Allowed region combined with all solar neutrino data</a:t>
            </a:r>
          </a:p>
        </p:txBody>
      </p:sp>
      <p:pic>
        <p:nvPicPr>
          <p:cNvPr id="934916" name="Picture 4" descr="solar_all_combin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42" r="3885"/>
          <a:stretch>
            <a:fillRect/>
          </a:stretch>
        </p:blipFill>
        <p:spPr bwMode="auto">
          <a:xfrm>
            <a:off x="179388" y="692150"/>
            <a:ext cx="4435475" cy="554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34917" name="Rectangle 5"/>
          <p:cNvSpPr>
            <a:spLocks noChangeArrowheads="1"/>
          </p:cNvSpPr>
          <p:nvPr/>
        </p:nvSpPr>
        <p:spPr bwMode="auto">
          <a:xfrm>
            <a:off x="4500563" y="836613"/>
            <a:ext cx="4248150" cy="2438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algn="l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algn="l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algn="l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algn="l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en-US" altLang="ja-JP" sz="2000">
                <a:latin typeface="Helvetica" panose="020B0604020202020204" pitchFamily="34" charset="0"/>
              </a:rPr>
              <a:t>Rates: Homestake (Cl), GALLEX (Ga), SAGE (Ga), SK (H2O), SNO CC+NC (D2O)</a:t>
            </a:r>
          </a:p>
          <a:p>
            <a:r>
              <a:rPr lang="en-US" altLang="ja-JP" sz="2000">
                <a:latin typeface="Helvetica" panose="020B0604020202020204" pitchFamily="34" charset="0"/>
              </a:rPr>
              <a:t>Zenith spectra from SK: energy spectra of electrons at 7 zenith angle bins               (day + 6 nights) </a:t>
            </a:r>
          </a:p>
        </p:txBody>
      </p:sp>
      <p:sp>
        <p:nvSpPr>
          <p:cNvPr id="934918" name="Text Box 6"/>
          <p:cNvSpPr txBox="1">
            <a:spLocks noChangeArrowheads="1"/>
          </p:cNvSpPr>
          <p:nvPr/>
        </p:nvSpPr>
        <p:spPr bwMode="auto">
          <a:xfrm>
            <a:off x="4356100" y="4221163"/>
            <a:ext cx="50403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ja-JP" sz="2400">
                <a:solidFill>
                  <a:srgbClr val="FF3300"/>
                </a:solidFill>
              </a:rPr>
              <a:t>LMA is favored with 99 % CL.</a:t>
            </a:r>
            <a:endParaRPr lang="en-US" altLang="ja-JP" sz="2400"/>
          </a:p>
        </p:txBody>
      </p:sp>
      <p:sp>
        <p:nvSpPr>
          <p:cNvPr id="934919" name="Text Box 7"/>
          <p:cNvSpPr txBox="1">
            <a:spLocks noChangeArrowheads="1"/>
          </p:cNvSpPr>
          <p:nvPr/>
        </p:nvSpPr>
        <p:spPr bwMode="auto">
          <a:xfrm>
            <a:off x="477838" y="6237288"/>
            <a:ext cx="3084512" cy="466725"/>
          </a:xfrm>
          <a:prstGeom prst="rect">
            <a:avLst/>
          </a:prstGeom>
          <a:solidFill>
            <a:srgbClr val="FF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sz="2400">
                <a:solidFill>
                  <a:srgbClr val="FF0000"/>
                </a:solidFill>
              </a:rPr>
              <a:t>Plot as of  May 2002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0994" name="Group 2"/>
          <p:cNvGraphicFramePr>
            <a:graphicFrameLocks noGrp="1"/>
          </p:cNvGraphicFramePr>
          <p:nvPr/>
        </p:nvGraphicFramePr>
        <p:xfrm>
          <a:off x="971550" y="893763"/>
          <a:ext cx="8172450" cy="5922962"/>
        </p:xfrm>
        <a:graphic>
          <a:graphicData uri="http://schemas.openxmlformats.org/drawingml/2006/table">
            <a:tbl>
              <a:tblPr/>
              <a:tblGrid>
                <a:gridCol w="8172450"/>
              </a:tblGrid>
              <a:tr h="3127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rgbClr val="CC00FF"/>
                        </a:buClr>
                        <a:buFont typeface="Wingdings" panose="05000000000000000000" pitchFamily="2" charset="2"/>
                        <a:defRPr kumimoji="1" sz="28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rgbClr val="FF7C80"/>
                        </a:buClr>
                        <a:buFont typeface="Wingdings" panose="05000000000000000000" pitchFamily="2" charset="2"/>
                        <a:defRPr kumimoji="1" sz="24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 sz="20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00FF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endParaRPr kumimoji="1" lang="ja-JP" altLang="ja-JP" sz="2400" b="1" i="0" u="none" strike="noStrike" cap="none" normalizeH="0" baseline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Helvetica" panose="020B0604020202020204" pitchFamily="34" charset="0"/>
                        <a:ea typeface="ＭＳ Ｐゴシック" panose="020B0600070205080204" pitchFamily="50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7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rgbClr val="CC00FF"/>
                        </a:buClr>
                        <a:buFont typeface="Wingdings" panose="05000000000000000000" pitchFamily="2" charset="2"/>
                        <a:defRPr kumimoji="1" sz="28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rgbClr val="FF7C80"/>
                        </a:buClr>
                        <a:buFont typeface="Wingdings" panose="05000000000000000000" pitchFamily="2" charset="2"/>
                        <a:defRPr kumimoji="1" sz="24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 sz="20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00FF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endParaRPr kumimoji="1" lang="ja-JP" altLang="ja-JP" sz="2400" b="1" i="0" u="none" strike="noStrike" cap="none" normalizeH="0" baseline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Helvetica" panose="020B0604020202020204" pitchFamily="34" charset="0"/>
                        <a:ea typeface="ＭＳ Ｐゴシック" panose="020B0600070205080204" pitchFamily="50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7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rgbClr val="CC00FF"/>
                        </a:buClr>
                        <a:buFont typeface="Wingdings" panose="05000000000000000000" pitchFamily="2" charset="2"/>
                        <a:defRPr kumimoji="1" sz="28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rgbClr val="FF7C80"/>
                        </a:buClr>
                        <a:buFont typeface="Wingdings" panose="05000000000000000000" pitchFamily="2" charset="2"/>
                        <a:defRPr kumimoji="1" sz="24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 sz="20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00FF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endParaRPr kumimoji="1" lang="ja-JP" altLang="ja-JP" sz="2400" b="1" i="0" u="none" strike="noStrike" cap="none" normalizeH="0" baseline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Helvetica" panose="020B0604020202020204" pitchFamily="34" charset="0"/>
                        <a:ea typeface="ＭＳ Ｐゴシック" panose="020B0600070205080204" pitchFamily="50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7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rgbClr val="CC00FF"/>
                        </a:buClr>
                        <a:buFont typeface="Wingdings" panose="05000000000000000000" pitchFamily="2" charset="2"/>
                        <a:defRPr kumimoji="1" sz="28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rgbClr val="FF7C80"/>
                        </a:buClr>
                        <a:buFont typeface="Wingdings" panose="05000000000000000000" pitchFamily="2" charset="2"/>
                        <a:defRPr kumimoji="1" sz="24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 sz="20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00FF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endParaRPr kumimoji="1" lang="ja-JP" altLang="ja-JP" sz="2400" b="1" i="0" u="none" strike="noStrike" cap="none" normalizeH="0" baseline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Helvetica" panose="020B0604020202020204" pitchFamily="34" charset="0"/>
                        <a:ea typeface="ＭＳ Ｐゴシック" panose="020B0600070205080204" pitchFamily="50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7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rgbClr val="CC00FF"/>
                        </a:buClr>
                        <a:buFont typeface="Wingdings" panose="05000000000000000000" pitchFamily="2" charset="2"/>
                        <a:defRPr kumimoji="1" sz="28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rgbClr val="FF7C80"/>
                        </a:buClr>
                        <a:buFont typeface="Wingdings" panose="05000000000000000000" pitchFamily="2" charset="2"/>
                        <a:defRPr kumimoji="1" sz="24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 sz="20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00FF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endParaRPr kumimoji="1" lang="ja-JP" altLang="ja-JP" sz="2400" b="1" i="0" u="none" strike="noStrike" cap="none" normalizeH="0" baseline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Helvetica" panose="020B0604020202020204" pitchFamily="34" charset="0"/>
                        <a:ea typeface="ＭＳ Ｐゴシック" panose="020B0600070205080204" pitchFamily="50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7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rgbClr val="CC00FF"/>
                        </a:buClr>
                        <a:buFont typeface="Wingdings" panose="05000000000000000000" pitchFamily="2" charset="2"/>
                        <a:defRPr kumimoji="1" sz="28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rgbClr val="FF7C80"/>
                        </a:buClr>
                        <a:buFont typeface="Wingdings" panose="05000000000000000000" pitchFamily="2" charset="2"/>
                        <a:defRPr kumimoji="1" sz="24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 sz="20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00FF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endParaRPr kumimoji="1" lang="ja-JP" altLang="ja-JP" sz="2400" b="1" i="0" u="none" strike="noStrike" cap="none" normalizeH="0" baseline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Helvetica" panose="020B0604020202020204" pitchFamily="34" charset="0"/>
                        <a:ea typeface="ＭＳ Ｐゴシック" panose="020B0600070205080204" pitchFamily="50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115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rgbClr val="CC00FF"/>
                        </a:buClr>
                        <a:buFont typeface="Wingdings" panose="05000000000000000000" pitchFamily="2" charset="2"/>
                        <a:defRPr kumimoji="1" sz="28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rgbClr val="FF7C80"/>
                        </a:buClr>
                        <a:buFont typeface="Wingdings" panose="05000000000000000000" pitchFamily="2" charset="2"/>
                        <a:defRPr kumimoji="1" sz="24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 sz="20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00FF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endParaRPr kumimoji="1" lang="ja-JP" altLang="ja-JP" sz="2400" b="1" i="0" u="none" strike="noStrike" cap="none" normalizeH="0" baseline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Helvetica" panose="020B0604020202020204" pitchFamily="34" charset="0"/>
                        <a:ea typeface="ＭＳ Ｐゴシック" panose="020B0600070205080204" pitchFamily="50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7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rgbClr val="CC00FF"/>
                        </a:buClr>
                        <a:buFont typeface="Wingdings" panose="05000000000000000000" pitchFamily="2" charset="2"/>
                        <a:defRPr kumimoji="1" sz="28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rgbClr val="FF7C80"/>
                        </a:buClr>
                        <a:buFont typeface="Wingdings" panose="05000000000000000000" pitchFamily="2" charset="2"/>
                        <a:defRPr kumimoji="1" sz="24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 sz="20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00FF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endParaRPr kumimoji="1" lang="ja-JP" altLang="ja-JP" sz="2400" b="1" i="0" u="none" strike="noStrike" cap="none" normalizeH="0" baseline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Helvetica" panose="020B0604020202020204" pitchFamily="34" charset="0"/>
                        <a:ea typeface="ＭＳ Ｐゴシック" panose="020B0600070205080204" pitchFamily="50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7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rgbClr val="CC00FF"/>
                        </a:buClr>
                        <a:buFont typeface="Wingdings" panose="05000000000000000000" pitchFamily="2" charset="2"/>
                        <a:defRPr kumimoji="1" sz="28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rgbClr val="FF7C80"/>
                        </a:buClr>
                        <a:buFont typeface="Wingdings" panose="05000000000000000000" pitchFamily="2" charset="2"/>
                        <a:defRPr kumimoji="1" sz="24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 sz="20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00FF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endParaRPr kumimoji="1" lang="ja-JP" altLang="ja-JP" sz="2400" b="1" i="0" u="none" strike="noStrike" cap="none" normalizeH="0" baseline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Helvetica" panose="020B0604020202020204" pitchFamily="34" charset="0"/>
                        <a:ea typeface="ＭＳ Ｐゴシック" panose="020B0600070205080204" pitchFamily="50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7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rgbClr val="CC00FF"/>
                        </a:buClr>
                        <a:buFont typeface="Wingdings" panose="05000000000000000000" pitchFamily="2" charset="2"/>
                        <a:defRPr kumimoji="1" sz="28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rgbClr val="FF7C80"/>
                        </a:buClr>
                        <a:buFont typeface="Wingdings" panose="05000000000000000000" pitchFamily="2" charset="2"/>
                        <a:defRPr kumimoji="1" sz="24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 sz="20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00FF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endParaRPr kumimoji="1" lang="ja-JP" altLang="ja-JP" sz="2400" b="1" i="0" u="none" strike="noStrike" cap="none" normalizeH="0" baseline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Helvetica" panose="020B0604020202020204" pitchFamily="34" charset="0"/>
                        <a:ea typeface="ＭＳ Ｐゴシック" panose="020B0600070205080204" pitchFamily="50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7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rgbClr val="CC00FF"/>
                        </a:buClr>
                        <a:buFont typeface="Wingdings" panose="05000000000000000000" pitchFamily="2" charset="2"/>
                        <a:defRPr kumimoji="1" sz="28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rgbClr val="FF7C80"/>
                        </a:buClr>
                        <a:buFont typeface="Wingdings" panose="05000000000000000000" pitchFamily="2" charset="2"/>
                        <a:defRPr kumimoji="1" sz="24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 sz="20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00FF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endParaRPr kumimoji="1" lang="ja-JP" altLang="ja-JP" sz="2400" b="1" i="0" u="none" strike="noStrike" cap="none" normalizeH="0" baseline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Helvetica" panose="020B0604020202020204" pitchFamily="34" charset="0"/>
                        <a:ea typeface="ＭＳ Ｐゴシック" panose="020B0600070205080204" pitchFamily="50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7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rgbClr val="CC00FF"/>
                        </a:buClr>
                        <a:buFont typeface="Wingdings" panose="05000000000000000000" pitchFamily="2" charset="2"/>
                        <a:defRPr kumimoji="1" sz="28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rgbClr val="FF7C80"/>
                        </a:buClr>
                        <a:buFont typeface="Wingdings" panose="05000000000000000000" pitchFamily="2" charset="2"/>
                        <a:defRPr kumimoji="1" sz="24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 sz="20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00FF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endParaRPr kumimoji="1" lang="ja-JP" altLang="ja-JP" sz="2400" b="1" i="0" u="none" strike="noStrike" cap="none" normalizeH="0" baseline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Helvetica" panose="020B0604020202020204" pitchFamily="34" charset="0"/>
                        <a:ea typeface="ＭＳ Ｐゴシック" panose="020B0600070205080204" pitchFamily="50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7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rgbClr val="CC00FF"/>
                        </a:buClr>
                        <a:buFont typeface="Wingdings" panose="05000000000000000000" pitchFamily="2" charset="2"/>
                        <a:defRPr kumimoji="1" sz="28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rgbClr val="FF7C80"/>
                        </a:buClr>
                        <a:buFont typeface="Wingdings" panose="05000000000000000000" pitchFamily="2" charset="2"/>
                        <a:defRPr kumimoji="1" sz="24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 sz="20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00FF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endParaRPr kumimoji="1" lang="ja-JP" altLang="ja-JP" sz="2400" b="1" i="0" u="none" strike="noStrike" cap="none" normalizeH="0" baseline="0" smtClean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latin typeface="Helvetica" panose="020B0604020202020204" pitchFamily="34" charset="0"/>
                        <a:ea typeface="ＭＳ Ｐゴシック" panose="020B0600070205080204" pitchFamily="50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981025" name="Group 33"/>
          <p:cNvGraphicFramePr>
            <a:graphicFrameLocks noGrp="1"/>
          </p:cNvGraphicFramePr>
          <p:nvPr/>
        </p:nvGraphicFramePr>
        <p:xfrm>
          <a:off x="114300" y="892175"/>
          <a:ext cx="863600" cy="5922963"/>
        </p:xfrm>
        <a:graphic>
          <a:graphicData uri="http://schemas.openxmlformats.org/drawingml/2006/table">
            <a:tbl>
              <a:tblPr/>
              <a:tblGrid>
                <a:gridCol w="863600"/>
              </a:tblGrid>
              <a:tr h="3127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rgbClr val="CC00FF"/>
                        </a:buClr>
                        <a:buFont typeface="Wingdings" panose="05000000000000000000" pitchFamily="2" charset="2"/>
                        <a:defRPr kumimoji="1" sz="28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rgbClr val="FF7C80"/>
                        </a:buClr>
                        <a:buFont typeface="Wingdings" panose="05000000000000000000" pitchFamily="2" charset="2"/>
                        <a:defRPr kumimoji="1" sz="24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 sz="20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00FF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1" lang="en-US" altLang="ja-JP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Helvetica" panose="020B0604020202020204" pitchFamily="34" charset="0"/>
                          <a:ea typeface="ＭＳ Ｐゴシック" panose="020B0600070205080204" pitchFamily="50" charset="-128"/>
                        </a:rPr>
                        <a:t>1996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FF"/>
                    </a:solidFill>
                  </a:tcPr>
                </a:tc>
              </a:tr>
              <a:tr h="3127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rgbClr val="CC00FF"/>
                        </a:buClr>
                        <a:buFont typeface="Wingdings" panose="05000000000000000000" pitchFamily="2" charset="2"/>
                        <a:defRPr kumimoji="1" sz="28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rgbClr val="FF7C80"/>
                        </a:buClr>
                        <a:buFont typeface="Wingdings" panose="05000000000000000000" pitchFamily="2" charset="2"/>
                        <a:defRPr kumimoji="1" sz="24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 sz="20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00FF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1" lang="en-US" altLang="ja-JP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Helvetica" panose="020B0604020202020204" pitchFamily="34" charset="0"/>
                          <a:ea typeface="ＭＳ Ｐゴシック" panose="020B0600070205080204" pitchFamily="50" charset="-128"/>
                        </a:rPr>
                        <a:t>1997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FF"/>
                    </a:solidFill>
                  </a:tcPr>
                </a:tc>
              </a:tr>
              <a:tr h="3127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rgbClr val="CC00FF"/>
                        </a:buClr>
                        <a:buFont typeface="Wingdings" panose="05000000000000000000" pitchFamily="2" charset="2"/>
                        <a:defRPr kumimoji="1" sz="28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rgbClr val="FF7C80"/>
                        </a:buClr>
                        <a:buFont typeface="Wingdings" panose="05000000000000000000" pitchFamily="2" charset="2"/>
                        <a:defRPr kumimoji="1" sz="24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 sz="20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00FF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1" lang="en-US" altLang="ja-JP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Helvetica" panose="020B0604020202020204" pitchFamily="34" charset="0"/>
                          <a:ea typeface="ＭＳ Ｐゴシック" panose="020B0600070205080204" pitchFamily="50" charset="-128"/>
                        </a:rPr>
                        <a:t>1998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FF"/>
                    </a:solidFill>
                  </a:tcPr>
                </a:tc>
              </a:tr>
              <a:tr h="3127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rgbClr val="CC00FF"/>
                        </a:buClr>
                        <a:buFont typeface="Wingdings" panose="05000000000000000000" pitchFamily="2" charset="2"/>
                        <a:defRPr kumimoji="1" sz="28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rgbClr val="FF7C80"/>
                        </a:buClr>
                        <a:buFont typeface="Wingdings" panose="05000000000000000000" pitchFamily="2" charset="2"/>
                        <a:defRPr kumimoji="1" sz="24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 sz="20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00FF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1" lang="en-US" altLang="ja-JP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Helvetica" panose="020B0604020202020204" pitchFamily="34" charset="0"/>
                          <a:ea typeface="ＭＳ Ｐゴシック" panose="020B0600070205080204" pitchFamily="50" charset="-128"/>
                        </a:rPr>
                        <a:t>1999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FF"/>
                    </a:solidFill>
                  </a:tcPr>
                </a:tc>
              </a:tr>
              <a:tr h="3127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rgbClr val="CC00FF"/>
                        </a:buClr>
                        <a:buFont typeface="Wingdings" panose="05000000000000000000" pitchFamily="2" charset="2"/>
                        <a:defRPr kumimoji="1" sz="28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rgbClr val="FF7C80"/>
                        </a:buClr>
                        <a:buFont typeface="Wingdings" panose="05000000000000000000" pitchFamily="2" charset="2"/>
                        <a:defRPr kumimoji="1" sz="24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 sz="20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00FF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1" lang="en-US" altLang="ja-JP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Helvetica" panose="020B0604020202020204" pitchFamily="34" charset="0"/>
                          <a:ea typeface="ＭＳ Ｐゴシック" panose="020B0600070205080204" pitchFamily="50" charset="-128"/>
                        </a:rPr>
                        <a:t>2000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FF"/>
                    </a:solidFill>
                  </a:tcPr>
                </a:tc>
              </a:tr>
              <a:tr h="3127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rgbClr val="CC00FF"/>
                        </a:buClr>
                        <a:buFont typeface="Wingdings" panose="05000000000000000000" pitchFamily="2" charset="2"/>
                        <a:defRPr kumimoji="1" sz="28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rgbClr val="FF7C80"/>
                        </a:buClr>
                        <a:buFont typeface="Wingdings" panose="05000000000000000000" pitchFamily="2" charset="2"/>
                        <a:defRPr kumimoji="1" sz="24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 sz="20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00FF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1" lang="en-US" altLang="ja-JP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Helvetica" panose="020B0604020202020204" pitchFamily="34" charset="0"/>
                          <a:ea typeface="ＭＳ Ｐゴシック" panose="020B0600070205080204" pitchFamily="50" charset="-128"/>
                        </a:rPr>
                        <a:t>2001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FF"/>
                    </a:solidFill>
                  </a:tcPr>
                </a:tc>
              </a:tr>
              <a:tr h="31115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rgbClr val="CC00FF"/>
                        </a:buClr>
                        <a:buFont typeface="Wingdings" panose="05000000000000000000" pitchFamily="2" charset="2"/>
                        <a:defRPr kumimoji="1" sz="28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rgbClr val="FF7C80"/>
                        </a:buClr>
                        <a:buFont typeface="Wingdings" panose="05000000000000000000" pitchFamily="2" charset="2"/>
                        <a:defRPr kumimoji="1" sz="24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 sz="20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00FF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1" lang="en-US" altLang="ja-JP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Helvetica" panose="020B0604020202020204" pitchFamily="34" charset="0"/>
                          <a:ea typeface="ＭＳ Ｐゴシック" panose="020B0600070205080204" pitchFamily="50" charset="-128"/>
                        </a:rPr>
                        <a:t>2002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FF"/>
                    </a:solidFill>
                  </a:tcPr>
                </a:tc>
              </a:tr>
              <a:tr h="3127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rgbClr val="CC00FF"/>
                        </a:buClr>
                        <a:buFont typeface="Wingdings" panose="05000000000000000000" pitchFamily="2" charset="2"/>
                        <a:defRPr kumimoji="1" sz="28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rgbClr val="FF7C80"/>
                        </a:buClr>
                        <a:buFont typeface="Wingdings" panose="05000000000000000000" pitchFamily="2" charset="2"/>
                        <a:defRPr kumimoji="1" sz="24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 sz="20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00FF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1" lang="en-US" altLang="ja-JP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Helvetica" panose="020B0604020202020204" pitchFamily="34" charset="0"/>
                          <a:ea typeface="ＭＳ Ｐゴシック" panose="020B0600070205080204" pitchFamily="50" charset="-128"/>
                        </a:rPr>
                        <a:t>2003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FF"/>
                    </a:solidFill>
                  </a:tcPr>
                </a:tc>
              </a:tr>
              <a:tr h="3127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rgbClr val="CC00FF"/>
                        </a:buClr>
                        <a:buFont typeface="Wingdings" panose="05000000000000000000" pitchFamily="2" charset="2"/>
                        <a:defRPr kumimoji="1" sz="28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rgbClr val="FF7C80"/>
                        </a:buClr>
                        <a:buFont typeface="Wingdings" panose="05000000000000000000" pitchFamily="2" charset="2"/>
                        <a:defRPr kumimoji="1" sz="24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 sz="20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00FF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1" lang="en-US" altLang="ja-JP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Helvetica" panose="020B0604020202020204" pitchFamily="34" charset="0"/>
                          <a:ea typeface="ＭＳ Ｐゴシック" panose="020B0600070205080204" pitchFamily="50" charset="-128"/>
                        </a:rPr>
                        <a:t>2004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FF"/>
                    </a:solidFill>
                  </a:tcPr>
                </a:tc>
              </a:tr>
              <a:tr h="3127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rgbClr val="CC00FF"/>
                        </a:buClr>
                        <a:buFont typeface="Wingdings" panose="05000000000000000000" pitchFamily="2" charset="2"/>
                        <a:defRPr kumimoji="1" sz="28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rgbClr val="FF7C80"/>
                        </a:buClr>
                        <a:buFont typeface="Wingdings" panose="05000000000000000000" pitchFamily="2" charset="2"/>
                        <a:defRPr kumimoji="1" sz="24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 sz="20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00FF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1" lang="en-US" altLang="ja-JP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Helvetica" panose="020B0604020202020204" pitchFamily="34" charset="0"/>
                          <a:ea typeface="ＭＳ Ｐゴシック" panose="020B0600070205080204" pitchFamily="50" charset="-128"/>
                        </a:rPr>
                        <a:t>2005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FF"/>
                    </a:solidFill>
                  </a:tcPr>
                </a:tc>
              </a:tr>
              <a:tr h="3127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rgbClr val="CC00FF"/>
                        </a:buClr>
                        <a:buFont typeface="Wingdings" panose="05000000000000000000" pitchFamily="2" charset="2"/>
                        <a:defRPr kumimoji="1" sz="28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rgbClr val="FF7C80"/>
                        </a:buClr>
                        <a:buFont typeface="Wingdings" panose="05000000000000000000" pitchFamily="2" charset="2"/>
                        <a:defRPr kumimoji="1" sz="24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 sz="20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00FF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1" lang="en-US" altLang="ja-JP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Helvetica" panose="020B0604020202020204" pitchFamily="34" charset="0"/>
                          <a:ea typeface="ＭＳ Ｐゴシック" panose="020B0600070205080204" pitchFamily="50" charset="-128"/>
                        </a:rPr>
                        <a:t>2006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FF"/>
                    </a:solidFill>
                  </a:tcPr>
                </a:tc>
              </a:tr>
              <a:tr h="3127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rgbClr val="CC00FF"/>
                        </a:buClr>
                        <a:buFont typeface="Wingdings" panose="05000000000000000000" pitchFamily="2" charset="2"/>
                        <a:defRPr kumimoji="1" sz="28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rgbClr val="FF7C80"/>
                        </a:buClr>
                        <a:buFont typeface="Wingdings" panose="05000000000000000000" pitchFamily="2" charset="2"/>
                        <a:defRPr kumimoji="1" sz="24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 sz="20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00FF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1" lang="en-US" altLang="ja-JP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Helvetica" panose="020B0604020202020204" pitchFamily="34" charset="0"/>
                          <a:ea typeface="ＭＳ Ｐゴシック" panose="020B0600070205080204" pitchFamily="50" charset="-128"/>
                        </a:rPr>
                        <a:t>2007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FF"/>
                    </a:solidFill>
                  </a:tcPr>
                </a:tc>
              </a:tr>
              <a:tr h="3127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buClr>
                          <a:srgbClr val="CC00FF"/>
                        </a:buClr>
                        <a:buFont typeface="Wingdings" panose="05000000000000000000" pitchFamily="2" charset="2"/>
                        <a:defRPr kumimoji="1" sz="28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1pPr>
                      <a:lvl2pPr algn="l">
                        <a:spcBef>
                          <a:spcPct val="20000"/>
                        </a:spcBef>
                        <a:buClr>
                          <a:srgbClr val="FF7C80"/>
                        </a:buClr>
                        <a:buFont typeface="Wingdings" panose="05000000000000000000" pitchFamily="2" charset="2"/>
                        <a:defRPr kumimoji="1" sz="24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2pPr>
                      <a:lvl3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 sz="2000" b="1">
                          <a:solidFill>
                            <a:schemeClr val="tx1"/>
                          </a:solidFill>
                          <a:latin typeface="Helvetica" panose="020B0604020202020204" pitchFamily="34" charset="0"/>
                          <a:ea typeface="ＭＳ Ｐゴシック" panose="020B0600070205080204" pitchFamily="50" charset="-128"/>
                        </a:defRPr>
                      </a:lvl3pPr>
                      <a:lvl4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4pPr>
                      <a:lvl5pPr algn="l">
                        <a:spcBef>
                          <a:spcPct val="20000"/>
                        </a:spcBef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66CC"/>
                        </a:buClr>
                        <a:buFont typeface="Wingdings" panose="05000000000000000000" pitchFamily="2" charset="2"/>
                        <a:defRPr kumimoji="1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ＭＳ Ｐゴシック" panose="020B0600070205080204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CC00FF"/>
                        </a:buClr>
                        <a:buSzTx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1" lang="en-US" altLang="ja-JP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latin typeface="Helvetica" panose="020B0604020202020204" pitchFamily="34" charset="0"/>
                          <a:ea typeface="ＭＳ Ｐゴシック" panose="020B0600070205080204" pitchFamily="50" charset="-128"/>
                        </a:rPr>
                        <a:t>2008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33333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FF"/>
                    </a:solidFill>
                  </a:tcPr>
                </a:tc>
              </a:tr>
            </a:tbl>
          </a:graphicData>
        </a:graphic>
      </p:graphicFrame>
      <p:sp>
        <p:nvSpPr>
          <p:cNvPr id="981055" name="Text Box 63"/>
          <p:cNvSpPr txBox="1">
            <a:spLocks noChangeArrowheads="1"/>
          </p:cNvSpPr>
          <p:nvPr/>
        </p:nvSpPr>
        <p:spPr bwMode="auto">
          <a:xfrm>
            <a:off x="1187450" y="923925"/>
            <a:ext cx="728663" cy="406400"/>
          </a:xfrm>
          <a:prstGeom prst="rect">
            <a:avLst/>
          </a:prstGeom>
          <a:solidFill>
            <a:srgbClr val="FF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2000" b="0"/>
              <a:t>Start</a:t>
            </a:r>
          </a:p>
        </p:txBody>
      </p:sp>
      <p:sp>
        <p:nvSpPr>
          <p:cNvPr id="981056" name="Text Box 64"/>
          <p:cNvSpPr txBox="1">
            <a:spLocks noChangeArrowheads="1"/>
          </p:cNvSpPr>
          <p:nvPr/>
        </p:nvSpPr>
        <p:spPr bwMode="auto">
          <a:xfrm>
            <a:off x="5092700" y="1844675"/>
            <a:ext cx="3960813" cy="406400"/>
          </a:xfrm>
          <a:prstGeom prst="rect">
            <a:avLst/>
          </a:prstGeom>
          <a:solidFill>
            <a:srgbClr val="FF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ja-JP" sz="2000" b="0"/>
              <a:t>Evidence for Atmospheric </a:t>
            </a:r>
            <a:r>
              <a:rPr lang="en-US" altLang="ja-JP" sz="2000" b="0">
                <a:latin typeface="Symbol" panose="05050102010706020507" pitchFamily="18" charset="2"/>
              </a:rPr>
              <a:t>n</a:t>
            </a:r>
            <a:r>
              <a:rPr lang="en-US" altLang="ja-JP" sz="2000" b="0"/>
              <a:t> osc.</a:t>
            </a:r>
          </a:p>
        </p:txBody>
      </p:sp>
      <p:sp>
        <p:nvSpPr>
          <p:cNvPr id="981057" name="Text Box 65"/>
          <p:cNvSpPr txBox="1">
            <a:spLocks noChangeArrowheads="1"/>
          </p:cNvSpPr>
          <p:nvPr/>
        </p:nvSpPr>
        <p:spPr bwMode="auto">
          <a:xfrm>
            <a:off x="5575300" y="3141663"/>
            <a:ext cx="3006725" cy="406400"/>
          </a:xfrm>
          <a:prstGeom prst="rect">
            <a:avLst/>
          </a:prstGeom>
          <a:solidFill>
            <a:srgbClr val="FF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2000" b="0"/>
              <a:t>Evidence for Solar </a:t>
            </a:r>
            <a:r>
              <a:rPr lang="en-US" altLang="ja-JP" sz="2000" b="0">
                <a:latin typeface="Symbol" panose="05050102010706020507" pitchFamily="18" charset="2"/>
              </a:rPr>
              <a:t>n</a:t>
            </a:r>
            <a:r>
              <a:rPr lang="en-US" altLang="ja-JP" sz="2000" b="0"/>
              <a:t> osc.</a:t>
            </a:r>
          </a:p>
        </p:txBody>
      </p:sp>
      <p:sp>
        <p:nvSpPr>
          <p:cNvPr id="981058" name="Line 66"/>
          <p:cNvSpPr>
            <a:spLocks noChangeShapeType="1"/>
          </p:cNvSpPr>
          <p:nvPr/>
        </p:nvSpPr>
        <p:spPr bwMode="auto">
          <a:xfrm>
            <a:off x="1116013" y="1052513"/>
            <a:ext cx="0" cy="23764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81059" name="Text Box 67"/>
          <p:cNvSpPr txBox="1">
            <a:spLocks noChangeArrowheads="1"/>
          </p:cNvSpPr>
          <p:nvPr/>
        </p:nvSpPr>
        <p:spPr bwMode="auto">
          <a:xfrm>
            <a:off x="1187450" y="1989138"/>
            <a:ext cx="785813" cy="466725"/>
          </a:xfrm>
          <a:prstGeom prst="rect">
            <a:avLst/>
          </a:prstGeom>
          <a:solidFill>
            <a:schemeClr val="bg1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2400" b="0">
                <a:solidFill>
                  <a:schemeClr val="hlink"/>
                </a:solidFill>
              </a:rPr>
              <a:t>SK-I</a:t>
            </a:r>
          </a:p>
        </p:txBody>
      </p:sp>
      <p:sp>
        <p:nvSpPr>
          <p:cNvPr id="981060" name="Line 68"/>
          <p:cNvSpPr>
            <a:spLocks noChangeShapeType="1"/>
          </p:cNvSpPr>
          <p:nvPr/>
        </p:nvSpPr>
        <p:spPr bwMode="auto">
          <a:xfrm>
            <a:off x="971550" y="3500438"/>
            <a:ext cx="6477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81061" name="Text Box 69"/>
          <p:cNvSpPr txBox="1">
            <a:spLocks noChangeArrowheads="1"/>
          </p:cNvSpPr>
          <p:nvPr/>
        </p:nvSpPr>
        <p:spPr bwMode="auto">
          <a:xfrm>
            <a:off x="1619250" y="3300413"/>
            <a:ext cx="1168400" cy="406400"/>
          </a:xfrm>
          <a:prstGeom prst="rect">
            <a:avLst/>
          </a:prstGeom>
          <a:solidFill>
            <a:srgbClr val="FF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2000" b="0"/>
              <a:t>Accident</a:t>
            </a:r>
          </a:p>
        </p:txBody>
      </p:sp>
      <p:sp>
        <p:nvSpPr>
          <p:cNvPr id="981062" name="Text Box 70">
            <a:hlinkClick r:id="rId2" action="ppaction://hlinksldjump"/>
          </p:cNvPr>
          <p:cNvSpPr txBox="1">
            <a:spLocks noChangeArrowheads="1"/>
          </p:cNvSpPr>
          <p:nvPr/>
        </p:nvSpPr>
        <p:spPr bwMode="auto">
          <a:xfrm>
            <a:off x="1187450" y="3660775"/>
            <a:ext cx="2678113" cy="406400"/>
          </a:xfrm>
          <a:prstGeom prst="rect">
            <a:avLst/>
          </a:prstGeom>
          <a:solidFill>
            <a:srgbClr val="FF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2000" b="0"/>
              <a:t>Partial Reconstruction</a:t>
            </a:r>
          </a:p>
        </p:txBody>
      </p:sp>
      <p:sp>
        <p:nvSpPr>
          <p:cNvPr id="981063" name="Line 71"/>
          <p:cNvSpPr>
            <a:spLocks noChangeShapeType="1"/>
          </p:cNvSpPr>
          <p:nvPr/>
        </p:nvSpPr>
        <p:spPr bwMode="auto">
          <a:xfrm>
            <a:off x="1116013" y="4005263"/>
            <a:ext cx="0" cy="13223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81064" name="Text Box 72"/>
          <p:cNvSpPr txBox="1">
            <a:spLocks noChangeArrowheads="1"/>
          </p:cNvSpPr>
          <p:nvPr/>
        </p:nvSpPr>
        <p:spPr bwMode="auto">
          <a:xfrm>
            <a:off x="1187450" y="4365625"/>
            <a:ext cx="869950" cy="466725"/>
          </a:xfrm>
          <a:prstGeom prst="rect">
            <a:avLst/>
          </a:prstGeom>
          <a:solidFill>
            <a:schemeClr val="bg1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2400" b="0">
                <a:solidFill>
                  <a:schemeClr val="hlink"/>
                </a:solidFill>
              </a:rPr>
              <a:t>SK-II</a:t>
            </a:r>
          </a:p>
        </p:txBody>
      </p:sp>
      <p:sp>
        <p:nvSpPr>
          <p:cNvPr id="981065" name="Text Box 73">
            <a:hlinkClick r:id="rId3" action="ppaction://hlinksldjump"/>
          </p:cNvPr>
          <p:cNvSpPr txBox="1">
            <a:spLocks noChangeArrowheads="1"/>
          </p:cNvSpPr>
          <p:nvPr/>
        </p:nvSpPr>
        <p:spPr bwMode="auto">
          <a:xfrm>
            <a:off x="1187450" y="5245100"/>
            <a:ext cx="2268538" cy="406400"/>
          </a:xfrm>
          <a:prstGeom prst="rect">
            <a:avLst/>
          </a:prstGeom>
          <a:solidFill>
            <a:srgbClr val="FF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2000" b="0"/>
              <a:t>Full reconstruction</a:t>
            </a:r>
          </a:p>
        </p:txBody>
      </p:sp>
      <p:sp>
        <p:nvSpPr>
          <p:cNvPr id="981066" name="Line 74"/>
          <p:cNvSpPr>
            <a:spLocks noChangeShapeType="1"/>
          </p:cNvSpPr>
          <p:nvPr/>
        </p:nvSpPr>
        <p:spPr bwMode="auto">
          <a:xfrm>
            <a:off x="1128713" y="5695950"/>
            <a:ext cx="0" cy="11239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81067" name="Text Box 75"/>
          <p:cNvSpPr txBox="1">
            <a:spLocks noChangeArrowheads="1"/>
          </p:cNvSpPr>
          <p:nvPr/>
        </p:nvSpPr>
        <p:spPr bwMode="auto">
          <a:xfrm>
            <a:off x="1187450" y="6021388"/>
            <a:ext cx="954088" cy="466725"/>
          </a:xfrm>
          <a:prstGeom prst="rect">
            <a:avLst/>
          </a:prstGeom>
          <a:solidFill>
            <a:schemeClr val="bg1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2400" b="0">
                <a:solidFill>
                  <a:schemeClr val="hlink"/>
                </a:solidFill>
              </a:rPr>
              <a:t>SK-III</a:t>
            </a:r>
          </a:p>
        </p:txBody>
      </p:sp>
      <p:sp>
        <p:nvSpPr>
          <p:cNvPr id="981068" name="Text Box 76"/>
          <p:cNvSpPr txBox="1">
            <a:spLocks noChangeArrowheads="1"/>
          </p:cNvSpPr>
          <p:nvPr/>
        </p:nvSpPr>
        <p:spPr bwMode="auto">
          <a:xfrm>
            <a:off x="5949950" y="4508500"/>
            <a:ext cx="2257425" cy="406400"/>
          </a:xfrm>
          <a:prstGeom prst="rect">
            <a:avLst/>
          </a:prstGeom>
          <a:solidFill>
            <a:srgbClr val="FF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2000" b="0"/>
              <a:t>Atmospheric </a:t>
            </a:r>
            <a:r>
              <a:rPr lang="en-US" altLang="ja-JP" sz="2000" b="0">
                <a:latin typeface="Symbol" panose="05050102010706020507" pitchFamily="18" charset="2"/>
              </a:rPr>
              <a:t>n</a:t>
            </a:r>
            <a:r>
              <a:rPr lang="en-US" altLang="ja-JP" sz="2000" b="0"/>
              <a:t> L/E</a:t>
            </a:r>
          </a:p>
        </p:txBody>
      </p:sp>
      <p:sp>
        <p:nvSpPr>
          <p:cNvPr id="981069" name="Text Box 77"/>
          <p:cNvSpPr txBox="1">
            <a:spLocks noChangeArrowheads="1"/>
          </p:cNvSpPr>
          <p:nvPr/>
        </p:nvSpPr>
        <p:spPr bwMode="auto">
          <a:xfrm>
            <a:off x="2268538" y="765175"/>
            <a:ext cx="2447925" cy="681038"/>
          </a:xfrm>
          <a:prstGeom prst="rect">
            <a:avLst/>
          </a:prstGeom>
          <a:solidFill>
            <a:schemeClr val="bg1"/>
          </a:solidFill>
          <a:ln w="9525">
            <a:solidFill>
              <a:srgbClr val="33CC33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ja-JP" sz="2000" b="0">
                <a:solidFill>
                  <a:srgbClr val="33CC33"/>
                </a:solidFill>
              </a:rPr>
              <a:t>Number of ID PMTs</a:t>
            </a:r>
          </a:p>
          <a:p>
            <a:pPr algn="l" eaLnBrk="0" hangingPunct="0"/>
            <a:r>
              <a:rPr lang="en-US" altLang="ja-JP" sz="1800" b="0">
                <a:solidFill>
                  <a:srgbClr val="33CC33"/>
                </a:solidFill>
              </a:rPr>
              <a:t>(photocoverage)</a:t>
            </a:r>
            <a:endParaRPr lang="en-US" altLang="ja-JP" sz="2000" b="0">
              <a:solidFill>
                <a:srgbClr val="33CC33"/>
              </a:solidFill>
            </a:endParaRPr>
          </a:p>
        </p:txBody>
      </p:sp>
      <p:sp>
        <p:nvSpPr>
          <p:cNvPr id="981070" name="Text Box 78"/>
          <p:cNvSpPr txBox="1">
            <a:spLocks noChangeArrowheads="1"/>
          </p:cNvSpPr>
          <p:nvPr/>
        </p:nvSpPr>
        <p:spPr bwMode="auto">
          <a:xfrm>
            <a:off x="2916238" y="1916113"/>
            <a:ext cx="1127125" cy="685800"/>
          </a:xfrm>
          <a:prstGeom prst="rect">
            <a:avLst/>
          </a:prstGeom>
          <a:solidFill>
            <a:schemeClr val="bg1"/>
          </a:solidFill>
          <a:ln w="9525">
            <a:solidFill>
              <a:srgbClr val="33CC33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>
              <a:lnSpc>
                <a:spcPct val="80000"/>
              </a:lnSpc>
            </a:pPr>
            <a:r>
              <a:rPr lang="en-US" altLang="ja-JP" sz="2400" b="0">
                <a:solidFill>
                  <a:srgbClr val="33CC33"/>
                </a:solidFill>
              </a:rPr>
              <a:t>11,146</a:t>
            </a:r>
          </a:p>
          <a:p>
            <a:pPr algn="l" eaLnBrk="0" hangingPunct="0">
              <a:lnSpc>
                <a:spcPct val="80000"/>
              </a:lnSpc>
            </a:pPr>
            <a:r>
              <a:rPr lang="en-US" altLang="ja-JP" sz="2400" b="0">
                <a:solidFill>
                  <a:srgbClr val="33CC33"/>
                </a:solidFill>
              </a:rPr>
              <a:t> (40%)</a:t>
            </a:r>
          </a:p>
        </p:txBody>
      </p:sp>
      <p:sp>
        <p:nvSpPr>
          <p:cNvPr id="981071" name="Text Box 79"/>
          <p:cNvSpPr txBox="1">
            <a:spLocks noChangeArrowheads="1"/>
          </p:cNvSpPr>
          <p:nvPr/>
        </p:nvSpPr>
        <p:spPr bwMode="auto">
          <a:xfrm>
            <a:off x="2916238" y="4292600"/>
            <a:ext cx="1092200" cy="685800"/>
          </a:xfrm>
          <a:prstGeom prst="rect">
            <a:avLst/>
          </a:prstGeom>
          <a:solidFill>
            <a:schemeClr val="bg1"/>
          </a:solidFill>
          <a:ln w="9525">
            <a:solidFill>
              <a:srgbClr val="33CC33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>
              <a:lnSpc>
                <a:spcPct val="80000"/>
              </a:lnSpc>
            </a:pPr>
            <a:r>
              <a:rPr lang="en-US" altLang="ja-JP" sz="2400" b="0">
                <a:solidFill>
                  <a:srgbClr val="33CC33"/>
                </a:solidFill>
              </a:rPr>
              <a:t> 5,182</a:t>
            </a:r>
          </a:p>
          <a:p>
            <a:pPr algn="l" eaLnBrk="0" hangingPunct="0">
              <a:lnSpc>
                <a:spcPct val="80000"/>
              </a:lnSpc>
            </a:pPr>
            <a:r>
              <a:rPr lang="en-US" altLang="ja-JP" sz="2400" b="0">
                <a:solidFill>
                  <a:srgbClr val="33CC33"/>
                </a:solidFill>
              </a:rPr>
              <a:t> (19%)</a:t>
            </a:r>
          </a:p>
        </p:txBody>
      </p:sp>
      <p:sp>
        <p:nvSpPr>
          <p:cNvPr id="981072" name="Text Box 80"/>
          <p:cNvSpPr txBox="1">
            <a:spLocks noChangeArrowheads="1"/>
          </p:cNvSpPr>
          <p:nvPr/>
        </p:nvSpPr>
        <p:spPr bwMode="auto">
          <a:xfrm>
            <a:off x="2916238" y="5949950"/>
            <a:ext cx="1127125" cy="685800"/>
          </a:xfrm>
          <a:prstGeom prst="rect">
            <a:avLst/>
          </a:prstGeom>
          <a:solidFill>
            <a:schemeClr val="bg1"/>
          </a:solidFill>
          <a:ln w="9525">
            <a:solidFill>
              <a:srgbClr val="33CC33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>
              <a:lnSpc>
                <a:spcPct val="80000"/>
              </a:lnSpc>
            </a:pPr>
            <a:r>
              <a:rPr lang="en-US" altLang="ja-JP" sz="2400" b="0">
                <a:solidFill>
                  <a:srgbClr val="33CC33"/>
                </a:solidFill>
              </a:rPr>
              <a:t>11,129</a:t>
            </a:r>
          </a:p>
          <a:p>
            <a:pPr algn="l" eaLnBrk="0" hangingPunct="0">
              <a:lnSpc>
                <a:spcPct val="80000"/>
              </a:lnSpc>
            </a:pPr>
            <a:r>
              <a:rPr lang="en-US" altLang="ja-JP" sz="2400" b="0">
                <a:solidFill>
                  <a:srgbClr val="33CC33"/>
                </a:solidFill>
              </a:rPr>
              <a:t> (40%)</a:t>
            </a:r>
          </a:p>
        </p:txBody>
      </p:sp>
      <p:sp>
        <p:nvSpPr>
          <p:cNvPr id="981074" name="Text Box 82"/>
          <p:cNvSpPr txBox="1">
            <a:spLocks noChangeArrowheads="1"/>
          </p:cNvSpPr>
          <p:nvPr/>
        </p:nvSpPr>
        <p:spPr bwMode="auto">
          <a:xfrm>
            <a:off x="6297613" y="908050"/>
            <a:ext cx="1562100" cy="406400"/>
          </a:xfrm>
          <a:prstGeom prst="rect">
            <a:avLst/>
          </a:prstGeom>
          <a:solidFill>
            <a:srgbClr val="FF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2000" b="0" u="sng"/>
              <a:t>Main results</a:t>
            </a:r>
          </a:p>
        </p:txBody>
      </p:sp>
      <p:sp>
        <p:nvSpPr>
          <p:cNvPr id="981075" name="Text Box 83"/>
          <p:cNvSpPr txBox="1">
            <a:spLocks noChangeArrowheads="1"/>
          </p:cNvSpPr>
          <p:nvPr/>
        </p:nvSpPr>
        <p:spPr bwMode="auto">
          <a:xfrm>
            <a:off x="1258888" y="188913"/>
            <a:ext cx="673100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u="sng">
                <a:solidFill>
                  <a:schemeClr val="accent2"/>
                </a:solidFill>
              </a:rPr>
              <a:t>History of Super-Kamiokande Detector</a:t>
            </a:r>
          </a:p>
        </p:txBody>
      </p:sp>
      <p:sp>
        <p:nvSpPr>
          <p:cNvPr id="981077" name="Text Box 85"/>
          <p:cNvSpPr txBox="1">
            <a:spLocks noChangeArrowheads="1"/>
          </p:cNvSpPr>
          <p:nvPr/>
        </p:nvSpPr>
        <p:spPr bwMode="auto">
          <a:xfrm>
            <a:off x="5272088" y="3644900"/>
            <a:ext cx="3614737" cy="406400"/>
          </a:xfrm>
          <a:prstGeom prst="rect">
            <a:avLst/>
          </a:prstGeom>
          <a:solidFill>
            <a:srgbClr val="FF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2000" b="0"/>
              <a:t>LMA by solar </a:t>
            </a:r>
            <a:r>
              <a:rPr lang="en-US" altLang="ja-JP" sz="2000" b="0">
                <a:latin typeface="Symbol" panose="05050102010706020507" pitchFamily="18" charset="2"/>
              </a:rPr>
              <a:t>n</a:t>
            </a:r>
            <a:r>
              <a:rPr lang="en-US" altLang="ja-JP" sz="2000" b="0"/>
              <a:t> global analysis</a:t>
            </a:r>
          </a:p>
        </p:txBody>
      </p:sp>
      <p:sp>
        <p:nvSpPr>
          <p:cNvPr id="981078" name="Text Box 86"/>
          <p:cNvSpPr txBox="1">
            <a:spLocks noChangeArrowheads="1"/>
          </p:cNvSpPr>
          <p:nvPr/>
        </p:nvSpPr>
        <p:spPr bwMode="auto">
          <a:xfrm>
            <a:off x="5259388" y="5516563"/>
            <a:ext cx="3640137" cy="406400"/>
          </a:xfrm>
          <a:prstGeom prst="rect">
            <a:avLst/>
          </a:prstGeom>
          <a:solidFill>
            <a:srgbClr val="FF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2000" b="0"/>
              <a:t>Atmospheric </a:t>
            </a:r>
            <a:r>
              <a:rPr lang="en-US" altLang="ja-JP" sz="2000" b="0">
                <a:latin typeface="Symbol" panose="05050102010706020507" pitchFamily="18" charset="2"/>
              </a:rPr>
              <a:t>n</a:t>
            </a:r>
            <a:r>
              <a:rPr lang="en-US" altLang="ja-JP" sz="2000" b="0"/>
              <a:t> tau appearance</a:t>
            </a:r>
          </a:p>
        </p:txBody>
      </p:sp>
      <p:sp>
        <p:nvSpPr>
          <p:cNvPr id="981079" name="Text Box 87"/>
          <p:cNvSpPr txBox="1">
            <a:spLocks noChangeArrowheads="1"/>
          </p:cNvSpPr>
          <p:nvPr/>
        </p:nvSpPr>
        <p:spPr bwMode="auto">
          <a:xfrm>
            <a:off x="4786313" y="2703513"/>
            <a:ext cx="4348162" cy="406400"/>
          </a:xfrm>
          <a:prstGeom prst="rect">
            <a:avLst/>
          </a:prstGeom>
          <a:solidFill>
            <a:srgbClr val="FF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2000" b="0"/>
              <a:t>Tau </a:t>
            </a:r>
            <a:r>
              <a:rPr lang="en-US" altLang="ja-JP" sz="2000" b="0">
                <a:latin typeface="Symbol" panose="05050102010706020507" pitchFamily="18" charset="2"/>
              </a:rPr>
              <a:t>n</a:t>
            </a:r>
            <a:r>
              <a:rPr lang="en-US" altLang="ja-JP" sz="2000" b="0"/>
              <a:t> favor over sterile </a:t>
            </a:r>
            <a:r>
              <a:rPr lang="en-US" altLang="ja-JP" sz="2000" b="0">
                <a:latin typeface="Symbol" panose="05050102010706020507" pitchFamily="18" charset="2"/>
              </a:rPr>
              <a:t>n</a:t>
            </a:r>
            <a:r>
              <a:rPr lang="en-US" altLang="ja-JP" sz="2000" b="0"/>
              <a:t> in atm. osc.</a:t>
            </a:r>
          </a:p>
        </p:txBody>
      </p:sp>
      <p:sp>
        <p:nvSpPr>
          <p:cNvPr id="981080" name="Text Box 88"/>
          <p:cNvSpPr txBox="1">
            <a:spLocks noChangeArrowheads="1"/>
          </p:cNvSpPr>
          <p:nvPr/>
        </p:nvSpPr>
        <p:spPr bwMode="auto">
          <a:xfrm>
            <a:off x="6084888" y="5013325"/>
            <a:ext cx="2028825" cy="406400"/>
          </a:xfrm>
          <a:prstGeom prst="rect">
            <a:avLst/>
          </a:prstGeom>
          <a:solidFill>
            <a:srgbClr val="FF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2000" b="0"/>
              <a:t>K2K final results</a:t>
            </a:r>
          </a:p>
        </p:txBody>
      </p:sp>
      <p:sp>
        <p:nvSpPr>
          <p:cNvPr id="981081" name="AutoShape 89">
            <a:hlinkClick r:id="rId4" action="ppaction://hlinksldjump"/>
          </p:cNvPr>
          <p:cNvSpPr>
            <a:spLocks noChangeArrowheads="1"/>
          </p:cNvSpPr>
          <p:nvPr/>
        </p:nvSpPr>
        <p:spPr bwMode="auto">
          <a:xfrm flipH="1">
            <a:off x="8388350" y="6165850"/>
            <a:ext cx="576263" cy="692150"/>
          </a:xfrm>
          <a:prstGeom prst="leftArrow">
            <a:avLst>
              <a:gd name="adj1" fmla="val 50000"/>
              <a:gd name="adj2" fmla="val 25000"/>
            </a:avLst>
          </a:prstGeom>
          <a:solidFill>
            <a:srgbClr val="DDDDDD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</p:spTree>
  </p:cSld>
  <p:clrMapOvr>
    <a:masterClrMapping/>
  </p:clrMapOvr>
  <p:transition spd="med">
    <p:wipe dir="d"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696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37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36963" name="Text Box 3"/>
          <p:cNvSpPr txBox="1">
            <a:spLocks noChangeArrowheads="1"/>
          </p:cNvSpPr>
          <p:nvPr/>
        </p:nvSpPr>
        <p:spPr bwMode="auto">
          <a:xfrm>
            <a:off x="0" y="6418263"/>
            <a:ext cx="4152900" cy="466725"/>
          </a:xfrm>
          <a:prstGeom prst="rect">
            <a:avLst/>
          </a:prstGeom>
          <a:solidFill>
            <a:srgbClr val="FF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kumimoji="0" lang="en-US" altLang="ja-JP" sz="2400" b="0">
                <a:solidFill>
                  <a:srgbClr val="FF0000"/>
                </a:solidFill>
                <a:latin typeface="Times New Roman" panose="02020603050405020304" pitchFamily="18" charset="0"/>
              </a:rPr>
              <a:t>Plot after KamLAND first result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6963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4232" name="Group 104"/>
          <p:cNvGrpSpPr>
            <a:grpSpLocks/>
          </p:cNvGrpSpPr>
          <p:nvPr/>
        </p:nvGrpSpPr>
        <p:grpSpPr bwMode="auto">
          <a:xfrm>
            <a:off x="0" y="1341438"/>
            <a:ext cx="4356100" cy="3455987"/>
            <a:chOff x="0" y="527"/>
            <a:chExt cx="4490" cy="3384"/>
          </a:xfrm>
        </p:grpSpPr>
        <p:grpSp>
          <p:nvGrpSpPr>
            <p:cNvPr id="944231" name="Group 103"/>
            <p:cNvGrpSpPr>
              <a:grpSpLocks/>
            </p:cNvGrpSpPr>
            <p:nvPr/>
          </p:nvGrpSpPr>
          <p:grpSpPr bwMode="auto">
            <a:xfrm>
              <a:off x="0" y="527"/>
              <a:ext cx="4490" cy="3384"/>
              <a:chOff x="0" y="527"/>
              <a:chExt cx="4490" cy="3384"/>
            </a:xfrm>
          </p:grpSpPr>
          <p:pic>
            <p:nvPicPr>
              <p:cNvPr id="944223" name="Picture 95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073" t="16901" r="4292" b="23346"/>
              <a:stretch>
                <a:fillRect/>
              </a:stretch>
            </p:blipFill>
            <p:spPr bwMode="auto">
              <a:xfrm>
                <a:off x="0" y="527"/>
                <a:ext cx="4490" cy="3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44224" name="AutoShape 96"/>
              <p:cNvSpPr>
                <a:spLocks/>
              </p:cNvSpPr>
              <p:nvPr/>
            </p:nvSpPr>
            <p:spPr bwMode="auto">
              <a:xfrm>
                <a:off x="1156" y="1480"/>
                <a:ext cx="2516" cy="508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21600"/>
                    </a:lnTo>
                    <a:lnTo>
                      <a:pt x="0" y="2160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44139" name="Group 11"/>
            <p:cNvGrpSpPr>
              <a:grpSpLocks/>
            </p:cNvGrpSpPr>
            <p:nvPr/>
          </p:nvGrpSpPr>
          <p:grpSpPr bwMode="auto">
            <a:xfrm>
              <a:off x="1020" y="1117"/>
              <a:ext cx="1210" cy="1289"/>
              <a:chOff x="1837" y="2474"/>
              <a:chExt cx="1338" cy="1425"/>
            </a:xfrm>
          </p:grpSpPr>
          <p:sp>
            <p:nvSpPr>
              <p:cNvPr id="944140" name="Freeform 12"/>
              <p:cNvSpPr>
                <a:spLocks/>
              </p:cNvSpPr>
              <p:nvPr/>
            </p:nvSpPr>
            <p:spPr bwMode="auto">
              <a:xfrm>
                <a:off x="2872" y="3590"/>
                <a:ext cx="303" cy="309"/>
              </a:xfrm>
              <a:custGeom>
                <a:avLst/>
                <a:gdLst>
                  <a:gd name="T0" fmla="*/ 284 w 607"/>
                  <a:gd name="T1" fmla="*/ 197 h 617"/>
                  <a:gd name="T2" fmla="*/ 303 w 607"/>
                  <a:gd name="T3" fmla="*/ 0 h 617"/>
                  <a:gd name="T4" fmla="*/ 323 w 607"/>
                  <a:gd name="T5" fmla="*/ 197 h 617"/>
                  <a:gd name="T6" fmla="*/ 410 w 607"/>
                  <a:gd name="T7" fmla="*/ 17 h 617"/>
                  <a:gd name="T8" fmla="*/ 360 w 607"/>
                  <a:gd name="T9" fmla="*/ 211 h 617"/>
                  <a:gd name="T10" fmla="*/ 502 w 607"/>
                  <a:gd name="T11" fmla="*/ 73 h 617"/>
                  <a:gd name="T12" fmla="*/ 390 w 607"/>
                  <a:gd name="T13" fmla="*/ 236 h 617"/>
                  <a:gd name="T14" fmla="*/ 571 w 607"/>
                  <a:gd name="T15" fmla="*/ 153 h 617"/>
                  <a:gd name="T16" fmla="*/ 410 w 607"/>
                  <a:gd name="T17" fmla="*/ 270 h 617"/>
                  <a:gd name="T18" fmla="*/ 607 w 607"/>
                  <a:gd name="T19" fmla="*/ 256 h 617"/>
                  <a:gd name="T20" fmla="*/ 418 w 607"/>
                  <a:gd name="T21" fmla="*/ 309 h 617"/>
                  <a:gd name="T22" fmla="*/ 607 w 607"/>
                  <a:gd name="T23" fmla="*/ 362 h 617"/>
                  <a:gd name="T24" fmla="*/ 410 w 607"/>
                  <a:gd name="T25" fmla="*/ 347 h 617"/>
                  <a:gd name="T26" fmla="*/ 571 w 607"/>
                  <a:gd name="T27" fmla="*/ 463 h 617"/>
                  <a:gd name="T28" fmla="*/ 390 w 607"/>
                  <a:gd name="T29" fmla="*/ 382 h 617"/>
                  <a:gd name="T30" fmla="*/ 502 w 607"/>
                  <a:gd name="T31" fmla="*/ 546 h 617"/>
                  <a:gd name="T32" fmla="*/ 360 w 607"/>
                  <a:gd name="T33" fmla="*/ 408 h 617"/>
                  <a:gd name="T34" fmla="*/ 410 w 607"/>
                  <a:gd name="T35" fmla="*/ 599 h 617"/>
                  <a:gd name="T36" fmla="*/ 323 w 607"/>
                  <a:gd name="T37" fmla="*/ 420 h 617"/>
                  <a:gd name="T38" fmla="*/ 303 w 607"/>
                  <a:gd name="T39" fmla="*/ 617 h 617"/>
                  <a:gd name="T40" fmla="*/ 284 w 607"/>
                  <a:gd name="T41" fmla="*/ 420 h 617"/>
                  <a:gd name="T42" fmla="*/ 197 w 607"/>
                  <a:gd name="T43" fmla="*/ 599 h 617"/>
                  <a:gd name="T44" fmla="*/ 246 w 607"/>
                  <a:gd name="T45" fmla="*/ 408 h 617"/>
                  <a:gd name="T46" fmla="*/ 104 w 607"/>
                  <a:gd name="T47" fmla="*/ 546 h 617"/>
                  <a:gd name="T48" fmla="*/ 217 w 607"/>
                  <a:gd name="T49" fmla="*/ 382 h 617"/>
                  <a:gd name="T50" fmla="*/ 35 w 607"/>
                  <a:gd name="T51" fmla="*/ 463 h 617"/>
                  <a:gd name="T52" fmla="*/ 197 w 607"/>
                  <a:gd name="T53" fmla="*/ 347 h 617"/>
                  <a:gd name="T54" fmla="*/ 0 w 607"/>
                  <a:gd name="T55" fmla="*/ 362 h 617"/>
                  <a:gd name="T56" fmla="*/ 189 w 607"/>
                  <a:gd name="T57" fmla="*/ 309 h 617"/>
                  <a:gd name="T58" fmla="*/ 0 w 607"/>
                  <a:gd name="T59" fmla="*/ 256 h 617"/>
                  <a:gd name="T60" fmla="*/ 197 w 607"/>
                  <a:gd name="T61" fmla="*/ 270 h 617"/>
                  <a:gd name="T62" fmla="*/ 35 w 607"/>
                  <a:gd name="T63" fmla="*/ 153 h 617"/>
                  <a:gd name="T64" fmla="*/ 217 w 607"/>
                  <a:gd name="T65" fmla="*/ 236 h 617"/>
                  <a:gd name="T66" fmla="*/ 104 w 607"/>
                  <a:gd name="T67" fmla="*/ 73 h 617"/>
                  <a:gd name="T68" fmla="*/ 246 w 607"/>
                  <a:gd name="T69" fmla="*/ 211 h 617"/>
                  <a:gd name="T70" fmla="*/ 197 w 607"/>
                  <a:gd name="T71" fmla="*/ 17 h 617"/>
                  <a:gd name="T72" fmla="*/ 284 w 607"/>
                  <a:gd name="T73" fmla="*/ 197 h 617"/>
                  <a:gd name="T74" fmla="*/ 284 w 607"/>
                  <a:gd name="T75" fmla="*/ 19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07" h="617">
                    <a:moveTo>
                      <a:pt x="284" y="197"/>
                    </a:moveTo>
                    <a:lnTo>
                      <a:pt x="303" y="0"/>
                    </a:lnTo>
                    <a:lnTo>
                      <a:pt x="323" y="197"/>
                    </a:lnTo>
                    <a:lnTo>
                      <a:pt x="410" y="17"/>
                    </a:lnTo>
                    <a:lnTo>
                      <a:pt x="360" y="211"/>
                    </a:lnTo>
                    <a:lnTo>
                      <a:pt x="502" y="73"/>
                    </a:lnTo>
                    <a:lnTo>
                      <a:pt x="390" y="236"/>
                    </a:lnTo>
                    <a:lnTo>
                      <a:pt x="571" y="153"/>
                    </a:lnTo>
                    <a:lnTo>
                      <a:pt x="410" y="270"/>
                    </a:lnTo>
                    <a:lnTo>
                      <a:pt x="607" y="256"/>
                    </a:lnTo>
                    <a:lnTo>
                      <a:pt x="418" y="309"/>
                    </a:lnTo>
                    <a:lnTo>
                      <a:pt x="607" y="362"/>
                    </a:lnTo>
                    <a:lnTo>
                      <a:pt x="410" y="347"/>
                    </a:lnTo>
                    <a:lnTo>
                      <a:pt x="571" y="463"/>
                    </a:lnTo>
                    <a:lnTo>
                      <a:pt x="390" y="382"/>
                    </a:lnTo>
                    <a:lnTo>
                      <a:pt x="502" y="546"/>
                    </a:lnTo>
                    <a:lnTo>
                      <a:pt x="360" y="408"/>
                    </a:lnTo>
                    <a:lnTo>
                      <a:pt x="410" y="599"/>
                    </a:lnTo>
                    <a:lnTo>
                      <a:pt x="323" y="420"/>
                    </a:lnTo>
                    <a:lnTo>
                      <a:pt x="303" y="617"/>
                    </a:lnTo>
                    <a:lnTo>
                      <a:pt x="284" y="420"/>
                    </a:lnTo>
                    <a:lnTo>
                      <a:pt x="197" y="599"/>
                    </a:lnTo>
                    <a:lnTo>
                      <a:pt x="246" y="408"/>
                    </a:lnTo>
                    <a:lnTo>
                      <a:pt x="104" y="546"/>
                    </a:lnTo>
                    <a:lnTo>
                      <a:pt x="217" y="382"/>
                    </a:lnTo>
                    <a:lnTo>
                      <a:pt x="35" y="463"/>
                    </a:lnTo>
                    <a:lnTo>
                      <a:pt x="197" y="347"/>
                    </a:lnTo>
                    <a:lnTo>
                      <a:pt x="0" y="362"/>
                    </a:lnTo>
                    <a:lnTo>
                      <a:pt x="189" y="309"/>
                    </a:lnTo>
                    <a:lnTo>
                      <a:pt x="0" y="256"/>
                    </a:lnTo>
                    <a:lnTo>
                      <a:pt x="197" y="270"/>
                    </a:lnTo>
                    <a:lnTo>
                      <a:pt x="35" y="153"/>
                    </a:lnTo>
                    <a:lnTo>
                      <a:pt x="217" y="236"/>
                    </a:lnTo>
                    <a:lnTo>
                      <a:pt x="104" y="73"/>
                    </a:lnTo>
                    <a:lnTo>
                      <a:pt x="246" y="211"/>
                    </a:lnTo>
                    <a:lnTo>
                      <a:pt x="197" y="17"/>
                    </a:lnTo>
                    <a:lnTo>
                      <a:pt x="284" y="197"/>
                    </a:lnTo>
                    <a:lnTo>
                      <a:pt x="284" y="197"/>
                    </a:lnTo>
                    <a:close/>
                  </a:path>
                </a:pathLst>
              </a:custGeom>
              <a:solidFill>
                <a:srgbClr val="FFCC00"/>
              </a:solidFill>
              <a:ln w="0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41" name="Freeform 13"/>
              <p:cNvSpPr>
                <a:spLocks/>
              </p:cNvSpPr>
              <p:nvPr/>
            </p:nvSpPr>
            <p:spPr bwMode="auto">
              <a:xfrm>
                <a:off x="1837" y="3539"/>
                <a:ext cx="789" cy="118"/>
              </a:xfrm>
              <a:custGeom>
                <a:avLst/>
                <a:gdLst>
                  <a:gd name="T0" fmla="*/ 0 w 1578"/>
                  <a:gd name="T1" fmla="*/ 0 h 237"/>
                  <a:gd name="T2" fmla="*/ 8 w 1578"/>
                  <a:gd name="T3" fmla="*/ 32 h 237"/>
                  <a:gd name="T4" fmla="*/ 28 w 1578"/>
                  <a:gd name="T5" fmla="*/ 63 h 237"/>
                  <a:gd name="T6" fmla="*/ 61 w 1578"/>
                  <a:gd name="T7" fmla="*/ 93 h 237"/>
                  <a:gd name="T8" fmla="*/ 108 w 1578"/>
                  <a:gd name="T9" fmla="*/ 120 h 237"/>
                  <a:gd name="T10" fmla="*/ 164 w 1578"/>
                  <a:gd name="T11" fmla="*/ 144 h 237"/>
                  <a:gd name="T12" fmla="*/ 231 w 1578"/>
                  <a:gd name="T13" fmla="*/ 168 h 237"/>
                  <a:gd name="T14" fmla="*/ 308 w 1578"/>
                  <a:gd name="T15" fmla="*/ 187 h 237"/>
                  <a:gd name="T16" fmla="*/ 390 w 1578"/>
                  <a:gd name="T17" fmla="*/ 205 h 237"/>
                  <a:gd name="T18" fmla="*/ 481 w 1578"/>
                  <a:gd name="T19" fmla="*/ 219 h 237"/>
                  <a:gd name="T20" fmla="*/ 580 w 1578"/>
                  <a:gd name="T21" fmla="*/ 229 h 237"/>
                  <a:gd name="T22" fmla="*/ 682 w 1578"/>
                  <a:gd name="T23" fmla="*/ 235 h 237"/>
                  <a:gd name="T24" fmla="*/ 789 w 1578"/>
                  <a:gd name="T25" fmla="*/ 237 h 237"/>
                  <a:gd name="T26" fmla="*/ 895 w 1578"/>
                  <a:gd name="T27" fmla="*/ 235 h 237"/>
                  <a:gd name="T28" fmla="*/ 998 w 1578"/>
                  <a:gd name="T29" fmla="*/ 229 h 237"/>
                  <a:gd name="T30" fmla="*/ 1096 w 1578"/>
                  <a:gd name="T31" fmla="*/ 219 h 237"/>
                  <a:gd name="T32" fmla="*/ 1187 w 1578"/>
                  <a:gd name="T33" fmla="*/ 205 h 237"/>
                  <a:gd name="T34" fmla="*/ 1270 w 1578"/>
                  <a:gd name="T35" fmla="*/ 187 h 237"/>
                  <a:gd name="T36" fmla="*/ 1347 w 1578"/>
                  <a:gd name="T37" fmla="*/ 168 h 237"/>
                  <a:gd name="T38" fmla="*/ 1414 w 1578"/>
                  <a:gd name="T39" fmla="*/ 144 h 237"/>
                  <a:gd name="T40" fmla="*/ 1469 w 1578"/>
                  <a:gd name="T41" fmla="*/ 120 h 237"/>
                  <a:gd name="T42" fmla="*/ 1516 w 1578"/>
                  <a:gd name="T43" fmla="*/ 93 h 237"/>
                  <a:gd name="T44" fmla="*/ 1550 w 1578"/>
                  <a:gd name="T45" fmla="*/ 63 h 237"/>
                  <a:gd name="T46" fmla="*/ 1570 w 1578"/>
                  <a:gd name="T47" fmla="*/ 32 h 237"/>
                  <a:gd name="T48" fmla="*/ 1578 w 1578"/>
                  <a:gd name="T49" fmla="*/ 0 h 237"/>
                  <a:gd name="T50" fmla="*/ 0 w 1578"/>
                  <a:gd name="T51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78" h="237">
                    <a:moveTo>
                      <a:pt x="0" y="0"/>
                    </a:moveTo>
                    <a:lnTo>
                      <a:pt x="8" y="32"/>
                    </a:lnTo>
                    <a:lnTo>
                      <a:pt x="28" y="63"/>
                    </a:lnTo>
                    <a:lnTo>
                      <a:pt x="61" y="93"/>
                    </a:lnTo>
                    <a:lnTo>
                      <a:pt x="108" y="120"/>
                    </a:lnTo>
                    <a:lnTo>
                      <a:pt x="164" y="144"/>
                    </a:lnTo>
                    <a:lnTo>
                      <a:pt x="231" y="168"/>
                    </a:lnTo>
                    <a:lnTo>
                      <a:pt x="308" y="187"/>
                    </a:lnTo>
                    <a:lnTo>
                      <a:pt x="390" y="205"/>
                    </a:lnTo>
                    <a:lnTo>
                      <a:pt x="481" y="219"/>
                    </a:lnTo>
                    <a:lnTo>
                      <a:pt x="580" y="229"/>
                    </a:lnTo>
                    <a:lnTo>
                      <a:pt x="682" y="235"/>
                    </a:lnTo>
                    <a:lnTo>
                      <a:pt x="789" y="237"/>
                    </a:lnTo>
                    <a:lnTo>
                      <a:pt x="895" y="235"/>
                    </a:lnTo>
                    <a:lnTo>
                      <a:pt x="998" y="229"/>
                    </a:lnTo>
                    <a:lnTo>
                      <a:pt x="1096" y="219"/>
                    </a:lnTo>
                    <a:lnTo>
                      <a:pt x="1187" y="205"/>
                    </a:lnTo>
                    <a:lnTo>
                      <a:pt x="1270" y="187"/>
                    </a:lnTo>
                    <a:lnTo>
                      <a:pt x="1347" y="168"/>
                    </a:lnTo>
                    <a:lnTo>
                      <a:pt x="1414" y="144"/>
                    </a:lnTo>
                    <a:lnTo>
                      <a:pt x="1469" y="120"/>
                    </a:lnTo>
                    <a:lnTo>
                      <a:pt x="1516" y="93"/>
                    </a:lnTo>
                    <a:lnTo>
                      <a:pt x="1550" y="63"/>
                    </a:lnTo>
                    <a:lnTo>
                      <a:pt x="1570" y="32"/>
                    </a:lnTo>
                    <a:lnTo>
                      <a:pt x="157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FF"/>
              </a:solidFill>
              <a:ln w="0">
                <a:solidFill>
                  <a:srgbClr val="6666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42" name="Rectangle 14"/>
              <p:cNvSpPr>
                <a:spLocks noChangeArrowheads="1"/>
              </p:cNvSpPr>
              <p:nvPr/>
            </p:nvSpPr>
            <p:spPr bwMode="auto">
              <a:xfrm>
                <a:off x="1837" y="2750"/>
                <a:ext cx="789" cy="789"/>
              </a:xfrm>
              <a:prstGeom prst="rect">
                <a:avLst/>
              </a:prstGeom>
              <a:solidFill>
                <a:srgbClr val="6666FF"/>
              </a:solidFill>
              <a:ln w="0">
                <a:solidFill>
                  <a:srgbClr val="6666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43" name="Freeform 15"/>
              <p:cNvSpPr>
                <a:spLocks/>
              </p:cNvSpPr>
              <p:nvPr/>
            </p:nvSpPr>
            <p:spPr bwMode="auto">
              <a:xfrm>
                <a:off x="1837" y="2632"/>
                <a:ext cx="789" cy="236"/>
              </a:xfrm>
              <a:custGeom>
                <a:avLst/>
                <a:gdLst>
                  <a:gd name="T0" fmla="*/ 1578 w 1578"/>
                  <a:gd name="T1" fmla="*/ 236 h 473"/>
                  <a:gd name="T2" fmla="*/ 1570 w 1578"/>
                  <a:gd name="T3" fmla="*/ 205 h 473"/>
                  <a:gd name="T4" fmla="*/ 1550 w 1578"/>
                  <a:gd name="T5" fmla="*/ 173 h 473"/>
                  <a:gd name="T6" fmla="*/ 1516 w 1578"/>
                  <a:gd name="T7" fmla="*/ 144 h 473"/>
                  <a:gd name="T8" fmla="*/ 1469 w 1578"/>
                  <a:gd name="T9" fmla="*/ 116 h 473"/>
                  <a:gd name="T10" fmla="*/ 1414 w 1578"/>
                  <a:gd name="T11" fmla="*/ 92 h 473"/>
                  <a:gd name="T12" fmla="*/ 1347 w 1578"/>
                  <a:gd name="T13" fmla="*/ 69 h 473"/>
                  <a:gd name="T14" fmla="*/ 1270 w 1578"/>
                  <a:gd name="T15" fmla="*/ 49 h 473"/>
                  <a:gd name="T16" fmla="*/ 1187 w 1578"/>
                  <a:gd name="T17" fmla="*/ 31 h 473"/>
                  <a:gd name="T18" fmla="*/ 1096 w 1578"/>
                  <a:gd name="T19" fmla="*/ 17 h 473"/>
                  <a:gd name="T20" fmla="*/ 998 w 1578"/>
                  <a:gd name="T21" fmla="*/ 7 h 473"/>
                  <a:gd name="T22" fmla="*/ 895 w 1578"/>
                  <a:gd name="T23" fmla="*/ 2 h 473"/>
                  <a:gd name="T24" fmla="*/ 789 w 1578"/>
                  <a:gd name="T25" fmla="*/ 0 h 473"/>
                  <a:gd name="T26" fmla="*/ 682 w 1578"/>
                  <a:gd name="T27" fmla="*/ 2 h 473"/>
                  <a:gd name="T28" fmla="*/ 580 w 1578"/>
                  <a:gd name="T29" fmla="*/ 7 h 473"/>
                  <a:gd name="T30" fmla="*/ 481 w 1578"/>
                  <a:gd name="T31" fmla="*/ 17 h 473"/>
                  <a:gd name="T32" fmla="*/ 390 w 1578"/>
                  <a:gd name="T33" fmla="*/ 31 h 473"/>
                  <a:gd name="T34" fmla="*/ 308 w 1578"/>
                  <a:gd name="T35" fmla="*/ 49 h 473"/>
                  <a:gd name="T36" fmla="*/ 231 w 1578"/>
                  <a:gd name="T37" fmla="*/ 69 h 473"/>
                  <a:gd name="T38" fmla="*/ 164 w 1578"/>
                  <a:gd name="T39" fmla="*/ 92 h 473"/>
                  <a:gd name="T40" fmla="*/ 108 w 1578"/>
                  <a:gd name="T41" fmla="*/ 116 h 473"/>
                  <a:gd name="T42" fmla="*/ 61 w 1578"/>
                  <a:gd name="T43" fmla="*/ 144 h 473"/>
                  <a:gd name="T44" fmla="*/ 28 w 1578"/>
                  <a:gd name="T45" fmla="*/ 173 h 473"/>
                  <a:gd name="T46" fmla="*/ 8 w 1578"/>
                  <a:gd name="T47" fmla="*/ 205 h 473"/>
                  <a:gd name="T48" fmla="*/ 0 w 1578"/>
                  <a:gd name="T49" fmla="*/ 236 h 473"/>
                  <a:gd name="T50" fmla="*/ 8 w 1578"/>
                  <a:gd name="T51" fmla="*/ 268 h 473"/>
                  <a:gd name="T52" fmla="*/ 28 w 1578"/>
                  <a:gd name="T53" fmla="*/ 299 h 473"/>
                  <a:gd name="T54" fmla="*/ 61 w 1578"/>
                  <a:gd name="T55" fmla="*/ 329 h 473"/>
                  <a:gd name="T56" fmla="*/ 108 w 1578"/>
                  <a:gd name="T57" fmla="*/ 357 h 473"/>
                  <a:gd name="T58" fmla="*/ 164 w 1578"/>
                  <a:gd name="T59" fmla="*/ 380 h 473"/>
                  <a:gd name="T60" fmla="*/ 231 w 1578"/>
                  <a:gd name="T61" fmla="*/ 404 h 473"/>
                  <a:gd name="T62" fmla="*/ 308 w 1578"/>
                  <a:gd name="T63" fmla="*/ 424 h 473"/>
                  <a:gd name="T64" fmla="*/ 390 w 1578"/>
                  <a:gd name="T65" fmla="*/ 441 h 473"/>
                  <a:gd name="T66" fmla="*/ 481 w 1578"/>
                  <a:gd name="T67" fmla="*/ 455 h 473"/>
                  <a:gd name="T68" fmla="*/ 580 w 1578"/>
                  <a:gd name="T69" fmla="*/ 465 h 473"/>
                  <a:gd name="T70" fmla="*/ 682 w 1578"/>
                  <a:gd name="T71" fmla="*/ 471 h 473"/>
                  <a:gd name="T72" fmla="*/ 789 w 1578"/>
                  <a:gd name="T73" fmla="*/ 473 h 473"/>
                  <a:gd name="T74" fmla="*/ 895 w 1578"/>
                  <a:gd name="T75" fmla="*/ 471 h 473"/>
                  <a:gd name="T76" fmla="*/ 998 w 1578"/>
                  <a:gd name="T77" fmla="*/ 465 h 473"/>
                  <a:gd name="T78" fmla="*/ 1096 w 1578"/>
                  <a:gd name="T79" fmla="*/ 455 h 473"/>
                  <a:gd name="T80" fmla="*/ 1187 w 1578"/>
                  <a:gd name="T81" fmla="*/ 441 h 473"/>
                  <a:gd name="T82" fmla="*/ 1270 w 1578"/>
                  <a:gd name="T83" fmla="*/ 424 h 473"/>
                  <a:gd name="T84" fmla="*/ 1347 w 1578"/>
                  <a:gd name="T85" fmla="*/ 404 h 473"/>
                  <a:gd name="T86" fmla="*/ 1414 w 1578"/>
                  <a:gd name="T87" fmla="*/ 380 h 473"/>
                  <a:gd name="T88" fmla="*/ 1469 w 1578"/>
                  <a:gd name="T89" fmla="*/ 357 h 473"/>
                  <a:gd name="T90" fmla="*/ 1516 w 1578"/>
                  <a:gd name="T91" fmla="*/ 329 h 473"/>
                  <a:gd name="T92" fmla="*/ 1550 w 1578"/>
                  <a:gd name="T93" fmla="*/ 299 h 473"/>
                  <a:gd name="T94" fmla="*/ 1570 w 1578"/>
                  <a:gd name="T95" fmla="*/ 268 h 473"/>
                  <a:gd name="T96" fmla="*/ 1578 w 1578"/>
                  <a:gd name="T97" fmla="*/ 236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78" h="473">
                    <a:moveTo>
                      <a:pt x="1578" y="236"/>
                    </a:moveTo>
                    <a:lnTo>
                      <a:pt x="1570" y="205"/>
                    </a:lnTo>
                    <a:lnTo>
                      <a:pt x="1550" y="173"/>
                    </a:lnTo>
                    <a:lnTo>
                      <a:pt x="1516" y="144"/>
                    </a:lnTo>
                    <a:lnTo>
                      <a:pt x="1469" y="116"/>
                    </a:lnTo>
                    <a:lnTo>
                      <a:pt x="1414" y="92"/>
                    </a:lnTo>
                    <a:lnTo>
                      <a:pt x="1347" y="69"/>
                    </a:lnTo>
                    <a:lnTo>
                      <a:pt x="1270" y="49"/>
                    </a:lnTo>
                    <a:lnTo>
                      <a:pt x="1187" y="31"/>
                    </a:lnTo>
                    <a:lnTo>
                      <a:pt x="1096" y="17"/>
                    </a:lnTo>
                    <a:lnTo>
                      <a:pt x="998" y="7"/>
                    </a:lnTo>
                    <a:lnTo>
                      <a:pt x="895" y="2"/>
                    </a:lnTo>
                    <a:lnTo>
                      <a:pt x="789" y="0"/>
                    </a:lnTo>
                    <a:lnTo>
                      <a:pt x="682" y="2"/>
                    </a:lnTo>
                    <a:lnTo>
                      <a:pt x="580" y="7"/>
                    </a:lnTo>
                    <a:lnTo>
                      <a:pt x="481" y="17"/>
                    </a:lnTo>
                    <a:lnTo>
                      <a:pt x="390" y="31"/>
                    </a:lnTo>
                    <a:lnTo>
                      <a:pt x="308" y="49"/>
                    </a:lnTo>
                    <a:lnTo>
                      <a:pt x="231" y="69"/>
                    </a:lnTo>
                    <a:lnTo>
                      <a:pt x="164" y="92"/>
                    </a:lnTo>
                    <a:lnTo>
                      <a:pt x="108" y="116"/>
                    </a:lnTo>
                    <a:lnTo>
                      <a:pt x="61" y="144"/>
                    </a:lnTo>
                    <a:lnTo>
                      <a:pt x="28" y="173"/>
                    </a:lnTo>
                    <a:lnTo>
                      <a:pt x="8" y="205"/>
                    </a:lnTo>
                    <a:lnTo>
                      <a:pt x="0" y="236"/>
                    </a:lnTo>
                    <a:lnTo>
                      <a:pt x="8" y="268"/>
                    </a:lnTo>
                    <a:lnTo>
                      <a:pt x="28" y="299"/>
                    </a:lnTo>
                    <a:lnTo>
                      <a:pt x="61" y="329"/>
                    </a:lnTo>
                    <a:lnTo>
                      <a:pt x="108" y="357"/>
                    </a:lnTo>
                    <a:lnTo>
                      <a:pt x="164" y="380"/>
                    </a:lnTo>
                    <a:lnTo>
                      <a:pt x="231" y="404"/>
                    </a:lnTo>
                    <a:lnTo>
                      <a:pt x="308" y="424"/>
                    </a:lnTo>
                    <a:lnTo>
                      <a:pt x="390" y="441"/>
                    </a:lnTo>
                    <a:lnTo>
                      <a:pt x="481" y="455"/>
                    </a:lnTo>
                    <a:lnTo>
                      <a:pt x="580" y="465"/>
                    </a:lnTo>
                    <a:lnTo>
                      <a:pt x="682" y="471"/>
                    </a:lnTo>
                    <a:lnTo>
                      <a:pt x="789" y="473"/>
                    </a:lnTo>
                    <a:lnTo>
                      <a:pt x="895" y="471"/>
                    </a:lnTo>
                    <a:lnTo>
                      <a:pt x="998" y="465"/>
                    </a:lnTo>
                    <a:lnTo>
                      <a:pt x="1096" y="455"/>
                    </a:lnTo>
                    <a:lnTo>
                      <a:pt x="1187" y="441"/>
                    </a:lnTo>
                    <a:lnTo>
                      <a:pt x="1270" y="424"/>
                    </a:lnTo>
                    <a:lnTo>
                      <a:pt x="1347" y="404"/>
                    </a:lnTo>
                    <a:lnTo>
                      <a:pt x="1414" y="380"/>
                    </a:lnTo>
                    <a:lnTo>
                      <a:pt x="1469" y="357"/>
                    </a:lnTo>
                    <a:lnTo>
                      <a:pt x="1516" y="329"/>
                    </a:lnTo>
                    <a:lnTo>
                      <a:pt x="1550" y="299"/>
                    </a:lnTo>
                    <a:lnTo>
                      <a:pt x="1570" y="268"/>
                    </a:lnTo>
                    <a:lnTo>
                      <a:pt x="1578" y="236"/>
                    </a:lnTo>
                    <a:close/>
                  </a:path>
                </a:pathLst>
              </a:custGeom>
              <a:solidFill>
                <a:srgbClr val="0000CC"/>
              </a:solidFill>
              <a:ln w="0">
                <a:solidFill>
                  <a:srgbClr val="0000C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44" name="Freeform 16"/>
              <p:cNvSpPr>
                <a:spLocks/>
              </p:cNvSpPr>
              <p:nvPr/>
            </p:nvSpPr>
            <p:spPr bwMode="auto">
              <a:xfrm>
                <a:off x="1857" y="2710"/>
                <a:ext cx="50" cy="66"/>
              </a:xfrm>
              <a:custGeom>
                <a:avLst/>
                <a:gdLst>
                  <a:gd name="T0" fmla="*/ 18 w 101"/>
                  <a:gd name="T1" fmla="*/ 85 h 133"/>
                  <a:gd name="T2" fmla="*/ 22 w 101"/>
                  <a:gd name="T3" fmla="*/ 103 h 133"/>
                  <a:gd name="T4" fmla="*/ 36 w 101"/>
                  <a:gd name="T5" fmla="*/ 113 h 133"/>
                  <a:gd name="T6" fmla="*/ 54 w 101"/>
                  <a:gd name="T7" fmla="*/ 117 h 133"/>
                  <a:gd name="T8" fmla="*/ 69 w 101"/>
                  <a:gd name="T9" fmla="*/ 115 h 133"/>
                  <a:gd name="T10" fmla="*/ 81 w 101"/>
                  <a:gd name="T11" fmla="*/ 107 h 133"/>
                  <a:gd name="T12" fmla="*/ 85 w 101"/>
                  <a:gd name="T13" fmla="*/ 95 h 133"/>
                  <a:gd name="T14" fmla="*/ 81 w 101"/>
                  <a:gd name="T15" fmla="*/ 85 h 133"/>
                  <a:gd name="T16" fmla="*/ 69 w 101"/>
                  <a:gd name="T17" fmla="*/ 77 h 133"/>
                  <a:gd name="T18" fmla="*/ 58 w 101"/>
                  <a:gd name="T19" fmla="*/ 75 h 133"/>
                  <a:gd name="T20" fmla="*/ 38 w 101"/>
                  <a:gd name="T21" fmla="*/ 69 h 133"/>
                  <a:gd name="T22" fmla="*/ 24 w 101"/>
                  <a:gd name="T23" fmla="*/ 64 h 133"/>
                  <a:gd name="T24" fmla="*/ 10 w 101"/>
                  <a:gd name="T25" fmla="*/ 52 h 133"/>
                  <a:gd name="T26" fmla="*/ 6 w 101"/>
                  <a:gd name="T27" fmla="*/ 36 h 133"/>
                  <a:gd name="T28" fmla="*/ 12 w 101"/>
                  <a:gd name="T29" fmla="*/ 18 h 133"/>
                  <a:gd name="T30" fmla="*/ 22 w 101"/>
                  <a:gd name="T31" fmla="*/ 8 h 133"/>
                  <a:gd name="T32" fmla="*/ 38 w 101"/>
                  <a:gd name="T33" fmla="*/ 2 h 133"/>
                  <a:gd name="T34" fmla="*/ 60 w 101"/>
                  <a:gd name="T35" fmla="*/ 2 h 133"/>
                  <a:gd name="T36" fmla="*/ 75 w 101"/>
                  <a:gd name="T37" fmla="*/ 6 h 133"/>
                  <a:gd name="T38" fmla="*/ 87 w 101"/>
                  <a:gd name="T39" fmla="*/ 14 h 133"/>
                  <a:gd name="T40" fmla="*/ 95 w 101"/>
                  <a:gd name="T41" fmla="*/ 30 h 133"/>
                  <a:gd name="T42" fmla="*/ 81 w 101"/>
                  <a:gd name="T43" fmla="*/ 40 h 133"/>
                  <a:gd name="T44" fmla="*/ 75 w 101"/>
                  <a:gd name="T45" fmla="*/ 26 h 133"/>
                  <a:gd name="T46" fmla="*/ 67 w 101"/>
                  <a:gd name="T47" fmla="*/ 18 h 133"/>
                  <a:gd name="T48" fmla="*/ 52 w 101"/>
                  <a:gd name="T49" fmla="*/ 16 h 133"/>
                  <a:gd name="T50" fmla="*/ 36 w 101"/>
                  <a:gd name="T51" fmla="*/ 18 h 133"/>
                  <a:gd name="T52" fmla="*/ 26 w 101"/>
                  <a:gd name="T53" fmla="*/ 26 h 133"/>
                  <a:gd name="T54" fmla="*/ 24 w 101"/>
                  <a:gd name="T55" fmla="*/ 36 h 133"/>
                  <a:gd name="T56" fmla="*/ 28 w 101"/>
                  <a:gd name="T57" fmla="*/ 46 h 133"/>
                  <a:gd name="T58" fmla="*/ 40 w 101"/>
                  <a:gd name="T59" fmla="*/ 52 h 133"/>
                  <a:gd name="T60" fmla="*/ 63 w 101"/>
                  <a:gd name="T61" fmla="*/ 58 h 133"/>
                  <a:gd name="T62" fmla="*/ 79 w 101"/>
                  <a:gd name="T63" fmla="*/ 64 h 133"/>
                  <a:gd name="T64" fmla="*/ 91 w 101"/>
                  <a:gd name="T65" fmla="*/ 71 h 133"/>
                  <a:gd name="T66" fmla="*/ 99 w 101"/>
                  <a:gd name="T67" fmla="*/ 85 h 133"/>
                  <a:gd name="T68" fmla="*/ 99 w 101"/>
                  <a:gd name="T69" fmla="*/ 105 h 133"/>
                  <a:gd name="T70" fmla="*/ 91 w 101"/>
                  <a:gd name="T71" fmla="*/ 119 h 133"/>
                  <a:gd name="T72" fmla="*/ 79 w 101"/>
                  <a:gd name="T73" fmla="*/ 127 h 133"/>
                  <a:gd name="T74" fmla="*/ 54 w 101"/>
                  <a:gd name="T75" fmla="*/ 133 h 133"/>
                  <a:gd name="T76" fmla="*/ 34 w 101"/>
                  <a:gd name="T77" fmla="*/ 131 h 133"/>
                  <a:gd name="T78" fmla="*/ 18 w 101"/>
                  <a:gd name="T79" fmla="*/ 123 h 133"/>
                  <a:gd name="T80" fmla="*/ 8 w 101"/>
                  <a:gd name="T81" fmla="*/ 111 h 133"/>
                  <a:gd name="T82" fmla="*/ 2 w 101"/>
                  <a:gd name="T83" fmla="*/ 9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1" h="133">
                    <a:moveTo>
                      <a:pt x="0" y="85"/>
                    </a:moveTo>
                    <a:lnTo>
                      <a:pt x="18" y="85"/>
                    </a:lnTo>
                    <a:lnTo>
                      <a:pt x="20" y="95"/>
                    </a:lnTo>
                    <a:lnTo>
                      <a:pt x="22" y="103"/>
                    </a:lnTo>
                    <a:lnTo>
                      <a:pt x="28" y="109"/>
                    </a:lnTo>
                    <a:lnTo>
                      <a:pt x="36" y="113"/>
                    </a:lnTo>
                    <a:lnTo>
                      <a:pt x="44" y="117"/>
                    </a:lnTo>
                    <a:lnTo>
                      <a:pt x="54" y="117"/>
                    </a:lnTo>
                    <a:lnTo>
                      <a:pt x="63" y="117"/>
                    </a:lnTo>
                    <a:lnTo>
                      <a:pt x="69" y="115"/>
                    </a:lnTo>
                    <a:lnTo>
                      <a:pt x="77" y="111"/>
                    </a:lnTo>
                    <a:lnTo>
                      <a:pt x="81" y="107"/>
                    </a:lnTo>
                    <a:lnTo>
                      <a:pt x="83" y="101"/>
                    </a:lnTo>
                    <a:lnTo>
                      <a:pt x="85" y="95"/>
                    </a:lnTo>
                    <a:lnTo>
                      <a:pt x="83" y="89"/>
                    </a:lnTo>
                    <a:lnTo>
                      <a:pt x="81" y="85"/>
                    </a:lnTo>
                    <a:lnTo>
                      <a:pt x="77" y="81"/>
                    </a:lnTo>
                    <a:lnTo>
                      <a:pt x="69" y="77"/>
                    </a:lnTo>
                    <a:lnTo>
                      <a:pt x="65" y="77"/>
                    </a:lnTo>
                    <a:lnTo>
                      <a:pt x="58" y="75"/>
                    </a:lnTo>
                    <a:lnTo>
                      <a:pt x="48" y="71"/>
                    </a:lnTo>
                    <a:lnTo>
                      <a:pt x="38" y="69"/>
                    </a:lnTo>
                    <a:lnTo>
                      <a:pt x="30" y="65"/>
                    </a:lnTo>
                    <a:lnTo>
                      <a:pt x="24" y="64"/>
                    </a:lnTo>
                    <a:lnTo>
                      <a:pt x="16" y="58"/>
                    </a:lnTo>
                    <a:lnTo>
                      <a:pt x="10" y="52"/>
                    </a:lnTo>
                    <a:lnTo>
                      <a:pt x="8" y="44"/>
                    </a:lnTo>
                    <a:lnTo>
                      <a:pt x="6" y="36"/>
                    </a:lnTo>
                    <a:lnTo>
                      <a:pt x="8" y="26"/>
                    </a:lnTo>
                    <a:lnTo>
                      <a:pt x="12" y="18"/>
                    </a:lnTo>
                    <a:lnTo>
                      <a:pt x="16" y="12"/>
                    </a:lnTo>
                    <a:lnTo>
                      <a:pt x="22" y="8"/>
                    </a:lnTo>
                    <a:lnTo>
                      <a:pt x="28" y="6"/>
                    </a:lnTo>
                    <a:lnTo>
                      <a:pt x="38" y="2"/>
                    </a:lnTo>
                    <a:lnTo>
                      <a:pt x="50" y="0"/>
                    </a:lnTo>
                    <a:lnTo>
                      <a:pt x="60" y="2"/>
                    </a:lnTo>
                    <a:lnTo>
                      <a:pt x="67" y="2"/>
                    </a:lnTo>
                    <a:lnTo>
                      <a:pt x="75" y="6"/>
                    </a:lnTo>
                    <a:lnTo>
                      <a:pt x="81" y="10"/>
                    </a:lnTo>
                    <a:lnTo>
                      <a:pt x="87" y="14"/>
                    </a:lnTo>
                    <a:lnTo>
                      <a:pt x="91" y="20"/>
                    </a:lnTo>
                    <a:lnTo>
                      <a:pt x="95" y="30"/>
                    </a:lnTo>
                    <a:lnTo>
                      <a:pt x="97" y="40"/>
                    </a:lnTo>
                    <a:lnTo>
                      <a:pt x="81" y="40"/>
                    </a:lnTo>
                    <a:lnTo>
                      <a:pt x="79" y="32"/>
                    </a:lnTo>
                    <a:lnTo>
                      <a:pt x="75" y="26"/>
                    </a:lnTo>
                    <a:lnTo>
                      <a:pt x="71" y="22"/>
                    </a:lnTo>
                    <a:lnTo>
                      <a:pt x="67" y="18"/>
                    </a:lnTo>
                    <a:lnTo>
                      <a:pt x="60" y="16"/>
                    </a:lnTo>
                    <a:lnTo>
                      <a:pt x="52" y="16"/>
                    </a:lnTo>
                    <a:lnTo>
                      <a:pt x="42" y="16"/>
                    </a:lnTo>
                    <a:lnTo>
                      <a:pt x="36" y="18"/>
                    </a:lnTo>
                    <a:lnTo>
                      <a:pt x="30" y="22"/>
                    </a:lnTo>
                    <a:lnTo>
                      <a:pt x="26" y="26"/>
                    </a:lnTo>
                    <a:lnTo>
                      <a:pt x="24" y="30"/>
                    </a:lnTo>
                    <a:lnTo>
                      <a:pt x="24" y="36"/>
                    </a:lnTo>
                    <a:lnTo>
                      <a:pt x="24" y="42"/>
                    </a:lnTo>
                    <a:lnTo>
                      <a:pt x="28" y="46"/>
                    </a:lnTo>
                    <a:lnTo>
                      <a:pt x="32" y="50"/>
                    </a:lnTo>
                    <a:lnTo>
                      <a:pt x="40" y="52"/>
                    </a:lnTo>
                    <a:lnTo>
                      <a:pt x="52" y="56"/>
                    </a:lnTo>
                    <a:lnTo>
                      <a:pt x="63" y="58"/>
                    </a:lnTo>
                    <a:lnTo>
                      <a:pt x="73" y="62"/>
                    </a:lnTo>
                    <a:lnTo>
                      <a:pt x="79" y="64"/>
                    </a:lnTo>
                    <a:lnTo>
                      <a:pt x="85" y="67"/>
                    </a:lnTo>
                    <a:lnTo>
                      <a:pt x="91" y="71"/>
                    </a:lnTo>
                    <a:lnTo>
                      <a:pt x="95" y="77"/>
                    </a:lnTo>
                    <a:lnTo>
                      <a:pt x="99" y="85"/>
                    </a:lnTo>
                    <a:lnTo>
                      <a:pt x="101" y="95"/>
                    </a:lnTo>
                    <a:lnTo>
                      <a:pt x="99" y="105"/>
                    </a:lnTo>
                    <a:lnTo>
                      <a:pt x="95" y="113"/>
                    </a:lnTo>
                    <a:lnTo>
                      <a:pt x="91" y="119"/>
                    </a:lnTo>
                    <a:lnTo>
                      <a:pt x="85" y="125"/>
                    </a:lnTo>
                    <a:lnTo>
                      <a:pt x="79" y="127"/>
                    </a:lnTo>
                    <a:lnTo>
                      <a:pt x="67" y="131"/>
                    </a:lnTo>
                    <a:lnTo>
                      <a:pt x="54" y="133"/>
                    </a:lnTo>
                    <a:lnTo>
                      <a:pt x="44" y="133"/>
                    </a:lnTo>
                    <a:lnTo>
                      <a:pt x="34" y="131"/>
                    </a:lnTo>
                    <a:lnTo>
                      <a:pt x="26" y="127"/>
                    </a:lnTo>
                    <a:lnTo>
                      <a:pt x="18" y="123"/>
                    </a:lnTo>
                    <a:lnTo>
                      <a:pt x="12" y="117"/>
                    </a:lnTo>
                    <a:lnTo>
                      <a:pt x="8" y="111"/>
                    </a:lnTo>
                    <a:lnTo>
                      <a:pt x="4" y="103"/>
                    </a:lnTo>
                    <a:lnTo>
                      <a:pt x="2" y="95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45" name="Freeform 17"/>
              <p:cNvSpPr>
                <a:spLocks/>
              </p:cNvSpPr>
              <p:nvPr/>
            </p:nvSpPr>
            <p:spPr bwMode="auto">
              <a:xfrm>
                <a:off x="1918" y="2728"/>
                <a:ext cx="37" cy="48"/>
              </a:xfrm>
              <a:custGeom>
                <a:avLst/>
                <a:gdLst>
                  <a:gd name="T0" fmla="*/ 55 w 73"/>
                  <a:gd name="T1" fmla="*/ 93 h 95"/>
                  <a:gd name="T2" fmla="*/ 55 w 73"/>
                  <a:gd name="T3" fmla="*/ 77 h 95"/>
                  <a:gd name="T4" fmla="*/ 51 w 73"/>
                  <a:gd name="T5" fmla="*/ 85 h 95"/>
                  <a:gd name="T6" fmla="*/ 43 w 73"/>
                  <a:gd name="T7" fmla="*/ 91 h 95"/>
                  <a:gd name="T8" fmla="*/ 37 w 73"/>
                  <a:gd name="T9" fmla="*/ 93 h 95"/>
                  <a:gd name="T10" fmla="*/ 29 w 73"/>
                  <a:gd name="T11" fmla="*/ 95 h 95"/>
                  <a:gd name="T12" fmla="*/ 21 w 73"/>
                  <a:gd name="T13" fmla="*/ 95 h 95"/>
                  <a:gd name="T14" fmla="*/ 15 w 73"/>
                  <a:gd name="T15" fmla="*/ 91 h 95"/>
                  <a:gd name="T16" fmla="*/ 9 w 73"/>
                  <a:gd name="T17" fmla="*/ 89 h 95"/>
                  <a:gd name="T18" fmla="*/ 6 w 73"/>
                  <a:gd name="T19" fmla="*/ 83 h 95"/>
                  <a:gd name="T20" fmla="*/ 4 w 73"/>
                  <a:gd name="T21" fmla="*/ 79 h 95"/>
                  <a:gd name="T22" fmla="*/ 2 w 73"/>
                  <a:gd name="T23" fmla="*/ 71 h 95"/>
                  <a:gd name="T24" fmla="*/ 0 w 73"/>
                  <a:gd name="T25" fmla="*/ 65 h 95"/>
                  <a:gd name="T26" fmla="*/ 0 w 73"/>
                  <a:gd name="T27" fmla="*/ 57 h 95"/>
                  <a:gd name="T28" fmla="*/ 0 w 73"/>
                  <a:gd name="T29" fmla="*/ 0 h 95"/>
                  <a:gd name="T30" fmla="*/ 17 w 73"/>
                  <a:gd name="T31" fmla="*/ 0 h 95"/>
                  <a:gd name="T32" fmla="*/ 17 w 73"/>
                  <a:gd name="T33" fmla="*/ 51 h 95"/>
                  <a:gd name="T34" fmla="*/ 17 w 73"/>
                  <a:gd name="T35" fmla="*/ 57 h 95"/>
                  <a:gd name="T36" fmla="*/ 17 w 73"/>
                  <a:gd name="T37" fmla="*/ 63 h 95"/>
                  <a:gd name="T38" fmla="*/ 17 w 73"/>
                  <a:gd name="T39" fmla="*/ 67 h 95"/>
                  <a:gd name="T40" fmla="*/ 19 w 73"/>
                  <a:gd name="T41" fmla="*/ 73 h 95"/>
                  <a:gd name="T42" fmla="*/ 23 w 73"/>
                  <a:gd name="T43" fmla="*/ 77 h 95"/>
                  <a:gd name="T44" fmla="*/ 27 w 73"/>
                  <a:gd name="T45" fmla="*/ 79 h 95"/>
                  <a:gd name="T46" fmla="*/ 33 w 73"/>
                  <a:gd name="T47" fmla="*/ 79 h 95"/>
                  <a:gd name="T48" fmla="*/ 39 w 73"/>
                  <a:gd name="T49" fmla="*/ 79 h 95"/>
                  <a:gd name="T50" fmla="*/ 45 w 73"/>
                  <a:gd name="T51" fmla="*/ 77 h 95"/>
                  <a:gd name="T52" fmla="*/ 51 w 73"/>
                  <a:gd name="T53" fmla="*/ 73 h 95"/>
                  <a:gd name="T54" fmla="*/ 53 w 73"/>
                  <a:gd name="T55" fmla="*/ 67 h 95"/>
                  <a:gd name="T56" fmla="*/ 55 w 73"/>
                  <a:gd name="T57" fmla="*/ 59 h 95"/>
                  <a:gd name="T58" fmla="*/ 55 w 73"/>
                  <a:gd name="T59" fmla="*/ 49 h 95"/>
                  <a:gd name="T60" fmla="*/ 55 w 73"/>
                  <a:gd name="T61" fmla="*/ 0 h 95"/>
                  <a:gd name="T62" fmla="*/ 73 w 73"/>
                  <a:gd name="T63" fmla="*/ 0 h 95"/>
                  <a:gd name="T64" fmla="*/ 73 w 73"/>
                  <a:gd name="T65" fmla="*/ 93 h 95"/>
                  <a:gd name="T66" fmla="*/ 55 w 73"/>
                  <a:gd name="T67" fmla="*/ 9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3" h="95">
                    <a:moveTo>
                      <a:pt x="55" y="93"/>
                    </a:moveTo>
                    <a:lnTo>
                      <a:pt x="55" y="77"/>
                    </a:lnTo>
                    <a:lnTo>
                      <a:pt x="51" y="85"/>
                    </a:lnTo>
                    <a:lnTo>
                      <a:pt x="43" y="91"/>
                    </a:lnTo>
                    <a:lnTo>
                      <a:pt x="37" y="93"/>
                    </a:lnTo>
                    <a:lnTo>
                      <a:pt x="29" y="95"/>
                    </a:lnTo>
                    <a:lnTo>
                      <a:pt x="21" y="95"/>
                    </a:lnTo>
                    <a:lnTo>
                      <a:pt x="15" y="91"/>
                    </a:lnTo>
                    <a:lnTo>
                      <a:pt x="9" y="89"/>
                    </a:lnTo>
                    <a:lnTo>
                      <a:pt x="6" y="83"/>
                    </a:lnTo>
                    <a:lnTo>
                      <a:pt x="4" y="79"/>
                    </a:lnTo>
                    <a:lnTo>
                      <a:pt x="2" y="71"/>
                    </a:lnTo>
                    <a:lnTo>
                      <a:pt x="0" y="65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51"/>
                    </a:lnTo>
                    <a:lnTo>
                      <a:pt x="17" y="57"/>
                    </a:lnTo>
                    <a:lnTo>
                      <a:pt x="17" y="63"/>
                    </a:lnTo>
                    <a:lnTo>
                      <a:pt x="17" y="67"/>
                    </a:lnTo>
                    <a:lnTo>
                      <a:pt x="19" y="73"/>
                    </a:lnTo>
                    <a:lnTo>
                      <a:pt x="23" y="77"/>
                    </a:lnTo>
                    <a:lnTo>
                      <a:pt x="27" y="79"/>
                    </a:lnTo>
                    <a:lnTo>
                      <a:pt x="33" y="79"/>
                    </a:lnTo>
                    <a:lnTo>
                      <a:pt x="39" y="79"/>
                    </a:lnTo>
                    <a:lnTo>
                      <a:pt x="45" y="77"/>
                    </a:lnTo>
                    <a:lnTo>
                      <a:pt x="51" y="73"/>
                    </a:lnTo>
                    <a:lnTo>
                      <a:pt x="53" y="67"/>
                    </a:lnTo>
                    <a:lnTo>
                      <a:pt x="55" y="59"/>
                    </a:lnTo>
                    <a:lnTo>
                      <a:pt x="55" y="49"/>
                    </a:lnTo>
                    <a:lnTo>
                      <a:pt x="55" y="0"/>
                    </a:lnTo>
                    <a:lnTo>
                      <a:pt x="73" y="0"/>
                    </a:lnTo>
                    <a:lnTo>
                      <a:pt x="73" y="93"/>
                    </a:lnTo>
                    <a:lnTo>
                      <a:pt x="55" y="9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46" name="Freeform 18"/>
              <p:cNvSpPr>
                <a:spLocks noEditPoints="1"/>
              </p:cNvSpPr>
              <p:nvPr/>
            </p:nvSpPr>
            <p:spPr bwMode="auto">
              <a:xfrm>
                <a:off x="1967" y="2727"/>
                <a:ext cx="39" cy="66"/>
              </a:xfrm>
              <a:custGeom>
                <a:avLst/>
                <a:gdLst>
                  <a:gd name="T0" fmla="*/ 0 w 79"/>
                  <a:gd name="T1" fmla="*/ 130 h 130"/>
                  <a:gd name="T2" fmla="*/ 0 w 79"/>
                  <a:gd name="T3" fmla="*/ 2 h 130"/>
                  <a:gd name="T4" fmla="*/ 16 w 79"/>
                  <a:gd name="T5" fmla="*/ 2 h 130"/>
                  <a:gd name="T6" fmla="*/ 16 w 79"/>
                  <a:gd name="T7" fmla="*/ 18 h 130"/>
                  <a:gd name="T8" fmla="*/ 22 w 79"/>
                  <a:gd name="T9" fmla="*/ 10 h 130"/>
                  <a:gd name="T10" fmla="*/ 28 w 79"/>
                  <a:gd name="T11" fmla="*/ 4 h 130"/>
                  <a:gd name="T12" fmla="*/ 34 w 79"/>
                  <a:gd name="T13" fmla="*/ 2 h 130"/>
                  <a:gd name="T14" fmla="*/ 42 w 79"/>
                  <a:gd name="T15" fmla="*/ 0 h 130"/>
                  <a:gd name="T16" fmla="*/ 50 w 79"/>
                  <a:gd name="T17" fmla="*/ 2 h 130"/>
                  <a:gd name="T18" fmla="*/ 55 w 79"/>
                  <a:gd name="T19" fmla="*/ 4 h 130"/>
                  <a:gd name="T20" fmla="*/ 61 w 79"/>
                  <a:gd name="T21" fmla="*/ 6 h 130"/>
                  <a:gd name="T22" fmla="*/ 67 w 79"/>
                  <a:gd name="T23" fmla="*/ 12 h 130"/>
                  <a:gd name="T24" fmla="*/ 71 w 79"/>
                  <a:gd name="T25" fmla="*/ 16 h 130"/>
                  <a:gd name="T26" fmla="*/ 75 w 79"/>
                  <a:gd name="T27" fmla="*/ 24 h 130"/>
                  <a:gd name="T28" fmla="*/ 79 w 79"/>
                  <a:gd name="T29" fmla="*/ 35 h 130"/>
                  <a:gd name="T30" fmla="*/ 79 w 79"/>
                  <a:gd name="T31" fmla="*/ 47 h 130"/>
                  <a:gd name="T32" fmla="*/ 79 w 79"/>
                  <a:gd name="T33" fmla="*/ 61 h 130"/>
                  <a:gd name="T34" fmla="*/ 75 w 79"/>
                  <a:gd name="T35" fmla="*/ 73 h 130"/>
                  <a:gd name="T36" fmla="*/ 71 w 79"/>
                  <a:gd name="T37" fmla="*/ 81 h 130"/>
                  <a:gd name="T38" fmla="*/ 65 w 79"/>
                  <a:gd name="T39" fmla="*/ 87 h 130"/>
                  <a:gd name="T40" fmla="*/ 59 w 79"/>
                  <a:gd name="T41" fmla="*/ 91 h 130"/>
                  <a:gd name="T42" fmla="*/ 52 w 79"/>
                  <a:gd name="T43" fmla="*/ 95 h 130"/>
                  <a:gd name="T44" fmla="*/ 40 w 79"/>
                  <a:gd name="T45" fmla="*/ 97 h 130"/>
                  <a:gd name="T46" fmla="*/ 34 w 79"/>
                  <a:gd name="T47" fmla="*/ 95 h 130"/>
                  <a:gd name="T48" fmla="*/ 26 w 79"/>
                  <a:gd name="T49" fmla="*/ 93 h 130"/>
                  <a:gd name="T50" fmla="*/ 22 w 79"/>
                  <a:gd name="T51" fmla="*/ 89 h 130"/>
                  <a:gd name="T52" fmla="*/ 16 w 79"/>
                  <a:gd name="T53" fmla="*/ 83 h 130"/>
                  <a:gd name="T54" fmla="*/ 16 w 79"/>
                  <a:gd name="T55" fmla="*/ 130 h 130"/>
                  <a:gd name="T56" fmla="*/ 0 w 79"/>
                  <a:gd name="T57" fmla="*/ 130 h 130"/>
                  <a:gd name="T58" fmla="*/ 16 w 79"/>
                  <a:gd name="T59" fmla="*/ 49 h 130"/>
                  <a:gd name="T60" fmla="*/ 18 w 79"/>
                  <a:gd name="T61" fmla="*/ 59 h 130"/>
                  <a:gd name="T62" fmla="*/ 20 w 79"/>
                  <a:gd name="T63" fmla="*/ 67 h 130"/>
                  <a:gd name="T64" fmla="*/ 24 w 79"/>
                  <a:gd name="T65" fmla="*/ 73 h 130"/>
                  <a:gd name="T66" fmla="*/ 28 w 79"/>
                  <a:gd name="T67" fmla="*/ 79 h 130"/>
                  <a:gd name="T68" fmla="*/ 34 w 79"/>
                  <a:gd name="T69" fmla="*/ 81 h 130"/>
                  <a:gd name="T70" fmla="*/ 40 w 79"/>
                  <a:gd name="T71" fmla="*/ 81 h 130"/>
                  <a:gd name="T72" fmla="*/ 46 w 79"/>
                  <a:gd name="T73" fmla="*/ 81 h 130"/>
                  <a:gd name="T74" fmla="*/ 52 w 79"/>
                  <a:gd name="T75" fmla="*/ 79 h 130"/>
                  <a:gd name="T76" fmla="*/ 55 w 79"/>
                  <a:gd name="T77" fmla="*/ 73 h 130"/>
                  <a:gd name="T78" fmla="*/ 59 w 79"/>
                  <a:gd name="T79" fmla="*/ 67 h 130"/>
                  <a:gd name="T80" fmla="*/ 61 w 79"/>
                  <a:gd name="T81" fmla="*/ 59 h 130"/>
                  <a:gd name="T82" fmla="*/ 63 w 79"/>
                  <a:gd name="T83" fmla="*/ 47 h 130"/>
                  <a:gd name="T84" fmla="*/ 61 w 79"/>
                  <a:gd name="T85" fmla="*/ 37 h 130"/>
                  <a:gd name="T86" fmla="*/ 59 w 79"/>
                  <a:gd name="T87" fmla="*/ 29 h 130"/>
                  <a:gd name="T88" fmla="*/ 55 w 79"/>
                  <a:gd name="T89" fmla="*/ 24 h 130"/>
                  <a:gd name="T90" fmla="*/ 52 w 79"/>
                  <a:gd name="T91" fmla="*/ 20 h 130"/>
                  <a:gd name="T92" fmla="*/ 46 w 79"/>
                  <a:gd name="T93" fmla="*/ 16 h 130"/>
                  <a:gd name="T94" fmla="*/ 40 w 79"/>
                  <a:gd name="T95" fmla="*/ 16 h 130"/>
                  <a:gd name="T96" fmla="*/ 34 w 79"/>
                  <a:gd name="T97" fmla="*/ 16 h 130"/>
                  <a:gd name="T98" fmla="*/ 30 w 79"/>
                  <a:gd name="T99" fmla="*/ 20 h 130"/>
                  <a:gd name="T100" fmla="*/ 24 w 79"/>
                  <a:gd name="T101" fmla="*/ 24 h 130"/>
                  <a:gd name="T102" fmla="*/ 20 w 79"/>
                  <a:gd name="T103" fmla="*/ 29 h 130"/>
                  <a:gd name="T104" fmla="*/ 18 w 79"/>
                  <a:gd name="T105" fmla="*/ 39 h 130"/>
                  <a:gd name="T106" fmla="*/ 16 w 79"/>
                  <a:gd name="T107" fmla="*/ 4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9" h="130">
                    <a:moveTo>
                      <a:pt x="0" y="130"/>
                    </a:moveTo>
                    <a:lnTo>
                      <a:pt x="0" y="2"/>
                    </a:lnTo>
                    <a:lnTo>
                      <a:pt x="16" y="2"/>
                    </a:lnTo>
                    <a:lnTo>
                      <a:pt x="16" y="18"/>
                    </a:lnTo>
                    <a:lnTo>
                      <a:pt x="22" y="10"/>
                    </a:lnTo>
                    <a:lnTo>
                      <a:pt x="28" y="4"/>
                    </a:lnTo>
                    <a:lnTo>
                      <a:pt x="34" y="2"/>
                    </a:lnTo>
                    <a:lnTo>
                      <a:pt x="42" y="0"/>
                    </a:lnTo>
                    <a:lnTo>
                      <a:pt x="50" y="2"/>
                    </a:lnTo>
                    <a:lnTo>
                      <a:pt x="55" y="4"/>
                    </a:lnTo>
                    <a:lnTo>
                      <a:pt x="61" y="6"/>
                    </a:lnTo>
                    <a:lnTo>
                      <a:pt x="67" y="12"/>
                    </a:lnTo>
                    <a:lnTo>
                      <a:pt x="71" y="16"/>
                    </a:lnTo>
                    <a:lnTo>
                      <a:pt x="75" y="24"/>
                    </a:lnTo>
                    <a:lnTo>
                      <a:pt x="79" y="35"/>
                    </a:lnTo>
                    <a:lnTo>
                      <a:pt x="79" y="47"/>
                    </a:lnTo>
                    <a:lnTo>
                      <a:pt x="79" y="61"/>
                    </a:lnTo>
                    <a:lnTo>
                      <a:pt x="75" y="73"/>
                    </a:lnTo>
                    <a:lnTo>
                      <a:pt x="71" y="81"/>
                    </a:lnTo>
                    <a:lnTo>
                      <a:pt x="65" y="87"/>
                    </a:lnTo>
                    <a:lnTo>
                      <a:pt x="59" y="91"/>
                    </a:lnTo>
                    <a:lnTo>
                      <a:pt x="52" y="95"/>
                    </a:lnTo>
                    <a:lnTo>
                      <a:pt x="40" y="97"/>
                    </a:lnTo>
                    <a:lnTo>
                      <a:pt x="34" y="95"/>
                    </a:lnTo>
                    <a:lnTo>
                      <a:pt x="26" y="93"/>
                    </a:lnTo>
                    <a:lnTo>
                      <a:pt x="22" y="89"/>
                    </a:lnTo>
                    <a:lnTo>
                      <a:pt x="16" y="83"/>
                    </a:lnTo>
                    <a:lnTo>
                      <a:pt x="16" y="130"/>
                    </a:lnTo>
                    <a:lnTo>
                      <a:pt x="0" y="130"/>
                    </a:lnTo>
                    <a:close/>
                    <a:moveTo>
                      <a:pt x="16" y="49"/>
                    </a:moveTo>
                    <a:lnTo>
                      <a:pt x="18" y="59"/>
                    </a:lnTo>
                    <a:lnTo>
                      <a:pt x="20" y="67"/>
                    </a:lnTo>
                    <a:lnTo>
                      <a:pt x="24" y="73"/>
                    </a:lnTo>
                    <a:lnTo>
                      <a:pt x="28" y="79"/>
                    </a:lnTo>
                    <a:lnTo>
                      <a:pt x="34" y="81"/>
                    </a:lnTo>
                    <a:lnTo>
                      <a:pt x="40" y="81"/>
                    </a:lnTo>
                    <a:lnTo>
                      <a:pt x="46" y="81"/>
                    </a:lnTo>
                    <a:lnTo>
                      <a:pt x="52" y="79"/>
                    </a:lnTo>
                    <a:lnTo>
                      <a:pt x="55" y="73"/>
                    </a:lnTo>
                    <a:lnTo>
                      <a:pt x="59" y="67"/>
                    </a:lnTo>
                    <a:lnTo>
                      <a:pt x="61" y="59"/>
                    </a:lnTo>
                    <a:lnTo>
                      <a:pt x="63" y="47"/>
                    </a:lnTo>
                    <a:lnTo>
                      <a:pt x="61" y="37"/>
                    </a:lnTo>
                    <a:lnTo>
                      <a:pt x="59" y="29"/>
                    </a:lnTo>
                    <a:lnTo>
                      <a:pt x="55" y="24"/>
                    </a:lnTo>
                    <a:lnTo>
                      <a:pt x="52" y="20"/>
                    </a:lnTo>
                    <a:lnTo>
                      <a:pt x="46" y="16"/>
                    </a:lnTo>
                    <a:lnTo>
                      <a:pt x="40" y="16"/>
                    </a:lnTo>
                    <a:lnTo>
                      <a:pt x="34" y="16"/>
                    </a:lnTo>
                    <a:lnTo>
                      <a:pt x="30" y="20"/>
                    </a:lnTo>
                    <a:lnTo>
                      <a:pt x="24" y="24"/>
                    </a:lnTo>
                    <a:lnTo>
                      <a:pt x="20" y="29"/>
                    </a:lnTo>
                    <a:lnTo>
                      <a:pt x="18" y="39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47" name="Freeform 19"/>
              <p:cNvSpPr>
                <a:spLocks noEditPoints="1"/>
              </p:cNvSpPr>
              <p:nvPr/>
            </p:nvSpPr>
            <p:spPr bwMode="auto">
              <a:xfrm>
                <a:off x="2013" y="2727"/>
                <a:ext cx="42" cy="49"/>
              </a:xfrm>
              <a:custGeom>
                <a:avLst/>
                <a:gdLst>
                  <a:gd name="T0" fmla="*/ 67 w 85"/>
                  <a:gd name="T1" fmla="*/ 67 h 97"/>
                  <a:gd name="T2" fmla="*/ 85 w 85"/>
                  <a:gd name="T3" fmla="*/ 69 h 97"/>
                  <a:gd name="T4" fmla="*/ 81 w 85"/>
                  <a:gd name="T5" fmla="*/ 77 h 97"/>
                  <a:gd name="T6" fmla="*/ 77 w 85"/>
                  <a:gd name="T7" fmla="*/ 83 h 97"/>
                  <a:gd name="T8" fmla="*/ 69 w 85"/>
                  <a:gd name="T9" fmla="*/ 89 h 97"/>
                  <a:gd name="T10" fmla="*/ 63 w 85"/>
                  <a:gd name="T11" fmla="*/ 93 h 97"/>
                  <a:gd name="T12" fmla="*/ 53 w 85"/>
                  <a:gd name="T13" fmla="*/ 97 h 97"/>
                  <a:gd name="T14" fmla="*/ 43 w 85"/>
                  <a:gd name="T15" fmla="*/ 97 h 97"/>
                  <a:gd name="T16" fmla="*/ 26 w 85"/>
                  <a:gd name="T17" fmla="*/ 93 h 97"/>
                  <a:gd name="T18" fmla="*/ 12 w 85"/>
                  <a:gd name="T19" fmla="*/ 85 h 97"/>
                  <a:gd name="T20" fmla="*/ 2 w 85"/>
                  <a:gd name="T21" fmla="*/ 69 h 97"/>
                  <a:gd name="T22" fmla="*/ 0 w 85"/>
                  <a:gd name="T23" fmla="*/ 49 h 97"/>
                  <a:gd name="T24" fmla="*/ 2 w 85"/>
                  <a:gd name="T25" fmla="*/ 29 h 97"/>
                  <a:gd name="T26" fmla="*/ 12 w 85"/>
                  <a:gd name="T27" fmla="*/ 14 h 97"/>
                  <a:gd name="T28" fmla="*/ 18 w 85"/>
                  <a:gd name="T29" fmla="*/ 8 h 97"/>
                  <a:gd name="T30" fmla="*/ 26 w 85"/>
                  <a:gd name="T31" fmla="*/ 4 h 97"/>
                  <a:gd name="T32" fmla="*/ 33 w 85"/>
                  <a:gd name="T33" fmla="*/ 2 h 97"/>
                  <a:gd name="T34" fmla="*/ 43 w 85"/>
                  <a:gd name="T35" fmla="*/ 0 h 97"/>
                  <a:gd name="T36" fmla="*/ 51 w 85"/>
                  <a:gd name="T37" fmla="*/ 2 h 97"/>
                  <a:gd name="T38" fmla="*/ 59 w 85"/>
                  <a:gd name="T39" fmla="*/ 4 h 97"/>
                  <a:gd name="T40" fmla="*/ 67 w 85"/>
                  <a:gd name="T41" fmla="*/ 8 h 97"/>
                  <a:gd name="T42" fmla="*/ 73 w 85"/>
                  <a:gd name="T43" fmla="*/ 14 h 97"/>
                  <a:gd name="T44" fmla="*/ 81 w 85"/>
                  <a:gd name="T45" fmla="*/ 28 h 97"/>
                  <a:gd name="T46" fmla="*/ 85 w 85"/>
                  <a:gd name="T47" fmla="*/ 47 h 97"/>
                  <a:gd name="T48" fmla="*/ 85 w 85"/>
                  <a:gd name="T49" fmla="*/ 49 h 97"/>
                  <a:gd name="T50" fmla="*/ 85 w 85"/>
                  <a:gd name="T51" fmla="*/ 51 h 97"/>
                  <a:gd name="T52" fmla="*/ 16 w 85"/>
                  <a:gd name="T53" fmla="*/ 51 h 97"/>
                  <a:gd name="T54" fmla="*/ 18 w 85"/>
                  <a:gd name="T55" fmla="*/ 61 h 97"/>
                  <a:gd name="T56" fmla="*/ 20 w 85"/>
                  <a:gd name="T57" fmla="*/ 69 h 97"/>
                  <a:gd name="T58" fmla="*/ 26 w 85"/>
                  <a:gd name="T59" fmla="*/ 75 h 97"/>
                  <a:gd name="T60" fmla="*/ 30 w 85"/>
                  <a:gd name="T61" fmla="*/ 79 h 97"/>
                  <a:gd name="T62" fmla="*/ 37 w 85"/>
                  <a:gd name="T63" fmla="*/ 81 h 97"/>
                  <a:gd name="T64" fmla="*/ 43 w 85"/>
                  <a:gd name="T65" fmla="*/ 81 h 97"/>
                  <a:gd name="T66" fmla="*/ 51 w 85"/>
                  <a:gd name="T67" fmla="*/ 81 h 97"/>
                  <a:gd name="T68" fmla="*/ 59 w 85"/>
                  <a:gd name="T69" fmla="*/ 79 h 97"/>
                  <a:gd name="T70" fmla="*/ 63 w 85"/>
                  <a:gd name="T71" fmla="*/ 73 h 97"/>
                  <a:gd name="T72" fmla="*/ 67 w 85"/>
                  <a:gd name="T73" fmla="*/ 67 h 97"/>
                  <a:gd name="T74" fmla="*/ 16 w 85"/>
                  <a:gd name="T75" fmla="*/ 37 h 97"/>
                  <a:gd name="T76" fmla="*/ 69 w 85"/>
                  <a:gd name="T77" fmla="*/ 37 h 97"/>
                  <a:gd name="T78" fmla="*/ 67 w 85"/>
                  <a:gd name="T79" fmla="*/ 31 h 97"/>
                  <a:gd name="T80" fmla="*/ 65 w 85"/>
                  <a:gd name="T81" fmla="*/ 26 h 97"/>
                  <a:gd name="T82" fmla="*/ 61 w 85"/>
                  <a:gd name="T83" fmla="*/ 24 h 97"/>
                  <a:gd name="T84" fmla="*/ 57 w 85"/>
                  <a:gd name="T85" fmla="*/ 18 h 97"/>
                  <a:gd name="T86" fmla="*/ 49 w 85"/>
                  <a:gd name="T87" fmla="*/ 16 h 97"/>
                  <a:gd name="T88" fmla="*/ 43 w 85"/>
                  <a:gd name="T89" fmla="*/ 16 h 97"/>
                  <a:gd name="T90" fmla="*/ 35 w 85"/>
                  <a:gd name="T91" fmla="*/ 16 h 97"/>
                  <a:gd name="T92" fmla="*/ 30 w 85"/>
                  <a:gd name="T93" fmla="*/ 18 h 97"/>
                  <a:gd name="T94" fmla="*/ 24 w 85"/>
                  <a:gd name="T95" fmla="*/ 22 h 97"/>
                  <a:gd name="T96" fmla="*/ 20 w 85"/>
                  <a:gd name="T97" fmla="*/ 26 h 97"/>
                  <a:gd name="T98" fmla="*/ 18 w 85"/>
                  <a:gd name="T99" fmla="*/ 31 h 97"/>
                  <a:gd name="T100" fmla="*/ 16 w 85"/>
                  <a:gd name="T101" fmla="*/ 3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" h="97">
                    <a:moveTo>
                      <a:pt x="67" y="67"/>
                    </a:moveTo>
                    <a:lnTo>
                      <a:pt x="85" y="69"/>
                    </a:lnTo>
                    <a:lnTo>
                      <a:pt x="81" y="77"/>
                    </a:lnTo>
                    <a:lnTo>
                      <a:pt x="77" y="83"/>
                    </a:lnTo>
                    <a:lnTo>
                      <a:pt x="69" y="89"/>
                    </a:lnTo>
                    <a:lnTo>
                      <a:pt x="63" y="93"/>
                    </a:lnTo>
                    <a:lnTo>
                      <a:pt x="53" y="97"/>
                    </a:lnTo>
                    <a:lnTo>
                      <a:pt x="43" y="97"/>
                    </a:lnTo>
                    <a:lnTo>
                      <a:pt x="26" y="93"/>
                    </a:lnTo>
                    <a:lnTo>
                      <a:pt x="12" y="85"/>
                    </a:lnTo>
                    <a:lnTo>
                      <a:pt x="2" y="69"/>
                    </a:lnTo>
                    <a:lnTo>
                      <a:pt x="0" y="49"/>
                    </a:lnTo>
                    <a:lnTo>
                      <a:pt x="2" y="29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3" y="2"/>
                    </a:lnTo>
                    <a:lnTo>
                      <a:pt x="43" y="0"/>
                    </a:lnTo>
                    <a:lnTo>
                      <a:pt x="51" y="2"/>
                    </a:lnTo>
                    <a:lnTo>
                      <a:pt x="59" y="4"/>
                    </a:lnTo>
                    <a:lnTo>
                      <a:pt x="67" y="8"/>
                    </a:lnTo>
                    <a:lnTo>
                      <a:pt x="73" y="14"/>
                    </a:lnTo>
                    <a:lnTo>
                      <a:pt x="81" y="28"/>
                    </a:lnTo>
                    <a:lnTo>
                      <a:pt x="85" y="47"/>
                    </a:lnTo>
                    <a:lnTo>
                      <a:pt x="85" y="49"/>
                    </a:lnTo>
                    <a:lnTo>
                      <a:pt x="85" y="51"/>
                    </a:lnTo>
                    <a:lnTo>
                      <a:pt x="16" y="51"/>
                    </a:lnTo>
                    <a:lnTo>
                      <a:pt x="18" y="61"/>
                    </a:lnTo>
                    <a:lnTo>
                      <a:pt x="20" y="69"/>
                    </a:lnTo>
                    <a:lnTo>
                      <a:pt x="26" y="75"/>
                    </a:lnTo>
                    <a:lnTo>
                      <a:pt x="30" y="79"/>
                    </a:lnTo>
                    <a:lnTo>
                      <a:pt x="37" y="81"/>
                    </a:lnTo>
                    <a:lnTo>
                      <a:pt x="43" y="81"/>
                    </a:lnTo>
                    <a:lnTo>
                      <a:pt x="51" y="81"/>
                    </a:lnTo>
                    <a:lnTo>
                      <a:pt x="59" y="79"/>
                    </a:lnTo>
                    <a:lnTo>
                      <a:pt x="63" y="73"/>
                    </a:lnTo>
                    <a:lnTo>
                      <a:pt x="67" y="67"/>
                    </a:lnTo>
                    <a:close/>
                    <a:moveTo>
                      <a:pt x="16" y="37"/>
                    </a:moveTo>
                    <a:lnTo>
                      <a:pt x="69" y="37"/>
                    </a:lnTo>
                    <a:lnTo>
                      <a:pt x="67" y="31"/>
                    </a:lnTo>
                    <a:lnTo>
                      <a:pt x="65" y="26"/>
                    </a:lnTo>
                    <a:lnTo>
                      <a:pt x="61" y="24"/>
                    </a:lnTo>
                    <a:lnTo>
                      <a:pt x="57" y="18"/>
                    </a:lnTo>
                    <a:lnTo>
                      <a:pt x="49" y="16"/>
                    </a:lnTo>
                    <a:lnTo>
                      <a:pt x="43" y="16"/>
                    </a:lnTo>
                    <a:lnTo>
                      <a:pt x="35" y="16"/>
                    </a:lnTo>
                    <a:lnTo>
                      <a:pt x="30" y="18"/>
                    </a:lnTo>
                    <a:lnTo>
                      <a:pt x="24" y="22"/>
                    </a:lnTo>
                    <a:lnTo>
                      <a:pt x="20" y="26"/>
                    </a:lnTo>
                    <a:lnTo>
                      <a:pt x="18" y="31"/>
                    </a:lnTo>
                    <a:lnTo>
                      <a:pt x="16" y="3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48" name="Freeform 20"/>
              <p:cNvSpPr>
                <a:spLocks/>
              </p:cNvSpPr>
              <p:nvPr/>
            </p:nvSpPr>
            <p:spPr bwMode="auto">
              <a:xfrm>
                <a:off x="2065" y="2727"/>
                <a:ext cx="25" cy="48"/>
              </a:xfrm>
              <a:custGeom>
                <a:avLst/>
                <a:gdLst>
                  <a:gd name="T0" fmla="*/ 0 w 50"/>
                  <a:gd name="T1" fmla="*/ 95 h 95"/>
                  <a:gd name="T2" fmla="*/ 0 w 50"/>
                  <a:gd name="T3" fmla="*/ 2 h 95"/>
                  <a:gd name="T4" fmla="*/ 16 w 50"/>
                  <a:gd name="T5" fmla="*/ 2 h 95"/>
                  <a:gd name="T6" fmla="*/ 16 w 50"/>
                  <a:gd name="T7" fmla="*/ 16 h 95"/>
                  <a:gd name="T8" fmla="*/ 20 w 50"/>
                  <a:gd name="T9" fmla="*/ 8 h 95"/>
                  <a:gd name="T10" fmla="*/ 24 w 50"/>
                  <a:gd name="T11" fmla="*/ 4 h 95"/>
                  <a:gd name="T12" fmla="*/ 30 w 50"/>
                  <a:gd name="T13" fmla="*/ 2 h 95"/>
                  <a:gd name="T14" fmla="*/ 34 w 50"/>
                  <a:gd name="T15" fmla="*/ 0 h 95"/>
                  <a:gd name="T16" fmla="*/ 42 w 50"/>
                  <a:gd name="T17" fmla="*/ 2 h 95"/>
                  <a:gd name="T18" fmla="*/ 50 w 50"/>
                  <a:gd name="T19" fmla="*/ 6 h 95"/>
                  <a:gd name="T20" fmla="*/ 44 w 50"/>
                  <a:gd name="T21" fmla="*/ 20 h 95"/>
                  <a:gd name="T22" fmla="*/ 38 w 50"/>
                  <a:gd name="T23" fmla="*/ 16 h 95"/>
                  <a:gd name="T24" fmla="*/ 34 w 50"/>
                  <a:gd name="T25" fmla="*/ 16 h 95"/>
                  <a:gd name="T26" fmla="*/ 30 w 50"/>
                  <a:gd name="T27" fmla="*/ 16 h 95"/>
                  <a:gd name="T28" fmla="*/ 26 w 50"/>
                  <a:gd name="T29" fmla="*/ 18 h 95"/>
                  <a:gd name="T30" fmla="*/ 22 w 50"/>
                  <a:gd name="T31" fmla="*/ 22 h 95"/>
                  <a:gd name="T32" fmla="*/ 20 w 50"/>
                  <a:gd name="T33" fmla="*/ 28 h 95"/>
                  <a:gd name="T34" fmla="*/ 18 w 50"/>
                  <a:gd name="T35" fmla="*/ 35 h 95"/>
                  <a:gd name="T36" fmla="*/ 18 w 50"/>
                  <a:gd name="T37" fmla="*/ 45 h 95"/>
                  <a:gd name="T38" fmla="*/ 18 w 50"/>
                  <a:gd name="T39" fmla="*/ 95 h 95"/>
                  <a:gd name="T40" fmla="*/ 0 w 50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95">
                    <a:moveTo>
                      <a:pt x="0" y="95"/>
                    </a:moveTo>
                    <a:lnTo>
                      <a:pt x="0" y="2"/>
                    </a:lnTo>
                    <a:lnTo>
                      <a:pt x="16" y="2"/>
                    </a:lnTo>
                    <a:lnTo>
                      <a:pt x="16" y="16"/>
                    </a:lnTo>
                    <a:lnTo>
                      <a:pt x="20" y="8"/>
                    </a:lnTo>
                    <a:lnTo>
                      <a:pt x="24" y="4"/>
                    </a:lnTo>
                    <a:lnTo>
                      <a:pt x="30" y="2"/>
                    </a:lnTo>
                    <a:lnTo>
                      <a:pt x="34" y="0"/>
                    </a:lnTo>
                    <a:lnTo>
                      <a:pt x="42" y="2"/>
                    </a:lnTo>
                    <a:lnTo>
                      <a:pt x="50" y="6"/>
                    </a:lnTo>
                    <a:lnTo>
                      <a:pt x="44" y="20"/>
                    </a:lnTo>
                    <a:lnTo>
                      <a:pt x="38" y="16"/>
                    </a:lnTo>
                    <a:lnTo>
                      <a:pt x="34" y="16"/>
                    </a:lnTo>
                    <a:lnTo>
                      <a:pt x="30" y="16"/>
                    </a:lnTo>
                    <a:lnTo>
                      <a:pt x="26" y="18"/>
                    </a:lnTo>
                    <a:lnTo>
                      <a:pt x="22" y="22"/>
                    </a:lnTo>
                    <a:lnTo>
                      <a:pt x="20" y="28"/>
                    </a:lnTo>
                    <a:lnTo>
                      <a:pt x="18" y="35"/>
                    </a:lnTo>
                    <a:lnTo>
                      <a:pt x="18" y="45"/>
                    </a:lnTo>
                    <a:lnTo>
                      <a:pt x="18" y="95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49" name="Rectangle 21"/>
              <p:cNvSpPr>
                <a:spLocks noChangeArrowheads="1"/>
              </p:cNvSpPr>
              <p:nvPr/>
            </p:nvSpPr>
            <p:spPr bwMode="auto">
              <a:xfrm>
                <a:off x="2092" y="2748"/>
                <a:ext cx="24" cy="7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50" name="Freeform 22"/>
              <p:cNvSpPr>
                <a:spLocks/>
              </p:cNvSpPr>
              <p:nvPr/>
            </p:nvSpPr>
            <p:spPr bwMode="auto">
              <a:xfrm>
                <a:off x="2125" y="2711"/>
                <a:ext cx="54" cy="64"/>
              </a:xfrm>
              <a:custGeom>
                <a:avLst/>
                <a:gdLst>
                  <a:gd name="T0" fmla="*/ 0 w 106"/>
                  <a:gd name="T1" fmla="*/ 129 h 129"/>
                  <a:gd name="T2" fmla="*/ 0 w 106"/>
                  <a:gd name="T3" fmla="*/ 0 h 129"/>
                  <a:gd name="T4" fmla="*/ 18 w 106"/>
                  <a:gd name="T5" fmla="*/ 0 h 129"/>
                  <a:gd name="T6" fmla="*/ 18 w 106"/>
                  <a:gd name="T7" fmla="*/ 62 h 129"/>
                  <a:gd name="T8" fmla="*/ 79 w 106"/>
                  <a:gd name="T9" fmla="*/ 0 h 129"/>
                  <a:gd name="T10" fmla="*/ 102 w 106"/>
                  <a:gd name="T11" fmla="*/ 0 h 129"/>
                  <a:gd name="T12" fmla="*/ 49 w 106"/>
                  <a:gd name="T13" fmla="*/ 54 h 129"/>
                  <a:gd name="T14" fmla="*/ 106 w 106"/>
                  <a:gd name="T15" fmla="*/ 129 h 129"/>
                  <a:gd name="T16" fmla="*/ 85 w 106"/>
                  <a:gd name="T17" fmla="*/ 129 h 129"/>
                  <a:gd name="T18" fmla="*/ 37 w 106"/>
                  <a:gd name="T19" fmla="*/ 65 h 129"/>
                  <a:gd name="T20" fmla="*/ 18 w 106"/>
                  <a:gd name="T21" fmla="*/ 83 h 129"/>
                  <a:gd name="T22" fmla="*/ 18 w 106"/>
                  <a:gd name="T23" fmla="*/ 129 h 129"/>
                  <a:gd name="T24" fmla="*/ 0 w 106"/>
                  <a:gd name="T25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6" h="129">
                    <a:moveTo>
                      <a:pt x="0" y="129"/>
                    </a:moveTo>
                    <a:lnTo>
                      <a:pt x="0" y="0"/>
                    </a:lnTo>
                    <a:lnTo>
                      <a:pt x="18" y="0"/>
                    </a:lnTo>
                    <a:lnTo>
                      <a:pt x="18" y="62"/>
                    </a:lnTo>
                    <a:lnTo>
                      <a:pt x="79" y="0"/>
                    </a:lnTo>
                    <a:lnTo>
                      <a:pt x="102" y="0"/>
                    </a:lnTo>
                    <a:lnTo>
                      <a:pt x="49" y="54"/>
                    </a:lnTo>
                    <a:lnTo>
                      <a:pt x="106" y="129"/>
                    </a:lnTo>
                    <a:lnTo>
                      <a:pt x="85" y="129"/>
                    </a:lnTo>
                    <a:lnTo>
                      <a:pt x="37" y="65"/>
                    </a:lnTo>
                    <a:lnTo>
                      <a:pt x="18" y="83"/>
                    </a:lnTo>
                    <a:lnTo>
                      <a:pt x="18" y="129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51" name="Freeform 23"/>
              <p:cNvSpPr>
                <a:spLocks noEditPoints="1"/>
              </p:cNvSpPr>
              <p:nvPr/>
            </p:nvSpPr>
            <p:spPr bwMode="auto">
              <a:xfrm>
                <a:off x="2181" y="2727"/>
                <a:ext cx="42" cy="49"/>
              </a:xfrm>
              <a:custGeom>
                <a:avLst/>
                <a:gdLst>
                  <a:gd name="T0" fmla="*/ 53 w 85"/>
                  <a:gd name="T1" fmla="*/ 89 h 97"/>
                  <a:gd name="T2" fmla="*/ 38 w 85"/>
                  <a:gd name="T3" fmla="*/ 97 h 97"/>
                  <a:gd name="T4" fmla="*/ 22 w 85"/>
                  <a:gd name="T5" fmla="*/ 97 h 97"/>
                  <a:gd name="T6" fmla="*/ 8 w 85"/>
                  <a:gd name="T7" fmla="*/ 89 h 97"/>
                  <a:gd name="T8" fmla="*/ 2 w 85"/>
                  <a:gd name="T9" fmla="*/ 77 h 97"/>
                  <a:gd name="T10" fmla="*/ 2 w 85"/>
                  <a:gd name="T11" fmla="*/ 63 h 97"/>
                  <a:gd name="T12" fmla="*/ 8 w 85"/>
                  <a:gd name="T13" fmla="*/ 53 h 97"/>
                  <a:gd name="T14" fmla="*/ 16 w 85"/>
                  <a:gd name="T15" fmla="*/ 45 h 97"/>
                  <a:gd name="T16" fmla="*/ 28 w 85"/>
                  <a:gd name="T17" fmla="*/ 41 h 97"/>
                  <a:gd name="T18" fmla="*/ 46 w 85"/>
                  <a:gd name="T19" fmla="*/ 39 h 97"/>
                  <a:gd name="T20" fmla="*/ 59 w 85"/>
                  <a:gd name="T21" fmla="*/ 35 h 97"/>
                  <a:gd name="T22" fmla="*/ 59 w 85"/>
                  <a:gd name="T23" fmla="*/ 31 h 97"/>
                  <a:gd name="T24" fmla="*/ 59 w 85"/>
                  <a:gd name="T25" fmla="*/ 24 h 97"/>
                  <a:gd name="T26" fmla="*/ 51 w 85"/>
                  <a:gd name="T27" fmla="*/ 18 h 97"/>
                  <a:gd name="T28" fmla="*/ 42 w 85"/>
                  <a:gd name="T29" fmla="*/ 16 h 97"/>
                  <a:gd name="T30" fmla="*/ 30 w 85"/>
                  <a:gd name="T31" fmla="*/ 16 h 97"/>
                  <a:gd name="T32" fmla="*/ 22 w 85"/>
                  <a:gd name="T33" fmla="*/ 24 h 97"/>
                  <a:gd name="T34" fmla="*/ 2 w 85"/>
                  <a:gd name="T35" fmla="*/ 28 h 97"/>
                  <a:gd name="T36" fmla="*/ 10 w 85"/>
                  <a:gd name="T37" fmla="*/ 12 h 97"/>
                  <a:gd name="T38" fmla="*/ 24 w 85"/>
                  <a:gd name="T39" fmla="*/ 4 h 97"/>
                  <a:gd name="T40" fmla="*/ 44 w 85"/>
                  <a:gd name="T41" fmla="*/ 0 h 97"/>
                  <a:gd name="T42" fmla="*/ 63 w 85"/>
                  <a:gd name="T43" fmla="*/ 4 h 97"/>
                  <a:gd name="T44" fmla="*/ 73 w 85"/>
                  <a:gd name="T45" fmla="*/ 10 h 97"/>
                  <a:gd name="T46" fmla="*/ 77 w 85"/>
                  <a:gd name="T47" fmla="*/ 22 h 97"/>
                  <a:gd name="T48" fmla="*/ 79 w 85"/>
                  <a:gd name="T49" fmla="*/ 35 h 97"/>
                  <a:gd name="T50" fmla="*/ 79 w 85"/>
                  <a:gd name="T51" fmla="*/ 67 h 97"/>
                  <a:gd name="T52" fmla="*/ 79 w 85"/>
                  <a:gd name="T53" fmla="*/ 83 h 97"/>
                  <a:gd name="T54" fmla="*/ 85 w 85"/>
                  <a:gd name="T55" fmla="*/ 95 h 97"/>
                  <a:gd name="T56" fmla="*/ 63 w 85"/>
                  <a:gd name="T57" fmla="*/ 89 h 97"/>
                  <a:gd name="T58" fmla="*/ 59 w 85"/>
                  <a:gd name="T59" fmla="*/ 49 h 97"/>
                  <a:gd name="T60" fmla="*/ 48 w 85"/>
                  <a:gd name="T61" fmla="*/ 53 h 97"/>
                  <a:gd name="T62" fmla="*/ 30 w 85"/>
                  <a:gd name="T63" fmla="*/ 57 h 97"/>
                  <a:gd name="T64" fmla="*/ 22 w 85"/>
                  <a:gd name="T65" fmla="*/ 59 h 97"/>
                  <a:gd name="T66" fmla="*/ 18 w 85"/>
                  <a:gd name="T67" fmla="*/ 65 h 97"/>
                  <a:gd name="T68" fmla="*/ 18 w 85"/>
                  <a:gd name="T69" fmla="*/ 75 h 97"/>
                  <a:gd name="T70" fmla="*/ 28 w 85"/>
                  <a:gd name="T71" fmla="*/ 81 h 97"/>
                  <a:gd name="T72" fmla="*/ 42 w 85"/>
                  <a:gd name="T73" fmla="*/ 81 h 97"/>
                  <a:gd name="T74" fmla="*/ 53 w 85"/>
                  <a:gd name="T75" fmla="*/ 73 h 97"/>
                  <a:gd name="T76" fmla="*/ 59 w 85"/>
                  <a:gd name="T77" fmla="*/ 63 h 97"/>
                  <a:gd name="T78" fmla="*/ 59 w 85"/>
                  <a:gd name="T79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5" h="97">
                    <a:moveTo>
                      <a:pt x="61" y="83"/>
                    </a:moveTo>
                    <a:lnTo>
                      <a:pt x="53" y="89"/>
                    </a:lnTo>
                    <a:lnTo>
                      <a:pt x="46" y="93"/>
                    </a:lnTo>
                    <a:lnTo>
                      <a:pt x="38" y="97"/>
                    </a:lnTo>
                    <a:lnTo>
                      <a:pt x="30" y="97"/>
                    </a:lnTo>
                    <a:lnTo>
                      <a:pt x="22" y="97"/>
                    </a:lnTo>
                    <a:lnTo>
                      <a:pt x="14" y="93"/>
                    </a:lnTo>
                    <a:lnTo>
                      <a:pt x="8" y="89"/>
                    </a:lnTo>
                    <a:lnTo>
                      <a:pt x="4" y="83"/>
                    </a:lnTo>
                    <a:lnTo>
                      <a:pt x="2" y="77"/>
                    </a:lnTo>
                    <a:lnTo>
                      <a:pt x="0" y="69"/>
                    </a:lnTo>
                    <a:lnTo>
                      <a:pt x="2" y="63"/>
                    </a:lnTo>
                    <a:lnTo>
                      <a:pt x="4" y="57"/>
                    </a:lnTo>
                    <a:lnTo>
                      <a:pt x="8" y="53"/>
                    </a:lnTo>
                    <a:lnTo>
                      <a:pt x="12" y="49"/>
                    </a:lnTo>
                    <a:lnTo>
                      <a:pt x="16" y="45"/>
                    </a:lnTo>
                    <a:lnTo>
                      <a:pt x="22" y="43"/>
                    </a:lnTo>
                    <a:lnTo>
                      <a:pt x="28" y="41"/>
                    </a:lnTo>
                    <a:lnTo>
                      <a:pt x="34" y="41"/>
                    </a:lnTo>
                    <a:lnTo>
                      <a:pt x="46" y="39"/>
                    </a:lnTo>
                    <a:lnTo>
                      <a:pt x="53" y="37"/>
                    </a:lnTo>
                    <a:lnTo>
                      <a:pt x="59" y="35"/>
                    </a:lnTo>
                    <a:lnTo>
                      <a:pt x="59" y="33"/>
                    </a:lnTo>
                    <a:lnTo>
                      <a:pt x="59" y="31"/>
                    </a:lnTo>
                    <a:lnTo>
                      <a:pt x="59" y="28"/>
                    </a:lnTo>
                    <a:lnTo>
                      <a:pt x="59" y="24"/>
                    </a:lnTo>
                    <a:lnTo>
                      <a:pt x="55" y="20"/>
                    </a:lnTo>
                    <a:lnTo>
                      <a:pt x="51" y="18"/>
                    </a:lnTo>
                    <a:lnTo>
                      <a:pt x="48" y="16"/>
                    </a:lnTo>
                    <a:lnTo>
                      <a:pt x="42" y="16"/>
                    </a:lnTo>
                    <a:lnTo>
                      <a:pt x="36" y="16"/>
                    </a:lnTo>
                    <a:lnTo>
                      <a:pt x="30" y="16"/>
                    </a:lnTo>
                    <a:lnTo>
                      <a:pt x="26" y="18"/>
                    </a:lnTo>
                    <a:lnTo>
                      <a:pt x="22" y="24"/>
                    </a:lnTo>
                    <a:lnTo>
                      <a:pt x="20" y="29"/>
                    </a:lnTo>
                    <a:lnTo>
                      <a:pt x="2" y="28"/>
                    </a:lnTo>
                    <a:lnTo>
                      <a:pt x="6" y="20"/>
                    </a:lnTo>
                    <a:lnTo>
                      <a:pt x="10" y="12"/>
                    </a:lnTo>
                    <a:lnTo>
                      <a:pt x="16" y="8"/>
                    </a:lnTo>
                    <a:lnTo>
                      <a:pt x="24" y="4"/>
                    </a:lnTo>
                    <a:lnTo>
                      <a:pt x="32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69" y="6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7" y="22"/>
                    </a:lnTo>
                    <a:lnTo>
                      <a:pt x="79" y="26"/>
                    </a:lnTo>
                    <a:lnTo>
                      <a:pt x="79" y="35"/>
                    </a:lnTo>
                    <a:lnTo>
                      <a:pt x="79" y="55"/>
                    </a:lnTo>
                    <a:lnTo>
                      <a:pt x="79" y="67"/>
                    </a:lnTo>
                    <a:lnTo>
                      <a:pt x="79" y="75"/>
                    </a:lnTo>
                    <a:lnTo>
                      <a:pt x="79" y="83"/>
                    </a:lnTo>
                    <a:lnTo>
                      <a:pt x="81" y="89"/>
                    </a:lnTo>
                    <a:lnTo>
                      <a:pt x="85" y="95"/>
                    </a:lnTo>
                    <a:lnTo>
                      <a:pt x="67" y="95"/>
                    </a:lnTo>
                    <a:lnTo>
                      <a:pt x="63" y="89"/>
                    </a:lnTo>
                    <a:lnTo>
                      <a:pt x="61" y="83"/>
                    </a:lnTo>
                    <a:close/>
                    <a:moveTo>
                      <a:pt x="59" y="49"/>
                    </a:moveTo>
                    <a:lnTo>
                      <a:pt x="53" y="51"/>
                    </a:lnTo>
                    <a:lnTo>
                      <a:pt x="48" y="53"/>
                    </a:lnTo>
                    <a:lnTo>
                      <a:pt x="38" y="55"/>
                    </a:lnTo>
                    <a:lnTo>
                      <a:pt x="30" y="57"/>
                    </a:lnTo>
                    <a:lnTo>
                      <a:pt x="26" y="57"/>
                    </a:lnTo>
                    <a:lnTo>
                      <a:pt x="22" y="59"/>
                    </a:lnTo>
                    <a:lnTo>
                      <a:pt x="20" y="63"/>
                    </a:lnTo>
                    <a:lnTo>
                      <a:pt x="18" y="65"/>
                    </a:lnTo>
                    <a:lnTo>
                      <a:pt x="18" y="69"/>
                    </a:lnTo>
                    <a:lnTo>
                      <a:pt x="18" y="75"/>
                    </a:lnTo>
                    <a:lnTo>
                      <a:pt x="22" y="79"/>
                    </a:lnTo>
                    <a:lnTo>
                      <a:pt x="28" y="81"/>
                    </a:lnTo>
                    <a:lnTo>
                      <a:pt x="34" y="81"/>
                    </a:lnTo>
                    <a:lnTo>
                      <a:pt x="42" y="81"/>
                    </a:lnTo>
                    <a:lnTo>
                      <a:pt x="50" y="79"/>
                    </a:lnTo>
                    <a:lnTo>
                      <a:pt x="53" y="73"/>
                    </a:lnTo>
                    <a:lnTo>
                      <a:pt x="57" y="69"/>
                    </a:lnTo>
                    <a:lnTo>
                      <a:pt x="59" y="63"/>
                    </a:lnTo>
                    <a:lnTo>
                      <a:pt x="59" y="55"/>
                    </a:lnTo>
                    <a:lnTo>
                      <a:pt x="59" y="4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52" name="Freeform 24"/>
              <p:cNvSpPr>
                <a:spLocks/>
              </p:cNvSpPr>
              <p:nvPr/>
            </p:nvSpPr>
            <p:spPr bwMode="auto">
              <a:xfrm>
                <a:off x="2232" y="2727"/>
                <a:ext cx="64" cy="48"/>
              </a:xfrm>
              <a:custGeom>
                <a:avLst/>
                <a:gdLst>
                  <a:gd name="T0" fmla="*/ 0 w 128"/>
                  <a:gd name="T1" fmla="*/ 95 h 95"/>
                  <a:gd name="T2" fmla="*/ 0 w 128"/>
                  <a:gd name="T3" fmla="*/ 2 h 95"/>
                  <a:gd name="T4" fmla="*/ 16 w 128"/>
                  <a:gd name="T5" fmla="*/ 2 h 95"/>
                  <a:gd name="T6" fmla="*/ 16 w 128"/>
                  <a:gd name="T7" fmla="*/ 16 h 95"/>
                  <a:gd name="T8" fmla="*/ 21 w 128"/>
                  <a:gd name="T9" fmla="*/ 10 h 95"/>
                  <a:gd name="T10" fmla="*/ 27 w 128"/>
                  <a:gd name="T11" fmla="*/ 4 h 95"/>
                  <a:gd name="T12" fmla="*/ 35 w 128"/>
                  <a:gd name="T13" fmla="*/ 2 h 95"/>
                  <a:gd name="T14" fmla="*/ 43 w 128"/>
                  <a:gd name="T15" fmla="*/ 0 h 95"/>
                  <a:gd name="T16" fmla="*/ 51 w 128"/>
                  <a:gd name="T17" fmla="*/ 0 h 95"/>
                  <a:gd name="T18" fmla="*/ 55 w 128"/>
                  <a:gd name="T19" fmla="*/ 2 h 95"/>
                  <a:gd name="T20" fmla="*/ 61 w 128"/>
                  <a:gd name="T21" fmla="*/ 6 h 95"/>
                  <a:gd name="T22" fmla="*/ 65 w 128"/>
                  <a:gd name="T23" fmla="*/ 10 h 95"/>
                  <a:gd name="T24" fmla="*/ 69 w 128"/>
                  <a:gd name="T25" fmla="*/ 18 h 95"/>
                  <a:gd name="T26" fmla="*/ 75 w 128"/>
                  <a:gd name="T27" fmla="*/ 10 h 95"/>
                  <a:gd name="T28" fmla="*/ 83 w 128"/>
                  <a:gd name="T29" fmla="*/ 4 h 95"/>
                  <a:gd name="T30" fmla="*/ 90 w 128"/>
                  <a:gd name="T31" fmla="*/ 2 h 95"/>
                  <a:gd name="T32" fmla="*/ 98 w 128"/>
                  <a:gd name="T33" fmla="*/ 0 h 95"/>
                  <a:gd name="T34" fmla="*/ 106 w 128"/>
                  <a:gd name="T35" fmla="*/ 2 h 95"/>
                  <a:gd name="T36" fmla="*/ 114 w 128"/>
                  <a:gd name="T37" fmla="*/ 4 h 95"/>
                  <a:gd name="T38" fmla="*/ 120 w 128"/>
                  <a:gd name="T39" fmla="*/ 8 h 95"/>
                  <a:gd name="T40" fmla="*/ 124 w 128"/>
                  <a:gd name="T41" fmla="*/ 14 h 95"/>
                  <a:gd name="T42" fmla="*/ 126 w 128"/>
                  <a:gd name="T43" fmla="*/ 22 h 95"/>
                  <a:gd name="T44" fmla="*/ 128 w 128"/>
                  <a:gd name="T45" fmla="*/ 31 h 95"/>
                  <a:gd name="T46" fmla="*/ 128 w 128"/>
                  <a:gd name="T47" fmla="*/ 95 h 95"/>
                  <a:gd name="T48" fmla="*/ 110 w 128"/>
                  <a:gd name="T49" fmla="*/ 95 h 95"/>
                  <a:gd name="T50" fmla="*/ 110 w 128"/>
                  <a:gd name="T51" fmla="*/ 37 h 95"/>
                  <a:gd name="T52" fmla="*/ 110 w 128"/>
                  <a:gd name="T53" fmla="*/ 29 h 95"/>
                  <a:gd name="T54" fmla="*/ 108 w 128"/>
                  <a:gd name="T55" fmla="*/ 24 h 95"/>
                  <a:gd name="T56" fmla="*/ 106 w 128"/>
                  <a:gd name="T57" fmla="*/ 20 h 95"/>
                  <a:gd name="T58" fmla="*/ 104 w 128"/>
                  <a:gd name="T59" fmla="*/ 18 h 95"/>
                  <a:gd name="T60" fmla="*/ 100 w 128"/>
                  <a:gd name="T61" fmla="*/ 16 h 95"/>
                  <a:gd name="T62" fmla="*/ 94 w 128"/>
                  <a:gd name="T63" fmla="*/ 16 h 95"/>
                  <a:gd name="T64" fmla="*/ 88 w 128"/>
                  <a:gd name="T65" fmla="*/ 16 h 95"/>
                  <a:gd name="T66" fmla="*/ 83 w 128"/>
                  <a:gd name="T67" fmla="*/ 18 h 95"/>
                  <a:gd name="T68" fmla="*/ 79 w 128"/>
                  <a:gd name="T69" fmla="*/ 22 h 95"/>
                  <a:gd name="T70" fmla="*/ 75 w 128"/>
                  <a:gd name="T71" fmla="*/ 28 h 95"/>
                  <a:gd name="T72" fmla="*/ 73 w 128"/>
                  <a:gd name="T73" fmla="*/ 33 h 95"/>
                  <a:gd name="T74" fmla="*/ 73 w 128"/>
                  <a:gd name="T75" fmla="*/ 41 h 95"/>
                  <a:gd name="T76" fmla="*/ 73 w 128"/>
                  <a:gd name="T77" fmla="*/ 95 h 95"/>
                  <a:gd name="T78" fmla="*/ 55 w 128"/>
                  <a:gd name="T79" fmla="*/ 95 h 95"/>
                  <a:gd name="T80" fmla="*/ 55 w 128"/>
                  <a:gd name="T81" fmla="*/ 35 h 95"/>
                  <a:gd name="T82" fmla="*/ 55 w 128"/>
                  <a:gd name="T83" fmla="*/ 29 h 95"/>
                  <a:gd name="T84" fmla="*/ 53 w 128"/>
                  <a:gd name="T85" fmla="*/ 24 h 95"/>
                  <a:gd name="T86" fmla="*/ 51 w 128"/>
                  <a:gd name="T87" fmla="*/ 20 h 95"/>
                  <a:gd name="T88" fmla="*/ 49 w 128"/>
                  <a:gd name="T89" fmla="*/ 18 h 95"/>
                  <a:gd name="T90" fmla="*/ 45 w 128"/>
                  <a:gd name="T91" fmla="*/ 16 h 95"/>
                  <a:gd name="T92" fmla="*/ 39 w 128"/>
                  <a:gd name="T93" fmla="*/ 16 h 95"/>
                  <a:gd name="T94" fmla="*/ 33 w 128"/>
                  <a:gd name="T95" fmla="*/ 16 h 95"/>
                  <a:gd name="T96" fmla="*/ 27 w 128"/>
                  <a:gd name="T97" fmla="*/ 18 h 95"/>
                  <a:gd name="T98" fmla="*/ 21 w 128"/>
                  <a:gd name="T99" fmla="*/ 24 h 95"/>
                  <a:gd name="T100" fmla="*/ 19 w 128"/>
                  <a:gd name="T101" fmla="*/ 28 h 95"/>
                  <a:gd name="T102" fmla="*/ 17 w 128"/>
                  <a:gd name="T103" fmla="*/ 33 h 95"/>
                  <a:gd name="T104" fmla="*/ 17 w 128"/>
                  <a:gd name="T105" fmla="*/ 39 h 95"/>
                  <a:gd name="T106" fmla="*/ 16 w 128"/>
                  <a:gd name="T107" fmla="*/ 47 h 95"/>
                  <a:gd name="T108" fmla="*/ 16 w 128"/>
                  <a:gd name="T109" fmla="*/ 95 h 95"/>
                  <a:gd name="T110" fmla="*/ 0 w 128"/>
                  <a:gd name="T11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8" h="95">
                    <a:moveTo>
                      <a:pt x="0" y="95"/>
                    </a:moveTo>
                    <a:lnTo>
                      <a:pt x="0" y="2"/>
                    </a:lnTo>
                    <a:lnTo>
                      <a:pt x="16" y="2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7" y="4"/>
                    </a:lnTo>
                    <a:lnTo>
                      <a:pt x="35" y="2"/>
                    </a:lnTo>
                    <a:lnTo>
                      <a:pt x="43" y="0"/>
                    </a:lnTo>
                    <a:lnTo>
                      <a:pt x="51" y="0"/>
                    </a:lnTo>
                    <a:lnTo>
                      <a:pt x="55" y="2"/>
                    </a:lnTo>
                    <a:lnTo>
                      <a:pt x="61" y="6"/>
                    </a:lnTo>
                    <a:lnTo>
                      <a:pt x="65" y="10"/>
                    </a:lnTo>
                    <a:lnTo>
                      <a:pt x="69" y="18"/>
                    </a:lnTo>
                    <a:lnTo>
                      <a:pt x="75" y="10"/>
                    </a:lnTo>
                    <a:lnTo>
                      <a:pt x="83" y="4"/>
                    </a:lnTo>
                    <a:lnTo>
                      <a:pt x="90" y="2"/>
                    </a:lnTo>
                    <a:lnTo>
                      <a:pt x="98" y="0"/>
                    </a:lnTo>
                    <a:lnTo>
                      <a:pt x="106" y="2"/>
                    </a:lnTo>
                    <a:lnTo>
                      <a:pt x="114" y="4"/>
                    </a:lnTo>
                    <a:lnTo>
                      <a:pt x="120" y="8"/>
                    </a:lnTo>
                    <a:lnTo>
                      <a:pt x="124" y="14"/>
                    </a:lnTo>
                    <a:lnTo>
                      <a:pt x="126" y="22"/>
                    </a:lnTo>
                    <a:lnTo>
                      <a:pt x="128" y="31"/>
                    </a:lnTo>
                    <a:lnTo>
                      <a:pt x="128" y="95"/>
                    </a:lnTo>
                    <a:lnTo>
                      <a:pt x="110" y="95"/>
                    </a:lnTo>
                    <a:lnTo>
                      <a:pt x="110" y="37"/>
                    </a:lnTo>
                    <a:lnTo>
                      <a:pt x="110" y="29"/>
                    </a:lnTo>
                    <a:lnTo>
                      <a:pt x="108" y="24"/>
                    </a:lnTo>
                    <a:lnTo>
                      <a:pt x="106" y="20"/>
                    </a:lnTo>
                    <a:lnTo>
                      <a:pt x="104" y="18"/>
                    </a:lnTo>
                    <a:lnTo>
                      <a:pt x="100" y="16"/>
                    </a:lnTo>
                    <a:lnTo>
                      <a:pt x="94" y="16"/>
                    </a:lnTo>
                    <a:lnTo>
                      <a:pt x="88" y="16"/>
                    </a:lnTo>
                    <a:lnTo>
                      <a:pt x="83" y="18"/>
                    </a:lnTo>
                    <a:lnTo>
                      <a:pt x="79" y="22"/>
                    </a:lnTo>
                    <a:lnTo>
                      <a:pt x="75" y="28"/>
                    </a:lnTo>
                    <a:lnTo>
                      <a:pt x="73" y="33"/>
                    </a:lnTo>
                    <a:lnTo>
                      <a:pt x="73" y="41"/>
                    </a:lnTo>
                    <a:lnTo>
                      <a:pt x="73" y="95"/>
                    </a:lnTo>
                    <a:lnTo>
                      <a:pt x="55" y="95"/>
                    </a:lnTo>
                    <a:lnTo>
                      <a:pt x="55" y="35"/>
                    </a:lnTo>
                    <a:lnTo>
                      <a:pt x="55" y="29"/>
                    </a:lnTo>
                    <a:lnTo>
                      <a:pt x="53" y="24"/>
                    </a:lnTo>
                    <a:lnTo>
                      <a:pt x="51" y="20"/>
                    </a:lnTo>
                    <a:lnTo>
                      <a:pt x="49" y="18"/>
                    </a:lnTo>
                    <a:lnTo>
                      <a:pt x="45" y="16"/>
                    </a:lnTo>
                    <a:lnTo>
                      <a:pt x="39" y="16"/>
                    </a:lnTo>
                    <a:lnTo>
                      <a:pt x="33" y="16"/>
                    </a:lnTo>
                    <a:lnTo>
                      <a:pt x="27" y="18"/>
                    </a:lnTo>
                    <a:lnTo>
                      <a:pt x="21" y="24"/>
                    </a:lnTo>
                    <a:lnTo>
                      <a:pt x="19" y="28"/>
                    </a:lnTo>
                    <a:lnTo>
                      <a:pt x="17" y="33"/>
                    </a:lnTo>
                    <a:lnTo>
                      <a:pt x="17" y="39"/>
                    </a:lnTo>
                    <a:lnTo>
                      <a:pt x="16" y="47"/>
                    </a:lnTo>
                    <a:lnTo>
                      <a:pt x="16" y="95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53" name="Freeform 25"/>
              <p:cNvSpPr>
                <a:spLocks noEditPoints="1"/>
              </p:cNvSpPr>
              <p:nvPr/>
            </p:nvSpPr>
            <p:spPr bwMode="auto">
              <a:xfrm>
                <a:off x="2309" y="2711"/>
                <a:ext cx="8" cy="64"/>
              </a:xfrm>
              <a:custGeom>
                <a:avLst/>
                <a:gdLst>
                  <a:gd name="T0" fmla="*/ 0 w 15"/>
                  <a:gd name="T1" fmla="*/ 18 h 129"/>
                  <a:gd name="T2" fmla="*/ 0 w 15"/>
                  <a:gd name="T3" fmla="*/ 0 h 129"/>
                  <a:gd name="T4" fmla="*/ 15 w 15"/>
                  <a:gd name="T5" fmla="*/ 0 h 129"/>
                  <a:gd name="T6" fmla="*/ 15 w 15"/>
                  <a:gd name="T7" fmla="*/ 18 h 129"/>
                  <a:gd name="T8" fmla="*/ 0 w 15"/>
                  <a:gd name="T9" fmla="*/ 18 h 129"/>
                  <a:gd name="T10" fmla="*/ 0 w 15"/>
                  <a:gd name="T11" fmla="*/ 129 h 129"/>
                  <a:gd name="T12" fmla="*/ 0 w 15"/>
                  <a:gd name="T13" fmla="*/ 36 h 129"/>
                  <a:gd name="T14" fmla="*/ 15 w 15"/>
                  <a:gd name="T15" fmla="*/ 36 h 129"/>
                  <a:gd name="T16" fmla="*/ 15 w 15"/>
                  <a:gd name="T17" fmla="*/ 129 h 129"/>
                  <a:gd name="T18" fmla="*/ 0 w 15"/>
                  <a:gd name="T19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29">
                    <a:moveTo>
                      <a:pt x="0" y="18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15" y="18"/>
                    </a:lnTo>
                    <a:lnTo>
                      <a:pt x="0" y="18"/>
                    </a:lnTo>
                    <a:close/>
                    <a:moveTo>
                      <a:pt x="0" y="129"/>
                    </a:moveTo>
                    <a:lnTo>
                      <a:pt x="0" y="36"/>
                    </a:lnTo>
                    <a:lnTo>
                      <a:pt x="15" y="36"/>
                    </a:lnTo>
                    <a:lnTo>
                      <a:pt x="15" y="129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54" name="Freeform 26"/>
              <p:cNvSpPr>
                <a:spLocks noEditPoints="1"/>
              </p:cNvSpPr>
              <p:nvPr/>
            </p:nvSpPr>
            <p:spPr bwMode="auto">
              <a:xfrm>
                <a:off x="2326" y="2727"/>
                <a:ext cx="41" cy="49"/>
              </a:xfrm>
              <a:custGeom>
                <a:avLst/>
                <a:gdLst>
                  <a:gd name="T0" fmla="*/ 0 w 83"/>
                  <a:gd name="T1" fmla="*/ 49 h 97"/>
                  <a:gd name="T2" fmla="*/ 2 w 83"/>
                  <a:gd name="T3" fmla="*/ 26 h 97"/>
                  <a:gd name="T4" fmla="*/ 14 w 83"/>
                  <a:gd name="T5" fmla="*/ 10 h 97"/>
                  <a:gd name="T6" fmla="*/ 22 w 83"/>
                  <a:gd name="T7" fmla="*/ 4 h 97"/>
                  <a:gd name="T8" fmla="*/ 32 w 83"/>
                  <a:gd name="T9" fmla="*/ 2 h 97"/>
                  <a:gd name="T10" fmla="*/ 42 w 83"/>
                  <a:gd name="T11" fmla="*/ 0 h 97"/>
                  <a:gd name="T12" fmla="*/ 49 w 83"/>
                  <a:gd name="T13" fmla="*/ 2 h 97"/>
                  <a:gd name="T14" fmla="*/ 57 w 83"/>
                  <a:gd name="T15" fmla="*/ 4 h 97"/>
                  <a:gd name="T16" fmla="*/ 65 w 83"/>
                  <a:gd name="T17" fmla="*/ 8 h 97"/>
                  <a:gd name="T18" fmla="*/ 71 w 83"/>
                  <a:gd name="T19" fmla="*/ 12 h 97"/>
                  <a:gd name="T20" fmla="*/ 79 w 83"/>
                  <a:gd name="T21" fmla="*/ 28 h 97"/>
                  <a:gd name="T22" fmla="*/ 83 w 83"/>
                  <a:gd name="T23" fmla="*/ 47 h 97"/>
                  <a:gd name="T24" fmla="*/ 83 w 83"/>
                  <a:gd name="T25" fmla="*/ 57 h 97"/>
                  <a:gd name="T26" fmla="*/ 81 w 83"/>
                  <a:gd name="T27" fmla="*/ 67 h 97"/>
                  <a:gd name="T28" fmla="*/ 77 w 83"/>
                  <a:gd name="T29" fmla="*/ 75 h 97"/>
                  <a:gd name="T30" fmla="*/ 73 w 83"/>
                  <a:gd name="T31" fmla="*/ 81 h 97"/>
                  <a:gd name="T32" fmla="*/ 69 w 83"/>
                  <a:gd name="T33" fmla="*/ 87 h 97"/>
                  <a:gd name="T34" fmla="*/ 63 w 83"/>
                  <a:gd name="T35" fmla="*/ 91 h 97"/>
                  <a:gd name="T36" fmla="*/ 51 w 83"/>
                  <a:gd name="T37" fmla="*/ 95 h 97"/>
                  <a:gd name="T38" fmla="*/ 42 w 83"/>
                  <a:gd name="T39" fmla="*/ 97 h 97"/>
                  <a:gd name="T40" fmla="*/ 32 w 83"/>
                  <a:gd name="T41" fmla="*/ 97 h 97"/>
                  <a:gd name="T42" fmla="*/ 24 w 83"/>
                  <a:gd name="T43" fmla="*/ 93 h 97"/>
                  <a:gd name="T44" fmla="*/ 18 w 83"/>
                  <a:gd name="T45" fmla="*/ 89 h 97"/>
                  <a:gd name="T46" fmla="*/ 12 w 83"/>
                  <a:gd name="T47" fmla="*/ 85 h 97"/>
                  <a:gd name="T48" fmla="*/ 2 w 83"/>
                  <a:gd name="T49" fmla="*/ 69 h 97"/>
                  <a:gd name="T50" fmla="*/ 0 w 83"/>
                  <a:gd name="T51" fmla="*/ 49 h 97"/>
                  <a:gd name="T52" fmla="*/ 16 w 83"/>
                  <a:gd name="T53" fmla="*/ 49 h 97"/>
                  <a:gd name="T54" fmla="*/ 18 w 83"/>
                  <a:gd name="T55" fmla="*/ 59 h 97"/>
                  <a:gd name="T56" fmla="*/ 20 w 83"/>
                  <a:gd name="T57" fmla="*/ 67 h 97"/>
                  <a:gd name="T58" fmla="*/ 24 w 83"/>
                  <a:gd name="T59" fmla="*/ 73 h 97"/>
                  <a:gd name="T60" fmla="*/ 28 w 83"/>
                  <a:gd name="T61" fmla="*/ 79 h 97"/>
                  <a:gd name="T62" fmla="*/ 34 w 83"/>
                  <a:gd name="T63" fmla="*/ 81 h 97"/>
                  <a:gd name="T64" fmla="*/ 42 w 83"/>
                  <a:gd name="T65" fmla="*/ 81 h 97"/>
                  <a:gd name="T66" fmla="*/ 47 w 83"/>
                  <a:gd name="T67" fmla="*/ 81 h 97"/>
                  <a:gd name="T68" fmla="*/ 53 w 83"/>
                  <a:gd name="T69" fmla="*/ 79 h 97"/>
                  <a:gd name="T70" fmla="*/ 59 w 83"/>
                  <a:gd name="T71" fmla="*/ 73 h 97"/>
                  <a:gd name="T72" fmla="*/ 63 w 83"/>
                  <a:gd name="T73" fmla="*/ 67 h 97"/>
                  <a:gd name="T74" fmla="*/ 65 w 83"/>
                  <a:gd name="T75" fmla="*/ 59 h 97"/>
                  <a:gd name="T76" fmla="*/ 65 w 83"/>
                  <a:gd name="T77" fmla="*/ 47 h 97"/>
                  <a:gd name="T78" fmla="*/ 65 w 83"/>
                  <a:gd name="T79" fmla="*/ 37 h 97"/>
                  <a:gd name="T80" fmla="*/ 63 w 83"/>
                  <a:gd name="T81" fmla="*/ 29 h 97"/>
                  <a:gd name="T82" fmla="*/ 59 w 83"/>
                  <a:gd name="T83" fmla="*/ 24 h 97"/>
                  <a:gd name="T84" fmla="*/ 53 w 83"/>
                  <a:gd name="T85" fmla="*/ 20 h 97"/>
                  <a:gd name="T86" fmla="*/ 47 w 83"/>
                  <a:gd name="T87" fmla="*/ 16 h 97"/>
                  <a:gd name="T88" fmla="*/ 42 w 83"/>
                  <a:gd name="T89" fmla="*/ 16 h 97"/>
                  <a:gd name="T90" fmla="*/ 34 w 83"/>
                  <a:gd name="T91" fmla="*/ 16 h 97"/>
                  <a:gd name="T92" fmla="*/ 28 w 83"/>
                  <a:gd name="T93" fmla="*/ 20 h 97"/>
                  <a:gd name="T94" fmla="*/ 24 w 83"/>
                  <a:gd name="T95" fmla="*/ 24 h 97"/>
                  <a:gd name="T96" fmla="*/ 20 w 83"/>
                  <a:gd name="T97" fmla="*/ 29 h 97"/>
                  <a:gd name="T98" fmla="*/ 18 w 83"/>
                  <a:gd name="T99" fmla="*/ 37 h 97"/>
                  <a:gd name="T100" fmla="*/ 16 w 83"/>
                  <a:gd name="T101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3" h="97">
                    <a:moveTo>
                      <a:pt x="0" y="49"/>
                    </a:moveTo>
                    <a:lnTo>
                      <a:pt x="2" y="26"/>
                    </a:lnTo>
                    <a:lnTo>
                      <a:pt x="14" y="10"/>
                    </a:lnTo>
                    <a:lnTo>
                      <a:pt x="22" y="4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49" y="2"/>
                    </a:lnTo>
                    <a:lnTo>
                      <a:pt x="57" y="4"/>
                    </a:lnTo>
                    <a:lnTo>
                      <a:pt x="65" y="8"/>
                    </a:lnTo>
                    <a:lnTo>
                      <a:pt x="71" y="12"/>
                    </a:lnTo>
                    <a:lnTo>
                      <a:pt x="79" y="28"/>
                    </a:lnTo>
                    <a:lnTo>
                      <a:pt x="83" y="47"/>
                    </a:lnTo>
                    <a:lnTo>
                      <a:pt x="83" y="57"/>
                    </a:lnTo>
                    <a:lnTo>
                      <a:pt x="81" y="67"/>
                    </a:lnTo>
                    <a:lnTo>
                      <a:pt x="77" y="75"/>
                    </a:lnTo>
                    <a:lnTo>
                      <a:pt x="73" y="81"/>
                    </a:lnTo>
                    <a:lnTo>
                      <a:pt x="69" y="87"/>
                    </a:lnTo>
                    <a:lnTo>
                      <a:pt x="63" y="91"/>
                    </a:lnTo>
                    <a:lnTo>
                      <a:pt x="51" y="95"/>
                    </a:lnTo>
                    <a:lnTo>
                      <a:pt x="42" y="97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8" y="89"/>
                    </a:lnTo>
                    <a:lnTo>
                      <a:pt x="12" y="85"/>
                    </a:lnTo>
                    <a:lnTo>
                      <a:pt x="2" y="69"/>
                    </a:lnTo>
                    <a:lnTo>
                      <a:pt x="0" y="49"/>
                    </a:lnTo>
                    <a:close/>
                    <a:moveTo>
                      <a:pt x="16" y="49"/>
                    </a:moveTo>
                    <a:lnTo>
                      <a:pt x="18" y="59"/>
                    </a:lnTo>
                    <a:lnTo>
                      <a:pt x="20" y="67"/>
                    </a:lnTo>
                    <a:lnTo>
                      <a:pt x="24" y="73"/>
                    </a:lnTo>
                    <a:lnTo>
                      <a:pt x="28" y="79"/>
                    </a:lnTo>
                    <a:lnTo>
                      <a:pt x="34" y="81"/>
                    </a:lnTo>
                    <a:lnTo>
                      <a:pt x="42" y="81"/>
                    </a:lnTo>
                    <a:lnTo>
                      <a:pt x="47" y="81"/>
                    </a:lnTo>
                    <a:lnTo>
                      <a:pt x="53" y="79"/>
                    </a:lnTo>
                    <a:lnTo>
                      <a:pt x="59" y="73"/>
                    </a:lnTo>
                    <a:lnTo>
                      <a:pt x="63" y="67"/>
                    </a:lnTo>
                    <a:lnTo>
                      <a:pt x="65" y="59"/>
                    </a:lnTo>
                    <a:lnTo>
                      <a:pt x="65" y="47"/>
                    </a:lnTo>
                    <a:lnTo>
                      <a:pt x="65" y="37"/>
                    </a:lnTo>
                    <a:lnTo>
                      <a:pt x="63" y="29"/>
                    </a:lnTo>
                    <a:lnTo>
                      <a:pt x="59" y="24"/>
                    </a:lnTo>
                    <a:lnTo>
                      <a:pt x="53" y="20"/>
                    </a:lnTo>
                    <a:lnTo>
                      <a:pt x="47" y="16"/>
                    </a:lnTo>
                    <a:lnTo>
                      <a:pt x="42" y="16"/>
                    </a:lnTo>
                    <a:lnTo>
                      <a:pt x="34" y="16"/>
                    </a:lnTo>
                    <a:lnTo>
                      <a:pt x="28" y="20"/>
                    </a:lnTo>
                    <a:lnTo>
                      <a:pt x="24" y="24"/>
                    </a:lnTo>
                    <a:lnTo>
                      <a:pt x="20" y="29"/>
                    </a:lnTo>
                    <a:lnTo>
                      <a:pt x="18" y="37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55" name="Freeform 27"/>
              <p:cNvSpPr>
                <a:spLocks/>
              </p:cNvSpPr>
              <p:nvPr/>
            </p:nvSpPr>
            <p:spPr bwMode="auto">
              <a:xfrm>
                <a:off x="2376" y="2711"/>
                <a:ext cx="38" cy="64"/>
              </a:xfrm>
              <a:custGeom>
                <a:avLst/>
                <a:gdLst>
                  <a:gd name="T0" fmla="*/ 0 w 77"/>
                  <a:gd name="T1" fmla="*/ 129 h 129"/>
                  <a:gd name="T2" fmla="*/ 0 w 77"/>
                  <a:gd name="T3" fmla="*/ 0 h 129"/>
                  <a:gd name="T4" fmla="*/ 17 w 77"/>
                  <a:gd name="T5" fmla="*/ 0 h 129"/>
                  <a:gd name="T6" fmla="*/ 17 w 77"/>
                  <a:gd name="T7" fmla="*/ 69 h 129"/>
                  <a:gd name="T8" fmla="*/ 51 w 77"/>
                  <a:gd name="T9" fmla="*/ 36 h 129"/>
                  <a:gd name="T10" fmla="*/ 75 w 77"/>
                  <a:gd name="T11" fmla="*/ 36 h 129"/>
                  <a:gd name="T12" fmla="*/ 39 w 77"/>
                  <a:gd name="T13" fmla="*/ 71 h 129"/>
                  <a:gd name="T14" fmla="*/ 77 w 77"/>
                  <a:gd name="T15" fmla="*/ 129 h 129"/>
                  <a:gd name="T16" fmla="*/ 57 w 77"/>
                  <a:gd name="T17" fmla="*/ 129 h 129"/>
                  <a:gd name="T18" fmla="*/ 27 w 77"/>
                  <a:gd name="T19" fmla="*/ 81 h 129"/>
                  <a:gd name="T20" fmla="*/ 17 w 77"/>
                  <a:gd name="T21" fmla="*/ 91 h 129"/>
                  <a:gd name="T22" fmla="*/ 17 w 77"/>
                  <a:gd name="T23" fmla="*/ 129 h 129"/>
                  <a:gd name="T24" fmla="*/ 0 w 77"/>
                  <a:gd name="T25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7" h="129">
                    <a:moveTo>
                      <a:pt x="0" y="129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17" y="69"/>
                    </a:lnTo>
                    <a:lnTo>
                      <a:pt x="51" y="36"/>
                    </a:lnTo>
                    <a:lnTo>
                      <a:pt x="75" y="36"/>
                    </a:lnTo>
                    <a:lnTo>
                      <a:pt x="39" y="71"/>
                    </a:lnTo>
                    <a:lnTo>
                      <a:pt x="77" y="129"/>
                    </a:lnTo>
                    <a:lnTo>
                      <a:pt x="57" y="129"/>
                    </a:lnTo>
                    <a:lnTo>
                      <a:pt x="27" y="81"/>
                    </a:lnTo>
                    <a:lnTo>
                      <a:pt x="17" y="91"/>
                    </a:lnTo>
                    <a:lnTo>
                      <a:pt x="17" y="129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56" name="Freeform 28"/>
              <p:cNvSpPr>
                <a:spLocks noEditPoints="1"/>
              </p:cNvSpPr>
              <p:nvPr/>
            </p:nvSpPr>
            <p:spPr bwMode="auto">
              <a:xfrm>
                <a:off x="2418" y="2727"/>
                <a:ext cx="43" cy="49"/>
              </a:xfrm>
              <a:custGeom>
                <a:avLst/>
                <a:gdLst>
                  <a:gd name="T0" fmla="*/ 54 w 85"/>
                  <a:gd name="T1" fmla="*/ 89 h 97"/>
                  <a:gd name="T2" fmla="*/ 38 w 85"/>
                  <a:gd name="T3" fmla="*/ 97 h 97"/>
                  <a:gd name="T4" fmla="*/ 22 w 85"/>
                  <a:gd name="T5" fmla="*/ 97 h 97"/>
                  <a:gd name="T6" fmla="*/ 8 w 85"/>
                  <a:gd name="T7" fmla="*/ 89 h 97"/>
                  <a:gd name="T8" fmla="*/ 2 w 85"/>
                  <a:gd name="T9" fmla="*/ 77 h 97"/>
                  <a:gd name="T10" fmla="*/ 2 w 85"/>
                  <a:gd name="T11" fmla="*/ 63 h 97"/>
                  <a:gd name="T12" fmla="*/ 6 w 85"/>
                  <a:gd name="T13" fmla="*/ 53 h 97"/>
                  <a:gd name="T14" fmla="*/ 16 w 85"/>
                  <a:gd name="T15" fmla="*/ 45 h 97"/>
                  <a:gd name="T16" fmla="*/ 28 w 85"/>
                  <a:gd name="T17" fmla="*/ 41 h 97"/>
                  <a:gd name="T18" fmla="*/ 46 w 85"/>
                  <a:gd name="T19" fmla="*/ 39 h 97"/>
                  <a:gd name="T20" fmla="*/ 60 w 85"/>
                  <a:gd name="T21" fmla="*/ 35 h 97"/>
                  <a:gd name="T22" fmla="*/ 60 w 85"/>
                  <a:gd name="T23" fmla="*/ 31 h 97"/>
                  <a:gd name="T24" fmla="*/ 58 w 85"/>
                  <a:gd name="T25" fmla="*/ 24 h 97"/>
                  <a:gd name="T26" fmla="*/ 52 w 85"/>
                  <a:gd name="T27" fmla="*/ 18 h 97"/>
                  <a:gd name="T28" fmla="*/ 40 w 85"/>
                  <a:gd name="T29" fmla="*/ 16 h 97"/>
                  <a:gd name="T30" fmla="*/ 30 w 85"/>
                  <a:gd name="T31" fmla="*/ 16 h 97"/>
                  <a:gd name="T32" fmla="*/ 22 w 85"/>
                  <a:gd name="T33" fmla="*/ 24 h 97"/>
                  <a:gd name="T34" fmla="*/ 2 w 85"/>
                  <a:gd name="T35" fmla="*/ 28 h 97"/>
                  <a:gd name="T36" fmla="*/ 10 w 85"/>
                  <a:gd name="T37" fmla="*/ 12 h 97"/>
                  <a:gd name="T38" fmla="*/ 24 w 85"/>
                  <a:gd name="T39" fmla="*/ 4 h 97"/>
                  <a:gd name="T40" fmla="*/ 44 w 85"/>
                  <a:gd name="T41" fmla="*/ 0 h 97"/>
                  <a:gd name="T42" fmla="*/ 64 w 85"/>
                  <a:gd name="T43" fmla="*/ 4 h 97"/>
                  <a:gd name="T44" fmla="*/ 73 w 85"/>
                  <a:gd name="T45" fmla="*/ 10 h 97"/>
                  <a:gd name="T46" fmla="*/ 77 w 85"/>
                  <a:gd name="T47" fmla="*/ 22 h 97"/>
                  <a:gd name="T48" fmla="*/ 79 w 85"/>
                  <a:gd name="T49" fmla="*/ 35 h 97"/>
                  <a:gd name="T50" fmla="*/ 79 w 85"/>
                  <a:gd name="T51" fmla="*/ 67 h 97"/>
                  <a:gd name="T52" fmla="*/ 79 w 85"/>
                  <a:gd name="T53" fmla="*/ 83 h 97"/>
                  <a:gd name="T54" fmla="*/ 85 w 85"/>
                  <a:gd name="T55" fmla="*/ 95 h 97"/>
                  <a:gd name="T56" fmla="*/ 64 w 85"/>
                  <a:gd name="T57" fmla="*/ 89 h 97"/>
                  <a:gd name="T58" fmla="*/ 60 w 85"/>
                  <a:gd name="T59" fmla="*/ 49 h 97"/>
                  <a:gd name="T60" fmla="*/ 48 w 85"/>
                  <a:gd name="T61" fmla="*/ 53 h 97"/>
                  <a:gd name="T62" fmla="*/ 30 w 85"/>
                  <a:gd name="T63" fmla="*/ 57 h 97"/>
                  <a:gd name="T64" fmla="*/ 22 w 85"/>
                  <a:gd name="T65" fmla="*/ 59 h 97"/>
                  <a:gd name="T66" fmla="*/ 18 w 85"/>
                  <a:gd name="T67" fmla="*/ 65 h 97"/>
                  <a:gd name="T68" fmla="*/ 18 w 85"/>
                  <a:gd name="T69" fmla="*/ 75 h 97"/>
                  <a:gd name="T70" fmla="*/ 28 w 85"/>
                  <a:gd name="T71" fmla="*/ 81 h 97"/>
                  <a:gd name="T72" fmla="*/ 42 w 85"/>
                  <a:gd name="T73" fmla="*/ 81 h 97"/>
                  <a:gd name="T74" fmla="*/ 54 w 85"/>
                  <a:gd name="T75" fmla="*/ 73 h 97"/>
                  <a:gd name="T76" fmla="*/ 60 w 85"/>
                  <a:gd name="T77" fmla="*/ 63 h 97"/>
                  <a:gd name="T78" fmla="*/ 60 w 85"/>
                  <a:gd name="T79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5" h="97">
                    <a:moveTo>
                      <a:pt x="62" y="83"/>
                    </a:moveTo>
                    <a:lnTo>
                      <a:pt x="54" y="89"/>
                    </a:lnTo>
                    <a:lnTo>
                      <a:pt x="46" y="93"/>
                    </a:lnTo>
                    <a:lnTo>
                      <a:pt x="38" y="97"/>
                    </a:lnTo>
                    <a:lnTo>
                      <a:pt x="30" y="97"/>
                    </a:lnTo>
                    <a:lnTo>
                      <a:pt x="22" y="97"/>
                    </a:lnTo>
                    <a:lnTo>
                      <a:pt x="14" y="93"/>
                    </a:lnTo>
                    <a:lnTo>
                      <a:pt x="8" y="89"/>
                    </a:lnTo>
                    <a:lnTo>
                      <a:pt x="4" y="83"/>
                    </a:lnTo>
                    <a:lnTo>
                      <a:pt x="2" y="77"/>
                    </a:lnTo>
                    <a:lnTo>
                      <a:pt x="0" y="69"/>
                    </a:lnTo>
                    <a:lnTo>
                      <a:pt x="2" y="63"/>
                    </a:lnTo>
                    <a:lnTo>
                      <a:pt x="4" y="57"/>
                    </a:lnTo>
                    <a:lnTo>
                      <a:pt x="6" y="53"/>
                    </a:lnTo>
                    <a:lnTo>
                      <a:pt x="12" y="49"/>
                    </a:lnTo>
                    <a:lnTo>
                      <a:pt x="16" y="45"/>
                    </a:lnTo>
                    <a:lnTo>
                      <a:pt x="22" y="43"/>
                    </a:lnTo>
                    <a:lnTo>
                      <a:pt x="28" y="41"/>
                    </a:lnTo>
                    <a:lnTo>
                      <a:pt x="34" y="41"/>
                    </a:lnTo>
                    <a:lnTo>
                      <a:pt x="46" y="39"/>
                    </a:lnTo>
                    <a:lnTo>
                      <a:pt x="54" y="37"/>
                    </a:lnTo>
                    <a:lnTo>
                      <a:pt x="60" y="35"/>
                    </a:lnTo>
                    <a:lnTo>
                      <a:pt x="60" y="33"/>
                    </a:lnTo>
                    <a:lnTo>
                      <a:pt x="60" y="31"/>
                    </a:lnTo>
                    <a:lnTo>
                      <a:pt x="60" y="28"/>
                    </a:lnTo>
                    <a:lnTo>
                      <a:pt x="58" y="24"/>
                    </a:lnTo>
                    <a:lnTo>
                      <a:pt x="56" y="20"/>
                    </a:lnTo>
                    <a:lnTo>
                      <a:pt x="52" y="18"/>
                    </a:lnTo>
                    <a:lnTo>
                      <a:pt x="48" y="16"/>
                    </a:lnTo>
                    <a:lnTo>
                      <a:pt x="40" y="16"/>
                    </a:lnTo>
                    <a:lnTo>
                      <a:pt x="34" y="16"/>
                    </a:lnTo>
                    <a:lnTo>
                      <a:pt x="30" y="16"/>
                    </a:lnTo>
                    <a:lnTo>
                      <a:pt x="26" y="18"/>
                    </a:lnTo>
                    <a:lnTo>
                      <a:pt x="22" y="24"/>
                    </a:lnTo>
                    <a:lnTo>
                      <a:pt x="20" y="29"/>
                    </a:lnTo>
                    <a:lnTo>
                      <a:pt x="2" y="28"/>
                    </a:lnTo>
                    <a:lnTo>
                      <a:pt x="6" y="20"/>
                    </a:lnTo>
                    <a:lnTo>
                      <a:pt x="10" y="12"/>
                    </a:lnTo>
                    <a:lnTo>
                      <a:pt x="16" y="8"/>
                    </a:lnTo>
                    <a:lnTo>
                      <a:pt x="24" y="4"/>
                    </a:lnTo>
                    <a:lnTo>
                      <a:pt x="32" y="2"/>
                    </a:lnTo>
                    <a:lnTo>
                      <a:pt x="44" y="0"/>
                    </a:lnTo>
                    <a:lnTo>
                      <a:pt x="54" y="2"/>
                    </a:lnTo>
                    <a:lnTo>
                      <a:pt x="64" y="4"/>
                    </a:lnTo>
                    <a:lnTo>
                      <a:pt x="69" y="6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7" y="22"/>
                    </a:lnTo>
                    <a:lnTo>
                      <a:pt x="79" y="26"/>
                    </a:lnTo>
                    <a:lnTo>
                      <a:pt x="79" y="35"/>
                    </a:lnTo>
                    <a:lnTo>
                      <a:pt x="79" y="55"/>
                    </a:lnTo>
                    <a:lnTo>
                      <a:pt x="79" y="67"/>
                    </a:lnTo>
                    <a:lnTo>
                      <a:pt x="79" y="75"/>
                    </a:lnTo>
                    <a:lnTo>
                      <a:pt x="79" y="83"/>
                    </a:lnTo>
                    <a:lnTo>
                      <a:pt x="81" y="89"/>
                    </a:lnTo>
                    <a:lnTo>
                      <a:pt x="85" y="95"/>
                    </a:lnTo>
                    <a:lnTo>
                      <a:pt x="68" y="95"/>
                    </a:lnTo>
                    <a:lnTo>
                      <a:pt x="64" y="89"/>
                    </a:lnTo>
                    <a:lnTo>
                      <a:pt x="62" y="83"/>
                    </a:lnTo>
                    <a:close/>
                    <a:moveTo>
                      <a:pt x="60" y="49"/>
                    </a:moveTo>
                    <a:lnTo>
                      <a:pt x="54" y="51"/>
                    </a:lnTo>
                    <a:lnTo>
                      <a:pt x="48" y="53"/>
                    </a:lnTo>
                    <a:lnTo>
                      <a:pt x="38" y="55"/>
                    </a:lnTo>
                    <a:lnTo>
                      <a:pt x="30" y="57"/>
                    </a:lnTo>
                    <a:lnTo>
                      <a:pt x="26" y="57"/>
                    </a:lnTo>
                    <a:lnTo>
                      <a:pt x="22" y="59"/>
                    </a:lnTo>
                    <a:lnTo>
                      <a:pt x="20" y="63"/>
                    </a:lnTo>
                    <a:lnTo>
                      <a:pt x="18" y="65"/>
                    </a:lnTo>
                    <a:lnTo>
                      <a:pt x="18" y="69"/>
                    </a:lnTo>
                    <a:lnTo>
                      <a:pt x="18" y="75"/>
                    </a:lnTo>
                    <a:lnTo>
                      <a:pt x="22" y="79"/>
                    </a:lnTo>
                    <a:lnTo>
                      <a:pt x="28" y="81"/>
                    </a:lnTo>
                    <a:lnTo>
                      <a:pt x="34" y="81"/>
                    </a:lnTo>
                    <a:lnTo>
                      <a:pt x="42" y="81"/>
                    </a:lnTo>
                    <a:lnTo>
                      <a:pt x="50" y="79"/>
                    </a:lnTo>
                    <a:lnTo>
                      <a:pt x="54" y="73"/>
                    </a:lnTo>
                    <a:lnTo>
                      <a:pt x="58" y="69"/>
                    </a:lnTo>
                    <a:lnTo>
                      <a:pt x="60" y="63"/>
                    </a:lnTo>
                    <a:lnTo>
                      <a:pt x="60" y="55"/>
                    </a:lnTo>
                    <a:lnTo>
                      <a:pt x="60" y="49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57" name="Freeform 29"/>
              <p:cNvSpPr>
                <a:spLocks/>
              </p:cNvSpPr>
              <p:nvPr/>
            </p:nvSpPr>
            <p:spPr bwMode="auto">
              <a:xfrm>
                <a:off x="2470" y="2727"/>
                <a:ext cx="36" cy="48"/>
              </a:xfrm>
              <a:custGeom>
                <a:avLst/>
                <a:gdLst>
                  <a:gd name="T0" fmla="*/ 0 w 71"/>
                  <a:gd name="T1" fmla="*/ 95 h 95"/>
                  <a:gd name="T2" fmla="*/ 0 w 71"/>
                  <a:gd name="T3" fmla="*/ 2 h 95"/>
                  <a:gd name="T4" fmla="*/ 16 w 71"/>
                  <a:gd name="T5" fmla="*/ 2 h 95"/>
                  <a:gd name="T6" fmla="*/ 16 w 71"/>
                  <a:gd name="T7" fmla="*/ 16 h 95"/>
                  <a:gd name="T8" fmla="*/ 22 w 71"/>
                  <a:gd name="T9" fmla="*/ 8 h 95"/>
                  <a:gd name="T10" fmla="*/ 28 w 71"/>
                  <a:gd name="T11" fmla="*/ 4 h 95"/>
                  <a:gd name="T12" fmla="*/ 35 w 71"/>
                  <a:gd name="T13" fmla="*/ 2 h 95"/>
                  <a:gd name="T14" fmla="*/ 43 w 71"/>
                  <a:gd name="T15" fmla="*/ 0 h 95"/>
                  <a:gd name="T16" fmla="*/ 51 w 71"/>
                  <a:gd name="T17" fmla="*/ 2 h 95"/>
                  <a:gd name="T18" fmla="*/ 57 w 71"/>
                  <a:gd name="T19" fmla="*/ 4 h 95"/>
                  <a:gd name="T20" fmla="*/ 63 w 71"/>
                  <a:gd name="T21" fmla="*/ 6 h 95"/>
                  <a:gd name="T22" fmla="*/ 67 w 71"/>
                  <a:gd name="T23" fmla="*/ 12 h 95"/>
                  <a:gd name="T24" fmla="*/ 69 w 71"/>
                  <a:gd name="T25" fmla="*/ 16 h 95"/>
                  <a:gd name="T26" fmla="*/ 71 w 71"/>
                  <a:gd name="T27" fmla="*/ 24 h 95"/>
                  <a:gd name="T28" fmla="*/ 71 w 71"/>
                  <a:gd name="T29" fmla="*/ 29 h 95"/>
                  <a:gd name="T30" fmla="*/ 71 w 71"/>
                  <a:gd name="T31" fmla="*/ 37 h 95"/>
                  <a:gd name="T32" fmla="*/ 71 w 71"/>
                  <a:gd name="T33" fmla="*/ 95 h 95"/>
                  <a:gd name="T34" fmla="*/ 55 w 71"/>
                  <a:gd name="T35" fmla="*/ 95 h 95"/>
                  <a:gd name="T36" fmla="*/ 55 w 71"/>
                  <a:gd name="T37" fmla="*/ 39 h 95"/>
                  <a:gd name="T38" fmla="*/ 55 w 71"/>
                  <a:gd name="T39" fmla="*/ 31 h 95"/>
                  <a:gd name="T40" fmla="*/ 53 w 71"/>
                  <a:gd name="T41" fmla="*/ 26 h 95"/>
                  <a:gd name="T42" fmla="*/ 51 w 71"/>
                  <a:gd name="T43" fmla="*/ 22 h 95"/>
                  <a:gd name="T44" fmla="*/ 47 w 71"/>
                  <a:gd name="T45" fmla="*/ 18 h 95"/>
                  <a:gd name="T46" fmla="*/ 43 w 71"/>
                  <a:gd name="T47" fmla="*/ 16 h 95"/>
                  <a:gd name="T48" fmla="*/ 37 w 71"/>
                  <a:gd name="T49" fmla="*/ 16 h 95"/>
                  <a:gd name="T50" fmla="*/ 32 w 71"/>
                  <a:gd name="T51" fmla="*/ 16 h 95"/>
                  <a:gd name="T52" fmla="*/ 28 w 71"/>
                  <a:gd name="T53" fmla="*/ 18 h 95"/>
                  <a:gd name="T54" fmla="*/ 24 w 71"/>
                  <a:gd name="T55" fmla="*/ 22 h 95"/>
                  <a:gd name="T56" fmla="*/ 20 w 71"/>
                  <a:gd name="T57" fmla="*/ 28 h 95"/>
                  <a:gd name="T58" fmla="*/ 18 w 71"/>
                  <a:gd name="T59" fmla="*/ 35 h 95"/>
                  <a:gd name="T60" fmla="*/ 16 w 71"/>
                  <a:gd name="T61" fmla="*/ 45 h 95"/>
                  <a:gd name="T62" fmla="*/ 16 w 71"/>
                  <a:gd name="T63" fmla="*/ 95 h 95"/>
                  <a:gd name="T64" fmla="*/ 0 w 71"/>
                  <a:gd name="T65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95">
                    <a:moveTo>
                      <a:pt x="0" y="95"/>
                    </a:moveTo>
                    <a:lnTo>
                      <a:pt x="0" y="2"/>
                    </a:lnTo>
                    <a:lnTo>
                      <a:pt x="16" y="2"/>
                    </a:lnTo>
                    <a:lnTo>
                      <a:pt x="16" y="16"/>
                    </a:lnTo>
                    <a:lnTo>
                      <a:pt x="22" y="8"/>
                    </a:lnTo>
                    <a:lnTo>
                      <a:pt x="28" y="4"/>
                    </a:lnTo>
                    <a:lnTo>
                      <a:pt x="35" y="2"/>
                    </a:lnTo>
                    <a:lnTo>
                      <a:pt x="43" y="0"/>
                    </a:lnTo>
                    <a:lnTo>
                      <a:pt x="51" y="2"/>
                    </a:lnTo>
                    <a:lnTo>
                      <a:pt x="57" y="4"/>
                    </a:lnTo>
                    <a:lnTo>
                      <a:pt x="63" y="6"/>
                    </a:lnTo>
                    <a:lnTo>
                      <a:pt x="67" y="12"/>
                    </a:lnTo>
                    <a:lnTo>
                      <a:pt x="69" y="16"/>
                    </a:lnTo>
                    <a:lnTo>
                      <a:pt x="71" y="24"/>
                    </a:lnTo>
                    <a:lnTo>
                      <a:pt x="71" y="29"/>
                    </a:lnTo>
                    <a:lnTo>
                      <a:pt x="71" y="37"/>
                    </a:lnTo>
                    <a:lnTo>
                      <a:pt x="71" y="95"/>
                    </a:lnTo>
                    <a:lnTo>
                      <a:pt x="55" y="95"/>
                    </a:lnTo>
                    <a:lnTo>
                      <a:pt x="55" y="39"/>
                    </a:lnTo>
                    <a:lnTo>
                      <a:pt x="55" y="31"/>
                    </a:lnTo>
                    <a:lnTo>
                      <a:pt x="53" y="26"/>
                    </a:lnTo>
                    <a:lnTo>
                      <a:pt x="51" y="22"/>
                    </a:lnTo>
                    <a:lnTo>
                      <a:pt x="47" y="18"/>
                    </a:lnTo>
                    <a:lnTo>
                      <a:pt x="43" y="16"/>
                    </a:lnTo>
                    <a:lnTo>
                      <a:pt x="37" y="16"/>
                    </a:lnTo>
                    <a:lnTo>
                      <a:pt x="32" y="16"/>
                    </a:lnTo>
                    <a:lnTo>
                      <a:pt x="28" y="18"/>
                    </a:lnTo>
                    <a:lnTo>
                      <a:pt x="24" y="22"/>
                    </a:lnTo>
                    <a:lnTo>
                      <a:pt x="20" y="28"/>
                    </a:lnTo>
                    <a:lnTo>
                      <a:pt x="18" y="35"/>
                    </a:lnTo>
                    <a:lnTo>
                      <a:pt x="16" y="45"/>
                    </a:lnTo>
                    <a:lnTo>
                      <a:pt x="16" y="95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58" name="Freeform 30"/>
              <p:cNvSpPr>
                <a:spLocks noEditPoints="1"/>
              </p:cNvSpPr>
              <p:nvPr/>
            </p:nvSpPr>
            <p:spPr bwMode="auto">
              <a:xfrm>
                <a:off x="2516" y="2711"/>
                <a:ext cx="39" cy="65"/>
              </a:xfrm>
              <a:custGeom>
                <a:avLst/>
                <a:gdLst>
                  <a:gd name="T0" fmla="*/ 63 w 79"/>
                  <a:gd name="T1" fmla="*/ 129 h 131"/>
                  <a:gd name="T2" fmla="*/ 63 w 79"/>
                  <a:gd name="T3" fmla="*/ 115 h 131"/>
                  <a:gd name="T4" fmla="*/ 57 w 79"/>
                  <a:gd name="T5" fmla="*/ 121 h 131"/>
                  <a:gd name="T6" fmla="*/ 51 w 79"/>
                  <a:gd name="T7" fmla="*/ 127 h 131"/>
                  <a:gd name="T8" fmla="*/ 45 w 79"/>
                  <a:gd name="T9" fmla="*/ 129 h 131"/>
                  <a:gd name="T10" fmla="*/ 37 w 79"/>
                  <a:gd name="T11" fmla="*/ 131 h 131"/>
                  <a:gd name="T12" fmla="*/ 27 w 79"/>
                  <a:gd name="T13" fmla="*/ 129 h 131"/>
                  <a:gd name="T14" fmla="*/ 17 w 79"/>
                  <a:gd name="T15" fmla="*/ 125 h 131"/>
                  <a:gd name="T16" fmla="*/ 12 w 79"/>
                  <a:gd name="T17" fmla="*/ 121 h 131"/>
                  <a:gd name="T18" fmla="*/ 8 w 79"/>
                  <a:gd name="T19" fmla="*/ 115 h 131"/>
                  <a:gd name="T20" fmla="*/ 4 w 79"/>
                  <a:gd name="T21" fmla="*/ 107 h 131"/>
                  <a:gd name="T22" fmla="*/ 2 w 79"/>
                  <a:gd name="T23" fmla="*/ 99 h 131"/>
                  <a:gd name="T24" fmla="*/ 0 w 79"/>
                  <a:gd name="T25" fmla="*/ 91 h 131"/>
                  <a:gd name="T26" fmla="*/ 0 w 79"/>
                  <a:gd name="T27" fmla="*/ 83 h 131"/>
                  <a:gd name="T28" fmla="*/ 0 w 79"/>
                  <a:gd name="T29" fmla="*/ 69 h 131"/>
                  <a:gd name="T30" fmla="*/ 4 w 79"/>
                  <a:gd name="T31" fmla="*/ 58 h 131"/>
                  <a:gd name="T32" fmla="*/ 8 w 79"/>
                  <a:gd name="T33" fmla="*/ 50 h 131"/>
                  <a:gd name="T34" fmla="*/ 12 w 79"/>
                  <a:gd name="T35" fmla="*/ 46 h 131"/>
                  <a:gd name="T36" fmla="*/ 17 w 79"/>
                  <a:gd name="T37" fmla="*/ 40 h 131"/>
                  <a:gd name="T38" fmla="*/ 23 w 79"/>
                  <a:gd name="T39" fmla="*/ 38 h 131"/>
                  <a:gd name="T40" fmla="*/ 29 w 79"/>
                  <a:gd name="T41" fmla="*/ 36 h 131"/>
                  <a:gd name="T42" fmla="*/ 37 w 79"/>
                  <a:gd name="T43" fmla="*/ 34 h 131"/>
                  <a:gd name="T44" fmla="*/ 45 w 79"/>
                  <a:gd name="T45" fmla="*/ 36 h 131"/>
                  <a:gd name="T46" fmla="*/ 51 w 79"/>
                  <a:gd name="T47" fmla="*/ 38 h 131"/>
                  <a:gd name="T48" fmla="*/ 57 w 79"/>
                  <a:gd name="T49" fmla="*/ 44 h 131"/>
                  <a:gd name="T50" fmla="*/ 63 w 79"/>
                  <a:gd name="T51" fmla="*/ 50 h 131"/>
                  <a:gd name="T52" fmla="*/ 63 w 79"/>
                  <a:gd name="T53" fmla="*/ 0 h 131"/>
                  <a:gd name="T54" fmla="*/ 79 w 79"/>
                  <a:gd name="T55" fmla="*/ 0 h 131"/>
                  <a:gd name="T56" fmla="*/ 79 w 79"/>
                  <a:gd name="T57" fmla="*/ 129 h 131"/>
                  <a:gd name="T58" fmla="*/ 63 w 79"/>
                  <a:gd name="T59" fmla="*/ 129 h 131"/>
                  <a:gd name="T60" fmla="*/ 15 w 79"/>
                  <a:gd name="T61" fmla="*/ 83 h 131"/>
                  <a:gd name="T62" fmla="*/ 17 w 79"/>
                  <a:gd name="T63" fmla="*/ 93 h 131"/>
                  <a:gd name="T64" fmla="*/ 19 w 79"/>
                  <a:gd name="T65" fmla="*/ 101 h 131"/>
                  <a:gd name="T66" fmla="*/ 23 w 79"/>
                  <a:gd name="T67" fmla="*/ 107 h 131"/>
                  <a:gd name="T68" fmla="*/ 27 w 79"/>
                  <a:gd name="T69" fmla="*/ 113 h 131"/>
                  <a:gd name="T70" fmla="*/ 33 w 79"/>
                  <a:gd name="T71" fmla="*/ 115 h 131"/>
                  <a:gd name="T72" fmla="*/ 39 w 79"/>
                  <a:gd name="T73" fmla="*/ 115 h 131"/>
                  <a:gd name="T74" fmla="*/ 45 w 79"/>
                  <a:gd name="T75" fmla="*/ 115 h 131"/>
                  <a:gd name="T76" fmla="*/ 51 w 79"/>
                  <a:gd name="T77" fmla="*/ 113 h 131"/>
                  <a:gd name="T78" fmla="*/ 55 w 79"/>
                  <a:gd name="T79" fmla="*/ 107 h 131"/>
                  <a:gd name="T80" fmla="*/ 59 w 79"/>
                  <a:gd name="T81" fmla="*/ 101 h 131"/>
                  <a:gd name="T82" fmla="*/ 61 w 79"/>
                  <a:gd name="T83" fmla="*/ 93 h 131"/>
                  <a:gd name="T84" fmla="*/ 63 w 79"/>
                  <a:gd name="T85" fmla="*/ 83 h 131"/>
                  <a:gd name="T86" fmla="*/ 61 w 79"/>
                  <a:gd name="T87" fmla="*/ 73 h 131"/>
                  <a:gd name="T88" fmla="*/ 59 w 79"/>
                  <a:gd name="T89" fmla="*/ 63 h 131"/>
                  <a:gd name="T90" fmla="*/ 55 w 79"/>
                  <a:gd name="T91" fmla="*/ 58 h 131"/>
                  <a:gd name="T92" fmla="*/ 51 w 79"/>
                  <a:gd name="T93" fmla="*/ 54 h 131"/>
                  <a:gd name="T94" fmla="*/ 45 w 79"/>
                  <a:gd name="T95" fmla="*/ 50 h 131"/>
                  <a:gd name="T96" fmla="*/ 39 w 79"/>
                  <a:gd name="T97" fmla="*/ 50 h 131"/>
                  <a:gd name="T98" fmla="*/ 33 w 79"/>
                  <a:gd name="T99" fmla="*/ 50 h 131"/>
                  <a:gd name="T100" fmla="*/ 27 w 79"/>
                  <a:gd name="T101" fmla="*/ 52 h 131"/>
                  <a:gd name="T102" fmla="*/ 23 w 79"/>
                  <a:gd name="T103" fmla="*/ 58 h 131"/>
                  <a:gd name="T104" fmla="*/ 19 w 79"/>
                  <a:gd name="T105" fmla="*/ 63 h 131"/>
                  <a:gd name="T106" fmla="*/ 17 w 79"/>
                  <a:gd name="T107" fmla="*/ 71 h 131"/>
                  <a:gd name="T108" fmla="*/ 15 w 79"/>
                  <a:gd name="T109" fmla="*/ 8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9" h="131">
                    <a:moveTo>
                      <a:pt x="63" y="129"/>
                    </a:moveTo>
                    <a:lnTo>
                      <a:pt x="63" y="115"/>
                    </a:lnTo>
                    <a:lnTo>
                      <a:pt x="57" y="121"/>
                    </a:lnTo>
                    <a:lnTo>
                      <a:pt x="51" y="127"/>
                    </a:lnTo>
                    <a:lnTo>
                      <a:pt x="45" y="129"/>
                    </a:lnTo>
                    <a:lnTo>
                      <a:pt x="37" y="131"/>
                    </a:lnTo>
                    <a:lnTo>
                      <a:pt x="27" y="129"/>
                    </a:lnTo>
                    <a:lnTo>
                      <a:pt x="17" y="125"/>
                    </a:lnTo>
                    <a:lnTo>
                      <a:pt x="12" y="121"/>
                    </a:lnTo>
                    <a:lnTo>
                      <a:pt x="8" y="115"/>
                    </a:lnTo>
                    <a:lnTo>
                      <a:pt x="4" y="107"/>
                    </a:lnTo>
                    <a:lnTo>
                      <a:pt x="2" y="99"/>
                    </a:lnTo>
                    <a:lnTo>
                      <a:pt x="0" y="91"/>
                    </a:lnTo>
                    <a:lnTo>
                      <a:pt x="0" y="83"/>
                    </a:lnTo>
                    <a:lnTo>
                      <a:pt x="0" y="69"/>
                    </a:lnTo>
                    <a:lnTo>
                      <a:pt x="4" y="58"/>
                    </a:lnTo>
                    <a:lnTo>
                      <a:pt x="8" y="50"/>
                    </a:lnTo>
                    <a:lnTo>
                      <a:pt x="12" y="46"/>
                    </a:lnTo>
                    <a:lnTo>
                      <a:pt x="17" y="40"/>
                    </a:lnTo>
                    <a:lnTo>
                      <a:pt x="23" y="38"/>
                    </a:lnTo>
                    <a:lnTo>
                      <a:pt x="29" y="36"/>
                    </a:lnTo>
                    <a:lnTo>
                      <a:pt x="37" y="34"/>
                    </a:lnTo>
                    <a:lnTo>
                      <a:pt x="45" y="36"/>
                    </a:lnTo>
                    <a:lnTo>
                      <a:pt x="51" y="38"/>
                    </a:lnTo>
                    <a:lnTo>
                      <a:pt x="57" y="44"/>
                    </a:lnTo>
                    <a:lnTo>
                      <a:pt x="63" y="50"/>
                    </a:lnTo>
                    <a:lnTo>
                      <a:pt x="63" y="0"/>
                    </a:lnTo>
                    <a:lnTo>
                      <a:pt x="79" y="0"/>
                    </a:lnTo>
                    <a:lnTo>
                      <a:pt x="79" y="129"/>
                    </a:lnTo>
                    <a:lnTo>
                      <a:pt x="63" y="129"/>
                    </a:lnTo>
                    <a:close/>
                    <a:moveTo>
                      <a:pt x="15" y="83"/>
                    </a:moveTo>
                    <a:lnTo>
                      <a:pt x="17" y="93"/>
                    </a:lnTo>
                    <a:lnTo>
                      <a:pt x="19" y="101"/>
                    </a:lnTo>
                    <a:lnTo>
                      <a:pt x="23" y="107"/>
                    </a:lnTo>
                    <a:lnTo>
                      <a:pt x="27" y="113"/>
                    </a:lnTo>
                    <a:lnTo>
                      <a:pt x="33" y="115"/>
                    </a:lnTo>
                    <a:lnTo>
                      <a:pt x="39" y="115"/>
                    </a:lnTo>
                    <a:lnTo>
                      <a:pt x="45" y="115"/>
                    </a:lnTo>
                    <a:lnTo>
                      <a:pt x="51" y="113"/>
                    </a:lnTo>
                    <a:lnTo>
                      <a:pt x="55" y="107"/>
                    </a:lnTo>
                    <a:lnTo>
                      <a:pt x="59" y="101"/>
                    </a:lnTo>
                    <a:lnTo>
                      <a:pt x="61" y="93"/>
                    </a:lnTo>
                    <a:lnTo>
                      <a:pt x="63" y="83"/>
                    </a:lnTo>
                    <a:lnTo>
                      <a:pt x="61" y="73"/>
                    </a:lnTo>
                    <a:lnTo>
                      <a:pt x="59" y="63"/>
                    </a:lnTo>
                    <a:lnTo>
                      <a:pt x="55" y="58"/>
                    </a:lnTo>
                    <a:lnTo>
                      <a:pt x="51" y="54"/>
                    </a:lnTo>
                    <a:lnTo>
                      <a:pt x="45" y="50"/>
                    </a:lnTo>
                    <a:lnTo>
                      <a:pt x="39" y="50"/>
                    </a:lnTo>
                    <a:lnTo>
                      <a:pt x="33" y="50"/>
                    </a:lnTo>
                    <a:lnTo>
                      <a:pt x="27" y="52"/>
                    </a:lnTo>
                    <a:lnTo>
                      <a:pt x="23" y="58"/>
                    </a:lnTo>
                    <a:lnTo>
                      <a:pt x="19" y="63"/>
                    </a:lnTo>
                    <a:lnTo>
                      <a:pt x="17" y="71"/>
                    </a:lnTo>
                    <a:lnTo>
                      <a:pt x="15" y="83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59" name="Freeform 31"/>
              <p:cNvSpPr>
                <a:spLocks noEditPoints="1"/>
              </p:cNvSpPr>
              <p:nvPr/>
            </p:nvSpPr>
            <p:spPr bwMode="auto">
              <a:xfrm>
                <a:off x="2565" y="2727"/>
                <a:ext cx="43" cy="49"/>
              </a:xfrm>
              <a:custGeom>
                <a:avLst/>
                <a:gdLst>
                  <a:gd name="T0" fmla="*/ 67 w 85"/>
                  <a:gd name="T1" fmla="*/ 67 h 97"/>
                  <a:gd name="T2" fmla="*/ 83 w 85"/>
                  <a:gd name="T3" fmla="*/ 69 h 97"/>
                  <a:gd name="T4" fmla="*/ 81 w 85"/>
                  <a:gd name="T5" fmla="*/ 77 h 97"/>
                  <a:gd name="T6" fmla="*/ 75 w 85"/>
                  <a:gd name="T7" fmla="*/ 83 h 97"/>
                  <a:gd name="T8" fmla="*/ 69 w 85"/>
                  <a:gd name="T9" fmla="*/ 89 h 97"/>
                  <a:gd name="T10" fmla="*/ 61 w 85"/>
                  <a:gd name="T11" fmla="*/ 93 h 97"/>
                  <a:gd name="T12" fmla="*/ 54 w 85"/>
                  <a:gd name="T13" fmla="*/ 97 h 97"/>
                  <a:gd name="T14" fmla="*/ 44 w 85"/>
                  <a:gd name="T15" fmla="*/ 97 h 97"/>
                  <a:gd name="T16" fmla="*/ 26 w 85"/>
                  <a:gd name="T17" fmla="*/ 93 h 97"/>
                  <a:gd name="T18" fmla="*/ 12 w 85"/>
                  <a:gd name="T19" fmla="*/ 85 h 97"/>
                  <a:gd name="T20" fmla="*/ 2 w 85"/>
                  <a:gd name="T21" fmla="*/ 69 h 97"/>
                  <a:gd name="T22" fmla="*/ 0 w 85"/>
                  <a:gd name="T23" fmla="*/ 49 h 97"/>
                  <a:gd name="T24" fmla="*/ 2 w 85"/>
                  <a:gd name="T25" fmla="*/ 29 h 97"/>
                  <a:gd name="T26" fmla="*/ 12 w 85"/>
                  <a:gd name="T27" fmla="*/ 14 h 97"/>
                  <a:gd name="T28" fmla="*/ 18 w 85"/>
                  <a:gd name="T29" fmla="*/ 8 h 97"/>
                  <a:gd name="T30" fmla="*/ 26 w 85"/>
                  <a:gd name="T31" fmla="*/ 4 h 97"/>
                  <a:gd name="T32" fmla="*/ 34 w 85"/>
                  <a:gd name="T33" fmla="*/ 2 h 97"/>
                  <a:gd name="T34" fmla="*/ 42 w 85"/>
                  <a:gd name="T35" fmla="*/ 0 h 97"/>
                  <a:gd name="T36" fmla="*/ 52 w 85"/>
                  <a:gd name="T37" fmla="*/ 2 h 97"/>
                  <a:gd name="T38" fmla="*/ 59 w 85"/>
                  <a:gd name="T39" fmla="*/ 4 h 97"/>
                  <a:gd name="T40" fmla="*/ 65 w 85"/>
                  <a:gd name="T41" fmla="*/ 8 h 97"/>
                  <a:gd name="T42" fmla="*/ 73 w 85"/>
                  <a:gd name="T43" fmla="*/ 14 h 97"/>
                  <a:gd name="T44" fmla="*/ 81 w 85"/>
                  <a:gd name="T45" fmla="*/ 28 h 97"/>
                  <a:gd name="T46" fmla="*/ 85 w 85"/>
                  <a:gd name="T47" fmla="*/ 47 h 97"/>
                  <a:gd name="T48" fmla="*/ 85 w 85"/>
                  <a:gd name="T49" fmla="*/ 49 h 97"/>
                  <a:gd name="T50" fmla="*/ 85 w 85"/>
                  <a:gd name="T51" fmla="*/ 51 h 97"/>
                  <a:gd name="T52" fmla="*/ 16 w 85"/>
                  <a:gd name="T53" fmla="*/ 51 h 97"/>
                  <a:gd name="T54" fmla="*/ 18 w 85"/>
                  <a:gd name="T55" fmla="*/ 61 h 97"/>
                  <a:gd name="T56" fmla="*/ 20 w 85"/>
                  <a:gd name="T57" fmla="*/ 69 h 97"/>
                  <a:gd name="T58" fmla="*/ 24 w 85"/>
                  <a:gd name="T59" fmla="*/ 75 h 97"/>
                  <a:gd name="T60" fmla="*/ 30 w 85"/>
                  <a:gd name="T61" fmla="*/ 79 h 97"/>
                  <a:gd name="T62" fmla="*/ 36 w 85"/>
                  <a:gd name="T63" fmla="*/ 81 h 97"/>
                  <a:gd name="T64" fmla="*/ 44 w 85"/>
                  <a:gd name="T65" fmla="*/ 81 h 97"/>
                  <a:gd name="T66" fmla="*/ 52 w 85"/>
                  <a:gd name="T67" fmla="*/ 81 h 97"/>
                  <a:gd name="T68" fmla="*/ 57 w 85"/>
                  <a:gd name="T69" fmla="*/ 79 h 97"/>
                  <a:gd name="T70" fmla="*/ 63 w 85"/>
                  <a:gd name="T71" fmla="*/ 73 h 97"/>
                  <a:gd name="T72" fmla="*/ 67 w 85"/>
                  <a:gd name="T73" fmla="*/ 67 h 97"/>
                  <a:gd name="T74" fmla="*/ 16 w 85"/>
                  <a:gd name="T75" fmla="*/ 37 h 97"/>
                  <a:gd name="T76" fmla="*/ 67 w 85"/>
                  <a:gd name="T77" fmla="*/ 37 h 97"/>
                  <a:gd name="T78" fmla="*/ 67 w 85"/>
                  <a:gd name="T79" fmla="*/ 31 h 97"/>
                  <a:gd name="T80" fmla="*/ 65 w 85"/>
                  <a:gd name="T81" fmla="*/ 26 h 97"/>
                  <a:gd name="T82" fmla="*/ 61 w 85"/>
                  <a:gd name="T83" fmla="*/ 24 h 97"/>
                  <a:gd name="T84" fmla="*/ 56 w 85"/>
                  <a:gd name="T85" fmla="*/ 18 h 97"/>
                  <a:gd name="T86" fmla="*/ 50 w 85"/>
                  <a:gd name="T87" fmla="*/ 16 h 97"/>
                  <a:gd name="T88" fmla="*/ 42 w 85"/>
                  <a:gd name="T89" fmla="*/ 16 h 97"/>
                  <a:gd name="T90" fmla="*/ 36 w 85"/>
                  <a:gd name="T91" fmla="*/ 16 h 97"/>
                  <a:gd name="T92" fmla="*/ 30 w 85"/>
                  <a:gd name="T93" fmla="*/ 18 h 97"/>
                  <a:gd name="T94" fmla="*/ 24 w 85"/>
                  <a:gd name="T95" fmla="*/ 22 h 97"/>
                  <a:gd name="T96" fmla="*/ 20 w 85"/>
                  <a:gd name="T97" fmla="*/ 26 h 97"/>
                  <a:gd name="T98" fmla="*/ 18 w 85"/>
                  <a:gd name="T99" fmla="*/ 31 h 97"/>
                  <a:gd name="T100" fmla="*/ 16 w 85"/>
                  <a:gd name="T101" fmla="*/ 3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" h="97">
                    <a:moveTo>
                      <a:pt x="67" y="67"/>
                    </a:moveTo>
                    <a:lnTo>
                      <a:pt x="83" y="69"/>
                    </a:lnTo>
                    <a:lnTo>
                      <a:pt x="81" y="77"/>
                    </a:lnTo>
                    <a:lnTo>
                      <a:pt x="75" y="83"/>
                    </a:lnTo>
                    <a:lnTo>
                      <a:pt x="69" y="89"/>
                    </a:lnTo>
                    <a:lnTo>
                      <a:pt x="61" y="93"/>
                    </a:lnTo>
                    <a:lnTo>
                      <a:pt x="54" y="97"/>
                    </a:lnTo>
                    <a:lnTo>
                      <a:pt x="44" y="97"/>
                    </a:lnTo>
                    <a:lnTo>
                      <a:pt x="26" y="93"/>
                    </a:lnTo>
                    <a:lnTo>
                      <a:pt x="12" y="85"/>
                    </a:lnTo>
                    <a:lnTo>
                      <a:pt x="2" y="69"/>
                    </a:lnTo>
                    <a:lnTo>
                      <a:pt x="0" y="49"/>
                    </a:lnTo>
                    <a:lnTo>
                      <a:pt x="2" y="29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4" y="2"/>
                    </a:lnTo>
                    <a:lnTo>
                      <a:pt x="42" y="0"/>
                    </a:lnTo>
                    <a:lnTo>
                      <a:pt x="52" y="2"/>
                    </a:lnTo>
                    <a:lnTo>
                      <a:pt x="59" y="4"/>
                    </a:lnTo>
                    <a:lnTo>
                      <a:pt x="65" y="8"/>
                    </a:lnTo>
                    <a:lnTo>
                      <a:pt x="73" y="14"/>
                    </a:lnTo>
                    <a:lnTo>
                      <a:pt x="81" y="28"/>
                    </a:lnTo>
                    <a:lnTo>
                      <a:pt x="85" y="47"/>
                    </a:lnTo>
                    <a:lnTo>
                      <a:pt x="85" y="49"/>
                    </a:lnTo>
                    <a:lnTo>
                      <a:pt x="85" y="51"/>
                    </a:lnTo>
                    <a:lnTo>
                      <a:pt x="16" y="51"/>
                    </a:lnTo>
                    <a:lnTo>
                      <a:pt x="18" y="61"/>
                    </a:lnTo>
                    <a:lnTo>
                      <a:pt x="20" y="69"/>
                    </a:lnTo>
                    <a:lnTo>
                      <a:pt x="24" y="75"/>
                    </a:lnTo>
                    <a:lnTo>
                      <a:pt x="30" y="79"/>
                    </a:lnTo>
                    <a:lnTo>
                      <a:pt x="36" y="81"/>
                    </a:lnTo>
                    <a:lnTo>
                      <a:pt x="44" y="81"/>
                    </a:lnTo>
                    <a:lnTo>
                      <a:pt x="52" y="81"/>
                    </a:lnTo>
                    <a:lnTo>
                      <a:pt x="57" y="79"/>
                    </a:lnTo>
                    <a:lnTo>
                      <a:pt x="63" y="73"/>
                    </a:lnTo>
                    <a:lnTo>
                      <a:pt x="67" y="67"/>
                    </a:lnTo>
                    <a:close/>
                    <a:moveTo>
                      <a:pt x="16" y="37"/>
                    </a:moveTo>
                    <a:lnTo>
                      <a:pt x="67" y="37"/>
                    </a:lnTo>
                    <a:lnTo>
                      <a:pt x="67" y="31"/>
                    </a:lnTo>
                    <a:lnTo>
                      <a:pt x="65" y="26"/>
                    </a:lnTo>
                    <a:lnTo>
                      <a:pt x="61" y="24"/>
                    </a:lnTo>
                    <a:lnTo>
                      <a:pt x="56" y="18"/>
                    </a:lnTo>
                    <a:lnTo>
                      <a:pt x="50" y="16"/>
                    </a:lnTo>
                    <a:lnTo>
                      <a:pt x="42" y="16"/>
                    </a:lnTo>
                    <a:lnTo>
                      <a:pt x="36" y="16"/>
                    </a:lnTo>
                    <a:lnTo>
                      <a:pt x="30" y="18"/>
                    </a:lnTo>
                    <a:lnTo>
                      <a:pt x="24" y="22"/>
                    </a:lnTo>
                    <a:lnTo>
                      <a:pt x="20" y="26"/>
                    </a:lnTo>
                    <a:lnTo>
                      <a:pt x="18" y="31"/>
                    </a:lnTo>
                    <a:lnTo>
                      <a:pt x="16" y="37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60" name="Freeform 32"/>
              <p:cNvSpPr>
                <a:spLocks/>
              </p:cNvSpPr>
              <p:nvPr/>
            </p:nvSpPr>
            <p:spPr bwMode="auto">
              <a:xfrm>
                <a:off x="2997" y="3716"/>
                <a:ext cx="55" cy="56"/>
              </a:xfrm>
              <a:custGeom>
                <a:avLst/>
                <a:gdLst>
                  <a:gd name="T0" fmla="*/ 111 w 111"/>
                  <a:gd name="T1" fmla="*/ 55 h 110"/>
                  <a:gd name="T2" fmla="*/ 107 w 111"/>
                  <a:gd name="T3" fmla="*/ 33 h 110"/>
                  <a:gd name="T4" fmla="*/ 95 w 111"/>
                  <a:gd name="T5" fmla="*/ 16 h 110"/>
                  <a:gd name="T6" fmla="*/ 77 w 111"/>
                  <a:gd name="T7" fmla="*/ 4 h 110"/>
                  <a:gd name="T8" fmla="*/ 55 w 111"/>
                  <a:gd name="T9" fmla="*/ 0 h 110"/>
                  <a:gd name="T10" fmla="*/ 34 w 111"/>
                  <a:gd name="T11" fmla="*/ 4 h 110"/>
                  <a:gd name="T12" fmla="*/ 16 w 111"/>
                  <a:gd name="T13" fmla="*/ 16 h 110"/>
                  <a:gd name="T14" fmla="*/ 4 w 111"/>
                  <a:gd name="T15" fmla="*/ 33 h 110"/>
                  <a:gd name="T16" fmla="*/ 0 w 111"/>
                  <a:gd name="T17" fmla="*/ 55 h 110"/>
                  <a:gd name="T18" fmla="*/ 4 w 111"/>
                  <a:gd name="T19" fmla="*/ 77 h 110"/>
                  <a:gd name="T20" fmla="*/ 16 w 111"/>
                  <a:gd name="T21" fmla="*/ 95 h 110"/>
                  <a:gd name="T22" fmla="*/ 34 w 111"/>
                  <a:gd name="T23" fmla="*/ 106 h 110"/>
                  <a:gd name="T24" fmla="*/ 55 w 111"/>
                  <a:gd name="T25" fmla="*/ 110 h 110"/>
                  <a:gd name="T26" fmla="*/ 77 w 111"/>
                  <a:gd name="T27" fmla="*/ 106 h 110"/>
                  <a:gd name="T28" fmla="*/ 95 w 111"/>
                  <a:gd name="T29" fmla="*/ 95 h 110"/>
                  <a:gd name="T30" fmla="*/ 107 w 111"/>
                  <a:gd name="T31" fmla="*/ 77 h 110"/>
                  <a:gd name="T32" fmla="*/ 111 w 111"/>
                  <a:gd name="T33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1" h="110">
                    <a:moveTo>
                      <a:pt x="111" y="55"/>
                    </a:moveTo>
                    <a:lnTo>
                      <a:pt x="107" y="33"/>
                    </a:lnTo>
                    <a:lnTo>
                      <a:pt x="95" y="16"/>
                    </a:lnTo>
                    <a:lnTo>
                      <a:pt x="77" y="4"/>
                    </a:lnTo>
                    <a:lnTo>
                      <a:pt x="55" y="0"/>
                    </a:lnTo>
                    <a:lnTo>
                      <a:pt x="34" y="4"/>
                    </a:lnTo>
                    <a:lnTo>
                      <a:pt x="16" y="16"/>
                    </a:lnTo>
                    <a:lnTo>
                      <a:pt x="4" y="33"/>
                    </a:lnTo>
                    <a:lnTo>
                      <a:pt x="0" y="55"/>
                    </a:lnTo>
                    <a:lnTo>
                      <a:pt x="4" y="77"/>
                    </a:lnTo>
                    <a:lnTo>
                      <a:pt x="16" y="95"/>
                    </a:lnTo>
                    <a:lnTo>
                      <a:pt x="34" y="106"/>
                    </a:lnTo>
                    <a:lnTo>
                      <a:pt x="55" y="110"/>
                    </a:lnTo>
                    <a:lnTo>
                      <a:pt x="77" y="106"/>
                    </a:lnTo>
                    <a:lnTo>
                      <a:pt x="95" y="95"/>
                    </a:lnTo>
                    <a:lnTo>
                      <a:pt x="107" y="77"/>
                    </a:lnTo>
                    <a:lnTo>
                      <a:pt x="111" y="55"/>
                    </a:lnTo>
                    <a:close/>
                  </a:path>
                </a:pathLst>
              </a:custGeom>
              <a:solidFill>
                <a:srgbClr val="FFFF66"/>
              </a:solidFill>
              <a:ln w="0">
                <a:solidFill>
                  <a:srgbClr val="FFFF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61" name="Line 33"/>
              <p:cNvSpPr>
                <a:spLocks noChangeShapeType="1"/>
              </p:cNvSpPr>
              <p:nvPr/>
            </p:nvSpPr>
            <p:spPr bwMode="auto">
              <a:xfrm flipH="1" flipV="1">
                <a:off x="2118" y="3009"/>
                <a:ext cx="341" cy="406"/>
              </a:xfrm>
              <a:prstGeom prst="line">
                <a:avLst/>
              </a:prstGeom>
              <a:noFill/>
              <a:ln w="1588">
                <a:solidFill>
                  <a:srgbClr val="FF33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62" name="Freeform 34"/>
              <p:cNvSpPr>
                <a:spLocks/>
              </p:cNvSpPr>
              <p:nvPr/>
            </p:nvSpPr>
            <p:spPr bwMode="auto">
              <a:xfrm>
                <a:off x="2118" y="3009"/>
                <a:ext cx="69" cy="74"/>
              </a:xfrm>
              <a:custGeom>
                <a:avLst/>
                <a:gdLst>
                  <a:gd name="T0" fmla="*/ 53 w 136"/>
                  <a:gd name="T1" fmla="*/ 148 h 148"/>
                  <a:gd name="T2" fmla="*/ 87 w 136"/>
                  <a:gd name="T3" fmla="*/ 132 h 148"/>
                  <a:gd name="T4" fmla="*/ 114 w 136"/>
                  <a:gd name="T5" fmla="*/ 108 h 148"/>
                  <a:gd name="T6" fmla="*/ 136 w 136"/>
                  <a:gd name="T7" fmla="*/ 79 h 148"/>
                  <a:gd name="T8" fmla="*/ 0 w 136"/>
                  <a:gd name="T9" fmla="*/ 0 h 148"/>
                  <a:gd name="T10" fmla="*/ 53 w 136"/>
                  <a:gd name="T11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6" h="148">
                    <a:moveTo>
                      <a:pt x="53" y="148"/>
                    </a:moveTo>
                    <a:lnTo>
                      <a:pt x="87" y="132"/>
                    </a:lnTo>
                    <a:lnTo>
                      <a:pt x="114" y="108"/>
                    </a:lnTo>
                    <a:lnTo>
                      <a:pt x="136" y="79"/>
                    </a:lnTo>
                    <a:lnTo>
                      <a:pt x="0" y="0"/>
                    </a:lnTo>
                    <a:lnTo>
                      <a:pt x="53" y="148"/>
                    </a:lnTo>
                    <a:close/>
                  </a:path>
                </a:pathLst>
              </a:custGeom>
              <a:solidFill>
                <a:srgbClr val="FF33FF"/>
              </a:solidFill>
              <a:ln w="0">
                <a:solidFill>
                  <a:srgbClr val="FF33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63" name="Freeform 35"/>
              <p:cNvSpPr>
                <a:spLocks noEditPoints="1"/>
              </p:cNvSpPr>
              <p:nvPr/>
            </p:nvSpPr>
            <p:spPr bwMode="auto">
              <a:xfrm>
                <a:off x="1986" y="2933"/>
                <a:ext cx="491" cy="424"/>
              </a:xfrm>
              <a:custGeom>
                <a:avLst/>
                <a:gdLst>
                  <a:gd name="T0" fmla="*/ 919 w 982"/>
                  <a:gd name="T1" fmla="*/ 2 h 848"/>
                  <a:gd name="T2" fmla="*/ 846 w 982"/>
                  <a:gd name="T3" fmla="*/ 42 h 848"/>
                  <a:gd name="T4" fmla="*/ 765 w 982"/>
                  <a:gd name="T5" fmla="*/ 59 h 848"/>
                  <a:gd name="T6" fmla="*/ 741 w 982"/>
                  <a:gd name="T7" fmla="*/ 42 h 848"/>
                  <a:gd name="T8" fmla="*/ 670 w 982"/>
                  <a:gd name="T9" fmla="*/ 101 h 848"/>
                  <a:gd name="T10" fmla="*/ 503 w 982"/>
                  <a:gd name="T11" fmla="*/ 180 h 848"/>
                  <a:gd name="T12" fmla="*/ 443 w 982"/>
                  <a:gd name="T13" fmla="*/ 247 h 848"/>
                  <a:gd name="T14" fmla="*/ 323 w 982"/>
                  <a:gd name="T15" fmla="*/ 347 h 848"/>
                  <a:gd name="T16" fmla="*/ 248 w 982"/>
                  <a:gd name="T17" fmla="*/ 395 h 848"/>
                  <a:gd name="T18" fmla="*/ 225 w 982"/>
                  <a:gd name="T19" fmla="*/ 444 h 848"/>
                  <a:gd name="T20" fmla="*/ 71 w 982"/>
                  <a:gd name="T21" fmla="*/ 604 h 848"/>
                  <a:gd name="T22" fmla="*/ 85 w 982"/>
                  <a:gd name="T23" fmla="*/ 629 h 848"/>
                  <a:gd name="T24" fmla="*/ 51 w 982"/>
                  <a:gd name="T25" fmla="*/ 708 h 848"/>
                  <a:gd name="T26" fmla="*/ 0 w 982"/>
                  <a:gd name="T27" fmla="*/ 771 h 848"/>
                  <a:gd name="T28" fmla="*/ 49 w 982"/>
                  <a:gd name="T29" fmla="*/ 763 h 848"/>
                  <a:gd name="T30" fmla="*/ 63 w 982"/>
                  <a:gd name="T31" fmla="*/ 846 h 848"/>
                  <a:gd name="T32" fmla="*/ 136 w 982"/>
                  <a:gd name="T33" fmla="*/ 807 h 848"/>
                  <a:gd name="T34" fmla="*/ 217 w 982"/>
                  <a:gd name="T35" fmla="*/ 789 h 848"/>
                  <a:gd name="T36" fmla="*/ 240 w 982"/>
                  <a:gd name="T37" fmla="*/ 807 h 848"/>
                  <a:gd name="T38" fmla="*/ 311 w 982"/>
                  <a:gd name="T39" fmla="*/ 748 h 848"/>
                  <a:gd name="T40" fmla="*/ 479 w 982"/>
                  <a:gd name="T41" fmla="*/ 669 h 848"/>
                  <a:gd name="T42" fmla="*/ 538 w 982"/>
                  <a:gd name="T43" fmla="*/ 602 h 848"/>
                  <a:gd name="T44" fmla="*/ 658 w 982"/>
                  <a:gd name="T45" fmla="*/ 501 h 848"/>
                  <a:gd name="T46" fmla="*/ 733 w 982"/>
                  <a:gd name="T47" fmla="*/ 454 h 848"/>
                  <a:gd name="T48" fmla="*/ 757 w 982"/>
                  <a:gd name="T49" fmla="*/ 404 h 848"/>
                  <a:gd name="T50" fmla="*/ 911 w 982"/>
                  <a:gd name="T51" fmla="*/ 245 h 848"/>
                  <a:gd name="T52" fmla="*/ 897 w 982"/>
                  <a:gd name="T53" fmla="*/ 219 h 848"/>
                  <a:gd name="T54" fmla="*/ 931 w 982"/>
                  <a:gd name="T55" fmla="*/ 140 h 848"/>
                  <a:gd name="T56" fmla="*/ 982 w 982"/>
                  <a:gd name="T57" fmla="*/ 77 h 848"/>
                  <a:gd name="T58" fmla="*/ 932 w 982"/>
                  <a:gd name="T59" fmla="*/ 85 h 848"/>
                  <a:gd name="T60" fmla="*/ 897 w 982"/>
                  <a:gd name="T61" fmla="*/ 22 h 848"/>
                  <a:gd name="T62" fmla="*/ 842 w 982"/>
                  <a:gd name="T63" fmla="*/ 8 h 848"/>
                  <a:gd name="T64" fmla="*/ 794 w 982"/>
                  <a:gd name="T65" fmla="*/ 20 h 848"/>
                  <a:gd name="T66" fmla="*/ 686 w 982"/>
                  <a:gd name="T67" fmla="*/ 67 h 848"/>
                  <a:gd name="T68" fmla="*/ 627 w 982"/>
                  <a:gd name="T69" fmla="*/ 99 h 848"/>
                  <a:gd name="T70" fmla="*/ 501 w 982"/>
                  <a:gd name="T71" fmla="*/ 191 h 848"/>
                  <a:gd name="T72" fmla="*/ 370 w 982"/>
                  <a:gd name="T73" fmla="*/ 282 h 848"/>
                  <a:gd name="T74" fmla="*/ 309 w 982"/>
                  <a:gd name="T75" fmla="*/ 335 h 848"/>
                  <a:gd name="T76" fmla="*/ 195 w 982"/>
                  <a:gd name="T77" fmla="*/ 450 h 848"/>
                  <a:gd name="T78" fmla="*/ 148 w 982"/>
                  <a:gd name="T79" fmla="*/ 503 h 848"/>
                  <a:gd name="T80" fmla="*/ 90 w 982"/>
                  <a:gd name="T81" fmla="*/ 598 h 848"/>
                  <a:gd name="T82" fmla="*/ 19 w 982"/>
                  <a:gd name="T83" fmla="*/ 696 h 848"/>
                  <a:gd name="T84" fmla="*/ 6 w 982"/>
                  <a:gd name="T85" fmla="*/ 736 h 848"/>
                  <a:gd name="T86" fmla="*/ 4 w 982"/>
                  <a:gd name="T87" fmla="*/ 801 h 848"/>
                  <a:gd name="T88" fmla="*/ 15 w 982"/>
                  <a:gd name="T89" fmla="*/ 822 h 848"/>
                  <a:gd name="T90" fmla="*/ 85 w 982"/>
                  <a:gd name="T91" fmla="*/ 826 h 848"/>
                  <a:gd name="T92" fmla="*/ 140 w 982"/>
                  <a:gd name="T93" fmla="*/ 840 h 848"/>
                  <a:gd name="T94" fmla="*/ 187 w 982"/>
                  <a:gd name="T95" fmla="*/ 828 h 848"/>
                  <a:gd name="T96" fmla="*/ 296 w 982"/>
                  <a:gd name="T97" fmla="*/ 781 h 848"/>
                  <a:gd name="T98" fmla="*/ 355 w 982"/>
                  <a:gd name="T99" fmla="*/ 750 h 848"/>
                  <a:gd name="T100" fmla="*/ 481 w 982"/>
                  <a:gd name="T101" fmla="*/ 657 h 848"/>
                  <a:gd name="T102" fmla="*/ 611 w 982"/>
                  <a:gd name="T103" fmla="*/ 566 h 848"/>
                  <a:gd name="T104" fmla="*/ 672 w 982"/>
                  <a:gd name="T105" fmla="*/ 513 h 848"/>
                  <a:gd name="T106" fmla="*/ 787 w 982"/>
                  <a:gd name="T107" fmla="*/ 398 h 848"/>
                  <a:gd name="T108" fmla="*/ 834 w 982"/>
                  <a:gd name="T109" fmla="*/ 345 h 848"/>
                  <a:gd name="T110" fmla="*/ 891 w 982"/>
                  <a:gd name="T111" fmla="*/ 251 h 848"/>
                  <a:gd name="T112" fmla="*/ 962 w 982"/>
                  <a:gd name="T113" fmla="*/ 152 h 848"/>
                  <a:gd name="T114" fmla="*/ 976 w 982"/>
                  <a:gd name="T115" fmla="*/ 113 h 848"/>
                  <a:gd name="T116" fmla="*/ 978 w 982"/>
                  <a:gd name="T117" fmla="*/ 47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82" h="848">
                    <a:moveTo>
                      <a:pt x="923" y="63"/>
                    </a:moveTo>
                    <a:lnTo>
                      <a:pt x="966" y="24"/>
                    </a:lnTo>
                    <a:lnTo>
                      <a:pt x="946" y="10"/>
                    </a:lnTo>
                    <a:lnTo>
                      <a:pt x="903" y="47"/>
                    </a:lnTo>
                    <a:lnTo>
                      <a:pt x="923" y="63"/>
                    </a:lnTo>
                    <a:close/>
                    <a:moveTo>
                      <a:pt x="903" y="49"/>
                    </a:moveTo>
                    <a:lnTo>
                      <a:pt x="946" y="8"/>
                    </a:lnTo>
                    <a:lnTo>
                      <a:pt x="919" y="2"/>
                    </a:lnTo>
                    <a:lnTo>
                      <a:pt x="877" y="42"/>
                    </a:lnTo>
                    <a:lnTo>
                      <a:pt x="903" y="49"/>
                    </a:lnTo>
                    <a:close/>
                    <a:moveTo>
                      <a:pt x="877" y="42"/>
                    </a:moveTo>
                    <a:lnTo>
                      <a:pt x="917" y="0"/>
                    </a:lnTo>
                    <a:lnTo>
                      <a:pt x="883" y="0"/>
                    </a:lnTo>
                    <a:lnTo>
                      <a:pt x="844" y="42"/>
                    </a:lnTo>
                    <a:lnTo>
                      <a:pt x="877" y="42"/>
                    </a:lnTo>
                    <a:close/>
                    <a:moveTo>
                      <a:pt x="846" y="42"/>
                    </a:moveTo>
                    <a:lnTo>
                      <a:pt x="881" y="0"/>
                    </a:lnTo>
                    <a:lnTo>
                      <a:pt x="842" y="8"/>
                    </a:lnTo>
                    <a:lnTo>
                      <a:pt x="806" y="47"/>
                    </a:lnTo>
                    <a:lnTo>
                      <a:pt x="846" y="42"/>
                    </a:lnTo>
                    <a:close/>
                    <a:moveTo>
                      <a:pt x="808" y="47"/>
                    </a:moveTo>
                    <a:lnTo>
                      <a:pt x="840" y="8"/>
                    </a:lnTo>
                    <a:lnTo>
                      <a:pt x="794" y="20"/>
                    </a:lnTo>
                    <a:lnTo>
                      <a:pt x="765" y="59"/>
                    </a:lnTo>
                    <a:lnTo>
                      <a:pt x="808" y="47"/>
                    </a:lnTo>
                    <a:close/>
                    <a:moveTo>
                      <a:pt x="767" y="59"/>
                    </a:moveTo>
                    <a:lnTo>
                      <a:pt x="792" y="22"/>
                    </a:lnTo>
                    <a:lnTo>
                      <a:pt x="743" y="40"/>
                    </a:lnTo>
                    <a:lnTo>
                      <a:pt x="718" y="77"/>
                    </a:lnTo>
                    <a:lnTo>
                      <a:pt x="767" y="59"/>
                    </a:lnTo>
                    <a:close/>
                    <a:moveTo>
                      <a:pt x="720" y="77"/>
                    </a:moveTo>
                    <a:lnTo>
                      <a:pt x="741" y="42"/>
                    </a:lnTo>
                    <a:lnTo>
                      <a:pt x="688" y="67"/>
                    </a:lnTo>
                    <a:lnTo>
                      <a:pt x="666" y="103"/>
                    </a:lnTo>
                    <a:lnTo>
                      <a:pt x="720" y="77"/>
                    </a:lnTo>
                    <a:close/>
                    <a:moveTo>
                      <a:pt x="670" y="101"/>
                    </a:moveTo>
                    <a:lnTo>
                      <a:pt x="686" y="67"/>
                    </a:lnTo>
                    <a:lnTo>
                      <a:pt x="629" y="99"/>
                    </a:lnTo>
                    <a:lnTo>
                      <a:pt x="613" y="130"/>
                    </a:lnTo>
                    <a:lnTo>
                      <a:pt x="670" y="101"/>
                    </a:lnTo>
                    <a:close/>
                    <a:moveTo>
                      <a:pt x="615" y="130"/>
                    </a:moveTo>
                    <a:lnTo>
                      <a:pt x="627" y="101"/>
                    </a:lnTo>
                    <a:lnTo>
                      <a:pt x="568" y="136"/>
                    </a:lnTo>
                    <a:lnTo>
                      <a:pt x="558" y="166"/>
                    </a:lnTo>
                    <a:lnTo>
                      <a:pt x="615" y="130"/>
                    </a:lnTo>
                    <a:close/>
                    <a:moveTo>
                      <a:pt x="560" y="164"/>
                    </a:moveTo>
                    <a:lnTo>
                      <a:pt x="564" y="138"/>
                    </a:lnTo>
                    <a:lnTo>
                      <a:pt x="503" y="180"/>
                    </a:lnTo>
                    <a:lnTo>
                      <a:pt x="499" y="205"/>
                    </a:lnTo>
                    <a:lnTo>
                      <a:pt x="560" y="164"/>
                    </a:lnTo>
                    <a:close/>
                    <a:moveTo>
                      <a:pt x="503" y="203"/>
                    </a:moveTo>
                    <a:lnTo>
                      <a:pt x="501" y="182"/>
                    </a:lnTo>
                    <a:lnTo>
                      <a:pt x="438" y="227"/>
                    </a:lnTo>
                    <a:lnTo>
                      <a:pt x="439" y="249"/>
                    </a:lnTo>
                    <a:lnTo>
                      <a:pt x="503" y="203"/>
                    </a:lnTo>
                    <a:close/>
                    <a:moveTo>
                      <a:pt x="443" y="247"/>
                    </a:moveTo>
                    <a:lnTo>
                      <a:pt x="436" y="229"/>
                    </a:lnTo>
                    <a:lnTo>
                      <a:pt x="372" y="280"/>
                    </a:lnTo>
                    <a:lnTo>
                      <a:pt x="380" y="296"/>
                    </a:lnTo>
                    <a:lnTo>
                      <a:pt x="443" y="247"/>
                    </a:lnTo>
                    <a:close/>
                    <a:moveTo>
                      <a:pt x="384" y="294"/>
                    </a:moveTo>
                    <a:lnTo>
                      <a:pt x="368" y="282"/>
                    </a:lnTo>
                    <a:lnTo>
                      <a:pt x="309" y="335"/>
                    </a:lnTo>
                    <a:lnTo>
                      <a:pt x="323" y="347"/>
                    </a:lnTo>
                    <a:lnTo>
                      <a:pt x="384" y="294"/>
                    </a:lnTo>
                    <a:close/>
                    <a:moveTo>
                      <a:pt x="327" y="343"/>
                    </a:moveTo>
                    <a:lnTo>
                      <a:pt x="305" y="337"/>
                    </a:lnTo>
                    <a:lnTo>
                      <a:pt x="250" y="391"/>
                    </a:lnTo>
                    <a:lnTo>
                      <a:pt x="270" y="396"/>
                    </a:lnTo>
                    <a:lnTo>
                      <a:pt x="327" y="343"/>
                    </a:lnTo>
                    <a:close/>
                    <a:moveTo>
                      <a:pt x="274" y="395"/>
                    </a:moveTo>
                    <a:lnTo>
                      <a:pt x="248" y="395"/>
                    </a:lnTo>
                    <a:lnTo>
                      <a:pt x="197" y="446"/>
                    </a:lnTo>
                    <a:lnTo>
                      <a:pt x="223" y="448"/>
                    </a:lnTo>
                    <a:lnTo>
                      <a:pt x="274" y="395"/>
                    </a:lnTo>
                    <a:close/>
                    <a:moveTo>
                      <a:pt x="225" y="444"/>
                    </a:moveTo>
                    <a:lnTo>
                      <a:pt x="195" y="450"/>
                    </a:lnTo>
                    <a:lnTo>
                      <a:pt x="148" y="501"/>
                    </a:lnTo>
                    <a:lnTo>
                      <a:pt x="179" y="497"/>
                    </a:lnTo>
                    <a:lnTo>
                      <a:pt x="225" y="444"/>
                    </a:lnTo>
                    <a:close/>
                    <a:moveTo>
                      <a:pt x="181" y="493"/>
                    </a:moveTo>
                    <a:lnTo>
                      <a:pt x="146" y="503"/>
                    </a:lnTo>
                    <a:lnTo>
                      <a:pt x="106" y="554"/>
                    </a:lnTo>
                    <a:lnTo>
                      <a:pt x="142" y="544"/>
                    </a:lnTo>
                    <a:lnTo>
                      <a:pt x="181" y="493"/>
                    </a:lnTo>
                    <a:close/>
                    <a:moveTo>
                      <a:pt x="144" y="540"/>
                    </a:moveTo>
                    <a:lnTo>
                      <a:pt x="104" y="556"/>
                    </a:lnTo>
                    <a:lnTo>
                      <a:pt x="71" y="604"/>
                    </a:lnTo>
                    <a:lnTo>
                      <a:pt x="108" y="590"/>
                    </a:lnTo>
                    <a:lnTo>
                      <a:pt x="144" y="540"/>
                    </a:lnTo>
                    <a:close/>
                    <a:moveTo>
                      <a:pt x="110" y="588"/>
                    </a:moveTo>
                    <a:lnTo>
                      <a:pt x="69" y="608"/>
                    </a:lnTo>
                    <a:lnTo>
                      <a:pt x="41" y="651"/>
                    </a:lnTo>
                    <a:lnTo>
                      <a:pt x="83" y="633"/>
                    </a:lnTo>
                    <a:lnTo>
                      <a:pt x="110" y="588"/>
                    </a:lnTo>
                    <a:close/>
                    <a:moveTo>
                      <a:pt x="85" y="629"/>
                    </a:moveTo>
                    <a:lnTo>
                      <a:pt x="41" y="655"/>
                    </a:lnTo>
                    <a:lnTo>
                      <a:pt x="19" y="696"/>
                    </a:lnTo>
                    <a:lnTo>
                      <a:pt x="65" y="673"/>
                    </a:lnTo>
                    <a:lnTo>
                      <a:pt x="85" y="629"/>
                    </a:lnTo>
                    <a:close/>
                    <a:moveTo>
                      <a:pt x="65" y="671"/>
                    </a:moveTo>
                    <a:lnTo>
                      <a:pt x="19" y="698"/>
                    </a:lnTo>
                    <a:lnTo>
                      <a:pt x="6" y="736"/>
                    </a:lnTo>
                    <a:lnTo>
                      <a:pt x="51" y="708"/>
                    </a:lnTo>
                    <a:lnTo>
                      <a:pt x="65" y="671"/>
                    </a:lnTo>
                    <a:close/>
                    <a:moveTo>
                      <a:pt x="53" y="706"/>
                    </a:moveTo>
                    <a:lnTo>
                      <a:pt x="6" y="738"/>
                    </a:lnTo>
                    <a:lnTo>
                      <a:pt x="0" y="771"/>
                    </a:lnTo>
                    <a:lnTo>
                      <a:pt x="47" y="740"/>
                    </a:lnTo>
                    <a:lnTo>
                      <a:pt x="53" y="706"/>
                    </a:lnTo>
                    <a:close/>
                    <a:moveTo>
                      <a:pt x="47" y="738"/>
                    </a:moveTo>
                    <a:lnTo>
                      <a:pt x="0" y="771"/>
                    </a:lnTo>
                    <a:lnTo>
                      <a:pt x="4" y="799"/>
                    </a:lnTo>
                    <a:lnTo>
                      <a:pt x="49" y="765"/>
                    </a:lnTo>
                    <a:lnTo>
                      <a:pt x="47" y="738"/>
                    </a:lnTo>
                    <a:close/>
                    <a:moveTo>
                      <a:pt x="49" y="763"/>
                    </a:moveTo>
                    <a:lnTo>
                      <a:pt x="4" y="801"/>
                    </a:lnTo>
                    <a:lnTo>
                      <a:pt x="15" y="822"/>
                    </a:lnTo>
                    <a:lnTo>
                      <a:pt x="61" y="785"/>
                    </a:lnTo>
                    <a:lnTo>
                      <a:pt x="49" y="763"/>
                    </a:lnTo>
                    <a:close/>
                    <a:moveTo>
                      <a:pt x="59" y="785"/>
                    </a:moveTo>
                    <a:lnTo>
                      <a:pt x="15" y="824"/>
                    </a:lnTo>
                    <a:lnTo>
                      <a:pt x="35" y="838"/>
                    </a:lnTo>
                    <a:lnTo>
                      <a:pt x="79" y="801"/>
                    </a:lnTo>
                    <a:lnTo>
                      <a:pt x="59" y="785"/>
                    </a:lnTo>
                    <a:close/>
                    <a:moveTo>
                      <a:pt x="79" y="799"/>
                    </a:moveTo>
                    <a:lnTo>
                      <a:pt x="35" y="840"/>
                    </a:lnTo>
                    <a:lnTo>
                      <a:pt x="63" y="846"/>
                    </a:lnTo>
                    <a:lnTo>
                      <a:pt x="104" y="807"/>
                    </a:lnTo>
                    <a:lnTo>
                      <a:pt x="79" y="799"/>
                    </a:lnTo>
                    <a:close/>
                    <a:moveTo>
                      <a:pt x="104" y="807"/>
                    </a:moveTo>
                    <a:lnTo>
                      <a:pt x="65" y="848"/>
                    </a:lnTo>
                    <a:lnTo>
                      <a:pt x="98" y="848"/>
                    </a:lnTo>
                    <a:lnTo>
                      <a:pt x="138" y="807"/>
                    </a:lnTo>
                    <a:lnTo>
                      <a:pt x="104" y="807"/>
                    </a:lnTo>
                    <a:close/>
                    <a:moveTo>
                      <a:pt x="136" y="807"/>
                    </a:moveTo>
                    <a:lnTo>
                      <a:pt x="100" y="848"/>
                    </a:lnTo>
                    <a:lnTo>
                      <a:pt x="140" y="840"/>
                    </a:lnTo>
                    <a:lnTo>
                      <a:pt x="175" y="801"/>
                    </a:lnTo>
                    <a:lnTo>
                      <a:pt x="136" y="807"/>
                    </a:lnTo>
                    <a:close/>
                    <a:moveTo>
                      <a:pt x="173" y="801"/>
                    </a:moveTo>
                    <a:lnTo>
                      <a:pt x="142" y="840"/>
                    </a:lnTo>
                    <a:lnTo>
                      <a:pt x="187" y="828"/>
                    </a:lnTo>
                    <a:lnTo>
                      <a:pt x="217" y="789"/>
                    </a:lnTo>
                    <a:lnTo>
                      <a:pt x="173" y="801"/>
                    </a:lnTo>
                    <a:close/>
                    <a:moveTo>
                      <a:pt x="215" y="789"/>
                    </a:moveTo>
                    <a:lnTo>
                      <a:pt x="189" y="826"/>
                    </a:lnTo>
                    <a:lnTo>
                      <a:pt x="238" y="809"/>
                    </a:lnTo>
                    <a:lnTo>
                      <a:pt x="264" y="771"/>
                    </a:lnTo>
                    <a:lnTo>
                      <a:pt x="215" y="789"/>
                    </a:lnTo>
                    <a:close/>
                    <a:moveTo>
                      <a:pt x="262" y="771"/>
                    </a:moveTo>
                    <a:lnTo>
                      <a:pt x="240" y="807"/>
                    </a:lnTo>
                    <a:lnTo>
                      <a:pt x="294" y="781"/>
                    </a:lnTo>
                    <a:lnTo>
                      <a:pt x="315" y="746"/>
                    </a:lnTo>
                    <a:lnTo>
                      <a:pt x="262" y="771"/>
                    </a:lnTo>
                    <a:close/>
                    <a:moveTo>
                      <a:pt x="311" y="748"/>
                    </a:moveTo>
                    <a:lnTo>
                      <a:pt x="296" y="781"/>
                    </a:lnTo>
                    <a:lnTo>
                      <a:pt x="353" y="750"/>
                    </a:lnTo>
                    <a:lnTo>
                      <a:pt x="368" y="718"/>
                    </a:lnTo>
                    <a:lnTo>
                      <a:pt x="311" y="748"/>
                    </a:lnTo>
                    <a:close/>
                    <a:moveTo>
                      <a:pt x="367" y="718"/>
                    </a:moveTo>
                    <a:lnTo>
                      <a:pt x="355" y="748"/>
                    </a:lnTo>
                    <a:lnTo>
                      <a:pt x="414" y="712"/>
                    </a:lnTo>
                    <a:lnTo>
                      <a:pt x="424" y="682"/>
                    </a:lnTo>
                    <a:lnTo>
                      <a:pt x="367" y="718"/>
                    </a:lnTo>
                    <a:close/>
                    <a:moveTo>
                      <a:pt x="422" y="684"/>
                    </a:moveTo>
                    <a:lnTo>
                      <a:pt x="418" y="710"/>
                    </a:lnTo>
                    <a:lnTo>
                      <a:pt x="479" y="669"/>
                    </a:lnTo>
                    <a:lnTo>
                      <a:pt x="483" y="643"/>
                    </a:lnTo>
                    <a:lnTo>
                      <a:pt x="422" y="684"/>
                    </a:lnTo>
                    <a:close/>
                    <a:moveTo>
                      <a:pt x="479" y="645"/>
                    </a:moveTo>
                    <a:lnTo>
                      <a:pt x="481" y="667"/>
                    </a:lnTo>
                    <a:lnTo>
                      <a:pt x="544" y="621"/>
                    </a:lnTo>
                    <a:lnTo>
                      <a:pt x="542" y="600"/>
                    </a:lnTo>
                    <a:lnTo>
                      <a:pt x="479" y="645"/>
                    </a:lnTo>
                    <a:close/>
                    <a:moveTo>
                      <a:pt x="538" y="602"/>
                    </a:moveTo>
                    <a:lnTo>
                      <a:pt x="546" y="619"/>
                    </a:lnTo>
                    <a:lnTo>
                      <a:pt x="609" y="568"/>
                    </a:lnTo>
                    <a:lnTo>
                      <a:pt x="601" y="552"/>
                    </a:lnTo>
                    <a:lnTo>
                      <a:pt x="538" y="602"/>
                    </a:lnTo>
                    <a:close/>
                    <a:moveTo>
                      <a:pt x="597" y="554"/>
                    </a:moveTo>
                    <a:lnTo>
                      <a:pt x="613" y="566"/>
                    </a:lnTo>
                    <a:lnTo>
                      <a:pt x="672" y="513"/>
                    </a:lnTo>
                    <a:lnTo>
                      <a:pt x="658" y="501"/>
                    </a:lnTo>
                    <a:lnTo>
                      <a:pt x="597" y="554"/>
                    </a:lnTo>
                    <a:close/>
                    <a:moveTo>
                      <a:pt x="654" y="505"/>
                    </a:moveTo>
                    <a:lnTo>
                      <a:pt x="676" y="511"/>
                    </a:lnTo>
                    <a:lnTo>
                      <a:pt x="731" y="458"/>
                    </a:lnTo>
                    <a:lnTo>
                      <a:pt x="712" y="452"/>
                    </a:lnTo>
                    <a:lnTo>
                      <a:pt x="654" y="505"/>
                    </a:lnTo>
                    <a:close/>
                    <a:moveTo>
                      <a:pt x="708" y="454"/>
                    </a:moveTo>
                    <a:lnTo>
                      <a:pt x="733" y="454"/>
                    </a:lnTo>
                    <a:lnTo>
                      <a:pt x="785" y="402"/>
                    </a:lnTo>
                    <a:lnTo>
                      <a:pt x="759" y="400"/>
                    </a:lnTo>
                    <a:lnTo>
                      <a:pt x="708" y="454"/>
                    </a:lnTo>
                    <a:close/>
                    <a:moveTo>
                      <a:pt x="757" y="404"/>
                    </a:moveTo>
                    <a:lnTo>
                      <a:pt x="787" y="398"/>
                    </a:lnTo>
                    <a:lnTo>
                      <a:pt x="834" y="347"/>
                    </a:lnTo>
                    <a:lnTo>
                      <a:pt x="802" y="351"/>
                    </a:lnTo>
                    <a:lnTo>
                      <a:pt x="757" y="404"/>
                    </a:lnTo>
                    <a:close/>
                    <a:moveTo>
                      <a:pt x="800" y="355"/>
                    </a:moveTo>
                    <a:lnTo>
                      <a:pt x="836" y="345"/>
                    </a:lnTo>
                    <a:lnTo>
                      <a:pt x="875" y="294"/>
                    </a:lnTo>
                    <a:lnTo>
                      <a:pt x="840" y="304"/>
                    </a:lnTo>
                    <a:lnTo>
                      <a:pt x="800" y="355"/>
                    </a:lnTo>
                    <a:close/>
                    <a:moveTo>
                      <a:pt x="838" y="308"/>
                    </a:moveTo>
                    <a:lnTo>
                      <a:pt x="877" y="292"/>
                    </a:lnTo>
                    <a:lnTo>
                      <a:pt x="911" y="245"/>
                    </a:lnTo>
                    <a:lnTo>
                      <a:pt x="873" y="258"/>
                    </a:lnTo>
                    <a:lnTo>
                      <a:pt x="838" y="308"/>
                    </a:lnTo>
                    <a:close/>
                    <a:moveTo>
                      <a:pt x="871" y="260"/>
                    </a:moveTo>
                    <a:lnTo>
                      <a:pt x="913" y="241"/>
                    </a:lnTo>
                    <a:lnTo>
                      <a:pt x="940" y="197"/>
                    </a:lnTo>
                    <a:lnTo>
                      <a:pt x="899" y="215"/>
                    </a:lnTo>
                    <a:lnTo>
                      <a:pt x="871" y="260"/>
                    </a:lnTo>
                    <a:close/>
                    <a:moveTo>
                      <a:pt x="897" y="219"/>
                    </a:moveTo>
                    <a:lnTo>
                      <a:pt x="940" y="193"/>
                    </a:lnTo>
                    <a:lnTo>
                      <a:pt x="962" y="152"/>
                    </a:lnTo>
                    <a:lnTo>
                      <a:pt x="917" y="176"/>
                    </a:lnTo>
                    <a:lnTo>
                      <a:pt x="897" y="219"/>
                    </a:lnTo>
                    <a:close/>
                    <a:moveTo>
                      <a:pt x="917" y="178"/>
                    </a:moveTo>
                    <a:lnTo>
                      <a:pt x="962" y="150"/>
                    </a:lnTo>
                    <a:lnTo>
                      <a:pt x="976" y="113"/>
                    </a:lnTo>
                    <a:lnTo>
                      <a:pt x="931" y="140"/>
                    </a:lnTo>
                    <a:lnTo>
                      <a:pt x="917" y="178"/>
                    </a:lnTo>
                    <a:close/>
                    <a:moveTo>
                      <a:pt x="929" y="142"/>
                    </a:moveTo>
                    <a:lnTo>
                      <a:pt x="976" y="111"/>
                    </a:lnTo>
                    <a:lnTo>
                      <a:pt x="982" y="77"/>
                    </a:lnTo>
                    <a:lnTo>
                      <a:pt x="934" y="109"/>
                    </a:lnTo>
                    <a:lnTo>
                      <a:pt x="929" y="142"/>
                    </a:lnTo>
                    <a:close/>
                    <a:moveTo>
                      <a:pt x="934" y="111"/>
                    </a:moveTo>
                    <a:lnTo>
                      <a:pt x="982" y="77"/>
                    </a:lnTo>
                    <a:lnTo>
                      <a:pt x="978" y="49"/>
                    </a:lnTo>
                    <a:lnTo>
                      <a:pt x="932" y="83"/>
                    </a:lnTo>
                    <a:lnTo>
                      <a:pt x="934" y="111"/>
                    </a:lnTo>
                    <a:close/>
                    <a:moveTo>
                      <a:pt x="932" y="85"/>
                    </a:moveTo>
                    <a:lnTo>
                      <a:pt x="978" y="47"/>
                    </a:lnTo>
                    <a:lnTo>
                      <a:pt x="966" y="26"/>
                    </a:lnTo>
                    <a:lnTo>
                      <a:pt x="921" y="63"/>
                    </a:lnTo>
                    <a:lnTo>
                      <a:pt x="932" y="85"/>
                    </a:lnTo>
                    <a:close/>
                    <a:moveTo>
                      <a:pt x="946" y="10"/>
                    </a:moveTo>
                    <a:lnTo>
                      <a:pt x="946" y="8"/>
                    </a:lnTo>
                    <a:lnTo>
                      <a:pt x="925" y="30"/>
                    </a:lnTo>
                    <a:lnTo>
                      <a:pt x="946" y="10"/>
                    </a:lnTo>
                    <a:lnTo>
                      <a:pt x="946" y="10"/>
                    </a:lnTo>
                    <a:close/>
                    <a:moveTo>
                      <a:pt x="919" y="0"/>
                    </a:moveTo>
                    <a:lnTo>
                      <a:pt x="917" y="0"/>
                    </a:lnTo>
                    <a:lnTo>
                      <a:pt x="897" y="22"/>
                    </a:lnTo>
                    <a:lnTo>
                      <a:pt x="919" y="2"/>
                    </a:lnTo>
                    <a:lnTo>
                      <a:pt x="919" y="0"/>
                    </a:lnTo>
                    <a:close/>
                    <a:moveTo>
                      <a:pt x="883" y="0"/>
                    </a:moveTo>
                    <a:lnTo>
                      <a:pt x="881" y="0"/>
                    </a:lnTo>
                    <a:lnTo>
                      <a:pt x="863" y="20"/>
                    </a:lnTo>
                    <a:lnTo>
                      <a:pt x="883" y="0"/>
                    </a:lnTo>
                    <a:lnTo>
                      <a:pt x="883" y="0"/>
                    </a:lnTo>
                    <a:close/>
                    <a:moveTo>
                      <a:pt x="842" y="8"/>
                    </a:moveTo>
                    <a:lnTo>
                      <a:pt x="840" y="8"/>
                    </a:lnTo>
                    <a:lnTo>
                      <a:pt x="824" y="28"/>
                    </a:lnTo>
                    <a:lnTo>
                      <a:pt x="842" y="8"/>
                    </a:lnTo>
                    <a:lnTo>
                      <a:pt x="842" y="8"/>
                    </a:lnTo>
                    <a:close/>
                    <a:moveTo>
                      <a:pt x="794" y="20"/>
                    </a:moveTo>
                    <a:lnTo>
                      <a:pt x="792" y="22"/>
                    </a:lnTo>
                    <a:lnTo>
                      <a:pt x="781" y="40"/>
                    </a:lnTo>
                    <a:lnTo>
                      <a:pt x="794" y="20"/>
                    </a:lnTo>
                    <a:lnTo>
                      <a:pt x="794" y="20"/>
                    </a:lnTo>
                    <a:close/>
                    <a:moveTo>
                      <a:pt x="743" y="42"/>
                    </a:moveTo>
                    <a:lnTo>
                      <a:pt x="741" y="42"/>
                    </a:lnTo>
                    <a:lnTo>
                      <a:pt x="731" y="59"/>
                    </a:lnTo>
                    <a:lnTo>
                      <a:pt x="743" y="40"/>
                    </a:lnTo>
                    <a:lnTo>
                      <a:pt x="743" y="42"/>
                    </a:lnTo>
                    <a:close/>
                    <a:moveTo>
                      <a:pt x="686" y="67"/>
                    </a:moveTo>
                    <a:lnTo>
                      <a:pt x="686" y="67"/>
                    </a:lnTo>
                    <a:lnTo>
                      <a:pt x="678" y="85"/>
                    </a:lnTo>
                    <a:lnTo>
                      <a:pt x="688" y="67"/>
                    </a:lnTo>
                    <a:lnTo>
                      <a:pt x="686" y="67"/>
                    </a:lnTo>
                    <a:close/>
                    <a:moveTo>
                      <a:pt x="627" y="99"/>
                    </a:moveTo>
                    <a:lnTo>
                      <a:pt x="627" y="101"/>
                    </a:lnTo>
                    <a:lnTo>
                      <a:pt x="621" y="114"/>
                    </a:lnTo>
                    <a:lnTo>
                      <a:pt x="629" y="99"/>
                    </a:lnTo>
                    <a:lnTo>
                      <a:pt x="627" y="99"/>
                    </a:lnTo>
                    <a:close/>
                    <a:moveTo>
                      <a:pt x="566" y="136"/>
                    </a:moveTo>
                    <a:lnTo>
                      <a:pt x="564" y="138"/>
                    </a:lnTo>
                    <a:lnTo>
                      <a:pt x="562" y="150"/>
                    </a:lnTo>
                    <a:lnTo>
                      <a:pt x="568" y="136"/>
                    </a:lnTo>
                    <a:lnTo>
                      <a:pt x="566" y="136"/>
                    </a:lnTo>
                    <a:close/>
                    <a:moveTo>
                      <a:pt x="503" y="180"/>
                    </a:moveTo>
                    <a:lnTo>
                      <a:pt x="501" y="182"/>
                    </a:lnTo>
                    <a:lnTo>
                      <a:pt x="501" y="191"/>
                    </a:lnTo>
                    <a:lnTo>
                      <a:pt x="503" y="180"/>
                    </a:lnTo>
                    <a:lnTo>
                      <a:pt x="503" y="180"/>
                    </a:lnTo>
                    <a:close/>
                    <a:moveTo>
                      <a:pt x="438" y="229"/>
                    </a:moveTo>
                    <a:lnTo>
                      <a:pt x="436" y="229"/>
                    </a:lnTo>
                    <a:lnTo>
                      <a:pt x="439" y="239"/>
                    </a:lnTo>
                    <a:lnTo>
                      <a:pt x="438" y="227"/>
                    </a:lnTo>
                    <a:lnTo>
                      <a:pt x="438" y="229"/>
                    </a:lnTo>
                    <a:close/>
                    <a:moveTo>
                      <a:pt x="370" y="282"/>
                    </a:moveTo>
                    <a:lnTo>
                      <a:pt x="368" y="282"/>
                    </a:lnTo>
                    <a:lnTo>
                      <a:pt x="376" y="288"/>
                    </a:lnTo>
                    <a:lnTo>
                      <a:pt x="372" y="280"/>
                    </a:lnTo>
                    <a:lnTo>
                      <a:pt x="370" y="282"/>
                    </a:lnTo>
                    <a:close/>
                    <a:moveTo>
                      <a:pt x="307" y="337"/>
                    </a:moveTo>
                    <a:lnTo>
                      <a:pt x="305" y="337"/>
                    </a:lnTo>
                    <a:lnTo>
                      <a:pt x="315" y="341"/>
                    </a:lnTo>
                    <a:lnTo>
                      <a:pt x="309" y="335"/>
                    </a:lnTo>
                    <a:lnTo>
                      <a:pt x="307" y="337"/>
                    </a:lnTo>
                    <a:close/>
                    <a:moveTo>
                      <a:pt x="248" y="393"/>
                    </a:moveTo>
                    <a:lnTo>
                      <a:pt x="248" y="395"/>
                    </a:lnTo>
                    <a:lnTo>
                      <a:pt x="260" y="395"/>
                    </a:lnTo>
                    <a:lnTo>
                      <a:pt x="250" y="391"/>
                    </a:lnTo>
                    <a:lnTo>
                      <a:pt x="248" y="393"/>
                    </a:lnTo>
                    <a:close/>
                    <a:moveTo>
                      <a:pt x="195" y="448"/>
                    </a:moveTo>
                    <a:lnTo>
                      <a:pt x="195" y="450"/>
                    </a:lnTo>
                    <a:lnTo>
                      <a:pt x="209" y="448"/>
                    </a:lnTo>
                    <a:lnTo>
                      <a:pt x="197" y="446"/>
                    </a:lnTo>
                    <a:lnTo>
                      <a:pt x="195" y="448"/>
                    </a:lnTo>
                    <a:close/>
                    <a:moveTo>
                      <a:pt x="148" y="503"/>
                    </a:moveTo>
                    <a:lnTo>
                      <a:pt x="146" y="503"/>
                    </a:lnTo>
                    <a:lnTo>
                      <a:pt x="163" y="499"/>
                    </a:lnTo>
                    <a:lnTo>
                      <a:pt x="148" y="501"/>
                    </a:lnTo>
                    <a:lnTo>
                      <a:pt x="148" y="503"/>
                    </a:lnTo>
                    <a:close/>
                    <a:moveTo>
                      <a:pt x="104" y="554"/>
                    </a:moveTo>
                    <a:lnTo>
                      <a:pt x="104" y="556"/>
                    </a:lnTo>
                    <a:lnTo>
                      <a:pt x="124" y="548"/>
                    </a:lnTo>
                    <a:lnTo>
                      <a:pt x="106" y="554"/>
                    </a:lnTo>
                    <a:lnTo>
                      <a:pt x="104" y="554"/>
                    </a:lnTo>
                    <a:close/>
                    <a:moveTo>
                      <a:pt x="69" y="606"/>
                    </a:moveTo>
                    <a:lnTo>
                      <a:pt x="69" y="608"/>
                    </a:lnTo>
                    <a:lnTo>
                      <a:pt x="90" y="598"/>
                    </a:lnTo>
                    <a:lnTo>
                      <a:pt x="71" y="604"/>
                    </a:lnTo>
                    <a:lnTo>
                      <a:pt x="69" y="606"/>
                    </a:lnTo>
                    <a:close/>
                    <a:moveTo>
                      <a:pt x="41" y="653"/>
                    </a:moveTo>
                    <a:lnTo>
                      <a:pt x="41" y="655"/>
                    </a:lnTo>
                    <a:lnTo>
                      <a:pt x="63" y="643"/>
                    </a:lnTo>
                    <a:lnTo>
                      <a:pt x="41" y="651"/>
                    </a:lnTo>
                    <a:lnTo>
                      <a:pt x="41" y="653"/>
                    </a:lnTo>
                    <a:close/>
                    <a:moveTo>
                      <a:pt x="19" y="696"/>
                    </a:moveTo>
                    <a:lnTo>
                      <a:pt x="19" y="698"/>
                    </a:lnTo>
                    <a:lnTo>
                      <a:pt x="41" y="684"/>
                    </a:lnTo>
                    <a:lnTo>
                      <a:pt x="19" y="696"/>
                    </a:lnTo>
                    <a:lnTo>
                      <a:pt x="19" y="696"/>
                    </a:lnTo>
                    <a:close/>
                    <a:moveTo>
                      <a:pt x="6" y="736"/>
                    </a:moveTo>
                    <a:lnTo>
                      <a:pt x="6" y="738"/>
                    </a:lnTo>
                    <a:lnTo>
                      <a:pt x="29" y="722"/>
                    </a:lnTo>
                    <a:lnTo>
                      <a:pt x="6" y="736"/>
                    </a:lnTo>
                    <a:lnTo>
                      <a:pt x="6" y="736"/>
                    </a:lnTo>
                    <a:close/>
                    <a:moveTo>
                      <a:pt x="0" y="771"/>
                    </a:moveTo>
                    <a:lnTo>
                      <a:pt x="0" y="771"/>
                    </a:lnTo>
                    <a:lnTo>
                      <a:pt x="23" y="755"/>
                    </a:lnTo>
                    <a:lnTo>
                      <a:pt x="0" y="771"/>
                    </a:lnTo>
                    <a:lnTo>
                      <a:pt x="0" y="771"/>
                    </a:lnTo>
                    <a:close/>
                    <a:moveTo>
                      <a:pt x="4" y="801"/>
                    </a:moveTo>
                    <a:lnTo>
                      <a:pt x="4" y="801"/>
                    </a:lnTo>
                    <a:lnTo>
                      <a:pt x="25" y="783"/>
                    </a:lnTo>
                    <a:lnTo>
                      <a:pt x="4" y="799"/>
                    </a:lnTo>
                    <a:lnTo>
                      <a:pt x="4" y="801"/>
                    </a:lnTo>
                    <a:close/>
                    <a:moveTo>
                      <a:pt x="15" y="822"/>
                    </a:moveTo>
                    <a:lnTo>
                      <a:pt x="15" y="824"/>
                    </a:lnTo>
                    <a:lnTo>
                      <a:pt x="37" y="805"/>
                    </a:lnTo>
                    <a:lnTo>
                      <a:pt x="15" y="822"/>
                    </a:lnTo>
                    <a:lnTo>
                      <a:pt x="15" y="822"/>
                    </a:lnTo>
                    <a:close/>
                    <a:moveTo>
                      <a:pt x="35" y="838"/>
                    </a:moveTo>
                    <a:lnTo>
                      <a:pt x="35" y="840"/>
                    </a:lnTo>
                    <a:lnTo>
                      <a:pt x="57" y="819"/>
                    </a:lnTo>
                    <a:lnTo>
                      <a:pt x="35" y="838"/>
                    </a:lnTo>
                    <a:lnTo>
                      <a:pt x="35" y="838"/>
                    </a:lnTo>
                    <a:close/>
                    <a:moveTo>
                      <a:pt x="63" y="848"/>
                    </a:moveTo>
                    <a:lnTo>
                      <a:pt x="65" y="848"/>
                    </a:lnTo>
                    <a:lnTo>
                      <a:pt x="85" y="826"/>
                    </a:lnTo>
                    <a:lnTo>
                      <a:pt x="63" y="846"/>
                    </a:lnTo>
                    <a:lnTo>
                      <a:pt x="63" y="848"/>
                    </a:lnTo>
                    <a:close/>
                    <a:moveTo>
                      <a:pt x="98" y="848"/>
                    </a:moveTo>
                    <a:lnTo>
                      <a:pt x="100" y="848"/>
                    </a:lnTo>
                    <a:lnTo>
                      <a:pt x="118" y="828"/>
                    </a:lnTo>
                    <a:lnTo>
                      <a:pt x="98" y="848"/>
                    </a:lnTo>
                    <a:lnTo>
                      <a:pt x="98" y="848"/>
                    </a:lnTo>
                    <a:close/>
                    <a:moveTo>
                      <a:pt x="140" y="840"/>
                    </a:moveTo>
                    <a:lnTo>
                      <a:pt x="142" y="840"/>
                    </a:lnTo>
                    <a:lnTo>
                      <a:pt x="157" y="821"/>
                    </a:lnTo>
                    <a:lnTo>
                      <a:pt x="140" y="840"/>
                    </a:lnTo>
                    <a:lnTo>
                      <a:pt x="140" y="840"/>
                    </a:lnTo>
                    <a:close/>
                    <a:moveTo>
                      <a:pt x="187" y="828"/>
                    </a:moveTo>
                    <a:lnTo>
                      <a:pt x="189" y="826"/>
                    </a:lnTo>
                    <a:lnTo>
                      <a:pt x="201" y="809"/>
                    </a:lnTo>
                    <a:lnTo>
                      <a:pt x="187" y="828"/>
                    </a:lnTo>
                    <a:lnTo>
                      <a:pt x="187" y="828"/>
                    </a:lnTo>
                    <a:close/>
                    <a:moveTo>
                      <a:pt x="238" y="807"/>
                    </a:moveTo>
                    <a:lnTo>
                      <a:pt x="240" y="807"/>
                    </a:lnTo>
                    <a:lnTo>
                      <a:pt x="250" y="789"/>
                    </a:lnTo>
                    <a:lnTo>
                      <a:pt x="238" y="809"/>
                    </a:lnTo>
                    <a:lnTo>
                      <a:pt x="238" y="807"/>
                    </a:lnTo>
                    <a:close/>
                    <a:moveTo>
                      <a:pt x="296" y="781"/>
                    </a:moveTo>
                    <a:lnTo>
                      <a:pt x="296" y="781"/>
                    </a:lnTo>
                    <a:lnTo>
                      <a:pt x="303" y="763"/>
                    </a:lnTo>
                    <a:lnTo>
                      <a:pt x="294" y="781"/>
                    </a:lnTo>
                    <a:lnTo>
                      <a:pt x="296" y="781"/>
                    </a:lnTo>
                    <a:close/>
                    <a:moveTo>
                      <a:pt x="355" y="750"/>
                    </a:moveTo>
                    <a:lnTo>
                      <a:pt x="355" y="748"/>
                    </a:lnTo>
                    <a:lnTo>
                      <a:pt x="361" y="734"/>
                    </a:lnTo>
                    <a:lnTo>
                      <a:pt x="353" y="750"/>
                    </a:lnTo>
                    <a:lnTo>
                      <a:pt x="355" y="750"/>
                    </a:lnTo>
                    <a:close/>
                    <a:moveTo>
                      <a:pt x="416" y="712"/>
                    </a:moveTo>
                    <a:lnTo>
                      <a:pt x="418" y="710"/>
                    </a:lnTo>
                    <a:lnTo>
                      <a:pt x="420" y="698"/>
                    </a:lnTo>
                    <a:lnTo>
                      <a:pt x="414" y="712"/>
                    </a:lnTo>
                    <a:lnTo>
                      <a:pt x="416" y="712"/>
                    </a:lnTo>
                    <a:close/>
                    <a:moveTo>
                      <a:pt x="479" y="669"/>
                    </a:moveTo>
                    <a:lnTo>
                      <a:pt x="481" y="667"/>
                    </a:lnTo>
                    <a:lnTo>
                      <a:pt x="481" y="657"/>
                    </a:lnTo>
                    <a:lnTo>
                      <a:pt x="479" y="669"/>
                    </a:lnTo>
                    <a:lnTo>
                      <a:pt x="479" y="669"/>
                    </a:lnTo>
                    <a:close/>
                    <a:moveTo>
                      <a:pt x="544" y="619"/>
                    </a:moveTo>
                    <a:lnTo>
                      <a:pt x="546" y="619"/>
                    </a:lnTo>
                    <a:lnTo>
                      <a:pt x="542" y="609"/>
                    </a:lnTo>
                    <a:lnTo>
                      <a:pt x="544" y="621"/>
                    </a:lnTo>
                    <a:lnTo>
                      <a:pt x="544" y="619"/>
                    </a:lnTo>
                    <a:close/>
                    <a:moveTo>
                      <a:pt x="611" y="566"/>
                    </a:moveTo>
                    <a:lnTo>
                      <a:pt x="613" y="566"/>
                    </a:lnTo>
                    <a:lnTo>
                      <a:pt x="605" y="560"/>
                    </a:lnTo>
                    <a:lnTo>
                      <a:pt x="609" y="568"/>
                    </a:lnTo>
                    <a:lnTo>
                      <a:pt x="611" y="566"/>
                    </a:lnTo>
                    <a:close/>
                    <a:moveTo>
                      <a:pt x="674" y="511"/>
                    </a:moveTo>
                    <a:lnTo>
                      <a:pt x="676" y="511"/>
                    </a:lnTo>
                    <a:lnTo>
                      <a:pt x="666" y="507"/>
                    </a:lnTo>
                    <a:lnTo>
                      <a:pt x="672" y="513"/>
                    </a:lnTo>
                    <a:lnTo>
                      <a:pt x="674" y="511"/>
                    </a:lnTo>
                    <a:close/>
                    <a:moveTo>
                      <a:pt x="733" y="456"/>
                    </a:moveTo>
                    <a:lnTo>
                      <a:pt x="733" y="454"/>
                    </a:lnTo>
                    <a:lnTo>
                      <a:pt x="721" y="454"/>
                    </a:lnTo>
                    <a:lnTo>
                      <a:pt x="731" y="458"/>
                    </a:lnTo>
                    <a:lnTo>
                      <a:pt x="733" y="456"/>
                    </a:lnTo>
                    <a:close/>
                    <a:moveTo>
                      <a:pt x="787" y="400"/>
                    </a:moveTo>
                    <a:lnTo>
                      <a:pt x="787" y="398"/>
                    </a:lnTo>
                    <a:lnTo>
                      <a:pt x="773" y="400"/>
                    </a:lnTo>
                    <a:lnTo>
                      <a:pt x="785" y="402"/>
                    </a:lnTo>
                    <a:lnTo>
                      <a:pt x="787" y="400"/>
                    </a:lnTo>
                    <a:close/>
                    <a:moveTo>
                      <a:pt x="834" y="345"/>
                    </a:moveTo>
                    <a:lnTo>
                      <a:pt x="836" y="345"/>
                    </a:lnTo>
                    <a:lnTo>
                      <a:pt x="818" y="349"/>
                    </a:lnTo>
                    <a:lnTo>
                      <a:pt x="834" y="347"/>
                    </a:lnTo>
                    <a:lnTo>
                      <a:pt x="834" y="345"/>
                    </a:lnTo>
                    <a:close/>
                    <a:moveTo>
                      <a:pt x="877" y="294"/>
                    </a:moveTo>
                    <a:lnTo>
                      <a:pt x="877" y="292"/>
                    </a:lnTo>
                    <a:lnTo>
                      <a:pt x="858" y="300"/>
                    </a:lnTo>
                    <a:lnTo>
                      <a:pt x="875" y="294"/>
                    </a:lnTo>
                    <a:lnTo>
                      <a:pt x="877" y="294"/>
                    </a:lnTo>
                    <a:close/>
                    <a:moveTo>
                      <a:pt x="913" y="243"/>
                    </a:moveTo>
                    <a:lnTo>
                      <a:pt x="913" y="241"/>
                    </a:lnTo>
                    <a:lnTo>
                      <a:pt x="891" y="251"/>
                    </a:lnTo>
                    <a:lnTo>
                      <a:pt x="911" y="245"/>
                    </a:lnTo>
                    <a:lnTo>
                      <a:pt x="913" y="243"/>
                    </a:lnTo>
                    <a:close/>
                    <a:moveTo>
                      <a:pt x="940" y="195"/>
                    </a:moveTo>
                    <a:lnTo>
                      <a:pt x="940" y="193"/>
                    </a:lnTo>
                    <a:lnTo>
                      <a:pt x="919" y="205"/>
                    </a:lnTo>
                    <a:lnTo>
                      <a:pt x="940" y="197"/>
                    </a:lnTo>
                    <a:lnTo>
                      <a:pt x="940" y="195"/>
                    </a:lnTo>
                    <a:close/>
                    <a:moveTo>
                      <a:pt x="962" y="152"/>
                    </a:moveTo>
                    <a:lnTo>
                      <a:pt x="962" y="150"/>
                    </a:lnTo>
                    <a:lnTo>
                      <a:pt x="940" y="164"/>
                    </a:lnTo>
                    <a:lnTo>
                      <a:pt x="962" y="152"/>
                    </a:lnTo>
                    <a:lnTo>
                      <a:pt x="962" y="152"/>
                    </a:lnTo>
                    <a:close/>
                    <a:moveTo>
                      <a:pt x="976" y="113"/>
                    </a:moveTo>
                    <a:lnTo>
                      <a:pt x="976" y="111"/>
                    </a:lnTo>
                    <a:lnTo>
                      <a:pt x="952" y="126"/>
                    </a:lnTo>
                    <a:lnTo>
                      <a:pt x="976" y="113"/>
                    </a:lnTo>
                    <a:lnTo>
                      <a:pt x="976" y="113"/>
                    </a:lnTo>
                    <a:close/>
                    <a:moveTo>
                      <a:pt x="982" y="77"/>
                    </a:moveTo>
                    <a:lnTo>
                      <a:pt x="982" y="77"/>
                    </a:lnTo>
                    <a:lnTo>
                      <a:pt x="958" y="93"/>
                    </a:lnTo>
                    <a:lnTo>
                      <a:pt x="982" y="77"/>
                    </a:lnTo>
                    <a:lnTo>
                      <a:pt x="982" y="77"/>
                    </a:lnTo>
                    <a:close/>
                    <a:moveTo>
                      <a:pt x="978" y="47"/>
                    </a:moveTo>
                    <a:lnTo>
                      <a:pt x="978" y="47"/>
                    </a:lnTo>
                    <a:lnTo>
                      <a:pt x="956" y="65"/>
                    </a:lnTo>
                    <a:lnTo>
                      <a:pt x="978" y="49"/>
                    </a:lnTo>
                    <a:lnTo>
                      <a:pt x="978" y="47"/>
                    </a:lnTo>
                    <a:close/>
                  </a:path>
                </a:pathLst>
              </a:custGeom>
              <a:solidFill>
                <a:srgbClr val="CCCC00"/>
              </a:solidFill>
              <a:ln w="0">
                <a:solidFill>
                  <a:srgbClr val="CC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64" name="Freeform 36"/>
              <p:cNvSpPr>
                <a:spLocks/>
              </p:cNvSpPr>
              <p:nvPr/>
            </p:nvSpPr>
            <p:spPr bwMode="auto">
              <a:xfrm>
                <a:off x="2005" y="2954"/>
                <a:ext cx="454" cy="461"/>
              </a:xfrm>
              <a:custGeom>
                <a:avLst/>
                <a:gdLst>
                  <a:gd name="T0" fmla="*/ 907 w 907"/>
                  <a:gd name="T1" fmla="*/ 0 h 921"/>
                  <a:gd name="T2" fmla="*/ 907 w 907"/>
                  <a:gd name="T3" fmla="*/ 921 h 921"/>
                  <a:gd name="T4" fmla="*/ 0 w 907"/>
                  <a:gd name="T5" fmla="*/ 762 h 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07" h="921">
                    <a:moveTo>
                      <a:pt x="907" y="0"/>
                    </a:moveTo>
                    <a:lnTo>
                      <a:pt x="907" y="921"/>
                    </a:lnTo>
                    <a:lnTo>
                      <a:pt x="0" y="762"/>
                    </a:lnTo>
                  </a:path>
                </a:pathLst>
              </a:custGeom>
              <a:noFill/>
              <a:ln w="1588">
                <a:solidFill>
                  <a:srgbClr val="CC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65" name="Freeform 37"/>
              <p:cNvSpPr>
                <a:spLocks/>
              </p:cNvSpPr>
              <p:nvPr/>
            </p:nvSpPr>
            <p:spPr bwMode="auto">
              <a:xfrm>
                <a:off x="1837" y="2474"/>
                <a:ext cx="789" cy="276"/>
              </a:xfrm>
              <a:custGeom>
                <a:avLst/>
                <a:gdLst>
                  <a:gd name="T0" fmla="*/ 1578 w 1578"/>
                  <a:gd name="T1" fmla="*/ 552 h 552"/>
                  <a:gd name="T2" fmla="*/ 1572 w 1578"/>
                  <a:gd name="T3" fmla="*/ 483 h 552"/>
                  <a:gd name="T4" fmla="*/ 1554 w 1578"/>
                  <a:gd name="T5" fmla="*/ 416 h 552"/>
                  <a:gd name="T6" fmla="*/ 1524 w 1578"/>
                  <a:gd name="T7" fmla="*/ 353 h 552"/>
                  <a:gd name="T8" fmla="*/ 1485 w 1578"/>
                  <a:gd name="T9" fmla="*/ 292 h 552"/>
                  <a:gd name="T10" fmla="*/ 1436 w 1578"/>
                  <a:gd name="T11" fmla="*/ 237 h 552"/>
                  <a:gd name="T12" fmla="*/ 1378 w 1578"/>
                  <a:gd name="T13" fmla="*/ 185 h 552"/>
                  <a:gd name="T14" fmla="*/ 1313 w 1578"/>
                  <a:gd name="T15" fmla="*/ 140 h 552"/>
                  <a:gd name="T16" fmla="*/ 1240 w 1578"/>
                  <a:gd name="T17" fmla="*/ 99 h 552"/>
                  <a:gd name="T18" fmla="*/ 1159 w 1578"/>
                  <a:gd name="T19" fmla="*/ 65 h 552"/>
                  <a:gd name="T20" fmla="*/ 1075 w 1578"/>
                  <a:gd name="T21" fmla="*/ 38 h 552"/>
                  <a:gd name="T22" fmla="*/ 982 w 1578"/>
                  <a:gd name="T23" fmla="*/ 18 h 552"/>
                  <a:gd name="T24" fmla="*/ 887 w 1578"/>
                  <a:gd name="T25" fmla="*/ 4 h 552"/>
                  <a:gd name="T26" fmla="*/ 789 w 1578"/>
                  <a:gd name="T27" fmla="*/ 0 h 552"/>
                  <a:gd name="T28" fmla="*/ 690 w 1578"/>
                  <a:gd name="T29" fmla="*/ 4 h 552"/>
                  <a:gd name="T30" fmla="*/ 595 w 1578"/>
                  <a:gd name="T31" fmla="*/ 18 h 552"/>
                  <a:gd name="T32" fmla="*/ 503 w 1578"/>
                  <a:gd name="T33" fmla="*/ 38 h 552"/>
                  <a:gd name="T34" fmla="*/ 418 w 1578"/>
                  <a:gd name="T35" fmla="*/ 65 h 552"/>
                  <a:gd name="T36" fmla="*/ 337 w 1578"/>
                  <a:gd name="T37" fmla="*/ 99 h 552"/>
                  <a:gd name="T38" fmla="*/ 264 w 1578"/>
                  <a:gd name="T39" fmla="*/ 140 h 552"/>
                  <a:gd name="T40" fmla="*/ 199 w 1578"/>
                  <a:gd name="T41" fmla="*/ 185 h 552"/>
                  <a:gd name="T42" fmla="*/ 142 w 1578"/>
                  <a:gd name="T43" fmla="*/ 237 h 552"/>
                  <a:gd name="T44" fmla="*/ 93 w 1578"/>
                  <a:gd name="T45" fmla="*/ 292 h 552"/>
                  <a:gd name="T46" fmla="*/ 53 w 1578"/>
                  <a:gd name="T47" fmla="*/ 353 h 552"/>
                  <a:gd name="T48" fmla="*/ 24 w 1578"/>
                  <a:gd name="T49" fmla="*/ 416 h 552"/>
                  <a:gd name="T50" fmla="*/ 6 w 1578"/>
                  <a:gd name="T51" fmla="*/ 483 h 552"/>
                  <a:gd name="T52" fmla="*/ 0 w 1578"/>
                  <a:gd name="T53" fmla="*/ 552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78" h="552">
                    <a:moveTo>
                      <a:pt x="1578" y="552"/>
                    </a:moveTo>
                    <a:lnTo>
                      <a:pt x="1572" y="483"/>
                    </a:lnTo>
                    <a:lnTo>
                      <a:pt x="1554" y="416"/>
                    </a:lnTo>
                    <a:lnTo>
                      <a:pt x="1524" y="353"/>
                    </a:lnTo>
                    <a:lnTo>
                      <a:pt x="1485" y="292"/>
                    </a:lnTo>
                    <a:lnTo>
                      <a:pt x="1436" y="237"/>
                    </a:lnTo>
                    <a:lnTo>
                      <a:pt x="1378" y="185"/>
                    </a:lnTo>
                    <a:lnTo>
                      <a:pt x="1313" y="140"/>
                    </a:lnTo>
                    <a:lnTo>
                      <a:pt x="1240" y="99"/>
                    </a:lnTo>
                    <a:lnTo>
                      <a:pt x="1159" y="65"/>
                    </a:lnTo>
                    <a:lnTo>
                      <a:pt x="1075" y="38"/>
                    </a:lnTo>
                    <a:lnTo>
                      <a:pt x="982" y="18"/>
                    </a:lnTo>
                    <a:lnTo>
                      <a:pt x="887" y="4"/>
                    </a:lnTo>
                    <a:lnTo>
                      <a:pt x="789" y="0"/>
                    </a:lnTo>
                    <a:lnTo>
                      <a:pt x="690" y="4"/>
                    </a:lnTo>
                    <a:lnTo>
                      <a:pt x="595" y="18"/>
                    </a:lnTo>
                    <a:lnTo>
                      <a:pt x="503" y="38"/>
                    </a:lnTo>
                    <a:lnTo>
                      <a:pt x="418" y="65"/>
                    </a:lnTo>
                    <a:lnTo>
                      <a:pt x="337" y="99"/>
                    </a:lnTo>
                    <a:lnTo>
                      <a:pt x="264" y="140"/>
                    </a:lnTo>
                    <a:lnTo>
                      <a:pt x="199" y="185"/>
                    </a:lnTo>
                    <a:lnTo>
                      <a:pt x="142" y="237"/>
                    </a:lnTo>
                    <a:lnTo>
                      <a:pt x="93" y="292"/>
                    </a:lnTo>
                    <a:lnTo>
                      <a:pt x="53" y="353"/>
                    </a:lnTo>
                    <a:lnTo>
                      <a:pt x="24" y="416"/>
                    </a:lnTo>
                    <a:lnTo>
                      <a:pt x="6" y="483"/>
                    </a:lnTo>
                    <a:lnTo>
                      <a:pt x="0" y="552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66" name="Line 38"/>
              <p:cNvSpPr>
                <a:spLocks noChangeShapeType="1"/>
              </p:cNvSpPr>
              <p:nvPr/>
            </p:nvSpPr>
            <p:spPr bwMode="auto">
              <a:xfrm>
                <a:off x="2000" y="3152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67" name="Line 39"/>
              <p:cNvSpPr>
                <a:spLocks noChangeShapeType="1"/>
              </p:cNvSpPr>
              <p:nvPr/>
            </p:nvSpPr>
            <p:spPr bwMode="auto">
              <a:xfrm>
                <a:off x="2022" y="3165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68" name="Line 40"/>
              <p:cNvSpPr>
                <a:spLocks noChangeShapeType="1"/>
              </p:cNvSpPr>
              <p:nvPr/>
            </p:nvSpPr>
            <p:spPr bwMode="auto">
              <a:xfrm>
                <a:off x="2043" y="3177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69" name="Line 41"/>
              <p:cNvSpPr>
                <a:spLocks noChangeShapeType="1"/>
              </p:cNvSpPr>
              <p:nvPr/>
            </p:nvSpPr>
            <p:spPr bwMode="auto">
              <a:xfrm>
                <a:off x="2064" y="3190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70" name="Line 42"/>
              <p:cNvSpPr>
                <a:spLocks noChangeShapeType="1"/>
              </p:cNvSpPr>
              <p:nvPr/>
            </p:nvSpPr>
            <p:spPr bwMode="auto">
              <a:xfrm>
                <a:off x="2086" y="3202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71" name="Line 43"/>
              <p:cNvSpPr>
                <a:spLocks noChangeShapeType="1"/>
              </p:cNvSpPr>
              <p:nvPr/>
            </p:nvSpPr>
            <p:spPr bwMode="auto">
              <a:xfrm>
                <a:off x="2107" y="3215"/>
                <a:ext cx="5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72" name="Line 44"/>
              <p:cNvSpPr>
                <a:spLocks noChangeShapeType="1"/>
              </p:cNvSpPr>
              <p:nvPr/>
            </p:nvSpPr>
            <p:spPr bwMode="auto">
              <a:xfrm>
                <a:off x="2128" y="3226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73" name="Line 45"/>
              <p:cNvSpPr>
                <a:spLocks noChangeShapeType="1"/>
              </p:cNvSpPr>
              <p:nvPr/>
            </p:nvSpPr>
            <p:spPr bwMode="auto">
              <a:xfrm>
                <a:off x="2150" y="3239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74" name="Line 46"/>
              <p:cNvSpPr>
                <a:spLocks noChangeShapeType="1"/>
              </p:cNvSpPr>
              <p:nvPr/>
            </p:nvSpPr>
            <p:spPr bwMode="auto">
              <a:xfrm>
                <a:off x="2171" y="3251"/>
                <a:ext cx="5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75" name="Line 47"/>
              <p:cNvSpPr>
                <a:spLocks noChangeShapeType="1"/>
              </p:cNvSpPr>
              <p:nvPr/>
            </p:nvSpPr>
            <p:spPr bwMode="auto">
              <a:xfrm>
                <a:off x="2192" y="3264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76" name="Line 48"/>
              <p:cNvSpPr>
                <a:spLocks noChangeShapeType="1"/>
              </p:cNvSpPr>
              <p:nvPr/>
            </p:nvSpPr>
            <p:spPr bwMode="auto">
              <a:xfrm>
                <a:off x="2213" y="3276"/>
                <a:ext cx="5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77" name="Line 49"/>
              <p:cNvSpPr>
                <a:spLocks noChangeShapeType="1"/>
              </p:cNvSpPr>
              <p:nvPr/>
            </p:nvSpPr>
            <p:spPr bwMode="auto">
              <a:xfrm>
                <a:off x="2235" y="3289"/>
                <a:ext cx="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78" name="Line 50"/>
              <p:cNvSpPr>
                <a:spLocks noChangeShapeType="1"/>
              </p:cNvSpPr>
              <p:nvPr/>
            </p:nvSpPr>
            <p:spPr bwMode="auto">
              <a:xfrm>
                <a:off x="2257" y="3300"/>
                <a:ext cx="3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79" name="Line 51"/>
              <p:cNvSpPr>
                <a:spLocks noChangeShapeType="1"/>
              </p:cNvSpPr>
              <p:nvPr/>
            </p:nvSpPr>
            <p:spPr bwMode="auto">
              <a:xfrm>
                <a:off x="2277" y="3313"/>
                <a:ext cx="5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80" name="Line 52"/>
              <p:cNvSpPr>
                <a:spLocks noChangeShapeType="1"/>
              </p:cNvSpPr>
              <p:nvPr/>
            </p:nvSpPr>
            <p:spPr bwMode="auto">
              <a:xfrm>
                <a:off x="2299" y="3325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81" name="Line 53"/>
              <p:cNvSpPr>
                <a:spLocks noChangeShapeType="1"/>
              </p:cNvSpPr>
              <p:nvPr/>
            </p:nvSpPr>
            <p:spPr bwMode="auto">
              <a:xfrm>
                <a:off x="2321" y="3338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82" name="Line 54"/>
              <p:cNvSpPr>
                <a:spLocks noChangeShapeType="1"/>
              </p:cNvSpPr>
              <p:nvPr/>
            </p:nvSpPr>
            <p:spPr bwMode="auto">
              <a:xfrm>
                <a:off x="2341" y="3350"/>
                <a:ext cx="5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83" name="Line 55"/>
              <p:cNvSpPr>
                <a:spLocks noChangeShapeType="1"/>
              </p:cNvSpPr>
              <p:nvPr/>
            </p:nvSpPr>
            <p:spPr bwMode="auto">
              <a:xfrm>
                <a:off x="2363" y="3362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84" name="Line 56"/>
              <p:cNvSpPr>
                <a:spLocks noChangeShapeType="1"/>
              </p:cNvSpPr>
              <p:nvPr/>
            </p:nvSpPr>
            <p:spPr bwMode="auto">
              <a:xfrm>
                <a:off x="2385" y="3374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85" name="Line 57"/>
              <p:cNvSpPr>
                <a:spLocks noChangeShapeType="1"/>
              </p:cNvSpPr>
              <p:nvPr/>
            </p:nvSpPr>
            <p:spPr bwMode="auto">
              <a:xfrm>
                <a:off x="2405" y="3387"/>
                <a:ext cx="5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86" name="Line 58"/>
              <p:cNvSpPr>
                <a:spLocks noChangeShapeType="1"/>
              </p:cNvSpPr>
              <p:nvPr/>
            </p:nvSpPr>
            <p:spPr bwMode="auto">
              <a:xfrm>
                <a:off x="2427" y="3399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87" name="Line 59"/>
              <p:cNvSpPr>
                <a:spLocks noChangeShapeType="1"/>
              </p:cNvSpPr>
              <p:nvPr/>
            </p:nvSpPr>
            <p:spPr bwMode="auto">
              <a:xfrm>
                <a:off x="2449" y="3412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88" name="Line 60"/>
              <p:cNvSpPr>
                <a:spLocks noChangeShapeType="1"/>
              </p:cNvSpPr>
              <p:nvPr/>
            </p:nvSpPr>
            <p:spPr bwMode="auto">
              <a:xfrm>
                <a:off x="2470" y="3424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89" name="Line 61"/>
              <p:cNvSpPr>
                <a:spLocks noChangeShapeType="1"/>
              </p:cNvSpPr>
              <p:nvPr/>
            </p:nvSpPr>
            <p:spPr bwMode="auto">
              <a:xfrm>
                <a:off x="2491" y="3436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90" name="Line 62"/>
              <p:cNvSpPr>
                <a:spLocks noChangeShapeType="1"/>
              </p:cNvSpPr>
              <p:nvPr/>
            </p:nvSpPr>
            <p:spPr bwMode="auto">
              <a:xfrm>
                <a:off x="2513" y="3448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91" name="Line 63"/>
              <p:cNvSpPr>
                <a:spLocks noChangeShapeType="1"/>
              </p:cNvSpPr>
              <p:nvPr/>
            </p:nvSpPr>
            <p:spPr bwMode="auto">
              <a:xfrm>
                <a:off x="2534" y="3461"/>
                <a:ext cx="5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92" name="Line 64"/>
              <p:cNvSpPr>
                <a:spLocks noChangeShapeType="1"/>
              </p:cNvSpPr>
              <p:nvPr/>
            </p:nvSpPr>
            <p:spPr bwMode="auto">
              <a:xfrm>
                <a:off x="2555" y="3473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93" name="Line 65"/>
              <p:cNvSpPr>
                <a:spLocks noChangeShapeType="1"/>
              </p:cNvSpPr>
              <p:nvPr/>
            </p:nvSpPr>
            <p:spPr bwMode="auto">
              <a:xfrm>
                <a:off x="2577" y="3486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94" name="Line 66"/>
              <p:cNvSpPr>
                <a:spLocks noChangeShapeType="1"/>
              </p:cNvSpPr>
              <p:nvPr/>
            </p:nvSpPr>
            <p:spPr bwMode="auto">
              <a:xfrm>
                <a:off x="2598" y="3498"/>
                <a:ext cx="5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95" name="Line 67"/>
              <p:cNvSpPr>
                <a:spLocks noChangeShapeType="1"/>
              </p:cNvSpPr>
              <p:nvPr/>
            </p:nvSpPr>
            <p:spPr bwMode="auto">
              <a:xfrm>
                <a:off x="2619" y="3510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96" name="Line 68"/>
              <p:cNvSpPr>
                <a:spLocks noChangeShapeType="1"/>
              </p:cNvSpPr>
              <p:nvPr/>
            </p:nvSpPr>
            <p:spPr bwMode="auto">
              <a:xfrm>
                <a:off x="2640" y="3522"/>
                <a:ext cx="5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97" name="Line 69"/>
              <p:cNvSpPr>
                <a:spLocks noChangeShapeType="1"/>
              </p:cNvSpPr>
              <p:nvPr/>
            </p:nvSpPr>
            <p:spPr bwMode="auto">
              <a:xfrm>
                <a:off x="2662" y="3535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98" name="Line 70"/>
              <p:cNvSpPr>
                <a:spLocks noChangeShapeType="1"/>
              </p:cNvSpPr>
              <p:nvPr/>
            </p:nvSpPr>
            <p:spPr bwMode="auto">
              <a:xfrm>
                <a:off x="2683" y="3547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199" name="Line 71"/>
              <p:cNvSpPr>
                <a:spLocks noChangeShapeType="1"/>
              </p:cNvSpPr>
              <p:nvPr/>
            </p:nvSpPr>
            <p:spPr bwMode="auto">
              <a:xfrm>
                <a:off x="2704" y="3560"/>
                <a:ext cx="5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200" name="Line 72"/>
              <p:cNvSpPr>
                <a:spLocks noChangeShapeType="1"/>
              </p:cNvSpPr>
              <p:nvPr/>
            </p:nvSpPr>
            <p:spPr bwMode="auto">
              <a:xfrm>
                <a:off x="2726" y="3572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201" name="Line 73"/>
              <p:cNvSpPr>
                <a:spLocks noChangeShapeType="1"/>
              </p:cNvSpPr>
              <p:nvPr/>
            </p:nvSpPr>
            <p:spPr bwMode="auto">
              <a:xfrm>
                <a:off x="2748" y="3584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202" name="Line 74"/>
              <p:cNvSpPr>
                <a:spLocks noChangeShapeType="1"/>
              </p:cNvSpPr>
              <p:nvPr/>
            </p:nvSpPr>
            <p:spPr bwMode="auto">
              <a:xfrm>
                <a:off x="2768" y="3596"/>
                <a:ext cx="5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203" name="Line 75"/>
              <p:cNvSpPr>
                <a:spLocks noChangeShapeType="1"/>
              </p:cNvSpPr>
              <p:nvPr/>
            </p:nvSpPr>
            <p:spPr bwMode="auto">
              <a:xfrm>
                <a:off x="2790" y="3609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204" name="Line 76"/>
              <p:cNvSpPr>
                <a:spLocks noChangeShapeType="1"/>
              </p:cNvSpPr>
              <p:nvPr/>
            </p:nvSpPr>
            <p:spPr bwMode="auto">
              <a:xfrm>
                <a:off x="2812" y="3621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205" name="Line 77"/>
              <p:cNvSpPr>
                <a:spLocks noChangeShapeType="1"/>
              </p:cNvSpPr>
              <p:nvPr/>
            </p:nvSpPr>
            <p:spPr bwMode="auto">
              <a:xfrm>
                <a:off x="2832" y="3634"/>
                <a:ext cx="5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206" name="Line 78"/>
              <p:cNvSpPr>
                <a:spLocks noChangeShapeType="1"/>
              </p:cNvSpPr>
              <p:nvPr/>
            </p:nvSpPr>
            <p:spPr bwMode="auto">
              <a:xfrm>
                <a:off x="2854" y="3645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207" name="Line 79"/>
              <p:cNvSpPr>
                <a:spLocks noChangeShapeType="1"/>
              </p:cNvSpPr>
              <p:nvPr/>
            </p:nvSpPr>
            <p:spPr bwMode="auto">
              <a:xfrm>
                <a:off x="2876" y="3658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208" name="Line 80"/>
              <p:cNvSpPr>
                <a:spLocks noChangeShapeType="1"/>
              </p:cNvSpPr>
              <p:nvPr/>
            </p:nvSpPr>
            <p:spPr bwMode="auto">
              <a:xfrm>
                <a:off x="2896" y="3670"/>
                <a:ext cx="5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209" name="Line 81"/>
              <p:cNvSpPr>
                <a:spLocks noChangeShapeType="1"/>
              </p:cNvSpPr>
              <p:nvPr/>
            </p:nvSpPr>
            <p:spPr bwMode="auto">
              <a:xfrm>
                <a:off x="2918" y="3683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210" name="Line 82"/>
              <p:cNvSpPr>
                <a:spLocks noChangeShapeType="1"/>
              </p:cNvSpPr>
              <p:nvPr/>
            </p:nvSpPr>
            <p:spPr bwMode="auto">
              <a:xfrm>
                <a:off x="2940" y="3695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211" name="Line 83"/>
              <p:cNvSpPr>
                <a:spLocks noChangeShapeType="1"/>
              </p:cNvSpPr>
              <p:nvPr/>
            </p:nvSpPr>
            <p:spPr bwMode="auto">
              <a:xfrm>
                <a:off x="2961" y="3708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212" name="Line 84"/>
              <p:cNvSpPr>
                <a:spLocks noChangeShapeType="1"/>
              </p:cNvSpPr>
              <p:nvPr/>
            </p:nvSpPr>
            <p:spPr bwMode="auto">
              <a:xfrm>
                <a:off x="2982" y="3719"/>
                <a:ext cx="4" cy="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213" name="Line 85"/>
              <p:cNvSpPr>
                <a:spLocks noChangeShapeType="1"/>
              </p:cNvSpPr>
              <p:nvPr/>
            </p:nvSpPr>
            <p:spPr bwMode="auto">
              <a:xfrm>
                <a:off x="3004" y="3732"/>
                <a:ext cx="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214" name="Freeform 86"/>
              <p:cNvSpPr>
                <a:spLocks/>
              </p:cNvSpPr>
              <p:nvPr/>
            </p:nvSpPr>
            <p:spPr bwMode="auto">
              <a:xfrm>
                <a:off x="2092" y="3090"/>
                <a:ext cx="95" cy="113"/>
              </a:xfrm>
              <a:custGeom>
                <a:avLst/>
                <a:gdLst>
                  <a:gd name="T0" fmla="*/ 189 w 189"/>
                  <a:gd name="T1" fmla="*/ 0 h 224"/>
                  <a:gd name="T2" fmla="*/ 134 w 189"/>
                  <a:gd name="T3" fmla="*/ 49 h 224"/>
                  <a:gd name="T4" fmla="*/ 85 w 189"/>
                  <a:gd name="T5" fmla="*/ 104 h 224"/>
                  <a:gd name="T6" fmla="*/ 39 w 189"/>
                  <a:gd name="T7" fmla="*/ 161 h 224"/>
                  <a:gd name="T8" fmla="*/ 0 w 189"/>
                  <a:gd name="T9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" h="224">
                    <a:moveTo>
                      <a:pt x="189" y="0"/>
                    </a:moveTo>
                    <a:lnTo>
                      <a:pt x="134" y="49"/>
                    </a:lnTo>
                    <a:lnTo>
                      <a:pt x="85" y="104"/>
                    </a:lnTo>
                    <a:lnTo>
                      <a:pt x="39" y="161"/>
                    </a:lnTo>
                    <a:lnTo>
                      <a:pt x="0" y="22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215" name="Freeform 87"/>
              <p:cNvSpPr>
                <a:spLocks noEditPoints="1"/>
              </p:cNvSpPr>
              <p:nvPr/>
            </p:nvSpPr>
            <p:spPr bwMode="auto">
              <a:xfrm>
                <a:off x="2131" y="3138"/>
                <a:ext cx="44" cy="70"/>
              </a:xfrm>
              <a:custGeom>
                <a:avLst/>
                <a:gdLst>
                  <a:gd name="T0" fmla="*/ 0 w 86"/>
                  <a:gd name="T1" fmla="*/ 75 h 140"/>
                  <a:gd name="T2" fmla="*/ 2 w 86"/>
                  <a:gd name="T3" fmla="*/ 52 h 140"/>
                  <a:gd name="T4" fmla="*/ 7 w 86"/>
                  <a:gd name="T5" fmla="*/ 32 h 140"/>
                  <a:gd name="T6" fmla="*/ 15 w 86"/>
                  <a:gd name="T7" fmla="*/ 16 h 140"/>
                  <a:gd name="T8" fmla="*/ 21 w 86"/>
                  <a:gd name="T9" fmla="*/ 10 h 140"/>
                  <a:gd name="T10" fmla="*/ 27 w 86"/>
                  <a:gd name="T11" fmla="*/ 4 h 140"/>
                  <a:gd name="T12" fmla="*/ 35 w 86"/>
                  <a:gd name="T13" fmla="*/ 2 h 140"/>
                  <a:gd name="T14" fmla="*/ 43 w 86"/>
                  <a:gd name="T15" fmla="*/ 0 h 140"/>
                  <a:gd name="T16" fmla="*/ 51 w 86"/>
                  <a:gd name="T17" fmla="*/ 2 h 140"/>
                  <a:gd name="T18" fmla="*/ 59 w 86"/>
                  <a:gd name="T19" fmla="*/ 4 h 140"/>
                  <a:gd name="T20" fmla="*/ 65 w 86"/>
                  <a:gd name="T21" fmla="*/ 8 h 140"/>
                  <a:gd name="T22" fmla="*/ 71 w 86"/>
                  <a:gd name="T23" fmla="*/ 16 h 140"/>
                  <a:gd name="T24" fmla="*/ 82 w 86"/>
                  <a:gd name="T25" fmla="*/ 40 h 140"/>
                  <a:gd name="T26" fmla="*/ 86 w 86"/>
                  <a:gd name="T27" fmla="*/ 71 h 140"/>
                  <a:gd name="T28" fmla="*/ 82 w 86"/>
                  <a:gd name="T29" fmla="*/ 103 h 140"/>
                  <a:gd name="T30" fmla="*/ 71 w 86"/>
                  <a:gd name="T31" fmla="*/ 125 h 140"/>
                  <a:gd name="T32" fmla="*/ 65 w 86"/>
                  <a:gd name="T33" fmla="*/ 132 h 140"/>
                  <a:gd name="T34" fmla="*/ 57 w 86"/>
                  <a:gd name="T35" fmla="*/ 136 h 140"/>
                  <a:gd name="T36" fmla="*/ 51 w 86"/>
                  <a:gd name="T37" fmla="*/ 140 h 140"/>
                  <a:gd name="T38" fmla="*/ 43 w 86"/>
                  <a:gd name="T39" fmla="*/ 140 h 140"/>
                  <a:gd name="T40" fmla="*/ 33 w 86"/>
                  <a:gd name="T41" fmla="*/ 140 h 140"/>
                  <a:gd name="T42" fmla="*/ 27 w 86"/>
                  <a:gd name="T43" fmla="*/ 136 h 140"/>
                  <a:gd name="T44" fmla="*/ 19 w 86"/>
                  <a:gd name="T45" fmla="*/ 130 h 140"/>
                  <a:gd name="T46" fmla="*/ 13 w 86"/>
                  <a:gd name="T47" fmla="*/ 125 h 140"/>
                  <a:gd name="T48" fmla="*/ 9 w 86"/>
                  <a:gd name="T49" fmla="*/ 117 h 140"/>
                  <a:gd name="T50" fmla="*/ 6 w 86"/>
                  <a:gd name="T51" fmla="*/ 107 h 140"/>
                  <a:gd name="T52" fmla="*/ 2 w 86"/>
                  <a:gd name="T53" fmla="*/ 91 h 140"/>
                  <a:gd name="T54" fmla="*/ 0 w 86"/>
                  <a:gd name="T55" fmla="*/ 75 h 140"/>
                  <a:gd name="T56" fmla="*/ 69 w 86"/>
                  <a:gd name="T57" fmla="*/ 69 h 140"/>
                  <a:gd name="T58" fmla="*/ 67 w 86"/>
                  <a:gd name="T59" fmla="*/ 46 h 140"/>
                  <a:gd name="T60" fmla="*/ 63 w 86"/>
                  <a:gd name="T61" fmla="*/ 28 h 140"/>
                  <a:gd name="T62" fmla="*/ 61 w 86"/>
                  <a:gd name="T63" fmla="*/ 20 h 140"/>
                  <a:gd name="T64" fmla="*/ 57 w 86"/>
                  <a:gd name="T65" fmla="*/ 14 h 140"/>
                  <a:gd name="T66" fmla="*/ 53 w 86"/>
                  <a:gd name="T67" fmla="*/ 10 h 140"/>
                  <a:gd name="T68" fmla="*/ 49 w 86"/>
                  <a:gd name="T69" fmla="*/ 8 h 140"/>
                  <a:gd name="T70" fmla="*/ 43 w 86"/>
                  <a:gd name="T71" fmla="*/ 6 h 140"/>
                  <a:gd name="T72" fmla="*/ 37 w 86"/>
                  <a:gd name="T73" fmla="*/ 8 h 140"/>
                  <a:gd name="T74" fmla="*/ 31 w 86"/>
                  <a:gd name="T75" fmla="*/ 12 h 140"/>
                  <a:gd name="T76" fmla="*/ 27 w 86"/>
                  <a:gd name="T77" fmla="*/ 16 h 140"/>
                  <a:gd name="T78" fmla="*/ 25 w 86"/>
                  <a:gd name="T79" fmla="*/ 22 h 140"/>
                  <a:gd name="T80" fmla="*/ 21 w 86"/>
                  <a:gd name="T81" fmla="*/ 30 h 140"/>
                  <a:gd name="T82" fmla="*/ 19 w 86"/>
                  <a:gd name="T83" fmla="*/ 46 h 140"/>
                  <a:gd name="T84" fmla="*/ 19 w 86"/>
                  <a:gd name="T85" fmla="*/ 69 h 140"/>
                  <a:gd name="T86" fmla="*/ 69 w 86"/>
                  <a:gd name="T87" fmla="*/ 69 h 140"/>
                  <a:gd name="T88" fmla="*/ 19 w 86"/>
                  <a:gd name="T89" fmla="*/ 75 h 140"/>
                  <a:gd name="T90" fmla="*/ 19 w 86"/>
                  <a:gd name="T91" fmla="*/ 91 h 140"/>
                  <a:gd name="T92" fmla="*/ 21 w 86"/>
                  <a:gd name="T93" fmla="*/ 105 h 140"/>
                  <a:gd name="T94" fmla="*/ 23 w 86"/>
                  <a:gd name="T95" fmla="*/ 115 h 140"/>
                  <a:gd name="T96" fmla="*/ 27 w 86"/>
                  <a:gd name="T97" fmla="*/ 123 h 140"/>
                  <a:gd name="T98" fmla="*/ 29 w 86"/>
                  <a:gd name="T99" fmla="*/ 127 h 140"/>
                  <a:gd name="T100" fmla="*/ 33 w 86"/>
                  <a:gd name="T101" fmla="*/ 130 h 140"/>
                  <a:gd name="T102" fmla="*/ 39 w 86"/>
                  <a:gd name="T103" fmla="*/ 134 h 140"/>
                  <a:gd name="T104" fmla="*/ 43 w 86"/>
                  <a:gd name="T105" fmla="*/ 134 h 140"/>
                  <a:gd name="T106" fmla="*/ 51 w 86"/>
                  <a:gd name="T107" fmla="*/ 132 h 140"/>
                  <a:gd name="T108" fmla="*/ 55 w 86"/>
                  <a:gd name="T109" fmla="*/ 128 h 140"/>
                  <a:gd name="T110" fmla="*/ 59 w 86"/>
                  <a:gd name="T111" fmla="*/ 125 h 140"/>
                  <a:gd name="T112" fmla="*/ 63 w 86"/>
                  <a:gd name="T113" fmla="*/ 119 h 140"/>
                  <a:gd name="T114" fmla="*/ 65 w 86"/>
                  <a:gd name="T115" fmla="*/ 111 h 140"/>
                  <a:gd name="T116" fmla="*/ 67 w 86"/>
                  <a:gd name="T117" fmla="*/ 95 h 140"/>
                  <a:gd name="T118" fmla="*/ 69 w 86"/>
                  <a:gd name="T119" fmla="*/ 75 h 140"/>
                  <a:gd name="T120" fmla="*/ 19 w 86"/>
                  <a:gd name="T121" fmla="*/ 75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6" h="140">
                    <a:moveTo>
                      <a:pt x="0" y="75"/>
                    </a:moveTo>
                    <a:lnTo>
                      <a:pt x="2" y="52"/>
                    </a:lnTo>
                    <a:lnTo>
                      <a:pt x="7" y="32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7" y="4"/>
                    </a:lnTo>
                    <a:lnTo>
                      <a:pt x="35" y="2"/>
                    </a:lnTo>
                    <a:lnTo>
                      <a:pt x="43" y="0"/>
                    </a:lnTo>
                    <a:lnTo>
                      <a:pt x="51" y="2"/>
                    </a:lnTo>
                    <a:lnTo>
                      <a:pt x="59" y="4"/>
                    </a:lnTo>
                    <a:lnTo>
                      <a:pt x="65" y="8"/>
                    </a:lnTo>
                    <a:lnTo>
                      <a:pt x="71" y="16"/>
                    </a:lnTo>
                    <a:lnTo>
                      <a:pt x="82" y="40"/>
                    </a:lnTo>
                    <a:lnTo>
                      <a:pt x="86" y="71"/>
                    </a:lnTo>
                    <a:lnTo>
                      <a:pt x="82" y="103"/>
                    </a:lnTo>
                    <a:lnTo>
                      <a:pt x="71" y="125"/>
                    </a:lnTo>
                    <a:lnTo>
                      <a:pt x="65" y="132"/>
                    </a:lnTo>
                    <a:lnTo>
                      <a:pt x="57" y="136"/>
                    </a:lnTo>
                    <a:lnTo>
                      <a:pt x="51" y="140"/>
                    </a:lnTo>
                    <a:lnTo>
                      <a:pt x="43" y="140"/>
                    </a:lnTo>
                    <a:lnTo>
                      <a:pt x="33" y="140"/>
                    </a:lnTo>
                    <a:lnTo>
                      <a:pt x="27" y="136"/>
                    </a:lnTo>
                    <a:lnTo>
                      <a:pt x="19" y="130"/>
                    </a:lnTo>
                    <a:lnTo>
                      <a:pt x="13" y="125"/>
                    </a:lnTo>
                    <a:lnTo>
                      <a:pt x="9" y="117"/>
                    </a:lnTo>
                    <a:lnTo>
                      <a:pt x="6" y="107"/>
                    </a:lnTo>
                    <a:lnTo>
                      <a:pt x="2" y="91"/>
                    </a:lnTo>
                    <a:lnTo>
                      <a:pt x="0" y="75"/>
                    </a:lnTo>
                    <a:close/>
                    <a:moveTo>
                      <a:pt x="69" y="69"/>
                    </a:moveTo>
                    <a:lnTo>
                      <a:pt x="67" y="46"/>
                    </a:lnTo>
                    <a:lnTo>
                      <a:pt x="63" y="28"/>
                    </a:lnTo>
                    <a:lnTo>
                      <a:pt x="61" y="20"/>
                    </a:lnTo>
                    <a:lnTo>
                      <a:pt x="57" y="14"/>
                    </a:lnTo>
                    <a:lnTo>
                      <a:pt x="53" y="10"/>
                    </a:lnTo>
                    <a:lnTo>
                      <a:pt x="49" y="8"/>
                    </a:lnTo>
                    <a:lnTo>
                      <a:pt x="43" y="6"/>
                    </a:lnTo>
                    <a:lnTo>
                      <a:pt x="37" y="8"/>
                    </a:lnTo>
                    <a:lnTo>
                      <a:pt x="31" y="12"/>
                    </a:lnTo>
                    <a:lnTo>
                      <a:pt x="27" y="16"/>
                    </a:lnTo>
                    <a:lnTo>
                      <a:pt x="25" y="22"/>
                    </a:lnTo>
                    <a:lnTo>
                      <a:pt x="21" y="30"/>
                    </a:lnTo>
                    <a:lnTo>
                      <a:pt x="19" y="46"/>
                    </a:lnTo>
                    <a:lnTo>
                      <a:pt x="19" y="69"/>
                    </a:lnTo>
                    <a:lnTo>
                      <a:pt x="69" y="69"/>
                    </a:lnTo>
                    <a:close/>
                    <a:moveTo>
                      <a:pt x="19" y="75"/>
                    </a:moveTo>
                    <a:lnTo>
                      <a:pt x="19" y="91"/>
                    </a:lnTo>
                    <a:lnTo>
                      <a:pt x="21" y="105"/>
                    </a:lnTo>
                    <a:lnTo>
                      <a:pt x="23" y="115"/>
                    </a:lnTo>
                    <a:lnTo>
                      <a:pt x="27" y="123"/>
                    </a:lnTo>
                    <a:lnTo>
                      <a:pt x="29" y="127"/>
                    </a:lnTo>
                    <a:lnTo>
                      <a:pt x="33" y="130"/>
                    </a:lnTo>
                    <a:lnTo>
                      <a:pt x="39" y="134"/>
                    </a:lnTo>
                    <a:lnTo>
                      <a:pt x="43" y="134"/>
                    </a:lnTo>
                    <a:lnTo>
                      <a:pt x="51" y="132"/>
                    </a:lnTo>
                    <a:lnTo>
                      <a:pt x="55" y="128"/>
                    </a:lnTo>
                    <a:lnTo>
                      <a:pt x="59" y="125"/>
                    </a:lnTo>
                    <a:lnTo>
                      <a:pt x="63" y="119"/>
                    </a:lnTo>
                    <a:lnTo>
                      <a:pt x="65" y="111"/>
                    </a:lnTo>
                    <a:lnTo>
                      <a:pt x="67" y="95"/>
                    </a:lnTo>
                    <a:lnTo>
                      <a:pt x="69" y="75"/>
                    </a:lnTo>
                    <a:lnTo>
                      <a:pt x="19" y="7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216" name="Freeform 88"/>
              <p:cNvSpPr>
                <a:spLocks/>
              </p:cNvSpPr>
              <p:nvPr/>
            </p:nvSpPr>
            <p:spPr bwMode="auto">
              <a:xfrm>
                <a:off x="2183" y="3191"/>
                <a:ext cx="27" cy="36"/>
              </a:xfrm>
              <a:custGeom>
                <a:avLst/>
                <a:gdLst>
                  <a:gd name="T0" fmla="*/ 8 w 55"/>
                  <a:gd name="T1" fmla="*/ 45 h 73"/>
                  <a:gd name="T2" fmla="*/ 12 w 55"/>
                  <a:gd name="T3" fmla="*/ 55 h 73"/>
                  <a:gd name="T4" fmla="*/ 18 w 55"/>
                  <a:gd name="T5" fmla="*/ 61 h 73"/>
                  <a:gd name="T6" fmla="*/ 30 w 55"/>
                  <a:gd name="T7" fmla="*/ 63 h 73"/>
                  <a:gd name="T8" fmla="*/ 38 w 55"/>
                  <a:gd name="T9" fmla="*/ 61 h 73"/>
                  <a:gd name="T10" fmla="*/ 44 w 55"/>
                  <a:gd name="T11" fmla="*/ 57 h 73"/>
                  <a:gd name="T12" fmla="*/ 46 w 55"/>
                  <a:gd name="T13" fmla="*/ 51 h 73"/>
                  <a:gd name="T14" fmla="*/ 44 w 55"/>
                  <a:gd name="T15" fmla="*/ 45 h 73"/>
                  <a:gd name="T16" fmla="*/ 38 w 55"/>
                  <a:gd name="T17" fmla="*/ 41 h 73"/>
                  <a:gd name="T18" fmla="*/ 26 w 55"/>
                  <a:gd name="T19" fmla="*/ 37 h 73"/>
                  <a:gd name="T20" fmla="*/ 12 w 55"/>
                  <a:gd name="T21" fmla="*/ 33 h 73"/>
                  <a:gd name="T22" fmla="*/ 6 w 55"/>
                  <a:gd name="T23" fmla="*/ 27 h 73"/>
                  <a:gd name="T24" fmla="*/ 2 w 55"/>
                  <a:gd name="T25" fmla="*/ 18 h 73"/>
                  <a:gd name="T26" fmla="*/ 6 w 55"/>
                  <a:gd name="T27" fmla="*/ 8 h 73"/>
                  <a:gd name="T28" fmla="*/ 14 w 55"/>
                  <a:gd name="T29" fmla="*/ 2 h 73"/>
                  <a:gd name="T30" fmla="*/ 28 w 55"/>
                  <a:gd name="T31" fmla="*/ 0 h 73"/>
                  <a:gd name="T32" fmla="*/ 40 w 55"/>
                  <a:gd name="T33" fmla="*/ 2 h 73"/>
                  <a:gd name="T34" fmla="*/ 49 w 55"/>
                  <a:gd name="T35" fmla="*/ 10 h 73"/>
                  <a:gd name="T36" fmla="*/ 53 w 55"/>
                  <a:gd name="T37" fmla="*/ 20 h 73"/>
                  <a:gd name="T38" fmla="*/ 42 w 55"/>
                  <a:gd name="T39" fmla="*/ 16 h 73"/>
                  <a:gd name="T40" fmla="*/ 34 w 55"/>
                  <a:gd name="T41" fmla="*/ 8 h 73"/>
                  <a:gd name="T42" fmla="*/ 20 w 55"/>
                  <a:gd name="T43" fmla="*/ 8 h 73"/>
                  <a:gd name="T44" fmla="*/ 12 w 55"/>
                  <a:gd name="T45" fmla="*/ 14 h 73"/>
                  <a:gd name="T46" fmla="*/ 12 w 55"/>
                  <a:gd name="T47" fmla="*/ 21 h 73"/>
                  <a:gd name="T48" fmla="*/ 18 w 55"/>
                  <a:gd name="T49" fmla="*/ 25 h 73"/>
                  <a:gd name="T50" fmla="*/ 28 w 55"/>
                  <a:gd name="T51" fmla="*/ 29 h 73"/>
                  <a:gd name="T52" fmla="*/ 44 w 55"/>
                  <a:gd name="T53" fmla="*/ 33 h 73"/>
                  <a:gd name="T54" fmla="*/ 51 w 55"/>
                  <a:gd name="T55" fmla="*/ 41 h 73"/>
                  <a:gd name="T56" fmla="*/ 55 w 55"/>
                  <a:gd name="T57" fmla="*/ 51 h 73"/>
                  <a:gd name="T58" fmla="*/ 51 w 55"/>
                  <a:gd name="T59" fmla="*/ 61 h 73"/>
                  <a:gd name="T60" fmla="*/ 44 w 55"/>
                  <a:gd name="T61" fmla="*/ 69 h 73"/>
                  <a:gd name="T62" fmla="*/ 30 w 55"/>
                  <a:gd name="T63" fmla="*/ 73 h 73"/>
                  <a:gd name="T64" fmla="*/ 14 w 55"/>
                  <a:gd name="T65" fmla="*/ 69 h 73"/>
                  <a:gd name="T66" fmla="*/ 4 w 55"/>
                  <a:gd name="T67" fmla="*/ 59 h 73"/>
                  <a:gd name="T68" fmla="*/ 0 w 55"/>
                  <a:gd name="T69" fmla="*/ 4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" h="73">
                    <a:moveTo>
                      <a:pt x="0" y="45"/>
                    </a:moveTo>
                    <a:lnTo>
                      <a:pt x="8" y="45"/>
                    </a:lnTo>
                    <a:lnTo>
                      <a:pt x="10" y="51"/>
                    </a:lnTo>
                    <a:lnTo>
                      <a:pt x="12" y="55"/>
                    </a:lnTo>
                    <a:lnTo>
                      <a:pt x="14" y="59"/>
                    </a:lnTo>
                    <a:lnTo>
                      <a:pt x="18" y="61"/>
                    </a:lnTo>
                    <a:lnTo>
                      <a:pt x="24" y="63"/>
                    </a:lnTo>
                    <a:lnTo>
                      <a:pt x="30" y="63"/>
                    </a:lnTo>
                    <a:lnTo>
                      <a:pt x="34" y="63"/>
                    </a:lnTo>
                    <a:lnTo>
                      <a:pt x="38" y="61"/>
                    </a:lnTo>
                    <a:lnTo>
                      <a:pt x="42" y="59"/>
                    </a:lnTo>
                    <a:lnTo>
                      <a:pt x="44" y="57"/>
                    </a:lnTo>
                    <a:lnTo>
                      <a:pt x="46" y="55"/>
                    </a:lnTo>
                    <a:lnTo>
                      <a:pt x="46" y="51"/>
                    </a:lnTo>
                    <a:lnTo>
                      <a:pt x="46" y="49"/>
                    </a:lnTo>
                    <a:lnTo>
                      <a:pt x="44" y="45"/>
                    </a:lnTo>
                    <a:lnTo>
                      <a:pt x="42" y="43"/>
                    </a:lnTo>
                    <a:lnTo>
                      <a:pt x="38" y="41"/>
                    </a:lnTo>
                    <a:lnTo>
                      <a:pt x="34" y="39"/>
                    </a:lnTo>
                    <a:lnTo>
                      <a:pt x="26" y="37"/>
                    </a:lnTo>
                    <a:lnTo>
                      <a:pt x="18" y="35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6" y="27"/>
                    </a:lnTo>
                    <a:lnTo>
                      <a:pt x="4" y="23"/>
                    </a:lnTo>
                    <a:lnTo>
                      <a:pt x="2" y="18"/>
                    </a:lnTo>
                    <a:lnTo>
                      <a:pt x="4" y="14"/>
                    </a:lnTo>
                    <a:lnTo>
                      <a:pt x="6" y="8"/>
                    </a:lnTo>
                    <a:lnTo>
                      <a:pt x="10" y="4"/>
                    </a:lnTo>
                    <a:lnTo>
                      <a:pt x="14" y="2"/>
                    </a:lnTo>
                    <a:lnTo>
                      <a:pt x="20" y="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9" y="10"/>
                    </a:lnTo>
                    <a:lnTo>
                      <a:pt x="51" y="14"/>
                    </a:lnTo>
                    <a:lnTo>
                      <a:pt x="53" y="20"/>
                    </a:lnTo>
                    <a:lnTo>
                      <a:pt x="44" y="20"/>
                    </a:lnTo>
                    <a:lnTo>
                      <a:pt x="42" y="16"/>
                    </a:lnTo>
                    <a:lnTo>
                      <a:pt x="40" y="10"/>
                    </a:lnTo>
                    <a:lnTo>
                      <a:pt x="34" y="8"/>
                    </a:lnTo>
                    <a:lnTo>
                      <a:pt x="28" y="8"/>
                    </a:lnTo>
                    <a:lnTo>
                      <a:pt x="20" y="8"/>
                    </a:lnTo>
                    <a:lnTo>
                      <a:pt x="16" y="10"/>
                    </a:lnTo>
                    <a:lnTo>
                      <a:pt x="12" y="14"/>
                    </a:lnTo>
                    <a:lnTo>
                      <a:pt x="12" y="18"/>
                    </a:lnTo>
                    <a:lnTo>
                      <a:pt x="12" y="21"/>
                    </a:lnTo>
                    <a:lnTo>
                      <a:pt x="14" y="23"/>
                    </a:lnTo>
                    <a:lnTo>
                      <a:pt x="18" y="25"/>
                    </a:lnTo>
                    <a:lnTo>
                      <a:pt x="22" y="27"/>
                    </a:lnTo>
                    <a:lnTo>
                      <a:pt x="28" y="29"/>
                    </a:lnTo>
                    <a:lnTo>
                      <a:pt x="38" y="31"/>
                    </a:lnTo>
                    <a:lnTo>
                      <a:pt x="44" y="33"/>
                    </a:lnTo>
                    <a:lnTo>
                      <a:pt x="47" y="37"/>
                    </a:lnTo>
                    <a:lnTo>
                      <a:pt x="51" y="41"/>
                    </a:lnTo>
                    <a:lnTo>
                      <a:pt x="53" y="45"/>
                    </a:lnTo>
                    <a:lnTo>
                      <a:pt x="55" y="51"/>
                    </a:lnTo>
                    <a:lnTo>
                      <a:pt x="53" y="57"/>
                    </a:lnTo>
                    <a:lnTo>
                      <a:pt x="51" y="61"/>
                    </a:lnTo>
                    <a:lnTo>
                      <a:pt x="47" y="65"/>
                    </a:lnTo>
                    <a:lnTo>
                      <a:pt x="44" y="69"/>
                    </a:lnTo>
                    <a:lnTo>
                      <a:pt x="36" y="71"/>
                    </a:lnTo>
                    <a:lnTo>
                      <a:pt x="30" y="73"/>
                    </a:lnTo>
                    <a:lnTo>
                      <a:pt x="20" y="71"/>
                    </a:lnTo>
                    <a:lnTo>
                      <a:pt x="14" y="69"/>
                    </a:lnTo>
                    <a:lnTo>
                      <a:pt x="8" y="65"/>
                    </a:lnTo>
                    <a:lnTo>
                      <a:pt x="4" y="59"/>
                    </a:lnTo>
                    <a:lnTo>
                      <a:pt x="0" y="53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217" name="Freeform 89"/>
              <p:cNvSpPr>
                <a:spLocks/>
              </p:cNvSpPr>
              <p:nvPr/>
            </p:nvSpPr>
            <p:spPr bwMode="auto">
              <a:xfrm>
                <a:off x="2216" y="3201"/>
                <a:ext cx="20" cy="26"/>
              </a:xfrm>
              <a:custGeom>
                <a:avLst/>
                <a:gdLst>
                  <a:gd name="T0" fmla="*/ 32 w 40"/>
                  <a:gd name="T1" fmla="*/ 51 h 53"/>
                  <a:gd name="T2" fmla="*/ 32 w 40"/>
                  <a:gd name="T3" fmla="*/ 43 h 53"/>
                  <a:gd name="T4" fmla="*/ 28 w 40"/>
                  <a:gd name="T5" fmla="*/ 47 h 53"/>
                  <a:gd name="T6" fmla="*/ 22 w 40"/>
                  <a:gd name="T7" fmla="*/ 51 h 53"/>
                  <a:gd name="T8" fmla="*/ 16 w 40"/>
                  <a:gd name="T9" fmla="*/ 53 h 53"/>
                  <a:gd name="T10" fmla="*/ 12 w 40"/>
                  <a:gd name="T11" fmla="*/ 51 h 53"/>
                  <a:gd name="T12" fmla="*/ 8 w 40"/>
                  <a:gd name="T13" fmla="*/ 51 h 53"/>
                  <a:gd name="T14" fmla="*/ 6 w 40"/>
                  <a:gd name="T15" fmla="*/ 49 h 53"/>
                  <a:gd name="T16" fmla="*/ 4 w 40"/>
                  <a:gd name="T17" fmla="*/ 45 h 53"/>
                  <a:gd name="T18" fmla="*/ 2 w 40"/>
                  <a:gd name="T19" fmla="*/ 43 h 53"/>
                  <a:gd name="T20" fmla="*/ 0 w 40"/>
                  <a:gd name="T21" fmla="*/ 39 h 53"/>
                  <a:gd name="T22" fmla="*/ 0 w 40"/>
                  <a:gd name="T23" fmla="*/ 35 h 53"/>
                  <a:gd name="T24" fmla="*/ 0 w 40"/>
                  <a:gd name="T25" fmla="*/ 31 h 53"/>
                  <a:gd name="T26" fmla="*/ 0 w 40"/>
                  <a:gd name="T27" fmla="*/ 0 h 53"/>
                  <a:gd name="T28" fmla="*/ 10 w 40"/>
                  <a:gd name="T29" fmla="*/ 0 h 53"/>
                  <a:gd name="T30" fmla="*/ 10 w 40"/>
                  <a:gd name="T31" fmla="*/ 27 h 53"/>
                  <a:gd name="T32" fmla="*/ 10 w 40"/>
                  <a:gd name="T33" fmla="*/ 33 h 53"/>
                  <a:gd name="T34" fmla="*/ 10 w 40"/>
                  <a:gd name="T35" fmla="*/ 37 h 53"/>
                  <a:gd name="T36" fmla="*/ 12 w 40"/>
                  <a:gd name="T37" fmla="*/ 39 h 53"/>
                  <a:gd name="T38" fmla="*/ 14 w 40"/>
                  <a:gd name="T39" fmla="*/ 41 h 53"/>
                  <a:gd name="T40" fmla="*/ 16 w 40"/>
                  <a:gd name="T41" fmla="*/ 43 h 53"/>
                  <a:gd name="T42" fmla="*/ 20 w 40"/>
                  <a:gd name="T43" fmla="*/ 43 h 53"/>
                  <a:gd name="T44" fmla="*/ 22 w 40"/>
                  <a:gd name="T45" fmla="*/ 43 h 53"/>
                  <a:gd name="T46" fmla="*/ 26 w 40"/>
                  <a:gd name="T47" fmla="*/ 41 h 53"/>
                  <a:gd name="T48" fmla="*/ 28 w 40"/>
                  <a:gd name="T49" fmla="*/ 39 h 53"/>
                  <a:gd name="T50" fmla="*/ 30 w 40"/>
                  <a:gd name="T51" fmla="*/ 37 h 53"/>
                  <a:gd name="T52" fmla="*/ 32 w 40"/>
                  <a:gd name="T53" fmla="*/ 33 h 53"/>
                  <a:gd name="T54" fmla="*/ 32 w 40"/>
                  <a:gd name="T55" fmla="*/ 27 h 53"/>
                  <a:gd name="T56" fmla="*/ 32 w 40"/>
                  <a:gd name="T57" fmla="*/ 0 h 53"/>
                  <a:gd name="T58" fmla="*/ 40 w 40"/>
                  <a:gd name="T59" fmla="*/ 0 h 53"/>
                  <a:gd name="T60" fmla="*/ 40 w 40"/>
                  <a:gd name="T61" fmla="*/ 51 h 53"/>
                  <a:gd name="T62" fmla="*/ 32 w 40"/>
                  <a:gd name="T63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" h="53">
                    <a:moveTo>
                      <a:pt x="32" y="51"/>
                    </a:moveTo>
                    <a:lnTo>
                      <a:pt x="32" y="43"/>
                    </a:lnTo>
                    <a:lnTo>
                      <a:pt x="28" y="47"/>
                    </a:lnTo>
                    <a:lnTo>
                      <a:pt x="22" y="51"/>
                    </a:lnTo>
                    <a:lnTo>
                      <a:pt x="16" y="53"/>
                    </a:lnTo>
                    <a:lnTo>
                      <a:pt x="12" y="51"/>
                    </a:lnTo>
                    <a:lnTo>
                      <a:pt x="8" y="51"/>
                    </a:lnTo>
                    <a:lnTo>
                      <a:pt x="6" y="49"/>
                    </a:lnTo>
                    <a:lnTo>
                      <a:pt x="4" y="45"/>
                    </a:lnTo>
                    <a:lnTo>
                      <a:pt x="2" y="43"/>
                    </a:lnTo>
                    <a:lnTo>
                      <a:pt x="0" y="39"/>
                    </a:lnTo>
                    <a:lnTo>
                      <a:pt x="0" y="35"/>
                    </a:lnTo>
                    <a:lnTo>
                      <a:pt x="0" y="3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7"/>
                    </a:lnTo>
                    <a:lnTo>
                      <a:pt x="10" y="33"/>
                    </a:lnTo>
                    <a:lnTo>
                      <a:pt x="10" y="37"/>
                    </a:lnTo>
                    <a:lnTo>
                      <a:pt x="12" y="39"/>
                    </a:lnTo>
                    <a:lnTo>
                      <a:pt x="14" y="41"/>
                    </a:lnTo>
                    <a:lnTo>
                      <a:pt x="16" y="43"/>
                    </a:lnTo>
                    <a:lnTo>
                      <a:pt x="20" y="43"/>
                    </a:lnTo>
                    <a:lnTo>
                      <a:pt x="22" y="43"/>
                    </a:lnTo>
                    <a:lnTo>
                      <a:pt x="26" y="41"/>
                    </a:lnTo>
                    <a:lnTo>
                      <a:pt x="28" y="39"/>
                    </a:lnTo>
                    <a:lnTo>
                      <a:pt x="30" y="37"/>
                    </a:lnTo>
                    <a:lnTo>
                      <a:pt x="32" y="33"/>
                    </a:lnTo>
                    <a:lnTo>
                      <a:pt x="32" y="27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0" y="51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218" name="Freeform 90"/>
              <p:cNvSpPr>
                <a:spLocks/>
              </p:cNvSpPr>
              <p:nvPr/>
            </p:nvSpPr>
            <p:spPr bwMode="auto">
              <a:xfrm>
                <a:off x="2244" y="3200"/>
                <a:ext cx="19" cy="26"/>
              </a:xfrm>
              <a:custGeom>
                <a:avLst/>
                <a:gdLst>
                  <a:gd name="T0" fmla="*/ 0 w 40"/>
                  <a:gd name="T1" fmla="*/ 53 h 53"/>
                  <a:gd name="T2" fmla="*/ 0 w 40"/>
                  <a:gd name="T3" fmla="*/ 2 h 53"/>
                  <a:gd name="T4" fmla="*/ 8 w 40"/>
                  <a:gd name="T5" fmla="*/ 2 h 53"/>
                  <a:gd name="T6" fmla="*/ 8 w 40"/>
                  <a:gd name="T7" fmla="*/ 9 h 53"/>
                  <a:gd name="T8" fmla="*/ 12 w 40"/>
                  <a:gd name="T9" fmla="*/ 3 h 53"/>
                  <a:gd name="T10" fmla="*/ 18 w 40"/>
                  <a:gd name="T11" fmla="*/ 2 h 53"/>
                  <a:gd name="T12" fmla="*/ 24 w 40"/>
                  <a:gd name="T13" fmla="*/ 0 h 53"/>
                  <a:gd name="T14" fmla="*/ 28 w 40"/>
                  <a:gd name="T15" fmla="*/ 2 h 53"/>
                  <a:gd name="T16" fmla="*/ 32 w 40"/>
                  <a:gd name="T17" fmla="*/ 2 h 53"/>
                  <a:gd name="T18" fmla="*/ 34 w 40"/>
                  <a:gd name="T19" fmla="*/ 3 h 53"/>
                  <a:gd name="T20" fmla="*/ 38 w 40"/>
                  <a:gd name="T21" fmla="*/ 5 h 53"/>
                  <a:gd name="T22" fmla="*/ 38 w 40"/>
                  <a:gd name="T23" fmla="*/ 9 h 53"/>
                  <a:gd name="T24" fmla="*/ 40 w 40"/>
                  <a:gd name="T25" fmla="*/ 13 h 53"/>
                  <a:gd name="T26" fmla="*/ 40 w 40"/>
                  <a:gd name="T27" fmla="*/ 15 h 53"/>
                  <a:gd name="T28" fmla="*/ 40 w 40"/>
                  <a:gd name="T29" fmla="*/ 21 h 53"/>
                  <a:gd name="T30" fmla="*/ 40 w 40"/>
                  <a:gd name="T31" fmla="*/ 53 h 53"/>
                  <a:gd name="T32" fmla="*/ 30 w 40"/>
                  <a:gd name="T33" fmla="*/ 53 h 53"/>
                  <a:gd name="T34" fmla="*/ 30 w 40"/>
                  <a:gd name="T35" fmla="*/ 21 h 53"/>
                  <a:gd name="T36" fmla="*/ 30 w 40"/>
                  <a:gd name="T37" fmla="*/ 17 h 53"/>
                  <a:gd name="T38" fmla="*/ 30 w 40"/>
                  <a:gd name="T39" fmla="*/ 13 h 53"/>
                  <a:gd name="T40" fmla="*/ 28 w 40"/>
                  <a:gd name="T41" fmla="*/ 11 h 53"/>
                  <a:gd name="T42" fmla="*/ 26 w 40"/>
                  <a:gd name="T43" fmla="*/ 9 h 53"/>
                  <a:gd name="T44" fmla="*/ 24 w 40"/>
                  <a:gd name="T45" fmla="*/ 9 h 53"/>
                  <a:gd name="T46" fmla="*/ 20 w 40"/>
                  <a:gd name="T47" fmla="*/ 9 h 53"/>
                  <a:gd name="T48" fmla="*/ 16 w 40"/>
                  <a:gd name="T49" fmla="*/ 9 h 53"/>
                  <a:gd name="T50" fmla="*/ 12 w 40"/>
                  <a:gd name="T51" fmla="*/ 11 h 53"/>
                  <a:gd name="T52" fmla="*/ 10 w 40"/>
                  <a:gd name="T53" fmla="*/ 15 h 53"/>
                  <a:gd name="T54" fmla="*/ 10 w 40"/>
                  <a:gd name="T55" fmla="*/ 19 h 53"/>
                  <a:gd name="T56" fmla="*/ 8 w 40"/>
                  <a:gd name="T57" fmla="*/ 25 h 53"/>
                  <a:gd name="T58" fmla="*/ 8 w 40"/>
                  <a:gd name="T59" fmla="*/ 53 h 53"/>
                  <a:gd name="T60" fmla="*/ 0 w 40"/>
                  <a:gd name="T6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0" h="53">
                    <a:moveTo>
                      <a:pt x="0" y="53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8" y="9"/>
                    </a:lnTo>
                    <a:lnTo>
                      <a:pt x="12" y="3"/>
                    </a:lnTo>
                    <a:lnTo>
                      <a:pt x="18" y="2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8" y="5"/>
                    </a:lnTo>
                    <a:lnTo>
                      <a:pt x="38" y="9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40" y="21"/>
                    </a:lnTo>
                    <a:lnTo>
                      <a:pt x="40" y="53"/>
                    </a:lnTo>
                    <a:lnTo>
                      <a:pt x="30" y="53"/>
                    </a:lnTo>
                    <a:lnTo>
                      <a:pt x="30" y="21"/>
                    </a:lnTo>
                    <a:lnTo>
                      <a:pt x="30" y="17"/>
                    </a:lnTo>
                    <a:lnTo>
                      <a:pt x="30" y="13"/>
                    </a:lnTo>
                    <a:lnTo>
                      <a:pt x="28" y="11"/>
                    </a:lnTo>
                    <a:lnTo>
                      <a:pt x="26" y="9"/>
                    </a:lnTo>
                    <a:lnTo>
                      <a:pt x="24" y="9"/>
                    </a:lnTo>
                    <a:lnTo>
                      <a:pt x="20" y="9"/>
                    </a:lnTo>
                    <a:lnTo>
                      <a:pt x="16" y="9"/>
                    </a:lnTo>
                    <a:lnTo>
                      <a:pt x="12" y="11"/>
                    </a:lnTo>
                    <a:lnTo>
                      <a:pt x="10" y="15"/>
                    </a:lnTo>
                    <a:lnTo>
                      <a:pt x="10" y="19"/>
                    </a:lnTo>
                    <a:lnTo>
                      <a:pt x="8" y="25"/>
                    </a:lnTo>
                    <a:lnTo>
                      <a:pt x="8" y="5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44219" name="Line 91"/>
              <p:cNvSpPr>
                <a:spLocks noChangeShapeType="1"/>
              </p:cNvSpPr>
              <p:nvPr/>
            </p:nvSpPr>
            <p:spPr bwMode="auto">
              <a:xfrm flipH="1" flipV="1">
                <a:off x="2118" y="3009"/>
                <a:ext cx="114" cy="136"/>
              </a:xfrm>
              <a:prstGeom prst="line">
                <a:avLst/>
              </a:prstGeom>
              <a:noFill/>
              <a:ln w="1588">
                <a:solidFill>
                  <a:srgbClr val="FF33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sp>
        <p:nvSpPr>
          <p:cNvPr id="944131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/>
              <a:t>SK-II solar neutrino analysis</a:t>
            </a:r>
          </a:p>
        </p:txBody>
      </p:sp>
      <p:sp>
        <p:nvSpPr>
          <p:cNvPr id="944132" name="Text Box 4"/>
          <p:cNvSpPr txBox="1">
            <a:spLocks noChangeArrowheads="1"/>
          </p:cNvSpPr>
          <p:nvPr/>
        </p:nvSpPr>
        <p:spPr bwMode="auto">
          <a:xfrm>
            <a:off x="0" y="6237288"/>
            <a:ext cx="56896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>
                <a:solidFill>
                  <a:srgbClr val="008000"/>
                </a:solidFill>
                <a:latin typeface="Arial" panose="020B0604020202020204" pitchFamily="34" charset="0"/>
              </a:rPr>
              <a:t>SK-I result: 2.35 </a:t>
            </a:r>
            <a:r>
              <a:rPr lang="en-US" altLang="ja-JP" sz="2000">
                <a:solidFill>
                  <a:srgbClr val="008000"/>
                </a:solidFill>
                <a:latin typeface="Arial" panose="020B0604020202020204" pitchFamily="34" charset="0"/>
                <a:sym typeface="Symbol" panose="05050102010706020507" pitchFamily="18" charset="2"/>
              </a:rPr>
              <a:t>+/-</a:t>
            </a:r>
            <a:r>
              <a:rPr lang="en-US" altLang="ja-JP" sz="2000">
                <a:solidFill>
                  <a:srgbClr val="008000"/>
                </a:solidFill>
                <a:latin typeface="Arial" panose="020B0604020202020204" pitchFamily="34" charset="0"/>
              </a:rPr>
              <a:t>0.02(stat.) </a:t>
            </a:r>
            <a:r>
              <a:rPr lang="en-US" altLang="ja-JP" sz="2000">
                <a:solidFill>
                  <a:srgbClr val="008000"/>
                </a:solidFill>
                <a:latin typeface="Arial" panose="020B0604020202020204" pitchFamily="34" charset="0"/>
                <a:sym typeface="Symbol" panose="05050102010706020507" pitchFamily="18" charset="2"/>
              </a:rPr>
              <a:t>+/-</a:t>
            </a:r>
            <a:r>
              <a:rPr lang="en-US" altLang="ja-JP" sz="2000">
                <a:solidFill>
                  <a:srgbClr val="008000"/>
                </a:solidFill>
                <a:latin typeface="Arial" panose="020B0604020202020204" pitchFamily="34" charset="0"/>
              </a:rPr>
              <a:t>0.08(syst.)</a:t>
            </a:r>
          </a:p>
        </p:txBody>
      </p:sp>
      <p:grpSp>
        <p:nvGrpSpPr>
          <p:cNvPr id="944133" name="Group 5"/>
          <p:cNvGrpSpPr>
            <a:grpSpLocks/>
          </p:cNvGrpSpPr>
          <p:nvPr/>
        </p:nvGrpSpPr>
        <p:grpSpPr bwMode="auto">
          <a:xfrm>
            <a:off x="8855075" y="549275"/>
            <a:ext cx="288925" cy="360363"/>
            <a:chOff x="5578" y="346"/>
            <a:chExt cx="182" cy="227"/>
          </a:xfrm>
        </p:grpSpPr>
        <p:sp>
          <p:nvSpPr>
            <p:cNvPr id="944134" name="Rectangle 6"/>
            <p:cNvSpPr>
              <a:spLocks noChangeArrowheads="1"/>
            </p:cNvSpPr>
            <p:nvPr/>
          </p:nvSpPr>
          <p:spPr bwMode="auto">
            <a:xfrm>
              <a:off x="5578" y="436"/>
              <a:ext cx="113" cy="46"/>
            </a:xfrm>
            <a:prstGeom prst="rect">
              <a:avLst/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44135" name="Rectangle 7"/>
            <p:cNvSpPr>
              <a:spLocks noChangeArrowheads="1"/>
            </p:cNvSpPr>
            <p:nvPr/>
          </p:nvSpPr>
          <p:spPr bwMode="auto">
            <a:xfrm>
              <a:off x="5647" y="346"/>
              <a:ext cx="44" cy="227"/>
            </a:xfrm>
            <a:prstGeom prst="rect">
              <a:avLst/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44136" name="Rectangle 8"/>
            <p:cNvSpPr>
              <a:spLocks noChangeArrowheads="1"/>
            </p:cNvSpPr>
            <p:nvPr/>
          </p:nvSpPr>
          <p:spPr bwMode="auto">
            <a:xfrm>
              <a:off x="5716" y="346"/>
              <a:ext cx="44" cy="227"/>
            </a:xfrm>
            <a:prstGeom prst="rect">
              <a:avLst/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sp>
        <p:nvSpPr>
          <p:cNvPr id="944137" name="Text Box 9"/>
          <p:cNvSpPr txBox="1">
            <a:spLocks noChangeArrowheads="1"/>
          </p:cNvSpPr>
          <p:nvPr/>
        </p:nvSpPr>
        <p:spPr bwMode="auto">
          <a:xfrm>
            <a:off x="7308850" y="5013325"/>
            <a:ext cx="1835150" cy="822325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ja-JP" sz="2400">
                <a:solidFill>
                  <a:srgbClr val="FF3300"/>
                </a:solidFill>
                <a:latin typeface="Arial" panose="020B0604020202020204" pitchFamily="34" charset="0"/>
              </a:rPr>
              <a:t>Consistent with SK-I</a:t>
            </a:r>
          </a:p>
        </p:txBody>
      </p:sp>
      <p:sp>
        <p:nvSpPr>
          <p:cNvPr id="944220" name="AutoShape 92"/>
          <p:cNvSpPr>
            <a:spLocks noChangeArrowheads="1"/>
          </p:cNvSpPr>
          <p:nvPr/>
        </p:nvSpPr>
        <p:spPr bwMode="auto">
          <a:xfrm rot="-2184560">
            <a:off x="3348038" y="3284538"/>
            <a:ext cx="649287" cy="142875"/>
          </a:xfrm>
          <a:prstGeom prst="rightArrow">
            <a:avLst>
              <a:gd name="adj1" fmla="val 50000"/>
              <a:gd name="adj2" fmla="val 113611"/>
            </a:avLst>
          </a:prstGeom>
          <a:solidFill>
            <a:srgbClr val="FF3399"/>
          </a:solidFill>
          <a:ln w="2857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44225" name="Text Box 97"/>
          <p:cNvSpPr txBox="1">
            <a:spLocks noChangeArrowheads="1"/>
          </p:cNvSpPr>
          <p:nvPr/>
        </p:nvSpPr>
        <p:spPr bwMode="auto">
          <a:xfrm>
            <a:off x="684213" y="1557338"/>
            <a:ext cx="2859087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sz="1800" b="0"/>
              <a:t>SK-II 791 days    7-20MeV</a:t>
            </a:r>
          </a:p>
        </p:txBody>
      </p:sp>
      <p:sp>
        <p:nvSpPr>
          <p:cNvPr id="944229" name="Rectangle 101"/>
          <p:cNvSpPr>
            <a:spLocks/>
          </p:cNvSpPr>
          <p:nvPr/>
        </p:nvSpPr>
        <p:spPr bwMode="auto">
          <a:xfrm>
            <a:off x="179388" y="5157788"/>
            <a:ext cx="5975350" cy="720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pPr algn="l"/>
            <a:endParaRPr kumimoji="0" lang="en-US" altLang="ja-JP" sz="2000" b="0" i="1">
              <a:latin typeface="Gill Sans Light" charset="0"/>
              <a:sym typeface="Gill Sans Light" charset="0"/>
            </a:endParaRPr>
          </a:p>
          <a:p>
            <a:pPr algn="l"/>
            <a:r>
              <a:rPr kumimoji="0" lang="en-US" altLang="ja-JP" sz="2000" b="0" i="1">
                <a:latin typeface="Gill Sans Light" charset="0"/>
                <a:sym typeface="Gill Sans Light" charset="0"/>
              </a:rPr>
              <a:t>flux =</a:t>
            </a:r>
            <a:r>
              <a:rPr kumimoji="0" lang="en-US" altLang="ja-JP" sz="2000" b="0">
                <a:latin typeface="Gill Sans" charset="0"/>
                <a:sym typeface="Gill Sans" charset="0"/>
              </a:rPr>
              <a:t> 2.38 ±0.05 (stat.) +0.16/-0.15(sys.)</a:t>
            </a:r>
          </a:p>
          <a:p>
            <a:pPr algn="l"/>
            <a:r>
              <a:rPr kumimoji="0" lang="ja-JP" altLang="en-US" sz="2000" b="0">
                <a:latin typeface="Gill Sans" charset="0"/>
                <a:sym typeface="Gill Sans" charset="0"/>
              </a:rPr>
              <a:t>　　　　　</a:t>
            </a:r>
            <a:r>
              <a:rPr kumimoji="0" lang="en-US" altLang="ja-JP" sz="2000" b="0">
                <a:latin typeface="Gill Sans" charset="0"/>
                <a:sym typeface="Gill Sans" charset="0"/>
              </a:rPr>
              <a:t>x10</a:t>
            </a:r>
            <a:r>
              <a:rPr kumimoji="0" lang="en-US" altLang="ja-JP" sz="2000" b="0" baseline="32000">
                <a:latin typeface="Gill Sans" charset="0"/>
                <a:sym typeface="Gill Sans" charset="0"/>
              </a:rPr>
              <a:t>6</a:t>
            </a:r>
            <a:r>
              <a:rPr kumimoji="0" lang="en-US" altLang="ja-JP" sz="2000" b="0">
                <a:latin typeface="Gill Sans" charset="0"/>
                <a:sym typeface="Gill Sans" charset="0"/>
              </a:rPr>
              <a:t>/cm</a:t>
            </a:r>
            <a:r>
              <a:rPr kumimoji="0" lang="en-US" altLang="ja-JP" sz="2000" b="0" baseline="32000">
                <a:latin typeface="Gill Sans" charset="0"/>
                <a:sym typeface="Gill Sans" charset="0"/>
              </a:rPr>
              <a:t>2</a:t>
            </a:r>
            <a:r>
              <a:rPr kumimoji="0" lang="en-US" altLang="ja-JP" sz="2000" b="0">
                <a:latin typeface="Gill Sans" charset="0"/>
                <a:sym typeface="Gill Sans" charset="0"/>
              </a:rPr>
              <a:t>/sec</a:t>
            </a:r>
          </a:p>
        </p:txBody>
      </p:sp>
      <p:sp>
        <p:nvSpPr>
          <p:cNvPr id="944230" name="Rectangle 102"/>
          <p:cNvSpPr>
            <a:spLocks noChangeArrowheads="1"/>
          </p:cNvSpPr>
          <p:nvPr/>
        </p:nvSpPr>
        <p:spPr bwMode="auto">
          <a:xfrm>
            <a:off x="107950" y="5292725"/>
            <a:ext cx="4879975" cy="779463"/>
          </a:xfrm>
          <a:prstGeom prst="rect">
            <a:avLst/>
          </a:prstGeom>
          <a:noFill/>
          <a:ln w="38100">
            <a:solidFill>
              <a:srgbClr val="FFCC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pic>
        <p:nvPicPr>
          <p:cNvPr id="944233" name="Picture 10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5681"/>
          <a:stretch>
            <a:fillRect/>
          </a:stretch>
        </p:blipFill>
        <p:spPr bwMode="auto">
          <a:xfrm>
            <a:off x="4427538" y="1412875"/>
            <a:ext cx="4716462" cy="3686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944239" name="Group 111"/>
          <p:cNvGrpSpPr>
            <a:grpSpLocks/>
          </p:cNvGrpSpPr>
          <p:nvPr/>
        </p:nvGrpSpPr>
        <p:grpSpPr bwMode="auto">
          <a:xfrm>
            <a:off x="1331913" y="3573463"/>
            <a:ext cx="2808287" cy="504825"/>
            <a:chOff x="476" y="2205"/>
            <a:chExt cx="1769" cy="318"/>
          </a:xfrm>
        </p:grpSpPr>
        <p:sp>
          <p:nvSpPr>
            <p:cNvPr id="944234" name="Rectangle 106"/>
            <p:cNvSpPr>
              <a:spLocks/>
            </p:cNvSpPr>
            <p:nvPr/>
          </p:nvSpPr>
          <p:spPr bwMode="auto">
            <a:xfrm>
              <a:off x="476" y="2251"/>
              <a:ext cx="1088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/>
            <a:p>
              <a:pPr algn="l"/>
              <a:r>
                <a:rPr kumimoji="0" lang="en-US" altLang="ja-JP" sz="2000" b="0" i="1">
                  <a:sym typeface="Gill Sans Light" charset="0"/>
                </a:rPr>
                <a:t>signal =</a:t>
              </a:r>
              <a:r>
                <a:rPr kumimoji="0" lang="en-US" altLang="ja-JP" sz="2000" b="0">
                  <a:sym typeface="Gill Sans" charset="0"/>
                </a:rPr>
                <a:t> 7239</a:t>
              </a:r>
              <a:endParaRPr kumimoji="0" lang="en-US" altLang="ja-JP" sz="2000" b="0" i="1">
                <a:latin typeface="Gill Sans Light" charset="0"/>
                <a:sym typeface="Gill Sans Light" charset="0"/>
              </a:endParaRPr>
            </a:p>
          </p:txBody>
        </p:sp>
        <p:sp>
          <p:nvSpPr>
            <p:cNvPr id="944236" name="Rectangle 108"/>
            <p:cNvSpPr>
              <a:spLocks/>
            </p:cNvSpPr>
            <p:nvPr/>
          </p:nvSpPr>
          <p:spPr bwMode="auto">
            <a:xfrm>
              <a:off x="1474" y="2205"/>
              <a:ext cx="408" cy="1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/>
            <a:p>
              <a:pPr algn="l"/>
              <a:r>
                <a:rPr kumimoji="0" lang="en-US" altLang="ja-JP" sz="1800" b="0">
                  <a:sym typeface="Gill Sans" charset="0"/>
                </a:rPr>
                <a:t>+154</a:t>
              </a:r>
              <a:endParaRPr kumimoji="0" lang="en-US" altLang="ja-JP" sz="1800" b="0" i="1">
                <a:latin typeface="Gill Sans Light" charset="0"/>
                <a:sym typeface="Gill Sans Light" charset="0"/>
              </a:endParaRPr>
            </a:p>
          </p:txBody>
        </p:sp>
        <p:sp>
          <p:nvSpPr>
            <p:cNvPr id="944237" name="Rectangle 109"/>
            <p:cNvSpPr>
              <a:spLocks/>
            </p:cNvSpPr>
            <p:nvPr/>
          </p:nvSpPr>
          <p:spPr bwMode="auto">
            <a:xfrm>
              <a:off x="1474" y="2341"/>
              <a:ext cx="363" cy="1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/>
            <a:p>
              <a:pPr algn="l"/>
              <a:r>
                <a:rPr kumimoji="0" lang="en-US" altLang="ja-JP" sz="1800" b="0">
                  <a:sym typeface="Gill Sans" charset="0"/>
                </a:rPr>
                <a:t>-152</a:t>
              </a:r>
              <a:endParaRPr kumimoji="0" lang="en-US" altLang="ja-JP" sz="1800" b="0" i="1">
                <a:latin typeface="Gill Sans Light" charset="0"/>
                <a:sym typeface="Gill Sans Light" charset="0"/>
              </a:endParaRPr>
            </a:p>
          </p:txBody>
        </p:sp>
        <p:sp>
          <p:nvSpPr>
            <p:cNvPr id="944238" name="Rectangle 110"/>
            <p:cNvSpPr>
              <a:spLocks/>
            </p:cNvSpPr>
            <p:nvPr/>
          </p:nvSpPr>
          <p:spPr bwMode="auto">
            <a:xfrm>
              <a:off x="1791" y="2251"/>
              <a:ext cx="454" cy="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/>
            <a:p>
              <a:pPr algn="l"/>
              <a:r>
                <a:rPr kumimoji="0" lang="en-US" altLang="ja-JP" sz="1800" b="0">
                  <a:sym typeface="Gill Sans" charset="0"/>
                </a:rPr>
                <a:t>(stat.)</a:t>
              </a:r>
              <a:endParaRPr kumimoji="0" lang="en-US" altLang="ja-JP" sz="1800" b="0" i="1">
                <a:latin typeface="Gill Sans Light" charset="0"/>
                <a:sym typeface="Gill Sans Light" charset="0"/>
              </a:endParaRPr>
            </a:p>
          </p:txBody>
        </p:sp>
      </p:grpSp>
      <p:sp>
        <p:nvSpPr>
          <p:cNvPr id="944240" name="Text Box 112"/>
          <p:cNvSpPr txBox="1">
            <a:spLocks noChangeArrowheads="1"/>
          </p:cNvSpPr>
          <p:nvPr/>
        </p:nvSpPr>
        <p:spPr bwMode="auto">
          <a:xfrm>
            <a:off x="1317625" y="1054100"/>
            <a:ext cx="2200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sz="2400" b="0" u="sng"/>
              <a:t>Event direction</a:t>
            </a:r>
          </a:p>
        </p:txBody>
      </p:sp>
      <p:sp>
        <p:nvSpPr>
          <p:cNvPr id="944241" name="Text Box 113"/>
          <p:cNvSpPr txBox="1">
            <a:spLocks noChangeArrowheads="1"/>
          </p:cNvSpPr>
          <p:nvPr/>
        </p:nvSpPr>
        <p:spPr bwMode="auto">
          <a:xfrm>
            <a:off x="5792788" y="1052513"/>
            <a:ext cx="2489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sz="2400" b="0" u="sng"/>
              <a:t>Energy spectrum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0434" name="Group 2754"/>
          <p:cNvGrpSpPr>
            <a:grpSpLocks/>
          </p:cNvGrpSpPr>
          <p:nvPr/>
        </p:nvGrpSpPr>
        <p:grpSpPr bwMode="auto">
          <a:xfrm>
            <a:off x="4140200" y="1277938"/>
            <a:ext cx="4829175" cy="5665787"/>
            <a:chOff x="2608" y="805"/>
            <a:chExt cx="3042" cy="3569"/>
          </a:xfrm>
        </p:grpSpPr>
        <p:sp>
          <p:nvSpPr>
            <p:cNvPr id="967683" name="AutoShape 3"/>
            <p:cNvSpPr>
              <a:spLocks noChangeAspect="1" noChangeArrowheads="1" noTextEdit="1"/>
            </p:cNvSpPr>
            <p:nvPr/>
          </p:nvSpPr>
          <p:spPr bwMode="auto">
            <a:xfrm>
              <a:off x="2608" y="805"/>
              <a:ext cx="3042" cy="35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970433" name="Group 2753"/>
            <p:cNvGrpSpPr>
              <a:grpSpLocks/>
            </p:cNvGrpSpPr>
            <p:nvPr/>
          </p:nvGrpSpPr>
          <p:grpSpPr bwMode="auto">
            <a:xfrm>
              <a:off x="2758" y="850"/>
              <a:ext cx="2877" cy="3196"/>
              <a:chOff x="2758" y="850"/>
              <a:chExt cx="2877" cy="3196"/>
            </a:xfrm>
          </p:grpSpPr>
          <p:sp>
            <p:nvSpPr>
              <p:cNvPr id="967686" name="Rectangle 6"/>
              <p:cNvSpPr>
                <a:spLocks noChangeArrowheads="1"/>
              </p:cNvSpPr>
              <p:nvPr/>
            </p:nvSpPr>
            <p:spPr bwMode="auto">
              <a:xfrm>
                <a:off x="3070" y="923"/>
                <a:ext cx="2495" cy="2902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687" name="Line 7"/>
              <p:cNvSpPr>
                <a:spLocks noChangeShapeType="1"/>
              </p:cNvSpPr>
              <p:nvPr/>
            </p:nvSpPr>
            <p:spPr bwMode="auto">
              <a:xfrm flipV="1">
                <a:off x="3070" y="923"/>
                <a:ext cx="1" cy="2902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688" name="Line 8"/>
              <p:cNvSpPr>
                <a:spLocks noChangeShapeType="1"/>
              </p:cNvSpPr>
              <p:nvPr/>
            </p:nvSpPr>
            <p:spPr bwMode="auto">
              <a:xfrm flipH="1">
                <a:off x="3070" y="3825"/>
                <a:ext cx="45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689" name="Line 9"/>
              <p:cNvSpPr>
                <a:spLocks noChangeShapeType="1"/>
              </p:cNvSpPr>
              <p:nvPr/>
            </p:nvSpPr>
            <p:spPr bwMode="auto">
              <a:xfrm flipH="1">
                <a:off x="3070" y="3680"/>
                <a:ext cx="22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690" name="Line 10"/>
              <p:cNvSpPr>
                <a:spLocks noChangeShapeType="1"/>
              </p:cNvSpPr>
              <p:nvPr/>
            </p:nvSpPr>
            <p:spPr bwMode="auto">
              <a:xfrm flipH="1">
                <a:off x="3070" y="3534"/>
                <a:ext cx="22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691" name="Line 11"/>
              <p:cNvSpPr>
                <a:spLocks noChangeShapeType="1"/>
              </p:cNvSpPr>
              <p:nvPr/>
            </p:nvSpPr>
            <p:spPr bwMode="auto">
              <a:xfrm flipH="1">
                <a:off x="3070" y="3389"/>
                <a:ext cx="22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692" name="Line 12"/>
              <p:cNvSpPr>
                <a:spLocks noChangeShapeType="1"/>
              </p:cNvSpPr>
              <p:nvPr/>
            </p:nvSpPr>
            <p:spPr bwMode="auto">
              <a:xfrm flipH="1">
                <a:off x="3070" y="3244"/>
                <a:ext cx="22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693" name="Line 13"/>
              <p:cNvSpPr>
                <a:spLocks noChangeShapeType="1"/>
              </p:cNvSpPr>
              <p:nvPr/>
            </p:nvSpPr>
            <p:spPr bwMode="auto">
              <a:xfrm flipH="1">
                <a:off x="3070" y="3099"/>
                <a:ext cx="45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694" name="Line 14"/>
              <p:cNvSpPr>
                <a:spLocks noChangeShapeType="1"/>
              </p:cNvSpPr>
              <p:nvPr/>
            </p:nvSpPr>
            <p:spPr bwMode="auto">
              <a:xfrm flipH="1">
                <a:off x="3070" y="2954"/>
                <a:ext cx="22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695" name="Line 15"/>
              <p:cNvSpPr>
                <a:spLocks noChangeShapeType="1"/>
              </p:cNvSpPr>
              <p:nvPr/>
            </p:nvSpPr>
            <p:spPr bwMode="auto">
              <a:xfrm flipH="1">
                <a:off x="3070" y="2809"/>
                <a:ext cx="22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696" name="Line 16"/>
              <p:cNvSpPr>
                <a:spLocks noChangeShapeType="1"/>
              </p:cNvSpPr>
              <p:nvPr/>
            </p:nvSpPr>
            <p:spPr bwMode="auto">
              <a:xfrm flipH="1">
                <a:off x="3070" y="2664"/>
                <a:ext cx="22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697" name="Line 17"/>
              <p:cNvSpPr>
                <a:spLocks noChangeShapeType="1"/>
              </p:cNvSpPr>
              <p:nvPr/>
            </p:nvSpPr>
            <p:spPr bwMode="auto">
              <a:xfrm flipH="1">
                <a:off x="3070" y="2518"/>
                <a:ext cx="22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698" name="Line 18"/>
              <p:cNvSpPr>
                <a:spLocks noChangeShapeType="1"/>
              </p:cNvSpPr>
              <p:nvPr/>
            </p:nvSpPr>
            <p:spPr bwMode="auto">
              <a:xfrm flipH="1">
                <a:off x="3070" y="2373"/>
                <a:ext cx="45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699" name="Line 19"/>
              <p:cNvSpPr>
                <a:spLocks noChangeShapeType="1"/>
              </p:cNvSpPr>
              <p:nvPr/>
            </p:nvSpPr>
            <p:spPr bwMode="auto">
              <a:xfrm flipH="1">
                <a:off x="3070" y="2228"/>
                <a:ext cx="22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00" name="Line 20"/>
              <p:cNvSpPr>
                <a:spLocks noChangeShapeType="1"/>
              </p:cNvSpPr>
              <p:nvPr/>
            </p:nvSpPr>
            <p:spPr bwMode="auto">
              <a:xfrm flipH="1">
                <a:off x="3070" y="2084"/>
                <a:ext cx="22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01" name="Line 21"/>
              <p:cNvSpPr>
                <a:spLocks noChangeShapeType="1"/>
              </p:cNvSpPr>
              <p:nvPr/>
            </p:nvSpPr>
            <p:spPr bwMode="auto">
              <a:xfrm flipH="1">
                <a:off x="3070" y="1939"/>
                <a:ext cx="22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02" name="Line 22"/>
              <p:cNvSpPr>
                <a:spLocks noChangeShapeType="1"/>
              </p:cNvSpPr>
              <p:nvPr/>
            </p:nvSpPr>
            <p:spPr bwMode="auto">
              <a:xfrm flipH="1">
                <a:off x="3070" y="1794"/>
                <a:ext cx="22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03" name="Line 23"/>
              <p:cNvSpPr>
                <a:spLocks noChangeShapeType="1"/>
              </p:cNvSpPr>
              <p:nvPr/>
            </p:nvSpPr>
            <p:spPr bwMode="auto">
              <a:xfrm flipH="1">
                <a:off x="3070" y="1649"/>
                <a:ext cx="45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04" name="Line 24"/>
              <p:cNvSpPr>
                <a:spLocks noChangeShapeType="1"/>
              </p:cNvSpPr>
              <p:nvPr/>
            </p:nvSpPr>
            <p:spPr bwMode="auto">
              <a:xfrm flipH="1">
                <a:off x="3070" y="1504"/>
                <a:ext cx="22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05" name="Line 25"/>
              <p:cNvSpPr>
                <a:spLocks noChangeShapeType="1"/>
              </p:cNvSpPr>
              <p:nvPr/>
            </p:nvSpPr>
            <p:spPr bwMode="auto">
              <a:xfrm flipH="1">
                <a:off x="3070" y="1358"/>
                <a:ext cx="22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06" name="Line 26"/>
              <p:cNvSpPr>
                <a:spLocks noChangeShapeType="1"/>
              </p:cNvSpPr>
              <p:nvPr/>
            </p:nvSpPr>
            <p:spPr bwMode="auto">
              <a:xfrm flipH="1">
                <a:off x="3070" y="1213"/>
                <a:ext cx="22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07" name="Line 27"/>
              <p:cNvSpPr>
                <a:spLocks noChangeShapeType="1"/>
              </p:cNvSpPr>
              <p:nvPr/>
            </p:nvSpPr>
            <p:spPr bwMode="auto">
              <a:xfrm flipH="1">
                <a:off x="3070" y="1068"/>
                <a:ext cx="22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08" name="Line 28"/>
              <p:cNvSpPr>
                <a:spLocks noChangeShapeType="1"/>
              </p:cNvSpPr>
              <p:nvPr/>
            </p:nvSpPr>
            <p:spPr bwMode="auto">
              <a:xfrm flipH="1">
                <a:off x="3070" y="923"/>
                <a:ext cx="45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09" name="Line 29"/>
              <p:cNvSpPr>
                <a:spLocks noChangeShapeType="1"/>
              </p:cNvSpPr>
              <p:nvPr/>
            </p:nvSpPr>
            <p:spPr bwMode="auto">
              <a:xfrm flipH="1">
                <a:off x="3070" y="923"/>
                <a:ext cx="45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10" name="Freeform 30"/>
              <p:cNvSpPr>
                <a:spLocks noEditPoints="1"/>
              </p:cNvSpPr>
              <p:nvPr/>
            </p:nvSpPr>
            <p:spPr bwMode="auto">
              <a:xfrm>
                <a:off x="2758" y="3751"/>
                <a:ext cx="65" cy="151"/>
              </a:xfrm>
              <a:custGeom>
                <a:avLst/>
                <a:gdLst>
                  <a:gd name="T0" fmla="*/ 0 w 130"/>
                  <a:gd name="T1" fmla="*/ 76 h 151"/>
                  <a:gd name="T2" fmla="*/ 1 w 130"/>
                  <a:gd name="T3" fmla="*/ 52 h 151"/>
                  <a:gd name="T4" fmla="*/ 6 w 130"/>
                  <a:gd name="T5" fmla="*/ 33 h 151"/>
                  <a:gd name="T6" fmla="*/ 16 w 130"/>
                  <a:gd name="T7" fmla="*/ 18 h 151"/>
                  <a:gd name="T8" fmla="*/ 29 w 130"/>
                  <a:gd name="T9" fmla="*/ 8 h 151"/>
                  <a:gd name="T10" fmla="*/ 45 w 130"/>
                  <a:gd name="T11" fmla="*/ 2 h 151"/>
                  <a:gd name="T12" fmla="*/ 65 w 130"/>
                  <a:gd name="T13" fmla="*/ 0 h 151"/>
                  <a:gd name="T14" fmla="*/ 79 w 130"/>
                  <a:gd name="T15" fmla="*/ 1 h 151"/>
                  <a:gd name="T16" fmla="*/ 94 w 130"/>
                  <a:gd name="T17" fmla="*/ 5 h 151"/>
                  <a:gd name="T18" fmla="*/ 102 w 130"/>
                  <a:gd name="T19" fmla="*/ 8 h 151"/>
                  <a:gd name="T20" fmla="*/ 109 w 130"/>
                  <a:gd name="T21" fmla="*/ 13 h 151"/>
                  <a:gd name="T22" fmla="*/ 113 w 130"/>
                  <a:gd name="T23" fmla="*/ 19 h 151"/>
                  <a:gd name="T24" fmla="*/ 120 w 130"/>
                  <a:gd name="T25" fmla="*/ 29 h 151"/>
                  <a:gd name="T26" fmla="*/ 125 w 130"/>
                  <a:gd name="T27" fmla="*/ 41 h 151"/>
                  <a:gd name="T28" fmla="*/ 128 w 130"/>
                  <a:gd name="T29" fmla="*/ 56 h 151"/>
                  <a:gd name="T30" fmla="*/ 130 w 130"/>
                  <a:gd name="T31" fmla="*/ 76 h 151"/>
                  <a:gd name="T32" fmla="*/ 128 w 130"/>
                  <a:gd name="T33" fmla="*/ 99 h 151"/>
                  <a:gd name="T34" fmla="*/ 123 w 130"/>
                  <a:gd name="T35" fmla="*/ 118 h 151"/>
                  <a:gd name="T36" fmla="*/ 113 w 130"/>
                  <a:gd name="T37" fmla="*/ 133 h 151"/>
                  <a:gd name="T38" fmla="*/ 100 w 130"/>
                  <a:gd name="T39" fmla="*/ 142 h 151"/>
                  <a:gd name="T40" fmla="*/ 84 w 130"/>
                  <a:gd name="T41" fmla="*/ 149 h 151"/>
                  <a:gd name="T42" fmla="*/ 65 w 130"/>
                  <a:gd name="T43" fmla="*/ 151 h 151"/>
                  <a:gd name="T44" fmla="*/ 47 w 130"/>
                  <a:gd name="T45" fmla="*/ 150 h 151"/>
                  <a:gd name="T46" fmla="*/ 32 w 130"/>
                  <a:gd name="T47" fmla="*/ 145 h 151"/>
                  <a:gd name="T48" fmla="*/ 19 w 130"/>
                  <a:gd name="T49" fmla="*/ 136 h 151"/>
                  <a:gd name="T50" fmla="*/ 8 w 130"/>
                  <a:gd name="T51" fmla="*/ 121 h 151"/>
                  <a:gd name="T52" fmla="*/ 1 w 130"/>
                  <a:gd name="T53" fmla="*/ 101 h 151"/>
                  <a:gd name="T54" fmla="*/ 0 w 130"/>
                  <a:gd name="T55" fmla="*/ 76 h 151"/>
                  <a:gd name="T56" fmla="*/ 26 w 130"/>
                  <a:gd name="T57" fmla="*/ 76 h 151"/>
                  <a:gd name="T58" fmla="*/ 27 w 130"/>
                  <a:gd name="T59" fmla="*/ 97 h 151"/>
                  <a:gd name="T60" fmla="*/ 31 w 130"/>
                  <a:gd name="T61" fmla="*/ 112 h 151"/>
                  <a:gd name="T62" fmla="*/ 37 w 130"/>
                  <a:gd name="T63" fmla="*/ 123 h 151"/>
                  <a:gd name="T64" fmla="*/ 50 w 130"/>
                  <a:gd name="T65" fmla="*/ 130 h 151"/>
                  <a:gd name="T66" fmla="*/ 65 w 130"/>
                  <a:gd name="T67" fmla="*/ 134 h 151"/>
                  <a:gd name="T68" fmla="*/ 79 w 130"/>
                  <a:gd name="T69" fmla="*/ 130 h 151"/>
                  <a:gd name="T70" fmla="*/ 92 w 130"/>
                  <a:gd name="T71" fmla="*/ 123 h 151"/>
                  <a:gd name="T72" fmla="*/ 99 w 130"/>
                  <a:gd name="T73" fmla="*/ 112 h 151"/>
                  <a:gd name="T74" fmla="*/ 102 w 130"/>
                  <a:gd name="T75" fmla="*/ 97 h 151"/>
                  <a:gd name="T76" fmla="*/ 104 w 130"/>
                  <a:gd name="T77" fmla="*/ 76 h 151"/>
                  <a:gd name="T78" fmla="*/ 102 w 130"/>
                  <a:gd name="T79" fmla="*/ 54 h 151"/>
                  <a:gd name="T80" fmla="*/ 99 w 130"/>
                  <a:gd name="T81" fmla="*/ 40 h 151"/>
                  <a:gd name="T82" fmla="*/ 92 w 130"/>
                  <a:gd name="T83" fmla="*/ 29 h 151"/>
                  <a:gd name="T84" fmla="*/ 81 w 130"/>
                  <a:gd name="T85" fmla="*/ 21 h 151"/>
                  <a:gd name="T86" fmla="*/ 65 w 130"/>
                  <a:gd name="T87" fmla="*/ 18 h 151"/>
                  <a:gd name="T88" fmla="*/ 50 w 130"/>
                  <a:gd name="T89" fmla="*/ 21 h 151"/>
                  <a:gd name="T90" fmla="*/ 37 w 130"/>
                  <a:gd name="T91" fmla="*/ 28 h 151"/>
                  <a:gd name="T92" fmla="*/ 31 w 130"/>
                  <a:gd name="T93" fmla="*/ 39 h 151"/>
                  <a:gd name="T94" fmla="*/ 27 w 130"/>
                  <a:gd name="T95" fmla="*/ 54 h 151"/>
                  <a:gd name="T96" fmla="*/ 26 w 130"/>
                  <a:gd name="T97" fmla="*/ 7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0" h="151">
                    <a:moveTo>
                      <a:pt x="0" y="76"/>
                    </a:moveTo>
                    <a:lnTo>
                      <a:pt x="1" y="52"/>
                    </a:lnTo>
                    <a:lnTo>
                      <a:pt x="6" y="33"/>
                    </a:lnTo>
                    <a:lnTo>
                      <a:pt x="16" y="18"/>
                    </a:lnTo>
                    <a:lnTo>
                      <a:pt x="29" y="8"/>
                    </a:lnTo>
                    <a:lnTo>
                      <a:pt x="45" y="2"/>
                    </a:lnTo>
                    <a:lnTo>
                      <a:pt x="65" y="0"/>
                    </a:lnTo>
                    <a:lnTo>
                      <a:pt x="79" y="1"/>
                    </a:lnTo>
                    <a:lnTo>
                      <a:pt x="94" y="5"/>
                    </a:lnTo>
                    <a:lnTo>
                      <a:pt x="102" y="8"/>
                    </a:lnTo>
                    <a:lnTo>
                      <a:pt x="109" y="13"/>
                    </a:lnTo>
                    <a:lnTo>
                      <a:pt x="113" y="19"/>
                    </a:lnTo>
                    <a:lnTo>
                      <a:pt x="120" y="29"/>
                    </a:lnTo>
                    <a:lnTo>
                      <a:pt x="125" y="41"/>
                    </a:lnTo>
                    <a:lnTo>
                      <a:pt x="128" y="56"/>
                    </a:lnTo>
                    <a:lnTo>
                      <a:pt x="130" y="76"/>
                    </a:lnTo>
                    <a:lnTo>
                      <a:pt x="128" y="99"/>
                    </a:lnTo>
                    <a:lnTo>
                      <a:pt x="123" y="118"/>
                    </a:lnTo>
                    <a:lnTo>
                      <a:pt x="113" y="133"/>
                    </a:lnTo>
                    <a:lnTo>
                      <a:pt x="100" y="142"/>
                    </a:lnTo>
                    <a:lnTo>
                      <a:pt x="84" y="149"/>
                    </a:lnTo>
                    <a:lnTo>
                      <a:pt x="65" y="151"/>
                    </a:lnTo>
                    <a:lnTo>
                      <a:pt x="47" y="150"/>
                    </a:lnTo>
                    <a:lnTo>
                      <a:pt x="32" y="145"/>
                    </a:lnTo>
                    <a:lnTo>
                      <a:pt x="19" y="136"/>
                    </a:lnTo>
                    <a:lnTo>
                      <a:pt x="8" y="121"/>
                    </a:lnTo>
                    <a:lnTo>
                      <a:pt x="1" y="101"/>
                    </a:lnTo>
                    <a:lnTo>
                      <a:pt x="0" y="76"/>
                    </a:lnTo>
                    <a:close/>
                    <a:moveTo>
                      <a:pt x="26" y="76"/>
                    </a:moveTo>
                    <a:lnTo>
                      <a:pt x="27" y="97"/>
                    </a:lnTo>
                    <a:lnTo>
                      <a:pt x="31" y="112"/>
                    </a:lnTo>
                    <a:lnTo>
                      <a:pt x="37" y="123"/>
                    </a:lnTo>
                    <a:lnTo>
                      <a:pt x="50" y="130"/>
                    </a:lnTo>
                    <a:lnTo>
                      <a:pt x="65" y="134"/>
                    </a:lnTo>
                    <a:lnTo>
                      <a:pt x="79" y="130"/>
                    </a:lnTo>
                    <a:lnTo>
                      <a:pt x="92" y="123"/>
                    </a:lnTo>
                    <a:lnTo>
                      <a:pt x="99" y="112"/>
                    </a:lnTo>
                    <a:lnTo>
                      <a:pt x="102" y="97"/>
                    </a:lnTo>
                    <a:lnTo>
                      <a:pt x="104" y="76"/>
                    </a:lnTo>
                    <a:lnTo>
                      <a:pt x="102" y="54"/>
                    </a:lnTo>
                    <a:lnTo>
                      <a:pt x="99" y="40"/>
                    </a:lnTo>
                    <a:lnTo>
                      <a:pt x="92" y="29"/>
                    </a:lnTo>
                    <a:lnTo>
                      <a:pt x="81" y="21"/>
                    </a:lnTo>
                    <a:lnTo>
                      <a:pt x="65" y="18"/>
                    </a:lnTo>
                    <a:lnTo>
                      <a:pt x="50" y="21"/>
                    </a:lnTo>
                    <a:lnTo>
                      <a:pt x="37" y="28"/>
                    </a:lnTo>
                    <a:lnTo>
                      <a:pt x="31" y="39"/>
                    </a:lnTo>
                    <a:lnTo>
                      <a:pt x="27" y="54"/>
                    </a:lnTo>
                    <a:lnTo>
                      <a:pt x="26" y="7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11" name="Rectangle 31"/>
              <p:cNvSpPr>
                <a:spLocks noChangeArrowheads="1"/>
              </p:cNvSpPr>
              <p:nvPr/>
            </p:nvSpPr>
            <p:spPr bwMode="auto">
              <a:xfrm>
                <a:off x="2842" y="3880"/>
                <a:ext cx="13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12" name="Freeform 32"/>
              <p:cNvSpPr>
                <a:spLocks/>
              </p:cNvSpPr>
              <p:nvPr/>
            </p:nvSpPr>
            <p:spPr bwMode="auto">
              <a:xfrm>
                <a:off x="2874" y="3751"/>
                <a:ext cx="66" cy="151"/>
              </a:xfrm>
              <a:custGeom>
                <a:avLst/>
                <a:gdLst>
                  <a:gd name="T0" fmla="*/ 26 w 132"/>
                  <a:gd name="T1" fmla="*/ 107 h 151"/>
                  <a:gd name="T2" fmla="*/ 41 w 132"/>
                  <a:gd name="T3" fmla="*/ 128 h 151"/>
                  <a:gd name="T4" fmla="*/ 51 w 132"/>
                  <a:gd name="T5" fmla="*/ 132 h 151"/>
                  <a:gd name="T6" fmla="*/ 65 w 132"/>
                  <a:gd name="T7" fmla="*/ 134 h 151"/>
                  <a:gd name="T8" fmla="*/ 95 w 132"/>
                  <a:gd name="T9" fmla="*/ 126 h 151"/>
                  <a:gd name="T10" fmla="*/ 106 w 132"/>
                  <a:gd name="T11" fmla="*/ 104 h 151"/>
                  <a:gd name="T12" fmla="*/ 95 w 132"/>
                  <a:gd name="T13" fmla="*/ 83 h 151"/>
                  <a:gd name="T14" fmla="*/ 67 w 132"/>
                  <a:gd name="T15" fmla="*/ 76 h 151"/>
                  <a:gd name="T16" fmla="*/ 51 w 132"/>
                  <a:gd name="T17" fmla="*/ 77 h 151"/>
                  <a:gd name="T18" fmla="*/ 56 w 132"/>
                  <a:gd name="T19" fmla="*/ 60 h 151"/>
                  <a:gd name="T20" fmla="*/ 65 w 132"/>
                  <a:gd name="T21" fmla="*/ 60 h 151"/>
                  <a:gd name="T22" fmla="*/ 82 w 132"/>
                  <a:gd name="T23" fmla="*/ 56 h 151"/>
                  <a:gd name="T24" fmla="*/ 91 w 132"/>
                  <a:gd name="T25" fmla="*/ 48 h 151"/>
                  <a:gd name="T26" fmla="*/ 93 w 132"/>
                  <a:gd name="T27" fmla="*/ 39 h 151"/>
                  <a:gd name="T28" fmla="*/ 90 w 132"/>
                  <a:gd name="T29" fmla="*/ 28 h 151"/>
                  <a:gd name="T30" fmla="*/ 78 w 132"/>
                  <a:gd name="T31" fmla="*/ 21 h 151"/>
                  <a:gd name="T32" fmla="*/ 64 w 132"/>
                  <a:gd name="T33" fmla="*/ 18 h 151"/>
                  <a:gd name="T34" fmla="*/ 48 w 132"/>
                  <a:gd name="T35" fmla="*/ 21 h 151"/>
                  <a:gd name="T36" fmla="*/ 36 w 132"/>
                  <a:gd name="T37" fmla="*/ 28 h 151"/>
                  <a:gd name="T38" fmla="*/ 30 w 132"/>
                  <a:gd name="T39" fmla="*/ 41 h 151"/>
                  <a:gd name="T40" fmla="*/ 12 w 132"/>
                  <a:gd name="T41" fmla="*/ 23 h 151"/>
                  <a:gd name="T42" fmla="*/ 41 w 132"/>
                  <a:gd name="T43" fmla="*/ 2 h 151"/>
                  <a:gd name="T44" fmla="*/ 78 w 132"/>
                  <a:gd name="T45" fmla="*/ 1 h 151"/>
                  <a:gd name="T46" fmla="*/ 100 w 132"/>
                  <a:gd name="T47" fmla="*/ 10 h 151"/>
                  <a:gd name="T48" fmla="*/ 113 w 132"/>
                  <a:gd name="T49" fmla="*/ 19 h 151"/>
                  <a:gd name="T50" fmla="*/ 119 w 132"/>
                  <a:gd name="T51" fmla="*/ 31 h 151"/>
                  <a:gd name="T52" fmla="*/ 119 w 132"/>
                  <a:gd name="T53" fmla="*/ 43 h 151"/>
                  <a:gd name="T54" fmla="*/ 113 w 132"/>
                  <a:gd name="T55" fmla="*/ 54 h 151"/>
                  <a:gd name="T56" fmla="*/ 101 w 132"/>
                  <a:gd name="T57" fmla="*/ 64 h 151"/>
                  <a:gd name="T58" fmla="*/ 108 w 132"/>
                  <a:gd name="T59" fmla="*/ 71 h 151"/>
                  <a:gd name="T60" fmla="*/ 129 w 132"/>
                  <a:gd name="T61" fmla="*/ 91 h 151"/>
                  <a:gd name="T62" fmla="*/ 129 w 132"/>
                  <a:gd name="T63" fmla="*/ 116 h 151"/>
                  <a:gd name="T64" fmla="*/ 113 w 132"/>
                  <a:gd name="T65" fmla="*/ 138 h 151"/>
                  <a:gd name="T66" fmla="*/ 83 w 132"/>
                  <a:gd name="T67" fmla="*/ 150 h 151"/>
                  <a:gd name="T68" fmla="*/ 41 w 132"/>
                  <a:gd name="T69" fmla="*/ 149 h 151"/>
                  <a:gd name="T70" fmla="*/ 7 w 132"/>
                  <a:gd name="T71" fmla="*/ 127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2" h="151">
                    <a:moveTo>
                      <a:pt x="0" y="110"/>
                    </a:moveTo>
                    <a:lnTo>
                      <a:pt x="26" y="107"/>
                    </a:lnTo>
                    <a:lnTo>
                      <a:pt x="33" y="120"/>
                    </a:lnTo>
                    <a:lnTo>
                      <a:pt x="41" y="128"/>
                    </a:lnTo>
                    <a:lnTo>
                      <a:pt x="46" y="130"/>
                    </a:lnTo>
                    <a:lnTo>
                      <a:pt x="51" y="132"/>
                    </a:lnTo>
                    <a:lnTo>
                      <a:pt x="57" y="133"/>
                    </a:lnTo>
                    <a:lnTo>
                      <a:pt x="65" y="134"/>
                    </a:lnTo>
                    <a:lnTo>
                      <a:pt x="82" y="132"/>
                    </a:lnTo>
                    <a:lnTo>
                      <a:pt x="95" y="126"/>
                    </a:lnTo>
                    <a:lnTo>
                      <a:pt x="103" y="116"/>
                    </a:lnTo>
                    <a:lnTo>
                      <a:pt x="106" y="104"/>
                    </a:lnTo>
                    <a:lnTo>
                      <a:pt x="103" y="93"/>
                    </a:lnTo>
                    <a:lnTo>
                      <a:pt x="95" y="83"/>
                    </a:lnTo>
                    <a:lnTo>
                      <a:pt x="82" y="77"/>
                    </a:lnTo>
                    <a:lnTo>
                      <a:pt x="67" y="76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52" y="60"/>
                    </a:lnTo>
                    <a:lnTo>
                      <a:pt x="56" y="60"/>
                    </a:lnTo>
                    <a:lnTo>
                      <a:pt x="57" y="60"/>
                    </a:lnTo>
                    <a:lnTo>
                      <a:pt x="65" y="60"/>
                    </a:lnTo>
                    <a:lnTo>
                      <a:pt x="75" y="58"/>
                    </a:lnTo>
                    <a:lnTo>
                      <a:pt x="82" y="56"/>
                    </a:lnTo>
                    <a:lnTo>
                      <a:pt x="87" y="52"/>
                    </a:lnTo>
                    <a:lnTo>
                      <a:pt x="91" y="48"/>
                    </a:lnTo>
                    <a:lnTo>
                      <a:pt x="93" y="43"/>
                    </a:lnTo>
                    <a:lnTo>
                      <a:pt x="93" y="39"/>
                    </a:lnTo>
                    <a:lnTo>
                      <a:pt x="93" y="33"/>
                    </a:lnTo>
                    <a:lnTo>
                      <a:pt x="90" y="28"/>
                    </a:lnTo>
                    <a:lnTo>
                      <a:pt x="85" y="23"/>
                    </a:lnTo>
                    <a:lnTo>
                      <a:pt x="78" y="21"/>
                    </a:lnTo>
                    <a:lnTo>
                      <a:pt x="72" y="18"/>
                    </a:lnTo>
                    <a:lnTo>
                      <a:pt x="64" y="18"/>
                    </a:lnTo>
                    <a:lnTo>
                      <a:pt x="56" y="18"/>
                    </a:lnTo>
                    <a:lnTo>
                      <a:pt x="48" y="21"/>
                    </a:lnTo>
                    <a:lnTo>
                      <a:pt x="41" y="23"/>
                    </a:lnTo>
                    <a:lnTo>
                      <a:pt x="36" y="28"/>
                    </a:lnTo>
                    <a:lnTo>
                      <a:pt x="33" y="34"/>
                    </a:lnTo>
                    <a:lnTo>
                      <a:pt x="30" y="41"/>
                    </a:lnTo>
                    <a:lnTo>
                      <a:pt x="4" y="39"/>
                    </a:lnTo>
                    <a:lnTo>
                      <a:pt x="12" y="23"/>
                    </a:lnTo>
                    <a:lnTo>
                      <a:pt x="23" y="11"/>
                    </a:lnTo>
                    <a:lnTo>
                      <a:pt x="41" y="2"/>
                    </a:lnTo>
                    <a:lnTo>
                      <a:pt x="62" y="0"/>
                    </a:lnTo>
                    <a:lnTo>
                      <a:pt x="78" y="1"/>
                    </a:lnTo>
                    <a:lnTo>
                      <a:pt x="91" y="6"/>
                    </a:lnTo>
                    <a:lnTo>
                      <a:pt x="100" y="10"/>
                    </a:lnTo>
                    <a:lnTo>
                      <a:pt x="108" y="13"/>
                    </a:lnTo>
                    <a:lnTo>
                      <a:pt x="113" y="19"/>
                    </a:lnTo>
                    <a:lnTo>
                      <a:pt x="116" y="25"/>
                    </a:lnTo>
                    <a:lnTo>
                      <a:pt x="119" y="31"/>
                    </a:lnTo>
                    <a:lnTo>
                      <a:pt x="119" y="37"/>
                    </a:lnTo>
                    <a:lnTo>
                      <a:pt x="119" y="43"/>
                    </a:lnTo>
                    <a:lnTo>
                      <a:pt x="117" y="49"/>
                    </a:lnTo>
                    <a:lnTo>
                      <a:pt x="113" y="54"/>
                    </a:lnTo>
                    <a:lnTo>
                      <a:pt x="108" y="59"/>
                    </a:lnTo>
                    <a:lnTo>
                      <a:pt x="101" y="64"/>
                    </a:lnTo>
                    <a:lnTo>
                      <a:pt x="93" y="66"/>
                    </a:lnTo>
                    <a:lnTo>
                      <a:pt x="108" y="71"/>
                    </a:lnTo>
                    <a:lnTo>
                      <a:pt x="121" y="80"/>
                    </a:lnTo>
                    <a:lnTo>
                      <a:pt x="129" y="91"/>
                    </a:lnTo>
                    <a:lnTo>
                      <a:pt x="132" y="104"/>
                    </a:lnTo>
                    <a:lnTo>
                      <a:pt x="129" y="116"/>
                    </a:lnTo>
                    <a:lnTo>
                      <a:pt x="122" y="128"/>
                    </a:lnTo>
                    <a:lnTo>
                      <a:pt x="113" y="138"/>
                    </a:lnTo>
                    <a:lnTo>
                      <a:pt x="98" y="145"/>
                    </a:lnTo>
                    <a:lnTo>
                      <a:pt x="83" y="150"/>
                    </a:lnTo>
                    <a:lnTo>
                      <a:pt x="64" y="151"/>
                    </a:lnTo>
                    <a:lnTo>
                      <a:pt x="41" y="149"/>
                    </a:lnTo>
                    <a:lnTo>
                      <a:pt x="22" y="140"/>
                    </a:lnTo>
                    <a:lnTo>
                      <a:pt x="7" y="127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13" name="Freeform 33"/>
              <p:cNvSpPr>
                <a:spLocks/>
              </p:cNvSpPr>
              <p:nvPr/>
            </p:nvSpPr>
            <p:spPr bwMode="auto">
              <a:xfrm>
                <a:off x="2951" y="3753"/>
                <a:ext cx="65" cy="149"/>
              </a:xfrm>
              <a:custGeom>
                <a:avLst/>
                <a:gdLst>
                  <a:gd name="T0" fmla="*/ 0 w 130"/>
                  <a:gd name="T1" fmla="*/ 108 h 149"/>
                  <a:gd name="T2" fmla="*/ 26 w 130"/>
                  <a:gd name="T3" fmla="*/ 105 h 149"/>
                  <a:gd name="T4" fmla="*/ 31 w 130"/>
                  <a:gd name="T5" fmla="*/ 118 h 149"/>
                  <a:gd name="T6" fmla="*/ 37 w 130"/>
                  <a:gd name="T7" fmla="*/ 125 h 149"/>
                  <a:gd name="T8" fmla="*/ 42 w 130"/>
                  <a:gd name="T9" fmla="*/ 128 h 149"/>
                  <a:gd name="T10" fmla="*/ 49 w 130"/>
                  <a:gd name="T11" fmla="*/ 130 h 149"/>
                  <a:gd name="T12" fmla="*/ 55 w 130"/>
                  <a:gd name="T13" fmla="*/ 131 h 149"/>
                  <a:gd name="T14" fmla="*/ 63 w 130"/>
                  <a:gd name="T15" fmla="*/ 132 h 149"/>
                  <a:gd name="T16" fmla="*/ 79 w 130"/>
                  <a:gd name="T17" fmla="*/ 130 h 149"/>
                  <a:gd name="T18" fmla="*/ 92 w 130"/>
                  <a:gd name="T19" fmla="*/ 122 h 149"/>
                  <a:gd name="T20" fmla="*/ 101 w 130"/>
                  <a:gd name="T21" fmla="*/ 111 h 149"/>
                  <a:gd name="T22" fmla="*/ 104 w 130"/>
                  <a:gd name="T23" fmla="*/ 97 h 149"/>
                  <a:gd name="T24" fmla="*/ 101 w 130"/>
                  <a:gd name="T25" fmla="*/ 84 h 149"/>
                  <a:gd name="T26" fmla="*/ 94 w 130"/>
                  <a:gd name="T27" fmla="*/ 74 h 149"/>
                  <a:gd name="T28" fmla="*/ 81 w 130"/>
                  <a:gd name="T29" fmla="*/ 67 h 149"/>
                  <a:gd name="T30" fmla="*/ 63 w 130"/>
                  <a:gd name="T31" fmla="*/ 66 h 149"/>
                  <a:gd name="T32" fmla="*/ 55 w 130"/>
                  <a:gd name="T33" fmla="*/ 66 h 149"/>
                  <a:gd name="T34" fmla="*/ 49 w 130"/>
                  <a:gd name="T35" fmla="*/ 67 h 149"/>
                  <a:gd name="T36" fmla="*/ 42 w 130"/>
                  <a:gd name="T37" fmla="*/ 69 h 149"/>
                  <a:gd name="T38" fmla="*/ 34 w 130"/>
                  <a:gd name="T39" fmla="*/ 73 h 149"/>
                  <a:gd name="T40" fmla="*/ 29 w 130"/>
                  <a:gd name="T41" fmla="*/ 78 h 149"/>
                  <a:gd name="T42" fmla="*/ 3 w 130"/>
                  <a:gd name="T43" fmla="*/ 75 h 149"/>
                  <a:gd name="T44" fmla="*/ 23 w 130"/>
                  <a:gd name="T45" fmla="*/ 0 h 149"/>
                  <a:gd name="T46" fmla="*/ 118 w 130"/>
                  <a:gd name="T47" fmla="*/ 0 h 149"/>
                  <a:gd name="T48" fmla="*/ 118 w 130"/>
                  <a:gd name="T49" fmla="*/ 20 h 149"/>
                  <a:gd name="T50" fmla="*/ 44 w 130"/>
                  <a:gd name="T51" fmla="*/ 20 h 149"/>
                  <a:gd name="T52" fmla="*/ 34 w 130"/>
                  <a:gd name="T53" fmla="*/ 58 h 149"/>
                  <a:gd name="T54" fmla="*/ 52 w 130"/>
                  <a:gd name="T55" fmla="*/ 50 h 149"/>
                  <a:gd name="T56" fmla="*/ 70 w 130"/>
                  <a:gd name="T57" fmla="*/ 47 h 149"/>
                  <a:gd name="T58" fmla="*/ 86 w 130"/>
                  <a:gd name="T59" fmla="*/ 50 h 149"/>
                  <a:gd name="T60" fmla="*/ 101 w 130"/>
                  <a:gd name="T61" fmla="*/ 54 h 149"/>
                  <a:gd name="T62" fmla="*/ 112 w 130"/>
                  <a:gd name="T63" fmla="*/ 61 h 149"/>
                  <a:gd name="T64" fmla="*/ 122 w 130"/>
                  <a:gd name="T65" fmla="*/ 72 h 149"/>
                  <a:gd name="T66" fmla="*/ 128 w 130"/>
                  <a:gd name="T67" fmla="*/ 83 h 149"/>
                  <a:gd name="T68" fmla="*/ 130 w 130"/>
                  <a:gd name="T69" fmla="*/ 96 h 149"/>
                  <a:gd name="T70" fmla="*/ 127 w 130"/>
                  <a:gd name="T71" fmla="*/ 115 h 149"/>
                  <a:gd name="T72" fmla="*/ 114 w 130"/>
                  <a:gd name="T73" fmla="*/ 131 h 149"/>
                  <a:gd name="T74" fmla="*/ 101 w 130"/>
                  <a:gd name="T75" fmla="*/ 140 h 149"/>
                  <a:gd name="T76" fmla="*/ 83 w 130"/>
                  <a:gd name="T77" fmla="*/ 147 h 149"/>
                  <a:gd name="T78" fmla="*/ 63 w 130"/>
                  <a:gd name="T79" fmla="*/ 149 h 149"/>
                  <a:gd name="T80" fmla="*/ 39 w 130"/>
                  <a:gd name="T81" fmla="*/ 147 h 149"/>
                  <a:gd name="T82" fmla="*/ 19 w 130"/>
                  <a:gd name="T83" fmla="*/ 138 h 149"/>
                  <a:gd name="T84" fmla="*/ 6 w 130"/>
                  <a:gd name="T85" fmla="*/ 125 h 149"/>
                  <a:gd name="T86" fmla="*/ 0 w 130"/>
                  <a:gd name="T87" fmla="*/ 10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0" h="149">
                    <a:moveTo>
                      <a:pt x="0" y="108"/>
                    </a:moveTo>
                    <a:lnTo>
                      <a:pt x="26" y="105"/>
                    </a:lnTo>
                    <a:lnTo>
                      <a:pt x="31" y="118"/>
                    </a:lnTo>
                    <a:lnTo>
                      <a:pt x="37" y="125"/>
                    </a:lnTo>
                    <a:lnTo>
                      <a:pt x="42" y="128"/>
                    </a:lnTo>
                    <a:lnTo>
                      <a:pt x="49" y="130"/>
                    </a:lnTo>
                    <a:lnTo>
                      <a:pt x="55" y="131"/>
                    </a:lnTo>
                    <a:lnTo>
                      <a:pt x="63" y="132"/>
                    </a:lnTo>
                    <a:lnTo>
                      <a:pt x="79" y="130"/>
                    </a:lnTo>
                    <a:lnTo>
                      <a:pt x="92" y="122"/>
                    </a:lnTo>
                    <a:lnTo>
                      <a:pt x="101" y="111"/>
                    </a:lnTo>
                    <a:lnTo>
                      <a:pt x="104" y="97"/>
                    </a:lnTo>
                    <a:lnTo>
                      <a:pt x="101" y="84"/>
                    </a:lnTo>
                    <a:lnTo>
                      <a:pt x="94" y="74"/>
                    </a:lnTo>
                    <a:lnTo>
                      <a:pt x="81" y="67"/>
                    </a:lnTo>
                    <a:lnTo>
                      <a:pt x="63" y="66"/>
                    </a:lnTo>
                    <a:lnTo>
                      <a:pt x="55" y="66"/>
                    </a:lnTo>
                    <a:lnTo>
                      <a:pt x="49" y="67"/>
                    </a:lnTo>
                    <a:lnTo>
                      <a:pt x="42" y="69"/>
                    </a:lnTo>
                    <a:lnTo>
                      <a:pt x="34" y="73"/>
                    </a:lnTo>
                    <a:lnTo>
                      <a:pt x="29" y="78"/>
                    </a:lnTo>
                    <a:lnTo>
                      <a:pt x="3" y="75"/>
                    </a:lnTo>
                    <a:lnTo>
                      <a:pt x="23" y="0"/>
                    </a:lnTo>
                    <a:lnTo>
                      <a:pt x="118" y="0"/>
                    </a:lnTo>
                    <a:lnTo>
                      <a:pt x="118" y="20"/>
                    </a:lnTo>
                    <a:lnTo>
                      <a:pt x="44" y="20"/>
                    </a:lnTo>
                    <a:lnTo>
                      <a:pt x="34" y="58"/>
                    </a:lnTo>
                    <a:lnTo>
                      <a:pt x="52" y="50"/>
                    </a:lnTo>
                    <a:lnTo>
                      <a:pt x="70" y="47"/>
                    </a:lnTo>
                    <a:lnTo>
                      <a:pt x="86" y="50"/>
                    </a:lnTo>
                    <a:lnTo>
                      <a:pt x="101" y="54"/>
                    </a:lnTo>
                    <a:lnTo>
                      <a:pt x="112" y="61"/>
                    </a:lnTo>
                    <a:lnTo>
                      <a:pt x="122" y="72"/>
                    </a:lnTo>
                    <a:lnTo>
                      <a:pt x="128" y="83"/>
                    </a:lnTo>
                    <a:lnTo>
                      <a:pt x="130" y="96"/>
                    </a:lnTo>
                    <a:lnTo>
                      <a:pt x="127" y="115"/>
                    </a:lnTo>
                    <a:lnTo>
                      <a:pt x="114" y="131"/>
                    </a:lnTo>
                    <a:lnTo>
                      <a:pt x="101" y="140"/>
                    </a:lnTo>
                    <a:lnTo>
                      <a:pt x="83" y="147"/>
                    </a:lnTo>
                    <a:lnTo>
                      <a:pt x="63" y="149"/>
                    </a:lnTo>
                    <a:lnTo>
                      <a:pt x="39" y="147"/>
                    </a:lnTo>
                    <a:lnTo>
                      <a:pt x="19" y="138"/>
                    </a:lnTo>
                    <a:lnTo>
                      <a:pt x="6" y="125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14" name="Freeform 34"/>
              <p:cNvSpPr>
                <a:spLocks noEditPoints="1"/>
              </p:cNvSpPr>
              <p:nvPr/>
            </p:nvSpPr>
            <p:spPr bwMode="auto">
              <a:xfrm>
                <a:off x="2836" y="3025"/>
                <a:ext cx="65" cy="151"/>
              </a:xfrm>
              <a:custGeom>
                <a:avLst/>
                <a:gdLst>
                  <a:gd name="T0" fmla="*/ 0 w 130"/>
                  <a:gd name="T1" fmla="*/ 76 h 151"/>
                  <a:gd name="T2" fmla="*/ 2 w 130"/>
                  <a:gd name="T3" fmla="*/ 52 h 151"/>
                  <a:gd name="T4" fmla="*/ 7 w 130"/>
                  <a:gd name="T5" fmla="*/ 33 h 151"/>
                  <a:gd name="T6" fmla="*/ 16 w 130"/>
                  <a:gd name="T7" fmla="*/ 18 h 151"/>
                  <a:gd name="T8" fmla="*/ 29 w 130"/>
                  <a:gd name="T9" fmla="*/ 9 h 151"/>
                  <a:gd name="T10" fmla="*/ 46 w 130"/>
                  <a:gd name="T11" fmla="*/ 3 h 151"/>
                  <a:gd name="T12" fmla="*/ 65 w 130"/>
                  <a:gd name="T13" fmla="*/ 0 h 151"/>
                  <a:gd name="T14" fmla="*/ 80 w 130"/>
                  <a:gd name="T15" fmla="*/ 2 h 151"/>
                  <a:gd name="T16" fmla="*/ 94 w 130"/>
                  <a:gd name="T17" fmla="*/ 5 h 151"/>
                  <a:gd name="T18" fmla="*/ 102 w 130"/>
                  <a:gd name="T19" fmla="*/ 9 h 151"/>
                  <a:gd name="T20" fmla="*/ 109 w 130"/>
                  <a:gd name="T21" fmla="*/ 14 h 151"/>
                  <a:gd name="T22" fmla="*/ 114 w 130"/>
                  <a:gd name="T23" fmla="*/ 20 h 151"/>
                  <a:gd name="T24" fmla="*/ 120 w 130"/>
                  <a:gd name="T25" fmla="*/ 29 h 151"/>
                  <a:gd name="T26" fmla="*/ 125 w 130"/>
                  <a:gd name="T27" fmla="*/ 41 h 151"/>
                  <a:gd name="T28" fmla="*/ 128 w 130"/>
                  <a:gd name="T29" fmla="*/ 56 h 151"/>
                  <a:gd name="T30" fmla="*/ 130 w 130"/>
                  <a:gd name="T31" fmla="*/ 76 h 151"/>
                  <a:gd name="T32" fmla="*/ 128 w 130"/>
                  <a:gd name="T33" fmla="*/ 99 h 151"/>
                  <a:gd name="T34" fmla="*/ 124 w 130"/>
                  <a:gd name="T35" fmla="*/ 119 h 151"/>
                  <a:gd name="T36" fmla="*/ 114 w 130"/>
                  <a:gd name="T37" fmla="*/ 133 h 151"/>
                  <a:gd name="T38" fmla="*/ 101 w 130"/>
                  <a:gd name="T39" fmla="*/ 143 h 151"/>
                  <a:gd name="T40" fmla="*/ 85 w 130"/>
                  <a:gd name="T41" fmla="*/ 149 h 151"/>
                  <a:gd name="T42" fmla="*/ 65 w 130"/>
                  <a:gd name="T43" fmla="*/ 151 h 151"/>
                  <a:gd name="T44" fmla="*/ 47 w 130"/>
                  <a:gd name="T45" fmla="*/ 150 h 151"/>
                  <a:gd name="T46" fmla="*/ 33 w 130"/>
                  <a:gd name="T47" fmla="*/ 145 h 151"/>
                  <a:gd name="T48" fmla="*/ 20 w 130"/>
                  <a:gd name="T49" fmla="*/ 137 h 151"/>
                  <a:gd name="T50" fmla="*/ 8 w 130"/>
                  <a:gd name="T51" fmla="*/ 121 h 151"/>
                  <a:gd name="T52" fmla="*/ 2 w 130"/>
                  <a:gd name="T53" fmla="*/ 102 h 151"/>
                  <a:gd name="T54" fmla="*/ 0 w 130"/>
                  <a:gd name="T55" fmla="*/ 76 h 151"/>
                  <a:gd name="T56" fmla="*/ 26 w 130"/>
                  <a:gd name="T57" fmla="*/ 76 h 151"/>
                  <a:gd name="T58" fmla="*/ 28 w 130"/>
                  <a:gd name="T59" fmla="*/ 97 h 151"/>
                  <a:gd name="T60" fmla="*/ 31 w 130"/>
                  <a:gd name="T61" fmla="*/ 113 h 151"/>
                  <a:gd name="T62" fmla="*/ 37 w 130"/>
                  <a:gd name="T63" fmla="*/ 124 h 151"/>
                  <a:gd name="T64" fmla="*/ 50 w 130"/>
                  <a:gd name="T65" fmla="*/ 131 h 151"/>
                  <a:gd name="T66" fmla="*/ 65 w 130"/>
                  <a:gd name="T67" fmla="*/ 134 h 151"/>
                  <a:gd name="T68" fmla="*/ 80 w 130"/>
                  <a:gd name="T69" fmla="*/ 131 h 151"/>
                  <a:gd name="T70" fmla="*/ 93 w 130"/>
                  <a:gd name="T71" fmla="*/ 124 h 151"/>
                  <a:gd name="T72" fmla="*/ 99 w 130"/>
                  <a:gd name="T73" fmla="*/ 113 h 151"/>
                  <a:gd name="T74" fmla="*/ 102 w 130"/>
                  <a:gd name="T75" fmla="*/ 97 h 151"/>
                  <a:gd name="T76" fmla="*/ 104 w 130"/>
                  <a:gd name="T77" fmla="*/ 76 h 151"/>
                  <a:gd name="T78" fmla="*/ 102 w 130"/>
                  <a:gd name="T79" fmla="*/ 55 h 151"/>
                  <a:gd name="T80" fmla="*/ 99 w 130"/>
                  <a:gd name="T81" fmla="*/ 40 h 151"/>
                  <a:gd name="T82" fmla="*/ 93 w 130"/>
                  <a:gd name="T83" fmla="*/ 29 h 151"/>
                  <a:gd name="T84" fmla="*/ 81 w 130"/>
                  <a:gd name="T85" fmla="*/ 21 h 151"/>
                  <a:gd name="T86" fmla="*/ 65 w 130"/>
                  <a:gd name="T87" fmla="*/ 18 h 151"/>
                  <a:gd name="T88" fmla="*/ 50 w 130"/>
                  <a:gd name="T89" fmla="*/ 21 h 151"/>
                  <a:gd name="T90" fmla="*/ 37 w 130"/>
                  <a:gd name="T91" fmla="*/ 28 h 151"/>
                  <a:gd name="T92" fmla="*/ 31 w 130"/>
                  <a:gd name="T93" fmla="*/ 39 h 151"/>
                  <a:gd name="T94" fmla="*/ 28 w 130"/>
                  <a:gd name="T95" fmla="*/ 55 h 151"/>
                  <a:gd name="T96" fmla="*/ 26 w 130"/>
                  <a:gd name="T97" fmla="*/ 7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0" h="151">
                    <a:moveTo>
                      <a:pt x="0" y="76"/>
                    </a:moveTo>
                    <a:lnTo>
                      <a:pt x="2" y="52"/>
                    </a:lnTo>
                    <a:lnTo>
                      <a:pt x="7" y="33"/>
                    </a:lnTo>
                    <a:lnTo>
                      <a:pt x="16" y="18"/>
                    </a:lnTo>
                    <a:lnTo>
                      <a:pt x="29" y="9"/>
                    </a:lnTo>
                    <a:lnTo>
                      <a:pt x="46" y="3"/>
                    </a:lnTo>
                    <a:lnTo>
                      <a:pt x="65" y="0"/>
                    </a:lnTo>
                    <a:lnTo>
                      <a:pt x="80" y="2"/>
                    </a:lnTo>
                    <a:lnTo>
                      <a:pt x="94" y="5"/>
                    </a:lnTo>
                    <a:lnTo>
                      <a:pt x="102" y="9"/>
                    </a:lnTo>
                    <a:lnTo>
                      <a:pt x="109" y="14"/>
                    </a:lnTo>
                    <a:lnTo>
                      <a:pt x="114" y="20"/>
                    </a:lnTo>
                    <a:lnTo>
                      <a:pt x="120" y="29"/>
                    </a:lnTo>
                    <a:lnTo>
                      <a:pt x="125" y="41"/>
                    </a:lnTo>
                    <a:lnTo>
                      <a:pt x="128" y="56"/>
                    </a:lnTo>
                    <a:lnTo>
                      <a:pt x="130" y="76"/>
                    </a:lnTo>
                    <a:lnTo>
                      <a:pt x="128" y="99"/>
                    </a:lnTo>
                    <a:lnTo>
                      <a:pt x="124" y="119"/>
                    </a:lnTo>
                    <a:lnTo>
                      <a:pt x="114" y="133"/>
                    </a:lnTo>
                    <a:lnTo>
                      <a:pt x="101" y="143"/>
                    </a:lnTo>
                    <a:lnTo>
                      <a:pt x="85" y="149"/>
                    </a:lnTo>
                    <a:lnTo>
                      <a:pt x="65" y="151"/>
                    </a:lnTo>
                    <a:lnTo>
                      <a:pt x="47" y="150"/>
                    </a:lnTo>
                    <a:lnTo>
                      <a:pt x="33" y="145"/>
                    </a:lnTo>
                    <a:lnTo>
                      <a:pt x="20" y="137"/>
                    </a:lnTo>
                    <a:lnTo>
                      <a:pt x="8" y="121"/>
                    </a:lnTo>
                    <a:lnTo>
                      <a:pt x="2" y="102"/>
                    </a:lnTo>
                    <a:lnTo>
                      <a:pt x="0" y="76"/>
                    </a:lnTo>
                    <a:close/>
                    <a:moveTo>
                      <a:pt x="26" y="76"/>
                    </a:moveTo>
                    <a:lnTo>
                      <a:pt x="28" y="97"/>
                    </a:lnTo>
                    <a:lnTo>
                      <a:pt x="31" y="113"/>
                    </a:lnTo>
                    <a:lnTo>
                      <a:pt x="37" y="124"/>
                    </a:lnTo>
                    <a:lnTo>
                      <a:pt x="50" y="131"/>
                    </a:lnTo>
                    <a:lnTo>
                      <a:pt x="65" y="134"/>
                    </a:lnTo>
                    <a:lnTo>
                      <a:pt x="80" y="131"/>
                    </a:lnTo>
                    <a:lnTo>
                      <a:pt x="93" y="124"/>
                    </a:lnTo>
                    <a:lnTo>
                      <a:pt x="99" y="113"/>
                    </a:lnTo>
                    <a:lnTo>
                      <a:pt x="102" y="97"/>
                    </a:lnTo>
                    <a:lnTo>
                      <a:pt x="104" y="76"/>
                    </a:lnTo>
                    <a:lnTo>
                      <a:pt x="102" y="55"/>
                    </a:lnTo>
                    <a:lnTo>
                      <a:pt x="99" y="40"/>
                    </a:lnTo>
                    <a:lnTo>
                      <a:pt x="93" y="29"/>
                    </a:lnTo>
                    <a:lnTo>
                      <a:pt x="81" y="21"/>
                    </a:lnTo>
                    <a:lnTo>
                      <a:pt x="65" y="18"/>
                    </a:lnTo>
                    <a:lnTo>
                      <a:pt x="50" y="21"/>
                    </a:lnTo>
                    <a:lnTo>
                      <a:pt x="37" y="28"/>
                    </a:lnTo>
                    <a:lnTo>
                      <a:pt x="31" y="39"/>
                    </a:lnTo>
                    <a:lnTo>
                      <a:pt x="28" y="55"/>
                    </a:lnTo>
                    <a:lnTo>
                      <a:pt x="26" y="7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15" name="Rectangle 35"/>
              <p:cNvSpPr>
                <a:spLocks noChangeArrowheads="1"/>
              </p:cNvSpPr>
              <p:nvPr/>
            </p:nvSpPr>
            <p:spPr bwMode="auto">
              <a:xfrm>
                <a:off x="2919" y="3155"/>
                <a:ext cx="13" cy="1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16" name="Freeform 36"/>
              <p:cNvSpPr>
                <a:spLocks noEditPoints="1"/>
              </p:cNvSpPr>
              <p:nvPr/>
            </p:nvSpPr>
            <p:spPr bwMode="auto">
              <a:xfrm>
                <a:off x="2947" y="3028"/>
                <a:ext cx="70" cy="146"/>
              </a:xfrm>
              <a:custGeom>
                <a:avLst/>
                <a:gdLst>
                  <a:gd name="T0" fmla="*/ 89 w 139"/>
                  <a:gd name="T1" fmla="*/ 146 h 146"/>
                  <a:gd name="T2" fmla="*/ 89 w 139"/>
                  <a:gd name="T3" fmla="*/ 112 h 146"/>
                  <a:gd name="T4" fmla="*/ 0 w 139"/>
                  <a:gd name="T5" fmla="*/ 112 h 146"/>
                  <a:gd name="T6" fmla="*/ 0 w 139"/>
                  <a:gd name="T7" fmla="*/ 93 h 146"/>
                  <a:gd name="T8" fmla="*/ 96 w 139"/>
                  <a:gd name="T9" fmla="*/ 0 h 146"/>
                  <a:gd name="T10" fmla="*/ 115 w 139"/>
                  <a:gd name="T11" fmla="*/ 0 h 146"/>
                  <a:gd name="T12" fmla="*/ 115 w 139"/>
                  <a:gd name="T13" fmla="*/ 93 h 146"/>
                  <a:gd name="T14" fmla="*/ 139 w 139"/>
                  <a:gd name="T15" fmla="*/ 93 h 146"/>
                  <a:gd name="T16" fmla="*/ 139 w 139"/>
                  <a:gd name="T17" fmla="*/ 112 h 146"/>
                  <a:gd name="T18" fmla="*/ 115 w 139"/>
                  <a:gd name="T19" fmla="*/ 112 h 146"/>
                  <a:gd name="T20" fmla="*/ 115 w 139"/>
                  <a:gd name="T21" fmla="*/ 146 h 146"/>
                  <a:gd name="T22" fmla="*/ 89 w 139"/>
                  <a:gd name="T23" fmla="*/ 146 h 146"/>
                  <a:gd name="T24" fmla="*/ 89 w 139"/>
                  <a:gd name="T25" fmla="*/ 93 h 146"/>
                  <a:gd name="T26" fmla="*/ 89 w 139"/>
                  <a:gd name="T27" fmla="*/ 36 h 146"/>
                  <a:gd name="T28" fmla="*/ 32 w 139"/>
                  <a:gd name="T29" fmla="*/ 93 h 146"/>
                  <a:gd name="T30" fmla="*/ 89 w 139"/>
                  <a:gd name="T31" fmla="*/ 93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9" h="146">
                    <a:moveTo>
                      <a:pt x="89" y="146"/>
                    </a:moveTo>
                    <a:lnTo>
                      <a:pt x="89" y="112"/>
                    </a:lnTo>
                    <a:lnTo>
                      <a:pt x="0" y="112"/>
                    </a:lnTo>
                    <a:lnTo>
                      <a:pt x="0" y="93"/>
                    </a:lnTo>
                    <a:lnTo>
                      <a:pt x="96" y="0"/>
                    </a:lnTo>
                    <a:lnTo>
                      <a:pt x="115" y="0"/>
                    </a:lnTo>
                    <a:lnTo>
                      <a:pt x="115" y="93"/>
                    </a:lnTo>
                    <a:lnTo>
                      <a:pt x="139" y="93"/>
                    </a:lnTo>
                    <a:lnTo>
                      <a:pt x="139" y="112"/>
                    </a:lnTo>
                    <a:lnTo>
                      <a:pt x="115" y="112"/>
                    </a:lnTo>
                    <a:lnTo>
                      <a:pt x="115" y="146"/>
                    </a:lnTo>
                    <a:lnTo>
                      <a:pt x="89" y="146"/>
                    </a:lnTo>
                    <a:close/>
                    <a:moveTo>
                      <a:pt x="89" y="93"/>
                    </a:moveTo>
                    <a:lnTo>
                      <a:pt x="89" y="36"/>
                    </a:lnTo>
                    <a:lnTo>
                      <a:pt x="32" y="93"/>
                    </a:lnTo>
                    <a:lnTo>
                      <a:pt x="89" y="9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17" name="Freeform 37"/>
              <p:cNvSpPr>
                <a:spLocks noEditPoints="1"/>
              </p:cNvSpPr>
              <p:nvPr/>
            </p:nvSpPr>
            <p:spPr bwMode="auto">
              <a:xfrm>
                <a:off x="2758" y="2301"/>
                <a:ext cx="65" cy="151"/>
              </a:xfrm>
              <a:custGeom>
                <a:avLst/>
                <a:gdLst>
                  <a:gd name="T0" fmla="*/ 0 w 130"/>
                  <a:gd name="T1" fmla="*/ 76 h 151"/>
                  <a:gd name="T2" fmla="*/ 1 w 130"/>
                  <a:gd name="T3" fmla="*/ 52 h 151"/>
                  <a:gd name="T4" fmla="*/ 6 w 130"/>
                  <a:gd name="T5" fmla="*/ 33 h 151"/>
                  <a:gd name="T6" fmla="*/ 16 w 130"/>
                  <a:gd name="T7" fmla="*/ 18 h 151"/>
                  <a:gd name="T8" fmla="*/ 29 w 130"/>
                  <a:gd name="T9" fmla="*/ 8 h 151"/>
                  <a:gd name="T10" fmla="*/ 45 w 130"/>
                  <a:gd name="T11" fmla="*/ 2 h 151"/>
                  <a:gd name="T12" fmla="*/ 65 w 130"/>
                  <a:gd name="T13" fmla="*/ 0 h 151"/>
                  <a:gd name="T14" fmla="*/ 79 w 130"/>
                  <a:gd name="T15" fmla="*/ 1 h 151"/>
                  <a:gd name="T16" fmla="*/ 94 w 130"/>
                  <a:gd name="T17" fmla="*/ 5 h 151"/>
                  <a:gd name="T18" fmla="*/ 102 w 130"/>
                  <a:gd name="T19" fmla="*/ 8 h 151"/>
                  <a:gd name="T20" fmla="*/ 109 w 130"/>
                  <a:gd name="T21" fmla="*/ 13 h 151"/>
                  <a:gd name="T22" fmla="*/ 113 w 130"/>
                  <a:gd name="T23" fmla="*/ 19 h 151"/>
                  <a:gd name="T24" fmla="*/ 120 w 130"/>
                  <a:gd name="T25" fmla="*/ 29 h 151"/>
                  <a:gd name="T26" fmla="*/ 125 w 130"/>
                  <a:gd name="T27" fmla="*/ 41 h 151"/>
                  <a:gd name="T28" fmla="*/ 128 w 130"/>
                  <a:gd name="T29" fmla="*/ 55 h 151"/>
                  <a:gd name="T30" fmla="*/ 130 w 130"/>
                  <a:gd name="T31" fmla="*/ 76 h 151"/>
                  <a:gd name="T32" fmla="*/ 128 w 130"/>
                  <a:gd name="T33" fmla="*/ 99 h 151"/>
                  <a:gd name="T34" fmla="*/ 123 w 130"/>
                  <a:gd name="T35" fmla="*/ 118 h 151"/>
                  <a:gd name="T36" fmla="*/ 113 w 130"/>
                  <a:gd name="T37" fmla="*/ 133 h 151"/>
                  <a:gd name="T38" fmla="*/ 100 w 130"/>
                  <a:gd name="T39" fmla="*/ 142 h 151"/>
                  <a:gd name="T40" fmla="*/ 84 w 130"/>
                  <a:gd name="T41" fmla="*/ 148 h 151"/>
                  <a:gd name="T42" fmla="*/ 65 w 130"/>
                  <a:gd name="T43" fmla="*/ 151 h 151"/>
                  <a:gd name="T44" fmla="*/ 47 w 130"/>
                  <a:gd name="T45" fmla="*/ 150 h 151"/>
                  <a:gd name="T46" fmla="*/ 32 w 130"/>
                  <a:gd name="T47" fmla="*/ 145 h 151"/>
                  <a:gd name="T48" fmla="*/ 19 w 130"/>
                  <a:gd name="T49" fmla="*/ 136 h 151"/>
                  <a:gd name="T50" fmla="*/ 8 w 130"/>
                  <a:gd name="T51" fmla="*/ 121 h 151"/>
                  <a:gd name="T52" fmla="*/ 1 w 130"/>
                  <a:gd name="T53" fmla="*/ 101 h 151"/>
                  <a:gd name="T54" fmla="*/ 0 w 130"/>
                  <a:gd name="T55" fmla="*/ 76 h 151"/>
                  <a:gd name="T56" fmla="*/ 26 w 130"/>
                  <a:gd name="T57" fmla="*/ 76 h 151"/>
                  <a:gd name="T58" fmla="*/ 27 w 130"/>
                  <a:gd name="T59" fmla="*/ 97 h 151"/>
                  <a:gd name="T60" fmla="*/ 31 w 130"/>
                  <a:gd name="T61" fmla="*/ 112 h 151"/>
                  <a:gd name="T62" fmla="*/ 37 w 130"/>
                  <a:gd name="T63" fmla="*/ 123 h 151"/>
                  <a:gd name="T64" fmla="*/ 50 w 130"/>
                  <a:gd name="T65" fmla="*/ 130 h 151"/>
                  <a:gd name="T66" fmla="*/ 65 w 130"/>
                  <a:gd name="T67" fmla="*/ 134 h 151"/>
                  <a:gd name="T68" fmla="*/ 79 w 130"/>
                  <a:gd name="T69" fmla="*/ 130 h 151"/>
                  <a:gd name="T70" fmla="*/ 92 w 130"/>
                  <a:gd name="T71" fmla="*/ 123 h 151"/>
                  <a:gd name="T72" fmla="*/ 99 w 130"/>
                  <a:gd name="T73" fmla="*/ 112 h 151"/>
                  <a:gd name="T74" fmla="*/ 102 w 130"/>
                  <a:gd name="T75" fmla="*/ 97 h 151"/>
                  <a:gd name="T76" fmla="*/ 104 w 130"/>
                  <a:gd name="T77" fmla="*/ 76 h 151"/>
                  <a:gd name="T78" fmla="*/ 102 w 130"/>
                  <a:gd name="T79" fmla="*/ 54 h 151"/>
                  <a:gd name="T80" fmla="*/ 99 w 130"/>
                  <a:gd name="T81" fmla="*/ 40 h 151"/>
                  <a:gd name="T82" fmla="*/ 92 w 130"/>
                  <a:gd name="T83" fmla="*/ 29 h 151"/>
                  <a:gd name="T84" fmla="*/ 81 w 130"/>
                  <a:gd name="T85" fmla="*/ 20 h 151"/>
                  <a:gd name="T86" fmla="*/ 65 w 130"/>
                  <a:gd name="T87" fmla="*/ 18 h 151"/>
                  <a:gd name="T88" fmla="*/ 50 w 130"/>
                  <a:gd name="T89" fmla="*/ 20 h 151"/>
                  <a:gd name="T90" fmla="*/ 37 w 130"/>
                  <a:gd name="T91" fmla="*/ 28 h 151"/>
                  <a:gd name="T92" fmla="*/ 31 w 130"/>
                  <a:gd name="T93" fmla="*/ 39 h 151"/>
                  <a:gd name="T94" fmla="*/ 27 w 130"/>
                  <a:gd name="T95" fmla="*/ 54 h 151"/>
                  <a:gd name="T96" fmla="*/ 26 w 130"/>
                  <a:gd name="T97" fmla="*/ 7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0" h="151">
                    <a:moveTo>
                      <a:pt x="0" y="76"/>
                    </a:moveTo>
                    <a:lnTo>
                      <a:pt x="1" y="52"/>
                    </a:lnTo>
                    <a:lnTo>
                      <a:pt x="6" y="33"/>
                    </a:lnTo>
                    <a:lnTo>
                      <a:pt x="16" y="18"/>
                    </a:lnTo>
                    <a:lnTo>
                      <a:pt x="29" y="8"/>
                    </a:lnTo>
                    <a:lnTo>
                      <a:pt x="45" y="2"/>
                    </a:lnTo>
                    <a:lnTo>
                      <a:pt x="65" y="0"/>
                    </a:lnTo>
                    <a:lnTo>
                      <a:pt x="79" y="1"/>
                    </a:lnTo>
                    <a:lnTo>
                      <a:pt x="94" y="5"/>
                    </a:lnTo>
                    <a:lnTo>
                      <a:pt x="102" y="8"/>
                    </a:lnTo>
                    <a:lnTo>
                      <a:pt x="109" y="13"/>
                    </a:lnTo>
                    <a:lnTo>
                      <a:pt x="113" y="19"/>
                    </a:lnTo>
                    <a:lnTo>
                      <a:pt x="120" y="29"/>
                    </a:lnTo>
                    <a:lnTo>
                      <a:pt x="125" y="41"/>
                    </a:lnTo>
                    <a:lnTo>
                      <a:pt x="128" y="55"/>
                    </a:lnTo>
                    <a:lnTo>
                      <a:pt x="130" y="76"/>
                    </a:lnTo>
                    <a:lnTo>
                      <a:pt x="128" y="99"/>
                    </a:lnTo>
                    <a:lnTo>
                      <a:pt x="123" y="118"/>
                    </a:lnTo>
                    <a:lnTo>
                      <a:pt x="113" y="133"/>
                    </a:lnTo>
                    <a:lnTo>
                      <a:pt x="100" y="142"/>
                    </a:lnTo>
                    <a:lnTo>
                      <a:pt x="84" y="148"/>
                    </a:lnTo>
                    <a:lnTo>
                      <a:pt x="65" y="151"/>
                    </a:lnTo>
                    <a:lnTo>
                      <a:pt x="47" y="150"/>
                    </a:lnTo>
                    <a:lnTo>
                      <a:pt x="32" y="145"/>
                    </a:lnTo>
                    <a:lnTo>
                      <a:pt x="19" y="136"/>
                    </a:lnTo>
                    <a:lnTo>
                      <a:pt x="8" y="121"/>
                    </a:lnTo>
                    <a:lnTo>
                      <a:pt x="1" y="101"/>
                    </a:lnTo>
                    <a:lnTo>
                      <a:pt x="0" y="76"/>
                    </a:lnTo>
                    <a:close/>
                    <a:moveTo>
                      <a:pt x="26" y="76"/>
                    </a:moveTo>
                    <a:lnTo>
                      <a:pt x="27" y="97"/>
                    </a:lnTo>
                    <a:lnTo>
                      <a:pt x="31" y="112"/>
                    </a:lnTo>
                    <a:lnTo>
                      <a:pt x="37" y="123"/>
                    </a:lnTo>
                    <a:lnTo>
                      <a:pt x="50" y="130"/>
                    </a:lnTo>
                    <a:lnTo>
                      <a:pt x="65" y="134"/>
                    </a:lnTo>
                    <a:lnTo>
                      <a:pt x="79" y="130"/>
                    </a:lnTo>
                    <a:lnTo>
                      <a:pt x="92" y="123"/>
                    </a:lnTo>
                    <a:lnTo>
                      <a:pt x="99" y="112"/>
                    </a:lnTo>
                    <a:lnTo>
                      <a:pt x="102" y="97"/>
                    </a:lnTo>
                    <a:lnTo>
                      <a:pt x="104" y="76"/>
                    </a:lnTo>
                    <a:lnTo>
                      <a:pt x="102" y="54"/>
                    </a:lnTo>
                    <a:lnTo>
                      <a:pt x="99" y="40"/>
                    </a:lnTo>
                    <a:lnTo>
                      <a:pt x="92" y="29"/>
                    </a:lnTo>
                    <a:lnTo>
                      <a:pt x="81" y="20"/>
                    </a:lnTo>
                    <a:lnTo>
                      <a:pt x="65" y="18"/>
                    </a:lnTo>
                    <a:lnTo>
                      <a:pt x="50" y="20"/>
                    </a:lnTo>
                    <a:lnTo>
                      <a:pt x="37" y="28"/>
                    </a:lnTo>
                    <a:lnTo>
                      <a:pt x="31" y="39"/>
                    </a:lnTo>
                    <a:lnTo>
                      <a:pt x="27" y="54"/>
                    </a:lnTo>
                    <a:lnTo>
                      <a:pt x="26" y="7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18" name="Rectangle 38"/>
              <p:cNvSpPr>
                <a:spLocks noChangeArrowheads="1"/>
              </p:cNvSpPr>
              <p:nvPr/>
            </p:nvSpPr>
            <p:spPr bwMode="auto">
              <a:xfrm>
                <a:off x="2842" y="2430"/>
                <a:ext cx="13" cy="1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19" name="Freeform 39"/>
              <p:cNvSpPr>
                <a:spLocks noEditPoints="1"/>
              </p:cNvSpPr>
              <p:nvPr/>
            </p:nvSpPr>
            <p:spPr bwMode="auto">
              <a:xfrm>
                <a:off x="2870" y="2303"/>
                <a:ext cx="70" cy="146"/>
              </a:xfrm>
              <a:custGeom>
                <a:avLst/>
                <a:gdLst>
                  <a:gd name="T0" fmla="*/ 90 w 140"/>
                  <a:gd name="T1" fmla="*/ 146 h 146"/>
                  <a:gd name="T2" fmla="*/ 90 w 140"/>
                  <a:gd name="T3" fmla="*/ 113 h 146"/>
                  <a:gd name="T4" fmla="*/ 0 w 140"/>
                  <a:gd name="T5" fmla="*/ 113 h 146"/>
                  <a:gd name="T6" fmla="*/ 0 w 140"/>
                  <a:gd name="T7" fmla="*/ 93 h 146"/>
                  <a:gd name="T8" fmla="*/ 96 w 140"/>
                  <a:gd name="T9" fmla="*/ 0 h 146"/>
                  <a:gd name="T10" fmla="*/ 116 w 140"/>
                  <a:gd name="T11" fmla="*/ 0 h 146"/>
                  <a:gd name="T12" fmla="*/ 116 w 140"/>
                  <a:gd name="T13" fmla="*/ 93 h 146"/>
                  <a:gd name="T14" fmla="*/ 140 w 140"/>
                  <a:gd name="T15" fmla="*/ 93 h 146"/>
                  <a:gd name="T16" fmla="*/ 140 w 140"/>
                  <a:gd name="T17" fmla="*/ 113 h 146"/>
                  <a:gd name="T18" fmla="*/ 116 w 140"/>
                  <a:gd name="T19" fmla="*/ 113 h 146"/>
                  <a:gd name="T20" fmla="*/ 116 w 140"/>
                  <a:gd name="T21" fmla="*/ 146 h 146"/>
                  <a:gd name="T22" fmla="*/ 90 w 140"/>
                  <a:gd name="T23" fmla="*/ 146 h 146"/>
                  <a:gd name="T24" fmla="*/ 90 w 140"/>
                  <a:gd name="T25" fmla="*/ 93 h 146"/>
                  <a:gd name="T26" fmla="*/ 90 w 140"/>
                  <a:gd name="T27" fmla="*/ 37 h 146"/>
                  <a:gd name="T28" fmla="*/ 33 w 140"/>
                  <a:gd name="T29" fmla="*/ 93 h 146"/>
                  <a:gd name="T30" fmla="*/ 90 w 140"/>
                  <a:gd name="T31" fmla="*/ 93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0" h="146">
                    <a:moveTo>
                      <a:pt x="90" y="146"/>
                    </a:moveTo>
                    <a:lnTo>
                      <a:pt x="90" y="113"/>
                    </a:lnTo>
                    <a:lnTo>
                      <a:pt x="0" y="113"/>
                    </a:lnTo>
                    <a:lnTo>
                      <a:pt x="0" y="93"/>
                    </a:lnTo>
                    <a:lnTo>
                      <a:pt x="96" y="0"/>
                    </a:lnTo>
                    <a:lnTo>
                      <a:pt x="116" y="0"/>
                    </a:lnTo>
                    <a:lnTo>
                      <a:pt x="116" y="93"/>
                    </a:lnTo>
                    <a:lnTo>
                      <a:pt x="140" y="93"/>
                    </a:lnTo>
                    <a:lnTo>
                      <a:pt x="140" y="113"/>
                    </a:lnTo>
                    <a:lnTo>
                      <a:pt x="116" y="113"/>
                    </a:lnTo>
                    <a:lnTo>
                      <a:pt x="116" y="146"/>
                    </a:lnTo>
                    <a:lnTo>
                      <a:pt x="90" y="146"/>
                    </a:lnTo>
                    <a:close/>
                    <a:moveTo>
                      <a:pt x="90" y="93"/>
                    </a:moveTo>
                    <a:lnTo>
                      <a:pt x="90" y="37"/>
                    </a:lnTo>
                    <a:lnTo>
                      <a:pt x="33" y="93"/>
                    </a:lnTo>
                    <a:lnTo>
                      <a:pt x="90" y="9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20" name="Freeform 40"/>
              <p:cNvSpPr>
                <a:spLocks/>
              </p:cNvSpPr>
              <p:nvPr/>
            </p:nvSpPr>
            <p:spPr bwMode="auto">
              <a:xfrm>
                <a:off x="2951" y="2303"/>
                <a:ext cx="65" cy="149"/>
              </a:xfrm>
              <a:custGeom>
                <a:avLst/>
                <a:gdLst>
                  <a:gd name="T0" fmla="*/ 0 w 130"/>
                  <a:gd name="T1" fmla="*/ 108 h 149"/>
                  <a:gd name="T2" fmla="*/ 26 w 130"/>
                  <a:gd name="T3" fmla="*/ 105 h 149"/>
                  <a:gd name="T4" fmla="*/ 31 w 130"/>
                  <a:gd name="T5" fmla="*/ 117 h 149"/>
                  <a:gd name="T6" fmla="*/ 37 w 130"/>
                  <a:gd name="T7" fmla="*/ 125 h 149"/>
                  <a:gd name="T8" fmla="*/ 42 w 130"/>
                  <a:gd name="T9" fmla="*/ 128 h 149"/>
                  <a:gd name="T10" fmla="*/ 49 w 130"/>
                  <a:gd name="T11" fmla="*/ 130 h 149"/>
                  <a:gd name="T12" fmla="*/ 55 w 130"/>
                  <a:gd name="T13" fmla="*/ 131 h 149"/>
                  <a:gd name="T14" fmla="*/ 63 w 130"/>
                  <a:gd name="T15" fmla="*/ 132 h 149"/>
                  <a:gd name="T16" fmla="*/ 79 w 130"/>
                  <a:gd name="T17" fmla="*/ 130 h 149"/>
                  <a:gd name="T18" fmla="*/ 92 w 130"/>
                  <a:gd name="T19" fmla="*/ 122 h 149"/>
                  <a:gd name="T20" fmla="*/ 101 w 130"/>
                  <a:gd name="T21" fmla="*/ 111 h 149"/>
                  <a:gd name="T22" fmla="*/ 104 w 130"/>
                  <a:gd name="T23" fmla="*/ 97 h 149"/>
                  <a:gd name="T24" fmla="*/ 101 w 130"/>
                  <a:gd name="T25" fmla="*/ 84 h 149"/>
                  <a:gd name="T26" fmla="*/ 94 w 130"/>
                  <a:gd name="T27" fmla="*/ 74 h 149"/>
                  <a:gd name="T28" fmla="*/ 81 w 130"/>
                  <a:gd name="T29" fmla="*/ 67 h 149"/>
                  <a:gd name="T30" fmla="*/ 63 w 130"/>
                  <a:gd name="T31" fmla="*/ 66 h 149"/>
                  <a:gd name="T32" fmla="*/ 55 w 130"/>
                  <a:gd name="T33" fmla="*/ 66 h 149"/>
                  <a:gd name="T34" fmla="*/ 49 w 130"/>
                  <a:gd name="T35" fmla="*/ 67 h 149"/>
                  <a:gd name="T36" fmla="*/ 42 w 130"/>
                  <a:gd name="T37" fmla="*/ 69 h 149"/>
                  <a:gd name="T38" fmla="*/ 34 w 130"/>
                  <a:gd name="T39" fmla="*/ 73 h 149"/>
                  <a:gd name="T40" fmla="*/ 29 w 130"/>
                  <a:gd name="T41" fmla="*/ 78 h 149"/>
                  <a:gd name="T42" fmla="*/ 3 w 130"/>
                  <a:gd name="T43" fmla="*/ 75 h 149"/>
                  <a:gd name="T44" fmla="*/ 23 w 130"/>
                  <a:gd name="T45" fmla="*/ 0 h 149"/>
                  <a:gd name="T46" fmla="*/ 118 w 130"/>
                  <a:gd name="T47" fmla="*/ 0 h 149"/>
                  <a:gd name="T48" fmla="*/ 118 w 130"/>
                  <a:gd name="T49" fmla="*/ 20 h 149"/>
                  <a:gd name="T50" fmla="*/ 44 w 130"/>
                  <a:gd name="T51" fmla="*/ 20 h 149"/>
                  <a:gd name="T52" fmla="*/ 34 w 130"/>
                  <a:gd name="T53" fmla="*/ 58 h 149"/>
                  <a:gd name="T54" fmla="*/ 52 w 130"/>
                  <a:gd name="T55" fmla="*/ 50 h 149"/>
                  <a:gd name="T56" fmla="*/ 70 w 130"/>
                  <a:gd name="T57" fmla="*/ 47 h 149"/>
                  <a:gd name="T58" fmla="*/ 86 w 130"/>
                  <a:gd name="T59" fmla="*/ 50 h 149"/>
                  <a:gd name="T60" fmla="*/ 101 w 130"/>
                  <a:gd name="T61" fmla="*/ 53 h 149"/>
                  <a:gd name="T62" fmla="*/ 112 w 130"/>
                  <a:gd name="T63" fmla="*/ 61 h 149"/>
                  <a:gd name="T64" fmla="*/ 122 w 130"/>
                  <a:gd name="T65" fmla="*/ 72 h 149"/>
                  <a:gd name="T66" fmla="*/ 128 w 130"/>
                  <a:gd name="T67" fmla="*/ 82 h 149"/>
                  <a:gd name="T68" fmla="*/ 130 w 130"/>
                  <a:gd name="T69" fmla="*/ 96 h 149"/>
                  <a:gd name="T70" fmla="*/ 127 w 130"/>
                  <a:gd name="T71" fmla="*/ 115 h 149"/>
                  <a:gd name="T72" fmla="*/ 114 w 130"/>
                  <a:gd name="T73" fmla="*/ 131 h 149"/>
                  <a:gd name="T74" fmla="*/ 101 w 130"/>
                  <a:gd name="T75" fmla="*/ 140 h 149"/>
                  <a:gd name="T76" fmla="*/ 83 w 130"/>
                  <a:gd name="T77" fmla="*/ 146 h 149"/>
                  <a:gd name="T78" fmla="*/ 63 w 130"/>
                  <a:gd name="T79" fmla="*/ 149 h 149"/>
                  <a:gd name="T80" fmla="*/ 39 w 130"/>
                  <a:gd name="T81" fmla="*/ 146 h 149"/>
                  <a:gd name="T82" fmla="*/ 19 w 130"/>
                  <a:gd name="T83" fmla="*/ 138 h 149"/>
                  <a:gd name="T84" fmla="*/ 6 w 130"/>
                  <a:gd name="T85" fmla="*/ 125 h 149"/>
                  <a:gd name="T86" fmla="*/ 0 w 130"/>
                  <a:gd name="T87" fmla="*/ 10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0" h="149">
                    <a:moveTo>
                      <a:pt x="0" y="108"/>
                    </a:moveTo>
                    <a:lnTo>
                      <a:pt x="26" y="105"/>
                    </a:lnTo>
                    <a:lnTo>
                      <a:pt x="31" y="117"/>
                    </a:lnTo>
                    <a:lnTo>
                      <a:pt x="37" y="125"/>
                    </a:lnTo>
                    <a:lnTo>
                      <a:pt x="42" y="128"/>
                    </a:lnTo>
                    <a:lnTo>
                      <a:pt x="49" y="130"/>
                    </a:lnTo>
                    <a:lnTo>
                      <a:pt x="55" y="131"/>
                    </a:lnTo>
                    <a:lnTo>
                      <a:pt x="63" y="132"/>
                    </a:lnTo>
                    <a:lnTo>
                      <a:pt x="79" y="130"/>
                    </a:lnTo>
                    <a:lnTo>
                      <a:pt x="92" y="122"/>
                    </a:lnTo>
                    <a:lnTo>
                      <a:pt x="101" y="111"/>
                    </a:lnTo>
                    <a:lnTo>
                      <a:pt x="104" y="97"/>
                    </a:lnTo>
                    <a:lnTo>
                      <a:pt x="101" y="84"/>
                    </a:lnTo>
                    <a:lnTo>
                      <a:pt x="94" y="74"/>
                    </a:lnTo>
                    <a:lnTo>
                      <a:pt x="81" y="67"/>
                    </a:lnTo>
                    <a:lnTo>
                      <a:pt x="63" y="66"/>
                    </a:lnTo>
                    <a:lnTo>
                      <a:pt x="55" y="66"/>
                    </a:lnTo>
                    <a:lnTo>
                      <a:pt x="49" y="67"/>
                    </a:lnTo>
                    <a:lnTo>
                      <a:pt x="42" y="69"/>
                    </a:lnTo>
                    <a:lnTo>
                      <a:pt x="34" y="73"/>
                    </a:lnTo>
                    <a:lnTo>
                      <a:pt x="29" y="78"/>
                    </a:lnTo>
                    <a:lnTo>
                      <a:pt x="3" y="75"/>
                    </a:lnTo>
                    <a:lnTo>
                      <a:pt x="23" y="0"/>
                    </a:lnTo>
                    <a:lnTo>
                      <a:pt x="118" y="0"/>
                    </a:lnTo>
                    <a:lnTo>
                      <a:pt x="118" y="20"/>
                    </a:lnTo>
                    <a:lnTo>
                      <a:pt x="44" y="20"/>
                    </a:lnTo>
                    <a:lnTo>
                      <a:pt x="34" y="58"/>
                    </a:lnTo>
                    <a:lnTo>
                      <a:pt x="52" y="50"/>
                    </a:lnTo>
                    <a:lnTo>
                      <a:pt x="70" y="47"/>
                    </a:lnTo>
                    <a:lnTo>
                      <a:pt x="86" y="50"/>
                    </a:lnTo>
                    <a:lnTo>
                      <a:pt x="101" y="53"/>
                    </a:lnTo>
                    <a:lnTo>
                      <a:pt x="112" y="61"/>
                    </a:lnTo>
                    <a:lnTo>
                      <a:pt x="122" y="72"/>
                    </a:lnTo>
                    <a:lnTo>
                      <a:pt x="128" y="82"/>
                    </a:lnTo>
                    <a:lnTo>
                      <a:pt x="130" y="96"/>
                    </a:lnTo>
                    <a:lnTo>
                      <a:pt x="127" y="115"/>
                    </a:lnTo>
                    <a:lnTo>
                      <a:pt x="114" y="131"/>
                    </a:lnTo>
                    <a:lnTo>
                      <a:pt x="101" y="140"/>
                    </a:lnTo>
                    <a:lnTo>
                      <a:pt x="83" y="146"/>
                    </a:lnTo>
                    <a:lnTo>
                      <a:pt x="63" y="149"/>
                    </a:lnTo>
                    <a:lnTo>
                      <a:pt x="39" y="146"/>
                    </a:lnTo>
                    <a:lnTo>
                      <a:pt x="19" y="138"/>
                    </a:lnTo>
                    <a:lnTo>
                      <a:pt x="6" y="125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21" name="Freeform 41"/>
              <p:cNvSpPr>
                <a:spLocks noEditPoints="1"/>
              </p:cNvSpPr>
              <p:nvPr/>
            </p:nvSpPr>
            <p:spPr bwMode="auto">
              <a:xfrm>
                <a:off x="2836" y="1575"/>
                <a:ext cx="65" cy="151"/>
              </a:xfrm>
              <a:custGeom>
                <a:avLst/>
                <a:gdLst>
                  <a:gd name="T0" fmla="*/ 0 w 130"/>
                  <a:gd name="T1" fmla="*/ 76 h 151"/>
                  <a:gd name="T2" fmla="*/ 2 w 130"/>
                  <a:gd name="T3" fmla="*/ 52 h 151"/>
                  <a:gd name="T4" fmla="*/ 7 w 130"/>
                  <a:gd name="T5" fmla="*/ 33 h 151"/>
                  <a:gd name="T6" fmla="*/ 16 w 130"/>
                  <a:gd name="T7" fmla="*/ 18 h 151"/>
                  <a:gd name="T8" fmla="*/ 29 w 130"/>
                  <a:gd name="T9" fmla="*/ 9 h 151"/>
                  <a:gd name="T10" fmla="*/ 46 w 130"/>
                  <a:gd name="T11" fmla="*/ 3 h 151"/>
                  <a:gd name="T12" fmla="*/ 65 w 130"/>
                  <a:gd name="T13" fmla="*/ 0 h 151"/>
                  <a:gd name="T14" fmla="*/ 80 w 130"/>
                  <a:gd name="T15" fmla="*/ 2 h 151"/>
                  <a:gd name="T16" fmla="*/ 94 w 130"/>
                  <a:gd name="T17" fmla="*/ 5 h 151"/>
                  <a:gd name="T18" fmla="*/ 102 w 130"/>
                  <a:gd name="T19" fmla="*/ 9 h 151"/>
                  <a:gd name="T20" fmla="*/ 109 w 130"/>
                  <a:gd name="T21" fmla="*/ 14 h 151"/>
                  <a:gd name="T22" fmla="*/ 114 w 130"/>
                  <a:gd name="T23" fmla="*/ 20 h 151"/>
                  <a:gd name="T24" fmla="*/ 120 w 130"/>
                  <a:gd name="T25" fmla="*/ 29 h 151"/>
                  <a:gd name="T26" fmla="*/ 125 w 130"/>
                  <a:gd name="T27" fmla="*/ 41 h 151"/>
                  <a:gd name="T28" fmla="*/ 128 w 130"/>
                  <a:gd name="T29" fmla="*/ 56 h 151"/>
                  <a:gd name="T30" fmla="*/ 130 w 130"/>
                  <a:gd name="T31" fmla="*/ 76 h 151"/>
                  <a:gd name="T32" fmla="*/ 128 w 130"/>
                  <a:gd name="T33" fmla="*/ 99 h 151"/>
                  <a:gd name="T34" fmla="*/ 124 w 130"/>
                  <a:gd name="T35" fmla="*/ 119 h 151"/>
                  <a:gd name="T36" fmla="*/ 114 w 130"/>
                  <a:gd name="T37" fmla="*/ 133 h 151"/>
                  <a:gd name="T38" fmla="*/ 101 w 130"/>
                  <a:gd name="T39" fmla="*/ 143 h 151"/>
                  <a:gd name="T40" fmla="*/ 85 w 130"/>
                  <a:gd name="T41" fmla="*/ 149 h 151"/>
                  <a:gd name="T42" fmla="*/ 65 w 130"/>
                  <a:gd name="T43" fmla="*/ 151 h 151"/>
                  <a:gd name="T44" fmla="*/ 47 w 130"/>
                  <a:gd name="T45" fmla="*/ 150 h 151"/>
                  <a:gd name="T46" fmla="*/ 33 w 130"/>
                  <a:gd name="T47" fmla="*/ 145 h 151"/>
                  <a:gd name="T48" fmla="*/ 20 w 130"/>
                  <a:gd name="T49" fmla="*/ 137 h 151"/>
                  <a:gd name="T50" fmla="*/ 8 w 130"/>
                  <a:gd name="T51" fmla="*/ 121 h 151"/>
                  <a:gd name="T52" fmla="*/ 2 w 130"/>
                  <a:gd name="T53" fmla="*/ 102 h 151"/>
                  <a:gd name="T54" fmla="*/ 0 w 130"/>
                  <a:gd name="T55" fmla="*/ 76 h 151"/>
                  <a:gd name="T56" fmla="*/ 26 w 130"/>
                  <a:gd name="T57" fmla="*/ 76 h 151"/>
                  <a:gd name="T58" fmla="*/ 28 w 130"/>
                  <a:gd name="T59" fmla="*/ 97 h 151"/>
                  <a:gd name="T60" fmla="*/ 31 w 130"/>
                  <a:gd name="T61" fmla="*/ 113 h 151"/>
                  <a:gd name="T62" fmla="*/ 37 w 130"/>
                  <a:gd name="T63" fmla="*/ 123 h 151"/>
                  <a:gd name="T64" fmla="*/ 50 w 130"/>
                  <a:gd name="T65" fmla="*/ 131 h 151"/>
                  <a:gd name="T66" fmla="*/ 65 w 130"/>
                  <a:gd name="T67" fmla="*/ 134 h 151"/>
                  <a:gd name="T68" fmla="*/ 80 w 130"/>
                  <a:gd name="T69" fmla="*/ 131 h 151"/>
                  <a:gd name="T70" fmla="*/ 93 w 130"/>
                  <a:gd name="T71" fmla="*/ 123 h 151"/>
                  <a:gd name="T72" fmla="*/ 99 w 130"/>
                  <a:gd name="T73" fmla="*/ 113 h 151"/>
                  <a:gd name="T74" fmla="*/ 102 w 130"/>
                  <a:gd name="T75" fmla="*/ 97 h 151"/>
                  <a:gd name="T76" fmla="*/ 104 w 130"/>
                  <a:gd name="T77" fmla="*/ 76 h 151"/>
                  <a:gd name="T78" fmla="*/ 102 w 130"/>
                  <a:gd name="T79" fmla="*/ 55 h 151"/>
                  <a:gd name="T80" fmla="*/ 99 w 130"/>
                  <a:gd name="T81" fmla="*/ 40 h 151"/>
                  <a:gd name="T82" fmla="*/ 93 w 130"/>
                  <a:gd name="T83" fmla="*/ 29 h 151"/>
                  <a:gd name="T84" fmla="*/ 81 w 130"/>
                  <a:gd name="T85" fmla="*/ 21 h 151"/>
                  <a:gd name="T86" fmla="*/ 65 w 130"/>
                  <a:gd name="T87" fmla="*/ 18 h 151"/>
                  <a:gd name="T88" fmla="*/ 50 w 130"/>
                  <a:gd name="T89" fmla="*/ 21 h 151"/>
                  <a:gd name="T90" fmla="*/ 37 w 130"/>
                  <a:gd name="T91" fmla="*/ 28 h 151"/>
                  <a:gd name="T92" fmla="*/ 31 w 130"/>
                  <a:gd name="T93" fmla="*/ 39 h 151"/>
                  <a:gd name="T94" fmla="*/ 28 w 130"/>
                  <a:gd name="T95" fmla="*/ 55 h 151"/>
                  <a:gd name="T96" fmla="*/ 26 w 130"/>
                  <a:gd name="T97" fmla="*/ 7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0" h="151">
                    <a:moveTo>
                      <a:pt x="0" y="76"/>
                    </a:moveTo>
                    <a:lnTo>
                      <a:pt x="2" y="52"/>
                    </a:lnTo>
                    <a:lnTo>
                      <a:pt x="7" y="33"/>
                    </a:lnTo>
                    <a:lnTo>
                      <a:pt x="16" y="18"/>
                    </a:lnTo>
                    <a:lnTo>
                      <a:pt x="29" y="9"/>
                    </a:lnTo>
                    <a:lnTo>
                      <a:pt x="46" y="3"/>
                    </a:lnTo>
                    <a:lnTo>
                      <a:pt x="65" y="0"/>
                    </a:lnTo>
                    <a:lnTo>
                      <a:pt x="80" y="2"/>
                    </a:lnTo>
                    <a:lnTo>
                      <a:pt x="94" y="5"/>
                    </a:lnTo>
                    <a:lnTo>
                      <a:pt x="102" y="9"/>
                    </a:lnTo>
                    <a:lnTo>
                      <a:pt x="109" y="14"/>
                    </a:lnTo>
                    <a:lnTo>
                      <a:pt x="114" y="20"/>
                    </a:lnTo>
                    <a:lnTo>
                      <a:pt x="120" y="29"/>
                    </a:lnTo>
                    <a:lnTo>
                      <a:pt x="125" y="41"/>
                    </a:lnTo>
                    <a:lnTo>
                      <a:pt x="128" y="56"/>
                    </a:lnTo>
                    <a:lnTo>
                      <a:pt x="130" y="76"/>
                    </a:lnTo>
                    <a:lnTo>
                      <a:pt x="128" y="99"/>
                    </a:lnTo>
                    <a:lnTo>
                      <a:pt x="124" y="119"/>
                    </a:lnTo>
                    <a:lnTo>
                      <a:pt x="114" y="133"/>
                    </a:lnTo>
                    <a:lnTo>
                      <a:pt x="101" y="143"/>
                    </a:lnTo>
                    <a:lnTo>
                      <a:pt x="85" y="149"/>
                    </a:lnTo>
                    <a:lnTo>
                      <a:pt x="65" y="151"/>
                    </a:lnTo>
                    <a:lnTo>
                      <a:pt x="47" y="150"/>
                    </a:lnTo>
                    <a:lnTo>
                      <a:pt x="33" y="145"/>
                    </a:lnTo>
                    <a:lnTo>
                      <a:pt x="20" y="137"/>
                    </a:lnTo>
                    <a:lnTo>
                      <a:pt x="8" y="121"/>
                    </a:lnTo>
                    <a:lnTo>
                      <a:pt x="2" y="102"/>
                    </a:lnTo>
                    <a:lnTo>
                      <a:pt x="0" y="76"/>
                    </a:lnTo>
                    <a:close/>
                    <a:moveTo>
                      <a:pt x="26" y="76"/>
                    </a:moveTo>
                    <a:lnTo>
                      <a:pt x="28" y="97"/>
                    </a:lnTo>
                    <a:lnTo>
                      <a:pt x="31" y="113"/>
                    </a:lnTo>
                    <a:lnTo>
                      <a:pt x="37" y="123"/>
                    </a:lnTo>
                    <a:lnTo>
                      <a:pt x="50" y="131"/>
                    </a:lnTo>
                    <a:lnTo>
                      <a:pt x="65" y="134"/>
                    </a:lnTo>
                    <a:lnTo>
                      <a:pt x="80" y="131"/>
                    </a:lnTo>
                    <a:lnTo>
                      <a:pt x="93" y="123"/>
                    </a:lnTo>
                    <a:lnTo>
                      <a:pt x="99" y="113"/>
                    </a:lnTo>
                    <a:lnTo>
                      <a:pt x="102" y="97"/>
                    </a:lnTo>
                    <a:lnTo>
                      <a:pt x="104" y="76"/>
                    </a:lnTo>
                    <a:lnTo>
                      <a:pt x="102" y="55"/>
                    </a:lnTo>
                    <a:lnTo>
                      <a:pt x="99" y="40"/>
                    </a:lnTo>
                    <a:lnTo>
                      <a:pt x="93" y="29"/>
                    </a:lnTo>
                    <a:lnTo>
                      <a:pt x="81" y="21"/>
                    </a:lnTo>
                    <a:lnTo>
                      <a:pt x="65" y="18"/>
                    </a:lnTo>
                    <a:lnTo>
                      <a:pt x="50" y="21"/>
                    </a:lnTo>
                    <a:lnTo>
                      <a:pt x="37" y="28"/>
                    </a:lnTo>
                    <a:lnTo>
                      <a:pt x="31" y="39"/>
                    </a:lnTo>
                    <a:lnTo>
                      <a:pt x="28" y="55"/>
                    </a:lnTo>
                    <a:lnTo>
                      <a:pt x="26" y="7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22" name="Rectangle 42"/>
              <p:cNvSpPr>
                <a:spLocks noChangeArrowheads="1"/>
              </p:cNvSpPr>
              <p:nvPr/>
            </p:nvSpPr>
            <p:spPr bwMode="auto">
              <a:xfrm>
                <a:off x="2919" y="1704"/>
                <a:ext cx="13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23" name="Freeform 43"/>
              <p:cNvSpPr>
                <a:spLocks/>
              </p:cNvSpPr>
              <p:nvPr/>
            </p:nvSpPr>
            <p:spPr bwMode="auto">
              <a:xfrm>
                <a:off x="2951" y="1578"/>
                <a:ext cx="66" cy="148"/>
              </a:xfrm>
              <a:custGeom>
                <a:avLst/>
                <a:gdLst>
                  <a:gd name="T0" fmla="*/ 0 w 131"/>
                  <a:gd name="T1" fmla="*/ 107 h 148"/>
                  <a:gd name="T2" fmla="*/ 27 w 131"/>
                  <a:gd name="T3" fmla="*/ 105 h 148"/>
                  <a:gd name="T4" fmla="*/ 31 w 131"/>
                  <a:gd name="T5" fmla="*/ 117 h 148"/>
                  <a:gd name="T6" fmla="*/ 39 w 131"/>
                  <a:gd name="T7" fmla="*/ 124 h 148"/>
                  <a:gd name="T8" fmla="*/ 44 w 131"/>
                  <a:gd name="T9" fmla="*/ 128 h 148"/>
                  <a:gd name="T10" fmla="*/ 50 w 131"/>
                  <a:gd name="T11" fmla="*/ 129 h 148"/>
                  <a:gd name="T12" fmla="*/ 57 w 131"/>
                  <a:gd name="T13" fmla="*/ 130 h 148"/>
                  <a:gd name="T14" fmla="*/ 63 w 131"/>
                  <a:gd name="T15" fmla="*/ 131 h 148"/>
                  <a:gd name="T16" fmla="*/ 81 w 131"/>
                  <a:gd name="T17" fmla="*/ 129 h 148"/>
                  <a:gd name="T18" fmla="*/ 94 w 131"/>
                  <a:gd name="T19" fmla="*/ 122 h 148"/>
                  <a:gd name="T20" fmla="*/ 102 w 131"/>
                  <a:gd name="T21" fmla="*/ 111 h 148"/>
                  <a:gd name="T22" fmla="*/ 105 w 131"/>
                  <a:gd name="T23" fmla="*/ 96 h 148"/>
                  <a:gd name="T24" fmla="*/ 102 w 131"/>
                  <a:gd name="T25" fmla="*/ 83 h 148"/>
                  <a:gd name="T26" fmla="*/ 94 w 131"/>
                  <a:gd name="T27" fmla="*/ 73 h 148"/>
                  <a:gd name="T28" fmla="*/ 83 w 131"/>
                  <a:gd name="T29" fmla="*/ 66 h 148"/>
                  <a:gd name="T30" fmla="*/ 65 w 131"/>
                  <a:gd name="T31" fmla="*/ 65 h 148"/>
                  <a:gd name="T32" fmla="*/ 57 w 131"/>
                  <a:gd name="T33" fmla="*/ 65 h 148"/>
                  <a:gd name="T34" fmla="*/ 49 w 131"/>
                  <a:gd name="T35" fmla="*/ 66 h 148"/>
                  <a:gd name="T36" fmla="*/ 44 w 131"/>
                  <a:gd name="T37" fmla="*/ 69 h 148"/>
                  <a:gd name="T38" fmla="*/ 36 w 131"/>
                  <a:gd name="T39" fmla="*/ 72 h 148"/>
                  <a:gd name="T40" fmla="*/ 29 w 131"/>
                  <a:gd name="T41" fmla="*/ 77 h 148"/>
                  <a:gd name="T42" fmla="*/ 3 w 131"/>
                  <a:gd name="T43" fmla="*/ 75 h 148"/>
                  <a:gd name="T44" fmla="*/ 24 w 131"/>
                  <a:gd name="T45" fmla="*/ 0 h 148"/>
                  <a:gd name="T46" fmla="*/ 120 w 131"/>
                  <a:gd name="T47" fmla="*/ 0 h 148"/>
                  <a:gd name="T48" fmla="*/ 120 w 131"/>
                  <a:gd name="T49" fmla="*/ 19 h 148"/>
                  <a:gd name="T50" fmla="*/ 45 w 131"/>
                  <a:gd name="T51" fmla="*/ 19 h 148"/>
                  <a:gd name="T52" fmla="*/ 36 w 131"/>
                  <a:gd name="T53" fmla="*/ 58 h 148"/>
                  <a:gd name="T54" fmla="*/ 53 w 131"/>
                  <a:gd name="T55" fmla="*/ 49 h 148"/>
                  <a:gd name="T56" fmla="*/ 71 w 131"/>
                  <a:gd name="T57" fmla="*/ 47 h 148"/>
                  <a:gd name="T58" fmla="*/ 88 w 131"/>
                  <a:gd name="T59" fmla="*/ 49 h 148"/>
                  <a:gd name="T60" fmla="*/ 101 w 131"/>
                  <a:gd name="T61" fmla="*/ 53 h 148"/>
                  <a:gd name="T62" fmla="*/ 114 w 131"/>
                  <a:gd name="T63" fmla="*/ 60 h 148"/>
                  <a:gd name="T64" fmla="*/ 123 w 131"/>
                  <a:gd name="T65" fmla="*/ 71 h 148"/>
                  <a:gd name="T66" fmla="*/ 128 w 131"/>
                  <a:gd name="T67" fmla="*/ 82 h 148"/>
                  <a:gd name="T68" fmla="*/ 131 w 131"/>
                  <a:gd name="T69" fmla="*/ 95 h 148"/>
                  <a:gd name="T70" fmla="*/ 127 w 131"/>
                  <a:gd name="T71" fmla="*/ 114 h 148"/>
                  <a:gd name="T72" fmla="*/ 115 w 131"/>
                  <a:gd name="T73" fmla="*/ 130 h 148"/>
                  <a:gd name="T74" fmla="*/ 101 w 131"/>
                  <a:gd name="T75" fmla="*/ 140 h 148"/>
                  <a:gd name="T76" fmla="*/ 84 w 131"/>
                  <a:gd name="T77" fmla="*/ 146 h 148"/>
                  <a:gd name="T78" fmla="*/ 63 w 131"/>
                  <a:gd name="T79" fmla="*/ 148 h 148"/>
                  <a:gd name="T80" fmla="*/ 39 w 131"/>
                  <a:gd name="T81" fmla="*/ 146 h 148"/>
                  <a:gd name="T82" fmla="*/ 19 w 131"/>
                  <a:gd name="T83" fmla="*/ 137 h 148"/>
                  <a:gd name="T84" fmla="*/ 6 w 131"/>
                  <a:gd name="T85" fmla="*/ 124 h 148"/>
                  <a:gd name="T86" fmla="*/ 0 w 131"/>
                  <a:gd name="T87" fmla="*/ 10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1" h="148">
                    <a:moveTo>
                      <a:pt x="0" y="107"/>
                    </a:moveTo>
                    <a:lnTo>
                      <a:pt x="27" y="105"/>
                    </a:lnTo>
                    <a:lnTo>
                      <a:pt x="31" y="117"/>
                    </a:lnTo>
                    <a:lnTo>
                      <a:pt x="39" y="124"/>
                    </a:lnTo>
                    <a:lnTo>
                      <a:pt x="44" y="128"/>
                    </a:lnTo>
                    <a:lnTo>
                      <a:pt x="50" y="129"/>
                    </a:lnTo>
                    <a:lnTo>
                      <a:pt x="57" y="130"/>
                    </a:lnTo>
                    <a:lnTo>
                      <a:pt x="63" y="131"/>
                    </a:lnTo>
                    <a:lnTo>
                      <a:pt x="81" y="129"/>
                    </a:lnTo>
                    <a:lnTo>
                      <a:pt x="94" y="122"/>
                    </a:lnTo>
                    <a:lnTo>
                      <a:pt x="102" y="111"/>
                    </a:lnTo>
                    <a:lnTo>
                      <a:pt x="105" y="96"/>
                    </a:lnTo>
                    <a:lnTo>
                      <a:pt x="102" y="83"/>
                    </a:lnTo>
                    <a:lnTo>
                      <a:pt x="94" y="73"/>
                    </a:lnTo>
                    <a:lnTo>
                      <a:pt x="83" y="66"/>
                    </a:lnTo>
                    <a:lnTo>
                      <a:pt x="65" y="65"/>
                    </a:lnTo>
                    <a:lnTo>
                      <a:pt x="57" y="65"/>
                    </a:lnTo>
                    <a:lnTo>
                      <a:pt x="49" y="66"/>
                    </a:lnTo>
                    <a:lnTo>
                      <a:pt x="44" y="69"/>
                    </a:lnTo>
                    <a:lnTo>
                      <a:pt x="36" y="72"/>
                    </a:lnTo>
                    <a:lnTo>
                      <a:pt x="29" y="77"/>
                    </a:lnTo>
                    <a:lnTo>
                      <a:pt x="3" y="75"/>
                    </a:lnTo>
                    <a:lnTo>
                      <a:pt x="24" y="0"/>
                    </a:lnTo>
                    <a:lnTo>
                      <a:pt x="120" y="0"/>
                    </a:lnTo>
                    <a:lnTo>
                      <a:pt x="120" y="19"/>
                    </a:lnTo>
                    <a:lnTo>
                      <a:pt x="45" y="19"/>
                    </a:lnTo>
                    <a:lnTo>
                      <a:pt x="36" y="58"/>
                    </a:lnTo>
                    <a:lnTo>
                      <a:pt x="53" y="49"/>
                    </a:lnTo>
                    <a:lnTo>
                      <a:pt x="71" y="47"/>
                    </a:lnTo>
                    <a:lnTo>
                      <a:pt x="88" y="49"/>
                    </a:lnTo>
                    <a:lnTo>
                      <a:pt x="101" y="53"/>
                    </a:lnTo>
                    <a:lnTo>
                      <a:pt x="114" y="60"/>
                    </a:lnTo>
                    <a:lnTo>
                      <a:pt x="123" y="71"/>
                    </a:lnTo>
                    <a:lnTo>
                      <a:pt x="128" y="82"/>
                    </a:lnTo>
                    <a:lnTo>
                      <a:pt x="131" y="95"/>
                    </a:lnTo>
                    <a:lnTo>
                      <a:pt x="127" y="114"/>
                    </a:lnTo>
                    <a:lnTo>
                      <a:pt x="115" y="130"/>
                    </a:lnTo>
                    <a:lnTo>
                      <a:pt x="101" y="140"/>
                    </a:lnTo>
                    <a:lnTo>
                      <a:pt x="84" y="146"/>
                    </a:lnTo>
                    <a:lnTo>
                      <a:pt x="63" y="148"/>
                    </a:lnTo>
                    <a:lnTo>
                      <a:pt x="39" y="146"/>
                    </a:lnTo>
                    <a:lnTo>
                      <a:pt x="19" y="137"/>
                    </a:lnTo>
                    <a:lnTo>
                      <a:pt x="6" y="124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24" name="Freeform 44"/>
              <p:cNvSpPr>
                <a:spLocks noEditPoints="1"/>
              </p:cNvSpPr>
              <p:nvPr/>
            </p:nvSpPr>
            <p:spPr bwMode="auto">
              <a:xfrm>
                <a:off x="2758" y="850"/>
                <a:ext cx="65" cy="151"/>
              </a:xfrm>
              <a:custGeom>
                <a:avLst/>
                <a:gdLst>
                  <a:gd name="T0" fmla="*/ 0 w 130"/>
                  <a:gd name="T1" fmla="*/ 76 h 151"/>
                  <a:gd name="T2" fmla="*/ 1 w 130"/>
                  <a:gd name="T3" fmla="*/ 52 h 151"/>
                  <a:gd name="T4" fmla="*/ 6 w 130"/>
                  <a:gd name="T5" fmla="*/ 32 h 151"/>
                  <a:gd name="T6" fmla="*/ 16 w 130"/>
                  <a:gd name="T7" fmla="*/ 18 h 151"/>
                  <a:gd name="T8" fmla="*/ 29 w 130"/>
                  <a:gd name="T9" fmla="*/ 8 h 151"/>
                  <a:gd name="T10" fmla="*/ 45 w 130"/>
                  <a:gd name="T11" fmla="*/ 2 h 151"/>
                  <a:gd name="T12" fmla="*/ 65 w 130"/>
                  <a:gd name="T13" fmla="*/ 0 h 151"/>
                  <a:gd name="T14" fmla="*/ 79 w 130"/>
                  <a:gd name="T15" fmla="*/ 1 h 151"/>
                  <a:gd name="T16" fmla="*/ 94 w 130"/>
                  <a:gd name="T17" fmla="*/ 5 h 151"/>
                  <a:gd name="T18" fmla="*/ 102 w 130"/>
                  <a:gd name="T19" fmla="*/ 8 h 151"/>
                  <a:gd name="T20" fmla="*/ 109 w 130"/>
                  <a:gd name="T21" fmla="*/ 13 h 151"/>
                  <a:gd name="T22" fmla="*/ 113 w 130"/>
                  <a:gd name="T23" fmla="*/ 19 h 151"/>
                  <a:gd name="T24" fmla="*/ 120 w 130"/>
                  <a:gd name="T25" fmla="*/ 29 h 151"/>
                  <a:gd name="T26" fmla="*/ 125 w 130"/>
                  <a:gd name="T27" fmla="*/ 41 h 151"/>
                  <a:gd name="T28" fmla="*/ 128 w 130"/>
                  <a:gd name="T29" fmla="*/ 55 h 151"/>
                  <a:gd name="T30" fmla="*/ 130 w 130"/>
                  <a:gd name="T31" fmla="*/ 76 h 151"/>
                  <a:gd name="T32" fmla="*/ 128 w 130"/>
                  <a:gd name="T33" fmla="*/ 99 h 151"/>
                  <a:gd name="T34" fmla="*/ 123 w 130"/>
                  <a:gd name="T35" fmla="*/ 118 h 151"/>
                  <a:gd name="T36" fmla="*/ 113 w 130"/>
                  <a:gd name="T37" fmla="*/ 132 h 151"/>
                  <a:gd name="T38" fmla="*/ 100 w 130"/>
                  <a:gd name="T39" fmla="*/ 142 h 151"/>
                  <a:gd name="T40" fmla="*/ 84 w 130"/>
                  <a:gd name="T41" fmla="*/ 148 h 151"/>
                  <a:gd name="T42" fmla="*/ 65 w 130"/>
                  <a:gd name="T43" fmla="*/ 151 h 151"/>
                  <a:gd name="T44" fmla="*/ 47 w 130"/>
                  <a:gd name="T45" fmla="*/ 149 h 151"/>
                  <a:gd name="T46" fmla="*/ 32 w 130"/>
                  <a:gd name="T47" fmla="*/ 145 h 151"/>
                  <a:gd name="T48" fmla="*/ 19 w 130"/>
                  <a:gd name="T49" fmla="*/ 136 h 151"/>
                  <a:gd name="T50" fmla="*/ 8 w 130"/>
                  <a:gd name="T51" fmla="*/ 120 h 151"/>
                  <a:gd name="T52" fmla="*/ 1 w 130"/>
                  <a:gd name="T53" fmla="*/ 101 h 151"/>
                  <a:gd name="T54" fmla="*/ 0 w 130"/>
                  <a:gd name="T55" fmla="*/ 76 h 151"/>
                  <a:gd name="T56" fmla="*/ 26 w 130"/>
                  <a:gd name="T57" fmla="*/ 76 h 151"/>
                  <a:gd name="T58" fmla="*/ 27 w 130"/>
                  <a:gd name="T59" fmla="*/ 96 h 151"/>
                  <a:gd name="T60" fmla="*/ 31 w 130"/>
                  <a:gd name="T61" fmla="*/ 112 h 151"/>
                  <a:gd name="T62" fmla="*/ 37 w 130"/>
                  <a:gd name="T63" fmla="*/ 123 h 151"/>
                  <a:gd name="T64" fmla="*/ 50 w 130"/>
                  <a:gd name="T65" fmla="*/ 130 h 151"/>
                  <a:gd name="T66" fmla="*/ 65 w 130"/>
                  <a:gd name="T67" fmla="*/ 134 h 151"/>
                  <a:gd name="T68" fmla="*/ 79 w 130"/>
                  <a:gd name="T69" fmla="*/ 130 h 151"/>
                  <a:gd name="T70" fmla="*/ 92 w 130"/>
                  <a:gd name="T71" fmla="*/ 123 h 151"/>
                  <a:gd name="T72" fmla="*/ 99 w 130"/>
                  <a:gd name="T73" fmla="*/ 112 h 151"/>
                  <a:gd name="T74" fmla="*/ 102 w 130"/>
                  <a:gd name="T75" fmla="*/ 96 h 151"/>
                  <a:gd name="T76" fmla="*/ 104 w 130"/>
                  <a:gd name="T77" fmla="*/ 76 h 151"/>
                  <a:gd name="T78" fmla="*/ 102 w 130"/>
                  <a:gd name="T79" fmla="*/ 54 h 151"/>
                  <a:gd name="T80" fmla="*/ 99 w 130"/>
                  <a:gd name="T81" fmla="*/ 40 h 151"/>
                  <a:gd name="T82" fmla="*/ 92 w 130"/>
                  <a:gd name="T83" fmla="*/ 29 h 151"/>
                  <a:gd name="T84" fmla="*/ 81 w 130"/>
                  <a:gd name="T85" fmla="*/ 20 h 151"/>
                  <a:gd name="T86" fmla="*/ 65 w 130"/>
                  <a:gd name="T87" fmla="*/ 18 h 151"/>
                  <a:gd name="T88" fmla="*/ 50 w 130"/>
                  <a:gd name="T89" fmla="*/ 20 h 151"/>
                  <a:gd name="T90" fmla="*/ 37 w 130"/>
                  <a:gd name="T91" fmla="*/ 27 h 151"/>
                  <a:gd name="T92" fmla="*/ 31 w 130"/>
                  <a:gd name="T93" fmla="*/ 38 h 151"/>
                  <a:gd name="T94" fmla="*/ 27 w 130"/>
                  <a:gd name="T95" fmla="*/ 54 h 151"/>
                  <a:gd name="T96" fmla="*/ 26 w 130"/>
                  <a:gd name="T97" fmla="*/ 7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0" h="151">
                    <a:moveTo>
                      <a:pt x="0" y="76"/>
                    </a:moveTo>
                    <a:lnTo>
                      <a:pt x="1" y="52"/>
                    </a:lnTo>
                    <a:lnTo>
                      <a:pt x="6" y="32"/>
                    </a:lnTo>
                    <a:lnTo>
                      <a:pt x="16" y="18"/>
                    </a:lnTo>
                    <a:lnTo>
                      <a:pt x="29" y="8"/>
                    </a:lnTo>
                    <a:lnTo>
                      <a:pt x="45" y="2"/>
                    </a:lnTo>
                    <a:lnTo>
                      <a:pt x="65" y="0"/>
                    </a:lnTo>
                    <a:lnTo>
                      <a:pt x="79" y="1"/>
                    </a:lnTo>
                    <a:lnTo>
                      <a:pt x="94" y="5"/>
                    </a:lnTo>
                    <a:lnTo>
                      <a:pt x="102" y="8"/>
                    </a:lnTo>
                    <a:lnTo>
                      <a:pt x="109" y="13"/>
                    </a:lnTo>
                    <a:lnTo>
                      <a:pt x="113" y="19"/>
                    </a:lnTo>
                    <a:lnTo>
                      <a:pt x="120" y="29"/>
                    </a:lnTo>
                    <a:lnTo>
                      <a:pt x="125" y="41"/>
                    </a:lnTo>
                    <a:lnTo>
                      <a:pt x="128" y="55"/>
                    </a:lnTo>
                    <a:lnTo>
                      <a:pt x="130" y="76"/>
                    </a:lnTo>
                    <a:lnTo>
                      <a:pt x="128" y="99"/>
                    </a:lnTo>
                    <a:lnTo>
                      <a:pt x="123" y="118"/>
                    </a:lnTo>
                    <a:lnTo>
                      <a:pt x="113" y="132"/>
                    </a:lnTo>
                    <a:lnTo>
                      <a:pt x="100" y="142"/>
                    </a:lnTo>
                    <a:lnTo>
                      <a:pt x="84" y="148"/>
                    </a:lnTo>
                    <a:lnTo>
                      <a:pt x="65" y="151"/>
                    </a:lnTo>
                    <a:lnTo>
                      <a:pt x="47" y="149"/>
                    </a:lnTo>
                    <a:lnTo>
                      <a:pt x="32" y="145"/>
                    </a:lnTo>
                    <a:lnTo>
                      <a:pt x="19" y="136"/>
                    </a:lnTo>
                    <a:lnTo>
                      <a:pt x="8" y="120"/>
                    </a:lnTo>
                    <a:lnTo>
                      <a:pt x="1" y="101"/>
                    </a:lnTo>
                    <a:lnTo>
                      <a:pt x="0" y="76"/>
                    </a:lnTo>
                    <a:close/>
                    <a:moveTo>
                      <a:pt x="26" y="76"/>
                    </a:moveTo>
                    <a:lnTo>
                      <a:pt x="27" y="96"/>
                    </a:lnTo>
                    <a:lnTo>
                      <a:pt x="31" y="112"/>
                    </a:lnTo>
                    <a:lnTo>
                      <a:pt x="37" y="123"/>
                    </a:lnTo>
                    <a:lnTo>
                      <a:pt x="50" y="130"/>
                    </a:lnTo>
                    <a:lnTo>
                      <a:pt x="65" y="134"/>
                    </a:lnTo>
                    <a:lnTo>
                      <a:pt x="79" y="130"/>
                    </a:lnTo>
                    <a:lnTo>
                      <a:pt x="92" y="123"/>
                    </a:lnTo>
                    <a:lnTo>
                      <a:pt x="99" y="112"/>
                    </a:lnTo>
                    <a:lnTo>
                      <a:pt x="102" y="96"/>
                    </a:lnTo>
                    <a:lnTo>
                      <a:pt x="104" y="76"/>
                    </a:lnTo>
                    <a:lnTo>
                      <a:pt x="102" y="54"/>
                    </a:lnTo>
                    <a:lnTo>
                      <a:pt x="99" y="40"/>
                    </a:lnTo>
                    <a:lnTo>
                      <a:pt x="92" y="29"/>
                    </a:lnTo>
                    <a:lnTo>
                      <a:pt x="81" y="20"/>
                    </a:lnTo>
                    <a:lnTo>
                      <a:pt x="65" y="18"/>
                    </a:lnTo>
                    <a:lnTo>
                      <a:pt x="50" y="20"/>
                    </a:lnTo>
                    <a:lnTo>
                      <a:pt x="37" y="27"/>
                    </a:lnTo>
                    <a:lnTo>
                      <a:pt x="31" y="38"/>
                    </a:lnTo>
                    <a:lnTo>
                      <a:pt x="27" y="54"/>
                    </a:lnTo>
                    <a:lnTo>
                      <a:pt x="26" y="7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25" name="Rectangle 45"/>
              <p:cNvSpPr>
                <a:spLocks noChangeArrowheads="1"/>
              </p:cNvSpPr>
              <p:nvPr/>
            </p:nvSpPr>
            <p:spPr bwMode="auto">
              <a:xfrm>
                <a:off x="2842" y="979"/>
                <a:ext cx="13" cy="1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26" name="Freeform 46"/>
              <p:cNvSpPr>
                <a:spLocks/>
              </p:cNvSpPr>
              <p:nvPr/>
            </p:nvSpPr>
            <p:spPr bwMode="auto">
              <a:xfrm>
                <a:off x="2874" y="852"/>
                <a:ext cx="66" cy="149"/>
              </a:xfrm>
              <a:custGeom>
                <a:avLst/>
                <a:gdLst>
                  <a:gd name="T0" fmla="*/ 0 w 132"/>
                  <a:gd name="T1" fmla="*/ 108 h 149"/>
                  <a:gd name="T2" fmla="*/ 26 w 132"/>
                  <a:gd name="T3" fmla="*/ 105 h 149"/>
                  <a:gd name="T4" fmla="*/ 31 w 132"/>
                  <a:gd name="T5" fmla="*/ 117 h 149"/>
                  <a:gd name="T6" fmla="*/ 39 w 132"/>
                  <a:gd name="T7" fmla="*/ 124 h 149"/>
                  <a:gd name="T8" fmla="*/ 44 w 132"/>
                  <a:gd name="T9" fmla="*/ 128 h 149"/>
                  <a:gd name="T10" fmla="*/ 51 w 132"/>
                  <a:gd name="T11" fmla="*/ 129 h 149"/>
                  <a:gd name="T12" fmla="*/ 57 w 132"/>
                  <a:gd name="T13" fmla="*/ 130 h 149"/>
                  <a:gd name="T14" fmla="*/ 64 w 132"/>
                  <a:gd name="T15" fmla="*/ 132 h 149"/>
                  <a:gd name="T16" fmla="*/ 82 w 132"/>
                  <a:gd name="T17" fmla="*/ 129 h 149"/>
                  <a:gd name="T18" fmla="*/ 95 w 132"/>
                  <a:gd name="T19" fmla="*/ 122 h 149"/>
                  <a:gd name="T20" fmla="*/ 103 w 132"/>
                  <a:gd name="T21" fmla="*/ 111 h 149"/>
                  <a:gd name="T22" fmla="*/ 106 w 132"/>
                  <a:gd name="T23" fmla="*/ 97 h 149"/>
                  <a:gd name="T24" fmla="*/ 103 w 132"/>
                  <a:gd name="T25" fmla="*/ 83 h 149"/>
                  <a:gd name="T26" fmla="*/ 95 w 132"/>
                  <a:gd name="T27" fmla="*/ 74 h 149"/>
                  <a:gd name="T28" fmla="*/ 82 w 132"/>
                  <a:gd name="T29" fmla="*/ 66 h 149"/>
                  <a:gd name="T30" fmla="*/ 65 w 132"/>
                  <a:gd name="T31" fmla="*/ 65 h 149"/>
                  <a:gd name="T32" fmla="*/ 57 w 132"/>
                  <a:gd name="T33" fmla="*/ 65 h 149"/>
                  <a:gd name="T34" fmla="*/ 49 w 132"/>
                  <a:gd name="T35" fmla="*/ 66 h 149"/>
                  <a:gd name="T36" fmla="*/ 44 w 132"/>
                  <a:gd name="T37" fmla="*/ 69 h 149"/>
                  <a:gd name="T38" fmla="*/ 36 w 132"/>
                  <a:gd name="T39" fmla="*/ 73 h 149"/>
                  <a:gd name="T40" fmla="*/ 30 w 132"/>
                  <a:gd name="T41" fmla="*/ 77 h 149"/>
                  <a:gd name="T42" fmla="*/ 4 w 132"/>
                  <a:gd name="T43" fmla="*/ 75 h 149"/>
                  <a:gd name="T44" fmla="*/ 25 w 132"/>
                  <a:gd name="T45" fmla="*/ 0 h 149"/>
                  <a:gd name="T46" fmla="*/ 119 w 132"/>
                  <a:gd name="T47" fmla="*/ 0 h 149"/>
                  <a:gd name="T48" fmla="*/ 119 w 132"/>
                  <a:gd name="T49" fmla="*/ 19 h 149"/>
                  <a:gd name="T50" fmla="*/ 46 w 132"/>
                  <a:gd name="T51" fmla="*/ 19 h 149"/>
                  <a:gd name="T52" fmla="*/ 36 w 132"/>
                  <a:gd name="T53" fmla="*/ 58 h 149"/>
                  <a:gd name="T54" fmla="*/ 52 w 132"/>
                  <a:gd name="T55" fmla="*/ 50 h 149"/>
                  <a:gd name="T56" fmla="*/ 72 w 132"/>
                  <a:gd name="T57" fmla="*/ 47 h 149"/>
                  <a:gd name="T58" fmla="*/ 88 w 132"/>
                  <a:gd name="T59" fmla="*/ 50 h 149"/>
                  <a:gd name="T60" fmla="*/ 101 w 132"/>
                  <a:gd name="T61" fmla="*/ 53 h 149"/>
                  <a:gd name="T62" fmla="*/ 114 w 132"/>
                  <a:gd name="T63" fmla="*/ 60 h 149"/>
                  <a:gd name="T64" fmla="*/ 124 w 132"/>
                  <a:gd name="T65" fmla="*/ 71 h 149"/>
                  <a:gd name="T66" fmla="*/ 129 w 132"/>
                  <a:gd name="T67" fmla="*/ 82 h 149"/>
                  <a:gd name="T68" fmla="*/ 132 w 132"/>
                  <a:gd name="T69" fmla="*/ 95 h 149"/>
                  <a:gd name="T70" fmla="*/ 127 w 132"/>
                  <a:gd name="T71" fmla="*/ 115 h 149"/>
                  <a:gd name="T72" fmla="*/ 116 w 132"/>
                  <a:gd name="T73" fmla="*/ 130 h 149"/>
                  <a:gd name="T74" fmla="*/ 101 w 132"/>
                  <a:gd name="T75" fmla="*/ 140 h 149"/>
                  <a:gd name="T76" fmla="*/ 85 w 132"/>
                  <a:gd name="T77" fmla="*/ 146 h 149"/>
                  <a:gd name="T78" fmla="*/ 64 w 132"/>
                  <a:gd name="T79" fmla="*/ 149 h 149"/>
                  <a:gd name="T80" fmla="*/ 39 w 132"/>
                  <a:gd name="T81" fmla="*/ 146 h 149"/>
                  <a:gd name="T82" fmla="*/ 20 w 132"/>
                  <a:gd name="T83" fmla="*/ 138 h 149"/>
                  <a:gd name="T84" fmla="*/ 7 w 132"/>
                  <a:gd name="T85" fmla="*/ 124 h 149"/>
                  <a:gd name="T86" fmla="*/ 0 w 132"/>
                  <a:gd name="T87" fmla="*/ 10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2" h="149">
                    <a:moveTo>
                      <a:pt x="0" y="108"/>
                    </a:moveTo>
                    <a:lnTo>
                      <a:pt x="26" y="105"/>
                    </a:lnTo>
                    <a:lnTo>
                      <a:pt x="31" y="117"/>
                    </a:lnTo>
                    <a:lnTo>
                      <a:pt x="39" y="124"/>
                    </a:lnTo>
                    <a:lnTo>
                      <a:pt x="44" y="128"/>
                    </a:lnTo>
                    <a:lnTo>
                      <a:pt x="51" y="129"/>
                    </a:lnTo>
                    <a:lnTo>
                      <a:pt x="57" y="130"/>
                    </a:lnTo>
                    <a:lnTo>
                      <a:pt x="64" y="132"/>
                    </a:lnTo>
                    <a:lnTo>
                      <a:pt x="82" y="129"/>
                    </a:lnTo>
                    <a:lnTo>
                      <a:pt x="95" y="122"/>
                    </a:lnTo>
                    <a:lnTo>
                      <a:pt x="103" y="111"/>
                    </a:lnTo>
                    <a:lnTo>
                      <a:pt x="106" y="97"/>
                    </a:lnTo>
                    <a:lnTo>
                      <a:pt x="103" y="83"/>
                    </a:lnTo>
                    <a:lnTo>
                      <a:pt x="95" y="74"/>
                    </a:lnTo>
                    <a:lnTo>
                      <a:pt x="82" y="66"/>
                    </a:lnTo>
                    <a:lnTo>
                      <a:pt x="65" y="65"/>
                    </a:lnTo>
                    <a:lnTo>
                      <a:pt x="57" y="65"/>
                    </a:lnTo>
                    <a:lnTo>
                      <a:pt x="49" y="66"/>
                    </a:lnTo>
                    <a:lnTo>
                      <a:pt x="44" y="69"/>
                    </a:lnTo>
                    <a:lnTo>
                      <a:pt x="36" y="73"/>
                    </a:lnTo>
                    <a:lnTo>
                      <a:pt x="30" y="77"/>
                    </a:lnTo>
                    <a:lnTo>
                      <a:pt x="4" y="75"/>
                    </a:lnTo>
                    <a:lnTo>
                      <a:pt x="25" y="0"/>
                    </a:lnTo>
                    <a:lnTo>
                      <a:pt x="119" y="0"/>
                    </a:lnTo>
                    <a:lnTo>
                      <a:pt x="119" y="19"/>
                    </a:lnTo>
                    <a:lnTo>
                      <a:pt x="46" y="19"/>
                    </a:lnTo>
                    <a:lnTo>
                      <a:pt x="36" y="58"/>
                    </a:lnTo>
                    <a:lnTo>
                      <a:pt x="52" y="50"/>
                    </a:lnTo>
                    <a:lnTo>
                      <a:pt x="72" y="47"/>
                    </a:lnTo>
                    <a:lnTo>
                      <a:pt x="88" y="50"/>
                    </a:lnTo>
                    <a:lnTo>
                      <a:pt x="101" y="53"/>
                    </a:lnTo>
                    <a:lnTo>
                      <a:pt x="114" y="60"/>
                    </a:lnTo>
                    <a:lnTo>
                      <a:pt x="124" y="71"/>
                    </a:lnTo>
                    <a:lnTo>
                      <a:pt x="129" y="82"/>
                    </a:lnTo>
                    <a:lnTo>
                      <a:pt x="132" y="95"/>
                    </a:lnTo>
                    <a:lnTo>
                      <a:pt x="127" y="115"/>
                    </a:lnTo>
                    <a:lnTo>
                      <a:pt x="116" y="130"/>
                    </a:lnTo>
                    <a:lnTo>
                      <a:pt x="101" y="140"/>
                    </a:lnTo>
                    <a:lnTo>
                      <a:pt x="85" y="146"/>
                    </a:lnTo>
                    <a:lnTo>
                      <a:pt x="64" y="149"/>
                    </a:lnTo>
                    <a:lnTo>
                      <a:pt x="39" y="146"/>
                    </a:lnTo>
                    <a:lnTo>
                      <a:pt x="20" y="138"/>
                    </a:lnTo>
                    <a:lnTo>
                      <a:pt x="7" y="12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27" name="Freeform 47"/>
              <p:cNvSpPr>
                <a:spLocks/>
              </p:cNvSpPr>
              <p:nvPr/>
            </p:nvSpPr>
            <p:spPr bwMode="auto">
              <a:xfrm>
                <a:off x="2951" y="852"/>
                <a:ext cx="65" cy="149"/>
              </a:xfrm>
              <a:custGeom>
                <a:avLst/>
                <a:gdLst>
                  <a:gd name="T0" fmla="*/ 0 w 130"/>
                  <a:gd name="T1" fmla="*/ 108 h 149"/>
                  <a:gd name="T2" fmla="*/ 26 w 130"/>
                  <a:gd name="T3" fmla="*/ 105 h 149"/>
                  <a:gd name="T4" fmla="*/ 31 w 130"/>
                  <a:gd name="T5" fmla="*/ 117 h 149"/>
                  <a:gd name="T6" fmla="*/ 37 w 130"/>
                  <a:gd name="T7" fmla="*/ 124 h 149"/>
                  <a:gd name="T8" fmla="*/ 42 w 130"/>
                  <a:gd name="T9" fmla="*/ 128 h 149"/>
                  <a:gd name="T10" fmla="*/ 49 w 130"/>
                  <a:gd name="T11" fmla="*/ 129 h 149"/>
                  <a:gd name="T12" fmla="*/ 55 w 130"/>
                  <a:gd name="T13" fmla="*/ 130 h 149"/>
                  <a:gd name="T14" fmla="*/ 63 w 130"/>
                  <a:gd name="T15" fmla="*/ 132 h 149"/>
                  <a:gd name="T16" fmla="*/ 79 w 130"/>
                  <a:gd name="T17" fmla="*/ 129 h 149"/>
                  <a:gd name="T18" fmla="*/ 92 w 130"/>
                  <a:gd name="T19" fmla="*/ 122 h 149"/>
                  <a:gd name="T20" fmla="*/ 101 w 130"/>
                  <a:gd name="T21" fmla="*/ 111 h 149"/>
                  <a:gd name="T22" fmla="*/ 104 w 130"/>
                  <a:gd name="T23" fmla="*/ 97 h 149"/>
                  <a:gd name="T24" fmla="*/ 101 w 130"/>
                  <a:gd name="T25" fmla="*/ 83 h 149"/>
                  <a:gd name="T26" fmla="*/ 94 w 130"/>
                  <a:gd name="T27" fmla="*/ 74 h 149"/>
                  <a:gd name="T28" fmla="*/ 81 w 130"/>
                  <a:gd name="T29" fmla="*/ 66 h 149"/>
                  <a:gd name="T30" fmla="*/ 63 w 130"/>
                  <a:gd name="T31" fmla="*/ 65 h 149"/>
                  <a:gd name="T32" fmla="*/ 55 w 130"/>
                  <a:gd name="T33" fmla="*/ 65 h 149"/>
                  <a:gd name="T34" fmla="*/ 49 w 130"/>
                  <a:gd name="T35" fmla="*/ 66 h 149"/>
                  <a:gd name="T36" fmla="*/ 42 w 130"/>
                  <a:gd name="T37" fmla="*/ 69 h 149"/>
                  <a:gd name="T38" fmla="*/ 34 w 130"/>
                  <a:gd name="T39" fmla="*/ 73 h 149"/>
                  <a:gd name="T40" fmla="*/ 29 w 130"/>
                  <a:gd name="T41" fmla="*/ 77 h 149"/>
                  <a:gd name="T42" fmla="*/ 3 w 130"/>
                  <a:gd name="T43" fmla="*/ 75 h 149"/>
                  <a:gd name="T44" fmla="*/ 23 w 130"/>
                  <a:gd name="T45" fmla="*/ 0 h 149"/>
                  <a:gd name="T46" fmla="*/ 118 w 130"/>
                  <a:gd name="T47" fmla="*/ 0 h 149"/>
                  <a:gd name="T48" fmla="*/ 118 w 130"/>
                  <a:gd name="T49" fmla="*/ 19 h 149"/>
                  <a:gd name="T50" fmla="*/ 44 w 130"/>
                  <a:gd name="T51" fmla="*/ 19 h 149"/>
                  <a:gd name="T52" fmla="*/ 34 w 130"/>
                  <a:gd name="T53" fmla="*/ 58 h 149"/>
                  <a:gd name="T54" fmla="*/ 52 w 130"/>
                  <a:gd name="T55" fmla="*/ 50 h 149"/>
                  <a:gd name="T56" fmla="*/ 70 w 130"/>
                  <a:gd name="T57" fmla="*/ 47 h 149"/>
                  <a:gd name="T58" fmla="*/ 86 w 130"/>
                  <a:gd name="T59" fmla="*/ 50 h 149"/>
                  <a:gd name="T60" fmla="*/ 101 w 130"/>
                  <a:gd name="T61" fmla="*/ 53 h 149"/>
                  <a:gd name="T62" fmla="*/ 112 w 130"/>
                  <a:gd name="T63" fmla="*/ 60 h 149"/>
                  <a:gd name="T64" fmla="*/ 122 w 130"/>
                  <a:gd name="T65" fmla="*/ 71 h 149"/>
                  <a:gd name="T66" fmla="*/ 128 w 130"/>
                  <a:gd name="T67" fmla="*/ 82 h 149"/>
                  <a:gd name="T68" fmla="*/ 130 w 130"/>
                  <a:gd name="T69" fmla="*/ 95 h 149"/>
                  <a:gd name="T70" fmla="*/ 127 w 130"/>
                  <a:gd name="T71" fmla="*/ 115 h 149"/>
                  <a:gd name="T72" fmla="*/ 114 w 130"/>
                  <a:gd name="T73" fmla="*/ 130 h 149"/>
                  <a:gd name="T74" fmla="*/ 101 w 130"/>
                  <a:gd name="T75" fmla="*/ 140 h 149"/>
                  <a:gd name="T76" fmla="*/ 83 w 130"/>
                  <a:gd name="T77" fmla="*/ 146 h 149"/>
                  <a:gd name="T78" fmla="*/ 63 w 130"/>
                  <a:gd name="T79" fmla="*/ 149 h 149"/>
                  <a:gd name="T80" fmla="*/ 39 w 130"/>
                  <a:gd name="T81" fmla="*/ 146 h 149"/>
                  <a:gd name="T82" fmla="*/ 19 w 130"/>
                  <a:gd name="T83" fmla="*/ 138 h 149"/>
                  <a:gd name="T84" fmla="*/ 6 w 130"/>
                  <a:gd name="T85" fmla="*/ 124 h 149"/>
                  <a:gd name="T86" fmla="*/ 0 w 130"/>
                  <a:gd name="T87" fmla="*/ 10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0" h="149">
                    <a:moveTo>
                      <a:pt x="0" y="108"/>
                    </a:moveTo>
                    <a:lnTo>
                      <a:pt x="26" y="105"/>
                    </a:lnTo>
                    <a:lnTo>
                      <a:pt x="31" y="117"/>
                    </a:lnTo>
                    <a:lnTo>
                      <a:pt x="37" y="124"/>
                    </a:lnTo>
                    <a:lnTo>
                      <a:pt x="42" y="128"/>
                    </a:lnTo>
                    <a:lnTo>
                      <a:pt x="49" y="129"/>
                    </a:lnTo>
                    <a:lnTo>
                      <a:pt x="55" y="130"/>
                    </a:lnTo>
                    <a:lnTo>
                      <a:pt x="63" y="132"/>
                    </a:lnTo>
                    <a:lnTo>
                      <a:pt x="79" y="129"/>
                    </a:lnTo>
                    <a:lnTo>
                      <a:pt x="92" y="122"/>
                    </a:lnTo>
                    <a:lnTo>
                      <a:pt x="101" y="111"/>
                    </a:lnTo>
                    <a:lnTo>
                      <a:pt x="104" y="97"/>
                    </a:lnTo>
                    <a:lnTo>
                      <a:pt x="101" y="83"/>
                    </a:lnTo>
                    <a:lnTo>
                      <a:pt x="94" y="74"/>
                    </a:lnTo>
                    <a:lnTo>
                      <a:pt x="81" y="66"/>
                    </a:lnTo>
                    <a:lnTo>
                      <a:pt x="63" y="65"/>
                    </a:lnTo>
                    <a:lnTo>
                      <a:pt x="55" y="65"/>
                    </a:lnTo>
                    <a:lnTo>
                      <a:pt x="49" y="66"/>
                    </a:lnTo>
                    <a:lnTo>
                      <a:pt x="42" y="69"/>
                    </a:lnTo>
                    <a:lnTo>
                      <a:pt x="34" y="73"/>
                    </a:lnTo>
                    <a:lnTo>
                      <a:pt x="29" y="77"/>
                    </a:lnTo>
                    <a:lnTo>
                      <a:pt x="3" y="75"/>
                    </a:lnTo>
                    <a:lnTo>
                      <a:pt x="23" y="0"/>
                    </a:lnTo>
                    <a:lnTo>
                      <a:pt x="118" y="0"/>
                    </a:lnTo>
                    <a:lnTo>
                      <a:pt x="118" y="19"/>
                    </a:lnTo>
                    <a:lnTo>
                      <a:pt x="44" y="19"/>
                    </a:lnTo>
                    <a:lnTo>
                      <a:pt x="34" y="58"/>
                    </a:lnTo>
                    <a:lnTo>
                      <a:pt x="52" y="50"/>
                    </a:lnTo>
                    <a:lnTo>
                      <a:pt x="70" y="47"/>
                    </a:lnTo>
                    <a:lnTo>
                      <a:pt x="86" y="50"/>
                    </a:lnTo>
                    <a:lnTo>
                      <a:pt x="101" y="53"/>
                    </a:lnTo>
                    <a:lnTo>
                      <a:pt x="112" y="60"/>
                    </a:lnTo>
                    <a:lnTo>
                      <a:pt x="122" y="71"/>
                    </a:lnTo>
                    <a:lnTo>
                      <a:pt x="128" y="82"/>
                    </a:lnTo>
                    <a:lnTo>
                      <a:pt x="130" y="95"/>
                    </a:lnTo>
                    <a:lnTo>
                      <a:pt x="127" y="115"/>
                    </a:lnTo>
                    <a:lnTo>
                      <a:pt x="114" y="130"/>
                    </a:lnTo>
                    <a:lnTo>
                      <a:pt x="101" y="140"/>
                    </a:lnTo>
                    <a:lnTo>
                      <a:pt x="83" y="146"/>
                    </a:lnTo>
                    <a:lnTo>
                      <a:pt x="63" y="149"/>
                    </a:lnTo>
                    <a:lnTo>
                      <a:pt x="39" y="146"/>
                    </a:lnTo>
                    <a:lnTo>
                      <a:pt x="19" y="138"/>
                    </a:lnTo>
                    <a:lnTo>
                      <a:pt x="6" y="12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28" name="Line 48"/>
              <p:cNvSpPr>
                <a:spLocks noChangeShapeType="1"/>
              </p:cNvSpPr>
              <p:nvPr/>
            </p:nvSpPr>
            <p:spPr bwMode="auto">
              <a:xfrm>
                <a:off x="3070" y="3825"/>
                <a:ext cx="2495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29" name="Line 49"/>
              <p:cNvSpPr>
                <a:spLocks noChangeShapeType="1"/>
              </p:cNvSpPr>
              <p:nvPr/>
            </p:nvSpPr>
            <p:spPr bwMode="auto">
              <a:xfrm>
                <a:off x="3296" y="3756"/>
                <a:ext cx="1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30" name="Line 50"/>
              <p:cNvSpPr>
                <a:spLocks noChangeShapeType="1"/>
              </p:cNvSpPr>
              <p:nvPr/>
            </p:nvSpPr>
            <p:spPr bwMode="auto">
              <a:xfrm>
                <a:off x="3409" y="3790"/>
                <a:ext cx="1" cy="3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31" name="Line 51"/>
              <p:cNvSpPr>
                <a:spLocks noChangeShapeType="1"/>
              </p:cNvSpPr>
              <p:nvPr/>
            </p:nvSpPr>
            <p:spPr bwMode="auto">
              <a:xfrm>
                <a:off x="3523" y="3790"/>
                <a:ext cx="1" cy="3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32" name="Line 52"/>
              <p:cNvSpPr>
                <a:spLocks noChangeShapeType="1"/>
              </p:cNvSpPr>
              <p:nvPr/>
            </p:nvSpPr>
            <p:spPr bwMode="auto">
              <a:xfrm>
                <a:off x="3637" y="3790"/>
                <a:ext cx="1" cy="3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33" name="Line 53"/>
              <p:cNvSpPr>
                <a:spLocks noChangeShapeType="1"/>
              </p:cNvSpPr>
              <p:nvPr/>
            </p:nvSpPr>
            <p:spPr bwMode="auto">
              <a:xfrm>
                <a:off x="3750" y="3790"/>
                <a:ext cx="1" cy="3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34" name="Line 54"/>
              <p:cNvSpPr>
                <a:spLocks noChangeShapeType="1"/>
              </p:cNvSpPr>
              <p:nvPr/>
            </p:nvSpPr>
            <p:spPr bwMode="auto">
              <a:xfrm>
                <a:off x="3863" y="3756"/>
                <a:ext cx="1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35" name="Line 55"/>
              <p:cNvSpPr>
                <a:spLocks noChangeShapeType="1"/>
              </p:cNvSpPr>
              <p:nvPr/>
            </p:nvSpPr>
            <p:spPr bwMode="auto">
              <a:xfrm>
                <a:off x="3977" y="3790"/>
                <a:ext cx="1" cy="3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36" name="Line 56"/>
              <p:cNvSpPr>
                <a:spLocks noChangeShapeType="1"/>
              </p:cNvSpPr>
              <p:nvPr/>
            </p:nvSpPr>
            <p:spPr bwMode="auto">
              <a:xfrm>
                <a:off x="4090" y="3790"/>
                <a:ext cx="1" cy="3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37" name="Line 57"/>
              <p:cNvSpPr>
                <a:spLocks noChangeShapeType="1"/>
              </p:cNvSpPr>
              <p:nvPr/>
            </p:nvSpPr>
            <p:spPr bwMode="auto">
              <a:xfrm>
                <a:off x="4204" y="3790"/>
                <a:ext cx="1" cy="3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38" name="Line 58"/>
              <p:cNvSpPr>
                <a:spLocks noChangeShapeType="1"/>
              </p:cNvSpPr>
              <p:nvPr/>
            </p:nvSpPr>
            <p:spPr bwMode="auto">
              <a:xfrm>
                <a:off x="4317" y="3790"/>
                <a:ext cx="1" cy="3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39" name="Line 59"/>
              <p:cNvSpPr>
                <a:spLocks noChangeShapeType="1"/>
              </p:cNvSpPr>
              <p:nvPr/>
            </p:nvSpPr>
            <p:spPr bwMode="auto">
              <a:xfrm>
                <a:off x="4430" y="3756"/>
                <a:ext cx="1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40" name="Line 60"/>
              <p:cNvSpPr>
                <a:spLocks noChangeShapeType="1"/>
              </p:cNvSpPr>
              <p:nvPr/>
            </p:nvSpPr>
            <p:spPr bwMode="auto">
              <a:xfrm>
                <a:off x="4544" y="3790"/>
                <a:ext cx="1" cy="3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41" name="Line 61"/>
              <p:cNvSpPr>
                <a:spLocks noChangeShapeType="1"/>
              </p:cNvSpPr>
              <p:nvPr/>
            </p:nvSpPr>
            <p:spPr bwMode="auto">
              <a:xfrm>
                <a:off x="4657" y="3790"/>
                <a:ext cx="1" cy="3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42" name="Line 62"/>
              <p:cNvSpPr>
                <a:spLocks noChangeShapeType="1"/>
              </p:cNvSpPr>
              <p:nvPr/>
            </p:nvSpPr>
            <p:spPr bwMode="auto">
              <a:xfrm>
                <a:off x="4771" y="3790"/>
                <a:ext cx="1" cy="3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43" name="Line 63"/>
              <p:cNvSpPr>
                <a:spLocks noChangeShapeType="1"/>
              </p:cNvSpPr>
              <p:nvPr/>
            </p:nvSpPr>
            <p:spPr bwMode="auto">
              <a:xfrm>
                <a:off x="4884" y="3790"/>
                <a:ext cx="1" cy="3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44" name="Line 64"/>
              <p:cNvSpPr>
                <a:spLocks noChangeShapeType="1"/>
              </p:cNvSpPr>
              <p:nvPr/>
            </p:nvSpPr>
            <p:spPr bwMode="auto">
              <a:xfrm>
                <a:off x="4998" y="3756"/>
                <a:ext cx="1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45" name="Line 65"/>
              <p:cNvSpPr>
                <a:spLocks noChangeShapeType="1"/>
              </p:cNvSpPr>
              <p:nvPr/>
            </p:nvSpPr>
            <p:spPr bwMode="auto">
              <a:xfrm>
                <a:off x="5111" y="3790"/>
                <a:ext cx="1" cy="3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46" name="Line 66"/>
              <p:cNvSpPr>
                <a:spLocks noChangeShapeType="1"/>
              </p:cNvSpPr>
              <p:nvPr/>
            </p:nvSpPr>
            <p:spPr bwMode="auto">
              <a:xfrm>
                <a:off x="5224" y="3790"/>
                <a:ext cx="1" cy="3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47" name="Line 67"/>
              <p:cNvSpPr>
                <a:spLocks noChangeShapeType="1"/>
              </p:cNvSpPr>
              <p:nvPr/>
            </p:nvSpPr>
            <p:spPr bwMode="auto">
              <a:xfrm>
                <a:off x="5338" y="3790"/>
                <a:ext cx="1" cy="3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48" name="Line 68"/>
              <p:cNvSpPr>
                <a:spLocks noChangeShapeType="1"/>
              </p:cNvSpPr>
              <p:nvPr/>
            </p:nvSpPr>
            <p:spPr bwMode="auto">
              <a:xfrm>
                <a:off x="5451" y="3790"/>
                <a:ext cx="1" cy="3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49" name="Line 69"/>
              <p:cNvSpPr>
                <a:spLocks noChangeShapeType="1"/>
              </p:cNvSpPr>
              <p:nvPr/>
            </p:nvSpPr>
            <p:spPr bwMode="auto">
              <a:xfrm>
                <a:off x="5565" y="3756"/>
                <a:ext cx="1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50" name="Line 70"/>
              <p:cNvSpPr>
                <a:spLocks noChangeShapeType="1"/>
              </p:cNvSpPr>
              <p:nvPr/>
            </p:nvSpPr>
            <p:spPr bwMode="auto">
              <a:xfrm>
                <a:off x="3296" y="3756"/>
                <a:ext cx="1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51" name="Line 71"/>
              <p:cNvSpPr>
                <a:spLocks noChangeShapeType="1"/>
              </p:cNvSpPr>
              <p:nvPr/>
            </p:nvSpPr>
            <p:spPr bwMode="auto">
              <a:xfrm>
                <a:off x="3182" y="3790"/>
                <a:ext cx="1" cy="3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52" name="Line 72"/>
              <p:cNvSpPr>
                <a:spLocks noChangeShapeType="1"/>
              </p:cNvSpPr>
              <p:nvPr/>
            </p:nvSpPr>
            <p:spPr bwMode="auto">
              <a:xfrm>
                <a:off x="3070" y="3790"/>
                <a:ext cx="1" cy="3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53" name="Freeform 73"/>
              <p:cNvSpPr>
                <a:spLocks/>
              </p:cNvSpPr>
              <p:nvPr/>
            </p:nvSpPr>
            <p:spPr bwMode="auto">
              <a:xfrm>
                <a:off x="3263" y="3897"/>
                <a:ext cx="65" cy="149"/>
              </a:xfrm>
              <a:custGeom>
                <a:avLst/>
                <a:gdLst>
                  <a:gd name="T0" fmla="*/ 0 w 130"/>
                  <a:gd name="T1" fmla="*/ 108 h 149"/>
                  <a:gd name="T2" fmla="*/ 26 w 130"/>
                  <a:gd name="T3" fmla="*/ 105 h 149"/>
                  <a:gd name="T4" fmla="*/ 31 w 130"/>
                  <a:gd name="T5" fmla="*/ 117 h 149"/>
                  <a:gd name="T6" fmla="*/ 39 w 130"/>
                  <a:gd name="T7" fmla="*/ 124 h 149"/>
                  <a:gd name="T8" fmla="*/ 44 w 130"/>
                  <a:gd name="T9" fmla="*/ 128 h 149"/>
                  <a:gd name="T10" fmla="*/ 49 w 130"/>
                  <a:gd name="T11" fmla="*/ 129 h 149"/>
                  <a:gd name="T12" fmla="*/ 55 w 130"/>
                  <a:gd name="T13" fmla="*/ 130 h 149"/>
                  <a:gd name="T14" fmla="*/ 63 w 130"/>
                  <a:gd name="T15" fmla="*/ 132 h 149"/>
                  <a:gd name="T16" fmla="*/ 81 w 130"/>
                  <a:gd name="T17" fmla="*/ 129 h 149"/>
                  <a:gd name="T18" fmla="*/ 94 w 130"/>
                  <a:gd name="T19" fmla="*/ 122 h 149"/>
                  <a:gd name="T20" fmla="*/ 102 w 130"/>
                  <a:gd name="T21" fmla="*/ 111 h 149"/>
                  <a:gd name="T22" fmla="*/ 104 w 130"/>
                  <a:gd name="T23" fmla="*/ 97 h 149"/>
                  <a:gd name="T24" fmla="*/ 102 w 130"/>
                  <a:gd name="T25" fmla="*/ 83 h 149"/>
                  <a:gd name="T26" fmla="*/ 94 w 130"/>
                  <a:gd name="T27" fmla="*/ 74 h 149"/>
                  <a:gd name="T28" fmla="*/ 81 w 130"/>
                  <a:gd name="T29" fmla="*/ 66 h 149"/>
                  <a:gd name="T30" fmla="*/ 63 w 130"/>
                  <a:gd name="T31" fmla="*/ 65 h 149"/>
                  <a:gd name="T32" fmla="*/ 55 w 130"/>
                  <a:gd name="T33" fmla="*/ 65 h 149"/>
                  <a:gd name="T34" fmla="*/ 49 w 130"/>
                  <a:gd name="T35" fmla="*/ 66 h 149"/>
                  <a:gd name="T36" fmla="*/ 42 w 130"/>
                  <a:gd name="T37" fmla="*/ 69 h 149"/>
                  <a:gd name="T38" fmla="*/ 36 w 130"/>
                  <a:gd name="T39" fmla="*/ 73 h 149"/>
                  <a:gd name="T40" fmla="*/ 29 w 130"/>
                  <a:gd name="T41" fmla="*/ 77 h 149"/>
                  <a:gd name="T42" fmla="*/ 3 w 130"/>
                  <a:gd name="T43" fmla="*/ 75 h 149"/>
                  <a:gd name="T44" fmla="*/ 23 w 130"/>
                  <a:gd name="T45" fmla="*/ 0 h 149"/>
                  <a:gd name="T46" fmla="*/ 118 w 130"/>
                  <a:gd name="T47" fmla="*/ 0 h 149"/>
                  <a:gd name="T48" fmla="*/ 118 w 130"/>
                  <a:gd name="T49" fmla="*/ 19 h 149"/>
                  <a:gd name="T50" fmla="*/ 44 w 130"/>
                  <a:gd name="T51" fmla="*/ 19 h 149"/>
                  <a:gd name="T52" fmla="*/ 34 w 130"/>
                  <a:gd name="T53" fmla="*/ 58 h 149"/>
                  <a:gd name="T54" fmla="*/ 52 w 130"/>
                  <a:gd name="T55" fmla="*/ 50 h 149"/>
                  <a:gd name="T56" fmla="*/ 71 w 130"/>
                  <a:gd name="T57" fmla="*/ 47 h 149"/>
                  <a:gd name="T58" fmla="*/ 86 w 130"/>
                  <a:gd name="T59" fmla="*/ 50 h 149"/>
                  <a:gd name="T60" fmla="*/ 101 w 130"/>
                  <a:gd name="T61" fmla="*/ 53 h 149"/>
                  <a:gd name="T62" fmla="*/ 114 w 130"/>
                  <a:gd name="T63" fmla="*/ 60 h 149"/>
                  <a:gd name="T64" fmla="*/ 123 w 130"/>
                  <a:gd name="T65" fmla="*/ 71 h 149"/>
                  <a:gd name="T66" fmla="*/ 128 w 130"/>
                  <a:gd name="T67" fmla="*/ 82 h 149"/>
                  <a:gd name="T68" fmla="*/ 130 w 130"/>
                  <a:gd name="T69" fmla="*/ 95 h 149"/>
                  <a:gd name="T70" fmla="*/ 127 w 130"/>
                  <a:gd name="T71" fmla="*/ 115 h 149"/>
                  <a:gd name="T72" fmla="*/ 115 w 130"/>
                  <a:gd name="T73" fmla="*/ 130 h 149"/>
                  <a:gd name="T74" fmla="*/ 101 w 130"/>
                  <a:gd name="T75" fmla="*/ 140 h 149"/>
                  <a:gd name="T76" fmla="*/ 83 w 130"/>
                  <a:gd name="T77" fmla="*/ 146 h 149"/>
                  <a:gd name="T78" fmla="*/ 63 w 130"/>
                  <a:gd name="T79" fmla="*/ 149 h 149"/>
                  <a:gd name="T80" fmla="*/ 39 w 130"/>
                  <a:gd name="T81" fmla="*/ 146 h 149"/>
                  <a:gd name="T82" fmla="*/ 19 w 130"/>
                  <a:gd name="T83" fmla="*/ 138 h 149"/>
                  <a:gd name="T84" fmla="*/ 6 w 130"/>
                  <a:gd name="T85" fmla="*/ 124 h 149"/>
                  <a:gd name="T86" fmla="*/ 0 w 130"/>
                  <a:gd name="T87" fmla="*/ 10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0" h="149">
                    <a:moveTo>
                      <a:pt x="0" y="108"/>
                    </a:moveTo>
                    <a:lnTo>
                      <a:pt x="26" y="105"/>
                    </a:lnTo>
                    <a:lnTo>
                      <a:pt x="31" y="117"/>
                    </a:lnTo>
                    <a:lnTo>
                      <a:pt x="39" y="124"/>
                    </a:lnTo>
                    <a:lnTo>
                      <a:pt x="44" y="128"/>
                    </a:lnTo>
                    <a:lnTo>
                      <a:pt x="49" y="129"/>
                    </a:lnTo>
                    <a:lnTo>
                      <a:pt x="55" y="130"/>
                    </a:lnTo>
                    <a:lnTo>
                      <a:pt x="63" y="132"/>
                    </a:lnTo>
                    <a:lnTo>
                      <a:pt x="81" y="129"/>
                    </a:lnTo>
                    <a:lnTo>
                      <a:pt x="94" y="122"/>
                    </a:lnTo>
                    <a:lnTo>
                      <a:pt x="102" y="111"/>
                    </a:lnTo>
                    <a:lnTo>
                      <a:pt x="104" y="97"/>
                    </a:lnTo>
                    <a:lnTo>
                      <a:pt x="102" y="83"/>
                    </a:lnTo>
                    <a:lnTo>
                      <a:pt x="94" y="74"/>
                    </a:lnTo>
                    <a:lnTo>
                      <a:pt x="81" y="66"/>
                    </a:lnTo>
                    <a:lnTo>
                      <a:pt x="63" y="65"/>
                    </a:lnTo>
                    <a:lnTo>
                      <a:pt x="55" y="65"/>
                    </a:lnTo>
                    <a:lnTo>
                      <a:pt x="49" y="66"/>
                    </a:lnTo>
                    <a:lnTo>
                      <a:pt x="42" y="69"/>
                    </a:lnTo>
                    <a:lnTo>
                      <a:pt x="36" y="73"/>
                    </a:lnTo>
                    <a:lnTo>
                      <a:pt x="29" y="77"/>
                    </a:lnTo>
                    <a:lnTo>
                      <a:pt x="3" y="75"/>
                    </a:lnTo>
                    <a:lnTo>
                      <a:pt x="23" y="0"/>
                    </a:lnTo>
                    <a:lnTo>
                      <a:pt x="118" y="0"/>
                    </a:lnTo>
                    <a:lnTo>
                      <a:pt x="118" y="19"/>
                    </a:lnTo>
                    <a:lnTo>
                      <a:pt x="44" y="19"/>
                    </a:lnTo>
                    <a:lnTo>
                      <a:pt x="34" y="58"/>
                    </a:lnTo>
                    <a:lnTo>
                      <a:pt x="52" y="50"/>
                    </a:lnTo>
                    <a:lnTo>
                      <a:pt x="71" y="47"/>
                    </a:lnTo>
                    <a:lnTo>
                      <a:pt x="86" y="50"/>
                    </a:lnTo>
                    <a:lnTo>
                      <a:pt x="101" y="53"/>
                    </a:lnTo>
                    <a:lnTo>
                      <a:pt x="114" y="60"/>
                    </a:lnTo>
                    <a:lnTo>
                      <a:pt x="123" y="71"/>
                    </a:lnTo>
                    <a:lnTo>
                      <a:pt x="128" y="82"/>
                    </a:lnTo>
                    <a:lnTo>
                      <a:pt x="130" y="95"/>
                    </a:lnTo>
                    <a:lnTo>
                      <a:pt x="127" y="115"/>
                    </a:lnTo>
                    <a:lnTo>
                      <a:pt x="115" y="130"/>
                    </a:lnTo>
                    <a:lnTo>
                      <a:pt x="101" y="140"/>
                    </a:lnTo>
                    <a:lnTo>
                      <a:pt x="83" y="146"/>
                    </a:lnTo>
                    <a:lnTo>
                      <a:pt x="63" y="149"/>
                    </a:lnTo>
                    <a:lnTo>
                      <a:pt x="39" y="146"/>
                    </a:lnTo>
                    <a:lnTo>
                      <a:pt x="19" y="138"/>
                    </a:lnTo>
                    <a:lnTo>
                      <a:pt x="6" y="12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54" name="Freeform 74"/>
              <p:cNvSpPr>
                <a:spLocks/>
              </p:cNvSpPr>
              <p:nvPr/>
            </p:nvSpPr>
            <p:spPr bwMode="auto">
              <a:xfrm>
                <a:off x="3774" y="3897"/>
                <a:ext cx="63" cy="146"/>
              </a:xfrm>
              <a:custGeom>
                <a:avLst/>
                <a:gdLst>
                  <a:gd name="T0" fmla="*/ 0 w 127"/>
                  <a:gd name="T1" fmla="*/ 19 h 146"/>
                  <a:gd name="T2" fmla="*/ 0 w 127"/>
                  <a:gd name="T3" fmla="*/ 0 h 146"/>
                  <a:gd name="T4" fmla="*/ 127 w 127"/>
                  <a:gd name="T5" fmla="*/ 0 h 146"/>
                  <a:gd name="T6" fmla="*/ 127 w 127"/>
                  <a:gd name="T7" fmla="*/ 16 h 146"/>
                  <a:gd name="T8" fmla="*/ 109 w 127"/>
                  <a:gd name="T9" fmla="*/ 34 h 146"/>
                  <a:gd name="T10" fmla="*/ 91 w 127"/>
                  <a:gd name="T11" fmla="*/ 56 h 146"/>
                  <a:gd name="T12" fmla="*/ 75 w 127"/>
                  <a:gd name="T13" fmla="*/ 81 h 146"/>
                  <a:gd name="T14" fmla="*/ 63 w 127"/>
                  <a:gd name="T15" fmla="*/ 106 h 146"/>
                  <a:gd name="T16" fmla="*/ 57 w 127"/>
                  <a:gd name="T17" fmla="*/ 126 h 146"/>
                  <a:gd name="T18" fmla="*/ 54 w 127"/>
                  <a:gd name="T19" fmla="*/ 146 h 146"/>
                  <a:gd name="T20" fmla="*/ 28 w 127"/>
                  <a:gd name="T21" fmla="*/ 146 h 146"/>
                  <a:gd name="T22" fmla="*/ 31 w 127"/>
                  <a:gd name="T23" fmla="*/ 127 h 146"/>
                  <a:gd name="T24" fmla="*/ 37 w 127"/>
                  <a:gd name="T25" fmla="*/ 105 h 146"/>
                  <a:gd name="T26" fmla="*/ 49 w 127"/>
                  <a:gd name="T27" fmla="*/ 81 h 146"/>
                  <a:gd name="T28" fmla="*/ 65 w 127"/>
                  <a:gd name="T29" fmla="*/ 58 h 146"/>
                  <a:gd name="T30" fmla="*/ 81 w 127"/>
                  <a:gd name="T31" fmla="*/ 36 h 146"/>
                  <a:gd name="T32" fmla="*/ 101 w 127"/>
                  <a:gd name="T33" fmla="*/ 19 h 146"/>
                  <a:gd name="T34" fmla="*/ 0 w 127"/>
                  <a:gd name="T35" fmla="*/ 19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46">
                    <a:moveTo>
                      <a:pt x="0" y="19"/>
                    </a:moveTo>
                    <a:lnTo>
                      <a:pt x="0" y="0"/>
                    </a:lnTo>
                    <a:lnTo>
                      <a:pt x="127" y="0"/>
                    </a:lnTo>
                    <a:lnTo>
                      <a:pt x="127" y="16"/>
                    </a:lnTo>
                    <a:lnTo>
                      <a:pt x="109" y="34"/>
                    </a:lnTo>
                    <a:lnTo>
                      <a:pt x="91" y="56"/>
                    </a:lnTo>
                    <a:lnTo>
                      <a:pt x="75" y="81"/>
                    </a:lnTo>
                    <a:lnTo>
                      <a:pt x="63" y="106"/>
                    </a:lnTo>
                    <a:lnTo>
                      <a:pt x="57" y="126"/>
                    </a:lnTo>
                    <a:lnTo>
                      <a:pt x="54" y="146"/>
                    </a:lnTo>
                    <a:lnTo>
                      <a:pt x="28" y="146"/>
                    </a:lnTo>
                    <a:lnTo>
                      <a:pt x="31" y="127"/>
                    </a:lnTo>
                    <a:lnTo>
                      <a:pt x="37" y="105"/>
                    </a:lnTo>
                    <a:lnTo>
                      <a:pt x="49" y="81"/>
                    </a:lnTo>
                    <a:lnTo>
                      <a:pt x="65" y="58"/>
                    </a:lnTo>
                    <a:lnTo>
                      <a:pt x="81" y="36"/>
                    </a:lnTo>
                    <a:lnTo>
                      <a:pt x="101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55" name="Rectangle 75"/>
              <p:cNvSpPr>
                <a:spLocks noChangeArrowheads="1"/>
              </p:cNvSpPr>
              <p:nvPr/>
            </p:nvSpPr>
            <p:spPr bwMode="auto">
              <a:xfrm>
                <a:off x="3856" y="4024"/>
                <a:ext cx="13" cy="1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56" name="Freeform 76"/>
              <p:cNvSpPr>
                <a:spLocks/>
              </p:cNvSpPr>
              <p:nvPr/>
            </p:nvSpPr>
            <p:spPr bwMode="auto">
              <a:xfrm>
                <a:off x="3888" y="3897"/>
                <a:ext cx="65" cy="149"/>
              </a:xfrm>
              <a:custGeom>
                <a:avLst/>
                <a:gdLst>
                  <a:gd name="T0" fmla="*/ 0 w 130"/>
                  <a:gd name="T1" fmla="*/ 108 h 149"/>
                  <a:gd name="T2" fmla="*/ 26 w 130"/>
                  <a:gd name="T3" fmla="*/ 105 h 149"/>
                  <a:gd name="T4" fmla="*/ 31 w 130"/>
                  <a:gd name="T5" fmla="*/ 117 h 149"/>
                  <a:gd name="T6" fmla="*/ 39 w 130"/>
                  <a:gd name="T7" fmla="*/ 124 h 149"/>
                  <a:gd name="T8" fmla="*/ 44 w 130"/>
                  <a:gd name="T9" fmla="*/ 128 h 149"/>
                  <a:gd name="T10" fmla="*/ 51 w 130"/>
                  <a:gd name="T11" fmla="*/ 129 h 149"/>
                  <a:gd name="T12" fmla="*/ 57 w 130"/>
                  <a:gd name="T13" fmla="*/ 130 h 149"/>
                  <a:gd name="T14" fmla="*/ 64 w 130"/>
                  <a:gd name="T15" fmla="*/ 132 h 149"/>
                  <a:gd name="T16" fmla="*/ 82 w 130"/>
                  <a:gd name="T17" fmla="*/ 129 h 149"/>
                  <a:gd name="T18" fmla="*/ 95 w 130"/>
                  <a:gd name="T19" fmla="*/ 122 h 149"/>
                  <a:gd name="T20" fmla="*/ 103 w 130"/>
                  <a:gd name="T21" fmla="*/ 111 h 149"/>
                  <a:gd name="T22" fmla="*/ 104 w 130"/>
                  <a:gd name="T23" fmla="*/ 97 h 149"/>
                  <a:gd name="T24" fmla="*/ 103 w 130"/>
                  <a:gd name="T25" fmla="*/ 83 h 149"/>
                  <a:gd name="T26" fmla="*/ 95 w 130"/>
                  <a:gd name="T27" fmla="*/ 74 h 149"/>
                  <a:gd name="T28" fmla="*/ 82 w 130"/>
                  <a:gd name="T29" fmla="*/ 66 h 149"/>
                  <a:gd name="T30" fmla="*/ 64 w 130"/>
                  <a:gd name="T31" fmla="*/ 65 h 149"/>
                  <a:gd name="T32" fmla="*/ 57 w 130"/>
                  <a:gd name="T33" fmla="*/ 65 h 149"/>
                  <a:gd name="T34" fmla="*/ 49 w 130"/>
                  <a:gd name="T35" fmla="*/ 66 h 149"/>
                  <a:gd name="T36" fmla="*/ 43 w 130"/>
                  <a:gd name="T37" fmla="*/ 69 h 149"/>
                  <a:gd name="T38" fmla="*/ 36 w 130"/>
                  <a:gd name="T39" fmla="*/ 73 h 149"/>
                  <a:gd name="T40" fmla="*/ 30 w 130"/>
                  <a:gd name="T41" fmla="*/ 77 h 149"/>
                  <a:gd name="T42" fmla="*/ 4 w 130"/>
                  <a:gd name="T43" fmla="*/ 75 h 149"/>
                  <a:gd name="T44" fmla="*/ 25 w 130"/>
                  <a:gd name="T45" fmla="*/ 0 h 149"/>
                  <a:gd name="T46" fmla="*/ 119 w 130"/>
                  <a:gd name="T47" fmla="*/ 0 h 149"/>
                  <a:gd name="T48" fmla="*/ 119 w 130"/>
                  <a:gd name="T49" fmla="*/ 19 h 149"/>
                  <a:gd name="T50" fmla="*/ 46 w 130"/>
                  <a:gd name="T51" fmla="*/ 19 h 149"/>
                  <a:gd name="T52" fmla="*/ 36 w 130"/>
                  <a:gd name="T53" fmla="*/ 58 h 149"/>
                  <a:gd name="T54" fmla="*/ 52 w 130"/>
                  <a:gd name="T55" fmla="*/ 50 h 149"/>
                  <a:gd name="T56" fmla="*/ 72 w 130"/>
                  <a:gd name="T57" fmla="*/ 47 h 149"/>
                  <a:gd name="T58" fmla="*/ 88 w 130"/>
                  <a:gd name="T59" fmla="*/ 50 h 149"/>
                  <a:gd name="T60" fmla="*/ 101 w 130"/>
                  <a:gd name="T61" fmla="*/ 53 h 149"/>
                  <a:gd name="T62" fmla="*/ 114 w 130"/>
                  <a:gd name="T63" fmla="*/ 60 h 149"/>
                  <a:gd name="T64" fmla="*/ 124 w 130"/>
                  <a:gd name="T65" fmla="*/ 71 h 149"/>
                  <a:gd name="T66" fmla="*/ 129 w 130"/>
                  <a:gd name="T67" fmla="*/ 82 h 149"/>
                  <a:gd name="T68" fmla="*/ 130 w 130"/>
                  <a:gd name="T69" fmla="*/ 95 h 149"/>
                  <a:gd name="T70" fmla="*/ 127 w 130"/>
                  <a:gd name="T71" fmla="*/ 115 h 149"/>
                  <a:gd name="T72" fmla="*/ 116 w 130"/>
                  <a:gd name="T73" fmla="*/ 130 h 149"/>
                  <a:gd name="T74" fmla="*/ 101 w 130"/>
                  <a:gd name="T75" fmla="*/ 140 h 149"/>
                  <a:gd name="T76" fmla="*/ 85 w 130"/>
                  <a:gd name="T77" fmla="*/ 146 h 149"/>
                  <a:gd name="T78" fmla="*/ 64 w 130"/>
                  <a:gd name="T79" fmla="*/ 149 h 149"/>
                  <a:gd name="T80" fmla="*/ 39 w 130"/>
                  <a:gd name="T81" fmla="*/ 146 h 149"/>
                  <a:gd name="T82" fmla="*/ 20 w 130"/>
                  <a:gd name="T83" fmla="*/ 138 h 149"/>
                  <a:gd name="T84" fmla="*/ 7 w 130"/>
                  <a:gd name="T85" fmla="*/ 124 h 149"/>
                  <a:gd name="T86" fmla="*/ 0 w 130"/>
                  <a:gd name="T87" fmla="*/ 10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0" h="149">
                    <a:moveTo>
                      <a:pt x="0" y="108"/>
                    </a:moveTo>
                    <a:lnTo>
                      <a:pt x="26" y="105"/>
                    </a:lnTo>
                    <a:lnTo>
                      <a:pt x="31" y="117"/>
                    </a:lnTo>
                    <a:lnTo>
                      <a:pt x="39" y="124"/>
                    </a:lnTo>
                    <a:lnTo>
                      <a:pt x="44" y="128"/>
                    </a:lnTo>
                    <a:lnTo>
                      <a:pt x="51" y="129"/>
                    </a:lnTo>
                    <a:lnTo>
                      <a:pt x="57" y="130"/>
                    </a:lnTo>
                    <a:lnTo>
                      <a:pt x="64" y="132"/>
                    </a:lnTo>
                    <a:lnTo>
                      <a:pt x="82" y="129"/>
                    </a:lnTo>
                    <a:lnTo>
                      <a:pt x="95" y="122"/>
                    </a:lnTo>
                    <a:lnTo>
                      <a:pt x="103" y="111"/>
                    </a:lnTo>
                    <a:lnTo>
                      <a:pt x="104" y="97"/>
                    </a:lnTo>
                    <a:lnTo>
                      <a:pt x="103" y="83"/>
                    </a:lnTo>
                    <a:lnTo>
                      <a:pt x="95" y="74"/>
                    </a:lnTo>
                    <a:lnTo>
                      <a:pt x="82" y="66"/>
                    </a:lnTo>
                    <a:lnTo>
                      <a:pt x="64" y="65"/>
                    </a:lnTo>
                    <a:lnTo>
                      <a:pt x="57" y="65"/>
                    </a:lnTo>
                    <a:lnTo>
                      <a:pt x="49" y="66"/>
                    </a:lnTo>
                    <a:lnTo>
                      <a:pt x="43" y="69"/>
                    </a:lnTo>
                    <a:lnTo>
                      <a:pt x="36" y="73"/>
                    </a:lnTo>
                    <a:lnTo>
                      <a:pt x="30" y="77"/>
                    </a:lnTo>
                    <a:lnTo>
                      <a:pt x="4" y="75"/>
                    </a:lnTo>
                    <a:lnTo>
                      <a:pt x="25" y="0"/>
                    </a:lnTo>
                    <a:lnTo>
                      <a:pt x="119" y="0"/>
                    </a:lnTo>
                    <a:lnTo>
                      <a:pt x="119" y="19"/>
                    </a:lnTo>
                    <a:lnTo>
                      <a:pt x="46" y="19"/>
                    </a:lnTo>
                    <a:lnTo>
                      <a:pt x="36" y="58"/>
                    </a:lnTo>
                    <a:lnTo>
                      <a:pt x="52" y="50"/>
                    </a:lnTo>
                    <a:lnTo>
                      <a:pt x="72" y="47"/>
                    </a:lnTo>
                    <a:lnTo>
                      <a:pt x="88" y="50"/>
                    </a:lnTo>
                    <a:lnTo>
                      <a:pt x="101" y="53"/>
                    </a:lnTo>
                    <a:lnTo>
                      <a:pt x="114" y="60"/>
                    </a:lnTo>
                    <a:lnTo>
                      <a:pt x="124" y="71"/>
                    </a:lnTo>
                    <a:lnTo>
                      <a:pt x="129" y="82"/>
                    </a:lnTo>
                    <a:lnTo>
                      <a:pt x="130" y="95"/>
                    </a:lnTo>
                    <a:lnTo>
                      <a:pt x="127" y="115"/>
                    </a:lnTo>
                    <a:lnTo>
                      <a:pt x="116" y="130"/>
                    </a:lnTo>
                    <a:lnTo>
                      <a:pt x="101" y="140"/>
                    </a:lnTo>
                    <a:lnTo>
                      <a:pt x="85" y="146"/>
                    </a:lnTo>
                    <a:lnTo>
                      <a:pt x="64" y="149"/>
                    </a:lnTo>
                    <a:lnTo>
                      <a:pt x="39" y="146"/>
                    </a:lnTo>
                    <a:lnTo>
                      <a:pt x="20" y="138"/>
                    </a:lnTo>
                    <a:lnTo>
                      <a:pt x="7" y="12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57" name="Freeform 77"/>
              <p:cNvSpPr>
                <a:spLocks/>
              </p:cNvSpPr>
              <p:nvPr/>
            </p:nvSpPr>
            <p:spPr bwMode="auto">
              <a:xfrm>
                <a:off x="4367" y="3895"/>
                <a:ext cx="37" cy="148"/>
              </a:xfrm>
              <a:custGeom>
                <a:avLst/>
                <a:gdLst>
                  <a:gd name="T0" fmla="*/ 73 w 73"/>
                  <a:gd name="T1" fmla="*/ 148 h 148"/>
                  <a:gd name="T2" fmla="*/ 47 w 73"/>
                  <a:gd name="T3" fmla="*/ 148 h 148"/>
                  <a:gd name="T4" fmla="*/ 47 w 73"/>
                  <a:gd name="T5" fmla="*/ 32 h 148"/>
                  <a:gd name="T6" fmla="*/ 38 w 73"/>
                  <a:gd name="T7" fmla="*/ 40 h 148"/>
                  <a:gd name="T8" fmla="*/ 25 w 73"/>
                  <a:gd name="T9" fmla="*/ 46 h 148"/>
                  <a:gd name="T10" fmla="*/ 16 w 73"/>
                  <a:gd name="T11" fmla="*/ 49 h 148"/>
                  <a:gd name="T12" fmla="*/ 8 w 73"/>
                  <a:gd name="T13" fmla="*/ 53 h 148"/>
                  <a:gd name="T14" fmla="*/ 0 w 73"/>
                  <a:gd name="T15" fmla="*/ 55 h 148"/>
                  <a:gd name="T16" fmla="*/ 0 w 73"/>
                  <a:gd name="T17" fmla="*/ 37 h 148"/>
                  <a:gd name="T18" fmla="*/ 20 w 73"/>
                  <a:gd name="T19" fmla="*/ 29 h 148"/>
                  <a:gd name="T20" fmla="*/ 36 w 73"/>
                  <a:gd name="T21" fmla="*/ 20 h 148"/>
                  <a:gd name="T22" fmla="*/ 47 w 73"/>
                  <a:gd name="T23" fmla="*/ 9 h 148"/>
                  <a:gd name="T24" fmla="*/ 55 w 73"/>
                  <a:gd name="T25" fmla="*/ 0 h 148"/>
                  <a:gd name="T26" fmla="*/ 73 w 73"/>
                  <a:gd name="T27" fmla="*/ 0 h 148"/>
                  <a:gd name="T28" fmla="*/ 73 w 73"/>
                  <a:gd name="T29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3" h="148">
                    <a:moveTo>
                      <a:pt x="73" y="148"/>
                    </a:moveTo>
                    <a:lnTo>
                      <a:pt x="47" y="148"/>
                    </a:lnTo>
                    <a:lnTo>
                      <a:pt x="47" y="32"/>
                    </a:lnTo>
                    <a:lnTo>
                      <a:pt x="38" y="40"/>
                    </a:lnTo>
                    <a:lnTo>
                      <a:pt x="25" y="46"/>
                    </a:lnTo>
                    <a:lnTo>
                      <a:pt x="16" y="49"/>
                    </a:lnTo>
                    <a:lnTo>
                      <a:pt x="8" y="53"/>
                    </a:lnTo>
                    <a:lnTo>
                      <a:pt x="0" y="55"/>
                    </a:lnTo>
                    <a:lnTo>
                      <a:pt x="0" y="37"/>
                    </a:lnTo>
                    <a:lnTo>
                      <a:pt x="20" y="29"/>
                    </a:lnTo>
                    <a:lnTo>
                      <a:pt x="36" y="20"/>
                    </a:lnTo>
                    <a:lnTo>
                      <a:pt x="47" y="9"/>
                    </a:lnTo>
                    <a:lnTo>
                      <a:pt x="55" y="0"/>
                    </a:lnTo>
                    <a:lnTo>
                      <a:pt x="73" y="0"/>
                    </a:lnTo>
                    <a:lnTo>
                      <a:pt x="73" y="14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58" name="Freeform 78"/>
              <p:cNvSpPr>
                <a:spLocks noEditPoints="1"/>
              </p:cNvSpPr>
              <p:nvPr/>
            </p:nvSpPr>
            <p:spPr bwMode="auto">
              <a:xfrm>
                <a:off x="4435" y="3895"/>
                <a:ext cx="65" cy="151"/>
              </a:xfrm>
              <a:custGeom>
                <a:avLst/>
                <a:gdLst>
                  <a:gd name="T0" fmla="*/ 0 w 130"/>
                  <a:gd name="T1" fmla="*/ 76 h 151"/>
                  <a:gd name="T2" fmla="*/ 1 w 130"/>
                  <a:gd name="T3" fmla="*/ 52 h 151"/>
                  <a:gd name="T4" fmla="*/ 6 w 130"/>
                  <a:gd name="T5" fmla="*/ 32 h 151"/>
                  <a:gd name="T6" fmla="*/ 16 w 130"/>
                  <a:gd name="T7" fmla="*/ 18 h 151"/>
                  <a:gd name="T8" fmla="*/ 29 w 130"/>
                  <a:gd name="T9" fmla="*/ 8 h 151"/>
                  <a:gd name="T10" fmla="*/ 45 w 130"/>
                  <a:gd name="T11" fmla="*/ 2 h 151"/>
                  <a:gd name="T12" fmla="*/ 65 w 130"/>
                  <a:gd name="T13" fmla="*/ 0 h 151"/>
                  <a:gd name="T14" fmla="*/ 79 w 130"/>
                  <a:gd name="T15" fmla="*/ 1 h 151"/>
                  <a:gd name="T16" fmla="*/ 94 w 130"/>
                  <a:gd name="T17" fmla="*/ 5 h 151"/>
                  <a:gd name="T18" fmla="*/ 102 w 130"/>
                  <a:gd name="T19" fmla="*/ 8 h 151"/>
                  <a:gd name="T20" fmla="*/ 109 w 130"/>
                  <a:gd name="T21" fmla="*/ 13 h 151"/>
                  <a:gd name="T22" fmla="*/ 113 w 130"/>
                  <a:gd name="T23" fmla="*/ 19 h 151"/>
                  <a:gd name="T24" fmla="*/ 120 w 130"/>
                  <a:gd name="T25" fmla="*/ 29 h 151"/>
                  <a:gd name="T26" fmla="*/ 125 w 130"/>
                  <a:gd name="T27" fmla="*/ 41 h 151"/>
                  <a:gd name="T28" fmla="*/ 128 w 130"/>
                  <a:gd name="T29" fmla="*/ 55 h 151"/>
                  <a:gd name="T30" fmla="*/ 130 w 130"/>
                  <a:gd name="T31" fmla="*/ 76 h 151"/>
                  <a:gd name="T32" fmla="*/ 128 w 130"/>
                  <a:gd name="T33" fmla="*/ 99 h 151"/>
                  <a:gd name="T34" fmla="*/ 123 w 130"/>
                  <a:gd name="T35" fmla="*/ 118 h 151"/>
                  <a:gd name="T36" fmla="*/ 113 w 130"/>
                  <a:gd name="T37" fmla="*/ 132 h 151"/>
                  <a:gd name="T38" fmla="*/ 100 w 130"/>
                  <a:gd name="T39" fmla="*/ 142 h 151"/>
                  <a:gd name="T40" fmla="*/ 84 w 130"/>
                  <a:gd name="T41" fmla="*/ 148 h 151"/>
                  <a:gd name="T42" fmla="*/ 65 w 130"/>
                  <a:gd name="T43" fmla="*/ 151 h 151"/>
                  <a:gd name="T44" fmla="*/ 47 w 130"/>
                  <a:gd name="T45" fmla="*/ 149 h 151"/>
                  <a:gd name="T46" fmla="*/ 32 w 130"/>
                  <a:gd name="T47" fmla="*/ 145 h 151"/>
                  <a:gd name="T48" fmla="*/ 19 w 130"/>
                  <a:gd name="T49" fmla="*/ 136 h 151"/>
                  <a:gd name="T50" fmla="*/ 8 w 130"/>
                  <a:gd name="T51" fmla="*/ 120 h 151"/>
                  <a:gd name="T52" fmla="*/ 1 w 130"/>
                  <a:gd name="T53" fmla="*/ 101 h 151"/>
                  <a:gd name="T54" fmla="*/ 0 w 130"/>
                  <a:gd name="T55" fmla="*/ 76 h 151"/>
                  <a:gd name="T56" fmla="*/ 26 w 130"/>
                  <a:gd name="T57" fmla="*/ 76 h 151"/>
                  <a:gd name="T58" fmla="*/ 27 w 130"/>
                  <a:gd name="T59" fmla="*/ 96 h 151"/>
                  <a:gd name="T60" fmla="*/ 31 w 130"/>
                  <a:gd name="T61" fmla="*/ 112 h 151"/>
                  <a:gd name="T62" fmla="*/ 37 w 130"/>
                  <a:gd name="T63" fmla="*/ 123 h 151"/>
                  <a:gd name="T64" fmla="*/ 50 w 130"/>
                  <a:gd name="T65" fmla="*/ 130 h 151"/>
                  <a:gd name="T66" fmla="*/ 65 w 130"/>
                  <a:gd name="T67" fmla="*/ 134 h 151"/>
                  <a:gd name="T68" fmla="*/ 79 w 130"/>
                  <a:gd name="T69" fmla="*/ 130 h 151"/>
                  <a:gd name="T70" fmla="*/ 92 w 130"/>
                  <a:gd name="T71" fmla="*/ 123 h 151"/>
                  <a:gd name="T72" fmla="*/ 99 w 130"/>
                  <a:gd name="T73" fmla="*/ 112 h 151"/>
                  <a:gd name="T74" fmla="*/ 102 w 130"/>
                  <a:gd name="T75" fmla="*/ 96 h 151"/>
                  <a:gd name="T76" fmla="*/ 104 w 130"/>
                  <a:gd name="T77" fmla="*/ 76 h 151"/>
                  <a:gd name="T78" fmla="*/ 102 w 130"/>
                  <a:gd name="T79" fmla="*/ 54 h 151"/>
                  <a:gd name="T80" fmla="*/ 99 w 130"/>
                  <a:gd name="T81" fmla="*/ 40 h 151"/>
                  <a:gd name="T82" fmla="*/ 92 w 130"/>
                  <a:gd name="T83" fmla="*/ 29 h 151"/>
                  <a:gd name="T84" fmla="*/ 81 w 130"/>
                  <a:gd name="T85" fmla="*/ 20 h 151"/>
                  <a:gd name="T86" fmla="*/ 65 w 130"/>
                  <a:gd name="T87" fmla="*/ 18 h 151"/>
                  <a:gd name="T88" fmla="*/ 50 w 130"/>
                  <a:gd name="T89" fmla="*/ 20 h 151"/>
                  <a:gd name="T90" fmla="*/ 37 w 130"/>
                  <a:gd name="T91" fmla="*/ 27 h 151"/>
                  <a:gd name="T92" fmla="*/ 31 w 130"/>
                  <a:gd name="T93" fmla="*/ 38 h 151"/>
                  <a:gd name="T94" fmla="*/ 27 w 130"/>
                  <a:gd name="T95" fmla="*/ 54 h 151"/>
                  <a:gd name="T96" fmla="*/ 26 w 130"/>
                  <a:gd name="T97" fmla="*/ 7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0" h="151">
                    <a:moveTo>
                      <a:pt x="0" y="76"/>
                    </a:moveTo>
                    <a:lnTo>
                      <a:pt x="1" y="52"/>
                    </a:lnTo>
                    <a:lnTo>
                      <a:pt x="6" y="32"/>
                    </a:lnTo>
                    <a:lnTo>
                      <a:pt x="16" y="18"/>
                    </a:lnTo>
                    <a:lnTo>
                      <a:pt x="29" y="8"/>
                    </a:lnTo>
                    <a:lnTo>
                      <a:pt x="45" y="2"/>
                    </a:lnTo>
                    <a:lnTo>
                      <a:pt x="65" y="0"/>
                    </a:lnTo>
                    <a:lnTo>
                      <a:pt x="79" y="1"/>
                    </a:lnTo>
                    <a:lnTo>
                      <a:pt x="94" y="5"/>
                    </a:lnTo>
                    <a:lnTo>
                      <a:pt x="102" y="8"/>
                    </a:lnTo>
                    <a:lnTo>
                      <a:pt x="109" y="13"/>
                    </a:lnTo>
                    <a:lnTo>
                      <a:pt x="113" y="19"/>
                    </a:lnTo>
                    <a:lnTo>
                      <a:pt x="120" y="29"/>
                    </a:lnTo>
                    <a:lnTo>
                      <a:pt x="125" y="41"/>
                    </a:lnTo>
                    <a:lnTo>
                      <a:pt x="128" y="55"/>
                    </a:lnTo>
                    <a:lnTo>
                      <a:pt x="130" y="76"/>
                    </a:lnTo>
                    <a:lnTo>
                      <a:pt x="128" y="99"/>
                    </a:lnTo>
                    <a:lnTo>
                      <a:pt x="123" y="118"/>
                    </a:lnTo>
                    <a:lnTo>
                      <a:pt x="113" y="132"/>
                    </a:lnTo>
                    <a:lnTo>
                      <a:pt x="100" y="142"/>
                    </a:lnTo>
                    <a:lnTo>
                      <a:pt x="84" y="148"/>
                    </a:lnTo>
                    <a:lnTo>
                      <a:pt x="65" y="151"/>
                    </a:lnTo>
                    <a:lnTo>
                      <a:pt x="47" y="149"/>
                    </a:lnTo>
                    <a:lnTo>
                      <a:pt x="32" y="145"/>
                    </a:lnTo>
                    <a:lnTo>
                      <a:pt x="19" y="136"/>
                    </a:lnTo>
                    <a:lnTo>
                      <a:pt x="8" y="120"/>
                    </a:lnTo>
                    <a:lnTo>
                      <a:pt x="1" y="101"/>
                    </a:lnTo>
                    <a:lnTo>
                      <a:pt x="0" y="76"/>
                    </a:lnTo>
                    <a:close/>
                    <a:moveTo>
                      <a:pt x="26" y="76"/>
                    </a:moveTo>
                    <a:lnTo>
                      <a:pt x="27" y="96"/>
                    </a:lnTo>
                    <a:lnTo>
                      <a:pt x="31" y="112"/>
                    </a:lnTo>
                    <a:lnTo>
                      <a:pt x="37" y="123"/>
                    </a:lnTo>
                    <a:lnTo>
                      <a:pt x="50" y="130"/>
                    </a:lnTo>
                    <a:lnTo>
                      <a:pt x="65" y="134"/>
                    </a:lnTo>
                    <a:lnTo>
                      <a:pt x="79" y="130"/>
                    </a:lnTo>
                    <a:lnTo>
                      <a:pt x="92" y="123"/>
                    </a:lnTo>
                    <a:lnTo>
                      <a:pt x="99" y="112"/>
                    </a:lnTo>
                    <a:lnTo>
                      <a:pt x="102" y="96"/>
                    </a:lnTo>
                    <a:lnTo>
                      <a:pt x="104" y="76"/>
                    </a:lnTo>
                    <a:lnTo>
                      <a:pt x="102" y="54"/>
                    </a:lnTo>
                    <a:lnTo>
                      <a:pt x="99" y="40"/>
                    </a:lnTo>
                    <a:lnTo>
                      <a:pt x="92" y="29"/>
                    </a:lnTo>
                    <a:lnTo>
                      <a:pt x="81" y="20"/>
                    </a:lnTo>
                    <a:lnTo>
                      <a:pt x="65" y="18"/>
                    </a:lnTo>
                    <a:lnTo>
                      <a:pt x="50" y="20"/>
                    </a:lnTo>
                    <a:lnTo>
                      <a:pt x="37" y="27"/>
                    </a:lnTo>
                    <a:lnTo>
                      <a:pt x="31" y="38"/>
                    </a:lnTo>
                    <a:lnTo>
                      <a:pt x="27" y="54"/>
                    </a:lnTo>
                    <a:lnTo>
                      <a:pt x="26" y="7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59" name="Freeform 79"/>
              <p:cNvSpPr>
                <a:spLocks/>
              </p:cNvSpPr>
              <p:nvPr/>
            </p:nvSpPr>
            <p:spPr bwMode="auto">
              <a:xfrm>
                <a:off x="4877" y="3895"/>
                <a:ext cx="36" cy="148"/>
              </a:xfrm>
              <a:custGeom>
                <a:avLst/>
                <a:gdLst>
                  <a:gd name="T0" fmla="*/ 73 w 73"/>
                  <a:gd name="T1" fmla="*/ 148 h 148"/>
                  <a:gd name="T2" fmla="*/ 46 w 73"/>
                  <a:gd name="T3" fmla="*/ 148 h 148"/>
                  <a:gd name="T4" fmla="*/ 46 w 73"/>
                  <a:gd name="T5" fmla="*/ 32 h 148"/>
                  <a:gd name="T6" fmla="*/ 37 w 73"/>
                  <a:gd name="T7" fmla="*/ 40 h 148"/>
                  <a:gd name="T8" fmla="*/ 24 w 73"/>
                  <a:gd name="T9" fmla="*/ 46 h 148"/>
                  <a:gd name="T10" fmla="*/ 16 w 73"/>
                  <a:gd name="T11" fmla="*/ 49 h 148"/>
                  <a:gd name="T12" fmla="*/ 8 w 73"/>
                  <a:gd name="T13" fmla="*/ 53 h 148"/>
                  <a:gd name="T14" fmla="*/ 0 w 73"/>
                  <a:gd name="T15" fmla="*/ 55 h 148"/>
                  <a:gd name="T16" fmla="*/ 0 w 73"/>
                  <a:gd name="T17" fmla="*/ 37 h 148"/>
                  <a:gd name="T18" fmla="*/ 18 w 73"/>
                  <a:gd name="T19" fmla="*/ 29 h 148"/>
                  <a:gd name="T20" fmla="*/ 34 w 73"/>
                  <a:gd name="T21" fmla="*/ 20 h 148"/>
                  <a:gd name="T22" fmla="*/ 47 w 73"/>
                  <a:gd name="T23" fmla="*/ 9 h 148"/>
                  <a:gd name="T24" fmla="*/ 55 w 73"/>
                  <a:gd name="T25" fmla="*/ 0 h 148"/>
                  <a:gd name="T26" fmla="*/ 73 w 73"/>
                  <a:gd name="T27" fmla="*/ 0 h 148"/>
                  <a:gd name="T28" fmla="*/ 73 w 73"/>
                  <a:gd name="T29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3" h="148">
                    <a:moveTo>
                      <a:pt x="73" y="148"/>
                    </a:moveTo>
                    <a:lnTo>
                      <a:pt x="46" y="148"/>
                    </a:lnTo>
                    <a:lnTo>
                      <a:pt x="46" y="32"/>
                    </a:lnTo>
                    <a:lnTo>
                      <a:pt x="37" y="40"/>
                    </a:lnTo>
                    <a:lnTo>
                      <a:pt x="24" y="46"/>
                    </a:lnTo>
                    <a:lnTo>
                      <a:pt x="16" y="49"/>
                    </a:lnTo>
                    <a:lnTo>
                      <a:pt x="8" y="53"/>
                    </a:lnTo>
                    <a:lnTo>
                      <a:pt x="0" y="55"/>
                    </a:lnTo>
                    <a:lnTo>
                      <a:pt x="0" y="37"/>
                    </a:lnTo>
                    <a:lnTo>
                      <a:pt x="18" y="29"/>
                    </a:lnTo>
                    <a:lnTo>
                      <a:pt x="34" y="20"/>
                    </a:lnTo>
                    <a:lnTo>
                      <a:pt x="47" y="9"/>
                    </a:lnTo>
                    <a:lnTo>
                      <a:pt x="55" y="0"/>
                    </a:lnTo>
                    <a:lnTo>
                      <a:pt x="73" y="0"/>
                    </a:lnTo>
                    <a:lnTo>
                      <a:pt x="73" y="14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60" name="Freeform 80"/>
              <p:cNvSpPr>
                <a:spLocks/>
              </p:cNvSpPr>
              <p:nvPr/>
            </p:nvSpPr>
            <p:spPr bwMode="auto">
              <a:xfrm>
                <a:off x="4943" y="3895"/>
                <a:ext cx="65" cy="148"/>
              </a:xfrm>
              <a:custGeom>
                <a:avLst/>
                <a:gdLst>
                  <a:gd name="T0" fmla="*/ 130 w 130"/>
                  <a:gd name="T1" fmla="*/ 129 h 148"/>
                  <a:gd name="T2" fmla="*/ 130 w 130"/>
                  <a:gd name="T3" fmla="*/ 148 h 148"/>
                  <a:gd name="T4" fmla="*/ 0 w 130"/>
                  <a:gd name="T5" fmla="*/ 148 h 148"/>
                  <a:gd name="T6" fmla="*/ 0 w 130"/>
                  <a:gd name="T7" fmla="*/ 142 h 148"/>
                  <a:gd name="T8" fmla="*/ 4 w 130"/>
                  <a:gd name="T9" fmla="*/ 135 h 148"/>
                  <a:gd name="T10" fmla="*/ 8 w 130"/>
                  <a:gd name="T11" fmla="*/ 125 h 148"/>
                  <a:gd name="T12" fmla="*/ 18 w 130"/>
                  <a:gd name="T13" fmla="*/ 114 h 148"/>
                  <a:gd name="T14" fmla="*/ 30 w 130"/>
                  <a:gd name="T15" fmla="*/ 105 h 148"/>
                  <a:gd name="T16" fmla="*/ 49 w 130"/>
                  <a:gd name="T17" fmla="*/ 93 h 148"/>
                  <a:gd name="T18" fmla="*/ 67 w 130"/>
                  <a:gd name="T19" fmla="*/ 81 h 148"/>
                  <a:gd name="T20" fmla="*/ 82 w 130"/>
                  <a:gd name="T21" fmla="*/ 70 h 148"/>
                  <a:gd name="T22" fmla="*/ 91 w 130"/>
                  <a:gd name="T23" fmla="*/ 62 h 148"/>
                  <a:gd name="T24" fmla="*/ 99 w 130"/>
                  <a:gd name="T25" fmla="*/ 52 h 148"/>
                  <a:gd name="T26" fmla="*/ 101 w 130"/>
                  <a:gd name="T27" fmla="*/ 41 h 148"/>
                  <a:gd name="T28" fmla="*/ 101 w 130"/>
                  <a:gd name="T29" fmla="*/ 35 h 148"/>
                  <a:gd name="T30" fmla="*/ 98 w 130"/>
                  <a:gd name="T31" fmla="*/ 29 h 148"/>
                  <a:gd name="T32" fmla="*/ 91 w 130"/>
                  <a:gd name="T33" fmla="*/ 24 h 148"/>
                  <a:gd name="T34" fmla="*/ 86 w 130"/>
                  <a:gd name="T35" fmla="*/ 21 h 148"/>
                  <a:gd name="T36" fmla="*/ 80 w 130"/>
                  <a:gd name="T37" fmla="*/ 19 h 148"/>
                  <a:gd name="T38" fmla="*/ 73 w 130"/>
                  <a:gd name="T39" fmla="*/ 18 h 148"/>
                  <a:gd name="T40" fmla="*/ 65 w 130"/>
                  <a:gd name="T41" fmla="*/ 18 h 148"/>
                  <a:gd name="T42" fmla="*/ 51 w 130"/>
                  <a:gd name="T43" fmla="*/ 19 h 148"/>
                  <a:gd name="T44" fmla="*/ 39 w 130"/>
                  <a:gd name="T45" fmla="*/ 24 h 148"/>
                  <a:gd name="T46" fmla="*/ 34 w 130"/>
                  <a:gd name="T47" fmla="*/ 27 h 148"/>
                  <a:gd name="T48" fmla="*/ 31 w 130"/>
                  <a:gd name="T49" fmla="*/ 32 h 148"/>
                  <a:gd name="T50" fmla="*/ 30 w 130"/>
                  <a:gd name="T51" fmla="*/ 37 h 148"/>
                  <a:gd name="T52" fmla="*/ 30 w 130"/>
                  <a:gd name="T53" fmla="*/ 43 h 148"/>
                  <a:gd name="T54" fmla="*/ 4 w 130"/>
                  <a:gd name="T55" fmla="*/ 41 h 148"/>
                  <a:gd name="T56" fmla="*/ 7 w 130"/>
                  <a:gd name="T57" fmla="*/ 29 h 148"/>
                  <a:gd name="T58" fmla="*/ 13 w 130"/>
                  <a:gd name="T59" fmla="*/ 19 h 148"/>
                  <a:gd name="T60" fmla="*/ 21 w 130"/>
                  <a:gd name="T61" fmla="*/ 11 h 148"/>
                  <a:gd name="T62" fmla="*/ 41 w 130"/>
                  <a:gd name="T63" fmla="*/ 2 h 148"/>
                  <a:gd name="T64" fmla="*/ 67 w 130"/>
                  <a:gd name="T65" fmla="*/ 0 h 148"/>
                  <a:gd name="T66" fmla="*/ 85 w 130"/>
                  <a:gd name="T67" fmla="*/ 1 h 148"/>
                  <a:gd name="T68" fmla="*/ 99 w 130"/>
                  <a:gd name="T69" fmla="*/ 6 h 148"/>
                  <a:gd name="T70" fmla="*/ 111 w 130"/>
                  <a:gd name="T71" fmla="*/ 12 h 148"/>
                  <a:gd name="T72" fmla="*/ 124 w 130"/>
                  <a:gd name="T73" fmla="*/ 25 h 148"/>
                  <a:gd name="T74" fmla="*/ 127 w 130"/>
                  <a:gd name="T75" fmla="*/ 41 h 148"/>
                  <a:gd name="T76" fmla="*/ 127 w 130"/>
                  <a:gd name="T77" fmla="*/ 49 h 148"/>
                  <a:gd name="T78" fmla="*/ 124 w 130"/>
                  <a:gd name="T79" fmla="*/ 59 h 148"/>
                  <a:gd name="T80" fmla="*/ 119 w 130"/>
                  <a:gd name="T81" fmla="*/ 64 h 148"/>
                  <a:gd name="T82" fmla="*/ 114 w 130"/>
                  <a:gd name="T83" fmla="*/ 70 h 148"/>
                  <a:gd name="T84" fmla="*/ 108 w 130"/>
                  <a:gd name="T85" fmla="*/ 76 h 148"/>
                  <a:gd name="T86" fmla="*/ 95 w 130"/>
                  <a:gd name="T87" fmla="*/ 88 h 148"/>
                  <a:gd name="T88" fmla="*/ 73 w 130"/>
                  <a:gd name="T89" fmla="*/ 101 h 148"/>
                  <a:gd name="T90" fmla="*/ 60 w 130"/>
                  <a:gd name="T91" fmla="*/ 110 h 148"/>
                  <a:gd name="T92" fmla="*/ 51 w 130"/>
                  <a:gd name="T93" fmla="*/ 116 h 148"/>
                  <a:gd name="T94" fmla="*/ 44 w 130"/>
                  <a:gd name="T95" fmla="*/ 119 h 148"/>
                  <a:gd name="T96" fmla="*/ 39 w 130"/>
                  <a:gd name="T97" fmla="*/ 124 h 148"/>
                  <a:gd name="T98" fmla="*/ 34 w 130"/>
                  <a:gd name="T99" fmla="*/ 129 h 148"/>
                  <a:gd name="T100" fmla="*/ 130 w 130"/>
                  <a:gd name="T101" fmla="*/ 129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0" h="148">
                    <a:moveTo>
                      <a:pt x="130" y="129"/>
                    </a:moveTo>
                    <a:lnTo>
                      <a:pt x="130" y="148"/>
                    </a:lnTo>
                    <a:lnTo>
                      <a:pt x="0" y="148"/>
                    </a:lnTo>
                    <a:lnTo>
                      <a:pt x="0" y="142"/>
                    </a:lnTo>
                    <a:lnTo>
                      <a:pt x="4" y="135"/>
                    </a:lnTo>
                    <a:lnTo>
                      <a:pt x="8" y="125"/>
                    </a:lnTo>
                    <a:lnTo>
                      <a:pt x="18" y="114"/>
                    </a:lnTo>
                    <a:lnTo>
                      <a:pt x="30" y="105"/>
                    </a:lnTo>
                    <a:lnTo>
                      <a:pt x="49" y="93"/>
                    </a:lnTo>
                    <a:lnTo>
                      <a:pt x="67" y="81"/>
                    </a:lnTo>
                    <a:lnTo>
                      <a:pt x="82" y="70"/>
                    </a:lnTo>
                    <a:lnTo>
                      <a:pt x="91" y="62"/>
                    </a:lnTo>
                    <a:lnTo>
                      <a:pt x="99" y="52"/>
                    </a:lnTo>
                    <a:lnTo>
                      <a:pt x="101" y="41"/>
                    </a:lnTo>
                    <a:lnTo>
                      <a:pt x="101" y="35"/>
                    </a:lnTo>
                    <a:lnTo>
                      <a:pt x="98" y="29"/>
                    </a:lnTo>
                    <a:lnTo>
                      <a:pt x="91" y="24"/>
                    </a:lnTo>
                    <a:lnTo>
                      <a:pt x="86" y="21"/>
                    </a:lnTo>
                    <a:lnTo>
                      <a:pt x="80" y="19"/>
                    </a:lnTo>
                    <a:lnTo>
                      <a:pt x="73" y="18"/>
                    </a:lnTo>
                    <a:lnTo>
                      <a:pt x="65" y="18"/>
                    </a:lnTo>
                    <a:lnTo>
                      <a:pt x="51" y="19"/>
                    </a:lnTo>
                    <a:lnTo>
                      <a:pt x="39" y="24"/>
                    </a:lnTo>
                    <a:lnTo>
                      <a:pt x="34" y="27"/>
                    </a:lnTo>
                    <a:lnTo>
                      <a:pt x="31" y="32"/>
                    </a:lnTo>
                    <a:lnTo>
                      <a:pt x="30" y="37"/>
                    </a:lnTo>
                    <a:lnTo>
                      <a:pt x="30" y="43"/>
                    </a:lnTo>
                    <a:lnTo>
                      <a:pt x="4" y="41"/>
                    </a:lnTo>
                    <a:lnTo>
                      <a:pt x="7" y="29"/>
                    </a:lnTo>
                    <a:lnTo>
                      <a:pt x="13" y="19"/>
                    </a:lnTo>
                    <a:lnTo>
                      <a:pt x="21" y="11"/>
                    </a:lnTo>
                    <a:lnTo>
                      <a:pt x="41" y="2"/>
                    </a:lnTo>
                    <a:lnTo>
                      <a:pt x="67" y="0"/>
                    </a:lnTo>
                    <a:lnTo>
                      <a:pt x="85" y="1"/>
                    </a:lnTo>
                    <a:lnTo>
                      <a:pt x="99" y="6"/>
                    </a:lnTo>
                    <a:lnTo>
                      <a:pt x="111" y="12"/>
                    </a:lnTo>
                    <a:lnTo>
                      <a:pt x="124" y="25"/>
                    </a:lnTo>
                    <a:lnTo>
                      <a:pt x="127" y="41"/>
                    </a:lnTo>
                    <a:lnTo>
                      <a:pt x="127" y="49"/>
                    </a:lnTo>
                    <a:lnTo>
                      <a:pt x="124" y="59"/>
                    </a:lnTo>
                    <a:lnTo>
                      <a:pt x="119" y="64"/>
                    </a:lnTo>
                    <a:lnTo>
                      <a:pt x="114" y="70"/>
                    </a:lnTo>
                    <a:lnTo>
                      <a:pt x="108" y="76"/>
                    </a:lnTo>
                    <a:lnTo>
                      <a:pt x="95" y="88"/>
                    </a:lnTo>
                    <a:lnTo>
                      <a:pt x="73" y="101"/>
                    </a:lnTo>
                    <a:lnTo>
                      <a:pt x="60" y="110"/>
                    </a:lnTo>
                    <a:lnTo>
                      <a:pt x="51" y="116"/>
                    </a:lnTo>
                    <a:lnTo>
                      <a:pt x="44" y="119"/>
                    </a:lnTo>
                    <a:lnTo>
                      <a:pt x="39" y="124"/>
                    </a:lnTo>
                    <a:lnTo>
                      <a:pt x="34" y="129"/>
                    </a:lnTo>
                    <a:lnTo>
                      <a:pt x="130" y="1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61" name="Rectangle 81"/>
              <p:cNvSpPr>
                <a:spLocks noChangeArrowheads="1"/>
              </p:cNvSpPr>
              <p:nvPr/>
            </p:nvSpPr>
            <p:spPr bwMode="auto">
              <a:xfrm>
                <a:off x="5028" y="4024"/>
                <a:ext cx="13" cy="1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62" name="Freeform 82"/>
              <p:cNvSpPr>
                <a:spLocks/>
              </p:cNvSpPr>
              <p:nvPr/>
            </p:nvSpPr>
            <p:spPr bwMode="auto">
              <a:xfrm>
                <a:off x="5060" y="3897"/>
                <a:ext cx="65" cy="149"/>
              </a:xfrm>
              <a:custGeom>
                <a:avLst/>
                <a:gdLst>
                  <a:gd name="T0" fmla="*/ 0 w 130"/>
                  <a:gd name="T1" fmla="*/ 108 h 149"/>
                  <a:gd name="T2" fmla="*/ 26 w 130"/>
                  <a:gd name="T3" fmla="*/ 105 h 149"/>
                  <a:gd name="T4" fmla="*/ 31 w 130"/>
                  <a:gd name="T5" fmla="*/ 117 h 149"/>
                  <a:gd name="T6" fmla="*/ 39 w 130"/>
                  <a:gd name="T7" fmla="*/ 124 h 149"/>
                  <a:gd name="T8" fmla="*/ 44 w 130"/>
                  <a:gd name="T9" fmla="*/ 128 h 149"/>
                  <a:gd name="T10" fmla="*/ 49 w 130"/>
                  <a:gd name="T11" fmla="*/ 129 h 149"/>
                  <a:gd name="T12" fmla="*/ 57 w 130"/>
                  <a:gd name="T13" fmla="*/ 130 h 149"/>
                  <a:gd name="T14" fmla="*/ 64 w 130"/>
                  <a:gd name="T15" fmla="*/ 132 h 149"/>
                  <a:gd name="T16" fmla="*/ 82 w 130"/>
                  <a:gd name="T17" fmla="*/ 129 h 149"/>
                  <a:gd name="T18" fmla="*/ 95 w 130"/>
                  <a:gd name="T19" fmla="*/ 122 h 149"/>
                  <a:gd name="T20" fmla="*/ 103 w 130"/>
                  <a:gd name="T21" fmla="*/ 111 h 149"/>
                  <a:gd name="T22" fmla="*/ 104 w 130"/>
                  <a:gd name="T23" fmla="*/ 97 h 149"/>
                  <a:gd name="T24" fmla="*/ 103 w 130"/>
                  <a:gd name="T25" fmla="*/ 83 h 149"/>
                  <a:gd name="T26" fmla="*/ 95 w 130"/>
                  <a:gd name="T27" fmla="*/ 74 h 149"/>
                  <a:gd name="T28" fmla="*/ 82 w 130"/>
                  <a:gd name="T29" fmla="*/ 66 h 149"/>
                  <a:gd name="T30" fmla="*/ 64 w 130"/>
                  <a:gd name="T31" fmla="*/ 65 h 149"/>
                  <a:gd name="T32" fmla="*/ 56 w 130"/>
                  <a:gd name="T33" fmla="*/ 65 h 149"/>
                  <a:gd name="T34" fmla="*/ 49 w 130"/>
                  <a:gd name="T35" fmla="*/ 66 h 149"/>
                  <a:gd name="T36" fmla="*/ 43 w 130"/>
                  <a:gd name="T37" fmla="*/ 69 h 149"/>
                  <a:gd name="T38" fmla="*/ 36 w 130"/>
                  <a:gd name="T39" fmla="*/ 73 h 149"/>
                  <a:gd name="T40" fmla="*/ 30 w 130"/>
                  <a:gd name="T41" fmla="*/ 77 h 149"/>
                  <a:gd name="T42" fmla="*/ 4 w 130"/>
                  <a:gd name="T43" fmla="*/ 75 h 149"/>
                  <a:gd name="T44" fmla="*/ 23 w 130"/>
                  <a:gd name="T45" fmla="*/ 0 h 149"/>
                  <a:gd name="T46" fmla="*/ 119 w 130"/>
                  <a:gd name="T47" fmla="*/ 0 h 149"/>
                  <a:gd name="T48" fmla="*/ 119 w 130"/>
                  <a:gd name="T49" fmla="*/ 19 h 149"/>
                  <a:gd name="T50" fmla="*/ 46 w 130"/>
                  <a:gd name="T51" fmla="*/ 19 h 149"/>
                  <a:gd name="T52" fmla="*/ 34 w 130"/>
                  <a:gd name="T53" fmla="*/ 58 h 149"/>
                  <a:gd name="T54" fmla="*/ 52 w 130"/>
                  <a:gd name="T55" fmla="*/ 50 h 149"/>
                  <a:gd name="T56" fmla="*/ 72 w 130"/>
                  <a:gd name="T57" fmla="*/ 47 h 149"/>
                  <a:gd name="T58" fmla="*/ 86 w 130"/>
                  <a:gd name="T59" fmla="*/ 50 h 149"/>
                  <a:gd name="T60" fmla="*/ 101 w 130"/>
                  <a:gd name="T61" fmla="*/ 53 h 149"/>
                  <a:gd name="T62" fmla="*/ 114 w 130"/>
                  <a:gd name="T63" fmla="*/ 60 h 149"/>
                  <a:gd name="T64" fmla="*/ 124 w 130"/>
                  <a:gd name="T65" fmla="*/ 71 h 149"/>
                  <a:gd name="T66" fmla="*/ 129 w 130"/>
                  <a:gd name="T67" fmla="*/ 82 h 149"/>
                  <a:gd name="T68" fmla="*/ 130 w 130"/>
                  <a:gd name="T69" fmla="*/ 95 h 149"/>
                  <a:gd name="T70" fmla="*/ 127 w 130"/>
                  <a:gd name="T71" fmla="*/ 115 h 149"/>
                  <a:gd name="T72" fmla="*/ 116 w 130"/>
                  <a:gd name="T73" fmla="*/ 130 h 149"/>
                  <a:gd name="T74" fmla="*/ 101 w 130"/>
                  <a:gd name="T75" fmla="*/ 140 h 149"/>
                  <a:gd name="T76" fmla="*/ 85 w 130"/>
                  <a:gd name="T77" fmla="*/ 146 h 149"/>
                  <a:gd name="T78" fmla="*/ 64 w 130"/>
                  <a:gd name="T79" fmla="*/ 149 h 149"/>
                  <a:gd name="T80" fmla="*/ 39 w 130"/>
                  <a:gd name="T81" fmla="*/ 146 h 149"/>
                  <a:gd name="T82" fmla="*/ 20 w 130"/>
                  <a:gd name="T83" fmla="*/ 138 h 149"/>
                  <a:gd name="T84" fmla="*/ 7 w 130"/>
                  <a:gd name="T85" fmla="*/ 124 h 149"/>
                  <a:gd name="T86" fmla="*/ 0 w 130"/>
                  <a:gd name="T87" fmla="*/ 10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0" h="149">
                    <a:moveTo>
                      <a:pt x="0" y="108"/>
                    </a:moveTo>
                    <a:lnTo>
                      <a:pt x="26" y="105"/>
                    </a:lnTo>
                    <a:lnTo>
                      <a:pt x="31" y="117"/>
                    </a:lnTo>
                    <a:lnTo>
                      <a:pt x="39" y="124"/>
                    </a:lnTo>
                    <a:lnTo>
                      <a:pt x="44" y="128"/>
                    </a:lnTo>
                    <a:lnTo>
                      <a:pt x="49" y="129"/>
                    </a:lnTo>
                    <a:lnTo>
                      <a:pt x="57" y="130"/>
                    </a:lnTo>
                    <a:lnTo>
                      <a:pt x="64" y="132"/>
                    </a:lnTo>
                    <a:lnTo>
                      <a:pt x="82" y="129"/>
                    </a:lnTo>
                    <a:lnTo>
                      <a:pt x="95" y="122"/>
                    </a:lnTo>
                    <a:lnTo>
                      <a:pt x="103" y="111"/>
                    </a:lnTo>
                    <a:lnTo>
                      <a:pt x="104" y="97"/>
                    </a:lnTo>
                    <a:lnTo>
                      <a:pt x="103" y="83"/>
                    </a:lnTo>
                    <a:lnTo>
                      <a:pt x="95" y="74"/>
                    </a:lnTo>
                    <a:lnTo>
                      <a:pt x="82" y="66"/>
                    </a:lnTo>
                    <a:lnTo>
                      <a:pt x="64" y="65"/>
                    </a:lnTo>
                    <a:lnTo>
                      <a:pt x="56" y="65"/>
                    </a:lnTo>
                    <a:lnTo>
                      <a:pt x="49" y="66"/>
                    </a:lnTo>
                    <a:lnTo>
                      <a:pt x="43" y="69"/>
                    </a:lnTo>
                    <a:lnTo>
                      <a:pt x="36" y="73"/>
                    </a:lnTo>
                    <a:lnTo>
                      <a:pt x="30" y="77"/>
                    </a:lnTo>
                    <a:lnTo>
                      <a:pt x="4" y="75"/>
                    </a:lnTo>
                    <a:lnTo>
                      <a:pt x="23" y="0"/>
                    </a:lnTo>
                    <a:lnTo>
                      <a:pt x="119" y="0"/>
                    </a:lnTo>
                    <a:lnTo>
                      <a:pt x="119" y="19"/>
                    </a:lnTo>
                    <a:lnTo>
                      <a:pt x="46" y="19"/>
                    </a:lnTo>
                    <a:lnTo>
                      <a:pt x="34" y="58"/>
                    </a:lnTo>
                    <a:lnTo>
                      <a:pt x="52" y="50"/>
                    </a:lnTo>
                    <a:lnTo>
                      <a:pt x="72" y="47"/>
                    </a:lnTo>
                    <a:lnTo>
                      <a:pt x="86" y="50"/>
                    </a:lnTo>
                    <a:lnTo>
                      <a:pt x="101" y="53"/>
                    </a:lnTo>
                    <a:lnTo>
                      <a:pt x="114" y="60"/>
                    </a:lnTo>
                    <a:lnTo>
                      <a:pt x="124" y="71"/>
                    </a:lnTo>
                    <a:lnTo>
                      <a:pt x="129" y="82"/>
                    </a:lnTo>
                    <a:lnTo>
                      <a:pt x="130" y="95"/>
                    </a:lnTo>
                    <a:lnTo>
                      <a:pt x="127" y="115"/>
                    </a:lnTo>
                    <a:lnTo>
                      <a:pt x="116" y="130"/>
                    </a:lnTo>
                    <a:lnTo>
                      <a:pt x="101" y="140"/>
                    </a:lnTo>
                    <a:lnTo>
                      <a:pt x="85" y="146"/>
                    </a:lnTo>
                    <a:lnTo>
                      <a:pt x="64" y="149"/>
                    </a:lnTo>
                    <a:lnTo>
                      <a:pt x="39" y="146"/>
                    </a:lnTo>
                    <a:lnTo>
                      <a:pt x="20" y="138"/>
                    </a:lnTo>
                    <a:lnTo>
                      <a:pt x="7" y="12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63" name="Freeform 83"/>
              <p:cNvSpPr>
                <a:spLocks/>
              </p:cNvSpPr>
              <p:nvPr/>
            </p:nvSpPr>
            <p:spPr bwMode="auto">
              <a:xfrm>
                <a:off x="5492" y="3895"/>
                <a:ext cx="65" cy="148"/>
              </a:xfrm>
              <a:custGeom>
                <a:avLst/>
                <a:gdLst>
                  <a:gd name="T0" fmla="*/ 130 w 130"/>
                  <a:gd name="T1" fmla="*/ 129 h 148"/>
                  <a:gd name="T2" fmla="*/ 130 w 130"/>
                  <a:gd name="T3" fmla="*/ 148 h 148"/>
                  <a:gd name="T4" fmla="*/ 0 w 130"/>
                  <a:gd name="T5" fmla="*/ 148 h 148"/>
                  <a:gd name="T6" fmla="*/ 0 w 130"/>
                  <a:gd name="T7" fmla="*/ 142 h 148"/>
                  <a:gd name="T8" fmla="*/ 2 w 130"/>
                  <a:gd name="T9" fmla="*/ 135 h 148"/>
                  <a:gd name="T10" fmla="*/ 8 w 130"/>
                  <a:gd name="T11" fmla="*/ 125 h 148"/>
                  <a:gd name="T12" fmla="*/ 16 w 130"/>
                  <a:gd name="T13" fmla="*/ 114 h 148"/>
                  <a:gd name="T14" fmla="*/ 29 w 130"/>
                  <a:gd name="T15" fmla="*/ 105 h 148"/>
                  <a:gd name="T16" fmla="*/ 47 w 130"/>
                  <a:gd name="T17" fmla="*/ 93 h 148"/>
                  <a:gd name="T18" fmla="*/ 67 w 130"/>
                  <a:gd name="T19" fmla="*/ 81 h 148"/>
                  <a:gd name="T20" fmla="*/ 81 w 130"/>
                  <a:gd name="T21" fmla="*/ 70 h 148"/>
                  <a:gd name="T22" fmla="*/ 91 w 130"/>
                  <a:gd name="T23" fmla="*/ 62 h 148"/>
                  <a:gd name="T24" fmla="*/ 99 w 130"/>
                  <a:gd name="T25" fmla="*/ 52 h 148"/>
                  <a:gd name="T26" fmla="*/ 101 w 130"/>
                  <a:gd name="T27" fmla="*/ 41 h 148"/>
                  <a:gd name="T28" fmla="*/ 99 w 130"/>
                  <a:gd name="T29" fmla="*/ 35 h 148"/>
                  <a:gd name="T30" fmla="*/ 96 w 130"/>
                  <a:gd name="T31" fmla="*/ 29 h 148"/>
                  <a:gd name="T32" fmla="*/ 91 w 130"/>
                  <a:gd name="T33" fmla="*/ 24 h 148"/>
                  <a:gd name="T34" fmla="*/ 86 w 130"/>
                  <a:gd name="T35" fmla="*/ 21 h 148"/>
                  <a:gd name="T36" fmla="*/ 80 w 130"/>
                  <a:gd name="T37" fmla="*/ 19 h 148"/>
                  <a:gd name="T38" fmla="*/ 73 w 130"/>
                  <a:gd name="T39" fmla="*/ 18 h 148"/>
                  <a:gd name="T40" fmla="*/ 65 w 130"/>
                  <a:gd name="T41" fmla="*/ 18 h 148"/>
                  <a:gd name="T42" fmla="*/ 51 w 130"/>
                  <a:gd name="T43" fmla="*/ 19 h 148"/>
                  <a:gd name="T44" fmla="*/ 39 w 130"/>
                  <a:gd name="T45" fmla="*/ 24 h 148"/>
                  <a:gd name="T46" fmla="*/ 34 w 130"/>
                  <a:gd name="T47" fmla="*/ 27 h 148"/>
                  <a:gd name="T48" fmla="*/ 31 w 130"/>
                  <a:gd name="T49" fmla="*/ 32 h 148"/>
                  <a:gd name="T50" fmla="*/ 29 w 130"/>
                  <a:gd name="T51" fmla="*/ 37 h 148"/>
                  <a:gd name="T52" fmla="*/ 29 w 130"/>
                  <a:gd name="T53" fmla="*/ 43 h 148"/>
                  <a:gd name="T54" fmla="*/ 3 w 130"/>
                  <a:gd name="T55" fmla="*/ 41 h 148"/>
                  <a:gd name="T56" fmla="*/ 7 w 130"/>
                  <a:gd name="T57" fmla="*/ 29 h 148"/>
                  <a:gd name="T58" fmla="*/ 13 w 130"/>
                  <a:gd name="T59" fmla="*/ 19 h 148"/>
                  <a:gd name="T60" fmla="*/ 21 w 130"/>
                  <a:gd name="T61" fmla="*/ 11 h 148"/>
                  <a:gd name="T62" fmla="*/ 41 w 130"/>
                  <a:gd name="T63" fmla="*/ 2 h 148"/>
                  <a:gd name="T64" fmla="*/ 67 w 130"/>
                  <a:gd name="T65" fmla="*/ 0 h 148"/>
                  <a:gd name="T66" fmla="*/ 83 w 130"/>
                  <a:gd name="T67" fmla="*/ 1 h 148"/>
                  <a:gd name="T68" fmla="*/ 99 w 130"/>
                  <a:gd name="T69" fmla="*/ 6 h 148"/>
                  <a:gd name="T70" fmla="*/ 111 w 130"/>
                  <a:gd name="T71" fmla="*/ 12 h 148"/>
                  <a:gd name="T72" fmla="*/ 124 w 130"/>
                  <a:gd name="T73" fmla="*/ 25 h 148"/>
                  <a:gd name="T74" fmla="*/ 127 w 130"/>
                  <a:gd name="T75" fmla="*/ 41 h 148"/>
                  <a:gd name="T76" fmla="*/ 127 w 130"/>
                  <a:gd name="T77" fmla="*/ 49 h 148"/>
                  <a:gd name="T78" fmla="*/ 122 w 130"/>
                  <a:gd name="T79" fmla="*/ 59 h 148"/>
                  <a:gd name="T80" fmla="*/ 119 w 130"/>
                  <a:gd name="T81" fmla="*/ 64 h 148"/>
                  <a:gd name="T82" fmla="*/ 114 w 130"/>
                  <a:gd name="T83" fmla="*/ 70 h 148"/>
                  <a:gd name="T84" fmla="*/ 107 w 130"/>
                  <a:gd name="T85" fmla="*/ 76 h 148"/>
                  <a:gd name="T86" fmla="*/ 94 w 130"/>
                  <a:gd name="T87" fmla="*/ 88 h 148"/>
                  <a:gd name="T88" fmla="*/ 72 w 130"/>
                  <a:gd name="T89" fmla="*/ 101 h 148"/>
                  <a:gd name="T90" fmla="*/ 60 w 130"/>
                  <a:gd name="T91" fmla="*/ 110 h 148"/>
                  <a:gd name="T92" fmla="*/ 51 w 130"/>
                  <a:gd name="T93" fmla="*/ 116 h 148"/>
                  <a:gd name="T94" fmla="*/ 44 w 130"/>
                  <a:gd name="T95" fmla="*/ 119 h 148"/>
                  <a:gd name="T96" fmla="*/ 38 w 130"/>
                  <a:gd name="T97" fmla="*/ 124 h 148"/>
                  <a:gd name="T98" fmla="*/ 34 w 130"/>
                  <a:gd name="T99" fmla="*/ 129 h 148"/>
                  <a:gd name="T100" fmla="*/ 130 w 130"/>
                  <a:gd name="T101" fmla="*/ 129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0" h="148">
                    <a:moveTo>
                      <a:pt x="130" y="129"/>
                    </a:moveTo>
                    <a:lnTo>
                      <a:pt x="130" y="148"/>
                    </a:lnTo>
                    <a:lnTo>
                      <a:pt x="0" y="148"/>
                    </a:lnTo>
                    <a:lnTo>
                      <a:pt x="0" y="142"/>
                    </a:lnTo>
                    <a:lnTo>
                      <a:pt x="2" y="135"/>
                    </a:lnTo>
                    <a:lnTo>
                      <a:pt x="8" y="125"/>
                    </a:lnTo>
                    <a:lnTo>
                      <a:pt x="16" y="114"/>
                    </a:lnTo>
                    <a:lnTo>
                      <a:pt x="29" y="105"/>
                    </a:lnTo>
                    <a:lnTo>
                      <a:pt x="47" y="93"/>
                    </a:lnTo>
                    <a:lnTo>
                      <a:pt x="67" y="81"/>
                    </a:lnTo>
                    <a:lnTo>
                      <a:pt x="81" y="70"/>
                    </a:lnTo>
                    <a:lnTo>
                      <a:pt x="91" y="62"/>
                    </a:lnTo>
                    <a:lnTo>
                      <a:pt x="99" y="52"/>
                    </a:lnTo>
                    <a:lnTo>
                      <a:pt x="101" y="41"/>
                    </a:lnTo>
                    <a:lnTo>
                      <a:pt x="99" y="35"/>
                    </a:lnTo>
                    <a:lnTo>
                      <a:pt x="96" y="29"/>
                    </a:lnTo>
                    <a:lnTo>
                      <a:pt x="91" y="24"/>
                    </a:lnTo>
                    <a:lnTo>
                      <a:pt x="86" y="21"/>
                    </a:lnTo>
                    <a:lnTo>
                      <a:pt x="80" y="19"/>
                    </a:lnTo>
                    <a:lnTo>
                      <a:pt x="73" y="18"/>
                    </a:lnTo>
                    <a:lnTo>
                      <a:pt x="65" y="18"/>
                    </a:lnTo>
                    <a:lnTo>
                      <a:pt x="51" y="19"/>
                    </a:lnTo>
                    <a:lnTo>
                      <a:pt x="39" y="24"/>
                    </a:lnTo>
                    <a:lnTo>
                      <a:pt x="34" y="27"/>
                    </a:lnTo>
                    <a:lnTo>
                      <a:pt x="31" y="32"/>
                    </a:lnTo>
                    <a:lnTo>
                      <a:pt x="29" y="37"/>
                    </a:lnTo>
                    <a:lnTo>
                      <a:pt x="29" y="43"/>
                    </a:lnTo>
                    <a:lnTo>
                      <a:pt x="3" y="41"/>
                    </a:lnTo>
                    <a:lnTo>
                      <a:pt x="7" y="29"/>
                    </a:lnTo>
                    <a:lnTo>
                      <a:pt x="13" y="19"/>
                    </a:lnTo>
                    <a:lnTo>
                      <a:pt x="21" y="11"/>
                    </a:lnTo>
                    <a:lnTo>
                      <a:pt x="41" y="2"/>
                    </a:lnTo>
                    <a:lnTo>
                      <a:pt x="67" y="0"/>
                    </a:lnTo>
                    <a:lnTo>
                      <a:pt x="83" y="1"/>
                    </a:lnTo>
                    <a:lnTo>
                      <a:pt x="99" y="6"/>
                    </a:lnTo>
                    <a:lnTo>
                      <a:pt x="111" y="12"/>
                    </a:lnTo>
                    <a:lnTo>
                      <a:pt x="124" y="25"/>
                    </a:lnTo>
                    <a:lnTo>
                      <a:pt x="127" y="41"/>
                    </a:lnTo>
                    <a:lnTo>
                      <a:pt x="127" y="49"/>
                    </a:lnTo>
                    <a:lnTo>
                      <a:pt x="122" y="59"/>
                    </a:lnTo>
                    <a:lnTo>
                      <a:pt x="119" y="64"/>
                    </a:lnTo>
                    <a:lnTo>
                      <a:pt x="114" y="70"/>
                    </a:lnTo>
                    <a:lnTo>
                      <a:pt x="107" y="76"/>
                    </a:lnTo>
                    <a:lnTo>
                      <a:pt x="94" y="88"/>
                    </a:lnTo>
                    <a:lnTo>
                      <a:pt x="72" y="101"/>
                    </a:lnTo>
                    <a:lnTo>
                      <a:pt x="60" y="110"/>
                    </a:lnTo>
                    <a:lnTo>
                      <a:pt x="51" y="116"/>
                    </a:lnTo>
                    <a:lnTo>
                      <a:pt x="44" y="119"/>
                    </a:lnTo>
                    <a:lnTo>
                      <a:pt x="38" y="124"/>
                    </a:lnTo>
                    <a:lnTo>
                      <a:pt x="34" y="129"/>
                    </a:lnTo>
                    <a:lnTo>
                      <a:pt x="130" y="1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64" name="Freeform 84"/>
              <p:cNvSpPr>
                <a:spLocks noEditPoints="1"/>
              </p:cNvSpPr>
              <p:nvPr/>
            </p:nvSpPr>
            <p:spPr bwMode="auto">
              <a:xfrm>
                <a:off x="5570" y="3895"/>
                <a:ext cx="65" cy="151"/>
              </a:xfrm>
              <a:custGeom>
                <a:avLst/>
                <a:gdLst>
                  <a:gd name="T0" fmla="*/ 0 w 130"/>
                  <a:gd name="T1" fmla="*/ 76 h 151"/>
                  <a:gd name="T2" fmla="*/ 2 w 130"/>
                  <a:gd name="T3" fmla="*/ 52 h 151"/>
                  <a:gd name="T4" fmla="*/ 7 w 130"/>
                  <a:gd name="T5" fmla="*/ 32 h 151"/>
                  <a:gd name="T6" fmla="*/ 16 w 130"/>
                  <a:gd name="T7" fmla="*/ 18 h 151"/>
                  <a:gd name="T8" fmla="*/ 29 w 130"/>
                  <a:gd name="T9" fmla="*/ 8 h 151"/>
                  <a:gd name="T10" fmla="*/ 46 w 130"/>
                  <a:gd name="T11" fmla="*/ 2 h 151"/>
                  <a:gd name="T12" fmla="*/ 65 w 130"/>
                  <a:gd name="T13" fmla="*/ 0 h 151"/>
                  <a:gd name="T14" fmla="*/ 80 w 130"/>
                  <a:gd name="T15" fmla="*/ 1 h 151"/>
                  <a:gd name="T16" fmla="*/ 94 w 130"/>
                  <a:gd name="T17" fmla="*/ 5 h 151"/>
                  <a:gd name="T18" fmla="*/ 103 w 130"/>
                  <a:gd name="T19" fmla="*/ 8 h 151"/>
                  <a:gd name="T20" fmla="*/ 109 w 130"/>
                  <a:gd name="T21" fmla="*/ 13 h 151"/>
                  <a:gd name="T22" fmla="*/ 114 w 130"/>
                  <a:gd name="T23" fmla="*/ 19 h 151"/>
                  <a:gd name="T24" fmla="*/ 120 w 130"/>
                  <a:gd name="T25" fmla="*/ 29 h 151"/>
                  <a:gd name="T26" fmla="*/ 125 w 130"/>
                  <a:gd name="T27" fmla="*/ 41 h 151"/>
                  <a:gd name="T28" fmla="*/ 129 w 130"/>
                  <a:gd name="T29" fmla="*/ 55 h 151"/>
                  <a:gd name="T30" fmla="*/ 130 w 130"/>
                  <a:gd name="T31" fmla="*/ 76 h 151"/>
                  <a:gd name="T32" fmla="*/ 129 w 130"/>
                  <a:gd name="T33" fmla="*/ 99 h 151"/>
                  <a:gd name="T34" fmla="*/ 124 w 130"/>
                  <a:gd name="T35" fmla="*/ 118 h 151"/>
                  <a:gd name="T36" fmla="*/ 114 w 130"/>
                  <a:gd name="T37" fmla="*/ 132 h 151"/>
                  <a:gd name="T38" fmla="*/ 101 w 130"/>
                  <a:gd name="T39" fmla="*/ 142 h 151"/>
                  <a:gd name="T40" fmla="*/ 85 w 130"/>
                  <a:gd name="T41" fmla="*/ 148 h 151"/>
                  <a:gd name="T42" fmla="*/ 65 w 130"/>
                  <a:gd name="T43" fmla="*/ 151 h 151"/>
                  <a:gd name="T44" fmla="*/ 47 w 130"/>
                  <a:gd name="T45" fmla="*/ 149 h 151"/>
                  <a:gd name="T46" fmla="*/ 33 w 130"/>
                  <a:gd name="T47" fmla="*/ 145 h 151"/>
                  <a:gd name="T48" fmla="*/ 20 w 130"/>
                  <a:gd name="T49" fmla="*/ 136 h 151"/>
                  <a:gd name="T50" fmla="*/ 8 w 130"/>
                  <a:gd name="T51" fmla="*/ 120 h 151"/>
                  <a:gd name="T52" fmla="*/ 2 w 130"/>
                  <a:gd name="T53" fmla="*/ 101 h 151"/>
                  <a:gd name="T54" fmla="*/ 0 w 130"/>
                  <a:gd name="T55" fmla="*/ 76 h 151"/>
                  <a:gd name="T56" fmla="*/ 26 w 130"/>
                  <a:gd name="T57" fmla="*/ 76 h 151"/>
                  <a:gd name="T58" fmla="*/ 28 w 130"/>
                  <a:gd name="T59" fmla="*/ 96 h 151"/>
                  <a:gd name="T60" fmla="*/ 31 w 130"/>
                  <a:gd name="T61" fmla="*/ 112 h 151"/>
                  <a:gd name="T62" fmla="*/ 38 w 130"/>
                  <a:gd name="T63" fmla="*/ 123 h 151"/>
                  <a:gd name="T64" fmla="*/ 51 w 130"/>
                  <a:gd name="T65" fmla="*/ 130 h 151"/>
                  <a:gd name="T66" fmla="*/ 65 w 130"/>
                  <a:gd name="T67" fmla="*/ 134 h 151"/>
                  <a:gd name="T68" fmla="*/ 80 w 130"/>
                  <a:gd name="T69" fmla="*/ 130 h 151"/>
                  <a:gd name="T70" fmla="*/ 93 w 130"/>
                  <a:gd name="T71" fmla="*/ 123 h 151"/>
                  <a:gd name="T72" fmla="*/ 99 w 130"/>
                  <a:gd name="T73" fmla="*/ 112 h 151"/>
                  <a:gd name="T74" fmla="*/ 103 w 130"/>
                  <a:gd name="T75" fmla="*/ 96 h 151"/>
                  <a:gd name="T76" fmla="*/ 104 w 130"/>
                  <a:gd name="T77" fmla="*/ 76 h 151"/>
                  <a:gd name="T78" fmla="*/ 103 w 130"/>
                  <a:gd name="T79" fmla="*/ 54 h 151"/>
                  <a:gd name="T80" fmla="*/ 99 w 130"/>
                  <a:gd name="T81" fmla="*/ 40 h 151"/>
                  <a:gd name="T82" fmla="*/ 93 w 130"/>
                  <a:gd name="T83" fmla="*/ 29 h 151"/>
                  <a:gd name="T84" fmla="*/ 81 w 130"/>
                  <a:gd name="T85" fmla="*/ 20 h 151"/>
                  <a:gd name="T86" fmla="*/ 65 w 130"/>
                  <a:gd name="T87" fmla="*/ 18 h 151"/>
                  <a:gd name="T88" fmla="*/ 51 w 130"/>
                  <a:gd name="T89" fmla="*/ 20 h 151"/>
                  <a:gd name="T90" fmla="*/ 38 w 130"/>
                  <a:gd name="T91" fmla="*/ 27 h 151"/>
                  <a:gd name="T92" fmla="*/ 31 w 130"/>
                  <a:gd name="T93" fmla="*/ 38 h 151"/>
                  <a:gd name="T94" fmla="*/ 28 w 130"/>
                  <a:gd name="T95" fmla="*/ 54 h 151"/>
                  <a:gd name="T96" fmla="*/ 26 w 130"/>
                  <a:gd name="T97" fmla="*/ 7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0" h="151">
                    <a:moveTo>
                      <a:pt x="0" y="76"/>
                    </a:moveTo>
                    <a:lnTo>
                      <a:pt x="2" y="52"/>
                    </a:lnTo>
                    <a:lnTo>
                      <a:pt x="7" y="32"/>
                    </a:lnTo>
                    <a:lnTo>
                      <a:pt x="16" y="18"/>
                    </a:lnTo>
                    <a:lnTo>
                      <a:pt x="29" y="8"/>
                    </a:lnTo>
                    <a:lnTo>
                      <a:pt x="46" y="2"/>
                    </a:lnTo>
                    <a:lnTo>
                      <a:pt x="65" y="0"/>
                    </a:lnTo>
                    <a:lnTo>
                      <a:pt x="80" y="1"/>
                    </a:lnTo>
                    <a:lnTo>
                      <a:pt x="94" y="5"/>
                    </a:lnTo>
                    <a:lnTo>
                      <a:pt x="103" y="8"/>
                    </a:lnTo>
                    <a:lnTo>
                      <a:pt x="109" y="13"/>
                    </a:lnTo>
                    <a:lnTo>
                      <a:pt x="114" y="19"/>
                    </a:lnTo>
                    <a:lnTo>
                      <a:pt x="120" y="29"/>
                    </a:lnTo>
                    <a:lnTo>
                      <a:pt x="125" y="41"/>
                    </a:lnTo>
                    <a:lnTo>
                      <a:pt x="129" y="55"/>
                    </a:lnTo>
                    <a:lnTo>
                      <a:pt x="130" y="76"/>
                    </a:lnTo>
                    <a:lnTo>
                      <a:pt x="129" y="99"/>
                    </a:lnTo>
                    <a:lnTo>
                      <a:pt x="124" y="118"/>
                    </a:lnTo>
                    <a:lnTo>
                      <a:pt x="114" y="132"/>
                    </a:lnTo>
                    <a:lnTo>
                      <a:pt x="101" y="142"/>
                    </a:lnTo>
                    <a:lnTo>
                      <a:pt x="85" y="148"/>
                    </a:lnTo>
                    <a:lnTo>
                      <a:pt x="65" y="151"/>
                    </a:lnTo>
                    <a:lnTo>
                      <a:pt x="47" y="149"/>
                    </a:lnTo>
                    <a:lnTo>
                      <a:pt x="33" y="145"/>
                    </a:lnTo>
                    <a:lnTo>
                      <a:pt x="20" y="136"/>
                    </a:lnTo>
                    <a:lnTo>
                      <a:pt x="8" y="120"/>
                    </a:lnTo>
                    <a:lnTo>
                      <a:pt x="2" y="101"/>
                    </a:lnTo>
                    <a:lnTo>
                      <a:pt x="0" y="76"/>
                    </a:lnTo>
                    <a:close/>
                    <a:moveTo>
                      <a:pt x="26" y="76"/>
                    </a:moveTo>
                    <a:lnTo>
                      <a:pt x="28" y="96"/>
                    </a:lnTo>
                    <a:lnTo>
                      <a:pt x="31" y="112"/>
                    </a:lnTo>
                    <a:lnTo>
                      <a:pt x="38" y="123"/>
                    </a:lnTo>
                    <a:lnTo>
                      <a:pt x="51" y="130"/>
                    </a:lnTo>
                    <a:lnTo>
                      <a:pt x="65" y="134"/>
                    </a:lnTo>
                    <a:lnTo>
                      <a:pt x="80" y="130"/>
                    </a:lnTo>
                    <a:lnTo>
                      <a:pt x="93" y="123"/>
                    </a:lnTo>
                    <a:lnTo>
                      <a:pt x="99" y="112"/>
                    </a:lnTo>
                    <a:lnTo>
                      <a:pt x="103" y="96"/>
                    </a:lnTo>
                    <a:lnTo>
                      <a:pt x="104" y="76"/>
                    </a:lnTo>
                    <a:lnTo>
                      <a:pt x="103" y="54"/>
                    </a:lnTo>
                    <a:lnTo>
                      <a:pt x="99" y="40"/>
                    </a:lnTo>
                    <a:lnTo>
                      <a:pt x="93" y="29"/>
                    </a:lnTo>
                    <a:lnTo>
                      <a:pt x="81" y="20"/>
                    </a:lnTo>
                    <a:lnTo>
                      <a:pt x="65" y="18"/>
                    </a:lnTo>
                    <a:lnTo>
                      <a:pt x="51" y="20"/>
                    </a:lnTo>
                    <a:lnTo>
                      <a:pt x="38" y="27"/>
                    </a:lnTo>
                    <a:lnTo>
                      <a:pt x="31" y="38"/>
                    </a:lnTo>
                    <a:lnTo>
                      <a:pt x="28" y="54"/>
                    </a:lnTo>
                    <a:lnTo>
                      <a:pt x="26" y="7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65" name="Line 85"/>
              <p:cNvSpPr>
                <a:spLocks noChangeShapeType="1"/>
              </p:cNvSpPr>
              <p:nvPr/>
            </p:nvSpPr>
            <p:spPr bwMode="auto">
              <a:xfrm flipV="1">
                <a:off x="5565" y="923"/>
                <a:ext cx="1" cy="2902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66" name="Line 86"/>
              <p:cNvSpPr>
                <a:spLocks noChangeShapeType="1"/>
              </p:cNvSpPr>
              <p:nvPr/>
            </p:nvSpPr>
            <p:spPr bwMode="auto">
              <a:xfrm>
                <a:off x="5518" y="3825"/>
                <a:ext cx="47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67" name="Line 87"/>
              <p:cNvSpPr>
                <a:spLocks noChangeShapeType="1"/>
              </p:cNvSpPr>
              <p:nvPr/>
            </p:nvSpPr>
            <p:spPr bwMode="auto">
              <a:xfrm>
                <a:off x="5542" y="3680"/>
                <a:ext cx="2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68" name="Line 88"/>
              <p:cNvSpPr>
                <a:spLocks noChangeShapeType="1"/>
              </p:cNvSpPr>
              <p:nvPr/>
            </p:nvSpPr>
            <p:spPr bwMode="auto">
              <a:xfrm>
                <a:off x="5542" y="3534"/>
                <a:ext cx="2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69" name="Line 89"/>
              <p:cNvSpPr>
                <a:spLocks noChangeShapeType="1"/>
              </p:cNvSpPr>
              <p:nvPr/>
            </p:nvSpPr>
            <p:spPr bwMode="auto">
              <a:xfrm>
                <a:off x="5542" y="3389"/>
                <a:ext cx="2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70" name="Line 90"/>
              <p:cNvSpPr>
                <a:spLocks noChangeShapeType="1"/>
              </p:cNvSpPr>
              <p:nvPr/>
            </p:nvSpPr>
            <p:spPr bwMode="auto">
              <a:xfrm>
                <a:off x="5542" y="3244"/>
                <a:ext cx="2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71" name="Line 91"/>
              <p:cNvSpPr>
                <a:spLocks noChangeShapeType="1"/>
              </p:cNvSpPr>
              <p:nvPr/>
            </p:nvSpPr>
            <p:spPr bwMode="auto">
              <a:xfrm>
                <a:off x="5518" y="3099"/>
                <a:ext cx="47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72" name="Line 92"/>
              <p:cNvSpPr>
                <a:spLocks noChangeShapeType="1"/>
              </p:cNvSpPr>
              <p:nvPr/>
            </p:nvSpPr>
            <p:spPr bwMode="auto">
              <a:xfrm>
                <a:off x="5542" y="2954"/>
                <a:ext cx="2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73" name="Line 93"/>
              <p:cNvSpPr>
                <a:spLocks noChangeShapeType="1"/>
              </p:cNvSpPr>
              <p:nvPr/>
            </p:nvSpPr>
            <p:spPr bwMode="auto">
              <a:xfrm>
                <a:off x="5542" y="2809"/>
                <a:ext cx="2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74" name="Line 94"/>
              <p:cNvSpPr>
                <a:spLocks noChangeShapeType="1"/>
              </p:cNvSpPr>
              <p:nvPr/>
            </p:nvSpPr>
            <p:spPr bwMode="auto">
              <a:xfrm>
                <a:off x="5542" y="2664"/>
                <a:ext cx="2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75" name="Line 95"/>
              <p:cNvSpPr>
                <a:spLocks noChangeShapeType="1"/>
              </p:cNvSpPr>
              <p:nvPr/>
            </p:nvSpPr>
            <p:spPr bwMode="auto">
              <a:xfrm>
                <a:off x="5542" y="2518"/>
                <a:ext cx="2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76" name="Line 96"/>
              <p:cNvSpPr>
                <a:spLocks noChangeShapeType="1"/>
              </p:cNvSpPr>
              <p:nvPr/>
            </p:nvSpPr>
            <p:spPr bwMode="auto">
              <a:xfrm>
                <a:off x="5518" y="2373"/>
                <a:ext cx="47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77" name="Line 97"/>
              <p:cNvSpPr>
                <a:spLocks noChangeShapeType="1"/>
              </p:cNvSpPr>
              <p:nvPr/>
            </p:nvSpPr>
            <p:spPr bwMode="auto">
              <a:xfrm>
                <a:off x="5542" y="2228"/>
                <a:ext cx="2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78" name="Line 98"/>
              <p:cNvSpPr>
                <a:spLocks noChangeShapeType="1"/>
              </p:cNvSpPr>
              <p:nvPr/>
            </p:nvSpPr>
            <p:spPr bwMode="auto">
              <a:xfrm>
                <a:off x="5542" y="2084"/>
                <a:ext cx="2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79" name="Line 99"/>
              <p:cNvSpPr>
                <a:spLocks noChangeShapeType="1"/>
              </p:cNvSpPr>
              <p:nvPr/>
            </p:nvSpPr>
            <p:spPr bwMode="auto">
              <a:xfrm>
                <a:off x="5542" y="1939"/>
                <a:ext cx="2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80" name="Line 100"/>
              <p:cNvSpPr>
                <a:spLocks noChangeShapeType="1"/>
              </p:cNvSpPr>
              <p:nvPr/>
            </p:nvSpPr>
            <p:spPr bwMode="auto">
              <a:xfrm>
                <a:off x="5542" y="1794"/>
                <a:ext cx="2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81" name="Line 101"/>
              <p:cNvSpPr>
                <a:spLocks noChangeShapeType="1"/>
              </p:cNvSpPr>
              <p:nvPr/>
            </p:nvSpPr>
            <p:spPr bwMode="auto">
              <a:xfrm>
                <a:off x="5518" y="1649"/>
                <a:ext cx="47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82" name="Line 102"/>
              <p:cNvSpPr>
                <a:spLocks noChangeShapeType="1"/>
              </p:cNvSpPr>
              <p:nvPr/>
            </p:nvSpPr>
            <p:spPr bwMode="auto">
              <a:xfrm>
                <a:off x="5542" y="1504"/>
                <a:ext cx="2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83" name="Line 103"/>
              <p:cNvSpPr>
                <a:spLocks noChangeShapeType="1"/>
              </p:cNvSpPr>
              <p:nvPr/>
            </p:nvSpPr>
            <p:spPr bwMode="auto">
              <a:xfrm>
                <a:off x="5542" y="1358"/>
                <a:ext cx="2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84" name="Line 104"/>
              <p:cNvSpPr>
                <a:spLocks noChangeShapeType="1"/>
              </p:cNvSpPr>
              <p:nvPr/>
            </p:nvSpPr>
            <p:spPr bwMode="auto">
              <a:xfrm>
                <a:off x="5542" y="1213"/>
                <a:ext cx="2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85" name="Line 105"/>
              <p:cNvSpPr>
                <a:spLocks noChangeShapeType="1"/>
              </p:cNvSpPr>
              <p:nvPr/>
            </p:nvSpPr>
            <p:spPr bwMode="auto">
              <a:xfrm>
                <a:off x="5542" y="1068"/>
                <a:ext cx="23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86" name="Line 106"/>
              <p:cNvSpPr>
                <a:spLocks noChangeShapeType="1"/>
              </p:cNvSpPr>
              <p:nvPr/>
            </p:nvSpPr>
            <p:spPr bwMode="auto">
              <a:xfrm>
                <a:off x="5518" y="923"/>
                <a:ext cx="47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87" name="Line 107"/>
              <p:cNvSpPr>
                <a:spLocks noChangeShapeType="1"/>
              </p:cNvSpPr>
              <p:nvPr/>
            </p:nvSpPr>
            <p:spPr bwMode="auto">
              <a:xfrm>
                <a:off x="5518" y="923"/>
                <a:ext cx="47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88" name="Line 108"/>
              <p:cNvSpPr>
                <a:spLocks noChangeShapeType="1"/>
              </p:cNvSpPr>
              <p:nvPr/>
            </p:nvSpPr>
            <p:spPr bwMode="auto">
              <a:xfrm>
                <a:off x="3070" y="923"/>
                <a:ext cx="2495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89" name="Line 109"/>
              <p:cNvSpPr>
                <a:spLocks noChangeShapeType="1"/>
              </p:cNvSpPr>
              <p:nvPr/>
            </p:nvSpPr>
            <p:spPr bwMode="auto">
              <a:xfrm flipV="1">
                <a:off x="3296" y="923"/>
                <a:ext cx="1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90" name="Line 110"/>
              <p:cNvSpPr>
                <a:spLocks noChangeShapeType="1"/>
              </p:cNvSpPr>
              <p:nvPr/>
            </p:nvSpPr>
            <p:spPr bwMode="auto">
              <a:xfrm flipV="1">
                <a:off x="3409" y="923"/>
                <a:ext cx="1" cy="3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91" name="Line 111"/>
              <p:cNvSpPr>
                <a:spLocks noChangeShapeType="1"/>
              </p:cNvSpPr>
              <p:nvPr/>
            </p:nvSpPr>
            <p:spPr bwMode="auto">
              <a:xfrm flipV="1">
                <a:off x="3523" y="923"/>
                <a:ext cx="1" cy="3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92" name="Line 112"/>
              <p:cNvSpPr>
                <a:spLocks noChangeShapeType="1"/>
              </p:cNvSpPr>
              <p:nvPr/>
            </p:nvSpPr>
            <p:spPr bwMode="auto">
              <a:xfrm flipV="1">
                <a:off x="3637" y="923"/>
                <a:ext cx="1" cy="3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93" name="Line 113"/>
              <p:cNvSpPr>
                <a:spLocks noChangeShapeType="1"/>
              </p:cNvSpPr>
              <p:nvPr/>
            </p:nvSpPr>
            <p:spPr bwMode="auto">
              <a:xfrm flipV="1">
                <a:off x="3750" y="923"/>
                <a:ext cx="1" cy="3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94" name="Line 114"/>
              <p:cNvSpPr>
                <a:spLocks noChangeShapeType="1"/>
              </p:cNvSpPr>
              <p:nvPr/>
            </p:nvSpPr>
            <p:spPr bwMode="auto">
              <a:xfrm flipV="1">
                <a:off x="3863" y="923"/>
                <a:ext cx="1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95" name="Line 115"/>
              <p:cNvSpPr>
                <a:spLocks noChangeShapeType="1"/>
              </p:cNvSpPr>
              <p:nvPr/>
            </p:nvSpPr>
            <p:spPr bwMode="auto">
              <a:xfrm flipV="1">
                <a:off x="3977" y="923"/>
                <a:ext cx="1" cy="3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96" name="Line 116"/>
              <p:cNvSpPr>
                <a:spLocks noChangeShapeType="1"/>
              </p:cNvSpPr>
              <p:nvPr/>
            </p:nvSpPr>
            <p:spPr bwMode="auto">
              <a:xfrm flipV="1">
                <a:off x="4090" y="923"/>
                <a:ext cx="1" cy="3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97" name="Line 117"/>
              <p:cNvSpPr>
                <a:spLocks noChangeShapeType="1"/>
              </p:cNvSpPr>
              <p:nvPr/>
            </p:nvSpPr>
            <p:spPr bwMode="auto">
              <a:xfrm flipV="1">
                <a:off x="4204" y="923"/>
                <a:ext cx="1" cy="3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98" name="Line 118"/>
              <p:cNvSpPr>
                <a:spLocks noChangeShapeType="1"/>
              </p:cNvSpPr>
              <p:nvPr/>
            </p:nvSpPr>
            <p:spPr bwMode="auto">
              <a:xfrm flipV="1">
                <a:off x="4317" y="923"/>
                <a:ext cx="1" cy="3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799" name="Line 119"/>
              <p:cNvSpPr>
                <a:spLocks noChangeShapeType="1"/>
              </p:cNvSpPr>
              <p:nvPr/>
            </p:nvSpPr>
            <p:spPr bwMode="auto">
              <a:xfrm flipV="1">
                <a:off x="4430" y="923"/>
                <a:ext cx="1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00" name="Line 120"/>
              <p:cNvSpPr>
                <a:spLocks noChangeShapeType="1"/>
              </p:cNvSpPr>
              <p:nvPr/>
            </p:nvSpPr>
            <p:spPr bwMode="auto">
              <a:xfrm flipV="1">
                <a:off x="4544" y="923"/>
                <a:ext cx="1" cy="3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01" name="Line 121"/>
              <p:cNvSpPr>
                <a:spLocks noChangeShapeType="1"/>
              </p:cNvSpPr>
              <p:nvPr/>
            </p:nvSpPr>
            <p:spPr bwMode="auto">
              <a:xfrm flipV="1">
                <a:off x="4657" y="923"/>
                <a:ext cx="1" cy="3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02" name="Line 122"/>
              <p:cNvSpPr>
                <a:spLocks noChangeShapeType="1"/>
              </p:cNvSpPr>
              <p:nvPr/>
            </p:nvSpPr>
            <p:spPr bwMode="auto">
              <a:xfrm flipV="1">
                <a:off x="4771" y="923"/>
                <a:ext cx="1" cy="3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03" name="Line 123"/>
              <p:cNvSpPr>
                <a:spLocks noChangeShapeType="1"/>
              </p:cNvSpPr>
              <p:nvPr/>
            </p:nvSpPr>
            <p:spPr bwMode="auto">
              <a:xfrm flipV="1">
                <a:off x="4884" y="923"/>
                <a:ext cx="1" cy="3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04" name="Line 124"/>
              <p:cNvSpPr>
                <a:spLocks noChangeShapeType="1"/>
              </p:cNvSpPr>
              <p:nvPr/>
            </p:nvSpPr>
            <p:spPr bwMode="auto">
              <a:xfrm flipV="1">
                <a:off x="4998" y="923"/>
                <a:ext cx="1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05" name="Line 125"/>
              <p:cNvSpPr>
                <a:spLocks noChangeShapeType="1"/>
              </p:cNvSpPr>
              <p:nvPr/>
            </p:nvSpPr>
            <p:spPr bwMode="auto">
              <a:xfrm flipV="1">
                <a:off x="5111" y="923"/>
                <a:ext cx="1" cy="3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06" name="Line 126"/>
              <p:cNvSpPr>
                <a:spLocks noChangeShapeType="1"/>
              </p:cNvSpPr>
              <p:nvPr/>
            </p:nvSpPr>
            <p:spPr bwMode="auto">
              <a:xfrm flipV="1">
                <a:off x="5224" y="923"/>
                <a:ext cx="1" cy="3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07" name="Line 127"/>
              <p:cNvSpPr>
                <a:spLocks noChangeShapeType="1"/>
              </p:cNvSpPr>
              <p:nvPr/>
            </p:nvSpPr>
            <p:spPr bwMode="auto">
              <a:xfrm flipV="1">
                <a:off x="5338" y="923"/>
                <a:ext cx="1" cy="3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08" name="Line 128"/>
              <p:cNvSpPr>
                <a:spLocks noChangeShapeType="1"/>
              </p:cNvSpPr>
              <p:nvPr/>
            </p:nvSpPr>
            <p:spPr bwMode="auto">
              <a:xfrm flipV="1">
                <a:off x="5451" y="923"/>
                <a:ext cx="1" cy="3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09" name="Line 129"/>
              <p:cNvSpPr>
                <a:spLocks noChangeShapeType="1"/>
              </p:cNvSpPr>
              <p:nvPr/>
            </p:nvSpPr>
            <p:spPr bwMode="auto">
              <a:xfrm flipV="1">
                <a:off x="5565" y="923"/>
                <a:ext cx="1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10" name="Line 130"/>
              <p:cNvSpPr>
                <a:spLocks noChangeShapeType="1"/>
              </p:cNvSpPr>
              <p:nvPr/>
            </p:nvSpPr>
            <p:spPr bwMode="auto">
              <a:xfrm flipV="1">
                <a:off x="3296" y="923"/>
                <a:ext cx="1" cy="6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11" name="Line 131"/>
              <p:cNvSpPr>
                <a:spLocks noChangeShapeType="1"/>
              </p:cNvSpPr>
              <p:nvPr/>
            </p:nvSpPr>
            <p:spPr bwMode="auto">
              <a:xfrm flipV="1">
                <a:off x="3182" y="923"/>
                <a:ext cx="1" cy="3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12" name="Line 132"/>
              <p:cNvSpPr>
                <a:spLocks noChangeShapeType="1"/>
              </p:cNvSpPr>
              <p:nvPr/>
            </p:nvSpPr>
            <p:spPr bwMode="auto">
              <a:xfrm flipV="1">
                <a:off x="3070" y="923"/>
                <a:ext cx="1" cy="3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13" name="Line 133"/>
              <p:cNvSpPr>
                <a:spLocks noChangeShapeType="1"/>
              </p:cNvSpPr>
              <p:nvPr/>
            </p:nvSpPr>
            <p:spPr bwMode="auto">
              <a:xfrm flipV="1">
                <a:off x="3353" y="2982"/>
                <a:ext cx="1" cy="548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14" name="Line 134"/>
              <p:cNvSpPr>
                <a:spLocks noChangeShapeType="1"/>
              </p:cNvSpPr>
              <p:nvPr/>
            </p:nvSpPr>
            <p:spPr bwMode="auto">
              <a:xfrm flipV="1">
                <a:off x="3353" y="2423"/>
                <a:ext cx="1" cy="55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15" name="Line 135"/>
              <p:cNvSpPr>
                <a:spLocks noChangeShapeType="1"/>
              </p:cNvSpPr>
              <p:nvPr/>
            </p:nvSpPr>
            <p:spPr bwMode="auto">
              <a:xfrm>
                <a:off x="3330" y="3530"/>
                <a:ext cx="4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16" name="Line 136"/>
              <p:cNvSpPr>
                <a:spLocks noChangeShapeType="1"/>
              </p:cNvSpPr>
              <p:nvPr/>
            </p:nvSpPr>
            <p:spPr bwMode="auto">
              <a:xfrm>
                <a:off x="3330" y="2423"/>
                <a:ext cx="4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17" name="Line 137"/>
              <p:cNvSpPr>
                <a:spLocks noChangeShapeType="1"/>
              </p:cNvSpPr>
              <p:nvPr/>
            </p:nvSpPr>
            <p:spPr bwMode="auto">
              <a:xfrm flipV="1">
                <a:off x="3466" y="3291"/>
                <a:ext cx="1" cy="29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18" name="Line 138"/>
              <p:cNvSpPr>
                <a:spLocks noChangeShapeType="1"/>
              </p:cNvSpPr>
              <p:nvPr/>
            </p:nvSpPr>
            <p:spPr bwMode="auto">
              <a:xfrm flipV="1">
                <a:off x="3466" y="2994"/>
                <a:ext cx="1" cy="297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19" name="Line 139"/>
              <p:cNvSpPr>
                <a:spLocks noChangeShapeType="1"/>
              </p:cNvSpPr>
              <p:nvPr/>
            </p:nvSpPr>
            <p:spPr bwMode="auto">
              <a:xfrm>
                <a:off x="3443" y="3586"/>
                <a:ext cx="47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20" name="Line 140"/>
              <p:cNvSpPr>
                <a:spLocks noChangeShapeType="1"/>
              </p:cNvSpPr>
              <p:nvPr/>
            </p:nvSpPr>
            <p:spPr bwMode="auto">
              <a:xfrm>
                <a:off x="3443" y="2994"/>
                <a:ext cx="47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21" name="Line 141"/>
              <p:cNvSpPr>
                <a:spLocks noChangeShapeType="1"/>
              </p:cNvSpPr>
              <p:nvPr/>
            </p:nvSpPr>
            <p:spPr bwMode="auto">
              <a:xfrm flipV="1">
                <a:off x="3580" y="3040"/>
                <a:ext cx="1" cy="236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22" name="Line 142"/>
              <p:cNvSpPr>
                <a:spLocks noChangeShapeType="1"/>
              </p:cNvSpPr>
              <p:nvPr/>
            </p:nvSpPr>
            <p:spPr bwMode="auto">
              <a:xfrm flipV="1">
                <a:off x="3580" y="2802"/>
                <a:ext cx="1" cy="238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23" name="Line 143"/>
              <p:cNvSpPr>
                <a:spLocks noChangeShapeType="1"/>
              </p:cNvSpPr>
              <p:nvPr/>
            </p:nvSpPr>
            <p:spPr bwMode="auto">
              <a:xfrm>
                <a:off x="3557" y="3276"/>
                <a:ext cx="4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24" name="Line 144"/>
              <p:cNvSpPr>
                <a:spLocks noChangeShapeType="1"/>
              </p:cNvSpPr>
              <p:nvPr/>
            </p:nvSpPr>
            <p:spPr bwMode="auto">
              <a:xfrm>
                <a:off x="3557" y="2802"/>
                <a:ext cx="4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25" name="Line 145"/>
              <p:cNvSpPr>
                <a:spLocks noChangeShapeType="1"/>
              </p:cNvSpPr>
              <p:nvPr/>
            </p:nvSpPr>
            <p:spPr bwMode="auto">
              <a:xfrm flipV="1">
                <a:off x="3694" y="3116"/>
                <a:ext cx="1" cy="197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26" name="Line 146"/>
              <p:cNvSpPr>
                <a:spLocks noChangeShapeType="1"/>
              </p:cNvSpPr>
              <p:nvPr/>
            </p:nvSpPr>
            <p:spPr bwMode="auto">
              <a:xfrm flipV="1">
                <a:off x="3694" y="2920"/>
                <a:ext cx="1" cy="196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27" name="Line 147"/>
              <p:cNvSpPr>
                <a:spLocks noChangeShapeType="1"/>
              </p:cNvSpPr>
              <p:nvPr/>
            </p:nvSpPr>
            <p:spPr bwMode="auto">
              <a:xfrm>
                <a:off x="3670" y="3313"/>
                <a:ext cx="4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28" name="Line 148"/>
              <p:cNvSpPr>
                <a:spLocks noChangeShapeType="1"/>
              </p:cNvSpPr>
              <p:nvPr/>
            </p:nvSpPr>
            <p:spPr bwMode="auto">
              <a:xfrm>
                <a:off x="3670" y="2920"/>
                <a:ext cx="4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29" name="Line 149"/>
              <p:cNvSpPr>
                <a:spLocks noChangeShapeType="1"/>
              </p:cNvSpPr>
              <p:nvPr/>
            </p:nvSpPr>
            <p:spPr bwMode="auto">
              <a:xfrm flipV="1">
                <a:off x="3806" y="2899"/>
                <a:ext cx="1" cy="20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30" name="Line 150"/>
              <p:cNvSpPr>
                <a:spLocks noChangeShapeType="1"/>
              </p:cNvSpPr>
              <p:nvPr/>
            </p:nvSpPr>
            <p:spPr bwMode="auto">
              <a:xfrm flipV="1">
                <a:off x="3806" y="2698"/>
                <a:ext cx="1" cy="20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31" name="Line 151"/>
              <p:cNvSpPr>
                <a:spLocks noChangeShapeType="1"/>
              </p:cNvSpPr>
              <p:nvPr/>
            </p:nvSpPr>
            <p:spPr bwMode="auto">
              <a:xfrm>
                <a:off x="3784" y="3100"/>
                <a:ext cx="45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32" name="Line 152"/>
              <p:cNvSpPr>
                <a:spLocks noChangeShapeType="1"/>
              </p:cNvSpPr>
              <p:nvPr/>
            </p:nvSpPr>
            <p:spPr bwMode="auto">
              <a:xfrm>
                <a:off x="3784" y="2698"/>
                <a:ext cx="45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33" name="Line 153"/>
              <p:cNvSpPr>
                <a:spLocks noChangeShapeType="1"/>
              </p:cNvSpPr>
              <p:nvPr/>
            </p:nvSpPr>
            <p:spPr bwMode="auto">
              <a:xfrm flipV="1">
                <a:off x="3920" y="2707"/>
                <a:ext cx="1" cy="208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34" name="Line 154"/>
              <p:cNvSpPr>
                <a:spLocks noChangeShapeType="1"/>
              </p:cNvSpPr>
              <p:nvPr/>
            </p:nvSpPr>
            <p:spPr bwMode="auto">
              <a:xfrm flipV="1">
                <a:off x="3920" y="2498"/>
                <a:ext cx="1" cy="20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35" name="Line 155"/>
              <p:cNvSpPr>
                <a:spLocks noChangeShapeType="1"/>
              </p:cNvSpPr>
              <p:nvPr/>
            </p:nvSpPr>
            <p:spPr bwMode="auto">
              <a:xfrm>
                <a:off x="3897" y="2915"/>
                <a:ext cx="4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36" name="Line 156"/>
              <p:cNvSpPr>
                <a:spLocks noChangeShapeType="1"/>
              </p:cNvSpPr>
              <p:nvPr/>
            </p:nvSpPr>
            <p:spPr bwMode="auto">
              <a:xfrm>
                <a:off x="3897" y="2498"/>
                <a:ext cx="4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37" name="Line 157"/>
              <p:cNvSpPr>
                <a:spLocks noChangeShapeType="1"/>
              </p:cNvSpPr>
              <p:nvPr/>
            </p:nvSpPr>
            <p:spPr bwMode="auto">
              <a:xfrm flipV="1">
                <a:off x="4033" y="2958"/>
                <a:ext cx="1" cy="21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38" name="Line 158"/>
              <p:cNvSpPr>
                <a:spLocks noChangeShapeType="1"/>
              </p:cNvSpPr>
              <p:nvPr/>
            </p:nvSpPr>
            <p:spPr bwMode="auto">
              <a:xfrm flipV="1">
                <a:off x="4033" y="2745"/>
                <a:ext cx="1" cy="213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39" name="Line 159"/>
              <p:cNvSpPr>
                <a:spLocks noChangeShapeType="1"/>
              </p:cNvSpPr>
              <p:nvPr/>
            </p:nvSpPr>
            <p:spPr bwMode="auto">
              <a:xfrm>
                <a:off x="4010" y="3169"/>
                <a:ext cx="47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40" name="Line 160"/>
              <p:cNvSpPr>
                <a:spLocks noChangeShapeType="1"/>
              </p:cNvSpPr>
              <p:nvPr/>
            </p:nvSpPr>
            <p:spPr bwMode="auto">
              <a:xfrm>
                <a:off x="4010" y="2745"/>
                <a:ext cx="47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41" name="Line 161"/>
              <p:cNvSpPr>
                <a:spLocks noChangeShapeType="1"/>
              </p:cNvSpPr>
              <p:nvPr/>
            </p:nvSpPr>
            <p:spPr bwMode="auto">
              <a:xfrm flipV="1">
                <a:off x="4147" y="3301"/>
                <a:ext cx="1" cy="213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42" name="Line 162"/>
              <p:cNvSpPr>
                <a:spLocks noChangeShapeType="1"/>
              </p:cNvSpPr>
              <p:nvPr/>
            </p:nvSpPr>
            <p:spPr bwMode="auto">
              <a:xfrm flipV="1">
                <a:off x="4147" y="3087"/>
                <a:ext cx="1" cy="21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43" name="Line 163"/>
              <p:cNvSpPr>
                <a:spLocks noChangeShapeType="1"/>
              </p:cNvSpPr>
              <p:nvPr/>
            </p:nvSpPr>
            <p:spPr bwMode="auto">
              <a:xfrm>
                <a:off x="4124" y="3514"/>
                <a:ext cx="4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44" name="Line 164"/>
              <p:cNvSpPr>
                <a:spLocks noChangeShapeType="1"/>
              </p:cNvSpPr>
              <p:nvPr/>
            </p:nvSpPr>
            <p:spPr bwMode="auto">
              <a:xfrm>
                <a:off x="4124" y="3087"/>
                <a:ext cx="4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45" name="Line 165"/>
              <p:cNvSpPr>
                <a:spLocks noChangeShapeType="1"/>
              </p:cNvSpPr>
              <p:nvPr/>
            </p:nvSpPr>
            <p:spPr bwMode="auto">
              <a:xfrm flipV="1">
                <a:off x="4261" y="3005"/>
                <a:ext cx="1" cy="229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46" name="Line 166"/>
              <p:cNvSpPr>
                <a:spLocks noChangeShapeType="1"/>
              </p:cNvSpPr>
              <p:nvPr/>
            </p:nvSpPr>
            <p:spPr bwMode="auto">
              <a:xfrm flipV="1">
                <a:off x="4261" y="2775"/>
                <a:ext cx="1" cy="23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47" name="Line 167"/>
              <p:cNvSpPr>
                <a:spLocks noChangeShapeType="1"/>
              </p:cNvSpPr>
              <p:nvPr/>
            </p:nvSpPr>
            <p:spPr bwMode="auto">
              <a:xfrm>
                <a:off x="4237" y="3234"/>
                <a:ext cx="4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48" name="Line 168"/>
              <p:cNvSpPr>
                <a:spLocks noChangeShapeType="1"/>
              </p:cNvSpPr>
              <p:nvPr/>
            </p:nvSpPr>
            <p:spPr bwMode="auto">
              <a:xfrm>
                <a:off x="4237" y="2775"/>
                <a:ext cx="4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49" name="Line 169"/>
              <p:cNvSpPr>
                <a:spLocks noChangeShapeType="1"/>
              </p:cNvSpPr>
              <p:nvPr/>
            </p:nvSpPr>
            <p:spPr bwMode="auto">
              <a:xfrm flipV="1">
                <a:off x="4374" y="2879"/>
                <a:ext cx="1" cy="247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50" name="Line 170"/>
              <p:cNvSpPr>
                <a:spLocks noChangeShapeType="1"/>
              </p:cNvSpPr>
              <p:nvPr/>
            </p:nvSpPr>
            <p:spPr bwMode="auto">
              <a:xfrm flipV="1">
                <a:off x="4374" y="2634"/>
                <a:ext cx="1" cy="24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51" name="Line 171"/>
              <p:cNvSpPr>
                <a:spLocks noChangeShapeType="1"/>
              </p:cNvSpPr>
              <p:nvPr/>
            </p:nvSpPr>
            <p:spPr bwMode="auto">
              <a:xfrm>
                <a:off x="4351" y="3126"/>
                <a:ext cx="45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52" name="Line 172"/>
              <p:cNvSpPr>
                <a:spLocks noChangeShapeType="1"/>
              </p:cNvSpPr>
              <p:nvPr/>
            </p:nvSpPr>
            <p:spPr bwMode="auto">
              <a:xfrm>
                <a:off x="4351" y="2634"/>
                <a:ext cx="45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53" name="Line 173"/>
              <p:cNvSpPr>
                <a:spLocks noChangeShapeType="1"/>
              </p:cNvSpPr>
              <p:nvPr/>
            </p:nvSpPr>
            <p:spPr bwMode="auto">
              <a:xfrm flipV="1">
                <a:off x="4487" y="2987"/>
                <a:ext cx="1" cy="262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54" name="Line 174"/>
              <p:cNvSpPr>
                <a:spLocks noChangeShapeType="1"/>
              </p:cNvSpPr>
              <p:nvPr/>
            </p:nvSpPr>
            <p:spPr bwMode="auto">
              <a:xfrm flipV="1">
                <a:off x="4487" y="2725"/>
                <a:ext cx="1" cy="262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55" name="Line 175"/>
              <p:cNvSpPr>
                <a:spLocks noChangeShapeType="1"/>
              </p:cNvSpPr>
              <p:nvPr/>
            </p:nvSpPr>
            <p:spPr bwMode="auto">
              <a:xfrm>
                <a:off x="4464" y="3249"/>
                <a:ext cx="4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56" name="Line 176"/>
              <p:cNvSpPr>
                <a:spLocks noChangeShapeType="1"/>
              </p:cNvSpPr>
              <p:nvPr/>
            </p:nvSpPr>
            <p:spPr bwMode="auto">
              <a:xfrm>
                <a:off x="4464" y="2725"/>
                <a:ext cx="4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57" name="Line 177"/>
              <p:cNvSpPr>
                <a:spLocks noChangeShapeType="1"/>
              </p:cNvSpPr>
              <p:nvPr/>
            </p:nvSpPr>
            <p:spPr bwMode="auto">
              <a:xfrm flipV="1">
                <a:off x="4600" y="3604"/>
                <a:ext cx="1" cy="22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58" name="Line 178"/>
              <p:cNvSpPr>
                <a:spLocks noChangeShapeType="1"/>
              </p:cNvSpPr>
              <p:nvPr/>
            </p:nvSpPr>
            <p:spPr bwMode="auto">
              <a:xfrm flipV="1">
                <a:off x="4600" y="3332"/>
                <a:ext cx="1" cy="272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59" name="Line 179"/>
              <p:cNvSpPr>
                <a:spLocks noChangeShapeType="1"/>
              </p:cNvSpPr>
              <p:nvPr/>
            </p:nvSpPr>
            <p:spPr bwMode="auto">
              <a:xfrm>
                <a:off x="4578" y="3825"/>
                <a:ext cx="4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60" name="Line 180"/>
              <p:cNvSpPr>
                <a:spLocks noChangeShapeType="1"/>
              </p:cNvSpPr>
              <p:nvPr/>
            </p:nvSpPr>
            <p:spPr bwMode="auto">
              <a:xfrm>
                <a:off x="4578" y="3332"/>
                <a:ext cx="4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61" name="Line 181"/>
              <p:cNvSpPr>
                <a:spLocks noChangeShapeType="1"/>
              </p:cNvSpPr>
              <p:nvPr/>
            </p:nvSpPr>
            <p:spPr bwMode="auto">
              <a:xfrm flipV="1">
                <a:off x="4714" y="2790"/>
                <a:ext cx="1" cy="32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62" name="Line 182"/>
              <p:cNvSpPr>
                <a:spLocks noChangeShapeType="1"/>
              </p:cNvSpPr>
              <p:nvPr/>
            </p:nvSpPr>
            <p:spPr bwMode="auto">
              <a:xfrm flipV="1">
                <a:off x="4714" y="2469"/>
                <a:ext cx="1" cy="32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63" name="Line 183"/>
              <p:cNvSpPr>
                <a:spLocks noChangeShapeType="1"/>
              </p:cNvSpPr>
              <p:nvPr/>
            </p:nvSpPr>
            <p:spPr bwMode="auto">
              <a:xfrm>
                <a:off x="4691" y="3111"/>
                <a:ext cx="4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64" name="Line 184"/>
              <p:cNvSpPr>
                <a:spLocks noChangeShapeType="1"/>
              </p:cNvSpPr>
              <p:nvPr/>
            </p:nvSpPr>
            <p:spPr bwMode="auto">
              <a:xfrm>
                <a:off x="4691" y="2469"/>
                <a:ext cx="4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65" name="Line 185"/>
              <p:cNvSpPr>
                <a:spLocks noChangeShapeType="1"/>
              </p:cNvSpPr>
              <p:nvPr/>
            </p:nvSpPr>
            <p:spPr bwMode="auto">
              <a:xfrm flipV="1">
                <a:off x="4828" y="3227"/>
                <a:ext cx="1" cy="35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66" name="Line 186"/>
              <p:cNvSpPr>
                <a:spLocks noChangeShapeType="1"/>
              </p:cNvSpPr>
              <p:nvPr/>
            </p:nvSpPr>
            <p:spPr bwMode="auto">
              <a:xfrm flipV="1">
                <a:off x="4828" y="2876"/>
                <a:ext cx="1" cy="35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67" name="Line 187"/>
              <p:cNvSpPr>
                <a:spLocks noChangeShapeType="1"/>
              </p:cNvSpPr>
              <p:nvPr/>
            </p:nvSpPr>
            <p:spPr bwMode="auto">
              <a:xfrm>
                <a:off x="4804" y="3578"/>
                <a:ext cx="47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68" name="Line 188"/>
              <p:cNvSpPr>
                <a:spLocks noChangeShapeType="1"/>
              </p:cNvSpPr>
              <p:nvPr/>
            </p:nvSpPr>
            <p:spPr bwMode="auto">
              <a:xfrm>
                <a:off x="4804" y="2876"/>
                <a:ext cx="47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69" name="Line 189"/>
              <p:cNvSpPr>
                <a:spLocks noChangeShapeType="1"/>
              </p:cNvSpPr>
              <p:nvPr/>
            </p:nvSpPr>
            <p:spPr bwMode="auto">
              <a:xfrm flipV="1">
                <a:off x="4941" y="2951"/>
                <a:ext cx="1" cy="41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70" name="Line 190"/>
              <p:cNvSpPr>
                <a:spLocks noChangeShapeType="1"/>
              </p:cNvSpPr>
              <p:nvPr/>
            </p:nvSpPr>
            <p:spPr bwMode="auto">
              <a:xfrm flipV="1">
                <a:off x="4941" y="2541"/>
                <a:ext cx="1" cy="410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71" name="Line 191"/>
              <p:cNvSpPr>
                <a:spLocks noChangeShapeType="1"/>
              </p:cNvSpPr>
              <p:nvPr/>
            </p:nvSpPr>
            <p:spPr bwMode="auto">
              <a:xfrm>
                <a:off x="4918" y="3361"/>
                <a:ext cx="4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72" name="Line 192"/>
              <p:cNvSpPr>
                <a:spLocks noChangeShapeType="1"/>
              </p:cNvSpPr>
              <p:nvPr/>
            </p:nvSpPr>
            <p:spPr bwMode="auto">
              <a:xfrm>
                <a:off x="4918" y="2541"/>
                <a:ext cx="4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73" name="Line 193"/>
              <p:cNvSpPr>
                <a:spLocks noChangeShapeType="1"/>
              </p:cNvSpPr>
              <p:nvPr/>
            </p:nvSpPr>
            <p:spPr bwMode="auto">
              <a:xfrm flipV="1">
                <a:off x="5054" y="2891"/>
                <a:ext cx="1" cy="48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74" name="Line 194"/>
              <p:cNvSpPr>
                <a:spLocks noChangeShapeType="1"/>
              </p:cNvSpPr>
              <p:nvPr/>
            </p:nvSpPr>
            <p:spPr bwMode="auto">
              <a:xfrm flipV="1">
                <a:off x="5054" y="2407"/>
                <a:ext cx="1" cy="48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75" name="Line 195"/>
              <p:cNvSpPr>
                <a:spLocks noChangeShapeType="1"/>
              </p:cNvSpPr>
              <p:nvPr/>
            </p:nvSpPr>
            <p:spPr bwMode="auto">
              <a:xfrm>
                <a:off x="5031" y="3376"/>
                <a:ext cx="4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76" name="Line 196"/>
              <p:cNvSpPr>
                <a:spLocks noChangeShapeType="1"/>
              </p:cNvSpPr>
              <p:nvPr/>
            </p:nvSpPr>
            <p:spPr bwMode="auto">
              <a:xfrm>
                <a:off x="5031" y="2407"/>
                <a:ext cx="4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77" name="Line 197"/>
              <p:cNvSpPr>
                <a:spLocks noChangeShapeType="1"/>
              </p:cNvSpPr>
              <p:nvPr/>
            </p:nvSpPr>
            <p:spPr bwMode="auto">
              <a:xfrm flipV="1">
                <a:off x="5167" y="2951"/>
                <a:ext cx="1" cy="583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78" name="Line 198"/>
              <p:cNvSpPr>
                <a:spLocks noChangeShapeType="1"/>
              </p:cNvSpPr>
              <p:nvPr/>
            </p:nvSpPr>
            <p:spPr bwMode="auto">
              <a:xfrm flipV="1">
                <a:off x="5167" y="2367"/>
                <a:ext cx="1" cy="58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79" name="Line 199"/>
              <p:cNvSpPr>
                <a:spLocks noChangeShapeType="1"/>
              </p:cNvSpPr>
              <p:nvPr/>
            </p:nvSpPr>
            <p:spPr bwMode="auto">
              <a:xfrm>
                <a:off x="5145" y="3534"/>
                <a:ext cx="4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80" name="Line 200"/>
              <p:cNvSpPr>
                <a:spLocks noChangeShapeType="1"/>
              </p:cNvSpPr>
              <p:nvPr/>
            </p:nvSpPr>
            <p:spPr bwMode="auto">
              <a:xfrm>
                <a:off x="5145" y="2367"/>
                <a:ext cx="4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81" name="Line 201"/>
              <p:cNvSpPr>
                <a:spLocks noChangeShapeType="1"/>
              </p:cNvSpPr>
              <p:nvPr/>
            </p:nvSpPr>
            <p:spPr bwMode="auto">
              <a:xfrm flipV="1">
                <a:off x="5281" y="1401"/>
                <a:ext cx="1" cy="777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82" name="Line 202"/>
              <p:cNvSpPr>
                <a:spLocks noChangeShapeType="1"/>
              </p:cNvSpPr>
              <p:nvPr/>
            </p:nvSpPr>
            <p:spPr bwMode="auto">
              <a:xfrm flipV="1">
                <a:off x="5281" y="923"/>
                <a:ext cx="1" cy="478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83" name="Line 203"/>
              <p:cNvSpPr>
                <a:spLocks noChangeShapeType="1"/>
              </p:cNvSpPr>
              <p:nvPr/>
            </p:nvSpPr>
            <p:spPr bwMode="auto">
              <a:xfrm>
                <a:off x="5258" y="2178"/>
                <a:ext cx="4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84" name="Line 204"/>
              <p:cNvSpPr>
                <a:spLocks noChangeShapeType="1"/>
              </p:cNvSpPr>
              <p:nvPr/>
            </p:nvSpPr>
            <p:spPr bwMode="auto">
              <a:xfrm>
                <a:off x="5258" y="923"/>
                <a:ext cx="46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70432" name="Group 2752"/>
            <p:cNvGrpSpPr>
              <a:grpSpLocks/>
            </p:cNvGrpSpPr>
            <p:nvPr/>
          </p:nvGrpSpPr>
          <p:grpSpPr bwMode="auto">
            <a:xfrm>
              <a:off x="2653" y="1106"/>
              <a:ext cx="2913" cy="3158"/>
              <a:chOff x="2653" y="1106"/>
              <a:chExt cx="2913" cy="3158"/>
            </a:xfrm>
          </p:grpSpPr>
          <p:sp>
            <p:nvSpPr>
              <p:cNvPr id="967886" name="Line 206"/>
              <p:cNvSpPr>
                <a:spLocks noChangeShapeType="1"/>
              </p:cNvSpPr>
              <p:nvPr/>
            </p:nvSpPr>
            <p:spPr bwMode="auto">
              <a:xfrm flipV="1">
                <a:off x="5451" y="1933"/>
                <a:ext cx="1" cy="61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87" name="Line 207"/>
              <p:cNvSpPr>
                <a:spLocks noChangeShapeType="1"/>
              </p:cNvSpPr>
              <p:nvPr/>
            </p:nvSpPr>
            <p:spPr bwMode="auto">
              <a:xfrm flipV="1">
                <a:off x="5451" y="1319"/>
                <a:ext cx="1" cy="61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88" name="Line 208"/>
              <p:cNvSpPr>
                <a:spLocks noChangeShapeType="1"/>
              </p:cNvSpPr>
              <p:nvPr/>
            </p:nvSpPr>
            <p:spPr bwMode="auto">
              <a:xfrm>
                <a:off x="5428" y="2547"/>
                <a:ext cx="47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89" name="Line 209"/>
              <p:cNvSpPr>
                <a:spLocks noChangeShapeType="1"/>
              </p:cNvSpPr>
              <p:nvPr/>
            </p:nvSpPr>
            <p:spPr bwMode="auto">
              <a:xfrm>
                <a:off x="5428" y="1319"/>
                <a:ext cx="47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90" name="Line 210"/>
              <p:cNvSpPr>
                <a:spLocks noChangeShapeType="1"/>
              </p:cNvSpPr>
              <p:nvPr/>
            </p:nvSpPr>
            <p:spPr bwMode="auto">
              <a:xfrm>
                <a:off x="3296" y="2986"/>
                <a:ext cx="3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91" name="Line 211"/>
              <p:cNvSpPr>
                <a:spLocks noChangeShapeType="1"/>
              </p:cNvSpPr>
              <p:nvPr/>
            </p:nvSpPr>
            <p:spPr bwMode="auto">
              <a:xfrm>
                <a:off x="3371" y="2986"/>
                <a:ext cx="3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92" name="Line 212"/>
              <p:cNvSpPr>
                <a:spLocks noChangeShapeType="1"/>
              </p:cNvSpPr>
              <p:nvPr/>
            </p:nvSpPr>
            <p:spPr bwMode="auto">
              <a:xfrm flipV="1">
                <a:off x="3296" y="2958"/>
                <a:ext cx="1" cy="5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93" name="Line 213"/>
              <p:cNvSpPr>
                <a:spLocks noChangeShapeType="1"/>
              </p:cNvSpPr>
              <p:nvPr/>
            </p:nvSpPr>
            <p:spPr bwMode="auto">
              <a:xfrm flipV="1">
                <a:off x="3409" y="2958"/>
                <a:ext cx="1" cy="5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94" name="Freeform 214"/>
              <p:cNvSpPr>
                <a:spLocks/>
              </p:cNvSpPr>
              <p:nvPr/>
            </p:nvSpPr>
            <p:spPr bwMode="auto">
              <a:xfrm>
                <a:off x="3334" y="2958"/>
                <a:ext cx="38" cy="55"/>
              </a:xfrm>
              <a:custGeom>
                <a:avLst/>
                <a:gdLst>
                  <a:gd name="T0" fmla="*/ 75 w 75"/>
                  <a:gd name="T1" fmla="*/ 28 h 55"/>
                  <a:gd name="T2" fmla="*/ 71 w 75"/>
                  <a:gd name="T3" fmla="*/ 17 h 55"/>
                  <a:gd name="T4" fmla="*/ 63 w 75"/>
                  <a:gd name="T5" fmla="*/ 8 h 55"/>
                  <a:gd name="T6" fmla="*/ 52 w 75"/>
                  <a:gd name="T7" fmla="*/ 2 h 55"/>
                  <a:gd name="T8" fmla="*/ 37 w 75"/>
                  <a:gd name="T9" fmla="*/ 0 h 55"/>
                  <a:gd name="T10" fmla="*/ 23 w 75"/>
                  <a:gd name="T11" fmla="*/ 2 h 55"/>
                  <a:gd name="T12" fmla="*/ 10 w 75"/>
                  <a:gd name="T13" fmla="*/ 8 h 55"/>
                  <a:gd name="T14" fmla="*/ 1 w 75"/>
                  <a:gd name="T15" fmla="*/ 17 h 55"/>
                  <a:gd name="T16" fmla="*/ 0 w 75"/>
                  <a:gd name="T17" fmla="*/ 28 h 55"/>
                  <a:gd name="T18" fmla="*/ 1 w 75"/>
                  <a:gd name="T19" fmla="*/ 38 h 55"/>
                  <a:gd name="T20" fmla="*/ 10 w 75"/>
                  <a:gd name="T21" fmla="*/ 47 h 55"/>
                  <a:gd name="T22" fmla="*/ 23 w 75"/>
                  <a:gd name="T23" fmla="*/ 53 h 55"/>
                  <a:gd name="T24" fmla="*/ 37 w 75"/>
                  <a:gd name="T25" fmla="*/ 55 h 55"/>
                  <a:gd name="T26" fmla="*/ 52 w 75"/>
                  <a:gd name="T27" fmla="*/ 53 h 55"/>
                  <a:gd name="T28" fmla="*/ 63 w 75"/>
                  <a:gd name="T29" fmla="*/ 47 h 55"/>
                  <a:gd name="T30" fmla="*/ 71 w 75"/>
                  <a:gd name="T31" fmla="*/ 38 h 55"/>
                  <a:gd name="T32" fmla="*/ 75 w 75"/>
                  <a:gd name="T33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55">
                    <a:moveTo>
                      <a:pt x="75" y="28"/>
                    </a:moveTo>
                    <a:lnTo>
                      <a:pt x="71" y="17"/>
                    </a:lnTo>
                    <a:lnTo>
                      <a:pt x="63" y="8"/>
                    </a:lnTo>
                    <a:lnTo>
                      <a:pt x="52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0" y="8"/>
                    </a:lnTo>
                    <a:lnTo>
                      <a:pt x="1" y="17"/>
                    </a:lnTo>
                    <a:lnTo>
                      <a:pt x="0" y="28"/>
                    </a:lnTo>
                    <a:lnTo>
                      <a:pt x="1" y="38"/>
                    </a:lnTo>
                    <a:lnTo>
                      <a:pt x="10" y="47"/>
                    </a:lnTo>
                    <a:lnTo>
                      <a:pt x="23" y="53"/>
                    </a:lnTo>
                    <a:lnTo>
                      <a:pt x="37" y="55"/>
                    </a:lnTo>
                    <a:lnTo>
                      <a:pt x="52" y="53"/>
                    </a:lnTo>
                    <a:lnTo>
                      <a:pt x="63" y="47"/>
                    </a:lnTo>
                    <a:lnTo>
                      <a:pt x="71" y="38"/>
                    </a:lnTo>
                    <a:lnTo>
                      <a:pt x="7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95" name="Line 215"/>
              <p:cNvSpPr>
                <a:spLocks noChangeShapeType="1"/>
              </p:cNvSpPr>
              <p:nvPr/>
            </p:nvSpPr>
            <p:spPr bwMode="auto">
              <a:xfrm>
                <a:off x="3409" y="3293"/>
                <a:ext cx="39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96" name="Line 216"/>
              <p:cNvSpPr>
                <a:spLocks noChangeShapeType="1"/>
              </p:cNvSpPr>
              <p:nvPr/>
            </p:nvSpPr>
            <p:spPr bwMode="auto">
              <a:xfrm>
                <a:off x="3485" y="3293"/>
                <a:ext cx="3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97" name="Line 217"/>
              <p:cNvSpPr>
                <a:spLocks noChangeShapeType="1"/>
              </p:cNvSpPr>
              <p:nvPr/>
            </p:nvSpPr>
            <p:spPr bwMode="auto">
              <a:xfrm flipV="1">
                <a:off x="3409" y="3266"/>
                <a:ext cx="1" cy="5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98" name="Line 218"/>
              <p:cNvSpPr>
                <a:spLocks noChangeShapeType="1"/>
              </p:cNvSpPr>
              <p:nvPr/>
            </p:nvSpPr>
            <p:spPr bwMode="auto">
              <a:xfrm flipV="1">
                <a:off x="3523" y="3266"/>
                <a:ext cx="1" cy="5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899" name="Freeform 219"/>
              <p:cNvSpPr>
                <a:spLocks/>
              </p:cNvSpPr>
              <p:nvPr/>
            </p:nvSpPr>
            <p:spPr bwMode="auto">
              <a:xfrm>
                <a:off x="3447" y="3266"/>
                <a:ext cx="38" cy="55"/>
              </a:xfrm>
              <a:custGeom>
                <a:avLst/>
                <a:gdLst>
                  <a:gd name="T0" fmla="*/ 74 w 74"/>
                  <a:gd name="T1" fmla="*/ 27 h 55"/>
                  <a:gd name="T2" fmla="*/ 71 w 74"/>
                  <a:gd name="T3" fmla="*/ 17 h 55"/>
                  <a:gd name="T4" fmla="*/ 63 w 74"/>
                  <a:gd name="T5" fmla="*/ 8 h 55"/>
                  <a:gd name="T6" fmla="*/ 52 w 74"/>
                  <a:gd name="T7" fmla="*/ 2 h 55"/>
                  <a:gd name="T8" fmla="*/ 37 w 74"/>
                  <a:gd name="T9" fmla="*/ 0 h 55"/>
                  <a:gd name="T10" fmla="*/ 22 w 74"/>
                  <a:gd name="T11" fmla="*/ 2 h 55"/>
                  <a:gd name="T12" fmla="*/ 11 w 74"/>
                  <a:gd name="T13" fmla="*/ 8 h 55"/>
                  <a:gd name="T14" fmla="*/ 3 w 74"/>
                  <a:gd name="T15" fmla="*/ 17 h 55"/>
                  <a:gd name="T16" fmla="*/ 0 w 74"/>
                  <a:gd name="T17" fmla="*/ 27 h 55"/>
                  <a:gd name="T18" fmla="*/ 3 w 74"/>
                  <a:gd name="T19" fmla="*/ 38 h 55"/>
                  <a:gd name="T20" fmla="*/ 11 w 74"/>
                  <a:gd name="T21" fmla="*/ 48 h 55"/>
                  <a:gd name="T22" fmla="*/ 22 w 74"/>
                  <a:gd name="T23" fmla="*/ 54 h 55"/>
                  <a:gd name="T24" fmla="*/ 37 w 74"/>
                  <a:gd name="T25" fmla="*/ 55 h 55"/>
                  <a:gd name="T26" fmla="*/ 52 w 74"/>
                  <a:gd name="T27" fmla="*/ 54 h 55"/>
                  <a:gd name="T28" fmla="*/ 63 w 74"/>
                  <a:gd name="T29" fmla="*/ 48 h 55"/>
                  <a:gd name="T30" fmla="*/ 71 w 74"/>
                  <a:gd name="T31" fmla="*/ 38 h 55"/>
                  <a:gd name="T32" fmla="*/ 74 w 74"/>
                  <a:gd name="T33" fmla="*/ 2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4" h="55">
                    <a:moveTo>
                      <a:pt x="74" y="27"/>
                    </a:moveTo>
                    <a:lnTo>
                      <a:pt x="71" y="17"/>
                    </a:lnTo>
                    <a:lnTo>
                      <a:pt x="63" y="8"/>
                    </a:lnTo>
                    <a:lnTo>
                      <a:pt x="52" y="2"/>
                    </a:lnTo>
                    <a:lnTo>
                      <a:pt x="37" y="0"/>
                    </a:lnTo>
                    <a:lnTo>
                      <a:pt x="22" y="2"/>
                    </a:lnTo>
                    <a:lnTo>
                      <a:pt x="11" y="8"/>
                    </a:lnTo>
                    <a:lnTo>
                      <a:pt x="3" y="17"/>
                    </a:lnTo>
                    <a:lnTo>
                      <a:pt x="0" y="27"/>
                    </a:lnTo>
                    <a:lnTo>
                      <a:pt x="3" y="38"/>
                    </a:lnTo>
                    <a:lnTo>
                      <a:pt x="11" y="48"/>
                    </a:lnTo>
                    <a:lnTo>
                      <a:pt x="22" y="54"/>
                    </a:lnTo>
                    <a:lnTo>
                      <a:pt x="37" y="55"/>
                    </a:lnTo>
                    <a:lnTo>
                      <a:pt x="52" y="54"/>
                    </a:lnTo>
                    <a:lnTo>
                      <a:pt x="63" y="48"/>
                    </a:lnTo>
                    <a:lnTo>
                      <a:pt x="71" y="38"/>
                    </a:lnTo>
                    <a:lnTo>
                      <a:pt x="74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00" name="Line 220"/>
              <p:cNvSpPr>
                <a:spLocks noChangeShapeType="1"/>
              </p:cNvSpPr>
              <p:nvPr/>
            </p:nvSpPr>
            <p:spPr bwMode="auto">
              <a:xfrm>
                <a:off x="3523" y="3042"/>
                <a:ext cx="3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01" name="Line 221"/>
              <p:cNvSpPr>
                <a:spLocks noChangeShapeType="1"/>
              </p:cNvSpPr>
              <p:nvPr/>
            </p:nvSpPr>
            <p:spPr bwMode="auto">
              <a:xfrm>
                <a:off x="3598" y="3042"/>
                <a:ext cx="39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02" name="Line 222"/>
              <p:cNvSpPr>
                <a:spLocks noChangeShapeType="1"/>
              </p:cNvSpPr>
              <p:nvPr/>
            </p:nvSpPr>
            <p:spPr bwMode="auto">
              <a:xfrm flipV="1">
                <a:off x="3523" y="3014"/>
                <a:ext cx="1" cy="5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03" name="Line 223"/>
              <p:cNvSpPr>
                <a:spLocks noChangeShapeType="1"/>
              </p:cNvSpPr>
              <p:nvPr/>
            </p:nvSpPr>
            <p:spPr bwMode="auto">
              <a:xfrm flipV="1">
                <a:off x="3637" y="3014"/>
                <a:ext cx="1" cy="5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04" name="Freeform 224"/>
              <p:cNvSpPr>
                <a:spLocks/>
              </p:cNvSpPr>
              <p:nvPr/>
            </p:nvSpPr>
            <p:spPr bwMode="auto">
              <a:xfrm>
                <a:off x="3561" y="3014"/>
                <a:ext cx="37" cy="56"/>
              </a:xfrm>
              <a:custGeom>
                <a:avLst/>
                <a:gdLst>
                  <a:gd name="T0" fmla="*/ 75 w 75"/>
                  <a:gd name="T1" fmla="*/ 28 h 56"/>
                  <a:gd name="T2" fmla="*/ 72 w 75"/>
                  <a:gd name="T3" fmla="*/ 17 h 56"/>
                  <a:gd name="T4" fmla="*/ 64 w 75"/>
                  <a:gd name="T5" fmla="*/ 9 h 56"/>
                  <a:gd name="T6" fmla="*/ 51 w 75"/>
                  <a:gd name="T7" fmla="*/ 3 h 56"/>
                  <a:gd name="T8" fmla="*/ 38 w 75"/>
                  <a:gd name="T9" fmla="*/ 0 h 56"/>
                  <a:gd name="T10" fmla="*/ 23 w 75"/>
                  <a:gd name="T11" fmla="*/ 3 h 56"/>
                  <a:gd name="T12" fmla="*/ 10 w 75"/>
                  <a:gd name="T13" fmla="*/ 9 h 56"/>
                  <a:gd name="T14" fmla="*/ 2 w 75"/>
                  <a:gd name="T15" fmla="*/ 17 h 56"/>
                  <a:gd name="T16" fmla="*/ 0 w 75"/>
                  <a:gd name="T17" fmla="*/ 28 h 56"/>
                  <a:gd name="T18" fmla="*/ 2 w 75"/>
                  <a:gd name="T19" fmla="*/ 39 h 56"/>
                  <a:gd name="T20" fmla="*/ 10 w 75"/>
                  <a:gd name="T21" fmla="*/ 48 h 56"/>
                  <a:gd name="T22" fmla="*/ 23 w 75"/>
                  <a:gd name="T23" fmla="*/ 54 h 56"/>
                  <a:gd name="T24" fmla="*/ 38 w 75"/>
                  <a:gd name="T25" fmla="*/ 56 h 56"/>
                  <a:gd name="T26" fmla="*/ 51 w 75"/>
                  <a:gd name="T27" fmla="*/ 54 h 56"/>
                  <a:gd name="T28" fmla="*/ 64 w 75"/>
                  <a:gd name="T29" fmla="*/ 48 h 56"/>
                  <a:gd name="T30" fmla="*/ 72 w 75"/>
                  <a:gd name="T31" fmla="*/ 39 h 56"/>
                  <a:gd name="T32" fmla="*/ 75 w 75"/>
                  <a:gd name="T33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56">
                    <a:moveTo>
                      <a:pt x="75" y="28"/>
                    </a:moveTo>
                    <a:lnTo>
                      <a:pt x="72" y="17"/>
                    </a:lnTo>
                    <a:lnTo>
                      <a:pt x="64" y="9"/>
                    </a:lnTo>
                    <a:lnTo>
                      <a:pt x="51" y="3"/>
                    </a:lnTo>
                    <a:lnTo>
                      <a:pt x="38" y="0"/>
                    </a:lnTo>
                    <a:lnTo>
                      <a:pt x="23" y="3"/>
                    </a:lnTo>
                    <a:lnTo>
                      <a:pt x="10" y="9"/>
                    </a:lnTo>
                    <a:lnTo>
                      <a:pt x="2" y="17"/>
                    </a:lnTo>
                    <a:lnTo>
                      <a:pt x="0" y="28"/>
                    </a:lnTo>
                    <a:lnTo>
                      <a:pt x="2" y="39"/>
                    </a:lnTo>
                    <a:lnTo>
                      <a:pt x="10" y="48"/>
                    </a:lnTo>
                    <a:lnTo>
                      <a:pt x="23" y="54"/>
                    </a:lnTo>
                    <a:lnTo>
                      <a:pt x="38" y="56"/>
                    </a:lnTo>
                    <a:lnTo>
                      <a:pt x="51" y="54"/>
                    </a:lnTo>
                    <a:lnTo>
                      <a:pt x="64" y="48"/>
                    </a:lnTo>
                    <a:lnTo>
                      <a:pt x="72" y="39"/>
                    </a:lnTo>
                    <a:lnTo>
                      <a:pt x="7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05" name="Line 225"/>
              <p:cNvSpPr>
                <a:spLocks noChangeShapeType="1"/>
              </p:cNvSpPr>
              <p:nvPr/>
            </p:nvSpPr>
            <p:spPr bwMode="auto">
              <a:xfrm>
                <a:off x="3637" y="3118"/>
                <a:ext cx="3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06" name="Line 226"/>
              <p:cNvSpPr>
                <a:spLocks noChangeShapeType="1"/>
              </p:cNvSpPr>
              <p:nvPr/>
            </p:nvSpPr>
            <p:spPr bwMode="auto">
              <a:xfrm>
                <a:off x="3711" y="3118"/>
                <a:ext cx="39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07" name="Line 227"/>
              <p:cNvSpPr>
                <a:spLocks noChangeShapeType="1"/>
              </p:cNvSpPr>
              <p:nvPr/>
            </p:nvSpPr>
            <p:spPr bwMode="auto">
              <a:xfrm flipV="1">
                <a:off x="3637" y="3091"/>
                <a:ext cx="1" cy="5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08" name="Line 228"/>
              <p:cNvSpPr>
                <a:spLocks noChangeShapeType="1"/>
              </p:cNvSpPr>
              <p:nvPr/>
            </p:nvSpPr>
            <p:spPr bwMode="auto">
              <a:xfrm flipV="1">
                <a:off x="3750" y="3091"/>
                <a:ext cx="1" cy="5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09" name="Freeform 229"/>
              <p:cNvSpPr>
                <a:spLocks/>
              </p:cNvSpPr>
              <p:nvPr/>
            </p:nvSpPr>
            <p:spPr bwMode="auto">
              <a:xfrm>
                <a:off x="3674" y="3091"/>
                <a:ext cx="37" cy="55"/>
              </a:xfrm>
              <a:custGeom>
                <a:avLst/>
                <a:gdLst>
                  <a:gd name="T0" fmla="*/ 75 w 75"/>
                  <a:gd name="T1" fmla="*/ 27 h 55"/>
                  <a:gd name="T2" fmla="*/ 72 w 75"/>
                  <a:gd name="T3" fmla="*/ 18 h 55"/>
                  <a:gd name="T4" fmla="*/ 63 w 75"/>
                  <a:gd name="T5" fmla="*/ 8 h 55"/>
                  <a:gd name="T6" fmla="*/ 52 w 75"/>
                  <a:gd name="T7" fmla="*/ 2 h 55"/>
                  <a:gd name="T8" fmla="*/ 37 w 75"/>
                  <a:gd name="T9" fmla="*/ 0 h 55"/>
                  <a:gd name="T10" fmla="*/ 23 w 75"/>
                  <a:gd name="T11" fmla="*/ 2 h 55"/>
                  <a:gd name="T12" fmla="*/ 11 w 75"/>
                  <a:gd name="T13" fmla="*/ 8 h 55"/>
                  <a:gd name="T14" fmla="*/ 3 w 75"/>
                  <a:gd name="T15" fmla="*/ 18 h 55"/>
                  <a:gd name="T16" fmla="*/ 0 w 75"/>
                  <a:gd name="T17" fmla="*/ 27 h 55"/>
                  <a:gd name="T18" fmla="*/ 3 w 75"/>
                  <a:gd name="T19" fmla="*/ 38 h 55"/>
                  <a:gd name="T20" fmla="*/ 11 w 75"/>
                  <a:gd name="T21" fmla="*/ 48 h 55"/>
                  <a:gd name="T22" fmla="*/ 23 w 75"/>
                  <a:gd name="T23" fmla="*/ 54 h 55"/>
                  <a:gd name="T24" fmla="*/ 37 w 75"/>
                  <a:gd name="T25" fmla="*/ 55 h 55"/>
                  <a:gd name="T26" fmla="*/ 52 w 75"/>
                  <a:gd name="T27" fmla="*/ 54 h 55"/>
                  <a:gd name="T28" fmla="*/ 63 w 75"/>
                  <a:gd name="T29" fmla="*/ 48 h 55"/>
                  <a:gd name="T30" fmla="*/ 72 w 75"/>
                  <a:gd name="T31" fmla="*/ 38 h 55"/>
                  <a:gd name="T32" fmla="*/ 75 w 75"/>
                  <a:gd name="T33" fmla="*/ 2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55">
                    <a:moveTo>
                      <a:pt x="75" y="27"/>
                    </a:moveTo>
                    <a:lnTo>
                      <a:pt x="72" y="18"/>
                    </a:lnTo>
                    <a:lnTo>
                      <a:pt x="63" y="8"/>
                    </a:lnTo>
                    <a:lnTo>
                      <a:pt x="52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1" y="8"/>
                    </a:lnTo>
                    <a:lnTo>
                      <a:pt x="3" y="18"/>
                    </a:lnTo>
                    <a:lnTo>
                      <a:pt x="0" y="27"/>
                    </a:lnTo>
                    <a:lnTo>
                      <a:pt x="3" y="38"/>
                    </a:lnTo>
                    <a:lnTo>
                      <a:pt x="11" y="48"/>
                    </a:lnTo>
                    <a:lnTo>
                      <a:pt x="23" y="54"/>
                    </a:lnTo>
                    <a:lnTo>
                      <a:pt x="37" y="55"/>
                    </a:lnTo>
                    <a:lnTo>
                      <a:pt x="52" y="54"/>
                    </a:lnTo>
                    <a:lnTo>
                      <a:pt x="63" y="48"/>
                    </a:lnTo>
                    <a:lnTo>
                      <a:pt x="72" y="38"/>
                    </a:lnTo>
                    <a:lnTo>
                      <a:pt x="75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10" name="Line 230"/>
              <p:cNvSpPr>
                <a:spLocks noChangeShapeType="1"/>
              </p:cNvSpPr>
              <p:nvPr/>
            </p:nvSpPr>
            <p:spPr bwMode="auto">
              <a:xfrm>
                <a:off x="3750" y="2901"/>
                <a:ext cx="3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11" name="Line 231"/>
              <p:cNvSpPr>
                <a:spLocks noChangeShapeType="1"/>
              </p:cNvSpPr>
              <p:nvPr/>
            </p:nvSpPr>
            <p:spPr bwMode="auto">
              <a:xfrm>
                <a:off x="3825" y="2901"/>
                <a:ext cx="3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12" name="Line 232"/>
              <p:cNvSpPr>
                <a:spLocks noChangeShapeType="1"/>
              </p:cNvSpPr>
              <p:nvPr/>
            </p:nvSpPr>
            <p:spPr bwMode="auto">
              <a:xfrm flipV="1">
                <a:off x="3750" y="2873"/>
                <a:ext cx="1" cy="5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13" name="Line 233"/>
              <p:cNvSpPr>
                <a:spLocks noChangeShapeType="1"/>
              </p:cNvSpPr>
              <p:nvPr/>
            </p:nvSpPr>
            <p:spPr bwMode="auto">
              <a:xfrm flipV="1">
                <a:off x="3863" y="2873"/>
                <a:ext cx="1" cy="5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14" name="Freeform 234"/>
              <p:cNvSpPr>
                <a:spLocks/>
              </p:cNvSpPr>
              <p:nvPr/>
            </p:nvSpPr>
            <p:spPr bwMode="auto">
              <a:xfrm>
                <a:off x="3787" y="2873"/>
                <a:ext cx="37" cy="56"/>
              </a:xfrm>
              <a:custGeom>
                <a:avLst/>
                <a:gdLst>
                  <a:gd name="T0" fmla="*/ 75 w 75"/>
                  <a:gd name="T1" fmla="*/ 28 h 56"/>
                  <a:gd name="T2" fmla="*/ 73 w 75"/>
                  <a:gd name="T3" fmla="*/ 17 h 56"/>
                  <a:gd name="T4" fmla="*/ 65 w 75"/>
                  <a:gd name="T5" fmla="*/ 9 h 56"/>
                  <a:gd name="T6" fmla="*/ 52 w 75"/>
                  <a:gd name="T7" fmla="*/ 3 h 56"/>
                  <a:gd name="T8" fmla="*/ 37 w 75"/>
                  <a:gd name="T9" fmla="*/ 0 h 56"/>
                  <a:gd name="T10" fmla="*/ 23 w 75"/>
                  <a:gd name="T11" fmla="*/ 3 h 56"/>
                  <a:gd name="T12" fmla="*/ 11 w 75"/>
                  <a:gd name="T13" fmla="*/ 9 h 56"/>
                  <a:gd name="T14" fmla="*/ 3 w 75"/>
                  <a:gd name="T15" fmla="*/ 17 h 56"/>
                  <a:gd name="T16" fmla="*/ 0 w 75"/>
                  <a:gd name="T17" fmla="*/ 28 h 56"/>
                  <a:gd name="T18" fmla="*/ 3 w 75"/>
                  <a:gd name="T19" fmla="*/ 39 h 56"/>
                  <a:gd name="T20" fmla="*/ 11 w 75"/>
                  <a:gd name="T21" fmla="*/ 47 h 56"/>
                  <a:gd name="T22" fmla="*/ 23 w 75"/>
                  <a:gd name="T23" fmla="*/ 53 h 56"/>
                  <a:gd name="T24" fmla="*/ 37 w 75"/>
                  <a:gd name="T25" fmla="*/ 56 h 56"/>
                  <a:gd name="T26" fmla="*/ 52 w 75"/>
                  <a:gd name="T27" fmla="*/ 53 h 56"/>
                  <a:gd name="T28" fmla="*/ 65 w 75"/>
                  <a:gd name="T29" fmla="*/ 47 h 56"/>
                  <a:gd name="T30" fmla="*/ 73 w 75"/>
                  <a:gd name="T31" fmla="*/ 39 h 56"/>
                  <a:gd name="T32" fmla="*/ 75 w 75"/>
                  <a:gd name="T33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56">
                    <a:moveTo>
                      <a:pt x="75" y="28"/>
                    </a:moveTo>
                    <a:lnTo>
                      <a:pt x="73" y="17"/>
                    </a:lnTo>
                    <a:lnTo>
                      <a:pt x="65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3" y="3"/>
                    </a:lnTo>
                    <a:lnTo>
                      <a:pt x="11" y="9"/>
                    </a:lnTo>
                    <a:lnTo>
                      <a:pt x="3" y="17"/>
                    </a:lnTo>
                    <a:lnTo>
                      <a:pt x="0" y="28"/>
                    </a:lnTo>
                    <a:lnTo>
                      <a:pt x="3" y="39"/>
                    </a:lnTo>
                    <a:lnTo>
                      <a:pt x="11" y="47"/>
                    </a:lnTo>
                    <a:lnTo>
                      <a:pt x="23" y="53"/>
                    </a:lnTo>
                    <a:lnTo>
                      <a:pt x="37" y="56"/>
                    </a:lnTo>
                    <a:lnTo>
                      <a:pt x="52" y="53"/>
                    </a:lnTo>
                    <a:lnTo>
                      <a:pt x="65" y="47"/>
                    </a:lnTo>
                    <a:lnTo>
                      <a:pt x="73" y="39"/>
                    </a:lnTo>
                    <a:lnTo>
                      <a:pt x="7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15" name="Line 235"/>
              <p:cNvSpPr>
                <a:spLocks noChangeShapeType="1"/>
              </p:cNvSpPr>
              <p:nvPr/>
            </p:nvSpPr>
            <p:spPr bwMode="auto">
              <a:xfrm>
                <a:off x="3863" y="2709"/>
                <a:ext cx="39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16" name="Line 236"/>
              <p:cNvSpPr>
                <a:spLocks noChangeShapeType="1"/>
              </p:cNvSpPr>
              <p:nvPr/>
            </p:nvSpPr>
            <p:spPr bwMode="auto">
              <a:xfrm>
                <a:off x="3938" y="2709"/>
                <a:ext cx="39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17" name="Line 237"/>
              <p:cNvSpPr>
                <a:spLocks noChangeShapeType="1"/>
              </p:cNvSpPr>
              <p:nvPr/>
            </p:nvSpPr>
            <p:spPr bwMode="auto">
              <a:xfrm flipV="1">
                <a:off x="3863" y="2681"/>
                <a:ext cx="1" cy="5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18" name="Line 238"/>
              <p:cNvSpPr>
                <a:spLocks noChangeShapeType="1"/>
              </p:cNvSpPr>
              <p:nvPr/>
            </p:nvSpPr>
            <p:spPr bwMode="auto">
              <a:xfrm flipV="1">
                <a:off x="3977" y="2681"/>
                <a:ext cx="1" cy="5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19" name="Freeform 239"/>
              <p:cNvSpPr>
                <a:spLocks/>
              </p:cNvSpPr>
              <p:nvPr/>
            </p:nvSpPr>
            <p:spPr bwMode="auto">
              <a:xfrm>
                <a:off x="3902" y="2682"/>
                <a:ext cx="37" cy="56"/>
              </a:xfrm>
              <a:custGeom>
                <a:avLst/>
                <a:gdLst>
                  <a:gd name="T0" fmla="*/ 75 w 75"/>
                  <a:gd name="T1" fmla="*/ 28 h 56"/>
                  <a:gd name="T2" fmla="*/ 72 w 75"/>
                  <a:gd name="T3" fmla="*/ 17 h 56"/>
                  <a:gd name="T4" fmla="*/ 63 w 75"/>
                  <a:gd name="T5" fmla="*/ 8 h 56"/>
                  <a:gd name="T6" fmla="*/ 52 w 75"/>
                  <a:gd name="T7" fmla="*/ 2 h 56"/>
                  <a:gd name="T8" fmla="*/ 37 w 75"/>
                  <a:gd name="T9" fmla="*/ 0 h 56"/>
                  <a:gd name="T10" fmla="*/ 23 w 75"/>
                  <a:gd name="T11" fmla="*/ 2 h 56"/>
                  <a:gd name="T12" fmla="*/ 10 w 75"/>
                  <a:gd name="T13" fmla="*/ 8 h 56"/>
                  <a:gd name="T14" fmla="*/ 2 w 75"/>
                  <a:gd name="T15" fmla="*/ 17 h 56"/>
                  <a:gd name="T16" fmla="*/ 0 w 75"/>
                  <a:gd name="T17" fmla="*/ 28 h 56"/>
                  <a:gd name="T18" fmla="*/ 2 w 75"/>
                  <a:gd name="T19" fmla="*/ 39 h 56"/>
                  <a:gd name="T20" fmla="*/ 10 w 75"/>
                  <a:gd name="T21" fmla="*/ 48 h 56"/>
                  <a:gd name="T22" fmla="*/ 23 w 75"/>
                  <a:gd name="T23" fmla="*/ 54 h 56"/>
                  <a:gd name="T24" fmla="*/ 37 w 75"/>
                  <a:gd name="T25" fmla="*/ 56 h 56"/>
                  <a:gd name="T26" fmla="*/ 52 w 75"/>
                  <a:gd name="T27" fmla="*/ 54 h 56"/>
                  <a:gd name="T28" fmla="*/ 63 w 75"/>
                  <a:gd name="T29" fmla="*/ 48 h 56"/>
                  <a:gd name="T30" fmla="*/ 72 w 75"/>
                  <a:gd name="T31" fmla="*/ 39 h 56"/>
                  <a:gd name="T32" fmla="*/ 75 w 75"/>
                  <a:gd name="T33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56">
                    <a:moveTo>
                      <a:pt x="75" y="28"/>
                    </a:moveTo>
                    <a:lnTo>
                      <a:pt x="72" y="17"/>
                    </a:lnTo>
                    <a:lnTo>
                      <a:pt x="63" y="8"/>
                    </a:lnTo>
                    <a:lnTo>
                      <a:pt x="52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0" y="8"/>
                    </a:lnTo>
                    <a:lnTo>
                      <a:pt x="2" y="17"/>
                    </a:lnTo>
                    <a:lnTo>
                      <a:pt x="0" y="28"/>
                    </a:lnTo>
                    <a:lnTo>
                      <a:pt x="2" y="39"/>
                    </a:lnTo>
                    <a:lnTo>
                      <a:pt x="10" y="48"/>
                    </a:lnTo>
                    <a:lnTo>
                      <a:pt x="23" y="54"/>
                    </a:lnTo>
                    <a:lnTo>
                      <a:pt x="37" y="56"/>
                    </a:lnTo>
                    <a:lnTo>
                      <a:pt x="52" y="54"/>
                    </a:lnTo>
                    <a:lnTo>
                      <a:pt x="63" y="48"/>
                    </a:lnTo>
                    <a:lnTo>
                      <a:pt x="72" y="39"/>
                    </a:lnTo>
                    <a:lnTo>
                      <a:pt x="7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20" name="Line 240"/>
              <p:cNvSpPr>
                <a:spLocks noChangeShapeType="1"/>
              </p:cNvSpPr>
              <p:nvPr/>
            </p:nvSpPr>
            <p:spPr bwMode="auto">
              <a:xfrm>
                <a:off x="3977" y="2960"/>
                <a:ext cx="3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21" name="Line 241"/>
              <p:cNvSpPr>
                <a:spLocks noChangeShapeType="1"/>
              </p:cNvSpPr>
              <p:nvPr/>
            </p:nvSpPr>
            <p:spPr bwMode="auto">
              <a:xfrm>
                <a:off x="4052" y="2960"/>
                <a:ext cx="3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22" name="Line 242"/>
              <p:cNvSpPr>
                <a:spLocks noChangeShapeType="1"/>
              </p:cNvSpPr>
              <p:nvPr/>
            </p:nvSpPr>
            <p:spPr bwMode="auto">
              <a:xfrm flipV="1">
                <a:off x="3977" y="2932"/>
                <a:ext cx="1" cy="5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23" name="Line 243"/>
              <p:cNvSpPr>
                <a:spLocks noChangeShapeType="1"/>
              </p:cNvSpPr>
              <p:nvPr/>
            </p:nvSpPr>
            <p:spPr bwMode="auto">
              <a:xfrm flipV="1">
                <a:off x="4090" y="2932"/>
                <a:ext cx="1" cy="5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24" name="Freeform 244"/>
              <p:cNvSpPr>
                <a:spLocks/>
              </p:cNvSpPr>
              <p:nvPr/>
            </p:nvSpPr>
            <p:spPr bwMode="auto">
              <a:xfrm>
                <a:off x="4014" y="2932"/>
                <a:ext cx="38" cy="56"/>
              </a:xfrm>
              <a:custGeom>
                <a:avLst/>
                <a:gdLst>
                  <a:gd name="T0" fmla="*/ 75 w 75"/>
                  <a:gd name="T1" fmla="*/ 28 h 56"/>
                  <a:gd name="T2" fmla="*/ 71 w 75"/>
                  <a:gd name="T3" fmla="*/ 17 h 56"/>
                  <a:gd name="T4" fmla="*/ 63 w 75"/>
                  <a:gd name="T5" fmla="*/ 9 h 56"/>
                  <a:gd name="T6" fmla="*/ 52 w 75"/>
                  <a:gd name="T7" fmla="*/ 3 h 56"/>
                  <a:gd name="T8" fmla="*/ 37 w 75"/>
                  <a:gd name="T9" fmla="*/ 0 h 56"/>
                  <a:gd name="T10" fmla="*/ 23 w 75"/>
                  <a:gd name="T11" fmla="*/ 3 h 56"/>
                  <a:gd name="T12" fmla="*/ 10 w 75"/>
                  <a:gd name="T13" fmla="*/ 9 h 56"/>
                  <a:gd name="T14" fmla="*/ 3 w 75"/>
                  <a:gd name="T15" fmla="*/ 17 h 56"/>
                  <a:gd name="T16" fmla="*/ 0 w 75"/>
                  <a:gd name="T17" fmla="*/ 28 h 56"/>
                  <a:gd name="T18" fmla="*/ 3 w 75"/>
                  <a:gd name="T19" fmla="*/ 39 h 56"/>
                  <a:gd name="T20" fmla="*/ 10 w 75"/>
                  <a:gd name="T21" fmla="*/ 47 h 56"/>
                  <a:gd name="T22" fmla="*/ 23 w 75"/>
                  <a:gd name="T23" fmla="*/ 54 h 56"/>
                  <a:gd name="T24" fmla="*/ 37 w 75"/>
                  <a:gd name="T25" fmla="*/ 56 h 56"/>
                  <a:gd name="T26" fmla="*/ 52 w 75"/>
                  <a:gd name="T27" fmla="*/ 54 h 56"/>
                  <a:gd name="T28" fmla="*/ 63 w 75"/>
                  <a:gd name="T29" fmla="*/ 47 h 56"/>
                  <a:gd name="T30" fmla="*/ 71 w 75"/>
                  <a:gd name="T31" fmla="*/ 39 h 56"/>
                  <a:gd name="T32" fmla="*/ 75 w 75"/>
                  <a:gd name="T33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56">
                    <a:moveTo>
                      <a:pt x="75" y="28"/>
                    </a:moveTo>
                    <a:lnTo>
                      <a:pt x="71" y="17"/>
                    </a:lnTo>
                    <a:lnTo>
                      <a:pt x="63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3" y="3"/>
                    </a:lnTo>
                    <a:lnTo>
                      <a:pt x="10" y="9"/>
                    </a:lnTo>
                    <a:lnTo>
                      <a:pt x="3" y="17"/>
                    </a:lnTo>
                    <a:lnTo>
                      <a:pt x="0" y="28"/>
                    </a:lnTo>
                    <a:lnTo>
                      <a:pt x="3" y="39"/>
                    </a:lnTo>
                    <a:lnTo>
                      <a:pt x="10" y="47"/>
                    </a:lnTo>
                    <a:lnTo>
                      <a:pt x="23" y="54"/>
                    </a:lnTo>
                    <a:lnTo>
                      <a:pt x="37" y="56"/>
                    </a:lnTo>
                    <a:lnTo>
                      <a:pt x="52" y="54"/>
                    </a:lnTo>
                    <a:lnTo>
                      <a:pt x="63" y="47"/>
                    </a:lnTo>
                    <a:lnTo>
                      <a:pt x="71" y="39"/>
                    </a:lnTo>
                    <a:lnTo>
                      <a:pt x="7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25" name="Line 245"/>
              <p:cNvSpPr>
                <a:spLocks noChangeShapeType="1"/>
              </p:cNvSpPr>
              <p:nvPr/>
            </p:nvSpPr>
            <p:spPr bwMode="auto">
              <a:xfrm>
                <a:off x="4090" y="3304"/>
                <a:ext cx="3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26" name="Line 246"/>
              <p:cNvSpPr>
                <a:spLocks noChangeShapeType="1"/>
              </p:cNvSpPr>
              <p:nvPr/>
            </p:nvSpPr>
            <p:spPr bwMode="auto">
              <a:xfrm>
                <a:off x="4166" y="3304"/>
                <a:ext cx="3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27" name="Line 247"/>
              <p:cNvSpPr>
                <a:spLocks noChangeShapeType="1"/>
              </p:cNvSpPr>
              <p:nvPr/>
            </p:nvSpPr>
            <p:spPr bwMode="auto">
              <a:xfrm flipV="1">
                <a:off x="4090" y="3276"/>
                <a:ext cx="1" cy="5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28" name="Line 248"/>
              <p:cNvSpPr>
                <a:spLocks noChangeShapeType="1"/>
              </p:cNvSpPr>
              <p:nvPr/>
            </p:nvSpPr>
            <p:spPr bwMode="auto">
              <a:xfrm flipV="1">
                <a:off x="4204" y="3276"/>
                <a:ext cx="1" cy="5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29" name="Freeform 249"/>
              <p:cNvSpPr>
                <a:spLocks/>
              </p:cNvSpPr>
              <p:nvPr/>
            </p:nvSpPr>
            <p:spPr bwMode="auto">
              <a:xfrm>
                <a:off x="4128" y="3276"/>
                <a:ext cx="38" cy="56"/>
              </a:xfrm>
              <a:custGeom>
                <a:avLst/>
                <a:gdLst>
                  <a:gd name="T0" fmla="*/ 75 w 75"/>
                  <a:gd name="T1" fmla="*/ 28 h 56"/>
                  <a:gd name="T2" fmla="*/ 72 w 75"/>
                  <a:gd name="T3" fmla="*/ 17 h 56"/>
                  <a:gd name="T4" fmla="*/ 64 w 75"/>
                  <a:gd name="T5" fmla="*/ 9 h 56"/>
                  <a:gd name="T6" fmla="*/ 52 w 75"/>
                  <a:gd name="T7" fmla="*/ 3 h 56"/>
                  <a:gd name="T8" fmla="*/ 38 w 75"/>
                  <a:gd name="T9" fmla="*/ 0 h 56"/>
                  <a:gd name="T10" fmla="*/ 23 w 75"/>
                  <a:gd name="T11" fmla="*/ 3 h 56"/>
                  <a:gd name="T12" fmla="*/ 12 w 75"/>
                  <a:gd name="T13" fmla="*/ 9 h 56"/>
                  <a:gd name="T14" fmla="*/ 4 w 75"/>
                  <a:gd name="T15" fmla="*/ 17 h 56"/>
                  <a:gd name="T16" fmla="*/ 0 w 75"/>
                  <a:gd name="T17" fmla="*/ 28 h 56"/>
                  <a:gd name="T18" fmla="*/ 4 w 75"/>
                  <a:gd name="T19" fmla="*/ 39 h 56"/>
                  <a:gd name="T20" fmla="*/ 12 w 75"/>
                  <a:gd name="T21" fmla="*/ 48 h 56"/>
                  <a:gd name="T22" fmla="*/ 23 w 75"/>
                  <a:gd name="T23" fmla="*/ 54 h 56"/>
                  <a:gd name="T24" fmla="*/ 38 w 75"/>
                  <a:gd name="T25" fmla="*/ 56 h 56"/>
                  <a:gd name="T26" fmla="*/ 52 w 75"/>
                  <a:gd name="T27" fmla="*/ 54 h 56"/>
                  <a:gd name="T28" fmla="*/ 64 w 75"/>
                  <a:gd name="T29" fmla="*/ 48 h 56"/>
                  <a:gd name="T30" fmla="*/ 72 w 75"/>
                  <a:gd name="T31" fmla="*/ 39 h 56"/>
                  <a:gd name="T32" fmla="*/ 75 w 75"/>
                  <a:gd name="T33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56">
                    <a:moveTo>
                      <a:pt x="75" y="28"/>
                    </a:moveTo>
                    <a:lnTo>
                      <a:pt x="72" y="17"/>
                    </a:lnTo>
                    <a:lnTo>
                      <a:pt x="64" y="9"/>
                    </a:lnTo>
                    <a:lnTo>
                      <a:pt x="52" y="3"/>
                    </a:lnTo>
                    <a:lnTo>
                      <a:pt x="38" y="0"/>
                    </a:lnTo>
                    <a:lnTo>
                      <a:pt x="23" y="3"/>
                    </a:lnTo>
                    <a:lnTo>
                      <a:pt x="12" y="9"/>
                    </a:lnTo>
                    <a:lnTo>
                      <a:pt x="4" y="17"/>
                    </a:lnTo>
                    <a:lnTo>
                      <a:pt x="0" y="28"/>
                    </a:lnTo>
                    <a:lnTo>
                      <a:pt x="4" y="39"/>
                    </a:lnTo>
                    <a:lnTo>
                      <a:pt x="12" y="48"/>
                    </a:lnTo>
                    <a:lnTo>
                      <a:pt x="23" y="54"/>
                    </a:lnTo>
                    <a:lnTo>
                      <a:pt x="38" y="56"/>
                    </a:lnTo>
                    <a:lnTo>
                      <a:pt x="52" y="54"/>
                    </a:lnTo>
                    <a:lnTo>
                      <a:pt x="64" y="48"/>
                    </a:lnTo>
                    <a:lnTo>
                      <a:pt x="72" y="39"/>
                    </a:lnTo>
                    <a:lnTo>
                      <a:pt x="7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30" name="Line 250"/>
              <p:cNvSpPr>
                <a:spLocks noChangeShapeType="1"/>
              </p:cNvSpPr>
              <p:nvPr/>
            </p:nvSpPr>
            <p:spPr bwMode="auto">
              <a:xfrm>
                <a:off x="4204" y="3008"/>
                <a:ext cx="3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31" name="Line 251"/>
              <p:cNvSpPr>
                <a:spLocks noChangeShapeType="1"/>
              </p:cNvSpPr>
              <p:nvPr/>
            </p:nvSpPr>
            <p:spPr bwMode="auto">
              <a:xfrm>
                <a:off x="4279" y="3008"/>
                <a:ext cx="3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32" name="Line 252"/>
              <p:cNvSpPr>
                <a:spLocks noChangeShapeType="1"/>
              </p:cNvSpPr>
              <p:nvPr/>
            </p:nvSpPr>
            <p:spPr bwMode="auto">
              <a:xfrm flipV="1">
                <a:off x="4204" y="2981"/>
                <a:ext cx="1" cy="5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33" name="Line 253"/>
              <p:cNvSpPr>
                <a:spLocks noChangeShapeType="1"/>
              </p:cNvSpPr>
              <p:nvPr/>
            </p:nvSpPr>
            <p:spPr bwMode="auto">
              <a:xfrm flipV="1">
                <a:off x="4317" y="2981"/>
                <a:ext cx="1" cy="5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34" name="Freeform 254"/>
              <p:cNvSpPr>
                <a:spLocks/>
              </p:cNvSpPr>
              <p:nvPr/>
            </p:nvSpPr>
            <p:spPr bwMode="auto">
              <a:xfrm>
                <a:off x="4241" y="2981"/>
                <a:ext cx="38" cy="55"/>
              </a:xfrm>
              <a:custGeom>
                <a:avLst/>
                <a:gdLst>
                  <a:gd name="T0" fmla="*/ 75 w 75"/>
                  <a:gd name="T1" fmla="*/ 27 h 55"/>
                  <a:gd name="T2" fmla="*/ 72 w 75"/>
                  <a:gd name="T3" fmla="*/ 17 h 55"/>
                  <a:gd name="T4" fmla="*/ 64 w 75"/>
                  <a:gd name="T5" fmla="*/ 8 h 55"/>
                  <a:gd name="T6" fmla="*/ 52 w 75"/>
                  <a:gd name="T7" fmla="*/ 2 h 55"/>
                  <a:gd name="T8" fmla="*/ 38 w 75"/>
                  <a:gd name="T9" fmla="*/ 0 h 55"/>
                  <a:gd name="T10" fmla="*/ 23 w 75"/>
                  <a:gd name="T11" fmla="*/ 2 h 55"/>
                  <a:gd name="T12" fmla="*/ 12 w 75"/>
                  <a:gd name="T13" fmla="*/ 8 h 55"/>
                  <a:gd name="T14" fmla="*/ 4 w 75"/>
                  <a:gd name="T15" fmla="*/ 17 h 55"/>
                  <a:gd name="T16" fmla="*/ 0 w 75"/>
                  <a:gd name="T17" fmla="*/ 27 h 55"/>
                  <a:gd name="T18" fmla="*/ 4 w 75"/>
                  <a:gd name="T19" fmla="*/ 38 h 55"/>
                  <a:gd name="T20" fmla="*/ 12 w 75"/>
                  <a:gd name="T21" fmla="*/ 48 h 55"/>
                  <a:gd name="T22" fmla="*/ 23 w 75"/>
                  <a:gd name="T23" fmla="*/ 53 h 55"/>
                  <a:gd name="T24" fmla="*/ 38 w 75"/>
                  <a:gd name="T25" fmla="*/ 55 h 55"/>
                  <a:gd name="T26" fmla="*/ 52 w 75"/>
                  <a:gd name="T27" fmla="*/ 53 h 55"/>
                  <a:gd name="T28" fmla="*/ 64 w 75"/>
                  <a:gd name="T29" fmla="*/ 48 h 55"/>
                  <a:gd name="T30" fmla="*/ 72 w 75"/>
                  <a:gd name="T31" fmla="*/ 38 h 55"/>
                  <a:gd name="T32" fmla="*/ 75 w 75"/>
                  <a:gd name="T33" fmla="*/ 2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55">
                    <a:moveTo>
                      <a:pt x="75" y="27"/>
                    </a:moveTo>
                    <a:lnTo>
                      <a:pt x="72" y="17"/>
                    </a:lnTo>
                    <a:lnTo>
                      <a:pt x="64" y="8"/>
                    </a:lnTo>
                    <a:lnTo>
                      <a:pt x="52" y="2"/>
                    </a:lnTo>
                    <a:lnTo>
                      <a:pt x="38" y="0"/>
                    </a:lnTo>
                    <a:lnTo>
                      <a:pt x="23" y="2"/>
                    </a:lnTo>
                    <a:lnTo>
                      <a:pt x="12" y="8"/>
                    </a:lnTo>
                    <a:lnTo>
                      <a:pt x="4" y="17"/>
                    </a:lnTo>
                    <a:lnTo>
                      <a:pt x="0" y="27"/>
                    </a:lnTo>
                    <a:lnTo>
                      <a:pt x="4" y="38"/>
                    </a:lnTo>
                    <a:lnTo>
                      <a:pt x="12" y="48"/>
                    </a:lnTo>
                    <a:lnTo>
                      <a:pt x="23" y="53"/>
                    </a:lnTo>
                    <a:lnTo>
                      <a:pt x="38" y="55"/>
                    </a:lnTo>
                    <a:lnTo>
                      <a:pt x="52" y="53"/>
                    </a:lnTo>
                    <a:lnTo>
                      <a:pt x="64" y="48"/>
                    </a:lnTo>
                    <a:lnTo>
                      <a:pt x="72" y="38"/>
                    </a:lnTo>
                    <a:lnTo>
                      <a:pt x="75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35" name="Line 255"/>
              <p:cNvSpPr>
                <a:spLocks noChangeShapeType="1"/>
              </p:cNvSpPr>
              <p:nvPr/>
            </p:nvSpPr>
            <p:spPr bwMode="auto">
              <a:xfrm>
                <a:off x="4317" y="2883"/>
                <a:ext cx="3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36" name="Line 256"/>
              <p:cNvSpPr>
                <a:spLocks noChangeShapeType="1"/>
              </p:cNvSpPr>
              <p:nvPr/>
            </p:nvSpPr>
            <p:spPr bwMode="auto">
              <a:xfrm>
                <a:off x="4392" y="2883"/>
                <a:ext cx="3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37" name="Line 257"/>
              <p:cNvSpPr>
                <a:spLocks noChangeShapeType="1"/>
              </p:cNvSpPr>
              <p:nvPr/>
            </p:nvSpPr>
            <p:spPr bwMode="auto">
              <a:xfrm flipV="1">
                <a:off x="4317" y="2856"/>
                <a:ext cx="1" cy="5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38" name="Line 258"/>
              <p:cNvSpPr>
                <a:spLocks noChangeShapeType="1"/>
              </p:cNvSpPr>
              <p:nvPr/>
            </p:nvSpPr>
            <p:spPr bwMode="auto">
              <a:xfrm flipV="1">
                <a:off x="4430" y="2856"/>
                <a:ext cx="1" cy="5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39" name="Freeform 259"/>
              <p:cNvSpPr>
                <a:spLocks/>
              </p:cNvSpPr>
              <p:nvPr/>
            </p:nvSpPr>
            <p:spPr bwMode="auto">
              <a:xfrm>
                <a:off x="4354" y="2856"/>
                <a:ext cx="37" cy="56"/>
              </a:xfrm>
              <a:custGeom>
                <a:avLst/>
                <a:gdLst>
                  <a:gd name="T0" fmla="*/ 75 w 75"/>
                  <a:gd name="T1" fmla="*/ 28 h 56"/>
                  <a:gd name="T2" fmla="*/ 73 w 75"/>
                  <a:gd name="T3" fmla="*/ 17 h 56"/>
                  <a:gd name="T4" fmla="*/ 65 w 75"/>
                  <a:gd name="T5" fmla="*/ 8 h 56"/>
                  <a:gd name="T6" fmla="*/ 52 w 75"/>
                  <a:gd name="T7" fmla="*/ 2 h 56"/>
                  <a:gd name="T8" fmla="*/ 38 w 75"/>
                  <a:gd name="T9" fmla="*/ 0 h 56"/>
                  <a:gd name="T10" fmla="*/ 23 w 75"/>
                  <a:gd name="T11" fmla="*/ 2 h 56"/>
                  <a:gd name="T12" fmla="*/ 12 w 75"/>
                  <a:gd name="T13" fmla="*/ 8 h 56"/>
                  <a:gd name="T14" fmla="*/ 3 w 75"/>
                  <a:gd name="T15" fmla="*/ 17 h 56"/>
                  <a:gd name="T16" fmla="*/ 0 w 75"/>
                  <a:gd name="T17" fmla="*/ 28 h 56"/>
                  <a:gd name="T18" fmla="*/ 3 w 75"/>
                  <a:gd name="T19" fmla="*/ 39 h 56"/>
                  <a:gd name="T20" fmla="*/ 12 w 75"/>
                  <a:gd name="T21" fmla="*/ 47 h 56"/>
                  <a:gd name="T22" fmla="*/ 23 w 75"/>
                  <a:gd name="T23" fmla="*/ 53 h 56"/>
                  <a:gd name="T24" fmla="*/ 38 w 75"/>
                  <a:gd name="T25" fmla="*/ 56 h 56"/>
                  <a:gd name="T26" fmla="*/ 52 w 75"/>
                  <a:gd name="T27" fmla="*/ 53 h 56"/>
                  <a:gd name="T28" fmla="*/ 65 w 75"/>
                  <a:gd name="T29" fmla="*/ 47 h 56"/>
                  <a:gd name="T30" fmla="*/ 73 w 75"/>
                  <a:gd name="T31" fmla="*/ 39 h 56"/>
                  <a:gd name="T32" fmla="*/ 75 w 75"/>
                  <a:gd name="T33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56">
                    <a:moveTo>
                      <a:pt x="75" y="28"/>
                    </a:moveTo>
                    <a:lnTo>
                      <a:pt x="73" y="17"/>
                    </a:lnTo>
                    <a:lnTo>
                      <a:pt x="65" y="8"/>
                    </a:lnTo>
                    <a:lnTo>
                      <a:pt x="52" y="2"/>
                    </a:lnTo>
                    <a:lnTo>
                      <a:pt x="38" y="0"/>
                    </a:lnTo>
                    <a:lnTo>
                      <a:pt x="23" y="2"/>
                    </a:lnTo>
                    <a:lnTo>
                      <a:pt x="12" y="8"/>
                    </a:lnTo>
                    <a:lnTo>
                      <a:pt x="3" y="17"/>
                    </a:lnTo>
                    <a:lnTo>
                      <a:pt x="0" y="28"/>
                    </a:lnTo>
                    <a:lnTo>
                      <a:pt x="3" y="39"/>
                    </a:lnTo>
                    <a:lnTo>
                      <a:pt x="12" y="47"/>
                    </a:lnTo>
                    <a:lnTo>
                      <a:pt x="23" y="53"/>
                    </a:lnTo>
                    <a:lnTo>
                      <a:pt x="38" y="56"/>
                    </a:lnTo>
                    <a:lnTo>
                      <a:pt x="52" y="53"/>
                    </a:lnTo>
                    <a:lnTo>
                      <a:pt x="65" y="47"/>
                    </a:lnTo>
                    <a:lnTo>
                      <a:pt x="73" y="39"/>
                    </a:lnTo>
                    <a:lnTo>
                      <a:pt x="7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40" name="Line 260"/>
              <p:cNvSpPr>
                <a:spLocks noChangeShapeType="1"/>
              </p:cNvSpPr>
              <p:nvPr/>
            </p:nvSpPr>
            <p:spPr bwMode="auto">
              <a:xfrm>
                <a:off x="4430" y="2992"/>
                <a:ext cx="39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41" name="Line 261"/>
              <p:cNvSpPr>
                <a:spLocks noChangeShapeType="1"/>
              </p:cNvSpPr>
              <p:nvPr/>
            </p:nvSpPr>
            <p:spPr bwMode="auto">
              <a:xfrm>
                <a:off x="4505" y="2992"/>
                <a:ext cx="39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42" name="Line 262"/>
              <p:cNvSpPr>
                <a:spLocks noChangeShapeType="1"/>
              </p:cNvSpPr>
              <p:nvPr/>
            </p:nvSpPr>
            <p:spPr bwMode="auto">
              <a:xfrm flipV="1">
                <a:off x="4430" y="2964"/>
                <a:ext cx="1" cy="5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43" name="Line 263"/>
              <p:cNvSpPr>
                <a:spLocks noChangeShapeType="1"/>
              </p:cNvSpPr>
              <p:nvPr/>
            </p:nvSpPr>
            <p:spPr bwMode="auto">
              <a:xfrm flipV="1">
                <a:off x="4544" y="2964"/>
                <a:ext cx="1" cy="5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44" name="Freeform 264"/>
              <p:cNvSpPr>
                <a:spLocks/>
              </p:cNvSpPr>
              <p:nvPr/>
            </p:nvSpPr>
            <p:spPr bwMode="auto">
              <a:xfrm>
                <a:off x="4468" y="2964"/>
                <a:ext cx="37" cy="55"/>
              </a:xfrm>
              <a:custGeom>
                <a:avLst/>
                <a:gdLst>
                  <a:gd name="T0" fmla="*/ 74 w 74"/>
                  <a:gd name="T1" fmla="*/ 28 h 55"/>
                  <a:gd name="T2" fmla="*/ 73 w 74"/>
                  <a:gd name="T3" fmla="*/ 17 h 55"/>
                  <a:gd name="T4" fmla="*/ 65 w 74"/>
                  <a:gd name="T5" fmla="*/ 8 h 55"/>
                  <a:gd name="T6" fmla="*/ 52 w 74"/>
                  <a:gd name="T7" fmla="*/ 2 h 55"/>
                  <a:gd name="T8" fmla="*/ 37 w 74"/>
                  <a:gd name="T9" fmla="*/ 0 h 55"/>
                  <a:gd name="T10" fmla="*/ 24 w 74"/>
                  <a:gd name="T11" fmla="*/ 2 h 55"/>
                  <a:gd name="T12" fmla="*/ 11 w 74"/>
                  <a:gd name="T13" fmla="*/ 8 h 55"/>
                  <a:gd name="T14" fmla="*/ 3 w 74"/>
                  <a:gd name="T15" fmla="*/ 17 h 55"/>
                  <a:gd name="T16" fmla="*/ 0 w 74"/>
                  <a:gd name="T17" fmla="*/ 28 h 55"/>
                  <a:gd name="T18" fmla="*/ 3 w 74"/>
                  <a:gd name="T19" fmla="*/ 38 h 55"/>
                  <a:gd name="T20" fmla="*/ 11 w 74"/>
                  <a:gd name="T21" fmla="*/ 47 h 55"/>
                  <a:gd name="T22" fmla="*/ 24 w 74"/>
                  <a:gd name="T23" fmla="*/ 53 h 55"/>
                  <a:gd name="T24" fmla="*/ 37 w 74"/>
                  <a:gd name="T25" fmla="*/ 55 h 55"/>
                  <a:gd name="T26" fmla="*/ 52 w 74"/>
                  <a:gd name="T27" fmla="*/ 53 h 55"/>
                  <a:gd name="T28" fmla="*/ 65 w 74"/>
                  <a:gd name="T29" fmla="*/ 47 h 55"/>
                  <a:gd name="T30" fmla="*/ 73 w 74"/>
                  <a:gd name="T31" fmla="*/ 38 h 55"/>
                  <a:gd name="T32" fmla="*/ 74 w 74"/>
                  <a:gd name="T33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4" h="55">
                    <a:moveTo>
                      <a:pt x="74" y="28"/>
                    </a:moveTo>
                    <a:lnTo>
                      <a:pt x="73" y="17"/>
                    </a:lnTo>
                    <a:lnTo>
                      <a:pt x="65" y="8"/>
                    </a:lnTo>
                    <a:lnTo>
                      <a:pt x="52" y="2"/>
                    </a:lnTo>
                    <a:lnTo>
                      <a:pt x="37" y="0"/>
                    </a:lnTo>
                    <a:lnTo>
                      <a:pt x="24" y="2"/>
                    </a:lnTo>
                    <a:lnTo>
                      <a:pt x="11" y="8"/>
                    </a:lnTo>
                    <a:lnTo>
                      <a:pt x="3" y="17"/>
                    </a:lnTo>
                    <a:lnTo>
                      <a:pt x="0" y="28"/>
                    </a:lnTo>
                    <a:lnTo>
                      <a:pt x="3" y="38"/>
                    </a:lnTo>
                    <a:lnTo>
                      <a:pt x="11" y="47"/>
                    </a:lnTo>
                    <a:lnTo>
                      <a:pt x="24" y="53"/>
                    </a:lnTo>
                    <a:lnTo>
                      <a:pt x="37" y="55"/>
                    </a:lnTo>
                    <a:lnTo>
                      <a:pt x="52" y="53"/>
                    </a:lnTo>
                    <a:lnTo>
                      <a:pt x="65" y="47"/>
                    </a:lnTo>
                    <a:lnTo>
                      <a:pt x="73" y="38"/>
                    </a:lnTo>
                    <a:lnTo>
                      <a:pt x="74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45" name="Line 265"/>
              <p:cNvSpPr>
                <a:spLocks noChangeShapeType="1"/>
              </p:cNvSpPr>
              <p:nvPr/>
            </p:nvSpPr>
            <p:spPr bwMode="auto">
              <a:xfrm>
                <a:off x="4544" y="3610"/>
                <a:ext cx="3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46" name="Line 266"/>
              <p:cNvSpPr>
                <a:spLocks noChangeShapeType="1"/>
              </p:cNvSpPr>
              <p:nvPr/>
            </p:nvSpPr>
            <p:spPr bwMode="auto">
              <a:xfrm>
                <a:off x="4619" y="3610"/>
                <a:ext cx="3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47" name="Line 267"/>
              <p:cNvSpPr>
                <a:spLocks noChangeShapeType="1"/>
              </p:cNvSpPr>
              <p:nvPr/>
            </p:nvSpPr>
            <p:spPr bwMode="auto">
              <a:xfrm flipV="1">
                <a:off x="4544" y="3582"/>
                <a:ext cx="1" cy="56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48" name="Line 268"/>
              <p:cNvSpPr>
                <a:spLocks noChangeShapeType="1"/>
              </p:cNvSpPr>
              <p:nvPr/>
            </p:nvSpPr>
            <p:spPr bwMode="auto">
              <a:xfrm flipV="1">
                <a:off x="4657" y="3582"/>
                <a:ext cx="1" cy="56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49" name="Freeform 269"/>
              <p:cNvSpPr>
                <a:spLocks/>
              </p:cNvSpPr>
              <p:nvPr/>
            </p:nvSpPr>
            <p:spPr bwMode="auto">
              <a:xfrm>
                <a:off x="4582" y="3583"/>
                <a:ext cx="37" cy="56"/>
              </a:xfrm>
              <a:custGeom>
                <a:avLst/>
                <a:gdLst>
                  <a:gd name="T0" fmla="*/ 75 w 75"/>
                  <a:gd name="T1" fmla="*/ 28 h 56"/>
                  <a:gd name="T2" fmla="*/ 72 w 75"/>
                  <a:gd name="T3" fmla="*/ 17 h 56"/>
                  <a:gd name="T4" fmla="*/ 64 w 75"/>
                  <a:gd name="T5" fmla="*/ 7 h 56"/>
                  <a:gd name="T6" fmla="*/ 52 w 75"/>
                  <a:gd name="T7" fmla="*/ 1 h 56"/>
                  <a:gd name="T8" fmla="*/ 38 w 75"/>
                  <a:gd name="T9" fmla="*/ 0 h 56"/>
                  <a:gd name="T10" fmla="*/ 23 w 75"/>
                  <a:gd name="T11" fmla="*/ 1 h 56"/>
                  <a:gd name="T12" fmla="*/ 10 w 75"/>
                  <a:gd name="T13" fmla="*/ 7 h 56"/>
                  <a:gd name="T14" fmla="*/ 2 w 75"/>
                  <a:gd name="T15" fmla="*/ 17 h 56"/>
                  <a:gd name="T16" fmla="*/ 0 w 75"/>
                  <a:gd name="T17" fmla="*/ 28 h 56"/>
                  <a:gd name="T18" fmla="*/ 2 w 75"/>
                  <a:gd name="T19" fmla="*/ 38 h 56"/>
                  <a:gd name="T20" fmla="*/ 10 w 75"/>
                  <a:gd name="T21" fmla="*/ 47 h 56"/>
                  <a:gd name="T22" fmla="*/ 23 w 75"/>
                  <a:gd name="T23" fmla="*/ 53 h 56"/>
                  <a:gd name="T24" fmla="*/ 38 w 75"/>
                  <a:gd name="T25" fmla="*/ 56 h 56"/>
                  <a:gd name="T26" fmla="*/ 52 w 75"/>
                  <a:gd name="T27" fmla="*/ 53 h 56"/>
                  <a:gd name="T28" fmla="*/ 64 w 75"/>
                  <a:gd name="T29" fmla="*/ 47 h 56"/>
                  <a:gd name="T30" fmla="*/ 72 w 75"/>
                  <a:gd name="T31" fmla="*/ 38 h 56"/>
                  <a:gd name="T32" fmla="*/ 75 w 75"/>
                  <a:gd name="T33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56">
                    <a:moveTo>
                      <a:pt x="75" y="28"/>
                    </a:moveTo>
                    <a:lnTo>
                      <a:pt x="72" y="17"/>
                    </a:lnTo>
                    <a:lnTo>
                      <a:pt x="64" y="7"/>
                    </a:lnTo>
                    <a:lnTo>
                      <a:pt x="52" y="1"/>
                    </a:lnTo>
                    <a:lnTo>
                      <a:pt x="38" y="0"/>
                    </a:lnTo>
                    <a:lnTo>
                      <a:pt x="23" y="1"/>
                    </a:lnTo>
                    <a:lnTo>
                      <a:pt x="10" y="7"/>
                    </a:lnTo>
                    <a:lnTo>
                      <a:pt x="2" y="17"/>
                    </a:lnTo>
                    <a:lnTo>
                      <a:pt x="0" y="28"/>
                    </a:lnTo>
                    <a:lnTo>
                      <a:pt x="2" y="38"/>
                    </a:lnTo>
                    <a:lnTo>
                      <a:pt x="10" y="47"/>
                    </a:lnTo>
                    <a:lnTo>
                      <a:pt x="23" y="53"/>
                    </a:lnTo>
                    <a:lnTo>
                      <a:pt x="38" y="56"/>
                    </a:lnTo>
                    <a:lnTo>
                      <a:pt x="52" y="53"/>
                    </a:lnTo>
                    <a:lnTo>
                      <a:pt x="64" y="47"/>
                    </a:lnTo>
                    <a:lnTo>
                      <a:pt x="72" y="38"/>
                    </a:lnTo>
                    <a:lnTo>
                      <a:pt x="7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50" name="Line 270"/>
              <p:cNvSpPr>
                <a:spLocks noChangeShapeType="1"/>
              </p:cNvSpPr>
              <p:nvPr/>
            </p:nvSpPr>
            <p:spPr bwMode="auto">
              <a:xfrm>
                <a:off x="4657" y="2798"/>
                <a:ext cx="3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51" name="Line 271"/>
              <p:cNvSpPr>
                <a:spLocks noChangeShapeType="1"/>
              </p:cNvSpPr>
              <p:nvPr/>
            </p:nvSpPr>
            <p:spPr bwMode="auto">
              <a:xfrm>
                <a:off x="4733" y="2798"/>
                <a:ext cx="3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52" name="Line 272"/>
              <p:cNvSpPr>
                <a:spLocks noChangeShapeType="1"/>
              </p:cNvSpPr>
              <p:nvPr/>
            </p:nvSpPr>
            <p:spPr bwMode="auto">
              <a:xfrm flipV="1">
                <a:off x="4657" y="2771"/>
                <a:ext cx="1" cy="5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53" name="Line 273"/>
              <p:cNvSpPr>
                <a:spLocks noChangeShapeType="1"/>
              </p:cNvSpPr>
              <p:nvPr/>
            </p:nvSpPr>
            <p:spPr bwMode="auto">
              <a:xfrm flipV="1">
                <a:off x="4771" y="2771"/>
                <a:ext cx="1" cy="5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54" name="Freeform 274"/>
              <p:cNvSpPr>
                <a:spLocks/>
              </p:cNvSpPr>
              <p:nvPr/>
            </p:nvSpPr>
            <p:spPr bwMode="auto">
              <a:xfrm>
                <a:off x="4695" y="2772"/>
                <a:ext cx="38" cy="55"/>
              </a:xfrm>
              <a:custGeom>
                <a:avLst/>
                <a:gdLst>
                  <a:gd name="T0" fmla="*/ 74 w 74"/>
                  <a:gd name="T1" fmla="*/ 28 h 55"/>
                  <a:gd name="T2" fmla="*/ 71 w 74"/>
                  <a:gd name="T3" fmla="*/ 17 h 55"/>
                  <a:gd name="T4" fmla="*/ 63 w 74"/>
                  <a:gd name="T5" fmla="*/ 7 h 55"/>
                  <a:gd name="T6" fmla="*/ 52 w 74"/>
                  <a:gd name="T7" fmla="*/ 1 h 55"/>
                  <a:gd name="T8" fmla="*/ 37 w 74"/>
                  <a:gd name="T9" fmla="*/ 0 h 55"/>
                  <a:gd name="T10" fmla="*/ 22 w 74"/>
                  <a:gd name="T11" fmla="*/ 1 h 55"/>
                  <a:gd name="T12" fmla="*/ 11 w 74"/>
                  <a:gd name="T13" fmla="*/ 7 h 55"/>
                  <a:gd name="T14" fmla="*/ 3 w 74"/>
                  <a:gd name="T15" fmla="*/ 17 h 55"/>
                  <a:gd name="T16" fmla="*/ 0 w 74"/>
                  <a:gd name="T17" fmla="*/ 28 h 55"/>
                  <a:gd name="T18" fmla="*/ 3 w 74"/>
                  <a:gd name="T19" fmla="*/ 37 h 55"/>
                  <a:gd name="T20" fmla="*/ 11 w 74"/>
                  <a:gd name="T21" fmla="*/ 47 h 55"/>
                  <a:gd name="T22" fmla="*/ 22 w 74"/>
                  <a:gd name="T23" fmla="*/ 53 h 55"/>
                  <a:gd name="T24" fmla="*/ 37 w 74"/>
                  <a:gd name="T25" fmla="*/ 55 h 55"/>
                  <a:gd name="T26" fmla="*/ 52 w 74"/>
                  <a:gd name="T27" fmla="*/ 53 h 55"/>
                  <a:gd name="T28" fmla="*/ 63 w 74"/>
                  <a:gd name="T29" fmla="*/ 47 h 55"/>
                  <a:gd name="T30" fmla="*/ 71 w 74"/>
                  <a:gd name="T31" fmla="*/ 37 h 55"/>
                  <a:gd name="T32" fmla="*/ 74 w 74"/>
                  <a:gd name="T33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4" h="55">
                    <a:moveTo>
                      <a:pt x="74" y="28"/>
                    </a:moveTo>
                    <a:lnTo>
                      <a:pt x="71" y="17"/>
                    </a:lnTo>
                    <a:lnTo>
                      <a:pt x="63" y="7"/>
                    </a:lnTo>
                    <a:lnTo>
                      <a:pt x="52" y="1"/>
                    </a:lnTo>
                    <a:lnTo>
                      <a:pt x="37" y="0"/>
                    </a:lnTo>
                    <a:lnTo>
                      <a:pt x="22" y="1"/>
                    </a:lnTo>
                    <a:lnTo>
                      <a:pt x="11" y="7"/>
                    </a:lnTo>
                    <a:lnTo>
                      <a:pt x="3" y="17"/>
                    </a:lnTo>
                    <a:lnTo>
                      <a:pt x="0" y="28"/>
                    </a:lnTo>
                    <a:lnTo>
                      <a:pt x="3" y="37"/>
                    </a:lnTo>
                    <a:lnTo>
                      <a:pt x="11" y="47"/>
                    </a:lnTo>
                    <a:lnTo>
                      <a:pt x="22" y="53"/>
                    </a:lnTo>
                    <a:lnTo>
                      <a:pt x="37" y="55"/>
                    </a:lnTo>
                    <a:lnTo>
                      <a:pt x="52" y="53"/>
                    </a:lnTo>
                    <a:lnTo>
                      <a:pt x="63" y="47"/>
                    </a:lnTo>
                    <a:lnTo>
                      <a:pt x="71" y="37"/>
                    </a:lnTo>
                    <a:lnTo>
                      <a:pt x="74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55" name="Line 275"/>
              <p:cNvSpPr>
                <a:spLocks noChangeShapeType="1"/>
              </p:cNvSpPr>
              <p:nvPr/>
            </p:nvSpPr>
            <p:spPr bwMode="auto">
              <a:xfrm>
                <a:off x="4771" y="3238"/>
                <a:ext cx="3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56" name="Line 276"/>
              <p:cNvSpPr>
                <a:spLocks noChangeShapeType="1"/>
              </p:cNvSpPr>
              <p:nvPr/>
            </p:nvSpPr>
            <p:spPr bwMode="auto">
              <a:xfrm>
                <a:off x="4846" y="3238"/>
                <a:ext cx="3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57" name="Line 277"/>
              <p:cNvSpPr>
                <a:spLocks noChangeShapeType="1"/>
              </p:cNvSpPr>
              <p:nvPr/>
            </p:nvSpPr>
            <p:spPr bwMode="auto">
              <a:xfrm flipV="1">
                <a:off x="4771" y="3210"/>
                <a:ext cx="1" cy="56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58" name="Line 278"/>
              <p:cNvSpPr>
                <a:spLocks noChangeShapeType="1"/>
              </p:cNvSpPr>
              <p:nvPr/>
            </p:nvSpPr>
            <p:spPr bwMode="auto">
              <a:xfrm flipV="1">
                <a:off x="4884" y="3210"/>
                <a:ext cx="1" cy="56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59" name="Freeform 279"/>
              <p:cNvSpPr>
                <a:spLocks/>
              </p:cNvSpPr>
              <p:nvPr/>
            </p:nvSpPr>
            <p:spPr bwMode="auto">
              <a:xfrm>
                <a:off x="4809" y="3210"/>
                <a:ext cx="37" cy="56"/>
              </a:xfrm>
              <a:custGeom>
                <a:avLst/>
                <a:gdLst>
                  <a:gd name="T0" fmla="*/ 75 w 75"/>
                  <a:gd name="T1" fmla="*/ 28 h 56"/>
                  <a:gd name="T2" fmla="*/ 72 w 75"/>
                  <a:gd name="T3" fmla="*/ 17 h 56"/>
                  <a:gd name="T4" fmla="*/ 64 w 75"/>
                  <a:gd name="T5" fmla="*/ 9 h 56"/>
                  <a:gd name="T6" fmla="*/ 51 w 75"/>
                  <a:gd name="T7" fmla="*/ 3 h 56"/>
                  <a:gd name="T8" fmla="*/ 38 w 75"/>
                  <a:gd name="T9" fmla="*/ 0 h 56"/>
                  <a:gd name="T10" fmla="*/ 23 w 75"/>
                  <a:gd name="T11" fmla="*/ 3 h 56"/>
                  <a:gd name="T12" fmla="*/ 10 w 75"/>
                  <a:gd name="T13" fmla="*/ 9 h 56"/>
                  <a:gd name="T14" fmla="*/ 2 w 75"/>
                  <a:gd name="T15" fmla="*/ 17 h 56"/>
                  <a:gd name="T16" fmla="*/ 0 w 75"/>
                  <a:gd name="T17" fmla="*/ 28 h 56"/>
                  <a:gd name="T18" fmla="*/ 2 w 75"/>
                  <a:gd name="T19" fmla="*/ 39 h 56"/>
                  <a:gd name="T20" fmla="*/ 10 w 75"/>
                  <a:gd name="T21" fmla="*/ 48 h 56"/>
                  <a:gd name="T22" fmla="*/ 23 w 75"/>
                  <a:gd name="T23" fmla="*/ 54 h 56"/>
                  <a:gd name="T24" fmla="*/ 38 w 75"/>
                  <a:gd name="T25" fmla="*/ 56 h 56"/>
                  <a:gd name="T26" fmla="*/ 51 w 75"/>
                  <a:gd name="T27" fmla="*/ 54 h 56"/>
                  <a:gd name="T28" fmla="*/ 64 w 75"/>
                  <a:gd name="T29" fmla="*/ 48 h 56"/>
                  <a:gd name="T30" fmla="*/ 72 w 75"/>
                  <a:gd name="T31" fmla="*/ 39 h 56"/>
                  <a:gd name="T32" fmla="*/ 75 w 75"/>
                  <a:gd name="T33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56">
                    <a:moveTo>
                      <a:pt x="75" y="28"/>
                    </a:moveTo>
                    <a:lnTo>
                      <a:pt x="72" y="17"/>
                    </a:lnTo>
                    <a:lnTo>
                      <a:pt x="64" y="9"/>
                    </a:lnTo>
                    <a:lnTo>
                      <a:pt x="51" y="3"/>
                    </a:lnTo>
                    <a:lnTo>
                      <a:pt x="38" y="0"/>
                    </a:lnTo>
                    <a:lnTo>
                      <a:pt x="23" y="3"/>
                    </a:lnTo>
                    <a:lnTo>
                      <a:pt x="10" y="9"/>
                    </a:lnTo>
                    <a:lnTo>
                      <a:pt x="2" y="17"/>
                    </a:lnTo>
                    <a:lnTo>
                      <a:pt x="0" y="28"/>
                    </a:lnTo>
                    <a:lnTo>
                      <a:pt x="2" y="39"/>
                    </a:lnTo>
                    <a:lnTo>
                      <a:pt x="10" y="48"/>
                    </a:lnTo>
                    <a:lnTo>
                      <a:pt x="23" y="54"/>
                    </a:lnTo>
                    <a:lnTo>
                      <a:pt x="38" y="56"/>
                    </a:lnTo>
                    <a:lnTo>
                      <a:pt x="51" y="54"/>
                    </a:lnTo>
                    <a:lnTo>
                      <a:pt x="64" y="48"/>
                    </a:lnTo>
                    <a:lnTo>
                      <a:pt x="72" y="39"/>
                    </a:lnTo>
                    <a:lnTo>
                      <a:pt x="7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60" name="Line 280"/>
              <p:cNvSpPr>
                <a:spLocks noChangeShapeType="1"/>
              </p:cNvSpPr>
              <p:nvPr/>
            </p:nvSpPr>
            <p:spPr bwMode="auto">
              <a:xfrm>
                <a:off x="4884" y="2966"/>
                <a:ext cx="39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61" name="Line 281"/>
              <p:cNvSpPr>
                <a:spLocks noChangeShapeType="1"/>
              </p:cNvSpPr>
              <p:nvPr/>
            </p:nvSpPr>
            <p:spPr bwMode="auto">
              <a:xfrm>
                <a:off x="4959" y="2966"/>
                <a:ext cx="39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62" name="Line 282"/>
              <p:cNvSpPr>
                <a:spLocks noChangeShapeType="1"/>
              </p:cNvSpPr>
              <p:nvPr/>
            </p:nvSpPr>
            <p:spPr bwMode="auto">
              <a:xfrm flipV="1">
                <a:off x="4884" y="2938"/>
                <a:ext cx="1" cy="5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63" name="Line 283"/>
              <p:cNvSpPr>
                <a:spLocks noChangeShapeType="1"/>
              </p:cNvSpPr>
              <p:nvPr/>
            </p:nvSpPr>
            <p:spPr bwMode="auto">
              <a:xfrm flipV="1">
                <a:off x="4998" y="2938"/>
                <a:ext cx="1" cy="5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64" name="Freeform 284"/>
              <p:cNvSpPr>
                <a:spLocks/>
              </p:cNvSpPr>
              <p:nvPr/>
            </p:nvSpPr>
            <p:spPr bwMode="auto">
              <a:xfrm>
                <a:off x="4921" y="2938"/>
                <a:ext cx="38" cy="56"/>
              </a:xfrm>
              <a:custGeom>
                <a:avLst/>
                <a:gdLst>
                  <a:gd name="T0" fmla="*/ 75 w 75"/>
                  <a:gd name="T1" fmla="*/ 28 h 56"/>
                  <a:gd name="T2" fmla="*/ 72 w 75"/>
                  <a:gd name="T3" fmla="*/ 17 h 56"/>
                  <a:gd name="T4" fmla="*/ 65 w 75"/>
                  <a:gd name="T5" fmla="*/ 9 h 56"/>
                  <a:gd name="T6" fmla="*/ 52 w 75"/>
                  <a:gd name="T7" fmla="*/ 3 h 56"/>
                  <a:gd name="T8" fmla="*/ 38 w 75"/>
                  <a:gd name="T9" fmla="*/ 0 h 56"/>
                  <a:gd name="T10" fmla="*/ 23 w 75"/>
                  <a:gd name="T11" fmla="*/ 3 h 56"/>
                  <a:gd name="T12" fmla="*/ 12 w 75"/>
                  <a:gd name="T13" fmla="*/ 9 h 56"/>
                  <a:gd name="T14" fmla="*/ 4 w 75"/>
                  <a:gd name="T15" fmla="*/ 17 h 56"/>
                  <a:gd name="T16" fmla="*/ 0 w 75"/>
                  <a:gd name="T17" fmla="*/ 28 h 56"/>
                  <a:gd name="T18" fmla="*/ 4 w 75"/>
                  <a:gd name="T19" fmla="*/ 39 h 56"/>
                  <a:gd name="T20" fmla="*/ 12 w 75"/>
                  <a:gd name="T21" fmla="*/ 49 h 56"/>
                  <a:gd name="T22" fmla="*/ 23 w 75"/>
                  <a:gd name="T23" fmla="*/ 54 h 56"/>
                  <a:gd name="T24" fmla="*/ 38 w 75"/>
                  <a:gd name="T25" fmla="*/ 56 h 56"/>
                  <a:gd name="T26" fmla="*/ 52 w 75"/>
                  <a:gd name="T27" fmla="*/ 54 h 56"/>
                  <a:gd name="T28" fmla="*/ 65 w 75"/>
                  <a:gd name="T29" fmla="*/ 49 h 56"/>
                  <a:gd name="T30" fmla="*/ 72 w 75"/>
                  <a:gd name="T31" fmla="*/ 39 h 56"/>
                  <a:gd name="T32" fmla="*/ 75 w 75"/>
                  <a:gd name="T33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56">
                    <a:moveTo>
                      <a:pt x="75" y="28"/>
                    </a:moveTo>
                    <a:lnTo>
                      <a:pt x="72" y="17"/>
                    </a:lnTo>
                    <a:lnTo>
                      <a:pt x="65" y="9"/>
                    </a:lnTo>
                    <a:lnTo>
                      <a:pt x="52" y="3"/>
                    </a:lnTo>
                    <a:lnTo>
                      <a:pt x="38" y="0"/>
                    </a:lnTo>
                    <a:lnTo>
                      <a:pt x="23" y="3"/>
                    </a:lnTo>
                    <a:lnTo>
                      <a:pt x="12" y="9"/>
                    </a:lnTo>
                    <a:lnTo>
                      <a:pt x="4" y="17"/>
                    </a:lnTo>
                    <a:lnTo>
                      <a:pt x="0" y="28"/>
                    </a:lnTo>
                    <a:lnTo>
                      <a:pt x="4" y="39"/>
                    </a:lnTo>
                    <a:lnTo>
                      <a:pt x="12" y="49"/>
                    </a:lnTo>
                    <a:lnTo>
                      <a:pt x="23" y="54"/>
                    </a:lnTo>
                    <a:lnTo>
                      <a:pt x="38" y="56"/>
                    </a:lnTo>
                    <a:lnTo>
                      <a:pt x="52" y="54"/>
                    </a:lnTo>
                    <a:lnTo>
                      <a:pt x="65" y="49"/>
                    </a:lnTo>
                    <a:lnTo>
                      <a:pt x="72" y="39"/>
                    </a:lnTo>
                    <a:lnTo>
                      <a:pt x="7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65" name="Line 285"/>
              <p:cNvSpPr>
                <a:spLocks noChangeShapeType="1"/>
              </p:cNvSpPr>
              <p:nvPr/>
            </p:nvSpPr>
            <p:spPr bwMode="auto">
              <a:xfrm>
                <a:off x="4998" y="2912"/>
                <a:ext cx="3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66" name="Line 286"/>
              <p:cNvSpPr>
                <a:spLocks noChangeShapeType="1"/>
              </p:cNvSpPr>
              <p:nvPr/>
            </p:nvSpPr>
            <p:spPr bwMode="auto">
              <a:xfrm>
                <a:off x="5072" y="2912"/>
                <a:ext cx="39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67" name="Line 287"/>
              <p:cNvSpPr>
                <a:spLocks noChangeShapeType="1"/>
              </p:cNvSpPr>
              <p:nvPr/>
            </p:nvSpPr>
            <p:spPr bwMode="auto">
              <a:xfrm flipV="1">
                <a:off x="4998" y="2884"/>
                <a:ext cx="1" cy="56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68" name="Line 288"/>
              <p:cNvSpPr>
                <a:spLocks noChangeShapeType="1"/>
              </p:cNvSpPr>
              <p:nvPr/>
            </p:nvSpPr>
            <p:spPr bwMode="auto">
              <a:xfrm flipV="1">
                <a:off x="5111" y="2884"/>
                <a:ext cx="1" cy="56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69" name="Freeform 289"/>
              <p:cNvSpPr>
                <a:spLocks/>
              </p:cNvSpPr>
              <p:nvPr/>
            </p:nvSpPr>
            <p:spPr bwMode="auto">
              <a:xfrm>
                <a:off x="5035" y="2885"/>
                <a:ext cx="37" cy="56"/>
              </a:xfrm>
              <a:custGeom>
                <a:avLst/>
                <a:gdLst>
                  <a:gd name="T0" fmla="*/ 75 w 75"/>
                  <a:gd name="T1" fmla="*/ 28 h 56"/>
                  <a:gd name="T2" fmla="*/ 73 w 75"/>
                  <a:gd name="T3" fmla="*/ 17 h 56"/>
                  <a:gd name="T4" fmla="*/ 65 w 75"/>
                  <a:gd name="T5" fmla="*/ 8 h 56"/>
                  <a:gd name="T6" fmla="*/ 52 w 75"/>
                  <a:gd name="T7" fmla="*/ 2 h 56"/>
                  <a:gd name="T8" fmla="*/ 37 w 75"/>
                  <a:gd name="T9" fmla="*/ 0 h 56"/>
                  <a:gd name="T10" fmla="*/ 23 w 75"/>
                  <a:gd name="T11" fmla="*/ 2 h 56"/>
                  <a:gd name="T12" fmla="*/ 11 w 75"/>
                  <a:gd name="T13" fmla="*/ 8 h 56"/>
                  <a:gd name="T14" fmla="*/ 3 w 75"/>
                  <a:gd name="T15" fmla="*/ 17 h 56"/>
                  <a:gd name="T16" fmla="*/ 0 w 75"/>
                  <a:gd name="T17" fmla="*/ 28 h 56"/>
                  <a:gd name="T18" fmla="*/ 3 w 75"/>
                  <a:gd name="T19" fmla="*/ 39 h 56"/>
                  <a:gd name="T20" fmla="*/ 11 w 75"/>
                  <a:gd name="T21" fmla="*/ 47 h 56"/>
                  <a:gd name="T22" fmla="*/ 23 w 75"/>
                  <a:gd name="T23" fmla="*/ 53 h 56"/>
                  <a:gd name="T24" fmla="*/ 37 w 75"/>
                  <a:gd name="T25" fmla="*/ 56 h 56"/>
                  <a:gd name="T26" fmla="*/ 52 w 75"/>
                  <a:gd name="T27" fmla="*/ 53 h 56"/>
                  <a:gd name="T28" fmla="*/ 65 w 75"/>
                  <a:gd name="T29" fmla="*/ 47 h 56"/>
                  <a:gd name="T30" fmla="*/ 73 w 75"/>
                  <a:gd name="T31" fmla="*/ 39 h 56"/>
                  <a:gd name="T32" fmla="*/ 75 w 75"/>
                  <a:gd name="T33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56">
                    <a:moveTo>
                      <a:pt x="75" y="28"/>
                    </a:moveTo>
                    <a:lnTo>
                      <a:pt x="73" y="17"/>
                    </a:lnTo>
                    <a:lnTo>
                      <a:pt x="65" y="8"/>
                    </a:lnTo>
                    <a:lnTo>
                      <a:pt x="52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1" y="8"/>
                    </a:lnTo>
                    <a:lnTo>
                      <a:pt x="3" y="17"/>
                    </a:lnTo>
                    <a:lnTo>
                      <a:pt x="0" y="28"/>
                    </a:lnTo>
                    <a:lnTo>
                      <a:pt x="3" y="39"/>
                    </a:lnTo>
                    <a:lnTo>
                      <a:pt x="11" y="47"/>
                    </a:lnTo>
                    <a:lnTo>
                      <a:pt x="23" y="53"/>
                    </a:lnTo>
                    <a:lnTo>
                      <a:pt x="37" y="56"/>
                    </a:lnTo>
                    <a:lnTo>
                      <a:pt x="52" y="53"/>
                    </a:lnTo>
                    <a:lnTo>
                      <a:pt x="65" y="47"/>
                    </a:lnTo>
                    <a:lnTo>
                      <a:pt x="73" y="39"/>
                    </a:lnTo>
                    <a:lnTo>
                      <a:pt x="7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70" name="Line 290"/>
              <p:cNvSpPr>
                <a:spLocks noChangeShapeType="1"/>
              </p:cNvSpPr>
              <p:nvPr/>
            </p:nvSpPr>
            <p:spPr bwMode="auto">
              <a:xfrm>
                <a:off x="5111" y="2981"/>
                <a:ext cx="39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71" name="Line 291"/>
              <p:cNvSpPr>
                <a:spLocks noChangeShapeType="1"/>
              </p:cNvSpPr>
              <p:nvPr/>
            </p:nvSpPr>
            <p:spPr bwMode="auto">
              <a:xfrm>
                <a:off x="5186" y="2981"/>
                <a:ext cx="3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72" name="Line 292"/>
              <p:cNvSpPr>
                <a:spLocks noChangeShapeType="1"/>
              </p:cNvSpPr>
              <p:nvPr/>
            </p:nvSpPr>
            <p:spPr bwMode="auto">
              <a:xfrm flipV="1">
                <a:off x="5111" y="2954"/>
                <a:ext cx="1" cy="5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73" name="Line 293"/>
              <p:cNvSpPr>
                <a:spLocks noChangeShapeType="1"/>
              </p:cNvSpPr>
              <p:nvPr/>
            </p:nvSpPr>
            <p:spPr bwMode="auto">
              <a:xfrm flipV="1">
                <a:off x="5224" y="2954"/>
                <a:ext cx="1" cy="5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74" name="Freeform 294"/>
              <p:cNvSpPr>
                <a:spLocks/>
              </p:cNvSpPr>
              <p:nvPr/>
            </p:nvSpPr>
            <p:spPr bwMode="auto">
              <a:xfrm>
                <a:off x="5149" y="2953"/>
                <a:ext cx="37" cy="55"/>
              </a:xfrm>
              <a:custGeom>
                <a:avLst/>
                <a:gdLst>
                  <a:gd name="T0" fmla="*/ 75 w 75"/>
                  <a:gd name="T1" fmla="*/ 28 h 55"/>
                  <a:gd name="T2" fmla="*/ 72 w 75"/>
                  <a:gd name="T3" fmla="*/ 17 h 55"/>
                  <a:gd name="T4" fmla="*/ 64 w 75"/>
                  <a:gd name="T5" fmla="*/ 8 h 55"/>
                  <a:gd name="T6" fmla="*/ 52 w 75"/>
                  <a:gd name="T7" fmla="*/ 2 h 55"/>
                  <a:gd name="T8" fmla="*/ 38 w 75"/>
                  <a:gd name="T9" fmla="*/ 0 h 55"/>
                  <a:gd name="T10" fmla="*/ 23 w 75"/>
                  <a:gd name="T11" fmla="*/ 2 h 55"/>
                  <a:gd name="T12" fmla="*/ 10 w 75"/>
                  <a:gd name="T13" fmla="*/ 8 h 55"/>
                  <a:gd name="T14" fmla="*/ 2 w 75"/>
                  <a:gd name="T15" fmla="*/ 17 h 55"/>
                  <a:gd name="T16" fmla="*/ 0 w 75"/>
                  <a:gd name="T17" fmla="*/ 28 h 55"/>
                  <a:gd name="T18" fmla="*/ 2 w 75"/>
                  <a:gd name="T19" fmla="*/ 39 h 55"/>
                  <a:gd name="T20" fmla="*/ 10 w 75"/>
                  <a:gd name="T21" fmla="*/ 48 h 55"/>
                  <a:gd name="T22" fmla="*/ 23 w 75"/>
                  <a:gd name="T23" fmla="*/ 53 h 55"/>
                  <a:gd name="T24" fmla="*/ 38 w 75"/>
                  <a:gd name="T25" fmla="*/ 55 h 55"/>
                  <a:gd name="T26" fmla="*/ 52 w 75"/>
                  <a:gd name="T27" fmla="*/ 53 h 55"/>
                  <a:gd name="T28" fmla="*/ 64 w 75"/>
                  <a:gd name="T29" fmla="*/ 48 h 55"/>
                  <a:gd name="T30" fmla="*/ 72 w 75"/>
                  <a:gd name="T31" fmla="*/ 39 h 55"/>
                  <a:gd name="T32" fmla="*/ 75 w 75"/>
                  <a:gd name="T33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55">
                    <a:moveTo>
                      <a:pt x="75" y="28"/>
                    </a:moveTo>
                    <a:lnTo>
                      <a:pt x="72" y="17"/>
                    </a:lnTo>
                    <a:lnTo>
                      <a:pt x="64" y="8"/>
                    </a:lnTo>
                    <a:lnTo>
                      <a:pt x="52" y="2"/>
                    </a:lnTo>
                    <a:lnTo>
                      <a:pt x="38" y="0"/>
                    </a:lnTo>
                    <a:lnTo>
                      <a:pt x="23" y="2"/>
                    </a:lnTo>
                    <a:lnTo>
                      <a:pt x="10" y="8"/>
                    </a:lnTo>
                    <a:lnTo>
                      <a:pt x="2" y="17"/>
                    </a:lnTo>
                    <a:lnTo>
                      <a:pt x="0" y="28"/>
                    </a:lnTo>
                    <a:lnTo>
                      <a:pt x="2" y="39"/>
                    </a:lnTo>
                    <a:lnTo>
                      <a:pt x="10" y="48"/>
                    </a:lnTo>
                    <a:lnTo>
                      <a:pt x="23" y="53"/>
                    </a:lnTo>
                    <a:lnTo>
                      <a:pt x="38" y="55"/>
                    </a:lnTo>
                    <a:lnTo>
                      <a:pt x="52" y="53"/>
                    </a:lnTo>
                    <a:lnTo>
                      <a:pt x="64" y="48"/>
                    </a:lnTo>
                    <a:lnTo>
                      <a:pt x="72" y="39"/>
                    </a:lnTo>
                    <a:lnTo>
                      <a:pt x="7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75" name="Line 295"/>
              <p:cNvSpPr>
                <a:spLocks noChangeShapeType="1"/>
              </p:cNvSpPr>
              <p:nvPr/>
            </p:nvSpPr>
            <p:spPr bwMode="auto">
              <a:xfrm>
                <a:off x="5224" y="1447"/>
                <a:ext cx="3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76" name="Line 296"/>
              <p:cNvSpPr>
                <a:spLocks noChangeShapeType="1"/>
              </p:cNvSpPr>
              <p:nvPr/>
            </p:nvSpPr>
            <p:spPr bwMode="auto">
              <a:xfrm>
                <a:off x="5300" y="1447"/>
                <a:ext cx="38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77" name="Line 297"/>
              <p:cNvSpPr>
                <a:spLocks noChangeShapeType="1"/>
              </p:cNvSpPr>
              <p:nvPr/>
            </p:nvSpPr>
            <p:spPr bwMode="auto">
              <a:xfrm flipV="1">
                <a:off x="5224" y="1420"/>
                <a:ext cx="1" cy="5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78" name="Line 298"/>
              <p:cNvSpPr>
                <a:spLocks noChangeShapeType="1"/>
              </p:cNvSpPr>
              <p:nvPr/>
            </p:nvSpPr>
            <p:spPr bwMode="auto">
              <a:xfrm flipV="1">
                <a:off x="5338" y="1420"/>
                <a:ext cx="1" cy="55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79" name="Freeform 299"/>
              <p:cNvSpPr>
                <a:spLocks/>
              </p:cNvSpPr>
              <p:nvPr/>
            </p:nvSpPr>
            <p:spPr bwMode="auto">
              <a:xfrm>
                <a:off x="5262" y="1420"/>
                <a:ext cx="38" cy="55"/>
              </a:xfrm>
              <a:custGeom>
                <a:avLst/>
                <a:gdLst>
                  <a:gd name="T0" fmla="*/ 75 w 75"/>
                  <a:gd name="T1" fmla="*/ 27 h 55"/>
                  <a:gd name="T2" fmla="*/ 71 w 75"/>
                  <a:gd name="T3" fmla="*/ 16 h 55"/>
                  <a:gd name="T4" fmla="*/ 63 w 75"/>
                  <a:gd name="T5" fmla="*/ 8 h 55"/>
                  <a:gd name="T6" fmla="*/ 52 w 75"/>
                  <a:gd name="T7" fmla="*/ 2 h 55"/>
                  <a:gd name="T8" fmla="*/ 37 w 75"/>
                  <a:gd name="T9" fmla="*/ 0 h 55"/>
                  <a:gd name="T10" fmla="*/ 23 w 75"/>
                  <a:gd name="T11" fmla="*/ 2 h 55"/>
                  <a:gd name="T12" fmla="*/ 10 w 75"/>
                  <a:gd name="T13" fmla="*/ 8 h 55"/>
                  <a:gd name="T14" fmla="*/ 3 w 75"/>
                  <a:gd name="T15" fmla="*/ 16 h 55"/>
                  <a:gd name="T16" fmla="*/ 0 w 75"/>
                  <a:gd name="T17" fmla="*/ 27 h 55"/>
                  <a:gd name="T18" fmla="*/ 3 w 75"/>
                  <a:gd name="T19" fmla="*/ 38 h 55"/>
                  <a:gd name="T20" fmla="*/ 10 w 75"/>
                  <a:gd name="T21" fmla="*/ 47 h 55"/>
                  <a:gd name="T22" fmla="*/ 23 w 75"/>
                  <a:gd name="T23" fmla="*/ 53 h 55"/>
                  <a:gd name="T24" fmla="*/ 37 w 75"/>
                  <a:gd name="T25" fmla="*/ 55 h 55"/>
                  <a:gd name="T26" fmla="*/ 52 w 75"/>
                  <a:gd name="T27" fmla="*/ 53 h 55"/>
                  <a:gd name="T28" fmla="*/ 63 w 75"/>
                  <a:gd name="T29" fmla="*/ 47 h 55"/>
                  <a:gd name="T30" fmla="*/ 71 w 75"/>
                  <a:gd name="T31" fmla="*/ 38 h 55"/>
                  <a:gd name="T32" fmla="*/ 75 w 75"/>
                  <a:gd name="T33" fmla="*/ 2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55">
                    <a:moveTo>
                      <a:pt x="75" y="27"/>
                    </a:moveTo>
                    <a:lnTo>
                      <a:pt x="71" y="16"/>
                    </a:lnTo>
                    <a:lnTo>
                      <a:pt x="63" y="8"/>
                    </a:lnTo>
                    <a:lnTo>
                      <a:pt x="52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0" y="8"/>
                    </a:lnTo>
                    <a:lnTo>
                      <a:pt x="3" y="16"/>
                    </a:lnTo>
                    <a:lnTo>
                      <a:pt x="0" y="27"/>
                    </a:lnTo>
                    <a:lnTo>
                      <a:pt x="3" y="38"/>
                    </a:lnTo>
                    <a:lnTo>
                      <a:pt x="10" y="47"/>
                    </a:lnTo>
                    <a:lnTo>
                      <a:pt x="23" y="53"/>
                    </a:lnTo>
                    <a:lnTo>
                      <a:pt x="37" y="55"/>
                    </a:lnTo>
                    <a:lnTo>
                      <a:pt x="52" y="53"/>
                    </a:lnTo>
                    <a:lnTo>
                      <a:pt x="63" y="47"/>
                    </a:lnTo>
                    <a:lnTo>
                      <a:pt x="71" y="38"/>
                    </a:lnTo>
                    <a:lnTo>
                      <a:pt x="75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80" name="Line 300"/>
              <p:cNvSpPr>
                <a:spLocks noChangeShapeType="1"/>
              </p:cNvSpPr>
              <p:nvPr/>
            </p:nvSpPr>
            <p:spPr bwMode="auto">
              <a:xfrm>
                <a:off x="5338" y="1962"/>
                <a:ext cx="95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81" name="Line 301"/>
              <p:cNvSpPr>
                <a:spLocks noChangeShapeType="1"/>
              </p:cNvSpPr>
              <p:nvPr/>
            </p:nvSpPr>
            <p:spPr bwMode="auto">
              <a:xfrm>
                <a:off x="5470" y="1962"/>
                <a:ext cx="95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82" name="Line 302"/>
              <p:cNvSpPr>
                <a:spLocks noChangeShapeType="1"/>
              </p:cNvSpPr>
              <p:nvPr/>
            </p:nvSpPr>
            <p:spPr bwMode="auto">
              <a:xfrm flipV="1">
                <a:off x="5338" y="1935"/>
                <a:ext cx="1" cy="5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83" name="Line 303"/>
              <p:cNvSpPr>
                <a:spLocks noChangeShapeType="1"/>
              </p:cNvSpPr>
              <p:nvPr/>
            </p:nvSpPr>
            <p:spPr bwMode="auto">
              <a:xfrm flipV="1">
                <a:off x="5565" y="1935"/>
                <a:ext cx="1" cy="54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84" name="Freeform 304"/>
              <p:cNvSpPr>
                <a:spLocks/>
              </p:cNvSpPr>
              <p:nvPr/>
            </p:nvSpPr>
            <p:spPr bwMode="auto">
              <a:xfrm>
                <a:off x="5432" y="1934"/>
                <a:ext cx="38" cy="55"/>
              </a:xfrm>
              <a:custGeom>
                <a:avLst/>
                <a:gdLst>
                  <a:gd name="T0" fmla="*/ 74 w 74"/>
                  <a:gd name="T1" fmla="*/ 28 h 55"/>
                  <a:gd name="T2" fmla="*/ 71 w 74"/>
                  <a:gd name="T3" fmla="*/ 17 h 55"/>
                  <a:gd name="T4" fmla="*/ 63 w 74"/>
                  <a:gd name="T5" fmla="*/ 8 h 55"/>
                  <a:gd name="T6" fmla="*/ 52 w 74"/>
                  <a:gd name="T7" fmla="*/ 2 h 55"/>
                  <a:gd name="T8" fmla="*/ 37 w 74"/>
                  <a:gd name="T9" fmla="*/ 0 h 55"/>
                  <a:gd name="T10" fmla="*/ 22 w 74"/>
                  <a:gd name="T11" fmla="*/ 2 h 55"/>
                  <a:gd name="T12" fmla="*/ 9 w 74"/>
                  <a:gd name="T13" fmla="*/ 8 h 55"/>
                  <a:gd name="T14" fmla="*/ 1 w 74"/>
                  <a:gd name="T15" fmla="*/ 17 h 55"/>
                  <a:gd name="T16" fmla="*/ 0 w 74"/>
                  <a:gd name="T17" fmla="*/ 28 h 55"/>
                  <a:gd name="T18" fmla="*/ 1 w 74"/>
                  <a:gd name="T19" fmla="*/ 39 h 55"/>
                  <a:gd name="T20" fmla="*/ 9 w 74"/>
                  <a:gd name="T21" fmla="*/ 48 h 55"/>
                  <a:gd name="T22" fmla="*/ 22 w 74"/>
                  <a:gd name="T23" fmla="*/ 54 h 55"/>
                  <a:gd name="T24" fmla="*/ 37 w 74"/>
                  <a:gd name="T25" fmla="*/ 55 h 55"/>
                  <a:gd name="T26" fmla="*/ 52 w 74"/>
                  <a:gd name="T27" fmla="*/ 54 h 55"/>
                  <a:gd name="T28" fmla="*/ 63 w 74"/>
                  <a:gd name="T29" fmla="*/ 48 h 55"/>
                  <a:gd name="T30" fmla="*/ 71 w 74"/>
                  <a:gd name="T31" fmla="*/ 39 h 55"/>
                  <a:gd name="T32" fmla="*/ 74 w 74"/>
                  <a:gd name="T33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4" h="55">
                    <a:moveTo>
                      <a:pt x="74" y="28"/>
                    </a:moveTo>
                    <a:lnTo>
                      <a:pt x="71" y="17"/>
                    </a:lnTo>
                    <a:lnTo>
                      <a:pt x="63" y="8"/>
                    </a:lnTo>
                    <a:lnTo>
                      <a:pt x="52" y="2"/>
                    </a:lnTo>
                    <a:lnTo>
                      <a:pt x="37" y="0"/>
                    </a:lnTo>
                    <a:lnTo>
                      <a:pt x="22" y="2"/>
                    </a:lnTo>
                    <a:lnTo>
                      <a:pt x="9" y="8"/>
                    </a:lnTo>
                    <a:lnTo>
                      <a:pt x="1" y="17"/>
                    </a:lnTo>
                    <a:lnTo>
                      <a:pt x="0" y="28"/>
                    </a:lnTo>
                    <a:lnTo>
                      <a:pt x="1" y="39"/>
                    </a:lnTo>
                    <a:lnTo>
                      <a:pt x="9" y="48"/>
                    </a:lnTo>
                    <a:lnTo>
                      <a:pt x="22" y="54"/>
                    </a:lnTo>
                    <a:lnTo>
                      <a:pt x="37" y="55"/>
                    </a:lnTo>
                    <a:lnTo>
                      <a:pt x="52" y="54"/>
                    </a:lnTo>
                    <a:lnTo>
                      <a:pt x="63" y="48"/>
                    </a:lnTo>
                    <a:lnTo>
                      <a:pt x="71" y="39"/>
                    </a:lnTo>
                    <a:lnTo>
                      <a:pt x="74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85" name="Line 305"/>
              <p:cNvSpPr>
                <a:spLocks noChangeShapeType="1"/>
              </p:cNvSpPr>
              <p:nvPr/>
            </p:nvSpPr>
            <p:spPr bwMode="auto">
              <a:xfrm flipV="1">
                <a:off x="3070" y="3019"/>
                <a:ext cx="1" cy="80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86" name="Line 306"/>
              <p:cNvSpPr>
                <a:spLocks noChangeShapeType="1"/>
              </p:cNvSpPr>
              <p:nvPr/>
            </p:nvSpPr>
            <p:spPr bwMode="auto">
              <a:xfrm>
                <a:off x="3070" y="3019"/>
                <a:ext cx="45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87" name="Line 307"/>
              <p:cNvSpPr>
                <a:spLocks noChangeShapeType="1"/>
              </p:cNvSpPr>
              <p:nvPr/>
            </p:nvSpPr>
            <p:spPr bwMode="auto">
              <a:xfrm>
                <a:off x="3523" y="3019"/>
                <a:ext cx="1" cy="1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88" name="Line 308"/>
              <p:cNvSpPr>
                <a:spLocks noChangeShapeType="1"/>
              </p:cNvSpPr>
              <p:nvPr/>
            </p:nvSpPr>
            <p:spPr bwMode="auto">
              <a:xfrm>
                <a:off x="3523" y="3029"/>
                <a:ext cx="114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89" name="Line 309"/>
              <p:cNvSpPr>
                <a:spLocks noChangeShapeType="1"/>
              </p:cNvSpPr>
              <p:nvPr/>
            </p:nvSpPr>
            <p:spPr bwMode="auto">
              <a:xfrm>
                <a:off x="3637" y="3029"/>
                <a:ext cx="1" cy="1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90" name="Line 310"/>
              <p:cNvSpPr>
                <a:spLocks noChangeShapeType="1"/>
              </p:cNvSpPr>
              <p:nvPr/>
            </p:nvSpPr>
            <p:spPr bwMode="auto">
              <a:xfrm>
                <a:off x="3637" y="3042"/>
                <a:ext cx="1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91" name="Line 311"/>
              <p:cNvSpPr>
                <a:spLocks noChangeShapeType="1"/>
              </p:cNvSpPr>
              <p:nvPr/>
            </p:nvSpPr>
            <p:spPr bwMode="auto">
              <a:xfrm>
                <a:off x="3750" y="3042"/>
                <a:ext cx="1" cy="1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92" name="Line 312"/>
              <p:cNvSpPr>
                <a:spLocks noChangeShapeType="1"/>
              </p:cNvSpPr>
              <p:nvPr/>
            </p:nvSpPr>
            <p:spPr bwMode="auto">
              <a:xfrm>
                <a:off x="3750" y="3057"/>
                <a:ext cx="1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93" name="Line 313"/>
              <p:cNvSpPr>
                <a:spLocks noChangeShapeType="1"/>
              </p:cNvSpPr>
              <p:nvPr/>
            </p:nvSpPr>
            <p:spPr bwMode="auto">
              <a:xfrm>
                <a:off x="3863" y="3057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94" name="Line 314"/>
              <p:cNvSpPr>
                <a:spLocks noChangeShapeType="1"/>
              </p:cNvSpPr>
              <p:nvPr/>
            </p:nvSpPr>
            <p:spPr bwMode="auto">
              <a:xfrm>
                <a:off x="3863" y="3071"/>
                <a:ext cx="114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95" name="Line 315"/>
              <p:cNvSpPr>
                <a:spLocks noChangeShapeType="1"/>
              </p:cNvSpPr>
              <p:nvPr/>
            </p:nvSpPr>
            <p:spPr bwMode="auto">
              <a:xfrm>
                <a:off x="3977" y="3071"/>
                <a:ext cx="1" cy="1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96" name="Line 316"/>
              <p:cNvSpPr>
                <a:spLocks noChangeShapeType="1"/>
              </p:cNvSpPr>
              <p:nvPr/>
            </p:nvSpPr>
            <p:spPr bwMode="auto">
              <a:xfrm>
                <a:off x="3977" y="3088"/>
                <a:ext cx="1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97" name="Line 317"/>
              <p:cNvSpPr>
                <a:spLocks noChangeShapeType="1"/>
              </p:cNvSpPr>
              <p:nvPr/>
            </p:nvSpPr>
            <p:spPr bwMode="auto">
              <a:xfrm>
                <a:off x="4090" y="3088"/>
                <a:ext cx="1" cy="18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98" name="Line 318"/>
              <p:cNvSpPr>
                <a:spLocks noChangeShapeType="1"/>
              </p:cNvSpPr>
              <p:nvPr/>
            </p:nvSpPr>
            <p:spPr bwMode="auto">
              <a:xfrm>
                <a:off x="4090" y="3106"/>
                <a:ext cx="114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7999" name="Line 319"/>
              <p:cNvSpPr>
                <a:spLocks noChangeShapeType="1"/>
              </p:cNvSpPr>
              <p:nvPr/>
            </p:nvSpPr>
            <p:spPr bwMode="auto">
              <a:xfrm>
                <a:off x="4204" y="3106"/>
                <a:ext cx="1" cy="2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00" name="Line 320"/>
              <p:cNvSpPr>
                <a:spLocks noChangeShapeType="1"/>
              </p:cNvSpPr>
              <p:nvPr/>
            </p:nvSpPr>
            <p:spPr bwMode="auto">
              <a:xfrm>
                <a:off x="4204" y="3126"/>
                <a:ext cx="1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01" name="Line 321"/>
              <p:cNvSpPr>
                <a:spLocks noChangeShapeType="1"/>
              </p:cNvSpPr>
              <p:nvPr/>
            </p:nvSpPr>
            <p:spPr bwMode="auto">
              <a:xfrm>
                <a:off x="4317" y="3126"/>
                <a:ext cx="1" cy="2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02" name="Line 322"/>
              <p:cNvSpPr>
                <a:spLocks noChangeShapeType="1"/>
              </p:cNvSpPr>
              <p:nvPr/>
            </p:nvSpPr>
            <p:spPr bwMode="auto">
              <a:xfrm>
                <a:off x="4317" y="3147"/>
                <a:ext cx="1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03" name="Line 323"/>
              <p:cNvSpPr>
                <a:spLocks noChangeShapeType="1"/>
              </p:cNvSpPr>
              <p:nvPr/>
            </p:nvSpPr>
            <p:spPr bwMode="auto">
              <a:xfrm>
                <a:off x="4430" y="3147"/>
                <a:ext cx="1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04" name="Line 324"/>
              <p:cNvSpPr>
                <a:spLocks noChangeShapeType="1"/>
              </p:cNvSpPr>
              <p:nvPr/>
            </p:nvSpPr>
            <p:spPr bwMode="auto">
              <a:xfrm>
                <a:off x="4430" y="3170"/>
                <a:ext cx="114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05" name="Line 325"/>
              <p:cNvSpPr>
                <a:spLocks noChangeShapeType="1"/>
              </p:cNvSpPr>
              <p:nvPr/>
            </p:nvSpPr>
            <p:spPr bwMode="auto">
              <a:xfrm>
                <a:off x="4544" y="3170"/>
                <a:ext cx="1" cy="2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06" name="Line 326"/>
              <p:cNvSpPr>
                <a:spLocks noChangeShapeType="1"/>
              </p:cNvSpPr>
              <p:nvPr/>
            </p:nvSpPr>
            <p:spPr bwMode="auto">
              <a:xfrm>
                <a:off x="4544" y="3196"/>
                <a:ext cx="1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07" name="Line 327"/>
              <p:cNvSpPr>
                <a:spLocks noChangeShapeType="1"/>
              </p:cNvSpPr>
              <p:nvPr/>
            </p:nvSpPr>
            <p:spPr bwMode="auto">
              <a:xfrm>
                <a:off x="4657" y="3196"/>
                <a:ext cx="1" cy="2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08" name="Line 328"/>
              <p:cNvSpPr>
                <a:spLocks noChangeShapeType="1"/>
              </p:cNvSpPr>
              <p:nvPr/>
            </p:nvSpPr>
            <p:spPr bwMode="auto">
              <a:xfrm>
                <a:off x="4657" y="3223"/>
                <a:ext cx="114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09" name="Line 329"/>
              <p:cNvSpPr>
                <a:spLocks noChangeShapeType="1"/>
              </p:cNvSpPr>
              <p:nvPr/>
            </p:nvSpPr>
            <p:spPr bwMode="auto">
              <a:xfrm>
                <a:off x="4771" y="3223"/>
                <a:ext cx="1" cy="32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10" name="Line 330"/>
              <p:cNvSpPr>
                <a:spLocks noChangeShapeType="1"/>
              </p:cNvSpPr>
              <p:nvPr/>
            </p:nvSpPr>
            <p:spPr bwMode="auto">
              <a:xfrm>
                <a:off x="4771" y="3255"/>
                <a:ext cx="1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11" name="Line 331"/>
              <p:cNvSpPr>
                <a:spLocks noChangeShapeType="1"/>
              </p:cNvSpPr>
              <p:nvPr/>
            </p:nvSpPr>
            <p:spPr bwMode="auto">
              <a:xfrm>
                <a:off x="4884" y="3255"/>
                <a:ext cx="1" cy="3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12" name="Line 332"/>
              <p:cNvSpPr>
                <a:spLocks noChangeShapeType="1"/>
              </p:cNvSpPr>
              <p:nvPr/>
            </p:nvSpPr>
            <p:spPr bwMode="auto">
              <a:xfrm>
                <a:off x="4884" y="3290"/>
                <a:ext cx="114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13" name="Line 333"/>
              <p:cNvSpPr>
                <a:spLocks noChangeShapeType="1"/>
              </p:cNvSpPr>
              <p:nvPr/>
            </p:nvSpPr>
            <p:spPr bwMode="auto">
              <a:xfrm>
                <a:off x="4998" y="3290"/>
                <a:ext cx="1" cy="38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14" name="Line 334"/>
              <p:cNvSpPr>
                <a:spLocks noChangeShapeType="1"/>
              </p:cNvSpPr>
              <p:nvPr/>
            </p:nvSpPr>
            <p:spPr bwMode="auto">
              <a:xfrm>
                <a:off x="4998" y="3328"/>
                <a:ext cx="1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15" name="Line 335"/>
              <p:cNvSpPr>
                <a:spLocks noChangeShapeType="1"/>
              </p:cNvSpPr>
              <p:nvPr/>
            </p:nvSpPr>
            <p:spPr bwMode="auto">
              <a:xfrm>
                <a:off x="5111" y="3328"/>
                <a:ext cx="1" cy="4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16" name="Line 336"/>
              <p:cNvSpPr>
                <a:spLocks noChangeShapeType="1"/>
              </p:cNvSpPr>
              <p:nvPr/>
            </p:nvSpPr>
            <p:spPr bwMode="auto">
              <a:xfrm>
                <a:off x="5111" y="3372"/>
                <a:ext cx="1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17" name="Line 337"/>
              <p:cNvSpPr>
                <a:spLocks noChangeShapeType="1"/>
              </p:cNvSpPr>
              <p:nvPr/>
            </p:nvSpPr>
            <p:spPr bwMode="auto">
              <a:xfrm>
                <a:off x="5224" y="3372"/>
                <a:ext cx="1" cy="48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18" name="Line 338"/>
              <p:cNvSpPr>
                <a:spLocks noChangeShapeType="1"/>
              </p:cNvSpPr>
              <p:nvPr/>
            </p:nvSpPr>
            <p:spPr bwMode="auto">
              <a:xfrm>
                <a:off x="5224" y="3420"/>
                <a:ext cx="114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19" name="Line 339"/>
              <p:cNvSpPr>
                <a:spLocks noChangeShapeType="1"/>
              </p:cNvSpPr>
              <p:nvPr/>
            </p:nvSpPr>
            <p:spPr bwMode="auto">
              <a:xfrm>
                <a:off x="5338" y="3420"/>
                <a:ext cx="1" cy="15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20" name="Line 340"/>
              <p:cNvSpPr>
                <a:spLocks noChangeShapeType="1"/>
              </p:cNvSpPr>
              <p:nvPr/>
            </p:nvSpPr>
            <p:spPr bwMode="auto">
              <a:xfrm>
                <a:off x="5338" y="3570"/>
                <a:ext cx="22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21" name="Line 341"/>
              <p:cNvSpPr>
                <a:spLocks noChangeShapeType="1"/>
              </p:cNvSpPr>
              <p:nvPr/>
            </p:nvSpPr>
            <p:spPr bwMode="auto">
              <a:xfrm flipV="1">
                <a:off x="3070" y="2995"/>
                <a:ext cx="1" cy="83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22" name="Line 342"/>
              <p:cNvSpPr>
                <a:spLocks noChangeShapeType="1"/>
              </p:cNvSpPr>
              <p:nvPr/>
            </p:nvSpPr>
            <p:spPr bwMode="auto">
              <a:xfrm>
                <a:off x="3070" y="2995"/>
                <a:ext cx="339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23" name="Line 343"/>
              <p:cNvSpPr>
                <a:spLocks noChangeShapeType="1"/>
              </p:cNvSpPr>
              <p:nvPr/>
            </p:nvSpPr>
            <p:spPr bwMode="auto">
              <a:xfrm>
                <a:off x="3409" y="2995"/>
                <a:ext cx="1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24" name="Line 344"/>
              <p:cNvSpPr>
                <a:spLocks noChangeShapeType="1"/>
              </p:cNvSpPr>
              <p:nvPr/>
            </p:nvSpPr>
            <p:spPr bwMode="auto">
              <a:xfrm>
                <a:off x="3409" y="2996"/>
                <a:ext cx="114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25" name="Line 345"/>
              <p:cNvSpPr>
                <a:spLocks noChangeShapeType="1"/>
              </p:cNvSpPr>
              <p:nvPr/>
            </p:nvSpPr>
            <p:spPr bwMode="auto">
              <a:xfrm flipV="1">
                <a:off x="3523" y="2990"/>
                <a:ext cx="1" cy="6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26" name="Line 346"/>
              <p:cNvSpPr>
                <a:spLocks noChangeShapeType="1"/>
              </p:cNvSpPr>
              <p:nvPr/>
            </p:nvSpPr>
            <p:spPr bwMode="auto">
              <a:xfrm>
                <a:off x="3523" y="2990"/>
                <a:ext cx="114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27" name="Line 347"/>
              <p:cNvSpPr>
                <a:spLocks noChangeShapeType="1"/>
              </p:cNvSpPr>
              <p:nvPr/>
            </p:nvSpPr>
            <p:spPr bwMode="auto">
              <a:xfrm flipV="1">
                <a:off x="3637" y="2979"/>
                <a:ext cx="1" cy="1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28" name="Line 348"/>
              <p:cNvSpPr>
                <a:spLocks noChangeShapeType="1"/>
              </p:cNvSpPr>
              <p:nvPr/>
            </p:nvSpPr>
            <p:spPr bwMode="auto">
              <a:xfrm>
                <a:off x="3637" y="2979"/>
                <a:ext cx="1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29" name="Line 349"/>
              <p:cNvSpPr>
                <a:spLocks noChangeShapeType="1"/>
              </p:cNvSpPr>
              <p:nvPr/>
            </p:nvSpPr>
            <p:spPr bwMode="auto">
              <a:xfrm flipV="1">
                <a:off x="3750" y="2965"/>
                <a:ext cx="1" cy="1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30" name="Line 350"/>
              <p:cNvSpPr>
                <a:spLocks noChangeShapeType="1"/>
              </p:cNvSpPr>
              <p:nvPr/>
            </p:nvSpPr>
            <p:spPr bwMode="auto">
              <a:xfrm>
                <a:off x="3750" y="2965"/>
                <a:ext cx="1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31" name="Line 351"/>
              <p:cNvSpPr>
                <a:spLocks noChangeShapeType="1"/>
              </p:cNvSpPr>
              <p:nvPr/>
            </p:nvSpPr>
            <p:spPr bwMode="auto">
              <a:xfrm flipV="1">
                <a:off x="3863" y="2948"/>
                <a:ext cx="1" cy="1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32" name="Line 352"/>
              <p:cNvSpPr>
                <a:spLocks noChangeShapeType="1"/>
              </p:cNvSpPr>
              <p:nvPr/>
            </p:nvSpPr>
            <p:spPr bwMode="auto">
              <a:xfrm>
                <a:off x="3863" y="2948"/>
                <a:ext cx="114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33" name="Line 353"/>
              <p:cNvSpPr>
                <a:spLocks noChangeShapeType="1"/>
              </p:cNvSpPr>
              <p:nvPr/>
            </p:nvSpPr>
            <p:spPr bwMode="auto">
              <a:xfrm flipV="1">
                <a:off x="3977" y="2929"/>
                <a:ext cx="1" cy="19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34" name="Line 354"/>
              <p:cNvSpPr>
                <a:spLocks noChangeShapeType="1"/>
              </p:cNvSpPr>
              <p:nvPr/>
            </p:nvSpPr>
            <p:spPr bwMode="auto">
              <a:xfrm>
                <a:off x="3977" y="2929"/>
                <a:ext cx="1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35" name="Line 355"/>
              <p:cNvSpPr>
                <a:spLocks noChangeShapeType="1"/>
              </p:cNvSpPr>
              <p:nvPr/>
            </p:nvSpPr>
            <p:spPr bwMode="auto">
              <a:xfrm flipV="1">
                <a:off x="4090" y="2907"/>
                <a:ext cx="1" cy="22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36" name="Line 356"/>
              <p:cNvSpPr>
                <a:spLocks noChangeShapeType="1"/>
              </p:cNvSpPr>
              <p:nvPr/>
            </p:nvSpPr>
            <p:spPr bwMode="auto">
              <a:xfrm>
                <a:off x="4090" y="2907"/>
                <a:ext cx="114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37" name="Line 357"/>
              <p:cNvSpPr>
                <a:spLocks noChangeShapeType="1"/>
              </p:cNvSpPr>
              <p:nvPr/>
            </p:nvSpPr>
            <p:spPr bwMode="auto">
              <a:xfrm flipV="1">
                <a:off x="4204" y="2884"/>
                <a:ext cx="1" cy="2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38" name="Line 358"/>
              <p:cNvSpPr>
                <a:spLocks noChangeShapeType="1"/>
              </p:cNvSpPr>
              <p:nvPr/>
            </p:nvSpPr>
            <p:spPr bwMode="auto">
              <a:xfrm>
                <a:off x="4204" y="2884"/>
                <a:ext cx="1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39" name="Line 359"/>
              <p:cNvSpPr>
                <a:spLocks noChangeShapeType="1"/>
              </p:cNvSpPr>
              <p:nvPr/>
            </p:nvSpPr>
            <p:spPr bwMode="auto">
              <a:xfrm flipV="1">
                <a:off x="4317" y="2860"/>
                <a:ext cx="1" cy="24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40" name="Line 360"/>
              <p:cNvSpPr>
                <a:spLocks noChangeShapeType="1"/>
              </p:cNvSpPr>
              <p:nvPr/>
            </p:nvSpPr>
            <p:spPr bwMode="auto">
              <a:xfrm>
                <a:off x="4317" y="2860"/>
                <a:ext cx="1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41" name="Line 361"/>
              <p:cNvSpPr>
                <a:spLocks noChangeShapeType="1"/>
              </p:cNvSpPr>
              <p:nvPr/>
            </p:nvSpPr>
            <p:spPr bwMode="auto">
              <a:xfrm flipV="1">
                <a:off x="4430" y="2833"/>
                <a:ext cx="1" cy="2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42" name="Line 362"/>
              <p:cNvSpPr>
                <a:spLocks noChangeShapeType="1"/>
              </p:cNvSpPr>
              <p:nvPr/>
            </p:nvSpPr>
            <p:spPr bwMode="auto">
              <a:xfrm>
                <a:off x="4430" y="2833"/>
                <a:ext cx="114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43" name="Line 363"/>
              <p:cNvSpPr>
                <a:spLocks noChangeShapeType="1"/>
              </p:cNvSpPr>
              <p:nvPr/>
            </p:nvSpPr>
            <p:spPr bwMode="auto">
              <a:xfrm flipV="1">
                <a:off x="4544" y="2806"/>
                <a:ext cx="1" cy="27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44" name="Line 364"/>
              <p:cNvSpPr>
                <a:spLocks noChangeShapeType="1"/>
              </p:cNvSpPr>
              <p:nvPr/>
            </p:nvSpPr>
            <p:spPr bwMode="auto">
              <a:xfrm>
                <a:off x="4544" y="2806"/>
                <a:ext cx="1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45" name="Line 365"/>
              <p:cNvSpPr>
                <a:spLocks noChangeShapeType="1"/>
              </p:cNvSpPr>
              <p:nvPr/>
            </p:nvSpPr>
            <p:spPr bwMode="auto">
              <a:xfrm flipV="1">
                <a:off x="4657" y="2777"/>
                <a:ext cx="1" cy="29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46" name="Line 366"/>
              <p:cNvSpPr>
                <a:spLocks noChangeShapeType="1"/>
              </p:cNvSpPr>
              <p:nvPr/>
            </p:nvSpPr>
            <p:spPr bwMode="auto">
              <a:xfrm>
                <a:off x="4657" y="2777"/>
                <a:ext cx="114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47" name="Line 367"/>
              <p:cNvSpPr>
                <a:spLocks noChangeShapeType="1"/>
              </p:cNvSpPr>
              <p:nvPr/>
            </p:nvSpPr>
            <p:spPr bwMode="auto">
              <a:xfrm flipV="1">
                <a:off x="4771" y="2745"/>
                <a:ext cx="1" cy="32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48" name="Line 368"/>
              <p:cNvSpPr>
                <a:spLocks noChangeShapeType="1"/>
              </p:cNvSpPr>
              <p:nvPr/>
            </p:nvSpPr>
            <p:spPr bwMode="auto">
              <a:xfrm>
                <a:off x="4771" y="2745"/>
                <a:ext cx="1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49" name="Line 369"/>
              <p:cNvSpPr>
                <a:spLocks noChangeShapeType="1"/>
              </p:cNvSpPr>
              <p:nvPr/>
            </p:nvSpPr>
            <p:spPr bwMode="auto">
              <a:xfrm flipV="1">
                <a:off x="4884" y="2710"/>
                <a:ext cx="1" cy="3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50" name="Line 370"/>
              <p:cNvSpPr>
                <a:spLocks noChangeShapeType="1"/>
              </p:cNvSpPr>
              <p:nvPr/>
            </p:nvSpPr>
            <p:spPr bwMode="auto">
              <a:xfrm>
                <a:off x="4884" y="2710"/>
                <a:ext cx="114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51" name="Line 371"/>
              <p:cNvSpPr>
                <a:spLocks noChangeShapeType="1"/>
              </p:cNvSpPr>
              <p:nvPr/>
            </p:nvSpPr>
            <p:spPr bwMode="auto">
              <a:xfrm flipV="1">
                <a:off x="4998" y="2670"/>
                <a:ext cx="1" cy="40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52" name="Line 372"/>
              <p:cNvSpPr>
                <a:spLocks noChangeShapeType="1"/>
              </p:cNvSpPr>
              <p:nvPr/>
            </p:nvSpPr>
            <p:spPr bwMode="auto">
              <a:xfrm>
                <a:off x="4998" y="2670"/>
                <a:ext cx="1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53" name="Line 373"/>
              <p:cNvSpPr>
                <a:spLocks noChangeShapeType="1"/>
              </p:cNvSpPr>
              <p:nvPr/>
            </p:nvSpPr>
            <p:spPr bwMode="auto">
              <a:xfrm flipV="1">
                <a:off x="5111" y="2625"/>
                <a:ext cx="1" cy="4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54" name="Line 374"/>
              <p:cNvSpPr>
                <a:spLocks noChangeShapeType="1"/>
              </p:cNvSpPr>
              <p:nvPr/>
            </p:nvSpPr>
            <p:spPr bwMode="auto">
              <a:xfrm>
                <a:off x="5111" y="2625"/>
                <a:ext cx="113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55" name="Line 375"/>
              <p:cNvSpPr>
                <a:spLocks noChangeShapeType="1"/>
              </p:cNvSpPr>
              <p:nvPr/>
            </p:nvSpPr>
            <p:spPr bwMode="auto">
              <a:xfrm flipV="1">
                <a:off x="5224" y="2570"/>
                <a:ext cx="1" cy="55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56" name="Line 376"/>
              <p:cNvSpPr>
                <a:spLocks noChangeShapeType="1"/>
              </p:cNvSpPr>
              <p:nvPr/>
            </p:nvSpPr>
            <p:spPr bwMode="auto">
              <a:xfrm>
                <a:off x="5224" y="2570"/>
                <a:ext cx="114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57" name="Line 377"/>
              <p:cNvSpPr>
                <a:spLocks noChangeShapeType="1"/>
              </p:cNvSpPr>
              <p:nvPr/>
            </p:nvSpPr>
            <p:spPr bwMode="auto">
              <a:xfrm flipV="1">
                <a:off x="5338" y="2377"/>
                <a:ext cx="1" cy="193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58" name="Line 378"/>
              <p:cNvSpPr>
                <a:spLocks noChangeShapeType="1"/>
              </p:cNvSpPr>
              <p:nvPr/>
            </p:nvSpPr>
            <p:spPr bwMode="auto">
              <a:xfrm>
                <a:off x="5338" y="2377"/>
                <a:ext cx="227" cy="1"/>
              </a:xfrm>
              <a:prstGeom prst="line">
                <a:avLst/>
              </a:prstGeom>
              <a:noFill/>
              <a:ln w="158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59" name="Line 379"/>
              <p:cNvSpPr>
                <a:spLocks noChangeShapeType="1"/>
              </p:cNvSpPr>
              <p:nvPr/>
            </p:nvSpPr>
            <p:spPr bwMode="auto">
              <a:xfrm>
                <a:off x="3070" y="3010"/>
                <a:ext cx="2495" cy="1"/>
              </a:xfrm>
              <a:prstGeom prst="line">
                <a:avLst/>
              </a:prstGeom>
              <a:noFill/>
              <a:ln w="111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60" name="Freeform 380"/>
              <p:cNvSpPr>
                <a:spLocks/>
              </p:cNvSpPr>
              <p:nvPr/>
            </p:nvSpPr>
            <p:spPr bwMode="auto">
              <a:xfrm>
                <a:off x="4758" y="4072"/>
                <a:ext cx="73" cy="149"/>
              </a:xfrm>
              <a:custGeom>
                <a:avLst/>
                <a:gdLst>
                  <a:gd name="T0" fmla="*/ 0 w 146"/>
                  <a:gd name="T1" fmla="*/ 149 h 149"/>
                  <a:gd name="T2" fmla="*/ 0 w 146"/>
                  <a:gd name="T3" fmla="*/ 0 h 149"/>
                  <a:gd name="T4" fmla="*/ 141 w 146"/>
                  <a:gd name="T5" fmla="*/ 0 h 149"/>
                  <a:gd name="T6" fmla="*/ 141 w 146"/>
                  <a:gd name="T7" fmla="*/ 18 h 149"/>
                  <a:gd name="T8" fmla="*/ 26 w 146"/>
                  <a:gd name="T9" fmla="*/ 18 h 149"/>
                  <a:gd name="T10" fmla="*/ 26 w 146"/>
                  <a:gd name="T11" fmla="*/ 63 h 149"/>
                  <a:gd name="T12" fmla="*/ 133 w 146"/>
                  <a:gd name="T13" fmla="*/ 63 h 149"/>
                  <a:gd name="T14" fmla="*/ 133 w 146"/>
                  <a:gd name="T15" fmla="*/ 80 h 149"/>
                  <a:gd name="T16" fmla="*/ 26 w 146"/>
                  <a:gd name="T17" fmla="*/ 80 h 149"/>
                  <a:gd name="T18" fmla="*/ 26 w 146"/>
                  <a:gd name="T19" fmla="*/ 132 h 149"/>
                  <a:gd name="T20" fmla="*/ 146 w 146"/>
                  <a:gd name="T21" fmla="*/ 132 h 149"/>
                  <a:gd name="T22" fmla="*/ 146 w 146"/>
                  <a:gd name="T23" fmla="*/ 149 h 149"/>
                  <a:gd name="T24" fmla="*/ 0 w 146"/>
                  <a:gd name="T2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6" h="149">
                    <a:moveTo>
                      <a:pt x="0" y="149"/>
                    </a:moveTo>
                    <a:lnTo>
                      <a:pt x="0" y="0"/>
                    </a:lnTo>
                    <a:lnTo>
                      <a:pt x="141" y="0"/>
                    </a:lnTo>
                    <a:lnTo>
                      <a:pt x="141" y="18"/>
                    </a:lnTo>
                    <a:lnTo>
                      <a:pt x="26" y="18"/>
                    </a:lnTo>
                    <a:lnTo>
                      <a:pt x="26" y="63"/>
                    </a:lnTo>
                    <a:lnTo>
                      <a:pt x="133" y="63"/>
                    </a:lnTo>
                    <a:lnTo>
                      <a:pt x="133" y="80"/>
                    </a:lnTo>
                    <a:lnTo>
                      <a:pt x="26" y="80"/>
                    </a:lnTo>
                    <a:lnTo>
                      <a:pt x="26" y="132"/>
                    </a:lnTo>
                    <a:lnTo>
                      <a:pt x="146" y="132"/>
                    </a:lnTo>
                    <a:lnTo>
                      <a:pt x="146" y="149"/>
                    </a:lnTo>
                    <a:lnTo>
                      <a:pt x="0" y="14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61" name="Freeform 381"/>
              <p:cNvSpPr>
                <a:spLocks/>
              </p:cNvSpPr>
              <p:nvPr/>
            </p:nvSpPr>
            <p:spPr bwMode="auto">
              <a:xfrm>
                <a:off x="4849" y="4111"/>
                <a:ext cx="56" cy="110"/>
              </a:xfrm>
              <a:custGeom>
                <a:avLst/>
                <a:gdLst>
                  <a:gd name="T0" fmla="*/ 0 w 112"/>
                  <a:gd name="T1" fmla="*/ 110 h 110"/>
                  <a:gd name="T2" fmla="*/ 0 w 112"/>
                  <a:gd name="T3" fmla="*/ 2 h 110"/>
                  <a:gd name="T4" fmla="*/ 26 w 112"/>
                  <a:gd name="T5" fmla="*/ 2 h 110"/>
                  <a:gd name="T6" fmla="*/ 26 w 112"/>
                  <a:gd name="T7" fmla="*/ 18 h 110"/>
                  <a:gd name="T8" fmla="*/ 37 w 112"/>
                  <a:gd name="T9" fmla="*/ 8 h 110"/>
                  <a:gd name="T10" fmla="*/ 50 w 112"/>
                  <a:gd name="T11" fmla="*/ 2 h 110"/>
                  <a:gd name="T12" fmla="*/ 68 w 112"/>
                  <a:gd name="T13" fmla="*/ 0 h 110"/>
                  <a:gd name="T14" fmla="*/ 75 w 112"/>
                  <a:gd name="T15" fmla="*/ 1 h 110"/>
                  <a:gd name="T16" fmla="*/ 83 w 112"/>
                  <a:gd name="T17" fmla="*/ 2 h 110"/>
                  <a:gd name="T18" fmla="*/ 89 w 112"/>
                  <a:gd name="T19" fmla="*/ 3 h 110"/>
                  <a:gd name="T20" fmla="*/ 96 w 112"/>
                  <a:gd name="T21" fmla="*/ 6 h 110"/>
                  <a:gd name="T22" fmla="*/ 101 w 112"/>
                  <a:gd name="T23" fmla="*/ 9 h 110"/>
                  <a:gd name="T24" fmla="*/ 104 w 112"/>
                  <a:gd name="T25" fmla="*/ 13 h 110"/>
                  <a:gd name="T26" fmla="*/ 109 w 112"/>
                  <a:gd name="T27" fmla="*/ 19 h 110"/>
                  <a:gd name="T28" fmla="*/ 112 w 112"/>
                  <a:gd name="T29" fmla="*/ 26 h 110"/>
                  <a:gd name="T30" fmla="*/ 112 w 112"/>
                  <a:gd name="T31" fmla="*/ 30 h 110"/>
                  <a:gd name="T32" fmla="*/ 112 w 112"/>
                  <a:gd name="T33" fmla="*/ 36 h 110"/>
                  <a:gd name="T34" fmla="*/ 112 w 112"/>
                  <a:gd name="T35" fmla="*/ 44 h 110"/>
                  <a:gd name="T36" fmla="*/ 112 w 112"/>
                  <a:gd name="T37" fmla="*/ 110 h 110"/>
                  <a:gd name="T38" fmla="*/ 86 w 112"/>
                  <a:gd name="T39" fmla="*/ 110 h 110"/>
                  <a:gd name="T40" fmla="*/ 86 w 112"/>
                  <a:gd name="T41" fmla="*/ 46 h 110"/>
                  <a:gd name="T42" fmla="*/ 86 w 112"/>
                  <a:gd name="T43" fmla="*/ 38 h 110"/>
                  <a:gd name="T44" fmla="*/ 86 w 112"/>
                  <a:gd name="T45" fmla="*/ 34 h 110"/>
                  <a:gd name="T46" fmla="*/ 84 w 112"/>
                  <a:gd name="T47" fmla="*/ 29 h 110"/>
                  <a:gd name="T48" fmla="*/ 81 w 112"/>
                  <a:gd name="T49" fmla="*/ 26 h 110"/>
                  <a:gd name="T50" fmla="*/ 79 w 112"/>
                  <a:gd name="T51" fmla="*/ 23 h 110"/>
                  <a:gd name="T52" fmla="*/ 75 w 112"/>
                  <a:gd name="T53" fmla="*/ 20 h 110"/>
                  <a:gd name="T54" fmla="*/ 70 w 112"/>
                  <a:gd name="T55" fmla="*/ 19 h 110"/>
                  <a:gd name="T56" fmla="*/ 65 w 112"/>
                  <a:gd name="T57" fmla="*/ 18 h 110"/>
                  <a:gd name="T58" fmla="*/ 60 w 112"/>
                  <a:gd name="T59" fmla="*/ 18 h 110"/>
                  <a:gd name="T60" fmla="*/ 50 w 112"/>
                  <a:gd name="T61" fmla="*/ 18 h 110"/>
                  <a:gd name="T62" fmla="*/ 42 w 112"/>
                  <a:gd name="T63" fmla="*/ 20 h 110"/>
                  <a:gd name="T64" fmla="*/ 36 w 112"/>
                  <a:gd name="T65" fmla="*/ 25 h 110"/>
                  <a:gd name="T66" fmla="*/ 31 w 112"/>
                  <a:gd name="T67" fmla="*/ 31 h 110"/>
                  <a:gd name="T68" fmla="*/ 27 w 112"/>
                  <a:gd name="T69" fmla="*/ 40 h 110"/>
                  <a:gd name="T70" fmla="*/ 26 w 112"/>
                  <a:gd name="T71" fmla="*/ 52 h 110"/>
                  <a:gd name="T72" fmla="*/ 26 w 112"/>
                  <a:gd name="T73" fmla="*/ 110 h 110"/>
                  <a:gd name="T74" fmla="*/ 0 w 112"/>
                  <a:gd name="T75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2" h="110">
                    <a:moveTo>
                      <a:pt x="0" y="110"/>
                    </a:moveTo>
                    <a:lnTo>
                      <a:pt x="0" y="2"/>
                    </a:lnTo>
                    <a:lnTo>
                      <a:pt x="26" y="2"/>
                    </a:lnTo>
                    <a:lnTo>
                      <a:pt x="26" y="18"/>
                    </a:lnTo>
                    <a:lnTo>
                      <a:pt x="37" y="8"/>
                    </a:lnTo>
                    <a:lnTo>
                      <a:pt x="50" y="2"/>
                    </a:lnTo>
                    <a:lnTo>
                      <a:pt x="68" y="0"/>
                    </a:lnTo>
                    <a:lnTo>
                      <a:pt x="75" y="1"/>
                    </a:lnTo>
                    <a:lnTo>
                      <a:pt x="83" y="2"/>
                    </a:lnTo>
                    <a:lnTo>
                      <a:pt x="89" y="3"/>
                    </a:lnTo>
                    <a:lnTo>
                      <a:pt x="96" y="6"/>
                    </a:lnTo>
                    <a:lnTo>
                      <a:pt x="101" y="9"/>
                    </a:lnTo>
                    <a:lnTo>
                      <a:pt x="104" y="13"/>
                    </a:lnTo>
                    <a:lnTo>
                      <a:pt x="109" y="19"/>
                    </a:lnTo>
                    <a:lnTo>
                      <a:pt x="112" y="26"/>
                    </a:lnTo>
                    <a:lnTo>
                      <a:pt x="112" y="30"/>
                    </a:lnTo>
                    <a:lnTo>
                      <a:pt x="112" y="36"/>
                    </a:lnTo>
                    <a:lnTo>
                      <a:pt x="112" y="44"/>
                    </a:lnTo>
                    <a:lnTo>
                      <a:pt x="112" y="110"/>
                    </a:lnTo>
                    <a:lnTo>
                      <a:pt x="86" y="110"/>
                    </a:lnTo>
                    <a:lnTo>
                      <a:pt x="86" y="46"/>
                    </a:lnTo>
                    <a:lnTo>
                      <a:pt x="86" y="38"/>
                    </a:lnTo>
                    <a:lnTo>
                      <a:pt x="86" y="34"/>
                    </a:lnTo>
                    <a:lnTo>
                      <a:pt x="84" y="29"/>
                    </a:lnTo>
                    <a:lnTo>
                      <a:pt x="81" y="26"/>
                    </a:lnTo>
                    <a:lnTo>
                      <a:pt x="79" y="23"/>
                    </a:lnTo>
                    <a:lnTo>
                      <a:pt x="75" y="20"/>
                    </a:lnTo>
                    <a:lnTo>
                      <a:pt x="70" y="19"/>
                    </a:lnTo>
                    <a:lnTo>
                      <a:pt x="65" y="18"/>
                    </a:lnTo>
                    <a:lnTo>
                      <a:pt x="60" y="18"/>
                    </a:lnTo>
                    <a:lnTo>
                      <a:pt x="50" y="18"/>
                    </a:lnTo>
                    <a:lnTo>
                      <a:pt x="42" y="20"/>
                    </a:lnTo>
                    <a:lnTo>
                      <a:pt x="36" y="25"/>
                    </a:lnTo>
                    <a:lnTo>
                      <a:pt x="31" y="31"/>
                    </a:lnTo>
                    <a:lnTo>
                      <a:pt x="27" y="40"/>
                    </a:lnTo>
                    <a:lnTo>
                      <a:pt x="26" y="52"/>
                    </a:lnTo>
                    <a:lnTo>
                      <a:pt x="26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62" name="Freeform 382"/>
              <p:cNvSpPr>
                <a:spLocks noEditPoints="1"/>
              </p:cNvSpPr>
              <p:nvPr/>
            </p:nvSpPr>
            <p:spPr bwMode="auto">
              <a:xfrm>
                <a:off x="4920" y="4111"/>
                <a:ext cx="66" cy="112"/>
              </a:xfrm>
              <a:custGeom>
                <a:avLst/>
                <a:gdLst>
                  <a:gd name="T0" fmla="*/ 107 w 133"/>
                  <a:gd name="T1" fmla="*/ 78 h 112"/>
                  <a:gd name="T2" fmla="*/ 133 w 133"/>
                  <a:gd name="T3" fmla="*/ 79 h 112"/>
                  <a:gd name="T4" fmla="*/ 124 w 133"/>
                  <a:gd name="T5" fmla="*/ 94 h 112"/>
                  <a:gd name="T6" fmla="*/ 111 w 133"/>
                  <a:gd name="T7" fmla="*/ 104 h 112"/>
                  <a:gd name="T8" fmla="*/ 93 w 133"/>
                  <a:gd name="T9" fmla="*/ 110 h 112"/>
                  <a:gd name="T10" fmla="*/ 68 w 133"/>
                  <a:gd name="T11" fmla="*/ 112 h 112"/>
                  <a:gd name="T12" fmla="*/ 49 w 133"/>
                  <a:gd name="T13" fmla="*/ 111 h 112"/>
                  <a:gd name="T14" fmla="*/ 33 w 133"/>
                  <a:gd name="T15" fmla="*/ 106 h 112"/>
                  <a:gd name="T16" fmla="*/ 20 w 133"/>
                  <a:gd name="T17" fmla="*/ 98 h 112"/>
                  <a:gd name="T18" fmla="*/ 8 w 133"/>
                  <a:gd name="T19" fmla="*/ 87 h 112"/>
                  <a:gd name="T20" fmla="*/ 2 w 133"/>
                  <a:gd name="T21" fmla="*/ 73 h 112"/>
                  <a:gd name="T22" fmla="*/ 0 w 133"/>
                  <a:gd name="T23" fmla="*/ 57 h 112"/>
                  <a:gd name="T24" fmla="*/ 2 w 133"/>
                  <a:gd name="T25" fmla="*/ 41 h 112"/>
                  <a:gd name="T26" fmla="*/ 8 w 133"/>
                  <a:gd name="T27" fmla="*/ 26 h 112"/>
                  <a:gd name="T28" fmla="*/ 20 w 133"/>
                  <a:gd name="T29" fmla="*/ 15 h 112"/>
                  <a:gd name="T30" fmla="*/ 33 w 133"/>
                  <a:gd name="T31" fmla="*/ 7 h 112"/>
                  <a:gd name="T32" fmla="*/ 49 w 133"/>
                  <a:gd name="T33" fmla="*/ 2 h 112"/>
                  <a:gd name="T34" fmla="*/ 68 w 133"/>
                  <a:gd name="T35" fmla="*/ 0 h 112"/>
                  <a:gd name="T36" fmla="*/ 86 w 133"/>
                  <a:gd name="T37" fmla="*/ 2 h 112"/>
                  <a:gd name="T38" fmla="*/ 103 w 133"/>
                  <a:gd name="T39" fmla="*/ 7 h 112"/>
                  <a:gd name="T40" fmla="*/ 116 w 133"/>
                  <a:gd name="T41" fmla="*/ 14 h 112"/>
                  <a:gd name="T42" fmla="*/ 125 w 133"/>
                  <a:gd name="T43" fmla="*/ 26 h 112"/>
                  <a:gd name="T44" fmla="*/ 132 w 133"/>
                  <a:gd name="T45" fmla="*/ 40 h 112"/>
                  <a:gd name="T46" fmla="*/ 133 w 133"/>
                  <a:gd name="T47" fmla="*/ 55 h 112"/>
                  <a:gd name="T48" fmla="*/ 133 w 133"/>
                  <a:gd name="T49" fmla="*/ 58 h 112"/>
                  <a:gd name="T50" fmla="*/ 133 w 133"/>
                  <a:gd name="T51" fmla="*/ 60 h 112"/>
                  <a:gd name="T52" fmla="*/ 26 w 133"/>
                  <a:gd name="T53" fmla="*/ 60 h 112"/>
                  <a:gd name="T54" fmla="*/ 31 w 133"/>
                  <a:gd name="T55" fmla="*/ 75 h 112"/>
                  <a:gd name="T56" fmla="*/ 39 w 133"/>
                  <a:gd name="T57" fmla="*/ 86 h 112"/>
                  <a:gd name="T58" fmla="*/ 54 w 133"/>
                  <a:gd name="T59" fmla="*/ 93 h 112"/>
                  <a:gd name="T60" fmla="*/ 70 w 133"/>
                  <a:gd name="T61" fmla="*/ 95 h 112"/>
                  <a:gd name="T62" fmla="*/ 78 w 133"/>
                  <a:gd name="T63" fmla="*/ 94 h 112"/>
                  <a:gd name="T64" fmla="*/ 86 w 133"/>
                  <a:gd name="T65" fmla="*/ 93 h 112"/>
                  <a:gd name="T66" fmla="*/ 93 w 133"/>
                  <a:gd name="T67" fmla="*/ 90 h 112"/>
                  <a:gd name="T68" fmla="*/ 98 w 133"/>
                  <a:gd name="T69" fmla="*/ 88 h 112"/>
                  <a:gd name="T70" fmla="*/ 103 w 133"/>
                  <a:gd name="T71" fmla="*/ 83 h 112"/>
                  <a:gd name="T72" fmla="*/ 107 w 133"/>
                  <a:gd name="T73" fmla="*/ 78 h 112"/>
                  <a:gd name="T74" fmla="*/ 26 w 133"/>
                  <a:gd name="T75" fmla="*/ 43 h 112"/>
                  <a:gd name="T76" fmla="*/ 107 w 133"/>
                  <a:gd name="T77" fmla="*/ 43 h 112"/>
                  <a:gd name="T78" fmla="*/ 106 w 133"/>
                  <a:gd name="T79" fmla="*/ 36 h 112"/>
                  <a:gd name="T80" fmla="*/ 103 w 133"/>
                  <a:gd name="T81" fmla="*/ 31 h 112"/>
                  <a:gd name="T82" fmla="*/ 98 w 133"/>
                  <a:gd name="T83" fmla="*/ 26 h 112"/>
                  <a:gd name="T84" fmla="*/ 85 w 133"/>
                  <a:gd name="T85" fmla="*/ 19 h 112"/>
                  <a:gd name="T86" fmla="*/ 68 w 133"/>
                  <a:gd name="T87" fmla="*/ 18 h 112"/>
                  <a:gd name="T88" fmla="*/ 52 w 133"/>
                  <a:gd name="T89" fmla="*/ 19 h 112"/>
                  <a:gd name="T90" fmla="*/ 39 w 133"/>
                  <a:gd name="T91" fmla="*/ 24 h 112"/>
                  <a:gd name="T92" fmla="*/ 34 w 133"/>
                  <a:gd name="T93" fmla="*/ 29 h 112"/>
                  <a:gd name="T94" fmla="*/ 29 w 133"/>
                  <a:gd name="T95" fmla="*/ 32 h 112"/>
                  <a:gd name="T96" fmla="*/ 28 w 133"/>
                  <a:gd name="T97" fmla="*/ 37 h 112"/>
                  <a:gd name="T98" fmla="*/ 26 w 133"/>
                  <a:gd name="T99" fmla="*/ 4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3" h="112">
                    <a:moveTo>
                      <a:pt x="107" y="78"/>
                    </a:moveTo>
                    <a:lnTo>
                      <a:pt x="133" y="79"/>
                    </a:lnTo>
                    <a:lnTo>
                      <a:pt x="124" y="94"/>
                    </a:lnTo>
                    <a:lnTo>
                      <a:pt x="111" y="104"/>
                    </a:lnTo>
                    <a:lnTo>
                      <a:pt x="93" y="110"/>
                    </a:lnTo>
                    <a:lnTo>
                      <a:pt x="68" y="112"/>
                    </a:lnTo>
                    <a:lnTo>
                      <a:pt x="49" y="111"/>
                    </a:lnTo>
                    <a:lnTo>
                      <a:pt x="33" y="106"/>
                    </a:lnTo>
                    <a:lnTo>
                      <a:pt x="20" y="98"/>
                    </a:lnTo>
                    <a:lnTo>
                      <a:pt x="8" y="87"/>
                    </a:lnTo>
                    <a:lnTo>
                      <a:pt x="2" y="73"/>
                    </a:lnTo>
                    <a:lnTo>
                      <a:pt x="0" y="57"/>
                    </a:lnTo>
                    <a:lnTo>
                      <a:pt x="2" y="41"/>
                    </a:lnTo>
                    <a:lnTo>
                      <a:pt x="8" y="26"/>
                    </a:lnTo>
                    <a:lnTo>
                      <a:pt x="20" y="15"/>
                    </a:lnTo>
                    <a:lnTo>
                      <a:pt x="33" y="7"/>
                    </a:lnTo>
                    <a:lnTo>
                      <a:pt x="49" y="2"/>
                    </a:lnTo>
                    <a:lnTo>
                      <a:pt x="68" y="0"/>
                    </a:lnTo>
                    <a:lnTo>
                      <a:pt x="86" y="2"/>
                    </a:lnTo>
                    <a:lnTo>
                      <a:pt x="103" y="7"/>
                    </a:lnTo>
                    <a:lnTo>
                      <a:pt x="116" y="14"/>
                    </a:lnTo>
                    <a:lnTo>
                      <a:pt x="125" y="26"/>
                    </a:lnTo>
                    <a:lnTo>
                      <a:pt x="132" y="40"/>
                    </a:lnTo>
                    <a:lnTo>
                      <a:pt x="133" y="55"/>
                    </a:lnTo>
                    <a:lnTo>
                      <a:pt x="133" y="58"/>
                    </a:lnTo>
                    <a:lnTo>
                      <a:pt x="133" y="60"/>
                    </a:lnTo>
                    <a:lnTo>
                      <a:pt x="26" y="60"/>
                    </a:lnTo>
                    <a:lnTo>
                      <a:pt x="31" y="75"/>
                    </a:lnTo>
                    <a:lnTo>
                      <a:pt x="39" y="86"/>
                    </a:lnTo>
                    <a:lnTo>
                      <a:pt x="54" y="93"/>
                    </a:lnTo>
                    <a:lnTo>
                      <a:pt x="70" y="95"/>
                    </a:lnTo>
                    <a:lnTo>
                      <a:pt x="78" y="94"/>
                    </a:lnTo>
                    <a:lnTo>
                      <a:pt x="86" y="93"/>
                    </a:lnTo>
                    <a:lnTo>
                      <a:pt x="93" y="90"/>
                    </a:lnTo>
                    <a:lnTo>
                      <a:pt x="98" y="88"/>
                    </a:lnTo>
                    <a:lnTo>
                      <a:pt x="103" y="83"/>
                    </a:lnTo>
                    <a:lnTo>
                      <a:pt x="107" y="78"/>
                    </a:lnTo>
                    <a:close/>
                    <a:moveTo>
                      <a:pt x="26" y="43"/>
                    </a:moveTo>
                    <a:lnTo>
                      <a:pt x="107" y="43"/>
                    </a:lnTo>
                    <a:lnTo>
                      <a:pt x="106" y="36"/>
                    </a:lnTo>
                    <a:lnTo>
                      <a:pt x="103" y="31"/>
                    </a:lnTo>
                    <a:lnTo>
                      <a:pt x="98" y="26"/>
                    </a:lnTo>
                    <a:lnTo>
                      <a:pt x="85" y="19"/>
                    </a:lnTo>
                    <a:lnTo>
                      <a:pt x="68" y="18"/>
                    </a:lnTo>
                    <a:lnTo>
                      <a:pt x="52" y="19"/>
                    </a:lnTo>
                    <a:lnTo>
                      <a:pt x="39" y="24"/>
                    </a:lnTo>
                    <a:lnTo>
                      <a:pt x="34" y="29"/>
                    </a:lnTo>
                    <a:lnTo>
                      <a:pt x="29" y="32"/>
                    </a:lnTo>
                    <a:lnTo>
                      <a:pt x="28" y="37"/>
                    </a:lnTo>
                    <a:lnTo>
                      <a:pt x="26" y="4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63" name="Freeform 383"/>
              <p:cNvSpPr>
                <a:spLocks/>
              </p:cNvSpPr>
              <p:nvPr/>
            </p:nvSpPr>
            <p:spPr bwMode="auto">
              <a:xfrm>
                <a:off x="5002" y="4111"/>
                <a:ext cx="38" cy="110"/>
              </a:xfrm>
              <a:custGeom>
                <a:avLst/>
                <a:gdLst>
                  <a:gd name="T0" fmla="*/ 0 w 75"/>
                  <a:gd name="T1" fmla="*/ 110 h 110"/>
                  <a:gd name="T2" fmla="*/ 0 w 75"/>
                  <a:gd name="T3" fmla="*/ 2 h 110"/>
                  <a:gd name="T4" fmla="*/ 23 w 75"/>
                  <a:gd name="T5" fmla="*/ 2 h 110"/>
                  <a:gd name="T6" fmla="*/ 23 w 75"/>
                  <a:gd name="T7" fmla="*/ 18 h 110"/>
                  <a:gd name="T8" fmla="*/ 28 w 75"/>
                  <a:gd name="T9" fmla="*/ 11 h 110"/>
                  <a:gd name="T10" fmla="*/ 32 w 75"/>
                  <a:gd name="T11" fmla="*/ 7 h 110"/>
                  <a:gd name="T12" fmla="*/ 37 w 75"/>
                  <a:gd name="T13" fmla="*/ 3 h 110"/>
                  <a:gd name="T14" fmla="*/ 44 w 75"/>
                  <a:gd name="T15" fmla="*/ 1 h 110"/>
                  <a:gd name="T16" fmla="*/ 52 w 75"/>
                  <a:gd name="T17" fmla="*/ 0 h 110"/>
                  <a:gd name="T18" fmla="*/ 58 w 75"/>
                  <a:gd name="T19" fmla="*/ 1 h 110"/>
                  <a:gd name="T20" fmla="*/ 67 w 75"/>
                  <a:gd name="T21" fmla="*/ 2 h 110"/>
                  <a:gd name="T22" fmla="*/ 75 w 75"/>
                  <a:gd name="T23" fmla="*/ 6 h 110"/>
                  <a:gd name="T24" fmla="*/ 67 w 75"/>
                  <a:gd name="T25" fmla="*/ 23 h 110"/>
                  <a:gd name="T26" fmla="*/ 58 w 75"/>
                  <a:gd name="T27" fmla="*/ 19 h 110"/>
                  <a:gd name="T28" fmla="*/ 50 w 75"/>
                  <a:gd name="T29" fmla="*/ 18 h 110"/>
                  <a:gd name="T30" fmla="*/ 44 w 75"/>
                  <a:gd name="T31" fmla="*/ 18 h 110"/>
                  <a:gd name="T32" fmla="*/ 37 w 75"/>
                  <a:gd name="T33" fmla="*/ 22 h 110"/>
                  <a:gd name="T34" fmla="*/ 34 w 75"/>
                  <a:gd name="T35" fmla="*/ 24 h 110"/>
                  <a:gd name="T36" fmla="*/ 31 w 75"/>
                  <a:gd name="T37" fmla="*/ 28 h 110"/>
                  <a:gd name="T38" fmla="*/ 29 w 75"/>
                  <a:gd name="T39" fmla="*/ 31 h 110"/>
                  <a:gd name="T40" fmla="*/ 26 w 75"/>
                  <a:gd name="T41" fmla="*/ 42 h 110"/>
                  <a:gd name="T42" fmla="*/ 26 w 75"/>
                  <a:gd name="T43" fmla="*/ 53 h 110"/>
                  <a:gd name="T44" fmla="*/ 26 w 75"/>
                  <a:gd name="T45" fmla="*/ 110 h 110"/>
                  <a:gd name="T46" fmla="*/ 0 w 75"/>
                  <a:gd name="T4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5" h="110">
                    <a:moveTo>
                      <a:pt x="0" y="110"/>
                    </a:moveTo>
                    <a:lnTo>
                      <a:pt x="0" y="2"/>
                    </a:lnTo>
                    <a:lnTo>
                      <a:pt x="23" y="2"/>
                    </a:lnTo>
                    <a:lnTo>
                      <a:pt x="23" y="18"/>
                    </a:lnTo>
                    <a:lnTo>
                      <a:pt x="28" y="11"/>
                    </a:lnTo>
                    <a:lnTo>
                      <a:pt x="32" y="7"/>
                    </a:lnTo>
                    <a:lnTo>
                      <a:pt x="37" y="3"/>
                    </a:lnTo>
                    <a:lnTo>
                      <a:pt x="44" y="1"/>
                    </a:lnTo>
                    <a:lnTo>
                      <a:pt x="52" y="0"/>
                    </a:lnTo>
                    <a:lnTo>
                      <a:pt x="58" y="1"/>
                    </a:lnTo>
                    <a:lnTo>
                      <a:pt x="67" y="2"/>
                    </a:lnTo>
                    <a:lnTo>
                      <a:pt x="75" y="6"/>
                    </a:lnTo>
                    <a:lnTo>
                      <a:pt x="67" y="23"/>
                    </a:lnTo>
                    <a:lnTo>
                      <a:pt x="58" y="19"/>
                    </a:lnTo>
                    <a:lnTo>
                      <a:pt x="50" y="18"/>
                    </a:lnTo>
                    <a:lnTo>
                      <a:pt x="44" y="18"/>
                    </a:lnTo>
                    <a:lnTo>
                      <a:pt x="37" y="22"/>
                    </a:lnTo>
                    <a:lnTo>
                      <a:pt x="34" y="24"/>
                    </a:lnTo>
                    <a:lnTo>
                      <a:pt x="31" y="28"/>
                    </a:lnTo>
                    <a:lnTo>
                      <a:pt x="29" y="31"/>
                    </a:lnTo>
                    <a:lnTo>
                      <a:pt x="26" y="42"/>
                    </a:lnTo>
                    <a:lnTo>
                      <a:pt x="26" y="53"/>
                    </a:lnTo>
                    <a:lnTo>
                      <a:pt x="26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64" name="Freeform 384"/>
              <p:cNvSpPr>
                <a:spLocks noEditPoints="1"/>
              </p:cNvSpPr>
              <p:nvPr/>
            </p:nvSpPr>
            <p:spPr bwMode="auto">
              <a:xfrm>
                <a:off x="5043" y="4111"/>
                <a:ext cx="62" cy="153"/>
              </a:xfrm>
              <a:custGeom>
                <a:avLst/>
                <a:gdLst>
                  <a:gd name="T0" fmla="*/ 28 w 124"/>
                  <a:gd name="T1" fmla="*/ 121 h 153"/>
                  <a:gd name="T2" fmla="*/ 33 w 124"/>
                  <a:gd name="T3" fmla="*/ 129 h 153"/>
                  <a:gd name="T4" fmla="*/ 42 w 124"/>
                  <a:gd name="T5" fmla="*/ 134 h 153"/>
                  <a:gd name="T6" fmla="*/ 60 w 124"/>
                  <a:gd name="T7" fmla="*/ 136 h 153"/>
                  <a:gd name="T8" fmla="*/ 78 w 124"/>
                  <a:gd name="T9" fmla="*/ 134 h 153"/>
                  <a:gd name="T10" fmla="*/ 90 w 124"/>
                  <a:gd name="T11" fmla="*/ 128 h 153"/>
                  <a:gd name="T12" fmla="*/ 96 w 124"/>
                  <a:gd name="T13" fmla="*/ 118 h 153"/>
                  <a:gd name="T14" fmla="*/ 98 w 124"/>
                  <a:gd name="T15" fmla="*/ 98 h 153"/>
                  <a:gd name="T16" fmla="*/ 59 w 124"/>
                  <a:gd name="T17" fmla="*/ 110 h 153"/>
                  <a:gd name="T18" fmla="*/ 28 w 124"/>
                  <a:gd name="T19" fmla="*/ 102 h 153"/>
                  <a:gd name="T20" fmla="*/ 3 w 124"/>
                  <a:gd name="T21" fmla="*/ 76 h 153"/>
                  <a:gd name="T22" fmla="*/ 2 w 124"/>
                  <a:gd name="T23" fmla="*/ 41 h 153"/>
                  <a:gd name="T24" fmla="*/ 15 w 124"/>
                  <a:gd name="T25" fmla="*/ 15 h 153"/>
                  <a:gd name="T26" fmla="*/ 41 w 124"/>
                  <a:gd name="T27" fmla="*/ 2 h 153"/>
                  <a:gd name="T28" fmla="*/ 73 w 124"/>
                  <a:gd name="T29" fmla="*/ 2 h 153"/>
                  <a:gd name="T30" fmla="*/ 98 w 124"/>
                  <a:gd name="T31" fmla="*/ 15 h 153"/>
                  <a:gd name="T32" fmla="*/ 124 w 124"/>
                  <a:gd name="T33" fmla="*/ 2 h 153"/>
                  <a:gd name="T34" fmla="*/ 124 w 124"/>
                  <a:gd name="T35" fmla="*/ 110 h 153"/>
                  <a:gd name="T36" fmla="*/ 117 w 124"/>
                  <a:gd name="T37" fmla="*/ 130 h 153"/>
                  <a:gd name="T38" fmla="*/ 104 w 124"/>
                  <a:gd name="T39" fmla="*/ 142 h 153"/>
                  <a:gd name="T40" fmla="*/ 78 w 124"/>
                  <a:gd name="T41" fmla="*/ 152 h 153"/>
                  <a:gd name="T42" fmla="*/ 36 w 124"/>
                  <a:gd name="T43" fmla="*/ 151 h 153"/>
                  <a:gd name="T44" fmla="*/ 8 w 124"/>
                  <a:gd name="T45" fmla="*/ 137 h 153"/>
                  <a:gd name="T46" fmla="*/ 2 w 124"/>
                  <a:gd name="T47" fmla="*/ 118 h 153"/>
                  <a:gd name="T48" fmla="*/ 28 w 124"/>
                  <a:gd name="T49" fmla="*/ 72 h 153"/>
                  <a:gd name="T50" fmla="*/ 41 w 124"/>
                  <a:gd name="T51" fmla="*/ 88 h 153"/>
                  <a:gd name="T52" fmla="*/ 54 w 124"/>
                  <a:gd name="T53" fmla="*/ 92 h 153"/>
                  <a:gd name="T54" fmla="*/ 68 w 124"/>
                  <a:gd name="T55" fmla="*/ 92 h 153"/>
                  <a:gd name="T56" fmla="*/ 81 w 124"/>
                  <a:gd name="T57" fmla="*/ 88 h 153"/>
                  <a:gd name="T58" fmla="*/ 94 w 124"/>
                  <a:gd name="T59" fmla="*/ 72 h 153"/>
                  <a:gd name="T60" fmla="*/ 94 w 124"/>
                  <a:gd name="T61" fmla="*/ 38 h 153"/>
                  <a:gd name="T62" fmla="*/ 81 w 124"/>
                  <a:gd name="T63" fmla="*/ 23 h 153"/>
                  <a:gd name="T64" fmla="*/ 68 w 124"/>
                  <a:gd name="T65" fmla="*/ 18 h 153"/>
                  <a:gd name="T66" fmla="*/ 54 w 124"/>
                  <a:gd name="T67" fmla="*/ 18 h 153"/>
                  <a:gd name="T68" fmla="*/ 41 w 124"/>
                  <a:gd name="T69" fmla="*/ 23 h 153"/>
                  <a:gd name="T70" fmla="*/ 28 w 124"/>
                  <a:gd name="T71" fmla="*/ 3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4" h="153">
                    <a:moveTo>
                      <a:pt x="2" y="118"/>
                    </a:moveTo>
                    <a:lnTo>
                      <a:pt x="28" y="121"/>
                    </a:lnTo>
                    <a:lnTo>
                      <a:pt x="29" y="125"/>
                    </a:lnTo>
                    <a:lnTo>
                      <a:pt x="33" y="129"/>
                    </a:lnTo>
                    <a:lnTo>
                      <a:pt x="36" y="131"/>
                    </a:lnTo>
                    <a:lnTo>
                      <a:pt x="42" y="134"/>
                    </a:lnTo>
                    <a:lnTo>
                      <a:pt x="51" y="135"/>
                    </a:lnTo>
                    <a:lnTo>
                      <a:pt x="60" y="136"/>
                    </a:lnTo>
                    <a:lnTo>
                      <a:pt x="70" y="135"/>
                    </a:lnTo>
                    <a:lnTo>
                      <a:pt x="78" y="134"/>
                    </a:lnTo>
                    <a:lnTo>
                      <a:pt x="85" y="131"/>
                    </a:lnTo>
                    <a:lnTo>
                      <a:pt x="90" y="128"/>
                    </a:lnTo>
                    <a:lnTo>
                      <a:pt x="93" y="123"/>
                    </a:lnTo>
                    <a:lnTo>
                      <a:pt x="96" y="118"/>
                    </a:lnTo>
                    <a:lnTo>
                      <a:pt x="98" y="111"/>
                    </a:lnTo>
                    <a:lnTo>
                      <a:pt x="98" y="98"/>
                    </a:lnTo>
                    <a:lnTo>
                      <a:pt x="80" y="107"/>
                    </a:lnTo>
                    <a:lnTo>
                      <a:pt x="59" y="110"/>
                    </a:lnTo>
                    <a:lnTo>
                      <a:pt x="42" y="108"/>
                    </a:lnTo>
                    <a:lnTo>
                      <a:pt x="28" y="102"/>
                    </a:lnTo>
                    <a:lnTo>
                      <a:pt x="15" y="94"/>
                    </a:lnTo>
                    <a:lnTo>
                      <a:pt x="3" y="76"/>
                    </a:lnTo>
                    <a:lnTo>
                      <a:pt x="0" y="55"/>
                    </a:lnTo>
                    <a:lnTo>
                      <a:pt x="2" y="41"/>
                    </a:lnTo>
                    <a:lnTo>
                      <a:pt x="7" y="28"/>
                    </a:lnTo>
                    <a:lnTo>
                      <a:pt x="15" y="15"/>
                    </a:lnTo>
                    <a:lnTo>
                      <a:pt x="26" y="7"/>
                    </a:lnTo>
                    <a:lnTo>
                      <a:pt x="41" y="2"/>
                    </a:lnTo>
                    <a:lnTo>
                      <a:pt x="59" y="0"/>
                    </a:lnTo>
                    <a:lnTo>
                      <a:pt x="73" y="2"/>
                    </a:lnTo>
                    <a:lnTo>
                      <a:pt x="86" y="7"/>
                    </a:lnTo>
                    <a:lnTo>
                      <a:pt x="98" y="15"/>
                    </a:lnTo>
                    <a:lnTo>
                      <a:pt x="98" y="2"/>
                    </a:lnTo>
                    <a:lnTo>
                      <a:pt x="124" y="2"/>
                    </a:lnTo>
                    <a:lnTo>
                      <a:pt x="124" y="95"/>
                    </a:lnTo>
                    <a:lnTo>
                      <a:pt x="124" y="110"/>
                    </a:lnTo>
                    <a:lnTo>
                      <a:pt x="120" y="122"/>
                    </a:lnTo>
                    <a:lnTo>
                      <a:pt x="117" y="130"/>
                    </a:lnTo>
                    <a:lnTo>
                      <a:pt x="112" y="137"/>
                    </a:lnTo>
                    <a:lnTo>
                      <a:pt x="104" y="142"/>
                    </a:lnTo>
                    <a:lnTo>
                      <a:pt x="96" y="147"/>
                    </a:lnTo>
                    <a:lnTo>
                      <a:pt x="78" y="152"/>
                    </a:lnTo>
                    <a:lnTo>
                      <a:pt x="59" y="153"/>
                    </a:lnTo>
                    <a:lnTo>
                      <a:pt x="36" y="151"/>
                    </a:lnTo>
                    <a:lnTo>
                      <a:pt x="18" y="145"/>
                    </a:lnTo>
                    <a:lnTo>
                      <a:pt x="8" y="137"/>
                    </a:lnTo>
                    <a:lnTo>
                      <a:pt x="3" y="129"/>
                    </a:lnTo>
                    <a:lnTo>
                      <a:pt x="2" y="118"/>
                    </a:lnTo>
                    <a:close/>
                    <a:moveTo>
                      <a:pt x="26" y="54"/>
                    </a:moveTo>
                    <a:lnTo>
                      <a:pt x="28" y="72"/>
                    </a:lnTo>
                    <a:lnTo>
                      <a:pt x="36" y="83"/>
                    </a:lnTo>
                    <a:lnTo>
                      <a:pt x="41" y="88"/>
                    </a:lnTo>
                    <a:lnTo>
                      <a:pt x="47" y="90"/>
                    </a:lnTo>
                    <a:lnTo>
                      <a:pt x="54" y="92"/>
                    </a:lnTo>
                    <a:lnTo>
                      <a:pt x="62" y="93"/>
                    </a:lnTo>
                    <a:lnTo>
                      <a:pt x="68" y="92"/>
                    </a:lnTo>
                    <a:lnTo>
                      <a:pt x="77" y="90"/>
                    </a:lnTo>
                    <a:lnTo>
                      <a:pt x="81" y="88"/>
                    </a:lnTo>
                    <a:lnTo>
                      <a:pt x="88" y="83"/>
                    </a:lnTo>
                    <a:lnTo>
                      <a:pt x="94" y="72"/>
                    </a:lnTo>
                    <a:lnTo>
                      <a:pt x="98" y="55"/>
                    </a:lnTo>
                    <a:lnTo>
                      <a:pt x="94" y="38"/>
                    </a:lnTo>
                    <a:lnTo>
                      <a:pt x="86" y="26"/>
                    </a:lnTo>
                    <a:lnTo>
                      <a:pt x="81" y="23"/>
                    </a:lnTo>
                    <a:lnTo>
                      <a:pt x="75" y="20"/>
                    </a:lnTo>
                    <a:lnTo>
                      <a:pt x="68" y="18"/>
                    </a:lnTo>
                    <a:lnTo>
                      <a:pt x="62" y="18"/>
                    </a:lnTo>
                    <a:lnTo>
                      <a:pt x="54" y="18"/>
                    </a:lnTo>
                    <a:lnTo>
                      <a:pt x="47" y="20"/>
                    </a:lnTo>
                    <a:lnTo>
                      <a:pt x="41" y="23"/>
                    </a:lnTo>
                    <a:lnTo>
                      <a:pt x="36" y="26"/>
                    </a:lnTo>
                    <a:lnTo>
                      <a:pt x="28" y="38"/>
                    </a:lnTo>
                    <a:lnTo>
                      <a:pt x="26" y="5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65" name="Freeform 385"/>
              <p:cNvSpPr>
                <a:spLocks/>
              </p:cNvSpPr>
              <p:nvPr/>
            </p:nvSpPr>
            <p:spPr bwMode="auto">
              <a:xfrm>
                <a:off x="5116" y="4113"/>
                <a:ext cx="66" cy="151"/>
              </a:xfrm>
              <a:custGeom>
                <a:avLst/>
                <a:gdLst>
                  <a:gd name="T0" fmla="*/ 15 w 132"/>
                  <a:gd name="T1" fmla="*/ 149 h 151"/>
                  <a:gd name="T2" fmla="*/ 13 w 132"/>
                  <a:gd name="T3" fmla="*/ 132 h 151"/>
                  <a:gd name="T4" fmla="*/ 20 w 132"/>
                  <a:gd name="T5" fmla="*/ 133 h 151"/>
                  <a:gd name="T6" fmla="*/ 26 w 132"/>
                  <a:gd name="T7" fmla="*/ 134 h 151"/>
                  <a:gd name="T8" fmla="*/ 33 w 132"/>
                  <a:gd name="T9" fmla="*/ 133 h 151"/>
                  <a:gd name="T10" fmla="*/ 39 w 132"/>
                  <a:gd name="T11" fmla="*/ 132 h 151"/>
                  <a:gd name="T12" fmla="*/ 43 w 132"/>
                  <a:gd name="T13" fmla="*/ 129 h 151"/>
                  <a:gd name="T14" fmla="*/ 46 w 132"/>
                  <a:gd name="T15" fmla="*/ 126 h 151"/>
                  <a:gd name="T16" fmla="*/ 49 w 132"/>
                  <a:gd name="T17" fmla="*/ 123 h 151"/>
                  <a:gd name="T18" fmla="*/ 51 w 132"/>
                  <a:gd name="T19" fmla="*/ 119 h 151"/>
                  <a:gd name="T20" fmla="*/ 54 w 132"/>
                  <a:gd name="T21" fmla="*/ 112 h 151"/>
                  <a:gd name="T22" fmla="*/ 54 w 132"/>
                  <a:gd name="T23" fmla="*/ 110 h 151"/>
                  <a:gd name="T24" fmla="*/ 56 w 132"/>
                  <a:gd name="T25" fmla="*/ 108 h 151"/>
                  <a:gd name="T26" fmla="*/ 0 w 132"/>
                  <a:gd name="T27" fmla="*/ 0 h 151"/>
                  <a:gd name="T28" fmla="*/ 28 w 132"/>
                  <a:gd name="T29" fmla="*/ 0 h 151"/>
                  <a:gd name="T30" fmla="*/ 57 w 132"/>
                  <a:gd name="T31" fmla="*/ 59 h 151"/>
                  <a:gd name="T32" fmla="*/ 62 w 132"/>
                  <a:gd name="T33" fmla="*/ 70 h 151"/>
                  <a:gd name="T34" fmla="*/ 67 w 132"/>
                  <a:gd name="T35" fmla="*/ 82 h 151"/>
                  <a:gd name="T36" fmla="*/ 72 w 132"/>
                  <a:gd name="T37" fmla="*/ 74 h 151"/>
                  <a:gd name="T38" fmla="*/ 77 w 132"/>
                  <a:gd name="T39" fmla="*/ 63 h 151"/>
                  <a:gd name="T40" fmla="*/ 106 w 132"/>
                  <a:gd name="T41" fmla="*/ 0 h 151"/>
                  <a:gd name="T42" fmla="*/ 132 w 132"/>
                  <a:gd name="T43" fmla="*/ 0 h 151"/>
                  <a:gd name="T44" fmla="*/ 82 w 132"/>
                  <a:gd name="T45" fmla="*/ 111 h 151"/>
                  <a:gd name="T46" fmla="*/ 74 w 132"/>
                  <a:gd name="T47" fmla="*/ 126 h 151"/>
                  <a:gd name="T48" fmla="*/ 67 w 132"/>
                  <a:gd name="T49" fmla="*/ 134 h 151"/>
                  <a:gd name="T50" fmla="*/ 64 w 132"/>
                  <a:gd name="T51" fmla="*/ 139 h 151"/>
                  <a:gd name="T52" fmla="*/ 57 w 132"/>
                  <a:gd name="T53" fmla="*/ 144 h 151"/>
                  <a:gd name="T54" fmla="*/ 52 w 132"/>
                  <a:gd name="T55" fmla="*/ 148 h 151"/>
                  <a:gd name="T56" fmla="*/ 46 w 132"/>
                  <a:gd name="T57" fmla="*/ 149 h 151"/>
                  <a:gd name="T58" fmla="*/ 39 w 132"/>
                  <a:gd name="T59" fmla="*/ 150 h 151"/>
                  <a:gd name="T60" fmla="*/ 31 w 132"/>
                  <a:gd name="T61" fmla="*/ 151 h 151"/>
                  <a:gd name="T62" fmla="*/ 25 w 132"/>
                  <a:gd name="T63" fmla="*/ 150 h 151"/>
                  <a:gd name="T64" fmla="*/ 15 w 132"/>
                  <a:gd name="T65" fmla="*/ 149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151">
                    <a:moveTo>
                      <a:pt x="15" y="149"/>
                    </a:moveTo>
                    <a:lnTo>
                      <a:pt x="13" y="132"/>
                    </a:lnTo>
                    <a:lnTo>
                      <a:pt x="20" y="133"/>
                    </a:lnTo>
                    <a:lnTo>
                      <a:pt x="26" y="134"/>
                    </a:lnTo>
                    <a:lnTo>
                      <a:pt x="33" y="133"/>
                    </a:lnTo>
                    <a:lnTo>
                      <a:pt x="39" y="132"/>
                    </a:lnTo>
                    <a:lnTo>
                      <a:pt x="43" y="129"/>
                    </a:lnTo>
                    <a:lnTo>
                      <a:pt x="46" y="126"/>
                    </a:lnTo>
                    <a:lnTo>
                      <a:pt x="49" y="123"/>
                    </a:lnTo>
                    <a:lnTo>
                      <a:pt x="51" y="119"/>
                    </a:lnTo>
                    <a:lnTo>
                      <a:pt x="54" y="112"/>
                    </a:lnTo>
                    <a:lnTo>
                      <a:pt x="54" y="110"/>
                    </a:lnTo>
                    <a:lnTo>
                      <a:pt x="56" y="108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57" y="59"/>
                    </a:lnTo>
                    <a:lnTo>
                      <a:pt x="62" y="70"/>
                    </a:lnTo>
                    <a:lnTo>
                      <a:pt x="67" y="82"/>
                    </a:lnTo>
                    <a:lnTo>
                      <a:pt x="72" y="74"/>
                    </a:lnTo>
                    <a:lnTo>
                      <a:pt x="77" y="63"/>
                    </a:lnTo>
                    <a:lnTo>
                      <a:pt x="106" y="0"/>
                    </a:lnTo>
                    <a:lnTo>
                      <a:pt x="132" y="0"/>
                    </a:lnTo>
                    <a:lnTo>
                      <a:pt x="82" y="111"/>
                    </a:lnTo>
                    <a:lnTo>
                      <a:pt x="74" y="126"/>
                    </a:lnTo>
                    <a:lnTo>
                      <a:pt x="67" y="134"/>
                    </a:lnTo>
                    <a:lnTo>
                      <a:pt x="64" y="139"/>
                    </a:lnTo>
                    <a:lnTo>
                      <a:pt x="57" y="144"/>
                    </a:lnTo>
                    <a:lnTo>
                      <a:pt x="52" y="148"/>
                    </a:lnTo>
                    <a:lnTo>
                      <a:pt x="46" y="149"/>
                    </a:lnTo>
                    <a:lnTo>
                      <a:pt x="39" y="150"/>
                    </a:lnTo>
                    <a:lnTo>
                      <a:pt x="31" y="151"/>
                    </a:lnTo>
                    <a:lnTo>
                      <a:pt x="25" y="150"/>
                    </a:lnTo>
                    <a:lnTo>
                      <a:pt x="15" y="14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66" name="Freeform 386"/>
              <p:cNvSpPr>
                <a:spLocks/>
              </p:cNvSpPr>
              <p:nvPr/>
            </p:nvSpPr>
            <p:spPr bwMode="auto">
              <a:xfrm>
                <a:off x="5192" y="4072"/>
                <a:ext cx="33" cy="190"/>
              </a:xfrm>
              <a:custGeom>
                <a:avLst/>
                <a:gdLst>
                  <a:gd name="T0" fmla="*/ 48 w 66"/>
                  <a:gd name="T1" fmla="*/ 190 h 190"/>
                  <a:gd name="T2" fmla="*/ 30 w 66"/>
                  <a:gd name="T3" fmla="*/ 169 h 190"/>
                  <a:gd name="T4" fmla="*/ 14 w 66"/>
                  <a:gd name="T5" fmla="*/ 146 h 190"/>
                  <a:gd name="T6" fmla="*/ 3 w 66"/>
                  <a:gd name="T7" fmla="*/ 121 h 190"/>
                  <a:gd name="T8" fmla="*/ 0 w 66"/>
                  <a:gd name="T9" fmla="*/ 96 h 190"/>
                  <a:gd name="T10" fmla="*/ 3 w 66"/>
                  <a:gd name="T11" fmla="*/ 73 h 190"/>
                  <a:gd name="T12" fmla="*/ 11 w 66"/>
                  <a:gd name="T13" fmla="*/ 50 h 190"/>
                  <a:gd name="T14" fmla="*/ 26 w 66"/>
                  <a:gd name="T15" fmla="*/ 26 h 190"/>
                  <a:gd name="T16" fmla="*/ 48 w 66"/>
                  <a:gd name="T17" fmla="*/ 0 h 190"/>
                  <a:gd name="T18" fmla="*/ 66 w 66"/>
                  <a:gd name="T19" fmla="*/ 0 h 190"/>
                  <a:gd name="T20" fmla="*/ 56 w 66"/>
                  <a:gd name="T21" fmla="*/ 13 h 190"/>
                  <a:gd name="T22" fmla="*/ 50 w 66"/>
                  <a:gd name="T23" fmla="*/ 23 h 190"/>
                  <a:gd name="T24" fmla="*/ 45 w 66"/>
                  <a:gd name="T25" fmla="*/ 30 h 190"/>
                  <a:gd name="T26" fmla="*/ 37 w 66"/>
                  <a:gd name="T27" fmla="*/ 44 h 190"/>
                  <a:gd name="T28" fmla="*/ 32 w 66"/>
                  <a:gd name="T29" fmla="*/ 58 h 190"/>
                  <a:gd name="T30" fmla="*/ 27 w 66"/>
                  <a:gd name="T31" fmla="*/ 76 h 190"/>
                  <a:gd name="T32" fmla="*/ 26 w 66"/>
                  <a:gd name="T33" fmla="*/ 96 h 190"/>
                  <a:gd name="T34" fmla="*/ 30 w 66"/>
                  <a:gd name="T35" fmla="*/ 127 h 190"/>
                  <a:gd name="T36" fmla="*/ 43 w 66"/>
                  <a:gd name="T37" fmla="*/ 158 h 190"/>
                  <a:gd name="T38" fmla="*/ 66 w 66"/>
                  <a:gd name="T39" fmla="*/ 190 h 190"/>
                  <a:gd name="T40" fmla="*/ 48 w 66"/>
                  <a:gd name="T41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" h="190">
                    <a:moveTo>
                      <a:pt x="48" y="190"/>
                    </a:moveTo>
                    <a:lnTo>
                      <a:pt x="30" y="169"/>
                    </a:lnTo>
                    <a:lnTo>
                      <a:pt x="14" y="146"/>
                    </a:lnTo>
                    <a:lnTo>
                      <a:pt x="3" y="121"/>
                    </a:lnTo>
                    <a:lnTo>
                      <a:pt x="0" y="96"/>
                    </a:lnTo>
                    <a:lnTo>
                      <a:pt x="3" y="73"/>
                    </a:lnTo>
                    <a:lnTo>
                      <a:pt x="11" y="50"/>
                    </a:lnTo>
                    <a:lnTo>
                      <a:pt x="26" y="26"/>
                    </a:lnTo>
                    <a:lnTo>
                      <a:pt x="48" y="0"/>
                    </a:lnTo>
                    <a:lnTo>
                      <a:pt x="66" y="0"/>
                    </a:lnTo>
                    <a:lnTo>
                      <a:pt x="56" y="13"/>
                    </a:lnTo>
                    <a:lnTo>
                      <a:pt x="50" y="23"/>
                    </a:lnTo>
                    <a:lnTo>
                      <a:pt x="45" y="30"/>
                    </a:lnTo>
                    <a:lnTo>
                      <a:pt x="37" y="44"/>
                    </a:lnTo>
                    <a:lnTo>
                      <a:pt x="32" y="58"/>
                    </a:lnTo>
                    <a:lnTo>
                      <a:pt x="27" y="76"/>
                    </a:lnTo>
                    <a:lnTo>
                      <a:pt x="26" y="96"/>
                    </a:lnTo>
                    <a:lnTo>
                      <a:pt x="30" y="127"/>
                    </a:lnTo>
                    <a:lnTo>
                      <a:pt x="43" y="158"/>
                    </a:lnTo>
                    <a:lnTo>
                      <a:pt x="66" y="190"/>
                    </a:lnTo>
                    <a:lnTo>
                      <a:pt x="48" y="19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67" name="Freeform 387"/>
              <p:cNvSpPr>
                <a:spLocks/>
              </p:cNvSpPr>
              <p:nvPr/>
            </p:nvSpPr>
            <p:spPr bwMode="auto">
              <a:xfrm>
                <a:off x="5240" y="4072"/>
                <a:ext cx="94" cy="149"/>
              </a:xfrm>
              <a:custGeom>
                <a:avLst/>
                <a:gdLst>
                  <a:gd name="T0" fmla="*/ 0 w 189"/>
                  <a:gd name="T1" fmla="*/ 149 h 149"/>
                  <a:gd name="T2" fmla="*/ 0 w 189"/>
                  <a:gd name="T3" fmla="*/ 0 h 149"/>
                  <a:gd name="T4" fmla="*/ 41 w 189"/>
                  <a:gd name="T5" fmla="*/ 0 h 149"/>
                  <a:gd name="T6" fmla="*/ 85 w 189"/>
                  <a:gd name="T7" fmla="*/ 105 h 149"/>
                  <a:gd name="T8" fmla="*/ 90 w 189"/>
                  <a:gd name="T9" fmla="*/ 118 h 149"/>
                  <a:gd name="T10" fmla="*/ 95 w 189"/>
                  <a:gd name="T11" fmla="*/ 127 h 149"/>
                  <a:gd name="T12" fmla="*/ 98 w 189"/>
                  <a:gd name="T13" fmla="*/ 117 h 149"/>
                  <a:gd name="T14" fmla="*/ 104 w 189"/>
                  <a:gd name="T15" fmla="*/ 103 h 149"/>
                  <a:gd name="T16" fmla="*/ 148 w 189"/>
                  <a:gd name="T17" fmla="*/ 0 h 149"/>
                  <a:gd name="T18" fmla="*/ 189 w 189"/>
                  <a:gd name="T19" fmla="*/ 0 h 149"/>
                  <a:gd name="T20" fmla="*/ 189 w 189"/>
                  <a:gd name="T21" fmla="*/ 149 h 149"/>
                  <a:gd name="T22" fmla="*/ 163 w 189"/>
                  <a:gd name="T23" fmla="*/ 149 h 149"/>
                  <a:gd name="T24" fmla="*/ 163 w 189"/>
                  <a:gd name="T25" fmla="*/ 22 h 149"/>
                  <a:gd name="T26" fmla="*/ 109 w 189"/>
                  <a:gd name="T27" fmla="*/ 149 h 149"/>
                  <a:gd name="T28" fmla="*/ 80 w 189"/>
                  <a:gd name="T29" fmla="*/ 149 h 149"/>
                  <a:gd name="T30" fmla="*/ 26 w 189"/>
                  <a:gd name="T31" fmla="*/ 22 h 149"/>
                  <a:gd name="T32" fmla="*/ 26 w 189"/>
                  <a:gd name="T33" fmla="*/ 149 h 149"/>
                  <a:gd name="T34" fmla="*/ 0 w 189"/>
                  <a:gd name="T3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9" h="149">
                    <a:moveTo>
                      <a:pt x="0" y="149"/>
                    </a:moveTo>
                    <a:lnTo>
                      <a:pt x="0" y="0"/>
                    </a:lnTo>
                    <a:lnTo>
                      <a:pt x="41" y="0"/>
                    </a:lnTo>
                    <a:lnTo>
                      <a:pt x="85" y="105"/>
                    </a:lnTo>
                    <a:lnTo>
                      <a:pt x="90" y="118"/>
                    </a:lnTo>
                    <a:lnTo>
                      <a:pt x="95" y="127"/>
                    </a:lnTo>
                    <a:lnTo>
                      <a:pt x="98" y="117"/>
                    </a:lnTo>
                    <a:lnTo>
                      <a:pt x="104" y="103"/>
                    </a:lnTo>
                    <a:lnTo>
                      <a:pt x="148" y="0"/>
                    </a:lnTo>
                    <a:lnTo>
                      <a:pt x="189" y="0"/>
                    </a:lnTo>
                    <a:lnTo>
                      <a:pt x="189" y="149"/>
                    </a:lnTo>
                    <a:lnTo>
                      <a:pt x="163" y="149"/>
                    </a:lnTo>
                    <a:lnTo>
                      <a:pt x="163" y="22"/>
                    </a:lnTo>
                    <a:lnTo>
                      <a:pt x="109" y="149"/>
                    </a:lnTo>
                    <a:lnTo>
                      <a:pt x="80" y="149"/>
                    </a:lnTo>
                    <a:lnTo>
                      <a:pt x="26" y="22"/>
                    </a:lnTo>
                    <a:lnTo>
                      <a:pt x="26" y="149"/>
                    </a:lnTo>
                    <a:lnTo>
                      <a:pt x="0" y="14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68" name="Freeform 388"/>
              <p:cNvSpPr>
                <a:spLocks noEditPoints="1"/>
              </p:cNvSpPr>
              <p:nvPr/>
            </p:nvSpPr>
            <p:spPr bwMode="auto">
              <a:xfrm>
                <a:off x="5348" y="4111"/>
                <a:ext cx="66" cy="112"/>
              </a:xfrm>
              <a:custGeom>
                <a:avLst/>
                <a:gdLst>
                  <a:gd name="T0" fmla="*/ 107 w 133"/>
                  <a:gd name="T1" fmla="*/ 78 h 112"/>
                  <a:gd name="T2" fmla="*/ 133 w 133"/>
                  <a:gd name="T3" fmla="*/ 79 h 112"/>
                  <a:gd name="T4" fmla="*/ 125 w 133"/>
                  <a:gd name="T5" fmla="*/ 94 h 112"/>
                  <a:gd name="T6" fmla="*/ 110 w 133"/>
                  <a:gd name="T7" fmla="*/ 104 h 112"/>
                  <a:gd name="T8" fmla="*/ 92 w 133"/>
                  <a:gd name="T9" fmla="*/ 110 h 112"/>
                  <a:gd name="T10" fmla="*/ 69 w 133"/>
                  <a:gd name="T11" fmla="*/ 112 h 112"/>
                  <a:gd name="T12" fmla="*/ 50 w 133"/>
                  <a:gd name="T13" fmla="*/ 111 h 112"/>
                  <a:gd name="T14" fmla="*/ 32 w 133"/>
                  <a:gd name="T15" fmla="*/ 106 h 112"/>
                  <a:gd name="T16" fmla="*/ 19 w 133"/>
                  <a:gd name="T17" fmla="*/ 98 h 112"/>
                  <a:gd name="T18" fmla="*/ 8 w 133"/>
                  <a:gd name="T19" fmla="*/ 87 h 112"/>
                  <a:gd name="T20" fmla="*/ 3 w 133"/>
                  <a:gd name="T21" fmla="*/ 73 h 112"/>
                  <a:gd name="T22" fmla="*/ 0 w 133"/>
                  <a:gd name="T23" fmla="*/ 57 h 112"/>
                  <a:gd name="T24" fmla="*/ 3 w 133"/>
                  <a:gd name="T25" fmla="*/ 41 h 112"/>
                  <a:gd name="T26" fmla="*/ 9 w 133"/>
                  <a:gd name="T27" fmla="*/ 26 h 112"/>
                  <a:gd name="T28" fmla="*/ 19 w 133"/>
                  <a:gd name="T29" fmla="*/ 15 h 112"/>
                  <a:gd name="T30" fmla="*/ 32 w 133"/>
                  <a:gd name="T31" fmla="*/ 7 h 112"/>
                  <a:gd name="T32" fmla="*/ 48 w 133"/>
                  <a:gd name="T33" fmla="*/ 2 h 112"/>
                  <a:gd name="T34" fmla="*/ 68 w 133"/>
                  <a:gd name="T35" fmla="*/ 0 h 112"/>
                  <a:gd name="T36" fmla="*/ 86 w 133"/>
                  <a:gd name="T37" fmla="*/ 2 h 112"/>
                  <a:gd name="T38" fmla="*/ 102 w 133"/>
                  <a:gd name="T39" fmla="*/ 7 h 112"/>
                  <a:gd name="T40" fmla="*/ 115 w 133"/>
                  <a:gd name="T41" fmla="*/ 14 h 112"/>
                  <a:gd name="T42" fmla="*/ 125 w 133"/>
                  <a:gd name="T43" fmla="*/ 26 h 112"/>
                  <a:gd name="T44" fmla="*/ 131 w 133"/>
                  <a:gd name="T45" fmla="*/ 40 h 112"/>
                  <a:gd name="T46" fmla="*/ 133 w 133"/>
                  <a:gd name="T47" fmla="*/ 55 h 112"/>
                  <a:gd name="T48" fmla="*/ 133 w 133"/>
                  <a:gd name="T49" fmla="*/ 58 h 112"/>
                  <a:gd name="T50" fmla="*/ 133 w 133"/>
                  <a:gd name="T51" fmla="*/ 60 h 112"/>
                  <a:gd name="T52" fmla="*/ 26 w 133"/>
                  <a:gd name="T53" fmla="*/ 60 h 112"/>
                  <a:gd name="T54" fmla="*/ 30 w 133"/>
                  <a:gd name="T55" fmla="*/ 75 h 112"/>
                  <a:gd name="T56" fmla="*/ 40 w 133"/>
                  <a:gd name="T57" fmla="*/ 86 h 112"/>
                  <a:gd name="T58" fmla="*/ 53 w 133"/>
                  <a:gd name="T59" fmla="*/ 93 h 112"/>
                  <a:gd name="T60" fmla="*/ 69 w 133"/>
                  <a:gd name="T61" fmla="*/ 95 h 112"/>
                  <a:gd name="T62" fmla="*/ 78 w 133"/>
                  <a:gd name="T63" fmla="*/ 94 h 112"/>
                  <a:gd name="T64" fmla="*/ 86 w 133"/>
                  <a:gd name="T65" fmla="*/ 93 h 112"/>
                  <a:gd name="T66" fmla="*/ 92 w 133"/>
                  <a:gd name="T67" fmla="*/ 90 h 112"/>
                  <a:gd name="T68" fmla="*/ 99 w 133"/>
                  <a:gd name="T69" fmla="*/ 88 h 112"/>
                  <a:gd name="T70" fmla="*/ 104 w 133"/>
                  <a:gd name="T71" fmla="*/ 83 h 112"/>
                  <a:gd name="T72" fmla="*/ 107 w 133"/>
                  <a:gd name="T73" fmla="*/ 78 h 112"/>
                  <a:gd name="T74" fmla="*/ 26 w 133"/>
                  <a:gd name="T75" fmla="*/ 43 h 112"/>
                  <a:gd name="T76" fmla="*/ 107 w 133"/>
                  <a:gd name="T77" fmla="*/ 43 h 112"/>
                  <a:gd name="T78" fmla="*/ 105 w 133"/>
                  <a:gd name="T79" fmla="*/ 36 h 112"/>
                  <a:gd name="T80" fmla="*/ 102 w 133"/>
                  <a:gd name="T81" fmla="*/ 31 h 112"/>
                  <a:gd name="T82" fmla="*/ 99 w 133"/>
                  <a:gd name="T83" fmla="*/ 26 h 112"/>
                  <a:gd name="T84" fmla="*/ 84 w 133"/>
                  <a:gd name="T85" fmla="*/ 19 h 112"/>
                  <a:gd name="T86" fmla="*/ 68 w 133"/>
                  <a:gd name="T87" fmla="*/ 18 h 112"/>
                  <a:gd name="T88" fmla="*/ 52 w 133"/>
                  <a:gd name="T89" fmla="*/ 19 h 112"/>
                  <a:gd name="T90" fmla="*/ 39 w 133"/>
                  <a:gd name="T91" fmla="*/ 24 h 112"/>
                  <a:gd name="T92" fmla="*/ 34 w 133"/>
                  <a:gd name="T93" fmla="*/ 29 h 112"/>
                  <a:gd name="T94" fmla="*/ 30 w 133"/>
                  <a:gd name="T95" fmla="*/ 32 h 112"/>
                  <a:gd name="T96" fmla="*/ 27 w 133"/>
                  <a:gd name="T97" fmla="*/ 37 h 112"/>
                  <a:gd name="T98" fmla="*/ 26 w 133"/>
                  <a:gd name="T99" fmla="*/ 4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3" h="112">
                    <a:moveTo>
                      <a:pt x="107" y="78"/>
                    </a:moveTo>
                    <a:lnTo>
                      <a:pt x="133" y="79"/>
                    </a:lnTo>
                    <a:lnTo>
                      <a:pt x="125" y="94"/>
                    </a:lnTo>
                    <a:lnTo>
                      <a:pt x="110" y="104"/>
                    </a:lnTo>
                    <a:lnTo>
                      <a:pt x="92" y="110"/>
                    </a:lnTo>
                    <a:lnTo>
                      <a:pt x="69" y="112"/>
                    </a:lnTo>
                    <a:lnTo>
                      <a:pt x="50" y="111"/>
                    </a:lnTo>
                    <a:lnTo>
                      <a:pt x="32" y="106"/>
                    </a:lnTo>
                    <a:lnTo>
                      <a:pt x="19" y="98"/>
                    </a:lnTo>
                    <a:lnTo>
                      <a:pt x="8" y="87"/>
                    </a:lnTo>
                    <a:lnTo>
                      <a:pt x="3" y="73"/>
                    </a:lnTo>
                    <a:lnTo>
                      <a:pt x="0" y="57"/>
                    </a:lnTo>
                    <a:lnTo>
                      <a:pt x="3" y="41"/>
                    </a:lnTo>
                    <a:lnTo>
                      <a:pt x="9" y="26"/>
                    </a:lnTo>
                    <a:lnTo>
                      <a:pt x="19" y="15"/>
                    </a:lnTo>
                    <a:lnTo>
                      <a:pt x="32" y="7"/>
                    </a:lnTo>
                    <a:lnTo>
                      <a:pt x="48" y="2"/>
                    </a:lnTo>
                    <a:lnTo>
                      <a:pt x="68" y="0"/>
                    </a:lnTo>
                    <a:lnTo>
                      <a:pt x="86" y="2"/>
                    </a:lnTo>
                    <a:lnTo>
                      <a:pt x="102" y="7"/>
                    </a:lnTo>
                    <a:lnTo>
                      <a:pt x="115" y="14"/>
                    </a:lnTo>
                    <a:lnTo>
                      <a:pt x="125" y="26"/>
                    </a:lnTo>
                    <a:lnTo>
                      <a:pt x="131" y="40"/>
                    </a:lnTo>
                    <a:lnTo>
                      <a:pt x="133" y="55"/>
                    </a:lnTo>
                    <a:lnTo>
                      <a:pt x="133" y="58"/>
                    </a:lnTo>
                    <a:lnTo>
                      <a:pt x="133" y="60"/>
                    </a:lnTo>
                    <a:lnTo>
                      <a:pt x="26" y="60"/>
                    </a:lnTo>
                    <a:lnTo>
                      <a:pt x="30" y="75"/>
                    </a:lnTo>
                    <a:lnTo>
                      <a:pt x="40" y="86"/>
                    </a:lnTo>
                    <a:lnTo>
                      <a:pt x="53" y="93"/>
                    </a:lnTo>
                    <a:lnTo>
                      <a:pt x="69" y="95"/>
                    </a:lnTo>
                    <a:lnTo>
                      <a:pt x="78" y="94"/>
                    </a:lnTo>
                    <a:lnTo>
                      <a:pt x="86" y="93"/>
                    </a:lnTo>
                    <a:lnTo>
                      <a:pt x="92" y="90"/>
                    </a:lnTo>
                    <a:lnTo>
                      <a:pt x="99" y="88"/>
                    </a:lnTo>
                    <a:lnTo>
                      <a:pt x="104" y="83"/>
                    </a:lnTo>
                    <a:lnTo>
                      <a:pt x="107" y="78"/>
                    </a:lnTo>
                    <a:close/>
                    <a:moveTo>
                      <a:pt x="26" y="43"/>
                    </a:moveTo>
                    <a:lnTo>
                      <a:pt x="107" y="43"/>
                    </a:lnTo>
                    <a:lnTo>
                      <a:pt x="105" y="36"/>
                    </a:lnTo>
                    <a:lnTo>
                      <a:pt x="102" y="31"/>
                    </a:lnTo>
                    <a:lnTo>
                      <a:pt x="99" y="26"/>
                    </a:lnTo>
                    <a:lnTo>
                      <a:pt x="84" y="19"/>
                    </a:lnTo>
                    <a:lnTo>
                      <a:pt x="68" y="18"/>
                    </a:lnTo>
                    <a:lnTo>
                      <a:pt x="52" y="19"/>
                    </a:lnTo>
                    <a:lnTo>
                      <a:pt x="39" y="24"/>
                    </a:lnTo>
                    <a:lnTo>
                      <a:pt x="34" y="29"/>
                    </a:lnTo>
                    <a:lnTo>
                      <a:pt x="30" y="32"/>
                    </a:lnTo>
                    <a:lnTo>
                      <a:pt x="27" y="37"/>
                    </a:lnTo>
                    <a:lnTo>
                      <a:pt x="26" y="4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69" name="Freeform 389"/>
              <p:cNvSpPr>
                <a:spLocks/>
              </p:cNvSpPr>
              <p:nvPr/>
            </p:nvSpPr>
            <p:spPr bwMode="auto">
              <a:xfrm>
                <a:off x="5421" y="4072"/>
                <a:ext cx="93" cy="149"/>
              </a:xfrm>
              <a:custGeom>
                <a:avLst/>
                <a:gdLst>
                  <a:gd name="T0" fmla="*/ 81 w 187"/>
                  <a:gd name="T1" fmla="*/ 149 h 149"/>
                  <a:gd name="T2" fmla="*/ 0 w 187"/>
                  <a:gd name="T3" fmla="*/ 0 h 149"/>
                  <a:gd name="T4" fmla="*/ 27 w 187"/>
                  <a:gd name="T5" fmla="*/ 0 h 149"/>
                  <a:gd name="T6" fmla="*/ 83 w 187"/>
                  <a:gd name="T7" fmla="*/ 106 h 149"/>
                  <a:gd name="T8" fmla="*/ 88 w 187"/>
                  <a:gd name="T9" fmla="*/ 120 h 149"/>
                  <a:gd name="T10" fmla="*/ 92 w 187"/>
                  <a:gd name="T11" fmla="*/ 131 h 149"/>
                  <a:gd name="T12" fmla="*/ 97 w 187"/>
                  <a:gd name="T13" fmla="*/ 118 h 149"/>
                  <a:gd name="T14" fmla="*/ 104 w 187"/>
                  <a:gd name="T15" fmla="*/ 106 h 149"/>
                  <a:gd name="T16" fmla="*/ 157 w 187"/>
                  <a:gd name="T17" fmla="*/ 0 h 149"/>
                  <a:gd name="T18" fmla="*/ 187 w 187"/>
                  <a:gd name="T19" fmla="*/ 0 h 149"/>
                  <a:gd name="T20" fmla="*/ 109 w 187"/>
                  <a:gd name="T21" fmla="*/ 149 h 149"/>
                  <a:gd name="T22" fmla="*/ 81 w 187"/>
                  <a:gd name="T23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7" h="149">
                    <a:moveTo>
                      <a:pt x="81" y="149"/>
                    </a:moveTo>
                    <a:lnTo>
                      <a:pt x="0" y="0"/>
                    </a:lnTo>
                    <a:lnTo>
                      <a:pt x="27" y="0"/>
                    </a:lnTo>
                    <a:lnTo>
                      <a:pt x="83" y="106"/>
                    </a:lnTo>
                    <a:lnTo>
                      <a:pt x="88" y="120"/>
                    </a:lnTo>
                    <a:lnTo>
                      <a:pt x="92" y="131"/>
                    </a:lnTo>
                    <a:lnTo>
                      <a:pt x="97" y="118"/>
                    </a:lnTo>
                    <a:lnTo>
                      <a:pt x="104" y="106"/>
                    </a:lnTo>
                    <a:lnTo>
                      <a:pt x="157" y="0"/>
                    </a:lnTo>
                    <a:lnTo>
                      <a:pt x="187" y="0"/>
                    </a:lnTo>
                    <a:lnTo>
                      <a:pt x="109" y="149"/>
                    </a:lnTo>
                    <a:lnTo>
                      <a:pt x="81" y="14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70" name="Freeform 390"/>
              <p:cNvSpPr>
                <a:spLocks/>
              </p:cNvSpPr>
              <p:nvPr/>
            </p:nvSpPr>
            <p:spPr bwMode="auto">
              <a:xfrm>
                <a:off x="5518" y="4072"/>
                <a:ext cx="33" cy="190"/>
              </a:xfrm>
              <a:custGeom>
                <a:avLst/>
                <a:gdLst>
                  <a:gd name="T0" fmla="*/ 16 w 67"/>
                  <a:gd name="T1" fmla="*/ 190 h 190"/>
                  <a:gd name="T2" fmla="*/ 0 w 67"/>
                  <a:gd name="T3" fmla="*/ 190 h 190"/>
                  <a:gd name="T4" fmla="*/ 23 w 67"/>
                  <a:gd name="T5" fmla="*/ 158 h 190"/>
                  <a:gd name="T6" fmla="*/ 36 w 67"/>
                  <a:gd name="T7" fmla="*/ 127 h 190"/>
                  <a:gd name="T8" fmla="*/ 41 w 67"/>
                  <a:gd name="T9" fmla="*/ 96 h 190"/>
                  <a:gd name="T10" fmla="*/ 39 w 67"/>
                  <a:gd name="T11" fmla="*/ 76 h 190"/>
                  <a:gd name="T12" fmla="*/ 34 w 67"/>
                  <a:gd name="T13" fmla="*/ 58 h 190"/>
                  <a:gd name="T14" fmla="*/ 29 w 67"/>
                  <a:gd name="T15" fmla="*/ 44 h 190"/>
                  <a:gd name="T16" fmla="*/ 21 w 67"/>
                  <a:gd name="T17" fmla="*/ 30 h 190"/>
                  <a:gd name="T18" fmla="*/ 16 w 67"/>
                  <a:gd name="T19" fmla="*/ 23 h 190"/>
                  <a:gd name="T20" fmla="*/ 10 w 67"/>
                  <a:gd name="T21" fmla="*/ 13 h 190"/>
                  <a:gd name="T22" fmla="*/ 0 w 67"/>
                  <a:gd name="T23" fmla="*/ 0 h 190"/>
                  <a:gd name="T24" fmla="*/ 16 w 67"/>
                  <a:gd name="T25" fmla="*/ 0 h 190"/>
                  <a:gd name="T26" fmla="*/ 39 w 67"/>
                  <a:gd name="T27" fmla="*/ 26 h 190"/>
                  <a:gd name="T28" fmla="*/ 55 w 67"/>
                  <a:gd name="T29" fmla="*/ 50 h 190"/>
                  <a:gd name="T30" fmla="*/ 64 w 67"/>
                  <a:gd name="T31" fmla="*/ 73 h 190"/>
                  <a:gd name="T32" fmla="*/ 67 w 67"/>
                  <a:gd name="T33" fmla="*/ 96 h 190"/>
                  <a:gd name="T34" fmla="*/ 64 w 67"/>
                  <a:gd name="T35" fmla="*/ 121 h 190"/>
                  <a:gd name="T36" fmla="*/ 52 w 67"/>
                  <a:gd name="T37" fmla="*/ 146 h 190"/>
                  <a:gd name="T38" fmla="*/ 36 w 67"/>
                  <a:gd name="T39" fmla="*/ 169 h 190"/>
                  <a:gd name="T40" fmla="*/ 16 w 67"/>
                  <a:gd name="T41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190">
                    <a:moveTo>
                      <a:pt x="16" y="190"/>
                    </a:moveTo>
                    <a:lnTo>
                      <a:pt x="0" y="190"/>
                    </a:lnTo>
                    <a:lnTo>
                      <a:pt x="23" y="158"/>
                    </a:lnTo>
                    <a:lnTo>
                      <a:pt x="36" y="127"/>
                    </a:lnTo>
                    <a:lnTo>
                      <a:pt x="41" y="96"/>
                    </a:lnTo>
                    <a:lnTo>
                      <a:pt x="39" y="76"/>
                    </a:lnTo>
                    <a:lnTo>
                      <a:pt x="34" y="58"/>
                    </a:lnTo>
                    <a:lnTo>
                      <a:pt x="29" y="44"/>
                    </a:lnTo>
                    <a:lnTo>
                      <a:pt x="21" y="30"/>
                    </a:lnTo>
                    <a:lnTo>
                      <a:pt x="16" y="23"/>
                    </a:lnTo>
                    <a:lnTo>
                      <a:pt x="10" y="1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39" y="26"/>
                    </a:lnTo>
                    <a:lnTo>
                      <a:pt x="55" y="50"/>
                    </a:lnTo>
                    <a:lnTo>
                      <a:pt x="64" y="73"/>
                    </a:lnTo>
                    <a:lnTo>
                      <a:pt x="67" y="96"/>
                    </a:lnTo>
                    <a:lnTo>
                      <a:pt x="64" y="121"/>
                    </a:lnTo>
                    <a:lnTo>
                      <a:pt x="52" y="146"/>
                    </a:lnTo>
                    <a:lnTo>
                      <a:pt x="36" y="169"/>
                    </a:lnTo>
                    <a:lnTo>
                      <a:pt x="16" y="19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71" name="Freeform 391"/>
              <p:cNvSpPr>
                <a:spLocks noEditPoints="1"/>
              </p:cNvSpPr>
              <p:nvPr/>
            </p:nvSpPr>
            <p:spPr bwMode="auto">
              <a:xfrm>
                <a:off x="2654" y="2697"/>
                <a:ext cx="100" cy="121"/>
              </a:xfrm>
              <a:custGeom>
                <a:avLst/>
                <a:gdLst>
                  <a:gd name="T0" fmla="*/ 200 w 200"/>
                  <a:gd name="T1" fmla="*/ 121 h 121"/>
                  <a:gd name="T2" fmla="*/ 0 w 200"/>
                  <a:gd name="T3" fmla="*/ 121 h 121"/>
                  <a:gd name="T4" fmla="*/ 0 w 200"/>
                  <a:gd name="T5" fmla="*/ 71 h 121"/>
                  <a:gd name="T6" fmla="*/ 0 w 200"/>
                  <a:gd name="T7" fmla="*/ 55 h 121"/>
                  <a:gd name="T8" fmla="*/ 1 w 200"/>
                  <a:gd name="T9" fmla="*/ 45 h 121"/>
                  <a:gd name="T10" fmla="*/ 8 w 200"/>
                  <a:gd name="T11" fmla="*/ 34 h 121"/>
                  <a:gd name="T12" fmla="*/ 16 w 200"/>
                  <a:gd name="T13" fmla="*/ 23 h 121"/>
                  <a:gd name="T14" fmla="*/ 32 w 200"/>
                  <a:gd name="T15" fmla="*/ 13 h 121"/>
                  <a:gd name="T16" fmla="*/ 50 w 200"/>
                  <a:gd name="T17" fmla="*/ 6 h 121"/>
                  <a:gd name="T18" fmla="*/ 73 w 200"/>
                  <a:gd name="T19" fmla="*/ 2 h 121"/>
                  <a:gd name="T20" fmla="*/ 97 w 200"/>
                  <a:gd name="T21" fmla="*/ 0 h 121"/>
                  <a:gd name="T22" fmla="*/ 120 w 200"/>
                  <a:gd name="T23" fmla="*/ 1 h 121"/>
                  <a:gd name="T24" fmla="*/ 138 w 200"/>
                  <a:gd name="T25" fmla="*/ 5 h 121"/>
                  <a:gd name="T26" fmla="*/ 154 w 200"/>
                  <a:gd name="T27" fmla="*/ 8 h 121"/>
                  <a:gd name="T28" fmla="*/ 167 w 200"/>
                  <a:gd name="T29" fmla="*/ 14 h 121"/>
                  <a:gd name="T30" fmla="*/ 177 w 200"/>
                  <a:gd name="T31" fmla="*/ 20 h 121"/>
                  <a:gd name="T32" fmla="*/ 185 w 200"/>
                  <a:gd name="T33" fmla="*/ 28 h 121"/>
                  <a:gd name="T34" fmla="*/ 190 w 200"/>
                  <a:gd name="T35" fmla="*/ 33 h 121"/>
                  <a:gd name="T36" fmla="*/ 193 w 200"/>
                  <a:gd name="T37" fmla="*/ 39 h 121"/>
                  <a:gd name="T38" fmla="*/ 195 w 200"/>
                  <a:gd name="T39" fmla="*/ 45 h 121"/>
                  <a:gd name="T40" fmla="*/ 198 w 200"/>
                  <a:gd name="T41" fmla="*/ 55 h 121"/>
                  <a:gd name="T42" fmla="*/ 200 w 200"/>
                  <a:gd name="T43" fmla="*/ 69 h 121"/>
                  <a:gd name="T44" fmla="*/ 200 w 200"/>
                  <a:gd name="T45" fmla="*/ 121 h 121"/>
                  <a:gd name="T46" fmla="*/ 175 w 200"/>
                  <a:gd name="T47" fmla="*/ 101 h 121"/>
                  <a:gd name="T48" fmla="*/ 175 w 200"/>
                  <a:gd name="T49" fmla="*/ 70 h 121"/>
                  <a:gd name="T50" fmla="*/ 175 w 200"/>
                  <a:gd name="T51" fmla="*/ 58 h 121"/>
                  <a:gd name="T52" fmla="*/ 172 w 200"/>
                  <a:gd name="T53" fmla="*/ 47 h 121"/>
                  <a:gd name="T54" fmla="*/ 169 w 200"/>
                  <a:gd name="T55" fmla="*/ 42 h 121"/>
                  <a:gd name="T56" fmla="*/ 165 w 200"/>
                  <a:gd name="T57" fmla="*/ 39 h 121"/>
                  <a:gd name="T58" fmla="*/ 162 w 200"/>
                  <a:gd name="T59" fmla="*/ 35 h 121"/>
                  <a:gd name="T60" fmla="*/ 154 w 200"/>
                  <a:gd name="T61" fmla="*/ 30 h 121"/>
                  <a:gd name="T62" fmla="*/ 146 w 200"/>
                  <a:gd name="T63" fmla="*/ 27 h 121"/>
                  <a:gd name="T64" fmla="*/ 136 w 200"/>
                  <a:gd name="T65" fmla="*/ 24 h 121"/>
                  <a:gd name="T66" fmla="*/ 118 w 200"/>
                  <a:gd name="T67" fmla="*/ 20 h 121"/>
                  <a:gd name="T68" fmla="*/ 97 w 200"/>
                  <a:gd name="T69" fmla="*/ 19 h 121"/>
                  <a:gd name="T70" fmla="*/ 70 w 200"/>
                  <a:gd name="T71" fmla="*/ 22 h 121"/>
                  <a:gd name="T72" fmla="*/ 48 w 200"/>
                  <a:gd name="T73" fmla="*/ 28 h 121"/>
                  <a:gd name="T74" fmla="*/ 42 w 200"/>
                  <a:gd name="T75" fmla="*/ 31 h 121"/>
                  <a:gd name="T76" fmla="*/ 35 w 200"/>
                  <a:gd name="T77" fmla="*/ 36 h 121"/>
                  <a:gd name="T78" fmla="*/ 31 w 200"/>
                  <a:gd name="T79" fmla="*/ 41 h 121"/>
                  <a:gd name="T80" fmla="*/ 26 w 200"/>
                  <a:gd name="T81" fmla="*/ 46 h 121"/>
                  <a:gd name="T82" fmla="*/ 24 w 200"/>
                  <a:gd name="T83" fmla="*/ 55 h 121"/>
                  <a:gd name="T84" fmla="*/ 22 w 200"/>
                  <a:gd name="T85" fmla="*/ 71 h 121"/>
                  <a:gd name="T86" fmla="*/ 22 w 200"/>
                  <a:gd name="T87" fmla="*/ 101 h 121"/>
                  <a:gd name="T88" fmla="*/ 175 w 200"/>
                  <a:gd name="T89" fmla="*/ 10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0" h="121">
                    <a:moveTo>
                      <a:pt x="200" y="121"/>
                    </a:moveTo>
                    <a:lnTo>
                      <a:pt x="0" y="121"/>
                    </a:lnTo>
                    <a:lnTo>
                      <a:pt x="0" y="71"/>
                    </a:lnTo>
                    <a:lnTo>
                      <a:pt x="0" y="55"/>
                    </a:lnTo>
                    <a:lnTo>
                      <a:pt x="1" y="45"/>
                    </a:lnTo>
                    <a:lnTo>
                      <a:pt x="8" y="34"/>
                    </a:lnTo>
                    <a:lnTo>
                      <a:pt x="16" y="23"/>
                    </a:lnTo>
                    <a:lnTo>
                      <a:pt x="32" y="13"/>
                    </a:lnTo>
                    <a:lnTo>
                      <a:pt x="50" y="6"/>
                    </a:lnTo>
                    <a:lnTo>
                      <a:pt x="73" y="2"/>
                    </a:lnTo>
                    <a:lnTo>
                      <a:pt x="97" y="0"/>
                    </a:lnTo>
                    <a:lnTo>
                      <a:pt x="120" y="1"/>
                    </a:lnTo>
                    <a:lnTo>
                      <a:pt x="138" y="5"/>
                    </a:lnTo>
                    <a:lnTo>
                      <a:pt x="154" y="8"/>
                    </a:lnTo>
                    <a:lnTo>
                      <a:pt x="167" y="14"/>
                    </a:lnTo>
                    <a:lnTo>
                      <a:pt x="177" y="20"/>
                    </a:lnTo>
                    <a:lnTo>
                      <a:pt x="185" y="28"/>
                    </a:lnTo>
                    <a:lnTo>
                      <a:pt x="190" y="33"/>
                    </a:lnTo>
                    <a:lnTo>
                      <a:pt x="193" y="39"/>
                    </a:lnTo>
                    <a:lnTo>
                      <a:pt x="195" y="45"/>
                    </a:lnTo>
                    <a:lnTo>
                      <a:pt x="198" y="55"/>
                    </a:lnTo>
                    <a:lnTo>
                      <a:pt x="200" y="69"/>
                    </a:lnTo>
                    <a:lnTo>
                      <a:pt x="200" y="121"/>
                    </a:lnTo>
                    <a:close/>
                    <a:moveTo>
                      <a:pt x="175" y="101"/>
                    </a:moveTo>
                    <a:lnTo>
                      <a:pt x="175" y="70"/>
                    </a:lnTo>
                    <a:lnTo>
                      <a:pt x="175" y="58"/>
                    </a:lnTo>
                    <a:lnTo>
                      <a:pt x="172" y="47"/>
                    </a:lnTo>
                    <a:lnTo>
                      <a:pt x="169" y="42"/>
                    </a:lnTo>
                    <a:lnTo>
                      <a:pt x="165" y="39"/>
                    </a:lnTo>
                    <a:lnTo>
                      <a:pt x="162" y="35"/>
                    </a:lnTo>
                    <a:lnTo>
                      <a:pt x="154" y="30"/>
                    </a:lnTo>
                    <a:lnTo>
                      <a:pt x="146" y="27"/>
                    </a:lnTo>
                    <a:lnTo>
                      <a:pt x="136" y="24"/>
                    </a:lnTo>
                    <a:lnTo>
                      <a:pt x="118" y="20"/>
                    </a:lnTo>
                    <a:lnTo>
                      <a:pt x="97" y="19"/>
                    </a:lnTo>
                    <a:lnTo>
                      <a:pt x="70" y="22"/>
                    </a:lnTo>
                    <a:lnTo>
                      <a:pt x="48" y="28"/>
                    </a:lnTo>
                    <a:lnTo>
                      <a:pt x="42" y="31"/>
                    </a:lnTo>
                    <a:lnTo>
                      <a:pt x="35" y="36"/>
                    </a:lnTo>
                    <a:lnTo>
                      <a:pt x="31" y="41"/>
                    </a:lnTo>
                    <a:lnTo>
                      <a:pt x="26" y="46"/>
                    </a:lnTo>
                    <a:lnTo>
                      <a:pt x="24" y="55"/>
                    </a:lnTo>
                    <a:lnTo>
                      <a:pt x="22" y="71"/>
                    </a:lnTo>
                    <a:lnTo>
                      <a:pt x="22" y="101"/>
                    </a:lnTo>
                    <a:lnTo>
                      <a:pt x="175" y="10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72" name="Freeform 392"/>
              <p:cNvSpPr>
                <a:spLocks noEditPoints="1"/>
              </p:cNvSpPr>
              <p:nvPr/>
            </p:nvSpPr>
            <p:spPr bwMode="auto">
              <a:xfrm>
                <a:off x="2680" y="2581"/>
                <a:ext cx="75" cy="97"/>
              </a:xfrm>
              <a:custGeom>
                <a:avLst/>
                <a:gdLst>
                  <a:gd name="T0" fmla="*/ 136 w 149"/>
                  <a:gd name="T1" fmla="*/ 33 h 97"/>
                  <a:gd name="T2" fmla="*/ 146 w 149"/>
                  <a:gd name="T3" fmla="*/ 45 h 97"/>
                  <a:gd name="T4" fmla="*/ 149 w 149"/>
                  <a:gd name="T5" fmla="*/ 63 h 97"/>
                  <a:gd name="T6" fmla="*/ 138 w 149"/>
                  <a:gd name="T7" fmla="*/ 88 h 97"/>
                  <a:gd name="T8" fmla="*/ 109 w 149"/>
                  <a:gd name="T9" fmla="*/ 97 h 97"/>
                  <a:gd name="T10" fmla="*/ 89 w 149"/>
                  <a:gd name="T11" fmla="*/ 94 h 97"/>
                  <a:gd name="T12" fmla="*/ 74 w 149"/>
                  <a:gd name="T13" fmla="*/ 86 h 97"/>
                  <a:gd name="T14" fmla="*/ 66 w 149"/>
                  <a:gd name="T15" fmla="*/ 74 h 97"/>
                  <a:gd name="T16" fmla="*/ 65 w 149"/>
                  <a:gd name="T17" fmla="*/ 64 h 97"/>
                  <a:gd name="T18" fmla="*/ 58 w 149"/>
                  <a:gd name="T19" fmla="*/ 41 h 97"/>
                  <a:gd name="T20" fmla="*/ 50 w 149"/>
                  <a:gd name="T21" fmla="*/ 28 h 97"/>
                  <a:gd name="T22" fmla="*/ 40 w 149"/>
                  <a:gd name="T23" fmla="*/ 29 h 97"/>
                  <a:gd name="T24" fmla="*/ 29 w 149"/>
                  <a:gd name="T25" fmla="*/ 33 h 97"/>
                  <a:gd name="T26" fmla="*/ 24 w 149"/>
                  <a:gd name="T27" fmla="*/ 40 h 97"/>
                  <a:gd name="T28" fmla="*/ 22 w 149"/>
                  <a:gd name="T29" fmla="*/ 51 h 97"/>
                  <a:gd name="T30" fmla="*/ 24 w 149"/>
                  <a:gd name="T31" fmla="*/ 64 h 97"/>
                  <a:gd name="T32" fmla="*/ 32 w 149"/>
                  <a:gd name="T33" fmla="*/ 71 h 97"/>
                  <a:gd name="T34" fmla="*/ 45 w 149"/>
                  <a:gd name="T35" fmla="*/ 76 h 97"/>
                  <a:gd name="T36" fmla="*/ 34 w 149"/>
                  <a:gd name="T37" fmla="*/ 93 h 97"/>
                  <a:gd name="T38" fmla="*/ 19 w 149"/>
                  <a:gd name="T39" fmla="*/ 87 h 97"/>
                  <a:gd name="T40" fmla="*/ 8 w 149"/>
                  <a:gd name="T41" fmla="*/ 77 h 97"/>
                  <a:gd name="T42" fmla="*/ 0 w 149"/>
                  <a:gd name="T43" fmla="*/ 60 h 97"/>
                  <a:gd name="T44" fmla="*/ 0 w 149"/>
                  <a:gd name="T45" fmla="*/ 35 h 97"/>
                  <a:gd name="T46" fmla="*/ 6 w 149"/>
                  <a:gd name="T47" fmla="*/ 21 h 97"/>
                  <a:gd name="T48" fmla="*/ 14 w 149"/>
                  <a:gd name="T49" fmla="*/ 13 h 97"/>
                  <a:gd name="T50" fmla="*/ 24 w 149"/>
                  <a:gd name="T51" fmla="*/ 9 h 97"/>
                  <a:gd name="T52" fmla="*/ 37 w 149"/>
                  <a:gd name="T53" fmla="*/ 7 h 97"/>
                  <a:gd name="T54" fmla="*/ 53 w 149"/>
                  <a:gd name="T55" fmla="*/ 7 h 97"/>
                  <a:gd name="T56" fmla="*/ 110 w 149"/>
                  <a:gd name="T57" fmla="*/ 6 h 97"/>
                  <a:gd name="T58" fmla="*/ 138 w 149"/>
                  <a:gd name="T59" fmla="*/ 4 h 97"/>
                  <a:gd name="T60" fmla="*/ 148 w 149"/>
                  <a:gd name="T61" fmla="*/ 19 h 97"/>
                  <a:gd name="T62" fmla="*/ 136 w 149"/>
                  <a:gd name="T63" fmla="*/ 25 h 97"/>
                  <a:gd name="T64" fmla="*/ 78 w 149"/>
                  <a:gd name="T65" fmla="*/ 28 h 97"/>
                  <a:gd name="T66" fmla="*/ 86 w 149"/>
                  <a:gd name="T67" fmla="*/ 54 h 97"/>
                  <a:gd name="T68" fmla="*/ 87 w 149"/>
                  <a:gd name="T69" fmla="*/ 65 h 97"/>
                  <a:gd name="T70" fmla="*/ 92 w 149"/>
                  <a:gd name="T71" fmla="*/ 72 h 97"/>
                  <a:gd name="T72" fmla="*/ 102 w 149"/>
                  <a:gd name="T73" fmla="*/ 77 h 97"/>
                  <a:gd name="T74" fmla="*/ 112 w 149"/>
                  <a:gd name="T75" fmla="*/ 77 h 97"/>
                  <a:gd name="T76" fmla="*/ 122 w 149"/>
                  <a:gd name="T77" fmla="*/ 72 h 97"/>
                  <a:gd name="T78" fmla="*/ 126 w 149"/>
                  <a:gd name="T79" fmla="*/ 64 h 97"/>
                  <a:gd name="T80" fmla="*/ 126 w 149"/>
                  <a:gd name="T81" fmla="*/ 52 h 97"/>
                  <a:gd name="T82" fmla="*/ 120 w 149"/>
                  <a:gd name="T83" fmla="*/ 42 h 97"/>
                  <a:gd name="T84" fmla="*/ 112 w 149"/>
                  <a:gd name="T85" fmla="*/ 34 h 97"/>
                  <a:gd name="T86" fmla="*/ 100 w 149"/>
                  <a:gd name="T87" fmla="*/ 29 h 97"/>
                  <a:gd name="T88" fmla="*/ 84 w 149"/>
                  <a:gd name="T89" fmla="*/ 2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9" h="97">
                    <a:moveTo>
                      <a:pt x="130" y="27"/>
                    </a:moveTo>
                    <a:lnTo>
                      <a:pt x="136" y="33"/>
                    </a:lnTo>
                    <a:lnTo>
                      <a:pt x="141" y="39"/>
                    </a:lnTo>
                    <a:lnTo>
                      <a:pt x="146" y="45"/>
                    </a:lnTo>
                    <a:lnTo>
                      <a:pt x="149" y="53"/>
                    </a:lnTo>
                    <a:lnTo>
                      <a:pt x="149" y="63"/>
                    </a:lnTo>
                    <a:lnTo>
                      <a:pt x="148" y="77"/>
                    </a:lnTo>
                    <a:lnTo>
                      <a:pt x="138" y="88"/>
                    </a:lnTo>
                    <a:lnTo>
                      <a:pt x="125" y="95"/>
                    </a:lnTo>
                    <a:lnTo>
                      <a:pt x="109" y="97"/>
                    </a:lnTo>
                    <a:lnTo>
                      <a:pt x="97" y="97"/>
                    </a:lnTo>
                    <a:lnTo>
                      <a:pt x="89" y="94"/>
                    </a:lnTo>
                    <a:lnTo>
                      <a:pt x="81" y="91"/>
                    </a:lnTo>
                    <a:lnTo>
                      <a:pt x="74" y="86"/>
                    </a:lnTo>
                    <a:lnTo>
                      <a:pt x="70" y="80"/>
                    </a:lnTo>
                    <a:lnTo>
                      <a:pt x="66" y="74"/>
                    </a:lnTo>
                    <a:lnTo>
                      <a:pt x="65" y="69"/>
                    </a:lnTo>
                    <a:lnTo>
                      <a:pt x="65" y="64"/>
                    </a:lnTo>
                    <a:lnTo>
                      <a:pt x="63" y="58"/>
                    </a:lnTo>
                    <a:lnTo>
                      <a:pt x="58" y="41"/>
                    </a:lnTo>
                    <a:lnTo>
                      <a:pt x="55" y="29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0" y="29"/>
                    </a:lnTo>
                    <a:lnTo>
                      <a:pt x="34" y="30"/>
                    </a:lnTo>
                    <a:lnTo>
                      <a:pt x="29" y="33"/>
                    </a:lnTo>
                    <a:lnTo>
                      <a:pt x="27" y="36"/>
                    </a:lnTo>
                    <a:lnTo>
                      <a:pt x="24" y="40"/>
                    </a:lnTo>
                    <a:lnTo>
                      <a:pt x="22" y="46"/>
                    </a:lnTo>
                    <a:lnTo>
                      <a:pt x="22" y="51"/>
                    </a:lnTo>
                    <a:lnTo>
                      <a:pt x="22" y="58"/>
                    </a:lnTo>
                    <a:lnTo>
                      <a:pt x="24" y="64"/>
                    </a:lnTo>
                    <a:lnTo>
                      <a:pt x="27" y="68"/>
                    </a:lnTo>
                    <a:lnTo>
                      <a:pt x="32" y="71"/>
                    </a:lnTo>
                    <a:lnTo>
                      <a:pt x="37" y="74"/>
                    </a:lnTo>
                    <a:lnTo>
                      <a:pt x="45" y="76"/>
                    </a:lnTo>
                    <a:lnTo>
                      <a:pt x="42" y="95"/>
                    </a:lnTo>
                    <a:lnTo>
                      <a:pt x="34" y="93"/>
                    </a:lnTo>
                    <a:lnTo>
                      <a:pt x="26" y="91"/>
                    </a:lnTo>
                    <a:lnTo>
                      <a:pt x="19" y="87"/>
                    </a:lnTo>
                    <a:lnTo>
                      <a:pt x="13" y="83"/>
                    </a:lnTo>
                    <a:lnTo>
                      <a:pt x="8" y="77"/>
                    </a:lnTo>
                    <a:lnTo>
                      <a:pt x="5" y="71"/>
                    </a:lnTo>
                    <a:lnTo>
                      <a:pt x="0" y="60"/>
                    </a:lnTo>
                    <a:lnTo>
                      <a:pt x="0" y="47"/>
                    </a:lnTo>
                    <a:lnTo>
                      <a:pt x="0" y="35"/>
                    </a:lnTo>
                    <a:lnTo>
                      <a:pt x="3" y="25"/>
                    </a:lnTo>
                    <a:lnTo>
                      <a:pt x="6" y="21"/>
                    </a:lnTo>
                    <a:lnTo>
                      <a:pt x="11" y="17"/>
                    </a:lnTo>
                    <a:lnTo>
                      <a:pt x="14" y="13"/>
                    </a:lnTo>
                    <a:lnTo>
                      <a:pt x="19" y="11"/>
                    </a:lnTo>
                    <a:lnTo>
                      <a:pt x="24" y="9"/>
                    </a:lnTo>
                    <a:lnTo>
                      <a:pt x="31" y="7"/>
                    </a:lnTo>
                    <a:lnTo>
                      <a:pt x="37" y="7"/>
                    </a:lnTo>
                    <a:lnTo>
                      <a:pt x="44" y="7"/>
                    </a:lnTo>
                    <a:lnTo>
                      <a:pt x="53" y="7"/>
                    </a:lnTo>
                    <a:lnTo>
                      <a:pt x="84" y="7"/>
                    </a:lnTo>
                    <a:lnTo>
                      <a:pt x="110" y="6"/>
                    </a:lnTo>
                    <a:lnTo>
                      <a:pt x="126" y="6"/>
                    </a:lnTo>
                    <a:lnTo>
                      <a:pt x="138" y="4"/>
                    </a:lnTo>
                    <a:lnTo>
                      <a:pt x="148" y="0"/>
                    </a:lnTo>
                    <a:lnTo>
                      <a:pt x="148" y="19"/>
                    </a:lnTo>
                    <a:lnTo>
                      <a:pt x="141" y="23"/>
                    </a:lnTo>
                    <a:lnTo>
                      <a:pt x="136" y="25"/>
                    </a:lnTo>
                    <a:lnTo>
                      <a:pt x="130" y="27"/>
                    </a:lnTo>
                    <a:close/>
                    <a:moveTo>
                      <a:pt x="78" y="28"/>
                    </a:moveTo>
                    <a:lnTo>
                      <a:pt x="83" y="40"/>
                    </a:lnTo>
                    <a:lnTo>
                      <a:pt x="86" y="54"/>
                    </a:lnTo>
                    <a:lnTo>
                      <a:pt x="87" y="60"/>
                    </a:lnTo>
                    <a:lnTo>
                      <a:pt x="87" y="65"/>
                    </a:lnTo>
                    <a:lnTo>
                      <a:pt x="89" y="69"/>
                    </a:lnTo>
                    <a:lnTo>
                      <a:pt x="92" y="72"/>
                    </a:lnTo>
                    <a:lnTo>
                      <a:pt x="97" y="76"/>
                    </a:lnTo>
                    <a:lnTo>
                      <a:pt x="102" y="77"/>
                    </a:lnTo>
                    <a:lnTo>
                      <a:pt x="107" y="77"/>
                    </a:lnTo>
                    <a:lnTo>
                      <a:pt x="112" y="77"/>
                    </a:lnTo>
                    <a:lnTo>
                      <a:pt x="117" y="76"/>
                    </a:lnTo>
                    <a:lnTo>
                      <a:pt x="122" y="72"/>
                    </a:lnTo>
                    <a:lnTo>
                      <a:pt x="125" y="69"/>
                    </a:lnTo>
                    <a:lnTo>
                      <a:pt x="126" y="64"/>
                    </a:lnTo>
                    <a:lnTo>
                      <a:pt x="126" y="58"/>
                    </a:lnTo>
                    <a:lnTo>
                      <a:pt x="126" y="52"/>
                    </a:lnTo>
                    <a:lnTo>
                      <a:pt x="123" y="47"/>
                    </a:lnTo>
                    <a:lnTo>
                      <a:pt x="120" y="42"/>
                    </a:lnTo>
                    <a:lnTo>
                      <a:pt x="117" y="37"/>
                    </a:lnTo>
                    <a:lnTo>
                      <a:pt x="112" y="34"/>
                    </a:lnTo>
                    <a:lnTo>
                      <a:pt x="105" y="31"/>
                    </a:lnTo>
                    <a:lnTo>
                      <a:pt x="100" y="29"/>
                    </a:lnTo>
                    <a:lnTo>
                      <a:pt x="94" y="29"/>
                    </a:lnTo>
                    <a:lnTo>
                      <a:pt x="84" y="29"/>
                    </a:lnTo>
                    <a:lnTo>
                      <a:pt x="7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73" name="Freeform 393"/>
              <p:cNvSpPr>
                <a:spLocks/>
              </p:cNvSpPr>
              <p:nvPr/>
            </p:nvSpPr>
            <p:spPr bwMode="auto">
              <a:xfrm>
                <a:off x="2657" y="2517"/>
                <a:ext cx="98" cy="52"/>
              </a:xfrm>
              <a:custGeom>
                <a:avLst/>
                <a:gdLst>
                  <a:gd name="T0" fmla="*/ 173 w 196"/>
                  <a:gd name="T1" fmla="*/ 2 h 52"/>
                  <a:gd name="T2" fmla="*/ 195 w 196"/>
                  <a:gd name="T3" fmla="*/ 0 h 52"/>
                  <a:gd name="T4" fmla="*/ 196 w 196"/>
                  <a:gd name="T5" fmla="*/ 7 h 52"/>
                  <a:gd name="T6" fmla="*/ 196 w 196"/>
                  <a:gd name="T7" fmla="*/ 13 h 52"/>
                  <a:gd name="T8" fmla="*/ 196 w 196"/>
                  <a:gd name="T9" fmla="*/ 19 h 52"/>
                  <a:gd name="T10" fmla="*/ 195 w 196"/>
                  <a:gd name="T11" fmla="*/ 24 h 52"/>
                  <a:gd name="T12" fmla="*/ 193 w 196"/>
                  <a:gd name="T13" fmla="*/ 29 h 52"/>
                  <a:gd name="T14" fmla="*/ 190 w 196"/>
                  <a:gd name="T15" fmla="*/ 31 h 52"/>
                  <a:gd name="T16" fmla="*/ 186 w 196"/>
                  <a:gd name="T17" fmla="*/ 35 h 52"/>
                  <a:gd name="T18" fmla="*/ 182 w 196"/>
                  <a:gd name="T19" fmla="*/ 36 h 52"/>
                  <a:gd name="T20" fmla="*/ 172 w 196"/>
                  <a:gd name="T21" fmla="*/ 37 h 52"/>
                  <a:gd name="T22" fmla="*/ 154 w 196"/>
                  <a:gd name="T23" fmla="*/ 39 h 52"/>
                  <a:gd name="T24" fmla="*/ 73 w 196"/>
                  <a:gd name="T25" fmla="*/ 39 h 52"/>
                  <a:gd name="T26" fmla="*/ 73 w 196"/>
                  <a:gd name="T27" fmla="*/ 52 h 52"/>
                  <a:gd name="T28" fmla="*/ 48 w 196"/>
                  <a:gd name="T29" fmla="*/ 52 h 52"/>
                  <a:gd name="T30" fmla="*/ 48 w 196"/>
                  <a:gd name="T31" fmla="*/ 39 h 52"/>
                  <a:gd name="T32" fmla="*/ 14 w 196"/>
                  <a:gd name="T33" fmla="*/ 39 h 52"/>
                  <a:gd name="T34" fmla="*/ 0 w 196"/>
                  <a:gd name="T35" fmla="*/ 19 h 52"/>
                  <a:gd name="T36" fmla="*/ 48 w 196"/>
                  <a:gd name="T37" fmla="*/ 19 h 52"/>
                  <a:gd name="T38" fmla="*/ 48 w 196"/>
                  <a:gd name="T39" fmla="*/ 2 h 52"/>
                  <a:gd name="T40" fmla="*/ 73 w 196"/>
                  <a:gd name="T41" fmla="*/ 2 h 52"/>
                  <a:gd name="T42" fmla="*/ 73 w 196"/>
                  <a:gd name="T43" fmla="*/ 19 h 52"/>
                  <a:gd name="T44" fmla="*/ 154 w 196"/>
                  <a:gd name="T45" fmla="*/ 19 h 52"/>
                  <a:gd name="T46" fmla="*/ 160 w 196"/>
                  <a:gd name="T47" fmla="*/ 19 h 52"/>
                  <a:gd name="T48" fmla="*/ 165 w 196"/>
                  <a:gd name="T49" fmla="*/ 19 h 52"/>
                  <a:gd name="T50" fmla="*/ 167 w 196"/>
                  <a:gd name="T51" fmla="*/ 18 h 52"/>
                  <a:gd name="T52" fmla="*/ 170 w 196"/>
                  <a:gd name="T53" fmla="*/ 17 h 52"/>
                  <a:gd name="T54" fmla="*/ 172 w 196"/>
                  <a:gd name="T55" fmla="*/ 16 h 52"/>
                  <a:gd name="T56" fmla="*/ 173 w 196"/>
                  <a:gd name="T57" fmla="*/ 13 h 52"/>
                  <a:gd name="T58" fmla="*/ 173 w 196"/>
                  <a:gd name="T59" fmla="*/ 10 h 52"/>
                  <a:gd name="T60" fmla="*/ 173 w 196"/>
                  <a:gd name="T61" fmla="*/ 6 h 52"/>
                  <a:gd name="T62" fmla="*/ 173 w 196"/>
                  <a:gd name="T63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6" h="52">
                    <a:moveTo>
                      <a:pt x="173" y="2"/>
                    </a:moveTo>
                    <a:lnTo>
                      <a:pt x="195" y="0"/>
                    </a:lnTo>
                    <a:lnTo>
                      <a:pt x="196" y="7"/>
                    </a:lnTo>
                    <a:lnTo>
                      <a:pt x="196" y="13"/>
                    </a:lnTo>
                    <a:lnTo>
                      <a:pt x="196" y="19"/>
                    </a:lnTo>
                    <a:lnTo>
                      <a:pt x="195" y="24"/>
                    </a:lnTo>
                    <a:lnTo>
                      <a:pt x="193" y="29"/>
                    </a:lnTo>
                    <a:lnTo>
                      <a:pt x="190" y="31"/>
                    </a:lnTo>
                    <a:lnTo>
                      <a:pt x="186" y="35"/>
                    </a:lnTo>
                    <a:lnTo>
                      <a:pt x="182" y="36"/>
                    </a:lnTo>
                    <a:lnTo>
                      <a:pt x="172" y="37"/>
                    </a:lnTo>
                    <a:lnTo>
                      <a:pt x="154" y="39"/>
                    </a:lnTo>
                    <a:lnTo>
                      <a:pt x="73" y="39"/>
                    </a:lnTo>
                    <a:lnTo>
                      <a:pt x="73" y="52"/>
                    </a:lnTo>
                    <a:lnTo>
                      <a:pt x="48" y="52"/>
                    </a:lnTo>
                    <a:lnTo>
                      <a:pt x="48" y="39"/>
                    </a:lnTo>
                    <a:lnTo>
                      <a:pt x="14" y="39"/>
                    </a:lnTo>
                    <a:lnTo>
                      <a:pt x="0" y="19"/>
                    </a:lnTo>
                    <a:lnTo>
                      <a:pt x="48" y="19"/>
                    </a:lnTo>
                    <a:lnTo>
                      <a:pt x="48" y="2"/>
                    </a:lnTo>
                    <a:lnTo>
                      <a:pt x="73" y="2"/>
                    </a:lnTo>
                    <a:lnTo>
                      <a:pt x="73" y="19"/>
                    </a:lnTo>
                    <a:lnTo>
                      <a:pt x="154" y="19"/>
                    </a:lnTo>
                    <a:lnTo>
                      <a:pt x="160" y="19"/>
                    </a:lnTo>
                    <a:lnTo>
                      <a:pt x="165" y="19"/>
                    </a:lnTo>
                    <a:lnTo>
                      <a:pt x="167" y="18"/>
                    </a:lnTo>
                    <a:lnTo>
                      <a:pt x="170" y="17"/>
                    </a:lnTo>
                    <a:lnTo>
                      <a:pt x="172" y="16"/>
                    </a:lnTo>
                    <a:lnTo>
                      <a:pt x="173" y="13"/>
                    </a:lnTo>
                    <a:lnTo>
                      <a:pt x="173" y="10"/>
                    </a:lnTo>
                    <a:lnTo>
                      <a:pt x="173" y="6"/>
                    </a:lnTo>
                    <a:lnTo>
                      <a:pt x="173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74" name="Freeform 394"/>
              <p:cNvSpPr>
                <a:spLocks noEditPoints="1"/>
              </p:cNvSpPr>
              <p:nvPr/>
            </p:nvSpPr>
            <p:spPr bwMode="auto">
              <a:xfrm>
                <a:off x="2680" y="2410"/>
                <a:ext cx="75" cy="96"/>
              </a:xfrm>
              <a:custGeom>
                <a:avLst/>
                <a:gdLst>
                  <a:gd name="T0" fmla="*/ 136 w 149"/>
                  <a:gd name="T1" fmla="*/ 32 h 96"/>
                  <a:gd name="T2" fmla="*/ 146 w 149"/>
                  <a:gd name="T3" fmla="*/ 44 h 96"/>
                  <a:gd name="T4" fmla="*/ 149 w 149"/>
                  <a:gd name="T5" fmla="*/ 62 h 96"/>
                  <a:gd name="T6" fmla="*/ 138 w 149"/>
                  <a:gd name="T7" fmla="*/ 88 h 96"/>
                  <a:gd name="T8" fmla="*/ 109 w 149"/>
                  <a:gd name="T9" fmla="*/ 96 h 96"/>
                  <a:gd name="T10" fmla="*/ 89 w 149"/>
                  <a:gd name="T11" fmla="*/ 93 h 96"/>
                  <a:gd name="T12" fmla="*/ 74 w 149"/>
                  <a:gd name="T13" fmla="*/ 84 h 96"/>
                  <a:gd name="T14" fmla="*/ 66 w 149"/>
                  <a:gd name="T15" fmla="*/ 72 h 96"/>
                  <a:gd name="T16" fmla="*/ 65 w 149"/>
                  <a:gd name="T17" fmla="*/ 64 h 96"/>
                  <a:gd name="T18" fmla="*/ 58 w 149"/>
                  <a:gd name="T19" fmla="*/ 39 h 96"/>
                  <a:gd name="T20" fmla="*/ 50 w 149"/>
                  <a:gd name="T21" fmla="*/ 27 h 96"/>
                  <a:gd name="T22" fmla="*/ 40 w 149"/>
                  <a:gd name="T23" fmla="*/ 27 h 96"/>
                  <a:gd name="T24" fmla="*/ 29 w 149"/>
                  <a:gd name="T25" fmla="*/ 32 h 96"/>
                  <a:gd name="T26" fmla="*/ 24 w 149"/>
                  <a:gd name="T27" fmla="*/ 39 h 96"/>
                  <a:gd name="T28" fmla="*/ 22 w 149"/>
                  <a:gd name="T29" fmla="*/ 50 h 96"/>
                  <a:gd name="T30" fmla="*/ 24 w 149"/>
                  <a:gd name="T31" fmla="*/ 62 h 96"/>
                  <a:gd name="T32" fmla="*/ 32 w 149"/>
                  <a:gd name="T33" fmla="*/ 70 h 96"/>
                  <a:gd name="T34" fmla="*/ 45 w 149"/>
                  <a:gd name="T35" fmla="*/ 74 h 96"/>
                  <a:gd name="T36" fmla="*/ 34 w 149"/>
                  <a:gd name="T37" fmla="*/ 93 h 96"/>
                  <a:gd name="T38" fmla="*/ 19 w 149"/>
                  <a:gd name="T39" fmla="*/ 87 h 96"/>
                  <a:gd name="T40" fmla="*/ 8 w 149"/>
                  <a:gd name="T41" fmla="*/ 77 h 96"/>
                  <a:gd name="T42" fmla="*/ 0 w 149"/>
                  <a:gd name="T43" fmla="*/ 59 h 96"/>
                  <a:gd name="T44" fmla="*/ 0 w 149"/>
                  <a:gd name="T45" fmla="*/ 35 h 96"/>
                  <a:gd name="T46" fmla="*/ 6 w 149"/>
                  <a:gd name="T47" fmla="*/ 19 h 96"/>
                  <a:gd name="T48" fmla="*/ 14 w 149"/>
                  <a:gd name="T49" fmla="*/ 12 h 96"/>
                  <a:gd name="T50" fmla="*/ 24 w 149"/>
                  <a:gd name="T51" fmla="*/ 8 h 96"/>
                  <a:gd name="T52" fmla="*/ 37 w 149"/>
                  <a:gd name="T53" fmla="*/ 6 h 96"/>
                  <a:gd name="T54" fmla="*/ 53 w 149"/>
                  <a:gd name="T55" fmla="*/ 6 h 96"/>
                  <a:gd name="T56" fmla="*/ 110 w 149"/>
                  <a:gd name="T57" fmla="*/ 6 h 96"/>
                  <a:gd name="T58" fmla="*/ 138 w 149"/>
                  <a:gd name="T59" fmla="*/ 2 h 96"/>
                  <a:gd name="T60" fmla="*/ 148 w 149"/>
                  <a:gd name="T61" fmla="*/ 19 h 96"/>
                  <a:gd name="T62" fmla="*/ 136 w 149"/>
                  <a:gd name="T63" fmla="*/ 24 h 96"/>
                  <a:gd name="T64" fmla="*/ 78 w 149"/>
                  <a:gd name="T65" fmla="*/ 27 h 96"/>
                  <a:gd name="T66" fmla="*/ 86 w 149"/>
                  <a:gd name="T67" fmla="*/ 54 h 96"/>
                  <a:gd name="T68" fmla="*/ 87 w 149"/>
                  <a:gd name="T69" fmla="*/ 65 h 96"/>
                  <a:gd name="T70" fmla="*/ 92 w 149"/>
                  <a:gd name="T71" fmla="*/ 72 h 96"/>
                  <a:gd name="T72" fmla="*/ 102 w 149"/>
                  <a:gd name="T73" fmla="*/ 76 h 96"/>
                  <a:gd name="T74" fmla="*/ 112 w 149"/>
                  <a:gd name="T75" fmla="*/ 76 h 96"/>
                  <a:gd name="T76" fmla="*/ 122 w 149"/>
                  <a:gd name="T77" fmla="*/ 72 h 96"/>
                  <a:gd name="T78" fmla="*/ 126 w 149"/>
                  <a:gd name="T79" fmla="*/ 64 h 96"/>
                  <a:gd name="T80" fmla="*/ 126 w 149"/>
                  <a:gd name="T81" fmla="*/ 52 h 96"/>
                  <a:gd name="T82" fmla="*/ 120 w 149"/>
                  <a:gd name="T83" fmla="*/ 41 h 96"/>
                  <a:gd name="T84" fmla="*/ 112 w 149"/>
                  <a:gd name="T85" fmla="*/ 32 h 96"/>
                  <a:gd name="T86" fmla="*/ 100 w 149"/>
                  <a:gd name="T87" fmla="*/ 29 h 96"/>
                  <a:gd name="T88" fmla="*/ 84 w 149"/>
                  <a:gd name="T89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9" h="96">
                    <a:moveTo>
                      <a:pt x="130" y="25"/>
                    </a:moveTo>
                    <a:lnTo>
                      <a:pt x="136" y="32"/>
                    </a:lnTo>
                    <a:lnTo>
                      <a:pt x="141" y="38"/>
                    </a:lnTo>
                    <a:lnTo>
                      <a:pt x="146" y="44"/>
                    </a:lnTo>
                    <a:lnTo>
                      <a:pt x="149" y="53"/>
                    </a:lnTo>
                    <a:lnTo>
                      <a:pt x="149" y="62"/>
                    </a:lnTo>
                    <a:lnTo>
                      <a:pt x="148" y="77"/>
                    </a:lnTo>
                    <a:lnTo>
                      <a:pt x="138" y="88"/>
                    </a:lnTo>
                    <a:lnTo>
                      <a:pt x="125" y="94"/>
                    </a:lnTo>
                    <a:lnTo>
                      <a:pt x="109" y="96"/>
                    </a:lnTo>
                    <a:lnTo>
                      <a:pt x="97" y="95"/>
                    </a:lnTo>
                    <a:lnTo>
                      <a:pt x="89" y="93"/>
                    </a:lnTo>
                    <a:lnTo>
                      <a:pt x="81" y="89"/>
                    </a:lnTo>
                    <a:lnTo>
                      <a:pt x="74" y="84"/>
                    </a:lnTo>
                    <a:lnTo>
                      <a:pt x="70" y="78"/>
                    </a:lnTo>
                    <a:lnTo>
                      <a:pt x="66" y="72"/>
                    </a:lnTo>
                    <a:lnTo>
                      <a:pt x="65" y="68"/>
                    </a:lnTo>
                    <a:lnTo>
                      <a:pt x="65" y="64"/>
                    </a:lnTo>
                    <a:lnTo>
                      <a:pt x="63" y="58"/>
                    </a:lnTo>
                    <a:lnTo>
                      <a:pt x="58" y="39"/>
                    </a:lnTo>
                    <a:lnTo>
                      <a:pt x="55" y="27"/>
                    </a:lnTo>
                    <a:lnTo>
                      <a:pt x="50" y="27"/>
                    </a:lnTo>
                    <a:lnTo>
                      <a:pt x="48" y="27"/>
                    </a:lnTo>
                    <a:lnTo>
                      <a:pt x="40" y="27"/>
                    </a:lnTo>
                    <a:lnTo>
                      <a:pt x="34" y="30"/>
                    </a:lnTo>
                    <a:lnTo>
                      <a:pt x="29" y="32"/>
                    </a:lnTo>
                    <a:lnTo>
                      <a:pt x="27" y="36"/>
                    </a:lnTo>
                    <a:lnTo>
                      <a:pt x="24" y="39"/>
                    </a:lnTo>
                    <a:lnTo>
                      <a:pt x="22" y="44"/>
                    </a:lnTo>
                    <a:lnTo>
                      <a:pt x="22" y="50"/>
                    </a:lnTo>
                    <a:lnTo>
                      <a:pt x="22" y="56"/>
                    </a:lnTo>
                    <a:lnTo>
                      <a:pt x="24" y="62"/>
                    </a:lnTo>
                    <a:lnTo>
                      <a:pt x="27" y="67"/>
                    </a:lnTo>
                    <a:lnTo>
                      <a:pt x="32" y="70"/>
                    </a:lnTo>
                    <a:lnTo>
                      <a:pt x="37" y="72"/>
                    </a:lnTo>
                    <a:lnTo>
                      <a:pt x="45" y="74"/>
                    </a:lnTo>
                    <a:lnTo>
                      <a:pt x="42" y="94"/>
                    </a:lnTo>
                    <a:lnTo>
                      <a:pt x="34" y="93"/>
                    </a:lnTo>
                    <a:lnTo>
                      <a:pt x="26" y="89"/>
                    </a:lnTo>
                    <a:lnTo>
                      <a:pt x="19" y="87"/>
                    </a:lnTo>
                    <a:lnTo>
                      <a:pt x="13" y="82"/>
                    </a:lnTo>
                    <a:lnTo>
                      <a:pt x="8" y="77"/>
                    </a:lnTo>
                    <a:lnTo>
                      <a:pt x="5" y="71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5"/>
                    </a:lnTo>
                    <a:lnTo>
                      <a:pt x="3" y="25"/>
                    </a:lnTo>
                    <a:lnTo>
                      <a:pt x="6" y="19"/>
                    </a:lnTo>
                    <a:lnTo>
                      <a:pt x="11" y="15"/>
                    </a:lnTo>
                    <a:lnTo>
                      <a:pt x="14" y="12"/>
                    </a:lnTo>
                    <a:lnTo>
                      <a:pt x="19" y="9"/>
                    </a:lnTo>
                    <a:lnTo>
                      <a:pt x="24" y="8"/>
                    </a:lnTo>
                    <a:lnTo>
                      <a:pt x="31" y="7"/>
                    </a:lnTo>
                    <a:lnTo>
                      <a:pt x="37" y="6"/>
                    </a:lnTo>
                    <a:lnTo>
                      <a:pt x="44" y="6"/>
                    </a:lnTo>
                    <a:lnTo>
                      <a:pt x="53" y="6"/>
                    </a:lnTo>
                    <a:lnTo>
                      <a:pt x="84" y="6"/>
                    </a:lnTo>
                    <a:lnTo>
                      <a:pt x="110" y="6"/>
                    </a:lnTo>
                    <a:lnTo>
                      <a:pt x="126" y="4"/>
                    </a:lnTo>
                    <a:lnTo>
                      <a:pt x="138" y="2"/>
                    </a:lnTo>
                    <a:lnTo>
                      <a:pt x="148" y="0"/>
                    </a:lnTo>
                    <a:lnTo>
                      <a:pt x="148" y="19"/>
                    </a:lnTo>
                    <a:lnTo>
                      <a:pt x="141" y="21"/>
                    </a:lnTo>
                    <a:lnTo>
                      <a:pt x="136" y="24"/>
                    </a:lnTo>
                    <a:lnTo>
                      <a:pt x="130" y="25"/>
                    </a:lnTo>
                    <a:close/>
                    <a:moveTo>
                      <a:pt x="78" y="27"/>
                    </a:moveTo>
                    <a:lnTo>
                      <a:pt x="83" y="38"/>
                    </a:lnTo>
                    <a:lnTo>
                      <a:pt x="86" y="54"/>
                    </a:lnTo>
                    <a:lnTo>
                      <a:pt x="87" y="60"/>
                    </a:lnTo>
                    <a:lnTo>
                      <a:pt x="87" y="65"/>
                    </a:lnTo>
                    <a:lnTo>
                      <a:pt x="89" y="68"/>
                    </a:lnTo>
                    <a:lnTo>
                      <a:pt x="92" y="72"/>
                    </a:lnTo>
                    <a:lnTo>
                      <a:pt x="97" y="74"/>
                    </a:lnTo>
                    <a:lnTo>
                      <a:pt x="102" y="76"/>
                    </a:lnTo>
                    <a:lnTo>
                      <a:pt x="107" y="77"/>
                    </a:lnTo>
                    <a:lnTo>
                      <a:pt x="112" y="76"/>
                    </a:lnTo>
                    <a:lnTo>
                      <a:pt x="117" y="74"/>
                    </a:lnTo>
                    <a:lnTo>
                      <a:pt x="122" y="72"/>
                    </a:lnTo>
                    <a:lnTo>
                      <a:pt x="125" y="68"/>
                    </a:lnTo>
                    <a:lnTo>
                      <a:pt x="126" y="64"/>
                    </a:lnTo>
                    <a:lnTo>
                      <a:pt x="126" y="58"/>
                    </a:lnTo>
                    <a:lnTo>
                      <a:pt x="126" y="52"/>
                    </a:lnTo>
                    <a:lnTo>
                      <a:pt x="123" y="45"/>
                    </a:lnTo>
                    <a:lnTo>
                      <a:pt x="120" y="41"/>
                    </a:lnTo>
                    <a:lnTo>
                      <a:pt x="117" y="36"/>
                    </a:lnTo>
                    <a:lnTo>
                      <a:pt x="112" y="32"/>
                    </a:lnTo>
                    <a:lnTo>
                      <a:pt x="105" y="30"/>
                    </a:lnTo>
                    <a:lnTo>
                      <a:pt x="100" y="29"/>
                    </a:lnTo>
                    <a:lnTo>
                      <a:pt x="94" y="27"/>
                    </a:lnTo>
                    <a:lnTo>
                      <a:pt x="84" y="27"/>
                    </a:lnTo>
                    <a:lnTo>
                      <a:pt x="78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75" name="Freeform 395"/>
              <p:cNvSpPr>
                <a:spLocks/>
              </p:cNvSpPr>
              <p:nvPr/>
            </p:nvSpPr>
            <p:spPr bwMode="auto">
              <a:xfrm>
                <a:off x="2654" y="2342"/>
                <a:ext cx="100" cy="59"/>
              </a:xfrm>
              <a:custGeom>
                <a:avLst/>
                <a:gdLst>
                  <a:gd name="T0" fmla="*/ 200 w 200"/>
                  <a:gd name="T1" fmla="*/ 59 h 59"/>
                  <a:gd name="T2" fmla="*/ 0 w 200"/>
                  <a:gd name="T3" fmla="*/ 16 h 59"/>
                  <a:gd name="T4" fmla="*/ 0 w 200"/>
                  <a:gd name="T5" fmla="*/ 0 h 59"/>
                  <a:gd name="T6" fmla="*/ 200 w 200"/>
                  <a:gd name="T7" fmla="*/ 43 h 59"/>
                  <a:gd name="T8" fmla="*/ 200 w 200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0" h="59">
                    <a:moveTo>
                      <a:pt x="200" y="59"/>
                    </a:moveTo>
                    <a:lnTo>
                      <a:pt x="0" y="16"/>
                    </a:lnTo>
                    <a:lnTo>
                      <a:pt x="0" y="0"/>
                    </a:lnTo>
                    <a:lnTo>
                      <a:pt x="200" y="43"/>
                    </a:lnTo>
                    <a:lnTo>
                      <a:pt x="200" y="5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76" name="Freeform 396"/>
              <p:cNvSpPr>
                <a:spLocks/>
              </p:cNvSpPr>
              <p:nvPr/>
            </p:nvSpPr>
            <p:spPr bwMode="auto">
              <a:xfrm>
                <a:off x="2653" y="2215"/>
                <a:ext cx="102" cy="117"/>
              </a:xfrm>
              <a:custGeom>
                <a:avLst/>
                <a:gdLst>
                  <a:gd name="T0" fmla="*/ 134 w 205"/>
                  <a:gd name="T1" fmla="*/ 98 h 117"/>
                  <a:gd name="T2" fmla="*/ 160 w 205"/>
                  <a:gd name="T3" fmla="*/ 92 h 117"/>
                  <a:gd name="T4" fmla="*/ 171 w 205"/>
                  <a:gd name="T5" fmla="*/ 84 h 117"/>
                  <a:gd name="T6" fmla="*/ 181 w 205"/>
                  <a:gd name="T7" fmla="*/ 67 h 117"/>
                  <a:gd name="T8" fmla="*/ 182 w 205"/>
                  <a:gd name="T9" fmla="*/ 49 h 117"/>
                  <a:gd name="T10" fmla="*/ 178 w 205"/>
                  <a:gd name="T11" fmla="*/ 36 h 117"/>
                  <a:gd name="T12" fmla="*/ 169 w 205"/>
                  <a:gd name="T13" fmla="*/ 27 h 117"/>
                  <a:gd name="T14" fmla="*/ 156 w 205"/>
                  <a:gd name="T15" fmla="*/ 21 h 117"/>
                  <a:gd name="T16" fmla="*/ 142 w 205"/>
                  <a:gd name="T17" fmla="*/ 21 h 117"/>
                  <a:gd name="T18" fmla="*/ 132 w 205"/>
                  <a:gd name="T19" fmla="*/ 24 h 117"/>
                  <a:gd name="T20" fmla="*/ 124 w 205"/>
                  <a:gd name="T21" fmla="*/ 32 h 117"/>
                  <a:gd name="T22" fmla="*/ 116 w 205"/>
                  <a:gd name="T23" fmla="*/ 46 h 117"/>
                  <a:gd name="T24" fmla="*/ 104 w 205"/>
                  <a:gd name="T25" fmla="*/ 79 h 117"/>
                  <a:gd name="T26" fmla="*/ 93 w 205"/>
                  <a:gd name="T27" fmla="*/ 96 h 117"/>
                  <a:gd name="T28" fmla="*/ 80 w 205"/>
                  <a:gd name="T29" fmla="*/ 105 h 117"/>
                  <a:gd name="T30" fmla="*/ 64 w 205"/>
                  <a:gd name="T31" fmla="*/ 110 h 117"/>
                  <a:gd name="T32" fmla="*/ 41 w 205"/>
                  <a:gd name="T33" fmla="*/ 109 h 117"/>
                  <a:gd name="T34" fmla="*/ 18 w 205"/>
                  <a:gd name="T35" fmla="*/ 99 h 117"/>
                  <a:gd name="T36" fmla="*/ 7 w 205"/>
                  <a:gd name="T37" fmla="*/ 86 h 117"/>
                  <a:gd name="T38" fmla="*/ 0 w 205"/>
                  <a:gd name="T39" fmla="*/ 59 h 117"/>
                  <a:gd name="T40" fmla="*/ 7 w 205"/>
                  <a:gd name="T41" fmla="*/ 32 h 117"/>
                  <a:gd name="T42" fmla="*/ 20 w 205"/>
                  <a:gd name="T43" fmla="*/ 17 h 117"/>
                  <a:gd name="T44" fmla="*/ 44 w 205"/>
                  <a:gd name="T45" fmla="*/ 7 h 117"/>
                  <a:gd name="T46" fmla="*/ 61 w 205"/>
                  <a:gd name="T47" fmla="*/ 24 h 117"/>
                  <a:gd name="T48" fmla="*/ 33 w 205"/>
                  <a:gd name="T49" fmla="*/ 34 h 117"/>
                  <a:gd name="T50" fmla="*/ 23 w 205"/>
                  <a:gd name="T51" fmla="*/ 58 h 117"/>
                  <a:gd name="T52" fmla="*/ 33 w 205"/>
                  <a:gd name="T53" fmla="*/ 84 h 117"/>
                  <a:gd name="T54" fmla="*/ 46 w 205"/>
                  <a:gd name="T55" fmla="*/ 91 h 117"/>
                  <a:gd name="T56" fmla="*/ 61 w 205"/>
                  <a:gd name="T57" fmla="*/ 91 h 117"/>
                  <a:gd name="T58" fmla="*/ 70 w 205"/>
                  <a:gd name="T59" fmla="*/ 86 h 117"/>
                  <a:gd name="T60" fmla="*/ 85 w 205"/>
                  <a:gd name="T61" fmla="*/ 57 h 117"/>
                  <a:gd name="T62" fmla="*/ 98 w 205"/>
                  <a:gd name="T63" fmla="*/ 26 h 117"/>
                  <a:gd name="T64" fmla="*/ 111 w 205"/>
                  <a:gd name="T65" fmla="*/ 12 h 117"/>
                  <a:gd name="T66" fmla="*/ 132 w 205"/>
                  <a:gd name="T67" fmla="*/ 3 h 117"/>
                  <a:gd name="T68" fmla="*/ 161 w 205"/>
                  <a:gd name="T69" fmla="*/ 3 h 117"/>
                  <a:gd name="T70" fmla="*/ 184 w 205"/>
                  <a:gd name="T71" fmla="*/ 12 h 117"/>
                  <a:gd name="T72" fmla="*/ 199 w 205"/>
                  <a:gd name="T73" fmla="*/ 27 h 117"/>
                  <a:gd name="T74" fmla="*/ 205 w 205"/>
                  <a:gd name="T75" fmla="*/ 55 h 117"/>
                  <a:gd name="T76" fmla="*/ 197 w 205"/>
                  <a:gd name="T77" fmla="*/ 88 h 117"/>
                  <a:gd name="T78" fmla="*/ 171 w 205"/>
                  <a:gd name="T79" fmla="*/ 109 h 117"/>
                  <a:gd name="T80" fmla="*/ 134 w 205"/>
                  <a:gd name="T81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5" h="117">
                    <a:moveTo>
                      <a:pt x="134" y="117"/>
                    </a:moveTo>
                    <a:lnTo>
                      <a:pt x="134" y="98"/>
                    </a:lnTo>
                    <a:lnTo>
                      <a:pt x="148" y="96"/>
                    </a:lnTo>
                    <a:lnTo>
                      <a:pt x="160" y="92"/>
                    </a:lnTo>
                    <a:lnTo>
                      <a:pt x="166" y="88"/>
                    </a:lnTo>
                    <a:lnTo>
                      <a:pt x="171" y="84"/>
                    </a:lnTo>
                    <a:lnTo>
                      <a:pt x="176" y="77"/>
                    </a:lnTo>
                    <a:lnTo>
                      <a:pt x="181" y="67"/>
                    </a:lnTo>
                    <a:lnTo>
                      <a:pt x="182" y="56"/>
                    </a:lnTo>
                    <a:lnTo>
                      <a:pt x="182" y="49"/>
                    </a:lnTo>
                    <a:lnTo>
                      <a:pt x="181" y="42"/>
                    </a:lnTo>
                    <a:lnTo>
                      <a:pt x="178" y="36"/>
                    </a:lnTo>
                    <a:lnTo>
                      <a:pt x="174" y="32"/>
                    </a:lnTo>
                    <a:lnTo>
                      <a:pt x="169" y="27"/>
                    </a:lnTo>
                    <a:lnTo>
                      <a:pt x="165" y="24"/>
                    </a:lnTo>
                    <a:lnTo>
                      <a:pt x="156" y="21"/>
                    </a:lnTo>
                    <a:lnTo>
                      <a:pt x="147" y="20"/>
                    </a:lnTo>
                    <a:lnTo>
                      <a:pt x="142" y="21"/>
                    </a:lnTo>
                    <a:lnTo>
                      <a:pt x="137" y="22"/>
                    </a:lnTo>
                    <a:lnTo>
                      <a:pt x="132" y="24"/>
                    </a:lnTo>
                    <a:lnTo>
                      <a:pt x="127" y="27"/>
                    </a:lnTo>
                    <a:lnTo>
                      <a:pt x="124" y="32"/>
                    </a:lnTo>
                    <a:lnTo>
                      <a:pt x="121" y="36"/>
                    </a:lnTo>
                    <a:lnTo>
                      <a:pt x="116" y="46"/>
                    </a:lnTo>
                    <a:lnTo>
                      <a:pt x="111" y="62"/>
                    </a:lnTo>
                    <a:lnTo>
                      <a:pt x="104" y="79"/>
                    </a:lnTo>
                    <a:lnTo>
                      <a:pt x="98" y="90"/>
                    </a:lnTo>
                    <a:lnTo>
                      <a:pt x="93" y="96"/>
                    </a:lnTo>
                    <a:lnTo>
                      <a:pt x="87" y="102"/>
                    </a:lnTo>
                    <a:lnTo>
                      <a:pt x="80" y="105"/>
                    </a:lnTo>
                    <a:lnTo>
                      <a:pt x="72" y="108"/>
                    </a:lnTo>
                    <a:lnTo>
                      <a:pt x="64" y="110"/>
                    </a:lnTo>
                    <a:lnTo>
                      <a:pt x="56" y="110"/>
                    </a:lnTo>
                    <a:lnTo>
                      <a:pt x="41" y="109"/>
                    </a:lnTo>
                    <a:lnTo>
                      <a:pt x="26" y="104"/>
                    </a:lnTo>
                    <a:lnTo>
                      <a:pt x="18" y="99"/>
                    </a:lnTo>
                    <a:lnTo>
                      <a:pt x="12" y="93"/>
                    </a:lnTo>
                    <a:lnTo>
                      <a:pt x="7" y="86"/>
                    </a:lnTo>
                    <a:lnTo>
                      <a:pt x="2" y="74"/>
                    </a:lnTo>
                    <a:lnTo>
                      <a:pt x="0" y="59"/>
                    </a:lnTo>
                    <a:lnTo>
                      <a:pt x="2" y="45"/>
                    </a:lnTo>
                    <a:lnTo>
                      <a:pt x="7" y="32"/>
                    </a:lnTo>
                    <a:lnTo>
                      <a:pt x="13" y="23"/>
                    </a:lnTo>
                    <a:lnTo>
                      <a:pt x="20" y="17"/>
                    </a:lnTo>
                    <a:lnTo>
                      <a:pt x="30" y="12"/>
                    </a:lnTo>
                    <a:lnTo>
                      <a:pt x="44" y="7"/>
                    </a:lnTo>
                    <a:lnTo>
                      <a:pt x="61" y="5"/>
                    </a:lnTo>
                    <a:lnTo>
                      <a:pt x="61" y="24"/>
                    </a:lnTo>
                    <a:lnTo>
                      <a:pt x="44" y="28"/>
                    </a:lnTo>
                    <a:lnTo>
                      <a:pt x="33" y="34"/>
                    </a:lnTo>
                    <a:lnTo>
                      <a:pt x="26" y="45"/>
                    </a:lnTo>
                    <a:lnTo>
                      <a:pt x="23" y="58"/>
                    </a:lnTo>
                    <a:lnTo>
                      <a:pt x="25" y="74"/>
                    </a:lnTo>
                    <a:lnTo>
                      <a:pt x="33" y="84"/>
                    </a:lnTo>
                    <a:lnTo>
                      <a:pt x="38" y="87"/>
                    </a:lnTo>
                    <a:lnTo>
                      <a:pt x="46" y="91"/>
                    </a:lnTo>
                    <a:lnTo>
                      <a:pt x="54" y="91"/>
                    </a:lnTo>
                    <a:lnTo>
                      <a:pt x="61" y="91"/>
                    </a:lnTo>
                    <a:lnTo>
                      <a:pt x="65" y="88"/>
                    </a:lnTo>
                    <a:lnTo>
                      <a:pt x="70" y="86"/>
                    </a:lnTo>
                    <a:lnTo>
                      <a:pt x="78" y="76"/>
                    </a:lnTo>
                    <a:lnTo>
                      <a:pt x="85" y="57"/>
                    </a:lnTo>
                    <a:lnTo>
                      <a:pt x="91" y="39"/>
                    </a:lnTo>
                    <a:lnTo>
                      <a:pt x="98" y="26"/>
                    </a:lnTo>
                    <a:lnTo>
                      <a:pt x="104" y="18"/>
                    </a:lnTo>
                    <a:lnTo>
                      <a:pt x="111" y="12"/>
                    </a:lnTo>
                    <a:lnTo>
                      <a:pt x="117" y="7"/>
                    </a:lnTo>
                    <a:lnTo>
                      <a:pt x="132" y="3"/>
                    </a:lnTo>
                    <a:lnTo>
                      <a:pt x="147" y="0"/>
                    </a:lnTo>
                    <a:lnTo>
                      <a:pt x="161" y="3"/>
                    </a:lnTo>
                    <a:lnTo>
                      <a:pt x="176" y="7"/>
                    </a:lnTo>
                    <a:lnTo>
                      <a:pt x="184" y="12"/>
                    </a:lnTo>
                    <a:lnTo>
                      <a:pt x="192" y="18"/>
                    </a:lnTo>
                    <a:lnTo>
                      <a:pt x="199" y="27"/>
                    </a:lnTo>
                    <a:lnTo>
                      <a:pt x="204" y="40"/>
                    </a:lnTo>
                    <a:lnTo>
                      <a:pt x="205" y="55"/>
                    </a:lnTo>
                    <a:lnTo>
                      <a:pt x="204" y="73"/>
                    </a:lnTo>
                    <a:lnTo>
                      <a:pt x="197" y="88"/>
                    </a:lnTo>
                    <a:lnTo>
                      <a:pt x="187" y="100"/>
                    </a:lnTo>
                    <a:lnTo>
                      <a:pt x="171" y="109"/>
                    </a:lnTo>
                    <a:lnTo>
                      <a:pt x="153" y="115"/>
                    </a:lnTo>
                    <a:lnTo>
                      <a:pt x="134" y="11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77" name="Freeform 397"/>
              <p:cNvSpPr>
                <a:spLocks/>
              </p:cNvSpPr>
              <p:nvPr/>
            </p:nvSpPr>
            <p:spPr bwMode="auto">
              <a:xfrm>
                <a:off x="2653" y="2078"/>
                <a:ext cx="102" cy="117"/>
              </a:xfrm>
              <a:custGeom>
                <a:avLst/>
                <a:gdLst>
                  <a:gd name="T0" fmla="*/ 134 w 205"/>
                  <a:gd name="T1" fmla="*/ 97 h 117"/>
                  <a:gd name="T2" fmla="*/ 160 w 205"/>
                  <a:gd name="T3" fmla="*/ 91 h 117"/>
                  <a:gd name="T4" fmla="*/ 171 w 205"/>
                  <a:gd name="T5" fmla="*/ 83 h 117"/>
                  <a:gd name="T6" fmla="*/ 181 w 205"/>
                  <a:gd name="T7" fmla="*/ 66 h 117"/>
                  <a:gd name="T8" fmla="*/ 182 w 205"/>
                  <a:gd name="T9" fmla="*/ 48 h 117"/>
                  <a:gd name="T10" fmla="*/ 178 w 205"/>
                  <a:gd name="T11" fmla="*/ 36 h 117"/>
                  <a:gd name="T12" fmla="*/ 169 w 205"/>
                  <a:gd name="T13" fmla="*/ 26 h 117"/>
                  <a:gd name="T14" fmla="*/ 156 w 205"/>
                  <a:gd name="T15" fmla="*/ 20 h 117"/>
                  <a:gd name="T16" fmla="*/ 142 w 205"/>
                  <a:gd name="T17" fmla="*/ 20 h 117"/>
                  <a:gd name="T18" fmla="*/ 132 w 205"/>
                  <a:gd name="T19" fmla="*/ 24 h 117"/>
                  <a:gd name="T20" fmla="*/ 124 w 205"/>
                  <a:gd name="T21" fmla="*/ 31 h 117"/>
                  <a:gd name="T22" fmla="*/ 116 w 205"/>
                  <a:gd name="T23" fmla="*/ 45 h 117"/>
                  <a:gd name="T24" fmla="*/ 104 w 205"/>
                  <a:gd name="T25" fmla="*/ 78 h 117"/>
                  <a:gd name="T26" fmla="*/ 93 w 205"/>
                  <a:gd name="T27" fmla="*/ 95 h 117"/>
                  <a:gd name="T28" fmla="*/ 80 w 205"/>
                  <a:gd name="T29" fmla="*/ 105 h 117"/>
                  <a:gd name="T30" fmla="*/ 64 w 205"/>
                  <a:gd name="T31" fmla="*/ 109 h 117"/>
                  <a:gd name="T32" fmla="*/ 41 w 205"/>
                  <a:gd name="T33" fmla="*/ 108 h 117"/>
                  <a:gd name="T34" fmla="*/ 18 w 205"/>
                  <a:gd name="T35" fmla="*/ 99 h 117"/>
                  <a:gd name="T36" fmla="*/ 7 w 205"/>
                  <a:gd name="T37" fmla="*/ 85 h 117"/>
                  <a:gd name="T38" fmla="*/ 0 w 205"/>
                  <a:gd name="T39" fmla="*/ 59 h 117"/>
                  <a:gd name="T40" fmla="*/ 7 w 205"/>
                  <a:gd name="T41" fmla="*/ 31 h 117"/>
                  <a:gd name="T42" fmla="*/ 20 w 205"/>
                  <a:gd name="T43" fmla="*/ 16 h 117"/>
                  <a:gd name="T44" fmla="*/ 44 w 205"/>
                  <a:gd name="T45" fmla="*/ 7 h 117"/>
                  <a:gd name="T46" fmla="*/ 61 w 205"/>
                  <a:gd name="T47" fmla="*/ 24 h 117"/>
                  <a:gd name="T48" fmla="*/ 33 w 205"/>
                  <a:gd name="T49" fmla="*/ 33 h 117"/>
                  <a:gd name="T50" fmla="*/ 23 w 205"/>
                  <a:gd name="T51" fmla="*/ 58 h 117"/>
                  <a:gd name="T52" fmla="*/ 33 w 205"/>
                  <a:gd name="T53" fmla="*/ 83 h 117"/>
                  <a:gd name="T54" fmla="*/ 46 w 205"/>
                  <a:gd name="T55" fmla="*/ 90 h 117"/>
                  <a:gd name="T56" fmla="*/ 61 w 205"/>
                  <a:gd name="T57" fmla="*/ 90 h 117"/>
                  <a:gd name="T58" fmla="*/ 70 w 205"/>
                  <a:gd name="T59" fmla="*/ 85 h 117"/>
                  <a:gd name="T60" fmla="*/ 85 w 205"/>
                  <a:gd name="T61" fmla="*/ 56 h 117"/>
                  <a:gd name="T62" fmla="*/ 98 w 205"/>
                  <a:gd name="T63" fmla="*/ 25 h 117"/>
                  <a:gd name="T64" fmla="*/ 111 w 205"/>
                  <a:gd name="T65" fmla="*/ 12 h 117"/>
                  <a:gd name="T66" fmla="*/ 132 w 205"/>
                  <a:gd name="T67" fmla="*/ 2 h 117"/>
                  <a:gd name="T68" fmla="*/ 161 w 205"/>
                  <a:gd name="T69" fmla="*/ 2 h 117"/>
                  <a:gd name="T70" fmla="*/ 184 w 205"/>
                  <a:gd name="T71" fmla="*/ 12 h 117"/>
                  <a:gd name="T72" fmla="*/ 199 w 205"/>
                  <a:gd name="T73" fmla="*/ 26 h 117"/>
                  <a:gd name="T74" fmla="*/ 205 w 205"/>
                  <a:gd name="T75" fmla="*/ 54 h 117"/>
                  <a:gd name="T76" fmla="*/ 197 w 205"/>
                  <a:gd name="T77" fmla="*/ 88 h 117"/>
                  <a:gd name="T78" fmla="*/ 171 w 205"/>
                  <a:gd name="T79" fmla="*/ 108 h 117"/>
                  <a:gd name="T80" fmla="*/ 134 w 205"/>
                  <a:gd name="T81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5" h="117">
                    <a:moveTo>
                      <a:pt x="134" y="117"/>
                    </a:moveTo>
                    <a:lnTo>
                      <a:pt x="134" y="97"/>
                    </a:lnTo>
                    <a:lnTo>
                      <a:pt x="148" y="95"/>
                    </a:lnTo>
                    <a:lnTo>
                      <a:pt x="160" y="91"/>
                    </a:lnTo>
                    <a:lnTo>
                      <a:pt x="166" y="88"/>
                    </a:lnTo>
                    <a:lnTo>
                      <a:pt x="171" y="83"/>
                    </a:lnTo>
                    <a:lnTo>
                      <a:pt x="176" y="77"/>
                    </a:lnTo>
                    <a:lnTo>
                      <a:pt x="181" y="66"/>
                    </a:lnTo>
                    <a:lnTo>
                      <a:pt x="182" y="55"/>
                    </a:lnTo>
                    <a:lnTo>
                      <a:pt x="182" y="48"/>
                    </a:lnTo>
                    <a:lnTo>
                      <a:pt x="181" y="42"/>
                    </a:lnTo>
                    <a:lnTo>
                      <a:pt x="178" y="36"/>
                    </a:lnTo>
                    <a:lnTo>
                      <a:pt x="174" y="31"/>
                    </a:lnTo>
                    <a:lnTo>
                      <a:pt x="169" y="26"/>
                    </a:lnTo>
                    <a:lnTo>
                      <a:pt x="165" y="24"/>
                    </a:lnTo>
                    <a:lnTo>
                      <a:pt x="156" y="20"/>
                    </a:lnTo>
                    <a:lnTo>
                      <a:pt x="147" y="20"/>
                    </a:lnTo>
                    <a:lnTo>
                      <a:pt x="142" y="20"/>
                    </a:lnTo>
                    <a:lnTo>
                      <a:pt x="137" y="21"/>
                    </a:lnTo>
                    <a:lnTo>
                      <a:pt x="132" y="24"/>
                    </a:lnTo>
                    <a:lnTo>
                      <a:pt x="127" y="26"/>
                    </a:lnTo>
                    <a:lnTo>
                      <a:pt x="124" y="31"/>
                    </a:lnTo>
                    <a:lnTo>
                      <a:pt x="121" y="36"/>
                    </a:lnTo>
                    <a:lnTo>
                      <a:pt x="116" y="45"/>
                    </a:lnTo>
                    <a:lnTo>
                      <a:pt x="111" y="61"/>
                    </a:lnTo>
                    <a:lnTo>
                      <a:pt x="104" y="78"/>
                    </a:lnTo>
                    <a:lnTo>
                      <a:pt x="98" y="89"/>
                    </a:lnTo>
                    <a:lnTo>
                      <a:pt x="93" y="95"/>
                    </a:lnTo>
                    <a:lnTo>
                      <a:pt x="87" y="101"/>
                    </a:lnTo>
                    <a:lnTo>
                      <a:pt x="80" y="105"/>
                    </a:lnTo>
                    <a:lnTo>
                      <a:pt x="72" y="107"/>
                    </a:lnTo>
                    <a:lnTo>
                      <a:pt x="64" y="109"/>
                    </a:lnTo>
                    <a:lnTo>
                      <a:pt x="56" y="109"/>
                    </a:lnTo>
                    <a:lnTo>
                      <a:pt x="41" y="108"/>
                    </a:lnTo>
                    <a:lnTo>
                      <a:pt x="26" y="103"/>
                    </a:lnTo>
                    <a:lnTo>
                      <a:pt x="18" y="99"/>
                    </a:lnTo>
                    <a:lnTo>
                      <a:pt x="12" y="93"/>
                    </a:lnTo>
                    <a:lnTo>
                      <a:pt x="7" y="85"/>
                    </a:lnTo>
                    <a:lnTo>
                      <a:pt x="2" y="73"/>
                    </a:lnTo>
                    <a:lnTo>
                      <a:pt x="0" y="59"/>
                    </a:lnTo>
                    <a:lnTo>
                      <a:pt x="2" y="44"/>
                    </a:lnTo>
                    <a:lnTo>
                      <a:pt x="7" y="31"/>
                    </a:lnTo>
                    <a:lnTo>
                      <a:pt x="13" y="23"/>
                    </a:lnTo>
                    <a:lnTo>
                      <a:pt x="20" y="16"/>
                    </a:lnTo>
                    <a:lnTo>
                      <a:pt x="30" y="12"/>
                    </a:lnTo>
                    <a:lnTo>
                      <a:pt x="44" y="7"/>
                    </a:lnTo>
                    <a:lnTo>
                      <a:pt x="61" y="4"/>
                    </a:lnTo>
                    <a:lnTo>
                      <a:pt x="61" y="24"/>
                    </a:lnTo>
                    <a:lnTo>
                      <a:pt x="44" y="27"/>
                    </a:lnTo>
                    <a:lnTo>
                      <a:pt x="33" y="33"/>
                    </a:lnTo>
                    <a:lnTo>
                      <a:pt x="26" y="44"/>
                    </a:lnTo>
                    <a:lnTo>
                      <a:pt x="23" y="58"/>
                    </a:lnTo>
                    <a:lnTo>
                      <a:pt x="25" y="73"/>
                    </a:lnTo>
                    <a:lnTo>
                      <a:pt x="33" y="83"/>
                    </a:lnTo>
                    <a:lnTo>
                      <a:pt x="38" y="87"/>
                    </a:lnTo>
                    <a:lnTo>
                      <a:pt x="46" y="90"/>
                    </a:lnTo>
                    <a:lnTo>
                      <a:pt x="54" y="90"/>
                    </a:lnTo>
                    <a:lnTo>
                      <a:pt x="61" y="90"/>
                    </a:lnTo>
                    <a:lnTo>
                      <a:pt x="65" y="88"/>
                    </a:lnTo>
                    <a:lnTo>
                      <a:pt x="70" y="85"/>
                    </a:lnTo>
                    <a:lnTo>
                      <a:pt x="78" y="76"/>
                    </a:lnTo>
                    <a:lnTo>
                      <a:pt x="85" y="56"/>
                    </a:lnTo>
                    <a:lnTo>
                      <a:pt x="91" y="38"/>
                    </a:lnTo>
                    <a:lnTo>
                      <a:pt x="98" y="25"/>
                    </a:lnTo>
                    <a:lnTo>
                      <a:pt x="104" y="18"/>
                    </a:lnTo>
                    <a:lnTo>
                      <a:pt x="111" y="12"/>
                    </a:lnTo>
                    <a:lnTo>
                      <a:pt x="117" y="7"/>
                    </a:lnTo>
                    <a:lnTo>
                      <a:pt x="132" y="2"/>
                    </a:lnTo>
                    <a:lnTo>
                      <a:pt x="147" y="0"/>
                    </a:lnTo>
                    <a:lnTo>
                      <a:pt x="161" y="2"/>
                    </a:lnTo>
                    <a:lnTo>
                      <a:pt x="176" y="7"/>
                    </a:lnTo>
                    <a:lnTo>
                      <a:pt x="184" y="12"/>
                    </a:lnTo>
                    <a:lnTo>
                      <a:pt x="192" y="19"/>
                    </a:lnTo>
                    <a:lnTo>
                      <a:pt x="199" y="26"/>
                    </a:lnTo>
                    <a:lnTo>
                      <a:pt x="204" y="39"/>
                    </a:lnTo>
                    <a:lnTo>
                      <a:pt x="205" y="54"/>
                    </a:lnTo>
                    <a:lnTo>
                      <a:pt x="204" y="72"/>
                    </a:lnTo>
                    <a:lnTo>
                      <a:pt x="197" y="88"/>
                    </a:lnTo>
                    <a:lnTo>
                      <a:pt x="187" y="100"/>
                    </a:lnTo>
                    <a:lnTo>
                      <a:pt x="171" y="108"/>
                    </a:lnTo>
                    <a:lnTo>
                      <a:pt x="153" y="114"/>
                    </a:lnTo>
                    <a:lnTo>
                      <a:pt x="134" y="11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78" name="Freeform 398"/>
              <p:cNvSpPr>
                <a:spLocks/>
              </p:cNvSpPr>
              <p:nvPr/>
            </p:nvSpPr>
            <p:spPr bwMode="auto">
              <a:xfrm>
                <a:off x="2654" y="1912"/>
                <a:ext cx="100" cy="140"/>
              </a:xfrm>
              <a:custGeom>
                <a:avLst/>
                <a:gdLst>
                  <a:gd name="T0" fmla="*/ 200 w 200"/>
                  <a:gd name="T1" fmla="*/ 140 h 140"/>
                  <a:gd name="T2" fmla="*/ 0 w 200"/>
                  <a:gd name="T3" fmla="*/ 140 h 140"/>
                  <a:gd name="T4" fmla="*/ 0 w 200"/>
                  <a:gd name="T5" fmla="*/ 110 h 140"/>
                  <a:gd name="T6" fmla="*/ 139 w 200"/>
                  <a:gd name="T7" fmla="*/ 77 h 140"/>
                  <a:gd name="T8" fmla="*/ 157 w 200"/>
                  <a:gd name="T9" fmla="*/ 73 h 140"/>
                  <a:gd name="T10" fmla="*/ 169 w 200"/>
                  <a:gd name="T11" fmla="*/ 70 h 140"/>
                  <a:gd name="T12" fmla="*/ 156 w 200"/>
                  <a:gd name="T13" fmla="*/ 68 h 140"/>
                  <a:gd name="T14" fmla="*/ 138 w 200"/>
                  <a:gd name="T15" fmla="*/ 63 h 140"/>
                  <a:gd name="T16" fmla="*/ 0 w 200"/>
                  <a:gd name="T17" fmla="*/ 30 h 140"/>
                  <a:gd name="T18" fmla="*/ 0 w 200"/>
                  <a:gd name="T19" fmla="*/ 0 h 140"/>
                  <a:gd name="T20" fmla="*/ 200 w 200"/>
                  <a:gd name="T21" fmla="*/ 0 h 140"/>
                  <a:gd name="T22" fmla="*/ 200 w 200"/>
                  <a:gd name="T23" fmla="*/ 19 h 140"/>
                  <a:gd name="T24" fmla="*/ 27 w 200"/>
                  <a:gd name="T25" fmla="*/ 19 h 140"/>
                  <a:gd name="T26" fmla="*/ 200 w 200"/>
                  <a:gd name="T27" fmla="*/ 59 h 140"/>
                  <a:gd name="T28" fmla="*/ 200 w 200"/>
                  <a:gd name="T29" fmla="*/ 81 h 140"/>
                  <a:gd name="T30" fmla="*/ 27 w 200"/>
                  <a:gd name="T31" fmla="*/ 121 h 140"/>
                  <a:gd name="T32" fmla="*/ 200 w 200"/>
                  <a:gd name="T33" fmla="*/ 121 h 140"/>
                  <a:gd name="T34" fmla="*/ 200 w 200"/>
                  <a:gd name="T3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140">
                    <a:moveTo>
                      <a:pt x="200" y="140"/>
                    </a:moveTo>
                    <a:lnTo>
                      <a:pt x="0" y="140"/>
                    </a:lnTo>
                    <a:lnTo>
                      <a:pt x="0" y="110"/>
                    </a:lnTo>
                    <a:lnTo>
                      <a:pt x="139" y="77"/>
                    </a:lnTo>
                    <a:lnTo>
                      <a:pt x="157" y="73"/>
                    </a:lnTo>
                    <a:lnTo>
                      <a:pt x="169" y="70"/>
                    </a:lnTo>
                    <a:lnTo>
                      <a:pt x="156" y="68"/>
                    </a:lnTo>
                    <a:lnTo>
                      <a:pt x="138" y="63"/>
                    </a:lnTo>
                    <a:lnTo>
                      <a:pt x="0" y="30"/>
                    </a:lnTo>
                    <a:lnTo>
                      <a:pt x="0" y="0"/>
                    </a:lnTo>
                    <a:lnTo>
                      <a:pt x="200" y="0"/>
                    </a:lnTo>
                    <a:lnTo>
                      <a:pt x="200" y="19"/>
                    </a:lnTo>
                    <a:lnTo>
                      <a:pt x="27" y="19"/>
                    </a:lnTo>
                    <a:lnTo>
                      <a:pt x="200" y="59"/>
                    </a:lnTo>
                    <a:lnTo>
                      <a:pt x="200" y="81"/>
                    </a:lnTo>
                    <a:lnTo>
                      <a:pt x="27" y="121"/>
                    </a:lnTo>
                    <a:lnTo>
                      <a:pt x="200" y="121"/>
                    </a:lnTo>
                    <a:lnTo>
                      <a:pt x="200" y="1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79" name="Freeform 399"/>
              <p:cNvSpPr>
                <a:spLocks/>
              </p:cNvSpPr>
              <p:nvPr/>
            </p:nvSpPr>
            <p:spPr bwMode="auto">
              <a:xfrm>
                <a:off x="2654" y="1835"/>
                <a:ext cx="127" cy="49"/>
              </a:xfrm>
              <a:custGeom>
                <a:avLst/>
                <a:gdLst>
                  <a:gd name="T0" fmla="*/ 253 w 253"/>
                  <a:gd name="T1" fmla="*/ 13 h 49"/>
                  <a:gd name="T2" fmla="*/ 227 w 253"/>
                  <a:gd name="T3" fmla="*/ 28 h 49"/>
                  <a:gd name="T4" fmla="*/ 196 w 253"/>
                  <a:gd name="T5" fmla="*/ 39 h 49"/>
                  <a:gd name="T6" fmla="*/ 162 w 253"/>
                  <a:gd name="T7" fmla="*/ 47 h 49"/>
                  <a:gd name="T8" fmla="*/ 126 w 253"/>
                  <a:gd name="T9" fmla="*/ 49 h 49"/>
                  <a:gd name="T10" fmla="*/ 96 w 253"/>
                  <a:gd name="T11" fmla="*/ 48 h 49"/>
                  <a:gd name="T12" fmla="*/ 66 w 253"/>
                  <a:gd name="T13" fmla="*/ 42 h 49"/>
                  <a:gd name="T14" fmla="*/ 32 w 253"/>
                  <a:gd name="T15" fmla="*/ 30 h 49"/>
                  <a:gd name="T16" fmla="*/ 0 w 253"/>
                  <a:gd name="T17" fmla="*/ 13 h 49"/>
                  <a:gd name="T18" fmla="*/ 0 w 253"/>
                  <a:gd name="T19" fmla="*/ 0 h 49"/>
                  <a:gd name="T20" fmla="*/ 16 w 253"/>
                  <a:gd name="T21" fmla="*/ 7 h 49"/>
                  <a:gd name="T22" fmla="*/ 29 w 253"/>
                  <a:gd name="T23" fmla="*/ 13 h 49"/>
                  <a:gd name="T24" fmla="*/ 39 w 253"/>
                  <a:gd name="T25" fmla="*/ 17 h 49"/>
                  <a:gd name="T26" fmla="*/ 57 w 253"/>
                  <a:gd name="T27" fmla="*/ 22 h 49"/>
                  <a:gd name="T28" fmla="*/ 76 w 253"/>
                  <a:gd name="T29" fmla="*/ 26 h 49"/>
                  <a:gd name="T30" fmla="*/ 102 w 253"/>
                  <a:gd name="T31" fmla="*/ 29 h 49"/>
                  <a:gd name="T32" fmla="*/ 126 w 253"/>
                  <a:gd name="T33" fmla="*/ 30 h 49"/>
                  <a:gd name="T34" fmla="*/ 169 w 253"/>
                  <a:gd name="T35" fmla="*/ 26 h 49"/>
                  <a:gd name="T36" fmla="*/ 211 w 253"/>
                  <a:gd name="T37" fmla="*/ 17 h 49"/>
                  <a:gd name="T38" fmla="*/ 253 w 253"/>
                  <a:gd name="T39" fmla="*/ 0 h 49"/>
                  <a:gd name="T40" fmla="*/ 253 w 253"/>
                  <a:gd name="T41" fmla="*/ 1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3" h="49">
                    <a:moveTo>
                      <a:pt x="253" y="13"/>
                    </a:moveTo>
                    <a:lnTo>
                      <a:pt x="227" y="28"/>
                    </a:lnTo>
                    <a:lnTo>
                      <a:pt x="196" y="39"/>
                    </a:lnTo>
                    <a:lnTo>
                      <a:pt x="162" y="47"/>
                    </a:lnTo>
                    <a:lnTo>
                      <a:pt x="126" y="49"/>
                    </a:lnTo>
                    <a:lnTo>
                      <a:pt x="96" y="48"/>
                    </a:lnTo>
                    <a:lnTo>
                      <a:pt x="66" y="42"/>
                    </a:lnTo>
                    <a:lnTo>
                      <a:pt x="32" y="30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16" y="7"/>
                    </a:lnTo>
                    <a:lnTo>
                      <a:pt x="29" y="13"/>
                    </a:lnTo>
                    <a:lnTo>
                      <a:pt x="39" y="17"/>
                    </a:lnTo>
                    <a:lnTo>
                      <a:pt x="57" y="22"/>
                    </a:lnTo>
                    <a:lnTo>
                      <a:pt x="76" y="26"/>
                    </a:lnTo>
                    <a:lnTo>
                      <a:pt x="102" y="29"/>
                    </a:lnTo>
                    <a:lnTo>
                      <a:pt x="126" y="30"/>
                    </a:lnTo>
                    <a:lnTo>
                      <a:pt x="169" y="26"/>
                    </a:lnTo>
                    <a:lnTo>
                      <a:pt x="211" y="17"/>
                    </a:lnTo>
                    <a:lnTo>
                      <a:pt x="253" y="0"/>
                    </a:lnTo>
                    <a:lnTo>
                      <a:pt x="253" y="1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80" name="Freeform 400"/>
              <p:cNvSpPr>
                <a:spLocks noEditPoints="1"/>
              </p:cNvSpPr>
              <p:nvPr/>
            </p:nvSpPr>
            <p:spPr bwMode="auto">
              <a:xfrm>
                <a:off x="2654" y="1702"/>
                <a:ext cx="100" cy="110"/>
              </a:xfrm>
              <a:custGeom>
                <a:avLst/>
                <a:gdLst>
                  <a:gd name="T0" fmla="*/ 0 w 200"/>
                  <a:gd name="T1" fmla="*/ 110 h 110"/>
                  <a:gd name="T2" fmla="*/ 1 w 200"/>
                  <a:gd name="T3" fmla="*/ 40 h 110"/>
                  <a:gd name="T4" fmla="*/ 9 w 200"/>
                  <a:gd name="T5" fmla="*/ 22 h 110"/>
                  <a:gd name="T6" fmla="*/ 24 w 200"/>
                  <a:gd name="T7" fmla="*/ 12 h 110"/>
                  <a:gd name="T8" fmla="*/ 50 w 200"/>
                  <a:gd name="T9" fmla="*/ 6 h 110"/>
                  <a:gd name="T10" fmla="*/ 66 w 200"/>
                  <a:gd name="T11" fmla="*/ 9 h 110"/>
                  <a:gd name="T12" fmla="*/ 81 w 200"/>
                  <a:gd name="T13" fmla="*/ 16 h 110"/>
                  <a:gd name="T14" fmla="*/ 92 w 200"/>
                  <a:gd name="T15" fmla="*/ 27 h 110"/>
                  <a:gd name="T16" fmla="*/ 110 w 200"/>
                  <a:gd name="T17" fmla="*/ 7 h 110"/>
                  <a:gd name="T18" fmla="*/ 141 w 200"/>
                  <a:gd name="T19" fmla="*/ 0 h 110"/>
                  <a:gd name="T20" fmla="*/ 167 w 200"/>
                  <a:gd name="T21" fmla="*/ 4 h 110"/>
                  <a:gd name="T22" fmla="*/ 180 w 200"/>
                  <a:gd name="T23" fmla="*/ 11 h 110"/>
                  <a:gd name="T24" fmla="*/ 190 w 200"/>
                  <a:gd name="T25" fmla="*/ 19 h 110"/>
                  <a:gd name="T26" fmla="*/ 195 w 200"/>
                  <a:gd name="T27" fmla="*/ 30 h 110"/>
                  <a:gd name="T28" fmla="*/ 200 w 200"/>
                  <a:gd name="T29" fmla="*/ 54 h 110"/>
                  <a:gd name="T30" fmla="*/ 83 w 200"/>
                  <a:gd name="T31" fmla="*/ 91 h 110"/>
                  <a:gd name="T32" fmla="*/ 83 w 200"/>
                  <a:gd name="T33" fmla="*/ 51 h 110"/>
                  <a:gd name="T34" fmla="*/ 81 w 200"/>
                  <a:gd name="T35" fmla="*/ 40 h 110"/>
                  <a:gd name="T36" fmla="*/ 74 w 200"/>
                  <a:gd name="T37" fmla="*/ 33 h 110"/>
                  <a:gd name="T38" fmla="*/ 66 w 200"/>
                  <a:gd name="T39" fmla="*/ 27 h 110"/>
                  <a:gd name="T40" fmla="*/ 53 w 200"/>
                  <a:gd name="T41" fmla="*/ 25 h 110"/>
                  <a:gd name="T42" fmla="*/ 40 w 200"/>
                  <a:gd name="T43" fmla="*/ 27 h 110"/>
                  <a:gd name="T44" fmla="*/ 31 w 200"/>
                  <a:gd name="T45" fmla="*/ 31 h 110"/>
                  <a:gd name="T46" fmla="*/ 26 w 200"/>
                  <a:gd name="T47" fmla="*/ 39 h 110"/>
                  <a:gd name="T48" fmla="*/ 22 w 200"/>
                  <a:gd name="T49" fmla="*/ 62 h 110"/>
                  <a:gd name="T50" fmla="*/ 83 w 200"/>
                  <a:gd name="T51" fmla="*/ 91 h 110"/>
                  <a:gd name="T52" fmla="*/ 175 w 200"/>
                  <a:gd name="T53" fmla="*/ 53 h 110"/>
                  <a:gd name="T54" fmla="*/ 175 w 200"/>
                  <a:gd name="T55" fmla="*/ 44 h 110"/>
                  <a:gd name="T56" fmla="*/ 172 w 200"/>
                  <a:gd name="T57" fmla="*/ 34 h 110"/>
                  <a:gd name="T58" fmla="*/ 164 w 200"/>
                  <a:gd name="T59" fmla="*/ 25 h 110"/>
                  <a:gd name="T60" fmla="*/ 151 w 200"/>
                  <a:gd name="T61" fmla="*/ 19 h 110"/>
                  <a:gd name="T62" fmla="*/ 133 w 200"/>
                  <a:gd name="T63" fmla="*/ 19 h 110"/>
                  <a:gd name="T64" fmla="*/ 122 w 200"/>
                  <a:gd name="T65" fmla="*/ 23 h 110"/>
                  <a:gd name="T66" fmla="*/ 112 w 200"/>
                  <a:gd name="T67" fmla="*/ 30 h 110"/>
                  <a:gd name="T68" fmla="*/ 107 w 200"/>
                  <a:gd name="T69" fmla="*/ 45 h 110"/>
                  <a:gd name="T70" fmla="*/ 107 w 200"/>
                  <a:gd name="T71" fmla="*/ 9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0" h="110">
                    <a:moveTo>
                      <a:pt x="200" y="110"/>
                    </a:moveTo>
                    <a:lnTo>
                      <a:pt x="0" y="110"/>
                    </a:lnTo>
                    <a:lnTo>
                      <a:pt x="0" y="54"/>
                    </a:lnTo>
                    <a:lnTo>
                      <a:pt x="1" y="40"/>
                    </a:lnTo>
                    <a:lnTo>
                      <a:pt x="5" y="28"/>
                    </a:lnTo>
                    <a:lnTo>
                      <a:pt x="9" y="22"/>
                    </a:lnTo>
                    <a:lnTo>
                      <a:pt x="16" y="16"/>
                    </a:lnTo>
                    <a:lnTo>
                      <a:pt x="24" y="12"/>
                    </a:lnTo>
                    <a:lnTo>
                      <a:pt x="37" y="7"/>
                    </a:lnTo>
                    <a:lnTo>
                      <a:pt x="50" y="6"/>
                    </a:lnTo>
                    <a:lnTo>
                      <a:pt x="58" y="7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81" y="16"/>
                    </a:lnTo>
                    <a:lnTo>
                      <a:pt x="87" y="21"/>
                    </a:lnTo>
                    <a:lnTo>
                      <a:pt x="92" y="27"/>
                    </a:lnTo>
                    <a:lnTo>
                      <a:pt x="99" y="16"/>
                    </a:lnTo>
                    <a:lnTo>
                      <a:pt x="110" y="7"/>
                    </a:lnTo>
                    <a:lnTo>
                      <a:pt x="125" y="1"/>
                    </a:lnTo>
                    <a:lnTo>
                      <a:pt x="141" y="0"/>
                    </a:lnTo>
                    <a:lnTo>
                      <a:pt x="154" y="1"/>
                    </a:lnTo>
                    <a:lnTo>
                      <a:pt x="167" y="4"/>
                    </a:lnTo>
                    <a:lnTo>
                      <a:pt x="174" y="7"/>
                    </a:lnTo>
                    <a:lnTo>
                      <a:pt x="180" y="11"/>
                    </a:lnTo>
                    <a:lnTo>
                      <a:pt x="185" y="15"/>
                    </a:lnTo>
                    <a:lnTo>
                      <a:pt x="190" y="19"/>
                    </a:lnTo>
                    <a:lnTo>
                      <a:pt x="193" y="24"/>
                    </a:lnTo>
                    <a:lnTo>
                      <a:pt x="195" y="30"/>
                    </a:lnTo>
                    <a:lnTo>
                      <a:pt x="198" y="41"/>
                    </a:lnTo>
                    <a:lnTo>
                      <a:pt x="200" y="54"/>
                    </a:lnTo>
                    <a:lnTo>
                      <a:pt x="200" y="110"/>
                    </a:lnTo>
                    <a:close/>
                    <a:moveTo>
                      <a:pt x="83" y="91"/>
                    </a:moveTo>
                    <a:lnTo>
                      <a:pt x="83" y="59"/>
                    </a:lnTo>
                    <a:lnTo>
                      <a:pt x="83" y="51"/>
                    </a:lnTo>
                    <a:lnTo>
                      <a:pt x="83" y="45"/>
                    </a:lnTo>
                    <a:lnTo>
                      <a:pt x="81" y="40"/>
                    </a:lnTo>
                    <a:lnTo>
                      <a:pt x="78" y="36"/>
                    </a:lnTo>
                    <a:lnTo>
                      <a:pt x="74" y="33"/>
                    </a:lnTo>
                    <a:lnTo>
                      <a:pt x="71" y="29"/>
                    </a:lnTo>
                    <a:lnTo>
                      <a:pt x="66" y="27"/>
                    </a:lnTo>
                    <a:lnTo>
                      <a:pt x="60" y="25"/>
                    </a:lnTo>
                    <a:lnTo>
                      <a:pt x="53" y="25"/>
                    </a:lnTo>
                    <a:lnTo>
                      <a:pt x="47" y="25"/>
                    </a:lnTo>
                    <a:lnTo>
                      <a:pt x="40" y="27"/>
                    </a:lnTo>
                    <a:lnTo>
                      <a:pt x="35" y="29"/>
                    </a:lnTo>
                    <a:lnTo>
                      <a:pt x="31" y="31"/>
                    </a:lnTo>
                    <a:lnTo>
                      <a:pt x="27" y="35"/>
                    </a:lnTo>
                    <a:lnTo>
                      <a:pt x="26" y="39"/>
                    </a:lnTo>
                    <a:lnTo>
                      <a:pt x="22" y="47"/>
                    </a:lnTo>
                    <a:lnTo>
                      <a:pt x="22" y="62"/>
                    </a:lnTo>
                    <a:lnTo>
                      <a:pt x="22" y="91"/>
                    </a:lnTo>
                    <a:lnTo>
                      <a:pt x="83" y="91"/>
                    </a:lnTo>
                    <a:close/>
                    <a:moveTo>
                      <a:pt x="175" y="91"/>
                    </a:moveTo>
                    <a:lnTo>
                      <a:pt x="175" y="53"/>
                    </a:lnTo>
                    <a:lnTo>
                      <a:pt x="175" y="48"/>
                    </a:lnTo>
                    <a:lnTo>
                      <a:pt x="175" y="44"/>
                    </a:lnTo>
                    <a:lnTo>
                      <a:pt x="175" y="41"/>
                    </a:lnTo>
                    <a:lnTo>
                      <a:pt x="172" y="34"/>
                    </a:lnTo>
                    <a:lnTo>
                      <a:pt x="169" y="29"/>
                    </a:lnTo>
                    <a:lnTo>
                      <a:pt x="164" y="25"/>
                    </a:lnTo>
                    <a:lnTo>
                      <a:pt x="157" y="22"/>
                    </a:lnTo>
                    <a:lnTo>
                      <a:pt x="151" y="19"/>
                    </a:lnTo>
                    <a:lnTo>
                      <a:pt x="141" y="19"/>
                    </a:lnTo>
                    <a:lnTo>
                      <a:pt x="133" y="19"/>
                    </a:lnTo>
                    <a:lnTo>
                      <a:pt x="126" y="21"/>
                    </a:lnTo>
                    <a:lnTo>
                      <a:pt x="122" y="23"/>
                    </a:lnTo>
                    <a:lnTo>
                      <a:pt x="117" y="27"/>
                    </a:lnTo>
                    <a:lnTo>
                      <a:pt x="112" y="30"/>
                    </a:lnTo>
                    <a:lnTo>
                      <a:pt x="110" y="35"/>
                    </a:lnTo>
                    <a:lnTo>
                      <a:pt x="107" y="45"/>
                    </a:lnTo>
                    <a:lnTo>
                      <a:pt x="107" y="57"/>
                    </a:lnTo>
                    <a:lnTo>
                      <a:pt x="107" y="91"/>
                    </a:lnTo>
                    <a:lnTo>
                      <a:pt x="175" y="9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81" name="Freeform 401"/>
              <p:cNvSpPr>
                <a:spLocks noEditPoints="1"/>
              </p:cNvSpPr>
              <p:nvPr/>
            </p:nvSpPr>
            <p:spPr bwMode="auto">
              <a:xfrm>
                <a:off x="2654" y="1564"/>
                <a:ext cx="100" cy="110"/>
              </a:xfrm>
              <a:custGeom>
                <a:avLst/>
                <a:gdLst>
                  <a:gd name="T0" fmla="*/ 200 w 200"/>
                  <a:gd name="T1" fmla="*/ 110 h 110"/>
                  <a:gd name="T2" fmla="*/ 0 w 200"/>
                  <a:gd name="T3" fmla="*/ 110 h 110"/>
                  <a:gd name="T4" fmla="*/ 0 w 200"/>
                  <a:gd name="T5" fmla="*/ 56 h 110"/>
                  <a:gd name="T6" fmla="*/ 0 w 200"/>
                  <a:gd name="T7" fmla="*/ 43 h 110"/>
                  <a:gd name="T8" fmla="*/ 1 w 200"/>
                  <a:gd name="T9" fmla="*/ 34 h 110"/>
                  <a:gd name="T10" fmla="*/ 3 w 200"/>
                  <a:gd name="T11" fmla="*/ 27 h 110"/>
                  <a:gd name="T12" fmla="*/ 6 w 200"/>
                  <a:gd name="T13" fmla="*/ 21 h 110"/>
                  <a:gd name="T14" fmla="*/ 11 w 200"/>
                  <a:gd name="T15" fmla="*/ 16 h 110"/>
                  <a:gd name="T16" fmla="*/ 16 w 200"/>
                  <a:gd name="T17" fmla="*/ 11 h 110"/>
                  <a:gd name="T18" fmla="*/ 22 w 200"/>
                  <a:gd name="T19" fmla="*/ 8 h 110"/>
                  <a:gd name="T20" fmla="*/ 29 w 200"/>
                  <a:gd name="T21" fmla="*/ 4 h 110"/>
                  <a:gd name="T22" fmla="*/ 42 w 200"/>
                  <a:gd name="T23" fmla="*/ 2 h 110"/>
                  <a:gd name="T24" fmla="*/ 57 w 200"/>
                  <a:gd name="T25" fmla="*/ 0 h 110"/>
                  <a:gd name="T26" fmla="*/ 81 w 200"/>
                  <a:gd name="T27" fmla="*/ 3 h 110"/>
                  <a:gd name="T28" fmla="*/ 100 w 200"/>
                  <a:gd name="T29" fmla="*/ 11 h 110"/>
                  <a:gd name="T30" fmla="*/ 110 w 200"/>
                  <a:gd name="T31" fmla="*/ 22 h 110"/>
                  <a:gd name="T32" fmla="*/ 115 w 200"/>
                  <a:gd name="T33" fmla="*/ 35 h 110"/>
                  <a:gd name="T34" fmla="*/ 118 w 200"/>
                  <a:gd name="T35" fmla="*/ 54 h 110"/>
                  <a:gd name="T36" fmla="*/ 118 w 200"/>
                  <a:gd name="T37" fmla="*/ 91 h 110"/>
                  <a:gd name="T38" fmla="*/ 200 w 200"/>
                  <a:gd name="T39" fmla="*/ 91 h 110"/>
                  <a:gd name="T40" fmla="*/ 200 w 200"/>
                  <a:gd name="T41" fmla="*/ 110 h 110"/>
                  <a:gd name="T42" fmla="*/ 94 w 200"/>
                  <a:gd name="T43" fmla="*/ 91 h 110"/>
                  <a:gd name="T44" fmla="*/ 94 w 200"/>
                  <a:gd name="T45" fmla="*/ 54 h 110"/>
                  <a:gd name="T46" fmla="*/ 92 w 200"/>
                  <a:gd name="T47" fmla="*/ 38 h 110"/>
                  <a:gd name="T48" fmla="*/ 84 w 200"/>
                  <a:gd name="T49" fmla="*/ 27 h 110"/>
                  <a:gd name="T50" fmla="*/ 73 w 200"/>
                  <a:gd name="T51" fmla="*/ 21 h 110"/>
                  <a:gd name="T52" fmla="*/ 58 w 200"/>
                  <a:gd name="T53" fmla="*/ 20 h 110"/>
                  <a:gd name="T54" fmla="*/ 50 w 200"/>
                  <a:gd name="T55" fmla="*/ 20 h 110"/>
                  <a:gd name="T56" fmla="*/ 42 w 200"/>
                  <a:gd name="T57" fmla="*/ 21 h 110"/>
                  <a:gd name="T58" fmla="*/ 35 w 200"/>
                  <a:gd name="T59" fmla="*/ 25 h 110"/>
                  <a:gd name="T60" fmla="*/ 31 w 200"/>
                  <a:gd name="T61" fmla="*/ 27 h 110"/>
                  <a:gd name="T62" fmla="*/ 27 w 200"/>
                  <a:gd name="T63" fmla="*/ 32 h 110"/>
                  <a:gd name="T64" fmla="*/ 24 w 200"/>
                  <a:gd name="T65" fmla="*/ 35 h 110"/>
                  <a:gd name="T66" fmla="*/ 22 w 200"/>
                  <a:gd name="T67" fmla="*/ 40 h 110"/>
                  <a:gd name="T68" fmla="*/ 22 w 200"/>
                  <a:gd name="T69" fmla="*/ 46 h 110"/>
                  <a:gd name="T70" fmla="*/ 22 w 200"/>
                  <a:gd name="T71" fmla="*/ 54 h 110"/>
                  <a:gd name="T72" fmla="*/ 22 w 200"/>
                  <a:gd name="T73" fmla="*/ 91 h 110"/>
                  <a:gd name="T74" fmla="*/ 94 w 200"/>
                  <a:gd name="T75" fmla="*/ 9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0" h="110">
                    <a:moveTo>
                      <a:pt x="200" y="110"/>
                    </a:moveTo>
                    <a:lnTo>
                      <a:pt x="0" y="110"/>
                    </a:lnTo>
                    <a:lnTo>
                      <a:pt x="0" y="56"/>
                    </a:lnTo>
                    <a:lnTo>
                      <a:pt x="0" y="43"/>
                    </a:lnTo>
                    <a:lnTo>
                      <a:pt x="1" y="34"/>
                    </a:lnTo>
                    <a:lnTo>
                      <a:pt x="3" y="27"/>
                    </a:lnTo>
                    <a:lnTo>
                      <a:pt x="6" y="21"/>
                    </a:lnTo>
                    <a:lnTo>
                      <a:pt x="11" y="16"/>
                    </a:lnTo>
                    <a:lnTo>
                      <a:pt x="16" y="11"/>
                    </a:lnTo>
                    <a:lnTo>
                      <a:pt x="22" y="8"/>
                    </a:lnTo>
                    <a:lnTo>
                      <a:pt x="29" y="4"/>
                    </a:lnTo>
                    <a:lnTo>
                      <a:pt x="42" y="2"/>
                    </a:lnTo>
                    <a:lnTo>
                      <a:pt x="57" y="0"/>
                    </a:lnTo>
                    <a:lnTo>
                      <a:pt x="81" y="3"/>
                    </a:lnTo>
                    <a:lnTo>
                      <a:pt x="100" y="11"/>
                    </a:lnTo>
                    <a:lnTo>
                      <a:pt x="110" y="22"/>
                    </a:lnTo>
                    <a:lnTo>
                      <a:pt x="115" y="35"/>
                    </a:lnTo>
                    <a:lnTo>
                      <a:pt x="118" y="54"/>
                    </a:lnTo>
                    <a:lnTo>
                      <a:pt x="118" y="91"/>
                    </a:lnTo>
                    <a:lnTo>
                      <a:pt x="200" y="91"/>
                    </a:lnTo>
                    <a:lnTo>
                      <a:pt x="200" y="110"/>
                    </a:lnTo>
                    <a:close/>
                    <a:moveTo>
                      <a:pt x="94" y="91"/>
                    </a:moveTo>
                    <a:lnTo>
                      <a:pt x="94" y="54"/>
                    </a:lnTo>
                    <a:lnTo>
                      <a:pt x="92" y="38"/>
                    </a:lnTo>
                    <a:lnTo>
                      <a:pt x="84" y="27"/>
                    </a:lnTo>
                    <a:lnTo>
                      <a:pt x="73" y="21"/>
                    </a:lnTo>
                    <a:lnTo>
                      <a:pt x="58" y="20"/>
                    </a:lnTo>
                    <a:lnTo>
                      <a:pt x="50" y="20"/>
                    </a:lnTo>
                    <a:lnTo>
                      <a:pt x="42" y="21"/>
                    </a:lnTo>
                    <a:lnTo>
                      <a:pt x="35" y="25"/>
                    </a:lnTo>
                    <a:lnTo>
                      <a:pt x="31" y="27"/>
                    </a:lnTo>
                    <a:lnTo>
                      <a:pt x="27" y="32"/>
                    </a:lnTo>
                    <a:lnTo>
                      <a:pt x="24" y="35"/>
                    </a:lnTo>
                    <a:lnTo>
                      <a:pt x="22" y="40"/>
                    </a:lnTo>
                    <a:lnTo>
                      <a:pt x="22" y="46"/>
                    </a:lnTo>
                    <a:lnTo>
                      <a:pt x="22" y="54"/>
                    </a:lnTo>
                    <a:lnTo>
                      <a:pt x="22" y="91"/>
                    </a:lnTo>
                    <a:lnTo>
                      <a:pt x="94" y="9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82" name="Freeform 402"/>
              <p:cNvSpPr>
                <a:spLocks/>
              </p:cNvSpPr>
              <p:nvPr/>
            </p:nvSpPr>
            <p:spPr bwMode="auto">
              <a:xfrm>
                <a:off x="2654" y="1450"/>
                <a:ext cx="100" cy="98"/>
              </a:xfrm>
              <a:custGeom>
                <a:avLst/>
                <a:gdLst>
                  <a:gd name="T0" fmla="*/ 174 w 200"/>
                  <a:gd name="T1" fmla="*/ 0 h 98"/>
                  <a:gd name="T2" fmla="*/ 200 w 200"/>
                  <a:gd name="T3" fmla="*/ 0 h 98"/>
                  <a:gd name="T4" fmla="*/ 200 w 200"/>
                  <a:gd name="T5" fmla="*/ 98 h 98"/>
                  <a:gd name="T6" fmla="*/ 190 w 200"/>
                  <a:gd name="T7" fmla="*/ 96 h 98"/>
                  <a:gd name="T8" fmla="*/ 182 w 200"/>
                  <a:gd name="T9" fmla="*/ 95 h 98"/>
                  <a:gd name="T10" fmla="*/ 167 w 200"/>
                  <a:gd name="T11" fmla="*/ 90 h 98"/>
                  <a:gd name="T12" fmla="*/ 154 w 200"/>
                  <a:gd name="T13" fmla="*/ 84 h 98"/>
                  <a:gd name="T14" fmla="*/ 139 w 200"/>
                  <a:gd name="T15" fmla="*/ 75 h 98"/>
                  <a:gd name="T16" fmla="*/ 123 w 200"/>
                  <a:gd name="T17" fmla="*/ 61 h 98"/>
                  <a:gd name="T18" fmla="*/ 107 w 200"/>
                  <a:gd name="T19" fmla="*/ 47 h 98"/>
                  <a:gd name="T20" fmla="*/ 94 w 200"/>
                  <a:gd name="T21" fmla="*/ 36 h 98"/>
                  <a:gd name="T22" fmla="*/ 83 w 200"/>
                  <a:gd name="T23" fmla="*/ 30 h 98"/>
                  <a:gd name="T24" fmla="*/ 68 w 200"/>
                  <a:gd name="T25" fmla="*/ 24 h 98"/>
                  <a:gd name="T26" fmla="*/ 55 w 200"/>
                  <a:gd name="T27" fmla="*/ 21 h 98"/>
                  <a:gd name="T28" fmla="*/ 45 w 200"/>
                  <a:gd name="T29" fmla="*/ 23 h 98"/>
                  <a:gd name="T30" fmla="*/ 39 w 200"/>
                  <a:gd name="T31" fmla="*/ 25 h 98"/>
                  <a:gd name="T32" fmla="*/ 32 w 200"/>
                  <a:gd name="T33" fmla="*/ 29 h 98"/>
                  <a:gd name="T34" fmla="*/ 27 w 200"/>
                  <a:gd name="T35" fmla="*/ 32 h 98"/>
                  <a:gd name="T36" fmla="*/ 24 w 200"/>
                  <a:gd name="T37" fmla="*/ 37 h 98"/>
                  <a:gd name="T38" fmla="*/ 22 w 200"/>
                  <a:gd name="T39" fmla="*/ 42 h 98"/>
                  <a:gd name="T40" fmla="*/ 22 w 200"/>
                  <a:gd name="T41" fmla="*/ 48 h 98"/>
                  <a:gd name="T42" fmla="*/ 24 w 200"/>
                  <a:gd name="T43" fmla="*/ 59 h 98"/>
                  <a:gd name="T44" fmla="*/ 32 w 200"/>
                  <a:gd name="T45" fmla="*/ 67 h 98"/>
                  <a:gd name="T46" fmla="*/ 37 w 200"/>
                  <a:gd name="T47" fmla="*/ 71 h 98"/>
                  <a:gd name="T48" fmla="*/ 42 w 200"/>
                  <a:gd name="T49" fmla="*/ 73 h 98"/>
                  <a:gd name="T50" fmla="*/ 50 w 200"/>
                  <a:gd name="T51" fmla="*/ 75 h 98"/>
                  <a:gd name="T52" fmla="*/ 57 w 200"/>
                  <a:gd name="T53" fmla="*/ 76 h 98"/>
                  <a:gd name="T54" fmla="*/ 53 w 200"/>
                  <a:gd name="T55" fmla="*/ 95 h 98"/>
                  <a:gd name="T56" fmla="*/ 37 w 200"/>
                  <a:gd name="T57" fmla="*/ 93 h 98"/>
                  <a:gd name="T58" fmla="*/ 24 w 200"/>
                  <a:gd name="T59" fmla="*/ 88 h 98"/>
                  <a:gd name="T60" fmla="*/ 13 w 200"/>
                  <a:gd name="T61" fmla="*/ 81 h 98"/>
                  <a:gd name="T62" fmla="*/ 3 w 200"/>
                  <a:gd name="T63" fmla="*/ 66 h 98"/>
                  <a:gd name="T64" fmla="*/ 0 w 200"/>
                  <a:gd name="T65" fmla="*/ 48 h 98"/>
                  <a:gd name="T66" fmla="*/ 1 w 200"/>
                  <a:gd name="T67" fmla="*/ 35 h 98"/>
                  <a:gd name="T68" fmla="*/ 6 w 200"/>
                  <a:gd name="T69" fmla="*/ 24 h 98"/>
                  <a:gd name="T70" fmla="*/ 14 w 200"/>
                  <a:gd name="T71" fmla="*/ 14 h 98"/>
                  <a:gd name="T72" fmla="*/ 32 w 200"/>
                  <a:gd name="T73" fmla="*/ 6 h 98"/>
                  <a:gd name="T74" fmla="*/ 53 w 200"/>
                  <a:gd name="T75" fmla="*/ 2 h 98"/>
                  <a:gd name="T76" fmla="*/ 66 w 200"/>
                  <a:gd name="T77" fmla="*/ 3 h 98"/>
                  <a:gd name="T78" fmla="*/ 78 w 200"/>
                  <a:gd name="T79" fmla="*/ 6 h 98"/>
                  <a:gd name="T80" fmla="*/ 86 w 200"/>
                  <a:gd name="T81" fmla="*/ 8 h 98"/>
                  <a:gd name="T82" fmla="*/ 94 w 200"/>
                  <a:gd name="T83" fmla="*/ 12 h 98"/>
                  <a:gd name="T84" fmla="*/ 102 w 200"/>
                  <a:gd name="T85" fmla="*/ 17 h 98"/>
                  <a:gd name="T86" fmla="*/ 117 w 200"/>
                  <a:gd name="T87" fmla="*/ 28 h 98"/>
                  <a:gd name="T88" fmla="*/ 136 w 200"/>
                  <a:gd name="T89" fmla="*/ 43 h 98"/>
                  <a:gd name="T90" fmla="*/ 146 w 200"/>
                  <a:gd name="T91" fmla="*/ 53 h 98"/>
                  <a:gd name="T92" fmla="*/ 154 w 200"/>
                  <a:gd name="T93" fmla="*/ 60 h 98"/>
                  <a:gd name="T94" fmla="*/ 161 w 200"/>
                  <a:gd name="T95" fmla="*/ 64 h 98"/>
                  <a:gd name="T96" fmla="*/ 167 w 200"/>
                  <a:gd name="T97" fmla="*/ 69 h 98"/>
                  <a:gd name="T98" fmla="*/ 174 w 200"/>
                  <a:gd name="T99" fmla="*/ 72 h 98"/>
                  <a:gd name="T100" fmla="*/ 174 w 200"/>
                  <a:gd name="T101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0" h="98">
                    <a:moveTo>
                      <a:pt x="174" y="0"/>
                    </a:moveTo>
                    <a:lnTo>
                      <a:pt x="200" y="0"/>
                    </a:lnTo>
                    <a:lnTo>
                      <a:pt x="200" y="98"/>
                    </a:lnTo>
                    <a:lnTo>
                      <a:pt x="190" y="96"/>
                    </a:lnTo>
                    <a:lnTo>
                      <a:pt x="182" y="95"/>
                    </a:lnTo>
                    <a:lnTo>
                      <a:pt x="167" y="90"/>
                    </a:lnTo>
                    <a:lnTo>
                      <a:pt x="154" y="84"/>
                    </a:lnTo>
                    <a:lnTo>
                      <a:pt x="139" y="75"/>
                    </a:lnTo>
                    <a:lnTo>
                      <a:pt x="123" y="61"/>
                    </a:lnTo>
                    <a:lnTo>
                      <a:pt x="107" y="47"/>
                    </a:lnTo>
                    <a:lnTo>
                      <a:pt x="94" y="36"/>
                    </a:lnTo>
                    <a:lnTo>
                      <a:pt x="83" y="30"/>
                    </a:lnTo>
                    <a:lnTo>
                      <a:pt x="68" y="24"/>
                    </a:lnTo>
                    <a:lnTo>
                      <a:pt x="55" y="21"/>
                    </a:lnTo>
                    <a:lnTo>
                      <a:pt x="45" y="23"/>
                    </a:lnTo>
                    <a:lnTo>
                      <a:pt x="39" y="25"/>
                    </a:lnTo>
                    <a:lnTo>
                      <a:pt x="32" y="29"/>
                    </a:lnTo>
                    <a:lnTo>
                      <a:pt x="27" y="32"/>
                    </a:lnTo>
                    <a:lnTo>
                      <a:pt x="24" y="37"/>
                    </a:lnTo>
                    <a:lnTo>
                      <a:pt x="22" y="42"/>
                    </a:lnTo>
                    <a:lnTo>
                      <a:pt x="22" y="48"/>
                    </a:lnTo>
                    <a:lnTo>
                      <a:pt x="24" y="59"/>
                    </a:lnTo>
                    <a:lnTo>
                      <a:pt x="32" y="67"/>
                    </a:lnTo>
                    <a:lnTo>
                      <a:pt x="37" y="71"/>
                    </a:lnTo>
                    <a:lnTo>
                      <a:pt x="42" y="73"/>
                    </a:lnTo>
                    <a:lnTo>
                      <a:pt x="50" y="75"/>
                    </a:lnTo>
                    <a:lnTo>
                      <a:pt x="57" y="76"/>
                    </a:lnTo>
                    <a:lnTo>
                      <a:pt x="53" y="95"/>
                    </a:lnTo>
                    <a:lnTo>
                      <a:pt x="37" y="93"/>
                    </a:lnTo>
                    <a:lnTo>
                      <a:pt x="24" y="88"/>
                    </a:lnTo>
                    <a:lnTo>
                      <a:pt x="13" y="81"/>
                    </a:lnTo>
                    <a:lnTo>
                      <a:pt x="3" y="66"/>
                    </a:lnTo>
                    <a:lnTo>
                      <a:pt x="0" y="48"/>
                    </a:lnTo>
                    <a:lnTo>
                      <a:pt x="1" y="35"/>
                    </a:lnTo>
                    <a:lnTo>
                      <a:pt x="6" y="24"/>
                    </a:lnTo>
                    <a:lnTo>
                      <a:pt x="14" y="14"/>
                    </a:lnTo>
                    <a:lnTo>
                      <a:pt x="32" y="6"/>
                    </a:lnTo>
                    <a:lnTo>
                      <a:pt x="53" y="2"/>
                    </a:lnTo>
                    <a:lnTo>
                      <a:pt x="66" y="3"/>
                    </a:lnTo>
                    <a:lnTo>
                      <a:pt x="78" y="6"/>
                    </a:lnTo>
                    <a:lnTo>
                      <a:pt x="86" y="8"/>
                    </a:lnTo>
                    <a:lnTo>
                      <a:pt x="94" y="12"/>
                    </a:lnTo>
                    <a:lnTo>
                      <a:pt x="102" y="17"/>
                    </a:lnTo>
                    <a:lnTo>
                      <a:pt x="117" y="28"/>
                    </a:lnTo>
                    <a:lnTo>
                      <a:pt x="136" y="43"/>
                    </a:lnTo>
                    <a:lnTo>
                      <a:pt x="146" y="53"/>
                    </a:lnTo>
                    <a:lnTo>
                      <a:pt x="154" y="60"/>
                    </a:lnTo>
                    <a:lnTo>
                      <a:pt x="161" y="64"/>
                    </a:lnTo>
                    <a:lnTo>
                      <a:pt x="167" y="69"/>
                    </a:lnTo>
                    <a:lnTo>
                      <a:pt x="174" y="72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83" name="Freeform 403"/>
              <p:cNvSpPr>
                <a:spLocks noEditPoints="1"/>
              </p:cNvSpPr>
              <p:nvPr/>
            </p:nvSpPr>
            <p:spPr bwMode="auto">
              <a:xfrm>
                <a:off x="2654" y="1334"/>
                <a:ext cx="101" cy="96"/>
              </a:xfrm>
              <a:custGeom>
                <a:avLst/>
                <a:gdLst>
                  <a:gd name="T0" fmla="*/ 100 w 201"/>
                  <a:gd name="T1" fmla="*/ 96 h 96"/>
                  <a:gd name="T2" fmla="*/ 68 w 201"/>
                  <a:gd name="T3" fmla="*/ 95 h 96"/>
                  <a:gd name="T4" fmla="*/ 44 w 201"/>
                  <a:gd name="T5" fmla="*/ 92 h 96"/>
                  <a:gd name="T6" fmla="*/ 24 w 201"/>
                  <a:gd name="T7" fmla="*/ 84 h 96"/>
                  <a:gd name="T8" fmla="*/ 9 w 201"/>
                  <a:gd name="T9" fmla="*/ 76 h 96"/>
                  <a:gd name="T10" fmla="*/ 1 w 201"/>
                  <a:gd name="T11" fmla="*/ 64 h 96"/>
                  <a:gd name="T12" fmla="*/ 0 w 201"/>
                  <a:gd name="T13" fmla="*/ 48 h 96"/>
                  <a:gd name="T14" fmla="*/ 1 w 201"/>
                  <a:gd name="T15" fmla="*/ 37 h 96"/>
                  <a:gd name="T16" fmla="*/ 6 w 201"/>
                  <a:gd name="T17" fmla="*/ 26 h 96"/>
                  <a:gd name="T18" fmla="*/ 11 w 201"/>
                  <a:gd name="T19" fmla="*/ 22 h 96"/>
                  <a:gd name="T20" fmla="*/ 16 w 201"/>
                  <a:gd name="T21" fmla="*/ 16 h 96"/>
                  <a:gd name="T22" fmla="*/ 24 w 201"/>
                  <a:gd name="T23" fmla="*/ 12 h 96"/>
                  <a:gd name="T24" fmla="*/ 37 w 201"/>
                  <a:gd name="T25" fmla="*/ 7 h 96"/>
                  <a:gd name="T26" fmla="*/ 53 w 201"/>
                  <a:gd name="T27" fmla="*/ 3 h 96"/>
                  <a:gd name="T28" fmla="*/ 74 w 201"/>
                  <a:gd name="T29" fmla="*/ 1 h 96"/>
                  <a:gd name="T30" fmla="*/ 100 w 201"/>
                  <a:gd name="T31" fmla="*/ 0 h 96"/>
                  <a:gd name="T32" fmla="*/ 133 w 201"/>
                  <a:gd name="T33" fmla="*/ 1 h 96"/>
                  <a:gd name="T34" fmla="*/ 157 w 201"/>
                  <a:gd name="T35" fmla="*/ 6 h 96"/>
                  <a:gd name="T36" fmla="*/ 177 w 201"/>
                  <a:gd name="T37" fmla="*/ 12 h 96"/>
                  <a:gd name="T38" fmla="*/ 191 w 201"/>
                  <a:gd name="T39" fmla="*/ 22 h 96"/>
                  <a:gd name="T40" fmla="*/ 200 w 201"/>
                  <a:gd name="T41" fmla="*/ 34 h 96"/>
                  <a:gd name="T42" fmla="*/ 201 w 201"/>
                  <a:gd name="T43" fmla="*/ 48 h 96"/>
                  <a:gd name="T44" fmla="*/ 200 w 201"/>
                  <a:gd name="T45" fmla="*/ 61 h 96"/>
                  <a:gd name="T46" fmla="*/ 193 w 201"/>
                  <a:gd name="T47" fmla="*/ 73 h 96"/>
                  <a:gd name="T48" fmla="*/ 183 w 201"/>
                  <a:gd name="T49" fmla="*/ 82 h 96"/>
                  <a:gd name="T50" fmla="*/ 162 w 201"/>
                  <a:gd name="T51" fmla="*/ 90 h 96"/>
                  <a:gd name="T52" fmla="*/ 135 w 201"/>
                  <a:gd name="T53" fmla="*/ 95 h 96"/>
                  <a:gd name="T54" fmla="*/ 100 w 201"/>
                  <a:gd name="T55" fmla="*/ 96 h 96"/>
                  <a:gd name="T56" fmla="*/ 100 w 201"/>
                  <a:gd name="T57" fmla="*/ 77 h 96"/>
                  <a:gd name="T58" fmla="*/ 130 w 201"/>
                  <a:gd name="T59" fmla="*/ 77 h 96"/>
                  <a:gd name="T60" fmla="*/ 151 w 201"/>
                  <a:gd name="T61" fmla="*/ 73 h 96"/>
                  <a:gd name="T62" fmla="*/ 164 w 201"/>
                  <a:gd name="T63" fmla="*/ 69 h 96"/>
                  <a:gd name="T64" fmla="*/ 175 w 201"/>
                  <a:gd name="T65" fmla="*/ 60 h 96"/>
                  <a:gd name="T66" fmla="*/ 178 w 201"/>
                  <a:gd name="T67" fmla="*/ 48 h 96"/>
                  <a:gd name="T68" fmla="*/ 175 w 201"/>
                  <a:gd name="T69" fmla="*/ 37 h 96"/>
                  <a:gd name="T70" fmla="*/ 164 w 201"/>
                  <a:gd name="T71" fmla="*/ 28 h 96"/>
                  <a:gd name="T72" fmla="*/ 151 w 201"/>
                  <a:gd name="T73" fmla="*/ 23 h 96"/>
                  <a:gd name="T74" fmla="*/ 130 w 201"/>
                  <a:gd name="T75" fmla="*/ 20 h 96"/>
                  <a:gd name="T76" fmla="*/ 100 w 201"/>
                  <a:gd name="T77" fmla="*/ 19 h 96"/>
                  <a:gd name="T78" fmla="*/ 73 w 201"/>
                  <a:gd name="T79" fmla="*/ 20 h 96"/>
                  <a:gd name="T80" fmla="*/ 52 w 201"/>
                  <a:gd name="T81" fmla="*/ 23 h 96"/>
                  <a:gd name="T82" fmla="*/ 37 w 201"/>
                  <a:gd name="T83" fmla="*/ 28 h 96"/>
                  <a:gd name="T84" fmla="*/ 26 w 201"/>
                  <a:gd name="T85" fmla="*/ 37 h 96"/>
                  <a:gd name="T86" fmla="*/ 22 w 201"/>
                  <a:gd name="T87" fmla="*/ 48 h 96"/>
                  <a:gd name="T88" fmla="*/ 26 w 201"/>
                  <a:gd name="T89" fmla="*/ 60 h 96"/>
                  <a:gd name="T90" fmla="*/ 35 w 201"/>
                  <a:gd name="T91" fmla="*/ 69 h 96"/>
                  <a:gd name="T92" fmla="*/ 50 w 201"/>
                  <a:gd name="T93" fmla="*/ 73 h 96"/>
                  <a:gd name="T94" fmla="*/ 73 w 201"/>
                  <a:gd name="T95" fmla="*/ 76 h 96"/>
                  <a:gd name="T96" fmla="*/ 100 w 201"/>
                  <a:gd name="T97" fmla="*/ 7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01" h="96">
                    <a:moveTo>
                      <a:pt x="100" y="96"/>
                    </a:moveTo>
                    <a:lnTo>
                      <a:pt x="68" y="95"/>
                    </a:lnTo>
                    <a:lnTo>
                      <a:pt x="44" y="92"/>
                    </a:lnTo>
                    <a:lnTo>
                      <a:pt x="24" y="84"/>
                    </a:lnTo>
                    <a:lnTo>
                      <a:pt x="9" y="76"/>
                    </a:lnTo>
                    <a:lnTo>
                      <a:pt x="1" y="64"/>
                    </a:lnTo>
                    <a:lnTo>
                      <a:pt x="0" y="48"/>
                    </a:lnTo>
                    <a:lnTo>
                      <a:pt x="1" y="37"/>
                    </a:lnTo>
                    <a:lnTo>
                      <a:pt x="6" y="26"/>
                    </a:lnTo>
                    <a:lnTo>
                      <a:pt x="11" y="22"/>
                    </a:lnTo>
                    <a:lnTo>
                      <a:pt x="16" y="16"/>
                    </a:lnTo>
                    <a:lnTo>
                      <a:pt x="24" y="12"/>
                    </a:lnTo>
                    <a:lnTo>
                      <a:pt x="37" y="7"/>
                    </a:lnTo>
                    <a:lnTo>
                      <a:pt x="53" y="3"/>
                    </a:lnTo>
                    <a:lnTo>
                      <a:pt x="74" y="1"/>
                    </a:lnTo>
                    <a:lnTo>
                      <a:pt x="100" y="0"/>
                    </a:lnTo>
                    <a:lnTo>
                      <a:pt x="133" y="1"/>
                    </a:lnTo>
                    <a:lnTo>
                      <a:pt x="157" y="6"/>
                    </a:lnTo>
                    <a:lnTo>
                      <a:pt x="177" y="12"/>
                    </a:lnTo>
                    <a:lnTo>
                      <a:pt x="191" y="22"/>
                    </a:lnTo>
                    <a:lnTo>
                      <a:pt x="200" y="34"/>
                    </a:lnTo>
                    <a:lnTo>
                      <a:pt x="201" y="48"/>
                    </a:lnTo>
                    <a:lnTo>
                      <a:pt x="200" y="61"/>
                    </a:lnTo>
                    <a:lnTo>
                      <a:pt x="193" y="73"/>
                    </a:lnTo>
                    <a:lnTo>
                      <a:pt x="183" y="82"/>
                    </a:lnTo>
                    <a:lnTo>
                      <a:pt x="162" y="90"/>
                    </a:lnTo>
                    <a:lnTo>
                      <a:pt x="135" y="95"/>
                    </a:lnTo>
                    <a:lnTo>
                      <a:pt x="100" y="96"/>
                    </a:lnTo>
                    <a:close/>
                    <a:moveTo>
                      <a:pt x="100" y="77"/>
                    </a:moveTo>
                    <a:lnTo>
                      <a:pt x="130" y="77"/>
                    </a:lnTo>
                    <a:lnTo>
                      <a:pt x="151" y="73"/>
                    </a:lnTo>
                    <a:lnTo>
                      <a:pt x="164" y="69"/>
                    </a:lnTo>
                    <a:lnTo>
                      <a:pt x="175" y="60"/>
                    </a:lnTo>
                    <a:lnTo>
                      <a:pt x="178" y="48"/>
                    </a:lnTo>
                    <a:lnTo>
                      <a:pt x="175" y="37"/>
                    </a:lnTo>
                    <a:lnTo>
                      <a:pt x="164" y="28"/>
                    </a:lnTo>
                    <a:lnTo>
                      <a:pt x="151" y="23"/>
                    </a:lnTo>
                    <a:lnTo>
                      <a:pt x="130" y="20"/>
                    </a:lnTo>
                    <a:lnTo>
                      <a:pt x="100" y="19"/>
                    </a:lnTo>
                    <a:lnTo>
                      <a:pt x="73" y="20"/>
                    </a:lnTo>
                    <a:lnTo>
                      <a:pt x="52" y="23"/>
                    </a:lnTo>
                    <a:lnTo>
                      <a:pt x="37" y="28"/>
                    </a:lnTo>
                    <a:lnTo>
                      <a:pt x="26" y="37"/>
                    </a:lnTo>
                    <a:lnTo>
                      <a:pt x="22" y="48"/>
                    </a:lnTo>
                    <a:lnTo>
                      <a:pt x="26" y="60"/>
                    </a:lnTo>
                    <a:lnTo>
                      <a:pt x="35" y="69"/>
                    </a:lnTo>
                    <a:lnTo>
                      <a:pt x="50" y="73"/>
                    </a:lnTo>
                    <a:lnTo>
                      <a:pt x="73" y="76"/>
                    </a:lnTo>
                    <a:lnTo>
                      <a:pt x="100" y="7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84" name="Freeform 404"/>
              <p:cNvSpPr>
                <a:spLocks noEditPoints="1"/>
              </p:cNvSpPr>
              <p:nvPr/>
            </p:nvSpPr>
            <p:spPr bwMode="auto">
              <a:xfrm>
                <a:off x="2654" y="1220"/>
                <a:ext cx="101" cy="97"/>
              </a:xfrm>
              <a:custGeom>
                <a:avLst/>
                <a:gdLst>
                  <a:gd name="T0" fmla="*/ 100 w 201"/>
                  <a:gd name="T1" fmla="*/ 97 h 97"/>
                  <a:gd name="T2" fmla="*/ 68 w 201"/>
                  <a:gd name="T3" fmla="*/ 96 h 97"/>
                  <a:gd name="T4" fmla="*/ 44 w 201"/>
                  <a:gd name="T5" fmla="*/ 91 h 97"/>
                  <a:gd name="T6" fmla="*/ 24 w 201"/>
                  <a:gd name="T7" fmla="*/ 85 h 97"/>
                  <a:gd name="T8" fmla="*/ 9 w 201"/>
                  <a:gd name="T9" fmla="*/ 75 h 97"/>
                  <a:gd name="T10" fmla="*/ 1 w 201"/>
                  <a:gd name="T11" fmla="*/ 63 h 97"/>
                  <a:gd name="T12" fmla="*/ 0 w 201"/>
                  <a:gd name="T13" fmla="*/ 49 h 97"/>
                  <a:gd name="T14" fmla="*/ 1 w 201"/>
                  <a:gd name="T15" fmla="*/ 37 h 97"/>
                  <a:gd name="T16" fmla="*/ 6 w 201"/>
                  <a:gd name="T17" fmla="*/ 27 h 97"/>
                  <a:gd name="T18" fmla="*/ 11 w 201"/>
                  <a:gd name="T19" fmla="*/ 21 h 97"/>
                  <a:gd name="T20" fmla="*/ 16 w 201"/>
                  <a:gd name="T21" fmla="*/ 16 h 97"/>
                  <a:gd name="T22" fmla="*/ 24 w 201"/>
                  <a:gd name="T23" fmla="*/ 12 h 97"/>
                  <a:gd name="T24" fmla="*/ 37 w 201"/>
                  <a:gd name="T25" fmla="*/ 8 h 97"/>
                  <a:gd name="T26" fmla="*/ 53 w 201"/>
                  <a:gd name="T27" fmla="*/ 4 h 97"/>
                  <a:gd name="T28" fmla="*/ 74 w 201"/>
                  <a:gd name="T29" fmla="*/ 0 h 97"/>
                  <a:gd name="T30" fmla="*/ 100 w 201"/>
                  <a:gd name="T31" fmla="*/ 0 h 97"/>
                  <a:gd name="T32" fmla="*/ 133 w 201"/>
                  <a:gd name="T33" fmla="*/ 2 h 97"/>
                  <a:gd name="T34" fmla="*/ 157 w 201"/>
                  <a:gd name="T35" fmla="*/ 5 h 97"/>
                  <a:gd name="T36" fmla="*/ 177 w 201"/>
                  <a:gd name="T37" fmla="*/ 12 h 97"/>
                  <a:gd name="T38" fmla="*/ 191 w 201"/>
                  <a:gd name="T39" fmla="*/ 21 h 97"/>
                  <a:gd name="T40" fmla="*/ 200 w 201"/>
                  <a:gd name="T41" fmla="*/ 34 h 97"/>
                  <a:gd name="T42" fmla="*/ 201 w 201"/>
                  <a:gd name="T43" fmla="*/ 49 h 97"/>
                  <a:gd name="T44" fmla="*/ 200 w 201"/>
                  <a:gd name="T45" fmla="*/ 62 h 97"/>
                  <a:gd name="T46" fmla="*/ 193 w 201"/>
                  <a:gd name="T47" fmla="*/ 73 h 97"/>
                  <a:gd name="T48" fmla="*/ 183 w 201"/>
                  <a:gd name="T49" fmla="*/ 82 h 97"/>
                  <a:gd name="T50" fmla="*/ 162 w 201"/>
                  <a:gd name="T51" fmla="*/ 91 h 97"/>
                  <a:gd name="T52" fmla="*/ 135 w 201"/>
                  <a:gd name="T53" fmla="*/ 96 h 97"/>
                  <a:gd name="T54" fmla="*/ 100 w 201"/>
                  <a:gd name="T55" fmla="*/ 97 h 97"/>
                  <a:gd name="T56" fmla="*/ 100 w 201"/>
                  <a:gd name="T57" fmla="*/ 78 h 97"/>
                  <a:gd name="T58" fmla="*/ 130 w 201"/>
                  <a:gd name="T59" fmla="*/ 76 h 97"/>
                  <a:gd name="T60" fmla="*/ 151 w 201"/>
                  <a:gd name="T61" fmla="*/ 74 h 97"/>
                  <a:gd name="T62" fmla="*/ 164 w 201"/>
                  <a:gd name="T63" fmla="*/ 69 h 97"/>
                  <a:gd name="T64" fmla="*/ 175 w 201"/>
                  <a:gd name="T65" fmla="*/ 59 h 97"/>
                  <a:gd name="T66" fmla="*/ 178 w 201"/>
                  <a:gd name="T67" fmla="*/ 49 h 97"/>
                  <a:gd name="T68" fmla="*/ 175 w 201"/>
                  <a:gd name="T69" fmla="*/ 37 h 97"/>
                  <a:gd name="T70" fmla="*/ 164 w 201"/>
                  <a:gd name="T71" fmla="*/ 28 h 97"/>
                  <a:gd name="T72" fmla="*/ 151 w 201"/>
                  <a:gd name="T73" fmla="*/ 23 h 97"/>
                  <a:gd name="T74" fmla="*/ 130 w 201"/>
                  <a:gd name="T75" fmla="*/ 21 h 97"/>
                  <a:gd name="T76" fmla="*/ 100 w 201"/>
                  <a:gd name="T77" fmla="*/ 20 h 97"/>
                  <a:gd name="T78" fmla="*/ 73 w 201"/>
                  <a:gd name="T79" fmla="*/ 21 h 97"/>
                  <a:gd name="T80" fmla="*/ 52 w 201"/>
                  <a:gd name="T81" fmla="*/ 23 h 97"/>
                  <a:gd name="T82" fmla="*/ 37 w 201"/>
                  <a:gd name="T83" fmla="*/ 28 h 97"/>
                  <a:gd name="T84" fmla="*/ 26 w 201"/>
                  <a:gd name="T85" fmla="*/ 37 h 97"/>
                  <a:gd name="T86" fmla="*/ 22 w 201"/>
                  <a:gd name="T87" fmla="*/ 49 h 97"/>
                  <a:gd name="T88" fmla="*/ 26 w 201"/>
                  <a:gd name="T89" fmla="*/ 59 h 97"/>
                  <a:gd name="T90" fmla="*/ 35 w 201"/>
                  <a:gd name="T91" fmla="*/ 69 h 97"/>
                  <a:gd name="T92" fmla="*/ 50 w 201"/>
                  <a:gd name="T93" fmla="*/ 74 h 97"/>
                  <a:gd name="T94" fmla="*/ 73 w 201"/>
                  <a:gd name="T95" fmla="*/ 76 h 97"/>
                  <a:gd name="T96" fmla="*/ 100 w 201"/>
                  <a:gd name="T97" fmla="*/ 7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01" h="97">
                    <a:moveTo>
                      <a:pt x="100" y="97"/>
                    </a:moveTo>
                    <a:lnTo>
                      <a:pt x="68" y="96"/>
                    </a:lnTo>
                    <a:lnTo>
                      <a:pt x="44" y="91"/>
                    </a:lnTo>
                    <a:lnTo>
                      <a:pt x="24" y="85"/>
                    </a:lnTo>
                    <a:lnTo>
                      <a:pt x="9" y="75"/>
                    </a:lnTo>
                    <a:lnTo>
                      <a:pt x="1" y="63"/>
                    </a:lnTo>
                    <a:lnTo>
                      <a:pt x="0" y="49"/>
                    </a:lnTo>
                    <a:lnTo>
                      <a:pt x="1" y="37"/>
                    </a:lnTo>
                    <a:lnTo>
                      <a:pt x="6" y="27"/>
                    </a:lnTo>
                    <a:lnTo>
                      <a:pt x="11" y="21"/>
                    </a:lnTo>
                    <a:lnTo>
                      <a:pt x="16" y="16"/>
                    </a:lnTo>
                    <a:lnTo>
                      <a:pt x="24" y="12"/>
                    </a:lnTo>
                    <a:lnTo>
                      <a:pt x="37" y="8"/>
                    </a:lnTo>
                    <a:lnTo>
                      <a:pt x="53" y="4"/>
                    </a:lnTo>
                    <a:lnTo>
                      <a:pt x="74" y="0"/>
                    </a:lnTo>
                    <a:lnTo>
                      <a:pt x="100" y="0"/>
                    </a:lnTo>
                    <a:lnTo>
                      <a:pt x="133" y="2"/>
                    </a:lnTo>
                    <a:lnTo>
                      <a:pt x="157" y="5"/>
                    </a:lnTo>
                    <a:lnTo>
                      <a:pt x="177" y="12"/>
                    </a:lnTo>
                    <a:lnTo>
                      <a:pt x="191" y="21"/>
                    </a:lnTo>
                    <a:lnTo>
                      <a:pt x="200" y="34"/>
                    </a:lnTo>
                    <a:lnTo>
                      <a:pt x="201" y="49"/>
                    </a:lnTo>
                    <a:lnTo>
                      <a:pt x="200" y="62"/>
                    </a:lnTo>
                    <a:lnTo>
                      <a:pt x="193" y="73"/>
                    </a:lnTo>
                    <a:lnTo>
                      <a:pt x="183" y="82"/>
                    </a:lnTo>
                    <a:lnTo>
                      <a:pt x="162" y="91"/>
                    </a:lnTo>
                    <a:lnTo>
                      <a:pt x="135" y="96"/>
                    </a:lnTo>
                    <a:lnTo>
                      <a:pt x="100" y="97"/>
                    </a:lnTo>
                    <a:close/>
                    <a:moveTo>
                      <a:pt x="100" y="78"/>
                    </a:moveTo>
                    <a:lnTo>
                      <a:pt x="130" y="76"/>
                    </a:lnTo>
                    <a:lnTo>
                      <a:pt x="151" y="74"/>
                    </a:lnTo>
                    <a:lnTo>
                      <a:pt x="164" y="69"/>
                    </a:lnTo>
                    <a:lnTo>
                      <a:pt x="175" y="59"/>
                    </a:lnTo>
                    <a:lnTo>
                      <a:pt x="178" y="49"/>
                    </a:lnTo>
                    <a:lnTo>
                      <a:pt x="175" y="37"/>
                    </a:lnTo>
                    <a:lnTo>
                      <a:pt x="164" y="28"/>
                    </a:lnTo>
                    <a:lnTo>
                      <a:pt x="151" y="23"/>
                    </a:lnTo>
                    <a:lnTo>
                      <a:pt x="130" y="21"/>
                    </a:lnTo>
                    <a:lnTo>
                      <a:pt x="100" y="20"/>
                    </a:lnTo>
                    <a:lnTo>
                      <a:pt x="73" y="21"/>
                    </a:lnTo>
                    <a:lnTo>
                      <a:pt x="52" y="23"/>
                    </a:lnTo>
                    <a:lnTo>
                      <a:pt x="37" y="28"/>
                    </a:lnTo>
                    <a:lnTo>
                      <a:pt x="26" y="37"/>
                    </a:lnTo>
                    <a:lnTo>
                      <a:pt x="22" y="49"/>
                    </a:lnTo>
                    <a:lnTo>
                      <a:pt x="26" y="59"/>
                    </a:lnTo>
                    <a:lnTo>
                      <a:pt x="35" y="69"/>
                    </a:lnTo>
                    <a:lnTo>
                      <a:pt x="50" y="74"/>
                    </a:lnTo>
                    <a:lnTo>
                      <a:pt x="73" y="76"/>
                    </a:lnTo>
                    <a:lnTo>
                      <a:pt x="100" y="7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85" name="Freeform 405"/>
              <p:cNvSpPr>
                <a:spLocks noEditPoints="1"/>
              </p:cNvSpPr>
              <p:nvPr/>
            </p:nvSpPr>
            <p:spPr bwMode="auto">
              <a:xfrm>
                <a:off x="2655" y="1106"/>
                <a:ext cx="99" cy="103"/>
              </a:xfrm>
              <a:custGeom>
                <a:avLst/>
                <a:gdLst>
                  <a:gd name="T0" fmla="*/ 199 w 199"/>
                  <a:gd name="T1" fmla="*/ 37 h 103"/>
                  <a:gd name="T2" fmla="*/ 151 w 199"/>
                  <a:gd name="T3" fmla="*/ 37 h 103"/>
                  <a:gd name="T4" fmla="*/ 151 w 199"/>
                  <a:gd name="T5" fmla="*/ 103 h 103"/>
                  <a:gd name="T6" fmla="*/ 125 w 199"/>
                  <a:gd name="T7" fmla="*/ 103 h 103"/>
                  <a:gd name="T8" fmla="*/ 0 w 199"/>
                  <a:gd name="T9" fmla="*/ 32 h 103"/>
                  <a:gd name="T10" fmla="*/ 0 w 199"/>
                  <a:gd name="T11" fmla="*/ 18 h 103"/>
                  <a:gd name="T12" fmla="*/ 125 w 199"/>
                  <a:gd name="T13" fmla="*/ 18 h 103"/>
                  <a:gd name="T14" fmla="*/ 125 w 199"/>
                  <a:gd name="T15" fmla="*/ 0 h 103"/>
                  <a:gd name="T16" fmla="*/ 151 w 199"/>
                  <a:gd name="T17" fmla="*/ 0 h 103"/>
                  <a:gd name="T18" fmla="*/ 151 w 199"/>
                  <a:gd name="T19" fmla="*/ 18 h 103"/>
                  <a:gd name="T20" fmla="*/ 199 w 199"/>
                  <a:gd name="T21" fmla="*/ 18 h 103"/>
                  <a:gd name="T22" fmla="*/ 199 w 199"/>
                  <a:gd name="T23" fmla="*/ 37 h 103"/>
                  <a:gd name="T24" fmla="*/ 125 w 199"/>
                  <a:gd name="T25" fmla="*/ 37 h 103"/>
                  <a:gd name="T26" fmla="*/ 51 w 199"/>
                  <a:gd name="T27" fmla="*/ 37 h 103"/>
                  <a:gd name="T28" fmla="*/ 125 w 199"/>
                  <a:gd name="T29" fmla="*/ 79 h 103"/>
                  <a:gd name="T30" fmla="*/ 125 w 199"/>
                  <a:gd name="T31" fmla="*/ 3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9" h="103">
                    <a:moveTo>
                      <a:pt x="199" y="37"/>
                    </a:moveTo>
                    <a:lnTo>
                      <a:pt x="151" y="37"/>
                    </a:lnTo>
                    <a:lnTo>
                      <a:pt x="151" y="103"/>
                    </a:lnTo>
                    <a:lnTo>
                      <a:pt x="125" y="103"/>
                    </a:lnTo>
                    <a:lnTo>
                      <a:pt x="0" y="32"/>
                    </a:lnTo>
                    <a:lnTo>
                      <a:pt x="0" y="18"/>
                    </a:lnTo>
                    <a:lnTo>
                      <a:pt x="125" y="18"/>
                    </a:lnTo>
                    <a:lnTo>
                      <a:pt x="125" y="0"/>
                    </a:lnTo>
                    <a:lnTo>
                      <a:pt x="151" y="0"/>
                    </a:lnTo>
                    <a:lnTo>
                      <a:pt x="151" y="18"/>
                    </a:lnTo>
                    <a:lnTo>
                      <a:pt x="199" y="18"/>
                    </a:lnTo>
                    <a:lnTo>
                      <a:pt x="199" y="37"/>
                    </a:lnTo>
                    <a:close/>
                    <a:moveTo>
                      <a:pt x="125" y="37"/>
                    </a:moveTo>
                    <a:lnTo>
                      <a:pt x="51" y="37"/>
                    </a:lnTo>
                    <a:lnTo>
                      <a:pt x="125" y="79"/>
                    </a:lnTo>
                    <a:lnTo>
                      <a:pt x="125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70431" name="Group 2751"/>
            <p:cNvGrpSpPr>
              <a:grpSpLocks/>
            </p:cNvGrpSpPr>
            <p:nvPr/>
          </p:nvGrpSpPr>
          <p:grpSpPr bwMode="auto">
            <a:xfrm>
              <a:off x="2654" y="1042"/>
              <a:ext cx="2911" cy="2367"/>
              <a:chOff x="2654" y="1042"/>
              <a:chExt cx="2911" cy="2367"/>
            </a:xfrm>
          </p:grpSpPr>
          <p:sp>
            <p:nvSpPr>
              <p:cNvPr id="968087" name="Freeform 407"/>
              <p:cNvSpPr>
                <a:spLocks/>
              </p:cNvSpPr>
              <p:nvPr/>
            </p:nvSpPr>
            <p:spPr bwMode="auto">
              <a:xfrm>
                <a:off x="2654" y="1042"/>
                <a:ext cx="127" cy="49"/>
              </a:xfrm>
              <a:custGeom>
                <a:avLst/>
                <a:gdLst>
                  <a:gd name="T0" fmla="*/ 253 w 253"/>
                  <a:gd name="T1" fmla="*/ 36 h 49"/>
                  <a:gd name="T2" fmla="*/ 253 w 253"/>
                  <a:gd name="T3" fmla="*/ 49 h 49"/>
                  <a:gd name="T4" fmla="*/ 211 w 253"/>
                  <a:gd name="T5" fmla="*/ 32 h 49"/>
                  <a:gd name="T6" fmla="*/ 169 w 253"/>
                  <a:gd name="T7" fmla="*/ 23 h 49"/>
                  <a:gd name="T8" fmla="*/ 126 w 253"/>
                  <a:gd name="T9" fmla="*/ 19 h 49"/>
                  <a:gd name="T10" fmla="*/ 102 w 253"/>
                  <a:gd name="T11" fmla="*/ 20 h 49"/>
                  <a:gd name="T12" fmla="*/ 78 w 253"/>
                  <a:gd name="T13" fmla="*/ 24 h 49"/>
                  <a:gd name="T14" fmla="*/ 58 w 253"/>
                  <a:gd name="T15" fmla="*/ 27 h 49"/>
                  <a:gd name="T16" fmla="*/ 39 w 253"/>
                  <a:gd name="T17" fmla="*/ 32 h 49"/>
                  <a:gd name="T18" fmla="*/ 29 w 253"/>
                  <a:gd name="T19" fmla="*/ 36 h 49"/>
                  <a:gd name="T20" fmla="*/ 16 w 253"/>
                  <a:gd name="T21" fmla="*/ 42 h 49"/>
                  <a:gd name="T22" fmla="*/ 0 w 253"/>
                  <a:gd name="T23" fmla="*/ 49 h 49"/>
                  <a:gd name="T24" fmla="*/ 0 w 253"/>
                  <a:gd name="T25" fmla="*/ 36 h 49"/>
                  <a:gd name="T26" fmla="*/ 32 w 253"/>
                  <a:gd name="T27" fmla="*/ 19 h 49"/>
                  <a:gd name="T28" fmla="*/ 66 w 253"/>
                  <a:gd name="T29" fmla="*/ 7 h 49"/>
                  <a:gd name="T30" fmla="*/ 96 w 253"/>
                  <a:gd name="T31" fmla="*/ 2 h 49"/>
                  <a:gd name="T32" fmla="*/ 126 w 253"/>
                  <a:gd name="T33" fmla="*/ 0 h 49"/>
                  <a:gd name="T34" fmla="*/ 162 w 253"/>
                  <a:gd name="T35" fmla="*/ 2 h 49"/>
                  <a:gd name="T36" fmla="*/ 196 w 253"/>
                  <a:gd name="T37" fmla="*/ 11 h 49"/>
                  <a:gd name="T38" fmla="*/ 227 w 253"/>
                  <a:gd name="T39" fmla="*/ 23 h 49"/>
                  <a:gd name="T40" fmla="*/ 253 w 253"/>
                  <a:gd name="T41" fmla="*/ 3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3" h="49">
                    <a:moveTo>
                      <a:pt x="253" y="36"/>
                    </a:moveTo>
                    <a:lnTo>
                      <a:pt x="253" y="49"/>
                    </a:lnTo>
                    <a:lnTo>
                      <a:pt x="211" y="32"/>
                    </a:lnTo>
                    <a:lnTo>
                      <a:pt x="169" y="23"/>
                    </a:lnTo>
                    <a:lnTo>
                      <a:pt x="126" y="19"/>
                    </a:lnTo>
                    <a:lnTo>
                      <a:pt x="102" y="20"/>
                    </a:lnTo>
                    <a:lnTo>
                      <a:pt x="78" y="24"/>
                    </a:lnTo>
                    <a:lnTo>
                      <a:pt x="58" y="27"/>
                    </a:lnTo>
                    <a:lnTo>
                      <a:pt x="39" y="32"/>
                    </a:lnTo>
                    <a:lnTo>
                      <a:pt x="29" y="36"/>
                    </a:lnTo>
                    <a:lnTo>
                      <a:pt x="16" y="42"/>
                    </a:lnTo>
                    <a:lnTo>
                      <a:pt x="0" y="49"/>
                    </a:lnTo>
                    <a:lnTo>
                      <a:pt x="0" y="36"/>
                    </a:lnTo>
                    <a:lnTo>
                      <a:pt x="32" y="19"/>
                    </a:lnTo>
                    <a:lnTo>
                      <a:pt x="66" y="7"/>
                    </a:lnTo>
                    <a:lnTo>
                      <a:pt x="96" y="2"/>
                    </a:lnTo>
                    <a:lnTo>
                      <a:pt x="126" y="0"/>
                    </a:lnTo>
                    <a:lnTo>
                      <a:pt x="162" y="2"/>
                    </a:lnTo>
                    <a:lnTo>
                      <a:pt x="196" y="11"/>
                    </a:lnTo>
                    <a:lnTo>
                      <a:pt x="227" y="23"/>
                    </a:lnTo>
                    <a:lnTo>
                      <a:pt x="25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88" name="Line 408"/>
              <p:cNvSpPr>
                <a:spLocks noChangeShapeType="1"/>
              </p:cNvSpPr>
              <p:nvPr/>
            </p:nvSpPr>
            <p:spPr bwMode="auto">
              <a:xfrm>
                <a:off x="3977" y="3034"/>
                <a:ext cx="56" cy="1"/>
              </a:xfrm>
              <a:prstGeom prst="line">
                <a:avLst/>
              </a:prstGeom>
              <a:noFill/>
              <a:ln w="11113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89" name="Line 409"/>
              <p:cNvSpPr>
                <a:spLocks noChangeShapeType="1"/>
              </p:cNvSpPr>
              <p:nvPr/>
            </p:nvSpPr>
            <p:spPr bwMode="auto">
              <a:xfrm>
                <a:off x="4033" y="3034"/>
                <a:ext cx="57" cy="1"/>
              </a:xfrm>
              <a:prstGeom prst="line">
                <a:avLst/>
              </a:prstGeom>
              <a:noFill/>
              <a:ln w="11113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90" name="Line 410"/>
              <p:cNvSpPr>
                <a:spLocks noChangeShapeType="1"/>
              </p:cNvSpPr>
              <p:nvPr/>
            </p:nvSpPr>
            <p:spPr bwMode="auto">
              <a:xfrm>
                <a:off x="3070" y="2569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91" name="Line 411"/>
              <p:cNvSpPr>
                <a:spLocks noChangeShapeType="1"/>
              </p:cNvSpPr>
              <p:nvPr/>
            </p:nvSpPr>
            <p:spPr bwMode="auto">
              <a:xfrm>
                <a:off x="3126" y="2569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92" name="Line 412"/>
              <p:cNvSpPr>
                <a:spLocks noChangeShapeType="1"/>
              </p:cNvSpPr>
              <p:nvPr/>
            </p:nvSpPr>
            <p:spPr bwMode="auto">
              <a:xfrm>
                <a:off x="3182" y="2646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93" name="Line 413"/>
              <p:cNvSpPr>
                <a:spLocks noChangeShapeType="1"/>
              </p:cNvSpPr>
              <p:nvPr/>
            </p:nvSpPr>
            <p:spPr bwMode="auto">
              <a:xfrm>
                <a:off x="3239" y="2646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94" name="Line 414"/>
              <p:cNvSpPr>
                <a:spLocks noChangeShapeType="1"/>
              </p:cNvSpPr>
              <p:nvPr/>
            </p:nvSpPr>
            <p:spPr bwMode="auto">
              <a:xfrm>
                <a:off x="3296" y="2717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95" name="Line 415"/>
              <p:cNvSpPr>
                <a:spLocks noChangeShapeType="1"/>
              </p:cNvSpPr>
              <p:nvPr/>
            </p:nvSpPr>
            <p:spPr bwMode="auto">
              <a:xfrm>
                <a:off x="3353" y="2717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96" name="Line 416"/>
              <p:cNvSpPr>
                <a:spLocks noChangeShapeType="1"/>
              </p:cNvSpPr>
              <p:nvPr/>
            </p:nvSpPr>
            <p:spPr bwMode="auto">
              <a:xfrm>
                <a:off x="3409" y="2783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97" name="Line 417"/>
              <p:cNvSpPr>
                <a:spLocks noChangeShapeType="1"/>
              </p:cNvSpPr>
              <p:nvPr/>
            </p:nvSpPr>
            <p:spPr bwMode="auto">
              <a:xfrm>
                <a:off x="3466" y="2783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98" name="Line 418"/>
              <p:cNvSpPr>
                <a:spLocks noChangeShapeType="1"/>
              </p:cNvSpPr>
              <p:nvPr/>
            </p:nvSpPr>
            <p:spPr bwMode="auto">
              <a:xfrm>
                <a:off x="3523" y="2843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099" name="Line 419"/>
              <p:cNvSpPr>
                <a:spLocks noChangeShapeType="1"/>
              </p:cNvSpPr>
              <p:nvPr/>
            </p:nvSpPr>
            <p:spPr bwMode="auto">
              <a:xfrm>
                <a:off x="3580" y="2843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00" name="Line 420"/>
              <p:cNvSpPr>
                <a:spLocks noChangeShapeType="1"/>
              </p:cNvSpPr>
              <p:nvPr/>
            </p:nvSpPr>
            <p:spPr bwMode="auto">
              <a:xfrm>
                <a:off x="3637" y="2899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01" name="Line 421"/>
              <p:cNvSpPr>
                <a:spLocks noChangeShapeType="1"/>
              </p:cNvSpPr>
              <p:nvPr/>
            </p:nvSpPr>
            <p:spPr bwMode="auto">
              <a:xfrm>
                <a:off x="3694" y="2899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02" name="Line 422"/>
              <p:cNvSpPr>
                <a:spLocks noChangeShapeType="1"/>
              </p:cNvSpPr>
              <p:nvPr/>
            </p:nvSpPr>
            <p:spPr bwMode="auto">
              <a:xfrm>
                <a:off x="3750" y="2948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03" name="Line 423"/>
              <p:cNvSpPr>
                <a:spLocks noChangeShapeType="1"/>
              </p:cNvSpPr>
              <p:nvPr/>
            </p:nvSpPr>
            <p:spPr bwMode="auto">
              <a:xfrm>
                <a:off x="3806" y="2948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04" name="Line 424"/>
              <p:cNvSpPr>
                <a:spLocks noChangeShapeType="1"/>
              </p:cNvSpPr>
              <p:nvPr/>
            </p:nvSpPr>
            <p:spPr bwMode="auto">
              <a:xfrm>
                <a:off x="3863" y="2993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05" name="Line 425"/>
              <p:cNvSpPr>
                <a:spLocks noChangeShapeType="1"/>
              </p:cNvSpPr>
              <p:nvPr/>
            </p:nvSpPr>
            <p:spPr bwMode="auto">
              <a:xfrm>
                <a:off x="3920" y="2993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06" name="Line 426"/>
              <p:cNvSpPr>
                <a:spLocks noChangeShapeType="1"/>
              </p:cNvSpPr>
              <p:nvPr/>
            </p:nvSpPr>
            <p:spPr bwMode="auto">
              <a:xfrm>
                <a:off x="4090" y="3070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07" name="Line 427"/>
              <p:cNvSpPr>
                <a:spLocks noChangeShapeType="1"/>
              </p:cNvSpPr>
              <p:nvPr/>
            </p:nvSpPr>
            <p:spPr bwMode="auto">
              <a:xfrm>
                <a:off x="4147" y="3070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08" name="Line 428"/>
              <p:cNvSpPr>
                <a:spLocks noChangeShapeType="1"/>
              </p:cNvSpPr>
              <p:nvPr/>
            </p:nvSpPr>
            <p:spPr bwMode="auto">
              <a:xfrm>
                <a:off x="4204" y="3101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09" name="Line 429"/>
              <p:cNvSpPr>
                <a:spLocks noChangeShapeType="1"/>
              </p:cNvSpPr>
              <p:nvPr/>
            </p:nvSpPr>
            <p:spPr bwMode="auto">
              <a:xfrm>
                <a:off x="4261" y="3101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10" name="Line 430"/>
              <p:cNvSpPr>
                <a:spLocks noChangeShapeType="1"/>
              </p:cNvSpPr>
              <p:nvPr/>
            </p:nvSpPr>
            <p:spPr bwMode="auto">
              <a:xfrm>
                <a:off x="4317" y="3130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11" name="Line 431"/>
              <p:cNvSpPr>
                <a:spLocks noChangeShapeType="1"/>
              </p:cNvSpPr>
              <p:nvPr/>
            </p:nvSpPr>
            <p:spPr bwMode="auto">
              <a:xfrm>
                <a:off x="4374" y="3130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12" name="Line 432"/>
              <p:cNvSpPr>
                <a:spLocks noChangeShapeType="1"/>
              </p:cNvSpPr>
              <p:nvPr/>
            </p:nvSpPr>
            <p:spPr bwMode="auto">
              <a:xfrm>
                <a:off x="4430" y="3156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13" name="Line 433"/>
              <p:cNvSpPr>
                <a:spLocks noChangeShapeType="1"/>
              </p:cNvSpPr>
              <p:nvPr/>
            </p:nvSpPr>
            <p:spPr bwMode="auto">
              <a:xfrm>
                <a:off x="4487" y="3156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14" name="Line 434"/>
              <p:cNvSpPr>
                <a:spLocks noChangeShapeType="1"/>
              </p:cNvSpPr>
              <p:nvPr/>
            </p:nvSpPr>
            <p:spPr bwMode="auto">
              <a:xfrm>
                <a:off x="4544" y="3179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15" name="Line 435"/>
              <p:cNvSpPr>
                <a:spLocks noChangeShapeType="1"/>
              </p:cNvSpPr>
              <p:nvPr/>
            </p:nvSpPr>
            <p:spPr bwMode="auto">
              <a:xfrm>
                <a:off x="4600" y="3179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16" name="Line 436"/>
              <p:cNvSpPr>
                <a:spLocks noChangeShapeType="1"/>
              </p:cNvSpPr>
              <p:nvPr/>
            </p:nvSpPr>
            <p:spPr bwMode="auto">
              <a:xfrm>
                <a:off x="4657" y="3198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17" name="Line 437"/>
              <p:cNvSpPr>
                <a:spLocks noChangeShapeType="1"/>
              </p:cNvSpPr>
              <p:nvPr/>
            </p:nvSpPr>
            <p:spPr bwMode="auto">
              <a:xfrm>
                <a:off x="4714" y="3198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18" name="Line 438"/>
              <p:cNvSpPr>
                <a:spLocks noChangeShapeType="1"/>
              </p:cNvSpPr>
              <p:nvPr/>
            </p:nvSpPr>
            <p:spPr bwMode="auto">
              <a:xfrm>
                <a:off x="4771" y="3216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19" name="Line 439"/>
              <p:cNvSpPr>
                <a:spLocks noChangeShapeType="1"/>
              </p:cNvSpPr>
              <p:nvPr/>
            </p:nvSpPr>
            <p:spPr bwMode="auto">
              <a:xfrm>
                <a:off x="4828" y="3216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20" name="Line 440"/>
              <p:cNvSpPr>
                <a:spLocks noChangeShapeType="1"/>
              </p:cNvSpPr>
              <p:nvPr/>
            </p:nvSpPr>
            <p:spPr bwMode="auto">
              <a:xfrm>
                <a:off x="4884" y="3232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21" name="Line 441"/>
              <p:cNvSpPr>
                <a:spLocks noChangeShapeType="1"/>
              </p:cNvSpPr>
              <p:nvPr/>
            </p:nvSpPr>
            <p:spPr bwMode="auto">
              <a:xfrm>
                <a:off x="4941" y="3232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22" name="Line 442"/>
              <p:cNvSpPr>
                <a:spLocks noChangeShapeType="1"/>
              </p:cNvSpPr>
              <p:nvPr/>
            </p:nvSpPr>
            <p:spPr bwMode="auto">
              <a:xfrm>
                <a:off x="4998" y="3246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23" name="Line 443"/>
              <p:cNvSpPr>
                <a:spLocks noChangeShapeType="1"/>
              </p:cNvSpPr>
              <p:nvPr/>
            </p:nvSpPr>
            <p:spPr bwMode="auto">
              <a:xfrm>
                <a:off x="5054" y="3246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24" name="Line 444"/>
              <p:cNvSpPr>
                <a:spLocks noChangeShapeType="1"/>
              </p:cNvSpPr>
              <p:nvPr/>
            </p:nvSpPr>
            <p:spPr bwMode="auto">
              <a:xfrm>
                <a:off x="5111" y="3260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25" name="Line 445"/>
              <p:cNvSpPr>
                <a:spLocks noChangeShapeType="1"/>
              </p:cNvSpPr>
              <p:nvPr/>
            </p:nvSpPr>
            <p:spPr bwMode="auto">
              <a:xfrm>
                <a:off x="5167" y="3260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26" name="Line 446"/>
              <p:cNvSpPr>
                <a:spLocks noChangeShapeType="1"/>
              </p:cNvSpPr>
              <p:nvPr/>
            </p:nvSpPr>
            <p:spPr bwMode="auto">
              <a:xfrm>
                <a:off x="5224" y="3270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27" name="Line 447"/>
              <p:cNvSpPr>
                <a:spLocks noChangeShapeType="1"/>
              </p:cNvSpPr>
              <p:nvPr/>
            </p:nvSpPr>
            <p:spPr bwMode="auto">
              <a:xfrm>
                <a:off x="5281" y="3270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28" name="Line 448"/>
              <p:cNvSpPr>
                <a:spLocks noChangeShapeType="1"/>
              </p:cNvSpPr>
              <p:nvPr/>
            </p:nvSpPr>
            <p:spPr bwMode="auto">
              <a:xfrm>
                <a:off x="5338" y="3297"/>
                <a:ext cx="113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29" name="Line 449"/>
              <p:cNvSpPr>
                <a:spLocks noChangeShapeType="1"/>
              </p:cNvSpPr>
              <p:nvPr/>
            </p:nvSpPr>
            <p:spPr bwMode="auto">
              <a:xfrm>
                <a:off x="5451" y="3297"/>
                <a:ext cx="114" cy="1"/>
              </a:xfrm>
              <a:prstGeom prst="line">
                <a:avLst/>
              </a:prstGeom>
              <a:noFill/>
              <a:ln w="158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30" name="Line 450"/>
              <p:cNvSpPr>
                <a:spLocks noChangeShapeType="1"/>
              </p:cNvSpPr>
              <p:nvPr/>
            </p:nvSpPr>
            <p:spPr bwMode="auto">
              <a:xfrm>
                <a:off x="3863" y="3013"/>
                <a:ext cx="57" cy="1"/>
              </a:xfrm>
              <a:prstGeom prst="line">
                <a:avLst/>
              </a:prstGeom>
              <a:noFill/>
              <a:ln w="11113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31" name="Line 451"/>
              <p:cNvSpPr>
                <a:spLocks noChangeShapeType="1"/>
              </p:cNvSpPr>
              <p:nvPr/>
            </p:nvSpPr>
            <p:spPr bwMode="auto">
              <a:xfrm>
                <a:off x="3920" y="3013"/>
                <a:ext cx="57" cy="1"/>
              </a:xfrm>
              <a:prstGeom prst="line">
                <a:avLst/>
              </a:prstGeom>
              <a:noFill/>
              <a:ln w="11113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32" name="Line 452"/>
              <p:cNvSpPr>
                <a:spLocks noChangeShapeType="1"/>
              </p:cNvSpPr>
              <p:nvPr/>
            </p:nvSpPr>
            <p:spPr bwMode="auto">
              <a:xfrm>
                <a:off x="3977" y="3036"/>
                <a:ext cx="56" cy="1"/>
              </a:xfrm>
              <a:prstGeom prst="line">
                <a:avLst/>
              </a:prstGeom>
              <a:noFill/>
              <a:ln w="11113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33" name="Line 453"/>
              <p:cNvSpPr>
                <a:spLocks noChangeShapeType="1"/>
              </p:cNvSpPr>
              <p:nvPr/>
            </p:nvSpPr>
            <p:spPr bwMode="auto">
              <a:xfrm>
                <a:off x="4033" y="3036"/>
                <a:ext cx="57" cy="1"/>
              </a:xfrm>
              <a:prstGeom prst="line">
                <a:avLst/>
              </a:prstGeom>
              <a:noFill/>
              <a:ln w="11113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34" name="Line 454"/>
              <p:cNvSpPr>
                <a:spLocks noChangeShapeType="1"/>
              </p:cNvSpPr>
              <p:nvPr/>
            </p:nvSpPr>
            <p:spPr bwMode="auto">
              <a:xfrm>
                <a:off x="3070" y="2710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35" name="Line 455"/>
              <p:cNvSpPr>
                <a:spLocks noChangeShapeType="1"/>
              </p:cNvSpPr>
              <p:nvPr/>
            </p:nvSpPr>
            <p:spPr bwMode="auto">
              <a:xfrm>
                <a:off x="3126" y="2710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36" name="Line 456"/>
              <p:cNvSpPr>
                <a:spLocks noChangeShapeType="1"/>
              </p:cNvSpPr>
              <p:nvPr/>
            </p:nvSpPr>
            <p:spPr bwMode="auto">
              <a:xfrm>
                <a:off x="3182" y="2773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37" name="Line 457"/>
              <p:cNvSpPr>
                <a:spLocks noChangeShapeType="1"/>
              </p:cNvSpPr>
              <p:nvPr/>
            </p:nvSpPr>
            <p:spPr bwMode="auto">
              <a:xfrm>
                <a:off x="3239" y="2773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38" name="Line 458"/>
              <p:cNvSpPr>
                <a:spLocks noChangeShapeType="1"/>
              </p:cNvSpPr>
              <p:nvPr/>
            </p:nvSpPr>
            <p:spPr bwMode="auto">
              <a:xfrm>
                <a:off x="3296" y="2827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39" name="Line 459"/>
              <p:cNvSpPr>
                <a:spLocks noChangeShapeType="1"/>
              </p:cNvSpPr>
              <p:nvPr/>
            </p:nvSpPr>
            <p:spPr bwMode="auto">
              <a:xfrm>
                <a:off x="3353" y="2827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40" name="Line 460"/>
              <p:cNvSpPr>
                <a:spLocks noChangeShapeType="1"/>
              </p:cNvSpPr>
              <p:nvPr/>
            </p:nvSpPr>
            <p:spPr bwMode="auto">
              <a:xfrm>
                <a:off x="3409" y="2876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41" name="Line 461"/>
              <p:cNvSpPr>
                <a:spLocks noChangeShapeType="1"/>
              </p:cNvSpPr>
              <p:nvPr/>
            </p:nvSpPr>
            <p:spPr bwMode="auto">
              <a:xfrm>
                <a:off x="3466" y="2876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42" name="Line 462"/>
              <p:cNvSpPr>
                <a:spLocks noChangeShapeType="1"/>
              </p:cNvSpPr>
              <p:nvPr/>
            </p:nvSpPr>
            <p:spPr bwMode="auto">
              <a:xfrm>
                <a:off x="3523" y="2918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43" name="Line 463"/>
              <p:cNvSpPr>
                <a:spLocks noChangeShapeType="1"/>
              </p:cNvSpPr>
              <p:nvPr/>
            </p:nvSpPr>
            <p:spPr bwMode="auto">
              <a:xfrm>
                <a:off x="3580" y="2918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44" name="Line 464"/>
              <p:cNvSpPr>
                <a:spLocks noChangeShapeType="1"/>
              </p:cNvSpPr>
              <p:nvPr/>
            </p:nvSpPr>
            <p:spPr bwMode="auto">
              <a:xfrm>
                <a:off x="3637" y="2954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45" name="Line 465"/>
              <p:cNvSpPr>
                <a:spLocks noChangeShapeType="1"/>
              </p:cNvSpPr>
              <p:nvPr/>
            </p:nvSpPr>
            <p:spPr bwMode="auto">
              <a:xfrm>
                <a:off x="3694" y="2954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46" name="Line 466"/>
              <p:cNvSpPr>
                <a:spLocks noChangeShapeType="1"/>
              </p:cNvSpPr>
              <p:nvPr/>
            </p:nvSpPr>
            <p:spPr bwMode="auto">
              <a:xfrm>
                <a:off x="3750" y="2986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47" name="Line 467"/>
              <p:cNvSpPr>
                <a:spLocks noChangeShapeType="1"/>
              </p:cNvSpPr>
              <p:nvPr/>
            </p:nvSpPr>
            <p:spPr bwMode="auto">
              <a:xfrm>
                <a:off x="3806" y="2986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48" name="Line 468"/>
              <p:cNvSpPr>
                <a:spLocks noChangeShapeType="1"/>
              </p:cNvSpPr>
              <p:nvPr/>
            </p:nvSpPr>
            <p:spPr bwMode="auto">
              <a:xfrm>
                <a:off x="4090" y="3057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49" name="Line 469"/>
              <p:cNvSpPr>
                <a:spLocks noChangeShapeType="1"/>
              </p:cNvSpPr>
              <p:nvPr/>
            </p:nvSpPr>
            <p:spPr bwMode="auto">
              <a:xfrm>
                <a:off x="4147" y="3057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50" name="Line 470"/>
              <p:cNvSpPr>
                <a:spLocks noChangeShapeType="1"/>
              </p:cNvSpPr>
              <p:nvPr/>
            </p:nvSpPr>
            <p:spPr bwMode="auto">
              <a:xfrm>
                <a:off x="4204" y="3075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51" name="Line 471"/>
              <p:cNvSpPr>
                <a:spLocks noChangeShapeType="1"/>
              </p:cNvSpPr>
              <p:nvPr/>
            </p:nvSpPr>
            <p:spPr bwMode="auto">
              <a:xfrm>
                <a:off x="4261" y="3075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52" name="Line 472"/>
              <p:cNvSpPr>
                <a:spLocks noChangeShapeType="1"/>
              </p:cNvSpPr>
              <p:nvPr/>
            </p:nvSpPr>
            <p:spPr bwMode="auto">
              <a:xfrm>
                <a:off x="4317" y="3089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53" name="Line 473"/>
              <p:cNvSpPr>
                <a:spLocks noChangeShapeType="1"/>
              </p:cNvSpPr>
              <p:nvPr/>
            </p:nvSpPr>
            <p:spPr bwMode="auto">
              <a:xfrm>
                <a:off x="4374" y="3089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54" name="Line 474"/>
              <p:cNvSpPr>
                <a:spLocks noChangeShapeType="1"/>
              </p:cNvSpPr>
              <p:nvPr/>
            </p:nvSpPr>
            <p:spPr bwMode="auto">
              <a:xfrm>
                <a:off x="4430" y="3103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55" name="Line 475"/>
              <p:cNvSpPr>
                <a:spLocks noChangeShapeType="1"/>
              </p:cNvSpPr>
              <p:nvPr/>
            </p:nvSpPr>
            <p:spPr bwMode="auto">
              <a:xfrm>
                <a:off x="4487" y="3103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56" name="Line 476"/>
              <p:cNvSpPr>
                <a:spLocks noChangeShapeType="1"/>
              </p:cNvSpPr>
              <p:nvPr/>
            </p:nvSpPr>
            <p:spPr bwMode="auto">
              <a:xfrm>
                <a:off x="4544" y="3115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57" name="Line 477"/>
              <p:cNvSpPr>
                <a:spLocks noChangeShapeType="1"/>
              </p:cNvSpPr>
              <p:nvPr/>
            </p:nvSpPr>
            <p:spPr bwMode="auto">
              <a:xfrm>
                <a:off x="4600" y="3115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58" name="Line 478"/>
              <p:cNvSpPr>
                <a:spLocks noChangeShapeType="1"/>
              </p:cNvSpPr>
              <p:nvPr/>
            </p:nvSpPr>
            <p:spPr bwMode="auto">
              <a:xfrm>
                <a:off x="4657" y="3124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59" name="Line 479"/>
              <p:cNvSpPr>
                <a:spLocks noChangeShapeType="1"/>
              </p:cNvSpPr>
              <p:nvPr/>
            </p:nvSpPr>
            <p:spPr bwMode="auto">
              <a:xfrm>
                <a:off x="4714" y="3124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60" name="Line 480"/>
              <p:cNvSpPr>
                <a:spLocks noChangeShapeType="1"/>
              </p:cNvSpPr>
              <p:nvPr/>
            </p:nvSpPr>
            <p:spPr bwMode="auto">
              <a:xfrm>
                <a:off x="4771" y="3133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61" name="Line 481"/>
              <p:cNvSpPr>
                <a:spLocks noChangeShapeType="1"/>
              </p:cNvSpPr>
              <p:nvPr/>
            </p:nvSpPr>
            <p:spPr bwMode="auto">
              <a:xfrm>
                <a:off x="4828" y="3133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62" name="Line 482"/>
              <p:cNvSpPr>
                <a:spLocks noChangeShapeType="1"/>
              </p:cNvSpPr>
              <p:nvPr/>
            </p:nvSpPr>
            <p:spPr bwMode="auto">
              <a:xfrm>
                <a:off x="4884" y="3140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63" name="Line 483"/>
              <p:cNvSpPr>
                <a:spLocks noChangeShapeType="1"/>
              </p:cNvSpPr>
              <p:nvPr/>
            </p:nvSpPr>
            <p:spPr bwMode="auto">
              <a:xfrm>
                <a:off x="4941" y="3140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64" name="Line 484"/>
              <p:cNvSpPr>
                <a:spLocks noChangeShapeType="1"/>
              </p:cNvSpPr>
              <p:nvPr/>
            </p:nvSpPr>
            <p:spPr bwMode="auto">
              <a:xfrm>
                <a:off x="4998" y="3147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65" name="Line 485"/>
              <p:cNvSpPr>
                <a:spLocks noChangeShapeType="1"/>
              </p:cNvSpPr>
              <p:nvPr/>
            </p:nvSpPr>
            <p:spPr bwMode="auto">
              <a:xfrm>
                <a:off x="5054" y="3147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66" name="Line 486"/>
              <p:cNvSpPr>
                <a:spLocks noChangeShapeType="1"/>
              </p:cNvSpPr>
              <p:nvPr/>
            </p:nvSpPr>
            <p:spPr bwMode="auto">
              <a:xfrm>
                <a:off x="5111" y="3153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67" name="Line 487"/>
              <p:cNvSpPr>
                <a:spLocks noChangeShapeType="1"/>
              </p:cNvSpPr>
              <p:nvPr/>
            </p:nvSpPr>
            <p:spPr bwMode="auto">
              <a:xfrm>
                <a:off x="5167" y="3153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68" name="Line 488"/>
              <p:cNvSpPr>
                <a:spLocks noChangeShapeType="1"/>
              </p:cNvSpPr>
              <p:nvPr/>
            </p:nvSpPr>
            <p:spPr bwMode="auto">
              <a:xfrm>
                <a:off x="5224" y="3159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69" name="Line 489"/>
              <p:cNvSpPr>
                <a:spLocks noChangeShapeType="1"/>
              </p:cNvSpPr>
              <p:nvPr/>
            </p:nvSpPr>
            <p:spPr bwMode="auto">
              <a:xfrm>
                <a:off x="5281" y="3159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70" name="Line 490"/>
              <p:cNvSpPr>
                <a:spLocks noChangeShapeType="1"/>
              </p:cNvSpPr>
              <p:nvPr/>
            </p:nvSpPr>
            <p:spPr bwMode="auto">
              <a:xfrm>
                <a:off x="5338" y="3180"/>
                <a:ext cx="113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71" name="Line 491"/>
              <p:cNvSpPr>
                <a:spLocks noChangeShapeType="1"/>
              </p:cNvSpPr>
              <p:nvPr/>
            </p:nvSpPr>
            <p:spPr bwMode="auto">
              <a:xfrm>
                <a:off x="5451" y="3180"/>
                <a:ext cx="114" cy="1"/>
              </a:xfrm>
              <a:prstGeom prst="line">
                <a:avLst/>
              </a:prstGeom>
              <a:noFill/>
              <a:ln w="1587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72" name="Line 492"/>
              <p:cNvSpPr>
                <a:spLocks noChangeShapeType="1"/>
              </p:cNvSpPr>
              <p:nvPr/>
            </p:nvSpPr>
            <p:spPr bwMode="auto">
              <a:xfrm>
                <a:off x="3070" y="2796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73" name="Line 493"/>
              <p:cNvSpPr>
                <a:spLocks noChangeShapeType="1"/>
              </p:cNvSpPr>
              <p:nvPr/>
            </p:nvSpPr>
            <p:spPr bwMode="auto">
              <a:xfrm>
                <a:off x="3126" y="2796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74" name="Line 494"/>
              <p:cNvSpPr>
                <a:spLocks noChangeShapeType="1"/>
              </p:cNvSpPr>
              <p:nvPr/>
            </p:nvSpPr>
            <p:spPr bwMode="auto">
              <a:xfrm>
                <a:off x="3182" y="2838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75" name="Line 495"/>
              <p:cNvSpPr>
                <a:spLocks noChangeShapeType="1"/>
              </p:cNvSpPr>
              <p:nvPr/>
            </p:nvSpPr>
            <p:spPr bwMode="auto">
              <a:xfrm>
                <a:off x="3239" y="2838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76" name="Line 496"/>
              <p:cNvSpPr>
                <a:spLocks noChangeShapeType="1"/>
              </p:cNvSpPr>
              <p:nvPr/>
            </p:nvSpPr>
            <p:spPr bwMode="auto">
              <a:xfrm>
                <a:off x="3296" y="2877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77" name="Line 497"/>
              <p:cNvSpPr>
                <a:spLocks noChangeShapeType="1"/>
              </p:cNvSpPr>
              <p:nvPr/>
            </p:nvSpPr>
            <p:spPr bwMode="auto">
              <a:xfrm>
                <a:off x="3353" y="2877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78" name="Line 498"/>
              <p:cNvSpPr>
                <a:spLocks noChangeShapeType="1"/>
              </p:cNvSpPr>
              <p:nvPr/>
            </p:nvSpPr>
            <p:spPr bwMode="auto">
              <a:xfrm>
                <a:off x="3409" y="2912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79" name="Line 499"/>
              <p:cNvSpPr>
                <a:spLocks noChangeShapeType="1"/>
              </p:cNvSpPr>
              <p:nvPr/>
            </p:nvSpPr>
            <p:spPr bwMode="auto">
              <a:xfrm>
                <a:off x="3466" y="2912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80" name="Line 500"/>
              <p:cNvSpPr>
                <a:spLocks noChangeShapeType="1"/>
              </p:cNvSpPr>
              <p:nvPr/>
            </p:nvSpPr>
            <p:spPr bwMode="auto">
              <a:xfrm>
                <a:off x="3523" y="2942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81" name="Line 501"/>
              <p:cNvSpPr>
                <a:spLocks noChangeShapeType="1"/>
              </p:cNvSpPr>
              <p:nvPr/>
            </p:nvSpPr>
            <p:spPr bwMode="auto">
              <a:xfrm>
                <a:off x="3580" y="2942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82" name="Line 502"/>
              <p:cNvSpPr>
                <a:spLocks noChangeShapeType="1"/>
              </p:cNvSpPr>
              <p:nvPr/>
            </p:nvSpPr>
            <p:spPr bwMode="auto">
              <a:xfrm>
                <a:off x="3637" y="2970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83" name="Line 503"/>
              <p:cNvSpPr>
                <a:spLocks noChangeShapeType="1"/>
              </p:cNvSpPr>
              <p:nvPr/>
            </p:nvSpPr>
            <p:spPr bwMode="auto">
              <a:xfrm>
                <a:off x="3694" y="2970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84" name="Line 504"/>
              <p:cNvSpPr>
                <a:spLocks noChangeShapeType="1"/>
              </p:cNvSpPr>
              <p:nvPr/>
            </p:nvSpPr>
            <p:spPr bwMode="auto">
              <a:xfrm>
                <a:off x="3750" y="2994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85" name="Line 505"/>
              <p:cNvSpPr>
                <a:spLocks noChangeShapeType="1"/>
              </p:cNvSpPr>
              <p:nvPr/>
            </p:nvSpPr>
            <p:spPr bwMode="auto">
              <a:xfrm>
                <a:off x="3806" y="2994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86" name="Line 506"/>
              <p:cNvSpPr>
                <a:spLocks noChangeShapeType="1"/>
              </p:cNvSpPr>
              <p:nvPr/>
            </p:nvSpPr>
            <p:spPr bwMode="auto">
              <a:xfrm>
                <a:off x="3863" y="3014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87" name="Line 507"/>
              <p:cNvSpPr>
                <a:spLocks noChangeShapeType="1"/>
              </p:cNvSpPr>
              <p:nvPr/>
            </p:nvSpPr>
            <p:spPr bwMode="auto">
              <a:xfrm>
                <a:off x="3920" y="3014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88" name="Line 508"/>
              <p:cNvSpPr>
                <a:spLocks noChangeShapeType="1"/>
              </p:cNvSpPr>
              <p:nvPr/>
            </p:nvSpPr>
            <p:spPr bwMode="auto">
              <a:xfrm>
                <a:off x="3977" y="3033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89" name="Line 509"/>
              <p:cNvSpPr>
                <a:spLocks noChangeShapeType="1"/>
              </p:cNvSpPr>
              <p:nvPr/>
            </p:nvSpPr>
            <p:spPr bwMode="auto">
              <a:xfrm>
                <a:off x="4033" y="3033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90" name="Line 510"/>
              <p:cNvSpPr>
                <a:spLocks noChangeShapeType="1"/>
              </p:cNvSpPr>
              <p:nvPr/>
            </p:nvSpPr>
            <p:spPr bwMode="auto">
              <a:xfrm>
                <a:off x="4090" y="3050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91" name="Line 511"/>
              <p:cNvSpPr>
                <a:spLocks noChangeShapeType="1"/>
              </p:cNvSpPr>
              <p:nvPr/>
            </p:nvSpPr>
            <p:spPr bwMode="auto">
              <a:xfrm>
                <a:off x="4147" y="3050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92" name="Line 512"/>
              <p:cNvSpPr>
                <a:spLocks noChangeShapeType="1"/>
              </p:cNvSpPr>
              <p:nvPr/>
            </p:nvSpPr>
            <p:spPr bwMode="auto">
              <a:xfrm>
                <a:off x="4204" y="3064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93" name="Line 513"/>
              <p:cNvSpPr>
                <a:spLocks noChangeShapeType="1"/>
              </p:cNvSpPr>
              <p:nvPr/>
            </p:nvSpPr>
            <p:spPr bwMode="auto">
              <a:xfrm>
                <a:off x="4261" y="3064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94" name="Line 514"/>
              <p:cNvSpPr>
                <a:spLocks noChangeShapeType="1"/>
              </p:cNvSpPr>
              <p:nvPr/>
            </p:nvSpPr>
            <p:spPr bwMode="auto">
              <a:xfrm>
                <a:off x="4317" y="3076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95" name="Line 515"/>
              <p:cNvSpPr>
                <a:spLocks noChangeShapeType="1"/>
              </p:cNvSpPr>
              <p:nvPr/>
            </p:nvSpPr>
            <p:spPr bwMode="auto">
              <a:xfrm>
                <a:off x="4374" y="3076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96" name="Line 516"/>
              <p:cNvSpPr>
                <a:spLocks noChangeShapeType="1"/>
              </p:cNvSpPr>
              <p:nvPr/>
            </p:nvSpPr>
            <p:spPr bwMode="auto">
              <a:xfrm>
                <a:off x="4430" y="3087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97" name="Line 517"/>
              <p:cNvSpPr>
                <a:spLocks noChangeShapeType="1"/>
              </p:cNvSpPr>
              <p:nvPr/>
            </p:nvSpPr>
            <p:spPr bwMode="auto">
              <a:xfrm>
                <a:off x="4487" y="3087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98" name="Line 518"/>
              <p:cNvSpPr>
                <a:spLocks noChangeShapeType="1"/>
              </p:cNvSpPr>
              <p:nvPr/>
            </p:nvSpPr>
            <p:spPr bwMode="auto">
              <a:xfrm>
                <a:off x="4544" y="3097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199" name="Line 519"/>
              <p:cNvSpPr>
                <a:spLocks noChangeShapeType="1"/>
              </p:cNvSpPr>
              <p:nvPr/>
            </p:nvSpPr>
            <p:spPr bwMode="auto">
              <a:xfrm>
                <a:off x="4600" y="3097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00" name="Line 520"/>
              <p:cNvSpPr>
                <a:spLocks noChangeShapeType="1"/>
              </p:cNvSpPr>
              <p:nvPr/>
            </p:nvSpPr>
            <p:spPr bwMode="auto">
              <a:xfrm>
                <a:off x="4657" y="3106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01" name="Line 521"/>
              <p:cNvSpPr>
                <a:spLocks noChangeShapeType="1"/>
              </p:cNvSpPr>
              <p:nvPr/>
            </p:nvSpPr>
            <p:spPr bwMode="auto">
              <a:xfrm>
                <a:off x="4714" y="3106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02" name="Line 522"/>
              <p:cNvSpPr>
                <a:spLocks noChangeShapeType="1"/>
              </p:cNvSpPr>
              <p:nvPr/>
            </p:nvSpPr>
            <p:spPr bwMode="auto">
              <a:xfrm>
                <a:off x="4771" y="3114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03" name="Line 523"/>
              <p:cNvSpPr>
                <a:spLocks noChangeShapeType="1"/>
              </p:cNvSpPr>
              <p:nvPr/>
            </p:nvSpPr>
            <p:spPr bwMode="auto">
              <a:xfrm>
                <a:off x="4828" y="3114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04" name="Line 524"/>
              <p:cNvSpPr>
                <a:spLocks noChangeShapeType="1"/>
              </p:cNvSpPr>
              <p:nvPr/>
            </p:nvSpPr>
            <p:spPr bwMode="auto">
              <a:xfrm>
                <a:off x="4884" y="3121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05" name="Line 525"/>
              <p:cNvSpPr>
                <a:spLocks noChangeShapeType="1"/>
              </p:cNvSpPr>
              <p:nvPr/>
            </p:nvSpPr>
            <p:spPr bwMode="auto">
              <a:xfrm>
                <a:off x="4941" y="3121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06" name="Line 526"/>
              <p:cNvSpPr>
                <a:spLocks noChangeShapeType="1"/>
              </p:cNvSpPr>
              <p:nvPr/>
            </p:nvSpPr>
            <p:spPr bwMode="auto">
              <a:xfrm>
                <a:off x="4998" y="3128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07" name="Line 527"/>
              <p:cNvSpPr>
                <a:spLocks noChangeShapeType="1"/>
              </p:cNvSpPr>
              <p:nvPr/>
            </p:nvSpPr>
            <p:spPr bwMode="auto">
              <a:xfrm>
                <a:off x="5054" y="3128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08" name="Line 528"/>
              <p:cNvSpPr>
                <a:spLocks noChangeShapeType="1"/>
              </p:cNvSpPr>
              <p:nvPr/>
            </p:nvSpPr>
            <p:spPr bwMode="auto">
              <a:xfrm>
                <a:off x="5111" y="3134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09" name="Line 529"/>
              <p:cNvSpPr>
                <a:spLocks noChangeShapeType="1"/>
              </p:cNvSpPr>
              <p:nvPr/>
            </p:nvSpPr>
            <p:spPr bwMode="auto">
              <a:xfrm>
                <a:off x="5167" y="3134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10" name="Line 530"/>
              <p:cNvSpPr>
                <a:spLocks noChangeShapeType="1"/>
              </p:cNvSpPr>
              <p:nvPr/>
            </p:nvSpPr>
            <p:spPr bwMode="auto">
              <a:xfrm>
                <a:off x="5224" y="3141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11" name="Line 531"/>
              <p:cNvSpPr>
                <a:spLocks noChangeShapeType="1"/>
              </p:cNvSpPr>
              <p:nvPr/>
            </p:nvSpPr>
            <p:spPr bwMode="auto">
              <a:xfrm>
                <a:off x="5281" y="3141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12" name="Line 532"/>
              <p:cNvSpPr>
                <a:spLocks noChangeShapeType="1"/>
              </p:cNvSpPr>
              <p:nvPr/>
            </p:nvSpPr>
            <p:spPr bwMode="auto">
              <a:xfrm>
                <a:off x="5338" y="3164"/>
                <a:ext cx="113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13" name="Line 533"/>
              <p:cNvSpPr>
                <a:spLocks noChangeShapeType="1"/>
              </p:cNvSpPr>
              <p:nvPr/>
            </p:nvSpPr>
            <p:spPr bwMode="auto">
              <a:xfrm>
                <a:off x="5451" y="3164"/>
                <a:ext cx="114" cy="1"/>
              </a:xfrm>
              <a:prstGeom prst="line">
                <a:avLst/>
              </a:prstGeom>
              <a:noFill/>
              <a:ln w="1587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14" name="Line 534"/>
              <p:cNvSpPr>
                <a:spLocks noChangeShapeType="1"/>
              </p:cNvSpPr>
              <p:nvPr/>
            </p:nvSpPr>
            <p:spPr bwMode="auto">
              <a:xfrm>
                <a:off x="3070" y="2505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15" name="Line 535"/>
              <p:cNvSpPr>
                <a:spLocks noChangeShapeType="1"/>
              </p:cNvSpPr>
              <p:nvPr/>
            </p:nvSpPr>
            <p:spPr bwMode="auto">
              <a:xfrm>
                <a:off x="3126" y="2505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16" name="Line 536"/>
              <p:cNvSpPr>
                <a:spLocks noChangeShapeType="1"/>
              </p:cNvSpPr>
              <p:nvPr/>
            </p:nvSpPr>
            <p:spPr bwMode="auto">
              <a:xfrm>
                <a:off x="3182" y="2581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17" name="Line 537"/>
              <p:cNvSpPr>
                <a:spLocks noChangeShapeType="1"/>
              </p:cNvSpPr>
              <p:nvPr/>
            </p:nvSpPr>
            <p:spPr bwMode="auto">
              <a:xfrm>
                <a:off x="3239" y="2581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18" name="Line 538"/>
              <p:cNvSpPr>
                <a:spLocks noChangeShapeType="1"/>
              </p:cNvSpPr>
              <p:nvPr/>
            </p:nvSpPr>
            <p:spPr bwMode="auto">
              <a:xfrm>
                <a:off x="3296" y="2656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19" name="Line 539"/>
              <p:cNvSpPr>
                <a:spLocks noChangeShapeType="1"/>
              </p:cNvSpPr>
              <p:nvPr/>
            </p:nvSpPr>
            <p:spPr bwMode="auto">
              <a:xfrm>
                <a:off x="3353" y="2656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20" name="Line 540"/>
              <p:cNvSpPr>
                <a:spLocks noChangeShapeType="1"/>
              </p:cNvSpPr>
              <p:nvPr/>
            </p:nvSpPr>
            <p:spPr bwMode="auto">
              <a:xfrm>
                <a:off x="3409" y="2727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21" name="Line 541"/>
              <p:cNvSpPr>
                <a:spLocks noChangeShapeType="1"/>
              </p:cNvSpPr>
              <p:nvPr/>
            </p:nvSpPr>
            <p:spPr bwMode="auto">
              <a:xfrm>
                <a:off x="3466" y="2727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22" name="Line 542"/>
              <p:cNvSpPr>
                <a:spLocks noChangeShapeType="1"/>
              </p:cNvSpPr>
              <p:nvPr/>
            </p:nvSpPr>
            <p:spPr bwMode="auto">
              <a:xfrm>
                <a:off x="3523" y="2795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23" name="Line 543"/>
              <p:cNvSpPr>
                <a:spLocks noChangeShapeType="1"/>
              </p:cNvSpPr>
              <p:nvPr/>
            </p:nvSpPr>
            <p:spPr bwMode="auto">
              <a:xfrm>
                <a:off x="3580" y="2795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24" name="Line 544"/>
              <p:cNvSpPr>
                <a:spLocks noChangeShapeType="1"/>
              </p:cNvSpPr>
              <p:nvPr/>
            </p:nvSpPr>
            <p:spPr bwMode="auto">
              <a:xfrm>
                <a:off x="3637" y="2858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25" name="Line 545"/>
              <p:cNvSpPr>
                <a:spLocks noChangeShapeType="1"/>
              </p:cNvSpPr>
              <p:nvPr/>
            </p:nvSpPr>
            <p:spPr bwMode="auto">
              <a:xfrm>
                <a:off x="3694" y="2858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26" name="Line 546"/>
              <p:cNvSpPr>
                <a:spLocks noChangeShapeType="1"/>
              </p:cNvSpPr>
              <p:nvPr/>
            </p:nvSpPr>
            <p:spPr bwMode="auto">
              <a:xfrm>
                <a:off x="3750" y="2918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27" name="Line 547"/>
              <p:cNvSpPr>
                <a:spLocks noChangeShapeType="1"/>
              </p:cNvSpPr>
              <p:nvPr/>
            </p:nvSpPr>
            <p:spPr bwMode="auto">
              <a:xfrm>
                <a:off x="3806" y="2918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28" name="Line 548"/>
              <p:cNvSpPr>
                <a:spLocks noChangeShapeType="1"/>
              </p:cNvSpPr>
              <p:nvPr/>
            </p:nvSpPr>
            <p:spPr bwMode="auto">
              <a:xfrm>
                <a:off x="3863" y="2973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29" name="Line 549"/>
              <p:cNvSpPr>
                <a:spLocks noChangeShapeType="1"/>
              </p:cNvSpPr>
              <p:nvPr/>
            </p:nvSpPr>
            <p:spPr bwMode="auto">
              <a:xfrm>
                <a:off x="3920" y="2973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30" name="Line 550"/>
              <p:cNvSpPr>
                <a:spLocks noChangeShapeType="1"/>
              </p:cNvSpPr>
              <p:nvPr/>
            </p:nvSpPr>
            <p:spPr bwMode="auto">
              <a:xfrm>
                <a:off x="3977" y="3025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31" name="Line 551"/>
              <p:cNvSpPr>
                <a:spLocks noChangeShapeType="1"/>
              </p:cNvSpPr>
              <p:nvPr/>
            </p:nvSpPr>
            <p:spPr bwMode="auto">
              <a:xfrm>
                <a:off x="4033" y="3025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32" name="Line 552"/>
              <p:cNvSpPr>
                <a:spLocks noChangeShapeType="1"/>
              </p:cNvSpPr>
              <p:nvPr/>
            </p:nvSpPr>
            <p:spPr bwMode="auto">
              <a:xfrm>
                <a:off x="4090" y="3074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33" name="Line 553"/>
              <p:cNvSpPr>
                <a:spLocks noChangeShapeType="1"/>
              </p:cNvSpPr>
              <p:nvPr/>
            </p:nvSpPr>
            <p:spPr bwMode="auto">
              <a:xfrm>
                <a:off x="4147" y="3074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34" name="Line 554"/>
              <p:cNvSpPr>
                <a:spLocks noChangeShapeType="1"/>
              </p:cNvSpPr>
              <p:nvPr/>
            </p:nvSpPr>
            <p:spPr bwMode="auto">
              <a:xfrm>
                <a:off x="4204" y="3117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35" name="Line 555"/>
              <p:cNvSpPr>
                <a:spLocks noChangeShapeType="1"/>
              </p:cNvSpPr>
              <p:nvPr/>
            </p:nvSpPr>
            <p:spPr bwMode="auto">
              <a:xfrm>
                <a:off x="4261" y="3117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36" name="Line 556"/>
              <p:cNvSpPr>
                <a:spLocks noChangeShapeType="1"/>
              </p:cNvSpPr>
              <p:nvPr/>
            </p:nvSpPr>
            <p:spPr bwMode="auto">
              <a:xfrm>
                <a:off x="4317" y="3157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37" name="Line 557"/>
              <p:cNvSpPr>
                <a:spLocks noChangeShapeType="1"/>
              </p:cNvSpPr>
              <p:nvPr/>
            </p:nvSpPr>
            <p:spPr bwMode="auto">
              <a:xfrm>
                <a:off x="4374" y="3157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38" name="Line 558"/>
              <p:cNvSpPr>
                <a:spLocks noChangeShapeType="1"/>
              </p:cNvSpPr>
              <p:nvPr/>
            </p:nvSpPr>
            <p:spPr bwMode="auto">
              <a:xfrm>
                <a:off x="4430" y="3194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39" name="Line 559"/>
              <p:cNvSpPr>
                <a:spLocks noChangeShapeType="1"/>
              </p:cNvSpPr>
              <p:nvPr/>
            </p:nvSpPr>
            <p:spPr bwMode="auto">
              <a:xfrm>
                <a:off x="4487" y="3194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40" name="Line 560"/>
              <p:cNvSpPr>
                <a:spLocks noChangeShapeType="1"/>
              </p:cNvSpPr>
              <p:nvPr/>
            </p:nvSpPr>
            <p:spPr bwMode="auto">
              <a:xfrm>
                <a:off x="4544" y="3227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41" name="Line 561"/>
              <p:cNvSpPr>
                <a:spLocks noChangeShapeType="1"/>
              </p:cNvSpPr>
              <p:nvPr/>
            </p:nvSpPr>
            <p:spPr bwMode="auto">
              <a:xfrm>
                <a:off x="4600" y="3227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42" name="Line 562"/>
              <p:cNvSpPr>
                <a:spLocks noChangeShapeType="1"/>
              </p:cNvSpPr>
              <p:nvPr/>
            </p:nvSpPr>
            <p:spPr bwMode="auto">
              <a:xfrm>
                <a:off x="4657" y="3257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43" name="Line 563"/>
              <p:cNvSpPr>
                <a:spLocks noChangeShapeType="1"/>
              </p:cNvSpPr>
              <p:nvPr/>
            </p:nvSpPr>
            <p:spPr bwMode="auto">
              <a:xfrm>
                <a:off x="4714" y="3257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44" name="Line 564"/>
              <p:cNvSpPr>
                <a:spLocks noChangeShapeType="1"/>
              </p:cNvSpPr>
              <p:nvPr/>
            </p:nvSpPr>
            <p:spPr bwMode="auto">
              <a:xfrm>
                <a:off x="4771" y="3285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45" name="Line 565"/>
              <p:cNvSpPr>
                <a:spLocks noChangeShapeType="1"/>
              </p:cNvSpPr>
              <p:nvPr/>
            </p:nvSpPr>
            <p:spPr bwMode="auto">
              <a:xfrm>
                <a:off x="4828" y="3285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46" name="Line 566"/>
              <p:cNvSpPr>
                <a:spLocks noChangeShapeType="1"/>
              </p:cNvSpPr>
              <p:nvPr/>
            </p:nvSpPr>
            <p:spPr bwMode="auto">
              <a:xfrm>
                <a:off x="4884" y="3310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47" name="Line 567"/>
              <p:cNvSpPr>
                <a:spLocks noChangeShapeType="1"/>
              </p:cNvSpPr>
              <p:nvPr/>
            </p:nvSpPr>
            <p:spPr bwMode="auto">
              <a:xfrm>
                <a:off x="4941" y="3310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48" name="Line 568"/>
              <p:cNvSpPr>
                <a:spLocks noChangeShapeType="1"/>
              </p:cNvSpPr>
              <p:nvPr/>
            </p:nvSpPr>
            <p:spPr bwMode="auto">
              <a:xfrm>
                <a:off x="4998" y="3332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49" name="Line 569"/>
              <p:cNvSpPr>
                <a:spLocks noChangeShapeType="1"/>
              </p:cNvSpPr>
              <p:nvPr/>
            </p:nvSpPr>
            <p:spPr bwMode="auto">
              <a:xfrm>
                <a:off x="5054" y="3332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50" name="Line 570"/>
              <p:cNvSpPr>
                <a:spLocks noChangeShapeType="1"/>
              </p:cNvSpPr>
              <p:nvPr/>
            </p:nvSpPr>
            <p:spPr bwMode="auto">
              <a:xfrm>
                <a:off x="5111" y="3353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51" name="Line 571"/>
              <p:cNvSpPr>
                <a:spLocks noChangeShapeType="1"/>
              </p:cNvSpPr>
              <p:nvPr/>
            </p:nvSpPr>
            <p:spPr bwMode="auto">
              <a:xfrm>
                <a:off x="5167" y="3353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52" name="Line 572"/>
              <p:cNvSpPr>
                <a:spLocks noChangeShapeType="1"/>
              </p:cNvSpPr>
              <p:nvPr/>
            </p:nvSpPr>
            <p:spPr bwMode="auto">
              <a:xfrm>
                <a:off x="5224" y="3372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53" name="Line 573"/>
              <p:cNvSpPr>
                <a:spLocks noChangeShapeType="1"/>
              </p:cNvSpPr>
              <p:nvPr/>
            </p:nvSpPr>
            <p:spPr bwMode="auto">
              <a:xfrm>
                <a:off x="5281" y="3372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54" name="Line 574"/>
              <p:cNvSpPr>
                <a:spLocks noChangeShapeType="1"/>
              </p:cNvSpPr>
              <p:nvPr/>
            </p:nvSpPr>
            <p:spPr bwMode="auto">
              <a:xfrm>
                <a:off x="5338" y="3408"/>
                <a:ext cx="113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55" name="Line 575"/>
              <p:cNvSpPr>
                <a:spLocks noChangeShapeType="1"/>
              </p:cNvSpPr>
              <p:nvPr/>
            </p:nvSpPr>
            <p:spPr bwMode="auto">
              <a:xfrm>
                <a:off x="5451" y="3408"/>
                <a:ext cx="114" cy="1"/>
              </a:xfrm>
              <a:prstGeom prst="line">
                <a:avLst/>
              </a:prstGeom>
              <a:noFill/>
              <a:ln w="158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56" name="Line 576"/>
              <p:cNvSpPr>
                <a:spLocks noChangeShapeType="1"/>
              </p:cNvSpPr>
              <p:nvPr/>
            </p:nvSpPr>
            <p:spPr bwMode="auto">
              <a:xfrm>
                <a:off x="3070" y="2334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57" name="Line 577"/>
              <p:cNvSpPr>
                <a:spLocks noChangeShapeType="1"/>
              </p:cNvSpPr>
              <p:nvPr/>
            </p:nvSpPr>
            <p:spPr bwMode="auto">
              <a:xfrm>
                <a:off x="3126" y="2334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58" name="Line 578"/>
              <p:cNvSpPr>
                <a:spLocks noChangeShapeType="1"/>
              </p:cNvSpPr>
              <p:nvPr/>
            </p:nvSpPr>
            <p:spPr bwMode="auto">
              <a:xfrm>
                <a:off x="3182" y="2448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59" name="Line 579"/>
              <p:cNvSpPr>
                <a:spLocks noChangeShapeType="1"/>
              </p:cNvSpPr>
              <p:nvPr/>
            </p:nvSpPr>
            <p:spPr bwMode="auto">
              <a:xfrm>
                <a:off x="3239" y="2448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60" name="Line 580"/>
              <p:cNvSpPr>
                <a:spLocks noChangeShapeType="1"/>
              </p:cNvSpPr>
              <p:nvPr/>
            </p:nvSpPr>
            <p:spPr bwMode="auto">
              <a:xfrm>
                <a:off x="3296" y="2556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61" name="Line 581"/>
              <p:cNvSpPr>
                <a:spLocks noChangeShapeType="1"/>
              </p:cNvSpPr>
              <p:nvPr/>
            </p:nvSpPr>
            <p:spPr bwMode="auto">
              <a:xfrm>
                <a:off x="3353" y="2556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62" name="Line 582"/>
              <p:cNvSpPr>
                <a:spLocks noChangeShapeType="1"/>
              </p:cNvSpPr>
              <p:nvPr/>
            </p:nvSpPr>
            <p:spPr bwMode="auto">
              <a:xfrm>
                <a:off x="3409" y="2656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63" name="Line 583"/>
              <p:cNvSpPr>
                <a:spLocks noChangeShapeType="1"/>
              </p:cNvSpPr>
              <p:nvPr/>
            </p:nvSpPr>
            <p:spPr bwMode="auto">
              <a:xfrm>
                <a:off x="3466" y="2656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64" name="Line 584"/>
              <p:cNvSpPr>
                <a:spLocks noChangeShapeType="1"/>
              </p:cNvSpPr>
              <p:nvPr/>
            </p:nvSpPr>
            <p:spPr bwMode="auto">
              <a:xfrm>
                <a:off x="3523" y="2748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65" name="Line 585"/>
              <p:cNvSpPr>
                <a:spLocks noChangeShapeType="1"/>
              </p:cNvSpPr>
              <p:nvPr/>
            </p:nvSpPr>
            <p:spPr bwMode="auto">
              <a:xfrm>
                <a:off x="3580" y="2748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66" name="Line 586"/>
              <p:cNvSpPr>
                <a:spLocks noChangeShapeType="1"/>
              </p:cNvSpPr>
              <p:nvPr/>
            </p:nvSpPr>
            <p:spPr bwMode="auto">
              <a:xfrm>
                <a:off x="3637" y="2831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67" name="Line 587"/>
              <p:cNvSpPr>
                <a:spLocks noChangeShapeType="1"/>
              </p:cNvSpPr>
              <p:nvPr/>
            </p:nvSpPr>
            <p:spPr bwMode="auto">
              <a:xfrm>
                <a:off x="3694" y="2831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68" name="Line 588"/>
              <p:cNvSpPr>
                <a:spLocks noChangeShapeType="1"/>
              </p:cNvSpPr>
              <p:nvPr/>
            </p:nvSpPr>
            <p:spPr bwMode="auto">
              <a:xfrm>
                <a:off x="3750" y="2908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69" name="Line 589"/>
              <p:cNvSpPr>
                <a:spLocks noChangeShapeType="1"/>
              </p:cNvSpPr>
              <p:nvPr/>
            </p:nvSpPr>
            <p:spPr bwMode="auto">
              <a:xfrm>
                <a:off x="3806" y="2908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70" name="Line 590"/>
              <p:cNvSpPr>
                <a:spLocks noChangeShapeType="1"/>
              </p:cNvSpPr>
              <p:nvPr/>
            </p:nvSpPr>
            <p:spPr bwMode="auto">
              <a:xfrm>
                <a:off x="3863" y="2977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71" name="Line 591"/>
              <p:cNvSpPr>
                <a:spLocks noChangeShapeType="1"/>
              </p:cNvSpPr>
              <p:nvPr/>
            </p:nvSpPr>
            <p:spPr bwMode="auto">
              <a:xfrm>
                <a:off x="3920" y="2977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72" name="Line 592"/>
              <p:cNvSpPr>
                <a:spLocks noChangeShapeType="1"/>
              </p:cNvSpPr>
              <p:nvPr/>
            </p:nvSpPr>
            <p:spPr bwMode="auto">
              <a:xfrm>
                <a:off x="3977" y="3039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73" name="Line 593"/>
              <p:cNvSpPr>
                <a:spLocks noChangeShapeType="1"/>
              </p:cNvSpPr>
              <p:nvPr/>
            </p:nvSpPr>
            <p:spPr bwMode="auto">
              <a:xfrm>
                <a:off x="4033" y="3039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74" name="Line 594"/>
              <p:cNvSpPr>
                <a:spLocks noChangeShapeType="1"/>
              </p:cNvSpPr>
              <p:nvPr/>
            </p:nvSpPr>
            <p:spPr bwMode="auto">
              <a:xfrm>
                <a:off x="4090" y="3093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75" name="Line 595"/>
              <p:cNvSpPr>
                <a:spLocks noChangeShapeType="1"/>
              </p:cNvSpPr>
              <p:nvPr/>
            </p:nvSpPr>
            <p:spPr bwMode="auto">
              <a:xfrm>
                <a:off x="4147" y="3093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76" name="Line 596"/>
              <p:cNvSpPr>
                <a:spLocks noChangeShapeType="1"/>
              </p:cNvSpPr>
              <p:nvPr/>
            </p:nvSpPr>
            <p:spPr bwMode="auto">
              <a:xfrm>
                <a:off x="4204" y="3142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77" name="Line 597"/>
              <p:cNvSpPr>
                <a:spLocks noChangeShapeType="1"/>
              </p:cNvSpPr>
              <p:nvPr/>
            </p:nvSpPr>
            <p:spPr bwMode="auto">
              <a:xfrm>
                <a:off x="4261" y="3142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78" name="Line 598"/>
              <p:cNvSpPr>
                <a:spLocks noChangeShapeType="1"/>
              </p:cNvSpPr>
              <p:nvPr/>
            </p:nvSpPr>
            <p:spPr bwMode="auto">
              <a:xfrm>
                <a:off x="4317" y="3186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79" name="Line 599"/>
              <p:cNvSpPr>
                <a:spLocks noChangeShapeType="1"/>
              </p:cNvSpPr>
              <p:nvPr/>
            </p:nvSpPr>
            <p:spPr bwMode="auto">
              <a:xfrm>
                <a:off x="4374" y="3186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80" name="Line 600"/>
              <p:cNvSpPr>
                <a:spLocks noChangeShapeType="1"/>
              </p:cNvSpPr>
              <p:nvPr/>
            </p:nvSpPr>
            <p:spPr bwMode="auto">
              <a:xfrm>
                <a:off x="4430" y="3223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81" name="Line 601"/>
              <p:cNvSpPr>
                <a:spLocks noChangeShapeType="1"/>
              </p:cNvSpPr>
              <p:nvPr/>
            </p:nvSpPr>
            <p:spPr bwMode="auto">
              <a:xfrm>
                <a:off x="4487" y="3223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82" name="Line 602"/>
              <p:cNvSpPr>
                <a:spLocks noChangeShapeType="1"/>
              </p:cNvSpPr>
              <p:nvPr/>
            </p:nvSpPr>
            <p:spPr bwMode="auto">
              <a:xfrm>
                <a:off x="4544" y="3258"/>
                <a:ext cx="56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83" name="Line 603"/>
              <p:cNvSpPr>
                <a:spLocks noChangeShapeType="1"/>
              </p:cNvSpPr>
              <p:nvPr/>
            </p:nvSpPr>
            <p:spPr bwMode="auto">
              <a:xfrm>
                <a:off x="4600" y="3258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84" name="Line 604"/>
              <p:cNvSpPr>
                <a:spLocks noChangeShapeType="1"/>
              </p:cNvSpPr>
              <p:nvPr/>
            </p:nvSpPr>
            <p:spPr bwMode="auto">
              <a:xfrm>
                <a:off x="4657" y="3289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85" name="Line 605"/>
              <p:cNvSpPr>
                <a:spLocks noChangeShapeType="1"/>
              </p:cNvSpPr>
              <p:nvPr/>
            </p:nvSpPr>
            <p:spPr bwMode="auto">
              <a:xfrm>
                <a:off x="4714" y="3289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286" name="Line 606"/>
              <p:cNvSpPr>
                <a:spLocks noChangeShapeType="1"/>
              </p:cNvSpPr>
              <p:nvPr/>
            </p:nvSpPr>
            <p:spPr bwMode="auto">
              <a:xfrm>
                <a:off x="4771" y="3314"/>
                <a:ext cx="57" cy="1"/>
              </a:xfrm>
              <a:prstGeom prst="line">
                <a:avLst/>
              </a:prstGeom>
              <a:noFill/>
              <a:ln w="1587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968287" name="Line 607"/>
            <p:cNvSpPr>
              <a:spLocks noChangeShapeType="1"/>
            </p:cNvSpPr>
            <p:nvPr/>
          </p:nvSpPr>
          <p:spPr bwMode="auto">
            <a:xfrm>
              <a:off x="4828" y="3314"/>
              <a:ext cx="56" cy="1"/>
            </a:xfrm>
            <a:prstGeom prst="line">
              <a:avLst/>
            </a:prstGeom>
            <a:noFill/>
            <a:ln w="1587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8288" name="Line 608"/>
            <p:cNvSpPr>
              <a:spLocks noChangeShapeType="1"/>
            </p:cNvSpPr>
            <p:nvPr/>
          </p:nvSpPr>
          <p:spPr bwMode="auto">
            <a:xfrm>
              <a:off x="4884" y="3338"/>
              <a:ext cx="57" cy="1"/>
            </a:xfrm>
            <a:prstGeom prst="line">
              <a:avLst/>
            </a:prstGeom>
            <a:noFill/>
            <a:ln w="1587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8289" name="Line 609"/>
            <p:cNvSpPr>
              <a:spLocks noChangeShapeType="1"/>
            </p:cNvSpPr>
            <p:nvPr/>
          </p:nvSpPr>
          <p:spPr bwMode="auto">
            <a:xfrm>
              <a:off x="4941" y="3338"/>
              <a:ext cx="57" cy="1"/>
            </a:xfrm>
            <a:prstGeom prst="line">
              <a:avLst/>
            </a:prstGeom>
            <a:noFill/>
            <a:ln w="1587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8290" name="Line 610"/>
            <p:cNvSpPr>
              <a:spLocks noChangeShapeType="1"/>
            </p:cNvSpPr>
            <p:nvPr/>
          </p:nvSpPr>
          <p:spPr bwMode="auto">
            <a:xfrm>
              <a:off x="4998" y="3359"/>
              <a:ext cx="56" cy="1"/>
            </a:xfrm>
            <a:prstGeom prst="line">
              <a:avLst/>
            </a:prstGeom>
            <a:noFill/>
            <a:ln w="1587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8291" name="Line 611"/>
            <p:cNvSpPr>
              <a:spLocks noChangeShapeType="1"/>
            </p:cNvSpPr>
            <p:nvPr/>
          </p:nvSpPr>
          <p:spPr bwMode="auto">
            <a:xfrm>
              <a:off x="5054" y="3359"/>
              <a:ext cx="57" cy="1"/>
            </a:xfrm>
            <a:prstGeom prst="line">
              <a:avLst/>
            </a:prstGeom>
            <a:noFill/>
            <a:ln w="1587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8292" name="Line 612"/>
            <p:cNvSpPr>
              <a:spLocks noChangeShapeType="1"/>
            </p:cNvSpPr>
            <p:nvPr/>
          </p:nvSpPr>
          <p:spPr bwMode="auto">
            <a:xfrm>
              <a:off x="5111" y="3377"/>
              <a:ext cx="56" cy="1"/>
            </a:xfrm>
            <a:prstGeom prst="line">
              <a:avLst/>
            </a:prstGeom>
            <a:noFill/>
            <a:ln w="1587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8293" name="Line 613"/>
            <p:cNvSpPr>
              <a:spLocks noChangeShapeType="1"/>
            </p:cNvSpPr>
            <p:nvPr/>
          </p:nvSpPr>
          <p:spPr bwMode="auto">
            <a:xfrm>
              <a:off x="5167" y="3377"/>
              <a:ext cx="57" cy="1"/>
            </a:xfrm>
            <a:prstGeom prst="line">
              <a:avLst/>
            </a:prstGeom>
            <a:noFill/>
            <a:ln w="1587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8294" name="Line 614"/>
            <p:cNvSpPr>
              <a:spLocks noChangeShapeType="1"/>
            </p:cNvSpPr>
            <p:nvPr/>
          </p:nvSpPr>
          <p:spPr bwMode="auto">
            <a:xfrm>
              <a:off x="5224" y="3392"/>
              <a:ext cx="57" cy="1"/>
            </a:xfrm>
            <a:prstGeom prst="line">
              <a:avLst/>
            </a:prstGeom>
            <a:noFill/>
            <a:ln w="1587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8295" name="Line 615"/>
            <p:cNvSpPr>
              <a:spLocks noChangeShapeType="1"/>
            </p:cNvSpPr>
            <p:nvPr/>
          </p:nvSpPr>
          <p:spPr bwMode="auto">
            <a:xfrm>
              <a:off x="5281" y="3392"/>
              <a:ext cx="57" cy="1"/>
            </a:xfrm>
            <a:prstGeom prst="line">
              <a:avLst/>
            </a:prstGeom>
            <a:noFill/>
            <a:ln w="1587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8296" name="Line 616"/>
            <p:cNvSpPr>
              <a:spLocks noChangeShapeType="1"/>
            </p:cNvSpPr>
            <p:nvPr/>
          </p:nvSpPr>
          <p:spPr bwMode="auto">
            <a:xfrm>
              <a:off x="5338" y="3419"/>
              <a:ext cx="113" cy="1"/>
            </a:xfrm>
            <a:prstGeom prst="line">
              <a:avLst/>
            </a:prstGeom>
            <a:noFill/>
            <a:ln w="1587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8297" name="Line 617"/>
            <p:cNvSpPr>
              <a:spLocks noChangeShapeType="1"/>
            </p:cNvSpPr>
            <p:nvPr/>
          </p:nvSpPr>
          <p:spPr bwMode="auto">
            <a:xfrm>
              <a:off x="5451" y="3419"/>
              <a:ext cx="114" cy="1"/>
            </a:xfrm>
            <a:prstGeom prst="line">
              <a:avLst/>
            </a:prstGeom>
            <a:noFill/>
            <a:ln w="1587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968298" name="Group 618"/>
          <p:cNvGrpSpPr>
            <a:grpSpLocks/>
          </p:cNvGrpSpPr>
          <p:nvPr/>
        </p:nvGrpSpPr>
        <p:grpSpPr bwMode="auto">
          <a:xfrm>
            <a:off x="266700" y="836613"/>
            <a:ext cx="4333875" cy="5688012"/>
            <a:chOff x="168" y="527"/>
            <a:chExt cx="2730" cy="3583"/>
          </a:xfrm>
        </p:grpSpPr>
        <p:sp>
          <p:nvSpPr>
            <p:cNvPr id="968299" name="AutoShape 619"/>
            <p:cNvSpPr>
              <a:spLocks noChangeAspect="1" noChangeArrowheads="1" noTextEdit="1"/>
            </p:cNvSpPr>
            <p:nvPr/>
          </p:nvSpPr>
          <p:spPr bwMode="auto">
            <a:xfrm>
              <a:off x="168" y="527"/>
              <a:ext cx="2730" cy="35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968300" name="Group 620"/>
            <p:cNvGrpSpPr>
              <a:grpSpLocks/>
            </p:cNvGrpSpPr>
            <p:nvPr/>
          </p:nvGrpSpPr>
          <p:grpSpPr bwMode="auto">
            <a:xfrm>
              <a:off x="247" y="823"/>
              <a:ext cx="2376" cy="3161"/>
              <a:chOff x="247" y="823"/>
              <a:chExt cx="2376" cy="3161"/>
            </a:xfrm>
          </p:grpSpPr>
          <p:sp>
            <p:nvSpPr>
              <p:cNvPr id="968301" name="Rectangle 621"/>
              <p:cNvSpPr>
                <a:spLocks noChangeArrowheads="1"/>
              </p:cNvSpPr>
              <p:nvPr/>
            </p:nvSpPr>
            <p:spPr bwMode="auto">
              <a:xfrm>
                <a:off x="442" y="888"/>
                <a:ext cx="2180" cy="2861"/>
              </a:xfrm>
              <a:prstGeom prst="rect">
                <a:avLst/>
              </a:prstGeom>
              <a:noFill/>
              <a:ln w="1111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02" name="Line 622"/>
              <p:cNvSpPr>
                <a:spLocks noChangeShapeType="1"/>
              </p:cNvSpPr>
              <p:nvPr/>
            </p:nvSpPr>
            <p:spPr bwMode="auto">
              <a:xfrm flipV="1">
                <a:off x="442" y="888"/>
                <a:ext cx="1" cy="286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03" name="Line 623"/>
              <p:cNvSpPr>
                <a:spLocks noChangeShapeType="1"/>
              </p:cNvSpPr>
              <p:nvPr/>
            </p:nvSpPr>
            <p:spPr bwMode="auto">
              <a:xfrm flipH="1">
                <a:off x="442" y="3749"/>
                <a:ext cx="4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04" name="Line 624"/>
              <p:cNvSpPr>
                <a:spLocks noChangeShapeType="1"/>
              </p:cNvSpPr>
              <p:nvPr/>
            </p:nvSpPr>
            <p:spPr bwMode="auto">
              <a:xfrm flipH="1">
                <a:off x="442" y="3692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05" name="Line 625"/>
              <p:cNvSpPr>
                <a:spLocks noChangeShapeType="1"/>
              </p:cNvSpPr>
              <p:nvPr/>
            </p:nvSpPr>
            <p:spPr bwMode="auto">
              <a:xfrm flipH="1">
                <a:off x="442" y="3635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06" name="Line 626"/>
              <p:cNvSpPr>
                <a:spLocks noChangeShapeType="1"/>
              </p:cNvSpPr>
              <p:nvPr/>
            </p:nvSpPr>
            <p:spPr bwMode="auto">
              <a:xfrm flipH="1">
                <a:off x="442" y="3577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07" name="Line 627"/>
              <p:cNvSpPr>
                <a:spLocks noChangeShapeType="1"/>
              </p:cNvSpPr>
              <p:nvPr/>
            </p:nvSpPr>
            <p:spPr bwMode="auto">
              <a:xfrm flipH="1">
                <a:off x="442" y="3520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08" name="Line 628"/>
              <p:cNvSpPr>
                <a:spLocks noChangeShapeType="1"/>
              </p:cNvSpPr>
              <p:nvPr/>
            </p:nvSpPr>
            <p:spPr bwMode="auto">
              <a:xfrm flipH="1">
                <a:off x="442" y="3463"/>
                <a:ext cx="4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09" name="Line 629"/>
              <p:cNvSpPr>
                <a:spLocks noChangeShapeType="1"/>
              </p:cNvSpPr>
              <p:nvPr/>
            </p:nvSpPr>
            <p:spPr bwMode="auto">
              <a:xfrm flipH="1">
                <a:off x="442" y="3405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10" name="Line 630"/>
              <p:cNvSpPr>
                <a:spLocks noChangeShapeType="1"/>
              </p:cNvSpPr>
              <p:nvPr/>
            </p:nvSpPr>
            <p:spPr bwMode="auto">
              <a:xfrm flipH="1">
                <a:off x="442" y="3348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11" name="Line 631"/>
              <p:cNvSpPr>
                <a:spLocks noChangeShapeType="1"/>
              </p:cNvSpPr>
              <p:nvPr/>
            </p:nvSpPr>
            <p:spPr bwMode="auto">
              <a:xfrm flipH="1">
                <a:off x="442" y="3292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12" name="Line 632"/>
              <p:cNvSpPr>
                <a:spLocks noChangeShapeType="1"/>
              </p:cNvSpPr>
              <p:nvPr/>
            </p:nvSpPr>
            <p:spPr bwMode="auto">
              <a:xfrm flipH="1">
                <a:off x="442" y="3235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13" name="Line 633"/>
              <p:cNvSpPr>
                <a:spLocks noChangeShapeType="1"/>
              </p:cNvSpPr>
              <p:nvPr/>
            </p:nvSpPr>
            <p:spPr bwMode="auto">
              <a:xfrm flipH="1">
                <a:off x="442" y="3176"/>
                <a:ext cx="4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14" name="Line 634"/>
              <p:cNvSpPr>
                <a:spLocks noChangeShapeType="1"/>
              </p:cNvSpPr>
              <p:nvPr/>
            </p:nvSpPr>
            <p:spPr bwMode="auto">
              <a:xfrm flipH="1">
                <a:off x="442" y="3120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15" name="Line 635"/>
              <p:cNvSpPr>
                <a:spLocks noChangeShapeType="1"/>
              </p:cNvSpPr>
              <p:nvPr/>
            </p:nvSpPr>
            <p:spPr bwMode="auto">
              <a:xfrm flipH="1">
                <a:off x="442" y="3063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16" name="Line 636"/>
              <p:cNvSpPr>
                <a:spLocks noChangeShapeType="1"/>
              </p:cNvSpPr>
              <p:nvPr/>
            </p:nvSpPr>
            <p:spPr bwMode="auto">
              <a:xfrm flipH="1">
                <a:off x="442" y="3005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17" name="Line 637"/>
              <p:cNvSpPr>
                <a:spLocks noChangeShapeType="1"/>
              </p:cNvSpPr>
              <p:nvPr/>
            </p:nvSpPr>
            <p:spPr bwMode="auto">
              <a:xfrm flipH="1">
                <a:off x="442" y="2948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18" name="Line 638"/>
              <p:cNvSpPr>
                <a:spLocks noChangeShapeType="1"/>
              </p:cNvSpPr>
              <p:nvPr/>
            </p:nvSpPr>
            <p:spPr bwMode="auto">
              <a:xfrm flipH="1">
                <a:off x="442" y="2891"/>
                <a:ext cx="4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19" name="Line 639"/>
              <p:cNvSpPr>
                <a:spLocks noChangeShapeType="1"/>
              </p:cNvSpPr>
              <p:nvPr/>
            </p:nvSpPr>
            <p:spPr bwMode="auto">
              <a:xfrm flipH="1">
                <a:off x="442" y="2834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20" name="Line 640"/>
              <p:cNvSpPr>
                <a:spLocks noChangeShapeType="1"/>
              </p:cNvSpPr>
              <p:nvPr/>
            </p:nvSpPr>
            <p:spPr bwMode="auto">
              <a:xfrm flipH="1">
                <a:off x="442" y="2776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21" name="Line 641"/>
              <p:cNvSpPr>
                <a:spLocks noChangeShapeType="1"/>
              </p:cNvSpPr>
              <p:nvPr/>
            </p:nvSpPr>
            <p:spPr bwMode="auto">
              <a:xfrm flipH="1">
                <a:off x="442" y="2719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22" name="Line 642"/>
              <p:cNvSpPr>
                <a:spLocks noChangeShapeType="1"/>
              </p:cNvSpPr>
              <p:nvPr/>
            </p:nvSpPr>
            <p:spPr bwMode="auto">
              <a:xfrm flipH="1">
                <a:off x="442" y="2662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23" name="Line 643"/>
              <p:cNvSpPr>
                <a:spLocks noChangeShapeType="1"/>
              </p:cNvSpPr>
              <p:nvPr/>
            </p:nvSpPr>
            <p:spPr bwMode="auto">
              <a:xfrm flipH="1">
                <a:off x="442" y="2604"/>
                <a:ext cx="4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24" name="Line 644"/>
              <p:cNvSpPr>
                <a:spLocks noChangeShapeType="1"/>
              </p:cNvSpPr>
              <p:nvPr/>
            </p:nvSpPr>
            <p:spPr bwMode="auto">
              <a:xfrm flipH="1">
                <a:off x="442" y="2547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25" name="Line 645"/>
              <p:cNvSpPr>
                <a:spLocks noChangeShapeType="1"/>
              </p:cNvSpPr>
              <p:nvPr/>
            </p:nvSpPr>
            <p:spPr bwMode="auto">
              <a:xfrm flipH="1">
                <a:off x="442" y="2490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26" name="Line 646"/>
              <p:cNvSpPr>
                <a:spLocks noChangeShapeType="1"/>
              </p:cNvSpPr>
              <p:nvPr/>
            </p:nvSpPr>
            <p:spPr bwMode="auto">
              <a:xfrm flipH="1">
                <a:off x="442" y="2434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27" name="Line 647"/>
              <p:cNvSpPr>
                <a:spLocks noChangeShapeType="1"/>
              </p:cNvSpPr>
              <p:nvPr/>
            </p:nvSpPr>
            <p:spPr bwMode="auto">
              <a:xfrm flipH="1">
                <a:off x="442" y="2375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28" name="Line 648"/>
              <p:cNvSpPr>
                <a:spLocks noChangeShapeType="1"/>
              </p:cNvSpPr>
              <p:nvPr/>
            </p:nvSpPr>
            <p:spPr bwMode="auto">
              <a:xfrm flipH="1">
                <a:off x="442" y="2319"/>
                <a:ext cx="4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29" name="Line 649"/>
              <p:cNvSpPr>
                <a:spLocks noChangeShapeType="1"/>
              </p:cNvSpPr>
              <p:nvPr/>
            </p:nvSpPr>
            <p:spPr bwMode="auto">
              <a:xfrm flipH="1">
                <a:off x="442" y="2262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30" name="Line 650"/>
              <p:cNvSpPr>
                <a:spLocks noChangeShapeType="1"/>
              </p:cNvSpPr>
              <p:nvPr/>
            </p:nvSpPr>
            <p:spPr bwMode="auto">
              <a:xfrm flipH="1">
                <a:off x="442" y="2203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31" name="Line 651"/>
              <p:cNvSpPr>
                <a:spLocks noChangeShapeType="1"/>
              </p:cNvSpPr>
              <p:nvPr/>
            </p:nvSpPr>
            <p:spPr bwMode="auto">
              <a:xfrm flipH="1">
                <a:off x="442" y="2147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32" name="Line 652"/>
              <p:cNvSpPr>
                <a:spLocks noChangeShapeType="1"/>
              </p:cNvSpPr>
              <p:nvPr/>
            </p:nvSpPr>
            <p:spPr bwMode="auto">
              <a:xfrm flipH="1">
                <a:off x="442" y="2090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33" name="Line 653"/>
              <p:cNvSpPr>
                <a:spLocks noChangeShapeType="1"/>
              </p:cNvSpPr>
              <p:nvPr/>
            </p:nvSpPr>
            <p:spPr bwMode="auto">
              <a:xfrm flipH="1">
                <a:off x="442" y="2033"/>
                <a:ext cx="4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34" name="Line 654"/>
              <p:cNvSpPr>
                <a:spLocks noChangeShapeType="1"/>
              </p:cNvSpPr>
              <p:nvPr/>
            </p:nvSpPr>
            <p:spPr bwMode="auto">
              <a:xfrm flipH="1">
                <a:off x="442" y="1975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35" name="Line 655"/>
              <p:cNvSpPr>
                <a:spLocks noChangeShapeType="1"/>
              </p:cNvSpPr>
              <p:nvPr/>
            </p:nvSpPr>
            <p:spPr bwMode="auto">
              <a:xfrm flipH="1">
                <a:off x="442" y="1918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36" name="Line 656"/>
              <p:cNvSpPr>
                <a:spLocks noChangeShapeType="1"/>
              </p:cNvSpPr>
              <p:nvPr/>
            </p:nvSpPr>
            <p:spPr bwMode="auto">
              <a:xfrm flipH="1">
                <a:off x="442" y="1861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37" name="Line 657"/>
              <p:cNvSpPr>
                <a:spLocks noChangeShapeType="1"/>
              </p:cNvSpPr>
              <p:nvPr/>
            </p:nvSpPr>
            <p:spPr bwMode="auto">
              <a:xfrm flipH="1">
                <a:off x="442" y="1803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38" name="Line 658"/>
              <p:cNvSpPr>
                <a:spLocks noChangeShapeType="1"/>
              </p:cNvSpPr>
              <p:nvPr/>
            </p:nvSpPr>
            <p:spPr bwMode="auto">
              <a:xfrm flipH="1">
                <a:off x="442" y="1746"/>
                <a:ext cx="4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39" name="Line 659"/>
              <p:cNvSpPr>
                <a:spLocks noChangeShapeType="1"/>
              </p:cNvSpPr>
              <p:nvPr/>
            </p:nvSpPr>
            <p:spPr bwMode="auto">
              <a:xfrm flipH="1">
                <a:off x="442" y="1689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40" name="Line 660"/>
              <p:cNvSpPr>
                <a:spLocks noChangeShapeType="1"/>
              </p:cNvSpPr>
              <p:nvPr/>
            </p:nvSpPr>
            <p:spPr bwMode="auto">
              <a:xfrm flipH="1">
                <a:off x="442" y="1632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41" name="Line 661"/>
              <p:cNvSpPr>
                <a:spLocks noChangeShapeType="1"/>
              </p:cNvSpPr>
              <p:nvPr/>
            </p:nvSpPr>
            <p:spPr bwMode="auto">
              <a:xfrm flipH="1">
                <a:off x="442" y="1574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42" name="Line 662"/>
              <p:cNvSpPr>
                <a:spLocks noChangeShapeType="1"/>
              </p:cNvSpPr>
              <p:nvPr/>
            </p:nvSpPr>
            <p:spPr bwMode="auto">
              <a:xfrm flipH="1">
                <a:off x="442" y="1517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43" name="Line 663"/>
              <p:cNvSpPr>
                <a:spLocks noChangeShapeType="1"/>
              </p:cNvSpPr>
              <p:nvPr/>
            </p:nvSpPr>
            <p:spPr bwMode="auto">
              <a:xfrm flipH="1">
                <a:off x="442" y="1461"/>
                <a:ext cx="4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44" name="Line 664"/>
              <p:cNvSpPr>
                <a:spLocks noChangeShapeType="1"/>
              </p:cNvSpPr>
              <p:nvPr/>
            </p:nvSpPr>
            <p:spPr bwMode="auto">
              <a:xfrm flipH="1">
                <a:off x="442" y="1402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45" name="Line 665"/>
              <p:cNvSpPr>
                <a:spLocks noChangeShapeType="1"/>
              </p:cNvSpPr>
              <p:nvPr/>
            </p:nvSpPr>
            <p:spPr bwMode="auto">
              <a:xfrm flipH="1">
                <a:off x="442" y="1345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46" name="Line 666"/>
              <p:cNvSpPr>
                <a:spLocks noChangeShapeType="1"/>
              </p:cNvSpPr>
              <p:nvPr/>
            </p:nvSpPr>
            <p:spPr bwMode="auto">
              <a:xfrm flipH="1">
                <a:off x="442" y="1289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47" name="Line 667"/>
              <p:cNvSpPr>
                <a:spLocks noChangeShapeType="1"/>
              </p:cNvSpPr>
              <p:nvPr/>
            </p:nvSpPr>
            <p:spPr bwMode="auto">
              <a:xfrm flipH="1">
                <a:off x="442" y="1232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48" name="Line 668"/>
              <p:cNvSpPr>
                <a:spLocks noChangeShapeType="1"/>
              </p:cNvSpPr>
              <p:nvPr/>
            </p:nvSpPr>
            <p:spPr bwMode="auto">
              <a:xfrm flipH="1">
                <a:off x="442" y="1174"/>
                <a:ext cx="4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49" name="Line 669"/>
              <p:cNvSpPr>
                <a:spLocks noChangeShapeType="1"/>
              </p:cNvSpPr>
              <p:nvPr/>
            </p:nvSpPr>
            <p:spPr bwMode="auto">
              <a:xfrm flipH="1">
                <a:off x="442" y="1117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50" name="Line 670"/>
              <p:cNvSpPr>
                <a:spLocks noChangeShapeType="1"/>
              </p:cNvSpPr>
              <p:nvPr/>
            </p:nvSpPr>
            <p:spPr bwMode="auto">
              <a:xfrm flipH="1">
                <a:off x="442" y="1060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51" name="Line 671"/>
              <p:cNvSpPr>
                <a:spLocks noChangeShapeType="1"/>
              </p:cNvSpPr>
              <p:nvPr/>
            </p:nvSpPr>
            <p:spPr bwMode="auto">
              <a:xfrm flipH="1">
                <a:off x="442" y="1002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52" name="Line 672"/>
              <p:cNvSpPr>
                <a:spLocks noChangeShapeType="1"/>
              </p:cNvSpPr>
              <p:nvPr/>
            </p:nvSpPr>
            <p:spPr bwMode="auto">
              <a:xfrm flipH="1">
                <a:off x="442" y="945"/>
                <a:ext cx="20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53" name="Line 673"/>
              <p:cNvSpPr>
                <a:spLocks noChangeShapeType="1"/>
              </p:cNvSpPr>
              <p:nvPr/>
            </p:nvSpPr>
            <p:spPr bwMode="auto">
              <a:xfrm flipH="1">
                <a:off x="442" y="888"/>
                <a:ext cx="4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54" name="Freeform 674"/>
              <p:cNvSpPr>
                <a:spLocks noEditPoints="1"/>
              </p:cNvSpPr>
              <p:nvPr/>
            </p:nvSpPr>
            <p:spPr bwMode="auto">
              <a:xfrm>
                <a:off x="291" y="3684"/>
                <a:ext cx="54" cy="111"/>
              </a:xfrm>
              <a:custGeom>
                <a:avLst/>
                <a:gdLst>
                  <a:gd name="T0" fmla="*/ 26 w 54"/>
                  <a:gd name="T1" fmla="*/ 0 h 111"/>
                  <a:gd name="T2" fmla="*/ 32 w 54"/>
                  <a:gd name="T3" fmla="*/ 2 h 111"/>
                  <a:gd name="T4" fmla="*/ 37 w 54"/>
                  <a:gd name="T5" fmla="*/ 3 h 111"/>
                  <a:gd name="T6" fmla="*/ 42 w 54"/>
                  <a:gd name="T7" fmla="*/ 7 h 111"/>
                  <a:gd name="T8" fmla="*/ 45 w 54"/>
                  <a:gd name="T9" fmla="*/ 11 h 111"/>
                  <a:gd name="T10" fmla="*/ 50 w 54"/>
                  <a:gd name="T11" fmla="*/ 22 h 111"/>
                  <a:gd name="T12" fmla="*/ 52 w 54"/>
                  <a:gd name="T13" fmla="*/ 36 h 111"/>
                  <a:gd name="T14" fmla="*/ 54 w 54"/>
                  <a:gd name="T15" fmla="*/ 55 h 111"/>
                  <a:gd name="T16" fmla="*/ 52 w 54"/>
                  <a:gd name="T17" fmla="*/ 74 h 111"/>
                  <a:gd name="T18" fmla="*/ 50 w 54"/>
                  <a:gd name="T19" fmla="*/ 89 h 111"/>
                  <a:gd name="T20" fmla="*/ 45 w 54"/>
                  <a:gd name="T21" fmla="*/ 100 h 111"/>
                  <a:gd name="T22" fmla="*/ 42 w 54"/>
                  <a:gd name="T23" fmla="*/ 104 h 111"/>
                  <a:gd name="T24" fmla="*/ 37 w 54"/>
                  <a:gd name="T25" fmla="*/ 107 h 111"/>
                  <a:gd name="T26" fmla="*/ 32 w 54"/>
                  <a:gd name="T27" fmla="*/ 111 h 111"/>
                  <a:gd name="T28" fmla="*/ 26 w 54"/>
                  <a:gd name="T29" fmla="*/ 111 h 111"/>
                  <a:gd name="T30" fmla="*/ 15 w 54"/>
                  <a:gd name="T31" fmla="*/ 107 h 111"/>
                  <a:gd name="T32" fmla="*/ 7 w 54"/>
                  <a:gd name="T33" fmla="*/ 100 h 111"/>
                  <a:gd name="T34" fmla="*/ 2 w 54"/>
                  <a:gd name="T35" fmla="*/ 89 h 111"/>
                  <a:gd name="T36" fmla="*/ 0 w 54"/>
                  <a:gd name="T37" fmla="*/ 74 h 111"/>
                  <a:gd name="T38" fmla="*/ 0 w 54"/>
                  <a:gd name="T39" fmla="*/ 55 h 111"/>
                  <a:gd name="T40" fmla="*/ 0 w 54"/>
                  <a:gd name="T41" fmla="*/ 36 h 111"/>
                  <a:gd name="T42" fmla="*/ 3 w 54"/>
                  <a:gd name="T43" fmla="*/ 22 h 111"/>
                  <a:gd name="T44" fmla="*/ 7 w 54"/>
                  <a:gd name="T45" fmla="*/ 11 h 111"/>
                  <a:gd name="T46" fmla="*/ 12 w 54"/>
                  <a:gd name="T47" fmla="*/ 7 h 111"/>
                  <a:gd name="T48" fmla="*/ 15 w 54"/>
                  <a:gd name="T49" fmla="*/ 3 h 111"/>
                  <a:gd name="T50" fmla="*/ 20 w 54"/>
                  <a:gd name="T51" fmla="*/ 2 h 111"/>
                  <a:gd name="T52" fmla="*/ 26 w 54"/>
                  <a:gd name="T53" fmla="*/ 0 h 111"/>
                  <a:gd name="T54" fmla="*/ 26 w 54"/>
                  <a:gd name="T55" fmla="*/ 19 h 111"/>
                  <a:gd name="T56" fmla="*/ 24 w 54"/>
                  <a:gd name="T57" fmla="*/ 21 h 111"/>
                  <a:gd name="T58" fmla="*/ 20 w 54"/>
                  <a:gd name="T59" fmla="*/ 22 h 111"/>
                  <a:gd name="T60" fmla="*/ 19 w 54"/>
                  <a:gd name="T61" fmla="*/ 25 h 111"/>
                  <a:gd name="T62" fmla="*/ 16 w 54"/>
                  <a:gd name="T63" fmla="*/ 30 h 111"/>
                  <a:gd name="T64" fmla="*/ 15 w 54"/>
                  <a:gd name="T65" fmla="*/ 40 h 111"/>
                  <a:gd name="T66" fmla="*/ 15 w 54"/>
                  <a:gd name="T67" fmla="*/ 55 h 111"/>
                  <a:gd name="T68" fmla="*/ 15 w 54"/>
                  <a:gd name="T69" fmla="*/ 66 h 111"/>
                  <a:gd name="T70" fmla="*/ 15 w 54"/>
                  <a:gd name="T71" fmla="*/ 74 h 111"/>
                  <a:gd name="T72" fmla="*/ 16 w 54"/>
                  <a:gd name="T73" fmla="*/ 81 h 111"/>
                  <a:gd name="T74" fmla="*/ 19 w 54"/>
                  <a:gd name="T75" fmla="*/ 87 h 111"/>
                  <a:gd name="T76" fmla="*/ 20 w 54"/>
                  <a:gd name="T77" fmla="*/ 90 h 111"/>
                  <a:gd name="T78" fmla="*/ 24 w 54"/>
                  <a:gd name="T79" fmla="*/ 92 h 111"/>
                  <a:gd name="T80" fmla="*/ 26 w 54"/>
                  <a:gd name="T81" fmla="*/ 92 h 111"/>
                  <a:gd name="T82" fmla="*/ 30 w 54"/>
                  <a:gd name="T83" fmla="*/ 92 h 111"/>
                  <a:gd name="T84" fmla="*/ 32 w 54"/>
                  <a:gd name="T85" fmla="*/ 90 h 111"/>
                  <a:gd name="T86" fmla="*/ 34 w 54"/>
                  <a:gd name="T87" fmla="*/ 87 h 111"/>
                  <a:gd name="T88" fmla="*/ 36 w 54"/>
                  <a:gd name="T89" fmla="*/ 82 h 111"/>
                  <a:gd name="T90" fmla="*/ 37 w 54"/>
                  <a:gd name="T91" fmla="*/ 71 h 111"/>
                  <a:gd name="T92" fmla="*/ 38 w 54"/>
                  <a:gd name="T93" fmla="*/ 55 h 111"/>
                  <a:gd name="T94" fmla="*/ 37 w 54"/>
                  <a:gd name="T95" fmla="*/ 44 h 111"/>
                  <a:gd name="T96" fmla="*/ 37 w 54"/>
                  <a:gd name="T97" fmla="*/ 36 h 111"/>
                  <a:gd name="T98" fmla="*/ 36 w 54"/>
                  <a:gd name="T99" fmla="*/ 30 h 111"/>
                  <a:gd name="T100" fmla="*/ 34 w 54"/>
                  <a:gd name="T101" fmla="*/ 25 h 111"/>
                  <a:gd name="T102" fmla="*/ 32 w 54"/>
                  <a:gd name="T103" fmla="*/ 22 h 111"/>
                  <a:gd name="T104" fmla="*/ 30 w 54"/>
                  <a:gd name="T105" fmla="*/ 21 h 111"/>
                  <a:gd name="T106" fmla="*/ 26 w 54"/>
                  <a:gd name="T107" fmla="*/ 1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4" h="111">
                    <a:moveTo>
                      <a:pt x="26" y="0"/>
                    </a:moveTo>
                    <a:lnTo>
                      <a:pt x="32" y="2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5" y="11"/>
                    </a:lnTo>
                    <a:lnTo>
                      <a:pt x="50" y="22"/>
                    </a:lnTo>
                    <a:lnTo>
                      <a:pt x="52" y="36"/>
                    </a:lnTo>
                    <a:lnTo>
                      <a:pt x="54" y="55"/>
                    </a:lnTo>
                    <a:lnTo>
                      <a:pt x="52" y="74"/>
                    </a:lnTo>
                    <a:lnTo>
                      <a:pt x="50" y="89"/>
                    </a:lnTo>
                    <a:lnTo>
                      <a:pt x="45" y="100"/>
                    </a:lnTo>
                    <a:lnTo>
                      <a:pt x="42" y="104"/>
                    </a:lnTo>
                    <a:lnTo>
                      <a:pt x="37" y="107"/>
                    </a:lnTo>
                    <a:lnTo>
                      <a:pt x="32" y="111"/>
                    </a:lnTo>
                    <a:lnTo>
                      <a:pt x="26" y="111"/>
                    </a:lnTo>
                    <a:lnTo>
                      <a:pt x="15" y="107"/>
                    </a:lnTo>
                    <a:lnTo>
                      <a:pt x="7" y="100"/>
                    </a:lnTo>
                    <a:lnTo>
                      <a:pt x="2" y="89"/>
                    </a:lnTo>
                    <a:lnTo>
                      <a:pt x="0" y="74"/>
                    </a:lnTo>
                    <a:lnTo>
                      <a:pt x="0" y="55"/>
                    </a:lnTo>
                    <a:lnTo>
                      <a:pt x="0" y="36"/>
                    </a:lnTo>
                    <a:lnTo>
                      <a:pt x="3" y="22"/>
                    </a:lnTo>
                    <a:lnTo>
                      <a:pt x="7" y="11"/>
                    </a:lnTo>
                    <a:lnTo>
                      <a:pt x="12" y="7"/>
                    </a:lnTo>
                    <a:lnTo>
                      <a:pt x="15" y="3"/>
                    </a:lnTo>
                    <a:lnTo>
                      <a:pt x="20" y="2"/>
                    </a:lnTo>
                    <a:lnTo>
                      <a:pt x="26" y="0"/>
                    </a:lnTo>
                    <a:close/>
                    <a:moveTo>
                      <a:pt x="26" y="19"/>
                    </a:moveTo>
                    <a:lnTo>
                      <a:pt x="24" y="21"/>
                    </a:lnTo>
                    <a:lnTo>
                      <a:pt x="20" y="22"/>
                    </a:lnTo>
                    <a:lnTo>
                      <a:pt x="19" y="25"/>
                    </a:lnTo>
                    <a:lnTo>
                      <a:pt x="16" y="30"/>
                    </a:lnTo>
                    <a:lnTo>
                      <a:pt x="15" y="40"/>
                    </a:lnTo>
                    <a:lnTo>
                      <a:pt x="15" y="55"/>
                    </a:lnTo>
                    <a:lnTo>
                      <a:pt x="15" y="66"/>
                    </a:lnTo>
                    <a:lnTo>
                      <a:pt x="15" y="74"/>
                    </a:lnTo>
                    <a:lnTo>
                      <a:pt x="16" y="81"/>
                    </a:lnTo>
                    <a:lnTo>
                      <a:pt x="19" y="87"/>
                    </a:lnTo>
                    <a:lnTo>
                      <a:pt x="20" y="90"/>
                    </a:lnTo>
                    <a:lnTo>
                      <a:pt x="24" y="92"/>
                    </a:lnTo>
                    <a:lnTo>
                      <a:pt x="26" y="92"/>
                    </a:lnTo>
                    <a:lnTo>
                      <a:pt x="30" y="92"/>
                    </a:lnTo>
                    <a:lnTo>
                      <a:pt x="32" y="90"/>
                    </a:lnTo>
                    <a:lnTo>
                      <a:pt x="34" y="87"/>
                    </a:lnTo>
                    <a:lnTo>
                      <a:pt x="36" y="82"/>
                    </a:lnTo>
                    <a:lnTo>
                      <a:pt x="37" y="71"/>
                    </a:lnTo>
                    <a:lnTo>
                      <a:pt x="38" y="55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6" y="30"/>
                    </a:lnTo>
                    <a:lnTo>
                      <a:pt x="34" y="25"/>
                    </a:lnTo>
                    <a:lnTo>
                      <a:pt x="32" y="22"/>
                    </a:lnTo>
                    <a:lnTo>
                      <a:pt x="30" y="21"/>
                    </a:lnTo>
                    <a:lnTo>
                      <a:pt x="26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55" name="Freeform 675"/>
              <p:cNvSpPr>
                <a:spLocks noEditPoints="1"/>
              </p:cNvSpPr>
              <p:nvPr/>
            </p:nvSpPr>
            <p:spPr bwMode="auto">
              <a:xfrm>
                <a:off x="247" y="3399"/>
                <a:ext cx="54" cy="110"/>
              </a:xfrm>
              <a:custGeom>
                <a:avLst/>
                <a:gdLst>
                  <a:gd name="T0" fmla="*/ 27 w 54"/>
                  <a:gd name="T1" fmla="*/ 0 h 110"/>
                  <a:gd name="T2" fmla="*/ 33 w 54"/>
                  <a:gd name="T3" fmla="*/ 1 h 110"/>
                  <a:gd name="T4" fmla="*/ 38 w 54"/>
                  <a:gd name="T5" fmla="*/ 3 h 110"/>
                  <a:gd name="T6" fmla="*/ 42 w 54"/>
                  <a:gd name="T7" fmla="*/ 6 h 110"/>
                  <a:gd name="T8" fmla="*/ 46 w 54"/>
                  <a:gd name="T9" fmla="*/ 11 h 110"/>
                  <a:gd name="T10" fmla="*/ 51 w 54"/>
                  <a:gd name="T11" fmla="*/ 22 h 110"/>
                  <a:gd name="T12" fmla="*/ 53 w 54"/>
                  <a:gd name="T13" fmla="*/ 36 h 110"/>
                  <a:gd name="T14" fmla="*/ 54 w 54"/>
                  <a:gd name="T15" fmla="*/ 55 h 110"/>
                  <a:gd name="T16" fmla="*/ 53 w 54"/>
                  <a:gd name="T17" fmla="*/ 74 h 110"/>
                  <a:gd name="T18" fmla="*/ 51 w 54"/>
                  <a:gd name="T19" fmla="*/ 88 h 110"/>
                  <a:gd name="T20" fmla="*/ 46 w 54"/>
                  <a:gd name="T21" fmla="*/ 99 h 110"/>
                  <a:gd name="T22" fmla="*/ 42 w 54"/>
                  <a:gd name="T23" fmla="*/ 104 h 110"/>
                  <a:gd name="T24" fmla="*/ 38 w 54"/>
                  <a:gd name="T25" fmla="*/ 107 h 110"/>
                  <a:gd name="T26" fmla="*/ 33 w 54"/>
                  <a:gd name="T27" fmla="*/ 110 h 110"/>
                  <a:gd name="T28" fmla="*/ 27 w 54"/>
                  <a:gd name="T29" fmla="*/ 110 h 110"/>
                  <a:gd name="T30" fmla="*/ 16 w 54"/>
                  <a:gd name="T31" fmla="*/ 107 h 110"/>
                  <a:gd name="T32" fmla="*/ 8 w 54"/>
                  <a:gd name="T33" fmla="*/ 99 h 110"/>
                  <a:gd name="T34" fmla="*/ 4 w 54"/>
                  <a:gd name="T35" fmla="*/ 88 h 110"/>
                  <a:gd name="T36" fmla="*/ 0 w 54"/>
                  <a:gd name="T37" fmla="*/ 74 h 110"/>
                  <a:gd name="T38" fmla="*/ 0 w 54"/>
                  <a:gd name="T39" fmla="*/ 55 h 110"/>
                  <a:gd name="T40" fmla="*/ 2 w 54"/>
                  <a:gd name="T41" fmla="*/ 36 h 110"/>
                  <a:gd name="T42" fmla="*/ 4 w 54"/>
                  <a:gd name="T43" fmla="*/ 22 h 110"/>
                  <a:gd name="T44" fmla="*/ 9 w 54"/>
                  <a:gd name="T45" fmla="*/ 11 h 110"/>
                  <a:gd name="T46" fmla="*/ 12 w 54"/>
                  <a:gd name="T47" fmla="*/ 6 h 110"/>
                  <a:gd name="T48" fmla="*/ 16 w 54"/>
                  <a:gd name="T49" fmla="*/ 3 h 110"/>
                  <a:gd name="T50" fmla="*/ 22 w 54"/>
                  <a:gd name="T51" fmla="*/ 1 h 110"/>
                  <a:gd name="T52" fmla="*/ 27 w 54"/>
                  <a:gd name="T53" fmla="*/ 0 h 110"/>
                  <a:gd name="T54" fmla="*/ 27 w 54"/>
                  <a:gd name="T55" fmla="*/ 19 h 110"/>
                  <a:gd name="T56" fmla="*/ 24 w 54"/>
                  <a:gd name="T57" fmla="*/ 20 h 110"/>
                  <a:gd name="T58" fmla="*/ 22 w 54"/>
                  <a:gd name="T59" fmla="*/ 22 h 110"/>
                  <a:gd name="T60" fmla="*/ 20 w 54"/>
                  <a:gd name="T61" fmla="*/ 25 h 110"/>
                  <a:gd name="T62" fmla="*/ 17 w 54"/>
                  <a:gd name="T63" fmla="*/ 30 h 110"/>
                  <a:gd name="T64" fmla="*/ 16 w 54"/>
                  <a:gd name="T65" fmla="*/ 39 h 110"/>
                  <a:gd name="T66" fmla="*/ 16 w 54"/>
                  <a:gd name="T67" fmla="*/ 55 h 110"/>
                  <a:gd name="T68" fmla="*/ 16 w 54"/>
                  <a:gd name="T69" fmla="*/ 66 h 110"/>
                  <a:gd name="T70" fmla="*/ 16 w 54"/>
                  <a:gd name="T71" fmla="*/ 74 h 110"/>
                  <a:gd name="T72" fmla="*/ 17 w 54"/>
                  <a:gd name="T73" fmla="*/ 80 h 110"/>
                  <a:gd name="T74" fmla="*/ 20 w 54"/>
                  <a:gd name="T75" fmla="*/ 86 h 110"/>
                  <a:gd name="T76" fmla="*/ 22 w 54"/>
                  <a:gd name="T77" fmla="*/ 90 h 110"/>
                  <a:gd name="T78" fmla="*/ 24 w 54"/>
                  <a:gd name="T79" fmla="*/ 91 h 110"/>
                  <a:gd name="T80" fmla="*/ 27 w 54"/>
                  <a:gd name="T81" fmla="*/ 91 h 110"/>
                  <a:gd name="T82" fmla="*/ 30 w 54"/>
                  <a:gd name="T83" fmla="*/ 91 h 110"/>
                  <a:gd name="T84" fmla="*/ 33 w 54"/>
                  <a:gd name="T85" fmla="*/ 90 h 110"/>
                  <a:gd name="T86" fmla="*/ 35 w 54"/>
                  <a:gd name="T87" fmla="*/ 86 h 110"/>
                  <a:gd name="T88" fmla="*/ 36 w 54"/>
                  <a:gd name="T89" fmla="*/ 82 h 110"/>
                  <a:gd name="T90" fmla="*/ 38 w 54"/>
                  <a:gd name="T91" fmla="*/ 71 h 110"/>
                  <a:gd name="T92" fmla="*/ 39 w 54"/>
                  <a:gd name="T93" fmla="*/ 55 h 110"/>
                  <a:gd name="T94" fmla="*/ 39 w 54"/>
                  <a:gd name="T95" fmla="*/ 44 h 110"/>
                  <a:gd name="T96" fmla="*/ 38 w 54"/>
                  <a:gd name="T97" fmla="*/ 36 h 110"/>
                  <a:gd name="T98" fmla="*/ 36 w 54"/>
                  <a:gd name="T99" fmla="*/ 30 h 110"/>
                  <a:gd name="T100" fmla="*/ 35 w 54"/>
                  <a:gd name="T101" fmla="*/ 25 h 110"/>
                  <a:gd name="T102" fmla="*/ 33 w 54"/>
                  <a:gd name="T103" fmla="*/ 22 h 110"/>
                  <a:gd name="T104" fmla="*/ 30 w 54"/>
                  <a:gd name="T105" fmla="*/ 20 h 110"/>
                  <a:gd name="T106" fmla="*/ 27 w 54"/>
                  <a:gd name="T107" fmla="*/ 1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4" h="110">
                    <a:moveTo>
                      <a:pt x="27" y="0"/>
                    </a:moveTo>
                    <a:lnTo>
                      <a:pt x="33" y="1"/>
                    </a:lnTo>
                    <a:lnTo>
                      <a:pt x="38" y="3"/>
                    </a:lnTo>
                    <a:lnTo>
                      <a:pt x="42" y="6"/>
                    </a:lnTo>
                    <a:lnTo>
                      <a:pt x="46" y="11"/>
                    </a:lnTo>
                    <a:lnTo>
                      <a:pt x="51" y="22"/>
                    </a:lnTo>
                    <a:lnTo>
                      <a:pt x="53" y="36"/>
                    </a:lnTo>
                    <a:lnTo>
                      <a:pt x="54" y="55"/>
                    </a:lnTo>
                    <a:lnTo>
                      <a:pt x="53" y="74"/>
                    </a:lnTo>
                    <a:lnTo>
                      <a:pt x="51" y="88"/>
                    </a:lnTo>
                    <a:lnTo>
                      <a:pt x="46" y="99"/>
                    </a:lnTo>
                    <a:lnTo>
                      <a:pt x="42" y="104"/>
                    </a:lnTo>
                    <a:lnTo>
                      <a:pt x="38" y="107"/>
                    </a:lnTo>
                    <a:lnTo>
                      <a:pt x="33" y="110"/>
                    </a:lnTo>
                    <a:lnTo>
                      <a:pt x="27" y="110"/>
                    </a:lnTo>
                    <a:lnTo>
                      <a:pt x="16" y="107"/>
                    </a:lnTo>
                    <a:lnTo>
                      <a:pt x="8" y="99"/>
                    </a:lnTo>
                    <a:lnTo>
                      <a:pt x="4" y="88"/>
                    </a:lnTo>
                    <a:lnTo>
                      <a:pt x="0" y="74"/>
                    </a:lnTo>
                    <a:lnTo>
                      <a:pt x="0" y="55"/>
                    </a:lnTo>
                    <a:lnTo>
                      <a:pt x="2" y="36"/>
                    </a:lnTo>
                    <a:lnTo>
                      <a:pt x="4" y="22"/>
                    </a:lnTo>
                    <a:lnTo>
                      <a:pt x="9" y="11"/>
                    </a:lnTo>
                    <a:lnTo>
                      <a:pt x="12" y="6"/>
                    </a:lnTo>
                    <a:lnTo>
                      <a:pt x="16" y="3"/>
                    </a:lnTo>
                    <a:lnTo>
                      <a:pt x="22" y="1"/>
                    </a:lnTo>
                    <a:lnTo>
                      <a:pt x="27" y="0"/>
                    </a:lnTo>
                    <a:close/>
                    <a:moveTo>
                      <a:pt x="27" y="19"/>
                    </a:moveTo>
                    <a:lnTo>
                      <a:pt x="24" y="20"/>
                    </a:lnTo>
                    <a:lnTo>
                      <a:pt x="22" y="22"/>
                    </a:lnTo>
                    <a:lnTo>
                      <a:pt x="20" y="25"/>
                    </a:lnTo>
                    <a:lnTo>
                      <a:pt x="17" y="30"/>
                    </a:lnTo>
                    <a:lnTo>
                      <a:pt x="16" y="39"/>
                    </a:lnTo>
                    <a:lnTo>
                      <a:pt x="16" y="55"/>
                    </a:lnTo>
                    <a:lnTo>
                      <a:pt x="16" y="66"/>
                    </a:lnTo>
                    <a:lnTo>
                      <a:pt x="16" y="74"/>
                    </a:lnTo>
                    <a:lnTo>
                      <a:pt x="17" y="80"/>
                    </a:lnTo>
                    <a:lnTo>
                      <a:pt x="20" y="86"/>
                    </a:lnTo>
                    <a:lnTo>
                      <a:pt x="22" y="90"/>
                    </a:lnTo>
                    <a:lnTo>
                      <a:pt x="24" y="91"/>
                    </a:lnTo>
                    <a:lnTo>
                      <a:pt x="27" y="91"/>
                    </a:lnTo>
                    <a:lnTo>
                      <a:pt x="30" y="91"/>
                    </a:lnTo>
                    <a:lnTo>
                      <a:pt x="33" y="90"/>
                    </a:lnTo>
                    <a:lnTo>
                      <a:pt x="35" y="86"/>
                    </a:lnTo>
                    <a:lnTo>
                      <a:pt x="36" y="82"/>
                    </a:lnTo>
                    <a:lnTo>
                      <a:pt x="38" y="71"/>
                    </a:lnTo>
                    <a:lnTo>
                      <a:pt x="39" y="55"/>
                    </a:lnTo>
                    <a:lnTo>
                      <a:pt x="39" y="44"/>
                    </a:lnTo>
                    <a:lnTo>
                      <a:pt x="38" y="36"/>
                    </a:lnTo>
                    <a:lnTo>
                      <a:pt x="36" y="30"/>
                    </a:lnTo>
                    <a:lnTo>
                      <a:pt x="35" y="25"/>
                    </a:lnTo>
                    <a:lnTo>
                      <a:pt x="33" y="22"/>
                    </a:lnTo>
                    <a:lnTo>
                      <a:pt x="30" y="20"/>
                    </a:lnTo>
                    <a:lnTo>
                      <a:pt x="27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56" name="Rectangle 676"/>
              <p:cNvSpPr>
                <a:spLocks noChangeArrowheads="1"/>
              </p:cNvSpPr>
              <p:nvPr/>
            </p:nvSpPr>
            <p:spPr bwMode="auto">
              <a:xfrm>
                <a:off x="315" y="3487"/>
                <a:ext cx="15" cy="21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57" name="Freeform 677"/>
              <p:cNvSpPr>
                <a:spLocks/>
              </p:cNvSpPr>
              <p:nvPr/>
            </p:nvSpPr>
            <p:spPr bwMode="auto">
              <a:xfrm>
                <a:off x="347" y="3399"/>
                <a:ext cx="36" cy="109"/>
              </a:xfrm>
              <a:custGeom>
                <a:avLst/>
                <a:gdLst>
                  <a:gd name="T0" fmla="*/ 36 w 36"/>
                  <a:gd name="T1" fmla="*/ 109 h 109"/>
                  <a:gd name="T2" fmla="*/ 20 w 36"/>
                  <a:gd name="T3" fmla="*/ 109 h 109"/>
                  <a:gd name="T4" fmla="*/ 20 w 36"/>
                  <a:gd name="T5" fmla="*/ 30 h 109"/>
                  <a:gd name="T6" fmla="*/ 11 w 36"/>
                  <a:gd name="T7" fmla="*/ 41 h 109"/>
                  <a:gd name="T8" fmla="*/ 0 w 36"/>
                  <a:gd name="T9" fmla="*/ 47 h 109"/>
                  <a:gd name="T10" fmla="*/ 0 w 36"/>
                  <a:gd name="T11" fmla="*/ 27 h 109"/>
                  <a:gd name="T12" fmla="*/ 6 w 36"/>
                  <a:gd name="T13" fmla="*/ 23 h 109"/>
                  <a:gd name="T14" fmla="*/ 13 w 36"/>
                  <a:gd name="T15" fmla="*/ 17 h 109"/>
                  <a:gd name="T16" fmla="*/ 17 w 36"/>
                  <a:gd name="T17" fmla="*/ 12 h 109"/>
                  <a:gd name="T18" fmla="*/ 20 w 36"/>
                  <a:gd name="T19" fmla="*/ 6 h 109"/>
                  <a:gd name="T20" fmla="*/ 23 w 36"/>
                  <a:gd name="T21" fmla="*/ 0 h 109"/>
                  <a:gd name="T22" fmla="*/ 36 w 36"/>
                  <a:gd name="T23" fmla="*/ 0 h 109"/>
                  <a:gd name="T24" fmla="*/ 36 w 36"/>
                  <a:gd name="T2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109">
                    <a:moveTo>
                      <a:pt x="36" y="109"/>
                    </a:moveTo>
                    <a:lnTo>
                      <a:pt x="20" y="109"/>
                    </a:lnTo>
                    <a:lnTo>
                      <a:pt x="20" y="30"/>
                    </a:lnTo>
                    <a:lnTo>
                      <a:pt x="11" y="41"/>
                    </a:lnTo>
                    <a:lnTo>
                      <a:pt x="0" y="47"/>
                    </a:lnTo>
                    <a:lnTo>
                      <a:pt x="0" y="27"/>
                    </a:lnTo>
                    <a:lnTo>
                      <a:pt x="6" y="23"/>
                    </a:lnTo>
                    <a:lnTo>
                      <a:pt x="13" y="17"/>
                    </a:lnTo>
                    <a:lnTo>
                      <a:pt x="17" y="12"/>
                    </a:lnTo>
                    <a:lnTo>
                      <a:pt x="20" y="6"/>
                    </a:lnTo>
                    <a:lnTo>
                      <a:pt x="23" y="0"/>
                    </a:lnTo>
                    <a:lnTo>
                      <a:pt x="36" y="0"/>
                    </a:lnTo>
                    <a:lnTo>
                      <a:pt x="36" y="10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58" name="Freeform 678"/>
              <p:cNvSpPr>
                <a:spLocks noEditPoints="1"/>
              </p:cNvSpPr>
              <p:nvPr/>
            </p:nvSpPr>
            <p:spPr bwMode="auto">
              <a:xfrm>
                <a:off x="247" y="3112"/>
                <a:ext cx="54" cy="110"/>
              </a:xfrm>
              <a:custGeom>
                <a:avLst/>
                <a:gdLst>
                  <a:gd name="T0" fmla="*/ 27 w 54"/>
                  <a:gd name="T1" fmla="*/ 0 h 110"/>
                  <a:gd name="T2" fmla="*/ 33 w 54"/>
                  <a:gd name="T3" fmla="*/ 1 h 110"/>
                  <a:gd name="T4" fmla="*/ 38 w 54"/>
                  <a:gd name="T5" fmla="*/ 3 h 110"/>
                  <a:gd name="T6" fmla="*/ 42 w 54"/>
                  <a:gd name="T7" fmla="*/ 6 h 110"/>
                  <a:gd name="T8" fmla="*/ 46 w 54"/>
                  <a:gd name="T9" fmla="*/ 11 h 110"/>
                  <a:gd name="T10" fmla="*/ 51 w 54"/>
                  <a:gd name="T11" fmla="*/ 22 h 110"/>
                  <a:gd name="T12" fmla="*/ 53 w 54"/>
                  <a:gd name="T13" fmla="*/ 36 h 110"/>
                  <a:gd name="T14" fmla="*/ 54 w 54"/>
                  <a:gd name="T15" fmla="*/ 55 h 110"/>
                  <a:gd name="T16" fmla="*/ 53 w 54"/>
                  <a:gd name="T17" fmla="*/ 74 h 110"/>
                  <a:gd name="T18" fmla="*/ 51 w 54"/>
                  <a:gd name="T19" fmla="*/ 88 h 110"/>
                  <a:gd name="T20" fmla="*/ 46 w 54"/>
                  <a:gd name="T21" fmla="*/ 99 h 110"/>
                  <a:gd name="T22" fmla="*/ 42 w 54"/>
                  <a:gd name="T23" fmla="*/ 104 h 110"/>
                  <a:gd name="T24" fmla="*/ 38 w 54"/>
                  <a:gd name="T25" fmla="*/ 107 h 110"/>
                  <a:gd name="T26" fmla="*/ 33 w 54"/>
                  <a:gd name="T27" fmla="*/ 110 h 110"/>
                  <a:gd name="T28" fmla="*/ 27 w 54"/>
                  <a:gd name="T29" fmla="*/ 110 h 110"/>
                  <a:gd name="T30" fmla="*/ 16 w 54"/>
                  <a:gd name="T31" fmla="*/ 107 h 110"/>
                  <a:gd name="T32" fmla="*/ 8 w 54"/>
                  <a:gd name="T33" fmla="*/ 99 h 110"/>
                  <a:gd name="T34" fmla="*/ 4 w 54"/>
                  <a:gd name="T35" fmla="*/ 88 h 110"/>
                  <a:gd name="T36" fmla="*/ 0 w 54"/>
                  <a:gd name="T37" fmla="*/ 74 h 110"/>
                  <a:gd name="T38" fmla="*/ 0 w 54"/>
                  <a:gd name="T39" fmla="*/ 55 h 110"/>
                  <a:gd name="T40" fmla="*/ 2 w 54"/>
                  <a:gd name="T41" fmla="*/ 36 h 110"/>
                  <a:gd name="T42" fmla="*/ 4 w 54"/>
                  <a:gd name="T43" fmla="*/ 22 h 110"/>
                  <a:gd name="T44" fmla="*/ 9 w 54"/>
                  <a:gd name="T45" fmla="*/ 11 h 110"/>
                  <a:gd name="T46" fmla="*/ 12 w 54"/>
                  <a:gd name="T47" fmla="*/ 6 h 110"/>
                  <a:gd name="T48" fmla="*/ 16 w 54"/>
                  <a:gd name="T49" fmla="*/ 3 h 110"/>
                  <a:gd name="T50" fmla="*/ 22 w 54"/>
                  <a:gd name="T51" fmla="*/ 1 h 110"/>
                  <a:gd name="T52" fmla="*/ 27 w 54"/>
                  <a:gd name="T53" fmla="*/ 0 h 110"/>
                  <a:gd name="T54" fmla="*/ 27 w 54"/>
                  <a:gd name="T55" fmla="*/ 19 h 110"/>
                  <a:gd name="T56" fmla="*/ 24 w 54"/>
                  <a:gd name="T57" fmla="*/ 20 h 110"/>
                  <a:gd name="T58" fmla="*/ 22 w 54"/>
                  <a:gd name="T59" fmla="*/ 22 h 110"/>
                  <a:gd name="T60" fmla="*/ 20 w 54"/>
                  <a:gd name="T61" fmla="*/ 25 h 110"/>
                  <a:gd name="T62" fmla="*/ 17 w 54"/>
                  <a:gd name="T63" fmla="*/ 30 h 110"/>
                  <a:gd name="T64" fmla="*/ 16 w 54"/>
                  <a:gd name="T65" fmla="*/ 39 h 110"/>
                  <a:gd name="T66" fmla="*/ 16 w 54"/>
                  <a:gd name="T67" fmla="*/ 55 h 110"/>
                  <a:gd name="T68" fmla="*/ 16 w 54"/>
                  <a:gd name="T69" fmla="*/ 66 h 110"/>
                  <a:gd name="T70" fmla="*/ 16 w 54"/>
                  <a:gd name="T71" fmla="*/ 74 h 110"/>
                  <a:gd name="T72" fmla="*/ 17 w 54"/>
                  <a:gd name="T73" fmla="*/ 80 h 110"/>
                  <a:gd name="T74" fmla="*/ 20 w 54"/>
                  <a:gd name="T75" fmla="*/ 86 h 110"/>
                  <a:gd name="T76" fmla="*/ 22 w 54"/>
                  <a:gd name="T77" fmla="*/ 90 h 110"/>
                  <a:gd name="T78" fmla="*/ 24 w 54"/>
                  <a:gd name="T79" fmla="*/ 91 h 110"/>
                  <a:gd name="T80" fmla="*/ 27 w 54"/>
                  <a:gd name="T81" fmla="*/ 91 h 110"/>
                  <a:gd name="T82" fmla="*/ 30 w 54"/>
                  <a:gd name="T83" fmla="*/ 91 h 110"/>
                  <a:gd name="T84" fmla="*/ 33 w 54"/>
                  <a:gd name="T85" fmla="*/ 90 h 110"/>
                  <a:gd name="T86" fmla="*/ 35 w 54"/>
                  <a:gd name="T87" fmla="*/ 86 h 110"/>
                  <a:gd name="T88" fmla="*/ 36 w 54"/>
                  <a:gd name="T89" fmla="*/ 82 h 110"/>
                  <a:gd name="T90" fmla="*/ 38 w 54"/>
                  <a:gd name="T91" fmla="*/ 71 h 110"/>
                  <a:gd name="T92" fmla="*/ 39 w 54"/>
                  <a:gd name="T93" fmla="*/ 55 h 110"/>
                  <a:gd name="T94" fmla="*/ 39 w 54"/>
                  <a:gd name="T95" fmla="*/ 44 h 110"/>
                  <a:gd name="T96" fmla="*/ 38 w 54"/>
                  <a:gd name="T97" fmla="*/ 36 h 110"/>
                  <a:gd name="T98" fmla="*/ 36 w 54"/>
                  <a:gd name="T99" fmla="*/ 30 h 110"/>
                  <a:gd name="T100" fmla="*/ 35 w 54"/>
                  <a:gd name="T101" fmla="*/ 25 h 110"/>
                  <a:gd name="T102" fmla="*/ 33 w 54"/>
                  <a:gd name="T103" fmla="*/ 22 h 110"/>
                  <a:gd name="T104" fmla="*/ 30 w 54"/>
                  <a:gd name="T105" fmla="*/ 20 h 110"/>
                  <a:gd name="T106" fmla="*/ 27 w 54"/>
                  <a:gd name="T107" fmla="*/ 1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4" h="110">
                    <a:moveTo>
                      <a:pt x="27" y="0"/>
                    </a:moveTo>
                    <a:lnTo>
                      <a:pt x="33" y="1"/>
                    </a:lnTo>
                    <a:lnTo>
                      <a:pt x="38" y="3"/>
                    </a:lnTo>
                    <a:lnTo>
                      <a:pt x="42" y="6"/>
                    </a:lnTo>
                    <a:lnTo>
                      <a:pt x="46" y="11"/>
                    </a:lnTo>
                    <a:lnTo>
                      <a:pt x="51" y="22"/>
                    </a:lnTo>
                    <a:lnTo>
                      <a:pt x="53" y="36"/>
                    </a:lnTo>
                    <a:lnTo>
                      <a:pt x="54" y="55"/>
                    </a:lnTo>
                    <a:lnTo>
                      <a:pt x="53" y="74"/>
                    </a:lnTo>
                    <a:lnTo>
                      <a:pt x="51" y="88"/>
                    </a:lnTo>
                    <a:lnTo>
                      <a:pt x="46" y="99"/>
                    </a:lnTo>
                    <a:lnTo>
                      <a:pt x="42" y="104"/>
                    </a:lnTo>
                    <a:lnTo>
                      <a:pt x="38" y="107"/>
                    </a:lnTo>
                    <a:lnTo>
                      <a:pt x="33" y="110"/>
                    </a:lnTo>
                    <a:lnTo>
                      <a:pt x="27" y="110"/>
                    </a:lnTo>
                    <a:lnTo>
                      <a:pt x="16" y="107"/>
                    </a:lnTo>
                    <a:lnTo>
                      <a:pt x="8" y="99"/>
                    </a:lnTo>
                    <a:lnTo>
                      <a:pt x="4" y="88"/>
                    </a:lnTo>
                    <a:lnTo>
                      <a:pt x="0" y="74"/>
                    </a:lnTo>
                    <a:lnTo>
                      <a:pt x="0" y="55"/>
                    </a:lnTo>
                    <a:lnTo>
                      <a:pt x="2" y="36"/>
                    </a:lnTo>
                    <a:lnTo>
                      <a:pt x="4" y="22"/>
                    </a:lnTo>
                    <a:lnTo>
                      <a:pt x="9" y="11"/>
                    </a:lnTo>
                    <a:lnTo>
                      <a:pt x="12" y="6"/>
                    </a:lnTo>
                    <a:lnTo>
                      <a:pt x="16" y="3"/>
                    </a:lnTo>
                    <a:lnTo>
                      <a:pt x="22" y="1"/>
                    </a:lnTo>
                    <a:lnTo>
                      <a:pt x="27" y="0"/>
                    </a:lnTo>
                    <a:close/>
                    <a:moveTo>
                      <a:pt x="27" y="19"/>
                    </a:moveTo>
                    <a:lnTo>
                      <a:pt x="24" y="20"/>
                    </a:lnTo>
                    <a:lnTo>
                      <a:pt x="22" y="22"/>
                    </a:lnTo>
                    <a:lnTo>
                      <a:pt x="20" y="25"/>
                    </a:lnTo>
                    <a:lnTo>
                      <a:pt x="17" y="30"/>
                    </a:lnTo>
                    <a:lnTo>
                      <a:pt x="16" y="39"/>
                    </a:lnTo>
                    <a:lnTo>
                      <a:pt x="16" y="55"/>
                    </a:lnTo>
                    <a:lnTo>
                      <a:pt x="16" y="66"/>
                    </a:lnTo>
                    <a:lnTo>
                      <a:pt x="16" y="74"/>
                    </a:lnTo>
                    <a:lnTo>
                      <a:pt x="17" y="80"/>
                    </a:lnTo>
                    <a:lnTo>
                      <a:pt x="20" y="86"/>
                    </a:lnTo>
                    <a:lnTo>
                      <a:pt x="22" y="90"/>
                    </a:lnTo>
                    <a:lnTo>
                      <a:pt x="24" y="91"/>
                    </a:lnTo>
                    <a:lnTo>
                      <a:pt x="27" y="91"/>
                    </a:lnTo>
                    <a:lnTo>
                      <a:pt x="30" y="91"/>
                    </a:lnTo>
                    <a:lnTo>
                      <a:pt x="33" y="90"/>
                    </a:lnTo>
                    <a:lnTo>
                      <a:pt x="35" y="86"/>
                    </a:lnTo>
                    <a:lnTo>
                      <a:pt x="36" y="82"/>
                    </a:lnTo>
                    <a:lnTo>
                      <a:pt x="38" y="71"/>
                    </a:lnTo>
                    <a:lnTo>
                      <a:pt x="39" y="55"/>
                    </a:lnTo>
                    <a:lnTo>
                      <a:pt x="39" y="44"/>
                    </a:lnTo>
                    <a:lnTo>
                      <a:pt x="38" y="36"/>
                    </a:lnTo>
                    <a:lnTo>
                      <a:pt x="36" y="30"/>
                    </a:lnTo>
                    <a:lnTo>
                      <a:pt x="35" y="25"/>
                    </a:lnTo>
                    <a:lnTo>
                      <a:pt x="33" y="22"/>
                    </a:lnTo>
                    <a:lnTo>
                      <a:pt x="30" y="20"/>
                    </a:lnTo>
                    <a:lnTo>
                      <a:pt x="27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59" name="Rectangle 679"/>
              <p:cNvSpPr>
                <a:spLocks noChangeArrowheads="1"/>
              </p:cNvSpPr>
              <p:nvPr/>
            </p:nvSpPr>
            <p:spPr bwMode="auto">
              <a:xfrm>
                <a:off x="315" y="3200"/>
                <a:ext cx="15" cy="21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60" name="Freeform 680"/>
              <p:cNvSpPr>
                <a:spLocks/>
              </p:cNvSpPr>
              <p:nvPr/>
            </p:nvSpPr>
            <p:spPr bwMode="auto">
              <a:xfrm>
                <a:off x="343" y="3112"/>
                <a:ext cx="55" cy="109"/>
              </a:xfrm>
              <a:custGeom>
                <a:avLst/>
                <a:gdLst>
                  <a:gd name="T0" fmla="*/ 55 w 55"/>
                  <a:gd name="T1" fmla="*/ 88 h 109"/>
                  <a:gd name="T2" fmla="*/ 55 w 55"/>
                  <a:gd name="T3" fmla="*/ 109 h 109"/>
                  <a:gd name="T4" fmla="*/ 0 w 55"/>
                  <a:gd name="T5" fmla="*/ 109 h 109"/>
                  <a:gd name="T6" fmla="*/ 2 w 55"/>
                  <a:gd name="T7" fmla="*/ 99 h 109"/>
                  <a:gd name="T8" fmla="*/ 5 w 55"/>
                  <a:gd name="T9" fmla="*/ 88 h 109"/>
                  <a:gd name="T10" fmla="*/ 12 w 55"/>
                  <a:gd name="T11" fmla="*/ 77 h 109"/>
                  <a:gd name="T12" fmla="*/ 23 w 55"/>
                  <a:gd name="T13" fmla="*/ 63 h 109"/>
                  <a:gd name="T14" fmla="*/ 27 w 55"/>
                  <a:gd name="T15" fmla="*/ 57 h 109"/>
                  <a:gd name="T16" fmla="*/ 32 w 55"/>
                  <a:gd name="T17" fmla="*/ 52 h 109"/>
                  <a:gd name="T18" fmla="*/ 34 w 55"/>
                  <a:gd name="T19" fmla="*/ 49 h 109"/>
                  <a:gd name="T20" fmla="*/ 35 w 55"/>
                  <a:gd name="T21" fmla="*/ 45 h 109"/>
                  <a:gd name="T22" fmla="*/ 38 w 55"/>
                  <a:gd name="T23" fmla="*/ 39 h 109"/>
                  <a:gd name="T24" fmla="*/ 39 w 55"/>
                  <a:gd name="T25" fmla="*/ 33 h 109"/>
                  <a:gd name="T26" fmla="*/ 39 w 55"/>
                  <a:gd name="T27" fmla="*/ 30 h 109"/>
                  <a:gd name="T28" fmla="*/ 38 w 55"/>
                  <a:gd name="T29" fmla="*/ 25 h 109"/>
                  <a:gd name="T30" fmla="*/ 35 w 55"/>
                  <a:gd name="T31" fmla="*/ 23 h 109"/>
                  <a:gd name="T32" fmla="*/ 34 w 55"/>
                  <a:gd name="T33" fmla="*/ 20 h 109"/>
                  <a:gd name="T34" fmla="*/ 32 w 55"/>
                  <a:gd name="T35" fmla="*/ 19 h 109"/>
                  <a:gd name="T36" fmla="*/ 28 w 55"/>
                  <a:gd name="T37" fmla="*/ 19 h 109"/>
                  <a:gd name="T38" fmla="*/ 23 w 55"/>
                  <a:gd name="T39" fmla="*/ 20 h 109"/>
                  <a:gd name="T40" fmla="*/ 21 w 55"/>
                  <a:gd name="T41" fmla="*/ 23 h 109"/>
                  <a:gd name="T42" fmla="*/ 18 w 55"/>
                  <a:gd name="T43" fmla="*/ 25 h 109"/>
                  <a:gd name="T44" fmla="*/ 17 w 55"/>
                  <a:gd name="T45" fmla="*/ 30 h 109"/>
                  <a:gd name="T46" fmla="*/ 17 w 55"/>
                  <a:gd name="T47" fmla="*/ 34 h 109"/>
                  <a:gd name="T48" fmla="*/ 2 w 55"/>
                  <a:gd name="T49" fmla="*/ 33 h 109"/>
                  <a:gd name="T50" fmla="*/ 3 w 55"/>
                  <a:gd name="T51" fmla="*/ 25 h 109"/>
                  <a:gd name="T52" fmla="*/ 4 w 55"/>
                  <a:gd name="T53" fmla="*/ 17 h 109"/>
                  <a:gd name="T54" fmla="*/ 6 w 55"/>
                  <a:gd name="T55" fmla="*/ 12 h 109"/>
                  <a:gd name="T56" fmla="*/ 10 w 55"/>
                  <a:gd name="T57" fmla="*/ 8 h 109"/>
                  <a:gd name="T58" fmla="*/ 15 w 55"/>
                  <a:gd name="T59" fmla="*/ 3 h 109"/>
                  <a:gd name="T60" fmla="*/ 22 w 55"/>
                  <a:gd name="T61" fmla="*/ 1 h 109"/>
                  <a:gd name="T62" fmla="*/ 28 w 55"/>
                  <a:gd name="T63" fmla="*/ 0 h 109"/>
                  <a:gd name="T64" fmla="*/ 34 w 55"/>
                  <a:gd name="T65" fmla="*/ 1 h 109"/>
                  <a:gd name="T66" fmla="*/ 39 w 55"/>
                  <a:gd name="T67" fmla="*/ 3 h 109"/>
                  <a:gd name="T68" fmla="*/ 44 w 55"/>
                  <a:gd name="T69" fmla="*/ 4 h 109"/>
                  <a:gd name="T70" fmla="*/ 47 w 55"/>
                  <a:gd name="T71" fmla="*/ 9 h 109"/>
                  <a:gd name="T72" fmla="*/ 51 w 55"/>
                  <a:gd name="T73" fmla="*/ 16 h 109"/>
                  <a:gd name="T74" fmla="*/ 53 w 55"/>
                  <a:gd name="T75" fmla="*/ 22 h 109"/>
                  <a:gd name="T76" fmla="*/ 55 w 55"/>
                  <a:gd name="T77" fmla="*/ 30 h 109"/>
                  <a:gd name="T78" fmla="*/ 53 w 55"/>
                  <a:gd name="T79" fmla="*/ 38 h 109"/>
                  <a:gd name="T80" fmla="*/ 52 w 55"/>
                  <a:gd name="T81" fmla="*/ 44 h 109"/>
                  <a:gd name="T82" fmla="*/ 50 w 55"/>
                  <a:gd name="T83" fmla="*/ 50 h 109"/>
                  <a:gd name="T84" fmla="*/ 46 w 55"/>
                  <a:gd name="T85" fmla="*/ 57 h 109"/>
                  <a:gd name="T86" fmla="*/ 44 w 55"/>
                  <a:gd name="T87" fmla="*/ 61 h 109"/>
                  <a:gd name="T88" fmla="*/ 40 w 55"/>
                  <a:gd name="T89" fmla="*/ 66 h 109"/>
                  <a:gd name="T90" fmla="*/ 36 w 55"/>
                  <a:gd name="T91" fmla="*/ 71 h 109"/>
                  <a:gd name="T92" fmla="*/ 32 w 55"/>
                  <a:gd name="T93" fmla="*/ 75 h 109"/>
                  <a:gd name="T94" fmla="*/ 28 w 55"/>
                  <a:gd name="T95" fmla="*/ 80 h 109"/>
                  <a:gd name="T96" fmla="*/ 27 w 55"/>
                  <a:gd name="T97" fmla="*/ 83 h 109"/>
                  <a:gd name="T98" fmla="*/ 24 w 55"/>
                  <a:gd name="T99" fmla="*/ 85 h 109"/>
                  <a:gd name="T100" fmla="*/ 23 w 55"/>
                  <a:gd name="T101" fmla="*/ 88 h 109"/>
                  <a:gd name="T102" fmla="*/ 55 w 55"/>
                  <a:gd name="T103" fmla="*/ 8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5" h="109">
                    <a:moveTo>
                      <a:pt x="55" y="88"/>
                    </a:moveTo>
                    <a:lnTo>
                      <a:pt x="55" y="109"/>
                    </a:lnTo>
                    <a:lnTo>
                      <a:pt x="0" y="109"/>
                    </a:lnTo>
                    <a:lnTo>
                      <a:pt x="2" y="99"/>
                    </a:lnTo>
                    <a:lnTo>
                      <a:pt x="5" y="88"/>
                    </a:lnTo>
                    <a:lnTo>
                      <a:pt x="12" y="77"/>
                    </a:lnTo>
                    <a:lnTo>
                      <a:pt x="23" y="63"/>
                    </a:lnTo>
                    <a:lnTo>
                      <a:pt x="27" y="57"/>
                    </a:lnTo>
                    <a:lnTo>
                      <a:pt x="32" y="52"/>
                    </a:lnTo>
                    <a:lnTo>
                      <a:pt x="34" y="49"/>
                    </a:lnTo>
                    <a:lnTo>
                      <a:pt x="35" y="45"/>
                    </a:lnTo>
                    <a:lnTo>
                      <a:pt x="38" y="39"/>
                    </a:lnTo>
                    <a:lnTo>
                      <a:pt x="39" y="33"/>
                    </a:lnTo>
                    <a:lnTo>
                      <a:pt x="39" y="30"/>
                    </a:lnTo>
                    <a:lnTo>
                      <a:pt x="38" y="25"/>
                    </a:lnTo>
                    <a:lnTo>
                      <a:pt x="35" y="23"/>
                    </a:lnTo>
                    <a:lnTo>
                      <a:pt x="34" y="20"/>
                    </a:lnTo>
                    <a:lnTo>
                      <a:pt x="32" y="19"/>
                    </a:lnTo>
                    <a:lnTo>
                      <a:pt x="28" y="19"/>
                    </a:lnTo>
                    <a:lnTo>
                      <a:pt x="23" y="20"/>
                    </a:lnTo>
                    <a:lnTo>
                      <a:pt x="21" y="23"/>
                    </a:lnTo>
                    <a:lnTo>
                      <a:pt x="18" y="25"/>
                    </a:lnTo>
                    <a:lnTo>
                      <a:pt x="17" y="30"/>
                    </a:lnTo>
                    <a:lnTo>
                      <a:pt x="17" y="34"/>
                    </a:lnTo>
                    <a:lnTo>
                      <a:pt x="2" y="33"/>
                    </a:lnTo>
                    <a:lnTo>
                      <a:pt x="3" y="25"/>
                    </a:lnTo>
                    <a:lnTo>
                      <a:pt x="4" y="17"/>
                    </a:lnTo>
                    <a:lnTo>
                      <a:pt x="6" y="12"/>
                    </a:lnTo>
                    <a:lnTo>
                      <a:pt x="10" y="8"/>
                    </a:lnTo>
                    <a:lnTo>
                      <a:pt x="15" y="3"/>
                    </a:lnTo>
                    <a:lnTo>
                      <a:pt x="22" y="1"/>
                    </a:lnTo>
                    <a:lnTo>
                      <a:pt x="28" y="0"/>
                    </a:lnTo>
                    <a:lnTo>
                      <a:pt x="34" y="1"/>
                    </a:lnTo>
                    <a:lnTo>
                      <a:pt x="39" y="3"/>
                    </a:lnTo>
                    <a:lnTo>
                      <a:pt x="44" y="4"/>
                    </a:lnTo>
                    <a:lnTo>
                      <a:pt x="47" y="9"/>
                    </a:lnTo>
                    <a:lnTo>
                      <a:pt x="51" y="16"/>
                    </a:lnTo>
                    <a:lnTo>
                      <a:pt x="53" y="22"/>
                    </a:lnTo>
                    <a:lnTo>
                      <a:pt x="55" y="30"/>
                    </a:lnTo>
                    <a:lnTo>
                      <a:pt x="53" y="38"/>
                    </a:lnTo>
                    <a:lnTo>
                      <a:pt x="52" y="44"/>
                    </a:lnTo>
                    <a:lnTo>
                      <a:pt x="50" y="50"/>
                    </a:lnTo>
                    <a:lnTo>
                      <a:pt x="46" y="57"/>
                    </a:lnTo>
                    <a:lnTo>
                      <a:pt x="44" y="61"/>
                    </a:lnTo>
                    <a:lnTo>
                      <a:pt x="40" y="66"/>
                    </a:lnTo>
                    <a:lnTo>
                      <a:pt x="36" y="71"/>
                    </a:lnTo>
                    <a:lnTo>
                      <a:pt x="32" y="75"/>
                    </a:lnTo>
                    <a:lnTo>
                      <a:pt x="28" y="80"/>
                    </a:lnTo>
                    <a:lnTo>
                      <a:pt x="27" y="83"/>
                    </a:lnTo>
                    <a:lnTo>
                      <a:pt x="24" y="85"/>
                    </a:lnTo>
                    <a:lnTo>
                      <a:pt x="23" y="88"/>
                    </a:lnTo>
                    <a:lnTo>
                      <a:pt x="55" y="8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61" name="Freeform 681"/>
              <p:cNvSpPr>
                <a:spLocks noEditPoints="1"/>
              </p:cNvSpPr>
              <p:nvPr/>
            </p:nvSpPr>
            <p:spPr bwMode="auto">
              <a:xfrm>
                <a:off x="247" y="2826"/>
                <a:ext cx="54" cy="111"/>
              </a:xfrm>
              <a:custGeom>
                <a:avLst/>
                <a:gdLst>
                  <a:gd name="T0" fmla="*/ 27 w 54"/>
                  <a:gd name="T1" fmla="*/ 0 h 111"/>
                  <a:gd name="T2" fmla="*/ 33 w 54"/>
                  <a:gd name="T3" fmla="*/ 2 h 111"/>
                  <a:gd name="T4" fmla="*/ 38 w 54"/>
                  <a:gd name="T5" fmla="*/ 3 h 111"/>
                  <a:gd name="T6" fmla="*/ 42 w 54"/>
                  <a:gd name="T7" fmla="*/ 7 h 111"/>
                  <a:gd name="T8" fmla="*/ 46 w 54"/>
                  <a:gd name="T9" fmla="*/ 11 h 111"/>
                  <a:gd name="T10" fmla="*/ 51 w 54"/>
                  <a:gd name="T11" fmla="*/ 22 h 111"/>
                  <a:gd name="T12" fmla="*/ 53 w 54"/>
                  <a:gd name="T13" fmla="*/ 37 h 111"/>
                  <a:gd name="T14" fmla="*/ 54 w 54"/>
                  <a:gd name="T15" fmla="*/ 55 h 111"/>
                  <a:gd name="T16" fmla="*/ 53 w 54"/>
                  <a:gd name="T17" fmla="*/ 74 h 111"/>
                  <a:gd name="T18" fmla="*/ 51 w 54"/>
                  <a:gd name="T19" fmla="*/ 89 h 111"/>
                  <a:gd name="T20" fmla="*/ 46 w 54"/>
                  <a:gd name="T21" fmla="*/ 100 h 111"/>
                  <a:gd name="T22" fmla="*/ 42 w 54"/>
                  <a:gd name="T23" fmla="*/ 104 h 111"/>
                  <a:gd name="T24" fmla="*/ 38 w 54"/>
                  <a:gd name="T25" fmla="*/ 108 h 111"/>
                  <a:gd name="T26" fmla="*/ 33 w 54"/>
                  <a:gd name="T27" fmla="*/ 111 h 111"/>
                  <a:gd name="T28" fmla="*/ 27 w 54"/>
                  <a:gd name="T29" fmla="*/ 111 h 111"/>
                  <a:gd name="T30" fmla="*/ 16 w 54"/>
                  <a:gd name="T31" fmla="*/ 108 h 111"/>
                  <a:gd name="T32" fmla="*/ 8 w 54"/>
                  <a:gd name="T33" fmla="*/ 100 h 111"/>
                  <a:gd name="T34" fmla="*/ 4 w 54"/>
                  <a:gd name="T35" fmla="*/ 89 h 111"/>
                  <a:gd name="T36" fmla="*/ 0 w 54"/>
                  <a:gd name="T37" fmla="*/ 74 h 111"/>
                  <a:gd name="T38" fmla="*/ 0 w 54"/>
                  <a:gd name="T39" fmla="*/ 55 h 111"/>
                  <a:gd name="T40" fmla="*/ 2 w 54"/>
                  <a:gd name="T41" fmla="*/ 37 h 111"/>
                  <a:gd name="T42" fmla="*/ 4 w 54"/>
                  <a:gd name="T43" fmla="*/ 22 h 111"/>
                  <a:gd name="T44" fmla="*/ 9 w 54"/>
                  <a:gd name="T45" fmla="*/ 11 h 111"/>
                  <a:gd name="T46" fmla="*/ 12 w 54"/>
                  <a:gd name="T47" fmla="*/ 7 h 111"/>
                  <a:gd name="T48" fmla="*/ 16 w 54"/>
                  <a:gd name="T49" fmla="*/ 3 h 111"/>
                  <a:gd name="T50" fmla="*/ 22 w 54"/>
                  <a:gd name="T51" fmla="*/ 2 h 111"/>
                  <a:gd name="T52" fmla="*/ 27 w 54"/>
                  <a:gd name="T53" fmla="*/ 0 h 111"/>
                  <a:gd name="T54" fmla="*/ 27 w 54"/>
                  <a:gd name="T55" fmla="*/ 19 h 111"/>
                  <a:gd name="T56" fmla="*/ 24 w 54"/>
                  <a:gd name="T57" fmla="*/ 21 h 111"/>
                  <a:gd name="T58" fmla="*/ 22 w 54"/>
                  <a:gd name="T59" fmla="*/ 22 h 111"/>
                  <a:gd name="T60" fmla="*/ 20 w 54"/>
                  <a:gd name="T61" fmla="*/ 26 h 111"/>
                  <a:gd name="T62" fmla="*/ 17 w 54"/>
                  <a:gd name="T63" fmla="*/ 30 h 111"/>
                  <a:gd name="T64" fmla="*/ 16 w 54"/>
                  <a:gd name="T65" fmla="*/ 40 h 111"/>
                  <a:gd name="T66" fmla="*/ 16 w 54"/>
                  <a:gd name="T67" fmla="*/ 55 h 111"/>
                  <a:gd name="T68" fmla="*/ 16 w 54"/>
                  <a:gd name="T69" fmla="*/ 67 h 111"/>
                  <a:gd name="T70" fmla="*/ 16 w 54"/>
                  <a:gd name="T71" fmla="*/ 74 h 111"/>
                  <a:gd name="T72" fmla="*/ 17 w 54"/>
                  <a:gd name="T73" fmla="*/ 81 h 111"/>
                  <a:gd name="T74" fmla="*/ 20 w 54"/>
                  <a:gd name="T75" fmla="*/ 87 h 111"/>
                  <a:gd name="T76" fmla="*/ 22 w 54"/>
                  <a:gd name="T77" fmla="*/ 90 h 111"/>
                  <a:gd name="T78" fmla="*/ 24 w 54"/>
                  <a:gd name="T79" fmla="*/ 92 h 111"/>
                  <a:gd name="T80" fmla="*/ 27 w 54"/>
                  <a:gd name="T81" fmla="*/ 92 h 111"/>
                  <a:gd name="T82" fmla="*/ 30 w 54"/>
                  <a:gd name="T83" fmla="*/ 92 h 111"/>
                  <a:gd name="T84" fmla="*/ 33 w 54"/>
                  <a:gd name="T85" fmla="*/ 90 h 111"/>
                  <a:gd name="T86" fmla="*/ 35 w 54"/>
                  <a:gd name="T87" fmla="*/ 87 h 111"/>
                  <a:gd name="T88" fmla="*/ 36 w 54"/>
                  <a:gd name="T89" fmla="*/ 82 h 111"/>
                  <a:gd name="T90" fmla="*/ 38 w 54"/>
                  <a:gd name="T91" fmla="*/ 71 h 111"/>
                  <a:gd name="T92" fmla="*/ 39 w 54"/>
                  <a:gd name="T93" fmla="*/ 55 h 111"/>
                  <a:gd name="T94" fmla="*/ 39 w 54"/>
                  <a:gd name="T95" fmla="*/ 44 h 111"/>
                  <a:gd name="T96" fmla="*/ 38 w 54"/>
                  <a:gd name="T97" fmla="*/ 37 h 111"/>
                  <a:gd name="T98" fmla="*/ 36 w 54"/>
                  <a:gd name="T99" fmla="*/ 30 h 111"/>
                  <a:gd name="T100" fmla="*/ 35 w 54"/>
                  <a:gd name="T101" fmla="*/ 26 h 111"/>
                  <a:gd name="T102" fmla="*/ 33 w 54"/>
                  <a:gd name="T103" fmla="*/ 22 h 111"/>
                  <a:gd name="T104" fmla="*/ 30 w 54"/>
                  <a:gd name="T105" fmla="*/ 21 h 111"/>
                  <a:gd name="T106" fmla="*/ 27 w 54"/>
                  <a:gd name="T107" fmla="*/ 1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4" h="111">
                    <a:moveTo>
                      <a:pt x="27" y="0"/>
                    </a:moveTo>
                    <a:lnTo>
                      <a:pt x="33" y="2"/>
                    </a:lnTo>
                    <a:lnTo>
                      <a:pt x="38" y="3"/>
                    </a:lnTo>
                    <a:lnTo>
                      <a:pt x="42" y="7"/>
                    </a:lnTo>
                    <a:lnTo>
                      <a:pt x="46" y="11"/>
                    </a:lnTo>
                    <a:lnTo>
                      <a:pt x="51" y="22"/>
                    </a:lnTo>
                    <a:lnTo>
                      <a:pt x="53" y="37"/>
                    </a:lnTo>
                    <a:lnTo>
                      <a:pt x="54" y="55"/>
                    </a:lnTo>
                    <a:lnTo>
                      <a:pt x="53" y="74"/>
                    </a:lnTo>
                    <a:lnTo>
                      <a:pt x="51" y="89"/>
                    </a:lnTo>
                    <a:lnTo>
                      <a:pt x="46" y="100"/>
                    </a:lnTo>
                    <a:lnTo>
                      <a:pt x="42" y="104"/>
                    </a:lnTo>
                    <a:lnTo>
                      <a:pt x="38" y="108"/>
                    </a:lnTo>
                    <a:lnTo>
                      <a:pt x="33" y="111"/>
                    </a:lnTo>
                    <a:lnTo>
                      <a:pt x="27" y="111"/>
                    </a:lnTo>
                    <a:lnTo>
                      <a:pt x="16" y="108"/>
                    </a:lnTo>
                    <a:lnTo>
                      <a:pt x="8" y="100"/>
                    </a:lnTo>
                    <a:lnTo>
                      <a:pt x="4" y="89"/>
                    </a:lnTo>
                    <a:lnTo>
                      <a:pt x="0" y="74"/>
                    </a:lnTo>
                    <a:lnTo>
                      <a:pt x="0" y="55"/>
                    </a:lnTo>
                    <a:lnTo>
                      <a:pt x="2" y="37"/>
                    </a:lnTo>
                    <a:lnTo>
                      <a:pt x="4" y="22"/>
                    </a:lnTo>
                    <a:lnTo>
                      <a:pt x="9" y="11"/>
                    </a:lnTo>
                    <a:lnTo>
                      <a:pt x="12" y="7"/>
                    </a:lnTo>
                    <a:lnTo>
                      <a:pt x="16" y="3"/>
                    </a:lnTo>
                    <a:lnTo>
                      <a:pt x="22" y="2"/>
                    </a:lnTo>
                    <a:lnTo>
                      <a:pt x="27" y="0"/>
                    </a:lnTo>
                    <a:close/>
                    <a:moveTo>
                      <a:pt x="27" y="19"/>
                    </a:moveTo>
                    <a:lnTo>
                      <a:pt x="24" y="21"/>
                    </a:lnTo>
                    <a:lnTo>
                      <a:pt x="22" y="22"/>
                    </a:lnTo>
                    <a:lnTo>
                      <a:pt x="20" y="26"/>
                    </a:lnTo>
                    <a:lnTo>
                      <a:pt x="17" y="30"/>
                    </a:lnTo>
                    <a:lnTo>
                      <a:pt x="16" y="40"/>
                    </a:lnTo>
                    <a:lnTo>
                      <a:pt x="16" y="55"/>
                    </a:lnTo>
                    <a:lnTo>
                      <a:pt x="16" y="67"/>
                    </a:lnTo>
                    <a:lnTo>
                      <a:pt x="16" y="74"/>
                    </a:lnTo>
                    <a:lnTo>
                      <a:pt x="17" y="81"/>
                    </a:lnTo>
                    <a:lnTo>
                      <a:pt x="20" y="87"/>
                    </a:lnTo>
                    <a:lnTo>
                      <a:pt x="22" y="90"/>
                    </a:lnTo>
                    <a:lnTo>
                      <a:pt x="24" y="92"/>
                    </a:lnTo>
                    <a:lnTo>
                      <a:pt x="27" y="92"/>
                    </a:lnTo>
                    <a:lnTo>
                      <a:pt x="30" y="92"/>
                    </a:lnTo>
                    <a:lnTo>
                      <a:pt x="33" y="90"/>
                    </a:lnTo>
                    <a:lnTo>
                      <a:pt x="35" y="87"/>
                    </a:lnTo>
                    <a:lnTo>
                      <a:pt x="36" y="82"/>
                    </a:lnTo>
                    <a:lnTo>
                      <a:pt x="38" y="71"/>
                    </a:lnTo>
                    <a:lnTo>
                      <a:pt x="39" y="55"/>
                    </a:lnTo>
                    <a:lnTo>
                      <a:pt x="39" y="44"/>
                    </a:lnTo>
                    <a:lnTo>
                      <a:pt x="38" y="37"/>
                    </a:lnTo>
                    <a:lnTo>
                      <a:pt x="36" y="30"/>
                    </a:lnTo>
                    <a:lnTo>
                      <a:pt x="35" y="26"/>
                    </a:lnTo>
                    <a:lnTo>
                      <a:pt x="33" y="22"/>
                    </a:lnTo>
                    <a:lnTo>
                      <a:pt x="30" y="21"/>
                    </a:lnTo>
                    <a:lnTo>
                      <a:pt x="27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62" name="Rectangle 682"/>
              <p:cNvSpPr>
                <a:spLocks noChangeArrowheads="1"/>
              </p:cNvSpPr>
              <p:nvPr/>
            </p:nvSpPr>
            <p:spPr bwMode="auto">
              <a:xfrm>
                <a:off x="315" y="2915"/>
                <a:ext cx="15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63" name="Freeform 683"/>
              <p:cNvSpPr>
                <a:spLocks/>
              </p:cNvSpPr>
              <p:nvPr/>
            </p:nvSpPr>
            <p:spPr bwMode="auto">
              <a:xfrm>
                <a:off x="343" y="2826"/>
                <a:ext cx="55" cy="111"/>
              </a:xfrm>
              <a:custGeom>
                <a:avLst/>
                <a:gdLst>
                  <a:gd name="T0" fmla="*/ 16 w 55"/>
                  <a:gd name="T1" fmla="*/ 76 h 111"/>
                  <a:gd name="T2" fmla="*/ 17 w 55"/>
                  <a:gd name="T3" fmla="*/ 85 h 111"/>
                  <a:gd name="T4" fmla="*/ 23 w 55"/>
                  <a:gd name="T5" fmla="*/ 92 h 111"/>
                  <a:gd name="T6" fmla="*/ 30 w 55"/>
                  <a:gd name="T7" fmla="*/ 92 h 111"/>
                  <a:gd name="T8" fmla="*/ 35 w 55"/>
                  <a:gd name="T9" fmla="*/ 87 h 111"/>
                  <a:gd name="T10" fmla="*/ 38 w 55"/>
                  <a:gd name="T11" fmla="*/ 81 h 111"/>
                  <a:gd name="T12" fmla="*/ 39 w 55"/>
                  <a:gd name="T13" fmla="*/ 71 h 111"/>
                  <a:gd name="T14" fmla="*/ 35 w 55"/>
                  <a:gd name="T15" fmla="*/ 65 h 111"/>
                  <a:gd name="T16" fmla="*/ 28 w 55"/>
                  <a:gd name="T17" fmla="*/ 60 h 111"/>
                  <a:gd name="T18" fmla="*/ 22 w 55"/>
                  <a:gd name="T19" fmla="*/ 62 h 111"/>
                  <a:gd name="T20" fmla="*/ 27 w 55"/>
                  <a:gd name="T21" fmla="*/ 44 h 111"/>
                  <a:gd name="T22" fmla="*/ 32 w 55"/>
                  <a:gd name="T23" fmla="*/ 41 h 111"/>
                  <a:gd name="T24" fmla="*/ 35 w 55"/>
                  <a:gd name="T25" fmla="*/ 35 h 111"/>
                  <a:gd name="T26" fmla="*/ 34 w 55"/>
                  <a:gd name="T27" fmla="*/ 27 h 111"/>
                  <a:gd name="T28" fmla="*/ 30 w 55"/>
                  <a:gd name="T29" fmla="*/ 21 h 111"/>
                  <a:gd name="T30" fmla="*/ 23 w 55"/>
                  <a:gd name="T31" fmla="*/ 21 h 111"/>
                  <a:gd name="T32" fmla="*/ 18 w 55"/>
                  <a:gd name="T33" fmla="*/ 27 h 111"/>
                  <a:gd name="T34" fmla="*/ 2 w 55"/>
                  <a:gd name="T35" fmla="*/ 30 h 111"/>
                  <a:gd name="T36" fmla="*/ 6 w 55"/>
                  <a:gd name="T37" fmla="*/ 14 h 111"/>
                  <a:gd name="T38" fmla="*/ 15 w 55"/>
                  <a:gd name="T39" fmla="*/ 3 h 111"/>
                  <a:gd name="T40" fmla="*/ 27 w 55"/>
                  <a:gd name="T41" fmla="*/ 0 h 111"/>
                  <a:gd name="T42" fmla="*/ 36 w 55"/>
                  <a:gd name="T43" fmla="*/ 3 h 111"/>
                  <a:gd name="T44" fmla="*/ 45 w 55"/>
                  <a:gd name="T45" fmla="*/ 11 h 111"/>
                  <a:gd name="T46" fmla="*/ 50 w 55"/>
                  <a:gd name="T47" fmla="*/ 22 h 111"/>
                  <a:gd name="T48" fmla="*/ 50 w 55"/>
                  <a:gd name="T49" fmla="*/ 37 h 111"/>
                  <a:gd name="T50" fmla="*/ 44 w 55"/>
                  <a:gd name="T51" fmla="*/ 48 h 111"/>
                  <a:gd name="T52" fmla="*/ 44 w 55"/>
                  <a:gd name="T53" fmla="*/ 54 h 111"/>
                  <a:gd name="T54" fmla="*/ 50 w 55"/>
                  <a:gd name="T55" fmla="*/ 62 h 111"/>
                  <a:gd name="T56" fmla="*/ 53 w 55"/>
                  <a:gd name="T57" fmla="*/ 71 h 111"/>
                  <a:gd name="T58" fmla="*/ 53 w 55"/>
                  <a:gd name="T59" fmla="*/ 84 h 111"/>
                  <a:gd name="T60" fmla="*/ 50 w 55"/>
                  <a:gd name="T61" fmla="*/ 97 h 111"/>
                  <a:gd name="T62" fmla="*/ 38 w 55"/>
                  <a:gd name="T63" fmla="*/ 109 h 111"/>
                  <a:gd name="T64" fmla="*/ 20 w 55"/>
                  <a:gd name="T65" fmla="*/ 111 h 111"/>
                  <a:gd name="T66" fmla="*/ 9 w 55"/>
                  <a:gd name="T67" fmla="*/ 103 h 111"/>
                  <a:gd name="T68" fmla="*/ 2 w 55"/>
                  <a:gd name="T69" fmla="*/ 8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" h="111">
                    <a:moveTo>
                      <a:pt x="0" y="79"/>
                    </a:moveTo>
                    <a:lnTo>
                      <a:pt x="16" y="76"/>
                    </a:lnTo>
                    <a:lnTo>
                      <a:pt x="16" y="81"/>
                    </a:lnTo>
                    <a:lnTo>
                      <a:pt x="17" y="85"/>
                    </a:lnTo>
                    <a:lnTo>
                      <a:pt x="20" y="89"/>
                    </a:lnTo>
                    <a:lnTo>
                      <a:pt x="23" y="92"/>
                    </a:lnTo>
                    <a:lnTo>
                      <a:pt x="27" y="92"/>
                    </a:lnTo>
                    <a:lnTo>
                      <a:pt x="30" y="92"/>
                    </a:lnTo>
                    <a:lnTo>
                      <a:pt x="33" y="90"/>
                    </a:lnTo>
                    <a:lnTo>
                      <a:pt x="35" y="87"/>
                    </a:lnTo>
                    <a:lnTo>
                      <a:pt x="38" y="84"/>
                    </a:lnTo>
                    <a:lnTo>
                      <a:pt x="38" y="81"/>
                    </a:lnTo>
                    <a:lnTo>
                      <a:pt x="39" y="76"/>
                    </a:lnTo>
                    <a:lnTo>
                      <a:pt x="39" y="71"/>
                    </a:lnTo>
                    <a:lnTo>
                      <a:pt x="38" y="68"/>
                    </a:lnTo>
                    <a:lnTo>
                      <a:pt x="35" y="65"/>
                    </a:lnTo>
                    <a:lnTo>
                      <a:pt x="33" y="62"/>
                    </a:lnTo>
                    <a:lnTo>
                      <a:pt x="28" y="60"/>
                    </a:lnTo>
                    <a:lnTo>
                      <a:pt x="26" y="60"/>
                    </a:lnTo>
                    <a:lnTo>
                      <a:pt x="22" y="62"/>
                    </a:lnTo>
                    <a:lnTo>
                      <a:pt x="23" y="44"/>
                    </a:lnTo>
                    <a:lnTo>
                      <a:pt x="27" y="44"/>
                    </a:lnTo>
                    <a:lnTo>
                      <a:pt x="29" y="43"/>
                    </a:lnTo>
                    <a:lnTo>
                      <a:pt x="32" y="41"/>
                    </a:lnTo>
                    <a:lnTo>
                      <a:pt x="34" y="38"/>
                    </a:lnTo>
                    <a:lnTo>
                      <a:pt x="35" y="35"/>
                    </a:lnTo>
                    <a:lnTo>
                      <a:pt x="35" y="32"/>
                    </a:lnTo>
                    <a:lnTo>
                      <a:pt x="34" y="27"/>
                    </a:lnTo>
                    <a:lnTo>
                      <a:pt x="33" y="22"/>
                    </a:lnTo>
                    <a:lnTo>
                      <a:pt x="30" y="21"/>
                    </a:lnTo>
                    <a:lnTo>
                      <a:pt x="27" y="19"/>
                    </a:lnTo>
                    <a:lnTo>
                      <a:pt x="23" y="21"/>
                    </a:lnTo>
                    <a:lnTo>
                      <a:pt x="20" y="24"/>
                    </a:lnTo>
                    <a:lnTo>
                      <a:pt x="18" y="27"/>
                    </a:lnTo>
                    <a:lnTo>
                      <a:pt x="17" y="33"/>
                    </a:lnTo>
                    <a:lnTo>
                      <a:pt x="2" y="30"/>
                    </a:lnTo>
                    <a:lnTo>
                      <a:pt x="3" y="21"/>
                    </a:lnTo>
                    <a:lnTo>
                      <a:pt x="6" y="14"/>
                    </a:lnTo>
                    <a:lnTo>
                      <a:pt x="10" y="8"/>
                    </a:lnTo>
                    <a:lnTo>
                      <a:pt x="15" y="3"/>
                    </a:lnTo>
                    <a:lnTo>
                      <a:pt x="20" y="2"/>
                    </a:lnTo>
                    <a:lnTo>
                      <a:pt x="27" y="0"/>
                    </a:lnTo>
                    <a:lnTo>
                      <a:pt x="32" y="2"/>
                    </a:lnTo>
                    <a:lnTo>
                      <a:pt x="36" y="3"/>
                    </a:lnTo>
                    <a:lnTo>
                      <a:pt x="41" y="7"/>
                    </a:lnTo>
                    <a:lnTo>
                      <a:pt x="45" y="11"/>
                    </a:lnTo>
                    <a:lnTo>
                      <a:pt x="48" y="16"/>
                    </a:lnTo>
                    <a:lnTo>
                      <a:pt x="50" y="22"/>
                    </a:lnTo>
                    <a:lnTo>
                      <a:pt x="51" y="29"/>
                    </a:lnTo>
                    <a:lnTo>
                      <a:pt x="50" y="37"/>
                    </a:lnTo>
                    <a:lnTo>
                      <a:pt x="47" y="43"/>
                    </a:lnTo>
                    <a:lnTo>
                      <a:pt x="44" y="48"/>
                    </a:lnTo>
                    <a:lnTo>
                      <a:pt x="39" y="52"/>
                    </a:lnTo>
                    <a:lnTo>
                      <a:pt x="44" y="54"/>
                    </a:lnTo>
                    <a:lnTo>
                      <a:pt x="47" y="57"/>
                    </a:lnTo>
                    <a:lnTo>
                      <a:pt x="50" y="62"/>
                    </a:lnTo>
                    <a:lnTo>
                      <a:pt x="52" y="67"/>
                    </a:lnTo>
                    <a:lnTo>
                      <a:pt x="53" y="71"/>
                    </a:lnTo>
                    <a:lnTo>
                      <a:pt x="55" y="78"/>
                    </a:lnTo>
                    <a:lnTo>
                      <a:pt x="53" y="84"/>
                    </a:lnTo>
                    <a:lnTo>
                      <a:pt x="52" y="90"/>
                    </a:lnTo>
                    <a:lnTo>
                      <a:pt x="50" y="97"/>
                    </a:lnTo>
                    <a:lnTo>
                      <a:pt x="46" y="101"/>
                    </a:lnTo>
                    <a:lnTo>
                      <a:pt x="38" y="109"/>
                    </a:lnTo>
                    <a:lnTo>
                      <a:pt x="27" y="111"/>
                    </a:lnTo>
                    <a:lnTo>
                      <a:pt x="20" y="111"/>
                    </a:lnTo>
                    <a:lnTo>
                      <a:pt x="14" y="108"/>
                    </a:lnTo>
                    <a:lnTo>
                      <a:pt x="9" y="103"/>
                    </a:lnTo>
                    <a:lnTo>
                      <a:pt x="4" y="95"/>
                    </a:lnTo>
                    <a:lnTo>
                      <a:pt x="2" y="87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64" name="Freeform 684"/>
              <p:cNvSpPr>
                <a:spLocks noEditPoints="1"/>
              </p:cNvSpPr>
              <p:nvPr/>
            </p:nvSpPr>
            <p:spPr bwMode="auto">
              <a:xfrm>
                <a:off x="247" y="2539"/>
                <a:ext cx="54" cy="111"/>
              </a:xfrm>
              <a:custGeom>
                <a:avLst/>
                <a:gdLst>
                  <a:gd name="T0" fmla="*/ 27 w 54"/>
                  <a:gd name="T1" fmla="*/ 0 h 111"/>
                  <a:gd name="T2" fmla="*/ 33 w 54"/>
                  <a:gd name="T3" fmla="*/ 2 h 111"/>
                  <a:gd name="T4" fmla="*/ 38 w 54"/>
                  <a:gd name="T5" fmla="*/ 3 h 111"/>
                  <a:gd name="T6" fmla="*/ 42 w 54"/>
                  <a:gd name="T7" fmla="*/ 7 h 111"/>
                  <a:gd name="T8" fmla="*/ 46 w 54"/>
                  <a:gd name="T9" fmla="*/ 11 h 111"/>
                  <a:gd name="T10" fmla="*/ 51 w 54"/>
                  <a:gd name="T11" fmla="*/ 22 h 111"/>
                  <a:gd name="T12" fmla="*/ 53 w 54"/>
                  <a:gd name="T13" fmla="*/ 37 h 111"/>
                  <a:gd name="T14" fmla="*/ 54 w 54"/>
                  <a:gd name="T15" fmla="*/ 55 h 111"/>
                  <a:gd name="T16" fmla="*/ 53 w 54"/>
                  <a:gd name="T17" fmla="*/ 74 h 111"/>
                  <a:gd name="T18" fmla="*/ 51 w 54"/>
                  <a:gd name="T19" fmla="*/ 89 h 111"/>
                  <a:gd name="T20" fmla="*/ 46 w 54"/>
                  <a:gd name="T21" fmla="*/ 100 h 111"/>
                  <a:gd name="T22" fmla="*/ 42 w 54"/>
                  <a:gd name="T23" fmla="*/ 104 h 111"/>
                  <a:gd name="T24" fmla="*/ 38 w 54"/>
                  <a:gd name="T25" fmla="*/ 108 h 111"/>
                  <a:gd name="T26" fmla="*/ 33 w 54"/>
                  <a:gd name="T27" fmla="*/ 111 h 111"/>
                  <a:gd name="T28" fmla="*/ 27 w 54"/>
                  <a:gd name="T29" fmla="*/ 111 h 111"/>
                  <a:gd name="T30" fmla="*/ 16 w 54"/>
                  <a:gd name="T31" fmla="*/ 108 h 111"/>
                  <a:gd name="T32" fmla="*/ 8 w 54"/>
                  <a:gd name="T33" fmla="*/ 100 h 111"/>
                  <a:gd name="T34" fmla="*/ 4 w 54"/>
                  <a:gd name="T35" fmla="*/ 89 h 111"/>
                  <a:gd name="T36" fmla="*/ 0 w 54"/>
                  <a:gd name="T37" fmla="*/ 74 h 111"/>
                  <a:gd name="T38" fmla="*/ 0 w 54"/>
                  <a:gd name="T39" fmla="*/ 55 h 111"/>
                  <a:gd name="T40" fmla="*/ 2 w 54"/>
                  <a:gd name="T41" fmla="*/ 37 h 111"/>
                  <a:gd name="T42" fmla="*/ 4 w 54"/>
                  <a:gd name="T43" fmla="*/ 22 h 111"/>
                  <a:gd name="T44" fmla="*/ 9 w 54"/>
                  <a:gd name="T45" fmla="*/ 11 h 111"/>
                  <a:gd name="T46" fmla="*/ 12 w 54"/>
                  <a:gd name="T47" fmla="*/ 7 h 111"/>
                  <a:gd name="T48" fmla="*/ 16 w 54"/>
                  <a:gd name="T49" fmla="*/ 3 h 111"/>
                  <a:gd name="T50" fmla="*/ 22 w 54"/>
                  <a:gd name="T51" fmla="*/ 2 h 111"/>
                  <a:gd name="T52" fmla="*/ 27 w 54"/>
                  <a:gd name="T53" fmla="*/ 0 h 111"/>
                  <a:gd name="T54" fmla="*/ 27 w 54"/>
                  <a:gd name="T55" fmla="*/ 19 h 111"/>
                  <a:gd name="T56" fmla="*/ 24 w 54"/>
                  <a:gd name="T57" fmla="*/ 21 h 111"/>
                  <a:gd name="T58" fmla="*/ 22 w 54"/>
                  <a:gd name="T59" fmla="*/ 22 h 111"/>
                  <a:gd name="T60" fmla="*/ 20 w 54"/>
                  <a:gd name="T61" fmla="*/ 26 h 111"/>
                  <a:gd name="T62" fmla="*/ 17 w 54"/>
                  <a:gd name="T63" fmla="*/ 30 h 111"/>
                  <a:gd name="T64" fmla="*/ 16 w 54"/>
                  <a:gd name="T65" fmla="*/ 40 h 111"/>
                  <a:gd name="T66" fmla="*/ 16 w 54"/>
                  <a:gd name="T67" fmla="*/ 55 h 111"/>
                  <a:gd name="T68" fmla="*/ 16 w 54"/>
                  <a:gd name="T69" fmla="*/ 67 h 111"/>
                  <a:gd name="T70" fmla="*/ 16 w 54"/>
                  <a:gd name="T71" fmla="*/ 74 h 111"/>
                  <a:gd name="T72" fmla="*/ 17 w 54"/>
                  <a:gd name="T73" fmla="*/ 81 h 111"/>
                  <a:gd name="T74" fmla="*/ 20 w 54"/>
                  <a:gd name="T75" fmla="*/ 87 h 111"/>
                  <a:gd name="T76" fmla="*/ 22 w 54"/>
                  <a:gd name="T77" fmla="*/ 90 h 111"/>
                  <a:gd name="T78" fmla="*/ 24 w 54"/>
                  <a:gd name="T79" fmla="*/ 92 h 111"/>
                  <a:gd name="T80" fmla="*/ 27 w 54"/>
                  <a:gd name="T81" fmla="*/ 92 h 111"/>
                  <a:gd name="T82" fmla="*/ 30 w 54"/>
                  <a:gd name="T83" fmla="*/ 92 h 111"/>
                  <a:gd name="T84" fmla="*/ 33 w 54"/>
                  <a:gd name="T85" fmla="*/ 90 h 111"/>
                  <a:gd name="T86" fmla="*/ 35 w 54"/>
                  <a:gd name="T87" fmla="*/ 87 h 111"/>
                  <a:gd name="T88" fmla="*/ 36 w 54"/>
                  <a:gd name="T89" fmla="*/ 82 h 111"/>
                  <a:gd name="T90" fmla="*/ 38 w 54"/>
                  <a:gd name="T91" fmla="*/ 71 h 111"/>
                  <a:gd name="T92" fmla="*/ 39 w 54"/>
                  <a:gd name="T93" fmla="*/ 55 h 111"/>
                  <a:gd name="T94" fmla="*/ 39 w 54"/>
                  <a:gd name="T95" fmla="*/ 44 h 111"/>
                  <a:gd name="T96" fmla="*/ 38 w 54"/>
                  <a:gd name="T97" fmla="*/ 37 h 111"/>
                  <a:gd name="T98" fmla="*/ 36 w 54"/>
                  <a:gd name="T99" fmla="*/ 30 h 111"/>
                  <a:gd name="T100" fmla="*/ 35 w 54"/>
                  <a:gd name="T101" fmla="*/ 26 h 111"/>
                  <a:gd name="T102" fmla="*/ 33 w 54"/>
                  <a:gd name="T103" fmla="*/ 22 h 111"/>
                  <a:gd name="T104" fmla="*/ 30 w 54"/>
                  <a:gd name="T105" fmla="*/ 21 h 111"/>
                  <a:gd name="T106" fmla="*/ 27 w 54"/>
                  <a:gd name="T107" fmla="*/ 1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4" h="111">
                    <a:moveTo>
                      <a:pt x="27" y="0"/>
                    </a:moveTo>
                    <a:lnTo>
                      <a:pt x="33" y="2"/>
                    </a:lnTo>
                    <a:lnTo>
                      <a:pt x="38" y="3"/>
                    </a:lnTo>
                    <a:lnTo>
                      <a:pt x="42" y="7"/>
                    </a:lnTo>
                    <a:lnTo>
                      <a:pt x="46" y="11"/>
                    </a:lnTo>
                    <a:lnTo>
                      <a:pt x="51" y="22"/>
                    </a:lnTo>
                    <a:lnTo>
                      <a:pt x="53" y="37"/>
                    </a:lnTo>
                    <a:lnTo>
                      <a:pt x="54" y="55"/>
                    </a:lnTo>
                    <a:lnTo>
                      <a:pt x="53" y="74"/>
                    </a:lnTo>
                    <a:lnTo>
                      <a:pt x="51" y="89"/>
                    </a:lnTo>
                    <a:lnTo>
                      <a:pt x="46" y="100"/>
                    </a:lnTo>
                    <a:lnTo>
                      <a:pt x="42" y="104"/>
                    </a:lnTo>
                    <a:lnTo>
                      <a:pt x="38" y="108"/>
                    </a:lnTo>
                    <a:lnTo>
                      <a:pt x="33" y="111"/>
                    </a:lnTo>
                    <a:lnTo>
                      <a:pt x="27" y="111"/>
                    </a:lnTo>
                    <a:lnTo>
                      <a:pt x="16" y="108"/>
                    </a:lnTo>
                    <a:lnTo>
                      <a:pt x="8" y="100"/>
                    </a:lnTo>
                    <a:lnTo>
                      <a:pt x="4" y="89"/>
                    </a:lnTo>
                    <a:lnTo>
                      <a:pt x="0" y="74"/>
                    </a:lnTo>
                    <a:lnTo>
                      <a:pt x="0" y="55"/>
                    </a:lnTo>
                    <a:lnTo>
                      <a:pt x="2" y="37"/>
                    </a:lnTo>
                    <a:lnTo>
                      <a:pt x="4" y="22"/>
                    </a:lnTo>
                    <a:lnTo>
                      <a:pt x="9" y="11"/>
                    </a:lnTo>
                    <a:lnTo>
                      <a:pt x="12" y="7"/>
                    </a:lnTo>
                    <a:lnTo>
                      <a:pt x="16" y="3"/>
                    </a:lnTo>
                    <a:lnTo>
                      <a:pt x="22" y="2"/>
                    </a:lnTo>
                    <a:lnTo>
                      <a:pt x="27" y="0"/>
                    </a:lnTo>
                    <a:close/>
                    <a:moveTo>
                      <a:pt x="27" y="19"/>
                    </a:moveTo>
                    <a:lnTo>
                      <a:pt x="24" y="21"/>
                    </a:lnTo>
                    <a:lnTo>
                      <a:pt x="22" y="22"/>
                    </a:lnTo>
                    <a:lnTo>
                      <a:pt x="20" y="26"/>
                    </a:lnTo>
                    <a:lnTo>
                      <a:pt x="17" y="30"/>
                    </a:lnTo>
                    <a:lnTo>
                      <a:pt x="16" y="40"/>
                    </a:lnTo>
                    <a:lnTo>
                      <a:pt x="16" y="55"/>
                    </a:lnTo>
                    <a:lnTo>
                      <a:pt x="16" y="67"/>
                    </a:lnTo>
                    <a:lnTo>
                      <a:pt x="16" y="74"/>
                    </a:lnTo>
                    <a:lnTo>
                      <a:pt x="17" y="81"/>
                    </a:lnTo>
                    <a:lnTo>
                      <a:pt x="20" y="87"/>
                    </a:lnTo>
                    <a:lnTo>
                      <a:pt x="22" y="90"/>
                    </a:lnTo>
                    <a:lnTo>
                      <a:pt x="24" y="92"/>
                    </a:lnTo>
                    <a:lnTo>
                      <a:pt x="27" y="92"/>
                    </a:lnTo>
                    <a:lnTo>
                      <a:pt x="30" y="92"/>
                    </a:lnTo>
                    <a:lnTo>
                      <a:pt x="33" y="90"/>
                    </a:lnTo>
                    <a:lnTo>
                      <a:pt x="35" y="87"/>
                    </a:lnTo>
                    <a:lnTo>
                      <a:pt x="36" y="82"/>
                    </a:lnTo>
                    <a:lnTo>
                      <a:pt x="38" y="71"/>
                    </a:lnTo>
                    <a:lnTo>
                      <a:pt x="39" y="55"/>
                    </a:lnTo>
                    <a:lnTo>
                      <a:pt x="39" y="44"/>
                    </a:lnTo>
                    <a:lnTo>
                      <a:pt x="38" y="37"/>
                    </a:lnTo>
                    <a:lnTo>
                      <a:pt x="36" y="30"/>
                    </a:lnTo>
                    <a:lnTo>
                      <a:pt x="35" y="26"/>
                    </a:lnTo>
                    <a:lnTo>
                      <a:pt x="33" y="22"/>
                    </a:lnTo>
                    <a:lnTo>
                      <a:pt x="30" y="21"/>
                    </a:lnTo>
                    <a:lnTo>
                      <a:pt x="27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65" name="Rectangle 685"/>
              <p:cNvSpPr>
                <a:spLocks noChangeArrowheads="1"/>
              </p:cNvSpPr>
              <p:nvPr/>
            </p:nvSpPr>
            <p:spPr bwMode="auto">
              <a:xfrm>
                <a:off x="315" y="2628"/>
                <a:ext cx="15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66" name="Freeform 686"/>
              <p:cNvSpPr>
                <a:spLocks noEditPoints="1"/>
              </p:cNvSpPr>
              <p:nvPr/>
            </p:nvSpPr>
            <p:spPr bwMode="auto">
              <a:xfrm>
                <a:off x="341" y="2541"/>
                <a:ext cx="59" cy="107"/>
              </a:xfrm>
              <a:custGeom>
                <a:avLst/>
                <a:gdLst>
                  <a:gd name="T0" fmla="*/ 32 w 59"/>
                  <a:gd name="T1" fmla="*/ 107 h 107"/>
                  <a:gd name="T2" fmla="*/ 32 w 59"/>
                  <a:gd name="T3" fmla="*/ 85 h 107"/>
                  <a:gd name="T4" fmla="*/ 0 w 59"/>
                  <a:gd name="T5" fmla="*/ 85 h 107"/>
                  <a:gd name="T6" fmla="*/ 0 w 59"/>
                  <a:gd name="T7" fmla="*/ 66 h 107"/>
                  <a:gd name="T8" fmla="*/ 34 w 59"/>
                  <a:gd name="T9" fmla="*/ 0 h 107"/>
                  <a:gd name="T10" fmla="*/ 48 w 59"/>
                  <a:gd name="T11" fmla="*/ 0 h 107"/>
                  <a:gd name="T12" fmla="*/ 48 w 59"/>
                  <a:gd name="T13" fmla="*/ 66 h 107"/>
                  <a:gd name="T14" fmla="*/ 59 w 59"/>
                  <a:gd name="T15" fmla="*/ 66 h 107"/>
                  <a:gd name="T16" fmla="*/ 59 w 59"/>
                  <a:gd name="T17" fmla="*/ 85 h 107"/>
                  <a:gd name="T18" fmla="*/ 48 w 59"/>
                  <a:gd name="T19" fmla="*/ 85 h 107"/>
                  <a:gd name="T20" fmla="*/ 48 w 59"/>
                  <a:gd name="T21" fmla="*/ 107 h 107"/>
                  <a:gd name="T22" fmla="*/ 32 w 59"/>
                  <a:gd name="T23" fmla="*/ 107 h 107"/>
                  <a:gd name="T24" fmla="*/ 32 w 59"/>
                  <a:gd name="T25" fmla="*/ 66 h 107"/>
                  <a:gd name="T26" fmla="*/ 32 w 59"/>
                  <a:gd name="T27" fmla="*/ 31 h 107"/>
                  <a:gd name="T28" fmla="*/ 14 w 59"/>
                  <a:gd name="T29" fmla="*/ 66 h 107"/>
                  <a:gd name="T30" fmla="*/ 32 w 59"/>
                  <a:gd name="T31" fmla="*/ 6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" h="107">
                    <a:moveTo>
                      <a:pt x="32" y="107"/>
                    </a:moveTo>
                    <a:lnTo>
                      <a:pt x="32" y="85"/>
                    </a:lnTo>
                    <a:lnTo>
                      <a:pt x="0" y="85"/>
                    </a:lnTo>
                    <a:lnTo>
                      <a:pt x="0" y="66"/>
                    </a:lnTo>
                    <a:lnTo>
                      <a:pt x="34" y="0"/>
                    </a:lnTo>
                    <a:lnTo>
                      <a:pt x="48" y="0"/>
                    </a:lnTo>
                    <a:lnTo>
                      <a:pt x="48" y="66"/>
                    </a:lnTo>
                    <a:lnTo>
                      <a:pt x="59" y="66"/>
                    </a:lnTo>
                    <a:lnTo>
                      <a:pt x="59" y="85"/>
                    </a:lnTo>
                    <a:lnTo>
                      <a:pt x="48" y="85"/>
                    </a:lnTo>
                    <a:lnTo>
                      <a:pt x="48" y="107"/>
                    </a:lnTo>
                    <a:lnTo>
                      <a:pt x="32" y="107"/>
                    </a:lnTo>
                    <a:close/>
                    <a:moveTo>
                      <a:pt x="32" y="66"/>
                    </a:moveTo>
                    <a:lnTo>
                      <a:pt x="32" y="31"/>
                    </a:lnTo>
                    <a:lnTo>
                      <a:pt x="14" y="66"/>
                    </a:lnTo>
                    <a:lnTo>
                      <a:pt x="32" y="6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67" name="Freeform 687"/>
              <p:cNvSpPr>
                <a:spLocks noEditPoints="1"/>
              </p:cNvSpPr>
              <p:nvPr/>
            </p:nvSpPr>
            <p:spPr bwMode="auto">
              <a:xfrm>
                <a:off x="247" y="2254"/>
                <a:ext cx="54" cy="110"/>
              </a:xfrm>
              <a:custGeom>
                <a:avLst/>
                <a:gdLst>
                  <a:gd name="T0" fmla="*/ 27 w 54"/>
                  <a:gd name="T1" fmla="*/ 0 h 110"/>
                  <a:gd name="T2" fmla="*/ 33 w 54"/>
                  <a:gd name="T3" fmla="*/ 1 h 110"/>
                  <a:gd name="T4" fmla="*/ 38 w 54"/>
                  <a:gd name="T5" fmla="*/ 3 h 110"/>
                  <a:gd name="T6" fmla="*/ 42 w 54"/>
                  <a:gd name="T7" fmla="*/ 6 h 110"/>
                  <a:gd name="T8" fmla="*/ 46 w 54"/>
                  <a:gd name="T9" fmla="*/ 11 h 110"/>
                  <a:gd name="T10" fmla="*/ 51 w 54"/>
                  <a:gd name="T11" fmla="*/ 22 h 110"/>
                  <a:gd name="T12" fmla="*/ 53 w 54"/>
                  <a:gd name="T13" fmla="*/ 36 h 110"/>
                  <a:gd name="T14" fmla="*/ 54 w 54"/>
                  <a:gd name="T15" fmla="*/ 55 h 110"/>
                  <a:gd name="T16" fmla="*/ 53 w 54"/>
                  <a:gd name="T17" fmla="*/ 74 h 110"/>
                  <a:gd name="T18" fmla="*/ 51 w 54"/>
                  <a:gd name="T19" fmla="*/ 88 h 110"/>
                  <a:gd name="T20" fmla="*/ 46 w 54"/>
                  <a:gd name="T21" fmla="*/ 99 h 110"/>
                  <a:gd name="T22" fmla="*/ 42 w 54"/>
                  <a:gd name="T23" fmla="*/ 104 h 110"/>
                  <a:gd name="T24" fmla="*/ 38 w 54"/>
                  <a:gd name="T25" fmla="*/ 107 h 110"/>
                  <a:gd name="T26" fmla="*/ 33 w 54"/>
                  <a:gd name="T27" fmla="*/ 110 h 110"/>
                  <a:gd name="T28" fmla="*/ 27 w 54"/>
                  <a:gd name="T29" fmla="*/ 110 h 110"/>
                  <a:gd name="T30" fmla="*/ 16 w 54"/>
                  <a:gd name="T31" fmla="*/ 107 h 110"/>
                  <a:gd name="T32" fmla="*/ 8 w 54"/>
                  <a:gd name="T33" fmla="*/ 99 h 110"/>
                  <a:gd name="T34" fmla="*/ 4 w 54"/>
                  <a:gd name="T35" fmla="*/ 88 h 110"/>
                  <a:gd name="T36" fmla="*/ 0 w 54"/>
                  <a:gd name="T37" fmla="*/ 74 h 110"/>
                  <a:gd name="T38" fmla="*/ 0 w 54"/>
                  <a:gd name="T39" fmla="*/ 55 h 110"/>
                  <a:gd name="T40" fmla="*/ 2 w 54"/>
                  <a:gd name="T41" fmla="*/ 36 h 110"/>
                  <a:gd name="T42" fmla="*/ 4 w 54"/>
                  <a:gd name="T43" fmla="*/ 22 h 110"/>
                  <a:gd name="T44" fmla="*/ 9 w 54"/>
                  <a:gd name="T45" fmla="*/ 11 h 110"/>
                  <a:gd name="T46" fmla="*/ 12 w 54"/>
                  <a:gd name="T47" fmla="*/ 6 h 110"/>
                  <a:gd name="T48" fmla="*/ 16 w 54"/>
                  <a:gd name="T49" fmla="*/ 3 h 110"/>
                  <a:gd name="T50" fmla="*/ 22 w 54"/>
                  <a:gd name="T51" fmla="*/ 1 h 110"/>
                  <a:gd name="T52" fmla="*/ 27 w 54"/>
                  <a:gd name="T53" fmla="*/ 0 h 110"/>
                  <a:gd name="T54" fmla="*/ 27 w 54"/>
                  <a:gd name="T55" fmla="*/ 19 h 110"/>
                  <a:gd name="T56" fmla="*/ 24 w 54"/>
                  <a:gd name="T57" fmla="*/ 20 h 110"/>
                  <a:gd name="T58" fmla="*/ 22 w 54"/>
                  <a:gd name="T59" fmla="*/ 22 h 110"/>
                  <a:gd name="T60" fmla="*/ 20 w 54"/>
                  <a:gd name="T61" fmla="*/ 25 h 110"/>
                  <a:gd name="T62" fmla="*/ 17 w 54"/>
                  <a:gd name="T63" fmla="*/ 30 h 110"/>
                  <a:gd name="T64" fmla="*/ 16 w 54"/>
                  <a:gd name="T65" fmla="*/ 39 h 110"/>
                  <a:gd name="T66" fmla="*/ 16 w 54"/>
                  <a:gd name="T67" fmla="*/ 55 h 110"/>
                  <a:gd name="T68" fmla="*/ 16 w 54"/>
                  <a:gd name="T69" fmla="*/ 66 h 110"/>
                  <a:gd name="T70" fmla="*/ 16 w 54"/>
                  <a:gd name="T71" fmla="*/ 74 h 110"/>
                  <a:gd name="T72" fmla="*/ 17 w 54"/>
                  <a:gd name="T73" fmla="*/ 80 h 110"/>
                  <a:gd name="T74" fmla="*/ 20 w 54"/>
                  <a:gd name="T75" fmla="*/ 87 h 110"/>
                  <a:gd name="T76" fmla="*/ 22 w 54"/>
                  <a:gd name="T77" fmla="*/ 90 h 110"/>
                  <a:gd name="T78" fmla="*/ 24 w 54"/>
                  <a:gd name="T79" fmla="*/ 91 h 110"/>
                  <a:gd name="T80" fmla="*/ 27 w 54"/>
                  <a:gd name="T81" fmla="*/ 91 h 110"/>
                  <a:gd name="T82" fmla="*/ 30 w 54"/>
                  <a:gd name="T83" fmla="*/ 91 h 110"/>
                  <a:gd name="T84" fmla="*/ 33 w 54"/>
                  <a:gd name="T85" fmla="*/ 90 h 110"/>
                  <a:gd name="T86" fmla="*/ 35 w 54"/>
                  <a:gd name="T87" fmla="*/ 87 h 110"/>
                  <a:gd name="T88" fmla="*/ 36 w 54"/>
                  <a:gd name="T89" fmla="*/ 82 h 110"/>
                  <a:gd name="T90" fmla="*/ 38 w 54"/>
                  <a:gd name="T91" fmla="*/ 71 h 110"/>
                  <a:gd name="T92" fmla="*/ 39 w 54"/>
                  <a:gd name="T93" fmla="*/ 55 h 110"/>
                  <a:gd name="T94" fmla="*/ 39 w 54"/>
                  <a:gd name="T95" fmla="*/ 44 h 110"/>
                  <a:gd name="T96" fmla="*/ 38 w 54"/>
                  <a:gd name="T97" fmla="*/ 36 h 110"/>
                  <a:gd name="T98" fmla="*/ 36 w 54"/>
                  <a:gd name="T99" fmla="*/ 30 h 110"/>
                  <a:gd name="T100" fmla="*/ 35 w 54"/>
                  <a:gd name="T101" fmla="*/ 25 h 110"/>
                  <a:gd name="T102" fmla="*/ 33 w 54"/>
                  <a:gd name="T103" fmla="*/ 22 h 110"/>
                  <a:gd name="T104" fmla="*/ 30 w 54"/>
                  <a:gd name="T105" fmla="*/ 20 h 110"/>
                  <a:gd name="T106" fmla="*/ 27 w 54"/>
                  <a:gd name="T107" fmla="*/ 1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4" h="110">
                    <a:moveTo>
                      <a:pt x="27" y="0"/>
                    </a:moveTo>
                    <a:lnTo>
                      <a:pt x="33" y="1"/>
                    </a:lnTo>
                    <a:lnTo>
                      <a:pt x="38" y="3"/>
                    </a:lnTo>
                    <a:lnTo>
                      <a:pt x="42" y="6"/>
                    </a:lnTo>
                    <a:lnTo>
                      <a:pt x="46" y="11"/>
                    </a:lnTo>
                    <a:lnTo>
                      <a:pt x="51" y="22"/>
                    </a:lnTo>
                    <a:lnTo>
                      <a:pt x="53" y="36"/>
                    </a:lnTo>
                    <a:lnTo>
                      <a:pt x="54" y="55"/>
                    </a:lnTo>
                    <a:lnTo>
                      <a:pt x="53" y="74"/>
                    </a:lnTo>
                    <a:lnTo>
                      <a:pt x="51" y="88"/>
                    </a:lnTo>
                    <a:lnTo>
                      <a:pt x="46" y="99"/>
                    </a:lnTo>
                    <a:lnTo>
                      <a:pt x="42" y="104"/>
                    </a:lnTo>
                    <a:lnTo>
                      <a:pt x="38" y="107"/>
                    </a:lnTo>
                    <a:lnTo>
                      <a:pt x="33" y="110"/>
                    </a:lnTo>
                    <a:lnTo>
                      <a:pt x="27" y="110"/>
                    </a:lnTo>
                    <a:lnTo>
                      <a:pt x="16" y="107"/>
                    </a:lnTo>
                    <a:lnTo>
                      <a:pt x="8" y="99"/>
                    </a:lnTo>
                    <a:lnTo>
                      <a:pt x="4" y="88"/>
                    </a:lnTo>
                    <a:lnTo>
                      <a:pt x="0" y="74"/>
                    </a:lnTo>
                    <a:lnTo>
                      <a:pt x="0" y="55"/>
                    </a:lnTo>
                    <a:lnTo>
                      <a:pt x="2" y="36"/>
                    </a:lnTo>
                    <a:lnTo>
                      <a:pt x="4" y="22"/>
                    </a:lnTo>
                    <a:lnTo>
                      <a:pt x="9" y="11"/>
                    </a:lnTo>
                    <a:lnTo>
                      <a:pt x="12" y="6"/>
                    </a:lnTo>
                    <a:lnTo>
                      <a:pt x="16" y="3"/>
                    </a:lnTo>
                    <a:lnTo>
                      <a:pt x="22" y="1"/>
                    </a:lnTo>
                    <a:lnTo>
                      <a:pt x="27" y="0"/>
                    </a:lnTo>
                    <a:close/>
                    <a:moveTo>
                      <a:pt x="27" y="19"/>
                    </a:moveTo>
                    <a:lnTo>
                      <a:pt x="24" y="20"/>
                    </a:lnTo>
                    <a:lnTo>
                      <a:pt x="22" y="22"/>
                    </a:lnTo>
                    <a:lnTo>
                      <a:pt x="20" y="25"/>
                    </a:lnTo>
                    <a:lnTo>
                      <a:pt x="17" y="30"/>
                    </a:lnTo>
                    <a:lnTo>
                      <a:pt x="16" y="39"/>
                    </a:lnTo>
                    <a:lnTo>
                      <a:pt x="16" y="55"/>
                    </a:lnTo>
                    <a:lnTo>
                      <a:pt x="16" y="66"/>
                    </a:lnTo>
                    <a:lnTo>
                      <a:pt x="16" y="74"/>
                    </a:lnTo>
                    <a:lnTo>
                      <a:pt x="17" y="80"/>
                    </a:lnTo>
                    <a:lnTo>
                      <a:pt x="20" y="87"/>
                    </a:lnTo>
                    <a:lnTo>
                      <a:pt x="22" y="90"/>
                    </a:lnTo>
                    <a:lnTo>
                      <a:pt x="24" y="91"/>
                    </a:lnTo>
                    <a:lnTo>
                      <a:pt x="27" y="91"/>
                    </a:lnTo>
                    <a:lnTo>
                      <a:pt x="30" y="91"/>
                    </a:lnTo>
                    <a:lnTo>
                      <a:pt x="33" y="90"/>
                    </a:lnTo>
                    <a:lnTo>
                      <a:pt x="35" y="87"/>
                    </a:lnTo>
                    <a:lnTo>
                      <a:pt x="36" y="82"/>
                    </a:lnTo>
                    <a:lnTo>
                      <a:pt x="38" y="71"/>
                    </a:lnTo>
                    <a:lnTo>
                      <a:pt x="39" y="55"/>
                    </a:lnTo>
                    <a:lnTo>
                      <a:pt x="39" y="44"/>
                    </a:lnTo>
                    <a:lnTo>
                      <a:pt x="38" y="36"/>
                    </a:lnTo>
                    <a:lnTo>
                      <a:pt x="36" y="30"/>
                    </a:lnTo>
                    <a:lnTo>
                      <a:pt x="35" y="25"/>
                    </a:lnTo>
                    <a:lnTo>
                      <a:pt x="33" y="22"/>
                    </a:lnTo>
                    <a:lnTo>
                      <a:pt x="30" y="20"/>
                    </a:lnTo>
                    <a:lnTo>
                      <a:pt x="27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68" name="Rectangle 688"/>
              <p:cNvSpPr>
                <a:spLocks noChangeArrowheads="1"/>
              </p:cNvSpPr>
              <p:nvPr/>
            </p:nvSpPr>
            <p:spPr bwMode="auto">
              <a:xfrm>
                <a:off x="315" y="2342"/>
                <a:ext cx="15" cy="21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69" name="Freeform 689"/>
              <p:cNvSpPr>
                <a:spLocks/>
              </p:cNvSpPr>
              <p:nvPr/>
            </p:nvSpPr>
            <p:spPr bwMode="auto">
              <a:xfrm>
                <a:off x="343" y="2255"/>
                <a:ext cx="56" cy="109"/>
              </a:xfrm>
              <a:custGeom>
                <a:avLst/>
                <a:gdLst>
                  <a:gd name="T0" fmla="*/ 0 w 56"/>
                  <a:gd name="T1" fmla="*/ 78 h 109"/>
                  <a:gd name="T2" fmla="*/ 15 w 56"/>
                  <a:gd name="T3" fmla="*/ 75 h 109"/>
                  <a:gd name="T4" fmla="*/ 15 w 56"/>
                  <a:gd name="T5" fmla="*/ 79 h 109"/>
                  <a:gd name="T6" fmla="*/ 17 w 56"/>
                  <a:gd name="T7" fmla="*/ 84 h 109"/>
                  <a:gd name="T8" fmla="*/ 18 w 56"/>
                  <a:gd name="T9" fmla="*/ 87 h 109"/>
                  <a:gd name="T10" fmla="*/ 23 w 56"/>
                  <a:gd name="T11" fmla="*/ 90 h 109"/>
                  <a:gd name="T12" fmla="*/ 27 w 56"/>
                  <a:gd name="T13" fmla="*/ 90 h 109"/>
                  <a:gd name="T14" fmla="*/ 30 w 56"/>
                  <a:gd name="T15" fmla="*/ 90 h 109"/>
                  <a:gd name="T16" fmla="*/ 34 w 56"/>
                  <a:gd name="T17" fmla="*/ 89 h 109"/>
                  <a:gd name="T18" fmla="*/ 36 w 56"/>
                  <a:gd name="T19" fmla="*/ 86 h 109"/>
                  <a:gd name="T20" fmla="*/ 38 w 56"/>
                  <a:gd name="T21" fmla="*/ 82 h 109"/>
                  <a:gd name="T22" fmla="*/ 39 w 56"/>
                  <a:gd name="T23" fmla="*/ 78 h 109"/>
                  <a:gd name="T24" fmla="*/ 40 w 56"/>
                  <a:gd name="T25" fmla="*/ 71 h 109"/>
                  <a:gd name="T26" fmla="*/ 39 w 56"/>
                  <a:gd name="T27" fmla="*/ 67 h 109"/>
                  <a:gd name="T28" fmla="*/ 39 w 56"/>
                  <a:gd name="T29" fmla="*/ 62 h 109"/>
                  <a:gd name="T30" fmla="*/ 36 w 56"/>
                  <a:gd name="T31" fmla="*/ 59 h 109"/>
                  <a:gd name="T32" fmla="*/ 34 w 56"/>
                  <a:gd name="T33" fmla="*/ 56 h 109"/>
                  <a:gd name="T34" fmla="*/ 30 w 56"/>
                  <a:gd name="T35" fmla="*/ 56 h 109"/>
                  <a:gd name="T36" fmla="*/ 28 w 56"/>
                  <a:gd name="T37" fmla="*/ 54 h 109"/>
                  <a:gd name="T38" fmla="*/ 23 w 56"/>
                  <a:gd name="T39" fmla="*/ 56 h 109"/>
                  <a:gd name="T40" fmla="*/ 18 w 56"/>
                  <a:gd name="T41" fmla="*/ 57 h 109"/>
                  <a:gd name="T42" fmla="*/ 15 w 56"/>
                  <a:gd name="T43" fmla="*/ 62 h 109"/>
                  <a:gd name="T44" fmla="*/ 2 w 56"/>
                  <a:gd name="T45" fmla="*/ 60 h 109"/>
                  <a:gd name="T46" fmla="*/ 11 w 56"/>
                  <a:gd name="T47" fmla="*/ 0 h 109"/>
                  <a:gd name="T48" fmla="*/ 52 w 56"/>
                  <a:gd name="T49" fmla="*/ 0 h 109"/>
                  <a:gd name="T50" fmla="*/ 52 w 56"/>
                  <a:gd name="T51" fmla="*/ 21 h 109"/>
                  <a:gd name="T52" fmla="*/ 23 w 56"/>
                  <a:gd name="T53" fmla="*/ 21 h 109"/>
                  <a:gd name="T54" fmla="*/ 21 w 56"/>
                  <a:gd name="T55" fmla="*/ 40 h 109"/>
                  <a:gd name="T56" fmla="*/ 26 w 56"/>
                  <a:gd name="T57" fmla="*/ 37 h 109"/>
                  <a:gd name="T58" fmla="*/ 30 w 56"/>
                  <a:gd name="T59" fmla="*/ 35 h 109"/>
                  <a:gd name="T60" fmla="*/ 38 w 56"/>
                  <a:gd name="T61" fmla="*/ 37 h 109"/>
                  <a:gd name="T62" fmla="*/ 44 w 56"/>
                  <a:gd name="T63" fmla="*/ 40 h 109"/>
                  <a:gd name="T64" fmla="*/ 48 w 56"/>
                  <a:gd name="T65" fmla="*/ 46 h 109"/>
                  <a:gd name="T66" fmla="*/ 53 w 56"/>
                  <a:gd name="T67" fmla="*/ 57 h 109"/>
                  <a:gd name="T68" fmla="*/ 56 w 56"/>
                  <a:gd name="T69" fmla="*/ 71 h 109"/>
                  <a:gd name="T70" fmla="*/ 55 w 56"/>
                  <a:gd name="T71" fmla="*/ 79 h 109"/>
                  <a:gd name="T72" fmla="*/ 53 w 56"/>
                  <a:gd name="T73" fmla="*/ 89 h 109"/>
                  <a:gd name="T74" fmla="*/ 50 w 56"/>
                  <a:gd name="T75" fmla="*/ 95 h 109"/>
                  <a:gd name="T76" fmla="*/ 40 w 56"/>
                  <a:gd name="T77" fmla="*/ 106 h 109"/>
                  <a:gd name="T78" fmla="*/ 27 w 56"/>
                  <a:gd name="T79" fmla="*/ 109 h 109"/>
                  <a:gd name="T80" fmla="*/ 22 w 56"/>
                  <a:gd name="T81" fmla="*/ 109 h 109"/>
                  <a:gd name="T82" fmla="*/ 17 w 56"/>
                  <a:gd name="T83" fmla="*/ 108 h 109"/>
                  <a:gd name="T84" fmla="*/ 12 w 56"/>
                  <a:gd name="T85" fmla="*/ 105 h 109"/>
                  <a:gd name="T86" fmla="*/ 9 w 56"/>
                  <a:gd name="T87" fmla="*/ 101 h 109"/>
                  <a:gd name="T88" fmla="*/ 4 w 56"/>
                  <a:gd name="T89" fmla="*/ 93 h 109"/>
                  <a:gd name="T90" fmla="*/ 2 w 56"/>
                  <a:gd name="T91" fmla="*/ 86 h 109"/>
                  <a:gd name="T92" fmla="*/ 0 w 56"/>
                  <a:gd name="T93" fmla="*/ 7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6" h="109">
                    <a:moveTo>
                      <a:pt x="0" y="78"/>
                    </a:moveTo>
                    <a:lnTo>
                      <a:pt x="15" y="75"/>
                    </a:lnTo>
                    <a:lnTo>
                      <a:pt x="15" y="79"/>
                    </a:lnTo>
                    <a:lnTo>
                      <a:pt x="17" y="84"/>
                    </a:lnTo>
                    <a:lnTo>
                      <a:pt x="18" y="87"/>
                    </a:lnTo>
                    <a:lnTo>
                      <a:pt x="23" y="90"/>
                    </a:lnTo>
                    <a:lnTo>
                      <a:pt x="27" y="90"/>
                    </a:lnTo>
                    <a:lnTo>
                      <a:pt x="30" y="90"/>
                    </a:lnTo>
                    <a:lnTo>
                      <a:pt x="34" y="89"/>
                    </a:lnTo>
                    <a:lnTo>
                      <a:pt x="36" y="86"/>
                    </a:lnTo>
                    <a:lnTo>
                      <a:pt x="38" y="82"/>
                    </a:lnTo>
                    <a:lnTo>
                      <a:pt x="39" y="78"/>
                    </a:lnTo>
                    <a:lnTo>
                      <a:pt x="40" y="71"/>
                    </a:lnTo>
                    <a:lnTo>
                      <a:pt x="39" y="67"/>
                    </a:lnTo>
                    <a:lnTo>
                      <a:pt x="39" y="62"/>
                    </a:lnTo>
                    <a:lnTo>
                      <a:pt x="36" y="59"/>
                    </a:lnTo>
                    <a:lnTo>
                      <a:pt x="34" y="56"/>
                    </a:lnTo>
                    <a:lnTo>
                      <a:pt x="30" y="56"/>
                    </a:lnTo>
                    <a:lnTo>
                      <a:pt x="28" y="54"/>
                    </a:lnTo>
                    <a:lnTo>
                      <a:pt x="23" y="56"/>
                    </a:lnTo>
                    <a:lnTo>
                      <a:pt x="18" y="57"/>
                    </a:lnTo>
                    <a:lnTo>
                      <a:pt x="15" y="62"/>
                    </a:lnTo>
                    <a:lnTo>
                      <a:pt x="2" y="60"/>
                    </a:lnTo>
                    <a:lnTo>
                      <a:pt x="11" y="0"/>
                    </a:lnTo>
                    <a:lnTo>
                      <a:pt x="52" y="0"/>
                    </a:lnTo>
                    <a:lnTo>
                      <a:pt x="52" y="21"/>
                    </a:lnTo>
                    <a:lnTo>
                      <a:pt x="23" y="21"/>
                    </a:lnTo>
                    <a:lnTo>
                      <a:pt x="21" y="40"/>
                    </a:lnTo>
                    <a:lnTo>
                      <a:pt x="26" y="37"/>
                    </a:lnTo>
                    <a:lnTo>
                      <a:pt x="30" y="35"/>
                    </a:lnTo>
                    <a:lnTo>
                      <a:pt x="38" y="37"/>
                    </a:lnTo>
                    <a:lnTo>
                      <a:pt x="44" y="40"/>
                    </a:lnTo>
                    <a:lnTo>
                      <a:pt x="48" y="46"/>
                    </a:lnTo>
                    <a:lnTo>
                      <a:pt x="53" y="57"/>
                    </a:lnTo>
                    <a:lnTo>
                      <a:pt x="56" y="71"/>
                    </a:lnTo>
                    <a:lnTo>
                      <a:pt x="55" y="79"/>
                    </a:lnTo>
                    <a:lnTo>
                      <a:pt x="53" y="89"/>
                    </a:lnTo>
                    <a:lnTo>
                      <a:pt x="50" y="95"/>
                    </a:lnTo>
                    <a:lnTo>
                      <a:pt x="40" y="106"/>
                    </a:lnTo>
                    <a:lnTo>
                      <a:pt x="27" y="109"/>
                    </a:lnTo>
                    <a:lnTo>
                      <a:pt x="22" y="109"/>
                    </a:lnTo>
                    <a:lnTo>
                      <a:pt x="17" y="108"/>
                    </a:lnTo>
                    <a:lnTo>
                      <a:pt x="12" y="105"/>
                    </a:lnTo>
                    <a:lnTo>
                      <a:pt x="9" y="101"/>
                    </a:lnTo>
                    <a:lnTo>
                      <a:pt x="4" y="93"/>
                    </a:lnTo>
                    <a:lnTo>
                      <a:pt x="2" y="86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70" name="Freeform 690"/>
              <p:cNvSpPr>
                <a:spLocks noEditPoints="1"/>
              </p:cNvSpPr>
              <p:nvPr/>
            </p:nvSpPr>
            <p:spPr bwMode="auto">
              <a:xfrm>
                <a:off x="247" y="1967"/>
                <a:ext cx="54" cy="110"/>
              </a:xfrm>
              <a:custGeom>
                <a:avLst/>
                <a:gdLst>
                  <a:gd name="T0" fmla="*/ 27 w 54"/>
                  <a:gd name="T1" fmla="*/ 0 h 110"/>
                  <a:gd name="T2" fmla="*/ 33 w 54"/>
                  <a:gd name="T3" fmla="*/ 1 h 110"/>
                  <a:gd name="T4" fmla="*/ 38 w 54"/>
                  <a:gd name="T5" fmla="*/ 3 h 110"/>
                  <a:gd name="T6" fmla="*/ 42 w 54"/>
                  <a:gd name="T7" fmla="*/ 6 h 110"/>
                  <a:gd name="T8" fmla="*/ 46 w 54"/>
                  <a:gd name="T9" fmla="*/ 11 h 110"/>
                  <a:gd name="T10" fmla="*/ 51 w 54"/>
                  <a:gd name="T11" fmla="*/ 22 h 110"/>
                  <a:gd name="T12" fmla="*/ 53 w 54"/>
                  <a:gd name="T13" fmla="*/ 36 h 110"/>
                  <a:gd name="T14" fmla="*/ 54 w 54"/>
                  <a:gd name="T15" fmla="*/ 55 h 110"/>
                  <a:gd name="T16" fmla="*/ 53 w 54"/>
                  <a:gd name="T17" fmla="*/ 74 h 110"/>
                  <a:gd name="T18" fmla="*/ 51 w 54"/>
                  <a:gd name="T19" fmla="*/ 88 h 110"/>
                  <a:gd name="T20" fmla="*/ 46 w 54"/>
                  <a:gd name="T21" fmla="*/ 99 h 110"/>
                  <a:gd name="T22" fmla="*/ 42 w 54"/>
                  <a:gd name="T23" fmla="*/ 104 h 110"/>
                  <a:gd name="T24" fmla="*/ 38 w 54"/>
                  <a:gd name="T25" fmla="*/ 107 h 110"/>
                  <a:gd name="T26" fmla="*/ 33 w 54"/>
                  <a:gd name="T27" fmla="*/ 110 h 110"/>
                  <a:gd name="T28" fmla="*/ 27 w 54"/>
                  <a:gd name="T29" fmla="*/ 110 h 110"/>
                  <a:gd name="T30" fmla="*/ 16 w 54"/>
                  <a:gd name="T31" fmla="*/ 107 h 110"/>
                  <a:gd name="T32" fmla="*/ 8 w 54"/>
                  <a:gd name="T33" fmla="*/ 99 h 110"/>
                  <a:gd name="T34" fmla="*/ 4 w 54"/>
                  <a:gd name="T35" fmla="*/ 88 h 110"/>
                  <a:gd name="T36" fmla="*/ 0 w 54"/>
                  <a:gd name="T37" fmla="*/ 74 h 110"/>
                  <a:gd name="T38" fmla="*/ 0 w 54"/>
                  <a:gd name="T39" fmla="*/ 55 h 110"/>
                  <a:gd name="T40" fmla="*/ 2 w 54"/>
                  <a:gd name="T41" fmla="*/ 36 h 110"/>
                  <a:gd name="T42" fmla="*/ 4 w 54"/>
                  <a:gd name="T43" fmla="*/ 22 h 110"/>
                  <a:gd name="T44" fmla="*/ 9 w 54"/>
                  <a:gd name="T45" fmla="*/ 11 h 110"/>
                  <a:gd name="T46" fmla="*/ 12 w 54"/>
                  <a:gd name="T47" fmla="*/ 6 h 110"/>
                  <a:gd name="T48" fmla="*/ 16 w 54"/>
                  <a:gd name="T49" fmla="*/ 3 h 110"/>
                  <a:gd name="T50" fmla="*/ 22 w 54"/>
                  <a:gd name="T51" fmla="*/ 1 h 110"/>
                  <a:gd name="T52" fmla="*/ 27 w 54"/>
                  <a:gd name="T53" fmla="*/ 0 h 110"/>
                  <a:gd name="T54" fmla="*/ 27 w 54"/>
                  <a:gd name="T55" fmla="*/ 19 h 110"/>
                  <a:gd name="T56" fmla="*/ 24 w 54"/>
                  <a:gd name="T57" fmla="*/ 20 h 110"/>
                  <a:gd name="T58" fmla="*/ 22 w 54"/>
                  <a:gd name="T59" fmla="*/ 22 h 110"/>
                  <a:gd name="T60" fmla="*/ 20 w 54"/>
                  <a:gd name="T61" fmla="*/ 25 h 110"/>
                  <a:gd name="T62" fmla="*/ 17 w 54"/>
                  <a:gd name="T63" fmla="*/ 30 h 110"/>
                  <a:gd name="T64" fmla="*/ 16 w 54"/>
                  <a:gd name="T65" fmla="*/ 39 h 110"/>
                  <a:gd name="T66" fmla="*/ 16 w 54"/>
                  <a:gd name="T67" fmla="*/ 55 h 110"/>
                  <a:gd name="T68" fmla="*/ 16 w 54"/>
                  <a:gd name="T69" fmla="*/ 66 h 110"/>
                  <a:gd name="T70" fmla="*/ 16 w 54"/>
                  <a:gd name="T71" fmla="*/ 74 h 110"/>
                  <a:gd name="T72" fmla="*/ 17 w 54"/>
                  <a:gd name="T73" fmla="*/ 80 h 110"/>
                  <a:gd name="T74" fmla="*/ 20 w 54"/>
                  <a:gd name="T75" fmla="*/ 87 h 110"/>
                  <a:gd name="T76" fmla="*/ 22 w 54"/>
                  <a:gd name="T77" fmla="*/ 90 h 110"/>
                  <a:gd name="T78" fmla="*/ 24 w 54"/>
                  <a:gd name="T79" fmla="*/ 91 h 110"/>
                  <a:gd name="T80" fmla="*/ 27 w 54"/>
                  <a:gd name="T81" fmla="*/ 91 h 110"/>
                  <a:gd name="T82" fmla="*/ 30 w 54"/>
                  <a:gd name="T83" fmla="*/ 91 h 110"/>
                  <a:gd name="T84" fmla="*/ 33 w 54"/>
                  <a:gd name="T85" fmla="*/ 90 h 110"/>
                  <a:gd name="T86" fmla="*/ 35 w 54"/>
                  <a:gd name="T87" fmla="*/ 87 h 110"/>
                  <a:gd name="T88" fmla="*/ 36 w 54"/>
                  <a:gd name="T89" fmla="*/ 82 h 110"/>
                  <a:gd name="T90" fmla="*/ 38 w 54"/>
                  <a:gd name="T91" fmla="*/ 71 h 110"/>
                  <a:gd name="T92" fmla="*/ 39 w 54"/>
                  <a:gd name="T93" fmla="*/ 55 h 110"/>
                  <a:gd name="T94" fmla="*/ 39 w 54"/>
                  <a:gd name="T95" fmla="*/ 44 h 110"/>
                  <a:gd name="T96" fmla="*/ 38 w 54"/>
                  <a:gd name="T97" fmla="*/ 36 h 110"/>
                  <a:gd name="T98" fmla="*/ 36 w 54"/>
                  <a:gd name="T99" fmla="*/ 30 h 110"/>
                  <a:gd name="T100" fmla="*/ 35 w 54"/>
                  <a:gd name="T101" fmla="*/ 25 h 110"/>
                  <a:gd name="T102" fmla="*/ 33 w 54"/>
                  <a:gd name="T103" fmla="*/ 22 h 110"/>
                  <a:gd name="T104" fmla="*/ 30 w 54"/>
                  <a:gd name="T105" fmla="*/ 20 h 110"/>
                  <a:gd name="T106" fmla="*/ 27 w 54"/>
                  <a:gd name="T107" fmla="*/ 1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4" h="110">
                    <a:moveTo>
                      <a:pt x="27" y="0"/>
                    </a:moveTo>
                    <a:lnTo>
                      <a:pt x="33" y="1"/>
                    </a:lnTo>
                    <a:lnTo>
                      <a:pt x="38" y="3"/>
                    </a:lnTo>
                    <a:lnTo>
                      <a:pt x="42" y="6"/>
                    </a:lnTo>
                    <a:lnTo>
                      <a:pt x="46" y="11"/>
                    </a:lnTo>
                    <a:lnTo>
                      <a:pt x="51" y="22"/>
                    </a:lnTo>
                    <a:lnTo>
                      <a:pt x="53" y="36"/>
                    </a:lnTo>
                    <a:lnTo>
                      <a:pt x="54" y="55"/>
                    </a:lnTo>
                    <a:lnTo>
                      <a:pt x="53" y="74"/>
                    </a:lnTo>
                    <a:lnTo>
                      <a:pt x="51" y="88"/>
                    </a:lnTo>
                    <a:lnTo>
                      <a:pt x="46" y="99"/>
                    </a:lnTo>
                    <a:lnTo>
                      <a:pt x="42" y="104"/>
                    </a:lnTo>
                    <a:lnTo>
                      <a:pt x="38" y="107"/>
                    </a:lnTo>
                    <a:lnTo>
                      <a:pt x="33" y="110"/>
                    </a:lnTo>
                    <a:lnTo>
                      <a:pt x="27" y="110"/>
                    </a:lnTo>
                    <a:lnTo>
                      <a:pt x="16" y="107"/>
                    </a:lnTo>
                    <a:lnTo>
                      <a:pt x="8" y="99"/>
                    </a:lnTo>
                    <a:lnTo>
                      <a:pt x="4" y="88"/>
                    </a:lnTo>
                    <a:lnTo>
                      <a:pt x="0" y="74"/>
                    </a:lnTo>
                    <a:lnTo>
                      <a:pt x="0" y="55"/>
                    </a:lnTo>
                    <a:lnTo>
                      <a:pt x="2" y="36"/>
                    </a:lnTo>
                    <a:lnTo>
                      <a:pt x="4" y="22"/>
                    </a:lnTo>
                    <a:lnTo>
                      <a:pt x="9" y="11"/>
                    </a:lnTo>
                    <a:lnTo>
                      <a:pt x="12" y="6"/>
                    </a:lnTo>
                    <a:lnTo>
                      <a:pt x="16" y="3"/>
                    </a:lnTo>
                    <a:lnTo>
                      <a:pt x="22" y="1"/>
                    </a:lnTo>
                    <a:lnTo>
                      <a:pt x="27" y="0"/>
                    </a:lnTo>
                    <a:close/>
                    <a:moveTo>
                      <a:pt x="27" y="19"/>
                    </a:moveTo>
                    <a:lnTo>
                      <a:pt x="24" y="20"/>
                    </a:lnTo>
                    <a:lnTo>
                      <a:pt x="22" y="22"/>
                    </a:lnTo>
                    <a:lnTo>
                      <a:pt x="20" y="25"/>
                    </a:lnTo>
                    <a:lnTo>
                      <a:pt x="17" y="30"/>
                    </a:lnTo>
                    <a:lnTo>
                      <a:pt x="16" y="39"/>
                    </a:lnTo>
                    <a:lnTo>
                      <a:pt x="16" y="55"/>
                    </a:lnTo>
                    <a:lnTo>
                      <a:pt x="16" y="66"/>
                    </a:lnTo>
                    <a:lnTo>
                      <a:pt x="16" y="74"/>
                    </a:lnTo>
                    <a:lnTo>
                      <a:pt x="17" y="80"/>
                    </a:lnTo>
                    <a:lnTo>
                      <a:pt x="20" y="87"/>
                    </a:lnTo>
                    <a:lnTo>
                      <a:pt x="22" y="90"/>
                    </a:lnTo>
                    <a:lnTo>
                      <a:pt x="24" y="91"/>
                    </a:lnTo>
                    <a:lnTo>
                      <a:pt x="27" y="91"/>
                    </a:lnTo>
                    <a:lnTo>
                      <a:pt x="30" y="91"/>
                    </a:lnTo>
                    <a:lnTo>
                      <a:pt x="33" y="90"/>
                    </a:lnTo>
                    <a:lnTo>
                      <a:pt x="35" y="87"/>
                    </a:lnTo>
                    <a:lnTo>
                      <a:pt x="36" y="82"/>
                    </a:lnTo>
                    <a:lnTo>
                      <a:pt x="38" y="71"/>
                    </a:lnTo>
                    <a:lnTo>
                      <a:pt x="39" y="55"/>
                    </a:lnTo>
                    <a:lnTo>
                      <a:pt x="39" y="44"/>
                    </a:lnTo>
                    <a:lnTo>
                      <a:pt x="38" y="36"/>
                    </a:lnTo>
                    <a:lnTo>
                      <a:pt x="36" y="30"/>
                    </a:lnTo>
                    <a:lnTo>
                      <a:pt x="35" y="25"/>
                    </a:lnTo>
                    <a:lnTo>
                      <a:pt x="33" y="22"/>
                    </a:lnTo>
                    <a:lnTo>
                      <a:pt x="30" y="20"/>
                    </a:lnTo>
                    <a:lnTo>
                      <a:pt x="27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71" name="Rectangle 691"/>
              <p:cNvSpPr>
                <a:spLocks noChangeArrowheads="1"/>
              </p:cNvSpPr>
              <p:nvPr/>
            </p:nvSpPr>
            <p:spPr bwMode="auto">
              <a:xfrm>
                <a:off x="315" y="2055"/>
                <a:ext cx="15" cy="21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72" name="Freeform 692"/>
              <p:cNvSpPr>
                <a:spLocks noEditPoints="1"/>
              </p:cNvSpPr>
              <p:nvPr/>
            </p:nvSpPr>
            <p:spPr bwMode="auto">
              <a:xfrm>
                <a:off x="343" y="1967"/>
                <a:ext cx="55" cy="110"/>
              </a:xfrm>
              <a:custGeom>
                <a:avLst/>
                <a:gdLst>
                  <a:gd name="T0" fmla="*/ 38 w 55"/>
                  <a:gd name="T1" fmla="*/ 31 h 110"/>
                  <a:gd name="T2" fmla="*/ 34 w 55"/>
                  <a:gd name="T3" fmla="*/ 22 h 110"/>
                  <a:gd name="T4" fmla="*/ 28 w 55"/>
                  <a:gd name="T5" fmla="*/ 19 h 110"/>
                  <a:gd name="T6" fmla="*/ 22 w 55"/>
                  <a:gd name="T7" fmla="*/ 22 h 110"/>
                  <a:gd name="T8" fmla="*/ 17 w 55"/>
                  <a:gd name="T9" fmla="*/ 30 h 110"/>
                  <a:gd name="T10" fmla="*/ 15 w 55"/>
                  <a:gd name="T11" fmla="*/ 42 h 110"/>
                  <a:gd name="T12" fmla="*/ 18 w 55"/>
                  <a:gd name="T13" fmla="*/ 46 h 110"/>
                  <a:gd name="T14" fmla="*/ 29 w 55"/>
                  <a:gd name="T15" fmla="*/ 41 h 110"/>
                  <a:gd name="T16" fmla="*/ 41 w 55"/>
                  <a:gd name="T17" fmla="*/ 46 h 110"/>
                  <a:gd name="T18" fmla="*/ 50 w 55"/>
                  <a:gd name="T19" fmla="*/ 55 h 110"/>
                  <a:gd name="T20" fmla="*/ 53 w 55"/>
                  <a:gd name="T21" fmla="*/ 68 h 110"/>
                  <a:gd name="T22" fmla="*/ 52 w 55"/>
                  <a:gd name="T23" fmla="*/ 90 h 110"/>
                  <a:gd name="T24" fmla="*/ 42 w 55"/>
                  <a:gd name="T25" fmla="*/ 105 h 110"/>
                  <a:gd name="T26" fmla="*/ 34 w 55"/>
                  <a:gd name="T27" fmla="*/ 110 h 110"/>
                  <a:gd name="T28" fmla="*/ 17 w 55"/>
                  <a:gd name="T29" fmla="*/ 107 h 110"/>
                  <a:gd name="T30" fmla="*/ 4 w 55"/>
                  <a:gd name="T31" fmla="*/ 88 h 110"/>
                  <a:gd name="T32" fmla="*/ 0 w 55"/>
                  <a:gd name="T33" fmla="*/ 57 h 110"/>
                  <a:gd name="T34" fmla="*/ 4 w 55"/>
                  <a:gd name="T35" fmla="*/ 23 h 110"/>
                  <a:gd name="T36" fmla="*/ 18 w 55"/>
                  <a:gd name="T37" fmla="*/ 3 h 110"/>
                  <a:gd name="T38" fmla="*/ 35 w 55"/>
                  <a:gd name="T39" fmla="*/ 1 h 110"/>
                  <a:gd name="T40" fmla="*/ 45 w 55"/>
                  <a:gd name="T41" fmla="*/ 8 h 110"/>
                  <a:gd name="T42" fmla="*/ 51 w 55"/>
                  <a:gd name="T43" fmla="*/ 20 h 110"/>
                  <a:gd name="T44" fmla="*/ 16 w 55"/>
                  <a:gd name="T45" fmla="*/ 76 h 110"/>
                  <a:gd name="T46" fmla="*/ 17 w 55"/>
                  <a:gd name="T47" fmla="*/ 83 h 110"/>
                  <a:gd name="T48" fmla="*/ 23 w 55"/>
                  <a:gd name="T49" fmla="*/ 91 h 110"/>
                  <a:gd name="T50" fmla="*/ 32 w 55"/>
                  <a:gd name="T51" fmla="*/ 91 h 110"/>
                  <a:gd name="T52" fmla="*/ 38 w 55"/>
                  <a:gd name="T53" fmla="*/ 85 h 110"/>
                  <a:gd name="T54" fmla="*/ 39 w 55"/>
                  <a:gd name="T55" fmla="*/ 77 h 110"/>
                  <a:gd name="T56" fmla="*/ 38 w 55"/>
                  <a:gd name="T57" fmla="*/ 68 h 110"/>
                  <a:gd name="T58" fmla="*/ 32 w 55"/>
                  <a:gd name="T59" fmla="*/ 61 h 110"/>
                  <a:gd name="T60" fmla="*/ 23 w 55"/>
                  <a:gd name="T61" fmla="*/ 61 h 110"/>
                  <a:gd name="T62" fmla="*/ 17 w 55"/>
                  <a:gd name="T63" fmla="*/ 66 h 110"/>
                  <a:gd name="T64" fmla="*/ 16 w 55"/>
                  <a:gd name="T65" fmla="*/ 7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" h="110">
                    <a:moveTo>
                      <a:pt x="53" y="30"/>
                    </a:moveTo>
                    <a:lnTo>
                      <a:pt x="38" y="31"/>
                    </a:lnTo>
                    <a:lnTo>
                      <a:pt x="36" y="27"/>
                    </a:lnTo>
                    <a:lnTo>
                      <a:pt x="34" y="22"/>
                    </a:lnTo>
                    <a:lnTo>
                      <a:pt x="32" y="20"/>
                    </a:lnTo>
                    <a:lnTo>
                      <a:pt x="28" y="19"/>
                    </a:lnTo>
                    <a:lnTo>
                      <a:pt x="24" y="20"/>
                    </a:lnTo>
                    <a:lnTo>
                      <a:pt x="22" y="22"/>
                    </a:lnTo>
                    <a:lnTo>
                      <a:pt x="20" y="25"/>
                    </a:lnTo>
                    <a:lnTo>
                      <a:pt x="17" y="30"/>
                    </a:lnTo>
                    <a:lnTo>
                      <a:pt x="16" y="35"/>
                    </a:lnTo>
                    <a:lnTo>
                      <a:pt x="15" y="42"/>
                    </a:lnTo>
                    <a:lnTo>
                      <a:pt x="15" y="50"/>
                    </a:lnTo>
                    <a:lnTo>
                      <a:pt x="18" y="46"/>
                    </a:lnTo>
                    <a:lnTo>
                      <a:pt x="24" y="42"/>
                    </a:lnTo>
                    <a:lnTo>
                      <a:pt x="29" y="41"/>
                    </a:lnTo>
                    <a:lnTo>
                      <a:pt x="36" y="42"/>
                    </a:lnTo>
                    <a:lnTo>
                      <a:pt x="41" y="46"/>
                    </a:lnTo>
                    <a:lnTo>
                      <a:pt x="47" y="50"/>
                    </a:lnTo>
                    <a:lnTo>
                      <a:pt x="50" y="55"/>
                    </a:lnTo>
                    <a:lnTo>
                      <a:pt x="52" y="61"/>
                    </a:lnTo>
                    <a:lnTo>
                      <a:pt x="53" y="68"/>
                    </a:lnTo>
                    <a:lnTo>
                      <a:pt x="55" y="76"/>
                    </a:lnTo>
                    <a:lnTo>
                      <a:pt x="52" y="90"/>
                    </a:lnTo>
                    <a:lnTo>
                      <a:pt x="47" y="101"/>
                    </a:lnTo>
                    <a:lnTo>
                      <a:pt x="42" y="105"/>
                    </a:lnTo>
                    <a:lnTo>
                      <a:pt x="39" y="109"/>
                    </a:lnTo>
                    <a:lnTo>
                      <a:pt x="34" y="110"/>
                    </a:lnTo>
                    <a:lnTo>
                      <a:pt x="28" y="110"/>
                    </a:lnTo>
                    <a:lnTo>
                      <a:pt x="17" y="107"/>
                    </a:lnTo>
                    <a:lnTo>
                      <a:pt x="8" y="98"/>
                    </a:lnTo>
                    <a:lnTo>
                      <a:pt x="4" y="88"/>
                    </a:lnTo>
                    <a:lnTo>
                      <a:pt x="2" y="74"/>
                    </a:lnTo>
                    <a:lnTo>
                      <a:pt x="0" y="57"/>
                    </a:lnTo>
                    <a:lnTo>
                      <a:pt x="2" y="38"/>
                    </a:lnTo>
                    <a:lnTo>
                      <a:pt x="4" y="23"/>
                    </a:lnTo>
                    <a:lnTo>
                      <a:pt x="9" y="14"/>
                    </a:lnTo>
                    <a:lnTo>
                      <a:pt x="18" y="3"/>
                    </a:lnTo>
                    <a:lnTo>
                      <a:pt x="30" y="0"/>
                    </a:lnTo>
                    <a:lnTo>
                      <a:pt x="35" y="1"/>
                    </a:lnTo>
                    <a:lnTo>
                      <a:pt x="41" y="3"/>
                    </a:lnTo>
                    <a:lnTo>
                      <a:pt x="45" y="8"/>
                    </a:lnTo>
                    <a:lnTo>
                      <a:pt x="48" y="14"/>
                    </a:lnTo>
                    <a:lnTo>
                      <a:pt x="51" y="20"/>
                    </a:lnTo>
                    <a:lnTo>
                      <a:pt x="53" y="30"/>
                    </a:lnTo>
                    <a:close/>
                    <a:moveTo>
                      <a:pt x="16" y="76"/>
                    </a:moveTo>
                    <a:lnTo>
                      <a:pt x="16" y="80"/>
                    </a:lnTo>
                    <a:lnTo>
                      <a:pt x="17" y="83"/>
                    </a:lnTo>
                    <a:lnTo>
                      <a:pt x="20" y="87"/>
                    </a:lnTo>
                    <a:lnTo>
                      <a:pt x="23" y="91"/>
                    </a:lnTo>
                    <a:lnTo>
                      <a:pt x="28" y="91"/>
                    </a:lnTo>
                    <a:lnTo>
                      <a:pt x="32" y="91"/>
                    </a:lnTo>
                    <a:lnTo>
                      <a:pt x="35" y="88"/>
                    </a:lnTo>
                    <a:lnTo>
                      <a:pt x="38" y="85"/>
                    </a:lnTo>
                    <a:lnTo>
                      <a:pt x="38" y="82"/>
                    </a:lnTo>
                    <a:lnTo>
                      <a:pt x="39" y="77"/>
                    </a:lnTo>
                    <a:lnTo>
                      <a:pt x="38" y="71"/>
                    </a:lnTo>
                    <a:lnTo>
                      <a:pt x="38" y="68"/>
                    </a:lnTo>
                    <a:lnTo>
                      <a:pt x="35" y="64"/>
                    </a:lnTo>
                    <a:lnTo>
                      <a:pt x="32" y="61"/>
                    </a:lnTo>
                    <a:lnTo>
                      <a:pt x="27" y="60"/>
                    </a:lnTo>
                    <a:lnTo>
                      <a:pt x="23" y="61"/>
                    </a:lnTo>
                    <a:lnTo>
                      <a:pt x="20" y="64"/>
                    </a:lnTo>
                    <a:lnTo>
                      <a:pt x="17" y="66"/>
                    </a:lnTo>
                    <a:lnTo>
                      <a:pt x="16" y="71"/>
                    </a:lnTo>
                    <a:lnTo>
                      <a:pt x="16" y="7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73" name="Freeform 693"/>
              <p:cNvSpPr>
                <a:spLocks noEditPoints="1"/>
              </p:cNvSpPr>
              <p:nvPr/>
            </p:nvSpPr>
            <p:spPr bwMode="auto">
              <a:xfrm>
                <a:off x="247" y="1681"/>
                <a:ext cx="54" cy="111"/>
              </a:xfrm>
              <a:custGeom>
                <a:avLst/>
                <a:gdLst>
                  <a:gd name="T0" fmla="*/ 27 w 54"/>
                  <a:gd name="T1" fmla="*/ 0 h 111"/>
                  <a:gd name="T2" fmla="*/ 33 w 54"/>
                  <a:gd name="T3" fmla="*/ 2 h 111"/>
                  <a:gd name="T4" fmla="*/ 38 w 54"/>
                  <a:gd name="T5" fmla="*/ 4 h 111"/>
                  <a:gd name="T6" fmla="*/ 42 w 54"/>
                  <a:gd name="T7" fmla="*/ 7 h 111"/>
                  <a:gd name="T8" fmla="*/ 46 w 54"/>
                  <a:gd name="T9" fmla="*/ 11 h 111"/>
                  <a:gd name="T10" fmla="*/ 51 w 54"/>
                  <a:gd name="T11" fmla="*/ 22 h 111"/>
                  <a:gd name="T12" fmla="*/ 53 w 54"/>
                  <a:gd name="T13" fmla="*/ 37 h 111"/>
                  <a:gd name="T14" fmla="*/ 54 w 54"/>
                  <a:gd name="T15" fmla="*/ 56 h 111"/>
                  <a:gd name="T16" fmla="*/ 53 w 54"/>
                  <a:gd name="T17" fmla="*/ 75 h 111"/>
                  <a:gd name="T18" fmla="*/ 51 w 54"/>
                  <a:gd name="T19" fmla="*/ 89 h 111"/>
                  <a:gd name="T20" fmla="*/ 46 w 54"/>
                  <a:gd name="T21" fmla="*/ 100 h 111"/>
                  <a:gd name="T22" fmla="*/ 42 w 54"/>
                  <a:gd name="T23" fmla="*/ 104 h 111"/>
                  <a:gd name="T24" fmla="*/ 38 w 54"/>
                  <a:gd name="T25" fmla="*/ 108 h 111"/>
                  <a:gd name="T26" fmla="*/ 33 w 54"/>
                  <a:gd name="T27" fmla="*/ 111 h 111"/>
                  <a:gd name="T28" fmla="*/ 27 w 54"/>
                  <a:gd name="T29" fmla="*/ 111 h 111"/>
                  <a:gd name="T30" fmla="*/ 16 w 54"/>
                  <a:gd name="T31" fmla="*/ 108 h 111"/>
                  <a:gd name="T32" fmla="*/ 8 w 54"/>
                  <a:gd name="T33" fmla="*/ 100 h 111"/>
                  <a:gd name="T34" fmla="*/ 4 w 54"/>
                  <a:gd name="T35" fmla="*/ 89 h 111"/>
                  <a:gd name="T36" fmla="*/ 0 w 54"/>
                  <a:gd name="T37" fmla="*/ 75 h 111"/>
                  <a:gd name="T38" fmla="*/ 0 w 54"/>
                  <a:gd name="T39" fmla="*/ 56 h 111"/>
                  <a:gd name="T40" fmla="*/ 2 w 54"/>
                  <a:gd name="T41" fmla="*/ 37 h 111"/>
                  <a:gd name="T42" fmla="*/ 4 w 54"/>
                  <a:gd name="T43" fmla="*/ 22 h 111"/>
                  <a:gd name="T44" fmla="*/ 9 w 54"/>
                  <a:gd name="T45" fmla="*/ 11 h 111"/>
                  <a:gd name="T46" fmla="*/ 12 w 54"/>
                  <a:gd name="T47" fmla="*/ 7 h 111"/>
                  <a:gd name="T48" fmla="*/ 16 w 54"/>
                  <a:gd name="T49" fmla="*/ 4 h 111"/>
                  <a:gd name="T50" fmla="*/ 22 w 54"/>
                  <a:gd name="T51" fmla="*/ 2 h 111"/>
                  <a:gd name="T52" fmla="*/ 27 w 54"/>
                  <a:gd name="T53" fmla="*/ 0 h 111"/>
                  <a:gd name="T54" fmla="*/ 27 w 54"/>
                  <a:gd name="T55" fmla="*/ 19 h 111"/>
                  <a:gd name="T56" fmla="*/ 24 w 54"/>
                  <a:gd name="T57" fmla="*/ 21 h 111"/>
                  <a:gd name="T58" fmla="*/ 22 w 54"/>
                  <a:gd name="T59" fmla="*/ 22 h 111"/>
                  <a:gd name="T60" fmla="*/ 20 w 54"/>
                  <a:gd name="T61" fmla="*/ 26 h 111"/>
                  <a:gd name="T62" fmla="*/ 17 w 54"/>
                  <a:gd name="T63" fmla="*/ 30 h 111"/>
                  <a:gd name="T64" fmla="*/ 16 w 54"/>
                  <a:gd name="T65" fmla="*/ 40 h 111"/>
                  <a:gd name="T66" fmla="*/ 16 w 54"/>
                  <a:gd name="T67" fmla="*/ 56 h 111"/>
                  <a:gd name="T68" fmla="*/ 16 w 54"/>
                  <a:gd name="T69" fmla="*/ 67 h 111"/>
                  <a:gd name="T70" fmla="*/ 16 w 54"/>
                  <a:gd name="T71" fmla="*/ 75 h 111"/>
                  <a:gd name="T72" fmla="*/ 17 w 54"/>
                  <a:gd name="T73" fmla="*/ 81 h 111"/>
                  <a:gd name="T74" fmla="*/ 20 w 54"/>
                  <a:gd name="T75" fmla="*/ 87 h 111"/>
                  <a:gd name="T76" fmla="*/ 22 w 54"/>
                  <a:gd name="T77" fmla="*/ 90 h 111"/>
                  <a:gd name="T78" fmla="*/ 24 w 54"/>
                  <a:gd name="T79" fmla="*/ 92 h 111"/>
                  <a:gd name="T80" fmla="*/ 27 w 54"/>
                  <a:gd name="T81" fmla="*/ 92 h 111"/>
                  <a:gd name="T82" fmla="*/ 30 w 54"/>
                  <a:gd name="T83" fmla="*/ 92 h 111"/>
                  <a:gd name="T84" fmla="*/ 33 w 54"/>
                  <a:gd name="T85" fmla="*/ 90 h 111"/>
                  <a:gd name="T86" fmla="*/ 35 w 54"/>
                  <a:gd name="T87" fmla="*/ 87 h 111"/>
                  <a:gd name="T88" fmla="*/ 36 w 54"/>
                  <a:gd name="T89" fmla="*/ 82 h 111"/>
                  <a:gd name="T90" fmla="*/ 38 w 54"/>
                  <a:gd name="T91" fmla="*/ 71 h 111"/>
                  <a:gd name="T92" fmla="*/ 39 w 54"/>
                  <a:gd name="T93" fmla="*/ 56 h 111"/>
                  <a:gd name="T94" fmla="*/ 39 w 54"/>
                  <a:gd name="T95" fmla="*/ 45 h 111"/>
                  <a:gd name="T96" fmla="*/ 38 w 54"/>
                  <a:gd name="T97" fmla="*/ 37 h 111"/>
                  <a:gd name="T98" fmla="*/ 36 w 54"/>
                  <a:gd name="T99" fmla="*/ 30 h 111"/>
                  <a:gd name="T100" fmla="*/ 35 w 54"/>
                  <a:gd name="T101" fmla="*/ 26 h 111"/>
                  <a:gd name="T102" fmla="*/ 33 w 54"/>
                  <a:gd name="T103" fmla="*/ 22 h 111"/>
                  <a:gd name="T104" fmla="*/ 30 w 54"/>
                  <a:gd name="T105" fmla="*/ 21 h 111"/>
                  <a:gd name="T106" fmla="*/ 27 w 54"/>
                  <a:gd name="T107" fmla="*/ 1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4" h="111">
                    <a:moveTo>
                      <a:pt x="27" y="0"/>
                    </a:moveTo>
                    <a:lnTo>
                      <a:pt x="33" y="2"/>
                    </a:lnTo>
                    <a:lnTo>
                      <a:pt x="38" y="4"/>
                    </a:lnTo>
                    <a:lnTo>
                      <a:pt x="42" y="7"/>
                    </a:lnTo>
                    <a:lnTo>
                      <a:pt x="46" y="11"/>
                    </a:lnTo>
                    <a:lnTo>
                      <a:pt x="51" y="22"/>
                    </a:lnTo>
                    <a:lnTo>
                      <a:pt x="53" y="37"/>
                    </a:lnTo>
                    <a:lnTo>
                      <a:pt x="54" y="56"/>
                    </a:lnTo>
                    <a:lnTo>
                      <a:pt x="53" y="75"/>
                    </a:lnTo>
                    <a:lnTo>
                      <a:pt x="51" y="89"/>
                    </a:lnTo>
                    <a:lnTo>
                      <a:pt x="46" y="100"/>
                    </a:lnTo>
                    <a:lnTo>
                      <a:pt x="42" y="104"/>
                    </a:lnTo>
                    <a:lnTo>
                      <a:pt x="38" y="108"/>
                    </a:lnTo>
                    <a:lnTo>
                      <a:pt x="33" y="111"/>
                    </a:lnTo>
                    <a:lnTo>
                      <a:pt x="27" y="111"/>
                    </a:lnTo>
                    <a:lnTo>
                      <a:pt x="16" y="108"/>
                    </a:lnTo>
                    <a:lnTo>
                      <a:pt x="8" y="100"/>
                    </a:lnTo>
                    <a:lnTo>
                      <a:pt x="4" y="89"/>
                    </a:lnTo>
                    <a:lnTo>
                      <a:pt x="0" y="75"/>
                    </a:lnTo>
                    <a:lnTo>
                      <a:pt x="0" y="56"/>
                    </a:lnTo>
                    <a:lnTo>
                      <a:pt x="2" y="37"/>
                    </a:lnTo>
                    <a:lnTo>
                      <a:pt x="4" y="22"/>
                    </a:lnTo>
                    <a:lnTo>
                      <a:pt x="9" y="11"/>
                    </a:lnTo>
                    <a:lnTo>
                      <a:pt x="12" y="7"/>
                    </a:lnTo>
                    <a:lnTo>
                      <a:pt x="16" y="4"/>
                    </a:lnTo>
                    <a:lnTo>
                      <a:pt x="22" y="2"/>
                    </a:lnTo>
                    <a:lnTo>
                      <a:pt x="27" y="0"/>
                    </a:lnTo>
                    <a:close/>
                    <a:moveTo>
                      <a:pt x="27" y="19"/>
                    </a:moveTo>
                    <a:lnTo>
                      <a:pt x="24" y="21"/>
                    </a:lnTo>
                    <a:lnTo>
                      <a:pt x="22" y="22"/>
                    </a:lnTo>
                    <a:lnTo>
                      <a:pt x="20" y="26"/>
                    </a:lnTo>
                    <a:lnTo>
                      <a:pt x="17" y="30"/>
                    </a:lnTo>
                    <a:lnTo>
                      <a:pt x="16" y="40"/>
                    </a:lnTo>
                    <a:lnTo>
                      <a:pt x="16" y="56"/>
                    </a:lnTo>
                    <a:lnTo>
                      <a:pt x="16" y="67"/>
                    </a:lnTo>
                    <a:lnTo>
                      <a:pt x="16" y="75"/>
                    </a:lnTo>
                    <a:lnTo>
                      <a:pt x="17" y="81"/>
                    </a:lnTo>
                    <a:lnTo>
                      <a:pt x="20" y="87"/>
                    </a:lnTo>
                    <a:lnTo>
                      <a:pt x="22" y="90"/>
                    </a:lnTo>
                    <a:lnTo>
                      <a:pt x="24" y="92"/>
                    </a:lnTo>
                    <a:lnTo>
                      <a:pt x="27" y="92"/>
                    </a:lnTo>
                    <a:lnTo>
                      <a:pt x="30" y="92"/>
                    </a:lnTo>
                    <a:lnTo>
                      <a:pt x="33" y="90"/>
                    </a:lnTo>
                    <a:lnTo>
                      <a:pt x="35" y="87"/>
                    </a:lnTo>
                    <a:lnTo>
                      <a:pt x="36" y="82"/>
                    </a:lnTo>
                    <a:lnTo>
                      <a:pt x="38" y="71"/>
                    </a:lnTo>
                    <a:lnTo>
                      <a:pt x="39" y="56"/>
                    </a:lnTo>
                    <a:lnTo>
                      <a:pt x="39" y="45"/>
                    </a:lnTo>
                    <a:lnTo>
                      <a:pt x="38" y="37"/>
                    </a:lnTo>
                    <a:lnTo>
                      <a:pt x="36" y="30"/>
                    </a:lnTo>
                    <a:lnTo>
                      <a:pt x="35" y="26"/>
                    </a:lnTo>
                    <a:lnTo>
                      <a:pt x="33" y="22"/>
                    </a:lnTo>
                    <a:lnTo>
                      <a:pt x="30" y="21"/>
                    </a:lnTo>
                    <a:lnTo>
                      <a:pt x="27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74" name="Rectangle 694"/>
              <p:cNvSpPr>
                <a:spLocks noChangeArrowheads="1"/>
              </p:cNvSpPr>
              <p:nvPr/>
            </p:nvSpPr>
            <p:spPr bwMode="auto">
              <a:xfrm>
                <a:off x="315" y="1770"/>
                <a:ext cx="15" cy="2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75" name="Freeform 695"/>
              <p:cNvSpPr>
                <a:spLocks/>
              </p:cNvSpPr>
              <p:nvPr/>
            </p:nvSpPr>
            <p:spPr bwMode="auto">
              <a:xfrm>
                <a:off x="343" y="1683"/>
                <a:ext cx="55" cy="107"/>
              </a:xfrm>
              <a:custGeom>
                <a:avLst/>
                <a:gdLst>
                  <a:gd name="T0" fmla="*/ 0 w 55"/>
                  <a:gd name="T1" fmla="*/ 20 h 107"/>
                  <a:gd name="T2" fmla="*/ 0 w 55"/>
                  <a:gd name="T3" fmla="*/ 0 h 107"/>
                  <a:gd name="T4" fmla="*/ 55 w 55"/>
                  <a:gd name="T5" fmla="*/ 0 h 107"/>
                  <a:gd name="T6" fmla="*/ 55 w 55"/>
                  <a:gd name="T7" fmla="*/ 16 h 107"/>
                  <a:gd name="T8" fmla="*/ 50 w 55"/>
                  <a:gd name="T9" fmla="*/ 22 h 107"/>
                  <a:gd name="T10" fmla="*/ 45 w 55"/>
                  <a:gd name="T11" fmla="*/ 31 h 107"/>
                  <a:gd name="T12" fmla="*/ 40 w 55"/>
                  <a:gd name="T13" fmla="*/ 41 h 107"/>
                  <a:gd name="T14" fmla="*/ 34 w 55"/>
                  <a:gd name="T15" fmla="*/ 57 h 107"/>
                  <a:gd name="T16" fmla="*/ 30 w 55"/>
                  <a:gd name="T17" fmla="*/ 76 h 107"/>
                  <a:gd name="T18" fmla="*/ 27 w 55"/>
                  <a:gd name="T19" fmla="*/ 93 h 107"/>
                  <a:gd name="T20" fmla="*/ 27 w 55"/>
                  <a:gd name="T21" fmla="*/ 107 h 107"/>
                  <a:gd name="T22" fmla="*/ 11 w 55"/>
                  <a:gd name="T23" fmla="*/ 107 h 107"/>
                  <a:gd name="T24" fmla="*/ 12 w 55"/>
                  <a:gd name="T25" fmla="*/ 85 h 107"/>
                  <a:gd name="T26" fmla="*/ 18 w 55"/>
                  <a:gd name="T27" fmla="*/ 61 h 107"/>
                  <a:gd name="T28" fmla="*/ 26 w 55"/>
                  <a:gd name="T29" fmla="*/ 41 h 107"/>
                  <a:gd name="T30" fmla="*/ 36 w 55"/>
                  <a:gd name="T31" fmla="*/ 20 h 107"/>
                  <a:gd name="T32" fmla="*/ 0 w 55"/>
                  <a:gd name="T33" fmla="*/ 2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" h="107">
                    <a:moveTo>
                      <a:pt x="0" y="20"/>
                    </a:moveTo>
                    <a:lnTo>
                      <a:pt x="0" y="0"/>
                    </a:lnTo>
                    <a:lnTo>
                      <a:pt x="55" y="0"/>
                    </a:lnTo>
                    <a:lnTo>
                      <a:pt x="55" y="16"/>
                    </a:lnTo>
                    <a:lnTo>
                      <a:pt x="50" y="22"/>
                    </a:lnTo>
                    <a:lnTo>
                      <a:pt x="45" y="31"/>
                    </a:lnTo>
                    <a:lnTo>
                      <a:pt x="40" y="41"/>
                    </a:lnTo>
                    <a:lnTo>
                      <a:pt x="34" y="57"/>
                    </a:lnTo>
                    <a:lnTo>
                      <a:pt x="30" y="76"/>
                    </a:lnTo>
                    <a:lnTo>
                      <a:pt x="27" y="93"/>
                    </a:lnTo>
                    <a:lnTo>
                      <a:pt x="27" y="107"/>
                    </a:lnTo>
                    <a:lnTo>
                      <a:pt x="11" y="107"/>
                    </a:lnTo>
                    <a:lnTo>
                      <a:pt x="12" y="85"/>
                    </a:lnTo>
                    <a:lnTo>
                      <a:pt x="18" y="61"/>
                    </a:lnTo>
                    <a:lnTo>
                      <a:pt x="26" y="41"/>
                    </a:lnTo>
                    <a:lnTo>
                      <a:pt x="36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76" name="Freeform 696"/>
              <p:cNvSpPr>
                <a:spLocks noEditPoints="1"/>
              </p:cNvSpPr>
              <p:nvPr/>
            </p:nvSpPr>
            <p:spPr bwMode="auto">
              <a:xfrm>
                <a:off x="247" y="1396"/>
                <a:ext cx="54" cy="110"/>
              </a:xfrm>
              <a:custGeom>
                <a:avLst/>
                <a:gdLst>
                  <a:gd name="T0" fmla="*/ 27 w 54"/>
                  <a:gd name="T1" fmla="*/ 0 h 110"/>
                  <a:gd name="T2" fmla="*/ 33 w 54"/>
                  <a:gd name="T3" fmla="*/ 2 h 110"/>
                  <a:gd name="T4" fmla="*/ 38 w 54"/>
                  <a:gd name="T5" fmla="*/ 3 h 110"/>
                  <a:gd name="T6" fmla="*/ 42 w 54"/>
                  <a:gd name="T7" fmla="*/ 6 h 110"/>
                  <a:gd name="T8" fmla="*/ 46 w 54"/>
                  <a:gd name="T9" fmla="*/ 11 h 110"/>
                  <a:gd name="T10" fmla="*/ 51 w 54"/>
                  <a:gd name="T11" fmla="*/ 22 h 110"/>
                  <a:gd name="T12" fmla="*/ 53 w 54"/>
                  <a:gd name="T13" fmla="*/ 36 h 110"/>
                  <a:gd name="T14" fmla="*/ 54 w 54"/>
                  <a:gd name="T15" fmla="*/ 55 h 110"/>
                  <a:gd name="T16" fmla="*/ 53 w 54"/>
                  <a:gd name="T17" fmla="*/ 74 h 110"/>
                  <a:gd name="T18" fmla="*/ 51 w 54"/>
                  <a:gd name="T19" fmla="*/ 88 h 110"/>
                  <a:gd name="T20" fmla="*/ 46 w 54"/>
                  <a:gd name="T21" fmla="*/ 99 h 110"/>
                  <a:gd name="T22" fmla="*/ 42 w 54"/>
                  <a:gd name="T23" fmla="*/ 104 h 110"/>
                  <a:gd name="T24" fmla="*/ 38 w 54"/>
                  <a:gd name="T25" fmla="*/ 107 h 110"/>
                  <a:gd name="T26" fmla="*/ 33 w 54"/>
                  <a:gd name="T27" fmla="*/ 110 h 110"/>
                  <a:gd name="T28" fmla="*/ 27 w 54"/>
                  <a:gd name="T29" fmla="*/ 110 h 110"/>
                  <a:gd name="T30" fmla="*/ 16 w 54"/>
                  <a:gd name="T31" fmla="*/ 107 h 110"/>
                  <a:gd name="T32" fmla="*/ 8 w 54"/>
                  <a:gd name="T33" fmla="*/ 99 h 110"/>
                  <a:gd name="T34" fmla="*/ 4 w 54"/>
                  <a:gd name="T35" fmla="*/ 88 h 110"/>
                  <a:gd name="T36" fmla="*/ 0 w 54"/>
                  <a:gd name="T37" fmla="*/ 74 h 110"/>
                  <a:gd name="T38" fmla="*/ 0 w 54"/>
                  <a:gd name="T39" fmla="*/ 55 h 110"/>
                  <a:gd name="T40" fmla="*/ 2 w 54"/>
                  <a:gd name="T41" fmla="*/ 36 h 110"/>
                  <a:gd name="T42" fmla="*/ 4 w 54"/>
                  <a:gd name="T43" fmla="*/ 22 h 110"/>
                  <a:gd name="T44" fmla="*/ 9 w 54"/>
                  <a:gd name="T45" fmla="*/ 11 h 110"/>
                  <a:gd name="T46" fmla="*/ 12 w 54"/>
                  <a:gd name="T47" fmla="*/ 6 h 110"/>
                  <a:gd name="T48" fmla="*/ 16 w 54"/>
                  <a:gd name="T49" fmla="*/ 3 h 110"/>
                  <a:gd name="T50" fmla="*/ 22 w 54"/>
                  <a:gd name="T51" fmla="*/ 2 h 110"/>
                  <a:gd name="T52" fmla="*/ 27 w 54"/>
                  <a:gd name="T53" fmla="*/ 0 h 110"/>
                  <a:gd name="T54" fmla="*/ 27 w 54"/>
                  <a:gd name="T55" fmla="*/ 19 h 110"/>
                  <a:gd name="T56" fmla="*/ 24 w 54"/>
                  <a:gd name="T57" fmla="*/ 20 h 110"/>
                  <a:gd name="T58" fmla="*/ 22 w 54"/>
                  <a:gd name="T59" fmla="*/ 22 h 110"/>
                  <a:gd name="T60" fmla="*/ 20 w 54"/>
                  <a:gd name="T61" fmla="*/ 25 h 110"/>
                  <a:gd name="T62" fmla="*/ 17 w 54"/>
                  <a:gd name="T63" fmla="*/ 30 h 110"/>
                  <a:gd name="T64" fmla="*/ 16 w 54"/>
                  <a:gd name="T65" fmla="*/ 39 h 110"/>
                  <a:gd name="T66" fmla="*/ 16 w 54"/>
                  <a:gd name="T67" fmla="*/ 55 h 110"/>
                  <a:gd name="T68" fmla="*/ 16 w 54"/>
                  <a:gd name="T69" fmla="*/ 66 h 110"/>
                  <a:gd name="T70" fmla="*/ 16 w 54"/>
                  <a:gd name="T71" fmla="*/ 74 h 110"/>
                  <a:gd name="T72" fmla="*/ 17 w 54"/>
                  <a:gd name="T73" fmla="*/ 80 h 110"/>
                  <a:gd name="T74" fmla="*/ 20 w 54"/>
                  <a:gd name="T75" fmla="*/ 87 h 110"/>
                  <a:gd name="T76" fmla="*/ 22 w 54"/>
                  <a:gd name="T77" fmla="*/ 90 h 110"/>
                  <a:gd name="T78" fmla="*/ 24 w 54"/>
                  <a:gd name="T79" fmla="*/ 91 h 110"/>
                  <a:gd name="T80" fmla="*/ 27 w 54"/>
                  <a:gd name="T81" fmla="*/ 91 h 110"/>
                  <a:gd name="T82" fmla="*/ 30 w 54"/>
                  <a:gd name="T83" fmla="*/ 91 h 110"/>
                  <a:gd name="T84" fmla="*/ 33 w 54"/>
                  <a:gd name="T85" fmla="*/ 90 h 110"/>
                  <a:gd name="T86" fmla="*/ 35 w 54"/>
                  <a:gd name="T87" fmla="*/ 87 h 110"/>
                  <a:gd name="T88" fmla="*/ 36 w 54"/>
                  <a:gd name="T89" fmla="*/ 82 h 110"/>
                  <a:gd name="T90" fmla="*/ 38 w 54"/>
                  <a:gd name="T91" fmla="*/ 71 h 110"/>
                  <a:gd name="T92" fmla="*/ 39 w 54"/>
                  <a:gd name="T93" fmla="*/ 55 h 110"/>
                  <a:gd name="T94" fmla="*/ 39 w 54"/>
                  <a:gd name="T95" fmla="*/ 44 h 110"/>
                  <a:gd name="T96" fmla="*/ 38 w 54"/>
                  <a:gd name="T97" fmla="*/ 36 h 110"/>
                  <a:gd name="T98" fmla="*/ 36 w 54"/>
                  <a:gd name="T99" fmla="*/ 30 h 110"/>
                  <a:gd name="T100" fmla="*/ 35 w 54"/>
                  <a:gd name="T101" fmla="*/ 25 h 110"/>
                  <a:gd name="T102" fmla="*/ 33 w 54"/>
                  <a:gd name="T103" fmla="*/ 22 h 110"/>
                  <a:gd name="T104" fmla="*/ 30 w 54"/>
                  <a:gd name="T105" fmla="*/ 20 h 110"/>
                  <a:gd name="T106" fmla="*/ 27 w 54"/>
                  <a:gd name="T107" fmla="*/ 1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4" h="110">
                    <a:moveTo>
                      <a:pt x="27" y="0"/>
                    </a:moveTo>
                    <a:lnTo>
                      <a:pt x="33" y="2"/>
                    </a:lnTo>
                    <a:lnTo>
                      <a:pt x="38" y="3"/>
                    </a:lnTo>
                    <a:lnTo>
                      <a:pt x="42" y="6"/>
                    </a:lnTo>
                    <a:lnTo>
                      <a:pt x="46" y="11"/>
                    </a:lnTo>
                    <a:lnTo>
                      <a:pt x="51" y="22"/>
                    </a:lnTo>
                    <a:lnTo>
                      <a:pt x="53" y="36"/>
                    </a:lnTo>
                    <a:lnTo>
                      <a:pt x="54" y="55"/>
                    </a:lnTo>
                    <a:lnTo>
                      <a:pt x="53" y="74"/>
                    </a:lnTo>
                    <a:lnTo>
                      <a:pt x="51" y="88"/>
                    </a:lnTo>
                    <a:lnTo>
                      <a:pt x="46" y="99"/>
                    </a:lnTo>
                    <a:lnTo>
                      <a:pt x="42" y="104"/>
                    </a:lnTo>
                    <a:lnTo>
                      <a:pt x="38" y="107"/>
                    </a:lnTo>
                    <a:lnTo>
                      <a:pt x="33" y="110"/>
                    </a:lnTo>
                    <a:lnTo>
                      <a:pt x="27" y="110"/>
                    </a:lnTo>
                    <a:lnTo>
                      <a:pt x="16" y="107"/>
                    </a:lnTo>
                    <a:lnTo>
                      <a:pt x="8" y="99"/>
                    </a:lnTo>
                    <a:lnTo>
                      <a:pt x="4" y="88"/>
                    </a:lnTo>
                    <a:lnTo>
                      <a:pt x="0" y="74"/>
                    </a:lnTo>
                    <a:lnTo>
                      <a:pt x="0" y="55"/>
                    </a:lnTo>
                    <a:lnTo>
                      <a:pt x="2" y="36"/>
                    </a:lnTo>
                    <a:lnTo>
                      <a:pt x="4" y="22"/>
                    </a:lnTo>
                    <a:lnTo>
                      <a:pt x="9" y="11"/>
                    </a:lnTo>
                    <a:lnTo>
                      <a:pt x="12" y="6"/>
                    </a:lnTo>
                    <a:lnTo>
                      <a:pt x="16" y="3"/>
                    </a:lnTo>
                    <a:lnTo>
                      <a:pt x="22" y="2"/>
                    </a:lnTo>
                    <a:lnTo>
                      <a:pt x="27" y="0"/>
                    </a:lnTo>
                    <a:close/>
                    <a:moveTo>
                      <a:pt x="27" y="19"/>
                    </a:moveTo>
                    <a:lnTo>
                      <a:pt x="24" y="20"/>
                    </a:lnTo>
                    <a:lnTo>
                      <a:pt x="22" y="22"/>
                    </a:lnTo>
                    <a:lnTo>
                      <a:pt x="20" y="25"/>
                    </a:lnTo>
                    <a:lnTo>
                      <a:pt x="17" y="30"/>
                    </a:lnTo>
                    <a:lnTo>
                      <a:pt x="16" y="39"/>
                    </a:lnTo>
                    <a:lnTo>
                      <a:pt x="16" y="55"/>
                    </a:lnTo>
                    <a:lnTo>
                      <a:pt x="16" y="66"/>
                    </a:lnTo>
                    <a:lnTo>
                      <a:pt x="16" y="74"/>
                    </a:lnTo>
                    <a:lnTo>
                      <a:pt x="17" y="80"/>
                    </a:lnTo>
                    <a:lnTo>
                      <a:pt x="20" y="87"/>
                    </a:lnTo>
                    <a:lnTo>
                      <a:pt x="22" y="90"/>
                    </a:lnTo>
                    <a:lnTo>
                      <a:pt x="24" y="91"/>
                    </a:lnTo>
                    <a:lnTo>
                      <a:pt x="27" y="91"/>
                    </a:lnTo>
                    <a:lnTo>
                      <a:pt x="30" y="91"/>
                    </a:lnTo>
                    <a:lnTo>
                      <a:pt x="33" y="90"/>
                    </a:lnTo>
                    <a:lnTo>
                      <a:pt x="35" y="87"/>
                    </a:lnTo>
                    <a:lnTo>
                      <a:pt x="36" y="82"/>
                    </a:lnTo>
                    <a:lnTo>
                      <a:pt x="38" y="71"/>
                    </a:lnTo>
                    <a:lnTo>
                      <a:pt x="39" y="55"/>
                    </a:lnTo>
                    <a:lnTo>
                      <a:pt x="39" y="44"/>
                    </a:lnTo>
                    <a:lnTo>
                      <a:pt x="38" y="36"/>
                    </a:lnTo>
                    <a:lnTo>
                      <a:pt x="36" y="30"/>
                    </a:lnTo>
                    <a:lnTo>
                      <a:pt x="35" y="25"/>
                    </a:lnTo>
                    <a:lnTo>
                      <a:pt x="33" y="22"/>
                    </a:lnTo>
                    <a:lnTo>
                      <a:pt x="30" y="20"/>
                    </a:lnTo>
                    <a:lnTo>
                      <a:pt x="27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77" name="Rectangle 697"/>
              <p:cNvSpPr>
                <a:spLocks noChangeArrowheads="1"/>
              </p:cNvSpPr>
              <p:nvPr/>
            </p:nvSpPr>
            <p:spPr bwMode="auto">
              <a:xfrm>
                <a:off x="315" y="1484"/>
                <a:ext cx="15" cy="21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78" name="Freeform 698"/>
              <p:cNvSpPr>
                <a:spLocks noEditPoints="1"/>
              </p:cNvSpPr>
              <p:nvPr/>
            </p:nvSpPr>
            <p:spPr bwMode="auto">
              <a:xfrm>
                <a:off x="343" y="1396"/>
                <a:ext cx="55" cy="110"/>
              </a:xfrm>
              <a:custGeom>
                <a:avLst/>
                <a:gdLst>
                  <a:gd name="T0" fmla="*/ 10 w 55"/>
                  <a:gd name="T1" fmla="*/ 47 h 110"/>
                  <a:gd name="T2" fmla="*/ 4 w 55"/>
                  <a:gd name="T3" fmla="*/ 41 h 110"/>
                  <a:gd name="T4" fmla="*/ 2 w 55"/>
                  <a:gd name="T5" fmla="*/ 28 h 110"/>
                  <a:gd name="T6" fmla="*/ 4 w 55"/>
                  <a:gd name="T7" fmla="*/ 14 h 110"/>
                  <a:gd name="T8" fmla="*/ 11 w 55"/>
                  <a:gd name="T9" fmla="*/ 5 h 110"/>
                  <a:gd name="T10" fmla="*/ 21 w 55"/>
                  <a:gd name="T11" fmla="*/ 2 h 110"/>
                  <a:gd name="T12" fmla="*/ 33 w 55"/>
                  <a:gd name="T13" fmla="*/ 2 h 110"/>
                  <a:gd name="T14" fmla="*/ 42 w 55"/>
                  <a:gd name="T15" fmla="*/ 5 h 110"/>
                  <a:gd name="T16" fmla="*/ 50 w 55"/>
                  <a:gd name="T17" fmla="*/ 14 h 110"/>
                  <a:gd name="T18" fmla="*/ 53 w 55"/>
                  <a:gd name="T19" fmla="*/ 28 h 110"/>
                  <a:gd name="T20" fmla="*/ 50 w 55"/>
                  <a:gd name="T21" fmla="*/ 41 h 110"/>
                  <a:gd name="T22" fmla="*/ 40 w 55"/>
                  <a:gd name="T23" fmla="*/ 50 h 110"/>
                  <a:gd name="T24" fmla="*/ 48 w 55"/>
                  <a:gd name="T25" fmla="*/ 57 h 110"/>
                  <a:gd name="T26" fmla="*/ 52 w 55"/>
                  <a:gd name="T27" fmla="*/ 66 h 110"/>
                  <a:gd name="T28" fmla="*/ 55 w 55"/>
                  <a:gd name="T29" fmla="*/ 77 h 110"/>
                  <a:gd name="T30" fmla="*/ 52 w 55"/>
                  <a:gd name="T31" fmla="*/ 90 h 110"/>
                  <a:gd name="T32" fmla="*/ 47 w 55"/>
                  <a:gd name="T33" fmla="*/ 101 h 110"/>
                  <a:gd name="T34" fmla="*/ 28 w 55"/>
                  <a:gd name="T35" fmla="*/ 110 h 110"/>
                  <a:gd name="T36" fmla="*/ 15 w 55"/>
                  <a:gd name="T37" fmla="*/ 107 h 110"/>
                  <a:gd name="T38" fmla="*/ 5 w 55"/>
                  <a:gd name="T39" fmla="*/ 98 h 110"/>
                  <a:gd name="T40" fmla="*/ 0 w 55"/>
                  <a:gd name="T41" fmla="*/ 85 h 110"/>
                  <a:gd name="T42" fmla="*/ 0 w 55"/>
                  <a:gd name="T43" fmla="*/ 69 h 110"/>
                  <a:gd name="T44" fmla="*/ 6 w 55"/>
                  <a:gd name="T45" fmla="*/ 57 h 110"/>
                  <a:gd name="T46" fmla="*/ 14 w 55"/>
                  <a:gd name="T47" fmla="*/ 50 h 110"/>
                  <a:gd name="T48" fmla="*/ 17 w 55"/>
                  <a:gd name="T49" fmla="*/ 33 h 110"/>
                  <a:gd name="T50" fmla="*/ 20 w 55"/>
                  <a:gd name="T51" fmla="*/ 39 h 110"/>
                  <a:gd name="T52" fmla="*/ 27 w 55"/>
                  <a:gd name="T53" fmla="*/ 43 h 110"/>
                  <a:gd name="T54" fmla="*/ 34 w 55"/>
                  <a:gd name="T55" fmla="*/ 39 h 110"/>
                  <a:gd name="T56" fmla="*/ 38 w 55"/>
                  <a:gd name="T57" fmla="*/ 33 h 110"/>
                  <a:gd name="T58" fmla="*/ 36 w 55"/>
                  <a:gd name="T59" fmla="*/ 24 h 110"/>
                  <a:gd name="T60" fmla="*/ 32 w 55"/>
                  <a:gd name="T61" fmla="*/ 17 h 110"/>
                  <a:gd name="T62" fmla="*/ 23 w 55"/>
                  <a:gd name="T63" fmla="*/ 17 h 110"/>
                  <a:gd name="T64" fmla="*/ 17 w 55"/>
                  <a:gd name="T65" fmla="*/ 24 h 110"/>
                  <a:gd name="T66" fmla="*/ 16 w 55"/>
                  <a:gd name="T67" fmla="*/ 76 h 110"/>
                  <a:gd name="T68" fmla="*/ 17 w 55"/>
                  <a:gd name="T69" fmla="*/ 87 h 110"/>
                  <a:gd name="T70" fmla="*/ 22 w 55"/>
                  <a:gd name="T71" fmla="*/ 93 h 110"/>
                  <a:gd name="T72" fmla="*/ 27 w 55"/>
                  <a:gd name="T73" fmla="*/ 95 h 110"/>
                  <a:gd name="T74" fmla="*/ 33 w 55"/>
                  <a:gd name="T75" fmla="*/ 93 h 110"/>
                  <a:gd name="T76" fmla="*/ 38 w 55"/>
                  <a:gd name="T77" fmla="*/ 87 h 110"/>
                  <a:gd name="T78" fmla="*/ 39 w 55"/>
                  <a:gd name="T79" fmla="*/ 76 h 110"/>
                  <a:gd name="T80" fmla="*/ 38 w 55"/>
                  <a:gd name="T81" fmla="*/ 68 h 110"/>
                  <a:gd name="T82" fmla="*/ 33 w 55"/>
                  <a:gd name="T83" fmla="*/ 61 h 110"/>
                  <a:gd name="T84" fmla="*/ 27 w 55"/>
                  <a:gd name="T85" fmla="*/ 58 h 110"/>
                  <a:gd name="T86" fmla="*/ 21 w 55"/>
                  <a:gd name="T87" fmla="*/ 61 h 110"/>
                  <a:gd name="T88" fmla="*/ 16 w 55"/>
                  <a:gd name="T89" fmla="*/ 6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5" h="110">
                    <a:moveTo>
                      <a:pt x="14" y="50"/>
                    </a:moveTo>
                    <a:lnTo>
                      <a:pt x="10" y="47"/>
                    </a:lnTo>
                    <a:lnTo>
                      <a:pt x="6" y="44"/>
                    </a:lnTo>
                    <a:lnTo>
                      <a:pt x="4" y="41"/>
                    </a:lnTo>
                    <a:lnTo>
                      <a:pt x="2" y="35"/>
                    </a:lnTo>
                    <a:lnTo>
                      <a:pt x="2" y="28"/>
                    </a:lnTo>
                    <a:lnTo>
                      <a:pt x="2" y="20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1" y="5"/>
                    </a:lnTo>
                    <a:lnTo>
                      <a:pt x="16" y="2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3" y="2"/>
                    </a:lnTo>
                    <a:lnTo>
                      <a:pt x="38" y="2"/>
                    </a:lnTo>
                    <a:lnTo>
                      <a:pt x="42" y="5"/>
                    </a:lnTo>
                    <a:lnTo>
                      <a:pt x="46" y="8"/>
                    </a:lnTo>
                    <a:lnTo>
                      <a:pt x="50" y="14"/>
                    </a:lnTo>
                    <a:lnTo>
                      <a:pt x="52" y="20"/>
                    </a:lnTo>
                    <a:lnTo>
                      <a:pt x="53" y="28"/>
                    </a:lnTo>
                    <a:lnTo>
                      <a:pt x="52" y="35"/>
                    </a:lnTo>
                    <a:lnTo>
                      <a:pt x="50" y="41"/>
                    </a:lnTo>
                    <a:lnTo>
                      <a:pt x="46" y="47"/>
                    </a:lnTo>
                    <a:lnTo>
                      <a:pt x="40" y="50"/>
                    </a:lnTo>
                    <a:lnTo>
                      <a:pt x="45" y="54"/>
                    </a:lnTo>
                    <a:lnTo>
                      <a:pt x="48" y="57"/>
                    </a:lnTo>
                    <a:lnTo>
                      <a:pt x="51" y="61"/>
                    </a:lnTo>
                    <a:lnTo>
                      <a:pt x="52" y="66"/>
                    </a:lnTo>
                    <a:lnTo>
                      <a:pt x="53" y="71"/>
                    </a:lnTo>
                    <a:lnTo>
                      <a:pt x="55" y="77"/>
                    </a:lnTo>
                    <a:lnTo>
                      <a:pt x="53" y="84"/>
                    </a:lnTo>
                    <a:lnTo>
                      <a:pt x="52" y="90"/>
                    </a:lnTo>
                    <a:lnTo>
                      <a:pt x="50" y="96"/>
                    </a:lnTo>
                    <a:lnTo>
                      <a:pt x="47" y="101"/>
                    </a:lnTo>
                    <a:lnTo>
                      <a:pt x="39" y="109"/>
                    </a:lnTo>
                    <a:lnTo>
                      <a:pt x="28" y="110"/>
                    </a:lnTo>
                    <a:lnTo>
                      <a:pt x="21" y="110"/>
                    </a:lnTo>
                    <a:lnTo>
                      <a:pt x="15" y="107"/>
                    </a:lnTo>
                    <a:lnTo>
                      <a:pt x="9" y="102"/>
                    </a:lnTo>
                    <a:lnTo>
                      <a:pt x="5" y="98"/>
                    </a:lnTo>
                    <a:lnTo>
                      <a:pt x="3" y="91"/>
                    </a:lnTo>
                    <a:lnTo>
                      <a:pt x="0" y="85"/>
                    </a:lnTo>
                    <a:lnTo>
                      <a:pt x="0" y="77"/>
                    </a:lnTo>
                    <a:lnTo>
                      <a:pt x="0" y="69"/>
                    </a:lnTo>
                    <a:lnTo>
                      <a:pt x="4" y="61"/>
                    </a:lnTo>
                    <a:lnTo>
                      <a:pt x="6" y="57"/>
                    </a:lnTo>
                    <a:lnTo>
                      <a:pt x="10" y="54"/>
                    </a:lnTo>
                    <a:lnTo>
                      <a:pt x="14" y="50"/>
                    </a:lnTo>
                    <a:close/>
                    <a:moveTo>
                      <a:pt x="17" y="30"/>
                    </a:moveTo>
                    <a:lnTo>
                      <a:pt x="17" y="33"/>
                    </a:lnTo>
                    <a:lnTo>
                      <a:pt x="18" y="36"/>
                    </a:lnTo>
                    <a:lnTo>
                      <a:pt x="20" y="39"/>
                    </a:lnTo>
                    <a:lnTo>
                      <a:pt x="23" y="43"/>
                    </a:lnTo>
                    <a:lnTo>
                      <a:pt x="27" y="43"/>
                    </a:lnTo>
                    <a:lnTo>
                      <a:pt x="32" y="43"/>
                    </a:lnTo>
                    <a:lnTo>
                      <a:pt x="34" y="39"/>
                    </a:lnTo>
                    <a:lnTo>
                      <a:pt x="36" y="36"/>
                    </a:lnTo>
                    <a:lnTo>
                      <a:pt x="38" y="33"/>
                    </a:lnTo>
                    <a:lnTo>
                      <a:pt x="38" y="30"/>
                    </a:lnTo>
                    <a:lnTo>
                      <a:pt x="36" y="24"/>
                    </a:lnTo>
                    <a:lnTo>
                      <a:pt x="34" y="20"/>
                    </a:lnTo>
                    <a:lnTo>
                      <a:pt x="32" y="17"/>
                    </a:lnTo>
                    <a:lnTo>
                      <a:pt x="27" y="16"/>
                    </a:lnTo>
                    <a:lnTo>
                      <a:pt x="23" y="17"/>
                    </a:lnTo>
                    <a:lnTo>
                      <a:pt x="20" y="20"/>
                    </a:lnTo>
                    <a:lnTo>
                      <a:pt x="17" y="24"/>
                    </a:lnTo>
                    <a:lnTo>
                      <a:pt x="17" y="30"/>
                    </a:lnTo>
                    <a:close/>
                    <a:moveTo>
                      <a:pt x="16" y="76"/>
                    </a:moveTo>
                    <a:lnTo>
                      <a:pt x="16" y="82"/>
                    </a:lnTo>
                    <a:lnTo>
                      <a:pt x="17" y="87"/>
                    </a:lnTo>
                    <a:lnTo>
                      <a:pt x="20" y="90"/>
                    </a:lnTo>
                    <a:lnTo>
                      <a:pt x="22" y="93"/>
                    </a:lnTo>
                    <a:lnTo>
                      <a:pt x="24" y="95"/>
                    </a:lnTo>
                    <a:lnTo>
                      <a:pt x="27" y="95"/>
                    </a:lnTo>
                    <a:lnTo>
                      <a:pt x="30" y="95"/>
                    </a:lnTo>
                    <a:lnTo>
                      <a:pt x="33" y="93"/>
                    </a:lnTo>
                    <a:lnTo>
                      <a:pt x="35" y="90"/>
                    </a:lnTo>
                    <a:lnTo>
                      <a:pt x="38" y="87"/>
                    </a:lnTo>
                    <a:lnTo>
                      <a:pt x="38" y="82"/>
                    </a:lnTo>
                    <a:lnTo>
                      <a:pt x="39" y="76"/>
                    </a:lnTo>
                    <a:lnTo>
                      <a:pt x="38" y="71"/>
                    </a:lnTo>
                    <a:lnTo>
                      <a:pt x="38" y="68"/>
                    </a:lnTo>
                    <a:lnTo>
                      <a:pt x="35" y="63"/>
                    </a:lnTo>
                    <a:lnTo>
                      <a:pt x="33" y="61"/>
                    </a:lnTo>
                    <a:lnTo>
                      <a:pt x="30" y="60"/>
                    </a:lnTo>
                    <a:lnTo>
                      <a:pt x="27" y="58"/>
                    </a:lnTo>
                    <a:lnTo>
                      <a:pt x="23" y="60"/>
                    </a:lnTo>
                    <a:lnTo>
                      <a:pt x="21" y="61"/>
                    </a:lnTo>
                    <a:lnTo>
                      <a:pt x="18" y="65"/>
                    </a:lnTo>
                    <a:lnTo>
                      <a:pt x="16" y="69"/>
                    </a:lnTo>
                    <a:lnTo>
                      <a:pt x="16" y="7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79" name="Freeform 699"/>
              <p:cNvSpPr>
                <a:spLocks noEditPoints="1"/>
              </p:cNvSpPr>
              <p:nvPr/>
            </p:nvSpPr>
            <p:spPr bwMode="auto">
              <a:xfrm>
                <a:off x="247" y="1109"/>
                <a:ext cx="54" cy="110"/>
              </a:xfrm>
              <a:custGeom>
                <a:avLst/>
                <a:gdLst>
                  <a:gd name="T0" fmla="*/ 27 w 54"/>
                  <a:gd name="T1" fmla="*/ 0 h 110"/>
                  <a:gd name="T2" fmla="*/ 33 w 54"/>
                  <a:gd name="T3" fmla="*/ 1 h 110"/>
                  <a:gd name="T4" fmla="*/ 38 w 54"/>
                  <a:gd name="T5" fmla="*/ 3 h 110"/>
                  <a:gd name="T6" fmla="*/ 42 w 54"/>
                  <a:gd name="T7" fmla="*/ 6 h 110"/>
                  <a:gd name="T8" fmla="*/ 46 w 54"/>
                  <a:gd name="T9" fmla="*/ 11 h 110"/>
                  <a:gd name="T10" fmla="*/ 51 w 54"/>
                  <a:gd name="T11" fmla="*/ 22 h 110"/>
                  <a:gd name="T12" fmla="*/ 53 w 54"/>
                  <a:gd name="T13" fmla="*/ 36 h 110"/>
                  <a:gd name="T14" fmla="*/ 54 w 54"/>
                  <a:gd name="T15" fmla="*/ 55 h 110"/>
                  <a:gd name="T16" fmla="*/ 53 w 54"/>
                  <a:gd name="T17" fmla="*/ 74 h 110"/>
                  <a:gd name="T18" fmla="*/ 51 w 54"/>
                  <a:gd name="T19" fmla="*/ 88 h 110"/>
                  <a:gd name="T20" fmla="*/ 46 w 54"/>
                  <a:gd name="T21" fmla="*/ 99 h 110"/>
                  <a:gd name="T22" fmla="*/ 42 w 54"/>
                  <a:gd name="T23" fmla="*/ 104 h 110"/>
                  <a:gd name="T24" fmla="*/ 38 w 54"/>
                  <a:gd name="T25" fmla="*/ 107 h 110"/>
                  <a:gd name="T26" fmla="*/ 33 w 54"/>
                  <a:gd name="T27" fmla="*/ 110 h 110"/>
                  <a:gd name="T28" fmla="*/ 27 w 54"/>
                  <a:gd name="T29" fmla="*/ 110 h 110"/>
                  <a:gd name="T30" fmla="*/ 16 w 54"/>
                  <a:gd name="T31" fmla="*/ 107 h 110"/>
                  <a:gd name="T32" fmla="*/ 8 w 54"/>
                  <a:gd name="T33" fmla="*/ 99 h 110"/>
                  <a:gd name="T34" fmla="*/ 4 w 54"/>
                  <a:gd name="T35" fmla="*/ 88 h 110"/>
                  <a:gd name="T36" fmla="*/ 0 w 54"/>
                  <a:gd name="T37" fmla="*/ 74 h 110"/>
                  <a:gd name="T38" fmla="*/ 0 w 54"/>
                  <a:gd name="T39" fmla="*/ 55 h 110"/>
                  <a:gd name="T40" fmla="*/ 2 w 54"/>
                  <a:gd name="T41" fmla="*/ 36 h 110"/>
                  <a:gd name="T42" fmla="*/ 4 w 54"/>
                  <a:gd name="T43" fmla="*/ 22 h 110"/>
                  <a:gd name="T44" fmla="*/ 9 w 54"/>
                  <a:gd name="T45" fmla="*/ 11 h 110"/>
                  <a:gd name="T46" fmla="*/ 12 w 54"/>
                  <a:gd name="T47" fmla="*/ 6 h 110"/>
                  <a:gd name="T48" fmla="*/ 16 w 54"/>
                  <a:gd name="T49" fmla="*/ 3 h 110"/>
                  <a:gd name="T50" fmla="*/ 22 w 54"/>
                  <a:gd name="T51" fmla="*/ 1 h 110"/>
                  <a:gd name="T52" fmla="*/ 27 w 54"/>
                  <a:gd name="T53" fmla="*/ 0 h 110"/>
                  <a:gd name="T54" fmla="*/ 27 w 54"/>
                  <a:gd name="T55" fmla="*/ 19 h 110"/>
                  <a:gd name="T56" fmla="*/ 24 w 54"/>
                  <a:gd name="T57" fmla="*/ 20 h 110"/>
                  <a:gd name="T58" fmla="*/ 22 w 54"/>
                  <a:gd name="T59" fmla="*/ 22 h 110"/>
                  <a:gd name="T60" fmla="*/ 20 w 54"/>
                  <a:gd name="T61" fmla="*/ 25 h 110"/>
                  <a:gd name="T62" fmla="*/ 17 w 54"/>
                  <a:gd name="T63" fmla="*/ 30 h 110"/>
                  <a:gd name="T64" fmla="*/ 16 w 54"/>
                  <a:gd name="T65" fmla="*/ 39 h 110"/>
                  <a:gd name="T66" fmla="*/ 16 w 54"/>
                  <a:gd name="T67" fmla="*/ 55 h 110"/>
                  <a:gd name="T68" fmla="*/ 16 w 54"/>
                  <a:gd name="T69" fmla="*/ 66 h 110"/>
                  <a:gd name="T70" fmla="*/ 16 w 54"/>
                  <a:gd name="T71" fmla="*/ 74 h 110"/>
                  <a:gd name="T72" fmla="*/ 17 w 54"/>
                  <a:gd name="T73" fmla="*/ 80 h 110"/>
                  <a:gd name="T74" fmla="*/ 20 w 54"/>
                  <a:gd name="T75" fmla="*/ 87 h 110"/>
                  <a:gd name="T76" fmla="*/ 22 w 54"/>
                  <a:gd name="T77" fmla="*/ 90 h 110"/>
                  <a:gd name="T78" fmla="*/ 24 w 54"/>
                  <a:gd name="T79" fmla="*/ 91 h 110"/>
                  <a:gd name="T80" fmla="*/ 27 w 54"/>
                  <a:gd name="T81" fmla="*/ 91 h 110"/>
                  <a:gd name="T82" fmla="*/ 30 w 54"/>
                  <a:gd name="T83" fmla="*/ 91 h 110"/>
                  <a:gd name="T84" fmla="*/ 33 w 54"/>
                  <a:gd name="T85" fmla="*/ 90 h 110"/>
                  <a:gd name="T86" fmla="*/ 35 w 54"/>
                  <a:gd name="T87" fmla="*/ 87 h 110"/>
                  <a:gd name="T88" fmla="*/ 36 w 54"/>
                  <a:gd name="T89" fmla="*/ 82 h 110"/>
                  <a:gd name="T90" fmla="*/ 38 w 54"/>
                  <a:gd name="T91" fmla="*/ 71 h 110"/>
                  <a:gd name="T92" fmla="*/ 39 w 54"/>
                  <a:gd name="T93" fmla="*/ 55 h 110"/>
                  <a:gd name="T94" fmla="*/ 39 w 54"/>
                  <a:gd name="T95" fmla="*/ 44 h 110"/>
                  <a:gd name="T96" fmla="*/ 38 w 54"/>
                  <a:gd name="T97" fmla="*/ 36 h 110"/>
                  <a:gd name="T98" fmla="*/ 36 w 54"/>
                  <a:gd name="T99" fmla="*/ 30 h 110"/>
                  <a:gd name="T100" fmla="*/ 35 w 54"/>
                  <a:gd name="T101" fmla="*/ 25 h 110"/>
                  <a:gd name="T102" fmla="*/ 33 w 54"/>
                  <a:gd name="T103" fmla="*/ 22 h 110"/>
                  <a:gd name="T104" fmla="*/ 30 w 54"/>
                  <a:gd name="T105" fmla="*/ 20 h 110"/>
                  <a:gd name="T106" fmla="*/ 27 w 54"/>
                  <a:gd name="T107" fmla="*/ 1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4" h="110">
                    <a:moveTo>
                      <a:pt x="27" y="0"/>
                    </a:moveTo>
                    <a:lnTo>
                      <a:pt x="33" y="1"/>
                    </a:lnTo>
                    <a:lnTo>
                      <a:pt x="38" y="3"/>
                    </a:lnTo>
                    <a:lnTo>
                      <a:pt x="42" y="6"/>
                    </a:lnTo>
                    <a:lnTo>
                      <a:pt x="46" y="11"/>
                    </a:lnTo>
                    <a:lnTo>
                      <a:pt x="51" y="22"/>
                    </a:lnTo>
                    <a:lnTo>
                      <a:pt x="53" y="36"/>
                    </a:lnTo>
                    <a:lnTo>
                      <a:pt x="54" y="55"/>
                    </a:lnTo>
                    <a:lnTo>
                      <a:pt x="53" y="74"/>
                    </a:lnTo>
                    <a:lnTo>
                      <a:pt x="51" y="88"/>
                    </a:lnTo>
                    <a:lnTo>
                      <a:pt x="46" y="99"/>
                    </a:lnTo>
                    <a:lnTo>
                      <a:pt x="42" y="104"/>
                    </a:lnTo>
                    <a:lnTo>
                      <a:pt x="38" y="107"/>
                    </a:lnTo>
                    <a:lnTo>
                      <a:pt x="33" y="110"/>
                    </a:lnTo>
                    <a:lnTo>
                      <a:pt x="27" y="110"/>
                    </a:lnTo>
                    <a:lnTo>
                      <a:pt x="16" y="107"/>
                    </a:lnTo>
                    <a:lnTo>
                      <a:pt x="8" y="99"/>
                    </a:lnTo>
                    <a:lnTo>
                      <a:pt x="4" y="88"/>
                    </a:lnTo>
                    <a:lnTo>
                      <a:pt x="0" y="74"/>
                    </a:lnTo>
                    <a:lnTo>
                      <a:pt x="0" y="55"/>
                    </a:lnTo>
                    <a:lnTo>
                      <a:pt x="2" y="36"/>
                    </a:lnTo>
                    <a:lnTo>
                      <a:pt x="4" y="22"/>
                    </a:lnTo>
                    <a:lnTo>
                      <a:pt x="9" y="11"/>
                    </a:lnTo>
                    <a:lnTo>
                      <a:pt x="12" y="6"/>
                    </a:lnTo>
                    <a:lnTo>
                      <a:pt x="16" y="3"/>
                    </a:lnTo>
                    <a:lnTo>
                      <a:pt x="22" y="1"/>
                    </a:lnTo>
                    <a:lnTo>
                      <a:pt x="27" y="0"/>
                    </a:lnTo>
                    <a:close/>
                    <a:moveTo>
                      <a:pt x="27" y="19"/>
                    </a:moveTo>
                    <a:lnTo>
                      <a:pt x="24" y="20"/>
                    </a:lnTo>
                    <a:lnTo>
                      <a:pt x="22" y="22"/>
                    </a:lnTo>
                    <a:lnTo>
                      <a:pt x="20" y="25"/>
                    </a:lnTo>
                    <a:lnTo>
                      <a:pt x="17" y="30"/>
                    </a:lnTo>
                    <a:lnTo>
                      <a:pt x="16" y="39"/>
                    </a:lnTo>
                    <a:lnTo>
                      <a:pt x="16" y="55"/>
                    </a:lnTo>
                    <a:lnTo>
                      <a:pt x="16" y="66"/>
                    </a:lnTo>
                    <a:lnTo>
                      <a:pt x="16" y="74"/>
                    </a:lnTo>
                    <a:lnTo>
                      <a:pt x="17" y="80"/>
                    </a:lnTo>
                    <a:lnTo>
                      <a:pt x="20" y="87"/>
                    </a:lnTo>
                    <a:lnTo>
                      <a:pt x="22" y="90"/>
                    </a:lnTo>
                    <a:lnTo>
                      <a:pt x="24" y="91"/>
                    </a:lnTo>
                    <a:lnTo>
                      <a:pt x="27" y="91"/>
                    </a:lnTo>
                    <a:lnTo>
                      <a:pt x="30" y="91"/>
                    </a:lnTo>
                    <a:lnTo>
                      <a:pt x="33" y="90"/>
                    </a:lnTo>
                    <a:lnTo>
                      <a:pt x="35" y="87"/>
                    </a:lnTo>
                    <a:lnTo>
                      <a:pt x="36" y="82"/>
                    </a:lnTo>
                    <a:lnTo>
                      <a:pt x="38" y="71"/>
                    </a:lnTo>
                    <a:lnTo>
                      <a:pt x="39" y="55"/>
                    </a:lnTo>
                    <a:lnTo>
                      <a:pt x="39" y="44"/>
                    </a:lnTo>
                    <a:lnTo>
                      <a:pt x="38" y="36"/>
                    </a:lnTo>
                    <a:lnTo>
                      <a:pt x="36" y="30"/>
                    </a:lnTo>
                    <a:lnTo>
                      <a:pt x="35" y="25"/>
                    </a:lnTo>
                    <a:lnTo>
                      <a:pt x="33" y="22"/>
                    </a:lnTo>
                    <a:lnTo>
                      <a:pt x="30" y="20"/>
                    </a:lnTo>
                    <a:lnTo>
                      <a:pt x="27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80" name="Rectangle 700"/>
              <p:cNvSpPr>
                <a:spLocks noChangeArrowheads="1"/>
              </p:cNvSpPr>
              <p:nvPr/>
            </p:nvSpPr>
            <p:spPr bwMode="auto">
              <a:xfrm>
                <a:off x="315" y="1197"/>
                <a:ext cx="15" cy="21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81" name="Freeform 701"/>
              <p:cNvSpPr>
                <a:spLocks noEditPoints="1"/>
              </p:cNvSpPr>
              <p:nvPr/>
            </p:nvSpPr>
            <p:spPr bwMode="auto">
              <a:xfrm>
                <a:off x="343" y="1109"/>
                <a:ext cx="55" cy="110"/>
              </a:xfrm>
              <a:custGeom>
                <a:avLst/>
                <a:gdLst>
                  <a:gd name="T0" fmla="*/ 17 w 55"/>
                  <a:gd name="T1" fmla="*/ 79 h 110"/>
                  <a:gd name="T2" fmla="*/ 20 w 55"/>
                  <a:gd name="T3" fmla="*/ 88 h 110"/>
                  <a:gd name="T4" fmla="*/ 27 w 55"/>
                  <a:gd name="T5" fmla="*/ 91 h 110"/>
                  <a:gd name="T6" fmla="*/ 33 w 55"/>
                  <a:gd name="T7" fmla="*/ 88 h 110"/>
                  <a:gd name="T8" fmla="*/ 36 w 55"/>
                  <a:gd name="T9" fmla="*/ 82 h 110"/>
                  <a:gd name="T10" fmla="*/ 39 w 55"/>
                  <a:gd name="T11" fmla="*/ 69 h 110"/>
                  <a:gd name="T12" fmla="*/ 35 w 55"/>
                  <a:gd name="T13" fmla="*/ 66 h 110"/>
                  <a:gd name="T14" fmla="*/ 24 w 55"/>
                  <a:gd name="T15" fmla="*/ 69 h 110"/>
                  <a:gd name="T16" fmla="*/ 12 w 55"/>
                  <a:gd name="T17" fmla="*/ 66 h 110"/>
                  <a:gd name="T18" fmla="*/ 4 w 55"/>
                  <a:gd name="T19" fmla="*/ 55 h 110"/>
                  <a:gd name="T20" fmla="*/ 0 w 55"/>
                  <a:gd name="T21" fmla="*/ 43 h 110"/>
                  <a:gd name="T22" fmla="*/ 2 w 55"/>
                  <a:gd name="T23" fmla="*/ 20 h 110"/>
                  <a:gd name="T24" fmla="*/ 11 w 55"/>
                  <a:gd name="T25" fmla="*/ 6 h 110"/>
                  <a:gd name="T26" fmla="*/ 21 w 55"/>
                  <a:gd name="T27" fmla="*/ 1 h 110"/>
                  <a:gd name="T28" fmla="*/ 38 w 55"/>
                  <a:gd name="T29" fmla="*/ 3 h 110"/>
                  <a:gd name="T30" fmla="*/ 51 w 55"/>
                  <a:gd name="T31" fmla="*/ 24 h 110"/>
                  <a:gd name="T32" fmla="*/ 55 w 55"/>
                  <a:gd name="T33" fmla="*/ 55 h 110"/>
                  <a:gd name="T34" fmla="*/ 51 w 55"/>
                  <a:gd name="T35" fmla="*/ 87 h 110"/>
                  <a:gd name="T36" fmla="*/ 36 w 55"/>
                  <a:gd name="T37" fmla="*/ 107 h 110"/>
                  <a:gd name="T38" fmla="*/ 18 w 55"/>
                  <a:gd name="T39" fmla="*/ 110 h 110"/>
                  <a:gd name="T40" fmla="*/ 9 w 55"/>
                  <a:gd name="T41" fmla="*/ 104 h 110"/>
                  <a:gd name="T42" fmla="*/ 3 w 55"/>
                  <a:gd name="T43" fmla="*/ 90 h 110"/>
                  <a:gd name="T44" fmla="*/ 39 w 55"/>
                  <a:gd name="T45" fmla="*/ 36 h 110"/>
                  <a:gd name="T46" fmla="*/ 36 w 55"/>
                  <a:gd name="T47" fmla="*/ 27 h 110"/>
                  <a:gd name="T48" fmla="*/ 30 w 55"/>
                  <a:gd name="T49" fmla="*/ 20 h 110"/>
                  <a:gd name="T50" fmla="*/ 22 w 55"/>
                  <a:gd name="T51" fmla="*/ 20 h 110"/>
                  <a:gd name="T52" fmla="*/ 17 w 55"/>
                  <a:gd name="T53" fmla="*/ 25 h 110"/>
                  <a:gd name="T54" fmla="*/ 16 w 55"/>
                  <a:gd name="T55" fmla="*/ 35 h 110"/>
                  <a:gd name="T56" fmla="*/ 17 w 55"/>
                  <a:gd name="T57" fmla="*/ 44 h 110"/>
                  <a:gd name="T58" fmla="*/ 23 w 55"/>
                  <a:gd name="T59" fmla="*/ 50 h 110"/>
                  <a:gd name="T60" fmla="*/ 32 w 55"/>
                  <a:gd name="T61" fmla="*/ 50 h 110"/>
                  <a:gd name="T62" fmla="*/ 38 w 55"/>
                  <a:gd name="T63" fmla="*/ 44 h 110"/>
                  <a:gd name="T64" fmla="*/ 39 w 55"/>
                  <a:gd name="T65" fmla="*/ 3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" h="110">
                    <a:moveTo>
                      <a:pt x="2" y="82"/>
                    </a:moveTo>
                    <a:lnTo>
                      <a:pt x="17" y="79"/>
                    </a:lnTo>
                    <a:lnTo>
                      <a:pt x="18" y="85"/>
                    </a:lnTo>
                    <a:lnTo>
                      <a:pt x="20" y="88"/>
                    </a:lnTo>
                    <a:lnTo>
                      <a:pt x="23" y="91"/>
                    </a:lnTo>
                    <a:lnTo>
                      <a:pt x="27" y="91"/>
                    </a:lnTo>
                    <a:lnTo>
                      <a:pt x="29" y="91"/>
                    </a:lnTo>
                    <a:lnTo>
                      <a:pt x="33" y="88"/>
                    </a:lnTo>
                    <a:lnTo>
                      <a:pt x="35" y="85"/>
                    </a:lnTo>
                    <a:lnTo>
                      <a:pt x="36" y="82"/>
                    </a:lnTo>
                    <a:lnTo>
                      <a:pt x="38" y="76"/>
                    </a:lnTo>
                    <a:lnTo>
                      <a:pt x="39" y="69"/>
                    </a:lnTo>
                    <a:lnTo>
                      <a:pt x="40" y="60"/>
                    </a:lnTo>
                    <a:lnTo>
                      <a:pt x="35" y="66"/>
                    </a:lnTo>
                    <a:lnTo>
                      <a:pt x="30" y="69"/>
                    </a:lnTo>
                    <a:lnTo>
                      <a:pt x="24" y="69"/>
                    </a:lnTo>
                    <a:lnTo>
                      <a:pt x="18" y="69"/>
                    </a:lnTo>
                    <a:lnTo>
                      <a:pt x="12" y="66"/>
                    </a:lnTo>
                    <a:lnTo>
                      <a:pt x="8" y="60"/>
                    </a:lnTo>
                    <a:lnTo>
                      <a:pt x="4" y="55"/>
                    </a:lnTo>
                    <a:lnTo>
                      <a:pt x="2" y="49"/>
                    </a:lnTo>
                    <a:lnTo>
                      <a:pt x="0" y="43"/>
                    </a:lnTo>
                    <a:lnTo>
                      <a:pt x="0" y="36"/>
                    </a:lnTo>
                    <a:lnTo>
                      <a:pt x="2" y="20"/>
                    </a:lnTo>
                    <a:lnTo>
                      <a:pt x="8" y="9"/>
                    </a:lnTo>
                    <a:lnTo>
                      <a:pt x="11" y="6"/>
                    </a:lnTo>
                    <a:lnTo>
                      <a:pt x="16" y="3"/>
                    </a:lnTo>
                    <a:lnTo>
                      <a:pt x="21" y="1"/>
                    </a:lnTo>
                    <a:lnTo>
                      <a:pt x="26" y="0"/>
                    </a:lnTo>
                    <a:lnTo>
                      <a:pt x="38" y="3"/>
                    </a:lnTo>
                    <a:lnTo>
                      <a:pt x="46" y="13"/>
                    </a:lnTo>
                    <a:lnTo>
                      <a:pt x="51" y="24"/>
                    </a:lnTo>
                    <a:lnTo>
                      <a:pt x="53" y="38"/>
                    </a:lnTo>
                    <a:lnTo>
                      <a:pt x="55" y="55"/>
                    </a:lnTo>
                    <a:lnTo>
                      <a:pt x="53" y="72"/>
                    </a:lnTo>
                    <a:lnTo>
                      <a:pt x="51" y="87"/>
                    </a:lnTo>
                    <a:lnTo>
                      <a:pt x="46" y="98"/>
                    </a:lnTo>
                    <a:lnTo>
                      <a:pt x="36" y="107"/>
                    </a:lnTo>
                    <a:lnTo>
                      <a:pt x="24" y="110"/>
                    </a:lnTo>
                    <a:lnTo>
                      <a:pt x="18" y="110"/>
                    </a:lnTo>
                    <a:lnTo>
                      <a:pt x="14" y="107"/>
                    </a:lnTo>
                    <a:lnTo>
                      <a:pt x="9" y="104"/>
                    </a:lnTo>
                    <a:lnTo>
                      <a:pt x="5" y="98"/>
                    </a:lnTo>
                    <a:lnTo>
                      <a:pt x="3" y="90"/>
                    </a:lnTo>
                    <a:lnTo>
                      <a:pt x="2" y="82"/>
                    </a:lnTo>
                    <a:close/>
                    <a:moveTo>
                      <a:pt x="39" y="36"/>
                    </a:moveTo>
                    <a:lnTo>
                      <a:pt x="38" y="31"/>
                    </a:lnTo>
                    <a:lnTo>
                      <a:pt x="36" y="27"/>
                    </a:lnTo>
                    <a:lnTo>
                      <a:pt x="35" y="24"/>
                    </a:lnTo>
                    <a:lnTo>
                      <a:pt x="30" y="20"/>
                    </a:lnTo>
                    <a:lnTo>
                      <a:pt x="27" y="19"/>
                    </a:lnTo>
                    <a:lnTo>
                      <a:pt x="22" y="20"/>
                    </a:lnTo>
                    <a:lnTo>
                      <a:pt x="18" y="24"/>
                    </a:lnTo>
                    <a:lnTo>
                      <a:pt x="17" y="25"/>
                    </a:lnTo>
                    <a:lnTo>
                      <a:pt x="16" y="30"/>
                    </a:lnTo>
                    <a:lnTo>
                      <a:pt x="16" y="35"/>
                    </a:lnTo>
                    <a:lnTo>
                      <a:pt x="16" y="39"/>
                    </a:lnTo>
                    <a:lnTo>
                      <a:pt x="17" y="44"/>
                    </a:lnTo>
                    <a:lnTo>
                      <a:pt x="20" y="47"/>
                    </a:lnTo>
                    <a:lnTo>
                      <a:pt x="23" y="50"/>
                    </a:lnTo>
                    <a:lnTo>
                      <a:pt x="27" y="50"/>
                    </a:lnTo>
                    <a:lnTo>
                      <a:pt x="32" y="50"/>
                    </a:lnTo>
                    <a:lnTo>
                      <a:pt x="35" y="47"/>
                    </a:lnTo>
                    <a:lnTo>
                      <a:pt x="38" y="44"/>
                    </a:lnTo>
                    <a:lnTo>
                      <a:pt x="38" y="41"/>
                    </a:lnTo>
                    <a:lnTo>
                      <a:pt x="3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82" name="Freeform 702"/>
              <p:cNvSpPr>
                <a:spLocks/>
              </p:cNvSpPr>
              <p:nvPr/>
            </p:nvSpPr>
            <p:spPr bwMode="auto">
              <a:xfrm>
                <a:off x="294" y="823"/>
                <a:ext cx="36" cy="109"/>
              </a:xfrm>
              <a:custGeom>
                <a:avLst/>
                <a:gdLst>
                  <a:gd name="T0" fmla="*/ 36 w 36"/>
                  <a:gd name="T1" fmla="*/ 109 h 109"/>
                  <a:gd name="T2" fmla="*/ 21 w 36"/>
                  <a:gd name="T3" fmla="*/ 109 h 109"/>
                  <a:gd name="T4" fmla="*/ 21 w 36"/>
                  <a:gd name="T5" fmla="*/ 30 h 109"/>
                  <a:gd name="T6" fmla="*/ 11 w 36"/>
                  <a:gd name="T7" fmla="*/ 41 h 109"/>
                  <a:gd name="T8" fmla="*/ 0 w 36"/>
                  <a:gd name="T9" fmla="*/ 48 h 109"/>
                  <a:gd name="T10" fmla="*/ 0 w 36"/>
                  <a:gd name="T11" fmla="*/ 27 h 109"/>
                  <a:gd name="T12" fmla="*/ 6 w 36"/>
                  <a:gd name="T13" fmla="*/ 24 h 109"/>
                  <a:gd name="T14" fmla="*/ 13 w 36"/>
                  <a:gd name="T15" fmla="*/ 18 h 109"/>
                  <a:gd name="T16" fmla="*/ 17 w 36"/>
                  <a:gd name="T17" fmla="*/ 13 h 109"/>
                  <a:gd name="T18" fmla="*/ 21 w 36"/>
                  <a:gd name="T19" fmla="*/ 7 h 109"/>
                  <a:gd name="T20" fmla="*/ 23 w 36"/>
                  <a:gd name="T21" fmla="*/ 0 h 109"/>
                  <a:gd name="T22" fmla="*/ 36 w 36"/>
                  <a:gd name="T23" fmla="*/ 0 h 109"/>
                  <a:gd name="T24" fmla="*/ 36 w 36"/>
                  <a:gd name="T2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109">
                    <a:moveTo>
                      <a:pt x="36" y="109"/>
                    </a:moveTo>
                    <a:lnTo>
                      <a:pt x="21" y="109"/>
                    </a:lnTo>
                    <a:lnTo>
                      <a:pt x="21" y="30"/>
                    </a:lnTo>
                    <a:lnTo>
                      <a:pt x="11" y="41"/>
                    </a:lnTo>
                    <a:lnTo>
                      <a:pt x="0" y="48"/>
                    </a:lnTo>
                    <a:lnTo>
                      <a:pt x="0" y="27"/>
                    </a:lnTo>
                    <a:lnTo>
                      <a:pt x="6" y="24"/>
                    </a:lnTo>
                    <a:lnTo>
                      <a:pt x="13" y="18"/>
                    </a:lnTo>
                    <a:lnTo>
                      <a:pt x="17" y="13"/>
                    </a:lnTo>
                    <a:lnTo>
                      <a:pt x="21" y="7"/>
                    </a:lnTo>
                    <a:lnTo>
                      <a:pt x="23" y="0"/>
                    </a:lnTo>
                    <a:lnTo>
                      <a:pt x="36" y="0"/>
                    </a:lnTo>
                    <a:lnTo>
                      <a:pt x="36" y="10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83" name="Line 703"/>
              <p:cNvSpPr>
                <a:spLocks noChangeShapeType="1"/>
              </p:cNvSpPr>
              <p:nvPr/>
            </p:nvSpPr>
            <p:spPr bwMode="auto">
              <a:xfrm>
                <a:off x="442" y="3749"/>
                <a:ext cx="2180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84" name="Line 704"/>
              <p:cNvSpPr>
                <a:spLocks noChangeShapeType="1"/>
              </p:cNvSpPr>
              <p:nvPr/>
            </p:nvSpPr>
            <p:spPr bwMode="auto">
              <a:xfrm>
                <a:off x="442" y="3695"/>
                <a:ext cx="1" cy="5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85" name="Freeform 705"/>
              <p:cNvSpPr>
                <a:spLocks/>
              </p:cNvSpPr>
              <p:nvPr/>
            </p:nvSpPr>
            <p:spPr bwMode="auto">
              <a:xfrm>
                <a:off x="377" y="3818"/>
                <a:ext cx="54" cy="163"/>
              </a:xfrm>
              <a:custGeom>
                <a:avLst/>
                <a:gdLst>
                  <a:gd name="T0" fmla="*/ 54 w 54"/>
                  <a:gd name="T1" fmla="*/ 163 h 163"/>
                  <a:gd name="T2" fmla="*/ 31 w 54"/>
                  <a:gd name="T3" fmla="*/ 163 h 163"/>
                  <a:gd name="T4" fmla="*/ 31 w 54"/>
                  <a:gd name="T5" fmla="*/ 44 h 163"/>
                  <a:gd name="T6" fmla="*/ 17 w 54"/>
                  <a:gd name="T7" fmla="*/ 60 h 163"/>
                  <a:gd name="T8" fmla="*/ 0 w 54"/>
                  <a:gd name="T9" fmla="*/ 71 h 163"/>
                  <a:gd name="T10" fmla="*/ 0 w 54"/>
                  <a:gd name="T11" fmla="*/ 40 h 163"/>
                  <a:gd name="T12" fmla="*/ 10 w 54"/>
                  <a:gd name="T13" fmla="*/ 35 h 163"/>
                  <a:gd name="T14" fmla="*/ 21 w 54"/>
                  <a:gd name="T15" fmla="*/ 25 h 163"/>
                  <a:gd name="T16" fmla="*/ 29 w 54"/>
                  <a:gd name="T17" fmla="*/ 13 h 163"/>
                  <a:gd name="T18" fmla="*/ 35 w 54"/>
                  <a:gd name="T19" fmla="*/ 0 h 163"/>
                  <a:gd name="T20" fmla="*/ 54 w 54"/>
                  <a:gd name="T21" fmla="*/ 0 h 163"/>
                  <a:gd name="T22" fmla="*/ 54 w 54"/>
                  <a:gd name="T23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163">
                    <a:moveTo>
                      <a:pt x="54" y="163"/>
                    </a:moveTo>
                    <a:lnTo>
                      <a:pt x="31" y="163"/>
                    </a:lnTo>
                    <a:lnTo>
                      <a:pt x="31" y="44"/>
                    </a:lnTo>
                    <a:lnTo>
                      <a:pt x="17" y="60"/>
                    </a:lnTo>
                    <a:lnTo>
                      <a:pt x="0" y="71"/>
                    </a:lnTo>
                    <a:lnTo>
                      <a:pt x="0" y="40"/>
                    </a:lnTo>
                    <a:lnTo>
                      <a:pt x="10" y="35"/>
                    </a:lnTo>
                    <a:lnTo>
                      <a:pt x="21" y="25"/>
                    </a:lnTo>
                    <a:lnTo>
                      <a:pt x="29" y="13"/>
                    </a:lnTo>
                    <a:lnTo>
                      <a:pt x="35" y="0"/>
                    </a:lnTo>
                    <a:lnTo>
                      <a:pt x="54" y="0"/>
                    </a:lnTo>
                    <a:lnTo>
                      <a:pt x="54" y="16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86" name="Freeform 706"/>
              <p:cNvSpPr>
                <a:spLocks noEditPoints="1"/>
              </p:cNvSpPr>
              <p:nvPr/>
            </p:nvSpPr>
            <p:spPr bwMode="auto">
              <a:xfrm>
                <a:off x="467" y="3818"/>
                <a:ext cx="82" cy="166"/>
              </a:xfrm>
              <a:custGeom>
                <a:avLst/>
                <a:gdLst>
                  <a:gd name="T0" fmla="*/ 41 w 82"/>
                  <a:gd name="T1" fmla="*/ 0 h 166"/>
                  <a:gd name="T2" fmla="*/ 52 w 82"/>
                  <a:gd name="T3" fmla="*/ 2 h 166"/>
                  <a:gd name="T4" fmla="*/ 61 w 82"/>
                  <a:gd name="T5" fmla="*/ 7 h 166"/>
                  <a:gd name="T6" fmla="*/ 69 w 82"/>
                  <a:gd name="T7" fmla="*/ 16 h 166"/>
                  <a:gd name="T8" fmla="*/ 76 w 82"/>
                  <a:gd name="T9" fmla="*/ 33 h 166"/>
                  <a:gd name="T10" fmla="*/ 81 w 82"/>
                  <a:gd name="T11" fmla="*/ 55 h 166"/>
                  <a:gd name="T12" fmla="*/ 82 w 82"/>
                  <a:gd name="T13" fmla="*/ 82 h 166"/>
                  <a:gd name="T14" fmla="*/ 81 w 82"/>
                  <a:gd name="T15" fmla="*/ 111 h 166"/>
                  <a:gd name="T16" fmla="*/ 76 w 82"/>
                  <a:gd name="T17" fmla="*/ 133 h 166"/>
                  <a:gd name="T18" fmla="*/ 69 w 82"/>
                  <a:gd name="T19" fmla="*/ 148 h 166"/>
                  <a:gd name="T20" fmla="*/ 61 w 82"/>
                  <a:gd name="T21" fmla="*/ 158 h 166"/>
                  <a:gd name="T22" fmla="*/ 52 w 82"/>
                  <a:gd name="T23" fmla="*/ 164 h 166"/>
                  <a:gd name="T24" fmla="*/ 41 w 82"/>
                  <a:gd name="T25" fmla="*/ 166 h 166"/>
                  <a:gd name="T26" fmla="*/ 29 w 82"/>
                  <a:gd name="T27" fmla="*/ 163 h 166"/>
                  <a:gd name="T28" fmla="*/ 19 w 82"/>
                  <a:gd name="T29" fmla="*/ 158 h 166"/>
                  <a:gd name="T30" fmla="*/ 11 w 82"/>
                  <a:gd name="T31" fmla="*/ 147 h 166"/>
                  <a:gd name="T32" fmla="*/ 5 w 82"/>
                  <a:gd name="T33" fmla="*/ 131 h 166"/>
                  <a:gd name="T34" fmla="*/ 1 w 82"/>
                  <a:gd name="T35" fmla="*/ 111 h 166"/>
                  <a:gd name="T36" fmla="*/ 0 w 82"/>
                  <a:gd name="T37" fmla="*/ 82 h 166"/>
                  <a:gd name="T38" fmla="*/ 1 w 82"/>
                  <a:gd name="T39" fmla="*/ 55 h 166"/>
                  <a:gd name="T40" fmla="*/ 6 w 82"/>
                  <a:gd name="T41" fmla="*/ 33 h 166"/>
                  <a:gd name="T42" fmla="*/ 12 w 82"/>
                  <a:gd name="T43" fmla="*/ 16 h 166"/>
                  <a:gd name="T44" fmla="*/ 21 w 82"/>
                  <a:gd name="T45" fmla="*/ 7 h 166"/>
                  <a:gd name="T46" fmla="*/ 30 w 82"/>
                  <a:gd name="T47" fmla="*/ 2 h 166"/>
                  <a:gd name="T48" fmla="*/ 41 w 82"/>
                  <a:gd name="T49" fmla="*/ 0 h 166"/>
                  <a:gd name="T50" fmla="*/ 41 w 82"/>
                  <a:gd name="T51" fmla="*/ 29 h 166"/>
                  <a:gd name="T52" fmla="*/ 36 w 82"/>
                  <a:gd name="T53" fmla="*/ 29 h 166"/>
                  <a:gd name="T54" fmla="*/ 33 w 82"/>
                  <a:gd name="T55" fmla="*/ 32 h 166"/>
                  <a:gd name="T56" fmla="*/ 30 w 82"/>
                  <a:gd name="T57" fmla="*/ 35 h 166"/>
                  <a:gd name="T58" fmla="*/ 28 w 82"/>
                  <a:gd name="T59" fmla="*/ 38 h 166"/>
                  <a:gd name="T60" fmla="*/ 27 w 82"/>
                  <a:gd name="T61" fmla="*/ 44 h 166"/>
                  <a:gd name="T62" fmla="*/ 24 w 82"/>
                  <a:gd name="T63" fmla="*/ 59 h 166"/>
                  <a:gd name="T64" fmla="*/ 24 w 82"/>
                  <a:gd name="T65" fmla="*/ 82 h 166"/>
                  <a:gd name="T66" fmla="*/ 24 w 82"/>
                  <a:gd name="T67" fmla="*/ 106 h 166"/>
                  <a:gd name="T68" fmla="*/ 27 w 82"/>
                  <a:gd name="T69" fmla="*/ 120 h 166"/>
                  <a:gd name="T70" fmla="*/ 28 w 82"/>
                  <a:gd name="T71" fmla="*/ 126 h 166"/>
                  <a:gd name="T72" fmla="*/ 30 w 82"/>
                  <a:gd name="T73" fmla="*/ 131 h 166"/>
                  <a:gd name="T74" fmla="*/ 33 w 82"/>
                  <a:gd name="T75" fmla="*/ 134 h 166"/>
                  <a:gd name="T76" fmla="*/ 36 w 82"/>
                  <a:gd name="T77" fmla="*/ 136 h 166"/>
                  <a:gd name="T78" fmla="*/ 41 w 82"/>
                  <a:gd name="T79" fmla="*/ 137 h 166"/>
                  <a:gd name="T80" fmla="*/ 46 w 82"/>
                  <a:gd name="T81" fmla="*/ 136 h 166"/>
                  <a:gd name="T82" fmla="*/ 49 w 82"/>
                  <a:gd name="T83" fmla="*/ 134 h 166"/>
                  <a:gd name="T84" fmla="*/ 52 w 82"/>
                  <a:gd name="T85" fmla="*/ 131 h 166"/>
                  <a:gd name="T86" fmla="*/ 54 w 82"/>
                  <a:gd name="T87" fmla="*/ 126 h 166"/>
                  <a:gd name="T88" fmla="*/ 55 w 82"/>
                  <a:gd name="T89" fmla="*/ 122 h 166"/>
                  <a:gd name="T90" fmla="*/ 58 w 82"/>
                  <a:gd name="T91" fmla="*/ 106 h 166"/>
                  <a:gd name="T92" fmla="*/ 58 w 82"/>
                  <a:gd name="T93" fmla="*/ 82 h 166"/>
                  <a:gd name="T94" fmla="*/ 58 w 82"/>
                  <a:gd name="T95" fmla="*/ 60 h 166"/>
                  <a:gd name="T96" fmla="*/ 55 w 82"/>
                  <a:gd name="T97" fmla="*/ 46 h 166"/>
                  <a:gd name="T98" fmla="*/ 54 w 82"/>
                  <a:gd name="T99" fmla="*/ 40 h 166"/>
                  <a:gd name="T100" fmla="*/ 52 w 82"/>
                  <a:gd name="T101" fmla="*/ 35 h 166"/>
                  <a:gd name="T102" fmla="*/ 49 w 82"/>
                  <a:gd name="T103" fmla="*/ 32 h 166"/>
                  <a:gd name="T104" fmla="*/ 46 w 82"/>
                  <a:gd name="T105" fmla="*/ 29 h 166"/>
                  <a:gd name="T106" fmla="*/ 41 w 82"/>
                  <a:gd name="T107" fmla="*/ 29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2" h="166">
                    <a:moveTo>
                      <a:pt x="41" y="0"/>
                    </a:moveTo>
                    <a:lnTo>
                      <a:pt x="52" y="2"/>
                    </a:lnTo>
                    <a:lnTo>
                      <a:pt x="61" y="7"/>
                    </a:lnTo>
                    <a:lnTo>
                      <a:pt x="69" y="16"/>
                    </a:lnTo>
                    <a:lnTo>
                      <a:pt x="76" y="33"/>
                    </a:lnTo>
                    <a:lnTo>
                      <a:pt x="81" y="55"/>
                    </a:lnTo>
                    <a:lnTo>
                      <a:pt x="82" y="82"/>
                    </a:lnTo>
                    <a:lnTo>
                      <a:pt x="81" y="111"/>
                    </a:lnTo>
                    <a:lnTo>
                      <a:pt x="76" y="133"/>
                    </a:lnTo>
                    <a:lnTo>
                      <a:pt x="69" y="148"/>
                    </a:lnTo>
                    <a:lnTo>
                      <a:pt x="61" y="158"/>
                    </a:lnTo>
                    <a:lnTo>
                      <a:pt x="52" y="164"/>
                    </a:lnTo>
                    <a:lnTo>
                      <a:pt x="41" y="166"/>
                    </a:lnTo>
                    <a:lnTo>
                      <a:pt x="29" y="163"/>
                    </a:lnTo>
                    <a:lnTo>
                      <a:pt x="19" y="158"/>
                    </a:lnTo>
                    <a:lnTo>
                      <a:pt x="11" y="147"/>
                    </a:lnTo>
                    <a:lnTo>
                      <a:pt x="5" y="131"/>
                    </a:lnTo>
                    <a:lnTo>
                      <a:pt x="1" y="111"/>
                    </a:lnTo>
                    <a:lnTo>
                      <a:pt x="0" y="82"/>
                    </a:lnTo>
                    <a:lnTo>
                      <a:pt x="1" y="55"/>
                    </a:lnTo>
                    <a:lnTo>
                      <a:pt x="6" y="33"/>
                    </a:lnTo>
                    <a:lnTo>
                      <a:pt x="12" y="16"/>
                    </a:lnTo>
                    <a:lnTo>
                      <a:pt x="21" y="7"/>
                    </a:lnTo>
                    <a:lnTo>
                      <a:pt x="30" y="2"/>
                    </a:lnTo>
                    <a:lnTo>
                      <a:pt x="41" y="0"/>
                    </a:lnTo>
                    <a:close/>
                    <a:moveTo>
                      <a:pt x="41" y="29"/>
                    </a:moveTo>
                    <a:lnTo>
                      <a:pt x="36" y="29"/>
                    </a:lnTo>
                    <a:lnTo>
                      <a:pt x="33" y="32"/>
                    </a:lnTo>
                    <a:lnTo>
                      <a:pt x="30" y="35"/>
                    </a:lnTo>
                    <a:lnTo>
                      <a:pt x="28" y="38"/>
                    </a:lnTo>
                    <a:lnTo>
                      <a:pt x="27" y="44"/>
                    </a:lnTo>
                    <a:lnTo>
                      <a:pt x="24" y="59"/>
                    </a:lnTo>
                    <a:lnTo>
                      <a:pt x="24" y="82"/>
                    </a:lnTo>
                    <a:lnTo>
                      <a:pt x="24" y="106"/>
                    </a:lnTo>
                    <a:lnTo>
                      <a:pt x="27" y="120"/>
                    </a:lnTo>
                    <a:lnTo>
                      <a:pt x="28" y="126"/>
                    </a:lnTo>
                    <a:lnTo>
                      <a:pt x="30" y="131"/>
                    </a:lnTo>
                    <a:lnTo>
                      <a:pt x="33" y="134"/>
                    </a:lnTo>
                    <a:lnTo>
                      <a:pt x="36" y="136"/>
                    </a:lnTo>
                    <a:lnTo>
                      <a:pt x="41" y="137"/>
                    </a:lnTo>
                    <a:lnTo>
                      <a:pt x="46" y="136"/>
                    </a:lnTo>
                    <a:lnTo>
                      <a:pt x="49" y="134"/>
                    </a:lnTo>
                    <a:lnTo>
                      <a:pt x="52" y="131"/>
                    </a:lnTo>
                    <a:lnTo>
                      <a:pt x="54" y="126"/>
                    </a:lnTo>
                    <a:lnTo>
                      <a:pt x="55" y="122"/>
                    </a:lnTo>
                    <a:lnTo>
                      <a:pt x="58" y="106"/>
                    </a:lnTo>
                    <a:lnTo>
                      <a:pt x="58" y="82"/>
                    </a:lnTo>
                    <a:lnTo>
                      <a:pt x="58" y="60"/>
                    </a:lnTo>
                    <a:lnTo>
                      <a:pt x="55" y="46"/>
                    </a:lnTo>
                    <a:lnTo>
                      <a:pt x="54" y="40"/>
                    </a:lnTo>
                    <a:lnTo>
                      <a:pt x="52" y="35"/>
                    </a:lnTo>
                    <a:lnTo>
                      <a:pt x="49" y="32"/>
                    </a:lnTo>
                    <a:lnTo>
                      <a:pt x="46" y="29"/>
                    </a:lnTo>
                    <a:lnTo>
                      <a:pt x="41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87" name="Rectangle 707"/>
              <p:cNvSpPr>
                <a:spLocks noChangeArrowheads="1"/>
              </p:cNvSpPr>
              <p:nvPr/>
            </p:nvSpPr>
            <p:spPr bwMode="auto">
              <a:xfrm>
                <a:off x="566" y="3809"/>
                <a:ext cx="31" cy="1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88" name="Freeform 708"/>
              <p:cNvSpPr>
                <a:spLocks/>
              </p:cNvSpPr>
              <p:nvPr/>
            </p:nvSpPr>
            <p:spPr bwMode="auto">
              <a:xfrm>
                <a:off x="603" y="3747"/>
                <a:ext cx="54" cy="109"/>
              </a:xfrm>
              <a:custGeom>
                <a:avLst/>
                <a:gdLst>
                  <a:gd name="T0" fmla="*/ 54 w 54"/>
                  <a:gd name="T1" fmla="*/ 89 h 109"/>
                  <a:gd name="T2" fmla="*/ 54 w 54"/>
                  <a:gd name="T3" fmla="*/ 109 h 109"/>
                  <a:gd name="T4" fmla="*/ 0 w 54"/>
                  <a:gd name="T5" fmla="*/ 109 h 109"/>
                  <a:gd name="T6" fmla="*/ 1 w 54"/>
                  <a:gd name="T7" fmla="*/ 100 h 109"/>
                  <a:gd name="T8" fmla="*/ 5 w 54"/>
                  <a:gd name="T9" fmla="*/ 89 h 109"/>
                  <a:gd name="T10" fmla="*/ 12 w 54"/>
                  <a:gd name="T11" fmla="*/ 78 h 109"/>
                  <a:gd name="T12" fmla="*/ 23 w 54"/>
                  <a:gd name="T13" fmla="*/ 63 h 109"/>
                  <a:gd name="T14" fmla="*/ 28 w 54"/>
                  <a:gd name="T15" fmla="*/ 57 h 109"/>
                  <a:gd name="T16" fmla="*/ 31 w 54"/>
                  <a:gd name="T17" fmla="*/ 52 h 109"/>
                  <a:gd name="T18" fmla="*/ 34 w 54"/>
                  <a:gd name="T19" fmla="*/ 49 h 109"/>
                  <a:gd name="T20" fmla="*/ 35 w 54"/>
                  <a:gd name="T21" fmla="*/ 46 h 109"/>
                  <a:gd name="T22" fmla="*/ 37 w 54"/>
                  <a:gd name="T23" fmla="*/ 40 h 109"/>
                  <a:gd name="T24" fmla="*/ 38 w 54"/>
                  <a:gd name="T25" fmla="*/ 33 h 109"/>
                  <a:gd name="T26" fmla="*/ 38 w 54"/>
                  <a:gd name="T27" fmla="*/ 30 h 109"/>
                  <a:gd name="T28" fmla="*/ 37 w 54"/>
                  <a:gd name="T29" fmla="*/ 26 h 109"/>
                  <a:gd name="T30" fmla="*/ 36 w 54"/>
                  <a:gd name="T31" fmla="*/ 24 h 109"/>
                  <a:gd name="T32" fmla="*/ 34 w 54"/>
                  <a:gd name="T33" fmla="*/ 21 h 109"/>
                  <a:gd name="T34" fmla="*/ 31 w 54"/>
                  <a:gd name="T35" fmla="*/ 19 h 109"/>
                  <a:gd name="T36" fmla="*/ 28 w 54"/>
                  <a:gd name="T37" fmla="*/ 19 h 109"/>
                  <a:gd name="T38" fmla="*/ 24 w 54"/>
                  <a:gd name="T39" fmla="*/ 21 h 109"/>
                  <a:gd name="T40" fmla="*/ 20 w 54"/>
                  <a:gd name="T41" fmla="*/ 24 h 109"/>
                  <a:gd name="T42" fmla="*/ 18 w 54"/>
                  <a:gd name="T43" fmla="*/ 26 h 109"/>
                  <a:gd name="T44" fmla="*/ 17 w 54"/>
                  <a:gd name="T45" fmla="*/ 30 h 109"/>
                  <a:gd name="T46" fmla="*/ 17 w 54"/>
                  <a:gd name="T47" fmla="*/ 35 h 109"/>
                  <a:gd name="T48" fmla="*/ 1 w 54"/>
                  <a:gd name="T49" fmla="*/ 33 h 109"/>
                  <a:gd name="T50" fmla="*/ 2 w 54"/>
                  <a:gd name="T51" fmla="*/ 26 h 109"/>
                  <a:gd name="T52" fmla="*/ 4 w 54"/>
                  <a:gd name="T53" fmla="*/ 18 h 109"/>
                  <a:gd name="T54" fmla="*/ 7 w 54"/>
                  <a:gd name="T55" fmla="*/ 13 h 109"/>
                  <a:gd name="T56" fmla="*/ 10 w 54"/>
                  <a:gd name="T57" fmla="*/ 8 h 109"/>
                  <a:gd name="T58" fmla="*/ 16 w 54"/>
                  <a:gd name="T59" fmla="*/ 3 h 109"/>
                  <a:gd name="T60" fmla="*/ 22 w 54"/>
                  <a:gd name="T61" fmla="*/ 2 h 109"/>
                  <a:gd name="T62" fmla="*/ 29 w 54"/>
                  <a:gd name="T63" fmla="*/ 0 h 109"/>
                  <a:gd name="T64" fmla="*/ 34 w 54"/>
                  <a:gd name="T65" fmla="*/ 2 h 109"/>
                  <a:gd name="T66" fmla="*/ 38 w 54"/>
                  <a:gd name="T67" fmla="*/ 3 h 109"/>
                  <a:gd name="T68" fmla="*/ 43 w 54"/>
                  <a:gd name="T69" fmla="*/ 5 h 109"/>
                  <a:gd name="T70" fmla="*/ 47 w 54"/>
                  <a:gd name="T71" fmla="*/ 10 h 109"/>
                  <a:gd name="T72" fmla="*/ 50 w 54"/>
                  <a:gd name="T73" fmla="*/ 16 h 109"/>
                  <a:gd name="T74" fmla="*/ 53 w 54"/>
                  <a:gd name="T75" fmla="*/ 22 h 109"/>
                  <a:gd name="T76" fmla="*/ 54 w 54"/>
                  <a:gd name="T77" fmla="*/ 30 h 109"/>
                  <a:gd name="T78" fmla="*/ 54 w 54"/>
                  <a:gd name="T79" fmla="*/ 38 h 109"/>
                  <a:gd name="T80" fmla="*/ 52 w 54"/>
                  <a:gd name="T81" fmla="*/ 44 h 109"/>
                  <a:gd name="T82" fmla="*/ 49 w 54"/>
                  <a:gd name="T83" fmla="*/ 51 h 109"/>
                  <a:gd name="T84" fmla="*/ 46 w 54"/>
                  <a:gd name="T85" fmla="*/ 57 h 109"/>
                  <a:gd name="T86" fmla="*/ 43 w 54"/>
                  <a:gd name="T87" fmla="*/ 62 h 109"/>
                  <a:gd name="T88" fmla="*/ 41 w 54"/>
                  <a:gd name="T89" fmla="*/ 67 h 109"/>
                  <a:gd name="T90" fmla="*/ 36 w 54"/>
                  <a:gd name="T91" fmla="*/ 71 h 109"/>
                  <a:gd name="T92" fmla="*/ 31 w 54"/>
                  <a:gd name="T93" fmla="*/ 76 h 109"/>
                  <a:gd name="T94" fmla="*/ 29 w 54"/>
                  <a:gd name="T95" fmla="*/ 81 h 109"/>
                  <a:gd name="T96" fmla="*/ 26 w 54"/>
                  <a:gd name="T97" fmla="*/ 84 h 109"/>
                  <a:gd name="T98" fmla="*/ 25 w 54"/>
                  <a:gd name="T99" fmla="*/ 85 h 109"/>
                  <a:gd name="T100" fmla="*/ 24 w 54"/>
                  <a:gd name="T101" fmla="*/ 89 h 109"/>
                  <a:gd name="T102" fmla="*/ 54 w 54"/>
                  <a:gd name="T103" fmla="*/ 8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4" h="109">
                    <a:moveTo>
                      <a:pt x="54" y="89"/>
                    </a:moveTo>
                    <a:lnTo>
                      <a:pt x="54" y="109"/>
                    </a:lnTo>
                    <a:lnTo>
                      <a:pt x="0" y="109"/>
                    </a:lnTo>
                    <a:lnTo>
                      <a:pt x="1" y="100"/>
                    </a:lnTo>
                    <a:lnTo>
                      <a:pt x="5" y="89"/>
                    </a:lnTo>
                    <a:lnTo>
                      <a:pt x="12" y="78"/>
                    </a:lnTo>
                    <a:lnTo>
                      <a:pt x="23" y="63"/>
                    </a:lnTo>
                    <a:lnTo>
                      <a:pt x="28" y="57"/>
                    </a:lnTo>
                    <a:lnTo>
                      <a:pt x="31" y="52"/>
                    </a:lnTo>
                    <a:lnTo>
                      <a:pt x="34" y="49"/>
                    </a:lnTo>
                    <a:lnTo>
                      <a:pt x="35" y="46"/>
                    </a:lnTo>
                    <a:lnTo>
                      <a:pt x="37" y="40"/>
                    </a:lnTo>
                    <a:lnTo>
                      <a:pt x="38" y="33"/>
                    </a:lnTo>
                    <a:lnTo>
                      <a:pt x="38" y="30"/>
                    </a:lnTo>
                    <a:lnTo>
                      <a:pt x="37" y="26"/>
                    </a:lnTo>
                    <a:lnTo>
                      <a:pt x="36" y="24"/>
                    </a:lnTo>
                    <a:lnTo>
                      <a:pt x="34" y="21"/>
                    </a:lnTo>
                    <a:lnTo>
                      <a:pt x="31" y="19"/>
                    </a:lnTo>
                    <a:lnTo>
                      <a:pt x="28" y="19"/>
                    </a:lnTo>
                    <a:lnTo>
                      <a:pt x="24" y="21"/>
                    </a:lnTo>
                    <a:lnTo>
                      <a:pt x="20" y="24"/>
                    </a:lnTo>
                    <a:lnTo>
                      <a:pt x="18" y="26"/>
                    </a:lnTo>
                    <a:lnTo>
                      <a:pt x="17" y="30"/>
                    </a:lnTo>
                    <a:lnTo>
                      <a:pt x="17" y="35"/>
                    </a:lnTo>
                    <a:lnTo>
                      <a:pt x="1" y="33"/>
                    </a:lnTo>
                    <a:lnTo>
                      <a:pt x="2" y="26"/>
                    </a:lnTo>
                    <a:lnTo>
                      <a:pt x="4" y="18"/>
                    </a:lnTo>
                    <a:lnTo>
                      <a:pt x="7" y="13"/>
                    </a:lnTo>
                    <a:lnTo>
                      <a:pt x="10" y="8"/>
                    </a:lnTo>
                    <a:lnTo>
                      <a:pt x="16" y="3"/>
                    </a:lnTo>
                    <a:lnTo>
                      <a:pt x="22" y="2"/>
                    </a:lnTo>
                    <a:lnTo>
                      <a:pt x="29" y="0"/>
                    </a:lnTo>
                    <a:lnTo>
                      <a:pt x="34" y="2"/>
                    </a:lnTo>
                    <a:lnTo>
                      <a:pt x="38" y="3"/>
                    </a:lnTo>
                    <a:lnTo>
                      <a:pt x="43" y="5"/>
                    </a:lnTo>
                    <a:lnTo>
                      <a:pt x="47" y="10"/>
                    </a:lnTo>
                    <a:lnTo>
                      <a:pt x="50" y="16"/>
                    </a:lnTo>
                    <a:lnTo>
                      <a:pt x="53" y="22"/>
                    </a:lnTo>
                    <a:lnTo>
                      <a:pt x="54" y="30"/>
                    </a:lnTo>
                    <a:lnTo>
                      <a:pt x="54" y="38"/>
                    </a:lnTo>
                    <a:lnTo>
                      <a:pt x="52" y="44"/>
                    </a:lnTo>
                    <a:lnTo>
                      <a:pt x="49" y="51"/>
                    </a:lnTo>
                    <a:lnTo>
                      <a:pt x="46" y="57"/>
                    </a:lnTo>
                    <a:lnTo>
                      <a:pt x="43" y="62"/>
                    </a:lnTo>
                    <a:lnTo>
                      <a:pt x="41" y="67"/>
                    </a:lnTo>
                    <a:lnTo>
                      <a:pt x="36" y="71"/>
                    </a:lnTo>
                    <a:lnTo>
                      <a:pt x="31" y="76"/>
                    </a:lnTo>
                    <a:lnTo>
                      <a:pt x="29" y="81"/>
                    </a:lnTo>
                    <a:lnTo>
                      <a:pt x="26" y="84"/>
                    </a:lnTo>
                    <a:lnTo>
                      <a:pt x="25" y="85"/>
                    </a:lnTo>
                    <a:lnTo>
                      <a:pt x="24" y="89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89" name="Line 709"/>
              <p:cNvSpPr>
                <a:spLocks noChangeShapeType="1"/>
              </p:cNvSpPr>
              <p:nvPr/>
            </p:nvSpPr>
            <p:spPr bwMode="auto">
              <a:xfrm>
                <a:off x="640" y="3722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90" name="Line 710"/>
              <p:cNvSpPr>
                <a:spLocks noChangeShapeType="1"/>
              </p:cNvSpPr>
              <p:nvPr/>
            </p:nvSpPr>
            <p:spPr bwMode="auto">
              <a:xfrm>
                <a:off x="757" y="3722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91" name="Line 711"/>
              <p:cNvSpPr>
                <a:spLocks noChangeShapeType="1"/>
              </p:cNvSpPr>
              <p:nvPr/>
            </p:nvSpPr>
            <p:spPr bwMode="auto">
              <a:xfrm>
                <a:off x="840" y="3722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92" name="Line 712"/>
              <p:cNvSpPr>
                <a:spLocks noChangeShapeType="1"/>
              </p:cNvSpPr>
              <p:nvPr/>
            </p:nvSpPr>
            <p:spPr bwMode="auto">
              <a:xfrm>
                <a:off x="903" y="3722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93" name="Line 713"/>
              <p:cNvSpPr>
                <a:spLocks noChangeShapeType="1"/>
              </p:cNvSpPr>
              <p:nvPr/>
            </p:nvSpPr>
            <p:spPr bwMode="auto">
              <a:xfrm>
                <a:off x="956" y="3722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94" name="Line 714"/>
              <p:cNvSpPr>
                <a:spLocks noChangeShapeType="1"/>
              </p:cNvSpPr>
              <p:nvPr/>
            </p:nvSpPr>
            <p:spPr bwMode="auto">
              <a:xfrm>
                <a:off x="999" y="3722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95" name="Line 715"/>
              <p:cNvSpPr>
                <a:spLocks noChangeShapeType="1"/>
              </p:cNvSpPr>
              <p:nvPr/>
            </p:nvSpPr>
            <p:spPr bwMode="auto">
              <a:xfrm>
                <a:off x="1038" y="3722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96" name="Line 716"/>
              <p:cNvSpPr>
                <a:spLocks noChangeShapeType="1"/>
              </p:cNvSpPr>
              <p:nvPr/>
            </p:nvSpPr>
            <p:spPr bwMode="auto">
              <a:xfrm>
                <a:off x="1072" y="3722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97" name="Line 717"/>
              <p:cNvSpPr>
                <a:spLocks noChangeShapeType="1"/>
              </p:cNvSpPr>
              <p:nvPr/>
            </p:nvSpPr>
            <p:spPr bwMode="auto">
              <a:xfrm>
                <a:off x="1102" y="3695"/>
                <a:ext cx="1" cy="5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98" name="Freeform 718"/>
              <p:cNvSpPr>
                <a:spLocks/>
              </p:cNvSpPr>
              <p:nvPr/>
            </p:nvSpPr>
            <p:spPr bwMode="auto">
              <a:xfrm>
                <a:off x="1038" y="3818"/>
                <a:ext cx="54" cy="163"/>
              </a:xfrm>
              <a:custGeom>
                <a:avLst/>
                <a:gdLst>
                  <a:gd name="T0" fmla="*/ 54 w 54"/>
                  <a:gd name="T1" fmla="*/ 163 h 163"/>
                  <a:gd name="T2" fmla="*/ 31 w 54"/>
                  <a:gd name="T3" fmla="*/ 163 h 163"/>
                  <a:gd name="T4" fmla="*/ 31 w 54"/>
                  <a:gd name="T5" fmla="*/ 44 h 163"/>
                  <a:gd name="T6" fmla="*/ 17 w 54"/>
                  <a:gd name="T7" fmla="*/ 60 h 163"/>
                  <a:gd name="T8" fmla="*/ 0 w 54"/>
                  <a:gd name="T9" fmla="*/ 71 h 163"/>
                  <a:gd name="T10" fmla="*/ 0 w 54"/>
                  <a:gd name="T11" fmla="*/ 40 h 163"/>
                  <a:gd name="T12" fmla="*/ 10 w 54"/>
                  <a:gd name="T13" fmla="*/ 35 h 163"/>
                  <a:gd name="T14" fmla="*/ 20 w 54"/>
                  <a:gd name="T15" fmla="*/ 25 h 163"/>
                  <a:gd name="T16" fmla="*/ 29 w 54"/>
                  <a:gd name="T17" fmla="*/ 13 h 163"/>
                  <a:gd name="T18" fmla="*/ 35 w 54"/>
                  <a:gd name="T19" fmla="*/ 0 h 163"/>
                  <a:gd name="T20" fmla="*/ 54 w 54"/>
                  <a:gd name="T21" fmla="*/ 0 h 163"/>
                  <a:gd name="T22" fmla="*/ 54 w 54"/>
                  <a:gd name="T23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163">
                    <a:moveTo>
                      <a:pt x="54" y="163"/>
                    </a:moveTo>
                    <a:lnTo>
                      <a:pt x="31" y="163"/>
                    </a:lnTo>
                    <a:lnTo>
                      <a:pt x="31" y="44"/>
                    </a:lnTo>
                    <a:lnTo>
                      <a:pt x="17" y="60"/>
                    </a:lnTo>
                    <a:lnTo>
                      <a:pt x="0" y="71"/>
                    </a:lnTo>
                    <a:lnTo>
                      <a:pt x="0" y="40"/>
                    </a:lnTo>
                    <a:lnTo>
                      <a:pt x="10" y="35"/>
                    </a:lnTo>
                    <a:lnTo>
                      <a:pt x="20" y="25"/>
                    </a:lnTo>
                    <a:lnTo>
                      <a:pt x="29" y="13"/>
                    </a:lnTo>
                    <a:lnTo>
                      <a:pt x="35" y="0"/>
                    </a:lnTo>
                    <a:lnTo>
                      <a:pt x="54" y="0"/>
                    </a:lnTo>
                    <a:lnTo>
                      <a:pt x="54" y="16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399" name="Freeform 719"/>
              <p:cNvSpPr>
                <a:spLocks noEditPoints="1"/>
              </p:cNvSpPr>
              <p:nvPr/>
            </p:nvSpPr>
            <p:spPr bwMode="auto">
              <a:xfrm>
                <a:off x="1128" y="3818"/>
                <a:ext cx="82" cy="166"/>
              </a:xfrm>
              <a:custGeom>
                <a:avLst/>
                <a:gdLst>
                  <a:gd name="T0" fmla="*/ 41 w 82"/>
                  <a:gd name="T1" fmla="*/ 0 h 166"/>
                  <a:gd name="T2" fmla="*/ 52 w 82"/>
                  <a:gd name="T3" fmla="*/ 2 h 166"/>
                  <a:gd name="T4" fmla="*/ 61 w 82"/>
                  <a:gd name="T5" fmla="*/ 7 h 166"/>
                  <a:gd name="T6" fmla="*/ 69 w 82"/>
                  <a:gd name="T7" fmla="*/ 16 h 166"/>
                  <a:gd name="T8" fmla="*/ 76 w 82"/>
                  <a:gd name="T9" fmla="*/ 33 h 166"/>
                  <a:gd name="T10" fmla="*/ 81 w 82"/>
                  <a:gd name="T11" fmla="*/ 55 h 166"/>
                  <a:gd name="T12" fmla="*/ 82 w 82"/>
                  <a:gd name="T13" fmla="*/ 82 h 166"/>
                  <a:gd name="T14" fmla="*/ 81 w 82"/>
                  <a:gd name="T15" fmla="*/ 111 h 166"/>
                  <a:gd name="T16" fmla="*/ 76 w 82"/>
                  <a:gd name="T17" fmla="*/ 133 h 166"/>
                  <a:gd name="T18" fmla="*/ 69 w 82"/>
                  <a:gd name="T19" fmla="*/ 148 h 166"/>
                  <a:gd name="T20" fmla="*/ 61 w 82"/>
                  <a:gd name="T21" fmla="*/ 158 h 166"/>
                  <a:gd name="T22" fmla="*/ 52 w 82"/>
                  <a:gd name="T23" fmla="*/ 164 h 166"/>
                  <a:gd name="T24" fmla="*/ 41 w 82"/>
                  <a:gd name="T25" fmla="*/ 166 h 166"/>
                  <a:gd name="T26" fmla="*/ 29 w 82"/>
                  <a:gd name="T27" fmla="*/ 163 h 166"/>
                  <a:gd name="T28" fmla="*/ 19 w 82"/>
                  <a:gd name="T29" fmla="*/ 158 h 166"/>
                  <a:gd name="T30" fmla="*/ 11 w 82"/>
                  <a:gd name="T31" fmla="*/ 147 h 166"/>
                  <a:gd name="T32" fmla="*/ 5 w 82"/>
                  <a:gd name="T33" fmla="*/ 131 h 166"/>
                  <a:gd name="T34" fmla="*/ 1 w 82"/>
                  <a:gd name="T35" fmla="*/ 111 h 166"/>
                  <a:gd name="T36" fmla="*/ 0 w 82"/>
                  <a:gd name="T37" fmla="*/ 82 h 166"/>
                  <a:gd name="T38" fmla="*/ 1 w 82"/>
                  <a:gd name="T39" fmla="*/ 55 h 166"/>
                  <a:gd name="T40" fmla="*/ 6 w 82"/>
                  <a:gd name="T41" fmla="*/ 33 h 166"/>
                  <a:gd name="T42" fmla="*/ 12 w 82"/>
                  <a:gd name="T43" fmla="*/ 16 h 166"/>
                  <a:gd name="T44" fmla="*/ 20 w 82"/>
                  <a:gd name="T45" fmla="*/ 7 h 166"/>
                  <a:gd name="T46" fmla="*/ 30 w 82"/>
                  <a:gd name="T47" fmla="*/ 2 h 166"/>
                  <a:gd name="T48" fmla="*/ 41 w 82"/>
                  <a:gd name="T49" fmla="*/ 0 h 166"/>
                  <a:gd name="T50" fmla="*/ 41 w 82"/>
                  <a:gd name="T51" fmla="*/ 29 h 166"/>
                  <a:gd name="T52" fmla="*/ 36 w 82"/>
                  <a:gd name="T53" fmla="*/ 29 h 166"/>
                  <a:gd name="T54" fmla="*/ 33 w 82"/>
                  <a:gd name="T55" fmla="*/ 32 h 166"/>
                  <a:gd name="T56" fmla="*/ 30 w 82"/>
                  <a:gd name="T57" fmla="*/ 35 h 166"/>
                  <a:gd name="T58" fmla="*/ 28 w 82"/>
                  <a:gd name="T59" fmla="*/ 38 h 166"/>
                  <a:gd name="T60" fmla="*/ 27 w 82"/>
                  <a:gd name="T61" fmla="*/ 44 h 166"/>
                  <a:gd name="T62" fmla="*/ 24 w 82"/>
                  <a:gd name="T63" fmla="*/ 59 h 166"/>
                  <a:gd name="T64" fmla="*/ 24 w 82"/>
                  <a:gd name="T65" fmla="*/ 82 h 166"/>
                  <a:gd name="T66" fmla="*/ 24 w 82"/>
                  <a:gd name="T67" fmla="*/ 106 h 166"/>
                  <a:gd name="T68" fmla="*/ 27 w 82"/>
                  <a:gd name="T69" fmla="*/ 120 h 166"/>
                  <a:gd name="T70" fmla="*/ 28 w 82"/>
                  <a:gd name="T71" fmla="*/ 126 h 166"/>
                  <a:gd name="T72" fmla="*/ 30 w 82"/>
                  <a:gd name="T73" fmla="*/ 131 h 166"/>
                  <a:gd name="T74" fmla="*/ 33 w 82"/>
                  <a:gd name="T75" fmla="*/ 134 h 166"/>
                  <a:gd name="T76" fmla="*/ 36 w 82"/>
                  <a:gd name="T77" fmla="*/ 136 h 166"/>
                  <a:gd name="T78" fmla="*/ 41 w 82"/>
                  <a:gd name="T79" fmla="*/ 137 h 166"/>
                  <a:gd name="T80" fmla="*/ 46 w 82"/>
                  <a:gd name="T81" fmla="*/ 136 h 166"/>
                  <a:gd name="T82" fmla="*/ 49 w 82"/>
                  <a:gd name="T83" fmla="*/ 134 h 166"/>
                  <a:gd name="T84" fmla="*/ 52 w 82"/>
                  <a:gd name="T85" fmla="*/ 131 h 166"/>
                  <a:gd name="T86" fmla="*/ 54 w 82"/>
                  <a:gd name="T87" fmla="*/ 126 h 166"/>
                  <a:gd name="T88" fmla="*/ 55 w 82"/>
                  <a:gd name="T89" fmla="*/ 122 h 166"/>
                  <a:gd name="T90" fmla="*/ 58 w 82"/>
                  <a:gd name="T91" fmla="*/ 106 h 166"/>
                  <a:gd name="T92" fmla="*/ 58 w 82"/>
                  <a:gd name="T93" fmla="*/ 82 h 166"/>
                  <a:gd name="T94" fmla="*/ 58 w 82"/>
                  <a:gd name="T95" fmla="*/ 60 h 166"/>
                  <a:gd name="T96" fmla="*/ 55 w 82"/>
                  <a:gd name="T97" fmla="*/ 46 h 166"/>
                  <a:gd name="T98" fmla="*/ 54 w 82"/>
                  <a:gd name="T99" fmla="*/ 40 h 166"/>
                  <a:gd name="T100" fmla="*/ 52 w 82"/>
                  <a:gd name="T101" fmla="*/ 35 h 166"/>
                  <a:gd name="T102" fmla="*/ 49 w 82"/>
                  <a:gd name="T103" fmla="*/ 32 h 166"/>
                  <a:gd name="T104" fmla="*/ 46 w 82"/>
                  <a:gd name="T105" fmla="*/ 29 h 166"/>
                  <a:gd name="T106" fmla="*/ 41 w 82"/>
                  <a:gd name="T107" fmla="*/ 29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2" h="166">
                    <a:moveTo>
                      <a:pt x="41" y="0"/>
                    </a:moveTo>
                    <a:lnTo>
                      <a:pt x="52" y="2"/>
                    </a:lnTo>
                    <a:lnTo>
                      <a:pt x="61" y="7"/>
                    </a:lnTo>
                    <a:lnTo>
                      <a:pt x="69" y="16"/>
                    </a:lnTo>
                    <a:lnTo>
                      <a:pt x="76" y="33"/>
                    </a:lnTo>
                    <a:lnTo>
                      <a:pt x="81" y="55"/>
                    </a:lnTo>
                    <a:lnTo>
                      <a:pt x="82" y="82"/>
                    </a:lnTo>
                    <a:lnTo>
                      <a:pt x="81" y="111"/>
                    </a:lnTo>
                    <a:lnTo>
                      <a:pt x="76" y="133"/>
                    </a:lnTo>
                    <a:lnTo>
                      <a:pt x="69" y="148"/>
                    </a:lnTo>
                    <a:lnTo>
                      <a:pt x="61" y="158"/>
                    </a:lnTo>
                    <a:lnTo>
                      <a:pt x="52" y="164"/>
                    </a:lnTo>
                    <a:lnTo>
                      <a:pt x="41" y="166"/>
                    </a:lnTo>
                    <a:lnTo>
                      <a:pt x="29" y="163"/>
                    </a:lnTo>
                    <a:lnTo>
                      <a:pt x="19" y="158"/>
                    </a:lnTo>
                    <a:lnTo>
                      <a:pt x="11" y="147"/>
                    </a:lnTo>
                    <a:lnTo>
                      <a:pt x="5" y="131"/>
                    </a:lnTo>
                    <a:lnTo>
                      <a:pt x="1" y="111"/>
                    </a:lnTo>
                    <a:lnTo>
                      <a:pt x="0" y="82"/>
                    </a:lnTo>
                    <a:lnTo>
                      <a:pt x="1" y="55"/>
                    </a:lnTo>
                    <a:lnTo>
                      <a:pt x="6" y="33"/>
                    </a:lnTo>
                    <a:lnTo>
                      <a:pt x="12" y="16"/>
                    </a:lnTo>
                    <a:lnTo>
                      <a:pt x="20" y="7"/>
                    </a:lnTo>
                    <a:lnTo>
                      <a:pt x="30" y="2"/>
                    </a:lnTo>
                    <a:lnTo>
                      <a:pt x="41" y="0"/>
                    </a:lnTo>
                    <a:close/>
                    <a:moveTo>
                      <a:pt x="41" y="29"/>
                    </a:moveTo>
                    <a:lnTo>
                      <a:pt x="36" y="29"/>
                    </a:lnTo>
                    <a:lnTo>
                      <a:pt x="33" y="32"/>
                    </a:lnTo>
                    <a:lnTo>
                      <a:pt x="30" y="35"/>
                    </a:lnTo>
                    <a:lnTo>
                      <a:pt x="28" y="38"/>
                    </a:lnTo>
                    <a:lnTo>
                      <a:pt x="27" y="44"/>
                    </a:lnTo>
                    <a:lnTo>
                      <a:pt x="24" y="59"/>
                    </a:lnTo>
                    <a:lnTo>
                      <a:pt x="24" y="82"/>
                    </a:lnTo>
                    <a:lnTo>
                      <a:pt x="24" y="106"/>
                    </a:lnTo>
                    <a:lnTo>
                      <a:pt x="27" y="120"/>
                    </a:lnTo>
                    <a:lnTo>
                      <a:pt x="28" y="126"/>
                    </a:lnTo>
                    <a:lnTo>
                      <a:pt x="30" y="131"/>
                    </a:lnTo>
                    <a:lnTo>
                      <a:pt x="33" y="134"/>
                    </a:lnTo>
                    <a:lnTo>
                      <a:pt x="36" y="136"/>
                    </a:lnTo>
                    <a:lnTo>
                      <a:pt x="41" y="137"/>
                    </a:lnTo>
                    <a:lnTo>
                      <a:pt x="46" y="136"/>
                    </a:lnTo>
                    <a:lnTo>
                      <a:pt x="49" y="134"/>
                    </a:lnTo>
                    <a:lnTo>
                      <a:pt x="52" y="131"/>
                    </a:lnTo>
                    <a:lnTo>
                      <a:pt x="54" y="126"/>
                    </a:lnTo>
                    <a:lnTo>
                      <a:pt x="55" y="122"/>
                    </a:lnTo>
                    <a:lnTo>
                      <a:pt x="58" y="106"/>
                    </a:lnTo>
                    <a:lnTo>
                      <a:pt x="58" y="82"/>
                    </a:lnTo>
                    <a:lnTo>
                      <a:pt x="58" y="60"/>
                    </a:lnTo>
                    <a:lnTo>
                      <a:pt x="55" y="46"/>
                    </a:lnTo>
                    <a:lnTo>
                      <a:pt x="54" y="40"/>
                    </a:lnTo>
                    <a:lnTo>
                      <a:pt x="52" y="35"/>
                    </a:lnTo>
                    <a:lnTo>
                      <a:pt x="49" y="32"/>
                    </a:lnTo>
                    <a:lnTo>
                      <a:pt x="46" y="29"/>
                    </a:lnTo>
                    <a:lnTo>
                      <a:pt x="41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00" name="Rectangle 720"/>
              <p:cNvSpPr>
                <a:spLocks noChangeArrowheads="1"/>
              </p:cNvSpPr>
              <p:nvPr/>
            </p:nvSpPr>
            <p:spPr bwMode="auto">
              <a:xfrm>
                <a:off x="1225" y="3809"/>
                <a:ext cx="32" cy="1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01" name="Freeform 721"/>
              <p:cNvSpPr>
                <a:spLocks/>
              </p:cNvSpPr>
              <p:nvPr/>
            </p:nvSpPr>
            <p:spPr bwMode="auto">
              <a:xfrm>
                <a:off x="1266" y="3747"/>
                <a:ext cx="36" cy="109"/>
              </a:xfrm>
              <a:custGeom>
                <a:avLst/>
                <a:gdLst>
                  <a:gd name="T0" fmla="*/ 36 w 36"/>
                  <a:gd name="T1" fmla="*/ 109 h 109"/>
                  <a:gd name="T2" fmla="*/ 21 w 36"/>
                  <a:gd name="T3" fmla="*/ 109 h 109"/>
                  <a:gd name="T4" fmla="*/ 21 w 36"/>
                  <a:gd name="T5" fmla="*/ 30 h 109"/>
                  <a:gd name="T6" fmla="*/ 11 w 36"/>
                  <a:gd name="T7" fmla="*/ 41 h 109"/>
                  <a:gd name="T8" fmla="*/ 0 w 36"/>
                  <a:gd name="T9" fmla="*/ 48 h 109"/>
                  <a:gd name="T10" fmla="*/ 0 w 36"/>
                  <a:gd name="T11" fmla="*/ 27 h 109"/>
                  <a:gd name="T12" fmla="*/ 6 w 36"/>
                  <a:gd name="T13" fmla="*/ 24 h 109"/>
                  <a:gd name="T14" fmla="*/ 13 w 36"/>
                  <a:gd name="T15" fmla="*/ 18 h 109"/>
                  <a:gd name="T16" fmla="*/ 18 w 36"/>
                  <a:gd name="T17" fmla="*/ 13 h 109"/>
                  <a:gd name="T18" fmla="*/ 21 w 36"/>
                  <a:gd name="T19" fmla="*/ 7 h 109"/>
                  <a:gd name="T20" fmla="*/ 23 w 36"/>
                  <a:gd name="T21" fmla="*/ 0 h 109"/>
                  <a:gd name="T22" fmla="*/ 36 w 36"/>
                  <a:gd name="T23" fmla="*/ 0 h 109"/>
                  <a:gd name="T24" fmla="*/ 36 w 36"/>
                  <a:gd name="T2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109">
                    <a:moveTo>
                      <a:pt x="36" y="109"/>
                    </a:moveTo>
                    <a:lnTo>
                      <a:pt x="21" y="109"/>
                    </a:lnTo>
                    <a:lnTo>
                      <a:pt x="21" y="30"/>
                    </a:lnTo>
                    <a:lnTo>
                      <a:pt x="11" y="41"/>
                    </a:lnTo>
                    <a:lnTo>
                      <a:pt x="0" y="48"/>
                    </a:lnTo>
                    <a:lnTo>
                      <a:pt x="0" y="27"/>
                    </a:lnTo>
                    <a:lnTo>
                      <a:pt x="6" y="24"/>
                    </a:lnTo>
                    <a:lnTo>
                      <a:pt x="13" y="18"/>
                    </a:lnTo>
                    <a:lnTo>
                      <a:pt x="18" y="13"/>
                    </a:lnTo>
                    <a:lnTo>
                      <a:pt x="21" y="7"/>
                    </a:lnTo>
                    <a:lnTo>
                      <a:pt x="23" y="0"/>
                    </a:lnTo>
                    <a:lnTo>
                      <a:pt x="36" y="0"/>
                    </a:lnTo>
                    <a:lnTo>
                      <a:pt x="36" y="10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02" name="Line 722"/>
              <p:cNvSpPr>
                <a:spLocks noChangeShapeType="1"/>
              </p:cNvSpPr>
              <p:nvPr/>
            </p:nvSpPr>
            <p:spPr bwMode="auto">
              <a:xfrm>
                <a:off x="1301" y="3722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03" name="Line 723"/>
              <p:cNvSpPr>
                <a:spLocks noChangeShapeType="1"/>
              </p:cNvSpPr>
              <p:nvPr/>
            </p:nvSpPr>
            <p:spPr bwMode="auto">
              <a:xfrm>
                <a:off x="1418" y="3722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04" name="Line 724"/>
              <p:cNvSpPr>
                <a:spLocks noChangeShapeType="1"/>
              </p:cNvSpPr>
              <p:nvPr/>
            </p:nvSpPr>
            <p:spPr bwMode="auto">
              <a:xfrm>
                <a:off x="1499" y="3722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05" name="Line 725"/>
              <p:cNvSpPr>
                <a:spLocks noChangeShapeType="1"/>
              </p:cNvSpPr>
              <p:nvPr/>
            </p:nvSpPr>
            <p:spPr bwMode="auto">
              <a:xfrm>
                <a:off x="1564" y="3722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06" name="Line 726"/>
              <p:cNvSpPr>
                <a:spLocks noChangeShapeType="1"/>
              </p:cNvSpPr>
              <p:nvPr/>
            </p:nvSpPr>
            <p:spPr bwMode="auto">
              <a:xfrm>
                <a:off x="1616" y="3722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07" name="Line 727"/>
              <p:cNvSpPr>
                <a:spLocks noChangeShapeType="1"/>
              </p:cNvSpPr>
              <p:nvPr/>
            </p:nvSpPr>
            <p:spPr bwMode="auto">
              <a:xfrm>
                <a:off x="1660" y="3722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08" name="Line 728"/>
              <p:cNvSpPr>
                <a:spLocks noChangeShapeType="1"/>
              </p:cNvSpPr>
              <p:nvPr/>
            </p:nvSpPr>
            <p:spPr bwMode="auto">
              <a:xfrm>
                <a:off x="1699" y="3722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09" name="Line 729"/>
              <p:cNvSpPr>
                <a:spLocks noChangeShapeType="1"/>
              </p:cNvSpPr>
              <p:nvPr/>
            </p:nvSpPr>
            <p:spPr bwMode="auto">
              <a:xfrm>
                <a:off x="1732" y="3722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10" name="Line 730"/>
              <p:cNvSpPr>
                <a:spLocks noChangeShapeType="1"/>
              </p:cNvSpPr>
              <p:nvPr/>
            </p:nvSpPr>
            <p:spPr bwMode="auto">
              <a:xfrm>
                <a:off x="1763" y="3695"/>
                <a:ext cx="1" cy="5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11" name="Freeform 731"/>
              <p:cNvSpPr>
                <a:spLocks/>
              </p:cNvSpPr>
              <p:nvPr/>
            </p:nvSpPr>
            <p:spPr bwMode="auto">
              <a:xfrm>
                <a:off x="1731" y="3818"/>
                <a:ext cx="54" cy="163"/>
              </a:xfrm>
              <a:custGeom>
                <a:avLst/>
                <a:gdLst>
                  <a:gd name="T0" fmla="*/ 54 w 54"/>
                  <a:gd name="T1" fmla="*/ 163 h 163"/>
                  <a:gd name="T2" fmla="*/ 32 w 54"/>
                  <a:gd name="T3" fmla="*/ 163 h 163"/>
                  <a:gd name="T4" fmla="*/ 32 w 54"/>
                  <a:gd name="T5" fmla="*/ 44 h 163"/>
                  <a:gd name="T6" fmla="*/ 17 w 54"/>
                  <a:gd name="T7" fmla="*/ 60 h 163"/>
                  <a:gd name="T8" fmla="*/ 0 w 54"/>
                  <a:gd name="T9" fmla="*/ 71 h 163"/>
                  <a:gd name="T10" fmla="*/ 0 w 54"/>
                  <a:gd name="T11" fmla="*/ 40 h 163"/>
                  <a:gd name="T12" fmla="*/ 10 w 54"/>
                  <a:gd name="T13" fmla="*/ 35 h 163"/>
                  <a:gd name="T14" fmla="*/ 21 w 54"/>
                  <a:gd name="T15" fmla="*/ 25 h 163"/>
                  <a:gd name="T16" fmla="*/ 29 w 54"/>
                  <a:gd name="T17" fmla="*/ 13 h 163"/>
                  <a:gd name="T18" fmla="*/ 35 w 54"/>
                  <a:gd name="T19" fmla="*/ 0 h 163"/>
                  <a:gd name="T20" fmla="*/ 54 w 54"/>
                  <a:gd name="T21" fmla="*/ 0 h 163"/>
                  <a:gd name="T22" fmla="*/ 54 w 54"/>
                  <a:gd name="T23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163">
                    <a:moveTo>
                      <a:pt x="54" y="163"/>
                    </a:moveTo>
                    <a:lnTo>
                      <a:pt x="32" y="163"/>
                    </a:lnTo>
                    <a:lnTo>
                      <a:pt x="32" y="44"/>
                    </a:lnTo>
                    <a:lnTo>
                      <a:pt x="17" y="60"/>
                    </a:lnTo>
                    <a:lnTo>
                      <a:pt x="0" y="71"/>
                    </a:lnTo>
                    <a:lnTo>
                      <a:pt x="0" y="40"/>
                    </a:lnTo>
                    <a:lnTo>
                      <a:pt x="10" y="35"/>
                    </a:lnTo>
                    <a:lnTo>
                      <a:pt x="21" y="25"/>
                    </a:lnTo>
                    <a:lnTo>
                      <a:pt x="29" y="13"/>
                    </a:lnTo>
                    <a:lnTo>
                      <a:pt x="35" y="0"/>
                    </a:lnTo>
                    <a:lnTo>
                      <a:pt x="54" y="0"/>
                    </a:lnTo>
                    <a:lnTo>
                      <a:pt x="54" y="16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12" name="Line 732"/>
              <p:cNvSpPr>
                <a:spLocks noChangeShapeType="1"/>
              </p:cNvSpPr>
              <p:nvPr/>
            </p:nvSpPr>
            <p:spPr bwMode="auto">
              <a:xfrm>
                <a:off x="1962" y="3722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13" name="Line 733"/>
              <p:cNvSpPr>
                <a:spLocks noChangeShapeType="1"/>
              </p:cNvSpPr>
              <p:nvPr/>
            </p:nvSpPr>
            <p:spPr bwMode="auto">
              <a:xfrm>
                <a:off x="2077" y="3722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14" name="Line 734"/>
              <p:cNvSpPr>
                <a:spLocks noChangeShapeType="1"/>
              </p:cNvSpPr>
              <p:nvPr/>
            </p:nvSpPr>
            <p:spPr bwMode="auto">
              <a:xfrm>
                <a:off x="2160" y="3722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15" name="Line 735"/>
              <p:cNvSpPr>
                <a:spLocks noChangeShapeType="1"/>
              </p:cNvSpPr>
              <p:nvPr/>
            </p:nvSpPr>
            <p:spPr bwMode="auto">
              <a:xfrm>
                <a:off x="2224" y="3722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16" name="Line 736"/>
              <p:cNvSpPr>
                <a:spLocks noChangeShapeType="1"/>
              </p:cNvSpPr>
              <p:nvPr/>
            </p:nvSpPr>
            <p:spPr bwMode="auto">
              <a:xfrm>
                <a:off x="2277" y="3722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17" name="Line 737"/>
              <p:cNvSpPr>
                <a:spLocks noChangeShapeType="1"/>
              </p:cNvSpPr>
              <p:nvPr/>
            </p:nvSpPr>
            <p:spPr bwMode="auto">
              <a:xfrm>
                <a:off x="2321" y="3722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18" name="Line 738"/>
              <p:cNvSpPr>
                <a:spLocks noChangeShapeType="1"/>
              </p:cNvSpPr>
              <p:nvPr/>
            </p:nvSpPr>
            <p:spPr bwMode="auto">
              <a:xfrm>
                <a:off x="2358" y="3722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19" name="Line 739"/>
              <p:cNvSpPr>
                <a:spLocks noChangeShapeType="1"/>
              </p:cNvSpPr>
              <p:nvPr/>
            </p:nvSpPr>
            <p:spPr bwMode="auto">
              <a:xfrm>
                <a:off x="2393" y="3722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20" name="Line 740"/>
              <p:cNvSpPr>
                <a:spLocks noChangeShapeType="1"/>
              </p:cNvSpPr>
              <p:nvPr/>
            </p:nvSpPr>
            <p:spPr bwMode="auto">
              <a:xfrm>
                <a:off x="2423" y="3695"/>
                <a:ext cx="1" cy="5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21" name="Freeform 741"/>
              <p:cNvSpPr>
                <a:spLocks/>
              </p:cNvSpPr>
              <p:nvPr/>
            </p:nvSpPr>
            <p:spPr bwMode="auto">
              <a:xfrm>
                <a:off x="2378" y="3818"/>
                <a:ext cx="54" cy="163"/>
              </a:xfrm>
              <a:custGeom>
                <a:avLst/>
                <a:gdLst>
                  <a:gd name="T0" fmla="*/ 54 w 54"/>
                  <a:gd name="T1" fmla="*/ 163 h 163"/>
                  <a:gd name="T2" fmla="*/ 31 w 54"/>
                  <a:gd name="T3" fmla="*/ 163 h 163"/>
                  <a:gd name="T4" fmla="*/ 31 w 54"/>
                  <a:gd name="T5" fmla="*/ 44 h 163"/>
                  <a:gd name="T6" fmla="*/ 17 w 54"/>
                  <a:gd name="T7" fmla="*/ 60 h 163"/>
                  <a:gd name="T8" fmla="*/ 0 w 54"/>
                  <a:gd name="T9" fmla="*/ 71 h 163"/>
                  <a:gd name="T10" fmla="*/ 0 w 54"/>
                  <a:gd name="T11" fmla="*/ 40 h 163"/>
                  <a:gd name="T12" fmla="*/ 9 w 54"/>
                  <a:gd name="T13" fmla="*/ 35 h 163"/>
                  <a:gd name="T14" fmla="*/ 20 w 54"/>
                  <a:gd name="T15" fmla="*/ 25 h 163"/>
                  <a:gd name="T16" fmla="*/ 29 w 54"/>
                  <a:gd name="T17" fmla="*/ 13 h 163"/>
                  <a:gd name="T18" fmla="*/ 35 w 54"/>
                  <a:gd name="T19" fmla="*/ 0 h 163"/>
                  <a:gd name="T20" fmla="*/ 54 w 54"/>
                  <a:gd name="T21" fmla="*/ 0 h 163"/>
                  <a:gd name="T22" fmla="*/ 54 w 54"/>
                  <a:gd name="T23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163">
                    <a:moveTo>
                      <a:pt x="54" y="163"/>
                    </a:moveTo>
                    <a:lnTo>
                      <a:pt x="31" y="163"/>
                    </a:lnTo>
                    <a:lnTo>
                      <a:pt x="31" y="44"/>
                    </a:lnTo>
                    <a:lnTo>
                      <a:pt x="17" y="60"/>
                    </a:lnTo>
                    <a:lnTo>
                      <a:pt x="0" y="71"/>
                    </a:lnTo>
                    <a:lnTo>
                      <a:pt x="0" y="40"/>
                    </a:lnTo>
                    <a:lnTo>
                      <a:pt x="9" y="35"/>
                    </a:lnTo>
                    <a:lnTo>
                      <a:pt x="20" y="25"/>
                    </a:lnTo>
                    <a:lnTo>
                      <a:pt x="29" y="13"/>
                    </a:lnTo>
                    <a:lnTo>
                      <a:pt x="35" y="0"/>
                    </a:lnTo>
                    <a:lnTo>
                      <a:pt x="54" y="0"/>
                    </a:lnTo>
                    <a:lnTo>
                      <a:pt x="54" y="16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22" name="Freeform 742"/>
              <p:cNvSpPr>
                <a:spLocks noEditPoints="1"/>
              </p:cNvSpPr>
              <p:nvPr/>
            </p:nvSpPr>
            <p:spPr bwMode="auto">
              <a:xfrm>
                <a:off x="2468" y="3818"/>
                <a:ext cx="82" cy="166"/>
              </a:xfrm>
              <a:custGeom>
                <a:avLst/>
                <a:gdLst>
                  <a:gd name="T0" fmla="*/ 41 w 82"/>
                  <a:gd name="T1" fmla="*/ 0 h 166"/>
                  <a:gd name="T2" fmla="*/ 52 w 82"/>
                  <a:gd name="T3" fmla="*/ 2 h 166"/>
                  <a:gd name="T4" fmla="*/ 61 w 82"/>
                  <a:gd name="T5" fmla="*/ 7 h 166"/>
                  <a:gd name="T6" fmla="*/ 68 w 82"/>
                  <a:gd name="T7" fmla="*/ 16 h 166"/>
                  <a:gd name="T8" fmla="*/ 76 w 82"/>
                  <a:gd name="T9" fmla="*/ 33 h 166"/>
                  <a:gd name="T10" fmla="*/ 80 w 82"/>
                  <a:gd name="T11" fmla="*/ 55 h 166"/>
                  <a:gd name="T12" fmla="*/ 82 w 82"/>
                  <a:gd name="T13" fmla="*/ 82 h 166"/>
                  <a:gd name="T14" fmla="*/ 80 w 82"/>
                  <a:gd name="T15" fmla="*/ 111 h 166"/>
                  <a:gd name="T16" fmla="*/ 76 w 82"/>
                  <a:gd name="T17" fmla="*/ 133 h 166"/>
                  <a:gd name="T18" fmla="*/ 68 w 82"/>
                  <a:gd name="T19" fmla="*/ 148 h 166"/>
                  <a:gd name="T20" fmla="*/ 61 w 82"/>
                  <a:gd name="T21" fmla="*/ 158 h 166"/>
                  <a:gd name="T22" fmla="*/ 52 w 82"/>
                  <a:gd name="T23" fmla="*/ 164 h 166"/>
                  <a:gd name="T24" fmla="*/ 41 w 82"/>
                  <a:gd name="T25" fmla="*/ 166 h 166"/>
                  <a:gd name="T26" fmla="*/ 29 w 82"/>
                  <a:gd name="T27" fmla="*/ 163 h 166"/>
                  <a:gd name="T28" fmla="*/ 19 w 82"/>
                  <a:gd name="T29" fmla="*/ 158 h 166"/>
                  <a:gd name="T30" fmla="*/ 11 w 82"/>
                  <a:gd name="T31" fmla="*/ 147 h 166"/>
                  <a:gd name="T32" fmla="*/ 5 w 82"/>
                  <a:gd name="T33" fmla="*/ 131 h 166"/>
                  <a:gd name="T34" fmla="*/ 1 w 82"/>
                  <a:gd name="T35" fmla="*/ 111 h 166"/>
                  <a:gd name="T36" fmla="*/ 0 w 82"/>
                  <a:gd name="T37" fmla="*/ 82 h 166"/>
                  <a:gd name="T38" fmla="*/ 1 w 82"/>
                  <a:gd name="T39" fmla="*/ 55 h 166"/>
                  <a:gd name="T40" fmla="*/ 6 w 82"/>
                  <a:gd name="T41" fmla="*/ 33 h 166"/>
                  <a:gd name="T42" fmla="*/ 12 w 82"/>
                  <a:gd name="T43" fmla="*/ 16 h 166"/>
                  <a:gd name="T44" fmla="*/ 20 w 82"/>
                  <a:gd name="T45" fmla="*/ 7 h 166"/>
                  <a:gd name="T46" fmla="*/ 30 w 82"/>
                  <a:gd name="T47" fmla="*/ 2 h 166"/>
                  <a:gd name="T48" fmla="*/ 41 w 82"/>
                  <a:gd name="T49" fmla="*/ 0 h 166"/>
                  <a:gd name="T50" fmla="*/ 41 w 82"/>
                  <a:gd name="T51" fmla="*/ 29 h 166"/>
                  <a:gd name="T52" fmla="*/ 36 w 82"/>
                  <a:gd name="T53" fmla="*/ 29 h 166"/>
                  <a:gd name="T54" fmla="*/ 32 w 82"/>
                  <a:gd name="T55" fmla="*/ 32 h 166"/>
                  <a:gd name="T56" fmla="*/ 30 w 82"/>
                  <a:gd name="T57" fmla="*/ 35 h 166"/>
                  <a:gd name="T58" fmla="*/ 27 w 82"/>
                  <a:gd name="T59" fmla="*/ 38 h 166"/>
                  <a:gd name="T60" fmla="*/ 26 w 82"/>
                  <a:gd name="T61" fmla="*/ 44 h 166"/>
                  <a:gd name="T62" fmla="*/ 24 w 82"/>
                  <a:gd name="T63" fmla="*/ 59 h 166"/>
                  <a:gd name="T64" fmla="*/ 24 w 82"/>
                  <a:gd name="T65" fmla="*/ 82 h 166"/>
                  <a:gd name="T66" fmla="*/ 24 w 82"/>
                  <a:gd name="T67" fmla="*/ 106 h 166"/>
                  <a:gd name="T68" fmla="*/ 26 w 82"/>
                  <a:gd name="T69" fmla="*/ 120 h 166"/>
                  <a:gd name="T70" fmla="*/ 27 w 82"/>
                  <a:gd name="T71" fmla="*/ 126 h 166"/>
                  <a:gd name="T72" fmla="*/ 30 w 82"/>
                  <a:gd name="T73" fmla="*/ 131 h 166"/>
                  <a:gd name="T74" fmla="*/ 32 w 82"/>
                  <a:gd name="T75" fmla="*/ 134 h 166"/>
                  <a:gd name="T76" fmla="*/ 36 w 82"/>
                  <a:gd name="T77" fmla="*/ 136 h 166"/>
                  <a:gd name="T78" fmla="*/ 41 w 82"/>
                  <a:gd name="T79" fmla="*/ 137 h 166"/>
                  <a:gd name="T80" fmla="*/ 45 w 82"/>
                  <a:gd name="T81" fmla="*/ 136 h 166"/>
                  <a:gd name="T82" fmla="*/ 49 w 82"/>
                  <a:gd name="T83" fmla="*/ 134 h 166"/>
                  <a:gd name="T84" fmla="*/ 52 w 82"/>
                  <a:gd name="T85" fmla="*/ 131 h 166"/>
                  <a:gd name="T86" fmla="*/ 54 w 82"/>
                  <a:gd name="T87" fmla="*/ 126 h 166"/>
                  <a:gd name="T88" fmla="*/ 55 w 82"/>
                  <a:gd name="T89" fmla="*/ 122 h 166"/>
                  <a:gd name="T90" fmla="*/ 58 w 82"/>
                  <a:gd name="T91" fmla="*/ 106 h 166"/>
                  <a:gd name="T92" fmla="*/ 58 w 82"/>
                  <a:gd name="T93" fmla="*/ 82 h 166"/>
                  <a:gd name="T94" fmla="*/ 58 w 82"/>
                  <a:gd name="T95" fmla="*/ 60 h 166"/>
                  <a:gd name="T96" fmla="*/ 55 w 82"/>
                  <a:gd name="T97" fmla="*/ 46 h 166"/>
                  <a:gd name="T98" fmla="*/ 54 w 82"/>
                  <a:gd name="T99" fmla="*/ 40 h 166"/>
                  <a:gd name="T100" fmla="*/ 52 w 82"/>
                  <a:gd name="T101" fmla="*/ 35 h 166"/>
                  <a:gd name="T102" fmla="*/ 49 w 82"/>
                  <a:gd name="T103" fmla="*/ 32 h 166"/>
                  <a:gd name="T104" fmla="*/ 45 w 82"/>
                  <a:gd name="T105" fmla="*/ 29 h 166"/>
                  <a:gd name="T106" fmla="*/ 41 w 82"/>
                  <a:gd name="T107" fmla="*/ 29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2" h="166">
                    <a:moveTo>
                      <a:pt x="41" y="0"/>
                    </a:moveTo>
                    <a:lnTo>
                      <a:pt x="52" y="2"/>
                    </a:lnTo>
                    <a:lnTo>
                      <a:pt x="61" y="7"/>
                    </a:lnTo>
                    <a:lnTo>
                      <a:pt x="68" y="16"/>
                    </a:lnTo>
                    <a:lnTo>
                      <a:pt x="76" y="33"/>
                    </a:lnTo>
                    <a:lnTo>
                      <a:pt x="80" y="55"/>
                    </a:lnTo>
                    <a:lnTo>
                      <a:pt x="82" y="82"/>
                    </a:lnTo>
                    <a:lnTo>
                      <a:pt x="80" y="111"/>
                    </a:lnTo>
                    <a:lnTo>
                      <a:pt x="76" y="133"/>
                    </a:lnTo>
                    <a:lnTo>
                      <a:pt x="68" y="148"/>
                    </a:lnTo>
                    <a:lnTo>
                      <a:pt x="61" y="158"/>
                    </a:lnTo>
                    <a:lnTo>
                      <a:pt x="52" y="164"/>
                    </a:lnTo>
                    <a:lnTo>
                      <a:pt x="41" y="166"/>
                    </a:lnTo>
                    <a:lnTo>
                      <a:pt x="29" y="163"/>
                    </a:lnTo>
                    <a:lnTo>
                      <a:pt x="19" y="158"/>
                    </a:lnTo>
                    <a:lnTo>
                      <a:pt x="11" y="147"/>
                    </a:lnTo>
                    <a:lnTo>
                      <a:pt x="5" y="131"/>
                    </a:lnTo>
                    <a:lnTo>
                      <a:pt x="1" y="111"/>
                    </a:lnTo>
                    <a:lnTo>
                      <a:pt x="0" y="82"/>
                    </a:lnTo>
                    <a:lnTo>
                      <a:pt x="1" y="55"/>
                    </a:lnTo>
                    <a:lnTo>
                      <a:pt x="6" y="33"/>
                    </a:lnTo>
                    <a:lnTo>
                      <a:pt x="12" y="16"/>
                    </a:lnTo>
                    <a:lnTo>
                      <a:pt x="20" y="7"/>
                    </a:lnTo>
                    <a:lnTo>
                      <a:pt x="30" y="2"/>
                    </a:lnTo>
                    <a:lnTo>
                      <a:pt x="41" y="0"/>
                    </a:lnTo>
                    <a:close/>
                    <a:moveTo>
                      <a:pt x="41" y="29"/>
                    </a:moveTo>
                    <a:lnTo>
                      <a:pt x="36" y="29"/>
                    </a:lnTo>
                    <a:lnTo>
                      <a:pt x="32" y="32"/>
                    </a:lnTo>
                    <a:lnTo>
                      <a:pt x="30" y="35"/>
                    </a:lnTo>
                    <a:lnTo>
                      <a:pt x="27" y="38"/>
                    </a:lnTo>
                    <a:lnTo>
                      <a:pt x="26" y="44"/>
                    </a:lnTo>
                    <a:lnTo>
                      <a:pt x="24" y="59"/>
                    </a:lnTo>
                    <a:lnTo>
                      <a:pt x="24" y="82"/>
                    </a:lnTo>
                    <a:lnTo>
                      <a:pt x="24" y="106"/>
                    </a:lnTo>
                    <a:lnTo>
                      <a:pt x="26" y="120"/>
                    </a:lnTo>
                    <a:lnTo>
                      <a:pt x="27" y="126"/>
                    </a:lnTo>
                    <a:lnTo>
                      <a:pt x="30" y="131"/>
                    </a:lnTo>
                    <a:lnTo>
                      <a:pt x="32" y="134"/>
                    </a:lnTo>
                    <a:lnTo>
                      <a:pt x="36" y="136"/>
                    </a:lnTo>
                    <a:lnTo>
                      <a:pt x="41" y="137"/>
                    </a:lnTo>
                    <a:lnTo>
                      <a:pt x="45" y="136"/>
                    </a:lnTo>
                    <a:lnTo>
                      <a:pt x="49" y="134"/>
                    </a:lnTo>
                    <a:lnTo>
                      <a:pt x="52" y="131"/>
                    </a:lnTo>
                    <a:lnTo>
                      <a:pt x="54" y="126"/>
                    </a:lnTo>
                    <a:lnTo>
                      <a:pt x="55" y="122"/>
                    </a:lnTo>
                    <a:lnTo>
                      <a:pt x="58" y="106"/>
                    </a:lnTo>
                    <a:lnTo>
                      <a:pt x="58" y="82"/>
                    </a:lnTo>
                    <a:lnTo>
                      <a:pt x="58" y="60"/>
                    </a:lnTo>
                    <a:lnTo>
                      <a:pt x="55" y="46"/>
                    </a:lnTo>
                    <a:lnTo>
                      <a:pt x="54" y="40"/>
                    </a:lnTo>
                    <a:lnTo>
                      <a:pt x="52" y="35"/>
                    </a:lnTo>
                    <a:lnTo>
                      <a:pt x="49" y="32"/>
                    </a:lnTo>
                    <a:lnTo>
                      <a:pt x="45" y="29"/>
                    </a:lnTo>
                    <a:lnTo>
                      <a:pt x="41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23" name="Line 743"/>
              <p:cNvSpPr>
                <a:spLocks noChangeShapeType="1"/>
              </p:cNvSpPr>
              <p:nvPr/>
            </p:nvSpPr>
            <p:spPr bwMode="auto">
              <a:xfrm>
                <a:off x="2622" y="3722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24" name="Line 744"/>
              <p:cNvSpPr>
                <a:spLocks noChangeShapeType="1"/>
              </p:cNvSpPr>
              <p:nvPr/>
            </p:nvSpPr>
            <p:spPr bwMode="auto">
              <a:xfrm flipV="1">
                <a:off x="2622" y="888"/>
                <a:ext cx="1" cy="286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25" name="Line 745"/>
              <p:cNvSpPr>
                <a:spLocks noChangeShapeType="1"/>
              </p:cNvSpPr>
              <p:nvPr/>
            </p:nvSpPr>
            <p:spPr bwMode="auto">
              <a:xfrm>
                <a:off x="2581" y="3749"/>
                <a:ext cx="4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26" name="Line 746"/>
              <p:cNvSpPr>
                <a:spLocks noChangeShapeType="1"/>
              </p:cNvSpPr>
              <p:nvPr/>
            </p:nvSpPr>
            <p:spPr bwMode="auto">
              <a:xfrm>
                <a:off x="2601" y="3692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27" name="Line 747"/>
              <p:cNvSpPr>
                <a:spLocks noChangeShapeType="1"/>
              </p:cNvSpPr>
              <p:nvPr/>
            </p:nvSpPr>
            <p:spPr bwMode="auto">
              <a:xfrm>
                <a:off x="2601" y="3635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28" name="Line 748"/>
              <p:cNvSpPr>
                <a:spLocks noChangeShapeType="1"/>
              </p:cNvSpPr>
              <p:nvPr/>
            </p:nvSpPr>
            <p:spPr bwMode="auto">
              <a:xfrm>
                <a:off x="2601" y="3577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29" name="Line 749"/>
              <p:cNvSpPr>
                <a:spLocks noChangeShapeType="1"/>
              </p:cNvSpPr>
              <p:nvPr/>
            </p:nvSpPr>
            <p:spPr bwMode="auto">
              <a:xfrm>
                <a:off x="2601" y="3520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30" name="Line 750"/>
              <p:cNvSpPr>
                <a:spLocks noChangeShapeType="1"/>
              </p:cNvSpPr>
              <p:nvPr/>
            </p:nvSpPr>
            <p:spPr bwMode="auto">
              <a:xfrm>
                <a:off x="2581" y="3463"/>
                <a:ext cx="4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31" name="Line 751"/>
              <p:cNvSpPr>
                <a:spLocks noChangeShapeType="1"/>
              </p:cNvSpPr>
              <p:nvPr/>
            </p:nvSpPr>
            <p:spPr bwMode="auto">
              <a:xfrm>
                <a:off x="2601" y="3405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32" name="Line 752"/>
              <p:cNvSpPr>
                <a:spLocks noChangeShapeType="1"/>
              </p:cNvSpPr>
              <p:nvPr/>
            </p:nvSpPr>
            <p:spPr bwMode="auto">
              <a:xfrm>
                <a:off x="2601" y="3348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33" name="Line 753"/>
              <p:cNvSpPr>
                <a:spLocks noChangeShapeType="1"/>
              </p:cNvSpPr>
              <p:nvPr/>
            </p:nvSpPr>
            <p:spPr bwMode="auto">
              <a:xfrm>
                <a:off x="2601" y="3292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34" name="Line 754"/>
              <p:cNvSpPr>
                <a:spLocks noChangeShapeType="1"/>
              </p:cNvSpPr>
              <p:nvPr/>
            </p:nvSpPr>
            <p:spPr bwMode="auto">
              <a:xfrm>
                <a:off x="2601" y="3235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35" name="Line 755"/>
              <p:cNvSpPr>
                <a:spLocks noChangeShapeType="1"/>
              </p:cNvSpPr>
              <p:nvPr/>
            </p:nvSpPr>
            <p:spPr bwMode="auto">
              <a:xfrm>
                <a:off x="2581" y="3176"/>
                <a:ext cx="4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36" name="Line 756"/>
              <p:cNvSpPr>
                <a:spLocks noChangeShapeType="1"/>
              </p:cNvSpPr>
              <p:nvPr/>
            </p:nvSpPr>
            <p:spPr bwMode="auto">
              <a:xfrm>
                <a:off x="2601" y="3120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37" name="Line 757"/>
              <p:cNvSpPr>
                <a:spLocks noChangeShapeType="1"/>
              </p:cNvSpPr>
              <p:nvPr/>
            </p:nvSpPr>
            <p:spPr bwMode="auto">
              <a:xfrm>
                <a:off x="2601" y="3063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38" name="Line 758"/>
              <p:cNvSpPr>
                <a:spLocks noChangeShapeType="1"/>
              </p:cNvSpPr>
              <p:nvPr/>
            </p:nvSpPr>
            <p:spPr bwMode="auto">
              <a:xfrm>
                <a:off x="2601" y="3005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39" name="Line 759"/>
              <p:cNvSpPr>
                <a:spLocks noChangeShapeType="1"/>
              </p:cNvSpPr>
              <p:nvPr/>
            </p:nvSpPr>
            <p:spPr bwMode="auto">
              <a:xfrm>
                <a:off x="2601" y="2948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40" name="Line 760"/>
              <p:cNvSpPr>
                <a:spLocks noChangeShapeType="1"/>
              </p:cNvSpPr>
              <p:nvPr/>
            </p:nvSpPr>
            <p:spPr bwMode="auto">
              <a:xfrm>
                <a:off x="2581" y="2891"/>
                <a:ext cx="4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41" name="Line 761"/>
              <p:cNvSpPr>
                <a:spLocks noChangeShapeType="1"/>
              </p:cNvSpPr>
              <p:nvPr/>
            </p:nvSpPr>
            <p:spPr bwMode="auto">
              <a:xfrm>
                <a:off x="2601" y="2834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42" name="Line 762"/>
              <p:cNvSpPr>
                <a:spLocks noChangeShapeType="1"/>
              </p:cNvSpPr>
              <p:nvPr/>
            </p:nvSpPr>
            <p:spPr bwMode="auto">
              <a:xfrm>
                <a:off x="2601" y="2776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43" name="Line 763"/>
              <p:cNvSpPr>
                <a:spLocks noChangeShapeType="1"/>
              </p:cNvSpPr>
              <p:nvPr/>
            </p:nvSpPr>
            <p:spPr bwMode="auto">
              <a:xfrm>
                <a:off x="2601" y="2719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44" name="Line 764"/>
              <p:cNvSpPr>
                <a:spLocks noChangeShapeType="1"/>
              </p:cNvSpPr>
              <p:nvPr/>
            </p:nvSpPr>
            <p:spPr bwMode="auto">
              <a:xfrm>
                <a:off x="2601" y="2662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45" name="Line 765"/>
              <p:cNvSpPr>
                <a:spLocks noChangeShapeType="1"/>
              </p:cNvSpPr>
              <p:nvPr/>
            </p:nvSpPr>
            <p:spPr bwMode="auto">
              <a:xfrm>
                <a:off x="2581" y="2604"/>
                <a:ext cx="4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46" name="Line 766"/>
              <p:cNvSpPr>
                <a:spLocks noChangeShapeType="1"/>
              </p:cNvSpPr>
              <p:nvPr/>
            </p:nvSpPr>
            <p:spPr bwMode="auto">
              <a:xfrm>
                <a:off x="2601" y="2547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47" name="Line 767"/>
              <p:cNvSpPr>
                <a:spLocks noChangeShapeType="1"/>
              </p:cNvSpPr>
              <p:nvPr/>
            </p:nvSpPr>
            <p:spPr bwMode="auto">
              <a:xfrm>
                <a:off x="2601" y="2490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48" name="Line 768"/>
              <p:cNvSpPr>
                <a:spLocks noChangeShapeType="1"/>
              </p:cNvSpPr>
              <p:nvPr/>
            </p:nvSpPr>
            <p:spPr bwMode="auto">
              <a:xfrm>
                <a:off x="2601" y="2434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49" name="Line 769"/>
              <p:cNvSpPr>
                <a:spLocks noChangeShapeType="1"/>
              </p:cNvSpPr>
              <p:nvPr/>
            </p:nvSpPr>
            <p:spPr bwMode="auto">
              <a:xfrm>
                <a:off x="2601" y="2375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50" name="Line 770"/>
              <p:cNvSpPr>
                <a:spLocks noChangeShapeType="1"/>
              </p:cNvSpPr>
              <p:nvPr/>
            </p:nvSpPr>
            <p:spPr bwMode="auto">
              <a:xfrm>
                <a:off x="2581" y="2319"/>
                <a:ext cx="4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51" name="Line 771"/>
              <p:cNvSpPr>
                <a:spLocks noChangeShapeType="1"/>
              </p:cNvSpPr>
              <p:nvPr/>
            </p:nvSpPr>
            <p:spPr bwMode="auto">
              <a:xfrm>
                <a:off x="2601" y="2262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52" name="Line 772"/>
              <p:cNvSpPr>
                <a:spLocks noChangeShapeType="1"/>
              </p:cNvSpPr>
              <p:nvPr/>
            </p:nvSpPr>
            <p:spPr bwMode="auto">
              <a:xfrm>
                <a:off x="2601" y="2203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53" name="Line 773"/>
              <p:cNvSpPr>
                <a:spLocks noChangeShapeType="1"/>
              </p:cNvSpPr>
              <p:nvPr/>
            </p:nvSpPr>
            <p:spPr bwMode="auto">
              <a:xfrm>
                <a:off x="2601" y="2147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54" name="Line 774"/>
              <p:cNvSpPr>
                <a:spLocks noChangeShapeType="1"/>
              </p:cNvSpPr>
              <p:nvPr/>
            </p:nvSpPr>
            <p:spPr bwMode="auto">
              <a:xfrm>
                <a:off x="2601" y="2090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55" name="Line 775"/>
              <p:cNvSpPr>
                <a:spLocks noChangeShapeType="1"/>
              </p:cNvSpPr>
              <p:nvPr/>
            </p:nvSpPr>
            <p:spPr bwMode="auto">
              <a:xfrm>
                <a:off x="2581" y="2033"/>
                <a:ext cx="4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56" name="Line 776"/>
              <p:cNvSpPr>
                <a:spLocks noChangeShapeType="1"/>
              </p:cNvSpPr>
              <p:nvPr/>
            </p:nvSpPr>
            <p:spPr bwMode="auto">
              <a:xfrm>
                <a:off x="2601" y="1975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57" name="Line 777"/>
              <p:cNvSpPr>
                <a:spLocks noChangeShapeType="1"/>
              </p:cNvSpPr>
              <p:nvPr/>
            </p:nvSpPr>
            <p:spPr bwMode="auto">
              <a:xfrm>
                <a:off x="2601" y="1918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58" name="Line 778"/>
              <p:cNvSpPr>
                <a:spLocks noChangeShapeType="1"/>
              </p:cNvSpPr>
              <p:nvPr/>
            </p:nvSpPr>
            <p:spPr bwMode="auto">
              <a:xfrm>
                <a:off x="2601" y="1861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59" name="Line 779"/>
              <p:cNvSpPr>
                <a:spLocks noChangeShapeType="1"/>
              </p:cNvSpPr>
              <p:nvPr/>
            </p:nvSpPr>
            <p:spPr bwMode="auto">
              <a:xfrm>
                <a:off x="2601" y="1803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60" name="Line 780"/>
              <p:cNvSpPr>
                <a:spLocks noChangeShapeType="1"/>
              </p:cNvSpPr>
              <p:nvPr/>
            </p:nvSpPr>
            <p:spPr bwMode="auto">
              <a:xfrm>
                <a:off x="2581" y="1746"/>
                <a:ext cx="4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61" name="Line 781"/>
              <p:cNvSpPr>
                <a:spLocks noChangeShapeType="1"/>
              </p:cNvSpPr>
              <p:nvPr/>
            </p:nvSpPr>
            <p:spPr bwMode="auto">
              <a:xfrm>
                <a:off x="2601" y="1689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62" name="Line 782"/>
              <p:cNvSpPr>
                <a:spLocks noChangeShapeType="1"/>
              </p:cNvSpPr>
              <p:nvPr/>
            </p:nvSpPr>
            <p:spPr bwMode="auto">
              <a:xfrm>
                <a:off x="2601" y="1632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63" name="Line 783"/>
              <p:cNvSpPr>
                <a:spLocks noChangeShapeType="1"/>
              </p:cNvSpPr>
              <p:nvPr/>
            </p:nvSpPr>
            <p:spPr bwMode="auto">
              <a:xfrm>
                <a:off x="2601" y="1574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64" name="Line 784"/>
              <p:cNvSpPr>
                <a:spLocks noChangeShapeType="1"/>
              </p:cNvSpPr>
              <p:nvPr/>
            </p:nvSpPr>
            <p:spPr bwMode="auto">
              <a:xfrm>
                <a:off x="2601" y="1517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65" name="Line 785"/>
              <p:cNvSpPr>
                <a:spLocks noChangeShapeType="1"/>
              </p:cNvSpPr>
              <p:nvPr/>
            </p:nvSpPr>
            <p:spPr bwMode="auto">
              <a:xfrm>
                <a:off x="2581" y="1461"/>
                <a:ext cx="4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66" name="Line 786"/>
              <p:cNvSpPr>
                <a:spLocks noChangeShapeType="1"/>
              </p:cNvSpPr>
              <p:nvPr/>
            </p:nvSpPr>
            <p:spPr bwMode="auto">
              <a:xfrm>
                <a:off x="2601" y="1402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67" name="Line 787"/>
              <p:cNvSpPr>
                <a:spLocks noChangeShapeType="1"/>
              </p:cNvSpPr>
              <p:nvPr/>
            </p:nvSpPr>
            <p:spPr bwMode="auto">
              <a:xfrm>
                <a:off x="2601" y="1345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68" name="Line 788"/>
              <p:cNvSpPr>
                <a:spLocks noChangeShapeType="1"/>
              </p:cNvSpPr>
              <p:nvPr/>
            </p:nvSpPr>
            <p:spPr bwMode="auto">
              <a:xfrm>
                <a:off x="2601" y="1289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69" name="Line 789"/>
              <p:cNvSpPr>
                <a:spLocks noChangeShapeType="1"/>
              </p:cNvSpPr>
              <p:nvPr/>
            </p:nvSpPr>
            <p:spPr bwMode="auto">
              <a:xfrm>
                <a:off x="2601" y="1232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70" name="Line 790"/>
              <p:cNvSpPr>
                <a:spLocks noChangeShapeType="1"/>
              </p:cNvSpPr>
              <p:nvPr/>
            </p:nvSpPr>
            <p:spPr bwMode="auto">
              <a:xfrm>
                <a:off x="2581" y="1174"/>
                <a:ext cx="4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71" name="Line 791"/>
              <p:cNvSpPr>
                <a:spLocks noChangeShapeType="1"/>
              </p:cNvSpPr>
              <p:nvPr/>
            </p:nvSpPr>
            <p:spPr bwMode="auto">
              <a:xfrm>
                <a:off x="2601" y="1117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72" name="Line 792"/>
              <p:cNvSpPr>
                <a:spLocks noChangeShapeType="1"/>
              </p:cNvSpPr>
              <p:nvPr/>
            </p:nvSpPr>
            <p:spPr bwMode="auto">
              <a:xfrm>
                <a:off x="2601" y="1060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73" name="Line 793"/>
              <p:cNvSpPr>
                <a:spLocks noChangeShapeType="1"/>
              </p:cNvSpPr>
              <p:nvPr/>
            </p:nvSpPr>
            <p:spPr bwMode="auto">
              <a:xfrm>
                <a:off x="2601" y="1002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74" name="Line 794"/>
              <p:cNvSpPr>
                <a:spLocks noChangeShapeType="1"/>
              </p:cNvSpPr>
              <p:nvPr/>
            </p:nvSpPr>
            <p:spPr bwMode="auto">
              <a:xfrm>
                <a:off x="2601" y="945"/>
                <a:ext cx="2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75" name="Line 795"/>
              <p:cNvSpPr>
                <a:spLocks noChangeShapeType="1"/>
              </p:cNvSpPr>
              <p:nvPr/>
            </p:nvSpPr>
            <p:spPr bwMode="auto">
              <a:xfrm>
                <a:off x="2581" y="888"/>
                <a:ext cx="41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76" name="Line 796"/>
              <p:cNvSpPr>
                <a:spLocks noChangeShapeType="1"/>
              </p:cNvSpPr>
              <p:nvPr/>
            </p:nvSpPr>
            <p:spPr bwMode="auto">
              <a:xfrm>
                <a:off x="442" y="888"/>
                <a:ext cx="2180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77" name="Line 797"/>
              <p:cNvSpPr>
                <a:spLocks noChangeShapeType="1"/>
              </p:cNvSpPr>
              <p:nvPr/>
            </p:nvSpPr>
            <p:spPr bwMode="auto">
              <a:xfrm flipV="1">
                <a:off x="442" y="888"/>
                <a:ext cx="1" cy="5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78" name="Line 798"/>
              <p:cNvSpPr>
                <a:spLocks noChangeShapeType="1"/>
              </p:cNvSpPr>
              <p:nvPr/>
            </p:nvSpPr>
            <p:spPr bwMode="auto">
              <a:xfrm flipV="1">
                <a:off x="640" y="888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79" name="Line 799"/>
              <p:cNvSpPr>
                <a:spLocks noChangeShapeType="1"/>
              </p:cNvSpPr>
              <p:nvPr/>
            </p:nvSpPr>
            <p:spPr bwMode="auto">
              <a:xfrm flipV="1">
                <a:off x="757" y="888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80" name="Line 800"/>
              <p:cNvSpPr>
                <a:spLocks noChangeShapeType="1"/>
              </p:cNvSpPr>
              <p:nvPr/>
            </p:nvSpPr>
            <p:spPr bwMode="auto">
              <a:xfrm flipV="1">
                <a:off x="840" y="888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81" name="Line 801"/>
              <p:cNvSpPr>
                <a:spLocks noChangeShapeType="1"/>
              </p:cNvSpPr>
              <p:nvPr/>
            </p:nvSpPr>
            <p:spPr bwMode="auto">
              <a:xfrm flipV="1">
                <a:off x="903" y="888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82" name="Line 802"/>
              <p:cNvSpPr>
                <a:spLocks noChangeShapeType="1"/>
              </p:cNvSpPr>
              <p:nvPr/>
            </p:nvSpPr>
            <p:spPr bwMode="auto">
              <a:xfrm flipV="1">
                <a:off x="956" y="888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83" name="Line 803"/>
              <p:cNvSpPr>
                <a:spLocks noChangeShapeType="1"/>
              </p:cNvSpPr>
              <p:nvPr/>
            </p:nvSpPr>
            <p:spPr bwMode="auto">
              <a:xfrm flipV="1">
                <a:off x="999" y="888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84" name="Line 804"/>
              <p:cNvSpPr>
                <a:spLocks noChangeShapeType="1"/>
              </p:cNvSpPr>
              <p:nvPr/>
            </p:nvSpPr>
            <p:spPr bwMode="auto">
              <a:xfrm flipV="1">
                <a:off x="1038" y="888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85" name="Line 805"/>
              <p:cNvSpPr>
                <a:spLocks noChangeShapeType="1"/>
              </p:cNvSpPr>
              <p:nvPr/>
            </p:nvSpPr>
            <p:spPr bwMode="auto">
              <a:xfrm flipV="1">
                <a:off x="1072" y="888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86" name="Line 806"/>
              <p:cNvSpPr>
                <a:spLocks noChangeShapeType="1"/>
              </p:cNvSpPr>
              <p:nvPr/>
            </p:nvSpPr>
            <p:spPr bwMode="auto">
              <a:xfrm flipV="1">
                <a:off x="1102" y="888"/>
                <a:ext cx="1" cy="5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87" name="Line 807"/>
              <p:cNvSpPr>
                <a:spLocks noChangeShapeType="1"/>
              </p:cNvSpPr>
              <p:nvPr/>
            </p:nvSpPr>
            <p:spPr bwMode="auto">
              <a:xfrm flipV="1">
                <a:off x="1301" y="888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88" name="Line 808"/>
              <p:cNvSpPr>
                <a:spLocks noChangeShapeType="1"/>
              </p:cNvSpPr>
              <p:nvPr/>
            </p:nvSpPr>
            <p:spPr bwMode="auto">
              <a:xfrm flipV="1">
                <a:off x="1418" y="888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89" name="Line 809"/>
              <p:cNvSpPr>
                <a:spLocks noChangeShapeType="1"/>
              </p:cNvSpPr>
              <p:nvPr/>
            </p:nvSpPr>
            <p:spPr bwMode="auto">
              <a:xfrm flipV="1">
                <a:off x="1499" y="888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90" name="Line 810"/>
              <p:cNvSpPr>
                <a:spLocks noChangeShapeType="1"/>
              </p:cNvSpPr>
              <p:nvPr/>
            </p:nvSpPr>
            <p:spPr bwMode="auto">
              <a:xfrm flipV="1">
                <a:off x="1564" y="888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91" name="Line 811"/>
              <p:cNvSpPr>
                <a:spLocks noChangeShapeType="1"/>
              </p:cNvSpPr>
              <p:nvPr/>
            </p:nvSpPr>
            <p:spPr bwMode="auto">
              <a:xfrm flipV="1">
                <a:off x="1616" y="888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92" name="Line 812"/>
              <p:cNvSpPr>
                <a:spLocks noChangeShapeType="1"/>
              </p:cNvSpPr>
              <p:nvPr/>
            </p:nvSpPr>
            <p:spPr bwMode="auto">
              <a:xfrm flipV="1">
                <a:off x="1660" y="888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93" name="Line 813"/>
              <p:cNvSpPr>
                <a:spLocks noChangeShapeType="1"/>
              </p:cNvSpPr>
              <p:nvPr/>
            </p:nvSpPr>
            <p:spPr bwMode="auto">
              <a:xfrm flipV="1">
                <a:off x="1699" y="888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94" name="Line 814"/>
              <p:cNvSpPr>
                <a:spLocks noChangeShapeType="1"/>
              </p:cNvSpPr>
              <p:nvPr/>
            </p:nvSpPr>
            <p:spPr bwMode="auto">
              <a:xfrm flipV="1">
                <a:off x="1732" y="888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95" name="Line 815"/>
              <p:cNvSpPr>
                <a:spLocks noChangeShapeType="1"/>
              </p:cNvSpPr>
              <p:nvPr/>
            </p:nvSpPr>
            <p:spPr bwMode="auto">
              <a:xfrm flipV="1">
                <a:off x="1763" y="888"/>
                <a:ext cx="1" cy="5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96" name="Line 816"/>
              <p:cNvSpPr>
                <a:spLocks noChangeShapeType="1"/>
              </p:cNvSpPr>
              <p:nvPr/>
            </p:nvSpPr>
            <p:spPr bwMode="auto">
              <a:xfrm flipV="1">
                <a:off x="1962" y="888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97" name="Line 817"/>
              <p:cNvSpPr>
                <a:spLocks noChangeShapeType="1"/>
              </p:cNvSpPr>
              <p:nvPr/>
            </p:nvSpPr>
            <p:spPr bwMode="auto">
              <a:xfrm flipV="1">
                <a:off x="2077" y="888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98" name="Line 818"/>
              <p:cNvSpPr>
                <a:spLocks noChangeShapeType="1"/>
              </p:cNvSpPr>
              <p:nvPr/>
            </p:nvSpPr>
            <p:spPr bwMode="auto">
              <a:xfrm flipV="1">
                <a:off x="2160" y="888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499" name="Line 819"/>
              <p:cNvSpPr>
                <a:spLocks noChangeShapeType="1"/>
              </p:cNvSpPr>
              <p:nvPr/>
            </p:nvSpPr>
            <p:spPr bwMode="auto">
              <a:xfrm flipV="1">
                <a:off x="2224" y="888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68500" name="Group 820"/>
            <p:cNvGrpSpPr>
              <a:grpSpLocks/>
            </p:cNvGrpSpPr>
            <p:nvPr/>
          </p:nvGrpSpPr>
          <p:grpSpPr bwMode="auto">
            <a:xfrm>
              <a:off x="442" y="888"/>
              <a:ext cx="2181" cy="1985"/>
              <a:chOff x="442" y="888"/>
              <a:chExt cx="2181" cy="1985"/>
            </a:xfrm>
          </p:grpSpPr>
          <p:sp>
            <p:nvSpPr>
              <p:cNvPr id="968501" name="Line 821"/>
              <p:cNvSpPr>
                <a:spLocks noChangeShapeType="1"/>
              </p:cNvSpPr>
              <p:nvPr/>
            </p:nvSpPr>
            <p:spPr bwMode="auto">
              <a:xfrm flipV="1">
                <a:off x="2277" y="888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02" name="Line 822"/>
              <p:cNvSpPr>
                <a:spLocks noChangeShapeType="1"/>
              </p:cNvSpPr>
              <p:nvPr/>
            </p:nvSpPr>
            <p:spPr bwMode="auto">
              <a:xfrm flipV="1">
                <a:off x="2321" y="888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03" name="Line 823"/>
              <p:cNvSpPr>
                <a:spLocks noChangeShapeType="1"/>
              </p:cNvSpPr>
              <p:nvPr/>
            </p:nvSpPr>
            <p:spPr bwMode="auto">
              <a:xfrm flipV="1">
                <a:off x="2358" y="888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04" name="Line 824"/>
              <p:cNvSpPr>
                <a:spLocks noChangeShapeType="1"/>
              </p:cNvSpPr>
              <p:nvPr/>
            </p:nvSpPr>
            <p:spPr bwMode="auto">
              <a:xfrm flipV="1">
                <a:off x="2393" y="888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05" name="Line 825"/>
              <p:cNvSpPr>
                <a:spLocks noChangeShapeType="1"/>
              </p:cNvSpPr>
              <p:nvPr/>
            </p:nvSpPr>
            <p:spPr bwMode="auto">
              <a:xfrm flipV="1">
                <a:off x="2423" y="888"/>
                <a:ext cx="1" cy="54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06" name="Line 826"/>
              <p:cNvSpPr>
                <a:spLocks noChangeShapeType="1"/>
              </p:cNvSpPr>
              <p:nvPr/>
            </p:nvSpPr>
            <p:spPr bwMode="auto">
              <a:xfrm flipV="1">
                <a:off x="2622" y="888"/>
                <a:ext cx="1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07" name="Line 827"/>
              <p:cNvSpPr>
                <a:spLocks noChangeShapeType="1"/>
              </p:cNvSpPr>
              <p:nvPr/>
            </p:nvSpPr>
            <p:spPr bwMode="auto">
              <a:xfrm>
                <a:off x="442" y="2031"/>
                <a:ext cx="233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08" name="Line 828"/>
              <p:cNvSpPr>
                <a:spLocks noChangeShapeType="1"/>
              </p:cNvSpPr>
              <p:nvPr/>
            </p:nvSpPr>
            <p:spPr bwMode="auto">
              <a:xfrm>
                <a:off x="675" y="2031"/>
                <a:ext cx="13" cy="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09" name="Line 829"/>
              <p:cNvSpPr>
                <a:spLocks noChangeShapeType="1"/>
              </p:cNvSpPr>
              <p:nvPr/>
            </p:nvSpPr>
            <p:spPr bwMode="auto">
              <a:xfrm>
                <a:off x="688" y="2033"/>
                <a:ext cx="134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10" name="Line 830"/>
              <p:cNvSpPr>
                <a:spLocks noChangeShapeType="1"/>
              </p:cNvSpPr>
              <p:nvPr/>
            </p:nvSpPr>
            <p:spPr bwMode="auto">
              <a:xfrm>
                <a:off x="822" y="2033"/>
                <a:ext cx="7" cy="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11" name="Line 831"/>
              <p:cNvSpPr>
                <a:spLocks noChangeShapeType="1"/>
              </p:cNvSpPr>
              <p:nvPr/>
            </p:nvSpPr>
            <p:spPr bwMode="auto">
              <a:xfrm>
                <a:off x="829" y="2035"/>
                <a:ext cx="84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12" name="Line 832"/>
              <p:cNvSpPr>
                <a:spLocks noChangeShapeType="1"/>
              </p:cNvSpPr>
              <p:nvPr/>
            </p:nvSpPr>
            <p:spPr bwMode="auto">
              <a:xfrm>
                <a:off x="913" y="2035"/>
                <a:ext cx="5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13" name="Line 833"/>
              <p:cNvSpPr>
                <a:spLocks noChangeShapeType="1"/>
              </p:cNvSpPr>
              <p:nvPr/>
            </p:nvSpPr>
            <p:spPr bwMode="auto">
              <a:xfrm>
                <a:off x="918" y="2036"/>
                <a:ext cx="3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14" name="Freeform 834"/>
              <p:cNvSpPr>
                <a:spLocks/>
              </p:cNvSpPr>
              <p:nvPr/>
            </p:nvSpPr>
            <p:spPr bwMode="auto">
              <a:xfrm>
                <a:off x="949" y="2036"/>
                <a:ext cx="174" cy="5"/>
              </a:xfrm>
              <a:custGeom>
                <a:avLst/>
                <a:gdLst>
                  <a:gd name="T0" fmla="*/ 0 w 174"/>
                  <a:gd name="T1" fmla="*/ 0 h 5"/>
                  <a:gd name="T2" fmla="*/ 32 w 174"/>
                  <a:gd name="T3" fmla="*/ 0 h 5"/>
                  <a:gd name="T4" fmla="*/ 36 w 174"/>
                  <a:gd name="T5" fmla="*/ 2 h 5"/>
                  <a:gd name="T6" fmla="*/ 88 w 174"/>
                  <a:gd name="T7" fmla="*/ 2 h 5"/>
                  <a:gd name="T8" fmla="*/ 91 w 174"/>
                  <a:gd name="T9" fmla="*/ 3 h 5"/>
                  <a:gd name="T10" fmla="*/ 95 w 174"/>
                  <a:gd name="T11" fmla="*/ 2 h 5"/>
                  <a:gd name="T12" fmla="*/ 99 w 174"/>
                  <a:gd name="T13" fmla="*/ 3 h 5"/>
                  <a:gd name="T14" fmla="*/ 135 w 174"/>
                  <a:gd name="T15" fmla="*/ 3 h 5"/>
                  <a:gd name="T16" fmla="*/ 137 w 174"/>
                  <a:gd name="T17" fmla="*/ 5 h 5"/>
                  <a:gd name="T18" fmla="*/ 174 w 174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4" h="5">
                    <a:moveTo>
                      <a:pt x="0" y="0"/>
                    </a:moveTo>
                    <a:lnTo>
                      <a:pt x="32" y="0"/>
                    </a:lnTo>
                    <a:lnTo>
                      <a:pt x="36" y="2"/>
                    </a:lnTo>
                    <a:lnTo>
                      <a:pt x="88" y="2"/>
                    </a:lnTo>
                    <a:lnTo>
                      <a:pt x="91" y="3"/>
                    </a:lnTo>
                    <a:lnTo>
                      <a:pt x="95" y="2"/>
                    </a:lnTo>
                    <a:lnTo>
                      <a:pt x="99" y="3"/>
                    </a:lnTo>
                    <a:lnTo>
                      <a:pt x="135" y="3"/>
                    </a:lnTo>
                    <a:lnTo>
                      <a:pt x="137" y="5"/>
                    </a:lnTo>
                    <a:lnTo>
                      <a:pt x="174" y="5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15" name="Freeform 835"/>
              <p:cNvSpPr>
                <a:spLocks/>
              </p:cNvSpPr>
              <p:nvPr/>
            </p:nvSpPr>
            <p:spPr bwMode="auto">
              <a:xfrm>
                <a:off x="1123" y="2041"/>
                <a:ext cx="108" cy="6"/>
              </a:xfrm>
              <a:custGeom>
                <a:avLst/>
                <a:gdLst>
                  <a:gd name="T0" fmla="*/ 0 w 108"/>
                  <a:gd name="T1" fmla="*/ 0 h 6"/>
                  <a:gd name="T2" fmla="*/ 3 w 108"/>
                  <a:gd name="T3" fmla="*/ 2 h 6"/>
                  <a:gd name="T4" fmla="*/ 35 w 108"/>
                  <a:gd name="T5" fmla="*/ 2 h 6"/>
                  <a:gd name="T6" fmla="*/ 38 w 108"/>
                  <a:gd name="T7" fmla="*/ 3 h 6"/>
                  <a:gd name="T8" fmla="*/ 63 w 108"/>
                  <a:gd name="T9" fmla="*/ 3 h 6"/>
                  <a:gd name="T10" fmla="*/ 64 w 108"/>
                  <a:gd name="T11" fmla="*/ 5 h 6"/>
                  <a:gd name="T12" fmla="*/ 66 w 108"/>
                  <a:gd name="T13" fmla="*/ 3 h 6"/>
                  <a:gd name="T14" fmla="*/ 69 w 108"/>
                  <a:gd name="T15" fmla="*/ 5 h 6"/>
                  <a:gd name="T16" fmla="*/ 95 w 108"/>
                  <a:gd name="T17" fmla="*/ 5 h 6"/>
                  <a:gd name="T18" fmla="*/ 96 w 108"/>
                  <a:gd name="T19" fmla="*/ 6 h 6"/>
                  <a:gd name="T20" fmla="*/ 108 w 108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6">
                    <a:moveTo>
                      <a:pt x="0" y="0"/>
                    </a:moveTo>
                    <a:lnTo>
                      <a:pt x="3" y="2"/>
                    </a:lnTo>
                    <a:lnTo>
                      <a:pt x="35" y="2"/>
                    </a:lnTo>
                    <a:lnTo>
                      <a:pt x="38" y="3"/>
                    </a:lnTo>
                    <a:lnTo>
                      <a:pt x="63" y="3"/>
                    </a:lnTo>
                    <a:lnTo>
                      <a:pt x="64" y="5"/>
                    </a:lnTo>
                    <a:lnTo>
                      <a:pt x="66" y="3"/>
                    </a:lnTo>
                    <a:lnTo>
                      <a:pt x="69" y="5"/>
                    </a:lnTo>
                    <a:lnTo>
                      <a:pt x="95" y="5"/>
                    </a:lnTo>
                    <a:lnTo>
                      <a:pt x="96" y="6"/>
                    </a:lnTo>
                    <a:lnTo>
                      <a:pt x="108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16" name="Freeform 836"/>
              <p:cNvSpPr>
                <a:spLocks/>
              </p:cNvSpPr>
              <p:nvPr/>
            </p:nvSpPr>
            <p:spPr bwMode="auto">
              <a:xfrm>
                <a:off x="1231" y="2047"/>
                <a:ext cx="77" cy="7"/>
              </a:xfrm>
              <a:custGeom>
                <a:avLst/>
                <a:gdLst>
                  <a:gd name="T0" fmla="*/ 0 w 77"/>
                  <a:gd name="T1" fmla="*/ 0 h 7"/>
                  <a:gd name="T2" fmla="*/ 12 w 77"/>
                  <a:gd name="T3" fmla="*/ 0 h 7"/>
                  <a:gd name="T4" fmla="*/ 14 w 77"/>
                  <a:gd name="T5" fmla="*/ 2 h 7"/>
                  <a:gd name="T6" fmla="*/ 36 w 77"/>
                  <a:gd name="T7" fmla="*/ 2 h 7"/>
                  <a:gd name="T8" fmla="*/ 38 w 77"/>
                  <a:gd name="T9" fmla="*/ 3 h 7"/>
                  <a:gd name="T10" fmla="*/ 56 w 77"/>
                  <a:gd name="T11" fmla="*/ 3 h 7"/>
                  <a:gd name="T12" fmla="*/ 58 w 77"/>
                  <a:gd name="T13" fmla="*/ 5 h 7"/>
                  <a:gd name="T14" fmla="*/ 71 w 77"/>
                  <a:gd name="T15" fmla="*/ 5 h 7"/>
                  <a:gd name="T16" fmla="*/ 72 w 77"/>
                  <a:gd name="T17" fmla="*/ 7 h 7"/>
                  <a:gd name="T18" fmla="*/ 74 w 77"/>
                  <a:gd name="T19" fmla="*/ 5 h 7"/>
                  <a:gd name="T20" fmla="*/ 76 w 77"/>
                  <a:gd name="T21" fmla="*/ 5 h 7"/>
                  <a:gd name="T22" fmla="*/ 77 w 77"/>
                  <a:gd name="T2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7">
                    <a:moveTo>
                      <a:pt x="0" y="0"/>
                    </a:moveTo>
                    <a:lnTo>
                      <a:pt x="12" y="0"/>
                    </a:lnTo>
                    <a:lnTo>
                      <a:pt x="14" y="2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56" y="3"/>
                    </a:lnTo>
                    <a:lnTo>
                      <a:pt x="58" y="5"/>
                    </a:lnTo>
                    <a:lnTo>
                      <a:pt x="71" y="5"/>
                    </a:lnTo>
                    <a:lnTo>
                      <a:pt x="72" y="7"/>
                    </a:lnTo>
                    <a:lnTo>
                      <a:pt x="74" y="5"/>
                    </a:lnTo>
                    <a:lnTo>
                      <a:pt x="76" y="5"/>
                    </a:lnTo>
                    <a:lnTo>
                      <a:pt x="77" y="7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17" name="Freeform 837"/>
              <p:cNvSpPr>
                <a:spLocks/>
              </p:cNvSpPr>
              <p:nvPr/>
            </p:nvSpPr>
            <p:spPr bwMode="auto">
              <a:xfrm>
                <a:off x="1308" y="2054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18 w 63"/>
                  <a:gd name="T3" fmla="*/ 0 h 4"/>
                  <a:gd name="T4" fmla="*/ 20 w 63"/>
                  <a:gd name="T5" fmla="*/ 1 h 4"/>
                  <a:gd name="T6" fmla="*/ 35 w 63"/>
                  <a:gd name="T7" fmla="*/ 1 h 4"/>
                  <a:gd name="T8" fmla="*/ 36 w 63"/>
                  <a:gd name="T9" fmla="*/ 3 h 4"/>
                  <a:gd name="T10" fmla="*/ 52 w 63"/>
                  <a:gd name="T11" fmla="*/ 3 h 4"/>
                  <a:gd name="T12" fmla="*/ 53 w 63"/>
                  <a:gd name="T13" fmla="*/ 4 h 4"/>
                  <a:gd name="T14" fmla="*/ 63 w 63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4">
                    <a:moveTo>
                      <a:pt x="0" y="0"/>
                    </a:moveTo>
                    <a:lnTo>
                      <a:pt x="18" y="0"/>
                    </a:lnTo>
                    <a:lnTo>
                      <a:pt x="20" y="1"/>
                    </a:lnTo>
                    <a:lnTo>
                      <a:pt x="35" y="1"/>
                    </a:lnTo>
                    <a:lnTo>
                      <a:pt x="36" y="3"/>
                    </a:lnTo>
                    <a:lnTo>
                      <a:pt x="52" y="3"/>
                    </a:lnTo>
                    <a:lnTo>
                      <a:pt x="53" y="4"/>
                    </a:lnTo>
                    <a:lnTo>
                      <a:pt x="63" y="4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18" name="Freeform 838"/>
              <p:cNvSpPr>
                <a:spLocks/>
              </p:cNvSpPr>
              <p:nvPr/>
            </p:nvSpPr>
            <p:spPr bwMode="auto">
              <a:xfrm>
                <a:off x="1371" y="2058"/>
                <a:ext cx="50" cy="7"/>
              </a:xfrm>
              <a:custGeom>
                <a:avLst/>
                <a:gdLst>
                  <a:gd name="T0" fmla="*/ 0 w 50"/>
                  <a:gd name="T1" fmla="*/ 0 h 7"/>
                  <a:gd name="T2" fmla="*/ 3 w 50"/>
                  <a:gd name="T3" fmla="*/ 0 h 7"/>
                  <a:gd name="T4" fmla="*/ 5 w 50"/>
                  <a:gd name="T5" fmla="*/ 2 h 7"/>
                  <a:gd name="T6" fmla="*/ 19 w 50"/>
                  <a:gd name="T7" fmla="*/ 2 h 7"/>
                  <a:gd name="T8" fmla="*/ 20 w 50"/>
                  <a:gd name="T9" fmla="*/ 3 h 7"/>
                  <a:gd name="T10" fmla="*/ 32 w 50"/>
                  <a:gd name="T11" fmla="*/ 3 h 7"/>
                  <a:gd name="T12" fmla="*/ 33 w 50"/>
                  <a:gd name="T13" fmla="*/ 5 h 7"/>
                  <a:gd name="T14" fmla="*/ 45 w 50"/>
                  <a:gd name="T15" fmla="*/ 5 h 7"/>
                  <a:gd name="T16" fmla="*/ 45 w 50"/>
                  <a:gd name="T17" fmla="*/ 7 h 7"/>
                  <a:gd name="T18" fmla="*/ 50 w 50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7">
                    <a:moveTo>
                      <a:pt x="0" y="0"/>
                    </a:moveTo>
                    <a:lnTo>
                      <a:pt x="3" y="0"/>
                    </a:lnTo>
                    <a:lnTo>
                      <a:pt x="5" y="2"/>
                    </a:lnTo>
                    <a:lnTo>
                      <a:pt x="19" y="2"/>
                    </a:lnTo>
                    <a:lnTo>
                      <a:pt x="20" y="3"/>
                    </a:lnTo>
                    <a:lnTo>
                      <a:pt x="32" y="3"/>
                    </a:lnTo>
                    <a:lnTo>
                      <a:pt x="33" y="5"/>
                    </a:lnTo>
                    <a:lnTo>
                      <a:pt x="45" y="5"/>
                    </a:lnTo>
                    <a:lnTo>
                      <a:pt x="45" y="7"/>
                    </a:lnTo>
                    <a:lnTo>
                      <a:pt x="50" y="7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19" name="Freeform 839"/>
              <p:cNvSpPr>
                <a:spLocks/>
              </p:cNvSpPr>
              <p:nvPr/>
            </p:nvSpPr>
            <p:spPr bwMode="auto">
              <a:xfrm>
                <a:off x="1421" y="2065"/>
                <a:ext cx="42" cy="6"/>
              </a:xfrm>
              <a:custGeom>
                <a:avLst/>
                <a:gdLst>
                  <a:gd name="T0" fmla="*/ 0 w 42"/>
                  <a:gd name="T1" fmla="*/ 0 h 6"/>
                  <a:gd name="T2" fmla="*/ 9 w 42"/>
                  <a:gd name="T3" fmla="*/ 0 h 6"/>
                  <a:gd name="T4" fmla="*/ 9 w 42"/>
                  <a:gd name="T5" fmla="*/ 1 h 6"/>
                  <a:gd name="T6" fmla="*/ 19 w 42"/>
                  <a:gd name="T7" fmla="*/ 1 h 6"/>
                  <a:gd name="T8" fmla="*/ 21 w 42"/>
                  <a:gd name="T9" fmla="*/ 3 h 6"/>
                  <a:gd name="T10" fmla="*/ 31 w 42"/>
                  <a:gd name="T11" fmla="*/ 3 h 6"/>
                  <a:gd name="T12" fmla="*/ 31 w 42"/>
                  <a:gd name="T13" fmla="*/ 4 h 6"/>
                  <a:gd name="T14" fmla="*/ 42 w 42"/>
                  <a:gd name="T15" fmla="*/ 4 h 6"/>
                  <a:gd name="T16" fmla="*/ 42 w 42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6">
                    <a:moveTo>
                      <a:pt x="0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19" y="1"/>
                    </a:lnTo>
                    <a:lnTo>
                      <a:pt x="21" y="3"/>
                    </a:lnTo>
                    <a:lnTo>
                      <a:pt x="31" y="3"/>
                    </a:lnTo>
                    <a:lnTo>
                      <a:pt x="31" y="4"/>
                    </a:lnTo>
                    <a:lnTo>
                      <a:pt x="42" y="4"/>
                    </a:lnTo>
                    <a:lnTo>
                      <a:pt x="42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20" name="Freeform 840"/>
              <p:cNvSpPr>
                <a:spLocks/>
              </p:cNvSpPr>
              <p:nvPr/>
            </p:nvSpPr>
            <p:spPr bwMode="auto">
              <a:xfrm>
                <a:off x="1463" y="2071"/>
                <a:ext cx="38" cy="6"/>
              </a:xfrm>
              <a:custGeom>
                <a:avLst/>
                <a:gdLst>
                  <a:gd name="T0" fmla="*/ 0 w 38"/>
                  <a:gd name="T1" fmla="*/ 0 h 6"/>
                  <a:gd name="T2" fmla="*/ 11 w 38"/>
                  <a:gd name="T3" fmla="*/ 0 h 6"/>
                  <a:gd name="T4" fmla="*/ 12 w 38"/>
                  <a:gd name="T5" fmla="*/ 1 h 6"/>
                  <a:gd name="T6" fmla="*/ 21 w 38"/>
                  <a:gd name="T7" fmla="*/ 1 h 6"/>
                  <a:gd name="T8" fmla="*/ 21 w 38"/>
                  <a:gd name="T9" fmla="*/ 3 h 6"/>
                  <a:gd name="T10" fmla="*/ 30 w 38"/>
                  <a:gd name="T11" fmla="*/ 3 h 6"/>
                  <a:gd name="T12" fmla="*/ 30 w 38"/>
                  <a:gd name="T13" fmla="*/ 5 h 6"/>
                  <a:gd name="T14" fmla="*/ 32 w 38"/>
                  <a:gd name="T15" fmla="*/ 5 h 6"/>
                  <a:gd name="T16" fmla="*/ 33 w 38"/>
                  <a:gd name="T17" fmla="*/ 3 h 6"/>
                  <a:gd name="T18" fmla="*/ 33 w 38"/>
                  <a:gd name="T19" fmla="*/ 6 h 6"/>
                  <a:gd name="T20" fmla="*/ 34 w 38"/>
                  <a:gd name="T21" fmla="*/ 3 h 6"/>
                  <a:gd name="T22" fmla="*/ 34 w 38"/>
                  <a:gd name="T23" fmla="*/ 1 h 6"/>
                  <a:gd name="T24" fmla="*/ 35 w 38"/>
                  <a:gd name="T25" fmla="*/ 1 h 6"/>
                  <a:gd name="T26" fmla="*/ 36 w 38"/>
                  <a:gd name="T27" fmla="*/ 3 h 6"/>
                  <a:gd name="T28" fmla="*/ 38 w 38"/>
                  <a:gd name="T29" fmla="*/ 3 h 6"/>
                  <a:gd name="T30" fmla="*/ 38 w 38"/>
                  <a:gd name="T3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6">
                    <a:moveTo>
                      <a:pt x="0" y="0"/>
                    </a:moveTo>
                    <a:lnTo>
                      <a:pt x="11" y="0"/>
                    </a:lnTo>
                    <a:lnTo>
                      <a:pt x="12" y="1"/>
                    </a:lnTo>
                    <a:lnTo>
                      <a:pt x="21" y="1"/>
                    </a:lnTo>
                    <a:lnTo>
                      <a:pt x="21" y="3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3" y="3"/>
                    </a:lnTo>
                    <a:lnTo>
                      <a:pt x="33" y="6"/>
                    </a:lnTo>
                    <a:lnTo>
                      <a:pt x="34" y="3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6" y="3"/>
                    </a:lnTo>
                    <a:lnTo>
                      <a:pt x="38" y="3"/>
                    </a:lnTo>
                    <a:lnTo>
                      <a:pt x="38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21" name="Freeform 841"/>
              <p:cNvSpPr>
                <a:spLocks/>
              </p:cNvSpPr>
              <p:nvPr/>
            </p:nvSpPr>
            <p:spPr bwMode="auto">
              <a:xfrm>
                <a:off x="1501" y="2074"/>
                <a:ext cx="33" cy="8"/>
              </a:xfrm>
              <a:custGeom>
                <a:avLst/>
                <a:gdLst>
                  <a:gd name="T0" fmla="*/ 0 w 33"/>
                  <a:gd name="T1" fmla="*/ 3 h 8"/>
                  <a:gd name="T2" fmla="*/ 1 w 33"/>
                  <a:gd name="T3" fmla="*/ 0 h 8"/>
                  <a:gd name="T4" fmla="*/ 2 w 33"/>
                  <a:gd name="T5" fmla="*/ 3 h 8"/>
                  <a:gd name="T6" fmla="*/ 2 w 33"/>
                  <a:gd name="T7" fmla="*/ 2 h 8"/>
                  <a:gd name="T8" fmla="*/ 3 w 33"/>
                  <a:gd name="T9" fmla="*/ 3 h 8"/>
                  <a:gd name="T10" fmla="*/ 10 w 33"/>
                  <a:gd name="T11" fmla="*/ 3 h 8"/>
                  <a:gd name="T12" fmla="*/ 12 w 33"/>
                  <a:gd name="T13" fmla="*/ 5 h 8"/>
                  <a:gd name="T14" fmla="*/ 19 w 33"/>
                  <a:gd name="T15" fmla="*/ 5 h 8"/>
                  <a:gd name="T16" fmla="*/ 20 w 33"/>
                  <a:gd name="T17" fmla="*/ 6 h 8"/>
                  <a:gd name="T18" fmla="*/ 28 w 33"/>
                  <a:gd name="T19" fmla="*/ 6 h 8"/>
                  <a:gd name="T20" fmla="*/ 28 w 33"/>
                  <a:gd name="T21" fmla="*/ 8 h 8"/>
                  <a:gd name="T22" fmla="*/ 33 w 33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8">
                    <a:moveTo>
                      <a:pt x="0" y="3"/>
                    </a:moveTo>
                    <a:lnTo>
                      <a:pt x="1" y="0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10" y="3"/>
                    </a:lnTo>
                    <a:lnTo>
                      <a:pt x="12" y="5"/>
                    </a:lnTo>
                    <a:lnTo>
                      <a:pt x="19" y="5"/>
                    </a:lnTo>
                    <a:lnTo>
                      <a:pt x="20" y="6"/>
                    </a:lnTo>
                    <a:lnTo>
                      <a:pt x="28" y="6"/>
                    </a:lnTo>
                    <a:lnTo>
                      <a:pt x="28" y="8"/>
                    </a:lnTo>
                    <a:lnTo>
                      <a:pt x="33" y="8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22" name="Freeform 842"/>
              <p:cNvSpPr>
                <a:spLocks/>
              </p:cNvSpPr>
              <p:nvPr/>
            </p:nvSpPr>
            <p:spPr bwMode="auto">
              <a:xfrm>
                <a:off x="1534" y="2082"/>
                <a:ext cx="29" cy="6"/>
              </a:xfrm>
              <a:custGeom>
                <a:avLst/>
                <a:gdLst>
                  <a:gd name="T0" fmla="*/ 0 w 29"/>
                  <a:gd name="T1" fmla="*/ 0 h 6"/>
                  <a:gd name="T2" fmla="*/ 3 w 29"/>
                  <a:gd name="T3" fmla="*/ 0 h 6"/>
                  <a:gd name="T4" fmla="*/ 4 w 29"/>
                  <a:gd name="T5" fmla="*/ 2 h 6"/>
                  <a:gd name="T6" fmla="*/ 11 w 29"/>
                  <a:gd name="T7" fmla="*/ 2 h 6"/>
                  <a:gd name="T8" fmla="*/ 11 w 29"/>
                  <a:gd name="T9" fmla="*/ 3 h 6"/>
                  <a:gd name="T10" fmla="*/ 18 w 29"/>
                  <a:gd name="T11" fmla="*/ 3 h 6"/>
                  <a:gd name="T12" fmla="*/ 19 w 29"/>
                  <a:gd name="T13" fmla="*/ 5 h 6"/>
                  <a:gd name="T14" fmla="*/ 27 w 29"/>
                  <a:gd name="T15" fmla="*/ 5 h 6"/>
                  <a:gd name="T16" fmla="*/ 27 w 29"/>
                  <a:gd name="T17" fmla="*/ 6 h 6"/>
                  <a:gd name="T18" fmla="*/ 29 w 29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6">
                    <a:moveTo>
                      <a:pt x="0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8" y="3"/>
                    </a:lnTo>
                    <a:lnTo>
                      <a:pt x="19" y="5"/>
                    </a:lnTo>
                    <a:lnTo>
                      <a:pt x="27" y="5"/>
                    </a:lnTo>
                    <a:lnTo>
                      <a:pt x="27" y="6"/>
                    </a:lnTo>
                    <a:lnTo>
                      <a:pt x="29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23" name="Freeform 843"/>
              <p:cNvSpPr>
                <a:spLocks/>
              </p:cNvSpPr>
              <p:nvPr/>
            </p:nvSpPr>
            <p:spPr bwMode="auto">
              <a:xfrm>
                <a:off x="1563" y="2088"/>
                <a:ext cx="28" cy="7"/>
              </a:xfrm>
              <a:custGeom>
                <a:avLst/>
                <a:gdLst>
                  <a:gd name="T0" fmla="*/ 0 w 28"/>
                  <a:gd name="T1" fmla="*/ 0 h 7"/>
                  <a:gd name="T2" fmla="*/ 4 w 28"/>
                  <a:gd name="T3" fmla="*/ 0 h 7"/>
                  <a:gd name="T4" fmla="*/ 5 w 28"/>
                  <a:gd name="T5" fmla="*/ 2 h 7"/>
                  <a:gd name="T6" fmla="*/ 11 w 28"/>
                  <a:gd name="T7" fmla="*/ 2 h 7"/>
                  <a:gd name="T8" fmla="*/ 12 w 28"/>
                  <a:gd name="T9" fmla="*/ 3 h 7"/>
                  <a:gd name="T10" fmla="*/ 18 w 28"/>
                  <a:gd name="T11" fmla="*/ 3 h 7"/>
                  <a:gd name="T12" fmla="*/ 19 w 28"/>
                  <a:gd name="T13" fmla="*/ 5 h 7"/>
                  <a:gd name="T14" fmla="*/ 25 w 28"/>
                  <a:gd name="T15" fmla="*/ 5 h 7"/>
                  <a:gd name="T16" fmla="*/ 25 w 28"/>
                  <a:gd name="T17" fmla="*/ 7 h 7"/>
                  <a:gd name="T18" fmla="*/ 28 w 28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7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8" y="3"/>
                    </a:lnTo>
                    <a:lnTo>
                      <a:pt x="19" y="5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8" y="7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24" name="Freeform 844"/>
              <p:cNvSpPr>
                <a:spLocks/>
              </p:cNvSpPr>
              <p:nvPr/>
            </p:nvSpPr>
            <p:spPr bwMode="auto">
              <a:xfrm>
                <a:off x="1591" y="2095"/>
                <a:ext cx="24" cy="6"/>
              </a:xfrm>
              <a:custGeom>
                <a:avLst/>
                <a:gdLst>
                  <a:gd name="T0" fmla="*/ 0 w 24"/>
                  <a:gd name="T1" fmla="*/ 0 h 6"/>
                  <a:gd name="T2" fmla="*/ 3 w 24"/>
                  <a:gd name="T3" fmla="*/ 0 h 6"/>
                  <a:gd name="T4" fmla="*/ 4 w 24"/>
                  <a:gd name="T5" fmla="*/ 1 h 6"/>
                  <a:gd name="T6" fmla="*/ 9 w 24"/>
                  <a:gd name="T7" fmla="*/ 1 h 6"/>
                  <a:gd name="T8" fmla="*/ 10 w 24"/>
                  <a:gd name="T9" fmla="*/ 3 h 6"/>
                  <a:gd name="T10" fmla="*/ 16 w 24"/>
                  <a:gd name="T11" fmla="*/ 3 h 6"/>
                  <a:gd name="T12" fmla="*/ 16 w 24"/>
                  <a:gd name="T13" fmla="*/ 4 h 6"/>
                  <a:gd name="T14" fmla="*/ 23 w 24"/>
                  <a:gd name="T15" fmla="*/ 4 h 6"/>
                  <a:gd name="T16" fmla="*/ 23 w 24"/>
                  <a:gd name="T17" fmla="*/ 6 h 6"/>
                  <a:gd name="T18" fmla="*/ 24 w 24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6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9" y="1"/>
                    </a:lnTo>
                    <a:lnTo>
                      <a:pt x="10" y="3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4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25" name="Freeform 845"/>
              <p:cNvSpPr>
                <a:spLocks/>
              </p:cNvSpPr>
              <p:nvPr/>
            </p:nvSpPr>
            <p:spPr bwMode="auto">
              <a:xfrm>
                <a:off x="1615" y="2101"/>
                <a:ext cx="23" cy="6"/>
              </a:xfrm>
              <a:custGeom>
                <a:avLst/>
                <a:gdLst>
                  <a:gd name="T0" fmla="*/ 0 w 23"/>
                  <a:gd name="T1" fmla="*/ 0 h 6"/>
                  <a:gd name="T2" fmla="*/ 3 w 23"/>
                  <a:gd name="T3" fmla="*/ 0 h 6"/>
                  <a:gd name="T4" fmla="*/ 5 w 23"/>
                  <a:gd name="T5" fmla="*/ 1 h 6"/>
                  <a:gd name="T6" fmla="*/ 9 w 23"/>
                  <a:gd name="T7" fmla="*/ 1 h 6"/>
                  <a:gd name="T8" fmla="*/ 11 w 23"/>
                  <a:gd name="T9" fmla="*/ 3 h 6"/>
                  <a:gd name="T10" fmla="*/ 15 w 23"/>
                  <a:gd name="T11" fmla="*/ 3 h 6"/>
                  <a:gd name="T12" fmla="*/ 15 w 23"/>
                  <a:gd name="T13" fmla="*/ 5 h 6"/>
                  <a:gd name="T14" fmla="*/ 21 w 23"/>
                  <a:gd name="T15" fmla="*/ 5 h 6"/>
                  <a:gd name="T16" fmla="*/ 21 w 23"/>
                  <a:gd name="T17" fmla="*/ 6 h 6"/>
                  <a:gd name="T18" fmla="*/ 23 w 23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6">
                    <a:moveTo>
                      <a:pt x="0" y="0"/>
                    </a:moveTo>
                    <a:lnTo>
                      <a:pt x="3" y="0"/>
                    </a:lnTo>
                    <a:lnTo>
                      <a:pt x="5" y="1"/>
                    </a:lnTo>
                    <a:lnTo>
                      <a:pt x="9" y="1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21" y="5"/>
                    </a:lnTo>
                    <a:lnTo>
                      <a:pt x="21" y="6"/>
                    </a:lnTo>
                    <a:lnTo>
                      <a:pt x="23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26" name="Freeform 846"/>
              <p:cNvSpPr>
                <a:spLocks/>
              </p:cNvSpPr>
              <p:nvPr/>
            </p:nvSpPr>
            <p:spPr bwMode="auto">
              <a:xfrm>
                <a:off x="1638" y="2107"/>
                <a:ext cx="20" cy="6"/>
              </a:xfrm>
              <a:custGeom>
                <a:avLst/>
                <a:gdLst>
                  <a:gd name="T0" fmla="*/ 0 w 20"/>
                  <a:gd name="T1" fmla="*/ 0 h 6"/>
                  <a:gd name="T2" fmla="*/ 3 w 20"/>
                  <a:gd name="T3" fmla="*/ 0 h 6"/>
                  <a:gd name="T4" fmla="*/ 4 w 20"/>
                  <a:gd name="T5" fmla="*/ 2 h 6"/>
                  <a:gd name="T6" fmla="*/ 9 w 20"/>
                  <a:gd name="T7" fmla="*/ 2 h 6"/>
                  <a:gd name="T8" fmla="*/ 9 w 20"/>
                  <a:gd name="T9" fmla="*/ 3 h 6"/>
                  <a:gd name="T10" fmla="*/ 14 w 20"/>
                  <a:gd name="T11" fmla="*/ 3 h 6"/>
                  <a:gd name="T12" fmla="*/ 14 w 20"/>
                  <a:gd name="T13" fmla="*/ 5 h 6"/>
                  <a:gd name="T14" fmla="*/ 19 w 20"/>
                  <a:gd name="T15" fmla="*/ 5 h 6"/>
                  <a:gd name="T16" fmla="*/ 19 w 20"/>
                  <a:gd name="T17" fmla="*/ 6 h 6"/>
                  <a:gd name="T18" fmla="*/ 20 w 20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6">
                    <a:moveTo>
                      <a:pt x="0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9" y="5"/>
                    </a:lnTo>
                    <a:lnTo>
                      <a:pt x="19" y="6"/>
                    </a:lnTo>
                    <a:lnTo>
                      <a:pt x="20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27" name="Freeform 847"/>
              <p:cNvSpPr>
                <a:spLocks/>
              </p:cNvSpPr>
              <p:nvPr/>
            </p:nvSpPr>
            <p:spPr bwMode="auto">
              <a:xfrm>
                <a:off x="1658" y="2113"/>
                <a:ext cx="20" cy="7"/>
              </a:xfrm>
              <a:custGeom>
                <a:avLst/>
                <a:gdLst>
                  <a:gd name="T0" fmla="*/ 0 w 20"/>
                  <a:gd name="T1" fmla="*/ 0 h 7"/>
                  <a:gd name="T2" fmla="*/ 4 w 20"/>
                  <a:gd name="T3" fmla="*/ 0 h 7"/>
                  <a:gd name="T4" fmla="*/ 5 w 20"/>
                  <a:gd name="T5" fmla="*/ 2 h 7"/>
                  <a:gd name="T6" fmla="*/ 8 w 20"/>
                  <a:gd name="T7" fmla="*/ 2 h 7"/>
                  <a:gd name="T8" fmla="*/ 10 w 20"/>
                  <a:gd name="T9" fmla="*/ 4 h 7"/>
                  <a:gd name="T10" fmla="*/ 13 w 20"/>
                  <a:gd name="T11" fmla="*/ 4 h 7"/>
                  <a:gd name="T12" fmla="*/ 14 w 20"/>
                  <a:gd name="T13" fmla="*/ 5 h 7"/>
                  <a:gd name="T14" fmla="*/ 18 w 20"/>
                  <a:gd name="T15" fmla="*/ 5 h 7"/>
                  <a:gd name="T16" fmla="*/ 18 w 20"/>
                  <a:gd name="T17" fmla="*/ 7 h 7"/>
                  <a:gd name="T18" fmla="*/ 20 w 20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7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4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20" y="7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28" name="Freeform 848"/>
              <p:cNvSpPr>
                <a:spLocks/>
              </p:cNvSpPr>
              <p:nvPr/>
            </p:nvSpPr>
            <p:spPr bwMode="auto">
              <a:xfrm>
                <a:off x="1678" y="2120"/>
                <a:ext cx="18" cy="6"/>
              </a:xfrm>
              <a:custGeom>
                <a:avLst/>
                <a:gdLst>
                  <a:gd name="T0" fmla="*/ 0 w 18"/>
                  <a:gd name="T1" fmla="*/ 0 h 6"/>
                  <a:gd name="T2" fmla="*/ 3 w 18"/>
                  <a:gd name="T3" fmla="*/ 0 h 6"/>
                  <a:gd name="T4" fmla="*/ 3 w 18"/>
                  <a:gd name="T5" fmla="*/ 1 h 6"/>
                  <a:gd name="T6" fmla="*/ 8 w 18"/>
                  <a:gd name="T7" fmla="*/ 1 h 6"/>
                  <a:gd name="T8" fmla="*/ 8 w 18"/>
                  <a:gd name="T9" fmla="*/ 3 h 6"/>
                  <a:gd name="T10" fmla="*/ 11 w 18"/>
                  <a:gd name="T11" fmla="*/ 3 h 6"/>
                  <a:gd name="T12" fmla="*/ 12 w 18"/>
                  <a:gd name="T13" fmla="*/ 5 h 6"/>
                  <a:gd name="T14" fmla="*/ 16 w 18"/>
                  <a:gd name="T15" fmla="*/ 5 h 6"/>
                  <a:gd name="T16" fmla="*/ 16 w 18"/>
                  <a:gd name="T17" fmla="*/ 6 h 6"/>
                  <a:gd name="T18" fmla="*/ 18 w 18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6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11" y="3"/>
                    </a:lnTo>
                    <a:lnTo>
                      <a:pt x="12" y="5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8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29" name="Freeform 849"/>
              <p:cNvSpPr>
                <a:spLocks/>
              </p:cNvSpPr>
              <p:nvPr/>
            </p:nvSpPr>
            <p:spPr bwMode="auto">
              <a:xfrm>
                <a:off x="1696" y="2126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3 w 17"/>
                  <a:gd name="T3" fmla="*/ 0 h 6"/>
                  <a:gd name="T4" fmla="*/ 3 w 17"/>
                  <a:gd name="T5" fmla="*/ 2 h 6"/>
                  <a:gd name="T6" fmla="*/ 6 w 17"/>
                  <a:gd name="T7" fmla="*/ 2 h 6"/>
                  <a:gd name="T8" fmla="*/ 6 w 17"/>
                  <a:gd name="T9" fmla="*/ 3 h 6"/>
                  <a:gd name="T10" fmla="*/ 11 w 17"/>
                  <a:gd name="T11" fmla="*/ 3 h 6"/>
                  <a:gd name="T12" fmla="*/ 11 w 17"/>
                  <a:gd name="T13" fmla="*/ 5 h 6"/>
                  <a:gd name="T14" fmla="*/ 15 w 17"/>
                  <a:gd name="T15" fmla="*/ 5 h 6"/>
                  <a:gd name="T16" fmla="*/ 15 w 17"/>
                  <a:gd name="T17" fmla="*/ 6 h 6"/>
                  <a:gd name="T18" fmla="*/ 17 w 17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7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30" name="Freeform 850"/>
              <p:cNvSpPr>
                <a:spLocks/>
              </p:cNvSpPr>
              <p:nvPr/>
            </p:nvSpPr>
            <p:spPr bwMode="auto">
              <a:xfrm>
                <a:off x="1713" y="2132"/>
                <a:ext cx="17" cy="7"/>
              </a:xfrm>
              <a:custGeom>
                <a:avLst/>
                <a:gdLst>
                  <a:gd name="T0" fmla="*/ 0 w 17"/>
                  <a:gd name="T1" fmla="*/ 0 h 7"/>
                  <a:gd name="T2" fmla="*/ 1 w 17"/>
                  <a:gd name="T3" fmla="*/ 0 h 7"/>
                  <a:gd name="T4" fmla="*/ 3 w 17"/>
                  <a:gd name="T5" fmla="*/ 2 h 7"/>
                  <a:gd name="T6" fmla="*/ 6 w 17"/>
                  <a:gd name="T7" fmla="*/ 2 h 7"/>
                  <a:gd name="T8" fmla="*/ 6 w 17"/>
                  <a:gd name="T9" fmla="*/ 4 h 7"/>
                  <a:gd name="T10" fmla="*/ 10 w 17"/>
                  <a:gd name="T11" fmla="*/ 4 h 7"/>
                  <a:gd name="T12" fmla="*/ 10 w 17"/>
                  <a:gd name="T13" fmla="*/ 5 h 7"/>
                  <a:gd name="T14" fmla="*/ 13 w 17"/>
                  <a:gd name="T15" fmla="*/ 5 h 7"/>
                  <a:gd name="T16" fmla="*/ 13 w 17"/>
                  <a:gd name="T17" fmla="*/ 7 h 7"/>
                  <a:gd name="T18" fmla="*/ 17 w 17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7">
                    <a:moveTo>
                      <a:pt x="0" y="0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7" y="7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31" name="Freeform 851"/>
              <p:cNvSpPr>
                <a:spLocks/>
              </p:cNvSpPr>
              <p:nvPr/>
            </p:nvSpPr>
            <p:spPr bwMode="auto">
              <a:xfrm>
                <a:off x="1730" y="2139"/>
                <a:ext cx="14" cy="8"/>
              </a:xfrm>
              <a:custGeom>
                <a:avLst/>
                <a:gdLst>
                  <a:gd name="T0" fmla="*/ 0 w 14"/>
                  <a:gd name="T1" fmla="*/ 0 h 8"/>
                  <a:gd name="T2" fmla="*/ 0 w 14"/>
                  <a:gd name="T3" fmla="*/ 1 h 8"/>
                  <a:gd name="T4" fmla="*/ 4 w 14"/>
                  <a:gd name="T5" fmla="*/ 1 h 8"/>
                  <a:gd name="T6" fmla="*/ 4 w 14"/>
                  <a:gd name="T7" fmla="*/ 3 h 8"/>
                  <a:gd name="T8" fmla="*/ 7 w 14"/>
                  <a:gd name="T9" fmla="*/ 3 h 8"/>
                  <a:gd name="T10" fmla="*/ 8 w 14"/>
                  <a:gd name="T11" fmla="*/ 4 h 8"/>
                  <a:gd name="T12" fmla="*/ 11 w 14"/>
                  <a:gd name="T13" fmla="*/ 4 h 8"/>
                  <a:gd name="T14" fmla="*/ 11 w 14"/>
                  <a:gd name="T15" fmla="*/ 6 h 8"/>
                  <a:gd name="T16" fmla="*/ 14 w 14"/>
                  <a:gd name="T17" fmla="*/ 6 h 8"/>
                  <a:gd name="T18" fmla="*/ 14 w 14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lnTo>
                      <a:pt x="0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4" y="6"/>
                    </a:lnTo>
                    <a:lnTo>
                      <a:pt x="14" y="8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32" name="Freeform 852"/>
              <p:cNvSpPr>
                <a:spLocks/>
              </p:cNvSpPr>
              <p:nvPr/>
            </p:nvSpPr>
            <p:spPr bwMode="auto">
              <a:xfrm>
                <a:off x="1744" y="2147"/>
                <a:ext cx="16" cy="6"/>
              </a:xfrm>
              <a:custGeom>
                <a:avLst/>
                <a:gdLst>
                  <a:gd name="T0" fmla="*/ 0 w 16"/>
                  <a:gd name="T1" fmla="*/ 0 h 6"/>
                  <a:gd name="T2" fmla="*/ 4 w 16"/>
                  <a:gd name="T3" fmla="*/ 0 h 6"/>
                  <a:gd name="T4" fmla="*/ 4 w 16"/>
                  <a:gd name="T5" fmla="*/ 1 h 6"/>
                  <a:gd name="T6" fmla="*/ 8 w 16"/>
                  <a:gd name="T7" fmla="*/ 1 h 6"/>
                  <a:gd name="T8" fmla="*/ 8 w 16"/>
                  <a:gd name="T9" fmla="*/ 3 h 6"/>
                  <a:gd name="T10" fmla="*/ 11 w 16"/>
                  <a:gd name="T11" fmla="*/ 3 h 6"/>
                  <a:gd name="T12" fmla="*/ 11 w 16"/>
                  <a:gd name="T13" fmla="*/ 4 h 6"/>
                  <a:gd name="T14" fmla="*/ 15 w 16"/>
                  <a:gd name="T15" fmla="*/ 4 h 6"/>
                  <a:gd name="T16" fmla="*/ 15 w 16"/>
                  <a:gd name="T17" fmla="*/ 6 h 6"/>
                  <a:gd name="T18" fmla="*/ 16 w 16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6">
                    <a:moveTo>
                      <a:pt x="0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6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33" name="Freeform 853"/>
              <p:cNvSpPr>
                <a:spLocks/>
              </p:cNvSpPr>
              <p:nvPr/>
            </p:nvSpPr>
            <p:spPr bwMode="auto">
              <a:xfrm>
                <a:off x="1760" y="2153"/>
                <a:ext cx="13" cy="6"/>
              </a:xfrm>
              <a:custGeom>
                <a:avLst/>
                <a:gdLst>
                  <a:gd name="T0" fmla="*/ 0 w 13"/>
                  <a:gd name="T1" fmla="*/ 0 h 6"/>
                  <a:gd name="T2" fmla="*/ 1 w 13"/>
                  <a:gd name="T3" fmla="*/ 0 h 6"/>
                  <a:gd name="T4" fmla="*/ 3 w 13"/>
                  <a:gd name="T5" fmla="*/ 1 h 6"/>
                  <a:gd name="T6" fmla="*/ 5 w 13"/>
                  <a:gd name="T7" fmla="*/ 1 h 6"/>
                  <a:gd name="T8" fmla="*/ 5 w 13"/>
                  <a:gd name="T9" fmla="*/ 3 h 6"/>
                  <a:gd name="T10" fmla="*/ 9 w 13"/>
                  <a:gd name="T11" fmla="*/ 3 h 6"/>
                  <a:gd name="T12" fmla="*/ 9 w 13"/>
                  <a:gd name="T13" fmla="*/ 5 h 6"/>
                  <a:gd name="T14" fmla="*/ 11 w 13"/>
                  <a:gd name="T15" fmla="*/ 5 h 6"/>
                  <a:gd name="T16" fmla="*/ 12 w 13"/>
                  <a:gd name="T17" fmla="*/ 6 h 6"/>
                  <a:gd name="T18" fmla="*/ 13 w 13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lnTo>
                      <a:pt x="1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6"/>
                    </a:lnTo>
                    <a:lnTo>
                      <a:pt x="13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34" name="Freeform 854"/>
              <p:cNvSpPr>
                <a:spLocks/>
              </p:cNvSpPr>
              <p:nvPr/>
            </p:nvSpPr>
            <p:spPr bwMode="auto">
              <a:xfrm>
                <a:off x="1773" y="2159"/>
                <a:ext cx="14" cy="7"/>
              </a:xfrm>
              <a:custGeom>
                <a:avLst/>
                <a:gdLst>
                  <a:gd name="T0" fmla="*/ 0 w 14"/>
                  <a:gd name="T1" fmla="*/ 0 h 7"/>
                  <a:gd name="T2" fmla="*/ 2 w 14"/>
                  <a:gd name="T3" fmla="*/ 0 h 7"/>
                  <a:gd name="T4" fmla="*/ 2 w 14"/>
                  <a:gd name="T5" fmla="*/ 2 h 7"/>
                  <a:gd name="T6" fmla="*/ 5 w 14"/>
                  <a:gd name="T7" fmla="*/ 2 h 7"/>
                  <a:gd name="T8" fmla="*/ 5 w 14"/>
                  <a:gd name="T9" fmla="*/ 3 h 7"/>
                  <a:gd name="T10" fmla="*/ 8 w 14"/>
                  <a:gd name="T11" fmla="*/ 3 h 7"/>
                  <a:gd name="T12" fmla="*/ 8 w 14"/>
                  <a:gd name="T13" fmla="*/ 5 h 7"/>
                  <a:gd name="T14" fmla="*/ 10 w 14"/>
                  <a:gd name="T15" fmla="*/ 5 h 7"/>
                  <a:gd name="T16" fmla="*/ 11 w 14"/>
                  <a:gd name="T17" fmla="*/ 7 h 7"/>
                  <a:gd name="T18" fmla="*/ 14 w 14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1" y="7"/>
                    </a:lnTo>
                    <a:lnTo>
                      <a:pt x="14" y="7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35" name="Freeform 855"/>
              <p:cNvSpPr>
                <a:spLocks/>
              </p:cNvSpPr>
              <p:nvPr/>
            </p:nvSpPr>
            <p:spPr bwMode="auto">
              <a:xfrm>
                <a:off x="1787" y="2166"/>
                <a:ext cx="13" cy="7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1 h 7"/>
                  <a:gd name="T4" fmla="*/ 3 w 13"/>
                  <a:gd name="T5" fmla="*/ 1 h 7"/>
                  <a:gd name="T6" fmla="*/ 3 w 13"/>
                  <a:gd name="T7" fmla="*/ 3 h 7"/>
                  <a:gd name="T8" fmla="*/ 6 w 13"/>
                  <a:gd name="T9" fmla="*/ 3 h 7"/>
                  <a:gd name="T10" fmla="*/ 6 w 13"/>
                  <a:gd name="T11" fmla="*/ 4 h 7"/>
                  <a:gd name="T12" fmla="*/ 8 w 13"/>
                  <a:gd name="T13" fmla="*/ 4 h 7"/>
                  <a:gd name="T14" fmla="*/ 8 w 13"/>
                  <a:gd name="T15" fmla="*/ 6 h 7"/>
                  <a:gd name="T16" fmla="*/ 12 w 13"/>
                  <a:gd name="T17" fmla="*/ 6 h 7"/>
                  <a:gd name="T18" fmla="*/ 12 w 13"/>
                  <a:gd name="T19" fmla="*/ 7 h 7"/>
                  <a:gd name="T20" fmla="*/ 13 w 13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12" y="6"/>
                    </a:lnTo>
                    <a:lnTo>
                      <a:pt x="12" y="7"/>
                    </a:lnTo>
                    <a:lnTo>
                      <a:pt x="13" y="7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36" name="Freeform 856"/>
              <p:cNvSpPr>
                <a:spLocks/>
              </p:cNvSpPr>
              <p:nvPr/>
            </p:nvSpPr>
            <p:spPr bwMode="auto">
              <a:xfrm>
                <a:off x="1800" y="2173"/>
                <a:ext cx="12" cy="7"/>
              </a:xfrm>
              <a:custGeom>
                <a:avLst/>
                <a:gdLst>
                  <a:gd name="T0" fmla="*/ 0 w 12"/>
                  <a:gd name="T1" fmla="*/ 0 h 7"/>
                  <a:gd name="T2" fmla="*/ 1 w 12"/>
                  <a:gd name="T3" fmla="*/ 0 h 7"/>
                  <a:gd name="T4" fmla="*/ 1 w 12"/>
                  <a:gd name="T5" fmla="*/ 2 h 7"/>
                  <a:gd name="T6" fmla="*/ 3 w 12"/>
                  <a:gd name="T7" fmla="*/ 2 h 7"/>
                  <a:gd name="T8" fmla="*/ 5 w 12"/>
                  <a:gd name="T9" fmla="*/ 4 h 7"/>
                  <a:gd name="T10" fmla="*/ 7 w 12"/>
                  <a:gd name="T11" fmla="*/ 4 h 7"/>
                  <a:gd name="T12" fmla="*/ 7 w 12"/>
                  <a:gd name="T13" fmla="*/ 5 h 7"/>
                  <a:gd name="T14" fmla="*/ 9 w 12"/>
                  <a:gd name="T15" fmla="*/ 5 h 7"/>
                  <a:gd name="T16" fmla="*/ 9 w 12"/>
                  <a:gd name="T17" fmla="*/ 7 h 7"/>
                  <a:gd name="T18" fmla="*/ 12 w 12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2" y="7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37" name="Freeform 857"/>
              <p:cNvSpPr>
                <a:spLocks/>
              </p:cNvSpPr>
              <p:nvPr/>
            </p:nvSpPr>
            <p:spPr bwMode="auto">
              <a:xfrm>
                <a:off x="1812" y="2180"/>
                <a:ext cx="11" cy="8"/>
              </a:xfrm>
              <a:custGeom>
                <a:avLst/>
                <a:gdLst>
                  <a:gd name="T0" fmla="*/ 0 w 11"/>
                  <a:gd name="T1" fmla="*/ 0 h 8"/>
                  <a:gd name="T2" fmla="*/ 0 w 11"/>
                  <a:gd name="T3" fmla="*/ 1 h 8"/>
                  <a:gd name="T4" fmla="*/ 2 w 11"/>
                  <a:gd name="T5" fmla="*/ 1 h 8"/>
                  <a:gd name="T6" fmla="*/ 3 w 11"/>
                  <a:gd name="T7" fmla="*/ 3 h 8"/>
                  <a:gd name="T8" fmla="*/ 6 w 11"/>
                  <a:gd name="T9" fmla="*/ 3 h 8"/>
                  <a:gd name="T10" fmla="*/ 6 w 11"/>
                  <a:gd name="T11" fmla="*/ 4 h 8"/>
                  <a:gd name="T12" fmla="*/ 8 w 11"/>
                  <a:gd name="T13" fmla="*/ 4 h 8"/>
                  <a:gd name="T14" fmla="*/ 8 w 11"/>
                  <a:gd name="T15" fmla="*/ 6 h 8"/>
                  <a:gd name="T16" fmla="*/ 11 w 11"/>
                  <a:gd name="T17" fmla="*/ 6 h 8"/>
                  <a:gd name="T18" fmla="*/ 11 w 11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8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11" y="6"/>
                    </a:lnTo>
                    <a:lnTo>
                      <a:pt x="11" y="8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38" name="Freeform 858"/>
              <p:cNvSpPr>
                <a:spLocks/>
              </p:cNvSpPr>
              <p:nvPr/>
            </p:nvSpPr>
            <p:spPr bwMode="auto">
              <a:xfrm>
                <a:off x="1823" y="2188"/>
                <a:ext cx="12" cy="6"/>
              </a:xfrm>
              <a:custGeom>
                <a:avLst/>
                <a:gdLst>
                  <a:gd name="T0" fmla="*/ 0 w 12"/>
                  <a:gd name="T1" fmla="*/ 0 h 6"/>
                  <a:gd name="T2" fmla="*/ 2 w 12"/>
                  <a:gd name="T3" fmla="*/ 0 h 6"/>
                  <a:gd name="T4" fmla="*/ 2 w 12"/>
                  <a:gd name="T5" fmla="*/ 1 h 6"/>
                  <a:gd name="T6" fmla="*/ 4 w 12"/>
                  <a:gd name="T7" fmla="*/ 1 h 6"/>
                  <a:gd name="T8" fmla="*/ 4 w 12"/>
                  <a:gd name="T9" fmla="*/ 3 h 6"/>
                  <a:gd name="T10" fmla="*/ 7 w 12"/>
                  <a:gd name="T11" fmla="*/ 3 h 6"/>
                  <a:gd name="T12" fmla="*/ 7 w 12"/>
                  <a:gd name="T13" fmla="*/ 4 h 6"/>
                  <a:gd name="T14" fmla="*/ 9 w 12"/>
                  <a:gd name="T15" fmla="*/ 4 h 6"/>
                  <a:gd name="T16" fmla="*/ 9 w 12"/>
                  <a:gd name="T17" fmla="*/ 6 h 6"/>
                  <a:gd name="T18" fmla="*/ 12 w 12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6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2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39" name="Freeform 859"/>
              <p:cNvSpPr>
                <a:spLocks/>
              </p:cNvSpPr>
              <p:nvPr/>
            </p:nvSpPr>
            <p:spPr bwMode="auto">
              <a:xfrm>
                <a:off x="1835" y="2194"/>
                <a:ext cx="10" cy="8"/>
              </a:xfrm>
              <a:custGeom>
                <a:avLst/>
                <a:gdLst>
                  <a:gd name="T0" fmla="*/ 0 w 10"/>
                  <a:gd name="T1" fmla="*/ 0 h 8"/>
                  <a:gd name="T2" fmla="*/ 0 w 10"/>
                  <a:gd name="T3" fmla="*/ 1 h 8"/>
                  <a:gd name="T4" fmla="*/ 2 w 10"/>
                  <a:gd name="T5" fmla="*/ 1 h 8"/>
                  <a:gd name="T6" fmla="*/ 2 w 10"/>
                  <a:gd name="T7" fmla="*/ 3 h 8"/>
                  <a:gd name="T8" fmla="*/ 4 w 10"/>
                  <a:gd name="T9" fmla="*/ 3 h 8"/>
                  <a:gd name="T10" fmla="*/ 4 w 10"/>
                  <a:gd name="T11" fmla="*/ 5 h 8"/>
                  <a:gd name="T12" fmla="*/ 7 w 10"/>
                  <a:gd name="T13" fmla="*/ 5 h 8"/>
                  <a:gd name="T14" fmla="*/ 7 w 10"/>
                  <a:gd name="T15" fmla="*/ 6 h 8"/>
                  <a:gd name="T16" fmla="*/ 9 w 10"/>
                  <a:gd name="T17" fmla="*/ 6 h 8"/>
                  <a:gd name="T18" fmla="*/ 9 w 10"/>
                  <a:gd name="T19" fmla="*/ 8 h 8"/>
                  <a:gd name="T20" fmla="*/ 10 w 10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0" y="8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40" name="Freeform 860"/>
              <p:cNvSpPr>
                <a:spLocks/>
              </p:cNvSpPr>
              <p:nvPr/>
            </p:nvSpPr>
            <p:spPr bwMode="auto">
              <a:xfrm>
                <a:off x="1845" y="2202"/>
                <a:ext cx="10" cy="6"/>
              </a:xfrm>
              <a:custGeom>
                <a:avLst/>
                <a:gdLst>
                  <a:gd name="T0" fmla="*/ 0 w 10"/>
                  <a:gd name="T1" fmla="*/ 0 h 6"/>
                  <a:gd name="T2" fmla="*/ 2 w 10"/>
                  <a:gd name="T3" fmla="*/ 0 h 6"/>
                  <a:gd name="T4" fmla="*/ 2 w 10"/>
                  <a:gd name="T5" fmla="*/ 1 h 6"/>
                  <a:gd name="T6" fmla="*/ 4 w 10"/>
                  <a:gd name="T7" fmla="*/ 1 h 6"/>
                  <a:gd name="T8" fmla="*/ 4 w 10"/>
                  <a:gd name="T9" fmla="*/ 3 h 6"/>
                  <a:gd name="T10" fmla="*/ 6 w 10"/>
                  <a:gd name="T11" fmla="*/ 3 h 6"/>
                  <a:gd name="T12" fmla="*/ 6 w 10"/>
                  <a:gd name="T13" fmla="*/ 5 h 6"/>
                  <a:gd name="T14" fmla="*/ 9 w 10"/>
                  <a:gd name="T15" fmla="*/ 5 h 6"/>
                  <a:gd name="T16" fmla="*/ 9 w 10"/>
                  <a:gd name="T17" fmla="*/ 6 h 6"/>
                  <a:gd name="T18" fmla="*/ 10 w 10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6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10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41" name="Freeform 861"/>
              <p:cNvSpPr>
                <a:spLocks/>
              </p:cNvSpPr>
              <p:nvPr/>
            </p:nvSpPr>
            <p:spPr bwMode="auto">
              <a:xfrm>
                <a:off x="1855" y="2208"/>
                <a:ext cx="11" cy="8"/>
              </a:xfrm>
              <a:custGeom>
                <a:avLst/>
                <a:gdLst>
                  <a:gd name="T0" fmla="*/ 0 w 11"/>
                  <a:gd name="T1" fmla="*/ 0 h 8"/>
                  <a:gd name="T2" fmla="*/ 1 w 11"/>
                  <a:gd name="T3" fmla="*/ 0 h 8"/>
                  <a:gd name="T4" fmla="*/ 1 w 11"/>
                  <a:gd name="T5" fmla="*/ 2 h 8"/>
                  <a:gd name="T6" fmla="*/ 2 w 11"/>
                  <a:gd name="T7" fmla="*/ 2 h 8"/>
                  <a:gd name="T8" fmla="*/ 4 w 11"/>
                  <a:gd name="T9" fmla="*/ 3 h 8"/>
                  <a:gd name="T10" fmla="*/ 5 w 11"/>
                  <a:gd name="T11" fmla="*/ 3 h 8"/>
                  <a:gd name="T12" fmla="*/ 6 w 11"/>
                  <a:gd name="T13" fmla="*/ 5 h 8"/>
                  <a:gd name="T14" fmla="*/ 7 w 11"/>
                  <a:gd name="T15" fmla="*/ 5 h 8"/>
                  <a:gd name="T16" fmla="*/ 7 w 11"/>
                  <a:gd name="T17" fmla="*/ 6 h 8"/>
                  <a:gd name="T18" fmla="*/ 10 w 11"/>
                  <a:gd name="T19" fmla="*/ 6 h 8"/>
                  <a:gd name="T20" fmla="*/ 10 w 11"/>
                  <a:gd name="T21" fmla="*/ 8 h 8"/>
                  <a:gd name="T22" fmla="*/ 11 w 11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8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1" y="8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42" name="Freeform 862"/>
              <p:cNvSpPr>
                <a:spLocks/>
              </p:cNvSpPr>
              <p:nvPr/>
            </p:nvSpPr>
            <p:spPr bwMode="auto">
              <a:xfrm>
                <a:off x="1866" y="2216"/>
                <a:ext cx="9" cy="6"/>
              </a:xfrm>
              <a:custGeom>
                <a:avLst/>
                <a:gdLst>
                  <a:gd name="T0" fmla="*/ 0 w 9"/>
                  <a:gd name="T1" fmla="*/ 0 h 6"/>
                  <a:gd name="T2" fmla="*/ 1 w 9"/>
                  <a:gd name="T3" fmla="*/ 0 h 6"/>
                  <a:gd name="T4" fmla="*/ 1 w 9"/>
                  <a:gd name="T5" fmla="*/ 2 h 6"/>
                  <a:gd name="T6" fmla="*/ 2 w 9"/>
                  <a:gd name="T7" fmla="*/ 2 h 6"/>
                  <a:gd name="T8" fmla="*/ 3 w 9"/>
                  <a:gd name="T9" fmla="*/ 3 h 6"/>
                  <a:gd name="T10" fmla="*/ 5 w 9"/>
                  <a:gd name="T11" fmla="*/ 3 h 6"/>
                  <a:gd name="T12" fmla="*/ 5 w 9"/>
                  <a:gd name="T13" fmla="*/ 5 h 6"/>
                  <a:gd name="T14" fmla="*/ 7 w 9"/>
                  <a:gd name="T15" fmla="*/ 5 h 6"/>
                  <a:gd name="T16" fmla="*/ 7 w 9"/>
                  <a:gd name="T17" fmla="*/ 6 h 6"/>
                  <a:gd name="T18" fmla="*/ 9 w 9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9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43" name="Freeform 863"/>
              <p:cNvSpPr>
                <a:spLocks/>
              </p:cNvSpPr>
              <p:nvPr/>
            </p:nvSpPr>
            <p:spPr bwMode="auto">
              <a:xfrm>
                <a:off x="1875" y="2222"/>
                <a:ext cx="9" cy="8"/>
              </a:xfrm>
              <a:custGeom>
                <a:avLst/>
                <a:gdLst>
                  <a:gd name="T0" fmla="*/ 0 w 9"/>
                  <a:gd name="T1" fmla="*/ 0 h 8"/>
                  <a:gd name="T2" fmla="*/ 0 w 9"/>
                  <a:gd name="T3" fmla="*/ 2 h 8"/>
                  <a:gd name="T4" fmla="*/ 2 w 9"/>
                  <a:gd name="T5" fmla="*/ 2 h 8"/>
                  <a:gd name="T6" fmla="*/ 3 w 9"/>
                  <a:gd name="T7" fmla="*/ 3 h 8"/>
                  <a:gd name="T8" fmla="*/ 4 w 9"/>
                  <a:gd name="T9" fmla="*/ 3 h 8"/>
                  <a:gd name="T10" fmla="*/ 4 w 9"/>
                  <a:gd name="T11" fmla="*/ 5 h 8"/>
                  <a:gd name="T12" fmla="*/ 6 w 9"/>
                  <a:gd name="T13" fmla="*/ 5 h 8"/>
                  <a:gd name="T14" fmla="*/ 6 w 9"/>
                  <a:gd name="T15" fmla="*/ 7 h 8"/>
                  <a:gd name="T16" fmla="*/ 8 w 9"/>
                  <a:gd name="T17" fmla="*/ 7 h 8"/>
                  <a:gd name="T18" fmla="*/ 9 w 9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9" y="8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44" name="Freeform 864"/>
              <p:cNvSpPr>
                <a:spLocks/>
              </p:cNvSpPr>
              <p:nvPr/>
            </p:nvSpPr>
            <p:spPr bwMode="auto">
              <a:xfrm>
                <a:off x="1884" y="2230"/>
                <a:ext cx="9" cy="8"/>
              </a:xfrm>
              <a:custGeom>
                <a:avLst/>
                <a:gdLst>
                  <a:gd name="T0" fmla="*/ 0 w 9"/>
                  <a:gd name="T1" fmla="*/ 0 h 8"/>
                  <a:gd name="T2" fmla="*/ 1 w 9"/>
                  <a:gd name="T3" fmla="*/ 0 h 8"/>
                  <a:gd name="T4" fmla="*/ 1 w 9"/>
                  <a:gd name="T5" fmla="*/ 2 h 8"/>
                  <a:gd name="T6" fmla="*/ 3 w 9"/>
                  <a:gd name="T7" fmla="*/ 2 h 8"/>
                  <a:gd name="T8" fmla="*/ 3 w 9"/>
                  <a:gd name="T9" fmla="*/ 3 h 8"/>
                  <a:gd name="T10" fmla="*/ 5 w 9"/>
                  <a:gd name="T11" fmla="*/ 3 h 8"/>
                  <a:gd name="T12" fmla="*/ 6 w 9"/>
                  <a:gd name="T13" fmla="*/ 5 h 8"/>
                  <a:gd name="T14" fmla="*/ 7 w 9"/>
                  <a:gd name="T15" fmla="*/ 5 h 8"/>
                  <a:gd name="T16" fmla="*/ 7 w 9"/>
                  <a:gd name="T17" fmla="*/ 6 h 8"/>
                  <a:gd name="T18" fmla="*/ 9 w 9"/>
                  <a:gd name="T19" fmla="*/ 6 h 8"/>
                  <a:gd name="T20" fmla="*/ 9 w 9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8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45" name="Freeform 865"/>
              <p:cNvSpPr>
                <a:spLocks/>
              </p:cNvSpPr>
              <p:nvPr/>
            </p:nvSpPr>
            <p:spPr bwMode="auto">
              <a:xfrm>
                <a:off x="1893" y="2238"/>
                <a:ext cx="9" cy="6"/>
              </a:xfrm>
              <a:custGeom>
                <a:avLst/>
                <a:gdLst>
                  <a:gd name="T0" fmla="*/ 0 w 9"/>
                  <a:gd name="T1" fmla="*/ 0 h 6"/>
                  <a:gd name="T2" fmla="*/ 2 w 9"/>
                  <a:gd name="T3" fmla="*/ 0 h 6"/>
                  <a:gd name="T4" fmla="*/ 2 w 9"/>
                  <a:gd name="T5" fmla="*/ 2 h 6"/>
                  <a:gd name="T6" fmla="*/ 4 w 9"/>
                  <a:gd name="T7" fmla="*/ 2 h 6"/>
                  <a:gd name="T8" fmla="*/ 4 w 9"/>
                  <a:gd name="T9" fmla="*/ 3 h 6"/>
                  <a:gd name="T10" fmla="*/ 5 w 9"/>
                  <a:gd name="T11" fmla="*/ 3 h 6"/>
                  <a:gd name="T12" fmla="*/ 5 w 9"/>
                  <a:gd name="T13" fmla="*/ 5 h 6"/>
                  <a:gd name="T14" fmla="*/ 8 w 9"/>
                  <a:gd name="T15" fmla="*/ 5 h 6"/>
                  <a:gd name="T16" fmla="*/ 8 w 9"/>
                  <a:gd name="T17" fmla="*/ 6 h 6"/>
                  <a:gd name="T18" fmla="*/ 9 w 9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9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46" name="Freeform 866"/>
              <p:cNvSpPr>
                <a:spLocks/>
              </p:cNvSpPr>
              <p:nvPr/>
            </p:nvSpPr>
            <p:spPr bwMode="auto">
              <a:xfrm>
                <a:off x="1902" y="2244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0 h 8"/>
                  <a:gd name="T4" fmla="*/ 1 w 8"/>
                  <a:gd name="T5" fmla="*/ 2 h 8"/>
                  <a:gd name="T6" fmla="*/ 2 w 8"/>
                  <a:gd name="T7" fmla="*/ 2 h 8"/>
                  <a:gd name="T8" fmla="*/ 2 w 8"/>
                  <a:gd name="T9" fmla="*/ 4 h 8"/>
                  <a:gd name="T10" fmla="*/ 3 w 8"/>
                  <a:gd name="T11" fmla="*/ 4 h 8"/>
                  <a:gd name="T12" fmla="*/ 5 w 8"/>
                  <a:gd name="T13" fmla="*/ 5 h 8"/>
                  <a:gd name="T14" fmla="*/ 6 w 8"/>
                  <a:gd name="T15" fmla="*/ 5 h 8"/>
                  <a:gd name="T16" fmla="*/ 6 w 8"/>
                  <a:gd name="T17" fmla="*/ 7 h 8"/>
                  <a:gd name="T18" fmla="*/ 8 w 8"/>
                  <a:gd name="T19" fmla="*/ 7 h 8"/>
                  <a:gd name="T20" fmla="*/ 8 w 8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8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47" name="Freeform 867"/>
              <p:cNvSpPr>
                <a:spLocks/>
              </p:cNvSpPr>
              <p:nvPr/>
            </p:nvSpPr>
            <p:spPr bwMode="auto">
              <a:xfrm>
                <a:off x="1910" y="2252"/>
                <a:ext cx="9" cy="8"/>
              </a:xfrm>
              <a:custGeom>
                <a:avLst/>
                <a:gdLst>
                  <a:gd name="T0" fmla="*/ 0 w 9"/>
                  <a:gd name="T1" fmla="*/ 0 h 8"/>
                  <a:gd name="T2" fmla="*/ 1 w 9"/>
                  <a:gd name="T3" fmla="*/ 0 h 8"/>
                  <a:gd name="T4" fmla="*/ 1 w 9"/>
                  <a:gd name="T5" fmla="*/ 2 h 8"/>
                  <a:gd name="T6" fmla="*/ 4 w 9"/>
                  <a:gd name="T7" fmla="*/ 2 h 8"/>
                  <a:gd name="T8" fmla="*/ 4 w 9"/>
                  <a:gd name="T9" fmla="*/ 3 h 8"/>
                  <a:gd name="T10" fmla="*/ 5 w 9"/>
                  <a:gd name="T11" fmla="*/ 3 h 8"/>
                  <a:gd name="T12" fmla="*/ 5 w 9"/>
                  <a:gd name="T13" fmla="*/ 5 h 8"/>
                  <a:gd name="T14" fmla="*/ 6 w 9"/>
                  <a:gd name="T15" fmla="*/ 5 h 8"/>
                  <a:gd name="T16" fmla="*/ 8 w 9"/>
                  <a:gd name="T17" fmla="*/ 7 h 8"/>
                  <a:gd name="T18" fmla="*/ 9 w 9"/>
                  <a:gd name="T19" fmla="*/ 7 h 8"/>
                  <a:gd name="T20" fmla="*/ 9 w 9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8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48" name="Freeform 868"/>
              <p:cNvSpPr>
                <a:spLocks/>
              </p:cNvSpPr>
              <p:nvPr/>
            </p:nvSpPr>
            <p:spPr bwMode="auto">
              <a:xfrm>
                <a:off x="1919" y="2260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0 h 8"/>
                  <a:gd name="T4" fmla="*/ 1 w 8"/>
                  <a:gd name="T5" fmla="*/ 2 h 8"/>
                  <a:gd name="T6" fmla="*/ 3 w 8"/>
                  <a:gd name="T7" fmla="*/ 2 h 8"/>
                  <a:gd name="T8" fmla="*/ 3 w 8"/>
                  <a:gd name="T9" fmla="*/ 3 h 8"/>
                  <a:gd name="T10" fmla="*/ 5 w 8"/>
                  <a:gd name="T11" fmla="*/ 3 h 8"/>
                  <a:gd name="T12" fmla="*/ 5 w 8"/>
                  <a:gd name="T13" fmla="*/ 5 h 8"/>
                  <a:gd name="T14" fmla="*/ 7 w 8"/>
                  <a:gd name="T15" fmla="*/ 5 h 8"/>
                  <a:gd name="T16" fmla="*/ 7 w 8"/>
                  <a:gd name="T17" fmla="*/ 6 h 8"/>
                  <a:gd name="T18" fmla="*/ 8 w 8"/>
                  <a:gd name="T19" fmla="*/ 6 h 8"/>
                  <a:gd name="T20" fmla="*/ 8 w 8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8" y="8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49" name="Freeform 869"/>
              <p:cNvSpPr>
                <a:spLocks/>
              </p:cNvSpPr>
              <p:nvPr/>
            </p:nvSpPr>
            <p:spPr bwMode="auto">
              <a:xfrm>
                <a:off x="1927" y="2268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1 w 7"/>
                  <a:gd name="T3" fmla="*/ 0 h 6"/>
                  <a:gd name="T4" fmla="*/ 3 w 7"/>
                  <a:gd name="T5" fmla="*/ 2 h 6"/>
                  <a:gd name="T6" fmla="*/ 4 w 7"/>
                  <a:gd name="T7" fmla="*/ 2 h 6"/>
                  <a:gd name="T8" fmla="*/ 4 w 7"/>
                  <a:gd name="T9" fmla="*/ 3 h 6"/>
                  <a:gd name="T10" fmla="*/ 5 w 7"/>
                  <a:gd name="T11" fmla="*/ 3 h 6"/>
                  <a:gd name="T12" fmla="*/ 5 w 7"/>
                  <a:gd name="T13" fmla="*/ 5 h 6"/>
                  <a:gd name="T14" fmla="*/ 6 w 7"/>
                  <a:gd name="T15" fmla="*/ 5 h 6"/>
                  <a:gd name="T16" fmla="*/ 7 w 7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7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50" name="Freeform 870"/>
              <p:cNvSpPr>
                <a:spLocks/>
              </p:cNvSpPr>
              <p:nvPr/>
            </p:nvSpPr>
            <p:spPr bwMode="auto">
              <a:xfrm>
                <a:off x="1934" y="2274"/>
                <a:ext cx="9" cy="8"/>
              </a:xfrm>
              <a:custGeom>
                <a:avLst/>
                <a:gdLst>
                  <a:gd name="T0" fmla="*/ 0 w 9"/>
                  <a:gd name="T1" fmla="*/ 0 h 8"/>
                  <a:gd name="T2" fmla="*/ 2 w 9"/>
                  <a:gd name="T3" fmla="*/ 0 h 8"/>
                  <a:gd name="T4" fmla="*/ 2 w 9"/>
                  <a:gd name="T5" fmla="*/ 2 h 8"/>
                  <a:gd name="T6" fmla="*/ 3 w 9"/>
                  <a:gd name="T7" fmla="*/ 2 h 8"/>
                  <a:gd name="T8" fmla="*/ 3 w 9"/>
                  <a:gd name="T9" fmla="*/ 3 h 8"/>
                  <a:gd name="T10" fmla="*/ 5 w 9"/>
                  <a:gd name="T11" fmla="*/ 3 h 8"/>
                  <a:gd name="T12" fmla="*/ 5 w 9"/>
                  <a:gd name="T13" fmla="*/ 5 h 8"/>
                  <a:gd name="T14" fmla="*/ 6 w 9"/>
                  <a:gd name="T15" fmla="*/ 5 h 8"/>
                  <a:gd name="T16" fmla="*/ 6 w 9"/>
                  <a:gd name="T17" fmla="*/ 7 h 8"/>
                  <a:gd name="T18" fmla="*/ 8 w 9"/>
                  <a:gd name="T19" fmla="*/ 7 h 8"/>
                  <a:gd name="T20" fmla="*/ 8 w 9"/>
                  <a:gd name="T21" fmla="*/ 8 h 8"/>
                  <a:gd name="T22" fmla="*/ 9 w 9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9" y="8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51" name="Freeform 871"/>
              <p:cNvSpPr>
                <a:spLocks/>
              </p:cNvSpPr>
              <p:nvPr/>
            </p:nvSpPr>
            <p:spPr bwMode="auto">
              <a:xfrm>
                <a:off x="1943" y="2282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1 w 7"/>
                  <a:gd name="T3" fmla="*/ 2 h 7"/>
                  <a:gd name="T4" fmla="*/ 2 w 7"/>
                  <a:gd name="T5" fmla="*/ 2 h 7"/>
                  <a:gd name="T6" fmla="*/ 2 w 7"/>
                  <a:gd name="T7" fmla="*/ 3 h 7"/>
                  <a:gd name="T8" fmla="*/ 3 w 7"/>
                  <a:gd name="T9" fmla="*/ 3 h 7"/>
                  <a:gd name="T10" fmla="*/ 3 w 7"/>
                  <a:gd name="T11" fmla="*/ 5 h 7"/>
                  <a:gd name="T12" fmla="*/ 5 w 7"/>
                  <a:gd name="T13" fmla="*/ 5 h 7"/>
                  <a:gd name="T14" fmla="*/ 6 w 7"/>
                  <a:gd name="T15" fmla="*/ 7 h 7"/>
                  <a:gd name="T16" fmla="*/ 7 w 7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7" y="7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52" name="Freeform 872"/>
              <p:cNvSpPr>
                <a:spLocks/>
              </p:cNvSpPr>
              <p:nvPr/>
            </p:nvSpPr>
            <p:spPr bwMode="auto">
              <a:xfrm>
                <a:off x="1950" y="2289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0 w 7"/>
                  <a:gd name="T3" fmla="*/ 1 h 7"/>
                  <a:gd name="T4" fmla="*/ 1 w 7"/>
                  <a:gd name="T5" fmla="*/ 1 h 7"/>
                  <a:gd name="T6" fmla="*/ 1 w 7"/>
                  <a:gd name="T7" fmla="*/ 3 h 7"/>
                  <a:gd name="T8" fmla="*/ 2 w 7"/>
                  <a:gd name="T9" fmla="*/ 3 h 7"/>
                  <a:gd name="T10" fmla="*/ 2 w 7"/>
                  <a:gd name="T11" fmla="*/ 4 h 7"/>
                  <a:gd name="T12" fmla="*/ 4 w 7"/>
                  <a:gd name="T13" fmla="*/ 4 h 7"/>
                  <a:gd name="T14" fmla="*/ 5 w 7"/>
                  <a:gd name="T15" fmla="*/ 6 h 7"/>
                  <a:gd name="T16" fmla="*/ 6 w 7"/>
                  <a:gd name="T17" fmla="*/ 6 h 7"/>
                  <a:gd name="T18" fmla="*/ 6 w 7"/>
                  <a:gd name="T19" fmla="*/ 7 h 7"/>
                  <a:gd name="T20" fmla="*/ 7 w 7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7" y="7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53" name="Freeform 873"/>
              <p:cNvSpPr>
                <a:spLocks/>
              </p:cNvSpPr>
              <p:nvPr/>
            </p:nvSpPr>
            <p:spPr bwMode="auto">
              <a:xfrm>
                <a:off x="1957" y="2296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1 w 7"/>
                  <a:gd name="T5" fmla="*/ 2 h 8"/>
                  <a:gd name="T6" fmla="*/ 1 w 7"/>
                  <a:gd name="T7" fmla="*/ 4 h 8"/>
                  <a:gd name="T8" fmla="*/ 3 w 7"/>
                  <a:gd name="T9" fmla="*/ 4 h 8"/>
                  <a:gd name="T10" fmla="*/ 4 w 7"/>
                  <a:gd name="T11" fmla="*/ 5 h 8"/>
                  <a:gd name="T12" fmla="*/ 5 w 7"/>
                  <a:gd name="T13" fmla="*/ 5 h 8"/>
                  <a:gd name="T14" fmla="*/ 5 w 7"/>
                  <a:gd name="T15" fmla="*/ 7 h 8"/>
                  <a:gd name="T16" fmla="*/ 6 w 7"/>
                  <a:gd name="T17" fmla="*/ 7 h 8"/>
                  <a:gd name="T18" fmla="*/ 6 w 7"/>
                  <a:gd name="T19" fmla="*/ 8 h 8"/>
                  <a:gd name="T20" fmla="*/ 7 w 7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7" y="8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54" name="Freeform 874"/>
              <p:cNvSpPr>
                <a:spLocks/>
              </p:cNvSpPr>
              <p:nvPr/>
            </p:nvSpPr>
            <p:spPr bwMode="auto">
              <a:xfrm>
                <a:off x="1964" y="2304"/>
                <a:ext cx="6" cy="8"/>
              </a:xfrm>
              <a:custGeom>
                <a:avLst/>
                <a:gdLst>
                  <a:gd name="T0" fmla="*/ 0 w 6"/>
                  <a:gd name="T1" fmla="*/ 0 h 8"/>
                  <a:gd name="T2" fmla="*/ 0 w 6"/>
                  <a:gd name="T3" fmla="*/ 2 h 8"/>
                  <a:gd name="T4" fmla="*/ 3 w 6"/>
                  <a:gd name="T5" fmla="*/ 2 h 8"/>
                  <a:gd name="T6" fmla="*/ 3 w 6"/>
                  <a:gd name="T7" fmla="*/ 3 h 8"/>
                  <a:gd name="T8" fmla="*/ 4 w 6"/>
                  <a:gd name="T9" fmla="*/ 5 h 8"/>
                  <a:gd name="T10" fmla="*/ 5 w 6"/>
                  <a:gd name="T11" fmla="*/ 5 h 8"/>
                  <a:gd name="T12" fmla="*/ 5 w 6"/>
                  <a:gd name="T13" fmla="*/ 7 h 8"/>
                  <a:gd name="T14" fmla="*/ 6 w 6"/>
                  <a:gd name="T15" fmla="*/ 7 h 8"/>
                  <a:gd name="T16" fmla="*/ 6 w 6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8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55" name="Freeform 875"/>
              <p:cNvSpPr>
                <a:spLocks/>
              </p:cNvSpPr>
              <p:nvPr/>
            </p:nvSpPr>
            <p:spPr bwMode="auto">
              <a:xfrm>
                <a:off x="1970" y="2312"/>
                <a:ext cx="8" cy="8"/>
              </a:xfrm>
              <a:custGeom>
                <a:avLst/>
                <a:gdLst>
                  <a:gd name="T0" fmla="*/ 0 w 8"/>
                  <a:gd name="T1" fmla="*/ 0 h 8"/>
                  <a:gd name="T2" fmla="*/ 2 w 8"/>
                  <a:gd name="T3" fmla="*/ 0 h 8"/>
                  <a:gd name="T4" fmla="*/ 2 w 8"/>
                  <a:gd name="T5" fmla="*/ 2 h 8"/>
                  <a:gd name="T6" fmla="*/ 3 w 8"/>
                  <a:gd name="T7" fmla="*/ 2 h 8"/>
                  <a:gd name="T8" fmla="*/ 3 w 8"/>
                  <a:gd name="T9" fmla="*/ 3 h 8"/>
                  <a:gd name="T10" fmla="*/ 5 w 8"/>
                  <a:gd name="T11" fmla="*/ 3 h 8"/>
                  <a:gd name="T12" fmla="*/ 5 w 8"/>
                  <a:gd name="T13" fmla="*/ 5 h 8"/>
                  <a:gd name="T14" fmla="*/ 6 w 8"/>
                  <a:gd name="T15" fmla="*/ 5 h 8"/>
                  <a:gd name="T16" fmla="*/ 6 w 8"/>
                  <a:gd name="T17" fmla="*/ 7 h 8"/>
                  <a:gd name="T18" fmla="*/ 8 w 8"/>
                  <a:gd name="T19" fmla="*/ 7 h 8"/>
                  <a:gd name="T20" fmla="*/ 8 w 8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8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56" name="Freeform 876"/>
              <p:cNvSpPr>
                <a:spLocks/>
              </p:cNvSpPr>
              <p:nvPr/>
            </p:nvSpPr>
            <p:spPr bwMode="auto">
              <a:xfrm>
                <a:off x="1978" y="2320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1 w 7"/>
                  <a:gd name="T3" fmla="*/ 0 h 6"/>
                  <a:gd name="T4" fmla="*/ 1 w 7"/>
                  <a:gd name="T5" fmla="*/ 2 h 6"/>
                  <a:gd name="T6" fmla="*/ 2 w 7"/>
                  <a:gd name="T7" fmla="*/ 2 h 6"/>
                  <a:gd name="T8" fmla="*/ 2 w 7"/>
                  <a:gd name="T9" fmla="*/ 3 h 6"/>
                  <a:gd name="T10" fmla="*/ 4 w 7"/>
                  <a:gd name="T11" fmla="*/ 3 h 6"/>
                  <a:gd name="T12" fmla="*/ 4 w 7"/>
                  <a:gd name="T13" fmla="*/ 5 h 6"/>
                  <a:gd name="T14" fmla="*/ 6 w 7"/>
                  <a:gd name="T15" fmla="*/ 6 h 6"/>
                  <a:gd name="T16" fmla="*/ 7 w 7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6" y="6"/>
                    </a:lnTo>
                    <a:lnTo>
                      <a:pt x="7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57" name="Freeform 877"/>
              <p:cNvSpPr>
                <a:spLocks/>
              </p:cNvSpPr>
              <p:nvPr/>
            </p:nvSpPr>
            <p:spPr bwMode="auto">
              <a:xfrm>
                <a:off x="1985" y="2326"/>
                <a:ext cx="6" cy="8"/>
              </a:xfrm>
              <a:custGeom>
                <a:avLst/>
                <a:gdLst>
                  <a:gd name="T0" fmla="*/ 0 w 6"/>
                  <a:gd name="T1" fmla="*/ 0 h 8"/>
                  <a:gd name="T2" fmla="*/ 0 w 6"/>
                  <a:gd name="T3" fmla="*/ 2 h 8"/>
                  <a:gd name="T4" fmla="*/ 1 w 6"/>
                  <a:gd name="T5" fmla="*/ 2 h 8"/>
                  <a:gd name="T6" fmla="*/ 1 w 6"/>
                  <a:gd name="T7" fmla="*/ 4 h 8"/>
                  <a:gd name="T8" fmla="*/ 2 w 6"/>
                  <a:gd name="T9" fmla="*/ 4 h 8"/>
                  <a:gd name="T10" fmla="*/ 2 w 6"/>
                  <a:gd name="T11" fmla="*/ 5 h 8"/>
                  <a:gd name="T12" fmla="*/ 3 w 6"/>
                  <a:gd name="T13" fmla="*/ 5 h 8"/>
                  <a:gd name="T14" fmla="*/ 3 w 6"/>
                  <a:gd name="T15" fmla="*/ 7 h 8"/>
                  <a:gd name="T16" fmla="*/ 5 w 6"/>
                  <a:gd name="T17" fmla="*/ 7 h 8"/>
                  <a:gd name="T18" fmla="*/ 5 w 6"/>
                  <a:gd name="T19" fmla="*/ 8 h 8"/>
                  <a:gd name="T20" fmla="*/ 6 w 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8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58" name="Freeform 878"/>
              <p:cNvSpPr>
                <a:spLocks/>
              </p:cNvSpPr>
              <p:nvPr/>
            </p:nvSpPr>
            <p:spPr bwMode="auto">
              <a:xfrm>
                <a:off x="1991" y="2334"/>
                <a:ext cx="6" cy="8"/>
              </a:xfrm>
              <a:custGeom>
                <a:avLst/>
                <a:gdLst>
                  <a:gd name="T0" fmla="*/ 0 w 6"/>
                  <a:gd name="T1" fmla="*/ 0 h 8"/>
                  <a:gd name="T2" fmla="*/ 0 w 6"/>
                  <a:gd name="T3" fmla="*/ 2 h 8"/>
                  <a:gd name="T4" fmla="*/ 1 w 6"/>
                  <a:gd name="T5" fmla="*/ 2 h 8"/>
                  <a:gd name="T6" fmla="*/ 1 w 6"/>
                  <a:gd name="T7" fmla="*/ 3 h 8"/>
                  <a:gd name="T8" fmla="*/ 3 w 6"/>
                  <a:gd name="T9" fmla="*/ 3 h 8"/>
                  <a:gd name="T10" fmla="*/ 3 w 6"/>
                  <a:gd name="T11" fmla="*/ 5 h 8"/>
                  <a:gd name="T12" fmla="*/ 5 w 6"/>
                  <a:gd name="T13" fmla="*/ 5 h 8"/>
                  <a:gd name="T14" fmla="*/ 5 w 6"/>
                  <a:gd name="T15" fmla="*/ 7 h 8"/>
                  <a:gd name="T16" fmla="*/ 6 w 6"/>
                  <a:gd name="T17" fmla="*/ 7 h 8"/>
                  <a:gd name="T18" fmla="*/ 6 w 6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8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59" name="Freeform 879"/>
              <p:cNvSpPr>
                <a:spLocks/>
              </p:cNvSpPr>
              <p:nvPr/>
            </p:nvSpPr>
            <p:spPr bwMode="auto">
              <a:xfrm>
                <a:off x="1997" y="2342"/>
                <a:ext cx="6" cy="8"/>
              </a:xfrm>
              <a:custGeom>
                <a:avLst/>
                <a:gdLst>
                  <a:gd name="T0" fmla="*/ 0 w 6"/>
                  <a:gd name="T1" fmla="*/ 0 h 8"/>
                  <a:gd name="T2" fmla="*/ 1 w 6"/>
                  <a:gd name="T3" fmla="*/ 0 h 8"/>
                  <a:gd name="T4" fmla="*/ 1 w 6"/>
                  <a:gd name="T5" fmla="*/ 2 h 8"/>
                  <a:gd name="T6" fmla="*/ 2 w 6"/>
                  <a:gd name="T7" fmla="*/ 2 h 8"/>
                  <a:gd name="T8" fmla="*/ 2 w 6"/>
                  <a:gd name="T9" fmla="*/ 3 h 8"/>
                  <a:gd name="T10" fmla="*/ 3 w 6"/>
                  <a:gd name="T11" fmla="*/ 3 h 8"/>
                  <a:gd name="T12" fmla="*/ 3 w 6"/>
                  <a:gd name="T13" fmla="*/ 5 h 8"/>
                  <a:gd name="T14" fmla="*/ 5 w 6"/>
                  <a:gd name="T15" fmla="*/ 5 h 8"/>
                  <a:gd name="T16" fmla="*/ 5 w 6"/>
                  <a:gd name="T17" fmla="*/ 6 h 8"/>
                  <a:gd name="T18" fmla="*/ 6 w 6"/>
                  <a:gd name="T19" fmla="*/ 6 h 8"/>
                  <a:gd name="T20" fmla="*/ 6 w 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8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60" name="Freeform 880"/>
              <p:cNvSpPr>
                <a:spLocks/>
              </p:cNvSpPr>
              <p:nvPr/>
            </p:nvSpPr>
            <p:spPr bwMode="auto">
              <a:xfrm>
                <a:off x="2003" y="2350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1 w 6"/>
                  <a:gd name="T3" fmla="*/ 0 h 6"/>
                  <a:gd name="T4" fmla="*/ 1 w 6"/>
                  <a:gd name="T5" fmla="*/ 2 h 6"/>
                  <a:gd name="T6" fmla="*/ 2 w 6"/>
                  <a:gd name="T7" fmla="*/ 2 h 6"/>
                  <a:gd name="T8" fmla="*/ 2 w 6"/>
                  <a:gd name="T9" fmla="*/ 3 h 6"/>
                  <a:gd name="T10" fmla="*/ 3 w 6"/>
                  <a:gd name="T11" fmla="*/ 3 h 6"/>
                  <a:gd name="T12" fmla="*/ 3 w 6"/>
                  <a:gd name="T13" fmla="*/ 5 h 6"/>
                  <a:gd name="T14" fmla="*/ 5 w 6"/>
                  <a:gd name="T15" fmla="*/ 5 h 6"/>
                  <a:gd name="T16" fmla="*/ 5 w 6"/>
                  <a:gd name="T17" fmla="*/ 6 h 6"/>
                  <a:gd name="T18" fmla="*/ 6 w 6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6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61" name="Freeform 881"/>
              <p:cNvSpPr>
                <a:spLocks/>
              </p:cNvSpPr>
              <p:nvPr/>
            </p:nvSpPr>
            <p:spPr bwMode="auto">
              <a:xfrm>
                <a:off x="2009" y="2356"/>
                <a:ext cx="6" cy="8"/>
              </a:xfrm>
              <a:custGeom>
                <a:avLst/>
                <a:gdLst>
                  <a:gd name="T0" fmla="*/ 0 w 6"/>
                  <a:gd name="T1" fmla="*/ 0 h 8"/>
                  <a:gd name="T2" fmla="*/ 1 w 6"/>
                  <a:gd name="T3" fmla="*/ 2 h 8"/>
                  <a:gd name="T4" fmla="*/ 1 w 6"/>
                  <a:gd name="T5" fmla="*/ 4 h 8"/>
                  <a:gd name="T6" fmla="*/ 2 w 6"/>
                  <a:gd name="T7" fmla="*/ 4 h 8"/>
                  <a:gd name="T8" fmla="*/ 3 w 6"/>
                  <a:gd name="T9" fmla="*/ 5 h 8"/>
                  <a:gd name="T10" fmla="*/ 5 w 6"/>
                  <a:gd name="T11" fmla="*/ 7 h 8"/>
                  <a:gd name="T12" fmla="*/ 6 w 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1" y="2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5" y="7"/>
                    </a:lnTo>
                    <a:lnTo>
                      <a:pt x="6" y="8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62" name="Freeform 882"/>
              <p:cNvSpPr>
                <a:spLocks/>
              </p:cNvSpPr>
              <p:nvPr/>
            </p:nvSpPr>
            <p:spPr bwMode="auto">
              <a:xfrm>
                <a:off x="2015" y="2364"/>
                <a:ext cx="6" cy="8"/>
              </a:xfrm>
              <a:custGeom>
                <a:avLst/>
                <a:gdLst>
                  <a:gd name="T0" fmla="*/ 0 w 6"/>
                  <a:gd name="T1" fmla="*/ 0 h 8"/>
                  <a:gd name="T2" fmla="*/ 1 w 6"/>
                  <a:gd name="T3" fmla="*/ 0 h 8"/>
                  <a:gd name="T4" fmla="*/ 1 w 6"/>
                  <a:gd name="T5" fmla="*/ 2 h 8"/>
                  <a:gd name="T6" fmla="*/ 2 w 6"/>
                  <a:gd name="T7" fmla="*/ 2 h 8"/>
                  <a:gd name="T8" fmla="*/ 2 w 6"/>
                  <a:gd name="T9" fmla="*/ 3 h 8"/>
                  <a:gd name="T10" fmla="*/ 3 w 6"/>
                  <a:gd name="T11" fmla="*/ 5 h 8"/>
                  <a:gd name="T12" fmla="*/ 5 w 6"/>
                  <a:gd name="T13" fmla="*/ 5 h 8"/>
                  <a:gd name="T14" fmla="*/ 5 w 6"/>
                  <a:gd name="T15" fmla="*/ 7 h 8"/>
                  <a:gd name="T16" fmla="*/ 6 w 6"/>
                  <a:gd name="T17" fmla="*/ 7 h 8"/>
                  <a:gd name="T18" fmla="*/ 6 w 6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8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63" name="Freeform 883"/>
              <p:cNvSpPr>
                <a:spLocks/>
              </p:cNvSpPr>
              <p:nvPr/>
            </p:nvSpPr>
            <p:spPr bwMode="auto">
              <a:xfrm>
                <a:off x="2021" y="2372"/>
                <a:ext cx="6" cy="8"/>
              </a:xfrm>
              <a:custGeom>
                <a:avLst/>
                <a:gdLst>
                  <a:gd name="T0" fmla="*/ 0 w 6"/>
                  <a:gd name="T1" fmla="*/ 0 h 8"/>
                  <a:gd name="T2" fmla="*/ 1 w 6"/>
                  <a:gd name="T3" fmla="*/ 0 h 8"/>
                  <a:gd name="T4" fmla="*/ 1 w 6"/>
                  <a:gd name="T5" fmla="*/ 2 h 8"/>
                  <a:gd name="T6" fmla="*/ 2 w 6"/>
                  <a:gd name="T7" fmla="*/ 2 h 8"/>
                  <a:gd name="T8" fmla="*/ 2 w 6"/>
                  <a:gd name="T9" fmla="*/ 3 h 8"/>
                  <a:gd name="T10" fmla="*/ 3 w 6"/>
                  <a:gd name="T11" fmla="*/ 3 h 8"/>
                  <a:gd name="T12" fmla="*/ 3 w 6"/>
                  <a:gd name="T13" fmla="*/ 5 h 8"/>
                  <a:gd name="T14" fmla="*/ 5 w 6"/>
                  <a:gd name="T15" fmla="*/ 5 h 8"/>
                  <a:gd name="T16" fmla="*/ 5 w 6"/>
                  <a:gd name="T17" fmla="*/ 6 h 8"/>
                  <a:gd name="T18" fmla="*/ 6 w 6"/>
                  <a:gd name="T19" fmla="*/ 6 h 8"/>
                  <a:gd name="T20" fmla="*/ 6 w 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8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64" name="Freeform 884"/>
              <p:cNvSpPr>
                <a:spLocks/>
              </p:cNvSpPr>
              <p:nvPr/>
            </p:nvSpPr>
            <p:spPr bwMode="auto">
              <a:xfrm>
                <a:off x="2027" y="2380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1 w 5"/>
                  <a:gd name="T3" fmla="*/ 2 h 6"/>
                  <a:gd name="T4" fmla="*/ 2 w 5"/>
                  <a:gd name="T5" fmla="*/ 2 h 6"/>
                  <a:gd name="T6" fmla="*/ 2 w 5"/>
                  <a:gd name="T7" fmla="*/ 3 h 6"/>
                  <a:gd name="T8" fmla="*/ 3 w 5"/>
                  <a:gd name="T9" fmla="*/ 5 h 6"/>
                  <a:gd name="T10" fmla="*/ 5 w 5"/>
                  <a:gd name="T11" fmla="*/ 5 h 6"/>
                  <a:gd name="T12" fmla="*/ 5 w 5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65" name="Freeform 885"/>
              <p:cNvSpPr>
                <a:spLocks/>
              </p:cNvSpPr>
              <p:nvPr/>
            </p:nvSpPr>
            <p:spPr bwMode="auto">
              <a:xfrm>
                <a:off x="2032" y="2386"/>
                <a:ext cx="6" cy="8"/>
              </a:xfrm>
              <a:custGeom>
                <a:avLst/>
                <a:gdLst>
                  <a:gd name="T0" fmla="*/ 0 w 6"/>
                  <a:gd name="T1" fmla="*/ 0 h 8"/>
                  <a:gd name="T2" fmla="*/ 1 w 6"/>
                  <a:gd name="T3" fmla="*/ 0 h 8"/>
                  <a:gd name="T4" fmla="*/ 1 w 6"/>
                  <a:gd name="T5" fmla="*/ 3 h 8"/>
                  <a:gd name="T6" fmla="*/ 3 w 6"/>
                  <a:gd name="T7" fmla="*/ 3 h 8"/>
                  <a:gd name="T8" fmla="*/ 3 w 6"/>
                  <a:gd name="T9" fmla="*/ 5 h 8"/>
                  <a:gd name="T10" fmla="*/ 4 w 6"/>
                  <a:gd name="T11" fmla="*/ 7 h 8"/>
                  <a:gd name="T12" fmla="*/ 4 w 6"/>
                  <a:gd name="T13" fmla="*/ 8 h 8"/>
                  <a:gd name="T14" fmla="*/ 6 w 6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6" y="8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66" name="Freeform 886"/>
              <p:cNvSpPr>
                <a:spLocks/>
              </p:cNvSpPr>
              <p:nvPr/>
            </p:nvSpPr>
            <p:spPr bwMode="auto">
              <a:xfrm>
                <a:off x="2038" y="2394"/>
                <a:ext cx="4" cy="8"/>
              </a:xfrm>
              <a:custGeom>
                <a:avLst/>
                <a:gdLst>
                  <a:gd name="T0" fmla="*/ 0 w 4"/>
                  <a:gd name="T1" fmla="*/ 0 h 8"/>
                  <a:gd name="T2" fmla="*/ 1 w 4"/>
                  <a:gd name="T3" fmla="*/ 0 h 8"/>
                  <a:gd name="T4" fmla="*/ 1 w 4"/>
                  <a:gd name="T5" fmla="*/ 3 h 8"/>
                  <a:gd name="T6" fmla="*/ 2 w 4"/>
                  <a:gd name="T7" fmla="*/ 3 h 8"/>
                  <a:gd name="T8" fmla="*/ 2 w 4"/>
                  <a:gd name="T9" fmla="*/ 5 h 8"/>
                  <a:gd name="T10" fmla="*/ 3 w 4"/>
                  <a:gd name="T11" fmla="*/ 5 h 8"/>
                  <a:gd name="T12" fmla="*/ 3 w 4"/>
                  <a:gd name="T13" fmla="*/ 7 h 8"/>
                  <a:gd name="T14" fmla="*/ 4 w 4"/>
                  <a:gd name="T15" fmla="*/ 7 h 8"/>
                  <a:gd name="T16" fmla="*/ 4 w 4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8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67" name="Freeform 887"/>
              <p:cNvSpPr>
                <a:spLocks/>
              </p:cNvSpPr>
              <p:nvPr/>
            </p:nvSpPr>
            <p:spPr bwMode="auto">
              <a:xfrm>
                <a:off x="2042" y="2402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2 w 6"/>
                  <a:gd name="T3" fmla="*/ 0 h 6"/>
                  <a:gd name="T4" fmla="*/ 2 w 6"/>
                  <a:gd name="T5" fmla="*/ 2 h 6"/>
                  <a:gd name="T6" fmla="*/ 3 w 6"/>
                  <a:gd name="T7" fmla="*/ 2 h 6"/>
                  <a:gd name="T8" fmla="*/ 3 w 6"/>
                  <a:gd name="T9" fmla="*/ 3 h 6"/>
                  <a:gd name="T10" fmla="*/ 4 w 6"/>
                  <a:gd name="T11" fmla="*/ 3 h 6"/>
                  <a:gd name="T12" fmla="*/ 4 w 6"/>
                  <a:gd name="T13" fmla="*/ 5 h 6"/>
                  <a:gd name="T14" fmla="*/ 5 w 6"/>
                  <a:gd name="T15" fmla="*/ 5 h 6"/>
                  <a:gd name="T16" fmla="*/ 5 w 6"/>
                  <a:gd name="T17" fmla="*/ 6 h 6"/>
                  <a:gd name="T18" fmla="*/ 6 w 6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6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68" name="Freeform 888"/>
              <p:cNvSpPr>
                <a:spLocks/>
              </p:cNvSpPr>
              <p:nvPr/>
            </p:nvSpPr>
            <p:spPr bwMode="auto">
              <a:xfrm>
                <a:off x="2048" y="2408"/>
                <a:ext cx="5" cy="8"/>
              </a:xfrm>
              <a:custGeom>
                <a:avLst/>
                <a:gdLst>
                  <a:gd name="T0" fmla="*/ 0 w 5"/>
                  <a:gd name="T1" fmla="*/ 0 h 8"/>
                  <a:gd name="T2" fmla="*/ 0 w 5"/>
                  <a:gd name="T3" fmla="*/ 2 h 8"/>
                  <a:gd name="T4" fmla="*/ 2 w 5"/>
                  <a:gd name="T5" fmla="*/ 2 h 8"/>
                  <a:gd name="T6" fmla="*/ 2 w 5"/>
                  <a:gd name="T7" fmla="*/ 4 h 8"/>
                  <a:gd name="T8" fmla="*/ 3 w 5"/>
                  <a:gd name="T9" fmla="*/ 4 h 8"/>
                  <a:gd name="T10" fmla="*/ 3 w 5"/>
                  <a:gd name="T11" fmla="*/ 5 h 8"/>
                  <a:gd name="T12" fmla="*/ 4 w 5"/>
                  <a:gd name="T13" fmla="*/ 5 h 8"/>
                  <a:gd name="T14" fmla="*/ 4 w 5"/>
                  <a:gd name="T15" fmla="*/ 7 h 8"/>
                  <a:gd name="T16" fmla="*/ 5 w 5"/>
                  <a:gd name="T17" fmla="*/ 7 h 8"/>
                  <a:gd name="T18" fmla="*/ 5 w 5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8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69" name="Freeform 889"/>
              <p:cNvSpPr>
                <a:spLocks/>
              </p:cNvSpPr>
              <p:nvPr/>
            </p:nvSpPr>
            <p:spPr bwMode="auto">
              <a:xfrm>
                <a:off x="2053" y="2416"/>
                <a:ext cx="5" cy="7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2 h 7"/>
                  <a:gd name="T4" fmla="*/ 3 w 5"/>
                  <a:gd name="T5" fmla="*/ 2 h 7"/>
                  <a:gd name="T6" fmla="*/ 3 w 5"/>
                  <a:gd name="T7" fmla="*/ 5 h 7"/>
                  <a:gd name="T8" fmla="*/ 4 w 5"/>
                  <a:gd name="T9" fmla="*/ 5 h 7"/>
                  <a:gd name="T10" fmla="*/ 4 w 5"/>
                  <a:gd name="T11" fmla="*/ 7 h 7"/>
                  <a:gd name="T12" fmla="*/ 5 w 5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5" y="7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70" name="Freeform 890"/>
              <p:cNvSpPr>
                <a:spLocks/>
              </p:cNvSpPr>
              <p:nvPr/>
            </p:nvSpPr>
            <p:spPr bwMode="auto">
              <a:xfrm>
                <a:off x="2058" y="2423"/>
                <a:ext cx="5" cy="7"/>
              </a:xfrm>
              <a:custGeom>
                <a:avLst/>
                <a:gdLst>
                  <a:gd name="T0" fmla="*/ 0 w 5"/>
                  <a:gd name="T1" fmla="*/ 0 h 7"/>
                  <a:gd name="T2" fmla="*/ 0 w 5"/>
                  <a:gd name="T3" fmla="*/ 1 h 7"/>
                  <a:gd name="T4" fmla="*/ 1 w 5"/>
                  <a:gd name="T5" fmla="*/ 1 h 7"/>
                  <a:gd name="T6" fmla="*/ 1 w 5"/>
                  <a:gd name="T7" fmla="*/ 3 h 7"/>
                  <a:gd name="T8" fmla="*/ 2 w 5"/>
                  <a:gd name="T9" fmla="*/ 3 h 7"/>
                  <a:gd name="T10" fmla="*/ 2 w 5"/>
                  <a:gd name="T11" fmla="*/ 4 h 7"/>
                  <a:gd name="T12" fmla="*/ 4 w 5"/>
                  <a:gd name="T13" fmla="*/ 4 h 7"/>
                  <a:gd name="T14" fmla="*/ 4 w 5"/>
                  <a:gd name="T15" fmla="*/ 6 h 7"/>
                  <a:gd name="T16" fmla="*/ 5 w 5"/>
                  <a:gd name="T17" fmla="*/ 6 h 7"/>
                  <a:gd name="T18" fmla="*/ 5 w 5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7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71" name="Freeform 891"/>
              <p:cNvSpPr>
                <a:spLocks/>
              </p:cNvSpPr>
              <p:nvPr/>
            </p:nvSpPr>
            <p:spPr bwMode="auto">
              <a:xfrm>
                <a:off x="2063" y="2430"/>
                <a:ext cx="5" cy="7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0 h 7"/>
                  <a:gd name="T4" fmla="*/ 1 w 5"/>
                  <a:gd name="T5" fmla="*/ 2 h 7"/>
                  <a:gd name="T6" fmla="*/ 2 w 5"/>
                  <a:gd name="T7" fmla="*/ 2 h 7"/>
                  <a:gd name="T8" fmla="*/ 2 w 5"/>
                  <a:gd name="T9" fmla="*/ 4 h 7"/>
                  <a:gd name="T10" fmla="*/ 4 w 5"/>
                  <a:gd name="T11" fmla="*/ 4 h 7"/>
                  <a:gd name="T12" fmla="*/ 4 w 5"/>
                  <a:gd name="T13" fmla="*/ 7 h 7"/>
                  <a:gd name="T14" fmla="*/ 5 w 5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5" y="7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72" name="Freeform 892"/>
              <p:cNvSpPr>
                <a:spLocks/>
              </p:cNvSpPr>
              <p:nvPr/>
            </p:nvSpPr>
            <p:spPr bwMode="auto">
              <a:xfrm>
                <a:off x="2068" y="2437"/>
                <a:ext cx="5" cy="8"/>
              </a:xfrm>
              <a:custGeom>
                <a:avLst/>
                <a:gdLst>
                  <a:gd name="T0" fmla="*/ 0 w 5"/>
                  <a:gd name="T1" fmla="*/ 0 h 8"/>
                  <a:gd name="T2" fmla="*/ 0 w 5"/>
                  <a:gd name="T3" fmla="*/ 1 h 8"/>
                  <a:gd name="T4" fmla="*/ 1 w 5"/>
                  <a:gd name="T5" fmla="*/ 1 h 8"/>
                  <a:gd name="T6" fmla="*/ 1 w 5"/>
                  <a:gd name="T7" fmla="*/ 3 h 8"/>
                  <a:gd name="T8" fmla="*/ 2 w 5"/>
                  <a:gd name="T9" fmla="*/ 3 h 8"/>
                  <a:gd name="T10" fmla="*/ 2 w 5"/>
                  <a:gd name="T11" fmla="*/ 5 h 8"/>
                  <a:gd name="T12" fmla="*/ 3 w 5"/>
                  <a:gd name="T13" fmla="*/ 5 h 8"/>
                  <a:gd name="T14" fmla="*/ 3 w 5"/>
                  <a:gd name="T15" fmla="*/ 6 h 8"/>
                  <a:gd name="T16" fmla="*/ 5 w 5"/>
                  <a:gd name="T17" fmla="*/ 6 h 8"/>
                  <a:gd name="T18" fmla="*/ 5 w 5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8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73" name="Freeform 893"/>
              <p:cNvSpPr>
                <a:spLocks/>
              </p:cNvSpPr>
              <p:nvPr/>
            </p:nvSpPr>
            <p:spPr bwMode="auto">
              <a:xfrm>
                <a:off x="2073" y="2445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1 w 4"/>
                  <a:gd name="T3" fmla="*/ 0 h 6"/>
                  <a:gd name="T4" fmla="*/ 1 w 4"/>
                  <a:gd name="T5" fmla="*/ 1 h 6"/>
                  <a:gd name="T6" fmla="*/ 2 w 4"/>
                  <a:gd name="T7" fmla="*/ 1 h 6"/>
                  <a:gd name="T8" fmla="*/ 2 w 4"/>
                  <a:gd name="T9" fmla="*/ 3 h 6"/>
                  <a:gd name="T10" fmla="*/ 3 w 4"/>
                  <a:gd name="T11" fmla="*/ 3 h 6"/>
                  <a:gd name="T12" fmla="*/ 3 w 4"/>
                  <a:gd name="T13" fmla="*/ 6 h 6"/>
                  <a:gd name="T14" fmla="*/ 4 w 4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4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74" name="Freeform 894"/>
              <p:cNvSpPr>
                <a:spLocks/>
              </p:cNvSpPr>
              <p:nvPr/>
            </p:nvSpPr>
            <p:spPr bwMode="auto">
              <a:xfrm>
                <a:off x="2077" y="2451"/>
                <a:ext cx="5" cy="8"/>
              </a:xfrm>
              <a:custGeom>
                <a:avLst/>
                <a:gdLst>
                  <a:gd name="T0" fmla="*/ 0 w 5"/>
                  <a:gd name="T1" fmla="*/ 0 h 8"/>
                  <a:gd name="T2" fmla="*/ 0 w 5"/>
                  <a:gd name="T3" fmla="*/ 2 h 8"/>
                  <a:gd name="T4" fmla="*/ 2 w 5"/>
                  <a:gd name="T5" fmla="*/ 2 h 8"/>
                  <a:gd name="T6" fmla="*/ 2 w 5"/>
                  <a:gd name="T7" fmla="*/ 3 h 8"/>
                  <a:gd name="T8" fmla="*/ 3 w 5"/>
                  <a:gd name="T9" fmla="*/ 3 h 8"/>
                  <a:gd name="T10" fmla="*/ 3 w 5"/>
                  <a:gd name="T11" fmla="*/ 5 h 8"/>
                  <a:gd name="T12" fmla="*/ 4 w 5"/>
                  <a:gd name="T13" fmla="*/ 5 h 8"/>
                  <a:gd name="T14" fmla="*/ 4 w 5"/>
                  <a:gd name="T15" fmla="*/ 6 h 8"/>
                  <a:gd name="T16" fmla="*/ 5 w 5"/>
                  <a:gd name="T17" fmla="*/ 6 h 8"/>
                  <a:gd name="T18" fmla="*/ 5 w 5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8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75" name="Freeform 895"/>
              <p:cNvSpPr>
                <a:spLocks/>
              </p:cNvSpPr>
              <p:nvPr/>
            </p:nvSpPr>
            <p:spPr bwMode="auto">
              <a:xfrm>
                <a:off x="2082" y="2459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1 w 5"/>
                  <a:gd name="T3" fmla="*/ 0 h 6"/>
                  <a:gd name="T4" fmla="*/ 1 w 5"/>
                  <a:gd name="T5" fmla="*/ 1 h 6"/>
                  <a:gd name="T6" fmla="*/ 3 w 5"/>
                  <a:gd name="T7" fmla="*/ 3 h 6"/>
                  <a:gd name="T8" fmla="*/ 3 w 5"/>
                  <a:gd name="T9" fmla="*/ 5 h 6"/>
                  <a:gd name="T10" fmla="*/ 4 w 5"/>
                  <a:gd name="T11" fmla="*/ 5 h 6"/>
                  <a:gd name="T12" fmla="*/ 4 w 5"/>
                  <a:gd name="T13" fmla="*/ 6 h 6"/>
                  <a:gd name="T14" fmla="*/ 5 w 5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5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76" name="Freeform 896"/>
              <p:cNvSpPr>
                <a:spLocks/>
              </p:cNvSpPr>
              <p:nvPr/>
            </p:nvSpPr>
            <p:spPr bwMode="auto">
              <a:xfrm>
                <a:off x="2087" y="2465"/>
                <a:ext cx="5" cy="8"/>
              </a:xfrm>
              <a:custGeom>
                <a:avLst/>
                <a:gdLst>
                  <a:gd name="T0" fmla="*/ 0 w 5"/>
                  <a:gd name="T1" fmla="*/ 0 h 8"/>
                  <a:gd name="T2" fmla="*/ 0 w 5"/>
                  <a:gd name="T3" fmla="*/ 2 h 8"/>
                  <a:gd name="T4" fmla="*/ 1 w 5"/>
                  <a:gd name="T5" fmla="*/ 2 h 8"/>
                  <a:gd name="T6" fmla="*/ 1 w 5"/>
                  <a:gd name="T7" fmla="*/ 3 h 8"/>
                  <a:gd name="T8" fmla="*/ 2 w 5"/>
                  <a:gd name="T9" fmla="*/ 3 h 8"/>
                  <a:gd name="T10" fmla="*/ 2 w 5"/>
                  <a:gd name="T11" fmla="*/ 5 h 8"/>
                  <a:gd name="T12" fmla="*/ 4 w 5"/>
                  <a:gd name="T13" fmla="*/ 5 h 8"/>
                  <a:gd name="T14" fmla="*/ 4 w 5"/>
                  <a:gd name="T15" fmla="*/ 6 h 8"/>
                  <a:gd name="T16" fmla="*/ 5 w 5"/>
                  <a:gd name="T17" fmla="*/ 6 h 8"/>
                  <a:gd name="T18" fmla="*/ 5 w 5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8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77" name="Freeform 897"/>
              <p:cNvSpPr>
                <a:spLocks/>
              </p:cNvSpPr>
              <p:nvPr/>
            </p:nvSpPr>
            <p:spPr bwMode="auto">
              <a:xfrm>
                <a:off x="2092" y="2473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2 h 6"/>
                  <a:gd name="T4" fmla="*/ 1 w 3"/>
                  <a:gd name="T5" fmla="*/ 2 h 6"/>
                  <a:gd name="T6" fmla="*/ 1 w 3"/>
                  <a:gd name="T7" fmla="*/ 3 h 6"/>
                  <a:gd name="T8" fmla="*/ 2 w 3"/>
                  <a:gd name="T9" fmla="*/ 3 h 6"/>
                  <a:gd name="T10" fmla="*/ 2 w 3"/>
                  <a:gd name="T11" fmla="*/ 5 h 6"/>
                  <a:gd name="T12" fmla="*/ 3 w 3"/>
                  <a:gd name="T13" fmla="*/ 5 h 6"/>
                  <a:gd name="T14" fmla="*/ 3 w 3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78" name="Freeform 898"/>
              <p:cNvSpPr>
                <a:spLocks/>
              </p:cNvSpPr>
              <p:nvPr/>
            </p:nvSpPr>
            <p:spPr bwMode="auto">
              <a:xfrm>
                <a:off x="2095" y="2479"/>
                <a:ext cx="5" cy="7"/>
              </a:xfrm>
              <a:custGeom>
                <a:avLst/>
                <a:gdLst>
                  <a:gd name="T0" fmla="*/ 0 w 5"/>
                  <a:gd name="T1" fmla="*/ 0 h 7"/>
                  <a:gd name="T2" fmla="*/ 2 w 5"/>
                  <a:gd name="T3" fmla="*/ 0 h 7"/>
                  <a:gd name="T4" fmla="*/ 2 w 5"/>
                  <a:gd name="T5" fmla="*/ 2 h 7"/>
                  <a:gd name="T6" fmla="*/ 3 w 5"/>
                  <a:gd name="T7" fmla="*/ 2 h 7"/>
                  <a:gd name="T8" fmla="*/ 3 w 5"/>
                  <a:gd name="T9" fmla="*/ 5 h 7"/>
                  <a:gd name="T10" fmla="*/ 4 w 5"/>
                  <a:gd name="T11" fmla="*/ 5 h 7"/>
                  <a:gd name="T12" fmla="*/ 4 w 5"/>
                  <a:gd name="T13" fmla="*/ 7 h 7"/>
                  <a:gd name="T14" fmla="*/ 5 w 5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5" y="7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79" name="Freeform 899"/>
              <p:cNvSpPr>
                <a:spLocks/>
              </p:cNvSpPr>
              <p:nvPr/>
            </p:nvSpPr>
            <p:spPr bwMode="auto">
              <a:xfrm>
                <a:off x="2100" y="2486"/>
                <a:ext cx="5" cy="8"/>
              </a:xfrm>
              <a:custGeom>
                <a:avLst/>
                <a:gdLst>
                  <a:gd name="T0" fmla="*/ 0 w 5"/>
                  <a:gd name="T1" fmla="*/ 0 h 8"/>
                  <a:gd name="T2" fmla="*/ 0 w 5"/>
                  <a:gd name="T3" fmla="*/ 1 h 8"/>
                  <a:gd name="T4" fmla="*/ 1 w 5"/>
                  <a:gd name="T5" fmla="*/ 1 h 8"/>
                  <a:gd name="T6" fmla="*/ 1 w 5"/>
                  <a:gd name="T7" fmla="*/ 3 h 8"/>
                  <a:gd name="T8" fmla="*/ 3 w 5"/>
                  <a:gd name="T9" fmla="*/ 3 h 8"/>
                  <a:gd name="T10" fmla="*/ 3 w 5"/>
                  <a:gd name="T11" fmla="*/ 4 h 8"/>
                  <a:gd name="T12" fmla="*/ 4 w 5"/>
                  <a:gd name="T13" fmla="*/ 4 h 8"/>
                  <a:gd name="T14" fmla="*/ 4 w 5"/>
                  <a:gd name="T15" fmla="*/ 8 h 8"/>
                  <a:gd name="T16" fmla="*/ 5 w 5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5" y="8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80" name="Freeform 900"/>
              <p:cNvSpPr>
                <a:spLocks/>
              </p:cNvSpPr>
              <p:nvPr/>
            </p:nvSpPr>
            <p:spPr bwMode="auto">
              <a:xfrm>
                <a:off x="2105" y="2494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1 h 6"/>
                  <a:gd name="T4" fmla="*/ 1 w 4"/>
                  <a:gd name="T5" fmla="*/ 1 h 6"/>
                  <a:gd name="T6" fmla="*/ 1 w 4"/>
                  <a:gd name="T7" fmla="*/ 3 h 6"/>
                  <a:gd name="T8" fmla="*/ 2 w 4"/>
                  <a:gd name="T9" fmla="*/ 3 h 6"/>
                  <a:gd name="T10" fmla="*/ 2 w 4"/>
                  <a:gd name="T11" fmla="*/ 4 h 6"/>
                  <a:gd name="T12" fmla="*/ 4 w 4"/>
                  <a:gd name="T13" fmla="*/ 4 h 6"/>
                  <a:gd name="T14" fmla="*/ 4 w 4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81" name="Freeform 901"/>
              <p:cNvSpPr>
                <a:spLocks/>
              </p:cNvSpPr>
              <p:nvPr/>
            </p:nvSpPr>
            <p:spPr bwMode="auto">
              <a:xfrm>
                <a:off x="2109" y="2500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1 w 4"/>
                  <a:gd name="T3" fmla="*/ 0 h 6"/>
                  <a:gd name="T4" fmla="*/ 1 w 4"/>
                  <a:gd name="T5" fmla="*/ 1 h 6"/>
                  <a:gd name="T6" fmla="*/ 2 w 4"/>
                  <a:gd name="T7" fmla="*/ 1 h 6"/>
                  <a:gd name="T8" fmla="*/ 2 w 4"/>
                  <a:gd name="T9" fmla="*/ 3 h 6"/>
                  <a:gd name="T10" fmla="*/ 3 w 4"/>
                  <a:gd name="T11" fmla="*/ 5 h 6"/>
                  <a:gd name="T12" fmla="*/ 3 w 4"/>
                  <a:gd name="T13" fmla="*/ 6 h 6"/>
                  <a:gd name="T14" fmla="*/ 4 w 4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82" name="Freeform 902"/>
              <p:cNvSpPr>
                <a:spLocks/>
              </p:cNvSpPr>
              <p:nvPr/>
            </p:nvSpPr>
            <p:spPr bwMode="auto">
              <a:xfrm>
                <a:off x="2113" y="2506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2 h 6"/>
                  <a:gd name="T4" fmla="*/ 2 w 4"/>
                  <a:gd name="T5" fmla="*/ 2 h 6"/>
                  <a:gd name="T6" fmla="*/ 2 w 4"/>
                  <a:gd name="T7" fmla="*/ 3 h 6"/>
                  <a:gd name="T8" fmla="*/ 3 w 4"/>
                  <a:gd name="T9" fmla="*/ 3 h 6"/>
                  <a:gd name="T10" fmla="*/ 3 w 4"/>
                  <a:gd name="T11" fmla="*/ 5 h 6"/>
                  <a:gd name="T12" fmla="*/ 4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83" name="Freeform 903"/>
              <p:cNvSpPr>
                <a:spLocks/>
              </p:cNvSpPr>
              <p:nvPr/>
            </p:nvSpPr>
            <p:spPr bwMode="auto">
              <a:xfrm>
                <a:off x="2117" y="2512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2 h 7"/>
                  <a:gd name="T4" fmla="*/ 1 w 4"/>
                  <a:gd name="T5" fmla="*/ 2 h 7"/>
                  <a:gd name="T6" fmla="*/ 1 w 4"/>
                  <a:gd name="T7" fmla="*/ 4 h 7"/>
                  <a:gd name="T8" fmla="*/ 2 w 4"/>
                  <a:gd name="T9" fmla="*/ 4 h 7"/>
                  <a:gd name="T10" fmla="*/ 2 w 4"/>
                  <a:gd name="T11" fmla="*/ 5 h 7"/>
                  <a:gd name="T12" fmla="*/ 4 w 4"/>
                  <a:gd name="T13" fmla="*/ 5 h 7"/>
                  <a:gd name="T14" fmla="*/ 4 w 4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7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84" name="Freeform 904"/>
              <p:cNvSpPr>
                <a:spLocks/>
              </p:cNvSpPr>
              <p:nvPr/>
            </p:nvSpPr>
            <p:spPr bwMode="auto">
              <a:xfrm>
                <a:off x="2121" y="2519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1 w 4"/>
                  <a:gd name="T3" fmla="*/ 0 h 6"/>
                  <a:gd name="T4" fmla="*/ 1 w 4"/>
                  <a:gd name="T5" fmla="*/ 1 h 6"/>
                  <a:gd name="T6" fmla="*/ 2 w 4"/>
                  <a:gd name="T7" fmla="*/ 1 h 6"/>
                  <a:gd name="T8" fmla="*/ 2 w 4"/>
                  <a:gd name="T9" fmla="*/ 5 h 6"/>
                  <a:gd name="T10" fmla="*/ 3 w 4"/>
                  <a:gd name="T11" fmla="*/ 5 h 6"/>
                  <a:gd name="T12" fmla="*/ 3 w 4"/>
                  <a:gd name="T13" fmla="*/ 6 h 6"/>
                  <a:gd name="T14" fmla="*/ 4 w 4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85" name="Freeform 905"/>
              <p:cNvSpPr>
                <a:spLocks/>
              </p:cNvSpPr>
              <p:nvPr/>
            </p:nvSpPr>
            <p:spPr bwMode="auto">
              <a:xfrm>
                <a:off x="2125" y="2525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2 h 6"/>
                  <a:gd name="T4" fmla="*/ 2 w 4"/>
                  <a:gd name="T5" fmla="*/ 2 h 6"/>
                  <a:gd name="T6" fmla="*/ 2 w 4"/>
                  <a:gd name="T7" fmla="*/ 5 h 6"/>
                  <a:gd name="T8" fmla="*/ 3 w 4"/>
                  <a:gd name="T9" fmla="*/ 5 h 6"/>
                  <a:gd name="T10" fmla="*/ 3 w 4"/>
                  <a:gd name="T11" fmla="*/ 6 h 6"/>
                  <a:gd name="T12" fmla="*/ 4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86" name="Freeform 906"/>
              <p:cNvSpPr>
                <a:spLocks/>
              </p:cNvSpPr>
              <p:nvPr/>
            </p:nvSpPr>
            <p:spPr bwMode="auto">
              <a:xfrm>
                <a:off x="2129" y="2531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2 h 7"/>
                  <a:gd name="T4" fmla="*/ 1 w 4"/>
                  <a:gd name="T5" fmla="*/ 2 h 7"/>
                  <a:gd name="T6" fmla="*/ 1 w 4"/>
                  <a:gd name="T7" fmla="*/ 4 h 7"/>
                  <a:gd name="T8" fmla="*/ 2 w 4"/>
                  <a:gd name="T9" fmla="*/ 4 h 7"/>
                  <a:gd name="T10" fmla="*/ 2 w 4"/>
                  <a:gd name="T11" fmla="*/ 5 h 7"/>
                  <a:gd name="T12" fmla="*/ 4 w 4"/>
                  <a:gd name="T13" fmla="*/ 5 h 7"/>
                  <a:gd name="T14" fmla="*/ 4 w 4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7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87" name="Freeform 907"/>
              <p:cNvSpPr>
                <a:spLocks/>
              </p:cNvSpPr>
              <p:nvPr/>
            </p:nvSpPr>
            <p:spPr bwMode="auto">
              <a:xfrm>
                <a:off x="2133" y="2538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1 w 3"/>
                  <a:gd name="T3" fmla="*/ 0 h 6"/>
                  <a:gd name="T4" fmla="*/ 1 w 3"/>
                  <a:gd name="T5" fmla="*/ 3 h 6"/>
                  <a:gd name="T6" fmla="*/ 2 w 3"/>
                  <a:gd name="T7" fmla="*/ 3 h 6"/>
                  <a:gd name="T8" fmla="*/ 2 w 3"/>
                  <a:gd name="T9" fmla="*/ 4 h 6"/>
                  <a:gd name="T10" fmla="*/ 3 w 3"/>
                  <a:gd name="T11" fmla="*/ 4 h 6"/>
                  <a:gd name="T12" fmla="*/ 3 w 3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88" name="Freeform 908"/>
              <p:cNvSpPr>
                <a:spLocks/>
              </p:cNvSpPr>
              <p:nvPr/>
            </p:nvSpPr>
            <p:spPr bwMode="auto">
              <a:xfrm>
                <a:off x="2136" y="254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1 w 5"/>
                  <a:gd name="T3" fmla="*/ 0 h 6"/>
                  <a:gd name="T4" fmla="*/ 1 w 5"/>
                  <a:gd name="T5" fmla="*/ 3 h 6"/>
                  <a:gd name="T6" fmla="*/ 3 w 5"/>
                  <a:gd name="T7" fmla="*/ 3 h 6"/>
                  <a:gd name="T8" fmla="*/ 3 w 5"/>
                  <a:gd name="T9" fmla="*/ 5 h 6"/>
                  <a:gd name="T10" fmla="*/ 4 w 5"/>
                  <a:gd name="T11" fmla="*/ 5 h 6"/>
                  <a:gd name="T12" fmla="*/ 4 w 5"/>
                  <a:gd name="T13" fmla="*/ 6 h 6"/>
                  <a:gd name="T14" fmla="*/ 5 w 5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5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89" name="Freeform 909"/>
              <p:cNvSpPr>
                <a:spLocks/>
              </p:cNvSpPr>
              <p:nvPr/>
            </p:nvSpPr>
            <p:spPr bwMode="auto">
              <a:xfrm>
                <a:off x="2141" y="2550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2 h 7"/>
                  <a:gd name="T4" fmla="*/ 1 w 4"/>
                  <a:gd name="T5" fmla="*/ 2 h 7"/>
                  <a:gd name="T6" fmla="*/ 1 w 4"/>
                  <a:gd name="T7" fmla="*/ 3 h 7"/>
                  <a:gd name="T8" fmla="*/ 2 w 4"/>
                  <a:gd name="T9" fmla="*/ 3 h 7"/>
                  <a:gd name="T10" fmla="*/ 2 w 4"/>
                  <a:gd name="T11" fmla="*/ 7 h 7"/>
                  <a:gd name="T12" fmla="*/ 4 w 4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4" y="7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90" name="Freeform 910"/>
              <p:cNvSpPr>
                <a:spLocks/>
              </p:cNvSpPr>
              <p:nvPr/>
            </p:nvSpPr>
            <p:spPr bwMode="auto">
              <a:xfrm>
                <a:off x="2145" y="2557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1 h 6"/>
                  <a:gd name="T4" fmla="*/ 1 w 3"/>
                  <a:gd name="T5" fmla="*/ 1 h 6"/>
                  <a:gd name="T6" fmla="*/ 1 w 3"/>
                  <a:gd name="T7" fmla="*/ 3 h 6"/>
                  <a:gd name="T8" fmla="*/ 2 w 3"/>
                  <a:gd name="T9" fmla="*/ 3 h 6"/>
                  <a:gd name="T10" fmla="*/ 2 w 3"/>
                  <a:gd name="T11" fmla="*/ 6 h 6"/>
                  <a:gd name="T12" fmla="*/ 3 w 3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3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91" name="Freeform 911"/>
              <p:cNvSpPr>
                <a:spLocks/>
              </p:cNvSpPr>
              <p:nvPr/>
            </p:nvSpPr>
            <p:spPr bwMode="auto">
              <a:xfrm>
                <a:off x="2148" y="2563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1 w 4"/>
                  <a:gd name="T5" fmla="*/ 2 h 5"/>
                  <a:gd name="T6" fmla="*/ 1 w 4"/>
                  <a:gd name="T7" fmla="*/ 3 h 5"/>
                  <a:gd name="T8" fmla="*/ 3 w 4"/>
                  <a:gd name="T9" fmla="*/ 3 h 5"/>
                  <a:gd name="T10" fmla="*/ 3 w 4"/>
                  <a:gd name="T11" fmla="*/ 5 h 5"/>
                  <a:gd name="T12" fmla="*/ 4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5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92" name="Freeform 912"/>
              <p:cNvSpPr>
                <a:spLocks/>
              </p:cNvSpPr>
              <p:nvPr/>
            </p:nvSpPr>
            <p:spPr bwMode="auto">
              <a:xfrm>
                <a:off x="2152" y="2568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1 h 6"/>
                  <a:gd name="T4" fmla="*/ 1 w 3"/>
                  <a:gd name="T5" fmla="*/ 1 h 6"/>
                  <a:gd name="T6" fmla="*/ 1 w 3"/>
                  <a:gd name="T7" fmla="*/ 3 h 6"/>
                  <a:gd name="T8" fmla="*/ 2 w 3"/>
                  <a:gd name="T9" fmla="*/ 3 h 6"/>
                  <a:gd name="T10" fmla="*/ 2 w 3"/>
                  <a:gd name="T11" fmla="*/ 6 h 6"/>
                  <a:gd name="T12" fmla="*/ 3 w 3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3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93" name="Freeform 913"/>
              <p:cNvSpPr>
                <a:spLocks/>
              </p:cNvSpPr>
              <p:nvPr/>
            </p:nvSpPr>
            <p:spPr bwMode="auto">
              <a:xfrm>
                <a:off x="2155" y="2574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2 h 6"/>
                  <a:gd name="T4" fmla="*/ 2 w 4"/>
                  <a:gd name="T5" fmla="*/ 2 h 6"/>
                  <a:gd name="T6" fmla="*/ 2 w 4"/>
                  <a:gd name="T7" fmla="*/ 5 h 6"/>
                  <a:gd name="T8" fmla="*/ 3 w 4"/>
                  <a:gd name="T9" fmla="*/ 5 h 6"/>
                  <a:gd name="T10" fmla="*/ 3 w 4"/>
                  <a:gd name="T11" fmla="*/ 6 h 6"/>
                  <a:gd name="T12" fmla="*/ 4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94" name="Freeform 914"/>
              <p:cNvSpPr>
                <a:spLocks/>
              </p:cNvSpPr>
              <p:nvPr/>
            </p:nvSpPr>
            <p:spPr bwMode="auto">
              <a:xfrm>
                <a:off x="2159" y="2580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1 w 4"/>
                  <a:gd name="T5" fmla="*/ 2 h 5"/>
                  <a:gd name="T6" fmla="*/ 1 w 4"/>
                  <a:gd name="T7" fmla="*/ 3 h 5"/>
                  <a:gd name="T8" fmla="*/ 2 w 4"/>
                  <a:gd name="T9" fmla="*/ 3 h 5"/>
                  <a:gd name="T10" fmla="*/ 2 w 4"/>
                  <a:gd name="T11" fmla="*/ 5 h 5"/>
                  <a:gd name="T12" fmla="*/ 4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5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95" name="Freeform 915"/>
              <p:cNvSpPr>
                <a:spLocks/>
              </p:cNvSpPr>
              <p:nvPr/>
            </p:nvSpPr>
            <p:spPr bwMode="auto">
              <a:xfrm>
                <a:off x="2163" y="2585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2 h 6"/>
                  <a:gd name="T4" fmla="*/ 1 w 3"/>
                  <a:gd name="T5" fmla="*/ 2 h 6"/>
                  <a:gd name="T6" fmla="*/ 1 w 3"/>
                  <a:gd name="T7" fmla="*/ 3 h 6"/>
                  <a:gd name="T8" fmla="*/ 2 w 3"/>
                  <a:gd name="T9" fmla="*/ 5 h 6"/>
                  <a:gd name="T10" fmla="*/ 2 w 3"/>
                  <a:gd name="T11" fmla="*/ 6 h 6"/>
                  <a:gd name="T12" fmla="*/ 3 w 3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96" name="Freeform 916"/>
              <p:cNvSpPr>
                <a:spLocks/>
              </p:cNvSpPr>
              <p:nvPr/>
            </p:nvSpPr>
            <p:spPr bwMode="auto">
              <a:xfrm>
                <a:off x="2166" y="2591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2 h 7"/>
                  <a:gd name="T4" fmla="*/ 1 w 3"/>
                  <a:gd name="T5" fmla="*/ 2 h 7"/>
                  <a:gd name="T6" fmla="*/ 1 w 3"/>
                  <a:gd name="T7" fmla="*/ 5 h 7"/>
                  <a:gd name="T8" fmla="*/ 3 w 3"/>
                  <a:gd name="T9" fmla="*/ 5 h 7"/>
                  <a:gd name="T10" fmla="*/ 3 w 3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3" y="7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97" name="Freeform 917"/>
              <p:cNvSpPr>
                <a:spLocks/>
              </p:cNvSpPr>
              <p:nvPr/>
            </p:nvSpPr>
            <p:spPr bwMode="auto">
              <a:xfrm>
                <a:off x="2169" y="2598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1 w 3"/>
                  <a:gd name="T3" fmla="*/ 0 h 4"/>
                  <a:gd name="T4" fmla="*/ 1 w 3"/>
                  <a:gd name="T5" fmla="*/ 1 h 4"/>
                  <a:gd name="T6" fmla="*/ 2 w 3"/>
                  <a:gd name="T7" fmla="*/ 1 h 4"/>
                  <a:gd name="T8" fmla="*/ 2 w 3"/>
                  <a:gd name="T9" fmla="*/ 3 h 4"/>
                  <a:gd name="T10" fmla="*/ 3 w 3"/>
                  <a:gd name="T11" fmla="*/ 3 h 4"/>
                  <a:gd name="T12" fmla="*/ 3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98" name="Freeform 918"/>
              <p:cNvSpPr>
                <a:spLocks/>
              </p:cNvSpPr>
              <p:nvPr/>
            </p:nvSpPr>
            <p:spPr bwMode="auto">
              <a:xfrm>
                <a:off x="2172" y="2602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1 w 4"/>
                  <a:gd name="T3" fmla="*/ 0 h 5"/>
                  <a:gd name="T4" fmla="*/ 1 w 4"/>
                  <a:gd name="T5" fmla="*/ 2 h 5"/>
                  <a:gd name="T6" fmla="*/ 3 w 4"/>
                  <a:gd name="T7" fmla="*/ 2 h 5"/>
                  <a:gd name="T8" fmla="*/ 3 w 4"/>
                  <a:gd name="T9" fmla="*/ 4 h 5"/>
                  <a:gd name="T10" fmla="*/ 4 w 4"/>
                  <a:gd name="T11" fmla="*/ 4 h 5"/>
                  <a:gd name="T12" fmla="*/ 4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599" name="Freeform 919"/>
              <p:cNvSpPr>
                <a:spLocks/>
              </p:cNvSpPr>
              <p:nvPr/>
            </p:nvSpPr>
            <p:spPr bwMode="auto">
              <a:xfrm>
                <a:off x="2176" y="2607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2 h 6"/>
                  <a:gd name="T4" fmla="*/ 1 w 3"/>
                  <a:gd name="T5" fmla="*/ 2 h 6"/>
                  <a:gd name="T6" fmla="*/ 1 w 3"/>
                  <a:gd name="T7" fmla="*/ 3 h 6"/>
                  <a:gd name="T8" fmla="*/ 2 w 3"/>
                  <a:gd name="T9" fmla="*/ 3 h 6"/>
                  <a:gd name="T10" fmla="*/ 2 w 3"/>
                  <a:gd name="T11" fmla="*/ 5 h 6"/>
                  <a:gd name="T12" fmla="*/ 3 w 3"/>
                  <a:gd name="T13" fmla="*/ 5 h 6"/>
                  <a:gd name="T14" fmla="*/ 3 w 3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00" name="Freeform 920"/>
              <p:cNvSpPr>
                <a:spLocks/>
              </p:cNvSpPr>
              <p:nvPr/>
            </p:nvSpPr>
            <p:spPr bwMode="auto">
              <a:xfrm>
                <a:off x="2179" y="2613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2 w 3"/>
                  <a:gd name="T3" fmla="*/ 0 h 5"/>
                  <a:gd name="T4" fmla="*/ 2 w 3"/>
                  <a:gd name="T5" fmla="*/ 4 h 5"/>
                  <a:gd name="T6" fmla="*/ 3 w 3"/>
                  <a:gd name="T7" fmla="*/ 4 h 5"/>
                  <a:gd name="T8" fmla="*/ 3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01" name="Freeform 921"/>
              <p:cNvSpPr>
                <a:spLocks/>
              </p:cNvSpPr>
              <p:nvPr/>
            </p:nvSpPr>
            <p:spPr bwMode="auto">
              <a:xfrm>
                <a:off x="2182" y="2618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1 w 3"/>
                  <a:gd name="T3" fmla="*/ 0 h 5"/>
                  <a:gd name="T4" fmla="*/ 1 w 3"/>
                  <a:gd name="T5" fmla="*/ 2 h 5"/>
                  <a:gd name="T6" fmla="*/ 2 w 3"/>
                  <a:gd name="T7" fmla="*/ 2 h 5"/>
                  <a:gd name="T8" fmla="*/ 2 w 3"/>
                  <a:gd name="T9" fmla="*/ 3 h 5"/>
                  <a:gd name="T10" fmla="*/ 3 w 3"/>
                  <a:gd name="T11" fmla="*/ 3 h 5"/>
                  <a:gd name="T12" fmla="*/ 3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02" name="Freeform 922"/>
              <p:cNvSpPr>
                <a:spLocks/>
              </p:cNvSpPr>
              <p:nvPr/>
            </p:nvSpPr>
            <p:spPr bwMode="auto">
              <a:xfrm>
                <a:off x="2185" y="2623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1 h 5"/>
                  <a:gd name="T4" fmla="*/ 2 w 4"/>
                  <a:gd name="T5" fmla="*/ 1 h 5"/>
                  <a:gd name="T6" fmla="*/ 2 w 4"/>
                  <a:gd name="T7" fmla="*/ 3 h 5"/>
                  <a:gd name="T8" fmla="*/ 3 w 4"/>
                  <a:gd name="T9" fmla="*/ 3 h 5"/>
                  <a:gd name="T10" fmla="*/ 3 w 4"/>
                  <a:gd name="T11" fmla="*/ 5 h 5"/>
                  <a:gd name="T12" fmla="*/ 4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5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03" name="Freeform 923"/>
              <p:cNvSpPr>
                <a:spLocks/>
              </p:cNvSpPr>
              <p:nvPr/>
            </p:nvSpPr>
            <p:spPr bwMode="auto">
              <a:xfrm>
                <a:off x="2189" y="2628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1 h 6"/>
                  <a:gd name="T4" fmla="*/ 1 w 2"/>
                  <a:gd name="T5" fmla="*/ 1 h 6"/>
                  <a:gd name="T6" fmla="*/ 1 w 2"/>
                  <a:gd name="T7" fmla="*/ 3 h 6"/>
                  <a:gd name="T8" fmla="*/ 2 w 2"/>
                  <a:gd name="T9" fmla="*/ 3 h 6"/>
                  <a:gd name="T10" fmla="*/ 2 w 2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04" name="Freeform 924"/>
              <p:cNvSpPr>
                <a:spLocks/>
              </p:cNvSpPr>
              <p:nvPr/>
            </p:nvSpPr>
            <p:spPr bwMode="auto">
              <a:xfrm>
                <a:off x="2191" y="2634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0 h 5"/>
                  <a:gd name="T4" fmla="*/ 2 w 4"/>
                  <a:gd name="T5" fmla="*/ 1 h 5"/>
                  <a:gd name="T6" fmla="*/ 3 w 4"/>
                  <a:gd name="T7" fmla="*/ 1 h 5"/>
                  <a:gd name="T8" fmla="*/ 3 w 4"/>
                  <a:gd name="T9" fmla="*/ 3 h 5"/>
                  <a:gd name="T10" fmla="*/ 4 w 4"/>
                  <a:gd name="T11" fmla="*/ 3 h 5"/>
                  <a:gd name="T12" fmla="*/ 4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5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05" name="Freeform 925"/>
              <p:cNvSpPr>
                <a:spLocks/>
              </p:cNvSpPr>
              <p:nvPr/>
            </p:nvSpPr>
            <p:spPr bwMode="auto">
              <a:xfrm>
                <a:off x="2195" y="2639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0 h 4"/>
                  <a:gd name="T4" fmla="*/ 1 w 4"/>
                  <a:gd name="T5" fmla="*/ 3 h 4"/>
                  <a:gd name="T6" fmla="*/ 2 w 4"/>
                  <a:gd name="T7" fmla="*/ 3 h 4"/>
                  <a:gd name="T8" fmla="*/ 2 w 4"/>
                  <a:gd name="T9" fmla="*/ 4 h 4"/>
                  <a:gd name="T10" fmla="*/ 4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4" y="4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06" name="Freeform 926"/>
              <p:cNvSpPr>
                <a:spLocks/>
              </p:cNvSpPr>
              <p:nvPr/>
            </p:nvSpPr>
            <p:spPr bwMode="auto">
              <a:xfrm>
                <a:off x="2199" y="2643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2 h 5"/>
                  <a:gd name="T4" fmla="*/ 1 w 2"/>
                  <a:gd name="T5" fmla="*/ 2 h 5"/>
                  <a:gd name="T6" fmla="*/ 1 w 2"/>
                  <a:gd name="T7" fmla="*/ 4 h 5"/>
                  <a:gd name="T8" fmla="*/ 2 w 2"/>
                  <a:gd name="T9" fmla="*/ 4 h 5"/>
                  <a:gd name="T10" fmla="*/ 2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07" name="Freeform 927"/>
              <p:cNvSpPr>
                <a:spLocks/>
              </p:cNvSpPr>
              <p:nvPr/>
            </p:nvSpPr>
            <p:spPr bwMode="auto">
              <a:xfrm>
                <a:off x="2201" y="2648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1 w 4"/>
                  <a:gd name="T3" fmla="*/ 0 h 5"/>
                  <a:gd name="T4" fmla="*/ 1 w 4"/>
                  <a:gd name="T5" fmla="*/ 2 h 5"/>
                  <a:gd name="T6" fmla="*/ 2 w 4"/>
                  <a:gd name="T7" fmla="*/ 2 h 5"/>
                  <a:gd name="T8" fmla="*/ 2 w 4"/>
                  <a:gd name="T9" fmla="*/ 5 h 5"/>
                  <a:gd name="T10" fmla="*/ 4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4" y="5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08" name="Freeform 928"/>
              <p:cNvSpPr>
                <a:spLocks/>
              </p:cNvSpPr>
              <p:nvPr/>
            </p:nvSpPr>
            <p:spPr bwMode="auto">
              <a:xfrm>
                <a:off x="2205" y="2653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1 w 2"/>
                  <a:gd name="T5" fmla="*/ 1 h 5"/>
                  <a:gd name="T6" fmla="*/ 1 w 2"/>
                  <a:gd name="T7" fmla="*/ 3 h 5"/>
                  <a:gd name="T8" fmla="*/ 2 w 2"/>
                  <a:gd name="T9" fmla="*/ 3 h 5"/>
                  <a:gd name="T10" fmla="*/ 2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09" name="Freeform 929"/>
              <p:cNvSpPr>
                <a:spLocks/>
              </p:cNvSpPr>
              <p:nvPr/>
            </p:nvSpPr>
            <p:spPr bwMode="auto">
              <a:xfrm>
                <a:off x="2207" y="2658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0 h 4"/>
                  <a:gd name="T4" fmla="*/ 1 w 4"/>
                  <a:gd name="T5" fmla="*/ 1 h 4"/>
                  <a:gd name="T6" fmla="*/ 2 w 4"/>
                  <a:gd name="T7" fmla="*/ 1 h 4"/>
                  <a:gd name="T8" fmla="*/ 2 w 4"/>
                  <a:gd name="T9" fmla="*/ 4 h 4"/>
                  <a:gd name="T10" fmla="*/ 4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4"/>
                    </a:lnTo>
                    <a:lnTo>
                      <a:pt x="4" y="4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10" name="Freeform 930"/>
              <p:cNvSpPr>
                <a:spLocks/>
              </p:cNvSpPr>
              <p:nvPr/>
            </p:nvSpPr>
            <p:spPr bwMode="auto">
              <a:xfrm>
                <a:off x="2211" y="2662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2 h 5"/>
                  <a:gd name="T4" fmla="*/ 1 w 2"/>
                  <a:gd name="T5" fmla="*/ 2 h 5"/>
                  <a:gd name="T6" fmla="*/ 1 w 2"/>
                  <a:gd name="T7" fmla="*/ 3 h 5"/>
                  <a:gd name="T8" fmla="*/ 2 w 2"/>
                  <a:gd name="T9" fmla="*/ 3 h 5"/>
                  <a:gd name="T10" fmla="*/ 2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11" name="Freeform 931"/>
              <p:cNvSpPr>
                <a:spLocks/>
              </p:cNvSpPr>
              <p:nvPr/>
            </p:nvSpPr>
            <p:spPr bwMode="auto">
              <a:xfrm>
                <a:off x="2213" y="2667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0 h 3"/>
                  <a:gd name="T4" fmla="*/ 1 w 4"/>
                  <a:gd name="T5" fmla="*/ 2 h 3"/>
                  <a:gd name="T6" fmla="*/ 3 w 4"/>
                  <a:gd name="T7" fmla="*/ 2 h 3"/>
                  <a:gd name="T8" fmla="*/ 3 w 4"/>
                  <a:gd name="T9" fmla="*/ 3 h 3"/>
                  <a:gd name="T10" fmla="*/ 4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12" name="Freeform 932"/>
              <p:cNvSpPr>
                <a:spLocks/>
              </p:cNvSpPr>
              <p:nvPr/>
            </p:nvSpPr>
            <p:spPr bwMode="auto">
              <a:xfrm>
                <a:off x="2217" y="2670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2 h 5"/>
                  <a:gd name="T4" fmla="*/ 1 w 2"/>
                  <a:gd name="T5" fmla="*/ 2 h 5"/>
                  <a:gd name="T6" fmla="*/ 1 w 2"/>
                  <a:gd name="T7" fmla="*/ 5 h 5"/>
                  <a:gd name="T8" fmla="*/ 2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2" y="5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13" name="Freeform 933"/>
              <p:cNvSpPr>
                <a:spLocks/>
              </p:cNvSpPr>
              <p:nvPr/>
            </p:nvSpPr>
            <p:spPr bwMode="auto">
              <a:xfrm>
                <a:off x="2219" y="2675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1 w 3"/>
                  <a:gd name="T5" fmla="*/ 1 h 5"/>
                  <a:gd name="T6" fmla="*/ 1 w 3"/>
                  <a:gd name="T7" fmla="*/ 3 h 5"/>
                  <a:gd name="T8" fmla="*/ 3 w 3"/>
                  <a:gd name="T9" fmla="*/ 3 h 5"/>
                  <a:gd name="T10" fmla="*/ 3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5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14" name="Freeform 934"/>
              <p:cNvSpPr>
                <a:spLocks/>
              </p:cNvSpPr>
              <p:nvPr/>
            </p:nvSpPr>
            <p:spPr bwMode="auto">
              <a:xfrm>
                <a:off x="2222" y="2680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1 w 3"/>
                  <a:gd name="T3" fmla="*/ 0 h 4"/>
                  <a:gd name="T4" fmla="*/ 1 w 3"/>
                  <a:gd name="T5" fmla="*/ 1 h 4"/>
                  <a:gd name="T6" fmla="*/ 2 w 3"/>
                  <a:gd name="T7" fmla="*/ 3 h 4"/>
                  <a:gd name="T8" fmla="*/ 2 w 3"/>
                  <a:gd name="T9" fmla="*/ 4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15" name="Freeform 935"/>
              <p:cNvSpPr>
                <a:spLocks/>
              </p:cNvSpPr>
              <p:nvPr/>
            </p:nvSpPr>
            <p:spPr bwMode="auto">
              <a:xfrm>
                <a:off x="2225" y="2684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2 h 4"/>
                  <a:gd name="T4" fmla="*/ 1 w 3"/>
                  <a:gd name="T5" fmla="*/ 2 h 4"/>
                  <a:gd name="T6" fmla="*/ 1 w 3"/>
                  <a:gd name="T7" fmla="*/ 4 h 4"/>
                  <a:gd name="T8" fmla="*/ 3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3" y="4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16" name="Freeform 936"/>
              <p:cNvSpPr>
                <a:spLocks/>
              </p:cNvSpPr>
              <p:nvPr/>
            </p:nvSpPr>
            <p:spPr bwMode="auto">
              <a:xfrm>
                <a:off x="2228" y="2688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1 w 2"/>
                  <a:gd name="T5" fmla="*/ 1 h 4"/>
                  <a:gd name="T6" fmla="*/ 1 w 2"/>
                  <a:gd name="T7" fmla="*/ 3 h 4"/>
                  <a:gd name="T8" fmla="*/ 2 w 2"/>
                  <a:gd name="T9" fmla="*/ 3 h 4"/>
                  <a:gd name="T10" fmla="*/ 2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17" name="Freeform 937"/>
              <p:cNvSpPr>
                <a:spLocks/>
              </p:cNvSpPr>
              <p:nvPr/>
            </p:nvSpPr>
            <p:spPr bwMode="auto">
              <a:xfrm>
                <a:off x="2230" y="2692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0 h 3"/>
                  <a:gd name="T4" fmla="*/ 1 w 4"/>
                  <a:gd name="T5" fmla="*/ 2 h 3"/>
                  <a:gd name="T6" fmla="*/ 2 w 4"/>
                  <a:gd name="T7" fmla="*/ 2 h 3"/>
                  <a:gd name="T8" fmla="*/ 2 w 4"/>
                  <a:gd name="T9" fmla="*/ 3 h 3"/>
                  <a:gd name="T10" fmla="*/ 4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4" y="3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18" name="Freeform 938"/>
              <p:cNvSpPr>
                <a:spLocks/>
              </p:cNvSpPr>
              <p:nvPr/>
            </p:nvSpPr>
            <p:spPr bwMode="auto">
              <a:xfrm>
                <a:off x="2234" y="269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1 w 2"/>
                  <a:gd name="T5" fmla="*/ 2 h 4"/>
                  <a:gd name="T6" fmla="*/ 1 w 2"/>
                  <a:gd name="T7" fmla="*/ 4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2" y="4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19" name="Freeform 939"/>
              <p:cNvSpPr>
                <a:spLocks/>
              </p:cNvSpPr>
              <p:nvPr/>
            </p:nvSpPr>
            <p:spPr bwMode="auto">
              <a:xfrm>
                <a:off x="2236" y="2699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1 w 2"/>
                  <a:gd name="T5" fmla="*/ 1 h 4"/>
                  <a:gd name="T6" fmla="*/ 1 w 2"/>
                  <a:gd name="T7" fmla="*/ 4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4"/>
                    </a:lnTo>
                    <a:lnTo>
                      <a:pt x="2" y="4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20" name="Freeform 940"/>
              <p:cNvSpPr>
                <a:spLocks/>
              </p:cNvSpPr>
              <p:nvPr/>
            </p:nvSpPr>
            <p:spPr bwMode="auto">
              <a:xfrm>
                <a:off x="2238" y="2703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2 h 5"/>
                  <a:gd name="T4" fmla="*/ 2 w 3"/>
                  <a:gd name="T5" fmla="*/ 2 h 5"/>
                  <a:gd name="T6" fmla="*/ 2 w 3"/>
                  <a:gd name="T7" fmla="*/ 3 h 5"/>
                  <a:gd name="T8" fmla="*/ 3 w 3"/>
                  <a:gd name="T9" fmla="*/ 3 h 5"/>
                  <a:gd name="T10" fmla="*/ 3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21" name="Freeform 941"/>
              <p:cNvSpPr>
                <a:spLocks/>
              </p:cNvSpPr>
              <p:nvPr/>
            </p:nvSpPr>
            <p:spPr bwMode="auto">
              <a:xfrm>
                <a:off x="2241" y="2708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2 h 3"/>
                  <a:gd name="T6" fmla="*/ 2 w 2"/>
                  <a:gd name="T7" fmla="*/ 2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22" name="Freeform 942"/>
              <p:cNvSpPr>
                <a:spLocks/>
              </p:cNvSpPr>
              <p:nvPr/>
            </p:nvSpPr>
            <p:spPr bwMode="auto">
              <a:xfrm>
                <a:off x="2243" y="271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1 w 4"/>
                  <a:gd name="T3" fmla="*/ 0 h 5"/>
                  <a:gd name="T4" fmla="*/ 1 w 4"/>
                  <a:gd name="T5" fmla="*/ 2 h 5"/>
                  <a:gd name="T6" fmla="*/ 3 w 4"/>
                  <a:gd name="T7" fmla="*/ 2 h 5"/>
                  <a:gd name="T8" fmla="*/ 3 w 4"/>
                  <a:gd name="T9" fmla="*/ 3 h 5"/>
                  <a:gd name="T10" fmla="*/ 4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5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23" name="Freeform 943"/>
              <p:cNvSpPr>
                <a:spLocks/>
              </p:cNvSpPr>
              <p:nvPr/>
            </p:nvSpPr>
            <p:spPr bwMode="auto">
              <a:xfrm>
                <a:off x="2247" y="27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1 h 3"/>
                  <a:gd name="T4" fmla="*/ 1 w 2"/>
                  <a:gd name="T5" fmla="*/ 3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24" name="Freeform 944"/>
              <p:cNvSpPr>
                <a:spLocks/>
              </p:cNvSpPr>
              <p:nvPr/>
            </p:nvSpPr>
            <p:spPr bwMode="auto">
              <a:xfrm>
                <a:off x="2249" y="271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1 w 3"/>
                  <a:gd name="T5" fmla="*/ 2 h 3"/>
                  <a:gd name="T6" fmla="*/ 3 w 3"/>
                  <a:gd name="T7" fmla="*/ 2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25" name="Freeform 945"/>
              <p:cNvSpPr>
                <a:spLocks/>
              </p:cNvSpPr>
              <p:nvPr/>
            </p:nvSpPr>
            <p:spPr bwMode="auto">
              <a:xfrm>
                <a:off x="2252" y="272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2 h 3"/>
                  <a:gd name="T6" fmla="*/ 1 w 2"/>
                  <a:gd name="T7" fmla="*/ 0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26" name="Freeform 946"/>
              <p:cNvSpPr>
                <a:spLocks/>
              </p:cNvSpPr>
              <p:nvPr/>
            </p:nvSpPr>
            <p:spPr bwMode="auto">
              <a:xfrm>
                <a:off x="2254" y="272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2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1" y="2"/>
                    </a:lnTo>
                    <a:lnTo>
                      <a:pt x="2" y="4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27" name="Freeform 947"/>
              <p:cNvSpPr>
                <a:spLocks/>
              </p:cNvSpPr>
              <p:nvPr/>
            </p:nvSpPr>
            <p:spPr bwMode="auto">
              <a:xfrm>
                <a:off x="2256" y="272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2 w 3"/>
                  <a:gd name="T5" fmla="*/ 1 h 3"/>
                  <a:gd name="T6" fmla="*/ 2 w 3"/>
                  <a:gd name="T7" fmla="*/ 3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28" name="Freeform 948"/>
              <p:cNvSpPr>
                <a:spLocks/>
              </p:cNvSpPr>
              <p:nvPr/>
            </p:nvSpPr>
            <p:spPr bwMode="auto">
              <a:xfrm>
                <a:off x="2259" y="2732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1 w 2"/>
                  <a:gd name="T5" fmla="*/ 1 h 4"/>
                  <a:gd name="T6" fmla="*/ 1 w 2"/>
                  <a:gd name="T7" fmla="*/ 3 h 4"/>
                  <a:gd name="T8" fmla="*/ 2 w 2"/>
                  <a:gd name="T9" fmla="*/ 3 h 4"/>
                  <a:gd name="T10" fmla="*/ 2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29" name="Freeform 949"/>
              <p:cNvSpPr>
                <a:spLocks/>
              </p:cNvSpPr>
              <p:nvPr/>
            </p:nvSpPr>
            <p:spPr bwMode="auto">
              <a:xfrm>
                <a:off x="2261" y="2736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1 w 3"/>
                  <a:gd name="T3" fmla="*/ 0 h 4"/>
                  <a:gd name="T4" fmla="*/ 1 w 3"/>
                  <a:gd name="T5" fmla="*/ 2 h 4"/>
                  <a:gd name="T6" fmla="*/ 3 w 3"/>
                  <a:gd name="T7" fmla="*/ 2 h 4"/>
                  <a:gd name="T8" fmla="*/ 3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4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30" name="Freeform 950"/>
              <p:cNvSpPr>
                <a:spLocks/>
              </p:cNvSpPr>
              <p:nvPr/>
            </p:nvSpPr>
            <p:spPr bwMode="auto">
              <a:xfrm>
                <a:off x="2264" y="2740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1 h 3"/>
                  <a:gd name="T6" fmla="*/ 2 w 2"/>
                  <a:gd name="T7" fmla="*/ 1 h 3"/>
                  <a:gd name="T8" fmla="*/ 2 w 2"/>
                  <a:gd name="T9" fmla="*/ 3 h 3"/>
                  <a:gd name="T10" fmla="*/ 2 w 2"/>
                  <a:gd name="T11" fmla="*/ 1 h 3"/>
                  <a:gd name="T12" fmla="*/ 2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31" name="Freeform 951"/>
              <p:cNvSpPr>
                <a:spLocks/>
              </p:cNvSpPr>
              <p:nvPr/>
            </p:nvSpPr>
            <p:spPr bwMode="auto">
              <a:xfrm>
                <a:off x="2266" y="274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1 h 3"/>
                  <a:gd name="T6" fmla="*/ 2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32" name="Freeform 952"/>
              <p:cNvSpPr>
                <a:spLocks/>
              </p:cNvSpPr>
              <p:nvPr/>
            </p:nvSpPr>
            <p:spPr bwMode="auto">
              <a:xfrm>
                <a:off x="2268" y="274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0 h 3"/>
                  <a:gd name="T4" fmla="*/ 2 w 3"/>
                  <a:gd name="T5" fmla="*/ 1 h 3"/>
                  <a:gd name="T6" fmla="*/ 3 w 3"/>
                  <a:gd name="T7" fmla="*/ 1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33" name="Freeform 953"/>
              <p:cNvSpPr>
                <a:spLocks/>
              </p:cNvSpPr>
              <p:nvPr/>
            </p:nvSpPr>
            <p:spPr bwMode="auto">
              <a:xfrm>
                <a:off x="2271" y="274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2 h 3"/>
                  <a:gd name="T6" fmla="*/ 2 w 2"/>
                  <a:gd name="T7" fmla="*/ 2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34" name="Freeform 954"/>
              <p:cNvSpPr>
                <a:spLocks/>
              </p:cNvSpPr>
              <p:nvPr/>
            </p:nvSpPr>
            <p:spPr bwMode="auto">
              <a:xfrm>
                <a:off x="2273" y="2752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1 w 3"/>
                  <a:gd name="T5" fmla="*/ 2 h 3"/>
                  <a:gd name="T6" fmla="*/ 3 w 3"/>
                  <a:gd name="T7" fmla="*/ 2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35" name="Freeform 955"/>
              <p:cNvSpPr>
                <a:spLocks/>
              </p:cNvSpPr>
              <p:nvPr/>
            </p:nvSpPr>
            <p:spPr bwMode="auto">
              <a:xfrm>
                <a:off x="2276" y="275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36" name="Freeform 956"/>
              <p:cNvSpPr>
                <a:spLocks/>
              </p:cNvSpPr>
              <p:nvPr/>
            </p:nvSpPr>
            <p:spPr bwMode="auto">
              <a:xfrm>
                <a:off x="2278" y="2757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1 w 2"/>
                  <a:gd name="T5" fmla="*/ 1 h 3"/>
                  <a:gd name="T6" fmla="*/ 1 w 2"/>
                  <a:gd name="T7" fmla="*/ 3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37" name="Freeform 957"/>
              <p:cNvSpPr>
                <a:spLocks/>
              </p:cNvSpPr>
              <p:nvPr/>
            </p:nvSpPr>
            <p:spPr bwMode="auto">
              <a:xfrm>
                <a:off x="2280" y="2760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2 h 3"/>
                  <a:gd name="T4" fmla="*/ 2 w 3"/>
                  <a:gd name="T5" fmla="*/ 2 h 3"/>
                  <a:gd name="T6" fmla="*/ 2 w 3"/>
                  <a:gd name="T7" fmla="*/ 3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38" name="Freeform 958"/>
              <p:cNvSpPr>
                <a:spLocks/>
              </p:cNvSpPr>
              <p:nvPr/>
            </p:nvSpPr>
            <p:spPr bwMode="auto">
              <a:xfrm>
                <a:off x="2283" y="276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1 w 2"/>
                  <a:gd name="T5" fmla="*/ 2 h 3"/>
                  <a:gd name="T6" fmla="*/ 1 w 2"/>
                  <a:gd name="T7" fmla="*/ 3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39" name="Freeform 959"/>
              <p:cNvSpPr>
                <a:spLocks/>
              </p:cNvSpPr>
              <p:nvPr/>
            </p:nvSpPr>
            <p:spPr bwMode="auto">
              <a:xfrm>
                <a:off x="2285" y="2766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1 w 3"/>
                  <a:gd name="T3" fmla="*/ 2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1" y="2"/>
                    </a:lnTo>
                    <a:lnTo>
                      <a:pt x="1" y="4"/>
                    </a:lnTo>
                    <a:lnTo>
                      <a:pt x="3" y="4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40" name="Freeform 960"/>
              <p:cNvSpPr>
                <a:spLocks/>
              </p:cNvSpPr>
              <p:nvPr/>
            </p:nvSpPr>
            <p:spPr bwMode="auto">
              <a:xfrm>
                <a:off x="2288" y="27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1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41" name="Freeform 961"/>
              <p:cNvSpPr>
                <a:spLocks/>
              </p:cNvSpPr>
              <p:nvPr/>
            </p:nvSpPr>
            <p:spPr bwMode="auto">
              <a:xfrm>
                <a:off x="2290" y="277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1 w 2"/>
                  <a:gd name="T5" fmla="*/ 2 h 3"/>
                  <a:gd name="T6" fmla="*/ 1 w 2"/>
                  <a:gd name="T7" fmla="*/ 3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42" name="Freeform 962"/>
              <p:cNvSpPr>
                <a:spLocks/>
              </p:cNvSpPr>
              <p:nvPr/>
            </p:nvSpPr>
            <p:spPr bwMode="auto">
              <a:xfrm>
                <a:off x="2292" y="277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2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43" name="Freeform 963"/>
              <p:cNvSpPr>
                <a:spLocks/>
              </p:cNvSpPr>
              <p:nvPr/>
            </p:nvSpPr>
            <p:spPr bwMode="auto">
              <a:xfrm>
                <a:off x="2294" y="277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44" name="Freeform 964"/>
              <p:cNvSpPr>
                <a:spLocks/>
              </p:cNvSpPr>
              <p:nvPr/>
            </p:nvSpPr>
            <p:spPr bwMode="auto">
              <a:xfrm>
                <a:off x="2296" y="277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2 h 3"/>
                  <a:gd name="T6" fmla="*/ 2 w 2"/>
                  <a:gd name="T7" fmla="*/ 2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45" name="Freeform 965"/>
              <p:cNvSpPr>
                <a:spLocks/>
              </p:cNvSpPr>
              <p:nvPr/>
            </p:nvSpPr>
            <p:spPr bwMode="auto">
              <a:xfrm>
                <a:off x="2298" y="2782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46" name="Freeform 966"/>
              <p:cNvSpPr>
                <a:spLocks/>
              </p:cNvSpPr>
              <p:nvPr/>
            </p:nvSpPr>
            <p:spPr bwMode="auto">
              <a:xfrm>
                <a:off x="2301" y="278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1 w 2"/>
                  <a:gd name="T5" fmla="*/ 1 h 3"/>
                  <a:gd name="T6" fmla="*/ 1 w 2"/>
                  <a:gd name="T7" fmla="*/ 3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47" name="Freeform 967"/>
              <p:cNvSpPr>
                <a:spLocks/>
              </p:cNvSpPr>
              <p:nvPr/>
            </p:nvSpPr>
            <p:spPr bwMode="auto">
              <a:xfrm>
                <a:off x="2303" y="27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48" name="Freeform 968"/>
              <p:cNvSpPr>
                <a:spLocks/>
              </p:cNvSpPr>
              <p:nvPr/>
            </p:nvSpPr>
            <p:spPr bwMode="auto">
              <a:xfrm>
                <a:off x="2304" y="2788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2 w 3"/>
                  <a:gd name="T5" fmla="*/ 2 h 4"/>
                  <a:gd name="T6" fmla="*/ 2 w 3"/>
                  <a:gd name="T7" fmla="*/ 0 h 4"/>
                  <a:gd name="T8" fmla="*/ 2 w 3"/>
                  <a:gd name="T9" fmla="*/ 2 h 4"/>
                  <a:gd name="T10" fmla="*/ 3 w 3"/>
                  <a:gd name="T11" fmla="*/ 2 h 4"/>
                  <a:gd name="T12" fmla="*/ 3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4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49" name="Freeform 969"/>
              <p:cNvSpPr>
                <a:spLocks/>
              </p:cNvSpPr>
              <p:nvPr/>
            </p:nvSpPr>
            <p:spPr bwMode="auto">
              <a:xfrm>
                <a:off x="2307" y="279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50" name="Freeform 970"/>
              <p:cNvSpPr>
                <a:spLocks/>
              </p:cNvSpPr>
              <p:nvPr/>
            </p:nvSpPr>
            <p:spPr bwMode="auto">
              <a:xfrm>
                <a:off x="2309" y="2793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2 h 3"/>
                  <a:gd name="T4" fmla="*/ 1 w 3"/>
                  <a:gd name="T5" fmla="*/ 2 h 3"/>
                  <a:gd name="T6" fmla="*/ 1 w 3"/>
                  <a:gd name="T7" fmla="*/ 3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51" name="Freeform 971"/>
              <p:cNvSpPr>
                <a:spLocks/>
              </p:cNvSpPr>
              <p:nvPr/>
            </p:nvSpPr>
            <p:spPr bwMode="auto">
              <a:xfrm>
                <a:off x="2312" y="279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52" name="Freeform 972"/>
              <p:cNvSpPr>
                <a:spLocks/>
              </p:cNvSpPr>
              <p:nvPr/>
            </p:nvSpPr>
            <p:spPr bwMode="auto">
              <a:xfrm>
                <a:off x="2313" y="2798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1 h 3"/>
                  <a:gd name="T6" fmla="*/ 2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53" name="Freeform 973"/>
              <p:cNvSpPr>
                <a:spLocks/>
              </p:cNvSpPr>
              <p:nvPr/>
            </p:nvSpPr>
            <p:spPr bwMode="auto">
              <a:xfrm>
                <a:off x="2315" y="280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54" name="Freeform 974"/>
              <p:cNvSpPr>
                <a:spLocks/>
              </p:cNvSpPr>
              <p:nvPr/>
            </p:nvSpPr>
            <p:spPr bwMode="auto">
              <a:xfrm>
                <a:off x="2318" y="2803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1 w 1"/>
                  <a:gd name="T5" fmla="*/ 1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55" name="Freeform 975"/>
              <p:cNvSpPr>
                <a:spLocks/>
              </p:cNvSpPr>
              <p:nvPr/>
            </p:nvSpPr>
            <p:spPr bwMode="auto">
              <a:xfrm>
                <a:off x="2319" y="280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56" name="Freeform 976"/>
              <p:cNvSpPr>
                <a:spLocks/>
              </p:cNvSpPr>
              <p:nvPr/>
            </p:nvSpPr>
            <p:spPr bwMode="auto">
              <a:xfrm>
                <a:off x="2321" y="2807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57" name="Freeform 977"/>
              <p:cNvSpPr>
                <a:spLocks/>
              </p:cNvSpPr>
              <p:nvPr/>
            </p:nvSpPr>
            <p:spPr bwMode="auto">
              <a:xfrm>
                <a:off x="2324" y="2809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1 w 1"/>
                  <a:gd name="T5" fmla="*/ 2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58" name="Freeform 978"/>
              <p:cNvSpPr>
                <a:spLocks/>
              </p:cNvSpPr>
              <p:nvPr/>
            </p:nvSpPr>
            <p:spPr bwMode="auto">
              <a:xfrm>
                <a:off x="2325" y="281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59" name="Freeform 979"/>
              <p:cNvSpPr>
                <a:spLocks/>
              </p:cNvSpPr>
              <p:nvPr/>
            </p:nvSpPr>
            <p:spPr bwMode="auto">
              <a:xfrm>
                <a:off x="2327" y="281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60" name="Freeform 980"/>
              <p:cNvSpPr>
                <a:spLocks/>
              </p:cNvSpPr>
              <p:nvPr/>
            </p:nvSpPr>
            <p:spPr bwMode="auto">
              <a:xfrm>
                <a:off x="2330" y="281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61" name="Freeform 981"/>
              <p:cNvSpPr>
                <a:spLocks/>
              </p:cNvSpPr>
              <p:nvPr/>
            </p:nvSpPr>
            <p:spPr bwMode="auto">
              <a:xfrm>
                <a:off x="2331" y="281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62" name="Freeform 982"/>
              <p:cNvSpPr>
                <a:spLocks/>
              </p:cNvSpPr>
              <p:nvPr/>
            </p:nvSpPr>
            <p:spPr bwMode="auto">
              <a:xfrm>
                <a:off x="2333" y="281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63" name="Freeform 983"/>
              <p:cNvSpPr>
                <a:spLocks/>
              </p:cNvSpPr>
              <p:nvPr/>
            </p:nvSpPr>
            <p:spPr bwMode="auto">
              <a:xfrm>
                <a:off x="2336" y="282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64" name="Freeform 984"/>
              <p:cNvSpPr>
                <a:spLocks/>
              </p:cNvSpPr>
              <p:nvPr/>
            </p:nvSpPr>
            <p:spPr bwMode="auto">
              <a:xfrm>
                <a:off x="2337" y="282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65" name="Freeform 985"/>
              <p:cNvSpPr>
                <a:spLocks/>
              </p:cNvSpPr>
              <p:nvPr/>
            </p:nvSpPr>
            <p:spPr bwMode="auto">
              <a:xfrm>
                <a:off x="2339" y="2823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1 w 1"/>
                  <a:gd name="T5" fmla="*/ 2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66" name="Freeform 986"/>
              <p:cNvSpPr>
                <a:spLocks/>
              </p:cNvSpPr>
              <p:nvPr/>
            </p:nvSpPr>
            <p:spPr bwMode="auto">
              <a:xfrm>
                <a:off x="2340" y="282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67" name="Freeform 987"/>
              <p:cNvSpPr>
                <a:spLocks/>
              </p:cNvSpPr>
              <p:nvPr/>
            </p:nvSpPr>
            <p:spPr bwMode="auto">
              <a:xfrm>
                <a:off x="2343" y="282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68" name="Freeform 988"/>
              <p:cNvSpPr>
                <a:spLocks/>
              </p:cNvSpPr>
              <p:nvPr/>
            </p:nvSpPr>
            <p:spPr bwMode="auto">
              <a:xfrm>
                <a:off x="2344" y="282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69" name="Freeform 989"/>
              <p:cNvSpPr>
                <a:spLocks/>
              </p:cNvSpPr>
              <p:nvPr/>
            </p:nvSpPr>
            <p:spPr bwMode="auto">
              <a:xfrm>
                <a:off x="2346" y="283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70" name="Freeform 990"/>
              <p:cNvSpPr>
                <a:spLocks/>
              </p:cNvSpPr>
              <p:nvPr/>
            </p:nvSpPr>
            <p:spPr bwMode="auto">
              <a:xfrm>
                <a:off x="2348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71" name="Freeform 991"/>
              <p:cNvSpPr>
                <a:spLocks/>
              </p:cNvSpPr>
              <p:nvPr/>
            </p:nvSpPr>
            <p:spPr bwMode="auto">
              <a:xfrm>
                <a:off x="2350" y="283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72" name="Freeform 992"/>
              <p:cNvSpPr>
                <a:spLocks/>
              </p:cNvSpPr>
              <p:nvPr/>
            </p:nvSpPr>
            <p:spPr bwMode="auto">
              <a:xfrm>
                <a:off x="2351" y="283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73" name="Freeform 993"/>
              <p:cNvSpPr>
                <a:spLocks/>
              </p:cNvSpPr>
              <p:nvPr/>
            </p:nvSpPr>
            <p:spPr bwMode="auto">
              <a:xfrm>
                <a:off x="2354" y="283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74" name="Freeform 994"/>
              <p:cNvSpPr>
                <a:spLocks/>
              </p:cNvSpPr>
              <p:nvPr/>
            </p:nvSpPr>
            <p:spPr bwMode="auto">
              <a:xfrm>
                <a:off x="2355" y="283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75" name="Freeform 995"/>
              <p:cNvSpPr>
                <a:spLocks/>
              </p:cNvSpPr>
              <p:nvPr/>
            </p:nvSpPr>
            <p:spPr bwMode="auto">
              <a:xfrm>
                <a:off x="2357" y="284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76" name="Freeform 996"/>
              <p:cNvSpPr>
                <a:spLocks/>
              </p:cNvSpPr>
              <p:nvPr/>
            </p:nvSpPr>
            <p:spPr bwMode="auto">
              <a:xfrm>
                <a:off x="2358" y="2842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77" name="Freeform 997"/>
              <p:cNvSpPr>
                <a:spLocks/>
              </p:cNvSpPr>
              <p:nvPr/>
            </p:nvSpPr>
            <p:spPr bwMode="auto">
              <a:xfrm>
                <a:off x="2361" y="284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78" name="Freeform 998"/>
              <p:cNvSpPr>
                <a:spLocks/>
              </p:cNvSpPr>
              <p:nvPr/>
            </p:nvSpPr>
            <p:spPr bwMode="auto">
              <a:xfrm>
                <a:off x="2362" y="284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79" name="Line 999"/>
              <p:cNvSpPr>
                <a:spLocks noChangeShapeType="1"/>
              </p:cNvSpPr>
              <p:nvPr/>
            </p:nvSpPr>
            <p:spPr bwMode="auto">
              <a:xfrm>
                <a:off x="2364" y="284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80" name="Freeform 1000"/>
              <p:cNvSpPr>
                <a:spLocks/>
              </p:cNvSpPr>
              <p:nvPr/>
            </p:nvSpPr>
            <p:spPr bwMode="auto">
              <a:xfrm>
                <a:off x="2366" y="284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81" name="Freeform 1001"/>
              <p:cNvSpPr>
                <a:spLocks/>
              </p:cNvSpPr>
              <p:nvPr/>
            </p:nvSpPr>
            <p:spPr bwMode="auto">
              <a:xfrm>
                <a:off x="2368" y="284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82" name="Freeform 1002"/>
              <p:cNvSpPr>
                <a:spLocks/>
              </p:cNvSpPr>
              <p:nvPr/>
            </p:nvSpPr>
            <p:spPr bwMode="auto">
              <a:xfrm>
                <a:off x="2369" y="285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83" name="Freeform 1003"/>
              <p:cNvSpPr>
                <a:spLocks/>
              </p:cNvSpPr>
              <p:nvPr/>
            </p:nvSpPr>
            <p:spPr bwMode="auto">
              <a:xfrm>
                <a:off x="2371" y="285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84" name="Freeform 1004"/>
              <p:cNvSpPr>
                <a:spLocks/>
              </p:cNvSpPr>
              <p:nvPr/>
            </p:nvSpPr>
            <p:spPr bwMode="auto">
              <a:xfrm>
                <a:off x="2373" y="285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85" name="Freeform 1005"/>
              <p:cNvSpPr>
                <a:spLocks/>
              </p:cNvSpPr>
              <p:nvPr/>
            </p:nvSpPr>
            <p:spPr bwMode="auto">
              <a:xfrm>
                <a:off x="2374" y="285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3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86" name="Line 1006"/>
              <p:cNvSpPr>
                <a:spLocks noChangeShapeType="1"/>
              </p:cNvSpPr>
              <p:nvPr/>
            </p:nvSpPr>
            <p:spPr bwMode="auto">
              <a:xfrm>
                <a:off x="2377" y="285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87" name="Freeform 1007"/>
              <p:cNvSpPr>
                <a:spLocks/>
              </p:cNvSpPr>
              <p:nvPr/>
            </p:nvSpPr>
            <p:spPr bwMode="auto">
              <a:xfrm>
                <a:off x="2378" y="285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88" name="Freeform 1008"/>
              <p:cNvSpPr>
                <a:spLocks/>
              </p:cNvSpPr>
              <p:nvPr/>
            </p:nvSpPr>
            <p:spPr bwMode="auto">
              <a:xfrm>
                <a:off x="2379" y="285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89" name="Freeform 1009"/>
              <p:cNvSpPr>
                <a:spLocks/>
              </p:cNvSpPr>
              <p:nvPr/>
            </p:nvSpPr>
            <p:spPr bwMode="auto">
              <a:xfrm>
                <a:off x="2381" y="285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90" name="Line 1010"/>
              <p:cNvSpPr>
                <a:spLocks noChangeShapeType="1"/>
              </p:cNvSpPr>
              <p:nvPr/>
            </p:nvSpPr>
            <p:spPr bwMode="auto">
              <a:xfrm>
                <a:off x="2383" y="286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91" name="Freeform 1011"/>
              <p:cNvSpPr>
                <a:spLocks/>
              </p:cNvSpPr>
              <p:nvPr/>
            </p:nvSpPr>
            <p:spPr bwMode="auto">
              <a:xfrm>
                <a:off x="2384" y="286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  <a:gd name="T6" fmla="*/ 1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92" name="Line 1012"/>
              <p:cNvSpPr>
                <a:spLocks noChangeShapeType="1"/>
              </p:cNvSpPr>
              <p:nvPr/>
            </p:nvSpPr>
            <p:spPr bwMode="auto">
              <a:xfrm>
                <a:off x="2386" y="286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93" name="Line 1013"/>
              <p:cNvSpPr>
                <a:spLocks noChangeShapeType="1"/>
              </p:cNvSpPr>
              <p:nvPr/>
            </p:nvSpPr>
            <p:spPr bwMode="auto">
              <a:xfrm>
                <a:off x="2387" y="286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94" name="Freeform 1014"/>
              <p:cNvSpPr>
                <a:spLocks/>
              </p:cNvSpPr>
              <p:nvPr/>
            </p:nvSpPr>
            <p:spPr bwMode="auto">
              <a:xfrm>
                <a:off x="2389" y="286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95" name="Freeform 1015"/>
              <p:cNvSpPr>
                <a:spLocks/>
              </p:cNvSpPr>
              <p:nvPr/>
            </p:nvSpPr>
            <p:spPr bwMode="auto">
              <a:xfrm>
                <a:off x="2391" y="28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96" name="Freeform 1016"/>
              <p:cNvSpPr>
                <a:spLocks/>
              </p:cNvSpPr>
              <p:nvPr/>
            </p:nvSpPr>
            <p:spPr bwMode="auto">
              <a:xfrm>
                <a:off x="2392" y="286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97" name="Line 1017"/>
              <p:cNvSpPr>
                <a:spLocks noChangeShapeType="1"/>
              </p:cNvSpPr>
              <p:nvPr/>
            </p:nvSpPr>
            <p:spPr bwMode="auto">
              <a:xfrm>
                <a:off x="2393" y="2869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98" name="Freeform 1018"/>
              <p:cNvSpPr>
                <a:spLocks/>
              </p:cNvSpPr>
              <p:nvPr/>
            </p:nvSpPr>
            <p:spPr bwMode="auto">
              <a:xfrm>
                <a:off x="2396" y="286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699" name="Freeform 1019"/>
              <p:cNvSpPr>
                <a:spLocks/>
              </p:cNvSpPr>
              <p:nvPr/>
            </p:nvSpPr>
            <p:spPr bwMode="auto">
              <a:xfrm>
                <a:off x="2397" y="287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00" name="Line 1020"/>
              <p:cNvSpPr>
                <a:spLocks noChangeShapeType="1"/>
              </p:cNvSpPr>
              <p:nvPr/>
            </p:nvSpPr>
            <p:spPr bwMode="auto">
              <a:xfrm>
                <a:off x="2398" y="287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68701" name="Group 1021"/>
            <p:cNvGrpSpPr>
              <a:grpSpLocks/>
            </p:cNvGrpSpPr>
            <p:nvPr/>
          </p:nvGrpSpPr>
          <p:grpSpPr bwMode="auto">
            <a:xfrm>
              <a:off x="442" y="2199"/>
              <a:ext cx="2180" cy="747"/>
              <a:chOff x="442" y="2199"/>
              <a:chExt cx="2180" cy="747"/>
            </a:xfrm>
          </p:grpSpPr>
          <p:sp>
            <p:nvSpPr>
              <p:cNvPr id="968702" name="Freeform 1022"/>
              <p:cNvSpPr>
                <a:spLocks/>
              </p:cNvSpPr>
              <p:nvPr/>
            </p:nvSpPr>
            <p:spPr bwMode="auto">
              <a:xfrm>
                <a:off x="2399" y="2872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2 w 3"/>
                  <a:gd name="T5" fmla="*/ 2 h 2"/>
                  <a:gd name="T6" fmla="*/ 2 w 3"/>
                  <a:gd name="T7" fmla="*/ 0 h 2"/>
                  <a:gd name="T8" fmla="*/ 2 w 3"/>
                  <a:gd name="T9" fmla="*/ 2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03" name="Line 1023"/>
              <p:cNvSpPr>
                <a:spLocks noChangeShapeType="1"/>
              </p:cNvSpPr>
              <p:nvPr/>
            </p:nvSpPr>
            <p:spPr bwMode="auto">
              <a:xfrm>
                <a:off x="2402" y="287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04" name="Freeform 1024"/>
              <p:cNvSpPr>
                <a:spLocks/>
              </p:cNvSpPr>
              <p:nvPr/>
            </p:nvSpPr>
            <p:spPr bwMode="auto">
              <a:xfrm>
                <a:off x="2403" y="28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05" name="Line 1025"/>
              <p:cNvSpPr>
                <a:spLocks noChangeShapeType="1"/>
              </p:cNvSpPr>
              <p:nvPr/>
            </p:nvSpPr>
            <p:spPr bwMode="auto">
              <a:xfrm>
                <a:off x="2404" y="287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06" name="Freeform 1026"/>
              <p:cNvSpPr>
                <a:spLocks/>
              </p:cNvSpPr>
              <p:nvPr/>
            </p:nvSpPr>
            <p:spPr bwMode="auto">
              <a:xfrm>
                <a:off x="2405" y="287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07" name="Freeform 1027"/>
              <p:cNvSpPr>
                <a:spLocks/>
              </p:cNvSpPr>
              <p:nvPr/>
            </p:nvSpPr>
            <p:spPr bwMode="auto">
              <a:xfrm>
                <a:off x="2408" y="287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08" name="Line 1028"/>
              <p:cNvSpPr>
                <a:spLocks noChangeShapeType="1"/>
              </p:cNvSpPr>
              <p:nvPr/>
            </p:nvSpPr>
            <p:spPr bwMode="auto">
              <a:xfrm>
                <a:off x="2409" y="287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09" name="Freeform 1029"/>
              <p:cNvSpPr>
                <a:spLocks/>
              </p:cNvSpPr>
              <p:nvPr/>
            </p:nvSpPr>
            <p:spPr bwMode="auto">
              <a:xfrm>
                <a:off x="2410" y="287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10" name="Line 1030"/>
              <p:cNvSpPr>
                <a:spLocks noChangeShapeType="1"/>
              </p:cNvSpPr>
              <p:nvPr/>
            </p:nvSpPr>
            <p:spPr bwMode="auto">
              <a:xfrm>
                <a:off x="2411" y="288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11" name="Freeform 1031"/>
              <p:cNvSpPr>
                <a:spLocks/>
              </p:cNvSpPr>
              <p:nvPr/>
            </p:nvSpPr>
            <p:spPr bwMode="auto">
              <a:xfrm>
                <a:off x="2414" y="28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12" name="Freeform 1032"/>
              <p:cNvSpPr>
                <a:spLocks/>
              </p:cNvSpPr>
              <p:nvPr/>
            </p:nvSpPr>
            <p:spPr bwMode="auto">
              <a:xfrm>
                <a:off x="2415" y="288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13" name="Freeform 1033"/>
              <p:cNvSpPr>
                <a:spLocks/>
              </p:cNvSpPr>
              <p:nvPr/>
            </p:nvSpPr>
            <p:spPr bwMode="auto">
              <a:xfrm>
                <a:off x="2416" y="288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14" name="Freeform 1034"/>
              <p:cNvSpPr>
                <a:spLocks/>
              </p:cNvSpPr>
              <p:nvPr/>
            </p:nvSpPr>
            <p:spPr bwMode="auto">
              <a:xfrm>
                <a:off x="2417" y="288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15" name="Line 1035"/>
              <p:cNvSpPr>
                <a:spLocks noChangeShapeType="1"/>
              </p:cNvSpPr>
              <p:nvPr/>
            </p:nvSpPr>
            <p:spPr bwMode="auto">
              <a:xfrm>
                <a:off x="2419" y="2885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16" name="Freeform 1036"/>
              <p:cNvSpPr>
                <a:spLocks/>
              </p:cNvSpPr>
              <p:nvPr/>
            </p:nvSpPr>
            <p:spPr bwMode="auto">
              <a:xfrm>
                <a:off x="2421" y="28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17" name="Line 1037"/>
              <p:cNvSpPr>
                <a:spLocks noChangeShapeType="1"/>
              </p:cNvSpPr>
              <p:nvPr/>
            </p:nvSpPr>
            <p:spPr bwMode="auto">
              <a:xfrm>
                <a:off x="2422" y="288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18" name="Freeform 1038"/>
              <p:cNvSpPr>
                <a:spLocks/>
              </p:cNvSpPr>
              <p:nvPr/>
            </p:nvSpPr>
            <p:spPr bwMode="auto">
              <a:xfrm>
                <a:off x="2423" y="28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19" name="Line 1039"/>
              <p:cNvSpPr>
                <a:spLocks noChangeShapeType="1"/>
              </p:cNvSpPr>
              <p:nvPr/>
            </p:nvSpPr>
            <p:spPr bwMode="auto">
              <a:xfrm>
                <a:off x="2425" y="288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20" name="Line 1040"/>
              <p:cNvSpPr>
                <a:spLocks noChangeShapeType="1"/>
              </p:cNvSpPr>
              <p:nvPr/>
            </p:nvSpPr>
            <p:spPr bwMode="auto">
              <a:xfrm>
                <a:off x="2426" y="288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21" name="Freeform 1041"/>
              <p:cNvSpPr>
                <a:spLocks/>
              </p:cNvSpPr>
              <p:nvPr/>
            </p:nvSpPr>
            <p:spPr bwMode="auto">
              <a:xfrm>
                <a:off x="2427" y="288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0 h 1"/>
                  <a:gd name="T6" fmla="*/ 1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22" name="Line 1042"/>
              <p:cNvSpPr>
                <a:spLocks noChangeShapeType="1"/>
              </p:cNvSpPr>
              <p:nvPr/>
            </p:nvSpPr>
            <p:spPr bwMode="auto">
              <a:xfrm>
                <a:off x="2429" y="288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23" name="Freeform 1043"/>
              <p:cNvSpPr>
                <a:spLocks/>
              </p:cNvSpPr>
              <p:nvPr/>
            </p:nvSpPr>
            <p:spPr bwMode="auto">
              <a:xfrm>
                <a:off x="2431" y="288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24" name="Line 1044"/>
              <p:cNvSpPr>
                <a:spLocks noChangeShapeType="1"/>
              </p:cNvSpPr>
              <p:nvPr/>
            </p:nvSpPr>
            <p:spPr bwMode="auto">
              <a:xfrm>
                <a:off x="2432" y="289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25" name="Freeform 1045"/>
              <p:cNvSpPr>
                <a:spLocks/>
              </p:cNvSpPr>
              <p:nvPr/>
            </p:nvSpPr>
            <p:spPr bwMode="auto">
              <a:xfrm>
                <a:off x="2433" y="289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26" name="Line 1046"/>
              <p:cNvSpPr>
                <a:spLocks noChangeShapeType="1"/>
              </p:cNvSpPr>
              <p:nvPr/>
            </p:nvSpPr>
            <p:spPr bwMode="auto">
              <a:xfrm>
                <a:off x="2434" y="289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27" name="Freeform 1047"/>
              <p:cNvSpPr>
                <a:spLocks/>
              </p:cNvSpPr>
              <p:nvPr/>
            </p:nvSpPr>
            <p:spPr bwMode="auto">
              <a:xfrm>
                <a:off x="2435" y="289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28" name="Line 1048"/>
              <p:cNvSpPr>
                <a:spLocks noChangeShapeType="1"/>
              </p:cNvSpPr>
              <p:nvPr/>
            </p:nvSpPr>
            <p:spPr bwMode="auto">
              <a:xfrm>
                <a:off x="2437" y="289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29" name="Line 1049"/>
              <p:cNvSpPr>
                <a:spLocks noChangeShapeType="1"/>
              </p:cNvSpPr>
              <p:nvPr/>
            </p:nvSpPr>
            <p:spPr bwMode="auto">
              <a:xfrm>
                <a:off x="2438" y="289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30" name="Freeform 1050"/>
              <p:cNvSpPr>
                <a:spLocks/>
              </p:cNvSpPr>
              <p:nvPr/>
            </p:nvSpPr>
            <p:spPr bwMode="auto">
              <a:xfrm>
                <a:off x="2440" y="289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31" name="Line 1051"/>
              <p:cNvSpPr>
                <a:spLocks noChangeShapeType="1"/>
              </p:cNvSpPr>
              <p:nvPr/>
            </p:nvSpPr>
            <p:spPr bwMode="auto">
              <a:xfrm>
                <a:off x="2441" y="2896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32" name="Freeform 1052"/>
              <p:cNvSpPr>
                <a:spLocks/>
              </p:cNvSpPr>
              <p:nvPr/>
            </p:nvSpPr>
            <p:spPr bwMode="auto">
              <a:xfrm>
                <a:off x="2443" y="289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33" name="Line 1053"/>
              <p:cNvSpPr>
                <a:spLocks noChangeShapeType="1"/>
              </p:cNvSpPr>
              <p:nvPr/>
            </p:nvSpPr>
            <p:spPr bwMode="auto">
              <a:xfrm>
                <a:off x="2444" y="289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34" name="Line 1054"/>
              <p:cNvSpPr>
                <a:spLocks noChangeShapeType="1"/>
              </p:cNvSpPr>
              <p:nvPr/>
            </p:nvSpPr>
            <p:spPr bwMode="auto">
              <a:xfrm>
                <a:off x="2445" y="289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35" name="Freeform 1055"/>
              <p:cNvSpPr>
                <a:spLocks/>
              </p:cNvSpPr>
              <p:nvPr/>
            </p:nvSpPr>
            <p:spPr bwMode="auto">
              <a:xfrm>
                <a:off x="2446" y="289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36" name="Line 1056"/>
              <p:cNvSpPr>
                <a:spLocks noChangeShapeType="1"/>
              </p:cNvSpPr>
              <p:nvPr/>
            </p:nvSpPr>
            <p:spPr bwMode="auto">
              <a:xfrm>
                <a:off x="2447" y="289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37" name="Freeform 1057"/>
              <p:cNvSpPr>
                <a:spLocks/>
              </p:cNvSpPr>
              <p:nvPr/>
            </p:nvSpPr>
            <p:spPr bwMode="auto">
              <a:xfrm>
                <a:off x="2449" y="289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38" name="Line 1058"/>
              <p:cNvSpPr>
                <a:spLocks noChangeShapeType="1"/>
              </p:cNvSpPr>
              <p:nvPr/>
            </p:nvSpPr>
            <p:spPr bwMode="auto">
              <a:xfrm>
                <a:off x="2450" y="290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39" name="Line 1059"/>
              <p:cNvSpPr>
                <a:spLocks noChangeShapeType="1"/>
              </p:cNvSpPr>
              <p:nvPr/>
            </p:nvSpPr>
            <p:spPr bwMode="auto">
              <a:xfrm>
                <a:off x="2451" y="290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40" name="Freeform 1060"/>
              <p:cNvSpPr>
                <a:spLocks/>
              </p:cNvSpPr>
              <p:nvPr/>
            </p:nvSpPr>
            <p:spPr bwMode="auto">
              <a:xfrm>
                <a:off x="2452" y="290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41" name="Line 1061"/>
              <p:cNvSpPr>
                <a:spLocks noChangeShapeType="1"/>
              </p:cNvSpPr>
              <p:nvPr/>
            </p:nvSpPr>
            <p:spPr bwMode="auto">
              <a:xfrm>
                <a:off x="2453" y="2902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42" name="Line 1062"/>
              <p:cNvSpPr>
                <a:spLocks noChangeShapeType="1"/>
              </p:cNvSpPr>
              <p:nvPr/>
            </p:nvSpPr>
            <p:spPr bwMode="auto">
              <a:xfrm>
                <a:off x="2455" y="290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43" name="Freeform 1063"/>
              <p:cNvSpPr>
                <a:spLocks/>
              </p:cNvSpPr>
              <p:nvPr/>
            </p:nvSpPr>
            <p:spPr bwMode="auto">
              <a:xfrm>
                <a:off x="2456" y="290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44" name="Line 1064"/>
              <p:cNvSpPr>
                <a:spLocks noChangeShapeType="1"/>
              </p:cNvSpPr>
              <p:nvPr/>
            </p:nvSpPr>
            <p:spPr bwMode="auto">
              <a:xfrm>
                <a:off x="2457" y="290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45" name="Line 1065"/>
              <p:cNvSpPr>
                <a:spLocks noChangeShapeType="1"/>
              </p:cNvSpPr>
              <p:nvPr/>
            </p:nvSpPr>
            <p:spPr bwMode="auto">
              <a:xfrm>
                <a:off x="2459" y="290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46" name="Freeform 1066"/>
              <p:cNvSpPr>
                <a:spLocks/>
              </p:cNvSpPr>
              <p:nvPr/>
            </p:nvSpPr>
            <p:spPr bwMode="auto">
              <a:xfrm>
                <a:off x="2461" y="290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47" name="Line 1067"/>
              <p:cNvSpPr>
                <a:spLocks noChangeShapeType="1"/>
              </p:cNvSpPr>
              <p:nvPr/>
            </p:nvSpPr>
            <p:spPr bwMode="auto">
              <a:xfrm>
                <a:off x="2462" y="290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48" name="Line 1068"/>
              <p:cNvSpPr>
                <a:spLocks noChangeShapeType="1"/>
              </p:cNvSpPr>
              <p:nvPr/>
            </p:nvSpPr>
            <p:spPr bwMode="auto">
              <a:xfrm>
                <a:off x="2463" y="290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49" name="Freeform 1069"/>
              <p:cNvSpPr>
                <a:spLocks/>
              </p:cNvSpPr>
              <p:nvPr/>
            </p:nvSpPr>
            <p:spPr bwMode="auto">
              <a:xfrm>
                <a:off x="2464" y="290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50" name="Line 1070"/>
              <p:cNvSpPr>
                <a:spLocks noChangeShapeType="1"/>
              </p:cNvSpPr>
              <p:nvPr/>
            </p:nvSpPr>
            <p:spPr bwMode="auto">
              <a:xfrm>
                <a:off x="2465" y="290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51" name="Line 1071"/>
              <p:cNvSpPr>
                <a:spLocks noChangeShapeType="1"/>
              </p:cNvSpPr>
              <p:nvPr/>
            </p:nvSpPr>
            <p:spPr bwMode="auto">
              <a:xfrm>
                <a:off x="2467" y="290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52" name="Freeform 1072"/>
              <p:cNvSpPr>
                <a:spLocks/>
              </p:cNvSpPr>
              <p:nvPr/>
            </p:nvSpPr>
            <p:spPr bwMode="auto">
              <a:xfrm>
                <a:off x="2468" y="290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53" name="Line 1073"/>
              <p:cNvSpPr>
                <a:spLocks noChangeShapeType="1"/>
              </p:cNvSpPr>
              <p:nvPr/>
            </p:nvSpPr>
            <p:spPr bwMode="auto">
              <a:xfrm>
                <a:off x="2469" y="290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54" name="Line 1074"/>
              <p:cNvSpPr>
                <a:spLocks noChangeShapeType="1"/>
              </p:cNvSpPr>
              <p:nvPr/>
            </p:nvSpPr>
            <p:spPr bwMode="auto">
              <a:xfrm>
                <a:off x="2470" y="290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55" name="Freeform 1075"/>
              <p:cNvSpPr>
                <a:spLocks/>
              </p:cNvSpPr>
              <p:nvPr/>
            </p:nvSpPr>
            <p:spPr bwMode="auto">
              <a:xfrm>
                <a:off x="2471" y="290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56" name="Freeform 1076"/>
              <p:cNvSpPr>
                <a:spLocks/>
              </p:cNvSpPr>
              <p:nvPr/>
            </p:nvSpPr>
            <p:spPr bwMode="auto">
              <a:xfrm>
                <a:off x="2473" y="290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57" name="Line 1077"/>
              <p:cNvSpPr>
                <a:spLocks noChangeShapeType="1"/>
              </p:cNvSpPr>
              <p:nvPr/>
            </p:nvSpPr>
            <p:spPr bwMode="auto">
              <a:xfrm>
                <a:off x="2474" y="291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58" name="Line 1078"/>
              <p:cNvSpPr>
                <a:spLocks noChangeShapeType="1"/>
              </p:cNvSpPr>
              <p:nvPr/>
            </p:nvSpPr>
            <p:spPr bwMode="auto">
              <a:xfrm>
                <a:off x="2475" y="291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59" name="Freeform 1079"/>
              <p:cNvSpPr>
                <a:spLocks/>
              </p:cNvSpPr>
              <p:nvPr/>
            </p:nvSpPr>
            <p:spPr bwMode="auto">
              <a:xfrm>
                <a:off x="2476" y="29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60" name="Line 1080"/>
              <p:cNvSpPr>
                <a:spLocks noChangeShapeType="1"/>
              </p:cNvSpPr>
              <p:nvPr/>
            </p:nvSpPr>
            <p:spPr bwMode="auto">
              <a:xfrm>
                <a:off x="2477" y="291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61" name="Line 1081"/>
              <p:cNvSpPr>
                <a:spLocks noChangeShapeType="1"/>
              </p:cNvSpPr>
              <p:nvPr/>
            </p:nvSpPr>
            <p:spPr bwMode="auto">
              <a:xfrm>
                <a:off x="2479" y="291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62" name="Freeform 1082"/>
              <p:cNvSpPr>
                <a:spLocks/>
              </p:cNvSpPr>
              <p:nvPr/>
            </p:nvSpPr>
            <p:spPr bwMode="auto">
              <a:xfrm>
                <a:off x="2480" y="291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63" name="Line 1083"/>
              <p:cNvSpPr>
                <a:spLocks noChangeShapeType="1"/>
              </p:cNvSpPr>
              <p:nvPr/>
            </p:nvSpPr>
            <p:spPr bwMode="auto">
              <a:xfrm>
                <a:off x="2481" y="291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64" name="Line 1084"/>
              <p:cNvSpPr>
                <a:spLocks noChangeShapeType="1"/>
              </p:cNvSpPr>
              <p:nvPr/>
            </p:nvSpPr>
            <p:spPr bwMode="auto">
              <a:xfrm>
                <a:off x="2482" y="291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65" name="Line 1085"/>
              <p:cNvSpPr>
                <a:spLocks noChangeShapeType="1"/>
              </p:cNvSpPr>
              <p:nvPr/>
            </p:nvSpPr>
            <p:spPr bwMode="auto">
              <a:xfrm>
                <a:off x="2483" y="2913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66" name="Freeform 1086"/>
              <p:cNvSpPr>
                <a:spLocks/>
              </p:cNvSpPr>
              <p:nvPr/>
            </p:nvSpPr>
            <p:spPr bwMode="auto">
              <a:xfrm>
                <a:off x="2485" y="291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67" name="Line 1087"/>
              <p:cNvSpPr>
                <a:spLocks noChangeShapeType="1"/>
              </p:cNvSpPr>
              <p:nvPr/>
            </p:nvSpPr>
            <p:spPr bwMode="auto">
              <a:xfrm>
                <a:off x="2486" y="291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68" name="Line 1088"/>
              <p:cNvSpPr>
                <a:spLocks noChangeShapeType="1"/>
              </p:cNvSpPr>
              <p:nvPr/>
            </p:nvSpPr>
            <p:spPr bwMode="auto">
              <a:xfrm>
                <a:off x="2487" y="291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69" name="Freeform 1089"/>
              <p:cNvSpPr>
                <a:spLocks/>
              </p:cNvSpPr>
              <p:nvPr/>
            </p:nvSpPr>
            <p:spPr bwMode="auto">
              <a:xfrm>
                <a:off x="2488" y="291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70" name="Freeform 1090"/>
              <p:cNvSpPr>
                <a:spLocks/>
              </p:cNvSpPr>
              <p:nvPr/>
            </p:nvSpPr>
            <p:spPr bwMode="auto">
              <a:xfrm>
                <a:off x="2489" y="2915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71" name="Line 1091"/>
              <p:cNvSpPr>
                <a:spLocks noChangeShapeType="1"/>
              </p:cNvSpPr>
              <p:nvPr/>
            </p:nvSpPr>
            <p:spPr bwMode="auto">
              <a:xfrm>
                <a:off x="2491" y="291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72" name="Line 1092"/>
              <p:cNvSpPr>
                <a:spLocks noChangeShapeType="1"/>
              </p:cNvSpPr>
              <p:nvPr/>
            </p:nvSpPr>
            <p:spPr bwMode="auto">
              <a:xfrm>
                <a:off x="2492" y="291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73" name="Line 1093"/>
              <p:cNvSpPr>
                <a:spLocks noChangeShapeType="1"/>
              </p:cNvSpPr>
              <p:nvPr/>
            </p:nvSpPr>
            <p:spPr bwMode="auto">
              <a:xfrm>
                <a:off x="2493" y="291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74" name="Freeform 1094"/>
              <p:cNvSpPr>
                <a:spLocks/>
              </p:cNvSpPr>
              <p:nvPr/>
            </p:nvSpPr>
            <p:spPr bwMode="auto">
              <a:xfrm>
                <a:off x="2494" y="291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75" name="Line 1095"/>
              <p:cNvSpPr>
                <a:spLocks noChangeShapeType="1"/>
              </p:cNvSpPr>
              <p:nvPr/>
            </p:nvSpPr>
            <p:spPr bwMode="auto">
              <a:xfrm>
                <a:off x="2495" y="2918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76" name="Line 1096"/>
              <p:cNvSpPr>
                <a:spLocks noChangeShapeType="1"/>
              </p:cNvSpPr>
              <p:nvPr/>
            </p:nvSpPr>
            <p:spPr bwMode="auto">
              <a:xfrm>
                <a:off x="2497" y="291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77" name="Freeform 1097"/>
              <p:cNvSpPr>
                <a:spLocks/>
              </p:cNvSpPr>
              <p:nvPr/>
            </p:nvSpPr>
            <p:spPr bwMode="auto">
              <a:xfrm>
                <a:off x="2498" y="29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78" name="Line 1098"/>
              <p:cNvSpPr>
                <a:spLocks noChangeShapeType="1"/>
              </p:cNvSpPr>
              <p:nvPr/>
            </p:nvSpPr>
            <p:spPr bwMode="auto">
              <a:xfrm>
                <a:off x="2499" y="291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79" name="Line 1099"/>
              <p:cNvSpPr>
                <a:spLocks noChangeShapeType="1"/>
              </p:cNvSpPr>
              <p:nvPr/>
            </p:nvSpPr>
            <p:spPr bwMode="auto">
              <a:xfrm>
                <a:off x="2500" y="291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80" name="Line 1100"/>
              <p:cNvSpPr>
                <a:spLocks noChangeShapeType="1"/>
              </p:cNvSpPr>
              <p:nvPr/>
            </p:nvSpPr>
            <p:spPr bwMode="auto">
              <a:xfrm>
                <a:off x="2501" y="291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81" name="Line 1101"/>
              <p:cNvSpPr>
                <a:spLocks noChangeShapeType="1"/>
              </p:cNvSpPr>
              <p:nvPr/>
            </p:nvSpPr>
            <p:spPr bwMode="auto">
              <a:xfrm>
                <a:off x="2503" y="291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82" name="Freeform 1102"/>
              <p:cNvSpPr>
                <a:spLocks/>
              </p:cNvSpPr>
              <p:nvPr/>
            </p:nvSpPr>
            <p:spPr bwMode="auto">
              <a:xfrm>
                <a:off x="2504" y="291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83" name="Line 1103"/>
              <p:cNvSpPr>
                <a:spLocks noChangeShapeType="1"/>
              </p:cNvSpPr>
              <p:nvPr/>
            </p:nvSpPr>
            <p:spPr bwMode="auto">
              <a:xfrm>
                <a:off x="2505" y="292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84" name="Line 1104"/>
              <p:cNvSpPr>
                <a:spLocks noChangeShapeType="1"/>
              </p:cNvSpPr>
              <p:nvPr/>
            </p:nvSpPr>
            <p:spPr bwMode="auto">
              <a:xfrm>
                <a:off x="2506" y="292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85" name="Line 1105"/>
              <p:cNvSpPr>
                <a:spLocks noChangeShapeType="1"/>
              </p:cNvSpPr>
              <p:nvPr/>
            </p:nvSpPr>
            <p:spPr bwMode="auto">
              <a:xfrm>
                <a:off x="2507" y="292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86" name="Freeform 1106"/>
              <p:cNvSpPr>
                <a:spLocks/>
              </p:cNvSpPr>
              <p:nvPr/>
            </p:nvSpPr>
            <p:spPr bwMode="auto">
              <a:xfrm>
                <a:off x="2509" y="292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87" name="Line 1107"/>
              <p:cNvSpPr>
                <a:spLocks noChangeShapeType="1"/>
              </p:cNvSpPr>
              <p:nvPr/>
            </p:nvSpPr>
            <p:spPr bwMode="auto">
              <a:xfrm>
                <a:off x="2510" y="292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88" name="Line 1108"/>
              <p:cNvSpPr>
                <a:spLocks noChangeShapeType="1"/>
              </p:cNvSpPr>
              <p:nvPr/>
            </p:nvSpPr>
            <p:spPr bwMode="auto">
              <a:xfrm>
                <a:off x="2511" y="292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89" name="Line 1109"/>
              <p:cNvSpPr>
                <a:spLocks noChangeShapeType="1"/>
              </p:cNvSpPr>
              <p:nvPr/>
            </p:nvSpPr>
            <p:spPr bwMode="auto">
              <a:xfrm>
                <a:off x="2512" y="292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90" name="Freeform 1110"/>
              <p:cNvSpPr>
                <a:spLocks/>
              </p:cNvSpPr>
              <p:nvPr/>
            </p:nvSpPr>
            <p:spPr bwMode="auto">
              <a:xfrm>
                <a:off x="2513" y="29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91" name="Line 1111"/>
              <p:cNvSpPr>
                <a:spLocks noChangeShapeType="1"/>
              </p:cNvSpPr>
              <p:nvPr/>
            </p:nvSpPr>
            <p:spPr bwMode="auto">
              <a:xfrm>
                <a:off x="2515" y="292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92" name="Line 1112"/>
              <p:cNvSpPr>
                <a:spLocks noChangeShapeType="1"/>
              </p:cNvSpPr>
              <p:nvPr/>
            </p:nvSpPr>
            <p:spPr bwMode="auto">
              <a:xfrm>
                <a:off x="2516" y="292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93" name="Line 1113"/>
              <p:cNvSpPr>
                <a:spLocks noChangeShapeType="1"/>
              </p:cNvSpPr>
              <p:nvPr/>
            </p:nvSpPr>
            <p:spPr bwMode="auto">
              <a:xfrm>
                <a:off x="2517" y="292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94" name="Line 1114"/>
              <p:cNvSpPr>
                <a:spLocks noChangeShapeType="1"/>
              </p:cNvSpPr>
              <p:nvPr/>
            </p:nvSpPr>
            <p:spPr bwMode="auto">
              <a:xfrm>
                <a:off x="2518" y="292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95" name="Freeform 1115"/>
              <p:cNvSpPr>
                <a:spLocks/>
              </p:cNvSpPr>
              <p:nvPr/>
            </p:nvSpPr>
            <p:spPr bwMode="auto">
              <a:xfrm>
                <a:off x="2520" y="292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96" name="Line 1116"/>
              <p:cNvSpPr>
                <a:spLocks noChangeShapeType="1"/>
              </p:cNvSpPr>
              <p:nvPr/>
            </p:nvSpPr>
            <p:spPr bwMode="auto">
              <a:xfrm>
                <a:off x="2521" y="292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97" name="Line 1117"/>
              <p:cNvSpPr>
                <a:spLocks noChangeShapeType="1"/>
              </p:cNvSpPr>
              <p:nvPr/>
            </p:nvSpPr>
            <p:spPr bwMode="auto">
              <a:xfrm>
                <a:off x="2522" y="292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98" name="Line 1118"/>
              <p:cNvSpPr>
                <a:spLocks noChangeShapeType="1"/>
              </p:cNvSpPr>
              <p:nvPr/>
            </p:nvSpPr>
            <p:spPr bwMode="auto">
              <a:xfrm>
                <a:off x="2523" y="292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799" name="Line 1119"/>
              <p:cNvSpPr>
                <a:spLocks noChangeShapeType="1"/>
              </p:cNvSpPr>
              <p:nvPr/>
            </p:nvSpPr>
            <p:spPr bwMode="auto">
              <a:xfrm>
                <a:off x="2524" y="2926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00" name="Freeform 1120"/>
              <p:cNvSpPr>
                <a:spLocks/>
              </p:cNvSpPr>
              <p:nvPr/>
            </p:nvSpPr>
            <p:spPr bwMode="auto">
              <a:xfrm>
                <a:off x="2526" y="29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01" name="Line 1121"/>
              <p:cNvSpPr>
                <a:spLocks noChangeShapeType="1"/>
              </p:cNvSpPr>
              <p:nvPr/>
            </p:nvSpPr>
            <p:spPr bwMode="auto">
              <a:xfrm>
                <a:off x="2527" y="292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02" name="Line 1122"/>
              <p:cNvSpPr>
                <a:spLocks noChangeShapeType="1"/>
              </p:cNvSpPr>
              <p:nvPr/>
            </p:nvSpPr>
            <p:spPr bwMode="auto">
              <a:xfrm>
                <a:off x="2528" y="292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03" name="Line 1123"/>
              <p:cNvSpPr>
                <a:spLocks noChangeShapeType="1"/>
              </p:cNvSpPr>
              <p:nvPr/>
            </p:nvSpPr>
            <p:spPr bwMode="auto">
              <a:xfrm>
                <a:off x="2529" y="292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04" name="Line 1124"/>
              <p:cNvSpPr>
                <a:spLocks noChangeShapeType="1"/>
              </p:cNvSpPr>
              <p:nvPr/>
            </p:nvSpPr>
            <p:spPr bwMode="auto">
              <a:xfrm>
                <a:off x="2530" y="292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05" name="Freeform 1125"/>
              <p:cNvSpPr>
                <a:spLocks/>
              </p:cNvSpPr>
              <p:nvPr/>
            </p:nvSpPr>
            <p:spPr bwMode="auto">
              <a:xfrm>
                <a:off x="2532" y="292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06" name="Line 1126"/>
              <p:cNvSpPr>
                <a:spLocks noChangeShapeType="1"/>
              </p:cNvSpPr>
              <p:nvPr/>
            </p:nvSpPr>
            <p:spPr bwMode="auto">
              <a:xfrm>
                <a:off x="2533" y="292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07" name="Line 1127"/>
              <p:cNvSpPr>
                <a:spLocks noChangeShapeType="1"/>
              </p:cNvSpPr>
              <p:nvPr/>
            </p:nvSpPr>
            <p:spPr bwMode="auto">
              <a:xfrm>
                <a:off x="2534" y="292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08" name="Line 1128"/>
              <p:cNvSpPr>
                <a:spLocks noChangeShapeType="1"/>
              </p:cNvSpPr>
              <p:nvPr/>
            </p:nvSpPr>
            <p:spPr bwMode="auto">
              <a:xfrm>
                <a:off x="2535" y="292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09" name="Line 1129"/>
              <p:cNvSpPr>
                <a:spLocks noChangeShapeType="1"/>
              </p:cNvSpPr>
              <p:nvPr/>
            </p:nvSpPr>
            <p:spPr bwMode="auto">
              <a:xfrm>
                <a:off x="2536" y="292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10" name="Line 1130"/>
              <p:cNvSpPr>
                <a:spLocks noChangeShapeType="1"/>
              </p:cNvSpPr>
              <p:nvPr/>
            </p:nvSpPr>
            <p:spPr bwMode="auto">
              <a:xfrm>
                <a:off x="2538" y="292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11" name="Freeform 1131"/>
              <p:cNvSpPr>
                <a:spLocks/>
              </p:cNvSpPr>
              <p:nvPr/>
            </p:nvSpPr>
            <p:spPr bwMode="auto">
              <a:xfrm>
                <a:off x="2539" y="29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12" name="Line 1132"/>
              <p:cNvSpPr>
                <a:spLocks noChangeShapeType="1"/>
              </p:cNvSpPr>
              <p:nvPr/>
            </p:nvSpPr>
            <p:spPr bwMode="auto">
              <a:xfrm>
                <a:off x="2540" y="293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13" name="Line 1133"/>
              <p:cNvSpPr>
                <a:spLocks noChangeShapeType="1"/>
              </p:cNvSpPr>
              <p:nvPr/>
            </p:nvSpPr>
            <p:spPr bwMode="auto">
              <a:xfrm>
                <a:off x="2541" y="293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14" name="Line 1134"/>
              <p:cNvSpPr>
                <a:spLocks noChangeShapeType="1"/>
              </p:cNvSpPr>
              <p:nvPr/>
            </p:nvSpPr>
            <p:spPr bwMode="auto">
              <a:xfrm>
                <a:off x="2542" y="2930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15" name="Line 1135"/>
              <p:cNvSpPr>
                <a:spLocks noChangeShapeType="1"/>
              </p:cNvSpPr>
              <p:nvPr/>
            </p:nvSpPr>
            <p:spPr bwMode="auto">
              <a:xfrm>
                <a:off x="2544" y="293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16" name="Freeform 1136"/>
              <p:cNvSpPr>
                <a:spLocks/>
              </p:cNvSpPr>
              <p:nvPr/>
            </p:nvSpPr>
            <p:spPr bwMode="auto">
              <a:xfrm>
                <a:off x="2545" y="293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17" name="Freeform 1137"/>
              <p:cNvSpPr>
                <a:spLocks/>
              </p:cNvSpPr>
              <p:nvPr/>
            </p:nvSpPr>
            <p:spPr bwMode="auto">
              <a:xfrm>
                <a:off x="2546" y="293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18" name="Line 1138"/>
              <p:cNvSpPr>
                <a:spLocks noChangeShapeType="1"/>
              </p:cNvSpPr>
              <p:nvPr/>
            </p:nvSpPr>
            <p:spPr bwMode="auto">
              <a:xfrm>
                <a:off x="2547" y="293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19" name="Line 1139"/>
              <p:cNvSpPr>
                <a:spLocks noChangeShapeType="1"/>
              </p:cNvSpPr>
              <p:nvPr/>
            </p:nvSpPr>
            <p:spPr bwMode="auto">
              <a:xfrm>
                <a:off x="2548" y="2932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20" name="Line 1140"/>
              <p:cNvSpPr>
                <a:spLocks noChangeShapeType="1"/>
              </p:cNvSpPr>
              <p:nvPr/>
            </p:nvSpPr>
            <p:spPr bwMode="auto">
              <a:xfrm>
                <a:off x="2550" y="293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21" name="Line 1141"/>
              <p:cNvSpPr>
                <a:spLocks noChangeShapeType="1"/>
              </p:cNvSpPr>
              <p:nvPr/>
            </p:nvSpPr>
            <p:spPr bwMode="auto">
              <a:xfrm>
                <a:off x="2551" y="293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22" name="Line 1142"/>
              <p:cNvSpPr>
                <a:spLocks noChangeShapeType="1"/>
              </p:cNvSpPr>
              <p:nvPr/>
            </p:nvSpPr>
            <p:spPr bwMode="auto">
              <a:xfrm>
                <a:off x="2552" y="293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23" name="Freeform 1143"/>
              <p:cNvSpPr>
                <a:spLocks/>
              </p:cNvSpPr>
              <p:nvPr/>
            </p:nvSpPr>
            <p:spPr bwMode="auto">
              <a:xfrm>
                <a:off x="2553" y="293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24" name="Line 1144"/>
              <p:cNvSpPr>
                <a:spLocks noChangeShapeType="1"/>
              </p:cNvSpPr>
              <p:nvPr/>
            </p:nvSpPr>
            <p:spPr bwMode="auto">
              <a:xfrm>
                <a:off x="2554" y="293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25" name="Line 1145"/>
              <p:cNvSpPr>
                <a:spLocks noChangeShapeType="1"/>
              </p:cNvSpPr>
              <p:nvPr/>
            </p:nvSpPr>
            <p:spPr bwMode="auto">
              <a:xfrm>
                <a:off x="2556" y="293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26" name="Line 1146"/>
              <p:cNvSpPr>
                <a:spLocks noChangeShapeType="1"/>
              </p:cNvSpPr>
              <p:nvPr/>
            </p:nvSpPr>
            <p:spPr bwMode="auto">
              <a:xfrm>
                <a:off x="2557" y="293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27" name="Line 1147"/>
              <p:cNvSpPr>
                <a:spLocks noChangeShapeType="1"/>
              </p:cNvSpPr>
              <p:nvPr/>
            </p:nvSpPr>
            <p:spPr bwMode="auto">
              <a:xfrm>
                <a:off x="2558" y="293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28" name="Line 1148"/>
              <p:cNvSpPr>
                <a:spLocks noChangeShapeType="1"/>
              </p:cNvSpPr>
              <p:nvPr/>
            </p:nvSpPr>
            <p:spPr bwMode="auto">
              <a:xfrm>
                <a:off x="2559" y="293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29" name="Freeform 1149"/>
              <p:cNvSpPr>
                <a:spLocks/>
              </p:cNvSpPr>
              <p:nvPr/>
            </p:nvSpPr>
            <p:spPr bwMode="auto">
              <a:xfrm>
                <a:off x="2560" y="293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30" name="Line 1150"/>
              <p:cNvSpPr>
                <a:spLocks noChangeShapeType="1"/>
              </p:cNvSpPr>
              <p:nvPr/>
            </p:nvSpPr>
            <p:spPr bwMode="auto">
              <a:xfrm>
                <a:off x="2562" y="293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31" name="Line 1151"/>
              <p:cNvSpPr>
                <a:spLocks noChangeShapeType="1"/>
              </p:cNvSpPr>
              <p:nvPr/>
            </p:nvSpPr>
            <p:spPr bwMode="auto">
              <a:xfrm>
                <a:off x="2563" y="293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32" name="Line 1152"/>
              <p:cNvSpPr>
                <a:spLocks noChangeShapeType="1"/>
              </p:cNvSpPr>
              <p:nvPr/>
            </p:nvSpPr>
            <p:spPr bwMode="auto">
              <a:xfrm>
                <a:off x="2564" y="293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33" name="Line 1153"/>
              <p:cNvSpPr>
                <a:spLocks noChangeShapeType="1"/>
              </p:cNvSpPr>
              <p:nvPr/>
            </p:nvSpPr>
            <p:spPr bwMode="auto">
              <a:xfrm>
                <a:off x="2565" y="293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34" name="Line 1154"/>
              <p:cNvSpPr>
                <a:spLocks noChangeShapeType="1"/>
              </p:cNvSpPr>
              <p:nvPr/>
            </p:nvSpPr>
            <p:spPr bwMode="auto">
              <a:xfrm>
                <a:off x="2566" y="2935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35" name="Line 1155"/>
              <p:cNvSpPr>
                <a:spLocks noChangeShapeType="1"/>
              </p:cNvSpPr>
              <p:nvPr/>
            </p:nvSpPr>
            <p:spPr bwMode="auto">
              <a:xfrm>
                <a:off x="2568" y="293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36" name="Freeform 1156"/>
              <p:cNvSpPr>
                <a:spLocks/>
              </p:cNvSpPr>
              <p:nvPr/>
            </p:nvSpPr>
            <p:spPr bwMode="auto">
              <a:xfrm>
                <a:off x="2569" y="293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37" name="Line 1157"/>
              <p:cNvSpPr>
                <a:spLocks noChangeShapeType="1"/>
              </p:cNvSpPr>
              <p:nvPr/>
            </p:nvSpPr>
            <p:spPr bwMode="auto">
              <a:xfrm>
                <a:off x="2570" y="293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38" name="Line 1158"/>
              <p:cNvSpPr>
                <a:spLocks noChangeShapeType="1"/>
              </p:cNvSpPr>
              <p:nvPr/>
            </p:nvSpPr>
            <p:spPr bwMode="auto">
              <a:xfrm>
                <a:off x="2571" y="293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39" name="Line 1159"/>
              <p:cNvSpPr>
                <a:spLocks noChangeShapeType="1"/>
              </p:cNvSpPr>
              <p:nvPr/>
            </p:nvSpPr>
            <p:spPr bwMode="auto">
              <a:xfrm>
                <a:off x="2572" y="293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40" name="Line 1160"/>
              <p:cNvSpPr>
                <a:spLocks noChangeShapeType="1"/>
              </p:cNvSpPr>
              <p:nvPr/>
            </p:nvSpPr>
            <p:spPr bwMode="auto">
              <a:xfrm>
                <a:off x="2574" y="293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41" name="Line 1161"/>
              <p:cNvSpPr>
                <a:spLocks noChangeShapeType="1"/>
              </p:cNvSpPr>
              <p:nvPr/>
            </p:nvSpPr>
            <p:spPr bwMode="auto">
              <a:xfrm>
                <a:off x="2575" y="293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42" name="Freeform 1162"/>
              <p:cNvSpPr>
                <a:spLocks/>
              </p:cNvSpPr>
              <p:nvPr/>
            </p:nvSpPr>
            <p:spPr bwMode="auto">
              <a:xfrm>
                <a:off x="2576" y="293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43" name="Freeform 1163"/>
              <p:cNvSpPr>
                <a:spLocks/>
              </p:cNvSpPr>
              <p:nvPr/>
            </p:nvSpPr>
            <p:spPr bwMode="auto">
              <a:xfrm>
                <a:off x="2577" y="293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44" name="Line 1164"/>
              <p:cNvSpPr>
                <a:spLocks noChangeShapeType="1"/>
              </p:cNvSpPr>
              <p:nvPr/>
            </p:nvSpPr>
            <p:spPr bwMode="auto">
              <a:xfrm>
                <a:off x="2578" y="2938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45" name="Line 1165"/>
              <p:cNvSpPr>
                <a:spLocks noChangeShapeType="1"/>
              </p:cNvSpPr>
              <p:nvPr/>
            </p:nvSpPr>
            <p:spPr bwMode="auto">
              <a:xfrm>
                <a:off x="2580" y="293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46" name="Line 1166"/>
              <p:cNvSpPr>
                <a:spLocks noChangeShapeType="1"/>
              </p:cNvSpPr>
              <p:nvPr/>
            </p:nvSpPr>
            <p:spPr bwMode="auto">
              <a:xfrm>
                <a:off x="2581" y="293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47" name="Line 1167"/>
              <p:cNvSpPr>
                <a:spLocks noChangeShapeType="1"/>
              </p:cNvSpPr>
              <p:nvPr/>
            </p:nvSpPr>
            <p:spPr bwMode="auto">
              <a:xfrm>
                <a:off x="2582" y="293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48" name="Line 1168"/>
              <p:cNvSpPr>
                <a:spLocks noChangeShapeType="1"/>
              </p:cNvSpPr>
              <p:nvPr/>
            </p:nvSpPr>
            <p:spPr bwMode="auto">
              <a:xfrm>
                <a:off x="2583" y="293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49" name="Line 1169"/>
              <p:cNvSpPr>
                <a:spLocks noChangeShapeType="1"/>
              </p:cNvSpPr>
              <p:nvPr/>
            </p:nvSpPr>
            <p:spPr bwMode="auto">
              <a:xfrm>
                <a:off x="2584" y="2938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50" name="Freeform 1170"/>
              <p:cNvSpPr>
                <a:spLocks/>
              </p:cNvSpPr>
              <p:nvPr/>
            </p:nvSpPr>
            <p:spPr bwMode="auto">
              <a:xfrm>
                <a:off x="2586" y="293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51" name="Line 1171"/>
              <p:cNvSpPr>
                <a:spLocks noChangeShapeType="1"/>
              </p:cNvSpPr>
              <p:nvPr/>
            </p:nvSpPr>
            <p:spPr bwMode="auto">
              <a:xfrm>
                <a:off x="2587" y="294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52" name="Line 1172"/>
              <p:cNvSpPr>
                <a:spLocks noChangeShapeType="1"/>
              </p:cNvSpPr>
              <p:nvPr/>
            </p:nvSpPr>
            <p:spPr bwMode="auto">
              <a:xfrm>
                <a:off x="2588" y="294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53" name="Line 1173"/>
              <p:cNvSpPr>
                <a:spLocks noChangeShapeType="1"/>
              </p:cNvSpPr>
              <p:nvPr/>
            </p:nvSpPr>
            <p:spPr bwMode="auto">
              <a:xfrm>
                <a:off x="2589" y="294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54" name="Line 1174"/>
              <p:cNvSpPr>
                <a:spLocks noChangeShapeType="1"/>
              </p:cNvSpPr>
              <p:nvPr/>
            </p:nvSpPr>
            <p:spPr bwMode="auto">
              <a:xfrm>
                <a:off x="2590" y="2940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55" name="Line 1175"/>
              <p:cNvSpPr>
                <a:spLocks noChangeShapeType="1"/>
              </p:cNvSpPr>
              <p:nvPr/>
            </p:nvSpPr>
            <p:spPr bwMode="auto">
              <a:xfrm>
                <a:off x="2592" y="294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56" name="Line 1176"/>
              <p:cNvSpPr>
                <a:spLocks noChangeShapeType="1"/>
              </p:cNvSpPr>
              <p:nvPr/>
            </p:nvSpPr>
            <p:spPr bwMode="auto">
              <a:xfrm>
                <a:off x="2593" y="294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57" name="Line 1177"/>
              <p:cNvSpPr>
                <a:spLocks noChangeShapeType="1"/>
              </p:cNvSpPr>
              <p:nvPr/>
            </p:nvSpPr>
            <p:spPr bwMode="auto">
              <a:xfrm>
                <a:off x="2594" y="294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58" name="Freeform 1178"/>
              <p:cNvSpPr>
                <a:spLocks/>
              </p:cNvSpPr>
              <p:nvPr/>
            </p:nvSpPr>
            <p:spPr bwMode="auto">
              <a:xfrm>
                <a:off x="2595" y="294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59" name="Line 1179"/>
              <p:cNvSpPr>
                <a:spLocks noChangeShapeType="1"/>
              </p:cNvSpPr>
              <p:nvPr/>
            </p:nvSpPr>
            <p:spPr bwMode="auto">
              <a:xfrm>
                <a:off x="2596" y="294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60" name="Line 1180"/>
              <p:cNvSpPr>
                <a:spLocks noChangeShapeType="1"/>
              </p:cNvSpPr>
              <p:nvPr/>
            </p:nvSpPr>
            <p:spPr bwMode="auto">
              <a:xfrm>
                <a:off x="2598" y="294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61" name="Line 1181"/>
              <p:cNvSpPr>
                <a:spLocks noChangeShapeType="1"/>
              </p:cNvSpPr>
              <p:nvPr/>
            </p:nvSpPr>
            <p:spPr bwMode="auto">
              <a:xfrm>
                <a:off x="2599" y="294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62" name="Line 1182"/>
              <p:cNvSpPr>
                <a:spLocks noChangeShapeType="1"/>
              </p:cNvSpPr>
              <p:nvPr/>
            </p:nvSpPr>
            <p:spPr bwMode="auto">
              <a:xfrm>
                <a:off x="2600" y="294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63" name="Line 1183"/>
              <p:cNvSpPr>
                <a:spLocks noChangeShapeType="1"/>
              </p:cNvSpPr>
              <p:nvPr/>
            </p:nvSpPr>
            <p:spPr bwMode="auto">
              <a:xfrm>
                <a:off x="2601" y="294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64" name="Line 1184"/>
              <p:cNvSpPr>
                <a:spLocks noChangeShapeType="1"/>
              </p:cNvSpPr>
              <p:nvPr/>
            </p:nvSpPr>
            <p:spPr bwMode="auto">
              <a:xfrm>
                <a:off x="2602" y="294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65" name="Line 1185"/>
              <p:cNvSpPr>
                <a:spLocks noChangeShapeType="1"/>
              </p:cNvSpPr>
              <p:nvPr/>
            </p:nvSpPr>
            <p:spPr bwMode="auto">
              <a:xfrm>
                <a:off x="2604" y="294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66" name="Freeform 1186"/>
              <p:cNvSpPr>
                <a:spLocks/>
              </p:cNvSpPr>
              <p:nvPr/>
            </p:nvSpPr>
            <p:spPr bwMode="auto">
              <a:xfrm>
                <a:off x="2605" y="294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67" name="Line 1187"/>
              <p:cNvSpPr>
                <a:spLocks noChangeShapeType="1"/>
              </p:cNvSpPr>
              <p:nvPr/>
            </p:nvSpPr>
            <p:spPr bwMode="auto">
              <a:xfrm>
                <a:off x="2606" y="294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68" name="Line 1188"/>
              <p:cNvSpPr>
                <a:spLocks noChangeShapeType="1"/>
              </p:cNvSpPr>
              <p:nvPr/>
            </p:nvSpPr>
            <p:spPr bwMode="auto">
              <a:xfrm>
                <a:off x="2607" y="294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69" name="Line 1189"/>
              <p:cNvSpPr>
                <a:spLocks noChangeShapeType="1"/>
              </p:cNvSpPr>
              <p:nvPr/>
            </p:nvSpPr>
            <p:spPr bwMode="auto">
              <a:xfrm>
                <a:off x="2608" y="2943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70" name="Line 1190"/>
              <p:cNvSpPr>
                <a:spLocks noChangeShapeType="1"/>
              </p:cNvSpPr>
              <p:nvPr/>
            </p:nvSpPr>
            <p:spPr bwMode="auto">
              <a:xfrm>
                <a:off x="2610" y="294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71" name="Line 1191"/>
              <p:cNvSpPr>
                <a:spLocks noChangeShapeType="1"/>
              </p:cNvSpPr>
              <p:nvPr/>
            </p:nvSpPr>
            <p:spPr bwMode="auto">
              <a:xfrm>
                <a:off x="2611" y="294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72" name="Line 1192"/>
              <p:cNvSpPr>
                <a:spLocks noChangeShapeType="1"/>
              </p:cNvSpPr>
              <p:nvPr/>
            </p:nvSpPr>
            <p:spPr bwMode="auto">
              <a:xfrm>
                <a:off x="2612" y="294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73" name="Line 1193"/>
              <p:cNvSpPr>
                <a:spLocks noChangeShapeType="1"/>
              </p:cNvSpPr>
              <p:nvPr/>
            </p:nvSpPr>
            <p:spPr bwMode="auto">
              <a:xfrm>
                <a:off x="2613" y="294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74" name="Line 1194"/>
              <p:cNvSpPr>
                <a:spLocks noChangeShapeType="1"/>
              </p:cNvSpPr>
              <p:nvPr/>
            </p:nvSpPr>
            <p:spPr bwMode="auto">
              <a:xfrm>
                <a:off x="2614" y="2943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75" name="Line 1195"/>
              <p:cNvSpPr>
                <a:spLocks noChangeShapeType="1"/>
              </p:cNvSpPr>
              <p:nvPr/>
            </p:nvSpPr>
            <p:spPr bwMode="auto">
              <a:xfrm>
                <a:off x="2616" y="294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76" name="Freeform 1196"/>
              <p:cNvSpPr>
                <a:spLocks/>
              </p:cNvSpPr>
              <p:nvPr/>
            </p:nvSpPr>
            <p:spPr bwMode="auto">
              <a:xfrm>
                <a:off x="2617" y="294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77" name="Line 1197"/>
              <p:cNvSpPr>
                <a:spLocks noChangeShapeType="1"/>
              </p:cNvSpPr>
              <p:nvPr/>
            </p:nvSpPr>
            <p:spPr bwMode="auto">
              <a:xfrm>
                <a:off x="2618" y="2943"/>
                <a:ext cx="1" cy="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78" name="Line 1198"/>
              <p:cNvSpPr>
                <a:spLocks noChangeShapeType="1"/>
              </p:cNvSpPr>
              <p:nvPr/>
            </p:nvSpPr>
            <p:spPr bwMode="auto">
              <a:xfrm>
                <a:off x="2618" y="294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79" name="Line 1199"/>
              <p:cNvSpPr>
                <a:spLocks noChangeShapeType="1"/>
              </p:cNvSpPr>
              <p:nvPr/>
            </p:nvSpPr>
            <p:spPr bwMode="auto">
              <a:xfrm>
                <a:off x="2619" y="294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80" name="Line 1200"/>
              <p:cNvSpPr>
                <a:spLocks noChangeShapeType="1"/>
              </p:cNvSpPr>
              <p:nvPr/>
            </p:nvSpPr>
            <p:spPr bwMode="auto">
              <a:xfrm>
                <a:off x="2620" y="2945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81" name="Line 1201"/>
              <p:cNvSpPr>
                <a:spLocks noChangeShapeType="1"/>
              </p:cNvSpPr>
              <p:nvPr/>
            </p:nvSpPr>
            <p:spPr bwMode="auto">
              <a:xfrm>
                <a:off x="442" y="2199"/>
                <a:ext cx="127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82" name="Line 1202"/>
              <p:cNvSpPr>
                <a:spLocks noChangeShapeType="1"/>
              </p:cNvSpPr>
              <p:nvPr/>
            </p:nvSpPr>
            <p:spPr bwMode="auto">
              <a:xfrm>
                <a:off x="569" y="2199"/>
                <a:ext cx="18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83" name="Line 1203"/>
              <p:cNvSpPr>
                <a:spLocks noChangeShapeType="1"/>
              </p:cNvSpPr>
              <p:nvPr/>
            </p:nvSpPr>
            <p:spPr bwMode="auto">
              <a:xfrm>
                <a:off x="587" y="2200"/>
                <a:ext cx="194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84" name="Line 1204"/>
              <p:cNvSpPr>
                <a:spLocks noChangeShapeType="1"/>
              </p:cNvSpPr>
              <p:nvPr/>
            </p:nvSpPr>
            <p:spPr bwMode="auto">
              <a:xfrm>
                <a:off x="781" y="2200"/>
                <a:ext cx="8" cy="2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85" name="Line 1205"/>
              <p:cNvSpPr>
                <a:spLocks noChangeShapeType="1"/>
              </p:cNvSpPr>
              <p:nvPr/>
            </p:nvSpPr>
            <p:spPr bwMode="auto">
              <a:xfrm>
                <a:off x="789" y="2202"/>
                <a:ext cx="118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86" name="Line 1206"/>
              <p:cNvSpPr>
                <a:spLocks noChangeShapeType="1"/>
              </p:cNvSpPr>
              <p:nvPr/>
            </p:nvSpPr>
            <p:spPr bwMode="auto">
              <a:xfrm>
                <a:off x="907" y="220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87" name="Line 1207"/>
              <p:cNvSpPr>
                <a:spLocks noChangeShapeType="1"/>
              </p:cNvSpPr>
              <p:nvPr/>
            </p:nvSpPr>
            <p:spPr bwMode="auto">
              <a:xfrm>
                <a:off x="913" y="2203"/>
                <a:ext cx="36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88" name="Freeform 1208"/>
              <p:cNvSpPr>
                <a:spLocks/>
              </p:cNvSpPr>
              <p:nvPr/>
            </p:nvSpPr>
            <p:spPr bwMode="auto">
              <a:xfrm>
                <a:off x="949" y="2203"/>
                <a:ext cx="174" cy="5"/>
              </a:xfrm>
              <a:custGeom>
                <a:avLst/>
                <a:gdLst>
                  <a:gd name="T0" fmla="*/ 0 w 174"/>
                  <a:gd name="T1" fmla="*/ 0 h 5"/>
                  <a:gd name="T2" fmla="*/ 36 w 174"/>
                  <a:gd name="T3" fmla="*/ 0 h 5"/>
                  <a:gd name="T4" fmla="*/ 41 w 174"/>
                  <a:gd name="T5" fmla="*/ 2 h 5"/>
                  <a:gd name="T6" fmla="*/ 99 w 174"/>
                  <a:gd name="T7" fmla="*/ 2 h 5"/>
                  <a:gd name="T8" fmla="*/ 102 w 174"/>
                  <a:gd name="T9" fmla="*/ 4 h 5"/>
                  <a:gd name="T10" fmla="*/ 151 w 174"/>
                  <a:gd name="T11" fmla="*/ 4 h 5"/>
                  <a:gd name="T12" fmla="*/ 155 w 174"/>
                  <a:gd name="T13" fmla="*/ 5 h 5"/>
                  <a:gd name="T14" fmla="*/ 174 w 174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5">
                    <a:moveTo>
                      <a:pt x="0" y="0"/>
                    </a:moveTo>
                    <a:lnTo>
                      <a:pt x="36" y="0"/>
                    </a:lnTo>
                    <a:lnTo>
                      <a:pt x="41" y="2"/>
                    </a:lnTo>
                    <a:lnTo>
                      <a:pt x="99" y="2"/>
                    </a:lnTo>
                    <a:lnTo>
                      <a:pt x="102" y="4"/>
                    </a:lnTo>
                    <a:lnTo>
                      <a:pt x="151" y="4"/>
                    </a:lnTo>
                    <a:lnTo>
                      <a:pt x="155" y="5"/>
                    </a:lnTo>
                    <a:lnTo>
                      <a:pt x="174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89" name="Freeform 1209"/>
              <p:cNvSpPr>
                <a:spLocks/>
              </p:cNvSpPr>
              <p:nvPr/>
            </p:nvSpPr>
            <p:spPr bwMode="auto">
              <a:xfrm>
                <a:off x="1123" y="2208"/>
                <a:ext cx="108" cy="5"/>
              </a:xfrm>
              <a:custGeom>
                <a:avLst/>
                <a:gdLst>
                  <a:gd name="T0" fmla="*/ 0 w 108"/>
                  <a:gd name="T1" fmla="*/ 0 h 5"/>
                  <a:gd name="T2" fmla="*/ 25 w 108"/>
                  <a:gd name="T3" fmla="*/ 0 h 5"/>
                  <a:gd name="T4" fmla="*/ 28 w 108"/>
                  <a:gd name="T5" fmla="*/ 2 h 5"/>
                  <a:gd name="T6" fmla="*/ 60 w 108"/>
                  <a:gd name="T7" fmla="*/ 2 h 5"/>
                  <a:gd name="T8" fmla="*/ 63 w 108"/>
                  <a:gd name="T9" fmla="*/ 3 h 5"/>
                  <a:gd name="T10" fmla="*/ 95 w 108"/>
                  <a:gd name="T11" fmla="*/ 3 h 5"/>
                  <a:gd name="T12" fmla="*/ 96 w 108"/>
                  <a:gd name="T13" fmla="*/ 5 h 5"/>
                  <a:gd name="T14" fmla="*/ 108 w 108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5">
                    <a:moveTo>
                      <a:pt x="0" y="0"/>
                    </a:moveTo>
                    <a:lnTo>
                      <a:pt x="25" y="0"/>
                    </a:lnTo>
                    <a:lnTo>
                      <a:pt x="28" y="2"/>
                    </a:lnTo>
                    <a:lnTo>
                      <a:pt x="60" y="2"/>
                    </a:lnTo>
                    <a:lnTo>
                      <a:pt x="63" y="3"/>
                    </a:lnTo>
                    <a:lnTo>
                      <a:pt x="95" y="3"/>
                    </a:lnTo>
                    <a:lnTo>
                      <a:pt x="96" y="5"/>
                    </a:lnTo>
                    <a:lnTo>
                      <a:pt x="108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90" name="Freeform 1210"/>
              <p:cNvSpPr>
                <a:spLocks/>
              </p:cNvSpPr>
              <p:nvPr/>
            </p:nvSpPr>
            <p:spPr bwMode="auto">
              <a:xfrm>
                <a:off x="1231" y="2213"/>
                <a:ext cx="77" cy="5"/>
              </a:xfrm>
              <a:custGeom>
                <a:avLst/>
                <a:gdLst>
                  <a:gd name="T0" fmla="*/ 0 w 77"/>
                  <a:gd name="T1" fmla="*/ 0 h 5"/>
                  <a:gd name="T2" fmla="*/ 16 w 77"/>
                  <a:gd name="T3" fmla="*/ 0 h 5"/>
                  <a:gd name="T4" fmla="*/ 17 w 77"/>
                  <a:gd name="T5" fmla="*/ 1 h 5"/>
                  <a:gd name="T6" fmla="*/ 30 w 77"/>
                  <a:gd name="T7" fmla="*/ 1 h 5"/>
                  <a:gd name="T8" fmla="*/ 33 w 77"/>
                  <a:gd name="T9" fmla="*/ 3 h 5"/>
                  <a:gd name="T10" fmla="*/ 34 w 77"/>
                  <a:gd name="T11" fmla="*/ 1 h 5"/>
                  <a:gd name="T12" fmla="*/ 42 w 77"/>
                  <a:gd name="T13" fmla="*/ 1 h 5"/>
                  <a:gd name="T14" fmla="*/ 44 w 77"/>
                  <a:gd name="T15" fmla="*/ 3 h 5"/>
                  <a:gd name="T16" fmla="*/ 68 w 77"/>
                  <a:gd name="T17" fmla="*/ 3 h 5"/>
                  <a:gd name="T18" fmla="*/ 69 w 77"/>
                  <a:gd name="T19" fmla="*/ 5 h 5"/>
                  <a:gd name="T20" fmla="*/ 77 w 77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7" h="5">
                    <a:moveTo>
                      <a:pt x="0" y="0"/>
                    </a:moveTo>
                    <a:lnTo>
                      <a:pt x="16" y="0"/>
                    </a:lnTo>
                    <a:lnTo>
                      <a:pt x="17" y="1"/>
                    </a:lnTo>
                    <a:lnTo>
                      <a:pt x="30" y="1"/>
                    </a:lnTo>
                    <a:lnTo>
                      <a:pt x="33" y="3"/>
                    </a:lnTo>
                    <a:lnTo>
                      <a:pt x="34" y="1"/>
                    </a:lnTo>
                    <a:lnTo>
                      <a:pt x="42" y="1"/>
                    </a:lnTo>
                    <a:lnTo>
                      <a:pt x="44" y="3"/>
                    </a:lnTo>
                    <a:lnTo>
                      <a:pt x="68" y="3"/>
                    </a:lnTo>
                    <a:lnTo>
                      <a:pt x="69" y="5"/>
                    </a:lnTo>
                    <a:lnTo>
                      <a:pt x="77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91" name="Freeform 1211"/>
              <p:cNvSpPr>
                <a:spLocks/>
              </p:cNvSpPr>
              <p:nvPr/>
            </p:nvSpPr>
            <p:spPr bwMode="auto">
              <a:xfrm>
                <a:off x="1308" y="2218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14 w 63"/>
                  <a:gd name="T3" fmla="*/ 0 h 4"/>
                  <a:gd name="T4" fmla="*/ 15 w 63"/>
                  <a:gd name="T5" fmla="*/ 1 h 4"/>
                  <a:gd name="T6" fmla="*/ 34 w 63"/>
                  <a:gd name="T7" fmla="*/ 1 h 4"/>
                  <a:gd name="T8" fmla="*/ 35 w 63"/>
                  <a:gd name="T9" fmla="*/ 3 h 4"/>
                  <a:gd name="T10" fmla="*/ 53 w 63"/>
                  <a:gd name="T11" fmla="*/ 3 h 4"/>
                  <a:gd name="T12" fmla="*/ 54 w 63"/>
                  <a:gd name="T13" fmla="*/ 4 h 4"/>
                  <a:gd name="T14" fmla="*/ 63 w 63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4">
                    <a:moveTo>
                      <a:pt x="0" y="0"/>
                    </a:moveTo>
                    <a:lnTo>
                      <a:pt x="14" y="0"/>
                    </a:lnTo>
                    <a:lnTo>
                      <a:pt x="15" y="1"/>
                    </a:lnTo>
                    <a:lnTo>
                      <a:pt x="34" y="1"/>
                    </a:lnTo>
                    <a:lnTo>
                      <a:pt x="35" y="3"/>
                    </a:lnTo>
                    <a:lnTo>
                      <a:pt x="53" y="3"/>
                    </a:lnTo>
                    <a:lnTo>
                      <a:pt x="54" y="4"/>
                    </a:lnTo>
                    <a:lnTo>
                      <a:pt x="63" y="4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92" name="Freeform 1212"/>
              <p:cNvSpPr>
                <a:spLocks/>
              </p:cNvSpPr>
              <p:nvPr/>
            </p:nvSpPr>
            <p:spPr bwMode="auto">
              <a:xfrm>
                <a:off x="1371" y="2222"/>
                <a:ext cx="50" cy="5"/>
              </a:xfrm>
              <a:custGeom>
                <a:avLst/>
                <a:gdLst>
                  <a:gd name="T0" fmla="*/ 0 w 50"/>
                  <a:gd name="T1" fmla="*/ 0 h 5"/>
                  <a:gd name="T2" fmla="*/ 8 w 50"/>
                  <a:gd name="T3" fmla="*/ 0 h 5"/>
                  <a:gd name="T4" fmla="*/ 9 w 50"/>
                  <a:gd name="T5" fmla="*/ 2 h 5"/>
                  <a:gd name="T6" fmla="*/ 25 w 50"/>
                  <a:gd name="T7" fmla="*/ 2 h 5"/>
                  <a:gd name="T8" fmla="*/ 26 w 50"/>
                  <a:gd name="T9" fmla="*/ 3 h 5"/>
                  <a:gd name="T10" fmla="*/ 42 w 50"/>
                  <a:gd name="T11" fmla="*/ 3 h 5"/>
                  <a:gd name="T12" fmla="*/ 43 w 50"/>
                  <a:gd name="T13" fmla="*/ 5 h 5"/>
                  <a:gd name="T14" fmla="*/ 50 w 50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5">
                    <a:moveTo>
                      <a:pt x="0" y="0"/>
                    </a:moveTo>
                    <a:lnTo>
                      <a:pt x="8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26" y="3"/>
                    </a:lnTo>
                    <a:lnTo>
                      <a:pt x="42" y="3"/>
                    </a:lnTo>
                    <a:lnTo>
                      <a:pt x="43" y="5"/>
                    </a:lnTo>
                    <a:lnTo>
                      <a:pt x="50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93" name="Freeform 1213"/>
              <p:cNvSpPr>
                <a:spLocks/>
              </p:cNvSpPr>
              <p:nvPr/>
            </p:nvSpPr>
            <p:spPr bwMode="auto">
              <a:xfrm>
                <a:off x="1421" y="2227"/>
                <a:ext cx="42" cy="5"/>
              </a:xfrm>
              <a:custGeom>
                <a:avLst/>
                <a:gdLst>
                  <a:gd name="T0" fmla="*/ 0 w 42"/>
                  <a:gd name="T1" fmla="*/ 0 h 5"/>
                  <a:gd name="T2" fmla="*/ 7 w 42"/>
                  <a:gd name="T3" fmla="*/ 0 h 5"/>
                  <a:gd name="T4" fmla="*/ 9 w 42"/>
                  <a:gd name="T5" fmla="*/ 2 h 5"/>
                  <a:gd name="T6" fmla="*/ 22 w 42"/>
                  <a:gd name="T7" fmla="*/ 2 h 5"/>
                  <a:gd name="T8" fmla="*/ 22 w 42"/>
                  <a:gd name="T9" fmla="*/ 3 h 5"/>
                  <a:gd name="T10" fmla="*/ 35 w 42"/>
                  <a:gd name="T11" fmla="*/ 3 h 5"/>
                  <a:gd name="T12" fmla="*/ 36 w 42"/>
                  <a:gd name="T13" fmla="*/ 5 h 5"/>
                  <a:gd name="T14" fmla="*/ 38 w 42"/>
                  <a:gd name="T15" fmla="*/ 5 h 5"/>
                  <a:gd name="T16" fmla="*/ 39 w 42"/>
                  <a:gd name="T17" fmla="*/ 2 h 5"/>
                  <a:gd name="T18" fmla="*/ 40 w 42"/>
                  <a:gd name="T19" fmla="*/ 3 h 5"/>
                  <a:gd name="T20" fmla="*/ 40 w 42"/>
                  <a:gd name="T21" fmla="*/ 5 h 5"/>
                  <a:gd name="T22" fmla="*/ 41 w 42"/>
                  <a:gd name="T23" fmla="*/ 3 h 5"/>
                  <a:gd name="T24" fmla="*/ 42 w 42"/>
                  <a:gd name="T25" fmla="*/ 5 h 5"/>
                  <a:gd name="T26" fmla="*/ 42 w 42"/>
                  <a:gd name="T2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5">
                    <a:moveTo>
                      <a:pt x="0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35" y="3"/>
                    </a:lnTo>
                    <a:lnTo>
                      <a:pt x="36" y="5"/>
                    </a:lnTo>
                    <a:lnTo>
                      <a:pt x="38" y="5"/>
                    </a:lnTo>
                    <a:lnTo>
                      <a:pt x="39" y="2"/>
                    </a:lnTo>
                    <a:lnTo>
                      <a:pt x="40" y="3"/>
                    </a:lnTo>
                    <a:lnTo>
                      <a:pt x="40" y="5"/>
                    </a:lnTo>
                    <a:lnTo>
                      <a:pt x="41" y="3"/>
                    </a:lnTo>
                    <a:lnTo>
                      <a:pt x="42" y="5"/>
                    </a:lnTo>
                    <a:lnTo>
                      <a:pt x="42" y="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94" name="Freeform 1214"/>
              <p:cNvSpPr>
                <a:spLocks/>
              </p:cNvSpPr>
              <p:nvPr/>
            </p:nvSpPr>
            <p:spPr bwMode="auto">
              <a:xfrm>
                <a:off x="1463" y="2230"/>
                <a:ext cx="38" cy="6"/>
              </a:xfrm>
              <a:custGeom>
                <a:avLst/>
                <a:gdLst>
                  <a:gd name="T0" fmla="*/ 0 w 38"/>
                  <a:gd name="T1" fmla="*/ 0 h 6"/>
                  <a:gd name="T2" fmla="*/ 2 w 38"/>
                  <a:gd name="T3" fmla="*/ 3 h 6"/>
                  <a:gd name="T4" fmla="*/ 3 w 38"/>
                  <a:gd name="T5" fmla="*/ 2 h 6"/>
                  <a:gd name="T6" fmla="*/ 5 w 38"/>
                  <a:gd name="T7" fmla="*/ 2 h 6"/>
                  <a:gd name="T8" fmla="*/ 6 w 38"/>
                  <a:gd name="T9" fmla="*/ 3 h 6"/>
                  <a:gd name="T10" fmla="*/ 18 w 38"/>
                  <a:gd name="T11" fmla="*/ 3 h 6"/>
                  <a:gd name="T12" fmla="*/ 18 w 38"/>
                  <a:gd name="T13" fmla="*/ 5 h 6"/>
                  <a:gd name="T14" fmla="*/ 30 w 38"/>
                  <a:gd name="T15" fmla="*/ 5 h 6"/>
                  <a:gd name="T16" fmla="*/ 30 w 38"/>
                  <a:gd name="T17" fmla="*/ 6 h 6"/>
                  <a:gd name="T18" fmla="*/ 38 w 38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6">
                    <a:moveTo>
                      <a:pt x="0" y="0"/>
                    </a:moveTo>
                    <a:lnTo>
                      <a:pt x="2" y="3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30" y="5"/>
                    </a:lnTo>
                    <a:lnTo>
                      <a:pt x="30" y="6"/>
                    </a:lnTo>
                    <a:lnTo>
                      <a:pt x="38" y="6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95" name="Freeform 1215"/>
              <p:cNvSpPr>
                <a:spLocks/>
              </p:cNvSpPr>
              <p:nvPr/>
            </p:nvSpPr>
            <p:spPr bwMode="auto">
              <a:xfrm>
                <a:off x="1501" y="2236"/>
                <a:ext cx="33" cy="5"/>
              </a:xfrm>
              <a:custGeom>
                <a:avLst/>
                <a:gdLst>
                  <a:gd name="T0" fmla="*/ 0 w 33"/>
                  <a:gd name="T1" fmla="*/ 0 h 5"/>
                  <a:gd name="T2" fmla="*/ 3 w 33"/>
                  <a:gd name="T3" fmla="*/ 0 h 5"/>
                  <a:gd name="T4" fmla="*/ 4 w 33"/>
                  <a:gd name="T5" fmla="*/ 2 h 5"/>
                  <a:gd name="T6" fmla="*/ 14 w 33"/>
                  <a:gd name="T7" fmla="*/ 2 h 5"/>
                  <a:gd name="T8" fmla="*/ 14 w 33"/>
                  <a:gd name="T9" fmla="*/ 4 h 5"/>
                  <a:gd name="T10" fmla="*/ 25 w 33"/>
                  <a:gd name="T11" fmla="*/ 4 h 5"/>
                  <a:gd name="T12" fmla="*/ 25 w 33"/>
                  <a:gd name="T13" fmla="*/ 5 h 5"/>
                  <a:gd name="T14" fmla="*/ 33 w 3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5">
                    <a:moveTo>
                      <a:pt x="0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25" y="4"/>
                    </a:lnTo>
                    <a:lnTo>
                      <a:pt x="25" y="5"/>
                    </a:lnTo>
                    <a:lnTo>
                      <a:pt x="33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96" name="Freeform 1216"/>
              <p:cNvSpPr>
                <a:spLocks/>
              </p:cNvSpPr>
              <p:nvPr/>
            </p:nvSpPr>
            <p:spPr bwMode="auto">
              <a:xfrm>
                <a:off x="1534" y="2241"/>
                <a:ext cx="29" cy="5"/>
              </a:xfrm>
              <a:custGeom>
                <a:avLst/>
                <a:gdLst>
                  <a:gd name="T0" fmla="*/ 0 w 29"/>
                  <a:gd name="T1" fmla="*/ 0 h 5"/>
                  <a:gd name="T2" fmla="*/ 1 w 29"/>
                  <a:gd name="T3" fmla="*/ 0 h 5"/>
                  <a:gd name="T4" fmla="*/ 3 w 29"/>
                  <a:gd name="T5" fmla="*/ 2 h 5"/>
                  <a:gd name="T6" fmla="*/ 11 w 29"/>
                  <a:gd name="T7" fmla="*/ 2 h 5"/>
                  <a:gd name="T8" fmla="*/ 12 w 29"/>
                  <a:gd name="T9" fmla="*/ 3 h 5"/>
                  <a:gd name="T10" fmla="*/ 21 w 29"/>
                  <a:gd name="T11" fmla="*/ 3 h 5"/>
                  <a:gd name="T12" fmla="*/ 22 w 29"/>
                  <a:gd name="T13" fmla="*/ 5 h 5"/>
                  <a:gd name="T14" fmla="*/ 29 w 2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">
                    <a:moveTo>
                      <a:pt x="0" y="0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21" y="3"/>
                    </a:lnTo>
                    <a:lnTo>
                      <a:pt x="22" y="5"/>
                    </a:lnTo>
                    <a:lnTo>
                      <a:pt x="29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97" name="Freeform 1217"/>
              <p:cNvSpPr>
                <a:spLocks/>
              </p:cNvSpPr>
              <p:nvPr/>
            </p:nvSpPr>
            <p:spPr bwMode="auto">
              <a:xfrm>
                <a:off x="1563" y="2246"/>
                <a:ext cx="28" cy="6"/>
              </a:xfrm>
              <a:custGeom>
                <a:avLst/>
                <a:gdLst>
                  <a:gd name="T0" fmla="*/ 0 w 28"/>
                  <a:gd name="T1" fmla="*/ 0 h 6"/>
                  <a:gd name="T2" fmla="*/ 1 w 28"/>
                  <a:gd name="T3" fmla="*/ 2 h 6"/>
                  <a:gd name="T4" fmla="*/ 10 w 28"/>
                  <a:gd name="T5" fmla="*/ 2 h 6"/>
                  <a:gd name="T6" fmla="*/ 10 w 28"/>
                  <a:gd name="T7" fmla="*/ 3 h 6"/>
                  <a:gd name="T8" fmla="*/ 18 w 28"/>
                  <a:gd name="T9" fmla="*/ 3 h 6"/>
                  <a:gd name="T10" fmla="*/ 18 w 28"/>
                  <a:gd name="T11" fmla="*/ 5 h 6"/>
                  <a:gd name="T12" fmla="*/ 26 w 28"/>
                  <a:gd name="T13" fmla="*/ 5 h 6"/>
                  <a:gd name="T14" fmla="*/ 26 w 28"/>
                  <a:gd name="T15" fmla="*/ 6 h 6"/>
                  <a:gd name="T16" fmla="*/ 28 w 28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6">
                    <a:moveTo>
                      <a:pt x="0" y="0"/>
                    </a:moveTo>
                    <a:lnTo>
                      <a:pt x="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26" y="5"/>
                    </a:lnTo>
                    <a:lnTo>
                      <a:pt x="26" y="6"/>
                    </a:lnTo>
                    <a:lnTo>
                      <a:pt x="28" y="6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98" name="Freeform 1218"/>
              <p:cNvSpPr>
                <a:spLocks/>
              </p:cNvSpPr>
              <p:nvPr/>
            </p:nvSpPr>
            <p:spPr bwMode="auto">
              <a:xfrm>
                <a:off x="1591" y="2252"/>
                <a:ext cx="24" cy="5"/>
              </a:xfrm>
              <a:custGeom>
                <a:avLst/>
                <a:gdLst>
                  <a:gd name="T0" fmla="*/ 0 w 24"/>
                  <a:gd name="T1" fmla="*/ 0 h 5"/>
                  <a:gd name="T2" fmla="*/ 6 w 24"/>
                  <a:gd name="T3" fmla="*/ 0 h 5"/>
                  <a:gd name="T4" fmla="*/ 7 w 24"/>
                  <a:gd name="T5" fmla="*/ 2 h 5"/>
                  <a:gd name="T6" fmla="*/ 14 w 24"/>
                  <a:gd name="T7" fmla="*/ 2 h 5"/>
                  <a:gd name="T8" fmla="*/ 14 w 24"/>
                  <a:gd name="T9" fmla="*/ 3 h 5"/>
                  <a:gd name="T10" fmla="*/ 21 w 24"/>
                  <a:gd name="T11" fmla="*/ 3 h 5"/>
                  <a:gd name="T12" fmla="*/ 23 w 24"/>
                  <a:gd name="T13" fmla="*/ 5 h 5"/>
                  <a:gd name="T14" fmla="*/ 24 w 24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5">
                    <a:moveTo>
                      <a:pt x="0" y="0"/>
                    </a:moveTo>
                    <a:lnTo>
                      <a:pt x="6" y="0"/>
                    </a:lnTo>
                    <a:lnTo>
                      <a:pt x="7" y="2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21" y="3"/>
                    </a:lnTo>
                    <a:lnTo>
                      <a:pt x="23" y="5"/>
                    </a:lnTo>
                    <a:lnTo>
                      <a:pt x="24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899" name="Freeform 1219"/>
              <p:cNvSpPr>
                <a:spLocks/>
              </p:cNvSpPr>
              <p:nvPr/>
            </p:nvSpPr>
            <p:spPr bwMode="auto">
              <a:xfrm>
                <a:off x="1615" y="2257"/>
                <a:ext cx="23" cy="5"/>
              </a:xfrm>
              <a:custGeom>
                <a:avLst/>
                <a:gdLst>
                  <a:gd name="T0" fmla="*/ 0 w 23"/>
                  <a:gd name="T1" fmla="*/ 0 h 5"/>
                  <a:gd name="T2" fmla="*/ 5 w 23"/>
                  <a:gd name="T3" fmla="*/ 0 h 5"/>
                  <a:gd name="T4" fmla="*/ 6 w 23"/>
                  <a:gd name="T5" fmla="*/ 2 h 5"/>
                  <a:gd name="T6" fmla="*/ 12 w 23"/>
                  <a:gd name="T7" fmla="*/ 2 h 5"/>
                  <a:gd name="T8" fmla="*/ 13 w 23"/>
                  <a:gd name="T9" fmla="*/ 3 h 5"/>
                  <a:gd name="T10" fmla="*/ 19 w 23"/>
                  <a:gd name="T11" fmla="*/ 3 h 5"/>
                  <a:gd name="T12" fmla="*/ 19 w 23"/>
                  <a:gd name="T13" fmla="*/ 5 h 5"/>
                  <a:gd name="T14" fmla="*/ 23 w 2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">
                    <a:moveTo>
                      <a:pt x="0" y="0"/>
                    </a:moveTo>
                    <a:lnTo>
                      <a:pt x="5" y="0"/>
                    </a:lnTo>
                    <a:lnTo>
                      <a:pt x="6" y="2"/>
                    </a:lnTo>
                    <a:lnTo>
                      <a:pt x="12" y="2"/>
                    </a:lnTo>
                    <a:lnTo>
                      <a:pt x="13" y="3"/>
                    </a:lnTo>
                    <a:lnTo>
                      <a:pt x="19" y="3"/>
                    </a:lnTo>
                    <a:lnTo>
                      <a:pt x="19" y="5"/>
                    </a:lnTo>
                    <a:lnTo>
                      <a:pt x="23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00" name="Freeform 1220"/>
              <p:cNvSpPr>
                <a:spLocks/>
              </p:cNvSpPr>
              <p:nvPr/>
            </p:nvSpPr>
            <p:spPr bwMode="auto">
              <a:xfrm>
                <a:off x="1638" y="2262"/>
                <a:ext cx="20" cy="4"/>
              </a:xfrm>
              <a:custGeom>
                <a:avLst/>
                <a:gdLst>
                  <a:gd name="T0" fmla="*/ 0 w 20"/>
                  <a:gd name="T1" fmla="*/ 0 h 4"/>
                  <a:gd name="T2" fmla="*/ 3 w 20"/>
                  <a:gd name="T3" fmla="*/ 0 h 4"/>
                  <a:gd name="T4" fmla="*/ 3 w 20"/>
                  <a:gd name="T5" fmla="*/ 1 h 4"/>
                  <a:gd name="T6" fmla="*/ 9 w 20"/>
                  <a:gd name="T7" fmla="*/ 1 h 4"/>
                  <a:gd name="T8" fmla="*/ 9 w 20"/>
                  <a:gd name="T9" fmla="*/ 3 h 4"/>
                  <a:gd name="T10" fmla="*/ 16 w 20"/>
                  <a:gd name="T11" fmla="*/ 3 h 4"/>
                  <a:gd name="T12" fmla="*/ 16 w 20"/>
                  <a:gd name="T13" fmla="*/ 4 h 4"/>
                  <a:gd name="T14" fmla="*/ 20 w 20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9" y="1"/>
                    </a:lnTo>
                    <a:lnTo>
                      <a:pt x="9" y="3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20" y="4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01" name="Freeform 1221"/>
              <p:cNvSpPr>
                <a:spLocks/>
              </p:cNvSpPr>
              <p:nvPr/>
            </p:nvSpPr>
            <p:spPr bwMode="auto">
              <a:xfrm>
                <a:off x="1658" y="2266"/>
                <a:ext cx="20" cy="5"/>
              </a:xfrm>
              <a:custGeom>
                <a:avLst/>
                <a:gdLst>
                  <a:gd name="T0" fmla="*/ 0 w 20"/>
                  <a:gd name="T1" fmla="*/ 0 h 5"/>
                  <a:gd name="T2" fmla="*/ 2 w 20"/>
                  <a:gd name="T3" fmla="*/ 0 h 5"/>
                  <a:gd name="T4" fmla="*/ 2 w 20"/>
                  <a:gd name="T5" fmla="*/ 2 h 5"/>
                  <a:gd name="T6" fmla="*/ 8 w 20"/>
                  <a:gd name="T7" fmla="*/ 2 h 5"/>
                  <a:gd name="T8" fmla="*/ 8 w 20"/>
                  <a:gd name="T9" fmla="*/ 4 h 5"/>
                  <a:gd name="T10" fmla="*/ 14 w 20"/>
                  <a:gd name="T11" fmla="*/ 4 h 5"/>
                  <a:gd name="T12" fmla="*/ 14 w 20"/>
                  <a:gd name="T13" fmla="*/ 5 h 5"/>
                  <a:gd name="T14" fmla="*/ 20 w 20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14" y="4"/>
                    </a:lnTo>
                    <a:lnTo>
                      <a:pt x="14" y="5"/>
                    </a:lnTo>
                    <a:lnTo>
                      <a:pt x="20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68902" name="Group 1222"/>
            <p:cNvGrpSpPr>
              <a:grpSpLocks/>
            </p:cNvGrpSpPr>
            <p:nvPr/>
          </p:nvGrpSpPr>
          <p:grpSpPr bwMode="auto">
            <a:xfrm>
              <a:off x="1678" y="2271"/>
              <a:ext cx="760" cy="432"/>
              <a:chOff x="1678" y="2271"/>
              <a:chExt cx="760" cy="432"/>
            </a:xfrm>
          </p:grpSpPr>
          <p:sp>
            <p:nvSpPr>
              <p:cNvPr id="968903" name="Freeform 1223"/>
              <p:cNvSpPr>
                <a:spLocks/>
              </p:cNvSpPr>
              <p:nvPr/>
            </p:nvSpPr>
            <p:spPr bwMode="auto">
              <a:xfrm>
                <a:off x="1678" y="2271"/>
                <a:ext cx="18" cy="6"/>
              </a:xfrm>
              <a:custGeom>
                <a:avLst/>
                <a:gdLst>
                  <a:gd name="T0" fmla="*/ 0 w 18"/>
                  <a:gd name="T1" fmla="*/ 0 h 6"/>
                  <a:gd name="T2" fmla="*/ 0 w 18"/>
                  <a:gd name="T3" fmla="*/ 2 h 6"/>
                  <a:gd name="T4" fmla="*/ 6 w 18"/>
                  <a:gd name="T5" fmla="*/ 2 h 6"/>
                  <a:gd name="T6" fmla="*/ 6 w 18"/>
                  <a:gd name="T7" fmla="*/ 3 h 6"/>
                  <a:gd name="T8" fmla="*/ 11 w 18"/>
                  <a:gd name="T9" fmla="*/ 3 h 6"/>
                  <a:gd name="T10" fmla="*/ 12 w 18"/>
                  <a:gd name="T11" fmla="*/ 5 h 6"/>
                  <a:gd name="T12" fmla="*/ 17 w 18"/>
                  <a:gd name="T13" fmla="*/ 5 h 6"/>
                  <a:gd name="T14" fmla="*/ 17 w 18"/>
                  <a:gd name="T15" fmla="*/ 6 h 6"/>
                  <a:gd name="T16" fmla="*/ 18 w 18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6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11" y="3"/>
                    </a:lnTo>
                    <a:lnTo>
                      <a:pt x="12" y="5"/>
                    </a:lnTo>
                    <a:lnTo>
                      <a:pt x="17" y="5"/>
                    </a:lnTo>
                    <a:lnTo>
                      <a:pt x="17" y="6"/>
                    </a:lnTo>
                    <a:lnTo>
                      <a:pt x="18" y="6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04" name="Freeform 1224"/>
              <p:cNvSpPr>
                <a:spLocks/>
              </p:cNvSpPr>
              <p:nvPr/>
            </p:nvSpPr>
            <p:spPr bwMode="auto">
              <a:xfrm>
                <a:off x="1696" y="2277"/>
                <a:ext cx="17" cy="5"/>
              </a:xfrm>
              <a:custGeom>
                <a:avLst/>
                <a:gdLst>
                  <a:gd name="T0" fmla="*/ 0 w 17"/>
                  <a:gd name="T1" fmla="*/ 0 h 5"/>
                  <a:gd name="T2" fmla="*/ 4 w 17"/>
                  <a:gd name="T3" fmla="*/ 0 h 5"/>
                  <a:gd name="T4" fmla="*/ 5 w 17"/>
                  <a:gd name="T5" fmla="*/ 2 h 5"/>
                  <a:gd name="T6" fmla="*/ 10 w 17"/>
                  <a:gd name="T7" fmla="*/ 2 h 5"/>
                  <a:gd name="T8" fmla="*/ 10 w 17"/>
                  <a:gd name="T9" fmla="*/ 4 h 5"/>
                  <a:gd name="T10" fmla="*/ 15 w 17"/>
                  <a:gd name="T11" fmla="*/ 4 h 5"/>
                  <a:gd name="T12" fmla="*/ 16 w 17"/>
                  <a:gd name="T13" fmla="*/ 5 h 5"/>
                  <a:gd name="T14" fmla="*/ 17 w 1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5" y="4"/>
                    </a:lnTo>
                    <a:lnTo>
                      <a:pt x="16" y="5"/>
                    </a:lnTo>
                    <a:lnTo>
                      <a:pt x="17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05" name="Freeform 1225"/>
              <p:cNvSpPr>
                <a:spLocks/>
              </p:cNvSpPr>
              <p:nvPr/>
            </p:nvSpPr>
            <p:spPr bwMode="auto">
              <a:xfrm>
                <a:off x="1713" y="2282"/>
                <a:ext cx="17" cy="5"/>
              </a:xfrm>
              <a:custGeom>
                <a:avLst/>
                <a:gdLst>
                  <a:gd name="T0" fmla="*/ 0 w 17"/>
                  <a:gd name="T1" fmla="*/ 0 h 5"/>
                  <a:gd name="T2" fmla="*/ 3 w 17"/>
                  <a:gd name="T3" fmla="*/ 0 h 5"/>
                  <a:gd name="T4" fmla="*/ 4 w 17"/>
                  <a:gd name="T5" fmla="*/ 2 h 5"/>
                  <a:gd name="T6" fmla="*/ 9 w 17"/>
                  <a:gd name="T7" fmla="*/ 2 h 5"/>
                  <a:gd name="T8" fmla="*/ 9 w 17"/>
                  <a:gd name="T9" fmla="*/ 3 h 5"/>
                  <a:gd name="T10" fmla="*/ 13 w 17"/>
                  <a:gd name="T11" fmla="*/ 3 h 5"/>
                  <a:gd name="T12" fmla="*/ 13 w 17"/>
                  <a:gd name="T13" fmla="*/ 5 h 5"/>
                  <a:gd name="T14" fmla="*/ 17 w 1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0" y="0"/>
                    </a:moveTo>
                    <a:lnTo>
                      <a:pt x="3" y="0"/>
                    </a:lnTo>
                    <a:lnTo>
                      <a:pt x="4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7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06" name="Freeform 1226"/>
              <p:cNvSpPr>
                <a:spLocks/>
              </p:cNvSpPr>
              <p:nvPr/>
            </p:nvSpPr>
            <p:spPr bwMode="auto">
              <a:xfrm>
                <a:off x="1730" y="2287"/>
                <a:ext cx="14" cy="5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0 h 5"/>
                  <a:gd name="T4" fmla="*/ 1 w 14"/>
                  <a:gd name="T5" fmla="*/ 2 h 5"/>
                  <a:gd name="T6" fmla="*/ 6 w 14"/>
                  <a:gd name="T7" fmla="*/ 2 h 5"/>
                  <a:gd name="T8" fmla="*/ 6 w 14"/>
                  <a:gd name="T9" fmla="*/ 3 h 5"/>
                  <a:gd name="T10" fmla="*/ 11 w 14"/>
                  <a:gd name="T11" fmla="*/ 3 h 5"/>
                  <a:gd name="T12" fmla="*/ 11 w 14"/>
                  <a:gd name="T13" fmla="*/ 5 h 5"/>
                  <a:gd name="T14" fmla="*/ 14 w 14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4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07" name="Freeform 1227"/>
              <p:cNvSpPr>
                <a:spLocks/>
              </p:cNvSpPr>
              <p:nvPr/>
            </p:nvSpPr>
            <p:spPr bwMode="auto">
              <a:xfrm>
                <a:off x="1744" y="2292"/>
                <a:ext cx="16" cy="6"/>
              </a:xfrm>
              <a:custGeom>
                <a:avLst/>
                <a:gdLst>
                  <a:gd name="T0" fmla="*/ 0 w 16"/>
                  <a:gd name="T1" fmla="*/ 0 h 6"/>
                  <a:gd name="T2" fmla="*/ 2 w 16"/>
                  <a:gd name="T3" fmla="*/ 1 h 6"/>
                  <a:gd name="T4" fmla="*/ 5 w 16"/>
                  <a:gd name="T5" fmla="*/ 1 h 6"/>
                  <a:gd name="T6" fmla="*/ 6 w 16"/>
                  <a:gd name="T7" fmla="*/ 3 h 6"/>
                  <a:gd name="T8" fmla="*/ 10 w 16"/>
                  <a:gd name="T9" fmla="*/ 3 h 6"/>
                  <a:gd name="T10" fmla="*/ 10 w 16"/>
                  <a:gd name="T11" fmla="*/ 4 h 6"/>
                  <a:gd name="T12" fmla="*/ 14 w 16"/>
                  <a:gd name="T13" fmla="*/ 4 h 6"/>
                  <a:gd name="T14" fmla="*/ 15 w 16"/>
                  <a:gd name="T15" fmla="*/ 6 h 6"/>
                  <a:gd name="T16" fmla="*/ 16 w 16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6">
                    <a:moveTo>
                      <a:pt x="0" y="0"/>
                    </a:moveTo>
                    <a:lnTo>
                      <a:pt x="2" y="1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4" y="4"/>
                    </a:lnTo>
                    <a:lnTo>
                      <a:pt x="15" y="6"/>
                    </a:lnTo>
                    <a:lnTo>
                      <a:pt x="16" y="6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08" name="Freeform 1228"/>
              <p:cNvSpPr>
                <a:spLocks/>
              </p:cNvSpPr>
              <p:nvPr/>
            </p:nvSpPr>
            <p:spPr bwMode="auto">
              <a:xfrm>
                <a:off x="1760" y="2298"/>
                <a:ext cx="13" cy="5"/>
              </a:xfrm>
              <a:custGeom>
                <a:avLst/>
                <a:gdLst>
                  <a:gd name="T0" fmla="*/ 0 w 13"/>
                  <a:gd name="T1" fmla="*/ 0 h 5"/>
                  <a:gd name="T2" fmla="*/ 3 w 13"/>
                  <a:gd name="T3" fmla="*/ 0 h 5"/>
                  <a:gd name="T4" fmla="*/ 3 w 13"/>
                  <a:gd name="T5" fmla="*/ 2 h 5"/>
                  <a:gd name="T6" fmla="*/ 7 w 13"/>
                  <a:gd name="T7" fmla="*/ 2 h 5"/>
                  <a:gd name="T8" fmla="*/ 7 w 13"/>
                  <a:gd name="T9" fmla="*/ 3 h 5"/>
                  <a:gd name="T10" fmla="*/ 11 w 13"/>
                  <a:gd name="T11" fmla="*/ 3 h 5"/>
                  <a:gd name="T12" fmla="*/ 11 w 13"/>
                  <a:gd name="T13" fmla="*/ 5 h 5"/>
                  <a:gd name="T14" fmla="*/ 13 w 1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3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09" name="Freeform 1229"/>
              <p:cNvSpPr>
                <a:spLocks/>
              </p:cNvSpPr>
              <p:nvPr/>
            </p:nvSpPr>
            <p:spPr bwMode="auto">
              <a:xfrm>
                <a:off x="1773" y="2303"/>
                <a:ext cx="14" cy="4"/>
              </a:xfrm>
              <a:custGeom>
                <a:avLst/>
                <a:gdLst>
                  <a:gd name="T0" fmla="*/ 0 w 14"/>
                  <a:gd name="T1" fmla="*/ 0 h 4"/>
                  <a:gd name="T2" fmla="*/ 3 w 14"/>
                  <a:gd name="T3" fmla="*/ 0 h 4"/>
                  <a:gd name="T4" fmla="*/ 3 w 14"/>
                  <a:gd name="T5" fmla="*/ 1 h 4"/>
                  <a:gd name="T6" fmla="*/ 6 w 14"/>
                  <a:gd name="T7" fmla="*/ 1 h 4"/>
                  <a:gd name="T8" fmla="*/ 6 w 14"/>
                  <a:gd name="T9" fmla="*/ 3 h 4"/>
                  <a:gd name="T10" fmla="*/ 10 w 14"/>
                  <a:gd name="T11" fmla="*/ 3 h 4"/>
                  <a:gd name="T12" fmla="*/ 10 w 14"/>
                  <a:gd name="T13" fmla="*/ 4 h 4"/>
                  <a:gd name="T14" fmla="*/ 14 w 1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4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4" y="4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10" name="Freeform 1230"/>
              <p:cNvSpPr>
                <a:spLocks/>
              </p:cNvSpPr>
              <p:nvPr/>
            </p:nvSpPr>
            <p:spPr bwMode="auto">
              <a:xfrm>
                <a:off x="1787" y="2307"/>
                <a:ext cx="13" cy="7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2 h 7"/>
                  <a:gd name="T4" fmla="*/ 4 w 13"/>
                  <a:gd name="T5" fmla="*/ 2 h 7"/>
                  <a:gd name="T6" fmla="*/ 4 w 13"/>
                  <a:gd name="T7" fmla="*/ 4 h 7"/>
                  <a:gd name="T8" fmla="*/ 8 w 13"/>
                  <a:gd name="T9" fmla="*/ 4 h 7"/>
                  <a:gd name="T10" fmla="*/ 8 w 13"/>
                  <a:gd name="T11" fmla="*/ 5 h 7"/>
                  <a:gd name="T12" fmla="*/ 12 w 13"/>
                  <a:gd name="T13" fmla="*/ 5 h 7"/>
                  <a:gd name="T14" fmla="*/ 12 w 13"/>
                  <a:gd name="T15" fmla="*/ 7 h 7"/>
                  <a:gd name="T16" fmla="*/ 13 w 13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lnTo>
                      <a:pt x="1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3" y="7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11" name="Freeform 1231"/>
              <p:cNvSpPr>
                <a:spLocks/>
              </p:cNvSpPr>
              <p:nvPr/>
            </p:nvSpPr>
            <p:spPr bwMode="auto">
              <a:xfrm>
                <a:off x="1800" y="2314"/>
                <a:ext cx="12" cy="5"/>
              </a:xfrm>
              <a:custGeom>
                <a:avLst/>
                <a:gdLst>
                  <a:gd name="T0" fmla="*/ 0 w 12"/>
                  <a:gd name="T1" fmla="*/ 0 h 5"/>
                  <a:gd name="T2" fmla="*/ 2 w 12"/>
                  <a:gd name="T3" fmla="*/ 0 h 5"/>
                  <a:gd name="T4" fmla="*/ 2 w 12"/>
                  <a:gd name="T5" fmla="*/ 1 h 5"/>
                  <a:gd name="T6" fmla="*/ 6 w 12"/>
                  <a:gd name="T7" fmla="*/ 1 h 5"/>
                  <a:gd name="T8" fmla="*/ 6 w 12"/>
                  <a:gd name="T9" fmla="*/ 3 h 5"/>
                  <a:gd name="T10" fmla="*/ 9 w 12"/>
                  <a:gd name="T11" fmla="*/ 3 h 5"/>
                  <a:gd name="T12" fmla="*/ 9 w 12"/>
                  <a:gd name="T13" fmla="*/ 5 h 5"/>
                  <a:gd name="T14" fmla="*/ 12 w 1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12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12" name="Freeform 1232"/>
              <p:cNvSpPr>
                <a:spLocks/>
              </p:cNvSpPr>
              <p:nvPr/>
            </p:nvSpPr>
            <p:spPr bwMode="auto">
              <a:xfrm>
                <a:off x="1812" y="2319"/>
                <a:ext cx="11" cy="4"/>
              </a:xfrm>
              <a:custGeom>
                <a:avLst/>
                <a:gdLst>
                  <a:gd name="T0" fmla="*/ 0 w 11"/>
                  <a:gd name="T1" fmla="*/ 0 h 4"/>
                  <a:gd name="T2" fmla="*/ 1 w 11"/>
                  <a:gd name="T3" fmla="*/ 0 h 4"/>
                  <a:gd name="T4" fmla="*/ 2 w 11"/>
                  <a:gd name="T5" fmla="*/ 1 h 4"/>
                  <a:gd name="T6" fmla="*/ 5 w 11"/>
                  <a:gd name="T7" fmla="*/ 1 h 4"/>
                  <a:gd name="T8" fmla="*/ 6 w 11"/>
                  <a:gd name="T9" fmla="*/ 3 h 4"/>
                  <a:gd name="T10" fmla="*/ 8 w 11"/>
                  <a:gd name="T11" fmla="*/ 3 h 4"/>
                  <a:gd name="T12" fmla="*/ 8 w 11"/>
                  <a:gd name="T13" fmla="*/ 4 h 4"/>
                  <a:gd name="T14" fmla="*/ 11 w 1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11" y="4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13" name="Freeform 1233"/>
              <p:cNvSpPr>
                <a:spLocks/>
              </p:cNvSpPr>
              <p:nvPr/>
            </p:nvSpPr>
            <p:spPr bwMode="auto">
              <a:xfrm>
                <a:off x="1823" y="2323"/>
                <a:ext cx="12" cy="7"/>
              </a:xfrm>
              <a:custGeom>
                <a:avLst/>
                <a:gdLst>
                  <a:gd name="T0" fmla="*/ 0 w 12"/>
                  <a:gd name="T1" fmla="*/ 0 h 7"/>
                  <a:gd name="T2" fmla="*/ 1 w 12"/>
                  <a:gd name="T3" fmla="*/ 0 h 7"/>
                  <a:gd name="T4" fmla="*/ 1 w 12"/>
                  <a:gd name="T5" fmla="*/ 2 h 7"/>
                  <a:gd name="T6" fmla="*/ 4 w 12"/>
                  <a:gd name="T7" fmla="*/ 2 h 7"/>
                  <a:gd name="T8" fmla="*/ 4 w 12"/>
                  <a:gd name="T9" fmla="*/ 3 h 7"/>
                  <a:gd name="T10" fmla="*/ 8 w 12"/>
                  <a:gd name="T11" fmla="*/ 3 h 7"/>
                  <a:gd name="T12" fmla="*/ 8 w 12"/>
                  <a:gd name="T13" fmla="*/ 5 h 7"/>
                  <a:gd name="T14" fmla="*/ 12 w 12"/>
                  <a:gd name="T15" fmla="*/ 5 h 7"/>
                  <a:gd name="T16" fmla="*/ 12 w 12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12" y="5"/>
                    </a:lnTo>
                    <a:lnTo>
                      <a:pt x="12" y="7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14" name="Freeform 1234"/>
              <p:cNvSpPr>
                <a:spLocks/>
              </p:cNvSpPr>
              <p:nvPr/>
            </p:nvSpPr>
            <p:spPr bwMode="auto">
              <a:xfrm>
                <a:off x="1835" y="2330"/>
                <a:ext cx="10" cy="4"/>
              </a:xfrm>
              <a:custGeom>
                <a:avLst/>
                <a:gdLst>
                  <a:gd name="T0" fmla="*/ 0 w 10"/>
                  <a:gd name="T1" fmla="*/ 0 h 4"/>
                  <a:gd name="T2" fmla="*/ 2 w 10"/>
                  <a:gd name="T3" fmla="*/ 0 h 4"/>
                  <a:gd name="T4" fmla="*/ 2 w 10"/>
                  <a:gd name="T5" fmla="*/ 1 h 4"/>
                  <a:gd name="T6" fmla="*/ 6 w 10"/>
                  <a:gd name="T7" fmla="*/ 1 h 4"/>
                  <a:gd name="T8" fmla="*/ 6 w 10"/>
                  <a:gd name="T9" fmla="*/ 3 h 4"/>
                  <a:gd name="T10" fmla="*/ 9 w 10"/>
                  <a:gd name="T11" fmla="*/ 3 h 4"/>
                  <a:gd name="T12" fmla="*/ 9 w 10"/>
                  <a:gd name="T13" fmla="*/ 4 h 4"/>
                  <a:gd name="T14" fmla="*/ 10 w 10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10" y="4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15" name="Freeform 1235"/>
              <p:cNvSpPr>
                <a:spLocks/>
              </p:cNvSpPr>
              <p:nvPr/>
            </p:nvSpPr>
            <p:spPr bwMode="auto">
              <a:xfrm>
                <a:off x="1845" y="2334"/>
                <a:ext cx="10" cy="5"/>
              </a:xfrm>
              <a:custGeom>
                <a:avLst/>
                <a:gdLst>
                  <a:gd name="T0" fmla="*/ 0 w 10"/>
                  <a:gd name="T1" fmla="*/ 0 h 5"/>
                  <a:gd name="T2" fmla="*/ 2 w 10"/>
                  <a:gd name="T3" fmla="*/ 0 h 5"/>
                  <a:gd name="T4" fmla="*/ 2 w 10"/>
                  <a:gd name="T5" fmla="*/ 2 h 5"/>
                  <a:gd name="T6" fmla="*/ 5 w 10"/>
                  <a:gd name="T7" fmla="*/ 2 h 5"/>
                  <a:gd name="T8" fmla="*/ 5 w 10"/>
                  <a:gd name="T9" fmla="*/ 3 h 5"/>
                  <a:gd name="T10" fmla="*/ 9 w 10"/>
                  <a:gd name="T11" fmla="*/ 3 h 5"/>
                  <a:gd name="T12" fmla="*/ 9 w 10"/>
                  <a:gd name="T13" fmla="*/ 5 h 5"/>
                  <a:gd name="T14" fmla="*/ 10 w 10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10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16" name="Freeform 1236"/>
              <p:cNvSpPr>
                <a:spLocks/>
              </p:cNvSpPr>
              <p:nvPr/>
            </p:nvSpPr>
            <p:spPr bwMode="auto">
              <a:xfrm>
                <a:off x="1855" y="2339"/>
                <a:ext cx="11" cy="5"/>
              </a:xfrm>
              <a:custGeom>
                <a:avLst/>
                <a:gdLst>
                  <a:gd name="T0" fmla="*/ 0 w 11"/>
                  <a:gd name="T1" fmla="*/ 0 h 5"/>
                  <a:gd name="T2" fmla="*/ 1 w 11"/>
                  <a:gd name="T3" fmla="*/ 0 h 5"/>
                  <a:gd name="T4" fmla="*/ 1 w 11"/>
                  <a:gd name="T5" fmla="*/ 2 h 5"/>
                  <a:gd name="T6" fmla="*/ 5 w 11"/>
                  <a:gd name="T7" fmla="*/ 2 h 5"/>
                  <a:gd name="T8" fmla="*/ 5 w 11"/>
                  <a:gd name="T9" fmla="*/ 3 h 5"/>
                  <a:gd name="T10" fmla="*/ 7 w 11"/>
                  <a:gd name="T11" fmla="*/ 3 h 5"/>
                  <a:gd name="T12" fmla="*/ 7 w 11"/>
                  <a:gd name="T13" fmla="*/ 5 h 5"/>
                  <a:gd name="T14" fmla="*/ 11 w 11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11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17" name="Freeform 1237"/>
              <p:cNvSpPr>
                <a:spLocks/>
              </p:cNvSpPr>
              <p:nvPr/>
            </p:nvSpPr>
            <p:spPr bwMode="auto">
              <a:xfrm>
                <a:off x="1866" y="2344"/>
                <a:ext cx="9" cy="6"/>
              </a:xfrm>
              <a:custGeom>
                <a:avLst/>
                <a:gdLst>
                  <a:gd name="T0" fmla="*/ 0 w 9"/>
                  <a:gd name="T1" fmla="*/ 0 h 6"/>
                  <a:gd name="T2" fmla="*/ 0 w 9"/>
                  <a:gd name="T3" fmla="*/ 1 h 6"/>
                  <a:gd name="T4" fmla="*/ 2 w 9"/>
                  <a:gd name="T5" fmla="*/ 1 h 6"/>
                  <a:gd name="T6" fmla="*/ 2 w 9"/>
                  <a:gd name="T7" fmla="*/ 3 h 6"/>
                  <a:gd name="T8" fmla="*/ 6 w 9"/>
                  <a:gd name="T9" fmla="*/ 3 h 6"/>
                  <a:gd name="T10" fmla="*/ 6 w 9"/>
                  <a:gd name="T11" fmla="*/ 4 h 6"/>
                  <a:gd name="T12" fmla="*/ 8 w 9"/>
                  <a:gd name="T13" fmla="*/ 4 h 6"/>
                  <a:gd name="T14" fmla="*/ 8 w 9"/>
                  <a:gd name="T15" fmla="*/ 6 h 6"/>
                  <a:gd name="T16" fmla="*/ 9 w 9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9" y="6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18" name="Freeform 1238"/>
              <p:cNvSpPr>
                <a:spLocks/>
              </p:cNvSpPr>
              <p:nvPr/>
            </p:nvSpPr>
            <p:spPr bwMode="auto">
              <a:xfrm>
                <a:off x="1875" y="2350"/>
                <a:ext cx="9" cy="5"/>
              </a:xfrm>
              <a:custGeom>
                <a:avLst/>
                <a:gdLst>
                  <a:gd name="T0" fmla="*/ 0 w 9"/>
                  <a:gd name="T1" fmla="*/ 0 h 5"/>
                  <a:gd name="T2" fmla="*/ 2 w 9"/>
                  <a:gd name="T3" fmla="*/ 0 h 5"/>
                  <a:gd name="T4" fmla="*/ 3 w 9"/>
                  <a:gd name="T5" fmla="*/ 2 h 5"/>
                  <a:gd name="T6" fmla="*/ 5 w 9"/>
                  <a:gd name="T7" fmla="*/ 2 h 5"/>
                  <a:gd name="T8" fmla="*/ 5 w 9"/>
                  <a:gd name="T9" fmla="*/ 3 h 5"/>
                  <a:gd name="T10" fmla="*/ 8 w 9"/>
                  <a:gd name="T11" fmla="*/ 3 h 5"/>
                  <a:gd name="T12" fmla="*/ 8 w 9"/>
                  <a:gd name="T13" fmla="*/ 5 h 5"/>
                  <a:gd name="T14" fmla="*/ 9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9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19" name="Freeform 1239"/>
              <p:cNvSpPr>
                <a:spLocks/>
              </p:cNvSpPr>
              <p:nvPr/>
            </p:nvSpPr>
            <p:spPr bwMode="auto">
              <a:xfrm>
                <a:off x="1884" y="2355"/>
                <a:ext cx="9" cy="5"/>
              </a:xfrm>
              <a:custGeom>
                <a:avLst/>
                <a:gdLst>
                  <a:gd name="T0" fmla="*/ 0 w 9"/>
                  <a:gd name="T1" fmla="*/ 0 h 5"/>
                  <a:gd name="T2" fmla="*/ 1 w 9"/>
                  <a:gd name="T3" fmla="*/ 0 h 5"/>
                  <a:gd name="T4" fmla="*/ 2 w 9"/>
                  <a:gd name="T5" fmla="*/ 1 h 5"/>
                  <a:gd name="T6" fmla="*/ 5 w 9"/>
                  <a:gd name="T7" fmla="*/ 1 h 5"/>
                  <a:gd name="T8" fmla="*/ 5 w 9"/>
                  <a:gd name="T9" fmla="*/ 3 h 5"/>
                  <a:gd name="T10" fmla="*/ 7 w 9"/>
                  <a:gd name="T11" fmla="*/ 3 h 5"/>
                  <a:gd name="T12" fmla="*/ 7 w 9"/>
                  <a:gd name="T13" fmla="*/ 5 h 5"/>
                  <a:gd name="T14" fmla="*/ 9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9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20" name="Freeform 1240"/>
              <p:cNvSpPr>
                <a:spLocks/>
              </p:cNvSpPr>
              <p:nvPr/>
            </p:nvSpPr>
            <p:spPr bwMode="auto">
              <a:xfrm>
                <a:off x="1893" y="2360"/>
                <a:ext cx="9" cy="6"/>
              </a:xfrm>
              <a:custGeom>
                <a:avLst/>
                <a:gdLst>
                  <a:gd name="T0" fmla="*/ 0 w 9"/>
                  <a:gd name="T1" fmla="*/ 0 h 6"/>
                  <a:gd name="T2" fmla="*/ 2 w 9"/>
                  <a:gd name="T3" fmla="*/ 1 h 6"/>
                  <a:gd name="T4" fmla="*/ 4 w 9"/>
                  <a:gd name="T5" fmla="*/ 1 h 6"/>
                  <a:gd name="T6" fmla="*/ 4 w 9"/>
                  <a:gd name="T7" fmla="*/ 3 h 6"/>
                  <a:gd name="T8" fmla="*/ 6 w 9"/>
                  <a:gd name="T9" fmla="*/ 3 h 6"/>
                  <a:gd name="T10" fmla="*/ 6 w 9"/>
                  <a:gd name="T11" fmla="*/ 4 h 6"/>
                  <a:gd name="T12" fmla="*/ 9 w 9"/>
                  <a:gd name="T13" fmla="*/ 4 h 6"/>
                  <a:gd name="T14" fmla="*/ 9 w 9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2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9" y="6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21" name="Freeform 1241"/>
              <p:cNvSpPr>
                <a:spLocks/>
              </p:cNvSpPr>
              <p:nvPr/>
            </p:nvSpPr>
            <p:spPr bwMode="auto">
              <a:xfrm>
                <a:off x="1902" y="2366"/>
                <a:ext cx="8" cy="5"/>
              </a:xfrm>
              <a:custGeom>
                <a:avLst/>
                <a:gdLst>
                  <a:gd name="T0" fmla="*/ 0 w 8"/>
                  <a:gd name="T1" fmla="*/ 0 h 5"/>
                  <a:gd name="T2" fmla="*/ 2 w 8"/>
                  <a:gd name="T3" fmla="*/ 0 h 5"/>
                  <a:gd name="T4" fmla="*/ 3 w 8"/>
                  <a:gd name="T5" fmla="*/ 1 h 5"/>
                  <a:gd name="T6" fmla="*/ 5 w 8"/>
                  <a:gd name="T7" fmla="*/ 1 h 5"/>
                  <a:gd name="T8" fmla="*/ 6 w 8"/>
                  <a:gd name="T9" fmla="*/ 3 h 5"/>
                  <a:gd name="T10" fmla="*/ 8 w 8"/>
                  <a:gd name="T11" fmla="*/ 3 h 5"/>
                  <a:gd name="T12" fmla="*/ 8 w 8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8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22" name="Freeform 1242"/>
              <p:cNvSpPr>
                <a:spLocks/>
              </p:cNvSpPr>
              <p:nvPr/>
            </p:nvSpPr>
            <p:spPr bwMode="auto">
              <a:xfrm>
                <a:off x="1910" y="2371"/>
                <a:ext cx="9" cy="4"/>
              </a:xfrm>
              <a:custGeom>
                <a:avLst/>
                <a:gdLst>
                  <a:gd name="T0" fmla="*/ 0 w 9"/>
                  <a:gd name="T1" fmla="*/ 0 h 4"/>
                  <a:gd name="T2" fmla="*/ 3 w 9"/>
                  <a:gd name="T3" fmla="*/ 0 h 4"/>
                  <a:gd name="T4" fmla="*/ 3 w 9"/>
                  <a:gd name="T5" fmla="*/ 1 h 4"/>
                  <a:gd name="T6" fmla="*/ 5 w 9"/>
                  <a:gd name="T7" fmla="*/ 1 h 4"/>
                  <a:gd name="T8" fmla="*/ 5 w 9"/>
                  <a:gd name="T9" fmla="*/ 3 h 4"/>
                  <a:gd name="T10" fmla="*/ 8 w 9"/>
                  <a:gd name="T11" fmla="*/ 3 h 4"/>
                  <a:gd name="T12" fmla="*/ 8 w 9"/>
                  <a:gd name="T13" fmla="*/ 4 h 4"/>
                  <a:gd name="T14" fmla="*/ 9 w 9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9" y="4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23" name="Freeform 1243"/>
              <p:cNvSpPr>
                <a:spLocks/>
              </p:cNvSpPr>
              <p:nvPr/>
            </p:nvSpPr>
            <p:spPr bwMode="auto">
              <a:xfrm>
                <a:off x="1919" y="2375"/>
                <a:ext cx="8" cy="5"/>
              </a:xfrm>
              <a:custGeom>
                <a:avLst/>
                <a:gdLst>
                  <a:gd name="T0" fmla="*/ 0 w 8"/>
                  <a:gd name="T1" fmla="*/ 0 h 5"/>
                  <a:gd name="T2" fmla="*/ 1 w 8"/>
                  <a:gd name="T3" fmla="*/ 0 h 5"/>
                  <a:gd name="T4" fmla="*/ 1 w 8"/>
                  <a:gd name="T5" fmla="*/ 2 h 5"/>
                  <a:gd name="T6" fmla="*/ 3 w 8"/>
                  <a:gd name="T7" fmla="*/ 2 h 5"/>
                  <a:gd name="T8" fmla="*/ 3 w 8"/>
                  <a:gd name="T9" fmla="*/ 3 h 5"/>
                  <a:gd name="T10" fmla="*/ 6 w 8"/>
                  <a:gd name="T11" fmla="*/ 3 h 5"/>
                  <a:gd name="T12" fmla="*/ 7 w 8"/>
                  <a:gd name="T13" fmla="*/ 5 h 5"/>
                  <a:gd name="T14" fmla="*/ 8 w 8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7" y="5"/>
                    </a:lnTo>
                    <a:lnTo>
                      <a:pt x="8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24" name="Freeform 1244"/>
              <p:cNvSpPr>
                <a:spLocks/>
              </p:cNvSpPr>
              <p:nvPr/>
            </p:nvSpPr>
            <p:spPr bwMode="auto">
              <a:xfrm>
                <a:off x="1927" y="2380"/>
                <a:ext cx="7" cy="5"/>
              </a:xfrm>
              <a:custGeom>
                <a:avLst/>
                <a:gdLst>
                  <a:gd name="T0" fmla="*/ 0 w 7"/>
                  <a:gd name="T1" fmla="*/ 0 h 5"/>
                  <a:gd name="T2" fmla="*/ 1 w 7"/>
                  <a:gd name="T3" fmla="*/ 0 h 5"/>
                  <a:gd name="T4" fmla="*/ 1 w 7"/>
                  <a:gd name="T5" fmla="*/ 2 h 5"/>
                  <a:gd name="T6" fmla="*/ 4 w 7"/>
                  <a:gd name="T7" fmla="*/ 2 h 5"/>
                  <a:gd name="T8" fmla="*/ 4 w 7"/>
                  <a:gd name="T9" fmla="*/ 3 h 5"/>
                  <a:gd name="T10" fmla="*/ 6 w 7"/>
                  <a:gd name="T11" fmla="*/ 3 h 5"/>
                  <a:gd name="T12" fmla="*/ 6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7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25" name="Freeform 1245"/>
              <p:cNvSpPr>
                <a:spLocks/>
              </p:cNvSpPr>
              <p:nvPr/>
            </p:nvSpPr>
            <p:spPr bwMode="auto">
              <a:xfrm>
                <a:off x="1934" y="2385"/>
                <a:ext cx="9" cy="4"/>
              </a:xfrm>
              <a:custGeom>
                <a:avLst/>
                <a:gdLst>
                  <a:gd name="T0" fmla="*/ 0 w 9"/>
                  <a:gd name="T1" fmla="*/ 0 h 4"/>
                  <a:gd name="T2" fmla="*/ 2 w 9"/>
                  <a:gd name="T3" fmla="*/ 0 h 4"/>
                  <a:gd name="T4" fmla="*/ 2 w 9"/>
                  <a:gd name="T5" fmla="*/ 1 h 4"/>
                  <a:gd name="T6" fmla="*/ 4 w 9"/>
                  <a:gd name="T7" fmla="*/ 1 h 4"/>
                  <a:gd name="T8" fmla="*/ 4 w 9"/>
                  <a:gd name="T9" fmla="*/ 3 h 4"/>
                  <a:gd name="T10" fmla="*/ 6 w 9"/>
                  <a:gd name="T11" fmla="*/ 3 h 4"/>
                  <a:gd name="T12" fmla="*/ 6 w 9"/>
                  <a:gd name="T13" fmla="*/ 4 h 4"/>
                  <a:gd name="T14" fmla="*/ 9 w 9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9" y="4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26" name="Freeform 1246"/>
              <p:cNvSpPr>
                <a:spLocks/>
              </p:cNvSpPr>
              <p:nvPr/>
            </p:nvSpPr>
            <p:spPr bwMode="auto">
              <a:xfrm>
                <a:off x="1943" y="2389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0 w 7"/>
                  <a:gd name="T3" fmla="*/ 2 h 7"/>
                  <a:gd name="T4" fmla="*/ 1 w 7"/>
                  <a:gd name="T5" fmla="*/ 2 h 7"/>
                  <a:gd name="T6" fmla="*/ 2 w 7"/>
                  <a:gd name="T7" fmla="*/ 4 h 7"/>
                  <a:gd name="T8" fmla="*/ 5 w 7"/>
                  <a:gd name="T9" fmla="*/ 4 h 7"/>
                  <a:gd name="T10" fmla="*/ 5 w 7"/>
                  <a:gd name="T11" fmla="*/ 5 h 7"/>
                  <a:gd name="T12" fmla="*/ 7 w 7"/>
                  <a:gd name="T13" fmla="*/ 5 h 7"/>
                  <a:gd name="T14" fmla="*/ 7 w 7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7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27" name="Freeform 1247"/>
              <p:cNvSpPr>
                <a:spLocks/>
              </p:cNvSpPr>
              <p:nvPr/>
            </p:nvSpPr>
            <p:spPr bwMode="auto">
              <a:xfrm>
                <a:off x="1950" y="2396"/>
                <a:ext cx="7" cy="5"/>
              </a:xfrm>
              <a:custGeom>
                <a:avLst/>
                <a:gdLst>
                  <a:gd name="T0" fmla="*/ 0 w 7"/>
                  <a:gd name="T1" fmla="*/ 0 h 5"/>
                  <a:gd name="T2" fmla="*/ 1 w 7"/>
                  <a:gd name="T3" fmla="*/ 0 h 5"/>
                  <a:gd name="T4" fmla="*/ 2 w 7"/>
                  <a:gd name="T5" fmla="*/ 1 h 5"/>
                  <a:gd name="T6" fmla="*/ 5 w 7"/>
                  <a:gd name="T7" fmla="*/ 1 h 5"/>
                  <a:gd name="T8" fmla="*/ 5 w 7"/>
                  <a:gd name="T9" fmla="*/ 3 h 5"/>
                  <a:gd name="T10" fmla="*/ 6 w 7"/>
                  <a:gd name="T11" fmla="*/ 3 h 5"/>
                  <a:gd name="T12" fmla="*/ 6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7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28" name="Freeform 1248"/>
              <p:cNvSpPr>
                <a:spLocks/>
              </p:cNvSpPr>
              <p:nvPr/>
            </p:nvSpPr>
            <p:spPr bwMode="auto">
              <a:xfrm>
                <a:off x="1957" y="2401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1 w 7"/>
                  <a:gd name="T3" fmla="*/ 0 h 4"/>
                  <a:gd name="T4" fmla="*/ 1 w 7"/>
                  <a:gd name="T5" fmla="*/ 1 h 4"/>
                  <a:gd name="T6" fmla="*/ 4 w 7"/>
                  <a:gd name="T7" fmla="*/ 1 h 4"/>
                  <a:gd name="T8" fmla="*/ 4 w 7"/>
                  <a:gd name="T9" fmla="*/ 3 h 4"/>
                  <a:gd name="T10" fmla="*/ 6 w 7"/>
                  <a:gd name="T11" fmla="*/ 3 h 4"/>
                  <a:gd name="T12" fmla="*/ 6 w 7"/>
                  <a:gd name="T13" fmla="*/ 4 h 4"/>
                  <a:gd name="T14" fmla="*/ 7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4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29" name="Freeform 1249"/>
              <p:cNvSpPr>
                <a:spLocks/>
              </p:cNvSpPr>
              <p:nvPr/>
            </p:nvSpPr>
            <p:spPr bwMode="auto">
              <a:xfrm>
                <a:off x="1964" y="2405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2 w 6"/>
                  <a:gd name="T3" fmla="*/ 0 h 5"/>
                  <a:gd name="T4" fmla="*/ 2 w 6"/>
                  <a:gd name="T5" fmla="*/ 2 h 5"/>
                  <a:gd name="T6" fmla="*/ 4 w 6"/>
                  <a:gd name="T7" fmla="*/ 2 h 5"/>
                  <a:gd name="T8" fmla="*/ 4 w 6"/>
                  <a:gd name="T9" fmla="*/ 3 h 5"/>
                  <a:gd name="T10" fmla="*/ 6 w 6"/>
                  <a:gd name="T11" fmla="*/ 3 h 5"/>
                  <a:gd name="T12" fmla="*/ 6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30" name="Freeform 1250"/>
              <p:cNvSpPr>
                <a:spLocks/>
              </p:cNvSpPr>
              <p:nvPr/>
            </p:nvSpPr>
            <p:spPr bwMode="auto">
              <a:xfrm>
                <a:off x="1970" y="2410"/>
                <a:ext cx="8" cy="5"/>
              </a:xfrm>
              <a:custGeom>
                <a:avLst/>
                <a:gdLst>
                  <a:gd name="T0" fmla="*/ 0 w 8"/>
                  <a:gd name="T1" fmla="*/ 0 h 5"/>
                  <a:gd name="T2" fmla="*/ 2 w 8"/>
                  <a:gd name="T3" fmla="*/ 0 h 5"/>
                  <a:gd name="T4" fmla="*/ 3 w 8"/>
                  <a:gd name="T5" fmla="*/ 2 h 5"/>
                  <a:gd name="T6" fmla="*/ 4 w 8"/>
                  <a:gd name="T7" fmla="*/ 2 h 5"/>
                  <a:gd name="T8" fmla="*/ 5 w 8"/>
                  <a:gd name="T9" fmla="*/ 3 h 5"/>
                  <a:gd name="T10" fmla="*/ 6 w 8"/>
                  <a:gd name="T11" fmla="*/ 3 h 5"/>
                  <a:gd name="T12" fmla="*/ 6 w 8"/>
                  <a:gd name="T13" fmla="*/ 5 h 5"/>
                  <a:gd name="T14" fmla="*/ 8 w 8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8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31" name="Freeform 1251"/>
              <p:cNvSpPr>
                <a:spLocks/>
              </p:cNvSpPr>
              <p:nvPr/>
            </p:nvSpPr>
            <p:spPr bwMode="auto">
              <a:xfrm>
                <a:off x="1978" y="2415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1 w 7"/>
                  <a:gd name="T3" fmla="*/ 0 h 4"/>
                  <a:gd name="T4" fmla="*/ 1 w 7"/>
                  <a:gd name="T5" fmla="*/ 1 h 4"/>
                  <a:gd name="T6" fmla="*/ 3 w 7"/>
                  <a:gd name="T7" fmla="*/ 1 h 4"/>
                  <a:gd name="T8" fmla="*/ 3 w 7"/>
                  <a:gd name="T9" fmla="*/ 3 h 4"/>
                  <a:gd name="T10" fmla="*/ 4 w 7"/>
                  <a:gd name="T11" fmla="*/ 3 h 4"/>
                  <a:gd name="T12" fmla="*/ 6 w 7"/>
                  <a:gd name="T13" fmla="*/ 4 h 4"/>
                  <a:gd name="T14" fmla="*/ 7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7" y="4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32" name="Freeform 1252"/>
              <p:cNvSpPr>
                <a:spLocks/>
              </p:cNvSpPr>
              <p:nvPr/>
            </p:nvSpPr>
            <p:spPr bwMode="auto">
              <a:xfrm>
                <a:off x="1985" y="2419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1 w 6"/>
                  <a:gd name="T3" fmla="*/ 2 h 5"/>
                  <a:gd name="T4" fmla="*/ 2 w 6"/>
                  <a:gd name="T5" fmla="*/ 2 h 5"/>
                  <a:gd name="T6" fmla="*/ 2 w 6"/>
                  <a:gd name="T7" fmla="*/ 4 h 5"/>
                  <a:gd name="T8" fmla="*/ 5 w 6"/>
                  <a:gd name="T9" fmla="*/ 4 h 5"/>
                  <a:gd name="T10" fmla="*/ 5 w 6"/>
                  <a:gd name="T11" fmla="*/ 5 h 5"/>
                  <a:gd name="T12" fmla="*/ 6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6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33" name="Freeform 1253"/>
              <p:cNvSpPr>
                <a:spLocks/>
              </p:cNvSpPr>
              <p:nvPr/>
            </p:nvSpPr>
            <p:spPr bwMode="auto">
              <a:xfrm>
                <a:off x="1991" y="2424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1 w 6"/>
                  <a:gd name="T3" fmla="*/ 0 h 5"/>
                  <a:gd name="T4" fmla="*/ 1 w 6"/>
                  <a:gd name="T5" fmla="*/ 2 h 5"/>
                  <a:gd name="T6" fmla="*/ 2 w 6"/>
                  <a:gd name="T7" fmla="*/ 2 h 5"/>
                  <a:gd name="T8" fmla="*/ 3 w 6"/>
                  <a:gd name="T9" fmla="*/ 3 h 5"/>
                  <a:gd name="T10" fmla="*/ 5 w 6"/>
                  <a:gd name="T11" fmla="*/ 3 h 5"/>
                  <a:gd name="T12" fmla="*/ 5 w 6"/>
                  <a:gd name="T13" fmla="*/ 5 h 5"/>
                  <a:gd name="T14" fmla="*/ 6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6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34" name="Freeform 1254"/>
              <p:cNvSpPr>
                <a:spLocks/>
              </p:cNvSpPr>
              <p:nvPr/>
            </p:nvSpPr>
            <p:spPr bwMode="auto">
              <a:xfrm>
                <a:off x="1997" y="2429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1 w 6"/>
                  <a:gd name="T3" fmla="*/ 0 h 5"/>
                  <a:gd name="T4" fmla="*/ 1 w 6"/>
                  <a:gd name="T5" fmla="*/ 1 h 5"/>
                  <a:gd name="T6" fmla="*/ 3 w 6"/>
                  <a:gd name="T7" fmla="*/ 1 h 5"/>
                  <a:gd name="T8" fmla="*/ 3 w 6"/>
                  <a:gd name="T9" fmla="*/ 3 h 5"/>
                  <a:gd name="T10" fmla="*/ 5 w 6"/>
                  <a:gd name="T11" fmla="*/ 3 h 5"/>
                  <a:gd name="T12" fmla="*/ 5 w 6"/>
                  <a:gd name="T13" fmla="*/ 5 h 5"/>
                  <a:gd name="T14" fmla="*/ 6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6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35" name="Freeform 1255"/>
              <p:cNvSpPr>
                <a:spLocks/>
              </p:cNvSpPr>
              <p:nvPr/>
            </p:nvSpPr>
            <p:spPr bwMode="auto">
              <a:xfrm>
                <a:off x="2003" y="2434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1 w 6"/>
                  <a:gd name="T3" fmla="*/ 0 h 4"/>
                  <a:gd name="T4" fmla="*/ 1 w 6"/>
                  <a:gd name="T5" fmla="*/ 1 h 4"/>
                  <a:gd name="T6" fmla="*/ 3 w 6"/>
                  <a:gd name="T7" fmla="*/ 1 h 4"/>
                  <a:gd name="T8" fmla="*/ 3 w 6"/>
                  <a:gd name="T9" fmla="*/ 3 h 4"/>
                  <a:gd name="T10" fmla="*/ 6 w 6"/>
                  <a:gd name="T11" fmla="*/ 3 h 4"/>
                  <a:gd name="T12" fmla="*/ 6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6" y="4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36" name="Freeform 1256"/>
              <p:cNvSpPr>
                <a:spLocks/>
              </p:cNvSpPr>
              <p:nvPr/>
            </p:nvSpPr>
            <p:spPr bwMode="auto">
              <a:xfrm>
                <a:off x="2009" y="2438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1 w 6"/>
                  <a:gd name="T3" fmla="*/ 0 h 5"/>
                  <a:gd name="T4" fmla="*/ 1 w 6"/>
                  <a:gd name="T5" fmla="*/ 2 h 5"/>
                  <a:gd name="T6" fmla="*/ 3 w 6"/>
                  <a:gd name="T7" fmla="*/ 2 h 5"/>
                  <a:gd name="T8" fmla="*/ 3 w 6"/>
                  <a:gd name="T9" fmla="*/ 4 h 5"/>
                  <a:gd name="T10" fmla="*/ 6 w 6"/>
                  <a:gd name="T11" fmla="*/ 4 h 5"/>
                  <a:gd name="T12" fmla="*/ 6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6" y="4"/>
                    </a:lnTo>
                    <a:lnTo>
                      <a:pt x="6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37" name="Freeform 1257"/>
              <p:cNvSpPr>
                <a:spLocks/>
              </p:cNvSpPr>
              <p:nvPr/>
            </p:nvSpPr>
            <p:spPr bwMode="auto">
              <a:xfrm>
                <a:off x="2015" y="2443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1 w 6"/>
                  <a:gd name="T3" fmla="*/ 0 h 5"/>
                  <a:gd name="T4" fmla="*/ 1 w 6"/>
                  <a:gd name="T5" fmla="*/ 2 h 5"/>
                  <a:gd name="T6" fmla="*/ 3 w 6"/>
                  <a:gd name="T7" fmla="*/ 2 h 5"/>
                  <a:gd name="T8" fmla="*/ 3 w 6"/>
                  <a:gd name="T9" fmla="*/ 3 h 5"/>
                  <a:gd name="T10" fmla="*/ 6 w 6"/>
                  <a:gd name="T11" fmla="*/ 3 h 5"/>
                  <a:gd name="T12" fmla="*/ 6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6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38" name="Freeform 1258"/>
              <p:cNvSpPr>
                <a:spLocks/>
              </p:cNvSpPr>
              <p:nvPr/>
            </p:nvSpPr>
            <p:spPr bwMode="auto">
              <a:xfrm>
                <a:off x="2021" y="2448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1 w 6"/>
                  <a:gd name="T3" fmla="*/ 0 h 5"/>
                  <a:gd name="T4" fmla="*/ 1 w 6"/>
                  <a:gd name="T5" fmla="*/ 1 h 5"/>
                  <a:gd name="T6" fmla="*/ 3 w 6"/>
                  <a:gd name="T7" fmla="*/ 1 h 5"/>
                  <a:gd name="T8" fmla="*/ 3 w 6"/>
                  <a:gd name="T9" fmla="*/ 3 h 5"/>
                  <a:gd name="T10" fmla="*/ 6 w 6"/>
                  <a:gd name="T11" fmla="*/ 3 h 5"/>
                  <a:gd name="T12" fmla="*/ 6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6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39" name="Freeform 1259"/>
              <p:cNvSpPr>
                <a:spLocks/>
              </p:cNvSpPr>
              <p:nvPr/>
            </p:nvSpPr>
            <p:spPr bwMode="auto">
              <a:xfrm>
                <a:off x="2027" y="2453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2 w 5"/>
                  <a:gd name="T5" fmla="*/ 1 h 3"/>
                  <a:gd name="T6" fmla="*/ 3 w 5"/>
                  <a:gd name="T7" fmla="*/ 1 h 3"/>
                  <a:gd name="T8" fmla="*/ 3 w 5"/>
                  <a:gd name="T9" fmla="*/ 3 h 3"/>
                  <a:gd name="T10" fmla="*/ 5 w 5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5" y="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40" name="Freeform 1260"/>
              <p:cNvSpPr>
                <a:spLocks/>
              </p:cNvSpPr>
              <p:nvPr/>
            </p:nvSpPr>
            <p:spPr bwMode="auto">
              <a:xfrm>
                <a:off x="2032" y="2456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1 w 6"/>
                  <a:gd name="T3" fmla="*/ 0 h 4"/>
                  <a:gd name="T4" fmla="*/ 1 w 6"/>
                  <a:gd name="T5" fmla="*/ 1 h 4"/>
                  <a:gd name="T6" fmla="*/ 2 w 6"/>
                  <a:gd name="T7" fmla="*/ 1 h 4"/>
                  <a:gd name="T8" fmla="*/ 2 w 6"/>
                  <a:gd name="T9" fmla="*/ 3 h 4"/>
                  <a:gd name="T10" fmla="*/ 4 w 6"/>
                  <a:gd name="T11" fmla="*/ 3 h 4"/>
                  <a:gd name="T12" fmla="*/ 4 w 6"/>
                  <a:gd name="T13" fmla="*/ 4 h 4"/>
                  <a:gd name="T14" fmla="*/ 6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6" y="4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41" name="Freeform 1261"/>
              <p:cNvSpPr>
                <a:spLocks/>
              </p:cNvSpPr>
              <p:nvPr/>
            </p:nvSpPr>
            <p:spPr bwMode="auto">
              <a:xfrm>
                <a:off x="2038" y="2460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1 w 4"/>
                  <a:gd name="T3" fmla="*/ 0 h 5"/>
                  <a:gd name="T4" fmla="*/ 1 w 4"/>
                  <a:gd name="T5" fmla="*/ 2 h 5"/>
                  <a:gd name="T6" fmla="*/ 2 w 4"/>
                  <a:gd name="T7" fmla="*/ 2 h 5"/>
                  <a:gd name="T8" fmla="*/ 2 w 4"/>
                  <a:gd name="T9" fmla="*/ 4 h 5"/>
                  <a:gd name="T10" fmla="*/ 4 w 4"/>
                  <a:gd name="T11" fmla="*/ 4 h 5"/>
                  <a:gd name="T12" fmla="*/ 4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42" name="Freeform 1262"/>
              <p:cNvSpPr>
                <a:spLocks/>
              </p:cNvSpPr>
              <p:nvPr/>
            </p:nvSpPr>
            <p:spPr bwMode="auto">
              <a:xfrm>
                <a:off x="2042" y="2465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3 w 6"/>
                  <a:gd name="T3" fmla="*/ 0 h 3"/>
                  <a:gd name="T4" fmla="*/ 3 w 6"/>
                  <a:gd name="T5" fmla="*/ 2 h 3"/>
                  <a:gd name="T6" fmla="*/ 4 w 6"/>
                  <a:gd name="T7" fmla="*/ 2 h 3"/>
                  <a:gd name="T8" fmla="*/ 4 w 6"/>
                  <a:gd name="T9" fmla="*/ 3 h 3"/>
                  <a:gd name="T10" fmla="*/ 6 w 6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6" y="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43" name="Freeform 1263"/>
              <p:cNvSpPr>
                <a:spLocks/>
              </p:cNvSpPr>
              <p:nvPr/>
            </p:nvSpPr>
            <p:spPr bwMode="auto">
              <a:xfrm>
                <a:off x="2048" y="2468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2 h 5"/>
                  <a:gd name="T4" fmla="*/ 2 w 5"/>
                  <a:gd name="T5" fmla="*/ 2 h 5"/>
                  <a:gd name="T6" fmla="*/ 2 w 5"/>
                  <a:gd name="T7" fmla="*/ 3 h 5"/>
                  <a:gd name="T8" fmla="*/ 4 w 5"/>
                  <a:gd name="T9" fmla="*/ 3 h 5"/>
                  <a:gd name="T10" fmla="*/ 4 w 5"/>
                  <a:gd name="T11" fmla="*/ 5 h 5"/>
                  <a:gd name="T12" fmla="*/ 5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5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44" name="Freeform 1264"/>
              <p:cNvSpPr>
                <a:spLocks/>
              </p:cNvSpPr>
              <p:nvPr/>
            </p:nvSpPr>
            <p:spPr bwMode="auto">
              <a:xfrm>
                <a:off x="2053" y="2473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1 w 5"/>
                  <a:gd name="T3" fmla="*/ 0 h 5"/>
                  <a:gd name="T4" fmla="*/ 1 w 5"/>
                  <a:gd name="T5" fmla="*/ 2 h 5"/>
                  <a:gd name="T6" fmla="*/ 3 w 5"/>
                  <a:gd name="T7" fmla="*/ 2 h 5"/>
                  <a:gd name="T8" fmla="*/ 3 w 5"/>
                  <a:gd name="T9" fmla="*/ 3 h 5"/>
                  <a:gd name="T10" fmla="*/ 5 w 5"/>
                  <a:gd name="T11" fmla="*/ 3 h 5"/>
                  <a:gd name="T12" fmla="*/ 5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45" name="Freeform 1265"/>
              <p:cNvSpPr>
                <a:spLocks/>
              </p:cNvSpPr>
              <p:nvPr/>
            </p:nvSpPr>
            <p:spPr bwMode="auto">
              <a:xfrm>
                <a:off x="2058" y="247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2 w 5"/>
                  <a:gd name="T5" fmla="*/ 1 h 3"/>
                  <a:gd name="T6" fmla="*/ 4 w 5"/>
                  <a:gd name="T7" fmla="*/ 1 h 3"/>
                  <a:gd name="T8" fmla="*/ 4 w 5"/>
                  <a:gd name="T9" fmla="*/ 3 h 3"/>
                  <a:gd name="T10" fmla="*/ 5 w 5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5" y="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46" name="Freeform 1266"/>
              <p:cNvSpPr>
                <a:spLocks/>
              </p:cNvSpPr>
              <p:nvPr/>
            </p:nvSpPr>
            <p:spPr bwMode="auto">
              <a:xfrm>
                <a:off x="2063" y="248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1 w 5"/>
                  <a:gd name="T3" fmla="*/ 2 h 5"/>
                  <a:gd name="T4" fmla="*/ 2 w 5"/>
                  <a:gd name="T5" fmla="*/ 2 h 5"/>
                  <a:gd name="T6" fmla="*/ 2 w 5"/>
                  <a:gd name="T7" fmla="*/ 3 h 5"/>
                  <a:gd name="T8" fmla="*/ 5 w 5"/>
                  <a:gd name="T9" fmla="*/ 3 h 5"/>
                  <a:gd name="T10" fmla="*/ 5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47" name="Freeform 1267"/>
              <p:cNvSpPr>
                <a:spLocks/>
              </p:cNvSpPr>
              <p:nvPr/>
            </p:nvSpPr>
            <p:spPr bwMode="auto">
              <a:xfrm>
                <a:off x="2068" y="2486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0 h 3"/>
                  <a:gd name="T4" fmla="*/ 1 w 5"/>
                  <a:gd name="T5" fmla="*/ 1 h 3"/>
                  <a:gd name="T6" fmla="*/ 3 w 5"/>
                  <a:gd name="T7" fmla="*/ 1 h 3"/>
                  <a:gd name="T8" fmla="*/ 3 w 5"/>
                  <a:gd name="T9" fmla="*/ 3 h 3"/>
                  <a:gd name="T10" fmla="*/ 5 w 5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5" y="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48" name="Freeform 1268"/>
              <p:cNvSpPr>
                <a:spLocks/>
              </p:cNvSpPr>
              <p:nvPr/>
            </p:nvSpPr>
            <p:spPr bwMode="auto">
              <a:xfrm>
                <a:off x="2073" y="2489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1 w 4"/>
                  <a:gd name="T3" fmla="*/ 0 h 5"/>
                  <a:gd name="T4" fmla="*/ 1 w 4"/>
                  <a:gd name="T5" fmla="*/ 1 h 5"/>
                  <a:gd name="T6" fmla="*/ 2 w 4"/>
                  <a:gd name="T7" fmla="*/ 1 h 5"/>
                  <a:gd name="T8" fmla="*/ 2 w 4"/>
                  <a:gd name="T9" fmla="*/ 3 h 5"/>
                  <a:gd name="T10" fmla="*/ 4 w 4"/>
                  <a:gd name="T11" fmla="*/ 3 h 5"/>
                  <a:gd name="T12" fmla="*/ 4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49" name="Freeform 1269"/>
              <p:cNvSpPr>
                <a:spLocks/>
              </p:cNvSpPr>
              <p:nvPr/>
            </p:nvSpPr>
            <p:spPr bwMode="auto">
              <a:xfrm>
                <a:off x="2077" y="2494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2 w 5"/>
                  <a:gd name="T3" fmla="*/ 0 h 3"/>
                  <a:gd name="T4" fmla="*/ 2 w 5"/>
                  <a:gd name="T5" fmla="*/ 1 h 3"/>
                  <a:gd name="T6" fmla="*/ 4 w 5"/>
                  <a:gd name="T7" fmla="*/ 1 h 3"/>
                  <a:gd name="T8" fmla="*/ 4 w 5"/>
                  <a:gd name="T9" fmla="*/ 3 h 3"/>
                  <a:gd name="T10" fmla="*/ 5 w 5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5" y="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50" name="Freeform 1270"/>
              <p:cNvSpPr>
                <a:spLocks/>
              </p:cNvSpPr>
              <p:nvPr/>
            </p:nvSpPr>
            <p:spPr bwMode="auto">
              <a:xfrm>
                <a:off x="2082" y="2497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1 w 5"/>
                  <a:gd name="T3" fmla="*/ 1 h 4"/>
                  <a:gd name="T4" fmla="*/ 3 w 5"/>
                  <a:gd name="T5" fmla="*/ 1 h 4"/>
                  <a:gd name="T6" fmla="*/ 3 w 5"/>
                  <a:gd name="T7" fmla="*/ 3 h 4"/>
                  <a:gd name="T8" fmla="*/ 5 w 5"/>
                  <a:gd name="T9" fmla="*/ 3 h 4"/>
                  <a:gd name="T10" fmla="*/ 5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4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51" name="Freeform 1271"/>
              <p:cNvSpPr>
                <a:spLocks/>
              </p:cNvSpPr>
              <p:nvPr/>
            </p:nvSpPr>
            <p:spPr bwMode="auto">
              <a:xfrm>
                <a:off x="2087" y="2501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1 w 5"/>
                  <a:gd name="T3" fmla="*/ 0 h 4"/>
                  <a:gd name="T4" fmla="*/ 1 w 5"/>
                  <a:gd name="T5" fmla="*/ 2 h 4"/>
                  <a:gd name="T6" fmla="*/ 4 w 5"/>
                  <a:gd name="T7" fmla="*/ 2 h 4"/>
                  <a:gd name="T8" fmla="*/ 4 w 5"/>
                  <a:gd name="T9" fmla="*/ 4 h 4"/>
                  <a:gd name="T10" fmla="*/ 5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4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52" name="Freeform 1272"/>
              <p:cNvSpPr>
                <a:spLocks/>
              </p:cNvSpPr>
              <p:nvPr/>
            </p:nvSpPr>
            <p:spPr bwMode="auto">
              <a:xfrm>
                <a:off x="2092" y="250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2 w 3"/>
                  <a:gd name="T5" fmla="*/ 1 h 3"/>
                  <a:gd name="T6" fmla="*/ 2 w 3"/>
                  <a:gd name="T7" fmla="*/ 3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53" name="Freeform 1273"/>
              <p:cNvSpPr>
                <a:spLocks/>
              </p:cNvSpPr>
              <p:nvPr/>
            </p:nvSpPr>
            <p:spPr bwMode="auto">
              <a:xfrm>
                <a:off x="2095" y="2508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1 h 4"/>
                  <a:gd name="T4" fmla="*/ 3 w 5"/>
                  <a:gd name="T5" fmla="*/ 1 h 4"/>
                  <a:gd name="T6" fmla="*/ 3 w 5"/>
                  <a:gd name="T7" fmla="*/ 3 h 4"/>
                  <a:gd name="T8" fmla="*/ 5 w 5"/>
                  <a:gd name="T9" fmla="*/ 3 h 4"/>
                  <a:gd name="T10" fmla="*/ 5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4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54" name="Freeform 1274"/>
              <p:cNvSpPr>
                <a:spLocks/>
              </p:cNvSpPr>
              <p:nvPr/>
            </p:nvSpPr>
            <p:spPr bwMode="auto">
              <a:xfrm>
                <a:off x="2100" y="2512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1 w 5"/>
                  <a:gd name="T3" fmla="*/ 0 h 4"/>
                  <a:gd name="T4" fmla="*/ 1 w 5"/>
                  <a:gd name="T5" fmla="*/ 2 h 4"/>
                  <a:gd name="T6" fmla="*/ 4 w 5"/>
                  <a:gd name="T7" fmla="*/ 2 h 4"/>
                  <a:gd name="T8" fmla="*/ 4 w 5"/>
                  <a:gd name="T9" fmla="*/ 4 h 4"/>
                  <a:gd name="T10" fmla="*/ 5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4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55" name="Freeform 1275"/>
              <p:cNvSpPr>
                <a:spLocks/>
              </p:cNvSpPr>
              <p:nvPr/>
            </p:nvSpPr>
            <p:spPr bwMode="auto">
              <a:xfrm>
                <a:off x="2105" y="2516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2 w 4"/>
                  <a:gd name="T5" fmla="*/ 1 h 3"/>
                  <a:gd name="T6" fmla="*/ 2 w 4"/>
                  <a:gd name="T7" fmla="*/ 3 h 3"/>
                  <a:gd name="T8" fmla="*/ 4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56" name="Freeform 1276"/>
              <p:cNvSpPr>
                <a:spLocks/>
              </p:cNvSpPr>
              <p:nvPr/>
            </p:nvSpPr>
            <p:spPr bwMode="auto">
              <a:xfrm>
                <a:off x="2109" y="2519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1 w 4"/>
                  <a:gd name="T3" fmla="*/ 0 h 5"/>
                  <a:gd name="T4" fmla="*/ 1 w 4"/>
                  <a:gd name="T5" fmla="*/ 1 h 5"/>
                  <a:gd name="T6" fmla="*/ 2 w 4"/>
                  <a:gd name="T7" fmla="*/ 1 h 5"/>
                  <a:gd name="T8" fmla="*/ 2 w 4"/>
                  <a:gd name="T9" fmla="*/ 3 h 5"/>
                  <a:gd name="T10" fmla="*/ 3 w 4"/>
                  <a:gd name="T11" fmla="*/ 3 h 5"/>
                  <a:gd name="T12" fmla="*/ 4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5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57" name="Freeform 1277"/>
              <p:cNvSpPr>
                <a:spLocks/>
              </p:cNvSpPr>
              <p:nvPr/>
            </p:nvSpPr>
            <p:spPr bwMode="auto">
              <a:xfrm>
                <a:off x="2113" y="2524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0 h 3"/>
                  <a:gd name="T4" fmla="*/ 2 w 4"/>
                  <a:gd name="T5" fmla="*/ 1 h 3"/>
                  <a:gd name="T6" fmla="*/ 4 w 4"/>
                  <a:gd name="T7" fmla="*/ 1 h 3"/>
                  <a:gd name="T8" fmla="*/ 4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58" name="Freeform 1278"/>
              <p:cNvSpPr>
                <a:spLocks/>
              </p:cNvSpPr>
              <p:nvPr/>
            </p:nvSpPr>
            <p:spPr bwMode="auto">
              <a:xfrm>
                <a:off x="2117" y="2527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0 h 3"/>
                  <a:gd name="T4" fmla="*/ 2 w 4"/>
                  <a:gd name="T5" fmla="*/ 1 h 3"/>
                  <a:gd name="T6" fmla="*/ 4 w 4"/>
                  <a:gd name="T7" fmla="*/ 1 h 3"/>
                  <a:gd name="T8" fmla="*/ 4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59" name="Freeform 1279"/>
              <p:cNvSpPr>
                <a:spLocks/>
              </p:cNvSpPr>
              <p:nvPr/>
            </p:nvSpPr>
            <p:spPr bwMode="auto">
              <a:xfrm>
                <a:off x="2121" y="2530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0 h 3"/>
                  <a:gd name="T4" fmla="*/ 2 w 4"/>
                  <a:gd name="T5" fmla="*/ 1 h 3"/>
                  <a:gd name="T6" fmla="*/ 3 w 4"/>
                  <a:gd name="T7" fmla="*/ 1 h 3"/>
                  <a:gd name="T8" fmla="*/ 3 w 4"/>
                  <a:gd name="T9" fmla="*/ 3 h 3"/>
                  <a:gd name="T10" fmla="*/ 4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4" y="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60" name="Freeform 1280"/>
              <p:cNvSpPr>
                <a:spLocks/>
              </p:cNvSpPr>
              <p:nvPr/>
            </p:nvSpPr>
            <p:spPr bwMode="auto">
              <a:xfrm>
                <a:off x="2125" y="2533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0 h 3"/>
                  <a:gd name="T4" fmla="*/ 2 w 4"/>
                  <a:gd name="T5" fmla="*/ 2 h 3"/>
                  <a:gd name="T6" fmla="*/ 3 w 4"/>
                  <a:gd name="T7" fmla="*/ 2 h 3"/>
                  <a:gd name="T8" fmla="*/ 4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61" name="Freeform 1281"/>
              <p:cNvSpPr>
                <a:spLocks/>
              </p:cNvSpPr>
              <p:nvPr/>
            </p:nvSpPr>
            <p:spPr bwMode="auto">
              <a:xfrm>
                <a:off x="2129" y="2536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0 h 3"/>
                  <a:gd name="T4" fmla="*/ 1 w 4"/>
                  <a:gd name="T5" fmla="*/ 2 h 3"/>
                  <a:gd name="T6" fmla="*/ 4 w 4"/>
                  <a:gd name="T7" fmla="*/ 2 h 3"/>
                  <a:gd name="T8" fmla="*/ 4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4" y="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62" name="Freeform 1282"/>
              <p:cNvSpPr>
                <a:spLocks/>
              </p:cNvSpPr>
              <p:nvPr/>
            </p:nvSpPr>
            <p:spPr bwMode="auto">
              <a:xfrm>
                <a:off x="2133" y="253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1 w 3"/>
                  <a:gd name="T5" fmla="*/ 2 h 3"/>
                  <a:gd name="T6" fmla="*/ 3 w 3"/>
                  <a:gd name="T7" fmla="*/ 2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63" name="Freeform 1283"/>
              <p:cNvSpPr>
                <a:spLocks/>
              </p:cNvSpPr>
              <p:nvPr/>
            </p:nvSpPr>
            <p:spPr bwMode="auto">
              <a:xfrm>
                <a:off x="2136" y="2542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1 w 5"/>
                  <a:gd name="T3" fmla="*/ 0 h 4"/>
                  <a:gd name="T4" fmla="*/ 1 w 5"/>
                  <a:gd name="T5" fmla="*/ 2 h 4"/>
                  <a:gd name="T6" fmla="*/ 4 w 5"/>
                  <a:gd name="T7" fmla="*/ 2 h 4"/>
                  <a:gd name="T8" fmla="*/ 4 w 5"/>
                  <a:gd name="T9" fmla="*/ 4 h 4"/>
                  <a:gd name="T10" fmla="*/ 5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4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64" name="Freeform 1284"/>
              <p:cNvSpPr>
                <a:spLocks/>
              </p:cNvSpPr>
              <p:nvPr/>
            </p:nvSpPr>
            <p:spPr bwMode="auto">
              <a:xfrm>
                <a:off x="2141" y="2546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0 h 3"/>
                  <a:gd name="T4" fmla="*/ 1 w 4"/>
                  <a:gd name="T5" fmla="*/ 1 h 3"/>
                  <a:gd name="T6" fmla="*/ 2 w 4"/>
                  <a:gd name="T7" fmla="*/ 1 h 3"/>
                  <a:gd name="T8" fmla="*/ 2 w 4"/>
                  <a:gd name="T9" fmla="*/ 3 h 3"/>
                  <a:gd name="T10" fmla="*/ 4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65" name="Freeform 1285"/>
              <p:cNvSpPr>
                <a:spLocks/>
              </p:cNvSpPr>
              <p:nvPr/>
            </p:nvSpPr>
            <p:spPr bwMode="auto">
              <a:xfrm>
                <a:off x="2145" y="254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1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66" name="Freeform 1286"/>
              <p:cNvSpPr>
                <a:spLocks/>
              </p:cNvSpPr>
              <p:nvPr/>
            </p:nvSpPr>
            <p:spPr bwMode="auto">
              <a:xfrm>
                <a:off x="2148" y="2552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0 h 3"/>
                  <a:gd name="T4" fmla="*/ 1 w 4"/>
                  <a:gd name="T5" fmla="*/ 1 h 3"/>
                  <a:gd name="T6" fmla="*/ 4 w 4"/>
                  <a:gd name="T7" fmla="*/ 1 h 3"/>
                  <a:gd name="T8" fmla="*/ 4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4" y="1"/>
                    </a:lnTo>
                    <a:lnTo>
                      <a:pt x="4" y="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67" name="Freeform 1287"/>
              <p:cNvSpPr>
                <a:spLocks/>
              </p:cNvSpPr>
              <p:nvPr/>
            </p:nvSpPr>
            <p:spPr bwMode="auto">
              <a:xfrm>
                <a:off x="2152" y="255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68" name="Freeform 1288"/>
              <p:cNvSpPr>
                <a:spLocks/>
              </p:cNvSpPr>
              <p:nvPr/>
            </p:nvSpPr>
            <p:spPr bwMode="auto">
              <a:xfrm>
                <a:off x="2155" y="2557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3 w 4"/>
                  <a:gd name="T5" fmla="*/ 1 h 3"/>
                  <a:gd name="T6" fmla="*/ 3 w 4"/>
                  <a:gd name="T7" fmla="*/ 3 h 3"/>
                  <a:gd name="T8" fmla="*/ 4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4" y="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69" name="Freeform 1289"/>
              <p:cNvSpPr>
                <a:spLocks/>
              </p:cNvSpPr>
              <p:nvPr/>
            </p:nvSpPr>
            <p:spPr bwMode="auto">
              <a:xfrm>
                <a:off x="2159" y="2560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0 h 3"/>
                  <a:gd name="T4" fmla="*/ 1 w 4"/>
                  <a:gd name="T5" fmla="*/ 1 h 3"/>
                  <a:gd name="T6" fmla="*/ 2 w 4"/>
                  <a:gd name="T7" fmla="*/ 1 h 3"/>
                  <a:gd name="T8" fmla="*/ 2 w 4"/>
                  <a:gd name="T9" fmla="*/ 3 h 3"/>
                  <a:gd name="T10" fmla="*/ 4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70" name="Freeform 1290"/>
              <p:cNvSpPr>
                <a:spLocks/>
              </p:cNvSpPr>
              <p:nvPr/>
            </p:nvSpPr>
            <p:spPr bwMode="auto">
              <a:xfrm>
                <a:off x="2163" y="2563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1 w 3"/>
                  <a:gd name="T5" fmla="*/ 2 h 3"/>
                  <a:gd name="T6" fmla="*/ 2 w 3"/>
                  <a:gd name="T7" fmla="*/ 2 h 3"/>
                  <a:gd name="T8" fmla="*/ 2 w 3"/>
                  <a:gd name="T9" fmla="*/ 3 h 3"/>
                  <a:gd name="T10" fmla="*/ 3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71" name="Freeform 1291"/>
              <p:cNvSpPr>
                <a:spLocks/>
              </p:cNvSpPr>
              <p:nvPr/>
            </p:nvSpPr>
            <p:spPr bwMode="auto">
              <a:xfrm>
                <a:off x="2166" y="256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1 w 3"/>
                  <a:gd name="T5" fmla="*/ 2 h 3"/>
                  <a:gd name="T6" fmla="*/ 3 w 3"/>
                  <a:gd name="T7" fmla="*/ 2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72" name="Freeform 1292"/>
              <p:cNvSpPr>
                <a:spLocks/>
              </p:cNvSpPr>
              <p:nvPr/>
            </p:nvSpPr>
            <p:spPr bwMode="auto">
              <a:xfrm>
                <a:off x="2169" y="2569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73" name="Freeform 1293"/>
              <p:cNvSpPr>
                <a:spLocks/>
              </p:cNvSpPr>
              <p:nvPr/>
            </p:nvSpPr>
            <p:spPr bwMode="auto">
              <a:xfrm>
                <a:off x="2172" y="2571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1 w 4"/>
                  <a:gd name="T3" fmla="*/ 0 h 1"/>
                  <a:gd name="T4" fmla="*/ 1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4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74" name="Freeform 1294"/>
              <p:cNvSpPr>
                <a:spLocks/>
              </p:cNvSpPr>
              <p:nvPr/>
            </p:nvSpPr>
            <p:spPr bwMode="auto">
              <a:xfrm>
                <a:off x="2176" y="2572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2 h 4"/>
                  <a:gd name="T4" fmla="*/ 2 w 3"/>
                  <a:gd name="T5" fmla="*/ 2 h 4"/>
                  <a:gd name="T6" fmla="*/ 2 w 3"/>
                  <a:gd name="T7" fmla="*/ 4 h 4"/>
                  <a:gd name="T8" fmla="*/ 3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3" y="4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75" name="Freeform 1295"/>
              <p:cNvSpPr>
                <a:spLocks/>
              </p:cNvSpPr>
              <p:nvPr/>
            </p:nvSpPr>
            <p:spPr bwMode="auto">
              <a:xfrm>
                <a:off x="2179" y="257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3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76" name="Freeform 1296"/>
              <p:cNvSpPr>
                <a:spLocks/>
              </p:cNvSpPr>
              <p:nvPr/>
            </p:nvSpPr>
            <p:spPr bwMode="auto">
              <a:xfrm>
                <a:off x="2182" y="2579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77" name="Freeform 1297"/>
              <p:cNvSpPr>
                <a:spLocks/>
              </p:cNvSpPr>
              <p:nvPr/>
            </p:nvSpPr>
            <p:spPr bwMode="auto">
              <a:xfrm>
                <a:off x="2185" y="2580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2 h 3"/>
                  <a:gd name="T4" fmla="*/ 3 w 4"/>
                  <a:gd name="T5" fmla="*/ 2 h 3"/>
                  <a:gd name="T6" fmla="*/ 3 w 4"/>
                  <a:gd name="T7" fmla="*/ 3 h 3"/>
                  <a:gd name="T8" fmla="*/ 4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78" name="Freeform 1298"/>
              <p:cNvSpPr>
                <a:spLocks/>
              </p:cNvSpPr>
              <p:nvPr/>
            </p:nvSpPr>
            <p:spPr bwMode="auto">
              <a:xfrm>
                <a:off x="2189" y="258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79" name="Freeform 1299"/>
              <p:cNvSpPr>
                <a:spLocks/>
              </p:cNvSpPr>
              <p:nvPr/>
            </p:nvSpPr>
            <p:spPr bwMode="auto">
              <a:xfrm>
                <a:off x="2191" y="2585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0 h 3"/>
                  <a:gd name="T4" fmla="*/ 2 w 4"/>
                  <a:gd name="T5" fmla="*/ 2 h 3"/>
                  <a:gd name="T6" fmla="*/ 3 w 4"/>
                  <a:gd name="T7" fmla="*/ 2 h 3"/>
                  <a:gd name="T8" fmla="*/ 4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80" name="Freeform 1300"/>
              <p:cNvSpPr>
                <a:spLocks/>
              </p:cNvSpPr>
              <p:nvPr/>
            </p:nvSpPr>
            <p:spPr bwMode="auto">
              <a:xfrm>
                <a:off x="2195" y="2588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1 w 4"/>
                  <a:gd name="T3" fmla="*/ 0 h 2"/>
                  <a:gd name="T4" fmla="*/ 1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4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81" name="Freeform 1301"/>
              <p:cNvSpPr>
                <a:spLocks/>
              </p:cNvSpPr>
              <p:nvPr/>
            </p:nvSpPr>
            <p:spPr bwMode="auto">
              <a:xfrm>
                <a:off x="2199" y="2590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2 w 2"/>
                  <a:gd name="T5" fmla="*/ 1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82" name="Freeform 1302"/>
              <p:cNvSpPr>
                <a:spLocks/>
              </p:cNvSpPr>
              <p:nvPr/>
            </p:nvSpPr>
            <p:spPr bwMode="auto">
              <a:xfrm>
                <a:off x="2201" y="259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2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4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83" name="Freeform 1303"/>
              <p:cNvSpPr>
                <a:spLocks/>
              </p:cNvSpPr>
              <p:nvPr/>
            </p:nvSpPr>
            <p:spPr bwMode="auto">
              <a:xfrm>
                <a:off x="2205" y="259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84" name="Freeform 1304"/>
              <p:cNvSpPr>
                <a:spLocks/>
              </p:cNvSpPr>
              <p:nvPr/>
            </p:nvSpPr>
            <p:spPr bwMode="auto">
              <a:xfrm>
                <a:off x="2207" y="2596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2 h 3"/>
                  <a:gd name="T4" fmla="*/ 2 w 4"/>
                  <a:gd name="T5" fmla="*/ 2 h 3"/>
                  <a:gd name="T6" fmla="*/ 2 w 4"/>
                  <a:gd name="T7" fmla="*/ 3 h 3"/>
                  <a:gd name="T8" fmla="*/ 4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4" y="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85" name="Freeform 1305"/>
              <p:cNvSpPr>
                <a:spLocks/>
              </p:cNvSpPr>
              <p:nvPr/>
            </p:nvSpPr>
            <p:spPr bwMode="auto">
              <a:xfrm>
                <a:off x="2211" y="259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86" name="Freeform 1306"/>
              <p:cNvSpPr>
                <a:spLocks/>
              </p:cNvSpPr>
              <p:nvPr/>
            </p:nvSpPr>
            <p:spPr bwMode="auto">
              <a:xfrm>
                <a:off x="2213" y="2601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1 w 4"/>
                  <a:gd name="T3" fmla="*/ 0 h 1"/>
                  <a:gd name="T4" fmla="*/ 1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4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87" name="Freeform 1307"/>
              <p:cNvSpPr>
                <a:spLocks/>
              </p:cNvSpPr>
              <p:nvPr/>
            </p:nvSpPr>
            <p:spPr bwMode="auto">
              <a:xfrm>
                <a:off x="2217" y="2602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2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88" name="Freeform 1308"/>
              <p:cNvSpPr>
                <a:spLocks/>
              </p:cNvSpPr>
              <p:nvPr/>
            </p:nvSpPr>
            <p:spPr bwMode="auto">
              <a:xfrm>
                <a:off x="2219" y="260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89" name="Freeform 1309"/>
              <p:cNvSpPr>
                <a:spLocks/>
              </p:cNvSpPr>
              <p:nvPr/>
            </p:nvSpPr>
            <p:spPr bwMode="auto">
              <a:xfrm>
                <a:off x="2222" y="2607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90" name="Freeform 1310"/>
              <p:cNvSpPr>
                <a:spLocks/>
              </p:cNvSpPr>
              <p:nvPr/>
            </p:nvSpPr>
            <p:spPr bwMode="auto">
              <a:xfrm>
                <a:off x="2225" y="2609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0" y="1"/>
                    </a:lnTo>
                    <a:lnTo>
                      <a:pt x="3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91" name="Freeform 1311"/>
              <p:cNvSpPr>
                <a:spLocks/>
              </p:cNvSpPr>
              <p:nvPr/>
            </p:nvSpPr>
            <p:spPr bwMode="auto">
              <a:xfrm>
                <a:off x="2228" y="261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92" name="Freeform 1312"/>
              <p:cNvSpPr>
                <a:spLocks/>
              </p:cNvSpPr>
              <p:nvPr/>
            </p:nvSpPr>
            <p:spPr bwMode="auto">
              <a:xfrm>
                <a:off x="2230" y="2612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1 h 3"/>
                  <a:gd name="T4" fmla="*/ 2 w 4"/>
                  <a:gd name="T5" fmla="*/ 1 h 3"/>
                  <a:gd name="T6" fmla="*/ 2 w 4"/>
                  <a:gd name="T7" fmla="*/ 3 h 3"/>
                  <a:gd name="T8" fmla="*/ 4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93" name="Freeform 1313"/>
              <p:cNvSpPr>
                <a:spLocks/>
              </p:cNvSpPr>
              <p:nvPr/>
            </p:nvSpPr>
            <p:spPr bwMode="auto">
              <a:xfrm>
                <a:off x="2234" y="26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94" name="Freeform 1314"/>
              <p:cNvSpPr>
                <a:spLocks/>
              </p:cNvSpPr>
              <p:nvPr/>
            </p:nvSpPr>
            <p:spPr bwMode="auto">
              <a:xfrm>
                <a:off x="2236" y="261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95" name="Freeform 1315"/>
              <p:cNvSpPr>
                <a:spLocks/>
              </p:cNvSpPr>
              <p:nvPr/>
            </p:nvSpPr>
            <p:spPr bwMode="auto">
              <a:xfrm>
                <a:off x="2238" y="261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96" name="Freeform 1316"/>
              <p:cNvSpPr>
                <a:spLocks/>
              </p:cNvSpPr>
              <p:nvPr/>
            </p:nvSpPr>
            <p:spPr bwMode="auto">
              <a:xfrm>
                <a:off x="2241" y="262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97" name="Freeform 1317"/>
              <p:cNvSpPr>
                <a:spLocks/>
              </p:cNvSpPr>
              <p:nvPr/>
            </p:nvSpPr>
            <p:spPr bwMode="auto">
              <a:xfrm>
                <a:off x="2243" y="2621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1 w 4"/>
                  <a:gd name="T3" fmla="*/ 0 h 2"/>
                  <a:gd name="T4" fmla="*/ 1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4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98" name="Freeform 1318"/>
              <p:cNvSpPr>
                <a:spLocks/>
              </p:cNvSpPr>
              <p:nvPr/>
            </p:nvSpPr>
            <p:spPr bwMode="auto">
              <a:xfrm>
                <a:off x="2247" y="26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8999" name="Freeform 1319"/>
              <p:cNvSpPr>
                <a:spLocks/>
              </p:cNvSpPr>
              <p:nvPr/>
            </p:nvSpPr>
            <p:spPr bwMode="auto">
              <a:xfrm>
                <a:off x="2249" y="2624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00" name="Freeform 1320"/>
              <p:cNvSpPr>
                <a:spLocks/>
              </p:cNvSpPr>
              <p:nvPr/>
            </p:nvSpPr>
            <p:spPr bwMode="auto">
              <a:xfrm>
                <a:off x="2252" y="262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01" name="Freeform 1321"/>
              <p:cNvSpPr>
                <a:spLocks/>
              </p:cNvSpPr>
              <p:nvPr/>
            </p:nvSpPr>
            <p:spPr bwMode="auto">
              <a:xfrm>
                <a:off x="2254" y="26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02" name="Freeform 1322"/>
              <p:cNvSpPr>
                <a:spLocks/>
              </p:cNvSpPr>
              <p:nvPr/>
            </p:nvSpPr>
            <p:spPr bwMode="auto">
              <a:xfrm>
                <a:off x="2256" y="2629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03" name="Freeform 1323"/>
              <p:cNvSpPr>
                <a:spLocks/>
              </p:cNvSpPr>
              <p:nvPr/>
            </p:nvSpPr>
            <p:spPr bwMode="auto">
              <a:xfrm>
                <a:off x="2259" y="263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04" name="Freeform 1324"/>
              <p:cNvSpPr>
                <a:spLocks/>
              </p:cNvSpPr>
              <p:nvPr/>
            </p:nvSpPr>
            <p:spPr bwMode="auto">
              <a:xfrm>
                <a:off x="2261" y="2632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05" name="Freeform 1325"/>
              <p:cNvSpPr>
                <a:spLocks/>
              </p:cNvSpPr>
              <p:nvPr/>
            </p:nvSpPr>
            <p:spPr bwMode="auto">
              <a:xfrm>
                <a:off x="2264" y="263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06" name="Freeform 1326"/>
              <p:cNvSpPr>
                <a:spLocks/>
              </p:cNvSpPr>
              <p:nvPr/>
            </p:nvSpPr>
            <p:spPr bwMode="auto">
              <a:xfrm>
                <a:off x="2266" y="263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07" name="Freeform 1327"/>
              <p:cNvSpPr>
                <a:spLocks/>
              </p:cNvSpPr>
              <p:nvPr/>
            </p:nvSpPr>
            <p:spPr bwMode="auto">
              <a:xfrm>
                <a:off x="2268" y="2637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08" name="Line 1328"/>
              <p:cNvSpPr>
                <a:spLocks noChangeShapeType="1"/>
              </p:cNvSpPr>
              <p:nvPr/>
            </p:nvSpPr>
            <p:spPr bwMode="auto">
              <a:xfrm>
                <a:off x="2271" y="263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09" name="Freeform 1329"/>
              <p:cNvSpPr>
                <a:spLocks/>
              </p:cNvSpPr>
              <p:nvPr/>
            </p:nvSpPr>
            <p:spPr bwMode="auto">
              <a:xfrm>
                <a:off x="2273" y="2639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10" name="Freeform 1330"/>
              <p:cNvSpPr>
                <a:spLocks/>
              </p:cNvSpPr>
              <p:nvPr/>
            </p:nvSpPr>
            <p:spPr bwMode="auto">
              <a:xfrm>
                <a:off x="2276" y="264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11" name="Freeform 1331"/>
              <p:cNvSpPr>
                <a:spLocks/>
              </p:cNvSpPr>
              <p:nvPr/>
            </p:nvSpPr>
            <p:spPr bwMode="auto">
              <a:xfrm>
                <a:off x="2278" y="264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12" name="Freeform 1332"/>
              <p:cNvSpPr>
                <a:spLocks/>
              </p:cNvSpPr>
              <p:nvPr/>
            </p:nvSpPr>
            <p:spPr bwMode="auto">
              <a:xfrm>
                <a:off x="2280" y="264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13" name="Line 1333"/>
              <p:cNvSpPr>
                <a:spLocks noChangeShapeType="1"/>
              </p:cNvSpPr>
              <p:nvPr/>
            </p:nvSpPr>
            <p:spPr bwMode="auto">
              <a:xfrm>
                <a:off x="2283" y="2645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14" name="Freeform 1334"/>
              <p:cNvSpPr>
                <a:spLocks/>
              </p:cNvSpPr>
              <p:nvPr/>
            </p:nvSpPr>
            <p:spPr bwMode="auto">
              <a:xfrm>
                <a:off x="2285" y="264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15" name="Freeform 1335"/>
              <p:cNvSpPr>
                <a:spLocks/>
              </p:cNvSpPr>
              <p:nvPr/>
            </p:nvSpPr>
            <p:spPr bwMode="auto">
              <a:xfrm>
                <a:off x="2288" y="264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16" name="Freeform 1336"/>
              <p:cNvSpPr>
                <a:spLocks/>
              </p:cNvSpPr>
              <p:nvPr/>
            </p:nvSpPr>
            <p:spPr bwMode="auto">
              <a:xfrm>
                <a:off x="2290" y="264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17" name="Freeform 1337"/>
              <p:cNvSpPr>
                <a:spLocks/>
              </p:cNvSpPr>
              <p:nvPr/>
            </p:nvSpPr>
            <p:spPr bwMode="auto">
              <a:xfrm>
                <a:off x="2292" y="265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18" name="Line 1338"/>
              <p:cNvSpPr>
                <a:spLocks noChangeShapeType="1"/>
              </p:cNvSpPr>
              <p:nvPr/>
            </p:nvSpPr>
            <p:spPr bwMode="auto">
              <a:xfrm>
                <a:off x="2294" y="265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19" name="Freeform 1339"/>
              <p:cNvSpPr>
                <a:spLocks/>
              </p:cNvSpPr>
              <p:nvPr/>
            </p:nvSpPr>
            <p:spPr bwMode="auto">
              <a:xfrm>
                <a:off x="2296" y="265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20" name="Line 1340"/>
              <p:cNvSpPr>
                <a:spLocks noChangeShapeType="1"/>
              </p:cNvSpPr>
              <p:nvPr/>
            </p:nvSpPr>
            <p:spPr bwMode="auto">
              <a:xfrm>
                <a:off x="2298" y="265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21" name="Freeform 1341"/>
              <p:cNvSpPr>
                <a:spLocks/>
              </p:cNvSpPr>
              <p:nvPr/>
            </p:nvSpPr>
            <p:spPr bwMode="auto">
              <a:xfrm>
                <a:off x="2301" y="265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22" name="Freeform 1342"/>
              <p:cNvSpPr>
                <a:spLocks/>
              </p:cNvSpPr>
              <p:nvPr/>
            </p:nvSpPr>
            <p:spPr bwMode="auto">
              <a:xfrm>
                <a:off x="2303" y="265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23" name="Line 1343"/>
              <p:cNvSpPr>
                <a:spLocks noChangeShapeType="1"/>
              </p:cNvSpPr>
              <p:nvPr/>
            </p:nvSpPr>
            <p:spPr bwMode="auto">
              <a:xfrm>
                <a:off x="2304" y="2656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24" name="Freeform 1344"/>
              <p:cNvSpPr>
                <a:spLocks/>
              </p:cNvSpPr>
              <p:nvPr/>
            </p:nvSpPr>
            <p:spPr bwMode="auto">
              <a:xfrm>
                <a:off x="2307" y="26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25" name="Freeform 1345"/>
              <p:cNvSpPr>
                <a:spLocks/>
              </p:cNvSpPr>
              <p:nvPr/>
            </p:nvSpPr>
            <p:spPr bwMode="auto">
              <a:xfrm>
                <a:off x="2309" y="2658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26" name="Line 1346"/>
              <p:cNvSpPr>
                <a:spLocks noChangeShapeType="1"/>
              </p:cNvSpPr>
              <p:nvPr/>
            </p:nvSpPr>
            <p:spPr bwMode="auto">
              <a:xfrm>
                <a:off x="2312" y="265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27" name="Freeform 1347"/>
              <p:cNvSpPr>
                <a:spLocks/>
              </p:cNvSpPr>
              <p:nvPr/>
            </p:nvSpPr>
            <p:spPr bwMode="auto">
              <a:xfrm>
                <a:off x="2313" y="265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28" name="Freeform 1348"/>
              <p:cNvSpPr>
                <a:spLocks/>
              </p:cNvSpPr>
              <p:nvPr/>
            </p:nvSpPr>
            <p:spPr bwMode="auto">
              <a:xfrm>
                <a:off x="2315" y="266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29" name="Freeform 1349"/>
              <p:cNvSpPr>
                <a:spLocks/>
              </p:cNvSpPr>
              <p:nvPr/>
            </p:nvSpPr>
            <p:spPr bwMode="auto">
              <a:xfrm>
                <a:off x="2318" y="26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30" name="Freeform 1350"/>
              <p:cNvSpPr>
                <a:spLocks/>
              </p:cNvSpPr>
              <p:nvPr/>
            </p:nvSpPr>
            <p:spPr bwMode="auto">
              <a:xfrm>
                <a:off x="2319" y="266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31" name="Line 1351"/>
              <p:cNvSpPr>
                <a:spLocks noChangeShapeType="1"/>
              </p:cNvSpPr>
              <p:nvPr/>
            </p:nvSpPr>
            <p:spPr bwMode="auto">
              <a:xfrm>
                <a:off x="2321" y="266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32" name="Freeform 1352"/>
              <p:cNvSpPr>
                <a:spLocks/>
              </p:cNvSpPr>
              <p:nvPr/>
            </p:nvSpPr>
            <p:spPr bwMode="auto">
              <a:xfrm>
                <a:off x="2324" y="26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33" name="Freeform 1353"/>
              <p:cNvSpPr>
                <a:spLocks/>
              </p:cNvSpPr>
              <p:nvPr/>
            </p:nvSpPr>
            <p:spPr bwMode="auto">
              <a:xfrm>
                <a:off x="2325" y="2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34" name="Freeform 1354"/>
              <p:cNvSpPr>
                <a:spLocks/>
              </p:cNvSpPr>
              <p:nvPr/>
            </p:nvSpPr>
            <p:spPr bwMode="auto">
              <a:xfrm>
                <a:off x="2327" y="2665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35" name="Freeform 1355"/>
              <p:cNvSpPr>
                <a:spLocks/>
              </p:cNvSpPr>
              <p:nvPr/>
            </p:nvSpPr>
            <p:spPr bwMode="auto">
              <a:xfrm>
                <a:off x="2330" y="266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36" name="Line 1356"/>
              <p:cNvSpPr>
                <a:spLocks noChangeShapeType="1"/>
              </p:cNvSpPr>
              <p:nvPr/>
            </p:nvSpPr>
            <p:spPr bwMode="auto">
              <a:xfrm>
                <a:off x="2331" y="266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37" name="Freeform 1357"/>
              <p:cNvSpPr>
                <a:spLocks/>
              </p:cNvSpPr>
              <p:nvPr/>
            </p:nvSpPr>
            <p:spPr bwMode="auto">
              <a:xfrm>
                <a:off x="2333" y="2669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38" name="Line 1358"/>
              <p:cNvSpPr>
                <a:spLocks noChangeShapeType="1"/>
              </p:cNvSpPr>
              <p:nvPr/>
            </p:nvSpPr>
            <p:spPr bwMode="auto">
              <a:xfrm>
                <a:off x="2336" y="267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39" name="Freeform 1359"/>
              <p:cNvSpPr>
                <a:spLocks/>
              </p:cNvSpPr>
              <p:nvPr/>
            </p:nvSpPr>
            <p:spPr bwMode="auto">
              <a:xfrm>
                <a:off x="2337" y="26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1 w 2"/>
                  <a:gd name="T7" fmla="*/ 0 h 2"/>
                  <a:gd name="T8" fmla="*/ 1 w 2"/>
                  <a:gd name="T9" fmla="*/ 2 h 2"/>
                  <a:gd name="T10" fmla="*/ 2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40" name="Line 1360"/>
              <p:cNvSpPr>
                <a:spLocks noChangeShapeType="1"/>
              </p:cNvSpPr>
              <p:nvPr/>
            </p:nvSpPr>
            <p:spPr bwMode="auto">
              <a:xfrm>
                <a:off x="2339" y="267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41" name="Freeform 1361"/>
              <p:cNvSpPr>
                <a:spLocks/>
              </p:cNvSpPr>
              <p:nvPr/>
            </p:nvSpPr>
            <p:spPr bwMode="auto">
              <a:xfrm>
                <a:off x="2340" y="267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42" name="Line 1362"/>
              <p:cNvSpPr>
                <a:spLocks noChangeShapeType="1"/>
              </p:cNvSpPr>
              <p:nvPr/>
            </p:nvSpPr>
            <p:spPr bwMode="auto">
              <a:xfrm>
                <a:off x="2343" y="267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43" name="Line 1363"/>
              <p:cNvSpPr>
                <a:spLocks noChangeShapeType="1"/>
              </p:cNvSpPr>
              <p:nvPr/>
            </p:nvSpPr>
            <p:spPr bwMode="auto">
              <a:xfrm>
                <a:off x="2344" y="2673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44" name="Freeform 1364"/>
              <p:cNvSpPr>
                <a:spLocks/>
              </p:cNvSpPr>
              <p:nvPr/>
            </p:nvSpPr>
            <p:spPr bwMode="auto">
              <a:xfrm>
                <a:off x="2346" y="267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45" name="Line 1365"/>
              <p:cNvSpPr>
                <a:spLocks noChangeShapeType="1"/>
              </p:cNvSpPr>
              <p:nvPr/>
            </p:nvSpPr>
            <p:spPr bwMode="auto">
              <a:xfrm>
                <a:off x="2348" y="2675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46" name="Freeform 1366"/>
              <p:cNvSpPr>
                <a:spLocks/>
              </p:cNvSpPr>
              <p:nvPr/>
            </p:nvSpPr>
            <p:spPr bwMode="auto">
              <a:xfrm>
                <a:off x="2350" y="267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47" name="Line 1367"/>
              <p:cNvSpPr>
                <a:spLocks noChangeShapeType="1"/>
              </p:cNvSpPr>
              <p:nvPr/>
            </p:nvSpPr>
            <p:spPr bwMode="auto">
              <a:xfrm>
                <a:off x="2351" y="2676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48" name="Freeform 1368"/>
              <p:cNvSpPr>
                <a:spLocks/>
              </p:cNvSpPr>
              <p:nvPr/>
            </p:nvSpPr>
            <p:spPr bwMode="auto">
              <a:xfrm>
                <a:off x="2354" y="267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49" name="Line 1369"/>
              <p:cNvSpPr>
                <a:spLocks noChangeShapeType="1"/>
              </p:cNvSpPr>
              <p:nvPr/>
            </p:nvSpPr>
            <p:spPr bwMode="auto">
              <a:xfrm>
                <a:off x="2355" y="2678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50" name="Line 1370"/>
              <p:cNvSpPr>
                <a:spLocks noChangeShapeType="1"/>
              </p:cNvSpPr>
              <p:nvPr/>
            </p:nvSpPr>
            <p:spPr bwMode="auto">
              <a:xfrm>
                <a:off x="2357" y="267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51" name="Freeform 1371"/>
              <p:cNvSpPr>
                <a:spLocks/>
              </p:cNvSpPr>
              <p:nvPr/>
            </p:nvSpPr>
            <p:spPr bwMode="auto">
              <a:xfrm>
                <a:off x="2358" y="267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52" name="Line 1372"/>
              <p:cNvSpPr>
                <a:spLocks noChangeShapeType="1"/>
              </p:cNvSpPr>
              <p:nvPr/>
            </p:nvSpPr>
            <p:spPr bwMode="auto">
              <a:xfrm>
                <a:off x="2361" y="268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53" name="Freeform 1373"/>
              <p:cNvSpPr>
                <a:spLocks/>
              </p:cNvSpPr>
              <p:nvPr/>
            </p:nvSpPr>
            <p:spPr bwMode="auto">
              <a:xfrm>
                <a:off x="2362" y="268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54" name="Line 1374"/>
              <p:cNvSpPr>
                <a:spLocks noChangeShapeType="1"/>
              </p:cNvSpPr>
              <p:nvPr/>
            </p:nvSpPr>
            <p:spPr bwMode="auto">
              <a:xfrm>
                <a:off x="2364" y="268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55" name="Line 1375"/>
              <p:cNvSpPr>
                <a:spLocks noChangeShapeType="1"/>
              </p:cNvSpPr>
              <p:nvPr/>
            </p:nvSpPr>
            <p:spPr bwMode="auto">
              <a:xfrm>
                <a:off x="2366" y="268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56" name="Freeform 1376"/>
              <p:cNvSpPr>
                <a:spLocks/>
              </p:cNvSpPr>
              <p:nvPr/>
            </p:nvSpPr>
            <p:spPr bwMode="auto">
              <a:xfrm>
                <a:off x="2368" y="268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57" name="Line 1377"/>
              <p:cNvSpPr>
                <a:spLocks noChangeShapeType="1"/>
              </p:cNvSpPr>
              <p:nvPr/>
            </p:nvSpPr>
            <p:spPr bwMode="auto">
              <a:xfrm>
                <a:off x="2369" y="2683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58" name="Line 1378"/>
              <p:cNvSpPr>
                <a:spLocks noChangeShapeType="1"/>
              </p:cNvSpPr>
              <p:nvPr/>
            </p:nvSpPr>
            <p:spPr bwMode="auto">
              <a:xfrm>
                <a:off x="2371" y="2683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59" name="Freeform 1379"/>
              <p:cNvSpPr>
                <a:spLocks/>
              </p:cNvSpPr>
              <p:nvPr/>
            </p:nvSpPr>
            <p:spPr bwMode="auto">
              <a:xfrm>
                <a:off x="2373" y="26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60" name="Line 1380"/>
              <p:cNvSpPr>
                <a:spLocks noChangeShapeType="1"/>
              </p:cNvSpPr>
              <p:nvPr/>
            </p:nvSpPr>
            <p:spPr bwMode="auto">
              <a:xfrm>
                <a:off x="2374" y="268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61" name="Line 1381"/>
              <p:cNvSpPr>
                <a:spLocks noChangeShapeType="1"/>
              </p:cNvSpPr>
              <p:nvPr/>
            </p:nvSpPr>
            <p:spPr bwMode="auto">
              <a:xfrm>
                <a:off x="2377" y="268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62" name="Freeform 1382"/>
              <p:cNvSpPr>
                <a:spLocks/>
              </p:cNvSpPr>
              <p:nvPr/>
            </p:nvSpPr>
            <p:spPr bwMode="auto">
              <a:xfrm>
                <a:off x="2378" y="268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63" name="Line 1383"/>
              <p:cNvSpPr>
                <a:spLocks noChangeShapeType="1"/>
              </p:cNvSpPr>
              <p:nvPr/>
            </p:nvSpPr>
            <p:spPr bwMode="auto">
              <a:xfrm>
                <a:off x="2379" y="2686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64" name="Freeform 1384"/>
              <p:cNvSpPr>
                <a:spLocks/>
              </p:cNvSpPr>
              <p:nvPr/>
            </p:nvSpPr>
            <p:spPr bwMode="auto">
              <a:xfrm>
                <a:off x="2381" y="26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65" name="Freeform 1385"/>
              <p:cNvSpPr>
                <a:spLocks/>
              </p:cNvSpPr>
              <p:nvPr/>
            </p:nvSpPr>
            <p:spPr bwMode="auto">
              <a:xfrm>
                <a:off x="2383" y="268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66" name="Line 1386"/>
              <p:cNvSpPr>
                <a:spLocks noChangeShapeType="1"/>
              </p:cNvSpPr>
              <p:nvPr/>
            </p:nvSpPr>
            <p:spPr bwMode="auto">
              <a:xfrm>
                <a:off x="2384" y="2688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67" name="Line 1387"/>
              <p:cNvSpPr>
                <a:spLocks noChangeShapeType="1"/>
              </p:cNvSpPr>
              <p:nvPr/>
            </p:nvSpPr>
            <p:spPr bwMode="auto">
              <a:xfrm>
                <a:off x="2386" y="268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68" name="Freeform 1388"/>
              <p:cNvSpPr>
                <a:spLocks/>
              </p:cNvSpPr>
              <p:nvPr/>
            </p:nvSpPr>
            <p:spPr bwMode="auto">
              <a:xfrm>
                <a:off x="2387" y="268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69" name="Line 1389"/>
              <p:cNvSpPr>
                <a:spLocks noChangeShapeType="1"/>
              </p:cNvSpPr>
              <p:nvPr/>
            </p:nvSpPr>
            <p:spPr bwMode="auto">
              <a:xfrm>
                <a:off x="2389" y="268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70" name="Line 1390"/>
              <p:cNvSpPr>
                <a:spLocks noChangeShapeType="1"/>
              </p:cNvSpPr>
              <p:nvPr/>
            </p:nvSpPr>
            <p:spPr bwMode="auto">
              <a:xfrm>
                <a:off x="2391" y="268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71" name="Freeform 1391"/>
              <p:cNvSpPr>
                <a:spLocks/>
              </p:cNvSpPr>
              <p:nvPr/>
            </p:nvSpPr>
            <p:spPr bwMode="auto">
              <a:xfrm>
                <a:off x="2392" y="268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72" name="Line 1392"/>
              <p:cNvSpPr>
                <a:spLocks noChangeShapeType="1"/>
              </p:cNvSpPr>
              <p:nvPr/>
            </p:nvSpPr>
            <p:spPr bwMode="auto">
              <a:xfrm>
                <a:off x="2393" y="269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73" name="Line 1393"/>
              <p:cNvSpPr>
                <a:spLocks noChangeShapeType="1"/>
              </p:cNvSpPr>
              <p:nvPr/>
            </p:nvSpPr>
            <p:spPr bwMode="auto">
              <a:xfrm>
                <a:off x="2396" y="269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74" name="Freeform 1394"/>
              <p:cNvSpPr>
                <a:spLocks/>
              </p:cNvSpPr>
              <p:nvPr/>
            </p:nvSpPr>
            <p:spPr bwMode="auto">
              <a:xfrm>
                <a:off x="2397" y="269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75" name="Line 1395"/>
              <p:cNvSpPr>
                <a:spLocks noChangeShapeType="1"/>
              </p:cNvSpPr>
              <p:nvPr/>
            </p:nvSpPr>
            <p:spPr bwMode="auto">
              <a:xfrm>
                <a:off x="2398" y="269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76" name="Line 1396"/>
              <p:cNvSpPr>
                <a:spLocks noChangeShapeType="1"/>
              </p:cNvSpPr>
              <p:nvPr/>
            </p:nvSpPr>
            <p:spPr bwMode="auto">
              <a:xfrm>
                <a:off x="2399" y="2692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77" name="Line 1397"/>
              <p:cNvSpPr>
                <a:spLocks noChangeShapeType="1"/>
              </p:cNvSpPr>
              <p:nvPr/>
            </p:nvSpPr>
            <p:spPr bwMode="auto">
              <a:xfrm>
                <a:off x="2402" y="269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78" name="Freeform 1398"/>
              <p:cNvSpPr>
                <a:spLocks/>
              </p:cNvSpPr>
              <p:nvPr/>
            </p:nvSpPr>
            <p:spPr bwMode="auto">
              <a:xfrm>
                <a:off x="2403" y="269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79" name="Line 1399"/>
              <p:cNvSpPr>
                <a:spLocks noChangeShapeType="1"/>
              </p:cNvSpPr>
              <p:nvPr/>
            </p:nvSpPr>
            <p:spPr bwMode="auto">
              <a:xfrm>
                <a:off x="2404" y="269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80" name="Line 1400"/>
              <p:cNvSpPr>
                <a:spLocks noChangeShapeType="1"/>
              </p:cNvSpPr>
              <p:nvPr/>
            </p:nvSpPr>
            <p:spPr bwMode="auto">
              <a:xfrm>
                <a:off x="2405" y="269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81" name="Line 1401"/>
              <p:cNvSpPr>
                <a:spLocks noChangeShapeType="1"/>
              </p:cNvSpPr>
              <p:nvPr/>
            </p:nvSpPr>
            <p:spPr bwMode="auto">
              <a:xfrm>
                <a:off x="2408" y="269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82" name="Freeform 1402"/>
              <p:cNvSpPr>
                <a:spLocks/>
              </p:cNvSpPr>
              <p:nvPr/>
            </p:nvSpPr>
            <p:spPr bwMode="auto">
              <a:xfrm>
                <a:off x="2409" y="269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83" name="Line 1403"/>
              <p:cNvSpPr>
                <a:spLocks noChangeShapeType="1"/>
              </p:cNvSpPr>
              <p:nvPr/>
            </p:nvSpPr>
            <p:spPr bwMode="auto">
              <a:xfrm>
                <a:off x="2410" y="269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84" name="Line 1404"/>
              <p:cNvSpPr>
                <a:spLocks noChangeShapeType="1"/>
              </p:cNvSpPr>
              <p:nvPr/>
            </p:nvSpPr>
            <p:spPr bwMode="auto">
              <a:xfrm>
                <a:off x="2411" y="2695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85" name="Line 1405"/>
              <p:cNvSpPr>
                <a:spLocks noChangeShapeType="1"/>
              </p:cNvSpPr>
              <p:nvPr/>
            </p:nvSpPr>
            <p:spPr bwMode="auto">
              <a:xfrm>
                <a:off x="2414" y="269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86" name="Freeform 1406"/>
              <p:cNvSpPr>
                <a:spLocks/>
              </p:cNvSpPr>
              <p:nvPr/>
            </p:nvSpPr>
            <p:spPr bwMode="auto">
              <a:xfrm>
                <a:off x="2415" y="269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87" name="Line 1407"/>
              <p:cNvSpPr>
                <a:spLocks noChangeShapeType="1"/>
              </p:cNvSpPr>
              <p:nvPr/>
            </p:nvSpPr>
            <p:spPr bwMode="auto">
              <a:xfrm>
                <a:off x="2416" y="269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88" name="Line 1408"/>
              <p:cNvSpPr>
                <a:spLocks noChangeShapeType="1"/>
              </p:cNvSpPr>
              <p:nvPr/>
            </p:nvSpPr>
            <p:spPr bwMode="auto">
              <a:xfrm>
                <a:off x="2417" y="269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89" name="Line 1409"/>
              <p:cNvSpPr>
                <a:spLocks noChangeShapeType="1"/>
              </p:cNvSpPr>
              <p:nvPr/>
            </p:nvSpPr>
            <p:spPr bwMode="auto">
              <a:xfrm>
                <a:off x="2419" y="269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90" name="Freeform 1410"/>
              <p:cNvSpPr>
                <a:spLocks/>
              </p:cNvSpPr>
              <p:nvPr/>
            </p:nvSpPr>
            <p:spPr bwMode="auto">
              <a:xfrm>
                <a:off x="2421" y="269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91" name="Line 1411"/>
              <p:cNvSpPr>
                <a:spLocks noChangeShapeType="1"/>
              </p:cNvSpPr>
              <p:nvPr/>
            </p:nvSpPr>
            <p:spPr bwMode="auto">
              <a:xfrm>
                <a:off x="2422" y="269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92" name="Line 1412"/>
              <p:cNvSpPr>
                <a:spLocks noChangeShapeType="1"/>
              </p:cNvSpPr>
              <p:nvPr/>
            </p:nvSpPr>
            <p:spPr bwMode="auto">
              <a:xfrm>
                <a:off x="2423" y="269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93" name="Line 1413"/>
              <p:cNvSpPr>
                <a:spLocks noChangeShapeType="1"/>
              </p:cNvSpPr>
              <p:nvPr/>
            </p:nvSpPr>
            <p:spPr bwMode="auto">
              <a:xfrm>
                <a:off x="2425" y="269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94" name="Line 1414"/>
              <p:cNvSpPr>
                <a:spLocks noChangeShapeType="1"/>
              </p:cNvSpPr>
              <p:nvPr/>
            </p:nvSpPr>
            <p:spPr bwMode="auto">
              <a:xfrm>
                <a:off x="2426" y="269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95" name="Freeform 1415"/>
              <p:cNvSpPr>
                <a:spLocks/>
              </p:cNvSpPr>
              <p:nvPr/>
            </p:nvSpPr>
            <p:spPr bwMode="auto">
              <a:xfrm>
                <a:off x="2427" y="269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1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96" name="Line 1416"/>
              <p:cNvSpPr>
                <a:spLocks noChangeShapeType="1"/>
              </p:cNvSpPr>
              <p:nvPr/>
            </p:nvSpPr>
            <p:spPr bwMode="auto">
              <a:xfrm>
                <a:off x="2429" y="2700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97" name="Line 1417"/>
              <p:cNvSpPr>
                <a:spLocks noChangeShapeType="1"/>
              </p:cNvSpPr>
              <p:nvPr/>
            </p:nvSpPr>
            <p:spPr bwMode="auto">
              <a:xfrm>
                <a:off x="2431" y="270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98" name="Line 1418"/>
              <p:cNvSpPr>
                <a:spLocks noChangeShapeType="1"/>
              </p:cNvSpPr>
              <p:nvPr/>
            </p:nvSpPr>
            <p:spPr bwMode="auto">
              <a:xfrm>
                <a:off x="2432" y="270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099" name="Line 1419"/>
              <p:cNvSpPr>
                <a:spLocks noChangeShapeType="1"/>
              </p:cNvSpPr>
              <p:nvPr/>
            </p:nvSpPr>
            <p:spPr bwMode="auto">
              <a:xfrm>
                <a:off x="2433" y="270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00" name="Freeform 1420"/>
              <p:cNvSpPr>
                <a:spLocks/>
              </p:cNvSpPr>
              <p:nvPr/>
            </p:nvSpPr>
            <p:spPr bwMode="auto">
              <a:xfrm>
                <a:off x="2434" y="270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01" name="Line 1421"/>
              <p:cNvSpPr>
                <a:spLocks noChangeShapeType="1"/>
              </p:cNvSpPr>
              <p:nvPr/>
            </p:nvSpPr>
            <p:spPr bwMode="auto">
              <a:xfrm>
                <a:off x="2435" y="2702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02" name="Line 1422"/>
              <p:cNvSpPr>
                <a:spLocks noChangeShapeType="1"/>
              </p:cNvSpPr>
              <p:nvPr/>
            </p:nvSpPr>
            <p:spPr bwMode="auto">
              <a:xfrm>
                <a:off x="2437" y="270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69103" name="Group 1423"/>
            <p:cNvGrpSpPr>
              <a:grpSpLocks/>
            </p:cNvGrpSpPr>
            <p:nvPr/>
          </p:nvGrpSpPr>
          <p:grpSpPr bwMode="auto">
            <a:xfrm>
              <a:off x="442" y="2031"/>
              <a:ext cx="2180" cy="695"/>
              <a:chOff x="442" y="2031"/>
              <a:chExt cx="2180" cy="695"/>
            </a:xfrm>
          </p:grpSpPr>
          <p:sp>
            <p:nvSpPr>
              <p:cNvPr id="969104" name="Line 1424"/>
              <p:cNvSpPr>
                <a:spLocks noChangeShapeType="1"/>
              </p:cNvSpPr>
              <p:nvPr/>
            </p:nvSpPr>
            <p:spPr bwMode="auto">
              <a:xfrm>
                <a:off x="2438" y="2702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05" name="Line 1425"/>
              <p:cNvSpPr>
                <a:spLocks noChangeShapeType="1"/>
              </p:cNvSpPr>
              <p:nvPr/>
            </p:nvSpPr>
            <p:spPr bwMode="auto">
              <a:xfrm>
                <a:off x="2440" y="270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06" name="Freeform 1426"/>
              <p:cNvSpPr>
                <a:spLocks/>
              </p:cNvSpPr>
              <p:nvPr/>
            </p:nvSpPr>
            <p:spPr bwMode="auto">
              <a:xfrm>
                <a:off x="2441" y="270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07" name="Line 1427"/>
              <p:cNvSpPr>
                <a:spLocks noChangeShapeType="1"/>
              </p:cNvSpPr>
              <p:nvPr/>
            </p:nvSpPr>
            <p:spPr bwMode="auto">
              <a:xfrm>
                <a:off x="2443" y="270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08" name="Line 1428"/>
              <p:cNvSpPr>
                <a:spLocks noChangeShapeType="1"/>
              </p:cNvSpPr>
              <p:nvPr/>
            </p:nvSpPr>
            <p:spPr bwMode="auto">
              <a:xfrm>
                <a:off x="2444" y="270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09" name="Line 1429"/>
              <p:cNvSpPr>
                <a:spLocks noChangeShapeType="1"/>
              </p:cNvSpPr>
              <p:nvPr/>
            </p:nvSpPr>
            <p:spPr bwMode="auto">
              <a:xfrm>
                <a:off x="2445" y="270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10" name="Line 1430"/>
              <p:cNvSpPr>
                <a:spLocks noChangeShapeType="1"/>
              </p:cNvSpPr>
              <p:nvPr/>
            </p:nvSpPr>
            <p:spPr bwMode="auto">
              <a:xfrm>
                <a:off x="2446" y="270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11" name="Line 1431"/>
              <p:cNvSpPr>
                <a:spLocks noChangeShapeType="1"/>
              </p:cNvSpPr>
              <p:nvPr/>
            </p:nvSpPr>
            <p:spPr bwMode="auto">
              <a:xfrm>
                <a:off x="2447" y="2703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12" name="Freeform 1432"/>
              <p:cNvSpPr>
                <a:spLocks/>
              </p:cNvSpPr>
              <p:nvPr/>
            </p:nvSpPr>
            <p:spPr bwMode="auto">
              <a:xfrm>
                <a:off x="2449" y="270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13" name="Line 1433"/>
              <p:cNvSpPr>
                <a:spLocks noChangeShapeType="1"/>
              </p:cNvSpPr>
              <p:nvPr/>
            </p:nvSpPr>
            <p:spPr bwMode="auto">
              <a:xfrm>
                <a:off x="2450" y="270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14" name="Line 1434"/>
              <p:cNvSpPr>
                <a:spLocks noChangeShapeType="1"/>
              </p:cNvSpPr>
              <p:nvPr/>
            </p:nvSpPr>
            <p:spPr bwMode="auto">
              <a:xfrm>
                <a:off x="2451" y="270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15" name="Line 1435"/>
              <p:cNvSpPr>
                <a:spLocks noChangeShapeType="1"/>
              </p:cNvSpPr>
              <p:nvPr/>
            </p:nvSpPr>
            <p:spPr bwMode="auto">
              <a:xfrm>
                <a:off x="2452" y="270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16" name="Line 1436"/>
              <p:cNvSpPr>
                <a:spLocks noChangeShapeType="1"/>
              </p:cNvSpPr>
              <p:nvPr/>
            </p:nvSpPr>
            <p:spPr bwMode="auto">
              <a:xfrm>
                <a:off x="2453" y="2705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17" name="Line 1437"/>
              <p:cNvSpPr>
                <a:spLocks noChangeShapeType="1"/>
              </p:cNvSpPr>
              <p:nvPr/>
            </p:nvSpPr>
            <p:spPr bwMode="auto">
              <a:xfrm>
                <a:off x="2455" y="270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18" name="Freeform 1438"/>
              <p:cNvSpPr>
                <a:spLocks/>
              </p:cNvSpPr>
              <p:nvPr/>
            </p:nvSpPr>
            <p:spPr bwMode="auto">
              <a:xfrm>
                <a:off x="2456" y="270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19" name="Line 1439"/>
              <p:cNvSpPr>
                <a:spLocks noChangeShapeType="1"/>
              </p:cNvSpPr>
              <p:nvPr/>
            </p:nvSpPr>
            <p:spPr bwMode="auto">
              <a:xfrm>
                <a:off x="2457" y="2706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20" name="Line 1440"/>
              <p:cNvSpPr>
                <a:spLocks noChangeShapeType="1"/>
              </p:cNvSpPr>
              <p:nvPr/>
            </p:nvSpPr>
            <p:spPr bwMode="auto">
              <a:xfrm>
                <a:off x="2459" y="2706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21" name="Line 1441"/>
              <p:cNvSpPr>
                <a:spLocks noChangeShapeType="1"/>
              </p:cNvSpPr>
              <p:nvPr/>
            </p:nvSpPr>
            <p:spPr bwMode="auto">
              <a:xfrm>
                <a:off x="2461" y="270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22" name="Line 1442"/>
              <p:cNvSpPr>
                <a:spLocks noChangeShapeType="1"/>
              </p:cNvSpPr>
              <p:nvPr/>
            </p:nvSpPr>
            <p:spPr bwMode="auto">
              <a:xfrm>
                <a:off x="2462" y="270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23" name="Line 1443"/>
              <p:cNvSpPr>
                <a:spLocks noChangeShapeType="1"/>
              </p:cNvSpPr>
              <p:nvPr/>
            </p:nvSpPr>
            <p:spPr bwMode="auto">
              <a:xfrm>
                <a:off x="2463" y="270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24" name="Freeform 1444"/>
              <p:cNvSpPr>
                <a:spLocks/>
              </p:cNvSpPr>
              <p:nvPr/>
            </p:nvSpPr>
            <p:spPr bwMode="auto">
              <a:xfrm>
                <a:off x="2464" y="270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25" name="Freeform 1445"/>
              <p:cNvSpPr>
                <a:spLocks/>
              </p:cNvSpPr>
              <p:nvPr/>
            </p:nvSpPr>
            <p:spPr bwMode="auto">
              <a:xfrm>
                <a:off x="2465" y="27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26" name="Line 1446"/>
              <p:cNvSpPr>
                <a:spLocks noChangeShapeType="1"/>
              </p:cNvSpPr>
              <p:nvPr/>
            </p:nvSpPr>
            <p:spPr bwMode="auto">
              <a:xfrm>
                <a:off x="2467" y="270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27" name="Line 1447"/>
              <p:cNvSpPr>
                <a:spLocks noChangeShapeType="1"/>
              </p:cNvSpPr>
              <p:nvPr/>
            </p:nvSpPr>
            <p:spPr bwMode="auto">
              <a:xfrm>
                <a:off x="2468" y="270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28" name="Line 1448"/>
              <p:cNvSpPr>
                <a:spLocks noChangeShapeType="1"/>
              </p:cNvSpPr>
              <p:nvPr/>
            </p:nvSpPr>
            <p:spPr bwMode="auto">
              <a:xfrm>
                <a:off x="2469" y="270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29" name="Line 1449"/>
              <p:cNvSpPr>
                <a:spLocks noChangeShapeType="1"/>
              </p:cNvSpPr>
              <p:nvPr/>
            </p:nvSpPr>
            <p:spPr bwMode="auto">
              <a:xfrm>
                <a:off x="2470" y="270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30" name="Line 1450"/>
              <p:cNvSpPr>
                <a:spLocks noChangeShapeType="1"/>
              </p:cNvSpPr>
              <p:nvPr/>
            </p:nvSpPr>
            <p:spPr bwMode="auto">
              <a:xfrm>
                <a:off x="2471" y="2708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31" name="Line 1451"/>
              <p:cNvSpPr>
                <a:spLocks noChangeShapeType="1"/>
              </p:cNvSpPr>
              <p:nvPr/>
            </p:nvSpPr>
            <p:spPr bwMode="auto">
              <a:xfrm>
                <a:off x="2473" y="270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32" name="Freeform 1452"/>
              <p:cNvSpPr>
                <a:spLocks/>
              </p:cNvSpPr>
              <p:nvPr/>
            </p:nvSpPr>
            <p:spPr bwMode="auto">
              <a:xfrm>
                <a:off x="2474" y="270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33" name="Line 1453"/>
              <p:cNvSpPr>
                <a:spLocks noChangeShapeType="1"/>
              </p:cNvSpPr>
              <p:nvPr/>
            </p:nvSpPr>
            <p:spPr bwMode="auto">
              <a:xfrm>
                <a:off x="2475" y="271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34" name="Line 1454"/>
              <p:cNvSpPr>
                <a:spLocks noChangeShapeType="1"/>
              </p:cNvSpPr>
              <p:nvPr/>
            </p:nvSpPr>
            <p:spPr bwMode="auto">
              <a:xfrm>
                <a:off x="2476" y="271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35" name="Line 1455"/>
              <p:cNvSpPr>
                <a:spLocks noChangeShapeType="1"/>
              </p:cNvSpPr>
              <p:nvPr/>
            </p:nvSpPr>
            <p:spPr bwMode="auto">
              <a:xfrm>
                <a:off x="2477" y="2710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36" name="Line 1456"/>
              <p:cNvSpPr>
                <a:spLocks noChangeShapeType="1"/>
              </p:cNvSpPr>
              <p:nvPr/>
            </p:nvSpPr>
            <p:spPr bwMode="auto">
              <a:xfrm>
                <a:off x="2479" y="271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37" name="Line 1457"/>
              <p:cNvSpPr>
                <a:spLocks noChangeShapeType="1"/>
              </p:cNvSpPr>
              <p:nvPr/>
            </p:nvSpPr>
            <p:spPr bwMode="auto">
              <a:xfrm>
                <a:off x="2480" y="271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38" name="Line 1458"/>
              <p:cNvSpPr>
                <a:spLocks noChangeShapeType="1"/>
              </p:cNvSpPr>
              <p:nvPr/>
            </p:nvSpPr>
            <p:spPr bwMode="auto">
              <a:xfrm>
                <a:off x="2481" y="271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39" name="Freeform 1459"/>
              <p:cNvSpPr>
                <a:spLocks/>
              </p:cNvSpPr>
              <p:nvPr/>
            </p:nvSpPr>
            <p:spPr bwMode="auto">
              <a:xfrm>
                <a:off x="2482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40" name="Line 1460"/>
              <p:cNvSpPr>
                <a:spLocks noChangeShapeType="1"/>
              </p:cNvSpPr>
              <p:nvPr/>
            </p:nvSpPr>
            <p:spPr bwMode="auto">
              <a:xfrm>
                <a:off x="2483" y="271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41" name="Line 1461"/>
              <p:cNvSpPr>
                <a:spLocks noChangeShapeType="1"/>
              </p:cNvSpPr>
              <p:nvPr/>
            </p:nvSpPr>
            <p:spPr bwMode="auto">
              <a:xfrm>
                <a:off x="2485" y="271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42" name="Line 1462"/>
              <p:cNvSpPr>
                <a:spLocks noChangeShapeType="1"/>
              </p:cNvSpPr>
              <p:nvPr/>
            </p:nvSpPr>
            <p:spPr bwMode="auto">
              <a:xfrm>
                <a:off x="2486" y="271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43" name="Line 1463"/>
              <p:cNvSpPr>
                <a:spLocks noChangeShapeType="1"/>
              </p:cNvSpPr>
              <p:nvPr/>
            </p:nvSpPr>
            <p:spPr bwMode="auto">
              <a:xfrm>
                <a:off x="2487" y="271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44" name="Line 1464"/>
              <p:cNvSpPr>
                <a:spLocks noChangeShapeType="1"/>
              </p:cNvSpPr>
              <p:nvPr/>
            </p:nvSpPr>
            <p:spPr bwMode="auto">
              <a:xfrm>
                <a:off x="2488" y="271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45" name="Line 1465"/>
              <p:cNvSpPr>
                <a:spLocks noChangeShapeType="1"/>
              </p:cNvSpPr>
              <p:nvPr/>
            </p:nvSpPr>
            <p:spPr bwMode="auto">
              <a:xfrm>
                <a:off x="2489" y="271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46" name="Line 1466"/>
              <p:cNvSpPr>
                <a:spLocks noChangeShapeType="1"/>
              </p:cNvSpPr>
              <p:nvPr/>
            </p:nvSpPr>
            <p:spPr bwMode="auto">
              <a:xfrm>
                <a:off x="2491" y="271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47" name="Freeform 1467"/>
              <p:cNvSpPr>
                <a:spLocks/>
              </p:cNvSpPr>
              <p:nvPr/>
            </p:nvSpPr>
            <p:spPr bwMode="auto">
              <a:xfrm>
                <a:off x="2492" y="271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48" name="Freeform 1468"/>
              <p:cNvSpPr>
                <a:spLocks/>
              </p:cNvSpPr>
              <p:nvPr/>
            </p:nvSpPr>
            <p:spPr bwMode="auto">
              <a:xfrm>
                <a:off x="2493" y="271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49" name="Line 1469"/>
              <p:cNvSpPr>
                <a:spLocks noChangeShapeType="1"/>
              </p:cNvSpPr>
              <p:nvPr/>
            </p:nvSpPr>
            <p:spPr bwMode="auto">
              <a:xfrm>
                <a:off x="2494" y="271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50" name="Line 1470"/>
              <p:cNvSpPr>
                <a:spLocks noChangeShapeType="1"/>
              </p:cNvSpPr>
              <p:nvPr/>
            </p:nvSpPr>
            <p:spPr bwMode="auto">
              <a:xfrm>
                <a:off x="2495" y="2713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51" name="Line 1471"/>
              <p:cNvSpPr>
                <a:spLocks noChangeShapeType="1"/>
              </p:cNvSpPr>
              <p:nvPr/>
            </p:nvSpPr>
            <p:spPr bwMode="auto">
              <a:xfrm>
                <a:off x="2497" y="271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52" name="Line 1472"/>
              <p:cNvSpPr>
                <a:spLocks noChangeShapeType="1"/>
              </p:cNvSpPr>
              <p:nvPr/>
            </p:nvSpPr>
            <p:spPr bwMode="auto">
              <a:xfrm>
                <a:off x="2498" y="271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53" name="Line 1473"/>
              <p:cNvSpPr>
                <a:spLocks noChangeShapeType="1"/>
              </p:cNvSpPr>
              <p:nvPr/>
            </p:nvSpPr>
            <p:spPr bwMode="auto">
              <a:xfrm>
                <a:off x="2499" y="271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54" name="Line 1474"/>
              <p:cNvSpPr>
                <a:spLocks noChangeShapeType="1"/>
              </p:cNvSpPr>
              <p:nvPr/>
            </p:nvSpPr>
            <p:spPr bwMode="auto">
              <a:xfrm>
                <a:off x="2500" y="271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55" name="Line 1475"/>
              <p:cNvSpPr>
                <a:spLocks noChangeShapeType="1"/>
              </p:cNvSpPr>
              <p:nvPr/>
            </p:nvSpPr>
            <p:spPr bwMode="auto">
              <a:xfrm>
                <a:off x="2501" y="2713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56" name="Freeform 1476"/>
              <p:cNvSpPr>
                <a:spLocks/>
              </p:cNvSpPr>
              <p:nvPr/>
            </p:nvSpPr>
            <p:spPr bwMode="auto">
              <a:xfrm>
                <a:off x="2503" y="271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57" name="Line 1477"/>
              <p:cNvSpPr>
                <a:spLocks noChangeShapeType="1"/>
              </p:cNvSpPr>
              <p:nvPr/>
            </p:nvSpPr>
            <p:spPr bwMode="auto">
              <a:xfrm>
                <a:off x="2504" y="271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58" name="Line 1478"/>
              <p:cNvSpPr>
                <a:spLocks noChangeShapeType="1"/>
              </p:cNvSpPr>
              <p:nvPr/>
            </p:nvSpPr>
            <p:spPr bwMode="auto">
              <a:xfrm>
                <a:off x="2505" y="271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59" name="Line 1479"/>
              <p:cNvSpPr>
                <a:spLocks noChangeShapeType="1"/>
              </p:cNvSpPr>
              <p:nvPr/>
            </p:nvSpPr>
            <p:spPr bwMode="auto">
              <a:xfrm>
                <a:off x="2506" y="271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60" name="Line 1480"/>
              <p:cNvSpPr>
                <a:spLocks noChangeShapeType="1"/>
              </p:cNvSpPr>
              <p:nvPr/>
            </p:nvSpPr>
            <p:spPr bwMode="auto">
              <a:xfrm>
                <a:off x="2507" y="271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61" name="Line 1481"/>
              <p:cNvSpPr>
                <a:spLocks noChangeShapeType="1"/>
              </p:cNvSpPr>
              <p:nvPr/>
            </p:nvSpPr>
            <p:spPr bwMode="auto">
              <a:xfrm>
                <a:off x="2509" y="271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62" name="Line 1482"/>
              <p:cNvSpPr>
                <a:spLocks noChangeShapeType="1"/>
              </p:cNvSpPr>
              <p:nvPr/>
            </p:nvSpPr>
            <p:spPr bwMode="auto">
              <a:xfrm>
                <a:off x="2510" y="271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63" name="Line 1483"/>
              <p:cNvSpPr>
                <a:spLocks noChangeShapeType="1"/>
              </p:cNvSpPr>
              <p:nvPr/>
            </p:nvSpPr>
            <p:spPr bwMode="auto">
              <a:xfrm>
                <a:off x="2511" y="271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64" name="Line 1484"/>
              <p:cNvSpPr>
                <a:spLocks noChangeShapeType="1"/>
              </p:cNvSpPr>
              <p:nvPr/>
            </p:nvSpPr>
            <p:spPr bwMode="auto">
              <a:xfrm>
                <a:off x="2512" y="271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65" name="Freeform 1485"/>
              <p:cNvSpPr>
                <a:spLocks/>
              </p:cNvSpPr>
              <p:nvPr/>
            </p:nvSpPr>
            <p:spPr bwMode="auto">
              <a:xfrm>
                <a:off x="2513" y="271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66" name="Line 1486"/>
              <p:cNvSpPr>
                <a:spLocks noChangeShapeType="1"/>
              </p:cNvSpPr>
              <p:nvPr/>
            </p:nvSpPr>
            <p:spPr bwMode="auto">
              <a:xfrm>
                <a:off x="2515" y="271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67" name="Line 1487"/>
              <p:cNvSpPr>
                <a:spLocks noChangeShapeType="1"/>
              </p:cNvSpPr>
              <p:nvPr/>
            </p:nvSpPr>
            <p:spPr bwMode="auto">
              <a:xfrm>
                <a:off x="2516" y="271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68" name="Line 1488"/>
              <p:cNvSpPr>
                <a:spLocks noChangeShapeType="1"/>
              </p:cNvSpPr>
              <p:nvPr/>
            </p:nvSpPr>
            <p:spPr bwMode="auto">
              <a:xfrm>
                <a:off x="2517" y="271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69" name="Line 1489"/>
              <p:cNvSpPr>
                <a:spLocks noChangeShapeType="1"/>
              </p:cNvSpPr>
              <p:nvPr/>
            </p:nvSpPr>
            <p:spPr bwMode="auto">
              <a:xfrm>
                <a:off x="2518" y="2716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70" name="Line 1490"/>
              <p:cNvSpPr>
                <a:spLocks noChangeShapeType="1"/>
              </p:cNvSpPr>
              <p:nvPr/>
            </p:nvSpPr>
            <p:spPr bwMode="auto">
              <a:xfrm>
                <a:off x="2520" y="271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71" name="Line 1491"/>
              <p:cNvSpPr>
                <a:spLocks noChangeShapeType="1"/>
              </p:cNvSpPr>
              <p:nvPr/>
            </p:nvSpPr>
            <p:spPr bwMode="auto">
              <a:xfrm>
                <a:off x="2521" y="271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72" name="Line 1492"/>
              <p:cNvSpPr>
                <a:spLocks noChangeShapeType="1"/>
              </p:cNvSpPr>
              <p:nvPr/>
            </p:nvSpPr>
            <p:spPr bwMode="auto">
              <a:xfrm>
                <a:off x="2522" y="271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73" name="Line 1493"/>
              <p:cNvSpPr>
                <a:spLocks noChangeShapeType="1"/>
              </p:cNvSpPr>
              <p:nvPr/>
            </p:nvSpPr>
            <p:spPr bwMode="auto">
              <a:xfrm>
                <a:off x="2523" y="271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74" name="Line 1494"/>
              <p:cNvSpPr>
                <a:spLocks noChangeShapeType="1"/>
              </p:cNvSpPr>
              <p:nvPr/>
            </p:nvSpPr>
            <p:spPr bwMode="auto">
              <a:xfrm>
                <a:off x="2524" y="2716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75" name="Freeform 1495"/>
              <p:cNvSpPr>
                <a:spLocks/>
              </p:cNvSpPr>
              <p:nvPr/>
            </p:nvSpPr>
            <p:spPr bwMode="auto">
              <a:xfrm>
                <a:off x="2526" y="271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76" name="Freeform 1496"/>
              <p:cNvSpPr>
                <a:spLocks/>
              </p:cNvSpPr>
              <p:nvPr/>
            </p:nvSpPr>
            <p:spPr bwMode="auto">
              <a:xfrm>
                <a:off x="2527" y="271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77" name="Line 1497"/>
              <p:cNvSpPr>
                <a:spLocks noChangeShapeType="1"/>
              </p:cNvSpPr>
              <p:nvPr/>
            </p:nvSpPr>
            <p:spPr bwMode="auto">
              <a:xfrm>
                <a:off x="2528" y="271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78" name="Line 1498"/>
              <p:cNvSpPr>
                <a:spLocks noChangeShapeType="1"/>
              </p:cNvSpPr>
              <p:nvPr/>
            </p:nvSpPr>
            <p:spPr bwMode="auto">
              <a:xfrm>
                <a:off x="2529" y="271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79" name="Line 1499"/>
              <p:cNvSpPr>
                <a:spLocks noChangeShapeType="1"/>
              </p:cNvSpPr>
              <p:nvPr/>
            </p:nvSpPr>
            <p:spPr bwMode="auto">
              <a:xfrm>
                <a:off x="2530" y="271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80" name="Line 1500"/>
              <p:cNvSpPr>
                <a:spLocks noChangeShapeType="1"/>
              </p:cNvSpPr>
              <p:nvPr/>
            </p:nvSpPr>
            <p:spPr bwMode="auto">
              <a:xfrm>
                <a:off x="2532" y="271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81" name="Line 1501"/>
              <p:cNvSpPr>
                <a:spLocks noChangeShapeType="1"/>
              </p:cNvSpPr>
              <p:nvPr/>
            </p:nvSpPr>
            <p:spPr bwMode="auto">
              <a:xfrm>
                <a:off x="2533" y="271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82" name="Line 1502"/>
              <p:cNvSpPr>
                <a:spLocks noChangeShapeType="1"/>
              </p:cNvSpPr>
              <p:nvPr/>
            </p:nvSpPr>
            <p:spPr bwMode="auto">
              <a:xfrm>
                <a:off x="2534" y="271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83" name="Line 1503"/>
              <p:cNvSpPr>
                <a:spLocks noChangeShapeType="1"/>
              </p:cNvSpPr>
              <p:nvPr/>
            </p:nvSpPr>
            <p:spPr bwMode="auto">
              <a:xfrm>
                <a:off x="2535" y="271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84" name="Line 1504"/>
              <p:cNvSpPr>
                <a:spLocks noChangeShapeType="1"/>
              </p:cNvSpPr>
              <p:nvPr/>
            </p:nvSpPr>
            <p:spPr bwMode="auto">
              <a:xfrm>
                <a:off x="2536" y="271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85" name="Line 1505"/>
              <p:cNvSpPr>
                <a:spLocks noChangeShapeType="1"/>
              </p:cNvSpPr>
              <p:nvPr/>
            </p:nvSpPr>
            <p:spPr bwMode="auto">
              <a:xfrm>
                <a:off x="2538" y="271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86" name="Line 1506"/>
              <p:cNvSpPr>
                <a:spLocks noChangeShapeType="1"/>
              </p:cNvSpPr>
              <p:nvPr/>
            </p:nvSpPr>
            <p:spPr bwMode="auto">
              <a:xfrm>
                <a:off x="2539" y="271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87" name="Line 1507"/>
              <p:cNvSpPr>
                <a:spLocks noChangeShapeType="1"/>
              </p:cNvSpPr>
              <p:nvPr/>
            </p:nvSpPr>
            <p:spPr bwMode="auto">
              <a:xfrm>
                <a:off x="2540" y="2717"/>
                <a:ext cx="1" cy="2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88" name="Freeform 1508"/>
              <p:cNvSpPr>
                <a:spLocks/>
              </p:cNvSpPr>
              <p:nvPr/>
            </p:nvSpPr>
            <p:spPr bwMode="auto">
              <a:xfrm>
                <a:off x="2540" y="2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89" name="Line 1509"/>
              <p:cNvSpPr>
                <a:spLocks noChangeShapeType="1"/>
              </p:cNvSpPr>
              <p:nvPr/>
            </p:nvSpPr>
            <p:spPr bwMode="auto">
              <a:xfrm>
                <a:off x="2541" y="271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90" name="Line 1510"/>
              <p:cNvSpPr>
                <a:spLocks noChangeShapeType="1"/>
              </p:cNvSpPr>
              <p:nvPr/>
            </p:nvSpPr>
            <p:spPr bwMode="auto">
              <a:xfrm>
                <a:off x="2542" y="271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91" name="Line 1511"/>
              <p:cNvSpPr>
                <a:spLocks noChangeShapeType="1"/>
              </p:cNvSpPr>
              <p:nvPr/>
            </p:nvSpPr>
            <p:spPr bwMode="auto">
              <a:xfrm>
                <a:off x="2544" y="271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92" name="Line 1512"/>
              <p:cNvSpPr>
                <a:spLocks noChangeShapeType="1"/>
              </p:cNvSpPr>
              <p:nvPr/>
            </p:nvSpPr>
            <p:spPr bwMode="auto">
              <a:xfrm>
                <a:off x="2545" y="271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93" name="Line 1513"/>
              <p:cNvSpPr>
                <a:spLocks noChangeShapeType="1"/>
              </p:cNvSpPr>
              <p:nvPr/>
            </p:nvSpPr>
            <p:spPr bwMode="auto">
              <a:xfrm>
                <a:off x="2546" y="271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94" name="Line 1514"/>
              <p:cNvSpPr>
                <a:spLocks noChangeShapeType="1"/>
              </p:cNvSpPr>
              <p:nvPr/>
            </p:nvSpPr>
            <p:spPr bwMode="auto">
              <a:xfrm>
                <a:off x="2547" y="271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95" name="Line 1515"/>
              <p:cNvSpPr>
                <a:spLocks noChangeShapeType="1"/>
              </p:cNvSpPr>
              <p:nvPr/>
            </p:nvSpPr>
            <p:spPr bwMode="auto">
              <a:xfrm>
                <a:off x="2548" y="271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96" name="Line 1516"/>
              <p:cNvSpPr>
                <a:spLocks noChangeShapeType="1"/>
              </p:cNvSpPr>
              <p:nvPr/>
            </p:nvSpPr>
            <p:spPr bwMode="auto">
              <a:xfrm>
                <a:off x="2550" y="271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97" name="Line 1517"/>
              <p:cNvSpPr>
                <a:spLocks noChangeShapeType="1"/>
              </p:cNvSpPr>
              <p:nvPr/>
            </p:nvSpPr>
            <p:spPr bwMode="auto">
              <a:xfrm>
                <a:off x="2551" y="271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98" name="Line 1518"/>
              <p:cNvSpPr>
                <a:spLocks noChangeShapeType="1"/>
              </p:cNvSpPr>
              <p:nvPr/>
            </p:nvSpPr>
            <p:spPr bwMode="auto">
              <a:xfrm>
                <a:off x="2552" y="271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199" name="Line 1519"/>
              <p:cNvSpPr>
                <a:spLocks noChangeShapeType="1"/>
              </p:cNvSpPr>
              <p:nvPr/>
            </p:nvSpPr>
            <p:spPr bwMode="auto">
              <a:xfrm>
                <a:off x="2553" y="271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00" name="Freeform 1520"/>
              <p:cNvSpPr>
                <a:spLocks/>
              </p:cNvSpPr>
              <p:nvPr/>
            </p:nvSpPr>
            <p:spPr bwMode="auto">
              <a:xfrm>
                <a:off x="2554" y="271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01" name="Line 1521"/>
              <p:cNvSpPr>
                <a:spLocks noChangeShapeType="1"/>
              </p:cNvSpPr>
              <p:nvPr/>
            </p:nvSpPr>
            <p:spPr bwMode="auto">
              <a:xfrm>
                <a:off x="2556" y="272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02" name="Line 1522"/>
              <p:cNvSpPr>
                <a:spLocks noChangeShapeType="1"/>
              </p:cNvSpPr>
              <p:nvPr/>
            </p:nvSpPr>
            <p:spPr bwMode="auto">
              <a:xfrm>
                <a:off x="2557" y="272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03" name="Line 1523"/>
              <p:cNvSpPr>
                <a:spLocks noChangeShapeType="1"/>
              </p:cNvSpPr>
              <p:nvPr/>
            </p:nvSpPr>
            <p:spPr bwMode="auto">
              <a:xfrm>
                <a:off x="2558" y="272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04" name="Line 1524"/>
              <p:cNvSpPr>
                <a:spLocks noChangeShapeType="1"/>
              </p:cNvSpPr>
              <p:nvPr/>
            </p:nvSpPr>
            <p:spPr bwMode="auto">
              <a:xfrm>
                <a:off x="2559" y="272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05" name="Line 1525"/>
              <p:cNvSpPr>
                <a:spLocks noChangeShapeType="1"/>
              </p:cNvSpPr>
              <p:nvPr/>
            </p:nvSpPr>
            <p:spPr bwMode="auto">
              <a:xfrm>
                <a:off x="2560" y="272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06" name="Line 1526"/>
              <p:cNvSpPr>
                <a:spLocks noChangeShapeType="1"/>
              </p:cNvSpPr>
              <p:nvPr/>
            </p:nvSpPr>
            <p:spPr bwMode="auto">
              <a:xfrm>
                <a:off x="2562" y="272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07" name="Line 1527"/>
              <p:cNvSpPr>
                <a:spLocks noChangeShapeType="1"/>
              </p:cNvSpPr>
              <p:nvPr/>
            </p:nvSpPr>
            <p:spPr bwMode="auto">
              <a:xfrm>
                <a:off x="2563" y="272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08" name="Line 1528"/>
              <p:cNvSpPr>
                <a:spLocks noChangeShapeType="1"/>
              </p:cNvSpPr>
              <p:nvPr/>
            </p:nvSpPr>
            <p:spPr bwMode="auto">
              <a:xfrm>
                <a:off x="2564" y="272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09" name="Line 1529"/>
              <p:cNvSpPr>
                <a:spLocks noChangeShapeType="1"/>
              </p:cNvSpPr>
              <p:nvPr/>
            </p:nvSpPr>
            <p:spPr bwMode="auto">
              <a:xfrm>
                <a:off x="2565" y="272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10" name="Line 1530"/>
              <p:cNvSpPr>
                <a:spLocks noChangeShapeType="1"/>
              </p:cNvSpPr>
              <p:nvPr/>
            </p:nvSpPr>
            <p:spPr bwMode="auto">
              <a:xfrm>
                <a:off x="2566" y="272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11" name="Line 1531"/>
              <p:cNvSpPr>
                <a:spLocks noChangeShapeType="1"/>
              </p:cNvSpPr>
              <p:nvPr/>
            </p:nvSpPr>
            <p:spPr bwMode="auto">
              <a:xfrm>
                <a:off x="2568" y="272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12" name="Line 1532"/>
              <p:cNvSpPr>
                <a:spLocks noChangeShapeType="1"/>
              </p:cNvSpPr>
              <p:nvPr/>
            </p:nvSpPr>
            <p:spPr bwMode="auto">
              <a:xfrm>
                <a:off x="2569" y="272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13" name="Line 1533"/>
              <p:cNvSpPr>
                <a:spLocks noChangeShapeType="1"/>
              </p:cNvSpPr>
              <p:nvPr/>
            </p:nvSpPr>
            <p:spPr bwMode="auto">
              <a:xfrm>
                <a:off x="2570" y="272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14" name="Freeform 1534"/>
              <p:cNvSpPr>
                <a:spLocks/>
              </p:cNvSpPr>
              <p:nvPr/>
            </p:nvSpPr>
            <p:spPr bwMode="auto">
              <a:xfrm>
                <a:off x="2571" y="27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15" name="Line 1535"/>
              <p:cNvSpPr>
                <a:spLocks noChangeShapeType="1"/>
              </p:cNvSpPr>
              <p:nvPr/>
            </p:nvSpPr>
            <p:spPr bwMode="auto">
              <a:xfrm>
                <a:off x="2572" y="2722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16" name="Line 1536"/>
              <p:cNvSpPr>
                <a:spLocks noChangeShapeType="1"/>
              </p:cNvSpPr>
              <p:nvPr/>
            </p:nvSpPr>
            <p:spPr bwMode="auto">
              <a:xfrm>
                <a:off x="2574" y="272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17" name="Line 1537"/>
              <p:cNvSpPr>
                <a:spLocks noChangeShapeType="1"/>
              </p:cNvSpPr>
              <p:nvPr/>
            </p:nvSpPr>
            <p:spPr bwMode="auto">
              <a:xfrm>
                <a:off x="2575" y="272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18" name="Line 1538"/>
              <p:cNvSpPr>
                <a:spLocks noChangeShapeType="1"/>
              </p:cNvSpPr>
              <p:nvPr/>
            </p:nvSpPr>
            <p:spPr bwMode="auto">
              <a:xfrm>
                <a:off x="2576" y="272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19" name="Line 1539"/>
              <p:cNvSpPr>
                <a:spLocks noChangeShapeType="1"/>
              </p:cNvSpPr>
              <p:nvPr/>
            </p:nvSpPr>
            <p:spPr bwMode="auto">
              <a:xfrm>
                <a:off x="2577" y="272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20" name="Line 1540"/>
              <p:cNvSpPr>
                <a:spLocks noChangeShapeType="1"/>
              </p:cNvSpPr>
              <p:nvPr/>
            </p:nvSpPr>
            <p:spPr bwMode="auto">
              <a:xfrm>
                <a:off x="2578" y="2722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21" name="Line 1541"/>
              <p:cNvSpPr>
                <a:spLocks noChangeShapeType="1"/>
              </p:cNvSpPr>
              <p:nvPr/>
            </p:nvSpPr>
            <p:spPr bwMode="auto">
              <a:xfrm>
                <a:off x="2580" y="272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22" name="Line 1542"/>
              <p:cNvSpPr>
                <a:spLocks noChangeShapeType="1"/>
              </p:cNvSpPr>
              <p:nvPr/>
            </p:nvSpPr>
            <p:spPr bwMode="auto">
              <a:xfrm>
                <a:off x="2581" y="272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23" name="Line 1543"/>
              <p:cNvSpPr>
                <a:spLocks noChangeShapeType="1"/>
              </p:cNvSpPr>
              <p:nvPr/>
            </p:nvSpPr>
            <p:spPr bwMode="auto">
              <a:xfrm>
                <a:off x="2582" y="272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24" name="Line 1544"/>
              <p:cNvSpPr>
                <a:spLocks noChangeShapeType="1"/>
              </p:cNvSpPr>
              <p:nvPr/>
            </p:nvSpPr>
            <p:spPr bwMode="auto">
              <a:xfrm>
                <a:off x="2583" y="272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25" name="Line 1545"/>
              <p:cNvSpPr>
                <a:spLocks noChangeShapeType="1"/>
              </p:cNvSpPr>
              <p:nvPr/>
            </p:nvSpPr>
            <p:spPr bwMode="auto">
              <a:xfrm>
                <a:off x="2584" y="2722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26" name="Line 1546"/>
              <p:cNvSpPr>
                <a:spLocks noChangeShapeType="1"/>
              </p:cNvSpPr>
              <p:nvPr/>
            </p:nvSpPr>
            <p:spPr bwMode="auto">
              <a:xfrm>
                <a:off x="2586" y="272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27" name="Line 1547"/>
              <p:cNvSpPr>
                <a:spLocks noChangeShapeType="1"/>
              </p:cNvSpPr>
              <p:nvPr/>
            </p:nvSpPr>
            <p:spPr bwMode="auto">
              <a:xfrm>
                <a:off x="2587" y="272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28" name="Line 1548"/>
              <p:cNvSpPr>
                <a:spLocks noChangeShapeType="1"/>
              </p:cNvSpPr>
              <p:nvPr/>
            </p:nvSpPr>
            <p:spPr bwMode="auto">
              <a:xfrm>
                <a:off x="2588" y="272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29" name="Line 1549"/>
              <p:cNvSpPr>
                <a:spLocks noChangeShapeType="1"/>
              </p:cNvSpPr>
              <p:nvPr/>
            </p:nvSpPr>
            <p:spPr bwMode="auto">
              <a:xfrm>
                <a:off x="2589" y="272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30" name="Freeform 1550"/>
              <p:cNvSpPr>
                <a:spLocks/>
              </p:cNvSpPr>
              <p:nvPr/>
            </p:nvSpPr>
            <p:spPr bwMode="auto">
              <a:xfrm>
                <a:off x="2590" y="27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31" name="Line 1551"/>
              <p:cNvSpPr>
                <a:spLocks noChangeShapeType="1"/>
              </p:cNvSpPr>
              <p:nvPr/>
            </p:nvSpPr>
            <p:spPr bwMode="auto">
              <a:xfrm>
                <a:off x="2592" y="272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32" name="Line 1552"/>
              <p:cNvSpPr>
                <a:spLocks noChangeShapeType="1"/>
              </p:cNvSpPr>
              <p:nvPr/>
            </p:nvSpPr>
            <p:spPr bwMode="auto">
              <a:xfrm>
                <a:off x="2593" y="272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33" name="Line 1553"/>
              <p:cNvSpPr>
                <a:spLocks noChangeShapeType="1"/>
              </p:cNvSpPr>
              <p:nvPr/>
            </p:nvSpPr>
            <p:spPr bwMode="auto">
              <a:xfrm>
                <a:off x="2594" y="272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34" name="Line 1554"/>
              <p:cNvSpPr>
                <a:spLocks noChangeShapeType="1"/>
              </p:cNvSpPr>
              <p:nvPr/>
            </p:nvSpPr>
            <p:spPr bwMode="auto">
              <a:xfrm>
                <a:off x="2595" y="272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35" name="Line 1555"/>
              <p:cNvSpPr>
                <a:spLocks noChangeShapeType="1"/>
              </p:cNvSpPr>
              <p:nvPr/>
            </p:nvSpPr>
            <p:spPr bwMode="auto">
              <a:xfrm>
                <a:off x="2596" y="272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36" name="Line 1556"/>
              <p:cNvSpPr>
                <a:spLocks noChangeShapeType="1"/>
              </p:cNvSpPr>
              <p:nvPr/>
            </p:nvSpPr>
            <p:spPr bwMode="auto">
              <a:xfrm>
                <a:off x="2598" y="272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37" name="Line 1557"/>
              <p:cNvSpPr>
                <a:spLocks noChangeShapeType="1"/>
              </p:cNvSpPr>
              <p:nvPr/>
            </p:nvSpPr>
            <p:spPr bwMode="auto">
              <a:xfrm>
                <a:off x="2599" y="272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38" name="Line 1558"/>
              <p:cNvSpPr>
                <a:spLocks noChangeShapeType="1"/>
              </p:cNvSpPr>
              <p:nvPr/>
            </p:nvSpPr>
            <p:spPr bwMode="auto">
              <a:xfrm>
                <a:off x="2600" y="272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39" name="Line 1559"/>
              <p:cNvSpPr>
                <a:spLocks noChangeShapeType="1"/>
              </p:cNvSpPr>
              <p:nvPr/>
            </p:nvSpPr>
            <p:spPr bwMode="auto">
              <a:xfrm>
                <a:off x="2601" y="272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40" name="Line 1560"/>
              <p:cNvSpPr>
                <a:spLocks noChangeShapeType="1"/>
              </p:cNvSpPr>
              <p:nvPr/>
            </p:nvSpPr>
            <p:spPr bwMode="auto">
              <a:xfrm>
                <a:off x="2602" y="272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41" name="Line 1561"/>
              <p:cNvSpPr>
                <a:spLocks noChangeShapeType="1"/>
              </p:cNvSpPr>
              <p:nvPr/>
            </p:nvSpPr>
            <p:spPr bwMode="auto">
              <a:xfrm>
                <a:off x="2604" y="272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42" name="Line 1562"/>
              <p:cNvSpPr>
                <a:spLocks noChangeShapeType="1"/>
              </p:cNvSpPr>
              <p:nvPr/>
            </p:nvSpPr>
            <p:spPr bwMode="auto">
              <a:xfrm>
                <a:off x="2605" y="272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43" name="Line 1563"/>
              <p:cNvSpPr>
                <a:spLocks noChangeShapeType="1"/>
              </p:cNvSpPr>
              <p:nvPr/>
            </p:nvSpPr>
            <p:spPr bwMode="auto">
              <a:xfrm>
                <a:off x="2606" y="272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44" name="Line 1564"/>
              <p:cNvSpPr>
                <a:spLocks noChangeShapeType="1"/>
              </p:cNvSpPr>
              <p:nvPr/>
            </p:nvSpPr>
            <p:spPr bwMode="auto">
              <a:xfrm>
                <a:off x="2607" y="272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45" name="Line 1565"/>
              <p:cNvSpPr>
                <a:spLocks noChangeShapeType="1"/>
              </p:cNvSpPr>
              <p:nvPr/>
            </p:nvSpPr>
            <p:spPr bwMode="auto">
              <a:xfrm>
                <a:off x="2608" y="272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46" name="Line 1566"/>
              <p:cNvSpPr>
                <a:spLocks noChangeShapeType="1"/>
              </p:cNvSpPr>
              <p:nvPr/>
            </p:nvSpPr>
            <p:spPr bwMode="auto">
              <a:xfrm>
                <a:off x="2610" y="272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47" name="Line 1567"/>
              <p:cNvSpPr>
                <a:spLocks noChangeShapeType="1"/>
              </p:cNvSpPr>
              <p:nvPr/>
            </p:nvSpPr>
            <p:spPr bwMode="auto">
              <a:xfrm>
                <a:off x="2611" y="272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48" name="Freeform 1568"/>
              <p:cNvSpPr>
                <a:spLocks/>
              </p:cNvSpPr>
              <p:nvPr/>
            </p:nvSpPr>
            <p:spPr bwMode="auto">
              <a:xfrm>
                <a:off x="2612" y="272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49" name="Line 1569"/>
              <p:cNvSpPr>
                <a:spLocks noChangeShapeType="1"/>
              </p:cNvSpPr>
              <p:nvPr/>
            </p:nvSpPr>
            <p:spPr bwMode="auto">
              <a:xfrm>
                <a:off x="2613" y="272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50" name="Line 1570"/>
              <p:cNvSpPr>
                <a:spLocks noChangeShapeType="1"/>
              </p:cNvSpPr>
              <p:nvPr/>
            </p:nvSpPr>
            <p:spPr bwMode="auto">
              <a:xfrm>
                <a:off x="2614" y="2725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51" name="Line 1571"/>
              <p:cNvSpPr>
                <a:spLocks noChangeShapeType="1"/>
              </p:cNvSpPr>
              <p:nvPr/>
            </p:nvSpPr>
            <p:spPr bwMode="auto">
              <a:xfrm>
                <a:off x="2616" y="272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52" name="Line 1572"/>
              <p:cNvSpPr>
                <a:spLocks noChangeShapeType="1"/>
              </p:cNvSpPr>
              <p:nvPr/>
            </p:nvSpPr>
            <p:spPr bwMode="auto">
              <a:xfrm>
                <a:off x="2617" y="272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53" name="Line 1573"/>
              <p:cNvSpPr>
                <a:spLocks noChangeShapeType="1"/>
              </p:cNvSpPr>
              <p:nvPr/>
            </p:nvSpPr>
            <p:spPr bwMode="auto">
              <a:xfrm>
                <a:off x="2618" y="272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54" name="Line 1574"/>
              <p:cNvSpPr>
                <a:spLocks noChangeShapeType="1"/>
              </p:cNvSpPr>
              <p:nvPr/>
            </p:nvSpPr>
            <p:spPr bwMode="auto">
              <a:xfrm>
                <a:off x="2619" y="272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55" name="Line 1575"/>
              <p:cNvSpPr>
                <a:spLocks noChangeShapeType="1"/>
              </p:cNvSpPr>
              <p:nvPr/>
            </p:nvSpPr>
            <p:spPr bwMode="auto">
              <a:xfrm>
                <a:off x="2620" y="2725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56" name="Line 1576"/>
              <p:cNvSpPr>
                <a:spLocks noChangeShapeType="1"/>
              </p:cNvSpPr>
              <p:nvPr/>
            </p:nvSpPr>
            <p:spPr bwMode="auto">
              <a:xfrm>
                <a:off x="442" y="2031"/>
                <a:ext cx="108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57" name="Line 1577"/>
              <p:cNvSpPr>
                <a:spLocks noChangeShapeType="1"/>
              </p:cNvSpPr>
              <p:nvPr/>
            </p:nvSpPr>
            <p:spPr bwMode="auto">
              <a:xfrm>
                <a:off x="550" y="2031"/>
                <a:ext cx="19" cy="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58" name="Line 1578"/>
              <p:cNvSpPr>
                <a:spLocks noChangeShapeType="1"/>
              </p:cNvSpPr>
              <p:nvPr/>
            </p:nvSpPr>
            <p:spPr bwMode="auto">
              <a:xfrm>
                <a:off x="569" y="2033"/>
                <a:ext cx="13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59" name="Line 1579"/>
              <p:cNvSpPr>
                <a:spLocks noChangeShapeType="1"/>
              </p:cNvSpPr>
              <p:nvPr/>
            </p:nvSpPr>
            <p:spPr bwMode="auto">
              <a:xfrm>
                <a:off x="700" y="2033"/>
                <a:ext cx="11" cy="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60" name="Line 1580"/>
              <p:cNvSpPr>
                <a:spLocks noChangeShapeType="1"/>
              </p:cNvSpPr>
              <p:nvPr/>
            </p:nvSpPr>
            <p:spPr bwMode="auto">
              <a:xfrm>
                <a:off x="711" y="2035"/>
                <a:ext cx="78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61" name="Line 1581"/>
              <p:cNvSpPr>
                <a:spLocks noChangeShapeType="1"/>
              </p:cNvSpPr>
              <p:nvPr/>
            </p:nvSpPr>
            <p:spPr bwMode="auto">
              <a:xfrm>
                <a:off x="789" y="2035"/>
                <a:ext cx="9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62" name="Line 1582"/>
              <p:cNvSpPr>
                <a:spLocks noChangeShapeType="1"/>
              </p:cNvSpPr>
              <p:nvPr/>
            </p:nvSpPr>
            <p:spPr bwMode="auto">
              <a:xfrm>
                <a:off x="798" y="2036"/>
                <a:ext cx="66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63" name="Line 1583"/>
              <p:cNvSpPr>
                <a:spLocks noChangeShapeType="1"/>
              </p:cNvSpPr>
              <p:nvPr/>
            </p:nvSpPr>
            <p:spPr bwMode="auto">
              <a:xfrm>
                <a:off x="864" y="2036"/>
                <a:ext cx="7" cy="2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64" name="Line 1584"/>
              <p:cNvSpPr>
                <a:spLocks noChangeShapeType="1"/>
              </p:cNvSpPr>
              <p:nvPr/>
            </p:nvSpPr>
            <p:spPr bwMode="auto">
              <a:xfrm>
                <a:off x="871" y="2038"/>
                <a:ext cx="47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65" name="Line 1585"/>
              <p:cNvSpPr>
                <a:spLocks noChangeShapeType="1"/>
              </p:cNvSpPr>
              <p:nvPr/>
            </p:nvSpPr>
            <p:spPr bwMode="auto">
              <a:xfrm>
                <a:off x="918" y="203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66" name="Line 1586"/>
              <p:cNvSpPr>
                <a:spLocks noChangeShapeType="1"/>
              </p:cNvSpPr>
              <p:nvPr/>
            </p:nvSpPr>
            <p:spPr bwMode="auto">
              <a:xfrm>
                <a:off x="924" y="2039"/>
                <a:ext cx="25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67" name="Freeform 1587"/>
              <p:cNvSpPr>
                <a:spLocks/>
              </p:cNvSpPr>
              <p:nvPr/>
            </p:nvSpPr>
            <p:spPr bwMode="auto">
              <a:xfrm>
                <a:off x="949" y="2039"/>
                <a:ext cx="174" cy="8"/>
              </a:xfrm>
              <a:custGeom>
                <a:avLst/>
                <a:gdLst>
                  <a:gd name="T0" fmla="*/ 0 w 174"/>
                  <a:gd name="T1" fmla="*/ 0 h 8"/>
                  <a:gd name="T2" fmla="*/ 14 w 174"/>
                  <a:gd name="T3" fmla="*/ 0 h 8"/>
                  <a:gd name="T4" fmla="*/ 19 w 174"/>
                  <a:gd name="T5" fmla="*/ 2 h 8"/>
                  <a:gd name="T6" fmla="*/ 58 w 174"/>
                  <a:gd name="T7" fmla="*/ 2 h 8"/>
                  <a:gd name="T8" fmla="*/ 61 w 174"/>
                  <a:gd name="T9" fmla="*/ 4 h 8"/>
                  <a:gd name="T10" fmla="*/ 91 w 174"/>
                  <a:gd name="T11" fmla="*/ 4 h 8"/>
                  <a:gd name="T12" fmla="*/ 95 w 174"/>
                  <a:gd name="T13" fmla="*/ 5 h 8"/>
                  <a:gd name="T14" fmla="*/ 119 w 174"/>
                  <a:gd name="T15" fmla="*/ 5 h 8"/>
                  <a:gd name="T16" fmla="*/ 121 w 174"/>
                  <a:gd name="T17" fmla="*/ 7 h 8"/>
                  <a:gd name="T18" fmla="*/ 149 w 174"/>
                  <a:gd name="T19" fmla="*/ 7 h 8"/>
                  <a:gd name="T20" fmla="*/ 151 w 174"/>
                  <a:gd name="T21" fmla="*/ 8 h 8"/>
                  <a:gd name="T22" fmla="*/ 174 w 174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8">
                    <a:moveTo>
                      <a:pt x="0" y="0"/>
                    </a:moveTo>
                    <a:lnTo>
                      <a:pt x="14" y="0"/>
                    </a:lnTo>
                    <a:lnTo>
                      <a:pt x="19" y="2"/>
                    </a:lnTo>
                    <a:lnTo>
                      <a:pt x="58" y="2"/>
                    </a:lnTo>
                    <a:lnTo>
                      <a:pt x="61" y="4"/>
                    </a:lnTo>
                    <a:lnTo>
                      <a:pt x="91" y="4"/>
                    </a:lnTo>
                    <a:lnTo>
                      <a:pt x="95" y="5"/>
                    </a:lnTo>
                    <a:lnTo>
                      <a:pt x="119" y="5"/>
                    </a:lnTo>
                    <a:lnTo>
                      <a:pt x="121" y="7"/>
                    </a:lnTo>
                    <a:lnTo>
                      <a:pt x="149" y="7"/>
                    </a:lnTo>
                    <a:lnTo>
                      <a:pt x="151" y="8"/>
                    </a:lnTo>
                    <a:lnTo>
                      <a:pt x="174" y="8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68" name="Freeform 1588"/>
              <p:cNvSpPr>
                <a:spLocks/>
              </p:cNvSpPr>
              <p:nvPr/>
            </p:nvSpPr>
            <p:spPr bwMode="auto">
              <a:xfrm>
                <a:off x="1123" y="2047"/>
                <a:ext cx="108" cy="10"/>
              </a:xfrm>
              <a:custGeom>
                <a:avLst/>
                <a:gdLst>
                  <a:gd name="T0" fmla="*/ 0 w 108"/>
                  <a:gd name="T1" fmla="*/ 0 h 10"/>
                  <a:gd name="T2" fmla="*/ 3 w 108"/>
                  <a:gd name="T3" fmla="*/ 0 h 10"/>
                  <a:gd name="T4" fmla="*/ 5 w 108"/>
                  <a:gd name="T5" fmla="*/ 2 h 10"/>
                  <a:gd name="T6" fmla="*/ 25 w 108"/>
                  <a:gd name="T7" fmla="*/ 2 h 10"/>
                  <a:gd name="T8" fmla="*/ 28 w 108"/>
                  <a:gd name="T9" fmla="*/ 3 h 10"/>
                  <a:gd name="T10" fmla="*/ 47 w 108"/>
                  <a:gd name="T11" fmla="*/ 3 h 10"/>
                  <a:gd name="T12" fmla="*/ 50 w 108"/>
                  <a:gd name="T13" fmla="*/ 5 h 10"/>
                  <a:gd name="T14" fmla="*/ 63 w 108"/>
                  <a:gd name="T15" fmla="*/ 5 h 10"/>
                  <a:gd name="T16" fmla="*/ 64 w 108"/>
                  <a:gd name="T17" fmla="*/ 7 h 10"/>
                  <a:gd name="T18" fmla="*/ 66 w 108"/>
                  <a:gd name="T19" fmla="*/ 5 h 10"/>
                  <a:gd name="T20" fmla="*/ 69 w 108"/>
                  <a:gd name="T21" fmla="*/ 7 h 10"/>
                  <a:gd name="T22" fmla="*/ 84 w 108"/>
                  <a:gd name="T23" fmla="*/ 7 h 10"/>
                  <a:gd name="T24" fmla="*/ 87 w 108"/>
                  <a:gd name="T25" fmla="*/ 8 h 10"/>
                  <a:gd name="T26" fmla="*/ 102 w 108"/>
                  <a:gd name="T27" fmla="*/ 8 h 10"/>
                  <a:gd name="T28" fmla="*/ 104 w 108"/>
                  <a:gd name="T29" fmla="*/ 10 h 10"/>
                  <a:gd name="T30" fmla="*/ 108 w 108"/>
                  <a:gd name="T3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" h="10">
                    <a:moveTo>
                      <a:pt x="0" y="0"/>
                    </a:moveTo>
                    <a:lnTo>
                      <a:pt x="3" y="0"/>
                    </a:lnTo>
                    <a:lnTo>
                      <a:pt x="5" y="2"/>
                    </a:lnTo>
                    <a:lnTo>
                      <a:pt x="25" y="2"/>
                    </a:lnTo>
                    <a:lnTo>
                      <a:pt x="28" y="3"/>
                    </a:lnTo>
                    <a:lnTo>
                      <a:pt x="47" y="3"/>
                    </a:lnTo>
                    <a:lnTo>
                      <a:pt x="50" y="5"/>
                    </a:lnTo>
                    <a:lnTo>
                      <a:pt x="63" y="5"/>
                    </a:lnTo>
                    <a:lnTo>
                      <a:pt x="64" y="7"/>
                    </a:lnTo>
                    <a:lnTo>
                      <a:pt x="66" y="5"/>
                    </a:lnTo>
                    <a:lnTo>
                      <a:pt x="69" y="7"/>
                    </a:lnTo>
                    <a:lnTo>
                      <a:pt x="84" y="7"/>
                    </a:lnTo>
                    <a:lnTo>
                      <a:pt x="87" y="8"/>
                    </a:lnTo>
                    <a:lnTo>
                      <a:pt x="102" y="8"/>
                    </a:lnTo>
                    <a:lnTo>
                      <a:pt x="104" y="10"/>
                    </a:lnTo>
                    <a:lnTo>
                      <a:pt x="108" y="10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69" name="Freeform 1589"/>
              <p:cNvSpPr>
                <a:spLocks/>
              </p:cNvSpPr>
              <p:nvPr/>
            </p:nvSpPr>
            <p:spPr bwMode="auto">
              <a:xfrm>
                <a:off x="1231" y="2057"/>
                <a:ext cx="77" cy="8"/>
              </a:xfrm>
              <a:custGeom>
                <a:avLst/>
                <a:gdLst>
                  <a:gd name="T0" fmla="*/ 0 w 77"/>
                  <a:gd name="T1" fmla="*/ 0 h 8"/>
                  <a:gd name="T2" fmla="*/ 10 w 77"/>
                  <a:gd name="T3" fmla="*/ 0 h 8"/>
                  <a:gd name="T4" fmla="*/ 12 w 77"/>
                  <a:gd name="T5" fmla="*/ 1 h 8"/>
                  <a:gd name="T6" fmla="*/ 26 w 77"/>
                  <a:gd name="T7" fmla="*/ 1 h 8"/>
                  <a:gd name="T8" fmla="*/ 28 w 77"/>
                  <a:gd name="T9" fmla="*/ 3 h 8"/>
                  <a:gd name="T10" fmla="*/ 41 w 77"/>
                  <a:gd name="T11" fmla="*/ 3 h 8"/>
                  <a:gd name="T12" fmla="*/ 42 w 77"/>
                  <a:gd name="T13" fmla="*/ 4 h 8"/>
                  <a:gd name="T14" fmla="*/ 53 w 77"/>
                  <a:gd name="T15" fmla="*/ 4 h 8"/>
                  <a:gd name="T16" fmla="*/ 54 w 77"/>
                  <a:gd name="T17" fmla="*/ 6 h 8"/>
                  <a:gd name="T18" fmla="*/ 66 w 77"/>
                  <a:gd name="T19" fmla="*/ 6 h 8"/>
                  <a:gd name="T20" fmla="*/ 68 w 77"/>
                  <a:gd name="T21" fmla="*/ 8 h 8"/>
                  <a:gd name="T22" fmla="*/ 77 w 77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8">
                    <a:moveTo>
                      <a:pt x="0" y="0"/>
                    </a:moveTo>
                    <a:lnTo>
                      <a:pt x="10" y="0"/>
                    </a:lnTo>
                    <a:lnTo>
                      <a:pt x="12" y="1"/>
                    </a:lnTo>
                    <a:lnTo>
                      <a:pt x="26" y="1"/>
                    </a:lnTo>
                    <a:lnTo>
                      <a:pt x="28" y="3"/>
                    </a:lnTo>
                    <a:lnTo>
                      <a:pt x="41" y="3"/>
                    </a:lnTo>
                    <a:lnTo>
                      <a:pt x="42" y="4"/>
                    </a:lnTo>
                    <a:lnTo>
                      <a:pt x="53" y="4"/>
                    </a:lnTo>
                    <a:lnTo>
                      <a:pt x="54" y="6"/>
                    </a:lnTo>
                    <a:lnTo>
                      <a:pt x="66" y="6"/>
                    </a:lnTo>
                    <a:lnTo>
                      <a:pt x="68" y="8"/>
                    </a:lnTo>
                    <a:lnTo>
                      <a:pt x="77" y="8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70" name="Freeform 1590"/>
              <p:cNvSpPr>
                <a:spLocks/>
              </p:cNvSpPr>
              <p:nvPr/>
            </p:nvSpPr>
            <p:spPr bwMode="auto">
              <a:xfrm>
                <a:off x="1308" y="2065"/>
                <a:ext cx="63" cy="9"/>
              </a:xfrm>
              <a:custGeom>
                <a:avLst/>
                <a:gdLst>
                  <a:gd name="T0" fmla="*/ 0 w 63"/>
                  <a:gd name="T1" fmla="*/ 0 h 9"/>
                  <a:gd name="T2" fmla="*/ 3 w 63"/>
                  <a:gd name="T3" fmla="*/ 0 h 9"/>
                  <a:gd name="T4" fmla="*/ 4 w 63"/>
                  <a:gd name="T5" fmla="*/ 1 h 9"/>
                  <a:gd name="T6" fmla="*/ 15 w 63"/>
                  <a:gd name="T7" fmla="*/ 1 h 9"/>
                  <a:gd name="T8" fmla="*/ 16 w 63"/>
                  <a:gd name="T9" fmla="*/ 3 h 9"/>
                  <a:gd name="T10" fmla="*/ 27 w 63"/>
                  <a:gd name="T11" fmla="*/ 3 h 9"/>
                  <a:gd name="T12" fmla="*/ 28 w 63"/>
                  <a:gd name="T13" fmla="*/ 4 h 9"/>
                  <a:gd name="T14" fmla="*/ 36 w 63"/>
                  <a:gd name="T15" fmla="*/ 4 h 9"/>
                  <a:gd name="T16" fmla="*/ 38 w 63"/>
                  <a:gd name="T17" fmla="*/ 6 h 9"/>
                  <a:gd name="T18" fmla="*/ 47 w 63"/>
                  <a:gd name="T19" fmla="*/ 6 h 9"/>
                  <a:gd name="T20" fmla="*/ 48 w 63"/>
                  <a:gd name="T21" fmla="*/ 7 h 9"/>
                  <a:gd name="T22" fmla="*/ 58 w 63"/>
                  <a:gd name="T23" fmla="*/ 7 h 9"/>
                  <a:gd name="T24" fmla="*/ 59 w 63"/>
                  <a:gd name="T25" fmla="*/ 9 h 9"/>
                  <a:gd name="T26" fmla="*/ 63 w 63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3" h="9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15" y="1"/>
                    </a:lnTo>
                    <a:lnTo>
                      <a:pt x="16" y="3"/>
                    </a:lnTo>
                    <a:lnTo>
                      <a:pt x="27" y="3"/>
                    </a:lnTo>
                    <a:lnTo>
                      <a:pt x="28" y="4"/>
                    </a:lnTo>
                    <a:lnTo>
                      <a:pt x="36" y="4"/>
                    </a:lnTo>
                    <a:lnTo>
                      <a:pt x="38" y="6"/>
                    </a:lnTo>
                    <a:lnTo>
                      <a:pt x="47" y="6"/>
                    </a:lnTo>
                    <a:lnTo>
                      <a:pt x="48" y="7"/>
                    </a:lnTo>
                    <a:lnTo>
                      <a:pt x="58" y="7"/>
                    </a:lnTo>
                    <a:lnTo>
                      <a:pt x="59" y="9"/>
                    </a:lnTo>
                    <a:lnTo>
                      <a:pt x="63" y="9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71" name="Freeform 1591"/>
              <p:cNvSpPr>
                <a:spLocks/>
              </p:cNvSpPr>
              <p:nvPr/>
            </p:nvSpPr>
            <p:spPr bwMode="auto">
              <a:xfrm>
                <a:off x="1371" y="2072"/>
                <a:ext cx="50" cy="12"/>
              </a:xfrm>
              <a:custGeom>
                <a:avLst/>
                <a:gdLst>
                  <a:gd name="T0" fmla="*/ 0 w 50"/>
                  <a:gd name="T1" fmla="*/ 2 h 12"/>
                  <a:gd name="T2" fmla="*/ 5 w 50"/>
                  <a:gd name="T3" fmla="*/ 2 h 12"/>
                  <a:gd name="T4" fmla="*/ 6 w 50"/>
                  <a:gd name="T5" fmla="*/ 4 h 12"/>
                  <a:gd name="T6" fmla="*/ 7 w 50"/>
                  <a:gd name="T7" fmla="*/ 5 h 12"/>
                  <a:gd name="T8" fmla="*/ 8 w 50"/>
                  <a:gd name="T9" fmla="*/ 4 h 12"/>
                  <a:gd name="T10" fmla="*/ 9 w 50"/>
                  <a:gd name="T11" fmla="*/ 0 h 12"/>
                  <a:gd name="T12" fmla="*/ 11 w 50"/>
                  <a:gd name="T13" fmla="*/ 2 h 12"/>
                  <a:gd name="T14" fmla="*/ 12 w 50"/>
                  <a:gd name="T15" fmla="*/ 5 h 12"/>
                  <a:gd name="T16" fmla="*/ 13 w 50"/>
                  <a:gd name="T17" fmla="*/ 4 h 12"/>
                  <a:gd name="T18" fmla="*/ 14 w 50"/>
                  <a:gd name="T19" fmla="*/ 4 h 12"/>
                  <a:gd name="T20" fmla="*/ 15 w 50"/>
                  <a:gd name="T21" fmla="*/ 5 h 12"/>
                  <a:gd name="T22" fmla="*/ 21 w 50"/>
                  <a:gd name="T23" fmla="*/ 5 h 12"/>
                  <a:gd name="T24" fmla="*/ 23 w 50"/>
                  <a:gd name="T25" fmla="*/ 7 h 12"/>
                  <a:gd name="T26" fmla="*/ 31 w 50"/>
                  <a:gd name="T27" fmla="*/ 7 h 12"/>
                  <a:gd name="T28" fmla="*/ 32 w 50"/>
                  <a:gd name="T29" fmla="*/ 8 h 12"/>
                  <a:gd name="T30" fmla="*/ 41 w 50"/>
                  <a:gd name="T31" fmla="*/ 8 h 12"/>
                  <a:gd name="T32" fmla="*/ 41 w 50"/>
                  <a:gd name="T33" fmla="*/ 10 h 12"/>
                  <a:gd name="T34" fmla="*/ 48 w 50"/>
                  <a:gd name="T35" fmla="*/ 10 h 12"/>
                  <a:gd name="T36" fmla="*/ 49 w 50"/>
                  <a:gd name="T37" fmla="*/ 12 h 12"/>
                  <a:gd name="T38" fmla="*/ 50 w 50"/>
                  <a:gd name="T3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12">
                    <a:moveTo>
                      <a:pt x="0" y="2"/>
                    </a:moveTo>
                    <a:lnTo>
                      <a:pt x="5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4" y="4"/>
                    </a:lnTo>
                    <a:lnTo>
                      <a:pt x="15" y="5"/>
                    </a:lnTo>
                    <a:lnTo>
                      <a:pt x="21" y="5"/>
                    </a:lnTo>
                    <a:lnTo>
                      <a:pt x="23" y="7"/>
                    </a:lnTo>
                    <a:lnTo>
                      <a:pt x="31" y="7"/>
                    </a:lnTo>
                    <a:lnTo>
                      <a:pt x="32" y="8"/>
                    </a:lnTo>
                    <a:lnTo>
                      <a:pt x="41" y="8"/>
                    </a:lnTo>
                    <a:lnTo>
                      <a:pt x="41" y="10"/>
                    </a:lnTo>
                    <a:lnTo>
                      <a:pt x="48" y="10"/>
                    </a:lnTo>
                    <a:lnTo>
                      <a:pt x="49" y="12"/>
                    </a:lnTo>
                    <a:lnTo>
                      <a:pt x="50" y="1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72" name="Freeform 1592"/>
              <p:cNvSpPr>
                <a:spLocks/>
              </p:cNvSpPr>
              <p:nvPr/>
            </p:nvSpPr>
            <p:spPr bwMode="auto">
              <a:xfrm>
                <a:off x="1421" y="2084"/>
                <a:ext cx="42" cy="9"/>
              </a:xfrm>
              <a:custGeom>
                <a:avLst/>
                <a:gdLst>
                  <a:gd name="T0" fmla="*/ 0 w 42"/>
                  <a:gd name="T1" fmla="*/ 0 h 9"/>
                  <a:gd name="T2" fmla="*/ 5 w 42"/>
                  <a:gd name="T3" fmla="*/ 0 h 9"/>
                  <a:gd name="T4" fmla="*/ 6 w 42"/>
                  <a:gd name="T5" fmla="*/ 1 h 9"/>
                  <a:gd name="T6" fmla="*/ 13 w 42"/>
                  <a:gd name="T7" fmla="*/ 1 h 9"/>
                  <a:gd name="T8" fmla="*/ 15 w 42"/>
                  <a:gd name="T9" fmla="*/ 3 h 9"/>
                  <a:gd name="T10" fmla="*/ 21 w 42"/>
                  <a:gd name="T11" fmla="*/ 3 h 9"/>
                  <a:gd name="T12" fmla="*/ 22 w 42"/>
                  <a:gd name="T13" fmla="*/ 4 h 9"/>
                  <a:gd name="T14" fmla="*/ 28 w 42"/>
                  <a:gd name="T15" fmla="*/ 4 h 9"/>
                  <a:gd name="T16" fmla="*/ 29 w 42"/>
                  <a:gd name="T17" fmla="*/ 6 h 9"/>
                  <a:gd name="T18" fmla="*/ 35 w 42"/>
                  <a:gd name="T19" fmla="*/ 6 h 9"/>
                  <a:gd name="T20" fmla="*/ 36 w 42"/>
                  <a:gd name="T21" fmla="*/ 7 h 9"/>
                  <a:gd name="T22" fmla="*/ 42 w 42"/>
                  <a:gd name="T23" fmla="*/ 7 h 9"/>
                  <a:gd name="T24" fmla="*/ 42 w 42"/>
                  <a:gd name="T2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9">
                    <a:moveTo>
                      <a:pt x="0" y="0"/>
                    </a:moveTo>
                    <a:lnTo>
                      <a:pt x="5" y="0"/>
                    </a:lnTo>
                    <a:lnTo>
                      <a:pt x="6" y="1"/>
                    </a:lnTo>
                    <a:lnTo>
                      <a:pt x="13" y="1"/>
                    </a:lnTo>
                    <a:lnTo>
                      <a:pt x="15" y="3"/>
                    </a:lnTo>
                    <a:lnTo>
                      <a:pt x="21" y="3"/>
                    </a:lnTo>
                    <a:lnTo>
                      <a:pt x="22" y="4"/>
                    </a:lnTo>
                    <a:lnTo>
                      <a:pt x="28" y="4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36" y="7"/>
                    </a:lnTo>
                    <a:lnTo>
                      <a:pt x="42" y="7"/>
                    </a:lnTo>
                    <a:lnTo>
                      <a:pt x="42" y="9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73" name="Freeform 1593"/>
              <p:cNvSpPr>
                <a:spLocks/>
              </p:cNvSpPr>
              <p:nvPr/>
            </p:nvSpPr>
            <p:spPr bwMode="auto">
              <a:xfrm>
                <a:off x="1463" y="2093"/>
                <a:ext cx="38" cy="8"/>
              </a:xfrm>
              <a:custGeom>
                <a:avLst/>
                <a:gdLst>
                  <a:gd name="T0" fmla="*/ 0 w 38"/>
                  <a:gd name="T1" fmla="*/ 0 h 8"/>
                  <a:gd name="T2" fmla="*/ 8 w 38"/>
                  <a:gd name="T3" fmla="*/ 0 h 8"/>
                  <a:gd name="T4" fmla="*/ 8 w 38"/>
                  <a:gd name="T5" fmla="*/ 2 h 8"/>
                  <a:gd name="T6" fmla="*/ 14 w 38"/>
                  <a:gd name="T7" fmla="*/ 2 h 8"/>
                  <a:gd name="T8" fmla="*/ 14 w 38"/>
                  <a:gd name="T9" fmla="*/ 3 h 8"/>
                  <a:gd name="T10" fmla="*/ 20 w 38"/>
                  <a:gd name="T11" fmla="*/ 3 h 8"/>
                  <a:gd name="T12" fmla="*/ 21 w 38"/>
                  <a:gd name="T13" fmla="*/ 5 h 8"/>
                  <a:gd name="T14" fmla="*/ 26 w 38"/>
                  <a:gd name="T15" fmla="*/ 5 h 8"/>
                  <a:gd name="T16" fmla="*/ 27 w 38"/>
                  <a:gd name="T17" fmla="*/ 6 h 8"/>
                  <a:gd name="T18" fmla="*/ 33 w 38"/>
                  <a:gd name="T19" fmla="*/ 6 h 8"/>
                  <a:gd name="T20" fmla="*/ 33 w 38"/>
                  <a:gd name="T21" fmla="*/ 8 h 8"/>
                  <a:gd name="T22" fmla="*/ 38 w 38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8">
                    <a:moveTo>
                      <a:pt x="0" y="0"/>
                    </a:moveTo>
                    <a:lnTo>
                      <a:pt x="8" y="0"/>
                    </a:lnTo>
                    <a:lnTo>
                      <a:pt x="8" y="2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20" y="3"/>
                    </a:lnTo>
                    <a:lnTo>
                      <a:pt x="21" y="5"/>
                    </a:lnTo>
                    <a:lnTo>
                      <a:pt x="26" y="5"/>
                    </a:lnTo>
                    <a:lnTo>
                      <a:pt x="27" y="6"/>
                    </a:lnTo>
                    <a:lnTo>
                      <a:pt x="33" y="6"/>
                    </a:lnTo>
                    <a:lnTo>
                      <a:pt x="33" y="8"/>
                    </a:lnTo>
                    <a:lnTo>
                      <a:pt x="38" y="8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74" name="Freeform 1594"/>
              <p:cNvSpPr>
                <a:spLocks/>
              </p:cNvSpPr>
              <p:nvPr/>
            </p:nvSpPr>
            <p:spPr bwMode="auto">
              <a:xfrm>
                <a:off x="1501" y="2101"/>
                <a:ext cx="33" cy="9"/>
              </a:xfrm>
              <a:custGeom>
                <a:avLst/>
                <a:gdLst>
                  <a:gd name="T0" fmla="*/ 0 w 33"/>
                  <a:gd name="T1" fmla="*/ 0 h 9"/>
                  <a:gd name="T2" fmla="*/ 1 w 33"/>
                  <a:gd name="T3" fmla="*/ 1 h 9"/>
                  <a:gd name="T4" fmla="*/ 6 w 33"/>
                  <a:gd name="T5" fmla="*/ 1 h 9"/>
                  <a:gd name="T6" fmla="*/ 7 w 33"/>
                  <a:gd name="T7" fmla="*/ 3 h 9"/>
                  <a:gd name="T8" fmla="*/ 12 w 33"/>
                  <a:gd name="T9" fmla="*/ 3 h 9"/>
                  <a:gd name="T10" fmla="*/ 12 w 33"/>
                  <a:gd name="T11" fmla="*/ 5 h 9"/>
                  <a:gd name="T12" fmla="*/ 16 w 33"/>
                  <a:gd name="T13" fmla="*/ 5 h 9"/>
                  <a:gd name="T14" fmla="*/ 18 w 33"/>
                  <a:gd name="T15" fmla="*/ 6 h 9"/>
                  <a:gd name="T16" fmla="*/ 22 w 33"/>
                  <a:gd name="T17" fmla="*/ 6 h 9"/>
                  <a:gd name="T18" fmla="*/ 22 w 33"/>
                  <a:gd name="T19" fmla="*/ 8 h 9"/>
                  <a:gd name="T20" fmla="*/ 28 w 33"/>
                  <a:gd name="T21" fmla="*/ 8 h 9"/>
                  <a:gd name="T22" fmla="*/ 28 w 33"/>
                  <a:gd name="T23" fmla="*/ 9 h 9"/>
                  <a:gd name="T24" fmla="*/ 33 w 33"/>
                  <a:gd name="T2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9">
                    <a:moveTo>
                      <a:pt x="0" y="0"/>
                    </a:moveTo>
                    <a:lnTo>
                      <a:pt x="1" y="1"/>
                    </a:lnTo>
                    <a:lnTo>
                      <a:pt x="6" y="1"/>
                    </a:lnTo>
                    <a:lnTo>
                      <a:pt x="7" y="3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6" y="5"/>
                    </a:lnTo>
                    <a:lnTo>
                      <a:pt x="18" y="6"/>
                    </a:lnTo>
                    <a:lnTo>
                      <a:pt x="22" y="6"/>
                    </a:lnTo>
                    <a:lnTo>
                      <a:pt x="22" y="8"/>
                    </a:lnTo>
                    <a:lnTo>
                      <a:pt x="28" y="8"/>
                    </a:lnTo>
                    <a:lnTo>
                      <a:pt x="28" y="9"/>
                    </a:lnTo>
                    <a:lnTo>
                      <a:pt x="33" y="9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75" name="Freeform 1595"/>
              <p:cNvSpPr>
                <a:spLocks/>
              </p:cNvSpPr>
              <p:nvPr/>
            </p:nvSpPr>
            <p:spPr bwMode="auto">
              <a:xfrm>
                <a:off x="1534" y="2110"/>
                <a:ext cx="29" cy="11"/>
              </a:xfrm>
              <a:custGeom>
                <a:avLst/>
                <a:gdLst>
                  <a:gd name="T0" fmla="*/ 0 w 29"/>
                  <a:gd name="T1" fmla="*/ 0 h 11"/>
                  <a:gd name="T2" fmla="*/ 0 w 29"/>
                  <a:gd name="T3" fmla="*/ 2 h 11"/>
                  <a:gd name="T4" fmla="*/ 5 w 29"/>
                  <a:gd name="T5" fmla="*/ 2 h 11"/>
                  <a:gd name="T6" fmla="*/ 6 w 29"/>
                  <a:gd name="T7" fmla="*/ 3 h 11"/>
                  <a:gd name="T8" fmla="*/ 10 w 29"/>
                  <a:gd name="T9" fmla="*/ 3 h 11"/>
                  <a:gd name="T10" fmla="*/ 11 w 29"/>
                  <a:gd name="T11" fmla="*/ 5 h 11"/>
                  <a:gd name="T12" fmla="*/ 15 w 29"/>
                  <a:gd name="T13" fmla="*/ 5 h 11"/>
                  <a:gd name="T14" fmla="*/ 16 w 29"/>
                  <a:gd name="T15" fmla="*/ 7 h 11"/>
                  <a:gd name="T16" fmla="*/ 19 w 29"/>
                  <a:gd name="T17" fmla="*/ 7 h 11"/>
                  <a:gd name="T18" fmla="*/ 21 w 29"/>
                  <a:gd name="T19" fmla="*/ 8 h 11"/>
                  <a:gd name="T20" fmla="*/ 24 w 29"/>
                  <a:gd name="T21" fmla="*/ 8 h 11"/>
                  <a:gd name="T22" fmla="*/ 25 w 29"/>
                  <a:gd name="T23" fmla="*/ 10 h 11"/>
                  <a:gd name="T24" fmla="*/ 28 w 29"/>
                  <a:gd name="T25" fmla="*/ 10 h 11"/>
                  <a:gd name="T26" fmla="*/ 29 w 29"/>
                  <a:gd name="T2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11">
                    <a:moveTo>
                      <a:pt x="0" y="0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10" y="3"/>
                    </a:lnTo>
                    <a:lnTo>
                      <a:pt x="11" y="5"/>
                    </a:lnTo>
                    <a:lnTo>
                      <a:pt x="15" y="5"/>
                    </a:lnTo>
                    <a:lnTo>
                      <a:pt x="16" y="7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4" y="8"/>
                    </a:lnTo>
                    <a:lnTo>
                      <a:pt x="25" y="10"/>
                    </a:lnTo>
                    <a:lnTo>
                      <a:pt x="28" y="10"/>
                    </a:lnTo>
                    <a:lnTo>
                      <a:pt x="29" y="1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76" name="Freeform 1596"/>
              <p:cNvSpPr>
                <a:spLocks/>
              </p:cNvSpPr>
              <p:nvPr/>
            </p:nvSpPr>
            <p:spPr bwMode="auto">
              <a:xfrm>
                <a:off x="1563" y="2121"/>
                <a:ext cx="28" cy="10"/>
              </a:xfrm>
              <a:custGeom>
                <a:avLst/>
                <a:gdLst>
                  <a:gd name="T0" fmla="*/ 0 w 28"/>
                  <a:gd name="T1" fmla="*/ 0 h 10"/>
                  <a:gd name="T2" fmla="*/ 4 w 28"/>
                  <a:gd name="T3" fmla="*/ 0 h 10"/>
                  <a:gd name="T4" fmla="*/ 5 w 28"/>
                  <a:gd name="T5" fmla="*/ 2 h 10"/>
                  <a:gd name="T6" fmla="*/ 8 w 28"/>
                  <a:gd name="T7" fmla="*/ 2 h 10"/>
                  <a:gd name="T8" fmla="*/ 10 w 28"/>
                  <a:gd name="T9" fmla="*/ 4 h 10"/>
                  <a:gd name="T10" fmla="*/ 13 w 28"/>
                  <a:gd name="T11" fmla="*/ 4 h 10"/>
                  <a:gd name="T12" fmla="*/ 13 w 28"/>
                  <a:gd name="T13" fmla="*/ 5 h 10"/>
                  <a:gd name="T14" fmla="*/ 17 w 28"/>
                  <a:gd name="T15" fmla="*/ 5 h 10"/>
                  <a:gd name="T16" fmla="*/ 18 w 28"/>
                  <a:gd name="T17" fmla="*/ 7 h 10"/>
                  <a:gd name="T18" fmla="*/ 22 w 28"/>
                  <a:gd name="T19" fmla="*/ 7 h 10"/>
                  <a:gd name="T20" fmla="*/ 22 w 28"/>
                  <a:gd name="T21" fmla="*/ 8 h 10"/>
                  <a:gd name="T22" fmla="*/ 25 w 28"/>
                  <a:gd name="T23" fmla="*/ 8 h 10"/>
                  <a:gd name="T24" fmla="*/ 26 w 28"/>
                  <a:gd name="T25" fmla="*/ 10 h 10"/>
                  <a:gd name="T26" fmla="*/ 28 w 28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0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7" y="5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2" y="8"/>
                    </a:lnTo>
                    <a:lnTo>
                      <a:pt x="25" y="8"/>
                    </a:lnTo>
                    <a:lnTo>
                      <a:pt x="26" y="10"/>
                    </a:lnTo>
                    <a:lnTo>
                      <a:pt x="28" y="10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77" name="Freeform 1597"/>
              <p:cNvSpPr>
                <a:spLocks/>
              </p:cNvSpPr>
              <p:nvPr/>
            </p:nvSpPr>
            <p:spPr bwMode="auto">
              <a:xfrm>
                <a:off x="1591" y="2131"/>
                <a:ext cx="24" cy="9"/>
              </a:xfrm>
              <a:custGeom>
                <a:avLst/>
                <a:gdLst>
                  <a:gd name="T0" fmla="*/ 0 w 24"/>
                  <a:gd name="T1" fmla="*/ 0 h 9"/>
                  <a:gd name="T2" fmla="*/ 2 w 24"/>
                  <a:gd name="T3" fmla="*/ 0 h 9"/>
                  <a:gd name="T4" fmla="*/ 2 w 24"/>
                  <a:gd name="T5" fmla="*/ 1 h 9"/>
                  <a:gd name="T6" fmla="*/ 6 w 24"/>
                  <a:gd name="T7" fmla="*/ 1 h 9"/>
                  <a:gd name="T8" fmla="*/ 6 w 24"/>
                  <a:gd name="T9" fmla="*/ 3 h 9"/>
                  <a:gd name="T10" fmla="*/ 9 w 24"/>
                  <a:gd name="T11" fmla="*/ 3 h 9"/>
                  <a:gd name="T12" fmla="*/ 10 w 24"/>
                  <a:gd name="T13" fmla="*/ 5 h 9"/>
                  <a:gd name="T14" fmla="*/ 14 w 24"/>
                  <a:gd name="T15" fmla="*/ 5 h 9"/>
                  <a:gd name="T16" fmla="*/ 14 w 24"/>
                  <a:gd name="T17" fmla="*/ 6 h 9"/>
                  <a:gd name="T18" fmla="*/ 18 w 24"/>
                  <a:gd name="T19" fmla="*/ 6 h 9"/>
                  <a:gd name="T20" fmla="*/ 18 w 24"/>
                  <a:gd name="T21" fmla="*/ 8 h 9"/>
                  <a:gd name="T22" fmla="*/ 21 w 24"/>
                  <a:gd name="T23" fmla="*/ 8 h 9"/>
                  <a:gd name="T24" fmla="*/ 21 w 24"/>
                  <a:gd name="T25" fmla="*/ 9 h 9"/>
                  <a:gd name="T26" fmla="*/ 24 w 24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9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10" y="5"/>
                    </a:lnTo>
                    <a:lnTo>
                      <a:pt x="14" y="5"/>
                    </a:lnTo>
                    <a:lnTo>
                      <a:pt x="14" y="6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21" y="8"/>
                    </a:lnTo>
                    <a:lnTo>
                      <a:pt x="21" y="9"/>
                    </a:lnTo>
                    <a:lnTo>
                      <a:pt x="24" y="9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78" name="Freeform 1598"/>
              <p:cNvSpPr>
                <a:spLocks/>
              </p:cNvSpPr>
              <p:nvPr/>
            </p:nvSpPr>
            <p:spPr bwMode="auto">
              <a:xfrm>
                <a:off x="1615" y="2140"/>
                <a:ext cx="23" cy="11"/>
              </a:xfrm>
              <a:custGeom>
                <a:avLst/>
                <a:gdLst>
                  <a:gd name="T0" fmla="*/ 0 w 23"/>
                  <a:gd name="T1" fmla="*/ 0 h 11"/>
                  <a:gd name="T2" fmla="*/ 1 w 23"/>
                  <a:gd name="T3" fmla="*/ 0 h 11"/>
                  <a:gd name="T4" fmla="*/ 1 w 23"/>
                  <a:gd name="T5" fmla="*/ 2 h 11"/>
                  <a:gd name="T6" fmla="*/ 5 w 23"/>
                  <a:gd name="T7" fmla="*/ 2 h 11"/>
                  <a:gd name="T8" fmla="*/ 5 w 23"/>
                  <a:gd name="T9" fmla="*/ 3 h 11"/>
                  <a:gd name="T10" fmla="*/ 8 w 23"/>
                  <a:gd name="T11" fmla="*/ 3 h 11"/>
                  <a:gd name="T12" fmla="*/ 8 w 23"/>
                  <a:gd name="T13" fmla="*/ 5 h 11"/>
                  <a:gd name="T14" fmla="*/ 12 w 23"/>
                  <a:gd name="T15" fmla="*/ 5 h 11"/>
                  <a:gd name="T16" fmla="*/ 12 w 23"/>
                  <a:gd name="T17" fmla="*/ 7 h 11"/>
                  <a:gd name="T18" fmla="*/ 15 w 23"/>
                  <a:gd name="T19" fmla="*/ 7 h 11"/>
                  <a:gd name="T20" fmla="*/ 15 w 23"/>
                  <a:gd name="T21" fmla="*/ 8 h 11"/>
                  <a:gd name="T22" fmla="*/ 19 w 23"/>
                  <a:gd name="T23" fmla="*/ 8 h 11"/>
                  <a:gd name="T24" fmla="*/ 19 w 23"/>
                  <a:gd name="T25" fmla="*/ 10 h 11"/>
                  <a:gd name="T26" fmla="*/ 23 w 23"/>
                  <a:gd name="T27" fmla="*/ 10 h 11"/>
                  <a:gd name="T28" fmla="*/ 23 w 23"/>
                  <a:gd name="T2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11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19" y="8"/>
                    </a:lnTo>
                    <a:lnTo>
                      <a:pt x="19" y="10"/>
                    </a:lnTo>
                    <a:lnTo>
                      <a:pt x="23" y="10"/>
                    </a:lnTo>
                    <a:lnTo>
                      <a:pt x="23" y="1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79" name="Freeform 1599"/>
              <p:cNvSpPr>
                <a:spLocks/>
              </p:cNvSpPr>
              <p:nvPr/>
            </p:nvSpPr>
            <p:spPr bwMode="auto">
              <a:xfrm>
                <a:off x="1638" y="2151"/>
                <a:ext cx="20" cy="10"/>
              </a:xfrm>
              <a:custGeom>
                <a:avLst/>
                <a:gdLst>
                  <a:gd name="T0" fmla="*/ 0 w 20"/>
                  <a:gd name="T1" fmla="*/ 0 h 10"/>
                  <a:gd name="T2" fmla="*/ 2 w 20"/>
                  <a:gd name="T3" fmla="*/ 0 h 10"/>
                  <a:gd name="T4" fmla="*/ 3 w 20"/>
                  <a:gd name="T5" fmla="*/ 2 h 10"/>
                  <a:gd name="T6" fmla="*/ 6 w 20"/>
                  <a:gd name="T7" fmla="*/ 2 h 10"/>
                  <a:gd name="T8" fmla="*/ 6 w 20"/>
                  <a:gd name="T9" fmla="*/ 3 h 10"/>
                  <a:gd name="T10" fmla="*/ 9 w 20"/>
                  <a:gd name="T11" fmla="*/ 3 h 10"/>
                  <a:gd name="T12" fmla="*/ 9 w 20"/>
                  <a:gd name="T13" fmla="*/ 5 h 10"/>
                  <a:gd name="T14" fmla="*/ 12 w 20"/>
                  <a:gd name="T15" fmla="*/ 5 h 10"/>
                  <a:gd name="T16" fmla="*/ 13 w 20"/>
                  <a:gd name="T17" fmla="*/ 7 h 10"/>
                  <a:gd name="T18" fmla="*/ 15 w 20"/>
                  <a:gd name="T19" fmla="*/ 7 h 10"/>
                  <a:gd name="T20" fmla="*/ 15 w 20"/>
                  <a:gd name="T21" fmla="*/ 8 h 10"/>
                  <a:gd name="T22" fmla="*/ 19 w 20"/>
                  <a:gd name="T23" fmla="*/ 8 h 10"/>
                  <a:gd name="T24" fmla="*/ 19 w 20"/>
                  <a:gd name="T25" fmla="*/ 10 h 10"/>
                  <a:gd name="T26" fmla="*/ 20 w 20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0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19" y="8"/>
                    </a:lnTo>
                    <a:lnTo>
                      <a:pt x="19" y="10"/>
                    </a:lnTo>
                    <a:lnTo>
                      <a:pt x="20" y="10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80" name="Freeform 1600"/>
              <p:cNvSpPr>
                <a:spLocks/>
              </p:cNvSpPr>
              <p:nvPr/>
            </p:nvSpPr>
            <p:spPr bwMode="auto">
              <a:xfrm>
                <a:off x="1658" y="2161"/>
                <a:ext cx="20" cy="11"/>
              </a:xfrm>
              <a:custGeom>
                <a:avLst/>
                <a:gdLst>
                  <a:gd name="T0" fmla="*/ 0 w 20"/>
                  <a:gd name="T1" fmla="*/ 0 h 11"/>
                  <a:gd name="T2" fmla="*/ 1 w 20"/>
                  <a:gd name="T3" fmla="*/ 0 h 11"/>
                  <a:gd name="T4" fmla="*/ 1 w 20"/>
                  <a:gd name="T5" fmla="*/ 1 h 11"/>
                  <a:gd name="T6" fmla="*/ 5 w 20"/>
                  <a:gd name="T7" fmla="*/ 1 h 11"/>
                  <a:gd name="T8" fmla="*/ 5 w 20"/>
                  <a:gd name="T9" fmla="*/ 3 h 11"/>
                  <a:gd name="T10" fmla="*/ 7 w 20"/>
                  <a:gd name="T11" fmla="*/ 3 h 11"/>
                  <a:gd name="T12" fmla="*/ 8 w 20"/>
                  <a:gd name="T13" fmla="*/ 5 h 11"/>
                  <a:gd name="T14" fmla="*/ 11 w 20"/>
                  <a:gd name="T15" fmla="*/ 5 h 11"/>
                  <a:gd name="T16" fmla="*/ 11 w 20"/>
                  <a:gd name="T17" fmla="*/ 6 h 11"/>
                  <a:gd name="T18" fmla="*/ 13 w 20"/>
                  <a:gd name="T19" fmla="*/ 6 h 11"/>
                  <a:gd name="T20" fmla="*/ 14 w 20"/>
                  <a:gd name="T21" fmla="*/ 8 h 11"/>
                  <a:gd name="T22" fmla="*/ 17 w 20"/>
                  <a:gd name="T23" fmla="*/ 8 h 11"/>
                  <a:gd name="T24" fmla="*/ 17 w 20"/>
                  <a:gd name="T25" fmla="*/ 9 h 11"/>
                  <a:gd name="T26" fmla="*/ 19 w 20"/>
                  <a:gd name="T27" fmla="*/ 9 h 11"/>
                  <a:gd name="T28" fmla="*/ 19 w 20"/>
                  <a:gd name="T29" fmla="*/ 11 h 11"/>
                  <a:gd name="T30" fmla="*/ 20 w 20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1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4" y="8"/>
                    </a:lnTo>
                    <a:lnTo>
                      <a:pt x="17" y="8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20" y="1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81" name="Freeform 1601"/>
              <p:cNvSpPr>
                <a:spLocks/>
              </p:cNvSpPr>
              <p:nvPr/>
            </p:nvSpPr>
            <p:spPr bwMode="auto">
              <a:xfrm>
                <a:off x="1678" y="2172"/>
                <a:ext cx="18" cy="9"/>
              </a:xfrm>
              <a:custGeom>
                <a:avLst/>
                <a:gdLst>
                  <a:gd name="T0" fmla="*/ 0 w 18"/>
                  <a:gd name="T1" fmla="*/ 0 h 9"/>
                  <a:gd name="T2" fmla="*/ 2 w 18"/>
                  <a:gd name="T3" fmla="*/ 0 h 9"/>
                  <a:gd name="T4" fmla="*/ 3 w 18"/>
                  <a:gd name="T5" fmla="*/ 1 h 9"/>
                  <a:gd name="T6" fmla="*/ 5 w 18"/>
                  <a:gd name="T7" fmla="*/ 1 h 9"/>
                  <a:gd name="T8" fmla="*/ 5 w 18"/>
                  <a:gd name="T9" fmla="*/ 3 h 9"/>
                  <a:gd name="T10" fmla="*/ 8 w 18"/>
                  <a:gd name="T11" fmla="*/ 3 h 9"/>
                  <a:gd name="T12" fmla="*/ 8 w 18"/>
                  <a:gd name="T13" fmla="*/ 5 h 9"/>
                  <a:gd name="T14" fmla="*/ 10 w 18"/>
                  <a:gd name="T15" fmla="*/ 5 h 9"/>
                  <a:gd name="T16" fmla="*/ 11 w 18"/>
                  <a:gd name="T17" fmla="*/ 6 h 9"/>
                  <a:gd name="T18" fmla="*/ 14 w 18"/>
                  <a:gd name="T19" fmla="*/ 6 h 9"/>
                  <a:gd name="T20" fmla="*/ 14 w 18"/>
                  <a:gd name="T21" fmla="*/ 8 h 9"/>
                  <a:gd name="T22" fmla="*/ 16 w 18"/>
                  <a:gd name="T23" fmla="*/ 8 h 9"/>
                  <a:gd name="T24" fmla="*/ 16 w 18"/>
                  <a:gd name="T25" fmla="*/ 9 h 9"/>
                  <a:gd name="T26" fmla="*/ 18 w 18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9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1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8" y="9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82" name="Freeform 1602"/>
              <p:cNvSpPr>
                <a:spLocks/>
              </p:cNvSpPr>
              <p:nvPr/>
            </p:nvSpPr>
            <p:spPr bwMode="auto">
              <a:xfrm>
                <a:off x="1696" y="2181"/>
                <a:ext cx="17" cy="11"/>
              </a:xfrm>
              <a:custGeom>
                <a:avLst/>
                <a:gdLst>
                  <a:gd name="T0" fmla="*/ 0 w 17"/>
                  <a:gd name="T1" fmla="*/ 0 h 11"/>
                  <a:gd name="T2" fmla="*/ 0 w 17"/>
                  <a:gd name="T3" fmla="*/ 2 h 11"/>
                  <a:gd name="T4" fmla="*/ 3 w 17"/>
                  <a:gd name="T5" fmla="*/ 2 h 11"/>
                  <a:gd name="T6" fmla="*/ 4 w 17"/>
                  <a:gd name="T7" fmla="*/ 3 h 11"/>
                  <a:gd name="T8" fmla="*/ 5 w 17"/>
                  <a:gd name="T9" fmla="*/ 3 h 11"/>
                  <a:gd name="T10" fmla="*/ 6 w 17"/>
                  <a:gd name="T11" fmla="*/ 5 h 11"/>
                  <a:gd name="T12" fmla="*/ 8 w 17"/>
                  <a:gd name="T13" fmla="*/ 5 h 11"/>
                  <a:gd name="T14" fmla="*/ 9 w 17"/>
                  <a:gd name="T15" fmla="*/ 7 h 11"/>
                  <a:gd name="T16" fmla="*/ 11 w 17"/>
                  <a:gd name="T17" fmla="*/ 7 h 11"/>
                  <a:gd name="T18" fmla="*/ 11 w 17"/>
                  <a:gd name="T19" fmla="*/ 8 h 11"/>
                  <a:gd name="T20" fmla="*/ 14 w 17"/>
                  <a:gd name="T21" fmla="*/ 8 h 11"/>
                  <a:gd name="T22" fmla="*/ 14 w 17"/>
                  <a:gd name="T23" fmla="*/ 10 h 11"/>
                  <a:gd name="T24" fmla="*/ 16 w 17"/>
                  <a:gd name="T25" fmla="*/ 10 h 11"/>
                  <a:gd name="T26" fmla="*/ 16 w 17"/>
                  <a:gd name="T27" fmla="*/ 11 h 11"/>
                  <a:gd name="T28" fmla="*/ 17 w 17"/>
                  <a:gd name="T2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11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6" y="10"/>
                    </a:lnTo>
                    <a:lnTo>
                      <a:pt x="16" y="11"/>
                    </a:lnTo>
                    <a:lnTo>
                      <a:pt x="17" y="1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83" name="Freeform 1603"/>
              <p:cNvSpPr>
                <a:spLocks/>
              </p:cNvSpPr>
              <p:nvPr/>
            </p:nvSpPr>
            <p:spPr bwMode="auto">
              <a:xfrm>
                <a:off x="1713" y="2192"/>
                <a:ext cx="17" cy="11"/>
              </a:xfrm>
              <a:custGeom>
                <a:avLst/>
                <a:gdLst>
                  <a:gd name="T0" fmla="*/ 0 w 17"/>
                  <a:gd name="T1" fmla="*/ 0 h 11"/>
                  <a:gd name="T2" fmla="*/ 1 w 17"/>
                  <a:gd name="T3" fmla="*/ 0 h 11"/>
                  <a:gd name="T4" fmla="*/ 1 w 17"/>
                  <a:gd name="T5" fmla="*/ 2 h 11"/>
                  <a:gd name="T6" fmla="*/ 4 w 17"/>
                  <a:gd name="T7" fmla="*/ 2 h 11"/>
                  <a:gd name="T8" fmla="*/ 4 w 17"/>
                  <a:gd name="T9" fmla="*/ 3 h 11"/>
                  <a:gd name="T10" fmla="*/ 6 w 17"/>
                  <a:gd name="T11" fmla="*/ 3 h 11"/>
                  <a:gd name="T12" fmla="*/ 6 w 17"/>
                  <a:gd name="T13" fmla="*/ 5 h 11"/>
                  <a:gd name="T14" fmla="*/ 9 w 17"/>
                  <a:gd name="T15" fmla="*/ 5 h 11"/>
                  <a:gd name="T16" fmla="*/ 9 w 17"/>
                  <a:gd name="T17" fmla="*/ 7 h 11"/>
                  <a:gd name="T18" fmla="*/ 11 w 17"/>
                  <a:gd name="T19" fmla="*/ 7 h 11"/>
                  <a:gd name="T20" fmla="*/ 11 w 17"/>
                  <a:gd name="T21" fmla="*/ 8 h 11"/>
                  <a:gd name="T22" fmla="*/ 13 w 17"/>
                  <a:gd name="T23" fmla="*/ 8 h 11"/>
                  <a:gd name="T24" fmla="*/ 13 w 17"/>
                  <a:gd name="T25" fmla="*/ 10 h 11"/>
                  <a:gd name="T26" fmla="*/ 16 w 17"/>
                  <a:gd name="T27" fmla="*/ 10 h 11"/>
                  <a:gd name="T28" fmla="*/ 16 w 17"/>
                  <a:gd name="T29" fmla="*/ 11 h 11"/>
                  <a:gd name="T30" fmla="*/ 17 w 17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1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6" y="10"/>
                    </a:lnTo>
                    <a:lnTo>
                      <a:pt x="16" y="11"/>
                    </a:lnTo>
                    <a:lnTo>
                      <a:pt x="17" y="1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84" name="Freeform 1604"/>
              <p:cNvSpPr>
                <a:spLocks/>
              </p:cNvSpPr>
              <p:nvPr/>
            </p:nvSpPr>
            <p:spPr bwMode="auto">
              <a:xfrm>
                <a:off x="1730" y="2203"/>
                <a:ext cx="14" cy="11"/>
              </a:xfrm>
              <a:custGeom>
                <a:avLst/>
                <a:gdLst>
                  <a:gd name="T0" fmla="*/ 0 w 14"/>
                  <a:gd name="T1" fmla="*/ 0 h 11"/>
                  <a:gd name="T2" fmla="*/ 1 w 14"/>
                  <a:gd name="T3" fmla="*/ 0 h 11"/>
                  <a:gd name="T4" fmla="*/ 1 w 14"/>
                  <a:gd name="T5" fmla="*/ 2 h 11"/>
                  <a:gd name="T6" fmla="*/ 2 w 14"/>
                  <a:gd name="T7" fmla="*/ 2 h 11"/>
                  <a:gd name="T8" fmla="*/ 4 w 14"/>
                  <a:gd name="T9" fmla="*/ 4 h 11"/>
                  <a:gd name="T10" fmla="*/ 5 w 14"/>
                  <a:gd name="T11" fmla="*/ 4 h 11"/>
                  <a:gd name="T12" fmla="*/ 6 w 14"/>
                  <a:gd name="T13" fmla="*/ 5 h 11"/>
                  <a:gd name="T14" fmla="*/ 7 w 14"/>
                  <a:gd name="T15" fmla="*/ 5 h 11"/>
                  <a:gd name="T16" fmla="*/ 8 w 14"/>
                  <a:gd name="T17" fmla="*/ 7 h 11"/>
                  <a:gd name="T18" fmla="*/ 10 w 14"/>
                  <a:gd name="T19" fmla="*/ 7 h 11"/>
                  <a:gd name="T20" fmla="*/ 10 w 14"/>
                  <a:gd name="T21" fmla="*/ 8 h 11"/>
                  <a:gd name="T22" fmla="*/ 12 w 14"/>
                  <a:gd name="T23" fmla="*/ 8 h 11"/>
                  <a:gd name="T24" fmla="*/ 12 w 14"/>
                  <a:gd name="T25" fmla="*/ 10 h 11"/>
                  <a:gd name="T26" fmla="*/ 14 w 14"/>
                  <a:gd name="T27" fmla="*/ 10 h 11"/>
                  <a:gd name="T28" fmla="*/ 14 w 14"/>
                  <a:gd name="T2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1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1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85" name="Freeform 1605"/>
              <p:cNvSpPr>
                <a:spLocks/>
              </p:cNvSpPr>
              <p:nvPr/>
            </p:nvSpPr>
            <p:spPr bwMode="auto">
              <a:xfrm>
                <a:off x="1744" y="2214"/>
                <a:ext cx="16" cy="11"/>
              </a:xfrm>
              <a:custGeom>
                <a:avLst/>
                <a:gdLst>
                  <a:gd name="T0" fmla="*/ 0 w 16"/>
                  <a:gd name="T1" fmla="*/ 0 h 11"/>
                  <a:gd name="T2" fmla="*/ 2 w 16"/>
                  <a:gd name="T3" fmla="*/ 0 h 11"/>
                  <a:gd name="T4" fmla="*/ 3 w 16"/>
                  <a:gd name="T5" fmla="*/ 2 h 11"/>
                  <a:gd name="T6" fmla="*/ 4 w 16"/>
                  <a:gd name="T7" fmla="*/ 2 h 11"/>
                  <a:gd name="T8" fmla="*/ 5 w 16"/>
                  <a:gd name="T9" fmla="*/ 4 h 11"/>
                  <a:gd name="T10" fmla="*/ 6 w 16"/>
                  <a:gd name="T11" fmla="*/ 4 h 11"/>
                  <a:gd name="T12" fmla="*/ 6 w 16"/>
                  <a:gd name="T13" fmla="*/ 5 h 11"/>
                  <a:gd name="T14" fmla="*/ 9 w 16"/>
                  <a:gd name="T15" fmla="*/ 5 h 11"/>
                  <a:gd name="T16" fmla="*/ 9 w 16"/>
                  <a:gd name="T17" fmla="*/ 7 h 11"/>
                  <a:gd name="T18" fmla="*/ 11 w 16"/>
                  <a:gd name="T19" fmla="*/ 7 h 11"/>
                  <a:gd name="T20" fmla="*/ 11 w 16"/>
                  <a:gd name="T21" fmla="*/ 8 h 11"/>
                  <a:gd name="T22" fmla="*/ 12 w 16"/>
                  <a:gd name="T23" fmla="*/ 8 h 11"/>
                  <a:gd name="T24" fmla="*/ 14 w 16"/>
                  <a:gd name="T25" fmla="*/ 10 h 11"/>
                  <a:gd name="T26" fmla="*/ 15 w 16"/>
                  <a:gd name="T27" fmla="*/ 10 h 11"/>
                  <a:gd name="T28" fmla="*/ 15 w 16"/>
                  <a:gd name="T29" fmla="*/ 11 h 11"/>
                  <a:gd name="T30" fmla="*/ 16 w 16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" h="11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5" y="10"/>
                    </a:lnTo>
                    <a:lnTo>
                      <a:pt x="15" y="11"/>
                    </a:lnTo>
                    <a:lnTo>
                      <a:pt x="16" y="1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86" name="Freeform 1606"/>
              <p:cNvSpPr>
                <a:spLocks/>
              </p:cNvSpPr>
              <p:nvPr/>
            </p:nvSpPr>
            <p:spPr bwMode="auto">
              <a:xfrm>
                <a:off x="1760" y="2225"/>
                <a:ext cx="13" cy="11"/>
              </a:xfrm>
              <a:custGeom>
                <a:avLst/>
                <a:gdLst>
                  <a:gd name="T0" fmla="*/ 0 w 13"/>
                  <a:gd name="T1" fmla="*/ 0 h 11"/>
                  <a:gd name="T2" fmla="*/ 1 w 13"/>
                  <a:gd name="T3" fmla="*/ 0 h 11"/>
                  <a:gd name="T4" fmla="*/ 1 w 13"/>
                  <a:gd name="T5" fmla="*/ 2 h 11"/>
                  <a:gd name="T6" fmla="*/ 3 w 13"/>
                  <a:gd name="T7" fmla="*/ 2 h 11"/>
                  <a:gd name="T8" fmla="*/ 4 w 13"/>
                  <a:gd name="T9" fmla="*/ 4 h 11"/>
                  <a:gd name="T10" fmla="*/ 5 w 13"/>
                  <a:gd name="T11" fmla="*/ 4 h 11"/>
                  <a:gd name="T12" fmla="*/ 5 w 13"/>
                  <a:gd name="T13" fmla="*/ 5 h 11"/>
                  <a:gd name="T14" fmla="*/ 7 w 13"/>
                  <a:gd name="T15" fmla="*/ 5 h 11"/>
                  <a:gd name="T16" fmla="*/ 7 w 13"/>
                  <a:gd name="T17" fmla="*/ 7 h 11"/>
                  <a:gd name="T18" fmla="*/ 9 w 13"/>
                  <a:gd name="T19" fmla="*/ 7 h 11"/>
                  <a:gd name="T20" fmla="*/ 10 w 13"/>
                  <a:gd name="T21" fmla="*/ 8 h 11"/>
                  <a:gd name="T22" fmla="*/ 11 w 13"/>
                  <a:gd name="T23" fmla="*/ 8 h 11"/>
                  <a:gd name="T24" fmla="*/ 11 w 13"/>
                  <a:gd name="T25" fmla="*/ 10 h 11"/>
                  <a:gd name="T26" fmla="*/ 13 w 13"/>
                  <a:gd name="T27" fmla="*/ 10 h 11"/>
                  <a:gd name="T28" fmla="*/ 13 w 13"/>
                  <a:gd name="T2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11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1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87" name="Freeform 1607"/>
              <p:cNvSpPr>
                <a:spLocks/>
              </p:cNvSpPr>
              <p:nvPr/>
            </p:nvSpPr>
            <p:spPr bwMode="auto">
              <a:xfrm>
                <a:off x="1773" y="2236"/>
                <a:ext cx="14" cy="12"/>
              </a:xfrm>
              <a:custGeom>
                <a:avLst/>
                <a:gdLst>
                  <a:gd name="T0" fmla="*/ 0 w 14"/>
                  <a:gd name="T1" fmla="*/ 0 h 12"/>
                  <a:gd name="T2" fmla="*/ 2 w 14"/>
                  <a:gd name="T3" fmla="*/ 0 h 12"/>
                  <a:gd name="T4" fmla="*/ 3 w 14"/>
                  <a:gd name="T5" fmla="*/ 2 h 12"/>
                  <a:gd name="T6" fmla="*/ 4 w 14"/>
                  <a:gd name="T7" fmla="*/ 2 h 12"/>
                  <a:gd name="T8" fmla="*/ 4 w 14"/>
                  <a:gd name="T9" fmla="*/ 4 h 12"/>
                  <a:gd name="T10" fmla="*/ 5 w 14"/>
                  <a:gd name="T11" fmla="*/ 4 h 12"/>
                  <a:gd name="T12" fmla="*/ 6 w 14"/>
                  <a:gd name="T13" fmla="*/ 5 h 12"/>
                  <a:gd name="T14" fmla="*/ 8 w 14"/>
                  <a:gd name="T15" fmla="*/ 5 h 12"/>
                  <a:gd name="T16" fmla="*/ 8 w 14"/>
                  <a:gd name="T17" fmla="*/ 7 h 12"/>
                  <a:gd name="T18" fmla="*/ 10 w 14"/>
                  <a:gd name="T19" fmla="*/ 7 h 12"/>
                  <a:gd name="T20" fmla="*/ 10 w 14"/>
                  <a:gd name="T21" fmla="*/ 8 h 12"/>
                  <a:gd name="T22" fmla="*/ 11 w 14"/>
                  <a:gd name="T23" fmla="*/ 8 h 12"/>
                  <a:gd name="T24" fmla="*/ 11 w 14"/>
                  <a:gd name="T25" fmla="*/ 10 h 12"/>
                  <a:gd name="T26" fmla="*/ 14 w 14"/>
                  <a:gd name="T27" fmla="*/ 10 h 12"/>
                  <a:gd name="T28" fmla="*/ 14 w 14"/>
                  <a:gd name="T2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2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4" y="1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88" name="Freeform 1608"/>
              <p:cNvSpPr>
                <a:spLocks/>
              </p:cNvSpPr>
              <p:nvPr/>
            </p:nvSpPr>
            <p:spPr bwMode="auto">
              <a:xfrm>
                <a:off x="1787" y="2248"/>
                <a:ext cx="13" cy="11"/>
              </a:xfrm>
              <a:custGeom>
                <a:avLst/>
                <a:gdLst>
                  <a:gd name="T0" fmla="*/ 0 w 13"/>
                  <a:gd name="T1" fmla="*/ 0 h 11"/>
                  <a:gd name="T2" fmla="*/ 1 w 13"/>
                  <a:gd name="T3" fmla="*/ 0 h 11"/>
                  <a:gd name="T4" fmla="*/ 1 w 13"/>
                  <a:gd name="T5" fmla="*/ 1 h 11"/>
                  <a:gd name="T6" fmla="*/ 3 w 13"/>
                  <a:gd name="T7" fmla="*/ 1 h 11"/>
                  <a:gd name="T8" fmla="*/ 3 w 13"/>
                  <a:gd name="T9" fmla="*/ 3 h 11"/>
                  <a:gd name="T10" fmla="*/ 4 w 13"/>
                  <a:gd name="T11" fmla="*/ 3 h 11"/>
                  <a:gd name="T12" fmla="*/ 4 w 13"/>
                  <a:gd name="T13" fmla="*/ 4 h 11"/>
                  <a:gd name="T14" fmla="*/ 7 w 13"/>
                  <a:gd name="T15" fmla="*/ 4 h 11"/>
                  <a:gd name="T16" fmla="*/ 7 w 13"/>
                  <a:gd name="T17" fmla="*/ 6 h 11"/>
                  <a:gd name="T18" fmla="*/ 8 w 13"/>
                  <a:gd name="T19" fmla="*/ 6 h 11"/>
                  <a:gd name="T20" fmla="*/ 8 w 13"/>
                  <a:gd name="T21" fmla="*/ 7 h 11"/>
                  <a:gd name="T22" fmla="*/ 10 w 13"/>
                  <a:gd name="T23" fmla="*/ 7 h 11"/>
                  <a:gd name="T24" fmla="*/ 10 w 13"/>
                  <a:gd name="T25" fmla="*/ 9 h 11"/>
                  <a:gd name="T26" fmla="*/ 12 w 13"/>
                  <a:gd name="T27" fmla="*/ 9 h 11"/>
                  <a:gd name="T28" fmla="*/ 12 w 13"/>
                  <a:gd name="T29" fmla="*/ 11 h 11"/>
                  <a:gd name="T30" fmla="*/ 13 w 13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3" y="1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89" name="Freeform 1609"/>
              <p:cNvSpPr>
                <a:spLocks/>
              </p:cNvSpPr>
              <p:nvPr/>
            </p:nvSpPr>
            <p:spPr bwMode="auto">
              <a:xfrm>
                <a:off x="1800" y="2259"/>
                <a:ext cx="12" cy="11"/>
              </a:xfrm>
              <a:custGeom>
                <a:avLst/>
                <a:gdLst>
                  <a:gd name="T0" fmla="*/ 0 w 12"/>
                  <a:gd name="T1" fmla="*/ 0 h 11"/>
                  <a:gd name="T2" fmla="*/ 1 w 12"/>
                  <a:gd name="T3" fmla="*/ 0 h 11"/>
                  <a:gd name="T4" fmla="*/ 1 w 12"/>
                  <a:gd name="T5" fmla="*/ 1 h 11"/>
                  <a:gd name="T6" fmla="*/ 2 w 12"/>
                  <a:gd name="T7" fmla="*/ 1 h 11"/>
                  <a:gd name="T8" fmla="*/ 2 w 12"/>
                  <a:gd name="T9" fmla="*/ 3 h 11"/>
                  <a:gd name="T10" fmla="*/ 3 w 12"/>
                  <a:gd name="T11" fmla="*/ 3 h 11"/>
                  <a:gd name="T12" fmla="*/ 5 w 12"/>
                  <a:gd name="T13" fmla="*/ 4 h 11"/>
                  <a:gd name="T14" fmla="*/ 6 w 12"/>
                  <a:gd name="T15" fmla="*/ 4 h 11"/>
                  <a:gd name="T16" fmla="*/ 6 w 12"/>
                  <a:gd name="T17" fmla="*/ 6 h 11"/>
                  <a:gd name="T18" fmla="*/ 7 w 12"/>
                  <a:gd name="T19" fmla="*/ 6 h 11"/>
                  <a:gd name="T20" fmla="*/ 7 w 12"/>
                  <a:gd name="T21" fmla="*/ 7 h 11"/>
                  <a:gd name="T22" fmla="*/ 9 w 12"/>
                  <a:gd name="T23" fmla="*/ 7 h 11"/>
                  <a:gd name="T24" fmla="*/ 9 w 12"/>
                  <a:gd name="T25" fmla="*/ 9 h 11"/>
                  <a:gd name="T26" fmla="*/ 11 w 12"/>
                  <a:gd name="T27" fmla="*/ 9 h 11"/>
                  <a:gd name="T28" fmla="*/ 11 w 12"/>
                  <a:gd name="T29" fmla="*/ 11 h 11"/>
                  <a:gd name="T30" fmla="*/ 12 w 12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2" y="1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90" name="Freeform 1610"/>
              <p:cNvSpPr>
                <a:spLocks/>
              </p:cNvSpPr>
              <p:nvPr/>
            </p:nvSpPr>
            <p:spPr bwMode="auto">
              <a:xfrm>
                <a:off x="1812" y="2270"/>
                <a:ext cx="11" cy="11"/>
              </a:xfrm>
              <a:custGeom>
                <a:avLst/>
                <a:gdLst>
                  <a:gd name="T0" fmla="*/ 0 w 11"/>
                  <a:gd name="T1" fmla="*/ 0 h 11"/>
                  <a:gd name="T2" fmla="*/ 1 w 11"/>
                  <a:gd name="T3" fmla="*/ 1 h 11"/>
                  <a:gd name="T4" fmla="*/ 2 w 11"/>
                  <a:gd name="T5" fmla="*/ 1 h 11"/>
                  <a:gd name="T6" fmla="*/ 2 w 11"/>
                  <a:gd name="T7" fmla="*/ 3 h 11"/>
                  <a:gd name="T8" fmla="*/ 3 w 11"/>
                  <a:gd name="T9" fmla="*/ 3 h 11"/>
                  <a:gd name="T10" fmla="*/ 5 w 11"/>
                  <a:gd name="T11" fmla="*/ 4 h 11"/>
                  <a:gd name="T12" fmla="*/ 6 w 11"/>
                  <a:gd name="T13" fmla="*/ 4 h 11"/>
                  <a:gd name="T14" fmla="*/ 6 w 11"/>
                  <a:gd name="T15" fmla="*/ 6 h 11"/>
                  <a:gd name="T16" fmla="*/ 7 w 11"/>
                  <a:gd name="T17" fmla="*/ 6 h 11"/>
                  <a:gd name="T18" fmla="*/ 7 w 11"/>
                  <a:gd name="T19" fmla="*/ 7 h 11"/>
                  <a:gd name="T20" fmla="*/ 8 w 11"/>
                  <a:gd name="T21" fmla="*/ 7 h 11"/>
                  <a:gd name="T22" fmla="*/ 8 w 11"/>
                  <a:gd name="T23" fmla="*/ 9 h 11"/>
                  <a:gd name="T24" fmla="*/ 11 w 11"/>
                  <a:gd name="T25" fmla="*/ 9 h 11"/>
                  <a:gd name="T26" fmla="*/ 11 w 11"/>
                  <a:gd name="T2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1" y="1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91" name="Freeform 1611"/>
              <p:cNvSpPr>
                <a:spLocks/>
              </p:cNvSpPr>
              <p:nvPr/>
            </p:nvSpPr>
            <p:spPr bwMode="auto">
              <a:xfrm>
                <a:off x="1823" y="2281"/>
                <a:ext cx="12" cy="11"/>
              </a:xfrm>
              <a:custGeom>
                <a:avLst/>
                <a:gdLst>
                  <a:gd name="T0" fmla="*/ 0 w 12"/>
                  <a:gd name="T1" fmla="*/ 0 h 11"/>
                  <a:gd name="T2" fmla="*/ 1 w 12"/>
                  <a:gd name="T3" fmla="*/ 0 h 11"/>
                  <a:gd name="T4" fmla="*/ 1 w 12"/>
                  <a:gd name="T5" fmla="*/ 1 h 11"/>
                  <a:gd name="T6" fmla="*/ 2 w 12"/>
                  <a:gd name="T7" fmla="*/ 1 h 11"/>
                  <a:gd name="T8" fmla="*/ 2 w 12"/>
                  <a:gd name="T9" fmla="*/ 3 h 11"/>
                  <a:gd name="T10" fmla="*/ 3 w 12"/>
                  <a:gd name="T11" fmla="*/ 3 h 11"/>
                  <a:gd name="T12" fmla="*/ 4 w 12"/>
                  <a:gd name="T13" fmla="*/ 4 h 11"/>
                  <a:gd name="T14" fmla="*/ 6 w 12"/>
                  <a:gd name="T15" fmla="*/ 4 h 11"/>
                  <a:gd name="T16" fmla="*/ 6 w 12"/>
                  <a:gd name="T17" fmla="*/ 6 h 11"/>
                  <a:gd name="T18" fmla="*/ 7 w 12"/>
                  <a:gd name="T19" fmla="*/ 6 h 11"/>
                  <a:gd name="T20" fmla="*/ 7 w 12"/>
                  <a:gd name="T21" fmla="*/ 8 h 11"/>
                  <a:gd name="T22" fmla="*/ 9 w 12"/>
                  <a:gd name="T23" fmla="*/ 8 h 11"/>
                  <a:gd name="T24" fmla="*/ 9 w 12"/>
                  <a:gd name="T25" fmla="*/ 9 h 11"/>
                  <a:gd name="T26" fmla="*/ 10 w 12"/>
                  <a:gd name="T27" fmla="*/ 9 h 11"/>
                  <a:gd name="T28" fmla="*/ 10 w 12"/>
                  <a:gd name="T29" fmla="*/ 11 h 11"/>
                  <a:gd name="T30" fmla="*/ 12 w 12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12" y="1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92" name="Freeform 1612"/>
              <p:cNvSpPr>
                <a:spLocks/>
              </p:cNvSpPr>
              <p:nvPr/>
            </p:nvSpPr>
            <p:spPr bwMode="auto">
              <a:xfrm>
                <a:off x="1835" y="2292"/>
                <a:ext cx="10" cy="11"/>
              </a:xfrm>
              <a:custGeom>
                <a:avLst/>
                <a:gdLst>
                  <a:gd name="T0" fmla="*/ 0 w 10"/>
                  <a:gd name="T1" fmla="*/ 0 h 11"/>
                  <a:gd name="T2" fmla="*/ 0 w 10"/>
                  <a:gd name="T3" fmla="*/ 1 h 11"/>
                  <a:gd name="T4" fmla="*/ 1 w 10"/>
                  <a:gd name="T5" fmla="*/ 1 h 11"/>
                  <a:gd name="T6" fmla="*/ 1 w 10"/>
                  <a:gd name="T7" fmla="*/ 3 h 11"/>
                  <a:gd name="T8" fmla="*/ 2 w 10"/>
                  <a:gd name="T9" fmla="*/ 3 h 11"/>
                  <a:gd name="T10" fmla="*/ 3 w 10"/>
                  <a:gd name="T11" fmla="*/ 4 h 11"/>
                  <a:gd name="T12" fmla="*/ 4 w 10"/>
                  <a:gd name="T13" fmla="*/ 4 h 11"/>
                  <a:gd name="T14" fmla="*/ 4 w 10"/>
                  <a:gd name="T15" fmla="*/ 6 h 11"/>
                  <a:gd name="T16" fmla="*/ 6 w 10"/>
                  <a:gd name="T17" fmla="*/ 6 h 11"/>
                  <a:gd name="T18" fmla="*/ 6 w 10"/>
                  <a:gd name="T19" fmla="*/ 8 h 11"/>
                  <a:gd name="T20" fmla="*/ 7 w 10"/>
                  <a:gd name="T21" fmla="*/ 8 h 11"/>
                  <a:gd name="T22" fmla="*/ 7 w 10"/>
                  <a:gd name="T23" fmla="*/ 9 h 11"/>
                  <a:gd name="T24" fmla="*/ 9 w 10"/>
                  <a:gd name="T25" fmla="*/ 9 h 11"/>
                  <a:gd name="T26" fmla="*/ 9 w 10"/>
                  <a:gd name="T27" fmla="*/ 11 h 11"/>
                  <a:gd name="T28" fmla="*/ 10 w 10"/>
                  <a:gd name="T2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10" y="1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93" name="Freeform 1613"/>
              <p:cNvSpPr>
                <a:spLocks/>
              </p:cNvSpPr>
              <p:nvPr/>
            </p:nvSpPr>
            <p:spPr bwMode="auto">
              <a:xfrm>
                <a:off x="1845" y="2303"/>
                <a:ext cx="10" cy="12"/>
              </a:xfrm>
              <a:custGeom>
                <a:avLst/>
                <a:gdLst>
                  <a:gd name="T0" fmla="*/ 0 w 10"/>
                  <a:gd name="T1" fmla="*/ 0 h 12"/>
                  <a:gd name="T2" fmla="*/ 0 w 10"/>
                  <a:gd name="T3" fmla="*/ 1 h 12"/>
                  <a:gd name="T4" fmla="*/ 2 w 10"/>
                  <a:gd name="T5" fmla="*/ 1 h 12"/>
                  <a:gd name="T6" fmla="*/ 2 w 10"/>
                  <a:gd name="T7" fmla="*/ 3 h 12"/>
                  <a:gd name="T8" fmla="*/ 3 w 10"/>
                  <a:gd name="T9" fmla="*/ 3 h 12"/>
                  <a:gd name="T10" fmla="*/ 3 w 10"/>
                  <a:gd name="T11" fmla="*/ 4 h 12"/>
                  <a:gd name="T12" fmla="*/ 4 w 10"/>
                  <a:gd name="T13" fmla="*/ 4 h 12"/>
                  <a:gd name="T14" fmla="*/ 4 w 10"/>
                  <a:gd name="T15" fmla="*/ 6 h 12"/>
                  <a:gd name="T16" fmla="*/ 6 w 10"/>
                  <a:gd name="T17" fmla="*/ 6 h 12"/>
                  <a:gd name="T18" fmla="*/ 6 w 10"/>
                  <a:gd name="T19" fmla="*/ 8 h 12"/>
                  <a:gd name="T20" fmla="*/ 8 w 10"/>
                  <a:gd name="T21" fmla="*/ 8 h 12"/>
                  <a:gd name="T22" fmla="*/ 8 w 10"/>
                  <a:gd name="T23" fmla="*/ 9 h 12"/>
                  <a:gd name="T24" fmla="*/ 9 w 10"/>
                  <a:gd name="T25" fmla="*/ 9 h 12"/>
                  <a:gd name="T26" fmla="*/ 9 w 10"/>
                  <a:gd name="T27" fmla="*/ 11 h 12"/>
                  <a:gd name="T28" fmla="*/ 10 w 10"/>
                  <a:gd name="T29" fmla="*/ 11 h 12"/>
                  <a:gd name="T30" fmla="*/ 10 w 10"/>
                  <a:gd name="T3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12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94" name="Freeform 1614"/>
              <p:cNvSpPr>
                <a:spLocks/>
              </p:cNvSpPr>
              <p:nvPr/>
            </p:nvSpPr>
            <p:spPr bwMode="auto">
              <a:xfrm>
                <a:off x="1855" y="2315"/>
                <a:ext cx="11" cy="11"/>
              </a:xfrm>
              <a:custGeom>
                <a:avLst/>
                <a:gdLst>
                  <a:gd name="T0" fmla="*/ 0 w 11"/>
                  <a:gd name="T1" fmla="*/ 0 h 11"/>
                  <a:gd name="T2" fmla="*/ 1 w 11"/>
                  <a:gd name="T3" fmla="*/ 0 h 11"/>
                  <a:gd name="T4" fmla="*/ 1 w 11"/>
                  <a:gd name="T5" fmla="*/ 2 h 11"/>
                  <a:gd name="T6" fmla="*/ 2 w 11"/>
                  <a:gd name="T7" fmla="*/ 2 h 11"/>
                  <a:gd name="T8" fmla="*/ 4 w 11"/>
                  <a:gd name="T9" fmla="*/ 4 h 11"/>
                  <a:gd name="T10" fmla="*/ 5 w 11"/>
                  <a:gd name="T11" fmla="*/ 4 h 11"/>
                  <a:gd name="T12" fmla="*/ 5 w 11"/>
                  <a:gd name="T13" fmla="*/ 5 h 11"/>
                  <a:gd name="T14" fmla="*/ 6 w 11"/>
                  <a:gd name="T15" fmla="*/ 5 h 11"/>
                  <a:gd name="T16" fmla="*/ 6 w 11"/>
                  <a:gd name="T17" fmla="*/ 7 h 11"/>
                  <a:gd name="T18" fmla="*/ 7 w 11"/>
                  <a:gd name="T19" fmla="*/ 7 h 11"/>
                  <a:gd name="T20" fmla="*/ 7 w 11"/>
                  <a:gd name="T21" fmla="*/ 8 h 11"/>
                  <a:gd name="T22" fmla="*/ 8 w 11"/>
                  <a:gd name="T23" fmla="*/ 8 h 11"/>
                  <a:gd name="T24" fmla="*/ 8 w 11"/>
                  <a:gd name="T25" fmla="*/ 10 h 11"/>
                  <a:gd name="T26" fmla="*/ 10 w 11"/>
                  <a:gd name="T27" fmla="*/ 10 h 11"/>
                  <a:gd name="T28" fmla="*/ 10 w 11"/>
                  <a:gd name="T29" fmla="*/ 11 h 11"/>
                  <a:gd name="T30" fmla="*/ 11 w 11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1" y="1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95" name="Freeform 1615"/>
              <p:cNvSpPr>
                <a:spLocks/>
              </p:cNvSpPr>
              <p:nvPr/>
            </p:nvSpPr>
            <p:spPr bwMode="auto">
              <a:xfrm>
                <a:off x="1866" y="2326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1 w 9"/>
                  <a:gd name="T3" fmla="*/ 0 h 11"/>
                  <a:gd name="T4" fmla="*/ 1 w 9"/>
                  <a:gd name="T5" fmla="*/ 2 h 11"/>
                  <a:gd name="T6" fmla="*/ 2 w 9"/>
                  <a:gd name="T7" fmla="*/ 4 h 11"/>
                  <a:gd name="T8" fmla="*/ 3 w 9"/>
                  <a:gd name="T9" fmla="*/ 4 h 11"/>
                  <a:gd name="T10" fmla="*/ 3 w 9"/>
                  <a:gd name="T11" fmla="*/ 5 h 11"/>
                  <a:gd name="T12" fmla="*/ 5 w 9"/>
                  <a:gd name="T13" fmla="*/ 5 h 11"/>
                  <a:gd name="T14" fmla="*/ 5 w 9"/>
                  <a:gd name="T15" fmla="*/ 7 h 11"/>
                  <a:gd name="T16" fmla="*/ 6 w 9"/>
                  <a:gd name="T17" fmla="*/ 7 h 11"/>
                  <a:gd name="T18" fmla="*/ 6 w 9"/>
                  <a:gd name="T19" fmla="*/ 8 h 11"/>
                  <a:gd name="T20" fmla="*/ 7 w 9"/>
                  <a:gd name="T21" fmla="*/ 8 h 11"/>
                  <a:gd name="T22" fmla="*/ 7 w 9"/>
                  <a:gd name="T23" fmla="*/ 10 h 11"/>
                  <a:gd name="T24" fmla="*/ 8 w 9"/>
                  <a:gd name="T25" fmla="*/ 10 h 11"/>
                  <a:gd name="T26" fmla="*/ 8 w 9"/>
                  <a:gd name="T27" fmla="*/ 11 h 11"/>
                  <a:gd name="T28" fmla="*/ 9 w 9"/>
                  <a:gd name="T2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9" y="1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96" name="Freeform 1616"/>
              <p:cNvSpPr>
                <a:spLocks/>
              </p:cNvSpPr>
              <p:nvPr/>
            </p:nvSpPr>
            <p:spPr bwMode="auto">
              <a:xfrm>
                <a:off x="1875" y="2337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0 w 9"/>
                  <a:gd name="T3" fmla="*/ 2 h 11"/>
                  <a:gd name="T4" fmla="*/ 2 w 9"/>
                  <a:gd name="T5" fmla="*/ 2 h 11"/>
                  <a:gd name="T6" fmla="*/ 2 w 9"/>
                  <a:gd name="T7" fmla="*/ 4 h 11"/>
                  <a:gd name="T8" fmla="*/ 3 w 9"/>
                  <a:gd name="T9" fmla="*/ 4 h 11"/>
                  <a:gd name="T10" fmla="*/ 4 w 9"/>
                  <a:gd name="T11" fmla="*/ 5 h 11"/>
                  <a:gd name="T12" fmla="*/ 5 w 9"/>
                  <a:gd name="T13" fmla="*/ 7 h 11"/>
                  <a:gd name="T14" fmla="*/ 6 w 9"/>
                  <a:gd name="T15" fmla="*/ 7 h 11"/>
                  <a:gd name="T16" fmla="*/ 6 w 9"/>
                  <a:gd name="T17" fmla="*/ 8 h 11"/>
                  <a:gd name="T18" fmla="*/ 8 w 9"/>
                  <a:gd name="T19" fmla="*/ 8 h 11"/>
                  <a:gd name="T20" fmla="*/ 8 w 9"/>
                  <a:gd name="T21" fmla="*/ 10 h 11"/>
                  <a:gd name="T22" fmla="*/ 9 w 9"/>
                  <a:gd name="T23" fmla="*/ 10 h 11"/>
                  <a:gd name="T24" fmla="*/ 9 w 9"/>
                  <a:gd name="T2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9" y="1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97" name="Freeform 1617"/>
              <p:cNvSpPr>
                <a:spLocks/>
              </p:cNvSpPr>
              <p:nvPr/>
            </p:nvSpPr>
            <p:spPr bwMode="auto">
              <a:xfrm>
                <a:off x="1884" y="2348"/>
                <a:ext cx="9" cy="12"/>
              </a:xfrm>
              <a:custGeom>
                <a:avLst/>
                <a:gdLst>
                  <a:gd name="T0" fmla="*/ 0 w 9"/>
                  <a:gd name="T1" fmla="*/ 0 h 12"/>
                  <a:gd name="T2" fmla="*/ 1 w 9"/>
                  <a:gd name="T3" fmla="*/ 0 h 12"/>
                  <a:gd name="T4" fmla="*/ 1 w 9"/>
                  <a:gd name="T5" fmla="*/ 2 h 12"/>
                  <a:gd name="T6" fmla="*/ 2 w 9"/>
                  <a:gd name="T7" fmla="*/ 2 h 12"/>
                  <a:gd name="T8" fmla="*/ 2 w 9"/>
                  <a:gd name="T9" fmla="*/ 4 h 12"/>
                  <a:gd name="T10" fmla="*/ 3 w 9"/>
                  <a:gd name="T11" fmla="*/ 4 h 12"/>
                  <a:gd name="T12" fmla="*/ 3 w 9"/>
                  <a:gd name="T13" fmla="*/ 5 h 12"/>
                  <a:gd name="T14" fmla="*/ 5 w 9"/>
                  <a:gd name="T15" fmla="*/ 5 h 12"/>
                  <a:gd name="T16" fmla="*/ 5 w 9"/>
                  <a:gd name="T17" fmla="*/ 7 h 12"/>
                  <a:gd name="T18" fmla="*/ 6 w 9"/>
                  <a:gd name="T19" fmla="*/ 7 h 12"/>
                  <a:gd name="T20" fmla="*/ 6 w 9"/>
                  <a:gd name="T21" fmla="*/ 8 h 12"/>
                  <a:gd name="T22" fmla="*/ 7 w 9"/>
                  <a:gd name="T23" fmla="*/ 8 h 12"/>
                  <a:gd name="T24" fmla="*/ 7 w 9"/>
                  <a:gd name="T25" fmla="*/ 10 h 12"/>
                  <a:gd name="T26" fmla="*/ 8 w 9"/>
                  <a:gd name="T27" fmla="*/ 10 h 12"/>
                  <a:gd name="T28" fmla="*/ 8 w 9"/>
                  <a:gd name="T29" fmla="*/ 12 h 12"/>
                  <a:gd name="T30" fmla="*/ 9 w 9"/>
                  <a:gd name="T3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9" y="1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98" name="Freeform 1618"/>
              <p:cNvSpPr>
                <a:spLocks/>
              </p:cNvSpPr>
              <p:nvPr/>
            </p:nvSpPr>
            <p:spPr bwMode="auto">
              <a:xfrm>
                <a:off x="1893" y="2360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0 w 9"/>
                  <a:gd name="T3" fmla="*/ 1 h 11"/>
                  <a:gd name="T4" fmla="*/ 2 w 9"/>
                  <a:gd name="T5" fmla="*/ 1 h 11"/>
                  <a:gd name="T6" fmla="*/ 2 w 9"/>
                  <a:gd name="T7" fmla="*/ 3 h 11"/>
                  <a:gd name="T8" fmla="*/ 3 w 9"/>
                  <a:gd name="T9" fmla="*/ 3 h 11"/>
                  <a:gd name="T10" fmla="*/ 3 w 9"/>
                  <a:gd name="T11" fmla="*/ 4 h 11"/>
                  <a:gd name="T12" fmla="*/ 4 w 9"/>
                  <a:gd name="T13" fmla="*/ 4 h 11"/>
                  <a:gd name="T14" fmla="*/ 4 w 9"/>
                  <a:gd name="T15" fmla="*/ 6 h 11"/>
                  <a:gd name="T16" fmla="*/ 5 w 9"/>
                  <a:gd name="T17" fmla="*/ 6 h 11"/>
                  <a:gd name="T18" fmla="*/ 5 w 9"/>
                  <a:gd name="T19" fmla="*/ 7 h 11"/>
                  <a:gd name="T20" fmla="*/ 6 w 9"/>
                  <a:gd name="T21" fmla="*/ 7 h 11"/>
                  <a:gd name="T22" fmla="*/ 6 w 9"/>
                  <a:gd name="T23" fmla="*/ 9 h 11"/>
                  <a:gd name="T24" fmla="*/ 8 w 9"/>
                  <a:gd name="T25" fmla="*/ 9 h 11"/>
                  <a:gd name="T26" fmla="*/ 8 w 9"/>
                  <a:gd name="T27" fmla="*/ 11 h 11"/>
                  <a:gd name="T28" fmla="*/ 9 w 9"/>
                  <a:gd name="T2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9" y="1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299" name="Freeform 1619"/>
              <p:cNvSpPr>
                <a:spLocks/>
              </p:cNvSpPr>
              <p:nvPr/>
            </p:nvSpPr>
            <p:spPr bwMode="auto">
              <a:xfrm>
                <a:off x="1902" y="2371"/>
                <a:ext cx="8" cy="11"/>
              </a:xfrm>
              <a:custGeom>
                <a:avLst/>
                <a:gdLst>
                  <a:gd name="T0" fmla="*/ 0 w 8"/>
                  <a:gd name="T1" fmla="*/ 0 h 11"/>
                  <a:gd name="T2" fmla="*/ 0 w 8"/>
                  <a:gd name="T3" fmla="*/ 1 h 11"/>
                  <a:gd name="T4" fmla="*/ 1 w 8"/>
                  <a:gd name="T5" fmla="*/ 1 h 11"/>
                  <a:gd name="T6" fmla="*/ 2 w 8"/>
                  <a:gd name="T7" fmla="*/ 3 h 11"/>
                  <a:gd name="T8" fmla="*/ 2 w 8"/>
                  <a:gd name="T9" fmla="*/ 4 h 11"/>
                  <a:gd name="T10" fmla="*/ 3 w 8"/>
                  <a:gd name="T11" fmla="*/ 4 h 11"/>
                  <a:gd name="T12" fmla="*/ 3 w 8"/>
                  <a:gd name="T13" fmla="*/ 6 h 11"/>
                  <a:gd name="T14" fmla="*/ 5 w 8"/>
                  <a:gd name="T15" fmla="*/ 6 h 11"/>
                  <a:gd name="T16" fmla="*/ 6 w 8"/>
                  <a:gd name="T17" fmla="*/ 7 h 11"/>
                  <a:gd name="T18" fmla="*/ 6 w 8"/>
                  <a:gd name="T19" fmla="*/ 9 h 11"/>
                  <a:gd name="T20" fmla="*/ 7 w 8"/>
                  <a:gd name="T21" fmla="*/ 9 h 11"/>
                  <a:gd name="T22" fmla="*/ 7 w 8"/>
                  <a:gd name="T23" fmla="*/ 11 h 11"/>
                  <a:gd name="T24" fmla="*/ 8 w 8"/>
                  <a:gd name="T2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8" y="1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00" name="Freeform 1620"/>
              <p:cNvSpPr>
                <a:spLocks/>
              </p:cNvSpPr>
              <p:nvPr/>
            </p:nvSpPr>
            <p:spPr bwMode="auto">
              <a:xfrm>
                <a:off x="1910" y="2382"/>
                <a:ext cx="9" cy="12"/>
              </a:xfrm>
              <a:custGeom>
                <a:avLst/>
                <a:gdLst>
                  <a:gd name="T0" fmla="*/ 0 w 9"/>
                  <a:gd name="T1" fmla="*/ 0 h 12"/>
                  <a:gd name="T2" fmla="*/ 0 w 9"/>
                  <a:gd name="T3" fmla="*/ 1 h 12"/>
                  <a:gd name="T4" fmla="*/ 1 w 9"/>
                  <a:gd name="T5" fmla="*/ 1 h 12"/>
                  <a:gd name="T6" fmla="*/ 1 w 9"/>
                  <a:gd name="T7" fmla="*/ 3 h 12"/>
                  <a:gd name="T8" fmla="*/ 3 w 9"/>
                  <a:gd name="T9" fmla="*/ 3 h 12"/>
                  <a:gd name="T10" fmla="*/ 3 w 9"/>
                  <a:gd name="T11" fmla="*/ 4 h 12"/>
                  <a:gd name="T12" fmla="*/ 4 w 9"/>
                  <a:gd name="T13" fmla="*/ 4 h 12"/>
                  <a:gd name="T14" fmla="*/ 4 w 9"/>
                  <a:gd name="T15" fmla="*/ 6 h 12"/>
                  <a:gd name="T16" fmla="*/ 5 w 9"/>
                  <a:gd name="T17" fmla="*/ 6 h 12"/>
                  <a:gd name="T18" fmla="*/ 5 w 9"/>
                  <a:gd name="T19" fmla="*/ 7 h 12"/>
                  <a:gd name="T20" fmla="*/ 6 w 9"/>
                  <a:gd name="T21" fmla="*/ 7 h 12"/>
                  <a:gd name="T22" fmla="*/ 8 w 9"/>
                  <a:gd name="T23" fmla="*/ 9 h 12"/>
                  <a:gd name="T24" fmla="*/ 8 w 9"/>
                  <a:gd name="T25" fmla="*/ 11 h 12"/>
                  <a:gd name="T26" fmla="*/ 9 w 9"/>
                  <a:gd name="T27" fmla="*/ 11 h 12"/>
                  <a:gd name="T28" fmla="*/ 9 w 9"/>
                  <a:gd name="T2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2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01" name="Freeform 1621"/>
              <p:cNvSpPr>
                <a:spLocks/>
              </p:cNvSpPr>
              <p:nvPr/>
            </p:nvSpPr>
            <p:spPr bwMode="auto">
              <a:xfrm>
                <a:off x="1919" y="2394"/>
                <a:ext cx="8" cy="11"/>
              </a:xfrm>
              <a:custGeom>
                <a:avLst/>
                <a:gdLst>
                  <a:gd name="T0" fmla="*/ 0 w 8"/>
                  <a:gd name="T1" fmla="*/ 0 h 11"/>
                  <a:gd name="T2" fmla="*/ 1 w 8"/>
                  <a:gd name="T3" fmla="*/ 0 h 11"/>
                  <a:gd name="T4" fmla="*/ 1 w 8"/>
                  <a:gd name="T5" fmla="*/ 2 h 11"/>
                  <a:gd name="T6" fmla="*/ 2 w 8"/>
                  <a:gd name="T7" fmla="*/ 2 h 11"/>
                  <a:gd name="T8" fmla="*/ 2 w 8"/>
                  <a:gd name="T9" fmla="*/ 3 h 11"/>
                  <a:gd name="T10" fmla="*/ 3 w 8"/>
                  <a:gd name="T11" fmla="*/ 3 h 11"/>
                  <a:gd name="T12" fmla="*/ 3 w 8"/>
                  <a:gd name="T13" fmla="*/ 5 h 11"/>
                  <a:gd name="T14" fmla="*/ 5 w 8"/>
                  <a:gd name="T15" fmla="*/ 5 h 11"/>
                  <a:gd name="T16" fmla="*/ 5 w 8"/>
                  <a:gd name="T17" fmla="*/ 7 h 11"/>
                  <a:gd name="T18" fmla="*/ 6 w 8"/>
                  <a:gd name="T19" fmla="*/ 7 h 11"/>
                  <a:gd name="T20" fmla="*/ 6 w 8"/>
                  <a:gd name="T21" fmla="*/ 8 h 11"/>
                  <a:gd name="T22" fmla="*/ 7 w 8"/>
                  <a:gd name="T23" fmla="*/ 8 h 11"/>
                  <a:gd name="T24" fmla="*/ 7 w 8"/>
                  <a:gd name="T25" fmla="*/ 10 h 11"/>
                  <a:gd name="T26" fmla="*/ 8 w 8"/>
                  <a:gd name="T27" fmla="*/ 10 h 11"/>
                  <a:gd name="T28" fmla="*/ 8 w 8"/>
                  <a:gd name="T2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1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8" y="1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02" name="Freeform 1622"/>
              <p:cNvSpPr>
                <a:spLocks/>
              </p:cNvSpPr>
              <p:nvPr/>
            </p:nvSpPr>
            <p:spPr bwMode="auto">
              <a:xfrm>
                <a:off x="1927" y="2405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1 w 7"/>
                  <a:gd name="T3" fmla="*/ 0 h 11"/>
                  <a:gd name="T4" fmla="*/ 1 w 7"/>
                  <a:gd name="T5" fmla="*/ 2 h 11"/>
                  <a:gd name="T6" fmla="*/ 3 w 7"/>
                  <a:gd name="T7" fmla="*/ 2 h 11"/>
                  <a:gd name="T8" fmla="*/ 3 w 7"/>
                  <a:gd name="T9" fmla="*/ 3 h 11"/>
                  <a:gd name="T10" fmla="*/ 4 w 7"/>
                  <a:gd name="T11" fmla="*/ 3 h 11"/>
                  <a:gd name="T12" fmla="*/ 4 w 7"/>
                  <a:gd name="T13" fmla="*/ 5 h 11"/>
                  <a:gd name="T14" fmla="*/ 5 w 7"/>
                  <a:gd name="T15" fmla="*/ 7 h 11"/>
                  <a:gd name="T16" fmla="*/ 6 w 7"/>
                  <a:gd name="T17" fmla="*/ 8 h 11"/>
                  <a:gd name="T18" fmla="*/ 6 w 7"/>
                  <a:gd name="T19" fmla="*/ 10 h 11"/>
                  <a:gd name="T20" fmla="*/ 7 w 7"/>
                  <a:gd name="T21" fmla="*/ 10 h 11"/>
                  <a:gd name="T22" fmla="*/ 7 w 7"/>
                  <a:gd name="T2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03" name="Freeform 1623"/>
              <p:cNvSpPr>
                <a:spLocks/>
              </p:cNvSpPr>
              <p:nvPr/>
            </p:nvSpPr>
            <p:spPr bwMode="auto">
              <a:xfrm>
                <a:off x="1934" y="2416"/>
                <a:ext cx="9" cy="10"/>
              </a:xfrm>
              <a:custGeom>
                <a:avLst/>
                <a:gdLst>
                  <a:gd name="T0" fmla="*/ 0 w 9"/>
                  <a:gd name="T1" fmla="*/ 0 h 10"/>
                  <a:gd name="T2" fmla="*/ 2 w 9"/>
                  <a:gd name="T3" fmla="*/ 0 h 10"/>
                  <a:gd name="T4" fmla="*/ 2 w 9"/>
                  <a:gd name="T5" fmla="*/ 2 h 10"/>
                  <a:gd name="T6" fmla="*/ 3 w 9"/>
                  <a:gd name="T7" fmla="*/ 2 h 10"/>
                  <a:gd name="T8" fmla="*/ 3 w 9"/>
                  <a:gd name="T9" fmla="*/ 3 h 10"/>
                  <a:gd name="T10" fmla="*/ 4 w 9"/>
                  <a:gd name="T11" fmla="*/ 3 h 10"/>
                  <a:gd name="T12" fmla="*/ 4 w 9"/>
                  <a:gd name="T13" fmla="*/ 5 h 10"/>
                  <a:gd name="T14" fmla="*/ 5 w 9"/>
                  <a:gd name="T15" fmla="*/ 5 h 10"/>
                  <a:gd name="T16" fmla="*/ 5 w 9"/>
                  <a:gd name="T17" fmla="*/ 7 h 10"/>
                  <a:gd name="T18" fmla="*/ 6 w 9"/>
                  <a:gd name="T19" fmla="*/ 7 h 10"/>
                  <a:gd name="T20" fmla="*/ 6 w 9"/>
                  <a:gd name="T21" fmla="*/ 8 h 10"/>
                  <a:gd name="T22" fmla="*/ 8 w 9"/>
                  <a:gd name="T23" fmla="*/ 8 h 10"/>
                  <a:gd name="T24" fmla="*/ 8 w 9"/>
                  <a:gd name="T25" fmla="*/ 10 h 10"/>
                  <a:gd name="T26" fmla="*/ 9 w 9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9" y="10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69304" name="Group 1624"/>
            <p:cNvGrpSpPr>
              <a:grpSpLocks/>
            </p:cNvGrpSpPr>
            <p:nvPr/>
          </p:nvGrpSpPr>
          <p:grpSpPr bwMode="auto">
            <a:xfrm>
              <a:off x="1943" y="2426"/>
              <a:ext cx="525" cy="513"/>
              <a:chOff x="1943" y="2426"/>
              <a:chExt cx="525" cy="513"/>
            </a:xfrm>
          </p:grpSpPr>
          <p:sp>
            <p:nvSpPr>
              <p:cNvPr id="969305" name="Freeform 1625"/>
              <p:cNvSpPr>
                <a:spLocks/>
              </p:cNvSpPr>
              <p:nvPr/>
            </p:nvSpPr>
            <p:spPr bwMode="auto">
              <a:xfrm>
                <a:off x="1943" y="2426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0 w 7"/>
                  <a:gd name="T3" fmla="*/ 1 h 11"/>
                  <a:gd name="T4" fmla="*/ 1 w 7"/>
                  <a:gd name="T5" fmla="*/ 1 h 11"/>
                  <a:gd name="T6" fmla="*/ 1 w 7"/>
                  <a:gd name="T7" fmla="*/ 3 h 11"/>
                  <a:gd name="T8" fmla="*/ 2 w 7"/>
                  <a:gd name="T9" fmla="*/ 3 h 11"/>
                  <a:gd name="T10" fmla="*/ 2 w 7"/>
                  <a:gd name="T11" fmla="*/ 4 h 11"/>
                  <a:gd name="T12" fmla="*/ 3 w 7"/>
                  <a:gd name="T13" fmla="*/ 4 h 11"/>
                  <a:gd name="T14" fmla="*/ 3 w 7"/>
                  <a:gd name="T15" fmla="*/ 8 h 11"/>
                  <a:gd name="T16" fmla="*/ 5 w 7"/>
                  <a:gd name="T17" fmla="*/ 8 h 11"/>
                  <a:gd name="T18" fmla="*/ 5 w 7"/>
                  <a:gd name="T19" fmla="*/ 9 h 11"/>
                  <a:gd name="T20" fmla="*/ 6 w 7"/>
                  <a:gd name="T21" fmla="*/ 9 h 11"/>
                  <a:gd name="T22" fmla="*/ 6 w 7"/>
                  <a:gd name="T23" fmla="*/ 11 h 11"/>
                  <a:gd name="T24" fmla="*/ 7 w 7"/>
                  <a:gd name="T2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7" y="1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06" name="Freeform 1626"/>
              <p:cNvSpPr>
                <a:spLocks/>
              </p:cNvSpPr>
              <p:nvPr/>
            </p:nvSpPr>
            <p:spPr bwMode="auto">
              <a:xfrm>
                <a:off x="1950" y="2437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0 w 7"/>
                  <a:gd name="T3" fmla="*/ 1 h 11"/>
                  <a:gd name="T4" fmla="*/ 1 w 7"/>
                  <a:gd name="T5" fmla="*/ 1 h 11"/>
                  <a:gd name="T6" fmla="*/ 1 w 7"/>
                  <a:gd name="T7" fmla="*/ 3 h 11"/>
                  <a:gd name="T8" fmla="*/ 2 w 7"/>
                  <a:gd name="T9" fmla="*/ 3 h 11"/>
                  <a:gd name="T10" fmla="*/ 2 w 7"/>
                  <a:gd name="T11" fmla="*/ 5 h 11"/>
                  <a:gd name="T12" fmla="*/ 4 w 7"/>
                  <a:gd name="T13" fmla="*/ 5 h 11"/>
                  <a:gd name="T14" fmla="*/ 4 w 7"/>
                  <a:gd name="T15" fmla="*/ 6 h 11"/>
                  <a:gd name="T16" fmla="*/ 5 w 7"/>
                  <a:gd name="T17" fmla="*/ 6 h 11"/>
                  <a:gd name="T18" fmla="*/ 5 w 7"/>
                  <a:gd name="T19" fmla="*/ 8 h 11"/>
                  <a:gd name="T20" fmla="*/ 6 w 7"/>
                  <a:gd name="T21" fmla="*/ 9 h 11"/>
                  <a:gd name="T22" fmla="*/ 7 w 7"/>
                  <a:gd name="T2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7" y="1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07" name="Freeform 1627"/>
              <p:cNvSpPr>
                <a:spLocks/>
              </p:cNvSpPr>
              <p:nvPr/>
            </p:nvSpPr>
            <p:spPr bwMode="auto">
              <a:xfrm>
                <a:off x="1957" y="2448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0 w 7"/>
                  <a:gd name="T3" fmla="*/ 1 h 11"/>
                  <a:gd name="T4" fmla="*/ 1 w 7"/>
                  <a:gd name="T5" fmla="*/ 1 h 11"/>
                  <a:gd name="T6" fmla="*/ 1 w 7"/>
                  <a:gd name="T7" fmla="*/ 3 h 11"/>
                  <a:gd name="T8" fmla="*/ 3 w 7"/>
                  <a:gd name="T9" fmla="*/ 3 h 11"/>
                  <a:gd name="T10" fmla="*/ 3 w 7"/>
                  <a:gd name="T11" fmla="*/ 5 h 11"/>
                  <a:gd name="T12" fmla="*/ 4 w 7"/>
                  <a:gd name="T13" fmla="*/ 5 h 11"/>
                  <a:gd name="T14" fmla="*/ 4 w 7"/>
                  <a:gd name="T15" fmla="*/ 6 h 11"/>
                  <a:gd name="T16" fmla="*/ 5 w 7"/>
                  <a:gd name="T17" fmla="*/ 6 h 11"/>
                  <a:gd name="T18" fmla="*/ 5 w 7"/>
                  <a:gd name="T19" fmla="*/ 8 h 11"/>
                  <a:gd name="T20" fmla="*/ 6 w 7"/>
                  <a:gd name="T21" fmla="*/ 8 h 11"/>
                  <a:gd name="T22" fmla="*/ 6 w 7"/>
                  <a:gd name="T23" fmla="*/ 9 h 11"/>
                  <a:gd name="T24" fmla="*/ 7 w 7"/>
                  <a:gd name="T25" fmla="*/ 9 h 11"/>
                  <a:gd name="T26" fmla="*/ 7 w 7"/>
                  <a:gd name="T2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1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08" name="Freeform 1628"/>
              <p:cNvSpPr>
                <a:spLocks/>
              </p:cNvSpPr>
              <p:nvPr/>
            </p:nvSpPr>
            <p:spPr bwMode="auto">
              <a:xfrm>
                <a:off x="1964" y="2459"/>
                <a:ext cx="6" cy="9"/>
              </a:xfrm>
              <a:custGeom>
                <a:avLst/>
                <a:gdLst>
                  <a:gd name="T0" fmla="*/ 0 w 6"/>
                  <a:gd name="T1" fmla="*/ 0 h 9"/>
                  <a:gd name="T2" fmla="*/ 0 w 6"/>
                  <a:gd name="T3" fmla="*/ 1 h 9"/>
                  <a:gd name="T4" fmla="*/ 2 w 6"/>
                  <a:gd name="T5" fmla="*/ 1 h 9"/>
                  <a:gd name="T6" fmla="*/ 2 w 6"/>
                  <a:gd name="T7" fmla="*/ 3 h 9"/>
                  <a:gd name="T8" fmla="*/ 3 w 6"/>
                  <a:gd name="T9" fmla="*/ 3 h 9"/>
                  <a:gd name="T10" fmla="*/ 3 w 6"/>
                  <a:gd name="T11" fmla="*/ 5 h 9"/>
                  <a:gd name="T12" fmla="*/ 4 w 6"/>
                  <a:gd name="T13" fmla="*/ 5 h 9"/>
                  <a:gd name="T14" fmla="*/ 4 w 6"/>
                  <a:gd name="T15" fmla="*/ 6 h 9"/>
                  <a:gd name="T16" fmla="*/ 5 w 6"/>
                  <a:gd name="T17" fmla="*/ 6 h 9"/>
                  <a:gd name="T18" fmla="*/ 5 w 6"/>
                  <a:gd name="T19" fmla="*/ 8 h 9"/>
                  <a:gd name="T20" fmla="*/ 6 w 6"/>
                  <a:gd name="T21" fmla="*/ 8 h 9"/>
                  <a:gd name="T22" fmla="*/ 6 w 6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9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09" name="Freeform 1629"/>
              <p:cNvSpPr>
                <a:spLocks/>
              </p:cNvSpPr>
              <p:nvPr/>
            </p:nvSpPr>
            <p:spPr bwMode="auto">
              <a:xfrm>
                <a:off x="1970" y="2468"/>
                <a:ext cx="8" cy="11"/>
              </a:xfrm>
              <a:custGeom>
                <a:avLst/>
                <a:gdLst>
                  <a:gd name="T0" fmla="*/ 0 w 8"/>
                  <a:gd name="T1" fmla="*/ 0 h 11"/>
                  <a:gd name="T2" fmla="*/ 2 w 8"/>
                  <a:gd name="T3" fmla="*/ 0 h 11"/>
                  <a:gd name="T4" fmla="*/ 2 w 8"/>
                  <a:gd name="T5" fmla="*/ 2 h 11"/>
                  <a:gd name="T6" fmla="*/ 3 w 8"/>
                  <a:gd name="T7" fmla="*/ 3 h 11"/>
                  <a:gd name="T8" fmla="*/ 3 w 8"/>
                  <a:gd name="T9" fmla="*/ 5 h 11"/>
                  <a:gd name="T10" fmla="*/ 4 w 8"/>
                  <a:gd name="T11" fmla="*/ 5 h 11"/>
                  <a:gd name="T12" fmla="*/ 4 w 8"/>
                  <a:gd name="T13" fmla="*/ 7 h 11"/>
                  <a:gd name="T14" fmla="*/ 5 w 8"/>
                  <a:gd name="T15" fmla="*/ 7 h 11"/>
                  <a:gd name="T16" fmla="*/ 5 w 8"/>
                  <a:gd name="T17" fmla="*/ 8 h 11"/>
                  <a:gd name="T18" fmla="*/ 6 w 8"/>
                  <a:gd name="T19" fmla="*/ 8 h 11"/>
                  <a:gd name="T20" fmla="*/ 6 w 8"/>
                  <a:gd name="T21" fmla="*/ 10 h 11"/>
                  <a:gd name="T22" fmla="*/ 8 w 8"/>
                  <a:gd name="T23" fmla="*/ 10 h 11"/>
                  <a:gd name="T24" fmla="*/ 8 w 8"/>
                  <a:gd name="T2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1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10" name="Freeform 1630"/>
              <p:cNvSpPr>
                <a:spLocks/>
              </p:cNvSpPr>
              <p:nvPr/>
            </p:nvSpPr>
            <p:spPr bwMode="auto">
              <a:xfrm>
                <a:off x="1978" y="2479"/>
                <a:ext cx="7" cy="10"/>
              </a:xfrm>
              <a:custGeom>
                <a:avLst/>
                <a:gdLst>
                  <a:gd name="T0" fmla="*/ 0 w 7"/>
                  <a:gd name="T1" fmla="*/ 0 h 10"/>
                  <a:gd name="T2" fmla="*/ 1 w 7"/>
                  <a:gd name="T3" fmla="*/ 2 h 10"/>
                  <a:gd name="T4" fmla="*/ 1 w 7"/>
                  <a:gd name="T5" fmla="*/ 4 h 10"/>
                  <a:gd name="T6" fmla="*/ 2 w 7"/>
                  <a:gd name="T7" fmla="*/ 4 h 10"/>
                  <a:gd name="T8" fmla="*/ 2 w 7"/>
                  <a:gd name="T9" fmla="*/ 5 h 10"/>
                  <a:gd name="T10" fmla="*/ 3 w 7"/>
                  <a:gd name="T11" fmla="*/ 5 h 10"/>
                  <a:gd name="T12" fmla="*/ 3 w 7"/>
                  <a:gd name="T13" fmla="*/ 7 h 10"/>
                  <a:gd name="T14" fmla="*/ 4 w 7"/>
                  <a:gd name="T15" fmla="*/ 7 h 10"/>
                  <a:gd name="T16" fmla="*/ 4 w 7"/>
                  <a:gd name="T17" fmla="*/ 8 h 10"/>
                  <a:gd name="T18" fmla="*/ 6 w 7"/>
                  <a:gd name="T19" fmla="*/ 8 h 10"/>
                  <a:gd name="T20" fmla="*/ 6 w 7"/>
                  <a:gd name="T21" fmla="*/ 10 h 10"/>
                  <a:gd name="T22" fmla="*/ 7 w 7"/>
                  <a:gd name="T2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0" y="0"/>
                    </a:moveTo>
                    <a:lnTo>
                      <a:pt x="1" y="2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7" y="10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11" name="Freeform 1631"/>
              <p:cNvSpPr>
                <a:spLocks/>
              </p:cNvSpPr>
              <p:nvPr/>
            </p:nvSpPr>
            <p:spPr bwMode="auto">
              <a:xfrm>
                <a:off x="1985" y="2489"/>
                <a:ext cx="6" cy="11"/>
              </a:xfrm>
              <a:custGeom>
                <a:avLst/>
                <a:gdLst>
                  <a:gd name="T0" fmla="*/ 0 w 6"/>
                  <a:gd name="T1" fmla="*/ 0 h 11"/>
                  <a:gd name="T2" fmla="*/ 0 w 6"/>
                  <a:gd name="T3" fmla="*/ 1 h 11"/>
                  <a:gd name="T4" fmla="*/ 1 w 6"/>
                  <a:gd name="T5" fmla="*/ 1 h 11"/>
                  <a:gd name="T6" fmla="*/ 1 w 6"/>
                  <a:gd name="T7" fmla="*/ 5 h 11"/>
                  <a:gd name="T8" fmla="*/ 2 w 6"/>
                  <a:gd name="T9" fmla="*/ 5 h 11"/>
                  <a:gd name="T10" fmla="*/ 2 w 6"/>
                  <a:gd name="T11" fmla="*/ 6 h 11"/>
                  <a:gd name="T12" fmla="*/ 3 w 6"/>
                  <a:gd name="T13" fmla="*/ 6 h 11"/>
                  <a:gd name="T14" fmla="*/ 3 w 6"/>
                  <a:gd name="T15" fmla="*/ 8 h 11"/>
                  <a:gd name="T16" fmla="*/ 5 w 6"/>
                  <a:gd name="T17" fmla="*/ 8 h 11"/>
                  <a:gd name="T18" fmla="*/ 5 w 6"/>
                  <a:gd name="T19" fmla="*/ 9 h 11"/>
                  <a:gd name="T20" fmla="*/ 6 w 6"/>
                  <a:gd name="T21" fmla="*/ 9 h 11"/>
                  <a:gd name="T22" fmla="*/ 6 w 6"/>
                  <a:gd name="T2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1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12" name="Freeform 1632"/>
              <p:cNvSpPr>
                <a:spLocks/>
              </p:cNvSpPr>
              <p:nvPr/>
            </p:nvSpPr>
            <p:spPr bwMode="auto">
              <a:xfrm>
                <a:off x="1991" y="2500"/>
                <a:ext cx="6" cy="9"/>
              </a:xfrm>
              <a:custGeom>
                <a:avLst/>
                <a:gdLst>
                  <a:gd name="T0" fmla="*/ 0 w 6"/>
                  <a:gd name="T1" fmla="*/ 0 h 9"/>
                  <a:gd name="T2" fmla="*/ 1 w 6"/>
                  <a:gd name="T3" fmla="*/ 0 h 9"/>
                  <a:gd name="T4" fmla="*/ 1 w 6"/>
                  <a:gd name="T5" fmla="*/ 3 h 9"/>
                  <a:gd name="T6" fmla="*/ 2 w 6"/>
                  <a:gd name="T7" fmla="*/ 3 h 9"/>
                  <a:gd name="T8" fmla="*/ 2 w 6"/>
                  <a:gd name="T9" fmla="*/ 5 h 9"/>
                  <a:gd name="T10" fmla="*/ 3 w 6"/>
                  <a:gd name="T11" fmla="*/ 5 h 9"/>
                  <a:gd name="T12" fmla="*/ 3 w 6"/>
                  <a:gd name="T13" fmla="*/ 6 h 9"/>
                  <a:gd name="T14" fmla="*/ 5 w 6"/>
                  <a:gd name="T15" fmla="*/ 6 h 9"/>
                  <a:gd name="T16" fmla="*/ 5 w 6"/>
                  <a:gd name="T17" fmla="*/ 9 h 9"/>
                  <a:gd name="T18" fmla="*/ 6 w 6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9"/>
                    </a:lnTo>
                    <a:lnTo>
                      <a:pt x="6" y="9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13" name="Freeform 1633"/>
              <p:cNvSpPr>
                <a:spLocks/>
              </p:cNvSpPr>
              <p:nvPr/>
            </p:nvSpPr>
            <p:spPr bwMode="auto">
              <a:xfrm>
                <a:off x="1997" y="2509"/>
                <a:ext cx="6" cy="10"/>
              </a:xfrm>
              <a:custGeom>
                <a:avLst/>
                <a:gdLst>
                  <a:gd name="T0" fmla="*/ 0 w 6"/>
                  <a:gd name="T1" fmla="*/ 0 h 10"/>
                  <a:gd name="T2" fmla="*/ 0 w 6"/>
                  <a:gd name="T3" fmla="*/ 2 h 10"/>
                  <a:gd name="T4" fmla="*/ 1 w 6"/>
                  <a:gd name="T5" fmla="*/ 2 h 10"/>
                  <a:gd name="T6" fmla="*/ 1 w 6"/>
                  <a:gd name="T7" fmla="*/ 3 h 10"/>
                  <a:gd name="T8" fmla="*/ 2 w 6"/>
                  <a:gd name="T9" fmla="*/ 3 h 10"/>
                  <a:gd name="T10" fmla="*/ 2 w 6"/>
                  <a:gd name="T11" fmla="*/ 5 h 10"/>
                  <a:gd name="T12" fmla="*/ 3 w 6"/>
                  <a:gd name="T13" fmla="*/ 5 h 10"/>
                  <a:gd name="T14" fmla="*/ 3 w 6"/>
                  <a:gd name="T15" fmla="*/ 7 h 10"/>
                  <a:gd name="T16" fmla="*/ 5 w 6"/>
                  <a:gd name="T17" fmla="*/ 7 h 10"/>
                  <a:gd name="T18" fmla="*/ 5 w 6"/>
                  <a:gd name="T19" fmla="*/ 10 h 10"/>
                  <a:gd name="T20" fmla="*/ 6 w 6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6" y="10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14" name="Freeform 1634"/>
              <p:cNvSpPr>
                <a:spLocks/>
              </p:cNvSpPr>
              <p:nvPr/>
            </p:nvSpPr>
            <p:spPr bwMode="auto">
              <a:xfrm>
                <a:off x="2003" y="2519"/>
                <a:ext cx="6" cy="11"/>
              </a:xfrm>
              <a:custGeom>
                <a:avLst/>
                <a:gdLst>
                  <a:gd name="T0" fmla="*/ 0 w 6"/>
                  <a:gd name="T1" fmla="*/ 0 h 11"/>
                  <a:gd name="T2" fmla="*/ 1 w 6"/>
                  <a:gd name="T3" fmla="*/ 1 h 11"/>
                  <a:gd name="T4" fmla="*/ 1 w 6"/>
                  <a:gd name="T5" fmla="*/ 3 h 11"/>
                  <a:gd name="T6" fmla="*/ 2 w 6"/>
                  <a:gd name="T7" fmla="*/ 3 h 11"/>
                  <a:gd name="T8" fmla="*/ 2 w 6"/>
                  <a:gd name="T9" fmla="*/ 5 h 11"/>
                  <a:gd name="T10" fmla="*/ 3 w 6"/>
                  <a:gd name="T11" fmla="*/ 5 h 11"/>
                  <a:gd name="T12" fmla="*/ 3 w 6"/>
                  <a:gd name="T13" fmla="*/ 6 h 11"/>
                  <a:gd name="T14" fmla="*/ 5 w 6"/>
                  <a:gd name="T15" fmla="*/ 6 h 11"/>
                  <a:gd name="T16" fmla="*/ 5 w 6"/>
                  <a:gd name="T17" fmla="*/ 8 h 11"/>
                  <a:gd name="T18" fmla="*/ 6 w 6"/>
                  <a:gd name="T19" fmla="*/ 9 h 11"/>
                  <a:gd name="T20" fmla="*/ 6 w 6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1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6" y="1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15" name="Freeform 1635"/>
              <p:cNvSpPr>
                <a:spLocks/>
              </p:cNvSpPr>
              <p:nvPr/>
            </p:nvSpPr>
            <p:spPr bwMode="auto">
              <a:xfrm>
                <a:off x="2009" y="2530"/>
                <a:ext cx="6" cy="8"/>
              </a:xfrm>
              <a:custGeom>
                <a:avLst/>
                <a:gdLst>
                  <a:gd name="T0" fmla="*/ 0 w 6"/>
                  <a:gd name="T1" fmla="*/ 0 h 8"/>
                  <a:gd name="T2" fmla="*/ 1 w 6"/>
                  <a:gd name="T3" fmla="*/ 0 h 8"/>
                  <a:gd name="T4" fmla="*/ 1 w 6"/>
                  <a:gd name="T5" fmla="*/ 1 h 8"/>
                  <a:gd name="T6" fmla="*/ 2 w 6"/>
                  <a:gd name="T7" fmla="*/ 1 h 8"/>
                  <a:gd name="T8" fmla="*/ 2 w 6"/>
                  <a:gd name="T9" fmla="*/ 3 h 8"/>
                  <a:gd name="T10" fmla="*/ 3 w 6"/>
                  <a:gd name="T11" fmla="*/ 3 h 8"/>
                  <a:gd name="T12" fmla="*/ 3 w 6"/>
                  <a:gd name="T13" fmla="*/ 5 h 8"/>
                  <a:gd name="T14" fmla="*/ 5 w 6"/>
                  <a:gd name="T15" fmla="*/ 5 h 8"/>
                  <a:gd name="T16" fmla="*/ 5 w 6"/>
                  <a:gd name="T17" fmla="*/ 6 h 8"/>
                  <a:gd name="T18" fmla="*/ 6 w 6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6" y="8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16" name="Freeform 1636"/>
              <p:cNvSpPr>
                <a:spLocks/>
              </p:cNvSpPr>
              <p:nvPr/>
            </p:nvSpPr>
            <p:spPr bwMode="auto">
              <a:xfrm>
                <a:off x="2015" y="2538"/>
                <a:ext cx="6" cy="11"/>
              </a:xfrm>
              <a:custGeom>
                <a:avLst/>
                <a:gdLst>
                  <a:gd name="T0" fmla="*/ 0 w 6"/>
                  <a:gd name="T1" fmla="*/ 0 h 11"/>
                  <a:gd name="T2" fmla="*/ 0 w 6"/>
                  <a:gd name="T3" fmla="*/ 1 h 11"/>
                  <a:gd name="T4" fmla="*/ 1 w 6"/>
                  <a:gd name="T5" fmla="*/ 1 h 11"/>
                  <a:gd name="T6" fmla="*/ 1 w 6"/>
                  <a:gd name="T7" fmla="*/ 3 h 11"/>
                  <a:gd name="T8" fmla="*/ 2 w 6"/>
                  <a:gd name="T9" fmla="*/ 3 h 11"/>
                  <a:gd name="T10" fmla="*/ 2 w 6"/>
                  <a:gd name="T11" fmla="*/ 4 h 11"/>
                  <a:gd name="T12" fmla="*/ 3 w 6"/>
                  <a:gd name="T13" fmla="*/ 6 h 11"/>
                  <a:gd name="T14" fmla="*/ 3 w 6"/>
                  <a:gd name="T15" fmla="*/ 8 h 11"/>
                  <a:gd name="T16" fmla="*/ 5 w 6"/>
                  <a:gd name="T17" fmla="*/ 8 h 11"/>
                  <a:gd name="T18" fmla="*/ 5 w 6"/>
                  <a:gd name="T19" fmla="*/ 9 h 11"/>
                  <a:gd name="T20" fmla="*/ 6 w 6"/>
                  <a:gd name="T21" fmla="*/ 9 h 11"/>
                  <a:gd name="T22" fmla="*/ 6 w 6"/>
                  <a:gd name="T2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1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17" name="Freeform 1637"/>
              <p:cNvSpPr>
                <a:spLocks/>
              </p:cNvSpPr>
              <p:nvPr/>
            </p:nvSpPr>
            <p:spPr bwMode="auto">
              <a:xfrm>
                <a:off x="2021" y="2549"/>
                <a:ext cx="6" cy="8"/>
              </a:xfrm>
              <a:custGeom>
                <a:avLst/>
                <a:gdLst>
                  <a:gd name="T0" fmla="*/ 0 w 6"/>
                  <a:gd name="T1" fmla="*/ 0 h 8"/>
                  <a:gd name="T2" fmla="*/ 1 w 6"/>
                  <a:gd name="T3" fmla="*/ 0 h 8"/>
                  <a:gd name="T4" fmla="*/ 1 w 6"/>
                  <a:gd name="T5" fmla="*/ 1 h 8"/>
                  <a:gd name="T6" fmla="*/ 2 w 6"/>
                  <a:gd name="T7" fmla="*/ 1 h 8"/>
                  <a:gd name="T8" fmla="*/ 2 w 6"/>
                  <a:gd name="T9" fmla="*/ 3 h 8"/>
                  <a:gd name="T10" fmla="*/ 3 w 6"/>
                  <a:gd name="T11" fmla="*/ 3 h 8"/>
                  <a:gd name="T12" fmla="*/ 3 w 6"/>
                  <a:gd name="T13" fmla="*/ 6 h 8"/>
                  <a:gd name="T14" fmla="*/ 5 w 6"/>
                  <a:gd name="T15" fmla="*/ 6 h 8"/>
                  <a:gd name="T16" fmla="*/ 5 w 6"/>
                  <a:gd name="T17" fmla="*/ 8 h 8"/>
                  <a:gd name="T18" fmla="*/ 6 w 6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6" y="8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18" name="Freeform 1638"/>
              <p:cNvSpPr>
                <a:spLocks/>
              </p:cNvSpPr>
              <p:nvPr/>
            </p:nvSpPr>
            <p:spPr bwMode="auto">
              <a:xfrm>
                <a:off x="2027" y="2557"/>
                <a:ext cx="5" cy="9"/>
              </a:xfrm>
              <a:custGeom>
                <a:avLst/>
                <a:gdLst>
                  <a:gd name="T0" fmla="*/ 0 w 5"/>
                  <a:gd name="T1" fmla="*/ 0 h 9"/>
                  <a:gd name="T2" fmla="*/ 0 w 5"/>
                  <a:gd name="T3" fmla="*/ 1 h 9"/>
                  <a:gd name="T4" fmla="*/ 1 w 5"/>
                  <a:gd name="T5" fmla="*/ 1 h 9"/>
                  <a:gd name="T6" fmla="*/ 1 w 5"/>
                  <a:gd name="T7" fmla="*/ 4 h 9"/>
                  <a:gd name="T8" fmla="*/ 2 w 5"/>
                  <a:gd name="T9" fmla="*/ 4 h 9"/>
                  <a:gd name="T10" fmla="*/ 2 w 5"/>
                  <a:gd name="T11" fmla="*/ 6 h 9"/>
                  <a:gd name="T12" fmla="*/ 3 w 5"/>
                  <a:gd name="T13" fmla="*/ 6 h 9"/>
                  <a:gd name="T14" fmla="*/ 3 w 5"/>
                  <a:gd name="T15" fmla="*/ 8 h 9"/>
                  <a:gd name="T16" fmla="*/ 5 w 5"/>
                  <a:gd name="T17" fmla="*/ 8 h 9"/>
                  <a:gd name="T18" fmla="*/ 5 w 5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9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9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19" name="Freeform 1639"/>
              <p:cNvSpPr>
                <a:spLocks/>
              </p:cNvSpPr>
              <p:nvPr/>
            </p:nvSpPr>
            <p:spPr bwMode="auto">
              <a:xfrm>
                <a:off x="2032" y="2566"/>
                <a:ext cx="6" cy="10"/>
              </a:xfrm>
              <a:custGeom>
                <a:avLst/>
                <a:gdLst>
                  <a:gd name="T0" fmla="*/ 0 w 6"/>
                  <a:gd name="T1" fmla="*/ 0 h 10"/>
                  <a:gd name="T2" fmla="*/ 1 w 6"/>
                  <a:gd name="T3" fmla="*/ 0 h 10"/>
                  <a:gd name="T4" fmla="*/ 1 w 6"/>
                  <a:gd name="T5" fmla="*/ 2 h 10"/>
                  <a:gd name="T6" fmla="*/ 2 w 6"/>
                  <a:gd name="T7" fmla="*/ 2 h 10"/>
                  <a:gd name="T8" fmla="*/ 2 w 6"/>
                  <a:gd name="T9" fmla="*/ 3 h 10"/>
                  <a:gd name="T10" fmla="*/ 3 w 6"/>
                  <a:gd name="T11" fmla="*/ 3 h 10"/>
                  <a:gd name="T12" fmla="*/ 3 w 6"/>
                  <a:gd name="T13" fmla="*/ 5 h 10"/>
                  <a:gd name="T14" fmla="*/ 4 w 6"/>
                  <a:gd name="T15" fmla="*/ 6 h 10"/>
                  <a:gd name="T16" fmla="*/ 4 w 6"/>
                  <a:gd name="T17" fmla="*/ 8 h 10"/>
                  <a:gd name="T18" fmla="*/ 6 w 6"/>
                  <a:gd name="T19" fmla="*/ 8 h 10"/>
                  <a:gd name="T20" fmla="*/ 6 w 6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10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20" name="Freeform 1640"/>
              <p:cNvSpPr>
                <a:spLocks/>
              </p:cNvSpPr>
              <p:nvPr/>
            </p:nvSpPr>
            <p:spPr bwMode="auto">
              <a:xfrm>
                <a:off x="2038" y="2576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1 h 7"/>
                  <a:gd name="T4" fmla="*/ 1 w 4"/>
                  <a:gd name="T5" fmla="*/ 1 h 7"/>
                  <a:gd name="T6" fmla="*/ 1 w 4"/>
                  <a:gd name="T7" fmla="*/ 3 h 7"/>
                  <a:gd name="T8" fmla="*/ 2 w 4"/>
                  <a:gd name="T9" fmla="*/ 3 h 7"/>
                  <a:gd name="T10" fmla="*/ 2 w 4"/>
                  <a:gd name="T11" fmla="*/ 4 h 7"/>
                  <a:gd name="T12" fmla="*/ 3 w 4"/>
                  <a:gd name="T13" fmla="*/ 4 h 7"/>
                  <a:gd name="T14" fmla="*/ 3 w 4"/>
                  <a:gd name="T15" fmla="*/ 6 h 7"/>
                  <a:gd name="T16" fmla="*/ 4 w 4"/>
                  <a:gd name="T17" fmla="*/ 6 h 7"/>
                  <a:gd name="T18" fmla="*/ 4 w 4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7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21" name="Freeform 1641"/>
              <p:cNvSpPr>
                <a:spLocks/>
              </p:cNvSpPr>
              <p:nvPr/>
            </p:nvSpPr>
            <p:spPr bwMode="auto">
              <a:xfrm>
                <a:off x="2042" y="2583"/>
                <a:ext cx="6" cy="8"/>
              </a:xfrm>
              <a:custGeom>
                <a:avLst/>
                <a:gdLst>
                  <a:gd name="T0" fmla="*/ 0 w 6"/>
                  <a:gd name="T1" fmla="*/ 0 h 8"/>
                  <a:gd name="T2" fmla="*/ 2 w 6"/>
                  <a:gd name="T3" fmla="*/ 0 h 8"/>
                  <a:gd name="T4" fmla="*/ 2 w 6"/>
                  <a:gd name="T5" fmla="*/ 2 h 8"/>
                  <a:gd name="T6" fmla="*/ 3 w 6"/>
                  <a:gd name="T7" fmla="*/ 2 h 8"/>
                  <a:gd name="T8" fmla="*/ 3 w 6"/>
                  <a:gd name="T9" fmla="*/ 4 h 8"/>
                  <a:gd name="T10" fmla="*/ 4 w 6"/>
                  <a:gd name="T11" fmla="*/ 5 h 8"/>
                  <a:gd name="T12" fmla="*/ 4 w 6"/>
                  <a:gd name="T13" fmla="*/ 7 h 8"/>
                  <a:gd name="T14" fmla="*/ 5 w 6"/>
                  <a:gd name="T15" fmla="*/ 7 h 8"/>
                  <a:gd name="T16" fmla="*/ 5 w 6"/>
                  <a:gd name="T17" fmla="*/ 8 h 8"/>
                  <a:gd name="T18" fmla="*/ 6 w 6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8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22" name="Freeform 1642"/>
              <p:cNvSpPr>
                <a:spLocks/>
              </p:cNvSpPr>
              <p:nvPr/>
            </p:nvSpPr>
            <p:spPr bwMode="auto">
              <a:xfrm>
                <a:off x="2048" y="2591"/>
                <a:ext cx="5" cy="8"/>
              </a:xfrm>
              <a:custGeom>
                <a:avLst/>
                <a:gdLst>
                  <a:gd name="T0" fmla="*/ 0 w 5"/>
                  <a:gd name="T1" fmla="*/ 0 h 8"/>
                  <a:gd name="T2" fmla="*/ 0 w 5"/>
                  <a:gd name="T3" fmla="*/ 3 h 8"/>
                  <a:gd name="T4" fmla="*/ 2 w 5"/>
                  <a:gd name="T5" fmla="*/ 3 h 8"/>
                  <a:gd name="T6" fmla="*/ 2 w 5"/>
                  <a:gd name="T7" fmla="*/ 5 h 8"/>
                  <a:gd name="T8" fmla="*/ 3 w 5"/>
                  <a:gd name="T9" fmla="*/ 5 h 8"/>
                  <a:gd name="T10" fmla="*/ 3 w 5"/>
                  <a:gd name="T11" fmla="*/ 7 h 8"/>
                  <a:gd name="T12" fmla="*/ 4 w 5"/>
                  <a:gd name="T13" fmla="*/ 7 h 8"/>
                  <a:gd name="T14" fmla="*/ 4 w 5"/>
                  <a:gd name="T15" fmla="*/ 8 h 8"/>
                  <a:gd name="T16" fmla="*/ 5 w 5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5" y="8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23" name="Freeform 1643"/>
              <p:cNvSpPr>
                <a:spLocks/>
              </p:cNvSpPr>
              <p:nvPr/>
            </p:nvSpPr>
            <p:spPr bwMode="auto">
              <a:xfrm>
                <a:off x="2053" y="2599"/>
                <a:ext cx="5" cy="10"/>
              </a:xfrm>
              <a:custGeom>
                <a:avLst/>
                <a:gdLst>
                  <a:gd name="T0" fmla="*/ 0 w 5"/>
                  <a:gd name="T1" fmla="*/ 0 h 10"/>
                  <a:gd name="T2" fmla="*/ 0 w 5"/>
                  <a:gd name="T3" fmla="*/ 2 h 10"/>
                  <a:gd name="T4" fmla="*/ 1 w 5"/>
                  <a:gd name="T5" fmla="*/ 2 h 10"/>
                  <a:gd name="T6" fmla="*/ 1 w 5"/>
                  <a:gd name="T7" fmla="*/ 3 h 10"/>
                  <a:gd name="T8" fmla="*/ 3 w 5"/>
                  <a:gd name="T9" fmla="*/ 5 h 10"/>
                  <a:gd name="T10" fmla="*/ 3 w 5"/>
                  <a:gd name="T11" fmla="*/ 7 h 10"/>
                  <a:gd name="T12" fmla="*/ 4 w 5"/>
                  <a:gd name="T13" fmla="*/ 7 h 10"/>
                  <a:gd name="T14" fmla="*/ 4 w 5"/>
                  <a:gd name="T15" fmla="*/ 8 h 10"/>
                  <a:gd name="T16" fmla="*/ 5 w 5"/>
                  <a:gd name="T17" fmla="*/ 8 h 10"/>
                  <a:gd name="T18" fmla="*/ 5 w 5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0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10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24" name="Freeform 1644"/>
              <p:cNvSpPr>
                <a:spLocks/>
              </p:cNvSpPr>
              <p:nvPr/>
            </p:nvSpPr>
            <p:spPr bwMode="auto">
              <a:xfrm>
                <a:off x="2058" y="2609"/>
                <a:ext cx="5" cy="8"/>
              </a:xfrm>
              <a:custGeom>
                <a:avLst/>
                <a:gdLst>
                  <a:gd name="T0" fmla="*/ 0 w 5"/>
                  <a:gd name="T1" fmla="*/ 0 h 8"/>
                  <a:gd name="T2" fmla="*/ 1 w 5"/>
                  <a:gd name="T3" fmla="*/ 0 h 8"/>
                  <a:gd name="T4" fmla="*/ 1 w 5"/>
                  <a:gd name="T5" fmla="*/ 1 h 8"/>
                  <a:gd name="T6" fmla="*/ 2 w 5"/>
                  <a:gd name="T7" fmla="*/ 3 h 8"/>
                  <a:gd name="T8" fmla="*/ 2 w 5"/>
                  <a:gd name="T9" fmla="*/ 4 h 8"/>
                  <a:gd name="T10" fmla="*/ 4 w 5"/>
                  <a:gd name="T11" fmla="*/ 4 h 8"/>
                  <a:gd name="T12" fmla="*/ 4 w 5"/>
                  <a:gd name="T13" fmla="*/ 6 h 8"/>
                  <a:gd name="T14" fmla="*/ 5 w 5"/>
                  <a:gd name="T15" fmla="*/ 6 h 8"/>
                  <a:gd name="T16" fmla="*/ 5 w 5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8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25" name="Freeform 1645"/>
              <p:cNvSpPr>
                <a:spLocks/>
              </p:cNvSpPr>
              <p:nvPr/>
            </p:nvSpPr>
            <p:spPr bwMode="auto">
              <a:xfrm>
                <a:off x="2063" y="2617"/>
                <a:ext cx="5" cy="7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0 h 7"/>
                  <a:gd name="T4" fmla="*/ 1 w 5"/>
                  <a:gd name="T5" fmla="*/ 3 h 7"/>
                  <a:gd name="T6" fmla="*/ 2 w 5"/>
                  <a:gd name="T7" fmla="*/ 3 h 7"/>
                  <a:gd name="T8" fmla="*/ 2 w 5"/>
                  <a:gd name="T9" fmla="*/ 4 h 7"/>
                  <a:gd name="T10" fmla="*/ 4 w 5"/>
                  <a:gd name="T11" fmla="*/ 4 h 7"/>
                  <a:gd name="T12" fmla="*/ 4 w 5"/>
                  <a:gd name="T13" fmla="*/ 6 h 7"/>
                  <a:gd name="T14" fmla="*/ 5 w 5"/>
                  <a:gd name="T15" fmla="*/ 6 h 7"/>
                  <a:gd name="T16" fmla="*/ 5 w 5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7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26" name="Freeform 1646"/>
              <p:cNvSpPr>
                <a:spLocks/>
              </p:cNvSpPr>
              <p:nvPr/>
            </p:nvSpPr>
            <p:spPr bwMode="auto">
              <a:xfrm>
                <a:off x="2068" y="2624"/>
                <a:ext cx="5" cy="7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0 h 7"/>
                  <a:gd name="T4" fmla="*/ 1 w 5"/>
                  <a:gd name="T5" fmla="*/ 2 h 7"/>
                  <a:gd name="T6" fmla="*/ 2 w 5"/>
                  <a:gd name="T7" fmla="*/ 2 h 7"/>
                  <a:gd name="T8" fmla="*/ 2 w 5"/>
                  <a:gd name="T9" fmla="*/ 4 h 7"/>
                  <a:gd name="T10" fmla="*/ 3 w 5"/>
                  <a:gd name="T11" fmla="*/ 4 h 7"/>
                  <a:gd name="T12" fmla="*/ 3 w 5"/>
                  <a:gd name="T13" fmla="*/ 5 h 7"/>
                  <a:gd name="T14" fmla="*/ 5 w 5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5" y="7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27" name="Freeform 1647"/>
              <p:cNvSpPr>
                <a:spLocks/>
              </p:cNvSpPr>
              <p:nvPr/>
            </p:nvSpPr>
            <p:spPr bwMode="auto">
              <a:xfrm>
                <a:off x="2073" y="2631"/>
                <a:ext cx="4" cy="8"/>
              </a:xfrm>
              <a:custGeom>
                <a:avLst/>
                <a:gdLst>
                  <a:gd name="T0" fmla="*/ 0 w 4"/>
                  <a:gd name="T1" fmla="*/ 0 h 8"/>
                  <a:gd name="T2" fmla="*/ 1 w 4"/>
                  <a:gd name="T3" fmla="*/ 1 h 8"/>
                  <a:gd name="T4" fmla="*/ 1 w 4"/>
                  <a:gd name="T5" fmla="*/ 3 h 8"/>
                  <a:gd name="T6" fmla="*/ 2 w 4"/>
                  <a:gd name="T7" fmla="*/ 3 h 8"/>
                  <a:gd name="T8" fmla="*/ 2 w 4"/>
                  <a:gd name="T9" fmla="*/ 4 h 8"/>
                  <a:gd name="T10" fmla="*/ 3 w 4"/>
                  <a:gd name="T11" fmla="*/ 4 h 8"/>
                  <a:gd name="T12" fmla="*/ 3 w 4"/>
                  <a:gd name="T13" fmla="*/ 6 h 8"/>
                  <a:gd name="T14" fmla="*/ 4 w 4"/>
                  <a:gd name="T15" fmla="*/ 6 h 8"/>
                  <a:gd name="T16" fmla="*/ 4 w 4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8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28" name="Freeform 1648"/>
              <p:cNvSpPr>
                <a:spLocks/>
              </p:cNvSpPr>
              <p:nvPr/>
            </p:nvSpPr>
            <p:spPr bwMode="auto">
              <a:xfrm>
                <a:off x="2077" y="2639"/>
                <a:ext cx="5" cy="8"/>
              </a:xfrm>
              <a:custGeom>
                <a:avLst/>
                <a:gdLst>
                  <a:gd name="T0" fmla="*/ 0 w 5"/>
                  <a:gd name="T1" fmla="*/ 0 h 8"/>
                  <a:gd name="T2" fmla="*/ 0 w 5"/>
                  <a:gd name="T3" fmla="*/ 1 h 8"/>
                  <a:gd name="T4" fmla="*/ 2 w 5"/>
                  <a:gd name="T5" fmla="*/ 1 h 8"/>
                  <a:gd name="T6" fmla="*/ 2 w 5"/>
                  <a:gd name="T7" fmla="*/ 3 h 8"/>
                  <a:gd name="T8" fmla="*/ 3 w 5"/>
                  <a:gd name="T9" fmla="*/ 3 h 8"/>
                  <a:gd name="T10" fmla="*/ 3 w 5"/>
                  <a:gd name="T11" fmla="*/ 4 h 8"/>
                  <a:gd name="T12" fmla="*/ 4 w 5"/>
                  <a:gd name="T13" fmla="*/ 4 h 8"/>
                  <a:gd name="T14" fmla="*/ 4 w 5"/>
                  <a:gd name="T15" fmla="*/ 6 h 8"/>
                  <a:gd name="T16" fmla="*/ 5 w 5"/>
                  <a:gd name="T17" fmla="*/ 6 h 8"/>
                  <a:gd name="T18" fmla="*/ 5 w 5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8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29" name="Freeform 1649"/>
              <p:cNvSpPr>
                <a:spLocks/>
              </p:cNvSpPr>
              <p:nvPr/>
            </p:nvSpPr>
            <p:spPr bwMode="auto">
              <a:xfrm>
                <a:off x="2082" y="2647"/>
                <a:ext cx="5" cy="7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0 h 7"/>
                  <a:gd name="T4" fmla="*/ 1 w 5"/>
                  <a:gd name="T5" fmla="*/ 1 h 7"/>
                  <a:gd name="T6" fmla="*/ 3 w 5"/>
                  <a:gd name="T7" fmla="*/ 1 h 7"/>
                  <a:gd name="T8" fmla="*/ 3 w 5"/>
                  <a:gd name="T9" fmla="*/ 4 h 7"/>
                  <a:gd name="T10" fmla="*/ 4 w 5"/>
                  <a:gd name="T11" fmla="*/ 4 h 7"/>
                  <a:gd name="T12" fmla="*/ 4 w 5"/>
                  <a:gd name="T13" fmla="*/ 6 h 7"/>
                  <a:gd name="T14" fmla="*/ 5 w 5"/>
                  <a:gd name="T15" fmla="*/ 6 h 7"/>
                  <a:gd name="T16" fmla="*/ 5 w 5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7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30" name="Freeform 1650"/>
              <p:cNvSpPr>
                <a:spLocks/>
              </p:cNvSpPr>
              <p:nvPr/>
            </p:nvSpPr>
            <p:spPr bwMode="auto">
              <a:xfrm>
                <a:off x="2087" y="2654"/>
                <a:ext cx="5" cy="7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0 h 7"/>
                  <a:gd name="T4" fmla="*/ 1 w 5"/>
                  <a:gd name="T5" fmla="*/ 2 h 7"/>
                  <a:gd name="T6" fmla="*/ 2 w 5"/>
                  <a:gd name="T7" fmla="*/ 2 h 7"/>
                  <a:gd name="T8" fmla="*/ 2 w 5"/>
                  <a:gd name="T9" fmla="*/ 5 h 7"/>
                  <a:gd name="T10" fmla="*/ 4 w 5"/>
                  <a:gd name="T11" fmla="*/ 5 h 7"/>
                  <a:gd name="T12" fmla="*/ 4 w 5"/>
                  <a:gd name="T13" fmla="*/ 7 h 7"/>
                  <a:gd name="T14" fmla="*/ 5 w 5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5" y="7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31" name="Freeform 1651"/>
              <p:cNvSpPr>
                <a:spLocks/>
              </p:cNvSpPr>
              <p:nvPr/>
            </p:nvSpPr>
            <p:spPr bwMode="auto">
              <a:xfrm>
                <a:off x="2092" y="2661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1 h 6"/>
                  <a:gd name="T4" fmla="*/ 1 w 3"/>
                  <a:gd name="T5" fmla="*/ 1 h 6"/>
                  <a:gd name="T6" fmla="*/ 1 w 3"/>
                  <a:gd name="T7" fmla="*/ 3 h 6"/>
                  <a:gd name="T8" fmla="*/ 2 w 3"/>
                  <a:gd name="T9" fmla="*/ 3 h 6"/>
                  <a:gd name="T10" fmla="*/ 2 w 3"/>
                  <a:gd name="T11" fmla="*/ 4 h 6"/>
                  <a:gd name="T12" fmla="*/ 3 w 3"/>
                  <a:gd name="T13" fmla="*/ 4 h 6"/>
                  <a:gd name="T14" fmla="*/ 3 w 3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6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32" name="Freeform 1652"/>
              <p:cNvSpPr>
                <a:spLocks/>
              </p:cNvSpPr>
              <p:nvPr/>
            </p:nvSpPr>
            <p:spPr bwMode="auto">
              <a:xfrm>
                <a:off x="2095" y="2667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2 w 5"/>
                  <a:gd name="T3" fmla="*/ 0 h 6"/>
                  <a:gd name="T4" fmla="*/ 2 w 5"/>
                  <a:gd name="T5" fmla="*/ 2 h 6"/>
                  <a:gd name="T6" fmla="*/ 3 w 5"/>
                  <a:gd name="T7" fmla="*/ 2 h 6"/>
                  <a:gd name="T8" fmla="*/ 3 w 5"/>
                  <a:gd name="T9" fmla="*/ 5 h 6"/>
                  <a:gd name="T10" fmla="*/ 4 w 5"/>
                  <a:gd name="T11" fmla="*/ 5 h 6"/>
                  <a:gd name="T12" fmla="*/ 4 w 5"/>
                  <a:gd name="T13" fmla="*/ 6 h 6"/>
                  <a:gd name="T14" fmla="*/ 5 w 5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5" y="6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33" name="Freeform 1653"/>
              <p:cNvSpPr>
                <a:spLocks/>
              </p:cNvSpPr>
              <p:nvPr/>
            </p:nvSpPr>
            <p:spPr bwMode="auto">
              <a:xfrm>
                <a:off x="2100" y="2673"/>
                <a:ext cx="5" cy="8"/>
              </a:xfrm>
              <a:custGeom>
                <a:avLst/>
                <a:gdLst>
                  <a:gd name="T0" fmla="*/ 0 w 5"/>
                  <a:gd name="T1" fmla="*/ 0 h 8"/>
                  <a:gd name="T2" fmla="*/ 0 w 5"/>
                  <a:gd name="T3" fmla="*/ 2 h 8"/>
                  <a:gd name="T4" fmla="*/ 1 w 5"/>
                  <a:gd name="T5" fmla="*/ 2 h 8"/>
                  <a:gd name="T6" fmla="*/ 1 w 5"/>
                  <a:gd name="T7" fmla="*/ 3 h 8"/>
                  <a:gd name="T8" fmla="*/ 3 w 5"/>
                  <a:gd name="T9" fmla="*/ 3 h 8"/>
                  <a:gd name="T10" fmla="*/ 3 w 5"/>
                  <a:gd name="T11" fmla="*/ 5 h 8"/>
                  <a:gd name="T12" fmla="*/ 4 w 5"/>
                  <a:gd name="T13" fmla="*/ 5 h 8"/>
                  <a:gd name="T14" fmla="*/ 4 w 5"/>
                  <a:gd name="T15" fmla="*/ 8 h 8"/>
                  <a:gd name="T16" fmla="*/ 5 w 5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8"/>
                    </a:lnTo>
                    <a:lnTo>
                      <a:pt x="5" y="8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34" name="Freeform 1654"/>
              <p:cNvSpPr>
                <a:spLocks/>
              </p:cNvSpPr>
              <p:nvPr/>
            </p:nvSpPr>
            <p:spPr bwMode="auto">
              <a:xfrm>
                <a:off x="2105" y="2681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2 h 7"/>
                  <a:gd name="T4" fmla="*/ 1 w 4"/>
                  <a:gd name="T5" fmla="*/ 2 h 7"/>
                  <a:gd name="T6" fmla="*/ 1 w 4"/>
                  <a:gd name="T7" fmla="*/ 3 h 7"/>
                  <a:gd name="T8" fmla="*/ 2 w 4"/>
                  <a:gd name="T9" fmla="*/ 3 h 7"/>
                  <a:gd name="T10" fmla="*/ 2 w 4"/>
                  <a:gd name="T11" fmla="*/ 5 h 7"/>
                  <a:gd name="T12" fmla="*/ 4 w 4"/>
                  <a:gd name="T13" fmla="*/ 5 h 7"/>
                  <a:gd name="T14" fmla="*/ 4 w 4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7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35" name="Freeform 1655"/>
              <p:cNvSpPr>
                <a:spLocks/>
              </p:cNvSpPr>
              <p:nvPr/>
            </p:nvSpPr>
            <p:spPr bwMode="auto">
              <a:xfrm>
                <a:off x="2109" y="2688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0 h 4"/>
                  <a:gd name="T4" fmla="*/ 1 w 4"/>
                  <a:gd name="T5" fmla="*/ 1 h 4"/>
                  <a:gd name="T6" fmla="*/ 2 w 4"/>
                  <a:gd name="T7" fmla="*/ 1 h 4"/>
                  <a:gd name="T8" fmla="*/ 2 w 4"/>
                  <a:gd name="T9" fmla="*/ 3 h 4"/>
                  <a:gd name="T10" fmla="*/ 3 w 4"/>
                  <a:gd name="T11" fmla="*/ 3 h 4"/>
                  <a:gd name="T12" fmla="*/ 3 w 4"/>
                  <a:gd name="T13" fmla="*/ 4 h 4"/>
                  <a:gd name="T14" fmla="*/ 4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36" name="Freeform 1656"/>
              <p:cNvSpPr>
                <a:spLocks/>
              </p:cNvSpPr>
              <p:nvPr/>
            </p:nvSpPr>
            <p:spPr bwMode="auto">
              <a:xfrm>
                <a:off x="2113" y="2692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2 h 7"/>
                  <a:gd name="T4" fmla="*/ 2 w 4"/>
                  <a:gd name="T5" fmla="*/ 2 h 7"/>
                  <a:gd name="T6" fmla="*/ 2 w 4"/>
                  <a:gd name="T7" fmla="*/ 3 h 7"/>
                  <a:gd name="T8" fmla="*/ 3 w 4"/>
                  <a:gd name="T9" fmla="*/ 3 h 7"/>
                  <a:gd name="T10" fmla="*/ 3 w 4"/>
                  <a:gd name="T11" fmla="*/ 5 h 7"/>
                  <a:gd name="T12" fmla="*/ 4 w 4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7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37" name="Freeform 1657"/>
              <p:cNvSpPr>
                <a:spLocks/>
              </p:cNvSpPr>
              <p:nvPr/>
            </p:nvSpPr>
            <p:spPr bwMode="auto">
              <a:xfrm>
                <a:off x="2117" y="2699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1 w 4"/>
                  <a:gd name="T3" fmla="*/ 0 h 6"/>
                  <a:gd name="T4" fmla="*/ 1 w 4"/>
                  <a:gd name="T5" fmla="*/ 3 h 6"/>
                  <a:gd name="T6" fmla="*/ 2 w 4"/>
                  <a:gd name="T7" fmla="*/ 3 h 6"/>
                  <a:gd name="T8" fmla="*/ 2 w 4"/>
                  <a:gd name="T9" fmla="*/ 4 h 6"/>
                  <a:gd name="T10" fmla="*/ 4 w 4"/>
                  <a:gd name="T11" fmla="*/ 4 h 6"/>
                  <a:gd name="T12" fmla="*/ 4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38" name="Freeform 1658"/>
              <p:cNvSpPr>
                <a:spLocks/>
              </p:cNvSpPr>
              <p:nvPr/>
            </p:nvSpPr>
            <p:spPr bwMode="auto">
              <a:xfrm>
                <a:off x="2121" y="2705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1 w 4"/>
                  <a:gd name="T3" fmla="*/ 0 h 6"/>
                  <a:gd name="T4" fmla="*/ 1 w 4"/>
                  <a:gd name="T5" fmla="*/ 1 h 6"/>
                  <a:gd name="T6" fmla="*/ 2 w 4"/>
                  <a:gd name="T7" fmla="*/ 1 h 6"/>
                  <a:gd name="T8" fmla="*/ 2 w 4"/>
                  <a:gd name="T9" fmla="*/ 5 h 6"/>
                  <a:gd name="T10" fmla="*/ 4 w 4"/>
                  <a:gd name="T11" fmla="*/ 5 h 6"/>
                  <a:gd name="T12" fmla="*/ 4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6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39" name="Freeform 1659"/>
              <p:cNvSpPr>
                <a:spLocks/>
              </p:cNvSpPr>
              <p:nvPr/>
            </p:nvSpPr>
            <p:spPr bwMode="auto">
              <a:xfrm>
                <a:off x="2125" y="271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2 w 4"/>
                  <a:gd name="T5" fmla="*/ 2 h 5"/>
                  <a:gd name="T6" fmla="*/ 2 w 4"/>
                  <a:gd name="T7" fmla="*/ 3 h 5"/>
                  <a:gd name="T8" fmla="*/ 3 w 4"/>
                  <a:gd name="T9" fmla="*/ 3 h 5"/>
                  <a:gd name="T10" fmla="*/ 3 w 4"/>
                  <a:gd name="T11" fmla="*/ 5 h 5"/>
                  <a:gd name="T12" fmla="*/ 4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5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40" name="Freeform 1660"/>
              <p:cNvSpPr>
                <a:spLocks/>
              </p:cNvSpPr>
              <p:nvPr/>
            </p:nvSpPr>
            <p:spPr bwMode="auto">
              <a:xfrm>
                <a:off x="2129" y="2716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1 h 5"/>
                  <a:gd name="T4" fmla="*/ 1 w 4"/>
                  <a:gd name="T5" fmla="*/ 1 h 5"/>
                  <a:gd name="T6" fmla="*/ 1 w 4"/>
                  <a:gd name="T7" fmla="*/ 3 h 5"/>
                  <a:gd name="T8" fmla="*/ 2 w 4"/>
                  <a:gd name="T9" fmla="*/ 3 h 5"/>
                  <a:gd name="T10" fmla="*/ 2 w 4"/>
                  <a:gd name="T11" fmla="*/ 5 h 5"/>
                  <a:gd name="T12" fmla="*/ 4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5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41" name="Freeform 1661"/>
              <p:cNvSpPr>
                <a:spLocks/>
              </p:cNvSpPr>
              <p:nvPr/>
            </p:nvSpPr>
            <p:spPr bwMode="auto">
              <a:xfrm>
                <a:off x="2133" y="2721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1 h 6"/>
                  <a:gd name="T4" fmla="*/ 1 w 3"/>
                  <a:gd name="T5" fmla="*/ 1 h 6"/>
                  <a:gd name="T6" fmla="*/ 1 w 3"/>
                  <a:gd name="T7" fmla="*/ 3 h 6"/>
                  <a:gd name="T8" fmla="*/ 2 w 3"/>
                  <a:gd name="T9" fmla="*/ 3 h 6"/>
                  <a:gd name="T10" fmla="*/ 2 w 3"/>
                  <a:gd name="T11" fmla="*/ 4 h 6"/>
                  <a:gd name="T12" fmla="*/ 3 w 3"/>
                  <a:gd name="T13" fmla="*/ 4 h 6"/>
                  <a:gd name="T14" fmla="*/ 3 w 3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6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42" name="Freeform 1662"/>
              <p:cNvSpPr>
                <a:spLocks/>
              </p:cNvSpPr>
              <p:nvPr/>
            </p:nvSpPr>
            <p:spPr bwMode="auto">
              <a:xfrm>
                <a:off x="2136" y="2727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1 w 5"/>
                  <a:gd name="T3" fmla="*/ 0 h 5"/>
                  <a:gd name="T4" fmla="*/ 1 w 5"/>
                  <a:gd name="T5" fmla="*/ 2 h 5"/>
                  <a:gd name="T6" fmla="*/ 3 w 5"/>
                  <a:gd name="T7" fmla="*/ 2 h 5"/>
                  <a:gd name="T8" fmla="*/ 3 w 5"/>
                  <a:gd name="T9" fmla="*/ 3 h 5"/>
                  <a:gd name="T10" fmla="*/ 4 w 5"/>
                  <a:gd name="T11" fmla="*/ 3 h 5"/>
                  <a:gd name="T12" fmla="*/ 4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5" y="5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43" name="Freeform 1663"/>
              <p:cNvSpPr>
                <a:spLocks/>
              </p:cNvSpPr>
              <p:nvPr/>
            </p:nvSpPr>
            <p:spPr bwMode="auto">
              <a:xfrm>
                <a:off x="2141" y="2732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1 h 6"/>
                  <a:gd name="T4" fmla="*/ 1 w 4"/>
                  <a:gd name="T5" fmla="*/ 1 h 6"/>
                  <a:gd name="T6" fmla="*/ 1 w 4"/>
                  <a:gd name="T7" fmla="*/ 3 h 6"/>
                  <a:gd name="T8" fmla="*/ 2 w 4"/>
                  <a:gd name="T9" fmla="*/ 3 h 6"/>
                  <a:gd name="T10" fmla="*/ 2 w 4"/>
                  <a:gd name="T11" fmla="*/ 4 h 6"/>
                  <a:gd name="T12" fmla="*/ 4 w 4"/>
                  <a:gd name="T13" fmla="*/ 4 h 6"/>
                  <a:gd name="T14" fmla="*/ 4 w 4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44" name="Freeform 1664"/>
              <p:cNvSpPr>
                <a:spLocks/>
              </p:cNvSpPr>
              <p:nvPr/>
            </p:nvSpPr>
            <p:spPr bwMode="auto">
              <a:xfrm>
                <a:off x="2145" y="2738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1 w 3"/>
                  <a:gd name="T3" fmla="*/ 0 h 5"/>
                  <a:gd name="T4" fmla="*/ 1 w 3"/>
                  <a:gd name="T5" fmla="*/ 2 h 5"/>
                  <a:gd name="T6" fmla="*/ 2 w 3"/>
                  <a:gd name="T7" fmla="*/ 2 h 5"/>
                  <a:gd name="T8" fmla="*/ 2 w 3"/>
                  <a:gd name="T9" fmla="*/ 3 h 5"/>
                  <a:gd name="T10" fmla="*/ 3 w 3"/>
                  <a:gd name="T11" fmla="*/ 3 h 5"/>
                  <a:gd name="T12" fmla="*/ 3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45" name="Freeform 1665"/>
              <p:cNvSpPr>
                <a:spLocks/>
              </p:cNvSpPr>
              <p:nvPr/>
            </p:nvSpPr>
            <p:spPr bwMode="auto">
              <a:xfrm>
                <a:off x="2148" y="2743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0 h 3"/>
                  <a:gd name="T4" fmla="*/ 1 w 4"/>
                  <a:gd name="T5" fmla="*/ 1 h 3"/>
                  <a:gd name="T6" fmla="*/ 3 w 4"/>
                  <a:gd name="T7" fmla="*/ 1 h 3"/>
                  <a:gd name="T8" fmla="*/ 3 w 4"/>
                  <a:gd name="T9" fmla="*/ 3 h 3"/>
                  <a:gd name="T10" fmla="*/ 4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4" y="3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46" name="Freeform 1666"/>
              <p:cNvSpPr>
                <a:spLocks/>
              </p:cNvSpPr>
              <p:nvPr/>
            </p:nvSpPr>
            <p:spPr bwMode="auto">
              <a:xfrm>
                <a:off x="2152" y="2746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1 w 3"/>
                  <a:gd name="T5" fmla="*/ 1 h 5"/>
                  <a:gd name="T6" fmla="*/ 1 w 3"/>
                  <a:gd name="T7" fmla="*/ 3 h 5"/>
                  <a:gd name="T8" fmla="*/ 2 w 3"/>
                  <a:gd name="T9" fmla="*/ 3 h 5"/>
                  <a:gd name="T10" fmla="*/ 2 w 3"/>
                  <a:gd name="T11" fmla="*/ 5 h 5"/>
                  <a:gd name="T12" fmla="*/ 3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3" y="5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47" name="Freeform 1667"/>
              <p:cNvSpPr>
                <a:spLocks/>
              </p:cNvSpPr>
              <p:nvPr/>
            </p:nvSpPr>
            <p:spPr bwMode="auto">
              <a:xfrm>
                <a:off x="2155" y="2751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1 h 4"/>
                  <a:gd name="T4" fmla="*/ 2 w 4"/>
                  <a:gd name="T5" fmla="*/ 1 h 4"/>
                  <a:gd name="T6" fmla="*/ 2 w 4"/>
                  <a:gd name="T7" fmla="*/ 3 h 4"/>
                  <a:gd name="T8" fmla="*/ 3 w 4"/>
                  <a:gd name="T9" fmla="*/ 3 h 4"/>
                  <a:gd name="T10" fmla="*/ 3 w 4"/>
                  <a:gd name="T11" fmla="*/ 4 h 4"/>
                  <a:gd name="T12" fmla="*/ 4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48" name="Freeform 1668"/>
              <p:cNvSpPr>
                <a:spLocks/>
              </p:cNvSpPr>
              <p:nvPr/>
            </p:nvSpPr>
            <p:spPr bwMode="auto">
              <a:xfrm>
                <a:off x="2159" y="2755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1 w 4"/>
                  <a:gd name="T5" fmla="*/ 2 h 5"/>
                  <a:gd name="T6" fmla="*/ 1 w 4"/>
                  <a:gd name="T7" fmla="*/ 3 h 5"/>
                  <a:gd name="T8" fmla="*/ 2 w 4"/>
                  <a:gd name="T9" fmla="*/ 3 h 5"/>
                  <a:gd name="T10" fmla="*/ 2 w 4"/>
                  <a:gd name="T11" fmla="*/ 5 h 5"/>
                  <a:gd name="T12" fmla="*/ 4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5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49" name="Freeform 1669"/>
              <p:cNvSpPr>
                <a:spLocks/>
              </p:cNvSpPr>
              <p:nvPr/>
            </p:nvSpPr>
            <p:spPr bwMode="auto">
              <a:xfrm>
                <a:off x="2163" y="2760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2 h 5"/>
                  <a:gd name="T4" fmla="*/ 1 w 3"/>
                  <a:gd name="T5" fmla="*/ 2 h 5"/>
                  <a:gd name="T6" fmla="*/ 1 w 3"/>
                  <a:gd name="T7" fmla="*/ 3 h 5"/>
                  <a:gd name="T8" fmla="*/ 2 w 3"/>
                  <a:gd name="T9" fmla="*/ 3 h 5"/>
                  <a:gd name="T10" fmla="*/ 2 w 3"/>
                  <a:gd name="T11" fmla="*/ 5 h 5"/>
                  <a:gd name="T12" fmla="*/ 3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3" y="5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50" name="Freeform 1670"/>
              <p:cNvSpPr>
                <a:spLocks/>
              </p:cNvSpPr>
              <p:nvPr/>
            </p:nvSpPr>
            <p:spPr bwMode="auto">
              <a:xfrm>
                <a:off x="2166" y="2765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1 w 3"/>
                  <a:gd name="T5" fmla="*/ 1 h 5"/>
                  <a:gd name="T6" fmla="*/ 1 w 3"/>
                  <a:gd name="T7" fmla="*/ 3 h 5"/>
                  <a:gd name="T8" fmla="*/ 3 w 3"/>
                  <a:gd name="T9" fmla="*/ 3 h 5"/>
                  <a:gd name="T10" fmla="*/ 3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5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51" name="Freeform 1671"/>
              <p:cNvSpPr>
                <a:spLocks/>
              </p:cNvSpPr>
              <p:nvPr/>
            </p:nvSpPr>
            <p:spPr bwMode="auto">
              <a:xfrm>
                <a:off x="2169" y="2770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1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52" name="Freeform 1672"/>
              <p:cNvSpPr>
                <a:spLocks/>
              </p:cNvSpPr>
              <p:nvPr/>
            </p:nvSpPr>
            <p:spPr bwMode="auto">
              <a:xfrm>
                <a:off x="2172" y="277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0 h 4"/>
                  <a:gd name="T4" fmla="*/ 1 w 4"/>
                  <a:gd name="T5" fmla="*/ 1 h 4"/>
                  <a:gd name="T6" fmla="*/ 3 w 4"/>
                  <a:gd name="T7" fmla="*/ 1 h 4"/>
                  <a:gd name="T8" fmla="*/ 3 w 4"/>
                  <a:gd name="T9" fmla="*/ 3 h 4"/>
                  <a:gd name="T10" fmla="*/ 4 w 4"/>
                  <a:gd name="T11" fmla="*/ 3 h 4"/>
                  <a:gd name="T12" fmla="*/ 4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53" name="Freeform 1673"/>
              <p:cNvSpPr>
                <a:spLocks/>
              </p:cNvSpPr>
              <p:nvPr/>
            </p:nvSpPr>
            <p:spPr bwMode="auto">
              <a:xfrm>
                <a:off x="2176" y="2777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1 w 3"/>
                  <a:gd name="T3" fmla="*/ 0 h 4"/>
                  <a:gd name="T4" fmla="*/ 1 w 3"/>
                  <a:gd name="T5" fmla="*/ 2 h 4"/>
                  <a:gd name="T6" fmla="*/ 2 w 3"/>
                  <a:gd name="T7" fmla="*/ 2 h 4"/>
                  <a:gd name="T8" fmla="*/ 2 w 3"/>
                  <a:gd name="T9" fmla="*/ 4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3" y="4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54" name="Freeform 1674"/>
              <p:cNvSpPr>
                <a:spLocks/>
              </p:cNvSpPr>
              <p:nvPr/>
            </p:nvSpPr>
            <p:spPr bwMode="auto">
              <a:xfrm>
                <a:off x="2179" y="278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3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55" name="Freeform 1675"/>
              <p:cNvSpPr>
                <a:spLocks/>
              </p:cNvSpPr>
              <p:nvPr/>
            </p:nvSpPr>
            <p:spPr bwMode="auto">
              <a:xfrm>
                <a:off x="2182" y="278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1 w 3"/>
                  <a:gd name="T5" fmla="*/ 1 h 3"/>
                  <a:gd name="T6" fmla="*/ 2 w 3"/>
                  <a:gd name="T7" fmla="*/ 1 h 3"/>
                  <a:gd name="T8" fmla="*/ 2 w 3"/>
                  <a:gd name="T9" fmla="*/ 3 h 3"/>
                  <a:gd name="T10" fmla="*/ 3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56" name="Freeform 1676"/>
              <p:cNvSpPr>
                <a:spLocks/>
              </p:cNvSpPr>
              <p:nvPr/>
            </p:nvSpPr>
            <p:spPr bwMode="auto">
              <a:xfrm>
                <a:off x="2185" y="2787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1 h 5"/>
                  <a:gd name="T4" fmla="*/ 2 w 4"/>
                  <a:gd name="T5" fmla="*/ 1 h 5"/>
                  <a:gd name="T6" fmla="*/ 3 w 4"/>
                  <a:gd name="T7" fmla="*/ 3 h 5"/>
                  <a:gd name="T8" fmla="*/ 4 w 4"/>
                  <a:gd name="T9" fmla="*/ 3 h 5"/>
                  <a:gd name="T10" fmla="*/ 4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5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57" name="Freeform 1677"/>
              <p:cNvSpPr>
                <a:spLocks/>
              </p:cNvSpPr>
              <p:nvPr/>
            </p:nvSpPr>
            <p:spPr bwMode="auto">
              <a:xfrm>
                <a:off x="2189" y="279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1 h 3"/>
                  <a:gd name="T6" fmla="*/ 2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58" name="Freeform 1678"/>
              <p:cNvSpPr>
                <a:spLocks/>
              </p:cNvSpPr>
              <p:nvPr/>
            </p:nvSpPr>
            <p:spPr bwMode="auto">
              <a:xfrm>
                <a:off x="2191" y="2795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0 h 3"/>
                  <a:gd name="T4" fmla="*/ 2 w 4"/>
                  <a:gd name="T5" fmla="*/ 1 h 3"/>
                  <a:gd name="T6" fmla="*/ 3 w 4"/>
                  <a:gd name="T7" fmla="*/ 1 h 3"/>
                  <a:gd name="T8" fmla="*/ 3 w 4"/>
                  <a:gd name="T9" fmla="*/ 3 h 3"/>
                  <a:gd name="T10" fmla="*/ 4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4" y="3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59" name="Freeform 1679"/>
              <p:cNvSpPr>
                <a:spLocks/>
              </p:cNvSpPr>
              <p:nvPr/>
            </p:nvSpPr>
            <p:spPr bwMode="auto">
              <a:xfrm>
                <a:off x="2195" y="2798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1 h 5"/>
                  <a:gd name="T4" fmla="*/ 1 w 4"/>
                  <a:gd name="T5" fmla="*/ 1 h 5"/>
                  <a:gd name="T6" fmla="*/ 1 w 4"/>
                  <a:gd name="T7" fmla="*/ 3 h 5"/>
                  <a:gd name="T8" fmla="*/ 4 w 4"/>
                  <a:gd name="T9" fmla="*/ 3 h 5"/>
                  <a:gd name="T10" fmla="*/ 4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5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60" name="Freeform 1680"/>
              <p:cNvSpPr>
                <a:spLocks/>
              </p:cNvSpPr>
              <p:nvPr/>
            </p:nvSpPr>
            <p:spPr bwMode="auto">
              <a:xfrm>
                <a:off x="2199" y="280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1 h 3"/>
                  <a:gd name="T6" fmla="*/ 2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61" name="Freeform 1681"/>
              <p:cNvSpPr>
                <a:spLocks/>
              </p:cNvSpPr>
              <p:nvPr/>
            </p:nvSpPr>
            <p:spPr bwMode="auto">
              <a:xfrm>
                <a:off x="2201" y="2806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0 h 3"/>
                  <a:gd name="T4" fmla="*/ 1 w 4"/>
                  <a:gd name="T5" fmla="*/ 1 h 3"/>
                  <a:gd name="T6" fmla="*/ 4 w 4"/>
                  <a:gd name="T7" fmla="*/ 1 h 3"/>
                  <a:gd name="T8" fmla="*/ 4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4" y="1"/>
                    </a:lnTo>
                    <a:lnTo>
                      <a:pt x="4" y="3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62" name="Freeform 1682"/>
              <p:cNvSpPr>
                <a:spLocks/>
              </p:cNvSpPr>
              <p:nvPr/>
            </p:nvSpPr>
            <p:spPr bwMode="auto">
              <a:xfrm>
                <a:off x="2205" y="280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2 h 3"/>
                  <a:gd name="T6" fmla="*/ 2 w 2"/>
                  <a:gd name="T7" fmla="*/ 2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63" name="Freeform 1683"/>
              <p:cNvSpPr>
                <a:spLocks/>
              </p:cNvSpPr>
              <p:nvPr/>
            </p:nvSpPr>
            <p:spPr bwMode="auto">
              <a:xfrm>
                <a:off x="2207" y="2812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64" name="Freeform 1684"/>
              <p:cNvSpPr>
                <a:spLocks/>
              </p:cNvSpPr>
              <p:nvPr/>
            </p:nvSpPr>
            <p:spPr bwMode="auto">
              <a:xfrm>
                <a:off x="2211" y="281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1 w 2"/>
                  <a:gd name="T5" fmla="*/ 1 h 3"/>
                  <a:gd name="T6" fmla="*/ 1 w 2"/>
                  <a:gd name="T7" fmla="*/ 3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65" name="Freeform 1685"/>
              <p:cNvSpPr>
                <a:spLocks/>
              </p:cNvSpPr>
              <p:nvPr/>
            </p:nvSpPr>
            <p:spPr bwMode="auto">
              <a:xfrm>
                <a:off x="2213" y="2817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0 h 3"/>
                  <a:gd name="T4" fmla="*/ 1 w 4"/>
                  <a:gd name="T5" fmla="*/ 1 h 3"/>
                  <a:gd name="T6" fmla="*/ 3 w 4"/>
                  <a:gd name="T7" fmla="*/ 1 h 3"/>
                  <a:gd name="T8" fmla="*/ 3 w 4"/>
                  <a:gd name="T9" fmla="*/ 3 h 3"/>
                  <a:gd name="T10" fmla="*/ 4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4" y="3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66" name="Freeform 1686"/>
              <p:cNvSpPr>
                <a:spLocks/>
              </p:cNvSpPr>
              <p:nvPr/>
            </p:nvSpPr>
            <p:spPr bwMode="auto">
              <a:xfrm>
                <a:off x="2217" y="282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67" name="Freeform 1687"/>
              <p:cNvSpPr>
                <a:spLocks/>
              </p:cNvSpPr>
              <p:nvPr/>
            </p:nvSpPr>
            <p:spPr bwMode="auto">
              <a:xfrm>
                <a:off x="2219" y="2822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3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68" name="Freeform 1688"/>
              <p:cNvSpPr>
                <a:spLocks/>
              </p:cNvSpPr>
              <p:nvPr/>
            </p:nvSpPr>
            <p:spPr bwMode="auto">
              <a:xfrm>
                <a:off x="2222" y="282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1 w 3"/>
                  <a:gd name="T5" fmla="*/ 1 h 3"/>
                  <a:gd name="T6" fmla="*/ 2 w 3"/>
                  <a:gd name="T7" fmla="*/ 1 h 3"/>
                  <a:gd name="T8" fmla="*/ 2 w 3"/>
                  <a:gd name="T9" fmla="*/ 3 h 3"/>
                  <a:gd name="T10" fmla="*/ 2 w 3"/>
                  <a:gd name="T11" fmla="*/ 1 h 3"/>
                  <a:gd name="T12" fmla="*/ 2 w 3"/>
                  <a:gd name="T13" fmla="*/ 3 h 3"/>
                  <a:gd name="T14" fmla="*/ 3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69" name="Freeform 1689"/>
              <p:cNvSpPr>
                <a:spLocks/>
              </p:cNvSpPr>
              <p:nvPr/>
            </p:nvSpPr>
            <p:spPr bwMode="auto">
              <a:xfrm>
                <a:off x="2225" y="2828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70" name="Freeform 1690"/>
              <p:cNvSpPr>
                <a:spLocks/>
              </p:cNvSpPr>
              <p:nvPr/>
            </p:nvSpPr>
            <p:spPr bwMode="auto">
              <a:xfrm>
                <a:off x="2228" y="2829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2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71" name="Freeform 1691"/>
              <p:cNvSpPr>
                <a:spLocks/>
              </p:cNvSpPr>
              <p:nvPr/>
            </p:nvSpPr>
            <p:spPr bwMode="auto">
              <a:xfrm>
                <a:off x="2230" y="283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1 w 4"/>
                  <a:gd name="T3" fmla="*/ 0 h 1"/>
                  <a:gd name="T4" fmla="*/ 1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4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72" name="Freeform 1692"/>
              <p:cNvSpPr>
                <a:spLocks/>
              </p:cNvSpPr>
              <p:nvPr/>
            </p:nvSpPr>
            <p:spPr bwMode="auto">
              <a:xfrm>
                <a:off x="2234" y="283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1 w 2"/>
                  <a:gd name="T5" fmla="*/ 2 h 3"/>
                  <a:gd name="T6" fmla="*/ 1 w 2"/>
                  <a:gd name="T7" fmla="*/ 3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73" name="Freeform 1693"/>
              <p:cNvSpPr>
                <a:spLocks/>
              </p:cNvSpPr>
              <p:nvPr/>
            </p:nvSpPr>
            <p:spPr bwMode="auto">
              <a:xfrm>
                <a:off x="2236" y="283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74" name="Freeform 1694"/>
              <p:cNvSpPr>
                <a:spLocks/>
              </p:cNvSpPr>
              <p:nvPr/>
            </p:nvSpPr>
            <p:spPr bwMode="auto">
              <a:xfrm>
                <a:off x="2238" y="283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3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75" name="Freeform 1695"/>
              <p:cNvSpPr>
                <a:spLocks/>
              </p:cNvSpPr>
              <p:nvPr/>
            </p:nvSpPr>
            <p:spPr bwMode="auto">
              <a:xfrm>
                <a:off x="2241" y="284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76" name="Freeform 1696"/>
              <p:cNvSpPr>
                <a:spLocks/>
              </p:cNvSpPr>
              <p:nvPr/>
            </p:nvSpPr>
            <p:spPr bwMode="auto">
              <a:xfrm>
                <a:off x="2243" y="2844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0 h 3"/>
                  <a:gd name="T4" fmla="*/ 1 w 4"/>
                  <a:gd name="T5" fmla="*/ 1 h 3"/>
                  <a:gd name="T6" fmla="*/ 3 w 4"/>
                  <a:gd name="T7" fmla="*/ 1 h 3"/>
                  <a:gd name="T8" fmla="*/ 3 w 4"/>
                  <a:gd name="T9" fmla="*/ 3 h 3"/>
                  <a:gd name="T10" fmla="*/ 4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4" y="3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77" name="Freeform 1697"/>
              <p:cNvSpPr>
                <a:spLocks/>
              </p:cNvSpPr>
              <p:nvPr/>
            </p:nvSpPr>
            <p:spPr bwMode="auto">
              <a:xfrm>
                <a:off x="2247" y="284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78" name="Freeform 1698"/>
              <p:cNvSpPr>
                <a:spLocks/>
              </p:cNvSpPr>
              <p:nvPr/>
            </p:nvSpPr>
            <p:spPr bwMode="auto">
              <a:xfrm>
                <a:off x="2249" y="284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79" name="Freeform 1699"/>
              <p:cNvSpPr>
                <a:spLocks/>
              </p:cNvSpPr>
              <p:nvPr/>
            </p:nvSpPr>
            <p:spPr bwMode="auto">
              <a:xfrm>
                <a:off x="2252" y="2850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2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80" name="Freeform 1700"/>
              <p:cNvSpPr>
                <a:spLocks/>
              </p:cNvSpPr>
              <p:nvPr/>
            </p:nvSpPr>
            <p:spPr bwMode="auto">
              <a:xfrm>
                <a:off x="2254" y="285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81" name="Freeform 1701"/>
              <p:cNvSpPr>
                <a:spLocks/>
              </p:cNvSpPr>
              <p:nvPr/>
            </p:nvSpPr>
            <p:spPr bwMode="auto">
              <a:xfrm>
                <a:off x="2256" y="285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82" name="Freeform 1702"/>
              <p:cNvSpPr>
                <a:spLocks/>
              </p:cNvSpPr>
              <p:nvPr/>
            </p:nvSpPr>
            <p:spPr bwMode="auto">
              <a:xfrm>
                <a:off x="2259" y="28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83" name="Freeform 1703"/>
              <p:cNvSpPr>
                <a:spLocks/>
              </p:cNvSpPr>
              <p:nvPr/>
            </p:nvSpPr>
            <p:spPr bwMode="auto">
              <a:xfrm>
                <a:off x="2261" y="2858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84" name="Freeform 1704"/>
              <p:cNvSpPr>
                <a:spLocks/>
              </p:cNvSpPr>
              <p:nvPr/>
            </p:nvSpPr>
            <p:spPr bwMode="auto">
              <a:xfrm>
                <a:off x="2264" y="2859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0 w 2"/>
                  <a:gd name="T5" fmla="*/ 0 h 4"/>
                  <a:gd name="T6" fmla="*/ 1 w 2"/>
                  <a:gd name="T7" fmla="*/ 2 h 4"/>
                  <a:gd name="T8" fmla="*/ 2 w 2"/>
                  <a:gd name="T9" fmla="*/ 2 h 4"/>
                  <a:gd name="T10" fmla="*/ 2 w 2"/>
                  <a:gd name="T11" fmla="*/ 4 h 4"/>
                  <a:gd name="T12" fmla="*/ 2 w 2"/>
                  <a:gd name="T13" fmla="*/ 2 h 4"/>
                  <a:gd name="T14" fmla="*/ 2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4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85" name="Freeform 1705"/>
              <p:cNvSpPr>
                <a:spLocks/>
              </p:cNvSpPr>
              <p:nvPr/>
            </p:nvSpPr>
            <p:spPr bwMode="auto">
              <a:xfrm>
                <a:off x="2266" y="286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86" name="Freeform 1706"/>
              <p:cNvSpPr>
                <a:spLocks/>
              </p:cNvSpPr>
              <p:nvPr/>
            </p:nvSpPr>
            <p:spPr bwMode="auto">
              <a:xfrm>
                <a:off x="2268" y="2864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87" name="Freeform 1707"/>
              <p:cNvSpPr>
                <a:spLocks/>
              </p:cNvSpPr>
              <p:nvPr/>
            </p:nvSpPr>
            <p:spPr bwMode="auto">
              <a:xfrm>
                <a:off x="2271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88" name="Freeform 1708"/>
              <p:cNvSpPr>
                <a:spLocks/>
              </p:cNvSpPr>
              <p:nvPr/>
            </p:nvSpPr>
            <p:spPr bwMode="auto">
              <a:xfrm>
                <a:off x="2273" y="2867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89" name="Freeform 1709"/>
              <p:cNvSpPr>
                <a:spLocks/>
              </p:cNvSpPr>
              <p:nvPr/>
            </p:nvSpPr>
            <p:spPr bwMode="auto">
              <a:xfrm>
                <a:off x="2276" y="286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90" name="Freeform 1710"/>
              <p:cNvSpPr>
                <a:spLocks/>
              </p:cNvSpPr>
              <p:nvPr/>
            </p:nvSpPr>
            <p:spPr bwMode="auto">
              <a:xfrm>
                <a:off x="2278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91" name="Freeform 1711"/>
              <p:cNvSpPr>
                <a:spLocks/>
              </p:cNvSpPr>
              <p:nvPr/>
            </p:nvSpPr>
            <p:spPr bwMode="auto">
              <a:xfrm>
                <a:off x="2280" y="2872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92" name="Line 1712"/>
              <p:cNvSpPr>
                <a:spLocks noChangeShapeType="1"/>
              </p:cNvSpPr>
              <p:nvPr/>
            </p:nvSpPr>
            <p:spPr bwMode="auto">
              <a:xfrm>
                <a:off x="2283" y="287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93" name="Freeform 1713"/>
              <p:cNvSpPr>
                <a:spLocks/>
              </p:cNvSpPr>
              <p:nvPr/>
            </p:nvSpPr>
            <p:spPr bwMode="auto">
              <a:xfrm>
                <a:off x="2285" y="287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0" y="1"/>
                    </a:lnTo>
                    <a:lnTo>
                      <a:pt x="3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94" name="Freeform 1714"/>
              <p:cNvSpPr>
                <a:spLocks/>
              </p:cNvSpPr>
              <p:nvPr/>
            </p:nvSpPr>
            <p:spPr bwMode="auto">
              <a:xfrm>
                <a:off x="2288" y="287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95" name="Freeform 1715"/>
              <p:cNvSpPr>
                <a:spLocks/>
              </p:cNvSpPr>
              <p:nvPr/>
            </p:nvSpPr>
            <p:spPr bwMode="auto">
              <a:xfrm>
                <a:off x="2290" y="287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96" name="Freeform 1716"/>
              <p:cNvSpPr>
                <a:spLocks/>
              </p:cNvSpPr>
              <p:nvPr/>
            </p:nvSpPr>
            <p:spPr bwMode="auto">
              <a:xfrm>
                <a:off x="2292" y="287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97" name="Freeform 1717"/>
              <p:cNvSpPr>
                <a:spLocks/>
              </p:cNvSpPr>
              <p:nvPr/>
            </p:nvSpPr>
            <p:spPr bwMode="auto">
              <a:xfrm>
                <a:off x="2294" y="288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98" name="Freeform 1718"/>
              <p:cNvSpPr>
                <a:spLocks/>
              </p:cNvSpPr>
              <p:nvPr/>
            </p:nvSpPr>
            <p:spPr bwMode="auto">
              <a:xfrm>
                <a:off x="2296" y="288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399" name="Line 1719"/>
              <p:cNvSpPr>
                <a:spLocks noChangeShapeType="1"/>
              </p:cNvSpPr>
              <p:nvPr/>
            </p:nvSpPr>
            <p:spPr bwMode="auto">
              <a:xfrm>
                <a:off x="2298" y="288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00" name="Freeform 1720"/>
              <p:cNvSpPr>
                <a:spLocks/>
              </p:cNvSpPr>
              <p:nvPr/>
            </p:nvSpPr>
            <p:spPr bwMode="auto">
              <a:xfrm>
                <a:off x="2301" y="288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01" name="Freeform 1721"/>
              <p:cNvSpPr>
                <a:spLocks/>
              </p:cNvSpPr>
              <p:nvPr/>
            </p:nvSpPr>
            <p:spPr bwMode="auto">
              <a:xfrm>
                <a:off x="2303" y="28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02" name="Freeform 1722"/>
              <p:cNvSpPr>
                <a:spLocks/>
              </p:cNvSpPr>
              <p:nvPr/>
            </p:nvSpPr>
            <p:spPr bwMode="auto">
              <a:xfrm>
                <a:off x="2304" y="288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03" name="Line 1723"/>
              <p:cNvSpPr>
                <a:spLocks noChangeShapeType="1"/>
              </p:cNvSpPr>
              <p:nvPr/>
            </p:nvSpPr>
            <p:spPr bwMode="auto">
              <a:xfrm>
                <a:off x="2307" y="2888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04" name="Freeform 1724"/>
              <p:cNvSpPr>
                <a:spLocks/>
              </p:cNvSpPr>
              <p:nvPr/>
            </p:nvSpPr>
            <p:spPr bwMode="auto">
              <a:xfrm>
                <a:off x="2309" y="2888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0 w 3"/>
                  <a:gd name="T5" fmla="*/ 0 h 1"/>
                  <a:gd name="T6" fmla="*/ 0 w 3"/>
                  <a:gd name="T7" fmla="*/ 1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05" name="Freeform 1725"/>
              <p:cNvSpPr>
                <a:spLocks/>
              </p:cNvSpPr>
              <p:nvPr/>
            </p:nvSpPr>
            <p:spPr bwMode="auto">
              <a:xfrm>
                <a:off x="2312" y="288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06" name="Line 1726"/>
              <p:cNvSpPr>
                <a:spLocks noChangeShapeType="1"/>
              </p:cNvSpPr>
              <p:nvPr/>
            </p:nvSpPr>
            <p:spPr bwMode="auto">
              <a:xfrm>
                <a:off x="2313" y="289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07" name="Freeform 1727"/>
              <p:cNvSpPr>
                <a:spLocks/>
              </p:cNvSpPr>
              <p:nvPr/>
            </p:nvSpPr>
            <p:spPr bwMode="auto">
              <a:xfrm>
                <a:off x="2315" y="289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08" name="Freeform 1728"/>
              <p:cNvSpPr>
                <a:spLocks/>
              </p:cNvSpPr>
              <p:nvPr/>
            </p:nvSpPr>
            <p:spPr bwMode="auto">
              <a:xfrm>
                <a:off x="2318" y="289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09" name="Line 1729"/>
              <p:cNvSpPr>
                <a:spLocks noChangeShapeType="1"/>
              </p:cNvSpPr>
              <p:nvPr/>
            </p:nvSpPr>
            <p:spPr bwMode="auto">
              <a:xfrm>
                <a:off x="2319" y="289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10" name="Freeform 1730"/>
              <p:cNvSpPr>
                <a:spLocks/>
              </p:cNvSpPr>
              <p:nvPr/>
            </p:nvSpPr>
            <p:spPr bwMode="auto">
              <a:xfrm>
                <a:off x="2321" y="2894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11" name="Freeform 1731"/>
              <p:cNvSpPr>
                <a:spLocks/>
              </p:cNvSpPr>
              <p:nvPr/>
            </p:nvSpPr>
            <p:spPr bwMode="auto">
              <a:xfrm>
                <a:off x="2324" y="289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12" name="Line 1732"/>
              <p:cNvSpPr>
                <a:spLocks noChangeShapeType="1"/>
              </p:cNvSpPr>
              <p:nvPr/>
            </p:nvSpPr>
            <p:spPr bwMode="auto">
              <a:xfrm>
                <a:off x="2325" y="289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13" name="Freeform 1733"/>
              <p:cNvSpPr>
                <a:spLocks/>
              </p:cNvSpPr>
              <p:nvPr/>
            </p:nvSpPr>
            <p:spPr bwMode="auto">
              <a:xfrm>
                <a:off x="2327" y="2897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0 h 2"/>
                  <a:gd name="T4" fmla="*/ 1 w 3"/>
                  <a:gd name="T5" fmla="*/ 2 h 2"/>
                  <a:gd name="T6" fmla="*/ 1 w 3"/>
                  <a:gd name="T7" fmla="*/ 0 h 2"/>
                  <a:gd name="T8" fmla="*/ 1 w 3"/>
                  <a:gd name="T9" fmla="*/ 2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14" name="Line 1734"/>
              <p:cNvSpPr>
                <a:spLocks noChangeShapeType="1"/>
              </p:cNvSpPr>
              <p:nvPr/>
            </p:nvSpPr>
            <p:spPr bwMode="auto">
              <a:xfrm>
                <a:off x="2330" y="289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15" name="Freeform 1735"/>
              <p:cNvSpPr>
                <a:spLocks/>
              </p:cNvSpPr>
              <p:nvPr/>
            </p:nvSpPr>
            <p:spPr bwMode="auto">
              <a:xfrm>
                <a:off x="2331" y="289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1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16" name="Line 1736"/>
              <p:cNvSpPr>
                <a:spLocks noChangeShapeType="1"/>
              </p:cNvSpPr>
              <p:nvPr/>
            </p:nvSpPr>
            <p:spPr bwMode="auto">
              <a:xfrm>
                <a:off x="2333" y="2900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17" name="Freeform 1737"/>
              <p:cNvSpPr>
                <a:spLocks/>
              </p:cNvSpPr>
              <p:nvPr/>
            </p:nvSpPr>
            <p:spPr bwMode="auto">
              <a:xfrm>
                <a:off x="2336" y="290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18" name="Freeform 1738"/>
              <p:cNvSpPr>
                <a:spLocks/>
              </p:cNvSpPr>
              <p:nvPr/>
            </p:nvSpPr>
            <p:spPr bwMode="auto">
              <a:xfrm>
                <a:off x="2337" y="290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19" name="Freeform 1739"/>
              <p:cNvSpPr>
                <a:spLocks/>
              </p:cNvSpPr>
              <p:nvPr/>
            </p:nvSpPr>
            <p:spPr bwMode="auto">
              <a:xfrm>
                <a:off x="2339" y="290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20" name="Freeform 1740"/>
              <p:cNvSpPr>
                <a:spLocks/>
              </p:cNvSpPr>
              <p:nvPr/>
            </p:nvSpPr>
            <p:spPr bwMode="auto">
              <a:xfrm>
                <a:off x="2340" y="290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3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21" name="Line 1741"/>
              <p:cNvSpPr>
                <a:spLocks noChangeShapeType="1"/>
              </p:cNvSpPr>
              <p:nvPr/>
            </p:nvSpPr>
            <p:spPr bwMode="auto">
              <a:xfrm>
                <a:off x="2343" y="290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22" name="Freeform 1742"/>
              <p:cNvSpPr>
                <a:spLocks/>
              </p:cNvSpPr>
              <p:nvPr/>
            </p:nvSpPr>
            <p:spPr bwMode="auto">
              <a:xfrm>
                <a:off x="2344" y="290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23" name="Line 1743"/>
              <p:cNvSpPr>
                <a:spLocks noChangeShapeType="1"/>
              </p:cNvSpPr>
              <p:nvPr/>
            </p:nvSpPr>
            <p:spPr bwMode="auto">
              <a:xfrm>
                <a:off x="2346" y="290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24" name="Line 1744"/>
              <p:cNvSpPr>
                <a:spLocks noChangeShapeType="1"/>
              </p:cNvSpPr>
              <p:nvPr/>
            </p:nvSpPr>
            <p:spPr bwMode="auto">
              <a:xfrm>
                <a:off x="2348" y="290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25" name="Freeform 1745"/>
              <p:cNvSpPr>
                <a:spLocks/>
              </p:cNvSpPr>
              <p:nvPr/>
            </p:nvSpPr>
            <p:spPr bwMode="auto">
              <a:xfrm>
                <a:off x="2350" y="290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26" name="Line 1746"/>
              <p:cNvSpPr>
                <a:spLocks noChangeShapeType="1"/>
              </p:cNvSpPr>
              <p:nvPr/>
            </p:nvSpPr>
            <p:spPr bwMode="auto">
              <a:xfrm>
                <a:off x="2351" y="2908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27" name="Freeform 1747"/>
              <p:cNvSpPr>
                <a:spLocks/>
              </p:cNvSpPr>
              <p:nvPr/>
            </p:nvSpPr>
            <p:spPr bwMode="auto">
              <a:xfrm>
                <a:off x="2354" y="290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28" name="Line 1748"/>
              <p:cNvSpPr>
                <a:spLocks noChangeShapeType="1"/>
              </p:cNvSpPr>
              <p:nvPr/>
            </p:nvSpPr>
            <p:spPr bwMode="auto">
              <a:xfrm>
                <a:off x="2355" y="2910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29" name="Freeform 1749"/>
              <p:cNvSpPr>
                <a:spLocks/>
              </p:cNvSpPr>
              <p:nvPr/>
            </p:nvSpPr>
            <p:spPr bwMode="auto">
              <a:xfrm>
                <a:off x="2357" y="29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30" name="Line 1750"/>
              <p:cNvSpPr>
                <a:spLocks noChangeShapeType="1"/>
              </p:cNvSpPr>
              <p:nvPr/>
            </p:nvSpPr>
            <p:spPr bwMode="auto">
              <a:xfrm>
                <a:off x="2358" y="2911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31" name="Freeform 1751"/>
              <p:cNvSpPr>
                <a:spLocks/>
              </p:cNvSpPr>
              <p:nvPr/>
            </p:nvSpPr>
            <p:spPr bwMode="auto">
              <a:xfrm>
                <a:off x="2361" y="291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32" name="Freeform 1752"/>
              <p:cNvSpPr>
                <a:spLocks/>
              </p:cNvSpPr>
              <p:nvPr/>
            </p:nvSpPr>
            <p:spPr bwMode="auto">
              <a:xfrm>
                <a:off x="2362" y="291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33" name="Line 1753"/>
              <p:cNvSpPr>
                <a:spLocks noChangeShapeType="1"/>
              </p:cNvSpPr>
              <p:nvPr/>
            </p:nvSpPr>
            <p:spPr bwMode="auto">
              <a:xfrm>
                <a:off x="2364" y="2913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34" name="Freeform 1754"/>
              <p:cNvSpPr>
                <a:spLocks/>
              </p:cNvSpPr>
              <p:nvPr/>
            </p:nvSpPr>
            <p:spPr bwMode="auto">
              <a:xfrm>
                <a:off x="2366" y="29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35" name="Line 1755"/>
              <p:cNvSpPr>
                <a:spLocks noChangeShapeType="1"/>
              </p:cNvSpPr>
              <p:nvPr/>
            </p:nvSpPr>
            <p:spPr bwMode="auto">
              <a:xfrm>
                <a:off x="2368" y="291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36" name="Line 1756"/>
              <p:cNvSpPr>
                <a:spLocks noChangeShapeType="1"/>
              </p:cNvSpPr>
              <p:nvPr/>
            </p:nvSpPr>
            <p:spPr bwMode="auto">
              <a:xfrm>
                <a:off x="2369" y="2915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37" name="Freeform 1757"/>
              <p:cNvSpPr>
                <a:spLocks/>
              </p:cNvSpPr>
              <p:nvPr/>
            </p:nvSpPr>
            <p:spPr bwMode="auto">
              <a:xfrm>
                <a:off x="2371" y="291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1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38" name="Line 1758"/>
              <p:cNvSpPr>
                <a:spLocks noChangeShapeType="1"/>
              </p:cNvSpPr>
              <p:nvPr/>
            </p:nvSpPr>
            <p:spPr bwMode="auto">
              <a:xfrm>
                <a:off x="2373" y="291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39" name="Freeform 1759"/>
              <p:cNvSpPr>
                <a:spLocks/>
              </p:cNvSpPr>
              <p:nvPr/>
            </p:nvSpPr>
            <p:spPr bwMode="auto">
              <a:xfrm>
                <a:off x="2374" y="291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0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0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40" name="Freeform 1760"/>
              <p:cNvSpPr>
                <a:spLocks/>
              </p:cNvSpPr>
              <p:nvPr/>
            </p:nvSpPr>
            <p:spPr bwMode="auto">
              <a:xfrm>
                <a:off x="2377" y="291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41" name="Line 1761"/>
              <p:cNvSpPr>
                <a:spLocks noChangeShapeType="1"/>
              </p:cNvSpPr>
              <p:nvPr/>
            </p:nvSpPr>
            <p:spPr bwMode="auto">
              <a:xfrm>
                <a:off x="2378" y="291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42" name="Freeform 1762"/>
              <p:cNvSpPr>
                <a:spLocks/>
              </p:cNvSpPr>
              <p:nvPr/>
            </p:nvSpPr>
            <p:spPr bwMode="auto">
              <a:xfrm>
                <a:off x="2379" y="291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43" name="Line 1763"/>
              <p:cNvSpPr>
                <a:spLocks noChangeShapeType="1"/>
              </p:cNvSpPr>
              <p:nvPr/>
            </p:nvSpPr>
            <p:spPr bwMode="auto">
              <a:xfrm>
                <a:off x="2381" y="291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44" name="Line 1764"/>
              <p:cNvSpPr>
                <a:spLocks noChangeShapeType="1"/>
              </p:cNvSpPr>
              <p:nvPr/>
            </p:nvSpPr>
            <p:spPr bwMode="auto">
              <a:xfrm>
                <a:off x="2383" y="291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45" name="Freeform 1765"/>
              <p:cNvSpPr>
                <a:spLocks/>
              </p:cNvSpPr>
              <p:nvPr/>
            </p:nvSpPr>
            <p:spPr bwMode="auto">
              <a:xfrm>
                <a:off x="2384" y="291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46" name="Freeform 1766"/>
              <p:cNvSpPr>
                <a:spLocks/>
              </p:cNvSpPr>
              <p:nvPr/>
            </p:nvSpPr>
            <p:spPr bwMode="auto">
              <a:xfrm>
                <a:off x="2386" y="29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47" name="Line 1767"/>
              <p:cNvSpPr>
                <a:spLocks noChangeShapeType="1"/>
              </p:cNvSpPr>
              <p:nvPr/>
            </p:nvSpPr>
            <p:spPr bwMode="auto">
              <a:xfrm>
                <a:off x="2387" y="292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48" name="Line 1768"/>
              <p:cNvSpPr>
                <a:spLocks noChangeShapeType="1"/>
              </p:cNvSpPr>
              <p:nvPr/>
            </p:nvSpPr>
            <p:spPr bwMode="auto">
              <a:xfrm>
                <a:off x="2389" y="292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49" name="Freeform 1769"/>
              <p:cNvSpPr>
                <a:spLocks/>
              </p:cNvSpPr>
              <p:nvPr/>
            </p:nvSpPr>
            <p:spPr bwMode="auto">
              <a:xfrm>
                <a:off x="2391" y="292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50" name="Line 1770"/>
              <p:cNvSpPr>
                <a:spLocks noChangeShapeType="1"/>
              </p:cNvSpPr>
              <p:nvPr/>
            </p:nvSpPr>
            <p:spPr bwMode="auto">
              <a:xfrm>
                <a:off x="2392" y="292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51" name="Line 1771"/>
              <p:cNvSpPr>
                <a:spLocks noChangeShapeType="1"/>
              </p:cNvSpPr>
              <p:nvPr/>
            </p:nvSpPr>
            <p:spPr bwMode="auto">
              <a:xfrm>
                <a:off x="2393" y="2923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52" name="Freeform 1772"/>
              <p:cNvSpPr>
                <a:spLocks/>
              </p:cNvSpPr>
              <p:nvPr/>
            </p:nvSpPr>
            <p:spPr bwMode="auto">
              <a:xfrm>
                <a:off x="2396" y="29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53" name="Line 1773"/>
              <p:cNvSpPr>
                <a:spLocks noChangeShapeType="1"/>
              </p:cNvSpPr>
              <p:nvPr/>
            </p:nvSpPr>
            <p:spPr bwMode="auto">
              <a:xfrm>
                <a:off x="2397" y="292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54" name="Line 1774"/>
              <p:cNvSpPr>
                <a:spLocks noChangeShapeType="1"/>
              </p:cNvSpPr>
              <p:nvPr/>
            </p:nvSpPr>
            <p:spPr bwMode="auto">
              <a:xfrm>
                <a:off x="2398" y="292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55" name="Line 1775"/>
              <p:cNvSpPr>
                <a:spLocks noChangeShapeType="1"/>
              </p:cNvSpPr>
              <p:nvPr/>
            </p:nvSpPr>
            <p:spPr bwMode="auto">
              <a:xfrm>
                <a:off x="2399" y="292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56" name="Freeform 1776"/>
              <p:cNvSpPr>
                <a:spLocks/>
              </p:cNvSpPr>
              <p:nvPr/>
            </p:nvSpPr>
            <p:spPr bwMode="auto">
              <a:xfrm>
                <a:off x="2402" y="292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57" name="Line 1777"/>
              <p:cNvSpPr>
                <a:spLocks noChangeShapeType="1"/>
              </p:cNvSpPr>
              <p:nvPr/>
            </p:nvSpPr>
            <p:spPr bwMode="auto">
              <a:xfrm>
                <a:off x="2403" y="292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58" name="Line 1778"/>
              <p:cNvSpPr>
                <a:spLocks noChangeShapeType="1"/>
              </p:cNvSpPr>
              <p:nvPr/>
            </p:nvSpPr>
            <p:spPr bwMode="auto">
              <a:xfrm>
                <a:off x="2404" y="292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59" name="Line 1779"/>
              <p:cNvSpPr>
                <a:spLocks noChangeShapeType="1"/>
              </p:cNvSpPr>
              <p:nvPr/>
            </p:nvSpPr>
            <p:spPr bwMode="auto">
              <a:xfrm>
                <a:off x="2405" y="2926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60" name="Freeform 1780"/>
              <p:cNvSpPr>
                <a:spLocks/>
              </p:cNvSpPr>
              <p:nvPr/>
            </p:nvSpPr>
            <p:spPr bwMode="auto">
              <a:xfrm>
                <a:off x="2408" y="29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61" name="Line 1781"/>
              <p:cNvSpPr>
                <a:spLocks noChangeShapeType="1"/>
              </p:cNvSpPr>
              <p:nvPr/>
            </p:nvSpPr>
            <p:spPr bwMode="auto">
              <a:xfrm>
                <a:off x="2409" y="292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62" name="Line 1782"/>
              <p:cNvSpPr>
                <a:spLocks noChangeShapeType="1"/>
              </p:cNvSpPr>
              <p:nvPr/>
            </p:nvSpPr>
            <p:spPr bwMode="auto">
              <a:xfrm>
                <a:off x="2410" y="292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63" name="Line 1783"/>
              <p:cNvSpPr>
                <a:spLocks noChangeShapeType="1"/>
              </p:cNvSpPr>
              <p:nvPr/>
            </p:nvSpPr>
            <p:spPr bwMode="auto">
              <a:xfrm>
                <a:off x="2411" y="2927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64" name="Freeform 1784"/>
              <p:cNvSpPr>
                <a:spLocks/>
              </p:cNvSpPr>
              <p:nvPr/>
            </p:nvSpPr>
            <p:spPr bwMode="auto">
              <a:xfrm>
                <a:off x="2414" y="292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65" name="Line 1785"/>
              <p:cNvSpPr>
                <a:spLocks noChangeShapeType="1"/>
              </p:cNvSpPr>
              <p:nvPr/>
            </p:nvSpPr>
            <p:spPr bwMode="auto">
              <a:xfrm>
                <a:off x="2415" y="292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66" name="Line 1786"/>
              <p:cNvSpPr>
                <a:spLocks noChangeShapeType="1"/>
              </p:cNvSpPr>
              <p:nvPr/>
            </p:nvSpPr>
            <p:spPr bwMode="auto">
              <a:xfrm>
                <a:off x="2416" y="292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67" name="Line 1787"/>
              <p:cNvSpPr>
                <a:spLocks noChangeShapeType="1"/>
              </p:cNvSpPr>
              <p:nvPr/>
            </p:nvSpPr>
            <p:spPr bwMode="auto">
              <a:xfrm>
                <a:off x="2417" y="292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68" name="Line 1788"/>
              <p:cNvSpPr>
                <a:spLocks noChangeShapeType="1"/>
              </p:cNvSpPr>
              <p:nvPr/>
            </p:nvSpPr>
            <p:spPr bwMode="auto">
              <a:xfrm>
                <a:off x="2419" y="292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69" name="Freeform 1789"/>
              <p:cNvSpPr>
                <a:spLocks/>
              </p:cNvSpPr>
              <p:nvPr/>
            </p:nvSpPr>
            <p:spPr bwMode="auto">
              <a:xfrm>
                <a:off x="2421" y="29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70" name="Line 1790"/>
              <p:cNvSpPr>
                <a:spLocks noChangeShapeType="1"/>
              </p:cNvSpPr>
              <p:nvPr/>
            </p:nvSpPr>
            <p:spPr bwMode="auto">
              <a:xfrm>
                <a:off x="2422" y="293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71" name="Line 1791"/>
              <p:cNvSpPr>
                <a:spLocks noChangeShapeType="1"/>
              </p:cNvSpPr>
              <p:nvPr/>
            </p:nvSpPr>
            <p:spPr bwMode="auto">
              <a:xfrm>
                <a:off x="2423" y="2930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72" name="Line 1792"/>
              <p:cNvSpPr>
                <a:spLocks noChangeShapeType="1"/>
              </p:cNvSpPr>
              <p:nvPr/>
            </p:nvSpPr>
            <p:spPr bwMode="auto">
              <a:xfrm>
                <a:off x="2425" y="293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73" name="Line 1793"/>
              <p:cNvSpPr>
                <a:spLocks noChangeShapeType="1"/>
              </p:cNvSpPr>
              <p:nvPr/>
            </p:nvSpPr>
            <p:spPr bwMode="auto">
              <a:xfrm>
                <a:off x="2426" y="293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74" name="Freeform 1794"/>
              <p:cNvSpPr>
                <a:spLocks/>
              </p:cNvSpPr>
              <p:nvPr/>
            </p:nvSpPr>
            <p:spPr bwMode="auto">
              <a:xfrm>
                <a:off x="2427" y="293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1 w 2"/>
                  <a:gd name="T7" fmla="*/ 0 h 2"/>
                  <a:gd name="T8" fmla="*/ 1 w 2"/>
                  <a:gd name="T9" fmla="*/ 2 h 2"/>
                  <a:gd name="T10" fmla="*/ 2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75" name="Line 1795"/>
              <p:cNvSpPr>
                <a:spLocks noChangeShapeType="1"/>
              </p:cNvSpPr>
              <p:nvPr/>
            </p:nvSpPr>
            <p:spPr bwMode="auto">
              <a:xfrm>
                <a:off x="2429" y="2932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76" name="Line 1796"/>
              <p:cNvSpPr>
                <a:spLocks noChangeShapeType="1"/>
              </p:cNvSpPr>
              <p:nvPr/>
            </p:nvSpPr>
            <p:spPr bwMode="auto">
              <a:xfrm>
                <a:off x="2431" y="293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77" name="Line 1797"/>
              <p:cNvSpPr>
                <a:spLocks noChangeShapeType="1"/>
              </p:cNvSpPr>
              <p:nvPr/>
            </p:nvSpPr>
            <p:spPr bwMode="auto">
              <a:xfrm>
                <a:off x="2432" y="293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78" name="Line 1798"/>
              <p:cNvSpPr>
                <a:spLocks noChangeShapeType="1"/>
              </p:cNvSpPr>
              <p:nvPr/>
            </p:nvSpPr>
            <p:spPr bwMode="auto">
              <a:xfrm>
                <a:off x="2433" y="293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79" name="Freeform 1799"/>
              <p:cNvSpPr>
                <a:spLocks/>
              </p:cNvSpPr>
              <p:nvPr/>
            </p:nvSpPr>
            <p:spPr bwMode="auto">
              <a:xfrm>
                <a:off x="2434" y="293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80" name="Line 1800"/>
              <p:cNvSpPr>
                <a:spLocks noChangeShapeType="1"/>
              </p:cNvSpPr>
              <p:nvPr/>
            </p:nvSpPr>
            <p:spPr bwMode="auto">
              <a:xfrm>
                <a:off x="2435" y="293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81" name="Line 1801"/>
              <p:cNvSpPr>
                <a:spLocks noChangeShapeType="1"/>
              </p:cNvSpPr>
              <p:nvPr/>
            </p:nvSpPr>
            <p:spPr bwMode="auto">
              <a:xfrm>
                <a:off x="2437" y="293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82" name="Line 1802"/>
              <p:cNvSpPr>
                <a:spLocks noChangeShapeType="1"/>
              </p:cNvSpPr>
              <p:nvPr/>
            </p:nvSpPr>
            <p:spPr bwMode="auto">
              <a:xfrm>
                <a:off x="2438" y="293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83" name="Line 1803"/>
              <p:cNvSpPr>
                <a:spLocks noChangeShapeType="1"/>
              </p:cNvSpPr>
              <p:nvPr/>
            </p:nvSpPr>
            <p:spPr bwMode="auto">
              <a:xfrm>
                <a:off x="2440" y="293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84" name="Line 1804"/>
              <p:cNvSpPr>
                <a:spLocks noChangeShapeType="1"/>
              </p:cNvSpPr>
              <p:nvPr/>
            </p:nvSpPr>
            <p:spPr bwMode="auto">
              <a:xfrm>
                <a:off x="2441" y="293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85" name="Freeform 1805"/>
              <p:cNvSpPr>
                <a:spLocks/>
              </p:cNvSpPr>
              <p:nvPr/>
            </p:nvSpPr>
            <p:spPr bwMode="auto">
              <a:xfrm>
                <a:off x="2443" y="293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86" name="Line 1806"/>
              <p:cNvSpPr>
                <a:spLocks noChangeShapeType="1"/>
              </p:cNvSpPr>
              <p:nvPr/>
            </p:nvSpPr>
            <p:spPr bwMode="auto">
              <a:xfrm>
                <a:off x="2444" y="293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87" name="Line 1807"/>
              <p:cNvSpPr>
                <a:spLocks noChangeShapeType="1"/>
              </p:cNvSpPr>
              <p:nvPr/>
            </p:nvSpPr>
            <p:spPr bwMode="auto">
              <a:xfrm>
                <a:off x="2445" y="293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88" name="Line 1808"/>
              <p:cNvSpPr>
                <a:spLocks noChangeShapeType="1"/>
              </p:cNvSpPr>
              <p:nvPr/>
            </p:nvSpPr>
            <p:spPr bwMode="auto">
              <a:xfrm>
                <a:off x="2446" y="293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89" name="Line 1809"/>
              <p:cNvSpPr>
                <a:spLocks noChangeShapeType="1"/>
              </p:cNvSpPr>
              <p:nvPr/>
            </p:nvSpPr>
            <p:spPr bwMode="auto">
              <a:xfrm>
                <a:off x="2447" y="2935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90" name="Line 1810"/>
              <p:cNvSpPr>
                <a:spLocks noChangeShapeType="1"/>
              </p:cNvSpPr>
              <p:nvPr/>
            </p:nvSpPr>
            <p:spPr bwMode="auto">
              <a:xfrm>
                <a:off x="2449" y="293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91" name="Freeform 1811"/>
              <p:cNvSpPr>
                <a:spLocks/>
              </p:cNvSpPr>
              <p:nvPr/>
            </p:nvSpPr>
            <p:spPr bwMode="auto">
              <a:xfrm>
                <a:off x="2450" y="293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92" name="Line 1812"/>
              <p:cNvSpPr>
                <a:spLocks noChangeShapeType="1"/>
              </p:cNvSpPr>
              <p:nvPr/>
            </p:nvSpPr>
            <p:spPr bwMode="auto">
              <a:xfrm>
                <a:off x="2451" y="293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93" name="Line 1813"/>
              <p:cNvSpPr>
                <a:spLocks noChangeShapeType="1"/>
              </p:cNvSpPr>
              <p:nvPr/>
            </p:nvSpPr>
            <p:spPr bwMode="auto">
              <a:xfrm>
                <a:off x="2452" y="293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94" name="Line 1814"/>
              <p:cNvSpPr>
                <a:spLocks noChangeShapeType="1"/>
              </p:cNvSpPr>
              <p:nvPr/>
            </p:nvSpPr>
            <p:spPr bwMode="auto">
              <a:xfrm>
                <a:off x="2453" y="293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95" name="Line 1815"/>
              <p:cNvSpPr>
                <a:spLocks noChangeShapeType="1"/>
              </p:cNvSpPr>
              <p:nvPr/>
            </p:nvSpPr>
            <p:spPr bwMode="auto">
              <a:xfrm>
                <a:off x="2455" y="293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96" name="Line 1816"/>
              <p:cNvSpPr>
                <a:spLocks noChangeShapeType="1"/>
              </p:cNvSpPr>
              <p:nvPr/>
            </p:nvSpPr>
            <p:spPr bwMode="auto">
              <a:xfrm>
                <a:off x="2456" y="293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97" name="Line 1817"/>
              <p:cNvSpPr>
                <a:spLocks noChangeShapeType="1"/>
              </p:cNvSpPr>
              <p:nvPr/>
            </p:nvSpPr>
            <p:spPr bwMode="auto">
              <a:xfrm>
                <a:off x="2457" y="293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98" name="Freeform 1818"/>
              <p:cNvSpPr>
                <a:spLocks/>
              </p:cNvSpPr>
              <p:nvPr/>
            </p:nvSpPr>
            <p:spPr bwMode="auto">
              <a:xfrm>
                <a:off x="2459" y="29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499" name="Line 1819"/>
              <p:cNvSpPr>
                <a:spLocks noChangeShapeType="1"/>
              </p:cNvSpPr>
              <p:nvPr/>
            </p:nvSpPr>
            <p:spPr bwMode="auto">
              <a:xfrm>
                <a:off x="2461" y="293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00" name="Line 1820"/>
              <p:cNvSpPr>
                <a:spLocks noChangeShapeType="1"/>
              </p:cNvSpPr>
              <p:nvPr/>
            </p:nvSpPr>
            <p:spPr bwMode="auto">
              <a:xfrm>
                <a:off x="2462" y="293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01" name="Line 1821"/>
              <p:cNvSpPr>
                <a:spLocks noChangeShapeType="1"/>
              </p:cNvSpPr>
              <p:nvPr/>
            </p:nvSpPr>
            <p:spPr bwMode="auto">
              <a:xfrm>
                <a:off x="2463" y="293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02" name="Line 1822"/>
              <p:cNvSpPr>
                <a:spLocks noChangeShapeType="1"/>
              </p:cNvSpPr>
              <p:nvPr/>
            </p:nvSpPr>
            <p:spPr bwMode="auto">
              <a:xfrm>
                <a:off x="2464" y="293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03" name="Line 1823"/>
              <p:cNvSpPr>
                <a:spLocks noChangeShapeType="1"/>
              </p:cNvSpPr>
              <p:nvPr/>
            </p:nvSpPr>
            <p:spPr bwMode="auto">
              <a:xfrm>
                <a:off x="2465" y="2938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04" name="Line 1824"/>
              <p:cNvSpPr>
                <a:spLocks noChangeShapeType="1"/>
              </p:cNvSpPr>
              <p:nvPr/>
            </p:nvSpPr>
            <p:spPr bwMode="auto">
              <a:xfrm>
                <a:off x="2467" y="293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69505" name="Group 1825"/>
            <p:cNvGrpSpPr>
              <a:grpSpLocks/>
            </p:cNvGrpSpPr>
            <p:nvPr/>
          </p:nvGrpSpPr>
          <p:grpSpPr bwMode="auto">
            <a:xfrm>
              <a:off x="442" y="2030"/>
              <a:ext cx="2180" cy="925"/>
              <a:chOff x="442" y="2030"/>
              <a:chExt cx="2180" cy="925"/>
            </a:xfrm>
          </p:grpSpPr>
          <p:sp>
            <p:nvSpPr>
              <p:cNvPr id="969506" name="Freeform 1826"/>
              <p:cNvSpPr>
                <a:spLocks/>
              </p:cNvSpPr>
              <p:nvPr/>
            </p:nvSpPr>
            <p:spPr bwMode="auto">
              <a:xfrm>
                <a:off x="2468" y="293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1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07" name="Line 1827"/>
              <p:cNvSpPr>
                <a:spLocks noChangeShapeType="1"/>
              </p:cNvSpPr>
              <p:nvPr/>
            </p:nvSpPr>
            <p:spPr bwMode="auto">
              <a:xfrm>
                <a:off x="2469" y="294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08" name="Line 1828"/>
              <p:cNvSpPr>
                <a:spLocks noChangeShapeType="1"/>
              </p:cNvSpPr>
              <p:nvPr/>
            </p:nvSpPr>
            <p:spPr bwMode="auto">
              <a:xfrm>
                <a:off x="2470" y="294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09" name="Line 1829"/>
              <p:cNvSpPr>
                <a:spLocks noChangeShapeType="1"/>
              </p:cNvSpPr>
              <p:nvPr/>
            </p:nvSpPr>
            <p:spPr bwMode="auto">
              <a:xfrm>
                <a:off x="2471" y="2940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10" name="Line 1830"/>
              <p:cNvSpPr>
                <a:spLocks noChangeShapeType="1"/>
              </p:cNvSpPr>
              <p:nvPr/>
            </p:nvSpPr>
            <p:spPr bwMode="auto">
              <a:xfrm>
                <a:off x="2473" y="294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11" name="Line 1831"/>
              <p:cNvSpPr>
                <a:spLocks noChangeShapeType="1"/>
              </p:cNvSpPr>
              <p:nvPr/>
            </p:nvSpPr>
            <p:spPr bwMode="auto">
              <a:xfrm>
                <a:off x="2474" y="294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12" name="Line 1832"/>
              <p:cNvSpPr>
                <a:spLocks noChangeShapeType="1"/>
              </p:cNvSpPr>
              <p:nvPr/>
            </p:nvSpPr>
            <p:spPr bwMode="auto">
              <a:xfrm>
                <a:off x="2475" y="294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13" name="Line 1833"/>
              <p:cNvSpPr>
                <a:spLocks noChangeShapeType="1"/>
              </p:cNvSpPr>
              <p:nvPr/>
            </p:nvSpPr>
            <p:spPr bwMode="auto">
              <a:xfrm>
                <a:off x="2476" y="294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14" name="Freeform 1834"/>
              <p:cNvSpPr>
                <a:spLocks/>
              </p:cNvSpPr>
              <p:nvPr/>
            </p:nvSpPr>
            <p:spPr bwMode="auto">
              <a:xfrm>
                <a:off x="2477" y="2940"/>
                <a:ext cx="1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15" name="Line 1835"/>
              <p:cNvSpPr>
                <a:spLocks noChangeShapeType="1"/>
              </p:cNvSpPr>
              <p:nvPr/>
            </p:nvSpPr>
            <p:spPr bwMode="auto">
              <a:xfrm>
                <a:off x="2477" y="294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16" name="Line 1836"/>
              <p:cNvSpPr>
                <a:spLocks noChangeShapeType="1"/>
              </p:cNvSpPr>
              <p:nvPr/>
            </p:nvSpPr>
            <p:spPr bwMode="auto">
              <a:xfrm>
                <a:off x="2479" y="294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17" name="Line 1837"/>
              <p:cNvSpPr>
                <a:spLocks noChangeShapeType="1"/>
              </p:cNvSpPr>
              <p:nvPr/>
            </p:nvSpPr>
            <p:spPr bwMode="auto">
              <a:xfrm>
                <a:off x="2480" y="294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18" name="Line 1838"/>
              <p:cNvSpPr>
                <a:spLocks noChangeShapeType="1"/>
              </p:cNvSpPr>
              <p:nvPr/>
            </p:nvSpPr>
            <p:spPr bwMode="auto">
              <a:xfrm>
                <a:off x="2481" y="294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19" name="Line 1839"/>
              <p:cNvSpPr>
                <a:spLocks noChangeShapeType="1"/>
              </p:cNvSpPr>
              <p:nvPr/>
            </p:nvSpPr>
            <p:spPr bwMode="auto">
              <a:xfrm>
                <a:off x="2482" y="294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20" name="Line 1840"/>
              <p:cNvSpPr>
                <a:spLocks noChangeShapeType="1"/>
              </p:cNvSpPr>
              <p:nvPr/>
            </p:nvSpPr>
            <p:spPr bwMode="auto">
              <a:xfrm>
                <a:off x="2483" y="294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21" name="Line 1841"/>
              <p:cNvSpPr>
                <a:spLocks noChangeShapeType="1"/>
              </p:cNvSpPr>
              <p:nvPr/>
            </p:nvSpPr>
            <p:spPr bwMode="auto">
              <a:xfrm>
                <a:off x="2485" y="294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22" name="Line 1842"/>
              <p:cNvSpPr>
                <a:spLocks noChangeShapeType="1"/>
              </p:cNvSpPr>
              <p:nvPr/>
            </p:nvSpPr>
            <p:spPr bwMode="auto">
              <a:xfrm>
                <a:off x="2486" y="294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23" name="Freeform 1843"/>
              <p:cNvSpPr>
                <a:spLocks/>
              </p:cNvSpPr>
              <p:nvPr/>
            </p:nvSpPr>
            <p:spPr bwMode="auto">
              <a:xfrm>
                <a:off x="2487" y="294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24" name="Line 1844"/>
              <p:cNvSpPr>
                <a:spLocks noChangeShapeType="1"/>
              </p:cNvSpPr>
              <p:nvPr/>
            </p:nvSpPr>
            <p:spPr bwMode="auto">
              <a:xfrm>
                <a:off x="2488" y="294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25" name="Line 1845"/>
              <p:cNvSpPr>
                <a:spLocks noChangeShapeType="1"/>
              </p:cNvSpPr>
              <p:nvPr/>
            </p:nvSpPr>
            <p:spPr bwMode="auto">
              <a:xfrm>
                <a:off x="2489" y="2943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26" name="Line 1846"/>
              <p:cNvSpPr>
                <a:spLocks noChangeShapeType="1"/>
              </p:cNvSpPr>
              <p:nvPr/>
            </p:nvSpPr>
            <p:spPr bwMode="auto">
              <a:xfrm>
                <a:off x="2491" y="294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27" name="Line 1847"/>
              <p:cNvSpPr>
                <a:spLocks noChangeShapeType="1"/>
              </p:cNvSpPr>
              <p:nvPr/>
            </p:nvSpPr>
            <p:spPr bwMode="auto">
              <a:xfrm>
                <a:off x="2492" y="294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28" name="Line 1848"/>
              <p:cNvSpPr>
                <a:spLocks noChangeShapeType="1"/>
              </p:cNvSpPr>
              <p:nvPr/>
            </p:nvSpPr>
            <p:spPr bwMode="auto">
              <a:xfrm>
                <a:off x="2493" y="294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29" name="Line 1849"/>
              <p:cNvSpPr>
                <a:spLocks noChangeShapeType="1"/>
              </p:cNvSpPr>
              <p:nvPr/>
            </p:nvSpPr>
            <p:spPr bwMode="auto">
              <a:xfrm>
                <a:off x="2494" y="294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30" name="Line 1850"/>
              <p:cNvSpPr>
                <a:spLocks noChangeShapeType="1"/>
              </p:cNvSpPr>
              <p:nvPr/>
            </p:nvSpPr>
            <p:spPr bwMode="auto">
              <a:xfrm>
                <a:off x="2495" y="2943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31" name="Line 1851"/>
              <p:cNvSpPr>
                <a:spLocks noChangeShapeType="1"/>
              </p:cNvSpPr>
              <p:nvPr/>
            </p:nvSpPr>
            <p:spPr bwMode="auto">
              <a:xfrm>
                <a:off x="2497" y="294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32" name="Freeform 1852"/>
              <p:cNvSpPr>
                <a:spLocks/>
              </p:cNvSpPr>
              <p:nvPr/>
            </p:nvSpPr>
            <p:spPr bwMode="auto">
              <a:xfrm>
                <a:off x="2498" y="294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33" name="Freeform 1853"/>
              <p:cNvSpPr>
                <a:spLocks/>
              </p:cNvSpPr>
              <p:nvPr/>
            </p:nvSpPr>
            <p:spPr bwMode="auto">
              <a:xfrm>
                <a:off x="2499" y="294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34" name="Line 1854"/>
              <p:cNvSpPr>
                <a:spLocks noChangeShapeType="1"/>
              </p:cNvSpPr>
              <p:nvPr/>
            </p:nvSpPr>
            <p:spPr bwMode="auto">
              <a:xfrm>
                <a:off x="2500" y="294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35" name="Line 1855"/>
              <p:cNvSpPr>
                <a:spLocks noChangeShapeType="1"/>
              </p:cNvSpPr>
              <p:nvPr/>
            </p:nvSpPr>
            <p:spPr bwMode="auto">
              <a:xfrm>
                <a:off x="2501" y="2945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36" name="Line 1856"/>
              <p:cNvSpPr>
                <a:spLocks noChangeShapeType="1"/>
              </p:cNvSpPr>
              <p:nvPr/>
            </p:nvSpPr>
            <p:spPr bwMode="auto">
              <a:xfrm>
                <a:off x="2503" y="294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37" name="Line 1857"/>
              <p:cNvSpPr>
                <a:spLocks noChangeShapeType="1"/>
              </p:cNvSpPr>
              <p:nvPr/>
            </p:nvSpPr>
            <p:spPr bwMode="auto">
              <a:xfrm>
                <a:off x="2504" y="294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38" name="Line 1858"/>
              <p:cNvSpPr>
                <a:spLocks noChangeShapeType="1"/>
              </p:cNvSpPr>
              <p:nvPr/>
            </p:nvSpPr>
            <p:spPr bwMode="auto">
              <a:xfrm>
                <a:off x="2505" y="294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39" name="Line 1859"/>
              <p:cNvSpPr>
                <a:spLocks noChangeShapeType="1"/>
              </p:cNvSpPr>
              <p:nvPr/>
            </p:nvSpPr>
            <p:spPr bwMode="auto">
              <a:xfrm>
                <a:off x="2506" y="294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40" name="Line 1860"/>
              <p:cNvSpPr>
                <a:spLocks noChangeShapeType="1"/>
              </p:cNvSpPr>
              <p:nvPr/>
            </p:nvSpPr>
            <p:spPr bwMode="auto">
              <a:xfrm>
                <a:off x="2507" y="2945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41" name="Line 1861"/>
              <p:cNvSpPr>
                <a:spLocks noChangeShapeType="1"/>
              </p:cNvSpPr>
              <p:nvPr/>
            </p:nvSpPr>
            <p:spPr bwMode="auto">
              <a:xfrm>
                <a:off x="2509" y="294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42" name="Line 1862"/>
              <p:cNvSpPr>
                <a:spLocks noChangeShapeType="1"/>
              </p:cNvSpPr>
              <p:nvPr/>
            </p:nvSpPr>
            <p:spPr bwMode="auto">
              <a:xfrm>
                <a:off x="2510" y="294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43" name="Line 1863"/>
              <p:cNvSpPr>
                <a:spLocks noChangeShapeType="1"/>
              </p:cNvSpPr>
              <p:nvPr/>
            </p:nvSpPr>
            <p:spPr bwMode="auto">
              <a:xfrm>
                <a:off x="2511" y="294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44" name="Freeform 1864"/>
              <p:cNvSpPr>
                <a:spLocks/>
              </p:cNvSpPr>
              <p:nvPr/>
            </p:nvSpPr>
            <p:spPr bwMode="auto">
              <a:xfrm>
                <a:off x="2512" y="294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45" name="Line 1865"/>
              <p:cNvSpPr>
                <a:spLocks noChangeShapeType="1"/>
              </p:cNvSpPr>
              <p:nvPr/>
            </p:nvSpPr>
            <p:spPr bwMode="auto">
              <a:xfrm>
                <a:off x="2513" y="2946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46" name="Line 1866"/>
              <p:cNvSpPr>
                <a:spLocks noChangeShapeType="1"/>
              </p:cNvSpPr>
              <p:nvPr/>
            </p:nvSpPr>
            <p:spPr bwMode="auto">
              <a:xfrm>
                <a:off x="2515" y="294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47" name="Line 1867"/>
              <p:cNvSpPr>
                <a:spLocks noChangeShapeType="1"/>
              </p:cNvSpPr>
              <p:nvPr/>
            </p:nvSpPr>
            <p:spPr bwMode="auto">
              <a:xfrm>
                <a:off x="2516" y="294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48" name="Line 1868"/>
              <p:cNvSpPr>
                <a:spLocks noChangeShapeType="1"/>
              </p:cNvSpPr>
              <p:nvPr/>
            </p:nvSpPr>
            <p:spPr bwMode="auto">
              <a:xfrm>
                <a:off x="2517" y="294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49" name="Line 1869"/>
              <p:cNvSpPr>
                <a:spLocks noChangeShapeType="1"/>
              </p:cNvSpPr>
              <p:nvPr/>
            </p:nvSpPr>
            <p:spPr bwMode="auto">
              <a:xfrm>
                <a:off x="2518" y="2946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50" name="Line 1870"/>
              <p:cNvSpPr>
                <a:spLocks noChangeShapeType="1"/>
              </p:cNvSpPr>
              <p:nvPr/>
            </p:nvSpPr>
            <p:spPr bwMode="auto">
              <a:xfrm>
                <a:off x="2520" y="294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51" name="Line 1871"/>
              <p:cNvSpPr>
                <a:spLocks noChangeShapeType="1"/>
              </p:cNvSpPr>
              <p:nvPr/>
            </p:nvSpPr>
            <p:spPr bwMode="auto">
              <a:xfrm>
                <a:off x="2521" y="294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52" name="Line 1872"/>
              <p:cNvSpPr>
                <a:spLocks noChangeShapeType="1"/>
              </p:cNvSpPr>
              <p:nvPr/>
            </p:nvSpPr>
            <p:spPr bwMode="auto">
              <a:xfrm>
                <a:off x="2522" y="294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53" name="Line 1873"/>
              <p:cNvSpPr>
                <a:spLocks noChangeShapeType="1"/>
              </p:cNvSpPr>
              <p:nvPr/>
            </p:nvSpPr>
            <p:spPr bwMode="auto">
              <a:xfrm>
                <a:off x="2523" y="294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54" name="Line 1874"/>
              <p:cNvSpPr>
                <a:spLocks noChangeShapeType="1"/>
              </p:cNvSpPr>
              <p:nvPr/>
            </p:nvSpPr>
            <p:spPr bwMode="auto">
              <a:xfrm>
                <a:off x="2524" y="2946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55" name="Freeform 1875"/>
              <p:cNvSpPr>
                <a:spLocks/>
              </p:cNvSpPr>
              <p:nvPr/>
            </p:nvSpPr>
            <p:spPr bwMode="auto">
              <a:xfrm>
                <a:off x="2526" y="294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56" name="Line 1876"/>
              <p:cNvSpPr>
                <a:spLocks noChangeShapeType="1"/>
              </p:cNvSpPr>
              <p:nvPr/>
            </p:nvSpPr>
            <p:spPr bwMode="auto">
              <a:xfrm>
                <a:off x="2527" y="294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57" name="Line 1877"/>
              <p:cNvSpPr>
                <a:spLocks noChangeShapeType="1"/>
              </p:cNvSpPr>
              <p:nvPr/>
            </p:nvSpPr>
            <p:spPr bwMode="auto">
              <a:xfrm>
                <a:off x="2528" y="294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58" name="Line 1878"/>
              <p:cNvSpPr>
                <a:spLocks noChangeShapeType="1"/>
              </p:cNvSpPr>
              <p:nvPr/>
            </p:nvSpPr>
            <p:spPr bwMode="auto">
              <a:xfrm>
                <a:off x="2529" y="294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59" name="Line 1879"/>
              <p:cNvSpPr>
                <a:spLocks noChangeShapeType="1"/>
              </p:cNvSpPr>
              <p:nvPr/>
            </p:nvSpPr>
            <p:spPr bwMode="auto">
              <a:xfrm>
                <a:off x="2530" y="2948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60" name="Line 1880"/>
              <p:cNvSpPr>
                <a:spLocks noChangeShapeType="1"/>
              </p:cNvSpPr>
              <p:nvPr/>
            </p:nvSpPr>
            <p:spPr bwMode="auto">
              <a:xfrm>
                <a:off x="2532" y="294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61" name="Line 1881"/>
              <p:cNvSpPr>
                <a:spLocks noChangeShapeType="1"/>
              </p:cNvSpPr>
              <p:nvPr/>
            </p:nvSpPr>
            <p:spPr bwMode="auto">
              <a:xfrm>
                <a:off x="2533" y="294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62" name="Line 1882"/>
              <p:cNvSpPr>
                <a:spLocks noChangeShapeType="1"/>
              </p:cNvSpPr>
              <p:nvPr/>
            </p:nvSpPr>
            <p:spPr bwMode="auto">
              <a:xfrm>
                <a:off x="2534" y="294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63" name="Line 1883"/>
              <p:cNvSpPr>
                <a:spLocks noChangeShapeType="1"/>
              </p:cNvSpPr>
              <p:nvPr/>
            </p:nvSpPr>
            <p:spPr bwMode="auto">
              <a:xfrm>
                <a:off x="2535" y="294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64" name="Line 1884"/>
              <p:cNvSpPr>
                <a:spLocks noChangeShapeType="1"/>
              </p:cNvSpPr>
              <p:nvPr/>
            </p:nvSpPr>
            <p:spPr bwMode="auto">
              <a:xfrm>
                <a:off x="2536" y="2948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65" name="Line 1885"/>
              <p:cNvSpPr>
                <a:spLocks noChangeShapeType="1"/>
              </p:cNvSpPr>
              <p:nvPr/>
            </p:nvSpPr>
            <p:spPr bwMode="auto">
              <a:xfrm>
                <a:off x="2538" y="294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66" name="Line 1886"/>
              <p:cNvSpPr>
                <a:spLocks noChangeShapeType="1"/>
              </p:cNvSpPr>
              <p:nvPr/>
            </p:nvSpPr>
            <p:spPr bwMode="auto">
              <a:xfrm>
                <a:off x="2539" y="294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67" name="Line 1887"/>
              <p:cNvSpPr>
                <a:spLocks noChangeShapeType="1"/>
              </p:cNvSpPr>
              <p:nvPr/>
            </p:nvSpPr>
            <p:spPr bwMode="auto">
              <a:xfrm>
                <a:off x="2540" y="294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68" name="Freeform 1888"/>
              <p:cNvSpPr>
                <a:spLocks/>
              </p:cNvSpPr>
              <p:nvPr/>
            </p:nvSpPr>
            <p:spPr bwMode="auto">
              <a:xfrm>
                <a:off x="2541" y="294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69" name="Freeform 1889"/>
              <p:cNvSpPr>
                <a:spLocks/>
              </p:cNvSpPr>
              <p:nvPr/>
            </p:nvSpPr>
            <p:spPr bwMode="auto">
              <a:xfrm>
                <a:off x="2542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70" name="Line 1890"/>
              <p:cNvSpPr>
                <a:spLocks noChangeShapeType="1"/>
              </p:cNvSpPr>
              <p:nvPr/>
            </p:nvSpPr>
            <p:spPr bwMode="auto">
              <a:xfrm>
                <a:off x="2544" y="294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71" name="Line 1891"/>
              <p:cNvSpPr>
                <a:spLocks noChangeShapeType="1"/>
              </p:cNvSpPr>
              <p:nvPr/>
            </p:nvSpPr>
            <p:spPr bwMode="auto">
              <a:xfrm>
                <a:off x="2545" y="294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72" name="Line 1892"/>
              <p:cNvSpPr>
                <a:spLocks noChangeShapeType="1"/>
              </p:cNvSpPr>
              <p:nvPr/>
            </p:nvSpPr>
            <p:spPr bwMode="auto">
              <a:xfrm>
                <a:off x="2546" y="294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73" name="Line 1893"/>
              <p:cNvSpPr>
                <a:spLocks noChangeShapeType="1"/>
              </p:cNvSpPr>
              <p:nvPr/>
            </p:nvSpPr>
            <p:spPr bwMode="auto">
              <a:xfrm>
                <a:off x="2547" y="294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74" name="Line 1894"/>
              <p:cNvSpPr>
                <a:spLocks noChangeShapeType="1"/>
              </p:cNvSpPr>
              <p:nvPr/>
            </p:nvSpPr>
            <p:spPr bwMode="auto">
              <a:xfrm>
                <a:off x="2548" y="294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75" name="Line 1895"/>
              <p:cNvSpPr>
                <a:spLocks noChangeShapeType="1"/>
              </p:cNvSpPr>
              <p:nvPr/>
            </p:nvSpPr>
            <p:spPr bwMode="auto">
              <a:xfrm>
                <a:off x="2550" y="294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76" name="Line 1896"/>
              <p:cNvSpPr>
                <a:spLocks noChangeShapeType="1"/>
              </p:cNvSpPr>
              <p:nvPr/>
            </p:nvSpPr>
            <p:spPr bwMode="auto">
              <a:xfrm>
                <a:off x="2551" y="294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77" name="Line 1897"/>
              <p:cNvSpPr>
                <a:spLocks noChangeShapeType="1"/>
              </p:cNvSpPr>
              <p:nvPr/>
            </p:nvSpPr>
            <p:spPr bwMode="auto">
              <a:xfrm>
                <a:off x="2552" y="294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78" name="Line 1898"/>
              <p:cNvSpPr>
                <a:spLocks noChangeShapeType="1"/>
              </p:cNvSpPr>
              <p:nvPr/>
            </p:nvSpPr>
            <p:spPr bwMode="auto">
              <a:xfrm>
                <a:off x="2553" y="294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79" name="Line 1899"/>
              <p:cNvSpPr>
                <a:spLocks noChangeShapeType="1"/>
              </p:cNvSpPr>
              <p:nvPr/>
            </p:nvSpPr>
            <p:spPr bwMode="auto">
              <a:xfrm>
                <a:off x="2554" y="294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80" name="Line 1900"/>
              <p:cNvSpPr>
                <a:spLocks noChangeShapeType="1"/>
              </p:cNvSpPr>
              <p:nvPr/>
            </p:nvSpPr>
            <p:spPr bwMode="auto">
              <a:xfrm>
                <a:off x="2556" y="294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81" name="Line 1901"/>
              <p:cNvSpPr>
                <a:spLocks noChangeShapeType="1"/>
              </p:cNvSpPr>
              <p:nvPr/>
            </p:nvSpPr>
            <p:spPr bwMode="auto">
              <a:xfrm>
                <a:off x="2557" y="294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82" name="Line 1902"/>
              <p:cNvSpPr>
                <a:spLocks noChangeShapeType="1"/>
              </p:cNvSpPr>
              <p:nvPr/>
            </p:nvSpPr>
            <p:spPr bwMode="auto">
              <a:xfrm>
                <a:off x="2558" y="294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83" name="Freeform 1903"/>
              <p:cNvSpPr>
                <a:spLocks/>
              </p:cNvSpPr>
              <p:nvPr/>
            </p:nvSpPr>
            <p:spPr bwMode="auto">
              <a:xfrm>
                <a:off x="2559" y="29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84" name="Freeform 1904"/>
              <p:cNvSpPr>
                <a:spLocks/>
              </p:cNvSpPr>
              <p:nvPr/>
            </p:nvSpPr>
            <p:spPr bwMode="auto">
              <a:xfrm>
                <a:off x="2560" y="294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85" name="Line 1905"/>
              <p:cNvSpPr>
                <a:spLocks noChangeShapeType="1"/>
              </p:cNvSpPr>
              <p:nvPr/>
            </p:nvSpPr>
            <p:spPr bwMode="auto">
              <a:xfrm>
                <a:off x="2562" y="295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86" name="Line 1906"/>
              <p:cNvSpPr>
                <a:spLocks noChangeShapeType="1"/>
              </p:cNvSpPr>
              <p:nvPr/>
            </p:nvSpPr>
            <p:spPr bwMode="auto">
              <a:xfrm>
                <a:off x="2563" y="295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87" name="Line 1907"/>
              <p:cNvSpPr>
                <a:spLocks noChangeShapeType="1"/>
              </p:cNvSpPr>
              <p:nvPr/>
            </p:nvSpPr>
            <p:spPr bwMode="auto">
              <a:xfrm>
                <a:off x="2564" y="295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88" name="Line 1908"/>
              <p:cNvSpPr>
                <a:spLocks noChangeShapeType="1"/>
              </p:cNvSpPr>
              <p:nvPr/>
            </p:nvSpPr>
            <p:spPr bwMode="auto">
              <a:xfrm>
                <a:off x="2565" y="295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89" name="Line 1909"/>
              <p:cNvSpPr>
                <a:spLocks noChangeShapeType="1"/>
              </p:cNvSpPr>
              <p:nvPr/>
            </p:nvSpPr>
            <p:spPr bwMode="auto">
              <a:xfrm>
                <a:off x="2566" y="295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90" name="Line 1910"/>
              <p:cNvSpPr>
                <a:spLocks noChangeShapeType="1"/>
              </p:cNvSpPr>
              <p:nvPr/>
            </p:nvSpPr>
            <p:spPr bwMode="auto">
              <a:xfrm>
                <a:off x="2568" y="295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91" name="Line 1911"/>
              <p:cNvSpPr>
                <a:spLocks noChangeShapeType="1"/>
              </p:cNvSpPr>
              <p:nvPr/>
            </p:nvSpPr>
            <p:spPr bwMode="auto">
              <a:xfrm>
                <a:off x="2569" y="295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92" name="Line 1912"/>
              <p:cNvSpPr>
                <a:spLocks noChangeShapeType="1"/>
              </p:cNvSpPr>
              <p:nvPr/>
            </p:nvSpPr>
            <p:spPr bwMode="auto">
              <a:xfrm>
                <a:off x="2570" y="295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93" name="Line 1913"/>
              <p:cNvSpPr>
                <a:spLocks noChangeShapeType="1"/>
              </p:cNvSpPr>
              <p:nvPr/>
            </p:nvSpPr>
            <p:spPr bwMode="auto">
              <a:xfrm>
                <a:off x="2571" y="295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94" name="Line 1914"/>
              <p:cNvSpPr>
                <a:spLocks noChangeShapeType="1"/>
              </p:cNvSpPr>
              <p:nvPr/>
            </p:nvSpPr>
            <p:spPr bwMode="auto">
              <a:xfrm>
                <a:off x="2572" y="295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95" name="Line 1915"/>
              <p:cNvSpPr>
                <a:spLocks noChangeShapeType="1"/>
              </p:cNvSpPr>
              <p:nvPr/>
            </p:nvSpPr>
            <p:spPr bwMode="auto">
              <a:xfrm>
                <a:off x="2574" y="295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96" name="Line 1916"/>
              <p:cNvSpPr>
                <a:spLocks noChangeShapeType="1"/>
              </p:cNvSpPr>
              <p:nvPr/>
            </p:nvSpPr>
            <p:spPr bwMode="auto">
              <a:xfrm>
                <a:off x="2575" y="295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97" name="Line 1917"/>
              <p:cNvSpPr>
                <a:spLocks noChangeShapeType="1"/>
              </p:cNvSpPr>
              <p:nvPr/>
            </p:nvSpPr>
            <p:spPr bwMode="auto">
              <a:xfrm>
                <a:off x="2576" y="295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98" name="Line 1918"/>
              <p:cNvSpPr>
                <a:spLocks noChangeShapeType="1"/>
              </p:cNvSpPr>
              <p:nvPr/>
            </p:nvSpPr>
            <p:spPr bwMode="auto">
              <a:xfrm>
                <a:off x="2577" y="295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599" name="Line 1919"/>
              <p:cNvSpPr>
                <a:spLocks noChangeShapeType="1"/>
              </p:cNvSpPr>
              <p:nvPr/>
            </p:nvSpPr>
            <p:spPr bwMode="auto">
              <a:xfrm>
                <a:off x="2578" y="295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00" name="Line 1920"/>
              <p:cNvSpPr>
                <a:spLocks noChangeShapeType="1"/>
              </p:cNvSpPr>
              <p:nvPr/>
            </p:nvSpPr>
            <p:spPr bwMode="auto">
              <a:xfrm>
                <a:off x="2580" y="295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01" name="Freeform 1921"/>
              <p:cNvSpPr>
                <a:spLocks/>
              </p:cNvSpPr>
              <p:nvPr/>
            </p:nvSpPr>
            <p:spPr bwMode="auto">
              <a:xfrm>
                <a:off x="2581" y="2951"/>
                <a:ext cx="1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02" name="Freeform 1922"/>
              <p:cNvSpPr>
                <a:spLocks/>
              </p:cNvSpPr>
              <p:nvPr/>
            </p:nvSpPr>
            <p:spPr bwMode="auto">
              <a:xfrm>
                <a:off x="2581" y="295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03" name="Line 1923"/>
              <p:cNvSpPr>
                <a:spLocks noChangeShapeType="1"/>
              </p:cNvSpPr>
              <p:nvPr/>
            </p:nvSpPr>
            <p:spPr bwMode="auto">
              <a:xfrm>
                <a:off x="2582" y="295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04" name="Line 1924"/>
              <p:cNvSpPr>
                <a:spLocks noChangeShapeType="1"/>
              </p:cNvSpPr>
              <p:nvPr/>
            </p:nvSpPr>
            <p:spPr bwMode="auto">
              <a:xfrm>
                <a:off x="2583" y="295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05" name="Line 1925"/>
              <p:cNvSpPr>
                <a:spLocks noChangeShapeType="1"/>
              </p:cNvSpPr>
              <p:nvPr/>
            </p:nvSpPr>
            <p:spPr bwMode="auto">
              <a:xfrm>
                <a:off x="2584" y="2952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06" name="Line 1926"/>
              <p:cNvSpPr>
                <a:spLocks noChangeShapeType="1"/>
              </p:cNvSpPr>
              <p:nvPr/>
            </p:nvSpPr>
            <p:spPr bwMode="auto">
              <a:xfrm>
                <a:off x="2586" y="295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07" name="Line 1927"/>
              <p:cNvSpPr>
                <a:spLocks noChangeShapeType="1"/>
              </p:cNvSpPr>
              <p:nvPr/>
            </p:nvSpPr>
            <p:spPr bwMode="auto">
              <a:xfrm>
                <a:off x="2587" y="295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08" name="Line 1928"/>
              <p:cNvSpPr>
                <a:spLocks noChangeShapeType="1"/>
              </p:cNvSpPr>
              <p:nvPr/>
            </p:nvSpPr>
            <p:spPr bwMode="auto">
              <a:xfrm>
                <a:off x="2588" y="295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09" name="Line 1929"/>
              <p:cNvSpPr>
                <a:spLocks noChangeShapeType="1"/>
              </p:cNvSpPr>
              <p:nvPr/>
            </p:nvSpPr>
            <p:spPr bwMode="auto">
              <a:xfrm>
                <a:off x="2589" y="295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10" name="Line 1930"/>
              <p:cNvSpPr>
                <a:spLocks noChangeShapeType="1"/>
              </p:cNvSpPr>
              <p:nvPr/>
            </p:nvSpPr>
            <p:spPr bwMode="auto">
              <a:xfrm>
                <a:off x="2590" y="2952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11" name="Line 1931"/>
              <p:cNvSpPr>
                <a:spLocks noChangeShapeType="1"/>
              </p:cNvSpPr>
              <p:nvPr/>
            </p:nvSpPr>
            <p:spPr bwMode="auto">
              <a:xfrm>
                <a:off x="2592" y="295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12" name="Line 1932"/>
              <p:cNvSpPr>
                <a:spLocks noChangeShapeType="1"/>
              </p:cNvSpPr>
              <p:nvPr/>
            </p:nvSpPr>
            <p:spPr bwMode="auto">
              <a:xfrm>
                <a:off x="2593" y="295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13" name="Line 1933"/>
              <p:cNvSpPr>
                <a:spLocks noChangeShapeType="1"/>
              </p:cNvSpPr>
              <p:nvPr/>
            </p:nvSpPr>
            <p:spPr bwMode="auto">
              <a:xfrm>
                <a:off x="2594" y="295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14" name="Line 1934"/>
              <p:cNvSpPr>
                <a:spLocks noChangeShapeType="1"/>
              </p:cNvSpPr>
              <p:nvPr/>
            </p:nvSpPr>
            <p:spPr bwMode="auto">
              <a:xfrm>
                <a:off x="2595" y="295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15" name="Line 1935"/>
              <p:cNvSpPr>
                <a:spLocks noChangeShapeType="1"/>
              </p:cNvSpPr>
              <p:nvPr/>
            </p:nvSpPr>
            <p:spPr bwMode="auto">
              <a:xfrm>
                <a:off x="2596" y="2952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16" name="Line 1936"/>
              <p:cNvSpPr>
                <a:spLocks noChangeShapeType="1"/>
              </p:cNvSpPr>
              <p:nvPr/>
            </p:nvSpPr>
            <p:spPr bwMode="auto">
              <a:xfrm>
                <a:off x="2598" y="295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17" name="Line 1937"/>
              <p:cNvSpPr>
                <a:spLocks noChangeShapeType="1"/>
              </p:cNvSpPr>
              <p:nvPr/>
            </p:nvSpPr>
            <p:spPr bwMode="auto">
              <a:xfrm>
                <a:off x="2599" y="295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18" name="Line 1938"/>
              <p:cNvSpPr>
                <a:spLocks noChangeShapeType="1"/>
              </p:cNvSpPr>
              <p:nvPr/>
            </p:nvSpPr>
            <p:spPr bwMode="auto">
              <a:xfrm>
                <a:off x="2600" y="295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19" name="Line 1939"/>
              <p:cNvSpPr>
                <a:spLocks noChangeShapeType="1"/>
              </p:cNvSpPr>
              <p:nvPr/>
            </p:nvSpPr>
            <p:spPr bwMode="auto">
              <a:xfrm>
                <a:off x="2601" y="295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20" name="Line 1940"/>
              <p:cNvSpPr>
                <a:spLocks noChangeShapeType="1"/>
              </p:cNvSpPr>
              <p:nvPr/>
            </p:nvSpPr>
            <p:spPr bwMode="auto">
              <a:xfrm>
                <a:off x="2602" y="2952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21" name="Freeform 1941"/>
              <p:cNvSpPr>
                <a:spLocks/>
              </p:cNvSpPr>
              <p:nvPr/>
            </p:nvSpPr>
            <p:spPr bwMode="auto">
              <a:xfrm>
                <a:off x="2604" y="295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1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22" name="Freeform 1942"/>
              <p:cNvSpPr>
                <a:spLocks/>
              </p:cNvSpPr>
              <p:nvPr/>
            </p:nvSpPr>
            <p:spPr bwMode="auto">
              <a:xfrm>
                <a:off x="2605" y="2952"/>
                <a:ext cx="1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23" name="Line 1943"/>
              <p:cNvSpPr>
                <a:spLocks noChangeShapeType="1"/>
              </p:cNvSpPr>
              <p:nvPr/>
            </p:nvSpPr>
            <p:spPr bwMode="auto">
              <a:xfrm>
                <a:off x="2605" y="295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24" name="Line 1944"/>
              <p:cNvSpPr>
                <a:spLocks noChangeShapeType="1"/>
              </p:cNvSpPr>
              <p:nvPr/>
            </p:nvSpPr>
            <p:spPr bwMode="auto">
              <a:xfrm>
                <a:off x="2606" y="295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25" name="Line 1945"/>
              <p:cNvSpPr>
                <a:spLocks noChangeShapeType="1"/>
              </p:cNvSpPr>
              <p:nvPr/>
            </p:nvSpPr>
            <p:spPr bwMode="auto">
              <a:xfrm>
                <a:off x="2607" y="295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26" name="Line 1946"/>
              <p:cNvSpPr>
                <a:spLocks noChangeShapeType="1"/>
              </p:cNvSpPr>
              <p:nvPr/>
            </p:nvSpPr>
            <p:spPr bwMode="auto">
              <a:xfrm>
                <a:off x="2608" y="295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27" name="Line 1947"/>
              <p:cNvSpPr>
                <a:spLocks noChangeShapeType="1"/>
              </p:cNvSpPr>
              <p:nvPr/>
            </p:nvSpPr>
            <p:spPr bwMode="auto">
              <a:xfrm>
                <a:off x="2610" y="295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28" name="Line 1948"/>
              <p:cNvSpPr>
                <a:spLocks noChangeShapeType="1"/>
              </p:cNvSpPr>
              <p:nvPr/>
            </p:nvSpPr>
            <p:spPr bwMode="auto">
              <a:xfrm>
                <a:off x="2611" y="295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29" name="Line 1949"/>
              <p:cNvSpPr>
                <a:spLocks noChangeShapeType="1"/>
              </p:cNvSpPr>
              <p:nvPr/>
            </p:nvSpPr>
            <p:spPr bwMode="auto">
              <a:xfrm>
                <a:off x="2612" y="295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30" name="Line 1950"/>
              <p:cNvSpPr>
                <a:spLocks noChangeShapeType="1"/>
              </p:cNvSpPr>
              <p:nvPr/>
            </p:nvSpPr>
            <p:spPr bwMode="auto">
              <a:xfrm>
                <a:off x="2613" y="295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31" name="Line 1951"/>
              <p:cNvSpPr>
                <a:spLocks noChangeShapeType="1"/>
              </p:cNvSpPr>
              <p:nvPr/>
            </p:nvSpPr>
            <p:spPr bwMode="auto">
              <a:xfrm>
                <a:off x="2614" y="295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32" name="Line 1952"/>
              <p:cNvSpPr>
                <a:spLocks noChangeShapeType="1"/>
              </p:cNvSpPr>
              <p:nvPr/>
            </p:nvSpPr>
            <p:spPr bwMode="auto">
              <a:xfrm>
                <a:off x="2616" y="295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33" name="Line 1953"/>
              <p:cNvSpPr>
                <a:spLocks noChangeShapeType="1"/>
              </p:cNvSpPr>
              <p:nvPr/>
            </p:nvSpPr>
            <p:spPr bwMode="auto">
              <a:xfrm>
                <a:off x="2617" y="295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34" name="Line 1954"/>
              <p:cNvSpPr>
                <a:spLocks noChangeShapeType="1"/>
              </p:cNvSpPr>
              <p:nvPr/>
            </p:nvSpPr>
            <p:spPr bwMode="auto">
              <a:xfrm>
                <a:off x="2618" y="295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35" name="Line 1955"/>
              <p:cNvSpPr>
                <a:spLocks noChangeShapeType="1"/>
              </p:cNvSpPr>
              <p:nvPr/>
            </p:nvSpPr>
            <p:spPr bwMode="auto">
              <a:xfrm>
                <a:off x="2619" y="295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36" name="Line 1956"/>
              <p:cNvSpPr>
                <a:spLocks noChangeShapeType="1"/>
              </p:cNvSpPr>
              <p:nvPr/>
            </p:nvSpPr>
            <p:spPr bwMode="auto">
              <a:xfrm>
                <a:off x="2620" y="295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37" name="Line 1957"/>
              <p:cNvSpPr>
                <a:spLocks noChangeShapeType="1"/>
              </p:cNvSpPr>
              <p:nvPr/>
            </p:nvSpPr>
            <p:spPr bwMode="auto">
              <a:xfrm>
                <a:off x="442" y="2030"/>
                <a:ext cx="42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38" name="Line 1958"/>
              <p:cNvSpPr>
                <a:spLocks noChangeShapeType="1"/>
              </p:cNvSpPr>
              <p:nvPr/>
            </p:nvSpPr>
            <p:spPr bwMode="auto">
              <a:xfrm>
                <a:off x="484" y="2030"/>
                <a:ext cx="24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39" name="Line 1959"/>
              <p:cNvSpPr>
                <a:spLocks noChangeShapeType="1"/>
              </p:cNvSpPr>
              <p:nvPr/>
            </p:nvSpPr>
            <p:spPr bwMode="auto">
              <a:xfrm>
                <a:off x="508" y="2031"/>
                <a:ext cx="263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40" name="Line 1960"/>
              <p:cNvSpPr>
                <a:spLocks noChangeShapeType="1"/>
              </p:cNvSpPr>
              <p:nvPr/>
            </p:nvSpPr>
            <p:spPr bwMode="auto">
              <a:xfrm>
                <a:off x="771" y="2031"/>
                <a:ext cx="10" cy="2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41" name="Line 1961"/>
              <p:cNvSpPr>
                <a:spLocks noChangeShapeType="1"/>
              </p:cNvSpPr>
              <p:nvPr/>
            </p:nvSpPr>
            <p:spPr bwMode="auto">
              <a:xfrm>
                <a:off x="781" y="2033"/>
                <a:ext cx="132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42" name="Line 1962"/>
              <p:cNvSpPr>
                <a:spLocks noChangeShapeType="1"/>
              </p:cNvSpPr>
              <p:nvPr/>
            </p:nvSpPr>
            <p:spPr bwMode="auto">
              <a:xfrm>
                <a:off x="913" y="2033"/>
                <a:ext cx="5" cy="2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43" name="Line 1963"/>
              <p:cNvSpPr>
                <a:spLocks noChangeShapeType="1"/>
              </p:cNvSpPr>
              <p:nvPr/>
            </p:nvSpPr>
            <p:spPr bwMode="auto">
              <a:xfrm>
                <a:off x="918" y="2035"/>
                <a:ext cx="3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44" name="Freeform 1964"/>
              <p:cNvSpPr>
                <a:spLocks/>
              </p:cNvSpPr>
              <p:nvPr/>
            </p:nvSpPr>
            <p:spPr bwMode="auto">
              <a:xfrm>
                <a:off x="949" y="2035"/>
                <a:ext cx="174" cy="3"/>
              </a:xfrm>
              <a:custGeom>
                <a:avLst/>
                <a:gdLst>
                  <a:gd name="T0" fmla="*/ 0 w 174"/>
                  <a:gd name="T1" fmla="*/ 0 h 3"/>
                  <a:gd name="T2" fmla="*/ 58 w 174"/>
                  <a:gd name="T3" fmla="*/ 0 h 3"/>
                  <a:gd name="T4" fmla="*/ 61 w 174"/>
                  <a:gd name="T5" fmla="*/ 1 h 3"/>
                  <a:gd name="T6" fmla="*/ 125 w 174"/>
                  <a:gd name="T7" fmla="*/ 1 h 3"/>
                  <a:gd name="T8" fmla="*/ 129 w 174"/>
                  <a:gd name="T9" fmla="*/ 3 h 3"/>
                  <a:gd name="T10" fmla="*/ 174 w 17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4" h="3">
                    <a:moveTo>
                      <a:pt x="0" y="0"/>
                    </a:moveTo>
                    <a:lnTo>
                      <a:pt x="58" y="0"/>
                    </a:lnTo>
                    <a:lnTo>
                      <a:pt x="61" y="1"/>
                    </a:lnTo>
                    <a:lnTo>
                      <a:pt x="125" y="1"/>
                    </a:lnTo>
                    <a:lnTo>
                      <a:pt x="129" y="3"/>
                    </a:lnTo>
                    <a:lnTo>
                      <a:pt x="174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45" name="Freeform 1965"/>
              <p:cNvSpPr>
                <a:spLocks/>
              </p:cNvSpPr>
              <p:nvPr/>
            </p:nvSpPr>
            <p:spPr bwMode="auto">
              <a:xfrm>
                <a:off x="1123" y="2038"/>
                <a:ext cx="108" cy="5"/>
              </a:xfrm>
              <a:custGeom>
                <a:avLst/>
                <a:gdLst>
                  <a:gd name="T0" fmla="*/ 0 w 108"/>
                  <a:gd name="T1" fmla="*/ 0 h 5"/>
                  <a:gd name="T2" fmla="*/ 7 w 108"/>
                  <a:gd name="T3" fmla="*/ 0 h 5"/>
                  <a:gd name="T4" fmla="*/ 11 w 108"/>
                  <a:gd name="T5" fmla="*/ 1 h 5"/>
                  <a:gd name="T6" fmla="*/ 53 w 108"/>
                  <a:gd name="T7" fmla="*/ 1 h 5"/>
                  <a:gd name="T8" fmla="*/ 56 w 108"/>
                  <a:gd name="T9" fmla="*/ 3 h 5"/>
                  <a:gd name="T10" fmla="*/ 95 w 108"/>
                  <a:gd name="T11" fmla="*/ 3 h 5"/>
                  <a:gd name="T12" fmla="*/ 96 w 108"/>
                  <a:gd name="T13" fmla="*/ 5 h 5"/>
                  <a:gd name="T14" fmla="*/ 108 w 108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5">
                    <a:moveTo>
                      <a:pt x="0" y="0"/>
                    </a:moveTo>
                    <a:lnTo>
                      <a:pt x="7" y="0"/>
                    </a:lnTo>
                    <a:lnTo>
                      <a:pt x="11" y="1"/>
                    </a:lnTo>
                    <a:lnTo>
                      <a:pt x="53" y="1"/>
                    </a:lnTo>
                    <a:lnTo>
                      <a:pt x="56" y="3"/>
                    </a:lnTo>
                    <a:lnTo>
                      <a:pt x="95" y="3"/>
                    </a:lnTo>
                    <a:lnTo>
                      <a:pt x="96" y="5"/>
                    </a:lnTo>
                    <a:lnTo>
                      <a:pt x="108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46" name="Freeform 1966"/>
              <p:cNvSpPr>
                <a:spLocks/>
              </p:cNvSpPr>
              <p:nvPr/>
            </p:nvSpPr>
            <p:spPr bwMode="auto">
              <a:xfrm>
                <a:off x="1231" y="2043"/>
                <a:ext cx="77" cy="3"/>
              </a:xfrm>
              <a:custGeom>
                <a:avLst/>
                <a:gdLst>
                  <a:gd name="T0" fmla="*/ 0 w 77"/>
                  <a:gd name="T1" fmla="*/ 0 h 3"/>
                  <a:gd name="T2" fmla="*/ 21 w 77"/>
                  <a:gd name="T3" fmla="*/ 0 h 3"/>
                  <a:gd name="T4" fmla="*/ 23 w 77"/>
                  <a:gd name="T5" fmla="*/ 1 h 3"/>
                  <a:gd name="T6" fmla="*/ 47 w 77"/>
                  <a:gd name="T7" fmla="*/ 1 h 3"/>
                  <a:gd name="T8" fmla="*/ 48 w 77"/>
                  <a:gd name="T9" fmla="*/ 3 h 3"/>
                  <a:gd name="T10" fmla="*/ 50 w 77"/>
                  <a:gd name="T11" fmla="*/ 3 h 3"/>
                  <a:gd name="T12" fmla="*/ 52 w 77"/>
                  <a:gd name="T13" fmla="*/ 1 h 3"/>
                  <a:gd name="T14" fmla="*/ 53 w 77"/>
                  <a:gd name="T15" fmla="*/ 3 h 3"/>
                  <a:gd name="T16" fmla="*/ 77 w 77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" h="3">
                    <a:moveTo>
                      <a:pt x="0" y="0"/>
                    </a:moveTo>
                    <a:lnTo>
                      <a:pt x="21" y="0"/>
                    </a:lnTo>
                    <a:lnTo>
                      <a:pt x="23" y="1"/>
                    </a:lnTo>
                    <a:lnTo>
                      <a:pt x="47" y="1"/>
                    </a:lnTo>
                    <a:lnTo>
                      <a:pt x="48" y="3"/>
                    </a:lnTo>
                    <a:lnTo>
                      <a:pt x="50" y="3"/>
                    </a:lnTo>
                    <a:lnTo>
                      <a:pt x="52" y="1"/>
                    </a:lnTo>
                    <a:lnTo>
                      <a:pt x="53" y="3"/>
                    </a:lnTo>
                    <a:lnTo>
                      <a:pt x="77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47" name="Freeform 1967"/>
              <p:cNvSpPr>
                <a:spLocks/>
              </p:cNvSpPr>
              <p:nvPr/>
            </p:nvSpPr>
            <p:spPr bwMode="auto">
              <a:xfrm>
                <a:off x="1308" y="2046"/>
                <a:ext cx="63" cy="4"/>
              </a:xfrm>
              <a:custGeom>
                <a:avLst/>
                <a:gdLst>
                  <a:gd name="T0" fmla="*/ 0 w 63"/>
                  <a:gd name="T1" fmla="*/ 0 h 4"/>
                  <a:gd name="T2" fmla="*/ 3 w 63"/>
                  <a:gd name="T3" fmla="*/ 0 h 4"/>
                  <a:gd name="T4" fmla="*/ 4 w 63"/>
                  <a:gd name="T5" fmla="*/ 1 h 4"/>
                  <a:gd name="T6" fmla="*/ 28 w 63"/>
                  <a:gd name="T7" fmla="*/ 1 h 4"/>
                  <a:gd name="T8" fmla="*/ 29 w 63"/>
                  <a:gd name="T9" fmla="*/ 3 h 4"/>
                  <a:gd name="T10" fmla="*/ 51 w 63"/>
                  <a:gd name="T11" fmla="*/ 3 h 4"/>
                  <a:gd name="T12" fmla="*/ 52 w 63"/>
                  <a:gd name="T13" fmla="*/ 4 h 4"/>
                  <a:gd name="T14" fmla="*/ 63 w 63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4">
                    <a:moveTo>
                      <a:pt x="0" y="0"/>
                    </a:moveTo>
                    <a:lnTo>
                      <a:pt x="3" y="0"/>
                    </a:lnTo>
                    <a:lnTo>
                      <a:pt x="4" y="1"/>
                    </a:lnTo>
                    <a:lnTo>
                      <a:pt x="28" y="1"/>
                    </a:lnTo>
                    <a:lnTo>
                      <a:pt x="29" y="3"/>
                    </a:lnTo>
                    <a:lnTo>
                      <a:pt x="51" y="3"/>
                    </a:lnTo>
                    <a:lnTo>
                      <a:pt x="52" y="4"/>
                    </a:lnTo>
                    <a:lnTo>
                      <a:pt x="63" y="4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48" name="Freeform 1968"/>
              <p:cNvSpPr>
                <a:spLocks/>
              </p:cNvSpPr>
              <p:nvPr/>
            </p:nvSpPr>
            <p:spPr bwMode="auto">
              <a:xfrm>
                <a:off x="1371" y="2050"/>
                <a:ext cx="50" cy="5"/>
              </a:xfrm>
              <a:custGeom>
                <a:avLst/>
                <a:gdLst>
                  <a:gd name="T0" fmla="*/ 0 w 50"/>
                  <a:gd name="T1" fmla="*/ 0 h 5"/>
                  <a:gd name="T2" fmla="*/ 9 w 50"/>
                  <a:gd name="T3" fmla="*/ 0 h 5"/>
                  <a:gd name="T4" fmla="*/ 11 w 50"/>
                  <a:gd name="T5" fmla="*/ 2 h 5"/>
                  <a:gd name="T6" fmla="*/ 24 w 50"/>
                  <a:gd name="T7" fmla="*/ 2 h 5"/>
                  <a:gd name="T8" fmla="*/ 25 w 50"/>
                  <a:gd name="T9" fmla="*/ 4 h 5"/>
                  <a:gd name="T10" fmla="*/ 26 w 50"/>
                  <a:gd name="T11" fmla="*/ 4 h 5"/>
                  <a:gd name="T12" fmla="*/ 27 w 50"/>
                  <a:gd name="T13" fmla="*/ 2 h 5"/>
                  <a:gd name="T14" fmla="*/ 29 w 50"/>
                  <a:gd name="T15" fmla="*/ 2 h 5"/>
                  <a:gd name="T16" fmla="*/ 30 w 50"/>
                  <a:gd name="T17" fmla="*/ 4 h 5"/>
                  <a:gd name="T18" fmla="*/ 48 w 50"/>
                  <a:gd name="T19" fmla="*/ 4 h 5"/>
                  <a:gd name="T20" fmla="*/ 49 w 50"/>
                  <a:gd name="T21" fmla="*/ 5 h 5"/>
                  <a:gd name="T22" fmla="*/ 50 w 50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5">
                    <a:moveTo>
                      <a:pt x="0" y="0"/>
                    </a:moveTo>
                    <a:lnTo>
                      <a:pt x="9" y="0"/>
                    </a:lnTo>
                    <a:lnTo>
                      <a:pt x="11" y="2"/>
                    </a:lnTo>
                    <a:lnTo>
                      <a:pt x="24" y="2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0" y="4"/>
                    </a:lnTo>
                    <a:lnTo>
                      <a:pt x="48" y="4"/>
                    </a:lnTo>
                    <a:lnTo>
                      <a:pt x="49" y="5"/>
                    </a:lnTo>
                    <a:lnTo>
                      <a:pt x="50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49" name="Freeform 1969"/>
              <p:cNvSpPr>
                <a:spLocks/>
              </p:cNvSpPr>
              <p:nvPr/>
            </p:nvSpPr>
            <p:spPr bwMode="auto">
              <a:xfrm>
                <a:off x="1421" y="2055"/>
                <a:ext cx="42" cy="3"/>
              </a:xfrm>
              <a:custGeom>
                <a:avLst/>
                <a:gdLst>
                  <a:gd name="T0" fmla="*/ 0 w 42"/>
                  <a:gd name="T1" fmla="*/ 0 h 3"/>
                  <a:gd name="T2" fmla="*/ 16 w 42"/>
                  <a:gd name="T3" fmla="*/ 0 h 3"/>
                  <a:gd name="T4" fmla="*/ 16 w 42"/>
                  <a:gd name="T5" fmla="*/ 2 h 3"/>
                  <a:gd name="T6" fmla="*/ 31 w 42"/>
                  <a:gd name="T7" fmla="*/ 2 h 3"/>
                  <a:gd name="T8" fmla="*/ 31 w 42"/>
                  <a:gd name="T9" fmla="*/ 3 h 3"/>
                  <a:gd name="T10" fmla="*/ 42 w 4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3">
                    <a:moveTo>
                      <a:pt x="0" y="0"/>
                    </a:moveTo>
                    <a:lnTo>
                      <a:pt x="16" y="0"/>
                    </a:lnTo>
                    <a:lnTo>
                      <a:pt x="16" y="2"/>
                    </a:lnTo>
                    <a:lnTo>
                      <a:pt x="31" y="2"/>
                    </a:lnTo>
                    <a:lnTo>
                      <a:pt x="31" y="3"/>
                    </a:lnTo>
                    <a:lnTo>
                      <a:pt x="42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50" name="Freeform 1970"/>
              <p:cNvSpPr>
                <a:spLocks/>
              </p:cNvSpPr>
              <p:nvPr/>
            </p:nvSpPr>
            <p:spPr bwMode="auto">
              <a:xfrm>
                <a:off x="1463" y="2058"/>
                <a:ext cx="38" cy="5"/>
              </a:xfrm>
              <a:custGeom>
                <a:avLst/>
                <a:gdLst>
                  <a:gd name="T0" fmla="*/ 0 w 38"/>
                  <a:gd name="T1" fmla="*/ 0 h 5"/>
                  <a:gd name="T2" fmla="*/ 5 w 38"/>
                  <a:gd name="T3" fmla="*/ 0 h 5"/>
                  <a:gd name="T4" fmla="*/ 5 w 38"/>
                  <a:gd name="T5" fmla="*/ 2 h 5"/>
                  <a:gd name="T6" fmla="*/ 18 w 38"/>
                  <a:gd name="T7" fmla="*/ 2 h 5"/>
                  <a:gd name="T8" fmla="*/ 20 w 38"/>
                  <a:gd name="T9" fmla="*/ 3 h 5"/>
                  <a:gd name="T10" fmla="*/ 33 w 38"/>
                  <a:gd name="T11" fmla="*/ 3 h 5"/>
                  <a:gd name="T12" fmla="*/ 34 w 38"/>
                  <a:gd name="T13" fmla="*/ 5 h 5"/>
                  <a:gd name="T14" fmla="*/ 38 w 38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5">
                    <a:moveTo>
                      <a:pt x="0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18" y="2"/>
                    </a:lnTo>
                    <a:lnTo>
                      <a:pt x="20" y="3"/>
                    </a:lnTo>
                    <a:lnTo>
                      <a:pt x="33" y="3"/>
                    </a:lnTo>
                    <a:lnTo>
                      <a:pt x="34" y="5"/>
                    </a:lnTo>
                    <a:lnTo>
                      <a:pt x="38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51" name="Freeform 1971"/>
              <p:cNvSpPr>
                <a:spLocks/>
              </p:cNvSpPr>
              <p:nvPr/>
            </p:nvSpPr>
            <p:spPr bwMode="auto">
              <a:xfrm>
                <a:off x="1501" y="2063"/>
                <a:ext cx="33" cy="5"/>
              </a:xfrm>
              <a:custGeom>
                <a:avLst/>
                <a:gdLst>
                  <a:gd name="T0" fmla="*/ 0 w 33"/>
                  <a:gd name="T1" fmla="*/ 0 h 5"/>
                  <a:gd name="T2" fmla="*/ 8 w 33"/>
                  <a:gd name="T3" fmla="*/ 0 h 5"/>
                  <a:gd name="T4" fmla="*/ 8 w 33"/>
                  <a:gd name="T5" fmla="*/ 2 h 5"/>
                  <a:gd name="T6" fmla="*/ 21 w 33"/>
                  <a:gd name="T7" fmla="*/ 2 h 5"/>
                  <a:gd name="T8" fmla="*/ 21 w 33"/>
                  <a:gd name="T9" fmla="*/ 3 h 5"/>
                  <a:gd name="T10" fmla="*/ 32 w 33"/>
                  <a:gd name="T11" fmla="*/ 3 h 5"/>
                  <a:gd name="T12" fmla="*/ 33 w 3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5">
                    <a:moveTo>
                      <a:pt x="0" y="0"/>
                    </a:moveTo>
                    <a:lnTo>
                      <a:pt x="8" y="0"/>
                    </a:lnTo>
                    <a:lnTo>
                      <a:pt x="8" y="2"/>
                    </a:lnTo>
                    <a:lnTo>
                      <a:pt x="21" y="2"/>
                    </a:lnTo>
                    <a:lnTo>
                      <a:pt x="21" y="3"/>
                    </a:lnTo>
                    <a:lnTo>
                      <a:pt x="32" y="3"/>
                    </a:lnTo>
                    <a:lnTo>
                      <a:pt x="33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52" name="Freeform 1972"/>
              <p:cNvSpPr>
                <a:spLocks/>
              </p:cNvSpPr>
              <p:nvPr/>
            </p:nvSpPr>
            <p:spPr bwMode="auto">
              <a:xfrm>
                <a:off x="1534" y="2068"/>
                <a:ext cx="29" cy="3"/>
              </a:xfrm>
              <a:custGeom>
                <a:avLst/>
                <a:gdLst>
                  <a:gd name="T0" fmla="*/ 0 w 29"/>
                  <a:gd name="T1" fmla="*/ 0 h 3"/>
                  <a:gd name="T2" fmla="*/ 11 w 29"/>
                  <a:gd name="T3" fmla="*/ 0 h 3"/>
                  <a:gd name="T4" fmla="*/ 11 w 29"/>
                  <a:gd name="T5" fmla="*/ 1 h 3"/>
                  <a:gd name="T6" fmla="*/ 22 w 29"/>
                  <a:gd name="T7" fmla="*/ 1 h 3"/>
                  <a:gd name="T8" fmla="*/ 22 w 29"/>
                  <a:gd name="T9" fmla="*/ 3 h 3"/>
                  <a:gd name="T10" fmla="*/ 29 w 29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3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22" y="1"/>
                    </a:lnTo>
                    <a:lnTo>
                      <a:pt x="22" y="3"/>
                    </a:lnTo>
                    <a:lnTo>
                      <a:pt x="29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53" name="Freeform 1973"/>
              <p:cNvSpPr>
                <a:spLocks/>
              </p:cNvSpPr>
              <p:nvPr/>
            </p:nvSpPr>
            <p:spPr bwMode="auto">
              <a:xfrm>
                <a:off x="1563" y="2071"/>
                <a:ext cx="28" cy="6"/>
              </a:xfrm>
              <a:custGeom>
                <a:avLst/>
                <a:gdLst>
                  <a:gd name="T0" fmla="*/ 0 w 28"/>
                  <a:gd name="T1" fmla="*/ 0 h 6"/>
                  <a:gd name="T2" fmla="*/ 2 w 28"/>
                  <a:gd name="T3" fmla="*/ 0 h 6"/>
                  <a:gd name="T4" fmla="*/ 4 w 28"/>
                  <a:gd name="T5" fmla="*/ 1 h 6"/>
                  <a:gd name="T6" fmla="*/ 12 w 28"/>
                  <a:gd name="T7" fmla="*/ 1 h 6"/>
                  <a:gd name="T8" fmla="*/ 13 w 28"/>
                  <a:gd name="T9" fmla="*/ 3 h 6"/>
                  <a:gd name="T10" fmla="*/ 22 w 28"/>
                  <a:gd name="T11" fmla="*/ 3 h 6"/>
                  <a:gd name="T12" fmla="*/ 23 w 28"/>
                  <a:gd name="T13" fmla="*/ 5 h 6"/>
                  <a:gd name="T14" fmla="*/ 25 w 28"/>
                  <a:gd name="T15" fmla="*/ 5 h 6"/>
                  <a:gd name="T16" fmla="*/ 25 w 28"/>
                  <a:gd name="T17" fmla="*/ 3 h 6"/>
                  <a:gd name="T18" fmla="*/ 25 w 28"/>
                  <a:gd name="T19" fmla="*/ 6 h 6"/>
                  <a:gd name="T20" fmla="*/ 26 w 28"/>
                  <a:gd name="T21" fmla="*/ 6 h 6"/>
                  <a:gd name="T22" fmla="*/ 26 w 28"/>
                  <a:gd name="T23" fmla="*/ 3 h 6"/>
                  <a:gd name="T24" fmla="*/ 28 w 28"/>
                  <a:gd name="T2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6">
                    <a:moveTo>
                      <a:pt x="0" y="0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12" y="1"/>
                    </a:lnTo>
                    <a:lnTo>
                      <a:pt x="13" y="3"/>
                    </a:lnTo>
                    <a:lnTo>
                      <a:pt x="22" y="3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6" y="3"/>
                    </a:lnTo>
                    <a:lnTo>
                      <a:pt x="28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54" name="Freeform 1974"/>
              <p:cNvSpPr>
                <a:spLocks/>
              </p:cNvSpPr>
              <p:nvPr/>
            </p:nvSpPr>
            <p:spPr bwMode="auto">
              <a:xfrm>
                <a:off x="1591" y="2072"/>
                <a:ext cx="24" cy="8"/>
              </a:xfrm>
              <a:custGeom>
                <a:avLst/>
                <a:gdLst>
                  <a:gd name="T0" fmla="*/ 0 w 24"/>
                  <a:gd name="T1" fmla="*/ 0 h 8"/>
                  <a:gd name="T2" fmla="*/ 0 w 24"/>
                  <a:gd name="T3" fmla="*/ 2 h 8"/>
                  <a:gd name="T4" fmla="*/ 1 w 24"/>
                  <a:gd name="T5" fmla="*/ 2 h 8"/>
                  <a:gd name="T6" fmla="*/ 2 w 24"/>
                  <a:gd name="T7" fmla="*/ 4 h 8"/>
                  <a:gd name="T8" fmla="*/ 2 w 24"/>
                  <a:gd name="T9" fmla="*/ 7 h 8"/>
                  <a:gd name="T10" fmla="*/ 2 w 24"/>
                  <a:gd name="T11" fmla="*/ 2 h 8"/>
                  <a:gd name="T12" fmla="*/ 3 w 24"/>
                  <a:gd name="T13" fmla="*/ 2 h 8"/>
                  <a:gd name="T14" fmla="*/ 3 w 24"/>
                  <a:gd name="T15" fmla="*/ 4 h 8"/>
                  <a:gd name="T16" fmla="*/ 4 w 24"/>
                  <a:gd name="T17" fmla="*/ 4 h 8"/>
                  <a:gd name="T18" fmla="*/ 4 w 24"/>
                  <a:gd name="T19" fmla="*/ 5 h 8"/>
                  <a:gd name="T20" fmla="*/ 6 w 24"/>
                  <a:gd name="T21" fmla="*/ 4 h 8"/>
                  <a:gd name="T22" fmla="*/ 7 w 24"/>
                  <a:gd name="T23" fmla="*/ 5 h 8"/>
                  <a:gd name="T24" fmla="*/ 13 w 24"/>
                  <a:gd name="T25" fmla="*/ 5 h 8"/>
                  <a:gd name="T26" fmla="*/ 13 w 24"/>
                  <a:gd name="T27" fmla="*/ 7 h 8"/>
                  <a:gd name="T28" fmla="*/ 23 w 24"/>
                  <a:gd name="T29" fmla="*/ 7 h 8"/>
                  <a:gd name="T30" fmla="*/ 23 w 24"/>
                  <a:gd name="T31" fmla="*/ 8 h 8"/>
                  <a:gd name="T32" fmla="*/ 24 w 24"/>
                  <a:gd name="T3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8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23" y="7"/>
                    </a:lnTo>
                    <a:lnTo>
                      <a:pt x="23" y="8"/>
                    </a:lnTo>
                    <a:lnTo>
                      <a:pt x="24" y="8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55" name="Freeform 1975"/>
              <p:cNvSpPr>
                <a:spLocks/>
              </p:cNvSpPr>
              <p:nvPr/>
            </p:nvSpPr>
            <p:spPr bwMode="auto">
              <a:xfrm>
                <a:off x="1615" y="2080"/>
                <a:ext cx="23" cy="4"/>
              </a:xfrm>
              <a:custGeom>
                <a:avLst/>
                <a:gdLst>
                  <a:gd name="T0" fmla="*/ 0 w 23"/>
                  <a:gd name="T1" fmla="*/ 0 h 4"/>
                  <a:gd name="T2" fmla="*/ 7 w 23"/>
                  <a:gd name="T3" fmla="*/ 0 h 4"/>
                  <a:gd name="T4" fmla="*/ 7 w 23"/>
                  <a:gd name="T5" fmla="*/ 2 h 4"/>
                  <a:gd name="T6" fmla="*/ 14 w 23"/>
                  <a:gd name="T7" fmla="*/ 2 h 4"/>
                  <a:gd name="T8" fmla="*/ 15 w 23"/>
                  <a:gd name="T9" fmla="*/ 4 h 4"/>
                  <a:gd name="T10" fmla="*/ 23 w 2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">
                    <a:moveTo>
                      <a:pt x="0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14" y="2"/>
                    </a:lnTo>
                    <a:lnTo>
                      <a:pt x="15" y="4"/>
                    </a:lnTo>
                    <a:lnTo>
                      <a:pt x="23" y="4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56" name="Freeform 1976"/>
              <p:cNvSpPr>
                <a:spLocks/>
              </p:cNvSpPr>
              <p:nvPr/>
            </p:nvSpPr>
            <p:spPr bwMode="auto">
              <a:xfrm>
                <a:off x="1638" y="2084"/>
                <a:ext cx="20" cy="4"/>
              </a:xfrm>
              <a:custGeom>
                <a:avLst/>
                <a:gdLst>
                  <a:gd name="T0" fmla="*/ 0 w 20"/>
                  <a:gd name="T1" fmla="*/ 0 h 4"/>
                  <a:gd name="T2" fmla="*/ 0 w 20"/>
                  <a:gd name="T3" fmla="*/ 1 h 4"/>
                  <a:gd name="T4" fmla="*/ 7 w 20"/>
                  <a:gd name="T5" fmla="*/ 1 h 4"/>
                  <a:gd name="T6" fmla="*/ 8 w 20"/>
                  <a:gd name="T7" fmla="*/ 3 h 4"/>
                  <a:gd name="T8" fmla="*/ 15 w 20"/>
                  <a:gd name="T9" fmla="*/ 3 h 4"/>
                  <a:gd name="T10" fmla="*/ 15 w 20"/>
                  <a:gd name="T11" fmla="*/ 4 h 4"/>
                  <a:gd name="T12" fmla="*/ 20 w 20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4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8" y="3"/>
                    </a:lnTo>
                    <a:lnTo>
                      <a:pt x="15" y="3"/>
                    </a:lnTo>
                    <a:lnTo>
                      <a:pt x="15" y="4"/>
                    </a:lnTo>
                    <a:lnTo>
                      <a:pt x="20" y="4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57" name="Freeform 1977"/>
              <p:cNvSpPr>
                <a:spLocks/>
              </p:cNvSpPr>
              <p:nvPr/>
            </p:nvSpPr>
            <p:spPr bwMode="auto">
              <a:xfrm>
                <a:off x="1658" y="2088"/>
                <a:ext cx="20" cy="5"/>
              </a:xfrm>
              <a:custGeom>
                <a:avLst/>
                <a:gdLst>
                  <a:gd name="T0" fmla="*/ 0 w 20"/>
                  <a:gd name="T1" fmla="*/ 0 h 5"/>
                  <a:gd name="T2" fmla="*/ 1 w 20"/>
                  <a:gd name="T3" fmla="*/ 0 h 5"/>
                  <a:gd name="T4" fmla="*/ 2 w 20"/>
                  <a:gd name="T5" fmla="*/ 2 h 5"/>
                  <a:gd name="T6" fmla="*/ 10 w 20"/>
                  <a:gd name="T7" fmla="*/ 2 h 5"/>
                  <a:gd name="T8" fmla="*/ 10 w 20"/>
                  <a:gd name="T9" fmla="*/ 3 h 5"/>
                  <a:gd name="T10" fmla="*/ 16 w 20"/>
                  <a:gd name="T11" fmla="*/ 3 h 5"/>
                  <a:gd name="T12" fmla="*/ 16 w 20"/>
                  <a:gd name="T13" fmla="*/ 5 h 5"/>
                  <a:gd name="T14" fmla="*/ 20 w 20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5">
                    <a:moveTo>
                      <a:pt x="0" y="0"/>
                    </a:moveTo>
                    <a:lnTo>
                      <a:pt x="1" y="0"/>
                    </a:lnTo>
                    <a:lnTo>
                      <a:pt x="2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20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58" name="Freeform 1978"/>
              <p:cNvSpPr>
                <a:spLocks/>
              </p:cNvSpPr>
              <p:nvPr/>
            </p:nvSpPr>
            <p:spPr bwMode="auto">
              <a:xfrm>
                <a:off x="1678" y="2093"/>
                <a:ext cx="18" cy="5"/>
              </a:xfrm>
              <a:custGeom>
                <a:avLst/>
                <a:gdLst>
                  <a:gd name="T0" fmla="*/ 0 w 18"/>
                  <a:gd name="T1" fmla="*/ 0 h 5"/>
                  <a:gd name="T2" fmla="*/ 3 w 18"/>
                  <a:gd name="T3" fmla="*/ 0 h 5"/>
                  <a:gd name="T4" fmla="*/ 3 w 18"/>
                  <a:gd name="T5" fmla="*/ 2 h 5"/>
                  <a:gd name="T6" fmla="*/ 9 w 18"/>
                  <a:gd name="T7" fmla="*/ 2 h 5"/>
                  <a:gd name="T8" fmla="*/ 10 w 18"/>
                  <a:gd name="T9" fmla="*/ 3 h 5"/>
                  <a:gd name="T10" fmla="*/ 15 w 18"/>
                  <a:gd name="T11" fmla="*/ 3 h 5"/>
                  <a:gd name="T12" fmla="*/ 16 w 18"/>
                  <a:gd name="T13" fmla="*/ 5 h 5"/>
                  <a:gd name="T14" fmla="*/ 18 w 18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5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9" y="2"/>
                    </a:lnTo>
                    <a:lnTo>
                      <a:pt x="10" y="3"/>
                    </a:lnTo>
                    <a:lnTo>
                      <a:pt x="15" y="3"/>
                    </a:lnTo>
                    <a:lnTo>
                      <a:pt x="16" y="5"/>
                    </a:lnTo>
                    <a:lnTo>
                      <a:pt x="18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59" name="Freeform 1979"/>
              <p:cNvSpPr>
                <a:spLocks/>
              </p:cNvSpPr>
              <p:nvPr/>
            </p:nvSpPr>
            <p:spPr bwMode="auto">
              <a:xfrm>
                <a:off x="1696" y="2098"/>
                <a:ext cx="17" cy="4"/>
              </a:xfrm>
              <a:custGeom>
                <a:avLst/>
                <a:gdLst>
                  <a:gd name="T0" fmla="*/ 0 w 17"/>
                  <a:gd name="T1" fmla="*/ 0 h 4"/>
                  <a:gd name="T2" fmla="*/ 4 w 17"/>
                  <a:gd name="T3" fmla="*/ 0 h 4"/>
                  <a:gd name="T4" fmla="*/ 4 w 17"/>
                  <a:gd name="T5" fmla="*/ 1 h 4"/>
                  <a:gd name="T6" fmla="*/ 10 w 17"/>
                  <a:gd name="T7" fmla="*/ 1 h 4"/>
                  <a:gd name="T8" fmla="*/ 10 w 17"/>
                  <a:gd name="T9" fmla="*/ 3 h 4"/>
                  <a:gd name="T10" fmla="*/ 16 w 17"/>
                  <a:gd name="T11" fmla="*/ 3 h 4"/>
                  <a:gd name="T12" fmla="*/ 16 w 17"/>
                  <a:gd name="T13" fmla="*/ 4 h 4"/>
                  <a:gd name="T14" fmla="*/ 17 w 1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">
                    <a:moveTo>
                      <a:pt x="0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7" y="4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60" name="Freeform 1980"/>
              <p:cNvSpPr>
                <a:spLocks/>
              </p:cNvSpPr>
              <p:nvPr/>
            </p:nvSpPr>
            <p:spPr bwMode="auto">
              <a:xfrm>
                <a:off x="1713" y="2102"/>
                <a:ext cx="17" cy="5"/>
              </a:xfrm>
              <a:custGeom>
                <a:avLst/>
                <a:gdLst>
                  <a:gd name="T0" fmla="*/ 0 w 17"/>
                  <a:gd name="T1" fmla="*/ 0 h 5"/>
                  <a:gd name="T2" fmla="*/ 4 w 17"/>
                  <a:gd name="T3" fmla="*/ 0 h 5"/>
                  <a:gd name="T4" fmla="*/ 5 w 17"/>
                  <a:gd name="T5" fmla="*/ 2 h 5"/>
                  <a:gd name="T6" fmla="*/ 10 w 17"/>
                  <a:gd name="T7" fmla="*/ 2 h 5"/>
                  <a:gd name="T8" fmla="*/ 10 w 17"/>
                  <a:gd name="T9" fmla="*/ 4 h 5"/>
                  <a:gd name="T10" fmla="*/ 16 w 17"/>
                  <a:gd name="T11" fmla="*/ 4 h 5"/>
                  <a:gd name="T12" fmla="*/ 16 w 17"/>
                  <a:gd name="T13" fmla="*/ 5 h 5"/>
                  <a:gd name="T14" fmla="*/ 17 w 1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7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61" name="Freeform 1981"/>
              <p:cNvSpPr>
                <a:spLocks/>
              </p:cNvSpPr>
              <p:nvPr/>
            </p:nvSpPr>
            <p:spPr bwMode="auto">
              <a:xfrm>
                <a:off x="1730" y="2107"/>
                <a:ext cx="14" cy="5"/>
              </a:xfrm>
              <a:custGeom>
                <a:avLst/>
                <a:gdLst>
                  <a:gd name="T0" fmla="*/ 0 w 14"/>
                  <a:gd name="T1" fmla="*/ 0 h 5"/>
                  <a:gd name="T2" fmla="*/ 4 w 14"/>
                  <a:gd name="T3" fmla="*/ 0 h 5"/>
                  <a:gd name="T4" fmla="*/ 4 w 14"/>
                  <a:gd name="T5" fmla="*/ 2 h 5"/>
                  <a:gd name="T6" fmla="*/ 10 w 14"/>
                  <a:gd name="T7" fmla="*/ 2 h 5"/>
                  <a:gd name="T8" fmla="*/ 10 w 14"/>
                  <a:gd name="T9" fmla="*/ 3 h 5"/>
                  <a:gd name="T10" fmla="*/ 14 w 14"/>
                  <a:gd name="T11" fmla="*/ 3 h 5"/>
                  <a:gd name="T12" fmla="*/ 14 w 1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4" y="3"/>
                    </a:lnTo>
                    <a:lnTo>
                      <a:pt x="14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62" name="Freeform 1982"/>
              <p:cNvSpPr>
                <a:spLocks/>
              </p:cNvSpPr>
              <p:nvPr/>
            </p:nvSpPr>
            <p:spPr bwMode="auto">
              <a:xfrm>
                <a:off x="1744" y="2112"/>
                <a:ext cx="16" cy="5"/>
              </a:xfrm>
              <a:custGeom>
                <a:avLst/>
                <a:gdLst>
                  <a:gd name="T0" fmla="*/ 0 w 16"/>
                  <a:gd name="T1" fmla="*/ 0 h 5"/>
                  <a:gd name="T2" fmla="*/ 5 w 16"/>
                  <a:gd name="T3" fmla="*/ 0 h 5"/>
                  <a:gd name="T4" fmla="*/ 6 w 16"/>
                  <a:gd name="T5" fmla="*/ 1 h 5"/>
                  <a:gd name="T6" fmla="*/ 10 w 16"/>
                  <a:gd name="T7" fmla="*/ 1 h 5"/>
                  <a:gd name="T8" fmla="*/ 10 w 16"/>
                  <a:gd name="T9" fmla="*/ 3 h 5"/>
                  <a:gd name="T10" fmla="*/ 15 w 16"/>
                  <a:gd name="T11" fmla="*/ 3 h 5"/>
                  <a:gd name="T12" fmla="*/ 16 w 1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5">
                    <a:moveTo>
                      <a:pt x="0" y="0"/>
                    </a:moveTo>
                    <a:lnTo>
                      <a:pt x="5" y="0"/>
                    </a:lnTo>
                    <a:lnTo>
                      <a:pt x="6" y="1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15" y="3"/>
                    </a:lnTo>
                    <a:lnTo>
                      <a:pt x="16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63" name="Freeform 1983"/>
              <p:cNvSpPr>
                <a:spLocks/>
              </p:cNvSpPr>
              <p:nvPr/>
            </p:nvSpPr>
            <p:spPr bwMode="auto">
              <a:xfrm>
                <a:off x="1760" y="2117"/>
                <a:ext cx="13" cy="4"/>
              </a:xfrm>
              <a:custGeom>
                <a:avLst/>
                <a:gdLst>
                  <a:gd name="T0" fmla="*/ 0 w 13"/>
                  <a:gd name="T1" fmla="*/ 0 h 4"/>
                  <a:gd name="T2" fmla="*/ 4 w 13"/>
                  <a:gd name="T3" fmla="*/ 0 h 4"/>
                  <a:gd name="T4" fmla="*/ 4 w 13"/>
                  <a:gd name="T5" fmla="*/ 1 h 4"/>
                  <a:gd name="T6" fmla="*/ 9 w 13"/>
                  <a:gd name="T7" fmla="*/ 1 h 4"/>
                  <a:gd name="T8" fmla="*/ 9 w 13"/>
                  <a:gd name="T9" fmla="*/ 3 h 4"/>
                  <a:gd name="T10" fmla="*/ 13 w 13"/>
                  <a:gd name="T11" fmla="*/ 3 h 4"/>
                  <a:gd name="T12" fmla="*/ 13 w 1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9" y="1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3" y="4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64" name="Freeform 1984"/>
              <p:cNvSpPr>
                <a:spLocks/>
              </p:cNvSpPr>
              <p:nvPr/>
            </p:nvSpPr>
            <p:spPr bwMode="auto">
              <a:xfrm>
                <a:off x="1773" y="2121"/>
                <a:ext cx="14" cy="5"/>
              </a:xfrm>
              <a:custGeom>
                <a:avLst/>
                <a:gdLst>
                  <a:gd name="T0" fmla="*/ 0 w 14"/>
                  <a:gd name="T1" fmla="*/ 0 h 5"/>
                  <a:gd name="T2" fmla="*/ 5 w 14"/>
                  <a:gd name="T3" fmla="*/ 0 h 5"/>
                  <a:gd name="T4" fmla="*/ 5 w 14"/>
                  <a:gd name="T5" fmla="*/ 2 h 5"/>
                  <a:gd name="T6" fmla="*/ 9 w 14"/>
                  <a:gd name="T7" fmla="*/ 2 h 5"/>
                  <a:gd name="T8" fmla="*/ 10 w 14"/>
                  <a:gd name="T9" fmla="*/ 4 h 5"/>
                  <a:gd name="T10" fmla="*/ 14 w 14"/>
                  <a:gd name="T11" fmla="*/ 4 h 5"/>
                  <a:gd name="T12" fmla="*/ 14 w 1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9" y="2"/>
                    </a:lnTo>
                    <a:lnTo>
                      <a:pt x="10" y="4"/>
                    </a:lnTo>
                    <a:lnTo>
                      <a:pt x="14" y="4"/>
                    </a:lnTo>
                    <a:lnTo>
                      <a:pt x="14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65" name="Freeform 1985"/>
              <p:cNvSpPr>
                <a:spLocks/>
              </p:cNvSpPr>
              <p:nvPr/>
            </p:nvSpPr>
            <p:spPr bwMode="auto">
              <a:xfrm>
                <a:off x="1787" y="2126"/>
                <a:ext cx="13" cy="3"/>
              </a:xfrm>
              <a:custGeom>
                <a:avLst/>
                <a:gdLst>
                  <a:gd name="T0" fmla="*/ 0 w 13"/>
                  <a:gd name="T1" fmla="*/ 0 h 3"/>
                  <a:gd name="T2" fmla="*/ 4 w 13"/>
                  <a:gd name="T3" fmla="*/ 0 h 3"/>
                  <a:gd name="T4" fmla="*/ 4 w 13"/>
                  <a:gd name="T5" fmla="*/ 2 h 3"/>
                  <a:gd name="T6" fmla="*/ 8 w 13"/>
                  <a:gd name="T7" fmla="*/ 2 h 3"/>
                  <a:gd name="T8" fmla="*/ 8 w 13"/>
                  <a:gd name="T9" fmla="*/ 3 h 3"/>
                  <a:gd name="T10" fmla="*/ 13 w 1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13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66" name="Freeform 1986"/>
              <p:cNvSpPr>
                <a:spLocks/>
              </p:cNvSpPr>
              <p:nvPr/>
            </p:nvSpPr>
            <p:spPr bwMode="auto">
              <a:xfrm>
                <a:off x="1800" y="2129"/>
                <a:ext cx="12" cy="7"/>
              </a:xfrm>
              <a:custGeom>
                <a:avLst/>
                <a:gdLst>
                  <a:gd name="T0" fmla="*/ 0 w 12"/>
                  <a:gd name="T1" fmla="*/ 0 h 7"/>
                  <a:gd name="T2" fmla="*/ 0 w 12"/>
                  <a:gd name="T3" fmla="*/ 2 h 7"/>
                  <a:gd name="T4" fmla="*/ 3 w 12"/>
                  <a:gd name="T5" fmla="*/ 2 h 7"/>
                  <a:gd name="T6" fmla="*/ 3 w 12"/>
                  <a:gd name="T7" fmla="*/ 3 h 7"/>
                  <a:gd name="T8" fmla="*/ 7 w 12"/>
                  <a:gd name="T9" fmla="*/ 3 h 7"/>
                  <a:gd name="T10" fmla="*/ 7 w 12"/>
                  <a:gd name="T11" fmla="*/ 5 h 7"/>
                  <a:gd name="T12" fmla="*/ 12 w 12"/>
                  <a:gd name="T13" fmla="*/ 5 h 7"/>
                  <a:gd name="T14" fmla="*/ 12 w 12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12" y="5"/>
                    </a:lnTo>
                    <a:lnTo>
                      <a:pt x="12" y="7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67" name="Freeform 1987"/>
              <p:cNvSpPr>
                <a:spLocks/>
              </p:cNvSpPr>
              <p:nvPr/>
            </p:nvSpPr>
            <p:spPr bwMode="auto">
              <a:xfrm>
                <a:off x="1812" y="2136"/>
                <a:ext cx="11" cy="4"/>
              </a:xfrm>
              <a:custGeom>
                <a:avLst/>
                <a:gdLst>
                  <a:gd name="T0" fmla="*/ 0 w 11"/>
                  <a:gd name="T1" fmla="*/ 0 h 4"/>
                  <a:gd name="T2" fmla="*/ 3 w 11"/>
                  <a:gd name="T3" fmla="*/ 0 h 4"/>
                  <a:gd name="T4" fmla="*/ 3 w 11"/>
                  <a:gd name="T5" fmla="*/ 1 h 4"/>
                  <a:gd name="T6" fmla="*/ 7 w 11"/>
                  <a:gd name="T7" fmla="*/ 1 h 4"/>
                  <a:gd name="T8" fmla="*/ 7 w 11"/>
                  <a:gd name="T9" fmla="*/ 3 h 4"/>
                  <a:gd name="T10" fmla="*/ 11 w 11"/>
                  <a:gd name="T11" fmla="*/ 3 h 4"/>
                  <a:gd name="T12" fmla="*/ 11 w 1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1" y="4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68" name="Freeform 1988"/>
              <p:cNvSpPr>
                <a:spLocks/>
              </p:cNvSpPr>
              <p:nvPr/>
            </p:nvSpPr>
            <p:spPr bwMode="auto">
              <a:xfrm>
                <a:off x="1823" y="2140"/>
                <a:ext cx="12" cy="5"/>
              </a:xfrm>
              <a:custGeom>
                <a:avLst/>
                <a:gdLst>
                  <a:gd name="T0" fmla="*/ 0 w 12"/>
                  <a:gd name="T1" fmla="*/ 0 h 5"/>
                  <a:gd name="T2" fmla="*/ 3 w 12"/>
                  <a:gd name="T3" fmla="*/ 0 h 5"/>
                  <a:gd name="T4" fmla="*/ 3 w 12"/>
                  <a:gd name="T5" fmla="*/ 2 h 5"/>
                  <a:gd name="T6" fmla="*/ 7 w 12"/>
                  <a:gd name="T7" fmla="*/ 2 h 5"/>
                  <a:gd name="T8" fmla="*/ 7 w 12"/>
                  <a:gd name="T9" fmla="*/ 3 h 5"/>
                  <a:gd name="T10" fmla="*/ 10 w 12"/>
                  <a:gd name="T11" fmla="*/ 3 h 5"/>
                  <a:gd name="T12" fmla="*/ 10 w 12"/>
                  <a:gd name="T13" fmla="*/ 5 h 5"/>
                  <a:gd name="T14" fmla="*/ 12 w 1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12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69" name="Freeform 1989"/>
              <p:cNvSpPr>
                <a:spLocks/>
              </p:cNvSpPr>
              <p:nvPr/>
            </p:nvSpPr>
            <p:spPr bwMode="auto">
              <a:xfrm>
                <a:off x="1835" y="2145"/>
                <a:ext cx="10" cy="5"/>
              </a:xfrm>
              <a:custGeom>
                <a:avLst/>
                <a:gdLst>
                  <a:gd name="T0" fmla="*/ 0 w 10"/>
                  <a:gd name="T1" fmla="*/ 0 h 5"/>
                  <a:gd name="T2" fmla="*/ 2 w 10"/>
                  <a:gd name="T3" fmla="*/ 0 h 5"/>
                  <a:gd name="T4" fmla="*/ 2 w 10"/>
                  <a:gd name="T5" fmla="*/ 2 h 5"/>
                  <a:gd name="T6" fmla="*/ 6 w 10"/>
                  <a:gd name="T7" fmla="*/ 2 h 5"/>
                  <a:gd name="T8" fmla="*/ 6 w 10"/>
                  <a:gd name="T9" fmla="*/ 3 h 5"/>
                  <a:gd name="T10" fmla="*/ 9 w 10"/>
                  <a:gd name="T11" fmla="*/ 3 h 5"/>
                  <a:gd name="T12" fmla="*/ 9 w 10"/>
                  <a:gd name="T13" fmla="*/ 5 h 5"/>
                  <a:gd name="T14" fmla="*/ 10 w 10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10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70" name="Freeform 1990"/>
              <p:cNvSpPr>
                <a:spLocks/>
              </p:cNvSpPr>
              <p:nvPr/>
            </p:nvSpPr>
            <p:spPr bwMode="auto">
              <a:xfrm>
                <a:off x="1845" y="2150"/>
                <a:ext cx="10" cy="4"/>
              </a:xfrm>
              <a:custGeom>
                <a:avLst/>
                <a:gdLst>
                  <a:gd name="T0" fmla="*/ 0 w 10"/>
                  <a:gd name="T1" fmla="*/ 0 h 4"/>
                  <a:gd name="T2" fmla="*/ 3 w 10"/>
                  <a:gd name="T3" fmla="*/ 0 h 4"/>
                  <a:gd name="T4" fmla="*/ 3 w 10"/>
                  <a:gd name="T5" fmla="*/ 1 h 4"/>
                  <a:gd name="T6" fmla="*/ 6 w 10"/>
                  <a:gd name="T7" fmla="*/ 1 h 4"/>
                  <a:gd name="T8" fmla="*/ 6 w 10"/>
                  <a:gd name="T9" fmla="*/ 3 h 4"/>
                  <a:gd name="T10" fmla="*/ 9 w 10"/>
                  <a:gd name="T11" fmla="*/ 3 h 4"/>
                  <a:gd name="T12" fmla="*/ 9 w 10"/>
                  <a:gd name="T13" fmla="*/ 4 h 4"/>
                  <a:gd name="T14" fmla="*/ 10 w 10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10" y="4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71" name="Freeform 1991"/>
              <p:cNvSpPr>
                <a:spLocks/>
              </p:cNvSpPr>
              <p:nvPr/>
            </p:nvSpPr>
            <p:spPr bwMode="auto">
              <a:xfrm>
                <a:off x="1855" y="2154"/>
                <a:ext cx="11" cy="5"/>
              </a:xfrm>
              <a:custGeom>
                <a:avLst/>
                <a:gdLst>
                  <a:gd name="T0" fmla="*/ 0 w 11"/>
                  <a:gd name="T1" fmla="*/ 0 h 5"/>
                  <a:gd name="T2" fmla="*/ 2 w 11"/>
                  <a:gd name="T3" fmla="*/ 0 h 5"/>
                  <a:gd name="T4" fmla="*/ 2 w 11"/>
                  <a:gd name="T5" fmla="*/ 2 h 5"/>
                  <a:gd name="T6" fmla="*/ 6 w 11"/>
                  <a:gd name="T7" fmla="*/ 2 h 5"/>
                  <a:gd name="T8" fmla="*/ 6 w 11"/>
                  <a:gd name="T9" fmla="*/ 4 h 5"/>
                  <a:gd name="T10" fmla="*/ 8 w 11"/>
                  <a:gd name="T11" fmla="*/ 4 h 5"/>
                  <a:gd name="T12" fmla="*/ 8 w 11"/>
                  <a:gd name="T13" fmla="*/ 5 h 5"/>
                  <a:gd name="T14" fmla="*/ 11 w 11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11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72" name="Freeform 1992"/>
              <p:cNvSpPr>
                <a:spLocks/>
              </p:cNvSpPr>
              <p:nvPr/>
            </p:nvSpPr>
            <p:spPr bwMode="auto">
              <a:xfrm>
                <a:off x="1866" y="2159"/>
                <a:ext cx="9" cy="5"/>
              </a:xfrm>
              <a:custGeom>
                <a:avLst/>
                <a:gdLst>
                  <a:gd name="T0" fmla="*/ 0 w 9"/>
                  <a:gd name="T1" fmla="*/ 0 h 5"/>
                  <a:gd name="T2" fmla="*/ 1 w 9"/>
                  <a:gd name="T3" fmla="*/ 0 h 5"/>
                  <a:gd name="T4" fmla="*/ 1 w 9"/>
                  <a:gd name="T5" fmla="*/ 2 h 5"/>
                  <a:gd name="T6" fmla="*/ 5 w 9"/>
                  <a:gd name="T7" fmla="*/ 2 h 5"/>
                  <a:gd name="T8" fmla="*/ 5 w 9"/>
                  <a:gd name="T9" fmla="*/ 3 h 5"/>
                  <a:gd name="T10" fmla="*/ 7 w 9"/>
                  <a:gd name="T11" fmla="*/ 3 h 5"/>
                  <a:gd name="T12" fmla="*/ 7 w 9"/>
                  <a:gd name="T13" fmla="*/ 5 h 5"/>
                  <a:gd name="T14" fmla="*/ 9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9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73" name="Freeform 1993"/>
              <p:cNvSpPr>
                <a:spLocks/>
              </p:cNvSpPr>
              <p:nvPr/>
            </p:nvSpPr>
            <p:spPr bwMode="auto">
              <a:xfrm>
                <a:off x="1875" y="2164"/>
                <a:ext cx="9" cy="5"/>
              </a:xfrm>
              <a:custGeom>
                <a:avLst/>
                <a:gdLst>
                  <a:gd name="T0" fmla="*/ 0 w 9"/>
                  <a:gd name="T1" fmla="*/ 0 h 5"/>
                  <a:gd name="T2" fmla="*/ 2 w 9"/>
                  <a:gd name="T3" fmla="*/ 0 h 5"/>
                  <a:gd name="T4" fmla="*/ 2 w 9"/>
                  <a:gd name="T5" fmla="*/ 2 h 5"/>
                  <a:gd name="T6" fmla="*/ 4 w 9"/>
                  <a:gd name="T7" fmla="*/ 2 h 5"/>
                  <a:gd name="T8" fmla="*/ 4 w 9"/>
                  <a:gd name="T9" fmla="*/ 3 h 5"/>
                  <a:gd name="T10" fmla="*/ 8 w 9"/>
                  <a:gd name="T11" fmla="*/ 3 h 5"/>
                  <a:gd name="T12" fmla="*/ 8 w 9"/>
                  <a:gd name="T13" fmla="*/ 5 h 5"/>
                  <a:gd name="T14" fmla="*/ 9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9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74" name="Freeform 1994"/>
              <p:cNvSpPr>
                <a:spLocks/>
              </p:cNvSpPr>
              <p:nvPr/>
            </p:nvSpPr>
            <p:spPr bwMode="auto">
              <a:xfrm>
                <a:off x="1884" y="2169"/>
                <a:ext cx="9" cy="4"/>
              </a:xfrm>
              <a:custGeom>
                <a:avLst/>
                <a:gdLst>
                  <a:gd name="T0" fmla="*/ 0 w 9"/>
                  <a:gd name="T1" fmla="*/ 0 h 4"/>
                  <a:gd name="T2" fmla="*/ 1 w 9"/>
                  <a:gd name="T3" fmla="*/ 0 h 4"/>
                  <a:gd name="T4" fmla="*/ 1 w 9"/>
                  <a:gd name="T5" fmla="*/ 1 h 4"/>
                  <a:gd name="T6" fmla="*/ 3 w 9"/>
                  <a:gd name="T7" fmla="*/ 1 h 4"/>
                  <a:gd name="T8" fmla="*/ 3 w 9"/>
                  <a:gd name="T9" fmla="*/ 3 h 4"/>
                  <a:gd name="T10" fmla="*/ 7 w 9"/>
                  <a:gd name="T11" fmla="*/ 3 h 4"/>
                  <a:gd name="T12" fmla="*/ 7 w 9"/>
                  <a:gd name="T13" fmla="*/ 4 h 4"/>
                  <a:gd name="T14" fmla="*/ 9 w 9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9" y="4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75" name="Freeform 1995"/>
              <p:cNvSpPr>
                <a:spLocks/>
              </p:cNvSpPr>
              <p:nvPr/>
            </p:nvSpPr>
            <p:spPr bwMode="auto">
              <a:xfrm>
                <a:off x="1893" y="2173"/>
                <a:ext cx="9" cy="7"/>
              </a:xfrm>
              <a:custGeom>
                <a:avLst/>
                <a:gdLst>
                  <a:gd name="T0" fmla="*/ 0 w 9"/>
                  <a:gd name="T1" fmla="*/ 0 h 7"/>
                  <a:gd name="T2" fmla="*/ 0 w 9"/>
                  <a:gd name="T3" fmla="*/ 2 h 7"/>
                  <a:gd name="T4" fmla="*/ 3 w 9"/>
                  <a:gd name="T5" fmla="*/ 2 h 7"/>
                  <a:gd name="T6" fmla="*/ 3 w 9"/>
                  <a:gd name="T7" fmla="*/ 4 h 7"/>
                  <a:gd name="T8" fmla="*/ 6 w 9"/>
                  <a:gd name="T9" fmla="*/ 4 h 7"/>
                  <a:gd name="T10" fmla="*/ 6 w 9"/>
                  <a:gd name="T11" fmla="*/ 5 h 7"/>
                  <a:gd name="T12" fmla="*/ 9 w 9"/>
                  <a:gd name="T13" fmla="*/ 5 h 7"/>
                  <a:gd name="T14" fmla="*/ 9 w 9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9" y="5"/>
                    </a:lnTo>
                    <a:lnTo>
                      <a:pt x="9" y="7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76" name="Freeform 1996"/>
              <p:cNvSpPr>
                <a:spLocks/>
              </p:cNvSpPr>
              <p:nvPr/>
            </p:nvSpPr>
            <p:spPr bwMode="auto">
              <a:xfrm>
                <a:off x="1902" y="2180"/>
                <a:ext cx="8" cy="4"/>
              </a:xfrm>
              <a:custGeom>
                <a:avLst/>
                <a:gdLst>
                  <a:gd name="T0" fmla="*/ 0 w 8"/>
                  <a:gd name="T1" fmla="*/ 0 h 4"/>
                  <a:gd name="T2" fmla="*/ 2 w 8"/>
                  <a:gd name="T3" fmla="*/ 0 h 4"/>
                  <a:gd name="T4" fmla="*/ 2 w 8"/>
                  <a:gd name="T5" fmla="*/ 1 h 4"/>
                  <a:gd name="T6" fmla="*/ 5 w 8"/>
                  <a:gd name="T7" fmla="*/ 1 h 4"/>
                  <a:gd name="T8" fmla="*/ 5 w 8"/>
                  <a:gd name="T9" fmla="*/ 3 h 4"/>
                  <a:gd name="T10" fmla="*/ 7 w 8"/>
                  <a:gd name="T11" fmla="*/ 3 h 4"/>
                  <a:gd name="T12" fmla="*/ 8 w 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8" y="4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77" name="Freeform 1997"/>
              <p:cNvSpPr>
                <a:spLocks/>
              </p:cNvSpPr>
              <p:nvPr/>
            </p:nvSpPr>
            <p:spPr bwMode="auto">
              <a:xfrm>
                <a:off x="1910" y="2184"/>
                <a:ext cx="9" cy="5"/>
              </a:xfrm>
              <a:custGeom>
                <a:avLst/>
                <a:gdLst>
                  <a:gd name="T0" fmla="*/ 0 w 9"/>
                  <a:gd name="T1" fmla="*/ 0 h 5"/>
                  <a:gd name="T2" fmla="*/ 3 w 9"/>
                  <a:gd name="T3" fmla="*/ 0 h 5"/>
                  <a:gd name="T4" fmla="*/ 3 w 9"/>
                  <a:gd name="T5" fmla="*/ 2 h 5"/>
                  <a:gd name="T6" fmla="*/ 5 w 9"/>
                  <a:gd name="T7" fmla="*/ 2 h 5"/>
                  <a:gd name="T8" fmla="*/ 5 w 9"/>
                  <a:gd name="T9" fmla="*/ 4 h 5"/>
                  <a:gd name="T10" fmla="*/ 8 w 9"/>
                  <a:gd name="T11" fmla="*/ 4 h 5"/>
                  <a:gd name="T12" fmla="*/ 8 w 9"/>
                  <a:gd name="T13" fmla="*/ 5 h 5"/>
                  <a:gd name="T14" fmla="*/ 9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9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78" name="Freeform 1998"/>
              <p:cNvSpPr>
                <a:spLocks/>
              </p:cNvSpPr>
              <p:nvPr/>
            </p:nvSpPr>
            <p:spPr bwMode="auto">
              <a:xfrm>
                <a:off x="1919" y="2189"/>
                <a:ext cx="8" cy="5"/>
              </a:xfrm>
              <a:custGeom>
                <a:avLst/>
                <a:gdLst>
                  <a:gd name="T0" fmla="*/ 0 w 8"/>
                  <a:gd name="T1" fmla="*/ 0 h 5"/>
                  <a:gd name="T2" fmla="*/ 1 w 8"/>
                  <a:gd name="T3" fmla="*/ 0 h 5"/>
                  <a:gd name="T4" fmla="*/ 1 w 8"/>
                  <a:gd name="T5" fmla="*/ 2 h 5"/>
                  <a:gd name="T6" fmla="*/ 3 w 8"/>
                  <a:gd name="T7" fmla="*/ 2 h 5"/>
                  <a:gd name="T8" fmla="*/ 3 w 8"/>
                  <a:gd name="T9" fmla="*/ 3 h 5"/>
                  <a:gd name="T10" fmla="*/ 6 w 8"/>
                  <a:gd name="T11" fmla="*/ 3 h 5"/>
                  <a:gd name="T12" fmla="*/ 6 w 8"/>
                  <a:gd name="T13" fmla="*/ 5 h 5"/>
                  <a:gd name="T14" fmla="*/ 8 w 8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8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79" name="Freeform 1999"/>
              <p:cNvSpPr>
                <a:spLocks/>
              </p:cNvSpPr>
              <p:nvPr/>
            </p:nvSpPr>
            <p:spPr bwMode="auto">
              <a:xfrm>
                <a:off x="1927" y="2194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3 w 7"/>
                  <a:gd name="T5" fmla="*/ 1 h 6"/>
                  <a:gd name="T6" fmla="*/ 3 w 7"/>
                  <a:gd name="T7" fmla="*/ 3 h 6"/>
                  <a:gd name="T8" fmla="*/ 5 w 7"/>
                  <a:gd name="T9" fmla="*/ 3 h 6"/>
                  <a:gd name="T10" fmla="*/ 5 w 7"/>
                  <a:gd name="T11" fmla="*/ 5 h 6"/>
                  <a:gd name="T12" fmla="*/ 7 w 7"/>
                  <a:gd name="T13" fmla="*/ 5 h 6"/>
                  <a:gd name="T14" fmla="*/ 7 w 7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6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80" name="Freeform 2000"/>
              <p:cNvSpPr>
                <a:spLocks/>
              </p:cNvSpPr>
              <p:nvPr/>
            </p:nvSpPr>
            <p:spPr bwMode="auto">
              <a:xfrm>
                <a:off x="1934" y="2200"/>
                <a:ext cx="9" cy="5"/>
              </a:xfrm>
              <a:custGeom>
                <a:avLst/>
                <a:gdLst>
                  <a:gd name="T0" fmla="*/ 0 w 9"/>
                  <a:gd name="T1" fmla="*/ 0 h 5"/>
                  <a:gd name="T2" fmla="*/ 3 w 9"/>
                  <a:gd name="T3" fmla="*/ 0 h 5"/>
                  <a:gd name="T4" fmla="*/ 3 w 9"/>
                  <a:gd name="T5" fmla="*/ 2 h 5"/>
                  <a:gd name="T6" fmla="*/ 5 w 9"/>
                  <a:gd name="T7" fmla="*/ 2 h 5"/>
                  <a:gd name="T8" fmla="*/ 5 w 9"/>
                  <a:gd name="T9" fmla="*/ 3 h 5"/>
                  <a:gd name="T10" fmla="*/ 8 w 9"/>
                  <a:gd name="T11" fmla="*/ 3 h 5"/>
                  <a:gd name="T12" fmla="*/ 8 w 9"/>
                  <a:gd name="T13" fmla="*/ 5 h 5"/>
                  <a:gd name="T14" fmla="*/ 9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9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81" name="Freeform 2001"/>
              <p:cNvSpPr>
                <a:spLocks/>
              </p:cNvSpPr>
              <p:nvPr/>
            </p:nvSpPr>
            <p:spPr bwMode="auto">
              <a:xfrm>
                <a:off x="1943" y="2205"/>
                <a:ext cx="7" cy="5"/>
              </a:xfrm>
              <a:custGeom>
                <a:avLst/>
                <a:gdLst>
                  <a:gd name="T0" fmla="*/ 0 w 7"/>
                  <a:gd name="T1" fmla="*/ 0 h 5"/>
                  <a:gd name="T2" fmla="*/ 1 w 7"/>
                  <a:gd name="T3" fmla="*/ 0 h 5"/>
                  <a:gd name="T4" fmla="*/ 1 w 7"/>
                  <a:gd name="T5" fmla="*/ 2 h 5"/>
                  <a:gd name="T6" fmla="*/ 3 w 7"/>
                  <a:gd name="T7" fmla="*/ 2 h 5"/>
                  <a:gd name="T8" fmla="*/ 3 w 7"/>
                  <a:gd name="T9" fmla="*/ 3 h 5"/>
                  <a:gd name="T10" fmla="*/ 6 w 7"/>
                  <a:gd name="T11" fmla="*/ 3 h 5"/>
                  <a:gd name="T12" fmla="*/ 6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7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82" name="Freeform 2002"/>
              <p:cNvSpPr>
                <a:spLocks/>
              </p:cNvSpPr>
              <p:nvPr/>
            </p:nvSpPr>
            <p:spPr bwMode="auto">
              <a:xfrm>
                <a:off x="1950" y="2210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1 w 7"/>
                  <a:gd name="T3" fmla="*/ 0 h 6"/>
                  <a:gd name="T4" fmla="*/ 1 w 7"/>
                  <a:gd name="T5" fmla="*/ 1 h 6"/>
                  <a:gd name="T6" fmla="*/ 2 w 7"/>
                  <a:gd name="T7" fmla="*/ 1 h 6"/>
                  <a:gd name="T8" fmla="*/ 2 w 7"/>
                  <a:gd name="T9" fmla="*/ 3 h 6"/>
                  <a:gd name="T10" fmla="*/ 5 w 7"/>
                  <a:gd name="T11" fmla="*/ 3 h 6"/>
                  <a:gd name="T12" fmla="*/ 5 w 7"/>
                  <a:gd name="T13" fmla="*/ 4 h 6"/>
                  <a:gd name="T14" fmla="*/ 7 w 7"/>
                  <a:gd name="T15" fmla="*/ 4 h 6"/>
                  <a:gd name="T16" fmla="*/ 7 w 7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83" name="Freeform 2003"/>
              <p:cNvSpPr>
                <a:spLocks/>
              </p:cNvSpPr>
              <p:nvPr/>
            </p:nvSpPr>
            <p:spPr bwMode="auto">
              <a:xfrm>
                <a:off x="1957" y="2216"/>
                <a:ext cx="7" cy="5"/>
              </a:xfrm>
              <a:custGeom>
                <a:avLst/>
                <a:gdLst>
                  <a:gd name="T0" fmla="*/ 0 w 7"/>
                  <a:gd name="T1" fmla="*/ 0 h 5"/>
                  <a:gd name="T2" fmla="*/ 3 w 7"/>
                  <a:gd name="T3" fmla="*/ 0 h 5"/>
                  <a:gd name="T4" fmla="*/ 3 w 7"/>
                  <a:gd name="T5" fmla="*/ 2 h 5"/>
                  <a:gd name="T6" fmla="*/ 4 w 7"/>
                  <a:gd name="T7" fmla="*/ 2 h 5"/>
                  <a:gd name="T8" fmla="*/ 5 w 7"/>
                  <a:gd name="T9" fmla="*/ 3 h 5"/>
                  <a:gd name="T10" fmla="*/ 6 w 7"/>
                  <a:gd name="T11" fmla="*/ 3 h 5"/>
                  <a:gd name="T12" fmla="*/ 6 w 7"/>
                  <a:gd name="T13" fmla="*/ 5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7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84" name="Freeform 2004"/>
              <p:cNvSpPr>
                <a:spLocks/>
              </p:cNvSpPr>
              <p:nvPr/>
            </p:nvSpPr>
            <p:spPr bwMode="auto">
              <a:xfrm>
                <a:off x="1964" y="2221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2 w 6"/>
                  <a:gd name="T3" fmla="*/ 0 h 4"/>
                  <a:gd name="T4" fmla="*/ 2 w 6"/>
                  <a:gd name="T5" fmla="*/ 1 h 4"/>
                  <a:gd name="T6" fmla="*/ 4 w 6"/>
                  <a:gd name="T7" fmla="*/ 1 h 4"/>
                  <a:gd name="T8" fmla="*/ 4 w 6"/>
                  <a:gd name="T9" fmla="*/ 3 h 4"/>
                  <a:gd name="T10" fmla="*/ 5 w 6"/>
                  <a:gd name="T11" fmla="*/ 3 h 4"/>
                  <a:gd name="T12" fmla="*/ 6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4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85" name="Freeform 2005"/>
              <p:cNvSpPr>
                <a:spLocks/>
              </p:cNvSpPr>
              <p:nvPr/>
            </p:nvSpPr>
            <p:spPr bwMode="auto">
              <a:xfrm>
                <a:off x="1970" y="2225"/>
                <a:ext cx="8" cy="5"/>
              </a:xfrm>
              <a:custGeom>
                <a:avLst/>
                <a:gdLst>
                  <a:gd name="T0" fmla="*/ 0 w 8"/>
                  <a:gd name="T1" fmla="*/ 0 h 5"/>
                  <a:gd name="T2" fmla="*/ 2 w 8"/>
                  <a:gd name="T3" fmla="*/ 0 h 5"/>
                  <a:gd name="T4" fmla="*/ 2 w 8"/>
                  <a:gd name="T5" fmla="*/ 2 h 5"/>
                  <a:gd name="T6" fmla="*/ 4 w 8"/>
                  <a:gd name="T7" fmla="*/ 2 h 5"/>
                  <a:gd name="T8" fmla="*/ 4 w 8"/>
                  <a:gd name="T9" fmla="*/ 4 h 5"/>
                  <a:gd name="T10" fmla="*/ 5 w 8"/>
                  <a:gd name="T11" fmla="*/ 4 h 5"/>
                  <a:gd name="T12" fmla="*/ 5 w 8"/>
                  <a:gd name="T13" fmla="*/ 5 h 5"/>
                  <a:gd name="T14" fmla="*/ 8 w 8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8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86" name="Freeform 2006"/>
              <p:cNvSpPr>
                <a:spLocks/>
              </p:cNvSpPr>
              <p:nvPr/>
            </p:nvSpPr>
            <p:spPr bwMode="auto">
              <a:xfrm>
                <a:off x="1978" y="2230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2 h 6"/>
                  <a:gd name="T4" fmla="*/ 2 w 7"/>
                  <a:gd name="T5" fmla="*/ 2 h 6"/>
                  <a:gd name="T6" fmla="*/ 2 w 7"/>
                  <a:gd name="T7" fmla="*/ 3 h 6"/>
                  <a:gd name="T8" fmla="*/ 3 w 7"/>
                  <a:gd name="T9" fmla="*/ 3 h 6"/>
                  <a:gd name="T10" fmla="*/ 3 w 7"/>
                  <a:gd name="T11" fmla="*/ 5 h 6"/>
                  <a:gd name="T12" fmla="*/ 6 w 7"/>
                  <a:gd name="T13" fmla="*/ 5 h 6"/>
                  <a:gd name="T14" fmla="*/ 6 w 7"/>
                  <a:gd name="T15" fmla="*/ 6 h 6"/>
                  <a:gd name="T16" fmla="*/ 7 w 7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6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87" name="Freeform 2007"/>
              <p:cNvSpPr>
                <a:spLocks/>
              </p:cNvSpPr>
              <p:nvPr/>
            </p:nvSpPr>
            <p:spPr bwMode="auto">
              <a:xfrm>
                <a:off x="1985" y="2236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1 w 6"/>
                  <a:gd name="T3" fmla="*/ 0 h 5"/>
                  <a:gd name="T4" fmla="*/ 1 w 6"/>
                  <a:gd name="T5" fmla="*/ 2 h 5"/>
                  <a:gd name="T6" fmla="*/ 2 w 6"/>
                  <a:gd name="T7" fmla="*/ 2 h 5"/>
                  <a:gd name="T8" fmla="*/ 2 w 6"/>
                  <a:gd name="T9" fmla="*/ 4 h 5"/>
                  <a:gd name="T10" fmla="*/ 5 w 6"/>
                  <a:gd name="T11" fmla="*/ 4 h 5"/>
                  <a:gd name="T12" fmla="*/ 5 w 6"/>
                  <a:gd name="T13" fmla="*/ 5 h 5"/>
                  <a:gd name="T14" fmla="*/ 6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6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88" name="Freeform 2008"/>
              <p:cNvSpPr>
                <a:spLocks/>
              </p:cNvSpPr>
              <p:nvPr/>
            </p:nvSpPr>
            <p:spPr bwMode="auto">
              <a:xfrm>
                <a:off x="1991" y="22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2 h 7"/>
                  <a:gd name="T4" fmla="*/ 2 w 6"/>
                  <a:gd name="T5" fmla="*/ 2 h 7"/>
                  <a:gd name="T6" fmla="*/ 2 w 6"/>
                  <a:gd name="T7" fmla="*/ 3 h 7"/>
                  <a:gd name="T8" fmla="*/ 3 w 6"/>
                  <a:gd name="T9" fmla="*/ 3 h 7"/>
                  <a:gd name="T10" fmla="*/ 5 w 6"/>
                  <a:gd name="T11" fmla="*/ 5 h 7"/>
                  <a:gd name="T12" fmla="*/ 6 w 6"/>
                  <a:gd name="T13" fmla="*/ 5 h 7"/>
                  <a:gd name="T14" fmla="*/ 6 w 6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7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89" name="Freeform 2009"/>
              <p:cNvSpPr>
                <a:spLocks/>
              </p:cNvSpPr>
              <p:nvPr/>
            </p:nvSpPr>
            <p:spPr bwMode="auto">
              <a:xfrm>
                <a:off x="1997" y="2248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1 w 6"/>
                  <a:gd name="T3" fmla="*/ 0 h 4"/>
                  <a:gd name="T4" fmla="*/ 1 w 6"/>
                  <a:gd name="T5" fmla="*/ 1 h 4"/>
                  <a:gd name="T6" fmla="*/ 3 w 6"/>
                  <a:gd name="T7" fmla="*/ 1 h 4"/>
                  <a:gd name="T8" fmla="*/ 3 w 6"/>
                  <a:gd name="T9" fmla="*/ 3 h 4"/>
                  <a:gd name="T10" fmla="*/ 6 w 6"/>
                  <a:gd name="T11" fmla="*/ 3 h 4"/>
                  <a:gd name="T12" fmla="*/ 6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6" y="4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90" name="Freeform 2010"/>
              <p:cNvSpPr>
                <a:spLocks/>
              </p:cNvSpPr>
              <p:nvPr/>
            </p:nvSpPr>
            <p:spPr bwMode="auto">
              <a:xfrm>
                <a:off x="2003" y="2252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1 w 6"/>
                  <a:gd name="T3" fmla="*/ 0 h 5"/>
                  <a:gd name="T4" fmla="*/ 1 w 6"/>
                  <a:gd name="T5" fmla="*/ 2 h 5"/>
                  <a:gd name="T6" fmla="*/ 3 w 6"/>
                  <a:gd name="T7" fmla="*/ 2 h 5"/>
                  <a:gd name="T8" fmla="*/ 3 w 6"/>
                  <a:gd name="T9" fmla="*/ 3 h 5"/>
                  <a:gd name="T10" fmla="*/ 5 w 6"/>
                  <a:gd name="T11" fmla="*/ 3 h 5"/>
                  <a:gd name="T12" fmla="*/ 5 w 6"/>
                  <a:gd name="T13" fmla="*/ 5 h 5"/>
                  <a:gd name="T14" fmla="*/ 6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6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91" name="Freeform 2011"/>
              <p:cNvSpPr>
                <a:spLocks/>
              </p:cNvSpPr>
              <p:nvPr/>
            </p:nvSpPr>
            <p:spPr bwMode="auto">
              <a:xfrm>
                <a:off x="2009" y="2257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2 h 6"/>
                  <a:gd name="T4" fmla="*/ 2 w 6"/>
                  <a:gd name="T5" fmla="*/ 2 h 6"/>
                  <a:gd name="T6" fmla="*/ 2 w 6"/>
                  <a:gd name="T7" fmla="*/ 3 h 6"/>
                  <a:gd name="T8" fmla="*/ 3 w 6"/>
                  <a:gd name="T9" fmla="*/ 3 h 6"/>
                  <a:gd name="T10" fmla="*/ 3 w 6"/>
                  <a:gd name="T11" fmla="*/ 5 h 6"/>
                  <a:gd name="T12" fmla="*/ 6 w 6"/>
                  <a:gd name="T13" fmla="*/ 5 h 6"/>
                  <a:gd name="T14" fmla="*/ 6 w 6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6" y="5"/>
                    </a:lnTo>
                    <a:lnTo>
                      <a:pt x="6" y="6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92" name="Freeform 2012"/>
              <p:cNvSpPr>
                <a:spLocks/>
              </p:cNvSpPr>
              <p:nvPr/>
            </p:nvSpPr>
            <p:spPr bwMode="auto">
              <a:xfrm>
                <a:off x="2015" y="2263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1 w 6"/>
                  <a:gd name="T3" fmla="*/ 0 h 5"/>
                  <a:gd name="T4" fmla="*/ 1 w 6"/>
                  <a:gd name="T5" fmla="*/ 2 h 5"/>
                  <a:gd name="T6" fmla="*/ 3 w 6"/>
                  <a:gd name="T7" fmla="*/ 2 h 5"/>
                  <a:gd name="T8" fmla="*/ 3 w 6"/>
                  <a:gd name="T9" fmla="*/ 3 h 5"/>
                  <a:gd name="T10" fmla="*/ 5 w 6"/>
                  <a:gd name="T11" fmla="*/ 3 h 5"/>
                  <a:gd name="T12" fmla="*/ 5 w 6"/>
                  <a:gd name="T13" fmla="*/ 5 h 5"/>
                  <a:gd name="T14" fmla="*/ 6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6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93" name="Freeform 2013"/>
              <p:cNvSpPr>
                <a:spLocks/>
              </p:cNvSpPr>
              <p:nvPr/>
            </p:nvSpPr>
            <p:spPr bwMode="auto">
              <a:xfrm>
                <a:off x="2021" y="2268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1 w 6"/>
                  <a:gd name="T3" fmla="*/ 2 h 6"/>
                  <a:gd name="T4" fmla="*/ 2 w 6"/>
                  <a:gd name="T5" fmla="*/ 2 h 6"/>
                  <a:gd name="T6" fmla="*/ 2 w 6"/>
                  <a:gd name="T7" fmla="*/ 3 h 6"/>
                  <a:gd name="T8" fmla="*/ 3 w 6"/>
                  <a:gd name="T9" fmla="*/ 3 h 6"/>
                  <a:gd name="T10" fmla="*/ 3 w 6"/>
                  <a:gd name="T11" fmla="*/ 5 h 6"/>
                  <a:gd name="T12" fmla="*/ 5 w 6"/>
                  <a:gd name="T13" fmla="*/ 5 h 6"/>
                  <a:gd name="T14" fmla="*/ 6 w 6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6" y="6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94" name="Freeform 2014"/>
              <p:cNvSpPr>
                <a:spLocks/>
              </p:cNvSpPr>
              <p:nvPr/>
            </p:nvSpPr>
            <p:spPr bwMode="auto">
              <a:xfrm>
                <a:off x="2027" y="2274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1 w 5"/>
                  <a:gd name="T3" fmla="*/ 0 h 5"/>
                  <a:gd name="T4" fmla="*/ 1 w 5"/>
                  <a:gd name="T5" fmla="*/ 2 h 5"/>
                  <a:gd name="T6" fmla="*/ 2 w 5"/>
                  <a:gd name="T7" fmla="*/ 2 h 5"/>
                  <a:gd name="T8" fmla="*/ 2 w 5"/>
                  <a:gd name="T9" fmla="*/ 3 h 5"/>
                  <a:gd name="T10" fmla="*/ 5 w 5"/>
                  <a:gd name="T11" fmla="*/ 3 h 5"/>
                  <a:gd name="T12" fmla="*/ 5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95" name="Freeform 2015"/>
              <p:cNvSpPr>
                <a:spLocks/>
              </p:cNvSpPr>
              <p:nvPr/>
            </p:nvSpPr>
            <p:spPr bwMode="auto">
              <a:xfrm>
                <a:off x="2032" y="2279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1 w 6"/>
                  <a:gd name="T3" fmla="*/ 0 h 5"/>
                  <a:gd name="T4" fmla="*/ 1 w 6"/>
                  <a:gd name="T5" fmla="*/ 2 h 5"/>
                  <a:gd name="T6" fmla="*/ 2 w 6"/>
                  <a:gd name="T7" fmla="*/ 2 h 5"/>
                  <a:gd name="T8" fmla="*/ 2 w 6"/>
                  <a:gd name="T9" fmla="*/ 3 h 5"/>
                  <a:gd name="T10" fmla="*/ 3 w 6"/>
                  <a:gd name="T11" fmla="*/ 3 h 5"/>
                  <a:gd name="T12" fmla="*/ 4 w 6"/>
                  <a:gd name="T13" fmla="*/ 5 h 5"/>
                  <a:gd name="T14" fmla="*/ 6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5"/>
                    </a:lnTo>
                    <a:lnTo>
                      <a:pt x="6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96" name="Freeform 2016"/>
              <p:cNvSpPr>
                <a:spLocks/>
              </p:cNvSpPr>
              <p:nvPr/>
            </p:nvSpPr>
            <p:spPr bwMode="auto">
              <a:xfrm>
                <a:off x="2038" y="2284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1 h 6"/>
                  <a:gd name="T4" fmla="*/ 1 w 4"/>
                  <a:gd name="T5" fmla="*/ 1 h 6"/>
                  <a:gd name="T6" fmla="*/ 1 w 4"/>
                  <a:gd name="T7" fmla="*/ 3 h 6"/>
                  <a:gd name="T8" fmla="*/ 2 w 4"/>
                  <a:gd name="T9" fmla="*/ 3 h 6"/>
                  <a:gd name="T10" fmla="*/ 3 w 4"/>
                  <a:gd name="T11" fmla="*/ 5 h 6"/>
                  <a:gd name="T12" fmla="*/ 4 w 4"/>
                  <a:gd name="T13" fmla="*/ 5 h 6"/>
                  <a:gd name="T14" fmla="*/ 4 w 4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97" name="Freeform 2017"/>
              <p:cNvSpPr>
                <a:spLocks/>
              </p:cNvSpPr>
              <p:nvPr/>
            </p:nvSpPr>
            <p:spPr bwMode="auto">
              <a:xfrm>
                <a:off x="2042" y="2290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2 w 6"/>
                  <a:gd name="T3" fmla="*/ 0 h 5"/>
                  <a:gd name="T4" fmla="*/ 2 w 6"/>
                  <a:gd name="T5" fmla="*/ 2 h 5"/>
                  <a:gd name="T6" fmla="*/ 3 w 6"/>
                  <a:gd name="T7" fmla="*/ 2 h 5"/>
                  <a:gd name="T8" fmla="*/ 3 w 6"/>
                  <a:gd name="T9" fmla="*/ 3 h 5"/>
                  <a:gd name="T10" fmla="*/ 4 w 6"/>
                  <a:gd name="T11" fmla="*/ 3 h 5"/>
                  <a:gd name="T12" fmla="*/ 5 w 6"/>
                  <a:gd name="T13" fmla="*/ 5 h 5"/>
                  <a:gd name="T14" fmla="*/ 6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6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98" name="Freeform 2018"/>
              <p:cNvSpPr>
                <a:spLocks/>
              </p:cNvSpPr>
              <p:nvPr/>
            </p:nvSpPr>
            <p:spPr bwMode="auto">
              <a:xfrm>
                <a:off x="2048" y="2295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1 h 6"/>
                  <a:gd name="T4" fmla="*/ 2 w 5"/>
                  <a:gd name="T5" fmla="*/ 1 h 6"/>
                  <a:gd name="T6" fmla="*/ 2 w 5"/>
                  <a:gd name="T7" fmla="*/ 3 h 6"/>
                  <a:gd name="T8" fmla="*/ 3 w 5"/>
                  <a:gd name="T9" fmla="*/ 3 h 6"/>
                  <a:gd name="T10" fmla="*/ 3 w 5"/>
                  <a:gd name="T11" fmla="*/ 5 h 6"/>
                  <a:gd name="T12" fmla="*/ 4 w 5"/>
                  <a:gd name="T13" fmla="*/ 5 h 6"/>
                  <a:gd name="T14" fmla="*/ 5 w 5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699" name="Freeform 2019"/>
              <p:cNvSpPr>
                <a:spLocks/>
              </p:cNvSpPr>
              <p:nvPr/>
            </p:nvSpPr>
            <p:spPr bwMode="auto">
              <a:xfrm>
                <a:off x="2053" y="230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1 w 5"/>
                  <a:gd name="T3" fmla="*/ 0 h 5"/>
                  <a:gd name="T4" fmla="*/ 1 w 5"/>
                  <a:gd name="T5" fmla="*/ 2 h 5"/>
                  <a:gd name="T6" fmla="*/ 3 w 5"/>
                  <a:gd name="T7" fmla="*/ 2 h 5"/>
                  <a:gd name="T8" fmla="*/ 3 w 5"/>
                  <a:gd name="T9" fmla="*/ 3 h 5"/>
                  <a:gd name="T10" fmla="*/ 4 w 5"/>
                  <a:gd name="T11" fmla="*/ 3 h 5"/>
                  <a:gd name="T12" fmla="*/ 4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5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00" name="Freeform 2020"/>
              <p:cNvSpPr>
                <a:spLocks/>
              </p:cNvSpPr>
              <p:nvPr/>
            </p:nvSpPr>
            <p:spPr bwMode="auto">
              <a:xfrm>
                <a:off x="2058" y="2306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1 w 5"/>
                  <a:gd name="T3" fmla="*/ 0 h 6"/>
                  <a:gd name="T4" fmla="*/ 1 w 5"/>
                  <a:gd name="T5" fmla="*/ 1 h 6"/>
                  <a:gd name="T6" fmla="*/ 2 w 5"/>
                  <a:gd name="T7" fmla="*/ 3 h 6"/>
                  <a:gd name="T8" fmla="*/ 4 w 5"/>
                  <a:gd name="T9" fmla="*/ 3 h 6"/>
                  <a:gd name="T10" fmla="*/ 4 w 5"/>
                  <a:gd name="T11" fmla="*/ 5 h 6"/>
                  <a:gd name="T12" fmla="*/ 5 w 5"/>
                  <a:gd name="T13" fmla="*/ 5 h 6"/>
                  <a:gd name="T14" fmla="*/ 5 w 5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6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01" name="Freeform 2021"/>
              <p:cNvSpPr>
                <a:spLocks/>
              </p:cNvSpPr>
              <p:nvPr/>
            </p:nvSpPr>
            <p:spPr bwMode="auto">
              <a:xfrm>
                <a:off x="2063" y="2312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1 w 5"/>
                  <a:gd name="T3" fmla="*/ 0 h 5"/>
                  <a:gd name="T4" fmla="*/ 1 w 5"/>
                  <a:gd name="T5" fmla="*/ 2 h 5"/>
                  <a:gd name="T6" fmla="*/ 2 w 5"/>
                  <a:gd name="T7" fmla="*/ 2 h 5"/>
                  <a:gd name="T8" fmla="*/ 2 w 5"/>
                  <a:gd name="T9" fmla="*/ 3 h 5"/>
                  <a:gd name="T10" fmla="*/ 5 w 5"/>
                  <a:gd name="T11" fmla="*/ 3 h 5"/>
                  <a:gd name="T12" fmla="*/ 5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02" name="Freeform 2022"/>
              <p:cNvSpPr>
                <a:spLocks/>
              </p:cNvSpPr>
              <p:nvPr/>
            </p:nvSpPr>
            <p:spPr bwMode="auto">
              <a:xfrm>
                <a:off x="2068" y="2317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1 w 5"/>
                  <a:gd name="T3" fmla="*/ 0 h 6"/>
                  <a:gd name="T4" fmla="*/ 1 w 5"/>
                  <a:gd name="T5" fmla="*/ 2 h 6"/>
                  <a:gd name="T6" fmla="*/ 2 w 5"/>
                  <a:gd name="T7" fmla="*/ 2 h 6"/>
                  <a:gd name="T8" fmla="*/ 2 w 5"/>
                  <a:gd name="T9" fmla="*/ 3 h 6"/>
                  <a:gd name="T10" fmla="*/ 3 w 5"/>
                  <a:gd name="T11" fmla="*/ 3 h 6"/>
                  <a:gd name="T12" fmla="*/ 3 w 5"/>
                  <a:gd name="T13" fmla="*/ 5 h 6"/>
                  <a:gd name="T14" fmla="*/ 5 w 5"/>
                  <a:gd name="T15" fmla="*/ 5 h 6"/>
                  <a:gd name="T16" fmla="*/ 5 w 5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6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03" name="Freeform 2023"/>
              <p:cNvSpPr>
                <a:spLocks/>
              </p:cNvSpPr>
              <p:nvPr/>
            </p:nvSpPr>
            <p:spPr bwMode="auto">
              <a:xfrm>
                <a:off x="2073" y="2323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0 h 5"/>
                  <a:gd name="T4" fmla="*/ 2 w 4"/>
                  <a:gd name="T5" fmla="*/ 3 h 5"/>
                  <a:gd name="T6" fmla="*/ 4 w 4"/>
                  <a:gd name="T7" fmla="*/ 3 h 5"/>
                  <a:gd name="T8" fmla="*/ 4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04" name="Freeform 2024"/>
              <p:cNvSpPr>
                <a:spLocks/>
              </p:cNvSpPr>
              <p:nvPr/>
            </p:nvSpPr>
            <p:spPr bwMode="auto">
              <a:xfrm>
                <a:off x="2077" y="2328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2 h 5"/>
                  <a:gd name="T6" fmla="*/ 3 w 5"/>
                  <a:gd name="T7" fmla="*/ 2 h 5"/>
                  <a:gd name="T8" fmla="*/ 3 w 5"/>
                  <a:gd name="T9" fmla="*/ 3 h 5"/>
                  <a:gd name="T10" fmla="*/ 4 w 5"/>
                  <a:gd name="T11" fmla="*/ 3 h 5"/>
                  <a:gd name="T12" fmla="*/ 4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5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05" name="Freeform 2025"/>
              <p:cNvSpPr>
                <a:spLocks/>
              </p:cNvSpPr>
              <p:nvPr/>
            </p:nvSpPr>
            <p:spPr bwMode="auto">
              <a:xfrm>
                <a:off x="2082" y="2333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1 h 6"/>
                  <a:gd name="T4" fmla="*/ 1 w 5"/>
                  <a:gd name="T5" fmla="*/ 1 h 6"/>
                  <a:gd name="T6" fmla="*/ 1 w 5"/>
                  <a:gd name="T7" fmla="*/ 3 h 6"/>
                  <a:gd name="T8" fmla="*/ 3 w 5"/>
                  <a:gd name="T9" fmla="*/ 3 h 6"/>
                  <a:gd name="T10" fmla="*/ 3 w 5"/>
                  <a:gd name="T11" fmla="*/ 4 h 6"/>
                  <a:gd name="T12" fmla="*/ 5 w 5"/>
                  <a:gd name="T13" fmla="*/ 4 h 6"/>
                  <a:gd name="T14" fmla="*/ 5 w 5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6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69706" name="Group 2026"/>
            <p:cNvGrpSpPr>
              <a:grpSpLocks/>
            </p:cNvGrpSpPr>
            <p:nvPr/>
          </p:nvGrpSpPr>
          <p:grpSpPr bwMode="auto">
            <a:xfrm>
              <a:off x="2087" y="2339"/>
              <a:ext cx="409" cy="536"/>
              <a:chOff x="2087" y="2339"/>
              <a:chExt cx="409" cy="536"/>
            </a:xfrm>
          </p:grpSpPr>
          <p:sp>
            <p:nvSpPr>
              <p:cNvPr id="969707" name="Freeform 2027"/>
              <p:cNvSpPr>
                <a:spLocks/>
              </p:cNvSpPr>
              <p:nvPr/>
            </p:nvSpPr>
            <p:spPr bwMode="auto">
              <a:xfrm>
                <a:off x="2087" y="2339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1 w 5"/>
                  <a:gd name="T3" fmla="*/ 2 h 5"/>
                  <a:gd name="T4" fmla="*/ 2 w 5"/>
                  <a:gd name="T5" fmla="*/ 2 h 5"/>
                  <a:gd name="T6" fmla="*/ 2 w 5"/>
                  <a:gd name="T7" fmla="*/ 3 h 5"/>
                  <a:gd name="T8" fmla="*/ 4 w 5"/>
                  <a:gd name="T9" fmla="*/ 3 h 5"/>
                  <a:gd name="T10" fmla="*/ 4 w 5"/>
                  <a:gd name="T11" fmla="*/ 5 h 5"/>
                  <a:gd name="T12" fmla="*/ 5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5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08" name="Freeform 2028"/>
              <p:cNvSpPr>
                <a:spLocks/>
              </p:cNvSpPr>
              <p:nvPr/>
            </p:nvSpPr>
            <p:spPr bwMode="auto">
              <a:xfrm>
                <a:off x="2092" y="2344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1 h 6"/>
                  <a:gd name="T4" fmla="*/ 1 w 3"/>
                  <a:gd name="T5" fmla="*/ 1 h 6"/>
                  <a:gd name="T6" fmla="*/ 1 w 3"/>
                  <a:gd name="T7" fmla="*/ 3 h 6"/>
                  <a:gd name="T8" fmla="*/ 2 w 3"/>
                  <a:gd name="T9" fmla="*/ 3 h 6"/>
                  <a:gd name="T10" fmla="*/ 2 w 3"/>
                  <a:gd name="T11" fmla="*/ 4 h 6"/>
                  <a:gd name="T12" fmla="*/ 3 w 3"/>
                  <a:gd name="T13" fmla="*/ 4 h 6"/>
                  <a:gd name="T14" fmla="*/ 3 w 3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6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09" name="Freeform 2029"/>
              <p:cNvSpPr>
                <a:spLocks/>
              </p:cNvSpPr>
              <p:nvPr/>
            </p:nvSpPr>
            <p:spPr bwMode="auto">
              <a:xfrm>
                <a:off x="2095" y="2350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2 h 5"/>
                  <a:gd name="T6" fmla="*/ 3 w 5"/>
                  <a:gd name="T7" fmla="*/ 2 h 5"/>
                  <a:gd name="T8" fmla="*/ 3 w 5"/>
                  <a:gd name="T9" fmla="*/ 3 h 5"/>
                  <a:gd name="T10" fmla="*/ 4 w 5"/>
                  <a:gd name="T11" fmla="*/ 3 h 5"/>
                  <a:gd name="T12" fmla="*/ 4 w 5"/>
                  <a:gd name="T13" fmla="*/ 5 h 5"/>
                  <a:gd name="T14" fmla="*/ 5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5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10" name="Freeform 2030"/>
              <p:cNvSpPr>
                <a:spLocks/>
              </p:cNvSpPr>
              <p:nvPr/>
            </p:nvSpPr>
            <p:spPr bwMode="auto">
              <a:xfrm>
                <a:off x="2100" y="2355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1 h 6"/>
                  <a:gd name="T4" fmla="*/ 1 w 5"/>
                  <a:gd name="T5" fmla="*/ 1 h 6"/>
                  <a:gd name="T6" fmla="*/ 1 w 5"/>
                  <a:gd name="T7" fmla="*/ 3 h 6"/>
                  <a:gd name="T8" fmla="*/ 3 w 5"/>
                  <a:gd name="T9" fmla="*/ 3 h 6"/>
                  <a:gd name="T10" fmla="*/ 3 w 5"/>
                  <a:gd name="T11" fmla="*/ 5 h 6"/>
                  <a:gd name="T12" fmla="*/ 4 w 5"/>
                  <a:gd name="T13" fmla="*/ 5 h 6"/>
                  <a:gd name="T14" fmla="*/ 4 w 5"/>
                  <a:gd name="T15" fmla="*/ 6 h 6"/>
                  <a:gd name="T16" fmla="*/ 5 w 5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5" y="6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11" name="Freeform 2031"/>
              <p:cNvSpPr>
                <a:spLocks/>
              </p:cNvSpPr>
              <p:nvPr/>
            </p:nvSpPr>
            <p:spPr bwMode="auto">
              <a:xfrm>
                <a:off x="2105" y="236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1 w 4"/>
                  <a:gd name="T5" fmla="*/ 2 h 5"/>
                  <a:gd name="T6" fmla="*/ 2 w 4"/>
                  <a:gd name="T7" fmla="*/ 3 h 5"/>
                  <a:gd name="T8" fmla="*/ 4 w 4"/>
                  <a:gd name="T9" fmla="*/ 3 h 5"/>
                  <a:gd name="T10" fmla="*/ 4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12" name="Freeform 2032"/>
              <p:cNvSpPr>
                <a:spLocks/>
              </p:cNvSpPr>
              <p:nvPr/>
            </p:nvSpPr>
            <p:spPr bwMode="auto">
              <a:xfrm>
                <a:off x="2109" y="2366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1 w 4"/>
                  <a:gd name="T3" fmla="*/ 1 h 6"/>
                  <a:gd name="T4" fmla="*/ 2 w 4"/>
                  <a:gd name="T5" fmla="*/ 1 h 6"/>
                  <a:gd name="T6" fmla="*/ 2 w 4"/>
                  <a:gd name="T7" fmla="*/ 3 h 6"/>
                  <a:gd name="T8" fmla="*/ 3 w 4"/>
                  <a:gd name="T9" fmla="*/ 3 h 6"/>
                  <a:gd name="T10" fmla="*/ 3 w 4"/>
                  <a:gd name="T11" fmla="*/ 5 h 6"/>
                  <a:gd name="T12" fmla="*/ 4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6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13" name="Freeform 2033"/>
              <p:cNvSpPr>
                <a:spLocks/>
              </p:cNvSpPr>
              <p:nvPr/>
            </p:nvSpPr>
            <p:spPr bwMode="auto">
              <a:xfrm>
                <a:off x="2113" y="2372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0 h 5"/>
                  <a:gd name="T4" fmla="*/ 2 w 4"/>
                  <a:gd name="T5" fmla="*/ 2 h 5"/>
                  <a:gd name="T6" fmla="*/ 3 w 4"/>
                  <a:gd name="T7" fmla="*/ 2 h 5"/>
                  <a:gd name="T8" fmla="*/ 3 w 4"/>
                  <a:gd name="T9" fmla="*/ 3 h 5"/>
                  <a:gd name="T10" fmla="*/ 4 w 4"/>
                  <a:gd name="T11" fmla="*/ 3 h 5"/>
                  <a:gd name="T12" fmla="*/ 4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14" name="Freeform 2034"/>
              <p:cNvSpPr>
                <a:spLocks/>
              </p:cNvSpPr>
              <p:nvPr/>
            </p:nvSpPr>
            <p:spPr bwMode="auto">
              <a:xfrm>
                <a:off x="2117" y="2377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1 w 4"/>
                  <a:gd name="T3" fmla="*/ 0 h 5"/>
                  <a:gd name="T4" fmla="*/ 1 w 4"/>
                  <a:gd name="T5" fmla="*/ 1 h 5"/>
                  <a:gd name="T6" fmla="*/ 2 w 4"/>
                  <a:gd name="T7" fmla="*/ 1 h 5"/>
                  <a:gd name="T8" fmla="*/ 2 w 4"/>
                  <a:gd name="T9" fmla="*/ 3 h 5"/>
                  <a:gd name="T10" fmla="*/ 4 w 4"/>
                  <a:gd name="T11" fmla="*/ 3 h 5"/>
                  <a:gd name="T12" fmla="*/ 4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15" name="Freeform 2035"/>
              <p:cNvSpPr>
                <a:spLocks/>
              </p:cNvSpPr>
              <p:nvPr/>
            </p:nvSpPr>
            <p:spPr bwMode="auto">
              <a:xfrm>
                <a:off x="2121" y="2382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1 w 4"/>
                  <a:gd name="T3" fmla="*/ 0 h 6"/>
                  <a:gd name="T4" fmla="*/ 1 w 4"/>
                  <a:gd name="T5" fmla="*/ 1 h 6"/>
                  <a:gd name="T6" fmla="*/ 2 w 4"/>
                  <a:gd name="T7" fmla="*/ 3 h 6"/>
                  <a:gd name="T8" fmla="*/ 3 w 4"/>
                  <a:gd name="T9" fmla="*/ 3 h 6"/>
                  <a:gd name="T10" fmla="*/ 3 w 4"/>
                  <a:gd name="T11" fmla="*/ 4 h 6"/>
                  <a:gd name="T12" fmla="*/ 4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6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16" name="Freeform 2036"/>
              <p:cNvSpPr>
                <a:spLocks/>
              </p:cNvSpPr>
              <p:nvPr/>
            </p:nvSpPr>
            <p:spPr bwMode="auto">
              <a:xfrm>
                <a:off x="2125" y="2388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1 h 5"/>
                  <a:gd name="T4" fmla="*/ 3 w 4"/>
                  <a:gd name="T5" fmla="*/ 1 h 5"/>
                  <a:gd name="T6" fmla="*/ 3 w 4"/>
                  <a:gd name="T7" fmla="*/ 5 h 5"/>
                  <a:gd name="T8" fmla="*/ 4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5"/>
                    </a:lnTo>
                    <a:lnTo>
                      <a:pt x="4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17" name="Freeform 2037"/>
              <p:cNvSpPr>
                <a:spLocks/>
              </p:cNvSpPr>
              <p:nvPr/>
            </p:nvSpPr>
            <p:spPr bwMode="auto">
              <a:xfrm>
                <a:off x="2129" y="239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2 w 4"/>
                  <a:gd name="T9" fmla="*/ 3 h 4"/>
                  <a:gd name="T10" fmla="*/ 2 w 4"/>
                  <a:gd name="T11" fmla="*/ 4 h 4"/>
                  <a:gd name="T12" fmla="*/ 4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4" y="4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18" name="Freeform 2038"/>
              <p:cNvSpPr>
                <a:spLocks/>
              </p:cNvSpPr>
              <p:nvPr/>
            </p:nvSpPr>
            <p:spPr bwMode="auto">
              <a:xfrm>
                <a:off x="2133" y="2397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2 h 7"/>
                  <a:gd name="T4" fmla="*/ 1 w 3"/>
                  <a:gd name="T5" fmla="*/ 2 h 7"/>
                  <a:gd name="T6" fmla="*/ 1 w 3"/>
                  <a:gd name="T7" fmla="*/ 4 h 7"/>
                  <a:gd name="T8" fmla="*/ 2 w 3"/>
                  <a:gd name="T9" fmla="*/ 4 h 7"/>
                  <a:gd name="T10" fmla="*/ 2 w 3"/>
                  <a:gd name="T11" fmla="*/ 5 h 7"/>
                  <a:gd name="T12" fmla="*/ 3 w 3"/>
                  <a:gd name="T13" fmla="*/ 5 h 7"/>
                  <a:gd name="T14" fmla="*/ 3 w 3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7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19" name="Freeform 2039"/>
              <p:cNvSpPr>
                <a:spLocks/>
              </p:cNvSpPr>
              <p:nvPr/>
            </p:nvSpPr>
            <p:spPr bwMode="auto">
              <a:xfrm>
                <a:off x="2136" y="240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1 w 5"/>
                  <a:gd name="T3" fmla="*/ 0 h 4"/>
                  <a:gd name="T4" fmla="*/ 1 w 5"/>
                  <a:gd name="T5" fmla="*/ 1 h 4"/>
                  <a:gd name="T6" fmla="*/ 3 w 5"/>
                  <a:gd name="T7" fmla="*/ 1 h 4"/>
                  <a:gd name="T8" fmla="*/ 3 w 5"/>
                  <a:gd name="T9" fmla="*/ 3 h 4"/>
                  <a:gd name="T10" fmla="*/ 4 w 5"/>
                  <a:gd name="T11" fmla="*/ 3 h 4"/>
                  <a:gd name="T12" fmla="*/ 4 w 5"/>
                  <a:gd name="T13" fmla="*/ 4 h 4"/>
                  <a:gd name="T14" fmla="*/ 5 w 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5" y="4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20" name="Freeform 2040"/>
              <p:cNvSpPr>
                <a:spLocks/>
              </p:cNvSpPr>
              <p:nvPr/>
            </p:nvSpPr>
            <p:spPr bwMode="auto">
              <a:xfrm>
                <a:off x="2141" y="2408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2 h 7"/>
                  <a:gd name="T4" fmla="*/ 1 w 4"/>
                  <a:gd name="T5" fmla="*/ 2 h 7"/>
                  <a:gd name="T6" fmla="*/ 1 w 4"/>
                  <a:gd name="T7" fmla="*/ 4 h 7"/>
                  <a:gd name="T8" fmla="*/ 2 w 4"/>
                  <a:gd name="T9" fmla="*/ 4 h 7"/>
                  <a:gd name="T10" fmla="*/ 2 w 4"/>
                  <a:gd name="T11" fmla="*/ 5 h 7"/>
                  <a:gd name="T12" fmla="*/ 4 w 4"/>
                  <a:gd name="T13" fmla="*/ 5 h 7"/>
                  <a:gd name="T14" fmla="*/ 4 w 4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7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21" name="Freeform 2041"/>
              <p:cNvSpPr>
                <a:spLocks/>
              </p:cNvSpPr>
              <p:nvPr/>
            </p:nvSpPr>
            <p:spPr bwMode="auto">
              <a:xfrm>
                <a:off x="2145" y="2415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1 w 3"/>
                  <a:gd name="T3" fmla="*/ 1 h 4"/>
                  <a:gd name="T4" fmla="*/ 2 w 3"/>
                  <a:gd name="T5" fmla="*/ 3 h 4"/>
                  <a:gd name="T6" fmla="*/ 3 w 3"/>
                  <a:gd name="T7" fmla="*/ 3 h 4"/>
                  <a:gd name="T8" fmla="*/ 3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1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22" name="Freeform 2042"/>
              <p:cNvSpPr>
                <a:spLocks/>
              </p:cNvSpPr>
              <p:nvPr/>
            </p:nvSpPr>
            <p:spPr bwMode="auto">
              <a:xfrm>
                <a:off x="2148" y="2419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1 w 4"/>
                  <a:gd name="T5" fmla="*/ 2 h 5"/>
                  <a:gd name="T6" fmla="*/ 1 w 4"/>
                  <a:gd name="T7" fmla="*/ 4 h 5"/>
                  <a:gd name="T8" fmla="*/ 3 w 4"/>
                  <a:gd name="T9" fmla="*/ 4 h 5"/>
                  <a:gd name="T10" fmla="*/ 3 w 4"/>
                  <a:gd name="T11" fmla="*/ 5 h 5"/>
                  <a:gd name="T12" fmla="*/ 4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4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23" name="Freeform 2043"/>
              <p:cNvSpPr>
                <a:spLocks/>
              </p:cNvSpPr>
              <p:nvPr/>
            </p:nvSpPr>
            <p:spPr bwMode="auto">
              <a:xfrm>
                <a:off x="2152" y="242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2 h 5"/>
                  <a:gd name="T4" fmla="*/ 1 w 3"/>
                  <a:gd name="T5" fmla="*/ 2 h 5"/>
                  <a:gd name="T6" fmla="*/ 1 w 3"/>
                  <a:gd name="T7" fmla="*/ 3 h 5"/>
                  <a:gd name="T8" fmla="*/ 2 w 3"/>
                  <a:gd name="T9" fmla="*/ 3 h 5"/>
                  <a:gd name="T10" fmla="*/ 2 w 3"/>
                  <a:gd name="T11" fmla="*/ 5 h 5"/>
                  <a:gd name="T12" fmla="*/ 3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3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24" name="Freeform 2044"/>
              <p:cNvSpPr>
                <a:spLocks/>
              </p:cNvSpPr>
              <p:nvPr/>
            </p:nvSpPr>
            <p:spPr bwMode="auto">
              <a:xfrm>
                <a:off x="2155" y="2429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1 h 6"/>
                  <a:gd name="T4" fmla="*/ 2 w 4"/>
                  <a:gd name="T5" fmla="*/ 1 h 6"/>
                  <a:gd name="T6" fmla="*/ 2 w 4"/>
                  <a:gd name="T7" fmla="*/ 3 h 6"/>
                  <a:gd name="T8" fmla="*/ 3 w 4"/>
                  <a:gd name="T9" fmla="*/ 3 h 6"/>
                  <a:gd name="T10" fmla="*/ 3 w 4"/>
                  <a:gd name="T11" fmla="*/ 5 h 6"/>
                  <a:gd name="T12" fmla="*/ 4 w 4"/>
                  <a:gd name="T13" fmla="*/ 5 h 6"/>
                  <a:gd name="T14" fmla="*/ 4 w 4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25" name="Freeform 2045"/>
              <p:cNvSpPr>
                <a:spLocks/>
              </p:cNvSpPr>
              <p:nvPr/>
            </p:nvSpPr>
            <p:spPr bwMode="auto">
              <a:xfrm>
                <a:off x="2159" y="2435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1 w 4"/>
                  <a:gd name="T5" fmla="*/ 2 h 5"/>
                  <a:gd name="T6" fmla="*/ 1 w 4"/>
                  <a:gd name="T7" fmla="*/ 3 h 5"/>
                  <a:gd name="T8" fmla="*/ 2 w 4"/>
                  <a:gd name="T9" fmla="*/ 3 h 5"/>
                  <a:gd name="T10" fmla="*/ 2 w 4"/>
                  <a:gd name="T11" fmla="*/ 5 h 5"/>
                  <a:gd name="T12" fmla="*/ 4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26" name="Freeform 2046"/>
              <p:cNvSpPr>
                <a:spLocks/>
              </p:cNvSpPr>
              <p:nvPr/>
            </p:nvSpPr>
            <p:spPr bwMode="auto">
              <a:xfrm>
                <a:off x="2163" y="2440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2 h 5"/>
                  <a:gd name="T4" fmla="*/ 1 w 3"/>
                  <a:gd name="T5" fmla="*/ 2 h 5"/>
                  <a:gd name="T6" fmla="*/ 1 w 3"/>
                  <a:gd name="T7" fmla="*/ 3 h 5"/>
                  <a:gd name="T8" fmla="*/ 2 w 3"/>
                  <a:gd name="T9" fmla="*/ 3 h 5"/>
                  <a:gd name="T10" fmla="*/ 2 w 3"/>
                  <a:gd name="T11" fmla="*/ 5 h 5"/>
                  <a:gd name="T12" fmla="*/ 3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3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27" name="Freeform 2047"/>
              <p:cNvSpPr>
                <a:spLocks/>
              </p:cNvSpPr>
              <p:nvPr/>
            </p:nvSpPr>
            <p:spPr bwMode="auto">
              <a:xfrm>
                <a:off x="2166" y="2445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1 h 6"/>
                  <a:gd name="T4" fmla="*/ 1 w 3"/>
                  <a:gd name="T5" fmla="*/ 1 h 6"/>
                  <a:gd name="T6" fmla="*/ 1 w 3"/>
                  <a:gd name="T7" fmla="*/ 3 h 6"/>
                  <a:gd name="T8" fmla="*/ 3 w 3"/>
                  <a:gd name="T9" fmla="*/ 3 h 6"/>
                  <a:gd name="T10" fmla="*/ 3 w 3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6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28" name="Freeform 2048"/>
              <p:cNvSpPr>
                <a:spLocks/>
              </p:cNvSpPr>
              <p:nvPr/>
            </p:nvSpPr>
            <p:spPr bwMode="auto">
              <a:xfrm>
                <a:off x="2169" y="2451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1 w 3"/>
                  <a:gd name="T3" fmla="*/ 0 h 5"/>
                  <a:gd name="T4" fmla="*/ 1 w 3"/>
                  <a:gd name="T5" fmla="*/ 2 h 5"/>
                  <a:gd name="T6" fmla="*/ 2 w 3"/>
                  <a:gd name="T7" fmla="*/ 2 h 5"/>
                  <a:gd name="T8" fmla="*/ 2 w 3"/>
                  <a:gd name="T9" fmla="*/ 3 h 5"/>
                  <a:gd name="T10" fmla="*/ 3 w 3"/>
                  <a:gd name="T11" fmla="*/ 3 h 5"/>
                  <a:gd name="T12" fmla="*/ 3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29" name="Freeform 2049"/>
              <p:cNvSpPr>
                <a:spLocks/>
              </p:cNvSpPr>
              <p:nvPr/>
            </p:nvSpPr>
            <p:spPr bwMode="auto">
              <a:xfrm>
                <a:off x="2172" y="24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0 h 4"/>
                  <a:gd name="T4" fmla="*/ 1 w 4"/>
                  <a:gd name="T5" fmla="*/ 1 h 4"/>
                  <a:gd name="T6" fmla="*/ 3 w 4"/>
                  <a:gd name="T7" fmla="*/ 1 h 4"/>
                  <a:gd name="T8" fmla="*/ 3 w 4"/>
                  <a:gd name="T9" fmla="*/ 3 h 4"/>
                  <a:gd name="T10" fmla="*/ 4 w 4"/>
                  <a:gd name="T11" fmla="*/ 3 h 4"/>
                  <a:gd name="T12" fmla="*/ 4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30" name="Freeform 2050"/>
              <p:cNvSpPr>
                <a:spLocks/>
              </p:cNvSpPr>
              <p:nvPr/>
            </p:nvSpPr>
            <p:spPr bwMode="auto">
              <a:xfrm>
                <a:off x="2176" y="2460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2 h 5"/>
                  <a:gd name="T4" fmla="*/ 1 w 3"/>
                  <a:gd name="T5" fmla="*/ 2 h 5"/>
                  <a:gd name="T6" fmla="*/ 1 w 3"/>
                  <a:gd name="T7" fmla="*/ 4 h 5"/>
                  <a:gd name="T8" fmla="*/ 2 w 3"/>
                  <a:gd name="T9" fmla="*/ 4 h 5"/>
                  <a:gd name="T10" fmla="*/ 2 w 3"/>
                  <a:gd name="T11" fmla="*/ 5 h 5"/>
                  <a:gd name="T12" fmla="*/ 3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3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31" name="Freeform 2051"/>
              <p:cNvSpPr>
                <a:spLocks/>
              </p:cNvSpPr>
              <p:nvPr/>
            </p:nvSpPr>
            <p:spPr bwMode="auto">
              <a:xfrm>
                <a:off x="2179" y="2465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2 h 5"/>
                  <a:gd name="T4" fmla="*/ 2 w 3"/>
                  <a:gd name="T5" fmla="*/ 2 h 5"/>
                  <a:gd name="T6" fmla="*/ 2 w 3"/>
                  <a:gd name="T7" fmla="*/ 3 h 5"/>
                  <a:gd name="T8" fmla="*/ 3 w 3"/>
                  <a:gd name="T9" fmla="*/ 3 h 5"/>
                  <a:gd name="T10" fmla="*/ 3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32" name="Freeform 2052"/>
              <p:cNvSpPr>
                <a:spLocks/>
              </p:cNvSpPr>
              <p:nvPr/>
            </p:nvSpPr>
            <p:spPr bwMode="auto">
              <a:xfrm>
                <a:off x="2182" y="2470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1 w 3"/>
                  <a:gd name="T3" fmla="*/ 0 h 5"/>
                  <a:gd name="T4" fmla="*/ 1 w 3"/>
                  <a:gd name="T5" fmla="*/ 1 h 5"/>
                  <a:gd name="T6" fmla="*/ 2 w 3"/>
                  <a:gd name="T7" fmla="*/ 3 h 5"/>
                  <a:gd name="T8" fmla="*/ 2 w 3"/>
                  <a:gd name="T9" fmla="*/ 5 h 5"/>
                  <a:gd name="T10" fmla="*/ 3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3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33" name="Freeform 2053"/>
              <p:cNvSpPr>
                <a:spLocks/>
              </p:cNvSpPr>
              <p:nvPr/>
            </p:nvSpPr>
            <p:spPr bwMode="auto">
              <a:xfrm>
                <a:off x="2185" y="2475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1 h 6"/>
                  <a:gd name="T4" fmla="*/ 2 w 4"/>
                  <a:gd name="T5" fmla="*/ 1 h 6"/>
                  <a:gd name="T6" fmla="*/ 2 w 4"/>
                  <a:gd name="T7" fmla="*/ 3 h 6"/>
                  <a:gd name="T8" fmla="*/ 3 w 4"/>
                  <a:gd name="T9" fmla="*/ 3 h 6"/>
                  <a:gd name="T10" fmla="*/ 3 w 4"/>
                  <a:gd name="T11" fmla="*/ 4 h 6"/>
                  <a:gd name="T12" fmla="*/ 4 w 4"/>
                  <a:gd name="T13" fmla="*/ 4 h 6"/>
                  <a:gd name="T14" fmla="*/ 4 w 4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6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34" name="Freeform 2054"/>
              <p:cNvSpPr>
                <a:spLocks/>
              </p:cNvSpPr>
              <p:nvPr/>
            </p:nvSpPr>
            <p:spPr bwMode="auto">
              <a:xfrm>
                <a:off x="2189" y="2481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1 w 2"/>
                  <a:gd name="T3" fmla="*/ 0 h 5"/>
                  <a:gd name="T4" fmla="*/ 1 w 2"/>
                  <a:gd name="T5" fmla="*/ 3 h 5"/>
                  <a:gd name="T6" fmla="*/ 2 w 2"/>
                  <a:gd name="T7" fmla="*/ 3 h 5"/>
                  <a:gd name="T8" fmla="*/ 2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35" name="Freeform 2055"/>
              <p:cNvSpPr>
                <a:spLocks/>
              </p:cNvSpPr>
              <p:nvPr/>
            </p:nvSpPr>
            <p:spPr bwMode="auto">
              <a:xfrm>
                <a:off x="2191" y="248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2 w 4"/>
                  <a:gd name="T5" fmla="*/ 1 h 4"/>
                  <a:gd name="T6" fmla="*/ 3 w 4"/>
                  <a:gd name="T7" fmla="*/ 1 h 4"/>
                  <a:gd name="T8" fmla="*/ 3 w 4"/>
                  <a:gd name="T9" fmla="*/ 3 h 4"/>
                  <a:gd name="T10" fmla="*/ 4 w 4"/>
                  <a:gd name="T11" fmla="*/ 3 h 4"/>
                  <a:gd name="T12" fmla="*/ 4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36" name="Freeform 2056"/>
              <p:cNvSpPr>
                <a:spLocks/>
              </p:cNvSpPr>
              <p:nvPr/>
            </p:nvSpPr>
            <p:spPr bwMode="auto">
              <a:xfrm>
                <a:off x="2195" y="2490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1 w 4"/>
                  <a:gd name="T3" fmla="*/ 0 h 5"/>
                  <a:gd name="T4" fmla="*/ 1 w 4"/>
                  <a:gd name="T5" fmla="*/ 4 h 5"/>
                  <a:gd name="T6" fmla="*/ 2 w 4"/>
                  <a:gd name="T7" fmla="*/ 4 h 5"/>
                  <a:gd name="T8" fmla="*/ 2 w 4"/>
                  <a:gd name="T9" fmla="*/ 5 h 5"/>
                  <a:gd name="T10" fmla="*/ 4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37" name="Freeform 2057"/>
              <p:cNvSpPr>
                <a:spLocks/>
              </p:cNvSpPr>
              <p:nvPr/>
            </p:nvSpPr>
            <p:spPr bwMode="auto">
              <a:xfrm>
                <a:off x="2199" y="2495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2 h 5"/>
                  <a:gd name="T4" fmla="*/ 1 w 2"/>
                  <a:gd name="T5" fmla="*/ 2 h 5"/>
                  <a:gd name="T6" fmla="*/ 1 w 2"/>
                  <a:gd name="T7" fmla="*/ 3 h 5"/>
                  <a:gd name="T8" fmla="*/ 2 w 2"/>
                  <a:gd name="T9" fmla="*/ 3 h 5"/>
                  <a:gd name="T10" fmla="*/ 2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38" name="Freeform 2058"/>
              <p:cNvSpPr>
                <a:spLocks/>
              </p:cNvSpPr>
              <p:nvPr/>
            </p:nvSpPr>
            <p:spPr bwMode="auto">
              <a:xfrm>
                <a:off x="2201" y="2500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1 w 4"/>
                  <a:gd name="T3" fmla="*/ 0 h 5"/>
                  <a:gd name="T4" fmla="*/ 1 w 4"/>
                  <a:gd name="T5" fmla="*/ 1 h 5"/>
                  <a:gd name="T6" fmla="*/ 2 w 4"/>
                  <a:gd name="T7" fmla="*/ 1 h 5"/>
                  <a:gd name="T8" fmla="*/ 2 w 4"/>
                  <a:gd name="T9" fmla="*/ 3 h 5"/>
                  <a:gd name="T10" fmla="*/ 4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39" name="Freeform 2059"/>
              <p:cNvSpPr>
                <a:spLocks/>
              </p:cNvSpPr>
              <p:nvPr/>
            </p:nvSpPr>
            <p:spPr bwMode="auto">
              <a:xfrm>
                <a:off x="2205" y="250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1 w 2"/>
                  <a:gd name="T5" fmla="*/ 1 h 4"/>
                  <a:gd name="T6" fmla="*/ 1 w 2"/>
                  <a:gd name="T7" fmla="*/ 3 h 4"/>
                  <a:gd name="T8" fmla="*/ 2 w 2"/>
                  <a:gd name="T9" fmla="*/ 3 h 4"/>
                  <a:gd name="T10" fmla="*/ 2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40" name="Freeform 2060"/>
              <p:cNvSpPr>
                <a:spLocks/>
              </p:cNvSpPr>
              <p:nvPr/>
            </p:nvSpPr>
            <p:spPr bwMode="auto">
              <a:xfrm>
                <a:off x="2207" y="2509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1 w 4"/>
                  <a:gd name="T3" fmla="*/ 0 h 5"/>
                  <a:gd name="T4" fmla="*/ 1 w 4"/>
                  <a:gd name="T5" fmla="*/ 2 h 5"/>
                  <a:gd name="T6" fmla="*/ 2 w 4"/>
                  <a:gd name="T7" fmla="*/ 3 h 5"/>
                  <a:gd name="T8" fmla="*/ 2 w 4"/>
                  <a:gd name="T9" fmla="*/ 5 h 5"/>
                  <a:gd name="T10" fmla="*/ 4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41" name="Freeform 2061"/>
              <p:cNvSpPr>
                <a:spLocks/>
              </p:cNvSpPr>
              <p:nvPr/>
            </p:nvSpPr>
            <p:spPr bwMode="auto">
              <a:xfrm>
                <a:off x="2211" y="2514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2 h 5"/>
                  <a:gd name="T4" fmla="*/ 1 w 2"/>
                  <a:gd name="T5" fmla="*/ 2 h 5"/>
                  <a:gd name="T6" fmla="*/ 1 w 2"/>
                  <a:gd name="T7" fmla="*/ 3 h 5"/>
                  <a:gd name="T8" fmla="*/ 2 w 2"/>
                  <a:gd name="T9" fmla="*/ 3 h 5"/>
                  <a:gd name="T10" fmla="*/ 2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42" name="Freeform 2062"/>
              <p:cNvSpPr>
                <a:spLocks/>
              </p:cNvSpPr>
              <p:nvPr/>
            </p:nvSpPr>
            <p:spPr bwMode="auto">
              <a:xfrm>
                <a:off x="2213" y="2519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1 w 4"/>
                  <a:gd name="T3" fmla="*/ 0 h 5"/>
                  <a:gd name="T4" fmla="*/ 1 w 4"/>
                  <a:gd name="T5" fmla="*/ 1 h 5"/>
                  <a:gd name="T6" fmla="*/ 3 w 4"/>
                  <a:gd name="T7" fmla="*/ 3 h 5"/>
                  <a:gd name="T8" fmla="*/ 3 w 4"/>
                  <a:gd name="T9" fmla="*/ 5 h 5"/>
                  <a:gd name="T10" fmla="*/ 4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43" name="Freeform 2063"/>
              <p:cNvSpPr>
                <a:spLocks/>
              </p:cNvSpPr>
              <p:nvPr/>
            </p:nvSpPr>
            <p:spPr bwMode="auto">
              <a:xfrm>
                <a:off x="2217" y="2524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1 w 2"/>
                  <a:gd name="T5" fmla="*/ 1 h 4"/>
                  <a:gd name="T6" fmla="*/ 1 w 2"/>
                  <a:gd name="T7" fmla="*/ 3 h 4"/>
                  <a:gd name="T8" fmla="*/ 2 w 2"/>
                  <a:gd name="T9" fmla="*/ 3 h 4"/>
                  <a:gd name="T10" fmla="*/ 2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44" name="Freeform 2064"/>
              <p:cNvSpPr>
                <a:spLocks/>
              </p:cNvSpPr>
              <p:nvPr/>
            </p:nvSpPr>
            <p:spPr bwMode="auto">
              <a:xfrm>
                <a:off x="2219" y="2528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2 h 5"/>
                  <a:gd name="T4" fmla="*/ 1 w 3"/>
                  <a:gd name="T5" fmla="*/ 2 h 5"/>
                  <a:gd name="T6" fmla="*/ 1 w 3"/>
                  <a:gd name="T7" fmla="*/ 3 h 5"/>
                  <a:gd name="T8" fmla="*/ 3 w 3"/>
                  <a:gd name="T9" fmla="*/ 3 h 5"/>
                  <a:gd name="T10" fmla="*/ 3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45" name="Freeform 2065"/>
              <p:cNvSpPr>
                <a:spLocks/>
              </p:cNvSpPr>
              <p:nvPr/>
            </p:nvSpPr>
            <p:spPr bwMode="auto">
              <a:xfrm>
                <a:off x="2222" y="2533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1 w 3"/>
                  <a:gd name="T5" fmla="*/ 2 h 3"/>
                  <a:gd name="T6" fmla="*/ 2 w 3"/>
                  <a:gd name="T7" fmla="*/ 2 h 3"/>
                  <a:gd name="T8" fmla="*/ 2 w 3"/>
                  <a:gd name="T9" fmla="*/ 3 h 3"/>
                  <a:gd name="T10" fmla="*/ 3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46" name="Freeform 2066"/>
              <p:cNvSpPr>
                <a:spLocks/>
              </p:cNvSpPr>
              <p:nvPr/>
            </p:nvSpPr>
            <p:spPr bwMode="auto">
              <a:xfrm>
                <a:off x="2225" y="2536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2 h 6"/>
                  <a:gd name="T4" fmla="*/ 1 w 3"/>
                  <a:gd name="T5" fmla="*/ 2 h 6"/>
                  <a:gd name="T6" fmla="*/ 1 w 3"/>
                  <a:gd name="T7" fmla="*/ 5 h 6"/>
                  <a:gd name="T8" fmla="*/ 3 w 3"/>
                  <a:gd name="T9" fmla="*/ 5 h 6"/>
                  <a:gd name="T10" fmla="*/ 3 w 3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3" y="6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47" name="Freeform 2067"/>
              <p:cNvSpPr>
                <a:spLocks/>
              </p:cNvSpPr>
              <p:nvPr/>
            </p:nvSpPr>
            <p:spPr bwMode="auto">
              <a:xfrm>
                <a:off x="2228" y="2542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0 h 4"/>
                  <a:gd name="T4" fmla="*/ 1 w 2"/>
                  <a:gd name="T5" fmla="*/ 2 h 4"/>
                  <a:gd name="T6" fmla="*/ 2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4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48" name="Freeform 2068"/>
              <p:cNvSpPr>
                <a:spLocks/>
              </p:cNvSpPr>
              <p:nvPr/>
            </p:nvSpPr>
            <p:spPr bwMode="auto">
              <a:xfrm>
                <a:off x="2230" y="254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2 w 4"/>
                  <a:gd name="T9" fmla="*/ 3 h 4"/>
                  <a:gd name="T10" fmla="*/ 2 w 4"/>
                  <a:gd name="T11" fmla="*/ 4 h 4"/>
                  <a:gd name="T12" fmla="*/ 4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4" y="4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49" name="Freeform 2069"/>
              <p:cNvSpPr>
                <a:spLocks/>
              </p:cNvSpPr>
              <p:nvPr/>
            </p:nvSpPr>
            <p:spPr bwMode="auto">
              <a:xfrm>
                <a:off x="2234" y="2550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2 h 5"/>
                  <a:gd name="T4" fmla="*/ 1 w 2"/>
                  <a:gd name="T5" fmla="*/ 2 h 5"/>
                  <a:gd name="T6" fmla="*/ 1 w 2"/>
                  <a:gd name="T7" fmla="*/ 3 h 5"/>
                  <a:gd name="T8" fmla="*/ 2 w 2"/>
                  <a:gd name="T9" fmla="*/ 3 h 5"/>
                  <a:gd name="T10" fmla="*/ 2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50" name="Freeform 2070"/>
              <p:cNvSpPr>
                <a:spLocks/>
              </p:cNvSpPr>
              <p:nvPr/>
            </p:nvSpPr>
            <p:spPr bwMode="auto">
              <a:xfrm>
                <a:off x="2236" y="2555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2 h 5"/>
                  <a:gd name="T4" fmla="*/ 1 w 2"/>
                  <a:gd name="T5" fmla="*/ 2 h 5"/>
                  <a:gd name="T6" fmla="*/ 1 w 2"/>
                  <a:gd name="T7" fmla="*/ 3 h 5"/>
                  <a:gd name="T8" fmla="*/ 2 w 2"/>
                  <a:gd name="T9" fmla="*/ 3 h 5"/>
                  <a:gd name="T10" fmla="*/ 2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51" name="Freeform 2071"/>
              <p:cNvSpPr>
                <a:spLocks/>
              </p:cNvSpPr>
              <p:nvPr/>
            </p:nvSpPr>
            <p:spPr bwMode="auto">
              <a:xfrm>
                <a:off x="2238" y="2560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2 w 3"/>
                  <a:gd name="T3" fmla="*/ 1 h 5"/>
                  <a:gd name="T4" fmla="*/ 2 w 3"/>
                  <a:gd name="T5" fmla="*/ 3 h 5"/>
                  <a:gd name="T6" fmla="*/ 3 w 3"/>
                  <a:gd name="T7" fmla="*/ 3 h 5"/>
                  <a:gd name="T8" fmla="*/ 3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52" name="Freeform 2072"/>
              <p:cNvSpPr>
                <a:spLocks/>
              </p:cNvSpPr>
              <p:nvPr/>
            </p:nvSpPr>
            <p:spPr bwMode="auto">
              <a:xfrm>
                <a:off x="2241" y="2565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1 h 3"/>
                  <a:gd name="T6" fmla="*/ 2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53" name="Freeform 2073"/>
              <p:cNvSpPr>
                <a:spLocks/>
              </p:cNvSpPr>
              <p:nvPr/>
            </p:nvSpPr>
            <p:spPr bwMode="auto">
              <a:xfrm>
                <a:off x="2243" y="2568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0 h 4"/>
                  <a:gd name="T4" fmla="*/ 1 w 4"/>
                  <a:gd name="T5" fmla="*/ 1 h 4"/>
                  <a:gd name="T6" fmla="*/ 3 w 4"/>
                  <a:gd name="T7" fmla="*/ 1 h 4"/>
                  <a:gd name="T8" fmla="*/ 3 w 4"/>
                  <a:gd name="T9" fmla="*/ 3 h 4"/>
                  <a:gd name="T10" fmla="*/ 4 w 4"/>
                  <a:gd name="T11" fmla="*/ 3 h 4"/>
                  <a:gd name="T12" fmla="*/ 4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54" name="Freeform 2074"/>
              <p:cNvSpPr>
                <a:spLocks/>
              </p:cNvSpPr>
              <p:nvPr/>
            </p:nvSpPr>
            <p:spPr bwMode="auto">
              <a:xfrm>
                <a:off x="2247" y="2572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2 h 5"/>
                  <a:gd name="T4" fmla="*/ 1 w 2"/>
                  <a:gd name="T5" fmla="*/ 2 h 5"/>
                  <a:gd name="T6" fmla="*/ 1 w 2"/>
                  <a:gd name="T7" fmla="*/ 4 h 5"/>
                  <a:gd name="T8" fmla="*/ 2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2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55" name="Freeform 2075"/>
              <p:cNvSpPr>
                <a:spLocks/>
              </p:cNvSpPr>
              <p:nvPr/>
            </p:nvSpPr>
            <p:spPr bwMode="auto">
              <a:xfrm>
                <a:off x="2249" y="25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2 h 3"/>
                  <a:gd name="T4" fmla="*/ 1 w 3"/>
                  <a:gd name="T5" fmla="*/ 2 h 3"/>
                  <a:gd name="T6" fmla="*/ 1 w 3"/>
                  <a:gd name="T7" fmla="*/ 3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56" name="Freeform 2076"/>
              <p:cNvSpPr>
                <a:spLocks/>
              </p:cNvSpPr>
              <p:nvPr/>
            </p:nvSpPr>
            <p:spPr bwMode="auto">
              <a:xfrm>
                <a:off x="2252" y="2580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1 w 2"/>
                  <a:gd name="T5" fmla="*/ 2 h 3"/>
                  <a:gd name="T6" fmla="*/ 1 w 2"/>
                  <a:gd name="T7" fmla="*/ 3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57" name="Freeform 2077"/>
              <p:cNvSpPr>
                <a:spLocks/>
              </p:cNvSpPr>
              <p:nvPr/>
            </p:nvSpPr>
            <p:spPr bwMode="auto">
              <a:xfrm>
                <a:off x="2254" y="2583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2 h 5"/>
                  <a:gd name="T4" fmla="*/ 1 w 2"/>
                  <a:gd name="T5" fmla="*/ 2 h 5"/>
                  <a:gd name="T6" fmla="*/ 1 w 2"/>
                  <a:gd name="T7" fmla="*/ 4 h 5"/>
                  <a:gd name="T8" fmla="*/ 2 w 2"/>
                  <a:gd name="T9" fmla="*/ 4 h 5"/>
                  <a:gd name="T10" fmla="*/ 2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58" name="Freeform 2078"/>
              <p:cNvSpPr>
                <a:spLocks/>
              </p:cNvSpPr>
              <p:nvPr/>
            </p:nvSpPr>
            <p:spPr bwMode="auto">
              <a:xfrm>
                <a:off x="2256" y="2588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2 h 5"/>
                  <a:gd name="T4" fmla="*/ 2 w 3"/>
                  <a:gd name="T5" fmla="*/ 2 h 5"/>
                  <a:gd name="T6" fmla="*/ 2 w 3"/>
                  <a:gd name="T7" fmla="*/ 3 h 5"/>
                  <a:gd name="T8" fmla="*/ 3 w 3"/>
                  <a:gd name="T9" fmla="*/ 3 h 5"/>
                  <a:gd name="T10" fmla="*/ 3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59" name="Freeform 2079"/>
              <p:cNvSpPr>
                <a:spLocks/>
              </p:cNvSpPr>
              <p:nvPr/>
            </p:nvSpPr>
            <p:spPr bwMode="auto">
              <a:xfrm>
                <a:off x="2259" y="2593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1 w 2"/>
                  <a:gd name="T3" fmla="*/ 0 h 5"/>
                  <a:gd name="T4" fmla="*/ 1 w 2"/>
                  <a:gd name="T5" fmla="*/ 3 h 5"/>
                  <a:gd name="T6" fmla="*/ 2 w 2"/>
                  <a:gd name="T7" fmla="*/ 3 h 5"/>
                  <a:gd name="T8" fmla="*/ 2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60" name="Freeform 2080"/>
              <p:cNvSpPr>
                <a:spLocks/>
              </p:cNvSpPr>
              <p:nvPr/>
            </p:nvSpPr>
            <p:spPr bwMode="auto">
              <a:xfrm>
                <a:off x="2261" y="2598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1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61" name="Freeform 2081"/>
              <p:cNvSpPr>
                <a:spLocks/>
              </p:cNvSpPr>
              <p:nvPr/>
            </p:nvSpPr>
            <p:spPr bwMode="auto">
              <a:xfrm>
                <a:off x="2264" y="260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1 h 3"/>
                  <a:gd name="T6" fmla="*/ 2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62" name="Freeform 2082"/>
              <p:cNvSpPr>
                <a:spLocks/>
              </p:cNvSpPr>
              <p:nvPr/>
            </p:nvSpPr>
            <p:spPr bwMode="auto">
              <a:xfrm>
                <a:off x="2266" y="2604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1 w 2"/>
                  <a:gd name="T3" fmla="*/ 0 h 5"/>
                  <a:gd name="T4" fmla="*/ 1 w 2"/>
                  <a:gd name="T5" fmla="*/ 2 h 5"/>
                  <a:gd name="T6" fmla="*/ 2 w 2"/>
                  <a:gd name="T7" fmla="*/ 3 h 5"/>
                  <a:gd name="T8" fmla="*/ 2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63" name="Freeform 2083"/>
              <p:cNvSpPr>
                <a:spLocks/>
              </p:cNvSpPr>
              <p:nvPr/>
            </p:nvSpPr>
            <p:spPr bwMode="auto">
              <a:xfrm>
                <a:off x="2268" y="260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0 h 3"/>
                  <a:gd name="T4" fmla="*/ 2 w 3"/>
                  <a:gd name="T5" fmla="*/ 1 h 3"/>
                  <a:gd name="T6" fmla="*/ 3 w 3"/>
                  <a:gd name="T7" fmla="*/ 1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64" name="Freeform 2084"/>
              <p:cNvSpPr>
                <a:spLocks/>
              </p:cNvSpPr>
              <p:nvPr/>
            </p:nvSpPr>
            <p:spPr bwMode="auto">
              <a:xfrm>
                <a:off x="2271" y="2612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1 w 2"/>
                  <a:gd name="T3" fmla="*/ 1 h 5"/>
                  <a:gd name="T4" fmla="*/ 2 w 2"/>
                  <a:gd name="T5" fmla="*/ 1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2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65" name="Freeform 2085"/>
              <p:cNvSpPr>
                <a:spLocks/>
              </p:cNvSpPr>
              <p:nvPr/>
            </p:nvSpPr>
            <p:spPr bwMode="auto">
              <a:xfrm>
                <a:off x="2273" y="261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1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66" name="Freeform 2086"/>
              <p:cNvSpPr>
                <a:spLocks/>
              </p:cNvSpPr>
              <p:nvPr/>
            </p:nvSpPr>
            <p:spPr bwMode="auto">
              <a:xfrm>
                <a:off x="2276" y="2620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0 h 4"/>
                  <a:gd name="T4" fmla="*/ 1 w 2"/>
                  <a:gd name="T5" fmla="*/ 1 h 4"/>
                  <a:gd name="T6" fmla="*/ 2 w 2"/>
                  <a:gd name="T7" fmla="*/ 3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2" y="4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67" name="Freeform 2087"/>
              <p:cNvSpPr>
                <a:spLocks/>
              </p:cNvSpPr>
              <p:nvPr/>
            </p:nvSpPr>
            <p:spPr bwMode="auto">
              <a:xfrm>
                <a:off x="2278" y="2624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0 h 4"/>
                  <a:gd name="T4" fmla="*/ 1 w 2"/>
                  <a:gd name="T5" fmla="*/ 2 h 4"/>
                  <a:gd name="T6" fmla="*/ 2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4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68" name="Freeform 2088"/>
              <p:cNvSpPr>
                <a:spLocks/>
              </p:cNvSpPr>
              <p:nvPr/>
            </p:nvSpPr>
            <p:spPr bwMode="auto">
              <a:xfrm>
                <a:off x="2280" y="2628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0 h 3"/>
                  <a:gd name="T4" fmla="*/ 2 w 3"/>
                  <a:gd name="T5" fmla="*/ 1 h 3"/>
                  <a:gd name="T6" fmla="*/ 3 w 3"/>
                  <a:gd name="T7" fmla="*/ 1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69" name="Freeform 2089"/>
              <p:cNvSpPr>
                <a:spLocks/>
              </p:cNvSpPr>
              <p:nvPr/>
            </p:nvSpPr>
            <p:spPr bwMode="auto">
              <a:xfrm>
                <a:off x="2283" y="263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3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70" name="Freeform 2090"/>
              <p:cNvSpPr>
                <a:spLocks/>
              </p:cNvSpPr>
              <p:nvPr/>
            </p:nvSpPr>
            <p:spPr bwMode="auto">
              <a:xfrm>
                <a:off x="2285" y="263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1 w 3"/>
                  <a:gd name="T5" fmla="*/ 1 h 5"/>
                  <a:gd name="T6" fmla="*/ 1 w 3"/>
                  <a:gd name="T7" fmla="*/ 3 h 5"/>
                  <a:gd name="T8" fmla="*/ 3 w 3"/>
                  <a:gd name="T9" fmla="*/ 3 h 5"/>
                  <a:gd name="T10" fmla="*/ 3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71" name="Freeform 2091"/>
              <p:cNvSpPr>
                <a:spLocks/>
              </p:cNvSpPr>
              <p:nvPr/>
            </p:nvSpPr>
            <p:spPr bwMode="auto">
              <a:xfrm>
                <a:off x="2288" y="263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3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72" name="Freeform 2092"/>
              <p:cNvSpPr>
                <a:spLocks/>
              </p:cNvSpPr>
              <p:nvPr/>
            </p:nvSpPr>
            <p:spPr bwMode="auto">
              <a:xfrm>
                <a:off x="2290" y="264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1 w 2"/>
                  <a:gd name="T5" fmla="*/ 1 h 3"/>
                  <a:gd name="T6" fmla="*/ 1 w 2"/>
                  <a:gd name="T7" fmla="*/ 3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73" name="Freeform 2093"/>
              <p:cNvSpPr>
                <a:spLocks/>
              </p:cNvSpPr>
              <p:nvPr/>
            </p:nvSpPr>
            <p:spPr bwMode="auto">
              <a:xfrm>
                <a:off x="2292" y="2645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2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74" name="Freeform 2094"/>
              <p:cNvSpPr>
                <a:spLocks/>
              </p:cNvSpPr>
              <p:nvPr/>
            </p:nvSpPr>
            <p:spPr bwMode="auto">
              <a:xfrm>
                <a:off x="2294" y="2648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75" name="Freeform 2095"/>
              <p:cNvSpPr>
                <a:spLocks/>
              </p:cNvSpPr>
              <p:nvPr/>
            </p:nvSpPr>
            <p:spPr bwMode="auto">
              <a:xfrm>
                <a:off x="2296" y="2651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2 h 5"/>
                  <a:gd name="T4" fmla="*/ 1 w 2"/>
                  <a:gd name="T5" fmla="*/ 2 h 5"/>
                  <a:gd name="T6" fmla="*/ 1 w 2"/>
                  <a:gd name="T7" fmla="*/ 3 h 5"/>
                  <a:gd name="T8" fmla="*/ 2 w 2"/>
                  <a:gd name="T9" fmla="*/ 3 h 5"/>
                  <a:gd name="T10" fmla="*/ 2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76" name="Freeform 2096"/>
              <p:cNvSpPr>
                <a:spLocks/>
              </p:cNvSpPr>
              <p:nvPr/>
            </p:nvSpPr>
            <p:spPr bwMode="auto">
              <a:xfrm>
                <a:off x="2298" y="265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0 h 3"/>
                  <a:gd name="T4" fmla="*/ 2 w 3"/>
                  <a:gd name="T5" fmla="*/ 2 h 3"/>
                  <a:gd name="T6" fmla="*/ 3 w 3"/>
                  <a:gd name="T7" fmla="*/ 2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77" name="Freeform 2097"/>
              <p:cNvSpPr>
                <a:spLocks/>
              </p:cNvSpPr>
              <p:nvPr/>
            </p:nvSpPr>
            <p:spPr bwMode="auto">
              <a:xfrm>
                <a:off x="2301" y="265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1 w 2"/>
                  <a:gd name="T5" fmla="*/ 2 h 3"/>
                  <a:gd name="T6" fmla="*/ 1 w 2"/>
                  <a:gd name="T7" fmla="*/ 3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78" name="Freeform 2098"/>
              <p:cNvSpPr>
                <a:spLocks/>
              </p:cNvSpPr>
              <p:nvPr/>
            </p:nvSpPr>
            <p:spPr bwMode="auto">
              <a:xfrm>
                <a:off x="2303" y="266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1 w 1"/>
                  <a:gd name="T5" fmla="*/ 2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79" name="Freeform 2099"/>
              <p:cNvSpPr>
                <a:spLocks/>
              </p:cNvSpPr>
              <p:nvPr/>
            </p:nvSpPr>
            <p:spPr bwMode="auto">
              <a:xfrm>
                <a:off x="2304" y="2665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2 w 3"/>
                  <a:gd name="T5" fmla="*/ 2 h 4"/>
                  <a:gd name="T6" fmla="*/ 3 w 3"/>
                  <a:gd name="T7" fmla="*/ 2 h 4"/>
                  <a:gd name="T8" fmla="*/ 3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4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80" name="Freeform 2100"/>
              <p:cNvSpPr>
                <a:spLocks/>
              </p:cNvSpPr>
              <p:nvPr/>
            </p:nvSpPr>
            <p:spPr bwMode="auto">
              <a:xfrm>
                <a:off x="2307" y="266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1 h 3"/>
                  <a:gd name="T6" fmla="*/ 2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81" name="Freeform 2101"/>
              <p:cNvSpPr>
                <a:spLocks/>
              </p:cNvSpPr>
              <p:nvPr/>
            </p:nvSpPr>
            <p:spPr bwMode="auto">
              <a:xfrm>
                <a:off x="2309" y="2672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1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82" name="Freeform 2102"/>
              <p:cNvSpPr>
                <a:spLocks/>
              </p:cNvSpPr>
              <p:nvPr/>
            </p:nvSpPr>
            <p:spPr bwMode="auto">
              <a:xfrm>
                <a:off x="2312" y="2675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1 w 1"/>
                  <a:gd name="T5" fmla="*/ 1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83" name="Freeform 2103"/>
              <p:cNvSpPr>
                <a:spLocks/>
              </p:cNvSpPr>
              <p:nvPr/>
            </p:nvSpPr>
            <p:spPr bwMode="auto">
              <a:xfrm>
                <a:off x="2313" y="2678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2 h 3"/>
                  <a:gd name="T6" fmla="*/ 2 w 2"/>
                  <a:gd name="T7" fmla="*/ 2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84" name="Freeform 2104"/>
              <p:cNvSpPr>
                <a:spLocks/>
              </p:cNvSpPr>
              <p:nvPr/>
            </p:nvSpPr>
            <p:spPr bwMode="auto">
              <a:xfrm>
                <a:off x="2315" y="268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2 h 3"/>
                  <a:gd name="T4" fmla="*/ 1 w 3"/>
                  <a:gd name="T5" fmla="*/ 2 h 3"/>
                  <a:gd name="T6" fmla="*/ 1 w 3"/>
                  <a:gd name="T7" fmla="*/ 3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85" name="Freeform 2105"/>
              <p:cNvSpPr>
                <a:spLocks/>
              </p:cNvSpPr>
              <p:nvPr/>
            </p:nvSpPr>
            <p:spPr bwMode="auto">
              <a:xfrm>
                <a:off x="2318" y="2684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2 h 4"/>
                  <a:gd name="T4" fmla="*/ 1 w 1"/>
                  <a:gd name="T5" fmla="*/ 2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4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86" name="Freeform 2106"/>
              <p:cNvSpPr>
                <a:spLocks/>
              </p:cNvSpPr>
              <p:nvPr/>
            </p:nvSpPr>
            <p:spPr bwMode="auto">
              <a:xfrm>
                <a:off x="2319" y="2688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1 h 3"/>
                  <a:gd name="T6" fmla="*/ 2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87" name="Freeform 2107"/>
              <p:cNvSpPr>
                <a:spLocks/>
              </p:cNvSpPr>
              <p:nvPr/>
            </p:nvSpPr>
            <p:spPr bwMode="auto">
              <a:xfrm>
                <a:off x="2321" y="269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88" name="Freeform 2108"/>
              <p:cNvSpPr>
                <a:spLocks/>
              </p:cNvSpPr>
              <p:nvPr/>
            </p:nvSpPr>
            <p:spPr bwMode="auto">
              <a:xfrm>
                <a:off x="2324" y="269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1 w 1"/>
                  <a:gd name="T5" fmla="*/ 2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89" name="Freeform 2109"/>
              <p:cNvSpPr>
                <a:spLocks/>
              </p:cNvSpPr>
              <p:nvPr/>
            </p:nvSpPr>
            <p:spPr bwMode="auto">
              <a:xfrm>
                <a:off x="2325" y="269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0 h 4"/>
                  <a:gd name="T4" fmla="*/ 1 w 2"/>
                  <a:gd name="T5" fmla="*/ 2 h 4"/>
                  <a:gd name="T6" fmla="*/ 2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4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90" name="Freeform 2110"/>
              <p:cNvSpPr>
                <a:spLocks/>
              </p:cNvSpPr>
              <p:nvPr/>
            </p:nvSpPr>
            <p:spPr bwMode="auto">
              <a:xfrm>
                <a:off x="2327" y="269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1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91" name="Freeform 2111"/>
              <p:cNvSpPr>
                <a:spLocks/>
              </p:cNvSpPr>
              <p:nvPr/>
            </p:nvSpPr>
            <p:spPr bwMode="auto">
              <a:xfrm>
                <a:off x="2330" y="270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1 w 1"/>
                  <a:gd name="T5" fmla="*/ 1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92" name="Freeform 2112"/>
              <p:cNvSpPr>
                <a:spLocks/>
              </p:cNvSpPr>
              <p:nvPr/>
            </p:nvSpPr>
            <p:spPr bwMode="auto">
              <a:xfrm>
                <a:off x="2331" y="2705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1 h 3"/>
                  <a:gd name="T6" fmla="*/ 2 w 2"/>
                  <a:gd name="T7" fmla="*/ 1 h 3"/>
                  <a:gd name="T8" fmla="*/ 2 w 2"/>
                  <a:gd name="T9" fmla="*/ 3 h 3"/>
                  <a:gd name="T10" fmla="*/ 2 w 2"/>
                  <a:gd name="T11" fmla="*/ 1 h 3"/>
                  <a:gd name="T12" fmla="*/ 2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93" name="Freeform 2113"/>
              <p:cNvSpPr>
                <a:spLocks/>
              </p:cNvSpPr>
              <p:nvPr/>
            </p:nvSpPr>
            <p:spPr bwMode="auto">
              <a:xfrm>
                <a:off x="2333" y="270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94" name="Freeform 2114"/>
              <p:cNvSpPr>
                <a:spLocks/>
              </p:cNvSpPr>
              <p:nvPr/>
            </p:nvSpPr>
            <p:spPr bwMode="auto">
              <a:xfrm>
                <a:off x="2336" y="2710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1 w 1"/>
                  <a:gd name="T5" fmla="*/ 1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95" name="Freeform 2115"/>
              <p:cNvSpPr>
                <a:spLocks/>
              </p:cNvSpPr>
              <p:nvPr/>
            </p:nvSpPr>
            <p:spPr bwMode="auto">
              <a:xfrm>
                <a:off x="2337" y="271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3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96" name="Freeform 2116"/>
              <p:cNvSpPr>
                <a:spLocks/>
              </p:cNvSpPr>
              <p:nvPr/>
            </p:nvSpPr>
            <p:spPr bwMode="auto">
              <a:xfrm>
                <a:off x="2339" y="271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97" name="Freeform 2117"/>
              <p:cNvSpPr>
                <a:spLocks/>
              </p:cNvSpPr>
              <p:nvPr/>
            </p:nvSpPr>
            <p:spPr bwMode="auto">
              <a:xfrm>
                <a:off x="2340" y="2717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2 h 4"/>
                  <a:gd name="T4" fmla="*/ 3 w 3"/>
                  <a:gd name="T5" fmla="*/ 2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4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98" name="Freeform 2118"/>
              <p:cNvSpPr>
                <a:spLocks/>
              </p:cNvSpPr>
              <p:nvPr/>
            </p:nvSpPr>
            <p:spPr bwMode="auto">
              <a:xfrm>
                <a:off x="2343" y="27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799" name="Freeform 2119"/>
              <p:cNvSpPr>
                <a:spLocks/>
              </p:cNvSpPr>
              <p:nvPr/>
            </p:nvSpPr>
            <p:spPr bwMode="auto">
              <a:xfrm>
                <a:off x="2344" y="272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2 h 3"/>
                  <a:gd name="T6" fmla="*/ 1 w 2"/>
                  <a:gd name="T7" fmla="*/ 0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00" name="Freeform 2120"/>
              <p:cNvSpPr>
                <a:spLocks/>
              </p:cNvSpPr>
              <p:nvPr/>
            </p:nvSpPr>
            <p:spPr bwMode="auto">
              <a:xfrm>
                <a:off x="2346" y="272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01" name="Freeform 2121"/>
              <p:cNvSpPr>
                <a:spLocks/>
              </p:cNvSpPr>
              <p:nvPr/>
            </p:nvSpPr>
            <p:spPr bwMode="auto">
              <a:xfrm>
                <a:off x="2348" y="2727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1 w 2"/>
                  <a:gd name="T5" fmla="*/ 2 h 3"/>
                  <a:gd name="T6" fmla="*/ 1 w 2"/>
                  <a:gd name="T7" fmla="*/ 3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02" name="Freeform 2122"/>
              <p:cNvSpPr>
                <a:spLocks/>
              </p:cNvSpPr>
              <p:nvPr/>
            </p:nvSpPr>
            <p:spPr bwMode="auto">
              <a:xfrm>
                <a:off x="2350" y="2730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1 w 1"/>
                  <a:gd name="T5" fmla="*/ 2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03" name="Freeform 2123"/>
              <p:cNvSpPr>
                <a:spLocks/>
              </p:cNvSpPr>
              <p:nvPr/>
            </p:nvSpPr>
            <p:spPr bwMode="auto">
              <a:xfrm>
                <a:off x="2351" y="273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04" name="Freeform 2124"/>
              <p:cNvSpPr>
                <a:spLocks/>
              </p:cNvSpPr>
              <p:nvPr/>
            </p:nvSpPr>
            <p:spPr bwMode="auto">
              <a:xfrm>
                <a:off x="2354" y="2735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1 w 1"/>
                  <a:gd name="T5" fmla="*/ 1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05" name="Freeform 2125"/>
              <p:cNvSpPr>
                <a:spLocks/>
              </p:cNvSpPr>
              <p:nvPr/>
            </p:nvSpPr>
            <p:spPr bwMode="auto">
              <a:xfrm>
                <a:off x="2355" y="2738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2 h 3"/>
                  <a:gd name="T6" fmla="*/ 1 w 2"/>
                  <a:gd name="T7" fmla="*/ 0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06" name="Freeform 2126"/>
              <p:cNvSpPr>
                <a:spLocks/>
              </p:cNvSpPr>
              <p:nvPr/>
            </p:nvSpPr>
            <p:spPr bwMode="auto">
              <a:xfrm>
                <a:off x="2357" y="274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07" name="Freeform 2127"/>
              <p:cNvSpPr>
                <a:spLocks/>
              </p:cNvSpPr>
              <p:nvPr/>
            </p:nvSpPr>
            <p:spPr bwMode="auto">
              <a:xfrm>
                <a:off x="2358" y="2743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08" name="Freeform 2128"/>
              <p:cNvSpPr>
                <a:spLocks/>
              </p:cNvSpPr>
              <p:nvPr/>
            </p:nvSpPr>
            <p:spPr bwMode="auto">
              <a:xfrm>
                <a:off x="2361" y="2744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0 w 1"/>
                  <a:gd name="T5" fmla="*/ 0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09" name="Freeform 2129"/>
              <p:cNvSpPr>
                <a:spLocks/>
              </p:cNvSpPr>
              <p:nvPr/>
            </p:nvSpPr>
            <p:spPr bwMode="auto">
              <a:xfrm>
                <a:off x="2362" y="274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10" name="Freeform 2130"/>
              <p:cNvSpPr>
                <a:spLocks/>
              </p:cNvSpPr>
              <p:nvPr/>
            </p:nvSpPr>
            <p:spPr bwMode="auto">
              <a:xfrm>
                <a:off x="2364" y="274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11" name="Freeform 2131"/>
              <p:cNvSpPr>
                <a:spLocks/>
              </p:cNvSpPr>
              <p:nvPr/>
            </p:nvSpPr>
            <p:spPr bwMode="auto">
              <a:xfrm>
                <a:off x="2366" y="275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1 w 2"/>
                  <a:gd name="T5" fmla="*/ 1 h 3"/>
                  <a:gd name="T6" fmla="*/ 1 w 2"/>
                  <a:gd name="T7" fmla="*/ 3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12" name="Freeform 2132"/>
              <p:cNvSpPr>
                <a:spLocks/>
              </p:cNvSpPr>
              <p:nvPr/>
            </p:nvSpPr>
            <p:spPr bwMode="auto">
              <a:xfrm>
                <a:off x="2368" y="27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13" name="Freeform 2133"/>
              <p:cNvSpPr>
                <a:spLocks/>
              </p:cNvSpPr>
              <p:nvPr/>
            </p:nvSpPr>
            <p:spPr bwMode="auto">
              <a:xfrm>
                <a:off x="2369" y="2755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2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14" name="Freeform 2134"/>
              <p:cNvSpPr>
                <a:spLocks/>
              </p:cNvSpPr>
              <p:nvPr/>
            </p:nvSpPr>
            <p:spPr bwMode="auto">
              <a:xfrm>
                <a:off x="2371" y="275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15" name="Freeform 2135"/>
              <p:cNvSpPr>
                <a:spLocks/>
              </p:cNvSpPr>
              <p:nvPr/>
            </p:nvSpPr>
            <p:spPr bwMode="auto">
              <a:xfrm>
                <a:off x="2373" y="276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16" name="Freeform 2136"/>
              <p:cNvSpPr>
                <a:spLocks/>
              </p:cNvSpPr>
              <p:nvPr/>
            </p:nvSpPr>
            <p:spPr bwMode="auto">
              <a:xfrm>
                <a:off x="2374" y="2762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1 w 3"/>
                  <a:gd name="T5" fmla="*/ 1 h 3"/>
                  <a:gd name="T6" fmla="*/ 1 w 3"/>
                  <a:gd name="T7" fmla="*/ 3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17" name="Freeform 2137"/>
              <p:cNvSpPr>
                <a:spLocks/>
              </p:cNvSpPr>
              <p:nvPr/>
            </p:nvSpPr>
            <p:spPr bwMode="auto">
              <a:xfrm>
                <a:off x="2377" y="27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18" name="Line 2138"/>
              <p:cNvSpPr>
                <a:spLocks noChangeShapeType="1"/>
              </p:cNvSpPr>
              <p:nvPr/>
            </p:nvSpPr>
            <p:spPr bwMode="auto">
              <a:xfrm>
                <a:off x="2378" y="2766"/>
                <a:ext cx="1" cy="2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19" name="Freeform 2139"/>
              <p:cNvSpPr>
                <a:spLocks/>
              </p:cNvSpPr>
              <p:nvPr/>
            </p:nvSpPr>
            <p:spPr bwMode="auto">
              <a:xfrm>
                <a:off x="2379" y="2768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2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20" name="Freeform 2140"/>
              <p:cNvSpPr>
                <a:spLocks/>
              </p:cNvSpPr>
              <p:nvPr/>
            </p:nvSpPr>
            <p:spPr bwMode="auto">
              <a:xfrm>
                <a:off x="2381" y="2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21" name="Freeform 2141"/>
              <p:cNvSpPr>
                <a:spLocks/>
              </p:cNvSpPr>
              <p:nvPr/>
            </p:nvSpPr>
            <p:spPr bwMode="auto">
              <a:xfrm>
                <a:off x="2383" y="277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22" name="Freeform 2142"/>
              <p:cNvSpPr>
                <a:spLocks/>
              </p:cNvSpPr>
              <p:nvPr/>
            </p:nvSpPr>
            <p:spPr bwMode="auto">
              <a:xfrm>
                <a:off x="2384" y="277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23" name="Freeform 2143"/>
              <p:cNvSpPr>
                <a:spLocks/>
              </p:cNvSpPr>
              <p:nvPr/>
            </p:nvSpPr>
            <p:spPr bwMode="auto">
              <a:xfrm>
                <a:off x="2386" y="27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24" name="Freeform 2144"/>
              <p:cNvSpPr>
                <a:spLocks/>
              </p:cNvSpPr>
              <p:nvPr/>
            </p:nvSpPr>
            <p:spPr bwMode="auto">
              <a:xfrm>
                <a:off x="2387" y="277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25" name="Freeform 2145"/>
              <p:cNvSpPr>
                <a:spLocks/>
              </p:cNvSpPr>
              <p:nvPr/>
            </p:nvSpPr>
            <p:spPr bwMode="auto">
              <a:xfrm>
                <a:off x="2389" y="277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2 h 3"/>
                  <a:gd name="T6" fmla="*/ 2 w 2"/>
                  <a:gd name="T7" fmla="*/ 2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26" name="Freeform 2146"/>
              <p:cNvSpPr>
                <a:spLocks/>
              </p:cNvSpPr>
              <p:nvPr/>
            </p:nvSpPr>
            <p:spPr bwMode="auto">
              <a:xfrm>
                <a:off x="2391" y="278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27" name="Freeform 2147"/>
              <p:cNvSpPr>
                <a:spLocks/>
              </p:cNvSpPr>
              <p:nvPr/>
            </p:nvSpPr>
            <p:spPr bwMode="auto">
              <a:xfrm>
                <a:off x="2392" y="278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28" name="Freeform 2148"/>
              <p:cNvSpPr>
                <a:spLocks/>
              </p:cNvSpPr>
              <p:nvPr/>
            </p:nvSpPr>
            <p:spPr bwMode="auto">
              <a:xfrm>
                <a:off x="2393" y="278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29" name="Freeform 2149"/>
              <p:cNvSpPr>
                <a:spLocks/>
              </p:cNvSpPr>
              <p:nvPr/>
            </p:nvSpPr>
            <p:spPr bwMode="auto">
              <a:xfrm>
                <a:off x="2396" y="27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30" name="Freeform 2150"/>
              <p:cNvSpPr>
                <a:spLocks/>
              </p:cNvSpPr>
              <p:nvPr/>
            </p:nvSpPr>
            <p:spPr bwMode="auto">
              <a:xfrm>
                <a:off x="2397" y="278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31" name="Freeform 2151"/>
              <p:cNvSpPr>
                <a:spLocks/>
              </p:cNvSpPr>
              <p:nvPr/>
            </p:nvSpPr>
            <p:spPr bwMode="auto">
              <a:xfrm>
                <a:off x="2398" y="279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32" name="Freeform 2152"/>
              <p:cNvSpPr>
                <a:spLocks/>
              </p:cNvSpPr>
              <p:nvPr/>
            </p:nvSpPr>
            <p:spPr bwMode="auto">
              <a:xfrm>
                <a:off x="2399" y="279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33" name="Freeform 2153"/>
              <p:cNvSpPr>
                <a:spLocks/>
              </p:cNvSpPr>
              <p:nvPr/>
            </p:nvSpPr>
            <p:spPr bwMode="auto">
              <a:xfrm>
                <a:off x="2402" y="279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34" name="Freeform 2154"/>
              <p:cNvSpPr>
                <a:spLocks/>
              </p:cNvSpPr>
              <p:nvPr/>
            </p:nvSpPr>
            <p:spPr bwMode="auto">
              <a:xfrm>
                <a:off x="2403" y="279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35" name="Freeform 2155"/>
              <p:cNvSpPr>
                <a:spLocks/>
              </p:cNvSpPr>
              <p:nvPr/>
            </p:nvSpPr>
            <p:spPr bwMode="auto">
              <a:xfrm>
                <a:off x="2404" y="279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36" name="Freeform 2156"/>
              <p:cNvSpPr>
                <a:spLocks/>
              </p:cNvSpPr>
              <p:nvPr/>
            </p:nvSpPr>
            <p:spPr bwMode="auto">
              <a:xfrm>
                <a:off x="2405" y="2798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3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37" name="Freeform 2157"/>
              <p:cNvSpPr>
                <a:spLocks/>
              </p:cNvSpPr>
              <p:nvPr/>
            </p:nvSpPr>
            <p:spPr bwMode="auto">
              <a:xfrm>
                <a:off x="2408" y="280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38" name="Freeform 2158"/>
              <p:cNvSpPr>
                <a:spLocks/>
              </p:cNvSpPr>
              <p:nvPr/>
            </p:nvSpPr>
            <p:spPr bwMode="auto">
              <a:xfrm>
                <a:off x="2409" y="28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39" name="Freeform 2159"/>
              <p:cNvSpPr>
                <a:spLocks/>
              </p:cNvSpPr>
              <p:nvPr/>
            </p:nvSpPr>
            <p:spPr bwMode="auto">
              <a:xfrm>
                <a:off x="2410" y="280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40" name="Freeform 2160"/>
              <p:cNvSpPr>
                <a:spLocks/>
              </p:cNvSpPr>
              <p:nvPr/>
            </p:nvSpPr>
            <p:spPr bwMode="auto">
              <a:xfrm>
                <a:off x="2411" y="280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41" name="Line 2161"/>
              <p:cNvSpPr>
                <a:spLocks noChangeShapeType="1"/>
              </p:cNvSpPr>
              <p:nvPr/>
            </p:nvSpPr>
            <p:spPr bwMode="auto">
              <a:xfrm>
                <a:off x="2414" y="280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42" name="Freeform 2162"/>
              <p:cNvSpPr>
                <a:spLocks/>
              </p:cNvSpPr>
              <p:nvPr/>
            </p:nvSpPr>
            <p:spPr bwMode="auto">
              <a:xfrm>
                <a:off x="2415" y="28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43" name="Freeform 2163"/>
              <p:cNvSpPr>
                <a:spLocks/>
              </p:cNvSpPr>
              <p:nvPr/>
            </p:nvSpPr>
            <p:spPr bwMode="auto">
              <a:xfrm>
                <a:off x="2416" y="280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44" name="Freeform 2164"/>
              <p:cNvSpPr>
                <a:spLocks/>
              </p:cNvSpPr>
              <p:nvPr/>
            </p:nvSpPr>
            <p:spPr bwMode="auto">
              <a:xfrm>
                <a:off x="2417" y="281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45" name="Freeform 2165"/>
              <p:cNvSpPr>
                <a:spLocks/>
              </p:cNvSpPr>
              <p:nvPr/>
            </p:nvSpPr>
            <p:spPr bwMode="auto">
              <a:xfrm>
                <a:off x="2419" y="281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46" name="Freeform 2166"/>
              <p:cNvSpPr>
                <a:spLocks/>
              </p:cNvSpPr>
              <p:nvPr/>
            </p:nvSpPr>
            <p:spPr bwMode="auto">
              <a:xfrm>
                <a:off x="2421" y="281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47" name="Freeform 2167"/>
              <p:cNvSpPr>
                <a:spLocks/>
              </p:cNvSpPr>
              <p:nvPr/>
            </p:nvSpPr>
            <p:spPr bwMode="auto">
              <a:xfrm>
                <a:off x="2422" y="281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48" name="Freeform 2168"/>
              <p:cNvSpPr>
                <a:spLocks/>
              </p:cNvSpPr>
              <p:nvPr/>
            </p:nvSpPr>
            <p:spPr bwMode="auto">
              <a:xfrm>
                <a:off x="2423" y="281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49" name="Line 2169"/>
              <p:cNvSpPr>
                <a:spLocks noChangeShapeType="1"/>
              </p:cNvSpPr>
              <p:nvPr/>
            </p:nvSpPr>
            <p:spPr bwMode="auto">
              <a:xfrm>
                <a:off x="2425" y="281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50" name="Freeform 2170"/>
              <p:cNvSpPr>
                <a:spLocks/>
              </p:cNvSpPr>
              <p:nvPr/>
            </p:nvSpPr>
            <p:spPr bwMode="auto">
              <a:xfrm>
                <a:off x="2426" y="281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51" name="Freeform 2171"/>
              <p:cNvSpPr>
                <a:spLocks/>
              </p:cNvSpPr>
              <p:nvPr/>
            </p:nvSpPr>
            <p:spPr bwMode="auto">
              <a:xfrm>
                <a:off x="2427" y="282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52" name="Freeform 2172"/>
              <p:cNvSpPr>
                <a:spLocks/>
              </p:cNvSpPr>
              <p:nvPr/>
            </p:nvSpPr>
            <p:spPr bwMode="auto">
              <a:xfrm>
                <a:off x="2429" y="282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53" name="Freeform 2173"/>
              <p:cNvSpPr>
                <a:spLocks/>
              </p:cNvSpPr>
              <p:nvPr/>
            </p:nvSpPr>
            <p:spPr bwMode="auto">
              <a:xfrm>
                <a:off x="2431" y="282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54" name="Line 2174"/>
              <p:cNvSpPr>
                <a:spLocks noChangeShapeType="1"/>
              </p:cNvSpPr>
              <p:nvPr/>
            </p:nvSpPr>
            <p:spPr bwMode="auto">
              <a:xfrm>
                <a:off x="2432" y="282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55" name="Freeform 2175"/>
              <p:cNvSpPr>
                <a:spLocks/>
              </p:cNvSpPr>
              <p:nvPr/>
            </p:nvSpPr>
            <p:spPr bwMode="auto">
              <a:xfrm>
                <a:off x="2433" y="28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56" name="Freeform 2176"/>
              <p:cNvSpPr>
                <a:spLocks/>
              </p:cNvSpPr>
              <p:nvPr/>
            </p:nvSpPr>
            <p:spPr bwMode="auto">
              <a:xfrm>
                <a:off x="2434" y="282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57" name="Freeform 2177"/>
              <p:cNvSpPr>
                <a:spLocks/>
              </p:cNvSpPr>
              <p:nvPr/>
            </p:nvSpPr>
            <p:spPr bwMode="auto">
              <a:xfrm>
                <a:off x="2435" y="28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58" name="Line 2178"/>
              <p:cNvSpPr>
                <a:spLocks noChangeShapeType="1"/>
              </p:cNvSpPr>
              <p:nvPr/>
            </p:nvSpPr>
            <p:spPr bwMode="auto">
              <a:xfrm>
                <a:off x="2437" y="282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59" name="Freeform 2179"/>
              <p:cNvSpPr>
                <a:spLocks/>
              </p:cNvSpPr>
              <p:nvPr/>
            </p:nvSpPr>
            <p:spPr bwMode="auto">
              <a:xfrm>
                <a:off x="2438" y="282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60" name="Freeform 2180"/>
              <p:cNvSpPr>
                <a:spLocks/>
              </p:cNvSpPr>
              <p:nvPr/>
            </p:nvSpPr>
            <p:spPr bwMode="auto">
              <a:xfrm>
                <a:off x="2440" y="283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61" name="Freeform 2181"/>
              <p:cNvSpPr>
                <a:spLocks/>
              </p:cNvSpPr>
              <p:nvPr/>
            </p:nvSpPr>
            <p:spPr bwMode="auto">
              <a:xfrm>
                <a:off x="2441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62" name="Line 2182"/>
              <p:cNvSpPr>
                <a:spLocks noChangeShapeType="1"/>
              </p:cNvSpPr>
              <p:nvPr/>
            </p:nvSpPr>
            <p:spPr bwMode="auto">
              <a:xfrm>
                <a:off x="2443" y="283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63" name="Freeform 2183"/>
              <p:cNvSpPr>
                <a:spLocks/>
              </p:cNvSpPr>
              <p:nvPr/>
            </p:nvSpPr>
            <p:spPr bwMode="auto">
              <a:xfrm>
                <a:off x="2444" y="283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64" name="Freeform 2184"/>
              <p:cNvSpPr>
                <a:spLocks/>
              </p:cNvSpPr>
              <p:nvPr/>
            </p:nvSpPr>
            <p:spPr bwMode="auto">
              <a:xfrm>
                <a:off x="2445" y="283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65" name="Freeform 2185"/>
              <p:cNvSpPr>
                <a:spLocks/>
              </p:cNvSpPr>
              <p:nvPr/>
            </p:nvSpPr>
            <p:spPr bwMode="auto">
              <a:xfrm>
                <a:off x="2446" y="283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66" name="Line 2186"/>
              <p:cNvSpPr>
                <a:spLocks noChangeShapeType="1"/>
              </p:cNvSpPr>
              <p:nvPr/>
            </p:nvSpPr>
            <p:spPr bwMode="auto">
              <a:xfrm>
                <a:off x="2447" y="283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67" name="Freeform 2187"/>
              <p:cNvSpPr>
                <a:spLocks/>
              </p:cNvSpPr>
              <p:nvPr/>
            </p:nvSpPr>
            <p:spPr bwMode="auto">
              <a:xfrm>
                <a:off x="2449" y="283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68" name="Freeform 2188"/>
              <p:cNvSpPr>
                <a:spLocks/>
              </p:cNvSpPr>
              <p:nvPr/>
            </p:nvSpPr>
            <p:spPr bwMode="auto">
              <a:xfrm>
                <a:off x="2450" y="284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69" name="Line 2189"/>
              <p:cNvSpPr>
                <a:spLocks noChangeShapeType="1"/>
              </p:cNvSpPr>
              <p:nvPr/>
            </p:nvSpPr>
            <p:spPr bwMode="auto">
              <a:xfrm>
                <a:off x="2451" y="284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70" name="Freeform 2190"/>
              <p:cNvSpPr>
                <a:spLocks/>
              </p:cNvSpPr>
              <p:nvPr/>
            </p:nvSpPr>
            <p:spPr bwMode="auto">
              <a:xfrm>
                <a:off x="2452" y="284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71" name="Freeform 2191"/>
              <p:cNvSpPr>
                <a:spLocks/>
              </p:cNvSpPr>
              <p:nvPr/>
            </p:nvSpPr>
            <p:spPr bwMode="auto">
              <a:xfrm>
                <a:off x="2453" y="284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72" name="Line 2192"/>
              <p:cNvSpPr>
                <a:spLocks noChangeShapeType="1"/>
              </p:cNvSpPr>
              <p:nvPr/>
            </p:nvSpPr>
            <p:spPr bwMode="auto">
              <a:xfrm>
                <a:off x="2455" y="284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73" name="Freeform 2193"/>
              <p:cNvSpPr>
                <a:spLocks/>
              </p:cNvSpPr>
              <p:nvPr/>
            </p:nvSpPr>
            <p:spPr bwMode="auto">
              <a:xfrm>
                <a:off x="2456" y="28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74" name="Freeform 2194"/>
              <p:cNvSpPr>
                <a:spLocks/>
              </p:cNvSpPr>
              <p:nvPr/>
            </p:nvSpPr>
            <p:spPr bwMode="auto">
              <a:xfrm>
                <a:off x="2457" y="284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75" name="Line 2195"/>
              <p:cNvSpPr>
                <a:spLocks noChangeShapeType="1"/>
              </p:cNvSpPr>
              <p:nvPr/>
            </p:nvSpPr>
            <p:spPr bwMode="auto">
              <a:xfrm>
                <a:off x="2459" y="2848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76" name="Freeform 2196"/>
              <p:cNvSpPr>
                <a:spLocks/>
              </p:cNvSpPr>
              <p:nvPr/>
            </p:nvSpPr>
            <p:spPr bwMode="auto">
              <a:xfrm>
                <a:off x="2461" y="284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77" name="Freeform 2197"/>
              <p:cNvSpPr>
                <a:spLocks/>
              </p:cNvSpPr>
              <p:nvPr/>
            </p:nvSpPr>
            <p:spPr bwMode="auto">
              <a:xfrm>
                <a:off x="2462" y="285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78" name="Line 2198"/>
              <p:cNvSpPr>
                <a:spLocks noChangeShapeType="1"/>
              </p:cNvSpPr>
              <p:nvPr/>
            </p:nvSpPr>
            <p:spPr bwMode="auto">
              <a:xfrm>
                <a:off x="2463" y="285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79" name="Freeform 2199"/>
              <p:cNvSpPr>
                <a:spLocks/>
              </p:cNvSpPr>
              <p:nvPr/>
            </p:nvSpPr>
            <p:spPr bwMode="auto">
              <a:xfrm>
                <a:off x="2464" y="28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80" name="Line 2200"/>
              <p:cNvSpPr>
                <a:spLocks noChangeShapeType="1"/>
              </p:cNvSpPr>
              <p:nvPr/>
            </p:nvSpPr>
            <p:spPr bwMode="auto">
              <a:xfrm>
                <a:off x="2465" y="2853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81" name="Freeform 2201"/>
              <p:cNvSpPr>
                <a:spLocks/>
              </p:cNvSpPr>
              <p:nvPr/>
            </p:nvSpPr>
            <p:spPr bwMode="auto">
              <a:xfrm>
                <a:off x="2467" y="285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82" name="Freeform 2202"/>
              <p:cNvSpPr>
                <a:spLocks/>
              </p:cNvSpPr>
              <p:nvPr/>
            </p:nvSpPr>
            <p:spPr bwMode="auto">
              <a:xfrm>
                <a:off x="2468" y="285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83" name="Line 2203"/>
              <p:cNvSpPr>
                <a:spLocks noChangeShapeType="1"/>
              </p:cNvSpPr>
              <p:nvPr/>
            </p:nvSpPr>
            <p:spPr bwMode="auto">
              <a:xfrm>
                <a:off x="2469" y="285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84" name="Freeform 2204"/>
              <p:cNvSpPr>
                <a:spLocks/>
              </p:cNvSpPr>
              <p:nvPr/>
            </p:nvSpPr>
            <p:spPr bwMode="auto">
              <a:xfrm>
                <a:off x="2470" y="285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85" name="Line 2205"/>
              <p:cNvSpPr>
                <a:spLocks noChangeShapeType="1"/>
              </p:cNvSpPr>
              <p:nvPr/>
            </p:nvSpPr>
            <p:spPr bwMode="auto">
              <a:xfrm>
                <a:off x="2471" y="2858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86" name="Freeform 2206"/>
              <p:cNvSpPr>
                <a:spLocks/>
              </p:cNvSpPr>
              <p:nvPr/>
            </p:nvSpPr>
            <p:spPr bwMode="auto">
              <a:xfrm>
                <a:off x="2473" y="285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87" name="Line 2207"/>
              <p:cNvSpPr>
                <a:spLocks noChangeShapeType="1"/>
              </p:cNvSpPr>
              <p:nvPr/>
            </p:nvSpPr>
            <p:spPr bwMode="auto">
              <a:xfrm>
                <a:off x="2474" y="285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88" name="Freeform 2208"/>
              <p:cNvSpPr>
                <a:spLocks/>
              </p:cNvSpPr>
              <p:nvPr/>
            </p:nvSpPr>
            <p:spPr bwMode="auto">
              <a:xfrm>
                <a:off x="2475" y="285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89" name="Freeform 2209"/>
              <p:cNvSpPr>
                <a:spLocks/>
              </p:cNvSpPr>
              <p:nvPr/>
            </p:nvSpPr>
            <p:spPr bwMode="auto">
              <a:xfrm>
                <a:off x="2476" y="28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0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90" name="Line 2210"/>
              <p:cNvSpPr>
                <a:spLocks noChangeShapeType="1"/>
              </p:cNvSpPr>
              <p:nvPr/>
            </p:nvSpPr>
            <p:spPr bwMode="auto">
              <a:xfrm>
                <a:off x="2477" y="2861"/>
                <a:ext cx="1" cy="2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91" name="Freeform 2211"/>
              <p:cNvSpPr>
                <a:spLocks/>
              </p:cNvSpPr>
              <p:nvPr/>
            </p:nvSpPr>
            <p:spPr bwMode="auto">
              <a:xfrm>
                <a:off x="2477" y="286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92" name="Line 2212"/>
              <p:cNvSpPr>
                <a:spLocks noChangeShapeType="1"/>
              </p:cNvSpPr>
              <p:nvPr/>
            </p:nvSpPr>
            <p:spPr bwMode="auto">
              <a:xfrm>
                <a:off x="2479" y="286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93" name="Freeform 2213"/>
              <p:cNvSpPr>
                <a:spLocks/>
              </p:cNvSpPr>
              <p:nvPr/>
            </p:nvSpPr>
            <p:spPr bwMode="auto">
              <a:xfrm>
                <a:off x="2480" y="286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94" name="Freeform 2214"/>
              <p:cNvSpPr>
                <a:spLocks/>
              </p:cNvSpPr>
              <p:nvPr/>
            </p:nvSpPr>
            <p:spPr bwMode="auto">
              <a:xfrm>
                <a:off x="2481" y="28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95" name="Freeform 2215"/>
              <p:cNvSpPr>
                <a:spLocks/>
              </p:cNvSpPr>
              <p:nvPr/>
            </p:nvSpPr>
            <p:spPr bwMode="auto">
              <a:xfrm>
                <a:off x="2482" y="28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96" name="Line 2216"/>
              <p:cNvSpPr>
                <a:spLocks noChangeShapeType="1"/>
              </p:cNvSpPr>
              <p:nvPr/>
            </p:nvSpPr>
            <p:spPr bwMode="auto">
              <a:xfrm>
                <a:off x="2483" y="286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97" name="Freeform 2217"/>
              <p:cNvSpPr>
                <a:spLocks/>
              </p:cNvSpPr>
              <p:nvPr/>
            </p:nvSpPr>
            <p:spPr bwMode="auto">
              <a:xfrm>
                <a:off x="2485" y="286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98" name="Line 2218"/>
              <p:cNvSpPr>
                <a:spLocks noChangeShapeType="1"/>
              </p:cNvSpPr>
              <p:nvPr/>
            </p:nvSpPr>
            <p:spPr bwMode="auto">
              <a:xfrm>
                <a:off x="2486" y="286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899" name="Freeform 2219"/>
              <p:cNvSpPr>
                <a:spLocks/>
              </p:cNvSpPr>
              <p:nvPr/>
            </p:nvSpPr>
            <p:spPr bwMode="auto">
              <a:xfrm>
                <a:off x="2487" y="286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00" name="Line 2220"/>
              <p:cNvSpPr>
                <a:spLocks noChangeShapeType="1"/>
              </p:cNvSpPr>
              <p:nvPr/>
            </p:nvSpPr>
            <p:spPr bwMode="auto">
              <a:xfrm>
                <a:off x="2488" y="287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01" name="Line 2221"/>
              <p:cNvSpPr>
                <a:spLocks noChangeShapeType="1"/>
              </p:cNvSpPr>
              <p:nvPr/>
            </p:nvSpPr>
            <p:spPr bwMode="auto">
              <a:xfrm>
                <a:off x="2489" y="2870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02" name="Freeform 2222"/>
              <p:cNvSpPr>
                <a:spLocks/>
              </p:cNvSpPr>
              <p:nvPr/>
            </p:nvSpPr>
            <p:spPr bwMode="auto">
              <a:xfrm>
                <a:off x="2491" y="287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03" name="Line 2223"/>
              <p:cNvSpPr>
                <a:spLocks noChangeShapeType="1"/>
              </p:cNvSpPr>
              <p:nvPr/>
            </p:nvSpPr>
            <p:spPr bwMode="auto">
              <a:xfrm>
                <a:off x="2492" y="287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04" name="Freeform 2224"/>
              <p:cNvSpPr>
                <a:spLocks/>
              </p:cNvSpPr>
              <p:nvPr/>
            </p:nvSpPr>
            <p:spPr bwMode="auto">
              <a:xfrm>
                <a:off x="2493" y="287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05" name="Line 2225"/>
              <p:cNvSpPr>
                <a:spLocks noChangeShapeType="1"/>
              </p:cNvSpPr>
              <p:nvPr/>
            </p:nvSpPr>
            <p:spPr bwMode="auto">
              <a:xfrm>
                <a:off x="2494" y="287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06" name="Line 2226"/>
              <p:cNvSpPr>
                <a:spLocks noChangeShapeType="1"/>
              </p:cNvSpPr>
              <p:nvPr/>
            </p:nvSpPr>
            <p:spPr bwMode="auto">
              <a:xfrm>
                <a:off x="2495" y="287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69907" name="Group 2227"/>
            <p:cNvGrpSpPr>
              <a:grpSpLocks/>
            </p:cNvGrpSpPr>
            <p:nvPr/>
          </p:nvGrpSpPr>
          <p:grpSpPr bwMode="auto">
            <a:xfrm>
              <a:off x="442" y="1867"/>
              <a:ext cx="2180" cy="1061"/>
              <a:chOff x="442" y="1867"/>
              <a:chExt cx="2180" cy="1061"/>
            </a:xfrm>
          </p:grpSpPr>
          <p:sp>
            <p:nvSpPr>
              <p:cNvPr id="969908" name="Line 2228"/>
              <p:cNvSpPr>
                <a:spLocks noChangeShapeType="1"/>
              </p:cNvSpPr>
              <p:nvPr/>
            </p:nvSpPr>
            <p:spPr bwMode="auto">
              <a:xfrm>
                <a:off x="2495" y="2875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09" name="Line 2229"/>
              <p:cNvSpPr>
                <a:spLocks noChangeShapeType="1"/>
              </p:cNvSpPr>
              <p:nvPr/>
            </p:nvSpPr>
            <p:spPr bwMode="auto">
              <a:xfrm>
                <a:off x="2497" y="287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10" name="Freeform 2230"/>
              <p:cNvSpPr>
                <a:spLocks/>
              </p:cNvSpPr>
              <p:nvPr/>
            </p:nvSpPr>
            <p:spPr bwMode="auto">
              <a:xfrm>
                <a:off x="2498" y="287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11" name="Line 2231"/>
              <p:cNvSpPr>
                <a:spLocks noChangeShapeType="1"/>
              </p:cNvSpPr>
              <p:nvPr/>
            </p:nvSpPr>
            <p:spPr bwMode="auto">
              <a:xfrm>
                <a:off x="2499" y="287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12" name="Freeform 2232"/>
              <p:cNvSpPr>
                <a:spLocks/>
              </p:cNvSpPr>
              <p:nvPr/>
            </p:nvSpPr>
            <p:spPr bwMode="auto">
              <a:xfrm>
                <a:off x="2500" y="287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13" name="Line 2233"/>
              <p:cNvSpPr>
                <a:spLocks noChangeShapeType="1"/>
              </p:cNvSpPr>
              <p:nvPr/>
            </p:nvSpPr>
            <p:spPr bwMode="auto">
              <a:xfrm>
                <a:off x="2501" y="2878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14" name="Freeform 2234"/>
              <p:cNvSpPr>
                <a:spLocks/>
              </p:cNvSpPr>
              <p:nvPr/>
            </p:nvSpPr>
            <p:spPr bwMode="auto">
              <a:xfrm>
                <a:off x="2503" y="287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15" name="Line 2235"/>
              <p:cNvSpPr>
                <a:spLocks noChangeShapeType="1"/>
              </p:cNvSpPr>
              <p:nvPr/>
            </p:nvSpPr>
            <p:spPr bwMode="auto">
              <a:xfrm>
                <a:off x="2504" y="288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16" name="Freeform 2236"/>
              <p:cNvSpPr>
                <a:spLocks/>
              </p:cNvSpPr>
              <p:nvPr/>
            </p:nvSpPr>
            <p:spPr bwMode="auto">
              <a:xfrm>
                <a:off x="2505" y="28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17" name="Line 2237"/>
              <p:cNvSpPr>
                <a:spLocks noChangeShapeType="1"/>
              </p:cNvSpPr>
              <p:nvPr/>
            </p:nvSpPr>
            <p:spPr bwMode="auto">
              <a:xfrm>
                <a:off x="2506" y="288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18" name="Freeform 2238"/>
              <p:cNvSpPr>
                <a:spLocks/>
              </p:cNvSpPr>
              <p:nvPr/>
            </p:nvSpPr>
            <p:spPr bwMode="auto">
              <a:xfrm>
                <a:off x="2507" y="288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19" name="Line 2239"/>
              <p:cNvSpPr>
                <a:spLocks noChangeShapeType="1"/>
              </p:cNvSpPr>
              <p:nvPr/>
            </p:nvSpPr>
            <p:spPr bwMode="auto">
              <a:xfrm>
                <a:off x="2509" y="288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20" name="Line 2240"/>
              <p:cNvSpPr>
                <a:spLocks noChangeShapeType="1"/>
              </p:cNvSpPr>
              <p:nvPr/>
            </p:nvSpPr>
            <p:spPr bwMode="auto">
              <a:xfrm>
                <a:off x="2510" y="288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21" name="Freeform 2241"/>
              <p:cNvSpPr>
                <a:spLocks/>
              </p:cNvSpPr>
              <p:nvPr/>
            </p:nvSpPr>
            <p:spPr bwMode="auto">
              <a:xfrm>
                <a:off x="2511" y="288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22" name="Line 2242"/>
              <p:cNvSpPr>
                <a:spLocks noChangeShapeType="1"/>
              </p:cNvSpPr>
              <p:nvPr/>
            </p:nvSpPr>
            <p:spPr bwMode="auto">
              <a:xfrm>
                <a:off x="2512" y="288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23" name="Freeform 2243"/>
              <p:cNvSpPr>
                <a:spLocks/>
              </p:cNvSpPr>
              <p:nvPr/>
            </p:nvSpPr>
            <p:spPr bwMode="auto">
              <a:xfrm>
                <a:off x="2513" y="288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24" name="Line 2244"/>
              <p:cNvSpPr>
                <a:spLocks noChangeShapeType="1"/>
              </p:cNvSpPr>
              <p:nvPr/>
            </p:nvSpPr>
            <p:spPr bwMode="auto">
              <a:xfrm>
                <a:off x="2515" y="288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25" name="Freeform 2245"/>
              <p:cNvSpPr>
                <a:spLocks/>
              </p:cNvSpPr>
              <p:nvPr/>
            </p:nvSpPr>
            <p:spPr bwMode="auto">
              <a:xfrm>
                <a:off x="2516" y="288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26" name="Freeform 2246"/>
              <p:cNvSpPr>
                <a:spLocks/>
              </p:cNvSpPr>
              <p:nvPr/>
            </p:nvSpPr>
            <p:spPr bwMode="auto">
              <a:xfrm>
                <a:off x="2517" y="288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27" name="Line 2247"/>
              <p:cNvSpPr>
                <a:spLocks noChangeShapeType="1"/>
              </p:cNvSpPr>
              <p:nvPr/>
            </p:nvSpPr>
            <p:spPr bwMode="auto">
              <a:xfrm>
                <a:off x="2518" y="2888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28" name="Freeform 2248"/>
              <p:cNvSpPr>
                <a:spLocks/>
              </p:cNvSpPr>
              <p:nvPr/>
            </p:nvSpPr>
            <p:spPr bwMode="auto">
              <a:xfrm>
                <a:off x="2520" y="2888"/>
                <a:ext cx="1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29" name="Freeform 2249"/>
              <p:cNvSpPr>
                <a:spLocks/>
              </p:cNvSpPr>
              <p:nvPr/>
            </p:nvSpPr>
            <p:spPr bwMode="auto">
              <a:xfrm>
                <a:off x="2520" y="28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30" name="Line 2250"/>
              <p:cNvSpPr>
                <a:spLocks noChangeShapeType="1"/>
              </p:cNvSpPr>
              <p:nvPr/>
            </p:nvSpPr>
            <p:spPr bwMode="auto">
              <a:xfrm>
                <a:off x="2521" y="288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31" name="Freeform 2251"/>
              <p:cNvSpPr>
                <a:spLocks/>
              </p:cNvSpPr>
              <p:nvPr/>
            </p:nvSpPr>
            <p:spPr bwMode="auto">
              <a:xfrm>
                <a:off x="2522" y="288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32" name="Freeform 2252"/>
              <p:cNvSpPr>
                <a:spLocks/>
              </p:cNvSpPr>
              <p:nvPr/>
            </p:nvSpPr>
            <p:spPr bwMode="auto">
              <a:xfrm>
                <a:off x="2523" y="28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33" name="Line 2253"/>
              <p:cNvSpPr>
                <a:spLocks noChangeShapeType="1"/>
              </p:cNvSpPr>
              <p:nvPr/>
            </p:nvSpPr>
            <p:spPr bwMode="auto">
              <a:xfrm>
                <a:off x="2524" y="289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34" name="Freeform 2254"/>
              <p:cNvSpPr>
                <a:spLocks/>
              </p:cNvSpPr>
              <p:nvPr/>
            </p:nvSpPr>
            <p:spPr bwMode="auto">
              <a:xfrm>
                <a:off x="2526" y="289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35" name="Line 2255"/>
              <p:cNvSpPr>
                <a:spLocks noChangeShapeType="1"/>
              </p:cNvSpPr>
              <p:nvPr/>
            </p:nvSpPr>
            <p:spPr bwMode="auto">
              <a:xfrm>
                <a:off x="2527" y="289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36" name="Line 2256"/>
              <p:cNvSpPr>
                <a:spLocks noChangeShapeType="1"/>
              </p:cNvSpPr>
              <p:nvPr/>
            </p:nvSpPr>
            <p:spPr bwMode="auto">
              <a:xfrm>
                <a:off x="2528" y="289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37" name="Freeform 2257"/>
              <p:cNvSpPr>
                <a:spLocks/>
              </p:cNvSpPr>
              <p:nvPr/>
            </p:nvSpPr>
            <p:spPr bwMode="auto">
              <a:xfrm>
                <a:off x="2529" y="289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38" name="Line 2258"/>
              <p:cNvSpPr>
                <a:spLocks noChangeShapeType="1"/>
              </p:cNvSpPr>
              <p:nvPr/>
            </p:nvSpPr>
            <p:spPr bwMode="auto">
              <a:xfrm>
                <a:off x="2530" y="289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39" name="Freeform 2259"/>
              <p:cNvSpPr>
                <a:spLocks/>
              </p:cNvSpPr>
              <p:nvPr/>
            </p:nvSpPr>
            <p:spPr bwMode="auto">
              <a:xfrm>
                <a:off x="2532" y="289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40" name="Line 2260"/>
              <p:cNvSpPr>
                <a:spLocks noChangeShapeType="1"/>
              </p:cNvSpPr>
              <p:nvPr/>
            </p:nvSpPr>
            <p:spPr bwMode="auto">
              <a:xfrm>
                <a:off x="2533" y="289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41" name="Line 2261"/>
              <p:cNvSpPr>
                <a:spLocks noChangeShapeType="1"/>
              </p:cNvSpPr>
              <p:nvPr/>
            </p:nvSpPr>
            <p:spPr bwMode="auto">
              <a:xfrm>
                <a:off x="2534" y="289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42" name="Line 2262"/>
              <p:cNvSpPr>
                <a:spLocks noChangeShapeType="1"/>
              </p:cNvSpPr>
              <p:nvPr/>
            </p:nvSpPr>
            <p:spPr bwMode="auto">
              <a:xfrm>
                <a:off x="2535" y="289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43" name="Line 2263"/>
              <p:cNvSpPr>
                <a:spLocks noChangeShapeType="1"/>
              </p:cNvSpPr>
              <p:nvPr/>
            </p:nvSpPr>
            <p:spPr bwMode="auto">
              <a:xfrm>
                <a:off x="2535" y="289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44" name="Line 2264"/>
              <p:cNvSpPr>
                <a:spLocks noChangeShapeType="1"/>
              </p:cNvSpPr>
              <p:nvPr/>
            </p:nvSpPr>
            <p:spPr bwMode="auto">
              <a:xfrm>
                <a:off x="2536" y="289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45" name="Line 2265"/>
              <p:cNvSpPr>
                <a:spLocks noChangeShapeType="1"/>
              </p:cNvSpPr>
              <p:nvPr/>
            </p:nvSpPr>
            <p:spPr bwMode="auto">
              <a:xfrm>
                <a:off x="2538" y="289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46" name="Freeform 2266"/>
              <p:cNvSpPr>
                <a:spLocks/>
              </p:cNvSpPr>
              <p:nvPr/>
            </p:nvSpPr>
            <p:spPr bwMode="auto">
              <a:xfrm>
                <a:off x="2539" y="289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47" name="Line 2267"/>
              <p:cNvSpPr>
                <a:spLocks noChangeShapeType="1"/>
              </p:cNvSpPr>
              <p:nvPr/>
            </p:nvSpPr>
            <p:spPr bwMode="auto">
              <a:xfrm>
                <a:off x="2540" y="289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48" name="Line 2268"/>
              <p:cNvSpPr>
                <a:spLocks noChangeShapeType="1"/>
              </p:cNvSpPr>
              <p:nvPr/>
            </p:nvSpPr>
            <p:spPr bwMode="auto">
              <a:xfrm>
                <a:off x="2541" y="289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49" name="Freeform 2269"/>
              <p:cNvSpPr>
                <a:spLocks/>
              </p:cNvSpPr>
              <p:nvPr/>
            </p:nvSpPr>
            <p:spPr bwMode="auto">
              <a:xfrm>
                <a:off x="2542" y="289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50" name="Line 2270"/>
              <p:cNvSpPr>
                <a:spLocks noChangeShapeType="1"/>
              </p:cNvSpPr>
              <p:nvPr/>
            </p:nvSpPr>
            <p:spPr bwMode="auto">
              <a:xfrm>
                <a:off x="2544" y="290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51" name="Line 2271"/>
              <p:cNvSpPr>
                <a:spLocks noChangeShapeType="1"/>
              </p:cNvSpPr>
              <p:nvPr/>
            </p:nvSpPr>
            <p:spPr bwMode="auto">
              <a:xfrm>
                <a:off x="2545" y="290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52" name="Freeform 2272"/>
              <p:cNvSpPr>
                <a:spLocks/>
              </p:cNvSpPr>
              <p:nvPr/>
            </p:nvSpPr>
            <p:spPr bwMode="auto">
              <a:xfrm>
                <a:off x="2546" y="290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53" name="Line 2273"/>
              <p:cNvSpPr>
                <a:spLocks noChangeShapeType="1"/>
              </p:cNvSpPr>
              <p:nvPr/>
            </p:nvSpPr>
            <p:spPr bwMode="auto">
              <a:xfrm>
                <a:off x="2547" y="290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54" name="Freeform 2274"/>
              <p:cNvSpPr>
                <a:spLocks/>
              </p:cNvSpPr>
              <p:nvPr/>
            </p:nvSpPr>
            <p:spPr bwMode="auto">
              <a:xfrm>
                <a:off x="2548" y="290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55" name="Line 2275"/>
              <p:cNvSpPr>
                <a:spLocks noChangeShapeType="1"/>
              </p:cNvSpPr>
              <p:nvPr/>
            </p:nvSpPr>
            <p:spPr bwMode="auto">
              <a:xfrm>
                <a:off x="2550" y="290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56" name="Line 2276"/>
              <p:cNvSpPr>
                <a:spLocks noChangeShapeType="1"/>
              </p:cNvSpPr>
              <p:nvPr/>
            </p:nvSpPr>
            <p:spPr bwMode="auto">
              <a:xfrm>
                <a:off x="2551" y="290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57" name="Freeform 2277"/>
              <p:cNvSpPr>
                <a:spLocks/>
              </p:cNvSpPr>
              <p:nvPr/>
            </p:nvSpPr>
            <p:spPr bwMode="auto">
              <a:xfrm>
                <a:off x="2552" y="290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58" name="Freeform 2278"/>
              <p:cNvSpPr>
                <a:spLocks/>
              </p:cNvSpPr>
              <p:nvPr/>
            </p:nvSpPr>
            <p:spPr bwMode="auto">
              <a:xfrm>
                <a:off x="2553" y="290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59" name="Line 2279"/>
              <p:cNvSpPr>
                <a:spLocks noChangeShapeType="1"/>
              </p:cNvSpPr>
              <p:nvPr/>
            </p:nvSpPr>
            <p:spPr bwMode="auto">
              <a:xfrm>
                <a:off x="2554" y="2905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60" name="Line 2280"/>
              <p:cNvSpPr>
                <a:spLocks noChangeShapeType="1"/>
              </p:cNvSpPr>
              <p:nvPr/>
            </p:nvSpPr>
            <p:spPr bwMode="auto">
              <a:xfrm>
                <a:off x="2556" y="290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61" name="Freeform 2281"/>
              <p:cNvSpPr>
                <a:spLocks/>
              </p:cNvSpPr>
              <p:nvPr/>
            </p:nvSpPr>
            <p:spPr bwMode="auto">
              <a:xfrm>
                <a:off x="2557" y="290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62" name="Line 2282"/>
              <p:cNvSpPr>
                <a:spLocks noChangeShapeType="1"/>
              </p:cNvSpPr>
              <p:nvPr/>
            </p:nvSpPr>
            <p:spPr bwMode="auto">
              <a:xfrm>
                <a:off x="2558" y="290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63" name="Line 2283"/>
              <p:cNvSpPr>
                <a:spLocks noChangeShapeType="1"/>
              </p:cNvSpPr>
              <p:nvPr/>
            </p:nvSpPr>
            <p:spPr bwMode="auto">
              <a:xfrm>
                <a:off x="2559" y="290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64" name="Freeform 2284"/>
              <p:cNvSpPr>
                <a:spLocks/>
              </p:cNvSpPr>
              <p:nvPr/>
            </p:nvSpPr>
            <p:spPr bwMode="auto">
              <a:xfrm>
                <a:off x="2560" y="290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65" name="Line 2285"/>
              <p:cNvSpPr>
                <a:spLocks noChangeShapeType="1"/>
              </p:cNvSpPr>
              <p:nvPr/>
            </p:nvSpPr>
            <p:spPr bwMode="auto">
              <a:xfrm>
                <a:off x="2562" y="290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66" name="Line 2286"/>
              <p:cNvSpPr>
                <a:spLocks noChangeShapeType="1"/>
              </p:cNvSpPr>
              <p:nvPr/>
            </p:nvSpPr>
            <p:spPr bwMode="auto">
              <a:xfrm>
                <a:off x="2563" y="290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67" name="Freeform 2287"/>
              <p:cNvSpPr>
                <a:spLocks/>
              </p:cNvSpPr>
              <p:nvPr/>
            </p:nvSpPr>
            <p:spPr bwMode="auto">
              <a:xfrm>
                <a:off x="2564" y="290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68" name="Line 2288"/>
              <p:cNvSpPr>
                <a:spLocks noChangeShapeType="1"/>
              </p:cNvSpPr>
              <p:nvPr/>
            </p:nvSpPr>
            <p:spPr bwMode="auto">
              <a:xfrm>
                <a:off x="2565" y="291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69" name="Line 2289"/>
              <p:cNvSpPr>
                <a:spLocks noChangeShapeType="1"/>
              </p:cNvSpPr>
              <p:nvPr/>
            </p:nvSpPr>
            <p:spPr bwMode="auto">
              <a:xfrm>
                <a:off x="2566" y="2910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70" name="Line 2290"/>
              <p:cNvSpPr>
                <a:spLocks noChangeShapeType="1"/>
              </p:cNvSpPr>
              <p:nvPr/>
            </p:nvSpPr>
            <p:spPr bwMode="auto">
              <a:xfrm>
                <a:off x="2568" y="291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71" name="Freeform 2291"/>
              <p:cNvSpPr>
                <a:spLocks/>
              </p:cNvSpPr>
              <p:nvPr/>
            </p:nvSpPr>
            <p:spPr bwMode="auto">
              <a:xfrm>
                <a:off x="2569" y="29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72" name="Line 2292"/>
              <p:cNvSpPr>
                <a:spLocks noChangeShapeType="1"/>
              </p:cNvSpPr>
              <p:nvPr/>
            </p:nvSpPr>
            <p:spPr bwMode="auto">
              <a:xfrm>
                <a:off x="2570" y="291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73" name="Line 2293"/>
              <p:cNvSpPr>
                <a:spLocks noChangeShapeType="1"/>
              </p:cNvSpPr>
              <p:nvPr/>
            </p:nvSpPr>
            <p:spPr bwMode="auto">
              <a:xfrm>
                <a:off x="2571" y="291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74" name="Freeform 2294"/>
              <p:cNvSpPr>
                <a:spLocks/>
              </p:cNvSpPr>
              <p:nvPr/>
            </p:nvSpPr>
            <p:spPr bwMode="auto">
              <a:xfrm>
                <a:off x="2572" y="291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75" name="Freeform 2295"/>
              <p:cNvSpPr>
                <a:spLocks/>
              </p:cNvSpPr>
              <p:nvPr/>
            </p:nvSpPr>
            <p:spPr bwMode="auto">
              <a:xfrm>
                <a:off x="2574" y="2911"/>
                <a:ext cx="1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76" name="Line 2296"/>
              <p:cNvSpPr>
                <a:spLocks noChangeShapeType="1"/>
              </p:cNvSpPr>
              <p:nvPr/>
            </p:nvSpPr>
            <p:spPr bwMode="auto">
              <a:xfrm>
                <a:off x="2574" y="291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77" name="Line 2297"/>
              <p:cNvSpPr>
                <a:spLocks noChangeShapeType="1"/>
              </p:cNvSpPr>
              <p:nvPr/>
            </p:nvSpPr>
            <p:spPr bwMode="auto">
              <a:xfrm>
                <a:off x="2575" y="291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78" name="Line 2298"/>
              <p:cNvSpPr>
                <a:spLocks noChangeShapeType="1"/>
              </p:cNvSpPr>
              <p:nvPr/>
            </p:nvSpPr>
            <p:spPr bwMode="auto">
              <a:xfrm>
                <a:off x="2576" y="291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79" name="Freeform 2299"/>
              <p:cNvSpPr>
                <a:spLocks/>
              </p:cNvSpPr>
              <p:nvPr/>
            </p:nvSpPr>
            <p:spPr bwMode="auto">
              <a:xfrm>
                <a:off x="2577" y="291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80" name="Line 2300"/>
              <p:cNvSpPr>
                <a:spLocks noChangeShapeType="1"/>
              </p:cNvSpPr>
              <p:nvPr/>
            </p:nvSpPr>
            <p:spPr bwMode="auto">
              <a:xfrm>
                <a:off x="2578" y="2915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81" name="Line 2301"/>
              <p:cNvSpPr>
                <a:spLocks noChangeShapeType="1"/>
              </p:cNvSpPr>
              <p:nvPr/>
            </p:nvSpPr>
            <p:spPr bwMode="auto">
              <a:xfrm>
                <a:off x="2580" y="291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82" name="Freeform 2302"/>
              <p:cNvSpPr>
                <a:spLocks/>
              </p:cNvSpPr>
              <p:nvPr/>
            </p:nvSpPr>
            <p:spPr bwMode="auto">
              <a:xfrm>
                <a:off x="2581" y="291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83" name="Line 2303"/>
              <p:cNvSpPr>
                <a:spLocks noChangeShapeType="1"/>
              </p:cNvSpPr>
              <p:nvPr/>
            </p:nvSpPr>
            <p:spPr bwMode="auto">
              <a:xfrm>
                <a:off x="2582" y="291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84" name="Line 2304"/>
              <p:cNvSpPr>
                <a:spLocks noChangeShapeType="1"/>
              </p:cNvSpPr>
              <p:nvPr/>
            </p:nvSpPr>
            <p:spPr bwMode="auto">
              <a:xfrm>
                <a:off x="2583" y="291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85" name="Line 2305"/>
              <p:cNvSpPr>
                <a:spLocks noChangeShapeType="1"/>
              </p:cNvSpPr>
              <p:nvPr/>
            </p:nvSpPr>
            <p:spPr bwMode="auto">
              <a:xfrm>
                <a:off x="2584" y="2916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86" name="Freeform 2306"/>
              <p:cNvSpPr>
                <a:spLocks/>
              </p:cNvSpPr>
              <p:nvPr/>
            </p:nvSpPr>
            <p:spPr bwMode="auto">
              <a:xfrm>
                <a:off x="2586" y="291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87" name="Line 2307"/>
              <p:cNvSpPr>
                <a:spLocks noChangeShapeType="1"/>
              </p:cNvSpPr>
              <p:nvPr/>
            </p:nvSpPr>
            <p:spPr bwMode="auto">
              <a:xfrm>
                <a:off x="2587" y="291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88" name="Line 2308"/>
              <p:cNvSpPr>
                <a:spLocks noChangeShapeType="1"/>
              </p:cNvSpPr>
              <p:nvPr/>
            </p:nvSpPr>
            <p:spPr bwMode="auto">
              <a:xfrm>
                <a:off x="2588" y="291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89" name="Line 2309"/>
              <p:cNvSpPr>
                <a:spLocks noChangeShapeType="1"/>
              </p:cNvSpPr>
              <p:nvPr/>
            </p:nvSpPr>
            <p:spPr bwMode="auto">
              <a:xfrm>
                <a:off x="2589" y="291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90" name="Freeform 2310"/>
              <p:cNvSpPr>
                <a:spLocks/>
              </p:cNvSpPr>
              <p:nvPr/>
            </p:nvSpPr>
            <p:spPr bwMode="auto">
              <a:xfrm>
                <a:off x="2590" y="291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91" name="Line 2311"/>
              <p:cNvSpPr>
                <a:spLocks noChangeShapeType="1"/>
              </p:cNvSpPr>
              <p:nvPr/>
            </p:nvSpPr>
            <p:spPr bwMode="auto">
              <a:xfrm>
                <a:off x="2592" y="291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92" name="Line 2312"/>
              <p:cNvSpPr>
                <a:spLocks noChangeShapeType="1"/>
              </p:cNvSpPr>
              <p:nvPr/>
            </p:nvSpPr>
            <p:spPr bwMode="auto">
              <a:xfrm>
                <a:off x="2593" y="291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93" name="Line 2313"/>
              <p:cNvSpPr>
                <a:spLocks noChangeShapeType="1"/>
              </p:cNvSpPr>
              <p:nvPr/>
            </p:nvSpPr>
            <p:spPr bwMode="auto">
              <a:xfrm>
                <a:off x="2594" y="291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94" name="Line 2314"/>
              <p:cNvSpPr>
                <a:spLocks noChangeShapeType="1"/>
              </p:cNvSpPr>
              <p:nvPr/>
            </p:nvSpPr>
            <p:spPr bwMode="auto">
              <a:xfrm>
                <a:off x="2595" y="291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95" name="Freeform 2315"/>
              <p:cNvSpPr>
                <a:spLocks/>
              </p:cNvSpPr>
              <p:nvPr/>
            </p:nvSpPr>
            <p:spPr bwMode="auto">
              <a:xfrm>
                <a:off x="2596" y="2919"/>
                <a:ext cx="1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96" name="Line 2316"/>
              <p:cNvSpPr>
                <a:spLocks noChangeShapeType="1"/>
              </p:cNvSpPr>
              <p:nvPr/>
            </p:nvSpPr>
            <p:spPr bwMode="auto">
              <a:xfrm>
                <a:off x="2596" y="292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97" name="Line 2317"/>
              <p:cNvSpPr>
                <a:spLocks noChangeShapeType="1"/>
              </p:cNvSpPr>
              <p:nvPr/>
            </p:nvSpPr>
            <p:spPr bwMode="auto">
              <a:xfrm>
                <a:off x="2598" y="292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98" name="Line 2318"/>
              <p:cNvSpPr>
                <a:spLocks noChangeShapeType="1"/>
              </p:cNvSpPr>
              <p:nvPr/>
            </p:nvSpPr>
            <p:spPr bwMode="auto">
              <a:xfrm>
                <a:off x="2599" y="292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69999" name="Line 2319"/>
              <p:cNvSpPr>
                <a:spLocks noChangeShapeType="1"/>
              </p:cNvSpPr>
              <p:nvPr/>
            </p:nvSpPr>
            <p:spPr bwMode="auto">
              <a:xfrm>
                <a:off x="2600" y="292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00" name="Freeform 2320"/>
              <p:cNvSpPr>
                <a:spLocks/>
              </p:cNvSpPr>
              <p:nvPr/>
            </p:nvSpPr>
            <p:spPr bwMode="auto">
              <a:xfrm>
                <a:off x="2601" y="292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01" name="Line 2321"/>
              <p:cNvSpPr>
                <a:spLocks noChangeShapeType="1"/>
              </p:cNvSpPr>
              <p:nvPr/>
            </p:nvSpPr>
            <p:spPr bwMode="auto">
              <a:xfrm>
                <a:off x="2602" y="2923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02" name="Line 2322"/>
              <p:cNvSpPr>
                <a:spLocks noChangeShapeType="1"/>
              </p:cNvSpPr>
              <p:nvPr/>
            </p:nvSpPr>
            <p:spPr bwMode="auto">
              <a:xfrm>
                <a:off x="2604" y="292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03" name="Line 2323"/>
              <p:cNvSpPr>
                <a:spLocks noChangeShapeType="1"/>
              </p:cNvSpPr>
              <p:nvPr/>
            </p:nvSpPr>
            <p:spPr bwMode="auto">
              <a:xfrm>
                <a:off x="2605" y="292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04" name="Line 2324"/>
              <p:cNvSpPr>
                <a:spLocks noChangeShapeType="1"/>
              </p:cNvSpPr>
              <p:nvPr/>
            </p:nvSpPr>
            <p:spPr bwMode="auto">
              <a:xfrm>
                <a:off x="2606" y="292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05" name="Freeform 2325"/>
              <p:cNvSpPr>
                <a:spLocks/>
              </p:cNvSpPr>
              <p:nvPr/>
            </p:nvSpPr>
            <p:spPr bwMode="auto">
              <a:xfrm>
                <a:off x="2607" y="2923"/>
                <a:ext cx="1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06" name="Line 2326"/>
              <p:cNvSpPr>
                <a:spLocks noChangeShapeType="1"/>
              </p:cNvSpPr>
              <p:nvPr/>
            </p:nvSpPr>
            <p:spPr bwMode="auto">
              <a:xfrm>
                <a:off x="2607" y="292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07" name="Line 2327"/>
              <p:cNvSpPr>
                <a:spLocks noChangeShapeType="1"/>
              </p:cNvSpPr>
              <p:nvPr/>
            </p:nvSpPr>
            <p:spPr bwMode="auto">
              <a:xfrm>
                <a:off x="2608" y="292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08" name="Line 2328"/>
              <p:cNvSpPr>
                <a:spLocks noChangeShapeType="1"/>
              </p:cNvSpPr>
              <p:nvPr/>
            </p:nvSpPr>
            <p:spPr bwMode="auto">
              <a:xfrm>
                <a:off x="2610" y="292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09" name="Line 2329"/>
              <p:cNvSpPr>
                <a:spLocks noChangeShapeType="1"/>
              </p:cNvSpPr>
              <p:nvPr/>
            </p:nvSpPr>
            <p:spPr bwMode="auto">
              <a:xfrm>
                <a:off x="2611" y="292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10" name="Freeform 2330"/>
              <p:cNvSpPr>
                <a:spLocks/>
              </p:cNvSpPr>
              <p:nvPr/>
            </p:nvSpPr>
            <p:spPr bwMode="auto">
              <a:xfrm>
                <a:off x="2612" y="292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11" name="Line 2331"/>
              <p:cNvSpPr>
                <a:spLocks noChangeShapeType="1"/>
              </p:cNvSpPr>
              <p:nvPr/>
            </p:nvSpPr>
            <p:spPr bwMode="auto">
              <a:xfrm>
                <a:off x="2613" y="292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12" name="Line 2332"/>
              <p:cNvSpPr>
                <a:spLocks noChangeShapeType="1"/>
              </p:cNvSpPr>
              <p:nvPr/>
            </p:nvSpPr>
            <p:spPr bwMode="auto">
              <a:xfrm>
                <a:off x="2614" y="2926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13" name="Line 2333"/>
              <p:cNvSpPr>
                <a:spLocks noChangeShapeType="1"/>
              </p:cNvSpPr>
              <p:nvPr/>
            </p:nvSpPr>
            <p:spPr bwMode="auto">
              <a:xfrm>
                <a:off x="2616" y="292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14" name="Line 2334"/>
              <p:cNvSpPr>
                <a:spLocks noChangeShapeType="1"/>
              </p:cNvSpPr>
              <p:nvPr/>
            </p:nvSpPr>
            <p:spPr bwMode="auto">
              <a:xfrm>
                <a:off x="2617" y="292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15" name="Freeform 2335"/>
              <p:cNvSpPr>
                <a:spLocks/>
              </p:cNvSpPr>
              <p:nvPr/>
            </p:nvSpPr>
            <p:spPr bwMode="auto">
              <a:xfrm>
                <a:off x="2618" y="29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16" name="Line 2336"/>
              <p:cNvSpPr>
                <a:spLocks noChangeShapeType="1"/>
              </p:cNvSpPr>
              <p:nvPr/>
            </p:nvSpPr>
            <p:spPr bwMode="auto">
              <a:xfrm>
                <a:off x="2619" y="292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17" name="Line 2337"/>
              <p:cNvSpPr>
                <a:spLocks noChangeShapeType="1"/>
              </p:cNvSpPr>
              <p:nvPr/>
            </p:nvSpPr>
            <p:spPr bwMode="auto">
              <a:xfrm>
                <a:off x="2620" y="292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18" name="Line 2338"/>
              <p:cNvSpPr>
                <a:spLocks noChangeShapeType="1"/>
              </p:cNvSpPr>
              <p:nvPr/>
            </p:nvSpPr>
            <p:spPr bwMode="auto">
              <a:xfrm>
                <a:off x="442" y="1867"/>
                <a:ext cx="207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19" name="Line 2339"/>
              <p:cNvSpPr>
                <a:spLocks noChangeShapeType="1"/>
              </p:cNvSpPr>
              <p:nvPr/>
            </p:nvSpPr>
            <p:spPr bwMode="auto">
              <a:xfrm>
                <a:off x="649" y="1867"/>
                <a:ext cx="14" cy="2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20" name="Line 2340"/>
              <p:cNvSpPr>
                <a:spLocks noChangeShapeType="1"/>
              </p:cNvSpPr>
              <p:nvPr/>
            </p:nvSpPr>
            <p:spPr bwMode="auto">
              <a:xfrm>
                <a:off x="663" y="1869"/>
                <a:ext cx="126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21" name="Line 2341"/>
              <p:cNvSpPr>
                <a:spLocks noChangeShapeType="1"/>
              </p:cNvSpPr>
              <p:nvPr/>
            </p:nvSpPr>
            <p:spPr bwMode="auto">
              <a:xfrm>
                <a:off x="789" y="1869"/>
                <a:ext cx="9" cy="2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22" name="Line 2342"/>
              <p:cNvSpPr>
                <a:spLocks noChangeShapeType="1"/>
              </p:cNvSpPr>
              <p:nvPr/>
            </p:nvSpPr>
            <p:spPr bwMode="auto">
              <a:xfrm>
                <a:off x="798" y="1871"/>
                <a:ext cx="85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23" name="Line 2343"/>
              <p:cNvSpPr>
                <a:spLocks noChangeShapeType="1"/>
              </p:cNvSpPr>
              <p:nvPr/>
            </p:nvSpPr>
            <p:spPr bwMode="auto">
              <a:xfrm>
                <a:off x="883" y="187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24" name="Line 2344"/>
              <p:cNvSpPr>
                <a:spLocks noChangeShapeType="1"/>
              </p:cNvSpPr>
              <p:nvPr/>
            </p:nvSpPr>
            <p:spPr bwMode="auto">
              <a:xfrm>
                <a:off x="889" y="1872"/>
                <a:ext cx="60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25" name="Freeform 2345"/>
              <p:cNvSpPr>
                <a:spLocks/>
              </p:cNvSpPr>
              <p:nvPr/>
            </p:nvSpPr>
            <p:spPr bwMode="auto">
              <a:xfrm>
                <a:off x="949" y="1872"/>
                <a:ext cx="174" cy="7"/>
              </a:xfrm>
              <a:custGeom>
                <a:avLst/>
                <a:gdLst>
                  <a:gd name="T0" fmla="*/ 0 w 174"/>
                  <a:gd name="T1" fmla="*/ 0 h 7"/>
                  <a:gd name="T2" fmla="*/ 5 w 174"/>
                  <a:gd name="T3" fmla="*/ 0 h 7"/>
                  <a:gd name="T4" fmla="*/ 10 w 174"/>
                  <a:gd name="T5" fmla="*/ 2 h 7"/>
                  <a:gd name="T6" fmla="*/ 61 w 174"/>
                  <a:gd name="T7" fmla="*/ 2 h 7"/>
                  <a:gd name="T8" fmla="*/ 65 w 174"/>
                  <a:gd name="T9" fmla="*/ 3 h 7"/>
                  <a:gd name="T10" fmla="*/ 108 w 174"/>
                  <a:gd name="T11" fmla="*/ 3 h 7"/>
                  <a:gd name="T12" fmla="*/ 112 w 174"/>
                  <a:gd name="T13" fmla="*/ 5 h 7"/>
                  <a:gd name="T14" fmla="*/ 149 w 174"/>
                  <a:gd name="T15" fmla="*/ 5 h 7"/>
                  <a:gd name="T16" fmla="*/ 151 w 174"/>
                  <a:gd name="T17" fmla="*/ 7 h 7"/>
                  <a:gd name="T18" fmla="*/ 174 w 174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4" h="7">
                    <a:moveTo>
                      <a:pt x="0" y="0"/>
                    </a:moveTo>
                    <a:lnTo>
                      <a:pt x="5" y="0"/>
                    </a:lnTo>
                    <a:lnTo>
                      <a:pt x="10" y="2"/>
                    </a:lnTo>
                    <a:lnTo>
                      <a:pt x="61" y="2"/>
                    </a:lnTo>
                    <a:lnTo>
                      <a:pt x="65" y="3"/>
                    </a:lnTo>
                    <a:lnTo>
                      <a:pt x="108" y="3"/>
                    </a:lnTo>
                    <a:lnTo>
                      <a:pt x="112" y="5"/>
                    </a:lnTo>
                    <a:lnTo>
                      <a:pt x="149" y="5"/>
                    </a:lnTo>
                    <a:lnTo>
                      <a:pt x="151" y="7"/>
                    </a:lnTo>
                    <a:lnTo>
                      <a:pt x="174" y="7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26" name="Freeform 2346"/>
              <p:cNvSpPr>
                <a:spLocks/>
              </p:cNvSpPr>
              <p:nvPr/>
            </p:nvSpPr>
            <p:spPr bwMode="auto">
              <a:xfrm>
                <a:off x="1123" y="1879"/>
                <a:ext cx="108" cy="6"/>
              </a:xfrm>
              <a:custGeom>
                <a:avLst/>
                <a:gdLst>
                  <a:gd name="T0" fmla="*/ 0 w 108"/>
                  <a:gd name="T1" fmla="*/ 0 h 6"/>
                  <a:gd name="T2" fmla="*/ 11 w 108"/>
                  <a:gd name="T3" fmla="*/ 0 h 6"/>
                  <a:gd name="T4" fmla="*/ 13 w 108"/>
                  <a:gd name="T5" fmla="*/ 1 h 6"/>
                  <a:gd name="T6" fmla="*/ 42 w 108"/>
                  <a:gd name="T7" fmla="*/ 1 h 6"/>
                  <a:gd name="T8" fmla="*/ 45 w 108"/>
                  <a:gd name="T9" fmla="*/ 3 h 6"/>
                  <a:gd name="T10" fmla="*/ 71 w 108"/>
                  <a:gd name="T11" fmla="*/ 3 h 6"/>
                  <a:gd name="T12" fmla="*/ 72 w 108"/>
                  <a:gd name="T13" fmla="*/ 4 h 6"/>
                  <a:gd name="T14" fmla="*/ 95 w 108"/>
                  <a:gd name="T15" fmla="*/ 4 h 6"/>
                  <a:gd name="T16" fmla="*/ 96 w 108"/>
                  <a:gd name="T17" fmla="*/ 6 h 6"/>
                  <a:gd name="T18" fmla="*/ 108 w 108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" h="6">
                    <a:moveTo>
                      <a:pt x="0" y="0"/>
                    </a:moveTo>
                    <a:lnTo>
                      <a:pt x="11" y="0"/>
                    </a:lnTo>
                    <a:lnTo>
                      <a:pt x="13" y="1"/>
                    </a:lnTo>
                    <a:lnTo>
                      <a:pt x="42" y="1"/>
                    </a:lnTo>
                    <a:lnTo>
                      <a:pt x="45" y="3"/>
                    </a:lnTo>
                    <a:lnTo>
                      <a:pt x="71" y="3"/>
                    </a:lnTo>
                    <a:lnTo>
                      <a:pt x="72" y="4"/>
                    </a:lnTo>
                    <a:lnTo>
                      <a:pt x="95" y="4"/>
                    </a:lnTo>
                    <a:lnTo>
                      <a:pt x="96" y="6"/>
                    </a:lnTo>
                    <a:lnTo>
                      <a:pt x="108" y="6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27" name="Freeform 2347"/>
              <p:cNvSpPr>
                <a:spLocks/>
              </p:cNvSpPr>
              <p:nvPr/>
            </p:nvSpPr>
            <p:spPr bwMode="auto">
              <a:xfrm>
                <a:off x="1231" y="1885"/>
                <a:ext cx="77" cy="6"/>
              </a:xfrm>
              <a:custGeom>
                <a:avLst/>
                <a:gdLst>
                  <a:gd name="T0" fmla="*/ 0 w 77"/>
                  <a:gd name="T1" fmla="*/ 0 h 6"/>
                  <a:gd name="T2" fmla="*/ 10 w 77"/>
                  <a:gd name="T3" fmla="*/ 0 h 6"/>
                  <a:gd name="T4" fmla="*/ 12 w 77"/>
                  <a:gd name="T5" fmla="*/ 1 h 6"/>
                  <a:gd name="T6" fmla="*/ 33 w 77"/>
                  <a:gd name="T7" fmla="*/ 1 h 6"/>
                  <a:gd name="T8" fmla="*/ 34 w 77"/>
                  <a:gd name="T9" fmla="*/ 3 h 6"/>
                  <a:gd name="T10" fmla="*/ 52 w 77"/>
                  <a:gd name="T11" fmla="*/ 3 h 6"/>
                  <a:gd name="T12" fmla="*/ 53 w 77"/>
                  <a:gd name="T13" fmla="*/ 5 h 6"/>
                  <a:gd name="T14" fmla="*/ 66 w 77"/>
                  <a:gd name="T15" fmla="*/ 5 h 6"/>
                  <a:gd name="T16" fmla="*/ 68 w 77"/>
                  <a:gd name="T17" fmla="*/ 6 h 6"/>
                  <a:gd name="T18" fmla="*/ 69 w 77"/>
                  <a:gd name="T19" fmla="*/ 5 h 6"/>
                  <a:gd name="T20" fmla="*/ 71 w 77"/>
                  <a:gd name="T21" fmla="*/ 5 h 6"/>
                  <a:gd name="T22" fmla="*/ 72 w 77"/>
                  <a:gd name="T23" fmla="*/ 6 h 6"/>
                  <a:gd name="T24" fmla="*/ 77 w 77"/>
                  <a:gd name="T2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7" h="6">
                    <a:moveTo>
                      <a:pt x="0" y="0"/>
                    </a:moveTo>
                    <a:lnTo>
                      <a:pt x="10" y="0"/>
                    </a:lnTo>
                    <a:lnTo>
                      <a:pt x="12" y="1"/>
                    </a:lnTo>
                    <a:lnTo>
                      <a:pt x="33" y="1"/>
                    </a:lnTo>
                    <a:lnTo>
                      <a:pt x="34" y="3"/>
                    </a:lnTo>
                    <a:lnTo>
                      <a:pt x="52" y="3"/>
                    </a:lnTo>
                    <a:lnTo>
                      <a:pt x="53" y="5"/>
                    </a:lnTo>
                    <a:lnTo>
                      <a:pt x="66" y="5"/>
                    </a:lnTo>
                    <a:lnTo>
                      <a:pt x="68" y="6"/>
                    </a:lnTo>
                    <a:lnTo>
                      <a:pt x="69" y="5"/>
                    </a:lnTo>
                    <a:lnTo>
                      <a:pt x="71" y="5"/>
                    </a:lnTo>
                    <a:lnTo>
                      <a:pt x="72" y="6"/>
                    </a:lnTo>
                    <a:lnTo>
                      <a:pt x="77" y="6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28" name="Freeform 2348"/>
              <p:cNvSpPr>
                <a:spLocks/>
              </p:cNvSpPr>
              <p:nvPr/>
            </p:nvSpPr>
            <p:spPr bwMode="auto">
              <a:xfrm>
                <a:off x="1308" y="1891"/>
                <a:ext cx="63" cy="6"/>
              </a:xfrm>
              <a:custGeom>
                <a:avLst/>
                <a:gdLst>
                  <a:gd name="T0" fmla="*/ 0 w 63"/>
                  <a:gd name="T1" fmla="*/ 0 h 6"/>
                  <a:gd name="T2" fmla="*/ 10 w 63"/>
                  <a:gd name="T3" fmla="*/ 0 h 6"/>
                  <a:gd name="T4" fmla="*/ 12 w 63"/>
                  <a:gd name="T5" fmla="*/ 2 h 6"/>
                  <a:gd name="T6" fmla="*/ 27 w 63"/>
                  <a:gd name="T7" fmla="*/ 2 h 6"/>
                  <a:gd name="T8" fmla="*/ 28 w 63"/>
                  <a:gd name="T9" fmla="*/ 3 h 6"/>
                  <a:gd name="T10" fmla="*/ 42 w 63"/>
                  <a:gd name="T11" fmla="*/ 3 h 6"/>
                  <a:gd name="T12" fmla="*/ 44 w 63"/>
                  <a:gd name="T13" fmla="*/ 5 h 6"/>
                  <a:gd name="T14" fmla="*/ 57 w 63"/>
                  <a:gd name="T15" fmla="*/ 5 h 6"/>
                  <a:gd name="T16" fmla="*/ 58 w 63"/>
                  <a:gd name="T17" fmla="*/ 6 h 6"/>
                  <a:gd name="T18" fmla="*/ 63 w 63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6">
                    <a:moveTo>
                      <a:pt x="0" y="0"/>
                    </a:moveTo>
                    <a:lnTo>
                      <a:pt x="10" y="0"/>
                    </a:lnTo>
                    <a:lnTo>
                      <a:pt x="12" y="2"/>
                    </a:lnTo>
                    <a:lnTo>
                      <a:pt x="27" y="2"/>
                    </a:lnTo>
                    <a:lnTo>
                      <a:pt x="28" y="3"/>
                    </a:lnTo>
                    <a:lnTo>
                      <a:pt x="42" y="3"/>
                    </a:lnTo>
                    <a:lnTo>
                      <a:pt x="44" y="5"/>
                    </a:lnTo>
                    <a:lnTo>
                      <a:pt x="57" y="5"/>
                    </a:lnTo>
                    <a:lnTo>
                      <a:pt x="58" y="6"/>
                    </a:lnTo>
                    <a:lnTo>
                      <a:pt x="63" y="6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29" name="Freeform 2349"/>
              <p:cNvSpPr>
                <a:spLocks/>
              </p:cNvSpPr>
              <p:nvPr/>
            </p:nvSpPr>
            <p:spPr bwMode="auto">
              <a:xfrm>
                <a:off x="1371" y="1897"/>
                <a:ext cx="50" cy="7"/>
              </a:xfrm>
              <a:custGeom>
                <a:avLst/>
                <a:gdLst>
                  <a:gd name="T0" fmla="*/ 0 w 50"/>
                  <a:gd name="T1" fmla="*/ 0 h 7"/>
                  <a:gd name="T2" fmla="*/ 7 w 50"/>
                  <a:gd name="T3" fmla="*/ 0 h 7"/>
                  <a:gd name="T4" fmla="*/ 8 w 50"/>
                  <a:gd name="T5" fmla="*/ 2 h 7"/>
                  <a:gd name="T6" fmla="*/ 21 w 50"/>
                  <a:gd name="T7" fmla="*/ 2 h 7"/>
                  <a:gd name="T8" fmla="*/ 21 w 50"/>
                  <a:gd name="T9" fmla="*/ 4 h 7"/>
                  <a:gd name="T10" fmla="*/ 33 w 50"/>
                  <a:gd name="T11" fmla="*/ 4 h 7"/>
                  <a:gd name="T12" fmla="*/ 35 w 50"/>
                  <a:gd name="T13" fmla="*/ 5 h 7"/>
                  <a:gd name="T14" fmla="*/ 45 w 50"/>
                  <a:gd name="T15" fmla="*/ 5 h 7"/>
                  <a:gd name="T16" fmla="*/ 45 w 50"/>
                  <a:gd name="T17" fmla="*/ 7 h 7"/>
                  <a:gd name="T18" fmla="*/ 50 w 50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7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33" y="4"/>
                    </a:lnTo>
                    <a:lnTo>
                      <a:pt x="35" y="5"/>
                    </a:lnTo>
                    <a:lnTo>
                      <a:pt x="45" y="5"/>
                    </a:lnTo>
                    <a:lnTo>
                      <a:pt x="45" y="7"/>
                    </a:lnTo>
                    <a:lnTo>
                      <a:pt x="50" y="7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30" name="Freeform 2350"/>
              <p:cNvSpPr>
                <a:spLocks/>
              </p:cNvSpPr>
              <p:nvPr/>
            </p:nvSpPr>
            <p:spPr bwMode="auto">
              <a:xfrm>
                <a:off x="1421" y="1904"/>
                <a:ext cx="42" cy="6"/>
              </a:xfrm>
              <a:custGeom>
                <a:avLst/>
                <a:gdLst>
                  <a:gd name="T0" fmla="*/ 0 w 42"/>
                  <a:gd name="T1" fmla="*/ 0 h 6"/>
                  <a:gd name="T2" fmla="*/ 6 w 42"/>
                  <a:gd name="T3" fmla="*/ 0 h 6"/>
                  <a:gd name="T4" fmla="*/ 7 w 42"/>
                  <a:gd name="T5" fmla="*/ 1 h 6"/>
                  <a:gd name="T6" fmla="*/ 17 w 42"/>
                  <a:gd name="T7" fmla="*/ 1 h 6"/>
                  <a:gd name="T8" fmla="*/ 18 w 42"/>
                  <a:gd name="T9" fmla="*/ 3 h 6"/>
                  <a:gd name="T10" fmla="*/ 28 w 42"/>
                  <a:gd name="T11" fmla="*/ 3 h 6"/>
                  <a:gd name="T12" fmla="*/ 28 w 42"/>
                  <a:gd name="T13" fmla="*/ 4 h 6"/>
                  <a:gd name="T14" fmla="*/ 36 w 42"/>
                  <a:gd name="T15" fmla="*/ 4 h 6"/>
                  <a:gd name="T16" fmla="*/ 38 w 42"/>
                  <a:gd name="T17" fmla="*/ 6 h 6"/>
                  <a:gd name="T18" fmla="*/ 42 w 42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6">
                    <a:moveTo>
                      <a:pt x="0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17" y="1"/>
                    </a:lnTo>
                    <a:lnTo>
                      <a:pt x="18" y="3"/>
                    </a:lnTo>
                    <a:lnTo>
                      <a:pt x="28" y="3"/>
                    </a:lnTo>
                    <a:lnTo>
                      <a:pt x="28" y="4"/>
                    </a:lnTo>
                    <a:lnTo>
                      <a:pt x="36" y="4"/>
                    </a:lnTo>
                    <a:lnTo>
                      <a:pt x="38" y="6"/>
                    </a:lnTo>
                    <a:lnTo>
                      <a:pt x="42" y="6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31" name="Freeform 2351"/>
              <p:cNvSpPr>
                <a:spLocks/>
              </p:cNvSpPr>
              <p:nvPr/>
            </p:nvSpPr>
            <p:spPr bwMode="auto">
              <a:xfrm>
                <a:off x="1463" y="1910"/>
                <a:ext cx="38" cy="8"/>
              </a:xfrm>
              <a:custGeom>
                <a:avLst/>
                <a:gdLst>
                  <a:gd name="T0" fmla="*/ 0 w 38"/>
                  <a:gd name="T1" fmla="*/ 0 h 8"/>
                  <a:gd name="T2" fmla="*/ 5 w 38"/>
                  <a:gd name="T3" fmla="*/ 0 h 8"/>
                  <a:gd name="T4" fmla="*/ 5 w 38"/>
                  <a:gd name="T5" fmla="*/ 2 h 8"/>
                  <a:gd name="T6" fmla="*/ 14 w 38"/>
                  <a:gd name="T7" fmla="*/ 2 h 8"/>
                  <a:gd name="T8" fmla="*/ 15 w 38"/>
                  <a:gd name="T9" fmla="*/ 3 h 8"/>
                  <a:gd name="T10" fmla="*/ 23 w 38"/>
                  <a:gd name="T11" fmla="*/ 3 h 8"/>
                  <a:gd name="T12" fmla="*/ 24 w 38"/>
                  <a:gd name="T13" fmla="*/ 5 h 8"/>
                  <a:gd name="T14" fmla="*/ 27 w 38"/>
                  <a:gd name="T15" fmla="*/ 5 h 8"/>
                  <a:gd name="T16" fmla="*/ 28 w 38"/>
                  <a:gd name="T17" fmla="*/ 6 h 8"/>
                  <a:gd name="T18" fmla="*/ 29 w 38"/>
                  <a:gd name="T19" fmla="*/ 5 h 8"/>
                  <a:gd name="T20" fmla="*/ 30 w 38"/>
                  <a:gd name="T21" fmla="*/ 3 h 8"/>
                  <a:gd name="T22" fmla="*/ 32 w 38"/>
                  <a:gd name="T23" fmla="*/ 8 h 8"/>
                  <a:gd name="T24" fmla="*/ 33 w 38"/>
                  <a:gd name="T25" fmla="*/ 8 h 8"/>
                  <a:gd name="T26" fmla="*/ 33 w 38"/>
                  <a:gd name="T27" fmla="*/ 6 h 8"/>
                  <a:gd name="T28" fmla="*/ 35 w 38"/>
                  <a:gd name="T29" fmla="*/ 6 h 8"/>
                  <a:gd name="T30" fmla="*/ 36 w 38"/>
                  <a:gd name="T31" fmla="*/ 8 h 8"/>
                  <a:gd name="T32" fmla="*/ 38 w 38"/>
                  <a:gd name="T3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8">
                    <a:moveTo>
                      <a:pt x="0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14" y="2"/>
                    </a:lnTo>
                    <a:lnTo>
                      <a:pt x="15" y="3"/>
                    </a:lnTo>
                    <a:lnTo>
                      <a:pt x="23" y="3"/>
                    </a:lnTo>
                    <a:lnTo>
                      <a:pt x="24" y="5"/>
                    </a:lnTo>
                    <a:lnTo>
                      <a:pt x="27" y="5"/>
                    </a:lnTo>
                    <a:lnTo>
                      <a:pt x="28" y="6"/>
                    </a:lnTo>
                    <a:lnTo>
                      <a:pt x="29" y="5"/>
                    </a:lnTo>
                    <a:lnTo>
                      <a:pt x="30" y="3"/>
                    </a:lnTo>
                    <a:lnTo>
                      <a:pt x="32" y="8"/>
                    </a:lnTo>
                    <a:lnTo>
                      <a:pt x="33" y="8"/>
                    </a:lnTo>
                    <a:lnTo>
                      <a:pt x="33" y="6"/>
                    </a:lnTo>
                    <a:lnTo>
                      <a:pt x="35" y="6"/>
                    </a:lnTo>
                    <a:lnTo>
                      <a:pt x="36" y="8"/>
                    </a:lnTo>
                    <a:lnTo>
                      <a:pt x="38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32" name="Freeform 2352"/>
              <p:cNvSpPr>
                <a:spLocks/>
              </p:cNvSpPr>
              <p:nvPr/>
            </p:nvSpPr>
            <p:spPr bwMode="auto">
              <a:xfrm>
                <a:off x="1501" y="1916"/>
                <a:ext cx="33" cy="7"/>
              </a:xfrm>
              <a:custGeom>
                <a:avLst/>
                <a:gdLst>
                  <a:gd name="T0" fmla="*/ 0 w 33"/>
                  <a:gd name="T1" fmla="*/ 2 h 7"/>
                  <a:gd name="T2" fmla="*/ 1 w 33"/>
                  <a:gd name="T3" fmla="*/ 0 h 7"/>
                  <a:gd name="T4" fmla="*/ 2 w 33"/>
                  <a:gd name="T5" fmla="*/ 0 h 7"/>
                  <a:gd name="T6" fmla="*/ 2 w 33"/>
                  <a:gd name="T7" fmla="*/ 2 h 7"/>
                  <a:gd name="T8" fmla="*/ 10 w 33"/>
                  <a:gd name="T9" fmla="*/ 2 h 7"/>
                  <a:gd name="T10" fmla="*/ 12 w 33"/>
                  <a:gd name="T11" fmla="*/ 4 h 7"/>
                  <a:gd name="T12" fmla="*/ 18 w 33"/>
                  <a:gd name="T13" fmla="*/ 4 h 7"/>
                  <a:gd name="T14" fmla="*/ 19 w 33"/>
                  <a:gd name="T15" fmla="*/ 5 h 7"/>
                  <a:gd name="T16" fmla="*/ 26 w 33"/>
                  <a:gd name="T17" fmla="*/ 5 h 7"/>
                  <a:gd name="T18" fmla="*/ 26 w 33"/>
                  <a:gd name="T19" fmla="*/ 7 h 7"/>
                  <a:gd name="T20" fmla="*/ 33 w 33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7">
                    <a:moveTo>
                      <a:pt x="0" y="2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18" y="4"/>
                    </a:lnTo>
                    <a:lnTo>
                      <a:pt x="19" y="5"/>
                    </a:lnTo>
                    <a:lnTo>
                      <a:pt x="26" y="5"/>
                    </a:lnTo>
                    <a:lnTo>
                      <a:pt x="26" y="7"/>
                    </a:lnTo>
                    <a:lnTo>
                      <a:pt x="33" y="7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33" name="Freeform 2353"/>
              <p:cNvSpPr>
                <a:spLocks/>
              </p:cNvSpPr>
              <p:nvPr/>
            </p:nvSpPr>
            <p:spPr bwMode="auto">
              <a:xfrm>
                <a:off x="1534" y="1923"/>
                <a:ext cx="29" cy="8"/>
              </a:xfrm>
              <a:custGeom>
                <a:avLst/>
                <a:gdLst>
                  <a:gd name="T0" fmla="*/ 0 w 29"/>
                  <a:gd name="T1" fmla="*/ 0 h 8"/>
                  <a:gd name="T2" fmla="*/ 0 w 29"/>
                  <a:gd name="T3" fmla="*/ 1 h 8"/>
                  <a:gd name="T4" fmla="*/ 7 w 29"/>
                  <a:gd name="T5" fmla="*/ 1 h 8"/>
                  <a:gd name="T6" fmla="*/ 9 w 29"/>
                  <a:gd name="T7" fmla="*/ 3 h 8"/>
                  <a:gd name="T8" fmla="*/ 15 w 29"/>
                  <a:gd name="T9" fmla="*/ 3 h 8"/>
                  <a:gd name="T10" fmla="*/ 15 w 29"/>
                  <a:gd name="T11" fmla="*/ 4 h 8"/>
                  <a:gd name="T12" fmla="*/ 21 w 29"/>
                  <a:gd name="T13" fmla="*/ 4 h 8"/>
                  <a:gd name="T14" fmla="*/ 22 w 29"/>
                  <a:gd name="T15" fmla="*/ 6 h 8"/>
                  <a:gd name="T16" fmla="*/ 28 w 29"/>
                  <a:gd name="T17" fmla="*/ 6 h 8"/>
                  <a:gd name="T18" fmla="*/ 28 w 29"/>
                  <a:gd name="T19" fmla="*/ 8 h 8"/>
                  <a:gd name="T20" fmla="*/ 29 w 29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8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15" y="3"/>
                    </a:lnTo>
                    <a:lnTo>
                      <a:pt x="15" y="4"/>
                    </a:lnTo>
                    <a:lnTo>
                      <a:pt x="21" y="4"/>
                    </a:lnTo>
                    <a:lnTo>
                      <a:pt x="22" y="6"/>
                    </a:lnTo>
                    <a:lnTo>
                      <a:pt x="28" y="6"/>
                    </a:lnTo>
                    <a:lnTo>
                      <a:pt x="28" y="8"/>
                    </a:lnTo>
                    <a:lnTo>
                      <a:pt x="29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34" name="Freeform 2354"/>
              <p:cNvSpPr>
                <a:spLocks/>
              </p:cNvSpPr>
              <p:nvPr/>
            </p:nvSpPr>
            <p:spPr bwMode="auto">
              <a:xfrm>
                <a:off x="1563" y="1931"/>
                <a:ext cx="28" cy="6"/>
              </a:xfrm>
              <a:custGeom>
                <a:avLst/>
                <a:gdLst>
                  <a:gd name="T0" fmla="*/ 0 w 28"/>
                  <a:gd name="T1" fmla="*/ 0 h 6"/>
                  <a:gd name="T2" fmla="*/ 5 w 28"/>
                  <a:gd name="T3" fmla="*/ 0 h 6"/>
                  <a:gd name="T4" fmla="*/ 6 w 28"/>
                  <a:gd name="T5" fmla="*/ 1 h 6"/>
                  <a:gd name="T6" fmla="*/ 11 w 28"/>
                  <a:gd name="T7" fmla="*/ 1 h 6"/>
                  <a:gd name="T8" fmla="*/ 12 w 28"/>
                  <a:gd name="T9" fmla="*/ 3 h 6"/>
                  <a:gd name="T10" fmla="*/ 17 w 28"/>
                  <a:gd name="T11" fmla="*/ 3 h 6"/>
                  <a:gd name="T12" fmla="*/ 18 w 28"/>
                  <a:gd name="T13" fmla="*/ 4 h 6"/>
                  <a:gd name="T14" fmla="*/ 23 w 28"/>
                  <a:gd name="T15" fmla="*/ 4 h 6"/>
                  <a:gd name="T16" fmla="*/ 24 w 28"/>
                  <a:gd name="T17" fmla="*/ 6 h 6"/>
                  <a:gd name="T18" fmla="*/ 28 w 28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6">
                    <a:moveTo>
                      <a:pt x="0" y="0"/>
                    </a:moveTo>
                    <a:lnTo>
                      <a:pt x="5" y="0"/>
                    </a:lnTo>
                    <a:lnTo>
                      <a:pt x="6" y="1"/>
                    </a:lnTo>
                    <a:lnTo>
                      <a:pt x="11" y="1"/>
                    </a:lnTo>
                    <a:lnTo>
                      <a:pt x="12" y="3"/>
                    </a:lnTo>
                    <a:lnTo>
                      <a:pt x="17" y="3"/>
                    </a:lnTo>
                    <a:lnTo>
                      <a:pt x="18" y="4"/>
                    </a:lnTo>
                    <a:lnTo>
                      <a:pt x="23" y="4"/>
                    </a:lnTo>
                    <a:lnTo>
                      <a:pt x="24" y="6"/>
                    </a:lnTo>
                    <a:lnTo>
                      <a:pt x="28" y="6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35" name="Freeform 2355"/>
              <p:cNvSpPr>
                <a:spLocks/>
              </p:cNvSpPr>
              <p:nvPr/>
            </p:nvSpPr>
            <p:spPr bwMode="auto">
              <a:xfrm>
                <a:off x="1591" y="1937"/>
                <a:ext cx="24" cy="8"/>
              </a:xfrm>
              <a:custGeom>
                <a:avLst/>
                <a:gdLst>
                  <a:gd name="T0" fmla="*/ 0 w 24"/>
                  <a:gd name="T1" fmla="*/ 0 h 8"/>
                  <a:gd name="T2" fmla="*/ 1 w 24"/>
                  <a:gd name="T3" fmla="*/ 0 h 8"/>
                  <a:gd name="T4" fmla="*/ 2 w 24"/>
                  <a:gd name="T5" fmla="*/ 1 h 8"/>
                  <a:gd name="T6" fmla="*/ 7 w 24"/>
                  <a:gd name="T7" fmla="*/ 1 h 8"/>
                  <a:gd name="T8" fmla="*/ 7 w 24"/>
                  <a:gd name="T9" fmla="*/ 3 h 8"/>
                  <a:gd name="T10" fmla="*/ 12 w 24"/>
                  <a:gd name="T11" fmla="*/ 3 h 8"/>
                  <a:gd name="T12" fmla="*/ 13 w 24"/>
                  <a:gd name="T13" fmla="*/ 5 h 8"/>
                  <a:gd name="T14" fmla="*/ 18 w 24"/>
                  <a:gd name="T15" fmla="*/ 5 h 8"/>
                  <a:gd name="T16" fmla="*/ 18 w 24"/>
                  <a:gd name="T17" fmla="*/ 6 h 8"/>
                  <a:gd name="T18" fmla="*/ 23 w 24"/>
                  <a:gd name="T19" fmla="*/ 6 h 8"/>
                  <a:gd name="T20" fmla="*/ 24 w 24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8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12" y="3"/>
                    </a:lnTo>
                    <a:lnTo>
                      <a:pt x="13" y="5"/>
                    </a:lnTo>
                    <a:lnTo>
                      <a:pt x="18" y="5"/>
                    </a:lnTo>
                    <a:lnTo>
                      <a:pt x="18" y="6"/>
                    </a:lnTo>
                    <a:lnTo>
                      <a:pt x="23" y="6"/>
                    </a:lnTo>
                    <a:lnTo>
                      <a:pt x="24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36" name="Freeform 2356"/>
              <p:cNvSpPr>
                <a:spLocks/>
              </p:cNvSpPr>
              <p:nvPr/>
            </p:nvSpPr>
            <p:spPr bwMode="auto">
              <a:xfrm>
                <a:off x="1615" y="1945"/>
                <a:ext cx="23" cy="6"/>
              </a:xfrm>
              <a:custGeom>
                <a:avLst/>
                <a:gdLst>
                  <a:gd name="T0" fmla="*/ 0 w 23"/>
                  <a:gd name="T1" fmla="*/ 0 h 6"/>
                  <a:gd name="T2" fmla="*/ 5 w 23"/>
                  <a:gd name="T3" fmla="*/ 0 h 6"/>
                  <a:gd name="T4" fmla="*/ 5 w 23"/>
                  <a:gd name="T5" fmla="*/ 1 h 6"/>
                  <a:gd name="T6" fmla="*/ 9 w 23"/>
                  <a:gd name="T7" fmla="*/ 1 h 6"/>
                  <a:gd name="T8" fmla="*/ 9 w 23"/>
                  <a:gd name="T9" fmla="*/ 3 h 6"/>
                  <a:gd name="T10" fmla="*/ 14 w 23"/>
                  <a:gd name="T11" fmla="*/ 3 h 6"/>
                  <a:gd name="T12" fmla="*/ 15 w 23"/>
                  <a:gd name="T13" fmla="*/ 4 h 6"/>
                  <a:gd name="T14" fmla="*/ 19 w 23"/>
                  <a:gd name="T15" fmla="*/ 4 h 6"/>
                  <a:gd name="T16" fmla="*/ 20 w 23"/>
                  <a:gd name="T17" fmla="*/ 6 h 6"/>
                  <a:gd name="T18" fmla="*/ 23 w 23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6">
                    <a:moveTo>
                      <a:pt x="0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9" y="1"/>
                    </a:lnTo>
                    <a:lnTo>
                      <a:pt x="9" y="3"/>
                    </a:lnTo>
                    <a:lnTo>
                      <a:pt x="14" y="3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0" y="6"/>
                    </a:lnTo>
                    <a:lnTo>
                      <a:pt x="23" y="6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37" name="Freeform 2357"/>
              <p:cNvSpPr>
                <a:spLocks/>
              </p:cNvSpPr>
              <p:nvPr/>
            </p:nvSpPr>
            <p:spPr bwMode="auto">
              <a:xfrm>
                <a:off x="1638" y="1951"/>
                <a:ext cx="20" cy="8"/>
              </a:xfrm>
              <a:custGeom>
                <a:avLst/>
                <a:gdLst>
                  <a:gd name="T0" fmla="*/ 0 w 20"/>
                  <a:gd name="T1" fmla="*/ 0 h 8"/>
                  <a:gd name="T2" fmla="*/ 1 w 20"/>
                  <a:gd name="T3" fmla="*/ 0 h 8"/>
                  <a:gd name="T4" fmla="*/ 2 w 20"/>
                  <a:gd name="T5" fmla="*/ 2 h 8"/>
                  <a:gd name="T6" fmla="*/ 6 w 20"/>
                  <a:gd name="T7" fmla="*/ 2 h 8"/>
                  <a:gd name="T8" fmla="*/ 6 w 20"/>
                  <a:gd name="T9" fmla="*/ 3 h 8"/>
                  <a:gd name="T10" fmla="*/ 10 w 20"/>
                  <a:gd name="T11" fmla="*/ 3 h 8"/>
                  <a:gd name="T12" fmla="*/ 10 w 20"/>
                  <a:gd name="T13" fmla="*/ 5 h 8"/>
                  <a:gd name="T14" fmla="*/ 15 w 20"/>
                  <a:gd name="T15" fmla="*/ 5 h 8"/>
                  <a:gd name="T16" fmla="*/ 15 w 20"/>
                  <a:gd name="T17" fmla="*/ 6 h 8"/>
                  <a:gd name="T18" fmla="*/ 19 w 20"/>
                  <a:gd name="T19" fmla="*/ 6 h 8"/>
                  <a:gd name="T20" fmla="*/ 20 w 20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8">
                    <a:moveTo>
                      <a:pt x="0" y="0"/>
                    </a:moveTo>
                    <a:lnTo>
                      <a:pt x="1" y="0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9" y="6"/>
                    </a:lnTo>
                    <a:lnTo>
                      <a:pt x="20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38" name="Freeform 2358"/>
              <p:cNvSpPr>
                <a:spLocks/>
              </p:cNvSpPr>
              <p:nvPr/>
            </p:nvSpPr>
            <p:spPr bwMode="auto">
              <a:xfrm>
                <a:off x="1658" y="1959"/>
                <a:ext cx="20" cy="6"/>
              </a:xfrm>
              <a:custGeom>
                <a:avLst/>
                <a:gdLst>
                  <a:gd name="T0" fmla="*/ 0 w 20"/>
                  <a:gd name="T1" fmla="*/ 0 h 6"/>
                  <a:gd name="T2" fmla="*/ 4 w 20"/>
                  <a:gd name="T3" fmla="*/ 0 h 6"/>
                  <a:gd name="T4" fmla="*/ 5 w 20"/>
                  <a:gd name="T5" fmla="*/ 2 h 6"/>
                  <a:gd name="T6" fmla="*/ 8 w 20"/>
                  <a:gd name="T7" fmla="*/ 2 h 6"/>
                  <a:gd name="T8" fmla="*/ 8 w 20"/>
                  <a:gd name="T9" fmla="*/ 3 h 6"/>
                  <a:gd name="T10" fmla="*/ 12 w 20"/>
                  <a:gd name="T11" fmla="*/ 3 h 6"/>
                  <a:gd name="T12" fmla="*/ 12 w 20"/>
                  <a:gd name="T13" fmla="*/ 5 h 6"/>
                  <a:gd name="T14" fmla="*/ 16 w 20"/>
                  <a:gd name="T15" fmla="*/ 5 h 6"/>
                  <a:gd name="T16" fmla="*/ 17 w 20"/>
                  <a:gd name="T17" fmla="*/ 6 h 6"/>
                  <a:gd name="T18" fmla="*/ 20 w 20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6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6" y="5"/>
                    </a:lnTo>
                    <a:lnTo>
                      <a:pt x="17" y="6"/>
                    </a:lnTo>
                    <a:lnTo>
                      <a:pt x="20" y="6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39" name="Freeform 2359"/>
              <p:cNvSpPr>
                <a:spLocks/>
              </p:cNvSpPr>
              <p:nvPr/>
            </p:nvSpPr>
            <p:spPr bwMode="auto">
              <a:xfrm>
                <a:off x="1678" y="1965"/>
                <a:ext cx="18" cy="8"/>
              </a:xfrm>
              <a:custGeom>
                <a:avLst/>
                <a:gdLst>
                  <a:gd name="T0" fmla="*/ 0 w 18"/>
                  <a:gd name="T1" fmla="*/ 0 h 8"/>
                  <a:gd name="T2" fmla="*/ 0 w 18"/>
                  <a:gd name="T3" fmla="*/ 2 h 8"/>
                  <a:gd name="T4" fmla="*/ 4 w 18"/>
                  <a:gd name="T5" fmla="*/ 2 h 8"/>
                  <a:gd name="T6" fmla="*/ 5 w 18"/>
                  <a:gd name="T7" fmla="*/ 3 h 8"/>
                  <a:gd name="T8" fmla="*/ 8 w 18"/>
                  <a:gd name="T9" fmla="*/ 3 h 8"/>
                  <a:gd name="T10" fmla="*/ 9 w 18"/>
                  <a:gd name="T11" fmla="*/ 5 h 8"/>
                  <a:gd name="T12" fmla="*/ 12 w 18"/>
                  <a:gd name="T13" fmla="*/ 5 h 8"/>
                  <a:gd name="T14" fmla="*/ 12 w 18"/>
                  <a:gd name="T15" fmla="*/ 7 h 8"/>
                  <a:gd name="T16" fmla="*/ 16 w 18"/>
                  <a:gd name="T17" fmla="*/ 7 h 8"/>
                  <a:gd name="T18" fmla="*/ 16 w 18"/>
                  <a:gd name="T19" fmla="*/ 8 h 8"/>
                  <a:gd name="T20" fmla="*/ 18 w 18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0" y="0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7"/>
                    </a:lnTo>
                    <a:lnTo>
                      <a:pt x="16" y="8"/>
                    </a:lnTo>
                    <a:lnTo>
                      <a:pt x="18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40" name="Freeform 2360"/>
              <p:cNvSpPr>
                <a:spLocks/>
              </p:cNvSpPr>
              <p:nvPr/>
            </p:nvSpPr>
            <p:spPr bwMode="auto">
              <a:xfrm>
                <a:off x="1696" y="1973"/>
                <a:ext cx="17" cy="8"/>
              </a:xfrm>
              <a:custGeom>
                <a:avLst/>
                <a:gdLst>
                  <a:gd name="T0" fmla="*/ 0 w 17"/>
                  <a:gd name="T1" fmla="*/ 0 h 8"/>
                  <a:gd name="T2" fmla="*/ 2 w 17"/>
                  <a:gd name="T3" fmla="*/ 0 h 8"/>
                  <a:gd name="T4" fmla="*/ 2 w 17"/>
                  <a:gd name="T5" fmla="*/ 2 h 8"/>
                  <a:gd name="T6" fmla="*/ 5 w 17"/>
                  <a:gd name="T7" fmla="*/ 2 h 8"/>
                  <a:gd name="T8" fmla="*/ 5 w 17"/>
                  <a:gd name="T9" fmla="*/ 3 h 8"/>
                  <a:gd name="T10" fmla="*/ 9 w 17"/>
                  <a:gd name="T11" fmla="*/ 3 h 8"/>
                  <a:gd name="T12" fmla="*/ 9 w 17"/>
                  <a:gd name="T13" fmla="*/ 5 h 8"/>
                  <a:gd name="T14" fmla="*/ 12 w 17"/>
                  <a:gd name="T15" fmla="*/ 5 h 8"/>
                  <a:gd name="T16" fmla="*/ 12 w 17"/>
                  <a:gd name="T17" fmla="*/ 6 h 8"/>
                  <a:gd name="T18" fmla="*/ 16 w 17"/>
                  <a:gd name="T19" fmla="*/ 6 h 8"/>
                  <a:gd name="T20" fmla="*/ 16 w 17"/>
                  <a:gd name="T21" fmla="*/ 8 h 8"/>
                  <a:gd name="T22" fmla="*/ 17 w 17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8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2" y="6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7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41" name="Freeform 2361"/>
              <p:cNvSpPr>
                <a:spLocks/>
              </p:cNvSpPr>
              <p:nvPr/>
            </p:nvSpPr>
            <p:spPr bwMode="auto">
              <a:xfrm>
                <a:off x="1713" y="1981"/>
                <a:ext cx="17" cy="8"/>
              </a:xfrm>
              <a:custGeom>
                <a:avLst/>
                <a:gdLst>
                  <a:gd name="T0" fmla="*/ 0 w 17"/>
                  <a:gd name="T1" fmla="*/ 0 h 8"/>
                  <a:gd name="T2" fmla="*/ 3 w 17"/>
                  <a:gd name="T3" fmla="*/ 0 h 8"/>
                  <a:gd name="T4" fmla="*/ 3 w 17"/>
                  <a:gd name="T5" fmla="*/ 2 h 8"/>
                  <a:gd name="T6" fmla="*/ 5 w 17"/>
                  <a:gd name="T7" fmla="*/ 2 h 8"/>
                  <a:gd name="T8" fmla="*/ 6 w 17"/>
                  <a:gd name="T9" fmla="*/ 3 h 8"/>
                  <a:gd name="T10" fmla="*/ 9 w 17"/>
                  <a:gd name="T11" fmla="*/ 3 h 8"/>
                  <a:gd name="T12" fmla="*/ 9 w 17"/>
                  <a:gd name="T13" fmla="*/ 5 h 8"/>
                  <a:gd name="T14" fmla="*/ 12 w 17"/>
                  <a:gd name="T15" fmla="*/ 5 h 8"/>
                  <a:gd name="T16" fmla="*/ 12 w 17"/>
                  <a:gd name="T17" fmla="*/ 6 h 8"/>
                  <a:gd name="T18" fmla="*/ 16 w 17"/>
                  <a:gd name="T19" fmla="*/ 6 h 8"/>
                  <a:gd name="T20" fmla="*/ 16 w 17"/>
                  <a:gd name="T21" fmla="*/ 8 h 8"/>
                  <a:gd name="T22" fmla="*/ 17 w 17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8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2" y="6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7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42" name="Freeform 2362"/>
              <p:cNvSpPr>
                <a:spLocks/>
              </p:cNvSpPr>
              <p:nvPr/>
            </p:nvSpPr>
            <p:spPr bwMode="auto">
              <a:xfrm>
                <a:off x="1730" y="1989"/>
                <a:ext cx="14" cy="8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0 h 8"/>
                  <a:gd name="T4" fmla="*/ 2 w 14"/>
                  <a:gd name="T5" fmla="*/ 1 h 8"/>
                  <a:gd name="T6" fmla="*/ 5 w 14"/>
                  <a:gd name="T7" fmla="*/ 1 h 8"/>
                  <a:gd name="T8" fmla="*/ 5 w 14"/>
                  <a:gd name="T9" fmla="*/ 3 h 8"/>
                  <a:gd name="T10" fmla="*/ 8 w 14"/>
                  <a:gd name="T11" fmla="*/ 3 h 8"/>
                  <a:gd name="T12" fmla="*/ 8 w 14"/>
                  <a:gd name="T13" fmla="*/ 5 h 8"/>
                  <a:gd name="T14" fmla="*/ 11 w 14"/>
                  <a:gd name="T15" fmla="*/ 5 h 8"/>
                  <a:gd name="T16" fmla="*/ 11 w 14"/>
                  <a:gd name="T17" fmla="*/ 6 h 8"/>
                  <a:gd name="T18" fmla="*/ 14 w 14"/>
                  <a:gd name="T19" fmla="*/ 6 h 8"/>
                  <a:gd name="T20" fmla="*/ 14 w 14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6"/>
                    </a:lnTo>
                    <a:lnTo>
                      <a:pt x="14" y="6"/>
                    </a:lnTo>
                    <a:lnTo>
                      <a:pt x="14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43" name="Freeform 2363"/>
              <p:cNvSpPr>
                <a:spLocks/>
              </p:cNvSpPr>
              <p:nvPr/>
            </p:nvSpPr>
            <p:spPr bwMode="auto">
              <a:xfrm>
                <a:off x="1744" y="1997"/>
                <a:ext cx="16" cy="8"/>
              </a:xfrm>
              <a:custGeom>
                <a:avLst/>
                <a:gdLst>
                  <a:gd name="T0" fmla="*/ 0 w 16"/>
                  <a:gd name="T1" fmla="*/ 0 h 8"/>
                  <a:gd name="T2" fmla="*/ 3 w 16"/>
                  <a:gd name="T3" fmla="*/ 0 h 8"/>
                  <a:gd name="T4" fmla="*/ 3 w 16"/>
                  <a:gd name="T5" fmla="*/ 1 h 8"/>
                  <a:gd name="T6" fmla="*/ 6 w 16"/>
                  <a:gd name="T7" fmla="*/ 1 h 8"/>
                  <a:gd name="T8" fmla="*/ 6 w 16"/>
                  <a:gd name="T9" fmla="*/ 3 h 8"/>
                  <a:gd name="T10" fmla="*/ 9 w 16"/>
                  <a:gd name="T11" fmla="*/ 3 h 8"/>
                  <a:gd name="T12" fmla="*/ 9 w 16"/>
                  <a:gd name="T13" fmla="*/ 5 h 8"/>
                  <a:gd name="T14" fmla="*/ 11 w 16"/>
                  <a:gd name="T15" fmla="*/ 5 h 8"/>
                  <a:gd name="T16" fmla="*/ 11 w 16"/>
                  <a:gd name="T17" fmla="*/ 6 h 8"/>
                  <a:gd name="T18" fmla="*/ 15 w 16"/>
                  <a:gd name="T19" fmla="*/ 6 h 8"/>
                  <a:gd name="T20" fmla="*/ 15 w 16"/>
                  <a:gd name="T21" fmla="*/ 8 h 8"/>
                  <a:gd name="T22" fmla="*/ 16 w 16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15" y="8"/>
                    </a:lnTo>
                    <a:lnTo>
                      <a:pt x="16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44" name="Freeform 2364"/>
              <p:cNvSpPr>
                <a:spLocks/>
              </p:cNvSpPr>
              <p:nvPr/>
            </p:nvSpPr>
            <p:spPr bwMode="auto">
              <a:xfrm>
                <a:off x="1760" y="2005"/>
                <a:ext cx="13" cy="8"/>
              </a:xfrm>
              <a:custGeom>
                <a:avLst/>
                <a:gdLst>
                  <a:gd name="T0" fmla="*/ 0 w 13"/>
                  <a:gd name="T1" fmla="*/ 0 h 8"/>
                  <a:gd name="T2" fmla="*/ 1 w 13"/>
                  <a:gd name="T3" fmla="*/ 0 h 8"/>
                  <a:gd name="T4" fmla="*/ 1 w 13"/>
                  <a:gd name="T5" fmla="*/ 1 h 8"/>
                  <a:gd name="T6" fmla="*/ 4 w 13"/>
                  <a:gd name="T7" fmla="*/ 1 h 8"/>
                  <a:gd name="T8" fmla="*/ 5 w 13"/>
                  <a:gd name="T9" fmla="*/ 3 h 8"/>
                  <a:gd name="T10" fmla="*/ 7 w 13"/>
                  <a:gd name="T11" fmla="*/ 3 h 8"/>
                  <a:gd name="T12" fmla="*/ 7 w 13"/>
                  <a:gd name="T13" fmla="*/ 4 h 8"/>
                  <a:gd name="T14" fmla="*/ 10 w 13"/>
                  <a:gd name="T15" fmla="*/ 4 h 8"/>
                  <a:gd name="T16" fmla="*/ 10 w 13"/>
                  <a:gd name="T17" fmla="*/ 6 h 8"/>
                  <a:gd name="T18" fmla="*/ 12 w 13"/>
                  <a:gd name="T19" fmla="*/ 6 h 8"/>
                  <a:gd name="T20" fmla="*/ 12 w 13"/>
                  <a:gd name="T21" fmla="*/ 8 h 8"/>
                  <a:gd name="T22" fmla="*/ 13 w 13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3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45" name="Freeform 2365"/>
              <p:cNvSpPr>
                <a:spLocks/>
              </p:cNvSpPr>
              <p:nvPr/>
            </p:nvSpPr>
            <p:spPr bwMode="auto">
              <a:xfrm>
                <a:off x="1773" y="2013"/>
                <a:ext cx="14" cy="7"/>
              </a:xfrm>
              <a:custGeom>
                <a:avLst/>
                <a:gdLst>
                  <a:gd name="T0" fmla="*/ 0 w 14"/>
                  <a:gd name="T1" fmla="*/ 0 h 7"/>
                  <a:gd name="T2" fmla="*/ 2 w 14"/>
                  <a:gd name="T3" fmla="*/ 0 h 7"/>
                  <a:gd name="T4" fmla="*/ 3 w 14"/>
                  <a:gd name="T5" fmla="*/ 1 h 7"/>
                  <a:gd name="T6" fmla="*/ 5 w 14"/>
                  <a:gd name="T7" fmla="*/ 1 h 7"/>
                  <a:gd name="T8" fmla="*/ 5 w 14"/>
                  <a:gd name="T9" fmla="*/ 3 h 7"/>
                  <a:gd name="T10" fmla="*/ 8 w 14"/>
                  <a:gd name="T11" fmla="*/ 3 h 7"/>
                  <a:gd name="T12" fmla="*/ 8 w 14"/>
                  <a:gd name="T13" fmla="*/ 4 h 7"/>
                  <a:gd name="T14" fmla="*/ 10 w 14"/>
                  <a:gd name="T15" fmla="*/ 4 h 7"/>
                  <a:gd name="T16" fmla="*/ 10 w 14"/>
                  <a:gd name="T17" fmla="*/ 6 h 7"/>
                  <a:gd name="T18" fmla="*/ 12 w 14"/>
                  <a:gd name="T19" fmla="*/ 6 h 7"/>
                  <a:gd name="T20" fmla="*/ 12 w 14"/>
                  <a:gd name="T21" fmla="*/ 7 h 7"/>
                  <a:gd name="T22" fmla="*/ 14 w 14"/>
                  <a:gd name="T2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2" y="7"/>
                    </a:lnTo>
                    <a:lnTo>
                      <a:pt x="14" y="7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46" name="Freeform 2366"/>
              <p:cNvSpPr>
                <a:spLocks/>
              </p:cNvSpPr>
              <p:nvPr/>
            </p:nvSpPr>
            <p:spPr bwMode="auto">
              <a:xfrm>
                <a:off x="1787" y="2020"/>
                <a:ext cx="13" cy="8"/>
              </a:xfrm>
              <a:custGeom>
                <a:avLst/>
                <a:gdLst>
                  <a:gd name="T0" fmla="*/ 0 w 13"/>
                  <a:gd name="T1" fmla="*/ 0 h 8"/>
                  <a:gd name="T2" fmla="*/ 1 w 13"/>
                  <a:gd name="T3" fmla="*/ 0 h 8"/>
                  <a:gd name="T4" fmla="*/ 1 w 13"/>
                  <a:gd name="T5" fmla="*/ 2 h 8"/>
                  <a:gd name="T6" fmla="*/ 3 w 13"/>
                  <a:gd name="T7" fmla="*/ 2 h 8"/>
                  <a:gd name="T8" fmla="*/ 3 w 13"/>
                  <a:gd name="T9" fmla="*/ 4 h 8"/>
                  <a:gd name="T10" fmla="*/ 6 w 13"/>
                  <a:gd name="T11" fmla="*/ 4 h 8"/>
                  <a:gd name="T12" fmla="*/ 6 w 13"/>
                  <a:gd name="T13" fmla="*/ 5 h 8"/>
                  <a:gd name="T14" fmla="*/ 8 w 13"/>
                  <a:gd name="T15" fmla="*/ 5 h 8"/>
                  <a:gd name="T16" fmla="*/ 8 w 13"/>
                  <a:gd name="T17" fmla="*/ 7 h 8"/>
                  <a:gd name="T18" fmla="*/ 10 w 13"/>
                  <a:gd name="T19" fmla="*/ 7 h 8"/>
                  <a:gd name="T20" fmla="*/ 10 w 13"/>
                  <a:gd name="T21" fmla="*/ 8 h 8"/>
                  <a:gd name="T22" fmla="*/ 13 w 13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13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47" name="Freeform 2367"/>
              <p:cNvSpPr>
                <a:spLocks/>
              </p:cNvSpPr>
              <p:nvPr/>
            </p:nvSpPr>
            <p:spPr bwMode="auto">
              <a:xfrm>
                <a:off x="1800" y="2028"/>
                <a:ext cx="12" cy="10"/>
              </a:xfrm>
              <a:custGeom>
                <a:avLst/>
                <a:gdLst>
                  <a:gd name="T0" fmla="*/ 0 w 12"/>
                  <a:gd name="T1" fmla="*/ 0 h 10"/>
                  <a:gd name="T2" fmla="*/ 0 w 12"/>
                  <a:gd name="T3" fmla="*/ 2 h 10"/>
                  <a:gd name="T4" fmla="*/ 2 w 12"/>
                  <a:gd name="T5" fmla="*/ 2 h 10"/>
                  <a:gd name="T6" fmla="*/ 2 w 12"/>
                  <a:gd name="T7" fmla="*/ 3 h 10"/>
                  <a:gd name="T8" fmla="*/ 5 w 12"/>
                  <a:gd name="T9" fmla="*/ 3 h 10"/>
                  <a:gd name="T10" fmla="*/ 5 w 12"/>
                  <a:gd name="T11" fmla="*/ 5 h 10"/>
                  <a:gd name="T12" fmla="*/ 7 w 12"/>
                  <a:gd name="T13" fmla="*/ 5 h 10"/>
                  <a:gd name="T14" fmla="*/ 7 w 12"/>
                  <a:gd name="T15" fmla="*/ 7 h 10"/>
                  <a:gd name="T16" fmla="*/ 9 w 12"/>
                  <a:gd name="T17" fmla="*/ 7 h 10"/>
                  <a:gd name="T18" fmla="*/ 9 w 12"/>
                  <a:gd name="T19" fmla="*/ 8 h 10"/>
                  <a:gd name="T20" fmla="*/ 12 w 12"/>
                  <a:gd name="T21" fmla="*/ 8 h 10"/>
                  <a:gd name="T22" fmla="*/ 12 w 12"/>
                  <a:gd name="T2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0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2" y="10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48" name="Freeform 2368"/>
              <p:cNvSpPr>
                <a:spLocks/>
              </p:cNvSpPr>
              <p:nvPr/>
            </p:nvSpPr>
            <p:spPr bwMode="auto">
              <a:xfrm>
                <a:off x="1812" y="2038"/>
                <a:ext cx="11" cy="8"/>
              </a:xfrm>
              <a:custGeom>
                <a:avLst/>
                <a:gdLst>
                  <a:gd name="T0" fmla="*/ 0 w 11"/>
                  <a:gd name="T1" fmla="*/ 0 h 8"/>
                  <a:gd name="T2" fmla="*/ 1 w 11"/>
                  <a:gd name="T3" fmla="*/ 0 h 8"/>
                  <a:gd name="T4" fmla="*/ 2 w 11"/>
                  <a:gd name="T5" fmla="*/ 1 h 8"/>
                  <a:gd name="T6" fmla="*/ 3 w 11"/>
                  <a:gd name="T7" fmla="*/ 1 h 8"/>
                  <a:gd name="T8" fmla="*/ 3 w 11"/>
                  <a:gd name="T9" fmla="*/ 3 h 8"/>
                  <a:gd name="T10" fmla="*/ 6 w 11"/>
                  <a:gd name="T11" fmla="*/ 3 h 8"/>
                  <a:gd name="T12" fmla="*/ 6 w 11"/>
                  <a:gd name="T13" fmla="*/ 5 h 8"/>
                  <a:gd name="T14" fmla="*/ 8 w 11"/>
                  <a:gd name="T15" fmla="*/ 5 h 8"/>
                  <a:gd name="T16" fmla="*/ 8 w 11"/>
                  <a:gd name="T17" fmla="*/ 6 h 8"/>
                  <a:gd name="T18" fmla="*/ 11 w 11"/>
                  <a:gd name="T19" fmla="*/ 6 h 8"/>
                  <a:gd name="T20" fmla="*/ 11 w 11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8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11" y="6"/>
                    </a:lnTo>
                    <a:lnTo>
                      <a:pt x="11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49" name="Freeform 2369"/>
              <p:cNvSpPr>
                <a:spLocks/>
              </p:cNvSpPr>
              <p:nvPr/>
            </p:nvSpPr>
            <p:spPr bwMode="auto">
              <a:xfrm>
                <a:off x="1823" y="2046"/>
                <a:ext cx="12" cy="8"/>
              </a:xfrm>
              <a:custGeom>
                <a:avLst/>
                <a:gdLst>
                  <a:gd name="T0" fmla="*/ 0 w 12"/>
                  <a:gd name="T1" fmla="*/ 0 h 8"/>
                  <a:gd name="T2" fmla="*/ 1 w 12"/>
                  <a:gd name="T3" fmla="*/ 0 h 8"/>
                  <a:gd name="T4" fmla="*/ 1 w 12"/>
                  <a:gd name="T5" fmla="*/ 1 h 8"/>
                  <a:gd name="T6" fmla="*/ 3 w 12"/>
                  <a:gd name="T7" fmla="*/ 1 h 8"/>
                  <a:gd name="T8" fmla="*/ 3 w 12"/>
                  <a:gd name="T9" fmla="*/ 3 h 8"/>
                  <a:gd name="T10" fmla="*/ 6 w 12"/>
                  <a:gd name="T11" fmla="*/ 3 h 8"/>
                  <a:gd name="T12" fmla="*/ 6 w 12"/>
                  <a:gd name="T13" fmla="*/ 4 h 8"/>
                  <a:gd name="T14" fmla="*/ 8 w 12"/>
                  <a:gd name="T15" fmla="*/ 4 h 8"/>
                  <a:gd name="T16" fmla="*/ 8 w 12"/>
                  <a:gd name="T17" fmla="*/ 6 h 8"/>
                  <a:gd name="T18" fmla="*/ 9 w 12"/>
                  <a:gd name="T19" fmla="*/ 6 h 8"/>
                  <a:gd name="T20" fmla="*/ 9 w 12"/>
                  <a:gd name="T21" fmla="*/ 8 h 8"/>
                  <a:gd name="T22" fmla="*/ 12 w 12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2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50" name="Freeform 2370"/>
              <p:cNvSpPr>
                <a:spLocks/>
              </p:cNvSpPr>
              <p:nvPr/>
            </p:nvSpPr>
            <p:spPr bwMode="auto">
              <a:xfrm>
                <a:off x="1835" y="2054"/>
                <a:ext cx="10" cy="9"/>
              </a:xfrm>
              <a:custGeom>
                <a:avLst/>
                <a:gdLst>
                  <a:gd name="T0" fmla="*/ 0 w 10"/>
                  <a:gd name="T1" fmla="*/ 0 h 9"/>
                  <a:gd name="T2" fmla="*/ 0 w 10"/>
                  <a:gd name="T3" fmla="*/ 1 h 9"/>
                  <a:gd name="T4" fmla="*/ 2 w 10"/>
                  <a:gd name="T5" fmla="*/ 1 h 9"/>
                  <a:gd name="T6" fmla="*/ 2 w 10"/>
                  <a:gd name="T7" fmla="*/ 3 h 9"/>
                  <a:gd name="T8" fmla="*/ 3 w 10"/>
                  <a:gd name="T9" fmla="*/ 3 h 9"/>
                  <a:gd name="T10" fmla="*/ 3 w 10"/>
                  <a:gd name="T11" fmla="*/ 4 h 9"/>
                  <a:gd name="T12" fmla="*/ 6 w 10"/>
                  <a:gd name="T13" fmla="*/ 4 h 9"/>
                  <a:gd name="T14" fmla="*/ 6 w 10"/>
                  <a:gd name="T15" fmla="*/ 6 h 9"/>
                  <a:gd name="T16" fmla="*/ 7 w 10"/>
                  <a:gd name="T17" fmla="*/ 6 h 9"/>
                  <a:gd name="T18" fmla="*/ 8 w 10"/>
                  <a:gd name="T19" fmla="*/ 7 h 9"/>
                  <a:gd name="T20" fmla="*/ 9 w 10"/>
                  <a:gd name="T21" fmla="*/ 7 h 9"/>
                  <a:gd name="T22" fmla="*/ 9 w 10"/>
                  <a:gd name="T23" fmla="*/ 9 h 9"/>
                  <a:gd name="T24" fmla="*/ 10 w 10"/>
                  <a:gd name="T2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10" y="9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51" name="Freeform 2371"/>
              <p:cNvSpPr>
                <a:spLocks/>
              </p:cNvSpPr>
              <p:nvPr/>
            </p:nvSpPr>
            <p:spPr bwMode="auto">
              <a:xfrm>
                <a:off x="1845" y="2063"/>
                <a:ext cx="10" cy="8"/>
              </a:xfrm>
              <a:custGeom>
                <a:avLst/>
                <a:gdLst>
                  <a:gd name="T0" fmla="*/ 0 w 10"/>
                  <a:gd name="T1" fmla="*/ 0 h 8"/>
                  <a:gd name="T2" fmla="*/ 2 w 10"/>
                  <a:gd name="T3" fmla="*/ 0 h 8"/>
                  <a:gd name="T4" fmla="*/ 2 w 10"/>
                  <a:gd name="T5" fmla="*/ 2 h 8"/>
                  <a:gd name="T6" fmla="*/ 3 w 10"/>
                  <a:gd name="T7" fmla="*/ 2 h 8"/>
                  <a:gd name="T8" fmla="*/ 3 w 10"/>
                  <a:gd name="T9" fmla="*/ 3 h 8"/>
                  <a:gd name="T10" fmla="*/ 5 w 10"/>
                  <a:gd name="T11" fmla="*/ 3 h 8"/>
                  <a:gd name="T12" fmla="*/ 5 w 10"/>
                  <a:gd name="T13" fmla="*/ 5 h 8"/>
                  <a:gd name="T14" fmla="*/ 6 w 10"/>
                  <a:gd name="T15" fmla="*/ 5 h 8"/>
                  <a:gd name="T16" fmla="*/ 6 w 10"/>
                  <a:gd name="T17" fmla="*/ 6 h 8"/>
                  <a:gd name="T18" fmla="*/ 9 w 10"/>
                  <a:gd name="T19" fmla="*/ 6 h 8"/>
                  <a:gd name="T20" fmla="*/ 9 w 10"/>
                  <a:gd name="T21" fmla="*/ 8 h 8"/>
                  <a:gd name="T22" fmla="*/ 10 w 10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8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0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52" name="Freeform 2372"/>
              <p:cNvSpPr>
                <a:spLocks/>
              </p:cNvSpPr>
              <p:nvPr/>
            </p:nvSpPr>
            <p:spPr bwMode="auto">
              <a:xfrm>
                <a:off x="1855" y="2071"/>
                <a:ext cx="11" cy="9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1 h 9"/>
                  <a:gd name="T4" fmla="*/ 2 w 11"/>
                  <a:gd name="T5" fmla="*/ 1 h 9"/>
                  <a:gd name="T6" fmla="*/ 2 w 11"/>
                  <a:gd name="T7" fmla="*/ 3 h 9"/>
                  <a:gd name="T8" fmla="*/ 4 w 11"/>
                  <a:gd name="T9" fmla="*/ 3 h 9"/>
                  <a:gd name="T10" fmla="*/ 4 w 11"/>
                  <a:gd name="T11" fmla="*/ 5 h 9"/>
                  <a:gd name="T12" fmla="*/ 6 w 11"/>
                  <a:gd name="T13" fmla="*/ 5 h 9"/>
                  <a:gd name="T14" fmla="*/ 6 w 11"/>
                  <a:gd name="T15" fmla="*/ 6 h 9"/>
                  <a:gd name="T16" fmla="*/ 7 w 11"/>
                  <a:gd name="T17" fmla="*/ 6 h 9"/>
                  <a:gd name="T18" fmla="*/ 7 w 11"/>
                  <a:gd name="T19" fmla="*/ 8 h 9"/>
                  <a:gd name="T20" fmla="*/ 10 w 11"/>
                  <a:gd name="T21" fmla="*/ 8 h 9"/>
                  <a:gd name="T22" fmla="*/ 10 w 11"/>
                  <a:gd name="T23" fmla="*/ 9 h 9"/>
                  <a:gd name="T24" fmla="*/ 11 w 11"/>
                  <a:gd name="T2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10" y="8"/>
                    </a:lnTo>
                    <a:lnTo>
                      <a:pt x="10" y="9"/>
                    </a:lnTo>
                    <a:lnTo>
                      <a:pt x="11" y="9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53" name="Freeform 2373"/>
              <p:cNvSpPr>
                <a:spLocks/>
              </p:cNvSpPr>
              <p:nvPr/>
            </p:nvSpPr>
            <p:spPr bwMode="auto">
              <a:xfrm>
                <a:off x="1866" y="2080"/>
                <a:ext cx="9" cy="10"/>
              </a:xfrm>
              <a:custGeom>
                <a:avLst/>
                <a:gdLst>
                  <a:gd name="T0" fmla="*/ 0 w 9"/>
                  <a:gd name="T1" fmla="*/ 0 h 10"/>
                  <a:gd name="T2" fmla="*/ 0 w 9"/>
                  <a:gd name="T3" fmla="*/ 2 h 10"/>
                  <a:gd name="T4" fmla="*/ 2 w 9"/>
                  <a:gd name="T5" fmla="*/ 2 h 10"/>
                  <a:gd name="T6" fmla="*/ 2 w 9"/>
                  <a:gd name="T7" fmla="*/ 4 h 10"/>
                  <a:gd name="T8" fmla="*/ 3 w 9"/>
                  <a:gd name="T9" fmla="*/ 4 h 10"/>
                  <a:gd name="T10" fmla="*/ 3 w 9"/>
                  <a:gd name="T11" fmla="*/ 5 h 10"/>
                  <a:gd name="T12" fmla="*/ 5 w 9"/>
                  <a:gd name="T13" fmla="*/ 5 h 10"/>
                  <a:gd name="T14" fmla="*/ 6 w 9"/>
                  <a:gd name="T15" fmla="*/ 7 h 10"/>
                  <a:gd name="T16" fmla="*/ 7 w 9"/>
                  <a:gd name="T17" fmla="*/ 7 h 10"/>
                  <a:gd name="T18" fmla="*/ 7 w 9"/>
                  <a:gd name="T19" fmla="*/ 8 h 10"/>
                  <a:gd name="T20" fmla="*/ 8 w 9"/>
                  <a:gd name="T21" fmla="*/ 8 h 10"/>
                  <a:gd name="T22" fmla="*/ 8 w 9"/>
                  <a:gd name="T23" fmla="*/ 10 h 10"/>
                  <a:gd name="T24" fmla="*/ 9 w 9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0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9" y="10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54" name="Freeform 2374"/>
              <p:cNvSpPr>
                <a:spLocks/>
              </p:cNvSpPr>
              <p:nvPr/>
            </p:nvSpPr>
            <p:spPr bwMode="auto">
              <a:xfrm>
                <a:off x="1875" y="2090"/>
                <a:ext cx="9" cy="8"/>
              </a:xfrm>
              <a:custGeom>
                <a:avLst/>
                <a:gdLst>
                  <a:gd name="T0" fmla="*/ 0 w 9"/>
                  <a:gd name="T1" fmla="*/ 0 h 8"/>
                  <a:gd name="T2" fmla="*/ 2 w 9"/>
                  <a:gd name="T3" fmla="*/ 0 h 8"/>
                  <a:gd name="T4" fmla="*/ 2 w 9"/>
                  <a:gd name="T5" fmla="*/ 1 h 8"/>
                  <a:gd name="T6" fmla="*/ 3 w 9"/>
                  <a:gd name="T7" fmla="*/ 1 h 8"/>
                  <a:gd name="T8" fmla="*/ 3 w 9"/>
                  <a:gd name="T9" fmla="*/ 3 h 8"/>
                  <a:gd name="T10" fmla="*/ 4 w 9"/>
                  <a:gd name="T11" fmla="*/ 3 h 8"/>
                  <a:gd name="T12" fmla="*/ 4 w 9"/>
                  <a:gd name="T13" fmla="*/ 5 h 8"/>
                  <a:gd name="T14" fmla="*/ 6 w 9"/>
                  <a:gd name="T15" fmla="*/ 5 h 8"/>
                  <a:gd name="T16" fmla="*/ 6 w 9"/>
                  <a:gd name="T17" fmla="*/ 6 h 8"/>
                  <a:gd name="T18" fmla="*/ 8 w 9"/>
                  <a:gd name="T19" fmla="*/ 6 h 8"/>
                  <a:gd name="T20" fmla="*/ 8 w 9"/>
                  <a:gd name="T21" fmla="*/ 8 h 8"/>
                  <a:gd name="T22" fmla="*/ 9 w 9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9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55" name="Freeform 2375"/>
              <p:cNvSpPr>
                <a:spLocks/>
              </p:cNvSpPr>
              <p:nvPr/>
            </p:nvSpPr>
            <p:spPr bwMode="auto">
              <a:xfrm>
                <a:off x="1884" y="2098"/>
                <a:ext cx="9" cy="9"/>
              </a:xfrm>
              <a:custGeom>
                <a:avLst/>
                <a:gdLst>
                  <a:gd name="T0" fmla="*/ 0 w 9"/>
                  <a:gd name="T1" fmla="*/ 0 h 9"/>
                  <a:gd name="T2" fmla="*/ 1 w 9"/>
                  <a:gd name="T3" fmla="*/ 1 h 9"/>
                  <a:gd name="T4" fmla="*/ 2 w 9"/>
                  <a:gd name="T5" fmla="*/ 1 h 9"/>
                  <a:gd name="T6" fmla="*/ 2 w 9"/>
                  <a:gd name="T7" fmla="*/ 3 h 9"/>
                  <a:gd name="T8" fmla="*/ 3 w 9"/>
                  <a:gd name="T9" fmla="*/ 3 h 9"/>
                  <a:gd name="T10" fmla="*/ 3 w 9"/>
                  <a:gd name="T11" fmla="*/ 4 h 9"/>
                  <a:gd name="T12" fmla="*/ 5 w 9"/>
                  <a:gd name="T13" fmla="*/ 4 h 9"/>
                  <a:gd name="T14" fmla="*/ 6 w 9"/>
                  <a:gd name="T15" fmla="*/ 6 h 9"/>
                  <a:gd name="T16" fmla="*/ 7 w 9"/>
                  <a:gd name="T17" fmla="*/ 8 h 9"/>
                  <a:gd name="T18" fmla="*/ 8 w 9"/>
                  <a:gd name="T19" fmla="*/ 8 h 9"/>
                  <a:gd name="T20" fmla="*/ 8 w 9"/>
                  <a:gd name="T21" fmla="*/ 9 h 9"/>
                  <a:gd name="T22" fmla="*/ 9 w 9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6" y="6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9" y="9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56" name="Freeform 2376"/>
              <p:cNvSpPr>
                <a:spLocks/>
              </p:cNvSpPr>
              <p:nvPr/>
            </p:nvSpPr>
            <p:spPr bwMode="auto">
              <a:xfrm>
                <a:off x="1893" y="2107"/>
                <a:ext cx="9" cy="10"/>
              </a:xfrm>
              <a:custGeom>
                <a:avLst/>
                <a:gdLst>
                  <a:gd name="T0" fmla="*/ 0 w 9"/>
                  <a:gd name="T1" fmla="*/ 0 h 10"/>
                  <a:gd name="T2" fmla="*/ 0 w 9"/>
                  <a:gd name="T3" fmla="*/ 2 h 10"/>
                  <a:gd name="T4" fmla="*/ 3 w 9"/>
                  <a:gd name="T5" fmla="*/ 2 h 10"/>
                  <a:gd name="T6" fmla="*/ 3 w 9"/>
                  <a:gd name="T7" fmla="*/ 3 h 10"/>
                  <a:gd name="T8" fmla="*/ 4 w 9"/>
                  <a:gd name="T9" fmla="*/ 3 h 10"/>
                  <a:gd name="T10" fmla="*/ 4 w 9"/>
                  <a:gd name="T11" fmla="*/ 5 h 10"/>
                  <a:gd name="T12" fmla="*/ 5 w 9"/>
                  <a:gd name="T13" fmla="*/ 5 h 10"/>
                  <a:gd name="T14" fmla="*/ 5 w 9"/>
                  <a:gd name="T15" fmla="*/ 6 h 10"/>
                  <a:gd name="T16" fmla="*/ 6 w 9"/>
                  <a:gd name="T17" fmla="*/ 6 h 10"/>
                  <a:gd name="T18" fmla="*/ 6 w 9"/>
                  <a:gd name="T19" fmla="*/ 8 h 10"/>
                  <a:gd name="T20" fmla="*/ 8 w 9"/>
                  <a:gd name="T21" fmla="*/ 8 h 10"/>
                  <a:gd name="T22" fmla="*/ 9 w 9"/>
                  <a:gd name="T2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0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9" y="10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57" name="Freeform 2377"/>
              <p:cNvSpPr>
                <a:spLocks/>
              </p:cNvSpPr>
              <p:nvPr/>
            </p:nvSpPr>
            <p:spPr bwMode="auto">
              <a:xfrm>
                <a:off x="1902" y="2117"/>
                <a:ext cx="8" cy="9"/>
              </a:xfrm>
              <a:custGeom>
                <a:avLst/>
                <a:gdLst>
                  <a:gd name="T0" fmla="*/ 0 w 8"/>
                  <a:gd name="T1" fmla="*/ 0 h 9"/>
                  <a:gd name="T2" fmla="*/ 1 w 8"/>
                  <a:gd name="T3" fmla="*/ 0 h 9"/>
                  <a:gd name="T4" fmla="*/ 1 w 8"/>
                  <a:gd name="T5" fmla="*/ 1 h 9"/>
                  <a:gd name="T6" fmla="*/ 2 w 8"/>
                  <a:gd name="T7" fmla="*/ 1 h 9"/>
                  <a:gd name="T8" fmla="*/ 2 w 8"/>
                  <a:gd name="T9" fmla="*/ 3 h 9"/>
                  <a:gd name="T10" fmla="*/ 3 w 8"/>
                  <a:gd name="T11" fmla="*/ 3 h 9"/>
                  <a:gd name="T12" fmla="*/ 3 w 8"/>
                  <a:gd name="T13" fmla="*/ 4 h 9"/>
                  <a:gd name="T14" fmla="*/ 5 w 8"/>
                  <a:gd name="T15" fmla="*/ 4 h 9"/>
                  <a:gd name="T16" fmla="*/ 5 w 8"/>
                  <a:gd name="T17" fmla="*/ 6 h 9"/>
                  <a:gd name="T18" fmla="*/ 6 w 8"/>
                  <a:gd name="T19" fmla="*/ 6 h 9"/>
                  <a:gd name="T20" fmla="*/ 7 w 8"/>
                  <a:gd name="T21" fmla="*/ 8 h 9"/>
                  <a:gd name="T22" fmla="*/ 8 w 8"/>
                  <a:gd name="T23" fmla="*/ 8 h 9"/>
                  <a:gd name="T24" fmla="*/ 8 w 8"/>
                  <a:gd name="T2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9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58" name="Freeform 2378"/>
              <p:cNvSpPr>
                <a:spLocks/>
              </p:cNvSpPr>
              <p:nvPr/>
            </p:nvSpPr>
            <p:spPr bwMode="auto">
              <a:xfrm>
                <a:off x="1910" y="2126"/>
                <a:ext cx="9" cy="10"/>
              </a:xfrm>
              <a:custGeom>
                <a:avLst/>
                <a:gdLst>
                  <a:gd name="T0" fmla="*/ 0 w 9"/>
                  <a:gd name="T1" fmla="*/ 0 h 10"/>
                  <a:gd name="T2" fmla="*/ 1 w 9"/>
                  <a:gd name="T3" fmla="*/ 0 h 10"/>
                  <a:gd name="T4" fmla="*/ 1 w 9"/>
                  <a:gd name="T5" fmla="*/ 2 h 10"/>
                  <a:gd name="T6" fmla="*/ 3 w 9"/>
                  <a:gd name="T7" fmla="*/ 2 h 10"/>
                  <a:gd name="T8" fmla="*/ 3 w 9"/>
                  <a:gd name="T9" fmla="*/ 3 h 10"/>
                  <a:gd name="T10" fmla="*/ 4 w 9"/>
                  <a:gd name="T11" fmla="*/ 3 h 10"/>
                  <a:gd name="T12" fmla="*/ 4 w 9"/>
                  <a:gd name="T13" fmla="*/ 5 h 10"/>
                  <a:gd name="T14" fmla="*/ 5 w 9"/>
                  <a:gd name="T15" fmla="*/ 5 h 10"/>
                  <a:gd name="T16" fmla="*/ 6 w 9"/>
                  <a:gd name="T17" fmla="*/ 6 h 10"/>
                  <a:gd name="T18" fmla="*/ 8 w 9"/>
                  <a:gd name="T19" fmla="*/ 6 h 10"/>
                  <a:gd name="T20" fmla="*/ 8 w 9"/>
                  <a:gd name="T21" fmla="*/ 8 h 10"/>
                  <a:gd name="T22" fmla="*/ 9 w 9"/>
                  <a:gd name="T23" fmla="*/ 8 h 10"/>
                  <a:gd name="T24" fmla="*/ 9 w 9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0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9" y="10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59" name="Freeform 2379"/>
              <p:cNvSpPr>
                <a:spLocks/>
              </p:cNvSpPr>
              <p:nvPr/>
            </p:nvSpPr>
            <p:spPr bwMode="auto">
              <a:xfrm>
                <a:off x="1919" y="2136"/>
                <a:ext cx="8" cy="9"/>
              </a:xfrm>
              <a:custGeom>
                <a:avLst/>
                <a:gdLst>
                  <a:gd name="T0" fmla="*/ 0 w 8"/>
                  <a:gd name="T1" fmla="*/ 0 h 9"/>
                  <a:gd name="T2" fmla="*/ 1 w 8"/>
                  <a:gd name="T3" fmla="*/ 0 h 9"/>
                  <a:gd name="T4" fmla="*/ 1 w 8"/>
                  <a:gd name="T5" fmla="*/ 1 h 9"/>
                  <a:gd name="T6" fmla="*/ 2 w 8"/>
                  <a:gd name="T7" fmla="*/ 1 h 9"/>
                  <a:gd name="T8" fmla="*/ 2 w 8"/>
                  <a:gd name="T9" fmla="*/ 3 h 9"/>
                  <a:gd name="T10" fmla="*/ 3 w 8"/>
                  <a:gd name="T11" fmla="*/ 3 h 9"/>
                  <a:gd name="T12" fmla="*/ 3 w 8"/>
                  <a:gd name="T13" fmla="*/ 4 h 9"/>
                  <a:gd name="T14" fmla="*/ 5 w 8"/>
                  <a:gd name="T15" fmla="*/ 4 h 9"/>
                  <a:gd name="T16" fmla="*/ 5 w 8"/>
                  <a:gd name="T17" fmla="*/ 6 h 9"/>
                  <a:gd name="T18" fmla="*/ 6 w 8"/>
                  <a:gd name="T19" fmla="*/ 6 h 9"/>
                  <a:gd name="T20" fmla="*/ 6 w 8"/>
                  <a:gd name="T21" fmla="*/ 7 h 9"/>
                  <a:gd name="T22" fmla="*/ 7 w 8"/>
                  <a:gd name="T23" fmla="*/ 7 h 9"/>
                  <a:gd name="T24" fmla="*/ 7 w 8"/>
                  <a:gd name="T25" fmla="*/ 9 h 9"/>
                  <a:gd name="T26" fmla="*/ 8 w 8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8" y="9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60" name="Freeform 2380"/>
              <p:cNvSpPr>
                <a:spLocks/>
              </p:cNvSpPr>
              <p:nvPr/>
            </p:nvSpPr>
            <p:spPr bwMode="auto">
              <a:xfrm>
                <a:off x="1927" y="2145"/>
                <a:ext cx="7" cy="9"/>
              </a:xfrm>
              <a:custGeom>
                <a:avLst/>
                <a:gdLst>
                  <a:gd name="T0" fmla="*/ 0 w 7"/>
                  <a:gd name="T1" fmla="*/ 0 h 9"/>
                  <a:gd name="T2" fmla="*/ 1 w 7"/>
                  <a:gd name="T3" fmla="*/ 0 h 9"/>
                  <a:gd name="T4" fmla="*/ 1 w 7"/>
                  <a:gd name="T5" fmla="*/ 2 h 9"/>
                  <a:gd name="T6" fmla="*/ 3 w 7"/>
                  <a:gd name="T7" fmla="*/ 3 h 9"/>
                  <a:gd name="T8" fmla="*/ 4 w 7"/>
                  <a:gd name="T9" fmla="*/ 3 h 9"/>
                  <a:gd name="T10" fmla="*/ 4 w 7"/>
                  <a:gd name="T11" fmla="*/ 5 h 9"/>
                  <a:gd name="T12" fmla="*/ 5 w 7"/>
                  <a:gd name="T13" fmla="*/ 5 h 9"/>
                  <a:gd name="T14" fmla="*/ 5 w 7"/>
                  <a:gd name="T15" fmla="*/ 6 h 9"/>
                  <a:gd name="T16" fmla="*/ 6 w 7"/>
                  <a:gd name="T17" fmla="*/ 6 h 9"/>
                  <a:gd name="T18" fmla="*/ 6 w 7"/>
                  <a:gd name="T19" fmla="*/ 8 h 9"/>
                  <a:gd name="T20" fmla="*/ 7 w 7"/>
                  <a:gd name="T21" fmla="*/ 8 h 9"/>
                  <a:gd name="T22" fmla="*/ 7 w 7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7" y="9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61" name="Freeform 2381"/>
              <p:cNvSpPr>
                <a:spLocks/>
              </p:cNvSpPr>
              <p:nvPr/>
            </p:nvSpPr>
            <p:spPr bwMode="auto">
              <a:xfrm>
                <a:off x="1934" y="2154"/>
                <a:ext cx="9" cy="10"/>
              </a:xfrm>
              <a:custGeom>
                <a:avLst/>
                <a:gdLst>
                  <a:gd name="T0" fmla="*/ 0 w 9"/>
                  <a:gd name="T1" fmla="*/ 0 h 10"/>
                  <a:gd name="T2" fmla="*/ 2 w 9"/>
                  <a:gd name="T3" fmla="*/ 0 h 10"/>
                  <a:gd name="T4" fmla="*/ 2 w 9"/>
                  <a:gd name="T5" fmla="*/ 2 h 10"/>
                  <a:gd name="T6" fmla="*/ 3 w 9"/>
                  <a:gd name="T7" fmla="*/ 2 h 10"/>
                  <a:gd name="T8" fmla="*/ 3 w 9"/>
                  <a:gd name="T9" fmla="*/ 4 h 10"/>
                  <a:gd name="T10" fmla="*/ 4 w 9"/>
                  <a:gd name="T11" fmla="*/ 4 h 10"/>
                  <a:gd name="T12" fmla="*/ 4 w 9"/>
                  <a:gd name="T13" fmla="*/ 5 h 10"/>
                  <a:gd name="T14" fmla="*/ 5 w 9"/>
                  <a:gd name="T15" fmla="*/ 5 h 10"/>
                  <a:gd name="T16" fmla="*/ 5 w 9"/>
                  <a:gd name="T17" fmla="*/ 7 h 10"/>
                  <a:gd name="T18" fmla="*/ 6 w 9"/>
                  <a:gd name="T19" fmla="*/ 7 h 10"/>
                  <a:gd name="T20" fmla="*/ 6 w 9"/>
                  <a:gd name="T21" fmla="*/ 8 h 10"/>
                  <a:gd name="T22" fmla="*/ 8 w 9"/>
                  <a:gd name="T23" fmla="*/ 8 h 10"/>
                  <a:gd name="T24" fmla="*/ 8 w 9"/>
                  <a:gd name="T25" fmla="*/ 10 h 10"/>
                  <a:gd name="T26" fmla="*/ 9 w 9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9" y="10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62" name="Freeform 2382"/>
              <p:cNvSpPr>
                <a:spLocks/>
              </p:cNvSpPr>
              <p:nvPr/>
            </p:nvSpPr>
            <p:spPr bwMode="auto">
              <a:xfrm>
                <a:off x="1943" y="2164"/>
                <a:ext cx="7" cy="9"/>
              </a:xfrm>
              <a:custGeom>
                <a:avLst/>
                <a:gdLst>
                  <a:gd name="T0" fmla="*/ 0 w 7"/>
                  <a:gd name="T1" fmla="*/ 0 h 9"/>
                  <a:gd name="T2" fmla="*/ 0 w 7"/>
                  <a:gd name="T3" fmla="*/ 2 h 9"/>
                  <a:gd name="T4" fmla="*/ 1 w 7"/>
                  <a:gd name="T5" fmla="*/ 2 h 9"/>
                  <a:gd name="T6" fmla="*/ 1 w 7"/>
                  <a:gd name="T7" fmla="*/ 3 h 9"/>
                  <a:gd name="T8" fmla="*/ 2 w 7"/>
                  <a:gd name="T9" fmla="*/ 3 h 9"/>
                  <a:gd name="T10" fmla="*/ 2 w 7"/>
                  <a:gd name="T11" fmla="*/ 5 h 9"/>
                  <a:gd name="T12" fmla="*/ 3 w 7"/>
                  <a:gd name="T13" fmla="*/ 5 h 9"/>
                  <a:gd name="T14" fmla="*/ 3 w 7"/>
                  <a:gd name="T15" fmla="*/ 6 h 9"/>
                  <a:gd name="T16" fmla="*/ 5 w 7"/>
                  <a:gd name="T17" fmla="*/ 6 h 9"/>
                  <a:gd name="T18" fmla="*/ 5 w 7"/>
                  <a:gd name="T19" fmla="*/ 8 h 9"/>
                  <a:gd name="T20" fmla="*/ 6 w 7"/>
                  <a:gd name="T21" fmla="*/ 8 h 9"/>
                  <a:gd name="T22" fmla="*/ 6 w 7"/>
                  <a:gd name="T23" fmla="*/ 9 h 9"/>
                  <a:gd name="T24" fmla="*/ 7 w 7"/>
                  <a:gd name="T2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7" y="9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63" name="Freeform 2383"/>
              <p:cNvSpPr>
                <a:spLocks/>
              </p:cNvSpPr>
              <p:nvPr/>
            </p:nvSpPr>
            <p:spPr bwMode="auto">
              <a:xfrm>
                <a:off x="1950" y="2173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0 w 7"/>
                  <a:gd name="T3" fmla="*/ 2 h 11"/>
                  <a:gd name="T4" fmla="*/ 1 w 7"/>
                  <a:gd name="T5" fmla="*/ 2 h 11"/>
                  <a:gd name="T6" fmla="*/ 1 w 7"/>
                  <a:gd name="T7" fmla="*/ 4 h 11"/>
                  <a:gd name="T8" fmla="*/ 2 w 7"/>
                  <a:gd name="T9" fmla="*/ 4 h 11"/>
                  <a:gd name="T10" fmla="*/ 2 w 7"/>
                  <a:gd name="T11" fmla="*/ 5 h 11"/>
                  <a:gd name="T12" fmla="*/ 4 w 7"/>
                  <a:gd name="T13" fmla="*/ 5 h 11"/>
                  <a:gd name="T14" fmla="*/ 4 w 7"/>
                  <a:gd name="T15" fmla="*/ 7 h 11"/>
                  <a:gd name="T16" fmla="*/ 5 w 7"/>
                  <a:gd name="T17" fmla="*/ 7 h 11"/>
                  <a:gd name="T18" fmla="*/ 5 w 7"/>
                  <a:gd name="T19" fmla="*/ 8 h 11"/>
                  <a:gd name="T20" fmla="*/ 6 w 7"/>
                  <a:gd name="T21" fmla="*/ 8 h 11"/>
                  <a:gd name="T22" fmla="*/ 6 w 7"/>
                  <a:gd name="T23" fmla="*/ 10 h 11"/>
                  <a:gd name="T24" fmla="*/ 7 w 7"/>
                  <a:gd name="T25" fmla="*/ 10 h 11"/>
                  <a:gd name="T26" fmla="*/ 7 w 7"/>
                  <a:gd name="T2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64" name="Freeform 2384"/>
              <p:cNvSpPr>
                <a:spLocks/>
              </p:cNvSpPr>
              <p:nvPr/>
            </p:nvSpPr>
            <p:spPr bwMode="auto">
              <a:xfrm>
                <a:off x="1957" y="2184"/>
                <a:ext cx="7" cy="8"/>
              </a:xfrm>
              <a:custGeom>
                <a:avLst/>
                <a:gdLst>
                  <a:gd name="T0" fmla="*/ 0 w 7"/>
                  <a:gd name="T1" fmla="*/ 0 h 8"/>
                  <a:gd name="T2" fmla="*/ 1 w 7"/>
                  <a:gd name="T3" fmla="*/ 0 h 8"/>
                  <a:gd name="T4" fmla="*/ 1 w 7"/>
                  <a:gd name="T5" fmla="*/ 2 h 8"/>
                  <a:gd name="T6" fmla="*/ 3 w 7"/>
                  <a:gd name="T7" fmla="*/ 2 h 8"/>
                  <a:gd name="T8" fmla="*/ 3 w 7"/>
                  <a:gd name="T9" fmla="*/ 4 h 8"/>
                  <a:gd name="T10" fmla="*/ 4 w 7"/>
                  <a:gd name="T11" fmla="*/ 4 h 8"/>
                  <a:gd name="T12" fmla="*/ 4 w 7"/>
                  <a:gd name="T13" fmla="*/ 5 h 8"/>
                  <a:gd name="T14" fmla="*/ 5 w 7"/>
                  <a:gd name="T15" fmla="*/ 5 h 8"/>
                  <a:gd name="T16" fmla="*/ 5 w 7"/>
                  <a:gd name="T17" fmla="*/ 7 h 8"/>
                  <a:gd name="T18" fmla="*/ 6 w 7"/>
                  <a:gd name="T19" fmla="*/ 8 h 8"/>
                  <a:gd name="T20" fmla="*/ 7 w 7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6" y="8"/>
                    </a:lnTo>
                    <a:lnTo>
                      <a:pt x="7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65" name="Freeform 2385"/>
              <p:cNvSpPr>
                <a:spLocks/>
              </p:cNvSpPr>
              <p:nvPr/>
            </p:nvSpPr>
            <p:spPr bwMode="auto">
              <a:xfrm>
                <a:off x="1964" y="2192"/>
                <a:ext cx="6" cy="11"/>
              </a:xfrm>
              <a:custGeom>
                <a:avLst/>
                <a:gdLst>
                  <a:gd name="T0" fmla="*/ 0 w 6"/>
                  <a:gd name="T1" fmla="*/ 0 h 11"/>
                  <a:gd name="T2" fmla="*/ 0 w 6"/>
                  <a:gd name="T3" fmla="*/ 3 h 11"/>
                  <a:gd name="T4" fmla="*/ 2 w 6"/>
                  <a:gd name="T5" fmla="*/ 3 h 11"/>
                  <a:gd name="T6" fmla="*/ 3 w 6"/>
                  <a:gd name="T7" fmla="*/ 5 h 11"/>
                  <a:gd name="T8" fmla="*/ 3 w 6"/>
                  <a:gd name="T9" fmla="*/ 7 h 11"/>
                  <a:gd name="T10" fmla="*/ 4 w 6"/>
                  <a:gd name="T11" fmla="*/ 7 h 11"/>
                  <a:gd name="T12" fmla="*/ 4 w 6"/>
                  <a:gd name="T13" fmla="*/ 8 h 11"/>
                  <a:gd name="T14" fmla="*/ 5 w 6"/>
                  <a:gd name="T15" fmla="*/ 8 h 11"/>
                  <a:gd name="T16" fmla="*/ 5 w 6"/>
                  <a:gd name="T17" fmla="*/ 10 h 11"/>
                  <a:gd name="T18" fmla="*/ 6 w 6"/>
                  <a:gd name="T19" fmla="*/ 10 h 11"/>
                  <a:gd name="T20" fmla="*/ 6 w 6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1">
                    <a:moveTo>
                      <a:pt x="0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1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66" name="Freeform 2386"/>
              <p:cNvSpPr>
                <a:spLocks/>
              </p:cNvSpPr>
              <p:nvPr/>
            </p:nvSpPr>
            <p:spPr bwMode="auto">
              <a:xfrm>
                <a:off x="1970" y="2203"/>
                <a:ext cx="8" cy="10"/>
              </a:xfrm>
              <a:custGeom>
                <a:avLst/>
                <a:gdLst>
                  <a:gd name="T0" fmla="*/ 0 w 8"/>
                  <a:gd name="T1" fmla="*/ 0 h 10"/>
                  <a:gd name="T2" fmla="*/ 2 w 8"/>
                  <a:gd name="T3" fmla="*/ 0 h 10"/>
                  <a:gd name="T4" fmla="*/ 2 w 8"/>
                  <a:gd name="T5" fmla="*/ 2 h 10"/>
                  <a:gd name="T6" fmla="*/ 3 w 8"/>
                  <a:gd name="T7" fmla="*/ 2 h 10"/>
                  <a:gd name="T8" fmla="*/ 3 w 8"/>
                  <a:gd name="T9" fmla="*/ 4 h 10"/>
                  <a:gd name="T10" fmla="*/ 4 w 8"/>
                  <a:gd name="T11" fmla="*/ 4 h 10"/>
                  <a:gd name="T12" fmla="*/ 4 w 8"/>
                  <a:gd name="T13" fmla="*/ 5 h 10"/>
                  <a:gd name="T14" fmla="*/ 5 w 8"/>
                  <a:gd name="T15" fmla="*/ 5 h 10"/>
                  <a:gd name="T16" fmla="*/ 5 w 8"/>
                  <a:gd name="T17" fmla="*/ 8 h 10"/>
                  <a:gd name="T18" fmla="*/ 6 w 8"/>
                  <a:gd name="T19" fmla="*/ 8 h 10"/>
                  <a:gd name="T20" fmla="*/ 8 w 8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8" y="10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67" name="Freeform 2387"/>
              <p:cNvSpPr>
                <a:spLocks/>
              </p:cNvSpPr>
              <p:nvPr/>
            </p:nvSpPr>
            <p:spPr bwMode="auto">
              <a:xfrm>
                <a:off x="1978" y="2213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0 w 7"/>
                  <a:gd name="T3" fmla="*/ 1 h 11"/>
                  <a:gd name="T4" fmla="*/ 1 w 7"/>
                  <a:gd name="T5" fmla="*/ 1 h 11"/>
                  <a:gd name="T6" fmla="*/ 1 w 7"/>
                  <a:gd name="T7" fmla="*/ 3 h 11"/>
                  <a:gd name="T8" fmla="*/ 2 w 7"/>
                  <a:gd name="T9" fmla="*/ 3 h 11"/>
                  <a:gd name="T10" fmla="*/ 2 w 7"/>
                  <a:gd name="T11" fmla="*/ 5 h 11"/>
                  <a:gd name="T12" fmla="*/ 3 w 7"/>
                  <a:gd name="T13" fmla="*/ 5 h 11"/>
                  <a:gd name="T14" fmla="*/ 3 w 7"/>
                  <a:gd name="T15" fmla="*/ 6 h 11"/>
                  <a:gd name="T16" fmla="*/ 4 w 7"/>
                  <a:gd name="T17" fmla="*/ 6 h 11"/>
                  <a:gd name="T18" fmla="*/ 4 w 7"/>
                  <a:gd name="T19" fmla="*/ 8 h 11"/>
                  <a:gd name="T20" fmla="*/ 6 w 7"/>
                  <a:gd name="T21" fmla="*/ 8 h 11"/>
                  <a:gd name="T22" fmla="*/ 6 w 7"/>
                  <a:gd name="T23" fmla="*/ 11 h 11"/>
                  <a:gd name="T24" fmla="*/ 7 w 7"/>
                  <a:gd name="T2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11"/>
                    </a:lnTo>
                    <a:lnTo>
                      <a:pt x="7" y="1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68" name="Freeform 2388"/>
              <p:cNvSpPr>
                <a:spLocks/>
              </p:cNvSpPr>
              <p:nvPr/>
            </p:nvSpPr>
            <p:spPr bwMode="auto">
              <a:xfrm>
                <a:off x="1985" y="2224"/>
                <a:ext cx="6" cy="9"/>
              </a:xfrm>
              <a:custGeom>
                <a:avLst/>
                <a:gdLst>
                  <a:gd name="T0" fmla="*/ 0 w 6"/>
                  <a:gd name="T1" fmla="*/ 0 h 9"/>
                  <a:gd name="T2" fmla="*/ 1 w 6"/>
                  <a:gd name="T3" fmla="*/ 1 h 9"/>
                  <a:gd name="T4" fmla="*/ 1 w 6"/>
                  <a:gd name="T5" fmla="*/ 3 h 9"/>
                  <a:gd name="T6" fmla="*/ 2 w 6"/>
                  <a:gd name="T7" fmla="*/ 3 h 9"/>
                  <a:gd name="T8" fmla="*/ 2 w 6"/>
                  <a:gd name="T9" fmla="*/ 5 h 9"/>
                  <a:gd name="T10" fmla="*/ 3 w 6"/>
                  <a:gd name="T11" fmla="*/ 5 h 9"/>
                  <a:gd name="T12" fmla="*/ 3 w 6"/>
                  <a:gd name="T13" fmla="*/ 6 h 9"/>
                  <a:gd name="T14" fmla="*/ 5 w 6"/>
                  <a:gd name="T15" fmla="*/ 6 h 9"/>
                  <a:gd name="T16" fmla="*/ 5 w 6"/>
                  <a:gd name="T17" fmla="*/ 8 h 9"/>
                  <a:gd name="T18" fmla="*/ 6 w 6"/>
                  <a:gd name="T19" fmla="*/ 8 h 9"/>
                  <a:gd name="T20" fmla="*/ 6 w 6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9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69" name="Freeform 2389"/>
              <p:cNvSpPr>
                <a:spLocks/>
              </p:cNvSpPr>
              <p:nvPr/>
            </p:nvSpPr>
            <p:spPr bwMode="auto">
              <a:xfrm>
                <a:off x="1991" y="2233"/>
                <a:ext cx="6" cy="10"/>
              </a:xfrm>
              <a:custGeom>
                <a:avLst/>
                <a:gdLst>
                  <a:gd name="T0" fmla="*/ 0 w 6"/>
                  <a:gd name="T1" fmla="*/ 0 h 10"/>
                  <a:gd name="T2" fmla="*/ 0 w 6"/>
                  <a:gd name="T3" fmla="*/ 2 h 10"/>
                  <a:gd name="T4" fmla="*/ 1 w 6"/>
                  <a:gd name="T5" fmla="*/ 2 h 10"/>
                  <a:gd name="T6" fmla="*/ 1 w 6"/>
                  <a:gd name="T7" fmla="*/ 3 h 10"/>
                  <a:gd name="T8" fmla="*/ 2 w 6"/>
                  <a:gd name="T9" fmla="*/ 3 h 10"/>
                  <a:gd name="T10" fmla="*/ 2 w 6"/>
                  <a:gd name="T11" fmla="*/ 5 h 10"/>
                  <a:gd name="T12" fmla="*/ 3 w 6"/>
                  <a:gd name="T13" fmla="*/ 5 h 10"/>
                  <a:gd name="T14" fmla="*/ 3 w 6"/>
                  <a:gd name="T15" fmla="*/ 7 h 10"/>
                  <a:gd name="T16" fmla="*/ 5 w 6"/>
                  <a:gd name="T17" fmla="*/ 7 h 10"/>
                  <a:gd name="T18" fmla="*/ 5 w 6"/>
                  <a:gd name="T19" fmla="*/ 8 h 10"/>
                  <a:gd name="T20" fmla="*/ 6 w 6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10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70" name="Freeform 2390"/>
              <p:cNvSpPr>
                <a:spLocks/>
              </p:cNvSpPr>
              <p:nvPr/>
            </p:nvSpPr>
            <p:spPr bwMode="auto">
              <a:xfrm>
                <a:off x="1997" y="2243"/>
                <a:ext cx="6" cy="11"/>
              </a:xfrm>
              <a:custGeom>
                <a:avLst/>
                <a:gdLst>
                  <a:gd name="T0" fmla="*/ 0 w 6"/>
                  <a:gd name="T1" fmla="*/ 0 h 11"/>
                  <a:gd name="T2" fmla="*/ 0 w 6"/>
                  <a:gd name="T3" fmla="*/ 1 h 11"/>
                  <a:gd name="T4" fmla="*/ 1 w 6"/>
                  <a:gd name="T5" fmla="*/ 1 h 11"/>
                  <a:gd name="T6" fmla="*/ 1 w 6"/>
                  <a:gd name="T7" fmla="*/ 3 h 11"/>
                  <a:gd name="T8" fmla="*/ 2 w 6"/>
                  <a:gd name="T9" fmla="*/ 3 h 11"/>
                  <a:gd name="T10" fmla="*/ 2 w 6"/>
                  <a:gd name="T11" fmla="*/ 5 h 11"/>
                  <a:gd name="T12" fmla="*/ 3 w 6"/>
                  <a:gd name="T13" fmla="*/ 5 h 11"/>
                  <a:gd name="T14" fmla="*/ 3 w 6"/>
                  <a:gd name="T15" fmla="*/ 6 h 11"/>
                  <a:gd name="T16" fmla="*/ 5 w 6"/>
                  <a:gd name="T17" fmla="*/ 6 h 11"/>
                  <a:gd name="T18" fmla="*/ 5 w 6"/>
                  <a:gd name="T19" fmla="*/ 9 h 11"/>
                  <a:gd name="T20" fmla="*/ 6 w 6"/>
                  <a:gd name="T21" fmla="*/ 9 h 11"/>
                  <a:gd name="T22" fmla="*/ 6 w 6"/>
                  <a:gd name="T2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1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71" name="Freeform 2391"/>
              <p:cNvSpPr>
                <a:spLocks/>
              </p:cNvSpPr>
              <p:nvPr/>
            </p:nvSpPr>
            <p:spPr bwMode="auto">
              <a:xfrm>
                <a:off x="2003" y="2254"/>
                <a:ext cx="6" cy="9"/>
              </a:xfrm>
              <a:custGeom>
                <a:avLst/>
                <a:gdLst>
                  <a:gd name="T0" fmla="*/ 0 w 6"/>
                  <a:gd name="T1" fmla="*/ 0 h 9"/>
                  <a:gd name="T2" fmla="*/ 1 w 6"/>
                  <a:gd name="T3" fmla="*/ 0 h 9"/>
                  <a:gd name="T4" fmla="*/ 1 w 6"/>
                  <a:gd name="T5" fmla="*/ 1 h 9"/>
                  <a:gd name="T6" fmla="*/ 2 w 6"/>
                  <a:gd name="T7" fmla="*/ 1 h 9"/>
                  <a:gd name="T8" fmla="*/ 2 w 6"/>
                  <a:gd name="T9" fmla="*/ 3 h 9"/>
                  <a:gd name="T10" fmla="*/ 3 w 6"/>
                  <a:gd name="T11" fmla="*/ 5 h 9"/>
                  <a:gd name="T12" fmla="*/ 3 w 6"/>
                  <a:gd name="T13" fmla="*/ 6 h 9"/>
                  <a:gd name="T14" fmla="*/ 5 w 6"/>
                  <a:gd name="T15" fmla="*/ 6 h 9"/>
                  <a:gd name="T16" fmla="*/ 5 w 6"/>
                  <a:gd name="T17" fmla="*/ 8 h 9"/>
                  <a:gd name="T18" fmla="*/ 6 w 6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6" y="9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72" name="Freeform 2392"/>
              <p:cNvSpPr>
                <a:spLocks/>
              </p:cNvSpPr>
              <p:nvPr/>
            </p:nvSpPr>
            <p:spPr bwMode="auto">
              <a:xfrm>
                <a:off x="2009" y="2263"/>
                <a:ext cx="6" cy="10"/>
              </a:xfrm>
              <a:custGeom>
                <a:avLst/>
                <a:gdLst>
                  <a:gd name="T0" fmla="*/ 0 w 6"/>
                  <a:gd name="T1" fmla="*/ 0 h 10"/>
                  <a:gd name="T2" fmla="*/ 1 w 6"/>
                  <a:gd name="T3" fmla="*/ 0 h 10"/>
                  <a:gd name="T4" fmla="*/ 1 w 6"/>
                  <a:gd name="T5" fmla="*/ 3 h 10"/>
                  <a:gd name="T6" fmla="*/ 2 w 6"/>
                  <a:gd name="T7" fmla="*/ 3 h 10"/>
                  <a:gd name="T8" fmla="*/ 2 w 6"/>
                  <a:gd name="T9" fmla="*/ 5 h 10"/>
                  <a:gd name="T10" fmla="*/ 3 w 6"/>
                  <a:gd name="T11" fmla="*/ 5 h 10"/>
                  <a:gd name="T12" fmla="*/ 3 w 6"/>
                  <a:gd name="T13" fmla="*/ 7 h 10"/>
                  <a:gd name="T14" fmla="*/ 5 w 6"/>
                  <a:gd name="T15" fmla="*/ 7 h 10"/>
                  <a:gd name="T16" fmla="*/ 5 w 6"/>
                  <a:gd name="T17" fmla="*/ 10 h 10"/>
                  <a:gd name="T18" fmla="*/ 6 w 6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6" y="10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73" name="Freeform 2393"/>
              <p:cNvSpPr>
                <a:spLocks/>
              </p:cNvSpPr>
              <p:nvPr/>
            </p:nvSpPr>
            <p:spPr bwMode="auto">
              <a:xfrm>
                <a:off x="2015" y="2273"/>
                <a:ext cx="6" cy="11"/>
              </a:xfrm>
              <a:custGeom>
                <a:avLst/>
                <a:gdLst>
                  <a:gd name="T0" fmla="*/ 0 w 6"/>
                  <a:gd name="T1" fmla="*/ 0 h 11"/>
                  <a:gd name="T2" fmla="*/ 0 w 6"/>
                  <a:gd name="T3" fmla="*/ 1 h 11"/>
                  <a:gd name="T4" fmla="*/ 1 w 6"/>
                  <a:gd name="T5" fmla="*/ 1 h 11"/>
                  <a:gd name="T6" fmla="*/ 1 w 6"/>
                  <a:gd name="T7" fmla="*/ 3 h 11"/>
                  <a:gd name="T8" fmla="*/ 2 w 6"/>
                  <a:gd name="T9" fmla="*/ 3 h 11"/>
                  <a:gd name="T10" fmla="*/ 2 w 6"/>
                  <a:gd name="T11" fmla="*/ 6 h 11"/>
                  <a:gd name="T12" fmla="*/ 3 w 6"/>
                  <a:gd name="T13" fmla="*/ 6 h 11"/>
                  <a:gd name="T14" fmla="*/ 3 w 6"/>
                  <a:gd name="T15" fmla="*/ 8 h 11"/>
                  <a:gd name="T16" fmla="*/ 5 w 6"/>
                  <a:gd name="T17" fmla="*/ 8 h 11"/>
                  <a:gd name="T18" fmla="*/ 5 w 6"/>
                  <a:gd name="T19" fmla="*/ 11 h 11"/>
                  <a:gd name="T20" fmla="*/ 6 w 6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6" y="1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74" name="Freeform 2394"/>
              <p:cNvSpPr>
                <a:spLocks/>
              </p:cNvSpPr>
              <p:nvPr/>
            </p:nvSpPr>
            <p:spPr bwMode="auto">
              <a:xfrm>
                <a:off x="2021" y="2284"/>
                <a:ext cx="6" cy="9"/>
              </a:xfrm>
              <a:custGeom>
                <a:avLst/>
                <a:gdLst>
                  <a:gd name="T0" fmla="*/ 0 w 6"/>
                  <a:gd name="T1" fmla="*/ 0 h 9"/>
                  <a:gd name="T2" fmla="*/ 0 w 6"/>
                  <a:gd name="T3" fmla="*/ 1 h 9"/>
                  <a:gd name="T4" fmla="*/ 1 w 6"/>
                  <a:gd name="T5" fmla="*/ 1 h 9"/>
                  <a:gd name="T6" fmla="*/ 1 w 6"/>
                  <a:gd name="T7" fmla="*/ 3 h 9"/>
                  <a:gd name="T8" fmla="*/ 2 w 6"/>
                  <a:gd name="T9" fmla="*/ 3 h 9"/>
                  <a:gd name="T10" fmla="*/ 2 w 6"/>
                  <a:gd name="T11" fmla="*/ 5 h 9"/>
                  <a:gd name="T12" fmla="*/ 3 w 6"/>
                  <a:gd name="T13" fmla="*/ 6 h 9"/>
                  <a:gd name="T14" fmla="*/ 3 w 6"/>
                  <a:gd name="T15" fmla="*/ 8 h 9"/>
                  <a:gd name="T16" fmla="*/ 5 w 6"/>
                  <a:gd name="T17" fmla="*/ 8 h 9"/>
                  <a:gd name="T18" fmla="*/ 5 w 6"/>
                  <a:gd name="T19" fmla="*/ 9 h 9"/>
                  <a:gd name="T20" fmla="*/ 6 w 6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6" y="9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75" name="Freeform 2395"/>
              <p:cNvSpPr>
                <a:spLocks/>
              </p:cNvSpPr>
              <p:nvPr/>
            </p:nvSpPr>
            <p:spPr bwMode="auto">
              <a:xfrm>
                <a:off x="2027" y="2293"/>
                <a:ext cx="5" cy="11"/>
              </a:xfrm>
              <a:custGeom>
                <a:avLst/>
                <a:gdLst>
                  <a:gd name="T0" fmla="*/ 0 w 5"/>
                  <a:gd name="T1" fmla="*/ 0 h 11"/>
                  <a:gd name="T2" fmla="*/ 0 w 5"/>
                  <a:gd name="T3" fmla="*/ 3 h 11"/>
                  <a:gd name="T4" fmla="*/ 1 w 5"/>
                  <a:gd name="T5" fmla="*/ 3 h 11"/>
                  <a:gd name="T6" fmla="*/ 1 w 5"/>
                  <a:gd name="T7" fmla="*/ 5 h 11"/>
                  <a:gd name="T8" fmla="*/ 2 w 5"/>
                  <a:gd name="T9" fmla="*/ 5 h 11"/>
                  <a:gd name="T10" fmla="*/ 2 w 5"/>
                  <a:gd name="T11" fmla="*/ 8 h 11"/>
                  <a:gd name="T12" fmla="*/ 3 w 5"/>
                  <a:gd name="T13" fmla="*/ 8 h 11"/>
                  <a:gd name="T14" fmla="*/ 3 w 5"/>
                  <a:gd name="T15" fmla="*/ 10 h 11"/>
                  <a:gd name="T16" fmla="*/ 5 w 5"/>
                  <a:gd name="T17" fmla="*/ 10 h 11"/>
                  <a:gd name="T18" fmla="*/ 5 w 5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1">
                    <a:moveTo>
                      <a:pt x="0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5" y="1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76" name="Freeform 2396"/>
              <p:cNvSpPr>
                <a:spLocks/>
              </p:cNvSpPr>
              <p:nvPr/>
            </p:nvSpPr>
            <p:spPr bwMode="auto">
              <a:xfrm>
                <a:off x="2032" y="2304"/>
                <a:ext cx="6" cy="10"/>
              </a:xfrm>
              <a:custGeom>
                <a:avLst/>
                <a:gdLst>
                  <a:gd name="T0" fmla="*/ 0 w 6"/>
                  <a:gd name="T1" fmla="*/ 0 h 10"/>
                  <a:gd name="T2" fmla="*/ 1 w 6"/>
                  <a:gd name="T3" fmla="*/ 0 h 10"/>
                  <a:gd name="T4" fmla="*/ 1 w 6"/>
                  <a:gd name="T5" fmla="*/ 3 h 10"/>
                  <a:gd name="T6" fmla="*/ 2 w 6"/>
                  <a:gd name="T7" fmla="*/ 3 h 10"/>
                  <a:gd name="T8" fmla="*/ 2 w 6"/>
                  <a:gd name="T9" fmla="*/ 5 h 10"/>
                  <a:gd name="T10" fmla="*/ 3 w 6"/>
                  <a:gd name="T11" fmla="*/ 5 h 10"/>
                  <a:gd name="T12" fmla="*/ 3 w 6"/>
                  <a:gd name="T13" fmla="*/ 7 h 10"/>
                  <a:gd name="T14" fmla="*/ 4 w 6"/>
                  <a:gd name="T15" fmla="*/ 8 h 10"/>
                  <a:gd name="T16" fmla="*/ 4 w 6"/>
                  <a:gd name="T17" fmla="*/ 10 h 10"/>
                  <a:gd name="T18" fmla="*/ 6 w 6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6" y="10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77" name="Freeform 2397"/>
              <p:cNvSpPr>
                <a:spLocks/>
              </p:cNvSpPr>
              <p:nvPr/>
            </p:nvSpPr>
            <p:spPr bwMode="auto">
              <a:xfrm>
                <a:off x="2038" y="2314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1 h 11"/>
                  <a:gd name="T4" fmla="*/ 1 w 4"/>
                  <a:gd name="T5" fmla="*/ 1 h 11"/>
                  <a:gd name="T6" fmla="*/ 1 w 4"/>
                  <a:gd name="T7" fmla="*/ 5 h 11"/>
                  <a:gd name="T8" fmla="*/ 2 w 4"/>
                  <a:gd name="T9" fmla="*/ 5 h 11"/>
                  <a:gd name="T10" fmla="*/ 2 w 4"/>
                  <a:gd name="T11" fmla="*/ 6 h 11"/>
                  <a:gd name="T12" fmla="*/ 3 w 4"/>
                  <a:gd name="T13" fmla="*/ 6 h 11"/>
                  <a:gd name="T14" fmla="*/ 3 w 4"/>
                  <a:gd name="T15" fmla="*/ 9 h 11"/>
                  <a:gd name="T16" fmla="*/ 4 w 4"/>
                  <a:gd name="T17" fmla="*/ 9 h 11"/>
                  <a:gd name="T18" fmla="*/ 4 w 4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1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78" name="Freeform 2398"/>
              <p:cNvSpPr>
                <a:spLocks/>
              </p:cNvSpPr>
              <p:nvPr/>
            </p:nvSpPr>
            <p:spPr bwMode="auto">
              <a:xfrm>
                <a:off x="2042" y="2325"/>
                <a:ext cx="6" cy="9"/>
              </a:xfrm>
              <a:custGeom>
                <a:avLst/>
                <a:gdLst>
                  <a:gd name="T0" fmla="*/ 0 w 6"/>
                  <a:gd name="T1" fmla="*/ 0 h 9"/>
                  <a:gd name="T2" fmla="*/ 2 w 6"/>
                  <a:gd name="T3" fmla="*/ 0 h 9"/>
                  <a:gd name="T4" fmla="*/ 2 w 6"/>
                  <a:gd name="T5" fmla="*/ 3 h 9"/>
                  <a:gd name="T6" fmla="*/ 3 w 6"/>
                  <a:gd name="T7" fmla="*/ 3 h 9"/>
                  <a:gd name="T8" fmla="*/ 3 w 6"/>
                  <a:gd name="T9" fmla="*/ 5 h 9"/>
                  <a:gd name="T10" fmla="*/ 4 w 6"/>
                  <a:gd name="T11" fmla="*/ 5 h 9"/>
                  <a:gd name="T12" fmla="*/ 4 w 6"/>
                  <a:gd name="T13" fmla="*/ 8 h 9"/>
                  <a:gd name="T14" fmla="*/ 5 w 6"/>
                  <a:gd name="T15" fmla="*/ 8 h 9"/>
                  <a:gd name="T16" fmla="*/ 5 w 6"/>
                  <a:gd name="T17" fmla="*/ 9 h 9"/>
                  <a:gd name="T18" fmla="*/ 6 w 6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6" y="9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79" name="Freeform 2399"/>
              <p:cNvSpPr>
                <a:spLocks/>
              </p:cNvSpPr>
              <p:nvPr/>
            </p:nvSpPr>
            <p:spPr bwMode="auto">
              <a:xfrm>
                <a:off x="2048" y="2334"/>
                <a:ext cx="5" cy="11"/>
              </a:xfrm>
              <a:custGeom>
                <a:avLst/>
                <a:gdLst>
                  <a:gd name="T0" fmla="*/ 0 w 5"/>
                  <a:gd name="T1" fmla="*/ 0 h 11"/>
                  <a:gd name="T2" fmla="*/ 0 w 5"/>
                  <a:gd name="T3" fmla="*/ 3 h 11"/>
                  <a:gd name="T4" fmla="*/ 2 w 5"/>
                  <a:gd name="T5" fmla="*/ 3 h 11"/>
                  <a:gd name="T6" fmla="*/ 2 w 5"/>
                  <a:gd name="T7" fmla="*/ 5 h 11"/>
                  <a:gd name="T8" fmla="*/ 3 w 5"/>
                  <a:gd name="T9" fmla="*/ 5 h 11"/>
                  <a:gd name="T10" fmla="*/ 3 w 5"/>
                  <a:gd name="T11" fmla="*/ 8 h 11"/>
                  <a:gd name="T12" fmla="*/ 4 w 5"/>
                  <a:gd name="T13" fmla="*/ 8 h 11"/>
                  <a:gd name="T14" fmla="*/ 4 w 5"/>
                  <a:gd name="T15" fmla="*/ 10 h 11"/>
                  <a:gd name="T16" fmla="*/ 5 w 5"/>
                  <a:gd name="T17" fmla="*/ 10 h 11"/>
                  <a:gd name="T18" fmla="*/ 5 w 5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1">
                    <a:moveTo>
                      <a:pt x="0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80" name="Freeform 2400"/>
              <p:cNvSpPr>
                <a:spLocks/>
              </p:cNvSpPr>
              <p:nvPr/>
            </p:nvSpPr>
            <p:spPr bwMode="auto">
              <a:xfrm>
                <a:off x="2053" y="2345"/>
                <a:ext cx="5" cy="10"/>
              </a:xfrm>
              <a:custGeom>
                <a:avLst/>
                <a:gdLst>
                  <a:gd name="T0" fmla="*/ 0 w 5"/>
                  <a:gd name="T1" fmla="*/ 0 h 10"/>
                  <a:gd name="T2" fmla="*/ 0 w 5"/>
                  <a:gd name="T3" fmla="*/ 2 h 10"/>
                  <a:gd name="T4" fmla="*/ 1 w 5"/>
                  <a:gd name="T5" fmla="*/ 2 h 10"/>
                  <a:gd name="T6" fmla="*/ 1 w 5"/>
                  <a:gd name="T7" fmla="*/ 3 h 10"/>
                  <a:gd name="T8" fmla="*/ 3 w 5"/>
                  <a:gd name="T9" fmla="*/ 3 h 10"/>
                  <a:gd name="T10" fmla="*/ 3 w 5"/>
                  <a:gd name="T11" fmla="*/ 7 h 10"/>
                  <a:gd name="T12" fmla="*/ 4 w 5"/>
                  <a:gd name="T13" fmla="*/ 7 h 10"/>
                  <a:gd name="T14" fmla="*/ 4 w 5"/>
                  <a:gd name="T15" fmla="*/ 8 h 10"/>
                  <a:gd name="T16" fmla="*/ 5 w 5"/>
                  <a:gd name="T17" fmla="*/ 8 h 10"/>
                  <a:gd name="T18" fmla="*/ 5 w 5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0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10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81" name="Freeform 2401"/>
              <p:cNvSpPr>
                <a:spLocks/>
              </p:cNvSpPr>
              <p:nvPr/>
            </p:nvSpPr>
            <p:spPr bwMode="auto">
              <a:xfrm>
                <a:off x="2058" y="2355"/>
                <a:ext cx="5" cy="11"/>
              </a:xfrm>
              <a:custGeom>
                <a:avLst/>
                <a:gdLst>
                  <a:gd name="T0" fmla="*/ 0 w 5"/>
                  <a:gd name="T1" fmla="*/ 0 h 11"/>
                  <a:gd name="T2" fmla="*/ 0 w 5"/>
                  <a:gd name="T3" fmla="*/ 1 h 11"/>
                  <a:gd name="T4" fmla="*/ 1 w 5"/>
                  <a:gd name="T5" fmla="*/ 1 h 11"/>
                  <a:gd name="T6" fmla="*/ 1 w 5"/>
                  <a:gd name="T7" fmla="*/ 5 h 11"/>
                  <a:gd name="T8" fmla="*/ 2 w 5"/>
                  <a:gd name="T9" fmla="*/ 5 h 11"/>
                  <a:gd name="T10" fmla="*/ 2 w 5"/>
                  <a:gd name="T11" fmla="*/ 6 h 11"/>
                  <a:gd name="T12" fmla="*/ 4 w 5"/>
                  <a:gd name="T13" fmla="*/ 6 h 11"/>
                  <a:gd name="T14" fmla="*/ 4 w 5"/>
                  <a:gd name="T15" fmla="*/ 9 h 11"/>
                  <a:gd name="T16" fmla="*/ 5 w 5"/>
                  <a:gd name="T17" fmla="*/ 9 h 11"/>
                  <a:gd name="T18" fmla="*/ 5 w 5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1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82" name="Freeform 2402"/>
              <p:cNvSpPr>
                <a:spLocks/>
              </p:cNvSpPr>
              <p:nvPr/>
            </p:nvSpPr>
            <p:spPr bwMode="auto">
              <a:xfrm>
                <a:off x="2063" y="2366"/>
                <a:ext cx="5" cy="9"/>
              </a:xfrm>
              <a:custGeom>
                <a:avLst/>
                <a:gdLst>
                  <a:gd name="T0" fmla="*/ 0 w 5"/>
                  <a:gd name="T1" fmla="*/ 0 h 9"/>
                  <a:gd name="T2" fmla="*/ 1 w 5"/>
                  <a:gd name="T3" fmla="*/ 0 h 9"/>
                  <a:gd name="T4" fmla="*/ 1 w 5"/>
                  <a:gd name="T5" fmla="*/ 3 h 9"/>
                  <a:gd name="T6" fmla="*/ 2 w 5"/>
                  <a:gd name="T7" fmla="*/ 3 h 9"/>
                  <a:gd name="T8" fmla="*/ 2 w 5"/>
                  <a:gd name="T9" fmla="*/ 6 h 9"/>
                  <a:gd name="T10" fmla="*/ 4 w 5"/>
                  <a:gd name="T11" fmla="*/ 6 h 9"/>
                  <a:gd name="T12" fmla="*/ 4 w 5"/>
                  <a:gd name="T13" fmla="*/ 8 h 9"/>
                  <a:gd name="T14" fmla="*/ 5 w 5"/>
                  <a:gd name="T15" fmla="*/ 8 h 9"/>
                  <a:gd name="T16" fmla="*/ 5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9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83" name="Freeform 2403"/>
              <p:cNvSpPr>
                <a:spLocks/>
              </p:cNvSpPr>
              <p:nvPr/>
            </p:nvSpPr>
            <p:spPr bwMode="auto">
              <a:xfrm>
                <a:off x="2068" y="2375"/>
                <a:ext cx="5" cy="11"/>
              </a:xfrm>
              <a:custGeom>
                <a:avLst/>
                <a:gdLst>
                  <a:gd name="T0" fmla="*/ 0 w 5"/>
                  <a:gd name="T1" fmla="*/ 0 h 11"/>
                  <a:gd name="T2" fmla="*/ 1 w 5"/>
                  <a:gd name="T3" fmla="*/ 0 h 11"/>
                  <a:gd name="T4" fmla="*/ 1 w 5"/>
                  <a:gd name="T5" fmla="*/ 3 h 11"/>
                  <a:gd name="T6" fmla="*/ 2 w 5"/>
                  <a:gd name="T7" fmla="*/ 3 h 11"/>
                  <a:gd name="T8" fmla="*/ 2 w 5"/>
                  <a:gd name="T9" fmla="*/ 7 h 11"/>
                  <a:gd name="T10" fmla="*/ 3 w 5"/>
                  <a:gd name="T11" fmla="*/ 7 h 11"/>
                  <a:gd name="T12" fmla="*/ 3 w 5"/>
                  <a:gd name="T13" fmla="*/ 10 h 11"/>
                  <a:gd name="T14" fmla="*/ 5 w 5"/>
                  <a:gd name="T15" fmla="*/ 10 h 11"/>
                  <a:gd name="T16" fmla="*/ 5 w 5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1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5" y="1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84" name="Freeform 2404"/>
              <p:cNvSpPr>
                <a:spLocks/>
              </p:cNvSpPr>
              <p:nvPr/>
            </p:nvSpPr>
            <p:spPr bwMode="auto">
              <a:xfrm>
                <a:off x="2073" y="2386"/>
                <a:ext cx="4" cy="10"/>
              </a:xfrm>
              <a:custGeom>
                <a:avLst/>
                <a:gdLst>
                  <a:gd name="T0" fmla="*/ 0 w 4"/>
                  <a:gd name="T1" fmla="*/ 0 h 10"/>
                  <a:gd name="T2" fmla="*/ 1 w 4"/>
                  <a:gd name="T3" fmla="*/ 0 h 10"/>
                  <a:gd name="T4" fmla="*/ 1 w 4"/>
                  <a:gd name="T5" fmla="*/ 2 h 10"/>
                  <a:gd name="T6" fmla="*/ 2 w 4"/>
                  <a:gd name="T7" fmla="*/ 2 h 10"/>
                  <a:gd name="T8" fmla="*/ 2 w 4"/>
                  <a:gd name="T9" fmla="*/ 5 h 10"/>
                  <a:gd name="T10" fmla="*/ 3 w 4"/>
                  <a:gd name="T11" fmla="*/ 5 h 10"/>
                  <a:gd name="T12" fmla="*/ 3 w 4"/>
                  <a:gd name="T13" fmla="*/ 8 h 10"/>
                  <a:gd name="T14" fmla="*/ 4 w 4"/>
                  <a:gd name="T15" fmla="*/ 8 h 10"/>
                  <a:gd name="T16" fmla="*/ 4 w 4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10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85" name="Freeform 2405"/>
              <p:cNvSpPr>
                <a:spLocks/>
              </p:cNvSpPr>
              <p:nvPr/>
            </p:nvSpPr>
            <p:spPr bwMode="auto">
              <a:xfrm>
                <a:off x="2077" y="2396"/>
                <a:ext cx="5" cy="9"/>
              </a:xfrm>
              <a:custGeom>
                <a:avLst/>
                <a:gdLst>
                  <a:gd name="T0" fmla="*/ 0 w 5"/>
                  <a:gd name="T1" fmla="*/ 0 h 9"/>
                  <a:gd name="T2" fmla="*/ 2 w 5"/>
                  <a:gd name="T3" fmla="*/ 1 h 9"/>
                  <a:gd name="T4" fmla="*/ 2 w 5"/>
                  <a:gd name="T5" fmla="*/ 3 h 9"/>
                  <a:gd name="T6" fmla="*/ 3 w 5"/>
                  <a:gd name="T7" fmla="*/ 3 h 9"/>
                  <a:gd name="T8" fmla="*/ 3 w 5"/>
                  <a:gd name="T9" fmla="*/ 6 h 9"/>
                  <a:gd name="T10" fmla="*/ 4 w 5"/>
                  <a:gd name="T11" fmla="*/ 6 h 9"/>
                  <a:gd name="T12" fmla="*/ 4 w 5"/>
                  <a:gd name="T13" fmla="*/ 8 h 9"/>
                  <a:gd name="T14" fmla="*/ 5 w 5"/>
                  <a:gd name="T15" fmla="*/ 8 h 9"/>
                  <a:gd name="T16" fmla="*/ 5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0" y="0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9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86" name="Freeform 2406"/>
              <p:cNvSpPr>
                <a:spLocks/>
              </p:cNvSpPr>
              <p:nvPr/>
            </p:nvSpPr>
            <p:spPr bwMode="auto">
              <a:xfrm>
                <a:off x="2082" y="2405"/>
                <a:ext cx="5" cy="11"/>
              </a:xfrm>
              <a:custGeom>
                <a:avLst/>
                <a:gdLst>
                  <a:gd name="T0" fmla="*/ 0 w 5"/>
                  <a:gd name="T1" fmla="*/ 0 h 11"/>
                  <a:gd name="T2" fmla="*/ 0 w 5"/>
                  <a:gd name="T3" fmla="*/ 2 h 11"/>
                  <a:gd name="T4" fmla="*/ 1 w 5"/>
                  <a:gd name="T5" fmla="*/ 2 h 11"/>
                  <a:gd name="T6" fmla="*/ 1 w 5"/>
                  <a:gd name="T7" fmla="*/ 5 h 11"/>
                  <a:gd name="T8" fmla="*/ 3 w 5"/>
                  <a:gd name="T9" fmla="*/ 5 h 11"/>
                  <a:gd name="T10" fmla="*/ 3 w 5"/>
                  <a:gd name="T11" fmla="*/ 7 h 11"/>
                  <a:gd name="T12" fmla="*/ 4 w 5"/>
                  <a:gd name="T13" fmla="*/ 7 h 11"/>
                  <a:gd name="T14" fmla="*/ 4 w 5"/>
                  <a:gd name="T15" fmla="*/ 10 h 11"/>
                  <a:gd name="T16" fmla="*/ 5 w 5"/>
                  <a:gd name="T17" fmla="*/ 10 h 11"/>
                  <a:gd name="T18" fmla="*/ 5 w 5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1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87" name="Freeform 2407"/>
              <p:cNvSpPr>
                <a:spLocks/>
              </p:cNvSpPr>
              <p:nvPr/>
            </p:nvSpPr>
            <p:spPr bwMode="auto">
              <a:xfrm>
                <a:off x="2087" y="2416"/>
                <a:ext cx="5" cy="10"/>
              </a:xfrm>
              <a:custGeom>
                <a:avLst/>
                <a:gdLst>
                  <a:gd name="T0" fmla="*/ 0 w 5"/>
                  <a:gd name="T1" fmla="*/ 0 h 10"/>
                  <a:gd name="T2" fmla="*/ 0 w 5"/>
                  <a:gd name="T3" fmla="*/ 2 h 10"/>
                  <a:gd name="T4" fmla="*/ 1 w 5"/>
                  <a:gd name="T5" fmla="*/ 2 h 10"/>
                  <a:gd name="T6" fmla="*/ 1 w 5"/>
                  <a:gd name="T7" fmla="*/ 3 h 10"/>
                  <a:gd name="T8" fmla="*/ 2 w 5"/>
                  <a:gd name="T9" fmla="*/ 3 h 10"/>
                  <a:gd name="T10" fmla="*/ 2 w 5"/>
                  <a:gd name="T11" fmla="*/ 7 h 10"/>
                  <a:gd name="T12" fmla="*/ 4 w 5"/>
                  <a:gd name="T13" fmla="*/ 7 h 10"/>
                  <a:gd name="T14" fmla="*/ 4 w 5"/>
                  <a:gd name="T15" fmla="*/ 10 h 10"/>
                  <a:gd name="T16" fmla="*/ 5 w 5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0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5" y="10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88" name="Freeform 2408"/>
              <p:cNvSpPr>
                <a:spLocks/>
              </p:cNvSpPr>
              <p:nvPr/>
            </p:nvSpPr>
            <p:spPr bwMode="auto">
              <a:xfrm>
                <a:off x="2092" y="2426"/>
                <a:ext cx="3" cy="11"/>
              </a:xfrm>
              <a:custGeom>
                <a:avLst/>
                <a:gdLst>
                  <a:gd name="T0" fmla="*/ 0 w 3"/>
                  <a:gd name="T1" fmla="*/ 0 h 11"/>
                  <a:gd name="T2" fmla="*/ 0 w 3"/>
                  <a:gd name="T3" fmla="*/ 1 h 11"/>
                  <a:gd name="T4" fmla="*/ 1 w 3"/>
                  <a:gd name="T5" fmla="*/ 1 h 11"/>
                  <a:gd name="T6" fmla="*/ 1 w 3"/>
                  <a:gd name="T7" fmla="*/ 4 h 11"/>
                  <a:gd name="T8" fmla="*/ 2 w 3"/>
                  <a:gd name="T9" fmla="*/ 4 h 11"/>
                  <a:gd name="T10" fmla="*/ 2 w 3"/>
                  <a:gd name="T11" fmla="*/ 8 h 11"/>
                  <a:gd name="T12" fmla="*/ 3 w 3"/>
                  <a:gd name="T13" fmla="*/ 8 h 11"/>
                  <a:gd name="T14" fmla="*/ 3 w 3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1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89" name="Freeform 2409"/>
              <p:cNvSpPr>
                <a:spLocks/>
              </p:cNvSpPr>
              <p:nvPr/>
            </p:nvSpPr>
            <p:spPr bwMode="auto">
              <a:xfrm>
                <a:off x="2095" y="2437"/>
                <a:ext cx="5" cy="8"/>
              </a:xfrm>
              <a:custGeom>
                <a:avLst/>
                <a:gdLst>
                  <a:gd name="T0" fmla="*/ 0 w 5"/>
                  <a:gd name="T1" fmla="*/ 0 h 8"/>
                  <a:gd name="T2" fmla="*/ 2 w 5"/>
                  <a:gd name="T3" fmla="*/ 0 h 8"/>
                  <a:gd name="T4" fmla="*/ 2 w 5"/>
                  <a:gd name="T5" fmla="*/ 1 h 8"/>
                  <a:gd name="T6" fmla="*/ 3 w 5"/>
                  <a:gd name="T7" fmla="*/ 3 h 8"/>
                  <a:gd name="T8" fmla="*/ 3 w 5"/>
                  <a:gd name="T9" fmla="*/ 5 h 8"/>
                  <a:gd name="T10" fmla="*/ 4 w 5"/>
                  <a:gd name="T11" fmla="*/ 5 h 8"/>
                  <a:gd name="T12" fmla="*/ 4 w 5"/>
                  <a:gd name="T13" fmla="*/ 8 h 8"/>
                  <a:gd name="T14" fmla="*/ 5 w 5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8"/>
                    </a:lnTo>
                    <a:lnTo>
                      <a:pt x="5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90" name="Freeform 2410"/>
              <p:cNvSpPr>
                <a:spLocks/>
              </p:cNvSpPr>
              <p:nvPr/>
            </p:nvSpPr>
            <p:spPr bwMode="auto">
              <a:xfrm>
                <a:off x="2100" y="2445"/>
                <a:ext cx="5" cy="11"/>
              </a:xfrm>
              <a:custGeom>
                <a:avLst/>
                <a:gdLst>
                  <a:gd name="T0" fmla="*/ 0 w 5"/>
                  <a:gd name="T1" fmla="*/ 0 h 11"/>
                  <a:gd name="T2" fmla="*/ 0 w 5"/>
                  <a:gd name="T3" fmla="*/ 1 h 11"/>
                  <a:gd name="T4" fmla="*/ 1 w 5"/>
                  <a:gd name="T5" fmla="*/ 1 h 11"/>
                  <a:gd name="T6" fmla="*/ 1 w 5"/>
                  <a:gd name="T7" fmla="*/ 4 h 11"/>
                  <a:gd name="T8" fmla="*/ 3 w 5"/>
                  <a:gd name="T9" fmla="*/ 4 h 11"/>
                  <a:gd name="T10" fmla="*/ 3 w 5"/>
                  <a:gd name="T11" fmla="*/ 8 h 11"/>
                  <a:gd name="T12" fmla="*/ 4 w 5"/>
                  <a:gd name="T13" fmla="*/ 8 h 11"/>
                  <a:gd name="T14" fmla="*/ 4 w 5"/>
                  <a:gd name="T15" fmla="*/ 11 h 11"/>
                  <a:gd name="T16" fmla="*/ 5 w 5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5" y="1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91" name="Freeform 2411"/>
              <p:cNvSpPr>
                <a:spLocks/>
              </p:cNvSpPr>
              <p:nvPr/>
            </p:nvSpPr>
            <p:spPr bwMode="auto">
              <a:xfrm>
                <a:off x="2105" y="2456"/>
                <a:ext cx="4" cy="8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3 h 8"/>
                  <a:gd name="T4" fmla="*/ 1 w 4"/>
                  <a:gd name="T5" fmla="*/ 3 h 8"/>
                  <a:gd name="T6" fmla="*/ 1 w 4"/>
                  <a:gd name="T7" fmla="*/ 6 h 8"/>
                  <a:gd name="T8" fmla="*/ 2 w 4"/>
                  <a:gd name="T9" fmla="*/ 6 h 8"/>
                  <a:gd name="T10" fmla="*/ 2 w 4"/>
                  <a:gd name="T11" fmla="*/ 8 h 8"/>
                  <a:gd name="T12" fmla="*/ 4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92" name="Freeform 2412"/>
              <p:cNvSpPr>
                <a:spLocks/>
              </p:cNvSpPr>
              <p:nvPr/>
            </p:nvSpPr>
            <p:spPr bwMode="auto">
              <a:xfrm>
                <a:off x="2109" y="2464"/>
                <a:ext cx="4" cy="12"/>
              </a:xfrm>
              <a:custGeom>
                <a:avLst/>
                <a:gdLst>
                  <a:gd name="T0" fmla="*/ 0 w 4"/>
                  <a:gd name="T1" fmla="*/ 0 h 12"/>
                  <a:gd name="T2" fmla="*/ 0 w 4"/>
                  <a:gd name="T3" fmla="*/ 1 h 12"/>
                  <a:gd name="T4" fmla="*/ 1 w 4"/>
                  <a:gd name="T5" fmla="*/ 1 h 12"/>
                  <a:gd name="T6" fmla="*/ 1 w 4"/>
                  <a:gd name="T7" fmla="*/ 4 h 12"/>
                  <a:gd name="T8" fmla="*/ 2 w 4"/>
                  <a:gd name="T9" fmla="*/ 4 h 12"/>
                  <a:gd name="T10" fmla="*/ 2 w 4"/>
                  <a:gd name="T11" fmla="*/ 7 h 12"/>
                  <a:gd name="T12" fmla="*/ 3 w 4"/>
                  <a:gd name="T13" fmla="*/ 7 h 12"/>
                  <a:gd name="T14" fmla="*/ 3 w 4"/>
                  <a:gd name="T15" fmla="*/ 12 h 12"/>
                  <a:gd name="T16" fmla="*/ 4 w 4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2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12"/>
                    </a:lnTo>
                    <a:lnTo>
                      <a:pt x="4" y="1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93" name="Freeform 2413"/>
              <p:cNvSpPr>
                <a:spLocks/>
              </p:cNvSpPr>
              <p:nvPr/>
            </p:nvSpPr>
            <p:spPr bwMode="auto">
              <a:xfrm>
                <a:off x="2113" y="2476"/>
                <a:ext cx="4" cy="8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2 h 8"/>
                  <a:gd name="T4" fmla="*/ 2 w 4"/>
                  <a:gd name="T5" fmla="*/ 2 h 8"/>
                  <a:gd name="T6" fmla="*/ 2 w 4"/>
                  <a:gd name="T7" fmla="*/ 5 h 8"/>
                  <a:gd name="T8" fmla="*/ 3 w 4"/>
                  <a:gd name="T9" fmla="*/ 5 h 8"/>
                  <a:gd name="T10" fmla="*/ 3 w 4"/>
                  <a:gd name="T11" fmla="*/ 7 h 8"/>
                  <a:gd name="T12" fmla="*/ 4 w 4"/>
                  <a:gd name="T13" fmla="*/ 7 h 8"/>
                  <a:gd name="T14" fmla="*/ 4 w 4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94" name="Freeform 2414"/>
              <p:cNvSpPr>
                <a:spLocks/>
              </p:cNvSpPr>
              <p:nvPr/>
            </p:nvSpPr>
            <p:spPr bwMode="auto">
              <a:xfrm>
                <a:off x="2117" y="2484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1 w 4"/>
                  <a:gd name="T3" fmla="*/ 2 h 11"/>
                  <a:gd name="T4" fmla="*/ 1 w 4"/>
                  <a:gd name="T5" fmla="*/ 3 h 11"/>
                  <a:gd name="T6" fmla="*/ 2 w 4"/>
                  <a:gd name="T7" fmla="*/ 5 h 11"/>
                  <a:gd name="T8" fmla="*/ 2 w 4"/>
                  <a:gd name="T9" fmla="*/ 8 h 11"/>
                  <a:gd name="T10" fmla="*/ 4 w 4"/>
                  <a:gd name="T11" fmla="*/ 8 h 11"/>
                  <a:gd name="T12" fmla="*/ 4 w 4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1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95" name="Freeform 2415"/>
              <p:cNvSpPr>
                <a:spLocks/>
              </p:cNvSpPr>
              <p:nvPr/>
            </p:nvSpPr>
            <p:spPr bwMode="auto">
              <a:xfrm>
                <a:off x="2121" y="2495"/>
                <a:ext cx="4" cy="8"/>
              </a:xfrm>
              <a:custGeom>
                <a:avLst/>
                <a:gdLst>
                  <a:gd name="T0" fmla="*/ 0 w 4"/>
                  <a:gd name="T1" fmla="*/ 0 h 8"/>
                  <a:gd name="T2" fmla="*/ 1 w 4"/>
                  <a:gd name="T3" fmla="*/ 0 h 8"/>
                  <a:gd name="T4" fmla="*/ 1 w 4"/>
                  <a:gd name="T5" fmla="*/ 3 h 8"/>
                  <a:gd name="T6" fmla="*/ 2 w 4"/>
                  <a:gd name="T7" fmla="*/ 3 h 8"/>
                  <a:gd name="T8" fmla="*/ 2 w 4"/>
                  <a:gd name="T9" fmla="*/ 5 h 8"/>
                  <a:gd name="T10" fmla="*/ 3 w 4"/>
                  <a:gd name="T11" fmla="*/ 5 h 8"/>
                  <a:gd name="T12" fmla="*/ 3 w 4"/>
                  <a:gd name="T13" fmla="*/ 8 h 8"/>
                  <a:gd name="T14" fmla="*/ 4 w 4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4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96" name="Freeform 2416"/>
              <p:cNvSpPr>
                <a:spLocks/>
              </p:cNvSpPr>
              <p:nvPr/>
            </p:nvSpPr>
            <p:spPr bwMode="auto">
              <a:xfrm>
                <a:off x="2125" y="2503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0 w 4"/>
                  <a:gd name="T3" fmla="*/ 3 h 9"/>
                  <a:gd name="T4" fmla="*/ 2 w 4"/>
                  <a:gd name="T5" fmla="*/ 3 h 9"/>
                  <a:gd name="T6" fmla="*/ 2 w 4"/>
                  <a:gd name="T7" fmla="*/ 5 h 9"/>
                  <a:gd name="T8" fmla="*/ 3 w 4"/>
                  <a:gd name="T9" fmla="*/ 5 h 9"/>
                  <a:gd name="T10" fmla="*/ 3 w 4"/>
                  <a:gd name="T11" fmla="*/ 8 h 9"/>
                  <a:gd name="T12" fmla="*/ 4 w 4"/>
                  <a:gd name="T13" fmla="*/ 8 h 9"/>
                  <a:gd name="T14" fmla="*/ 4 w 4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9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97" name="Freeform 2417"/>
              <p:cNvSpPr>
                <a:spLocks/>
              </p:cNvSpPr>
              <p:nvPr/>
            </p:nvSpPr>
            <p:spPr bwMode="auto">
              <a:xfrm>
                <a:off x="2129" y="2512"/>
                <a:ext cx="4" cy="10"/>
              </a:xfrm>
              <a:custGeom>
                <a:avLst/>
                <a:gdLst>
                  <a:gd name="T0" fmla="*/ 0 w 4"/>
                  <a:gd name="T1" fmla="*/ 0 h 10"/>
                  <a:gd name="T2" fmla="*/ 0 w 4"/>
                  <a:gd name="T3" fmla="*/ 2 h 10"/>
                  <a:gd name="T4" fmla="*/ 1 w 4"/>
                  <a:gd name="T5" fmla="*/ 2 h 10"/>
                  <a:gd name="T6" fmla="*/ 1 w 4"/>
                  <a:gd name="T7" fmla="*/ 5 h 10"/>
                  <a:gd name="T8" fmla="*/ 2 w 4"/>
                  <a:gd name="T9" fmla="*/ 5 h 10"/>
                  <a:gd name="T10" fmla="*/ 2 w 4"/>
                  <a:gd name="T11" fmla="*/ 8 h 10"/>
                  <a:gd name="T12" fmla="*/ 4 w 4"/>
                  <a:gd name="T13" fmla="*/ 8 h 10"/>
                  <a:gd name="T14" fmla="*/ 4 w 4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10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98" name="Freeform 2418"/>
              <p:cNvSpPr>
                <a:spLocks/>
              </p:cNvSpPr>
              <p:nvPr/>
            </p:nvSpPr>
            <p:spPr bwMode="auto">
              <a:xfrm>
                <a:off x="2133" y="2522"/>
                <a:ext cx="3" cy="9"/>
              </a:xfrm>
              <a:custGeom>
                <a:avLst/>
                <a:gdLst>
                  <a:gd name="T0" fmla="*/ 0 w 3"/>
                  <a:gd name="T1" fmla="*/ 0 h 9"/>
                  <a:gd name="T2" fmla="*/ 0 w 3"/>
                  <a:gd name="T3" fmla="*/ 2 h 9"/>
                  <a:gd name="T4" fmla="*/ 1 w 3"/>
                  <a:gd name="T5" fmla="*/ 2 h 9"/>
                  <a:gd name="T6" fmla="*/ 1 w 3"/>
                  <a:gd name="T7" fmla="*/ 5 h 9"/>
                  <a:gd name="T8" fmla="*/ 2 w 3"/>
                  <a:gd name="T9" fmla="*/ 5 h 9"/>
                  <a:gd name="T10" fmla="*/ 2 w 3"/>
                  <a:gd name="T11" fmla="*/ 6 h 9"/>
                  <a:gd name="T12" fmla="*/ 3 w 3"/>
                  <a:gd name="T13" fmla="*/ 6 h 9"/>
                  <a:gd name="T14" fmla="*/ 3 w 3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9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099" name="Freeform 2419"/>
              <p:cNvSpPr>
                <a:spLocks/>
              </p:cNvSpPr>
              <p:nvPr/>
            </p:nvSpPr>
            <p:spPr bwMode="auto">
              <a:xfrm>
                <a:off x="2136" y="2531"/>
                <a:ext cx="5" cy="10"/>
              </a:xfrm>
              <a:custGeom>
                <a:avLst/>
                <a:gdLst>
                  <a:gd name="T0" fmla="*/ 0 w 5"/>
                  <a:gd name="T1" fmla="*/ 0 h 10"/>
                  <a:gd name="T2" fmla="*/ 1 w 5"/>
                  <a:gd name="T3" fmla="*/ 0 h 10"/>
                  <a:gd name="T4" fmla="*/ 1 w 5"/>
                  <a:gd name="T5" fmla="*/ 4 h 10"/>
                  <a:gd name="T6" fmla="*/ 3 w 5"/>
                  <a:gd name="T7" fmla="*/ 4 h 10"/>
                  <a:gd name="T8" fmla="*/ 3 w 5"/>
                  <a:gd name="T9" fmla="*/ 5 h 10"/>
                  <a:gd name="T10" fmla="*/ 4 w 5"/>
                  <a:gd name="T11" fmla="*/ 7 h 10"/>
                  <a:gd name="T12" fmla="*/ 4 w 5"/>
                  <a:gd name="T13" fmla="*/ 10 h 10"/>
                  <a:gd name="T14" fmla="*/ 5 w 5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0">
                    <a:moveTo>
                      <a:pt x="0" y="0"/>
                    </a:moveTo>
                    <a:lnTo>
                      <a:pt x="1" y="0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5" y="10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00" name="Freeform 2420"/>
              <p:cNvSpPr>
                <a:spLocks/>
              </p:cNvSpPr>
              <p:nvPr/>
            </p:nvSpPr>
            <p:spPr bwMode="auto">
              <a:xfrm>
                <a:off x="2141" y="2541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0 w 4"/>
                  <a:gd name="T3" fmla="*/ 1 h 9"/>
                  <a:gd name="T4" fmla="*/ 1 w 4"/>
                  <a:gd name="T5" fmla="*/ 3 h 9"/>
                  <a:gd name="T6" fmla="*/ 1 w 4"/>
                  <a:gd name="T7" fmla="*/ 5 h 9"/>
                  <a:gd name="T8" fmla="*/ 2 w 4"/>
                  <a:gd name="T9" fmla="*/ 5 h 9"/>
                  <a:gd name="T10" fmla="*/ 2 w 4"/>
                  <a:gd name="T11" fmla="*/ 8 h 9"/>
                  <a:gd name="T12" fmla="*/ 4 w 4"/>
                  <a:gd name="T13" fmla="*/ 8 h 9"/>
                  <a:gd name="T14" fmla="*/ 4 w 4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9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01" name="Freeform 2421"/>
              <p:cNvSpPr>
                <a:spLocks/>
              </p:cNvSpPr>
              <p:nvPr/>
            </p:nvSpPr>
            <p:spPr bwMode="auto">
              <a:xfrm>
                <a:off x="2145" y="2550"/>
                <a:ext cx="3" cy="8"/>
              </a:xfrm>
              <a:custGeom>
                <a:avLst/>
                <a:gdLst>
                  <a:gd name="T0" fmla="*/ 0 w 3"/>
                  <a:gd name="T1" fmla="*/ 0 h 8"/>
                  <a:gd name="T2" fmla="*/ 0 w 3"/>
                  <a:gd name="T3" fmla="*/ 2 h 8"/>
                  <a:gd name="T4" fmla="*/ 1 w 3"/>
                  <a:gd name="T5" fmla="*/ 2 h 8"/>
                  <a:gd name="T6" fmla="*/ 1 w 3"/>
                  <a:gd name="T7" fmla="*/ 5 h 8"/>
                  <a:gd name="T8" fmla="*/ 2 w 3"/>
                  <a:gd name="T9" fmla="*/ 5 h 8"/>
                  <a:gd name="T10" fmla="*/ 2 w 3"/>
                  <a:gd name="T11" fmla="*/ 7 h 8"/>
                  <a:gd name="T12" fmla="*/ 3 w 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3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02" name="Freeform 2422"/>
              <p:cNvSpPr>
                <a:spLocks/>
              </p:cNvSpPr>
              <p:nvPr/>
            </p:nvSpPr>
            <p:spPr bwMode="auto">
              <a:xfrm>
                <a:off x="2148" y="2558"/>
                <a:ext cx="4" cy="10"/>
              </a:xfrm>
              <a:custGeom>
                <a:avLst/>
                <a:gdLst>
                  <a:gd name="T0" fmla="*/ 0 w 4"/>
                  <a:gd name="T1" fmla="*/ 0 h 10"/>
                  <a:gd name="T2" fmla="*/ 0 w 4"/>
                  <a:gd name="T3" fmla="*/ 2 h 10"/>
                  <a:gd name="T4" fmla="*/ 1 w 4"/>
                  <a:gd name="T5" fmla="*/ 3 h 10"/>
                  <a:gd name="T6" fmla="*/ 1 w 4"/>
                  <a:gd name="T7" fmla="*/ 5 h 10"/>
                  <a:gd name="T8" fmla="*/ 3 w 4"/>
                  <a:gd name="T9" fmla="*/ 5 h 10"/>
                  <a:gd name="T10" fmla="*/ 3 w 4"/>
                  <a:gd name="T11" fmla="*/ 8 h 10"/>
                  <a:gd name="T12" fmla="*/ 4 w 4"/>
                  <a:gd name="T13" fmla="*/ 8 h 10"/>
                  <a:gd name="T14" fmla="*/ 4 w 4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10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03" name="Freeform 2423"/>
              <p:cNvSpPr>
                <a:spLocks/>
              </p:cNvSpPr>
              <p:nvPr/>
            </p:nvSpPr>
            <p:spPr bwMode="auto">
              <a:xfrm>
                <a:off x="2152" y="2568"/>
                <a:ext cx="3" cy="8"/>
              </a:xfrm>
              <a:custGeom>
                <a:avLst/>
                <a:gdLst>
                  <a:gd name="T0" fmla="*/ 0 w 3"/>
                  <a:gd name="T1" fmla="*/ 0 h 8"/>
                  <a:gd name="T2" fmla="*/ 0 w 3"/>
                  <a:gd name="T3" fmla="*/ 1 h 8"/>
                  <a:gd name="T4" fmla="*/ 1 w 3"/>
                  <a:gd name="T5" fmla="*/ 1 h 8"/>
                  <a:gd name="T6" fmla="*/ 1 w 3"/>
                  <a:gd name="T7" fmla="*/ 4 h 8"/>
                  <a:gd name="T8" fmla="*/ 2 w 3"/>
                  <a:gd name="T9" fmla="*/ 4 h 8"/>
                  <a:gd name="T10" fmla="*/ 2 w 3"/>
                  <a:gd name="T11" fmla="*/ 8 h 8"/>
                  <a:gd name="T12" fmla="*/ 3 w 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3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04" name="Freeform 2424"/>
              <p:cNvSpPr>
                <a:spLocks/>
              </p:cNvSpPr>
              <p:nvPr/>
            </p:nvSpPr>
            <p:spPr bwMode="auto">
              <a:xfrm>
                <a:off x="2155" y="2576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0 w 4"/>
                  <a:gd name="T3" fmla="*/ 1 h 9"/>
                  <a:gd name="T4" fmla="*/ 2 w 4"/>
                  <a:gd name="T5" fmla="*/ 1 h 9"/>
                  <a:gd name="T6" fmla="*/ 2 w 4"/>
                  <a:gd name="T7" fmla="*/ 4 h 9"/>
                  <a:gd name="T8" fmla="*/ 3 w 4"/>
                  <a:gd name="T9" fmla="*/ 4 h 9"/>
                  <a:gd name="T10" fmla="*/ 3 w 4"/>
                  <a:gd name="T11" fmla="*/ 7 h 9"/>
                  <a:gd name="T12" fmla="*/ 4 w 4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4" y="9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05" name="Freeform 2425"/>
              <p:cNvSpPr>
                <a:spLocks/>
              </p:cNvSpPr>
              <p:nvPr/>
            </p:nvSpPr>
            <p:spPr bwMode="auto">
              <a:xfrm>
                <a:off x="2159" y="2585"/>
                <a:ext cx="4" cy="8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2 h 8"/>
                  <a:gd name="T4" fmla="*/ 1 w 4"/>
                  <a:gd name="T5" fmla="*/ 2 h 8"/>
                  <a:gd name="T6" fmla="*/ 1 w 4"/>
                  <a:gd name="T7" fmla="*/ 5 h 8"/>
                  <a:gd name="T8" fmla="*/ 2 w 4"/>
                  <a:gd name="T9" fmla="*/ 5 h 8"/>
                  <a:gd name="T10" fmla="*/ 2 w 4"/>
                  <a:gd name="T11" fmla="*/ 8 h 8"/>
                  <a:gd name="T12" fmla="*/ 4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4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06" name="Freeform 2426"/>
              <p:cNvSpPr>
                <a:spLocks/>
              </p:cNvSpPr>
              <p:nvPr/>
            </p:nvSpPr>
            <p:spPr bwMode="auto">
              <a:xfrm>
                <a:off x="2163" y="2593"/>
                <a:ext cx="3" cy="8"/>
              </a:xfrm>
              <a:custGeom>
                <a:avLst/>
                <a:gdLst>
                  <a:gd name="T0" fmla="*/ 0 w 3"/>
                  <a:gd name="T1" fmla="*/ 0 h 8"/>
                  <a:gd name="T2" fmla="*/ 0 w 3"/>
                  <a:gd name="T3" fmla="*/ 3 h 8"/>
                  <a:gd name="T4" fmla="*/ 1 w 3"/>
                  <a:gd name="T5" fmla="*/ 3 h 8"/>
                  <a:gd name="T6" fmla="*/ 1 w 3"/>
                  <a:gd name="T7" fmla="*/ 6 h 8"/>
                  <a:gd name="T8" fmla="*/ 2 w 3"/>
                  <a:gd name="T9" fmla="*/ 6 h 8"/>
                  <a:gd name="T10" fmla="*/ 2 w 3"/>
                  <a:gd name="T11" fmla="*/ 8 h 8"/>
                  <a:gd name="T12" fmla="*/ 3 w 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3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07" name="Freeform 2427"/>
              <p:cNvSpPr>
                <a:spLocks/>
              </p:cNvSpPr>
              <p:nvPr/>
            </p:nvSpPr>
            <p:spPr bwMode="auto">
              <a:xfrm>
                <a:off x="2166" y="2601"/>
                <a:ext cx="3" cy="8"/>
              </a:xfrm>
              <a:custGeom>
                <a:avLst/>
                <a:gdLst>
                  <a:gd name="T0" fmla="*/ 0 w 3"/>
                  <a:gd name="T1" fmla="*/ 0 h 8"/>
                  <a:gd name="T2" fmla="*/ 0 w 3"/>
                  <a:gd name="T3" fmla="*/ 3 h 8"/>
                  <a:gd name="T4" fmla="*/ 1 w 3"/>
                  <a:gd name="T5" fmla="*/ 3 h 8"/>
                  <a:gd name="T6" fmla="*/ 1 w 3"/>
                  <a:gd name="T7" fmla="*/ 6 h 8"/>
                  <a:gd name="T8" fmla="*/ 3 w 3"/>
                  <a:gd name="T9" fmla="*/ 6 h 8"/>
                  <a:gd name="T10" fmla="*/ 3 w 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3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70108" name="Group 2428"/>
            <p:cNvGrpSpPr>
              <a:grpSpLocks/>
            </p:cNvGrpSpPr>
            <p:nvPr/>
          </p:nvGrpSpPr>
          <p:grpSpPr bwMode="auto">
            <a:xfrm>
              <a:off x="2169" y="2609"/>
              <a:ext cx="352" cy="473"/>
              <a:chOff x="2169" y="2609"/>
              <a:chExt cx="352" cy="473"/>
            </a:xfrm>
          </p:grpSpPr>
          <p:sp>
            <p:nvSpPr>
              <p:cNvPr id="970109" name="Freeform 2429"/>
              <p:cNvSpPr>
                <a:spLocks/>
              </p:cNvSpPr>
              <p:nvPr/>
            </p:nvSpPr>
            <p:spPr bwMode="auto">
              <a:xfrm>
                <a:off x="2169" y="2609"/>
                <a:ext cx="3" cy="9"/>
              </a:xfrm>
              <a:custGeom>
                <a:avLst/>
                <a:gdLst>
                  <a:gd name="T0" fmla="*/ 0 w 3"/>
                  <a:gd name="T1" fmla="*/ 0 h 9"/>
                  <a:gd name="T2" fmla="*/ 0 w 3"/>
                  <a:gd name="T3" fmla="*/ 1 h 9"/>
                  <a:gd name="T4" fmla="*/ 1 w 3"/>
                  <a:gd name="T5" fmla="*/ 1 h 9"/>
                  <a:gd name="T6" fmla="*/ 1 w 3"/>
                  <a:gd name="T7" fmla="*/ 3 h 9"/>
                  <a:gd name="T8" fmla="*/ 2 w 3"/>
                  <a:gd name="T9" fmla="*/ 3 h 9"/>
                  <a:gd name="T10" fmla="*/ 2 w 3"/>
                  <a:gd name="T11" fmla="*/ 6 h 9"/>
                  <a:gd name="T12" fmla="*/ 3 w 3"/>
                  <a:gd name="T13" fmla="*/ 8 h 9"/>
                  <a:gd name="T14" fmla="*/ 3 w 3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3" y="8"/>
                    </a:lnTo>
                    <a:lnTo>
                      <a:pt x="3" y="9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10" name="Freeform 2430"/>
              <p:cNvSpPr>
                <a:spLocks/>
              </p:cNvSpPr>
              <p:nvPr/>
            </p:nvSpPr>
            <p:spPr bwMode="auto">
              <a:xfrm>
                <a:off x="2172" y="2618"/>
                <a:ext cx="4" cy="10"/>
              </a:xfrm>
              <a:custGeom>
                <a:avLst/>
                <a:gdLst>
                  <a:gd name="T0" fmla="*/ 0 w 4"/>
                  <a:gd name="T1" fmla="*/ 0 h 10"/>
                  <a:gd name="T2" fmla="*/ 0 w 4"/>
                  <a:gd name="T3" fmla="*/ 2 h 10"/>
                  <a:gd name="T4" fmla="*/ 1 w 4"/>
                  <a:gd name="T5" fmla="*/ 2 h 10"/>
                  <a:gd name="T6" fmla="*/ 1 w 4"/>
                  <a:gd name="T7" fmla="*/ 5 h 10"/>
                  <a:gd name="T8" fmla="*/ 3 w 4"/>
                  <a:gd name="T9" fmla="*/ 5 h 10"/>
                  <a:gd name="T10" fmla="*/ 3 w 4"/>
                  <a:gd name="T11" fmla="*/ 6 h 10"/>
                  <a:gd name="T12" fmla="*/ 4 w 4"/>
                  <a:gd name="T13" fmla="*/ 8 h 10"/>
                  <a:gd name="T14" fmla="*/ 4 w 4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4" y="10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11" name="Freeform 2431"/>
              <p:cNvSpPr>
                <a:spLocks/>
              </p:cNvSpPr>
              <p:nvPr/>
            </p:nvSpPr>
            <p:spPr bwMode="auto">
              <a:xfrm>
                <a:off x="2176" y="2628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1 w 3"/>
                  <a:gd name="T3" fmla="*/ 0 h 6"/>
                  <a:gd name="T4" fmla="*/ 1 w 3"/>
                  <a:gd name="T5" fmla="*/ 3 h 6"/>
                  <a:gd name="T6" fmla="*/ 2 w 3"/>
                  <a:gd name="T7" fmla="*/ 3 h 6"/>
                  <a:gd name="T8" fmla="*/ 2 w 3"/>
                  <a:gd name="T9" fmla="*/ 6 h 6"/>
                  <a:gd name="T10" fmla="*/ 3 w 3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3" y="6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12" name="Freeform 2432"/>
              <p:cNvSpPr>
                <a:spLocks/>
              </p:cNvSpPr>
              <p:nvPr/>
            </p:nvSpPr>
            <p:spPr bwMode="auto">
              <a:xfrm>
                <a:off x="2179" y="2634"/>
                <a:ext cx="3" cy="8"/>
              </a:xfrm>
              <a:custGeom>
                <a:avLst/>
                <a:gdLst>
                  <a:gd name="T0" fmla="*/ 0 w 3"/>
                  <a:gd name="T1" fmla="*/ 0 h 8"/>
                  <a:gd name="T2" fmla="*/ 0 w 3"/>
                  <a:gd name="T3" fmla="*/ 1 h 8"/>
                  <a:gd name="T4" fmla="*/ 2 w 3"/>
                  <a:gd name="T5" fmla="*/ 1 h 8"/>
                  <a:gd name="T6" fmla="*/ 2 w 3"/>
                  <a:gd name="T7" fmla="*/ 5 h 8"/>
                  <a:gd name="T8" fmla="*/ 3 w 3"/>
                  <a:gd name="T9" fmla="*/ 5 h 8"/>
                  <a:gd name="T10" fmla="*/ 3 w 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13" name="Freeform 2433"/>
              <p:cNvSpPr>
                <a:spLocks/>
              </p:cNvSpPr>
              <p:nvPr/>
            </p:nvSpPr>
            <p:spPr bwMode="auto">
              <a:xfrm>
                <a:off x="2182" y="2642"/>
                <a:ext cx="3" cy="9"/>
              </a:xfrm>
              <a:custGeom>
                <a:avLst/>
                <a:gdLst>
                  <a:gd name="T0" fmla="*/ 0 w 3"/>
                  <a:gd name="T1" fmla="*/ 0 h 9"/>
                  <a:gd name="T2" fmla="*/ 1 w 3"/>
                  <a:gd name="T3" fmla="*/ 0 h 9"/>
                  <a:gd name="T4" fmla="*/ 1 w 3"/>
                  <a:gd name="T5" fmla="*/ 3 h 9"/>
                  <a:gd name="T6" fmla="*/ 2 w 3"/>
                  <a:gd name="T7" fmla="*/ 3 h 9"/>
                  <a:gd name="T8" fmla="*/ 2 w 3"/>
                  <a:gd name="T9" fmla="*/ 6 h 9"/>
                  <a:gd name="T10" fmla="*/ 3 w 3"/>
                  <a:gd name="T11" fmla="*/ 6 h 9"/>
                  <a:gd name="T12" fmla="*/ 3 w 3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9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14" name="Freeform 2434"/>
              <p:cNvSpPr>
                <a:spLocks/>
              </p:cNvSpPr>
              <p:nvPr/>
            </p:nvSpPr>
            <p:spPr bwMode="auto">
              <a:xfrm>
                <a:off x="2185" y="2651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2 w 4"/>
                  <a:gd name="T3" fmla="*/ 0 h 7"/>
                  <a:gd name="T4" fmla="*/ 2 w 4"/>
                  <a:gd name="T5" fmla="*/ 3 h 7"/>
                  <a:gd name="T6" fmla="*/ 3 w 4"/>
                  <a:gd name="T7" fmla="*/ 3 h 7"/>
                  <a:gd name="T8" fmla="*/ 3 w 4"/>
                  <a:gd name="T9" fmla="*/ 7 h 7"/>
                  <a:gd name="T10" fmla="*/ 4 w 4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7"/>
                    </a:lnTo>
                    <a:lnTo>
                      <a:pt x="4" y="7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15" name="Freeform 2435"/>
              <p:cNvSpPr>
                <a:spLocks/>
              </p:cNvSpPr>
              <p:nvPr/>
            </p:nvSpPr>
            <p:spPr bwMode="auto">
              <a:xfrm>
                <a:off x="2189" y="2658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0 w 2"/>
                  <a:gd name="T3" fmla="*/ 1 h 7"/>
                  <a:gd name="T4" fmla="*/ 1 w 2"/>
                  <a:gd name="T5" fmla="*/ 1 h 7"/>
                  <a:gd name="T6" fmla="*/ 1 w 2"/>
                  <a:gd name="T7" fmla="*/ 4 h 7"/>
                  <a:gd name="T8" fmla="*/ 2 w 2"/>
                  <a:gd name="T9" fmla="*/ 4 h 7"/>
                  <a:gd name="T10" fmla="*/ 2 w 2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7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16" name="Freeform 2436"/>
              <p:cNvSpPr>
                <a:spLocks/>
              </p:cNvSpPr>
              <p:nvPr/>
            </p:nvSpPr>
            <p:spPr bwMode="auto">
              <a:xfrm>
                <a:off x="2191" y="2665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2 w 4"/>
                  <a:gd name="T3" fmla="*/ 0 h 7"/>
                  <a:gd name="T4" fmla="*/ 2 w 4"/>
                  <a:gd name="T5" fmla="*/ 4 h 7"/>
                  <a:gd name="T6" fmla="*/ 3 w 4"/>
                  <a:gd name="T7" fmla="*/ 4 h 7"/>
                  <a:gd name="T8" fmla="*/ 3 w 4"/>
                  <a:gd name="T9" fmla="*/ 5 h 7"/>
                  <a:gd name="T10" fmla="*/ 4 w 4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4" y="7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17" name="Freeform 2437"/>
              <p:cNvSpPr>
                <a:spLocks/>
              </p:cNvSpPr>
              <p:nvPr/>
            </p:nvSpPr>
            <p:spPr bwMode="auto">
              <a:xfrm>
                <a:off x="2195" y="2672"/>
                <a:ext cx="4" cy="8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1 h 8"/>
                  <a:gd name="T4" fmla="*/ 1 w 4"/>
                  <a:gd name="T5" fmla="*/ 3 h 8"/>
                  <a:gd name="T6" fmla="*/ 1 w 4"/>
                  <a:gd name="T7" fmla="*/ 4 h 8"/>
                  <a:gd name="T8" fmla="*/ 2 w 4"/>
                  <a:gd name="T9" fmla="*/ 4 h 8"/>
                  <a:gd name="T10" fmla="*/ 2 w 4"/>
                  <a:gd name="T11" fmla="*/ 8 h 8"/>
                  <a:gd name="T12" fmla="*/ 4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4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18" name="Freeform 2438"/>
              <p:cNvSpPr>
                <a:spLocks/>
              </p:cNvSpPr>
              <p:nvPr/>
            </p:nvSpPr>
            <p:spPr bwMode="auto">
              <a:xfrm>
                <a:off x="2199" y="2680"/>
                <a:ext cx="2" cy="8"/>
              </a:xfrm>
              <a:custGeom>
                <a:avLst/>
                <a:gdLst>
                  <a:gd name="T0" fmla="*/ 0 w 2"/>
                  <a:gd name="T1" fmla="*/ 0 h 8"/>
                  <a:gd name="T2" fmla="*/ 0 w 2"/>
                  <a:gd name="T3" fmla="*/ 3 h 8"/>
                  <a:gd name="T4" fmla="*/ 1 w 2"/>
                  <a:gd name="T5" fmla="*/ 3 h 8"/>
                  <a:gd name="T6" fmla="*/ 1 w 2"/>
                  <a:gd name="T7" fmla="*/ 6 h 8"/>
                  <a:gd name="T8" fmla="*/ 2 w 2"/>
                  <a:gd name="T9" fmla="*/ 6 h 8"/>
                  <a:gd name="T10" fmla="*/ 2 w 2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19" name="Freeform 2439"/>
              <p:cNvSpPr>
                <a:spLocks/>
              </p:cNvSpPr>
              <p:nvPr/>
            </p:nvSpPr>
            <p:spPr bwMode="auto">
              <a:xfrm>
                <a:off x="2201" y="2688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1 h 6"/>
                  <a:gd name="T4" fmla="*/ 1 w 4"/>
                  <a:gd name="T5" fmla="*/ 1 h 6"/>
                  <a:gd name="T6" fmla="*/ 1 w 4"/>
                  <a:gd name="T7" fmla="*/ 3 h 6"/>
                  <a:gd name="T8" fmla="*/ 2 w 4"/>
                  <a:gd name="T9" fmla="*/ 3 h 6"/>
                  <a:gd name="T10" fmla="*/ 2 w 4"/>
                  <a:gd name="T11" fmla="*/ 6 h 6"/>
                  <a:gd name="T12" fmla="*/ 4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4" y="6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20" name="Freeform 2440"/>
              <p:cNvSpPr>
                <a:spLocks/>
              </p:cNvSpPr>
              <p:nvPr/>
            </p:nvSpPr>
            <p:spPr bwMode="auto">
              <a:xfrm>
                <a:off x="2205" y="2694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1 h 6"/>
                  <a:gd name="T4" fmla="*/ 1 w 2"/>
                  <a:gd name="T5" fmla="*/ 1 h 6"/>
                  <a:gd name="T6" fmla="*/ 1 w 2"/>
                  <a:gd name="T7" fmla="*/ 5 h 6"/>
                  <a:gd name="T8" fmla="*/ 2 w 2"/>
                  <a:gd name="T9" fmla="*/ 5 h 6"/>
                  <a:gd name="T10" fmla="*/ 2 w 2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6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21" name="Freeform 2441"/>
              <p:cNvSpPr>
                <a:spLocks/>
              </p:cNvSpPr>
              <p:nvPr/>
            </p:nvSpPr>
            <p:spPr bwMode="auto">
              <a:xfrm>
                <a:off x="2207" y="2700"/>
                <a:ext cx="4" cy="8"/>
              </a:xfrm>
              <a:custGeom>
                <a:avLst/>
                <a:gdLst>
                  <a:gd name="T0" fmla="*/ 0 w 4"/>
                  <a:gd name="T1" fmla="*/ 0 h 8"/>
                  <a:gd name="T2" fmla="*/ 0 w 4"/>
                  <a:gd name="T3" fmla="*/ 2 h 8"/>
                  <a:gd name="T4" fmla="*/ 1 w 4"/>
                  <a:gd name="T5" fmla="*/ 2 h 8"/>
                  <a:gd name="T6" fmla="*/ 1 w 4"/>
                  <a:gd name="T7" fmla="*/ 3 h 8"/>
                  <a:gd name="T8" fmla="*/ 2 w 4"/>
                  <a:gd name="T9" fmla="*/ 5 h 8"/>
                  <a:gd name="T10" fmla="*/ 2 w 4"/>
                  <a:gd name="T11" fmla="*/ 8 h 8"/>
                  <a:gd name="T12" fmla="*/ 4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4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22" name="Freeform 2442"/>
              <p:cNvSpPr>
                <a:spLocks/>
              </p:cNvSpPr>
              <p:nvPr/>
            </p:nvSpPr>
            <p:spPr bwMode="auto">
              <a:xfrm>
                <a:off x="2211" y="2708"/>
                <a:ext cx="2" cy="8"/>
              </a:xfrm>
              <a:custGeom>
                <a:avLst/>
                <a:gdLst>
                  <a:gd name="T0" fmla="*/ 0 w 2"/>
                  <a:gd name="T1" fmla="*/ 0 h 8"/>
                  <a:gd name="T2" fmla="*/ 0 w 2"/>
                  <a:gd name="T3" fmla="*/ 3 h 8"/>
                  <a:gd name="T4" fmla="*/ 1 w 2"/>
                  <a:gd name="T5" fmla="*/ 3 h 8"/>
                  <a:gd name="T6" fmla="*/ 1 w 2"/>
                  <a:gd name="T7" fmla="*/ 6 h 8"/>
                  <a:gd name="T8" fmla="*/ 2 w 2"/>
                  <a:gd name="T9" fmla="*/ 6 h 8"/>
                  <a:gd name="T10" fmla="*/ 2 w 2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8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23" name="Freeform 2443"/>
              <p:cNvSpPr>
                <a:spLocks/>
              </p:cNvSpPr>
              <p:nvPr/>
            </p:nvSpPr>
            <p:spPr bwMode="auto">
              <a:xfrm>
                <a:off x="2213" y="2716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1 h 6"/>
                  <a:gd name="T4" fmla="*/ 1 w 4"/>
                  <a:gd name="T5" fmla="*/ 1 h 6"/>
                  <a:gd name="T6" fmla="*/ 1 w 4"/>
                  <a:gd name="T7" fmla="*/ 3 h 6"/>
                  <a:gd name="T8" fmla="*/ 3 w 4"/>
                  <a:gd name="T9" fmla="*/ 5 h 6"/>
                  <a:gd name="T10" fmla="*/ 3 w 4"/>
                  <a:gd name="T11" fmla="*/ 6 h 6"/>
                  <a:gd name="T12" fmla="*/ 4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24" name="Freeform 2444"/>
              <p:cNvSpPr>
                <a:spLocks/>
              </p:cNvSpPr>
              <p:nvPr/>
            </p:nvSpPr>
            <p:spPr bwMode="auto">
              <a:xfrm>
                <a:off x="2217" y="2722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0 w 2"/>
                  <a:gd name="T3" fmla="*/ 3 h 7"/>
                  <a:gd name="T4" fmla="*/ 1 w 2"/>
                  <a:gd name="T5" fmla="*/ 3 h 7"/>
                  <a:gd name="T6" fmla="*/ 1 w 2"/>
                  <a:gd name="T7" fmla="*/ 5 h 7"/>
                  <a:gd name="T8" fmla="*/ 2 w 2"/>
                  <a:gd name="T9" fmla="*/ 5 h 7"/>
                  <a:gd name="T10" fmla="*/ 2 w 2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7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25" name="Freeform 2445"/>
              <p:cNvSpPr>
                <a:spLocks/>
              </p:cNvSpPr>
              <p:nvPr/>
            </p:nvSpPr>
            <p:spPr bwMode="auto">
              <a:xfrm>
                <a:off x="2219" y="2729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1 w 3"/>
                  <a:gd name="T5" fmla="*/ 1 h 4"/>
                  <a:gd name="T6" fmla="*/ 1 w 3"/>
                  <a:gd name="T7" fmla="*/ 3 h 4"/>
                  <a:gd name="T8" fmla="*/ 3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4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26" name="Freeform 2446"/>
              <p:cNvSpPr>
                <a:spLocks/>
              </p:cNvSpPr>
              <p:nvPr/>
            </p:nvSpPr>
            <p:spPr bwMode="auto">
              <a:xfrm>
                <a:off x="2222" y="2733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2 h 7"/>
                  <a:gd name="T4" fmla="*/ 1 w 3"/>
                  <a:gd name="T5" fmla="*/ 2 h 7"/>
                  <a:gd name="T6" fmla="*/ 1 w 3"/>
                  <a:gd name="T7" fmla="*/ 3 h 7"/>
                  <a:gd name="T8" fmla="*/ 2 w 3"/>
                  <a:gd name="T9" fmla="*/ 3 h 7"/>
                  <a:gd name="T10" fmla="*/ 2 w 3"/>
                  <a:gd name="T11" fmla="*/ 7 h 7"/>
                  <a:gd name="T12" fmla="*/ 3 w 3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3" y="7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27" name="Freeform 2447"/>
              <p:cNvSpPr>
                <a:spLocks/>
              </p:cNvSpPr>
              <p:nvPr/>
            </p:nvSpPr>
            <p:spPr bwMode="auto">
              <a:xfrm>
                <a:off x="2225" y="2740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3 h 7"/>
                  <a:gd name="T4" fmla="*/ 1 w 3"/>
                  <a:gd name="T5" fmla="*/ 3 h 7"/>
                  <a:gd name="T6" fmla="*/ 1 w 3"/>
                  <a:gd name="T7" fmla="*/ 6 h 7"/>
                  <a:gd name="T8" fmla="*/ 3 w 3"/>
                  <a:gd name="T9" fmla="*/ 6 h 7"/>
                  <a:gd name="T10" fmla="*/ 3 w 3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3" y="7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28" name="Freeform 2448"/>
              <p:cNvSpPr>
                <a:spLocks/>
              </p:cNvSpPr>
              <p:nvPr/>
            </p:nvSpPr>
            <p:spPr bwMode="auto">
              <a:xfrm>
                <a:off x="2228" y="2747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0 w 2"/>
                  <a:gd name="T3" fmla="*/ 2 h 7"/>
                  <a:gd name="T4" fmla="*/ 1 w 2"/>
                  <a:gd name="T5" fmla="*/ 2 h 7"/>
                  <a:gd name="T6" fmla="*/ 1 w 2"/>
                  <a:gd name="T7" fmla="*/ 5 h 7"/>
                  <a:gd name="T8" fmla="*/ 2 w 2"/>
                  <a:gd name="T9" fmla="*/ 5 h 7"/>
                  <a:gd name="T10" fmla="*/ 2 w 2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7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29" name="Freeform 2449"/>
              <p:cNvSpPr>
                <a:spLocks/>
              </p:cNvSpPr>
              <p:nvPr/>
            </p:nvSpPr>
            <p:spPr bwMode="auto">
              <a:xfrm>
                <a:off x="2230" y="2754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1 h 6"/>
                  <a:gd name="T4" fmla="*/ 1 w 4"/>
                  <a:gd name="T5" fmla="*/ 1 h 6"/>
                  <a:gd name="T6" fmla="*/ 1 w 4"/>
                  <a:gd name="T7" fmla="*/ 3 h 6"/>
                  <a:gd name="T8" fmla="*/ 2 w 4"/>
                  <a:gd name="T9" fmla="*/ 3 h 6"/>
                  <a:gd name="T10" fmla="*/ 2 w 4"/>
                  <a:gd name="T11" fmla="*/ 6 h 6"/>
                  <a:gd name="T12" fmla="*/ 4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4" y="6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30" name="Freeform 2450"/>
              <p:cNvSpPr>
                <a:spLocks/>
              </p:cNvSpPr>
              <p:nvPr/>
            </p:nvSpPr>
            <p:spPr bwMode="auto">
              <a:xfrm>
                <a:off x="2234" y="2760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2 h 6"/>
                  <a:gd name="T4" fmla="*/ 1 w 2"/>
                  <a:gd name="T5" fmla="*/ 3 h 6"/>
                  <a:gd name="T6" fmla="*/ 1 w 2"/>
                  <a:gd name="T7" fmla="*/ 5 h 6"/>
                  <a:gd name="T8" fmla="*/ 2 w 2"/>
                  <a:gd name="T9" fmla="*/ 5 h 6"/>
                  <a:gd name="T10" fmla="*/ 2 w 2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6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31" name="Freeform 2451"/>
              <p:cNvSpPr>
                <a:spLocks/>
              </p:cNvSpPr>
              <p:nvPr/>
            </p:nvSpPr>
            <p:spPr bwMode="auto">
              <a:xfrm>
                <a:off x="2236" y="2766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2 h 5"/>
                  <a:gd name="T4" fmla="*/ 1 w 2"/>
                  <a:gd name="T5" fmla="*/ 2 h 5"/>
                  <a:gd name="T6" fmla="*/ 1 w 2"/>
                  <a:gd name="T7" fmla="*/ 4 h 5"/>
                  <a:gd name="T8" fmla="*/ 2 w 2"/>
                  <a:gd name="T9" fmla="*/ 4 h 5"/>
                  <a:gd name="T10" fmla="*/ 2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32" name="Freeform 2452"/>
              <p:cNvSpPr>
                <a:spLocks/>
              </p:cNvSpPr>
              <p:nvPr/>
            </p:nvSpPr>
            <p:spPr bwMode="auto">
              <a:xfrm>
                <a:off x="2238" y="2771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2 h 6"/>
                  <a:gd name="T4" fmla="*/ 2 w 3"/>
                  <a:gd name="T5" fmla="*/ 2 h 6"/>
                  <a:gd name="T6" fmla="*/ 2 w 3"/>
                  <a:gd name="T7" fmla="*/ 3 h 6"/>
                  <a:gd name="T8" fmla="*/ 3 w 3"/>
                  <a:gd name="T9" fmla="*/ 3 h 6"/>
                  <a:gd name="T10" fmla="*/ 3 w 3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6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33" name="Freeform 2453"/>
              <p:cNvSpPr>
                <a:spLocks/>
              </p:cNvSpPr>
              <p:nvPr/>
            </p:nvSpPr>
            <p:spPr bwMode="auto">
              <a:xfrm>
                <a:off x="2241" y="2777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1 w 2"/>
                  <a:gd name="T3" fmla="*/ 0 h 5"/>
                  <a:gd name="T4" fmla="*/ 1 w 2"/>
                  <a:gd name="T5" fmla="*/ 2 h 5"/>
                  <a:gd name="T6" fmla="*/ 2 w 2"/>
                  <a:gd name="T7" fmla="*/ 2 h 5"/>
                  <a:gd name="T8" fmla="*/ 2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5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34" name="Freeform 2454"/>
              <p:cNvSpPr>
                <a:spLocks/>
              </p:cNvSpPr>
              <p:nvPr/>
            </p:nvSpPr>
            <p:spPr bwMode="auto">
              <a:xfrm>
                <a:off x="2243" y="2782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1 w 4"/>
                  <a:gd name="T3" fmla="*/ 0 h 6"/>
                  <a:gd name="T4" fmla="*/ 1 w 4"/>
                  <a:gd name="T5" fmla="*/ 3 h 6"/>
                  <a:gd name="T6" fmla="*/ 3 w 4"/>
                  <a:gd name="T7" fmla="*/ 3 h 6"/>
                  <a:gd name="T8" fmla="*/ 3 w 4"/>
                  <a:gd name="T9" fmla="*/ 5 h 6"/>
                  <a:gd name="T10" fmla="*/ 4 w 4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6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35" name="Freeform 2455"/>
              <p:cNvSpPr>
                <a:spLocks/>
              </p:cNvSpPr>
              <p:nvPr/>
            </p:nvSpPr>
            <p:spPr bwMode="auto">
              <a:xfrm>
                <a:off x="2247" y="2788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2 h 5"/>
                  <a:gd name="T4" fmla="*/ 1 w 2"/>
                  <a:gd name="T5" fmla="*/ 2 h 5"/>
                  <a:gd name="T6" fmla="*/ 1 w 2"/>
                  <a:gd name="T7" fmla="*/ 5 h 5"/>
                  <a:gd name="T8" fmla="*/ 2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2" y="5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36" name="Freeform 2456"/>
              <p:cNvSpPr>
                <a:spLocks/>
              </p:cNvSpPr>
              <p:nvPr/>
            </p:nvSpPr>
            <p:spPr bwMode="auto">
              <a:xfrm>
                <a:off x="2249" y="2793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2 h 5"/>
                  <a:gd name="T4" fmla="*/ 1 w 3"/>
                  <a:gd name="T5" fmla="*/ 2 h 5"/>
                  <a:gd name="T6" fmla="*/ 1 w 3"/>
                  <a:gd name="T7" fmla="*/ 5 h 5"/>
                  <a:gd name="T8" fmla="*/ 3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5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37" name="Freeform 2457"/>
              <p:cNvSpPr>
                <a:spLocks/>
              </p:cNvSpPr>
              <p:nvPr/>
            </p:nvSpPr>
            <p:spPr bwMode="auto">
              <a:xfrm>
                <a:off x="2252" y="2798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1 h 6"/>
                  <a:gd name="T4" fmla="*/ 1 w 2"/>
                  <a:gd name="T5" fmla="*/ 1 h 6"/>
                  <a:gd name="T6" fmla="*/ 1 w 2"/>
                  <a:gd name="T7" fmla="*/ 5 h 6"/>
                  <a:gd name="T8" fmla="*/ 2 w 2"/>
                  <a:gd name="T9" fmla="*/ 5 h 6"/>
                  <a:gd name="T10" fmla="*/ 2 w 2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6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38" name="Freeform 2458"/>
              <p:cNvSpPr>
                <a:spLocks/>
              </p:cNvSpPr>
              <p:nvPr/>
            </p:nvSpPr>
            <p:spPr bwMode="auto">
              <a:xfrm>
                <a:off x="2254" y="2804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1 w 2"/>
                  <a:gd name="T3" fmla="*/ 2 h 5"/>
                  <a:gd name="T4" fmla="*/ 1 w 2"/>
                  <a:gd name="T5" fmla="*/ 3 h 5"/>
                  <a:gd name="T6" fmla="*/ 2 w 2"/>
                  <a:gd name="T7" fmla="*/ 3 h 5"/>
                  <a:gd name="T8" fmla="*/ 2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39" name="Freeform 2459"/>
              <p:cNvSpPr>
                <a:spLocks/>
              </p:cNvSpPr>
              <p:nvPr/>
            </p:nvSpPr>
            <p:spPr bwMode="auto">
              <a:xfrm>
                <a:off x="2256" y="2809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2 h 5"/>
                  <a:gd name="T4" fmla="*/ 2 w 3"/>
                  <a:gd name="T5" fmla="*/ 2 h 5"/>
                  <a:gd name="T6" fmla="*/ 2 w 3"/>
                  <a:gd name="T7" fmla="*/ 3 h 5"/>
                  <a:gd name="T8" fmla="*/ 3 w 3"/>
                  <a:gd name="T9" fmla="*/ 3 h 5"/>
                  <a:gd name="T10" fmla="*/ 3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40" name="Freeform 2460"/>
              <p:cNvSpPr>
                <a:spLocks/>
              </p:cNvSpPr>
              <p:nvPr/>
            </p:nvSpPr>
            <p:spPr bwMode="auto">
              <a:xfrm>
                <a:off x="2259" y="2814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1 w 2"/>
                  <a:gd name="T5" fmla="*/ 1 h 4"/>
                  <a:gd name="T6" fmla="*/ 1 w 2"/>
                  <a:gd name="T7" fmla="*/ 3 h 4"/>
                  <a:gd name="T8" fmla="*/ 2 w 2"/>
                  <a:gd name="T9" fmla="*/ 3 h 4"/>
                  <a:gd name="T10" fmla="*/ 2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41" name="Freeform 2461"/>
              <p:cNvSpPr>
                <a:spLocks/>
              </p:cNvSpPr>
              <p:nvPr/>
            </p:nvSpPr>
            <p:spPr bwMode="auto">
              <a:xfrm>
                <a:off x="2261" y="2818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2 h 7"/>
                  <a:gd name="T4" fmla="*/ 1 w 3"/>
                  <a:gd name="T5" fmla="*/ 2 h 7"/>
                  <a:gd name="T6" fmla="*/ 1 w 3"/>
                  <a:gd name="T7" fmla="*/ 4 h 7"/>
                  <a:gd name="T8" fmla="*/ 3 w 3"/>
                  <a:gd name="T9" fmla="*/ 4 h 7"/>
                  <a:gd name="T10" fmla="*/ 3 w 3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7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42" name="Freeform 2462"/>
              <p:cNvSpPr>
                <a:spLocks/>
              </p:cNvSpPr>
              <p:nvPr/>
            </p:nvSpPr>
            <p:spPr bwMode="auto">
              <a:xfrm>
                <a:off x="2264" y="282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0 h 4"/>
                  <a:gd name="T4" fmla="*/ 1 w 2"/>
                  <a:gd name="T5" fmla="*/ 3 h 4"/>
                  <a:gd name="T6" fmla="*/ 2 w 2"/>
                  <a:gd name="T7" fmla="*/ 3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43" name="Freeform 2463"/>
              <p:cNvSpPr>
                <a:spLocks/>
              </p:cNvSpPr>
              <p:nvPr/>
            </p:nvSpPr>
            <p:spPr bwMode="auto">
              <a:xfrm>
                <a:off x="2266" y="2829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1 w 2"/>
                  <a:gd name="T3" fmla="*/ 0 h 5"/>
                  <a:gd name="T4" fmla="*/ 1 w 2"/>
                  <a:gd name="T5" fmla="*/ 2 h 5"/>
                  <a:gd name="T6" fmla="*/ 2 w 2"/>
                  <a:gd name="T7" fmla="*/ 2 h 5"/>
                  <a:gd name="T8" fmla="*/ 2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5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44" name="Freeform 2464"/>
              <p:cNvSpPr>
                <a:spLocks/>
              </p:cNvSpPr>
              <p:nvPr/>
            </p:nvSpPr>
            <p:spPr bwMode="auto">
              <a:xfrm>
                <a:off x="2268" y="283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2 w 3"/>
                  <a:gd name="T3" fmla="*/ 0 h 5"/>
                  <a:gd name="T4" fmla="*/ 2 w 3"/>
                  <a:gd name="T5" fmla="*/ 2 h 5"/>
                  <a:gd name="T6" fmla="*/ 3 w 3"/>
                  <a:gd name="T7" fmla="*/ 2 h 5"/>
                  <a:gd name="T8" fmla="*/ 3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5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45" name="Freeform 2465"/>
              <p:cNvSpPr>
                <a:spLocks/>
              </p:cNvSpPr>
              <p:nvPr/>
            </p:nvSpPr>
            <p:spPr bwMode="auto">
              <a:xfrm>
                <a:off x="2271" y="2839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1 w 2"/>
                  <a:gd name="T3" fmla="*/ 0 h 5"/>
                  <a:gd name="T4" fmla="*/ 1 w 2"/>
                  <a:gd name="T5" fmla="*/ 1 h 5"/>
                  <a:gd name="T6" fmla="*/ 2 w 2"/>
                  <a:gd name="T7" fmla="*/ 1 h 5"/>
                  <a:gd name="T8" fmla="*/ 2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5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46" name="Freeform 2466"/>
              <p:cNvSpPr>
                <a:spLocks/>
              </p:cNvSpPr>
              <p:nvPr/>
            </p:nvSpPr>
            <p:spPr bwMode="auto">
              <a:xfrm>
                <a:off x="2273" y="28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1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47" name="Freeform 2467"/>
              <p:cNvSpPr>
                <a:spLocks/>
              </p:cNvSpPr>
              <p:nvPr/>
            </p:nvSpPr>
            <p:spPr bwMode="auto">
              <a:xfrm>
                <a:off x="2276" y="2847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1 w 2"/>
                  <a:gd name="T5" fmla="*/ 1 h 5"/>
                  <a:gd name="T6" fmla="*/ 1 w 2"/>
                  <a:gd name="T7" fmla="*/ 3 h 5"/>
                  <a:gd name="T8" fmla="*/ 2 w 2"/>
                  <a:gd name="T9" fmla="*/ 3 h 5"/>
                  <a:gd name="T10" fmla="*/ 2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48" name="Freeform 2468"/>
              <p:cNvSpPr>
                <a:spLocks/>
              </p:cNvSpPr>
              <p:nvPr/>
            </p:nvSpPr>
            <p:spPr bwMode="auto">
              <a:xfrm>
                <a:off x="2278" y="2852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 h 4"/>
                  <a:gd name="T4" fmla="*/ 1 w 2"/>
                  <a:gd name="T5" fmla="*/ 1 h 4"/>
                  <a:gd name="T6" fmla="*/ 1 w 2"/>
                  <a:gd name="T7" fmla="*/ 3 h 4"/>
                  <a:gd name="T8" fmla="*/ 2 w 2"/>
                  <a:gd name="T9" fmla="*/ 3 h 4"/>
                  <a:gd name="T10" fmla="*/ 2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49" name="Freeform 2469"/>
              <p:cNvSpPr>
                <a:spLocks/>
              </p:cNvSpPr>
              <p:nvPr/>
            </p:nvSpPr>
            <p:spPr bwMode="auto">
              <a:xfrm>
                <a:off x="2280" y="285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0 h 3"/>
                  <a:gd name="T4" fmla="*/ 2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50" name="Freeform 2470"/>
              <p:cNvSpPr>
                <a:spLocks/>
              </p:cNvSpPr>
              <p:nvPr/>
            </p:nvSpPr>
            <p:spPr bwMode="auto">
              <a:xfrm>
                <a:off x="2283" y="2859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2 h 5"/>
                  <a:gd name="T4" fmla="*/ 1 w 2"/>
                  <a:gd name="T5" fmla="*/ 2 h 5"/>
                  <a:gd name="T6" fmla="*/ 1 w 2"/>
                  <a:gd name="T7" fmla="*/ 4 h 5"/>
                  <a:gd name="T8" fmla="*/ 2 w 2"/>
                  <a:gd name="T9" fmla="*/ 4 h 5"/>
                  <a:gd name="T10" fmla="*/ 2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51" name="Freeform 2471"/>
              <p:cNvSpPr>
                <a:spLocks/>
              </p:cNvSpPr>
              <p:nvPr/>
            </p:nvSpPr>
            <p:spPr bwMode="auto">
              <a:xfrm>
                <a:off x="2285" y="286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1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52" name="Freeform 2472"/>
              <p:cNvSpPr>
                <a:spLocks/>
              </p:cNvSpPr>
              <p:nvPr/>
            </p:nvSpPr>
            <p:spPr bwMode="auto">
              <a:xfrm>
                <a:off x="2288" y="2867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2 h 5"/>
                  <a:gd name="T4" fmla="*/ 1 w 2"/>
                  <a:gd name="T5" fmla="*/ 2 h 5"/>
                  <a:gd name="T6" fmla="*/ 1 w 2"/>
                  <a:gd name="T7" fmla="*/ 3 h 5"/>
                  <a:gd name="T8" fmla="*/ 2 w 2"/>
                  <a:gd name="T9" fmla="*/ 3 h 5"/>
                  <a:gd name="T10" fmla="*/ 2 w 2"/>
                  <a:gd name="T11" fmla="*/ 5 h 5"/>
                  <a:gd name="T12" fmla="*/ 2 w 2"/>
                  <a:gd name="T13" fmla="*/ 3 h 5"/>
                  <a:gd name="T14" fmla="*/ 2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5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53" name="Freeform 2473"/>
              <p:cNvSpPr>
                <a:spLocks/>
              </p:cNvSpPr>
              <p:nvPr/>
            </p:nvSpPr>
            <p:spPr bwMode="auto">
              <a:xfrm>
                <a:off x="2290" y="287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1 w 2"/>
                  <a:gd name="T5" fmla="*/ 2 h 3"/>
                  <a:gd name="T6" fmla="*/ 1 w 2"/>
                  <a:gd name="T7" fmla="*/ 3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54" name="Freeform 2474"/>
              <p:cNvSpPr>
                <a:spLocks/>
              </p:cNvSpPr>
              <p:nvPr/>
            </p:nvSpPr>
            <p:spPr bwMode="auto">
              <a:xfrm>
                <a:off x="2292" y="2875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2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55" name="Freeform 2475"/>
              <p:cNvSpPr>
                <a:spLocks/>
              </p:cNvSpPr>
              <p:nvPr/>
            </p:nvSpPr>
            <p:spPr bwMode="auto">
              <a:xfrm>
                <a:off x="2294" y="2878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3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56" name="Freeform 2476"/>
              <p:cNvSpPr>
                <a:spLocks/>
              </p:cNvSpPr>
              <p:nvPr/>
            </p:nvSpPr>
            <p:spPr bwMode="auto">
              <a:xfrm>
                <a:off x="2296" y="2881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2 h 5"/>
                  <a:gd name="T4" fmla="*/ 1 w 2"/>
                  <a:gd name="T5" fmla="*/ 2 h 5"/>
                  <a:gd name="T6" fmla="*/ 1 w 2"/>
                  <a:gd name="T7" fmla="*/ 4 h 5"/>
                  <a:gd name="T8" fmla="*/ 2 w 2"/>
                  <a:gd name="T9" fmla="*/ 4 h 5"/>
                  <a:gd name="T10" fmla="*/ 2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57" name="Freeform 2477"/>
              <p:cNvSpPr>
                <a:spLocks/>
              </p:cNvSpPr>
              <p:nvPr/>
            </p:nvSpPr>
            <p:spPr bwMode="auto">
              <a:xfrm>
                <a:off x="2298" y="288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2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58" name="Freeform 2478"/>
              <p:cNvSpPr>
                <a:spLocks/>
              </p:cNvSpPr>
              <p:nvPr/>
            </p:nvSpPr>
            <p:spPr bwMode="auto">
              <a:xfrm>
                <a:off x="2301" y="2889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2 h 5"/>
                  <a:gd name="T4" fmla="*/ 1 w 2"/>
                  <a:gd name="T5" fmla="*/ 2 h 5"/>
                  <a:gd name="T6" fmla="*/ 1 w 2"/>
                  <a:gd name="T7" fmla="*/ 4 h 5"/>
                  <a:gd name="T8" fmla="*/ 2 w 2"/>
                  <a:gd name="T9" fmla="*/ 4 h 5"/>
                  <a:gd name="T10" fmla="*/ 2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59" name="Freeform 2479"/>
              <p:cNvSpPr>
                <a:spLocks/>
              </p:cNvSpPr>
              <p:nvPr/>
            </p:nvSpPr>
            <p:spPr bwMode="auto">
              <a:xfrm>
                <a:off x="2303" y="2894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1 w 1"/>
                  <a:gd name="T5" fmla="*/ 2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60" name="Freeform 2480"/>
              <p:cNvSpPr>
                <a:spLocks/>
              </p:cNvSpPr>
              <p:nvPr/>
            </p:nvSpPr>
            <p:spPr bwMode="auto">
              <a:xfrm>
                <a:off x="2304" y="289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0 h 3"/>
                  <a:gd name="T4" fmla="*/ 2 w 3"/>
                  <a:gd name="T5" fmla="*/ 2 h 3"/>
                  <a:gd name="T6" fmla="*/ 3 w 3"/>
                  <a:gd name="T7" fmla="*/ 2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61" name="Freeform 2481"/>
              <p:cNvSpPr>
                <a:spLocks/>
              </p:cNvSpPr>
              <p:nvPr/>
            </p:nvSpPr>
            <p:spPr bwMode="auto">
              <a:xfrm>
                <a:off x="2307" y="2900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2 h 5"/>
                  <a:gd name="T4" fmla="*/ 1 w 2"/>
                  <a:gd name="T5" fmla="*/ 2 h 5"/>
                  <a:gd name="T6" fmla="*/ 1 w 2"/>
                  <a:gd name="T7" fmla="*/ 4 h 5"/>
                  <a:gd name="T8" fmla="*/ 2 w 2"/>
                  <a:gd name="T9" fmla="*/ 4 h 5"/>
                  <a:gd name="T10" fmla="*/ 2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5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62" name="Freeform 2482"/>
              <p:cNvSpPr>
                <a:spLocks/>
              </p:cNvSpPr>
              <p:nvPr/>
            </p:nvSpPr>
            <p:spPr bwMode="auto">
              <a:xfrm>
                <a:off x="2309" y="290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1 w 3"/>
                  <a:gd name="T5" fmla="*/ 2 h 3"/>
                  <a:gd name="T6" fmla="*/ 1 w 3"/>
                  <a:gd name="T7" fmla="*/ 0 h 3"/>
                  <a:gd name="T8" fmla="*/ 1 w 3"/>
                  <a:gd name="T9" fmla="*/ 2 h 3"/>
                  <a:gd name="T10" fmla="*/ 3 w 3"/>
                  <a:gd name="T11" fmla="*/ 2 h 3"/>
                  <a:gd name="T12" fmla="*/ 3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63" name="Freeform 2483"/>
              <p:cNvSpPr>
                <a:spLocks/>
              </p:cNvSpPr>
              <p:nvPr/>
            </p:nvSpPr>
            <p:spPr bwMode="auto">
              <a:xfrm>
                <a:off x="2312" y="2908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1 w 1"/>
                  <a:gd name="T5" fmla="*/ 2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64" name="Freeform 2484"/>
              <p:cNvSpPr>
                <a:spLocks/>
              </p:cNvSpPr>
              <p:nvPr/>
            </p:nvSpPr>
            <p:spPr bwMode="auto">
              <a:xfrm>
                <a:off x="2313" y="2911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0 h 4"/>
                  <a:gd name="T4" fmla="*/ 1 w 2"/>
                  <a:gd name="T5" fmla="*/ 2 h 4"/>
                  <a:gd name="T6" fmla="*/ 1 w 2"/>
                  <a:gd name="T7" fmla="*/ 0 h 4"/>
                  <a:gd name="T8" fmla="*/ 1 w 2"/>
                  <a:gd name="T9" fmla="*/ 2 h 4"/>
                  <a:gd name="T10" fmla="*/ 2 w 2"/>
                  <a:gd name="T11" fmla="*/ 2 h 4"/>
                  <a:gd name="T12" fmla="*/ 2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4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65" name="Freeform 2485"/>
              <p:cNvSpPr>
                <a:spLocks/>
              </p:cNvSpPr>
              <p:nvPr/>
            </p:nvSpPr>
            <p:spPr bwMode="auto">
              <a:xfrm>
                <a:off x="2315" y="291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1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66" name="Freeform 2486"/>
              <p:cNvSpPr>
                <a:spLocks/>
              </p:cNvSpPr>
              <p:nvPr/>
            </p:nvSpPr>
            <p:spPr bwMode="auto">
              <a:xfrm>
                <a:off x="2318" y="2918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3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67" name="Freeform 2487"/>
              <p:cNvSpPr>
                <a:spLocks/>
              </p:cNvSpPr>
              <p:nvPr/>
            </p:nvSpPr>
            <p:spPr bwMode="auto">
              <a:xfrm>
                <a:off x="2319" y="292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2 h 3"/>
                  <a:gd name="T6" fmla="*/ 2 w 2"/>
                  <a:gd name="T7" fmla="*/ 2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68" name="Freeform 2488"/>
              <p:cNvSpPr>
                <a:spLocks/>
              </p:cNvSpPr>
              <p:nvPr/>
            </p:nvSpPr>
            <p:spPr bwMode="auto">
              <a:xfrm>
                <a:off x="2321" y="2924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69" name="Freeform 2489"/>
              <p:cNvSpPr>
                <a:spLocks/>
              </p:cNvSpPr>
              <p:nvPr/>
            </p:nvSpPr>
            <p:spPr bwMode="auto">
              <a:xfrm>
                <a:off x="2324" y="2926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1 w 1"/>
                  <a:gd name="T5" fmla="*/ 1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70" name="Freeform 2490"/>
              <p:cNvSpPr>
                <a:spLocks/>
              </p:cNvSpPr>
              <p:nvPr/>
            </p:nvSpPr>
            <p:spPr bwMode="auto">
              <a:xfrm>
                <a:off x="2325" y="292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1 h 3"/>
                  <a:gd name="T6" fmla="*/ 2 w 2"/>
                  <a:gd name="T7" fmla="*/ 1 h 3"/>
                  <a:gd name="T8" fmla="*/ 2 w 2"/>
                  <a:gd name="T9" fmla="*/ 3 h 3"/>
                  <a:gd name="T10" fmla="*/ 2 w 2"/>
                  <a:gd name="T11" fmla="*/ 1 h 3"/>
                  <a:gd name="T12" fmla="*/ 2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71" name="Freeform 2491"/>
              <p:cNvSpPr>
                <a:spLocks/>
              </p:cNvSpPr>
              <p:nvPr/>
            </p:nvSpPr>
            <p:spPr bwMode="auto">
              <a:xfrm>
                <a:off x="2327" y="2932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2 h 3"/>
                  <a:gd name="T4" fmla="*/ 1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72" name="Freeform 2492"/>
              <p:cNvSpPr>
                <a:spLocks/>
              </p:cNvSpPr>
              <p:nvPr/>
            </p:nvSpPr>
            <p:spPr bwMode="auto">
              <a:xfrm>
                <a:off x="2330" y="2935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1 w 1"/>
                  <a:gd name="T5" fmla="*/ 2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73" name="Freeform 2493"/>
              <p:cNvSpPr>
                <a:spLocks/>
              </p:cNvSpPr>
              <p:nvPr/>
            </p:nvSpPr>
            <p:spPr bwMode="auto">
              <a:xfrm>
                <a:off x="2331" y="293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1 w 2"/>
                  <a:gd name="T7" fmla="*/ 0 h 2"/>
                  <a:gd name="T8" fmla="*/ 1 w 2"/>
                  <a:gd name="T9" fmla="*/ 2 h 2"/>
                  <a:gd name="T10" fmla="*/ 2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74" name="Freeform 2494"/>
              <p:cNvSpPr>
                <a:spLocks/>
              </p:cNvSpPr>
              <p:nvPr/>
            </p:nvSpPr>
            <p:spPr bwMode="auto">
              <a:xfrm>
                <a:off x="2333" y="2940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1 w 3"/>
                  <a:gd name="T5" fmla="*/ 1 h 3"/>
                  <a:gd name="T6" fmla="*/ 1 w 3"/>
                  <a:gd name="T7" fmla="*/ 3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3" y="3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75" name="Freeform 2495"/>
              <p:cNvSpPr>
                <a:spLocks/>
              </p:cNvSpPr>
              <p:nvPr/>
            </p:nvSpPr>
            <p:spPr bwMode="auto">
              <a:xfrm>
                <a:off x="2336" y="2943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1 w 1"/>
                  <a:gd name="T5" fmla="*/ 2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76" name="Freeform 2496"/>
              <p:cNvSpPr>
                <a:spLocks/>
              </p:cNvSpPr>
              <p:nvPr/>
            </p:nvSpPr>
            <p:spPr bwMode="auto">
              <a:xfrm>
                <a:off x="2337" y="294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1 w 2"/>
                  <a:gd name="T7" fmla="*/ 0 h 2"/>
                  <a:gd name="T8" fmla="*/ 1 w 2"/>
                  <a:gd name="T9" fmla="*/ 2 h 2"/>
                  <a:gd name="T10" fmla="*/ 2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77" name="Freeform 2497"/>
              <p:cNvSpPr>
                <a:spLocks/>
              </p:cNvSpPr>
              <p:nvPr/>
            </p:nvSpPr>
            <p:spPr bwMode="auto">
              <a:xfrm>
                <a:off x="2339" y="2948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1 w 1"/>
                  <a:gd name="T5" fmla="*/ 1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78" name="Freeform 2498"/>
              <p:cNvSpPr>
                <a:spLocks/>
              </p:cNvSpPr>
              <p:nvPr/>
            </p:nvSpPr>
            <p:spPr bwMode="auto">
              <a:xfrm>
                <a:off x="2340" y="295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79" name="Freeform 2499"/>
              <p:cNvSpPr>
                <a:spLocks/>
              </p:cNvSpPr>
              <p:nvPr/>
            </p:nvSpPr>
            <p:spPr bwMode="auto">
              <a:xfrm>
                <a:off x="2343" y="2952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2 h 4"/>
                  <a:gd name="T4" fmla="*/ 0 w 1"/>
                  <a:gd name="T5" fmla="*/ 0 h 4"/>
                  <a:gd name="T6" fmla="*/ 0 w 1"/>
                  <a:gd name="T7" fmla="*/ 2 h 4"/>
                  <a:gd name="T8" fmla="*/ 1 w 1"/>
                  <a:gd name="T9" fmla="*/ 2 h 4"/>
                  <a:gd name="T10" fmla="*/ 1 w 1"/>
                  <a:gd name="T11" fmla="*/ 4 h 4"/>
                  <a:gd name="T12" fmla="*/ 1 w 1"/>
                  <a:gd name="T13" fmla="*/ 2 h 4"/>
                  <a:gd name="T14" fmla="*/ 1 w 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4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80" name="Freeform 2500"/>
              <p:cNvSpPr>
                <a:spLocks/>
              </p:cNvSpPr>
              <p:nvPr/>
            </p:nvSpPr>
            <p:spPr bwMode="auto">
              <a:xfrm>
                <a:off x="2344" y="29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81" name="Freeform 2501"/>
              <p:cNvSpPr>
                <a:spLocks/>
              </p:cNvSpPr>
              <p:nvPr/>
            </p:nvSpPr>
            <p:spPr bwMode="auto">
              <a:xfrm>
                <a:off x="2346" y="295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82" name="Freeform 2502"/>
              <p:cNvSpPr>
                <a:spLocks/>
              </p:cNvSpPr>
              <p:nvPr/>
            </p:nvSpPr>
            <p:spPr bwMode="auto">
              <a:xfrm>
                <a:off x="2348" y="295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1 h 3"/>
                  <a:gd name="T6" fmla="*/ 2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83" name="Freeform 2503"/>
              <p:cNvSpPr>
                <a:spLocks/>
              </p:cNvSpPr>
              <p:nvPr/>
            </p:nvSpPr>
            <p:spPr bwMode="auto">
              <a:xfrm>
                <a:off x="2350" y="296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84" name="Freeform 2504"/>
              <p:cNvSpPr>
                <a:spLocks/>
              </p:cNvSpPr>
              <p:nvPr/>
            </p:nvSpPr>
            <p:spPr bwMode="auto">
              <a:xfrm>
                <a:off x="2351" y="296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85" name="Freeform 2505"/>
              <p:cNvSpPr>
                <a:spLocks/>
              </p:cNvSpPr>
              <p:nvPr/>
            </p:nvSpPr>
            <p:spPr bwMode="auto">
              <a:xfrm>
                <a:off x="2354" y="2965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1 w 1"/>
                  <a:gd name="T5" fmla="*/ 2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86" name="Freeform 2506"/>
              <p:cNvSpPr>
                <a:spLocks/>
              </p:cNvSpPr>
              <p:nvPr/>
            </p:nvSpPr>
            <p:spPr bwMode="auto">
              <a:xfrm>
                <a:off x="2355" y="296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87" name="Freeform 2507"/>
              <p:cNvSpPr>
                <a:spLocks/>
              </p:cNvSpPr>
              <p:nvPr/>
            </p:nvSpPr>
            <p:spPr bwMode="auto">
              <a:xfrm>
                <a:off x="2357" y="29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88" name="Freeform 2508"/>
              <p:cNvSpPr>
                <a:spLocks/>
              </p:cNvSpPr>
              <p:nvPr/>
            </p:nvSpPr>
            <p:spPr bwMode="auto">
              <a:xfrm>
                <a:off x="2358" y="2971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2 w 3"/>
                  <a:gd name="T5" fmla="*/ 2 h 4"/>
                  <a:gd name="T6" fmla="*/ 3 w 3"/>
                  <a:gd name="T7" fmla="*/ 2 h 4"/>
                  <a:gd name="T8" fmla="*/ 3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4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89" name="Freeform 2509"/>
              <p:cNvSpPr>
                <a:spLocks/>
              </p:cNvSpPr>
              <p:nvPr/>
            </p:nvSpPr>
            <p:spPr bwMode="auto">
              <a:xfrm>
                <a:off x="2361" y="297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90" name="Freeform 2510"/>
              <p:cNvSpPr>
                <a:spLocks/>
              </p:cNvSpPr>
              <p:nvPr/>
            </p:nvSpPr>
            <p:spPr bwMode="auto">
              <a:xfrm>
                <a:off x="2362" y="297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91" name="Freeform 2511"/>
              <p:cNvSpPr>
                <a:spLocks/>
              </p:cNvSpPr>
              <p:nvPr/>
            </p:nvSpPr>
            <p:spPr bwMode="auto">
              <a:xfrm>
                <a:off x="2364" y="297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92" name="Freeform 2512"/>
              <p:cNvSpPr>
                <a:spLocks/>
              </p:cNvSpPr>
              <p:nvPr/>
            </p:nvSpPr>
            <p:spPr bwMode="auto">
              <a:xfrm>
                <a:off x="2366" y="297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0 w 2"/>
                  <a:gd name="T5" fmla="*/ 0 h 3"/>
                  <a:gd name="T6" fmla="*/ 0 w 2"/>
                  <a:gd name="T7" fmla="*/ 2 h 3"/>
                  <a:gd name="T8" fmla="*/ 1 w 2"/>
                  <a:gd name="T9" fmla="*/ 2 h 3"/>
                  <a:gd name="T10" fmla="*/ 2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3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93" name="Freeform 2513"/>
              <p:cNvSpPr>
                <a:spLocks/>
              </p:cNvSpPr>
              <p:nvPr/>
            </p:nvSpPr>
            <p:spPr bwMode="auto">
              <a:xfrm>
                <a:off x="2368" y="298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94" name="Freeform 2514"/>
              <p:cNvSpPr>
                <a:spLocks/>
              </p:cNvSpPr>
              <p:nvPr/>
            </p:nvSpPr>
            <p:spPr bwMode="auto">
              <a:xfrm>
                <a:off x="2369" y="298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95" name="Freeform 2515"/>
              <p:cNvSpPr>
                <a:spLocks/>
              </p:cNvSpPr>
              <p:nvPr/>
            </p:nvSpPr>
            <p:spPr bwMode="auto">
              <a:xfrm>
                <a:off x="2371" y="29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1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96" name="Freeform 2516"/>
              <p:cNvSpPr>
                <a:spLocks/>
              </p:cNvSpPr>
              <p:nvPr/>
            </p:nvSpPr>
            <p:spPr bwMode="auto">
              <a:xfrm>
                <a:off x="2373" y="298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97" name="Freeform 2517"/>
              <p:cNvSpPr>
                <a:spLocks/>
              </p:cNvSpPr>
              <p:nvPr/>
            </p:nvSpPr>
            <p:spPr bwMode="auto">
              <a:xfrm>
                <a:off x="2374" y="2989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3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98" name="Freeform 2518"/>
              <p:cNvSpPr>
                <a:spLocks/>
              </p:cNvSpPr>
              <p:nvPr/>
            </p:nvSpPr>
            <p:spPr bwMode="auto">
              <a:xfrm>
                <a:off x="2377" y="299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199" name="Freeform 2519"/>
              <p:cNvSpPr>
                <a:spLocks/>
              </p:cNvSpPr>
              <p:nvPr/>
            </p:nvSpPr>
            <p:spPr bwMode="auto">
              <a:xfrm>
                <a:off x="2378" y="29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00" name="Freeform 2520"/>
              <p:cNvSpPr>
                <a:spLocks/>
              </p:cNvSpPr>
              <p:nvPr/>
            </p:nvSpPr>
            <p:spPr bwMode="auto">
              <a:xfrm>
                <a:off x="2379" y="299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01" name="Freeform 2521"/>
              <p:cNvSpPr>
                <a:spLocks/>
              </p:cNvSpPr>
              <p:nvPr/>
            </p:nvSpPr>
            <p:spPr bwMode="auto">
              <a:xfrm>
                <a:off x="2381" y="299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02" name="Freeform 2522"/>
              <p:cNvSpPr>
                <a:spLocks/>
              </p:cNvSpPr>
              <p:nvPr/>
            </p:nvSpPr>
            <p:spPr bwMode="auto">
              <a:xfrm>
                <a:off x="2383" y="299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03" name="Freeform 2523"/>
              <p:cNvSpPr>
                <a:spLocks/>
              </p:cNvSpPr>
              <p:nvPr/>
            </p:nvSpPr>
            <p:spPr bwMode="auto">
              <a:xfrm>
                <a:off x="2384" y="299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04" name="Freeform 2524"/>
              <p:cNvSpPr>
                <a:spLocks/>
              </p:cNvSpPr>
              <p:nvPr/>
            </p:nvSpPr>
            <p:spPr bwMode="auto">
              <a:xfrm>
                <a:off x="2386" y="300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05" name="Freeform 2525"/>
              <p:cNvSpPr>
                <a:spLocks/>
              </p:cNvSpPr>
              <p:nvPr/>
            </p:nvSpPr>
            <p:spPr bwMode="auto">
              <a:xfrm>
                <a:off x="2387" y="300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06" name="Freeform 2526"/>
              <p:cNvSpPr>
                <a:spLocks/>
              </p:cNvSpPr>
              <p:nvPr/>
            </p:nvSpPr>
            <p:spPr bwMode="auto">
              <a:xfrm>
                <a:off x="2389" y="300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07" name="Freeform 2527"/>
              <p:cNvSpPr>
                <a:spLocks/>
              </p:cNvSpPr>
              <p:nvPr/>
            </p:nvSpPr>
            <p:spPr bwMode="auto">
              <a:xfrm>
                <a:off x="2391" y="300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08" name="Freeform 2528"/>
              <p:cNvSpPr>
                <a:spLocks/>
              </p:cNvSpPr>
              <p:nvPr/>
            </p:nvSpPr>
            <p:spPr bwMode="auto">
              <a:xfrm>
                <a:off x="2392" y="300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09" name="Freeform 2529"/>
              <p:cNvSpPr>
                <a:spLocks/>
              </p:cNvSpPr>
              <p:nvPr/>
            </p:nvSpPr>
            <p:spPr bwMode="auto">
              <a:xfrm>
                <a:off x="2393" y="3008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10" name="Freeform 2530"/>
              <p:cNvSpPr>
                <a:spLocks/>
              </p:cNvSpPr>
              <p:nvPr/>
            </p:nvSpPr>
            <p:spPr bwMode="auto">
              <a:xfrm>
                <a:off x="2396" y="300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11" name="Freeform 2531"/>
              <p:cNvSpPr>
                <a:spLocks/>
              </p:cNvSpPr>
              <p:nvPr/>
            </p:nvSpPr>
            <p:spPr bwMode="auto">
              <a:xfrm>
                <a:off x="2397" y="301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12" name="Freeform 2532"/>
              <p:cNvSpPr>
                <a:spLocks/>
              </p:cNvSpPr>
              <p:nvPr/>
            </p:nvSpPr>
            <p:spPr bwMode="auto">
              <a:xfrm>
                <a:off x="2398" y="301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13" name="Line 2533"/>
              <p:cNvSpPr>
                <a:spLocks noChangeShapeType="1"/>
              </p:cNvSpPr>
              <p:nvPr/>
            </p:nvSpPr>
            <p:spPr bwMode="auto">
              <a:xfrm>
                <a:off x="2399" y="3014"/>
                <a:ext cx="3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14" name="Freeform 2534"/>
              <p:cNvSpPr>
                <a:spLocks/>
              </p:cNvSpPr>
              <p:nvPr/>
            </p:nvSpPr>
            <p:spPr bwMode="auto">
              <a:xfrm>
                <a:off x="2402" y="301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15" name="Freeform 2535"/>
              <p:cNvSpPr>
                <a:spLocks/>
              </p:cNvSpPr>
              <p:nvPr/>
            </p:nvSpPr>
            <p:spPr bwMode="auto">
              <a:xfrm>
                <a:off x="2403" y="301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16" name="Freeform 2536"/>
              <p:cNvSpPr>
                <a:spLocks/>
              </p:cNvSpPr>
              <p:nvPr/>
            </p:nvSpPr>
            <p:spPr bwMode="auto">
              <a:xfrm>
                <a:off x="2404" y="301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17" name="Freeform 2537"/>
              <p:cNvSpPr>
                <a:spLocks/>
              </p:cNvSpPr>
              <p:nvPr/>
            </p:nvSpPr>
            <p:spPr bwMode="auto">
              <a:xfrm>
                <a:off x="2405" y="3019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18" name="Line 2538"/>
              <p:cNvSpPr>
                <a:spLocks noChangeShapeType="1"/>
              </p:cNvSpPr>
              <p:nvPr/>
            </p:nvSpPr>
            <p:spPr bwMode="auto">
              <a:xfrm>
                <a:off x="2408" y="302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19" name="Freeform 2539"/>
              <p:cNvSpPr>
                <a:spLocks/>
              </p:cNvSpPr>
              <p:nvPr/>
            </p:nvSpPr>
            <p:spPr bwMode="auto">
              <a:xfrm>
                <a:off x="2409" y="302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20" name="Freeform 2540"/>
              <p:cNvSpPr>
                <a:spLocks/>
              </p:cNvSpPr>
              <p:nvPr/>
            </p:nvSpPr>
            <p:spPr bwMode="auto">
              <a:xfrm>
                <a:off x="2410" y="302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21" name="Freeform 2541"/>
              <p:cNvSpPr>
                <a:spLocks/>
              </p:cNvSpPr>
              <p:nvPr/>
            </p:nvSpPr>
            <p:spPr bwMode="auto">
              <a:xfrm>
                <a:off x="2411" y="302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22" name="Line 2542"/>
              <p:cNvSpPr>
                <a:spLocks noChangeShapeType="1"/>
              </p:cNvSpPr>
              <p:nvPr/>
            </p:nvSpPr>
            <p:spPr bwMode="auto">
              <a:xfrm>
                <a:off x="2414" y="302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23" name="Freeform 2543"/>
              <p:cNvSpPr>
                <a:spLocks/>
              </p:cNvSpPr>
              <p:nvPr/>
            </p:nvSpPr>
            <p:spPr bwMode="auto">
              <a:xfrm>
                <a:off x="2415" y="302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24" name="Freeform 2544"/>
              <p:cNvSpPr>
                <a:spLocks/>
              </p:cNvSpPr>
              <p:nvPr/>
            </p:nvSpPr>
            <p:spPr bwMode="auto">
              <a:xfrm>
                <a:off x="2416" y="302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25" name="Freeform 2545"/>
              <p:cNvSpPr>
                <a:spLocks/>
              </p:cNvSpPr>
              <p:nvPr/>
            </p:nvSpPr>
            <p:spPr bwMode="auto">
              <a:xfrm>
                <a:off x="2417" y="302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26" name="Line 2546"/>
              <p:cNvSpPr>
                <a:spLocks noChangeShapeType="1"/>
              </p:cNvSpPr>
              <p:nvPr/>
            </p:nvSpPr>
            <p:spPr bwMode="auto">
              <a:xfrm>
                <a:off x="2419" y="3030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27" name="Freeform 2547"/>
              <p:cNvSpPr>
                <a:spLocks/>
              </p:cNvSpPr>
              <p:nvPr/>
            </p:nvSpPr>
            <p:spPr bwMode="auto">
              <a:xfrm>
                <a:off x="2421" y="303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28" name="Freeform 2548"/>
              <p:cNvSpPr>
                <a:spLocks/>
              </p:cNvSpPr>
              <p:nvPr/>
            </p:nvSpPr>
            <p:spPr bwMode="auto">
              <a:xfrm>
                <a:off x="2422" y="303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29" name="Freeform 2549"/>
              <p:cNvSpPr>
                <a:spLocks/>
              </p:cNvSpPr>
              <p:nvPr/>
            </p:nvSpPr>
            <p:spPr bwMode="auto">
              <a:xfrm>
                <a:off x="2423" y="303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30" name="Freeform 2550"/>
              <p:cNvSpPr>
                <a:spLocks/>
              </p:cNvSpPr>
              <p:nvPr/>
            </p:nvSpPr>
            <p:spPr bwMode="auto">
              <a:xfrm>
                <a:off x="2425" y="303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31" name="Line 2551"/>
              <p:cNvSpPr>
                <a:spLocks noChangeShapeType="1"/>
              </p:cNvSpPr>
              <p:nvPr/>
            </p:nvSpPr>
            <p:spPr bwMode="auto">
              <a:xfrm>
                <a:off x="2426" y="303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32" name="Freeform 2552"/>
              <p:cNvSpPr>
                <a:spLocks/>
              </p:cNvSpPr>
              <p:nvPr/>
            </p:nvSpPr>
            <p:spPr bwMode="auto">
              <a:xfrm>
                <a:off x="2427" y="303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33" name="Line 2553"/>
              <p:cNvSpPr>
                <a:spLocks noChangeShapeType="1"/>
              </p:cNvSpPr>
              <p:nvPr/>
            </p:nvSpPr>
            <p:spPr bwMode="auto">
              <a:xfrm>
                <a:off x="2429" y="3036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34" name="Freeform 2554"/>
              <p:cNvSpPr>
                <a:spLocks/>
              </p:cNvSpPr>
              <p:nvPr/>
            </p:nvSpPr>
            <p:spPr bwMode="auto">
              <a:xfrm>
                <a:off x="2431" y="303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35" name="Freeform 2555"/>
              <p:cNvSpPr>
                <a:spLocks/>
              </p:cNvSpPr>
              <p:nvPr/>
            </p:nvSpPr>
            <p:spPr bwMode="auto">
              <a:xfrm>
                <a:off x="2432" y="303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36" name="Line 2556"/>
              <p:cNvSpPr>
                <a:spLocks noChangeShapeType="1"/>
              </p:cNvSpPr>
              <p:nvPr/>
            </p:nvSpPr>
            <p:spPr bwMode="auto">
              <a:xfrm>
                <a:off x="2433" y="303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37" name="Freeform 2557"/>
              <p:cNvSpPr>
                <a:spLocks/>
              </p:cNvSpPr>
              <p:nvPr/>
            </p:nvSpPr>
            <p:spPr bwMode="auto">
              <a:xfrm>
                <a:off x="2434" y="303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38" name="Line 2558"/>
              <p:cNvSpPr>
                <a:spLocks noChangeShapeType="1"/>
              </p:cNvSpPr>
              <p:nvPr/>
            </p:nvSpPr>
            <p:spPr bwMode="auto">
              <a:xfrm>
                <a:off x="2435" y="3041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39" name="Freeform 2559"/>
              <p:cNvSpPr>
                <a:spLocks/>
              </p:cNvSpPr>
              <p:nvPr/>
            </p:nvSpPr>
            <p:spPr bwMode="auto">
              <a:xfrm>
                <a:off x="2437" y="304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40" name="Line 2560"/>
              <p:cNvSpPr>
                <a:spLocks noChangeShapeType="1"/>
              </p:cNvSpPr>
              <p:nvPr/>
            </p:nvSpPr>
            <p:spPr bwMode="auto">
              <a:xfrm>
                <a:off x="2438" y="3042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41" name="Freeform 2561"/>
              <p:cNvSpPr>
                <a:spLocks/>
              </p:cNvSpPr>
              <p:nvPr/>
            </p:nvSpPr>
            <p:spPr bwMode="auto">
              <a:xfrm>
                <a:off x="2440" y="304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42" name="Line 2562"/>
              <p:cNvSpPr>
                <a:spLocks noChangeShapeType="1"/>
              </p:cNvSpPr>
              <p:nvPr/>
            </p:nvSpPr>
            <p:spPr bwMode="auto">
              <a:xfrm>
                <a:off x="2441" y="304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43" name="Freeform 2563"/>
              <p:cNvSpPr>
                <a:spLocks/>
              </p:cNvSpPr>
              <p:nvPr/>
            </p:nvSpPr>
            <p:spPr bwMode="auto">
              <a:xfrm>
                <a:off x="2443" y="304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44" name="Line 2564"/>
              <p:cNvSpPr>
                <a:spLocks noChangeShapeType="1"/>
              </p:cNvSpPr>
              <p:nvPr/>
            </p:nvSpPr>
            <p:spPr bwMode="auto">
              <a:xfrm>
                <a:off x="2444" y="304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45" name="Freeform 2565"/>
              <p:cNvSpPr>
                <a:spLocks/>
              </p:cNvSpPr>
              <p:nvPr/>
            </p:nvSpPr>
            <p:spPr bwMode="auto">
              <a:xfrm>
                <a:off x="2445" y="304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46" name="Line 2566"/>
              <p:cNvSpPr>
                <a:spLocks noChangeShapeType="1"/>
              </p:cNvSpPr>
              <p:nvPr/>
            </p:nvSpPr>
            <p:spPr bwMode="auto">
              <a:xfrm>
                <a:off x="2446" y="304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47" name="Freeform 2567"/>
              <p:cNvSpPr>
                <a:spLocks/>
              </p:cNvSpPr>
              <p:nvPr/>
            </p:nvSpPr>
            <p:spPr bwMode="auto">
              <a:xfrm>
                <a:off x="2447" y="304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48" name="Line 2568"/>
              <p:cNvSpPr>
                <a:spLocks noChangeShapeType="1"/>
              </p:cNvSpPr>
              <p:nvPr/>
            </p:nvSpPr>
            <p:spPr bwMode="auto">
              <a:xfrm>
                <a:off x="2449" y="304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49" name="Freeform 2569"/>
              <p:cNvSpPr>
                <a:spLocks/>
              </p:cNvSpPr>
              <p:nvPr/>
            </p:nvSpPr>
            <p:spPr bwMode="auto">
              <a:xfrm>
                <a:off x="2450" y="304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50" name="Line 2570"/>
              <p:cNvSpPr>
                <a:spLocks noChangeShapeType="1"/>
              </p:cNvSpPr>
              <p:nvPr/>
            </p:nvSpPr>
            <p:spPr bwMode="auto">
              <a:xfrm>
                <a:off x="2451" y="305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51" name="Freeform 2571"/>
              <p:cNvSpPr>
                <a:spLocks/>
              </p:cNvSpPr>
              <p:nvPr/>
            </p:nvSpPr>
            <p:spPr bwMode="auto">
              <a:xfrm>
                <a:off x="2452" y="305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52" name="Line 2572"/>
              <p:cNvSpPr>
                <a:spLocks noChangeShapeType="1"/>
              </p:cNvSpPr>
              <p:nvPr/>
            </p:nvSpPr>
            <p:spPr bwMode="auto">
              <a:xfrm>
                <a:off x="2453" y="3052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53" name="Freeform 2573"/>
              <p:cNvSpPr>
                <a:spLocks/>
              </p:cNvSpPr>
              <p:nvPr/>
            </p:nvSpPr>
            <p:spPr bwMode="auto">
              <a:xfrm>
                <a:off x="2455" y="30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54" name="Line 2574"/>
              <p:cNvSpPr>
                <a:spLocks noChangeShapeType="1"/>
              </p:cNvSpPr>
              <p:nvPr/>
            </p:nvSpPr>
            <p:spPr bwMode="auto">
              <a:xfrm>
                <a:off x="2456" y="305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55" name="Line 2575"/>
              <p:cNvSpPr>
                <a:spLocks noChangeShapeType="1"/>
              </p:cNvSpPr>
              <p:nvPr/>
            </p:nvSpPr>
            <p:spPr bwMode="auto">
              <a:xfrm>
                <a:off x="2457" y="3053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56" name="Freeform 2576"/>
              <p:cNvSpPr>
                <a:spLocks/>
              </p:cNvSpPr>
              <p:nvPr/>
            </p:nvSpPr>
            <p:spPr bwMode="auto">
              <a:xfrm>
                <a:off x="2459" y="305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57" name="Line 2577"/>
              <p:cNvSpPr>
                <a:spLocks noChangeShapeType="1"/>
              </p:cNvSpPr>
              <p:nvPr/>
            </p:nvSpPr>
            <p:spPr bwMode="auto">
              <a:xfrm>
                <a:off x="2461" y="305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58" name="Freeform 2578"/>
              <p:cNvSpPr>
                <a:spLocks/>
              </p:cNvSpPr>
              <p:nvPr/>
            </p:nvSpPr>
            <p:spPr bwMode="auto">
              <a:xfrm>
                <a:off x="2462" y="305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59" name="Line 2579"/>
              <p:cNvSpPr>
                <a:spLocks noChangeShapeType="1"/>
              </p:cNvSpPr>
              <p:nvPr/>
            </p:nvSpPr>
            <p:spPr bwMode="auto">
              <a:xfrm>
                <a:off x="2463" y="305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60" name="Line 2580"/>
              <p:cNvSpPr>
                <a:spLocks noChangeShapeType="1"/>
              </p:cNvSpPr>
              <p:nvPr/>
            </p:nvSpPr>
            <p:spPr bwMode="auto">
              <a:xfrm>
                <a:off x="2464" y="305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61" name="Freeform 2581"/>
              <p:cNvSpPr>
                <a:spLocks/>
              </p:cNvSpPr>
              <p:nvPr/>
            </p:nvSpPr>
            <p:spPr bwMode="auto">
              <a:xfrm>
                <a:off x="2465" y="305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62" name="Line 2582"/>
              <p:cNvSpPr>
                <a:spLocks noChangeShapeType="1"/>
              </p:cNvSpPr>
              <p:nvPr/>
            </p:nvSpPr>
            <p:spPr bwMode="auto">
              <a:xfrm>
                <a:off x="2467" y="305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63" name="Freeform 2583"/>
              <p:cNvSpPr>
                <a:spLocks/>
              </p:cNvSpPr>
              <p:nvPr/>
            </p:nvSpPr>
            <p:spPr bwMode="auto">
              <a:xfrm>
                <a:off x="2468" y="305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64" name="Line 2584"/>
              <p:cNvSpPr>
                <a:spLocks noChangeShapeType="1"/>
              </p:cNvSpPr>
              <p:nvPr/>
            </p:nvSpPr>
            <p:spPr bwMode="auto">
              <a:xfrm>
                <a:off x="2469" y="306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65" name="Line 2585"/>
              <p:cNvSpPr>
                <a:spLocks noChangeShapeType="1"/>
              </p:cNvSpPr>
              <p:nvPr/>
            </p:nvSpPr>
            <p:spPr bwMode="auto">
              <a:xfrm>
                <a:off x="2470" y="306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66" name="Freeform 2586"/>
              <p:cNvSpPr>
                <a:spLocks/>
              </p:cNvSpPr>
              <p:nvPr/>
            </p:nvSpPr>
            <p:spPr bwMode="auto">
              <a:xfrm>
                <a:off x="2471" y="306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67" name="Line 2587"/>
              <p:cNvSpPr>
                <a:spLocks noChangeShapeType="1"/>
              </p:cNvSpPr>
              <p:nvPr/>
            </p:nvSpPr>
            <p:spPr bwMode="auto">
              <a:xfrm>
                <a:off x="2473" y="306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68" name="Line 2588"/>
              <p:cNvSpPr>
                <a:spLocks noChangeShapeType="1"/>
              </p:cNvSpPr>
              <p:nvPr/>
            </p:nvSpPr>
            <p:spPr bwMode="auto">
              <a:xfrm>
                <a:off x="2474" y="306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69" name="Freeform 2589"/>
              <p:cNvSpPr>
                <a:spLocks/>
              </p:cNvSpPr>
              <p:nvPr/>
            </p:nvSpPr>
            <p:spPr bwMode="auto">
              <a:xfrm>
                <a:off x="2475" y="30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70" name="Line 2590"/>
              <p:cNvSpPr>
                <a:spLocks noChangeShapeType="1"/>
              </p:cNvSpPr>
              <p:nvPr/>
            </p:nvSpPr>
            <p:spPr bwMode="auto">
              <a:xfrm>
                <a:off x="2476" y="306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71" name="Line 2591"/>
              <p:cNvSpPr>
                <a:spLocks noChangeShapeType="1"/>
              </p:cNvSpPr>
              <p:nvPr/>
            </p:nvSpPr>
            <p:spPr bwMode="auto">
              <a:xfrm>
                <a:off x="2477" y="3063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72" name="Line 2592"/>
              <p:cNvSpPr>
                <a:spLocks noChangeShapeType="1"/>
              </p:cNvSpPr>
              <p:nvPr/>
            </p:nvSpPr>
            <p:spPr bwMode="auto">
              <a:xfrm>
                <a:off x="2477" y="306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73" name="Line 2593"/>
              <p:cNvSpPr>
                <a:spLocks noChangeShapeType="1"/>
              </p:cNvSpPr>
              <p:nvPr/>
            </p:nvSpPr>
            <p:spPr bwMode="auto">
              <a:xfrm>
                <a:off x="2479" y="306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74" name="Freeform 2594"/>
              <p:cNvSpPr>
                <a:spLocks/>
              </p:cNvSpPr>
              <p:nvPr/>
            </p:nvSpPr>
            <p:spPr bwMode="auto">
              <a:xfrm>
                <a:off x="2480" y="306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75" name="Line 2595"/>
              <p:cNvSpPr>
                <a:spLocks noChangeShapeType="1"/>
              </p:cNvSpPr>
              <p:nvPr/>
            </p:nvSpPr>
            <p:spPr bwMode="auto">
              <a:xfrm>
                <a:off x="2481" y="306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76" name="Line 2596"/>
              <p:cNvSpPr>
                <a:spLocks noChangeShapeType="1"/>
              </p:cNvSpPr>
              <p:nvPr/>
            </p:nvSpPr>
            <p:spPr bwMode="auto">
              <a:xfrm>
                <a:off x="2482" y="3066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77" name="Freeform 2597"/>
              <p:cNvSpPr>
                <a:spLocks/>
              </p:cNvSpPr>
              <p:nvPr/>
            </p:nvSpPr>
            <p:spPr bwMode="auto">
              <a:xfrm>
                <a:off x="2483" y="30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78" name="Line 2598"/>
              <p:cNvSpPr>
                <a:spLocks noChangeShapeType="1"/>
              </p:cNvSpPr>
              <p:nvPr/>
            </p:nvSpPr>
            <p:spPr bwMode="auto">
              <a:xfrm>
                <a:off x="2485" y="306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79" name="Line 2599"/>
              <p:cNvSpPr>
                <a:spLocks noChangeShapeType="1"/>
              </p:cNvSpPr>
              <p:nvPr/>
            </p:nvSpPr>
            <p:spPr bwMode="auto">
              <a:xfrm>
                <a:off x="2486" y="3068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80" name="Freeform 2600"/>
              <p:cNvSpPr>
                <a:spLocks/>
              </p:cNvSpPr>
              <p:nvPr/>
            </p:nvSpPr>
            <p:spPr bwMode="auto">
              <a:xfrm>
                <a:off x="2487" y="306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81" name="Line 2601"/>
              <p:cNvSpPr>
                <a:spLocks noChangeShapeType="1"/>
              </p:cNvSpPr>
              <p:nvPr/>
            </p:nvSpPr>
            <p:spPr bwMode="auto">
              <a:xfrm>
                <a:off x="2488" y="306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82" name="Line 2602"/>
              <p:cNvSpPr>
                <a:spLocks noChangeShapeType="1"/>
              </p:cNvSpPr>
              <p:nvPr/>
            </p:nvSpPr>
            <p:spPr bwMode="auto">
              <a:xfrm>
                <a:off x="2489" y="306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83" name="Freeform 2603"/>
              <p:cNvSpPr>
                <a:spLocks/>
              </p:cNvSpPr>
              <p:nvPr/>
            </p:nvSpPr>
            <p:spPr bwMode="auto">
              <a:xfrm>
                <a:off x="2491" y="306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84" name="Line 2604"/>
              <p:cNvSpPr>
                <a:spLocks noChangeShapeType="1"/>
              </p:cNvSpPr>
              <p:nvPr/>
            </p:nvSpPr>
            <p:spPr bwMode="auto">
              <a:xfrm>
                <a:off x="2492" y="307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85" name="Line 2605"/>
              <p:cNvSpPr>
                <a:spLocks noChangeShapeType="1"/>
              </p:cNvSpPr>
              <p:nvPr/>
            </p:nvSpPr>
            <p:spPr bwMode="auto">
              <a:xfrm>
                <a:off x="2493" y="307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86" name="Line 2606"/>
              <p:cNvSpPr>
                <a:spLocks noChangeShapeType="1"/>
              </p:cNvSpPr>
              <p:nvPr/>
            </p:nvSpPr>
            <p:spPr bwMode="auto">
              <a:xfrm>
                <a:off x="2494" y="307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87" name="Line 2607"/>
              <p:cNvSpPr>
                <a:spLocks noChangeShapeType="1"/>
              </p:cNvSpPr>
              <p:nvPr/>
            </p:nvSpPr>
            <p:spPr bwMode="auto">
              <a:xfrm>
                <a:off x="2495" y="3071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88" name="Line 2608"/>
              <p:cNvSpPr>
                <a:spLocks noChangeShapeType="1"/>
              </p:cNvSpPr>
              <p:nvPr/>
            </p:nvSpPr>
            <p:spPr bwMode="auto">
              <a:xfrm>
                <a:off x="2495" y="3072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89" name="Line 2609"/>
              <p:cNvSpPr>
                <a:spLocks noChangeShapeType="1"/>
              </p:cNvSpPr>
              <p:nvPr/>
            </p:nvSpPr>
            <p:spPr bwMode="auto">
              <a:xfrm>
                <a:off x="2497" y="3072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90" name="Freeform 2610"/>
              <p:cNvSpPr>
                <a:spLocks/>
              </p:cNvSpPr>
              <p:nvPr/>
            </p:nvSpPr>
            <p:spPr bwMode="auto">
              <a:xfrm>
                <a:off x="2498" y="307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91" name="Line 2611"/>
              <p:cNvSpPr>
                <a:spLocks noChangeShapeType="1"/>
              </p:cNvSpPr>
              <p:nvPr/>
            </p:nvSpPr>
            <p:spPr bwMode="auto">
              <a:xfrm>
                <a:off x="2499" y="307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92" name="Line 2612"/>
              <p:cNvSpPr>
                <a:spLocks noChangeShapeType="1"/>
              </p:cNvSpPr>
              <p:nvPr/>
            </p:nvSpPr>
            <p:spPr bwMode="auto">
              <a:xfrm>
                <a:off x="2500" y="3074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93" name="Line 2613"/>
              <p:cNvSpPr>
                <a:spLocks noChangeShapeType="1"/>
              </p:cNvSpPr>
              <p:nvPr/>
            </p:nvSpPr>
            <p:spPr bwMode="auto">
              <a:xfrm>
                <a:off x="2501" y="3074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94" name="Freeform 2614"/>
              <p:cNvSpPr>
                <a:spLocks/>
              </p:cNvSpPr>
              <p:nvPr/>
            </p:nvSpPr>
            <p:spPr bwMode="auto">
              <a:xfrm>
                <a:off x="2503" y="30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95" name="Line 2615"/>
              <p:cNvSpPr>
                <a:spLocks noChangeShapeType="1"/>
              </p:cNvSpPr>
              <p:nvPr/>
            </p:nvSpPr>
            <p:spPr bwMode="auto">
              <a:xfrm>
                <a:off x="2504" y="307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96" name="Line 2616"/>
              <p:cNvSpPr>
                <a:spLocks noChangeShapeType="1"/>
              </p:cNvSpPr>
              <p:nvPr/>
            </p:nvSpPr>
            <p:spPr bwMode="auto">
              <a:xfrm>
                <a:off x="2505" y="3075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97" name="Freeform 2617"/>
              <p:cNvSpPr>
                <a:spLocks/>
              </p:cNvSpPr>
              <p:nvPr/>
            </p:nvSpPr>
            <p:spPr bwMode="auto">
              <a:xfrm>
                <a:off x="2506" y="307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98" name="Line 2618"/>
              <p:cNvSpPr>
                <a:spLocks noChangeShapeType="1"/>
              </p:cNvSpPr>
              <p:nvPr/>
            </p:nvSpPr>
            <p:spPr bwMode="auto">
              <a:xfrm>
                <a:off x="2507" y="3077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299" name="Line 2619"/>
              <p:cNvSpPr>
                <a:spLocks noChangeShapeType="1"/>
              </p:cNvSpPr>
              <p:nvPr/>
            </p:nvSpPr>
            <p:spPr bwMode="auto">
              <a:xfrm>
                <a:off x="2509" y="307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300" name="Line 2620"/>
              <p:cNvSpPr>
                <a:spLocks noChangeShapeType="1"/>
              </p:cNvSpPr>
              <p:nvPr/>
            </p:nvSpPr>
            <p:spPr bwMode="auto">
              <a:xfrm>
                <a:off x="2510" y="3077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301" name="Freeform 2621"/>
              <p:cNvSpPr>
                <a:spLocks/>
              </p:cNvSpPr>
              <p:nvPr/>
            </p:nvSpPr>
            <p:spPr bwMode="auto">
              <a:xfrm>
                <a:off x="2511" y="307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302" name="Line 2622"/>
              <p:cNvSpPr>
                <a:spLocks noChangeShapeType="1"/>
              </p:cNvSpPr>
              <p:nvPr/>
            </p:nvSpPr>
            <p:spPr bwMode="auto">
              <a:xfrm>
                <a:off x="2512" y="307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303" name="Line 2623"/>
              <p:cNvSpPr>
                <a:spLocks noChangeShapeType="1"/>
              </p:cNvSpPr>
              <p:nvPr/>
            </p:nvSpPr>
            <p:spPr bwMode="auto">
              <a:xfrm>
                <a:off x="2513" y="307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304" name="Line 2624"/>
              <p:cNvSpPr>
                <a:spLocks noChangeShapeType="1"/>
              </p:cNvSpPr>
              <p:nvPr/>
            </p:nvSpPr>
            <p:spPr bwMode="auto">
              <a:xfrm>
                <a:off x="2515" y="3079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305" name="Freeform 2625"/>
              <p:cNvSpPr>
                <a:spLocks/>
              </p:cNvSpPr>
              <p:nvPr/>
            </p:nvSpPr>
            <p:spPr bwMode="auto">
              <a:xfrm>
                <a:off x="2516" y="307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306" name="Line 2626"/>
              <p:cNvSpPr>
                <a:spLocks noChangeShapeType="1"/>
              </p:cNvSpPr>
              <p:nvPr/>
            </p:nvSpPr>
            <p:spPr bwMode="auto">
              <a:xfrm>
                <a:off x="2517" y="3080"/>
                <a:ext cx="1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307" name="Line 2627"/>
              <p:cNvSpPr>
                <a:spLocks noChangeShapeType="1"/>
              </p:cNvSpPr>
              <p:nvPr/>
            </p:nvSpPr>
            <p:spPr bwMode="auto">
              <a:xfrm>
                <a:off x="2518" y="3080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70308" name="Freeform 2628"/>
              <p:cNvSpPr>
                <a:spLocks/>
              </p:cNvSpPr>
              <p:nvPr/>
            </p:nvSpPr>
            <p:spPr bwMode="auto">
              <a:xfrm>
                <a:off x="2520" y="308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</a:path>
                </a:pathLst>
              </a:custGeom>
              <a:noFill/>
              <a:ln w="952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970309" name="Line 2629"/>
            <p:cNvSpPr>
              <a:spLocks noChangeShapeType="1"/>
            </p:cNvSpPr>
            <p:nvPr/>
          </p:nvSpPr>
          <p:spPr bwMode="auto">
            <a:xfrm>
              <a:off x="2521" y="3082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10" name="Line 2630"/>
            <p:cNvSpPr>
              <a:spLocks noChangeShapeType="1"/>
            </p:cNvSpPr>
            <p:nvPr/>
          </p:nvSpPr>
          <p:spPr bwMode="auto">
            <a:xfrm>
              <a:off x="2522" y="3082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11" name="Line 2631"/>
            <p:cNvSpPr>
              <a:spLocks noChangeShapeType="1"/>
            </p:cNvSpPr>
            <p:nvPr/>
          </p:nvSpPr>
          <p:spPr bwMode="auto">
            <a:xfrm>
              <a:off x="2523" y="3082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12" name="Line 2632"/>
            <p:cNvSpPr>
              <a:spLocks noChangeShapeType="1"/>
            </p:cNvSpPr>
            <p:nvPr/>
          </p:nvSpPr>
          <p:spPr bwMode="auto">
            <a:xfrm>
              <a:off x="2524" y="3082"/>
              <a:ext cx="2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13" name="Freeform 2633"/>
            <p:cNvSpPr>
              <a:spLocks/>
            </p:cNvSpPr>
            <p:nvPr/>
          </p:nvSpPr>
          <p:spPr bwMode="auto">
            <a:xfrm>
              <a:off x="2526" y="3082"/>
              <a:ext cx="1" cy="1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</a:path>
              </a:pathLst>
            </a:custGeom>
            <a:noFill/>
            <a:ln w="9525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14" name="Line 2634"/>
            <p:cNvSpPr>
              <a:spLocks noChangeShapeType="1"/>
            </p:cNvSpPr>
            <p:nvPr/>
          </p:nvSpPr>
          <p:spPr bwMode="auto">
            <a:xfrm>
              <a:off x="2526" y="3083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15" name="Line 2635"/>
            <p:cNvSpPr>
              <a:spLocks noChangeShapeType="1"/>
            </p:cNvSpPr>
            <p:nvPr/>
          </p:nvSpPr>
          <p:spPr bwMode="auto">
            <a:xfrm>
              <a:off x="2527" y="3083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16" name="Line 2636"/>
            <p:cNvSpPr>
              <a:spLocks noChangeShapeType="1"/>
            </p:cNvSpPr>
            <p:nvPr/>
          </p:nvSpPr>
          <p:spPr bwMode="auto">
            <a:xfrm>
              <a:off x="2528" y="3083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17" name="Line 2637"/>
            <p:cNvSpPr>
              <a:spLocks noChangeShapeType="1"/>
            </p:cNvSpPr>
            <p:nvPr/>
          </p:nvSpPr>
          <p:spPr bwMode="auto">
            <a:xfrm>
              <a:off x="2529" y="3083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18" name="Line 2638"/>
            <p:cNvSpPr>
              <a:spLocks noChangeShapeType="1"/>
            </p:cNvSpPr>
            <p:nvPr/>
          </p:nvSpPr>
          <p:spPr bwMode="auto">
            <a:xfrm>
              <a:off x="2530" y="3083"/>
              <a:ext cx="1" cy="2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19" name="Line 2639"/>
            <p:cNvSpPr>
              <a:spLocks noChangeShapeType="1"/>
            </p:cNvSpPr>
            <p:nvPr/>
          </p:nvSpPr>
          <p:spPr bwMode="auto">
            <a:xfrm>
              <a:off x="2530" y="3085"/>
              <a:ext cx="2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20" name="Line 2640"/>
            <p:cNvSpPr>
              <a:spLocks noChangeShapeType="1"/>
            </p:cNvSpPr>
            <p:nvPr/>
          </p:nvSpPr>
          <p:spPr bwMode="auto">
            <a:xfrm>
              <a:off x="2532" y="3085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21" name="Line 2641"/>
            <p:cNvSpPr>
              <a:spLocks noChangeShapeType="1"/>
            </p:cNvSpPr>
            <p:nvPr/>
          </p:nvSpPr>
          <p:spPr bwMode="auto">
            <a:xfrm>
              <a:off x="2533" y="3085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22" name="Line 2642"/>
            <p:cNvSpPr>
              <a:spLocks noChangeShapeType="1"/>
            </p:cNvSpPr>
            <p:nvPr/>
          </p:nvSpPr>
          <p:spPr bwMode="auto">
            <a:xfrm>
              <a:off x="2534" y="3085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23" name="Freeform 2643"/>
            <p:cNvSpPr>
              <a:spLocks/>
            </p:cNvSpPr>
            <p:nvPr/>
          </p:nvSpPr>
          <p:spPr bwMode="auto">
            <a:xfrm>
              <a:off x="2535" y="3085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</a:path>
              </a:pathLst>
            </a:custGeom>
            <a:noFill/>
            <a:ln w="9525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24" name="Line 2644"/>
            <p:cNvSpPr>
              <a:spLocks noChangeShapeType="1"/>
            </p:cNvSpPr>
            <p:nvPr/>
          </p:nvSpPr>
          <p:spPr bwMode="auto">
            <a:xfrm>
              <a:off x="2536" y="3087"/>
              <a:ext cx="2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25" name="Line 2645"/>
            <p:cNvSpPr>
              <a:spLocks noChangeShapeType="1"/>
            </p:cNvSpPr>
            <p:nvPr/>
          </p:nvSpPr>
          <p:spPr bwMode="auto">
            <a:xfrm>
              <a:off x="2538" y="3087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26" name="Line 2646"/>
            <p:cNvSpPr>
              <a:spLocks noChangeShapeType="1"/>
            </p:cNvSpPr>
            <p:nvPr/>
          </p:nvSpPr>
          <p:spPr bwMode="auto">
            <a:xfrm>
              <a:off x="2539" y="3087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27" name="Freeform 2647"/>
            <p:cNvSpPr>
              <a:spLocks/>
            </p:cNvSpPr>
            <p:nvPr/>
          </p:nvSpPr>
          <p:spPr bwMode="auto">
            <a:xfrm>
              <a:off x="2540" y="308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noFill/>
            <a:ln w="9525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28" name="Line 2648"/>
            <p:cNvSpPr>
              <a:spLocks noChangeShapeType="1"/>
            </p:cNvSpPr>
            <p:nvPr/>
          </p:nvSpPr>
          <p:spPr bwMode="auto">
            <a:xfrm>
              <a:off x="2541" y="3088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29" name="Line 2649"/>
            <p:cNvSpPr>
              <a:spLocks noChangeShapeType="1"/>
            </p:cNvSpPr>
            <p:nvPr/>
          </p:nvSpPr>
          <p:spPr bwMode="auto">
            <a:xfrm>
              <a:off x="2542" y="3088"/>
              <a:ext cx="2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30" name="Line 2650"/>
            <p:cNvSpPr>
              <a:spLocks noChangeShapeType="1"/>
            </p:cNvSpPr>
            <p:nvPr/>
          </p:nvSpPr>
          <p:spPr bwMode="auto">
            <a:xfrm>
              <a:off x="2544" y="3088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31" name="Line 2651"/>
            <p:cNvSpPr>
              <a:spLocks noChangeShapeType="1"/>
            </p:cNvSpPr>
            <p:nvPr/>
          </p:nvSpPr>
          <p:spPr bwMode="auto">
            <a:xfrm>
              <a:off x="2545" y="3088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32" name="Freeform 2652"/>
            <p:cNvSpPr>
              <a:spLocks/>
            </p:cNvSpPr>
            <p:nvPr/>
          </p:nvSpPr>
          <p:spPr bwMode="auto">
            <a:xfrm>
              <a:off x="2546" y="3088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</a:path>
              </a:pathLst>
            </a:custGeom>
            <a:noFill/>
            <a:ln w="9525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33" name="Freeform 2653"/>
            <p:cNvSpPr>
              <a:spLocks/>
            </p:cNvSpPr>
            <p:nvPr/>
          </p:nvSpPr>
          <p:spPr bwMode="auto">
            <a:xfrm>
              <a:off x="2547" y="3088"/>
              <a:ext cx="1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2"/>
                  </a:lnTo>
                  <a:lnTo>
                    <a:pt x="1" y="2"/>
                  </a:lnTo>
                </a:path>
              </a:pathLst>
            </a:custGeom>
            <a:noFill/>
            <a:ln w="9525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34" name="Line 2654"/>
            <p:cNvSpPr>
              <a:spLocks noChangeShapeType="1"/>
            </p:cNvSpPr>
            <p:nvPr/>
          </p:nvSpPr>
          <p:spPr bwMode="auto">
            <a:xfrm>
              <a:off x="2548" y="3090"/>
              <a:ext cx="2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35" name="Line 2655"/>
            <p:cNvSpPr>
              <a:spLocks noChangeShapeType="1"/>
            </p:cNvSpPr>
            <p:nvPr/>
          </p:nvSpPr>
          <p:spPr bwMode="auto">
            <a:xfrm>
              <a:off x="2550" y="3090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36" name="Line 2656"/>
            <p:cNvSpPr>
              <a:spLocks noChangeShapeType="1"/>
            </p:cNvSpPr>
            <p:nvPr/>
          </p:nvSpPr>
          <p:spPr bwMode="auto">
            <a:xfrm>
              <a:off x="2551" y="3090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37" name="Freeform 2657"/>
            <p:cNvSpPr>
              <a:spLocks/>
            </p:cNvSpPr>
            <p:nvPr/>
          </p:nvSpPr>
          <p:spPr bwMode="auto">
            <a:xfrm>
              <a:off x="2552" y="3090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noFill/>
            <a:ln w="9525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38" name="Line 2658"/>
            <p:cNvSpPr>
              <a:spLocks noChangeShapeType="1"/>
            </p:cNvSpPr>
            <p:nvPr/>
          </p:nvSpPr>
          <p:spPr bwMode="auto">
            <a:xfrm>
              <a:off x="2553" y="3091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39" name="Line 2659"/>
            <p:cNvSpPr>
              <a:spLocks noChangeShapeType="1"/>
            </p:cNvSpPr>
            <p:nvPr/>
          </p:nvSpPr>
          <p:spPr bwMode="auto">
            <a:xfrm>
              <a:off x="2554" y="3091"/>
              <a:ext cx="2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40" name="Line 2660"/>
            <p:cNvSpPr>
              <a:spLocks noChangeShapeType="1"/>
            </p:cNvSpPr>
            <p:nvPr/>
          </p:nvSpPr>
          <p:spPr bwMode="auto">
            <a:xfrm>
              <a:off x="2556" y="3091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41" name="Line 2661"/>
            <p:cNvSpPr>
              <a:spLocks noChangeShapeType="1"/>
            </p:cNvSpPr>
            <p:nvPr/>
          </p:nvSpPr>
          <p:spPr bwMode="auto">
            <a:xfrm>
              <a:off x="2557" y="3091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42" name="Line 2662"/>
            <p:cNvSpPr>
              <a:spLocks noChangeShapeType="1"/>
            </p:cNvSpPr>
            <p:nvPr/>
          </p:nvSpPr>
          <p:spPr bwMode="auto">
            <a:xfrm>
              <a:off x="2558" y="3091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43" name="Freeform 2663"/>
            <p:cNvSpPr>
              <a:spLocks/>
            </p:cNvSpPr>
            <p:nvPr/>
          </p:nvSpPr>
          <p:spPr bwMode="auto">
            <a:xfrm>
              <a:off x="2559" y="3091"/>
              <a:ext cx="1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</a:path>
              </a:pathLst>
            </a:custGeom>
            <a:noFill/>
            <a:ln w="9525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44" name="Line 2664"/>
            <p:cNvSpPr>
              <a:spLocks noChangeShapeType="1"/>
            </p:cNvSpPr>
            <p:nvPr/>
          </p:nvSpPr>
          <p:spPr bwMode="auto">
            <a:xfrm>
              <a:off x="2560" y="3093"/>
              <a:ext cx="2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45" name="Line 2665"/>
            <p:cNvSpPr>
              <a:spLocks noChangeShapeType="1"/>
            </p:cNvSpPr>
            <p:nvPr/>
          </p:nvSpPr>
          <p:spPr bwMode="auto">
            <a:xfrm>
              <a:off x="2562" y="3093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46" name="Line 2666"/>
            <p:cNvSpPr>
              <a:spLocks noChangeShapeType="1"/>
            </p:cNvSpPr>
            <p:nvPr/>
          </p:nvSpPr>
          <p:spPr bwMode="auto">
            <a:xfrm>
              <a:off x="2563" y="3093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47" name="Line 2667"/>
            <p:cNvSpPr>
              <a:spLocks noChangeShapeType="1"/>
            </p:cNvSpPr>
            <p:nvPr/>
          </p:nvSpPr>
          <p:spPr bwMode="auto">
            <a:xfrm>
              <a:off x="2564" y="3093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48" name="Freeform 2668"/>
            <p:cNvSpPr>
              <a:spLocks/>
            </p:cNvSpPr>
            <p:nvPr/>
          </p:nvSpPr>
          <p:spPr bwMode="auto">
            <a:xfrm>
              <a:off x="2565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noFill/>
            <a:ln w="9525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49" name="Line 2669"/>
            <p:cNvSpPr>
              <a:spLocks noChangeShapeType="1"/>
            </p:cNvSpPr>
            <p:nvPr/>
          </p:nvSpPr>
          <p:spPr bwMode="auto">
            <a:xfrm>
              <a:off x="2566" y="3094"/>
              <a:ext cx="2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50" name="Line 2670"/>
            <p:cNvSpPr>
              <a:spLocks noChangeShapeType="1"/>
            </p:cNvSpPr>
            <p:nvPr/>
          </p:nvSpPr>
          <p:spPr bwMode="auto">
            <a:xfrm>
              <a:off x="2568" y="3094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51" name="Line 2671"/>
            <p:cNvSpPr>
              <a:spLocks noChangeShapeType="1"/>
            </p:cNvSpPr>
            <p:nvPr/>
          </p:nvSpPr>
          <p:spPr bwMode="auto">
            <a:xfrm>
              <a:off x="2569" y="3094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52" name="Line 2672"/>
            <p:cNvSpPr>
              <a:spLocks noChangeShapeType="1"/>
            </p:cNvSpPr>
            <p:nvPr/>
          </p:nvSpPr>
          <p:spPr bwMode="auto">
            <a:xfrm>
              <a:off x="2570" y="3094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53" name="Line 2673"/>
            <p:cNvSpPr>
              <a:spLocks noChangeShapeType="1"/>
            </p:cNvSpPr>
            <p:nvPr/>
          </p:nvSpPr>
          <p:spPr bwMode="auto">
            <a:xfrm>
              <a:off x="2571" y="3094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54" name="Freeform 2674"/>
            <p:cNvSpPr>
              <a:spLocks/>
            </p:cNvSpPr>
            <p:nvPr/>
          </p:nvSpPr>
          <p:spPr bwMode="auto">
            <a:xfrm>
              <a:off x="2572" y="3094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  <a:gd name="T6" fmla="*/ 0 w 2"/>
                <a:gd name="T7" fmla="*/ 2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noFill/>
            <a:ln w="9525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55" name="Line 2675"/>
            <p:cNvSpPr>
              <a:spLocks noChangeShapeType="1"/>
            </p:cNvSpPr>
            <p:nvPr/>
          </p:nvSpPr>
          <p:spPr bwMode="auto">
            <a:xfrm>
              <a:off x="2574" y="3096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56" name="Line 2676"/>
            <p:cNvSpPr>
              <a:spLocks noChangeShapeType="1"/>
            </p:cNvSpPr>
            <p:nvPr/>
          </p:nvSpPr>
          <p:spPr bwMode="auto">
            <a:xfrm>
              <a:off x="2575" y="3096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57" name="Line 2677"/>
            <p:cNvSpPr>
              <a:spLocks noChangeShapeType="1"/>
            </p:cNvSpPr>
            <p:nvPr/>
          </p:nvSpPr>
          <p:spPr bwMode="auto">
            <a:xfrm>
              <a:off x="2576" y="3096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58" name="Line 2678"/>
            <p:cNvSpPr>
              <a:spLocks noChangeShapeType="1"/>
            </p:cNvSpPr>
            <p:nvPr/>
          </p:nvSpPr>
          <p:spPr bwMode="auto">
            <a:xfrm>
              <a:off x="2577" y="3096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59" name="Line 2679"/>
            <p:cNvSpPr>
              <a:spLocks noChangeShapeType="1"/>
            </p:cNvSpPr>
            <p:nvPr/>
          </p:nvSpPr>
          <p:spPr bwMode="auto">
            <a:xfrm>
              <a:off x="2578" y="3096"/>
              <a:ext cx="2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60" name="Freeform 2680"/>
            <p:cNvSpPr>
              <a:spLocks/>
            </p:cNvSpPr>
            <p:nvPr/>
          </p:nvSpPr>
          <p:spPr bwMode="auto">
            <a:xfrm>
              <a:off x="2580" y="3096"/>
              <a:ext cx="1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noFill/>
            <a:ln w="9525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61" name="Line 2681"/>
            <p:cNvSpPr>
              <a:spLocks noChangeShapeType="1"/>
            </p:cNvSpPr>
            <p:nvPr/>
          </p:nvSpPr>
          <p:spPr bwMode="auto">
            <a:xfrm>
              <a:off x="2581" y="3096"/>
              <a:ext cx="1" cy="2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62" name="Line 2682"/>
            <p:cNvSpPr>
              <a:spLocks noChangeShapeType="1"/>
            </p:cNvSpPr>
            <p:nvPr/>
          </p:nvSpPr>
          <p:spPr bwMode="auto">
            <a:xfrm>
              <a:off x="2581" y="3098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63" name="Line 2683"/>
            <p:cNvSpPr>
              <a:spLocks noChangeShapeType="1"/>
            </p:cNvSpPr>
            <p:nvPr/>
          </p:nvSpPr>
          <p:spPr bwMode="auto">
            <a:xfrm>
              <a:off x="2582" y="3098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64" name="Line 2684"/>
            <p:cNvSpPr>
              <a:spLocks noChangeShapeType="1"/>
            </p:cNvSpPr>
            <p:nvPr/>
          </p:nvSpPr>
          <p:spPr bwMode="auto">
            <a:xfrm>
              <a:off x="2583" y="3098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65" name="Line 2685"/>
            <p:cNvSpPr>
              <a:spLocks noChangeShapeType="1"/>
            </p:cNvSpPr>
            <p:nvPr/>
          </p:nvSpPr>
          <p:spPr bwMode="auto">
            <a:xfrm>
              <a:off x="2584" y="3098"/>
              <a:ext cx="2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66" name="Line 2686"/>
            <p:cNvSpPr>
              <a:spLocks noChangeShapeType="1"/>
            </p:cNvSpPr>
            <p:nvPr/>
          </p:nvSpPr>
          <p:spPr bwMode="auto">
            <a:xfrm>
              <a:off x="2586" y="3098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67" name="Line 2687"/>
            <p:cNvSpPr>
              <a:spLocks noChangeShapeType="1"/>
            </p:cNvSpPr>
            <p:nvPr/>
          </p:nvSpPr>
          <p:spPr bwMode="auto">
            <a:xfrm>
              <a:off x="2587" y="3098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68" name="Freeform 2688"/>
            <p:cNvSpPr>
              <a:spLocks/>
            </p:cNvSpPr>
            <p:nvPr/>
          </p:nvSpPr>
          <p:spPr bwMode="auto">
            <a:xfrm>
              <a:off x="2588" y="3098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noFill/>
            <a:ln w="9525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69" name="Line 2689"/>
            <p:cNvSpPr>
              <a:spLocks noChangeShapeType="1"/>
            </p:cNvSpPr>
            <p:nvPr/>
          </p:nvSpPr>
          <p:spPr bwMode="auto">
            <a:xfrm>
              <a:off x="2589" y="3099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70" name="Line 2690"/>
            <p:cNvSpPr>
              <a:spLocks noChangeShapeType="1"/>
            </p:cNvSpPr>
            <p:nvPr/>
          </p:nvSpPr>
          <p:spPr bwMode="auto">
            <a:xfrm>
              <a:off x="2590" y="3099"/>
              <a:ext cx="2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71" name="Line 2691"/>
            <p:cNvSpPr>
              <a:spLocks noChangeShapeType="1"/>
            </p:cNvSpPr>
            <p:nvPr/>
          </p:nvSpPr>
          <p:spPr bwMode="auto">
            <a:xfrm>
              <a:off x="2592" y="3099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72" name="Line 2692"/>
            <p:cNvSpPr>
              <a:spLocks noChangeShapeType="1"/>
            </p:cNvSpPr>
            <p:nvPr/>
          </p:nvSpPr>
          <p:spPr bwMode="auto">
            <a:xfrm>
              <a:off x="2593" y="3099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73" name="Line 2693"/>
            <p:cNvSpPr>
              <a:spLocks noChangeShapeType="1"/>
            </p:cNvSpPr>
            <p:nvPr/>
          </p:nvSpPr>
          <p:spPr bwMode="auto">
            <a:xfrm>
              <a:off x="2594" y="3099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74" name="Line 2694"/>
            <p:cNvSpPr>
              <a:spLocks noChangeShapeType="1"/>
            </p:cNvSpPr>
            <p:nvPr/>
          </p:nvSpPr>
          <p:spPr bwMode="auto">
            <a:xfrm>
              <a:off x="2595" y="3099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75" name="Freeform 2695"/>
            <p:cNvSpPr>
              <a:spLocks/>
            </p:cNvSpPr>
            <p:nvPr/>
          </p:nvSpPr>
          <p:spPr bwMode="auto">
            <a:xfrm>
              <a:off x="2596" y="3099"/>
              <a:ext cx="1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9525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76" name="Line 2696"/>
            <p:cNvSpPr>
              <a:spLocks noChangeShapeType="1"/>
            </p:cNvSpPr>
            <p:nvPr/>
          </p:nvSpPr>
          <p:spPr bwMode="auto">
            <a:xfrm>
              <a:off x="2596" y="3101"/>
              <a:ext cx="2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77" name="Line 2697"/>
            <p:cNvSpPr>
              <a:spLocks noChangeShapeType="1"/>
            </p:cNvSpPr>
            <p:nvPr/>
          </p:nvSpPr>
          <p:spPr bwMode="auto">
            <a:xfrm>
              <a:off x="2598" y="3101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78" name="Line 2698"/>
            <p:cNvSpPr>
              <a:spLocks noChangeShapeType="1"/>
            </p:cNvSpPr>
            <p:nvPr/>
          </p:nvSpPr>
          <p:spPr bwMode="auto">
            <a:xfrm>
              <a:off x="2599" y="3101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79" name="Line 2699"/>
            <p:cNvSpPr>
              <a:spLocks noChangeShapeType="1"/>
            </p:cNvSpPr>
            <p:nvPr/>
          </p:nvSpPr>
          <p:spPr bwMode="auto">
            <a:xfrm>
              <a:off x="2600" y="3101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80" name="Line 2700"/>
            <p:cNvSpPr>
              <a:spLocks noChangeShapeType="1"/>
            </p:cNvSpPr>
            <p:nvPr/>
          </p:nvSpPr>
          <p:spPr bwMode="auto">
            <a:xfrm>
              <a:off x="2601" y="3101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81" name="Line 2701"/>
            <p:cNvSpPr>
              <a:spLocks noChangeShapeType="1"/>
            </p:cNvSpPr>
            <p:nvPr/>
          </p:nvSpPr>
          <p:spPr bwMode="auto">
            <a:xfrm>
              <a:off x="2602" y="3101"/>
              <a:ext cx="2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82" name="Line 2702"/>
            <p:cNvSpPr>
              <a:spLocks noChangeShapeType="1"/>
            </p:cNvSpPr>
            <p:nvPr/>
          </p:nvSpPr>
          <p:spPr bwMode="auto">
            <a:xfrm>
              <a:off x="2604" y="3101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83" name="Freeform 2703"/>
            <p:cNvSpPr>
              <a:spLocks/>
            </p:cNvSpPr>
            <p:nvPr/>
          </p:nvSpPr>
          <p:spPr bwMode="auto">
            <a:xfrm>
              <a:off x="2605" y="3101"/>
              <a:ext cx="1" cy="1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</a:path>
              </a:pathLst>
            </a:custGeom>
            <a:noFill/>
            <a:ln w="9525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84" name="Line 2704"/>
            <p:cNvSpPr>
              <a:spLocks noChangeShapeType="1"/>
            </p:cNvSpPr>
            <p:nvPr/>
          </p:nvSpPr>
          <p:spPr bwMode="auto">
            <a:xfrm>
              <a:off x="2605" y="3102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85" name="Line 2705"/>
            <p:cNvSpPr>
              <a:spLocks noChangeShapeType="1"/>
            </p:cNvSpPr>
            <p:nvPr/>
          </p:nvSpPr>
          <p:spPr bwMode="auto">
            <a:xfrm>
              <a:off x="2606" y="3102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86" name="Line 2706"/>
            <p:cNvSpPr>
              <a:spLocks noChangeShapeType="1"/>
            </p:cNvSpPr>
            <p:nvPr/>
          </p:nvSpPr>
          <p:spPr bwMode="auto">
            <a:xfrm>
              <a:off x="2607" y="3102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87" name="Line 2707"/>
            <p:cNvSpPr>
              <a:spLocks noChangeShapeType="1"/>
            </p:cNvSpPr>
            <p:nvPr/>
          </p:nvSpPr>
          <p:spPr bwMode="auto">
            <a:xfrm>
              <a:off x="2608" y="3102"/>
              <a:ext cx="2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88" name="Line 2708"/>
            <p:cNvSpPr>
              <a:spLocks noChangeShapeType="1"/>
            </p:cNvSpPr>
            <p:nvPr/>
          </p:nvSpPr>
          <p:spPr bwMode="auto">
            <a:xfrm>
              <a:off x="2610" y="3102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89" name="Line 2709"/>
            <p:cNvSpPr>
              <a:spLocks noChangeShapeType="1"/>
            </p:cNvSpPr>
            <p:nvPr/>
          </p:nvSpPr>
          <p:spPr bwMode="auto">
            <a:xfrm>
              <a:off x="2611" y="3102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90" name="Line 2710"/>
            <p:cNvSpPr>
              <a:spLocks noChangeShapeType="1"/>
            </p:cNvSpPr>
            <p:nvPr/>
          </p:nvSpPr>
          <p:spPr bwMode="auto">
            <a:xfrm>
              <a:off x="2612" y="3102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91" name="Line 2711"/>
            <p:cNvSpPr>
              <a:spLocks noChangeShapeType="1"/>
            </p:cNvSpPr>
            <p:nvPr/>
          </p:nvSpPr>
          <p:spPr bwMode="auto">
            <a:xfrm>
              <a:off x="2613" y="3102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92" name="Freeform 2712"/>
            <p:cNvSpPr>
              <a:spLocks/>
            </p:cNvSpPr>
            <p:nvPr/>
          </p:nvSpPr>
          <p:spPr bwMode="auto">
            <a:xfrm>
              <a:off x="2614" y="3102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0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</a:path>
              </a:pathLst>
            </a:custGeom>
            <a:noFill/>
            <a:ln w="9525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93" name="Line 2713"/>
            <p:cNvSpPr>
              <a:spLocks noChangeShapeType="1"/>
            </p:cNvSpPr>
            <p:nvPr/>
          </p:nvSpPr>
          <p:spPr bwMode="auto">
            <a:xfrm>
              <a:off x="2616" y="3104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94" name="Line 2714"/>
            <p:cNvSpPr>
              <a:spLocks noChangeShapeType="1"/>
            </p:cNvSpPr>
            <p:nvPr/>
          </p:nvSpPr>
          <p:spPr bwMode="auto">
            <a:xfrm>
              <a:off x="2617" y="3104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95" name="Line 2715"/>
            <p:cNvSpPr>
              <a:spLocks noChangeShapeType="1"/>
            </p:cNvSpPr>
            <p:nvPr/>
          </p:nvSpPr>
          <p:spPr bwMode="auto">
            <a:xfrm>
              <a:off x="2618" y="3104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96" name="Line 2716"/>
            <p:cNvSpPr>
              <a:spLocks noChangeShapeType="1"/>
            </p:cNvSpPr>
            <p:nvPr/>
          </p:nvSpPr>
          <p:spPr bwMode="auto">
            <a:xfrm>
              <a:off x="2619" y="3104"/>
              <a:ext cx="1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397" name="Line 2717"/>
            <p:cNvSpPr>
              <a:spLocks noChangeShapeType="1"/>
            </p:cNvSpPr>
            <p:nvPr/>
          </p:nvSpPr>
          <p:spPr bwMode="auto">
            <a:xfrm>
              <a:off x="2620" y="3104"/>
              <a:ext cx="2" cy="1"/>
            </a:xfrm>
            <a:prstGeom prst="line">
              <a:avLst/>
            </a:prstGeom>
            <a:noFill/>
            <a:ln w="9525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970398" name="Text Box 2718"/>
          <p:cNvSpPr txBox="1">
            <a:spLocks noChangeArrowheads="1"/>
          </p:cNvSpPr>
          <p:nvPr/>
        </p:nvSpPr>
        <p:spPr bwMode="auto">
          <a:xfrm>
            <a:off x="2584450" y="6327775"/>
            <a:ext cx="14081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2400"/>
              <a:t>E</a:t>
            </a:r>
            <a:r>
              <a:rPr lang="en-US" altLang="ja-JP" sz="2400" baseline="-25000">
                <a:latin typeface="Symbol" panose="05050102010706020507" pitchFamily="18" charset="2"/>
              </a:rPr>
              <a:t>n</a:t>
            </a:r>
            <a:r>
              <a:rPr lang="en-US" altLang="ja-JP" sz="2400"/>
              <a:t> (MeV)</a:t>
            </a:r>
          </a:p>
        </p:txBody>
      </p:sp>
      <p:sp>
        <p:nvSpPr>
          <p:cNvPr id="970399" name="Text Box 2719"/>
          <p:cNvSpPr txBox="1">
            <a:spLocks noChangeArrowheads="1"/>
          </p:cNvSpPr>
          <p:nvPr/>
        </p:nvSpPr>
        <p:spPr bwMode="auto">
          <a:xfrm rot="-5400000">
            <a:off x="-492124" y="3128962"/>
            <a:ext cx="1350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accent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1800">
                <a:solidFill>
                  <a:schemeClr val="tx2"/>
                </a:solidFill>
              </a:rPr>
              <a:t>P(</a:t>
            </a:r>
            <a:r>
              <a:rPr lang="en-US" altLang="ja-JP" sz="1800">
                <a:solidFill>
                  <a:schemeClr val="tx2"/>
                </a:solidFill>
                <a:latin typeface="Symbol" panose="05050102010706020507" pitchFamily="18" charset="2"/>
              </a:rPr>
              <a:t>n</a:t>
            </a:r>
            <a:r>
              <a:rPr lang="en-US" altLang="ja-JP" sz="1800" baseline="-25000">
                <a:solidFill>
                  <a:schemeClr val="tx2"/>
                </a:solidFill>
              </a:rPr>
              <a:t>e</a:t>
            </a:r>
            <a:r>
              <a:rPr lang="en-US" altLang="ja-JP" sz="1800">
                <a:solidFill>
                  <a:schemeClr val="tx2"/>
                </a:solidFill>
              </a:rPr>
              <a:t> → </a:t>
            </a:r>
            <a:r>
              <a:rPr lang="en-US" altLang="ja-JP" sz="1800">
                <a:solidFill>
                  <a:schemeClr val="tx2"/>
                </a:solidFill>
                <a:latin typeface="Symbol" panose="05050102010706020507" pitchFamily="18" charset="2"/>
              </a:rPr>
              <a:t>n</a:t>
            </a:r>
            <a:r>
              <a:rPr lang="en-US" altLang="ja-JP" sz="1800" baseline="-25000">
                <a:solidFill>
                  <a:schemeClr val="tx2"/>
                </a:solidFill>
              </a:rPr>
              <a:t>e</a:t>
            </a:r>
            <a:r>
              <a:rPr lang="en-US" altLang="ja-JP" sz="1800">
                <a:solidFill>
                  <a:schemeClr val="tx2"/>
                </a:solidFill>
              </a:rPr>
              <a:t>)</a:t>
            </a:r>
          </a:p>
        </p:txBody>
      </p:sp>
      <p:sp>
        <p:nvSpPr>
          <p:cNvPr id="970400" name="Rectangle 2720"/>
          <p:cNvSpPr>
            <a:spLocks noChangeArrowheads="1"/>
          </p:cNvSpPr>
          <p:nvPr/>
        </p:nvSpPr>
        <p:spPr bwMode="auto">
          <a:xfrm>
            <a:off x="0" y="0"/>
            <a:ext cx="8928100" cy="620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1pPr>
            <a:lvl2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2pPr>
            <a:lvl3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3pPr>
            <a:lvl4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4pPr>
            <a:lvl5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en-US" altLang="ja-JP" sz="2800" u="sng"/>
              <a:t>Future prospects: precise spectrum measurement</a:t>
            </a:r>
            <a:endParaRPr lang="en-US" altLang="ja-JP" sz="2400" u="sng"/>
          </a:p>
        </p:txBody>
      </p:sp>
      <p:sp>
        <p:nvSpPr>
          <p:cNvPr id="970401" name="Line 2721"/>
          <p:cNvSpPr>
            <a:spLocks noChangeShapeType="1"/>
          </p:cNvSpPr>
          <p:nvPr/>
        </p:nvSpPr>
        <p:spPr bwMode="auto">
          <a:xfrm>
            <a:off x="7740650" y="3573463"/>
            <a:ext cx="0" cy="7191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70402" name="Text Box 2722"/>
          <p:cNvSpPr txBox="1">
            <a:spLocks noChangeArrowheads="1"/>
          </p:cNvSpPr>
          <p:nvPr/>
        </p:nvSpPr>
        <p:spPr bwMode="auto">
          <a:xfrm>
            <a:off x="7235825" y="3213100"/>
            <a:ext cx="184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ja-JP" altLang="ja-JP" sz="3200"/>
          </a:p>
        </p:txBody>
      </p:sp>
      <p:sp>
        <p:nvSpPr>
          <p:cNvPr id="970403" name="Text Box 2723"/>
          <p:cNvSpPr txBox="1">
            <a:spLocks noChangeArrowheads="1"/>
          </p:cNvSpPr>
          <p:nvPr/>
        </p:nvSpPr>
        <p:spPr bwMode="auto">
          <a:xfrm>
            <a:off x="7164388" y="3284538"/>
            <a:ext cx="10287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sz="1600" b="0"/>
              <a:t>sys. error</a:t>
            </a:r>
          </a:p>
        </p:txBody>
      </p:sp>
      <p:sp>
        <p:nvSpPr>
          <p:cNvPr id="970412" name="Text Box 2732"/>
          <p:cNvSpPr txBox="1">
            <a:spLocks noChangeArrowheads="1"/>
          </p:cNvSpPr>
          <p:nvPr/>
        </p:nvSpPr>
        <p:spPr bwMode="auto">
          <a:xfrm>
            <a:off x="900113" y="4365625"/>
            <a:ext cx="792162" cy="1325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hangingPunct="0">
              <a:lnSpc>
                <a:spcPct val="80000"/>
              </a:lnSpc>
              <a:spcBef>
                <a:spcPct val="20000"/>
              </a:spcBef>
            </a:pPr>
            <a:r>
              <a:rPr lang="en-US" altLang="ja-JP" sz="1400"/>
              <a:t>sin</a:t>
            </a:r>
            <a:r>
              <a:rPr lang="en-US" altLang="ja-JP" sz="1400" baseline="30000"/>
              <a:t>2</a:t>
            </a:r>
            <a:r>
              <a:rPr lang="en-US" altLang="ja-JP" sz="1400"/>
              <a:t>(</a:t>
            </a:r>
            <a:r>
              <a:rPr lang="en-US" altLang="ja-JP" sz="1400">
                <a:latin typeface="Symbol" panose="05050102010706020507" pitchFamily="18" charset="2"/>
              </a:rPr>
              <a:t>q</a:t>
            </a:r>
            <a:r>
              <a:rPr lang="en-US" altLang="ja-JP" sz="1400"/>
              <a:t>)</a:t>
            </a:r>
          </a:p>
          <a:p>
            <a:pPr eaLnBrk="0" hangingPunct="0">
              <a:lnSpc>
                <a:spcPct val="80000"/>
              </a:lnSpc>
              <a:spcBef>
                <a:spcPct val="20000"/>
              </a:spcBef>
            </a:pPr>
            <a:r>
              <a:rPr lang="en-US" altLang="ja-JP" sz="1400">
                <a:solidFill>
                  <a:schemeClr val="accent2"/>
                </a:solidFill>
              </a:rPr>
              <a:t>0.35</a:t>
            </a:r>
          </a:p>
          <a:p>
            <a:pPr eaLnBrk="0" hangingPunct="0">
              <a:lnSpc>
                <a:spcPct val="80000"/>
              </a:lnSpc>
              <a:spcBef>
                <a:spcPct val="20000"/>
              </a:spcBef>
            </a:pPr>
            <a:r>
              <a:rPr lang="en-US" altLang="ja-JP" sz="1400">
                <a:solidFill>
                  <a:srgbClr val="00FF00"/>
                </a:solidFill>
              </a:rPr>
              <a:t>0.28</a:t>
            </a:r>
          </a:p>
          <a:p>
            <a:pPr eaLnBrk="0" hangingPunct="0">
              <a:lnSpc>
                <a:spcPct val="80000"/>
              </a:lnSpc>
              <a:spcBef>
                <a:spcPct val="20000"/>
              </a:spcBef>
            </a:pPr>
            <a:r>
              <a:rPr lang="en-US" altLang="ja-JP" sz="1400">
                <a:solidFill>
                  <a:schemeClr val="folHlink"/>
                </a:solidFill>
              </a:rPr>
              <a:t>0.28</a:t>
            </a:r>
          </a:p>
          <a:p>
            <a:pPr eaLnBrk="0" hangingPunct="0">
              <a:lnSpc>
                <a:spcPct val="80000"/>
              </a:lnSpc>
              <a:spcBef>
                <a:spcPct val="20000"/>
              </a:spcBef>
            </a:pPr>
            <a:r>
              <a:rPr lang="en-US" altLang="ja-JP" sz="1400">
                <a:solidFill>
                  <a:srgbClr val="3399FF"/>
                </a:solidFill>
              </a:rPr>
              <a:t>0.28</a:t>
            </a:r>
          </a:p>
          <a:p>
            <a:pPr eaLnBrk="0" hangingPunct="0">
              <a:lnSpc>
                <a:spcPct val="80000"/>
              </a:lnSpc>
              <a:spcBef>
                <a:spcPct val="20000"/>
              </a:spcBef>
            </a:pPr>
            <a:r>
              <a:rPr lang="en-US" altLang="ja-JP" sz="1400">
                <a:solidFill>
                  <a:srgbClr val="FF00FF"/>
                </a:solidFill>
              </a:rPr>
              <a:t>0.22</a:t>
            </a:r>
          </a:p>
        </p:txBody>
      </p:sp>
      <p:sp>
        <p:nvSpPr>
          <p:cNvPr id="970413" name="Text Box 2733"/>
          <p:cNvSpPr txBox="1">
            <a:spLocks noChangeArrowheads="1"/>
          </p:cNvSpPr>
          <p:nvPr/>
        </p:nvSpPr>
        <p:spPr bwMode="auto">
          <a:xfrm>
            <a:off x="1663700" y="4364038"/>
            <a:ext cx="1468438" cy="1325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  <a:spcBef>
                <a:spcPct val="20000"/>
              </a:spcBef>
            </a:pPr>
            <a:r>
              <a:rPr lang="en-US" altLang="ja-JP" sz="1400">
                <a:latin typeface="Symbol" panose="05050102010706020507" pitchFamily="18" charset="2"/>
              </a:rPr>
              <a:t>D</a:t>
            </a:r>
            <a:r>
              <a:rPr lang="en-US" altLang="ja-JP" sz="1400"/>
              <a:t>m</a:t>
            </a:r>
            <a:r>
              <a:rPr lang="en-US" altLang="ja-JP" sz="1400" baseline="30000"/>
              <a:t>2 </a:t>
            </a:r>
            <a:r>
              <a:rPr lang="en-US" altLang="ja-JP" sz="1400"/>
              <a:t>(eV</a:t>
            </a:r>
            <a:r>
              <a:rPr lang="en-US" altLang="ja-JP" sz="1400" baseline="30000"/>
              <a:t>2</a:t>
            </a:r>
            <a:r>
              <a:rPr lang="en-US" altLang="ja-JP" sz="1400"/>
              <a:t>)</a:t>
            </a:r>
          </a:p>
          <a:p>
            <a:pPr algn="l" eaLnBrk="0" hangingPunct="0">
              <a:lnSpc>
                <a:spcPct val="80000"/>
              </a:lnSpc>
              <a:spcBef>
                <a:spcPct val="20000"/>
              </a:spcBef>
            </a:pPr>
            <a:r>
              <a:rPr lang="en-US" altLang="ja-JP" sz="1400">
                <a:solidFill>
                  <a:schemeClr val="accent2"/>
                </a:solidFill>
              </a:rPr>
              <a:t>6.3 x 10</a:t>
            </a:r>
            <a:r>
              <a:rPr lang="en-US" altLang="ja-JP" sz="1400" baseline="30000">
                <a:solidFill>
                  <a:schemeClr val="accent2"/>
                </a:solidFill>
              </a:rPr>
              <a:t>-5</a:t>
            </a:r>
          </a:p>
          <a:p>
            <a:pPr algn="l" eaLnBrk="0" hangingPunct="0">
              <a:lnSpc>
                <a:spcPct val="80000"/>
              </a:lnSpc>
              <a:spcBef>
                <a:spcPct val="20000"/>
              </a:spcBef>
            </a:pPr>
            <a:r>
              <a:rPr lang="en-US" altLang="ja-JP" sz="1400">
                <a:solidFill>
                  <a:srgbClr val="00FF00"/>
                </a:solidFill>
              </a:rPr>
              <a:t>4.8 x 10</a:t>
            </a:r>
            <a:r>
              <a:rPr lang="en-US" altLang="ja-JP" sz="1400" baseline="30000">
                <a:solidFill>
                  <a:srgbClr val="00FF00"/>
                </a:solidFill>
              </a:rPr>
              <a:t>-5</a:t>
            </a:r>
            <a:r>
              <a:rPr lang="en-US" altLang="ja-JP" sz="1400"/>
              <a:t> </a:t>
            </a:r>
          </a:p>
          <a:p>
            <a:pPr algn="l" eaLnBrk="0" hangingPunct="0">
              <a:lnSpc>
                <a:spcPct val="80000"/>
              </a:lnSpc>
              <a:spcBef>
                <a:spcPct val="20000"/>
              </a:spcBef>
            </a:pPr>
            <a:r>
              <a:rPr lang="en-US" altLang="ja-JP" sz="1400">
                <a:solidFill>
                  <a:schemeClr val="folHlink"/>
                </a:solidFill>
              </a:rPr>
              <a:t>7.2 x 10</a:t>
            </a:r>
            <a:r>
              <a:rPr lang="en-US" altLang="ja-JP" sz="1400" baseline="30000">
                <a:solidFill>
                  <a:schemeClr val="folHlink"/>
                </a:solidFill>
              </a:rPr>
              <a:t>-5</a:t>
            </a:r>
          </a:p>
          <a:p>
            <a:pPr algn="l" eaLnBrk="0" hangingPunct="0">
              <a:lnSpc>
                <a:spcPct val="80000"/>
              </a:lnSpc>
              <a:spcBef>
                <a:spcPct val="20000"/>
              </a:spcBef>
            </a:pPr>
            <a:r>
              <a:rPr lang="en-US" altLang="ja-JP" sz="1400">
                <a:solidFill>
                  <a:srgbClr val="3399FF"/>
                </a:solidFill>
              </a:rPr>
              <a:t>10.0 x 10</a:t>
            </a:r>
            <a:r>
              <a:rPr lang="en-US" altLang="ja-JP" sz="1400" baseline="30000">
                <a:solidFill>
                  <a:srgbClr val="3399FF"/>
                </a:solidFill>
              </a:rPr>
              <a:t>-5</a:t>
            </a:r>
          </a:p>
          <a:p>
            <a:pPr algn="l" eaLnBrk="0" hangingPunct="0">
              <a:lnSpc>
                <a:spcPct val="80000"/>
              </a:lnSpc>
              <a:spcBef>
                <a:spcPct val="20000"/>
              </a:spcBef>
            </a:pPr>
            <a:r>
              <a:rPr lang="en-US" altLang="ja-JP" sz="1400">
                <a:solidFill>
                  <a:srgbClr val="FF00FF"/>
                </a:solidFill>
              </a:rPr>
              <a:t>7.2 x 10</a:t>
            </a:r>
            <a:r>
              <a:rPr lang="en-US" altLang="ja-JP" sz="1400" baseline="30000">
                <a:solidFill>
                  <a:srgbClr val="FF00FF"/>
                </a:solidFill>
              </a:rPr>
              <a:t>-5</a:t>
            </a:r>
          </a:p>
        </p:txBody>
      </p:sp>
      <p:sp>
        <p:nvSpPr>
          <p:cNvPr id="970414" name="Rectangle 2734"/>
          <p:cNvSpPr>
            <a:spLocks noChangeArrowheads="1"/>
          </p:cNvSpPr>
          <p:nvPr/>
        </p:nvSpPr>
        <p:spPr bwMode="auto">
          <a:xfrm>
            <a:off x="900113" y="4365625"/>
            <a:ext cx="1800225" cy="1295400"/>
          </a:xfrm>
          <a:prstGeom prst="rect">
            <a:avLst/>
          </a:prstGeom>
          <a:noFill/>
          <a:ln w="9525">
            <a:solidFill>
              <a:schemeClr val="tx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70415" name="Line 2735"/>
          <p:cNvSpPr>
            <a:spLocks noChangeShapeType="1"/>
          </p:cNvSpPr>
          <p:nvPr/>
        </p:nvSpPr>
        <p:spPr bwMode="auto">
          <a:xfrm>
            <a:off x="900113" y="4581525"/>
            <a:ext cx="1800225" cy="0"/>
          </a:xfrm>
          <a:prstGeom prst="line">
            <a:avLst/>
          </a:prstGeom>
          <a:noFill/>
          <a:ln w="9525">
            <a:solidFill>
              <a:schemeClr val="tx2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70416" name="Text Box 2736"/>
          <p:cNvSpPr txBox="1">
            <a:spLocks noChangeArrowheads="1"/>
          </p:cNvSpPr>
          <p:nvPr/>
        </p:nvSpPr>
        <p:spPr bwMode="auto">
          <a:xfrm>
            <a:off x="611188" y="836613"/>
            <a:ext cx="36004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400" u="sng">
                <a:latin typeface="Symbol" panose="05050102010706020507" pitchFamily="18" charset="2"/>
              </a:rPr>
              <a:t>n</a:t>
            </a:r>
            <a:r>
              <a:rPr lang="en-US" altLang="ja-JP" sz="2400" u="sng" baseline="-25000"/>
              <a:t>e</a:t>
            </a:r>
            <a:r>
              <a:rPr lang="en-US" altLang="ja-JP" sz="2400" u="sng"/>
              <a:t> survival probability</a:t>
            </a:r>
          </a:p>
        </p:txBody>
      </p:sp>
      <p:sp>
        <p:nvSpPr>
          <p:cNvPr id="970417" name="Text Box 2737"/>
          <p:cNvSpPr txBox="1">
            <a:spLocks noChangeArrowheads="1"/>
          </p:cNvSpPr>
          <p:nvPr/>
        </p:nvSpPr>
        <p:spPr bwMode="auto">
          <a:xfrm>
            <a:off x="4787900" y="836613"/>
            <a:ext cx="39608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400" u="sng"/>
              <a:t>Recoil electron spectrum</a:t>
            </a:r>
          </a:p>
        </p:txBody>
      </p:sp>
      <p:sp>
        <p:nvSpPr>
          <p:cNvPr id="970418" name="Line 2738"/>
          <p:cNvSpPr>
            <a:spLocks noChangeShapeType="1"/>
          </p:cNvSpPr>
          <p:nvPr/>
        </p:nvSpPr>
        <p:spPr bwMode="auto">
          <a:xfrm>
            <a:off x="8504238" y="1468438"/>
            <a:ext cx="0" cy="4608512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70419" name="AutoShape 2739"/>
          <p:cNvSpPr>
            <a:spLocks noChangeArrowheads="1"/>
          </p:cNvSpPr>
          <p:nvPr/>
        </p:nvSpPr>
        <p:spPr bwMode="auto">
          <a:xfrm>
            <a:off x="8504238" y="1735138"/>
            <a:ext cx="144462" cy="142875"/>
          </a:xfrm>
          <a:prstGeom prst="rightArrow">
            <a:avLst>
              <a:gd name="adj1" fmla="val 50000"/>
              <a:gd name="adj2" fmla="val 25278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70420" name="Text Box 2740"/>
          <p:cNvSpPr txBox="1">
            <a:spLocks noChangeArrowheads="1"/>
          </p:cNvSpPr>
          <p:nvPr/>
        </p:nvSpPr>
        <p:spPr bwMode="auto">
          <a:xfrm>
            <a:off x="5003800" y="1557338"/>
            <a:ext cx="3527425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1800">
                <a:solidFill>
                  <a:schemeClr val="hlink"/>
                </a:solidFill>
              </a:rPr>
              <a:t>~10% spectrum distortion expected from LMA</a:t>
            </a:r>
          </a:p>
        </p:txBody>
      </p:sp>
      <p:grpSp>
        <p:nvGrpSpPr>
          <p:cNvPr id="970421" name="Group 2741"/>
          <p:cNvGrpSpPr>
            <a:grpSpLocks/>
          </p:cNvGrpSpPr>
          <p:nvPr/>
        </p:nvGrpSpPr>
        <p:grpSpPr bwMode="auto">
          <a:xfrm>
            <a:off x="2619375" y="1417638"/>
            <a:ext cx="1489075" cy="1584325"/>
            <a:chOff x="590" y="527"/>
            <a:chExt cx="1641" cy="1750"/>
          </a:xfrm>
        </p:grpSpPr>
        <p:pic>
          <p:nvPicPr>
            <p:cNvPr id="970422" name="Picture 2742" descr="solar-kamland-contour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" y="527"/>
              <a:ext cx="1641" cy="175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70423" name="Oval 2743"/>
            <p:cNvSpPr>
              <a:spLocks noChangeArrowheads="1"/>
            </p:cNvSpPr>
            <p:nvPr/>
          </p:nvSpPr>
          <p:spPr bwMode="auto">
            <a:xfrm>
              <a:off x="1778" y="1634"/>
              <a:ext cx="91" cy="91"/>
            </a:xfrm>
            <a:prstGeom prst="ellipse">
              <a:avLst/>
            </a:prstGeom>
            <a:solidFill>
              <a:schemeClr val="accent2"/>
            </a:solidFill>
            <a:ln w="952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70424" name="Oval 2744"/>
            <p:cNvSpPr>
              <a:spLocks noChangeArrowheads="1"/>
            </p:cNvSpPr>
            <p:nvPr/>
          </p:nvSpPr>
          <p:spPr bwMode="auto">
            <a:xfrm>
              <a:off x="1594" y="1734"/>
              <a:ext cx="91" cy="91"/>
            </a:xfrm>
            <a:prstGeom prst="ellipse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70425" name="Oval 2745"/>
            <p:cNvSpPr>
              <a:spLocks noChangeArrowheads="1"/>
            </p:cNvSpPr>
            <p:nvPr/>
          </p:nvSpPr>
          <p:spPr bwMode="auto">
            <a:xfrm>
              <a:off x="1595" y="1504"/>
              <a:ext cx="91" cy="91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70426" name="Oval 2746"/>
            <p:cNvSpPr>
              <a:spLocks noChangeArrowheads="1"/>
            </p:cNvSpPr>
            <p:nvPr/>
          </p:nvSpPr>
          <p:spPr bwMode="auto">
            <a:xfrm>
              <a:off x="1593" y="1310"/>
              <a:ext cx="91" cy="91"/>
            </a:xfrm>
            <a:prstGeom prst="ellipse">
              <a:avLst/>
            </a:pr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70427" name="Oval 2747"/>
            <p:cNvSpPr>
              <a:spLocks noChangeArrowheads="1"/>
            </p:cNvSpPr>
            <p:nvPr/>
          </p:nvSpPr>
          <p:spPr bwMode="auto">
            <a:xfrm>
              <a:off x="1435" y="1491"/>
              <a:ext cx="91" cy="91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rgbClr val="FF00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sp>
        <p:nvSpPr>
          <p:cNvPr id="970428" name="Text Box 2748"/>
          <p:cNvSpPr txBox="1">
            <a:spLocks noChangeArrowheads="1"/>
          </p:cNvSpPr>
          <p:nvPr/>
        </p:nvSpPr>
        <p:spPr bwMode="auto">
          <a:xfrm>
            <a:off x="323850" y="476250"/>
            <a:ext cx="477678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b="0">
                <a:solidFill>
                  <a:srgbClr val="00FF00"/>
                </a:solidFill>
              </a:rPr>
              <a:t>Is there spectrum distortion ?</a:t>
            </a:r>
          </a:p>
        </p:txBody>
      </p:sp>
      <p:sp>
        <p:nvSpPr>
          <p:cNvPr id="970429" name="Text Box 2749"/>
          <p:cNvSpPr txBox="1">
            <a:spLocks noChangeArrowheads="1"/>
          </p:cNvSpPr>
          <p:nvPr/>
        </p:nvSpPr>
        <p:spPr bwMode="auto">
          <a:xfrm>
            <a:off x="4932363" y="2349500"/>
            <a:ext cx="3313112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1800">
                <a:solidFill>
                  <a:schemeClr val="hlink"/>
                </a:solidFill>
              </a:rPr>
              <a:t>But, SK-I spectrum is almost flat.</a:t>
            </a:r>
          </a:p>
        </p:txBody>
      </p:sp>
      <p:sp>
        <p:nvSpPr>
          <p:cNvPr id="970430" name="Text Box 2750"/>
          <p:cNvSpPr txBox="1">
            <a:spLocks noChangeArrowheads="1"/>
          </p:cNvSpPr>
          <p:nvPr/>
        </p:nvSpPr>
        <p:spPr bwMode="auto">
          <a:xfrm>
            <a:off x="5219700" y="3068638"/>
            <a:ext cx="182403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b="0" u="sng"/>
              <a:t>Data: SK-I</a:t>
            </a:r>
          </a:p>
        </p:txBody>
      </p:sp>
    </p:spTree>
  </p:cSld>
  <p:clrMapOvr>
    <a:masterClrMapping/>
  </p:clrMapOvr>
  <p:transition spd="med">
    <p:wipe dir="d"/>
  </p:transition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0754" name="Picture 2" descr="bg_05_half-edit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81075"/>
            <a:ext cx="4572000" cy="43926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70755" name="Group 3"/>
          <p:cNvGrpSpPr>
            <a:grpSpLocks/>
          </p:cNvGrpSpPr>
          <p:nvPr/>
        </p:nvGrpSpPr>
        <p:grpSpPr bwMode="auto">
          <a:xfrm>
            <a:off x="4968875" y="1735138"/>
            <a:ext cx="3959225" cy="3457575"/>
            <a:chOff x="295" y="795"/>
            <a:chExt cx="2494" cy="2454"/>
          </a:xfrm>
        </p:grpSpPr>
        <p:sp>
          <p:nvSpPr>
            <p:cNvPr id="970756" name="AutoShape 4"/>
            <p:cNvSpPr>
              <a:spLocks noChangeAspect="1" noChangeArrowheads="1" noTextEdit="1"/>
            </p:cNvSpPr>
            <p:nvPr/>
          </p:nvSpPr>
          <p:spPr bwMode="auto">
            <a:xfrm>
              <a:off x="295" y="795"/>
              <a:ext cx="2494" cy="24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57" name="Rectangle 5"/>
            <p:cNvSpPr>
              <a:spLocks noChangeArrowheads="1"/>
            </p:cNvSpPr>
            <p:nvPr/>
          </p:nvSpPr>
          <p:spPr bwMode="auto">
            <a:xfrm>
              <a:off x="416" y="899"/>
              <a:ext cx="2285" cy="2168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58" name="Line 6"/>
            <p:cNvSpPr>
              <a:spLocks noChangeShapeType="1"/>
            </p:cNvSpPr>
            <p:nvPr/>
          </p:nvSpPr>
          <p:spPr bwMode="auto">
            <a:xfrm flipV="1">
              <a:off x="416" y="899"/>
              <a:ext cx="1" cy="2168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59" name="Line 7"/>
            <p:cNvSpPr>
              <a:spLocks noChangeShapeType="1"/>
            </p:cNvSpPr>
            <p:nvPr/>
          </p:nvSpPr>
          <p:spPr bwMode="auto">
            <a:xfrm flipH="1">
              <a:off x="416" y="3067"/>
              <a:ext cx="43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60" name="Line 8"/>
            <p:cNvSpPr>
              <a:spLocks noChangeShapeType="1"/>
            </p:cNvSpPr>
            <p:nvPr/>
          </p:nvSpPr>
          <p:spPr bwMode="auto">
            <a:xfrm flipH="1">
              <a:off x="416" y="2995"/>
              <a:ext cx="2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61" name="Line 9"/>
            <p:cNvSpPr>
              <a:spLocks noChangeShapeType="1"/>
            </p:cNvSpPr>
            <p:nvPr/>
          </p:nvSpPr>
          <p:spPr bwMode="auto">
            <a:xfrm flipH="1">
              <a:off x="416" y="2922"/>
              <a:ext cx="2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62" name="Line 10"/>
            <p:cNvSpPr>
              <a:spLocks noChangeShapeType="1"/>
            </p:cNvSpPr>
            <p:nvPr/>
          </p:nvSpPr>
          <p:spPr bwMode="auto">
            <a:xfrm flipH="1">
              <a:off x="416" y="2849"/>
              <a:ext cx="2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63" name="Line 11"/>
            <p:cNvSpPr>
              <a:spLocks noChangeShapeType="1"/>
            </p:cNvSpPr>
            <p:nvPr/>
          </p:nvSpPr>
          <p:spPr bwMode="auto">
            <a:xfrm flipH="1">
              <a:off x="416" y="2778"/>
              <a:ext cx="2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64" name="Line 12"/>
            <p:cNvSpPr>
              <a:spLocks noChangeShapeType="1"/>
            </p:cNvSpPr>
            <p:nvPr/>
          </p:nvSpPr>
          <p:spPr bwMode="auto">
            <a:xfrm flipH="1">
              <a:off x="416" y="2705"/>
              <a:ext cx="43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65" name="Line 13"/>
            <p:cNvSpPr>
              <a:spLocks noChangeShapeType="1"/>
            </p:cNvSpPr>
            <p:nvPr/>
          </p:nvSpPr>
          <p:spPr bwMode="auto">
            <a:xfrm flipH="1">
              <a:off x="416" y="2634"/>
              <a:ext cx="2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66" name="Line 14"/>
            <p:cNvSpPr>
              <a:spLocks noChangeShapeType="1"/>
            </p:cNvSpPr>
            <p:nvPr/>
          </p:nvSpPr>
          <p:spPr bwMode="auto">
            <a:xfrm flipH="1">
              <a:off x="416" y="2561"/>
              <a:ext cx="2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67" name="Line 15"/>
            <p:cNvSpPr>
              <a:spLocks noChangeShapeType="1"/>
            </p:cNvSpPr>
            <p:nvPr/>
          </p:nvSpPr>
          <p:spPr bwMode="auto">
            <a:xfrm flipH="1">
              <a:off x="416" y="2490"/>
              <a:ext cx="2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68" name="Line 16"/>
            <p:cNvSpPr>
              <a:spLocks noChangeShapeType="1"/>
            </p:cNvSpPr>
            <p:nvPr/>
          </p:nvSpPr>
          <p:spPr bwMode="auto">
            <a:xfrm flipH="1">
              <a:off x="416" y="2417"/>
              <a:ext cx="2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69" name="Line 17"/>
            <p:cNvSpPr>
              <a:spLocks noChangeShapeType="1"/>
            </p:cNvSpPr>
            <p:nvPr/>
          </p:nvSpPr>
          <p:spPr bwMode="auto">
            <a:xfrm flipH="1">
              <a:off x="416" y="2344"/>
              <a:ext cx="43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70" name="Line 18"/>
            <p:cNvSpPr>
              <a:spLocks noChangeShapeType="1"/>
            </p:cNvSpPr>
            <p:nvPr/>
          </p:nvSpPr>
          <p:spPr bwMode="auto">
            <a:xfrm flipH="1">
              <a:off x="416" y="2272"/>
              <a:ext cx="2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71" name="Line 19"/>
            <p:cNvSpPr>
              <a:spLocks noChangeShapeType="1"/>
            </p:cNvSpPr>
            <p:nvPr/>
          </p:nvSpPr>
          <p:spPr bwMode="auto">
            <a:xfrm flipH="1">
              <a:off x="416" y="2199"/>
              <a:ext cx="2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72" name="Line 20"/>
            <p:cNvSpPr>
              <a:spLocks noChangeShapeType="1"/>
            </p:cNvSpPr>
            <p:nvPr/>
          </p:nvSpPr>
          <p:spPr bwMode="auto">
            <a:xfrm flipH="1">
              <a:off x="416" y="2128"/>
              <a:ext cx="2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73" name="Line 21"/>
            <p:cNvSpPr>
              <a:spLocks noChangeShapeType="1"/>
            </p:cNvSpPr>
            <p:nvPr/>
          </p:nvSpPr>
          <p:spPr bwMode="auto">
            <a:xfrm flipH="1">
              <a:off x="416" y="2055"/>
              <a:ext cx="2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74" name="Line 22"/>
            <p:cNvSpPr>
              <a:spLocks noChangeShapeType="1"/>
            </p:cNvSpPr>
            <p:nvPr/>
          </p:nvSpPr>
          <p:spPr bwMode="auto">
            <a:xfrm flipH="1">
              <a:off x="416" y="1982"/>
              <a:ext cx="43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75" name="Line 23"/>
            <p:cNvSpPr>
              <a:spLocks noChangeShapeType="1"/>
            </p:cNvSpPr>
            <p:nvPr/>
          </p:nvSpPr>
          <p:spPr bwMode="auto">
            <a:xfrm flipH="1">
              <a:off x="416" y="1911"/>
              <a:ext cx="2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76" name="Line 24"/>
            <p:cNvSpPr>
              <a:spLocks noChangeShapeType="1"/>
            </p:cNvSpPr>
            <p:nvPr/>
          </p:nvSpPr>
          <p:spPr bwMode="auto">
            <a:xfrm flipH="1">
              <a:off x="416" y="1838"/>
              <a:ext cx="2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77" name="Line 25"/>
            <p:cNvSpPr>
              <a:spLocks noChangeShapeType="1"/>
            </p:cNvSpPr>
            <p:nvPr/>
          </p:nvSpPr>
          <p:spPr bwMode="auto">
            <a:xfrm flipH="1">
              <a:off x="416" y="1767"/>
              <a:ext cx="2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78" name="Line 26"/>
            <p:cNvSpPr>
              <a:spLocks noChangeShapeType="1"/>
            </p:cNvSpPr>
            <p:nvPr/>
          </p:nvSpPr>
          <p:spPr bwMode="auto">
            <a:xfrm flipH="1">
              <a:off x="416" y="1694"/>
              <a:ext cx="2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79" name="Line 27"/>
            <p:cNvSpPr>
              <a:spLocks noChangeShapeType="1"/>
            </p:cNvSpPr>
            <p:nvPr/>
          </p:nvSpPr>
          <p:spPr bwMode="auto">
            <a:xfrm flipH="1">
              <a:off x="416" y="1622"/>
              <a:ext cx="43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80" name="Line 28"/>
            <p:cNvSpPr>
              <a:spLocks noChangeShapeType="1"/>
            </p:cNvSpPr>
            <p:nvPr/>
          </p:nvSpPr>
          <p:spPr bwMode="auto">
            <a:xfrm flipH="1">
              <a:off x="416" y="1549"/>
              <a:ext cx="2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81" name="Line 29"/>
            <p:cNvSpPr>
              <a:spLocks noChangeShapeType="1"/>
            </p:cNvSpPr>
            <p:nvPr/>
          </p:nvSpPr>
          <p:spPr bwMode="auto">
            <a:xfrm flipH="1">
              <a:off x="416" y="1476"/>
              <a:ext cx="2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82" name="Line 30"/>
            <p:cNvSpPr>
              <a:spLocks noChangeShapeType="1"/>
            </p:cNvSpPr>
            <p:nvPr/>
          </p:nvSpPr>
          <p:spPr bwMode="auto">
            <a:xfrm flipH="1">
              <a:off x="416" y="1405"/>
              <a:ext cx="2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83" name="Line 31"/>
            <p:cNvSpPr>
              <a:spLocks noChangeShapeType="1"/>
            </p:cNvSpPr>
            <p:nvPr/>
          </p:nvSpPr>
          <p:spPr bwMode="auto">
            <a:xfrm flipH="1">
              <a:off x="416" y="1332"/>
              <a:ext cx="2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84" name="Line 32"/>
            <p:cNvSpPr>
              <a:spLocks noChangeShapeType="1"/>
            </p:cNvSpPr>
            <p:nvPr/>
          </p:nvSpPr>
          <p:spPr bwMode="auto">
            <a:xfrm flipH="1">
              <a:off x="416" y="1261"/>
              <a:ext cx="43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85" name="Line 33"/>
            <p:cNvSpPr>
              <a:spLocks noChangeShapeType="1"/>
            </p:cNvSpPr>
            <p:nvPr/>
          </p:nvSpPr>
          <p:spPr bwMode="auto">
            <a:xfrm flipH="1">
              <a:off x="416" y="1188"/>
              <a:ext cx="2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86" name="Line 34"/>
            <p:cNvSpPr>
              <a:spLocks noChangeShapeType="1"/>
            </p:cNvSpPr>
            <p:nvPr/>
          </p:nvSpPr>
          <p:spPr bwMode="auto">
            <a:xfrm flipH="1">
              <a:off x="416" y="1117"/>
              <a:ext cx="2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87" name="Line 35"/>
            <p:cNvSpPr>
              <a:spLocks noChangeShapeType="1"/>
            </p:cNvSpPr>
            <p:nvPr/>
          </p:nvSpPr>
          <p:spPr bwMode="auto">
            <a:xfrm flipH="1">
              <a:off x="416" y="1044"/>
              <a:ext cx="2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88" name="Line 36"/>
            <p:cNvSpPr>
              <a:spLocks noChangeShapeType="1"/>
            </p:cNvSpPr>
            <p:nvPr/>
          </p:nvSpPr>
          <p:spPr bwMode="auto">
            <a:xfrm flipH="1">
              <a:off x="416" y="971"/>
              <a:ext cx="21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89" name="Line 37"/>
            <p:cNvSpPr>
              <a:spLocks noChangeShapeType="1"/>
            </p:cNvSpPr>
            <p:nvPr/>
          </p:nvSpPr>
          <p:spPr bwMode="auto">
            <a:xfrm flipH="1">
              <a:off x="416" y="899"/>
              <a:ext cx="43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90" name="Freeform 38"/>
            <p:cNvSpPr>
              <a:spLocks noEditPoints="1"/>
            </p:cNvSpPr>
            <p:nvPr/>
          </p:nvSpPr>
          <p:spPr bwMode="auto">
            <a:xfrm>
              <a:off x="301" y="3006"/>
              <a:ext cx="57" cy="121"/>
            </a:xfrm>
            <a:custGeom>
              <a:avLst/>
              <a:gdLst>
                <a:gd name="T0" fmla="*/ 29 w 57"/>
                <a:gd name="T1" fmla="*/ 0 h 121"/>
                <a:gd name="T2" fmla="*/ 34 w 57"/>
                <a:gd name="T3" fmla="*/ 1 h 121"/>
                <a:gd name="T4" fmla="*/ 41 w 57"/>
                <a:gd name="T5" fmla="*/ 3 h 121"/>
                <a:gd name="T6" fmla="*/ 44 w 57"/>
                <a:gd name="T7" fmla="*/ 7 h 121"/>
                <a:gd name="T8" fmla="*/ 48 w 57"/>
                <a:gd name="T9" fmla="*/ 12 h 121"/>
                <a:gd name="T10" fmla="*/ 53 w 57"/>
                <a:gd name="T11" fmla="*/ 24 h 121"/>
                <a:gd name="T12" fmla="*/ 56 w 57"/>
                <a:gd name="T13" fmla="*/ 40 h 121"/>
                <a:gd name="T14" fmla="*/ 57 w 57"/>
                <a:gd name="T15" fmla="*/ 61 h 121"/>
                <a:gd name="T16" fmla="*/ 56 w 57"/>
                <a:gd name="T17" fmla="*/ 81 h 121"/>
                <a:gd name="T18" fmla="*/ 53 w 57"/>
                <a:gd name="T19" fmla="*/ 97 h 121"/>
                <a:gd name="T20" fmla="*/ 48 w 57"/>
                <a:gd name="T21" fmla="*/ 109 h 121"/>
                <a:gd name="T22" fmla="*/ 44 w 57"/>
                <a:gd name="T23" fmla="*/ 114 h 121"/>
                <a:gd name="T24" fmla="*/ 41 w 57"/>
                <a:gd name="T25" fmla="*/ 118 h 121"/>
                <a:gd name="T26" fmla="*/ 34 w 57"/>
                <a:gd name="T27" fmla="*/ 121 h 121"/>
                <a:gd name="T28" fmla="*/ 29 w 57"/>
                <a:gd name="T29" fmla="*/ 121 h 121"/>
                <a:gd name="T30" fmla="*/ 17 w 57"/>
                <a:gd name="T31" fmla="*/ 118 h 121"/>
                <a:gd name="T32" fmla="*/ 8 w 57"/>
                <a:gd name="T33" fmla="*/ 109 h 121"/>
                <a:gd name="T34" fmla="*/ 4 w 57"/>
                <a:gd name="T35" fmla="*/ 97 h 121"/>
                <a:gd name="T36" fmla="*/ 2 w 57"/>
                <a:gd name="T37" fmla="*/ 81 h 121"/>
                <a:gd name="T38" fmla="*/ 0 w 57"/>
                <a:gd name="T39" fmla="*/ 61 h 121"/>
                <a:gd name="T40" fmla="*/ 2 w 57"/>
                <a:gd name="T41" fmla="*/ 40 h 121"/>
                <a:gd name="T42" fmla="*/ 4 w 57"/>
                <a:gd name="T43" fmla="*/ 24 h 121"/>
                <a:gd name="T44" fmla="*/ 9 w 57"/>
                <a:gd name="T45" fmla="*/ 12 h 121"/>
                <a:gd name="T46" fmla="*/ 13 w 57"/>
                <a:gd name="T47" fmla="*/ 7 h 121"/>
                <a:gd name="T48" fmla="*/ 18 w 57"/>
                <a:gd name="T49" fmla="*/ 3 h 121"/>
                <a:gd name="T50" fmla="*/ 23 w 57"/>
                <a:gd name="T51" fmla="*/ 1 h 121"/>
                <a:gd name="T52" fmla="*/ 29 w 57"/>
                <a:gd name="T53" fmla="*/ 0 h 121"/>
                <a:gd name="T54" fmla="*/ 29 w 57"/>
                <a:gd name="T55" fmla="*/ 21 h 121"/>
                <a:gd name="T56" fmla="*/ 25 w 57"/>
                <a:gd name="T57" fmla="*/ 22 h 121"/>
                <a:gd name="T58" fmla="*/ 23 w 57"/>
                <a:gd name="T59" fmla="*/ 24 h 121"/>
                <a:gd name="T60" fmla="*/ 20 w 57"/>
                <a:gd name="T61" fmla="*/ 27 h 121"/>
                <a:gd name="T62" fmla="*/ 19 w 57"/>
                <a:gd name="T63" fmla="*/ 33 h 121"/>
                <a:gd name="T64" fmla="*/ 17 w 57"/>
                <a:gd name="T65" fmla="*/ 43 h 121"/>
                <a:gd name="T66" fmla="*/ 17 w 57"/>
                <a:gd name="T67" fmla="*/ 61 h 121"/>
                <a:gd name="T68" fmla="*/ 17 w 57"/>
                <a:gd name="T69" fmla="*/ 73 h 121"/>
                <a:gd name="T70" fmla="*/ 18 w 57"/>
                <a:gd name="T71" fmla="*/ 81 h 121"/>
                <a:gd name="T72" fmla="*/ 18 w 57"/>
                <a:gd name="T73" fmla="*/ 88 h 121"/>
                <a:gd name="T74" fmla="*/ 20 w 57"/>
                <a:gd name="T75" fmla="*/ 95 h 121"/>
                <a:gd name="T76" fmla="*/ 23 w 57"/>
                <a:gd name="T77" fmla="*/ 99 h 121"/>
                <a:gd name="T78" fmla="*/ 25 w 57"/>
                <a:gd name="T79" fmla="*/ 100 h 121"/>
                <a:gd name="T80" fmla="*/ 29 w 57"/>
                <a:gd name="T81" fmla="*/ 100 h 121"/>
                <a:gd name="T82" fmla="*/ 32 w 57"/>
                <a:gd name="T83" fmla="*/ 100 h 121"/>
                <a:gd name="T84" fmla="*/ 34 w 57"/>
                <a:gd name="T85" fmla="*/ 99 h 121"/>
                <a:gd name="T86" fmla="*/ 37 w 57"/>
                <a:gd name="T87" fmla="*/ 95 h 121"/>
                <a:gd name="T88" fmla="*/ 39 w 57"/>
                <a:gd name="T89" fmla="*/ 90 h 121"/>
                <a:gd name="T90" fmla="*/ 41 w 57"/>
                <a:gd name="T91" fmla="*/ 78 h 121"/>
                <a:gd name="T92" fmla="*/ 41 w 57"/>
                <a:gd name="T93" fmla="*/ 61 h 121"/>
                <a:gd name="T94" fmla="*/ 41 w 57"/>
                <a:gd name="T95" fmla="*/ 48 h 121"/>
                <a:gd name="T96" fmla="*/ 39 w 57"/>
                <a:gd name="T97" fmla="*/ 40 h 121"/>
                <a:gd name="T98" fmla="*/ 39 w 57"/>
                <a:gd name="T99" fmla="*/ 33 h 121"/>
                <a:gd name="T100" fmla="*/ 37 w 57"/>
                <a:gd name="T101" fmla="*/ 27 h 121"/>
                <a:gd name="T102" fmla="*/ 34 w 57"/>
                <a:gd name="T103" fmla="*/ 24 h 121"/>
                <a:gd name="T104" fmla="*/ 32 w 57"/>
                <a:gd name="T105" fmla="*/ 22 h 121"/>
                <a:gd name="T106" fmla="*/ 29 w 57"/>
                <a:gd name="T107" fmla="*/ 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7" h="121">
                  <a:moveTo>
                    <a:pt x="29" y="0"/>
                  </a:moveTo>
                  <a:lnTo>
                    <a:pt x="34" y="1"/>
                  </a:lnTo>
                  <a:lnTo>
                    <a:pt x="41" y="3"/>
                  </a:lnTo>
                  <a:lnTo>
                    <a:pt x="44" y="7"/>
                  </a:lnTo>
                  <a:lnTo>
                    <a:pt x="48" y="12"/>
                  </a:lnTo>
                  <a:lnTo>
                    <a:pt x="53" y="24"/>
                  </a:lnTo>
                  <a:lnTo>
                    <a:pt x="56" y="40"/>
                  </a:lnTo>
                  <a:lnTo>
                    <a:pt x="57" y="61"/>
                  </a:lnTo>
                  <a:lnTo>
                    <a:pt x="56" y="81"/>
                  </a:lnTo>
                  <a:lnTo>
                    <a:pt x="53" y="97"/>
                  </a:lnTo>
                  <a:lnTo>
                    <a:pt x="48" y="109"/>
                  </a:lnTo>
                  <a:lnTo>
                    <a:pt x="44" y="114"/>
                  </a:lnTo>
                  <a:lnTo>
                    <a:pt x="41" y="118"/>
                  </a:lnTo>
                  <a:lnTo>
                    <a:pt x="34" y="121"/>
                  </a:lnTo>
                  <a:lnTo>
                    <a:pt x="29" y="121"/>
                  </a:lnTo>
                  <a:lnTo>
                    <a:pt x="17" y="118"/>
                  </a:lnTo>
                  <a:lnTo>
                    <a:pt x="8" y="109"/>
                  </a:lnTo>
                  <a:lnTo>
                    <a:pt x="4" y="97"/>
                  </a:lnTo>
                  <a:lnTo>
                    <a:pt x="2" y="81"/>
                  </a:lnTo>
                  <a:lnTo>
                    <a:pt x="0" y="61"/>
                  </a:lnTo>
                  <a:lnTo>
                    <a:pt x="2" y="40"/>
                  </a:lnTo>
                  <a:lnTo>
                    <a:pt x="4" y="24"/>
                  </a:lnTo>
                  <a:lnTo>
                    <a:pt x="9" y="12"/>
                  </a:lnTo>
                  <a:lnTo>
                    <a:pt x="13" y="7"/>
                  </a:lnTo>
                  <a:lnTo>
                    <a:pt x="18" y="3"/>
                  </a:lnTo>
                  <a:lnTo>
                    <a:pt x="23" y="1"/>
                  </a:lnTo>
                  <a:lnTo>
                    <a:pt x="29" y="0"/>
                  </a:lnTo>
                  <a:close/>
                  <a:moveTo>
                    <a:pt x="29" y="21"/>
                  </a:moveTo>
                  <a:lnTo>
                    <a:pt x="25" y="22"/>
                  </a:lnTo>
                  <a:lnTo>
                    <a:pt x="23" y="24"/>
                  </a:lnTo>
                  <a:lnTo>
                    <a:pt x="20" y="27"/>
                  </a:lnTo>
                  <a:lnTo>
                    <a:pt x="19" y="33"/>
                  </a:lnTo>
                  <a:lnTo>
                    <a:pt x="17" y="43"/>
                  </a:lnTo>
                  <a:lnTo>
                    <a:pt x="17" y="61"/>
                  </a:lnTo>
                  <a:lnTo>
                    <a:pt x="17" y="73"/>
                  </a:lnTo>
                  <a:lnTo>
                    <a:pt x="18" y="81"/>
                  </a:lnTo>
                  <a:lnTo>
                    <a:pt x="18" y="88"/>
                  </a:lnTo>
                  <a:lnTo>
                    <a:pt x="20" y="95"/>
                  </a:lnTo>
                  <a:lnTo>
                    <a:pt x="23" y="99"/>
                  </a:lnTo>
                  <a:lnTo>
                    <a:pt x="25" y="100"/>
                  </a:lnTo>
                  <a:lnTo>
                    <a:pt x="29" y="100"/>
                  </a:lnTo>
                  <a:lnTo>
                    <a:pt x="32" y="100"/>
                  </a:lnTo>
                  <a:lnTo>
                    <a:pt x="34" y="99"/>
                  </a:lnTo>
                  <a:lnTo>
                    <a:pt x="37" y="95"/>
                  </a:lnTo>
                  <a:lnTo>
                    <a:pt x="39" y="90"/>
                  </a:lnTo>
                  <a:lnTo>
                    <a:pt x="41" y="78"/>
                  </a:lnTo>
                  <a:lnTo>
                    <a:pt x="41" y="61"/>
                  </a:lnTo>
                  <a:lnTo>
                    <a:pt x="41" y="48"/>
                  </a:lnTo>
                  <a:lnTo>
                    <a:pt x="39" y="40"/>
                  </a:lnTo>
                  <a:lnTo>
                    <a:pt x="39" y="33"/>
                  </a:lnTo>
                  <a:lnTo>
                    <a:pt x="37" y="27"/>
                  </a:lnTo>
                  <a:lnTo>
                    <a:pt x="34" y="24"/>
                  </a:lnTo>
                  <a:lnTo>
                    <a:pt x="32" y="22"/>
                  </a:lnTo>
                  <a:lnTo>
                    <a:pt x="29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91" name="Freeform 39"/>
            <p:cNvSpPr>
              <a:spLocks/>
            </p:cNvSpPr>
            <p:nvPr/>
          </p:nvSpPr>
          <p:spPr bwMode="auto">
            <a:xfrm>
              <a:off x="305" y="2644"/>
              <a:ext cx="38" cy="120"/>
            </a:xfrm>
            <a:custGeom>
              <a:avLst/>
              <a:gdLst>
                <a:gd name="T0" fmla="*/ 38 w 38"/>
                <a:gd name="T1" fmla="*/ 120 h 120"/>
                <a:gd name="T2" fmla="*/ 21 w 38"/>
                <a:gd name="T3" fmla="*/ 120 h 120"/>
                <a:gd name="T4" fmla="*/ 21 w 38"/>
                <a:gd name="T5" fmla="*/ 33 h 120"/>
                <a:gd name="T6" fmla="*/ 11 w 38"/>
                <a:gd name="T7" fmla="*/ 45 h 120"/>
                <a:gd name="T8" fmla="*/ 0 w 38"/>
                <a:gd name="T9" fmla="*/ 52 h 120"/>
                <a:gd name="T10" fmla="*/ 0 w 38"/>
                <a:gd name="T11" fmla="*/ 30 h 120"/>
                <a:gd name="T12" fmla="*/ 6 w 38"/>
                <a:gd name="T13" fmla="*/ 26 h 120"/>
                <a:gd name="T14" fmla="*/ 14 w 38"/>
                <a:gd name="T15" fmla="*/ 19 h 120"/>
                <a:gd name="T16" fmla="*/ 19 w 38"/>
                <a:gd name="T17" fmla="*/ 14 h 120"/>
                <a:gd name="T18" fmla="*/ 23 w 38"/>
                <a:gd name="T19" fmla="*/ 7 h 120"/>
                <a:gd name="T20" fmla="*/ 24 w 38"/>
                <a:gd name="T21" fmla="*/ 0 h 120"/>
                <a:gd name="T22" fmla="*/ 38 w 38"/>
                <a:gd name="T23" fmla="*/ 0 h 120"/>
                <a:gd name="T24" fmla="*/ 38 w 3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20">
                  <a:moveTo>
                    <a:pt x="38" y="120"/>
                  </a:moveTo>
                  <a:lnTo>
                    <a:pt x="21" y="120"/>
                  </a:lnTo>
                  <a:lnTo>
                    <a:pt x="21" y="33"/>
                  </a:lnTo>
                  <a:lnTo>
                    <a:pt x="11" y="45"/>
                  </a:lnTo>
                  <a:lnTo>
                    <a:pt x="0" y="52"/>
                  </a:lnTo>
                  <a:lnTo>
                    <a:pt x="0" y="30"/>
                  </a:lnTo>
                  <a:lnTo>
                    <a:pt x="6" y="26"/>
                  </a:lnTo>
                  <a:lnTo>
                    <a:pt x="14" y="19"/>
                  </a:lnTo>
                  <a:lnTo>
                    <a:pt x="19" y="14"/>
                  </a:lnTo>
                  <a:lnTo>
                    <a:pt x="23" y="7"/>
                  </a:lnTo>
                  <a:lnTo>
                    <a:pt x="24" y="0"/>
                  </a:lnTo>
                  <a:lnTo>
                    <a:pt x="38" y="0"/>
                  </a:lnTo>
                  <a:lnTo>
                    <a:pt x="38" y="1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92" name="Freeform 40"/>
            <p:cNvSpPr>
              <a:spLocks/>
            </p:cNvSpPr>
            <p:nvPr/>
          </p:nvSpPr>
          <p:spPr bwMode="auto">
            <a:xfrm>
              <a:off x="301" y="2283"/>
              <a:ext cx="57" cy="120"/>
            </a:xfrm>
            <a:custGeom>
              <a:avLst/>
              <a:gdLst>
                <a:gd name="T0" fmla="*/ 57 w 57"/>
                <a:gd name="T1" fmla="*/ 97 h 120"/>
                <a:gd name="T2" fmla="*/ 57 w 57"/>
                <a:gd name="T3" fmla="*/ 120 h 120"/>
                <a:gd name="T4" fmla="*/ 0 w 57"/>
                <a:gd name="T5" fmla="*/ 120 h 120"/>
                <a:gd name="T6" fmla="*/ 3 w 57"/>
                <a:gd name="T7" fmla="*/ 109 h 120"/>
                <a:gd name="T8" fmla="*/ 5 w 57"/>
                <a:gd name="T9" fmla="*/ 97 h 120"/>
                <a:gd name="T10" fmla="*/ 13 w 57"/>
                <a:gd name="T11" fmla="*/ 85 h 120"/>
                <a:gd name="T12" fmla="*/ 24 w 57"/>
                <a:gd name="T13" fmla="*/ 69 h 120"/>
                <a:gd name="T14" fmla="*/ 29 w 57"/>
                <a:gd name="T15" fmla="*/ 62 h 120"/>
                <a:gd name="T16" fmla="*/ 33 w 57"/>
                <a:gd name="T17" fmla="*/ 57 h 120"/>
                <a:gd name="T18" fmla="*/ 36 w 57"/>
                <a:gd name="T19" fmla="*/ 54 h 120"/>
                <a:gd name="T20" fmla="*/ 37 w 57"/>
                <a:gd name="T21" fmla="*/ 50 h 120"/>
                <a:gd name="T22" fmla="*/ 39 w 57"/>
                <a:gd name="T23" fmla="*/ 43 h 120"/>
                <a:gd name="T24" fmla="*/ 41 w 57"/>
                <a:gd name="T25" fmla="*/ 36 h 120"/>
                <a:gd name="T26" fmla="*/ 41 w 57"/>
                <a:gd name="T27" fmla="*/ 33 h 120"/>
                <a:gd name="T28" fmla="*/ 39 w 57"/>
                <a:gd name="T29" fmla="*/ 28 h 120"/>
                <a:gd name="T30" fmla="*/ 38 w 57"/>
                <a:gd name="T31" fmla="*/ 26 h 120"/>
                <a:gd name="T32" fmla="*/ 36 w 57"/>
                <a:gd name="T33" fmla="*/ 22 h 120"/>
                <a:gd name="T34" fmla="*/ 33 w 57"/>
                <a:gd name="T35" fmla="*/ 21 h 120"/>
                <a:gd name="T36" fmla="*/ 29 w 57"/>
                <a:gd name="T37" fmla="*/ 21 h 120"/>
                <a:gd name="T38" fmla="*/ 25 w 57"/>
                <a:gd name="T39" fmla="*/ 22 h 120"/>
                <a:gd name="T40" fmla="*/ 22 w 57"/>
                <a:gd name="T41" fmla="*/ 26 h 120"/>
                <a:gd name="T42" fmla="*/ 19 w 57"/>
                <a:gd name="T43" fmla="*/ 28 h 120"/>
                <a:gd name="T44" fmla="*/ 19 w 57"/>
                <a:gd name="T45" fmla="*/ 33 h 120"/>
                <a:gd name="T46" fmla="*/ 18 w 57"/>
                <a:gd name="T47" fmla="*/ 38 h 120"/>
                <a:gd name="T48" fmla="*/ 2 w 57"/>
                <a:gd name="T49" fmla="*/ 36 h 120"/>
                <a:gd name="T50" fmla="*/ 3 w 57"/>
                <a:gd name="T51" fmla="*/ 28 h 120"/>
                <a:gd name="T52" fmla="*/ 4 w 57"/>
                <a:gd name="T53" fmla="*/ 19 h 120"/>
                <a:gd name="T54" fmla="*/ 8 w 57"/>
                <a:gd name="T55" fmla="*/ 14 h 120"/>
                <a:gd name="T56" fmla="*/ 10 w 57"/>
                <a:gd name="T57" fmla="*/ 8 h 120"/>
                <a:gd name="T58" fmla="*/ 17 w 57"/>
                <a:gd name="T59" fmla="*/ 3 h 120"/>
                <a:gd name="T60" fmla="*/ 23 w 57"/>
                <a:gd name="T61" fmla="*/ 1 h 120"/>
                <a:gd name="T62" fmla="*/ 31 w 57"/>
                <a:gd name="T63" fmla="*/ 0 h 120"/>
                <a:gd name="T64" fmla="*/ 36 w 57"/>
                <a:gd name="T65" fmla="*/ 1 h 120"/>
                <a:gd name="T66" fmla="*/ 42 w 57"/>
                <a:gd name="T67" fmla="*/ 3 h 120"/>
                <a:gd name="T68" fmla="*/ 46 w 57"/>
                <a:gd name="T69" fmla="*/ 5 h 120"/>
                <a:gd name="T70" fmla="*/ 49 w 57"/>
                <a:gd name="T71" fmla="*/ 10 h 120"/>
                <a:gd name="T72" fmla="*/ 54 w 57"/>
                <a:gd name="T73" fmla="*/ 17 h 120"/>
                <a:gd name="T74" fmla="*/ 56 w 57"/>
                <a:gd name="T75" fmla="*/ 24 h 120"/>
                <a:gd name="T76" fmla="*/ 57 w 57"/>
                <a:gd name="T77" fmla="*/ 33 h 120"/>
                <a:gd name="T78" fmla="*/ 57 w 57"/>
                <a:gd name="T79" fmla="*/ 41 h 120"/>
                <a:gd name="T80" fmla="*/ 56 w 57"/>
                <a:gd name="T81" fmla="*/ 48 h 120"/>
                <a:gd name="T82" fmla="*/ 52 w 57"/>
                <a:gd name="T83" fmla="*/ 55 h 120"/>
                <a:gd name="T84" fmla="*/ 48 w 57"/>
                <a:gd name="T85" fmla="*/ 62 h 120"/>
                <a:gd name="T86" fmla="*/ 47 w 57"/>
                <a:gd name="T87" fmla="*/ 67 h 120"/>
                <a:gd name="T88" fmla="*/ 43 w 57"/>
                <a:gd name="T89" fmla="*/ 73 h 120"/>
                <a:gd name="T90" fmla="*/ 38 w 57"/>
                <a:gd name="T91" fmla="*/ 78 h 120"/>
                <a:gd name="T92" fmla="*/ 33 w 57"/>
                <a:gd name="T93" fmla="*/ 83 h 120"/>
                <a:gd name="T94" fmla="*/ 31 w 57"/>
                <a:gd name="T95" fmla="*/ 88 h 120"/>
                <a:gd name="T96" fmla="*/ 28 w 57"/>
                <a:gd name="T97" fmla="*/ 92 h 120"/>
                <a:gd name="T98" fmla="*/ 27 w 57"/>
                <a:gd name="T99" fmla="*/ 94 h 120"/>
                <a:gd name="T100" fmla="*/ 25 w 57"/>
                <a:gd name="T101" fmla="*/ 97 h 120"/>
                <a:gd name="T102" fmla="*/ 57 w 57"/>
                <a:gd name="T103" fmla="*/ 9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" h="120">
                  <a:moveTo>
                    <a:pt x="57" y="97"/>
                  </a:moveTo>
                  <a:lnTo>
                    <a:pt x="57" y="120"/>
                  </a:lnTo>
                  <a:lnTo>
                    <a:pt x="0" y="120"/>
                  </a:lnTo>
                  <a:lnTo>
                    <a:pt x="3" y="109"/>
                  </a:lnTo>
                  <a:lnTo>
                    <a:pt x="5" y="97"/>
                  </a:lnTo>
                  <a:lnTo>
                    <a:pt x="13" y="85"/>
                  </a:lnTo>
                  <a:lnTo>
                    <a:pt x="24" y="69"/>
                  </a:lnTo>
                  <a:lnTo>
                    <a:pt x="29" y="62"/>
                  </a:lnTo>
                  <a:lnTo>
                    <a:pt x="33" y="57"/>
                  </a:lnTo>
                  <a:lnTo>
                    <a:pt x="36" y="54"/>
                  </a:lnTo>
                  <a:lnTo>
                    <a:pt x="37" y="50"/>
                  </a:lnTo>
                  <a:lnTo>
                    <a:pt x="39" y="43"/>
                  </a:lnTo>
                  <a:lnTo>
                    <a:pt x="41" y="36"/>
                  </a:lnTo>
                  <a:lnTo>
                    <a:pt x="41" y="33"/>
                  </a:lnTo>
                  <a:lnTo>
                    <a:pt x="39" y="28"/>
                  </a:lnTo>
                  <a:lnTo>
                    <a:pt x="38" y="26"/>
                  </a:lnTo>
                  <a:lnTo>
                    <a:pt x="36" y="22"/>
                  </a:lnTo>
                  <a:lnTo>
                    <a:pt x="33" y="21"/>
                  </a:lnTo>
                  <a:lnTo>
                    <a:pt x="29" y="21"/>
                  </a:lnTo>
                  <a:lnTo>
                    <a:pt x="25" y="22"/>
                  </a:lnTo>
                  <a:lnTo>
                    <a:pt x="22" y="26"/>
                  </a:lnTo>
                  <a:lnTo>
                    <a:pt x="19" y="28"/>
                  </a:lnTo>
                  <a:lnTo>
                    <a:pt x="19" y="33"/>
                  </a:lnTo>
                  <a:lnTo>
                    <a:pt x="18" y="38"/>
                  </a:lnTo>
                  <a:lnTo>
                    <a:pt x="2" y="36"/>
                  </a:lnTo>
                  <a:lnTo>
                    <a:pt x="3" y="28"/>
                  </a:lnTo>
                  <a:lnTo>
                    <a:pt x="4" y="19"/>
                  </a:lnTo>
                  <a:lnTo>
                    <a:pt x="8" y="14"/>
                  </a:lnTo>
                  <a:lnTo>
                    <a:pt x="10" y="8"/>
                  </a:lnTo>
                  <a:lnTo>
                    <a:pt x="17" y="3"/>
                  </a:lnTo>
                  <a:lnTo>
                    <a:pt x="23" y="1"/>
                  </a:lnTo>
                  <a:lnTo>
                    <a:pt x="31" y="0"/>
                  </a:lnTo>
                  <a:lnTo>
                    <a:pt x="36" y="1"/>
                  </a:lnTo>
                  <a:lnTo>
                    <a:pt x="42" y="3"/>
                  </a:lnTo>
                  <a:lnTo>
                    <a:pt x="46" y="5"/>
                  </a:lnTo>
                  <a:lnTo>
                    <a:pt x="49" y="10"/>
                  </a:lnTo>
                  <a:lnTo>
                    <a:pt x="54" y="17"/>
                  </a:lnTo>
                  <a:lnTo>
                    <a:pt x="56" y="24"/>
                  </a:lnTo>
                  <a:lnTo>
                    <a:pt x="57" y="33"/>
                  </a:lnTo>
                  <a:lnTo>
                    <a:pt x="57" y="41"/>
                  </a:lnTo>
                  <a:lnTo>
                    <a:pt x="56" y="48"/>
                  </a:lnTo>
                  <a:lnTo>
                    <a:pt x="52" y="55"/>
                  </a:lnTo>
                  <a:lnTo>
                    <a:pt x="48" y="62"/>
                  </a:lnTo>
                  <a:lnTo>
                    <a:pt x="47" y="67"/>
                  </a:lnTo>
                  <a:lnTo>
                    <a:pt x="43" y="73"/>
                  </a:lnTo>
                  <a:lnTo>
                    <a:pt x="38" y="78"/>
                  </a:lnTo>
                  <a:lnTo>
                    <a:pt x="33" y="83"/>
                  </a:lnTo>
                  <a:lnTo>
                    <a:pt x="31" y="88"/>
                  </a:lnTo>
                  <a:lnTo>
                    <a:pt x="28" y="92"/>
                  </a:lnTo>
                  <a:lnTo>
                    <a:pt x="27" y="94"/>
                  </a:lnTo>
                  <a:lnTo>
                    <a:pt x="25" y="97"/>
                  </a:lnTo>
                  <a:lnTo>
                    <a:pt x="57" y="9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93" name="Freeform 41"/>
            <p:cNvSpPr>
              <a:spLocks/>
            </p:cNvSpPr>
            <p:nvPr/>
          </p:nvSpPr>
          <p:spPr bwMode="auto">
            <a:xfrm>
              <a:off x="301" y="1921"/>
              <a:ext cx="57" cy="122"/>
            </a:xfrm>
            <a:custGeom>
              <a:avLst/>
              <a:gdLst>
                <a:gd name="T0" fmla="*/ 17 w 57"/>
                <a:gd name="T1" fmla="*/ 84 h 122"/>
                <a:gd name="T2" fmla="*/ 19 w 57"/>
                <a:gd name="T3" fmla="*/ 94 h 122"/>
                <a:gd name="T4" fmla="*/ 24 w 57"/>
                <a:gd name="T5" fmla="*/ 101 h 122"/>
                <a:gd name="T6" fmla="*/ 32 w 57"/>
                <a:gd name="T7" fmla="*/ 101 h 122"/>
                <a:gd name="T8" fmla="*/ 37 w 57"/>
                <a:gd name="T9" fmla="*/ 96 h 122"/>
                <a:gd name="T10" fmla="*/ 41 w 57"/>
                <a:gd name="T11" fmla="*/ 89 h 122"/>
                <a:gd name="T12" fmla="*/ 41 w 57"/>
                <a:gd name="T13" fmla="*/ 78 h 122"/>
                <a:gd name="T14" fmla="*/ 38 w 57"/>
                <a:gd name="T15" fmla="*/ 71 h 122"/>
                <a:gd name="T16" fmla="*/ 31 w 57"/>
                <a:gd name="T17" fmla="*/ 66 h 122"/>
                <a:gd name="T18" fmla="*/ 23 w 57"/>
                <a:gd name="T19" fmla="*/ 68 h 122"/>
                <a:gd name="T20" fmla="*/ 28 w 57"/>
                <a:gd name="T21" fmla="*/ 49 h 122"/>
                <a:gd name="T22" fmla="*/ 34 w 57"/>
                <a:gd name="T23" fmla="*/ 45 h 122"/>
                <a:gd name="T24" fmla="*/ 37 w 57"/>
                <a:gd name="T25" fmla="*/ 38 h 122"/>
                <a:gd name="T26" fmla="*/ 37 w 57"/>
                <a:gd name="T27" fmla="*/ 30 h 122"/>
                <a:gd name="T28" fmla="*/ 32 w 57"/>
                <a:gd name="T29" fmla="*/ 23 h 122"/>
                <a:gd name="T30" fmla="*/ 24 w 57"/>
                <a:gd name="T31" fmla="*/ 23 h 122"/>
                <a:gd name="T32" fmla="*/ 19 w 57"/>
                <a:gd name="T33" fmla="*/ 30 h 122"/>
                <a:gd name="T34" fmla="*/ 2 w 57"/>
                <a:gd name="T35" fmla="*/ 33 h 122"/>
                <a:gd name="T36" fmla="*/ 7 w 57"/>
                <a:gd name="T37" fmla="*/ 16 h 122"/>
                <a:gd name="T38" fmla="*/ 15 w 57"/>
                <a:gd name="T39" fmla="*/ 4 h 122"/>
                <a:gd name="T40" fmla="*/ 28 w 57"/>
                <a:gd name="T41" fmla="*/ 0 h 122"/>
                <a:gd name="T42" fmla="*/ 39 w 57"/>
                <a:gd name="T43" fmla="*/ 4 h 122"/>
                <a:gd name="T44" fmla="*/ 47 w 57"/>
                <a:gd name="T45" fmla="*/ 12 h 122"/>
                <a:gd name="T46" fmla="*/ 53 w 57"/>
                <a:gd name="T47" fmla="*/ 25 h 122"/>
                <a:gd name="T48" fmla="*/ 52 w 57"/>
                <a:gd name="T49" fmla="*/ 40 h 122"/>
                <a:gd name="T50" fmla="*/ 47 w 57"/>
                <a:gd name="T51" fmla="*/ 52 h 122"/>
                <a:gd name="T52" fmla="*/ 46 w 57"/>
                <a:gd name="T53" fmla="*/ 59 h 122"/>
                <a:gd name="T54" fmla="*/ 53 w 57"/>
                <a:gd name="T55" fmla="*/ 68 h 122"/>
                <a:gd name="T56" fmla="*/ 57 w 57"/>
                <a:gd name="T57" fmla="*/ 78 h 122"/>
                <a:gd name="T58" fmla="*/ 57 w 57"/>
                <a:gd name="T59" fmla="*/ 92 h 122"/>
                <a:gd name="T60" fmla="*/ 52 w 57"/>
                <a:gd name="T61" fmla="*/ 106 h 122"/>
                <a:gd name="T62" fmla="*/ 39 w 57"/>
                <a:gd name="T63" fmla="*/ 120 h 122"/>
                <a:gd name="T64" fmla="*/ 22 w 57"/>
                <a:gd name="T65" fmla="*/ 122 h 122"/>
                <a:gd name="T66" fmla="*/ 9 w 57"/>
                <a:gd name="T67" fmla="*/ 113 h 122"/>
                <a:gd name="T68" fmla="*/ 2 w 57"/>
                <a:gd name="T69" fmla="*/ 9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7" h="122">
                  <a:moveTo>
                    <a:pt x="0" y="87"/>
                  </a:moveTo>
                  <a:lnTo>
                    <a:pt x="17" y="84"/>
                  </a:lnTo>
                  <a:lnTo>
                    <a:pt x="18" y="89"/>
                  </a:lnTo>
                  <a:lnTo>
                    <a:pt x="19" y="94"/>
                  </a:lnTo>
                  <a:lnTo>
                    <a:pt x="20" y="98"/>
                  </a:lnTo>
                  <a:lnTo>
                    <a:pt x="24" y="101"/>
                  </a:lnTo>
                  <a:lnTo>
                    <a:pt x="29" y="101"/>
                  </a:lnTo>
                  <a:lnTo>
                    <a:pt x="32" y="101"/>
                  </a:lnTo>
                  <a:lnTo>
                    <a:pt x="34" y="99"/>
                  </a:lnTo>
                  <a:lnTo>
                    <a:pt x="37" y="96"/>
                  </a:lnTo>
                  <a:lnTo>
                    <a:pt x="39" y="92"/>
                  </a:lnTo>
                  <a:lnTo>
                    <a:pt x="41" y="89"/>
                  </a:lnTo>
                  <a:lnTo>
                    <a:pt x="41" y="84"/>
                  </a:lnTo>
                  <a:lnTo>
                    <a:pt x="41" y="78"/>
                  </a:lnTo>
                  <a:lnTo>
                    <a:pt x="39" y="75"/>
                  </a:lnTo>
                  <a:lnTo>
                    <a:pt x="38" y="71"/>
                  </a:lnTo>
                  <a:lnTo>
                    <a:pt x="34" y="68"/>
                  </a:lnTo>
                  <a:lnTo>
                    <a:pt x="31" y="66"/>
                  </a:lnTo>
                  <a:lnTo>
                    <a:pt x="27" y="66"/>
                  </a:lnTo>
                  <a:lnTo>
                    <a:pt x="23" y="68"/>
                  </a:lnTo>
                  <a:lnTo>
                    <a:pt x="24" y="49"/>
                  </a:lnTo>
                  <a:lnTo>
                    <a:pt x="28" y="49"/>
                  </a:lnTo>
                  <a:lnTo>
                    <a:pt x="32" y="47"/>
                  </a:lnTo>
                  <a:lnTo>
                    <a:pt x="34" y="45"/>
                  </a:lnTo>
                  <a:lnTo>
                    <a:pt x="36" y="42"/>
                  </a:lnTo>
                  <a:lnTo>
                    <a:pt x="37" y="38"/>
                  </a:lnTo>
                  <a:lnTo>
                    <a:pt x="37" y="35"/>
                  </a:lnTo>
                  <a:lnTo>
                    <a:pt x="37" y="30"/>
                  </a:lnTo>
                  <a:lnTo>
                    <a:pt x="34" y="25"/>
                  </a:lnTo>
                  <a:lnTo>
                    <a:pt x="32" y="23"/>
                  </a:lnTo>
                  <a:lnTo>
                    <a:pt x="28" y="21"/>
                  </a:lnTo>
                  <a:lnTo>
                    <a:pt x="24" y="23"/>
                  </a:lnTo>
                  <a:lnTo>
                    <a:pt x="22" y="26"/>
                  </a:lnTo>
                  <a:lnTo>
                    <a:pt x="19" y="30"/>
                  </a:lnTo>
                  <a:lnTo>
                    <a:pt x="18" y="37"/>
                  </a:lnTo>
                  <a:lnTo>
                    <a:pt x="2" y="33"/>
                  </a:lnTo>
                  <a:lnTo>
                    <a:pt x="4" y="23"/>
                  </a:lnTo>
                  <a:lnTo>
                    <a:pt x="7" y="16"/>
                  </a:lnTo>
                  <a:lnTo>
                    <a:pt x="10" y="9"/>
                  </a:lnTo>
                  <a:lnTo>
                    <a:pt x="15" y="4"/>
                  </a:lnTo>
                  <a:lnTo>
                    <a:pt x="22" y="2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39" y="4"/>
                  </a:lnTo>
                  <a:lnTo>
                    <a:pt x="43" y="7"/>
                  </a:lnTo>
                  <a:lnTo>
                    <a:pt x="47" y="12"/>
                  </a:lnTo>
                  <a:lnTo>
                    <a:pt x="51" y="18"/>
                  </a:lnTo>
                  <a:lnTo>
                    <a:pt x="53" y="25"/>
                  </a:lnTo>
                  <a:lnTo>
                    <a:pt x="53" y="31"/>
                  </a:lnTo>
                  <a:lnTo>
                    <a:pt x="52" y="40"/>
                  </a:lnTo>
                  <a:lnTo>
                    <a:pt x="51" y="47"/>
                  </a:lnTo>
                  <a:lnTo>
                    <a:pt x="47" y="52"/>
                  </a:lnTo>
                  <a:lnTo>
                    <a:pt x="41" y="58"/>
                  </a:lnTo>
                  <a:lnTo>
                    <a:pt x="46" y="59"/>
                  </a:lnTo>
                  <a:lnTo>
                    <a:pt x="49" y="63"/>
                  </a:lnTo>
                  <a:lnTo>
                    <a:pt x="53" y="68"/>
                  </a:lnTo>
                  <a:lnTo>
                    <a:pt x="56" y="73"/>
                  </a:lnTo>
                  <a:lnTo>
                    <a:pt x="57" y="78"/>
                  </a:lnTo>
                  <a:lnTo>
                    <a:pt x="57" y="85"/>
                  </a:lnTo>
                  <a:lnTo>
                    <a:pt x="57" y="92"/>
                  </a:lnTo>
                  <a:lnTo>
                    <a:pt x="54" y="99"/>
                  </a:lnTo>
                  <a:lnTo>
                    <a:pt x="52" y="106"/>
                  </a:lnTo>
                  <a:lnTo>
                    <a:pt x="49" y="111"/>
                  </a:lnTo>
                  <a:lnTo>
                    <a:pt x="39" y="120"/>
                  </a:lnTo>
                  <a:lnTo>
                    <a:pt x="28" y="122"/>
                  </a:lnTo>
                  <a:lnTo>
                    <a:pt x="22" y="122"/>
                  </a:lnTo>
                  <a:lnTo>
                    <a:pt x="14" y="118"/>
                  </a:lnTo>
                  <a:lnTo>
                    <a:pt x="9" y="113"/>
                  </a:lnTo>
                  <a:lnTo>
                    <a:pt x="5" y="104"/>
                  </a:lnTo>
                  <a:lnTo>
                    <a:pt x="2" y="96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94" name="Freeform 42"/>
            <p:cNvSpPr>
              <a:spLocks noEditPoints="1"/>
            </p:cNvSpPr>
            <p:nvPr/>
          </p:nvSpPr>
          <p:spPr bwMode="auto">
            <a:xfrm>
              <a:off x="299" y="1561"/>
              <a:ext cx="61" cy="119"/>
            </a:xfrm>
            <a:custGeom>
              <a:avLst/>
              <a:gdLst>
                <a:gd name="T0" fmla="*/ 34 w 61"/>
                <a:gd name="T1" fmla="*/ 119 h 119"/>
                <a:gd name="T2" fmla="*/ 34 w 61"/>
                <a:gd name="T3" fmla="*/ 94 h 119"/>
                <a:gd name="T4" fmla="*/ 0 w 61"/>
                <a:gd name="T5" fmla="*/ 94 h 119"/>
                <a:gd name="T6" fmla="*/ 0 w 61"/>
                <a:gd name="T7" fmla="*/ 73 h 119"/>
                <a:gd name="T8" fmla="*/ 36 w 61"/>
                <a:gd name="T9" fmla="*/ 0 h 119"/>
                <a:gd name="T10" fmla="*/ 50 w 61"/>
                <a:gd name="T11" fmla="*/ 0 h 119"/>
                <a:gd name="T12" fmla="*/ 50 w 61"/>
                <a:gd name="T13" fmla="*/ 73 h 119"/>
                <a:gd name="T14" fmla="*/ 61 w 61"/>
                <a:gd name="T15" fmla="*/ 73 h 119"/>
                <a:gd name="T16" fmla="*/ 61 w 61"/>
                <a:gd name="T17" fmla="*/ 94 h 119"/>
                <a:gd name="T18" fmla="*/ 50 w 61"/>
                <a:gd name="T19" fmla="*/ 94 h 119"/>
                <a:gd name="T20" fmla="*/ 50 w 61"/>
                <a:gd name="T21" fmla="*/ 119 h 119"/>
                <a:gd name="T22" fmla="*/ 34 w 61"/>
                <a:gd name="T23" fmla="*/ 119 h 119"/>
                <a:gd name="T24" fmla="*/ 34 w 61"/>
                <a:gd name="T25" fmla="*/ 73 h 119"/>
                <a:gd name="T26" fmla="*/ 34 w 61"/>
                <a:gd name="T27" fmla="*/ 35 h 119"/>
                <a:gd name="T28" fmla="*/ 15 w 61"/>
                <a:gd name="T29" fmla="*/ 73 h 119"/>
                <a:gd name="T30" fmla="*/ 34 w 61"/>
                <a:gd name="T31" fmla="*/ 7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" h="119">
                  <a:moveTo>
                    <a:pt x="34" y="119"/>
                  </a:moveTo>
                  <a:lnTo>
                    <a:pt x="34" y="94"/>
                  </a:lnTo>
                  <a:lnTo>
                    <a:pt x="0" y="94"/>
                  </a:lnTo>
                  <a:lnTo>
                    <a:pt x="0" y="73"/>
                  </a:lnTo>
                  <a:lnTo>
                    <a:pt x="36" y="0"/>
                  </a:lnTo>
                  <a:lnTo>
                    <a:pt x="50" y="0"/>
                  </a:lnTo>
                  <a:lnTo>
                    <a:pt x="50" y="73"/>
                  </a:lnTo>
                  <a:lnTo>
                    <a:pt x="61" y="73"/>
                  </a:lnTo>
                  <a:lnTo>
                    <a:pt x="61" y="94"/>
                  </a:lnTo>
                  <a:lnTo>
                    <a:pt x="50" y="94"/>
                  </a:lnTo>
                  <a:lnTo>
                    <a:pt x="50" y="119"/>
                  </a:lnTo>
                  <a:lnTo>
                    <a:pt x="34" y="119"/>
                  </a:lnTo>
                  <a:close/>
                  <a:moveTo>
                    <a:pt x="34" y="73"/>
                  </a:moveTo>
                  <a:lnTo>
                    <a:pt x="34" y="35"/>
                  </a:lnTo>
                  <a:lnTo>
                    <a:pt x="15" y="73"/>
                  </a:lnTo>
                  <a:lnTo>
                    <a:pt x="34" y="7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95" name="Freeform 43"/>
            <p:cNvSpPr>
              <a:spLocks/>
            </p:cNvSpPr>
            <p:nvPr/>
          </p:nvSpPr>
          <p:spPr bwMode="auto">
            <a:xfrm>
              <a:off x="301" y="1202"/>
              <a:ext cx="58" cy="120"/>
            </a:xfrm>
            <a:custGeom>
              <a:avLst/>
              <a:gdLst>
                <a:gd name="T0" fmla="*/ 0 w 58"/>
                <a:gd name="T1" fmla="*/ 85 h 120"/>
                <a:gd name="T2" fmla="*/ 15 w 58"/>
                <a:gd name="T3" fmla="*/ 81 h 120"/>
                <a:gd name="T4" fmla="*/ 17 w 58"/>
                <a:gd name="T5" fmla="*/ 87 h 120"/>
                <a:gd name="T6" fmla="*/ 18 w 58"/>
                <a:gd name="T7" fmla="*/ 92 h 120"/>
                <a:gd name="T8" fmla="*/ 20 w 58"/>
                <a:gd name="T9" fmla="*/ 95 h 120"/>
                <a:gd name="T10" fmla="*/ 24 w 58"/>
                <a:gd name="T11" fmla="*/ 99 h 120"/>
                <a:gd name="T12" fmla="*/ 29 w 58"/>
                <a:gd name="T13" fmla="*/ 99 h 120"/>
                <a:gd name="T14" fmla="*/ 32 w 58"/>
                <a:gd name="T15" fmla="*/ 99 h 120"/>
                <a:gd name="T16" fmla="*/ 36 w 58"/>
                <a:gd name="T17" fmla="*/ 97 h 120"/>
                <a:gd name="T18" fmla="*/ 38 w 58"/>
                <a:gd name="T19" fmla="*/ 94 h 120"/>
                <a:gd name="T20" fmla="*/ 41 w 58"/>
                <a:gd name="T21" fmla="*/ 90 h 120"/>
                <a:gd name="T22" fmla="*/ 42 w 58"/>
                <a:gd name="T23" fmla="*/ 85 h 120"/>
                <a:gd name="T24" fmla="*/ 42 w 58"/>
                <a:gd name="T25" fmla="*/ 78 h 120"/>
                <a:gd name="T26" fmla="*/ 42 w 58"/>
                <a:gd name="T27" fmla="*/ 73 h 120"/>
                <a:gd name="T28" fmla="*/ 41 w 58"/>
                <a:gd name="T29" fmla="*/ 67 h 120"/>
                <a:gd name="T30" fmla="*/ 38 w 58"/>
                <a:gd name="T31" fmla="*/ 64 h 120"/>
                <a:gd name="T32" fmla="*/ 36 w 58"/>
                <a:gd name="T33" fmla="*/ 61 h 120"/>
                <a:gd name="T34" fmla="*/ 33 w 58"/>
                <a:gd name="T35" fmla="*/ 61 h 120"/>
                <a:gd name="T36" fmla="*/ 29 w 58"/>
                <a:gd name="T37" fmla="*/ 59 h 120"/>
                <a:gd name="T38" fmla="*/ 24 w 58"/>
                <a:gd name="T39" fmla="*/ 61 h 120"/>
                <a:gd name="T40" fmla="*/ 20 w 58"/>
                <a:gd name="T41" fmla="*/ 62 h 120"/>
                <a:gd name="T42" fmla="*/ 17 w 58"/>
                <a:gd name="T43" fmla="*/ 67 h 120"/>
                <a:gd name="T44" fmla="*/ 2 w 58"/>
                <a:gd name="T45" fmla="*/ 66 h 120"/>
                <a:gd name="T46" fmla="*/ 12 w 58"/>
                <a:gd name="T47" fmla="*/ 0 h 120"/>
                <a:gd name="T48" fmla="*/ 54 w 58"/>
                <a:gd name="T49" fmla="*/ 0 h 120"/>
                <a:gd name="T50" fmla="*/ 54 w 58"/>
                <a:gd name="T51" fmla="*/ 22 h 120"/>
                <a:gd name="T52" fmla="*/ 24 w 58"/>
                <a:gd name="T53" fmla="*/ 22 h 120"/>
                <a:gd name="T54" fmla="*/ 22 w 58"/>
                <a:gd name="T55" fmla="*/ 43 h 120"/>
                <a:gd name="T56" fmla="*/ 27 w 58"/>
                <a:gd name="T57" fmla="*/ 40 h 120"/>
                <a:gd name="T58" fmla="*/ 33 w 58"/>
                <a:gd name="T59" fmla="*/ 38 h 120"/>
                <a:gd name="T60" fmla="*/ 39 w 58"/>
                <a:gd name="T61" fmla="*/ 40 h 120"/>
                <a:gd name="T62" fmla="*/ 46 w 58"/>
                <a:gd name="T63" fmla="*/ 43 h 120"/>
                <a:gd name="T64" fmla="*/ 51 w 58"/>
                <a:gd name="T65" fmla="*/ 50 h 120"/>
                <a:gd name="T66" fmla="*/ 57 w 58"/>
                <a:gd name="T67" fmla="*/ 62 h 120"/>
                <a:gd name="T68" fmla="*/ 58 w 58"/>
                <a:gd name="T69" fmla="*/ 78 h 120"/>
                <a:gd name="T70" fmla="*/ 58 w 58"/>
                <a:gd name="T71" fmla="*/ 87 h 120"/>
                <a:gd name="T72" fmla="*/ 56 w 58"/>
                <a:gd name="T73" fmla="*/ 97 h 120"/>
                <a:gd name="T74" fmla="*/ 52 w 58"/>
                <a:gd name="T75" fmla="*/ 104 h 120"/>
                <a:gd name="T76" fmla="*/ 42 w 58"/>
                <a:gd name="T77" fmla="*/ 116 h 120"/>
                <a:gd name="T78" fmla="*/ 29 w 58"/>
                <a:gd name="T79" fmla="*/ 120 h 120"/>
                <a:gd name="T80" fmla="*/ 23 w 58"/>
                <a:gd name="T81" fmla="*/ 120 h 120"/>
                <a:gd name="T82" fmla="*/ 18 w 58"/>
                <a:gd name="T83" fmla="*/ 118 h 120"/>
                <a:gd name="T84" fmla="*/ 13 w 58"/>
                <a:gd name="T85" fmla="*/ 114 h 120"/>
                <a:gd name="T86" fmla="*/ 9 w 58"/>
                <a:gd name="T87" fmla="*/ 111 h 120"/>
                <a:gd name="T88" fmla="*/ 5 w 58"/>
                <a:gd name="T89" fmla="*/ 102 h 120"/>
                <a:gd name="T90" fmla="*/ 2 w 58"/>
                <a:gd name="T91" fmla="*/ 94 h 120"/>
                <a:gd name="T92" fmla="*/ 0 w 58"/>
                <a:gd name="T93" fmla="*/ 8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8" h="120">
                  <a:moveTo>
                    <a:pt x="0" y="85"/>
                  </a:moveTo>
                  <a:lnTo>
                    <a:pt x="15" y="81"/>
                  </a:lnTo>
                  <a:lnTo>
                    <a:pt x="17" y="87"/>
                  </a:lnTo>
                  <a:lnTo>
                    <a:pt x="18" y="92"/>
                  </a:lnTo>
                  <a:lnTo>
                    <a:pt x="20" y="95"/>
                  </a:lnTo>
                  <a:lnTo>
                    <a:pt x="24" y="99"/>
                  </a:lnTo>
                  <a:lnTo>
                    <a:pt x="29" y="99"/>
                  </a:lnTo>
                  <a:lnTo>
                    <a:pt x="32" y="99"/>
                  </a:lnTo>
                  <a:lnTo>
                    <a:pt x="36" y="97"/>
                  </a:lnTo>
                  <a:lnTo>
                    <a:pt x="38" y="94"/>
                  </a:lnTo>
                  <a:lnTo>
                    <a:pt x="41" y="90"/>
                  </a:lnTo>
                  <a:lnTo>
                    <a:pt x="42" y="85"/>
                  </a:lnTo>
                  <a:lnTo>
                    <a:pt x="42" y="78"/>
                  </a:lnTo>
                  <a:lnTo>
                    <a:pt x="42" y="73"/>
                  </a:lnTo>
                  <a:lnTo>
                    <a:pt x="41" y="67"/>
                  </a:lnTo>
                  <a:lnTo>
                    <a:pt x="38" y="64"/>
                  </a:lnTo>
                  <a:lnTo>
                    <a:pt x="36" y="61"/>
                  </a:lnTo>
                  <a:lnTo>
                    <a:pt x="33" y="61"/>
                  </a:lnTo>
                  <a:lnTo>
                    <a:pt x="29" y="59"/>
                  </a:lnTo>
                  <a:lnTo>
                    <a:pt x="24" y="61"/>
                  </a:lnTo>
                  <a:lnTo>
                    <a:pt x="20" y="62"/>
                  </a:lnTo>
                  <a:lnTo>
                    <a:pt x="17" y="67"/>
                  </a:lnTo>
                  <a:lnTo>
                    <a:pt x="2" y="66"/>
                  </a:lnTo>
                  <a:lnTo>
                    <a:pt x="12" y="0"/>
                  </a:lnTo>
                  <a:lnTo>
                    <a:pt x="54" y="0"/>
                  </a:lnTo>
                  <a:lnTo>
                    <a:pt x="54" y="22"/>
                  </a:lnTo>
                  <a:lnTo>
                    <a:pt x="24" y="22"/>
                  </a:lnTo>
                  <a:lnTo>
                    <a:pt x="22" y="43"/>
                  </a:lnTo>
                  <a:lnTo>
                    <a:pt x="27" y="40"/>
                  </a:lnTo>
                  <a:lnTo>
                    <a:pt x="33" y="38"/>
                  </a:lnTo>
                  <a:lnTo>
                    <a:pt x="39" y="40"/>
                  </a:lnTo>
                  <a:lnTo>
                    <a:pt x="46" y="43"/>
                  </a:lnTo>
                  <a:lnTo>
                    <a:pt x="51" y="50"/>
                  </a:lnTo>
                  <a:lnTo>
                    <a:pt x="57" y="62"/>
                  </a:lnTo>
                  <a:lnTo>
                    <a:pt x="58" y="78"/>
                  </a:lnTo>
                  <a:lnTo>
                    <a:pt x="58" y="87"/>
                  </a:lnTo>
                  <a:lnTo>
                    <a:pt x="56" y="97"/>
                  </a:lnTo>
                  <a:lnTo>
                    <a:pt x="52" y="104"/>
                  </a:lnTo>
                  <a:lnTo>
                    <a:pt x="42" y="116"/>
                  </a:lnTo>
                  <a:lnTo>
                    <a:pt x="29" y="120"/>
                  </a:lnTo>
                  <a:lnTo>
                    <a:pt x="23" y="120"/>
                  </a:lnTo>
                  <a:lnTo>
                    <a:pt x="18" y="118"/>
                  </a:lnTo>
                  <a:lnTo>
                    <a:pt x="13" y="114"/>
                  </a:lnTo>
                  <a:lnTo>
                    <a:pt x="9" y="111"/>
                  </a:lnTo>
                  <a:lnTo>
                    <a:pt x="5" y="102"/>
                  </a:lnTo>
                  <a:lnTo>
                    <a:pt x="2" y="94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96" name="Freeform 44"/>
            <p:cNvSpPr>
              <a:spLocks noEditPoints="1"/>
            </p:cNvSpPr>
            <p:nvPr/>
          </p:nvSpPr>
          <p:spPr bwMode="auto">
            <a:xfrm>
              <a:off x="301" y="838"/>
              <a:ext cx="57" cy="122"/>
            </a:xfrm>
            <a:custGeom>
              <a:avLst/>
              <a:gdLst>
                <a:gd name="T0" fmla="*/ 39 w 57"/>
                <a:gd name="T1" fmla="*/ 35 h 122"/>
                <a:gd name="T2" fmla="*/ 37 w 57"/>
                <a:gd name="T3" fmla="*/ 25 h 122"/>
                <a:gd name="T4" fmla="*/ 29 w 57"/>
                <a:gd name="T5" fmla="*/ 21 h 122"/>
                <a:gd name="T6" fmla="*/ 23 w 57"/>
                <a:gd name="T7" fmla="*/ 25 h 122"/>
                <a:gd name="T8" fmla="*/ 19 w 57"/>
                <a:gd name="T9" fmla="*/ 33 h 122"/>
                <a:gd name="T10" fmla="*/ 17 w 57"/>
                <a:gd name="T11" fmla="*/ 47 h 122"/>
                <a:gd name="T12" fmla="*/ 20 w 57"/>
                <a:gd name="T13" fmla="*/ 51 h 122"/>
                <a:gd name="T14" fmla="*/ 32 w 57"/>
                <a:gd name="T15" fmla="*/ 46 h 122"/>
                <a:gd name="T16" fmla="*/ 44 w 57"/>
                <a:gd name="T17" fmla="*/ 51 h 122"/>
                <a:gd name="T18" fmla="*/ 53 w 57"/>
                <a:gd name="T19" fmla="*/ 61 h 122"/>
                <a:gd name="T20" fmla="*/ 57 w 57"/>
                <a:gd name="T21" fmla="*/ 75 h 122"/>
                <a:gd name="T22" fmla="*/ 56 w 57"/>
                <a:gd name="T23" fmla="*/ 100 h 122"/>
                <a:gd name="T24" fmla="*/ 46 w 57"/>
                <a:gd name="T25" fmla="*/ 117 h 122"/>
                <a:gd name="T26" fmla="*/ 36 w 57"/>
                <a:gd name="T27" fmla="*/ 122 h 122"/>
                <a:gd name="T28" fmla="*/ 18 w 57"/>
                <a:gd name="T29" fmla="*/ 119 h 122"/>
                <a:gd name="T30" fmla="*/ 4 w 57"/>
                <a:gd name="T31" fmla="*/ 98 h 122"/>
                <a:gd name="T32" fmla="*/ 0 w 57"/>
                <a:gd name="T33" fmla="*/ 63 h 122"/>
                <a:gd name="T34" fmla="*/ 4 w 57"/>
                <a:gd name="T35" fmla="*/ 27 h 122"/>
                <a:gd name="T36" fmla="*/ 19 w 57"/>
                <a:gd name="T37" fmla="*/ 4 h 122"/>
                <a:gd name="T38" fmla="*/ 38 w 57"/>
                <a:gd name="T39" fmla="*/ 2 h 122"/>
                <a:gd name="T40" fmla="*/ 48 w 57"/>
                <a:gd name="T41" fmla="*/ 9 h 122"/>
                <a:gd name="T42" fmla="*/ 54 w 57"/>
                <a:gd name="T43" fmla="*/ 23 h 122"/>
                <a:gd name="T44" fmla="*/ 17 w 57"/>
                <a:gd name="T45" fmla="*/ 84 h 122"/>
                <a:gd name="T46" fmla="*/ 18 w 57"/>
                <a:gd name="T47" fmla="*/ 93 h 122"/>
                <a:gd name="T48" fmla="*/ 24 w 57"/>
                <a:gd name="T49" fmla="*/ 101 h 122"/>
                <a:gd name="T50" fmla="*/ 34 w 57"/>
                <a:gd name="T51" fmla="*/ 101 h 122"/>
                <a:gd name="T52" fmla="*/ 39 w 57"/>
                <a:gd name="T53" fmla="*/ 94 h 122"/>
                <a:gd name="T54" fmla="*/ 41 w 57"/>
                <a:gd name="T55" fmla="*/ 86 h 122"/>
                <a:gd name="T56" fmla="*/ 39 w 57"/>
                <a:gd name="T57" fmla="*/ 75 h 122"/>
                <a:gd name="T58" fmla="*/ 33 w 57"/>
                <a:gd name="T59" fmla="*/ 68 h 122"/>
                <a:gd name="T60" fmla="*/ 24 w 57"/>
                <a:gd name="T61" fmla="*/ 68 h 122"/>
                <a:gd name="T62" fmla="*/ 18 w 57"/>
                <a:gd name="T63" fmla="*/ 73 h 122"/>
                <a:gd name="T64" fmla="*/ 17 w 57"/>
                <a:gd name="T65" fmla="*/ 8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122">
                  <a:moveTo>
                    <a:pt x="56" y="33"/>
                  </a:moveTo>
                  <a:lnTo>
                    <a:pt x="39" y="35"/>
                  </a:lnTo>
                  <a:lnTo>
                    <a:pt x="38" y="30"/>
                  </a:lnTo>
                  <a:lnTo>
                    <a:pt x="37" y="25"/>
                  </a:lnTo>
                  <a:lnTo>
                    <a:pt x="33" y="23"/>
                  </a:lnTo>
                  <a:lnTo>
                    <a:pt x="29" y="21"/>
                  </a:lnTo>
                  <a:lnTo>
                    <a:pt x="25" y="23"/>
                  </a:lnTo>
                  <a:lnTo>
                    <a:pt x="23" y="25"/>
                  </a:lnTo>
                  <a:lnTo>
                    <a:pt x="20" y="28"/>
                  </a:lnTo>
                  <a:lnTo>
                    <a:pt x="19" y="33"/>
                  </a:lnTo>
                  <a:lnTo>
                    <a:pt x="17" y="39"/>
                  </a:lnTo>
                  <a:lnTo>
                    <a:pt x="17" y="47"/>
                  </a:lnTo>
                  <a:lnTo>
                    <a:pt x="15" y="56"/>
                  </a:lnTo>
                  <a:lnTo>
                    <a:pt x="20" y="51"/>
                  </a:lnTo>
                  <a:lnTo>
                    <a:pt x="25" y="47"/>
                  </a:lnTo>
                  <a:lnTo>
                    <a:pt x="32" y="46"/>
                  </a:lnTo>
                  <a:lnTo>
                    <a:pt x="38" y="47"/>
                  </a:lnTo>
                  <a:lnTo>
                    <a:pt x="44" y="51"/>
                  </a:lnTo>
                  <a:lnTo>
                    <a:pt x="49" y="56"/>
                  </a:lnTo>
                  <a:lnTo>
                    <a:pt x="53" y="61"/>
                  </a:lnTo>
                  <a:lnTo>
                    <a:pt x="56" y="68"/>
                  </a:lnTo>
                  <a:lnTo>
                    <a:pt x="57" y="75"/>
                  </a:lnTo>
                  <a:lnTo>
                    <a:pt x="57" y="84"/>
                  </a:lnTo>
                  <a:lnTo>
                    <a:pt x="56" y="100"/>
                  </a:lnTo>
                  <a:lnTo>
                    <a:pt x="49" y="112"/>
                  </a:lnTo>
                  <a:lnTo>
                    <a:pt x="46" y="117"/>
                  </a:lnTo>
                  <a:lnTo>
                    <a:pt x="41" y="120"/>
                  </a:lnTo>
                  <a:lnTo>
                    <a:pt x="36" y="122"/>
                  </a:lnTo>
                  <a:lnTo>
                    <a:pt x="29" y="122"/>
                  </a:lnTo>
                  <a:lnTo>
                    <a:pt x="18" y="119"/>
                  </a:lnTo>
                  <a:lnTo>
                    <a:pt x="9" y="108"/>
                  </a:lnTo>
                  <a:lnTo>
                    <a:pt x="4" y="98"/>
                  </a:lnTo>
                  <a:lnTo>
                    <a:pt x="2" y="82"/>
                  </a:lnTo>
                  <a:lnTo>
                    <a:pt x="0" y="63"/>
                  </a:lnTo>
                  <a:lnTo>
                    <a:pt x="2" y="42"/>
                  </a:lnTo>
                  <a:lnTo>
                    <a:pt x="4" y="27"/>
                  </a:lnTo>
                  <a:lnTo>
                    <a:pt x="9" y="16"/>
                  </a:lnTo>
                  <a:lnTo>
                    <a:pt x="19" y="4"/>
                  </a:lnTo>
                  <a:lnTo>
                    <a:pt x="32" y="0"/>
                  </a:lnTo>
                  <a:lnTo>
                    <a:pt x="38" y="2"/>
                  </a:lnTo>
                  <a:lnTo>
                    <a:pt x="43" y="4"/>
                  </a:lnTo>
                  <a:lnTo>
                    <a:pt x="48" y="9"/>
                  </a:lnTo>
                  <a:lnTo>
                    <a:pt x="52" y="16"/>
                  </a:lnTo>
                  <a:lnTo>
                    <a:pt x="54" y="23"/>
                  </a:lnTo>
                  <a:lnTo>
                    <a:pt x="56" y="33"/>
                  </a:lnTo>
                  <a:close/>
                  <a:moveTo>
                    <a:pt x="17" y="84"/>
                  </a:moveTo>
                  <a:lnTo>
                    <a:pt x="17" y="89"/>
                  </a:lnTo>
                  <a:lnTo>
                    <a:pt x="18" y="93"/>
                  </a:lnTo>
                  <a:lnTo>
                    <a:pt x="20" y="96"/>
                  </a:lnTo>
                  <a:lnTo>
                    <a:pt x="24" y="101"/>
                  </a:lnTo>
                  <a:lnTo>
                    <a:pt x="29" y="101"/>
                  </a:lnTo>
                  <a:lnTo>
                    <a:pt x="34" y="101"/>
                  </a:lnTo>
                  <a:lnTo>
                    <a:pt x="38" y="98"/>
                  </a:lnTo>
                  <a:lnTo>
                    <a:pt x="39" y="94"/>
                  </a:lnTo>
                  <a:lnTo>
                    <a:pt x="41" y="91"/>
                  </a:lnTo>
                  <a:lnTo>
                    <a:pt x="41" y="86"/>
                  </a:lnTo>
                  <a:lnTo>
                    <a:pt x="41" y="79"/>
                  </a:lnTo>
                  <a:lnTo>
                    <a:pt x="39" y="75"/>
                  </a:lnTo>
                  <a:lnTo>
                    <a:pt x="37" y="72"/>
                  </a:lnTo>
                  <a:lnTo>
                    <a:pt x="33" y="68"/>
                  </a:lnTo>
                  <a:lnTo>
                    <a:pt x="29" y="66"/>
                  </a:lnTo>
                  <a:lnTo>
                    <a:pt x="24" y="68"/>
                  </a:lnTo>
                  <a:lnTo>
                    <a:pt x="20" y="72"/>
                  </a:lnTo>
                  <a:lnTo>
                    <a:pt x="18" y="73"/>
                  </a:lnTo>
                  <a:lnTo>
                    <a:pt x="17" y="79"/>
                  </a:lnTo>
                  <a:lnTo>
                    <a:pt x="17" y="8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97" name="Line 45"/>
            <p:cNvSpPr>
              <a:spLocks noChangeShapeType="1"/>
            </p:cNvSpPr>
            <p:nvPr/>
          </p:nvSpPr>
          <p:spPr bwMode="auto">
            <a:xfrm>
              <a:off x="416" y="3067"/>
              <a:ext cx="2285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98" name="Line 46"/>
            <p:cNvSpPr>
              <a:spLocks noChangeShapeType="1"/>
            </p:cNvSpPr>
            <p:nvPr/>
          </p:nvSpPr>
          <p:spPr bwMode="auto">
            <a:xfrm>
              <a:off x="416" y="3007"/>
              <a:ext cx="1" cy="6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799" name="Line 47"/>
            <p:cNvSpPr>
              <a:spLocks noChangeShapeType="1"/>
            </p:cNvSpPr>
            <p:nvPr/>
          </p:nvSpPr>
          <p:spPr bwMode="auto">
            <a:xfrm>
              <a:off x="606" y="3007"/>
              <a:ext cx="1" cy="6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00" name="Line 48"/>
            <p:cNvSpPr>
              <a:spLocks noChangeShapeType="1"/>
            </p:cNvSpPr>
            <p:nvPr/>
          </p:nvSpPr>
          <p:spPr bwMode="auto">
            <a:xfrm>
              <a:off x="796" y="3007"/>
              <a:ext cx="1" cy="6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01" name="Line 49"/>
            <p:cNvSpPr>
              <a:spLocks noChangeShapeType="1"/>
            </p:cNvSpPr>
            <p:nvPr/>
          </p:nvSpPr>
          <p:spPr bwMode="auto">
            <a:xfrm>
              <a:off x="987" y="3007"/>
              <a:ext cx="1" cy="6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02" name="Line 50"/>
            <p:cNvSpPr>
              <a:spLocks noChangeShapeType="1"/>
            </p:cNvSpPr>
            <p:nvPr/>
          </p:nvSpPr>
          <p:spPr bwMode="auto">
            <a:xfrm>
              <a:off x="1178" y="3007"/>
              <a:ext cx="1" cy="6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03" name="Line 51"/>
            <p:cNvSpPr>
              <a:spLocks noChangeShapeType="1"/>
            </p:cNvSpPr>
            <p:nvPr/>
          </p:nvSpPr>
          <p:spPr bwMode="auto">
            <a:xfrm>
              <a:off x="1368" y="3007"/>
              <a:ext cx="1" cy="6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04" name="Line 52"/>
            <p:cNvSpPr>
              <a:spLocks noChangeShapeType="1"/>
            </p:cNvSpPr>
            <p:nvPr/>
          </p:nvSpPr>
          <p:spPr bwMode="auto">
            <a:xfrm>
              <a:off x="1558" y="3007"/>
              <a:ext cx="1" cy="6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05" name="Line 53"/>
            <p:cNvSpPr>
              <a:spLocks noChangeShapeType="1"/>
            </p:cNvSpPr>
            <p:nvPr/>
          </p:nvSpPr>
          <p:spPr bwMode="auto">
            <a:xfrm>
              <a:off x="1749" y="3007"/>
              <a:ext cx="1" cy="6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06" name="Line 54"/>
            <p:cNvSpPr>
              <a:spLocks noChangeShapeType="1"/>
            </p:cNvSpPr>
            <p:nvPr/>
          </p:nvSpPr>
          <p:spPr bwMode="auto">
            <a:xfrm>
              <a:off x="1939" y="3007"/>
              <a:ext cx="1" cy="6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07" name="Line 55"/>
            <p:cNvSpPr>
              <a:spLocks noChangeShapeType="1"/>
            </p:cNvSpPr>
            <p:nvPr/>
          </p:nvSpPr>
          <p:spPr bwMode="auto">
            <a:xfrm>
              <a:off x="2130" y="3007"/>
              <a:ext cx="1" cy="6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08" name="Line 56"/>
            <p:cNvSpPr>
              <a:spLocks noChangeShapeType="1"/>
            </p:cNvSpPr>
            <p:nvPr/>
          </p:nvSpPr>
          <p:spPr bwMode="auto">
            <a:xfrm>
              <a:off x="2320" y="3007"/>
              <a:ext cx="1" cy="6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09" name="Line 57"/>
            <p:cNvSpPr>
              <a:spLocks noChangeShapeType="1"/>
            </p:cNvSpPr>
            <p:nvPr/>
          </p:nvSpPr>
          <p:spPr bwMode="auto">
            <a:xfrm>
              <a:off x="2511" y="3007"/>
              <a:ext cx="1" cy="6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10" name="Line 58"/>
            <p:cNvSpPr>
              <a:spLocks noChangeShapeType="1"/>
            </p:cNvSpPr>
            <p:nvPr/>
          </p:nvSpPr>
          <p:spPr bwMode="auto">
            <a:xfrm>
              <a:off x="2701" y="3007"/>
              <a:ext cx="1" cy="6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11" name="Freeform 59"/>
            <p:cNvSpPr>
              <a:spLocks noEditPoints="1"/>
            </p:cNvSpPr>
            <p:nvPr/>
          </p:nvSpPr>
          <p:spPr bwMode="auto">
            <a:xfrm>
              <a:off x="386" y="3091"/>
              <a:ext cx="56" cy="122"/>
            </a:xfrm>
            <a:custGeom>
              <a:avLst/>
              <a:gdLst>
                <a:gd name="T0" fmla="*/ 29 w 56"/>
                <a:gd name="T1" fmla="*/ 0 h 122"/>
                <a:gd name="T2" fmla="*/ 34 w 56"/>
                <a:gd name="T3" fmla="*/ 0 h 122"/>
                <a:gd name="T4" fmla="*/ 39 w 56"/>
                <a:gd name="T5" fmla="*/ 3 h 122"/>
                <a:gd name="T6" fmla="*/ 44 w 56"/>
                <a:gd name="T7" fmla="*/ 7 h 122"/>
                <a:gd name="T8" fmla="*/ 48 w 56"/>
                <a:gd name="T9" fmla="*/ 12 h 122"/>
                <a:gd name="T10" fmla="*/ 53 w 56"/>
                <a:gd name="T11" fmla="*/ 24 h 122"/>
                <a:gd name="T12" fmla="*/ 55 w 56"/>
                <a:gd name="T13" fmla="*/ 40 h 122"/>
                <a:gd name="T14" fmla="*/ 56 w 56"/>
                <a:gd name="T15" fmla="*/ 61 h 122"/>
                <a:gd name="T16" fmla="*/ 55 w 56"/>
                <a:gd name="T17" fmla="*/ 82 h 122"/>
                <a:gd name="T18" fmla="*/ 53 w 56"/>
                <a:gd name="T19" fmla="*/ 97 h 122"/>
                <a:gd name="T20" fmla="*/ 48 w 56"/>
                <a:gd name="T21" fmla="*/ 109 h 122"/>
                <a:gd name="T22" fmla="*/ 44 w 56"/>
                <a:gd name="T23" fmla="*/ 115 h 122"/>
                <a:gd name="T24" fmla="*/ 39 w 56"/>
                <a:gd name="T25" fmla="*/ 118 h 122"/>
                <a:gd name="T26" fmla="*/ 34 w 56"/>
                <a:gd name="T27" fmla="*/ 122 h 122"/>
                <a:gd name="T28" fmla="*/ 29 w 56"/>
                <a:gd name="T29" fmla="*/ 122 h 122"/>
                <a:gd name="T30" fmla="*/ 16 w 56"/>
                <a:gd name="T31" fmla="*/ 118 h 122"/>
                <a:gd name="T32" fmla="*/ 7 w 56"/>
                <a:gd name="T33" fmla="*/ 108 h 122"/>
                <a:gd name="T34" fmla="*/ 3 w 56"/>
                <a:gd name="T35" fmla="*/ 97 h 122"/>
                <a:gd name="T36" fmla="*/ 1 w 56"/>
                <a:gd name="T37" fmla="*/ 82 h 122"/>
                <a:gd name="T38" fmla="*/ 0 w 56"/>
                <a:gd name="T39" fmla="*/ 61 h 122"/>
                <a:gd name="T40" fmla="*/ 1 w 56"/>
                <a:gd name="T41" fmla="*/ 40 h 122"/>
                <a:gd name="T42" fmla="*/ 3 w 56"/>
                <a:gd name="T43" fmla="*/ 24 h 122"/>
                <a:gd name="T44" fmla="*/ 9 w 56"/>
                <a:gd name="T45" fmla="*/ 12 h 122"/>
                <a:gd name="T46" fmla="*/ 12 w 56"/>
                <a:gd name="T47" fmla="*/ 7 h 122"/>
                <a:gd name="T48" fmla="*/ 17 w 56"/>
                <a:gd name="T49" fmla="*/ 3 h 122"/>
                <a:gd name="T50" fmla="*/ 22 w 56"/>
                <a:gd name="T51" fmla="*/ 0 h 122"/>
                <a:gd name="T52" fmla="*/ 29 w 56"/>
                <a:gd name="T53" fmla="*/ 0 h 122"/>
                <a:gd name="T54" fmla="*/ 29 w 56"/>
                <a:gd name="T55" fmla="*/ 21 h 122"/>
                <a:gd name="T56" fmla="*/ 25 w 56"/>
                <a:gd name="T57" fmla="*/ 21 h 122"/>
                <a:gd name="T58" fmla="*/ 22 w 56"/>
                <a:gd name="T59" fmla="*/ 22 h 122"/>
                <a:gd name="T60" fmla="*/ 20 w 56"/>
                <a:gd name="T61" fmla="*/ 26 h 122"/>
                <a:gd name="T62" fmla="*/ 19 w 56"/>
                <a:gd name="T63" fmla="*/ 33 h 122"/>
                <a:gd name="T64" fmla="*/ 16 w 56"/>
                <a:gd name="T65" fmla="*/ 43 h 122"/>
                <a:gd name="T66" fmla="*/ 16 w 56"/>
                <a:gd name="T67" fmla="*/ 61 h 122"/>
                <a:gd name="T68" fmla="*/ 16 w 56"/>
                <a:gd name="T69" fmla="*/ 73 h 122"/>
                <a:gd name="T70" fmla="*/ 17 w 56"/>
                <a:gd name="T71" fmla="*/ 82 h 122"/>
                <a:gd name="T72" fmla="*/ 17 w 56"/>
                <a:gd name="T73" fmla="*/ 88 h 122"/>
                <a:gd name="T74" fmla="*/ 20 w 56"/>
                <a:gd name="T75" fmla="*/ 94 h 122"/>
                <a:gd name="T76" fmla="*/ 22 w 56"/>
                <a:gd name="T77" fmla="*/ 99 h 122"/>
                <a:gd name="T78" fmla="*/ 25 w 56"/>
                <a:gd name="T79" fmla="*/ 101 h 122"/>
                <a:gd name="T80" fmla="*/ 29 w 56"/>
                <a:gd name="T81" fmla="*/ 101 h 122"/>
                <a:gd name="T82" fmla="*/ 31 w 56"/>
                <a:gd name="T83" fmla="*/ 101 h 122"/>
                <a:gd name="T84" fmla="*/ 34 w 56"/>
                <a:gd name="T85" fmla="*/ 99 h 122"/>
                <a:gd name="T86" fmla="*/ 36 w 56"/>
                <a:gd name="T87" fmla="*/ 95 h 122"/>
                <a:gd name="T88" fmla="*/ 37 w 56"/>
                <a:gd name="T89" fmla="*/ 88 h 122"/>
                <a:gd name="T90" fmla="*/ 40 w 56"/>
                <a:gd name="T91" fmla="*/ 78 h 122"/>
                <a:gd name="T92" fmla="*/ 40 w 56"/>
                <a:gd name="T93" fmla="*/ 61 h 122"/>
                <a:gd name="T94" fmla="*/ 40 w 56"/>
                <a:gd name="T95" fmla="*/ 49 h 122"/>
                <a:gd name="T96" fmla="*/ 39 w 56"/>
                <a:gd name="T97" fmla="*/ 40 h 122"/>
                <a:gd name="T98" fmla="*/ 39 w 56"/>
                <a:gd name="T99" fmla="*/ 33 h 122"/>
                <a:gd name="T100" fmla="*/ 36 w 56"/>
                <a:gd name="T101" fmla="*/ 28 h 122"/>
                <a:gd name="T102" fmla="*/ 34 w 56"/>
                <a:gd name="T103" fmla="*/ 22 h 122"/>
                <a:gd name="T104" fmla="*/ 31 w 56"/>
                <a:gd name="T105" fmla="*/ 21 h 122"/>
                <a:gd name="T106" fmla="*/ 29 w 56"/>
                <a:gd name="T107" fmla="*/ 2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6" h="122">
                  <a:moveTo>
                    <a:pt x="29" y="0"/>
                  </a:moveTo>
                  <a:lnTo>
                    <a:pt x="34" y="0"/>
                  </a:lnTo>
                  <a:lnTo>
                    <a:pt x="39" y="3"/>
                  </a:lnTo>
                  <a:lnTo>
                    <a:pt x="44" y="7"/>
                  </a:lnTo>
                  <a:lnTo>
                    <a:pt x="48" y="12"/>
                  </a:lnTo>
                  <a:lnTo>
                    <a:pt x="53" y="24"/>
                  </a:lnTo>
                  <a:lnTo>
                    <a:pt x="55" y="40"/>
                  </a:lnTo>
                  <a:lnTo>
                    <a:pt x="56" y="61"/>
                  </a:lnTo>
                  <a:lnTo>
                    <a:pt x="55" y="82"/>
                  </a:lnTo>
                  <a:lnTo>
                    <a:pt x="53" y="97"/>
                  </a:lnTo>
                  <a:lnTo>
                    <a:pt x="48" y="109"/>
                  </a:lnTo>
                  <a:lnTo>
                    <a:pt x="44" y="115"/>
                  </a:lnTo>
                  <a:lnTo>
                    <a:pt x="39" y="118"/>
                  </a:lnTo>
                  <a:lnTo>
                    <a:pt x="34" y="122"/>
                  </a:lnTo>
                  <a:lnTo>
                    <a:pt x="29" y="122"/>
                  </a:lnTo>
                  <a:lnTo>
                    <a:pt x="16" y="118"/>
                  </a:lnTo>
                  <a:lnTo>
                    <a:pt x="7" y="108"/>
                  </a:lnTo>
                  <a:lnTo>
                    <a:pt x="3" y="97"/>
                  </a:lnTo>
                  <a:lnTo>
                    <a:pt x="1" y="82"/>
                  </a:lnTo>
                  <a:lnTo>
                    <a:pt x="0" y="61"/>
                  </a:lnTo>
                  <a:lnTo>
                    <a:pt x="1" y="40"/>
                  </a:lnTo>
                  <a:lnTo>
                    <a:pt x="3" y="24"/>
                  </a:lnTo>
                  <a:lnTo>
                    <a:pt x="9" y="12"/>
                  </a:lnTo>
                  <a:lnTo>
                    <a:pt x="12" y="7"/>
                  </a:lnTo>
                  <a:lnTo>
                    <a:pt x="17" y="3"/>
                  </a:lnTo>
                  <a:lnTo>
                    <a:pt x="22" y="0"/>
                  </a:lnTo>
                  <a:lnTo>
                    <a:pt x="29" y="0"/>
                  </a:lnTo>
                  <a:close/>
                  <a:moveTo>
                    <a:pt x="29" y="21"/>
                  </a:moveTo>
                  <a:lnTo>
                    <a:pt x="25" y="21"/>
                  </a:lnTo>
                  <a:lnTo>
                    <a:pt x="22" y="22"/>
                  </a:lnTo>
                  <a:lnTo>
                    <a:pt x="20" y="26"/>
                  </a:lnTo>
                  <a:lnTo>
                    <a:pt x="19" y="33"/>
                  </a:lnTo>
                  <a:lnTo>
                    <a:pt x="16" y="43"/>
                  </a:lnTo>
                  <a:lnTo>
                    <a:pt x="16" y="61"/>
                  </a:lnTo>
                  <a:lnTo>
                    <a:pt x="16" y="73"/>
                  </a:lnTo>
                  <a:lnTo>
                    <a:pt x="17" y="82"/>
                  </a:lnTo>
                  <a:lnTo>
                    <a:pt x="17" y="88"/>
                  </a:lnTo>
                  <a:lnTo>
                    <a:pt x="20" y="94"/>
                  </a:lnTo>
                  <a:lnTo>
                    <a:pt x="22" y="99"/>
                  </a:lnTo>
                  <a:lnTo>
                    <a:pt x="25" y="101"/>
                  </a:lnTo>
                  <a:lnTo>
                    <a:pt x="29" y="101"/>
                  </a:lnTo>
                  <a:lnTo>
                    <a:pt x="31" y="101"/>
                  </a:lnTo>
                  <a:lnTo>
                    <a:pt x="34" y="99"/>
                  </a:lnTo>
                  <a:lnTo>
                    <a:pt x="36" y="95"/>
                  </a:lnTo>
                  <a:lnTo>
                    <a:pt x="37" y="88"/>
                  </a:lnTo>
                  <a:lnTo>
                    <a:pt x="40" y="78"/>
                  </a:lnTo>
                  <a:lnTo>
                    <a:pt x="40" y="61"/>
                  </a:lnTo>
                  <a:lnTo>
                    <a:pt x="40" y="49"/>
                  </a:lnTo>
                  <a:lnTo>
                    <a:pt x="39" y="40"/>
                  </a:lnTo>
                  <a:lnTo>
                    <a:pt x="39" y="33"/>
                  </a:lnTo>
                  <a:lnTo>
                    <a:pt x="36" y="28"/>
                  </a:lnTo>
                  <a:lnTo>
                    <a:pt x="34" y="22"/>
                  </a:lnTo>
                  <a:lnTo>
                    <a:pt x="31" y="21"/>
                  </a:lnTo>
                  <a:lnTo>
                    <a:pt x="29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12" name="Freeform 60"/>
            <p:cNvSpPr>
              <a:spLocks/>
            </p:cNvSpPr>
            <p:nvPr/>
          </p:nvSpPr>
          <p:spPr bwMode="auto">
            <a:xfrm>
              <a:off x="766" y="3091"/>
              <a:ext cx="57" cy="120"/>
            </a:xfrm>
            <a:custGeom>
              <a:avLst/>
              <a:gdLst>
                <a:gd name="T0" fmla="*/ 57 w 57"/>
                <a:gd name="T1" fmla="*/ 97 h 120"/>
                <a:gd name="T2" fmla="*/ 57 w 57"/>
                <a:gd name="T3" fmla="*/ 120 h 120"/>
                <a:gd name="T4" fmla="*/ 0 w 57"/>
                <a:gd name="T5" fmla="*/ 120 h 120"/>
                <a:gd name="T6" fmla="*/ 1 w 57"/>
                <a:gd name="T7" fmla="*/ 108 h 120"/>
                <a:gd name="T8" fmla="*/ 5 w 57"/>
                <a:gd name="T9" fmla="*/ 97 h 120"/>
                <a:gd name="T10" fmla="*/ 13 w 57"/>
                <a:gd name="T11" fmla="*/ 85 h 120"/>
                <a:gd name="T12" fmla="*/ 24 w 57"/>
                <a:gd name="T13" fmla="*/ 69 h 120"/>
                <a:gd name="T14" fmla="*/ 29 w 57"/>
                <a:gd name="T15" fmla="*/ 62 h 120"/>
                <a:gd name="T16" fmla="*/ 33 w 57"/>
                <a:gd name="T17" fmla="*/ 57 h 120"/>
                <a:gd name="T18" fmla="*/ 35 w 57"/>
                <a:gd name="T19" fmla="*/ 54 h 120"/>
                <a:gd name="T20" fmla="*/ 37 w 57"/>
                <a:gd name="T21" fmla="*/ 50 h 120"/>
                <a:gd name="T22" fmla="*/ 39 w 57"/>
                <a:gd name="T23" fmla="*/ 43 h 120"/>
                <a:gd name="T24" fmla="*/ 40 w 57"/>
                <a:gd name="T25" fmla="*/ 36 h 120"/>
                <a:gd name="T26" fmla="*/ 40 w 57"/>
                <a:gd name="T27" fmla="*/ 31 h 120"/>
                <a:gd name="T28" fmla="*/ 39 w 57"/>
                <a:gd name="T29" fmla="*/ 28 h 120"/>
                <a:gd name="T30" fmla="*/ 38 w 57"/>
                <a:gd name="T31" fmla="*/ 24 h 120"/>
                <a:gd name="T32" fmla="*/ 35 w 57"/>
                <a:gd name="T33" fmla="*/ 22 h 120"/>
                <a:gd name="T34" fmla="*/ 33 w 57"/>
                <a:gd name="T35" fmla="*/ 21 h 120"/>
                <a:gd name="T36" fmla="*/ 29 w 57"/>
                <a:gd name="T37" fmla="*/ 21 h 120"/>
                <a:gd name="T38" fmla="*/ 25 w 57"/>
                <a:gd name="T39" fmla="*/ 22 h 120"/>
                <a:gd name="T40" fmla="*/ 22 w 57"/>
                <a:gd name="T41" fmla="*/ 24 h 120"/>
                <a:gd name="T42" fmla="*/ 19 w 57"/>
                <a:gd name="T43" fmla="*/ 28 h 120"/>
                <a:gd name="T44" fmla="*/ 18 w 57"/>
                <a:gd name="T45" fmla="*/ 33 h 120"/>
                <a:gd name="T46" fmla="*/ 18 w 57"/>
                <a:gd name="T47" fmla="*/ 38 h 120"/>
                <a:gd name="T48" fmla="*/ 1 w 57"/>
                <a:gd name="T49" fmla="*/ 36 h 120"/>
                <a:gd name="T50" fmla="*/ 3 w 57"/>
                <a:gd name="T51" fmla="*/ 28 h 120"/>
                <a:gd name="T52" fmla="*/ 4 w 57"/>
                <a:gd name="T53" fmla="*/ 19 h 120"/>
                <a:gd name="T54" fmla="*/ 8 w 57"/>
                <a:gd name="T55" fmla="*/ 14 h 120"/>
                <a:gd name="T56" fmla="*/ 10 w 57"/>
                <a:gd name="T57" fmla="*/ 9 h 120"/>
                <a:gd name="T58" fmla="*/ 16 w 57"/>
                <a:gd name="T59" fmla="*/ 3 h 120"/>
                <a:gd name="T60" fmla="*/ 23 w 57"/>
                <a:gd name="T61" fmla="*/ 2 h 120"/>
                <a:gd name="T62" fmla="*/ 30 w 57"/>
                <a:gd name="T63" fmla="*/ 0 h 120"/>
                <a:gd name="T64" fmla="*/ 35 w 57"/>
                <a:gd name="T65" fmla="*/ 0 h 120"/>
                <a:gd name="T66" fmla="*/ 40 w 57"/>
                <a:gd name="T67" fmla="*/ 2 h 120"/>
                <a:gd name="T68" fmla="*/ 45 w 57"/>
                <a:gd name="T69" fmla="*/ 5 h 120"/>
                <a:gd name="T70" fmla="*/ 49 w 57"/>
                <a:gd name="T71" fmla="*/ 9 h 120"/>
                <a:gd name="T72" fmla="*/ 53 w 57"/>
                <a:gd name="T73" fmla="*/ 15 h 120"/>
                <a:gd name="T74" fmla="*/ 56 w 57"/>
                <a:gd name="T75" fmla="*/ 24 h 120"/>
                <a:gd name="T76" fmla="*/ 57 w 57"/>
                <a:gd name="T77" fmla="*/ 33 h 120"/>
                <a:gd name="T78" fmla="*/ 57 w 57"/>
                <a:gd name="T79" fmla="*/ 40 h 120"/>
                <a:gd name="T80" fmla="*/ 54 w 57"/>
                <a:gd name="T81" fmla="*/ 49 h 120"/>
                <a:gd name="T82" fmla="*/ 52 w 57"/>
                <a:gd name="T83" fmla="*/ 55 h 120"/>
                <a:gd name="T84" fmla="*/ 48 w 57"/>
                <a:gd name="T85" fmla="*/ 62 h 120"/>
                <a:gd name="T86" fmla="*/ 45 w 57"/>
                <a:gd name="T87" fmla="*/ 68 h 120"/>
                <a:gd name="T88" fmla="*/ 43 w 57"/>
                <a:gd name="T89" fmla="*/ 71 h 120"/>
                <a:gd name="T90" fmla="*/ 38 w 57"/>
                <a:gd name="T91" fmla="*/ 78 h 120"/>
                <a:gd name="T92" fmla="*/ 33 w 57"/>
                <a:gd name="T93" fmla="*/ 83 h 120"/>
                <a:gd name="T94" fmla="*/ 30 w 57"/>
                <a:gd name="T95" fmla="*/ 88 h 120"/>
                <a:gd name="T96" fmla="*/ 28 w 57"/>
                <a:gd name="T97" fmla="*/ 90 h 120"/>
                <a:gd name="T98" fmla="*/ 27 w 57"/>
                <a:gd name="T99" fmla="*/ 94 h 120"/>
                <a:gd name="T100" fmla="*/ 25 w 57"/>
                <a:gd name="T101" fmla="*/ 97 h 120"/>
                <a:gd name="T102" fmla="*/ 57 w 57"/>
                <a:gd name="T103" fmla="*/ 9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" h="120">
                  <a:moveTo>
                    <a:pt x="57" y="97"/>
                  </a:moveTo>
                  <a:lnTo>
                    <a:pt x="57" y="120"/>
                  </a:lnTo>
                  <a:lnTo>
                    <a:pt x="0" y="120"/>
                  </a:lnTo>
                  <a:lnTo>
                    <a:pt x="1" y="108"/>
                  </a:lnTo>
                  <a:lnTo>
                    <a:pt x="5" y="97"/>
                  </a:lnTo>
                  <a:lnTo>
                    <a:pt x="13" y="85"/>
                  </a:lnTo>
                  <a:lnTo>
                    <a:pt x="24" y="69"/>
                  </a:lnTo>
                  <a:lnTo>
                    <a:pt x="29" y="62"/>
                  </a:lnTo>
                  <a:lnTo>
                    <a:pt x="33" y="57"/>
                  </a:lnTo>
                  <a:lnTo>
                    <a:pt x="35" y="54"/>
                  </a:lnTo>
                  <a:lnTo>
                    <a:pt x="37" y="50"/>
                  </a:lnTo>
                  <a:lnTo>
                    <a:pt x="39" y="43"/>
                  </a:lnTo>
                  <a:lnTo>
                    <a:pt x="40" y="36"/>
                  </a:lnTo>
                  <a:lnTo>
                    <a:pt x="40" y="31"/>
                  </a:lnTo>
                  <a:lnTo>
                    <a:pt x="39" y="28"/>
                  </a:lnTo>
                  <a:lnTo>
                    <a:pt x="38" y="24"/>
                  </a:lnTo>
                  <a:lnTo>
                    <a:pt x="35" y="22"/>
                  </a:lnTo>
                  <a:lnTo>
                    <a:pt x="33" y="21"/>
                  </a:lnTo>
                  <a:lnTo>
                    <a:pt x="29" y="21"/>
                  </a:lnTo>
                  <a:lnTo>
                    <a:pt x="25" y="22"/>
                  </a:lnTo>
                  <a:lnTo>
                    <a:pt x="22" y="24"/>
                  </a:lnTo>
                  <a:lnTo>
                    <a:pt x="19" y="28"/>
                  </a:lnTo>
                  <a:lnTo>
                    <a:pt x="18" y="33"/>
                  </a:lnTo>
                  <a:lnTo>
                    <a:pt x="18" y="38"/>
                  </a:lnTo>
                  <a:lnTo>
                    <a:pt x="1" y="36"/>
                  </a:lnTo>
                  <a:lnTo>
                    <a:pt x="3" y="28"/>
                  </a:lnTo>
                  <a:lnTo>
                    <a:pt x="4" y="19"/>
                  </a:lnTo>
                  <a:lnTo>
                    <a:pt x="8" y="14"/>
                  </a:lnTo>
                  <a:lnTo>
                    <a:pt x="10" y="9"/>
                  </a:lnTo>
                  <a:lnTo>
                    <a:pt x="16" y="3"/>
                  </a:lnTo>
                  <a:lnTo>
                    <a:pt x="23" y="2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2"/>
                  </a:lnTo>
                  <a:lnTo>
                    <a:pt x="45" y="5"/>
                  </a:lnTo>
                  <a:lnTo>
                    <a:pt x="49" y="9"/>
                  </a:lnTo>
                  <a:lnTo>
                    <a:pt x="53" y="15"/>
                  </a:lnTo>
                  <a:lnTo>
                    <a:pt x="56" y="24"/>
                  </a:lnTo>
                  <a:lnTo>
                    <a:pt x="57" y="33"/>
                  </a:lnTo>
                  <a:lnTo>
                    <a:pt x="57" y="40"/>
                  </a:lnTo>
                  <a:lnTo>
                    <a:pt x="54" y="49"/>
                  </a:lnTo>
                  <a:lnTo>
                    <a:pt x="52" y="55"/>
                  </a:lnTo>
                  <a:lnTo>
                    <a:pt x="48" y="62"/>
                  </a:lnTo>
                  <a:lnTo>
                    <a:pt x="45" y="68"/>
                  </a:lnTo>
                  <a:lnTo>
                    <a:pt x="43" y="71"/>
                  </a:lnTo>
                  <a:lnTo>
                    <a:pt x="38" y="78"/>
                  </a:lnTo>
                  <a:lnTo>
                    <a:pt x="33" y="83"/>
                  </a:lnTo>
                  <a:lnTo>
                    <a:pt x="30" y="88"/>
                  </a:lnTo>
                  <a:lnTo>
                    <a:pt x="28" y="90"/>
                  </a:lnTo>
                  <a:lnTo>
                    <a:pt x="27" y="94"/>
                  </a:lnTo>
                  <a:lnTo>
                    <a:pt x="25" y="97"/>
                  </a:lnTo>
                  <a:lnTo>
                    <a:pt x="57" y="9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13" name="Freeform 61"/>
            <p:cNvSpPr>
              <a:spLocks noEditPoints="1"/>
            </p:cNvSpPr>
            <p:nvPr/>
          </p:nvSpPr>
          <p:spPr bwMode="auto">
            <a:xfrm>
              <a:off x="1145" y="3093"/>
              <a:ext cx="62" cy="118"/>
            </a:xfrm>
            <a:custGeom>
              <a:avLst/>
              <a:gdLst>
                <a:gd name="T0" fmla="*/ 34 w 62"/>
                <a:gd name="T1" fmla="*/ 118 h 118"/>
                <a:gd name="T2" fmla="*/ 34 w 62"/>
                <a:gd name="T3" fmla="*/ 93 h 118"/>
                <a:gd name="T4" fmla="*/ 0 w 62"/>
                <a:gd name="T5" fmla="*/ 93 h 118"/>
                <a:gd name="T6" fmla="*/ 0 w 62"/>
                <a:gd name="T7" fmla="*/ 73 h 118"/>
                <a:gd name="T8" fmla="*/ 37 w 62"/>
                <a:gd name="T9" fmla="*/ 0 h 118"/>
                <a:gd name="T10" fmla="*/ 51 w 62"/>
                <a:gd name="T11" fmla="*/ 0 h 118"/>
                <a:gd name="T12" fmla="*/ 51 w 62"/>
                <a:gd name="T13" fmla="*/ 73 h 118"/>
                <a:gd name="T14" fmla="*/ 62 w 62"/>
                <a:gd name="T15" fmla="*/ 73 h 118"/>
                <a:gd name="T16" fmla="*/ 62 w 62"/>
                <a:gd name="T17" fmla="*/ 93 h 118"/>
                <a:gd name="T18" fmla="*/ 51 w 62"/>
                <a:gd name="T19" fmla="*/ 93 h 118"/>
                <a:gd name="T20" fmla="*/ 51 w 62"/>
                <a:gd name="T21" fmla="*/ 118 h 118"/>
                <a:gd name="T22" fmla="*/ 34 w 62"/>
                <a:gd name="T23" fmla="*/ 118 h 118"/>
                <a:gd name="T24" fmla="*/ 34 w 62"/>
                <a:gd name="T25" fmla="*/ 73 h 118"/>
                <a:gd name="T26" fmla="*/ 34 w 62"/>
                <a:gd name="T27" fmla="*/ 34 h 118"/>
                <a:gd name="T28" fmla="*/ 15 w 62"/>
                <a:gd name="T29" fmla="*/ 73 h 118"/>
                <a:gd name="T30" fmla="*/ 34 w 62"/>
                <a:gd name="T31" fmla="*/ 7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2" h="118">
                  <a:moveTo>
                    <a:pt x="34" y="118"/>
                  </a:moveTo>
                  <a:lnTo>
                    <a:pt x="34" y="93"/>
                  </a:lnTo>
                  <a:lnTo>
                    <a:pt x="0" y="93"/>
                  </a:lnTo>
                  <a:lnTo>
                    <a:pt x="0" y="73"/>
                  </a:lnTo>
                  <a:lnTo>
                    <a:pt x="37" y="0"/>
                  </a:lnTo>
                  <a:lnTo>
                    <a:pt x="51" y="0"/>
                  </a:lnTo>
                  <a:lnTo>
                    <a:pt x="51" y="73"/>
                  </a:lnTo>
                  <a:lnTo>
                    <a:pt x="62" y="73"/>
                  </a:lnTo>
                  <a:lnTo>
                    <a:pt x="62" y="93"/>
                  </a:lnTo>
                  <a:lnTo>
                    <a:pt x="51" y="93"/>
                  </a:lnTo>
                  <a:lnTo>
                    <a:pt x="51" y="118"/>
                  </a:lnTo>
                  <a:lnTo>
                    <a:pt x="34" y="118"/>
                  </a:lnTo>
                  <a:close/>
                  <a:moveTo>
                    <a:pt x="34" y="73"/>
                  </a:moveTo>
                  <a:lnTo>
                    <a:pt x="34" y="34"/>
                  </a:lnTo>
                  <a:lnTo>
                    <a:pt x="15" y="73"/>
                  </a:lnTo>
                  <a:lnTo>
                    <a:pt x="34" y="7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14" name="Freeform 62"/>
            <p:cNvSpPr>
              <a:spLocks noEditPoints="1"/>
            </p:cNvSpPr>
            <p:nvPr/>
          </p:nvSpPr>
          <p:spPr bwMode="auto">
            <a:xfrm>
              <a:off x="1528" y="3091"/>
              <a:ext cx="57" cy="122"/>
            </a:xfrm>
            <a:custGeom>
              <a:avLst/>
              <a:gdLst>
                <a:gd name="T0" fmla="*/ 39 w 57"/>
                <a:gd name="T1" fmla="*/ 35 h 122"/>
                <a:gd name="T2" fmla="*/ 35 w 57"/>
                <a:gd name="T3" fmla="*/ 24 h 122"/>
                <a:gd name="T4" fmla="*/ 29 w 57"/>
                <a:gd name="T5" fmla="*/ 21 h 122"/>
                <a:gd name="T6" fmla="*/ 23 w 57"/>
                <a:gd name="T7" fmla="*/ 24 h 122"/>
                <a:gd name="T8" fmla="*/ 18 w 57"/>
                <a:gd name="T9" fmla="*/ 31 h 122"/>
                <a:gd name="T10" fmla="*/ 17 w 57"/>
                <a:gd name="T11" fmla="*/ 45 h 122"/>
                <a:gd name="T12" fmla="*/ 20 w 57"/>
                <a:gd name="T13" fmla="*/ 50 h 122"/>
                <a:gd name="T14" fmla="*/ 32 w 57"/>
                <a:gd name="T15" fmla="*/ 45 h 122"/>
                <a:gd name="T16" fmla="*/ 44 w 57"/>
                <a:gd name="T17" fmla="*/ 50 h 122"/>
                <a:gd name="T18" fmla="*/ 53 w 57"/>
                <a:gd name="T19" fmla="*/ 61 h 122"/>
                <a:gd name="T20" fmla="*/ 57 w 57"/>
                <a:gd name="T21" fmla="*/ 75 h 122"/>
                <a:gd name="T22" fmla="*/ 54 w 57"/>
                <a:gd name="T23" fmla="*/ 99 h 122"/>
                <a:gd name="T24" fmla="*/ 45 w 57"/>
                <a:gd name="T25" fmla="*/ 116 h 122"/>
                <a:gd name="T26" fmla="*/ 35 w 57"/>
                <a:gd name="T27" fmla="*/ 122 h 122"/>
                <a:gd name="T28" fmla="*/ 18 w 57"/>
                <a:gd name="T29" fmla="*/ 118 h 122"/>
                <a:gd name="T30" fmla="*/ 4 w 57"/>
                <a:gd name="T31" fmla="*/ 95 h 122"/>
                <a:gd name="T32" fmla="*/ 0 w 57"/>
                <a:gd name="T33" fmla="*/ 61 h 122"/>
                <a:gd name="T34" fmla="*/ 4 w 57"/>
                <a:gd name="T35" fmla="*/ 26 h 122"/>
                <a:gd name="T36" fmla="*/ 19 w 57"/>
                <a:gd name="T37" fmla="*/ 3 h 122"/>
                <a:gd name="T38" fmla="*/ 38 w 57"/>
                <a:gd name="T39" fmla="*/ 2 h 122"/>
                <a:gd name="T40" fmla="*/ 48 w 57"/>
                <a:gd name="T41" fmla="*/ 9 h 122"/>
                <a:gd name="T42" fmla="*/ 54 w 57"/>
                <a:gd name="T43" fmla="*/ 22 h 122"/>
                <a:gd name="T44" fmla="*/ 17 w 57"/>
                <a:gd name="T45" fmla="*/ 82 h 122"/>
                <a:gd name="T46" fmla="*/ 18 w 57"/>
                <a:gd name="T47" fmla="*/ 92 h 122"/>
                <a:gd name="T48" fmla="*/ 24 w 57"/>
                <a:gd name="T49" fmla="*/ 99 h 122"/>
                <a:gd name="T50" fmla="*/ 34 w 57"/>
                <a:gd name="T51" fmla="*/ 99 h 122"/>
                <a:gd name="T52" fmla="*/ 39 w 57"/>
                <a:gd name="T53" fmla="*/ 94 h 122"/>
                <a:gd name="T54" fmla="*/ 40 w 57"/>
                <a:gd name="T55" fmla="*/ 83 h 122"/>
                <a:gd name="T56" fmla="*/ 39 w 57"/>
                <a:gd name="T57" fmla="*/ 73 h 122"/>
                <a:gd name="T58" fmla="*/ 33 w 57"/>
                <a:gd name="T59" fmla="*/ 68 h 122"/>
                <a:gd name="T60" fmla="*/ 24 w 57"/>
                <a:gd name="T61" fmla="*/ 68 h 122"/>
                <a:gd name="T62" fmla="*/ 18 w 57"/>
                <a:gd name="T63" fmla="*/ 73 h 122"/>
                <a:gd name="T64" fmla="*/ 17 w 57"/>
                <a:gd name="T65" fmla="*/ 8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122">
                  <a:moveTo>
                    <a:pt x="56" y="33"/>
                  </a:moveTo>
                  <a:lnTo>
                    <a:pt x="39" y="35"/>
                  </a:lnTo>
                  <a:lnTo>
                    <a:pt x="38" y="28"/>
                  </a:lnTo>
                  <a:lnTo>
                    <a:pt x="35" y="24"/>
                  </a:lnTo>
                  <a:lnTo>
                    <a:pt x="33" y="21"/>
                  </a:lnTo>
                  <a:lnTo>
                    <a:pt x="29" y="21"/>
                  </a:lnTo>
                  <a:lnTo>
                    <a:pt x="25" y="21"/>
                  </a:lnTo>
                  <a:lnTo>
                    <a:pt x="23" y="24"/>
                  </a:lnTo>
                  <a:lnTo>
                    <a:pt x="20" y="28"/>
                  </a:lnTo>
                  <a:lnTo>
                    <a:pt x="18" y="31"/>
                  </a:lnTo>
                  <a:lnTo>
                    <a:pt x="17" y="38"/>
                  </a:lnTo>
                  <a:lnTo>
                    <a:pt x="17" y="45"/>
                  </a:lnTo>
                  <a:lnTo>
                    <a:pt x="15" y="55"/>
                  </a:lnTo>
                  <a:lnTo>
                    <a:pt x="20" y="50"/>
                  </a:lnTo>
                  <a:lnTo>
                    <a:pt x="25" y="47"/>
                  </a:lnTo>
                  <a:lnTo>
                    <a:pt x="32" y="45"/>
                  </a:lnTo>
                  <a:lnTo>
                    <a:pt x="38" y="47"/>
                  </a:lnTo>
                  <a:lnTo>
                    <a:pt x="44" y="50"/>
                  </a:lnTo>
                  <a:lnTo>
                    <a:pt x="49" y="55"/>
                  </a:lnTo>
                  <a:lnTo>
                    <a:pt x="53" y="61"/>
                  </a:lnTo>
                  <a:lnTo>
                    <a:pt x="54" y="68"/>
                  </a:lnTo>
                  <a:lnTo>
                    <a:pt x="57" y="75"/>
                  </a:lnTo>
                  <a:lnTo>
                    <a:pt x="57" y="83"/>
                  </a:lnTo>
                  <a:lnTo>
                    <a:pt x="54" y="99"/>
                  </a:lnTo>
                  <a:lnTo>
                    <a:pt x="49" y="111"/>
                  </a:lnTo>
                  <a:lnTo>
                    <a:pt x="45" y="116"/>
                  </a:lnTo>
                  <a:lnTo>
                    <a:pt x="40" y="118"/>
                  </a:lnTo>
                  <a:lnTo>
                    <a:pt x="35" y="122"/>
                  </a:lnTo>
                  <a:lnTo>
                    <a:pt x="29" y="122"/>
                  </a:lnTo>
                  <a:lnTo>
                    <a:pt x="18" y="118"/>
                  </a:lnTo>
                  <a:lnTo>
                    <a:pt x="9" y="108"/>
                  </a:lnTo>
                  <a:lnTo>
                    <a:pt x="4" y="95"/>
                  </a:lnTo>
                  <a:lnTo>
                    <a:pt x="1" y="82"/>
                  </a:lnTo>
                  <a:lnTo>
                    <a:pt x="0" y="61"/>
                  </a:lnTo>
                  <a:lnTo>
                    <a:pt x="1" y="42"/>
                  </a:lnTo>
                  <a:lnTo>
                    <a:pt x="4" y="26"/>
                  </a:lnTo>
                  <a:lnTo>
                    <a:pt x="9" y="14"/>
                  </a:lnTo>
                  <a:lnTo>
                    <a:pt x="19" y="3"/>
                  </a:lnTo>
                  <a:lnTo>
                    <a:pt x="32" y="0"/>
                  </a:lnTo>
                  <a:lnTo>
                    <a:pt x="38" y="2"/>
                  </a:lnTo>
                  <a:lnTo>
                    <a:pt x="43" y="3"/>
                  </a:lnTo>
                  <a:lnTo>
                    <a:pt x="48" y="9"/>
                  </a:lnTo>
                  <a:lnTo>
                    <a:pt x="52" y="14"/>
                  </a:lnTo>
                  <a:lnTo>
                    <a:pt x="54" y="22"/>
                  </a:lnTo>
                  <a:lnTo>
                    <a:pt x="56" y="33"/>
                  </a:lnTo>
                  <a:close/>
                  <a:moveTo>
                    <a:pt x="17" y="82"/>
                  </a:moveTo>
                  <a:lnTo>
                    <a:pt x="17" y="87"/>
                  </a:lnTo>
                  <a:lnTo>
                    <a:pt x="18" y="92"/>
                  </a:lnTo>
                  <a:lnTo>
                    <a:pt x="20" y="95"/>
                  </a:lnTo>
                  <a:lnTo>
                    <a:pt x="24" y="99"/>
                  </a:lnTo>
                  <a:lnTo>
                    <a:pt x="29" y="101"/>
                  </a:lnTo>
                  <a:lnTo>
                    <a:pt x="34" y="99"/>
                  </a:lnTo>
                  <a:lnTo>
                    <a:pt x="37" y="97"/>
                  </a:lnTo>
                  <a:lnTo>
                    <a:pt x="39" y="94"/>
                  </a:lnTo>
                  <a:lnTo>
                    <a:pt x="40" y="88"/>
                  </a:lnTo>
                  <a:lnTo>
                    <a:pt x="40" y="83"/>
                  </a:lnTo>
                  <a:lnTo>
                    <a:pt x="40" y="78"/>
                  </a:lnTo>
                  <a:lnTo>
                    <a:pt x="39" y="73"/>
                  </a:lnTo>
                  <a:lnTo>
                    <a:pt x="37" y="69"/>
                  </a:lnTo>
                  <a:lnTo>
                    <a:pt x="33" y="68"/>
                  </a:lnTo>
                  <a:lnTo>
                    <a:pt x="28" y="66"/>
                  </a:lnTo>
                  <a:lnTo>
                    <a:pt x="24" y="68"/>
                  </a:lnTo>
                  <a:lnTo>
                    <a:pt x="20" y="69"/>
                  </a:lnTo>
                  <a:lnTo>
                    <a:pt x="18" y="73"/>
                  </a:lnTo>
                  <a:lnTo>
                    <a:pt x="17" y="78"/>
                  </a:lnTo>
                  <a:lnTo>
                    <a:pt x="17" y="8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15" name="Freeform 63"/>
            <p:cNvSpPr>
              <a:spLocks noEditPoints="1"/>
            </p:cNvSpPr>
            <p:nvPr/>
          </p:nvSpPr>
          <p:spPr bwMode="auto">
            <a:xfrm>
              <a:off x="1909" y="3091"/>
              <a:ext cx="56" cy="122"/>
            </a:xfrm>
            <a:custGeom>
              <a:avLst/>
              <a:gdLst>
                <a:gd name="T0" fmla="*/ 10 w 56"/>
                <a:gd name="T1" fmla="*/ 52 h 122"/>
                <a:gd name="T2" fmla="*/ 3 w 56"/>
                <a:gd name="T3" fmla="*/ 45 h 122"/>
                <a:gd name="T4" fmla="*/ 1 w 56"/>
                <a:gd name="T5" fmla="*/ 31 h 122"/>
                <a:gd name="T6" fmla="*/ 3 w 56"/>
                <a:gd name="T7" fmla="*/ 15 h 122"/>
                <a:gd name="T8" fmla="*/ 12 w 56"/>
                <a:gd name="T9" fmla="*/ 5 h 122"/>
                <a:gd name="T10" fmla="*/ 22 w 56"/>
                <a:gd name="T11" fmla="*/ 0 h 122"/>
                <a:gd name="T12" fmla="*/ 34 w 56"/>
                <a:gd name="T13" fmla="*/ 0 h 122"/>
                <a:gd name="T14" fmla="*/ 44 w 56"/>
                <a:gd name="T15" fmla="*/ 5 h 122"/>
                <a:gd name="T16" fmla="*/ 51 w 56"/>
                <a:gd name="T17" fmla="*/ 15 h 122"/>
                <a:gd name="T18" fmla="*/ 55 w 56"/>
                <a:gd name="T19" fmla="*/ 31 h 122"/>
                <a:gd name="T20" fmla="*/ 51 w 56"/>
                <a:gd name="T21" fmla="*/ 45 h 122"/>
                <a:gd name="T22" fmla="*/ 41 w 56"/>
                <a:gd name="T23" fmla="*/ 55 h 122"/>
                <a:gd name="T24" fmla="*/ 50 w 56"/>
                <a:gd name="T25" fmla="*/ 62 h 122"/>
                <a:gd name="T26" fmla="*/ 55 w 56"/>
                <a:gd name="T27" fmla="*/ 71 h 122"/>
                <a:gd name="T28" fmla="*/ 56 w 56"/>
                <a:gd name="T29" fmla="*/ 85 h 122"/>
                <a:gd name="T30" fmla="*/ 54 w 56"/>
                <a:gd name="T31" fmla="*/ 99 h 122"/>
                <a:gd name="T32" fmla="*/ 49 w 56"/>
                <a:gd name="T33" fmla="*/ 111 h 122"/>
                <a:gd name="T34" fmla="*/ 29 w 56"/>
                <a:gd name="T35" fmla="*/ 122 h 122"/>
                <a:gd name="T36" fmla="*/ 15 w 56"/>
                <a:gd name="T37" fmla="*/ 118 h 122"/>
                <a:gd name="T38" fmla="*/ 5 w 56"/>
                <a:gd name="T39" fmla="*/ 108 h 122"/>
                <a:gd name="T40" fmla="*/ 0 w 56"/>
                <a:gd name="T41" fmla="*/ 94 h 122"/>
                <a:gd name="T42" fmla="*/ 1 w 56"/>
                <a:gd name="T43" fmla="*/ 76 h 122"/>
                <a:gd name="T44" fmla="*/ 6 w 56"/>
                <a:gd name="T45" fmla="*/ 62 h 122"/>
                <a:gd name="T46" fmla="*/ 13 w 56"/>
                <a:gd name="T47" fmla="*/ 55 h 122"/>
                <a:gd name="T48" fmla="*/ 17 w 56"/>
                <a:gd name="T49" fmla="*/ 36 h 122"/>
                <a:gd name="T50" fmla="*/ 20 w 56"/>
                <a:gd name="T51" fmla="*/ 43 h 122"/>
                <a:gd name="T52" fmla="*/ 27 w 56"/>
                <a:gd name="T53" fmla="*/ 47 h 122"/>
                <a:gd name="T54" fmla="*/ 36 w 56"/>
                <a:gd name="T55" fmla="*/ 43 h 122"/>
                <a:gd name="T56" fmla="*/ 39 w 56"/>
                <a:gd name="T57" fmla="*/ 36 h 122"/>
                <a:gd name="T58" fmla="*/ 37 w 56"/>
                <a:gd name="T59" fmla="*/ 26 h 122"/>
                <a:gd name="T60" fmla="*/ 32 w 56"/>
                <a:gd name="T61" fmla="*/ 19 h 122"/>
                <a:gd name="T62" fmla="*/ 23 w 56"/>
                <a:gd name="T63" fmla="*/ 19 h 122"/>
                <a:gd name="T64" fmla="*/ 18 w 56"/>
                <a:gd name="T65" fmla="*/ 26 h 122"/>
                <a:gd name="T66" fmla="*/ 16 w 56"/>
                <a:gd name="T67" fmla="*/ 83 h 122"/>
                <a:gd name="T68" fmla="*/ 17 w 56"/>
                <a:gd name="T69" fmla="*/ 94 h 122"/>
                <a:gd name="T70" fmla="*/ 22 w 56"/>
                <a:gd name="T71" fmla="*/ 102 h 122"/>
                <a:gd name="T72" fmla="*/ 29 w 56"/>
                <a:gd name="T73" fmla="*/ 104 h 122"/>
                <a:gd name="T74" fmla="*/ 34 w 56"/>
                <a:gd name="T75" fmla="*/ 102 h 122"/>
                <a:gd name="T76" fmla="*/ 39 w 56"/>
                <a:gd name="T77" fmla="*/ 95 h 122"/>
                <a:gd name="T78" fmla="*/ 40 w 56"/>
                <a:gd name="T79" fmla="*/ 83 h 122"/>
                <a:gd name="T80" fmla="*/ 39 w 56"/>
                <a:gd name="T81" fmla="*/ 73 h 122"/>
                <a:gd name="T82" fmla="*/ 34 w 56"/>
                <a:gd name="T83" fmla="*/ 66 h 122"/>
                <a:gd name="T84" fmla="*/ 27 w 56"/>
                <a:gd name="T85" fmla="*/ 64 h 122"/>
                <a:gd name="T86" fmla="*/ 21 w 56"/>
                <a:gd name="T87" fmla="*/ 68 h 122"/>
                <a:gd name="T88" fmla="*/ 17 w 56"/>
                <a:gd name="T89" fmla="*/ 7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" h="122">
                  <a:moveTo>
                    <a:pt x="13" y="55"/>
                  </a:moveTo>
                  <a:lnTo>
                    <a:pt x="10" y="52"/>
                  </a:lnTo>
                  <a:lnTo>
                    <a:pt x="6" y="49"/>
                  </a:lnTo>
                  <a:lnTo>
                    <a:pt x="3" y="45"/>
                  </a:lnTo>
                  <a:lnTo>
                    <a:pt x="2" y="38"/>
                  </a:lnTo>
                  <a:lnTo>
                    <a:pt x="1" y="31"/>
                  </a:lnTo>
                  <a:lnTo>
                    <a:pt x="2" y="22"/>
                  </a:lnTo>
                  <a:lnTo>
                    <a:pt x="3" y="15"/>
                  </a:lnTo>
                  <a:lnTo>
                    <a:pt x="8" y="9"/>
                  </a:lnTo>
                  <a:lnTo>
                    <a:pt x="12" y="5"/>
                  </a:lnTo>
                  <a:lnTo>
                    <a:pt x="16" y="2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44" y="5"/>
                  </a:lnTo>
                  <a:lnTo>
                    <a:pt x="47" y="9"/>
                  </a:lnTo>
                  <a:lnTo>
                    <a:pt x="51" y="15"/>
                  </a:lnTo>
                  <a:lnTo>
                    <a:pt x="54" y="22"/>
                  </a:lnTo>
                  <a:lnTo>
                    <a:pt x="55" y="31"/>
                  </a:lnTo>
                  <a:lnTo>
                    <a:pt x="54" y="38"/>
                  </a:lnTo>
                  <a:lnTo>
                    <a:pt x="51" y="45"/>
                  </a:lnTo>
                  <a:lnTo>
                    <a:pt x="47" y="50"/>
                  </a:lnTo>
                  <a:lnTo>
                    <a:pt x="41" y="55"/>
                  </a:lnTo>
                  <a:lnTo>
                    <a:pt x="46" y="57"/>
                  </a:lnTo>
                  <a:lnTo>
                    <a:pt x="50" y="62"/>
                  </a:lnTo>
                  <a:lnTo>
                    <a:pt x="52" y="66"/>
                  </a:lnTo>
                  <a:lnTo>
                    <a:pt x="55" y="71"/>
                  </a:lnTo>
                  <a:lnTo>
                    <a:pt x="56" y="78"/>
                  </a:lnTo>
                  <a:lnTo>
                    <a:pt x="56" y="85"/>
                  </a:lnTo>
                  <a:lnTo>
                    <a:pt x="56" y="92"/>
                  </a:lnTo>
                  <a:lnTo>
                    <a:pt x="54" y="99"/>
                  </a:lnTo>
                  <a:lnTo>
                    <a:pt x="52" y="106"/>
                  </a:lnTo>
                  <a:lnTo>
                    <a:pt x="49" y="111"/>
                  </a:lnTo>
                  <a:lnTo>
                    <a:pt x="40" y="120"/>
                  </a:lnTo>
                  <a:lnTo>
                    <a:pt x="29" y="122"/>
                  </a:lnTo>
                  <a:lnTo>
                    <a:pt x="21" y="120"/>
                  </a:lnTo>
                  <a:lnTo>
                    <a:pt x="15" y="118"/>
                  </a:lnTo>
                  <a:lnTo>
                    <a:pt x="8" y="113"/>
                  </a:lnTo>
                  <a:lnTo>
                    <a:pt x="5" y="108"/>
                  </a:lnTo>
                  <a:lnTo>
                    <a:pt x="2" y="101"/>
                  </a:lnTo>
                  <a:lnTo>
                    <a:pt x="0" y="94"/>
                  </a:lnTo>
                  <a:lnTo>
                    <a:pt x="0" y="85"/>
                  </a:lnTo>
                  <a:lnTo>
                    <a:pt x="1" y="76"/>
                  </a:lnTo>
                  <a:lnTo>
                    <a:pt x="3" y="68"/>
                  </a:lnTo>
                  <a:lnTo>
                    <a:pt x="6" y="62"/>
                  </a:lnTo>
                  <a:lnTo>
                    <a:pt x="10" y="59"/>
                  </a:lnTo>
                  <a:lnTo>
                    <a:pt x="13" y="55"/>
                  </a:lnTo>
                  <a:close/>
                  <a:moveTo>
                    <a:pt x="17" y="31"/>
                  </a:moveTo>
                  <a:lnTo>
                    <a:pt x="17" y="36"/>
                  </a:lnTo>
                  <a:lnTo>
                    <a:pt x="18" y="40"/>
                  </a:lnTo>
                  <a:lnTo>
                    <a:pt x="20" y="43"/>
                  </a:lnTo>
                  <a:lnTo>
                    <a:pt x="23" y="45"/>
                  </a:lnTo>
                  <a:lnTo>
                    <a:pt x="27" y="47"/>
                  </a:lnTo>
                  <a:lnTo>
                    <a:pt x="32" y="45"/>
                  </a:lnTo>
                  <a:lnTo>
                    <a:pt x="36" y="43"/>
                  </a:lnTo>
                  <a:lnTo>
                    <a:pt x="37" y="40"/>
                  </a:lnTo>
                  <a:lnTo>
                    <a:pt x="39" y="36"/>
                  </a:lnTo>
                  <a:lnTo>
                    <a:pt x="39" y="31"/>
                  </a:lnTo>
                  <a:lnTo>
                    <a:pt x="37" y="26"/>
                  </a:lnTo>
                  <a:lnTo>
                    <a:pt x="36" y="21"/>
                  </a:lnTo>
                  <a:lnTo>
                    <a:pt x="32" y="19"/>
                  </a:lnTo>
                  <a:lnTo>
                    <a:pt x="29" y="17"/>
                  </a:lnTo>
                  <a:lnTo>
                    <a:pt x="23" y="19"/>
                  </a:lnTo>
                  <a:lnTo>
                    <a:pt x="20" y="21"/>
                  </a:lnTo>
                  <a:lnTo>
                    <a:pt x="18" y="26"/>
                  </a:lnTo>
                  <a:lnTo>
                    <a:pt x="17" y="31"/>
                  </a:lnTo>
                  <a:close/>
                  <a:moveTo>
                    <a:pt x="16" y="83"/>
                  </a:moveTo>
                  <a:lnTo>
                    <a:pt x="16" y="88"/>
                  </a:lnTo>
                  <a:lnTo>
                    <a:pt x="17" y="94"/>
                  </a:lnTo>
                  <a:lnTo>
                    <a:pt x="20" y="99"/>
                  </a:lnTo>
                  <a:lnTo>
                    <a:pt x="22" y="102"/>
                  </a:lnTo>
                  <a:lnTo>
                    <a:pt x="25" y="104"/>
                  </a:lnTo>
                  <a:lnTo>
                    <a:pt x="29" y="104"/>
                  </a:lnTo>
                  <a:lnTo>
                    <a:pt x="31" y="104"/>
                  </a:lnTo>
                  <a:lnTo>
                    <a:pt x="34" y="102"/>
                  </a:lnTo>
                  <a:lnTo>
                    <a:pt x="36" y="99"/>
                  </a:lnTo>
                  <a:lnTo>
                    <a:pt x="39" y="95"/>
                  </a:lnTo>
                  <a:lnTo>
                    <a:pt x="40" y="90"/>
                  </a:lnTo>
                  <a:lnTo>
                    <a:pt x="40" y="83"/>
                  </a:lnTo>
                  <a:lnTo>
                    <a:pt x="40" y="78"/>
                  </a:lnTo>
                  <a:lnTo>
                    <a:pt x="39" y="73"/>
                  </a:lnTo>
                  <a:lnTo>
                    <a:pt x="36" y="69"/>
                  </a:lnTo>
                  <a:lnTo>
                    <a:pt x="34" y="66"/>
                  </a:lnTo>
                  <a:lnTo>
                    <a:pt x="31" y="64"/>
                  </a:lnTo>
                  <a:lnTo>
                    <a:pt x="27" y="64"/>
                  </a:lnTo>
                  <a:lnTo>
                    <a:pt x="25" y="64"/>
                  </a:lnTo>
                  <a:lnTo>
                    <a:pt x="21" y="68"/>
                  </a:lnTo>
                  <a:lnTo>
                    <a:pt x="18" y="69"/>
                  </a:lnTo>
                  <a:lnTo>
                    <a:pt x="17" y="76"/>
                  </a:lnTo>
                  <a:lnTo>
                    <a:pt x="16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16" name="Freeform 64"/>
            <p:cNvSpPr>
              <a:spLocks/>
            </p:cNvSpPr>
            <p:nvPr/>
          </p:nvSpPr>
          <p:spPr bwMode="auto">
            <a:xfrm>
              <a:off x="2279" y="3091"/>
              <a:ext cx="38" cy="120"/>
            </a:xfrm>
            <a:custGeom>
              <a:avLst/>
              <a:gdLst>
                <a:gd name="T0" fmla="*/ 38 w 38"/>
                <a:gd name="T1" fmla="*/ 120 h 120"/>
                <a:gd name="T2" fmla="*/ 21 w 38"/>
                <a:gd name="T3" fmla="*/ 120 h 120"/>
                <a:gd name="T4" fmla="*/ 21 w 38"/>
                <a:gd name="T5" fmla="*/ 33 h 120"/>
                <a:gd name="T6" fmla="*/ 11 w 38"/>
                <a:gd name="T7" fmla="*/ 45 h 120"/>
                <a:gd name="T8" fmla="*/ 0 w 38"/>
                <a:gd name="T9" fmla="*/ 52 h 120"/>
                <a:gd name="T10" fmla="*/ 0 w 38"/>
                <a:gd name="T11" fmla="*/ 29 h 120"/>
                <a:gd name="T12" fmla="*/ 6 w 38"/>
                <a:gd name="T13" fmla="*/ 26 h 120"/>
                <a:gd name="T14" fmla="*/ 14 w 38"/>
                <a:gd name="T15" fmla="*/ 19 h 120"/>
                <a:gd name="T16" fmla="*/ 17 w 38"/>
                <a:gd name="T17" fmla="*/ 14 h 120"/>
                <a:gd name="T18" fmla="*/ 21 w 38"/>
                <a:gd name="T19" fmla="*/ 7 h 120"/>
                <a:gd name="T20" fmla="*/ 24 w 38"/>
                <a:gd name="T21" fmla="*/ 0 h 120"/>
                <a:gd name="T22" fmla="*/ 38 w 38"/>
                <a:gd name="T23" fmla="*/ 0 h 120"/>
                <a:gd name="T24" fmla="*/ 38 w 3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20">
                  <a:moveTo>
                    <a:pt x="38" y="120"/>
                  </a:moveTo>
                  <a:lnTo>
                    <a:pt x="21" y="120"/>
                  </a:lnTo>
                  <a:lnTo>
                    <a:pt x="21" y="33"/>
                  </a:lnTo>
                  <a:lnTo>
                    <a:pt x="11" y="45"/>
                  </a:lnTo>
                  <a:lnTo>
                    <a:pt x="0" y="52"/>
                  </a:lnTo>
                  <a:lnTo>
                    <a:pt x="0" y="29"/>
                  </a:lnTo>
                  <a:lnTo>
                    <a:pt x="6" y="26"/>
                  </a:lnTo>
                  <a:lnTo>
                    <a:pt x="14" y="19"/>
                  </a:lnTo>
                  <a:lnTo>
                    <a:pt x="17" y="14"/>
                  </a:lnTo>
                  <a:lnTo>
                    <a:pt x="21" y="7"/>
                  </a:lnTo>
                  <a:lnTo>
                    <a:pt x="24" y="0"/>
                  </a:lnTo>
                  <a:lnTo>
                    <a:pt x="38" y="0"/>
                  </a:lnTo>
                  <a:lnTo>
                    <a:pt x="38" y="1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17" name="Freeform 65"/>
            <p:cNvSpPr>
              <a:spLocks noEditPoints="1"/>
            </p:cNvSpPr>
            <p:nvPr/>
          </p:nvSpPr>
          <p:spPr bwMode="auto">
            <a:xfrm>
              <a:off x="2342" y="3091"/>
              <a:ext cx="57" cy="122"/>
            </a:xfrm>
            <a:custGeom>
              <a:avLst/>
              <a:gdLst>
                <a:gd name="T0" fmla="*/ 28 w 57"/>
                <a:gd name="T1" fmla="*/ 0 h 122"/>
                <a:gd name="T2" fmla="*/ 34 w 57"/>
                <a:gd name="T3" fmla="*/ 0 h 122"/>
                <a:gd name="T4" fmla="*/ 39 w 57"/>
                <a:gd name="T5" fmla="*/ 3 h 122"/>
                <a:gd name="T6" fmla="*/ 44 w 57"/>
                <a:gd name="T7" fmla="*/ 7 h 122"/>
                <a:gd name="T8" fmla="*/ 48 w 57"/>
                <a:gd name="T9" fmla="*/ 12 h 122"/>
                <a:gd name="T10" fmla="*/ 53 w 57"/>
                <a:gd name="T11" fmla="*/ 24 h 122"/>
                <a:gd name="T12" fmla="*/ 55 w 57"/>
                <a:gd name="T13" fmla="*/ 40 h 122"/>
                <a:gd name="T14" fmla="*/ 57 w 57"/>
                <a:gd name="T15" fmla="*/ 61 h 122"/>
                <a:gd name="T16" fmla="*/ 55 w 57"/>
                <a:gd name="T17" fmla="*/ 82 h 122"/>
                <a:gd name="T18" fmla="*/ 53 w 57"/>
                <a:gd name="T19" fmla="*/ 97 h 122"/>
                <a:gd name="T20" fmla="*/ 48 w 57"/>
                <a:gd name="T21" fmla="*/ 109 h 122"/>
                <a:gd name="T22" fmla="*/ 44 w 57"/>
                <a:gd name="T23" fmla="*/ 115 h 122"/>
                <a:gd name="T24" fmla="*/ 39 w 57"/>
                <a:gd name="T25" fmla="*/ 118 h 122"/>
                <a:gd name="T26" fmla="*/ 34 w 57"/>
                <a:gd name="T27" fmla="*/ 122 h 122"/>
                <a:gd name="T28" fmla="*/ 28 w 57"/>
                <a:gd name="T29" fmla="*/ 122 h 122"/>
                <a:gd name="T30" fmla="*/ 16 w 57"/>
                <a:gd name="T31" fmla="*/ 118 h 122"/>
                <a:gd name="T32" fmla="*/ 7 w 57"/>
                <a:gd name="T33" fmla="*/ 108 h 122"/>
                <a:gd name="T34" fmla="*/ 4 w 57"/>
                <a:gd name="T35" fmla="*/ 97 h 122"/>
                <a:gd name="T36" fmla="*/ 0 w 57"/>
                <a:gd name="T37" fmla="*/ 82 h 122"/>
                <a:gd name="T38" fmla="*/ 0 w 57"/>
                <a:gd name="T39" fmla="*/ 61 h 122"/>
                <a:gd name="T40" fmla="*/ 1 w 57"/>
                <a:gd name="T41" fmla="*/ 40 h 122"/>
                <a:gd name="T42" fmla="*/ 4 w 57"/>
                <a:gd name="T43" fmla="*/ 24 h 122"/>
                <a:gd name="T44" fmla="*/ 9 w 57"/>
                <a:gd name="T45" fmla="*/ 12 h 122"/>
                <a:gd name="T46" fmla="*/ 12 w 57"/>
                <a:gd name="T47" fmla="*/ 7 h 122"/>
                <a:gd name="T48" fmla="*/ 16 w 57"/>
                <a:gd name="T49" fmla="*/ 3 h 122"/>
                <a:gd name="T50" fmla="*/ 23 w 57"/>
                <a:gd name="T51" fmla="*/ 0 h 122"/>
                <a:gd name="T52" fmla="*/ 28 w 57"/>
                <a:gd name="T53" fmla="*/ 0 h 122"/>
                <a:gd name="T54" fmla="*/ 28 w 57"/>
                <a:gd name="T55" fmla="*/ 21 h 122"/>
                <a:gd name="T56" fmla="*/ 25 w 57"/>
                <a:gd name="T57" fmla="*/ 21 h 122"/>
                <a:gd name="T58" fmla="*/ 23 w 57"/>
                <a:gd name="T59" fmla="*/ 22 h 122"/>
                <a:gd name="T60" fmla="*/ 20 w 57"/>
                <a:gd name="T61" fmla="*/ 26 h 122"/>
                <a:gd name="T62" fmla="*/ 17 w 57"/>
                <a:gd name="T63" fmla="*/ 33 h 122"/>
                <a:gd name="T64" fmla="*/ 16 w 57"/>
                <a:gd name="T65" fmla="*/ 43 h 122"/>
                <a:gd name="T66" fmla="*/ 16 w 57"/>
                <a:gd name="T67" fmla="*/ 61 h 122"/>
                <a:gd name="T68" fmla="*/ 16 w 57"/>
                <a:gd name="T69" fmla="*/ 73 h 122"/>
                <a:gd name="T70" fmla="*/ 16 w 57"/>
                <a:gd name="T71" fmla="*/ 82 h 122"/>
                <a:gd name="T72" fmla="*/ 17 w 57"/>
                <a:gd name="T73" fmla="*/ 88 h 122"/>
                <a:gd name="T74" fmla="*/ 20 w 57"/>
                <a:gd name="T75" fmla="*/ 94 h 122"/>
                <a:gd name="T76" fmla="*/ 23 w 57"/>
                <a:gd name="T77" fmla="*/ 99 h 122"/>
                <a:gd name="T78" fmla="*/ 25 w 57"/>
                <a:gd name="T79" fmla="*/ 101 h 122"/>
                <a:gd name="T80" fmla="*/ 28 w 57"/>
                <a:gd name="T81" fmla="*/ 101 h 122"/>
                <a:gd name="T82" fmla="*/ 31 w 57"/>
                <a:gd name="T83" fmla="*/ 101 h 122"/>
                <a:gd name="T84" fmla="*/ 34 w 57"/>
                <a:gd name="T85" fmla="*/ 99 h 122"/>
                <a:gd name="T86" fmla="*/ 36 w 57"/>
                <a:gd name="T87" fmla="*/ 95 h 122"/>
                <a:gd name="T88" fmla="*/ 38 w 57"/>
                <a:gd name="T89" fmla="*/ 88 h 122"/>
                <a:gd name="T90" fmla="*/ 39 w 57"/>
                <a:gd name="T91" fmla="*/ 78 h 122"/>
                <a:gd name="T92" fmla="*/ 40 w 57"/>
                <a:gd name="T93" fmla="*/ 61 h 122"/>
                <a:gd name="T94" fmla="*/ 40 w 57"/>
                <a:gd name="T95" fmla="*/ 49 h 122"/>
                <a:gd name="T96" fmla="*/ 39 w 57"/>
                <a:gd name="T97" fmla="*/ 40 h 122"/>
                <a:gd name="T98" fmla="*/ 38 w 57"/>
                <a:gd name="T99" fmla="*/ 33 h 122"/>
                <a:gd name="T100" fmla="*/ 36 w 57"/>
                <a:gd name="T101" fmla="*/ 28 h 122"/>
                <a:gd name="T102" fmla="*/ 34 w 57"/>
                <a:gd name="T103" fmla="*/ 22 h 122"/>
                <a:gd name="T104" fmla="*/ 31 w 57"/>
                <a:gd name="T105" fmla="*/ 21 h 122"/>
                <a:gd name="T106" fmla="*/ 28 w 57"/>
                <a:gd name="T107" fmla="*/ 2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7" h="122">
                  <a:moveTo>
                    <a:pt x="28" y="0"/>
                  </a:moveTo>
                  <a:lnTo>
                    <a:pt x="34" y="0"/>
                  </a:lnTo>
                  <a:lnTo>
                    <a:pt x="39" y="3"/>
                  </a:lnTo>
                  <a:lnTo>
                    <a:pt x="44" y="7"/>
                  </a:lnTo>
                  <a:lnTo>
                    <a:pt x="48" y="12"/>
                  </a:lnTo>
                  <a:lnTo>
                    <a:pt x="53" y="24"/>
                  </a:lnTo>
                  <a:lnTo>
                    <a:pt x="55" y="40"/>
                  </a:lnTo>
                  <a:lnTo>
                    <a:pt x="57" y="61"/>
                  </a:lnTo>
                  <a:lnTo>
                    <a:pt x="55" y="82"/>
                  </a:lnTo>
                  <a:lnTo>
                    <a:pt x="53" y="97"/>
                  </a:lnTo>
                  <a:lnTo>
                    <a:pt x="48" y="109"/>
                  </a:lnTo>
                  <a:lnTo>
                    <a:pt x="44" y="115"/>
                  </a:lnTo>
                  <a:lnTo>
                    <a:pt x="39" y="118"/>
                  </a:lnTo>
                  <a:lnTo>
                    <a:pt x="34" y="122"/>
                  </a:lnTo>
                  <a:lnTo>
                    <a:pt x="28" y="122"/>
                  </a:lnTo>
                  <a:lnTo>
                    <a:pt x="16" y="118"/>
                  </a:lnTo>
                  <a:lnTo>
                    <a:pt x="7" y="108"/>
                  </a:lnTo>
                  <a:lnTo>
                    <a:pt x="4" y="97"/>
                  </a:lnTo>
                  <a:lnTo>
                    <a:pt x="0" y="82"/>
                  </a:lnTo>
                  <a:lnTo>
                    <a:pt x="0" y="61"/>
                  </a:lnTo>
                  <a:lnTo>
                    <a:pt x="1" y="40"/>
                  </a:lnTo>
                  <a:lnTo>
                    <a:pt x="4" y="24"/>
                  </a:lnTo>
                  <a:lnTo>
                    <a:pt x="9" y="12"/>
                  </a:lnTo>
                  <a:lnTo>
                    <a:pt x="12" y="7"/>
                  </a:lnTo>
                  <a:lnTo>
                    <a:pt x="16" y="3"/>
                  </a:lnTo>
                  <a:lnTo>
                    <a:pt x="23" y="0"/>
                  </a:lnTo>
                  <a:lnTo>
                    <a:pt x="28" y="0"/>
                  </a:lnTo>
                  <a:close/>
                  <a:moveTo>
                    <a:pt x="28" y="21"/>
                  </a:moveTo>
                  <a:lnTo>
                    <a:pt x="25" y="21"/>
                  </a:lnTo>
                  <a:lnTo>
                    <a:pt x="23" y="22"/>
                  </a:lnTo>
                  <a:lnTo>
                    <a:pt x="20" y="26"/>
                  </a:lnTo>
                  <a:lnTo>
                    <a:pt x="17" y="33"/>
                  </a:lnTo>
                  <a:lnTo>
                    <a:pt x="16" y="43"/>
                  </a:lnTo>
                  <a:lnTo>
                    <a:pt x="16" y="61"/>
                  </a:lnTo>
                  <a:lnTo>
                    <a:pt x="16" y="73"/>
                  </a:lnTo>
                  <a:lnTo>
                    <a:pt x="16" y="82"/>
                  </a:lnTo>
                  <a:lnTo>
                    <a:pt x="17" y="88"/>
                  </a:lnTo>
                  <a:lnTo>
                    <a:pt x="20" y="94"/>
                  </a:lnTo>
                  <a:lnTo>
                    <a:pt x="23" y="99"/>
                  </a:lnTo>
                  <a:lnTo>
                    <a:pt x="25" y="101"/>
                  </a:lnTo>
                  <a:lnTo>
                    <a:pt x="28" y="101"/>
                  </a:lnTo>
                  <a:lnTo>
                    <a:pt x="31" y="101"/>
                  </a:lnTo>
                  <a:lnTo>
                    <a:pt x="34" y="99"/>
                  </a:lnTo>
                  <a:lnTo>
                    <a:pt x="36" y="95"/>
                  </a:lnTo>
                  <a:lnTo>
                    <a:pt x="38" y="88"/>
                  </a:lnTo>
                  <a:lnTo>
                    <a:pt x="39" y="78"/>
                  </a:lnTo>
                  <a:lnTo>
                    <a:pt x="40" y="61"/>
                  </a:lnTo>
                  <a:lnTo>
                    <a:pt x="40" y="49"/>
                  </a:lnTo>
                  <a:lnTo>
                    <a:pt x="39" y="40"/>
                  </a:lnTo>
                  <a:lnTo>
                    <a:pt x="38" y="33"/>
                  </a:lnTo>
                  <a:lnTo>
                    <a:pt x="36" y="28"/>
                  </a:lnTo>
                  <a:lnTo>
                    <a:pt x="34" y="22"/>
                  </a:lnTo>
                  <a:lnTo>
                    <a:pt x="31" y="21"/>
                  </a:lnTo>
                  <a:lnTo>
                    <a:pt x="28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18" name="Freeform 66"/>
            <p:cNvSpPr>
              <a:spLocks/>
            </p:cNvSpPr>
            <p:nvPr/>
          </p:nvSpPr>
          <p:spPr bwMode="auto">
            <a:xfrm>
              <a:off x="2659" y="3091"/>
              <a:ext cx="38" cy="120"/>
            </a:xfrm>
            <a:custGeom>
              <a:avLst/>
              <a:gdLst>
                <a:gd name="T0" fmla="*/ 38 w 38"/>
                <a:gd name="T1" fmla="*/ 120 h 120"/>
                <a:gd name="T2" fmla="*/ 22 w 38"/>
                <a:gd name="T3" fmla="*/ 120 h 120"/>
                <a:gd name="T4" fmla="*/ 22 w 38"/>
                <a:gd name="T5" fmla="*/ 33 h 120"/>
                <a:gd name="T6" fmla="*/ 12 w 38"/>
                <a:gd name="T7" fmla="*/ 45 h 120"/>
                <a:gd name="T8" fmla="*/ 0 w 38"/>
                <a:gd name="T9" fmla="*/ 52 h 120"/>
                <a:gd name="T10" fmla="*/ 0 w 38"/>
                <a:gd name="T11" fmla="*/ 29 h 120"/>
                <a:gd name="T12" fmla="*/ 7 w 38"/>
                <a:gd name="T13" fmla="*/ 26 h 120"/>
                <a:gd name="T14" fmla="*/ 14 w 38"/>
                <a:gd name="T15" fmla="*/ 19 h 120"/>
                <a:gd name="T16" fmla="*/ 18 w 38"/>
                <a:gd name="T17" fmla="*/ 14 h 120"/>
                <a:gd name="T18" fmla="*/ 22 w 38"/>
                <a:gd name="T19" fmla="*/ 7 h 120"/>
                <a:gd name="T20" fmla="*/ 24 w 38"/>
                <a:gd name="T21" fmla="*/ 0 h 120"/>
                <a:gd name="T22" fmla="*/ 38 w 38"/>
                <a:gd name="T23" fmla="*/ 0 h 120"/>
                <a:gd name="T24" fmla="*/ 38 w 3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20">
                  <a:moveTo>
                    <a:pt x="38" y="120"/>
                  </a:moveTo>
                  <a:lnTo>
                    <a:pt x="22" y="120"/>
                  </a:lnTo>
                  <a:lnTo>
                    <a:pt x="22" y="33"/>
                  </a:lnTo>
                  <a:lnTo>
                    <a:pt x="12" y="45"/>
                  </a:lnTo>
                  <a:lnTo>
                    <a:pt x="0" y="52"/>
                  </a:lnTo>
                  <a:lnTo>
                    <a:pt x="0" y="29"/>
                  </a:lnTo>
                  <a:lnTo>
                    <a:pt x="7" y="26"/>
                  </a:lnTo>
                  <a:lnTo>
                    <a:pt x="14" y="19"/>
                  </a:lnTo>
                  <a:lnTo>
                    <a:pt x="18" y="14"/>
                  </a:lnTo>
                  <a:lnTo>
                    <a:pt x="22" y="7"/>
                  </a:lnTo>
                  <a:lnTo>
                    <a:pt x="24" y="0"/>
                  </a:lnTo>
                  <a:lnTo>
                    <a:pt x="38" y="0"/>
                  </a:lnTo>
                  <a:lnTo>
                    <a:pt x="38" y="1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19" name="Freeform 67"/>
            <p:cNvSpPr>
              <a:spLocks/>
            </p:cNvSpPr>
            <p:nvPr/>
          </p:nvSpPr>
          <p:spPr bwMode="auto">
            <a:xfrm>
              <a:off x="2722" y="3091"/>
              <a:ext cx="57" cy="120"/>
            </a:xfrm>
            <a:custGeom>
              <a:avLst/>
              <a:gdLst>
                <a:gd name="T0" fmla="*/ 57 w 57"/>
                <a:gd name="T1" fmla="*/ 97 h 120"/>
                <a:gd name="T2" fmla="*/ 57 w 57"/>
                <a:gd name="T3" fmla="*/ 120 h 120"/>
                <a:gd name="T4" fmla="*/ 0 w 57"/>
                <a:gd name="T5" fmla="*/ 120 h 120"/>
                <a:gd name="T6" fmla="*/ 2 w 57"/>
                <a:gd name="T7" fmla="*/ 108 h 120"/>
                <a:gd name="T8" fmla="*/ 5 w 57"/>
                <a:gd name="T9" fmla="*/ 97 h 120"/>
                <a:gd name="T10" fmla="*/ 13 w 57"/>
                <a:gd name="T11" fmla="*/ 85 h 120"/>
                <a:gd name="T12" fmla="*/ 24 w 57"/>
                <a:gd name="T13" fmla="*/ 69 h 120"/>
                <a:gd name="T14" fmla="*/ 28 w 57"/>
                <a:gd name="T15" fmla="*/ 62 h 120"/>
                <a:gd name="T16" fmla="*/ 32 w 57"/>
                <a:gd name="T17" fmla="*/ 57 h 120"/>
                <a:gd name="T18" fmla="*/ 36 w 57"/>
                <a:gd name="T19" fmla="*/ 54 h 120"/>
                <a:gd name="T20" fmla="*/ 37 w 57"/>
                <a:gd name="T21" fmla="*/ 50 h 120"/>
                <a:gd name="T22" fmla="*/ 39 w 57"/>
                <a:gd name="T23" fmla="*/ 43 h 120"/>
                <a:gd name="T24" fmla="*/ 41 w 57"/>
                <a:gd name="T25" fmla="*/ 36 h 120"/>
                <a:gd name="T26" fmla="*/ 41 w 57"/>
                <a:gd name="T27" fmla="*/ 31 h 120"/>
                <a:gd name="T28" fmla="*/ 39 w 57"/>
                <a:gd name="T29" fmla="*/ 28 h 120"/>
                <a:gd name="T30" fmla="*/ 37 w 57"/>
                <a:gd name="T31" fmla="*/ 24 h 120"/>
                <a:gd name="T32" fmla="*/ 36 w 57"/>
                <a:gd name="T33" fmla="*/ 22 h 120"/>
                <a:gd name="T34" fmla="*/ 33 w 57"/>
                <a:gd name="T35" fmla="*/ 21 h 120"/>
                <a:gd name="T36" fmla="*/ 29 w 57"/>
                <a:gd name="T37" fmla="*/ 21 h 120"/>
                <a:gd name="T38" fmla="*/ 24 w 57"/>
                <a:gd name="T39" fmla="*/ 22 h 120"/>
                <a:gd name="T40" fmla="*/ 22 w 57"/>
                <a:gd name="T41" fmla="*/ 24 h 120"/>
                <a:gd name="T42" fmla="*/ 19 w 57"/>
                <a:gd name="T43" fmla="*/ 28 h 120"/>
                <a:gd name="T44" fmla="*/ 18 w 57"/>
                <a:gd name="T45" fmla="*/ 33 h 120"/>
                <a:gd name="T46" fmla="*/ 18 w 57"/>
                <a:gd name="T47" fmla="*/ 38 h 120"/>
                <a:gd name="T48" fmla="*/ 2 w 57"/>
                <a:gd name="T49" fmla="*/ 36 h 120"/>
                <a:gd name="T50" fmla="*/ 3 w 57"/>
                <a:gd name="T51" fmla="*/ 28 h 120"/>
                <a:gd name="T52" fmla="*/ 4 w 57"/>
                <a:gd name="T53" fmla="*/ 19 h 120"/>
                <a:gd name="T54" fmla="*/ 7 w 57"/>
                <a:gd name="T55" fmla="*/ 14 h 120"/>
                <a:gd name="T56" fmla="*/ 10 w 57"/>
                <a:gd name="T57" fmla="*/ 9 h 120"/>
                <a:gd name="T58" fmla="*/ 15 w 57"/>
                <a:gd name="T59" fmla="*/ 3 h 120"/>
                <a:gd name="T60" fmla="*/ 23 w 57"/>
                <a:gd name="T61" fmla="*/ 2 h 120"/>
                <a:gd name="T62" fmla="*/ 29 w 57"/>
                <a:gd name="T63" fmla="*/ 0 h 120"/>
                <a:gd name="T64" fmla="*/ 36 w 57"/>
                <a:gd name="T65" fmla="*/ 0 h 120"/>
                <a:gd name="T66" fmla="*/ 41 w 57"/>
                <a:gd name="T67" fmla="*/ 2 h 120"/>
                <a:gd name="T68" fmla="*/ 46 w 57"/>
                <a:gd name="T69" fmla="*/ 5 h 120"/>
                <a:gd name="T70" fmla="*/ 49 w 57"/>
                <a:gd name="T71" fmla="*/ 9 h 120"/>
                <a:gd name="T72" fmla="*/ 53 w 57"/>
                <a:gd name="T73" fmla="*/ 15 h 120"/>
                <a:gd name="T74" fmla="*/ 56 w 57"/>
                <a:gd name="T75" fmla="*/ 24 h 120"/>
                <a:gd name="T76" fmla="*/ 57 w 57"/>
                <a:gd name="T77" fmla="*/ 33 h 120"/>
                <a:gd name="T78" fmla="*/ 56 w 57"/>
                <a:gd name="T79" fmla="*/ 40 h 120"/>
                <a:gd name="T80" fmla="*/ 54 w 57"/>
                <a:gd name="T81" fmla="*/ 49 h 120"/>
                <a:gd name="T82" fmla="*/ 52 w 57"/>
                <a:gd name="T83" fmla="*/ 55 h 120"/>
                <a:gd name="T84" fmla="*/ 48 w 57"/>
                <a:gd name="T85" fmla="*/ 62 h 120"/>
                <a:gd name="T86" fmla="*/ 46 w 57"/>
                <a:gd name="T87" fmla="*/ 68 h 120"/>
                <a:gd name="T88" fmla="*/ 42 w 57"/>
                <a:gd name="T89" fmla="*/ 71 h 120"/>
                <a:gd name="T90" fmla="*/ 38 w 57"/>
                <a:gd name="T91" fmla="*/ 78 h 120"/>
                <a:gd name="T92" fmla="*/ 33 w 57"/>
                <a:gd name="T93" fmla="*/ 83 h 120"/>
                <a:gd name="T94" fmla="*/ 29 w 57"/>
                <a:gd name="T95" fmla="*/ 88 h 120"/>
                <a:gd name="T96" fmla="*/ 28 w 57"/>
                <a:gd name="T97" fmla="*/ 90 h 120"/>
                <a:gd name="T98" fmla="*/ 25 w 57"/>
                <a:gd name="T99" fmla="*/ 94 h 120"/>
                <a:gd name="T100" fmla="*/ 24 w 57"/>
                <a:gd name="T101" fmla="*/ 97 h 120"/>
                <a:gd name="T102" fmla="*/ 57 w 57"/>
                <a:gd name="T103" fmla="*/ 9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" h="120">
                  <a:moveTo>
                    <a:pt x="57" y="97"/>
                  </a:moveTo>
                  <a:lnTo>
                    <a:pt x="57" y="120"/>
                  </a:lnTo>
                  <a:lnTo>
                    <a:pt x="0" y="120"/>
                  </a:lnTo>
                  <a:lnTo>
                    <a:pt x="2" y="108"/>
                  </a:lnTo>
                  <a:lnTo>
                    <a:pt x="5" y="97"/>
                  </a:lnTo>
                  <a:lnTo>
                    <a:pt x="13" y="85"/>
                  </a:lnTo>
                  <a:lnTo>
                    <a:pt x="24" y="69"/>
                  </a:lnTo>
                  <a:lnTo>
                    <a:pt x="28" y="62"/>
                  </a:lnTo>
                  <a:lnTo>
                    <a:pt x="32" y="57"/>
                  </a:lnTo>
                  <a:lnTo>
                    <a:pt x="36" y="54"/>
                  </a:lnTo>
                  <a:lnTo>
                    <a:pt x="37" y="50"/>
                  </a:lnTo>
                  <a:lnTo>
                    <a:pt x="39" y="43"/>
                  </a:lnTo>
                  <a:lnTo>
                    <a:pt x="41" y="36"/>
                  </a:lnTo>
                  <a:lnTo>
                    <a:pt x="41" y="31"/>
                  </a:lnTo>
                  <a:lnTo>
                    <a:pt x="39" y="28"/>
                  </a:lnTo>
                  <a:lnTo>
                    <a:pt x="37" y="24"/>
                  </a:lnTo>
                  <a:lnTo>
                    <a:pt x="36" y="22"/>
                  </a:lnTo>
                  <a:lnTo>
                    <a:pt x="33" y="21"/>
                  </a:lnTo>
                  <a:lnTo>
                    <a:pt x="29" y="21"/>
                  </a:lnTo>
                  <a:lnTo>
                    <a:pt x="24" y="22"/>
                  </a:lnTo>
                  <a:lnTo>
                    <a:pt x="22" y="24"/>
                  </a:lnTo>
                  <a:lnTo>
                    <a:pt x="19" y="28"/>
                  </a:lnTo>
                  <a:lnTo>
                    <a:pt x="18" y="33"/>
                  </a:lnTo>
                  <a:lnTo>
                    <a:pt x="18" y="38"/>
                  </a:lnTo>
                  <a:lnTo>
                    <a:pt x="2" y="36"/>
                  </a:lnTo>
                  <a:lnTo>
                    <a:pt x="3" y="28"/>
                  </a:lnTo>
                  <a:lnTo>
                    <a:pt x="4" y="19"/>
                  </a:lnTo>
                  <a:lnTo>
                    <a:pt x="7" y="14"/>
                  </a:lnTo>
                  <a:lnTo>
                    <a:pt x="10" y="9"/>
                  </a:lnTo>
                  <a:lnTo>
                    <a:pt x="15" y="3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  <a:lnTo>
                    <a:pt x="41" y="2"/>
                  </a:lnTo>
                  <a:lnTo>
                    <a:pt x="46" y="5"/>
                  </a:lnTo>
                  <a:lnTo>
                    <a:pt x="49" y="9"/>
                  </a:lnTo>
                  <a:lnTo>
                    <a:pt x="53" y="15"/>
                  </a:lnTo>
                  <a:lnTo>
                    <a:pt x="56" y="24"/>
                  </a:lnTo>
                  <a:lnTo>
                    <a:pt x="57" y="33"/>
                  </a:lnTo>
                  <a:lnTo>
                    <a:pt x="56" y="40"/>
                  </a:lnTo>
                  <a:lnTo>
                    <a:pt x="54" y="49"/>
                  </a:lnTo>
                  <a:lnTo>
                    <a:pt x="52" y="55"/>
                  </a:lnTo>
                  <a:lnTo>
                    <a:pt x="48" y="62"/>
                  </a:lnTo>
                  <a:lnTo>
                    <a:pt x="46" y="68"/>
                  </a:lnTo>
                  <a:lnTo>
                    <a:pt x="42" y="71"/>
                  </a:lnTo>
                  <a:lnTo>
                    <a:pt x="38" y="78"/>
                  </a:lnTo>
                  <a:lnTo>
                    <a:pt x="33" y="83"/>
                  </a:lnTo>
                  <a:lnTo>
                    <a:pt x="29" y="88"/>
                  </a:lnTo>
                  <a:lnTo>
                    <a:pt x="28" y="90"/>
                  </a:lnTo>
                  <a:lnTo>
                    <a:pt x="25" y="94"/>
                  </a:lnTo>
                  <a:lnTo>
                    <a:pt x="24" y="97"/>
                  </a:lnTo>
                  <a:lnTo>
                    <a:pt x="57" y="9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20" name="Line 68"/>
            <p:cNvSpPr>
              <a:spLocks noChangeShapeType="1"/>
            </p:cNvSpPr>
            <p:nvPr/>
          </p:nvSpPr>
          <p:spPr bwMode="auto">
            <a:xfrm flipV="1">
              <a:off x="2701" y="899"/>
              <a:ext cx="1" cy="2168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21" name="Line 69"/>
            <p:cNvSpPr>
              <a:spLocks noChangeShapeType="1"/>
            </p:cNvSpPr>
            <p:nvPr/>
          </p:nvSpPr>
          <p:spPr bwMode="auto">
            <a:xfrm>
              <a:off x="2658" y="3067"/>
              <a:ext cx="43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22" name="Line 70"/>
            <p:cNvSpPr>
              <a:spLocks noChangeShapeType="1"/>
            </p:cNvSpPr>
            <p:nvPr/>
          </p:nvSpPr>
          <p:spPr bwMode="auto">
            <a:xfrm>
              <a:off x="2679" y="2995"/>
              <a:ext cx="2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23" name="Line 71"/>
            <p:cNvSpPr>
              <a:spLocks noChangeShapeType="1"/>
            </p:cNvSpPr>
            <p:nvPr/>
          </p:nvSpPr>
          <p:spPr bwMode="auto">
            <a:xfrm>
              <a:off x="2679" y="2922"/>
              <a:ext cx="2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24" name="Line 72"/>
            <p:cNvSpPr>
              <a:spLocks noChangeShapeType="1"/>
            </p:cNvSpPr>
            <p:nvPr/>
          </p:nvSpPr>
          <p:spPr bwMode="auto">
            <a:xfrm>
              <a:off x="2679" y="2849"/>
              <a:ext cx="2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25" name="Line 73"/>
            <p:cNvSpPr>
              <a:spLocks noChangeShapeType="1"/>
            </p:cNvSpPr>
            <p:nvPr/>
          </p:nvSpPr>
          <p:spPr bwMode="auto">
            <a:xfrm>
              <a:off x="2679" y="2778"/>
              <a:ext cx="2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26" name="Line 74"/>
            <p:cNvSpPr>
              <a:spLocks noChangeShapeType="1"/>
            </p:cNvSpPr>
            <p:nvPr/>
          </p:nvSpPr>
          <p:spPr bwMode="auto">
            <a:xfrm>
              <a:off x="2658" y="2705"/>
              <a:ext cx="43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27" name="Line 75"/>
            <p:cNvSpPr>
              <a:spLocks noChangeShapeType="1"/>
            </p:cNvSpPr>
            <p:nvPr/>
          </p:nvSpPr>
          <p:spPr bwMode="auto">
            <a:xfrm>
              <a:off x="2679" y="2634"/>
              <a:ext cx="2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28" name="Line 76"/>
            <p:cNvSpPr>
              <a:spLocks noChangeShapeType="1"/>
            </p:cNvSpPr>
            <p:nvPr/>
          </p:nvSpPr>
          <p:spPr bwMode="auto">
            <a:xfrm>
              <a:off x="2679" y="2561"/>
              <a:ext cx="2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29" name="Line 77"/>
            <p:cNvSpPr>
              <a:spLocks noChangeShapeType="1"/>
            </p:cNvSpPr>
            <p:nvPr/>
          </p:nvSpPr>
          <p:spPr bwMode="auto">
            <a:xfrm>
              <a:off x="2679" y="2490"/>
              <a:ext cx="2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30" name="Line 78"/>
            <p:cNvSpPr>
              <a:spLocks noChangeShapeType="1"/>
            </p:cNvSpPr>
            <p:nvPr/>
          </p:nvSpPr>
          <p:spPr bwMode="auto">
            <a:xfrm>
              <a:off x="2679" y="2417"/>
              <a:ext cx="2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31" name="Line 79"/>
            <p:cNvSpPr>
              <a:spLocks noChangeShapeType="1"/>
            </p:cNvSpPr>
            <p:nvPr/>
          </p:nvSpPr>
          <p:spPr bwMode="auto">
            <a:xfrm>
              <a:off x="2658" y="2344"/>
              <a:ext cx="43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32" name="Line 80"/>
            <p:cNvSpPr>
              <a:spLocks noChangeShapeType="1"/>
            </p:cNvSpPr>
            <p:nvPr/>
          </p:nvSpPr>
          <p:spPr bwMode="auto">
            <a:xfrm>
              <a:off x="2679" y="2272"/>
              <a:ext cx="2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33" name="Line 81"/>
            <p:cNvSpPr>
              <a:spLocks noChangeShapeType="1"/>
            </p:cNvSpPr>
            <p:nvPr/>
          </p:nvSpPr>
          <p:spPr bwMode="auto">
            <a:xfrm>
              <a:off x="2679" y="2199"/>
              <a:ext cx="2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34" name="Line 82"/>
            <p:cNvSpPr>
              <a:spLocks noChangeShapeType="1"/>
            </p:cNvSpPr>
            <p:nvPr/>
          </p:nvSpPr>
          <p:spPr bwMode="auto">
            <a:xfrm>
              <a:off x="2679" y="2128"/>
              <a:ext cx="2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35" name="Line 83"/>
            <p:cNvSpPr>
              <a:spLocks noChangeShapeType="1"/>
            </p:cNvSpPr>
            <p:nvPr/>
          </p:nvSpPr>
          <p:spPr bwMode="auto">
            <a:xfrm>
              <a:off x="2679" y="2055"/>
              <a:ext cx="2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36" name="Line 84"/>
            <p:cNvSpPr>
              <a:spLocks noChangeShapeType="1"/>
            </p:cNvSpPr>
            <p:nvPr/>
          </p:nvSpPr>
          <p:spPr bwMode="auto">
            <a:xfrm>
              <a:off x="2658" y="1982"/>
              <a:ext cx="43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37" name="Line 85"/>
            <p:cNvSpPr>
              <a:spLocks noChangeShapeType="1"/>
            </p:cNvSpPr>
            <p:nvPr/>
          </p:nvSpPr>
          <p:spPr bwMode="auto">
            <a:xfrm>
              <a:off x="2679" y="1911"/>
              <a:ext cx="2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38" name="Line 86"/>
            <p:cNvSpPr>
              <a:spLocks noChangeShapeType="1"/>
            </p:cNvSpPr>
            <p:nvPr/>
          </p:nvSpPr>
          <p:spPr bwMode="auto">
            <a:xfrm>
              <a:off x="2679" y="1838"/>
              <a:ext cx="2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39" name="Line 87"/>
            <p:cNvSpPr>
              <a:spLocks noChangeShapeType="1"/>
            </p:cNvSpPr>
            <p:nvPr/>
          </p:nvSpPr>
          <p:spPr bwMode="auto">
            <a:xfrm>
              <a:off x="2679" y="1767"/>
              <a:ext cx="2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40" name="Line 88"/>
            <p:cNvSpPr>
              <a:spLocks noChangeShapeType="1"/>
            </p:cNvSpPr>
            <p:nvPr/>
          </p:nvSpPr>
          <p:spPr bwMode="auto">
            <a:xfrm>
              <a:off x="2679" y="1694"/>
              <a:ext cx="2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41" name="Line 89"/>
            <p:cNvSpPr>
              <a:spLocks noChangeShapeType="1"/>
            </p:cNvSpPr>
            <p:nvPr/>
          </p:nvSpPr>
          <p:spPr bwMode="auto">
            <a:xfrm>
              <a:off x="2658" y="1622"/>
              <a:ext cx="43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42" name="Line 90"/>
            <p:cNvSpPr>
              <a:spLocks noChangeShapeType="1"/>
            </p:cNvSpPr>
            <p:nvPr/>
          </p:nvSpPr>
          <p:spPr bwMode="auto">
            <a:xfrm>
              <a:off x="2679" y="1549"/>
              <a:ext cx="2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43" name="Line 91"/>
            <p:cNvSpPr>
              <a:spLocks noChangeShapeType="1"/>
            </p:cNvSpPr>
            <p:nvPr/>
          </p:nvSpPr>
          <p:spPr bwMode="auto">
            <a:xfrm>
              <a:off x="2679" y="1476"/>
              <a:ext cx="2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44" name="Line 92"/>
            <p:cNvSpPr>
              <a:spLocks noChangeShapeType="1"/>
            </p:cNvSpPr>
            <p:nvPr/>
          </p:nvSpPr>
          <p:spPr bwMode="auto">
            <a:xfrm>
              <a:off x="2679" y="1405"/>
              <a:ext cx="2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45" name="Line 93"/>
            <p:cNvSpPr>
              <a:spLocks noChangeShapeType="1"/>
            </p:cNvSpPr>
            <p:nvPr/>
          </p:nvSpPr>
          <p:spPr bwMode="auto">
            <a:xfrm>
              <a:off x="2679" y="1332"/>
              <a:ext cx="2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46" name="Line 94"/>
            <p:cNvSpPr>
              <a:spLocks noChangeShapeType="1"/>
            </p:cNvSpPr>
            <p:nvPr/>
          </p:nvSpPr>
          <p:spPr bwMode="auto">
            <a:xfrm>
              <a:off x="2658" y="1261"/>
              <a:ext cx="43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47" name="Line 95"/>
            <p:cNvSpPr>
              <a:spLocks noChangeShapeType="1"/>
            </p:cNvSpPr>
            <p:nvPr/>
          </p:nvSpPr>
          <p:spPr bwMode="auto">
            <a:xfrm>
              <a:off x="2679" y="1188"/>
              <a:ext cx="2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48" name="Line 96"/>
            <p:cNvSpPr>
              <a:spLocks noChangeShapeType="1"/>
            </p:cNvSpPr>
            <p:nvPr/>
          </p:nvSpPr>
          <p:spPr bwMode="auto">
            <a:xfrm>
              <a:off x="2679" y="1117"/>
              <a:ext cx="2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49" name="Line 97"/>
            <p:cNvSpPr>
              <a:spLocks noChangeShapeType="1"/>
            </p:cNvSpPr>
            <p:nvPr/>
          </p:nvSpPr>
          <p:spPr bwMode="auto">
            <a:xfrm>
              <a:off x="2679" y="1044"/>
              <a:ext cx="2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50" name="Line 98"/>
            <p:cNvSpPr>
              <a:spLocks noChangeShapeType="1"/>
            </p:cNvSpPr>
            <p:nvPr/>
          </p:nvSpPr>
          <p:spPr bwMode="auto">
            <a:xfrm>
              <a:off x="2679" y="971"/>
              <a:ext cx="22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51" name="Line 99"/>
            <p:cNvSpPr>
              <a:spLocks noChangeShapeType="1"/>
            </p:cNvSpPr>
            <p:nvPr/>
          </p:nvSpPr>
          <p:spPr bwMode="auto">
            <a:xfrm>
              <a:off x="2658" y="899"/>
              <a:ext cx="43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52" name="Line 100"/>
            <p:cNvSpPr>
              <a:spLocks noChangeShapeType="1"/>
            </p:cNvSpPr>
            <p:nvPr/>
          </p:nvSpPr>
          <p:spPr bwMode="auto">
            <a:xfrm>
              <a:off x="416" y="899"/>
              <a:ext cx="2285" cy="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53" name="Line 101"/>
            <p:cNvSpPr>
              <a:spLocks noChangeShapeType="1"/>
            </p:cNvSpPr>
            <p:nvPr/>
          </p:nvSpPr>
          <p:spPr bwMode="auto">
            <a:xfrm flipV="1">
              <a:off x="416" y="899"/>
              <a:ext cx="1" cy="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54" name="Line 102"/>
            <p:cNvSpPr>
              <a:spLocks noChangeShapeType="1"/>
            </p:cNvSpPr>
            <p:nvPr/>
          </p:nvSpPr>
          <p:spPr bwMode="auto">
            <a:xfrm flipV="1">
              <a:off x="606" y="899"/>
              <a:ext cx="1" cy="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55" name="Line 103"/>
            <p:cNvSpPr>
              <a:spLocks noChangeShapeType="1"/>
            </p:cNvSpPr>
            <p:nvPr/>
          </p:nvSpPr>
          <p:spPr bwMode="auto">
            <a:xfrm flipV="1">
              <a:off x="796" y="899"/>
              <a:ext cx="1" cy="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56" name="Line 104"/>
            <p:cNvSpPr>
              <a:spLocks noChangeShapeType="1"/>
            </p:cNvSpPr>
            <p:nvPr/>
          </p:nvSpPr>
          <p:spPr bwMode="auto">
            <a:xfrm flipV="1">
              <a:off x="987" y="899"/>
              <a:ext cx="1" cy="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57" name="Line 105"/>
            <p:cNvSpPr>
              <a:spLocks noChangeShapeType="1"/>
            </p:cNvSpPr>
            <p:nvPr/>
          </p:nvSpPr>
          <p:spPr bwMode="auto">
            <a:xfrm flipV="1">
              <a:off x="1178" y="899"/>
              <a:ext cx="1" cy="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58" name="Line 106"/>
            <p:cNvSpPr>
              <a:spLocks noChangeShapeType="1"/>
            </p:cNvSpPr>
            <p:nvPr/>
          </p:nvSpPr>
          <p:spPr bwMode="auto">
            <a:xfrm flipV="1">
              <a:off x="1368" y="899"/>
              <a:ext cx="1" cy="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59" name="Line 107"/>
            <p:cNvSpPr>
              <a:spLocks noChangeShapeType="1"/>
            </p:cNvSpPr>
            <p:nvPr/>
          </p:nvSpPr>
          <p:spPr bwMode="auto">
            <a:xfrm flipV="1">
              <a:off x="1558" y="899"/>
              <a:ext cx="1" cy="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60" name="Line 108"/>
            <p:cNvSpPr>
              <a:spLocks noChangeShapeType="1"/>
            </p:cNvSpPr>
            <p:nvPr/>
          </p:nvSpPr>
          <p:spPr bwMode="auto">
            <a:xfrm flipV="1">
              <a:off x="1749" y="899"/>
              <a:ext cx="1" cy="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61" name="Line 109"/>
            <p:cNvSpPr>
              <a:spLocks noChangeShapeType="1"/>
            </p:cNvSpPr>
            <p:nvPr/>
          </p:nvSpPr>
          <p:spPr bwMode="auto">
            <a:xfrm flipV="1">
              <a:off x="1939" y="899"/>
              <a:ext cx="1" cy="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62" name="Line 110"/>
            <p:cNvSpPr>
              <a:spLocks noChangeShapeType="1"/>
            </p:cNvSpPr>
            <p:nvPr/>
          </p:nvSpPr>
          <p:spPr bwMode="auto">
            <a:xfrm flipV="1">
              <a:off x="2130" y="899"/>
              <a:ext cx="1" cy="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63" name="Line 111"/>
            <p:cNvSpPr>
              <a:spLocks noChangeShapeType="1"/>
            </p:cNvSpPr>
            <p:nvPr/>
          </p:nvSpPr>
          <p:spPr bwMode="auto">
            <a:xfrm flipV="1">
              <a:off x="2320" y="899"/>
              <a:ext cx="1" cy="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64" name="Line 112"/>
            <p:cNvSpPr>
              <a:spLocks noChangeShapeType="1"/>
            </p:cNvSpPr>
            <p:nvPr/>
          </p:nvSpPr>
          <p:spPr bwMode="auto">
            <a:xfrm flipV="1">
              <a:off x="2511" y="899"/>
              <a:ext cx="1" cy="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65" name="Line 113"/>
            <p:cNvSpPr>
              <a:spLocks noChangeShapeType="1"/>
            </p:cNvSpPr>
            <p:nvPr/>
          </p:nvSpPr>
          <p:spPr bwMode="auto">
            <a:xfrm flipV="1">
              <a:off x="2701" y="899"/>
              <a:ext cx="1" cy="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66" name="Freeform 114"/>
            <p:cNvSpPr>
              <a:spLocks noEditPoints="1"/>
            </p:cNvSpPr>
            <p:nvPr/>
          </p:nvSpPr>
          <p:spPr bwMode="auto">
            <a:xfrm>
              <a:off x="984" y="2385"/>
              <a:ext cx="1336" cy="244"/>
            </a:xfrm>
            <a:custGeom>
              <a:avLst/>
              <a:gdLst>
                <a:gd name="T0" fmla="*/ 0 w 1336"/>
                <a:gd name="T1" fmla="*/ 216 h 244"/>
                <a:gd name="T2" fmla="*/ 4 w 1336"/>
                <a:gd name="T3" fmla="*/ 244 h 244"/>
                <a:gd name="T4" fmla="*/ 385 w 1336"/>
                <a:gd name="T5" fmla="*/ 146 h 244"/>
                <a:gd name="T6" fmla="*/ 382 w 1336"/>
                <a:gd name="T7" fmla="*/ 118 h 244"/>
                <a:gd name="T8" fmla="*/ 0 w 1336"/>
                <a:gd name="T9" fmla="*/ 216 h 244"/>
                <a:gd name="T10" fmla="*/ 383 w 1336"/>
                <a:gd name="T11" fmla="*/ 118 h 244"/>
                <a:gd name="T12" fmla="*/ 384 w 1336"/>
                <a:gd name="T13" fmla="*/ 146 h 244"/>
                <a:gd name="T14" fmla="*/ 1336 w 1336"/>
                <a:gd name="T15" fmla="*/ 28 h 244"/>
                <a:gd name="T16" fmla="*/ 1335 w 1336"/>
                <a:gd name="T17" fmla="*/ 0 h 244"/>
                <a:gd name="T18" fmla="*/ 383 w 1336"/>
                <a:gd name="T19" fmla="*/ 118 h 244"/>
                <a:gd name="T20" fmla="*/ 382 w 1336"/>
                <a:gd name="T21" fmla="*/ 118 h 244"/>
                <a:gd name="T22" fmla="*/ 383 w 1336"/>
                <a:gd name="T23" fmla="*/ 118 h 244"/>
                <a:gd name="T24" fmla="*/ 384 w 1336"/>
                <a:gd name="T25" fmla="*/ 132 h 244"/>
                <a:gd name="T26" fmla="*/ 382 w 1336"/>
                <a:gd name="T27" fmla="*/ 118 h 244"/>
                <a:gd name="T28" fmla="*/ 382 w 1336"/>
                <a:gd name="T29" fmla="*/ 118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36" h="244">
                  <a:moveTo>
                    <a:pt x="0" y="216"/>
                  </a:moveTo>
                  <a:lnTo>
                    <a:pt x="4" y="244"/>
                  </a:lnTo>
                  <a:lnTo>
                    <a:pt x="385" y="146"/>
                  </a:lnTo>
                  <a:lnTo>
                    <a:pt x="382" y="118"/>
                  </a:lnTo>
                  <a:lnTo>
                    <a:pt x="0" y="216"/>
                  </a:lnTo>
                  <a:close/>
                  <a:moveTo>
                    <a:pt x="383" y="118"/>
                  </a:moveTo>
                  <a:lnTo>
                    <a:pt x="384" y="146"/>
                  </a:lnTo>
                  <a:lnTo>
                    <a:pt x="1336" y="28"/>
                  </a:lnTo>
                  <a:lnTo>
                    <a:pt x="1335" y="0"/>
                  </a:lnTo>
                  <a:lnTo>
                    <a:pt x="383" y="118"/>
                  </a:lnTo>
                  <a:close/>
                  <a:moveTo>
                    <a:pt x="382" y="118"/>
                  </a:moveTo>
                  <a:lnTo>
                    <a:pt x="383" y="118"/>
                  </a:lnTo>
                  <a:lnTo>
                    <a:pt x="384" y="132"/>
                  </a:lnTo>
                  <a:lnTo>
                    <a:pt x="382" y="118"/>
                  </a:lnTo>
                  <a:lnTo>
                    <a:pt x="382" y="118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67" name="Line 115"/>
            <p:cNvSpPr>
              <a:spLocks noChangeShapeType="1"/>
            </p:cNvSpPr>
            <p:nvPr/>
          </p:nvSpPr>
          <p:spPr bwMode="auto">
            <a:xfrm flipV="1">
              <a:off x="2320" y="2382"/>
              <a:ext cx="1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68" name="Line 116"/>
            <p:cNvSpPr>
              <a:spLocks noChangeShapeType="1"/>
            </p:cNvSpPr>
            <p:nvPr/>
          </p:nvSpPr>
          <p:spPr bwMode="auto">
            <a:xfrm>
              <a:off x="2307" y="2399"/>
              <a:ext cx="2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69" name="Line 117"/>
            <p:cNvSpPr>
              <a:spLocks noChangeShapeType="1"/>
            </p:cNvSpPr>
            <p:nvPr/>
          </p:nvSpPr>
          <p:spPr bwMode="auto">
            <a:xfrm>
              <a:off x="2307" y="2382"/>
              <a:ext cx="26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70" name="Line 118"/>
            <p:cNvSpPr>
              <a:spLocks noChangeShapeType="1"/>
            </p:cNvSpPr>
            <p:nvPr/>
          </p:nvSpPr>
          <p:spPr bwMode="auto">
            <a:xfrm flipV="1">
              <a:off x="2307" y="2382"/>
              <a:ext cx="26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71" name="Line 119"/>
            <p:cNvSpPr>
              <a:spLocks noChangeShapeType="1"/>
            </p:cNvSpPr>
            <p:nvPr/>
          </p:nvSpPr>
          <p:spPr bwMode="auto">
            <a:xfrm flipV="1">
              <a:off x="1368" y="2500"/>
              <a:ext cx="1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72" name="Line 120"/>
            <p:cNvSpPr>
              <a:spLocks noChangeShapeType="1"/>
            </p:cNvSpPr>
            <p:nvPr/>
          </p:nvSpPr>
          <p:spPr bwMode="auto">
            <a:xfrm>
              <a:off x="1354" y="2517"/>
              <a:ext cx="2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73" name="Line 121"/>
            <p:cNvSpPr>
              <a:spLocks noChangeShapeType="1"/>
            </p:cNvSpPr>
            <p:nvPr/>
          </p:nvSpPr>
          <p:spPr bwMode="auto">
            <a:xfrm>
              <a:off x="1354" y="2500"/>
              <a:ext cx="27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74" name="Line 122"/>
            <p:cNvSpPr>
              <a:spLocks noChangeShapeType="1"/>
            </p:cNvSpPr>
            <p:nvPr/>
          </p:nvSpPr>
          <p:spPr bwMode="auto">
            <a:xfrm flipV="1">
              <a:off x="1354" y="2500"/>
              <a:ext cx="27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75" name="Line 123"/>
            <p:cNvSpPr>
              <a:spLocks noChangeShapeType="1"/>
            </p:cNvSpPr>
            <p:nvPr/>
          </p:nvSpPr>
          <p:spPr bwMode="auto">
            <a:xfrm flipV="1">
              <a:off x="987" y="2597"/>
              <a:ext cx="1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76" name="Line 124"/>
            <p:cNvSpPr>
              <a:spLocks noChangeShapeType="1"/>
            </p:cNvSpPr>
            <p:nvPr/>
          </p:nvSpPr>
          <p:spPr bwMode="auto">
            <a:xfrm>
              <a:off x="973" y="2615"/>
              <a:ext cx="2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77" name="Line 125"/>
            <p:cNvSpPr>
              <a:spLocks noChangeShapeType="1"/>
            </p:cNvSpPr>
            <p:nvPr/>
          </p:nvSpPr>
          <p:spPr bwMode="auto">
            <a:xfrm>
              <a:off x="973" y="2597"/>
              <a:ext cx="26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78" name="Line 126"/>
            <p:cNvSpPr>
              <a:spLocks noChangeShapeType="1"/>
            </p:cNvSpPr>
            <p:nvPr/>
          </p:nvSpPr>
          <p:spPr bwMode="auto">
            <a:xfrm flipV="1">
              <a:off x="973" y="2597"/>
              <a:ext cx="26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79" name="Freeform 127"/>
            <p:cNvSpPr>
              <a:spLocks noEditPoints="1"/>
            </p:cNvSpPr>
            <p:nvPr/>
          </p:nvSpPr>
          <p:spPr bwMode="auto">
            <a:xfrm>
              <a:off x="983" y="1499"/>
              <a:ext cx="1339" cy="533"/>
            </a:xfrm>
            <a:custGeom>
              <a:avLst/>
              <a:gdLst>
                <a:gd name="T0" fmla="*/ 0 w 1339"/>
                <a:gd name="T1" fmla="*/ 507 h 533"/>
                <a:gd name="T2" fmla="*/ 6 w 1339"/>
                <a:gd name="T3" fmla="*/ 533 h 533"/>
                <a:gd name="T4" fmla="*/ 388 w 1339"/>
                <a:gd name="T5" fmla="*/ 332 h 533"/>
                <a:gd name="T6" fmla="*/ 381 w 1339"/>
                <a:gd name="T7" fmla="*/ 306 h 533"/>
                <a:gd name="T8" fmla="*/ 0 w 1339"/>
                <a:gd name="T9" fmla="*/ 507 h 533"/>
                <a:gd name="T10" fmla="*/ 383 w 1339"/>
                <a:gd name="T11" fmla="*/ 304 h 533"/>
                <a:gd name="T12" fmla="*/ 386 w 1339"/>
                <a:gd name="T13" fmla="*/ 332 h 533"/>
                <a:gd name="T14" fmla="*/ 1339 w 1339"/>
                <a:gd name="T15" fmla="*/ 28 h 533"/>
                <a:gd name="T16" fmla="*/ 1335 w 1339"/>
                <a:gd name="T17" fmla="*/ 0 h 533"/>
                <a:gd name="T18" fmla="*/ 383 w 1339"/>
                <a:gd name="T19" fmla="*/ 304 h 533"/>
                <a:gd name="T20" fmla="*/ 381 w 1339"/>
                <a:gd name="T21" fmla="*/ 306 h 533"/>
                <a:gd name="T22" fmla="*/ 383 w 1339"/>
                <a:gd name="T23" fmla="*/ 304 h 533"/>
                <a:gd name="T24" fmla="*/ 385 w 1339"/>
                <a:gd name="T25" fmla="*/ 318 h 533"/>
                <a:gd name="T26" fmla="*/ 381 w 1339"/>
                <a:gd name="T27" fmla="*/ 306 h 533"/>
                <a:gd name="T28" fmla="*/ 381 w 1339"/>
                <a:gd name="T29" fmla="*/ 306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39" h="533">
                  <a:moveTo>
                    <a:pt x="0" y="507"/>
                  </a:moveTo>
                  <a:lnTo>
                    <a:pt x="6" y="533"/>
                  </a:lnTo>
                  <a:lnTo>
                    <a:pt x="388" y="332"/>
                  </a:lnTo>
                  <a:lnTo>
                    <a:pt x="381" y="306"/>
                  </a:lnTo>
                  <a:lnTo>
                    <a:pt x="0" y="507"/>
                  </a:lnTo>
                  <a:close/>
                  <a:moveTo>
                    <a:pt x="383" y="304"/>
                  </a:moveTo>
                  <a:lnTo>
                    <a:pt x="386" y="332"/>
                  </a:lnTo>
                  <a:lnTo>
                    <a:pt x="1339" y="28"/>
                  </a:lnTo>
                  <a:lnTo>
                    <a:pt x="1335" y="0"/>
                  </a:lnTo>
                  <a:lnTo>
                    <a:pt x="383" y="304"/>
                  </a:lnTo>
                  <a:close/>
                  <a:moveTo>
                    <a:pt x="381" y="306"/>
                  </a:moveTo>
                  <a:lnTo>
                    <a:pt x="383" y="304"/>
                  </a:lnTo>
                  <a:lnTo>
                    <a:pt x="385" y="318"/>
                  </a:lnTo>
                  <a:lnTo>
                    <a:pt x="381" y="306"/>
                  </a:lnTo>
                  <a:lnTo>
                    <a:pt x="381" y="306"/>
                  </a:lnTo>
                  <a:close/>
                </a:path>
              </a:pathLst>
            </a:custGeom>
            <a:solidFill>
              <a:srgbClr val="00FFFF"/>
            </a:solidFill>
            <a:ln w="0">
              <a:solidFill>
                <a:srgbClr val="00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80" name="Line 128"/>
            <p:cNvSpPr>
              <a:spLocks noChangeShapeType="1"/>
            </p:cNvSpPr>
            <p:nvPr/>
          </p:nvSpPr>
          <p:spPr bwMode="auto">
            <a:xfrm flipV="1">
              <a:off x="2320" y="1495"/>
              <a:ext cx="1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81" name="Line 129"/>
            <p:cNvSpPr>
              <a:spLocks noChangeShapeType="1"/>
            </p:cNvSpPr>
            <p:nvPr/>
          </p:nvSpPr>
          <p:spPr bwMode="auto">
            <a:xfrm>
              <a:off x="2307" y="1513"/>
              <a:ext cx="2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82" name="Line 130"/>
            <p:cNvSpPr>
              <a:spLocks noChangeShapeType="1"/>
            </p:cNvSpPr>
            <p:nvPr/>
          </p:nvSpPr>
          <p:spPr bwMode="auto">
            <a:xfrm>
              <a:off x="2307" y="1495"/>
              <a:ext cx="26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83" name="Line 131"/>
            <p:cNvSpPr>
              <a:spLocks noChangeShapeType="1"/>
            </p:cNvSpPr>
            <p:nvPr/>
          </p:nvSpPr>
          <p:spPr bwMode="auto">
            <a:xfrm flipV="1">
              <a:off x="2307" y="1495"/>
              <a:ext cx="26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84" name="Line 132"/>
            <p:cNvSpPr>
              <a:spLocks noChangeShapeType="1"/>
            </p:cNvSpPr>
            <p:nvPr/>
          </p:nvSpPr>
          <p:spPr bwMode="auto">
            <a:xfrm flipV="1">
              <a:off x="1368" y="1800"/>
              <a:ext cx="1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85" name="Line 133"/>
            <p:cNvSpPr>
              <a:spLocks noChangeShapeType="1"/>
            </p:cNvSpPr>
            <p:nvPr/>
          </p:nvSpPr>
          <p:spPr bwMode="auto">
            <a:xfrm>
              <a:off x="1354" y="1817"/>
              <a:ext cx="2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86" name="Line 134"/>
            <p:cNvSpPr>
              <a:spLocks noChangeShapeType="1"/>
            </p:cNvSpPr>
            <p:nvPr/>
          </p:nvSpPr>
          <p:spPr bwMode="auto">
            <a:xfrm>
              <a:off x="1354" y="1800"/>
              <a:ext cx="27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87" name="Line 135"/>
            <p:cNvSpPr>
              <a:spLocks noChangeShapeType="1"/>
            </p:cNvSpPr>
            <p:nvPr/>
          </p:nvSpPr>
          <p:spPr bwMode="auto">
            <a:xfrm flipV="1">
              <a:off x="1354" y="1800"/>
              <a:ext cx="27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88" name="Line 136"/>
            <p:cNvSpPr>
              <a:spLocks noChangeShapeType="1"/>
            </p:cNvSpPr>
            <p:nvPr/>
          </p:nvSpPr>
          <p:spPr bwMode="auto">
            <a:xfrm flipV="1">
              <a:off x="987" y="2001"/>
              <a:ext cx="1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89" name="Line 137"/>
            <p:cNvSpPr>
              <a:spLocks noChangeShapeType="1"/>
            </p:cNvSpPr>
            <p:nvPr/>
          </p:nvSpPr>
          <p:spPr bwMode="auto">
            <a:xfrm>
              <a:off x="973" y="2019"/>
              <a:ext cx="2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90" name="Line 138"/>
            <p:cNvSpPr>
              <a:spLocks noChangeShapeType="1"/>
            </p:cNvSpPr>
            <p:nvPr/>
          </p:nvSpPr>
          <p:spPr bwMode="auto">
            <a:xfrm>
              <a:off x="973" y="2001"/>
              <a:ext cx="26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91" name="Line 139"/>
            <p:cNvSpPr>
              <a:spLocks noChangeShapeType="1"/>
            </p:cNvSpPr>
            <p:nvPr/>
          </p:nvSpPr>
          <p:spPr bwMode="auto">
            <a:xfrm flipV="1">
              <a:off x="973" y="2001"/>
              <a:ext cx="26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92" name="Freeform 140"/>
            <p:cNvSpPr>
              <a:spLocks noEditPoints="1"/>
            </p:cNvSpPr>
            <p:nvPr/>
          </p:nvSpPr>
          <p:spPr bwMode="auto">
            <a:xfrm>
              <a:off x="983" y="1740"/>
              <a:ext cx="1339" cy="487"/>
            </a:xfrm>
            <a:custGeom>
              <a:avLst/>
              <a:gdLst>
                <a:gd name="T0" fmla="*/ 0 w 1339"/>
                <a:gd name="T1" fmla="*/ 461 h 487"/>
                <a:gd name="T2" fmla="*/ 6 w 1339"/>
                <a:gd name="T3" fmla="*/ 487 h 487"/>
                <a:gd name="T4" fmla="*/ 388 w 1339"/>
                <a:gd name="T5" fmla="*/ 308 h 487"/>
                <a:gd name="T6" fmla="*/ 381 w 1339"/>
                <a:gd name="T7" fmla="*/ 282 h 487"/>
                <a:gd name="T8" fmla="*/ 0 w 1339"/>
                <a:gd name="T9" fmla="*/ 461 h 487"/>
                <a:gd name="T10" fmla="*/ 383 w 1339"/>
                <a:gd name="T11" fmla="*/ 280 h 487"/>
                <a:gd name="T12" fmla="*/ 386 w 1339"/>
                <a:gd name="T13" fmla="*/ 308 h 487"/>
                <a:gd name="T14" fmla="*/ 1339 w 1339"/>
                <a:gd name="T15" fmla="*/ 28 h 487"/>
                <a:gd name="T16" fmla="*/ 1335 w 1339"/>
                <a:gd name="T17" fmla="*/ 0 h 487"/>
                <a:gd name="T18" fmla="*/ 383 w 1339"/>
                <a:gd name="T19" fmla="*/ 280 h 487"/>
                <a:gd name="T20" fmla="*/ 381 w 1339"/>
                <a:gd name="T21" fmla="*/ 280 h 487"/>
                <a:gd name="T22" fmla="*/ 383 w 1339"/>
                <a:gd name="T23" fmla="*/ 280 h 487"/>
                <a:gd name="T24" fmla="*/ 385 w 1339"/>
                <a:gd name="T25" fmla="*/ 294 h 487"/>
                <a:gd name="T26" fmla="*/ 381 w 1339"/>
                <a:gd name="T27" fmla="*/ 282 h 487"/>
                <a:gd name="T28" fmla="*/ 381 w 1339"/>
                <a:gd name="T29" fmla="*/ 28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39" h="487">
                  <a:moveTo>
                    <a:pt x="0" y="461"/>
                  </a:moveTo>
                  <a:lnTo>
                    <a:pt x="6" y="487"/>
                  </a:lnTo>
                  <a:lnTo>
                    <a:pt x="388" y="308"/>
                  </a:lnTo>
                  <a:lnTo>
                    <a:pt x="381" y="282"/>
                  </a:lnTo>
                  <a:lnTo>
                    <a:pt x="0" y="461"/>
                  </a:lnTo>
                  <a:close/>
                  <a:moveTo>
                    <a:pt x="383" y="280"/>
                  </a:moveTo>
                  <a:lnTo>
                    <a:pt x="386" y="308"/>
                  </a:lnTo>
                  <a:lnTo>
                    <a:pt x="1339" y="28"/>
                  </a:lnTo>
                  <a:lnTo>
                    <a:pt x="1335" y="0"/>
                  </a:lnTo>
                  <a:lnTo>
                    <a:pt x="383" y="280"/>
                  </a:lnTo>
                  <a:close/>
                  <a:moveTo>
                    <a:pt x="381" y="280"/>
                  </a:moveTo>
                  <a:lnTo>
                    <a:pt x="383" y="280"/>
                  </a:lnTo>
                  <a:lnTo>
                    <a:pt x="385" y="294"/>
                  </a:lnTo>
                  <a:lnTo>
                    <a:pt x="381" y="282"/>
                  </a:lnTo>
                  <a:lnTo>
                    <a:pt x="381" y="28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93" name="Line 141"/>
            <p:cNvSpPr>
              <a:spLocks noChangeShapeType="1"/>
            </p:cNvSpPr>
            <p:nvPr/>
          </p:nvSpPr>
          <p:spPr bwMode="auto">
            <a:xfrm flipV="1">
              <a:off x="2320" y="1737"/>
              <a:ext cx="1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94" name="Line 142"/>
            <p:cNvSpPr>
              <a:spLocks noChangeShapeType="1"/>
            </p:cNvSpPr>
            <p:nvPr/>
          </p:nvSpPr>
          <p:spPr bwMode="auto">
            <a:xfrm>
              <a:off x="2307" y="1754"/>
              <a:ext cx="2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95" name="Line 143"/>
            <p:cNvSpPr>
              <a:spLocks noChangeShapeType="1"/>
            </p:cNvSpPr>
            <p:nvPr/>
          </p:nvSpPr>
          <p:spPr bwMode="auto">
            <a:xfrm>
              <a:off x="2307" y="1737"/>
              <a:ext cx="26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96" name="Line 144"/>
            <p:cNvSpPr>
              <a:spLocks noChangeShapeType="1"/>
            </p:cNvSpPr>
            <p:nvPr/>
          </p:nvSpPr>
          <p:spPr bwMode="auto">
            <a:xfrm flipV="1">
              <a:off x="2307" y="1737"/>
              <a:ext cx="26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97" name="Line 145"/>
            <p:cNvSpPr>
              <a:spLocks noChangeShapeType="1"/>
            </p:cNvSpPr>
            <p:nvPr/>
          </p:nvSpPr>
          <p:spPr bwMode="auto">
            <a:xfrm flipV="1">
              <a:off x="1368" y="2017"/>
              <a:ext cx="1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98" name="Line 146"/>
            <p:cNvSpPr>
              <a:spLocks noChangeShapeType="1"/>
            </p:cNvSpPr>
            <p:nvPr/>
          </p:nvSpPr>
          <p:spPr bwMode="auto">
            <a:xfrm>
              <a:off x="1354" y="2034"/>
              <a:ext cx="2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899" name="Line 147"/>
            <p:cNvSpPr>
              <a:spLocks noChangeShapeType="1"/>
            </p:cNvSpPr>
            <p:nvPr/>
          </p:nvSpPr>
          <p:spPr bwMode="auto">
            <a:xfrm>
              <a:off x="1354" y="2017"/>
              <a:ext cx="27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00" name="Line 148"/>
            <p:cNvSpPr>
              <a:spLocks noChangeShapeType="1"/>
            </p:cNvSpPr>
            <p:nvPr/>
          </p:nvSpPr>
          <p:spPr bwMode="auto">
            <a:xfrm flipV="1">
              <a:off x="1354" y="2017"/>
              <a:ext cx="27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01" name="Line 149"/>
            <p:cNvSpPr>
              <a:spLocks noChangeShapeType="1"/>
            </p:cNvSpPr>
            <p:nvPr/>
          </p:nvSpPr>
          <p:spPr bwMode="auto">
            <a:xfrm flipV="1">
              <a:off x="987" y="2196"/>
              <a:ext cx="1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02" name="Line 150"/>
            <p:cNvSpPr>
              <a:spLocks noChangeShapeType="1"/>
            </p:cNvSpPr>
            <p:nvPr/>
          </p:nvSpPr>
          <p:spPr bwMode="auto">
            <a:xfrm>
              <a:off x="973" y="2213"/>
              <a:ext cx="2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03" name="Line 151"/>
            <p:cNvSpPr>
              <a:spLocks noChangeShapeType="1"/>
            </p:cNvSpPr>
            <p:nvPr/>
          </p:nvSpPr>
          <p:spPr bwMode="auto">
            <a:xfrm>
              <a:off x="973" y="2196"/>
              <a:ext cx="26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04" name="Line 152"/>
            <p:cNvSpPr>
              <a:spLocks noChangeShapeType="1"/>
            </p:cNvSpPr>
            <p:nvPr/>
          </p:nvSpPr>
          <p:spPr bwMode="auto">
            <a:xfrm flipV="1">
              <a:off x="973" y="2196"/>
              <a:ext cx="26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05" name="Freeform 153"/>
            <p:cNvSpPr>
              <a:spLocks noEditPoints="1"/>
            </p:cNvSpPr>
            <p:nvPr/>
          </p:nvSpPr>
          <p:spPr bwMode="auto">
            <a:xfrm>
              <a:off x="981" y="1190"/>
              <a:ext cx="1342" cy="667"/>
            </a:xfrm>
            <a:custGeom>
              <a:avLst/>
              <a:gdLst>
                <a:gd name="T0" fmla="*/ 0 w 1342"/>
                <a:gd name="T1" fmla="*/ 643 h 667"/>
                <a:gd name="T2" fmla="*/ 9 w 1342"/>
                <a:gd name="T3" fmla="*/ 667 h 667"/>
                <a:gd name="T4" fmla="*/ 391 w 1342"/>
                <a:gd name="T5" fmla="*/ 398 h 667"/>
                <a:gd name="T6" fmla="*/ 382 w 1342"/>
                <a:gd name="T7" fmla="*/ 373 h 667"/>
                <a:gd name="T8" fmla="*/ 0 w 1342"/>
                <a:gd name="T9" fmla="*/ 643 h 667"/>
                <a:gd name="T10" fmla="*/ 383 w 1342"/>
                <a:gd name="T11" fmla="*/ 373 h 667"/>
                <a:gd name="T12" fmla="*/ 390 w 1342"/>
                <a:gd name="T13" fmla="*/ 399 h 667"/>
                <a:gd name="T14" fmla="*/ 1342 w 1342"/>
                <a:gd name="T15" fmla="*/ 26 h 667"/>
                <a:gd name="T16" fmla="*/ 1336 w 1342"/>
                <a:gd name="T17" fmla="*/ 0 h 667"/>
                <a:gd name="T18" fmla="*/ 383 w 1342"/>
                <a:gd name="T19" fmla="*/ 373 h 667"/>
                <a:gd name="T20" fmla="*/ 383 w 1342"/>
                <a:gd name="T21" fmla="*/ 373 h 667"/>
                <a:gd name="T22" fmla="*/ 383 w 1342"/>
                <a:gd name="T23" fmla="*/ 373 h 667"/>
                <a:gd name="T24" fmla="*/ 387 w 1342"/>
                <a:gd name="T25" fmla="*/ 385 h 667"/>
                <a:gd name="T26" fmla="*/ 382 w 1342"/>
                <a:gd name="T27" fmla="*/ 373 h 667"/>
                <a:gd name="T28" fmla="*/ 383 w 1342"/>
                <a:gd name="T29" fmla="*/ 373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42" h="667">
                  <a:moveTo>
                    <a:pt x="0" y="643"/>
                  </a:moveTo>
                  <a:lnTo>
                    <a:pt x="9" y="667"/>
                  </a:lnTo>
                  <a:lnTo>
                    <a:pt x="391" y="398"/>
                  </a:lnTo>
                  <a:lnTo>
                    <a:pt x="382" y="373"/>
                  </a:lnTo>
                  <a:lnTo>
                    <a:pt x="0" y="643"/>
                  </a:lnTo>
                  <a:close/>
                  <a:moveTo>
                    <a:pt x="383" y="373"/>
                  </a:moveTo>
                  <a:lnTo>
                    <a:pt x="390" y="399"/>
                  </a:lnTo>
                  <a:lnTo>
                    <a:pt x="1342" y="26"/>
                  </a:lnTo>
                  <a:lnTo>
                    <a:pt x="1336" y="0"/>
                  </a:lnTo>
                  <a:lnTo>
                    <a:pt x="383" y="373"/>
                  </a:lnTo>
                  <a:close/>
                  <a:moveTo>
                    <a:pt x="383" y="373"/>
                  </a:moveTo>
                  <a:lnTo>
                    <a:pt x="383" y="373"/>
                  </a:lnTo>
                  <a:lnTo>
                    <a:pt x="387" y="385"/>
                  </a:lnTo>
                  <a:lnTo>
                    <a:pt x="382" y="373"/>
                  </a:lnTo>
                  <a:lnTo>
                    <a:pt x="383" y="373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06" name="Line 154"/>
            <p:cNvSpPr>
              <a:spLocks noChangeShapeType="1"/>
            </p:cNvSpPr>
            <p:nvPr/>
          </p:nvSpPr>
          <p:spPr bwMode="auto">
            <a:xfrm flipV="1">
              <a:off x="2320" y="1184"/>
              <a:ext cx="1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07" name="Line 155"/>
            <p:cNvSpPr>
              <a:spLocks noChangeShapeType="1"/>
            </p:cNvSpPr>
            <p:nvPr/>
          </p:nvSpPr>
          <p:spPr bwMode="auto">
            <a:xfrm>
              <a:off x="2307" y="1202"/>
              <a:ext cx="2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08" name="Line 156"/>
            <p:cNvSpPr>
              <a:spLocks noChangeShapeType="1"/>
            </p:cNvSpPr>
            <p:nvPr/>
          </p:nvSpPr>
          <p:spPr bwMode="auto">
            <a:xfrm>
              <a:off x="2307" y="1184"/>
              <a:ext cx="26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09" name="Line 157"/>
            <p:cNvSpPr>
              <a:spLocks noChangeShapeType="1"/>
            </p:cNvSpPr>
            <p:nvPr/>
          </p:nvSpPr>
          <p:spPr bwMode="auto">
            <a:xfrm flipV="1">
              <a:off x="2307" y="1184"/>
              <a:ext cx="26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10" name="Line 158"/>
            <p:cNvSpPr>
              <a:spLocks noChangeShapeType="1"/>
            </p:cNvSpPr>
            <p:nvPr/>
          </p:nvSpPr>
          <p:spPr bwMode="auto">
            <a:xfrm flipV="1">
              <a:off x="1368" y="1558"/>
              <a:ext cx="1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11" name="Line 159"/>
            <p:cNvSpPr>
              <a:spLocks noChangeShapeType="1"/>
            </p:cNvSpPr>
            <p:nvPr/>
          </p:nvSpPr>
          <p:spPr bwMode="auto">
            <a:xfrm>
              <a:off x="1354" y="1575"/>
              <a:ext cx="2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12" name="Line 160"/>
            <p:cNvSpPr>
              <a:spLocks noChangeShapeType="1"/>
            </p:cNvSpPr>
            <p:nvPr/>
          </p:nvSpPr>
          <p:spPr bwMode="auto">
            <a:xfrm>
              <a:off x="1354" y="1558"/>
              <a:ext cx="27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13" name="Line 161"/>
            <p:cNvSpPr>
              <a:spLocks noChangeShapeType="1"/>
            </p:cNvSpPr>
            <p:nvPr/>
          </p:nvSpPr>
          <p:spPr bwMode="auto">
            <a:xfrm flipV="1">
              <a:off x="1354" y="1558"/>
              <a:ext cx="27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14" name="Line 162"/>
            <p:cNvSpPr>
              <a:spLocks noChangeShapeType="1"/>
            </p:cNvSpPr>
            <p:nvPr/>
          </p:nvSpPr>
          <p:spPr bwMode="auto">
            <a:xfrm flipV="1">
              <a:off x="987" y="1827"/>
              <a:ext cx="1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15" name="Line 163"/>
            <p:cNvSpPr>
              <a:spLocks noChangeShapeType="1"/>
            </p:cNvSpPr>
            <p:nvPr/>
          </p:nvSpPr>
          <p:spPr bwMode="auto">
            <a:xfrm>
              <a:off x="973" y="1845"/>
              <a:ext cx="2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16" name="Line 164"/>
            <p:cNvSpPr>
              <a:spLocks noChangeShapeType="1"/>
            </p:cNvSpPr>
            <p:nvPr/>
          </p:nvSpPr>
          <p:spPr bwMode="auto">
            <a:xfrm>
              <a:off x="973" y="1827"/>
              <a:ext cx="26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17" name="Line 165"/>
            <p:cNvSpPr>
              <a:spLocks noChangeShapeType="1"/>
            </p:cNvSpPr>
            <p:nvPr/>
          </p:nvSpPr>
          <p:spPr bwMode="auto">
            <a:xfrm flipV="1">
              <a:off x="973" y="1827"/>
              <a:ext cx="26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18" name="Freeform 166"/>
            <p:cNvSpPr>
              <a:spLocks noEditPoints="1"/>
            </p:cNvSpPr>
            <p:nvPr/>
          </p:nvSpPr>
          <p:spPr bwMode="auto">
            <a:xfrm>
              <a:off x="984" y="2175"/>
              <a:ext cx="1338" cy="332"/>
            </a:xfrm>
            <a:custGeom>
              <a:avLst/>
              <a:gdLst>
                <a:gd name="T0" fmla="*/ 0 w 1338"/>
                <a:gd name="T1" fmla="*/ 304 h 332"/>
                <a:gd name="T2" fmla="*/ 4 w 1338"/>
                <a:gd name="T3" fmla="*/ 332 h 332"/>
                <a:gd name="T4" fmla="*/ 385 w 1338"/>
                <a:gd name="T5" fmla="*/ 229 h 332"/>
                <a:gd name="T6" fmla="*/ 382 w 1338"/>
                <a:gd name="T7" fmla="*/ 202 h 332"/>
                <a:gd name="T8" fmla="*/ 0 w 1338"/>
                <a:gd name="T9" fmla="*/ 304 h 332"/>
                <a:gd name="T10" fmla="*/ 382 w 1338"/>
                <a:gd name="T11" fmla="*/ 202 h 332"/>
                <a:gd name="T12" fmla="*/ 385 w 1338"/>
                <a:gd name="T13" fmla="*/ 229 h 332"/>
                <a:gd name="T14" fmla="*/ 1338 w 1338"/>
                <a:gd name="T15" fmla="*/ 28 h 332"/>
                <a:gd name="T16" fmla="*/ 1334 w 1338"/>
                <a:gd name="T17" fmla="*/ 0 h 332"/>
                <a:gd name="T18" fmla="*/ 382 w 1338"/>
                <a:gd name="T19" fmla="*/ 202 h 332"/>
                <a:gd name="T20" fmla="*/ 382 w 1338"/>
                <a:gd name="T21" fmla="*/ 202 h 332"/>
                <a:gd name="T22" fmla="*/ 382 w 1338"/>
                <a:gd name="T23" fmla="*/ 202 h 332"/>
                <a:gd name="T24" fmla="*/ 384 w 1338"/>
                <a:gd name="T25" fmla="*/ 215 h 332"/>
                <a:gd name="T26" fmla="*/ 382 w 1338"/>
                <a:gd name="T27" fmla="*/ 202 h 332"/>
                <a:gd name="T28" fmla="*/ 382 w 1338"/>
                <a:gd name="T29" fmla="*/ 20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38" h="332">
                  <a:moveTo>
                    <a:pt x="0" y="304"/>
                  </a:moveTo>
                  <a:lnTo>
                    <a:pt x="4" y="332"/>
                  </a:lnTo>
                  <a:lnTo>
                    <a:pt x="385" y="229"/>
                  </a:lnTo>
                  <a:lnTo>
                    <a:pt x="382" y="202"/>
                  </a:lnTo>
                  <a:lnTo>
                    <a:pt x="0" y="304"/>
                  </a:lnTo>
                  <a:close/>
                  <a:moveTo>
                    <a:pt x="382" y="202"/>
                  </a:moveTo>
                  <a:lnTo>
                    <a:pt x="385" y="229"/>
                  </a:lnTo>
                  <a:lnTo>
                    <a:pt x="1338" y="28"/>
                  </a:lnTo>
                  <a:lnTo>
                    <a:pt x="1334" y="0"/>
                  </a:lnTo>
                  <a:lnTo>
                    <a:pt x="382" y="202"/>
                  </a:lnTo>
                  <a:close/>
                  <a:moveTo>
                    <a:pt x="382" y="202"/>
                  </a:moveTo>
                  <a:lnTo>
                    <a:pt x="382" y="202"/>
                  </a:lnTo>
                  <a:lnTo>
                    <a:pt x="384" y="215"/>
                  </a:lnTo>
                  <a:lnTo>
                    <a:pt x="382" y="202"/>
                  </a:lnTo>
                  <a:lnTo>
                    <a:pt x="382" y="202"/>
                  </a:lnTo>
                  <a:close/>
                </a:path>
              </a:pathLst>
            </a:custGeom>
            <a:solidFill>
              <a:srgbClr val="00FF00"/>
            </a:solidFill>
            <a:ln w="0">
              <a:solidFill>
                <a:srgbClr val="00FF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19" name="Line 167"/>
            <p:cNvSpPr>
              <a:spLocks noChangeShapeType="1"/>
            </p:cNvSpPr>
            <p:nvPr/>
          </p:nvSpPr>
          <p:spPr bwMode="auto">
            <a:xfrm flipV="1">
              <a:off x="2320" y="2171"/>
              <a:ext cx="1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20" name="Line 168"/>
            <p:cNvSpPr>
              <a:spLocks noChangeShapeType="1"/>
            </p:cNvSpPr>
            <p:nvPr/>
          </p:nvSpPr>
          <p:spPr bwMode="auto">
            <a:xfrm>
              <a:off x="2307" y="2189"/>
              <a:ext cx="2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21" name="Line 169"/>
            <p:cNvSpPr>
              <a:spLocks noChangeShapeType="1"/>
            </p:cNvSpPr>
            <p:nvPr/>
          </p:nvSpPr>
          <p:spPr bwMode="auto">
            <a:xfrm>
              <a:off x="2307" y="2171"/>
              <a:ext cx="26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22" name="Line 170"/>
            <p:cNvSpPr>
              <a:spLocks noChangeShapeType="1"/>
            </p:cNvSpPr>
            <p:nvPr/>
          </p:nvSpPr>
          <p:spPr bwMode="auto">
            <a:xfrm flipV="1">
              <a:off x="2307" y="2171"/>
              <a:ext cx="26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23" name="Line 171"/>
            <p:cNvSpPr>
              <a:spLocks noChangeShapeType="1"/>
            </p:cNvSpPr>
            <p:nvPr/>
          </p:nvSpPr>
          <p:spPr bwMode="auto">
            <a:xfrm flipV="1">
              <a:off x="1368" y="2373"/>
              <a:ext cx="1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24" name="Line 172"/>
            <p:cNvSpPr>
              <a:spLocks noChangeShapeType="1"/>
            </p:cNvSpPr>
            <p:nvPr/>
          </p:nvSpPr>
          <p:spPr bwMode="auto">
            <a:xfrm>
              <a:off x="1354" y="2390"/>
              <a:ext cx="2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25" name="Line 173"/>
            <p:cNvSpPr>
              <a:spLocks noChangeShapeType="1"/>
            </p:cNvSpPr>
            <p:nvPr/>
          </p:nvSpPr>
          <p:spPr bwMode="auto">
            <a:xfrm>
              <a:off x="1354" y="2373"/>
              <a:ext cx="27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26" name="Line 174"/>
            <p:cNvSpPr>
              <a:spLocks noChangeShapeType="1"/>
            </p:cNvSpPr>
            <p:nvPr/>
          </p:nvSpPr>
          <p:spPr bwMode="auto">
            <a:xfrm flipV="1">
              <a:off x="1354" y="2373"/>
              <a:ext cx="27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27" name="Line 175"/>
            <p:cNvSpPr>
              <a:spLocks noChangeShapeType="1"/>
            </p:cNvSpPr>
            <p:nvPr/>
          </p:nvSpPr>
          <p:spPr bwMode="auto">
            <a:xfrm flipV="1">
              <a:off x="987" y="2476"/>
              <a:ext cx="1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28" name="Line 176"/>
            <p:cNvSpPr>
              <a:spLocks noChangeShapeType="1"/>
            </p:cNvSpPr>
            <p:nvPr/>
          </p:nvSpPr>
          <p:spPr bwMode="auto">
            <a:xfrm>
              <a:off x="973" y="2493"/>
              <a:ext cx="2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29" name="Line 177"/>
            <p:cNvSpPr>
              <a:spLocks noChangeShapeType="1"/>
            </p:cNvSpPr>
            <p:nvPr/>
          </p:nvSpPr>
          <p:spPr bwMode="auto">
            <a:xfrm>
              <a:off x="973" y="2476"/>
              <a:ext cx="26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30" name="Line 178"/>
            <p:cNvSpPr>
              <a:spLocks noChangeShapeType="1"/>
            </p:cNvSpPr>
            <p:nvPr/>
          </p:nvSpPr>
          <p:spPr bwMode="auto">
            <a:xfrm flipV="1">
              <a:off x="973" y="2476"/>
              <a:ext cx="26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31" name="Line 179"/>
            <p:cNvSpPr>
              <a:spLocks noChangeShapeType="1"/>
            </p:cNvSpPr>
            <p:nvPr/>
          </p:nvSpPr>
          <p:spPr bwMode="auto">
            <a:xfrm flipH="1">
              <a:off x="2604" y="1980"/>
              <a:ext cx="60" cy="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32" name="Line 180"/>
            <p:cNvSpPr>
              <a:spLocks noChangeShapeType="1"/>
            </p:cNvSpPr>
            <p:nvPr/>
          </p:nvSpPr>
          <p:spPr bwMode="auto">
            <a:xfrm flipH="1">
              <a:off x="2483" y="1980"/>
              <a:ext cx="60" cy="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33" name="Line 181"/>
            <p:cNvSpPr>
              <a:spLocks noChangeShapeType="1"/>
            </p:cNvSpPr>
            <p:nvPr/>
          </p:nvSpPr>
          <p:spPr bwMode="auto">
            <a:xfrm flipH="1">
              <a:off x="2362" y="1980"/>
              <a:ext cx="60" cy="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34" name="Line 182"/>
            <p:cNvSpPr>
              <a:spLocks noChangeShapeType="1"/>
            </p:cNvSpPr>
            <p:nvPr/>
          </p:nvSpPr>
          <p:spPr bwMode="auto">
            <a:xfrm flipH="1">
              <a:off x="2241" y="1980"/>
              <a:ext cx="61" cy="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35" name="Line 183"/>
            <p:cNvSpPr>
              <a:spLocks noChangeShapeType="1"/>
            </p:cNvSpPr>
            <p:nvPr/>
          </p:nvSpPr>
          <p:spPr bwMode="auto">
            <a:xfrm flipH="1">
              <a:off x="2120" y="1980"/>
              <a:ext cx="61" cy="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36" name="Line 184"/>
            <p:cNvSpPr>
              <a:spLocks noChangeShapeType="1"/>
            </p:cNvSpPr>
            <p:nvPr/>
          </p:nvSpPr>
          <p:spPr bwMode="auto">
            <a:xfrm flipH="1">
              <a:off x="1999" y="1980"/>
              <a:ext cx="61" cy="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37" name="Line 185"/>
            <p:cNvSpPr>
              <a:spLocks noChangeShapeType="1"/>
            </p:cNvSpPr>
            <p:nvPr/>
          </p:nvSpPr>
          <p:spPr bwMode="auto">
            <a:xfrm flipH="1">
              <a:off x="1878" y="1980"/>
              <a:ext cx="61" cy="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38" name="Line 186"/>
            <p:cNvSpPr>
              <a:spLocks noChangeShapeType="1"/>
            </p:cNvSpPr>
            <p:nvPr/>
          </p:nvSpPr>
          <p:spPr bwMode="auto">
            <a:xfrm flipH="1">
              <a:off x="1757" y="1980"/>
              <a:ext cx="61" cy="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39" name="Line 187"/>
            <p:cNvSpPr>
              <a:spLocks noChangeShapeType="1"/>
            </p:cNvSpPr>
            <p:nvPr/>
          </p:nvSpPr>
          <p:spPr bwMode="auto">
            <a:xfrm flipH="1">
              <a:off x="1636" y="1980"/>
              <a:ext cx="61" cy="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40" name="Line 188"/>
            <p:cNvSpPr>
              <a:spLocks noChangeShapeType="1"/>
            </p:cNvSpPr>
            <p:nvPr/>
          </p:nvSpPr>
          <p:spPr bwMode="auto">
            <a:xfrm flipH="1">
              <a:off x="1516" y="1980"/>
              <a:ext cx="60" cy="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41" name="Line 189"/>
            <p:cNvSpPr>
              <a:spLocks noChangeShapeType="1"/>
            </p:cNvSpPr>
            <p:nvPr/>
          </p:nvSpPr>
          <p:spPr bwMode="auto">
            <a:xfrm flipH="1">
              <a:off x="1395" y="1980"/>
              <a:ext cx="60" cy="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42" name="Line 190"/>
            <p:cNvSpPr>
              <a:spLocks noChangeShapeType="1"/>
            </p:cNvSpPr>
            <p:nvPr/>
          </p:nvSpPr>
          <p:spPr bwMode="auto">
            <a:xfrm flipH="1">
              <a:off x="1274" y="1980"/>
              <a:ext cx="60" cy="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43" name="Line 191"/>
            <p:cNvSpPr>
              <a:spLocks noChangeShapeType="1"/>
            </p:cNvSpPr>
            <p:nvPr/>
          </p:nvSpPr>
          <p:spPr bwMode="auto">
            <a:xfrm flipH="1">
              <a:off x="1153" y="1980"/>
              <a:ext cx="60" cy="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44" name="Line 192"/>
            <p:cNvSpPr>
              <a:spLocks noChangeShapeType="1"/>
            </p:cNvSpPr>
            <p:nvPr/>
          </p:nvSpPr>
          <p:spPr bwMode="auto">
            <a:xfrm flipH="1">
              <a:off x="1032" y="1980"/>
              <a:ext cx="60" cy="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45" name="Line 193"/>
            <p:cNvSpPr>
              <a:spLocks noChangeShapeType="1"/>
            </p:cNvSpPr>
            <p:nvPr/>
          </p:nvSpPr>
          <p:spPr bwMode="auto">
            <a:xfrm flipH="1">
              <a:off x="911" y="1980"/>
              <a:ext cx="60" cy="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46" name="Line 194"/>
            <p:cNvSpPr>
              <a:spLocks noChangeShapeType="1"/>
            </p:cNvSpPr>
            <p:nvPr/>
          </p:nvSpPr>
          <p:spPr bwMode="auto">
            <a:xfrm flipH="1">
              <a:off x="790" y="1980"/>
              <a:ext cx="60" cy="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47" name="Line 195"/>
            <p:cNvSpPr>
              <a:spLocks noChangeShapeType="1"/>
            </p:cNvSpPr>
            <p:nvPr/>
          </p:nvSpPr>
          <p:spPr bwMode="auto">
            <a:xfrm flipH="1">
              <a:off x="669" y="1980"/>
              <a:ext cx="61" cy="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48" name="Line 196"/>
            <p:cNvSpPr>
              <a:spLocks noChangeShapeType="1"/>
            </p:cNvSpPr>
            <p:nvPr/>
          </p:nvSpPr>
          <p:spPr bwMode="auto">
            <a:xfrm flipH="1">
              <a:off x="548" y="1980"/>
              <a:ext cx="61" cy="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0949" name="Line 197"/>
            <p:cNvSpPr>
              <a:spLocks noChangeShapeType="1"/>
            </p:cNvSpPr>
            <p:nvPr/>
          </p:nvSpPr>
          <p:spPr bwMode="auto">
            <a:xfrm flipH="1">
              <a:off x="427" y="1980"/>
              <a:ext cx="61" cy="1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970950" name="Rectangle 198"/>
          <p:cNvSpPr>
            <a:spLocks noChangeArrowheads="1"/>
          </p:cNvSpPr>
          <p:nvPr/>
        </p:nvSpPr>
        <p:spPr bwMode="auto">
          <a:xfrm>
            <a:off x="0" y="0"/>
            <a:ext cx="9144000" cy="620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1pPr>
            <a:lvl2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2pPr>
            <a:lvl3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3pPr>
            <a:lvl4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4pPr>
            <a:lvl5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en-US" altLang="ja-JP" sz="2800" u="sng"/>
              <a:t>Future propsects: expected sensitivity of SK-III</a:t>
            </a:r>
          </a:p>
        </p:txBody>
      </p:sp>
      <p:sp>
        <p:nvSpPr>
          <p:cNvPr id="970951" name="Rectangle 199"/>
          <p:cNvSpPr>
            <a:spLocks noChangeArrowheads="1"/>
          </p:cNvSpPr>
          <p:nvPr/>
        </p:nvSpPr>
        <p:spPr bwMode="auto">
          <a:xfrm>
            <a:off x="4787900" y="476250"/>
            <a:ext cx="4643438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1pPr>
            <a:lvl2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2pPr>
            <a:lvl3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3pPr>
            <a:lvl4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4pPr>
            <a:lvl5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l"/>
            <a:r>
              <a:rPr lang="en-US" altLang="ja-JP" sz="2000" u="sng"/>
              <a:t>Statistical significance</a:t>
            </a:r>
          </a:p>
        </p:txBody>
      </p:sp>
      <p:sp>
        <p:nvSpPr>
          <p:cNvPr id="970952" name="Text Box 200"/>
          <p:cNvSpPr txBox="1">
            <a:spLocks noChangeArrowheads="1"/>
          </p:cNvSpPr>
          <p:nvPr/>
        </p:nvSpPr>
        <p:spPr bwMode="auto">
          <a:xfrm>
            <a:off x="6335713" y="5048250"/>
            <a:ext cx="2232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000"/>
              <a:t>Live time (years)</a:t>
            </a:r>
          </a:p>
        </p:txBody>
      </p:sp>
      <p:sp>
        <p:nvSpPr>
          <p:cNvPr id="970953" name="Rectangle 201"/>
          <p:cNvSpPr>
            <a:spLocks noChangeArrowheads="1"/>
          </p:cNvSpPr>
          <p:nvPr/>
        </p:nvSpPr>
        <p:spPr bwMode="auto">
          <a:xfrm rot="-5400000">
            <a:off x="3600450" y="2779713"/>
            <a:ext cx="2303463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1pPr>
            <a:lvl2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2pPr>
            <a:lvl3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3pPr>
            <a:lvl4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4pPr>
            <a:lvl5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l"/>
            <a:r>
              <a:rPr lang="en-US" altLang="ja-JP" sz="2000">
                <a:solidFill>
                  <a:schemeClr val="tx1"/>
                </a:solidFill>
              </a:rPr>
              <a:t>Significance ( </a:t>
            </a:r>
            <a:r>
              <a:rPr lang="en-US" altLang="ja-JP" sz="2000">
                <a:solidFill>
                  <a:schemeClr val="tx1"/>
                </a:solidFill>
                <a:latin typeface="Symbol" panose="05050102010706020507" pitchFamily="18" charset="2"/>
              </a:rPr>
              <a:t>s </a:t>
            </a:r>
            <a:r>
              <a:rPr lang="en-US" altLang="ja-JP" sz="2000">
                <a:solidFill>
                  <a:schemeClr val="tx1"/>
                </a:solidFill>
              </a:rPr>
              <a:t>)</a:t>
            </a:r>
          </a:p>
        </p:txBody>
      </p:sp>
      <p:sp>
        <p:nvSpPr>
          <p:cNvPr id="970954" name="Text Box 202"/>
          <p:cNvSpPr txBox="1">
            <a:spLocks noChangeArrowheads="1"/>
          </p:cNvSpPr>
          <p:nvPr/>
        </p:nvSpPr>
        <p:spPr bwMode="auto">
          <a:xfrm>
            <a:off x="6854825" y="3362325"/>
            <a:ext cx="15128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b="0"/>
              <a:t>3</a:t>
            </a:r>
            <a:r>
              <a:rPr lang="en-US" altLang="ja-JP" sz="2000" b="0">
                <a:latin typeface="Symbol" panose="05050102010706020507" pitchFamily="18" charset="2"/>
              </a:rPr>
              <a:t>s</a:t>
            </a:r>
            <a:r>
              <a:rPr lang="en-US" altLang="ja-JP" sz="2000" b="0"/>
              <a:t> level</a:t>
            </a:r>
          </a:p>
        </p:txBody>
      </p:sp>
      <p:sp>
        <p:nvSpPr>
          <p:cNvPr id="970955" name="Rectangle 203"/>
          <p:cNvSpPr>
            <a:spLocks noChangeArrowheads="1"/>
          </p:cNvSpPr>
          <p:nvPr/>
        </p:nvSpPr>
        <p:spPr bwMode="auto">
          <a:xfrm>
            <a:off x="6985000" y="942975"/>
            <a:ext cx="1655763" cy="1296988"/>
          </a:xfrm>
          <a:prstGeom prst="rect">
            <a:avLst/>
          </a:prstGeom>
          <a:solidFill>
            <a:schemeClr val="bg1"/>
          </a:solidFill>
          <a:ln w="9525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70956" name="Text Box 204"/>
          <p:cNvSpPr txBox="1">
            <a:spLocks noChangeArrowheads="1"/>
          </p:cNvSpPr>
          <p:nvPr/>
        </p:nvSpPr>
        <p:spPr bwMode="auto">
          <a:xfrm>
            <a:off x="6985000" y="942975"/>
            <a:ext cx="792163" cy="1325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hangingPunct="0">
              <a:lnSpc>
                <a:spcPct val="80000"/>
              </a:lnSpc>
              <a:spcBef>
                <a:spcPct val="20000"/>
              </a:spcBef>
            </a:pPr>
            <a:r>
              <a:rPr lang="en-US" altLang="ja-JP" sz="1400"/>
              <a:t>sin</a:t>
            </a:r>
            <a:r>
              <a:rPr lang="en-US" altLang="ja-JP" sz="1400" baseline="30000"/>
              <a:t>2</a:t>
            </a:r>
            <a:r>
              <a:rPr lang="en-US" altLang="ja-JP" sz="1400"/>
              <a:t>(</a:t>
            </a:r>
            <a:r>
              <a:rPr lang="en-US" altLang="ja-JP" sz="1400">
                <a:latin typeface="Symbol" panose="05050102010706020507" pitchFamily="18" charset="2"/>
              </a:rPr>
              <a:t>q</a:t>
            </a:r>
            <a:r>
              <a:rPr lang="en-US" altLang="ja-JP" sz="1400"/>
              <a:t>)</a:t>
            </a:r>
          </a:p>
          <a:p>
            <a:pPr eaLnBrk="0" hangingPunct="0">
              <a:lnSpc>
                <a:spcPct val="80000"/>
              </a:lnSpc>
              <a:spcBef>
                <a:spcPct val="20000"/>
              </a:spcBef>
            </a:pPr>
            <a:r>
              <a:rPr lang="en-US" altLang="ja-JP" sz="1400">
                <a:solidFill>
                  <a:srgbClr val="FF00FF"/>
                </a:solidFill>
              </a:rPr>
              <a:t>0.22</a:t>
            </a:r>
          </a:p>
          <a:p>
            <a:pPr eaLnBrk="0" hangingPunct="0">
              <a:lnSpc>
                <a:spcPct val="80000"/>
              </a:lnSpc>
              <a:spcBef>
                <a:spcPct val="20000"/>
              </a:spcBef>
            </a:pPr>
            <a:r>
              <a:rPr lang="en-US" altLang="ja-JP" sz="1400">
                <a:solidFill>
                  <a:srgbClr val="00CCFF"/>
                </a:solidFill>
              </a:rPr>
              <a:t>0.28</a:t>
            </a:r>
          </a:p>
          <a:p>
            <a:pPr eaLnBrk="0" hangingPunct="0">
              <a:lnSpc>
                <a:spcPct val="80000"/>
              </a:lnSpc>
              <a:spcBef>
                <a:spcPct val="20000"/>
              </a:spcBef>
            </a:pPr>
            <a:r>
              <a:rPr lang="en-US" altLang="ja-JP" sz="1400">
                <a:solidFill>
                  <a:schemeClr val="folHlink"/>
                </a:solidFill>
              </a:rPr>
              <a:t>0.28</a:t>
            </a:r>
          </a:p>
          <a:p>
            <a:pPr eaLnBrk="0" hangingPunct="0">
              <a:lnSpc>
                <a:spcPct val="80000"/>
              </a:lnSpc>
              <a:spcBef>
                <a:spcPct val="20000"/>
              </a:spcBef>
            </a:pPr>
            <a:r>
              <a:rPr lang="en-US" altLang="ja-JP" sz="1400">
                <a:solidFill>
                  <a:srgbClr val="00FF00"/>
                </a:solidFill>
              </a:rPr>
              <a:t>0.28</a:t>
            </a:r>
          </a:p>
          <a:p>
            <a:pPr eaLnBrk="0" hangingPunct="0">
              <a:lnSpc>
                <a:spcPct val="80000"/>
              </a:lnSpc>
              <a:spcBef>
                <a:spcPct val="20000"/>
              </a:spcBef>
            </a:pPr>
            <a:r>
              <a:rPr lang="en-US" altLang="ja-JP" sz="1400">
                <a:solidFill>
                  <a:schemeClr val="accent2"/>
                </a:solidFill>
              </a:rPr>
              <a:t>0.35</a:t>
            </a:r>
          </a:p>
        </p:txBody>
      </p:sp>
      <p:sp>
        <p:nvSpPr>
          <p:cNvPr id="970957" name="Text Box 205"/>
          <p:cNvSpPr txBox="1">
            <a:spLocks noChangeArrowheads="1"/>
          </p:cNvSpPr>
          <p:nvPr/>
        </p:nvSpPr>
        <p:spPr bwMode="auto">
          <a:xfrm>
            <a:off x="7704138" y="942975"/>
            <a:ext cx="1036637" cy="1325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  <a:spcBef>
                <a:spcPct val="20000"/>
              </a:spcBef>
            </a:pPr>
            <a:r>
              <a:rPr lang="en-US" altLang="ja-JP" sz="1400">
                <a:latin typeface="Symbol" panose="05050102010706020507" pitchFamily="18" charset="2"/>
              </a:rPr>
              <a:t>D</a:t>
            </a:r>
            <a:r>
              <a:rPr lang="en-US" altLang="ja-JP" sz="1400"/>
              <a:t>m</a:t>
            </a:r>
            <a:r>
              <a:rPr lang="en-US" altLang="ja-JP" sz="1400" baseline="30000"/>
              <a:t>2 </a:t>
            </a:r>
            <a:r>
              <a:rPr lang="en-US" altLang="ja-JP" sz="1400"/>
              <a:t>(eV</a:t>
            </a:r>
            <a:r>
              <a:rPr lang="en-US" altLang="ja-JP" sz="1400" baseline="30000"/>
              <a:t>2</a:t>
            </a:r>
            <a:r>
              <a:rPr lang="en-US" altLang="ja-JP" sz="1400"/>
              <a:t>)</a:t>
            </a:r>
          </a:p>
          <a:p>
            <a:pPr algn="l" eaLnBrk="0" hangingPunct="0">
              <a:lnSpc>
                <a:spcPct val="80000"/>
              </a:lnSpc>
              <a:spcBef>
                <a:spcPct val="20000"/>
              </a:spcBef>
            </a:pPr>
            <a:r>
              <a:rPr lang="en-US" altLang="ja-JP" sz="1400">
                <a:solidFill>
                  <a:srgbClr val="FF00FF"/>
                </a:solidFill>
              </a:rPr>
              <a:t>7.2 x 10</a:t>
            </a:r>
            <a:r>
              <a:rPr lang="en-US" altLang="ja-JP" sz="1400" baseline="30000">
                <a:solidFill>
                  <a:srgbClr val="FF00FF"/>
                </a:solidFill>
              </a:rPr>
              <a:t>-5</a:t>
            </a:r>
          </a:p>
          <a:p>
            <a:pPr algn="l" eaLnBrk="0" hangingPunct="0">
              <a:lnSpc>
                <a:spcPct val="80000"/>
              </a:lnSpc>
              <a:spcBef>
                <a:spcPct val="20000"/>
              </a:spcBef>
            </a:pPr>
            <a:r>
              <a:rPr lang="en-US" altLang="ja-JP" sz="1400">
                <a:solidFill>
                  <a:srgbClr val="00CCFF"/>
                </a:solidFill>
              </a:rPr>
              <a:t>10 x 10</a:t>
            </a:r>
            <a:r>
              <a:rPr lang="en-US" altLang="ja-JP" sz="1400" baseline="30000">
                <a:solidFill>
                  <a:srgbClr val="00CCFF"/>
                </a:solidFill>
              </a:rPr>
              <a:t>-5</a:t>
            </a:r>
            <a:r>
              <a:rPr lang="en-US" altLang="ja-JP" sz="1400"/>
              <a:t> </a:t>
            </a:r>
          </a:p>
          <a:p>
            <a:pPr algn="l" eaLnBrk="0" hangingPunct="0">
              <a:lnSpc>
                <a:spcPct val="80000"/>
              </a:lnSpc>
              <a:spcBef>
                <a:spcPct val="20000"/>
              </a:spcBef>
            </a:pPr>
            <a:r>
              <a:rPr lang="en-US" altLang="ja-JP" sz="1400">
                <a:solidFill>
                  <a:schemeClr val="folHlink"/>
                </a:solidFill>
              </a:rPr>
              <a:t>7.2 x 10</a:t>
            </a:r>
            <a:r>
              <a:rPr lang="en-US" altLang="ja-JP" sz="1400" baseline="30000">
                <a:solidFill>
                  <a:schemeClr val="folHlink"/>
                </a:solidFill>
              </a:rPr>
              <a:t>-5</a:t>
            </a:r>
          </a:p>
          <a:p>
            <a:pPr algn="l" eaLnBrk="0" hangingPunct="0">
              <a:lnSpc>
                <a:spcPct val="80000"/>
              </a:lnSpc>
              <a:spcBef>
                <a:spcPct val="20000"/>
              </a:spcBef>
            </a:pPr>
            <a:r>
              <a:rPr lang="en-US" altLang="ja-JP" sz="1400">
                <a:solidFill>
                  <a:srgbClr val="00FF00"/>
                </a:solidFill>
              </a:rPr>
              <a:t>4.8 x 10</a:t>
            </a:r>
            <a:r>
              <a:rPr lang="en-US" altLang="ja-JP" sz="1400" baseline="30000">
                <a:solidFill>
                  <a:srgbClr val="00FF00"/>
                </a:solidFill>
              </a:rPr>
              <a:t>-5</a:t>
            </a:r>
          </a:p>
          <a:p>
            <a:pPr algn="l" eaLnBrk="0" hangingPunct="0">
              <a:lnSpc>
                <a:spcPct val="80000"/>
              </a:lnSpc>
              <a:spcBef>
                <a:spcPct val="20000"/>
              </a:spcBef>
            </a:pPr>
            <a:r>
              <a:rPr lang="en-US" altLang="ja-JP" sz="1400">
                <a:solidFill>
                  <a:schemeClr val="accent2"/>
                </a:solidFill>
              </a:rPr>
              <a:t>6.3 x 10</a:t>
            </a:r>
            <a:r>
              <a:rPr lang="en-US" altLang="ja-JP" sz="1400" baseline="30000">
                <a:solidFill>
                  <a:schemeClr val="accent2"/>
                </a:solidFill>
              </a:rPr>
              <a:t>-5</a:t>
            </a:r>
          </a:p>
        </p:txBody>
      </p:sp>
      <p:sp>
        <p:nvSpPr>
          <p:cNvPr id="970958" name="Text Box 206"/>
          <p:cNvSpPr txBox="1">
            <a:spLocks noChangeArrowheads="1"/>
          </p:cNvSpPr>
          <p:nvPr/>
        </p:nvSpPr>
        <p:spPr bwMode="auto">
          <a:xfrm>
            <a:off x="0" y="5480050"/>
            <a:ext cx="4572000" cy="1377950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10000"/>
              </a:spcBef>
            </a:pPr>
            <a:r>
              <a:rPr lang="en-US" altLang="ja-JP" sz="2000" b="0" u="sng"/>
              <a:t>Assumption:</a:t>
            </a:r>
          </a:p>
          <a:p>
            <a:pPr algn="l">
              <a:spcBef>
                <a:spcPct val="10000"/>
              </a:spcBef>
            </a:pPr>
            <a:r>
              <a:rPr lang="en-US" altLang="ja-JP" sz="2000" b="0"/>
              <a:t>Correlated systematic error:  x 0.5</a:t>
            </a:r>
          </a:p>
          <a:p>
            <a:pPr algn="l">
              <a:spcBef>
                <a:spcPct val="10000"/>
              </a:spcBef>
            </a:pPr>
            <a:r>
              <a:rPr lang="en-US" altLang="ja-JP" sz="2000" b="0"/>
              <a:t>4.0-5.5MeV background : x 0.3 of SK-I</a:t>
            </a:r>
          </a:p>
          <a:p>
            <a:pPr algn="l">
              <a:spcBef>
                <a:spcPct val="10000"/>
              </a:spcBef>
            </a:pPr>
            <a:r>
              <a:rPr lang="en-US" altLang="ja-JP" sz="1800" b="0"/>
              <a:t>(&gt; 5.5MeV is same as SK-I)</a:t>
            </a:r>
          </a:p>
        </p:txBody>
      </p:sp>
      <p:sp>
        <p:nvSpPr>
          <p:cNvPr id="970959" name="Line 207"/>
          <p:cNvSpPr>
            <a:spLocks noChangeShapeType="1"/>
          </p:cNvSpPr>
          <p:nvPr/>
        </p:nvSpPr>
        <p:spPr bwMode="auto">
          <a:xfrm flipH="1">
            <a:off x="5472113" y="3679825"/>
            <a:ext cx="431800" cy="792163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70960" name="Text Box 208"/>
          <p:cNvSpPr txBox="1">
            <a:spLocks noChangeArrowheads="1"/>
          </p:cNvSpPr>
          <p:nvPr/>
        </p:nvSpPr>
        <p:spPr bwMode="auto">
          <a:xfrm>
            <a:off x="5384800" y="4387850"/>
            <a:ext cx="2951163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800">
                <a:solidFill>
                  <a:schemeClr val="hlink"/>
                </a:solidFill>
              </a:rPr>
              <a:t>Solar+KamLAND best fit</a:t>
            </a:r>
          </a:p>
        </p:txBody>
      </p:sp>
      <p:grpSp>
        <p:nvGrpSpPr>
          <p:cNvPr id="970961" name="Group 209"/>
          <p:cNvGrpSpPr>
            <a:grpSpLocks/>
          </p:cNvGrpSpPr>
          <p:nvPr/>
        </p:nvGrpSpPr>
        <p:grpSpPr bwMode="auto">
          <a:xfrm>
            <a:off x="5327650" y="942975"/>
            <a:ext cx="1489075" cy="1584325"/>
            <a:chOff x="590" y="527"/>
            <a:chExt cx="1641" cy="1750"/>
          </a:xfrm>
        </p:grpSpPr>
        <p:pic>
          <p:nvPicPr>
            <p:cNvPr id="970962" name="Picture 210" descr="solar-kamland-contour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" y="527"/>
              <a:ext cx="1641" cy="175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70963" name="Oval 211"/>
            <p:cNvSpPr>
              <a:spLocks noChangeArrowheads="1"/>
            </p:cNvSpPr>
            <p:nvPr/>
          </p:nvSpPr>
          <p:spPr bwMode="auto">
            <a:xfrm>
              <a:off x="1778" y="1634"/>
              <a:ext cx="91" cy="91"/>
            </a:xfrm>
            <a:prstGeom prst="ellipse">
              <a:avLst/>
            </a:prstGeom>
            <a:solidFill>
              <a:schemeClr val="accent2"/>
            </a:solidFill>
            <a:ln w="952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70964" name="Oval 212"/>
            <p:cNvSpPr>
              <a:spLocks noChangeArrowheads="1"/>
            </p:cNvSpPr>
            <p:nvPr/>
          </p:nvSpPr>
          <p:spPr bwMode="auto">
            <a:xfrm>
              <a:off x="1594" y="1734"/>
              <a:ext cx="91" cy="91"/>
            </a:xfrm>
            <a:prstGeom prst="ellipse">
              <a:avLst/>
            </a:prstGeom>
            <a:solidFill>
              <a:srgbClr val="00FF00"/>
            </a:solidFill>
            <a:ln w="9525">
              <a:solidFill>
                <a:srgbClr val="00FF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70965" name="Oval 213"/>
            <p:cNvSpPr>
              <a:spLocks noChangeArrowheads="1"/>
            </p:cNvSpPr>
            <p:nvPr/>
          </p:nvSpPr>
          <p:spPr bwMode="auto">
            <a:xfrm>
              <a:off x="1595" y="1504"/>
              <a:ext cx="91" cy="91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70966" name="Oval 214"/>
            <p:cNvSpPr>
              <a:spLocks noChangeArrowheads="1"/>
            </p:cNvSpPr>
            <p:nvPr/>
          </p:nvSpPr>
          <p:spPr bwMode="auto">
            <a:xfrm>
              <a:off x="1593" y="1310"/>
              <a:ext cx="91" cy="91"/>
            </a:xfrm>
            <a:prstGeom prst="ellipse">
              <a:avLst/>
            </a:pr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70967" name="Oval 215"/>
            <p:cNvSpPr>
              <a:spLocks noChangeArrowheads="1"/>
            </p:cNvSpPr>
            <p:nvPr/>
          </p:nvSpPr>
          <p:spPr bwMode="auto">
            <a:xfrm>
              <a:off x="1435" y="1491"/>
              <a:ext cx="91" cy="91"/>
            </a:xfrm>
            <a:prstGeom prst="ellipse">
              <a:avLst/>
            </a:prstGeom>
            <a:solidFill>
              <a:srgbClr val="FF00FF"/>
            </a:solidFill>
            <a:ln w="9525">
              <a:solidFill>
                <a:srgbClr val="FF00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sp>
        <p:nvSpPr>
          <p:cNvPr id="970968" name="AutoShape 216"/>
          <p:cNvSpPr>
            <a:spLocks/>
          </p:cNvSpPr>
          <p:nvPr/>
        </p:nvSpPr>
        <p:spPr bwMode="auto">
          <a:xfrm>
            <a:off x="5903913" y="3392488"/>
            <a:ext cx="73025" cy="503237"/>
          </a:xfrm>
          <a:prstGeom prst="leftBrace">
            <a:avLst>
              <a:gd name="adj1" fmla="val 57427"/>
              <a:gd name="adj2" fmla="val 50000"/>
            </a:avLst>
          </a:prstGeom>
          <a:noFill/>
          <a:ln w="952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70969" name="Rectangle 217"/>
          <p:cNvSpPr>
            <a:spLocks noChangeArrowheads="1"/>
          </p:cNvSpPr>
          <p:nvPr/>
        </p:nvSpPr>
        <p:spPr bwMode="auto">
          <a:xfrm>
            <a:off x="755650" y="549275"/>
            <a:ext cx="4643438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1pPr>
            <a:lvl2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2pPr>
            <a:lvl3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3pPr>
            <a:lvl4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4pPr>
            <a:lvl5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algn="l"/>
            <a:r>
              <a:rPr lang="en-US" altLang="ja-JP" sz="2000" u="sng"/>
              <a:t>Expected spectrum in SK-III</a:t>
            </a:r>
          </a:p>
        </p:txBody>
      </p:sp>
      <p:sp>
        <p:nvSpPr>
          <p:cNvPr id="970970" name="Text Box 218"/>
          <p:cNvSpPr txBox="1">
            <a:spLocks noChangeArrowheads="1"/>
          </p:cNvSpPr>
          <p:nvPr/>
        </p:nvSpPr>
        <p:spPr bwMode="auto">
          <a:xfrm>
            <a:off x="1331913" y="1268413"/>
            <a:ext cx="27352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b="0"/>
              <a:t>5 years data assumed</a:t>
            </a:r>
          </a:p>
        </p:txBody>
      </p:sp>
      <p:sp>
        <p:nvSpPr>
          <p:cNvPr id="970971" name="Line 219"/>
          <p:cNvSpPr>
            <a:spLocks noChangeShapeType="1"/>
          </p:cNvSpPr>
          <p:nvPr/>
        </p:nvSpPr>
        <p:spPr bwMode="auto">
          <a:xfrm>
            <a:off x="3203575" y="2781300"/>
            <a:ext cx="144463" cy="431800"/>
          </a:xfrm>
          <a:prstGeom prst="line">
            <a:avLst/>
          </a:prstGeom>
          <a:noFill/>
          <a:ln w="9525">
            <a:solidFill>
              <a:srgbClr val="0000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70972" name="Text Box 220"/>
          <p:cNvSpPr txBox="1">
            <a:spLocks noChangeArrowheads="1"/>
          </p:cNvSpPr>
          <p:nvPr/>
        </p:nvSpPr>
        <p:spPr bwMode="auto">
          <a:xfrm>
            <a:off x="2339975" y="2205038"/>
            <a:ext cx="1871663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1600" b="0">
                <a:solidFill>
                  <a:srgbClr val="0000FF"/>
                </a:solidFill>
              </a:rPr>
              <a:t>Energy correlated systematic error</a:t>
            </a:r>
          </a:p>
        </p:txBody>
      </p:sp>
    </p:spTree>
  </p:cSld>
  <p:clrMapOvr>
    <a:masterClrMapping/>
  </p:clrMapOvr>
  <p:transition spd="med">
    <p:wipe dir="d"/>
  </p:transition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378" name="Rectangle 2"/>
          <p:cNvSpPr>
            <a:spLocks noGrp="1" noChangeArrowheads="1"/>
          </p:cNvSpPr>
          <p:nvPr>
            <p:ph type="title"/>
          </p:nvPr>
        </p:nvSpPr>
        <p:spPr>
          <a:xfrm>
            <a:off x="179388" y="0"/>
            <a:ext cx="8456612" cy="549275"/>
          </a:xfr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chemeClr val="accent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ja-JP" sz="3200" b="0" u="sng"/>
              <a:t>Summary of Solar neutrino analysis</a:t>
            </a:r>
            <a:r>
              <a:rPr lang="en-US" altLang="ja-JP" b="0" u="sng"/>
              <a:t> </a:t>
            </a:r>
          </a:p>
        </p:txBody>
      </p:sp>
      <p:sp>
        <p:nvSpPr>
          <p:cNvPr id="997380" name="Rectangle 4"/>
          <p:cNvSpPr>
            <a:spLocks noChangeArrowheads="1"/>
          </p:cNvSpPr>
          <p:nvPr/>
        </p:nvSpPr>
        <p:spPr bwMode="auto">
          <a:xfrm>
            <a:off x="179388" y="836613"/>
            <a:ext cx="8640762" cy="56880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rgbClr val="CC00FF"/>
              </a:buClr>
              <a:buFont typeface="Wingdings" panose="05000000000000000000" pitchFamily="2" charset="2"/>
              <a:buChar char="n"/>
              <a:defRPr kumimoji="1" sz="3200" b="1"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algn="l">
              <a:spcBef>
                <a:spcPct val="20000"/>
              </a:spcBef>
              <a:buClr>
                <a:srgbClr val="FF7C80"/>
              </a:buClr>
              <a:buFont typeface="Wingdings" panose="05000000000000000000" pitchFamily="2" charset="2"/>
              <a:buChar char="l"/>
              <a:defRPr kumimoji="1" sz="2800" b="1"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algn="l">
              <a:spcBef>
                <a:spcPct val="20000"/>
              </a:spcBef>
              <a:buClr>
                <a:srgbClr val="FF66CC"/>
              </a:buClr>
              <a:buFont typeface="Wingdings" panose="05000000000000000000" pitchFamily="2" charset="2"/>
              <a:buChar char="Ø"/>
              <a:defRPr kumimoji="1" sz="2400" b="1"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algn="l">
              <a:spcBef>
                <a:spcPct val="20000"/>
              </a:spcBef>
              <a:buClr>
                <a:srgbClr val="FF66CC"/>
              </a:buClr>
              <a:buFont typeface="Wingdings" panose="05000000000000000000" pitchFamily="2" charset="2"/>
              <a:buChar char="Ø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algn="l">
              <a:spcBef>
                <a:spcPct val="20000"/>
              </a:spcBef>
              <a:buClr>
                <a:srgbClr val="FF66CC"/>
              </a:buClr>
              <a:buFont typeface="Wingdings" panose="05000000000000000000" pitchFamily="2" charset="2"/>
              <a:buChar char="Ø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rgbClr val="FF66CC"/>
              </a:buClr>
              <a:buFont typeface="Wingdings" panose="05000000000000000000" pitchFamily="2" charset="2"/>
              <a:buChar char="Ø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rgbClr val="FF66CC"/>
              </a:buClr>
              <a:buFont typeface="Wingdings" panose="05000000000000000000" pitchFamily="2" charset="2"/>
              <a:buChar char="Ø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rgbClr val="FF66CC"/>
              </a:buClr>
              <a:buFont typeface="Wingdings" panose="05000000000000000000" pitchFamily="2" charset="2"/>
              <a:buChar char="Ø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rgbClr val="FF66CC"/>
              </a:buClr>
              <a:buFont typeface="Wingdings" panose="05000000000000000000" pitchFamily="2" charset="2"/>
              <a:buChar char="Ø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>
              <a:buSzPct val="70000"/>
            </a:pPr>
            <a:r>
              <a:rPr lang="en-US" altLang="ja-JP" b="0" u="sng"/>
              <a:t>Activities from 2000 to 2006</a:t>
            </a:r>
          </a:p>
          <a:p>
            <a:pPr lvl="1">
              <a:lnSpc>
                <a:spcPct val="90000"/>
              </a:lnSpc>
              <a:buSzPct val="70000"/>
            </a:pPr>
            <a:r>
              <a:rPr lang="en-US" altLang="ja-JP" sz="2400" b="0"/>
              <a:t>Evidence for solar neutrino oscillation by comparing SK and SNO data in 2001.</a:t>
            </a:r>
          </a:p>
          <a:p>
            <a:pPr lvl="1">
              <a:lnSpc>
                <a:spcPct val="90000"/>
              </a:lnSpc>
              <a:buSzPct val="70000"/>
            </a:pPr>
            <a:r>
              <a:rPr lang="en-US" altLang="ja-JP" sz="2400" b="0"/>
              <a:t>The flat energy spectrum and small day/night value of SK favored LMA solution.</a:t>
            </a:r>
          </a:p>
          <a:p>
            <a:pPr lvl="1">
              <a:lnSpc>
                <a:spcPct val="90000"/>
              </a:lnSpc>
              <a:buSzPct val="70000"/>
            </a:pPr>
            <a:r>
              <a:rPr lang="en-US" altLang="ja-JP" sz="2400" b="0"/>
              <a:t>LMA solution was obtained by solar global analysis (SK, SNO, radiochemical) with 99% CL.</a:t>
            </a:r>
          </a:p>
          <a:p>
            <a:pPr lvl="1">
              <a:lnSpc>
                <a:spcPct val="90000"/>
              </a:lnSpc>
              <a:buSzPct val="70000"/>
            </a:pPr>
            <a:r>
              <a:rPr lang="en-US" altLang="ja-JP" sz="2400" b="0"/>
              <a:t>SK-II data is consistent with SK-I data.</a:t>
            </a:r>
            <a:endParaRPr lang="en-US" altLang="ja-JP" b="0" u="sng"/>
          </a:p>
          <a:p>
            <a:pPr>
              <a:buSzPct val="70000"/>
            </a:pPr>
            <a:r>
              <a:rPr lang="en-US" altLang="ja-JP" b="0" u="sng"/>
              <a:t>Future prospects</a:t>
            </a:r>
            <a:endParaRPr lang="en-US" altLang="ja-JP" sz="2800" b="0" u="sng"/>
          </a:p>
          <a:p>
            <a:pPr lvl="1">
              <a:buSzPct val="70000"/>
            </a:pPr>
            <a:r>
              <a:rPr lang="en-US" altLang="ja-JP" b="0"/>
              <a:t>Precise measurement of energy spectrum.   ~10% distortion is expected for the LMA solution. By lowering background in lower energy region, it should be observed in 5-7 years.</a:t>
            </a:r>
          </a:p>
        </p:txBody>
      </p:sp>
    </p:spTree>
  </p:cSld>
  <p:clrMapOvr>
    <a:masterClrMapping/>
  </p:clrMapOvr>
  <p:transition spd="med">
    <p:wipe dir="d"/>
  </p:transition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64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79388" y="1268413"/>
            <a:ext cx="8675687" cy="457200"/>
          </a:xfrm>
          <a:noFill/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r>
              <a:rPr lang="en-US" altLang="ja-JP" sz="4800" u="sng">
                <a:effectLst>
                  <a:outerShdw blurRad="38100" dist="38100" dir="2700000" algn="tl">
                    <a:srgbClr val="C0C0C0"/>
                  </a:outerShdw>
                </a:effectLst>
              </a:rPr>
              <a:t>Proton decay search</a:t>
            </a:r>
          </a:p>
        </p:txBody>
      </p:sp>
      <p:sp>
        <p:nvSpPr>
          <p:cNvPr id="1008644" name="Text Box 4"/>
          <p:cNvSpPr txBox="1">
            <a:spLocks noChangeArrowheads="1"/>
          </p:cNvSpPr>
          <p:nvPr/>
        </p:nvSpPr>
        <p:spPr bwMode="auto">
          <a:xfrm>
            <a:off x="323850" y="1989138"/>
            <a:ext cx="140970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b="0" u="sng"/>
              <a:t>Physics</a:t>
            </a:r>
          </a:p>
        </p:txBody>
      </p:sp>
      <p:pic>
        <p:nvPicPr>
          <p:cNvPr id="1008645" name="Picture 5" descr="merging_force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2492375"/>
            <a:ext cx="4540250" cy="3752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8646" name="Text Box 6"/>
          <p:cNvSpPr txBox="1">
            <a:spLocks noChangeArrowheads="1"/>
          </p:cNvSpPr>
          <p:nvPr/>
        </p:nvSpPr>
        <p:spPr bwMode="auto">
          <a:xfrm>
            <a:off x="5651500" y="4140200"/>
            <a:ext cx="3384550" cy="608013"/>
          </a:xfrm>
          <a:prstGeom prst="rect">
            <a:avLst/>
          </a:prstGeom>
          <a:noFill/>
          <a:ln w="76200">
            <a:solidFill>
              <a:srgbClr val="9933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lnSpc>
                <a:spcPct val="80000"/>
              </a:lnSpc>
            </a:pPr>
            <a:r>
              <a:rPr lang="en-US" altLang="ja-JP" sz="3600" i="1">
                <a:solidFill>
                  <a:srgbClr val="990033"/>
                </a:solidFill>
              </a:rPr>
              <a:t>Establish GUT</a:t>
            </a:r>
          </a:p>
        </p:txBody>
      </p:sp>
      <p:sp>
        <p:nvSpPr>
          <p:cNvPr id="1008647" name="AutoShape 7"/>
          <p:cNvSpPr>
            <a:spLocks noChangeArrowheads="1"/>
          </p:cNvSpPr>
          <p:nvPr/>
        </p:nvSpPr>
        <p:spPr bwMode="auto">
          <a:xfrm>
            <a:off x="5054600" y="4221163"/>
            <a:ext cx="447675" cy="485775"/>
          </a:xfrm>
          <a:prstGeom prst="rightArrow">
            <a:avLst>
              <a:gd name="adj1" fmla="val 49676"/>
              <a:gd name="adj2" fmla="val 50787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008648" name="Oval 8"/>
          <p:cNvSpPr>
            <a:spLocks noChangeArrowheads="1"/>
          </p:cNvSpPr>
          <p:nvPr/>
        </p:nvSpPr>
        <p:spPr bwMode="auto">
          <a:xfrm>
            <a:off x="2843213" y="4221163"/>
            <a:ext cx="2193925" cy="431800"/>
          </a:xfrm>
          <a:prstGeom prst="ellipse">
            <a:avLst/>
          </a:prstGeom>
          <a:solidFill>
            <a:srgbClr val="FF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altLang="ja-JP" sz="2400"/>
              <a:t>Quark+lepton</a:t>
            </a:r>
          </a:p>
        </p:txBody>
      </p:sp>
      <p:graphicFrame>
        <p:nvGraphicFramePr>
          <p:cNvPr id="1008649" name="Object 9"/>
          <p:cNvGraphicFramePr>
            <a:graphicFrameLocks noChangeAspect="1"/>
          </p:cNvGraphicFramePr>
          <p:nvPr/>
        </p:nvGraphicFramePr>
        <p:xfrm>
          <a:off x="2570163" y="3470275"/>
          <a:ext cx="2609850" cy="657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08650" name="数式" r:id="rId4" imgW="1714320" imgH="431640" progId="Equation.3">
                  <p:embed/>
                </p:oleObj>
              </mc:Choice>
              <mc:Fallback>
                <p:oleObj name="数式" r:id="rId4" imgW="1714320" imgH="431640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70163" y="3470275"/>
                        <a:ext cx="2609850" cy="657225"/>
                      </a:xfrm>
                      <a:prstGeom prst="rect">
                        <a:avLst/>
                      </a:prstGeom>
                      <a:solidFill>
                        <a:srgbClr val="FFFF66"/>
                      </a:solidFill>
                      <a:ln w="38100">
                        <a:solidFill>
                          <a:srgbClr val="FF66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 spd="med">
    <p:wipe dir="d"/>
  </p:transition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298" name="Rectangle 2"/>
          <p:cNvSpPr>
            <a:spLocks noChangeArrowheads="1"/>
          </p:cNvSpPr>
          <p:nvPr/>
        </p:nvSpPr>
        <p:spPr bwMode="auto">
          <a:xfrm>
            <a:off x="0" y="692150"/>
            <a:ext cx="8964613" cy="4968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grpSp>
        <p:nvGrpSpPr>
          <p:cNvPr id="951300" name="Group 4"/>
          <p:cNvGrpSpPr>
            <a:grpSpLocks/>
          </p:cNvGrpSpPr>
          <p:nvPr/>
        </p:nvGrpSpPr>
        <p:grpSpPr bwMode="auto">
          <a:xfrm>
            <a:off x="666750" y="404813"/>
            <a:ext cx="4587875" cy="5397500"/>
            <a:chOff x="158" y="920"/>
            <a:chExt cx="2890" cy="3400"/>
          </a:xfrm>
        </p:grpSpPr>
        <p:sp>
          <p:nvSpPr>
            <p:cNvPr id="951301" name="AutoShape 5"/>
            <p:cNvSpPr>
              <a:spLocks noChangeAspect="1" noChangeArrowheads="1" noTextEdit="1"/>
            </p:cNvSpPr>
            <p:nvPr/>
          </p:nvSpPr>
          <p:spPr bwMode="auto">
            <a:xfrm>
              <a:off x="158" y="920"/>
              <a:ext cx="2890" cy="3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951302" name="Group 6"/>
            <p:cNvGrpSpPr>
              <a:grpSpLocks/>
            </p:cNvGrpSpPr>
            <p:nvPr/>
          </p:nvGrpSpPr>
          <p:grpSpPr bwMode="auto">
            <a:xfrm>
              <a:off x="197" y="1222"/>
              <a:ext cx="2465" cy="2896"/>
              <a:chOff x="288" y="557"/>
              <a:chExt cx="2465" cy="2896"/>
            </a:xfrm>
          </p:grpSpPr>
          <p:sp>
            <p:nvSpPr>
              <p:cNvPr id="951303" name="Freeform 7"/>
              <p:cNvSpPr>
                <a:spLocks/>
              </p:cNvSpPr>
              <p:nvPr/>
            </p:nvSpPr>
            <p:spPr bwMode="auto">
              <a:xfrm>
                <a:off x="1111" y="595"/>
                <a:ext cx="66" cy="104"/>
              </a:xfrm>
              <a:custGeom>
                <a:avLst/>
                <a:gdLst>
                  <a:gd name="T0" fmla="*/ 10 w 66"/>
                  <a:gd name="T1" fmla="*/ 66 h 104"/>
                  <a:gd name="T2" fmla="*/ 14 w 66"/>
                  <a:gd name="T3" fmla="*/ 80 h 104"/>
                  <a:gd name="T4" fmla="*/ 22 w 66"/>
                  <a:gd name="T5" fmla="*/ 88 h 104"/>
                  <a:gd name="T6" fmla="*/ 36 w 66"/>
                  <a:gd name="T7" fmla="*/ 92 h 104"/>
                  <a:gd name="T8" fmla="*/ 46 w 66"/>
                  <a:gd name="T9" fmla="*/ 90 h 104"/>
                  <a:gd name="T10" fmla="*/ 53 w 66"/>
                  <a:gd name="T11" fmla="*/ 82 h 104"/>
                  <a:gd name="T12" fmla="*/ 56 w 66"/>
                  <a:gd name="T13" fmla="*/ 74 h 104"/>
                  <a:gd name="T14" fmla="*/ 53 w 66"/>
                  <a:gd name="T15" fmla="*/ 66 h 104"/>
                  <a:gd name="T16" fmla="*/ 46 w 66"/>
                  <a:gd name="T17" fmla="*/ 60 h 104"/>
                  <a:gd name="T18" fmla="*/ 37 w 66"/>
                  <a:gd name="T19" fmla="*/ 58 h 104"/>
                  <a:gd name="T20" fmla="*/ 22 w 66"/>
                  <a:gd name="T21" fmla="*/ 52 h 104"/>
                  <a:gd name="T22" fmla="*/ 10 w 66"/>
                  <a:gd name="T23" fmla="*/ 46 h 104"/>
                  <a:gd name="T24" fmla="*/ 3 w 66"/>
                  <a:gd name="T25" fmla="*/ 34 h 104"/>
                  <a:gd name="T26" fmla="*/ 5 w 66"/>
                  <a:gd name="T27" fmla="*/ 20 h 104"/>
                  <a:gd name="T28" fmla="*/ 12 w 66"/>
                  <a:gd name="T29" fmla="*/ 8 h 104"/>
                  <a:gd name="T30" fmla="*/ 25 w 66"/>
                  <a:gd name="T31" fmla="*/ 0 h 104"/>
                  <a:gd name="T32" fmla="*/ 41 w 66"/>
                  <a:gd name="T33" fmla="*/ 0 h 104"/>
                  <a:gd name="T34" fmla="*/ 56 w 66"/>
                  <a:gd name="T35" fmla="*/ 8 h 104"/>
                  <a:gd name="T36" fmla="*/ 63 w 66"/>
                  <a:gd name="T37" fmla="*/ 22 h 104"/>
                  <a:gd name="T38" fmla="*/ 53 w 66"/>
                  <a:gd name="T39" fmla="*/ 30 h 104"/>
                  <a:gd name="T40" fmla="*/ 49 w 66"/>
                  <a:gd name="T41" fmla="*/ 20 h 104"/>
                  <a:gd name="T42" fmla="*/ 44 w 66"/>
                  <a:gd name="T43" fmla="*/ 14 h 104"/>
                  <a:gd name="T44" fmla="*/ 34 w 66"/>
                  <a:gd name="T45" fmla="*/ 12 h 104"/>
                  <a:gd name="T46" fmla="*/ 22 w 66"/>
                  <a:gd name="T47" fmla="*/ 14 h 104"/>
                  <a:gd name="T48" fmla="*/ 15 w 66"/>
                  <a:gd name="T49" fmla="*/ 20 h 104"/>
                  <a:gd name="T50" fmla="*/ 15 w 66"/>
                  <a:gd name="T51" fmla="*/ 32 h 104"/>
                  <a:gd name="T52" fmla="*/ 20 w 66"/>
                  <a:gd name="T53" fmla="*/ 38 h 104"/>
                  <a:gd name="T54" fmla="*/ 34 w 66"/>
                  <a:gd name="T55" fmla="*/ 42 h 104"/>
                  <a:gd name="T56" fmla="*/ 48 w 66"/>
                  <a:gd name="T57" fmla="*/ 48 h 104"/>
                  <a:gd name="T58" fmla="*/ 58 w 66"/>
                  <a:gd name="T59" fmla="*/ 54 h 104"/>
                  <a:gd name="T60" fmla="*/ 66 w 66"/>
                  <a:gd name="T61" fmla="*/ 66 h 104"/>
                  <a:gd name="T62" fmla="*/ 66 w 66"/>
                  <a:gd name="T63" fmla="*/ 82 h 104"/>
                  <a:gd name="T64" fmla="*/ 58 w 66"/>
                  <a:gd name="T65" fmla="*/ 94 h 104"/>
                  <a:gd name="T66" fmla="*/ 44 w 66"/>
                  <a:gd name="T67" fmla="*/ 102 h 104"/>
                  <a:gd name="T68" fmla="*/ 29 w 66"/>
                  <a:gd name="T69" fmla="*/ 102 h 104"/>
                  <a:gd name="T70" fmla="*/ 17 w 66"/>
                  <a:gd name="T71" fmla="*/ 100 h 104"/>
                  <a:gd name="T72" fmla="*/ 7 w 66"/>
                  <a:gd name="T73" fmla="*/ 92 h 104"/>
                  <a:gd name="T74" fmla="*/ 2 w 66"/>
                  <a:gd name="T75" fmla="*/ 7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6" h="104">
                    <a:moveTo>
                      <a:pt x="0" y="66"/>
                    </a:moveTo>
                    <a:lnTo>
                      <a:pt x="10" y="66"/>
                    </a:lnTo>
                    <a:lnTo>
                      <a:pt x="12" y="74"/>
                    </a:lnTo>
                    <a:lnTo>
                      <a:pt x="14" y="80"/>
                    </a:lnTo>
                    <a:lnTo>
                      <a:pt x="17" y="84"/>
                    </a:lnTo>
                    <a:lnTo>
                      <a:pt x="22" y="88"/>
                    </a:lnTo>
                    <a:lnTo>
                      <a:pt x="29" y="90"/>
                    </a:lnTo>
                    <a:lnTo>
                      <a:pt x="36" y="92"/>
                    </a:lnTo>
                    <a:lnTo>
                      <a:pt x="41" y="92"/>
                    </a:lnTo>
                    <a:lnTo>
                      <a:pt x="46" y="90"/>
                    </a:lnTo>
                    <a:lnTo>
                      <a:pt x="51" y="86"/>
                    </a:lnTo>
                    <a:lnTo>
                      <a:pt x="53" y="82"/>
                    </a:lnTo>
                    <a:lnTo>
                      <a:pt x="54" y="78"/>
                    </a:lnTo>
                    <a:lnTo>
                      <a:pt x="56" y="74"/>
                    </a:lnTo>
                    <a:lnTo>
                      <a:pt x="54" y="70"/>
                    </a:lnTo>
                    <a:lnTo>
                      <a:pt x="53" y="66"/>
                    </a:lnTo>
                    <a:lnTo>
                      <a:pt x="51" y="64"/>
                    </a:lnTo>
                    <a:lnTo>
                      <a:pt x="46" y="60"/>
                    </a:lnTo>
                    <a:lnTo>
                      <a:pt x="42" y="60"/>
                    </a:lnTo>
                    <a:lnTo>
                      <a:pt x="37" y="58"/>
                    </a:lnTo>
                    <a:lnTo>
                      <a:pt x="31" y="56"/>
                    </a:lnTo>
                    <a:lnTo>
                      <a:pt x="22" y="52"/>
                    </a:lnTo>
                    <a:lnTo>
                      <a:pt x="15" y="50"/>
                    </a:lnTo>
                    <a:lnTo>
                      <a:pt x="10" y="46"/>
                    </a:lnTo>
                    <a:lnTo>
                      <a:pt x="7" y="40"/>
                    </a:lnTo>
                    <a:lnTo>
                      <a:pt x="3" y="34"/>
                    </a:lnTo>
                    <a:lnTo>
                      <a:pt x="3" y="28"/>
                    </a:lnTo>
                    <a:lnTo>
                      <a:pt x="5" y="20"/>
                    </a:lnTo>
                    <a:lnTo>
                      <a:pt x="7" y="14"/>
                    </a:lnTo>
                    <a:lnTo>
                      <a:pt x="12" y="8"/>
                    </a:lnTo>
                    <a:lnTo>
                      <a:pt x="17" y="4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41" y="0"/>
                    </a:lnTo>
                    <a:lnTo>
                      <a:pt x="49" y="4"/>
                    </a:lnTo>
                    <a:lnTo>
                      <a:pt x="56" y="8"/>
                    </a:lnTo>
                    <a:lnTo>
                      <a:pt x="59" y="14"/>
                    </a:lnTo>
                    <a:lnTo>
                      <a:pt x="63" y="22"/>
                    </a:lnTo>
                    <a:lnTo>
                      <a:pt x="65" y="30"/>
                    </a:lnTo>
                    <a:lnTo>
                      <a:pt x="53" y="30"/>
                    </a:lnTo>
                    <a:lnTo>
                      <a:pt x="53" y="24"/>
                    </a:lnTo>
                    <a:lnTo>
                      <a:pt x="49" y="20"/>
                    </a:lnTo>
                    <a:lnTo>
                      <a:pt x="48" y="16"/>
                    </a:lnTo>
                    <a:lnTo>
                      <a:pt x="44" y="14"/>
                    </a:lnTo>
                    <a:lnTo>
                      <a:pt x="39" y="12"/>
                    </a:lnTo>
                    <a:lnTo>
                      <a:pt x="34" y="12"/>
                    </a:lnTo>
                    <a:lnTo>
                      <a:pt x="27" y="12"/>
                    </a:lnTo>
                    <a:lnTo>
                      <a:pt x="22" y="14"/>
                    </a:lnTo>
                    <a:lnTo>
                      <a:pt x="19" y="16"/>
                    </a:lnTo>
                    <a:lnTo>
                      <a:pt x="15" y="20"/>
                    </a:lnTo>
                    <a:lnTo>
                      <a:pt x="15" y="26"/>
                    </a:lnTo>
                    <a:lnTo>
                      <a:pt x="15" y="32"/>
                    </a:lnTo>
                    <a:lnTo>
                      <a:pt x="17" y="36"/>
                    </a:lnTo>
                    <a:lnTo>
                      <a:pt x="20" y="38"/>
                    </a:lnTo>
                    <a:lnTo>
                      <a:pt x="25" y="40"/>
                    </a:lnTo>
                    <a:lnTo>
                      <a:pt x="34" y="42"/>
                    </a:lnTo>
                    <a:lnTo>
                      <a:pt x="42" y="46"/>
                    </a:lnTo>
                    <a:lnTo>
                      <a:pt x="48" y="48"/>
                    </a:lnTo>
                    <a:lnTo>
                      <a:pt x="53" y="50"/>
                    </a:lnTo>
                    <a:lnTo>
                      <a:pt x="58" y="54"/>
                    </a:lnTo>
                    <a:lnTo>
                      <a:pt x="63" y="60"/>
                    </a:lnTo>
                    <a:lnTo>
                      <a:pt x="66" y="66"/>
                    </a:lnTo>
                    <a:lnTo>
                      <a:pt x="66" y="74"/>
                    </a:lnTo>
                    <a:lnTo>
                      <a:pt x="66" y="82"/>
                    </a:lnTo>
                    <a:lnTo>
                      <a:pt x="63" y="88"/>
                    </a:lnTo>
                    <a:lnTo>
                      <a:pt x="58" y="94"/>
                    </a:lnTo>
                    <a:lnTo>
                      <a:pt x="51" y="100"/>
                    </a:lnTo>
                    <a:lnTo>
                      <a:pt x="44" y="102"/>
                    </a:lnTo>
                    <a:lnTo>
                      <a:pt x="36" y="104"/>
                    </a:lnTo>
                    <a:lnTo>
                      <a:pt x="29" y="102"/>
                    </a:lnTo>
                    <a:lnTo>
                      <a:pt x="22" y="102"/>
                    </a:lnTo>
                    <a:lnTo>
                      <a:pt x="17" y="100"/>
                    </a:lnTo>
                    <a:lnTo>
                      <a:pt x="12" y="96"/>
                    </a:lnTo>
                    <a:lnTo>
                      <a:pt x="7" y="92"/>
                    </a:lnTo>
                    <a:lnTo>
                      <a:pt x="5" y="86"/>
                    </a:lnTo>
                    <a:lnTo>
                      <a:pt x="2" y="78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04" name="Freeform 8"/>
              <p:cNvSpPr>
                <a:spLocks/>
              </p:cNvSpPr>
              <p:nvPr/>
            </p:nvSpPr>
            <p:spPr bwMode="auto">
              <a:xfrm>
                <a:off x="1194" y="597"/>
                <a:ext cx="70" cy="100"/>
              </a:xfrm>
              <a:custGeom>
                <a:avLst/>
                <a:gdLst>
                  <a:gd name="T0" fmla="*/ 0 w 70"/>
                  <a:gd name="T1" fmla="*/ 100 h 100"/>
                  <a:gd name="T2" fmla="*/ 0 w 70"/>
                  <a:gd name="T3" fmla="*/ 0 h 100"/>
                  <a:gd name="T4" fmla="*/ 10 w 70"/>
                  <a:gd name="T5" fmla="*/ 0 h 100"/>
                  <a:gd name="T6" fmla="*/ 10 w 70"/>
                  <a:gd name="T7" fmla="*/ 48 h 100"/>
                  <a:gd name="T8" fmla="*/ 53 w 70"/>
                  <a:gd name="T9" fmla="*/ 0 h 100"/>
                  <a:gd name="T10" fmla="*/ 68 w 70"/>
                  <a:gd name="T11" fmla="*/ 0 h 100"/>
                  <a:gd name="T12" fmla="*/ 33 w 70"/>
                  <a:gd name="T13" fmla="*/ 40 h 100"/>
                  <a:gd name="T14" fmla="*/ 70 w 70"/>
                  <a:gd name="T15" fmla="*/ 100 h 100"/>
                  <a:gd name="T16" fmla="*/ 56 w 70"/>
                  <a:gd name="T17" fmla="*/ 100 h 100"/>
                  <a:gd name="T18" fmla="*/ 24 w 70"/>
                  <a:gd name="T19" fmla="*/ 50 h 100"/>
                  <a:gd name="T20" fmla="*/ 10 w 70"/>
                  <a:gd name="T21" fmla="*/ 64 h 100"/>
                  <a:gd name="T22" fmla="*/ 10 w 70"/>
                  <a:gd name="T23" fmla="*/ 100 h 100"/>
                  <a:gd name="T24" fmla="*/ 0 w 70"/>
                  <a:gd name="T2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0" h="100">
                    <a:moveTo>
                      <a:pt x="0" y="10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48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33" y="40"/>
                    </a:lnTo>
                    <a:lnTo>
                      <a:pt x="70" y="100"/>
                    </a:lnTo>
                    <a:lnTo>
                      <a:pt x="56" y="100"/>
                    </a:lnTo>
                    <a:lnTo>
                      <a:pt x="24" y="50"/>
                    </a:lnTo>
                    <a:lnTo>
                      <a:pt x="10" y="64"/>
                    </a:lnTo>
                    <a:lnTo>
                      <a:pt x="10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05" name="Rectangle 9"/>
              <p:cNvSpPr>
                <a:spLocks noChangeArrowheads="1"/>
              </p:cNvSpPr>
              <p:nvPr/>
            </p:nvSpPr>
            <p:spPr bwMode="auto">
              <a:xfrm>
                <a:off x="1267" y="655"/>
                <a:ext cx="33" cy="12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06" name="Rectangle 10"/>
              <p:cNvSpPr>
                <a:spLocks noChangeArrowheads="1"/>
              </p:cNvSpPr>
              <p:nvPr/>
            </p:nvSpPr>
            <p:spPr bwMode="auto">
              <a:xfrm>
                <a:off x="1313" y="597"/>
                <a:ext cx="12" cy="10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07" name="Freeform 11"/>
              <p:cNvSpPr>
                <a:spLocks/>
              </p:cNvSpPr>
              <p:nvPr/>
            </p:nvSpPr>
            <p:spPr bwMode="auto">
              <a:xfrm>
                <a:off x="1383" y="597"/>
                <a:ext cx="31" cy="100"/>
              </a:xfrm>
              <a:custGeom>
                <a:avLst/>
                <a:gdLst>
                  <a:gd name="T0" fmla="*/ 31 w 31"/>
                  <a:gd name="T1" fmla="*/ 100 h 100"/>
                  <a:gd name="T2" fmla="*/ 19 w 31"/>
                  <a:gd name="T3" fmla="*/ 100 h 100"/>
                  <a:gd name="T4" fmla="*/ 19 w 31"/>
                  <a:gd name="T5" fmla="*/ 22 h 100"/>
                  <a:gd name="T6" fmla="*/ 15 w 31"/>
                  <a:gd name="T7" fmla="*/ 26 h 100"/>
                  <a:gd name="T8" fmla="*/ 10 w 31"/>
                  <a:gd name="T9" fmla="*/ 30 h 100"/>
                  <a:gd name="T10" fmla="*/ 3 w 31"/>
                  <a:gd name="T11" fmla="*/ 34 h 100"/>
                  <a:gd name="T12" fmla="*/ 0 w 31"/>
                  <a:gd name="T13" fmla="*/ 36 h 100"/>
                  <a:gd name="T14" fmla="*/ 0 w 31"/>
                  <a:gd name="T15" fmla="*/ 24 h 100"/>
                  <a:gd name="T16" fmla="*/ 7 w 31"/>
                  <a:gd name="T17" fmla="*/ 20 h 100"/>
                  <a:gd name="T18" fmla="*/ 14 w 31"/>
                  <a:gd name="T19" fmla="*/ 12 h 100"/>
                  <a:gd name="T20" fmla="*/ 19 w 31"/>
                  <a:gd name="T21" fmla="*/ 6 h 100"/>
                  <a:gd name="T22" fmla="*/ 24 w 31"/>
                  <a:gd name="T23" fmla="*/ 0 h 100"/>
                  <a:gd name="T24" fmla="*/ 31 w 31"/>
                  <a:gd name="T25" fmla="*/ 0 h 100"/>
                  <a:gd name="T26" fmla="*/ 31 w 31"/>
                  <a:gd name="T27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100">
                    <a:moveTo>
                      <a:pt x="31" y="100"/>
                    </a:moveTo>
                    <a:lnTo>
                      <a:pt x="19" y="100"/>
                    </a:lnTo>
                    <a:lnTo>
                      <a:pt x="19" y="22"/>
                    </a:lnTo>
                    <a:lnTo>
                      <a:pt x="15" y="26"/>
                    </a:lnTo>
                    <a:lnTo>
                      <a:pt x="10" y="30"/>
                    </a:lnTo>
                    <a:lnTo>
                      <a:pt x="3" y="34"/>
                    </a:lnTo>
                    <a:lnTo>
                      <a:pt x="0" y="36"/>
                    </a:lnTo>
                    <a:lnTo>
                      <a:pt x="0" y="24"/>
                    </a:lnTo>
                    <a:lnTo>
                      <a:pt x="7" y="20"/>
                    </a:lnTo>
                    <a:lnTo>
                      <a:pt x="14" y="12"/>
                    </a:lnTo>
                    <a:lnTo>
                      <a:pt x="19" y="6"/>
                    </a:lnTo>
                    <a:lnTo>
                      <a:pt x="24" y="0"/>
                    </a:lnTo>
                    <a:lnTo>
                      <a:pt x="31" y="0"/>
                    </a:lnTo>
                    <a:lnTo>
                      <a:pt x="31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08" name="Freeform 12"/>
              <p:cNvSpPr>
                <a:spLocks noEditPoints="1"/>
              </p:cNvSpPr>
              <p:nvPr/>
            </p:nvSpPr>
            <p:spPr bwMode="auto">
              <a:xfrm>
                <a:off x="1441" y="597"/>
                <a:ext cx="56" cy="102"/>
              </a:xfrm>
              <a:custGeom>
                <a:avLst/>
                <a:gdLst>
                  <a:gd name="T0" fmla="*/ 0 w 56"/>
                  <a:gd name="T1" fmla="*/ 50 h 102"/>
                  <a:gd name="T2" fmla="*/ 0 w 56"/>
                  <a:gd name="T3" fmla="*/ 40 h 102"/>
                  <a:gd name="T4" fmla="*/ 1 w 56"/>
                  <a:gd name="T5" fmla="*/ 30 h 102"/>
                  <a:gd name="T6" fmla="*/ 3 w 56"/>
                  <a:gd name="T7" fmla="*/ 22 h 102"/>
                  <a:gd name="T8" fmla="*/ 5 w 56"/>
                  <a:gd name="T9" fmla="*/ 14 h 102"/>
                  <a:gd name="T10" fmla="*/ 8 w 56"/>
                  <a:gd name="T11" fmla="*/ 10 h 102"/>
                  <a:gd name="T12" fmla="*/ 12 w 56"/>
                  <a:gd name="T13" fmla="*/ 4 h 102"/>
                  <a:gd name="T14" fmla="*/ 17 w 56"/>
                  <a:gd name="T15" fmla="*/ 2 h 102"/>
                  <a:gd name="T16" fmla="*/ 22 w 56"/>
                  <a:gd name="T17" fmla="*/ 0 h 102"/>
                  <a:gd name="T18" fmla="*/ 27 w 56"/>
                  <a:gd name="T19" fmla="*/ 0 h 102"/>
                  <a:gd name="T20" fmla="*/ 34 w 56"/>
                  <a:gd name="T21" fmla="*/ 0 h 102"/>
                  <a:gd name="T22" fmla="*/ 39 w 56"/>
                  <a:gd name="T23" fmla="*/ 2 h 102"/>
                  <a:gd name="T24" fmla="*/ 44 w 56"/>
                  <a:gd name="T25" fmla="*/ 6 h 102"/>
                  <a:gd name="T26" fmla="*/ 49 w 56"/>
                  <a:gd name="T27" fmla="*/ 12 h 102"/>
                  <a:gd name="T28" fmla="*/ 51 w 56"/>
                  <a:gd name="T29" fmla="*/ 18 h 102"/>
                  <a:gd name="T30" fmla="*/ 52 w 56"/>
                  <a:gd name="T31" fmla="*/ 26 h 102"/>
                  <a:gd name="T32" fmla="*/ 54 w 56"/>
                  <a:gd name="T33" fmla="*/ 34 h 102"/>
                  <a:gd name="T34" fmla="*/ 54 w 56"/>
                  <a:gd name="T35" fmla="*/ 42 h 102"/>
                  <a:gd name="T36" fmla="*/ 56 w 56"/>
                  <a:gd name="T37" fmla="*/ 50 h 102"/>
                  <a:gd name="T38" fmla="*/ 54 w 56"/>
                  <a:gd name="T39" fmla="*/ 62 h 102"/>
                  <a:gd name="T40" fmla="*/ 54 w 56"/>
                  <a:gd name="T41" fmla="*/ 72 h 102"/>
                  <a:gd name="T42" fmla="*/ 52 w 56"/>
                  <a:gd name="T43" fmla="*/ 80 h 102"/>
                  <a:gd name="T44" fmla="*/ 49 w 56"/>
                  <a:gd name="T45" fmla="*/ 86 h 102"/>
                  <a:gd name="T46" fmla="*/ 47 w 56"/>
                  <a:gd name="T47" fmla="*/ 92 h 102"/>
                  <a:gd name="T48" fmla="*/ 42 w 56"/>
                  <a:gd name="T49" fmla="*/ 96 h 102"/>
                  <a:gd name="T50" fmla="*/ 39 w 56"/>
                  <a:gd name="T51" fmla="*/ 98 h 102"/>
                  <a:gd name="T52" fmla="*/ 34 w 56"/>
                  <a:gd name="T53" fmla="*/ 100 h 102"/>
                  <a:gd name="T54" fmla="*/ 27 w 56"/>
                  <a:gd name="T55" fmla="*/ 102 h 102"/>
                  <a:gd name="T56" fmla="*/ 20 w 56"/>
                  <a:gd name="T57" fmla="*/ 100 h 102"/>
                  <a:gd name="T58" fmla="*/ 13 w 56"/>
                  <a:gd name="T59" fmla="*/ 98 h 102"/>
                  <a:gd name="T60" fmla="*/ 8 w 56"/>
                  <a:gd name="T61" fmla="*/ 92 h 102"/>
                  <a:gd name="T62" fmla="*/ 1 w 56"/>
                  <a:gd name="T63" fmla="*/ 74 h 102"/>
                  <a:gd name="T64" fmla="*/ 0 w 56"/>
                  <a:gd name="T65" fmla="*/ 50 h 102"/>
                  <a:gd name="T66" fmla="*/ 10 w 56"/>
                  <a:gd name="T67" fmla="*/ 50 h 102"/>
                  <a:gd name="T68" fmla="*/ 12 w 56"/>
                  <a:gd name="T69" fmla="*/ 62 h 102"/>
                  <a:gd name="T70" fmla="*/ 12 w 56"/>
                  <a:gd name="T71" fmla="*/ 70 h 102"/>
                  <a:gd name="T72" fmla="*/ 13 w 56"/>
                  <a:gd name="T73" fmla="*/ 78 h 102"/>
                  <a:gd name="T74" fmla="*/ 15 w 56"/>
                  <a:gd name="T75" fmla="*/ 82 h 102"/>
                  <a:gd name="T76" fmla="*/ 18 w 56"/>
                  <a:gd name="T77" fmla="*/ 86 h 102"/>
                  <a:gd name="T78" fmla="*/ 24 w 56"/>
                  <a:gd name="T79" fmla="*/ 88 h 102"/>
                  <a:gd name="T80" fmla="*/ 27 w 56"/>
                  <a:gd name="T81" fmla="*/ 90 h 102"/>
                  <a:gd name="T82" fmla="*/ 32 w 56"/>
                  <a:gd name="T83" fmla="*/ 88 h 102"/>
                  <a:gd name="T84" fmla="*/ 35 w 56"/>
                  <a:gd name="T85" fmla="*/ 86 h 102"/>
                  <a:gd name="T86" fmla="*/ 39 w 56"/>
                  <a:gd name="T87" fmla="*/ 82 h 102"/>
                  <a:gd name="T88" fmla="*/ 41 w 56"/>
                  <a:gd name="T89" fmla="*/ 78 h 102"/>
                  <a:gd name="T90" fmla="*/ 42 w 56"/>
                  <a:gd name="T91" fmla="*/ 70 h 102"/>
                  <a:gd name="T92" fmla="*/ 44 w 56"/>
                  <a:gd name="T93" fmla="*/ 62 h 102"/>
                  <a:gd name="T94" fmla="*/ 44 w 56"/>
                  <a:gd name="T95" fmla="*/ 50 h 102"/>
                  <a:gd name="T96" fmla="*/ 44 w 56"/>
                  <a:gd name="T97" fmla="*/ 40 h 102"/>
                  <a:gd name="T98" fmla="*/ 42 w 56"/>
                  <a:gd name="T99" fmla="*/ 30 h 102"/>
                  <a:gd name="T100" fmla="*/ 41 w 56"/>
                  <a:gd name="T101" fmla="*/ 24 h 102"/>
                  <a:gd name="T102" fmla="*/ 39 w 56"/>
                  <a:gd name="T103" fmla="*/ 18 h 102"/>
                  <a:gd name="T104" fmla="*/ 35 w 56"/>
                  <a:gd name="T105" fmla="*/ 14 h 102"/>
                  <a:gd name="T106" fmla="*/ 32 w 56"/>
                  <a:gd name="T107" fmla="*/ 12 h 102"/>
                  <a:gd name="T108" fmla="*/ 27 w 56"/>
                  <a:gd name="T109" fmla="*/ 12 h 102"/>
                  <a:gd name="T110" fmla="*/ 24 w 56"/>
                  <a:gd name="T111" fmla="*/ 12 h 102"/>
                  <a:gd name="T112" fmla="*/ 18 w 56"/>
                  <a:gd name="T113" fmla="*/ 14 h 102"/>
                  <a:gd name="T114" fmla="*/ 15 w 56"/>
                  <a:gd name="T115" fmla="*/ 18 h 102"/>
                  <a:gd name="T116" fmla="*/ 12 w 56"/>
                  <a:gd name="T117" fmla="*/ 30 h 102"/>
                  <a:gd name="T118" fmla="*/ 10 w 56"/>
                  <a:gd name="T11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6" h="102">
                    <a:moveTo>
                      <a:pt x="0" y="50"/>
                    </a:moveTo>
                    <a:lnTo>
                      <a:pt x="0" y="40"/>
                    </a:lnTo>
                    <a:lnTo>
                      <a:pt x="1" y="30"/>
                    </a:lnTo>
                    <a:lnTo>
                      <a:pt x="3" y="22"/>
                    </a:lnTo>
                    <a:lnTo>
                      <a:pt x="5" y="14"/>
                    </a:lnTo>
                    <a:lnTo>
                      <a:pt x="8" y="10"/>
                    </a:lnTo>
                    <a:lnTo>
                      <a:pt x="12" y="4"/>
                    </a:lnTo>
                    <a:lnTo>
                      <a:pt x="17" y="2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39" y="2"/>
                    </a:lnTo>
                    <a:lnTo>
                      <a:pt x="44" y="6"/>
                    </a:lnTo>
                    <a:lnTo>
                      <a:pt x="49" y="12"/>
                    </a:lnTo>
                    <a:lnTo>
                      <a:pt x="51" y="18"/>
                    </a:lnTo>
                    <a:lnTo>
                      <a:pt x="52" y="26"/>
                    </a:lnTo>
                    <a:lnTo>
                      <a:pt x="54" y="34"/>
                    </a:lnTo>
                    <a:lnTo>
                      <a:pt x="54" y="42"/>
                    </a:lnTo>
                    <a:lnTo>
                      <a:pt x="56" y="50"/>
                    </a:lnTo>
                    <a:lnTo>
                      <a:pt x="54" y="62"/>
                    </a:lnTo>
                    <a:lnTo>
                      <a:pt x="54" y="72"/>
                    </a:lnTo>
                    <a:lnTo>
                      <a:pt x="52" y="80"/>
                    </a:lnTo>
                    <a:lnTo>
                      <a:pt x="49" y="86"/>
                    </a:lnTo>
                    <a:lnTo>
                      <a:pt x="47" y="92"/>
                    </a:lnTo>
                    <a:lnTo>
                      <a:pt x="42" y="96"/>
                    </a:lnTo>
                    <a:lnTo>
                      <a:pt x="39" y="98"/>
                    </a:lnTo>
                    <a:lnTo>
                      <a:pt x="34" y="100"/>
                    </a:lnTo>
                    <a:lnTo>
                      <a:pt x="27" y="102"/>
                    </a:lnTo>
                    <a:lnTo>
                      <a:pt x="20" y="100"/>
                    </a:lnTo>
                    <a:lnTo>
                      <a:pt x="13" y="98"/>
                    </a:lnTo>
                    <a:lnTo>
                      <a:pt x="8" y="92"/>
                    </a:lnTo>
                    <a:lnTo>
                      <a:pt x="1" y="74"/>
                    </a:lnTo>
                    <a:lnTo>
                      <a:pt x="0" y="50"/>
                    </a:lnTo>
                    <a:close/>
                    <a:moveTo>
                      <a:pt x="10" y="50"/>
                    </a:moveTo>
                    <a:lnTo>
                      <a:pt x="12" y="62"/>
                    </a:lnTo>
                    <a:lnTo>
                      <a:pt x="12" y="70"/>
                    </a:lnTo>
                    <a:lnTo>
                      <a:pt x="13" y="78"/>
                    </a:lnTo>
                    <a:lnTo>
                      <a:pt x="15" y="82"/>
                    </a:lnTo>
                    <a:lnTo>
                      <a:pt x="18" y="86"/>
                    </a:lnTo>
                    <a:lnTo>
                      <a:pt x="24" y="88"/>
                    </a:lnTo>
                    <a:lnTo>
                      <a:pt x="27" y="90"/>
                    </a:lnTo>
                    <a:lnTo>
                      <a:pt x="32" y="88"/>
                    </a:lnTo>
                    <a:lnTo>
                      <a:pt x="35" y="86"/>
                    </a:lnTo>
                    <a:lnTo>
                      <a:pt x="39" y="82"/>
                    </a:lnTo>
                    <a:lnTo>
                      <a:pt x="41" y="78"/>
                    </a:lnTo>
                    <a:lnTo>
                      <a:pt x="42" y="70"/>
                    </a:lnTo>
                    <a:lnTo>
                      <a:pt x="44" y="62"/>
                    </a:lnTo>
                    <a:lnTo>
                      <a:pt x="44" y="50"/>
                    </a:lnTo>
                    <a:lnTo>
                      <a:pt x="44" y="40"/>
                    </a:lnTo>
                    <a:lnTo>
                      <a:pt x="42" y="30"/>
                    </a:lnTo>
                    <a:lnTo>
                      <a:pt x="41" y="24"/>
                    </a:lnTo>
                    <a:lnTo>
                      <a:pt x="39" y="18"/>
                    </a:lnTo>
                    <a:lnTo>
                      <a:pt x="35" y="14"/>
                    </a:lnTo>
                    <a:lnTo>
                      <a:pt x="32" y="12"/>
                    </a:lnTo>
                    <a:lnTo>
                      <a:pt x="27" y="12"/>
                    </a:lnTo>
                    <a:lnTo>
                      <a:pt x="24" y="12"/>
                    </a:lnTo>
                    <a:lnTo>
                      <a:pt x="18" y="14"/>
                    </a:lnTo>
                    <a:lnTo>
                      <a:pt x="15" y="18"/>
                    </a:lnTo>
                    <a:lnTo>
                      <a:pt x="12" y="30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09" name="Freeform 13"/>
              <p:cNvSpPr>
                <a:spLocks noEditPoints="1"/>
              </p:cNvSpPr>
              <p:nvPr/>
            </p:nvSpPr>
            <p:spPr bwMode="auto">
              <a:xfrm>
                <a:off x="1505" y="597"/>
                <a:ext cx="56" cy="102"/>
              </a:xfrm>
              <a:custGeom>
                <a:avLst/>
                <a:gdLst>
                  <a:gd name="T0" fmla="*/ 0 w 56"/>
                  <a:gd name="T1" fmla="*/ 50 h 102"/>
                  <a:gd name="T2" fmla="*/ 2 w 56"/>
                  <a:gd name="T3" fmla="*/ 40 h 102"/>
                  <a:gd name="T4" fmla="*/ 2 w 56"/>
                  <a:gd name="T5" fmla="*/ 30 h 102"/>
                  <a:gd name="T6" fmla="*/ 4 w 56"/>
                  <a:gd name="T7" fmla="*/ 22 h 102"/>
                  <a:gd name="T8" fmla="*/ 7 w 56"/>
                  <a:gd name="T9" fmla="*/ 14 h 102"/>
                  <a:gd name="T10" fmla="*/ 9 w 56"/>
                  <a:gd name="T11" fmla="*/ 10 h 102"/>
                  <a:gd name="T12" fmla="*/ 14 w 56"/>
                  <a:gd name="T13" fmla="*/ 4 h 102"/>
                  <a:gd name="T14" fmla="*/ 17 w 56"/>
                  <a:gd name="T15" fmla="*/ 2 h 102"/>
                  <a:gd name="T16" fmla="*/ 22 w 56"/>
                  <a:gd name="T17" fmla="*/ 0 h 102"/>
                  <a:gd name="T18" fmla="*/ 29 w 56"/>
                  <a:gd name="T19" fmla="*/ 0 h 102"/>
                  <a:gd name="T20" fmla="*/ 36 w 56"/>
                  <a:gd name="T21" fmla="*/ 0 h 102"/>
                  <a:gd name="T22" fmla="*/ 41 w 56"/>
                  <a:gd name="T23" fmla="*/ 2 h 102"/>
                  <a:gd name="T24" fmla="*/ 46 w 56"/>
                  <a:gd name="T25" fmla="*/ 6 h 102"/>
                  <a:gd name="T26" fmla="*/ 50 w 56"/>
                  <a:gd name="T27" fmla="*/ 12 h 102"/>
                  <a:gd name="T28" fmla="*/ 53 w 56"/>
                  <a:gd name="T29" fmla="*/ 18 h 102"/>
                  <a:gd name="T30" fmla="*/ 55 w 56"/>
                  <a:gd name="T31" fmla="*/ 26 h 102"/>
                  <a:gd name="T32" fmla="*/ 56 w 56"/>
                  <a:gd name="T33" fmla="*/ 34 h 102"/>
                  <a:gd name="T34" fmla="*/ 56 w 56"/>
                  <a:gd name="T35" fmla="*/ 42 h 102"/>
                  <a:gd name="T36" fmla="*/ 56 w 56"/>
                  <a:gd name="T37" fmla="*/ 50 h 102"/>
                  <a:gd name="T38" fmla="*/ 56 w 56"/>
                  <a:gd name="T39" fmla="*/ 62 h 102"/>
                  <a:gd name="T40" fmla="*/ 55 w 56"/>
                  <a:gd name="T41" fmla="*/ 72 h 102"/>
                  <a:gd name="T42" fmla="*/ 53 w 56"/>
                  <a:gd name="T43" fmla="*/ 80 h 102"/>
                  <a:gd name="T44" fmla="*/ 51 w 56"/>
                  <a:gd name="T45" fmla="*/ 86 h 102"/>
                  <a:gd name="T46" fmla="*/ 48 w 56"/>
                  <a:gd name="T47" fmla="*/ 92 h 102"/>
                  <a:gd name="T48" fmla="*/ 45 w 56"/>
                  <a:gd name="T49" fmla="*/ 96 h 102"/>
                  <a:gd name="T50" fmla="*/ 39 w 56"/>
                  <a:gd name="T51" fmla="*/ 98 h 102"/>
                  <a:gd name="T52" fmla="*/ 34 w 56"/>
                  <a:gd name="T53" fmla="*/ 100 h 102"/>
                  <a:gd name="T54" fmla="*/ 29 w 56"/>
                  <a:gd name="T55" fmla="*/ 102 h 102"/>
                  <a:gd name="T56" fmla="*/ 21 w 56"/>
                  <a:gd name="T57" fmla="*/ 100 h 102"/>
                  <a:gd name="T58" fmla="*/ 16 w 56"/>
                  <a:gd name="T59" fmla="*/ 98 h 102"/>
                  <a:gd name="T60" fmla="*/ 9 w 56"/>
                  <a:gd name="T61" fmla="*/ 92 h 102"/>
                  <a:gd name="T62" fmla="*/ 4 w 56"/>
                  <a:gd name="T63" fmla="*/ 74 h 102"/>
                  <a:gd name="T64" fmla="*/ 0 w 56"/>
                  <a:gd name="T65" fmla="*/ 50 h 102"/>
                  <a:gd name="T66" fmla="*/ 12 w 56"/>
                  <a:gd name="T67" fmla="*/ 50 h 102"/>
                  <a:gd name="T68" fmla="*/ 12 w 56"/>
                  <a:gd name="T69" fmla="*/ 62 h 102"/>
                  <a:gd name="T70" fmla="*/ 14 w 56"/>
                  <a:gd name="T71" fmla="*/ 70 h 102"/>
                  <a:gd name="T72" fmla="*/ 16 w 56"/>
                  <a:gd name="T73" fmla="*/ 78 h 102"/>
                  <a:gd name="T74" fmla="*/ 17 w 56"/>
                  <a:gd name="T75" fmla="*/ 82 h 102"/>
                  <a:gd name="T76" fmla="*/ 21 w 56"/>
                  <a:gd name="T77" fmla="*/ 86 h 102"/>
                  <a:gd name="T78" fmla="*/ 24 w 56"/>
                  <a:gd name="T79" fmla="*/ 88 h 102"/>
                  <a:gd name="T80" fmla="*/ 29 w 56"/>
                  <a:gd name="T81" fmla="*/ 90 h 102"/>
                  <a:gd name="T82" fmla="*/ 33 w 56"/>
                  <a:gd name="T83" fmla="*/ 88 h 102"/>
                  <a:gd name="T84" fmla="*/ 38 w 56"/>
                  <a:gd name="T85" fmla="*/ 86 h 102"/>
                  <a:gd name="T86" fmla="*/ 41 w 56"/>
                  <a:gd name="T87" fmla="*/ 82 h 102"/>
                  <a:gd name="T88" fmla="*/ 43 w 56"/>
                  <a:gd name="T89" fmla="*/ 78 h 102"/>
                  <a:gd name="T90" fmla="*/ 45 w 56"/>
                  <a:gd name="T91" fmla="*/ 70 h 102"/>
                  <a:gd name="T92" fmla="*/ 45 w 56"/>
                  <a:gd name="T93" fmla="*/ 62 h 102"/>
                  <a:gd name="T94" fmla="*/ 46 w 56"/>
                  <a:gd name="T95" fmla="*/ 50 h 102"/>
                  <a:gd name="T96" fmla="*/ 46 w 56"/>
                  <a:gd name="T97" fmla="*/ 40 h 102"/>
                  <a:gd name="T98" fmla="*/ 45 w 56"/>
                  <a:gd name="T99" fmla="*/ 30 h 102"/>
                  <a:gd name="T100" fmla="*/ 43 w 56"/>
                  <a:gd name="T101" fmla="*/ 24 h 102"/>
                  <a:gd name="T102" fmla="*/ 41 w 56"/>
                  <a:gd name="T103" fmla="*/ 18 h 102"/>
                  <a:gd name="T104" fmla="*/ 38 w 56"/>
                  <a:gd name="T105" fmla="*/ 14 h 102"/>
                  <a:gd name="T106" fmla="*/ 34 w 56"/>
                  <a:gd name="T107" fmla="*/ 12 h 102"/>
                  <a:gd name="T108" fmla="*/ 29 w 56"/>
                  <a:gd name="T109" fmla="*/ 12 h 102"/>
                  <a:gd name="T110" fmla="*/ 24 w 56"/>
                  <a:gd name="T111" fmla="*/ 12 h 102"/>
                  <a:gd name="T112" fmla="*/ 21 w 56"/>
                  <a:gd name="T113" fmla="*/ 14 h 102"/>
                  <a:gd name="T114" fmla="*/ 17 w 56"/>
                  <a:gd name="T115" fmla="*/ 18 h 102"/>
                  <a:gd name="T116" fmla="*/ 14 w 56"/>
                  <a:gd name="T117" fmla="*/ 30 h 102"/>
                  <a:gd name="T118" fmla="*/ 12 w 56"/>
                  <a:gd name="T11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6" h="102">
                    <a:moveTo>
                      <a:pt x="0" y="50"/>
                    </a:moveTo>
                    <a:lnTo>
                      <a:pt x="2" y="40"/>
                    </a:lnTo>
                    <a:lnTo>
                      <a:pt x="2" y="30"/>
                    </a:lnTo>
                    <a:lnTo>
                      <a:pt x="4" y="22"/>
                    </a:lnTo>
                    <a:lnTo>
                      <a:pt x="7" y="14"/>
                    </a:lnTo>
                    <a:lnTo>
                      <a:pt x="9" y="10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1" y="2"/>
                    </a:lnTo>
                    <a:lnTo>
                      <a:pt x="46" y="6"/>
                    </a:lnTo>
                    <a:lnTo>
                      <a:pt x="50" y="12"/>
                    </a:lnTo>
                    <a:lnTo>
                      <a:pt x="53" y="18"/>
                    </a:lnTo>
                    <a:lnTo>
                      <a:pt x="55" y="26"/>
                    </a:lnTo>
                    <a:lnTo>
                      <a:pt x="56" y="34"/>
                    </a:lnTo>
                    <a:lnTo>
                      <a:pt x="56" y="42"/>
                    </a:lnTo>
                    <a:lnTo>
                      <a:pt x="56" y="50"/>
                    </a:lnTo>
                    <a:lnTo>
                      <a:pt x="56" y="62"/>
                    </a:lnTo>
                    <a:lnTo>
                      <a:pt x="55" y="72"/>
                    </a:lnTo>
                    <a:lnTo>
                      <a:pt x="53" y="80"/>
                    </a:lnTo>
                    <a:lnTo>
                      <a:pt x="51" y="86"/>
                    </a:lnTo>
                    <a:lnTo>
                      <a:pt x="48" y="92"/>
                    </a:lnTo>
                    <a:lnTo>
                      <a:pt x="45" y="96"/>
                    </a:lnTo>
                    <a:lnTo>
                      <a:pt x="39" y="98"/>
                    </a:lnTo>
                    <a:lnTo>
                      <a:pt x="34" y="100"/>
                    </a:lnTo>
                    <a:lnTo>
                      <a:pt x="29" y="102"/>
                    </a:lnTo>
                    <a:lnTo>
                      <a:pt x="21" y="100"/>
                    </a:lnTo>
                    <a:lnTo>
                      <a:pt x="16" y="98"/>
                    </a:lnTo>
                    <a:lnTo>
                      <a:pt x="9" y="92"/>
                    </a:lnTo>
                    <a:lnTo>
                      <a:pt x="4" y="74"/>
                    </a:lnTo>
                    <a:lnTo>
                      <a:pt x="0" y="50"/>
                    </a:lnTo>
                    <a:close/>
                    <a:moveTo>
                      <a:pt x="12" y="50"/>
                    </a:moveTo>
                    <a:lnTo>
                      <a:pt x="12" y="62"/>
                    </a:lnTo>
                    <a:lnTo>
                      <a:pt x="14" y="70"/>
                    </a:lnTo>
                    <a:lnTo>
                      <a:pt x="16" y="78"/>
                    </a:lnTo>
                    <a:lnTo>
                      <a:pt x="17" y="82"/>
                    </a:lnTo>
                    <a:lnTo>
                      <a:pt x="21" y="86"/>
                    </a:lnTo>
                    <a:lnTo>
                      <a:pt x="24" y="88"/>
                    </a:lnTo>
                    <a:lnTo>
                      <a:pt x="29" y="90"/>
                    </a:lnTo>
                    <a:lnTo>
                      <a:pt x="33" y="88"/>
                    </a:lnTo>
                    <a:lnTo>
                      <a:pt x="38" y="86"/>
                    </a:lnTo>
                    <a:lnTo>
                      <a:pt x="41" y="82"/>
                    </a:lnTo>
                    <a:lnTo>
                      <a:pt x="43" y="78"/>
                    </a:lnTo>
                    <a:lnTo>
                      <a:pt x="45" y="70"/>
                    </a:lnTo>
                    <a:lnTo>
                      <a:pt x="45" y="62"/>
                    </a:lnTo>
                    <a:lnTo>
                      <a:pt x="46" y="50"/>
                    </a:lnTo>
                    <a:lnTo>
                      <a:pt x="46" y="40"/>
                    </a:lnTo>
                    <a:lnTo>
                      <a:pt x="45" y="30"/>
                    </a:lnTo>
                    <a:lnTo>
                      <a:pt x="43" y="24"/>
                    </a:lnTo>
                    <a:lnTo>
                      <a:pt x="41" y="18"/>
                    </a:lnTo>
                    <a:lnTo>
                      <a:pt x="38" y="14"/>
                    </a:lnTo>
                    <a:lnTo>
                      <a:pt x="34" y="12"/>
                    </a:lnTo>
                    <a:lnTo>
                      <a:pt x="29" y="12"/>
                    </a:lnTo>
                    <a:lnTo>
                      <a:pt x="24" y="12"/>
                    </a:lnTo>
                    <a:lnTo>
                      <a:pt x="21" y="14"/>
                    </a:lnTo>
                    <a:lnTo>
                      <a:pt x="17" y="18"/>
                    </a:lnTo>
                    <a:lnTo>
                      <a:pt x="14" y="30"/>
                    </a:lnTo>
                    <a:lnTo>
                      <a:pt x="12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10" name="Freeform 14"/>
              <p:cNvSpPr>
                <a:spLocks/>
              </p:cNvSpPr>
              <p:nvPr/>
            </p:nvSpPr>
            <p:spPr bwMode="auto">
              <a:xfrm>
                <a:off x="1568" y="625"/>
                <a:ext cx="56" cy="102"/>
              </a:xfrm>
              <a:custGeom>
                <a:avLst/>
                <a:gdLst>
                  <a:gd name="T0" fmla="*/ 7 w 56"/>
                  <a:gd name="T1" fmla="*/ 100 h 102"/>
                  <a:gd name="T2" fmla="*/ 5 w 56"/>
                  <a:gd name="T3" fmla="*/ 88 h 102"/>
                  <a:gd name="T4" fmla="*/ 9 w 56"/>
                  <a:gd name="T5" fmla="*/ 90 h 102"/>
                  <a:gd name="T6" fmla="*/ 10 w 56"/>
                  <a:gd name="T7" fmla="*/ 90 h 102"/>
                  <a:gd name="T8" fmla="*/ 14 w 56"/>
                  <a:gd name="T9" fmla="*/ 90 h 102"/>
                  <a:gd name="T10" fmla="*/ 16 w 56"/>
                  <a:gd name="T11" fmla="*/ 88 h 102"/>
                  <a:gd name="T12" fmla="*/ 19 w 56"/>
                  <a:gd name="T13" fmla="*/ 86 h 102"/>
                  <a:gd name="T14" fmla="*/ 19 w 56"/>
                  <a:gd name="T15" fmla="*/ 84 h 102"/>
                  <a:gd name="T16" fmla="*/ 21 w 56"/>
                  <a:gd name="T17" fmla="*/ 82 h 102"/>
                  <a:gd name="T18" fmla="*/ 22 w 56"/>
                  <a:gd name="T19" fmla="*/ 76 h 102"/>
                  <a:gd name="T20" fmla="*/ 22 w 56"/>
                  <a:gd name="T21" fmla="*/ 74 h 102"/>
                  <a:gd name="T22" fmla="*/ 24 w 56"/>
                  <a:gd name="T23" fmla="*/ 72 h 102"/>
                  <a:gd name="T24" fmla="*/ 0 w 56"/>
                  <a:gd name="T25" fmla="*/ 0 h 102"/>
                  <a:gd name="T26" fmla="*/ 12 w 56"/>
                  <a:gd name="T27" fmla="*/ 0 h 102"/>
                  <a:gd name="T28" fmla="*/ 24 w 56"/>
                  <a:gd name="T29" fmla="*/ 38 h 102"/>
                  <a:gd name="T30" fmla="*/ 26 w 56"/>
                  <a:gd name="T31" fmla="*/ 46 h 102"/>
                  <a:gd name="T32" fmla="*/ 29 w 56"/>
                  <a:gd name="T33" fmla="*/ 54 h 102"/>
                  <a:gd name="T34" fmla="*/ 31 w 56"/>
                  <a:gd name="T35" fmla="*/ 48 h 102"/>
                  <a:gd name="T36" fmla="*/ 33 w 56"/>
                  <a:gd name="T37" fmla="*/ 42 h 102"/>
                  <a:gd name="T38" fmla="*/ 44 w 56"/>
                  <a:gd name="T39" fmla="*/ 0 h 102"/>
                  <a:gd name="T40" fmla="*/ 56 w 56"/>
                  <a:gd name="T41" fmla="*/ 0 h 102"/>
                  <a:gd name="T42" fmla="*/ 34 w 56"/>
                  <a:gd name="T43" fmla="*/ 74 h 102"/>
                  <a:gd name="T44" fmla="*/ 33 w 56"/>
                  <a:gd name="T45" fmla="*/ 82 h 102"/>
                  <a:gd name="T46" fmla="*/ 31 w 56"/>
                  <a:gd name="T47" fmla="*/ 86 h 102"/>
                  <a:gd name="T48" fmla="*/ 29 w 56"/>
                  <a:gd name="T49" fmla="*/ 90 h 102"/>
                  <a:gd name="T50" fmla="*/ 26 w 56"/>
                  <a:gd name="T51" fmla="*/ 94 h 102"/>
                  <a:gd name="T52" fmla="*/ 22 w 56"/>
                  <a:gd name="T53" fmla="*/ 98 h 102"/>
                  <a:gd name="T54" fmla="*/ 17 w 56"/>
                  <a:gd name="T55" fmla="*/ 100 h 102"/>
                  <a:gd name="T56" fmla="*/ 14 w 56"/>
                  <a:gd name="T57" fmla="*/ 102 h 102"/>
                  <a:gd name="T58" fmla="*/ 10 w 56"/>
                  <a:gd name="T59" fmla="*/ 100 h 102"/>
                  <a:gd name="T60" fmla="*/ 7 w 56"/>
                  <a:gd name="T61" fmla="*/ 10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6" h="102">
                    <a:moveTo>
                      <a:pt x="7" y="100"/>
                    </a:moveTo>
                    <a:lnTo>
                      <a:pt x="5" y="88"/>
                    </a:lnTo>
                    <a:lnTo>
                      <a:pt x="9" y="90"/>
                    </a:lnTo>
                    <a:lnTo>
                      <a:pt x="10" y="90"/>
                    </a:lnTo>
                    <a:lnTo>
                      <a:pt x="14" y="90"/>
                    </a:lnTo>
                    <a:lnTo>
                      <a:pt x="16" y="88"/>
                    </a:lnTo>
                    <a:lnTo>
                      <a:pt x="19" y="86"/>
                    </a:lnTo>
                    <a:lnTo>
                      <a:pt x="19" y="84"/>
                    </a:lnTo>
                    <a:lnTo>
                      <a:pt x="21" y="82"/>
                    </a:lnTo>
                    <a:lnTo>
                      <a:pt x="22" y="76"/>
                    </a:lnTo>
                    <a:lnTo>
                      <a:pt x="22" y="74"/>
                    </a:lnTo>
                    <a:lnTo>
                      <a:pt x="24" y="7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4" y="38"/>
                    </a:lnTo>
                    <a:lnTo>
                      <a:pt x="26" y="46"/>
                    </a:lnTo>
                    <a:lnTo>
                      <a:pt x="29" y="54"/>
                    </a:lnTo>
                    <a:lnTo>
                      <a:pt x="31" y="48"/>
                    </a:lnTo>
                    <a:lnTo>
                      <a:pt x="33" y="42"/>
                    </a:lnTo>
                    <a:lnTo>
                      <a:pt x="44" y="0"/>
                    </a:lnTo>
                    <a:lnTo>
                      <a:pt x="56" y="0"/>
                    </a:lnTo>
                    <a:lnTo>
                      <a:pt x="34" y="74"/>
                    </a:lnTo>
                    <a:lnTo>
                      <a:pt x="33" y="82"/>
                    </a:lnTo>
                    <a:lnTo>
                      <a:pt x="31" y="86"/>
                    </a:lnTo>
                    <a:lnTo>
                      <a:pt x="29" y="90"/>
                    </a:lnTo>
                    <a:lnTo>
                      <a:pt x="26" y="94"/>
                    </a:lnTo>
                    <a:lnTo>
                      <a:pt x="22" y="98"/>
                    </a:lnTo>
                    <a:lnTo>
                      <a:pt x="17" y="100"/>
                    </a:lnTo>
                    <a:lnTo>
                      <a:pt x="14" y="102"/>
                    </a:lnTo>
                    <a:lnTo>
                      <a:pt x="10" y="100"/>
                    </a:lnTo>
                    <a:lnTo>
                      <a:pt x="7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11" name="Freeform 15"/>
              <p:cNvSpPr>
                <a:spLocks/>
              </p:cNvSpPr>
              <p:nvPr/>
            </p:nvSpPr>
            <p:spPr bwMode="auto">
              <a:xfrm>
                <a:off x="1635" y="623"/>
                <a:ext cx="30" cy="74"/>
              </a:xfrm>
              <a:custGeom>
                <a:avLst/>
                <a:gdLst>
                  <a:gd name="T0" fmla="*/ 0 w 30"/>
                  <a:gd name="T1" fmla="*/ 74 h 74"/>
                  <a:gd name="T2" fmla="*/ 0 w 30"/>
                  <a:gd name="T3" fmla="*/ 2 h 74"/>
                  <a:gd name="T4" fmla="*/ 8 w 30"/>
                  <a:gd name="T5" fmla="*/ 2 h 74"/>
                  <a:gd name="T6" fmla="*/ 8 w 30"/>
                  <a:gd name="T7" fmla="*/ 12 h 74"/>
                  <a:gd name="T8" fmla="*/ 11 w 30"/>
                  <a:gd name="T9" fmla="*/ 6 h 74"/>
                  <a:gd name="T10" fmla="*/ 15 w 30"/>
                  <a:gd name="T11" fmla="*/ 2 h 74"/>
                  <a:gd name="T12" fmla="*/ 18 w 30"/>
                  <a:gd name="T13" fmla="*/ 0 h 74"/>
                  <a:gd name="T14" fmla="*/ 22 w 30"/>
                  <a:gd name="T15" fmla="*/ 0 h 74"/>
                  <a:gd name="T16" fmla="*/ 27 w 30"/>
                  <a:gd name="T17" fmla="*/ 0 h 74"/>
                  <a:gd name="T18" fmla="*/ 30 w 30"/>
                  <a:gd name="T19" fmla="*/ 4 h 74"/>
                  <a:gd name="T20" fmla="*/ 28 w 30"/>
                  <a:gd name="T21" fmla="*/ 14 h 74"/>
                  <a:gd name="T22" fmla="*/ 23 w 30"/>
                  <a:gd name="T23" fmla="*/ 12 h 74"/>
                  <a:gd name="T24" fmla="*/ 20 w 30"/>
                  <a:gd name="T25" fmla="*/ 12 h 74"/>
                  <a:gd name="T26" fmla="*/ 18 w 30"/>
                  <a:gd name="T27" fmla="*/ 12 h 74"/>
                  <a:gd name="T28" fmla="*/ 15 w 30"/>
                  <a:gd name="T29" fmla="*/ 14 h 74"/>
                  <a:gd name="T30" fmla="*/ 13 w 30"/>
                  <a:gd name="T31" fmla="*/ 16 h 74"/>
                  <a:gd name="T32" fmla="*/ 11 w 30"/>
                  <a:gd name="T33" fmla="*/ 20 h 74"/>
                  <a:gd name="T34" fmla="*/ 10 w 30"/>
                  <a:gd name="T35" fmla="*/ 28 h 74"/>
                  <a:gd name="T36" fmla="*/ 10 w 30"/>
                  <a:gd name="T37" fmla="*/ 36 h 74"/>
                  <a:gd name="T38" fmla="*/ 10 w 30"/>
                  <a:gd name="T39" fmla="*/ 74 h 74"/>
                  <a:gd name="T40" fmla="*/ 0 w 30"/>
                  <a:gd name="T4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74">
                    <a:moveTo>
                      <a:pt x="0" y="74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8" y="12"/>
                    </a:lnTo>
                    <a:lnTo>
                      <a:pt x="11" y="6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0" y="4"/>
                    </a:lnTo>
                    <a:lnTo>
                      <a:pt x="28" y="14"/>
                    </a:lnTo>
                    <a:lnTo>
                      <a:pt x="23" y="12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5" y="14"/>
                    </a:lnTo>
                    <a:lnTo>
                      <a:pt x="13" y="16"/>
                    </a:lnTo>
                    <a:lnTo>
                      <a:pt x="11" y="20"/>
                    </a:lnTo>
                    <a:lnTo>
                      <a:pt x="10" y="28"/>
                    </a:lnTo>
                    <a:lnTo>
                      <a:pt x="10" y="36"/>
                    </a:lnTo>
                    <a:lnTo>
                      <a:pt x="10" y="74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12" name="Freeform 16"/>
              <p:cNvSpPr>
                <a:spLocks/>
              </p:cNvSpPr>
              <p:nvPr/>
            </p:nvSpPr>
            <p:spPr bwMode="auto">
              <a:xfrm>
                <a:off x="1665" y="597"/>
                <a:ext cx="34" cy="100"/>
              </a:xfrm>
              <a:custGeom>
                <a:avLst/>
                <a:gdLst>
                  <a:gd name="T0" fmla="*/ 0 w 34"/>
                  <a:gd name="T1" fmla="*/ 100 h 100"/>
                  <a:gd name="T2" fmla="*/ 24 w 34"/>
                  <a:gd name="T3" fmla="*/ 0 h 100"/>
                  <a:gd name="T4" fmla="*/ 34 w 34"/>
                  <a:gd name="T5" fmla="*/ 0 h 100"/>
                  <a:gd name="T6" fmla="*/ 9 w 34"/>
                  <a:gd name="T7" fmla="*/ 100 h 100"/>
                  <a:gd name="T8" fmla="*/ 0 w 34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0">
                    <a:moveTo>
                      <a:pt x="0" y="100"/>
                    </a:moveTo>
                    <a:lnTo>
                      <a:pt x="24" y="0"/>
                    </a:lnTo>
                    <a:lnTo>
                      <a:pt x="34" y="0"/>
                    </a:lnTo>
                    <a:lnTo>
                      <a:pt x="9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13" name="Freeform 17"/>
              <p:cNvSpPr>
                <a:spLocks/>
              </p:cNvSpPr>
              <p:nvPr/>
            </p:nvSpPr>
            <p:spPr bwMode="auto">
              <a:xfrm>
                <a:off x="1711" y="597"/>
                <a:ext cx="31" cy="100"/>
              </a:xfrm>
              <a:custGeom>
                <a:avLst/>
                <a:gdLst>
                  <a:gd name="T0" fmla="*/ 31 w 31"/>
                  <a:gd name="T1" fmla="*/ 100 h 100"/>
                  <a:gd name="T2" fmla="*/ 19 w 31"/>
                  <a:gd name="T3" fmla="*/ 100 h 100"/>
                  <a:gd name="T4" fmla="*/ 19 w 31"/>
                  <a:gd name="T5" fmla="*/ 22 h 100"/>
                  <a:gd name="T6" fmla="*/ 15 w 31"/>
                  <a:gd name="T7" fmla="*/ 26 h 100"/>
                  <a:gd name="T8" fmla="*/ 10 w 31"/>
                  <a:gd name="T9" fmla="*/ 30 h 100"/>
                  <a:gd name="T10" fmla="*/ 5 w 31"/>
                  <a:gd name="T11" fmla="*/ 34 h 100"/>
                  <a:gd name="T12" fmla="*/ 0 w 31"/>
                  <a:gd name="T13" fmla="*/ 36 h 100"/>
                  <a:gd name="T14" fmla="*/ 0 w 31"/>
                  <a:gd name="T15" fmla="*/ 24 h 100"/>
                  <a:gd name="T16" fmla="*/ 7 w 31"/>
                  <a:gd name="T17" fmla="*/ 20 h 100"/>
                  <a:gd name="T18" fmla="*/ 14 w 31"/>
                  <a:gd name="T19" fmla="*/ 12 h 100"/>
                  <a:gd name="T20" fmla="*/ 20 w 31"/>
                  <a:gd name="T21" fmla="*/ 6 h 100"/>
                  <a:gd name="T22" fmla="*/ 24 w 31"/>
                  <a:gd name="T23" fmla="*/ 0 h 100"/>
                  <a:gd name="T24" fmla="*/ 31 w 31"/>
                  <a:gd name="T25" fmla="*/ 0 h 100"/>
                  <a:gd name="T26" fmla="*/ 31 w 31"/>
                  <a:gd name="T27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100">
                    <a:moveTo>
                      <a:pt x="31" y="100"/>
                    </a:moveTo>
                    <a:lnTo>
                      <a:pt x="19" y="100"/>
                    </a:lnTo>
                    <a:lnTo>
                      <a:pt x="19" y="22"/>
                    </a:lnTo>
                    <a:lnTo>
                      <a:pt x="15" y="26"/>
                    </a:lnTo>
                    <a:lnTo>
                      <a:pt x="10" y="30"/>
                    </a:lnTo>
                    <a:lnTo>
                      <a:pt x="5" y="34"/>
                    </a:lnTo>
                    <a:lnTo>
                      <a:pt x="0" y="36"/>
                    </a:lnTo>
                    <a:lnTo>
                      <a:pt x="0" y="24"/>
                    </a:lnTo>
                    <a:lnTo>
                      <a:pt x="7" y="20"/>
                    </a:lnTo>
                    <a:lnTo>
                      <a:pt x="14" y="12"/>
                    </a:lnTo>
                    <a:lnTo>
                      <a:pt x="20" y="6"/>
                    </a:lnTo>
                    <a:lnTo>
                      <a:pt x="24" y="0"/>
                    </a:lnTo>
                    <a:lnTo>
                      <a:pt x="31" y="0"/>
                    </a:lnTo>
                    <a:lnTo>
                      <a:pt x="31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14" name="Freeform 18"/>
              <p:cNvSpPr>
                <a:spLocks noEditPoints="1"/>
              </p:cNvSpPr>
              <p:nvPr/>
            </p:nvSpPr>
            <p:spPr bwMode="auto">
              <a:xfrm>
                <a:off x="1765" y="597"/>
                <a:ext cx="60" cy="100"/>
              </a:xfrm>
              <a:custGeom>
                <a:avLst/>
                <a:gdLst>
                  <a:gd name="T0" fmla="*/ 38 w 60"/>
                  <a:gd name="T1" fmla="*/ 100 h 100"/>
                  <a:gd name="T2" fmla="*/ 38 w 60"/>
                  <a:gd name="T3" fmla="*/ 76 h 100"/>
                  <a:gd name="T4" fmla="*/ 0 w 60"/>
                  <a:gd name="T5" fmla="*/ 76 h 100"/>
                  <a:gd name="T6" fmla="*/ 0 w 60"/>
                  <a:gd name="T7" fmla="*/ 64 h 100"/>
                  <a:gd name="T8" fmla="*/ 41 w 60"/>
                  <a:gd name="T9" fmla="*/ 0 h 100"/>
                  <a:gd name="T10" fmla="*/ 50 w 60"/>
                  <a:gd name="T11" fmla="*/ 0 h 100"/>
                  <a:gd name="T12" fmla="*/ 50 w 60"/>
                  <a:gd name="T13" fmla="*/ 64 h 100"/>
                  <a:gd name="T14" fmla="*/ 60 w 60"/>
                  <a:gd name="T15" fmla="*/ 64 h 100"/>
                  <a:gd name="T16" fmla="*/ 60 w 60"/>
                  <a:gd name="T17" fmla="*/ 76 h 100"/>
                  <a:gd name="T18" fmla="*/ 50 w 60"/>
                  <a:gd name="T19" fmla="*/ 76 h 100"/>
                  <a:gd name="T20" fmla="*/ 50 w 60"/>
                  <a:gd name="T21" fmla="*/ 100 h 100"/>
                  <a:gd name="T22" fmla="*/ 38 w 60"/>
                  <a:gd name="T23" fmla="*/ 100 h 100"/>
                  <a:gd name="T24" fmla="*/ 38 w 60"/>
                  <a:gd name="T25" fmla="*/ 64 h 100"/>
                  <a:gd name="T26" fmla="*/ 38 w 60"/>
                  <a:gd name="T27" fmla="*/ 26 h 100"/>
                  <a:gd name="T28" fmla="*/ 14 w 60"/>
                  <a:gd name="T29" fmla="*/ 64 h 100"/>
                  <a:gd name="T30" fmla="*/ 38 w 60"/>
                  <a:gd name="T31" fmla="*/ 6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" h="100">
                    <a:moveTo>
                      <a:pt x="38" y="100"/>
                    </a:moveTo>
                    <a:lnTo>
                      <a:pt x="38" y="76"/>
                    </a:lnTo>
                    <a:lnTo>
                      <a:pt x="0" y="76"/>
                    </a:lnTo>
                    <a:lnTo>
                      <a:pt x="0" y="64"/>
                    </a:lnTo>
                    <a:lnTo>
                      <a:pt x="41" y="0"/>
                    </a:lnTo>
                    <a:lnTo>
                      <a:pt x="50" y="0"/>
                    </a:lnTo>
                    <a:lnTo>
                      <a:pt x="50" y="64"/>
                    </a:lnTo>
                    <a:lnTo>
                      <a:pt x="60" y="64"/>
                    </a:lnTo>
                    <a:lnTo>
                      <a:pt x="60" y="76"/>
                    </a:lnTo>
                    <a:lnTo>
                      <a:pt x="50" y="76"/>
                    </a:lnTo>
                    <a:lnTo>
                      <a:pt x="50" y="100"/>
                    </a:lnTo>
                    <a:lnTo>
                      <a:pt x="38" y="100"/>
                    </a:lnTo>
                    <a:close/>
                    <a:moveTo>
                      <a:pt x="38" y="64"/>
                    </a:moveTo>
                    <a:lnTo>
                      <a:pt x="38" y="26"/>
                    </a:lnTo>
                    <a:lnTo>
                      <a:pt x="14" y="64"/>
                    </a:lnTo>
                    <a:lnTo>
                      <a:pt x="38" y="6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15" name="Freeform 19"/>
              <p:cNvSpPr>
                <a:spLocks noEditPoints="1"/>
              </p:cNvSpPr>
              <p:nvPr/>
            </p:nvSpPr>
            <p:spPr bwMode="auto">
              <a:xfrm>
                <a:off x="1835" y="597"/>
                <a:ext cx="55" cy="102"/>
              </a:xfrm>
              <a:custGeom>
                <a:avLst/>
                <a:gdLst>
                  <a:gd name="T0" fmla="*/ 9 w 55"/>
                  <a:gd name="T1" fmla="*/ 40 h 102"/>
                  <a:gd name="T2" fmla="*/ 4 w 55"/>
                  <a:gd name="T3" fmla="*/ 30 h 102"/>
                  <a:gd name="T4" fmla="*/ 4 w 55"/>
                  <a:gd name="T5" fmla="*/ 18 h 102"/>
                  <a:gd name="T6" fmla="*/ 9 w 55"/>
                  <a:gd name="T7" fmla="*/ 6 h 102"/>
                  <a:gd name="T8" fmla="*/ 21 w 55"/>
                  <a:gd name="T9" fmla="*/ 0 h 102"/>
                  <a:gd name="T10" fmla="*/ 34 w 55"/>
                  <a:gd name="T11" fmla="*/ 0 h 102"/>
                  <a:gd name="T12" fmla="*/ 44 w 55"/>
                  <a:gd name="T13" fmla="*/ 6 h 102"/>
                  <a:gd name="T14" fmla="*/ 51 w 55"/>
                  <a:gd name="T15" fmla="*/ 18 h 102"/>
                  <a:gd name="T16" fmla="*/ 51 w 55"/>
                  <a:gd name="T17" fmla="*/ 32 h 102"/>
                  <a:gd name="T18" fmla="*/ 44 w 55"/>
                  <a:gd name="T19" fmla="*/ 40 h 102"/>
                  <a:gd name="T20" fmla="*/ 46 w 55"/>
                  <a:gd name="T21" fmla="*/ 48 h 102"/>
                  <a:gd name="T22" fmla="*/ 53 w 55"/>
                  <a:gd name="T23" fmla="*/ 62 h 102"/>
                  <a:gd name="T24" fmla="*/ 53 w 55"/>
                  <a:gd name="T25" fmla="*/ 78 h 102"/>
                  <a:gd name="T26" fmla="*/ 46 w 55"/>
                  <a:gd name="T27" fmla="*/ 92 h 102"/>
                  <a:gd name="T28" fmla="*/ 34 w 55"/>
                  <a:gd name="T29" fmla="*/ 100 h 102"/>
                  <a:gd name="T30" fmla="*/ 19 w 55"/>
                  <a:gd name="T31" fmla="*/ 100 h 102"/>
                  <a:gd name="T32" fmla="*/ 7 w 55"/>
                  <a:gd name="T33" fmla="*/ 92 h 102"/>
                  <a:gd name="T34" fmla="*/ 0 w 55"/>
                  <a:gd name="T35" fmla="*/ 78 h 102"/>
                  <a:gd name="T36" fmla="*/ 0 w 55"/>
                  <a:gd name="T37" fmla="*/ 64 h 102"/>
                  <a:gd name="T38" fmla="*/ 4 w 55"/>
                  <a:gd name="T39" fmla="*/ 54 h 102"/>
                  <a:gd name="T40" fmla="*/ 10 w 55"/>
                  <a:gd name="T41" fmla="*/ 46 h 102"/>
                  <a:gd name="T42" fmla="*/ 14 w 55"/>
                  <a:gd name="T43" fmla="*/ 24 h 102"/>
                  <a:gd name="T44" fmla="*/ 17 w 55"/>
                  <a:gd name="T45" fmla="*/ 34 h 102"/>
                  <a:gd name="T46" fmla="*/ 27 w 55"/>
                  <a:gd name="T47" fmla="*/ 38 h 102"/>
                  <a:gd name="T48" fmla="*/ 38 w 55"/>
                  <a:gd name="T49" fmla="*/ 34 h 102"/>
                  <a:gd name="T50" fmla="*/ 41 w 55"/>
                  <a:gd name="T51" fmla="*/ 26 h 102"/>
                  <a:gd name="T52" fmla="*/ 38 w 55"/>
                  <a:gd name="T53" fmla="*/ 16 h 102"/>
                  <a:gd name="T54" fmla="*/ 27 w 55"/>
                  <a:gd name="T55" fmla="*/ 12 h 102"/>
                  <a:gd name="T56" fmla="*/ 17 w 55"/>
                  <a:gd name="T57" fmla="*/ 16 h 102"/>
                  <a:gd name="T58" fmla="*/ 14 w 55"/>
                  <a:gd name="T59" fmla="*/ 24 h 102"/>
                  <a:gd name="T60" fmla="*/ 10 w 55"/>
                  <a:gd name="T61" fmla="*/ 74 h 102"/>
                  <a:gd name="T62" fmla="*/ 15 w 55"/>
                  <a:gd name="T63" fmla="*/ 84 h 102"/>
                  <a:gd name="T64" fmla="*/ 22 w 55"/>
                  <a:gd name="T65" fmla="*/ 90 h 102"/>
                  <a:gd name="T66" fmla="*/ 31 w 55"/>
                  <a:gd name="T67" fmla="*/ 90 h 102"/>
                  <a:gd name="T68" fmla="*/ 39 w 55"/>
                  <a:gd name="T69" fmla="*/ 84 h 102"/>
                  <a:gd name="T70" fmla="*/ 43 w 55"/>
                  <a:gd name="T71" fmla="*/ 70 h 102"/>
                  <a:gd name="T72" fmla="*/ 41 w 55"/>
                  <a:gd name="T73" fmla="*/ 60 h 102"/>
                  <a:gd name="T74" fmla="*/ 36 w 55"/>
                  <a:gd name="T75" fmla="*/ 52 h 102"/>
                  <a:gd name="T76" fmla="*/ 27 w 55"/>
                  <a:gd name="T77" fmla="*/ 50 h 102"/>
                  <a:gd name="T78" fmla="*/ 19 w 55"/>
                  <a:gd name="T79" fmla="*/ 52 h 102"/>
                  <a:gd name="T80" fmla="*/ 12 w 55"/>
                  <a:gd name="T81" fmla="*/ 6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5" h="102">
                    <a:moveTo>
                      <a:pt x="15" y="44"/>
                    </a:moveTo>
                    <a:lnTo>
                      <a:pt x="9" y="40"/>
                    </a:lnTo>
                    <a:lnTo>
                      <a:pt x="5" y="36"/>
                    </a:lnTo>
                    <a:lnTo>
                      <a:pt x="4" y="30"/>
                    </a:lnTo>
                    <a:lnTo>
                      <a:pt x="2" y="24"/>
                    </a:lnTo>
                    <a:lnTo>
                      <a:pt x="4" y="18"/>
                    </a:lnTo>
                    <a:lnTo>
                      <a:pt x="5" y="12"/>
                    </a:lnTo>
                    <a:lnTo>
                      <a:pt x="9" y="6"/>
                    </a:lnTo>
                    <a:lnTo>
                      <a:pt x="14" y="2"/>
                    </a:lnTo>
                    <a:lnTo>
                      <a:pt x="21" y="0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39" y="2"/>
                    </a:lnTo>
                    <a:lnTo>
                      <a:pt x="44" y="6"/>
                    </a:lnTo>
                    <a:lnTo>
                      <a:pt x="48" y="12"/>
                    </a:lnTo>
                    <a:lnTo>
                      <a:pt x="51" y="18"/>
                    </a:lnTo>
                    <a:lnTo>
                      <a:pt x="51" y="24"/>
                    </a:lnTo>
                    <a:lnTo>
                      <a:pt x="51" y="32"/>
                    </a:lnTo>
                    <a:lnTo>
                      <a:pt x="48" y="36"/>
                    </a:lnTo>
                    <a:lnTo>
                      <a:pt x="44" y="40"/>
                    </a:lnTo>
                    <a:lnTo>
                      <a:pt x="39" y="44"/>
                    </a:lnTo>
                    <a:lnTo>
                      <a:pt x="46" y="48"/>
                    </a:lnTo>
                    <a:lnTo>
                      <a:pt x="49" y="54"/>
                    </a:lnTo>
                    <a:lnTo>
                      <a:pt x="53" y="62"/>
                    </a:lnTo>
                    <a:lnTo>
                      <a:pt x="55" y="70"/>
                    </a:lnTo>
                    <a:lnTo>
                      <a:pt x="53" y="78"/>
                    </a:lnTo>
                    <a:lnTo>
                      <a:pt x="51" y="86"/>
                    </a:lnTo>
                    <a:lnTo>
                      <a:pt x="46" y="92"/>
                    </a:lnTo>
                    <a:lnTo>
                      <a:pt x="41" y="98"/>
                    </a:lnTo>
                    <a:lnTo>
                      <a:pt x="34" y="100"/>
                    </a:lnTo>
                    <a:lnTo>
                      <a:pt x="27" y="102"/>
                    </a:lnTo>
                    <a:lnTo>
                      <a:pt x="19" y="100"/>
                    </a:lnTo>
                    <a:lnTo>
                      <a:pt x="12" y="98"/>
                    </a:lnTo>
                    <a:lnTo>
                      <a:pt x="7" y="92"/>
                    </a:lnTo>
                    <a:lnTo>
                      <a:pt x="4" y="86"/>
                    </a:lnTo>
                    <a:lnTo>
                      <a:pt x="0" y="78"/>
                    </a:lnTo>
                    <a:lnTo>
                      <a:pt x="0" y="70"/>
                    </a:lnTo>
                    <a:lnTo>
                      <a:pt x="0" y="64"/>
                    </a:lnTo>
                    <a:lnTo>
                      <a:pt x="2" y="58"/>
                    </a:lnTo>
                    <a:lnTo>
                      <a:pt x="4" y="54"/>
                    </a:lnTo>
                    <a:lnTo>
                      <a:pt x="7" y="50"/>
                    </a:lnTo>
                    <a:lnTo>
                      <a:pt x="10" y="46"/>
                    </a:lnTo>
                    <a:lnTo>
                      <a:pt x="15" y="44"/>
                    </a:lnTo>
                    <a:close/>
                    <a:moveTo>
                      <a:pt x="14" y="24"/>
                    </a:moveTo>
                    <a:lnTo>
                      <a:pt x="14" y="30"/>
                    </a:lnTo>
                    <a:lnTo>
                      <a:pt x="17" y="34"/>
                    </a:lnTo>
                    <a:lnTo>
                      <a:pt x="21" y="38"/>
                    </a:lnTo>
                    <a:lnTo>
                      <a:pt x="27" y="38"/>
                    </a:lnTo>
                    <a:lnTo>
                      <a:pt x="32" y="38"/>
                    </a:lnTo>
                    <a:lnTo>
                      <a:pt x="38" y="34"/>
                    </a:lnTo>
                    <a:lnTo>
                      <a:pt x="39" y="30"/>
                    </a:lnTo>
                    <a:lnTo>
                      <a:pt x="41" y="26"/>
                    </a:lnTo>
                    <a:lnTo>
                      <a:pt x="39" y="20"/>
                    </a:lnTo>
                    <a:lnTo>
                      <a:pt x="38" y="16"/>
                    </a:lnTo>
                    <a:lnTo>
                      <a:pt x="32" y="12"/>
                    </a:lnTo>
                    <a:lnTo>
                      <a:pt x="27" y="12"/>
                    </a:lnTo>
                    <a:lnTo>
                      <a:pt x="21" y="12"/>
                    </a:lnTo>
                    <a:lnTo>
                      <a:pt x="17" y="16"/>
                    </a:lnTo>
                    <a:lnTo>
                      <a:pt x="14" y="20"/>
                    </a:lnTo>
                    <a:lnTo>
                      <a:pt x="14" y="24"/>
                    </a:lnTo>
                    <a:close/>
                    <a:moveTo>
                      <a:pt x="10" y="70"/>
                    </a:moveTo>
                    <a:lnTo>
                      <a:pt x="10" y="74"/>
                    </a:lnTo>
                    <a:lnTo>
                      <a:pt x="12" y="80"/>
                    </a:lnTo>
                    <a:lnTo>
                      <a:pt x="15" y="84"/>
                    </a:lnTo>
                    <a:lnTo>
                      <a:pt x="19" y="88"/>
                    </a:lnTo>
                    <a:lnTo>
                      <a:pt x="22" y="90"/>
                    </a:lnTo>
                    <a:lnTo>
                      <a:pt x="27" y="90"/>
                    </a:lnTo>
                    <a:lnTo>
                      <a:pt x="31" y="90"/>
                    </a:lnTo>
                    <a:lnTo>
                      <a:pt x="36" y="88"/>
                    </a:lnTo>
                    <a:lnTo>
                      <a:pt x="39" y="84"/>
                    </a:lnTo>
                    <a:lnTo>
                      <a:pt x="43" y="78"/>
                    </a:lnTo>
                    <a:lnTo>
                      <a:pt x="43" y="70"/>
                    </a:lnTo>
                    <a:lnTo>
                      <a:pt x="43" y="64"/>
                    </a:lnTo>
                    <a:lnTo>
                      <a:pt x="41" y="60"/>
                    </a:lnTo>
                    <a:lnTo>
                      <a:pt x="39" y="56"/>
                    </a:lnTo>
                    <a:lnTo>
                      <a:pt x="36" y="52"/>
                    </a:lnTo>
                    <a:lnTo>
                      <a:pt x="31" y="52"/>
                    </a:lnTo>
                    <a:lnTo>
                      <a:pt x="27" y="50"/>
                    </a:lnTo>
                    <a:lnTo>
                      <a:pt x="22" y="52"/>
                    </a:lnTo>
                    <a:lnTo>
                      <a:pt x="19" y="52"/>
                    </a:lnTo>
                    <a:lnTo>
                      <a:pt x="15" y="56"/>
                    </a:lnTo>
                    <a:lnTo>
                      <a:pt x="12" y="62"/>
                    </a:lnTo>
                    <a:lnTo>
                      <a:pt x="10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16" name="Freeform 20"/>
              <p:cNvSpPr>
                <a:spLocks noEditPoints="1"/>
              </p:cNvSpPr>
              <p:nvPr/>
            </p:nvSpPr>
            <p:spPr bwMode="auto">
              <a:xfrm>
                <a:off x="1900" y="597"/>
                <a:ext cx="56" cy="102"/>
              </a:xfrm>
              <a:custGeom>
                <a:avLst/>
                <a:gdLst>
                  <a:gd name="T0" fmla="*/ 13 w 56"/>
                  <a:gd name="T1" fmla="*/ 74 h 102"/>
                  <a:gd name="T2" fmla="*/ 17 w 56"/>
                  <a:gd name="T3" fmla="*/ 86 h 102"/>
                  <a:gd name="T4" fmla="*/ 25 w 56"/>
                  <a:gd name="T5" fmla="*/ 90 h 102"/>
                  <a:gd name="T6" fmla="*/ 34 w 56"/>
                  <a:gd name="T7" fmla="*/ 88 h 102"/>
                  <a:gd name="T8" fmla="*/ 41 w 56"/>
                  <a:gd name="T9" fmla="*/ 82 h 102"/>
                  <a:gd name="T10" fmla="*/ 44 w 56"/>
                  <a:gd name="T11" fmla="*/ 70 h 102"/>
                  <a:gd name="T12" fmla="*/ 46 w 56"/>
                  <a:gd name="T13" fmla="*/ 56 h 102"/>
                  <a:gd name="T14" fmla="*/ 46 w 56"/>
                  <a:gd name="T15" fmla="*/ 54 h 102"/>
                  <a:gd name="T16" fmla="*/ 37 w 56"/>
                  <a:gd name="T17" fmla="*/ 62 h 102"/>
                  <a:gd name="T18" fmla="*/ 25 w 56"/>
                  <a:gd name="T19" fmla="*/ 66 h 102"/>
                  <a:gd name="T20" fmla="*/ 13 w 56"/>
                  <a:gd name="T21" fmla="*/ 62 h 102"/>
                  <a:gd name="T22" fmla="*/ 3 w 56"/>
                  <a:gd name="T23" fmla="*/ 50 h 102"/>
                  <a:gd name="T24" fmla="*/ 0 w 56"/>
                  <a:gd name="T25" fmla="*/ 34 h 102"/>
                  <a:gd name="T26" fmla="*/ 3 w 56"/>
                  <a:gd name="T27" fmla="*/ 16 h 102"/>
                  <a:gd name="T28" fmla="*/ 13 w 56"/>
                  <a:gd name="T29" fmla="*/ 4 h 102"/>
                  <a:gd name="T30" fmla="*/ 27 w 56"/>
                  <a:gd name="T31" fmla="*/ 0 h 102"/>
                  <a:gd name="T32" fmla="*/ 42 w 56"/>
                  <a:gd name="T33" fmla="*/ 4 h 102"/>
                  <a:gd name="T34" fmla="*/ 49 w 56"/>
                  <a:gd name="T35" fmla="*/ 14 h 102"/>
                  <a:gd name="T36" fmla="*/ 54 w 56"/>
                  <a:gd name="T37" fmla="*/ 28 h 102"/>
                  <a:gd name="T38" fmla="*/ 56 w 56"/>
                  <a:gd name="T39" fmla="*/ 48 h 102"/>
                  <a:gd name="T40" fmla="*/ 54 w 56"/>
                  <a:gd name="T41" fmla="*/ 70 h 102"/>
                  <a:gd name="T42" fmla="*/ 49 w 56"/>
                  <a:gd name="T43" fmla="*/ 86 h 102"/>
                  <a:gd name="T44" fmla="*/ 42 w 56"/>
                  <a:gd name="T45" fmla="*/ 96 h 102"/>
                  <a:gd name="T46" fmla="*/ 32 w 56"/>
                  <a:gd name="T47" fmla="*/ 100 h 102"/>
                  <a:gd name="T48" fmla="*/ 18 w 56"/>
                  <a:gd name="T49" fmla="*/ 100 h 102"/>
                  <a:gd name="T50" fmla="*/ 10 w 56"/>
                  <a:gd name="T51" fmla="*/ 94 h 102"/>
                  <a:gd name="T52" fmla="*/ 3 w 56"/>
                  <a:gd name="T53" fmla="*/ 82 h 102"/>
                  <a:gd name="T54" fmla="*/ 46 w 56"/>
                  <a:gd name="T55" fmla="*/ 34 h 102"/>
                  <a:gd name="T56" fmla="*/ 42 w 56"/>
                  <a:gd name="T57" fmla="*/ 22 h 102"/>
                  <a:gd name="T58" fmla="*/ 37 w 56"/>
                  <a:gd name="T59" fmla="*/ 14 h 102"/>
                  <a:gd name="T60" fmla="*/ 29 w 56"/>
                  <a:gd name="T61" fmla="*/ 12 h 102"/>
                  <a:gd name="T62" fmla="*/ 20 w 56"/>
                  <a:gd name="T63" fmla="*/ 14 h 102"/>
                  <a:gd name="T64" fmla="*/ 13 w 56"/>
                  <a:gd name="T65" fmla="*/ 22 h 102"/>
                  <a:gd name="T66" fmla="*/ 12 w 56"/>
                  <a:gd name="T67" fmla="*/ 34 h 102"/>
                  <a:gd name="T68" fmla="*/ 13 w 56"/>
                  <a:gd name="T69" fmla="*/ 44 h 102"/>
                  <a:gd name="T70" fmla="*/ 20 w 56"/>
                  <a:gd name="T71" fmla="*/ 52 h 102"/>
                  <a:gd name="T72" fmla="*/ 29 w 56"/>
                  <a:gd name="T73" fmla="*/ 54 h 102"/>
                  <a:gd name="T74" fmla="*/ 37 w 56"/>
                  <a:gd name="T75" fmla="*/ 52 h 102"/>
                  <a:gd name="T76" fmla="*/ 42 w 56"/>
                  <a:gd name="T77" fmla="*/ 44 h 102"/>
                  <a:gd name="T78" fmla="*/ 46 w 56"/>
                  <a:gd name="T79" fmla="*/ 3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6" h="102">
                    <a:moveTo>
                      <a:pt x="1" y="76"/>
                    </a:moveTo>
                    <a:lnTo>
                      <a:pt x="13" y="74"/>
                    </a:lnTo>
                    <a:lnTo>
                      <a:pt x="15" y="82"/>
                    </a:lnTo>
                    <a:lnTo>
                      <a:pt x="17" y="86"/>
                    </a:lnTo>
                    <a:lnTo>
                      <a:pt x="22" y="88"/>
                    </a:lnTo>
                    <a:lnTo>
                      <a:pt x="25" y="90"/>
                    </a:lnTo>
                    <a:lnTo>
                      <a:pt x="30" y="90"/>
                    </a:lnTo>
                    <a:lnTo>
                      <a:pt x="34" y="88"/>
                    </a:lnTo>
                    <a:lnTo>
                      <a:pt x="37" y="84"/>
                    </a:lnTo>
                    <a:lnTo>
                      <a:pt x="41" y="82"/>
                    </a:lnTo>
                    <a:lnTo>
                      <a:pt x="42" y="76"/>
                    </a:lnTo>
                    <a:lnTo>
                      <a:pt x="44" y="70"/>
                    </a:lnTo>
                    <a:lnTo>
                      <a:pt x="44" y="64"/>
                    </a:lnTo>
                    <a:lnTo>
                      <a:pt x="46" y="56"/>
                    </a:lnTo>
                    <a:lnTo>
                      <a:pt x="46" y="54"/>
                    </a:lnTo>
                    <a:lnTo>
                      <a:pt x="46" y="54"/>
                    </a:lnTo>
                    <a:lnTo>
                      <a:pt x="41" y="58"/>
                    </a:lnTo>
                    <a:lnTo>
                      <a:pt x="37" y="62"/>
                    </a:lnTo>
                    <a:lnTo>
                      <a:pt x="30" y="66"/>
                    </a:lnTo>
                    <a:lnTo>
                      <a:pt x="25" y="66"/>
                    </a:lnTo>
                    <a:lnTo>
                      <a:pt x="18" y="66"/>
                    </a:lnTo>
                    <a:lnTo>
                      <a:pt x="13" y="62"/>
                    </a:lnTo>
                    <a:lnTo>
                      <a:pt x="8" y="58"/>
                    </a:lnTo>
                    <a:lnTo>
                      <a:pt x="3" y="50"/>
                    </a:lnTo>
                    <a:lnTo>
                      <a:pt x="1" y="42"/>
                    </a:lnTo>
                    <a:lnTo>
                      <a:pt x="0" y="34"/>
                    </a:lnTo>
                    <a:lnTo>
                      <a:pt x="1" y="24"/>
                    </a:lnTo>
                    <a:lnTo>
                      <a:pt x="3" y="16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2" y="4"/>
                    </a:lnTo>
                    <a:lnTo>
                      <a:pt x="46" y="8"/>
                    </a:lnTo>
                    <a:lnTo>
                      <a:pt x="49" y="14"/>
                    </a:lnTo>
                    <a:lnTo>
                      <a:pt x="52" y="20"/>
                    </a:lnTo>
                    <a:lnTo>
                      <a:pt x="54" y="28"/>
                    </a:lnTo>
                    <a:lnTo>
                      <a:pt x="56" y="36"/>
                    </a:lnTo>
                    <a:lnTo>
                      <a:pt x="56" y="48"/>
                    </a:lnTo>
                    <a:lnTo>
                      <a:pt x="56" y="60"/>
                    </a:lnTo>
                    <a:lnTo>
                      <a:pt x="54" y="70"/>
                    </a:lnTo>
                    <a:lnTo>
                      <a:pt x="52" y="78"/>
                    </a:lnTo>
                    <a:lnTo>
                      <a:pt x="49" y="86"/>
                    </a:lnTo>
                    <a:lnTo>
                      <a:pt x="46" y="90"/>
                    </a:lnTo>
                    <a:lnTo>
                      <a:pt x="42" y="96"/>
                    </a:lnTo>
                    <a:lnTo>
                      <a:pt x="37" y="98"/>
                    </a:lnTo>
                    <a:lnTo>
                      <a:pt x="32" y="100"/>
                    </a:lnTo>
                    <a:lnTo>
                      <a:pt x="25" y="102"/>
                    </a:lnTo>
                    <a:lnTo>
                      <a:pt x="18" y="100"/>
                    </a:lnTo>
                    <a:lnTo>
                      <a:pt x="13" y="98"/>
                    </a:lnTo>
                    <a:lnTo>
                      <a:pt x="10" y="94"/>
                    </a:lnTo>
                    <a:lnTo>
                      <a:pt x="5" y="90"/>
                    </a:lnTo>
                    <a:lnTo>
                      <a:pt x="3" y="82"/>
                    </a:lnTo>
                    <a:lnTo>
                      <a:pt x="1" y="76"/>
                    </a:lnTo>
                    <a:close/>
                    <a:moveTo>
                      <a:pt x="46" y="34"/>
                    </a:moveTo>
                    <a:lnTo>
                      <a:pt x="44" y="26"/>
                    </a:lnTo>
                    <a:lnTo>
                      <a:pt x="42" y="22"/>
                    </a:lnTo>
                    <a:lnTo>
                      <a:pt x="41" y="18"/>
                    </a:lnTo>
                    <a:lnTo>
                      <a:pt x="37" y="14"/>
                    </a:lnTo>
                    <a:lnTo>
                      <a:pt x="34" y="12"/>
                    </a:lnTo>
                    <a:lnTo>
                      <a:pt x="29" y="12"/>
                    </a:lnTo>
                    <a:lnTo>
                      <a:pt x="24" y="12"/>
                    </a:lnTo>
                    <a:lnTo>
                      <a:pt x="20" y="14"/>
                    </a:lnTo>
                    <a:lnTo>
                      <a:pt x="17" y="18"/>
                    </a:lnTo>
                    <a:lnTo>
                      <a:pt x="13" y="22"/>
                    </a:lnTo>
                    <a:lnTo>
                      <a:pt x="12" y="28"/>
                    </a:lnTo>
                    <a:lnTo>
                      <a:pt x="12" y="34"/>
                    </a:lnTo>
                    <a:lnTo>
                      <a:pt x="12" y="40"/>
                    </a:lnTo>
                    <a:lnTo>
                      <a:pt x="13" y="44"/>
                    </a:lnTo>
                    <a:lnTo>
                      <a:pt x="17" y="50"/>
                    </a:lnTo>
                    <a:lnTo>
                      <a:pt x="20" y="52"/>
                    </a:lnTo>
                    <a:lnTo>
                      <a:pt x="24" y="54"/>
                    </a:lnTo>
                    <a:lnTo>
                      <a:pt x="29" y="54"/>
                    </a:lnTo>
                    <a:lnTo>
                      <a:pt x="32" y="54"/>
                    </a:lnTo>
                    <a:lnTo>
                      <a:pt x="37" y="52"/>
                    </a:lnTo>
                    <a:lnTo>
                      <a:pt x="41" y="50"/>
                    </a:lnTo>
                    <a:lnTo>
                      <a:pt x="42" y="44"/>
                    </a:lnTo>
                    <a:lnTo>
                      <a:pt x="44" y="40"/>
                    </a:lnTo>
                    <a:lnTo>
                      <a:pt x="4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17" name="Freeform 21"/>
              <p:cNvSpPr>
                <a:spLocks noEditPoints="1"/>
              </p:cNvSpPr>
              <p:nvPr/>
            </p:nvSpPr>
            <p:spPr bwMode="auto">
              <a:xfrm>
                <a:off x="1964" y="597"/>
                <a:ext cx="55" cy="102"/>
              </a:xfrm>
              <a:custGeom>
                <a:avLst/>
                <a:gdLst>
                  <a:gd name="T0" fmla="*/ 43 w 55"/>
                  <a:gd name="T1" fmla="*/ 100 h 102"/>
                  <a:gd name="T2" fmla="*/ 43 w 55"/>
                  <a:gd name="T3" fmla="*/ 88 h 102"/>
                  <a:gd name="T4" fmla="*/ 39 w 55"/>
                  <a:gd name="T5" fmla="*/ 94 h 102"/>
                  <a:gd name="T6" fmla="*/ 36 w 55"/>
                  <a:gd name="T7" fmla="*/ 98 h 102"/>
                  <a:gd name="T8" fmla="*/ 31 w 55"/>
                  <a:gd name="T9" fmla="*/ 100 h 102"/>
                  <a:gd name="T10" fmla="*/ 26 w 55"/>
                  <a:gd name="T11" fmla="*/ 102 h 102"/>
                  <a:gd name="T12" fmla="*/ 19 w 55"/>
                  <a:gd name="T13" fmla="*/ 100 h 102"/>
                  <a:gd name="T14" fmla="*/ 14 w 55"/>
                  <a:gd name="T15" fmla="*/ 96 h 102"/>
                  <a:gd name="T16" fmla="*/ 7 w 55"/>
                  <a:gd name="T17" fmla="*/ 90 h 102"/>
                  <a:gd name="T18" fmla="*/ 4 w 55"/>
                  <a:gd name="T19" fmla="*/ 84 h 102"/>
                  <a:gd name="T20" fmla="*/ 2 w 55"/>
                  <a:gd name="T21" fmla="*/ 74 h 102"/>
                  <a:gd name="T22" fmla="*/ 0 w 55"/>
                  <a:gd name="T23" fmla="*/ 64 h 102"/>
                  <a:gd name="T24" fmla="*/ 2 w 55"/>
                  <a:gd name="T25" fmla="*/ 54 h 102"/>
                  <a:gd name="T26" fmla="*/ 4 w 55"/>
                  <a:gd name="T27" fmla="*/ 44 h 102"/>
                  <a:gd name="T28" fmla="*/ 7 w 55"/>
                  <a:gd name="T29" fmla="*/ 36 h 102"/>
                  <a:gd name="T30" fmla="*/ 12 w 55"/>
                  <a:gd name="T31" fmla="*/ 30 h 102"/>
                  <a:gd name="T32" fmla="*/ 19 w 55"/>
                  <a:gd name="T33" fmla="*/ 26 h 102"/>
                  <a:gd name="T34" fmla="*/ 26 w 55"/>
                  <a:gd name="T35" fmla="*/ 26 h 102"/>
                  <a:gd name="T36" fmla="*/ 31 w 55"/>
                  <a:gd name="T37" fmla="*/ 26 h 102"/>
                  <a:gd name="T38" fmla="*/ 36 w 55"/>
                  <a:gd name="T39" fmla="*/ 28 h 102"/>
                  <a:gd name="T40" fmla="*/ 39 w 55"/>
                  <a:gd name="T41" fmla="*/ 32 h 102"/>
                  <a:gd name="T42" fmla="*/ 43 w 55"/>
                  <a:gd name="T43" fmla="*/ 38 h 102"/>
                  <a:gd name="T44" fmla="*/ 43 w 55"/>
                  <a:gd name="T45" fmla="*/ 0 h 102"/>
                  <a:gd name="T46" fmla="*/ 55 w 55"/>
                  <a:gd name="T47" fmla="*/ 0 h 102"/>
                  <a:gd name="T48" fmla="*/ 55 w 55"/>
                  <a:gd name="T49" fmla="*/ 100 h 102"/>
                  <a:gd name="T50" fmla="*/ 43 w 55"/>
                  <a:gd name="T51" fmla="*/ 100 h 102"/>
                  <a:gd name="T52" fmla="*/ 12 w 55"/>
                  <a:gd name="T53" fmla="*/ 64 h 102"/>
                  <a:gd name="T54" fmla="*/ 12 w 55"/>
                  <a:gd name="T55" fmla="*/ 72 h 102"/>
                  <a:gd name="T56" fmla="*/ 14 w 55"/>
                  <a:gd name="T57" fmla="*/ 78 h 102"/>
                  <a:gd name="T58" fmla="*/ 17 w 55"/>
                  <a:gd name="T59" fmla="*/ 84 h 102"/>
                  <a:gd name="T60" fmla="*/ 19 w 55"/>
                  <a:gd name="T61" fmla="*/ 86 h 102"/>
                  <a:gd name="T62" fmla="*/ 24 w 55"/>
                  <a:gd name="T63" fmla="*/ 90 h 102"/>
                  <a:gd name="T64" fmla="*/ 28 w 55"/>
                  <a:gd name="T65" fmla="*/ 90 h 102"/>
                  <a:gd name="T66" fmla="*/ 31 w 55"/>
                  <a:gd name="T67" fmla="*/ 90 h 102"/>
                  <a:gd name="T68" fmla="*/ 34 w 55"/>
                  <a:gd name="T69" fmla="*/ 88 h 102"/>
                  <a:gd name="T70" fmla="*/ 38 w 55"/>
                  <a:gd name="T71" fmla="*/ 84 h 102"/>
                  <a:gd name="T72" fmla="*/ 41 w 55"/>
                  <a:gd name="T73" fmla="*/ 78 h 102"/>
                  <a:gd name="T74" fmla="*/ 43 w 55"/>
                  <a:gd name="T75" fmla="*/ 72 h 102"/>
                  <a:gd name="T76" fmla="*/ 43 w 55"/>
                  <a:gd name="T77" fmla="*/ 64 h 102"/>
                  <a:gd name="T78" fmla="*/ 43 w 55"/>
                  <a:gd name="T79" fmla="*/ 56 h 102"/>
                  <a:gd name="T80" fmla="*/ 41 w 55"/>
                  <a:gd name="T81" fmla="*/ 50 h 102"/>
                  <a:gd name="T82" fmla="*/ 38 w 55"/>
                  <a:gd name="T83" fmla="*/ 44 h 102"/>
                  <a:gd name="T84" fmla="*/ 34 w 55"/>
                  <a:gd name="T85" fmla="*/ 40 h 102"/>
                  <a:gd name="T86" fmla="*/ 31 w 55"/>
                  <a:gd name="T87" fmla="*/ 38 h 102"/>
                  <a:gd name="T88" fmla="*/ 28 w 55"/>
                  <a:gd name="T89" fmla="*/ 38 h 102"/>
                  <a:gd name="T90" fmla="*/ 22 w 55"/>
                  <a:gd name="T91" fmla="*/ 38 h 102"/>
                  <a:gd name="T92" fmla="*/ 19 w 55"/>
                  <a:gd name="T93" fmla="*/ 40 h 102"/>
                  <a:gd name="T94" fmla="*/ 16 w 55"/>
                  <a:gd name="T95" fmla="*/ 44 h 102"/>
                  <a:gd name="T96" fmla="*/ 14 w 55"/>
                  <a:gd name="T97" fmla="*/ 48 h 102"/>
                  <a:gd name="T98" fmla="*/ 12 w 55"/>
                  <a:gd name="T99" fmla="*/ 56 h 102"/>
                  <a:gd name="T100" fmla="*/ 12 w 55"/>
                  <a:gd name="T101" fmla="*/ 6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5" h="102">
                    <a:moveTo>
                      <a:pt x="43" y="100"/>
                    </a:moveTo>
                    <a:lnTo>
                      <a:pt x="43" y="88"/>
                    </a:lnTo>
                    <a:lnTo>
                      <a:pt x="39" y="94"/>
                    </a:lnTo>
                    <a:lnTo>
                      <a:pt x="36" y="98"/>
                    </a:lnTo>
                    <a:lnTo>
                      <a:pt x="31" y="100"/>
                    </a:lnTo>
                    <a:lnTo>
                      <a:pt x="26" y="102"/>
                    </a:lnTo>
                    <a:lnTo>
                      <a:pt x="19" y="100"/>
                    </a:lnTo>
                    <a:lnTo>
                      <a:pt x="14" y="96"/>
                    </a:lnTo>
                    <a:lnTo>
                      <a:pt x="7" y="90"/>
                    </a:lnTo>
                    <a:lnTo>
                      <a:pt x="4" y="84"/>
                    </a:lnTo>
                    <a:lnTo>
                      <a:pt x="2" y="74"/>
                    </a:lnTo>
                    <a:lnTo>
                      <a:pt x="0" y="64"/>
                    </a:lnTo>
                    <a:lnTo>
                      <a:pt x="2" y="54"/>
                    </a:lnTo>
                    <a:lnTo>
                      <a:pt x="4" y="44"/>
                    </a:lnTo>
                    <a:lnTo>
                      <a:pt x="7" y="36"/>
                    </a:lnTo>
                    <a:lnTo>
                      <a:pt x="12" y="30"/>
                    </a:lnTo>
                    <a:lnTo>
                      <a:pt x="19" y="26"/>
                    </a:lnTo>
                    <a:lnTo>
                      <a:pt x="26" y="26"/>
                    </a:lnTo>
                    <a:lnTo>
                      <a:pt x="31" y="26"/>
                    </a:lnTo>
                    <a:lnTo>
                      <a:pt x="36" y="28"/>
                    </a:lnTo>
                    <a:lnTo>
                      <a:pt x="39" y="32"/>
                    </a:lnTo>
                    <a:lnTo>
                      <a:pt x="43" y="38"/>
                    </a:lnTo>
                    <a:lnTo>
                      <a:pt x="43" y="0"/>
                    </a:lnTo>
                    <a:lnTo>
                      <a:pt x="55" y="0"/>
                    </a:lnTo>
                    <a:lnTo>
                      <a:pt x="55" y="100"/>
                    </a:lnTo>
                    <a:lnTo>
                      <a:pt x="43" y="100"/>
                    </a:lnTo>
                    <a:close/>
                    <a:moveTo>
                      <a:pt x="12" y="64"/>
                    </a:moveTo>
                    <a:lnTo>
                      <a:pt x="12" y="72"/>
                    </a:lnTo>
                    <a:lnTo>
                      <a:pt x="14" y="78"/>
                    </a:lnTo>
                    <a:lnTo>
                      <a:pt x="17" y="84"/>
                    </a:lnTo>
                    <a:lnTo>
                      <a:pt x="19" y="86"/>
                    </a:lnTo>
                    <a:lnTo>
                      <a:pt x="24" y="90"/>
                    </a:lnTo>
                    <a:lnTo>
                      <a:pt x="28" y="90"/>
                    </a:lnTo>
                    <a:lnTo>
                      <a:pt x="31" y="90"/>
                    </a:lnTo>
                    <a:lnTo>
                      <a:pt x="34" y="88"/>
                    </a:lnTo>
                    <a:lnTo>
                      <a:pt x="38" y="84"/>
                    </a:lnTo>
                    <a:lnTo>
                      <a:pt x="41" y="78"/>
                    </a:lnTo>
                    <a:lnTo>
                      <a:pt x="43" y="72"/>
                    </a:lnTo>
                    <a:lnTo>
                      <a:pt x="43" y="64"/>
                    </a:lnTo>
                    <a:lnTo>
                      <a:pt x="43" y="56"/>
                    </a:lnTo>
                    <a:lnTo>
                      <a:pt x="41" y="50"/>
                    </a:lnTo>
                    <a:lnTo>
                      <a:pt x="38" y="44"/>
                    </a:lnTo>
                    <a:lnTo>
                      <a:pt x="34" y="40"/>
                    </a:lnTo>
                    <a:lnTo>
                      <a:pt x="31" y="38"/>
                    </a:lnTo>
                    <a:lnTo>
                      <a:pt x="28" y="38"/>
                    </a:lnTo>
                    <a:lnTo>
                      <a:pt x="22" y="38"/>
                    </a:lnTo>
                    <a:lnTo>
                      <a:pt x="19" y="40"/>
                    </a:lnTo>
                    <a:lnTo>
                      <a:pt x="16" y="44"/>
                    </a:lnTo>
                    <a:lnTo>
                      <a:pt x="14" y="48"/>
                    </a:lnTo>
                    <a:lnTo>
                      <a:pt x="12" y="56"/>
                    </a:lnTo>
                    <a:lnTo>
                      <a:pt x="12" y="6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18" name="Freeform 22"/>
              <p:cNvSpPr>
                <a:spLocks noEditPoints="1"/>
              </p:cNvSpPr>
              <p:nvPr/>
            </p:nvSpPr>
            <p:spPr bwMode="auto">
              <a:xfrm>
                <a:off x="2065" y="623"/>
                <a:ext cx="56" cy="76"/>
              </a:xfrm>
              <a:custGeom>
                <a:avLst/>
                <a:gdLst>
                  <a:gd name="T0" fmla="*/ 44 w 56"/>
                  <a:gd name="T1" fmla="*/ 52 h 76"/>
                  <a:gd name="T2" fmla="*/ 56 w 56"/>
                  <a:gd name="T3" fmla="*/ 54 h 76"/>
                  <a:gd name="T4" fmla="*/ 54 w 56"/>
                  <a:gd name="T5" fmla="*/ 60 h 76"/>
                  <a:gd name="T6" fmla="*/ 51 w 56"/>
                  <a:gd name="T7" fmla="*/ 66 h 76"/>
                  <a:gd name="T8" fmla="*/ 46 w 56"/>
                  <a:gd name="T9" fmla="*/ 70 h 76"/>
                  <a:gd name="T10" fmla="*/ 40 w 56"/>
                  <a:gd name="T11" fmla="*/ 72 h 76"/>
                  <a:gd name="T12" fmla="*/ 35 w 56"/>
                  <a:gd name="T13" fmla="*/ 74 h 76"/>
                  <a:gd name="T14" fmla="*/ 29 w 56"/>
                  <a:gd name="T15" fmla="*/ 76 h 76"/>
                  <a:gd name="T16" fmla="*/ 20 w 56"/>
                  <a:gd name="T17" fmla="*/ 74 h 76"/>
                  <a:gd name="T18" fmla="*/ 13 w 56"/>
                  <a:gd name="T19" fmla="*/ 72 h 76"/>
                  <a:gd name="T20" fmla="*/ 6 w 56"/>
                  <a:gd name="T21" fmla="*/ 66 h 76"/>
                  <a:gd name="T22" fmla="*/ 3 w 56"/>
                  <a:gd name="T23" fmla="*/ 58 h 76"/>
                  <a:gd name="T24" fmla="*/ 0 w 56"/>
                  <a:gd name="T25" fmla="*/ 50 h 76"/>
                  <a:gd name="T26" fmla="*/ 0 w 56"/>
                  <a:gd name="T27" fmla="*/ 38 h 76"/>
                  <a:gd name="T28" fmla="*/ 0 w 56"/>
                  <a:gd name="T29" fmla="*/ 26 h 76"/>
                  <a:gd name="T30" fmla="*/ 3 w 56"/>
                  <a:gd name="T31" fmla="*/ 18 h 76"/>
                  <a:gd name="T32" fmla="*/ 6 w 56"/>
                  <a:gd name="T33" fmla="*/ 10 h 76"/>
                  <a:gd name="T34" fmla="*/ 13 w 56"/>
                  <a:gd name="T35" fmla="*/ 4 h 76"/>
                  <a:gd name="T36" fmla="*/ 20 w 56"/>
                  <a:gd name="T37" fmla="*/ 0 h 76"/>
                  <a:gd name="T38" fmla="*/ 29 w 56"/>
                  <a:gd name="T39" fmla="*/ 0 h 76"/>
                  <a:gd name="T40" fmla="*/ 35 w 56"/>
                  <a:gd name="T41" fmla="*/ 0 h 76"/>
                  <a:gd name="T42" fmla="*/ 42 w 56"/>
                  <a:gd name="T43" fmla="*/ 4 h 76"/>
                  <a:gd name="T44" fmla="*/ 47 w 56"/>
                  <a:gd name="T45" fmla="*/ 10 h 76"/>
                  <a:gd name="T46" fmla="*/ 52 w 56"/>
                  <a:gd name="T47" fmla="*/ 16 h 76"/>
                  <a:gd name="T48" fmla="*/ 56 w 56"/>
                  <a:gd name="T49" fmla="*/ 26 h 76"/>
                  <a:gd name="T50" fmla="*/ 56 w 56"/>
                  <a:gd name="T51" fmla="*/ 38 h 76"/>
                  <a:gd name="T52" fmla="*/ 56 w 56"/>
                  <a:gd name="T53" fmla="*/ 38 h 76"/>
                  <a:gd name="T54" fmla="*/ 56 w 56"/>
                  <a:gd name="T55" fmla="*/ 40 h 76"/>
                  <a:gd name="T56" fmla="*/ 10 w 56"/>
                  <a:gd name="T57" fmla="*/ 40 h 76"/>
                  <a:gd name="T58" fmla="*/ 12 w 56"/>
                  <a:gd name="T59" fmla="*/ 48 h 76"/>
                  <a:gd name="T60" fmla="*/ 13 w 56"/>
                  <a:gd name="T61" fmla="*/ 54 h 76"/>
                  <a:gd name="T62" fmla="*/ 15 w 56"/>
                  <a:gd name="T63" fmla="*/ 58 h 76"/>
                  <a:gd name="T64" fmla="*/ 20 w 56"/>
                  <a:gd name="T65" fmla="*/ 62 h 76"/>
                  <a:gd name="T66" fmla="*/ 23 w 56"/>
                  <a:gd name="T67" fmla="*/ 64 h 76"/>
                  <a:gd name="T68" fmla="*/ 29 w 56"/>
                  <a:gd name="T69" fmla="*/ 64 h 76"/>
                  <a:gd name="T70" fmla="*/ 34 w 56"/>
                  <a:gd name="T71" fmla="*/ 64 h 76"/>
                  <a:gd name="T72" fmla="*/ 39 w 56"/>
                  <a:gd name="T73" fmla="*/ 62 h 76"/>
                  <a:gd name="T74" fmla="*/ 42 w 56"/>
                  <a:gd name="T75" fmla="*/ 58 h 76"/>
                  <a:gd name="T76" fmla="*/ 44 w 56"/>
                  <a:gd name="T77" fmla="*/ 52 h 76"/>
                  <a:gd name="T78" fmla="*/ 10 w 56"/>
                  <a:gd name="T79" fmla="*/ 28 h 76"/>
                  <a:gd name="T80" fmla="*/ 46 w 56"/>
                  <a:gd name="T81" fmla="*/ 28 h 76"/>
                  <a:gd name="T82" fmla="*/ 44 w 56"/>
                  <a:gd name="T83" fmla="*/ 22 h 76"/>
                  <a:gd name="T84" fmla="*/ 40 w 56"/>
                  <a:gd name="T85" fmla="*/ 18 h 76"/>
                  <a:gd name="T86" fmla="*/ 37 w 56"/>
                  <a:gd name="T87" fmla="*/ 14 h 76"/>
                  <a:gd name="T88" fmla="*/ 32 w 56"/>
                  <a:gd name="T89" fmla="*/ 12 h 76"/>
                  <a:gd name="T90" fmla="*/ 29 w 56"/>
                  <a:gd name="T91" fmla="*/ 12 h 76"/>
                  <a:gd name="T92" fmla="*/ 22 w 56"/>
                  <a:gd name="T93" fmla="*/ 12 h 76"/>
                  <a:gd name="T94" fmla="*/ 15 w 56"/>
                  <a:gd name="T95" fmla="*/ 16 h 76"/>
                  <a:gd name="T96" fmla="*/ 13 w 56"/>
                  <a:gd name="T97" fmla="*/ 20 h 76"/>
                  <a:gd name="T98" fmla="*/ 12 w 56"/>
                  <a:gd name="T99" fmla="*/ 24 h 76"/>
                  <a:gd name="T100" fmla="*/ 10 w 56"/>
                  <a:gd name="T101" fmla="*/ 2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6" h="76">
                    <a:moveTo>
                      <a:pt x="44" y="52"/>
                    </a:moveTo>
                    <a:lnTo>
                      <a:pt x="56" y="54"/>
                    </a:lnTo>
                    <a:lnTo>
                      <a:pt x="54" y="60"/>
                    </a:lnTo>
                    <a:lnTo>
                      <a:pt x="51" y="66"/>
                    </a:lnTo>
                    <a:lnTo>
                      <a:pt x="46" y="70"/>
                    </a:lnTo>
                    <a:lnTo>
                      <a:pt x="40" y="72"/>
                    </a:lnTo>
                    <a:lnTo>
                      <a:pt x="35" y="74"/>
                    </a:lnTo>
                    <a:lnTo>
                      <a:pt x="29" y="76"/>
                    </a:lnTo>
                    <a:lnTo>
                      <a:pt x="20" y="74"/>
                    </a:lnTo>
                    <a:lnTo>
                      <a:pt x="13" y="72"/>
                    </a:lnTo>
                    <a:lnTo>
                      <a:pt x="6" y="66"/>
                    </a:lnTo>
                    <a:lnTo>
                      <a:pt x="3" y="58"/>
                    </a:lnTo>
                    <a:lnTo>
                      <a:pt x="0" y="50"/>
                    </a:lnTo>
                    <a:lnTo>
                      <a:pt x="0" y="38"/>
                    </a:lnTo>
                    <a:lnTo>
                      <a:pt x="0" y="26"/>
                    </a:lnTo>
                    <a:lnTo>
                      <a:pt x="3" y="18"/>
                    </a:lnTo>
                    <a:lnTo>
                      <a:pt x="6" y="10"/>
                    </a:lnTo>
                    <a:lnTo>
                      <a:pt x="13" y="4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35" y="0"/>
                    </a:lnTo>
                    <a:lnTo>
                      <a:pt x="42" y="4"/>
                    </a:lnTo>
                    <a:lnTo>
                      <a:pt x="47" y="10"/>
                    </a:lnTo>
                    <a:lnTo>
                      <a:pt x="52" y="16"/>
                    </a:lnTo>
                    <a:lnTo>
                      <a:pt x="56" y="26"/>
                    </a:lnTo>
                    <a:lnTo>
                      <a:pt x="56" y="38"/>
                    </a:lnTo>
                    <a:lnTo>
                      <a:pt x="56" y="38"/>
                    </a:lnTo>
                    <a:lnTo>
                      <a:pt x="56" y="40"/>
                    </a:lnTo>
                    <a:lnTo>
                      <a:pt x="10" y="40"/>
                    </a:lnTo>
                    <a:lnTo>
                      <a:pt x="12" y="48"/>
                    </a:lnTo>
                    <a:lnTo>
                      <a:pt x="13" y="54"/>
                    </a:lnTo>
                    <a:lnTo>
                      <a:pt x="15" y="58"/>
                    </a:lnTo>
                    <a:lnTo>
                      <a:pt x="20" y="62"/>
                    </a:lnTo>
                    <a:lnTo>
                      <a:pt x="23" y="64"/>
                    </a:lnTo>
                    <a:lnTo>
                      <a:pt x="29" y="64"/>
                    </a:lnTo>
                    <a:lnTo>
                      <a:pt x="34" y="64"/>
                    </a:lnTo>
                    <a:lnTo>
                      <a:pt x="39" y="62"/>
                    </a:lnTo>
                    <a:lnTo>
                      <a:pt x="42" y="58"/>
                    </a:lnTo>
                    <a:lnTo>
                      <a:pt x="44" y="52"/>
                    </a:lnTo>
                    <a:close/>
                    <a:moveTo>
                      <a:pt x="10" y="28"/>
                    </a:moveTo>
                    <a:lnTo>
                      <a:pt x="46" y="28"/>
                    </a:lnTo>
                    <a:lnTo>
                      <a:pt x="44" y="22"/>
                    </a:lnTo>
                    <a:lnTo>
                      <a:pt x="40" y="18"/>
                    </a:lnTo>
                    <a:lnTo>
                      <a:pt x="37" y="14"/>
                    </a:lnTo>
                    <a:lnTo>
                      <a:pt x="32" y="12"/>
                    </a:lnTo>
                    <a:lnTo>
                      <a:pt x="29" y="12"/>
                    </a:lnTo>
                    <a:lnTo>
                      <a:pt x="22" y="12"/>
                    </a:lnTo>
                    <a:lnTo>
                      <a:pt x="15" y="16"/>
                    </a:lnTo>
                    <a:lnTo>
                      <a:pt x="13" y="20"/>
                    </a:lnTo>
                    <a:lnTo>
                      <a:pt x="12" y="24"/>
                    </a:lnTo>
                    <a:lnTo>
                      <a:pt x="1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19" name="Freeform 23"/>
              <p:cNvSpPr>
                <a:spLocks/>
              </p:cNvSpPr>
              <p:nvPr/>
            </p:nvSpPr>
            <p:spPr bwMode="auto">
              <a:xfrm>
                <a:off x="2131" y="569"/>
                <a:ext cx="39" cy="46"/>
              </a:xfrm>
              <a:custGeom>
                <a:avLst/>
                <a:gdLst>
                  <a:gd name="T0" fmla="*/ 15 w 39"/>
                  <a:gd name="T1" fmla="*/ 46 h 46"/>
                  <a:gd name="T2" fmla="*/ 15 w 39"/>
                  <a:gd name="T3" fmla="*/ 28 h 46"/>
                  <a:gd name="T4" fmla="*/ 0 w 39"/>
                  <a:gd name="T5" fmla="*/ 28 h 46"/>
                  <a:gd name="T6" fmla="*/ 0 w 39"/>
                  <a:gd name="T7" fmla="*/ 20 h 46"/>
                  <a:gd name="T8" fmla="*/ 15 w 39"/>
                  <a:gd name="T9" fmla="*/ 20 h 46"/>
                  <a:gd name="T10" fmla="*/ 15 w 39"/>
                  <a:gd name="T11" fmla="*/ 0 h 46"/>
                  <a:gd name="T12" fmla="*/ 22 w 39"/>
                  <a:gd name="T13" fmla="*/ 0 h 46"/>
                  <a:gd name="T14" fmla="*/ 22 w 39"/>
                  <a:gd name="T15" fmla="*/ 20 h 46"/>
                  <a:gd name="T16" fmla="*/ 39 w 39"/>
                  <a:gd name="T17" fmla="*/ 20 h 46"/>
                  <a:gd name="T18" fmla="*/ 39 w 39"/>
                  <a:gd name="T19" fmla="*/ 28 h 46"/>
                  <a:gd name="T20" fmla="*/ 22 w 39"/>
                  <a:gd name="T21" fmla="*/ 28 h 46"/>
                  <a:gd name="T22" fmla="*/ 22 w 39"/>
                  <a:gd name="T23" fmla="*/ 46 h 46"/>
                  <a:gd name="T24" fmla="*/ 15 w 39"/>
                  <a:gd name="T2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46">
                    <a:moveTo>
                      <a:pt x="15" y="46"/>
                    </a:moveTo>
                    <a:lnTo>
                      <a:pt x="15" y="28"/>
                    </a:lnTo>
                    <a:lnTo>
                      <a:pt x="0" y="28"/>
                    </a:lnTo>
                    <a:lnTo>
                      <a:pt x="0" y="20"/>
                    </a:lnTo>
                    <a:lnTo>
                      <a:pt x="15" y="20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2" y="20"/>
                    </a:lnTo>
                    <a:lnTo>
                      <a:pt x="39" y="20"/>
                    </a:lnTo>
                    <a:lnTo>
                      <a:pt x="39" y="28"/>
                    </a:lnTo>
                    <a:lnTo>
                      <a:pt x="22" y="28"/>
                    </a:lnTo>
                    <a:lnTo>
                      <a:pt x="22" y="46"/>
                    </a:lnTo>
                    <a:lnTo>
                      <a:pt x="1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20" name="Freeform 24"/>
              <p:cNvSpPr>
                <a:spLocks/>
              </p:cNvSpPr>
              <p:nvPr/>
            </p:nvSpPr>
            <p:spPr bwMode="auto">
              <a:xfrm>
                <a:off x="2177" y="633"/>
                <a:ext cx="58" cy="66"/>
              </a:xfrm>
              <a:custGeom>
                <a:avLst/>
                <a:gdLst>
                  <a:gd name="T0" fmla="*/ 58 w 58"/>
                  <a:gd name="T1" fmla="*/ 0 h 66"/>
                  <a:gd name="T2" fmla="*/ 58 w 58"/>
                  <a:gd name="T3" fmla="*/ 12 h 66"/>
                  <a:gd name="T4" fmla="*/ 44 w 58"/>
                  <a:gd name="T5" fmla="*/ 12 h 66"/>
                  <a:gd name="T6" fmla="*/ 44 w 58"/>
                  <a:gd name="T7" fmla="*/ 26 h 66"/>
                  <a:gd name="T8" fmla="*/ 44 w 58"/>
                  <a:gd name="T9" fmla="*/ 40 h 66"/>
                  <a:gd name="T10" fmla="*/ 44 w 58"/>
                  <a:gd name="T11" fmla="*/ 46 h 66"/>
                  <a:gd name="T12" fmla="*/ 46 w 58"/>
                  <a:gd name="T13" fmla="*/ 50 h 66"/>
                  <a:gd name="T14" fmla="*/ 47 w 58"/>
                  <a:gd name="T15" fmla="*/ 54 h 66"/>
                  <a:gd name="T16" fmla="*/ 49 w 58"/>
                  <a:gd name="T17" fmla="*/ 54 h 66"/>
                  <a:gd name="T18" fmla="*/ 51 w 58"/>
                  <a:gd name="T19" fmla="*/ 54 h 66"/>
                  <a:gd name="T20" fmla="*/ 53 w 58"/>
                  <a:gd name="T21" fmla="*/ 52 h 66"/>
                  <a:gd name="T22" fmla="*/ 54 w 58"/>
                  <a:gd name="T23" fmla="*/ 48 h 66"/>
                  <a:gd name="T24" fmla="*/ 54 w 58"/>
                  <a:gd name="T25" fmla="*/ 46 h 66"/>
                  <a:gd name="T26" fmla="*/ 58 w 58"/>
                  <a:gd name="T27" fmla="*/ 46 h 66"/>
                  <a:gd name="T28" fmla="*/ 56 w 58"/>
                  <a:gd name="T29" fmla="*/ 52 h 66"/>
                  <a:gd name="T30" fmla="*/ 54 w 58"/>
                  <a:gd name="T31" fmla="*/ 58 h 66"/>
                  <a:gd name="T32" fmla="*/ 53 w 58"/>
                  <a:gd name="T33" fmla="*/ 60 h 66"/>
                  <a:gd name="T34" fmla="*/ 49 w 58"/>
                  <a:gd name="T35" fmla="*/ 64 h 66"/>
                  <a:gd name="T36" fmla="*/ 46 w 58"/>
                  <a:gd name="T37" fmla="*/ 66 h 66"/>
                  <a:gd name="T38" fmla="*/ 42 w 58"/>
                  <a:gd name="T39" fmla="*/ 64 h 66"/>
                  <a:gd name="T40" fmla="*/ 39 w 58"/>
                  <a:gd name="T41" fmla="*/ 60 h 66"/>
                  <a:gd name="T42" fmla="*/ 37 w 58"/>
                  <a:gd name="T43" fmla="*/ 56 h 66"/>
                  <a:gd name="T44" fmla="*/ 36 w 58"/>
                  <a:gd name="T45" fmla="*/ 50 h 66"/>
                  <a:gd name="T46" fmla="*/ 36 w 58"/>
                  <a:gd name="T47" fmla="*/ 42 h 66"/>
                  <a:gd name="T48" fmla="*/ 36 w 58"/>
                  <a:gd name="T49" fmla="*/ 36 h 66"/>
                  <a:gd name="T50" fmla="*/ 37 w 58"/>
                  <a:gd name="T51" fmla="*/ 26 h 66"/>
                  <a:gd name="T52" fmla="*/ 37 w 58"/>
                  <a:gd name="T53" fmla="*/ 12 h 66"/>
                  <a:gd name="T54" fmla="*/ 24 w 58"/>
                  <a:gd name="T55" fmla="*/ 12 h 66"/>
                  <a:gd name="T56" fmla="*/ 22 w 58"/>
                  <a:gd name="T57" fmla="*/ 40 h 66"/>
                  <a:gd name="T58" fmla="*/ 19 w 58"/>
                  <a:gd name="T59" fmla="*/ 56 h 66"/>
                  <a:gd name="T60" fmla="*/ 17 w 58"/>
                  <a:gd name="T61" fmla="*/ 62 h 66"/>
                  <a:gd name="T62" fmla="*/ 15 w 58"/>
                  <a:gd name="T63" fmla="*/ 64 h 66"/>
                  <a:gd name="T64" fmla="*/ 12 w 58"/>
                  <a:gd name="T65" fmla="*/ 66 h 66"/>
                  <a:gd name="T66" fmla="*/ 10 w 58"/>
                  <a:gd name="T67" fmla="*/ 66 h 66"/>
                  <a:gd name="T68" fmla="*/ 8 w 58"/>
                  <a:gd name="T69" fmla="*/ 64 h 66"/>
                  <a:gd name="T70" fmla="*/ 8 w 58"/>
                  <a:gd name="T71" fmla="*/ 62 h 66"/>
                  <a:gd name="T72" fmla="*/ 7 w 58"/>
                  <a:gd name="T73" fmla="*/ 60 h 66"/>
                  <a:gd name="T74" fmla="*/ 7 w 58"/>
                  <a:gd name="T75" fmla="*/ 58 h 66"/>
                  <a:gd name="T76" fmla="*/ 8 w 58"/>
                  <a:gd name="T77" fmla="*/ 56 h 66"/>
                  <a:gd name="T78" fmla="*/ 8 w 58"/>
                  <a:gd name="T79" fmla="*/ 54 h 66"/>
                  <a:gd name="T80" fmla="*/ 10 w 58"/>
                  <a:gd name="T81" fmla="*/ 52 h 66"/>
                  <a:gd name="T82" fmla="*/ 13 w 58"/>
                  <a:gd name="T83" fmla="*/ 46 h 66"/>
                  <a:gd name="T84" fmla="*/ 15 w 58"/>
                  <a:gd name="T85" fmla="*/ 40 h 66"/>
                  <a:gd name="T86" fmla="*/ 17 w 58"/>
                  <a:gd name="T87" fmla="*/ 32 h 66"/>
                  <a:gd name="T88" fmla="*/ 19 w 58"/>
                  <a:gd name="T89" fmla="*/ 22 h 66"/>
                  <a:gd name="T90" fmla="*/ 19 w 58"/>
                  <a:gd name="T91" fmla="*/ 12 h 66"/>
                  <a:gd name="T92" fmla="*/ 15 w 58"/>
                  <a:gd name="T93" fmla="*/ 12 h 66"/>
                  <a:gd name="T94" fmla="*/ 12 w 58"/>
                  <a:gd name="T95" fmla="*/ 12 h 66"/>
                  <a:gd name="T96" fmla="*/ 8 w 58"/>
                  <a:gd name="T97" fmla="*/ 12 h 66"/>
                  <a:gd name="T98" fmla="*/ 5 w 58"/>
                  <a:gd name="T99" fmla="*/ 16 h 66"/>
                  <a:gd name="T100" fmla="*/ 2 w 58"/>
                  <a:gd name="T101" fmla="*/ 20 h 66"/>
                  <a:gd name="T102" fmla="*/ 0 w 58"/>
                  <a:gd name="T103" fmla="*/ 20 h 66"/>
                  <a:gd name="T104" fmla="*/ 2 w 58"/>
                  <a:gd name="T105" fmla="*/ 12 h 66"/>
                  <a:gd name="T106" fmla="*/ 5 w 58"/>
                  <a:gd name="T107" fmla="*/ 8 h 66"/>
                  <a:gd name="T108" fmla="*/ 7 w 58"/>
                  <a:gd name="T109" fmla="*/ 4 h 66"/>
                  <a:gd name="T110" fmla="*/ 12 w 58"/>
                  <a:gd name="T111" fmla="*/ 0 h 66"/>
                  <a:gd name="T112" fmla="*/ 17 w 58"/>
                  <a:gd name="T113" fmla="*/ 0 h 66"/>
                  <a:gd name="T114" fmla="*/ 58 w 58"/>
                  <a:gd name="T11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" h="66">
                    <a:moveTo>
                      <a:pt x="58" y="0"/>
                    </a:moveTo>
                    <a:lnTo>
                      <a:pt x="58" y="12"/>
                    </a:lnTo>
                    <a:lnTo>
                      <a:pt x="44" y="12"/>
                    </a:lnTo>
                    <a:lnTo>
                      <a:pt x="44" y="26"/>
                    </a:lnTo>
                    <a:lnTo>
                      <a:pt x="44" y="40"/>
                    </a:lnTo>
                    <a:lnTo>
                      <a:pt x="44" y="46"/>
                    </a:lnTo>
                    <a:lnTo>
                      <a:pt x="46" y="50"/>
                    </a:lnTo>
                    <a:lnTo>
                      <a:pt x="47" y="54"/>
                    </a:lnTo>
                    <a:lnTo>
                      <a:pt x="49" y="54"/>
                    </a:lnTo>
                    <a:lnTo>
                      <a:pt x="51" y="54"/>
                    </a:lnTo>
                    <a:lnTo>
                      <a:pt x="53" y="52"/>
                    </a:lnTo>
                    <a:lnTo>
                      <a:pt x="54" y="48"/>
                    </a:lnTo>
                    <a:lnTo>
                      <a:pt x="54" y="46"/>
                    </a:lnTo>
                    <a:lnTo>
                      <a:pt x="58" y="46"/>
                    </a:lnTo>
                    <a:lnTo>
                      <a:pt x="56" y="52"/>
                    </a:lnTo>
                    <a:lnTo>
                      <a:pt x="54" y="58"/>
                    </a:lnTo>
                    <a:lnTo>
                      <a:pt x="53" y="60"/>
                    </a:lnTo>
                    <a:lnTo>
                      <a:pt x="49" y="64"/>
                    </a:lnTo>
                    <a:lnTo>
                      <a:pt x="46" y="66"/>
                    </a:lnTo>
                    <a:lnTo>
                      <a:pt x="42" y="64"/>
                    </a:lnTo>
                    <a:lnTo>
                      <a:pt x="39" y="60"/>
                    </a:lnTo>
                    <a:lnTo>
                      <a:pt x="37" y="56"/>
                    </a:lnTo>
                    <a:lnTo>
                      <a:pt x="36" y="50"/>
                    </a:lnTo>
                    <a:lnTo>
                      <a:pt x="36" y="42"/>
                    </a:lnTo>
                    <a:lnTo>
                      <a:pt x="36" y="36"/>
                    </a:lnTo>
                    <a:lnTo>
                      <a:pt x="37" y="26"/>
                    </a:lnTo>
                    <a:lnTo>
                      <a:pt x="37" y="12"/>
                    </a:lnTo>
                    <a:lnTo>
                      <a:pt x="24" y="12"/>
                    </a:lnTo>
                    <a:lnTo>
                      <a:pt x="22" y="40"/>
                    </a:lnTo>
                    <a:lnTo>
                      <a:pt x="19" y="56"/>
                    </a:lnTo>
                    <a:lnTo>
                      <a:pt x="17" y="62"/>
                    </a:lnTo>
                    <a:lnTo>
                      <a:pt x="15" y="64"/>
                    </a:lnTo>
                    <a:lnTo>
                      <a:pt x="12" y="66"/>
                    </a:lnTo>
                    <a:lnTo>
                      <a:pt x="10" y="66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0"/>
                    </a:lnTo>
                    <a:lnTo>
                      <a:pt x="7" y="58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10" y="52"/>
                    </a:lnTo>
                    <a:lnTo>
                      <a:pt x="13" y="46"/>
                    </a:lnTo>
                    <a:lnTo>
                      <a:pt x="15" y="40"/>
                    </a:lnTo>
                    <a:lnTo>
                      <a:pt x="17" y="32"/>
                    </a:lnTo>
                    <a:lnTo>
                      <a:pt x="19" y="22"/>
                    </a:lnTo>
                    <a:lnTo>
                      <a:pt x="19" y="12"/>
                    </a:lnTo>
                    <a:lnTo>
                      <a:pt x="15" y="12"/>
                    </a:lnTo>
                    <a:lnTo>
                      <a:pt x="12" y="12"/>
                    </a:lnTo>
                    <a:lnTo>
                      <a:pt x="8" y="12"/>
                    </a:lnTo>
                    <a:lnTo>
                      <a:pt x="5" y="16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2" y="12"/>
                    </a:lnTo>
                    <a:lnTo>
                      <a:pt x="5" y="8"/>
                    </a:lnTo>
                    <a:lnTo>
                      <a:pt x="7" y="4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21" name="Freeform 25"/>
              <p:cNvSpPr>
                <a:spLocks noEditPoints="1"/>
              </p:cNvSpPr>
              <p:nvPr/>
            </p:nvSpPr>
            <p:spPr bwMode="auto">
              <a:xfrm>
                <a:off x="2241" y="557"/>
                <a:ext cx="40" cy="72"/>
              </a:xfrm>
              <a:custGeom>
                <a:avLst/>
                <a:gdLst>
                  <a:gd name="T0" fmla="*/ 0 w 40"/>
                  <a:gd name="T1" fmla="*/ 36 h 72"/>
                  <a:gd name="T2" fmla="*/ 0 w 40"/>
                  <a:gd name="T3" fmla="*/ 24 h 72"/>
                  <a:gd name="T4" fmla="*/ 2 w 40"/>
                  <a:gd name="T5" fmla="*/ 16 h 72"/>
                  <a:gd name="T6" fmla="*/ 6 w 40"/>
                  <a:gd name="T7" fmla="*/ 8 h 72"/>
                  <a:gd name="T8" fmla="*/ 9 w 40"/>
                  <a:gd name="T9" fmla="*/ 4 h 72"/>
                  <a:gd name="T10" fmla="*/ 14 w 40"/>
                  <a:gd name="T11" fmla="*/ 0 h 72"/>
                  <a:gd name="T12" fmla="*/ 19 w 40"/>
                  <a:gd name="T13" fmla="*/ 0 h 72"/>
                  <a:gd name="T14" fmla="*/ 24 w 40"/>
                  <a:gd name="T15" fmla="*/ 0 h 72"/>
                  <a:gd name="T16" fmla="*/ 28 w 40"/>
                  <a:gd name="T17" fmla="*/ 2 h 72"/>
                  <a:gd name="T18" fmla="*/ 31 w 40"/>
                  <a:gd name="T19" fmla="*/ 4 h 72"/>
                  <a:gd name="T20" fmla="*/ 34 w 40"/>
                  <a:gd name="T21" fmla="*/ 8 h 72"/>
                  <a:gd name="T22" fmla="*/ 36 w 40"/>
                  <a:gd name="T23" fmla="*/ 14 h 72"/>
                  <a:gd name="T24" fmla="*/ 38 w 40"/>
                  <a:gd name="T25" fmla="*/ 18 h 72"/>
                  <a:gd name="T26" fmla="*/ 40 w 40"/>
                  <a:gd name="T27" fmla="*/ 26 h 72"/>
                  <a:gd name="T28" fmla="*/ 40 w 40"/>
                  <a:gd name="T29" fmla="*/ 36 h 72"/>
                  <a:gd name="T30" fmla="*/ 38 w 40"/>
                  <a:gd name="T31" fmla="*/ 46 h 72"/>
                  <a:gd name="T32" fmla="*/ 38 w 40"/>
                  <a:gd name="T33" fmla="*/ 56 h 72"/>
                  <a:gd name="T34" fmla="*/ 34 w 40"/>
                  <a:gd name="T35" fmla="*/ 62 h 72"/>
                  <a:gd name="T36" fmla="*/ 31 w 40"/>
                  <a:gd name="T37" fmla="*/ 68 h 72"/>
                  <a:gd name="T38" fmla="*/ 26 w 40"/>
                  <a:gd name="T39" fmla="*/ 70 h 72"/>
                  <a:gd name="T40" fmla="*/ 19 w 40"/>
                  <a:gd name="T41" fmla="*/ 72 h 72"/>
                  <a:gd name="T42" fmla="*/ 14 w 40"/>
                  <a:gd name="T43" fmla="*/ 70 h 72"/>
                  <a:gd name="T44" fmla="*/ 9 w 40"/>
                  <a:gd name="T45" fmla="*/ 68 h 72"/>
                  <a:gd name="T46" fmla="*/ 6 w 40"/>
                  <a:gd name="T47" fmla="*/ 64 h 72"/>
                  <a:gd name="T48" fmla="*/ 2 w 40"/>
                  <a:gd name="T49" fmla="*/ 56 h 72"/>
                  <a:gd name="T50" fmla="*/ 0 w 40"/>
                  <a:gd name="T51" fmla="*/ 48 h 72"/>
                  <a:gd name="T52" fmla="*/ 0 w 40"/>
                  <a:gd name="T53" fmla="*/ 36 h 72"/>
                  <a:gd name="T54" fmla="*/ 7 w 40"/>
                  <a:gd name="T55" fmla="*/ 36 h 72"/>
                  <a:gd name="T56" fmla="*/ 9 w 40"/>
                  <a:gd name="T57" fmla="*/ 46 h 72"/>
                  <a:gd name="T58" fmla="*/ 9 w 40"/>
                  <a:gd name="T59" fmla="*/ 52 h 72"/>
                  <a:gd name="T60" fmla="*/ 11 w 40"/>
                  <a:gd name="T61" fmla="*/ 58 h 72"/>
                  <a:gd name="T62" fmla="*/ 16 w 40"/>
                  <a:gd name="T63" fmla="*/ 62 h 72"/>
                  <a:gd name="T64" fmla="*/ 19 w 40"/>
                  <a:gd name="T65" fmla="*/ 62 h 72"/>
                  <a:gd name="T66" fmla="*/ 24 w 40"/>
                  <a:gd name="T67" fmla="*/ 62 h 72"/>
                  <a:gd name="T68" fmla="*/ 28 w 40"/>
                  <a:gd name="T69" fmla="*/ 58 h 72"/>
                  <a:gd name="T70" fmla="*/ 29 w 40"/>
                  <a:gd name="T71" fmla="*/ 52 h 72"/>
                  <a:gd name="T72" fmla="*/ 31 w 40"/>
                  <a:gd name="T73" fmla="*/ 46 h 72"/>
                  <a:gd name="T74" fmla="*/ 31 w 40"/>
                  <a:gd name="T75" fmla="*/ 36 h 72"/>
                  <a:gd name="T76" fmla="*/ 31 w 40"/>
                  <a:gd name="T77" fmla="*/ 26 h 72"/>
                  <a:gd name="T78" fmla="*/ 29 w 40"/>
                  <a:gd name="T79" fmla="*/ 18 h 72"/>
                  <a:gd name="T80" fmla="*/ 28 w 40"/>
                  <a:gd name="T81" fmla="*/ 14 h 72"/>
                  <a:gd name="T82" fmla="*/ 24 w 40"/>
                  <a:gd name="T83" fmla="*/ 10 h 72"/>
                  <a:gd name="T84" fmla="*/ 19 w 40"/>
                  <a:gd name="T85" fmla="*/ 8 h 72"/>
                  <a:gd name="T86" fmla="*/ 16 w 40"/>
                  <a:gd name="T87" fmla="*/ 8 h 72"/>
                  <a:gd name="T88" fmla="*/ 11 w 40"/>
                  <a:gd name="T89" fmla="*/ 12 h 72"/>
                  <a:gd name="T90" fmla="*/ 9 w 40"/>
                  <a:gd name="T91" fmla="*/ 18 h 72"/>
                  <a:gd name="T92" fmla="*/ 9 w 40"/>
                  <a:gd name="T93" fmla="*/ 26 h 72"/>
                  <a:gd name="T94" fmla="*/ 7 w 40"/>
                  <a:gd name="T95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0" h="72">
                    <a:moveTo>
                      <a:pt x="0" y="36"/>
                    </a:moveTo>
                    <a:lnTo>
                      <a:pt x="0" y="24"/>
                    </a:lnTo>
                    <a:lnTo>
                      <a:pt x="2" y="16"/>
                    </a:lnTo>
                    <a:lnTo>
                      <a:pt x="6" y="8"/>
                    </a:lnTo>
                    <a:lnTo>
                      <a:pt x="9" y="4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6" y="14"/>
                    </a:lnTo>
                    <a:lnTo>
                      <a:pt x="38" y="18"/>
                    </a:lnTo>
                    <a:lnTo>
                      <a:pt x="40" y="26"/>
                    </a:lnTo>
                    <a:lnTo>
                      <a:pt x="40" y="36"/>
                    </a:lnTo>
                    <a:lnTo>
                      <a:pt x="38" y="46"/>
                    </a:lnTo>
                    <a:lnTo>
                      <a:pt x="38" y="56"/>
                    </a:lnTo>
                    <a:lnTo>
                      <a:pt x="34" y="62"/>
                    </a:lnTo>
                    <a:lnTo>
                      <a:pt x="31" y="68"/>
                    </a:lnTo>
                    <a:lnTo>
                      <a:pt x="26" y="70"/>
                    </a:lnTo>
                    <a:lnTo>
                      <a:pt x="19" y="72"/>
                    </a:lnTo>
                    <a:lnTo>
                      <a:pt x="14" y="70"/>
                    </a:lnTo>
                    <a:lnTo>
                      <a:pt x="9" y="68"/>
                    </a:lnTo>
                    <a:lnTo>
                      <a:pt x="6" y="64"/>
                    </a:lnTo>
                    <a:lnTo>
                      <a:pt x="2" y="56"/>
                    </a:lnTo>
                    <a:lnTo>
                      <a:pt x="0" y="48"/>
                    </a:lnTo>
                    <a:lnTo>
                      <a:pt x="0" y="36"/>
                    </a:lnTo>
                    <a:close/>
                    <a:moveTo>
                      <a:pt x="7" y="36"/>
                    </a:moveTo>
                    <a:lnTo>
                      <a:pt x="9" y="46"/>
                    </a:lnTo>
                    <a:lnTo>
                      <a:pt x="9" y="52"/>
                    </a:lnTo>
                    <a:lnTo>
                      <a:pt x="11" y="58"/>
                    </a:lnTo>
                    <a:lnTo>
                      <a:pt x="16" y="62"/>
                    </a:lnTo>
                    <a:lnTo>
                      <a:pt x="19" y="62"/>
                    </a:lnTo>
                    <a:lnTo>
                      <a:pt x="24" y="62"/>
                    </a:lnTo>
                    <a:lnTo>
                      <a:pt x="28" y="58"/>
                    </a:lnTo>
                    <a:lnTo>
                      <a:pt x="29" y="52"/>
                    </a:lnTo>
                    <a:lnTo>
                      <a:pt x="31" y="46"/>
                    </a:lnTo>
                    <a:lnTo>
                      <a:pt x="31" y="36"/>
                    </a:lnTo>
                    <a:lnTo>
                      <a:pt x="31" y="26"/>
                    </a:lnTo>
                    <a:lnTo>
                      <a:pt x="29" y="18"/>
                    </a:lnTo>
                    <a:lnTo>
                      <a:pt x="28" y="14"/>
                    </a:lnTo>
                    <a:lnTo>
                      <a:pt x="24" y="10"/>
                    </a:lnTo>
                    <a:lnTo>
                      <a:pt x="19" y="8"/>
                    </a:lnTo>
                    <a:lnTo>
                      <a:pt x="16" y="8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9" y="26"/>
                    </a:lnTo>
                    <a:lnTo>
                      <a:pt x="7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22" name="Freeform 26"/>
              <p:cNvSpPr>
                <a:spLocks noEditPoints="1"/>
              </p:cNvSpPr>
              <p:nvPr/>
            </p:nvSpPr>
            <p:spPr bwMode="auto">
              <a:xfrm>
                <a:off x="1407" y="3361"/>
                <a:ext cx="56" cy="90"/>
              </a:xfrm>
              <a:custGeom>
                <a:avLst/>
                <a:gdLst>
                  <a:gd name="T0" fmla="*/ 0 w 56"/>
                  <a:gd name="T1" fmla="*/ 90 h 90"/>
                  <a:gd name="T2" fmla="*/ 0 w 56"/>
                  <a:gd name="T3" fmla="*/ 0 h 90"/>
                  <a:gd name="T4" fmla="*/ 27 w 56"/>
                  <a:gd name="T5" fmla="*/ 0 h 90"/>
                  <a:gd name="T6" fmla="*/ 34 w 56"/>
                  <a:gd name="T7" fmla="*/ 2 h 90"/>
                  <a:gd name="T8" fmla="*/ 39 w 56"/>
                  <a:gd name="T9" fmla="*/ 2 h 90"/>
                  <a:gd name="T10" fmla="*/ 44 w 56"/>
                  <a:gd name="T11" fmla="*/ 4 h 90"/>
                  <a:gd name="T12" fmla="*/ 47 w 56"/>
                  <a:gd name="T13" fmla="*/ 6 h 90"/>
                  <a:gd name="T14" fmla="*/ 51 w 56"/>
                  <a:gd name="T15" fmla="*/ 10 h 90"/>
                  <a:gd name="T16" fmla="*/ 52 w 56"/>
                  <a:gd name="T17" fmla="*/ 14 h 90"/>
                  <a:gd name="T18" fmla="*/ 54 w 56"/>
                  <a:gd name="T19" fmla="*/ 20 h 90"/>
                  <a:gd name="T20" fmla="*/ 56 w 56"/>
                  <a:gd name="T21" fmla="*/ 26 h 90"/>
                  <a:gd name="T22" fmla="*/ 54 w 56"/>
                  <a:gd name="T23" fmla="*/ 34 h 90"/>
                  <a:gd name="T24" fmla="*/ 52 w 56"/>
                  <a:gd name="T25" fmla="*/ 40 h 90"/>
                  <a:gd name="T26" fmla="*/ 49 w 56"/>
                  <a:gd name="T27" fmla="*/ 46 h 90"/>
                  <a:gd name="T28" fmla="*/ 46 w 56"/>
                  <a:gd name="T29" fmla="*/ 50 h 90"/>
                  <a:gd name="T30" fmla="*/ 41 w 56"/>
                  <a:gd name="T31" fmla="*/ 52 h 90"/>
                  <a:gd name="T32" fmla="*/ 35 w 56"/>
                  <a:gd name="T33" fmla="*/ 54 h 90"/>
                  <a:gd name="T34" fmla="*/ 29 w 56"/>
                  <a:gd name="T35" fmla="*/ 54 h 90"/>
                  <a:gd name="T36" fmla="*/ 10 w 56"/>
                  <a:gd name="T37" fmla="*/ 54 h 90"/>
                  <a:gd name="T38" fmla="*/ 10 w 56"/>
                  <a:gd name="T39" fmla="*/ 90 h 90"/>
                  <a:gd name="T40" fmla="*/ 0 w 56"/>
                  <a:gd name="T41" fmla="*/ 90 h 90"/>
                  <a:gd name="T42" fmla="*/ 10 w 56"/>
                  <a:gd name="T43" fmla="*/ 44 h 90"/>
                  <a:gd name="T44" fmla="*/ 29 w 56"/>
                  <a:gd name="T45" fmla="*/ 44 h 90"/>
                  <a:gd name="T46" fmla="*/ 34 w 56"/>
                  <a:gd name="T47" fmla="*/ 44 h 90"/>
                  <a:gd name="T48" fmla="*/ 39 w 56"/>
                  <a:gd name="T49" fmla="*/ 42 h 90"/>
                  <a:gd name="T50" fmla="*/ 42 w 56"/>
                  <a:gd name="T51" fmla="*/ 40 h 90"/>
                  <a:gd name="T52" fmla="*/ 44 w 56"/>
                  <a:gd name="T53" fmla="*/ 36 h 90"/>
                  <a:gd name="T54" fmla="*/ 46 w 56"/>
                  <a:gd name="T55" fmla="*/ 32 h 90"/>
                  <a:gd name="T56" fmla="*/ 46 w 56"/>
                  <a:gd name="T57" fmla="*/ 28 h 90"/>
                  <a:gd name="T58" fmla="*/ 46 w 56"/>
                  <a:gd name="T59" fmla="*/ 22 h 90"/>
                  <a:gd name="T60" fmla="*/ 44 w 56"/>
                  <a:gd name="T61" fmla="*/ 18 h 90"/>
                  <a:gd name="T62" fmla="*/ 41 w 56"/>
                  <a:gd name="T63" fmla="*/ 14 h 90"/>
                  <a:gd name="T64" fmla="*/ 37 w 56"/>
                  <a:gd name="T65" fmla="*/ 12 h 90"/>
                  <a:gd name="T66" fmla="*/ 34 w 56"/>
                  <a:gd name="T67" fmla="*/ 12 h 90"/>
                  <a:gd name="T68" fmla="*/ 29 w 56"/>
                  <a:gd name="T69" fmla="*/ 12 h 90"/>
                  <a:gd name="T70" fmla="*/ 10 w 56"/>
                  <a:gd name="T71" fmla="*/ 12 h 90"/>
                  <a:gd name="T72" fmla="*/ 10 w 56"/>
                  <a:gd name="T73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6" h="90">
                    <a:moveTo>
                      <a:pt x="0" y="90"/>
                    </a:moveTo>
                    <a:lnTo>
                      <a:pt x="0" y="0"/>
                    </a:lnTo>
                    <a:lnTo>
                      <a:pt x="27" y="0"/>
                    </a:lnTo>
                    <a:lnTo>
                      <a:pt x="34" y="2"/>
                    </a:lnTo>
                    <a:lnTo>
                      <a:pt x="39" y="2"/>
                    </a:lnTo>
                    <a:lnTo>
                      <a:pt x="44" y="4"/>
                    </a:lnTo>
                    <a:lnTo>
                      <a:pt x="47" y="6"/>
                    </a:lnTo>
                    <a:lnTo>
                      <a:pt x="51" y="10"/>
                    </a:lnTo>
                    <a:lnTo>
                      <a:pt x="52" y="14"/>
                    </a:lnTo>
                    <a:lnTo>
                      <a:pt x="54" y="20"/>
                    </a:lnTo>
                    <a:lnTo>
                      <a:pt x="56" y="26"/>
                    </a:lnTo>
                    <a:lnTo>
                      <a:pt x="54" y="34"/>
                    </a:lnTo>
                    <a:lnTo>
                      <a:pt x="52" y="40"/>
                    </a:lnTo>
                    <a:lnTo>
                      <a:pt x="49" y="46"/>
                    </a:lnTo>
                    <a:lnTo>
                      <a:pt x="46" y="50"/>
                    </a:lnTo>
                    <a:lnTo>
                      <a:pt x="41" y="52"/>
                    </a:lnTo>
                    <a:lnTo>
                      <a:pt x="35" y="54"/>
                    </a:lnTo>
                    <a:lnTo>
                      <a:pt x="29" y="54"/>
                    </a:lnTo>
                    <a:lnTo>
                      <a:pt x="10" y="54"/>
                    </a:lnTo>
                    <a:lnTo>
                      <a:pt x="10" y="90"/>
                    </a:lnTo>
                    <a:lnTo>
                      <a:pt x="0" y="90"/>
                    </a:lnTo>
                    <a:close/>
                    <a:moveTo>
                      <a:pt x="10" y="44"/>
                    </a:moveTo>
                    <a:lnTo>
                      <a:pt x="29" y="44"/>
                    </a:lnTo>
                    <a:lnTo>
                      <a:pt x="34" y="44"/>
                    </a:lnTo>
                    <a:lnTo>
                      <a:pt x="39" y="42"/>
                    </a:lnTo>
                    <a:lnTo>
                      <a:pt x="42" y="40"/>
                    </a:lnTo>
                    <a:lnTo>
                      <a:pt x="44" y="36"/>
                    </a:lnTo>
                    <a:lnTo>
                      <a:pt x="46" y="32"/>
                    </a:lnTo>
                    <a:lnTo>
                      <a:pt x="46" y="28"/>
                    </a:lnTo>
                    <a:lnTo>
                      <a:pt x="46" y="22"/>
                    </a:lnTo>
                    <a:lnTo>
                      <a:pt x="44" y="18"/>
                    </a:lnTo>
                    <a:lnTo>
                      <a:pt x="41" y="14"/>
                    </a:lnTo>
                    <a:lnTo>
                      <a:pt x="37" y="12"/>
                    </a:lnTo>
                    <a:lnTo>
                      <a:pt x="34" y="12"/>
                    </a:lnTo>
                    <a:lnTo>
                      <a:pt x="29" y="12"/>
                    </a:lnTo>
                    <a:lnTo>
                      <a:pt x="10" y="12"/>
                    </a:lnTo>
                    <a:lnTo>
                      <a:pt x="10" y="4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23" name="Freeform 27"/>
              <p:cNvSpPr>
                <a:spLocks/>
              </p:cNvSpPr>
              <p:nvPr/>
            </p:nvSpPr>
            <p:spPr bwMode="auto">
              <a:xfrm>
                <a:off x="1475" y="3385"/>
                <a:ext cx="29" cy="66"/>
              </a:xfrm>
              <a:custGeom>
                <a:avLst/>
                <a:gdLst>
                  <a:gd name="T0" fmla="*/ 0 w 29"/>
                  <a:gd name="T1" fmla="*/ 66 h 66"/>
                  <a:gd name="T2" fmla="*/ 0 w 29"/>
                  <a:gd name="T3" fmla="*/ 2 h 66"/>
                  <a:gd name="T4" fmla="*/ 10 w 29"/>
                  <a:gd name="T5" fmla="*/ 2 h 66"/>
                  <a:gd name="T6" fmla="*/ 10 w 29"/>
                  <a:gd name="T7" fmla="*/ 10 h 66"/>
                  <a:gd name="T8" fmla="*/ 12 w 29"/>
                  <a:gd name="T9" fmla="*/ 6 h 66"/>
                  <a:gd name="T10" fmla="*/ 15 w 29"/>
                  <a:gd name="T11" fmla="*/ 2 h 66"/>
                  <a:gd name="T12" fmla="*/ 17 w 29"/>
                  <a:gd name="T13" fmla="*/ 0 h 66"/>
                  <a:gd name="T14" fmla="*/ 20 w 29"/>
                  <a:gd name="T15" fmla="*/ 0 h 66"/>
                  <a:gd name="T16" fmla="*/ 25 w 29"/>
                  <a:gd name="T17" fmla="*/ 0 h 66"/>
                  <a:gd name="T18" fmla="*/ 29 w 29"/>
                  <a:gd name="T19" fmla="*/ 4 h 66"/>
                  <a:gd name="T20" fmla="*/ 27 w 29"/>
                  <a:gd name="T21" fmla="*/ 14 h 66"/>
                  <a:gd name="T22" fmla="*/ 24 w 29"/>
                  <a:gd name="T23" fmla="*/ 12 h 66"/>
                  <a:gd name="T24" fmla="*/ 20 w 29"/>
                  <a:gd name="T25" fmla="*/ 10 h 66"/>
                  <a:gd name="T26" fmla="*/ 17 w 29"/>
                  <a:gd name="T27" fmla="*/ 12 h 66"/>
                  <a:gd name="T28" fmla="*/ 15 w 29"/>
                  <a:gd name="T29" fmla="*/ 12 h 66"/>
                  <a:gd name="T30" fmla="*/ 13 w 29"/>
                  <a:gd name="T31" fmla="*/ 16 h 66"/>
                  <a:gd name="T32" fmla="*/ 12 w 29"/>
                  <a:gd name="T33" fmla="*/ 18 h 66"/>
                  <a:gd name="T34" fmla="*/ 12 w 29"/>
                  <a:gd name="T35" fmla="*/ 24 h 66"/>
                  <a:gd name="T36" fmla="*/ 10 w 29"/>
                  <a:gd name="T37" fmla="*/ 32 h 66"/>
                  <a:gd name="T38" fmla="*/ 10 w 29"/>
                  <a:gd name="T39" fmla="*/ 66 h 66"/>
                  <a:gd name="T40" fmla="*/ 0 w 29"/>
                  <a:gd name="T4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66">
                    <a:moveTo>
                      <a:pt x="0" y="66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10" y="10"/>
                    </a:lnTo>
                    <a:lnTo>
                      <a:pt x="12" y="6"/>
                    </a:lnTo>
                    <a:lnTo>
                      <a:pt x="15" y="2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9" y="4"/>
                    </a:lnTo>
                    <a:lnTo>
                      <a:pt x="27" y="14"/>
                    </a:lnTo>
                    <a:lnTo>
                      <a:pt x="24" y="12"/>
                    </a:lnTo>
                    <a:lnTo>
                      <a:pt x="20" y="10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3" y="16"/>
                    </a:lnTo>
                    <a:lnTo>
                      <a:pt x="12" y="18"/>
                    </a:lnTo>
                    <a:lnTo>
                      <a:pt x="12" y="24"/>
                    </a:lnTo>
                    <a:lnTo>
                      <a:pt x="10" y="32"/>
                    </a:lnTo>
                    <a:lnTo>
                      <a:pt x="10" y="6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24" name="Freeform 28"/>
              <p:cNvSpPr>
                <a:spLocks noEditPoints="1"/>
              </p:cNvSpPr>
              <p:nvPr/>
            </p:nvSpPr>
            <p:spPr bwMode="auto">
              <a:xfrm>
                <a:off x="1507" y="3385"/>
                <a:ext cx="49" cy="68"/>
              </a:xfrm>
              <a:custGeom>
                <a:avLst/>
                <a:gdLst>
                  <a:gd name="T0" fmla="*/ 0 w 49"/>
                  <a:gd name="T1" fmla="*/ 34 h 68"/>
                  <a:gd name="T2" fmla="*/ 2 w 49"/>
                  <a:gd name="T3" fmla="*/ 26 h 68"/>
                  <a:gd name="T4" fmla="*/ 2 w 49"/>
                  <a:gd name="T5" fmla="*/ 18 h 68"/>
                  <a:gd name="T6" fmla="*/ 5 w 49"/>
                  <a:gd name="T7" fmla="*/ 12 h 68"/>
                  <a:gd name="T8" fmla="*/ 9 w 49"/>
                  <a:gd name="T9" fmla="*/ 8 h 68"/>
                  <a:gd name="T10" fmla="*/ 14 w 49"/>
                  <a:gd name="T11" fmla="*/ 4 h 68"/>
                  <a:gd name="T12" fmla="*/ 19 w 49"/>
                  <a:gd name="T13" fmla="*/ 0 h 68"/>
                  <a:gd name="T14" fmla="*/ 26 w 49"/>
                  <a:gd name="T15" fmla="*/ 0 h 68"/>
                  <a:gd name="T16" fmla="*/ 32 w 49"/>
                  <a:gd name="T17" fmla="*/ 2 h 68"/>
                  <a:gd name="T18" fmla="*/ 37 w 49"/>
                  <a:gd name="T19" fmla="*/ 4 h 68"/>
                  <a:gd name="T20" fmla="*/ 43 w 49"/>
                  <a:gd name="T21" fmla="*/ 8 h 68"/>
                  <a:gd name="T22" fmla="*/ 46 w 49"/>
                  <a:gd name="T23" fmla="*/ 16 h 68"/>
                  <a:gd name="T24" fmla="*/ 49 w 49"/>
                  <a:gd name="T25" fmla="*/ 24 h 68"/>
                  <a:gd name="T26" fmla="*/ 49 w 49"/>
                  <a:gd name="T27" fmla="*/ 32 h 68"/>
                  <a:gd name="T28" fmla="*/ 49 w 49"/>
                  <a:gd name="T29" fmla="*/ 40 h 68"/>
                  <a:gd name="T30" fmla="*/ 48 w 49"/>
                  <a:gd name="T31" fmla="*/ 46 h 68"/>
                  <a:gd name="T32" fmla="*/ 46 w 49"/>
                  <a:gd name="T33" fmla="*/ 52 h 68"/>
                  <a:gd name="T34" fmla="*/ 43 w 49"/>
                  <a:gd name="T35" fmla="*/ 58 h 68"/>
                  <a:gd name="T36" fmla="*/ 37 w 49"/>
                  <a:gd name="T37" fmla="*/ 64 h 68"/>
                  <a:gd name="T38" fmla="*/ 32 w 49"/>
                  <a:gd name="T39" fmla="*/ 66 h 68"/>
                  <a:gd name="T40" fmla="*/ 26 w 49"/>
                  <a:gd name="T41" fmla="*/ 68 h 68"/>
                  <a:gd name="T42" fmla="*/ 19 w 49"/>
                  <a:gd name="T43" fmla="*/ 66 h 68"/>
                  <a:gd name="T44" fmla="*/ 12 w 49"/>
                  <a:gd name="T45" fmla="*/ 64 h 68"/>
                  <a:gd name="T46" fmla="*/ 7 w 49"/>
                  <a:gd name="T47" fmla="*/ 58 h 68"/>
                  <a:gd name="T48" fmla="*/ 3 w 49"/>
                  <a:gd name="T49" fmla="*/ 52 h 68"/>
                  <a:gd name="T50" fmla="*/ 2 w 49"/>
                  <a:gd name="T51" fmla="*/ 44 h 68"/>
                  <a:gd name="T52" fmla="*/ 0 w 49"/>
                  <a:gd name="T53" fmla="*/ 34 h 68"/>
                  <a:gd name="T54" fmla="*/ 10 w 49"/>
                  <a:gd name="T55" fmla="*/ 34 h 68"/>
                  <a:gd name="T56" fmla="*/ 10 w 49"/>
                  <a:gd name="T57" fmla="*/ 40 h 68"/>
                  <a:gd name="T58" fmla="*/ 12 w 49"/>
                  <a:gd name="T59" fmla="*/ 46 h 68"/>
                  <a:gd name="T60" fmla="*/ 15 w 49"/>
                  <a:gd name="T61" fmla="*/ 52 h 68"/>
                  <a:gd name="T62" fmla="*/ 17 w 49"/>
                  <a:gd name="T63" fmla="*/ 54 h 68"/>
                  <a:gd name="T64" fmla="*/ 20 w 49"/>
                  <a:gd name="T65" fmla="*/ 56 h 68"/>
                  <a:gd name="T66" fmla="*/ 26 w 49"/>
                  <a:gd name="T67" fmla="*/ 56 h 68"/>
                  <a:gd name="T68" fmla="*/ 29 w 49"/>
                  <a:gd name="T69" fmla="*/ 56 h 68"/>
                  <a:gd name="T70" fmla="*/ 32 w 49"/>
                  <a:gd name="T71" fmla="*/ 54 h 68"/>
                  <a:gd name="T72" fmla="*/ 36 w 49"/>
                  <a:gd name="T73" fmla="*/ 52 h 68"/>
                  <a:gd name="T74" fmla="*/ 37 w 49"/>
                  <a:gd name="T75" fmla="*/ 46 h 68"/>
                  <a:gd name="T76" fmla="*/ 39 w 49"/>
                  <a:gd name="T77" fmla="*/ 40 h 68"/>
                  <a:gd name="T78" fmla="*/ 39 w 49"/>
                  <a:gd name="T79" fmla="*/ 34 h 68"/>
                  <a:gd name="T80" fmla="*/ 39 w 49"/>
                  <a:gd name="T81" fmla="*/ 26 h 68"/>
                  <a:gd name="T82" fmla="*/ 37 w 49"/>
                  <a:gd name="T83" fmla="*/ 20 h 68"/>
                  <a:gd name="T84" fmla="*/ 36 w 49"/>
                  <a:gd name="T85" fmla="*/ 16 h 68"/>
                  <a:gd name="T86" fmla="*/ 32 w 49"/>
                  <a:gd name="T87" fmla="*/ 14 h 68"/>
                  <a:gd name="T88" fmla="*/ 29 w 49"/>
                  <a:gd name="T89" fmla="*/ 12 h 68"/>
                  <a:gd name="T90" fmla="*/ 26 w 49"/>
                  <a:gd name="T91" fmla="*/ 10 h 68"/>
                  <a:gd name="T92" fmla="*/ 20 w 49"/>
                  <a:gd name="T93" fmla="*/ 12 h 68"/>
                  <a:gd name="T94" fmla="*/ 17 w 49"/>
                  <a:gd name="T95" fmla="*/ 14 h 68"/>
                  <a:gd name="T96" fmla="*/ 15 w 49"/>
                  <a:gd name="T97" fmla="*/ 16 h 68"/>
                  <a:gd name="T98" fmla="*/ 12 w 49"/>
                  <a:gd name="T99" fmla="*/ 20 h 68"/>
                  <a:gd name="T100" fmla="*/ 10 w 49"/>
                  <a:gd name="T101" fmla="*/ 26 h 68"/>
                  <a:gd name="T102" fmla="*/ 10 w 49"/>
                  <a:gd name="T103" fmla="*/ 3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9" h="68">
                    <a:moveTo>
                      <a:pt x="0" y="34"/>
                    </a:moveTo>
                    <a:lnTo>
                      <a:pt x="2" y="26"/>
                    </a:lnTo>
                    <a:lnTo>
                      <a:pt x="2" y="18"/>
                    </a:lnTo>
                    <a:lnTo>
                      <a:pt x="5" y="12"/>
                    </a:lnTo>
                    <a:lnTo>
                      <a:pt x="9" y="8"/>
                    </a:lnTo>
                    <a:lnTo>
                      <a:pt x="14" y="4"/>
                    </a:lnTo>
                    <a:lnTo>
                      <a:pt x="19" y="0"/>
                    </a:lnTo>
                    <a:lnTo>
                      <a:pt x="26" y="0"/>
                    </a:lnTo>
                    <a:lnTo>
                      <a:pt x="32" y="2"/>
                    </a:lnTo>
                    <a:lnTo>
                      <a:pt x="37" y="4"/>
                    </a:lnTo>
                    <a:lnTo>
                      <a:pt x="43" y="8"/>
                    </a:lnTo>
                    <a:lnTo>
                      <a:pt x="46" y="16"/>
                    </a:lnTo>
                    <a:lnTo>
                      <a:pt x="49" y="24"/>
                    </a:lnTo>
                    <a:lnTo>
                      <a:pt x="49" y="32"/>
                    </a:lnTo>
                    <a:lnTo>
                      <a:pt x="49" y="40"/>
                    </a:lnTo>
                    <a:lnTo>
                      <a:pt x="48" y="46"/>
                    </a:lnTo>
                    <a:lnTo>
                      <a:pt x="46" y="52"/>
                    </a:lnTo>
                    <a:lnTo>
                      <a:pt x="43" y="58"/>
                    </a:lnTo>
                    <a:lnTo>
                      <a:pt x="37" y="64"/>
                    </a:lnTo>
                    <a:lnTo>
                      <a:pt x="32" y="66"/>
                    </a:lnTo>
                    <a:lnTo>
                      <a:pt x="26" y="68"/>
                    </a:lnTo>
                    <a:lnTo>
                      <a:pt x="19" y="66"/>
                    </a:lnTo>
                    <a:lnTo>
                      <a:pt x="12" y="64"/>
                    </a:lnTo>
                    <a:lnTo>
                      <a:pt x="7" y="58"/>
                    </a:lnTo>
                    <a:lnTo>
                      <a:pt x="3" y="52"/>
                    </a:lnTo>
                    <a:lnTo>
                      <a:pt x="2" y="44"/>
                    </a:lnTo>
                    <a:lnTo>
                      <a:pt x="0" y="34"/>
                    </a:lnTo>
                    <a:close/>
                    <a:moveTo>
                      <a:pt x="10" y="34"/>
                    </a:moveTo>
                    <a:lnTo>
                      <a:pt x="10" y="40"/>
                    </a:lnTo>
                    <a:lnTo>
                      <a:pt x="12" y="46"/>
                    </a:lnTo>
                    <a:lnTo>
                      <a:pt x="15" y="52"/>
                    </a:lnTo>
                    <a:lnTo>
                      <a:pt x="17" y="54"/>
                    </a:lnTo>
                    <a:lnTo>
                      <a:pt x="20" y="56"/>
                    </a:lnTo>
                    <a:lnTo>
                      <a:pt x="26" y="56"/>
                    </a:lnTo>
                    <a:lnTo>
                      <a:pt x="29" y="56"/>
                    </a:lnTo>
                    <a:lnTo>
                      <a:pt x="32" y="54"/>
                    </a:lnTo>
                    <a:lnTo>
                      <a:pt x="36" y="52"/>
                    </a:lnTo>
                    <a:lnTo>
                      <a:pt x="37" y="46"/>
                    </a:lnTo>
                    <a:lnTo>
                      <a:pt x="39" y="40"/>
                    </a:lnTo>
                    <a:lnTo>
                      <a:pt x="39" y="34"/>
                    </a:lnTo>
                    <a:lnTo>
                      <a:pt x="39" y="26"/>
                    </a:lnTo>
                    <a:lnTo>
                      <a:pt x="37" y="20"/>
                    </a:lnTo>
                    <a:lnTo>
                      <a:pt x="36" y="16"/>
                    </a:lnTo>
                    <a:lnTo>
                      <a:pt x="32" y="14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0" y="12"/>
                    </a:lnTo>
                    <a:lnTo>
                      <a:pt x="17" y="14"/>
                    </a:lnTo>
                    <a:lnTo>
                      <a:pt x="15" y="16"/>
                    </a:lnTo>
                    <a:lnTo>
                      <a:pt x="12" y="20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25" name="Freeform 29"/>
              <p:cNvSpPr>
                <a:spLocks/>
              </p:cNvSpPr>
              <p:nvPr/>
            </p:nvSpPr>
            <p:spPr bwMode="auto">
              <a:xfrm>
                <a:off x="1563" y="3363"/>
                <a:ext cx="27" cy="90"/>
              </a:xfrm>
              <a:custGeom>
                <a:avLst/>
                <a:gdLst>
                  <a:gd name="T0" fmla="*/ 26 w 27"/>
                  <a:gd name="T1" fmla="*/ 78 h 90"/>
                  <a:gd name="T2" fmla="*/ 27 w 27"/>
                  <a:gd name="T3" fmla="*/ 88 h 90"/>
                  <a:gd name="T4" fmla="*/ 22 w 27"/>
                  <a:gd name="T5" fmla="*/ 90 h 90"/>
                  <a:gd name="T6" fmla="*/ 21 w 27"/>
                  <a:gd name="T7" fmla="*/ 90 h 90"/>
                  <a:gd name="T8" fmla="*/ 15 w 27"/>
                  <a:gd name="T9" fmla="*/ 88 h 90"/>
                  <a:gd name="T10" fmla="*/ 12 w 27"/>
                  <a:gd name="T11" fmla="*/ 88 h 90"/>
                  <a:gd name="T12" fmla="*/ 10 w 27"/>
                  <a:gd name="T13" fmla="*/ 86 h 90"/>
                  <a:gd name="T14" fmla="*/ 9 w 27"/>
                  <a:gd name="T15" fmla="*/ 82 h 90"/>
                  <a:gd name="T16" fmla="*/ 7 w 27"/>
                  <a:gd name="T17" fmla="*/ 78 h 90"/>
                  <a:gd name="T18" fmla="*/ 7 w 27"/>
                  <a:gd name="T19" fmla="*/ 70 h 90"/>
                  <a:gd name="T20" fmla="*/ 7 w 27"/>
                  <a:gd name="T21" fmla="*/ 34 h 90"/>
                  <a:gd name="T22" fmla="*/ 0 w 27"/>
                  <a:gd name="T23" fmla="*/ 34 h 90"/>
                  <a:gd name="T24" fmla="*/ 0 w 27"/>
                  <a:gd name="T25" fmla="*/ 24 h 90"/>
                  <a:gd name="T26" fmla="*/ 7 w 27"/>
                  <a:gd name="T27" fmla="*/ 24 h 90"/>
                  <a:gd name="T28" fmla="*/ 7 w 27"/>
                  <a:gd name="T29" fmla="*/ 8 h 90"/>
                  <a:gd name="T30" fmla="*/ 17 w 27"/>
                  <a:gd name="T31" fmla="*/ 0 h 90"/>
                  <a:gd name="T32" fmla="*/ 17 w 27"/>
                  <a:gd name="T33" fmla="*/ 24 h 90"/>
                  <a:gd name="T34" fmla="*/ 26 w 27"/>
                  <a:gd name="T35" fmla="*/ 24 h 90"/>
                  <a:gd name="T36" fmla="*/ 26 w 27"/>
                  <a:gd name="T37" fmla="*/ 34 h 90"/>
                  <a:gd name="T38" fmla="*/ 17 w 27"/>
                  <a:gd name="T39" fmla="*/ 34 h 90"/>
                  <a:gd name="T40" fmla="*/ 17 w 27"/>
                  <a:gd name="T41" fmla="*/ 70 h 90"/>
                  <a:gd name="T42" fmla="*/ 17 w 27"/>
                  <a:gd name="T43" fmla="*/ 74 h 90"/>
                  <a:gd name="T44" fmla="*/ 17 w 27"/>
                  <a:gd name="T45" fmla="*/ 76 h 90"/>
                  <a:gd name="T46" fmla="*/ 17 w 27"/>
                  <a:gd name="T47" fmla="*/ 78 h 90"/>
                  <a:gd name="T48" fmla="*/ 19 w 27"/>
                  <a:gd name="T49" fmla="*/ 78 h 90"/>
                  <a:gd name="T50" fmla="*/ 21 w 27"/>
                  <a:gd name="T51" fmla="*/ 78 h 90"/>
                  <a:gd name="T52" fmla="*/ 22 w 27"/>
                  <a:gd name="T53" fmla="*/ 78 h 90"/>
                  <a:gd name="T54" fmla="*/ 24 w 27"/>
                  <a:gd name="T55" fmla="*/ 78 h 90"/>
                  <a:gd name="T56" fmla="*/ 26 w 27"/>
                  <a:gd name="T57" fmla="*/ 78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7" h="90">
                    <a:moveTo>
                      <a:pt x="26" y="78"/>
                    </a:moveTo>
                    <a:lnTo>
                      <a:pt x="27" y="88"/>
                    </a:lnTo>
                    <a:lnTo>
                      <a:pt x="22" y="90"/>
                    </a:lnTo>
                    <a:lnTo>
                      <a:pt x="21" y="90"/>
                    </a:lnTo>
                    <a:lnTo>
                      <a:pt x="15" y="88"/>
                    </a:lnTo>
                    <a:lnTo>
                      <a:pt x="12" y="88"/>
                    </a:lnTo>
                    <a:lnTo>
                      <a:pt x="10" y="86"/>
                    </a:lnTo>
                    <a:lnTo>
                      <a:pt x="9" y="82"/>
                    </a:lnTo>
                    <a:lnTo>
                      <a:pt x="7" y="78"/>
                    </a:lnTo>
                    <a:lnTo>
                      <a:pt x="7" y="70"/>
                    </a:lnTo>
                    <a:lnTo>
                      <a:pt x="7" y="34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7" y="24"/>
                    </a:lnTo>
                    <a:lnTo>
                      <a:pt x="7" y="8"/>
                    </a:lnTo>
                    <a:lnTo>
                      <a:pt x="17" y="0"/>
                    </a:lnTo>
                    <a:lnTo>
                      <a:pt x="17" y="24"/>
                    </a:lnTo>
                    <a:lnTo>
                      <a:pt x="26" y="24"/>
                    </a:lnTo>
                    <a:lnTo>
                      <a:pt x="26" y="34"/>
                    </a:lnTo>
                    <a:lnTo>
                      <a:pt x="17" y="34"/>
                    </a:lnTo>
                    <a:lnTo>
                      <a:pt x="17" y="70"/>
                    </a:lnTo>
                    <a:lnTo>
                      <a:pt x="17" y="74"/>
                    </a:lnTo>
                    <a:lnTo>
                      <a:pt x="17" y="76"/>
                    </a:lnTo>
                    <a:lnTo>
                      <a:pt x="17" y="78"/>
                    </a:lnTo>
                    <a:lnTo>
                      <a:pt x="19" y="78"/>
                    </a:lnTo>
                    <a:lnTo>
                      <a:pt x="21" y="78"/>
                    </a:lnTo>
                    <a:lnTo>
                      <a:pt x="22" y="78"/>
                    </a:lnTo>
                    <a:lnTo>
                      <a:pt x="24" y="78"/>
                    </a:lnTo>
                    <a:lnTo>
                      <a:pt x="26" y="7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26" name="Freeform 30"/>
              <p:cNvSpPr>
                <a:spLocks noEditPoints="1"/>
              </p:cNvSpPr>
              <p:nvPr/>
            </p:nvSpPr>
            <p:spPr bwMode="auto">
              <a:xfrm>
                <a:off x="1595" y="3385"/>
                <a:ext cx="50" cy="68"/>
              </a:xfrm>
              <a:custGeom>
                <a:avLst/>
                <a:gdLst>
                  <a:gd name="T0" fmla="*/ 0 w 50"/>
                  <a:gd name="T1" fmla="*/ 34 h 68"/>
                  <a:gd name="T2" fmla="*/ 0 w 50"/>
                  <a:gd name="T3" fmla="*/ 26 h 68"/>
                  <a:gd name="T4" fmla="*/ 2 w 50"/>
                  <a:gd name="T5" fmla="*/ 18 h 68"/>
                  <a:gd name="T6" fmla="*/ 6 w 50"/>
                  <a:gd name="T7" fmla="*/ 12 h 68"/>
                  <a:gd name="T8" fmla="*/ 9 w 50"/>
                  <a:gd name="T9" fmla="*/ 8 h 68"/>
                  <a:gd name="T10" fmla="*/ 14 w 50"/>
                  <a:gd name="T11" fmla="*/ 4 h 68"/>
                  <a:gd name="T12" fmla="*/ 19 w 50"/>
                  <a:gd name="T13" fmla="*/ 0 h 68"/>
                  <a:gd name="T14" fmla="*/ 24 w 50"/>
                  <a:gd name="T15" fmla="*/ 0 h 68"/>
                  <a:gd name="T16" fmla="*/ 31 w 50"/>
                  <a:gd name="T17" fmla="*/ 2 h 68"/>
                  <a:gd name="T18" fmla="*/ 38 w 50"/>
                  <a:gd name="T19" fmla="*/ 4 h 68"/>
                  <a:gd name="T20" fmla="*/ 43 w 50"/>
                  <a:gd name="T21" fmla="*/ 8 h 68"/>
                  <a:gd name="T22" fmla="*/ 46 w 50"/>
                  <a:gd name="T23" fmla="*/ 16 h 68"/>
                  <a:gd name="T24" fmla="*/ 48 w 50"/>
                  <a:gd name="T25" fmla="*/ 24 h 68"/>
                  <a:gd name="T26" fmla="*/ 50 w 50"/>
                  <a:gd name="T27" fmla="*/ 32 h 68"/>
                  <a:gd name="T28" fmla="*/ 50 w 50"/>
                  <a:gd name="T29" fmla="*/ 40 h 68"/>
                  <a:gd name="T30" fmla="*/ 48 w 50"/>
                  <a:gd name="T31" fmla="*/ 46 h 68"/>
                  <a:gd name="T32" fmla="*/ 46 w 50"/>
                  <a:gd name="T33" fmla="*/ 52 h 68"/>
                  <a:gd name="T34" fmla="*/ 43 w 50"/>
                  <a:gd name="T35" fmla="*/ 58 h 68"/>
                  <a:gd name="T36" fmla="*/ 38 w 50"/>
                  <a:gd name="T37" fmla="*/ 64 h 68"/>
                  <a:gd name="T38" fmla="*/ 31 w 50"/>
                  <a:gd name="T39" fmla="*/ 66 h 68"/>
                  <a:gd name="T40" fmla="*/ 24 w 50"/>
                  <a:gd name="T41" fmla="*/ 68 h 68"/>
                  <a:gd name="T42" fmla="*/ 17 w 50"/>
                  <a:gd name="T43" fmla="*/ 66 h 68"/>
                  <a:gd name="T44" fmla="*/ 12 w 50"/>
                  <a:gd name="T45" fmla="*/ 64 h 68"/>
                  <a:gd name="T46" fmla="*/ 7 w 50"/>
                  <a:gd name="T47" fmla="*/ 58 h 68"/>
                  <a:gd name="T48" fmla="*/ 4 w 50"/>
                  <a:gd name="T49" fmla="*/ 52 h 68"/>
                  <a:gd name="T50" fmla="*/ 0 w 50"/>
                  <a:gd name="T51" fmla="*/ 44 h 68"/>
                  <a:gd name="T52" fmla="*/ 0 w 50"/>
                  <a:gd name="T53" fmla="*/ 34 h 68"/>
                  <a:gd name="T54" fmla="*/ 11 w 50"/>
                  <a:gd name="T55" fmla="*/ 34 h 68"/>
                  <a:gd name="T56" fmla="*/ 11 w 50"/>
                  <a:gd name="T57" fmla="*/ 40 h 68"/>
                  <a:gd name="T58" fmla="*/ 12 w 50"/>
                  <a:gd name="T59" fmla="*/ 46 h 68"/>
                  <a:gd name="T60" fmla="*/ 14 w 50"/>
                  <a:gd name="T61" fmla="*/ 52 h 68"/>
                  <a:gd name="T62" fmla="*/ 17 w 50"/>
                  <a:gd name="T63" fmla="*/ 54 h 68"/>
                  <a:gd name="T64" fmla="*/ 21 w 50"/>
                  <a:gd name="T65" fmla="*/ 56 h 68"/>
                  <a:gd name="T66" fmla="*/ 24 w 50"/>
                  <a:gd name="T67" fmla="*/ 56 h 68"/>
                  <a:gd name="T68" fmla="*/ 29 w 50"/>
                  <a:gd name="T69" fmla="*/ 56 h 68"/>
                  <a:gd name="T70" fmla="*/ 33 w 50"/>
                  <a:gd name="T71" fmla="*/ 54 h 68"/>
                  <a:gd name="T72" fmla="*/ 36 w 50"/>
                  <a:gd name="T73" fmla="*/ 52 h 68"/>
                  <a:gd name="T74" fmla="*/ 38 w 50"/>
                  <a:gd name="T75" fmla="*/ 46 h 68"/>
                  <a:gd name="T76" fmla="*/ 40 w 50"/>
                  <a:gd name="T77" fmla="*/ 40 h 68"/>
                  <a:gd name="T78" fmla="*/ 40 w 50"/>
                  <a:gd name="T79" fmla="*/ 34 h 68"/>
                  <a:gd name="T80" fmla="*/ 40 w 50"/>
                  <a:gd name="T81" fmla="*/ 26 h 68"/>
                  <a:gd name="T82" fmla="*/ 38 w 50"/>
                  <a:gd name="T83" fmla="*/ 20 h 68"/>
                  <a:gd name="T84" fmla="*/ 36 w 50"/>
                  <a:gd name="T85" fmla="*/ 16 h 68"/>
                  <a:gd name="T86" fmla="*/ 33 w 50"/>
                  <a:gd name="T87" fmla="*/ 14 h 68"/>
                  <a:gd name="T88" fmla="*/ 29 w 50"/>
                  <a:gd name="T89" fmla="*/ 12 h 68"/>
                  <a:gd name="T90" fmla="*/ 24 w 50"/>
                  <a:gd name="T91" fmla="*/ 10 h 68"/>
                  <a:gd name="T92" fmla="*/ 21 w 50"/>
                  <a:gd name="T93" fmla="*/ 12 h 68"/>
                  <a:gd name="T94" fmla="*/ 17 w 50"/>
                  <a:gd name="T95" fmla="*/ 14 h 68"/>
                  <a:gd name="T96" fmla="*/ 14 w 50"/>
                  <a:gd name="T97" fmla="*/ 16 h 68"/>
                  <a:gd name="T98" fmla="*/ 12 w 50"/>
                  <a:gd name="T99" fmla="*/ 20 h 68"/>
                  <a:gd name="T100" fmla="*/ 11 w 50"/>
                  <a:gd name="T101" fmla="*/ 26 h 68"/>
                  <a:gd name="T102" fmla="*/ 11 w 50"/>
                  <a:gd name="T103" fmla="*/ 3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0" h="68">
                    <a:moveTo>
                      <a:pt x="0" y="34"/>
                    </a:moveTo>
                    <a:lnTo>
                      <a:pt x="0" y="26"/>
                    </a:lnTo>
                    <a:lnTo>
                      <a:pt x="2" y="18"/>
                    </a:lnTo>
                    <a:lnTo>
                      <a:pt x="6" y="12"/>
                    </a:lnTo>
                    <a:lnTo>
                      <a:pt x="9" y="8"/>
                    </a:lnTo>
                    <a:lnTo>
                      <a:pt x="14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1" y="2"/>
                    </a:lnTo>
                    <a:lnTo>
                      <a:pt x="38" y="4"/>
                    </a:lnTo>
                    <a:lnTo>
                      <a:pt x="43" y="8"/>
                    </a:lnTo>
                    <a:lnTo>
                      <a:pt x="46" y="16"/>
                    </a:lnTo>
                    <a:lnTo>
                      <a:pt x="48" y="24"/>
                    </a:lnTo>
                    <a:lnTo>
                      <a:pt x="50" y="32"/>
                    </a:lnTo>
                    <a:lnTo>
                      <a:pt x="50" y="40"/>
                    </a:lnTo>
                    <a:lnTo>
                      <a:pt x="48" y="46"/>
                    </a:lnTo>
                    <a:lnTo>
                      <a:pt x="46" y="52"/>
                    </a:lnTo>
                    <a:lnTo>
                      <a:pt x="43" y="58"/>
                    </a:lnTo>
                    <a:lnTo>
                      <a:pt x="38" y="64"/>
                    </a:lnTo>
                    <a:lnTo>
                      <a:pt x="31" y="66"/>
                    </a:lnTo>
                    <a:lnTo>
                      <a:pt x="24" y="68"/>
                    </a:lnTo>
                    <a:lnTo>
                      <a:pt x="17" y="66"/>
                    </a:lnTo>
                    <a:lnTo>
                      <a:pt x="12" y="64"/>
                    </a:lnTo>
                    <a:lnTo>
                      <a:pt x="7" y="58"/>
                    </a:lnTo>
                    <a:lnTo>
                      <a:pt x="4" y="52"/>
                    </a:lnTo>
                    <a:lnTo>
                      <a:pt x="0" y="44"/>
                    </a:lnTo>
                    <a:lnTo>
                      <a:pt x="0" y="34"/>
                    </a:lnTo>
                    <a:close/>
                    <a:moveTo>
                      <a:pt x="11" y="34"/>
                    </a:moveTo>
                    <a:lnTo>
                      <a:pt x="11" y="40"/>
                    </a:lnTo>
                    <a:lnTo>
                      <a:pt x="12" y="46"/>
                    </a:lnTo>
                    <a:lnTo>
                      <a:pt x="14" y="52"/>
                    </a:lnTo>
                    <a:lnTo>
                      <a:pt x="17" y="54"/>
                    </a:lnTo>
                    <a:lnTo>
                      <a:pt x="21" y="56"/>
                    </a:lnTo>
                    <a:lnTo>
                      <a:pt x="24" y="56"/>
                    </a:lnTo>
                    <a:lnTo>
                      <a:pt x="29" y="56"/>
                    </a:lnTo>
                    <a:lnTo>
                      <a:pt x="33" y="54"/>
                    </a:lnTo>
                    <a:lnTo>
                      <a:pt x="36" y="52"/>
                    </a:lnTo>
                    <a:lnTo>
                      <a:pt x="38" y="46"/>
                    </a:lnTo>
                    <a:lnTo>
                      <a:pt x="40" y="40"/>
                    </a:lnTo>
                    <a:lnTo>
                      <a:pt x="40" y="34"/>
                    </a:lnTo>
                    <a:lnTo>
                      <a:pt x="40" y="26"/>
                    </a:lnTo>
                    <a:lnTo>
                      <a:pt x="38" y="20"/>
                    </a:lnTo>
                    <a:lnTo>
                      <a:pt x="36" y="16"/>
                    </a:lnTo>
                    <a:lnTo>
                      <a:pt x="33" y="14"/>
                    </a:lnTo>
                    <a:lnTo>
                      <a:pt x="29" y="12"/>
                    </a:lnTo>
                    <a:lnTo>
                      <a:pt x="24" y="10"/>
                    </a:lnTo>
                    <a:lnTo>
                      <a:pt x="21" y="12"/>
                    </a:lnTo>
                    <a:lnTo>
                      <a:pt x="17" y="14"/>
                    </a:lnTo>
                    <a:lnTo>
                      <a:pt x="14" y="16"/>
                    </a:lnTo>
                    <a:lnTo>
                      <a:pt x="12" y="20"/>
                    </a:lnTo>
                    <a:lnTo>
                      <a:pt x="11" y="26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27" name="Freeform 31"/>
              <p:cNvSpPr>
                <a:spLocks/>
              </p:cNvSpPr>
              <p:nvPr/>
            </p:nvSpPr>
            <p:spPr bwMode="auto">
              <a:xfrm>
                <a:off x="1657" y="3385"/>
                <a:ext cx="42" cy="66"/>
              </a:xfrm>
              <a:custGeom>
                <a:avLst/>
                <a:gdLst>
                  <a:gd name="T0" fmla="*/ 0 w 42"/>
                  <a:gd name="T1" fmla="*/ 66 h 66"/>
                  <a:gd name="T2" fmla="*/ 0 w 42"/>
                  <a:gd name="T3" fmla="*/ 2 h 66"/>
                  <a:gd name="T4" fmla="*/ 10 w 42"/>
                  <a:gd name="T5" fmla="*/ 2 h 66"/>
                  <a:gd name="T6" fmla="*/ 10 w 42"/>
                  <a:gd name="T7" fmla="*/ 10 h 66"/>
                  <a:gd name="T8" fmla="*/ 13 w 42"/>
                  <a:gd name="T9" fmla="*/ 4 h 66"/>
                  <a:gd name="T10" fmla="*/ 18 w 42"/>
                  <a:gd name="T11" fmla="*/ 2 h 66"/>
                  <a:gd name="T12" fmla="*/ 25 w 42"/>
                  <a:gd name="T13" fmla="*/ 0 h 66"/>
                  <a:gd name="T14" fmla="*/ 30 w 42"/>
                  <a:gd name="T15" fmla="*/ 0 h 66"/>
                  <a:gd name="T16" fmla="*/ 34 w 42"/>
                  <a:gd name="T17" fmla="*/ 2 h 66"/>
                  <a:gd name="T18" fmla="*/ 37 w 42"/>
                  <a:gd name="T19" fmla="*/ 4 h 66"/>
                  <a:gd name="T20" fmla="*/ 39 w 42"/>
                  <a:gd name="T21" fmla="*/ 8 h 66"/>
                  <a:gd name="T22" fmla="*/ 40 w 42"/>
                  <a:gd name="T23" fmla="*/ 12 h 66"/>
                  <a:gd name="T24" fmla="*/ 42 w 42"/>
                  <a:gd name="T25" fmla="*/ 16 h 66"/>
                  <a:gd name="T26" fmla="*/ 42 w 42"/>
                  <a:gd name="T27" fmla="*/ 20 h 66"/>
                  <a:gd name="T28" fmla="*/ 42 w 42"/>
                  <a:gd name="T29" fmla="*/ 26 h 66"/>
                  <a:gd name="T30" fmla="*/ 42 w 42"/>
                  <a:gd name="T31" fmla="*/ 66 h 66"/>
                  <a:gd name="T32" fmla="*/ 32 w 42"/>
                  <a:gd name="T33" fmla="*/ 66 h 66"/>
                  <a:gd name="T34" fmla="*/ 32 w 42"/>
                  <a:gd name="T35" fmla="*/ 28 h 66"/>
                  <a:gd name="T36" fmla="*/ 32 w 42"/>
                  <a:gd name="T37" fmla="*/ 22 h 66"/>
                  <a:gd name="T38" fmla="*/ 32 w 42"/>
                  <a:gd name="T39" fmla="*/ 18 h 66"/>
                  <a:gd name="T40" fmla="*/ 30 w 42"/>
                  <a:gd name="T41" fmla="*/ 14 h 66"/>
                  <a:gd name="T42" fmla="*/ 29 w 42"/>
                  <a:gd name="T43" fmla="*/ 12 h 66"/>
                  <a:gd name="T44" fmla="*/ 25 w 42"/>
                  <a:gd name="T45" fmla="*/ 10 h 66"/>
                  <a:gd name="T46" fmla="*/ 22 w 42"/>
                  <a:gd name="T47" fmla="*/ 10 h 66"/>
                  <a:gd name="T48" fmla="*/ 18 w 42"/>
                  <a:gd name="T49" fmla="*/ 12 h 66"/>
                  <a:gd name="T50" fmla="*/ 13 w 42"/>
                  <a:gd name="T51" fmla="*/ 14 h 66"/>
                  <a:gd name="T52" fmla="*/ 12 w 42"/>
                  <a:gd name="T53" fmla="*/ 18 h 66"/>
                  <a:gd name="T54" fmla="*/ 10 w 42"/>
                  <a:gd name="T55" fmla="*/ 24 h 66"/>
                  <a:gd name="T56" fmla="*/ 10 w 42"/>
                  <a:gd name="T57" fmla="*/ 32 h 66"/>
                  <a:gd name="T58" fmla="*/ 10 w 42"/>
                  <a:gd name="T59" fmla="*/ 66 h 66"/>
                  <a:gd name="T60" fmla="*/ 0 w 42"/>
                  <a:gd name="T6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" h="66">
                    <a:moveTo>
                      <a:pt x="0" y="66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10" y="10"/>
                    </a:lnTo>
                    <a:lnTo>
                      <a:pt x="13" y="4"/>
                    </a:lnTo>
                    <a:lnTo>
                      <a:pt x="18" y="2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39" y="8"/>
                    </a:lnTo>
                    <a:lnTo>
                      <a:pt x="40" y="12"/>
                    </a:lnTo>
                    <a:lnTo>
                      <a:pt x="42" y="16"/>
                    </a:lnTo>
                    <a:lnTo>
                      <a:pt x="42" y="20"/>
                    </a:lnTo>
                    <a:lnTo>
                      <a:pt x="42" y="26"/>
                    </a:lnTo>
                    <a:lnTo>
                      <a:pt x="42" y="66"/>
                    </a:lnTo>
                    <a:lnTo>
                      <a:pt x="32" y="66"/>
                    </a:lnTo>
                    <a:lnTo>
                      <a:pt x="32" y="28"/>
                    </a:lnTo>
                    <a:lnTo>
                      <a:pt x="32" y="22"/>
                    </a:lnTo>
                    <a:lnTo>
                      <a:pt x="32" y="18"/>
                    </a:lnTo>
                    <a:lnTo>
                      <a:pt x="30" y="14"/>
                    </a:lnTo>
                    <a:lnTo>
                      <a:pt x="29" y="12"/>
                    </a:lnTo>
                    <a:lnTo>
                      <a:pt x="25" y="10"/>
                    </a:lnTo>
                    <a:lnTo>
                      <a:pt x="22" y="10"/>
                    </a:lnTo>
                    <a:lnTo>
                      <a:pt x="18" y="12"/>
                    </a:lnTo>
                    <a:lnTo>
                      <a:pt x="13" y="14"/>
                    </a:lnTo>
                    <a:lnTo>
                      <a:pt x="12" y="18"/>
                    </a:lnTo>
                    <a:lnTo>
                      <a:pt x="10" y="24"/>
                    </a:lnTo>
                    <a:lnTo>
                      <a:pt x="10" y="32"/>
                    </a:lnTo>
                    <a:lnTo>
                      <a:pt x="10" y="6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28" name="Freeform 32"/>
              <p:cNvSpPr>
                <a:spLocks/>
              </p:cNvSpPr>
              <p:nvPr/>
            </p:nvSpPr>
            <p:spPr bwMode="auto">
              <a:xfrm>
                <a:off x="1743" y="3385"/>
                <a:ext cx="77" cy="66"/>
              </a:xfrm>
              <a:custGeom>
                <a:avLst/>
                <a:gdLst>
                  <a:gd name="T0" fmla="*/ 0 w 77"/>
                  <a:gd name="T1" fmla="*/ 66 h 66"/>
                  <a:gd name="T2" fmla="*/ 0 w 77"/>
                  <a:gd name="T3" fmla="*/ 2 h 66"/>
                  <a:gd name="T4" fmla="*/ 11 w 77"/>
                  <a:gd name="T5" fmla="*/ 2 h 66"/>
                  <a:gd name="T6" fmla="*/ 11 w 77"/>
                  <a:gd name="T7" fmla="*/ 12 h 66"/>
                  <a:gd name="T8" fmla="*/ 14 w 77"/>
                  <a:gd name="T9" fmla="*/ 6 h 66"/>
                  <a:gd name="T10" fmla="*/ 17 w 77"/>
                  <a:gd name="T11" fmla="*/ 4 h 66"/>
                  <a:gd name="T12" fmla="*/ 21 w 77"/>
                  <a:gd name="T13" fmla="*/ 0 h 66"/>
                  <a:gd name="T14" fmla="*/ 26 w 77"/>
                  <a:gd name="T15" fmla="*/ 0 h 66"/>
                  <a:gd name="T16" fmla="*/ 33 w 77"/>
                  <a:gd name="T17" fmla="*/ 0 h 66"/>
                  <a:gd name="T18" fmla="*/ 36 w 77"/>
                  <a:gd name="T19" fmla="*/ 4 h 66"/>
                  <a:gd name="T20" fmla="*/ 39 w 77"/>
                  <a:gd name="T21" fmla="*/ 8 h 66"/>
                  <a:gd name="T22" fmla="*/ 41 w 77"/>
                  <a:gd name="T23" fmla="*/ 12 h 66"/>
                  <a:gd name="T24" fmla="*/ 46 w 77"/>
                  <a:gd name="T25" fmla="*/ 6 h 66"/>
                  <a:gd name="T26" fmla="*/ 53 w 77"/>
                  <a:gd name="T27" fmla="*/ 2 h 66"/>
                  <a:gd name="T28" fmla="*/ 58 w 77"/>
                  <a:gd name="T29" fmla="*/ 0 h 66"/>
                  <a:gd name="T30" fmla="*/ 63 w 77"/>
                  <a:gd name="T31" fmla="*/ 0 h 66"/>
                  <a:gd name="T32" fmla="*/ 68 w 77"/>
                  <a:gd name="T33" fmla="*/ 2 h 66"/>
                  <a:gd name="T34" fmla="*/ 72 w 77"/>
                  <a:gd name="T35" fmla="*/ 6 h 66"/>
                  <a:gd name="T36" fmla="*/ 73 w 77"/>
                  <a:gd name="T37" fmla="*/ 10 h 66"/>
                  <a:gd name="T38" fmla="*/ 75 w 77"/>
                  <a:gd name="T39" fmla="*/ 16 h 66"/>
                  <a:gd name="T40" fmla="*/ 77 w 77"/>
                  <a:gd name="T41" fmla="*/ 22 h 66"/>
                  <a:gd name="T42" fmla="*/ 77 w 77"/>
                  <a:gd name="T43" fmla="*/ 66 h 66"/>
                  <a:gd name="T44" fmla="*/ 67 w 77"/>
                  <a:gd name="T45" fmla="*/ 66 h 66"/>
                  <a:gd name="T46" fmla="*/ 67 w 77"/>
                  <a:gd name="T47" fmla="*/ 26 h 66"/>
                  <a:gd name="T48" fmla="*/ 67 w 77"/>
                  <a:gd name="T49" fmla="*/ 20 h 66"/>
                  <a:gd name="T50" fmla="*/ 65 w 77"/>
                  <a:gd name="T51" fmla="*/ 16 h 66"/>
                  <a:gd name="T52" fmla="*/ 65 w 77"/>
                  <a:gd name="T53" fmla="*/ 14 h 66"/>
                  <a:gd name="T54" fmla="*/ 62 w 77"/>
                  <a:gd name="T55" fmla="*/ 12 h 66"/>
                  <a:gd name="T56" fmla="*/ 60 w 77"/>
                  <a:gd name="T57" fmla="*/ 10 h 66"/>
                  <a:gd name="T58" fmla="*/ 56 w 77"/>
                  <a:gd name="T59" fmla="*/ 10 h 66"/>
                  <a:gd name="T60" fmla="*/ 51 w 77"/>
                  <a:gd name="T61" fmla="*/ 12 h 66"/>
                  <a:gd name="T62" fmla="*/ 46 w 77"/>
                  <a:gd name="T63" fmla="*/ 14 h 66"/>
                  <a:gd name="T64" fmla="*/ 45 w 77"/>
                  <a:gd name="T65" fmla="*/ 18 h 66"/>
                  <a:gd name="T66" fmla="*/ 43 w 77"/>
                  <a:gd name="T67" fmla="*/ 24 h 66"/>
                  <a:gd name="T68" fmla="*/ 43 w 77"/>
                  <a:gd name="T69" fmla="*/ 30 h 66"/>
                  <a:gd name="T70" fmla="*/ 43 w 77"/>
                  <a:gd name="T71" fmla="*/ 66 h 66"/>
                  <a:gd name="T72" fmla="*/ 33 w 77"/>
                  <a:gd name="T73" fmla="*/ 66 h 66"/>
                  <a:gd name="T74" fmla="*/ 33 w 77"/>
                  <a:gd name="T75" fmla="*/ 24 h 66"/>
                  <a:gd name="T76" fmla="*/ 33 w 77"/>
                  <a:gd name="T77" fmla="*/ 18 h 66"/>
                  <a:gd name="T78" fmla="*/ 31 w 77"/>
                  <a:gd name="T79" fmla="*/ 14 h 66"/>
                  <a:gd name="T80" fmla="*/ 28 w 77"/>
                  <a:gd name="T81" fmla="*/ 12 h 66"/>
                  <a:gd name="T82" fmla="*/ 24 w 77"/>
                  <a:gd name="T83" fmla="*/ 10 h 66"/>
                  <a:gd name="T84" fmla="*/ 21 w 77"/>
                  <a:gd name="T85" fmla="*/ 12 h 66"/>
                  <a:gd name="T86" fmla="*/ 17 w 77"/>
                  <a:gd name="T87" fmla="*/ 12 h 66"/>
                  <a:gd name="T88" fmla="*/ 14 w 77"/>
                  <a:gd name="T89" fmla="*/ 16 h 66"/>
                  <a:gd name="T90" fmla="*/ 12 w 77"/>
                  <a:gd name="T91" fmla="*/ 20 h 66"/>
                  <a:gd name="T92" fmla="*/ 11 w 77"/>
                  <a:gd name="T93" fmla="*/ 26 h 66"/>
                  <a:gd name="T94" fmla="*/ 11 w 77"/>
                  <a:gd name="T95" fmla="*/ 34 h 66"/>
                  <a:gd name="T96" fmla="*/ 11 w 77"/>
                  <a:gd name="T97" fmla="*/ 66 h 66"/>
                  <a:gd name="T98" fmla="*/ 0 w 77"/>
                  <a:gd name="T9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7" h="66">
                    <a:moveTo>
                      <a:pt x="0" y="66"/>
                    </a:moveTo>
                    <a:lnTo>
                      <a:pt x="0" y="2"/>
                    </a:lnTo>
                    <a:lnTo>
                      <a:pt x="11" y="2"/>
                    </a:lnTo>
                    <a:lnTo>
                      <a:pt x="11" y="12"/>
                    </a:lnTo>
                    <a:lnTo>
                      <a:pt x="14" y="6"/>
                    </a:lnTo>
                    <a:lnTo>
                      <a:pt x="17" y="4"/>
                    </a:lnTo>
                    <a:lnTo>
                      <a:pt x="21" y="0"/>
                    </a:lnTo>
                    <a:lnTo>
                      <a:pt x="26" y="0"/>
                    </a:lnTo>
                    <a:lnTo>
                      <a:pt x="33" y="0"/>
                    </a:lnTo>
                    <a:lnTo>
                      <a:pt x="36" y="4"/>
                    </a:lnTo>
                    <a:lnTo>
                      <a:pt x="39" y="8"/>
                    </a:lnTo>
                    <a:lnTo>
                      <a:pt x="41" y="12"/>
                    </a:lnTo>
                    <a:lnTo>
                      <a:pt x="46" y="6"/>
                    </a:lnTo>
                    <a:lnTo>
                      <a:pt x="53" y="2"/>
                    </a:lnTo>
                    <a:lnTo>
                      <a:pt x="58" y="0"/>
                    </a:lnTo>
                    <a:lnTo>
                      <a:pt x="63" y="0"/>
                    </a:lnTo>
                    <a:lnTo>
                      <a:pt x="68" y="2"/>
                    </a:lnTo>
                    <a:lnTo>
                      <a:pt x="72" y="6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7" y="22"/>
                    </a:lnTo>
                    <a:lnTo>
                      <a:pt x="77" y="66"/>
                    </a:lnTo>
                    <a:lnTo>
                      <a:pt x="67" y="66"/>
                    </a:lnTo>
                    <a:lnTo>
                      <a:pt x="67" y="26"/>
                    </a:lnTo>
                    <a:lnTo>
                      <a:pt x="67" y="20"/>
                    </a:lnTo>
                    <a:lnTo>
                      <a:pt x="65" y="16"/>
                    </a:lnTo>
                    <a:lnTo>
                      <a:pt x="65" y="14"/>
                    </a:lnTo>
                    <a:lnTo>
                      <a:pt x="62" y="12"/>
                    </a:lnTo>
                    <a:lnTo>
                      <a:pt x="60" y="10"/>
                    </a:lnTo>
                    <a:lnTo>
                      <a:pt x="56" y="10"/>
                    </a:lnTo>
                    <a:lnTo>
                      <a:pt x="51" y="12"/>
                    </a:lnTo>
                    <a:lnTo>
                      <a:pt x="46" y="14"/>
                    </a:lnTo>
                    <a:lnTo>
                      <a:pt x="45" y="18"/>
                    </a:lnTo>
                    <a:lnTo>
                      <a:pt x="43" y="24"/>
                    </a:lnTo>
                    <a:lnTo>
                      <a:pt x="43" y="30"/>
                    </a:lnTo>
                    <a:lnTo>
                      <a:pt x="43" y="66"/>
                    </a:lnTo>
                    <a:lnTo>
                      <a:pt x="33" y="66"/>
                    </a:lnTo>
                    <a:lnTo>
                      <a:pt x="33" y="24"/>
                    </a:lnTo>
                    <a:lnTo>
                      <a:pt x="33" y="18"/>
                    </a:lnTo>
                    <a:lnTo>
                      <a:pt x="31" y="14"/>
                    </a:lnTo>
                    <a:lnTo>
                      <a:pt x="28" y="12"/>
                    </a:lnTo>
                    <a:lnTo>
                      <a:pt x="24" y="10"/>
                    </a:lnTo>
                    <a:lnTo>
                      <a:pt x="21" y="12"/>
                    </a:lnTo>
                    <a:lnTo>
                      <a:pt x="17" y="12"/>
                    </a:lnTo>
                    <a:lnTo>
                      <a:pt x="14" y="16"/>
                    </a:lnTo>
                    <a:lnTo>
                      <a:pt x="12" y="20"/>
                    </a:lnTo>
                    <a:lnTo>
                      <a:pt x="11" y="26"/>
                    </a:lnTo>
                    <a:lnTo>
                      <a:pt x="11" y="34"/>
                    </a:lnTo>
                    <a:lnTo>
                      <a:pt x="11" y="6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29" name="Freeform 33"/>
              <p:cNvSpPr>
                <a:spLocks noEditPoints="1"/>
              </p:cNvSpPr>
              <p:nvPr/>
            </p:nvSpPr>
            <p:spPr bwMode="auto">
              <a:xfrm>
                <a:off x="1832" y="3385"/>
                <a:ext cx="49" cy="68"/>
              </a:xfrm>
              <a:custGeom>
                <a:avLst/>
                <a:gdLst>
                  <a:gd name="T0" fmla="*/ 30 w 49"/>
                  <a:gd name="T1" fmla="*/ 62 h 68"/>
                  <a:gd name="T2" fmla="*/ 22 w 49"/>
                  <a:gd name="T3" fmla="*/ 66 h 68"/>
                  <a:gd name="T4" fmla="*/ 12 w 49"/>
                  <a:gd name="T5" fmla="*/ 66 h 68"/>
                  <a:gd name="T6" fmla="*/ 3 w 49"/>
                  <a:gd name="T7" fmla="*/ 62 h 68"/>
                  <a:gd name="T8" fmla="*/ 0 w 49"/>
                  <a:gd name="T9" fmla="*/ 54 h 68"/>
                  <a:gd name="T10" fmla="*/ 0 w 49"/>
                  <a:gd name="T11" fmla="*/ 44 h 68"/>
                  <a:gd name="T12" fmla="*/ 3 w 49"/>
                  <a:gd name="T13" fmla="*/ 36 h 68"/>
                  <a:gd name="T14" fmla="*/ 8 w 49"/>
                  <a:gd name="T15" fmla="*/ 32 h 68"/>
                  <a:gd name="T16" fmla="*/ 15 w 49"/>
                  <a:gd name="T17" fmla="*/ 30 h 68"/>
                  <a:gd name="T18" fmla="*/ 29 w 49"/>
                  <a:gd name="T19" fmla="*/ 26 h 68"/>
                  <a:gd name="T20" fmla="*/ 34 w 49"/>
                  <a:gd name="T21" fmla="*/ 24 h 68"/>
                  <a:gd name="T22" fmla="*/ 34 w 49"/>
                  <a:gd name="T23" fmla="*/ 18 h 68"/>
                  <a:gd name="T24" fmla="*/ 29 w 49"/>
                  <a:gd name="T25" fmla="*/ 12 h 68"/>
                  <a:gd name="T26" fmla="*/ 18 w 49"/>
                  <a:gd name="T27" fmla="*/ 12 h 68"/>
                  <a:gd name="T28" fmla="*/ 12 w 49"/>
                  <a:gd name="T29" fmla="*/ 16 h 68"/>
                  <a:gd name="T30" fmla="*/ 0 w 49"/>
                  <a:gd name="T31" fmla="*/ 20 h 68"/>
                  <a:gd name="T32" fmla="*/ 5 w 49"/>
                  <a:gd name="T33" fmla="*/ 8 h 68"/>
                  <a:gd name="T34" fmla="*/ 12 w 49"/>
                  <a:gd name="T35" fmla="*/ 2 h 68"/>
                  <a:gd name="T36" fmla="*/ 25 w 49"/>
                  <a:gd name="T37" fmla="*/ 0 h 68"/>
                  <a:gd name="T38" fmla="*/ 35 w 49"/>
                  <a:gd name="T39" fmla="*/ 2 h 68"/>
                  <a:gd name="T40" fmla="*/ 42 w 49"/>
                  <a:gd name="T41" fmla="*/ 6 h 68"/>
                  <a:gd name="T42" fmla="*/ 46 w 49"/>
                  <a:gd name="T43" fmla="*/ 14 h 68"/>
                  <a:gd name="T44" fmla="*/ 46 w 49"/>
                  <a:gd name="T45" fmla="*/ 24 h 68"/>
                  <a:gd name="T46" fmla="*/ 46 w 49"/>
                  <a:gd name="T47" fmla="*/ 46 h 68"/>
                  <a:gd name="T48" fmla="*/ 46 w 49"/>
                  <a:gd name="T49" fmla="*/ 58 h 68"/>
                  <a:gd name="T50" fmla="*/ 49 w 49"/>
                  <a:gd name="T51" fmla="*/ 66 h 68"/>
                  <a:gd name="T52" fmla="*/ 37 w 49"/>
                  <a:gd name="T53" fmla="*/ 62 h 68"/>
                  <a:gd name="T54" fmla="*/ 34 w 49"/>
                  <a:gd name="T55" fmla="*/ 34 h 68"/>
                  <a:gd name="T56" fmla="*/ 20 w 49"/>
                  <a:gd name="T57" fmla="*/ 38 h 68"/>
                  <a:gd name="T58" fmla="*/ 13 w 49"/>
                  <a:gd name="T59" fmla="*/ 40 h 68"/>
                  <a:gd name="T60" fmla="*/ 10 w 49"/>
                  <a:gd name="T61" fmla="*/ 44 h 68"/>
                  <a:gd name="T62" fmla="*/ 10 w 49"/>
                  <a:gd name="T63" fmla="*/ 48 h 68"/>
                  <a:gd name="T64" fmla="*/ 12 w 49"/>
                  <a:gd name="T65" fmla="*/ 54 h 68"/>
                  <a:gd name="T66" fmla="*/ 18 w 49"/>
                  <a:gd name="T67" fmla="*/ 56 h 68"/>
                  <a:gd name="T68" fmla="*/ 27 w 49"/>
                  <a:gd name="T69" fmla="*/ 54 h 68"/>
                  <a:gd name="T70" fmla="*/ 34 w 49"/>
                  <a:gd name="T71" fmla="*/ 48 h 68"/>
                  <a:gd name="T72" fmla="*/ 34 w 49"/>
                  <a:gd name="T73" fmla="*/ 3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68">
                    <a:moveTo>
                      <a:pt x="35" y="58"/>
                    </a:moveTo>
                    <a:lnTo>
                      <a:pt x="30" y="62"/>
                    </a:lnTo>
                    <a:lnTo>
                      <a:pt x="25" y="66"/>
                    </a:lnTo>
                    <a:lnTo>
                      <a:pt x="22" y="66"/>
                    </a:lnTo>
                    <a:lnTo>
                      <a:pt x="17" y="68"/>
                    </a:lnTo>
                    <a:lnTo>
                      <a:pt x="12" y="66"/>
                    </a:lnTo>
                    <a:lnTo>
                      <a:pt x="7" y="64"/>
                    </a:lnTo>
                    <a:lnTo>
                      <a:pt x="3" y="62"/>
                    </a:lnTo>
                    <a:lnTo>
                      <a:pt x="1" y="58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1" y="40"/>
                    </a:lnTo>
                    <a:lnTo>
                      <a:pt x="3" y="36"/>
                    </a:lnTo>
                    <a:lnTo>
                      <a:pt x="5" y="34"/>
                    </a:lnTo>
                    <a:lnTo>
                      <a:pt x="8" y="32"/>
                    </a:lnTo>
                    <a:lnTo>
                      <a:pt x="12" y="30"/>
                    </a:lnTo>
                    <a:lnTo>
                      <a:pt x="15" y="30"/>
                    </a:lnTo>
                    <a:lnTo>
                      <a:pt x="18" y="28"/>
                    </a:lnTo>
                    <a:lnTo>
                      <a:pt x="29" y="26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4" y="22"/>
                    </a:lnTo>
                    <a:lnTo>
                      <a:pt x="34" y="18"/>
                    </a:lnTo>
                    <a:lnTo>
                      <a:pt x="32" y="14"/>
                    </a:lnTo>
                    <a:lnTo>
                      <a:pt x="29" y="12"/>
                    </a:lnTo>
                    <a:lnTo>
                      <a:pt x="24" y="10"/>
                    </a:lnTo>
                    <a:lnTo>
                      <a:pt x="18" y="12"/>
                    </a:lnTo>
                    <a:lnTo>
                      <a:pt x="15" y="12"/>
                    </a:lnTo>
                    <a:lnTo>
                      <a:pt x="12" y="16"/>
                    </a:lnTo>
                    <a:lnTo>
                      <a:pt x="10" y="20"/>
                    </a:lnTo>
                    <a:lnTo>
                      <a:pt x="0" y="20"/>
                    </a:lnTo>
                    <a:lnTo>
                      <a:pt x="1" y="14"/>
                    </a:lnTo>
                    <a:lnTo>
                      <a:pt x="5" y="8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2" y="6"/>
                    </a:lnTo>
                    <a:lnTo>
                      <a:pt x="44" y="10"/>
                    </a:lnTo>
                    <a:lnTo>
                      <a:pt x="46" y="14"/>
                    </a:lnTo>
                    <a:lnTo>
                      <a:pt x="46" y="18"/>
                    </a:lnTo>
                    <a:lnTo>
                      <a:pt x="46" y="24"/>
                    </a:lnTo>
                    <a:lnTo>
                      <a:pt x="46" y="38"/>
                    </a:lnTo>
                    <a:lnTo>
                      <a:pt x="46" y="46"/>
                    </a:lnTo>
                    <a:lnTo>
                      <a:pt x="46" y="52"/>
                    </a:lnTo>
                    <a:lnTo>
                      <a:pt x="46" y="58"/>
                    </a:lnTo>
                    <a:lnTo>
                      <a:pt x="47" y="62"/>
                    </a:lnTo>
                    <a:lnTo>
                      <a:pt x="49" y="66"/>
                    </a:lnTo>
                    <a:lnTo>
                      <a:pt x="39" y="66"/>
                    </a:lnTo>
                    <a:lnTo>
                      <a:pt x="37" y="62"/>
                    </a:lnTo>
                    <a:lnTo>
                      <a:pt x="35" y="58"/>
                    </a:lnTo>
                    <a:close/>
                    <a:moveTo>
                      <a:pt x="34" y="34"/>
                    </a:moveTo>
                    <a:lnTo>
                      <a:pt x="29" y="36"/>
                    </a:lnTo>
                    <a:lnTo>
                      <a:pt x="20" y="38"/>
                    </a:lnTo>
                    <a:lnTo>
                      <a:pt x="17" y="40"/>
                    </a:lnTo>
                    <a:lnTo>
                      <a:pt x="13" y="40"/>
                    </a:lnTo>
                    <a:lnTo>
                      <a:pt x="12" y="42"/>
                    </a:lnTo>
                    <a:lnTo>
                      <a:pt x="10" y="44"/>
                    </a:lnTo>
                    <a:lnTo>
                      <a:pt x="10" y="46"/>
                    </a:lnTo>
                    <a:lnTo>
                      <a:pt x="10" y="48"/>
                    </a:lnTo>
                    <a:lnTo>
                      <a:pt x="10" y="52"/>
                    </a:lnTo>
                    <a:lnTo>
                      <a:pt x="12" y="54"/>
                    </a:lnTo>
                    <a:lnTo>
                      <a:pt x="15" y="56"/>
                    </a:lnTo>
                    <a:lnTo>
                      <a:pt x="18" y="56"/>
                    </a:lnTo>
                    <a:lnTo>
                      <a:pt x="24" y="56"/>
                    </a:lnTo>
                    <a:lnTo>
                      <a:pt x="27" y="54"/>
                    </a:lnTo>
                    <a:lnTo>
                      <a:pt x="30" y="52"/>
                    </a:lnTo>
                    <a:lnTo>
                      <a:pt x="34" y="48"/>
                    </a:lnTo>
                    <a:lnTo>
                      <a:pt x="34" y="44"/>
                    </a:lnTo>
                    <a:lnTo>
                      <a:pt x="34" y="38"/>
                    </a:lnTo>
                    <a:lnTo>
                      <a:pt x="34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30" name="Freeform 34"/>
              <p:cNvSpPr>
                <a:spLocks/>
              </p:cNvSpPr>
              <p:nvPr/>
            </p:nvSpPr>
            <p:spPr bwMode="auto">
              <a:xfrm>
                <a:off x="1888" y="3385"/>
                <a:ext cx="46" cy="68"/>
              </a:xfrm>
              <a:custGeom>
                <a:avLst/>
                <a:gdLst>
                  <a:gd name="T0" fmla="*/ 10 w 46"/>
                  <a:gd name="T1" fmla="*/ 46 h 68"/>
                  <a:gd name="T2" fmla="*/ 15 w 46"/>
                  <a:gd name="T3" fmla="*/ 54 h 68"/>
                  <a:gd name="T4" fmla="*/ 24 w 46"/>
                  <a:gd name="T5" fmla="*/ 56 h 68"/>
                  <a:gd name="T6" fmla="*/ 32 w 46"/>
                  <a:gd name="T7" fmla="*/ 54 h 68"/>
                  <a:gd name="T8" fmla="*/ 36 w 46"/>
                  <a:gd name="T9" fmla="*/ 48 h 68"/>
                  <a:gd name="T10" fmla="*/ 32 w 46"/>
                  <a:gd name="T11" fmla="*/ 42 h 68"/>
                  <a:gd name="T12" fmla="*/ 24 w 46"/>
                  <a:gd name="T13" fmla="*/ 40 h 68"/>
                  <a:gd name="T14" fmla="*/ 10 w 46"/>
                  <a:gd name="T15" fmla="*/ 34 h 68"/>
                  <a:gd name="T16" fmla="*/ 3 w 46"/>
                  <a:gd name="T17" fmla="*/ 28 h 68"/>
                  <a:gd name="T18" fmla="*/ 2 w 46"/>
                  <a:gd name="T19" fmla="*/ 18 h 68"/>
                  <a:gd name="T20" fmla="*/ 3 w 46"/>
                  <a:gd name="T21" fmla="*/ 10 h 68"/>
                  <a:gd name="T22" fmla="*/ 8 w 46"/>
                  <a:gd name="T23" fmla="*/ 4 h 68"/>
                  <a:gd name="T24" fmla="*/ 13 w 46"/>
                  <a:gd name="T25" fmla="*/ 2 h 68"/>
                  <a:gd name="T26" fmla="*/ 20 w 46"/>
                  <a:gd name="T27" fmla="*/ 0 h 68"/>
                  <a:gd name="T28" fmla="*/ 32 w 46"/>
                  <a:gd name="T29" fmla="*/ 2 h 68"/>
                  <a:gd name="T30" fmla="*/ 39 w 46"/>
                  <a:gd name="T31" fmla="*/ 8 h 68"/>
                  <a:gd name="T32" fmla="*/ 42 w 46"/>
                  <a:gd name="T33" fmla="*/ 18 h 68"/>
                  <a:gd name="T34" fmla="*/ 30 w 46"/>
                  <a:gd name="T35" fmla="*/ 16 h 68"/>
                  <a:gd name="T36" fmla="*/ 25 w 46"/>
                  <a:gd name="T37" fmla="*/ 12 h 68"/>
                  <a:gd name="T38" fmla="*/ 17 w 46"/>
                  <a:gd name="T39" fmla="*/ 12 h 68"/>
                  <a:gd name="T40" fmla="*/ 12 w 46"/>
                  <a:gd name="T41" fmla="*/ 16 h 68"/>
                  <a:gd name="T42" fmla="*/ 12 w 46"/>
                  <a:gd name="T43" fmla="*/ 20 h 68"/>
                  <a:gd name="T44" fmla="*/ 13 w 46"/>
                  <a:gd name="T45" fmla="*/ 22 h 68"/>
                  <a:gd name="T46" fmla="*/ 19 w 46"/>
                  <a:gd name="T47" fmla="*/ 24 h 68"/>
                  <a:gd name="T48" fmla="*/ 30 w 46"/>
                  <a:gd name="T49" fmla="*/ 30 h 68"/>
                  <a:gd name="T50" fmla="*/ 39 w 46"/>
                  <a:gd name="T51" fmla="*/ 34 h 68"/>
                  <a:gd name="T52" fmla="*/ 44 w 46"/>
                  <a:gd name="T53" fmla="*/ 42 h 68"/>
                  <a:gd name="T54" fmla="*/ 44 w 46"/>
                  <a:gd name="T55" fmla="*/ 52 h 68"/>
                  <a:gd name="T56" fmla="*/ 39 w 46"/>
                  <a:gd name="T57" fmla="*/ 62 h 68"/>
                  <a:gd name="T58" fmla="*/ 30 w 46"/>
                  <a:gd name="T59" fmla="*/ 66 h 68"/>
                  <a:gd name="T60" fmla="*/ 17 w 46"/>
                  <a:gd name="T61" fmla="*/ 66 h 68"/>
                  <a:gd name="T62" fmla="*/ 7 w 46"/>
                  <a:gd name="T63" fmla="*/ 62 h 68"/>
                  <a:gd name="T64" fmla="*/ 2 w 46"/>
                  <a:gd name="T65" fmla="*/ 5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68">
                    <a:moveTo>
                      <a:pt x="0" y="46"/>
                    </a:moveTo>
                    <a:lnTo>
                      <a:pt x="10" y="46"/>
                    </a:lnTo>
                    <a:lnTo>
                      <a:pt x="12" y="50"/>
                    </a:lnTo>
                    <a:lnTo>
                      <a:pt x="15" y="54"/>
                    </a:lnTo>
                    <a:lnTo>
                      <a:pt x="19" y="56"/>
                    </a:lnTo>
                    <a:lnTo>
                      <a:pt x="24" y="56"/>
                    </a:lnTo>
                    <a:lnTo>
                      <a:pt x="29" y="56"/>
                    </a:lnTo>
                    <a:lnTo>
                      <a:pt x="32" y="54"/>
                    </a:lnTo>
                    <a:lnTo>
                      <a:pt x="36" y="52"/>
                    </a:lnTo>
                    <a:lnTo>
                      <a:pt x="36" y="48"/>
                    </a:lnTo>
                    <a:lnTo>
                      <a:pt x="34" y="44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4" y="40"/>
                    </a:lnTo>
                    <a:lnTo>
                      <a:pt x="15" y="36"/>
                    </a:lnTo>
                    <a:lnTo>
                      <a:pt x="10" y="34"/>
                    </a:lnTo>
                    <a:lnTo>
                      <a:pt x="7" y="32"/>
                    </a:lnTo>
                    <a:lnTo>
                      <a:pt x="3" y="28"/>
                    </a:lnTo>
                    <a:lnTo>
                      <a:pt x="2" y="24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3" y="10"/>
                    </a:lnTo>
                    <a:lnTo>
                      <a:pt x="5" y="8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3" y="2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32" y="2"/>
                    </a:lnTo>
                    <a:lnTo>
                      <a:pt x="36" y="4"/>
                    </a:lnTo>
                    <a:lnTo>
                      <a:pt x="39" y="8"/>
                    </a:lnTo>
                    <a:lnTo>
                      <a:pt x="41" y="12"/>
                    </a:lnTo>
                    <a:lnTo>
                      <a:pt x="42" y="18"/>
                    </a:lnTo>
                    <a:lnTo>
                      <a:pt x="32" y="20"/>
                    </a:lnTo>
                    <a:lnTo>
                      <a:pt x="30" y="16"/>
                    </a:lnTo>
                    <a:lnTo>
                      <a:pt x="29" y="12"/>
                    </a:lnTo>
                    <a:lnTo>
                      <a:pt x="25" y="12"/>
                    </a:lnTo>
                    <a:lnTo>
                      <a:pt x="22" y="10"/>
                    </a:lnTo>
                    <a:lnTo>
                      <a:pt x="17" y="12"/>
                    </a:lnTo>
                    <a:lnTo>
                      <a:pt x="13" y="12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22" y="26"/>
                    </a:lnTo>
                    <a:lnTo>
                      <a:pt x="30" y="30"/>
                    </a:lnTo>
                    <a:lnTo>
                      <a:pt x="36" y="32"/>
                    </a:lnTo>
                    <a:lnTo>
                      <a:pt x="39" y="34"/>
                    </a:lnTo>
                    <a:lnTo>
                      <a:pt x="42" y="38"/>
                    </a:lnTo>
                    <a:lnTo>
                      <a:pt x="44" y="42"/>
                    </a:lnTo>
                    <a:lnTo>
                      <a:pt x="46" y="46"/>
                    </a:lnTo>
                    <a:lnTo>
                      <a:pt x="44" y="52"/>
                    </a:lnTo>
                    <a:lnTo>
                      <a:pt x="42" y="58"/>
                    </a:lnTo>
                    <a:lnTo>
                      <a:pt x="39" y="62"/>
                    </a:lnTo>
                    <a:lnTo>
                      <a:pt x="36" y="64"/>
                    </a:lnTo>
                    <a:lnTo>
                      <a:pt x="30" y="66"/>
                    </a:lnTo>
                    <a:lnTo>
                      <a:pt x="24" y="68"/>
                    </a:lnTo>
                    <a:lnTo>
                      <a:pt x="17" y="66"/>
                    </a:lnTo>
                    <a:lnTo>
                      <a:pt x="12" y="64"/>
                    </a:lnTo>
                    <a:lnTo>
                      <a:pt x="7" y="62"/>
                    </a:lnTo>
                    <a:lnTo>
                      <a:pt x="5" y="58"/>
                    </a:lnTo>
                    <a:lnTo>
                      <a:pt x="2" y="5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31" name="Freeform 35"/>
              <p:cNvSpPr>
                <a:spLocks/>
              </p:cNvSpPr>
              <p:nvPr/>
            </p:nvSpPr>
            <p:spPr bwMode="auto">
              <a:xfrm>
                <a:off x="1941" y="3385"/>
                <a:ext cx="45" cy="68"/>
              </a:xfrm>
              <a:custGeom>
                <a:avLst/>
                <a:gdLst>
                  <a:gd name="T0" fmla="*/ 10 w 45"/>
                  <a:gd name="T1" fmla="*/ 46 h 68"/>
                  <a:gd name="T2" fmla="*/ 15 w 45"/>
                  <a:gd name="T3" fmla="*/ 54 h 68"/>
                  <a:gd name="T4" fmla="*/ 23 w 45"/>
                  <a:gd name="T5" fmla="*/ 56 h 68"/>
                  <a:gd name="T6" fmla="*/ 32 w 45"/>
                  <a:gd name="T7" fmla="*/ 54 h 68"/>
                  <a:gd name="T8" fmla="*/ 35 w 45"/>
                  <a:gd name="T9" fmla="*/ 48 h 68"/>
                  <a:gd name="T10" fmla="*/ 32 w 45"/>
                  <a:gd name="T11" fmla="*/ 42 h 68"/>
                  <a:gd name="T12" fmla="*/ 23 w 45"/>
                  <a:gd name="T13" fmla="*/ 40 h 68"/>
                  <a:gd name="T14" fmla="*/ 10 w 45"/>
                  <a:gd name="T15" fmla="*/ 34 h 68"/>
                  <a:gd name="T16" fmla="*/ 3 w 45"/>
                  <a:gd name="T17" fmla="*/ 28 h 68"/>
                  <a:gd name="T18" fmla="*/ 1 w 45"/>
                  <a:gd name="T19" fmla="*/ 18 h 68"/>
                  <a:gd name="T20" fmla="*/ 3 w 45"/>
                  <a:gd name="T21" fmla="*/ 10 h 68"/>
                  <a:gd name="T22" fmla="*/ 8 w 45"/>
                  <a:gd name="T23" fmla="*/ 4 h 68"/>
                  <a:gd name="T24" fmla="*/ 13 w 45"/>
                  <a:gd name="T25" fmla="*/ 2 h 68"/>
                  <a:gd name="T26" fmla="*/ 20 w 45"/>
                  <a:gd name="T27" fmla="*/ 0 h 68"/>
                  <a:gd name="T28" fmla="*/ 32 w 45"/>
                  <a:gd name="T29" fmla="*/ 2 h 68"/>
                  <a:gd name="T30" fmla="*/ 39 w 45"/>
                  <a:gd name="T31" fmla="*/ 8 h 68"/>
                  <a:gd name="T32" fmla="*/ 42 w 45"/>
                  <a:gd name="T33" fmla="*/ 18 h 68"/>
                  <a:gd name="T34" fmla="*/ 30 w 45"/>
                  <a:gd name="T35" fmla="*/ 16 h 68"/>
                  <a:gd name="T36" fmla="*/ 25 w 45"/>
                  <a:gd name="T37" fmla="*/ 12 h 68"/>
                  <a:gd name="T38" fmla="*/ 17 w 45"/>
                  <a:gd name="T39" fmla="*/ 12 h 68"/>
                  <a:gd name="T40" fmla="*/ 11 w 45"/>
                  <a:gd name="T41" fmla="*/ 16 h 68"/>
                  <a:gd name="T42" fmla="*/ 11 w 45"/>
                  <a:gd name="T43" fmla="*/ 20 h 68"/>
                  <a:gd name="T44" fmla="*/ 13 w 45"/>
                  <a:gd name="T45" fmla="*/ 22 h 68"/>
                  <a:gd name="T46" fmla="*/ 18 w 45"/>
                  <a:gd name="T47" fmla="*/ 24 h 68"/>
                  <a:gd name="T48" fmla="*/ 30 w 45"/>
                  <a:gd name="T49" fmla="*/ 30 h 68"/>
                  <a:gd name="T50" fmla="*/ 39 w 45"/>
                  <a:gd name="T51" fmla="*/ 34 h 68"/>
                  <a:gd name="T52" fmla="*/ 44 w 45"/>
                  <a:gd name="T53" fmla="*/ 42 h 68"/>
                  <a:gd name="T54" fmla="*/ 44 w 45"/>
                  <a:gd name="T55" fmla="*/ 52 h 68"/>
                  <a:gd name="T56" fmla="*/ 39 w 45"/>
                  <a:gd name="T57" fmla="*/ 62 h 68"/>
                  <a:gd name="T58" fmla="*/ 30 w 45"/>
                  <a:gd name="T59" fmla="*/ 66 h 68"/>
                  <a:gd name="T60" fmla="*/ 17 w 45"/>
                  <a:gd name="T61" fmla="*/ 66 h 68"/>
                  <a:gd name="T62" fmla="*/ 6 w 45"/>
                  <a:gd name="T63" fmla="*/ 62 h 68"/>
                  <a:gd name="T64" fmla="*/ 1 w 45"/>
                  <a:gd name="T65" fmla="*/ 5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5" h="68">
                    <a:moveTo>
                      <a:pt x="0" y="46"/>
                    </a:moveTo>
                    <a:lnTo>
                      <a:pt x="10" y="46"/>
                    </a:lnTo>
                    <a:lnTo>
                      <a:pt x="11" y="50"/>
                    </a:lnTo>
                    <a:lnTo>
                      <a:pt x="15" y="54"/>
                    </a:lnTo>
                    <a:lnTo>
                      <a:pt x="18" y="56"/>
                    </a:lnTo>
                    <a:lnTo>
                      <a:pt x="23" y="56"/>
                    </a:lnTo>
                    <a:lnTo>
                      <a:pt x="28" y="56"/>
                    </a:lnTo>
                    <a:lnTo>
                      <a:pt x="32" y="54"/>
                    </a:lnTo>
                    <a:lnTo>
                      <a:pt x="35" y="52"/>
                    </a:lnTo>
                    <a:lnTo>
                      <a:pt x="35" y="48"/>
                    </a:lnTo>
                    <a:lnTo>
                      <a:pt x="34" y="44"/>
                    </a:lnTo>
                    <a:lnTo>
                      <a:pt x="32" y="42"/>
                    </a:lnTo>
                    <a:lnTo>
                      <a:pt x="28" y="42"/>
                    </a:lnTo>
                    <a:lnTo>
                      <a:pt x="23" y="40"/>
                    </a:lnTo>
                    <a:lnTo>
                      <a:pt x="15" y="36"/>
                    </a:lnTo>
                    <a:lnTo>
                      <a:pt x="10" y="34"/>
                    </a:lnTo>
                    <a:lnTo>
                      <a:pt x="6" y="32"/>
                    </a:lnTo>
                    <a:lnTo>
                      <a:pt x="3" y="28"/>
                    </a:lnTo>
                    <a:lnTo>
                      <a:pt x="1" y="24"/>
                    </a:lnTo>
                    <a:lnTo>
                      <a:pt x="1" y="18"/>
                    </a:lnTo>
                    <a:lnTo>
                      <a:pt x="1" y="14"/>
                    </a:lnTo>
                    <a:lnTo>
                      <a:pt x="3" y="10"/>
                    </a:lnTo>
                    <a:lnTo>
                      <a:pt x="5" y="8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3" y="2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32" y="2"/>
                    </a:lnTo>
                    <a:lnTo>
                      <a:pt x="35" y="4"/>
                    </a:lnTo>
                    <a:lnTo>
                      <a:pt x="39" y="8"/>
                    </a:lnTo>
                    <a:lnTo>
                      <a:pt x="40" y="12"/>
                    </a:lnTo>
                    <a:lnTo>
                      <a:pt x="42" y="18"/>
                    </a:lnTo>
                    <a:lnTo>
                      <a:pt x="32" y="20"/>
                    </a:lnTo>
                    <a:lnTo>
                      <a:pt x="30" y="16"/>
                    </a:lnTo>
                    <a:lnTo>
                      <a:pt x="28" y="12"/>
                    </a:lnTo>
                    <a:lnTo>
                      <a:pt x="25" y="12"/>
                    </a:lnTo>
                    <a:lnTo>
                      <a:pt x="22" y="10"/>
                    </a:lnTo>
                    <a:lnTo>
                      <a:pt x="17" y="12"/>
                    </a:lnTo>
                    <a:lnTo>
                      <a:pt x="13" y="12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5" y="24"/>
                    </a:lnTo>
                    <a:lnTo>
                      <a:pt x="18" y="24"/>
                    </a:lnTo>
                    <a:lnTo>
                      <a:pt x="22" y="26"/>
                    </a:lnTo>
                    <a:lnTo>
                      <a:pt x="30" y="30"/>
                    </a:lnTo>
                    <a:lnTo>
                      <a:pt x="35" y="32"/>
                    </a:lnTo>
                    <a:lnTo>
                      <a:pt x="39" y="34"/>
                    </a:lnTo>
                    <a:lnTo>
                      <a:pt x="42" y="38"/>
                    </a:lnTo>
                    <a:lnTo>
                      <a:pt x="44" y="42"/>
                    </a:lnTo>
                    <a:lnTo>
                      <a:pt x="45" y="46"/>
                    </a:lnTo>
                    <a:lnTo>
                      <a:pt x="44" y="52"/>
                    </a:lnTo>
                    <a:lnTo>
                      <a:pt x="42" y="58"/>
                    </a:lnTo>
                    <a:lnTo>
                      <a:pt x="39" y="62"/>
                    </a:lnTo>
                    <a:lnTo>
                      <a:pt x="35" y="64"/>
                    </a:lnTo>
                    <a:lnTo>
                      <a:pt x="30" y="66"/>
                    </a:lnTo>
                    <a:lnTo>
                      <a:pt x="23" y="68"/>
                    </a:lnTo>
                    <a:lnTo>
                      <a:pt x="17" y="66"/>
                    </a:lnTo>
                    <a:lnTo>
                      <a:pt x="11" y="64"/>
                    </a:lnTo>
                    <a:lnTo>
                      <a:pt x="6" y="62"/>
                    </a:lnTo>
                    <a:lnTo>
                      <a:pt x="5" y="58"/>
                    </a:lnTo>
                    <a:lnTo>
                      <a:pt x="1" y="5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32" name="Freeform 36"/>
              <p:cNvSpPr>
                <a:spLocks noEditPoints="1"/>
              </p:cNvSpPr>
              <p:nvPr/>
            </p:nvSpPr>
            <p:spPr bwMode="auto">
              <a:xfrm>
                <a:off x="288" y="2391"/>
                <a:ext cx="77" cy="66"/>
              </a:xfrm>
              <a:custGeom>
                <a:avLst/>
                <a:gdLst>
                  <a:gd name="T0" fmla="*/ 77 w 77"/>
                  <a:gd name="T1" fmla="*/ 66 h 66"/>
                  <a:gd name="T2" fmla="*/ 0 w 77"/>
                  <a:gd name="T3" fmla="*/ 66 h 66"/>
                  <a:gd name="T4" fmla="*/ 0 w 77"/>
                  <a:gd name="T5" fmla="*/ 34 h 66"/>
                  <a:gd name="T6" fmla="*/ 2 w 77"/>
                  <a:gd name="T7" fmla="*/ 26 h 66"/>
                  <a:gd name="T8" fmla="*/ 2 w 77"/>
                  <a:gd name="T9" fmla="*/ 20 h 66"/>
                  <a:gd name="T10" fmla="*/ 4 w 77"/>
                  <a:gd name="T11" fmla="*/ 14 h 66"/>
                  <a:gd name="T12" fmla="*/ 5 w 77"/>
                  <a:gd name="T13" fmla="*/ 10 h 66"/>
                  <a:gd name="T14" fmla="*/ 9 w 77"/>
                  <a:gd name="T15" fmla="*/ 6 h 66"/>
                  <a:gd name="T16" fmla="*/ 12 w 77"/>
                  <a:gd name="T17" fmla="*/ 4 h 66"/>
                  <a:gd name="T18" fmla="*/ 17 w 77"/>
                  <a:gd name="T19" fmla="*/ 2 h 66"/>
                  <a:gd name="T20" fmla="*/ 22 w 77"/>
                  <a:gd name="T21" fmla="*/ 0 h 66"/>
                  <a:gd name="T22" fmla="*/ 29 w 77"/>
                  <a:gd name="T23" fmla="*/ 2 h 66"/>
                  <a:gd name="T24" fmla="*/ 34 w 77"/>
                  <a:gd name="T25" fmla="*/ 4 h 66"/>
                  <a:gd name="T26" fmla="*/ 39 w 77"/>
                  <a:gd name="T27" fmla="*/ 8 h 66"/>
                  <a:gd name="T28" fmla="*/ 43 w 77"/>
                  <a:gd name="T29" fmla="*/ 12 h 66"/>
                  <a:gd name="T30" fmla="*/ 44 w 77"/>
                  <a:gd name="T31" fmla="*/ 18 h 66"/>
                  <a:gd name="T32" fmla="*/ 46 w 77"/>
                  <a:gd name="T33" fmla="*/ 24 h 66"/>
                  <a:gd name="T34" fmla="*/ 46 w 77"/>
                  <a:gd name="T35" fmla="*/ 32 h 66"/>
                  <a:gd name="T36" fmla="*/ 46 w 77"/>
                  <a:gd name="T37" fmla="*/ 54 h 66"/>
                  <a:gd name="T38" fmla="*/ 77 w 77"/>
                  <a:gd name="T39" fmla="*/ 54 h 66"/>
                  <a:gd name="T40" fmla="*/ 77 w 77"/>
                  <a:gd name="T41" fmla="*/ 66 h 66"/>
                  <a:gd name="T42" fmla="*/ 38 w 77"/>
                  <a:gd name="T43" fmla="*/ 54 h 66"/>
                  <a:gd name="T44" fmla="*/ 38 w 77"/>
                  <a:gd name="T45" fmla="*/ 32 h 66"/>
                  <a:gd name="T46" fmla="*/ 38 w 77"/>
                  <a:gd name="T47" fmla="*/ 26 h 66"/>
                  <a:gd name="T48" fmla="*/ 36 w 77"/>
                  <a:gd name="T49" fmla="*/ 20 h 66"/>
                  <a:gd name="T50" fmla="*/ 34 w 77"/>
                  <a:gd name="T51" fmla="*/ 16 h 66"/>
                  <a:gd name="T52" fmla="*/ 31 w 77"/>
                  <a:gd name="T53" fmla="*/ 14 h 66"/>
                  <a:gd name="T54" fmla="*/ 27 w 77"/>
                  <a:gd name="T55" fmla="*/ 12 h 66"/>
                  <a:gd name="T56" fmla="*/ 24 w 77"/>
                  <a:gd name="T57" fmla="*/ 12 h 66"/>
                  <a:gd name="T58" fmla="*/ 19 w 77"/>
                  <a:gd name="T59" fmla="*/ 12 h 66"/>
                  <a:gd name="T60" fmla="*/ 15 w 77"/>
                  <a:gd name="T61" fmla="*/ 14 h 66"/>
                  <a:gd name="T62" fmla="*/ 12 w 77"/>
                  <a:gd name="T63" fmla="*/ 18 h 66"/>
                  <a:gd name="T64" fmla="*/ 10 w 77"/>
                  <a:gd name="T65" fmla="*/ 22 h 66"/>
                  <a:gd name="T66" fmla="*/ 10 w 77"/>
                  <a:gd name="T67" fmla="*/ 26 h 66"/>
                  <a:gd name="T68" fmla="*/ 10 w 77"/>
                  <a:gd name="T69" fmla="*/ 32 h 66"/>
                  <a:gd name="T70" fmla="*/ 10 w 77"/>
                  <a:gd name="T71" fmla="*/ 54 h 66"/>
                  <a:gd name="T72" fmla="*/ 38 w 77"/>
                  <a:gd name="T73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7" h="66">
                    <a:moveTo>
                      <a:pt x="77" y="66"/>
                    </a:moveTo>
                    <a:lnTo>
                      <a:pt x="0" y="66"/>
                    </a:lnTo>
                    <a:lnTo>
                      <a:pt x="0" y="34"/>
                    </a:lnTo>
                    <a:lnTo>
                      <a:pt x="2" y="26"/>
                    </a:lnTo>
                    <a:lnTo>
                      <a:pt x="2" y="20"/>
                    </a:lnTo>
                    <a:lnTo>
                      <a:pt x="4" y="14"/>
                    </a:lnTo>
                    <a:lnTo>
                      <a:pt x="5" y="10"/>
                    </a:lnTo>
                    <a:lnTo>
                      <a:pt x="9" y="6"/>
                    </a:lnTo>
                    <a:lnTo>
                      <a:pt x="12" y="4"/>
                    </a:lnTo>
                    <a:lnTo>
                      <a:pt x="17" y="2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4" y="4"/>
                    </a:lnTo>
                    <a:lnTo>
                      <a:pt x="39" y="8"/>
                    </a:lnTo>
                    <a:lnTo>
                      <a:pt x="43" y="12"/>
                    </a:lnTo>
                    <a:lnTo>
                      <a:pt x="44" y="18"/>
                    </a:lnTo>
                    <a:lnTo>
                      <a:pt x="46" y="24"/>
                    </a:lnTo>
                    <a:lnTo>
                      <a:pt x="46" y="32"/>
                    </a:lnTo>
                    <a:lnTo>
                      <a:pt x="46" y="54"/>
                    </a:lnTo>
                    <a:lnTo>
                      <a:pt x="77" y="54"/>
                    </a:lnTo>
                    <a:lnTo>
                      <a:pt x="77" y="66"/>
                    </a:lnTo>
                    <a:close/>
                    <a:moveTo>
                      <a:pt x="38" y="54"/>
                    </a:moveTo>
                    <a:lnTo>
                      <a:pt x="38" y="32"/>
                    </a:lnTo>
                    <a:lnTo>
                      <a:pt x="38" y="26"/>
                    </a:lnTo>
                    <a:lnTo>
                      <a:pt x="36" y="20"/>
                    </a:lnTo>
                    <a:lnTo>
                      <a:pt x="34" y="16"/>
                    </a:lnTo>
                    <a:lnTo>
                      <a:pt x="31" y="14"/>
                    </a:lnTo>
                    <a:lnTo>
                      <a:pt x="27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10" y="22"/>
                    </a:lnTo>
                    <a:lnTo>
                      <a:pt x="10" y="26"/>
                    </a:lnTo>
                    <a:lnTo>
                      <a:pt x="10" y="32"/>
                    </a:lnTo>
                    <a:lnTo>
                      <a:pt x="10" y="54"/>
                    </a:lnTo>
                    <a:lnTo>
                      <a:pt x="38" y="5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33" name="Freeform 37"/>
              <p:cNvSpPr>
                <a:spLocks/>
              </p:cNvSpPr>
              <p:nvPr/>
            </p:nvSpPr>
            <p:spPr bwMode="auto">
              <a:xfrm>
                <a:off x="309" y="2343"/>
                <a:ext cx="56" cy="34"/>
              </a:xfrm>
              <a:custGeom>
                <a:avLst/>
                <a:gdLst>
                  <a:gd name="T0" fmla="*/ 56 w 56"/>
                  <a:gd name="T1" fmla="*/ 34 h 34"/>
                  <a:gd name="T2" fmla="*/ 1 w 56"/>
                  <a:gd name="T3" fmla="*/ 34 h 34"/>
                  <a:gd name="T4" fmla="*/ 1 w 56"/>
                  <a:gd name="T5" fmla="*/ 22 h 34"/>
                  <a:gd name="T6" fmla="*/ 8 w 56"/>
                  <a:gd name="T7" fmla="*/ 22 h 34"/>
                  <a:gd name="T8" fmla="*/ 5 w 56"/>
                  <a:gd name="T9" fmla="*/ 20 h 34"/>
                  <a:gd name="T10" fmla="*/ 1 w 56"/>
                  <a:gd name="T11" fmla="*/ 16 h 34"/>
                  <a:gd name="T12" fmla="*/ 0 w 56"/>
                  <a:gd name="T13" fmla="*/ 14 h 34"/>
                  <a:gd name="T14" fmla="*/ 0 w 56"/>
                  <a:gd name="T15" fmla="*/ 10 h 34"/>
                  <a:gd name="T16" fmla="*/ 0 w 56"/>
                  <a:gd name="T17" fmla="*/ 4 h 34"/>
                  <a:gd name="T18" fmla="*/ 3 w 56"/>
                  <a:gd name="T19" fmla="*/ 0 h 34"/>
                  <a:gd name="T20" fmla="*/ 11 w 56"/>
                  <a:gd name="T21" fmla="*/ 4 h 34"/>
                  <a:gd name="T22" fmla="*/ 10 w 56"/>
                  <a:gd name="T23" fmla="*/ 6 h 34"/>
                  <a:gd name="T24" fmla="*/ 8 w 56"/>
                  <a:gd name="T25" fmla="*/ 10 h 34"/>
                  <a:gd name="T26" fmla="*/ 10 w 56"/>
                  <a:gd name="T27" fmla="*/ 14 h 34"/>
                  <a:gd name="T28" fmla="*/ 10 w 56"/>
                  <a:gd name="T29" fmla="*/ 16 h 34"/>
                  <a:gd name="T30" fmla="*/ 13 w 56"/>
                  <a:gd name="T31" fmla="*/ 18 h 34"/>
                  <a:gd name="T32" fmla="*/ 15 w 56"/>
                  <a:gd name="T33" fmla="*/ 20 h 34"/>
                  <a:gd name="T34" fmla="*/ 20 w 56"/>
                  <a:gd name="T35" fmla="*/ 22 h 34"/>
                  <a:gd name="T36" fmla="*/ 27 w 56"/>
                  <a:gd name="T37" fmla="*/ 22 h 34"/>
                  <a:gd name="T38" fmla="*/ 56 w 56"/>
                  <a:gd name="T39" fmla="*/ 22 h 34"/>
                  <a:gd name="T40" fmla="*/ 56 w 56"/>
                  <a:gd name="T4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34">
                    <a:moveTo>
                      <a:pt x="56" y="34"/>
                    </a:moveTo>
                    <a:lnTo>
                      <a:pt x="1" y="34"/>
                    </a:lnTo>
                    <a:lnTo>
                      <a:pt x="1" y="22"/>
                    </a:lnTo>
                    <a:lnTo>
                      <a:pt x="8" y="22"/>
                    </a:lnTo>
                    <a:lnTo>
                      <a:pt x="5" y="20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11" y="4"/>
                    </a:lnTo>
                    <a:lnTo>
                      <a:pt x="10" y="6"/>
                    </a:lnTo>
                    <a:lnTo>
                      <a:pt x="8" y="10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3" y="18"/>
                    </a:lnTo>
                    <a:lnTo>
                      <a:pt x="15" y="20"/>
                    </a:lnTo>
                    <a:lnTo>
                      <a:pt x="20" y="22"/>
                    </a:lnTo>
                    <a:lnTo>
                      <a:pt x="27" y="22"/>
                    </a:lnTo>
                    <a:lnTo>
                      <a:pt x="56" y="22"/>
                    </a:lnTo>
                    <a:lnTo>
                      <a:pt x="5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34" name="Freeform 38"/>
              <p:cNvSpPr>
                <a:spLocks noEditPoints="1"/>
              </p:cNvSpPr>
              <p:nvPr/>
            </p:nvSpPr>
            <p:spPr bwMode="auto">
              <a:xfrm>
                <a:off x="309" y="2281"/>
                <a:ext cx="57" cy="58"/>
              </a:xfrm>
              <a:custGeom>
                <a:avLst/>
                <a:gdLst>
                  <a:gd name="T0" fmla="*/ 28 w 57"/>
                  <a:gd name="T1" fmla="*/ 58 h 58"/>
                  <a:gd name="T2" fmla="*/ 22 w 57"/>
                  <a:gd name="T3" fmla="*/ 58 h 58"/>
                  <a:gd name="T4" fmla="*/ 15 w 57"/>
                  <a:gd name="T5" fmla="*/ 56 h 58"/>
                  <a:gd name="T6" fmla="*/ 10 w 57"/>
                  <a:gd name="T7" fmla="*/ 52 h 58"/>
                  <a:gd name="T8" fmla="*/ 6 w 57"/>
                  <a:gd name="T9" fmla="*/ 48 h 58"/>
                  <a:gd name="T10" fmla="*/ 3 w 57"/>
                  <a:gd name="T11" fmla="*/ 42 h 58"/>
                  <a:gd name="T12" fmla="*/ 0 w 57"/>
                  <a:gd name="T13" fmla="*/ 36 h 58"/>
                  <a:gd name="T14" fmla="*/ 0 w 57"/>
                  <a:gd name="T15" fmla="*/ 28 h 58"/>
                  <a:gd name="T16" fmla="*/ 1 w 57"/>
                  <a:gd name="T17" fmla="*/ 20 h 58"/>
                  <a:gd name="T18" fmla="*/ 3 w 57"/>
                  <a:gd name="T19" fmla="*/ 14 h 58"/>
                  <a:gd name="T20" fmla="*/ 6 w 57"/>
                  <a:gd name="T21" fmla="*/ 8 h 58"/>
                  <a:gd name="T22" fmla="*/ 13 w 57"/>
                  <a:gd name="T23" fmla="*/ 4 h 58"/>
                  <a:gd name="T24" fmla="*/ 20 w 57"/>
                  <a:gd name="T25" fmla="*/ 0 h 58"/>
                  <a:gd name="T26" fmla="*/ 27 w 57"/>
                  <a:gd name="T27" fmla="*/ 0 h 58"/>
                  <a:gd name="T28" fmla="*/ 34 w 57"/>
                  <a:gd name="T29" fmla="*/ 0 h 58"/>
                  <a:gd name="T30" fmla="*/ 39 w 57"/>
                  <a:gd name="T31" fmla="*/ 2 h 58"/>
                  <a:gd name="T32" fmla="*/ 44 w 57"/>
                  <a:gd name="T33" fmla="*/ 4 h 58"/>
                  <a:gd name="T34" fmla="*/ 49 w 57"/>
                  <a:gd name="T35" fmla="*/ 8 h 58"/>
                  <a:gd name="T36" fmla="*/ 54 w 57"/>
                  <a:gd name="T37" fmla="*/ 14 h 58"/>
                  <a:gd name="T38" fmla="*/ 56 w 57"/>
                  <a:gd name="T39" fmla="*/ 20 h 58"/>
                  <a:gd name="T40" fmla="*/ 57 w 57"/>
                  <a:gd name="T41" fmla="*/ 28 h 58"/>
                  <a:gd name="T42" fmla="*/ 56 w 57"/>
                  <a:gd name="T43" fmla="*/ 36 h 58"/>
                  <a:gd name="T44" fmla="*/ 54 w 57"/>
                  <a:gd name="T45" fmla="*/ 44 h 58"/>
                  <a:gd name="T46" fmla="*/ 49 w 57"/>
                  <a:gd name="T47" fmla="*/ 50 h 58"/>
                  <a:gd name="T48" fmla="*/ 44 w 57"/>
                  <a:gd name="T49" fmla="*/ 54 h 58"/>
                  <a:gd name="T50" fmla="*/ 37 w 57"/>
                  <a:gd name="T51" fmla="*/ 56 h 58"/>
                  <a:gd name="T52" fmla="*/ 28 w 57"/>
                  <a:gd name="T53" fmla="*/ 58 h 58"/>
                  <a:gd name="T54" fmla="*/ 28 w 57"/>
                  <a:gd name="T55" fmla="*/ 46 h 58"/>
                  <a:gd name="T56" fmla="*/ 34 w 57"/>
                  <a:gd name="T57" fmla="*/ 46 h 58"/>
                  <a:gd name="T58" fmla="*/ 39 w 57"/>
                  <a:gd name="T59" fmla="*/ 44 h 58"/>
                  <a:gd name="T60" fmla="*/ 44 w 57"/>
                  <a:gd name="T61" fmla="*/ 42 h 58"/>
                  <a:gd name="T62" fmla="*/ 45 w 57"/>
                  <a:gd name="T63" fmla="*/ 38 h 58"/>
                  <a:gd name="T64" fmla="*/ 47 w 57"/>
                  <a:gd name="T65" fmla="*/ 34 h 58"/>
                  <a:gd name="T66" fmla="*/ 47 w 57"/>
                  <a:gd name="T67" fmla="*/ 28 h 58"/>
                  <a:gd name="T68" fmla="*/ 47 w 57"/>
                  <a:gd name="T69" fmla="*/ 24 h 58"/>
                  <a:gd name="T70" fmla="*/ 45 w 57"/>
                  <a:gd name="T71" fmla="*/ 20 h 58"/>
                  <a:gd name="T72" fmla="*/ 44 w 57"/>
                  <a:gd name="T73" fmla="*/ 16 h 58"/>
                  <a:gd name="T74" fmla="*/ 39 w 57"/>
                  <a:gd name="T75" fmla="*/ 14 h 58"/>
                  <a:gd name="T76" fmla="*/ 34 w 57"/>
                  <a:gd name="T77" fmla="*/ 12 h 58"/>
                  <a:gd name="T78" fmla="*/ 28 w 57"/>
                  <a:gd name="T79" fmla="*/ 12 h 58"/>
                  <a:gd name="T80" fmla="*/ 22 w 57"/>
                  <a:gd name="T81" fmla="*/ 12 h 58"/>
                  <a:gd name="T82" fmla="*/ 17 w 57"/>
                  <a:gd name="T83" fmla="*/ 14 h 58"/>
                  <a:gd name="T84" fmla="*/ 13 w 57"/>
                  <a:gd name="T85" fmla="*/ 16 h 58"/>
                  <a:gd name="T86" fmla="*/ 11 w 57"/>
                  <a:gd name="T87" fmla="*/ 20 h 58"/>
                  <a:gd name="T88" fmla="*/ 10 w 57"/>
                  <a:gd name="T89" fmla="*/ 24 h 58"/>
                  <a:gd name="T90" fmla="*/ 8 w 57"/>
                  <a:gd name="T91" fmla="*/ 28 h 58"/>
                  <a:gd name="T92" fmla="*/ 10 w 57"/>
                  <a:gd name="T93" fmla="*/ 34 h 58"/>
                  <a:gd name="T94" fmla="*/ 11 w 57"/>
                  <a:gd name="T95" fmla="*/ 38 h 58"/>
                  <a:gd name="T96" fmla="*/ 13 w 57"/>
                  <a:gd name="T97" fmla="*/ 42 h 58"/>
                  <a:gd name="T98" fmla="*/ 17 w 57"/>
                  <a:gd name="T99" fmla="*/ 44 h 58"/>
                  <a:gd name="T100" fmla="*/ 22 w 57"/>
                  <a:gd name="T101" fmla="*/ 46 h 58"/>
                  <a:gd name="T102" fmla="*/ 28 w 57"/>
                  <a:gd name="T103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7" h="58">
                    <a:moveTo>
                      <a:pt x="28" y="58"/>
                    </a:moveTo>
                    <a:lnTo>
                      <a:pt x="22" y="58"/>
                    </a:lnTo>
                    <a:lnTo>
                      <a:pt x="15" y="56"/>
                    </a:lnTo>
                    <a:lnTo>
                      <a:pt x="10" y="52"/>
                    </a:lnTo>
                    <a:lnTo>
                      <a:pt x="6" y="48"/>
                    </a:lnTo>
                    <a:lnTo>
                      <a:pt x="3" y="42"/>
                    </a:lnTo>
                    <a:lnTo>
                      <a:pt x="0" y="36"/>
                    </a:lnTo>
                    <a:lnTo>
                      <a:pt x="0" y="28"/>
                    </a:lnTo>
                    <a:lnTo>
                      <a:pt x="1" y="20"/>
                    </a:lnTo>
                    <a:lnTo>
                      <a:pt x="3" y="14"/>
                    </a:lnTo>
                    <a:lnTo>
                      <a:pt x="6" y="8"/>
                    </a:lnTo>
                    <a:lnTo>
                      <a:pt x="13" y="4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39" y="2"/>
                    </a:lnTo>
                    <a:lnTo>
                      <a:pt x="44" y="4"/>
                    </a:lnTo>
                    <a:lnTo>
                      <a:pt x="49" y="8"/>
                    </a:lnTo>
                    <a:lnTo>
                      <a:pt x="54" y="14"/>
                    </a:lnTo>
                    <a:lnTo>
                      <a:pt x="56" y="20"/>
                    </a:lnTo>
                    <a:lnTo>
                      <a:pt x="57" y="28"/>
                    </a:lnTo>
                    <a:lnTo>
                      <a:pt x="56" y="36"/>
                    </a:lnTo>
                    <a:lnTo>
                      <a:pt x="54" y="44"/>
                    </a:lnTo>
                    <a:lnTo>
                      <a:pt x="49" y="50"/>
                    </a:lnTo>
                    <a:lnTo>
                      <a:pt x="44" y="54"/>
                    </a:lnTo>
                    <a:lnTo>
                      <a:pt x="37" y="56"/>
                    </a:lnTo>
                    <a:lnTo>
                      <a:pt x="28" y="58"/>
                    </a:lnTo>
                    <a:close/>
                    <a:moveTo>
                      <a:pt x="28" y="46"/>
                    </a:moveTo>
                    <a:lnTo>
                      <a:pt x="34" y="46"/>
                    </a:lnTo>
                    <a:lnTo>
                      <a:pt x="39" y="44"/>
                    </a:lnTo>
                    <a:lnTo>
                      <a:pt x="44" y="42"/>
                    </a:lnTo>
                    <a:lnTo>
                      <a:pt x="45" y="38"/>
                    </a:lnTo>
                    <a:lnTo>
                      <a:pt x="47" y="34"/>
                    </a:lnTo>
                    <a:lnTo>
                      <a:pt x="47" y="28"/>
                    </a:lnTo>
                    <a:lnTo>
                      <a:pt x="47" y="24"/>
                    </a:lnTo>
                    <a:lnTo>
                      <a:pt x="45" y="20"/>
                    </a:lnTo>
                    <a:lnTo>
                      <a:pt x="44" y="16"/>
                    </a:lnTo>
                    <a:lnTo>
                      <a:pt x="39" y="14"/>
                    </a:lnTo>
                    <a:lnTo>
                      <a:pt x="34" y="12"/>
                    </a:lnTo>
                    <a:lnTo>
                      <a:pt x="28" y="12"/>
                    </a:lnTo>
                    <a:lnTo>
                      <a:pt x="22" y="12"/>
                    </a:lnTo>
                    <a:lnTo>
                      <a:pt x="17" y="14"/>
                    </a:lnTo>
                    <a:lnTo>
                      <a:pt x="13" y="16"/>
                    </a:lnTo>
                    <a:lnTo>
                      <a:pt x="11" y="20"/>
                    </a:lnTo>
                    <a:lnTo>
                      <a:pt x="10" y="24"/>
                    </a:lnTo>
                    <a:lnTo>
                      <a:pt x="8" y="28"/>
                    </a:lnTo>
                    <a:lnTo>
                      <a:pt x="10" y="34"/>
                    </a:lnTo>
                    <a:lnTo>
                      <a:pt x="11" y="38"/>
                    </a:lnTo>
                    <a:lnTo>
                      <a:pt x="13" y="42"/>
                    </a:lnTo>
                    <a:lnTo>
                      <a:pt x="17" y="44"/>
                    </a:lnTo>
                    <a:lnTo>
                      <a:pt x="22" y="46"/>
                    </a:lnTo>
                    <a:lnTo>
                      <a:pt x="28" y="4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35" name="Freeform 39"/>
              <p:cNvSpPr>
                <a:spLocks/>
              </p:cNvSpPr>
              <p:nvPr/>
            </p:nvSpPr>
            <p:spPr bwMode="auto">
              <a:xfrm>
                <a:off x="290" y="2241"/>
                <a:ext cx="76" cy="32"/>
              </a:xfrm>
              <a:custGeom>
                <a:avLst/>
                <a:gdLst>
                  <a:gd name="T0" fmla="*/ 66 w 76"/>
                  <a:gd name="T1" fmla="*/ 2 h 32"/>
                  <a:gd name="T2" fmla="*/ 75 w 76"/>
                  <a:gd name="T3" fmla="*/ 0 h 32"/>
                  <a:gd name="T4" fmla="*/ 76 w 76"/>
                  <a:gd name="T5" fmla="*/ 6 h 32"/>
                  <a:gd name="T6" fmla="*/ 76 w 76"/>
                  <a:gd name="T7" fmla="*/ 8 h 32"/>
                  <a:gd name="T8" fmla="*/ 75 w 76"/>
                  <a:gd name="T9" fmla="*/ 14 h 32"/>
                  <a:gd name="T10" fmla="*/ 75 w 76"/>
                  <a:gd name="T11" fmla="*/ 18 h 32"/>
                  <a:gd name="T12" fmla="*/ 73 w 76"/>
                  <a:gd name="T13" fmla="*/ 20 h 32"/>
                  <a:gd name="T14" fmla="*/ 70 w 76"/>
                  <a:gd name="T15" fmla="*/ 22 h 32"/>
                  <a:gd name="T16" fmla="*/ 66 w 76"/>
                  <a:gd name="T17" fmla="*/ 24 h 32"/>
                  <a:gd name="T18" fmla="*/ 59 w 76"/>
                  <a:gd name="T19" fmla="*/ 24 h 32"/>
                  <a:gd name="T20" fmla="*/ 29 w 76"/>
                  <a:gd name="T21" fmla="*/ 24 h 32"/>
                  <a:gd name="T22" fmla="*/ 29 w 76"/>
                  <a:gd name="T23" fmla="*/ 32 h 32"/>
                  <a:gd name="T24" fmla="*/ 20 w 76"/>
                  <a:gd name="T25" fmla="*/ 32 h 32"/>
                  <a:gd name="T26" fmla="*/ 20 w 76"/>
                  <a:gd name="T27" fmla="*/ 24 h 32"/>
                  <a:gd name="T28" fmla="*/ 7 w 76"/>
                  <a:gd name="T29" fmla="*/ 24 h 32"/>
                  <a:gd name="T30" fmla="*/ 0 w 76"/>
                  <a:gd name="T31" fmla="*/ 12 h 32"/>
                  <a:gd name="T32" fmla="*/ 20 w 76"/>
                  <a:gd name="T33" fmla="*/ 12 h 32"/>
                  <a:gd name="T34" fmla="*/ 20 w 76"/>
                  <a:gd name="T35" fmla="*/ 2 h 32"/>
                  <a:gd name="T36" fmla="*/ 29 w 76"/>
                  <a:gd name="T37" fmla="*/ 2 h 32"/>
                  <a:gd name="T38" fmla="*/ 29 w 76"/>
                  <a:gd name="T39" fmla="*/ 12 h 32"/>
                  <a:gd name="T40" fmla="*/ 59 w 76"/>
                  <a:gd name="T41" fmla="*/ 12 h 32"/>
                  <a:gd name="T42" fmla="*/ 63 w 76"/>
                  <a:gd name="T43" fmla="*/ 12 h 32"/>
                  <a:gd name="T44" fmla="*/ 64 w 76"/>
                  <a:gd name="T45" fmla="*/ 12 h 32"/>
                  <a:gd name="T46" fmla="*/ 66 w 76"/>
                  <a:gd name="T47" fmla="*/ 12 h 32"/>
                  <a:gd name="T48" fmla="*/ 66 w 76"/>
                  <a:gd name="T49" fmla="*/ 10 h 32"/>
                  <a:gd name="T50" fmla="*/ 66 w 76"/>
                  <a:gd name="T51" fmla="*/ 8 h 32"/>
                  <a:gd name="T52" fmla="*/ 66 w 76"/>
                  <a:gd name="T53" fmla="*/ 6 h 32"/>
                  <a:gd name="T54" fmla="*/ 66 w 76"/>
                  <a:gd name="T55" fmla="*/ 4 h 32"/>
                  <a:gd name="T56" fmla="*/ 66 w 76"/>
                  <a:gd name="T57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6" h="32">
                    <a:moveTo>
                      <a:pt x="66" y="2"/>
                    </a:moveTo>
                    <a:lnTo>
                      <a:pt x="75" y="0"/>
                    </a:lnTo>
                    <a:lnTo>
                      <a:pt x="76" y="6"/>
                    </a:lnTo>
                    <a:lnTo>
                      <a:pt x="76" y="8"/>
                    </a:lnTo>
                    <a:lnTo>
                      <a:pt x="75" y="14"/>
                    </a:lnTo>
                    <a:lnTo>
                      <a:pt x="75" y="18"/>
                    </a:lnTo>
                    <a:lnTo>
                      <a:pt x="73" y="20"/>
                    </a:lnTo>
                    <a:lnTo>
                      <a:pt x="70" y="22"/>
                    </a:lnTo>
                    <a:lnTo>
                      <a:pt x="66" y="24"/>
                    </a:lnTo>
                    <a:lnTo>
                      <a:pt x="59" y="24"/>
                    </a:lnTo>
                    <a:lnTo>
                      <a:pt x="29" y="24"/>
                    </a:lnTo>
                    <a:lnTo>
                      <a:pt x="29" y="32"/>
                    </a:lnTo>
                    <a:lnTo>
                      <a:pt x="20" y="32"/>
                    </a:lnTo>
                    <a:lnTo>
                      <a:pt x="20" y="24"/>
                    </a:lnTo>
                    <a:lnTo>
                      <a:pt x="7" y="24"/>
                    </a:lnTo>
                    <a:lnTo>
                      <a:pt x="0" y="12"/>
                    </a:lnTo>
                    <a:lnTo>
                      <a:pt x="20" y="12"/>
                    </a:lnTo>
                    <a:lnTo>
                      <a:pt x="20" y="2"/>
                    </a:lnTo>
                    <a:lnTo>
                      <a:pt x="29" y="2"/>
                    </a:lnTo>
                    <a:lnTo>
                      <a:pt x="29" y="12"/>
                    </a:lnTo>
                    <a:lnTo>
                      <a:pt x="59" y="12"/>
                    </a:lnTo>
                    <a:lnTo>
                      <a:pt x="63" y="12"/>
                    </a:lnTo>
                    <a:lnTo>
                      <a:pt x="64" y="12"/>
                    </a:lnTo>
                    <a:lnTo>
                      <a:pt x="66" y="12"/>
                    </a:lnTo>
                    <a:lnTo>
                      <a:pt x="66" y="10"/>
                    </a:lnTo>
                    <a:lnTo>
                      <a:pt x="66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36" name="Freeform 40"/>
              <p:cNvSpPr>
                <a:spLocks noEditPoints="1"/>
              </p:cNvSpPr>
              <p:nvPr/>
            </p:nvSpPr>
            <p:spPr bwMode="auto">
              <a:xfrm>
                <a:off x="309" y="2177"/>
                <a:ext cx="57" cy="58"/>
              </a:xfrm>
              <a:custGeom>
                <a:avLst/>
                <a:gdLst>
                  <a:gd name="T0" fmla="*/ 28 w 57"/>
                  <a:gd name="T1" fmla="*/ 58 h 58"/>
                  <a:gd name="T2" fmla="*/ 22 w 57"/>
                  <a:gd name="T3" fmla="*/ 58 h 58"/>
                  <a:gd name="T4" fmla="*/ 15 w 57"/>
                  <a:gd name="T5" fmla="*/ 56 h 58"/>
                  <a:gd name="T6" fmla="*/ 10 w 57"/>
                  <a:gd name="T7" fmla="*/ 52 h 58"/>
                  <a:gd name="T8" fmla="*/ 6 w 57"/>
                  <a:gd name="T9" fmla="*/ 48 h 58"/>
                  <a:gd name="T10" fmla="*/ 3 w 57"/>
                  <a:gd name="T11" fmla="*/ 42 h 58"/>
                  <a:gd name="T12" fmla="*/ 0 w 57"/>
                  <a:gd name="T13" fmla="*/ 36 h 58"/>
                  <a:gd name="T14" fmla="*/ 0 w 57"/>
                  <a:gd name="T15" fmla="*/ 30 h 58"/>
                  <a:gd name="T16" fmla="*/ 1 w 57"/>
                  <a:gd name="T17" fmla="*/ 22 h 58"/>
                  <a:gd name="T18" fmla="*/ 3 w 57"/>
                  <a:gd name="T19" fmla="*/ 14 h 58"/>
                  <a:gd name="T20" fmla="*/ 6 w 57"/>
                  <a:gd name="T21" fmla="*/ 8 h 58"/>
                  <a:gd name="T22" fmla="*/ 13 w 57"/>
                  <a:gd name="T23" fmla="*/ 4 h 58"/>
                  <a:gd name="T24" fmla="*/ 20 w 57"/>
                  <a:gd name="T25" fmla="*/ 2 h 58"/>
                  <a:gd name="T26" fmla="*/ 27 w 57"/>
                  <a:gd name="T27" fmla="*/ 0 h 58"/>
                  <a:gd name="T28" fmla="*/ 34 w 57"/>
                  <a:gd name="T29" fmla="*/ 0 h 58"/>
                  <a:gd name="T30" fmla="*/ 39 w 57"/>
                  <a:gd name="T31" fmla="*/ 2 h 58"/>
                  <a:gd name="T32" fmla="*/ 44 w 57"/>
                  <a:gd name="T33" fmla="*/ 4 h 58"/>
                  <a:gd name="T34" fmla="*/ 49 w 57"/>
                  <a:gd name="T35" fmla="*/ 8 h 58"/>
                  <a:gd name="T36" fmla="*/ 54 w 57"/>
                  <a:gd name="T37" fmla="*/ 14 h 58"/>
                  <a:gd name="T38" fmla="*/ 56 w 57"/>
                  <a:gd name="T39" fmla="*/ 22 h 58"/>
                  <a:gd name="T40" fmla="*/ 57 w 57"/>
                  <a:gd name="T41" fmla="*/ 30 h 58"/>
                  <a:gd name="T42" fmla="*/ 56 w 57"/>
                  <a:gd name="T43" fmla="*/ 38 h 58"/>
                  <a:gd name="T44" fmla="*/ 54 w 57"/>
                  <a:gd name="T45" fmla="*/ 44 h 58"/>
                  <a:gd name="T46" fmla="*/ 49 w 57"/>
                  <a:gd name="T47" fmla="*/ 50 h 58"/>
                  <a:gd name="T48" fmla="*/ 44 w 57"/>
                  <a:gd name="T49" fmla="*/ 54 h 58"/>
                  <a:gd name="T50" fmla="*/ 37 w 57"/>
                  <a:gd name="T51" fmla="*/ 58 h 58"/>
                  <a:gd name="T52" fmla="*/ 28 w 57"/>
                  <a:gd name="T53" fmla="*/ 58 h 58"/>
                  <a:gd name="T54" fmla="*/ 28 w 57"/>
                  <a:gd name="T55" fmla="*/ 46 h 58"/>
                  <a:gd name="T56" fmla="*/ 34 w 57"/>
                  <a:gd name="T57" fmla="*/ 46 h 58"/>
                  <a:gd name="T58" fmla="*/ 39 w 57"/>
                  <a:gd name="T59" fmla="*/ 44 h 58"/>
                  <a:gd name="T60" fmla="*/ 44 w 57"/>
                  <a:gd name="T61" fmla="*/ 42 h 58"/>
                  <a:gd name="T62" fmla="*/ 45 w 57"/>
                  <a:gd name="T63" fmla="*/ 38 h 58"/>
                  <a:gd name="T64" fmla="*/ 47 w 57"/>
                  <a:gd name="T65" fmla="*/ 34 h 58"/>
                  <a:gd name="T66" fmla="*/ 47 w 57"/>
                  <a:gd name="T67" fmla="*/ 30 h 58"/>
                  <a:gd name="T68" fmla="*/ 47 w 57"/>
                  <a:gd name="T69" fmla="*/ 24 h 58"/>
                  <a:gd name="T70" fmla="*/ 45 w 57"/>
                  <a:gd name="T71" fmla="*/ 20 h 58"/>
                  <a:gd name="T72" fmla="*/ 44 w 57"/>
                  <a:gd name="T73" fmla="*/ 16 h 58"/>
                  <a:gd name="T74" fmla="*/ 39 w 57"/>
                  <a:gd name="T75" fmla="*/ 14 h 58"/>
                  <a:gd name="T76" fmla="*/ 34 w 57"/>
                  <a:gd name="T77" fmla="*/ 12 h 58"/>
                  <a:gd name="T78" fmla="*/ 28 w 57"/>
                  <a:gd name="T79" fmla="*/ 12 h 58"/>
                  <a:gd name="T80" fmla="*/ 22 w 57"/>
                  <a:gd name="T81" fmla="*/ 12 h 58"/>
                  <a:gd name="T82" fmla="*/ 17 w 57"/>
                  <a:gd name="T83" fmla="*/ 14 h 58"/>
                  <a:gd name="T84" fmla="*/ 13 w 57"/>
                  <a:gd name="T85" fmla="*/ 16 h 58"/>
                  <a:gd name="T86" fmla="*/ 11 w 57"/>
                  <a:gd name="T87" fmla="*/ 20 h 58"/>
                  <a:gd name="T88" fmla="*/ 10 w 57"/>
                  <a:gd name="T89" fmla="*/ 24 h 58"/>
                  <a:gd name="T90" fmla="*/ 8 w 57"/>
                  <a:gd name="T91" fmla="*/ 30 h 58"/>
                  <a:gd name="T92" fmla="*/ 10 w 57"/>
                  <a:gd name="T93" fmla="*/ 34 h 58"/>
                  <a:gd name="T94" fmla="*/ 11 w 57"/>
                  <a:gd name="T95" fmla="*/ 38 h 58"/>
                  <a:gd name="T96" fmla="*/ 13 w 57"/>
                  <a:gd name="T97" fmla="*/ 42 h 58"/>
                  <a:gd name="T98" fmla="*/ 17 w 57"/>
                  <a:gd name="T99" fmla="*/ 44 h 58"/>
                  <a:gd name="T100" fmla="*/ 22 w 57"/>
                  <a:gd name="T101" fmla="*/ 46 h 58"/>
                  <a:gd name="T102" fmla="*/ 28 w 57"/>
                  <a:gd name="T103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7" h="58">
                    <a:moveTo>
                      <a:pt x="28" y="58"/>
                    </a:moveTo>
                    <a:lnTo>
                      <a:pt x="22" y="58"/>
                    </a:lnTo>
                    <a:lnTo>
                      <a:pt x="15" y="56"/>
                    </a:lnTo>
                    <a:lnTo>
                      <a:pt x="10" y="52"/>
                    </a:lnTo>
                    <a:lnTo>
                      <a:pt x="6" y="48"/>
                    </a:lnTo>
                    <a:lnTo>
                      <a:pt x="3" y="42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1" y="22"/>
                    </a:lnTo>
                    <a:lnTo>
                      <a:pt x="3" y="14"/>
                    </a:lnTo>
                    <a:lnTo>
                      <a:pt x="6" y="8"/>
                    </a:lnTo>
                    <a:lnTo>
                      <a:pt x="13" y="4"/>
                    </a:lnTo>
                    <a:lnTo>
                      <a:pt x="20" y="2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39" y="2"/>
                    </a:lnTo>
                    <a:lnTo>
                      <a:pt x="44" y="4"/>
                    </a:lnTo>
                    <a:lnTo>
                      <a:pt x="49" y="8"/>
                    </a:lnTo>
                    <a:lnTo>
                      <a:pt x="54" y="14"/>
                    </a:lnTo>
                    <a:lnTo>
                      <a:pt x="56" y="22"/>
                    </a:lnTo>
                    <a:lnTo>
                      <a:pt x="57" y="30"/>
                    </a:lnTo>
                    <a:lnTo>
                      <a:pt x="56" y="38"/>
                    </a:lnTo>
                    <a:lnTo>
                      <a:pt x="54" y="44"/>
                    </a:lnTo>
                    <a:lnTo>
                      <a:pt x="49" y="50"/>
                    </a:lnTo>
                    <a:lnTo>
                      <a:pt x="44" y="54"/>
                    </a:lnTo>
                    <a:lnTo>
                      <a:pt x="37" y="58"/>
                    </a:lnTo>
                    <a:lnTo>
                      <a:pt x="28" y="58"/>
                    </a:lnTo>
                    <a:close/>
                    <a:moveTo>
                      <a:pt x="28" y="46"/>
                    </a:moveTo>
                    <a:lnTo>
                      <a:pt x="34" y="46"/>
                    </a:lnTo>
                    <a:lnTo>
                      <a:pt x="39" y="44"/>
                    </a:lnTo>
                    <a:lnTo>
                      <a:pt x="44" y="42"/>
                    </a:lnTo>
                    <a:lnTo>
                      <a:pt x="45" y="38"/>
                    </a:lnTo>
                    <a:lnTo>
                      <a:pt x="47" y="34"/>
                    </a:lnTo>
                    <a:lnTo>
                      <a:pt x="47" y="30"/>
                    </a:lnTo>
                    <a:lnTo>
                      <a:pt x="47" y="24"/>
                    </a:lnTo>
                    <a:lnTo>
                      <a:pt x="45" y="20"/>
                    </a:lnTo>
                    <a:lnTo>
                      <a:pt x="44" y="16"/>
                    </a:lnTo>
                    <a:lnTo>
                      <a:pt x="39" y="14"/>
                    </a:lnTo>
                    <a:lnTo>
                      <a:pt x="34" y="12"/>
                    </a:lnTo>
                    <a:lnTo>
                      <a:pt x="28" y="12"/>
                    </a:lnTo>
                    <a:lnTo>
                      <a:pt x="22" y="12"/>
                    </a:lnTo>
                    <a:lnTo>
                      <a:pt x="17" y="14"/>
                    </a:lnTo>
                    <a:lnTo>
                      <a:pt x="13" y="16"/>
                    </a:lnTo>
                    <a:lnTo>
                      <a:pt x="11" y="20"/>
                    </a:lnTo>
                    <a:lnTo>
                      <a:pt x="10" y="24"/>
                    </a:lnTo>
                    <a:lnTo>
                      <a:pt x="8" y="30"/>
                    </a:lnTo>
                    <a:lnTo>
                      <a:pt x="10" y="34"/>
                    </a:lnTo>
                    <a:lnTo>
                      <a:pt x="11" y="38"/>
                    </a:lnTo>
                    <a:lnTo>
                      <a:pt x="13" y="42"/>
                    </a:lnTo>
                    <a:lnTo>
                      <a:pt x="17" y="44"/>
                    </a:lnTo>
                    <a:lnTo>
                      <a:pt x="22" y="46"/>
                    </a:lnTo>
                    <a:lnTo>
                      <a:pt x="28" y="4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37" name="Freeform 41"/>
              <p:cNvSpPr>
                <a:spLocks/>
              </p:cNvSpPr>
              <p:nvPr/>
            </p:nvSpPr>
            <p:spPr bwMode="auto">
              <a:xfrm>
                <a:off x="309" y="2113"/>
                <a:ext cx="56" cy="50"/>
              </a:xfrm>
              <a:custGeom>
                <a:avLst/>
                <a:gdLst>
                  <a:gd name="T0" fmla="*/ 56 w 56"/>
                  <a:gd name="T1" fmla="*/ 50 h 50"/>
                  <a:gd name="T2" fmla="*/ 1 w 56"/>
                  <a:gd name="T3" fmla="*/ 50 h 50"/>
                  <a:gd name="T4" fmla="*/ 1 w 56"/>
                  <a:gd name="T5" fmla="*/ 38 h 50"/>
                  <a:gd name="T6" fmla="*/ 8 w 56"/>
                  <a:gd name="T7" fmla="*/ 38 h 50"/>
                  <a:gd name="T8" fmla="*/ 3 w 56"/>
                  <a:gd name="T9" fmla="*/ 34 h 50"/>
                  <a:gd name="T10" fmla="*/ 1 w 56"/>
                  <a:gd name="T11" fmla="*/ 28 h 50"/>
                  <a:gd name="T12" fmla="*/ 0 w 56"/>
                  <a:gd name="T13" fmla="*/ 20 h 50"/>
                  <a:gd name="T14" fmla="*/ 0 w 56"/>
                  <a:gd name="T15" fmla="*/ 14 h 50"/>
                  <a:gd name="T16" fmla="*/ 1 w 56"/>
                  <a:gd name="T17" fmla="*/ 10 h 50"/>
                  <a:gd name="T18" fmla="*/ 3 w 56"/>
                  <a:gd name="T19" fmla="*/ 6 h 50"/>
                  <a:gd name="T20" fmla="*/ 6 w 56"/>
                  <a:gd name="T21" fmla="*/ 4 h 50"/>
                  <a:gd name="T22" fmla="*/ 10 w 56"/>
                  <a:gd name="T23" fmla="*/ 2 h 50"/>
                  <a:gd name="T24" fmla="*/ 13 w 56"/>
                  <a:gd name="T25" fmla="*/ 0 h 50"/>
                  <a:gd name="T26" fmla="*/ 17 w 56"/>
                  <a:gd name="T27" fmla="*/ 0 h 50"/>
                  <a:gd name="T28" fmla="*/ 22 w 56"/>
                  <a:gd name="T29" fmla="*/ 0 h 50"/>
                  <a:gd name="T30" fmla="*/ 56 w 56"/>
                  <a:gd name="T31" fmla="*/ 0 h 50"/>
                  <a:gd name="T32" fmla="*/ 56 w 56"/>
                  <a:gd name="T33" fmla="*/ 12 h 50"/>
                  <a:gd name="T34" fmla="*/ 23 w 56"/>
                  <a:gd name="T35" fmla="*/ 12 h 50"/>
                  <a:gd name="T36" fmla="*/ 18 w 56"/>
                  <a:gd name="T37" fmla="*/ 12 h 50"/>
                  <a:gd name="T38" fmla="*/ 15 w 56"/>
                  <a:gd name="T39" fmla="*/ 12 h 50"/>
                  <a:gd name="T40" fmla="*/ 11 w 56"/>
                  <a:gd name="T41" fmla="*/ 14 h 50"/>
                  <a:gd name="T42" fmla="*/ 10 w 56"/>
                  <a:gd name="T43" fmla="*/ 16 h 50"/>
                  <a:gd name="T44" fmla="*/ 8 w 56"/>
                  <a:gd name="T45" fmla="*/ 20 h 50"/>
                  <a:gd name="T46" fmla="*/ 8 w 56"/>
                  <a:gd name="T47" fmla="*/ 24 h 50"/>
                  <a:gd name="T48" fmla="*/ 10 w 56"/>
                  <a:gd name="T49" fmla="*/ 28 h 50"/>
                  <a:gd name="T50" fmla="*/ 11 w 56"/>
                  <a:gd name="T51" fmla="*/ 34 h 50"/>
                  <a:gd name="T52" fmla="*/ 15 w 56"/>
                  <a:gd name="T53" fmla="*/ 36 h 50"/>
                  <a:gd name="T54" fmla="*/ 20 w 56"/>
                  <a:gd name="T55" fmla="*/ 38 h 50"/>
                  <a:gd name="T56" fmla="*/ 27 w 56"/>
                  <a:gd name="T57" fmla="*/ 38 h 50"/>
                  <a:gd name="T58" fmla="*/ 56 w 56"/>
                  <a:gd name="T59" fmla="*/ 38 h 50"/>
                  <a:gd name="T60" fmla="*/ 56 w 56"/>
                  <a:gd name="T6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6" h="50">
                    <a:moveTo>
                      <a:pt x="56" y="50"/>
                    </a:moveTo>
                    <a:lnTo>
                      <a:pt x="1" y="50"/>
                    </a:lnTo>
                    <a:lnTo>
                      <a:pt x="1" y="38"/>
                    </a:lnTo>
                    <a:lnTo>
                      <a:pt x="8" y="38"/>
                    </a:lnTo>
                    <a:lnTo>
                      <a:pt x="3" y="34"/>
                    </a:lnTo>
                    <a:lnTo>
                      <a:pt x="1" y="28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10" y="2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56" y="0"/>
                    </a:lnTo>
                    <a:lnTo>
                      <a:pt x="56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15" y="12"/>
                    </a:lnTo>
                    <a:lnTo>
                      <a:pt x="11" y="14"/>
                    </a:lnTo>
                    <a:lnTo>
                      <a:pt x="10" y="16"/>
                    </a:lnTo>
                    <a:lnTo>
                      <a:pt x="8" y="20"/>
                    </a:lnTo>
                    <a:lnTo>
                      <a:pt x="8" y="24"/>
                    </a:lnTo>
                    <a:lnTo>
                      <a:pt x="10" y="28"/>
                    </a:lnTo>
                    <a:lnTo>
                      <a:pt x="11" y="34"/>
                    </a:lnTo>
                    <a:lnTo>
                      <a:pt x="15" y="36"/>
                    </a:lnTo>
                    <a:lnTo>
                      <a:pt x="20" y="38"/>
                    </a:lnTo>
                    <a:lnTo>
                      <a:pt x="27" y="38"/>
                    </a:lnTo>
                    <a:lnTo>
                      <a:pt x="56" y="38"/>
                    </a:lnTo>
                    <a:lnTo>
                      <a:pt x="56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38" name="Freeform 42"/>
              <p:cNvSpPr>
                <a:spLocks/>
              </p:cNvSpPr>
              <p:nvPr/>
            </p:nvSpPr>
            <p:spPr bwMode="auto">
              <a:xfrm>
                <a:off x="309" y="1971"/>
                <a:ext cx="56" cy="90"/>
              </a:xfrm>
              <a:custGeom>
                <a:avLst/>
                <a:gdLst>
                  <a:gd name="T0" fmla="*/ 56 w 56"/>
                  <a:gd name="T1" fmla="*/ 90 h 90"/>
                  <a:gd name="T2" fmla="*/ 1 w 56"/>
                  <a:gd name="T3" fmla="*/ 90 h 90"/>
                  <a:gd name="T4" fmla="*/ 1 w 56"/>
                  <a:gd name="T5" fmla="*/ 78 h 90"/>
                  <a:gd name="T6" fmla="*/ 10 w 56"/>
                  <a:gd name="T7" fmla="*/ 78 h 90"/>
                  <a:gd name="T8" fmla="*/ 5 w 56"/>
                  <a:gd name="T9" fmla="*/ 74 h 90"/>
                  <a:gd name="T10" fmla="*/ 3 w 56"/>
                  <a:gd name="T11" fmla="*/ 70 h 90"/>
                  <a:gd name="T12" fmla="*/ 0 w 56"/>
                  <a:gd name="T13" fmla="*/ 66 h 90"/>
                  <a:gd name="T14" fmla="*/ 0 w 56"/>
                  <a:gd name="T15" fmla="*/ 60 h 90"/>
                  <a:gd name="T16" fmla="*/ 0 w 56"/>
                  <a:gd name="T17" fmla="*/ 52 h 90"/>
                  <a:gd name="T18" fmla="*/ 3 w 56"/>
                  <a:gd name="T19" fmla="*/ 48 h 90"/>
                  <a:gd name="T20" fmla="*/ 6 w 56"/>
                  <a:gd name="T21" fmla="*/ 44 h 90"/>
                  <a:gd name="T22" fmla="*/ 10 w 56"/>
                  <a:gd name="T23" fmla="*/ 42 h 90"/>
                  <a:gd name="T24" fmla="*/ 5 w 56"/>
                  <a:gd name="T25" fmla="*/ 36 h 90"/>
                  <a:gd name="T26" fmla="*/ 1 w 56"/>
                  <a:gd name="T27" fmla="*/ 28 h 90"/>
                  <a:gd name="T28" fmla="*/ 0 w 56"/>
                  <a:gd name="T29" fmla="*/ 22 h 90"/>
                  <a:gd name="T30" fmla="*/ 0 w 56"/>
                  <a:gd name="T31" fmla="*/ 16 h 90"/>
                  <a:gd name="T32" fmla="*/ 1 w 56"/>
                  <a:gd name="T33" fmla="*/ 10 h 90"/>
                  <a:gd name="T34" fmla="*/ 5 w 56"/>
                  <a:gd name="T35" fmla="*/ 6 h 90"/>
                  <a:gd name="T36" fmla="*/ 8 w 56"/>
                  <a:gd name="T37" fmla="*/ 4 h 90"/>
                  <a:gd name="T38" fmla="*/ 13 w 56"/>
                  <a:gd name="T39" fmla="*/ 2 h 90"/>
                  <a:gd name="T40" fmla="*/ 18 w 56"/>
                  <a:gd name="T41" fmla="*/ 0 h 90"/>
                  <a:gd name="T42" fmla="*/ 56 w 56"/>
                  <a:gd name="T43" fmla="*/ 0 h 90"/>
                  <a:gd name="T44" fmla="*/ 56 w 56"/>
                  <a:gd name="T45" fmla="*/ 12 h 90"/>
                  <a:gd name="T46" fmla="*/ 22 w 56"/>
                  <a:gd name="T47" fmla="*/ 12 h 90"/>
                  <a:gd name="T48" fmla="*/ 17 w 56"/>
                  <a:gd name="T49" fmla="*/ 12 h 90"/>
                  <a:gd name="T50" fmla="*/ 13 w 56"/>
                  <a:gd name="T51" fmla="*/ 14 h 90"/>
                  <a:gd name="T52" fmla="*/ 11 w 56"/>
                  <a:gd name="T53" fmla="*/ 14 h 90"/>
                  <a:gd name="T54" fmla="*/ 10 w 56"/>
                  <a:gd name="T55" fmla="*/ 18 h 90"/>
                  <a:gd name="T56" fmla="*/ 8 w 56"/>
                  <a:gd name="T57" fmla="*/ 20 h 90"/>
                  <a:gd name="T58" fmla="*/ 8 w 56"/>
                  <a:gd name="T59" fmla="*/ 24 h 90"/>
                  <a:gd name="T60" fmla="*/ 10 w 56"/>
                  <a:gd name="T61" fmla="*/ 30 h 90"/>
                  <a:gd name="T62" fmla="*/ 11 w 56"/>
                  <a:gd name="T63" fmla="*/ 36 h 90"/>
                  <a:gd name="T64" fmla="*/ 15 w 56"/>
                  <a:gd name="T65" fmla="*/ 38 h 90"/>
                  <a:gd name="T66" fmla="*/ 20 w 56"/>
                  <a:gd name="T67" fmla="*/ 40 h 90"/>
                  <a:gd name="T68" fmla="*/ 25 w 56"/>
                  <a:gd name="T69" fmla="*/ 40 h 90"/>
                  <a:gd name="T70" fmla="*/ 56 w 56"/>
                  <a:gd name="T71" fmla="*/ 40 h 90"/>
                  <a:gd name="T72" fmla="*/ 56 w 56"/>
                  <a:gd name="T73" fmla="*/ 52 h 90"/>
                  <a:gd name="T74" fmla="*/ 20 w 56"/>
                  <a:gd name="T75" fmla="*/ 52 h 90"/>
                  <a:gd name="T76" fmla="*/ 15 w 56"/>
                  <a:gd name="T77" fmla="*/ 52 h 90"/>
                  <a:gd name="T78" fmla="*/ 11 w 56"/>
                  <a:gd name="T79" fmla="*/ 54 h 90"/>
                  <a:gd name="T80" fmla="*/ 10 w 56"/>
                  <a:gd name="T81" fmla="*/ 58 h 90"/>
                  <a:gd name="T82" fmla="*/ 8 w 56"/>
                  <a:gd name="T83" fmla="*/ 62 h 90"/>
                  <a:gd name="T84" fmla="*/ 10 w 56"/>
                  <a:gd name="T85" fmla="*/ 66 h 90"/>
                  <a:gd name="T86" fmla="*/ 10 w 56"/>
                  <a:gd name="T87" fmla="*/ 70 h 90"/>
                  <a:gd name="T88" fmla="*/ 13 w 56"/>
                  <a:gd name="T89" fmla="*/ 74 h 90"/>
                  <a:gd name="T90" fmla="*/ 17 w 56"/>
                  <a:gd name="T91" fmla="*/ 76 h 90"/>
                  <a:gd name="T92" fmla="*/ 22 w 56"/>
                  <a:gd name="T93" fmla="*/ 78 h 90"/>
                  <a:gd name="T94" fmla="*/ 28 w 56"/>
                  <a:gd name="T95" fmla="*/ 78 h 90"/>
                  <a:gd name="T96" fmla="*/ 56 w 56"/>
                  <a:gd name="T97" fmla="*/ 78 h 90"/>
                  <a:gd name="T98" fmla="*/ 56 w 56"/>
                  <a:gd name="T9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" h="90">
                    <a:moveTo>
                      <a:pt x="56" y="90"/>
                    </a:moveTo>
                    <a:lnTo>
                      <a:pt x="1" y="90"/>
                    </a:lnTo>
                    <a:lnTo>
                      <a:pt x="1" y="78"/>
                    </a:lnTo>
                    <a:lnTo>
                      <a:pt x="10" y="78"/>
                    </a:lnTo>
                    <a:lnTo>
                      <a:pt x="5" y="74"/>
                    </a:lnTo>
                    <a:lnTo>
                      <a:pt x="3" y="70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3" y="48"/>
                    </a:lnTo>
                    <a:lnTo>
                      <a:pt x="6" y="44"/>
                    </a:lnTo>
                    <a:lnTo>
                      <a:pt x="10" y="42"/>
                    </a:lnTo>
                    <a:lnTo>
                      <a:pt x="5" y="36"/>
                    </a:lnTo>
                    <a:lnTo>
                      <a:pt x="1" y="28"/>
                    </a:lnTo>
                    <a:lnTo>
                      <a:pt x="0" y="22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5" y="6"/>
                    </a:lnTo>
                    <a:lnTo>
                      <a:pt x="8" y="4"/>
                    </a:lnTo>
                    <a:lnTo>
                      <a:pt x="13" y="2"/>
                    </a:lnTo>
                    <a:lnTo>
                      <a:pt x="18" y="0"/>
                    </a:lnTo>
                    <a:lnTo>
                      <a:pt x="56" y="0"/>
                    </a:lnTo>
                    <a:lnTo>
                      <a:pt x="56" y="12"/>
                    </a:lnTo>
                    <a:lnTo>
                      <a:pt x="22" y="12"/>
                    </a:lnTo>
                    <a:lnTo>
                      <a:pt x="17" y="12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0" y="18"/>
                    </a:lnTo>
                    <a:lnTo>
                      <a:pt x="8" y="20"/>
                    </a:lnTo>
                    <a:lnTo>
                      <a:pt x="8" y="24"/>
                    </a:lnTo>
                    <a:lnTo>
                      <a:pt x="10" y="30"/>
                    </a:lnTo>
                    <a:lnTo>
                      <a:pt x="11" y="36"/>
                    </a:lnTo>
                    <a:lnTo>
                      <a:pt x="15" y="38"/>
                    </a:lnTo>
                    <a:lnTo>
                      <a:pt x="20" y="40"/>
                    </a:lnTo>
                    <a:lnTo>
                      <a:pt x="25" y="40"/>
                    </a:lnTo>
                    <a:lnTo>
                      <a:pt x="56" y="40"/>
                    </a:lnTo>
                    <a:lnTo>
                      <a:pt x="56" y="52"/>
                    </a:lnTo>
                    <a:lnTo>
                      <a:pt x="20" y="52"/>
                    </a:lnTo>
                    <a:lnTo>
                      <a:pt x="15" y="52"/>
                    </a:lnTo>
                    <a:lnTo>
                      <a:pt x="11" y="54"/>
                    </a:lnTo>
                    <a:lnTo>
                      <a:pt x="10" y="58"/>
                    </a:lnTo>
                    <a:lnTo>
                      <a:pt x="8" y="62"/>
                    </a:lnTo>
                    <a:lnTo>
                      <a:pt x="10" y="66"/>
                    </a:lnTo>
                    <a:lnTo>
                      <a:pt x="10" y="70"/>
                    </a:lnTo>
                    <a:lnTo>
                      <a:pt x="13" y="74"/>
                    </a:lnTo>
                    <a:lnTo>
                      <a:pt x="17" y="76"/>
                    </a:lnTo>
                    <a:lnTo>
                      <a:pt x="22" y="78"/>
                    </a:lnTo>
                    <a:lnTo>
                      <a:pt x="28" y="78"/>
                    </a:lnTo>
                    <a:lnTo>
                      <a:pt x="56" y="78"/>
                    </a:lnTo>
                    <a:lnTo>
                      <a:pt x="56" y="9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39" name="Freeform 43"/>
              <p:cNvSpPr>
                <a:spLocks noEditPoints="1"/>
              </p:cNvSpPr>
              <p:nvPr/>
            </p:nvSpPr>
            <p:spPr bwMode="auto">
              <a:xfrm>
                <a:off x="309" y="1899"/>
                <a:ext cx="57" cy="58"/>
              </a:xfrm>
              <a:custGeom>
                <a:avLst/>
                <a:gdLst>
                  <a:gd name="T0" fmla="*/ 28 w 57"/>
                  <a:gd name="T1" fmla="*/ 58 h 58"/>
                  <a:gd name="T2" fmla="*/ 22 w 57"/>
                  <a:gd name="T3" fmla="*/ 58 h 58"/>
                  <a:gd name="T4" fmla="*/ 15 w 57"/>
                  <a:gd name="T5" fmla="*/ 56 h 58"/>
                  <a:gd name="T6" fmla="*/ 10 w 57"/>
                  <a:gd name="T7" fmla="*/ 54 h 58"/>
                  <a:gd name="T8" fmla="*/ 6 w 57"/>
                  <a:gd name="T9" fmla="*/ 48 h 58"/>
                  <a:gd name="T10" fmla="*/ 3 w 57"/>
                  <a:gd name="T11" fmla="*/ 44 h 58"/>
                  <a:gd name="T12" fmla="*/ 0 w 57"/>
                  <a:gd name="T13" fmla="*/ 36 h 58"/>
                  <a:gd name="T14" fmla="*/ 0 w 57"/>
                  <a:gd name="T15" fmla="*/ 30 h 58"/>
                  <a:gd name="T16" fmla="*/ 1 w 57"/>
                  <a:gd name="T17" fmla="*/ 22 h 58"/>
                  <a:gd name="T18" fmla="*/ 3 w 57"/>
                  <a:gd name="T19" fmla="*/ 14 h 58"/>
                  <a:gd name="T20" fmla="*/ 6 w 57"/>
                  <a:gd name="T21" fmla="*/ 8 h 58"/>
                  <a:gd name="T22" fmla="*/ 13 w 57"/>
                  <a:gd name="T23" fmla="*/ 4 h 58"/>
                  <a:gd name="T24" fmla="*/ 20 w 57"/>
                  <a:gd name="T25" fmla="*/ 2 h 58"/>
                  <a:gd name="T26" fmla="*/ 27 w 57"/>
                  <a:gd name="T27" fmla="*/ 0 h 58"/>
                  <a:gd name="T28" fmla="*/ 34 w 57"/>
                  <a:gd name="T29" fmla="*/ 0 h 58"/>
                  <a:gd name="T30" fmla="*/ 39 w 57"/>
                  <a:gd name="T31" fmla="*/ 2 h 58"/>
                  <a:gd name="T32" fmla="*/ 44 w 57"/>
                  <a:gd name="T33" fmla="*/ 4 h 58"/>
                  <a:gd name="T34" fmla="*/ 49 w 57"/>
                  <a:gd name="T35" fmla="*/ 8 h 58"/>
                  <a:gd name="T36" fmla="*/ 54 w 57"/>
                  <a:gd name="T37" fmla="*/ 14 h 58"/>
                  <a:gd name="T38" fmla="*/ 56 w 57"/>
                  <a:gd name="T39" fmla="*/ 22 h 58"/>
                  <a:gd name="T40" fmla="*/ 57 w 57"/>
                  <a:gd name="T41" fmla="*/ 30 h 58"/>
                  <a:gd name="T42" fmla="*/ 56 w 57"/>
                  <a:gd name="T43" fmla="*/ 38 h 58"/>
                  <a:gd name="T44" fmla="*/ 54 w 57"/>
                  <a:gd name="T45" fmla="*/ 44 h 58"/>
                  <a:gd name="T46" fmla="*/ 49 w 57"/>
                  <a:gd name="T47" fmla="*/ 50 h 58"/>
                  <a:gd name="T48" fmla="*/ 44 w 57"/>
                  <a:gd name="T49" fmla="*/ 56 h 58"/>
                  <a:gd name="T50" fmla="*/ 37 w 57"/>
                  <a:gd name="T51" fmla="*/ 58 h 58"/>
                  <a:gd name="T52" fmla="*/ 28 w 57"/>
                  <a:gd name="T53" fmla="*/ 58 h 58"/>
                  <a:gd name="T54" fmla="*/ 28 w 57"/>
                  <a:gd name="T55" fmla="*/ 46 h 58"/>
                  <a:gd name="T56" fmla="*/ 34 w 57"/>
                  <a:gd name="T57" fmla="*/ 46 h 58"/>
                  <a:gd name="T58" fmla="*/ 39 w 57"/>
                  <a:gd name="T59" fmla="*/ 44 h 58"/>
                  <a:gd name="T60" fmla="*/ 44 w 57"/>
                  <a:gd name="T61" fmla="*/ 42 h 58"/>
                  <a:gd name="T62" fmla="*/ 45 w 57"/>
                  <a:gd name="T63" fmla="*/ 38 h 58"/>
                  <a:gd name="T64" fmla="*/ 47 w 57"/>
                  <a:gd name="T65" fmla="*/ 34 h 58"/>
                  <a:gd name="T66" fmla="*/ 47 w 57"/>
                  <a:gd name="T67" fmla="*/ 30 h 58"/>
                  <a:gd name="T68" fmla="*/ 47 w 57"/>
                  <a:gd name="T69" fmla="*/ 24 h 58"/>
                  <a:gd name="T70" fmla="*/ 45 w 57"/>
                  <a:gd name="T71" fmla="*/ 20 h 58"/>
                  <a:gd name="T72" fmla="*/ 44 w 57"/>
                  <a:gd name="T73" fmla="*/ 18 h 58"/>
                  <a:gd name="T74" fmla="*/ 39 w 57"/>
                  <a:gd name="T75" fmla="*/ 14 h 58"/>
                  <a:gd name="T76" fmla="*/ 34 w 57"/>
                  <a:gd name="T77" fmla="*/ 12 h 58"/>
                  <a:gd name="T78" fmla="*/ 28 w 57"/>
                  <a:gd name="T79" fmla="*/ 12 h 58"/>
                  <a:gd name="T80" fmla="*/ 22 w 57"/>
                  <a:gd name="T81" fmla="*/ 12 h 58"/>
                  <a:gd name="T82" fmla="*/ 17 w 57"/>
                  <a:gd name="T83" fmla="*/ 14 h 58"/>
                  <a:gd name="T84" fmla="*/ 13 w 57"/>
                  <a:gd name="T85" fmla="*/ 18 h 58"/>
                  <a:gd name="T86" fmla="*/ 11 w 57"/>
                  <a:gd name="T87" fmla="*/ 20 h 58"/>
                  <a:gd name="T88" fmla="*/ 10 w 57"/>
                  <a:gd name="T89" fmla="*/ 24 h 58"/>
                  <a:gd name="T90" fmla="*/ 8 w 57"/>
                  <a:gd name="T91" fmla="*/ 30 h 58"/>
                  <a:gd name="T92" fmla="*/ 10 w 57"/>
                  <a:gd name="T93" fmla="*/ 34 h 58"/>
                  <a:gd name="T94" fmla="*/ 11 w 57"/>
                  <a:gd name="T95" fmla="*/ 38 h 58"/>
                  <a:gd name="T96" fmla="*/ 13 w 57"/>
                  <a:gd name="T97" fmla="*/ 42 h 58"/>
                  <a:gd name="T98" fmla="*/ 17 w 57"/>
                  <a:gd name="T99" fmla="*/ 44 h 58"/>
                  <a:gd name="T100" fmla="*/ 22 w 57"/>
                  <a:gd name="T101" fmla="*/ 46 h 58"/>
                  <a:gd name="T102" fmla="*/ 28 w 57"/>
                  <a:gd name="T103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7" h="58">
                    <a:moveTo>
                      <a:pt x="28" y="58"/>
                    </a:moveTo>
                    <a:lnTo>
                      <a:pt x="22" y="58"/>
                    </a:lnTo>
                    <a:lnTo>
                      <a:pt x="15" y="56"/>
                    </a:lnTo>
                    <a:lnTo>
                      <a:pt x="10" y="54"/>
                    </a:lnTo>
                    <a:lnTo>
                      <a:pt x="6" y="48"/>
                    </a:lnTo>
                    <a:lnTo>
                      <a:pt x="3" y="44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1" y="22"/>
                    </a:lnTo>
                    <a:lnTo>
                      <a:pt x="3" y="14"/>
                    </a:lnTo>
                    <a:lnTo>
                      <a:pt x="6" y="8"/>
                    </a:lnTo>
                    <a:lnTo>
                      <a:pt x="13" y="4"/>
                    </a:lnTo>
                    <a:lnTo>
                      <a:pt x="20" y="2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39" y="2"/>
                    </a:lnTo>
                    <a:lnTo>
                      <a:pt x="44" y="4"/>
                    </a:lnTo>
                    <a:lnTo>
                      <a:pt x="49" y="8"/>
                    </a:lnTo>
                    <a:lnTo>
                      <a:pt x="54" y="14"/>
                    </a:lnTo>
                    <a:lnTo>
                      <a:pt x="56" y="22"/>
                    </a:lnTo>
                    <a:lnTo>
                      <a:pt x="57" y="30"/>
                    </a:lnTo>
                    <a:lnTo>
                      <a:pt x="56" y="38"/>
                    </a:lnTo>
                    <a:lnTo>
                      <a:pt x="54" y="44"/>
                    </a:lnTo>
                    <a:lnTo>
                      <a:pt x="49" y="50"/>
                    </a:lnTo>
                    <a:lnTo>
                      <a:pt x="44" y="56"/>
                    </a:lnTo>
                    <a:lnTo>
                      <a:pt x="37" y="58"/>
                    </a:lnTo>
                    <a:lnTo>
                      <a:pt x="28" y="58"/>
                    </a:lnTo>
                    <a:close/>
                    <a:moveTo>
                      <a:pt x="28" y="46"/>
                    </a:moveTo>
                    <a:lnTo>
                      <a:pt x="34" y="46"/>
                    </a:lnTo>
                    <a:lnTo>
                      <a:pt x="39" y="44"/>
                    </a:lnTo>
                    <a:lnTo>
                      <a:pt x="44" y="42"/>
                    </a:lnTo>
                    <a:lnTo>
                      <a:pt x="45" y="38"/>
                    </a:lnTo>
                    <a:lnTo>
                      <a:pt x="47" y="34"/>
                    </a:lnTo>
                    <a:lnTo>
                      <a:pt x="47" y="30"/>
                    </a:lnTo>
                    <a:lnTo>
                      <a:pt x="47" y="24"/>
                    </a:lnTo>
                    <a:lnTo>
                      <a:pt x="45" y="20"/>
                    </a:lnTo>
                    <a:lnTo>
                      <a:pt x="44" y="18"/>
                    </a:lnTo>
                    <a:lnTo>
                      <a:pt x="39" y="14"/>
                    </a:lnTo>
                    <a:lnTo>
                      <a:pt x="34" y="12"/>
                    </a:lnTo>
                    <a:lnTo>
                      <a:pt x="28" y="12"/>
                    </a:lnTo>
                    <a:lnTo>
                      <a:pt x="22" y="12"/>
                    </a:lnTo>
                    <a:lnTo>
                      <a:pt x="17" y="14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10" y="24"/>
                    </a:lnTo>
                    <a:lnTo>
                      <a:pt x="8" y="30"/>
                    </a:lnTo>
                    <a:lnTo>
                      <a:pt x="10" y="34"/>
                    </a:lnTo>
                    <a:lnTo>
                      <a:pt x="11" y="38"/>
                    </a:lnTo>
                    <a:lnTo>
                      <a:pt x="13" y="42"/>
                    </a:lnTo>
                    <a:lnTo>
                      <a:pt x="17" y="44"/>
                    </a:lnTo>
                    <a:lnTo>
                      <a:pt x="22" y="46"/>
                    </a:lnTo>
                    <a:lnTo>
                      <a:pt x="28" y="4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40" name="Freeform 44"/>
              <p:cNvSpPr>
                <a:spLocks/>
              </p:cNvSpPr>
              <p:nvPr/>
            </p:nvSpPr>
            <p:spPr bwMode="auto">
              <a:xfrm>
                <a:off x="309" y="1797"/>
                <a:ext cx="56" cy="90"/>
              </a:xfrm>
              <a:custGeom>
                <a:avLst/>
                <a:gdLst>
                  <a:gd name="T0" fmla="*/ 56 w 56"/>
                  <a:gd name="T1" fmla="*/ 90 h 90"/>
                  <a:gd name="T2" fmla="*/ 1 w 56"/>
                  <a:gd name="T3" fmla="*/ 90 h 90"/>
                  <a:gd name="T4" fmla="*/ 1 w 56"/>
                  <a:gd name="T5" fmla="*/ 78 h 90"/>
                  <a:gd name="T6" fmla="*/ 10 w 56"/>
                  <a:gd name="T7" fmla="*/ 78 h 90"/>
                  <a:gd name="T8" fmla="*/ 5 w 56"/>
                  <a:gd name="T9" fmla="*/ 74 h 90"/>
                  <a:gd name="T10" fmla="*/ 3 w 56"/>
                  <a:gd name="T11" fmla="*/ 70 h 90"/>
                  <a:gd name="T12" fmla="*/ 0 w 56"/>
                  <a:gd name="T13" fmla="*/ 64 h 90"/>
                  <a:gd name="T14" fmla="*/ 0 w 56"/>
                  <a:gd name="T15" fmla="*/ 58 h 90"/>
                  <a:gd name="T16" fmla="*/ 0 w 56"/>
                  <a:gd name="T17" fmla="*/ 52 h 90"/>
                  <a:gd name="T18" fmla="*/ 3 w 56"/>
                  <a:gd name="T19" fmla="*/ 48 h 90"/>
                  <a:gd name="T20" fmla="*/ 6 w 56"/>
                  <a:gd name="T21" fmla="*/ 44 h 90"/>
                  <a:gd name="T22" fmla="*/ 10 w 56"/>
                  <a:gd name="T23" fmla="*/ 40 h 90"/>
                  <a:gd name="T24" fmla="*/ 5 w 56"/>
                  <a:gd name="T25" fmla="*/ 36 h 90"/>
                  <a:gd name="T26" fmla="*/ 1 w 56"/>
                  <a:gd name="T27" fmla="*/ 28 h 90"/>
                  <a:gd name="T28" fmla="*/ 0 w 56"/>
                  <a:gd name="T29" fmla="*/ 20 h 90"/>
                  <a:gd name="T30" fmla="*/ 0 w 56"/>
                  <a:gd name="T31" fmla="*/ 14 h 90"/>
                  <a:gd name="T32" fmla="*/ 1 w 56"/>
                  <a:gd name="T33" fmla="*/ 10 h 90"/>
                  <a:gd name="T34" fmla="*/ 5 w 56"/>
                  <a:gd name="T35" fmla="*/ 6 h 90"/>
                  <a:gd name="T36" fmla="*/ 8 w 56"/>
                  <a:gd name="T37" fmla="*/ 2 h 90"/>
                  <a:gd name="T38" fmla="*/ 13 w 56"/>
                  <a:gd name="T39" fmla="*/ 2 h 90"/>
                  <a:gd name="T40" fmla="*/ 18 w 56"/>
                  <a:gd name="T41" fmla="*/ 0 h 90"/>
                  <a:gd name="T42" fmla="*/ 56 w 56"/>
                  <a:gd name="T43" fmla="*/ 0 h 90"/>
                  <a:gd name="T44" fmla="*/ 56 w 56"/>
                  <a:gd name="T45" fmla="*/ 12 h 90"/>
                  <a:gd name="T46" fmla="*/ 22 w 56"/>
                  <a:gd name="T47" fmla="*/ 12 h 90"/>
                  <a:gd name="T48" fmla="*/ 17 w 56"/>
                  <a:gd name="T49" fmla="*/ 12 h 90"/>
                  <a:gd name="T50" fmla="*/ 13 w 56"/>
                  <a:gd name="T51" fmla="*/ 14 h 90"/>
                  <a:gd name="T52" fmla="*/ 11 w 56"/>
                  <a:gd name="T53" fmla="*/ 14 h 90"/>
                  <a:gd name="T54" fmla="*/ 10 w 56"/>
                  <a:gd name="T55" fmla="*/ 16 h 90"/>
                  <a:gd name="T56" fmla="*/ 8 w 56"/>
                  <a:gd name="T57" fmla="*/ 20 h 90"/>
                  <a:gd name="T58" fmla="*/ 8 w 56"/>
                  <a:gd name="T59" fmla="*/ 24 h 90"/>
                  <a:gd name="T60" fmla="*/ 10 w 56"/>
                  <a:gd name="T61" fmla="*/ 30 h 90"/>
                  <a:gd name="T62" fmla="*/ 11 w 56"/>
                  <a:gd name="T63" fmla="*/ 34 h 90"/>
                  <a:gd name="T64" fmla="*/ 15 w 56"/>
                  <a:gd name="T65" fmla="*/ 38 h 90"/>
                  <a:gd name="T66" fmla="*/ 20 w 56"/>
                  <a:gd name="T67" fmla="*/ 38 h 90"/>
                  <a:gd name="T68" fmla="*/ 25 w 56"/>
                  <a:gd name="T69" fmla="*/ 40 h 90"/>
                  <a:gd name="T70" fmla="*/ 56 w 56"/>
                  <a:gd name="T71" fmla="*/ 40 h 90"/>
                  <a:gd name="T72" fmla="*/ 56 w 56"/>
                  <a:gd name="T73" fmla="*/ 50 h 90"/>
                  <a:gd name="T74" fmla="*/ 20 w 56"/>
                  <a:gd name="T75" fmla="*/ 50 h 90"/>
                  <a:gd name="T76" fmla="*/ 15 w 56"/>
                  <a:gd name="T77" fmla="*/ 52 h 90"/>
                  <a:gd name="T78" fmla="*/ 11 w 56"/>
                  <a:gd name="T79" fmla="*/ 54 h 90"/>
                  <a:gd name="T80" fmla="*/ 10 w 56"/>
                  <a:gd name="T81" fmla="*/ 56 h 90"/>
                  <a:gd name="T82" fmla="*/ 8 w 56"/>
                  <a:gd name="T83" fmla="*/ 62 h 90"/>
                  <a:gd name="T84" fmla="*/ 10 w 56"/>
                  <a:gd name="T85" fmla="*/ 66 h 90"/>
                  <a:gd name="T86" fmla="*/ 10 w 56"/>
                  <a:gd name="T87" fmla="*/ 70 h 90"/>
                  <a:gd name="T88" fmla="*/ 13 w 56"/>
                  <a:gd name="T89" fmla="*/ 74 h 90"/>
                  <a:gd name="T90" fmla="*/ 17 w 56"/>
                  <a:gd name="T91" fmla="*/ 76 h 90"/>
                  <a:gd name="T92" fmla="*/ 22 w 56"/>
                  <a:gd name="T93" fmla="*/ 78 h 90"/>
                  <a:gd name="T94" fmla="*/ 28 w 56"/>
                  <a:gd name="T95" fmla="*/ 78 h 90"/>
                  <a:gd name="T96" fmla="*/ 56 w 56"/>
                  <a:gd name="T97" fmla="*/ 78 h 90"/>
                  <a:gd name="T98" fmla="*/ 56 w 56"/>
                  <a:gd name="T9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" h="90">
                    <a:moveTo>
                      <a:pt x="56" y="90"/>
                    </a:moveTo>
                    <a:lnTo>
                      <a:pt x="1" y="90"/>
                    </a:lnTo>
                    <a:lnTo>
                      <a:pt x="1" y="78"/>
                    </a:lnTo>
                    <a:lnTo>
                      <a:pt x="10" y="78"/>
                    </a:lnTo>
                    <a:lnTo>
                      <a:pt x="5" y="74"/>
                    </a:lnTo>
                    <a:lnTo>
                      <a:pt x="3" y="70"/>
                    </a:lnTo>
                    <a:lnTo>
                      <a:pt x="0" y="64"/>
                    </a:lnTo>
                    <a:lnTo>
                      <a:pt x="0" y="58"/>
                    </a:lnTo>
                    <a:lnTo>
                      <a:pt x="0" y="52"/>
                    </a:lnTo>
                    <a:lnTo>
                      <a:pt x="3" y="48"/>
                    </a:lnTo>
                    <a:lnTo>
                      <a:pt x="6" y="44"/>
                    </a:lnTo>
                    <a:lnTo>
                      <a:pt x="10" y="40"/>
                    </a:lnTo>
                    <a:lnTo>
                      <a:pt x="5" y="36"/>
                    </a:lnTo>
                    <a:lnTo>
                      <a:pt x="1" y="28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3" y="2"/>
                    </a:lnTo>
                    <a:lnTo>
                      <a:pt x="18" y="0"/>
                    </a:lnTo>
                    <a:lnTo>
                      <a:pt x="56" y="0"/>
                    </a:lnTo>
                    <a:lnTo>
                      <a:pt x="56" y="12"/>
                    </a:lnTo>
                    <a:lnTo>
                      <a:pt x="22" y="12"/>
                    </a:lnTo>
                    <a:lnTo>
                      <a:pt x="17" y="12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0" y="16"/>
                    </a:lnTo>
                    <a:lnTo>
                      <a:pt x="8" y="20"/>
                    </a:lnTo>
                    <a:lnTo>
                      <a:pt x="8" y="24"/>
                    </a:lnTo>
                    <a:lnTo>
                      <a:pt x="10" y="30"/>
                    </a:lnTo>
                    <a:lnTo>
                      <a:pt x="11" y="34"/>
                    </a:lnTo>
                    <a:lnTo>
                      <a:pt x="15" y="38"/>
                    </a:lnTo>
                    <a:lnTo>
                      <a:pt x="20" y="38"/>
                    </a:lnTo>
                    <a:lnTo>
                      <a:pt x="25" y="40"/>
                    </a:lnTo>
                    <a:lnTo>
                      <a:pt x="56" y="40"/>
                    </a:lnTo>
                    <a:lnTo>
                      <a:pt x="56" y="50"/>
                    </a:lnTo>
                    <a:lnTo>
                      <a:pt x="20" y="50"/>
                    </a:lnTo>
                    <a:lnTo>
                      <a:pt x="15" y="52"/>
                    </a:lnTo>
                    <a:lnTo>
                      <a:pt x="11" y="54"/>
                    </a:lnTo>
                    <a:lnTo>
                      <a:pt x="10" y="56"/>
                    </a:lnTo>
                    <a:lnTo>
                      <a:pt x="8" y="62"/>
                    </a:lnTo>
                    <a:lnTo>
                      <a:pt x="10" y="66"/>
                    </a:lnTo>
                    <a:lnTo>
                      <a:pt x="10" y="70"/>
                    </a:lnTo>
                    <a:lnTo>
                      <a:pt x="13" y="74"/>
                    </a:lnTo>
                    <a:lnTo>
                      <a:pt x="17" y="76"/>
                    </a:lnTo>
                    <a:lnTo>
                      <a:pt x="22" y="78"/>
                    </a:lnTo>
                    <a:lnTo>
                      <a:pt x="28" y="78"/>
                    </a:lnTo>
                    <a:lnTo>
                      <a:pt x="56" y="78"/>
                    </a:lnTo>
                    <a:lnTo>
                      <a:pt x="56" y="9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41" name="Freeform 45"/>
              <p:cNvSpPr>
                <a:spLocks noEditPoints="1"/>
              </p:cNvSpPr>
              <p:nvPr/>
            </p:nvSpPr>
            <p:spPr bwMode="auto">
              <a:xfrm>
                <a:off x="309" y="1725"/>
                <a:ext cx="57" cy="60"/>
              </a:xfrm>
              <a:custGeom>
                <a:avLst/>
                <a:gdLst>
                  <a:gd name="T0" fmla="*/ 39 w 57"/>
                  <a:gd name="T1" fmla="*/ 12 h 60"/>
                  <a:gd name="T2" fmla="*/ 40 w 57"/>
                  <a:gd name="T3" fmla="*/ 0 h 60"/>
                  <a:gd name="T4" fmla="*/ 45 w 57"/>
                  <a:gd name="T5" fmla="*/ 2 h 60"/>
                  <a:gd name="T6" fmla="*/ 49 w 57"/>
                  <a:gd name="T7" fmla="*/ 6 h 60"/>
                  <a:gd name="T8" fmla="*/ 52 w 57"/>
                  <a:gd name="T9" fmla="*/ 10 h 60"/>
                  <a:gd name="T10" fmla="*/ 56 w 57"/>
                  <a:gd name="T11" fmla="*/ 16 h 60"/>
                  <a:gd name="T12" fmla="*/ 56 w 57"/>
                  <a:gd name="T13" fmla="*/ 22 h 60"/>
                  <a:gd name="T14" fmla="*/ 57 w 57"/>
                  <a:gd name="T15" fmla="*/ 28 h 60"/>
                  <a:gd name="T16" fmla="*/ 56 w 57"/>
                  <a:gd name="T17" fmla="*/ 38 h 60"/>
                  <a:gd name="T18" fmla="*/ 54 w 57"/>
                  <a:gd name="T19" fmla="*/ 46 h 60"/>
                  <a:gd name="T20" fmla="*/ 49 w 57"/>
                  <a:gd name="T21" fmla="*/ 52 h 60"/>
                  <a:gd name="T22" fmla="*/ 44 w 57"/>
                  <a:gd name="T23" fmla="*/ 56 h 60"/>
                  <a:gd name="T24" fmla="*/ 37 w 57"/>
                  <a:gd name="T25" fmla="*/ 58 h 60"/>
                  <a:gd name="T26" fmla="*/ 28 w 57"/>
                  <a:gd name="T27" fmla="*/ 60 h 60"/>
                  <a:gd name="T28" fmla="*/ 20 w 57"/>
                  <a:gd name="T29" fmla="*/ 58 h 60"/>
                  <a:gd name="T30" fmla="*/ 13 w 57"/>
                  <a:gd name="T31" fmla="*/ 56 h 60"/>
                  <a:gd name="T32" fmla="*/ 8 w 57"/>
                  <a:gd name="T33" fmla="*/ 52 h 60"/>
                  <a:gd name="T34" fmla="*/ 3 w 57"/>
                  <a:gd name="T35" fmla="*/ 44 h 60"/>
                  <a:gd name="T36" fmla="*/ 1 w 57"/>
                  <a:gd name="T37" fmla="*/ 38 h 60"/>
                  <a:gd name="T38" fmla="*/ 0 w 57"/>
                  <a:gd name="T39" fmla="*/ 30 h 60"/>
                  <a:gd name="T40" fmla="*/ 1 w 57"/>
                  <a:gd name="T41" fmla="*/ 22 h 60"/>
                  <a:gd name="T42" fmla="*/ 3 w 57"/>
                  <a:gd name="T43" fmla="*/ 14 h 60"/>
                  <a:gd name="T44" fmla="*/ 6 w 57"/>
                  <a:gd name="T45" fmla="*/ 8 h 60"/>
                  <a:gd name="T46" fmla="*/ 13 w 57"/>
                  <a:gd name="T47" fmla="*/ 4 h 60"/>
                  <a:gd name="T48" fmla="*/ 20 w 57"/>
                  <a:gd name="T49" fmla="*/ 0 h 60"/>
                  <a:gd name="T50" fmla="*/ 28 w 57"/>
                  <a:gd name="T51" fmla="*/ 0 h 60"/>
                  <a:gd name="T52" fmla="*/ 28 w 57"/>
                  <a:gd name="T53" fmla="*/ 0 h 60"/>
                  <a:gd name="T54" fmla="*/ 30 w 57"/>
                  <a:gd name="T55" fmla="*/ 0 h 60"/>
                  <a:gd name="T56" fmla="*/ 30 w 57"/>
                  <a:gd name="T57" fmla="*/ 48 h 60"/>
                  <a:gd name="T58" fmla="*/ 35 w 57"/>
                  <a:gd name="T59" fmla="*/ 46 h 60"/>
                  <a:gd name="T60" fmla="*/ 40 w 57"/>
                  <a:gd name="T61" fmla="*/ 44 h 60"/>
                  <a:gd name="T62" fmla="*/ 44 w 57"/>
                  <a:gd name="T63" fmla="*/ 42 h 60"/>
                  <a:gd name="T64" fmla="*/ 47 w 57"/>
                  <a:gd name="T65" fmla="*/ 36 h 60"/>
                  <a:gd name="T66" fmla="*/ 47 w 57"/>
                  <a:gd name="T67" fmla="*/ 28 h 60"/>
                  <a:gd name="T68" fmla="*/ 47 w 57"/>
                  <a:gd name="T69" fmla="*/ 24 h 60"/>
                  <a:gd name="T70" fmla="*/ 45 w 57"/>
                  <a:gd name="T71" fmla="*/ 18 h 60"/>
                  <a:gd name="T72" fmla="*/ 44 w 57"/>
                  <a:gd name="T73" fmla="*/ 14 h 60"/>
                  <a:gd name="T74" fmla="*/ 39 w 57"/>
                  <a:gd name="T75" fmla="*/ 12 h 60"/>
                  <a:gd name="T76" fmla="*/ 22 w 57"/>
                  <a:gd name="T77" fmla="*/ 48 h 60"/>
                  <a:gd name="T78" fmla="*/ 22 w 57"/>
                  <a:gd name="T79" fmla="*/ 12 h 60"/>
                  <a:gd name="T80" fmla="*/ 17 w 57"/>
                  <a:gd name="T81" fmla="*/ 14 h 60"/>
                  <a:gd name="T82" fmla="*/ 13 w 57"/>
                  <a:gd name="T83" fmla="*/ 16 h 60"/>
                  <a:gd name="T84" fmla="*/ 10 w 57"/>
                  <a:gd name="T85" fmla="*/ 20 h 60"/>
                  <a:gd name="T86" fmla="*/ 10 w 57"/>
                  <a:gd name="T87" fmla="*/ 24 h 60"/>
                  <a:gd name="T88" fmla="*/ 8 w 57"/>
                  <a:gd name="T89" fmla="*/ 30 h 60"/>
                  <a:gd name="T90" fmla="*/ 10 w 57"/>
                  <a:gd name="T91" fmla="*/ 36 h 60"/>
                  <a:gd name="T92" fmla="*/ 11 w 57"/>
                  <a:gd name="T93" fmla="*/ 42 h 60"/>
                  <a:gd name="T94" fmla="*/ 17 w 57"/>
                  <a:gd name="T95" fmla="*/ 46 h 60"/>
                  <a:gd name="T96" fmla="*/ 22 w 57"/>
                  <a:gd name="T97" fmla="*/ 4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7" h="60">
                    <a:moveTo>
                      <a:pt x="39" y="12"/>
                    </a:moveTo>
                    <a:lnTo>
                      <a:pt x="40" y="0"/>
                    </a:lnTo>
                    <a:lnTo>
                      <a:pt x="45" y="2"/>
                    </a:lnTo>
                    <a:lnTo>
                      <a:pt x="49" y="6"/>
                    </a:lnTo>
                    <a:lnTo>
                      <a:pt x="52" y="10"/>
                    </a:lnTo>
                    <a:lnTo>
                      <a:pt x="56" y="16"/>
                    </a:lnTo>
                    <a:lnTo>
                      <a:pt x="56" y="22"/>
                    </a:lnTo>
                    <a:lnTo>
                      <a:pt x="57" y="28"/>
                    </a:lnTo>
                    <a:lnTo>
                      <a:pt x="56" y="38"/>
                    </a:lnTo>
                    <a:lnTo>
                      <a:pt x="54" y="46"/>
                    </a:lnTo>
                    <a:lnTo>
                      <a:pt x="49" y="52"/>
                    </a:lnTo>
                    <a:lnTo>
                      <a:pt x="44" y="56"/>
                    </a:lnTo>
                    <a:lnTo>
                      <a:pt x="37" y="58"/>
                    </a:lnTo>
                    <a:lnTo>
                      <a:pt x="28" y="60"/>
                    </a:lnTo>
                    <a:lnTo>
                      <a:pt x="20" y="58"/>
                    </a:lnTo>
                    <a:lnTo>
                      <a:pt x="13" y="56"/>
                    </a:lnTo>
                    <a:lnTo>
                      <a:pt x="8" y="52"/>
                    </a:lnTo>
                    <a:lnTo>
                      <a:pt x="3" y="44"/>
                    </a:lnTo>
                    <a:lnTo>
                      <a:pt x="1" y="38"/>
                    </a:lnTo>
                    <a:lnTo>
                      <a:pt x="0" y="30"/>
                    </a:lnTo>
                    <a:lnTo>
                      <a:pt x="1" y="22"/>
                    </a:lnTo>
                    <a:lnTo>
                      <a:pt x="3" y="14"/>
                    </a:lnTo>
                    <a:lnTo>
                      <a:pt x="6" y="8"/>
                    </a:lnTo>
                    <a:lnTo>
                      <a:pt x="13" y="4"/>
                    </a:lnTo>
                    <a:lnTo>
                      <a:pt x="20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0" y="48"/>
                    </a:lnTo>
                    <a:lnTo>
                      <a:pt x="35" y="46"/>
                    </a:lnTo>
                    <a:lnTo>
                      <a:pt x="40" y="44"/>
                    </a:lnTo>
                    <a:lnTo>
                      <a:pt x="44" y="42"/>
                    </a:lnTo>
                    <a:lnTo>
                      <a:pt x="47" y="36"/>
                    </a:lnTo>
                    <a:lnTo>
                      <a:pt x="47" y="28"/>
                    </a:lnTo>
                    <a:lnTo>
                      <a:pt x="47" y="24"/>
                    </a:lnTo>
                    <a:lnTo>
                      <a:pt x="45" y="18"/>
                    </a:lnTo>
                    <a:lnTo>
                      <a:pt x="44" y="14"/>
                    </a:lnTo>
                    <a:lnTo>
                      <a:pt x="39" y="12"/>
                    </a:lnTo>
                    <a:close/>
                    <a:moveTo>
                      <a:pt x="22" y="48"/>
                    </a:moveTo>
                    <a:lnTo>
                      <a:pt x="22" y="12"/>
                    </a:lnTo>
                    <a:lnTo>
                      <a:pt x="17" y="14"/>
                    </a:lnTo>
                    <a:lnTo>
                      <a:pt x="13" y="16"/>
                    </a:lnTo>
                    <a:lnTo>
                      <a:pt x="10" y="20"/>
                    </a:lnTo>
                    <a:lnTo>
                      <a:pt x="10" y="24"/>
                    </a:lnTo>
                    <a:lnTo>
                      <a:pt x="8" y="30"/>
                    </a:lnTo>
                    <a:lnTo>
                      <a:pt x="10" y="36"/>
                    </a:lnTo>
                    <a:lnTo>
                      <a:pt x="11" y="42"/>
                    </a:lnTo>
                    <a:lnTo>
                      <a:pt x="17" y="46"/>
                    </a:lnTo>
                    <a:lnTo>
                      <a:pt x="22" y="4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42" name="Freeform 46"/>
              <p:cNvSpPr>
                <a:spLocks/>
              </p:cNvSpPr>
              <p:nvPr/>
            </p:nvSpPr>
            <p:spPr bwMode="auto">
              <a:xfrm>
                <a:off x="309" y="1661"/>
                <a:ext cx="56" cy="50"/>
              </a:xfrm>
              <a:custGeom>
                <a:avLst/>
                <a:gdLst>
                  <a:gd name="T0" fmla="*/ 56 w 56"/>
                  <a:gd name="T1" fmla="*/ 50 h 50"/>
                  <a:gd name="T2" fmla="*/ 1 w 56"/>
                  <a:gd name="T3" fmla="*/ 50 h 50"/>
                  <a:gd name="T4" fmla="*/ 1 w 56"/>
                  <a:gd name="T5" fmla="*/ 38 h 50"/>
                  <a:gd name="T6" fmla="*/ 8 w 56"/>
                  <a:gd name="T7" fmla="*/ 38 h 50"/>
                  <a:gd name="T8" fmla="*/ 3 w 56"/>
                  <a:gd name="T9" fmla="*/ 34 h 50"/>
                  <a:gd name="T10" fmla="*/ 1 w 56"/>
                  <a:gd name="T11" fmla="*/ 28 h 50"/>
                  <a:gd name="T12" fmla="*/ 0 w 56"/>
                  <a:gd name="T13" fmla="*/ 20 h 50"/>
                  <a:gd name="T14" fmla="*/ 0 w 56"/>
                  <a:gd name="T15" fmla="*/ 14 h 50"/>
                  <a:gd name="T16" fmla="*/ 1 w 56"/>
                  <a:gd name="T17" fmla="*/ 10 h 50"/>
                  <a:gd name="T18" fmla="*/ 3 w 56"/>
                  <a:gd name="T19" fmla="*/ 6 h 50"/>
                  <a:gd name="T20" fmla="*/ 6 w 56"/>
                  <a:gd name="T21" fmla="*/ 4 h 50"/>
                  <a:gd name="T22" fmla="*/ 10 w 56"/>
                  <a:gd name="T23" fmla="*/ 2 h 50"/>
                  <a:gd name="T24" fmla="*/ 13 w 56"/>
                  <a:gd name="T25" fmla="*/ 0 h 50"/>
                  <a:gd name="T26" fmla="*/ 17 w 56"/>
                  <a:gd name="T27" fmla="*/ 0 h 50"/>
                  <a:gd name="T28" fmla="*/ 22 w 56"/>
                  <a:gd name="T29" fmla="*/ 0 h 50"/>
                  <a:gd name="T30" fmla="*/ 56 w 56"/>
                  <a:gd name="T31" fmla="*/ 0 h 50"/>
                  <a:gd name="T32" fmla="*/ 56 w 56"/>
                  <a:gd name="T33" fmla="*/ 12 h 50"/>
                  <a:gd name="T34" fmla="*/ 23 w 56"/>
                  <a:gd name="T35" fmla="*/ 12 h 50"/>
                  <a:gd name="T36" fmla="*/ 18 w 56"/>
                  <a:gd name="T37" fmla="*/ 12 h 50"/>
                  <a:gd name="T38" fmla="*/ 15 w 56"/>
                  <a:gd name="T39" fmla="*/ 12 h 50"/>
                  <a:gd name="T40" fmla="*/ 11 w 56"/>
                  <a:gd name="T41" fmla="*/ 14 h 50"/>
                  <a:gd name="T42" fmla="*/ 10 w 56"/>
                  <a:gd name="T43" fmla="*/ 16 h 50"/>
                  <a:gd name="T44" fmla="*/ 8 w 56"/>
                  <a:gd name="T45" fmla="*/ 20 h 50"/>
                  <a:gd name="T46" fmla="*/ 8 w 56"/>
                  <a:gd name="T47" fmla="*/ 24 h 50"/>
                  <a:gd name="T48" fmla="*/ 10 w 56"/>
                  <a:gd name="T49" fmla="*/ 28 h 50"/>
                  <a:gd name="T50" fmla="*/ 11 w 56"/>
                  <a:gd name="T51" fmla="*/ 34 h 50"/>
                  <a:gd name="T52" fmla="*/ 15 w 56"/>
                  <a:gd name="T53" fmla="*/ 36 h 50"/>
                  <a:gd name="T54" fmla="*/ 20 w 56"/>
                  <a:gd name="T55" fmla="*/ 38 h 50"/>
                  <a:gd name="T56" fmla="*/ 27 w 56"/>
                  <a:gd name="T57" fmla="*/ 38 h 50"/>
                  <a:gd name="T58" fmla="*/ 56 w 56"/>
                  <a:gd name="T59" fmla="*/ 38 h 50"/>
                  <a:gd name="T60" fmla="*/ 56 w 56"/>
                  <a:gd name="T6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6" h="50">
                    <a:moveTo>
                      <a:pt x="56" y="50"/>
                    </a:moveTo>
                    <a:lnTo>
                      <a:pt x="1" y="50"/>
                    </a:lnTo>
                    <a:lnTo>
                      <a:pt x="1" y="38"/>
                    </a:lnTo>
                    <a:lnTo>
                      <a:pt x="8" y="38"/>
                    </a:lnTo>
                    <a:lnTo>
                      <a:pt x="3" y="34"/>
                    </a:lnTo>
                    <a:lnTo>
                      <a:pt x="1" y="28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10" y="2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56" y="0"/>
                    </a:lnTo>
                    <a:lnTo>
                      <a:pt x="56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15" y="12"/>
                    </a:lnTo>
                    <a:lnTo>
                      <a:pt x="11" y="14"/>
                    </a:lnTo>
                    <a:lnTo>
                      <a:pt x="10" y="16"/>
                    </a:lnTo>
                    <a:lnTo>
                      <a:pt x="8" y="20"/>
                    </a:lnTo>
                    <a:lnTo>
                      <a:pt x="8" y="24"/>
                    </a:lnTo>
                    <a:lnTo>
                      <a:pt x="10" y="28"/>
                    </a:lnTo>
                    <a:lnTo>
                      <a:pt x="11" y="34"/>
                    </a:lnTo>
                    <a:lnTo>
                      <a:pt x="15" y="36"/>
                    </a:lnTo>
                    <a:lnTo>
                      <a:pt x="20" y="38"/>
                    </a:lnTo>
                    <a:lnTo>
                      <a:pt x="27" y="38"/>
                    </a:lnTo>
                    <a:lnTo>
                      <a:pt x="56" y="38"/>
                    </a:lnTo>
                    <a:lnTo>
                      <a:pt x="56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43" name="Freeform 47"/>
              <p:cNvSpPr>
                <a:spLocks/>
              </p:cNvSpPr>
              <p:nvPr/>
            </p:nvSpPr>
            <p:spPr bwMode="auto">
              <a:xfrm>
                <a:off x="290" y="1617"/>
                <a:ext cx="76" cy="32"/>
              </a:xfrm>
              <a:custGeom>
                <a:avLst/>
                <a:gdLst>
                  <a:gd name="T0" fmla="*/ 66 w 76"/>
                  <a:gd name="T1" fmla="*/ 2 h 32"/>
                  <a:gd name="T2" fmla="*/ 75 w 76"/>
                  <a:gd name="T3" fmla="*/ 0 h 32"/>
                  <a:gd name="T4" fmla="*/ 76 w 76"/>
                  <a:gd name="T5" fmla="*/ 6 h 32"/>
                  <a:gd name="T6" fmla="*/ 76 w 76"/>
                  <a:gd name="T7" fmla="*/ 10 h 32"/>
                  <a:gd name="T8" fmla="*/ 75 w 76"/>
                  <a:gd name="T9" fmla="*/ 14 h 32"/>
                  <a:gd name="T10" fmla="*/ 75 w 76"/>
                  <a:gd name="T11" fmla="*/ 18 h 32"/>
                  <a:gd name="T12" fmla="*/ 73 w 76"/>
                  <a:gd name="T13" fmla="*/ 20 h 32"/>
                  <a:gd name="T14" fmla="*/ 70 w 76"/>
                  <a:gd name="T15" fmla="*/ 22 h 32"/>
                  <a:gd name="T16" fmla="*/ 66 w 76"/>
                  <a:gd name="T17" fmla="*/ 24 h 32"/>
                  <a:gd name="T18" fmla="*/ 59 w 76"/>
                  <a:gd name="T19" fmla="*/ 24 h 32"/>
                  <a:gd name="T20" fmla="*/ 29 w 76"/>
                  <a:gd name="T21" fmla="*/ 24 h 32"/>
                  <a:gd name="T22" fmla="*/ 29 w 76"/>
                  <a:gd name="T23" fmla="*/ 32 h 32"/>
                  <a:gd name="T24" fmla="*/ 20 w 76"/>
                  <a:gd name="T25" fmla="*/ 32 h 32"/>
                  <a:gd name="T26" fmla="*/ 20 w 76"/>
                  <a:gd name="T27" fmla="*/ 24 h 32"/>
                  <a:gd name="T28" fmla="*/ 7 w 76"/>
                  <a:gd name="T29" fmla="*/ 24 h 32"/>
                  <a:gd name="T30" fmla="*/ 0 w 76"/>
                  <a:gd name="T31" fmla="*/ 12 h 32"/>
                  <a:gd name="T32" fmla="*/ 20 w 76"/>
                  <a:gd name="T33" fmla="*/ 12 h 32"/>
                  <a:gd name="T34" fmla="*/ 20 w 76"/>
                  <a:gd name="T35" fmla="*/ 2 h 32"/>
                  <a:gd name="T36" fmla="*/ 29 w 76"/>
                  <a:gd name="T37" fmla="*/ 2 h 32"/>
                  <a:gd name="T38" fmla="*/ 29 w 76"/>
                  <a:gd name="T39" fmla="*/ 12 h 32"/>
                  <a:gd name="T40" fmla="*/ 59 w 76"/>
                  <a:gd name="T41" fmla="*/ 12 h 32"/>
                  <a:gd name="T42" fmla="*/ 63 w 76"/>
                  <a:gd name="T43" fmla="*/ 12 h 32"/>
                  <a:gd name="T44" fmla="*/ 64 w 76"/>
                  <a:gd name="T45" fmla="*/ 12 h 32"/>
                  <a:gd name="T46" fmla="*/ 66 w 76"/>
                  <a:gd name="T47" fmla="*/ 12 h 32"/>
                  <a:gd name="T48" fmla="*/ 66 w 76"/>
                  <a:gd name="T49" fmla="*/ 10 h 32"/>
                  <a:gd name="T50" fmla="*/ 66 w 76"/>
                  <a:gd name="T51" fmla="*/ 8 h 32"/>
                  <a:gd name="T52" fmla="*/ 66 w 76"/>
                  <a:gd name="T53" fmla="*/ 6 h 32"/>
                  <a:gd name="T54" fmla="*/ 66 w 76"/>
                  <a:gd name="T55" fmla="*/ 4 h 32"/>
                  <a:gd name="T56" fmla="*/ 66 w 76"/>
                  <a:gd name="T57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6" h="32">
                    <a:moveTo>
                      <a:pt x="66" y="2"/>
                    </a:moveTo>
                    <a:lnTo>
                      <a:pt x="75" y="0"/>
                    </a:lnTo>
                    <a:lnTo>
                      <a:pt x="76" y="6"/>
                    </a:lnTo>
                    <a:lnTo>
                      <a:pt x="76" y="10"/>
                    </a:lnTo>
                    <a:lnTo>
                      <a:pt x="75" y="14"/>
                    </a:lnTo>
                    <a:lnTo>
                      <a:pt x="75" y="18"/>
                    </a:lnTo>
                    <a:lnTo>
                      <a:pt x="73" y="20"/>
                    </a:lnTo>
                    <a:lnTo>
                      <a:pt x="70" y="22"/>
                    </a:lnTo>
                    <a:lnTo>
                      <a:pt x="66" y="24"/>
                    </a:lnTo>
                    <a:lnTo>
                      <a:pt x="59" y="24"/>
                    </a:lnTo>
                    <a:lnTo>
                      <a:pt x="29" y="24"/>
                    </a:lnTo>
                    <a:lnTo>
                      <a:pt x="29" y="32"/>
                    </a:lnTo>
                    <a:lnTo>
                      <a:pt x="20" y="32"/>
                    </a:lnTo>
                    <a:lnTo>
                      <a:pt x="20" y="24"/>
                    </a:lnTo>
                    <a:lnTo>
                      <a:pt x="7" y="24"/>
                    </a:lnTo>
                    <a:lnTo>
                      <a:pt x="0" y="12"/>
                    </a:lnTo>
                    <a:lnTo>
                      <a:pt x="20" y="12"/>
                    </a:lnTo>
                    <a:lnTo>
                      <a:pt x="20" y="2"/>
                    </a:lnTo>
                    <a:lnTo>
                      <a:pt x="29" y="2"/>
                    </a:lnTo>
                    <a:lnTo>
                      <a:pt x="29" y="12"/>
                    </a:lnTo>
                    <a:lnTo>
                      <a:pt x="59" y="12"/>
                    </a:lnTo>
                    <a:lnTo>
                      <a:pt x="63" y="12"/>
                    </a:lnTo>
                    <a:lnTo>
                      <a:pt x="64" y="12"/>
                    </a:lnTo>
                    <a:lnTo>
                      <a:pt x="66" y="12"/>
                    </a:lnTo>
                    <a:lnTo>
                      <a:pt x="66" y="10"/>
                    </a:lnTo>
                    <a:lnTo>
                      <a:pt x="66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44" name="Freeform 48"/>
              <p:cNvSpPr>
                <a:spLocks/>
              </p:cNvSpPr>
              <p:nvPr/>
            </p:nvSpPr>
            <p:spPr bwMode="auto">
              <a:xfrm>
                <a:off x="310" y="1557"/>
                <a:ext cx="56" cy="50"/>
              </a:xfrm>
              <a:custGeom>
                <a:avLst/>
                <a:gdLst>
                  <a:gd name="T0" fmla="*/ 55 w 56"/>
                  <a:gd name="T1" fmla="*/ 12 h 50"/>
                  <a:gd name="T2" fmla="*/ 46 w 56"/>
                  <a:gd name="T3" fmla="*/ 12 h 50"/>
                  <a:gd name="T4" fmla="*/ 51 w 56"/>
                  <a:gd name="T5" fmla="*/ 16 h 50"/>
                  <a:gd name="T6" fmla="*/ 55 w 56"/>
                  <a:gd name="T7" fmla="*/ 24 h 50"/>
                  <a:gd name="T8" fmla="*/ 56 w 56"/>
                  <a:gd name="T9" fmla="*/ 30 h 50"/>
                  <a:gd name="T10" fmla="*/ 55 w 56"/>
                  <a:gd name="T11" fmla="*/ 36 h 50"/>
                  <a:gd name="T12" fmla="*/ 55 w 56"/>
                  <a:gd name="T13" fmla="*/ 40 h 50"/>
                  <a:gd name="T14" fmla="*/ 51 w 56"/>
                  <a:gd name="T15" fmla="*/ 44 h 50"/>
                  <a:gd name="T16" fmla="*/ 50 w 56"/>
                  <a:gd name="T17" fmla="*/ 46 h 50"/>
                  <a:gd name="T18" fmla="*/ 46 w 56"/>
                  <a:gd name="T19" fmla="*/ 48 h 50"/>
                  <a:gd name="T20" fmla="*/ 43 w 56"/>
                  <a:gd name="T21" fmla="*/ 50 h 50"/>
                  <a:gd name="T22" fmla="*/ 39 w 56"/>
                  <a:gd name="T23" fmla="*/ 50 h 50"/>
                  <a:gd name="T24" fmla="*/ 34 w 56"/>
                  <a:gd name="T25" fmla="*/ 50 h 50"/>
                  <a:gd name="T26" fmla="*/ 0 w 56"/>
                  <a:gd name="T27" fmla="*/ 50 h 50"/>
                  <a:gd name="T28" fmla="*/ 0 w 56"/>
                  <a:gd name="T29" fmla="*/ 38 h 50"/>
                  <a:gd name="T30" fmla="*/ 29 w 56"/>
                  <a:gd name="T31" fmla="*/ 38 h 50"/>
                  <a:gd name="T32" fmla="*/ 36 w 56"/>
                  <a:gd name="T33" fmla="*/ 38 h 50"/>
                  <a:gd name="T34" fmla="*/ 39 w 56"/>
                  <a:gd name="T35" fmla="*/ 38 h 50"/>
                  <a:gd name="T36" fmla="*/ 43 w 56"/>
                  <a:gd name="T37" fmla="*/ 36 h 50"/>
                  <a:gd name="T38" fmla="*/ 44 w 56"/>
                  <a:gd name="T39" fmla="*/ 34 h 50"/>
                  <a:gd name="T40" fmla="*/ 46 w 56"/>
                  <a:gd name="T41" fmla="*/ 32 h 50"/>
                  <a:gd name="T42" fmla="*/ 46 w 56"/>
                  <a:gd name="T43" fmla="*/ 28 h 50"/>
                  <a:gd name="T44" fmla="*/ 46 w 56"/>
                  <a:gd name="T45" fmla="*/ 22 h 50"/>
                  <a:gd name="T46" fmla="*/ 44 w 56"/>
                  <a:gd name="T47" fmla="*/ 18 h 50"/>
                  <a:gd name="T48" fmla="*/ 43 w 56"/>
                  <a:gd name="T49" fmla="*/ 16 h 50"/>
                  <a:gd name="T50" fmla="*/ 39 w 56"/>
                  <a:gd name="T51" fmla="*/ 14 h 50"/>
                  <a:gd name="T52" fmla="*/ 34 w 56"/>
                  <a:gd name="T53" fmla="*/ 12 h 50"/>
                  <a:gd name="T54" fmla="*/ 29 w 56"/>
                  <a:gd name="T55" fmla="*/ 12 h 50"/>
                  <a:gd name="T56" fmla="*/ 0 w 56"/>
                  <a:gd name="T57" fmla="*/ 12 h 50"/>
                  <a:gd name="T58" fmla="*/ 0 w 56"/>
                  <a:gd name="T59" fmla="*/ 0 h 50"/>
                  <a:gd name="T60" fmla="*/ 55 w 56"/>
                  <a:gd name="T61" fmla="*/ 0 h 50"/>
                  <a:gd name="T62" fmla="*/ 55 w 56"/>
                  <a:gd name="T63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6" h="50">
                    <a:moveTo>
                      <a:pt x="55" y="12"/>
                    </a:moveTo>
                    <a:lnTo>
                      <a:pt x="46" y="12"/>
                    </a:lnTo>
                    <a:lnTo>
                      <a:pt x="51" y="16"/>
                    </a:lnTo>
                    <a:lnTo>
                      <a:pt x="55" y="24"/>
                    </a:lnTo>
                    <a:lnTo>
                      <a:pt x="56" y="30"/>
                    </a:lnTo>
                    <a:lnTo>
                      <a:pt x="55" y="36"/>
                    </a:lnTo>
                    <a:lnTo>
                      <a:pt x="55" y="40"/>
                    </a:lnTo>
                    <a:lnTo>
                      <a:pt x="51" y="44"/>
                    </a:lnTo>
                    <a:lnTo>
                      <a:pt x="50" y="46"/>
                    </a:lnTo>
                    <a:lnTo>
                      <a:pt x="46" y="48"/>
                    </a:lnTo>
                    <a:lnTo>
                      <a:pt x="43" y="50"/>
                    </a:lnTo>
                    <a:lnTo>
                      <a:pt x="39" y="50"/>
                    </a:lnTo>
                    <a:lnTo>
                      <a:pt x="34" y="50"/>
                    </a:lnTo>
                    <a:lnTo>
                      <a:pt x="0" y="50"/>
                    </a:lnTo>
                    <a:lnTo>
                      <a:pt x="0" y="38"/>
                    </a:lnTo>
                    <a:lnTo>
                      <a:pt x="29" y="38"/>
                    </a:lnTo>
                    <a:lnTo>
                      <a:pt x="36" y="38"/>
                    </a:lnTo>
                    <a:lnTo>
                      <a:pt x="39" y="38"/>
                    </a:lnTo>
                    <a:lnTo>
                      <a:pt x="43" y="36"/>
                    </a:lnTo>
                    <a:lnTo>
                      <a:pt x="44" y="34"/>
                    </a:lnTo>
                    <a:lnTo>
                      <a:pt x="46" y="32"/>
                    </a:lnTo>
                    <a:lnTo>
                      <a:pt x="46" y="28"/>
                    </a:lnTo>
                    <a:lnTo>
                      <a:pt x="46" y="22"/>
                    </a:lnTo>
                    <a:lnTo>
                      <a:pt x="44" y="18"/>
                    </a:lnTo>
                    <a:lnTo>
                      <a:pt x="43" y="16"/>
                    </a:lnTo>
                    <a:lnTo>
                      <a:pt x="39" y="14"/>
                    </a:lnTo>
                    <a:lnTo>
                      <a:pt x="34" y="12"/>
                    </a:lnTo>
                    <a:lnTo>
                      <a:pt x="29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45" name="Freeform 49"/>
              <p:cNvSpPr>
                <a:spLocks/>
              </p:cNvSpPr>
              <p:nvPr/>
            </p:nvSpPr>
            <p:spPr bwMode="auto">
              <a:xfrm>
                <a:off x="309" y="1451"/>
                <a:ext cx="56" cy="90"/>
              </a:xfrm>
              <a:custGeom>
                <a:avLst/>
                <a:gdLst>
                  <a:gd name="T0" fmla="*/ 56 w 56"/>
                  <a:gd name="T1" fmla="*/ 90 h 90"/>
                  <a:gd name="T2" fmla="*/ 1 w 56"/>
                  <a:gd name="T3" fmla="*/ 90 h 90"/>
                  <a:gd name="T4" fmla="*/ 1 w 56"/>
                  <a:gd name="T5" fmla="*/ 78 h 90"/>
                  <a:gd name="T6" fmla="*/ 10 w 56"/>
                  <a:gd name="T7" fmla="*/ 78 h 90"/>
                  <a:gd name="T8" fmla="*/ 5 w 56"/>
                  <a:gd name="T9" fmla="*/ 74 h 90"/>
                  <a:gd name="T10" fmla="*/ 3 w 56"/>
                  <a:gd name="T11" fmla="*/ 70 h 90"/>
                  <a:gd name="T12" fmla="*/ 0 w 56"/>
                  <a:gd name="T13" fmla="*/ 64 h 90"/>
                  <a:gd name="T14" fmla="*/ 0 w 56"/>
                  <a:gd name="T15" fmla="*/ 58 h 90"/>
                  <a:gd name="T16" fmla="*/ 0 w 56"/>
                  <a:gd name="T17" fmla="*/ 52 h 90"/>
                  <a:gd name="T18" fmla="*/ 3 w 56"/>
                  <a:gd name="T19" fmla="*/ 48 h 90"/>
                  <a:gd name="T20" fmla="*/ 6 w 56"/>
                  <a:gd name="T21" fmla="*/ 44 h 90"/>
                  <a:gd name="T22" fmla="*/ 10 w 56"/>
                  <a:gd name="T23" fmla="*/ 40 h 90"/>
                  <a:gd name="T24" fmla="*/ 5 w 56"/>
                  <a:gd name="T25" fmla="*/ 36 h 90"/>
                  <a:gd name="T26" fmla="*/ 1 w 56"/>
                  <a:gd name="T27" fmla="*/ 28 h 90"/>
                  <a:gd name="T28" fmla="*/ 0 w 56"/>
                  <a:gd name="T29" fmla="*/ 20 h 90"/>
                  <a:gd name="T30" fmla="*/ 0 w 56"/>
                  <a:gd name="T31" fmla="*/ 14 h 90"/>
                  <a:gd name="T32" fmla="*/ 1 w 56"/>
                  <a:gd name="T33" fmla="*/ 10 h 90"/>
                  <a:gd name="T34" fmla="*/ 5 w 56"/>
                  <a:gd name="T35" fmla="*/ 6 h 90"/>
                  <a:gd name="T36" fmla="*/ 8 w 56"/>
                  <a:gd name="T37" fmla="*/ 2 h 90"/>
                  <a:gd name="T38" fmla="*/ 13 w 56"/>
                  <a:gd name="T39" fmla="*/ 0 h 90"/>
                  <a:gd name="T40" fmla="*/ 18 w 56"/>
                  <a:gd name="T41" fmla="*/ 0 h 90"/>
                  <a:gd name="T42" fmla="*/ 56 w 56"/>
                  <a:gd name="T43" fmla="*/ 0 h 90"/>
                  <a:gd name="T44" fmla="*/ 56 w 56"/>
                  <a:gd name="T45" fmla="*/ 12 h 90"/>
                  <a:gd name="T46" fmla="*/ 22 w 56"/>
                  <a:gd name="T47" fmla="*/ 12 h 90"/>
                  <a:gd name="T48" fmla="*/ 17 w 56"/>
                  <a:gd name="T49" fmla="*/ 12 h 90"/>
                  <a:gd name="T50" fmla="*/ 13 w 56"/>
                  <a:gd name="T51" fmla="*/ 12 h 90"/>
                  <a:gd name="T52" fmla="*/ 11 w 56"/>
                  <a:gd name="T53" fmla="*/ 14 h 90"/>
                  <a:gd name="T54" fmla="*/ 10 w 56"/>
                  <a:gd name="T55" fmla="*/ 16 h 90"/>
                  <a:gd name="T56" fmla="*/ 8 w 56"/>
                  <a:gd name="T57" fmla="*/ 20 h 90"/>
                  <a:gd name="T58" fmla="*/ 8 w 56"/>
                  <a:gd name="T59" fmla="*/ 24 h 90"/>
                  <a:gd name="T60" fmla="*/ 10 w 56"/>
                  <a:gd name="T61" fmla="*/ 30 h 90"/>
                  <a:gd name="T62" fmla="*/ 11 w 56"/>
                  <a:gd name="T63" fmla="*/ 34 h 90"/>
                  <a:gd name="T64" fmla="*/ 15 w 56"/>
                  <a:gd name="T65" fmla="*/ 38 h 90"/>
                  <a:gd name="T66" fmla="*/ 20 w 56"/>
                  <a:gd name="T67" fmla="*/ 38 h 90"/>
                  <a:gd name="T68" fmla="*/ 25 w 56"/>
                  <a:gd name="T69" fmla="*/ 38 h 90"/>
                  <a:gd name="T70" fmla="*/ 56 w 56"/>
                  <a:gd name="T71" fmla="*/ 38 h 90"/>
                  <a:gd name="T72" fmla="*/ 56 w 56"/>
                  <a:gd name="T73" fmla="*/ 50 h 90"/>
                  <a:gd name="T74" fmla="*/ 20 w 56"/>
                  <a:gd name="T75" fmla="*/ 50 h 90"/>
                  <a:gd name="T76" fmla="*/ 15 w 56"/>
                  <a:gd name="T77" fmla="*/ 52 h 90"/>
                  <a:gd name="T78" fmla="*/ 11 w 56"/>
                  <a:gd name="T79" fmla="*/ 54 h 90"/>
                  <a:gd name="T80" fmla="*/ 10 w 56"/>
                  <a:gd name="T81" fmla="*/ 56 h 90"/>
                  <a:gd name="T82" fmla="*/ 8 w 56"/>
                  <a:gd name="T83" fmla="*/ 62 h 90"/>
                  <a:gd name="T84" fmla="*/ 10 w 56"/>
                  <a:gd name="T85" fmla="*/ 66 h 90"/>
                  <a:gd name="T86" fmla="*/ 10 w 56"/>
                  <a:gd name="T87" fmla="*/ 70 h 90"/>
                  <a:gd name="T88" fmla="*/ 13 w 56"/>
                  <a:gd name="T89" fmla="*/ 74 h 90"/>
                  <a:gd name="T90" fmla="*/ 17 w 56"/>
                  <a:gd name="T91" fmla="*/ 76 h 90"/>
                  <a:gd name="T92" fmla="*/ 22 w 56"/>
                  <a:gd name="T93" fmla="*/ 78 h 90"/>
                  <a:gd name="T94" fmla="*/ 28 w 56"/>
                  <a:gd name="T95" fmla="*/ 78 h 90"/>
                  <a:gd name="T96" fmla="*/ 56 w 56"/>
                  <a:gd name="T97" fmla="*/ 78 h 90"/>
                  <a:gd name="T98" fmla="*/ 56 w 56"/>
                  <a:gd name="T9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" h="90">
                    <a:moveTo>
                      <a:pt x="56" y="90"/>
                    </a:moveTo>
                    <a:lnTo>
                      <a:pt x="1" y="90"/>
                    </a:lnTo>
                    <a:lnTo>
                      <a:pt x="1" y="78"/>
                    </a:lnTo>
                    <a:lnTo>
                      <a:pt x="10" y="78"/>
                    </a:lnTo>
                    <a:lnTo>
                      <a:pt x="5" y="74"/>
                    </a:lnTo>
                    <a:lnTo>
                      <a:pt x="3" y="70"/>
                    </a:lnTo>
                    <a:lnTo>
                      <a:pt x="0" y="64"/>
                    </a:lnTo>
                    <a:lnTo>
                      <a:pt x="0" y="58"/>
                    </a:lnTo>
                    <a:lnTo>
                      <a:pt x="0" y="52"/>
                    </a:lnTo>
                    <a:lnTo>
                      <a:pt x="3" y="48"/>
                    </a:lnTo>
                    <a:lnTo>
                      <a:pt x="6" y="44"/>
                    </a:lnTo>
                    <a:lnTo>
                      <a:pt x="10" y="40"/>
                    </a:lnTo>
                    <a:lnTo>
                      <a:pt x="5" y="36"/>
                    </a:lnTo>
                    <a:lnTo>
                      <a:pt x="1" y="28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3" y="0"/>
                    </a:lnTo>
                    <a:lnTo>
                      <a:pt x="18" y="0"/>
                    </a:lnTo>
                    <a:lnTo>
                      <a:pt x="56" y="0"/>
                    </a:lnTo>
                    <a:lnTo>
                      <a:pt x="56" y="12"/>
                    </a:lnTo>
                    <a:lnTo>
                      <a:pt x="22" y="12"/>
                    </a:lnTo>
                    <a:lnTo>
                      <a:pt x="17" y="12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10" y="16"/>
                    </a:lnTo>
                    <a:lnTo>
                      <a:pt x="8" y="20"/>
                    </a:lnTo>
                    <a:lnTo>
                      <a:pt x="8" y="24"/>
                    </a:lnTo>
                    <a:lnTo>
                      <a:pt x="10" y="30"/>
                    </a:lnTo>
                    <a:lnTo>
                      <a:pt x="11" y="34"/>
                    </a:lnTo>
                    <a:lnTo>
                      <a:pt x="15" y="38"/>
                    </a:lnTo>
                    <a:lnTo>
                      <a:pt x="20" y="38"/>
                    </a:lnTo>
                    <a:lnTo>
                      <a:pt x="25" y="38"/>
                    </a:lnTo>
                    <a:lnTo>
                      <a:pt x="56" y="38"/>
                    </a:lnTo>
                    <a:lnTo>
                      <a:pt x="56" y="50"/>
                    </a:lnTo>
                    <a:lnTo>
                      <a:pt x="20" y="50"/>
                    </a:lnTo>
                    <a:lnTo>
                      <a:pt x="15" y="52"/>
                    </a:lnTo>
                    <a:lnTo>
                      <a:pt x="11" y="54"/>
                    </a:lnTo>
                    <a:lnTo>
                      <a:pt x="10" y="56"/>
                    </a:lnTo>
                    <a:lnTo>
                      <a:pt x="8" y="62"/>
                    </a:lnTo>
                    <a:lnTo>
                      <a:pt x="10" y="66"/>
                    </a:lnTo>
                    <a:lnTo>
                      <a:pt x="10" y="70"/>
                    </a:lnTo>
                    <a:lnTo>
                      <a:pt x="13" y="74"/>
                    </a:lnTo>
                    <a:lnTo>
                      <a:pt x="17" y="76"/>
                    </a:lnTo>
                    <a:lnTo>
                      <a:pt x="22" y="78"/>
                    </a:lnTo>
                    <a:lnTo>
                      <a:pt x="28" y="78"/>
                    </a:lnTo>
                    <a:lnTo>
                      <a:pt x="56" y="78"/>
                    </a:lnTo>
                    <a:lnTo>
                      <a:pt x="56" y="9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46" name="Freeform 50"/>
              <p:cNvSpPr>
                <a:spLocks noEditPoints="1"/>
              </p:cNvSpPr>
              <p:nvPr/>
            </p:nvSpPr>
            <p:spPr bwMode="auto">
              <a:xfrm>
                <a:off x="2058" y="1107"/>
                <a:ext cx="70" cy="100"/>
              </a:xfrm>
              <a:custGeom>
                <a:avLst/>
                <a:gdLst>
                  <a:gd name="T0" fmla="*/ 0 w 70"/>
                  <a:gd name="T1" fmla="*/ 100 h 100"/>
                  <a:gd name="T2" fmla="*/ 0 w 70"/>
                  <a:gd name="T3" fmla="*/ 0 h 100"/>
                  <a:gd name="T4" fmla="*/ 29 w 70"/>
                  <a:gd name="T5" fmla="*/ 0 h 100"/>
                  <a:gd name="T6" fmla="*/ 37 w 70"/>
                  <a:gd name="T7" fmla="*/ 0 h 100"/>
                  <a:gd name="T8" fmla="*/ 44 w 70"/>
                  <a:gd name="T9" fmla="*/ 0 h 100"/>
                  <a:gd name="T10" fmla="*/ 51 w 70"/>
                  <a:gd name="T11" fmla="*/ 4 h 100"/>
                  <a:gd name="T12" fmla="*/ 56 w 70"/>
                  <a:gd name="T13" fmla="*/ 8 h 100"/>
                  <a:gd name="T14" fmla="*/ 61 w 70"/>
                  <a:gd name="T15" fmla="*/ 16 h 100"/>
                  <a:gd name="T16" fmla="*/ 66 w 70"/>
                  <a:gd name="T17" fmla="*/ 26 h 100"/>
                  <a:gd name="T18" fmla="*/ 68 w 70"/>
                  <a:gd name="T19" fmla="*/ 36 h 100"/>
                  <a:gd name="T20" fmla="*/ 70 w 70"/>
                  <a:gd name="T21" fmla="*/ 50 h 100"/>
                  <a:gd name="T22" fmla="*/ 68 w 70"/>
                  <a:gd name="T23" fmla="*/ 60 h 100"/>
                  <a:gd name="T24" fmla="*/ 66 w 70"/>
                  <a:gd name="T25" fmla="*/ 70 h 100"/>
                  <a:gd name="T26" fmla="*/ 64 w 70"/>
                  <a:gd name="T27" fmla="*/ 78 h 100"/>
                  <a:gd name="T28" fmla="*/ 61 w 70"/>
                  <a:gd name="T29" fmla="*/ 84 h 100"/>
                  <a:gd name="T30" fmla="*/ 58 w 70"/>
                  <a:gd name="T31" fmla="*/ 90 h 100"/>
                  <a:gd name="T32" fmla="*/ 53 w 70"/>
                  <a:gd name="T33" fmla="*/ 94 h 100"/>
                  <a:gd name="T34" fmla="*/ 49 w 70"/>
                  <a:gd name="T35" fmla="*/ 96 h 100"/>
                  <a:gd name="T36" fmla="*/ 44 w 70"/>
                  <a:gd name="T37" fmla="*/ 98 h 100"/>
                  <a:gd name="T38" fmla="*/ 37 w 70"/>
                  <a:gd name="T39" fmla="*/ 100 h 100"/>
                  <a:gd name="T40" fmla="*/ 30 w 70"/>
                  <a:gd name="T41" fmla="*/ 100 h 100"/>
                  <a:gd name="T42" fmla="*/ 0 w 70"/>
                  <a:gd name="T43" fmla="*/ 100 h 100"/>
                  <a:gd name="T44" fmla="*/ 10 w 70"/>
                  <a:gd name="T45" fmla="*/ 88 h 100"/>
                  <a:gd name="T46" fmla="*/ 29 w 70"/>
                  <a:gd name="T47" fmla="*/ 88 h 100"/>
                  <a:gd name="T48" fmla="*/ 36 w 70"/>
                  <a:gd name="T49" fmla="*/ 88 h 100"/>
                  <a:gd name="T50" fmla="*/ 42 w 70"/>
                  <a:gd name="T51" fmla="*/ 86 h 100"/>
                  <a:gd name="T52" fmla="*/ 46 w 70"/>
                  <a:gd name="T53" fmla="*/ 84 h 100"/>
                  <a:gd name="T54" fmla="*/ 49 w 70"/>
                  <a:gd name="T55" fmla="*/ 82 h 100"/>
                  <a:gd name="T56" fmla="*/ 53 w 70"/>
                  <a:gd name="T57" fmla="*/ 76 h 100"/>
                  <a:gd name="T58" fmla="*/ 56 w 70"/>
                  <a:gd name="T59" fmla="*/ 68 h 100"/>
                  <a:gd name="T60" fmla="*/ 58 w 70"/>
                  <a:gd name="T61" fmla="*/ 60 h 100"/>
                  <a:gd name="T62" fmla="*/ 58 w 70"/>
                  <a:gd name="T63" fmla="*/ 48 h 100"/>
                  <a:gd name="T64" fmla="*/ 58 w 70"/>
                  <a:gd name="T65" fmla="*/ 40 h 100"/>
                  <a:gd name="T66" fmla="*/ 56 w 70"/>
                  <a:gd name="T67" fmla="*/ 32 h 100"/>
                  <a:gd name="T68" fmla="*/ 54 w 70"/>
                  <a:gd name="T69" fmla="*/ 24 h 100"/>
                  <a:gd name="T70" fmla="*/ 49 w 70"/>
                  <a:gd name="T71" fmla="*/ 18 h 100"/>
                  <a:gd name="T72" fmla="*/ 42 w 70"/>
                  <a:gd name="T73" fmla="*/ 14 h 100"/>
                  <a:gd name="T74" fmla="*/ 39 w 70"/>
                  <a:gd name="T75" fmla="*/ 12 h 100"/>
                  <a:gd name="T76" fmla="*/ 34 w 70"/>
                  <a:gd name="T77" fmla="*/ 12 h 100"/>
                  <a:gd name="T78" fmla="*/ 29 w 70"/>
                  <a:gd name="T79" fmla="*/ 12 h 100"/>
                  <a:gd name="T80" fmla="*/ 10 w 70"/>
                  <a:gd name="T81" fmla="*/ 12 h 100"/>
                  <a:gd name="T82" fmla="*/ 10 w 70"/>
                  <a:gd name="T83" fmla="*/ 8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0" h="100">
                    <a:moveTo>
                      <a:pt x="0" y="100"/>
                    </a:moveTo>
                    <a:lnTo>
                      <a:pt x="0" y="0"/>
                    </a:lnTo>
                    <a:lnTo>
                      <a:pt x="29" y="0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4"/>
                    </a:lnTo>
                    <a:lnTo>
                      <a:pt x="56" y="8"/>
                    </a:lnTo>
                    <a:lnTo>
                      <a:pt x="61" y="16"/>
                    </a:lnTo>
                    <a:lnTo>
                      <a:pt x="66" y="26"/>
                    </a:lnTo>
                    <a:lnTo>
                      <a:pt x="68" y="36"/>
                    </a:lnTo>
                    <a:lnTo>
                      <a:pt x="70" y="50"/>
                    </a:lnTo>
                    <a:lnTo>
                      <a:pt x="68" y="60"/>
                    </a:lnTo>
                    <a:lnTo>
                      <a:pt x="66" y="70"/>
                    </a:lnTo>
                    <a:lnTo>
                      <a:pt x="64" y="78"/>
                    </a:lnTo>
                    <a:lnTo>
                      <a:pt x="61" y="84"/>
                    </a:lnTo>
                    <a:lnTo>
                      <a:pt x="58" y="90"/>
                    </a:lnTo>
                    <a:lnTo>
                      <a:pt x="53" y="94"/>
                    </a:lnTo>
                    <a:lnTo>
                      <a:pt x="49" y="96"/>
                    </a:lnTo>
                    <a:lnTo>
                      <a:pt x="44" y="98"/>
                    </a:lnTo>
                    <a:lnTo>
                      <a:pt x="37" y="100"/>
                    </a:lnTo>
                    <a:lnTo>
                      <a:pt x="30" y="100"/>
                    </a:lnTo>
                    <a:lnTo>
                      <a:pt x="0" y="100"/>
                    </a:lnTo>
                    <a:close/>
                    <a:moveTo>
                      <a:pt x="10" y="88"/>
                    </a:moveTo>
                    <a:lnTo>
                      <a:pt x="29" y="88"/>
                    </a:lnTo>
                    <a:lnTo>
                      <a:pt x="36" y="88"/>
                    </a:lnTo>
                    <a:lnTo>
                      <a:pt x="42" y="86"/>
                    </a:lnTo>
                    <a:lnTo>
                      <a:pt x="46" y="84"/>
                    </a:lnTo>
                    <a:lnTo>
                      <a:pt x="49" y="82"/>
                    </a:lnTo>
                    <a:lnTo>
                      <a:pt x="53" y="76"/>
                    </a:lnTo>
                    <a:lnTo>
                      <a:pt x="56" y="68"/>
                    </a:lnTo>
                    <a:lnTo>
                      <a:pt x="58" y="60"/>
                    </a:lnTo>
                    <a:lnTo>
                      <a:pt x="58" y="48"/>
                    </a:lnTo>
                    <a:lnTo>
                      <a:pt x="58" y="40"/>
                    </a:lnTo>
                    <a:lnTo>
                      <a:pt x="56" y="32"/>
                    </a:lnTo>
                    <a:lnTo>
                      <a:pt x="54" y="24"/>
                    </a:lnTo>
                    <a:lnTo>
                      <a:pt x="49" y="18"/>
                    </a:lnTo>
                    <a:lnTo>
                      <a:pt x="42" y="14"/>
                    </a:lnTo>
                    <a:lnTo>
                      <a:pt x="39" y="12"/>
                    </a:lnTo>
                    <a:lnTo>
                      <a:pt x="34" y="12"/>
                    </a:lnTo>
                    <a:lnTo>
                      <a:pt x="29" y="12"/>
                    </a:lnTo>
                    <a:lnTo>
                      <a:pt x="10" y="12"/>
                    </a:lnTo>
                    <a:lnTo>
                      <a:pt x="10" y="8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47" name="Freeform 51"/>
              <p:cNvSpPr>
                <a:spLocks noEditPoints="1"/>
              </p:cNvSpPr>
              <p:nvPr/>
            </p:nvSpPr>
            <p:spPr bwMode="auto">
              <a:xfrm>
                <a:off x="2138" y="1133"/>
                <a:ext cx="56" cy="76"/>
              </a:xfrm>
              <a:custGeom>
                <a:avLst/>
                <a:gdLst>
                  <a:gd name="T0" fmla="*/ 35 w 56"/>
                  <a:gd name="T1" fmla="*/ 70 h 76"/>
                  <a:gd name="T2" fmla="*/ 25 w 56"/>
                  <a:gd name="T3" fmla="*/ 74 h 76"/>
                  <a:gd name="T4" fmla="*/ 13 w 56"/>
                  <a:gd name="T5" fmla="*/ 74 h 76"/>
                  <a:gd name="T6" fmla="*/ 5 w 56"/>
                  <a:gd name="T7" fmla="*/ 70 h 76"/>
                  <a:gd name="T8" fmla="*/ 1 w 56"/>
                  <a:gd name="T9" fmla="*/ 60 h 76"/>
                  <a:gd name="T10" fmla="*/ 1 w 56"/>
                  <a:gd name="T11" fmla="*/ 50 h 76"/>
                  <a:gd name="T12" fmla="*/ 5 w 56"/>
                  <a:gd name="T13" fmla="*/ 40 h 76"/>
                  <a:gd name="T14" fmla="*/ 10 w 56"/>
                  <a:gd name="T15" fmla="*/ 36 h 76"/>
                  <a:gd name="T16" fmla="*/ 17 w 56"/>
                  <a:gd name="T17" fmla="*/ 32 h 76"/>
                  <a:gd name="T18" fmla="*/ 32 w 56"/>
                  <a:gd name="T19" fmla="*/ 30 h 76"/>
                  <a:gd name="T20" fmla="*/ 41 w 56"/>
                  <a:gd name="T21" fmla="*/ 26 h 76"/>
                  <a:gd name="T22" fmla="*/ 39 w 56"/>
                  <a:gd name="T23" fmla="*/ 18 h 76"/>
                  <a:gd name="T24" fmla="*/ 32 w 56"/>
                  <a:gd name="T25" fmla="*/ 12 h 76"/>
                  <a:gd name="T26" fmla="*/ 22 w 56"/>
                  <a:gd name="T27" fmla="*/ 12 h 76"/>
                  <a:gd name="T28" fmla="*/ 15 w 56"/>
                  <a:gd name="T29" fmla="*/ 18 h 76"/>
                  <a:gd name="T30" fmla="*/ 1 w 56"/>
                  <a:gd name="T31" fmla="*/ 22 h 76"/>
                  <a:gd name="T32" fmla="*/ 7 w 56"/>
                  <a:gd name="T33" fmla="*/ 10 h 76"/>
                  <a:gd name="T34" fmla="*/ 15 w 56"/>
                  <a:gd name="T35" fmla="*/ 2 h 76"/>
                  <a:gd name="T36" fmla="*/ 29 w 56"/>
                  <a:gd name="T37" fmla="*/ 0 h 76"/>
                  <a:gd name="T38" fmla="*/ 41 w 56"/>
                  <a:gd name="T39" fmla="*/ 2 h 76"/>
                  <a:gd name="T40" fmla="*/ 49 w 56"/>
                  <a:gd name="T41" fmla="*/ 8 h 76"/>
                  <a:gd name="T42" fmla="*/ 52 w 56"/>
                  <a:gd name="T43" fmla="*/ 16 h 76"/>
                  <a:gd name="T44" fmla="*/ 52 w 56"/>
                  <a:gd name="T45" fmla="*/ 26 h 76"/>
                  <a:gd name="T46" fmla="*/ 52 w 56"/>
                  <a:gd name="T47" fmla="*/ 52 h 76"/>
                  <a:gd name="T48" fmla="*/ 52 w 56"/>
                  <a:gd name="T49" fmla="*/ 64 h 76"/>
                  <a:gd name="T50" fmla="*/ 56 w 56"/>
                  <a:gd name="T51" fmla="*/ 74 h 76"/>
                  <a:gd name="T52" fmla="*/ 42 w 56"/>
                  <a:gd name="T53" fmla="*/ 70 h 76"/>
                  <a:gd name="T54" fmla="*/ 41 w 56"/>
                  <a:gd name="T55" fmla="*/ 38 h 76"/>
                  <a:gd name="T56" fmla="*/ 25 w 56"/>
                  <a:gd name="T57" fmla="*/ 44 h 76"/>
                  <a:gd name="T58" fmla="*/ 17 w 56"/>
                  <a:gd name="T59" fmla="*/ 46 h 76"/>
                  <a:gd name="T60" fmla="*/ 13 w 56"/>
                  <a:gd name="T61" fmla="*/ 48 h 76"/>
                  <a:gd name="T62" fmla="*/ 12 w 56"/>
                  <a:gd name="T63" fmla="*/ 54 h 76"/>
                  <a:gd name="T64" fmla="*/ 13 w 56"/>
                  <a:gd name="T65" fmla="*/ 60 h 76"/>
                  <a:gd name="T66" fmla="*/ 22 w 56"/>
                  <a:gd name="T67" fmla="*/ 64 h 76"/>
                  <a:gd name="T68" fmla="*/ 32 w 56"/>
                  <a:gd name="T69" fmla="*/ 60 h 76"/>
                  <a:gd name="T70" fmla="*/ 39 w 56"/>
                  <a:gd name="T71" fmla="*/ 54 h 76"/>
                  <a:gd name="T72" fmla="*/ 41 w 56"/>
                  <a:gd name="T73" fmla="*/ 4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6" h="76">
                    <a:moveTo>
                      <a:pt x="41" y="66"/>
                    </a:moveTo>
                    <a:lnTo>
                      <a:pt x="35" y="70"/>
                    </a:lnTo>
                    <a:lnTo>
                      <a:pt x="30" y="74"/>
                    </a:lnTo>
                    <a:lnTo>
                      <a:pt x="25" y="74"/>
                    </a:lnTo>
                    <a:lnTo>
                      <a:pt x="20" y="76"/>
                    </a:lnTo>
                    <a:lnTo>
                      <a:pt x="13" y="74"/>
                    </a:lnTo>
                    <a:lnTo>
                      <a:pt x="8" y="72"/>
                    </a:lnTo>
                    <a:lnTo>
                      <a:pt x="5" y="70"/>
                    </a:lnTo>
                    <a:lnTo>
                      <a:pt x="3" y="66"/>
                    </a:lnTo>
                    <a:lnTo>
                      <a:pt x="1" y="60"/>
                    </a:lnTo>
                    <a:lnTo>
                      <a:pt x="0" y="54"/>
                    </a:lnTo>
                    <a:lnTo>
                      <a:pt x="1" y="50"/>
                    </a:lnTo>
                    <a:lnTo>
                      <a:pt x="1" y="44"/>
                    </a:lnTo>
                    <a:lnTo>
                      <a:pt x="5" y="40"/>
                    </a:lnTo>
                    <a:lnTo>
                      <a:pt x="7" y="38"/>
                    </a:lnTo>
                    <a:lnTo>
                      <a:pt x="10" y="36"/>
                    </a:lnTo>
                    <a:lnTo>
                      <a:pt x="13" y="34"/>
                    </a:lnTo>
                    <a:lnTo>
                      <a:pt x="17" y="32"/>
                    </a:lnTo>
                    <a:lnTo>
                      <a:pt x="22" y="32"/>
                    </a:lnTo>
                    <a:lnTo>
                      <a:pt x="32" y="30"/>
                    </a:lnTo>
                    <a:lnTo>
                      <a:pt x="41" y="28"/>
                    </a:lnTo>
                    <a:lnTo>
                      <a:pt x="41" y="26"/>
                    </a:lnTo>
                    <a:lnTo>
                      <a:pt x="41" y="24"/>
                    </a:lnTo>
                    <a:lnTo>
                      <a:pt x="39" y="18"/>
                    </a:lnTo>
                    <a:lnTo>
                      <a:pt x="37" y="16"/>
                    </a:lnTo>
                    <a:lnTo>
                      <a:pt x="32" y="12"/>
                    </a:lnTo>
                    <a:lnTo>
                      <a:pt x="27" y="12"/>
                    </a:lnTo>
                    <a:lnTo>
                      <a:pt x="22" y="12"/>
                    </a:lnTo>
                    <a:lnTo>
                      <a:pt x="17" y="14"/>
                    </a:lnTo>
                    <a:lnTo>
                      <a:pt x="15" y="18"/>
                    </a:lnTo>
                    <a:lnTo>
                      <a:pt x="13" y="22"/>
                    </a:lnTo>
                    <a:lnTo>
                      <a:pt x="1" y="22"/>
                    </a:lnTo>
                    <a:lnTo>
                      <a:pt x="3" y="14"/>
                    </a:lnTo>
                    <a:lnTo>
                      <a:pt x="7" y="10"/>
                    </a:lnTo>
                    <a:lnTo>
                      <a:pt x="10" y="6"/>
                    </a:lnTo>
                    <a:lnTo>
                      <a:pt x="15" y="2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5" y="0"/>
                    </a:lnTo>
                    <a:lnTo>
                      <a:pt x="41" y="2"/>
                    </a:lnTo>
                    <a:lnTo>
                      <a:pt x="46" y="4"/>
                    </a:lnTo>
                    <a:lnTo>
                      <a:pt x="49" y="8"/>
                    </a:lnTo>
                    <a:lnTo>
                      <a:pt x="51" y="12"/>
                    </a:lnTo>
                    <a:lnTo>
                      <a:pt x="52" y="16"/>
                    </a:lnTo>
                    <a:lnTo>
                      <a:pt x="52" y="20"/>
                    </a:lnTo>
                    <a:lnTo>
                      <a:pt x="52" y="26"/>
                    </a:lnTo>
                    <a:lnTo>
                      <a:pt x="52" y="42"/>
                    </a:lnTo>
                    <a:lnTo>
                      <a:pt x="52" y="52"/>
                    </a:lnTo>
                    <a:lnTo>
                      <a:pt x="52" y="60"/>
                    </a:lnTo>
                    <a:lnTo>
                      <a:pt x="52" y="64"/>
                    </a:lnTo>
                    <a:lnTo>
                      <a:pt x="54" y="70"/>
                    </a:lnTo>
                    <a:lnTo>
                      <a:pt x="56" y="74"/>
                    </a:lnTo>
                    <a:lnTo>
                      <a:pt x="44" y="74"/>
                    </a:lnTo>
                    <a:lnTo>
                      <a:pt x="42" y="70"/>
                    </a:lnTo>
                    <a:lnTo>
                      <a:pt x="41" y="66"/>
                    </a:lnTo>
                    <a:close/>
                    <a:moveTo>
                      <a:pt x="41" y="38"/>
                    </a:moveTo>
                    <a:lnTo>
                      <a:pt x="34" y="42"/>
                    </a:lnTo>
                    <a:lnTo>
                      <a:pt x="25" y="44"/>
                    </a:lnTo>
                    <a:lnTo>
                      <a:pt x="20" y="44"/>
                    </a:lnTo>
                    <a:lnTo>
                      <a:pt x="17" y="46"/>
                    </a:lnTo>
                    <a:lnTo>
                      <a:pt x="13" y="46"/>
                    </a:lnTo>
                    <a:lnTo>
                      <a:pt x="13" y="48"/>
                    </a:lnTo>
                    <a:lnTo>
                      <a:pt x="12" y="52"/>
                    </a:lnTo>
                    <a:lnTo>
                      <a:pt x="12" y="54"/>
                    </a:lnTo>
                    <a:lnTo>
                      <a:pt x="12" y="58"/>
                    </a:lnTo>
                    <a:lnTo>
                      <a:pt x="13" y="60"/>
                    </a:lnTo>
                    <a:lnTo>
                      <a:pt x="18" y="64"/>
                    </a:lnTo>
                    <a:lnTo>
                      <a:pt x="22" y="64"/>
                    </a:lnTo>
                    <a:lnTo>
                      <a:pt x="27" y="64"/>
                    </a:lnTo>
                    <a:lnTo>
                      <a:pt x="32" y="60"/>
                    </a:lnTo>
                    <a:lnTo>
                      <a:pt x="35" y="58"/>
                    </a:lnTo>
                    <a:lnTo>
                      <a:pt x="39" y="54"/>
                    </a:lnTo>
                    <a:lnTo>
                      <a:pt x="39" y="48"/>
                    </a:lnTo>
                    <a:lnTo>
                      <a:pt x="41" y="42"/>
                    </a:lnTo>
                    <a:lnTo>
                      <a:pt x="41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48" name="Freeform 52"/>
              <p:cNvSpPr>
                <a:spLocks/>
              </p:cNvSpPr>
              <p:nvPr/>
            </p:nvSpPr>
            <p:spPr bwMode="auto">
              <a:xfrm>
                <a:off x="2201" y="1109"/>
                <a:ext cx="30" cy="100"/>
              </a:xfrm>
              <a:custGeom>
                <a:avLst/>
                <a:gdLst>
                  <a:gd name="T0" fmla="*/ 29 w 30"/>
                  <a:gd name="T1" fmla="*/ 88 h 100"/>
                  <a:gd name="T2" fmla="*/ 30 w 30"/>
                  <a:gd name="T3" fmla="*/ 98 h 100"/>
                  <a:gd name="T4" fmla="*/ 25 w 30"/>
                  <a:gd name="T5" fmla="*/ 100 h 100"/>
                  <a:gd name="T6" fmla="*/ 22 w 30"/>
                  <a:gd name="T7" fmla="*/ 100 h 100"/>
                  <a:gd name="T8" fmla="*/ 17 w 30"/>
                  <a:gd name="T9" fmla="*/ 98 h 100"/>
                  <a:gd name="T10" fmla="*/ 13 w 30"/>
                  <a:gd name="T11" fmla="*/ 98 h 100"/>
                  <a:gd name="T12" fmla="*/ 12 w 30"/>
                  <a:gd name="T13" fmla="*/ 94 h 100"/>
                  <a:gd name="T14" fmla="*/ 10 w 30"/>
                  <a:gd name="T15" fmla="*/ 92 h 100"/>
                  <a:gd name="T16" fmla="*/ 8 w 30"/>
                  <a:gd name="T17" fmla="*/ 88 h 100"/>
                  <a:gd name="T18" fmla="*/ 8 w 30"/>
                  <a:gd name="T19" fmla="*/ 84 h 100"/>
                  <a:gd name="T20" fmla="*/ 8 w 30"/>
                  <a:gd name="T21" fmla="*/ 78 h 100"/>
                  <a:gd name="T22" fmla="*/ 8 w 30"/>
                  <a:gd name="T23" fmla="*/ 36 h 100"/>
                  <a:gd name="T24" fmla="*/ 0 w 30"/>
                  <a:gd name="T25" fmla="*/ 36 h 100"/>
                  <a:gd name="T26" fmla="*/ 0 w 30"/>
                  <a:gd name="T27" fmla="*/ 26 h 100"/>
                  <a:gd name="T28" fmla="*/ 8 w 30"/>
                  <a:gd name="T29" fmla="*/ 26 h 100"/>
                  <a:gd name="T30" fmla="*/ 8 w 30"/>
                  <a:gd name="T31" fmla="*/ 8 h 100"/>
                  <a:gd name="T32" fmla="*/ 18 w 30"/>
                  <a:gd name="T33" fmla="*/ 0 h 100"/>
                  <a:gd name="T34" fmla="*/ 18 w 30"/>
                  <a:gd name="T35" fmla="*/ 26 h 100"/>
                  <a:gd name="T36" fmla="*/ 29 w 30"/>
                  <a:gd name="T37" fmla="*/ 26 h 100"/>
                  <a:gd name="T38" fmla="*/ 29 w 30"/>
                  <a:gd name="T39" fmla="*/ 36 h 100"/>
                  <a:gd name="T40" fmla="*/ 18 w 30"/>
                  <a:gd name="T41" fmla="*/ 36 h 100"/>
                  <a:gd name="T42" fmla="*/ 18 w 30"/>
                  <a:gd name="T43" fmla="*/ 78 h 100"/>
                  <a:gd name="T44" fmla="*/ 18 w 30"/>
                  <a:gd name="T45" fmla="*/ 82 h 100"/>
                  <a:gd name="T46" fmla="*/ 20 w 30"/>
                  <a:gd name="T47" fmla="*/ 84 h 100"/>
                  <a:gd name="T48" fmla="*/ 20 w 30"/>
                  <a:gd name="T49" fmla="*/ 86 h 100"/>
                  <a:gd name="T50" fmla="*/ 22 w 30"/>
                  <a:gd name="T51" fmla="*/ 86 h 100"/>
                  <a:gd name="T52" fmla="*/ 23 w 30"/>
                  <a:gd name="T53" fmla="*/ 88 h 100"/>
                  <a:gd name="T54" fmla="*/ 25 w 30"/>
                  <a:gd name="T55" fmla="*/ 88 h 100"/>
                  <a:gd name="T56" fmla="*/ 27 w 30"/>
                  <a:gd name="T57" fmla="*/ 88 h 100"/>
                  <a:gd name="T58" fmla="*/ 29 w 30"/>
                  <a:gd name="T59" fmla="*/ 8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" h="100">
                    <a:moveTo>
                      <a:pt x="29" y="88"/>
                    </a:moveTo>
                    <a:lnTo>
                      <a:pt x="30" y="98"/>
                    </a:lnTo>
                    <a:lnTo>
                      <a:pt x="25" y="100"/>
                    </a:lnTo>
                    <a:lnTo>
                      <a:pt x="22" y="100"/>
                    </a:lnTo>
                    <a:lnTo>
                      <a:pt x="17" y="98"/>
                    </a:lnTo>
                    <a:lnTo>
                      <a:pt x="13" y="98"/>
                    </a:lnTo>
                    <a:lnTo>
                      <a:pt x="12" y="94"/>
                    </a:lnTo>
                    <a:lnTo>
                      <a:pt x="10" y="92"/>
                    </a:lnTo>
                    <a:lnTo>
                      <a:pt x="8" y="88"/>
                    </a:lnTo>
                    <a:lnTo>
                      <a:pt x="8" y="84"/>
                    </a:lnTo>
                    <a:lnTo>
                      <a:pt x="8" y="78"/>
                    </a:lnTo>
                    <a:lnTo>
                      <a:pt x="8" y="36"/>
                    </a:lnTo>
                    <a:lnTo>
                      <a:pt x="0" y="36"/>
                    </a:lnTo>
                    <a:lnTo>
                      <a:pt x="0" y="26"/>
                    </a:lnTo>
                    <a:lnTo>
                      <a:pt x="8" y="26"/>
                    </a:lnTo>
                    <a:lnTo>
                      <a:pt x="8" y="8"/>
                    </a:lnTo>
                    <a:lnTo>
                      <a:pt x="18" y="0"/>
                    </a:lnTo>
                    <a:lnTo>
                      <a:pt x="18" y="26"/>
                    </a:lnTo>
                    <a:lnTo>
                      <a:pt x="29" y="26"/>
                    </a:lnTo>
                    <a:lnTo>
                      <a:pt x="29" y="36"/>
                    </a:lnTo>
                    <a:lnTo>
                      <a:pt x="18" y="36"/>
                    </a:lnTo>
                    <a:lnTo>
                      <a:pt x="18" y="78"/>
                    </a:lnTo>
                    <a:lnTo>
                      <a:pt x="18" y="82"/>
                    </a:lnTo>
                    <a:lnTo>
                      <a:pt x="20" y="84"/>
                    </a:lnTo>
                    <a:lnTo>
                      <a:pt x="20" y="86"/>
                    </a:lnTo>
                    <a:lnTo>
                      <a:pt x="22" y="86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9" y="8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49" name="Freeform 53"/>
              <p:cNvSpPr>
                <a:spLocks noEditPoints="1"/>
              </p:cNvSpPr>
              <p:nvPr/>
            </p:nvSpPr>
            <p:spPr bwMode="auto">
              <a:xfrm>
                <a:off x="2238" y="1133"/>
                <a:ext cx="54" cy="76"/>
              </a:xfrm>
              <a:custGeom>
                <a:avLst/>
                <a:gdLst>
                  <a:gd name="T0" fmla="*/ 34 w 54"/>
                  <a:gd name="T1" fmla="*/ 70 h 76"/>
                  <a:gd name="T2" fmla="*/ 24 w 54"/>
                  <a:gd name="T3" fmla="*/ 74 h 76"/>
                  <a:gd name="T4" fmla="*/ 14 w 54"/>
                  <a:gd name="T5" fmla="*/ 74 h 76"/>
                  <a:gd name="T6" fmla="*/ 5 w 54"/>
                  <a:gd name="T7" fmla="*/ 70 h 76"/>
                  <a:gd name="T8" fmla="*/ 0 w 54"/>
                  <a:gd name="T9" fmla="*/ 60 h 76"/>
                  <a:gd name="T10" fmla="*/ 0 w 54"/>
                  <a:gd name="T11" fmla="*/ 50 h 76"/>
                  <a:gd name="T12" fmla="*/ 3 w 54"/>
                  <a:gd name="T13" fmla="*/ 40 h 76"/>
                  <a:gd name="T14" fmla="*/ 10 w 54"/>
                  <a:gd name="T15" fmla="*/ 36 h 76"/>
                  <a:gd name="T16" fmla="*/ 17 w 54"/>
                  <a:gd name="T17" fmla="*/ 32 h 76"/>
                  <a:gd name="T18" fmla="*/ 32 w 54"/>
                  <a:gd name="T19" fmla="*/ 30 h 76"/>
                  <a:gd name="T20" fmla="*/ 39 w 54"/>
                  <a:gd name="T21" fmla="*/ 26 h 76"/>
                  <a:gd name="T22" fmla="*/ 39 w 54"/>
                  <a:gd name="T23" fmla="*/ 18 h 76"/>
                  <a:gd name="T24" fmla="*/ 32 w 54"/>
                  <a:gd name="T25" fmla="*/ 12 h 76"/>
                  <a:gd name="T26" fmla="*/ 20 w 54"/>
                  <a:gd name="T27" fmla="*/ 12 h 76"/>
                  <a:gd name="T28" fmla="*/ 14 w 54"/>
                  <a:gd name="T29" fmla="*/ 18 h 76"/>
                  <a:gd name="T30" fmla="*/ 0 w 54"/>
                  <a:gd name="T31" fmla="*/ 22 h 76"/>
                  <a:gd name="T32" fmla="*/ 5 w 54"/>
                  <a:gd name="T33" fmla="*/ 10 h 76"/>
                  <a:gd name="T34" fmla="*/ 14 w 54"/>
                  <a:gd name="T35" fmla="*/ 2 h 76"/>
                  <a:gd name="T36" fmla="*/ 27 w 54"/>
                  <a:gd name="T37" fmla="*/ 0 h 76"/>
                  <a:gd name="T38" fmla="*/ 41 w 54"/>
                  <a:gd name="T39" fmla="*/ 2 h 76"/>
                  <a:gd name="T40" fmla="*/ 48 w 54"/>
                  <a:gd name="T41" fmla="*/ 8 h 76"/>
                  <a:gd name="T42" fmla="*/ 51 w 54"/>
                  <a:gd name="T43" fmla="*/ 16 h 76"/>
                  <a:gd name="T44" fmla="*/ 51 w 54"/>
                  <a:gd name="T45" fmla="*/ 26 h 76"/>
                  <a:gd name="T46" fmla="*/ 51 w 54"/>
                  <a:gd name="T47" fmla="*/ 52 h 76"/>
                  <a:gd name="T48" fmla="*/ 53 w 54"/>
                  <a:gd name="T49" fmla="*/ 64 h 76"/>
                  <a:gd name="T50" fmla="*/ 54 w 54"/>
                  <a:gd name="T51" fmla="*/ 74 h 76"/>
                  <a:gd name="T52" fmla="*/ 41 w 54"/>
                  <a:gd name="T53" fmla="*/ 70 h 76"/>
                  <a:gd name="T54" fmla="*/ 39 w 54"/>
                  <a:gd name="T55" fmla="*/ 38 h 76"/>
                  <a:gd name="T56" fmla="*/ 24 w 54"/>
                  <a:gd name="T57" fmla="*/ 44 h 76"/>
                  <a:gd name="T58" fmla="*/ 15 w 54"/>
                  <a:gd name="T59" fmla="*/ 46 h 76"/>
                  <a:gd name="T60" fmla="*/ 12 w 54"/>
                  <a:gd name="T61" fmla="*/ 48 h 76"/>
                  <a:gd name="T62" fmla="*/ 10 w 54"/>
                  <a:gd name="T63" fmla="*/ 54 h 76"/>
                  <a:gd name="T64" fmla="*/ 14 w 54"/>
                  <a:gd name="T65" fmla="*/ 60 h 76"/>
                  <a:gd name="T66" fmla="*/ 22 w 54"/>
                  <a:gd name="T67" fmla="*/ 64 h 76"/>
                  <a:gd name="T68" fmla="*/ 31 w 54"/>
                  <a:gd name="T69" fmla="*/ 60 h 76"/>
                  <a:gd name="T70" fmla="*/ 37 w 54"/>
                  <a:gd name="T71" fmla="*/ 54 h 76"/>
                  <a:gd name="T72" fmla="*/ 39 w 54"/>
                  <a:gd name="T73" fmla="*/ 4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76">
                    <a:moveTo>
                      <a:pt x="41" y="66"/>
                    </a:moveTo>
                    <a:lnTo>
                      <a:pt x="34" y="70"/>
                    </a:lnTo>
                    <a:lnTo>
                      <a:pt x="29" y="74"/>
                    </a:lnTo>
                    <a:lnTo>
                      <a:pt x="24" y="74"/>
                    </a:lnTo>
                    <a:lnTo>
                      <a:pt x="19" y="76"/>
                    </a:lnTo>
                    <a:lnTo>
                      <a:pt x="14" y="74"/>
                    </a:lnTo>
                    <a:lnTo>
                      <a:pt x="9" y="72"/>
                    </a:lnTo>
                    <a:lnTo>
                      <a:pt x="5" y="70"/>
                    </a:lnTo>
                    <a:lnTo>
                      <a:pt x="2" y="66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0" y="50"/>
                    </a:lnTo>
                    <a:lnTo>
                      <a:pt x="2" y="44"/>
                    </a:lnTo>
                    <a:lnTo>
                      <a:pt x="3" y="40"/>
                    </a:lnTo>
                    <a:lnTo>
                      <a:pt x="7" y="38"/>
                    </a:lnTo>
                    <a:lnTo>
                      <a:pt x="10" y="36"/>
                    </a:lnTo>
                    <a:lnTo>
                      <a:pt x="14" y="34"/>
                    </a:lnTo>
                    <a:lnTo>
                      <a:pt x="17" y="32"/>
                    </a:lnTo>
                    <a:lnTo>
                      <a:pt x="22" y="32"/>
                    </a:lnTo>
                    <a:lnTo>
                      <a:pt x="32" y="30"/>
                    </a:lnTo>
                    <a:lnTo>
                      <a:pt x="39" y="28"/>
                    </a:lnTo>
                    <a:lnTo>
                      <a:pt x="39" y="26"/>
                    </a:lnTo>
                    <a:lnTo>
                      <a:pt x="39" y="24"/>
                    </a:lnTo>
                    <a:lnTo>
                      <a:pt x="39" y="18"/>
                    </a:lnTo>
                    <a:lnTo>
                      <a:pt x="36" y="16"/>
                    </a:lnTo>
                    <a:lnTo>
                      <a:pt x="32" y="12"/>
                    </a:lnTo>
                    <a:lnTo>
                      <a:pt x="26" y="12"/>
                    </a:lnTo>
                    <a:lnTo>
                      <a:pt x="20" y="12"/>
                    </a:lnTo>
                    <a:lnTo>
                      <a:pt x="17" y="14"/>
                    </a:lnTo>
                    <a:lnTo>
                      <a:pt x="14" y="18"/>
                    </a:lnTo>
                    <a:lnTo>
                      <a:pt x="12" y="22"/>
                    </a:lnTo>
                    <a:lnTo>
                      <a:pt x="0" y="22"/>
                    </a:lnTo>
                    <a:lnTo>
                      <a:pt x="2" y="14"/>
                    </a:lnTo>
                    <a:lnTo>
                      <a:pt x="5" y="10"/>
                    </a:lnTo>
                    <a:lnTo>
                      <a:pt x="9" y="6"/>
                    </a:lnTo>
                    <a:lnTo>
                      <a:pt x="14" y="2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36" y="0"/>
                    </a:lnTo>
                    <a:lnTo>
                      <a:pt x="41" y="2"/>
                    </a:lnTo>
                    <a:lnTo>
                      <a:pt x="44" y="4"/>
                    </a:lnTo>
                    <a:lnTo>
                      <a:pt x="48" y="8"/>
                    </a:lnTo>
                    <a:lnTo>
                      <a:pt x="49" y="12"/>
                    </a:lnTo>
                    <a:lnTo>
                      <a:pt x="51" y="16"/>
                    </a:lnTo>
                    <a:lnTo>
                      <a:pt x="51" y="20"/>
                    </a:lnTo>
                    <a:lnTo>
                      <a:pt x="51" y="26"/>
                    </a:lnTo>
                    <a:lnTo>
                      <a:pt x="51" y="42"/>
                    </a:lnTo>
                    <a:lnTo>
                      <a:pt x="51" y="52"/>
                    </a:lnTo>
                    <a:lnTo>
                      <a:pt x="51" y="60"/>
                    </a:lnTo>
                    <a:lnTo>
                      <a:pt x="53" y="64"/>
                    </a:lnTo>
                    <a:lnTo>
                      <a:pt x="53" y="70"/>
                    </a:lnTo>
                    <a:lnTo>
                      <a:pt x="54" y="74"/>
                    </a:lnTo>
                    <a:lnTo>
                      <a:pt x="44" y="74"/>
                    </a:lnTo>
                    <a:lnTo>
                      <a:pt x="41" y="70"/>
                    </a:lnTo>
                    <a:lnTo>
                      <a:pt x="41" y="66"/>
                    </a:lnTo>
                    <a:close/>
                    <a:moveTo>
                      <a:pt x="39" y="38"/>
                    </a:moveTo>
                    <a:lnTo>
                      <a:pt x="32" y="42"/>
                    </a:lnTo>
                    <a:lnTo>
                      <a:pt x="24" y="44"/>
                    </a:lnTo>
                    <a:lnTo>
                      <a:pt x="19" y="44"/>
                    </a:lnTo>
                    <a:lnTo>
                      <a:pt x="15" y="46"/>
                    </a:lnTo>
                    <a:lnTo>
                      <a:pt x="14" y="46"/>
                    </a:lnTo>
                    <a:lnTo>
                      <a:pt x="12" y="48"/>
                    </a:lnTo>
                    <a:lnTo>
                      <a:pt x="10" y="52"/>
                    </a:lnTo>
                    <a:lnTo>
                      <a:pt x="10" y="54"/>
                    </a:lnTo>
                    <a:lnTo>
                      <a:pt x="12" y="58"/>
                    </a:lnTo>
                    <a:lnTo>
                      <a:pt x="14" y="60"/>
                    </a:lnTo>
                    <a:lnTo>
                      <a:pt x="17" y="64"/>
                    </a:lnTo>
                    <a:lnTo>
                      <a:pt x="22" y="64"/>
                    </a:lnTo>
                    <a:lnTo>
                      <a:pt x="27" y="64"/>
                    </a:lnTo>
                    <a:lnTo>
                      <a:pt x="31" y="60"/>
                    </a:lnTo>
                    <a:lnTo>
                      <a:pt x="34" y="58"/>
                    </a:lnTo>
                    <a:lnTo>
                      <a:pt x="37" y="54"/>
                    </a:lnTo>
                    <a:lnTo>
                      <a:pt x="39" y="48"/>
                    </a:lnTo>
                    <a:lnTo>
                      <a:pt x="39" y="42"/>
                    </a:lnTo>
                    <a:lnTo>
                      <a:pt x="39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50" name="Rectangle 54"/>
              <p:cNvSpPr>
                <a:spLocks noChangeArrowheads="1"/>
              </p:cNvSpPr>
              <p:nvPr/>
            </p:nvSpPr>
            <p:spPr bwMode="auto">
              <a:xfrm>
                <a:off x="635" y="709"/>
                <a:ext cx="2118" cy="249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51" name="Freeform 55"/>
              <p:cNvSpPr>
                <a:spLocks/>
              </p:cNvSpPr>
              <p:nvPr/>
            </p:nvSpPr>
            <p:spPr bwMode="auto">
              <a:xfrm>
                <a:off x="655" y="288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52" name="Freeform 56"/>
              <p:cNvSpPr>
                <a:spLocks/>
              </p:cNvSpPr>
              <p:nvPr/>
            </p:nvSpPr>
            <p:spPr bwMode="auto">
              <a:xfrm>
                <a:off x="1237" y="28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53" name="Freeform 57"/>
              <p:cNvSpPr>
                <a:spLocks/>
              </p:cNvSpPr>
              <p:nvPr/>
            </p:nvSpPr>
            <p:spPr bwMode="auto">
              <a:xfrm>
                <a:off x="997" y="29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54" name="Freeform 58"/>
              <p:cNvSpPr>
                <a:spLocks/>
              </p:cNvSpPr>
              <p:nvPr/>
            </p:nvSpPr>
            <p:spPr bwMode="auto">
              <a:xfrm>
                <a:off x="871" y="29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55" name="Freeform 59"/>
              <p:cNvSpPr>
                <a:spLocks/>
              </p:cNvSpPr>
              <p:nvPr/>
            </p:nvSpPr>
            <p:spPr bwMode="auto">
              <a:xfrm>
                <a:off x="878" y="28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56" name="Freeform 60"/>
              <p:cNvSpPr>
                <a:spLocks/>
              </p:cNvSpPr>
              <p:nvPr/>
            </p:nvSpPr>
            <p:spPr bwMode="auto">
              <a:xfrm>
                <a:off x="868" y="29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57" name="Freeform 61"/>
              <p:cNvSpPr>
                <a:spLocks/>
              </p:cNvSpPr>
              <p:nvPr/>
            </p:nvSpPr>
            <p:spPr bwMode="auto">
              <a:xfrm>
                <a:off x="866" y="29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58" name="Freeform 62"/>
              <p:cNvSpPr>
                <a:spLocks/>
              </p:cNvSpPr>
              <p:nvPr/>
            </p:nvSpPr>
            <p:spPr bwMode="auto">
              <a:xfrm>
                <a:off x="854" y="29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59" name="Freeform 63"/>
              <p:cNvSpPr>
                <a:spLocks/>
              </p:cNvSpPr>
              <p:nvPr/>
            </p:nvSpPr>
            <p:spPr bwMode="auto">
              <a:xfrm>
                <a:off x="839" y="29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60" name="Freeform 64"/>
              <p:cNvSpPr>
                <a:spLocks/>
              </p:cNvSpPr>
              <p:nvPr/>
            </p:nvSpPr>
            <p:spPr bwMode="auto">
              <a:xfrm>
                <a:off x="836" y="29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61" name="Freeform 65"/>
              <p:cNvSpPr>
                <a:spLocks/>
              </p:cNvSpPr>
              <p:nvPr/>
            </p:nvSpPr>
            <p:spPr bwMode="auto">
              <a:xfrm>
                <a:off x="819" y="289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62" name="Freeform 66"/>
              <p:cNvSpPr>
                <a:spLocks/>
              </p:cNvSpPr>
              <p:nvPr/>
            </p:nvSpPr>
            <p:spPr bwMode="auto">
              <a:xfrm>
                <a:off x="766" y="28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63" name="Freeform 67"/>
              <p:cNvSpPr>
                <a:spLocks/>
              </p:cNvSpPr>
              <p:nvPr/>
            </p:nvSpPr>
            <p:spPr bwMode="auto">
              <a:xfrm>
                <a:off x="649" y="29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64" name="Freeform 68"/>
              <p:cNvSpPr>
                <a:spLocks/>
              </p:cNvSpPr>
              <p:nvPr/>
            </p:nvSpPr>
            <p:spPr bwMode="auto">
              <a:xfrm>
                <a:off x="1924" y="291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65" name="Freeform 69"/>
              <p:cNvSpPr>
                <a:spLocks/>
              </p:cNvSpPr>
              <p:nvPr/>
            </p:nvSpPr>
            <p:spPr bwMode="auto">
              <a:xfrm>
                <a:off x="888" y="29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66" name="Freeform 70"/>
              <p:cNvSpPr>
                <a:spLocks/>
              </p:cNvSpPr>
              <p:nvPr/>
            </p:nvSpPr>
            <p:spPr bwMode="auto">
              <a:xfrm>
                <a:off x="880" y="29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67" name="Freeform 71"/>
              <p:cNvSpPr>
                <a:spLocks/>
              </p:cNvSpPr>
              <p:nvPr/>
            </p:nvSpPr>
            <p:spPr bwMode="auto">
              <a:xfrm>
                <a:off x="876" y="29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68" name="Freeform 72"/>
              <p:cNvSpPr>
                <a:spLocks/>
              </p:cNvSpPr>
              <p:nvPr/>
            </p:nvSpPr>
            <p:spPr bwMode="auto">
              <a:xfrm>
                <a:off x="851" y="29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69" name="Freeform 73"/>
              <p:cNvSpPr>
                <a:spLocks/>
              </p:cNvSpPr>
              <p:nvPr/>
            </p:nvSpPr>
            <p:spPr bwMode="auto">
              <a:xfrm>
                <a:off x="854" y="29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70" name="Freeform 74"/>
              <p:cNvSpPr>
                <a:spLocks/>
              </p:cNvSpPr>
              <p:nvPr/>
            </p:nvSpPr>
            <p:spPr bwMode="auto">
              <a:xfrm>
                <a:off x="910" y="292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71" name="Freeform 75"/>
              <p:cNvSpPr>
                <a:spLocks/>
              </p:cNvSpPr>
              <p:nvPr/>
            </p:nvSpPr>
            <p:spPr bwMode="auto">
              <a:xfrm>
                <a:off x="861" y="292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72" name="Freeform 76"/>
              <p:cNvSpPr>
                <a:spLocks/>
              </p:cNvSpPr>
              <p:nvPr/>
            </p:nvSpPr>
            <p:spPr bwMode="auto">
              <a:xfrm>
                <a:off x="897" y="29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73" name="Freeform 77"/>
              <p:cNvSpPr>
                <a:spLocks/>
              </p:cNvSpPr>
              <p:nvPr/>
            </p:nvSpPr>
            <p:spPr bwMode="auto">
              <a:xfrm>
                <a:off x="892" y="294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74" name="Freeform 78"/>
              <p:cNvSpPr>
                <a:spLocks/>
              </p:cNvSpPr>
              <p:nvPr/>
            </p:nvSpPr>
            <p:spPr bwMode="auto">
              <a:xfrm>
                <a:off x="890" y="29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75" name="Freeform 79"/>
              <p:cNvSpPr>
                <a:spLocks/>
              </p:cNvSpPr>
              <p:nvPr/>
            </p:nvSpPr>
            <p:spPr bwMode="auto">
              <a:xfrm>
                <a:off x="864" y="29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76" name="Freeform 80"/>
              <p:cNvSpPr>
                <a:spLocks/>
              </p:cNvSpPr>
              <p:nvPr/>
            </p:nvSpPr>
            <p:spPr bwMode="auto">
              <a:xfrm>
                <a:off x="846" y="29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77" name="Freeform 81"/>
              <p:cNvSpPr>
                <a:spLocks/>
              </p:cNvSpPr>
              <p:nvPr/>
            </p:nvSpPr>
            <p:spPr bwMode="auto">
              <a:xfrm>
                <a:off x="847" y="294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78" name="Freeform 82"/>
              <p:cNvSpPr>
                <a:spLocks/>
              </p:cNvSpPr>
              <p:nvPr/>
            </p:nvSpPr>
            <p:spPr bwMode="auto">
              <a:xfrm>
                <a:off x="701" y="293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79" name="Freeform 83"/>
              <p:cNvSpPr>
                <a:spLocks/>
              </p:cNvSpPr>
              <p:nvPr/>
            </p:nvSpPr>
            <p:spPr bwMode="auto">
              <a:xfrm>
                <a:off x="909" y="29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80" name="Freeform 84"/>
              <p:cNvSpPr>
                <a:spLocks/>
              </p:cNvSpPr>
              <p:nvPr/>
            </p:nvSpPr>
            <p:spPr bwMode="auto">
              <a:xfrm>
                <a:off x="892" y="29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81" name="Freeform 85"/>
              <p:cNvSpPr>
                <a:spLocks/>
              </p:cNvSpPr>
              <p:nvPr/>
            </p:nvSpPr>
            <p:spPr bwMode="auto">
              <a:xfrm>
                <a:off x="885" y="29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82" name="Freeform 86"/>
              <p:cNvSpPr>
                <a:spLocks/>
              </p:cNvSpPr>
              <p:nvPr/>
            </p:nvSpPr>
            <p:spPr bwMode="auto">
              <a:xfrm>
                <a:off x="870" y="29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83" name="Freeform 87"/>
              <p:cNvSpPr>
                <a:spLocks/>
              </p:cNvSpPr>
              <p:nvPr/>
            </p:nvSpPr>
            <p:spPr bwMode="auto">
              <a:xfrm>
                <a:off x="817" y="29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84" name="Freeform 88"/>
              <p:cNvSpPr>
                <a:spLocks/>
              </p:cNvSpPr>
              <p:nvPr/>
            </p:nvSpPr>
            <p:spPr bwMode="auto">
              <a:xfrm>
                <a:off x="696" y="29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85" name="Freeform 89"/>
              <p:cNvSpPr>
                <a:spLocks/>
              </p:cNvSpPr>
              <p:nvPr/>
            </p:nvSpPr>
            <p:spPr bwMode="auto">
              <a:xfrm>
                <a:off x="873" y="29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86" name="Freeform 90"/>
              <p:cNvSpPr>
                <a:spLocks/>
              </p:cNvSpPr>
              <p:nvPr/>
            </p:nvSpPr>
            <p:spPr bwMode="auto">
              <a:xfrm>
                <a:off x="871" y="29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87" name="Freeform 91"/>
              <p:cNvSpPr>
                <a:spLocks/>
              </p:cNvSpPr>
              <p:nvPr/>
            </p:nvSpPr>
            <p:spPr bwMode="auto">
              <a:xfrm>
                <a:off x="856" y="29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88" name="Freeform 92"/>
              <p:cNvSpPr>
                <a:spLocks/>
              </p:cNvSpPr>
              <p:nvPr/>
            </p:nvSpPr>
            <p:spPr bwMode="auto">
              <a:xfrm>
                <a:off x="1051" y="297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89" name="Freeform 93"/>
              <p:cNvSpPr>
                <a:spLocks/>
              </p:cNvSpPr>
              <p:nvPr/>
            </p:nvSpPr>
            <p:spPr bwMode="auto">
              <a:xfrm>
                <a:off x="1012" y="297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90" name="Freeform 94"/>
              <p:cNvSpPr>
                <a:spLocks/>
              </p:cNvSpPr>
              <p:nvPr/>
            </p:nvSpPr>
            <p:spPr bwMode="auto">
              <a:xfrm>
                <a:off x="824" y="297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91" name="Freeform 95"/>
              <p:cNvSpPr>
                <a:spLocks/>
              </p:cNvSpPr>
              <p:nvPr/>
            </p:nvSpPr>
            <p:spPr bwMode="auto">
              <a:xfrm>
                <a:off x="905" y="29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92" name="Freeform 96"/>
              <p:cNvSpPr>
                <a:spLocks/>
              </p:cNvSpPr>
              <p:nvPr/>
            </p:nvSpPr>
            <p:spPr bwMode="auto">
              <a:xfrm>
                <a:off x="851" y="298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93" name="Freeform 97"/>
              <p:cNvSpPr>
                <a:spLocks/>
              </p:cNvSpPr>
              <p:nvPr/>
            </p:nvSpPr>
            <p:spPr bwMode="auto">
              <a:xfrm>
                <a:off x="846" y="298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94" name="Freeform 98"/>
              <p:cNvSpPr>
                <a:spLocks/>
              </p:cNvSpPr>
              <p:nvPr/>
            </p:nvSpPr>
            <p:spPr bwMode="auto">
              <a:xfrm>
                <a:off x="802" y="298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95" name="Freeform 99"/>
              <p:cNvSpPr>
                <a:spLocks/>
              </p:cNvSpPr>
              <p:nvPr/>
            </p:nvSpPr>
            <p:spPr bwMode="auto">
              <a:xfrm>
                <a:off x="790" y="29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96" name="Freeform 100"/>
              <p:cNvSpPr>
                <a:spLocks/>
              </p:cNvSpPr>
              <p:nvPr/>
            </p:nvSpPr>
            <p:spPr bwMode="auto">
              <a:xfrm>
                <a:off x="706" y="29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97" name="Freeform 101"/>
              <p:cNvSpPr>
                <a:spLocks/>
              </p:cNvSpPr>
              <p:nvPr/>
            </p:nvSpPr>
            <p:spPr bwMode="auto">
              <a:xfrm>
                <a:off x="881" y="30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98" name="Freeform 102"/>
              <p:cNvSpPr>
                <a:spLocks/>
              </p:cNvSpPr>
              <p:nvPr/>
            </p:nvSpPr>
            <p:spPr bwMode="auto">
              <a:xfrm>
                <a:off x="708" y="29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399" name="Freeform 103"/>
              <p:cNvSpPr>
                <a:spLocks/>
              </p:cNvSpPr>
              <p:nvPr/>
            </p:nvSpPr>
            <p:spPr bwMode="auto">
              <a:xfrm>
                <a:off x="671" y="29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00" name="Freeform 104"/>
              <p:cNvSpPr>
                <a:spLocks/>
              </p:cNvSpPr>
              <p:nvPr/>
            </p:nvSpPr>
            <p:spPr bwMode="auto">
              <a:xfrm>
                <a:off x="895" y="30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01" name="Freeform 105"/>
              <p:cNvSpPr>
                <a:spLocks/>
              </p:cNvSpPr>
              <p:nvPr/>
            </p:nvSpPr>
            <p:spPr bwMode="auto">
              <a:xfrm>
                <a:off x="876" y="30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02" name="Freeform 106"/>
              <p:cNvSpPr>
                <a:spLocks/>
              </p:cNvSpPr>
              <p:nvPr/>
            </p:nvSpPr>
            <p:spPr bwMode="auto">
              <a:xfrm>
                <a:off x="880" y="301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03" name="Freeform 107"/>
              <p:cNvSpPr>
                <a:spLocks/>
              </p:cNvSpPr>
              <p:nvPr/>
            </p:nvSpPr>
            <p:spPr bwMode="auto">
              <a:xfrm>
                <a:off x="864" y="300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04" name="Freeform 108"/>
              <p:cNvSpPr>
                <a:spLocks/>
              </p:cNvSpPr>
              <p:nvPr/>
            </p:nvSpPr>
            <p:spPr bwMode="auto">
              <a:xfrm>
                <a:off x="864" y="300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05" name="Freeform 109"/>
              <p:cNvSpPr>
                <a:spLocks/>
              </p:cNvSpPr>
              <p:nvPr/>
            </p:nvSpPr>
            <p:spPr bwMode="auto">
              <a:xfrm>
                <a:off x="866" y="30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06" name="Freeform 110"/>
              <p:cNvSpPr>
                <a:spLocks/>
              </p:cNvSpPr>
              <p:nvPr/>
            </p:nvSpPr>
            <p:spPr bwMode="auto">
              <a:xfrm>
                <a:off x="854" y="30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07" name="Freeform 111"/>
              <p:cNvSpPr>
                <a:spLocks/>
              </p:cNvSpPr>
              <p:nvPr/>
            </p:nvSpPr>
            <p:spPr bwMode="auto">
              <a:xfrm>
                <a:off x="657" y="30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08" name="Freeform 112"/>
              <p:cNvSpPr>
                <a:spLocks/>
              </p:cNvSpPr>
              <p:nvPr/>
            </p:nvSpPr>
            <p:spPr bwMode="auto">
              <a:xfrm>
                <a:off x="1006" y="302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09" name="Freeform 113"/>
              <p:cNvSpPr>
                <a:spLocks/>
              </p:cNvSpPr>
              <p:nvPr/>
            </p:nvSpPr>
            <p:spPr bwMode="auto">
              <a:xfrm>
                <a:off x="895" y="302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10" name="Freeform 114"/>
              <p:cNvSpPr>
                <a:spLocks/>
              </p:cNvSpPr>
              <p:nvPr/>
            </p:nvSpPr>
            <p:spPr bwMode="auto">
              <a:xfrm>
                <a:off x="883" y="30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11" name="Freeform 115"/>
              <p:cNvSpPr>
                <a:spLocks/>
              </p:cNvSpPr>
              <p:nvPr/>
            </p:nvSpPr>
            <p:spPr bwMode="auto">
              <a:xfrm>
                <a:off x="839" y="302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12" name="Freeform 116"/>
              <p:cNvSpPr>
                <a:spLocks/>
              </p:cNvSpPr>
              <p:nvPr/>
            </p:nvSpPr>
            <p:spPr bwMode="auto">
              <a:xfrm>
                <a:off x="834" y="302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13" name="Freeform 117"/>
              <p:cNvSpPr>
                <a:spLocks/>
              </p:cNvSpPr>
              <p:nvPr/>
            </p:nvSpPr>
            <p:spPr bwMode="auto">
              <a:xfrm>
                <a:off x="650" y="30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14" name="Freeform 118"/>
              <p:cNvSpPr>
                <a:spLocks/>
              </p:cNvSpPr>
              <p:nvPr/>
            </p:nvSpPr>
            <p:spPr bwMode="auto">
              <a:xfrm>
                <a:off x="875" y="30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15" name="Freeform 119"/>
              <p:cNvSpPr>
                <a:spLocks/>
              </p:cNvSpPr>
              <p:nvPr/>
            </p:nvSpPr>
            <p:spPr bwMode="auto">
              <a:xfrm>
                <a:off x="813" y="30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16" name="Freeform 120"/>
              <p:cNvSpPr>
                <a:spLocks/>
              </p:cNvSpPr>
              <p:nvPr/>
            </p:nvSpPr>
            <p:spPr bwMode="auto">
              <a:xfrm>
                <a:off x="725" y="302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17" name="Freeform 121"/>
              <p:cNvSpPr>
                <a:spLocks/>
              </p:cNvSpPr>
              <p:nvPr/>
            </p:nvSpPr>
            <p:spPr bwMode="auto">
              <a:xfrm>
                <a:off x="657" y="30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18" name="Freeform 122"/>
              <p:cNvSpPr>
                <a:spLocks/>
              </p:cNvSpPr>
              <p:nvPr/>
            </p:nvSpPr>
            <p:spPr bwMode="auto">
              <a:xfrm>
                <a:off x="883" y="304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19" name="Freeform 123"/>
              <p:cNvSpPr>
                <a:spLocks/>
              </p:cNvSpPr>
              <p:nvPr/>
            </p:nvSpPr>
            <p:spPr bwMode="auto">
              <a:xfrm>
                <a:off x="858" y="305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20" name="Freeform 124"/>
              <p:cNvSpPr>
                <a:spLocks/>
              </p:cNvSpPr>
              <p:nvPr/>
            </p:nvSpPr>
            <p:spPr bwMode="auto">
              <a:xfrm>
                <a:off x="768" y="30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21" name="Freeform 125"/>
              <p:cNvSpPr>
                <a:spLocks/>
              </p:cNvSpPr>
              <p:nvPr/>
            </p:nvSpPr>
            <p:spPr bwMode="auto">
              <a:xfrm>
                <a:off x="655" y="305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22" name="Freeform 126"/>
              <p:cNvSpPr>
                <a:spLocks/>
              </p:cNvSpPr>
              <p:nvPr/>
            </p:nvSpPr>
            <p:spPr bwMode="auto">
              <a:xfrm>
                <a:off x="864" y="30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23" name="Freeform 127"/>
              <p:cNvSpPr>
                <a:spLocks/>
              </p:cNvSpPr>
              <p:nvPr/>
            </p:nvSpPr>
            <p:spPr bwMode="auto">
              <a:xfrm>
                <a:off x="849" y="30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24" name="Freeform 128"/>
              <p:cNvSpPr>
                <a:spLocks/>
              </p:cNvSpPr>
              <p:nvPr/>
            </p:nvSpPr>
            <p:spPr bwMode="auto">
              <a:xfrm>
                <a:off x="728" y="30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25" name="Freeform 129"/>
              <p:cNvSpPr>
                <a:spLocks/>
              </p:cNvSpPr>
              <p:nvPr/>
            </p:nvSpPr>
            <p:spPr bwMode="auto">
              <a:xfrm>
                <a:off x="649" y="30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26" name="Freeform 130"/>
              <p:cNvSpPr>
                <a:spLocks/>
              </p:cNvSpPr>
              <p:nvPr/>
            </p:nvSpPr>
            <p:spPr bwMode="auto">
              <a:xfrm>
                <a:off x="649" y="307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27" name="Freeform 131"/>
              <p:cNvSpPr>
                <a:spLocks/>
              </p:cNvSpPr>
              <p:nvPr/>
            </p:nvSpPr>
            <p:spPr bwMode="auto">
              <a:xfrm>
                <a:off x="654" y="30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28" name="Freeform 132"/>
              <p:cNvSpPr>
                <a:spLocks/>
              </p:cNvSpPr>
              <p:nvPr/>
            </p:nvSpPr>
            <p:spPr bwMode="auto">
              <a:xfrm>
                <a:off x="858" y="309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29" name="Freeform 133"/>
              <p:cNvSpPr>
                <a:spLocks/>
              </p:cNvSpPr>
              <p:nvPr/>
            </p:nvSpPr>
            <p:spPr bwMode="auto">
              <a:xfrm>
                <a:off x="846" y="30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30" name="Freeform 134"/>
              <p:cNvSpPr>
                <a:spLocks/>
              </p:cNvSpPr>
              <p:nvPr/>
            </p:nvSpPr>
            <p:spPr bwMode="auto">
              <a:xfrm>
                <a:off x="654" y="30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31" name="Freeform 135"/>
              <p:cNvSpPr>
                <a:spLocks/>
              </p:cNvSpPr>
              <p:nvPr/>
            </p:nvSpPr>
            <p:spPr bwMode="auto">
              <a:xfrm>
                <a:off x="875" y="309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32" name="Freeform 136"/>
              <p:cNvSpPr>
                <a:spLocks/>
              </p:cNvSpPr>
              <p:nvPr/>
            </p:nvSpPr>
            <p:spPr bwMode="auto">
              <a:xfrm>
                <a:off x="684" y="31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33" name="Freeform 137"/>
              <p:cNvSpPr>
                <a:spLocks/>
              </p:cNvSpPr>
              <p:nvPr/>
            </p:nvSpPr>
            <p:spPr bwMode="auto">
              <a:xfrm>
                <a:off x="649" y="31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34" name="Freeform 138"/>
              <p:cNvSpPr>
                <a:spLocks/>
              </p:cNvSpPr>
              <p:nvPr/>
            </p:nvSpPr>
            <p:spPr bwMode="auto">
              <a:xfrm>
                <a:off x="640" y="30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35" name="Freeform 139"/>
              <p:cNvSpPr>
                <a:spLocks/>
              </p:cNvSpPr>
              <p:nvPr/>
            </p:nvSpPr>
            <p:spPr bwMode="auto">
              <a:xfrm>
                <a:off x="676" y="31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36" name="Freeform 140"/>
              <p:cNvSpPr>
                <a:spLocks/>
              </p:cNvSpPr>
              <p:nvPr/>
            </p:nvSpPr>
            <p:spPr bwMode="auto">
              <a:xfrm>
                <a:off x="637" y="310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37" name="Freeform 141"/>
              <p:cNvSpPr>
                <a:spLocks/>
              </p:cNvSpPr>
              <p:nvPr/>
            </p:nvSpPr>
            <p:spPr bwMode="auto">
              <a:xfrm>
                <a:off x="1011" y="31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38" name="Freeform 142"/>
              <p:cNvSpPr>
                <a:spLocks/>
              </p:cNvSpPr>
              <p:nvPr/>
            </p:nvSpPr>
            <p:spPr bwMode="auto">
              <a:xfrm>
                <a:off x="764" y="31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39" name="Freeform 143"/>
              <p:cNvSpPr>
                <a:spLocks/>
              </p:cNvSpPr>
              <p:nvPr/>
            </p:nvSpPr>
            <p:spPr bwMode="auto">
              <a:xfrm>
                <a:off x="662" y="31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40" name="Freeform 144"/>
              <p:cNvSpPr>
                <a:spLocks/>
              </p:cNvSpPr>
              <p:nvPr/>
            </p:nvSpPr>
            <p:spPr bwMode="auto">
              <a:xfrm>
                <a:off x="671" y="31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41" name="Freeform 145"/>
              <p:cNvSpPr>
                <a:spLocks/>
              </p:cNvSpPr>
              <p:nvPr/>
            </p:nvSpPr>
            <p:spPr bwMode="auto">
              <a:xfrm>
                <a:off x="649" y="31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42" name="Freeform 146"/>
              <p:cNvSpPr>
                <a:spLocks/>
              </p:cNvSpPr>
              <p:nvPr/>
            </p:nvSpPr>
            <p:spPr bwMode="auto">
              <a:xfrm>
                <a:off x="635" y="3131"/>
                <a:ext cx="15" cy="20"/>
              </a:xfrm>
              <a:custGeom>
                <a:avLst/>
                <a:gdLst>
                  <a:gd name="T0" fmla="*/ 15 w 15"/>
                  <a:gd name="T1" fmla="*/ 10 h 20"/>
                  <a:gd name="T2" fmla="*/ 14 w 15"/>
                  <a:gd name="T3" fmla="*/ 4 h 20"/>
                  <a:gd name="T4" fmla="*/ 12 w 15"/>
                  <a:gd name="T5" fmla="*/ 2 h 20"/>
                  <a:gd name="T6" fmla="*/ 7 w 15"/>
                  <a:gd name="T7" fmla="*/ 0 h 20"/>
                  <a:gd name="T8" fmla="*/ 2 w 15"/>
                  <a:gd name="T9" fmla="*/ 2 h 20"/>
                  <a:gd name="T10" fmla="*/ 0 w 15"/>
                  <a:gd name="T11" fmla="*/ 4 h 20"/>
                  <a:gd name="T12" fmla="*/ 0 w 15"/>
                  <a:gd name="T13" fmla="*/ 16 h 20"/>
                  <a:gd name="T14" fmla="*/ 2 w 15"/>
                  <a:gd name="T15" fmla="*/ 18 h 20"/>
                  <a:gd name="T16" fmla="*/ 7 w 15"/>
                  <a:gd name="T17" fmla="*/ 20 h 20"/>
                  <a:gd name="T18" fmla="*/ 12 w 15"/>
                  <a:gd name="T19" fmla="*/ 18 h 20"/>
                  <a:gd name="T20" fmla="*/ 14 w 15"/>
                  <a:gd name="T21" fmla="*/ 16 h 20"/>
                  <a:gd name="T22" fmla="*/ 15 w 15"/>
                  <a:gd name="T23" fmla="*/ 10 h 20"/>
                  <a:gd name="T24" fmla="*/ 15 w 15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0">
                    <a:moveTo>
                      <a:pt x="15" y="10"/>
                    </a:moveTo>
                    <a:lnTo>
                      <a:pt x="14" y="4"/>
                    </a:lnTo>
                    <a:lnTo>
                      <a:pt x="12" y="2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7" y="20"/>
                    </a:lnTo>
                    <a:lnTo>
                      <a:pt x="12" y="18"/>
                    </a:lnTo>
                    <a:lnTo>
                      <a:pt x="14" y="16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43" name="Freeform 147"/>
              <p:cNvSpPr>
                <a:spLocks/>
              </p:cNvSpPr>
              <p:nvPr/>
            </p:nvSpPr>
            <p:spPr bwMode="auto">
              <a:xfrm>
                <a:off x="662" y="315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44" name="Freeform 148"/>
              <p:cNvSpPr>
                <a:spLocks/>
              </p:cNvSpPr>
              <p:nvPr/>
            </p:nvSpPr>
            <p:spPr bwMode="auto">
              <a:xfrm>
                <a:off x="655" y="315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45" name="Freeform 149"/>
              <p:cNvSpPr>
                <a:spLocks/>
              </p:cNvSpPr>
              <p:nvPr/>
            </p:nvSpPr>
            <p:spPr bwMode="auto">
              <a:xfrm>
                <a:off x="640" y="31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46" name="Freeform 150"/>
              <p:cNvSpPr>
                <a:spLocks/>
              </p:cNvSpPr>
              <p:nvPr/>
            </p:nvSpPr>
            <p:spPr bwMode="auto">
              <a:xfrm>
                <a:off x="647" y="31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47" name="Freeform 151"/>
              <p:cNvSpPr>
                <a:spLocks/>
              </p:cNvSpPr>
              <p:nvPr/>
            </p:nvSpPr>
            <p:spPr bwMode="auto">
              <a:xfrm>
                <a:off x="640" y="314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48" name="Freeform 152"/>
              <p:cNvSpPr>
                <a:spLocks/>
              </p:cNvSpPr>
              <p:nvPr/>
            </p:nvSpPr>
            <p:spPr bwMode="auto">
              <a:xfrm>
                <a:off x="647" y="31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49" name="Freeform 153"/>
              <p:cNvSpPr>
                <a:spLocks/>
              </p:cNvSpPr>
              <p:nvPr/>
            </p:nvSpPr>
            <p:spPr bwMode="auto">
              <a:xfrm>
                <a:off x="638" y="31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50" name="Freeform 154"/>
              <p:cNvSpPr>
                <a:spLocks/>
              </p:cNvSpPr>
              <p:nvPr/>
            </p:nvSpPr>
            <p:spPr bwMode="auto">
              <a:xfrm>
                <a:off x="635" y="3185"/>
                <a:ext cx="12" cy="16"/>
              </a:xfrm>
              <a:custGeom>
                <a:avLst/>
                <a:gdLst>
                  <a:gd name="T0" fmla="*/ 12 w 12"/>
                  <a:gd name="T1" fmla="*/ 10 h 16"/>
                  <a:gd name="T2" fmla="*/ 10 w 12"/>
                  <a:gd name="T3" fmla="*/ 4 h 16"/>
                  <a:gd name="T4" fmla="*/ 8 w 12"/>
                  <a:gd name="T5" fmla="*/ 2 h 16"/>
                  <a:gd name="T6" fmla="*/ 3 w 12"/>
                  <a:gd name="T7" fmla="*/ 0 h 16"/>
                  <a:gd name="T8" fmla="*/ 0 w 12"/>
                  <a:gd name="T9" fmla="*/ 2 h 16"/>
                  <a:gd name="T10" fmla="*/ 0 w 12"/>
                  <a:gd name="T11" fmla="*/ 16 h 16"/>
                  <a:gd name="T12" fmla="*/ 10 w 12"/>
                  <a:gd name="T13" fmla="*/ 16 h 16"/>
                  <a:gd name="T14" fmla="*/ 10 w 12"/>
                  <a:gd name="T15" fmla="*/ 16 h 16"/>
                  <a:gd name="T16" fmla="*/ 12 w 12"/>
                  <a:gd name="T17" fmla="*/ 10 h 16"/>
                  <a:gd name="T18" fmla="*/ 12 w 12"/>
                  <a:gd name="T1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6">
                    <a:moveTo>
                      <a:pt x="12" y="10"/>
                    </a:moveTo>
                    <a:lnTo>
                      <a:pt x="10" y="4"/>
                    </a:lnTo>
                    <a:lnTo>
                      <a:pt x="8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2" y="10"/>
                    </a:lnTo>
                    <a:lnTo>
                      <a:pt x="12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51" name="Freeform 155"/>
              <p:cNvSpPr>
                <a:spLocks/>
              </p:cNvSpPr>
              <p:nvPr/>
            </p:nvSpPr>
            <p:spPr bwMode="auto">
              <a:xfrm>
                <a:off x="995" y="276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52" name="Freeform 156"/>
              <p:cNvSpPr>
                <a:spLocks/>
              </p:cNvSpPr>
              <p:nvPr/>
            </p:nvSpPr>
            <p:spPr bwMode="auto">
              <a:xfrm>
                <a:off x="995" y="276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53" name="Freeform 157"/>
              <p:cNvSpPr>
                <a:spLocks/>
              </p:cNvSpPr>
              <p:nvPr/>
            </p:nvSpPr>
            <p:spPr bwMode="auto">
              <a:xfrm>
                <a:off x="995" y="277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54" name="Freeform 158"/>
              <p:cNvSpPr>
                <a:spLocks/>
              </p:cNvSpPr>
              <p:nvPr/>
            </p:nvSpPr>
            <p:spPr bwMode="auto">
              <a:xfrm>
                <a:off x="915" y="276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55" name="Freeform 159"/>
              <p:cNvSpPr>
                <a:spLocks/>
              </p:cNvSpPr>
              <p:nvPr/>
            </p:nvSpPr>
            <p:spPr bwMode="auto">
              <a:xfrm>
                <a:off x="904" y="277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56" name="Freeform 160"/>
              <p:cNvSpPr>
                <a:spLocks/>
              </p:cNvSpPr>
              <p:nvPr/>
            </p:nvSpPr>
            <p:spPr bwMode="auto">
              <a:xfrm>
                <a:off x="892" y="277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57" name="Freeform 161"/>
              <p:cNvSpPr>
                <a:spLocks/>
              </p:cNvSpPr>
              <p:nvPr/>
            </p:nvSpPr>
            <p:spPr bwMode="auto">
              <a:xfrm>
                <a:off x="898" y="277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58" name="Freeform 162"/>
              <p:cNvSpPr>
                <a:spLocks/>
              </p:cNvSpPr>
              <p:nvPr/>
            </p:nvSpPr>
            <p:spPr bwMode="auto">
              <a:xfrm>
                <a:off x="887" y="27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59" name="Freeform 163"/>
              <p:cNvSpPr>
                <a:spLocks/>
              </p:cNvSpPr>
              <p:nvPr/>
            </p:nvSpPr>
            <p:spPr bwMode="auto">
              <a:xfrm>
                <a:off x="888" y="277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60" name="Freeform 164"/>
              <p:cNvSpPr>
                <a:spLocks/>
              </p:cNvSpPr>
              <p:nvPr/>
            </p:nvSpPr>
            <p:spPr bwMode="auto">
              <a:xfrm>
                <a:off x="881" y="277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61" name="Freeform 165"/>
              <p:cNvSpPr>
                <a:spLocks/>
              </p:cNvSpPr>
              <p:nvPr/>
            </p:nvSpPr>
            <p:spPr bwMode="auto">
              <a:xfrm>
                <a:off x="873" y="277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62" name="Freeform 166"/>
              <p:cNvSpPr>
                <a:spLocks/>
              </p:cNvSpPr>
              <p:nvPr/>
            </p:nvSpPr>
            <p:spPr bwMode="auto">
              <a:xfrm>
                <a:off x="866" y="27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63" name="Freeform 167"/>
              <p:cNvSpPr>
                <a:spLocks/>
              </p:cNvSpPr>
              <p:nvPr/>
            </p:nvSpPr>
            <p:spPr bwMode="auto">
              <a:xfrm>
                <a:off x="854" y="277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64" name="Freeform 168"/>
              <p:cNvSpPr>
                <a:spLocks/>
              </p:cNvSpPr>
              <p:nvPr/>
            </p:nvSpPr>
            <p:spPr bwMode="auto">
              <a:xfrm>
                <a:off x="847" y="277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65" name="Freeform 169"/>
              <p:cNvSpPr>
                <a:spLocks/>
              </p:cNvSpPr>
              <p:nvPr/>
            </p:nvSpPr>
            <p:spPr bwMode="auto">
              <a:xfrm>
                <a:off x="693" y="277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66" name="Freeform 170"/>
              <p:cNvSpPr>
                <a:spLocks/>
              </p:cNvSpPr>
              <p:nvPr/>
            </p:nvSpPr>
            <p:spPr bwMode="auto">
              <a:xfrm>
                <a:off x="951" y="279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67" name="Freeform 171"/>
              <p:cNvSpPr>
                <a:spLocks/>
              </p:cNvSpPr>
              <p:nvPr/>
            </p:nvSpPr>
            <p:spPr bwMode="auto">
              <a:xfrm>
                <a:off x="895" y="27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68" name="Freeform 172"/>
              <p:cNvSpPr>
                <a:spLocks/>
              </p:cNvSpPr>
              <p:nvPr/>
            </p:nvSpPr>
            <p:spPr bwMode="auto">
              <a:xfrm>
                <a:off x="898" y="27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69" name="Freeform 173"/>
              <p:cNvSpPr>
                <a:spLocks/>
              </p:cNvSpPr>
              <p:nvPr/>
            </p:nvSpPr>
            <p:spPr bwMode="auto">
              <a:xfrm>
                <a:off x="881" y="279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70" name="Freeform 174"/>
              <p:cNvSpPr>
                <a:spLocks/>
              </p:cNvSpPr>
              <p:nvPr/>
            </p:nvSpPr>
            <p:spPr bwMode="auto">
              <a:xfrm>
                <a:off x="871" y="27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71" name="Freeform 175"/>
              <p:cNvSpPr>
                <a:spLocks/>
              </p:cNvSpPr>
              <p:nvPr/>
            </p:nvSpPr>
            <p:spPr bwMode="auto">
              <a:xfrm>
                <a:off x="876" y="27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72" name="Freeform 176"/>
              <p:cNvSpPr>
                <a:spLocks/>
              </p:cNvSpPr>
              <p:nvPr/>
            </p:nvSpPr>
            <p:spPr bwMode="auto">
              <a:xfrm>
                <a:off x="868" y="278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73" name="Freeform 177"/>
              <p:cNvSpPr>
                <a:spLocks/>
              </p:cNvSpPr>
              <p:nvPr/>
            </p:nvSpPr>
            <p:spPr bwMode="auto">
              <a:xfrm>
                <a:off x="825" y="27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74" name="Freeform 178"/>
              <p:cNvSpPr>
                <a:spLocks/>
              </p:cNvSpPr>
              <p:nvPr/>
            </p:nvSpPr>
            <p:spPr bwMode="auto">
              <a:xfrm>
                <a:off x="708" y="27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75" name="Freeform 179"/>
              <p:cNvSpPr>
                <a:spLocks/>
              </p:cNvSpPr>
              <p:nvPr/>
            </p:nvSpPr>
            <p:spPr bwMode="auto">
              <a:xfrm>
                <a:off x="703" y="278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76" name="Freeform 180"/>
              <p:cNvSpPr>
                <a:spLocks/>
              </p:cNvSpPr>
              <p:nvPr/>
            </p:nvSpPr>
            <p:spPr bwMode="auto">
              <a:xfrm>
                <a:off x="1376" y="28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77" name="Freeform 181"/>
              <p:cNvSpPr>
                <a:spLocks/>
              </p:cNvSpPr>
              <p:nvPr/>
            </p:nvSpPr>
            <p:spPr bwMode="auto">
              <a:xfrm>
                <a:off x="1250" y="27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78" name="Freeform 182"/>
              <p:cNvSpPr>
                <a:spLocks/>
              </p:cNvSpPr>
              <p:nvPr/>
            </p:nvSpPr>
            <p:spPr bwMode="auto">
              <a:xfrm>
                <a:off x="1038" y="27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79" name="Freeform 183"/>
              <p:cNvSpPr>
                <a:spLocks/>
              </p:cNvSpPr>
              <p:nvPr/>
            </p:nvSpPr>
            <p:spPr bwMode="auto">
              <a:xfrm>
                <a:off x="1006" y="28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80" name="Freeform 184"/>
              <p:cNvSpPr>
                <a:spLocks/>
              </p:cNvSpPr>
              <p:nvPr/>
            </p:nvSpPr>
            <p:spPr bwMode="auto">
              <a:xfrm>
                <a:off x="876" y="28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81" name="Freeform 185"/>
              <p:cNvSpPr>
                <a:spLocks/>
              </p:cNvSpPr>
              <p:nvPr/>
            </p:nvSpPr>
            <p:spPr bwMode="auto">
              <a:xfrm>
                <a:off x="873" y="279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82" name="Freeform 186"/>
              <p:cNvSpPr>
                <a:spLocks/>
              </p:cNvSpPr>
              <p:nvPr/>
            </p:nvSpPr>
            <p:spPr bwMode="auto">
              <a:xfrm>
                <a:off x="844" y="27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83" name="Freeform 187"/>
              <p:cNvSpPr>
                <a:spLocks/>
              </p:cNvSpPr>
              <p:nvPr/>
            </p:nvSpPr>
            <p:spPr bwMode="auto">
              <a:xfrm>
                <a:off x="847" y="28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84" name="Freeform 188"/>
              <p:cNvSpPr>
                <a:spLocks/>
              </p:cNvSpPr>
              <p:nvPr/>
            </p:nvSpPr>
            <p:spPr bwMode="auto">
              <a:xfrm>
                <a:off x="844" y="28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85" name="Freeform 189"/>
              <p:cNvSpPr>
                <a:spLocks/>
              </p:cNvSpPr>
              <p:nvPr/>
            </p:nvSpPr>
            <p:spPr bwMode="auto">
              <a:xfrm>
                <a:off x="847" y="27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86" name="Freeform 190"/>
              <p:cNvSpPr>
                <a:spLocks/>
              </p:cNvSpPr>
              <p:nvPr/>
            </p:nvSpPr>
            <p:spPr bwMode="auto">
              <a:xfrm>
                <a:off x="754" y="27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87" name="Freeform 191"/>
              <p:cNvSpPr>
                <a:spLocks/>
              </p:cNvSpPr>
              <p:nvPr/>
            </p:nvSpPr>
            <p:spPr bwMode="auto">
              <a:xfrm>
                <a:off x="752" y="28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88" name="Freeform 192"/>
              <p:cNvSpPr>
                <a:spLocks/>
              </p:cNvSpPr>
              <p:nvPr/>
            </p:nvSpPr>
            <p:spPr bwMode="auto">
              <a:xfrm>
                <a:off x="694" y="27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89" name="Freeform 193"/>
              <p:cNvSpPr>
                <a:spLocks/>
              </p:cNvSpPr>
              <p:nvPr/>
            </p:nvSpPr>
            <p:spPr bwMode="auto">
              <a:xfrm>
                <a:off x="907" y="28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90" name="Freeform 194"/>
              <p:cNvSpPr>
                <a:spLocks/>
              </p:cNvSpPr>
              <p:nvPr/>
            </p:nvSpPr>
            <p:spPr bwMode="auto">
              <a:xfrm>
                <a:off x="902" y="281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91" name="Freeform 195"/>
              <p:cNvSpPr>
                <a:spLocks/>
              </p:cNvSpPr>
              <p:nvPr/>
            </p:nvSpPr>
            <p:spPr bwMode="auto">
              <a:xfrm>
                <a:off x="859" y="280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92" name="Freeform 196"/>
              <p:cNvSpPr>
                <a:spLocks/>
              </p:cNvSpPr>
              <p:nvPr/>
            </p:nvSpPr>
            <p:spPr bwMode="auto">
              <a:xfrm>
                <a:off x="842" y="28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93" name="Freeform 197"/>
              <p:cNvSpPr>
                <a:spLocks/>
              </p:cNvSpPr>
              <p:nvPr/>
            </p:nvSpPr>
            <p:spPr bwMode="auto">
              <a:xfrm>
                <a:off x="717" y="281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94" name="Freeform 198"/>
              <p:cNvSpPr>
                <a:spLocks/>
              </p:cNvSpPr>
              <p:nvPr/>
            </p:nvSpPr>
            <p:spPr bwMode="auto">
              <a:xfrm>
                <a:off x="706" y="28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95" name="Freeform 199"/>
              <p:cNvSpPr>
                <a:spLocks/>
              </p:cNvSpPr>
              <p:nvPr/>
            </p:nvSpPr>
            <p:spPr bwMode="auto">
              <a:xfrm>
                <a:off x="700" y="280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96" name="Freeform 200"/>
              <p:cNvSpPr>
                <a:spLocks/>
              </p:cNvSpPr>
              <p:nvPr/>
            </p:nvSpPr>
            <p:spPr bwMode="auto">
              <a:xfrm>
                <a:off x="968" y="282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97" name="Freeform 201"/>
              <p:cNvSpPr>
                <a:spLocks/>
              </p:cNvSpPr>
              <p:nvPr/>
            </p:nvSpPr>
            <p:spPr bwMode="auto">
              <a:xfrm>
                <a:off x="912" y="282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98" name="Freeform 202"/>
              <p:cNvSpPr>
                <a:spLocks/>
              </p:cNvSpPr>
              <p:nvPr/>
            </p:nvSpPr>
            <p:spPr bwMode="auto">
              <a:xfrm>
                <a:off x="910" y="28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499" name="Freeform 203"/>
              <p:cNvSpPr>
                <a:spLocks/>
              </p:cNvSpPr>
              <p:nvPr/>
            </p:nvSpPr>
            <p:spPr bwMode="auto">
              <a:xfrm>
                <a:off x="900" y="28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00" name="Freeform 204"/>
              <p:cNvSpPr>
                <a:spLocks/>
              </p:cNvSpPr>
              <p:nvPr/>
            </p:nvSpPr>
            <p:spPr bwMode="auto">
              <a:xfrm>
                <a:off x="890" y="28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01" name="Freeform 205"/>
              <p:cNvSpPr>
                <a:spLocks/>
              </p:cNvSpPr>
              <p:nvPr/>
            </p:nvSpPr>
            <p:spPr bwMode="auto">
              <a:xfrm>
                <a:off x="890" y="282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51502" name="Group 206"/>
            <p:cNvGrpSpPr>
              <a:grpSpLocks/>
            </p:cNvGrpSpPr>
            <p:nvPr/>
          </p:nvGrpSpPr>
          <p:grpSpPr bwMode="auto">
            <a:xfrm>
              <a:off x="563" y="3222"/>
              <a:ext cx="1003" cy="354"/>
              <a:chOff x="654" y="2557"/>
              <a:chExt cx="1003" cy="354"/>
            </a:xfrm>
          </p:grpSpPr>
          <p:sp>
            <p:nvSpPr>
              <p:cNvPr id="951503" name="Freeform 207"/>
              <p:cNvSpPr>
                <a:spLocks/>
              </p:cNvSpPr>
              <p:nvPr/>
            </p:nvSpPr>
            <p:spPr bwMode="auto">
              <a:xfrm>
                <a:off x="883" y="281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04" name="Freeform 208"/>
              <p:cNvSpPr>
                <a:spLocks/>
              </p:cNvSpPr>
              <p:nvPr/>
            </p:nvSpPr>
            <p:spPr bwMode="auto">
              <a:xfrm>
                <a:off x="873" y="282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05" name="Freeform 209"/>
              <p:cNvSpPr>
                <a:spLocks/>
              </p:cNvSpPr>
              <p:nvPr/>
            </p:nvSpPr>
            <p:spPr bwMode="auto">
              <a:xfrm>
                <a:off x="878" y="282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06" name="Freeform 210"/>
              <p:cNvSpPr>
                <a:spLocks/>
              </p:cNvSpPr>
              <p:nvPr/>
            </p:nvSpPr>
            <p:spPr bwMode="auto">
              <a:xfrm>
                <a:off x="864" y="281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07" name="Freeform 211"/>
              <p:cNvSpPr>
                <a:spLocks/>
              </p:cNvSpPr>
              <p:nvPr/>
            </p:nvSpPr>
            <p:spPr bwMode="auto">
              <a:xfrm>
                <a:off x="854" y="28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08" name="Freeform 212"/>
              <p:cNvSpPr>
                <a:spLocks/>
              </p:cNvSpPr>
              <p:nvPr/>
            </p:nvSpPr>
            <p:spPr bwMode="auto">
              <a:xfrm>
                <a:off x="856" y="28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09" name="Freeform 213"/>
              <p:cNvSpPr>
                <a:spLocks/>
              </p:cNvSpPr>
              <p:nvPr/>
            </p:nvSpPr>
            <p:spPr bwMode="auto">
              <a:xfrm>
                <a:off x="858" y="28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10" name="Freeform 214"/>
              <p:cNvSpPr>
                <a:spLocks/>
              </p:cNvSpPr>
              <p:nvPr/>
            </p:nvSpPr>
            <p:spPr bwMode="auto">
              <a:xfrm>
                <a:off x="701" y="28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11" name="Freeform 215"/>
              <p:cNvSpPr>
                <a:spLocks/>
              </p:cNvSpPr>
              <p:nvPr/>
            </p:nvSpPr>
            <p:spPr bwMode="auto">
              <a:xfrm>
                <a:off x="669" y="282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12" name="Freeform 216"/>
              <p:cNvSpPr>
                <a:spLocks/>
              </p:cNvSpPr>
              <p:nvPr/>
            </p:nvSpPr>
            <p:spPr bwMode="auto">
              <a:xfrm>
                <a:off x="904" y="283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13" name="Freeform 217"/>
              <p:cNvSpPr>
                <a:spLocks/>
              </p:cNvSpPr>
              <p:nvPr/>
            </p:nvSpPr>
            <p:spPr bwMode="auto">
              <a:xfrm>
                <a:off x="890" y="28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14" name="Freeform 218"/>
              <p:cNvSpPr>
                <a:spLocks/>
              </p:cNvSpPr>
              <p:nvPr/>
            </p:nvSpPr>
            <p:spPr bwMode="auto">
              <a:xfrm>
                <a:off x="890" y="28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15" name="Freeform 219"/>
              <p:cNvSpPr>
                <a:spLocks/>
              </p:cNvSpPr>
              <p:nvPr/>
            </p:nvSpPr>
            <p:spPr bwMode="auto">
              <a:xfrm>
                <a:off x="890" y="28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16" name="Freeform 220"/>
              <p:cNvSpPr>
                <a:spLocks/>
              </p:cNvSpPr>
              <p:nvPr/>
            </p:nvSpPr>
            <p:spPr bwMode="auto">
              <a:xfrm>
                <a:off x="875" y="284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17" name="Freeform 221"/>
              <p:cNvSpPr>
                <a:spLocks/>
              </p:cNvSpPr>
              <p:nvPr/>
            </p:nvSpPr>
            <p:spPr bwMode="auto">
              <a:xfrm>
                <a:off x="875" y="28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18" name="Freeform 222"/>
              <p:cNvSpPr>
                <a:spLocks/>
              </p:cNvSpPr>
              <p:nvPr/>
            </p:nvSpPr>
            <p:spPr bwMode="auto">
              <a:xfrm>
                <a:off x="864" y="283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19" name="Freeform 223"/>
              <p:cNvSpPr>
                <a:spLocks/>
              </p:cNvSpPr>
              <p:nvPr/>
            </p:nvSpPr>
            <p:spPr bwMode="auto">
              <a:xfrm>
                <a:off x="827" y="283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20" name="Freeform 224"/>
              <p:cNvSpPr>
                <a:spLocks/>
              </p:cNvSpPr>
              <p:nvPr/>
            </p:nvSpPr>
            <p:spPr bwMode="auto">
              <a:xfrm>
                <a:off x="674" y="283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21" name="Freeform 225"/>
              <p:cNvSpPr>
                <a:spLocks/>
              </p:cNvSpPr>
              <p:nvPr/>
            </p:nvSpPr>
            <p:spPr bwMode="auto">
              <a:xfrm>
                <a:off x="654" y="28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22" name="Freeform 226"/>
              <p:cNvSpPr>
                <a:spLocks/>
              </p:cNvSpPr>
              <p:nvPr/>
            </p:nvSpPr>
            <p:spPr bwMode="auto">
              <a:xfrm>
                <a:off x="655" y="284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23" name="Freeform 227"/>
              <p:cNvSpPr>
                <a:spLocks/>
              </p:cNvSpPr>
              <p:nvPr/>
            </p:nvSpPr>
            <p:spPr bwMode="auto">
              <a:xfrm>
                <a:off x="1288" y="28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24" name="Freeform 228"/>
              <p:cNvSpPr>
                <a:spLocks/>
              </p:cNvSpPr>
              <p:nvPr/>
            </p:nvSpPr>
            <p:spPr bwMode="auto">
              <a:xfrm>
                <a:off x="1116" y="28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25" name="Freeform 229"/>
              <p:cNvSpPr>
                <a:spLocks/>
              </p:cNvSpPr>
              <p:nvPr/>
            </p:nvSpPr>
            <p:spPr bwMode="auto">
              <a:xfrm>
                <a:off x="888" y="284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26" name="Freeform 230"/>
              <p:cNvSpPr>
                <a:spLocks/>
              </p:cNvSpPr>
              <p:nvPr/>
            </p:nvSpPr>
            <p:spPr bwMode="auto">
              <a:xfrm>
                <a:off x="888" y="28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27" name="Freeform 231"/>
              <p:cNvSpPr>
                <a:spLocks/>
              </p:cNvSpPr>
              <p:nvPr/>
            </p:nvSpPr>
            <p:spPr bwMode="auto">
              <a:xfrm>
                <a:off x="839" y="285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28" name="Freeform 232"/>
              <p:cNvSpPr>
                <a:spLocks/>
              </p:cNvSpPr>
              <p:nvPr/>
            </p:nvSpPr>
            <p:spPr bwMode="auto">
              <a:xfrm>
                <a:off x="834" y="28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29" name="Freeform 233"/>
              <p:cNvSpPr>
                <a:spLocks/>
              </p:cNvSpPr>
              <p:nvPr/>
            </p:nvSpPr>
            <p:spPr bwMode="auto">
              <a:xfrm>
                <a:off x="1006" y="28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30" name="Freeform 234"/>
              <p:cNvSpPr>
                <a:spLocks/>
              </p:cNvSpPr>
              <p:nvPr/>
            </p:nvSpPr>
            <p:spPr bwMode="auto">
              <a:xfrm>
                <a:off x="921" y="28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31" name="Freeform 235"/>
              <p:cNvSpPr>
                <a:spLocks/>
              </p:cNvSpPr>
              <p:nvPr/>
            </p:nvSpPr>
            <p:spPr bwMode="auto">
              <a:xfrm>
                <a:off x="885" y="28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32" name="Freeform 236"/>
              <p:cNvSpPr>
                <a:spLocks/>
              </p:cNvSpPr>
              <p:nvPr/>
            </p:nvSpPr>
            <p:spPr bwMode="auto">
              <a:xfrm>
                <a:off x="863" y="28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33" name="Freeform 237"/>
              <p:cNvSpPr>
                <a:spLocks/>
              </p:cNvSpPr>
              <p:nvPr/>
            </p:nvSpPr>
            <p:spPr bwMode="auto">
              <a:xfrm>
                <a:off x="859" y="28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34" name="Freeform 238"/>
              <p:cNvSpPr>
                <a:spLocks/>
              </p:cNvSpPr>
              <p:nvPr/>
            </p:nvSpPr>
            <p:spPr bwMode="auto">
              <a:xfrm>
                <a:off x="853" y="28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35" name="Freeform 239"/>
              <p:cNvSpPr>
                <a:spLocks/>
              </p:cNvSpPr>
              <p:nvPr/>
            </p:nvSpPr>
            <p:spPr bwMode="auto">
              <a:xfrm>
                <a:off x="815" y="28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36" name="Freeform 240"/>
              <p:cNvSpPr>
                <a:spLocks/>
              </p:cNvSpPr>
              <p:nvPr/>
            </p:nvSpPr>
            <p:spPr bwMode="auto">
              <a:xfrm>
                <a:off x="761" y="28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37" name="Freeform 241"/>
              <p:cNvSpPr>
                <a:spLocks/>
              </p:cNvSpPr>
              <p:nvPr/>
            </p:nvSpPr>
            <p:spPr bwMode="auto">
              <a:xfrm>
                <a:off x="701" y="28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38" name="Freeform 242"/>
              <p:cNvSpPr>
                <a:spLocks/>
              </p:cNvSpPr>
              <p:nvPr/>
            </p:nvSpPr>
            <p:spPr bwMode="auto">
              <a:xfrm>
                <a:off x="691" y="28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39" name="Freeform 243"/>
              <p:cNvSpPr>
                <a:spLocks/>
              </p:cNvSpPr>
              <p:nvPr/>
            </p:nvSpPr>
            <p:spPr bwMode="auto">
              <a:xfrm>
                <a:off x="873" y="286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40" name="Freeform 244"/>
              <p:cNvSpPr>
                <a:spLocks/>
              </p:cNvSpPr>
              <p:nvPr/>
            </p:nvSpPr>
            <p:spPr bwMode="auto">
              <a:xfrm>
                <a:off x="861" y="287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41" name="Freeform 245"/>
              <p:cNvSpPr>
                <a:spLocks/>
              </p:cNvSpPr>
              <p:nvPr/>
            </p:nvSpPr>
            <p:spPr bwMode="auto">
              <a:xfrm>
                <a:off x="849" y="28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42" name="Freeform 246"/>
              <p:cNvSpPr>
                <a:spLocks/>
              </p:cNvSpPr>
              <p:nvPr/>
            </p:nvSpPr>
            <p:spPr bwMode="auto">
              <a:xfrm>
                <a:off x="837" y="28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43" name="Freeform 247"/>
              <p:cNvSpPr>
                <a:spLocks/>
              </p:cNvSpPr>
              <p:nvPr/>
            </p:nvSpPr>
            <p:spPr bwMode="auto">
              <a:xfrm>
                <a:off x="1038" y="28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44" name="Freeform 248"/>
              <p:cNvSpPr>
                <a:spLocks/>
              </p:cNvSpPr>
              <p:nvPr/>
            </p:nvSpPr>
            <p:spPr bwMode="auto">
              <a:xfrm>
                <a:off x="914" y="288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45" name="Freeform 249"/>
              <p:cNvSpPr>
                <a:spLocks/>
              </p:cNvSpPr>
              <p:nvPr/>
            </p:nvSpPr>
            <p:spPr bwMode="auto">
              <a:xfrm>
                <a:off x="917" y="28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46" name="Freeform 250"/>
              <p:cNvSpPr>
                <a:spLocks/>
              </p:cNvSpPr>
              <p:nvPr/>
            </p:nvSpPr>
            <p:spPr bwMode="auto">
              <a:xfrm>
                <a:off x="909" y="288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47" name="Freeform 251"/>
              <p:cNvSpPr>
                <a:spLocks/>
              </p:cNvSpPr>
              <p:nvPr/>
            </p:nvSpPr>
            <p:spPr bwMode="auto">
              <a:xfrm>
                <a:off x="905" y="28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48" name="Freeform 252"/>
              <p:cNvSpPr>
                <a:spLocks/>
              </p:cNvSpPr>
              <p:nvPr/>
            </p:nvSpPr>
            <p:spPr bwMode="auto">
              <a:xfrm>
                <a:off x="863" y="289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49" name="Freeform 253"/>
              <p:cNvSpPr>
                <a:spLocks/>
              </p:cNvSpPr>
              <p:nvPr/>
            </p:nvSpPr>
            <p:spPr bwMode="auto">
              <a:xfrm>
                <a:off x="868" y="28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50" name="Freeform 254"/>
              <p:cNvSpPr>
                <a:spLocks/>
              </p:cNvSpPr>
              <p:nvPr/>
            </p:nvSpPr>
            <p:spPr bwMode="auto">
              <a:xfrm>
                <a:off x="829" y="28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51" name="Freeform 255"/>
              <p:cNvSpPr>
                <a:spLocks/>
              </p:cNvSpPr>
              <p:nvPr/>
            </p:nvSpPr>
            <p:spPr bwMode="auto">
              <a:xfrm>
                <a:off x="676" y="28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52" name="Freeform 256"/>
              <p:cNvSpPr>
                <a:spLocks/>
              </p:cNvSpPr>
              <p:nvPr/>
            </p:nvSpPr>
            <p:spPr bwMode="auto">
              <a:xfrm>
                <a:off x="1357" y="268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53" name="Freeform 257"/>
              <p:cNvSpPr>
                <a:spLocks/>
              </p:cNvSpPr>
              <p:nvPr/>
            </p:nvSpPr>
            <p:spPr bwMode="auto">
              <a:xfrm>
                <a:off x="1104" y="268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54" name="Freeform 258"/>
              <p:cNvSpPr>
                <a:spLocks/>
              </p:cNvSpPr>
              <p:nvPr/>
            </p:nvSpPr>
            <p:spPr bwMode="auto">
              <a:xfrm>
                <a:off x="921" y="26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55" name="Freeform 259"/>
              <p:cNvSpPr>
                <a:spLocks/>
              </p:cNvSpPr>
              <p:nvPr/>
            </p:nvSpPr>
            <p:spPr bwMode="auto">
              <a:xfrm>
                <a:off x="883" y="268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56" name="Freeform 260"/>
              <p:cNvSpPr>
                <a:spLocks/>
              </p:cNvSpPr>
              <p:nvPr/>
            </p:nvSpPr>
            <p:spPr bwMode="auto">
              <a:xfrm>
                <a:off x="880" y="26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57" name="Freeform 261"/>
              <p:cNvSpPr>
                <a:spLocks/>
              </p:cNvSpPr>
              <p:nvPr/>
            </p:nvSpPr>
            <p:spPr bwMode="auto">
              <a:xfrm>
                <a:off x="876" y="26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58" name="Freeform 262"/>
              <p:cNvSpPr>
                <a:spLocks/>
              </p:cNvSpPr>
              <p:nvPr/>
            </p:nvSpPr>
            <p:spPr bwMode="auto">
              <a:xfrm>
                <a:off x="878" y="26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59" name="Freeform 263"/>
              <p:cNvSpPr>
                <a:spLocks/>
              </p:cNvSpPr>
              <p:nvPr/>
            </p:nvSpPr>
            <p:spPr bwMode="auto">
              <a:xfrm>
                <a:off x="878" y="268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60" name="Freeform 264"/>
              <p:cNvSpPr>
                <a:spLocks/>
              </p:cNvSpPr>
              <p:nvPr/>
            </p:nvSpPr>
            <p:spPr bwMode="auto">
              <a:xfrm>
                <a:off x="846" y="269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61" name="Freeform 265"/>
              <p:cNvSpPr>
                <a:spLocks/>
              </p:cNvSpPr>
              <p:nvPr/>
            </p:nvSpPr>
            <p:spPr bwMode="auto">
              <a:xfrm>
                <a:off x="847" y="26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62" name="Freeform 266"/>
              <p:cNvSpPr>
                <a:spLocks/>
              </p:cNvSpPr>
              <p:nvPr/>
            </p:nvSpPr>
            <p:spPr bwMode="auto">
              <a:xfrm>
                <a:off x="842" y="268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63" name="Freeform 267"/>
              <p:cNvSpPr>
                <a:spLocks/>
              </p:cNvSpPr>
              <p:nvPr/>
            </p:nvSpPr>
            <p:spPr bwMode="auto">
              <a:xfrm>
                <a:off x="808" y="26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64" name="Freeform 268"/>
              <p:cNvSpPr>
                <a:spLocks/>
              </p:cNvSpPr>
              <p:nvPr/>
            </p:nvSpPr>
            <p:spPr bwMode="auto">
              <a:xfrm>
                <a:off x="703" y="268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65" name="Freeform 269"/>
              <p:cNvSpPr>
                <a:spLocks/>
              </p:cNvSpPr>
              <p:nvPr/>
            </p:nvSpPr>
            <p:spPr bwMode="auto">
              <a:xfrm>
                <a:off x="686" y="26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66" name="Freeform 270"/>
              <p:cNvSpPr>
                <a:spLocks/>
              </p:cNvSpPr>
              <p:nvPr/>
            </p:nvSpPr>
            <p:spPr bwMode="auto">
              <a:xfrm>
                <a:off x="1640" y="26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67" name="Freeform 271"/>
              <p:cNvSpPr>
                <a:spLocks/>
              </p:cNvSpPr>
              <p:nvPr/>
            </p:nvSpPr>
            <p:spPr bwMode="auto">
              <a:xfrm>
                <a:off x="1346" y="269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68" name="Freeform 272"/>
              <p:cNvSpPr>
                <a:spLocks/>
              </p:cNvSpPr>
              <p:nvPr/>
            </p:nvSpPr>
            <p:spPr bwMode="auto">
              <a:xfrm>
                <a:off x="1092" y="26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69" name="Freeform 273"/>
              <p:cNvSpPr>
                <a:spLocks/>
              </p:cNvSpPr>
              <p:nvPr/>
            </p:nvSpPr>
            <p:spPr bwMode="auto">
              <a:xfrm>
                <a:off x="963" y="27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70" name="Freeform 274"/>
              <p:cNvSpPr>
                <a:spLocks/>
              </p:cNvSpPr>
              <p:nvPr/>
            </p:nvSpPr>
            <p:spPr bwMode="auto">
              <a:xfrm>
                <a:off x="921" y="27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71" name="Freeform 275"/>
              <p:cNvSpPr>
                <a:spLocks/>
              </p:cNvSpPr>
              <p:nvPr/>
            </p:nvSpPr>
            <p:spPr bwMode="auto">
              <a:xfrm>
                <a:off x="898" y="269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72" name="Freeform 276"/>
              <p:cNvSpPr>
                <a:spLocks/>
              </p:cNvSpPr>
              <p:nvPr/>
            </p:nvSpPr>
            <p:spPr bwMode="auto">
              <a:xfrm>
                <a:off x="873" y="27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73" name="Freeform 277"/>
              <p:cNvSpPr>
                <a:spLocks/>
              </p:cNvSpPr>
              <p:nvPr/>
            </p:nvSpPr>
            <p:spPr bwMode="auto">
              <a:xfrm>
                <a:off x="870" y="26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74" name="Freeform 278"/>
              <p:cNvSpPr>
                <a:spLocks/>
              </p:cNvSpPr>
              <p:nvPr/>
            </p:nvSpPr>
            <p:spPr bwMode="auto">
              <a:xfrm>
                <a:off x="866" y="27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75" name="Freeform 279"/>
              <p:cNvSpPr>
                <a:spLocks/>
              </p:cNvSpPr>
              <p:nvPr/>
            </p:nvSpPr>
            <p:spPr bwMode="auto">
              <a:xfrm>
                <a:off x="868" y="26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76" name="Freeform 280"/>
              <p:cNvSpPr>
                <a:spLocks/>
              </p:cNvSpPr>
              <p:nvPr/>
            </p:nvSpPr>
            <p:spPr bwMode="auto">
              <a:xfrm>
                <a:off x="866" y="27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77" name="Freeform 281"/>
              <p:cNvSpPr>
                <a:spLocks/>
              </p:cNvSpPr>
              <p:nvPr/>
            </p:nvSpPr>
            <p:spPr bwMode="auto">
              <a:xfrm>
                <a:off x="856" y="27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78" name="Freeform 282"/>
              <p:cNvSpPr>
                <a:spLocks/>
              </p:cNvSpPr>
              <p:nvPr/>
            </p:nvSpPr>
            <p:spPr bwMode="auto">
              <a:xfrm>
                <a:off x="853" y="26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79" name="Freeform 283"/>
              <p:cNvSpPr>
                <a:spLocks/>
              </p:cNvSpPr>
              <p:nvPr/>
            </p:nvSpPr>
            <p:spPr bwMode="auto">
              <a:xfrm>
                <a:off x="844" y="269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80" name="Freeform 284"/>
              <p:cNvSpPr>
                <a:spLocks/>
              </p:cNvSpPr>
              <p:nvPr/>
            </p:nvSpPr>
            <p:spPr bwMode="auto">
              <a:xfrm>
                <a:off x="846" y="27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81" name="Freeform 285"/>
              <p:cNvSpPr>
                <a:spLocks/>
              </p:cNvSpPr>
              <p:nvPr/>
            </p:nvSpPr>
            <p:spPr bwMode="auto">
              <a:xfrm>
                <a:off x="846" y="27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82" name="Freeform 286"/>
              <p:cNvSpPr>
                <a:spLocks/>
              </p:cNvSpPr>
              <p:nvPr/>
            </p:nvSpPr>
            <p:spPr bwMode="auto">
              <a:xfrm>
                <a:off x="824" y="27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83" name="Freeform 287"/>
              <p:cNvSpPr>
                <a:spLocks/>
              </p:cNvSpPr>
              <p:nvPr/>
            </p:nvSpPr>
            <p:spPr bwMode="auto">
              <a:xfrm>
                <a:off x="808" y="27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84" name="Freeform 288"/>
              <p:cNvSpPr>
                <a:spLocks/>
              </p:cNvSpPr>
              <p:nvPr/>
            </p:nvSpPr>
            <p:spPr bwMode="auto">
              <a:xfrm>
                <a:off x="1431" y="27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85" name="Freeform 289"/>
              <p:cNvSpPr>
                <a:spLocks/>
              </p:cNvSpPr>
              <p:nvPr/>
            </p:nvSpPr>
            <p:spPr bwMode="auto">
              <a:xfrm>
                <a:off x="1109" y="270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86" name="Freeform 290"/>
              <p:cNvSpPr>
                <a:spLocks/>
              </p:cNvSpPr>
              <p:nvPr/>
            </p:nvSpPr>
            <p:spPr bwMode="auto">
              <a:xfrm>
                <a:off x="1101" y="27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87" name="Freeform 291"/>
              <p:cNvSpPr>
                <a:spLocks/>
              </p:cNvSpPr>
              <p:nvPr/>
            </p:nvSpPr>
            <p:spPr bwMode="auto">
              <a:xfrm>
                <a:off x="994" y="27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88" name="Freeform 292"/>
              <p:cNvSpPr>
                <a:spLocks/>
              </p:cNvSpPr>
              <p:nvPr/>
            </p:nvSpPr>
            <p:spPr bwMode="auto">
              <a:xfrm>
                <a:off x="905" y="271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89" name="Freeform 293"/>
              <p:cNvSpPr>
                <a:spLocks/>
              </p:cNvSpPr>
              <p:nvPr/>
            </p:nvSpPr>
            <p:spPr bwMode="auto">
              <a:xfrm>
                <a:off x="893" y="27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90" name="Freeform 294"/>
              <p:cNvSpPr>
                <a:spLocks/>
              </p:cNvSpPr>
              <p:nvPr/>
            </p:nvSpPr>
            <p:spPr bwMode="auto">
              <a:xfrm>
                <a:off x="887" y="27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91" name="Freeform 295"/>
              <p:cNvSpPr>
                <a:spLocks/>
              </p:cNvSpPr>
              <p:nvPr/>
            </p:nvSpPr>
            <p:spPr bwMode="auto">
              <a:xfrm>
                <a:off x="885" y="27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92" name="Freeform 296"/>
              <p:cNvSpPr>
                <a:spLocks/>
              </p:cNvSpPr>
              <p:nvPr/>
            </p:nvSpPr>
            <p:spPr bwMode="auto">
              <a:xfrm>
                <a:off x="871" y="27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93" name="Freeform 297"/>
              <p:cNvSpPr>
                <a:spLocks/>
              </p:cNvSpPr>
              <p:nvPr/>
            </p:nvSpPr>
            <p:spPr bwMode="auto">
              <a:xfrm>
                <a:off x="846" y="27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94" name="Freeform 298"/>
              <p:cNvSpPr>
                <a:spLocks/>
              </p:cNvSpPr>
              <p:nvPr/>
            </p:nvSpPr>
            <p:spPr bwMode="auto">
              <a:xfrm>
                <a:off x="842" y="27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95" name="Freeform 299"/>
              <p:cNvSpPr>
                <a:spLocks/>
              </p:cNvSpPr>
              <p:nvPr/>
            </p:nvSpPr>
            <p:spPr bwMode="auto">
              <a:xfrm>
                <a:off x="837" y="27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96" name="Freeform 300"/>
              <p:cNvSpPr>
                <a:spLocks/>
              </p:cNvSpPr>
              <p:nvPr/>
            </p:nvSpPr>
            <p:spPr bwMode="auto">
              <a:xfrm>
                <a:off x="847" y="27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97" name="Freeform 301"/>
              <p:cNvSpPr>
                <a:spLocks/>
              </p:cNvSpPr>
              <p:nvPr/>
            </p:nvSpPr>
            <p:spPr bwMode="auto">
              <a:xfrm>
                <a:off x="783" y="270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98" name="Freeform 302"/>
              <p:cNvSpPr>
                <a:spLocks/>
              </p:cNvSpPr>
              <p:nvPr/>
            </p:nvSpPr>
            <p:spPr bwMode="auto">
              <a:xfrm>
                <a:off x="963" y="272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599" name="Freeform 303"/>
              <p:cNvSpPr>
                <a:spLocks/>
              </p:cNvSpPr>
              <p:nvPr/>
            </p:nvSpPr>
            <p:spPr bwMode="auto">
              <a:xfrm>
                <a:off x="910" y="27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00" name="Freeform 304"/>
              <p:cNvSpPr>
                <a:spLocks/>
              </p:cNvSpPr>
              <p:nvPr/>
            </p:nvSpPr>
            <p:spPr bwMode="auto">
              <a:xfrm>
                <a:off x="904" y="27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01" name="Freeform 305"/>
              <p:cNvSpPr>
                <a:spLocks/>
              </p:cNvSpPr>
              <p:nvPr/>
            </p:nvSpPr>
            <p:spPr bwMode="auto">
              <a:xfrm>
                <a:off x="895" y="272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02" name="Freeform 306"/>
              <p:cNvSpPr>
                <a:spLocks/>
              </p:cNvSpPr>
              <p:nvPr/>
            </p:nvSpPr>
            <p:spPr bwMode="auto">
              <a:xfrm>
                <a:off x="883" y="27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03" name="Freeform 307"/>
              <p:cNvSpPr>
                <a:spLocks/>
              </p:cNvSpPr>
              <p:nvPr/>
            </p:nvSpPr>
            <p:spPr bwMode="auto">
              <a:xfrm>
                <a:off x="888" y="27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04" name="Freeform 308"/>
              <p:cNvSpPr>
                <a:spLocks/>
              </p:cNvSpPr>
              <p:nvPr/>
            </p:nvSpPr>
            <p:spPr bwMode="auto">
              <a:xfrm>
                <a:off x="885" y="272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05" name="Freeform 309"/>
              <p:cNvSpPr>
                <a:spLocks/>
              </p:cNvSpPr>
              <p:nvPr/>
            </p:nvSpPr>
            <p:spPr bwMode="auto">
              <a:xfrm>
                <a:off x="864" y="27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06" name="Freeform 310"/>
              <p:cNvSpPr>
                <a:spLocks/>
              </p:cNvSpPr>
              <p:nvPr/>
            </p:nvSpPr>
            <p:spPr bwMode="auto">
              <a:xfrm>
                <a:off x="866" y="272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07" name="Freeform 311"/>
              <p:cNvSpPr>
                <a:spLocks/>
              </p:cNvSpPr>
              <p:nvPr/>
            </p:nvSpPr>
            <p:spPr bwMode="auto">
              <a:xfrm>
                <a:off x="859" y="272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08" name="Freeform 312"/>
              <p:cNvSpPr>
                <a:spLocks/>
              </p:cNvSpPr>
              <p:nvPr/>
            </p:nvSpPr>
            <p:spPr bwMode="auto">
              <a:xfrm>
                <a:off x="863" y="272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09" name="Freeform 313"/>
              <p:cNvSpPr>
                <a:spLocks/>
              </p:cNvSpPr>
              <p:nvPr/>
            </p:nvSpPr>
            <p:spPr bwMode="auto">
              <a:xfrm>
                <a:off x="861" y="272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10" name="Freeform 314"/>
              <p:cNvSpPr>
                <a:spLocks/>
              </p:cNvSpPr>
              <p:nvPr/>
            </p:nvSpPr>
            <p:spPr bwMode="auto">
              <a:xfrm>
                <a:off x="854" y="27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11" name="Freeform 315"/>
              <p:cNvSpPr>
                <a:spLocks/>
              </p:cNvSpPr>
              <p:nvPr/>
            </p:nvSpPr>
            <p:spPr bwMode="auto">
              <a:xfrm>
                <a:off x="854" y="272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12" name="Freeform 316"/>
              <p:cNvSpPr>
                <a:spLocks/>
              </p:cNvSpPr>
              <p:nvPr/>
            </p:nvSpPr>
            <p:spPr bwMode="auto">
              <a:xfrm>
                <a:off x="847" y="272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13" name="Freeform 317"/>
              <p:cNvSpPr>
                <a:spLocks/>
              </p:cNvSpPr>
              <p:nvPr/>
            </p:nvSpPr>
            <p:spPr bwMode="auto">
              <a:xfrm>
                <a:off x="785" y="27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14" name="Freeform 318"/>
              <p:cNvSpPr>
                <a:spLocks/>
              </p:cNvSpPr>
              <p:nvPr/>
            </p:nvSpPr>
            <p:spPr bwMode="auto">
              <a:xfrm>
                <a:off x="669" y="27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15" name="Freeform 319"/>
              <p:cNvSpPr>
                <a:spLocks/>
              </p:cNvSpPr>
              <p:nvPr/>
            </p:nvSpPr>
            <p:spPr bwMode="auto">
              <a:xfrm>
                <a:off x="1293" y="27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16" name="Freeform 320"/>
              <p:cNvSpPr>
                <a:spLocks/>
              </p:cNvSpPr>
              <p:nvPr/>
            </p:nvSpPr>
            <p:spPr bwMode="auto">
              <a:xfrm>
                <a:off x="938" y="27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17" name="Freeform 321"/>
              <p:cNvSpPr>
                <a:spLocks/>
              </p:cNvSpPr>
              <p:nvPr/>
            </p:nvSpPr>
            <p:spPr bwMode="auto">
              <a:xfrm>
                <a:off x="924" y="27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18" name="Freeform 322"/>
              <p:cNvSpPr>
                <a:spLocks/>
              </p:cNvSpPr>
              <p:nvPr/>
            </p:nvSpPr>
            <p:spPr bwMode="auto">
              <a:xfrm>
                <a:off x="931" y="27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19" name="Freeform 323"/>
              <p:cNvSpPr>
                <a:spLocks/>
              </p:cNvSpPr>
              <p:nvPr/>
            </p:nvSpPr>
            <p:spPr bwMode="auto">
              <a:xfrm>
                <a:off x="912" y="273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20" name="Freeform 324"/>
              <p:cNvSpPr>
                <a:spLocks/>
              </p:cNvSpPr>
              <p:nvPr/>
            </p:nvSpPr>
            <p:spPr bwMode="auto">
              <a:xfrm>
                <a:off x="898" y="27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21" name="Freeform 325"/>
              <p:cNvSpPr>
                <a:spLocks/>
              </p:cNvSpPr>
              <p:nvPr/>
            </p:nvSpPr>
            <p:spPr bwMode="auto">
              <a:xfrm>
                <a:off x="900" y="274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22" name="Freeform 326"/>
              <p:cNvSpPr>
                <a:spLocks/>
              </p:cNvSpPr>
              <p:nvPr/>
            </p:nvSpPr>
            <p:spPr bwMode="auto">
              <a:xfrm>
                <a:off x="887" y="27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23" name="Freeform 327"/>
              <p:cNvSpPr>
                <a:spLocks/>
              </p:cNvSpPr>
              <p:nvPr/>
            </p:nvSpPr>
            <p:spPr bwMode="auto">
              <a:xfrm>
                <a:off x="890" y="27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24" name="Freeform 328"/>
              <p:cNvSpPr>
                <a:spLocks/>
              </p:cNvSpPr>
              <p:nvPr/>
            </p:nvSpPr>
            <p:spPr bwMode="auto">
              <a:xfrm>
                <a:off x="871" y="27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25" name="Freeform 329"/>
              <p:cNvSpPr>
                <a:spLocks/>
              </p:cNvSpPr>
              <p:nvPr/>
            </p:nvSpPr>
            <p:spPr bwMode="auto">
              <a:xfrm>
                <a:off x="875" y="274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26" name="Freeform 330"/>
              <p:cNvSpPr>
                <a:spLocks/>
              </p:cNvSpPr>
              <p:nvPr/>
            </p:nvSpPr>
            <p:spPr bwMode="auto">
              <a:xfrm>
                <a:off x="871" y="27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27" name="Freeform 331"/>
              <p:cNvSpPr>
                <a:spLocks/>
              </p:cNvSpPr>
              <p:nvPr/>
            </p:nvSpPr>
            <p:spPr bwMode="auto">
              <a:xfrm>
                <a:off x="856" y="273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28" name="Freeform 332"/>
              <p:cNvSpPr>
                <a:spLocks/>
              </p:cNvSpPr>
              <p:nvPr/>
            </p:nvSpPr>
            <p:spPr bwMode="auto">
              <a:xfrm>
                <a:off x="790" y="27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29" name="Freeform 333"/>
              <p:cNvSpPr>
                <a:spLocks/>
              </p:cNvSpPr>
              <p:nvPr/>
            </p:nvSpPr>
            <p:spPr bwMode="auto">
              <a:xfrm>
                <a:off x="977" y="274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30" name="Freeform 334"/>
              <p:cNvSpPr>
                <a:spLocks/>
              </p:cNvSpPr>
              <p:nvPr/>
            </p:nvSpPr>
            <p:spPr bwMode="auto">
              <a:xfrm>
                <a:off x="987" y="27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31" name="Freeform 335"/>
              <p:cNvSpPr>
                <a:spLocks/>
              </p:cNvSpPr>
              <p:nvPr/>
            </p:nvSpPr>
            <p:spPr bwMode="auto">
              <a:xfrm>
                <a:off x="943" y="275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32" name="Freeform 336"/>
              <p:cNvSpPr>
                <a:spLocks/>
              </p:cNvSpPr>
              <p:nvPr/>
            </p:nvSpPr>
            <p:spPr bwMode="auto">
              <a:xfrm>
                <a:off x="897" y="275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33" name="Freeform 337"/>
              <p:cNvSpPr>
                <a:spLocks/>
              </p:cNvSpPr>
              <p:nvPr/>
            </p:nvSpPr>
            <p:spPr bwMode="auto">
              <a:xfrm>
                <a:off x="895" y="274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34" name="Freeform 338"/>
              <p:cNvSpPr>
                <a:spLocks/>
              </p:cNvSpPr>
              <p:nvPr/>
            </p:nvSpPr>
            <p:spPr bwMode="auto">
              <a:xfrm>
                <a:off x="863" y="27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35" name="Freeform 339"/>
              <p:cNvSpPr>
                <a:spLocks/>
              </p:cNvSpPr>
              <p:nvPr/>
            </p:nvSpPr>
            <p:spPr bwMode="auto">
              <a:xfrm>
                <a:off x="854" y="27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36" name="Freeform 340"/>
              <p:cNvSpPr>
                <a:spLocks/>
              </p:cNvSpPr>
              <p:nvPr/>
            </p:nvSpPr>
            <p:spPr bwMode="auto">
              <a:xfrm>
                <a:off x="851" y="27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37" name="Freeform 341"/>
              <p:cNvSpPr>
                <a:spLocks/>
              </p:cNvSpPr>
              <p:nvPr/>
            </p:nvSpPr>
            <p:spPr bwMode="auto">
              <a:xfrm>
                <a:off x="681" y="27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38" name="Freeform 342"/>
              <p:cNvSpPr>
                <a:spLocks/>
              </p:cNvSpPr>
              <p:nvPr/>
            </p:nvSpPr>
            <p:spPr bwMode="auto">
              <a:xfrm>
                <a:off x="1587" y="27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39" name="Freeform 343"/>
              <p:cNvSpPr>
                <a:spLocks/>
              </p:cNvSpPr>
              <p:nvPr/>
            </p:nvSpPr>
            <p:spPr bwMode="auto">
              <a:xfrm>
                <a:off x="1072" y="27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40" name="Freeform 344"/>
              <p:cNvSpPr>
                <a:spLocks/>
              </p:cNvSpPr>
              <p:nvPr/>
            </p:nvSpPr>
            <p:spPr bwMode="auto">
              <a:xfrm>
                <a:off x="1024" y="27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41" name="Freeform 345"/>
              <p:cNvSpPr>
                <a:spLocks/>
              </p:cNvSpPr>
              <p:nvPr/>
            </p:nvSpPr>
            <p:spPr bwMode="auto">
              <a:xfrm>
                <a:off x="885" y="27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42" name="Freeform 346"/>
              <p:cNvSpPr>
                <a:spLocks/>
              </p:cNvSpPr>
              <p:nvPr/>
            </p:nvSpPr>
            <p:spPr bwMode="auto">
              <a:xfrm>
                <a:off x="875" y="27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43" name="Freeform 347"/>
              <p:cNvSpPr>
                <a:spLocks/>
              </p:cNvSpPr>
              <p:nvPr/>
            </p:nvSpPr>
            <p:spPr bwMode="auto">
              <a:xfrm>
                <a:off x="880" y="27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44" name="Freeform 348"/>
              <p:cNvSpPr>
                <a:spLocks/>
              </p:cNvSpPr>
              <p:nvPr/>
            </p:nvSpPr>
            <p:spPr bwMode="auto">
              <a:xfrm>
                <a:off x="871" y="27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45" name="Freeform 349"/>
              <p:cNvSpPr>
                <a:spLocks/>
              </p:cNvSpPr>
              <p:nvPr/>
            </p:nvSpPr>
            <p:spPr bwMode="auto">
              <a:xfrm>
                <a:off x="870" y="27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46" name="Freeform 350"/>
              <p:cNvSpPr>
                <a:spLocks/>
              </p:cNvSpPr>
              <p:nvPr/>
            </p:nvSpPr>
            <p:spPr bwMode="auto">
              <a:xfrm>
                <a:off x="839" y="27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47" name="Freeform 351"/>
              <p:cNvSpPr>
                <a:spLocks/>
              </p:cNvSpPr>
              <p:nvPr/>
            </p:nvSpPr>
            <p:spPr bwMode="auto">
              <a:xfrm>
                <a:off x="827" y="27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48" name="Freeform 352"/>
              <p:cNvSpPr>
                <a:spLocks/>
              </p:cNvSpPr>
              <p:nvPr/>
            </p:nvSpPr>
            <p:spPr bwMode="auto">
              <a:xfrm>
                <a:off x="708" y="27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49" name="Freeform 353"/>
              <p:cNvSpPr>
                <a:spLocks/>
              </p:cNvSpPr>
              <p:nvPr/>
            </p:nvSpPr>
            <p:spPr bwMode="auto">
              <a:xfrm>
                <a:off x="674" y="27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50" name="Freeform 354"/>
              <p:cNvSpPr>
                <a:spLocks/>
              </p:cNvSpPr>
              <p:nvPr/>
            </p:nvSpPr>
            <p:spPr bwMode="auto">
              <a:xfrm>
                <a:off x="1611" y="277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51" name="Freeform 355"/>
              <p:cNvSpPr>
                <a:spLocks/>
              </p:cNvSpPr>
              <p:nvPr/>
            </p:nvSpPr>
            <p:spPr bwMode="auto">
              <a:xfrm>
                <a:off x="1041" y="277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52" name="Freeform 356"/>
              <p:cNvSpPr>
                <a:spLocks/>
              </p:cNvSpPr>
              <p:nvPr/>
            </p:nvSpPr>
            <p:spPr bwMode="auto">
              <a:xfrm>
                <a:off x="955" y="25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53" name="Freeform 357"/>
              <p:cNvSpPr>
                <a:spLocks/>
              </p:cNvSpPr>
              <p:nvPr/>
            </p:nvSpPr>
            <p:spPr bwMode="auto">
              <a:xfrm>
                <a:off x="922" y="25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54" name="Freeform 358"/>
              <p:cNvSpPr>
                <a:spLocks/>
              </p:cNvSpPr>
              <p:nvPr/>
            </p:nvSpPr>
            <p:spPr bwMode="auto">
              <a:xfrm>
                <a:off x="905" y="25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55" name="Freeform 359"/>
              <p:cNvSpPr>
                <a:spLocks/>
              </p:cNvSpPr>
              <p:nvPr/>
            </p:nvSpPr>
            <p:spPr bwMode="auto">
              <a:xfrm>
                <a:off x="909" y="25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56" name="Freeform 360"/>
              <p:cNvSpPr>
                <a:spLocks/>
              </p:cNvSpPr>
              <p:nvPr/>
            </p:nvSpPr>
            <p:spPr bwMode="auto">
              <a:xfrm>
                <a:off x="898" y="25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57" name="Freeform 361"/>
              <p:cNvSpPr>
                <a:spLocks/>
              </p:cNvSpPr>
              <p:nvPr/>
            </p:nvSpPr>
            <p:spPr bwMode="auto">
              <a:xfrm>
                <a:off x="864" y="25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58" name="Freeform 362"/>
              <p:cNvSpPr>
                <a:spLocks/>
              </p:cNvSpPr>
              <p:nvPr/>
            </p:nvSpPr>
            <p:spPr bwMode="auto">
              <a:xfrm>
                <a:off x="861" y="25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59" name="Freeform 363"/>
              <p:cNvSpPr>
                <a:spLocks/>
              </p:cNvSpPr>
              <p:nvPr/>
            </p:nvSpPr>
            <p:spPr bwMode="auto">
              <a:xfrm>
                <a:off x="863" y="25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60" name="Freeform 364"/>
              <p:cNvSpPr>
                <a:spLocks/>
              </p:cNvSpPr>
              <p:nvPr/>
            </p:nvSpPr>
            <p:spPr bwMode="auto">
              <a:xfrm>
                <a:off x="737" y="25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61" name="Freeform 365"/>
              <p:cNvSpPr>
                <a:spLocks/>
              </p:cNvSpPr>
              <p:nvPr/>
            </p:nvSpPr>
            <p:spPr bwMode="auto">
              <a:xfrm>
                <a:off x="684" y="25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62" name="Freeform 366"/>
              <p:cNvSpPr>
                <a:spLocks/>
              </p:cNvSpPr>
              <p:nvPr/>
            </p:nvSpPr>
            <p:spPr bwMode="auto">
              <a:xfrm>
                <a:off x="910" y="257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63" name="Freeform 367"/>
              <p:cNvSpPr>
                <a:spLocks/>
              </p:cNvSpPr>
              <p:nvPr/>
            </p:nvSpPr>
            <p:spPr bwMode="auto">
              <a:xfrm>
                <a:off x="875" y="256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64" name="Freeform 368"/>
              <p:cNvSpPr>
                <a:spLocks/>
              </p:cNvSpPr>
              <p:nvPr/>
            </p:nvSpPr>
            <p:spPr bwMode="auto">
              <a:xfrm>
                <a:off x="871" y="257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65" name="Freeform 369"/>
              <p:cNvSpPr>
                <a:spLocks/>
              </p:cNvSpPr>
              <p:nvPr/>
            </p:nvSpPr>
            <p:spPr bwMode="auto">
              <a:xfrm>
                <a:off x="868" y="257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66" name="Freeform 370"/>
              <p:cNvSpPr>
                <a:spLocks/>
              </p:cNvSpPr>
              <p:nvPr/>
            </p:nvSpPr>
            <p:spPr bwMode="auto">
              <a:xfrm>
                <a:off x="851" y="257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67" name="Freeform 371"/>
              <p:cNvSpPr>
                <a:spLocks/>
              </p:cNvSpPr>
              <p:nvPr/>
            </p:nvSpPr>
            <p:spPr bwMode="auto">
              <a:xfrm>
                <a:off x="745" y="257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68" name="Freeform 372"/>
              <p:cNvSpPr>
                <a:spLocks/>
              </p:cNvSpPr>
              <p:nvPr/>
            </p:nvSpPr>
            <p:spPr bwMode="auto">
              <a:xfrm>
                <a:off x="730" y="257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69" name="Freeform 373"/>
              <p:cNvSpPr>
                <a:spLocks/>
              </p:cNvSpPr>
              <p:nvPr/>
            </p:nvSpPr>
            <p:spPr bwMode="auto">
              <a:xfrm>
                <a:off x="1497" y="25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70" name="Freeform 374"/>
              <p:cNvSpPr>
                <a:spLocks/>
              </p:cNvSpPr>
              <p:nvPr/>
            </p:nvSpPr>
            <p:spPr bwMode="auto">
              <a:xfrm>
                <a:off x="1349" y="25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71" name="Freeform 375"/>
              <p:cNvSpPr>
                <a:spLocks/>
              </p:cNvSpPr>
              <p:nvPr/>
            </p:nvSpPr>
            <p:spPr bwMode="auto">
              <a:xfrm>
                <a:off x="1024" y="258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72" name="Freeform 376"/>
              <p:cNvSpPr>
                <a:spLocks/>
              </p:cNvSpPr>
              <p:nvPr/>
            </p:nvSpPr>
            <p:spPr bwMode="auto">
              <a:xfrm>
                <a:off x="943" y="259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73" name="Freeform 377"/>
              <p:cNvSpPr>
                <a:spLocks/>
              </p:cNvSpPr>
              <p:nvPr/>
            </p:nvSpPr>
            <p:spPr bwMode="auto">
              <a:xfrm>
                <a:off x="915" y="258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74" name="Freeform 378"/>
              <p:cNvSpPr>
                <a:spLocks/>
              </p:cNvSpPr>
              <p:nvPr/>
            </p:nvSpPr>
            <p:spPr bwMode="auto">
              <a:xfrm>
                <a:off x="887" y="259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75" name="Freeform 379"/>
              <p:cNvSpPr>
                <a:spLocks/>
              </p:cNvSpPr>
              <p:nvPr/>
            </p:nvSpPr>
            <p:spPr bwMode="auto">
              <a:xfrm>
                <a:off x="885" y="25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76" name="Freeform 380"/>
              <p:cNvSpPr>
                <a:spLocks/>
              </p:cNvSpPr>
              <p:nvPr/>
            </p:nvSpPr>
            <p:spPr bwMode="auto">
              <a:xfrm>
                <a:off x="885" y="258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77" name="Freeform 381"/>
              <p:cNvSpPr>
                <a:spLocks/>
              </p:cNvSpPr>
              <p:nvPr/>
            </p:nvSpPr>
            <p:spPr bwMode="auto">
              <a:xfrm>
                <a:off x="888" y="258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78" name="Freeform 382"/>
              <p:cNvSpPr>
                <a:spLocks/>
              </p:cNvSpPr>
              <p:nvPr/>
            </p:nvSpPr>
            <p:spPr bwMode="auto">
              <a:xfrm>
                <a:off x="863" y="25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79" name="Freeform 383"/>
              <p:cNvSpPr>
                <a:spLocks/>
              </p:cNvSpPr>
              <p:nvPr/>
            </p:nvSpPr>
            <p:spPr bwMode="auto">
              <a:xfrm>
                <a:off x="834" y="25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80" name="Freeform 384"/>
              <p:cNvSpPr>
                <a:spLocks/>
              </p:cNvSpPr>
              <p:nvPr/>
            </p:nvSpPr>
            <p:spPr bwMode="auto">
              <a:xfrm>
                <a:off x="820" y="25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81" name="Freeform 385"/>
              <p:cNvSpPr>
                <a:spLocks/>
              </p:cNvSpPr>
              <p:nvPr/>
            </p:nvSpPr>
            <p:spPr bwMode="auto">
              <a:xfrm>
                <a:off x="1051" y="259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82" name="Freeform 386"/>
              <p:cNvSpPr>
                <a:spLocks/>
              </p:cNvSpPr>
              <p:nvPr/>
            </p:nvSpPr>
            <p:spPr bwMode="auto">
              <a:xfrm>
                <a:off x="1057" y="25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83" name="Freeform 387"/>
              <p:cNvSpPr>
                <a:spLocks/>
              </p:cNvSpPr>
              <p:nvPr/>
            </p:nvSpPr>
            <p:spPr bwMode="auto">
              <a:xfrm>
                <a:off x="912" y="25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84" name="Freeform 388"/>
              <p:cNvSpPr>
                <a:spLocks/>
              </p:cNvSpPr>
              <p:nvPr/>
            </p:nvSpPr>
            <p:spPr bwMode="auto">
              <a:xfrm>
                <a:off x="897" y="26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85" name="Freeform 389"/>
              <p:cNvSpPr>
                <a:spLocks/>
              </p:cNvSpPr>
              <p:nvPr/>
            </p:nvSpPr>
            <p:spPr bwMode="auto">
              <a:xfrm>
                <a:off x="895" y="26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86" name="Freeform 390"/>
              <p:cNvSpPr>
                <a:spLocks/>
              </p:cNvSpPr>
              <p:nvPr/>
            </p:nvSpPr>
            <p:spPr bwMode="auto">
              <a:xfrm>
                <a:off x="902" y="25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87" name="Freeform 391"/>
              <p:cNvSpPr>
                <a:spLocks/>
              </p:cNvSpPr>
              <p:nvPr/>
            </p:nvSpPr>
            <p:spPr bwMode="auto">
              <a:xfrm>
                <a:off x="885" y="259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88" name="Freeform 392"/>
              <p:cNvSpPr>
                <a:spLocks/>
              </p:cNvSpPr>
              <p:nvPr/>
            </p:nvSpPr>
            <p:spPr bwMode="auto">
              <a:xfrm>
                <a:off x="887" y="25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89" name="Freeform 393"/>
              <p:cNvSpPr>
                <a:spLocks/>
              </p:cNvSpPr>
              <p:nvPr/>
            </p:nvSpPr>
            <p:spPr bwMode="auto">
              <a:xfrm>
                <a:off x="863" y="25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90" name="Freeform 394"/>
              <p:cNvSpPr>
                <a:spLocks/>
              </p:cNvSpPr>
              <p:nvPr/>
            </p:nvSpPr>
            <p:spPr bwMode="auto">
              <a:xfrm>
                <a:off x="859" y="25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91" name="Freeform 395"/>
              <p:cNvSpPr>
                <a:spLocks/>
              </p:cNvSpPr>
              <p:nvPr/>
            </p:nvSpPr>
            <p:spPr bwMode="auto">
              <a:xfrm>
                <a:off x="866" y="25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92" name="Freeform 396"/>
              <p:cNvSpPr>
                <a:spLocks/>
              </p:cNvSpPr>
              <p:nvPr/>
            </p:nvSpPr>
            <p:spPr bwMode="auto">
              <a:xfrm>
                <a:off x="858" y="26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93" name="Freeform 397"/>
              <p:cNvSpPr>
                <a:spLocks/>
              </p:cNvSpPr>
              <p:nvPr/>
            </p:nvSpPr>
            <p:spPr bwMode="auto">
              <a:xfrm>
                <a:off x="844" y="25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94" name="Freeform 398"/>
              <p:cNvSpPr>
                <a:spLocks/>
              </p:cNvSpPr>
              <p:nvPr/>
            </p:nvSpPr>
            <p:spPr bwMode="auto">
              <a:xfrm>
                <a:off x="893" y="26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95" name="Freeform 399"/>
              <p:cNvSpPr>
                <a:spLocks/>
              </p:cNvSpPr>
              <p:nvPr/>
            </p:nvSpPr>
            <p:spPr bwMode="auto">
              <a:xfrm>
                <a:off x="892" y="26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96" name="Freeform 400"/>
              <p:cNvSpPr>
                <a:spLocks/>
              </p:cNvSpPr>
              <p:nvPr/>
            </p:nvSpPr>
            <p:spPr bwMode="auto">
              <a:xfrm>
                <a:off x="898" y="26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97" name="Freeform 401"/>
              <p:cNvSpPr>
                <a:spLocks/>
              </p:cNvSpPr>
              <p:nvPr/>
            </p:nvSpPr>
            <p:spPr bwMode="auto">
              <a:xfrm>
                <a:off x="885" y="261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98" name="Freeform 402"/>
              <p:cNvSpPr>
                <a:spLocks/>
              </p:cNvSpPr>
              <p:nvPr/>
            </p:nvSpPr>
            <p:spPr bwMode="auto">
              <a:xfrm>
                <a:off x="870" y="261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699" name="Freeform 403"/>
              <p:cNvSpPr>
                <a:spLocks/>
              </p:cNvSpPr>
              <p:nvPr/>
            </p:nvSpPr>
            <p:spPr bwMode="auto">
              <a:xfrm>
                <a:off x="871" y="26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00" name="Freeform 404"/>
              <p:cNvSpPr>
                <a:spLocks/>
              </p:cNvSpPr>
              <p:nvPr/>
            </p:nvSpPr>
            <p:spPr bwMode="auto">
              <a:xfrm>
                <a:off x="868" y="26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01" name="Freeform 405"/>
              <p:cNvSpPr>
                <a:spLocks/>
              </p:cNvSpPr>
              <p:nvPr/>
            </p:nvSpPr>
            <p:spPr bwMode="auto">
              <a:xfrm>
                <a:off x="774" y="26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02" name="Freeform 406"/>
              <p:cNvSpPr>
                <a:spLocks/>
              </p:cNvSpPr>
              <p:nvPr/>
            </p:nvSpPr>
            <p:spPr bwMode="auto">
              <a:xfrm>
                <a:off x="1286" y="262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51703" name="Group 407"/>
            <p:cNvGrpSpPr>
              <a:grpSpLocks/>
            </p:cNvGrpSpPr>
            <p:nvPr/>
          </p:nvGrpSpPr>
          <p:grpSpPr bwMode="auto">
            <a:xfrm>
              <a:off x="641" y="2814"/>
              <a:ext cx="1453" cy="552"/>
              <a:chOff x="732" y="2149"/>
              <a:chExt cx="1453" cy="552"/>
            </a:xfrm>
          </p:grpSpPr>
          <p:sp>
            <p:nvSpPr>
              <p:cNvPr id="951704" name="Freeform 408"/>
              <p:cNvSpPr>
                <a:spLocks/>
              </p:cNvSpPr>
              <p:nvPr/>
            </p:nvSpPr>
            <p:spPr bwMode="auto">
              <a:xfrm>
                <a:off x="1201" y="262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05" name="Freeform 409"/>
              <p:cNvSpPr>
                <a:spLocks/>
              </p:cNvSpPr>
              <p:nvPr/>
            </p:nvSpPr>
            <p:spPr bwMode="auto">
              <a:xfrm>
                <a:off x="907" y="26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06" name="Freeform 410"/>
              <p:cNvSpPr>
                <a:spLocks/>
              </p:cNvSpPr>
              <p:nvPr/>
            </p:nvSpPr>
            <p:spPr bwMode="auto">
              <a:xfrm>
                <a:off x="897" y="26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07" name="Freeform 411"/>
              <p:cNvSpPr>
                <a:spLocks/>
              </p:cNvSpPr>
              <p:nvPr/>
            </p:nvSpPr>
            <p:spPr bwMode="auto">
              <a:xfrm>
                <a:off x="890" y="26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08" name="Freeform 412"/>
              <p:cNvSpPr>
                <a:spLocks/>
              </p:cNvSpPr>
              <p:nvPr/>
            </p:nvSpPr>
            <p:spPr bwMode="auto">
              <a:xfrm>
                <a:off x="887" y="26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09" name="Freeform 413"/>
              <p:cNvSpPr>
                <a:spLocks/>
              </p:cNvSpPr>
              <p:nvPr/>
            </p:nvSpPr>
            <p:spPr bwMode="auto">
              <a:xfrm>
                <a:off x="756" y="262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10" name="Freeform 414"/>
              <p:cNvSpPr>
                <a:spLocks/>
              </p:cNvSpPr>
              <p:nvPr/>
            </p:nvSpPr>
            <p:spPr bwMode="auto">
              <a:xfrm>
                <a:off x="1765" y="26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11" name="Freeform 415"/>
              <p:cNvSpPr>
                <a:spLocks/>
              </p:cNvSpPr>
              <p:nvPr/>
            </p:nvSpPr>
            <p:spPr bwMode="auto">
              <a:xfrm>
                <a:off x="1174" y="26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12" name="Freeform 416"/>
              <p:cNvSpPr>
                <a:spLocks/>
              </p:cNvSpPr>
              <p:nvPr/>
            </p:nvSpPr>
            <p:spPr bwMode="auto">
              <a:xfrm>
                <a:off x="921" y="264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13" name="Freeform 417"/>
              <p:cNvSpPr>
                <a:spLocks/>
              </p:cNvSpPr>
              <p:nvPr/>
            </p:nvSpPr>
            <p:spPr bwMode="auto">
              <a:xfrm>
                <a:off x="910" y="26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14" name="Freeform 418"/>
              <p:cNvSpPr>
                <a:spLocks/>
              </p:cNvSpPr>
              <p:nvPr/>
            </p:nvSpPr>
            <p:spPr bwMode="auto">
              <a:xfrm>
                <a:off x="909" y="26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15" name="Freeform 419"/>
              <p:cNvSpPr>
                <a:spLocks/>
              </p:cNvSpPr>
              <p:nvPr/>
            </p:nvSpPr>
            <p:spPr bwMode="auto">
              <a:xfrm>
                <a:off x="897" y="264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16" name="Freeform 420"/>
              <p:cNvSpPr>
                <a:spLocks/>
              </p:cNvSpPr>
              <p:nvPr/>
            </p:nvSpPr>
            <p:spPr bwMode="auto">
              <a:xfrm>
                <a:off x="887" y="26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17" name="Freeform 421"/>
              <p:cNvSpPr>
                <a:spLocks/>
              </p:cNvSpPr>
              <p:nvPr/>
            </p:nvSpPr>
            <p:spPr bwMode="auto">
              <a:xfrm>
                <a:off x="887" y="263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18" name="Freeform 422"/>
              <p:cNvSpPr>
                <a:spLocks/>
              </p:cNvSpPr>
              <p:nvPr/>
            </p:nvSpPr>
            <p:spPr bwMode="auto">
              <a:xfrm>
                <a:off x="871" y="26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19" name="Freeform 423"/>
              <p:cNvSpPr>
                <a:spLocks/>
              </p:cNvSpPr>
              <p:nvPr/>
            </p:nvSpPr>
            <p:spPr bwMode="auto">
              <a:xfrm>
                <a:off x="864" y="263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20" name="Freeform 424"/>
              <p:cNvSpPr>
                <a:spLocks/>
              </p:cNvSpPr>
              <p:nvPr/>
            </p:nvSpPr>
            <p:spPr bwMode="auto">
              <a:xfrm>
                <a:off x="870" y="26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21" name="Freeform 425"/>
              <p:cNvSpPr>
                <a:spLocks/>
              </p:cNvSpPr>
              <p:nvPr/>
            </p:nvSpPr>
            <p:spPr bwMode="auto">
              <a:xfrm>
                <a:off x="851" y="26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22" name="Freeform 426"/>
              <p:cNvSpPr>
                <a:spLocks/>
              </p:cNvSpPr>
              <p:nvPr/>
            </p:nvSpPr>
            <p:spPr bwMode="auto">
              <a:xfrm>
                <a:off x="827" y="26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23" name="Freeform 427"/>
              <p:cNvSpPr>
                <a:spLocks/>
              </p:cNvSpPr>
              <p:nvPr/>
            </p:nvSpPr>
            <p:spPr bwMode="auto">
              <a:xfrm>
                <a:off x="1335" y="265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24" name="Freeform 428"/>
              <p:cNvSpPr>
                <a:spLocks/>
              </p:cNvSpPr>
              <p:nvPr/>
            </p:nvSpPr>
            <p:spPr bwMode="auto">
              <a:xfrm>
                <a:off x="1089" y="265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25" name="Freeform 429"/>
              <p:cNvSpPr>
                <a:spLocks/>
              </p:cNvSpPr>
              <p:nvPr/>
            </p:nvSpPr>
            <p:spPr bwMode="auto">
              <a:xfrm>
                <a:off x="1079" y="265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26" name="Freeform 430"/>
              <p:cNvSpPr>
                <a:spLocks/>
              </p:cNvSpPr>
              <p:nvPr/>
            </p:nvSpPr>
            <p:spPr bwMode="auto">
              <a:xfrm>
                <a:off x="949" y="26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27" name="Freeform 431"/>
              <p:cNvSpPr>
                <a:spLocks/>
              </p:cNvSpPr>
              <p:nvPr/>
            </p:nvSpPr>
            <p:spPr bwMode="auto">
              <a:xfrm>
                <a:off x="912" y="265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28" name="Freeform 432"/>
              <p:cNvSpPr>
                <a:spLocks/>
              </p:cNvSpPr>
              <p:nvPr/>
            </p:nvSpPr>
            <p:spPr bwMode="auto">
              <a:xfrm>
                <a:off x="898" y="26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29" name="Freeform 433"/>
              <p:cNvSpPr>
                <a:spLocks/>
              </p:cNvSpPr>
              <p:nvPr/>
            </p:nvSpPr>
            <p:spPr bwMode="auto">
              <a:xfrm>
                <a:off x="895" y="265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30" name="Freeform 434"/>
              <p:cNvSpPr>
                <a:spLocks/>
              </p:cNvSpPr>
              <p:nvPr/>
            </p:nvSpPr>
            <p:spPr bwMode="auto">
              <a:xfrm>
                <a:off x="888" y="26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31" name="Freeform 435"/>
              <p:cNvSpPr>
                <a:spLocks/>
              </p:cNvSpPr>
              <p:nvPr/>
            </p:nvSpPr>
            <p:spPr bwMode="auto">
              <a:xfrm>
                <a:off x="813" y="26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32" name="Freeform 436"/>
              <p:cNvSpPr>
                <a:spLocks/>
              </p:cNvSpPr>
              <p:nvPr/>
            </p:nvSpPr>
            <p:spPr bwMode="auto">
              <a:xfrm>
                <a:off x="732" y="265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33" name="Freeform 437"/>
              <p:cNvSpPr>
                <a:spLocks/>
              </p:cNvSpPr>
              <p:nvPr/>
            </p:nvSpPr>
            <p:spPr bwMode="auto">
              <a:xfrm>
                <a:off x="1339" y="26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34" name="Freeform 438"/>
              <p:cNvSpPr>
                <a:spLocks/>
              </p:cNvSpPr>
              <p:nvPr/>
            </p:nvSpPr>
            <p:spPr bwMode="auto">
              <a:xfrm>
                <a:off x="1218" y="26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35" name="Freeform 439"/>
              <p:cNvSpPr>
                <a:spLocks/>
              </p:cNvSpPr>
              <p:nvPr/>
            </p:nvSpPr>
            <p:spPr bwMode="auto">
              <a:xfrm>
                <a:off x="1038" y="26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36" name="Freeform 440"/>
              <p:cNvSpPr>
                <a:spLocks/>
              </p:cNvSpPr>
              <p:nvPr/>
            </p:nvSpPr>
            <p:spPr bwMode="auto">
              <a:xfrm>
                <a:off x="955" y="26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37" name="Freeform 441"/>
              <p:cNvSpPr>
                <a:spLocks/>
              </p:cNvSpPr>
              <p:nvPr/>
            </p:nvSpPr>
            <p:spPr bwMode="auto">
              <a:xfrm>
                <a:off x="922" y="26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38" name="Freeform 442"/>
              <p:cNvSpPr>
                <a:spLocks/>
              </p:cNvSpPr>
              <p:nvPr/>
            </p:nvSpPr>
            <p:spPr bwMode="auto">
              <a:xfrm>
                <a:off x="883" y="265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39" name="Freeform 443"/>
              <p:cNvSpPr>
                <a:spLocks/>
              </p:cNvSpPr>
              <p:nvPr/>
            </p:nvSpPr>
            <p:spPr bwMode="auto">
              <a:xfrm>
                <a:off x="871" y="26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40" name="Freeform 444"/>
              <p:cNvSpPr>
                <a:spLocks/>
              </p:cNvSpPr>
              <p:nvPr/>
            </p:nvSpPr>
            <p:spPr bwMode="auto">
              <a:xfrm>
                <a:off x="868" y="26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41" name="Freeform 445"/>
              <p:cNvSpPr>
                <a:spLocks/>
              </p:cNvSpPr>
              <p:nvPr/>
            </p:nvSpPr>
            <p:spPr bwMode="auto">
              <a:xfrm>
                <a:off x="866" y="26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42" name="Freeform 446"/>
              <p:cNvSpPr>
                <a:spLocks/>
              </p:cNvSpPr>
              <p:nvPr/>
            </p:nvSpPr>
            <p:spPr bwMode="auto">
              <a:xfrm>
                <a:off x="844" y="26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43" name="Freeform 447"/>
              <p:cNvSpPr>
                <a:spLocks/>
              </p:cNvSpPr>
              <p:nvPr/>
            </p:nvSpPr>
            <p:spPr bwMode="auto">
              <a:xfrm>
                <a:off x="836" y="26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44" name="Freeform 448"/>
              <p:cNvSpPr>
                <a:spLocks/>
              </p:cNvSpPr>
              <p:nvPr/>
            </p:nvSpPr>
            <p:spPr bwMode="auto">
              <a:xfrm>
                <a:off x="902" y="267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45" name="Freeform 449"/>
              <p:cNvSpPr>
                <a:spLocks/>
              </p:cNvSpPr>
              <p:nvPr/>
            </p:nvSpPr>
            <p:spPr bwMode="auto">
              <a:xfrm>
                <a:off x="910" y="267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46" name="Freeform 450"/>
              <p:cNvSpPr>
                <a:spLocks/>
              </p:cNvSpPr>
              <p:nvPr/>
            </p:nvSpPr>
            <p:spPr bwMode="auto">
              <a:xfrm>
                <a:off x="895" y="26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47" name="Freeform 451"/>
              <p:cNvSpPr>
                <a:spLocks/>
              </p:cNvSpPr>
              <p:nvPr/>
            </p:nvSpPr>
            <p:spPr bwMode="auto">
              <a:xfrm>
                <a:off x="890" y="267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48" name="Freeform 452"/>
              <p:cNvSpPr>
                <a:spLocks/>
              </p:cNvSpPr>
              <p:nvPr/>
            </p:nvSpPr>
            <p:spPr bwMode="auto">
              <a:xfrm>
                <a:off x="881" y="26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49" name="Freeform 453"/>
              <p:cNvSpPr>
                <a:spLocks/>
              </p:cNvSpPr>
              <p:nvPr/>
            </p:nvSpPr>
            <p:spPr bwMode="auto">
              <a:xfrm>
                <a:off x="871" y="26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50" name="Freeform 454"/>
              <p:cNvSpPr>
                <a:spLocks/>
              </p:cNvSpPr>
              <p:nvPr/>
            </p:nvSpPr>
            <p:spPr bwMode="auto">
              <a:xfrm>
                <a:off x="871" y="26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51" name="Freeform 455"/>
              <p:cNvSpPr>
                <a:spLocks/>
              </p:cNvSpPr>
              <p:nvPr/>
            </p:nvSpPr>
            <p:spPr bwMode="auto">
              <a:xfrm>
                <a:off x="841" y="267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52" name="Freeform 456"/>
              <p:cNvSpPr>
                <a:spLocks/>
              </p:cNvSpPr>
              <p:nvPr/>
            </p:nvSpPr>
            <p:spPr bwMode="auto">
              <a:xfrm>
                <a:off x="841" y="266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53" name="Freeform 457"/>
              <p:cNvSpPr>
                <a:spLocks/>
              </p:cNvSpPr>
              <p:nvPr/>
            </p:nvSpPr>
            <p:spPr bwMode="auto">
              <a:xfrm>
                <a:off x="871" y="236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54" name="Freeform 458"/>
              <p:cNvSpPr>
                <a:spLocks/>
              </p:cNvSpPr>
              <p:nvPr/>
            </p:nvSpPr>
            <p:spPr bwMode="auto">
              <a:xfrm>
                <a:off x="853" y="237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55" name="Freeform 459"/>
              <p:cNvSpPr>
                <a:spLocks/>
              </p:cNvSpPr>
              <p:nvPr/>
            </p:nvSpPr>
            <p:spPr bwMode="auto">
              <a:xfrm>
                <a:off x="829" y="23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56" name="Freeform 460"/>
              <p:cNvSpPr>
                <a:spLocks/>
              </p:cNvSpPr>
              <p:nvPr/>
            </p:nvSpPr>
            <p:spPr bwMode="auto">
              <a:xfrm>
                <a:off x="980" y="238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57" name="Freeform 461"/>
              <p:cNvSpPr>
                <a:spLocks/>
              </p:cNvSpPr>
              <p:nvPr/>
            </p:nvSpPr>
            <p:spPr bwMode="auto">
              <a:xfrm>
                <a:off x="919" y="238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58" name="Freeform 462"/>
              <p:cNvSpPr>
                <a:spLocks/>
              </p:cNvSpPr>
              <p:nvPr/>
            </p:nvSpPr>
            <p:spPr bwMode="auto">
              <a:xfrm>
                <a:off x="900" y="238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59" name="Freeform 463"/>
              <p:cNvSpPr>
                <a:spLocks/>
              </p:cNvSpPr>
              <p:nvPr/>
            </p:nvSpPr>
            <p:spPr bwMode="auto">
              <a:xfrm>
                <a:off x="890" y="23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60" name="Freeform 464"/>
              <p:cNvSpPr>
                <a:spLocks/>
              </p:cNvSpPr>
              <p:nvPr/>
            </p:nvSpPr>
            <p:spPr bwMode="auto">
              <a:xfrm>
                <a:off x="890" y="23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61" name="Freeform 465"/>
              <p:cNvSpPr>
                <a:spLocks/>
              </p:cNvSpPr>
              <p:nvPr/>
            </p:nvSpPr>
            <p:spPr bwMode="auto">
              <a:xfrm>
                <a:off x="881" y="23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62" name="Freeform 466"/>
              <p:cNvSpPr>
                <a:spLocks/>
              </p:cNvSpPr>
              <p:nvPr/>
            </p:nvSpPr>
            <p:spPr bwMode="auto">
              <a:xfrm>
                <a:off x="847" y="23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63" name="Freeform 467"/>
              <p:cNvSpPr>
                <a:spLocks/>
              </p:cNvSpPr>
              <p:nvPr/>
            </p:nvSpPr>
            <p:spPr bwMode="auto">
              <a:xfrm>
                <a:off x="1577" y="239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64" name="Freeform 468"/>
              <p:cNvSpPr>
                <a:spLocks/>
              </p:cNvSpPr>
              <p:nvPr/>
            </p:nvSpPr>
            <p:spPr bwMode="auto">
              <a:xfrm>
                <a:off x="946" y="24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65" name="Freeform 469"/>
              <p:cNvSpPr>
                <a:spLocks/>
              </p:cNvSpPr>
              <p:nvPr/>
            </p:nvSpPr>
            <p:spPr bwMode="auto">
              <a:xfrm>
                <a:off x="922" y="239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66" name="Freeform 470"/>
              <p:cNvSpPr>
                <a:spLocks/>
              </p:cNvSpPr>
              <p:nvPr/>
            </p:nvSpPr>
            <p:spPr bwMode="auto">
              <a:xfrm>
                <a:off x="922" y="24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67" name="Freeform 471"/>
              <p:cNvSpPr>
                <a:spLocks/>
              </p:cNvSpPr>
              <p:nvPr/>
            </p:nvSpPr>
            <p:spPr bwMode="auto">
              <a:xfrm>
                <a:off x="915" y="24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68" name="Freeform 472"/>
              <p:cNvSpPr>
                <a:spLocks/>
              </p:cNvSpPr>
              <p:nvPr/>
            </p:nvSpPr>
            <p:spPr bwMode="auto">
              <a:xfrm>
                <a:off x="888" y="24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69" name="Freeform 473"/>
              <p:cNvSpPr>
                <a:spLocks/>
              </p:cNvSpPr>
              <p:nvPr/>
            </p:nvSpPr>
            <p:spPr bwMode="auto">
              <a:xfrm>
                <a:off x="853" y="23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70" name="Freeform 474"/>
              <p:cNvSpPr>
                <a:spLocks/>
              </p:cNvSpPr>
              <p:nvPr/>
            </p:nvSpPr>
            <p:spPr bwMode="auto">
              <a:xfrm>
                <a:off x="819" y="239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71" name="Freeform 475"/>
              <p:cNvSpPr>
                <a:spLocks/>
              </p:cNvSpPr>
              <p:nvPr/>
            </p:nvSpPr>
            <p:spPr bwMode="auto">
              <a:xfrm>
                <a:off x="1599" y="241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72" name="Freeform 476"/>
              <p:cNvSpPr>
                <a:spLocks/>
              </p:cNvSpPr>
              <p:nvPr/>
            </p:nvSpPr>
            <p:spPr bwMode="auto">
              <a:xfrm>
                <a:off x="1181" y="24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73" name="Freeform 477"/>
              <p:cNvSpPr>
                <a:spLocks/>
              </p:cNvSpPr>
              <p:nvPr/>
            </p:nvSpPr>
            <p:spPr bwMode="auto">
              <a:xfrm>
                <a:off x="929" y="24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74" name="Freeform 478"/>
              <p:cNvSpPr>
                <a:spLocks/>
              </p:cNvSpPr>
              <p:nvPr/>
            </p:nvSpPr>
            <p:spPr bwMode="auto">
              <a:xfrm>
                <a:off x="924" y="240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75" name="Freeform 479"/>
              <p:cNvSpPr>
                <a:spLocks/>
              </p:cNvSpPr>
              <p:nvPr/>
            </p:nvSpPr>
            <p:spPr bwMode="auto">
              <a:xfrm>
                <a:off x="892" y="241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76" name="Freeform 480"/>
              <p:cNvSpPr>
                <a:spLocks/>
              </p:cNvSpPr>
              <p:nvPr/>
            </p:nvSpPr>
            <p:spPr bwMode="auto">
              <a:xfrm>
                <a:off x="885" y="24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77" name="Freeform 481"/>
              <p:cNvSpPr>
                <a:spLocks/>
              </p:cNvSpPr>
              <p:nvPr/>
            </p:nvSpPr>
            <p:spPr bwMode="auto">
              <a:xfrm>
                <a:off x="875" y="24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78" name="Freeform 482"/>
              <p:cNvSpPr>
                <a:spLocks/>
              </p:cNvSpPr>
              <p:nvPr/>
            </p:nvSpPr>
            <p:spPr bwMode="auto">
              <a:xfrm>
                <a:off x="875" y="241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79" name="Freeform 483"/>
              <p:cNvSpPr>
                <a:spLocks/>
              </p:cNvSpPr>
              <p:nvPr/>
            </p:nvSpPr>
            <p:spPr bwMode="auto">
              <a:xfrm>
                <a:off x="876" y="24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80" name="Freeform 484"/>
              <p:cNvSpPr>
                <a:spLocks/>
              </p:cNvSpPr>
              <p:nvPr/>
            </p:nvSpPr>
            <p:spPr bwMode="auto">
              <a:xfrm>
                <a:off x="1242" y="24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81" name="Freeform 485"/>
              <p:cNvSpPr>
                <a:spLocks/>
              </p:cNvSpPr>
              <p:nvPr/>
            </p:nvSpPr>
            <p:spPr bwMode="auto">
              <a:xfrm>
                <a:off x="961" y="242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82" name="Freeform 486"/>
              <p:cNvSpPr>
                <a:spLocks/>
              </p:cNvSpPr>
              <p:nvPr/>
            </p:nvSpPr>
            <p:spPr bwMode="auto">
              <a:xfrm>
                <a:off x="895" y="24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83" name="Freeform 487"/>
              <p:cNvSpPr>
                <a:spLocks/>
              </p:cNvSpPr>
              <p:nvPr/>
            </p:nvSpPr>
            <p:spPr bwMode="auto">
              <a:xfrm>
                <a:off x="817" y="24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84" name="Freeform 488"/>
              <p:cNvSpPr>
                <a:spLocks/>
              </p:cNvSpPr>
              <p:nvPr/>
            </p:nvSpPr>
            <p:spPr bwMode="auto">
              <a:xfrm>
                <a:off x="1942" y="243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85" name="Freeform 489"/>
              <p:cNvSpPr>
                <a:spLocks/>
              </p:cNvSpPr>
              <p:nvPr/>
            </p:nvSpPr>
            <p:spPr bwMode="auto">
              <a:xfrm>
                <a:off x="1126" y="24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86" name="Freeform 490"/>
              <p:cNvSpPr>
                <a:spLocks/>
              </p:cNvSpPr>
              <p:nvPr/>
            </p:nvSpPr>
            <p:spPr bwMode="auto">
              <a:xfrm>
                <a:off x="968" y="24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87" name="Freeform 491"/>
              <p:cNvSpPr>
                <a:spLocks/>
              </p:cNvSpPr>
              <p:nvPr/>
            </p:nvSpPr>
            <p:spPr bwMode="auto">
              <a:xfrm>
                <a:off x="922" y="24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88" name="Freeform 492"/>
              <p:cNvSpPr>
                <a:spLocks/>
              </p:cNvSpPr>
              <p:nvPr/>
            </p:nvSpPr>
            <p:spPr bwMode="auto">
              <a:xfrm>
                <a:off x="892" y="24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89" name="Freeform 493"/>
              <p:cNvSpPr>
                <a:spLocks/>
              </p:cNvSpPr>
              <p:nvPr/>
            </p:nvSpPr>
            <p:spPr bwMode="auto">
              <a:xfrm>
                <a:off x="871" y="244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90" name="Freeform 494"/>
              <p:cNvSpPr>
                <a:spLocks/>
              </p:cNvSpPr>
              <p:nvPr/>
            </p:nvSpPr>
            <p:spPr bwMode="auto">
              <a:xfrm>
                <a:off x="876" y="24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91" name="Freeform 495"/>
              <p:cNvSpPr>
                <a:spLocks/>
              </p:cNvSpPr>
              <p:nvPr/>
            </p:nvSpPr>
            <p:spPr bwMode="auto">
              <a:xfrm>
                <a:off x="856" y="24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92" name="Freeform 496"/>
              <p:cNvSpPr>
                <a:spLocks/>
              </p:cNvSpPr>
              <p:nvPr/>
            </p:nvSpPr>
            <p:spPr bwMode="auto">
              <a:xfrm>
                <a:off x="854" y="244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93" name="Freeform 497"/>
              <p:cNvSpPr>
                <a:spLocks/>
              </p:cNvSpPr>
              <p:nvPr/>
            </p:nvSpPr>
            <p:spPr bwMode="auto">
              <a:xfrm>
                <a:off x="999" y="24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94" name="Freeform 498"/>
              <p:cNvSpPr>
                <a:spLocks/>
              </p:cNvSpPr>
              <p:nvPr/>
            </p:nvSpPr>
            <p:spPr bwMode="auto">
              <a:xfrm>
                <a:off x="924" y="244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95" name="Freeform 499"/>
              <p:cNvSpPr>
                <a:spLocks/>
              </p:cNvSpPr>
              <p:nvPr/>
            </p:nvSpPr>
            <p:spPr bwMode="auto">
              <a:xfrm>
                <a:off x="885" y="244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96" name="Freeform 500"/>
              <p:cNvSpPr>
                <a:spLocks/>
              </p:cNvSpPr>
              <p:nvPr/>
            </p:nvSpPr>
            <p:spPr bwMode="auto">
              <a:xfrm>
                <a:off x="927" y="24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97" name="Freeform 501"/>
              <p:cNvSpPr>
                <a:spLocks/>
              </p:cNvSpPr>
              <p:nvPr/>
            </p:nvSpPr>
            <p:spPr bwMode="auto">
              <a:xfrm>
                <a:off x="902" y="24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98" name="Freeform 502"/>
              <p:cNvSpPr>
                <a:spLocks/>
              </p:cNvSpPr>
              <p:nvPr/>
            </p:nvSpPr>
            <p:spPr bwMode="auto">
              <a:xfrm>
                <a:off x="900" y="24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799" name="Freeform 503"/>
              <p:cNvSpPr>
                <a:spLocks/>
              </p:cNvSpPr>
              <p:nvPr/>
            </p:nvSpPr>
            <p:spPr bwMode="auto">
              <a:xfrm>
                <a:off x="895" y="24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00" name="Freeform 504"/>
              <p:cNvSpPr>
                <a:spLocks/>
              </p:cNvSpPr>
              <p:nvPr/>
            </p:nvSpPr>
            <p:spPr bwMode="auto">
              <a:xfrm>
                <a:off x="963" y="24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01" name="Freeform 505"/>
              <p:cNvSpPr>
                <a:spLocks/>
              </p:cNvSpPr>
              <p:nvPr/>
            </p:nvSpPr>
            <p:spPr bwMode="auto">
              <a:xfrm>
                <a:off x="888" y="246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02" name="Freeform 506"/>
              <p:cNvSpPr>
                <a:spLocks/>
              </p:cNvSpPr>
              <p:nvPr/>
            </p:nvSpPr>
            <p:spPr bwMode="auto">
              <a:xfrm>
                <a:off x="875" y="247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03" name="Freeform 507"/>
              <p:cNvSpPr>
                <a:spLocks/>
              </p:cNvSpPr>
              <p:nvPr/>
            </p:nvSpPr>
            <p:spPr bwMode="auto">
              <a:xfrm>
                <a:off x="931" y="249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04" name="Freeform 508"/>
              <p:cNvSpPr>
                <a:spLocks/>
              </p:cNvSpPr>
              <p:nvPr/>
            </p:nvSpPr>
            <p:spPr bwMode="auto">
              <a:xfrm>
                <a:off x="909" y="24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05" name="Freeform 509"/>
              <p:cNvSpPr>
                <a:spLocks/>
              </p:cNvSpPr>
              <p:nvPr/>
            </p:nvSpPr>
            <p:spPr bwMode="auto">
              <a:xfrm>
                <a:off x="898" y="24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06" name="Freeform 510"/>
              <p:cNvSpPr>
                <a:spLocks/>
              </p:cNvSpPr>
              <p:nvPr/>
            </p:nvSpPr>
            <p:spPr bwMode="auto">
              <a:xfrm>
                <a:off x="885" y="249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07" name="Freeform 511"/>
              <p:cNvSpPr>
                <a:spLocks/>
              </p:cNvSpPr>
              <p:nvPr/>
            </p:nvSpPr>
            <p:spPr bwMode="auto">
              <a:xfrm>
                <a:off x="880" y="24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08" name="Freeform 512"/>
              <p:cNvSpPr>
                <a:spLocks/>
              </p:cNvSpPr>
              <p:nvPr/>
            </p:nvSpPr>
            <p:spPr bwMode="auto">
              <a:xfrm>
                <a:off x="870" y="24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09" name="Freeform 513"/>
              <p:cNvSpPr>
                <a:spLocks/>
              </p:cNvSpPr>
              <p:nvPr/>
            </p:nvSpPr>
            <p:spPr bwMode="auto">
              <a:xfrm>
                <a:off x="832" y="24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10" name="Freeform 514"/>
              <p:cNvSpPr>
                <a:spLocks/>
              </p:cNvSpPr>
              <p:nvPr/>
            </p:nvSpPr>
            <p:spPr bwMode="auto">
              <a:xfrm>
                <a:off x="832" y="24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11" name="Freeform 515"/>
              <p:cNvSpPr>
                <a:spLocks/>
              </p:cNvSpPr>
              <p:nvPr/>
            </p:nvSpPr>
            <p:spPr bwMode="auto">
              <a:xfrm>
                <a:off x="997" y="25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12" name="Freeform 516"/>
              <p:cNvSpPr>
                <a:spLocks/>
              </p:cNvSpPr>
              <p:nvPr/>
            </p:nvSpPr>
            <p:spPr bwMode="auto">
              <a:xfrm>
                <a:off x="910" y="24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13" name="Freeform 517"/>
              <p:cNvSpPr>
                <a:spLocks/>
              </p:cNvSpPr>
              <p:nvPr/>
            </p:nvSpPr>
            <p:spPr bwMode="auto">
              <a:xfrm>
                <a:off x="866" y="24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14" name="Freeform 518"/>
              <p:cNvSpPr>
                <a:spLocks/>
              </p:cNvSpPr>
              <p:nvPr/>
            </p:nvSpPr>
            <p:spPr bwMode="auto">
              <a:xfrm>
                <a:off x="858" y="25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15" name="Freeform 519"/>
              <p:cNvSpPr>
                <a:spLocks/>
              </p:cNvSpPr>
              <p:nvPr/>
            </p:nvSpPr>
            <p:spPr bwMode="auto">
              <a:xfrm>
                <a:off x="827" y="24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16" name="Freeform 520"/>
              <p:cNvSpPr>
                <a:spLocks/>
              </p:cNvSpPr>
              <p:nvPr/>
            </p:nvSpPr>
            <p:spPr bwMode="auto">
              <a:xfrm>
                <a:off x="934" y="25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17" name="Freeform 521"/>
              <p:cNvSpPr>
                <a:spLocks/>
              </p:cNvSpPr>
              <p:nvPr/>
            </p:nvSpPr>
            <p:spPr bwMode="auto">
              <a:xfrm>
                <a:off x="905" y="25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18" name="Freeform 522"/>
              <p:cNvSpPr>
                <a:spLocks/>
              </p:cNvSpPr>
              <p:nvPr/>
            </p:nvSpPr>
            <p:spPr bwMode="auto">
              <a:xfrm>
                <a:off x="871" y="25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19" name="Freeform 523"/>
              <p:cNvSpPr>
                <a:spLocks/>
              </p:cNvSpPr>
              <p:nvPr/>
            </p:nvSpPr>
            <p:spPr bwMode="auto">
              <a:xfrm>
                <a:off x="759" y="250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20" name="Freeform 524"/>
              <p:cNvSpPr>
                <a:spLocks/>
              </p:cNvSpPr>
              <p:nvPr/>
            </p:nvSpPr>
            <p:spPr bwMode="auto">
              <a:xfrm>
                <a:off x="1186" y="252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21" name="Freeform 525"/>
              <p:cNvSpPr>
                <a:spLocks/>
              </p:cNvSpPr>
              <p:nvPr/>
            </p:nvSpPr>
            <p:spPr bwMode="auto">
              <a:xfrm>
                <a:off x="929" y="252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22" name="Freeform 526"/>
              <p:cNvSpPr>
                <a:spLocks/>
              </p:cNvSpPr>
              <p:nvPr/>
            </p:nvSpPr>
            <p:spPr bwMode="auto">
              <a:xfrm>
                <a:off x="922" y="252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23" name="Freeform 527"/>
              <p:cNvSpPr>
                <a:spLocks/>
              </p:cNvSpPr>
              <p:nvPr/>
            </p:nvSpPr>
            <p:spPr bwMode="auto">
              <a:xfrm>
                <a:off x="910" y="252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24" name="Freeform 528"/>
              <p:cNvSpPr>
                <a:spLocks/>
              </p:cNvSpPr>
              <p:nvPr/>
            </p:nvSpPr>
            <p:spPr bwMode="auto">
              <a:xfrm>
                <a:off x="875" y="25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25" name="Freeform 529"/>
              <p:cNvSpPr>
                <a:spLocks/>
              </p:cNvSpPr>
              <p:nvPr/>
            </p:nvSpPr>
            <p:spPr bwMode="auto">
              <a:xfrm>
                <a:off x="834" y="25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26" name="Freeform 530"/>
              <p:cNvSpPr>
                <a:spLocks/>
              </p:cNvSpPr>
              <p:nvPr/>
            </p:nvSpPr>
            <p:spPr bwMode="auto">
              <a:xfrm>
                <a:off x="1847" y="25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27" name="Freeform 531"/>
              <p:cNvSpPr>
                <a:spLocks/>
              </p:cNvSpPr>
              <p:nvPr/>
            </p:nvSpPr>
            <p:spPr bwMode="auto">
              <a:xfrm>
                <a:off x="1544" y="253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28" name="Freeform 532"/>
              <p:cNvSpPr>
                <a:spLocks/>
              </p:cNvSpPr>
              <p:nvPr/>
            </p:nvSpPr>
            <p:spPr bwMode="auto">
              <a:xfrm>
                <a:off x="1395" y="254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29" name="Freeform 533"/>
              <p:cNvSpPr>
                <a:spLocks/>
              </p:cNvSpPr>
              <p:nvPr/>
            </p:nvSpPr>
            <p:spPr bwMode="auto">
              <a:xfrm>
                <a:off x="1238" y="25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30" name="Freeform 534"/>
              <p:cNvSpPr>
                <a:spLocks/>
              </p:cNvSpPr>
              <p:nvPr/>
            </p:nvSpPr>
            <p:spPr bwMode="auto">
              <a:xfrm>
                <a:off x="893" y="253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31" name="Freeform 535"/>
              <p:cNvSpPr>
                <a:spLocks/>
              </p:cNvSpPr>
              <p:nvPr/>
            </p:nvSpPr>
            <p:spPr bwMode="auto">
              <a:xfrm>
                <a:off x="893" y="25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32" name="Freeform 536"/>
              <p:cNvSpPr>
                <a:spLocks/>
              </p:cNvSpPr>
              <p:nvPr/>
            </p:nvSpPr>
            <p:spPr bwMode="auto">
              <a:xfrm>
                <a:off x="873" y="25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33" name="Freeform 537"/>
              <p:cNvSpPr>
                <a:spLocks/>
              </p:cNvSpPr>
              <p:nvPr/>
            </p:nvSpPr>
            <p:spPr bwMode="auto">
              <a:xfrm>
                <a:off x="880" y="254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34" name="Freeform 538"/>
              <p:cNvSpPr>
                <a:spLocks/>
              </p:cNvSpPr>
              <p:nvPr/>
            </p:nvSpPr>
            <p:spPr bwMode="auto">
              <a:xfrm>
                <a:off x="878" y="25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35" name="Freeform 539"/>
              <p:cNvSpPr>
                <a:spLocks/>
              </p:cNvSpPr>
              <p:nvPr/>
            </p:nvSpPr>
            <p:spPr bwMode="auto">
              <a:xfrm>
                <a:off x="858" y="25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36" name="Freeform 540"/>
              <p:cNvSpPr>
                <a:spLocks/>
              </p:cNvSpPr>
              <p:nvPr/>
            </p:nvSpPr>
            <p:spPr bwMode="auto">
              <a:xfrm>
                <a:off x="829" y="25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37" name="Freeform 541"/>
              <p:cNvSpPr>
                <a:spLocks/>
              </p:cNvSpPr>
              <p:nvPr/>
            </p:nvSpPr>
            <p:spPr bwMode="auto">
              <a:xfrm>
                <a:off x="1113" y="25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38" name="Freeform 542"/>
              <p:cNvSpPr>
                <a:spLocks/>
              </p:cNvSpPr>
              <p:nvPr/>
            </p:nvSpPr>
            <p:spPr bwMode="auto">
              <a:xfrm>
                <a:off x="929" y="255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39" name="Freeform 543"/>
              <p:cNvSpPr>
                <a:spLocks/>
              </p:cNvSpPr>
              <p:nvPr/>
            </p:nvSpPr>
            <p:spPr bwMode="auto">
              <a:xfrm>
                <a:off x="914" y="255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40" name="Freeform 544"/>
              <p:cNvSpPr>
                <a:spLocks/>
              </p:cNvSpPr>
              <p:nvPr/>
            </p:nvSpPr>
            <p:spPr bwMode="auto">
              <a:xfrm>
                <a:off x="915" y="25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41" name="Freeform 545"/>
              <p:cNvSpPr>
                <a:spLocks/>
              </p:cNvSpPr>
              <p:nvPr/>
            </p:nvSpPr>
            <p:spPr bwMode="auto">
              <a:xfrm>
                <a:off x="917" y="255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42" name="Freeform 546"/>
              <p:cNvSpPr>
                <a:spLocks/>
              </p:cNvSpPr>
              <p:nvPr/>
            </p:nvSpPr>
            <p:spPr bwMode="auto">
              <a:xfrm>
                <a:off x="909" y="254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43" name="Freeform 547"/>
              <p:cNvSpPr>
                <a:spLocks/>
              </p:cNvSpPr>
              <p:nvPr/>
            </p:nvSpPr>
            <p:spPr bwMode="auto">
              <a:xfrm>
                <a:off x="900" y="255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44" name="Freeform 548"/>
              <p:cNvSpPr>
                <a:spLocks/>
              </p:cNvSpPr>
              <p:nvPr/>
            </p:nvSpPr>
            <p:spPr bwMode="auto">
              <a:xfrm>
                <a:off x="871" y="255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45" name="Freeform 549"/>
              <p:cNvSpPr>
                <a:spLocks/>
              </p:cNvSpPr>
              <p:nvPr/>
            </p:nvSpPr>
            <p:spPr bwMode="auto">
              <a:xfrm>
                <a:off x="863" y="255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46" name="Freeform 550"/>
              <p:cNvSpPr>
                <a:spLocks/>
              </p:cNvSpPr>
              <p:nvPr/>
            </p:nvSpPr>
            <p:spPr bwMode="auto">
              <a:xfrm>
                <a:off x="853" y="25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47" name="Freeform 551"/>
              <p:cNvSpPr>
                <a:spLocks/>
              </p:cNvSpPr>
              <p:nvPr/>
            </p:nvSpPr>
            <p:spPr bwMode="auto">
              <a:xfrm>
                <a:off x="842" y="255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48" name="Freeform 552"/>
              <p:cNvSpPr>
                <a:spLocks/>
              </p:cNvSpPr>
              <p:nvPr/>
            </p:nvSpPr>
            <p:spPr bwMode="auto">
              <a:xfrm>
                <a:off x="1854" y="25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49" name="Freeform 553"/>
              <p:cNvSpPr>
                <a:spLocks/>
              </p:cNvSpPr>
              <p:nvPr/>
            </p:nvSpPr>
            <p:spPr bwMode="auto">
              <a:xfrm>
                <a:off x="1189" y="25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50" name="Freeform 554"/>
              <p:cNvSpPr>
                <a:spLocks/>
              </p:cNvSpPr>
              <p:nvPr/>
            </p:nvSpPr>
            <p:spPr bwMode="auto">
              <a:xfrm>
                <a:off x="1114" y="25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51" name="Freeform 555"/>
              <p:cNvSpPr>
                <a:spLocks/>
              </p:cNvSpPr>
              <p:nvPr/>
            </p:nvSpPr>
            <p:spPr bwMode="auto">
              <a:xfrm>
                <a:off x="1046" y="25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52" name="Freeform 556"/>
              <p:cNvSpPr>
                <a:spLocks/>
              </p:cNvSpPr>
              <p:nvPr/>
            </p:nvSpPr>
            <p:spPr bwMode="auto">
              <a:xfrm>
                <a:off x="1548" y="21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53" name="Freeform 557"/>
              <p:cNvSpPr>
                <a:spLocks/>
              </p:cNvSpPr>
              <p:nvPr/>
            </p:nvSpPr>
            <p:spPr bwMode="auto">
              <a:xfrm>
                <a:off x="963" y="21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54" name="Freeform 558"/>
              <p:cNvSpPr>
                <a:spLocks/>
              </p:cNvSpPr>
              <p:nvPr/>
            </p:nvSpPr>
            <p:spPr bwMode="auto">
              <a:xfrm>
                <a:off x="1614" y="21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55" name="Freeform 559"/>
              <p:cNvSpPr>
                <a:spLocks/>
              </p:cNvSpPr>
              <p:nvPr/>
            </p:nvSpPr>
            <p:spPr bwMode="auto">
              <a:xfrm>
                <a:off x="914" y="21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56" name="Freeform 560"/>
              <p:cNvSpPr>
                <a:spLocks/>
              </p:cNvSpPr>
              <p:nvPr/>
            </p:nvSpPr>
            <p:spPr bwMode="auto">
              <a:xfrm>
                <a:off x="915" y="21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57" name="Freeform 561"/>
              <p:cNvSpPr>
                <a:spLocks/>
              </p:cNvSpPr>
              <p:nvPr/>
            </p:nvSpPr>
            <p:spPr bwMode="auto">
              <a:xfrm>
                <a:off x="887" y="21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58" name="Freeform 562"/>
              <p:cNvSpPr>
                <a:spLocks/>
              </p:cNvSpPr>
              <p:nvPr/>
            </p:nvSpPr>
            <p:spPr bwMode="auto">
              <a:xfrm>
                <a:off x="1233" y="217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59" name="Freeform 563"/>
              <p:cNvSpPr>
                <a:spLocks/>
              </p:cNvSpPr>
              <p:nvPr/>
            </p:nvSpPr>
            <p:spPr bwMode="auto">
              <a:xfrm>
                <a:off x="898" y="217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60" name="Freeform 564"/>
              <p:cNvSpPr>
                <a:spLocks/>
              </p:cNvSpPr>
              <p:nvPr/>
            </p:nvSpPr>
            <p:spPr bwMode="auto">
              <a:xfrm>
                <a:off x="885" y="217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61" name="Freeform 565"/>
              <p:cNvSpPr>
                <a:spLocks/>
              </p:cNvSpPr>
              <p:nvPr/>
            </p:nvSpPr>
            <p:spPr bwMode="auto">
              <a:xfrm>
                <a:off x="983" y="218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62" name="Freeform 566"/>
              <p:cNvSpPr>
                <a:spLocks/>
              </p:cNvSpPr>
              <p:nvPr/>
            </p:nvSpPr>
            <p:spPr bwMode="auto">
              <a:xfrm>
                <a:off x="890" y="218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63" name="Freeform 567"/>
              <p:cNvSpPr>
                <a:spLocks/>
              </p:cNvSpPr>
              <p:nvPr/>
            </p:nvSpPr>
            <p:spPr bwMode="auto">
              <a:xfrm>
                <a:off x="870" y="21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64" name="Freeform 568"/>
              <p:cNvSpPr>
                <a:spLocks/>
              </p:cNvSpPr>
              <p:nvPr/>
            </p:nvSpPr>
            <p:spPr bwMode="auto">
              <a:xfrm>
                <a:off x="853" y="21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65" name="Freeform 569"/>
              <p:cNvSpPr>
                <a:spLocks/>
              </p:cNvSpPr>
              <p:nvPr/>
            </p:nvSpPr>
            <p:spPr bwMode="auto">
              <a:xfrm>
                <a:off x="1502" y="21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66" name="Freeform 570"/>
              <p:cNvSpPr>
                <a:spLocks/>
              </p:cNvSpPr>
              <p:nvPr/>
            </p:nvSpPr>
            <p:spPr bwMode="auto">
              <a:xfrm>
                <a:off x="1337" y="21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67" name="Freeform 571"/>
              <p:cNvSpPr>
                <a:spLocks/>
              </p:cNvSpPr>
              <p:nvPr/>
            </p:nvSpPr>
            <p:spPr bwMode="auto">
              <a:xfrm>
                <a:off x="956" y="22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68" name="Freeform 572"/>
              <p:cNvSpPr>
                <a:spLocks/>
              </p:cNvSpPr>
              <p:nvPr/>
            </p:nvSpPr>
            <p:spPr bwMode="auto">
              <a:xfrm>
                <a:off x="953" y="22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69" name="Freeform 573"/>
              <p:cNvSpPr>
                <a:spLocks/>
              </p:cNvSpPr>
              <p:nvPr/>
            </p:nvSpPr>
            <p:spPr bwMode="auto">
              <a:xfrm>
                <a:off x="932" y="22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70" name="Freeform 574"/>
              <p:cNvSpPr>
                <a:spLocks/>
              </p:cNvSpPr>
              <p:nvPr/>
            </p:nvSpPr>
            <p:spPr bwMode="auto">
              <a:xfrm>
                <a:off x="864" y="219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71" name="Freeform 575"/>
              <p:cNvSpPr>
                <a:spLocks/>
              </p:cNvSpPr>
              <p:nvPr/>
            </p:nvSpPr>
            <p:spPr bwMode="auto">
              <a:xfrm>
                <a:off x="2168" y="22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72" name="Freeform 576"/>
              <p:cNvSpPr>
                <a:spLocks/>
              </p:cNvSpPr>
              <p:nvPr/>
            </p:nvSpPr>
            <p:spPr bwMode="auto">
              <a:xfrm>
                <a:off x="1988" y="22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73" name="Freeform 577"/>
              <p:cNvSpPr>
                <a:spLocks/>
              </p:cNvSpPr>
              <p:nvPr/>
            </p:nvSpPr>
            <p:spPr bwMode="auto">
              <a:xfrm>
                <a:off x="1288" y="22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74" name="Freeform 578"/>
              <p:cNvSpPr>
                <a:spLocks/>
              </p:cNvSpPr>
              <p:nvPr/>
            </p:nvSpPr>
            <p:spPr bwMode="auto">
              <a:xfrm>
                <a:off x="851" y="22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75" name="Freeform 579"/>
              <p:cNvSpPr>
                <a:spLocks/>
              </p:cNvSpPr>
              <p:nvPr/>
            </p:nvSpPr>
            <p:spPr bwMode="auto">
              <a:xfrm>
                <a:off x="847" y="22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76" name="Freeform 580"/>
              <p:cNvSpPr>
                <a:spLocks/>
              </p:cNvSpPr>
              <p:nvPr/>
            </p:nvSpPr>
            <p:spPr bwMode="auto">
              <a:xfrm>
                <a:off x="1609" y="22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77" name="Freeform 581"/>
              <p:cNvSpPr>
                <a:spLocks/>
              </p:cNvSpPr>
              <p:nvPr/>
            </p:nvSpPr>
            <p:spPr bwMode="auto">
              <a:xfrm>
                <a:off x="1288" y="22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78" name="Freeform 582"/>
              <p:cNvSpPr>
                <a:spLocks/>
              </p:cNvSpPr>
              <p:nvPr/>
            </p:nvSpPr>
            <p:spPr bwMode="auto">
              <a:xfrm>
                <a:off x="931" y="222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79" name="Freeform 583"/>
              <p:cNvSpPr>
                <a:spLocks/>
              </p:cNvSpPr>
              <p:nvPr/>
            </p:nvSpPr>
            <p:spPr bwMode="auto">
              <a:xfrm>
                <a:off x="912" y="222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80" name="Freeform 584"/>
              <p:cNvSpPr>
                <a:spLocks/>
              </p:cNvSpPr>
              <p:nvPr/>
            </p:nvSpPr>
            <p:spPr bwMode="auto">
              <a:xfrm>
                <a:off x="892" y="222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81" name="Freeform 585"/>
              <p:cNvSpPr>
                <a:spLocks/>
              </p:cNvSpPr>
              <p:nvPr/>
            </p:nvSpPr>
            <p:spPr bwMode="auto">
              <a:xfrm>
                <a:off x="885" y="22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82" name="Freeform 586"/>
              <p:cNvSpPr>
                <a:spLocks/>
              </p:cNvSpPr>
              <p:nvPr/>
            </p:nvSpPr>
            <p:spPr bwMode="auto">
              <a:xfrm>
                <a:off x="834" y="22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83" name="Freeform 587"/>
              <p:cNvSpPr>
                <a:spLocks/>
              </p:cNvSpPr>
              <p:nvPr/>
            </p:nvSpPr>
            <p:spPr bwMode="auto">
              <a:xfrm>
                <a:off x="815" y="222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84" name="Freeform 588"/>
              <p:cNvSpPr>
                <a:spLocks/>
              </p:cNvSpPr>
              <p:nvPr/>
            </p:nvSpPr>
            <p:spPr bwMode="auto">
              <a:xfrm>
                <a:off x="1390" y="223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85" name="Freeform 589"/>
              <p:cNvSpPr>
                <a:spLocks/>
              </p:cNvSpPr>
              <p:nvPr/>
            </p:nvSpPr>
            <p:spPr bwMode="auto">
              <a:xfrm>
                <a:off x="1308" y="22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86" name="Freeform 590"/>
              <p:cNvSpPr>
                <a:spLocks/>
              </p:cNvSpPr>
              <p:nvPr/>
            </p:nvSpPr>
            <p:spPr bwMode="auto">
              <a:xfrm>
                <a:off x="1271" y="224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87" name="Freeform 591"/>
              <p:cNvSpPr>
                <a:spLocks/>
              </p:cNvSpPr>
              <p:nvPr/>
            </p:nvSpPr>
            <p:spPr bwMode="auto">
              <a:xfrm>
                <a:off x="1099" y="224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88" name="Freeform 592"/>
              <p:cNvSpPr>
                <a:spLocks/>
              </p:cNvSpPr>
              <p:nvPr/>
            </p:nvSpPr>
            <p:spPr bwMode="auto">
              <a:xfrm>
                <a:off x="999" y="223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89" name="Freeform 593"/>
              <p:cNvSpPr>
                <a:spLocks/>
              </p:cNvSpPr>
              <p:nvPr/>
            </p:nvSpPr>
            <p:spPr bwMode="auto">
              <a:xfrm>
                <a:off x="868" y="22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90" name="Freeform 594"/>
              <p:cNvSpPr>
                <a:spLocks/>
              </p:cNvSpPr>
              <p:nvPr/>
            </p:nvSpPr>
            <p:spPr bwMode="auto">
              <a:xfrm>
                <a:off x="859" y="224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91" name="Freeform 595"/>
              <p:cNvSpPr>
                <a:spLocks/>
              </p:cNvSpPr>
              <p:nvPr/>
            </p:nvSpPr>
            <p:spPr bwMode="auto">
              <a:xfrm>
                <a:off x="1244" y="225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92" name="Freeform 596"/>
              <p:cNvSpPr>
                <a:spLocks/>
              </p:cNvSpPr>
              <p:nvPr/>
            </p:nvSpPr>
            <p:spPr bwMode="auto">
              <a:xfrm>
                <a:off x="1012" y="225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93" name="Freeform 597"/>
              <p:cNvSpPr>
                <a:spLocks/>
              </p:cNvSpPr>
              <p:nvPr/>
            </p:nvSpPr>
            <p:spPr bwMode="auto">
              <a:xfrm>
                <a:off x="853" y="225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94" name="Freeform 598"/>
              <p:cNvSpPr>
                <a:spLocks/>
              </p:cNvSpPr>
              <p:nvPr/>
            </p:nvSpPr>
            <p:spPr bwMode="auto">
              <a:xfrm>
                <a:off x="825" y="225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95" name="Freeform 599"/>
              <p:cNvSpPr>
                <a:spLocks/>
              </p:cNvSpPr>
              <p:nvPr/>
            </p:nvSpPr>
            <p:spPr bwMode="auto">
              <a:xfrm>
                <a:off x="878" y="22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96" name="Freeform 600"/>
              <p:cNvSpPr>
                <a:spLocks/>
              </p:cNvSpPr>
              <p:nvPr/>
            </p:nvSpPr>
            <p:spPr bwMode="auto">
              <a:xfrm>
                <a:off x="864" y="22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97" name="Freeform 601"/>
              <p:cNvSpPr>
                <a:spLocks/>
              </p:cNvSpPr>
              <p:nvPr/>
            </p:nvSpPr>
            <p:spPr bwMode="auto">
              <a:xfrm>
                <a:off x="1417" y="227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98" name="Freeform 602"/>
              <p:cNvSpPr>
                <a:spLocks/>
              </p:cNvSpPr>
              <p:nvPr/>
            </p:nvSpPr>
            <p:spPr bwMode="auto">
              <a:xfrm>
                <a:off x="849" y="22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899" name="Freeform 603"/>
              <p:cNvSpPr>
                <a:spLocks/>
              </p:cNvSpPr>
              <p:nvPr/>
            </p:nvSpPr>
            <p:spPr bwMode="auto">
              <a:xfrm>
                <a:off x="859" y="227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00" name="Freeform 604"/>
              <p:cNvSpPr>
                <a:spLocks/>
              </p:cNvSpPr>
              <p:nvPr/>
            </p:nvSpPr>
            <p:spPr bwMode="auto">
              <a:xfrm>
                <a:off x="1276" y="22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01" name="Freeform 605"/>
              <p:cNvSpPr>
                <a:spLocks/>
              </p:cNvSpPr>
              <p:nvPr/>
            </p:nvSpPr>
            <p:spPr bwMode="auto">
              <a:xfrm>
                <a:off x="1235" y="228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02" name="Freeform 606"/>
              <p:cNvSpPr>
                <a:spLocks/>
              </p:cNvSpPr>
              <p:nvPr/>
            </p:nvSpPr>
            <p:spPr bwMode="auto">
              <a:xfrm>
                <a:off x="1201" y="22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03" name="Freeform 607"/>
              <p:cNvSpPr>
                <a:spLocks/>
              </p:cNvSpPr>
              <p:nvPr/>
            </p:nvSpPr>
            <p:spPr bwMode="auto">
              <a:xfrm>
                <a:off x="1147" y="22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51904" name="Group 608"/>
            <p:cNvGrpSpPr>
              <a:grpSpLocks/>
            </p:cNvGrpSpPr>
            <p:nvPr/>
          </p:nvGrpSpPr>
          <p:grpSpPr bwMode="auto">
            <a:xfrm>
              <a:off x="663" y="2074"/>
              <a:ext cx="1499" cy="990"/>
              <a:chOff x="754" y="1409"/>
              <a:chExt cx="1499" cy="990"/>
            </a:xfrm>
          </p:grpSpPr>
          <p:sp>
            <p:nvSpPr>
              <p:cNvPr id="951905" name="Freeform 609"/>
              <p:cNvSpPr>
                <a:spLocks/>
              </p:cNvSpPr>
              <p:nvPr/>
            </p:nvSpPr>
            <p:spPr bwMode="auto">
              <a:xfrm>
                <a:off x="910" y="228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06" name="Freeform 610"/>
              <p:cNvSpPr>
                <a:spLocks/>
              </p:cNvSpPr>
              <p:nvPr/>
            </p:nvSpPr>
            <p:spPr bwMode="auto">
              <a:xfrm>
                <a:off x="1643" y="23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07" name="Freeform 611"/>
              <p:cNvSpPr>
                <a:spLocks/>
              </p:cNvSpPr>
              <p:nvPr/>
            </p:nvSpPr>
            <p:spPr bwMode="auto">
              <a:xfrm>
                <a:off x="1096" y="23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08" name="Freeform 612"/>
              <p:cNvSpPr>
                <a:spLocks/>
              </p:cNvSpPr>
              <p:nvPr/>
            </p:nvSpPr>
            <p:spPr bwMode="auto">
              <a:xfrm>
                <a:off x="1024" y="23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09" name="Freeform 613"/>
              <p:cNvSpPr>
                <a:spLocks/>
              </p:cNvSpPr>
              <p:nvPr/>
            </p:nvSpPr>
            <p:spPr bwMode="auto">
              <a:xfrm>
                <a:off x="900" y="23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10" name="Freeform 614"/>
              <p:cNvSpPr>
                <a:spLocks/>
              </p:cNvSpPr>
              <p:nvPr/>
            </p:nvSpPr>
            <p:spPr bwMode="auto">
              <a:xfrm>
                <a:off x="885" y="22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11" name="Freeform 615"/>
              <p:cNvSpPr>
                <a:spLocks/>
              </p:cNvSpPr>
              <p:nvPr/>
            </p:nvSpPr>
            <p:spPr bwMode="auto">
              <a:xfrm>
                <a:off x="885" y="23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12" name="Freeform 616"/>
              <p:cNvSpPr>
                <a:spLocks/>
              </p:cNvSpPr>
              <p:nvPr/>
            </p:nvSpPr>
            <p:spPr bwMode="auto">
              <a:xfrm>
                <a:off x="881" y="23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13" name="Freeform 617"/>
              <p:cNvSpPr>
                <a:spLocks/>
              </p:cNvSpPr>
              <p:nvPr/>
            </p:nvSpPr>
            <p:spPr bwMode="auto">
              <a:xfrm>
                <a:off x="832" y="22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14" name="Freeform 618"/>
              <p:cNvSpPr>
                <a:spLocks/>
              </p:cNvSpPr>
              <p:nvPr/>
            </p:nvSpPr>
            <p:spPr bwMode="auto">
              <a:xfrm>
                <a:off x="902" y="231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15" name="Freeform 619"/>
              <p:cNvSpPr>
                <a:spLocks/>
              </p:cNvSpPr>
              <p:nvPr/>
            </p:nvSpPr>
            <p:spPr bwMode="auto">
              <a:xfrm>
                <a:off x="885" y="23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16" name="Freeform 620"/>
              <p:cNvSpPr>
                <a:spLocks/>
              </p:cNvSpPr>
              <p:nvPr/>
            </p:nvSpPr>
            <p:spPr bwMode="auto">
              <a:xfrm>
                <a:off x="864" y="23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17" name="Freeform 621"/>
              <p:cNvSpPr>
                <a:spLocks/>
              </p:cNvSpPr>
              <p:nvPr/>
            </p:nvSpPr>
            <p:spPr bwMode="auto">
              <a:xfrm>
                <a:off x="841" y="23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18" name="Freeform 622"/>
              <p:cNvSpPr>
                <a:spLocks/>
              </p:cNvSpPr>
              <p:nvPr/>
            </p:nvSpPr>
            <p:spPr bwMode="auto">
              <a:xfrm>
                <a:off x="1233" y="232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19" name="Freeform 623"/>
              <p:cNvSpPr>
                <a:spLocks/>
              </p:cNvSpPr>
              <p:nvPr/>
            </p:nvSpPr>
            <p:spPr bwMode="auto">
              <a:xfrm>
                <a:off x="893" y="232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20" name="Freeform 624"/>
              <p:cNvSpPr>
                <a:spLocks/>
              </p:cNvSpPr>
              <p:nvPr/>
            </p:nvSpPr>
            <p:spPr bwMode="auto">
              <a:xfrm>
                <a:off x="880" y="23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21" name="Freeform 625"/>
              <p:cNvSpPr>
                <a:spLocks/>
              </p:cNvSpPr>
              <p:nvPr/>
            </p:nvSpPr>
            <p:spPr bwMode="auto">
              <a:xfrm>
                <a:off x="866" y="23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22" name="Freeform 626"/>
              <p:cNvSpPr>
                <a:spLocks/>
              </p:cNvSpPr>
              <p:nvPr/>
            </p:nvSpPr>
            <p:spPr bwMode="auto">
              <a:xfrm>
                <a:off x="858" y="232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23" name="Freeform 627"/>
              <p:cNvSpPr>
                <a:spLocks/>
              </p:cNvSpPr>
              <p:nvPr/>
            </p:nvSpPr>
            <p:spPr bwMode="auto">
              <a:xfrm>
                <a:off x="1040" y="23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24" name="Freeform 628"/>
              <p:cNvSpPr>
                <a:spLocks/>
              </p:cNvSpPr>
              <p:nvPr/>
            </p:nvSpPr>
            <p:spPr bwMode="auto">
              <a:xfrm>
                <a:off x="997" y="23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25" name="Freeform 629"/>
              <p:cNvSpPr>
                <a:spLocks/>
              </p:cNvSpPr>
              <p:nvPr/>
            </p:nvSpPr>
            <p:spPr bwMode="auto">
              <a:xfrm>
                <a:off x="941" y="233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26" name="Freeform 630"/>
              <p:cNvSpPr>
                <a:spLocks/>
              </p:cNvSpPr>
              <p:nvPr/>
            </p:nvSpPr>
            <p:spPr bwMode="auto">
              <a:xfrm>
                <a:off x="883" y="233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27" name="Freeform 631"/>
              <p:cNvSpPr>
                <a:spLocks/>
              </p:cNvSpPr>
              <p:nvPr/>
            </p:nvSpPr>
            <p:spPr bwMode="auto">
              <a:xfrm>
                <a:off x="888" y="234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28" name="Freeform 632"/>
              <p:cNvSpPr>
                <a:spLocks/>
              </p:cNvSpPr>
              <p:nvPr/>
            </p:nvSpPr>
            <p:spPr bwMode="auto">
              <a:xfrm>
                <a:off x="880" y="234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29" name="Freeform 633"/>
              <p:cNvSpPr>
                <a:spLocks/>
              </p:cNvSpPr>
              <p:nvPr/>
            </p:nvSpPr>
            <p:spPr bwMode="auto">
              <a:xfrm>
                <a:off x="878" y="233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30" name="Freeform 634"/>
              <p:cNvSpPr>
                <a:spLocks/>
              </p:cNvSpPr>
              <p:nvPr/>
            </p:nvSpPr>
            <p:spPr bwMode="auto">
              <a:xfrm>
                <a:off x="863" y="23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31" name="Freeform 635"/>
              <p:cNvSpPr>
                <a:spLocks/>
              </p:cNvSpPr>
              <p:nvPr/>
            </p:nvSpPr>
            <p:spPr bwMode="auto">
              <a:xfrm>
                <a:off x="851" y="23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32" name="Freeform 636"/>
              <p:cNvSpPr>
                <a:spLocks/>
              </p:cNvSpPr>
              <p:nvPr/>
            </p:nvSpPr>
            <p:spPr bwMode="auto">
              <a:xfrm>
                <a:off x="754" y="233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33" name="Freeform 637"/>
              <p:cNvSpPr>
                <a:spLocks/>
              </p:cNvSpPr>
              <p:nvPr/>
            </p:nvSpPr>
            <p:spPr bwMode="auto">
              <a:xfrm>
                <a:off x="1624" y="235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34" name="Freeform 638"/>
              <p:cNvSpPr>
                <a:spLocks/>
              </p:cNvSpPr>
              <p:nvPr/>
            </p:nvSpPr>
            <p:spPr bwMode="auto">
              <a:xfrm>
                <a:off x="1322" y="235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35" name="Freeform 639"/>
              <p:cNvSpPr>
                <a:spLocks/>
              </p:cNvSpPr>
              <p:nvPr/>
            </p:nvSpPr>
            <p:spPr bwMode="auto">
              <a:xfrm>
                <a:off x="1172" y="235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36" name="Freeform 640"/>
              <p:cNvSpPr>
                <a:spLocks/>
              </p:cNvSpPr>
              <p:nvPr/>
            </p:nvSpPr>
            <p:spPr bwMode="auto">
              <a:xfrm>
                <a:off x="944" y="235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37" name="Freeform 641"/>
              <p:cNvSpPr>
                <a:spLocks/>
              </p:cNvSpPr>
              <p:nvPr/>
            </p:nvSpPr>
            <p:spPr bwMode="auto">
              <a:xfrm>
                <a:off x="866" y="234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38" name="Freeform 642"/>
              <p:cNvSpPr>
                <a:spLocks/>
              </p:cNvSpPr>
              <p:nvPr/>
            </p:nvSpPr>
            <p:spPr bwMode="auto">
              <a:xfrm>
                <a:off x="958" y="23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39" name="Freeform 643"/>
              <p:cNvSpPr>
                <a:spLocks/>
              </p:cNvSpPr>
              <p:nvPr/>
            </p:nvSpPr>
            <p:spPr bwMode="auto">
              <a:xfrm>
                <a:off x="915" y="23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40" name="Freeform 644"/>
              <p:cNvSpPr>
                <a:spLocks/>
              </p:cNvSpPr>
              <p:nvPr/>
            </p:nvSpPr>
            <p:spPr bwMode="auto">
              <a:xfrm>
                <a:off x="912" y="23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41" name="Freeform 645"/>
              <p:cNvSpPr>
                <a:spLocks/>
              </p:cNvSpPr>
              <p:nvPr/>
            </p:nvSpPr>
            <p:spPr bwMode="auto">
              <a:xfrm>
                <a:off x="904" y="236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42" name="Freeform 646"/>
              <p:cNvSpPr>
                <a:spLocks/>
              </p:cNvSpPr>
              <p:nvPr/>
            </p:nvSpPr>
            <p:spPr bwMode="auto">
              <a:xfrm>
                <a:off x="885" y="23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43" name="Freeform 647"/>
              <p:cNvSpPr>
                <a:spLocks/>
              </p:cNvSpPr>
              <p:nvPr/>
            </p:nvSpPr>
            <p:spPr bwMode="auto">
              <a:xfrm>
                <a:off x="876" y="23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44" name="Freeform 648"/>
              <p:cNvSpPr>
                <a:spLocks/>
              </p:cNvSpPr>
              <p:nvPr/>
            </p:nvSpPr>
            <p:spPr bwMode="auto">
              <a:xfrm>
                <a:off x="856" y="23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45" name="Freeform 649"/>
              <p:cNvSpPr>
                <a:spLocks/>
              </p:cNvSpPr>
              <p:nvPr/>
            </p:nvSpPr>
            <p:spPr bwMode="auto">
              <a:xfrm>
                <a:off x="858" y="23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46" name="Freeform 650"/>
              <p:cNvSpPr>
                <a:spLocks/>
              </p:cNvSpPr>
              <p:nvPr/>
            </p:nvSpPr>
            <p:spPr bwMode="auto">
              <a:xfrm>
                <a:off x="1062" y="237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47" name="Freeform 651"/>
              <p:cNvSpPr>
                <a:spLocks/>
              </p:cNvSpPr>
              <p:nvPr/>
            </p:nvSpPr>
            <p:spPr bwMode="auto">
              <a:xfrm>
                <a:off x="997" y="237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48" name="Freeform 652"/>
              <p:cNvSpPr>
                <a:spLocks/>
              </p:cNvSpPr>
              <p:nvPr/>
            </p:nvSpPr>
            <p:spPr bwMode="auto">
              <a:xfrm>
                <a:off x="953" y="237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49" name="Freeform 653"/>
              <p:cNvSpPr>
                <a:spLocks/>
              </p:cNvSpPr>
              <p:nvPr/>
            </p:nvSpPr>
            <p:spPr bwMode="auto">
              <a:xfrm>
                <a:off x="907" y="23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50" name="Freeform 654"/>
              <p:cNvSpPr>
                <a:spLocks/>
              </p:cNvSpPr>
              <p:nvPr/>
            </p:nvSpPr>
            <p:spPr bwMode="auto">
              <a:xfrm>
                <a:off x="902" y="23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51" name="Freeform 655"/>
              <p:cNvSpPr>
                <a:spLocks/>
              </p:cNvSpPr>
              <p:nvPr/>
            </p:nvSpPr>
            <p:spPr bwMode="auto">
              <a:xfrm>
                <a:off x="897" y="237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52" name="Freeform 656"/>
              <p:cNvSpPr>
                <a:spLocks/>
              </p:cNvSpPr>
              <p:nvPr/>
            </p:nvSpPr>
            <p:spPr bwMode="auto">
              <a:xfrm>
                <a:off x="892" y="237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53" name="Freeform 657"/>
              <p:cNvSpPr>
                <a:spLocks/>
              </p:cNvSpPr>
              <p:nvPr/>
            </p:nvSpPr>
            <p:spPr bwMode="auto">
              <a:xfrm>
                <a:off x="837" y="18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54" name="Freeform 658"/>
              <p:cNvSpPr>
                <a:spLocks/>
              </p:cNvSpPr>
              <p:nvPr/>
            </p:nvSpPr>
            <p:spPr bwMode="auto">
              <a:xfrm>
                <a:off x="1575" y="187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55" name="Freeform 659"/>
              <p:cNvSpPr>
                <a:spLocks/>
              </p:cNvSpPr>
              <p:nvPr/>
            </p:nvSpPr>
            <p:spPr bwMode="auto">
              <a:xfrm>
                <a:off x="931" y="18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56" name="Freeform 660"/>
              <p:cNvSpPr>
                <a:spLocks/>
              </p:cNvSpPr>
              <p:nvPr/>
            </p:nvSpPr>
            <p:spPr bwMode="auto">
              <a:xfrm>
                <a:off x="902" y="18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57" name="Freeform 661"/>
              <p:cNvSpPr>
                <a:spLocks/>
              </p:cNvSpPr>
              <p:nvPr/>
            </p:nvSpPr>
            <p:spPr bwMode="auto">
              <a:xfrm>
                <a:off x="1612" y="188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58" name="Freeform 662"/>
              <p:cNvSpPr>
                <a:spLocks/>
              </p:cNvSpPr>
              <p:nvPr/>
            </p:nvSpPr>
            <p:spPr bwMode="auto">
              <a:xfrm>
                <a:off x="1119" y="188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59" name="Freeform 663"/>
              <p:cNvSpPr>
                <a:spLocks/>
              </p:cNvSpPr>
              <p:nvPr/>
            </p:nvSpPr>
            <p:spPr bwMode="auto">
              <a:xfrm>
                <a:off x="978" y="188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60" name="Freeform 664"/>
              <p:cNvSpPr>
                <a:spLocks/>
              </p:cNvSpPr>
              <p:nvPr/>
            </p:nvSpPr>
            <p:spPr bwMode="auto">
              <a:xfrm>
                <a:off x="929" y="189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61" name="Freeform 665"/>
              <p:cNvSpPr>
                <a:spLocks/>
              </p:cNvSpPr>
              <p:nvPr/>
            </p:nvSpPr>
            <p:spPr bwMode="auto">
              <a:xfrm>
                <a:off x="922" y="188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62" name="Freeform 666"/>
              <p:cNvSpPr>
                <a:spLocks/>
              </p:cNvSpPr>
              <p:nvPr/>
            </p:nvSpPr>
            <p:spPr bwMode="auto">
              <a:xfrm>
                <a:off x="893" y="189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63" name="Freeform 667"/>
              <p:cNvSpPr>
                <a:spLocks/>
              </p:cNvSpPr>
              <p:nvPr/>
            </p:nvSpPr>
            <p:spPr bwMode="auto">
              <a:xfrm>
                <a:off x="837" y="18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64" name="Freeform 668"/>
              <p:cNvSpPr>
                <a:spLocks/>
              </p:cNvSpPr>
              <p:nvPr/>
            </p:nvSpPr>
            <p:spPr bwMode="auto">
              <a:xfrm>
                <a:off x="1641" y="19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65" name="Freeform 669"/>
              <p:cNvSpPr>
                <a:spLocks/>
              </p:cNvSpPr>
              <p:nvPr/>
            </p:nvSpPr>
            <p:spPr bwMode="auto">
              <a:xfrm>
                <a:off x="963" y="19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66" name="Freeform 670"/>
              <p:cNvSpPr>
                <a:spLocks/>
              </p:cNvSpPr>
              <p:nvPr/>
            </p:nvSpPr>
            <p:spPr bwMode="auto">
              <a:xfrm>
                <a:off x="939" y="19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67" name="Freeform 671"/>
              <p:cNvSpPr>
                <a:spLocks/>
              </p:cNvSpPr>
              <p:nvPr/>
            </p:nvSpPr>
            <p:spPr bwMode="auto">
              <a:xfrm>
                <a:off x="917" y="19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68" name="Freeform 672"/>
              <p:cNvSpPr>
                <a:spLocks/>
              </p:cNvSpPr>
              <p:nvPr/>
            </p:nvSpPr>
            <p:spPr bwMode="auto">
              <a:xfrm>
                <a:off x="912" y="19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69" name="Freeform 673"/>
              <p:cNvSpPr>
                <a:spLocks/>
              </p:cNvSpPr>
              <p:nvPr/>
            </p:nvSpPr>
            <p:spPr bwMode="auto">
              <a:xfrm>
                <a:off x="1431" y="191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70" name="Freeform 674"/>
              <p:cNvSpPr>
                <a:spLocks/>
              </p:cNvSpPr>
              <p:nvPr/>
            </p:nvSpPr>
            <p:spPr bwMode="auto">
              <a:xfrm>
                <a:off x="1245" y="19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71" name="Freeform 675"/>
              <p:cNvSpPr>
                <a:spLocks/>
              </p:cNvSpPr>
              <p:nvPr/>
            </p:nvSpPr>
            <p:spPr bwMode="auto">
              <a:xfrm>
                <a:off x="878" y="19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72" name="Freeform 676"/>
              <p:cNvSpPr>
                <a:spLocks/>
              </p:cNvSpPr>
              <p:nvPr/>
            </p:nvSpPr>
            <p:spPr bwMode="auto">
              <a:xfrm>
                <a:off x="1743" y="19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73" name="Freeform 677"/>
              <p:cNvSpPr>
                <a:spLocks/>
              </p:cNvSpPr>
              <p:nvPr/>
            </p:nvSpPr>
            <p:spPr bwMode="auto">
              <a:xfrm>
                <a:off x="1628" y="192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74" name="Freeform 678"/>
              <p:cNvSpPr>
                <a:spLocks/>
              </p:cNvSpPr>
              <p:nvPr/>
            </p:nvSpPr>
            <p:spPr bwMode="auto">
              <a:xfrm>
                <a:off x="1153" y="192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75" name="Freeform 679"/>
              <p:cNvSpPr>
                <a:spLocks/>
              </p:cNvSpPr>
              <p:nvPr/>
            </p:nvSpPr>
            <p:spPr bwMode="auto">
              <a:xfrm>
                <a:off x="1624" y="19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76" name="Freeform 680"/>
              <p:cNvSpPr>
                <a:spLocks/>
              </p:cNvSpPr>
              <p:nvPr/>
            </p:nvSpPr>
            <p:spPr bwMode="auto">
              <a:xfrm>
                <a:off x="1849" y="19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77" name="Freeform 681"/>
              <p:cNvSpPr>
                <a:spLocks/>
              </p:cNvSpPr>
              <p:nvPr/>
            </p:nvSpPr>
            <p:spPr bwMode="auto">
              <a:xfrm>
                <a:off x="1131" y="19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78" name="Freeform 682"/>
              <p:cNvSpPr>
                <a:spLocks/>
              </p:cNvSpPr>
              <p:nvPr/>
            </p:nvSpPr>
            <p:spPr bwMode="auto">
              <a:xfrm>
                <a:off x="839" y="195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79" name="Freeform 683"/>
              <p:cNvSpPr>
                <a:spLocks/>
              </p:cNvSpPr>
              <p:nvPr/>
            </p:nvSpPr>
            <p:spPr bwMode="auto">
              <a:xfrm>
                <a:off x="844" y="195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80" name="Freeform 684"/>
              <p:cNvSpPr>
                <a:spLocks/>
              </p:cNvSpPr>
              <p:nvPr/>
            </p:nvSpPr>
            <p:spPr bwMode="auto">
              <a:xfrm>
                <a:off x="1748" y="196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81" name="Freeform 685"/>
              <p:cNvSpPr>
                <a:spLocks/>
              </p:cNvSpPr>
              <p:nvPr/>
            </p:nvSpPr>
            <p:spPr bwMode="auto">
              <a:xfrm>
                <a:off x="1373" y="19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82" name="Freeform 686"/>
              <p:cNvSpPr>
                <a:spLocks/>
              </p:cNvSpPr>
              <p:nvPr/>
            </p:nvSpPr>
            <p:spPr bwMode="auto">
              <a:xfrm>
                <a:off x="1215" y="19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83" name="Freeform 687"/>
              <p:cNvSpPr>
                <a:spLocks/>
              </p:cNvSpPr>
              <p:nvPr/>
            </p:nvSpPr>
            <p:spPr bwMode="auto">
              <a:xfrm>
                <a:off x="827" y="19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84" name="Freeform 688"/>
              <p:cNvSpPr>
                <a:spLocks/>
              </p:cNvSpPr>
              <p:nvPr/>
            </p:nvSpPr>
            <p:spPr bwMode="auto">
              <a:xfrm>
                <a:off x="771" y="19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85" name="Freeform 689"/>
              <p:cNvSpPr>
                <a:spLocks/>
              </p:cNvSpPr>
              <p:nvPr/>
            </p:nvSpPr>
            <p:spPr bwMode="auto">
              <a:xfrm>
                <a:off x="1665" y="19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86" name="Freeform 690"/>
              <p:cNvSpPr>
                <a:spLocks/>
              </p:cNvSpPr>
              <p:nvPr/>
            </p:nvSpPr>
            <p:spPr bwMode="auto">
              <a:xfrm>
                <a:off x="1380" y="197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87" name="Freeform 691"/>
              <p:cNvSpPr>
                <a:spLocks/>
              </p:cNvSpPr>
              <p:nvPr/>
            </p:nvSpPr>
            <p:spPr bwMode="auto">
              <a:xfrm>
                <a:off x="1378" y="19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88" name="Freeform 692"/>
              <p:cNvSpPr>
                <a:spLocks/>
              </p:cNvSpPr>
              <p:nvPr/>
            </p:nvSpPr>
            <p:spPr bwMode="auto">
              <a:xfrm>
                <a:off x="1208" y="19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89" name="Freeform 693"/>
              <p:cNvSpPr>
                <a:spLocks/>
              </p:cNvSpPr>
              <p:nvPr/>
            </p:nvSpPr>
            <p:spPr bwMode="auto">
              <a:xfrm>
                <a:off x="995" y="197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90" name="Freeform 694"/>
              <p:cNvSpPr>
                <a:spLocks/>
              </p:cNvSpPr>
              <p:nvPr/>
            </p:nvSpPr>
            <p:spPr bwMode="auto">
              <a:xfrm>
                <a:off x="972" y="197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91" name="Freeform 695"/>
              <p:cNvSpPr>
                <a:spLocks/>
              </p:cNvSpPr>
              <p:nvPr/>
            </p:nvSpPr>
            <p:spPr bwMode="auto">
              <a:xfrm>
                <a:off x="941" y="197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92" name="Freeform 696"/>
              <p:cNvSpPr>
                <a:spLocks/>
              </p:cNvSpPr>
              <p:nvPr/>
            </p:nvSpPr>
            <p:spPr bwMode="auto">
              <a:xfrm>
                <a:off x="883" y="19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93" name="Freeform 697"/>
              <p:cNvSpPr>
                <a:spLocks/>
              </p:cNvSpPr>
              <p:nvPr/>
            </p:nvSpPr>
            <p:spPr bwMode="auto">
              <a:xfrm>
                <a:off x="871" y="197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94" name="Freeform 698"/>
              <p:cNvSpPr>
                <a:spLocks/>
              </p:cNvSpPr>
              <p:nvPr/>
            </p:nvSpPr>
            <p:spPr bwMode="auto">
              <a:xfrm>
                <a:off x="1230" y="19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95" name="Freeform 699"/>
              <p:cNvSpPr>
                <a:spLocks/>
              </p:cNvSpPr>
              <p:nvPr/>
            </p:nvSpPr>
            <p:spPr bwMode="auto">
              <a:xfrm>
                <a:off x="1230" y="199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96" name="Freeform 700"/>
              <p:cNvSpPr>
                <a:spLocks/>
              </p:cNvSpPr>
              <p:nvPr/>
            </p:nvSpPr>
            <p:spPr bwMode="auto">
              <a:xfrm>
                <a:off x="929" y="199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97" name="Freeform 701"/>
              <p:cNvSpPr>
                <a:spLocks/>
              </p:cNvSpPr>
              <p:nvPr/>
            </p:nvSpPr>
            <p:spPr bwMode="auto">
              <a:xfrm>
                <a:off x="895" y="19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98" name="Freeform 702"/>
              <p:cNvSpPr>
                <a:spLocks/>
              </p:cNvSpPr>
              <p:nvPr/>
            </p:nvSpPr>
            <p:spPr bwMode="auto">
              <a:xfrm>
                <a:off x="1301" y="20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1999" name="Freeform 703"/>
              <p:cNvSpPr>
                <a:spLocks/>
              </p:cNvSpPr>
              <p:nvPr/>
            </p:nvSpPr>
            <p:spPr bwMode="auto">
              <a:xfrm>
                <a:off x="1099" y="19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00" name="Freeform 704"/>
              <p:cNvSpPr>
                <a:spLocks/>
              </p:cNvSpPr>
              <p:nvPr/>
            </p:nvSpPr>
            <p:spPr bwMode="auto">
              <a:xfrm>
                <a:off x="983" y="19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01" name="Freeform 705"/>
              <p:cNvSpPr>
                <a:spLocks/>
              </p:cNvSpPr>
              <p:nvPr/>
            </p:nvSpPr>
            <p:spPr bwMode="auto">
              <a:xfrm>
                <a:off x="922" y="19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02" name="Freeform 706"/>
              <p:cNvSpPr>
                <a:spLocks/>
              </p:cNvSpPr>
              <p:nvPr/>
            </p:nvSpPr>
            <p:spPr bwMode="auto">
              <a:xfrm>
                <a:off x="856" y="20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03" name="Freeform 707"/>
              <p:cNvSpPr>
                <a:spLocks/>
              </p:cNvSpPr>
              <p:nvPr/>
            </p:nvSpPr>
            <p:spPr bwMode="auto">
              <a:xfrm>
                <a:off x="832" y="20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04" name="Freeform 708"/>
              <p:cNvSpPr>
                <a:spLocks/>
              </p:cNvSpPr>
              <p:nvPr/>
            </p:nvSpPr>
            <p:spPr bwMode="auto">
              <a:xfrm>
                <a:off x="1551" y="20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05" name="Freeform 709"/>
              <p:cNvSpPr>
                <a:spLocks/>
              </p:cNvSpPr>
              <p:nvPr/>
            </p:nvSpPr>
            <p:spPr bwMode="auto">
              <a:xfrm>
                <a:off x="1060" y="20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06" name="Freeform 710"/>
              <p:cNvSpPr>
                <a:spLocks/>
              </p:cNvSpPr>
              <p:nvPr/>
            </p:nvSpPr>
            <p:spPr bwMode="auto">
              <a:xfrm>
                <a:off x="1041" y="20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07" name="Freeform 711"/>
              <p:cNvSpPr>
                <a:spLocks/>
              </p:cNvSpPr>
              <p:nvPr/>
            </p:nvSpPr>
            <p:spPr bwMode="auto">
              <a:xfrm>
                <a:off x="888" y="20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08" name="Freeform 712"/>
              <p:cNvSpPr>
                <a:spLocks/>
              </p:cNvSpPr>
              <p:nvPr/>
            </p:nvSpPr>
            <p:spPr bwMode="auto">
              <a:xfrm>
                <a:off x="870" y="20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09" name="Freeform 713"/>
              <p:cNvSpPr>
                <a:spLocks/>
              </p:cNvSpPr>
              <p:nvPr/>
            </p:nvSpPr>
            <p:spPr bwMode="auto">
              <a:xfrm>
                <a:off x="880" y="20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10" name="Freeform 714"/>
              <p:cNvSpPr>
                <a:spLocks/>
              </p:cNvSpPr>
              <p:nvPr/>
            </p:nvSpPr>
            <p:spPr bwMode="auto">
              <a:xfrm>
                <a:off x="1594" y="202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11" name="Freeform 715"/>
              <p:cNvSpPr>
                <a:spLocks/>
              </p:cNvSpPr>
              <p:nvPr/>
            </p:nvSpPr>
            <p:spPr bwMode="auto">
              <a:xfrm>
                <a:off x="1068" y="202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12" name="Freeform 716"/>
              <p:cNvSpPr>
                <a:spLocks/>
              </p:cNvSpPr>
              <p:nvPr/>
            </p:nvSpPr>
            <p:spPr bwMode="auto">
              <a:xfrm>
                <a:off x="953" y="202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13" name="Freeform 717"/>
              <p:cNvSpPr>
                <a:spLocks/>
              </p:cNvSpPr>
              <p:nvPr/>
            </p:nvSpPr>
            <p:spPr bwMode="auto">
              <a:xfrm>
                <a:off x="893" y="202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14" name="Freeform 718"/>
              <p:cNvSpPr>
                <a:spLocks/>
              </p:cNvSpPr>
              <p:nvPr/>
            </p:nvSpPr>
            <p:spPr bwMode="auto">
              <a:xfrm>
                <a:off x="895" y="20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15" name="Freeform 719"/>
              <p:cNvSpPr>
                <a:spLocks/>
              </p:cNvSpPr>
              <p:nvPr/>
            </p:nvSpPr>
            <p:spPr bwMode="auto">
              <a:xfrm>
                <a:off x="849" y="202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16" name="Freeform 720"/>
              <p:cNvSpPr>
                <a:spLocks/>
              </p:cNvSpPr>
              <p:nvPr/>
            </p:nvSpPr>
            <p:spPr bwMode="auto">
              <a:xfrm>
                <a:off x="997" y="203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17" name="Freeform 721"/>
              <p:cNvSpPr>
                <a:spLocks/>
              </p:cNvSpPr>
              <p:nvPr/>
            </p:nvSpPr>
            <p:spPr bwMode="auto">
              <a:xfrm>
                <a:off x="912" y="203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18" name="Freeform 722"/>
              <p:cNvSpPr>
                <a:spLocks/>
              </p:cNvSpPr>
              <p:nvPr/>
            </p:nvSpPr>
            <p:spPr bwMode="auto">
              <a:xfrm>
                <a:off x="902" y="203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19" name="Freeform 723"/>
              <p:cNvSpPr>
                <a:spLocks/>
              </p:cNvSpPr>
              <p:nvPr/>
            </p:nvSpPr>
            <p:spPr bwMode="auto">
              <a:xfrm>
                <a:off x="1881" y="20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20" name="Freeform 724"/>
              <p:cNvSpPr>
                <a:spLocks/>
              </p:cNvSpPr>
              <p:nvPr/>
            </p:nvSpPr>
            <p:spPr bwMode="auto">
              <a:xfrm>
                <a:off x="995" y="205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21" name="Freeform 725"/>
              <p:cNvSpPr>
                <a:spLocks/>
              </p:cNvSpPr>
              <p:nvPr/>
            </p:nvSpPr>
            <p:spPr bwMode="auto">
              <a:xfrm>
                <a:off x="883" y="205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22" name="Freeform 726"/>
              <p:cNvSpPr>
                <a:spLocks/>
              </p:cNvSpPr>
              <p:nvPr/>
            </p:nvSpPr>
            <p:spPr bwMode="auto">
              <a:xfrm>
                <a:off x="951" y="20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23" name="Freeform 727"/>
              <p:cNvSpPr>
                <a:spLocks/>
              </p:cNvSpPr>
              <p:nvPr/>
            </p:nvSpPr>
            <p:spPr bwMode="auto">
              <a:xfrm>
                <a:off x="936" y="20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24" name="Freeform 728"/>
              <p:cNvSpPr>
                <a:spLocks/>
              </p:cNvSpPr>
              <p:nvPr/>
            </p:nvSpPr>
            <p:spPr bwMode="auto">
              <a:xfrm>
                <a:off x="909" y="20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25" name="Freeform 729"/>
              <p:cNvSpPr>
                <a:spLocks/>
              </p:cNvSpPr>
              <p:nvPr/>
            </p:nvSpPr>
            <p:spPr bwMode="auto">
              <a:xfrm>
                <a:off x="1045" y="207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26" name="Freeform 730"/>
              <p:cNvSpPr>
                <a:spLocks/>
              </p:cNvSpPr>
              <p:nvPr/>
            </p:nvSpPr>
            <p:spPr bwMode="auto">
              <a:xfrm>
                <a:off x="861" y="207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27" name="Freeform 731"/>
              <p:cNvSpPr>
                <a:spLocks/>
              </p:cNvSpPr>
              <p:nvPr/>
            </p:nvSpPr>
            <p:spPr bwMode="auto">
              <a:xfrm>
                <a:off x="795" y="20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28" name="Freeform 732"/>
              <p:cNvSpPr>
                <a:spLocks/>
              </p:cNvSpPr>
              <p:nvPr/>
            </p:nvSpPr>
            <p:spPr bwMode="auto">
              <a:xfrm>
                <a:off x="1599" y="20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29" name="Freeform 733"/>
              <p:cNvSpPr>
                <a:spLocks/>
              </p:cNvSpPr>
              <p:nvPr/>
            </p:nvSpPr>
            <p:spPr bwMode="auto">
              <a:xfrm>
                <a:off x="1196" y="20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30" name="Freeform 734"/>
              <p:cNvSpPr>
                <a:spLocks/>
              </p:cNvSpPr>
              <p:nvPr/>
            </p:nvSpPr>
            <p:spPr bwMode="auto">
              <a:xfrm>
                <a:off x="1145" y="209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31" name="Freeform 735"/>
              <p:cNvSpPr>
                <a:spLocks/>
              </p:cNvSpPr>
              <p:nvPr/>
            </p:nvSpPr>
            <p:spPr bwMode="auto">
              <a:xfrm>
                <a:off x="1043" y="20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32" name="Freeform 736"/>
              <p:cNvSpPr>
                <a:spLocks/>
              </p:cNvSpPr>
              <p:nvPr/>
            </p:nvSpPr>
            <p:spPr bwMode="auto">
              <a:xfrm>
                <a:off x="1000" y="208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33" name="Freeform 737"/>
              <p:cNvSpPr>
                <a:spLocks/>
              </p:cNvSpPr>
              <p:nvPr/>
            </p:nvSpPr>
            <p:spPr bwMode="auto">
              <a:xfrm>
                <a:off x="910" y="20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34" name="Freeform 738"/>
              <p:cNvSpPr>
                <a:spLocks/>
              </p:cNvSpPr>
              <p:nvPr/>
            </p:nvSpPr>
            <p:spPr bwMode="auto">
              <a:xfrm>
                <a:off x="895" y="208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35" name="Freeform 739"/>
              <p:cNvSpPr>
                <a:spLocks/>
              </p:cNvSpPr>
              <p:nvPr/>
            </p:nvSpPr>
            <p:spPr bwMode="auto">
              <a:xfrm>
                <a:off x="883" y="20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36" name="Freeform 740"/>
              <p:cNvSpPr>
                <a:spLocks/>
              </p:cNvSpPr>
              <p:nvPr/>
            </p:nvSpPr>
            <p:spPr bwMode="auto">
              <a:xfrm>
                <a:off x="890" y="209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37" name="Freeform 741"/>
              <p:cNvSpPr>
                <a:spLocks/>
              </p:cNvSpPr>
              <p:nvPr/>
            </p:nvSpPr>
            <p:spPr bwMode="auto">
              <a:xfrm>
                <a:off x="875" y="209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38" name="Freeform 742"/>
              <p:cNvSpPr>
                <a:spLocks/>
              </p:cNvSpPr>
              <p:nvPr/>
            </p:nvSpPr>
            <p:spPr bwMode="auto">
              <a:xfrm>
                <a:off x="2236" y="20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39" name="Freeform 743"/>
              <p:cNvSpPr>
                <a:spLocks/>
              </p:cNvSpPr>
              <p:nvPr/>
            </p:nvSpPr>
            <p:spPr bwMode="auto">
              <a:xfrm>
                <a:off x="1368" y="20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40" name="Freeform 744"/>
              <p:cNvSpPr>
                <a:spLocks/>
              </p:cNvSpPr>
              <p:nvPr/>
            </p:nvSpPr>
            <p:spPr bwMode="auto">
              <a:xfrm>
                <a:off x="1034" y="21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41" name="Freeform 745"/>
              <p:cNvSpPr>
                <a:spLocks/>
              </p:cNvSpPr>
              <p:nvPr/>
            </p:nvSpPr>
            <p:spPr bwMode="auto">
              <a:xfrm>
                <a:off x="1028" y="21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42" name="Freeform 746"/>
              <p:cNvSpPr>
                <a:spLocks/>
              </p:cNvSpPr>
              <p:nvPr/>
            </p:nvSpPr>
            <p:spPr bwMode="auto">
              <a:xfrm>
                <a:off x="919" y="21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43" name="Freeform 747"/>
              <p:cNvSpPr>
                <a:spLocks/>
              </p:cNvSpPr>
              <p:nvPr/>
            </p:nvSpPr>
            <p:spPr bwMode="auto">
              <a:xfrm>
                <a:off x="898" y="21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44" name="Freeform 748"/>
              <p:cNvSpPr>
                <a:spLocks/>
              </p:cNvSpPr>
              <p:nvPr/>
            </p:nvSpPr>
            <p:spPr bwMode="auto">
              <a:xfrm>
                <a:off x="892" y="21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45" name="Freeform 749"/>
              <p:cNvSpPr>
                <a:spLocks/>
              </p:cNvSpPr>
              <p:nvPr/>
            </p:nvSpPr>
            <p:spPr bwMode="auto">
              <a:xfrm>
                <a:off x="842" y="20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46" name="Freeform 750"/>
              <p:cNvSpPr>
                <a:spLocks/>
              </p:cNvSpPr>
              <p:nvPr/>
            </p:nvSpPr>
            <p:spPr bwMode="auto">
              <a:xfrm>
                <a:off x="1436" y="211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47" name="Freeform 751"/>
              <p:cNvSpPr>
                <a:spLocks/>
              </p:cNvSpPr>
              <p:nvPr/>
            </p:nvSpPr>
            <p:spPr bwMode="auto">
              <a:xfrm>
                <a:off x="1142" y="211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48" name="Freeform 752"/>
              <p:cNvSpPr>
                <a:spLocks/>
              </p:cNvSpPr>
              <p:nvPr/>
            </p:nvSpPr>
            <p:spPr bwMode="auto">
              <a:xfrm>
                <a:off x="875" y="210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49" name="Freeform 753"/>
              <p:cNvSpPr>
                <a:spLocks/>
              </p:cNvSpPr>
              <p:nvPr/>
            </p:nvSpPr>
            <p:spPr bwMode="auto">
              <a:xfrm>
                <a:off x="1901" y="21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50" name="Freeform 754"/>
              <p:cNvSpPr>
                <a:spLocks/>
              </p:cNvSpPr>
              <p:nvPr/>
            </p:nvSpPr>
            <p:spPr bwMode="auto">
              <a:xfrm>
                <a:off x="1781" y="21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51" name="Freeform 755"/>
              <p:cNvSpPr>
                <a:spLocks/>
              </p:cNvSpPr>
              <p:nvPr/>
            </p:nvSpPr>
            <p:spPr bwMode="auto">
              <a:xfrm>
                <a:off x="1567" y="213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52" name="Freeform 756"/>
              <p:cNvSpPr>
                <a:spLocks/>
              </p:cNvSpPr>
              <p:nvPr/>
            </p:nvSpPr>
            <p:spPr bwMode="auto">
              <a:xfrm>
                <a:off x="1023" y="213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53" name="Freeform 757"/>
              <p:cNvSpPr>
                <a:spLocks/>
              </p:cNvSpPr>
              <p:nvPr/>
            </p:nvSpPr>
            <p:spPr bwMode="auto">
              <a:xfrm>
                <a:off x="1295" y="14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54" name="Freeform 758"/>
              <p:cNvSpPr>
                <a:spLocks/>
              </p:cNvSpPr>
              <p:nvPr/>
            </p:nvSpPr>
            <p:spPr bwMode="auto">
              <a:xfrm>
                <a:off x="1230" y="14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55" name="Freeform 759"/>
              <p:cNvSpPr>
                <a:spLocks/>
              </p:cNvSpPr>
              <p:nvPr/>
            </p:nvSpPr>
            <p:spPr bwMode="auto">
              <a:xfrm>
                <a:off x="902" y="14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56" name="Freeform 760"/>
              <p:cNvSpPr>
                <a:spLocks/>
              </p:cNvSpPr>
              <p:nvPr/>
            </p:nvSpPr>
            <p:spPr bwMode="auto">
              <a:xfrm>
                <a:off x="1626" y="14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57" name="Freeform 761"/>
              <p:cNvSpPr>
                <a:spLocks/>
              </p:cNvSpPr>
              <p:nvPr/>
            </p:nvSpPr>
            <p:spPr bwMode="auto">
              <a:xfrm>
                <a:off x="1363" y="14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58" name="Freeform 762"/>
              <p:cNvSpPr>
                <a:spLocks/>
              </p:cNvSpPr>
              <p:nvPr/>
            </p:nvSpPr>
            <p:spPr bwMode="auto">
              <a:xfrm>
                <a:off x="1167" y="142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59" name="Freeform 763"/>
              <p:cNvSpPr>
                <a:spLocks/>
              </p:cNvSpPr>
              <p:nvPr/>
            </p:nvSpPr>
            <p:spPr bwMode="auto">
              <a:xfrm>
                <a:off x="1055" y="14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60" name="Freeform 764"/>
              <p:cNvSpPr>
                <a:spLocks/>
              </p:cNvSpPr>
              <p:nvPr/>
            </p:nvSpPr>
            <p:spPr bwMode="auto">
              <a:xfrm>
                <a:off x="1000" y="143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61" name="Freeform 765"/>
              <p:cNvSpPr>
                <a:spLocks/>
              </p:cNvSpPr>
              <p:nvPr/>
            </p:nvSpPr>
            <p:spPr bwMode="auto">
              <a:xfrm>
                <a:off x="1660" y="144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62" name="Freeform 766"/>
              <p:cNvSpPr>
                <a:spLocks/>
              </p:cNvSpPr>
              <p:nvPr/>
            </p:nvSpPr>
            <p:spPr bwMode="auto">
              <a:xfrm>
                <a:off x="1150" y="14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63" name="Freeform 767"/>
              <p:cNvSpPr>
                <a:spLocks/>
              </p:cNvSpPr>
              <p:nvPr/>
            </p:nvSpPr>
            <p:spPr bwMode="auto">
              <a:xfrm>
                <a:off x="1028" y="144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64" name="Freeform 768"/>
              <p:cNvSpPr>
                <a:spLocks/>
              </p:cNvSpPr>
              <p:nvPr/>
            </p:nvSpPr>
            <p:spPr bwMode="auto">
              <a:xfrm>
                <a:off x="2109" y="14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65" name="Freeform 769"/>
              <p:cNvSpPr>
                <a:spLocks/>
              </p:cNvSpPr>
              <p:nvPr/>
            </p:nvSpPr>
            <p:spPr bwMode="auto">
              <a:xfrm>
                <a:off x="2027" y="14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66" name="Freeform 770"/>
              <p:cNvSpPr>
                <a:spLocks/>
              </p:cNvSpPr>
              <p:nvPr/>
            </p:nvSpPr>
            <p:spPr bwMode="auto">
              <a:xfrm>
                <a:off x="1493" y="14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67" name="Freeform 771"/>
              <p:cNvSpPr>
                <a:spLocks/>
              </p:cNvSpPr>
              <p:nvPr/>
            </p:nvSpPr>
            <p:spPr bwMode="auto">
              <a:xfrm>
                <a:off x="932" y="145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68" name="Freeform 772"/>
              <p:cNvSpPr>
                <a:spLocks/>
              </p:cNvSpPr>
              <p:nvPr/>
            </p:nvSpPr>
            <p:spPr bwMode="auto">
              <a:xfrm>
                <a:off x="1468" y="14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69" name="Freeform 773"/>
              <p:cNvSpPr>
                <a:spLocks/>
              </p:cNvSpPr>
              <p:nvPr/>
            </p:nvSpPr>
            <p:spPr bwMode="auto">
              <a:xfrm>
                <a:off x="1017" y="14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70" name="Freeform 774"/>
              <p:cNvSpPr>
                <a:spLocks/>
              </p:cNvSpPr>
              <p:nvPr/>
            </p:nvSpPr>
            <p:spPr bwMode="auto">
              <a:xfrm>
                <a:off x="902" y="14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71" name="Freeform 775"/>
              <p:cNvSpPr>
                <a:spLocks/>
              </p:cNvSpPr>
              <p:nvPr/>
            </p:nvSpPr>
            <p:spPr bwMode="auto">
              <a:xfrm>
                <a:off x="1291" y="15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72" name="Freeform 776"/>
              <p:cNvSpPr>
                <a:spLocks/>
              </p:cNvSpPr>
              <p:nvPr/>
            </p:nvSpPr>
            <p:spPr bwMode="auto">
              <a:xfrm>
                <a:off x="1150" y="15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73" name="Freeform 777"/>
              <p:cNvSpPr>
                <a:spLocks/>
              </p:cNvSpPr>
              <p:nvPr/>
            </p:nvSpPr>
            <p:spPr bwMode="auto">
              <a:xfrm>
                <a:off x="932" y="15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74" name="Freeform 778"/>
              <p:cNvSpPr>
                <a:spLocks/>
              </p:cNvSpPr>
              <p:nvPr/>
            </p:nvSpPr>
            <p:spPr bwMode="auto">
              <a:xfrm>
                <a:off x="892" y="15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75" name="Freeform 779"/>
              <p:cNvSpPr>
                <a:spLocks/>
              </p:cNvSpPr>
              <p:nvPr/>
            </p:nvSpPr>
            <p:spPr bwMode="auto">
              <a:xfrm>
                <a:off x="1266" y="151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76" name="Freeform 780"/>
              <p:cNvSpPr>
                <a:spLocks/>
              </p:cNvSpPr>
              <p:nvPr/>
            </p:nvSpPr>
            <p:spPr bwMode="auto">
              <a:xfrm>
                <a:off x="844" y="151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77" name="Freeform 781"/>
              <p:cNvSpPr>
                <a:spLocks/>
              </p:cNvSpPr>
              <p:nvPr/>
            </p:nvSpPr>
            <p:spPr bwMode="auto">
              <a:xfrm>
                <a:off x="1640" y="152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78" name="Freeform 782"/>
              <p:cNvSpPr>
                <a:spLocks/>
              </p:cNvSpPr>
              <p:nvPr/>
            </p:nvSpPr>
            <p:spPr bwMode="auto">
              <a:xfrm>
                <a:off x="1099" y="15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79" name="Freeform 783"/>
              <p:cNvSpPr>
                <a:spLocks/>
              </p:cNvSpPr>
              <p:nvPr/>
            </p:nvSpPr>
            <p:spPr bwMode="auto">
              <a:xfrm>
                <a:off x="927" y="15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80" name="Freeform 784"/>
              <p:cNvSpPr>
                <a:spLocks/>
              </p:cNvSpPr>
              <p:nvPr/>
            </p:nvSpPr>
            <p:spPr bwMode="auto">
              <a:xfrm>
                <a:off x="893" y="15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81" name="Freeform 785"/>
              <p:cNvSpPr>
                <a:spLocks/>
              </p:cNvSpPr>
              <p:nvPr/>
            </p:nvSpPr>
            <p:spPr bwMode="auto">
              <a:xfrm>
                <a:off x="878" y="154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82" name="Freeform 786"/>
              <p:cNvSpPr>
                <a:spLocks/>
              </p:cNvSpPr>
              <p:nvPr/>
            </p:nvSpPr>
            <p:spPr bwMode="auto">
              <a:xfrm>
                <a:off x="1264" y="15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83" name="Freeform 787"/>
              <p:cNvSpPr>
                <a:spLocks/>
              </p:cNvSpPr>
              <p:nvPr/>
            </p:nvSpPr>
            <p:spPr bwMode="auto">
              <a:xfrm>
                <a:off x="907" y="15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84" name="Freeform 788"/>
              <p:cNvSpPr>
                <a:spLocks/>
              </p:cNvSpPr>
              <p:nvPr/>
            </p:nvSpPr>
            <p:spPr bwMode="auto">
              <a:xfrm>
                <a:off x="769" y="15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85" name="Freeform 789"/>
              <p:cNvSpPr>
                <a:spLocks/>
              </p:cNvSpPr>
              <p:nvPr/>
            </p:nvSpPr>
            <p:spPr bwMode="auto">
              <a:xfrm>
                <a:off x="863" y="157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86" name="Freeform 790"/>
              <p:cNvSpPr>
                <a:spLocks/>
              </p:cNvSpPr>
              <p:nvPr/>
            </p:nvSpPr>
            <p:spPr bwMode="auto">
              <a:xfrm>
                <a:off x="834" y="15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87" name="Freeform 791"/>
              <p:cNvSpPr>
                <a:spLocks/>
              </p:cNvSpPr>
              <p:nvPr/>
            </p:nvSpPr>
            <p:spPr bwMode="auto">
              <a:xfrm>
                <a:off x="1665" y="15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88" name="Freeform 792"/>
              <p:cNvSpPr>
                <a:spLocks/>
              </p:cNvSpPr>
              <p:nvPr/>
            </p:nvSpPr>
            <p:spPr bwMode="auto">
              <a:xfrm>
                <a:off x="1262" y="16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89" name="Freeform 793"/>
              <p:cNvSpPr>
                <a:spLocks/>
              </p:cNvSpPr>
              <p:nvPr/>
            </p:nvSpPr>
            <p:spPr bwMode="auto">
              <a:xfrm>
                <a:off x="1839" y="161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90" name="Freeform 794"/>
              <p:cNvSpPr>
                <a:spLocks/>
              </p:cNvSpPr>
              <p:nvPr/>
            </p:nvSpPr>
            <p:spPr bwMode="auto">
              <a:xfrm>
                <a:off x="1808" y="16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91" name="Freeform 795"/>
              <p:cNvSpPr>
                <a:spLocks/>
              </p:cNvSpPr>
              <p:nvPr/>
            </p:nvSpPr>
            <p:spPr bwMode="auto">
              <a:xfrm>
                <a:off x="1442" y="161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92" name="Freeform 796"/>
              <p:cNvSpPr>
                <a:spLocks/>
              </p:cNvSpPr>
              <p:nvPr/>
            </p:nvSpPr>
            <p:spPr bwMode="auto">
              <a:xfrm>
                <a:off x="1407" y="16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93" name="Freeform 797"/>
              <p:cNvSpPr>
                <a:spLocks/>
              </p:cNvSpPr>
              <p:nvPr/>
            </p:nvSpPr>
            <p:spPr bwMode="auto">
              <a:xfrm>
                <a:off x="1286" y="161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94" name="Freeform 798"/>
              <p:cNvSpPr>
                <a:spLocks/>
              </p:cNvSpPr>
              <p:nvPr/>
            </p:nvSpPr>
            <p:spPr bwMode="auto">
              <a:xfrm>
                <a:off x="876" y="16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95" name="Freeform 799"/>
              <p:cNvSpPr>
                <a:spLocks/>
              </p:cNvSpPr>
              <p:nvPr/>
            </p:nvSpPr>
            <p:spPr bwMode="auto">
              <a:xfrm>
                <a:off x="871" y="16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96" name="Freeform 800"/>
              <p:cNvSpPr>
                <a:spLocks/>
              </p:cNvSpPr>
              <p:nvPr/>
            </p:nvSpPr>
            <p:spPr bwMode="auto">
              <a:xfrm>
                <a:off x="1595" y="162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97" name="Freeform 801"/>
              <p:cNvSpPr>
                <a:spLocks/>
              </p:cNvSpPr>
              <p:nvPr/>
            </p:nvSpPr>
            <p:spPr bwMode="auto">
              <a:xfrm>
                <a:off x="885" y="16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98" name="Freeform 802"/>
              <p:cNvSpPr>
                <a:spLocks/>
              </p:cNvSpPr>
              <p:nvPr/>
            </p:nvSpPr>
            <p:spPr bwMode="auto">
              <a:xfrm>
                <a:off x="1203" y="16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099" name="Freeform 803"/>
              <p:cNvSpPr>
                <a:spLocks/>
              </p:cNvSpPr>
              <p:nvPr/>
            </p:nvSpPr>
            <p:spPr bwMode="auto">
              <a:xfrm>
                <a:off x="1111" y="165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00" name="Freeform 804"/>
              <p:cNvSpPr>
                <a:spLocks/>
              </p:cNvSpPr>
              <p:nvPr/>
            </p:nvSpPr>
            <p:spPr bwMode="auto">
              <a:xfrm>
                <a:off x="868" y="16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01" name="Freeform 805"/>
              <p:cNvSpPr>
                <a:spLocks/>
              </p:cNvSpPr>
              <p:nvPr/>
            </p:nvSpPr>
            <p:spPr bwMode="auto">
              <a:xfrm>
                <a:off x="1997" y="167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02" name="Freeform 806"/>
              <p:cNvSpPr>
                <a:spLocks/>
              </p:cNvSpPr>
              <p:nvPr/>
            </p:nvSpPr>
            <p:spPr bwMode="auto">
              <a:xfrm>
                <a:off x="1533" y="16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03" name="Freeform 807"/>
              <p:cNvSpPr>
                <a:spLocks/>
              </p:cNvSpPr>
              <p:nvPr/>
            </p:nvSpPr>
            <p:spPr bwMode="auto">
              <a:xfrm>
                <a:off x="1485" y="167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04" name="Freeform 808"/>
              <p:cNvSpPr>
                <a:spLocks/>
              </p:cNvSpPr>
              <p:nvPr/>
            </p:nvSpPr>
            <p:spPr bwMode="auto">
              <a:xfrm>
                <a:off x="1172" y="167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52105" name="Group 809"/>
            <p:cNvGrpSpPr>
              <a:grpSpLocks/>
            </p:cNvGrpSpPr>
            <p:nvPr/>
          </p:nvGrpSpPr>
          <p:grpSpPr bwMode="auto">
            <a:xfrm>
              <a:off x="289" y="1346"/>
              <a:ext cx="2373" cy="2548"/>
              <a:chOff x="380" y="681"/>
              <a:chExt cx="2373" cy="2548"/>
            </a:xfrm>
          </p:grpSpPr>
          <p:sp>
            <p:nvSpPr>
              <p:cNvPr id="952106" name="Freeform 810"/>
              <p:cNvSpPr>
                <a:spLocks/>
              </p:cNvSpPr>
              <p:nvPr/>
            </p:nvSpPr>
            <p:spPr bwMode="auto">
              <a:xfrm>
                <a:off x="1131" y="16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07" name="Freeform 811"/>
              <p:cNvSpPr>
                <a:spLocks/>
              </p:cNvSpPr>
              <p:nvPr/>
            </p:nvSpPr>
            <p:spPr bwMode="auto">
              <a:xfrm>
                <a:off x="931" y="167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08" name="Freeform 812"/>
              <p:cNvSpPr>
                <a:spLocks/>
              </p:cNvSpPr>
              <p:nvPr/>
            </p:nvSpPr>
            <p:spPr bwMode="auto">
              <a:xfrm>
                <a:off x="761" y="167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09" name="Freeform 813"/>
              <p:cNvSpPr>
                <a:spLocks/>
              </p:cNvSpPr>
              <p:nvPr/>
            </p:nvSpPr>
            <p:spPr bwMode="auto">
              <a:xfrm>
                <a:off x="1701" y="169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10" name="Freeform 814"/>
              <p:cNvSpPr>
                <a:spLocks/>
              </p:cNvSpPr>
              <p:nvPr/>
            </p:nvSpPr>
            <p:spPr bwMode="auto">
              <a:xfrm>
                <a:off x="1053" y="169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11" name="Freeform 815"/>
              <p:cNvSpPr>
                <a:spLocks/>
              </p:cNvSpPr>
              <p:nvPr/>
            </p:nvSpPr>
            <p:spPr bwMode="auto">
              <a:xfrm>
                <a:off x="1048" y="16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12" name="Freeform 816"/>
              <p:cNvSpPr>
                <a:spLocks/>
              </p:cNvSpPr>
              <p:nvPr/>
            </p:nvSpPr>
            <p:spPr bwMode="auto">
              <a:xfrm>
                <a:off x="914" y="169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13" name="Freeform 817"/>
              <p:cNvSpPr>
                <a:spLocks/>
              </p:cNvSpPr>
              <p:nvPr/>
            </p:nvSpPr>
            <p:spPr bwMode="auto">
              <a:xfrm>
                <a:off x="875" y="168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14" name="Freeform 818"/>
              <p:cNvSpPr>
                <a:spLocks/>
              </p:cNvSpPr>
              <p:nvPr/>
            </p:nvSpPr>
            <p:spPr bwMode="auto">
              <a:xfrm>
                <a:off x="861" y="16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15" name="Freeform 819"/>
              <p:cNvSpPr>
                <a:spLocks/>
              </p:cNvSpPr>
              <p:nvPr/>
            </p:nvSpPr>
            <p:spPr bwMode="auto">
              <a:xfrm>
                <a:off x="1652" y="17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16" name="Freeform 820"/>
              <p:cNvSpPr>
                <a:spLocks/>
              </p:cNvSpPr>
              <p:nvPr/>
            </p:nvSpPr>
            <p:spPr bwMode="auto">
              <a:xfrm>
                <a:off x="905" y="17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17" name="Freeform 821"/>
              <p:cNvSpPr>
                <a:spLocks/>
              </p:cNvSpPr>
              <p:nvPr/>
            </p:nvSpPr>
            <p:spPr bwMode="auto">
              <a:xfrm>
                <a:off x="895" y="172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18" name="Freeform 822"/>
              <p:cNvSpPr>
                <a:spLocks/>
              </p:cNvSpPr>
              <p:nvPr/>
            </p:nvSpPr>
            <p:spPr bwMode="auto">
              <a:xfrm>
                <a:off x="876" y="17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19" name="Freeform 823"/>
              <p:cNvSpPr>
                <a:spLocks/>
              </p:cNvSpPr>
              <p:nvPr/>
            </p:nvSpPr>
            <p:spPr bwMode="auto">
              <a:xfrm>
                <a:off x="832" y="17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20" name="Freeform 824"/>
              <p:cNvSpPr>
                <a:spLocks/>
              </p:cNvSpPr>
              <p:nvPr/>
            </p:nvSpPr>
            <p:spPr bwMode="auto">
              <a:xfrm>
                <a:off x="1272" y="172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21" name="Freeform 825"/>
              <p:cNvSpPr>
                <a:spLocks/>
              </p:cNvSpPr>
              <p:nvPr/>
            </p:nvSpPr>
            <p:spPr bwMode="auto">
              <a:xfrm>
                <a:off x="1220" y="172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22" name="Freeform 826"/>
              <p:cNvSpPr>
                <a:spLocks/>
              </p:cNvSpPr>
              <p:nvPr/>
            </p:nvSpPr>
            <p:spPr bwMode="auto">
              <a:xfrm>
                <a:off x="2083" y="175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23" name="Freeform 827"/>
              <p:cNvSpPr>
                <a:spLocks/>
              </p:cNvSpPr>
              <p:nvPr/>
            </p:nvSpPr>
            <p:spPr bwMode="auto">
              <a:xfrm>
                <a:off x="1386" y="175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24" name="Freeform 828"/>
              <p:cNvSpPr>
                <a:spLocks/>
              </p:cNvSpPr>
              <p:nvPr/>
            </p:nvSpPr>
            <p:spPr bwMode="auto">
              <a:xfrm>
                <a:off x="895" y="175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25" name="Freeform 829"/>
              <p:cNvSpPr>
                <a:spLocks/>
              </p:cNvSpPr>
              <p:nvPr/>
            </p:nvSpPr>
            <p:spPr bwMode="auto">
              <a:xfrm>
                <a:off x="1114" y="17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26" name="Freeform 830"/>
              <p:cNvSpPr>
                <a:spLocks/>
              </p:cNvSpPr>
              <p:nvPr/>
            </p:nvSpPr>
            <p:spPr bwMode="auto">
              <a:xfrm>
                <a:off x="888" y="17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27" name="Freeform 831"/>
              <p:cNvSpPr>
                <a:spLocks/>
              </p:cNvSpPr>
              <p:nvPr/>
            </p:nvSpPr>
            <p:spPr bwMode="auto">
              <a:xfrm>
                <a:off x="1550" y="17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28" name="Freeform 832"/>
              <p:cNvSpPr>
                <a:spLocks/>
              </p:cNvSpPr>
              <p:nvPr/>
            </p:nvSpPr>
            <p:spPr bwMode="auto">
              <a:xfrm>
                <a:off x="953" y="17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29" name="Freeform 833"/>
              <p:cNvSpPr>
                <a:spLocks/>
              </p:cNvSpPr>
              <p:nvPr/>
            </p:nvSpPr>
            <p:spPr bwMode="auto">
              <a:xfrm>
                <a:off x="1655" y="17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30" name="Freeform 834"/>
              <p:cNvSpPr>
                <a:spLocks/>
              </p:cNvSpPr>
              <p:nvPr/>
            </p:nvSpPr>
            <p:spPr bwMode="auto">
              <a:xfrm>
                <a:off x="1614" y="179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31" name="Freeform 835"/>
              <p:cNvSpPr>
                <a:spLocks/>
              </p:cNvSpPr>
              <p:nvPr/>
            </p:nvSpPr>
            <p:spPr bwMode="auto">
              <a:xfrm>
                <a:off x="1060" y="178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32" name="Freeform 836"/>
              <p:cNvSpPr>
                <a:spLocks/>
              </p:cNvSpPr>
              <p:nvPr/>
            </p:nvSpPr>
            <p:spPr bwMode="auto">
              <a:xfrm>
                <a:off x="878" y="18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33" name="Freeform 837"/>
              <p:cNvSpPr>
                <a:spLocks/>
              </p:cNvSpPr>
              <p:nvPr/>
            </p:nvSpPr>
            <p:spPr bwMode="auto">
              <a:xfrm>
                <a:off x="2172" y="18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34" name="Freeform 838"/>
              <p:cNvSpPr>
                <a:spLocks/>
              </p:cNvSpPr>
              <p:nvPr/>
            </p:nvSpPr>
            <p:spPr bwMode="auto">
              <a:xfrm>
                <a:off x="1572" y="181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35" name="Freeform 839"/>
              <p:cNvSpPr>
                <a:spLocks/>
              </p:cNvSpPr>
              <p:nvPr/>
            </p:nvSpPr>
            <p:spPr bwMode="auto">
              <a:xfrm>
                <a:off x="1315" y="18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36" name="Freeform 840"/>
              <p:cNvSpPr>
                <a:spLocks/>
              </p:cNvSpPr>
              <p:nvPr/>
            </p:nvSpPr>
            <p:spPr bwMode="auto">
              <a:xfrm>
                <a:off x="1150" y="181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37" name="Freeform 841"/>
              <p:cNvSpPr>
                <a:spLocks/>
              </p:cNvSpPr>
              <p:nvPr/>
            </p:nvSpPr>
            <p:spPr bwMode="auto">
              <a:xfrm>
                <a:off x="1152" y="18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38" name="Freeform 842"/>
              <p:cNvSpPr>
                <a:spLocks/>
              </p:cNvSpPr>
              <p:nvPr/>
            </p:nvSpPr>
            <p:spPr bwMode="auto">
              <a:xfrm>
                <a:off x="904" y="18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39" name="Freeform 843"/>
              <p:cNvSpPr>
                <a:spLocks/>
              </p:cNvSpPr>
              <p:nvPr/>
            </p:nvSpPr>
            <p:spPr bwMode="auto">
              <a:xfrm>
                <a:off x="890" y="181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40" name="Freeform 844"/>
              <p:cNvSpPr>
                <a:spLocks/>
              </p:cNvSpPr>
              <p:nvPr/>
            </p:nvSpPr>
            <p:spPr bwMode="auto">
              <a:xfrm>
                <a:off x="1419" y="182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41" name="Freeform 845"/>
              <p:cNvSpPr>
                <a:spLocks/>
              </p:cNvSpPr>
              <p:nvPr/>
            </p:nvSpPr>
            <p:spPr bwMode="auto">
              <a:xfrm>
                <a:off x="820" y="182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42" name="Freeform 846"/>
              <p:cNvSpPr>
                <a:spLocks/>
              </p:cNvSpPr>
              <p:nvPr/>
            </p:nvSpPr>
            <p:spPr bwMode="auto">
              <a:xfrm>
                <a:off x="883" y="183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43" name="Freeform 847"/>
              <p:cNvSpPr>
                <a:spLocks/>
              </p:cNvSpPr>
              <p:nvPr/>
            </p:nvSpPr>
            <p:spPr bwMode="auto">
              <a:xfrm>
                <a:off x="830" y="183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44" name="Freeform 848"/>
              <p:cNvSpPr>
                <a:spLocks/>
              </p:cNvSpPr>
              <p:nvPr/>
            </p:nvSpPr>
            <p:spPr bwMode="auto">
              <a:xfrm>
                <a:off x="802" y="18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45" name="Freeform 849"/>
              <p:cNvSpPr>
                <a:spLocks/>
              </p:cNvSpPr>
              <p:nvPr/>
            </p:nvSpPr>
            <p:spPr bwMode="auto">
              <a:xfrm>
                <a:off x="2046" y="18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46" name="Freeform 850"/>
              <p:cNvSpPr>
                <a:spLocks/>
              </p:cNvSpPr>
              <p:nvPr/>
            </p:nvSpPr>
            <p:spPr bwMode="auto">
              <a:xfrm>
                <a:off x="1199" y="18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47" name="Freeform 851"/>
              <p:cNvSpPr>
                <a:spLocks/>
              </p:cNvSpPr>
              <p:nvPr/>
            </p:nvSpPr>
            <p:spPr bwMode="auto">
              <a:xfrm>
                <a:off x="1713" y="18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48" name="Freeform 852"/>
              <p:cNvSpPr>
                <a:spLocks/>
              </p:cNvSpPr>
              <p:nvPr/>
            </p:nvSpPr>
            <p:spPr bwMode="auto">
              <a:xfrm>
                <a:off x="1689" y="18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49" name="Freeform 853"/>
              <p:cNvSpPr>
                <a:spLocks/>
              </p:cNvSpPr>
              <p:nvPr/>
            </p:nvSpPr>
            <p:spPr bwMode="auto">
              <a:xfrm>
                <a:off x="1448" y="18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50" name="Freeform 854"/>
              <p:cNvSpPr>
                <a:spLocks/>
              </p:cNvSpPr>
              <p:nvPr/>
            </p:nvSpPr>
            <p:spPr bwMode="auto">
              <a:xfrm>
                <a:off x="1448" y="18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51" name="Freeform 855"/>
              <p:cNvSpPr>
                <a:spLocks/>
              </p:cNvSpPr>
              <p:nvPr/>
            </p:nvSpPr>
            <p:spPr bwMode="auto">
              <a:xfrm>
                <a:off x="1155" y="18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52" name="Freeform 856"/>
              <p:cNvSpPr>
                <a:spLocks/>
              </p:cNvSpPr>
              <p:nvPr/>
            </p:nvSpPr>
            <p:spPr bwMode="auto">
              <a:xfrm>
                <a:off x="919" y="18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53" name="Freeform 857"/>
              <p:cNvSpPr>
                <a:spLocks/>
              </p:cNvSpPr>
              <p:nvPr/>
            </p:nvSpPr>
            <p:spPr bwMode="auto">
              <a:xfrm>
                <a:off x="902" y="18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54" name="Freeform 858"/>
              <p:cNvSpPr>
                <a:spLocks/>
              </p:cNvSpPr>
              <p:nvPr/>
            </p:nvSpPr>
            <p:spPr bwMode="auto">
              <a:xfrm>
                <a:off x="1686" y="709"/>
                <a:ext cx="17" cy="10"/>
              </a:xfrm>
              <a:custGeom>
                <a:avLst/>
                <a:gdLst>
                  <a:gd name="T0" fmla="*/ 0 w 17"/>
                  <a:gd name="T1" fmla="*/ 0 h 10"/>
                  <a:gd name="T2" fmla="*/ 1 w 17"/>
                  <a:gd name="T3" fmla="*/ 6 h 10"/>
                  <a:gd name="T4" fmla="*/ 3 w 17"/>
                  <a:gd name="T5" fmla="*/ 8 h 10"/>
                  <a:gd name="T6" fmla="*/ 8 w 17"/>
                  <a:gd name="T7" fmla="*/ 10 h 10"/>
                  <a:gd name="T8" fmla="*/ 13 w 17"/>
                  <a:gd name="T9" fmla="*/ 8 h 10"/>
                  <a:gd name="T10" fmla="*/ 15 w 17"/>
                  <a:gd name="T11" fmla="*/ 6 h 10"/>
                  <a:gd name="T12" fmla="*/ 17 w 17"/>
                  <a:gd name="T13" fmla="*/ 0 h 10"/>
                  <a:gd name="T14" fmla="*/ 0 w 17"/>
                  <a:gd name="T15" fmla="*/ 0 h 10"/>
                  <a:gd name="T16" fmla="*/ 0 w 17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0">
                    <a:moveTo>
                      <a:pt x="0" y="0"/>
                    </a:moveTo>
                    <a:lnTo>
                      <a:pt x="1" y="6"/>
                    </a:lnTo>
                    <a:lnTo>
                      <a:pt x="3" y="8"/>
                    </a:lnTo>
                    <a:lnTo>
                      <a:pt x="8" y="10"/>
                    </a:lnTo>
                    <a:lnTo>
                      <a:pt x="13" y="8"/>
                    </a:lnTo>
                    <a:lnTo>
                      <a:pt x="15" y="6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55" name="Freeform 859"/>
              <p:cNvSpPr>
                <a:spLocks/>
              </p:cNvSpPr>
              <p:nvPr/>
            </p:nvSpPr>
            <p:spPr bwMode="auto">
              <a:xfrm>
                <a:off x="1454" y="7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56" name="Freeform 860"/>
              <p:cNvSpPr>
                <a:spLocks/>
              </p:cNvSpPr>
              <p:nvPr/>
            </p:nvSpPr>
            <p:spPr bwMode="auto">
              <a:xfrm>
                <a:off x="1091" y="7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57" name="Freeform 861"/>
              <p:cNvSpPr>
                <a:spLocks/>
              </p:cNvSpPr>
              <p:nvPr/>
            </p:nvSpPr>
            <p:spPr bwMode="auto">
              <a:xfrm>
                <a:off x="2070" y="7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58" name="Freeform 862"/>
              <p:cNvSpPr>
                <a:spLocks/>
              </p:cNvSpPr>
              <p:nvPr/>
            </p:nvSpPr>
            <p:spPr bwMode="auto">
              <a:xfrm>
                <a:off x="1255" y="75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59" name="Freeform 863"/>
              <p:cNvSpPr>
                <a:spLocks/>
              </p:cNvSpPr>
              <p:nvPr/>
            </p:nvSpPr>
            <p:spPr bwMode="auto">
              <a:xfrm>
                <a:off x="866" y="7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60" name="Freeform 864"/>
              <p:cNvSpPr>
                <a:spLocks/>
              </p:cNvSpPr>
              <p:nvPr/>
            </p:nvSpPr>
            <p:spPr bwMode="auto">
              <a:xfrm>
                <a:off x="1349" y="7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61" name="Freeform 865"/>
              <p:cNvSpPr>
                <a:spLocks/>
              </p:cNvSpPr>
              <p:nvPr/>
            </p:nvSpPr>
            <p:spPr bwMode="auto">
              <a:xfrm>
                <a:off x="1517" y="8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62" name="Freeform 866"/>
              <p:cNvSpPr>
                <a:spLocks/>
              </p:cNvSpPr>
              <p:nvPr/>
            </p:nvSpPr>
            <p:spPr bwMode="auto">
              <a:xfrm>
                <a:off x="1206" y="8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63" name="Freeform 867"/>
              <p:cNvSpPr>
                <a:spLocks/>
              </p:cNvSpPr>
              <p:nvPr/>
            </p:nvSpPr>
            <p:spPr bwMode="auto">
              <a:xfrm>
                <a:off x="2049" y="8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64" name="Freeform 868"/>
              <p:cNvSpPr>
                <a:spLocks/>
              </p:cNvSpPr>
              <p:nvPr/>
            </p:nvSpPr>
            <p:spPr bwMode="auto">
              <a:xfrm>
                <a:off x="1845" y="82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65" name="Freeform 869"/>
              <p:cNvSpPr>
                <a:spLocks/>
              </p:cNvSpPr>
              <p:nvPr/>
            </p:nvSpPr>
            <p:spPr bwMode="auto">
              <a:xfrm>
                <a:off x="1504" y="82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66" name="Freeform 870"/>
              <p:cNvSpPr>
                <a:spLocks/>
              </p:cNvSpPr>
              <p:nvPr/>
            </p:nvSpPr>
            <p:spPr bwMode="auto">
              <a:xfrm>
                <a:off x="1686" y="84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67" name="Freeform 871"/>
              <p:cNvSpPr>
                <a:spLocks/>
              </p:cNvSpPr>
              <p:nvPr/>
            </p:nvSpPr>
            <p:spPr bwMode="auto">
              <a:xfrm>
                <a:off x="1116" y="8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68" name="Freeform 872"/>
              <p:cNvSpPr>
                <a:spLocks/>
              </p:cNvSpPr>
              <p:nvPr/>
            </p:nvSpPr>
            <p:spPr bwMode="auto">
              <a:xfrm>
                <a:off x="1568" y="8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69" name="Freeform 873"/>
              <p:cNvSpPr>
                <a:spLocks/>
              </p:cNvSpPr>
              <p:nvPr/>
            </p:nvSpPr>
            <p:spPr bwMode="auto">
              <a:xfrm>
                <a:off x="1075" y="88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70" name="Freeform 874"/>
              <p:cNvSpPr>
                <a:spLocks/>
              </p:cNvSpPr>
              <p:nvPr/>
            </p:nvSpPr>
            <p:spPr bwMode="auto">
              <a:xfrm>
                <a:off x="1097" y="9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71" name="Freeform 875"/>
              <p:cNvSpPr>
                <a:spLocks/>
              </p:cNvSpPr>
              <p:nvPr/>
            </p:nvSpPr>
            <p:spPr bwMode="auto">
              <a:xfrm>
                <a:off x="859" y="90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72" name="Freeform 876"/>
              <p:cNvSpPr>
                <a:spLocks/>
              </p:cNvSpPr>
              <p:nvPr/>
            </p:nvSpPr>
            <p:spPr bwMode="auto">
              <a:xfrm>
                <a:off x="1584" y="9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73" name="Freeform 877"/>
              <p:cNvSpPr>
                <a:spLocks/>
              </p:cNvSpPr>
              <p:nvPr/>
            </p:nvSpPr>
            <p:spPr bwMode="auto">
              <a:xfrm>
                <a:off x="1561" y="9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74" name="Freeform 878"/>
              <p:cNvSpPr>
                <a:spLocks/>
              </p:cNvSpPr>
              <p:nvPr/>
            </p:nvSpPr>
            <p:spPr bwMode="auto">
              <a:xfrm>
                <a:off x="1482" y="9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75" name="Freeform 879"/>
              <p:cNvSpPr>
                <a:spLocks/>
              </p:cNvSpPr>
              <p:nvPr/>
            </p:nvSpPr>
            <p:spPr bwMode="auto">
              <a:xfrm>
                <a:off x="1397" y="9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76" name="Freeform 880"/>
              <p:cNvSpPr>
                <a:spLocks/>
              </p:cNvSpPr>
              <p:nvPr/>
            </p:nvSpPr>
            <p:spPr bwMode="auto">
              <a:xfrm>
                <a:off x="1278" y="96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77" name="Freeform 881"/>
              <p:cNvSpPr>
                <a:spLocks/>
              </p:cNvSpPr>
              <p:nvPr/>
            </p:nvSpPr>
            <p:spPr bwMode="auto">
              <a:xfrm>
                <a:off x="1096" y="9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78" name="Freeform 882"/>
              <p:cNvSpPr>
                <a:spLocks/>
              </p:cNvSpPr>
              <p:nvPr/>
            </p:nvSpPr>
            <p:spPr bwMode="auto">
              <a:xfrm>
                <a:off x="1934" y="9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79" name="Freeform 883"/>
              <p:cNvSpPr>
                <a:spLocks/>
              </p:cNvSpPr>
              <p:nvPr/>
            </p:nvSpPr>
            <p:spPr bwMode="auto">
              <a:xfrm>
                <a:off x="1403" y="9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80" name="Freeform 884"/>
              <p:cNvSpPr>
                <a:spLocks/>
              </p:cNvSpPr>
              <p:nvPr/>
            </p:nvSpPr>
            <p:spPr bwMode="auto">
              <a:xfrm>
                <a:off x="2128" y="101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81" name="Freeform 885"/>
              <p:cNvSpPr>
                <a:spLocks/>
              </p:cNvSpPr>
              <p:nvPr/>
            </p:nvSpPr>
            <p:spPr bwMode="auto">
              <a:xfrm>
                <a:off x="1323" y="101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82" name="Freeform 886"/>
              <p:cNvSpPr>
                <a:spLocks/>
              </p:cNvSpPr>
              <p:nvPr/>
            </p:nvSpPr>
            <p:spPr bwMode="auto">
              <a:xfrm>
                <a:off x="846" y="10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83" name="Freeform 887"/>
              <p:cNvSpPr>
                <a:spLocks/>
              </p:cNvSpPr>
              <p:nvPr/>
            </p:nvSpPr>
            <p:spPr bwMode="auto">
              <a:xfrm>
                <a:off x="2474" y="103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84" name="Freeform 888"/>
              <p:cNvSpPr>
                <a:spLocks/>
              </p:cNvSpPr>
              <p:nvPr/>
            </p:nvSpPr>
            <p:spPr bwMode="auto">
              <a:xfrm>
                <a:off x="1131" y="10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85" name="Freeform 889"/>
              <p:cNvSpPr>
                <a:spLocks/>
              </p:cNvSpPr>
              <p:nvPr/>
            </p:nvSpPr>
            <p:spPr bwMode="auto">
              <a:xfrm>
                <a:off x="1099" y="10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86" name="Freeform 890"/>
              <p:cNvSpPr>
                <a:spLocks/>
              </p:cNvSpPr>
              <p:nvPr/>
            </p:nvSpPr>
            <p:spPr bwMode="auto">
              <a:xfrm>
                <a:off x="1051" y="10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87" name="Freeform 891"/>
              <p:cNvSpPr>
                <a:spLocks/>
              </p:cNvSpPr>
              <p:nvPr/>
            </p:nvSpPr>
            <p:spPr bwMode="auto">
              <a:xfrm>
                <a:off x="1126" y="10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88" name="Freeform 892"/>
              <p:cNvSpPr>
                <a:spLocks/>
              </p:cNvSpPr>
              <p:nvPr/>
            </p:nvSpPr>
            <p:spPr bwMode="auto">
              <a:xfrm>
                <a:off x="1369" y="10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89" name="Freeform 893"/>
              <p:cNvSpPr>
                <a:spLocks/>
              </p:cNvSpPr>
              <p:nvPr/>
            </p:nvSpPr>
            <p:spPr bwMode="auto">
              <a:xfrm>
                <a:off x="887" y="10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90" name="Freeform 894"/>
              <p:cNvSpPr>
                <a:spLocks/>
              </p:cNvSpPr>
              <p:nvPr/>
            </p:nvSpPr>
            <p:spPr bwMode="auto">
              <a:xfrm>
                <a:off x="919" y="10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91" name="Freeform 895"/>
              <p:cNvSpPr>
                <a:spLocks/>
              </p:cNvSpPr>
              <p:nvPr/>
            </p:nvSpPr>
            <p:spPr bwMode="auto">
              <a:xfrm>
                <a:off x="1667" y="11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92" name="Freeform 896"/>
              <p:cNvSpPr>
                <a:spLocks/>
              </p:cNvSpPr>
              <p:nvPr/>
            </p:nvSpPr>
            <p:spPr bwMode="auto">
              <a:xfrm>
                <a:off x="1313" y="110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93" name="Freeform 897"/>
              <p:cNvSpPr>
                <a:spLocks/>
              </p:cNvSpPr>
              <p:nvPr/>
            </p:nvSpPr>
            <p:spPr bwMode="auto">
              <a:xfrm>
                <a:off x="1227" y="110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94" name="Freeform 898"/>
              <p:cNvSpPr>
                <a:spLocks/>
              </p:cNvSpPr>
              <p:nvPr/>
            </p:nvSpPr>
            <p:spPr bwMode="auto">
              <a:xfrm>
                <a:off x="1220" y="10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95" name="Freeform 899"/>
              <p:cNvSpPr>
                <a:spLocks/>
              </p:cNvSpPr>
              <p:nvPr/>
            </p:nvSpPr>
            <p:spPr bwMode="auto">
              <a:xfrm>
                <a:off x="1635" y="11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96" name="Freeform 900"/>
              <p:cNvSpPr>
                <a:spLocks/>
              </p:cNvSpPr>
              <p:nvPr/>
            </p:nvSpPr>
            <p:spPr bwMode="auto">
              <a:xfrm>
                <a:off x="1764" y="11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97" name="Freeform 901"/>
              <p:cNvSpPr>
                <a:spLocks/>
              </p:cNvSpPr>
              <p:nvPr/>
            </p:nvSpPr>
            <p:spPr bwMode="auto">
              <a:xfrm>
                <a:off x="847" y="11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98" name="Freeform 902"/>
              <p:cNvSpPr>
                <a:spLocks/>
              </p:cNvSpPr>
              <p:nvPr/>
            </p:nvSpPr>
            <p:spPr bwMode="auto">
              <a:xfrm>
                <a:off x="2391" y="115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199" name="Freeform 903"/>
              <p:cNvSpPr>
                <a:spLocks/>
              </p:cNvSpPr>
              <p:nvPr/>
            </p:nvSpPr>
            <p:spPr bwMode="auto">
              <a:xfrm>
                <a:off x="1725" y="115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00" name="Freeform 904"/>
              <p:cNvSpPr>
                <a:spLocks/>
              </p:cNvSpPr>
              <p:nvPr/>
            </p:nvSpPr>
            <p:spPr bwMode="auto">
              <a:xfrm>
                <a:off x="1735" y="11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01" name="Freeform 905"/>
              <p:cNvSpPr>
                <a:spLocks/>
              </p:cNvSpPr>
              <p:nvPr/>
            </p:nvSpPr>
            <p:spPr bwMode="auto">
              <a:xfrm>
                <a:off x="1493" y="11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02" name="Freeform 906"/>
              <p:cNvSpPr>
                <a:spLocks/>
              </p:cNvSpPr>
              <p:nvPr/>
            </p:nvSpPr>
            <p:spPr bwMode="auto">
              <a:xfrm>
                <a:off x="1334" y="11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03" name="Freeform 907"/>
              <p:cNvSpPr>
                <a:spLocks/>
              </p:cNvSpPr>
              <p:nvPr/>
            </p:nvSpPr>
            <p:spPr bwMode="auto">
              <a:xfrm>
                <a:off x="1181" y="11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04" name="Freeform 908"/>
              <p:cNvSpPr>
                <a:spLocks/>
              </p:cNvSpPr>
              <p:nvPr/>
            </p:nvSpPr>
            <p:spPr bwMode="auto">
              <a:xfrm>
                <a:off x="2258" y="11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05" name="Freeform 909"/>
              <p:cNvSpPr>
                <a:spLocks/>
              </p:cNvSpPr>
              <p:nvPr/>
            </p:nvSpPr>
            <p:spPr bwMode="auto">
              <a:xfrm>
                <a:off x="1419" y="117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06" name="Freeform 910"/>
              <p:cNvSpPr>
                <a:spLocks/>
              </p:cNvSpPr>
              <p:nvPr/>
            </p:nvSpPr>
            <p:spPr bwMode="auto">
              <a:xfrm>
                <a:off x="1220" y="117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07" name="Freeform 911"/>
              <p:cNvSpPr>
                <a:spLocks/>
              </p:cNvSpPr>
              <p:nvPr/>
            </p:nvSpPr>
            <p:spPr bwMode="auto">
              <a:xfrm>
                <a:off x="926" y="11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08" name="Freeform 912"/>
              <p:cNvSpPr>
                <a:spLocks/>
              </p:cNvSpPr>
              <p:nvPr/>
            </p:nvSpPr>
            <p:spPr bwMode="auto">
              <a:xfrm>
                <a:off x="2578" y="119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09" name="Freeform 913"/>
              <p:cNvSpPr>
                <a:spLocks/>
              </p:cNvSpPr>
              <p:nvPr/>
            </p:nvSpPr>
            <p:spPr bwMode="auto">
              <a:xfrm>
                <a:off x="1247" y="11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10" name="Freeform 914"/>
              <p:cNvSpPr>
                <a:spLocks/>
              </p:cNvSpPr>
              <p:nvPr/>
            </p:nvSpPr>
            <p:spPr bwMode="auto">
              <a:xfrm>
                <a:off x="1446" y="12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11" name="Freeform 915"/>
              <p:cNvSpPr>
                <a:spLocks/>
              </p:cNvSpPr>
              <p:nvPr/>
            </p:nvSpPr>
            <p:spPr bwMode="auto">
              <a:xfrm>
                <a:off x="1153" y="12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12" name="Freeform 916"/>
              <p:cNvSpPr>
                <a:spLocks/>
              </p:cNvSpPr>
              <p:nvPr/>
            </p:nvSpPr>
            <p:spPr bwMode="auto">
              <a:xfrm>
                <a:off x="1425" y="12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13" name="Freeform 917"/>
              <p:cNvSpPr>
                <a:spLocks/>
              </p:cNvSpPr>
              <p:nvPr/>
            </p:nvSpPr>
            <p:spPr bwMode="auto">
              <a:xfrm>
                <a:off x="929" y="12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14" name="Freeform 918"/>
              <p:cNvSpPr>
                <a:spLocks/>
              </p:cNvSpPr>
              <p:nvPr/>
            </p:nvSpPr>
            <p:spPr bwMode="auto">
              <a:xfrm>
                <a:off x="1079" y="12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15" name="Freeform 919"/>
              <p:cNvSpPr>
                <a:spLocks/>
              </p:cNvSpPr>
              <p:nvPr/>
            </p:nvSpPr>
            <p:spPr bwMode="auto">
              <a:xfrm>
                <a:off x="1283" y="125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16" name="Freeform 920"/>
              <p:cNvSpPr>
                <a:spLocks/>
              </p:cNvSpPr>
              <p:nvPr/>
            </p:nvSpPr>
            <p:spPr bwMode="auto">
              <a:xfrm>
                <a:off x="1305" y="12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17" name="Freeform 921"/>
              <p:cNvSpPr>
                <a:spLocks/>
              </p:cNvSpPr>
              <p:nvPr/>
            </p:nvSpPr>
            <p:spPr bwMode="auto">
              <a:xfrm>
                <a:off x="921" y="12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18" name="Freeform 922"/>
              <p:cNvSpPr>
                <a:spLocks/>
              </p:cNvSpPr>
              <p:nvPr/>
            </p:nvSpPr>
            <p:spPr bwMode="auto">
              <a:xfrm>
                <a:off x="1446" y="12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19" name="Freeform 923"/>
              <p:cNvSpPr>
                <a:spLocks/>
              </p:cNvSpPr>
              <p:nvPr/>
            </p:nvSpPr>
            <p:spPr bwMode="auto">
              <a:xfrm>
                <a:off x="897" y="127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20" name="Freeform 924"/>
              <p:cNvSpPr>
                <a:spLocks/>
              </p:cNvSpPr>
              <p:nvPr/>
            </p:nvSpPr>
            <p:spPr bwMode="auto">
              <a:xfrm>
                <a:off x="1704" y="12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21" name="Freeform 925"/>
              <p:cNvSpPr>
                <a:spLocks/>
              </p:cNvSpPr>
              <p:nvPr/>
            </p:nvSpPr>
            <p:spPr bwMode="auto">
              <a:xfrm>
                <a:off x="1218" y="12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22" name="Freeform 926"/>
              <p:cNvSpPr>
                <a:spLocks/>
              </p:cNvSpPr>
              <p:nvPr/>
            </p:nvSpPr>
            <p:spPr bwMode="auto">
              <a:xfrm>
                <a:off x="1131" y="128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23" name="Freeform 927"/>
              <p:cNvSpPr>
                <a:spLocks/>
              </p:cNvSpPr>
              <p:nvPr/>
            </p:nvSpPr>
            <p:spPr bwMode="auto">
              <a:xfrm>
                <a:off x="1451" y="13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24" name="Freeform 928"/>
              <p:cNvSpPr>
                <a:spLocks/>
              </p:cNvSpPr>
              <p:nvPr/>
            </p:nvSpPr>
            <p:spPr bwMode="auto">
              <a:xfrm>
                <a:off x="1448" y="13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25" name="Freeform 929"/>
              <p:cNvSpPr>
                <a:spLocks/>
              </p:cNvSpPr>
              <p:nvPr/>
            </p:nvSpPr>
            <p:spPr bwMode="auto">
              <a:xfrm>
                <a:off x="1116" y="13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26" name="Freeform 930"/>
              <p:cNvSpPr>
                <a:spLocks/>
              </p:cNvSpPr>
              <p:nvPr/>
            </p:nvSpPr>
            <p:spPr bwMode="auto">
              <a:xfrm>
                <a:off x="2136" y="13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27" name="Freeform 931"/>
              <p:cNvSpPr>
                <a:spLocks/>
              </p:cNvSpPr>
              <p:nvPr/>
            </p:nvSpPr>
            <p:spPr bwMode="auto">
              <a:xfrm>
                <a:off x="2141" y="132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28" name="Freeform 932"/>
              <p:cNvSpPr>
                <a:spLocks/>
              </p:cNvSpPr>
              <p:nvPr/>
            </p:nvSpPr>
            <p:spPr bwMode="auto">
              <a:xfrm>
                <a:off x="1871" y="13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29" name="Freeform 933"/>
              <p:cNvSpPr>
                <a:spLocks/>
              </p:cNvSpPr>
              <p:nvPr/>
            </p:nvSpPr>
            <p:spPr bwMode="auto">
              <a:xfrm>
                <a:off x="1279" y="132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30" name="Freeform 934"/>
              <p:cNvSpPr>
                <a:spLocks/>
              </p:cNvSpPr>
              <p:nvPr/>
            </p:nvSpPr>
            <p:spPr bwMode="auto">
              <a:xfrm>
                <a:off x="825" y="13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31" name="Freeform 935"/>
              <p:cNvSpPr>
                <a:spLocks/>
              </p:cNvSpPr>
              <p:nvPr/>
            </p:nvSpPr>
            <p:spPr bwMode="auto">
              <a:xfrm>
                <a:off x="1444" y="13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32" name="Freeform 936"/>
              <p:cNvSpPr>
                <a:spLocks/>
              </p:cNvSpPr>
              <p:nvPr/>
            </p:nvSpPr>
            <p:spPr bwMode="auto">
              <a:xfrm>
                <a:off x="975" y="133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33" name="Freeform 937"/>
              <p:cNvSpPr>
                <a:spLocks/>
              </p:cNvSpPr>
              <p:nvPr/>
            </p:nvSpPr>
            <p:spPr bwMode="auto">
              <a:xfrm>
                <a:off x="839" y="13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34" name="Freeform 938"/>
              <p:cNvSpPr>
                <a:spLocks/>
              </p:cNvSpPr>
              <p:nvPr/>
            </p:nvSpPr>
            <p:spPr bwMode="auto">
              <a:xfrm>
                <a:off x="2124" y="13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35" name="Freeform 939"/>
              <p:cNvSpPr>
                <a:spLocks/>
              </p:cNvSpPr>
              <p:nvPr/>
            </p:nvSpPr>
            <p:spPr bwMode="auto">
              <a:xfrm>
                <a:off x="1730" y="13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36" name="Freeform 940"/>
              <p:cNvSpPr>
                <a:spLocks/>
              </p:cNvSpPr>
              <p:nvPr/>
            </p:nvSpPr>
            <p:spPr bwMode="auto">
              <a:xfrm>
                <a:off x="1706" y="13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37" name="Freeform 941"/>
              <p:cNvSpPr>
                <a:spLocks/>
              </p:cNvSpPr>
              <p:nvPr/>
            </p:nvSpPr>
            <p:spPr bwMode="auto">
              <a:xfrm>
                <a:off x="1482" y="13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38" name="Freeform 942"/>
              <p:cNvSpPr>
                <a:spLocks/>
              </p:cNvSpPr>
              <p:nvPr/>
            </p:nvSpPr>
            <p:spPr bwMode="auto">
              <a:xfrm>
                <a:off x="1580" y="13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39" name="Freeform 943"/>
              <p:cNvSpPr>
                <a:spLocks/>
              </p:cNvSpPr>
              <p:nvPr/>
            </p:nvSpPr>
            <p:spPr bwMode="auto">
              <a:xfrm>
                <a:off x="740" y="13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40" name="Freeform 944"/>
              <p:cNvSpPr>
                <a:spLocks/>
              </p:cNvSpPr>
              <p:nvPr/>
            </p:nvSpPr>
            <p:spPr bwMode="auto">
              <a:xfrm>
                <a:off x="917" y="137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41" name="Freeform 945"/>
              <p:cNvSpPr>
                <a:spLocks/>
              </p:cNvSpPr>
              <p:nvPr/>
            </p:nvSpPr>
            <p:spPr bwMode="auto">
              <a:xfrm>
                <a:off x="1405" y="13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42" name="Freeform 946"/>
              <p:cNvSpPr>
                <a:spLocks/>
              </p:cNvSpPr>
              <p:nvPr/>
            </p:nvSpPr>
            <p:spPr bwMode="auto">
              <a:xfrm>
                <a:off x="944" y="138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43" name="Freeform 947"/>
              <p:cNvSpPr>
                <a:spLocks/>
              </p:cNvSpPr>
              <p:nvPr/>
            </p:nvSpPr>
            <p:spPr bwMode="auto">
              <a:xfrm>
                <a:off x="2099" y="14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44" name="Freeform 948"/>
              <p:cNvSpPr>
                <a:spLocks/>
              </p:cNvSpPr>
              <p:nvPr/>
            </p:nvSpPr>
            <p:spPr bwMode="auto">
              <a:xfrm>
                <a:off x="1638" y="14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45" name="Freeform 949"/>
              <p:cNvSpPr>
                <a:spLocks/>
              </p:cNvSpPr>
              <p:nvPr/>
            </p:nvSpPr>
            <p:spPr bwMode="auto">
              <a:xfrm>
                <a:off x="1561" y="13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46" name="Freeform 950"/>
              <p:cNvSpPr>
                <a:spLocks/>
              </p:cNvSpPr>
              <p:nvPr/>
            </p:nvSpPr>
            <p:spPr bwMode="auto">
              <a:xfrm>
                <a:off x="1024" y="13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47" name="Line 951"/>
              <p:cNvSpPr>
                <a:spLocks noChangeShapeType="1"/>
              </p:cNvSpPr>
              <p:nvPr/>
            </p:nvSpPr>
            <p:spPr bwMode="auto">
              <a:xfrm flipV="1">
                <a:off x="635" y="709"/>
                <a:ext cx="1" cy="249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48" name="Line 952"/>
              <p:cNvSpPr>
                <a:spLocks noChangeShapeType="1"/>
              </p:cNvSpPr>
              <p:nvPr/>
            </p:nvSpPr>
            <p:spPr bwMode="auto">
              <a:xfrm flipH="1">
                <a:off x="635" y="3201"/>
                <a:ext cx="58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49" name="Line 953"/>
              <p:cNvSpPr>
                <a:spLocks noChangeShapeType="1"/>
              </p:cNvSpPr>
              <p:nvPr/>
            </p:nvSpPr>
            <p:spPr bwMode="auto">
              <a:xfrm flipH="1">
                <a:off x="635" y="3077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50" name="Line 954"/>
              <p:cNvSpPr>
                <a:spLocks noChangeShapeType="1"/>
              </p:cNvSpPr>
              <p:nvPr/>
            </p:nvSpPr>
            <p:spPr bwMode="auto">
              <a:xfrm flipH="1">
                <a:off x="635" y="2953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51" name="Line 955"/>
              <p:cNvSpPr>
                <a:spLocks noChangeShapeType="1"/>
              </p:cNvSpPr>
              <p:nvPr/>
            </p:nvSpPr>
            <p:spPr bwMode="auto">
              <a:xfrm flipH="1">
                <a:off x="635" y="2827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52" name="Line 956"/>
              <p:cNvSpPr>
                <a:spLocks noChangeShapeType="1"/>
              </p:cNvSpPr>
              <p:nvPr/>
            </p:nvSpPr>
            <p:spPr bwMode="auto">
              <a:xfrm flipH="1">
                <a:off x="635" y="2703"/>
                <a:ext cx="58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53" name="Line 957"/>
              <p:cNvSpPr>
                <a:spLocks noChangeShapeType="1"/>
              </p:cNvSpPr>
              <p:nvPr/>
            </p:nvSpPr>
            <p:spPr bwMode="auto">
              <a:xfrm flipH="1">
                <a:off x="635" y="2579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54" name="Line 958"/>
              <p:cNvSpPr>
                <a:spLocks noChangeShapeType="1"/>
              </p:cNvSpPr>
              <p:nvPr/>
            </p:nvSpPr>
            <p:spPr bwMode="auto">
              <a:xfrm flipH="1">
                <a:off x="635" y="2453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55" name="Line 959"/>
              <p:cNvSpPr>
                <a:spLocks noChangeShapeType="1"/>
              </p:cNvSpPr>
              <p:nvPr/>
            </p:nvSpPr>
            <p:spPr bwMode="auto">
              <a:xfrm flipH="1">
                <a:off x="635" y="2329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56" name="Line 960"/>
              <p:cNvSpPr>
                <a:spLocks noChangeShapeType="1"/>
              </p:cNvSpPr>
              <p:nvPr/>
            </p:nvSpPr>
            <p:spPr bwMode="auto">
              <a:xfrm flipH="1">
                <a:off x="635" y="2205"/>
                <a:ext cx="58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57" name="Line 961"/>
              <p:cNvSpPr>
                <a:spLocks noChangeShapeType="1"/>
              </p:cNvSpPr>
              <p:nvPr/>
            </p:nvSpPr>
            <p:spPr bwMode="auto">
              <a:xfrm flipH="1">
                <a:off x="635" y="2079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58" name="Line 962"/>
              <p:cNvSpPr>
                <a:spLocks noChangeShapeType="1"/>
              </p:cNvSpPr>
              <p:nvPr/>
            </p:nvSpPr>
            <p:spPr bwMode="auto">
              <a:xfrm flipH="1">
                <a:off x="635" y="1955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59" name="Line 963"/>
              <p:cNvSpPr>
                <a:spLocks noChangeShapeType="1"/>
              </p:cNvSpPr>
              <p:nvPr/>
            </p:nvSpPr>
            <p:spPr bwMode="auto">
              <a:xfrm flipH="1">
                <a:off x="635" y="1831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60" name="Line 964"/>
              <p:cNvSpPr>
                <a:spLocks noChangeShapeType="1"/>
              </p:cNvSpPr>
              <p:nvPr/>
            </p:nvSpPr>
            <p:spPr bwMode="auto">
              <a:xfrm flipH="1">
                <a:off x="635" y="1705"/>
                <a:ext cx="58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61" name="Line 965"/>
              <p:cNvSpPr>
                <a:spLocks noChangeShapeType="1"/>
              </p:cNvSpPr>
              <p:nvPr/>
            </p:nvSpPr>
            <p:spPr bwMode="auto">
              <a:xfrm flipH="1">
                <a:off x="635" y="1581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62" name="Line 966"/>
              <p:cNvSpPr>
                <a:spLocks noChangeShapeType="1"/>
              </p:cNvSpPr>
              <p:nvPr/>
            </p:nvSpPr>
            <p:spPr bwMode="auto">
              <a:xfrm flipH="1">
                <a:off x="635" y="1457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63" name="Line 967"/>
              <p:cNvSpPr>
                <a:spLocks noChangeShapeType="1"/>
              </p:cNvSpPr>
              <p:nvPr/>
            </p:nvSpPr>
            <p:spPr bwMode="auto">
              <a:xfrm flipH="1">
                <a:off x="635" y="1331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64" name="Line 968"/>
              <p:cNvSpPr>
                <a:spLocks noChangeShapeType="1"/>
              </p:cNvSpPr>
              <p:nvPr/>
            </p:nvSpPr>
            <p:spPr bwMode="auto">
              <a:xfrm flipH="1">
                <a:off x="635" y="1207"/>
                <a:ext cx="58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65" name="Line 969"/>
              <p:cNvSpPr>
                <a:spLocks noChangeShapeType="1"/>
              </p:cNvSpPr>
              <p:nvPr/>
            </p:nvSpPr>
            <p:spPr bwMode="auto">
              <a:xfrm flipH="1">
                <a:off x="635" y="1083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66" name="Line 970"/>
              <p:cNvSpPr>
                <a:spLocks noChangeShapeType="1"/>
              </p:cNvSpPr>
              <p:nvPr/>
            </p:nvSpPr>
            <p:spPr bwMode="auto">
              <a:xfrm flipH="1">
                <a:off x="635" y="957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67" name="Line 971"/>
              <p:cNvSpPr>
                <a:spLocks noChangeShapeType="1"/>
              </p:cNvSpPr>
              <p:nvPr/>
            </p:nvSpPr>
            <p:spPr bwMode="auto">
              <a:xfrm flipH="1">
                <a:off x="635" y="833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68" name="Line 972"/>
              <p:cNvSpPr>
                <a:spLocks noChangeShapeType="1"/>
              </p:cNvSpPr>
              <p:nvPr/>
            </p:nvSpPr>
            <p:spPr bwMode="auto">
              <a:xfrm flipH="1">
                <a:off x="635" y="709"/>
                <a:ext cx="58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69" name="Freeform 973"/>
              <p:cNvSpPr>
                <a:spLocks noEditPoints="1"/>
              </p:cNvSpPr>
              <p:nvPr/>
            </p:nvSpPr>
            <p:spPr bwMode="auto">
              <a:xfrm>
                <a:off x="485" y="3173"/>
                <a:ext cx="31" cy="56"/>
              </a:xfrm>
              <a:custGeom>
                <a:avLst/>
                <a:gdLst>
                  <a:gd name="T0" fmla="*/ 0 w 31"/>
                  <a:gd name="T1" fmla="*/ 28 h 56"/>
                  <a:gd name="T2" fmla="*/ 0 w 31"/>
                  <a:gd name="T3" fmla="*/ 20 h 56"/>
                  <a:gd name="T4" fmla="*/ 2 w 31"/>
                  <a:gd name="T5" fmla="*/ 12 h 56"/>
                  <a:gd name="T6" fmla="*/ 4 w 31"/>
                  <a:gd name="T7" fmla="*/ 6 h 56"/>
                  <a:gd name="T8" fmla="*/ 7 w 31"/>
                  <a:gd name="T9" fmla="*/ 4 h 56"/>
                  <a:gd name="T10" fmla="*/ 11 w 31"/>
                  <a:gd name="T11" fmla="*/ 0 h 56"/>
                  <a:gd name="T12" fmla="*/ 16 w 31"/>
                  <a:gd name="T13" fmla="*/ 0 h 56"/>
                  <a:gd name="T14" fmla="*/ 19 w 31"/>
                  <a:gd name="T15" fmla="*/ 0 h 56"/>
                  <a:gd name="T16" fmla="*/ 22 w 31"/>
                  <a:gd name="T17" fmla="*/ 2 h 56"/>
                  <a:gd name="T18" fmla="*/ 26 w 31"/>
                  <a:gd name="T19" fmla="*/ 4 h 56"/>
                  <a:gd name="T20" fmla="*/ 28 w 31"/>
                  <a:gd name="T21" fmla="*/ 6 h 56"/>
                  <a:gd name="T22" fmla="*/ 29 w 31"/>
                  <a:gd name="T23" fmla="*/ 10 h 56"/>
                  <a:gd name="T24" fmla="*/ 31 w 31"/>
                  <a:gd name="T25" fmla="*/ 16 h 56"/>
                  <a:gd name="T26" fmla="*/ 31 w 31"/>
                  <a:gd name="T27" fmla="*/ 20 h 56"/>
                  <a:gd name="T28" fmla="*/ 31 w 31"/>
                  <a:gd name="T29" fmla="*/ 28 h 56"/>
                  <a:gd name="T30" fmla="*/ 31 w 31"/>
                  <a:gd name="T31" fmla="*/ 38 h 56"/>
                  <a:gd name="T32" fmla="*/ 29 w 31"/>
                  <a:gd name="T33" fmla="*/ 44 h 56"/>
                  <a:gd name="T34" fmla="*/ 28 w 31"/>
                  <a:gd name="T35" fmla="*/ 50 h 56"/>
                  <a:gd name="T36" fmla="*/ 24 w 31"/>
                  <a:gd name="T37" fmla="*/ 54 h 56"/>
                  <a:gd name="T38" fmla="*/ 21 w 31"/>
                  <a:gd name="T39" fmla="*/ 56 h 56"/>
                  <a:gd name="T40" fmla="*/ 16 w 31"/>
                  <a:gd name="T41" fmla="*/ 56 h 56"/>
                  <a:gd name="T42" fmla="*/ 12 w 31"/>
                  <a:gd name="T43" fmla="*/ 56 h 56"/>
                  <a:gd name="T44" fmla="*/ 9 w 31"/>
                  <a:gd name="T45" fmla="*/ 54 h 56"/>
                  <a:gd name="T46" fmla="*/ 5 w 31"/>
                  <a:gd name="T47" fmla="*/ 52 h 56"/>
                  <a:gd name="T48" fmla="*/ 2 w 31"/>
                  <a:gd name="T49" fmla="*/ 46 h 56"/>
                  <a:gd name="T50" fmla="*/ 0 w 31"/>
                  <a:gd name="T51" fmla="*/ 38 h 56"/>
                  <a:gd name="T52" fmla="*/ 0 w 31"/>
                  <a:gd name="T53" fmla="*/ 28 h 56"/>
                  <a:gd name="T54" fmla="*/ 7 w 31"/>
                  <a:gd name="T55" fmla="*/ 28 h 56"/>
                  <a:gd name="T56" fmla="*/ 7 w 31"/>
                  <a:gd name="T57" fmla="*/ 36 h 56"/>
                  <a:gd name="T58" fmla="*/ 7 w 31"/>
                  <a:gd name="T59" fmla="*/ 42 h 56"/>
                  <a:gd name="T60" fmla="*/ 9 w 31"/>
                  <a:gd name="T61" fmla="*/ 46 h 56"/>
                  <a:gd name="T62" fmla="*/ 12 w 31"/>
                  <a:gd name="T63" fmla="*/ 50 h 56"/>
                  <a:gd name="T64" fmla="*/ 16 w 31"/>
                  <a:gd name="T65" fmla="*/ 50 h 56"/>
                  <a:gd name="T66" fmla="*/ 19 w 31"/>
                  <a:gd name="T67" fmla="*/ 50 h 56"/>
                  <a:gd name="T68" fmla="*/ 22 w 31"/>
                  <a:gd name="T69" fmla="*/ 46 h 56"/>
                  <a:gd name="T70" fmla="*/ 24 w 31"/>
                  <a:gd name="T71" fmla="*/ 42 h 56"/>
                  <a:gd name="T72" fmla="*/ 26 w 31"/>
                  <a:gd name="T73" fmla="*/ 36 h 56"/>
                  <a:gd name="T74" fmla="*/ 26 w 31"/>
                  <a:gd name="T75" fmla="*/ 28 h 56"/>
                  <a:gd name="T76" fmla="*/ 26 w 31"/>
                  <a:gd name="T77" fmla="*/ 20 h 56"/>
                  <a:gd name="T78" fmla="*/ 24 w 31"/>
                  <a:gd name="T79" fmla="*/ 14 h 56"/>
                  <a:gd name="T80" fmla="*/ 22 w 31"/>
                  <a:gd name="T81" fmla="*/ 10 h 56"/>
                  <a:gd name="T82" fmla="*/ 19 w 31"/>
                  <a:gd name="T83" fmla="*/ 8 h 56"/>
                  <a:gd name="T84" fmla="*/ 16 w 31"/>
                  <a:gd name="T85" fmla="*/ 6 h 56"/>
                  <a:gd name="T86" fmla="*/ 12 w 31"/>
                  <a:gd name="T87" fmla="*/ 8 h 56"/>
                  <a:gd name="T88" fmla="*/ 9 w 31"/>
                  <a:gd name="T89" fmla="*/ 10 h 56"/>
                  <a:gd name="T90" fmla="*/ 7 w 31"/>
                  <a:gd name="T91" fmla="*/ 14 h 56"/>
                  <a:gd name="T92" fmla="*/ 7 w 31"/>
                  <a:gd name="T93" fmla="*/ 20 h 56"/>
                  <a:gd name="T94" fmla="*/ 7 w 31"/>
                  <a:gd name="T9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" h="56">
                    <a:moveTo>
                      <a:pt x="0" y="28"/>
                    </a:moveTo>
                    <a:lnTo>
                      <a:pt x="0" y="20"/>
                    </a:lnTo>
                    <a:lnTo>
                      <a:pt x="2" y="12"/>
                    </a:lnTo>
                    <a:lnTo>
                      <a:pt x="4" y="6"/>
                    </a:lnTo>
                    <a:lnTo>
                      <a:pt x="7" y="4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2" y="2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29" y="10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31" y="28"/>
                    </a:lnTo>
                    <a:lnTo>
                      <a:pt x="31" y="38"/>
                    </a:lnTo>
                    <a:lnTo>
                      <a:pt x="29" y="44"/>
                    </a:lnTo>
                    <a:lnTo>
                      <a:pt x="28" y="50"/>
                    </a:lnTo>
                    <a:lnTo>
                      <a:pt x="24" y="54"/>
                    </a:lnTo>
                    <a:lnTo>
                      <a:pt x="21" y="56"/>
                    </a:lnTo>
                    <a:lnTo>
                      <a:pt x="16" y="56"/>
                    </a:lnTo>
                    <a:lnTo>
                      <a:pt x="12" y="56"/>
                    </a:lnTo>
                    <a:lnTo>
                      <a:pt x="9" y="54"/>
                    </a:lnTo>
                    <a:lnTo>
                      <a:pt x="5" y="52"/>
                    </a:lnTo>
                    <a:lnTo>
                      <a:pt x="2" y="46"/>
                    </a:ln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7" y="28"/>
                    </a:moveTo>
                    <a:lnTo>
                      <a:pt x="7" y="36"/>
                    </a:lnTo>
                    <a:lnTo>
                      <a:pt x="7" y="42"/>
                    </a:lnTo>
                    <a:lnTo>
                      <a:pt x="9" y="46"/>
                    </a:lnTo>
                    <a:lnTo>
                      <a:pt x="12" y="50"/>
                    </a:lnTo>
                    <a:lnTo>
                      <a:pt x="16" y="50"/>
                    </a:lnTo>
                    <a:lnTo>
                      <a:pt x="19" y="50"/>
                    </a:lnTo>
                    <a:lnTo>
                      <a:pt x="22" y="46"/>
                    </a:lnTo>
                    <a:lnTo>
                      <a:pt x="24" y="42"/>
                    </a:lnTo>
                    <a:lnTo>
                      <a:pt x="26" y="36"/>
                    </a:lnTo>
                    <a:lnTo>
                      <a:pt x="26" y="28"/>
                    </a:lnTo>
                    <a:lnTo>
                      <a:pt x="26" y="20"/>
                    </a:lnTo>
                    <a:lnTo>
                      <a:pt x="24" y="14"/>
                    </a:lnTo>
                    <a:lnTo>
                      <a:pt x="22" y="10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9" y="10"/>
                    </a:lnTo>
                    <a:lnTo>
                      <a:pt x="7" y="14"/>
                    </a:lnTo>
                    <a:lnTo>
                      <a:pt x="7" y="20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70" name="Freeform 974"/>
              <p:cNvSpPr>
                <a:spLocks/>
              </p:cNvSpPr>
              <p:nvPr/>
            </p:nvSpPr>
            <p:spPr bwMode="auto">
              <a:xfrm>
                <a:off x="412" y="2675"/>
                <a:ext cx="31" cy="56"/>
              </a:xfrm>
              <a:custGeom>
                <a:avLst/>
                <a:gdLst>
                  <a:gd name="T0" fmla="*/ 31 w 31"/>
                  <a:gd name="T1" fmla="*/ 48 h 56"/>
                  <a:gd name="T2" fmla="*/ 31 w 31"/>
                  <a:gd name="T3" fmla="*/ 56 h 56"/>
                  <a:gd name="T4" fmla="*/ 0 w 31"/>
                  <a:gd name="T5" fmla="*/ 56 h 56"/>
                  <a:gd name="T6" fmla="*/ 0 w 31"/>
                  <a:gd name="T7" fmla="*/ 54 h 56"/>
                  <a:gd name="T8" fmla="*/ 0 w 31"/>
                  <a:gd name="T9" fmla="*/ 50 h 56"/>
                  <a:gd name="T10" fmla="*/ 2 w 31"/>
                  <a:gd name="T11" fmla="*/ 48 h 56"/>
                  <a:gd name="T12" fmla="*/ 4 w 31"/>
                  <a:gd name="T13" fmla="*/ 44 h 56"/>
                  <a:gd name="T14" fmla="*/ 7 w 31"/>
                  <a:gd name="T15" fmla="*/ 40 h 56"/>
                  <a:gd name="T16" fmla="*/ 10 w 31"/>
                  <a:gd name="T17" fmla="*/ 34 h 56"/>
                  <a:gd name="T18" fmla="*/ 16 w 31"/>
                  <a:gd name="T19" fmla="*/ 30 h 56"/>
                  <a:gd name="T20" fmla="*/ 19 w 31"/>
                  <a:gd name="T21" fmla="*/ 26 h 56"/>
                  <a:gd name="T22" fmla="*/ 21 w 31"/>
                  <a:gd name="T23" fmla="*/ 24 h 56"/>
                  <a:gd name="T24" fmla="*/ 22 w 31"/>
                  <a:gd name="T25" fmla="*/ 20 h 56"/>
                  <a:gd name="T26" fmla="*/ 24 w 31"/>
                  <a:gd name="T27" fmla="*/ 16 h 56"/>
                  <a:gd name="T28" fmla="*/ 22 w 31"/>
                  <a:gd name="T29" fmla="*/ 12 h 56"/>
                  <a:gd name="T30" fmla="*/ 21 w 31"/>
                  <a:gd name="T31" fmla="*/ 10 h 56"/>
                  <a:gd name="T32" fmla="*/ 19 w 31"/>
                  <a:gd name="T33" fmla="*/ 8 h 56"/>
                  <a:gd name="T34" fmla="*/ 16 w 31"/>
                  <a:gd name="T35" fmla="*/ 6 h 56"/>
                  <a:gd name="T36" fmla="*/ 12 w 31"/>
                  <a:gd name="T37" fmla="*/ 8 h 56"/>
                  <a:gd name="T38" fmla="*/ 9 w 31"/>
                  <a:gd name="T39" fmla="*/ 10 h 56"/>
                  <a:gd name="T40" fmla="*/ 7 w 31"/>
                  <a:gd name="T41" fmla="*/ 12 h 56"/>
                  <a:gd name="T42" fmla="*/ 7 w 31"/>
                  <a:gd name="T43" fmla="*/ 16 h 56"/>
                  <a:gd name="T44" fmla="*/ 0 w 31"/>
                  <a:gd name="T45" fmla="*/ 16 h 56"/>
                  <a:gd name="T46" fmla="*/ 2 w 31"/>
                  <a:gd name="T47" fmla="*/ 8 h 56"/>
                  <a:gd name="T48" fmla="*/ 5 w 31"/>
                  <a:gd name="T49" fmla="*/ 4 h 56"/>
                  <a:gd name="T50" fmla="*/ 9 w 31"/>
                  <a:gd name="T51" fmla="*/ 0 h 56"/>
                  <a:gd name="T52" fmla="*/ 16 w 31"/>
                  <a:gd name="T53" fmla="*/ 0 h 56"/>
                  <a:gd name="T54" fmla="*/ 21 w 31"/>
                  <a:gd name="T55" fmla="*/ 2 h 56"/>
                  <a:gd name="T56" fmla="*/ 26 w 31"/>
                  <a:gd name="T57" fmla="*/ 4 h 56"/>
                  <a:gd name="T58" fmla="*/ 29 w 31"/>
                  <a:gd name="T59" fmla="*/ 10 h 56"/>
                  <a:gd name="T60" fmla="*/ 29 w 31"/>
                  <a:gd name="T61" fmla="*/ 16 h 56"/>
                  <a:gd name="T62" fmla="*/ 29 w 31"/>
                  <a:gd name="T63" fmla="*/ 18 h 56"/>
                  <a:gd name="T64" fmla="*/ 29 w 31"/>
                  <a:gd name="T65" fmla="*/ 22 h 56"/>
                  <a:gd name="T66" fmla="*/ 27 w 31"/>
                  <a:gd name="T67" fmla="*/ 26 h 56"/>
                  <a:gd name="T68" fmla="*/ 26 w 31"/>
                  <a:gd name="T69" fmla="*/ 28 h 56"/>
                  <a:gd name="T70" fmla="*/ 22 w 31"/>
                  <a:gd name="T71" fmla="*/ 32 h 56"/>
                  <a:gd name="T72" fmla="*/ 17 w 31"/>
                  <a:gd name="T73" fmla="*/ 38 h 56"/>
                  <a:gd name="T74" fmla="*/ 12 w 31"/>
                  <a:gd name="T75" fmla="*/ 42 h 56"/>
                  <a:gd name="T76" fmla="*/ 10 w 31"/>
                  <a:gd name="T77" fmla="*/ 46 h 56"/>
                  <a:gd name="T78" fmla="*/ 9 w 31"/>
                  <a:gd name="T79" fmla="*/ 46 h 56"/>
                  <a:gd name="T80" fmla="*/ 7 w 31"/>
                  <a:gd name="T81" fmla="*/ 48 h 56"/>
                  <a:gd name="T82" fmla="*/ 31 w 31"/>
                  <a:gd name="T83" fmla="*/ 4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56">
                    <a:moveTo>
                      <a:pt x="31" y="48"/>
                    </a:moveTo>
                    <a:lnTo>
                      <a:pt x="31" y="56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0"/>
                    </a:lnTo>
                    <a:lnTo>
                      <a:pt x="2" y="48"/>
                    </a:lnTo>
                    <a:lnTo>
                      <a:pt x="4" y="44"/>
                    </a:lnTo>
                    <a:lnTo>
                      <a:pt x="7" y="40"/>
                    </a:lnTo>
                    <a:lnTo>
                      <a:pt x="10" y="34"/>
                    </a:lnTo>
                    <a:lnTo>
                      <a:pt x="16" y="30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2" y="20"/>
                    </a:lnTo>
                    <a:lnTo>
                      <a:pt x="24" y="16"/>
                    </a:lnTo>
                    <a:lnTo>
                      <a:pt x="22" y="12"/>
                    </a:lnTo>
                    <a:lnTo>
                      <a:pt x="21" y="10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9" y="10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0" y="16"/>
                    </a:lnTo>
                    <a:lnTo>
                      <a:pt x="2" y="8"/>
                    </a:lnTo>
                    <a:lnTo>
                      <a:pt x="5" y="4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1" y="2"/>
                    </a:lnTo>
                    <a:lnTo>
                      <a:pt x="26" y="4"/>
                    </a:lnTo>
                    <a:lnTo>
                      <a:pt x="29" y="10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9" y="22"/>
                    </a:lnTo>
                    <a:lnTo>
                      <a:pt x="27" y="26"/>
                    </a:lnTo>
                    <a:lnTo>
                      <a:pt x="26" y="28"/>
                    </a:lnTo>
                    <a:lnTo>
                      <a:pt x="22" y="32"/>
                    </a:lnTo>
                    <a:lnTo>
                      <a:pt x="17" y="38"/>
                    </a:lnTo>
                    <a:lnTo>
                      <a:pt x="12" y="42"/>
                    </a:lnTo>
                    <a:lnTo>
                      <a:pt x="10" y="46"/>
                    </a:lnTo>
                    <a:lnTo>
                      <a:pt x="9" y="46"/>
                    </a:lnTo>
                    <a:lnTo>
                      <a:pt x="7" y="48"/>
                    </a:lnTo>
                    <a:lnTo>
                      <a:pt x="31" y="4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71" name="Freeform 975"/>
              <p:cNvSpPr>
                <a:spLocks noEditPoints="1"/>
              </p:cNvSpPr>
              <p:nvPr/>
            </p:nvSpPr>
            <p:spPr bwMode="auto">
              <a:xfrm>
                <a:off x="450" y="2675"/>
                <a:ext cx="30" cy="56"/>
              </a:xfrm>
              <a:custGeom>
                <a:avLst/>
                <a:gdLst>
                  <a:gd name="T0" fmla="*/ 0 w 30"/>
                  <a:gd name="T1" fmla="*/ 28 h 56"/>
                  <a:gd name="T2" fmla="*/ 0 w 30"/>
                  <a:gd name="T3" fmla="*/ 20 h 56"/>
                  <a:gd name="T4" fmla="*/ 1 w 30"/>
                  <a:gd name="T5" fmla="*/ 12 h 56"/>
                  <a:gd name="T6" fmla="*/ 3 w 30"/>
                  <a:gd name="T7" fmla="*/ 6 h 56"/>
                  <a:gd name="T8" fmla="*/ 6 w 30"/>
                  <a:gd name="T9" fmla="*/ 4 h 56"/>
                  <a:gd name="T10" fmla="*/ 10 w 30"/>
                  <a:gd name="T11" fmla="*/ 0 h 56"/>
                  <a:gd name="T12" fmla="*/ 15 w 30"/>
                  <a:gd name="T13" fmla="*/ 0 h 56"/>
                  <a:gd name="T14" fmla="*/ 18 w 30"/>
                  <a:gd name="T15" fmla="*/ 0 h 56"/>
                  <a:gd name="T16" fmla="*/ 22 w 30"/>
                  <a:gd name="T17" fmla="*/ 2 h 56"/>
                  <a:gd name="T18" fmla="*/ 23 w 30"/>
                  <a:gd name="T19" fmla="*/ 4 h 56"/>
                  <a:gd name="T20" fmla="*/ 27 w 30"/>
                  <a:gd name="T21" fmla="*/ 6 h 56"/>
                  <a:gd name="T22" fmla="*/ 27 w 30"/>
                  <a:gd name="T23" fmla="*/ 10 h 56"/>
                  <a:gd name="T24" fmla="*/ 29 w 30"/>
                  <a:gd name="T25" fmla="*/ 16 h 56"/>
                  <a:gd name="T26" fmla="*/ 30 w 30"/>
                  <a:gd name="T27" fmla="*/ 20 h 56"/>
                  <a:gd name="T28" fmla="*/ 30 w 30"/>
                  <a:gd name="T29" fmla="*/ 28 h 56"/>
                  <a:gd name="T30" fmla="*/ 30 w 30"/>
                  <a:gd name="T31" fmla="*/ 38 h 56"/>
                  <a:gd name="T32" fmla="*/ 29 w 30"/>
                  <a:gd name="T33" fmla="*/ 44 h 56"/>
                  <a:gd name="T34" fmla="*/ 27 w 30"/>
                  <a:gd name="T35" fmla="*/ 50 h 56"/>
                  <a:gd name="T36" fmla="*/ 23 w 30"/>
                  <a:gd name="T37" fmla="*/ 54 h 56"/>
                  <a:gd name="T38" fmla="*/ 20 w 30"/>
                  <a:gd name="T39" fmla="*/ 56 h 56"/>
                  <a:gd name="T40" fmla="*/ 15 w 30"/>
                  <a:gd name="T41" fmla="*/ 56 h 56"/>
                  <a:gd name="T42" fmla="*/ 10 w 30"/>
                  <a:gd name="T43" fmla="*/ 56 h 56"/>
                  <a:gd name="T44" fmla="*/ 6 w 30"/>
                  <a:gd name="T45" fmla="*/ 54 h 56"/>
                  <a:gd name="T46" fmla="*/ 3 w 30"/>
                  <a:gd name="T47" fmla="*/ 52 h 56"/>
                  <a:gd name="T48" fmla="*/ 1 w 30"/>
                  <a:gd name="T49" fmla="*/ 46 h 56"/>
                  <a:gd name="T50" fmla="*/ 0 w 30"/>
                  <a:gd name="T51" fmla="*/ 38 h 56"/>
                  <a:gd name="T52" fmla="*/ 0 w 30"/>
                  <a:gd name="T53" fmla="*/ 28 h 56"/>
                  <a:gd name="T54" fmla="*/ 5 w 30"/>
                  <a:gd name="T55" fmla="*/ 28 h 56"/>
                  <a:gd name="T56" fmla="*/ 5 w 30"/>
                  <a:gd name="T57" fmla="*/ 36 h 56"/>
                  <a:gd name="T58" fmla="*/ 6 w 30"/>
                  <a:gd name="T59" fmla="*/ 42 h 56"/>
                  <a:gd name="T60" fmla="*/ 8 w 30"/>
                  <a:gd name="T61" fmla="*/ 46 h 56"/>
                  <a:gd name="T62" fmla="*/ 12 w 30"/>
                  <a:gd name="T63" fmla="*/ 50 h 56"/>
                  <a:gd name="T64" fmla="*/ 15 w 30"/>
                  <a:gd name="T65" fmla="*/ 50 h 56"/>
                  <a:gd name="T66" fmla="*/ 18 w 30"/>
                  <a:gd name="T67" fmla="*/ 50 h 56"/>
                  <a:gd name="T68" fmla="*/ 22 w 30"/>
                  <a:gd name="T69" fmla="*/ 46 h 56"/>
                  <a:gd name="T70" fmla="*/ 22 w 30"/>
                  <a:gd name="T71" fmla="*/ 42 h 56"/>
                  <a:gd name="T72" fmla="*/ 23 w 30"/>
                  <a:gd name="T73" fmla="*/ 36 h 56"/>
                  <a:gd name="T74" fmla="*/ 23 w 30"/>
                  <a:gd name="T75" fmla="*/ 28 h 56"/>
                  <a:gd name="T76" fmla="*/ 23 w 30"/>
                  <a:gd name="T77" fmla="*/ 20 h 56"/>
                  <a:gd name="T78" fmla="*/ 23 w 30"/>
                  <a:gd name="T79" fmla="*/ 14 h 56"/>
                  <a:gd name="T80" fmla="*/ 22 w 30"/>
                  <a:gd name="T81" fmla="*/ 10 h 56"/>
                  <a:gd name="T82" fmla="*/ 18 w 30"/>
                  <a:gd name="T83" fmla="*/ 8 h 56"/>
                  <a:gd name="T84" fmla="*/ 15 w 30"/>
                  <a:gd name="T85" fmla="*/ 6 h 56"/>
                  <a:gd name="T86" fmla="*/ 12 w 30"/>
                  <a:gd name="T87" fmla="*/ 8 h 56"/>
                  <a:gd name="T88" fmla="*/ 8 w 30"/>
                  <a:gd name="T89" fmla="*/ 10 h 56"/>
                  <a:gd name="T90" fmla="*/ 6 w 30"/>
                  <a:gd name="T91" fmla="*/ 14 h 56"/>
                  <a:gd name="T92" fmla="*/ 5 w 30"/>
                  <a:gd name="T93" fmla="*/ 20 h 56"/>
                  <a:gd name="T94" fmla="*/ 5 w 30"/>
                  <a:gd name="T9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56">
                    <a:moveTo>
                      <a:pt x="0" y="28"/>
                    </a:moveTo>
                    <a:lnTo>
                      <a:pt x="0" y="20"/>
                    </a:lnTo>
                    <a:lnTo>
                      <a:pt x="1" y="12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2" y="2"/>
                    </a:lnTo>
                    <a:lnTo>
                      <a:pt x="23" y="4"/>
                    </a:lnTo>
                    <a:lnTo>
                      <a:pt x="27" y="6"/>
                    </a:lnTo>
                    <a:lnTo>
                      <a:pt x="27" y="10"/>
                    </a:lnTo>
                    <a:lnTo>
                      <a:pt x="29" y="16"/>
                    </a:lnTo>
                    <a:lnTo>
                      <a:pt x="30" y="20"/>
                    </a:lnTo>
                    <a:lnTo>
                      <a:pt x="30" y="28"/>
                    </a:lnTo>
                    <a:lnTo>
                      <a:pt x="30" y="38"/>
                    </a:lnTo>
                    <a:lnTo>
                      <a:pt x="29" y="44"/>
                    </a:lnTo>
                    <a:lnTo>
                      <a:pt x="27" y="50"/>
                    </a:lnTo>
                    <a:lnTo>
                      <a:pt x="23" y="54"/>
                    </a:lnTo>
                    <a:lnTo>
                      <a:pt x="20" y="56"/>
                    </a:lnTo>
                    <a:lnTo>
                      <a:pt x="15" y="56"/>
                    </a:lnTo>
                    <a:lnTo>
                      <a:pt x="10" y="56"/>
                    </a:lnTo>
                    <a:lnTo>
                      <a:pt x="6" y="54"/>
                    </a:lnTo>
                    <a:lnTo>
                      <a:pt x="3" y="52"/>
                    </a:lnTo>
                    <a:lnTo>
                      <a:pt x="1" y="46"/>
                    </a:ln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5" y="28"/>
                    </a:moveTo>
                    <a:lnTo>
                      <a:pt x="5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5" y="50"/>
                    </a:lnTo>
                    <a:lnTo>
                      <a:pt x="18" y="50"/>
                    </a:lnTo>
                    <a:lnTo>
                      <a:pt x="22" y="46"/>
                    </a:lnTo>
                    <a:lnTo>
                      <a:pt x="22" y="42"/>
                    </a:lnTo>
                    <a:lnTo>
                      <a:pt x="23" y="36"/>
                    </a:lnTo>
                    <a:lnTo>
                      <a:pt x="23" y="28"/>
                    </a:lnTo>
                    <a:lnTo>
                      <a:pt x="23" y="20"/>
                    </a:lnTo>
                    <a:lnTo>
                      <a:pt x="23" y="14"/>
                    </a:lnTo>
                    <a:lnTo>
                      <a:pt x="22" y="10"/>
                    </a:lnTo>
                    <a:lnTo>
                      <a:pt x="18" y="8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8" y="10"/>
                    </a:lnTo>
                    <a:lnTo>
                      <a:pt x="6" y="14"/>
                    </a:lnTo>
                    <a:lnTo>
                      <a:pt x="5" y="20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72" name="Freeform 976"/>
              <p:cNvSpPr>
                <a:spLocks noEditPoints="1"/>
              </p:cNvSpPr>
              <p:nvPr/>
            </p:nvSpPr>
            <p:spPr bwMode="auto">
              <a:xfrm>
                <a:off x="485" y="2675"/>
                <a:ext cx="31" cy="56"/>
              </a:xfrm>
              <a:custGeom>
                <a:avLst/>
                <a:gdLst>
                  <a:gd name="T0" fmla="*/ 0 w 31"/>
                  <a:gd name="T1" fmla="*/ 28 h 56"/>
                  <a:gd name="T2" fmla="*/ 0 w 31"/>
                  <a:gd name="T3" fmla="*/ 20 h 56"/>
                  <a:gd name="T4" fmla="*/ 2 w 31"/>
                  <a:gd name="T5" fmla="*/ 12 h 56"/>
                  <a:gd name="T6" fmla="*/ 4 w 31"/>
                  <a:gd name="T7" fmla="*/ 6 h 56"/>
                  <a:gd name="T8" fmla="*/ 7 w 31"/>
                  <a:gd name="T9" fmla="*/ 4 h 56"/>
                  <a:gd name="T10" fmla="*/ 11 w 31"/>
                  <a:gd name="T11" fmla="*/ 0 h 56"/>
                  <a:gd name="T12" fmla="*/ 16 w 31"/>
                  <a:gd name="T13" fmla="*/ 0 h 56"/>
                  <a:gd name="T14" fmla="*/ 19 w 31"/>
                  <a:gd name="T15" fmla="*/ 0 h 56"/>
                  <a:gd name="T16" fmla="*/ 22 w 31"/>
                  <a:gd name="T17" fmla="*/ 2 h 56"/>
                  <a:gd name="T18" fmla="*/ 26 w 31"/>
                  <a:gd name="T19" fmla="*/ 4 h 56"/>
                  <a:gd name="T20" fmla="*/ 28 w 31"/>
                  <a:gd name="T21" fmla="*/ 6 h 56"/>
                  <a:gd name="T22" fmla="*/ 29 w 31"/>
                  <a:gd name="T23" fmla="*/ 10 h 56"/>
                  <a:gd name="T24" fmla="*/ 31 w 31"/>
                  <a:gd name="T25" fmla="*/ 16 h 56"/>
                  <a:gd name="T26" fmla="*/ 31 w 31"/>
                  <a:gd name="T27" fmla="*/ 20 h 56"/>
                  <a:gd name="T28" fmla="*/ 31 w 31"/>
                  <a:gd name="T29" fmla="*/ 28 h 56"/>
                  <a:gd name="T30" fmla="*/ 31 w 31"/>
                  <a:gd name="T31" fmla="*/ 38 h 56"/>
                  <a:gd name="T32" fmla="*/ 29 w 31"/>
                  <a:gd name="T33" fmla="*/ 44 h 56"/>
                  <a:gd name="T34" fmla="*/ 28 w 31"/>
                  <a:gd name="T35" fmla="*/ 50 h 56"/>
                  <a:gd name="T36" fmla="*/ 24 w 31"/>
                  <a:gd name="T37" fmla="*/ 54 h 56"/>
                  <a:gd name="T38" fmla="*/ 21 w 31"/>
                  <a:gd name="T39" fmla="*/ 56 h 56"/>
                  <a:gd name="T40" fmla="*/ 16 w 31"/>
                  <a:gd name="T41" fmla="*/ 56 h 56"/>
                  <a:gd name="T42" fmla="*/ 12 w 31"/>
                  <a:gd name="T43" fmla="*/ 56 h 56"/>
                  <a:gd name="T44" fmla="*/ 9 w 31"/>
                  <a:gd name="T45" fmla="*/ 54 h 56"/>
                  <a:gd name="T46" fmla="*/ 5 w 31"/>
                  <a:gd name="T47" fmla="*/ 52 h 56"/>
                  <a:gd name="T48" fmla="*/ 2 w 31"/>
                  <a:gd name="T49" fmla="*/ 46 h 56"/>
                  <a:gd name="T50" fmla="*/ 0 w 31"/>
                  <a:gd name="T51" fmla="*/ 38 h 56"/>
                  <a:gd name="T52" fmla="*/ 0 w 31"/>
                  <a:gd name="T53" fmla="*/ 28 h 56"/>
                  <a:gd name="T54" fmla="*/ 7 w 31"/>
                  <a:gd name="T55" fmla="*/ 28 h 56"/>
                  <a:gd name="T56" fmla="*/ 7 w 31"/>
                  <a:gd name="T57" fmla="*/ 36 h 56"/>
                  <a:gd name="T58" fmla="*/ 7 w 31"/>
                  <a:gd name="T59" fmla="*/ 42 h 56"/>
                  <a:gd name="T60" fmla="*/ 9 w 31"/>
                  <a:gd name="T61" fmla="*/ 46 h 56"/>
                  <a:gd name="T62" fmla="*/ 12 w 31"/>
                  <a:gd name="T63" fmla="*/ 50 h 56"/>
                  <a:gd name="T64" fmla="*/ 16 w 31"/>
                  <a:gd name="T65" fmla="*/ 50 h 56"/>
                  <a:gd name="T66" fmla="*/ 19 w 31"/>
                  <a:gd name="T67" fmla="*/ 50 h 56"/>
                  <a:gd name="T68" fmla="*/ 22 w 31"/>
                  <a:gd name="T69" fmla="*/ 46 h 56"/>
                  <a:gd name="T70" fmla="*/ 24 w 31"/>
                  <a:gd name="T71" fmla="*/ 42 h 56"/>
                  <a:gd name="T72" fmla="*/ 26 w 31"/>
                  <a:gd name="T73" fmla="*/ 36 h 56"/>
                  <a:gd name="T74" fmla="*/ 26 w 31"/>
                  <a:gd name="T75" fmla="*/ 28 h 56"/>
                  <a:gd name="T76" fmla="*/ 26 w 31"/>
                  <a:gd name="T77" fmla="*/ 20 h 56"/>
                  <a:gd name="T78" fmla="*/ 24 w 31"/>
                  <a:gd name="T79" fmla="*/ 14 h 56"/>
                  <a:gd name="T80" fmla="*/ 22 w 31"/>
                  <a:gd name="T81" fmla="*/ 10 h 56"/>
                  <a:gd name="T82" fmla="*/ 19 w 31"/>
                  <a:gd name="T83" fmla="*/ 8 h 56"/>
                  <a:gd name="T84" fmla="*/ 16 w 31"/>
                  <a:gd name="T85" fmla="*/ 6 h 56"/>
                  <a:gd name="T86" fmla="*/ 12 w 31"/>
                  <a:gd name="T87" fmla="*/ 8 h 56"/>
                  <a:gd name="T88" fmla="*/ 9 w 31"/>
                  <a:gd name="T89" fmla="*/ 10 h 56"/>
                  <a:gd name="T90" fmla="*/ 7 w 31"/>
                  <a:gd name="T91" fmla="*/ 14 h 56"/>
                  <a:gd name="T92" fmla="*/ 7 w 31"/>
                  <a:gd name="T93" fmla="*/ 20 h 56"/>
                  <a:gd name="T94" fmla="*/ 7 w 31"/>
                  <a:gd name="T9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" h="56">
                    <a:moveTo>
                      <a:pt x="0" y="28"/>
                    </a:moveTo>
                    <a:lnTo>
                      <a:pt x="0" y="20"/>
                    </a:lnTo>
                    <a:lnTo>
                      <a:pt x="2" y="12"/>
                    </a:lnTo>
                    <a:lnTo>
                      <a:pt x="4" y="6"/>
                    </a:lnTo>
                    <a:lnTo>
                      <a:pt x="7" y="4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2" y="2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29" y="10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31" y="28"/>
                    </a:lnTo>
                    <a:lnTo>
                      <a:pt x="31" y="38"/>
                    </a:lnTo>
                    <a:lnTo>
                      <a:pt x="29" y="44"/>
                    </a:lnTo>
                    <a:lnTo>
                      <a:pt x="28" y="50"/>
                    </a:lnTo>
                    <a:lnTo>
                      <a:pt x="24" y="54"/>
                    </a:lnTo>
                    <a:lnTo>
                      <a:pt x="21" y="56"/>
                    </a:lnTo>
                    <a:lnTo>
                      <a:pt x="16" y="56"/>
                    </a:lnTo>
                    <a:lnTo>
                      <a:pt x="12" y="56"/>
                    </a:lnTo>
                    <a:lnTo>
                      <a:pt x="9" y="54"/>
                    </a:lnTo>
                    <a:lnTo>
                      <a:pt x="5" y="52"/>
                    </a:lnTo>
                    <a:lnTo>
                      <a:pt x="2" y="46"/>
                    </a:ln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7" y="28"/>
                    </a:moveTo>
                    <a:lnTo>
                      <a:pt x="7" y="36"/>
                    </a:lnTo>
                    <a:lnTo>
                      <a:pt x="7" y="42"/>
                    </a:lnTo>
                    <a:lnTo>
                      <a:pt x="9" y="46"/>
                    </a:lnTo>
                    <a:lnTo>
                      <a:pt x="12" y="50"/>
                    </a:lnTo>
                    <a:lnTo>
                      <a:pt x="16" y="50"/>
                    </a:lnTo>
                    <a:lnTo>
                      <a:pt x="19" y="50"/>
                    </a:lnTo>
                    <a:lnTo>
                      <a:pt x="22" y="46"/>
                    </a:lnTo>
                    <a:lnTo>
                      <a:pt x="24" y="42"/>
                    </a:lnTo>
                    <a:lnTo>
                      <a:pt x="26" y="36"/>
                    </a:lnTo>
                    <a:lnTo>
                      <a:pt x="26" y="28"/>
                    </a:lnTo>
                    <a:lnTo>
                      <a:pt x="26" y="20"/>
                    </a:lnTo>
                    <a:lnTo>
                      <a:pt x="24" y="14"/>
                    </a:lnTo>
                    <a:lnTo>
                      <a:pt x="22" y="10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9" y="10"/>
                    </a:lnTo>
                    <a:lnTo>
                      <a:pt x="7" y="14"/>
                    </a:lnTo>
                    <a:lnTo>
                      <a:pt x="7" y="20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73" name="Freeform 977"/>
              <p:cNvSpPr>
                <a:spLocks noEditPoints="1"/>
              </p:cNvSpPr>
              <p:nvPr/>
            </p:nvSpPr>
            <p:spPr bwMode="auto">
              <a:xfrm>
                <a:off x="411" y="2177"/>
                <a:ext cx="32" cy="56"/>
              </a:xfrm>
              <a:custGeom>
                <a:avLst/>
                <a:gdLst>
                  <a:gd name="T0" fmla="*/ 20 w 32"/>
                  <a:gd name="T1" fmla="*/ 56 h 56"/>
                  <a:gd name="T2" fmla="*/ 20 w 32"/>
                  <a:gd name="T3" fmla="*/ 42 h 56"/>
                  <a:gd name="T4" fmla="*/ 0 w 32"/>
                  <a:gd name="T5" fmla="*/ 42 h 56"/>
                  <a:gd name="T6" fmla="*/ 0 w 32"/>
                  <a:gd name="T7" fmla="*/ 36 h 56"/>
                  <a:gd name="T8" fmla="*/ 22 w 32"/>
                  <a:gd name="T9" fmla="*/ 0 h 56"/>
                  <a:gd name="T10" fmla="*/ 27 w 32"/>
                  <a:gd name="T11" fmla="*/ 0 h 56"/>
                  <a:gd name="T12" fmla="*/ 27 w 32"/>
                  <a:gd name="T13" fmla="*/ 36 h 56"/>
                  <a:gd name="T14" fmla="*/ 32 w 32"/>
                  <a:gd name="T15" fmla="*/ 36 h 56"/>
                  <a:gd name="T16" fmla="*/ 32 w 32"/>
                  <a:gd name="T17" fmla="*/ 42 h 56"/>
                  <a:gd name="T18" fmla="*/ 27 w 32"/>
                  <a:gd name="T19" fmla="*/ 42 h 56"/>
                  <a:gd name="T20" fmla="*/ 27 w 32"/>
                  <a:gd name="T21" fmla="*/ 56 h 56"/>
                  <a:gd name="T22" fmla="*/ 20 w 32"/>
                  <a:gd name="T23" fmla="*/ 56 h 56"/>
                  <a:gd name="T24" fmla="*/ 20 w 32"/>
                  <a:gd name="T25" fmla="*/ 36 h 56"/>
                  <a:gd name="T26" fmla="*/ 20 w 32"/>
                  <a:gd name="T27" fmla="*/ 14 h 56"/>
                  <a:gd name="T28" fmla="*/ 6 w 32"/>
                  <a:gd name="T29" fmla="*/ 36 h 56"/>
                  <a:gd name="T30" fmla="*/ 20 w 32"/>
                  <a:gd name="T31" fmla="*/ 3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6">
                    <a:moveTo>
                      <a:pt x="20" y="56"/>
                    </a:moveTo>
                    <a:lnTo>
                      <a:pt x="20" y="42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27" y="36"/>
                    </a:lnTo>
                    <a:lnTo>
                      <a:pt x="32" y="36"/>
                    </a:lnTo>
                    <a:lnTo>
                      <a:pt x="32" y="42"/>
                    </a:lnTo>
                    <a:lnTo>
                      <a:pt x="27" y="42"/>
                    </a:lnTo>
                    <a:lnTo>
                      <a:pt x="27" y="56"/>
                    </a:lnTo>
                    <a:lnTo>
                      <a:pt x="20" y="56"/>
                    </a:lnTo>
                    <a:close/>
                    <a:moveTo>
                      <a:pt x="20" y="36"/>
                    </a:moveTo>
                    <a:lnTo>
                      <a:pt x="20" y="14"/>
                    </a:lnTo>
                    <a:lnTo>
                      <a:pt x="6" y="36"/>
                    </a:lnTo>
                    <a:lnTo>
                      <a:pt x="2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74" name="Freeform 978"/>
              <p:cNvSpPr>
                <a:spLocks noEditPoints="1"/>
              </p:cNvSpPr>
              <p:nvPr/>
            </p:nvSpPr>
            <p:spPr bwMode="auto">
              <a:xfrm>
                <a:off x="450" y="2177"/>
                <a:ext cx="30" cy="56"/>
              </a:xfrm>
              <a:custGeom>
                <a:avLst/>
                <a:gdLst>
                  <a:gd name="T0" fmla="*/ 0 w 30"/>
                  <a:gd name="T1" fmla="*/ 28 h 56"/>
                  <a:gd name="T2" fmla="*/ 0 w 30"/>
                  <a:gd name="T3" fmla="*/ 20 h 56"/>
                  <a:gd name="T4" fmla="*/ 1 w 30"/>
                  <a:gd name="T5" fmla="*/ 12 h 56"/>
                  <a:gd name="T6" fmla="*/ 3 w 30"/>
                  <a:gd name="T7" fmla="*/ 6 h 56"/>
                  <a:gd name="T8" fmla="*/ 6 w 30"/>
                  <a:gd name="T9" fmla="*/ 4 h 56"/>
                  <a:gd name="T10" fmla="*/ 10 w 30"/>
                  <a:gd name="T11" fmla="*/ 0 h 56"/>
                  <a:gd name="T12" fmla="*/ 15 w 30"/>
                  <a:gd name="T13" fmla="*/ 0 h 56"/>
                  <a:gd name="T14" fmla="*/ 18 w 30"/>
                  <a:gd name="T15" fmla="*/ 0 h 56"/>
                  <a:gd name="T16" fmla="*/ 22 w 30"/>
                  <a:gd name="T17" fmla="*/ 2 h 56"/>
                  <a:gd name="T18" fmla="*/ 23 w 30"/>
                  <a:gd name="T19" fmla="*/ 4 h 56"/>
                  <a:gd name="T20" fmla="*/ 27 w 30"/>
                  <a:gd name="T21" fmla="*/ 6 h 56"/>
                  <a:gd name="T22" fmla="*/ 27 w 30"/>
                  <a:gd name="T23" fmla="*/ 10 h 56"/>
                  <a:gd name="T24" fmla="*/ 29 w 30"/>
                  <a:gd name="T25" fmla="*/ 16 h 56"/>
                  <a:gd name="T26" fmla="*/ 30 w 30"/>
                  <a:gd name="T27" fmla="*/ 20 h 56"/>
                  <a:gd name="T28" fmla="*/ 30 w 30"/>
                  <a:gd name="T29" fmla="*/ 28 h 56"/>
                  <a:gd name="T30" fmla="*/ 30 w 30"/>
                  <a:gd name="T31" fmla="*/ 38 h 56"/>
                  <a:gd name="T32" fmla="*/ 29 w 30"/>
                  <a:gd name="T33" fmla="*/ 44 h 56"/>
                  <a:gd name="T34" fmla="*/ 27 w 30"/>
                  <a:gd name="T35" fmla="*/ 50 h 56"/>
                  <a:gd name="T36" fmla="*/ 23 w 30"/>
                  <a:gd name="T37" fmla="*/ 54 h 56"/>
                  <a:gd name="T38" fmla="*/ 20 w 30"/>
                  <a:gd name="T39" fmla="*/ 56 h 56"/>
                  <a:gd name="T40" fmla="*/ 15 w 30"/>
                  <a:gd name="T41" fmla="*/ 56 h 56"/>
                  <a:gd name="T42" fmla="*/ 10 w 30"/>
                  <a:gd name="T43" fmla="*/ 56 h 56"/>
                  <a:gd name="T44" fmla="*/ 6 w 30"/>
                  <a:gd name="T45" fmla="*/ 54 h 56"/>
                  <a:gd name="T46" fmla="*/ 3 w 30"/>
                  <a:gd name="T47" fmla="*/ 52 h 56"/>
                  <a:gd name="T48" fmla="*/ 1 w 30"/>
                  <a:gd name="T49" fmla="*/ 46 h 56"/>
                  <a:gd name="T50" fmla="*/ 0 w 30"/>
                  <a:gd name="T51" fmla="*/ 38 h 56"/>
                  <a:gd name="T52" fmla="*/ 0 w 30"/>
                  <a:gd name="T53" fmla="*/ 28 h 56"/>
                  <a:gd name="T54" fmla="*/ 5 w 30"/>
                  <a:gd name="T55" fmla="*/ 28 h 56"/>
                  <a:gd name="T56" fmla="*/ 5 w 30"/>
                  <a:gd name="T57" fmla="*/ 36 h 56"/>
                  <a:gd name="T58" fmla="*/ 6 w 30"/>
                  <a:gd name="T59" fmla="*/ 42 h 56"/>
                  <a:gd name="T60" fmla="*/ 8 w 30"/>
                  <a:gd name="T61" fmla="*/ 46 h 56"/>
                  <a:gd name="T62" fmla="*/ 12 w 30"/>
                  <a:gd name="T63" fmla="*/ 50 h 56"/>
                  <a:gd name="T64" fmla="*/ 15 w 30"/>
                  <a:gd name="T65" fmla="*/ 50 h 56"/>
                  <a:gd name="T66" fmla="*/ 18 w 30"/>
                  <a:gd name="T67" fmla="*/ 50 h 56"/>
                  <a:gd name="T68" fmla="*/ 22 w 30"/>
                  <a:gd name="T69" fmla="*/ 46 h 56"/>
                  <a:gd name="T70" fmla="*/ 22 w 30"/>
                  <a:gd name="T71" fmla="*/ 42 h 56"/>
                  <a:gd name="T72" fmla="*/ 23 w 30"/>
                  <a:gd name="T73" fmla="*/ 36 h 56"/>
                  <a:gd name="T74" fmla="*/ 23 w 30"/>
                  <a:gd name="T75" fmla="*/ 28 h 56"/>
                  <a:gd name="T76" fmla="*/ 23 w 30"/>
                  <a:gd name="T77" fmla="*/ 20 h 56"/>
                  <a:gd name="T78" fmla="*/ 23 w 30"/>
                  <a:gd name="T79" fmla="*/ 14 h 56"/>
                  <a:gd name="T80" fmla="*/ 22 w 30"/>
                  <a:gd name="T81" fmla="*/ 10 h 56"/>
                  <a:gd name="T82" fmla="*/ 18 w 30"/>
                  <a:gd name="T83" fmla="*/ 8 h 56"/>
                  <a:gd name="T84" fmla="*/ 15 w 30"/>
                  <a:gd name="T85" fmla="*/ 6 h 56"/>
                  <a:gd name="T86" fmla="*/ 12 w 30"/>
                  <a:gd name="T87" fmla="*/ 8 h 56"/>
                  <a:gd name="T88" fmla="*/ 8 w 30"/>
                  <a:gd name="T89" fmla="*/ 10 h 56"/>
                  <a:gd name="T90" fmla="*/ 6 w 30"/>
                  <a:gd name="T91" fmla="*/ 14 h 56"/>
                  <a:gd name="T92" fmla="*/ 5 w 30"/>
                  <a:gd name="T93" fmla="*/ 20 h 56"/>
                  <a:gd name="T94" fmla="*/ 5 w 30"/>
                  <a:gd name="T9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56">
                    <a:moveTo>
                      <a:pt x="0" y="28"/>
                    </a:moveTo>
                    <a:lnTo>
                      <a:pt x="0" y="20"/>
                    </a:lnTo>
                    <a:lnTo>
                      <a:pt x="1" y="12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2" y="2"/>
                    </a:lnTo>
                    <a:lnTo>
                      <a:pt x="23" y="4"/>
                    </a:lnTo>
                    <a:lnTo>
                      <a:pt x="27" y="6"/>
                    </a:lnTo>
                    <a:lnTo>
                      <a:pt x="27" y="10"/>
                    </a:lnTo>
                    <a:lnTo>
                      <a:pt x="29" y="16"/>
                    </a:lnTo>
                    <a:lnTo>
                      <a:pt x="30" y="20"/>
                    </a:lnTo>
                    <a:lnTo>
                      <a:pt x="30" y="28"/>
                    </a:lnTo>
                    <a:lnTo>
                      <a:pt x="30" y="38"/>
                    </a:lnTo>
                    <a:lnTo>
                      <a:pt x="29" y="44"/>
                    </a:lnTo>
                    <a:lnTo>
                      <a:pt x="27" y="50"/>
                    </a:lnTo>
                    <a:lnTo>
                      <a:pt x="23" y="54"/>
                    </a:lnTo>
                    <a:lnTo>
                      <a:pt x="20" y="56"/>
                    </a:lnTo>
                    <a:lnTo>
                      <a:pt x="15" y="56"/>
                    </a:lnTo>
                    <a:lnTo>
                      <a:pt x="10" y="56"/>
                    </a:lnTo>
                    <a:lnTo>
                      <a:pt x="6" y="54"/>
                    </a:lnTo>
                    <a:lnTo>
                      <a:pt x="3" y="52"/>
                    </a:lnTo>
                    <a:lnTo>
                      <a:pt x="1" y="46"/>
                    </a:ln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5" y="28"/>
                    </a:moveTo>
                    <a:lnTo>
                      <a:pt x="5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5" y="50"/>
                    </a:lnTo>
                    <a:lnTo>
                      <a:pt x="18" y="50"/>
                    </a:lnTo>
                    <a:lnTo>
                      <a:pt x="22" y="46"/>
                    </a:lnTo>
                    <a:lnTo>
                      <a:pt x="22" y="42"/>
                    </a:lnTo>
                    <a:lnTo>
                      <a:pt x="23" y="36"/>
                    </a:lnTo>
                    <a:lnTo>
                      <a:pt x="23" y="28"/>
                    </a:lnTo>
                    <a:lnTo>
                      <a:pt x="23" y="20"/>
                    </a:lnTo>
                    <a:lnTo>
                      <a:pt x="23" y="14"/>
                    </a:lnTo>
                    <a:lnTo>
                      <a:pt x="22" y="10"/>
                    </a:lnTo>
                    <a:lnTo>
                      <a:pt x="18" y="8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8" y="10"/>
                    </a:lnTo>
                    <a:lnTo>
                      <a:pt x="6" y="14"/>
                    </a:lnTo>
                    <a:lnTo>
                      <a:pt x="5" y="20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75" name="Freeform 979"/>
              <p:cNvSpPr>
                <a:spLocks noEditPoints="1"/>
              </p:cNvSpPr>
              <p:nvPr/>
            </p:nvSpPr>
            <p:spPr bwMode="auto">
              <a:xfrm>
                <a:off x="485" y="2177"/>
                <a:ext cx="31" cy="56"/>
              </a:xfrm>
              <a:custGeom>
                <a:avLst/>
                <a:gdLst>
                  <a:gd name="T0" fmla="*/ 0 w 31"/>
                  <a:gd name="T1" fmla="*/ 28 h 56"/>
                  <a:gd name="T2" fmla="*/ 0 w 31"/>
                  <a:gd name="T3" fmla="*/ 20 h 56"/>
                  <a:gd name="T4" fmla="*/ 2 w 31"/>
                  <a:gd name="T5" fmla="*/ 12 h 56"/>
                  <a:gd name="T6" fmla="*/ 4 w 31"/>
                  <a:gd name="T7" fmla="*/ 6 h 56"/>
                  <a:gd name="T8" fmla="*/ 7 w 31"/>
                  <a:gd name="T9" fmla="*/ 4 h 56"/>
                  <a:gd name="T10" fmla="*/ 11 w 31"/>
                  <a:gd name="T11" fmla="*/ 0 h 56"/>
                  <a:gd name="T12" fmla="*/ 16 w 31"/>
                  <a:gd name="T13" fmla="*/ 0 h 56"/>
                  <a:gd name="T14" fmla="*/ 19 w 31"/>
                  <a:gd name="T15" fmla="*/ 0 h 56"/>
                  <a:gd name="T16" fmla="*/ 22 w 31"/>
                  <a:gd name="T17" fmla="*/ 2 h 56"/>
                  <a:gd name="T18" fmla="*/ 26 w 31"/>
                  <a:gd name="T19" fmla="*/ 4 h 56"/>
                  <a:gd name="T20" fmla="*/ 28 w 31"/>
                  <a:gd name="T21" fmla="*/ 6 h 56"/>
                  <a:gd name="T22" fmla="*/ 29 w 31"/>
                  <a:gd name="T23" fmla="*/ 10 h 56"/>
                  <a:gd name="T24" fmla="*/ 31 w 31"/>
                  <a:gd name="T25" fmla="*/ 16 h 56"/>
                  <a:gd name="T26" fmla="*/ 31 w 31"/>
                  <a:gd name="T27" fmla="*/ 20 h 56"/>
                  <a:gd name="T28" fmla="*/ 31 w 31"/>
                  <a:gd name="T29" fmla="*/ 28 h 56"/>
                  <a:gd name="T30" fmla="*/ 31 w 31"/>
                  <a:gd name="T31" fmla="*/ 38 h 56"/>
                  <a:gd name="T32" fmla="*/ 29 w 31"/>
                  <a:gd name="T33" fmla="*/ 44 h 56"/>
                  <a:gd name="T34" fmla="*/ 28 w 31"/>
                  <a:gd name="T35" fmla="*/ 50 h 56"/>
                  <a:gd name="T36" fmla="*/ 24 w 31"/>
                  <a:gd name="T37" fmla="*/ 54 h 56"/>
                  <a:gd name="T38" fmla="*/ 21 w 31"/>
                  <a:gd name="T39" fmla="*/ 56 h 56"/>
                  <a:gd name="T40" fmla="*/ 16 w 31"/>
                  <a:gd name="T41" fmla="*/ 56 h 56"/>
                  <a:gd name="T42" fmla="*/ 12 w 31"/>
                  <a:gd name="T43" fmla="*/ 56 h 56"/>
                  <a:gd name="T44" fmla="*/ 9 w 31"/>
                  <a:gd name="T45" fmla="*/ 54 h 56"/>
                  <a:gd name="T46" fmla="*/ 5 w 31"/>
                  <a:gd name="T47" fmla="*/ 52 h 56"/>
                  <a:gd name="T48" fmla="*/ 2 w 31"/>
                  <a:gd name="T49" fmla="*/ 46 h 56"/>
                  <a:gd name="T50" fmla="*/ 0 w 31"/>
                  <a:gd name="T51" fmla="*/ 38 h 56"/>
                  <a:gd name="T52" fmla="*/ 0 w 31"/>
                  <a:gd name="T53" fmla="*/ 28 h 56"/>
                  <a:gd name="T54" fmla="*/ 7 w 31"/>
                  <a:gd name="T55" fmla="*/ 28 h 56"/>
                  <a:gd name="T56" fmla="*/ 7 w 31"/>
                  <a:gd name="T57" fmla="*/ 36 h 56"/>
                  <a:gd name="T58" fmla="*/ 7 w 31"/>
                  <a:gd name="T59" fmla="*/ 42 h 56"/>
                  <a:gd name="T60" fmla="*/ 9 w 31"/>
                  <a:gd name="T61" fmla="*/ 46 h 56"/>
                  <a:gd name="T62" fmla="*/ 12 w 31"/>
                  <a:gd name="T63" fmla="*/ 50 h 56"/>
                  <a:gd name="T64" fmla="*/ 16 w 31"/>
                  <a:gd name="T65" fmla="*/ 50 h 56"/>
                  <a:gd name="T66" fmla="*/ 19 w 31"/>
                  <a:gd name="T67" fmla="*/ 50 h 56"/>
                  <a:gd name="T68" fmla="*/ 22 w 31"/>
                  <a:gd name="T69" fmla="*/ 46 h 56"/>
                  <a:gd name="T70" fmla="*/ 24 w 31"/>
                  <a:gd name="T71" fmla="*/ 42 h 56"/>
                  <a:gd name="T72" fmla="*/ 26 w 31"/>
                  <a:gd name="T73" fmla="*/ 36 h 56"/>
                  <a:gd name="T74" fmla="*/ 26 w 31"/>
                  <a:gd name="T75" fmla="*/ 28 h 56"/>
                  <a:gd name="T76" fmla="*/ 26 w 31"/>
                  <a:gd name="T77" fmla="*/ 20 h 56"/>
                  <a:gd name="T78" fmla="*/ 24 w 31"/>
                  <a:gd name="T79" fmla="*/ 14 h 56"/>
                  <a:gd name="T80" fmla="*/ 22 w 31"/>
                  <a:gd name="T81" fmla="*/ 10 h 56"/>
                  <a:gd name="T82" fmla="*/ 19 w 31"/>
                  <a:gd name="T83" fmla="*/ 8 h 56"/>
                  <a:gd name="T84" fmla="*/ 16 w 31"/>
                  <a:gd name="T85" fmla="*/ 6 h 56"/>
                  <a:gd name="T86" fmla="*/ 12 w 31"/>
                  <a:gd name="T87" fmla="*/ 8 h 56"/>
                  <a:gd name="T88" fmla="*/ 9 w 31"/>
                  <a:gd name="T89" fmla="*/ 10 h 56"/>
                  <a:gd name="T90" fmla="*/ 7 w 31"/>
                  <a:gd name="T91" fmla="*/ 14 h 56"/>
                  <a:gd name="T92" fmla="*/ 7 w 31"/>
                  <a:gd name="T93" fmla="*/ 20 h 56"/>
                  <a:gd name="T94" fmla="*/ 7 w 31"/>
                  <a:gd name="T9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" h="56">
                    <a:moveTo>
                      <a:pt x="0" y="28"/>
                    </a:moveTo>
                    <a:lnTo>
                      <a:pt x="0" y="20"/>
                    </a:lnTo>
                    <a:lnTo>
                      <a:pt x="2" y="12"/>
                    </a:lnTo>
                    <a:lnTo>
                      <a:pt x="4" y="6"/>
                    </a:lnTo>
                    <a:lnTo>
                      <a:pt x="7" y="4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2" y="2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29" y="10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31" y="28"/>
                    </a:lnTo>
                    <a:lnTo>
                      <a:pt x="31" y="38"/>
                    </a:lnTo>
                    <a:lnTo>
                      <a:pt x="29" y="44"/>
                    </a:lnTo>
                    <a:lnTo>
                      <a:pt x="28" y="50"/>
                    </a:lnTo>
                    <a:lnTo>
                      <a:pt x="24" y="54"/>
                    </a:lnTo>
                    <a:lnTo>
                      <a:pt x="21" y="56"/>
                    </a:lnTo>
                    <a:lnTo>
                      <a:pt x="16" y="56"/>
                    </a:lnTo>
                    <a:lnTo>
                      <a:pt x="12" y="56"/>
                    </a:lnTo>
                    <a:lnTo>
                      <a:pt x="9" y="54"/>
                    </a:lnTo>
                    <a:lnTo>
                      <a:pt x="5" y="52"/>
                    </a:lnTo>
                    <a:lnTo>
                      <a:pt x="2" y="46"/>
                    </a:ln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7" y="28"/>
                    </a:moveTo>
                    <a:lnTo>
                      <a:pt x="7" y="36"/>
                    </a:lnTo>
                    <a:lnTo>
                      <a:pt x="7" y="42"/>
                    </a:lnTo>
                    <a:lnTo>
                      <a:pt x="9" y="46"/>
                    </a:lnTo>
                    <a:lnTo>
                      <a:pt x="12" y="50"/>
                    </a:lnTo>
                    <a:lnTo>
                      <a:pt x="16" y="50"/>
                    </a:lnTo>
                    <a:lnTo>
                      <a:pt x="19" y="50"/>
                    </a:lnTo>
                    <a:lnTo>
                      <a:pt x="22" y="46"/>
                    </a:lnTo>
                    <a:lnTo>
                      <a:pt x="24" y="42"/>
                    </a:lnTo>
                    <a:lnTo>
                      <a:pt x="26" y="36"/>
                    </a:lnTo>
                    <a:lnTo>
                      <a:pt x="26" y="28"/>
                    </a:lnTo>
                    <a:lnTo>
                      <a:pt x="26" y="20"/>
                    </a:lnTo>
                    <a:lnTo>
                      <a:pt x="24" y="14"/>
                    </a:lnTo>
                    <a:lnTo>
                      <a:pt x="22" y="10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9" y="10"/>
                    </a:lnTo>
                    <a:lnTo>
                      <a:pt x="7" y="14"/>
                    </a:lnTo>
                    <a:lnTo>
                      <a:pt x="7" y="20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76" name="Freeform 980"/>
              <p:cNvSpPr>
                <a:spLocks noEditPoints="1"/>
              </p:cNvSpPr>
              <p:nvPr/>
            </p:nvSpPr>
            <p:spPr bwMode="auto">
              <a:xfrm>
                <a:off x="412" y="1677"/>
                <a:ext cx="31" cy="56"/>
              </a:xfrm>
              <a:custGeom>
                <a:avLst/>
                <a:gdLst>
                  <a:gd name="T0" fmla="*/ 31 w 31"/>
                  <a:gd name="T1" fmla="*/ 14 h 56"/>
                  <a:gd name="T2" fmla="*/ 24 w 31"/>
                  <a:gd name="T3" fmla="*/ 16 h 56"/>
                  <a:gd name="T4" fmla="*/ 24 w 31"/>
                  <a:gd name="T5" fmla="*/ 12 h 56"/>
                  <a:gd name="T6" fmla="*/ 22 w 31"/>
                  <a:gd name="T7" fmla="*/ 10 h 56"/>
                  <a:gd name="T8" fmla="*/ 19 w 31"/>
                  <a:gd name="T9" fmla="*/ 8 h 56"/>
                  <a:gd name="T10" fmla="*/ 17 w 31"/>
                  <a:gd name="T11" fmla="*/ 6 h 56"/>
                  <a:gd name="T12" fmla="*/ 14 w 31"/>
                  <a:gd name="T13" fmla="*/ 6 h 56"/>
                  <a:gd name="T14" fmla="*/ 12 w 31"/>
                  <a:gd name="T15" fmla="*/ 8 h 56"/>
                  <a:gd name="T16" fmla="*/ 9 w 31"/>
                  <a:gd name="T17" fmla="*/ 10 h 56"/>
                  <a:gd name="T18" fmla="*/ 7 w 31"/>
                  <a:gd name="T19" fmla="*/ 14 h 56"/>
                  <a:gd name="T20" fmla="*/ 7 w 31"/>
                  <a:gd name="T21" fmla="*/ 20 h 56"/>
                  <a:gd name="T22" fmla="*/ 5 w 31"/>
                  <a:gd name="T23" fmla="*/ 26 h 56"/>
                  <a:gd name="T24" fmla="*/ 9 w 31"/>
                  <a:gd name="T25" fmla="*/ 24 h 56"/>
                  <a:gd name="T26" fmla="*/ 10 w 31"/>
                  <a:gd name="T27" fmla="*/ 22 h 56"/>
                  <a:gd name="T28" fmla="*/ 14 w 31"/>
                  <a:gd name="T29" fmla="*/ 20 h 56"/>
                  <a:gd name="T30" fmla="*/ 17 w 31"/>
                  <a:gd name="T31" fmla="*/ 20 h 56"/>
                  <a:gd name="T32" fmla="*/ 22 w 31"/>
                  <a:gd name="T33" fmla="*/ 20 h 56"/>
                  <a:gd name="T34" fmla="*/ 27 w 31"/>
                  <a:gd name="T35" fmla="*/ 24 h 56"/>
                  <a:gd name="T36" fmla="*/ 31 w 31"/>
                  <a:gd name="T37" fmla="*/ 30 h 56"/>
                  <a:gd name="T38" fmla="*/ 31 w 31"/>
                  <a:gd name="T39" fmla="*/ 38 h 56"/>
                  <a:gd name="T40" fmla="*/ 31 w 31"/>
                  <a:gd name="T41" fmla="*/ 42 h 56"/>
                  <a:gd name="T42" fmla="*/ 29 w 31"/>
                  <a:gd name="T43" fmla="*/ 48 h 56"/>
                  <a:gd name="T44" fmla="*/ 27 w 31"/>
                  <a:gd name="T45" fmla="*/ 52 h 56"/>
                  <a:gd name="T46" fmla="*/ 24 w 31"/>
                  <a:gd name="T47" fmla="*/ 54 h 56"/>
                  <a:gd name="T48" fmla="*/ 21 w 31"/>
                  <a:gd name="T49" fmla="*/ 56 h 56"/>
                  <a:gd name="T50" fmla="*/ 16 w 31"/>
                  <a:gd name="T51" fmla="*/ 56 h 56"/>
                  <a:gd name="T52" fmla="*/ 12 w 31"/>
                  <a:gd name="T53" fmla="*/ 56 h 56"/>
                  <a:gd name="T54" fmla="*/ 7 w 31"/>
                  <a:gd name="T55" fmla="*/ 54 h 56"/>
                  <a:gd name="T56" fmla="*/ 4 w 31"/>
                  <a:gd name="T57" fmla="*/ 50 h 56"/>
                  <a:gd name="T58" fmla="*/ 2 w 31"/>
                  <a:gd name="T59" fmla="*/ 46 h 56"/>
                  <a:gd name="T60" fmla="*/ 0 w 31"/>
                  <a:gd name="T61" fmla="*/ 38 h 56"/>
                  <a:gd name="T62" fmla="*/ 0 w 31"/>
                  <a:gd name="T63" fmla="*/ 30 h 56"/>
                  <a:gd name="T64" fmla="*/ 0 w 31"/>
                  <a:gd name="T65" fmla="*/ 20 h 56"/>
                  <a:gd name="T66" fmla="*/ 2 w 31"/>
                  <a:gd name="T67" fmla="*/ 12 h 56"/>
                  <a:gd name="T68" fmla="*/ 5 w 31"/>
                  <a:gd name="T69" fmla="*/ 6 h 56"/>
                  <a:gd name="T70" fmla="*/ 9 w 31"/>
                  <a:gd name="T71" fmla="*/ 2 h 56"/>
                  <a:gd name="T72" fmla="*/ 12 w 31"/>
                  <a:gd name="T73" fmla="*/ 0 h 56"/>
                  <a:gd name="T74" fmla="*/ 17 w 31"/>
                  <a:gd name="T75" fmla="*/ 0 h 56"/>
                  <a:gd name="T76" fmla="*/ 22 w 31"/>
                  <a:gd name="T77" fmla="*/ 0 h 56"/>
                  <a:gd name="T78" fmla="*/ 26 w 31"/>
                  <a:gd name="T79" fmla="*/ 4 h 56"/>
                  <a:gd name="T80" fmla="*/ 29 w 31"/>
                  <a:gd name="T81" fmla="*/ 8 h 56"/>
                  <a:gd name="T82" fmla="*/ 31 w 31"/>
                  <a:gd name="T83" fmla="*/ 14 h 56"/>
                  <a:gd name="T84" fmla="*/ 5 w 31"/>
                  <a:gd name="T85" fmla="*/ 38 h 56"/>
                  <a:gd name="T86" fmla="*/ 5 w 31"/>
                  <a:gd name="T87" fmla="*/ 40 h 56"/>
                  <a:gd name="T88" fmla="*/ 7 w 31"/>
                  <a:gd name="T89" fmla="*/ 44 h 56"/>
                  <a:gd name="T90" fmla="*/ 9 w 31"/>
                  <a:gd name="T91" fmla="*/ 46 h 56"/>
                  <a:gd name="T92" fmla="*/ 10 w 31"/>
                  <a:gd name="T93" fmla="*/ 48 h 56"/>
                  <a:gd name="T94" fmla="*/ 14 w 31"/>
                  <a:gd name="T95" fmla="*/ 50 h 56"/>
                  <a:gd name="T96" fmla="*/ 16 w 31"/>
                  <a:gd name="T97" fmla="*/ 50 h 56"/>
                  <a:gd name="T98" fmla="*/ 19 w 31"/>
                  <a:gd name="T99" fmla="*/ 50 h 56"/>
                  <a:gd name="T100" fmla="*/ 22 w 31"/>
                  <a:gd name="T101" fmla="*/ 46 h 56"/>
                  <a:gd name="T102" fmla="*/ 24 w 31"/>
                  <a:gd name="T103" fmla="*/ 44 h 56"/>
                  <a:gd name="T104" fmla="*/ 26 w 31"/>
                  <a:gd name="T105" fmla="*/ 38 h 56"/>
                  <a:gd name="T106" fmla="*/ 24 w 31"/>
                  <a:gd name="T107" fmla="*/ 32 h 56"/>
                  <a:gd name="T108" fmla="*/ 22 w 31"/>
                  <a:gd name="T109" fmla="*/ 30 h 56"/>
                  <a:gd name="T110" fmla="*/ 19 w 31"/>
                  <a:gd name="T111" fmla="*/ 26 h 56"/>
                  <a:gd name="T112" fmla="*/ 16 w 31"/>
                  <a:gd name="T113" fmla="*/ 26 h 56"/>
                  <a:gd name="T114" fmla="*/ 12 w 31"/>
                  <a:gd name="T115" fmla="*/ 26 h 56"/>
                  <a:gd name="T116" fmla="*/ 9 w 31"/>
                  <a:gd name="T117" fmla="*/ 30 h 56"/>
                  <a:gd name="T118" fmla="*/ 7 w 31"/>
                  <a:gd name="T119" fmla="*/ 32 h 56"/>
                  <a:gd name="T120" fmla="*/ 5 w 31"/>
                  <a:gd name="T1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1" h="56">
                    <a:moveTo>
                      <a:pt x="31" y="14"/>
                    </a:moveTo>
                    <a:lnTo>
                      <a:pt x="24" y="16"/>
                    </a:lnTo>
                    <a:lnTo>
                      <a:pt x="24" y="12"/>
                    </a:lnTo>
                    <a:lnTo>
                      <a:pt x="22" y="10"/>
                    </a:lnTo>
                    <a:lnTo>
                      <a:pt x="19" y="8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9" y="10"/>
                    </a:lnTo>
                    <a:lnTo>
                      <a:pt x="7" y="14"/>
                    </a:lnTo>
                    <a:lnTo>
                      <a:pt x="7" y="20"/>
                    </a:lnTo>
                    <a:lnTo>
                      <a:pt x="5" y="26"/>
                    </a:lnTo>
                    <a:lnTo>
                      <a:pt x="9" y="24"/>
                    </a:lnTo>
                    <a:lnTo>
                      <a:pt x="10" y="22"/>
                    </a:lnTo>
                    <a:lnTo>
                      <a:pt x="14" y="20"/>
                    </a:lnTo>
                    <a:lnTo>
                      <a:pt x="17" y="20"/>
                    </a:lnTo>
                    <a:lnTo>
                      <a:pt x="22" y="20"/>
                    </a:lnTo>
                    <a:lnTo>
                      <a:pt x="27" y="24"/>
                    </a:lnTo>
                    <a:lnTo>
                      <a:pt x="31" y="30"/>
                    </a:lnTo>
                    <a:lnTo>
                      <a:pt x="31" y="38"/>
                    </a:lnTo>
                    <a:lnTo>
                      <a:pt x="31" y="42"/>
                    </a:lnTo>
                    <a:lnTo>
                      <a:pt x="29" y="48"/>
                    </a:lnTo>
                    <a:lnTo>
                      <a:pt x="27" y="52"/>
                    </a:lnTo>
                    <a:lnTo>
                      <a:pt x="24" y="54"/>
                    </a:lnTo>
                    <a:lnTo>
                      <a:pt x="21" y="56"/>
                    </a:lnTo>
                    <a:lnTo>
                      <a:pt x="16" y="56"/>
                    </a:lnTo>
                    <a:lnTo>
                      <a:pt x="12" y="56"/>
                    </a:lnTo>
                    <a:lnTo>
                      <a:pt x="7" y="54"/>
                    </a:lnTo>
                    <a:lnTo>
                      <a:pt x="4" y="50"/>
                    </a:lnTo>
                    <a:lnTo>
                      <a:pt x="2" y="46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0" y="20"/>
                    </a:lnTo>
                    <a:lnTo>
                      <a:pt x="2" y="12"/>
                    </a:lnTo>
                    <a:lnTo>
                      <a:pt x="5" y="6"/>
                    </a:lnTo>
                    <a:lnTo>
                      <a:pt x="9" y="2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6" y="4"/>
                    </a:lnTo>
                    <a:lnTo>
                      <a:pt x="29" y="8"/>
                    </a:lnTo>
                    <a:lnTo>
                      <a:pt x="31" y="14"/>
                    </a:lnTo>
                    <a:close/>
                    <a:moveTo>
                      <a:pt x="5" y="38"/>
                    </a:moveTo>
                    <a:lnTo>
                      <a:pt x="5" y="40"/>
                    </a:lnTo>
                    <a:lnTo>
                      <a:pt x="7" y="44"/>
                    </a:lnTo>
                    <a:lnTo>
                      <a:pt x="9" y="46"/>
                    </a:lnTo>
                    <a:lnTo>
                      <a:pt x="10" y="48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9" y="50"/>
                    </a:lnTo>
                    <a:lnTo>
                      <a:pt x="22" y="46"/>
                    </a:lnTo>
                    <a:lnTo>
                      <a:pt x="24" y="44"/>
                    </a:lnTo>
                    <a:lnTo>
                      <a:pt x="26" y="38"/>
                    </a:lnTo>
                    <a:lnTo>
                      <a:pt x="24" y="32"/>
                    </a:lnTo>
                    <a:lnTo>
                      <a:pt x="22" y="30"/>
                    </a:lnTo>
                    <a:lnTo>
                      <a:pt x="19" y="26"/>
                    </a:lnTo>
                    <a:lnTo>
                      <a:pt x="16" y="26"/>
                    </a:lnTo>
                    <a:lnTo>
                      <a:pt x="12" y="26"/>
                    </a:lnTo>
                    <a:lnTo>
                      <a:pt x="9" y="30"/>
                    </a:lnTo>
                    <a:lnTo>
                      <a:pt x="7" y="32"/>
                    </a:lnTo>
                    <a:lnTo>
                      <a:pt x="5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77" name="Freeform 981"/>
              <p:cNvSpPr>
                <a:spLocks noEditPoints="1"/>
              </p:cNvSpPr>
              <p:nvPr/>
            </p:nvSpPr>
            <p:spPr bwMode="auto">
              <a:xfrm>
                <a:off x="450" y="1677"/>
                <a:ext cx="30" cy="56"/>
              </a:xfrm>
              <a:custGeom>
                <a:avLst/>
                <a:gdLst>
                  <a:gd name="T0" fmla="*/ 0 w 30"/>
                  <a:gd name="T1" fmla="*/ 28 h 56"/>
                  <a:gd name="T2" fmla="*/ 0 w 30"/>
                  <a:gd name="T3" fmla="*/ 20 h 56"/>
                  <a:gd name="T4" fmla="*/ 1 w 30"/>
                  <a:gd name="T5" fmla="*/ 12 h 56"/>
                  <a:gd name="T6" fmla="*/ 3 w 30"/>
                  <a:gd name="T7" fmla="*/ 6 h 56"/>
                  <a:gd name="T8" fmla="*/ 6 w 30"/>
                  <a:gd name="T9" fmla="*/ 4 h 56"/>
                  <a:gd name="T10" fmla="*/ 10 w 30"/>
                  <a:gd name="T11" fmla="*/ 0 h 56"/>
                  <a:gd name="T12" fmla="*/ 15 w 30"/>
                  <a:gd name="T13" fmla="*/ 0 h 56"/>
                  <a:gd name="T14" fmla="*/ 18 w 30"/>
                  <a:gd name="T15" fmla="*/ 0 h 56"/>
                  <a:gd name="T16" fmla="*/ 22 w 30"/>
                  <a:gd name="T17" fmla="*/ 2 h 56"/>
                  <a:gd name="T18" fmla="*/ 23 w 30"/>
                  <a:gd name="T19" fmla="*/ 4 h 56"/>
                  <a:gd name="T20" fmla="*/ 27 w 30"/>
                  <a:gd name="T21" fmla="*/ 6 h 56"/>
                  <a:gd name="T22" fmla="*/ 27 w 30"/>
                  <a:gd name="T23" fmla="*/ 10 h 56"/>
                  <a:gd name="T24" fmla="*/ 29 w 30"/>
                  <a:gd name="T25" fmla="*/ 16 h 56"/>
                  <a:gd name="T26" fmla="*/ 30 w 30"/>
                  <a:gd name="T27" fmla="*/ 20 h 56"/>
                  <a:gd name="T28" fmla="*/ 30 w 30"/>
                  <a:gd name="T29" fmla="*/ 28 h 56"/>
                  <a:gd name="T30" fmla="*/ 30 w 30"/>
                  <a:gd name="T31" fmla="*/ 38 h 56"/>
                  <a:gd name="T32" fmla="*/ 29 w 30"/>
                  <a:gd name="T33" fmla="*/ 44 h 56"/>
                  <a:gd name="T34" fmla="*/ 27 w 30"/>
                  <a:gd name="T35" fmla="*/ 50 h 56"/>
                  <a:gd name="T36" fmla="*/ 23 w 30"/>
                  <a:gd name="T37" fmla="*/ 54 h 56"/>
                  <a:gd name="T38" fmla="*/ 20 w 30"/>
                  <a:gd name="T39" fmla="*/ 56 h 56"/>
                  <a:gd name="T40" fmla="*/ 15 w 30"/>
                  <a:gd name="T41" fmla="*/ 56 h 56"/>
                  <a:gd name="T42" fmla="*/ 10 w 30"/>
                  <a:gd name="T43" fmla="*/ 56 h 56"/>
                  <a:gd name="T44" fmla="*/ 6 w 30"/>
                  <a:gd name="T45" fmla="*/ 54 h 56"/>
                  <a:gd name="T46" fmla="*/ 3 w 30"/>
                  <a:gd name="T47" fmla="*/ 52 h 56"/>
                  <a:gd name="T48" fmla="*/ 1 w 30"/>
                  <a:gd name="T49" fmla="*/ 46 h 56"/>
                  <a:gd name="T50" fmla="*/ 0 w 30"/>
                  <a:gd name="T51" fmla="*/ 38 h 56"/>
                  <a:gd name="T52" fmla="*/ 0 w 30"/>
                  <a:gd name="T53" fmla="*/ 28 h 56"/>
                  <a:gd name="T54" fmla="*/ 5 w 30"/>
                  <a:gd name="T55" fmla="*/ 28 h 56"/>
                  <a:gd name="T56" fmla="*/ 5 w 30"/>
                  <a:gd name="T57" fmla="*/ 36 h 56"/>
                  <a:gd name="T58" fmla="*/ 6 w 30"/>
                  <a:gd name="T59" fmla="*/ 42 h 56"/>
                  <a:gd name="T60" fmla="*/ 8 w 30"/>
                  <a:gd name="T61" fmla="*/ 46 h 56"/>
                  <a:gd name="T62" fmla="*/ 12 w 30"/>
                  <a:gd name="T63" fmla="*/ 50 h 56"/>
                  <a:gd name="T64" fmla="*/ 15 w 30"/>
                  <a:gd name="T65" fmla="*/ 50 h 56"/>
                  <a:gd name="T66" fmla="*/ 18 w 30"/>
                  <a:gd name="T67" fmla="*/ 50 h 56"/>
                  <a:gd name="T68" fmla="*/ 22 w 30"/>
                  <a:gd name="T69" fmla="*/ 46 h 56"/>
                  <a:gd name="T70" fmla="*/ 22 w 30"/>
                  <a:gd name="T71" fmla="*/ 42 h 56"/>
                  <a:gd name="T72" fmla="*/ 23 w 30"/>
                  <a:gd name="T73" fmla="*/ 36 h 56"/>
                  <a:gd name="T74" fmla="*/ 23 w 30"/>
                  <a:gd name="T75" fmla="*/ 28 h 56"/>
                  <a:gd name="T76" fmla="*/ 23 w 30"/>
                  <a:gd name="T77" fmla="*/ 20 h 56"/>
                  <a:gd name="T78" fmla="*/ 23 w 30"/>
                  <a:gd name="T79" fmla="*/ 14 h 56"/>
                  <a:gd name="T80" fmla="*/ 22 w 30"/>
                  <a:gd name="T81" fmla="*/ 10 h 56"/>
                  <a:gd name="T82" fmla="*/ 18 w 30"/>
                  <a:gd name="T83" fmla="*/ 8 h 56"/>
                  <a:gd name="T84" fmla="*/ 15 w 30"/>
                  <a:gd name="T85" fmla="*/ 6 h 56"/>
                  <a:gd name="T86" fmla="*/ 12 w 30"/>
                  <a:gd name="T87" fmla="*/ 8 h 56"/>
                  <a:gd name="T88" fmla="*/ 8 w 30"/>
                  <a:gd name="T89" fmla="*/ 10 h 56"/>
                  <a:gd name="T90" fmla="*/ 6 w 30"/>
                  <a:gd name="T91" fmla="*/ 14 h 56"/>
                  <a:gd name="T92" fmla="*/ 5 w 30"/>
                  <a:gd name="T93" fmla="*/ 20 h 56"/>
                  <a:gd name="T94" fmla="*/ 5 w 30"/>
                  <a:gd name="T9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56">
                    <a:moveTo>
                      <a:pt x="0" y="28"/>
                    </a:moveTo>
                    <a:lnTo>
                      <a:pt x="0" y="20"/>
                    </a:lnTo>
                    <a:lnTo>
                      <a:pt x="1" y="12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2" y="2"/>
                    </a:lnTo>
                    <a:lnTo>
                      <a:pt x="23" y="4"/>
                    </a:lnTo>
                    <a:lnTo>
                      <a:pt x="27" y="6"/>
                    </a:lnTo>
                    <a:lnTo>
                      <a:pt x="27" y="10"/>
                    </a:lnTo>
                    <a:lnTo>
                      <a:pt x="29" y="16"/>
                    </a:lnTo>
                    <a:lnTo>
                      <a:pt x="30" y="20"/>
                    </a:lnTo>
                    <a:lnTo>
                      <a:pt x="30" y="28"/>
                    </a:lnTo>
                    <a:lnTo>
                      <a:pt x="30" y="38"/>
                    </a:lnTo>
                    <a:lnTo>
                      <a:pt x="29" y="44"/>
                    </a:lnTo>
                    <a:lnTo>
                      <a:pt x="27" y="50"/>
                    </a:lnTo>
                    <a:lnTo>
                      <a:pt x="23" y="54"/>
                    </a:lnTo>
                    <a:lnTo>
                      <a:pt x="20" y="56"/>
                    </a:lnTo>
                    <a:lnTo>
                      <a:pt x="15" y="56"/>
                    </a:lnTo>
                    <a:lnTo>
                      <a:pt x="10" y="56"/>
                    </a:lnTo>
                    <a:lnTo>
                      <a:pt x="6" y="54"/>
                    </a:lnTo>
                    <a:lnTo>
                      <a:pt x="3" y="52"/>
                    </a:lnTo>
                    <a:lnTo>
                      <a:pt x="1" y="46"/>
                    </a:ln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5" y="28"/>
                    </a:moveTo>
                    <a:lnTo>
                      <a:pt x="5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5" y="50"/>
                    </a:lnTo>
                    <a:lnTo>
                      <a:pt x="18" y="50"/>
                    </a:lnTo>
                    <a:lnTo>
                      <a:pt x="22" y="46"/>
                    </a:lnTo>
                    <a:lnTo>
                      <a:pt x="22" y="42"/>
                    </a:lnTo>
                    <a:lnTo>
                      <a:pt x="23" y="36"/>
                    </a:lnTo>
                    <a:lnTo>
                      <a:pt x="23" y="28"/>
                    </a:lnTo>
                    <a:lnTo>
                      <a:pt x="23" y="20"/>
                    </a:lnTo>
                    <a:lnTo>
                      <a:pt x="23" y="14"/>
                    </a:lnTo>
                    <a:lnTo>
                      <a:pt x="22" y="10"/>
                    </a:lnTo>
                    <a:lnTo>
                      <a:pt x="18" y="8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8" y="10"/>
                    </a:lnTo>
                    <a:lnTo>
                      <a:pt x="6" y="14"/>
                    </a:lnTo>
                    <a:lnTo>
                      <a:pt x="5" y="20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78" name="Freeform 982"/>
              <p:cNvSpPr>
                <a:spLocks noEditPoints="1"/>
              </p:cNvSpPr>
              <p:nvPr/>
            </p:nvSpPr>
            <p:spPr bwMode="auto">
              <a:xfrm>
                <a:off x="485" y="1677"/>
                <a:ext cx="31" cy="56"/>
              </a:xfrm>
              <a:custGeom>
                <a:avLst/>
                <a:gdLst>
                  <a:gd name="T0" fmla="*/ 0 w 31"/>
                  <a:gd name="T1" fmla="*/ 28 h 56"/>
                  <a:gd name="T2" fmla="*/ 0 w 31"/>
                  <a:gd name="T3" fmla="*/ 20 h 56"/>
                  <a:gd name="T4" fmla="*/ 2 w 31"/>
                  <a:gd name="T5" fmla="*/ 12 h 56"/>
                  <a:gd name="T6" fmla="*/ 4 w 31"/>
                  <a:gd name="T7" fmla="*/ 6 h 56"/>
                  <a:gd name="T8" fmla="*/ 7 w 31"/>
                  <a:gd name="T9" fmla="*/ 4 h 56"/>
                  <a:gd name="T10" fmla="*/ 11 w 31"/>
                  <a:gd name="T11" fmla="*/ 0 h 56"/>
                  <a:gd name="T12" fmla="*/ 16 w 31"/>
                  <a:gd name="T13" fmla="*/ 0 h 56"/>
                  <a:gd name="T14" fmla="*/ 19 w 31"/>
                  <a:gd name="T15" fmla="*/ 0 h 56"/>
                  <a:gd name="T16" fmla="*/ 22 w 31"/>
                  <a:gd name="T17" fmla="*/ 2 h 56"/>
                  <a:gd name="T18" fmla="*/ 26 w 31"/>
                  <a:gd name="T19" fmla="*/ 4 h 56"/>
                  <a:gd name="T20" fmla="*/ 28 w 31"/>
                  <a:gd name="T21" fmla="*/ 6 h 56"/>
                  <a:gd name="T22" fmla="*/ 29 w 31"/>
                  <a:gd name="T23" fmla="*/ 10 h 56"/>
                  <a:gd name="T24" fmla="*/ 31 w 31"/>
                  <a:gd name="T25" fmla="*/ 16 h 56"/>
                  <a:gd name="T26" fmla="*/ 31 w 31"/>
                  <a:gd name="T27" fmla="*/ 20 h 56"/>
                  <a:gd name="T28" fmla="*/ 31 w 31"/>
                  <a:gd name="T29" fmla="*/ 28 h 56"/>
                  <a:gd name="T30" fmla="*/ 31 w 31"/>
                  <a:gd name="T31" fmla="*/ 38 h 56"/>
                  <a:gd name="T32" fmla="*/ 29 w 31"/>
                  <a:gd name="T33" fmla="*/ 44 h 56"/>
                  <a:gd name="T34" fmla="*/ 28 w 31"/>
                  <a:gd name="T35" fmla="*/ 50 h 56"/>
                  <a:gd name="T36" fmla="*/ 24 w 31"/>
                  <a:gd name="T37" fmla="*/ 54 h 56"/>
                  <a:gd name="T38" fmla="*/ 21 w 31"/>
                  <a:gd name="T39" fmla="*/ 56 h 56"/>
                  <a:gd name="T40" fmla="*/ 16 w 31"/>
                  <a:gd name="T41" fmla="*/ 56 h 56"/>
                  <a:gd name="T42" fmla="*/ 12 w 31"/>
                  <a:gd name="T43" fmla="*/ 56 h 56"/>
                  <a:gd name="T44" fmla="*/ 9 w 31"/>
                  <a:gd name="T45" fmla="*/ 54 h 56"/>
                  <a:gd name="T46" fmla="*/ 5 w 31"/>
                  <a:gd name="T47" fmla="*/ 52 h 56"/>
                  <a:gd name="T48" fmla="*/ 2 w 31"/>
                  <a:gd name="T49" fmla="*/ 46 h 56"/>
                  <a:gd name="T50" fmla="*/ 0 w 31"/>
                  <a:gd name="T51" fmla="*/ 38 h 56"/>
                  <a:gd name="T52" fmla="*/ 0 w 31"/>
                  <a:gd name="T53" fmla="*/ 28 h 56"/>
                  <a:gd name="T54" fmla="*/ 7 w 31"/>
                  <a:gd name="T55" fmla="*/ 28 h 56"/>
                  <a:gd name="T56" fmla="*/ 7 w 31"/>
                  <a:gd name="T57" fmla="*/ 36 h 56"/>
                  <a:gd name="T58" fmla="*/ 7 w 31"/>
                  <a:gd name="T59" fmla="*/ 42 h 56"/>
                  <a:gd name="T60" fmla="*/ 9 w 31"/>
                  <a:gd name="T61" fmla="*/ 46 h 56"/>
                  <a:gd name="T62" fmla="*/ 12 w 31"/>
                  <a:gd name="T63" fmla="*/ 50 h 56"/>
                  <a:gd name="T64" fmla="*/ 16 w 31"/>
                  <a:gd name="T65" fmla="*/ 50 h 56"/>
                  <a:gd name="T66" fmla="*/ 19 w 31"/>
                  <a:gd name="T67" fmla="*/ 50 h 56"/>
                  <a:gd name="T68" fmla="*/ 22 w 31"/>
                  <a:gd name="T69" fmla="*/ 46 h 56"/>
                  <a:gd name="T70" fmla="*/ 24 w 31"/>
                  <a:gd name="T71" fmla="*/ 42 h 56"/>
                  <a:gd name="T72" fmla="*/ 26 w 31"/>
                  <a:gd name="T73" fmla="*/ 36 h 56"/>
                  <a:gd name="T74" fmla="*/ 26 w 31"/>
                  <a:gd name="T75" fmla="*/ 28 h 56"/>
                  <a:gd name="T76" fmla="*/ 26 w 31"/>
                  <a:gd name="T77" fmla="*/ 20 h 56"/>
                  <a:gd name="T78" fmla="*/ 24 w 31"/>
                  <a:gd name="T79" fmla="*/ 14 h 56"/>
                  <a:gd name="T80" fmla="*/ 22 w 31"/>
                  <a:gd name="T81" fmla="*/ 10 h 56"/>
                  <a:gd name="T82" fmla="*/ 19 w 31"/>
                  <a:gd name="T83" fmla="*/ 8 h 56"/>
                  <a:gd name="T84" fmla="*/ 16 w 31"/>
                  <a:gd name="T85" fmla="*/ 6 h 56"/>
                  <a:gd name="T86" fmla="*/ 12 w 31"/>
                  <a:gd name="T87" fmla="*/ 8 h 56"/>
                  <a:gd name="T88" fmla="*/ 9 w 31"/>
                  <a:gd name="T89" fmla="*/ 10 h 56"/>
                  <a:gd name="T90" fmla="*/ 7 w 31"/>
                  <a:gd name="T91" fmla="*/ 14 h 56"/>
                  <a:gd name="T92" fmla="*/ 7 w 31"/>
                  <a:gd name="T93" fmla="*/ 20 h 56"/>
                  <a:gd name="T94" fmla="*/ 7 w 31"/>
                  <a:gd name="T9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" h="56">
                    <a:moveTo>
                      <a:pt x="0" y="28"/>
                    </a:moveTo>
                    <a:lnTo>
                      <a:pt x="0" y="20"/>
                    </a:lnTo>
                    <a:lnTo>
                      <a:pt x="2" y="12"/>
                    </a:lnTo>
                    <a:lnTo>
                      <a:pt x="4" y="6"/>
                    </a:lnTo>
                    <a:lnTo>
                      <a:pt x="7" y="4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2" y="2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29" y="10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31" y="28"/>
                    </a:lnTo>
                    <a:lnTo>
                      <a:pt x="31" y="38"/>
                    </a:lnTo>
                    <a:lnTo>
                      <a:pt x="29" y="44"/>
                    </a:lnTo>
                    <a:lnTo>
                      <a:pt x="28" y="50"/>
                    </a:lnTo>
                    <a:lnTo>
                      <a:pt x="24" y="54"/>
                    </a:lnTo>
                    <a:lnTo>
                      <a:pt x="21" y="56"/>
                    </a:lnTo>
                    <a:lnTo>
                      <a:pt x="16" y="56"/>
                    </a:lnTo>
                    <a:lnTo>
                      <a:pt x="12" y="56"/>
                    </a:lnTo>
                    <a:lnTo>
                      <a:pt x="9" y="54"/>
                    </a:lnTo>
                    <a:lnTo>
                      <a:pt x="5" y="52"/>
                    </a:lnTo>
                    <a:lnTo>
                      <a:pt x="2" y="46"/>
                    </a:ln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7" y="28"/>
                    </a:moveTo>
                    <a:lnTo>
                      <a:pt x="7" y="36"/>
                    </a:lnTo>
                    <a:lnTo>
                      <a:pt x="7" y="42"/>
                    </a:lnTo>
                    <a:lnTo>
                      <a:pt x="9" y="46"/>
                    </a:lnTo>
                    <a:lnTo>
                      <a:pt x="12" y="50"/>
                    </a:lnTo>
                    <a:lnTo>
                      <a:pt x="16" y="50"/>
                    </a:lnTo>
                    <a:lnTo>
                      <a:pt x="19" y="50"/>
                    </a:lnTo>
                    <a:lnTo>
                      <a:pt x="22" y="46"/>
                    </a:lnTo>
                    <a:lnTo>
                      <a:pt x="24" y="42"/>
                    </a:lnTo>
                    <a:lnTo>
                      <a:pt x="26" y="36"/>
                    </a:lnTo>
                    <a:lnTo>
                      <a:pt x="26" y="28"/>
                    </a:lnTo>
                    <a:lnTo>
                      <a:pt x="26" y="20"/>
                    </a:lnTo>
                    <a:lnTo>
                      <a:pt x="24" y="14"/>
                    </a:lnTo>
                    <a:lnTo>
                      <a:pt x="22" y="10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9" y="10"/>
                    </a:lnTo>
                    <a:lnTo>
                      <a:pt x="7" y="14"/>
                    </a:lnTo>
                    <a:lnTo>
                      <a:pt x="7" y="20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79" name="Freeform 983"/>
              <p:cNvSpPr>
                <a:spLocks noEditPoints="1"/>
              </p:cNvSpPr>
              <p:nvPr/>
            </p:nvSpPr>
            <p:spPr bwMode="auto">
              <a:xfrm>
                <a:off x="412" y="1179"/>
                <a:ext cx="31" cy="56"/>
              </a:xfrm>
              <a:custGeom>
                <a:avLst/>
                <a:gdLst>
                  <a:gd name="T0" fmla="*/ 5 w 31"/>
                  <a:gd name="T1" fmla="*/ 24 h 56"/>
                  <a:gd name="T2" fmla="*/ 2 w 31"/>
                  <a:gd name="T3" fmla="*/ 18 h 56"/>
                  <a:gd name="T4" fmla="*/ 2 w 31"/>
                  <a:gd name="T5" fmla="*/ 8 h 56"/>
                  <a:gd name="T6" fmla="*/ 10 w 31"/>
                  <a:gd name="T7" fmla="*/ 0 h 56"/>
                  <a:gd name="T8" fmla="*/ 21 w 31"/>
                  <a:gd name="T9" fmla="*/ 0 h 56"/>
                  <a:gd name="T10" fmla="*/ 29 w 31"/>
                  <a:gd name="T11" fmla="*/ 8 h 56"/>
                  <a:gd name="T12" fmla="*/ 29 w 31"/>
                  <a:gd name="T13" fmla="*/ 18 h 56"/>
                  <a:gd name="T14" fmla="*/ 26 w 31"/>
                  <a:gd name="T15" fmla="*/ 24 h 56"/>
                  <a:gd name="T16" fmla="*/ 26 w 31"/>
                  <a:gd name="T17" fmla="*/ 28 h 56"/>
                  <a:gd name="T18" fmla="*/ 31 w 31"/>
                  <a:gd name="T19" fmla="*/ 34 h 56"/>
                  <a:gd name="T20" fmla="*/ 29 w 31"/>
                  <a:gd name="T21" fmla="*/ 46 h 56"/>
                  <a:gd name="T22" fmla="*/ 24 w 31"/>
                  <a:gd name="T23" fmla="*/ 54 h 56"/>
                  <a:gd name="T24" fmla="*/ 16 w 31"/>
                  <a:gd name="T25" fmla="*/ 56 h 56"/>
                  <a:gd name="T26" fmla="*/ 7 w 31"/>
                  <a:gd name="T27" fmla="*/ 54 h 56"/>
                  <a:gd name="T28" fmla="*/ 2 w 31"/>
                  <a:gd name="T29" fmla="*/ 46 h 56"/>
                  <a:gd name="T30" fmla="*/ 0 w 31"/>
                  <a:gd name="T31" fmla="*/ 34 h 56"/>
                  <a:gd name="T32" fmla="*/ 5 w 31"/>
                  <a:gd name="T33" fmla="*/ 26 h 56"/>
                  <a:gd name="T34" fmla="*/ 7 w 31"/>
                  <a:gd name="T35" fmla="*/ 14 h 56"/>
                  <a:gd name="T36" fmla="*/ 10 w 31"/>
                  <a:gd name="T37" fmla="*/ 20 h 56"/>
                  <a:gd name="T38" fmla="*/ 16 w 31"/>
                  <a:gd name="T39" fmla="*/ 22 h 56"/>
                  <a:gd name="T40" fmla="*/ 21 w 31"/>
                  <a:gd name="T41" fmla="*/ 20 h 56"/>
                  <a:gd name="T42" fmla="*/ 22 w 31"/>
                  <a:gd name="T43" fmla="*/ 14 h 56"/>
                  <a:gd name="T44" fmla="*/ 21 w 31"/>
                  <a:gd name="T45" fmla="*/ 8 h 56"/>
                  <a:gd name="T46" fmla="*/ 16 w 31"/>
                  <a:gd name="T47" fmla="*/ 6 h 56"/>
                  <a:gd name="T48" fmla="*/ 10 w 31"/>
                  <a:gd name="T49" fmla="*/ 8 h 56"/>
                  <a:gd name="T50" fmla="*/ 7 w 31"/>
                  <a:gd name="T51" fmla="*/ 14 h 56"/>
                  <a:gd name="T52" fmla="*/ 7 w 31"/>
                  <a:gd name="T53" fmla="*/ 42 h 56"/>
                  <a:gd name="T54" fmla="*/ 9 w 31"/>
                  <a:gd name="T55" fmla="*/ 48 h 56"/>
                  <a:gd name="T56" fmla="*/ 14 w 31"/>
                  <a:gd name="T57" fmla="*/ 50 h 56"/>
                  <a:gd name="T58" fmla="*/ 19 w 31"/>
                  <a:gd name="T59" fmla="*/ 50 h 56"/>
                  <a:gd name="T60" fmla="*/ 24 w 31"/>
                  <a:gd name="T61" fmla="*/ 44 h 56"/>
                  <a:gd name="T62" fmla="*/ 24 w 31"/>
                  <a:gd name="T63" fmla="*/ 36 h 56"/>
                  <a:gd name="T64" fmla="*/ 19 w 31"/>
                  <a:gd name="T65" fmla="*/ 30 h 56"/>
                  <a:gd name="T66" fmla="*/ 12 w 31"/>
                  <a:gd name="T67" fmla="*/ 30 h 56"/>
                  <a:gd name="T68" fmla="*/ 7 w 31"/>
                  <a:gd name="T69" fmla="*/ 3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" h="56">
                    <a:moveTo>
                      <a:pt x="9" y="24"/>
                    </a:moveTo>
                    <a:lnTo>
                      <a:pt x="5" y="24"/>
                    </a:lnTo>
                    <a:lnTo>
                      <a:pt x="4" y="20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8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4"/>
                    </a:lnTo>
                    <a:lnTo>
                      <a:pt x="29" y="8"/>
                    </a:lnTo>
                    <a:lnTo>
                      <a:pt x="29" y="14"/>
                    </a:lnTo>
                    <a:lnTo>
                      <a:pt x="29" y="18"/>
                    </a:lnTo>
                    <a:lnTo>
                      <a:pt x="27" y="20"/>
                    </a:lnTo>
                    <a:lnTo>
                      <a:pt x="26" y="24"/>
                    </a:lnTo>
                    <a:lnTo>
                      <a:pt x="22" y="24"/>
                    </a:lnTo>
                    <a:lnTo>
                      <a:pt x="26" y="28"/>
                    </a:lnTo>
                    <a:lnTo>
                      <a:pt x="29" y="30"/>
                    </a:lnTo>
                    <a:lnTo>
                      <a:pt x="31" y="34"/>
                    </a:lnTo>
                    <a:lnTo>
                      <a:pt x="31" y="40"/>
                    </a:lnTo>
                    <a:lnTo>
                      <a:pt x="29" y="46"/>
                    </a:lnTo>
                    <a:lnTo>
                      <a:pt x="26" y="52"/>
                    </a:lnTo>
                    <a:lnTo>
                      <a:pt x="24" y="54"/>
                    </a:lnTo>
                    <a:lnTo>
                      <a:pt x="19" y="56"/>
                    </a:lnTo>
                    <a:lnTo>
                      <a:pt x="16" y="56"/>
                    </a:lnTo>
                    <a:lnTo>
                      <a:pt x="10" y="56"/>
                    </a:lnTo>
                    <a:lnTo>
                      <a:pt x="7" y="54"/>
                    </a:lnTo>
                    <a:lnTo>
                      <a:pt x="4" y="52"/>
                    </a:lnTo>
                    <a:lnTo>
                      <a:pt x="2" y="46"/>
                    </a:lnTo>
                    <a:lnTo>
                      <a:pt x="0" y="40"/>
                    </a:lnTo>
                    <a:lnTo>
                      <a:pt x="0" y="34"/>
                    </a:lnTo>
                    <a:lnTo>
                      <a:pt x="2" y="30"/>
                    </a:lnTo>
                    <a:lnTo>
                      <a:pt x="5" y="26"/>
                    </a:lnTo>
                    <a:lnTo>
                      <a:pt x="9" y="24"/>
                    </a:lnTo>
                    <a:close/>
                    <a:moveTo>
                      <a:pt x="7" y="14"/>
                    </a:moveTo>
                    <a:lnTo>
                      <a:pt x="9" y="18"/>
                    </a:lnTo>
                    <a:lnTo>
                      <a:pt x="10" y="20"/>
                    </a:lnTo>
                    <a:lnTo>
                      <a:pt x="12" y="22"/>
                    </a:lnTo>
                    <a:lnTo>
                      <a:pt x="16" y="22"/>
                    </a:lnTo>
                    <a:lnTo>
                      <a:pt x="19" y="22"/>
                    </a:lnTo>
                    <a:lnTo>
                      <a:pt x="21" y="20"/>
                    </a:lnTo>
                    <a:lnTo>
                      <a:pt x="22" y="18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1" y="8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9" y="12"/>
                    </a:lnTo>
                    <a:lnTo>
                      <a:pt x="7" y="14"/>
                    </a:lnTo>
                    <a:close/>
                    <a:moveTo>
                      <a:pt x="7" y="40"/>
                    </a:moveTo>
                    <a:lnTo>
                      <a:pt x="7" y="42"/>
                    </a:lnTo>
                    <a:lnTo>
                      <a:pt x="7" y="44"/>
                    </a:lnTo>
                    <a:lnTo>
                      <a:pt x="9" y="48"/>
                    </a:lnTo>
                    <a:lnTo>
                      <a:pt x="10" y="48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9" y="50"/>
                    </a:lnTo>
                    <a:lnTo>
                      <a:pt x="22" y="48"/>
                    </a:lnTo>
                    <a:lnTo>
                      <a:pt x="24" y="44"/>
                    </a:lnTo>
                    <a:lnTo>
                      <a:pt x="24" y="40"/>
                    </a:lnTo>
                    <a:lnTo>
                      <a:pt x="24" y="36"/>
                    </a:lnTo>
                    <a:lnTo>
                      <a:pt x="22" y="32"/>
                    </a:lnTo>
                    <a:lnTo>
                      <a:pt x="19" y="30"/>
                    </a:lnTo>
                    <a:lnTo>
                      <a:pt x="16" y="28"/>
                    </a:lnTo>
                    <a:lnTo>
                      <a:pt x="12" y="30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80" name="Freeform 984"/>
              <p:cNvSpPr>
                <a:spLocks noEditPoints="1"/>
              </p:cNvSpPr>
              <p:nvPr/>
            </p:nvSpPr>
            <p:spPr bwMode="auto">
              <a:xfrm>
                <a:off x="450" y="1179"/>
                <a:ext cx="30" cy="56"/>
              </a:xfrm>
              <a:custGeom>
                <a:avLst/>
                <a:gdLst>
                  <a:gd name="T0" fmla="*/ 0 w 30"/>
                  <a:gd name="T1" fmla="*/ 28 h 56"/>
                  <a:gd name="T2" fmla="*/ 0 w 30"/>
                  <a:gd name="T3" fmla="*/ 20 h 56"/>
                  <a:gd name="T4" fmla="*/ 1 w 30"/>
                  <a:gd name="T5" fmla="*/ 12 h 56"/>
                  <a:gd name="T6" fmla="*/ 3 w 30"/>
                  <a:gd name="T7" fmla="*/ 6 h 56"/>
                  <a:gd name="T8" fmla="*/ 6 w 30"/>
                  <a:gd name="T9" fmla="*/ 4 h 56"/>
                  <a:gd name="T10" fmla="*/ 10 w 30"/>
                  <a:gd name="T11" fmla="*/ 0 h 56"/>
                  <a:gd name="T12" fmla="*/ 15 w 30"/>
                  <a:gd name="T13" fmla="*/ 0 h 56"/>
                  <a:gd name="T14" fmla="*/ 18 w 30"/>
                  <a:gd name="T15" fmla="*/ 0 h 56"/>
                  <a:gd name="T16" fmla="*/ 22 w 30"/>
                  <a:gd name="T17" fmla="*/ 2 h 56"/>
                  <a:gd name="T18" fmla="*/ 23 w 30"/>
                  <a:gd name="T19" fmla="*/ 4 h 56"/>
                  <a:gd name="T20" fmla="*/ 27 w 30"/>
                  <a:gd name="T21" fmla="*/ 6 h 56"/>
                  <a:gd name="T22" fmla="*/ 27 w 30"/>
                  <a:gd name="T23" fmla="*/ 10 h 56"/>
                  <a:gd name="T24" fmla="*/ 29 w 30"/>
                  <a:gd name="T25" fmla="*/ 16 h 56"/>
                  <a:gd name="T26" fmla="*/ 30 w 30"/>
                  <a:gd name="T27" fmla="*/ 20 h 56"/>
                  <a:gd name="T28" fmla="*/ 30 w 30"/>
                  <a:gd name="T29" fmla="*/ 28 h 56"/>
                  <a:gd name="T30" fmla="*/ 30 w 30"/>
                  <a:gd name="T31" fmla="*/ 38 h 56"/>
                  <a:gd name="T32" fmla="*/ 29 w 30"/>
                  <a:gd name="T33" fmla="*/ 44 h 56"/>
                  <a:gd name="T34" fmla="*/ 27 w 30"/>
                  <a:gd name="T35" fmla="*/ 50 h 56"/>
                  <a:gd name="T36" fmla="*/ 23 w 30"/>
                  <a:gd name="T37" fmla="*/ 54 h 56"/>
                  <a:gd name="T38" fmla="*/ 20 w 30"/>
                  <a:gd name="T39" fmla="*/ 56 h 56"/>
                  <a:gd name="T40" fmla="*/ 15 w 30"/>
                  <a:gd name="T41" fmla="*/ 56 h 56"/>
                  <a:gd name="T42" fmla="*/ 10 w 30"/>
                  <a:gd name="T43" fmla="*/ 56 h 56"/>
                  <a:gd name="T44" fmla="*/ 6 w 30"/>
                  <a:gd name="T45" fmla="*/ 54 h 56"/>
                  <a:gd name="T46" fmla="*/ 3 w 30"/>
                  <a:gd name="T47" fmla="*/ 52 h 56"/>
                  <a:gd name="T48" fmla="*/ 1 w 30"/>
                  <a:gd name="T49" fmla="*/ 46 h 56"/>
                  <a:gd name="T50" fmla="*/ 0 w 30"/>
                  <a:gd name="T51" fmla="*/ 38 h 56"/>
                  <a:gd name="T52" fmla="*/ 0 w 30"/>
                  <a:gd name="T53" fmla="*/ 28 h 56"/>
                  <a:gd name="T54" fmla="*/ 5 w 30"/>
                  <a:gd name="T55" fmla="*/ 28 h 56"/>
                  <a:gd name="T56" fmla="*/ 5 w 30"/>
                  <a:gd name="T57" fmla="*/ 36 h 56"/>
                  <a:gd name="T58" fmla="*/ 6 w 30"/>
                  <a:gd name="T59" fmla="*/ 42 h 56"/>
                  <a:gd name="T60" fmla="*/ 8 w 30"/>
                  <a:gd name="T61" fmla="*/ 46 h 56"/>
                  <a:gd name="T62" fmla="*/ 12 w 30"/>
                  <a:gd name="T63" fmla="*/ 50 h 56"/>
                  <a:gd name="T64" fmla="*/ 15 w 30"/>
                  <a:gd name="T65" fmla="*/ 50 h 56"/>
                  <a:gd name="T66" fmla="*/ 18 w 30"/>
                  <a:gd name="T67" fmla="*/ 50 h 56"/>
                  <a:gd name="T68" fmla="*/ 22 w 30"/>
                  <a:gd name="T69" fmla="*/ 46 h 56"/>
                  <a:gd name="T70" fmla="*/ 22 w 30"/>
                  <a:gd name="T71" fmla="*/ 42 h 56"/>
                  <a:gd name="T72" fmla="*/ 23 w 30"/>
                  <a:gd name="T73" fmla="*/ 36 h 56"/>
                  <a:gd name="T74" fmla="*/ 23 w 30"/>
                  <a:gd name="T75" fmla="*/ 28 h 56"/>
                  <a:gd name="T76" fmla="*/ 23 w 30"/>
                  <a:gd name="T77" fmla="*/ 20 h 56"/>
                  <a:gd name="T78" fmla="*/ 23 w 30"/>
                  <a:gd name="T79" fmla="*/ 14 h 56"/>
                  <a:gd name="T80" fmla="*/ 22 w 30"/>
                  <a:gd name="T81" fmla="*/ 10 h 56"/>
                  <a:gd name="T82" fmla="*/ 18 w 30"/>
                  <a:gd name="T83" fmla="*/ 8 h 56"/>
                  <a:gd name="T84" fmla="*/ 15 w 30"/>
                  <a:gd name="T85" fmla="*/ 6 h 56"/>
                  <a:gd name="T86" fmla="*/ 12 w 30"/>
                  <a:gd name="T87" fmla="*/ 8 h 56"/>
                  <a:gd name="T88" fmla="*/ 8 w 30"/>
                  <a:gd name="T89" fmla="*/ 10 h 56"/>
                  <a:gd name="T90" fmla="*/ 6 w 30"/>
                  <a:gd name="T91" fmla="*/ 14 h 56"/>
                  <a:gd name="T92" fmla="*/ 5 w 30"/>
                  <a:gd name="T93" fmla="*/ 20 h 56"/>
                  <a:gd name="T94" fmla="*/ 5 w 30"/>
                  <a:gd name="T9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56">
                    <a:moveTo>
                      <a:pt x="0" y="28"/>
                    </a:moveTo>
                    <a:lnTo>
                      <a:pt x="0" y="20"/>
                    </a:lnTo>
                    <a:lnTo>
                      <a:pt x="1" y="12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2" y="2"/>
                    </a:lnTo>
                    <a:lnTo>
                      <a:pt x="23" y="4"/>
                    </a:lnTo>
                    <a:lnTo>
                      <a:pt x="27" y="6"/>
                    </a:lnTo>
                    <a:lnTo>
                      <a:pt x="27" y="10"/>
                    </a:lnTo>
                    <a:lnTo>
                      <a:pt x="29" y="16"/>
                    </a:lnTo>
                    <a:lnTo>
                      <a:pt x="30" y="20"/>
                    </a:lnTo>
                    <a:lnTo>
                      <a:pt x="30" y="28"/>
                    </a:lnTo>
                    <a:lnTo>
                      <a:pt x="30" y="38"/>
                    </a:lnTo>
                    <a:lnTo>
                      <a:pt x="29" y="44"/>
                    </a:lnTo>
                    <a:lnTo>
                      <a:pt x="27" y="50"/>
                    </a:lnTo>
                    <a:lnTo>
                      <a:pt x="23" y="54"/>
                    </a:lnTo>
                    <a:lnTo>
                      <a:pt x="20" y="56"/>
                    </a:lnTo>
                    <a:lnTo>
                      <a:pt x="15" y="56"/>
                    </a:lnTo>
                    <a:lnTo>
                      <a:pt x="10" y="56"/>
                    </a:lnTo>
                    <a:lnTo>
                      <a:pt x="6" y="54"/>
                    </a:lnTo>
                    <a:lnTo>
                      <a:pt x="3" y="52"/>
                    </a:lnTo>
                    <a:lnTo>
                      <a:pt x="1" y="46"/>
                    </a:ln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5" y="28"/>
                    </a:moveTo>
                    <a:lnTo>
                      <a:pt x="5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5" y="50"/>
                    </a:lnTo>
                    <a:lnTo>
                      <a:pt x="18" y="50"/>
                    </a:lnTo>
                    <a:lnTo>
                      <a:pt x="22" y="46"/>
                    </a:lnTo>
                    <a:lnTo>
                      <a:pt x="22" y="42"/>
                    </a:lnTo>
                    <a:lnTo>
                      <a:pt x="23" y="36"/>
                    </a:lnTo>
                    <a:lnTo>
                      <a:pt x="23" y="28"/>
                    </a:lnTo>
                    <a:lnTo>
                      <a:pt x="23" y="20"/>
                    </a:lnTo>
                    <a:lnTo>
                      <a:pt x="23" y="14"/>
                    </a:lnTo>
                    <a:lnTo>
                      <a:pt x="22" y="10"/>
                    </a:lnTo>
                    <a:lnTo>
                      <a:pt x="18" y="8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8" y="10"/>
                    </a:lnTo>
                    <a:lnTo>
                      <a:pt x="6" y="14"/>
                    </a:lnTo>
                    <a:lnTo>
                      <a:pt x="5" y="20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81" name="Freeform 985"/>
              <p:cNvSpPr>
                <a:spLocks noEditPoints="1"/>
              </p:cNvSpPr>
              <p:nvPr/>
            </p:nvSpPr>
            <p:spPr bwMode="auto">
              <a:xfrm>
                <a:off x="485" y="1179"/>
                <a:ext cx="31" cy="56"/>
              </a:xfrm>
              <a:custGeom>
                <a:avLst/>
                <a:gdLst>
                  <a:gd name="T0" fmla="*/ 0 w 31"/>
                  <a:gd name="T1" fmla="*/ 28 h 56"/>
                  <a:gd name="T2" fmla="*/ 0 w 31"/>
                  <a:gd name="T3" fmla="*/ 20 h 56"/>
                  <a:gd name="T4" fmla="*/ 2 w 31"/>
                  <a:gd name="T5" fmla="*/ 12 h 56"/>
                  <a:gd name="T6" fmla="*/ 4 w 31"/>
                  <a:gd name="T7" fmla="*/ 6 h 56"/>
                  <a:gd name="T8" fmla="*/ 7 w 31"/>
                  <a:gd name="T9" fmla="*/ 4 h 56"/>
                  <a:gd name="T10" fmla="*/ 11 w 31"/>
                  <a:gd name="T11" fmla="*/ 0 h 56"/>
                  <a:gd name="T12" fmla="*/ 16 w 31"/>
                  <a:gd name="T13" fmla="*/ 0 h 56"/>
                  <a:gd name="T14" fmla="*/ 19 w 31"/>
                  <a:gd name="T15" fmla="*/ 0 h 56"/>
                  <a:gd name="T16" fmla="*/ 22 w 31"/>
                  <a:gd name="T17" fmla="*/ 2 h 56"/>
                  <a:gd name="T18" fmla="*/ 26 w 31"/>
                  <a:gd name="T19" fmla="*/ 4 h 56"/>
                  <a:gd name="T20" fmla="*/ 28 w 31"/>
                  <a:gd name="T21" fmla="*/ 6 h 56"/>
                  <a:gd name="T22" fmla="*/ 29 w 31"/>
                  <a:gd name="T23" fmla="*/ 10 h 56"/>
                  <a:gd name="T24" fmla="*/ 31 w 31"/>
                  <a:gd name="T25" fmla="*/ 16 h 56"/>
                  <a:gd name="T26" fmla="*/ 31 w 31"/>
                  <a:gd name="T27" fmla="*/ 20 h 56"/>
                  <a:gd name="T28" fmla="*/ 31 w 31"/>
                  <a:gd name="T29" fmla="*/ 28 h 56"/>
                  <a:gd name="T30" fmla="*/ 31 w 31"/>
                  <a:gd name="T31" fmla="*/ 38 h 56"/>
                  <a:gd name="T32" fmla="*/ 29 w 31"/>
                  <a:gd name="T33" fmla="*/ 44 h 56"/>
                  <a:gd name="T34" fmla="*/ 28 w 31"/>
                  <a:gd name="T35" fmla="*/ 50 h 56"/>
                  <a:gd name="T36" fmla="*/ 24 w 31"/>
                  <a:gd name="T37" fmla="*/ 54 h 56"/>
                  <a:gd name="T38" fmla="*/ 21 w 31"/>
                  <a:gd name="T39" fmla="*/ 56 h 56"/>
                  <a:gd name="T40" fmla="*/ 16 w 31"/>
                  <a:gd name="T41" fmla="*/ 56 h 56"/>
                  <a:gd name="T42" fmla="*/ 12 w 31"/>
                  <a:gd name="T43" fmla="*/ 56 h 56"/>
                  <a:gd name="T44" fmla="*/ 9 w 31"/>
                  <a:gd name="T45" fmla="*/ 54 h 56"/>
                  <a:gd name="T46" fmla="*/ 5 w 31"/>
                  <a:gd name="T47" fmla="*/ 52 h 56"/>
                  <a:gd name="T48" fmla="*/ 2 w 31"/>
                  <a:gd name="T49" fmla="*/ 46 h 56"/>
                  <a:gd name="T50" fmla="*/ 0 w 31"/>
                  <a:gd name="T51" fmla="*/ 38 h 56"/>
                  <a:gd name="T52" fmla="*/ 0 w 31"/>
                  <a:gd name="T53" fmla="*/ 28 h 56"/>
                  <a:gd name="T54" fmla="*/ 7 w 31"/>
                  <a:gd name="T55" fmla="*/ 28 h 56"/>
                  <a:gd name="T56" fmla="*/ 7 w 31"/>
                  <a:gd name="T57" fmla="*/ 36 h 56"/>
                  <a:gd name="T58" fmla="*/ 7 w 31"/>
                  <a:gd name="T59" fmla="*/ 42 h 56"/>
                  <a:gd name="T60" fmla="*/ 9 w 31"/>
                  <a:gd name="T61" fmla="*/ 46 h 56"/>
                  <a:gd name="T62" fmla="*/ 12 w 31"/>
                  <a:gd name="T63" fmla="*/ 50 h 56"/>
                  <a:gd name="T64" fmla="*/ 16 w 31"/>
                  <a:gd name="T65" fmla="*/ 50 h 56"/>
                  <a:gd name="T66" fmla="*/ 19 w 31"/>
                  <a:gd name="T67" fmla="*/ 50 h 56"/>
                  <a:gd name="T68" fmla="*/ 22 w 31"/>
                  <a:gd name="T69" fmla="*/ 46 h 56"/>
                  <a:gd name="T70" fmla="*/ 24 w 31"/>
                  <a:gd name="T71" fmla="*/ 42 h 56"/>
                  <a:gd name="T72" fmla="*/ 26 w 31"/>
                  <a:gd name="T73" fmla="*/ 36 h 56"/>
                  <a:gd name="T74" fmla="*/ 26 w 31"/>
                  <a:gd name="T75" fmla="*/ 28 h 56"/>
                  <a:gd name="T76" fmla="*/ 26 w 31"/>
                  <a:gd name="T77" fmla="*/ 20 h 56"/>
                  <a:gd name="T78" fmla="*/ 24 w 31"/>
                  <a:gd name="T79" fmla="*/ 14 h 56"/>
                  <a:gd name="T80" fmla="*/ 22 w 31"/>
                  <a:gd name="T81" fmla="*/ 10 h 56"/>
                  <a:gd name="T82" fmla="*/ 19 w 31"/>
                  <a:gd name="T83" fmla="*/ 8 h 56"/>
                  <a:gd name="T84" fmla="*/ 16 w 31"/>
                  <a:gd name="T85" fmla="*/ 6 h 56"/>
                  <a:gd name="T86" fmla="*/ 12 w 31"/>
                  <a:gd name="T87" fmla="*/ 8 h 56"/>
                  <a:gd name="T88" fmla="*/ 9 w 31"/>
                  <a:gd name="T89" fmla="*/ 10 h 56"/>
                  <a:gd name="T90" fmla="*/ 7 w 31"/>
                  <a:gd name="T91" fmla="*/ 14 h 56"/>
                  <a:gd name="T92" fmla="*/ 7 w 31"/>
                  <a:gd name="T93" fmla="*/ 20 h 56"/>
                  <a:gd name="T94" fmla="*/ 7 w 31"/>
                  <a:gd name="T9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" h="56">
                    <a:moveTo>
                      <a:pt x="0" y="28"/>
                    </a:moveTo>
                    <a:lnTo>
                      <a:pt x="0" y="20"/>
                    </a:lnTo>
                    <a:lnTo>
                      <a:pt x="2" y="12"/>
                    </a:lnTo>
                    <a:lnTo>
                      <a:pt x="4" y="6"/>
                    </a:lnTo>
                    <a:lnTo>
                      <a:pt x="7" y="4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2" y="2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29" y="10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31" y="28"/>
                    </a:lnTo>
                    <a:lnTo>
                      <a:pt x="31" y="38"/>
                    </a:lnTo>
                    <a:lnTo>
                      <a:pt x="29" y="44"/>
                    </a:lnTo>
                    <a:lnTo>
                      <a:pt x="28" y="50"/>
                    </a:lnTo>
                    <a:lnTo>
                      <a:pt x="24" y="54"/>
                    </a:lnTo>
                    <a:lnTo>
                      <a:pt x="21" y="56"/>
                    </a:lnTo>
                    <a:lnTo>
                      <a:pt x="16" y="56"/>
                    </a:lnTo>
                    <a:lnTo>
                      <a:pt x="12" y="56"/>
                    </a:lnTo>
                    <a:lnTo>
                      <a:pt x="9" y="54"/>
                    </a:lnTo>
                    <a:lnTo>
                      <a:pt x="5" y="52"/>
                    </a:lnTo>
                    <a:lnTo>
                      <a:pt x="2" y="46"/>
                    </a:ln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7" y="28"/>
                    </a:moveTo>
                    <a:lnTo>
                      <a:pt x="7" y="36"/>
                    </a:lnTo>
                    <a:lnTo>
                      <a:pt x="7" y="42"/>
                    </a:lnTo>
                    <a:lnTo>
                      <a:pt x="9" y="46"/>
                    </a:lnTo>
                    <a:lnTo>
                      <a:pt x="12" y="50"/>
                    </a:lnTo>
                    <a:lnTo>
                      <a:pt x="16" y="50"/>
                    </a:lnTo>
                    <a:lnTo>
                      <a:pt x="19" y="50"/>
                    </a:lnTo>
                    <a:lnTo>
                      <a:pt x="22" y="46"/>
                    </a:lnTo>
                    <a:lnTo>
                      <a:pt x="24" y="42"/>
                    </a:lnTo>
                    <a:lnTo>
                      <a:pt x="26" y="36"/>
                    </a:lnTo>
                    <a:lnTo>
                      <a:pt x="26" y="28"/>
                    </a:lnTo>
                    <a:lnTo>
                      <a:pt x="26" y="20"/>
                    </a:lnTo>
                    <a:lnTo>
                      <a:pt x="24" y="14"/>
                    </a:lnTo>
                    <a:lnTo>
                      <a:pt x="22" y="10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9" y="10"/>
                    </a:lnTo>
                    <a:lnTo>
                      <a:pt x="7" y="14"/>
                    </a:lnTo>
                    <a:lnTo>
                      <a:pt x="7" y="20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82" name="Freeform 986"/>
              <p:cNvSpPr>
                <a:spLocks/>
              </p:cNvSpPr>
              <p:nvPr/>
            </p:nvSpPr>
            <p:spPr bwMode="auto">
              <a:xfrm>
                <a:off x="380" y="681"/>
                <a:ext cx="17" cy="56"/>
              </a:xfrm>
              <a:custGeom>
                <a:avLst/>
                <a:gdLst>
                  <a:gd name="T0" fmla="*/ 17 w 17"/>
                  <a:gd name="T1" fmla="*/ 56 h 56"/>
                  <a:gd name="T2" fmla="*/ 10 w 17"/>
                  <a:gd name="T3" fmla="*/ 56 h 56"/>
                  <a:gd name="T4" fmla="*/ 10 w 17"/>
                  <a:gd name="T5" fmla="*/ 12 h 56"/>
                  <a:gd name="T6" fmla="*/ 8 w 17"/>
                  <a:gd name="T7" fmla="*/ 14 h 56"/>
                  <a:gd name="T8" fmla="*/ 5 w 17"/>
                  <a:gd name="T9" fmla="*/ 18 h 56"/>
                  <a:gd name="T10" fmla="*/ 3 w 17"/>
                  <a:gd name="T11" fmla="*/ 20 h 56"/>
                  <a:gd name="T12" fmla="*/ 0 w 17"/>
                  <a:gd name="T13" fmla="*/ 20 h 56"/>
                  <a:gd name="T14" fmla="*/ 0 w 17"/>
                  <a:gd name="T15" fmla="*/ 14 h 56"/>
                  <a:gd name="T16" fmla="*/ 5 w 17"/>
                  <a:gd name="T17" fmla="*/ 10 h 56"/>
                  <a:gd name="T18" fmla="*/ 8 w 17"/>
                  <a:gd name="T19" fmla="*/ 8 h 56"/>
                  <a:gd name="T20" fmla="*/ 12 w 17"/>
                  <a:gd name="T21" fmla="*/ 4 h 56"/>
                  <a:gd name="T22" fmla="*/ 14 w 17"/>
                  <a:gd name="T23" fmla="*/ 0 h 56"/>
                  <a:gd name="T24" fmla="*/ 17 w 17"/>
                  <a:gd name="T25" fmla="*/ 0 h 56"/>
                  <a:gd name="T26" fmla="*/ 17 w 17"/>
                  <a:gd name="T2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56">
                    <a:moveTo>
                      <a:pt x="17" y="56"/>
                    </a:moveTo>
                    <a:lnTo>
                      <a:pt x="10" y="56"/>
                    </a:lnTo>
                    <a:lnTo>
                      <a:pt x="10" y="12"/>
                    </a:lnTo>
                    <a:lnTo>
                      <a:pt x="8" y="14"/>
                    </a:lnTo>
                    <a:lnTo>
                      <a:pt x="5" y="18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5" y="10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7" y="5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83" name="Freeform 987"/>
              <p:cNvSpPr>
                <a:spLocks noEditPoints="1"/>
              </p:cNvSpPr>
              <p:nvPr/>
            </p:nvSpPr>
            <p:spPr bwMode="auto">
              <a:xfrm>
                <a:off x="412" y="681"/>
                <a:ext cx="31" cy="56"/>
              </a:xfrm>
              <a:custGeom>
                <a:avLst/>
                <a:gdLst>
                  <a:gd name="T0" fmla="*/ 0 w 31"/>
                  <a:gd name="T1" fmla="*/ 28 h 56"/>
                  <a:gd name="T2" fmla="*/ 0 w 31"/>
                  <a:gd name="T3" fmla="*/ 20 h 56"/>
                  <a:gd name="T4" fmla="*/ 2 w 31"/>
                  <a:gd name="T5" fmla="*/ 12 h 56"/>
                  <a:gd name="T6" fmla="*/ 4 w 31"/>
                  <a:gd name="T7" fmla="*/ 6 h 56"/>
                  <a:gd name="T8" fmla="*/ 7 w 31"/>
                  <a:gd name="T9" fmla="*/ 4 h 56"/>
                  <a:gd name="T10" fmla="*/ 10 w 31"/>
                  <a:gd name="T11" fmla="*/ 0 h 56"/>
                  <a:gd name="T12" fmla="*/ 16 w 31"/>
                  <a:gd name="T13" fmla="*/ 0 h 56"/>
                  <a:gd name="T14" fmla="*/ 19 w 31"/>
                  <a:gd name="T15" fmla="*/ 0 h 56"/>
                  <a:gd name="T16" fmla="*/ 22 w 31"/>
                  <a:gd name="T17" fmla="*/ 2 h 56"/>
                  <a:gd name="T18" fmla="*/ 26 w 31"/>
                  <a:gd name="T19" fmla="*/ 4 h 56"/>
                  <a:gd name="T20" fmla="*/ 27 w 31"/>
                  <a:gd name="T21" fmla="*/ 6 h 56"/>
                  <a:gd name="T22" fmla="*/ 29 w 31"/>
                  <a:gd name="T23" fmla="*/ 10 h 56"/>
                  <a:gd name="T24" fmla="*/ 31 w 31"/>
                  <a:gd name="T25" fmla="*/ 16 h 56"/>
                  <a:gd name="T26" fmla="*/ 31 w 31"/>
                  <a:gd name="T27" fmla="*/ 20 h 56"/>
                  <a:gd name="T28" fmla="*/ 31 w 31"/>
                  <a:gd name="T29" fmla="*/ 28 h 56"/>
                  <a:gd name="T30" fmla="*/ 31 w 31"/>
                  <a:gd name="T31" fmla="*/ 38 h 56"/>
                  <a:gd name="T32" fmla="*/ 29 w 31"/>
                  <a:gd name="T33" fmla="*/ 44 h 56"/>
                  <a:gd name="T34" fmla="*/ 27 w 31"/>
                  <a:gd name="T35" fmla="*/ 50 h 56"/>
                  <a:gd name="T36" fmla="*/ 24 w 31"/>
                  <a:gd name="T37" fmla="*/ 54 h 56"/>
                  <a:gd name="T38" fmla="*/ 21 w 31"/>
                  <a:gd name="T39" fmla="*/ 56 h 56"/>
                  <a:gd name="T40" fmla="*/ 16 w 31"/>
                  <a:gd name="T41" fmla="*/ 56 h 56"/>
                  <a:gd name="T42" fmla="*/ 12 w 31"/>
                  <a:gd name="T43" fmla="*/ 56 h 56"/>
                  <a:gd name="T44" fmla="*/ 9 w 31"/>
                  <a:gd name="T45" fmla="*/ 54 h 56"/>
                  <a:gd name="T46" fmla="*/ 5 w 31"/>
                  <a:gd name="T47" fmla="*/ 52 h 56"/>
                  <a:gd name="T48" fmla="*/ 2 w 31"/>
                  <a:gd name="T49" fmla="*/ 46 h 56"/>
                  <a:gd name="T50" fmla="*/ 0 w 31"/>
                  <a:gd name="T51" fmla="*/ 38 h 56"/>
                  <a:gd name="T52" fmla="*/ 0 w 31"/>
                  <a:gd name="T53" fmla="*/ 28 h 56"/>
                  <a:gd name="T54" fmla="*/ 7 w 31"/>
                  <a:gd name="T55" fmla="*/ 28 h 56"/>
                  <a:gd name="T56" fmla="*/ 7 w 31"/>
                  <a:gd name="T57" fmla="*/ 36 h 56"/>
                  <a:gd name="T58" fmla="*/ 7 w 31"/>
                  <a:gd name="T59" fmla="*/ 42 h 56"/>
                  <a:gd name="T60" fmla="*/ 9 w 31"/>
                  <a:gd name="T61" fmla="*/ 46 h 56"/>
                  <a:gd name="T62" fmla="*/ 12 w 31"/>
                  <a:gd name="T63" fmla="*/ 50 h 56"/>
                  <a:gd name="T64" fmla="*/ 16 w 31"/>
                  <a:gd name="T65" fmla="*/ 50 h 56"/>
                  <a:gd name="T66" fmla="*/ 19 w 31"/>
                  <a:gd name="T67" fmla="*/ 50 h 56"/>
                  <a:gd name="T68" fmla="*/ 22 w 31"/>
                  <a:gd name="T69" fmla="*/ 46 h 56"/>
                  <a:gd name="T70" fmla="*/ 24 w 31"/>
                  <a:gd name="T71" fmla="*/ 42 h 56"/>
                  <a:gd name="T72" fmla="*/ 24 w 31"/>
                  <a:gd name="T73" fmla="*/ 36 h 56"/>
                  <a:gd name="T74" fmla="*/ 26 w 31"/>
                  <a:gd name="T75" fmla="*/ 28 h 56"/>
                  <a:gd name="T76" fmla="*/ 24 w 31"/>
                  <a:gd name="T77" fmla="*/ 20 h 56"/>
                  <a:gd name="T78" fmla="*/ 24 w 31"/>
                  <a:gd name="T79" fmla="*/ 14 h 56"/>
                  <a:gd name="T80" fmla="*/ 22 w 31"/>
                  <a:gd name="T81" fmla="*/ 10 h 56"/>
                  <a:gd name="T82" fmla="*/ 19 w 31"/>
                  <a:gd name="T83" fmla="*/ 8 h 56"/>
                  <a:gd name="T84" fmla="*/ 16 w 31"/>
                  <a:gd name="T85" fmla="*/ 6 h 56"/>
                  <a:gd name="T86" fmla="*/ 12 w 31"/>
                  <a:gd name="T87" fmla="*/ 8 h 56"/>
                  <a:gd name="T88" fmla="*/ 9 w 31"/>
                  <a:gd name="T89" fmla="*/ 10 h 56"/>
                  <a:gd name="T90" fmla="*/ 7 w 31"/>
                  <a:gd name="T91" fmla="*/ 14 h 56"/>
                  <a:gd name="T92" fmla="*/ 7 w 31"/>
                  <a:gd name="T93" fmla="*/ 20 h 56"/>
                  <a:gd name="T94" fmla="*/ 7 w 31"/>
                  <a:gd name="T9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" h="56">
                    <a:moveTo>
                      <a:pt x="0" y="28"/>
                    </a:moveTo>
                    <a:lnTo>
                      <a:pt x="0" y="20"/>
                    </a:lnTo>
                    <a:lnTo>
                      <a:pt x="2" y="12"/>
                    </a:lnTo>
                    <a:lnTo>
                      <a:pt x="4" y="6"/>
                    </a:lnTo>
                    <a:lnTo>
                      <a:pt x="7" y="4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2" y="2"/>
                    </a:lnTo>
                    <a:lnTo>
                      <a:pt x="26" y="4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31" y="28"/>
                    </a:lnTo>
                    <a:lnTo>
                      <a:pt x="31" y="38"/>
                    </a:lnTo>
                    <a:lnTo>
                      <a:pt x="29" y="44"/>
                    </a:lnTo>
                    <a:lnTo>
                      <a:pt x="27" y="50"/>
                    </a:lnTo>
                    <a:lnTo>
                      <a:pt x="24" y="54"/>
                    </a:lnTo>
                    <a:lnTo>
                      <a:pt x="21" y="56"/>
                    </a:lnTo>
                    <a:lnTo>
                      <a:pt x="16" y="56"/>
                    </a:lnTo>
                    <a:lnTo>
                      <a:pt x="12" y="56"/>
                    </a:lnTo>
                    <a:lnTo>
                      <a:pt x="9" y="54"/>
                    </a:lnTo>
                    <a:lnTo>
                      <a:pt x="5" y="52"/>
                    </a:lnTo>
                    <a:lnTo>
                      <a:pt x="2" y="46"/>
                    </a:ln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7" y="28"/>
                    </a:moveTo>
                    <a:lnTo>
                      <a:pt x="7" y="36"/>
                    </a:lnTo>
                    <a:lnTo>
                      <a:pt x="7" y="42"/>
                    </a:lnTo>
                    <a:lnTo>
                      <a:pt x="9" y="46"/>
                    </a:lnTo>
                    <a:lnTo>
                      <a:pt x="12" y="50"/>
                    </a:lnTo>
                    <a:lnTo>
                      <a:pt x="16" y="50"/>
                    </a:lnTo>
                    <a:lnTo>
                      <a:pt x="19" y="50"/>
                    </a:lnTo>
                    <a:lnTo>
                      <a:pt x="22" y="46"/>
                    </a:lnTo>
                    <a:lnTo>
                      <a:pt x="24" y="42"/>
                    </a:lnTo>
                    <a:lnTo>
                      <a:pt x="24" y="36"/>
                    </a:lnTo>
                    <a:lnTo>
                      <a:pt x="26" y="28"/>
                    </a:lnTo>
                    <a:lnTo>
                      <a:pt x="24" y="20"/>
                    </a:lnTo>
                    <a:lnTo>
                      <a:pt x="24" y="14"/>
                    </a:lnTo>
                    <a:lnTo>
                      <a:pt x="22" y="10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9" y="10"/>
                    </a:lnTo>
                    <a:lnTo>
                      <a:pt x="7" y="14"/>
                    </a:lnTo>
                    <a:lnTo>
                      <a:pt x="7" y="20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84" name="Freeform 988"/>
              <p:cNvSpPr>
                <a:spLocks noEditPoints="1"/>
              </p:cNvSpPr>
              <p:nvPr/>
            </p:nvSpPr>
            <p:spPr bwMode="auto">
              <a:xfrm>
                <a:off x="450" y="681"/>
                <a:ext cx="30" cy="56"/>
              </a:xfrm>
              <a:custGeom>
                <a:avLst/>
                <a:gdLst>
                  <a:gd name="T0" fmla="*/ 0 w 30"/>
                  <a:gd name="T1" fmla="*/ 28 h 56"/>
                  <a:gd name="T2" fmla="*/ 0 w 30"/>
                  <a:gd name="T3" fmla="*/ 20 h 56"/>
                  <a:gd name="T4" fmla="*/ 1 w 30"/>
                  <a:gd name="T5" fmla="*/ 12 h 56"/>
                  <a:gd name="T6" fmla="*/ 3 w 30"/>
                  <a:gd name="T7" fmla="*/ 6 h 56"/>
                  <a:gd name="T8" fmla="*/ 6 w 30"/>
                  <a:gd name="T9" fmla="*/ 4 h 56"/>
                  <a:gd name="T10" fmla="*/ 10 w 30"/>
                  <a:gd name="T11" fmla="*/ 0 h 56"/>
                  <a:gd name="T12" fmla="*/ 15 w 30"/>
                  <a:gd name="T13" fmla="*/ 0 h 56"/>
                  <a:gd name="T14" fmla="*/ 18 w 30"/>
                  <a:gd name="T15" fmla="*/ 0 h 56"/>
                  <a:gd name="T16" fmla="*/ 22 w 30"/>
                  <a:gd name="T17" fmla="*/ 2 h 56"/>
                  <a:gd name="T18" fmla="*/ 23 w 30"/>
                  <a:gd name="T19" fmla="*/ 4 h 56"/>
                  <a:gd name="T20" fmla="*/ 27 w 30"/>
                  <a:gd name="T21" fmla="*/ 6 h 56"/>
                  <a:gd name="T22" fmla="*/ 27 w 30"/>
                  <a:gd name="T23" fmla="*/ 10 h 56"/>
                  <a:gd name="T24" fmla="*/ 29 w 30"/>
                  <a:gd name="T25" fmla="*/ 16 h 56"/>
                  <a:gd name="T26" fmla="*/ 30 w 30"/>
                  <a:gd name="T27" fmla="*/ 20 h 56"/>
                  <a:gd name="T28" fmla="*/ 30 w 30"/>
                  <a:gd name="T29" fmla="*/ 28 h 56"/>
                  <a:gd name="T30" fmla="*/ 30 w 30"/>
                  <a:gd name="T31" fmla="*/ 38 h 56"/>
                  <a:gd name="T32" fmla="*/ 29 w 30"/>
                  <a:gd name="T33" fmla="*/ 44 h 56"/>
                  <a:gd name="T34" fmla="*/ 27 w 30"/>
                  <a:gd name="T35" fmla="*/ 50 h 56"/>
                  <a:gd name="T36" fmla="*/ 23 w 30"/>
                  <a:gd name="T37" fmla="*/ 54 h 56"/>
                  <a:gd name="T38" fmla="*/ 20 w 30"/>
                  <a:gd name="T39" fmla="*/ 56 h 56"/>
                  <a:gd name="T40" fmla="*/ 15 w 30"/>
                  <a:gd name="T41" fmla="*/ 56 h 56"/>
                  <a:gd name="T42" fmla="*/ 10 w 30"/>
                  <a:gd name="T43" fmla="*/ 56 h 56"/>
                  <a:gd name="T44" fmla="*/ 6 w 30"/>
                  <a:gd name="T45" fmla="*/ 54 h 56"/>
                  <a:gd name="T46" fmla="*/ 3 w 30"/>
                  <a:gd name="T47" fmla="*/ 52 h 56"/>
                  <a:gd name="T48" fmla="*/ 1 w 30"/>
                  <a:gd name="T49" fmla="*/ 46 h 56"/>
                  <a:gd name="T50" fmla="*/ 0 w 30"/>
                  <a:gd name="T51" fmla="*/ 38 h 56"/>
                  <a:gd name="T52" fmla="*/ 0 w 30"/>
                  <a:gd name="T53" fmla="*/ 28 h 56"/>
                  <a:gd name="T54" fmla="*/ 5 w 30"/>
                  <a:gd name="T55" fmla="*/ 28 h 56"/>
                  <a:gd name="T56" fmla="*/ 5 w 30"/>
                  <a:gd name="T57" fmla="*/ 36 h 56"/>
                  <a:gd name="T58" fmla="*/ 6 w 30"/>
                  <a:gd name="T59" fmla="*/ 42 h 56"/>
                  <a:gd name="T60" fmla="*/ 8 w 30"/>
                  <a:gd name="T61" fmla="*/ 46 h 56"/>
                  <a:gd name="T62" fmla="*/ 12 w 30"/>
                  <a:gd name="T63" fmla="*/ 50 h 56"/>
                  <a:gd name="T64" fmla="*/ 15 w 30"/>
                  <a:gd name="T65" fmla="*/ 50 h 56"/>
                  <a:gd name="T66" fmla="*/ 18 w 30"/>
                  <a:gd name="T67" fmla="*/ 50 h 56"/>
                  <a:gd name="T68" fmla="*/ 22 w 30"/>
                  <a:gd name="T69" fmla="*/ 46 h 56"/>
                  <a:gd name="T70" fmla="*/ 22 w 30"/>
                  <a:gd name="T71" fmla="*/ 42 h 56"/>
                  <a:gd name="T72" fmla="*/ 23 w 30"/>
                  <a:gd name="T73" fmla="*/ 36 h 56"/>
                  <a:gd name="T74" fmla="*/ 23 w 30"/>
                  <a:gd name="T75" fmla="*/ 28 h 56"/>
                  <a:gd name="T76" fmla="*/ 23 w 30"/>
                  <a:gd name="T77" fmla="*/ 20 h 56"/>
                  <a:gd name="T78" fmla="*/ 23 w 30"/>
                  <a:gd name="T79" fmla="*/ 14 h 56"/>
                  <a:gd name="T80" fmla="*/ 22 w 30"/>
                  <a:gd name="T81" fmla="*/ 10 h 56"/>
                  <a:gd name="T82" fmla="*/ 18 w 30"/>
                  <a:gd name="T83" fmla="*/ 8 h 56"/>
                  <a:gd name="T84" fmla="*/ 15 w 30"/>
                  <a:gd name="T85" fmla="*/ 6 h 56"/>
                  <a:gd name="T86" fmla="*/ 12 w 30"/>
                  <a:gd name="T87" fmla="*/ 8 h 56"/>
                  <a:gd name="T88" fmla="*/ 8 w 30"/>
                  <a:gd name="T89" fmla="*/ 10 h 56"/>
                  <a:gd name="T90" fmla="*/ 6 w 30"/>
                  <a:gd name="T91" fmla="*/ 14 h 56"/>
                  <a:gd name="T92" fmla="*/ 5 w 30"/>
                  <a:gd name="T93" fmla="*/ 20 h 56"/>
                  <a:gd name="T94" fmla="*/ 5 w 30"/>
                  <a:gd name="T9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56">
                    <a:moveTo>
                      <a:pt x="0" y="28"/>
                    </a:moveTo>
                    <a:lnTo>
                      <a:pt x="0" y="20"/>
                    </a:lnTo>
                    <a:lnTo>
                      <a:pt x="1" y="12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2" y="2"/>
                    </a:lnTo>
                    <a:lnTo>
                      <a:pt x="23" y="4"/>
                    </a:lnTo>
                    <a:lnTo>
                      <a:pt x="27" y="6"/>
                    </a:lnTo>
                    <a:lnTo>
                      <a:pt x="27" y="10"/>
                    </a:lnTo>
                    <a:lnTo>
                      <a:pt x="29" y="16"/>
                    </a:lnTo>
                    <a:lnTo>
                      <a:pt x="30" y="20"/>
                    </a:lnTo>
                    <a:lnTo>
                      <a:pt x="30" y="28"/>
                    </a:lnTo>
                    <a:lnTo>
                      <a:pt x="30" y="38"/>
                    </a:lnTo>
                    <a:lnTo>
                      <a:pt x="29" y="44"/>
                    </a:lnTo>
                    <a:lnTo>
                      <a:pt x="27" y="50"/>
                    </a:lnTo>
                    <a:lnTo>
                      <a:pt x="23" y="54"/>
                    </a:lnTo>
                    <a:lnTo>
                      <a:pt x="20" y="56"/>
                    </a:lnTo>
                    <a:lnTo>
                      <a:pt x="15" y="56"/>
                    </a:lnTo>
                    <a:lnTo>
                      <a:pt x="10" y="56"/>
                    </a:lnTo>
                    <a:lnTo>
                      <a:pt x="6" y="54"/>
                    </a:lnTo>
                    <a:lnTo>
                      <a:pt x="3" y="52"/>
                    </a:lnTo>
                    <a:lnTo>
                      <a:pt x="1" y="46"/>
                    </a:ln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5" y="28"/>
                    </a:moveTo>
                    <a:lnTo>
                      <a:pt x="5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5" y="50"/>
                    </a:lnTo>
                    <a:lnTo>
                      <a:pt x="18" y="50"/>
                    </a:lnTo>
                    <a:lnTo>
                      <a:pt x="22" y="46"/>
                    </a:lnTo>
                    <a:lnTo>
                      <a:pt x="22" y="42"/>
                    </a:lnTo>
                    <a:lnTo>
                      <a:pt x="23" y="36"/>
                    </a:lnTo>
                    <a:lnTo>
                      <a:pt x="23" y="28"/>
                    </a:lnTo>
                    <a:lnTo>
                      <a:pt x="23" y="20"/>
                    </a:lnTo>
                    <a:lnTo>
                      <a:pt x="23" y="14"/>
                    </a:lnTo>
                    <a:lnTo>
                      <a:pt x="22" y="10"/>
                    </a:lnTo>
                    <a:lnTo>
                      <a:pt x="18" y="8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8" y="10"/>
                    </a:lnTo>
                    <a:lnTo>
                      <a:pt x="6" y="14"/>
                    </a:lnTo>
                    <a:lnTo>
                      <a:pt x="5" y="20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85" name="Freeform 989"/>
              <p:cNvSpPr>
                <a:spLocks noEditPoints="1"/>
              </p:cNvSpPr>
              <p:nvPr/>
            </p:nvSpPr>
            <p:spPr bwMode="auto">
              <a:xfrm>
                <a:off x="485" y="681"/>
                <a:ext cx="31" cy="56"/>
              </a:xfrm>
              <a:custGeom>
                <a:avLst/>
                <a:gdLst>
                  <a:gd name="T0" fmla="*/ 0 w 31"/>
                  <a:gd name="T1" fmla="*/ 28 h 56"/>
                  <a:gd name="T2" fmla="*/ 0 w 31"/>
                  <a:gd name="T3" fmla="*/ 20 h 56"/>
                  <a:gd name="T4" fmla="*/ 2 w 31"/>
                  <a:gd name="T5" fmla="*/ 12 h 56"/>
                  <a:gd name="T6" fmla="*/ 4 w 31"/>
                  <a:gd name="T7" fmla="*/ 6 h 56"/>
                  <a:gd name="T8" fmla="*/ 7 w 31"/>
                  <a:gd name="T9" fmla="*/ 4 h 56"/>
                  <a:gd name="T10" fmla="*/ 11 w 31"/>
                  <a:gd name="T11" fmla="*/ 0 h 56"/>
                  <a:gd name="T12" fmla="*/ 16 w 31"/>
                  <a:gd name="T13" fmla="*/ 0 h 56"/>
                  <a:gd name="T14" fmla="*/ 19 w 31"/>
                  <a:gd name="T15" fmla="*/ 0 h 56"/>
                  <a:gd name="T16" fmla="*/ 22 w 31"/>
                  <a:gd name="T17" fmla="*/ 2 h 56"/>
                  <a:gd name="T18" fmla="*/ 26 w 31"/>
                  <a:gd name="T19" fmla="*/ 4 h 56"/>
                  <a:gd name="T20" fmla="*/ 28 w 31"/>
                  <a:gd name="T21" fmla="*/ 6 h 56"/>
                  <a:gd name="T22" fmla="*/ 29 w 31"/>
                  <a:gd name="T23" fmla="*/ 10 h 56"/>
                  <a:gd name="T24" fmla="*/ 31 w 31"/>
                  <a:gd name="T25" fmla="*/ 16 h 56"/>
                  <a:gd name="T26" fmla="*/ 31 w 31"/>
                  <a:gd name="T27" fmla="*/ 20 h 56"/>
                  <a:gd name="T28" fmla="*/ 31 w 31"/>
                  <a:gd name="T29" fmla="*/ 28 h 56"/>
                  <a:gd name="T30" fmla="*/ 31 w 31"/>
                  <a:gd name="T31" fmla="*/ 38 h 56"/>
                  <a:gd name="T32" fmla="*/ 29 w 31"/>
                  <a:gd name="T33" fmla="*/ 44 h 56"/>
                  <a:gd name="T34" fmla="*/ 28 w 31"/>
                  <a:gd name="T35" fmla="*/ 50 h 56"/>
                  <a:gd name="T36" fmla="*/ 24 w 31"/>
                  <a:gd name="T37" fmla="*/ 54 h 56"/>
                  <a:gd name="T38" fmla="*/ 21 w 31"/>
                  <a:gd name="T39" fmla="*/ 56 h 56"/>
                  <a:gd name="T40" fmla="*/ 16 w 31"/>
                  <a:gd name="T41" fmla="*/ 56 h 56"/>
                  <a:gd name="T42" fmla="*/ 12 w 31"/>
                  <a:gd name="T43" fmla="*/ 56 h 56"/>
                  <a:gd name="T44" fmla="*/ 9 w 31"/>
                  <a:gd name="T45" fmla="*/ 54 h 56"/>
                  <a:gd name="T46" fmla="*/ 5 w 31"/>
                  <a:gd name="T47" fmla="*/ 52 h 56"/>
                  <a:gd name="T48" fmla="*/ 2 w 31"/>
                  <a:gd name="T49" fmla="*/ 46 h 56"/>
                  <a:gd name="T50" fmla="*/ 0 w 31"/>
                  <a:gd name="T51" fmla="*/ 38 h 56"/>
                  <a:gd name="T52" fmla="*/ 0 w 31"/>
                  <a:gd name="T53" fmla="*/ 28 h 56"/>
                  <a:gd name="T54" fmla="*/ 7 w 31"/>
                  <a:gd name="T55" fmla="*/ 28 h 56"/>
                  <a:gd name="T56" fmla="*/ 7 w 31"/>
                  <a:gd name="T57" fmla="*/ 36 h 56"/>
                  <a:gd name="T58" fmla="*/ 7 w 31"/>
                  <a:gd name="T59" fmla="*/ 42 h 56"/>
                  <a:gd name="T60" fmla="*/ 9 w 31"/>
                  <a:gd name="T61" fmla="*/ 46 h 56"/>
                  <a:gd name="T62" fmla="*/ 12 w 31"/>
                  <a:gd name="T63" fmla="*/ 50 h 56"/>
                  <a:gd name="T64" fmla="*/ 16 w 31"/>
                  <a:gd name="T65" fmla="*/ 50 h 56"/>
                  <a:gd name="T66" fmla="*/ 19 w 31"/>
                  <a:gd name="T67" fmla="*/ 50 h 56"/>
                  <a:gd name="T68" fmla="*/ 22 w 31"/>
                  <a:gd name="T69" fmla="*/ 46 h 56"/>
                  <a:gd name="T70" fmla="*/ 24 w 31"/>
                  <a:gd name="T71" fmla="*/ 42 h 56"/>
                  <a:gd name="T72" fmla="*/ 26 w 31"/>
                  <a:gd name="T73" fmla="*/ 36 h 56"/>
                  <a:gd name="T74" fmla="*/ 26 w 31"/>
                  <a:gd name="T75" fmla="*/ 28 h 56"/>
                  <a:gd name="T76" fmla="*/ 26 w 31"/>
                  <a:gd name="T77" fmla="*/ 20 h 56"/>
                  <a:gd name="T78" fmla="*/ 24 w 31"/>
                  <a:gd name="T79" fmla="*/ 14 h 56"/>
                  <a:gd name="T80" fmla="*/ 22 w 31"/>
                  <a:gd name="T81" fmla="*/ 10 h 56"/>
                  <a:gd name="T82" fmla="*/ 19 w 31"/>
                  <a:gd name="T83" fmla="*/ 8 h 56"/>
                  <a:gd name="T84" fmla="*/ 16 w 31"/>
                  <a:gd name="T85" fmla="*/ 6 h 56"/>
                  <a:gd name="T86" fmla="*/ 12 w 31"/>
                  <a:gd name="T87" fmla="*/ 8 h 56"/>
                  <a:gd name="T88" fmla="*/ 9 w 31"/>
                  <a:gd name="T89" fmla="*/ 10 h 56"/>
                  <a:gd name="T90" fmla="*/ 7 w 31"/>
                  <a:gd name="T91" fmla="*/ 14 h 56"/>
                  <a:gd name="T92" fmla="*/ 7 w 31"/>
                  <a:gd name="T93" fmla="*/ 20 h 56"/>
                  <a:gd name="T94" fmla="*/ 7 w 31"/>
                  <a:gd name="T9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" h="56">
                    <a:moveTo>
                      <a:pt x="0" y="28"/>
                    </a:moveTo>
                    <a:lnTo>
                      <a:pt x="0" y="20"/>
                    </a:lnTo>
                    <a:lnTo>
                      <a:pt x="2" y="12"/>
                    </a:lnTo>
                    <a:lnTo>
                      <a:pt x="4" y="6"/>
                    </a:lnTo>
                    <a:lnTo>
                      <a:pt x="7" y="4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2" y="2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29" y="10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31" y="28"/>
                    </a:lnTo>
                    <a:lnTo>
                      <a:pt x="31" y="38"/>
                    </a:lnTo>
                    <a:lnTo>
                      <a:pt x="29" y="44"/>
                    </a:lnTo>
                    <a:lnTo>
                      <a:pt x="28" y="50"/>
                    </a:lnTo>
                    <a:lnTo>
                      <a:pt x="24" y="54"/>
                    </a:lnTo>
                    <a:lnTo>
                      <a:pt x="21" y="56"/>
                    </a:lnTo>
                    <a:lnTo>
                      <a:pt x="16" y="56"/>
                    </a:lnTo>
                    <a:lnTo>
                      <a:pt x="12" y="56"/>
                    </a:lnTo>
                    <a:lnTo>
                      <a:pt x="9" y="54"/>
                    </a:lnTo>
                    <a:lnTo>
                      <a:pt x="5" y="52"/>
                    </a:lnTo>
                    <a:lnTo>
                      <a:pt x="2" y="46"/>
                    </a:ln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7" y="28"/>
                    </a:moveTo>
                    <a:lnTo>
                      <a:pt x="7" y="36"/>
                    </a:lnTo>
                    <a:lnTo>
                      <a:pt x="7" y="42"/>
                    </a:lnTo>
                    <a:lnTo>
                      <a:pt x="9" y="46"/>
                    </a:lnTo>
                    <a:lnTo>
                      <a:pt x="12" y="50"/>
                    </a:lnTo>
                    <a:lnTo>
                      <a:pt x="16" y="50"/>
                    </a:lnTo>
                    <a:lnTo>
                      <a:pt x="19" y="50"/>
                    </a:lnTo>
                    <a:lnTo>
                      <a:pt x="22" y="46"/>
                    </a:lnTo>
                    <a:lnTo>
                      <a:pt x="24" y="42"/>
                    </a:lnTo>
                    <a:lnTo>
                      <a:pt x="26" y="36"/>
                    </a:lnTo>
                    <a:lnTo>
                      <a:pt x="26" y="28"/>
                    </a:lnTo>
                    <a:lnTo>
                      <a:pt x="26" y="20"/>
                    </a:lnTo>
                    <a:lnTo>
                      <a:pt x="24" y="14"/>
                    </a:lnTo>
                    <a:lnTo>
                      <a:pt x="22" y="10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9" y="10"/>
                    </a:lnTo>
                    <a:lnTo>
                      <a:pt x="7" y="14"/>
                    </a:lnTo>
                    <a:lnTo>
                      <a:pt x="7" y="20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86" name="Line 990"/>
              <p:cNvSpPr>
                <a:spLocks noChangeShapeType="1"/>
              </p:cNvSpPr>
              <p:nvPr/>
            </p:nvSpPr>
            <p:spPr bwMode="auto">
              <a:xfrm>
                <a:off x="635" y="3201"/>
                <a:ext cx="2118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87" name="Line 991"/>
              <p:cNvSpPr>
                <a:spLocks noChangeShapeType="1"/>
              </p:cNvSpPr>
              <p:nvPr/>
            </p:nvSpPr>
            <p:spPr bwMode="auto">
              <a:xfrm>
                <a:off x="635" y="3133"/>
                <a:ext cx="1" cy="68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88" name="Line 992"/>
              <p:cNvSpPr>
                <a:spLocks noChangeShapeType="1"/>
              </p:cNvSpPr>
              <p:nvPr/>
            </p:nvSpPr>
            <p:spPr bwMode="auto">
              <a:xfrm>
                <a:off x="723" y="3167"/>
                <a:ext cx="1" cy="3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89" name="Line 993"/>
              <p:cNvSpPr>
                <a:spLocks noChangeShapeType="1"/>
              </p:cNvSpPr>
              <p:nvPr/>
            </p:nvSpPr>
            <p:spPr bwMode="auto">
              <a:xfrm>
                <a:off x="812" y="3167"/>
                <a:ext cx="1" cy="3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90" name="Line 994"/>
              <p:cNvSpPr>
                <a:spLocks noChangeShapeType="1"/>
              </p:cNvSpPr>
              <p:nvPr/>
            </p:nvSpPr>
            <p:spPr bwMode="auto">
              <a:xfrm>
                <a:off x="900" y="3167"/>
                <a:ext cx="1" cy="3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91" name="Line 995"/>
              <p:cNvSpPr>
                <a:spLocks noChangeShapeType="1"/>
              </p:cNvSpPr>
              <p:nvPr/>
            </p:nvSpPr>
            <p:spPr bwMode="auto">
              <a:xfrm>
                <a:off x="987" y="3133"/>
                <a:ext cx="1" cy="68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92" name="Line 996"/>
              <p:cNvSpPr>
                <a:spLocks noChangeShapeType="1"/>
              </p:cNvSpPr>
              <p:nvPr/>
            </p:nvSpPr>
            <p:spPr bwMode="auto">
              <a:xfrm>
                <a:off x="1075" y="3167"/>
                <a:ext cx="1" cy="3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93" name="Line 997"/>
              <p:cNvSpPr>
                <a:spLocks noChangeShapeType="1"/>
              </p:cNvSpPr>
              <p:nvPr/>
            </p:nvSpPr>
            <p:spPr bwMode="auto">
              <a:xfrm>
                <a:off x="1164" y="3167"/>
                <a:ext cx="1" cy="3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94" name="Line 998"/>
              <p:cNvSpPr>
                <a:spLocks noChangeShapeType="1"/>
              </p:cNvSpPr>
              <p:nvPr/>
            </p:nvSpPr>
            <p:spPr bwMode="auto">
              <a:xfrm>
                <a:off x="1252" y="3167"/>
                <a:ext cx="1" cy="3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95" name="Line 999"/>
              <p:cNvSpPr>
                <a:spLocks noChangeShapeType="1"/>
              </p:cNvSpPr>
              <p:nvPr/>
            </p:nvSpPr>
            <p:spPr bwMode="auto">
              <a:xfrm>
                <a:off x="1340" y="3133"/>
                <a:ext cx="1" cy="68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96" name="Line 1000"/>
              <p:cNvSpPr>
                <a:spLocks noChangeShapeType="1"/>
              </p:cNvSpPr>
              <p:nvPr/>
            </p:nvSpPr>
            <p:spPr bwMode="auto">
              <a:xfrm>
                <a:off x="1429" y="3167"/>
                <a:ext cx="1" cy="3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97" name="Line 1001"/>
              <p:cNvSpPr>
                <a:spLocks noChangeShapeType="1"/>
              </p:cNvSpPr>
              <p:nvPr/>
            </p:nvSpPr>
            <p:spPr bwMode="auto">
              <a:xfrm>
                <a:off x="1517" y="3167"/>
                <a:ext cx="1" cy="3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98" name="Line 1002"/>
              <p:cNvSpPr>
                <a:spLocks noChangeShapeType="1"/>
              </p:cNvSpPr>
              <p:nvPr/>
            </p:nvSpPr>
            <p:spPr bwMode="auto">
              <a:xfrm>
                <a:off x="1606" y="3167"/>
                <a:ext cx="1" cy="3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299" name="Line 1003"/>
              <p:cNvSpPr>
                <a:spLocks noChangeShapeType="1"/>
              </p:cNvSpPr>
              <p:nvPr/>
            </p:nvSpPr>
            <p:spPr bwMode="auto">
              <a:xfrm>
                <a:off x="1694" y="3133"/>
                <a:ext cx="1" cy="68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00" name="Line 1004"/>
              <p:cNvSpPr>
                <a:spLocks noChangeShapeType="1"/>
              </p:cNvSpPr>
              <p:nvPr/>
            </p:nvSpPr>
            <p:spPr bwMode="auto">
              <a:xfrm>
                <a:off x="1782" y="3167"/>
                <a:ext cx="1" cy="3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01" name="Line 1005"/>
              <p:cNvSpPr>
                <a:spLocks noChangeShapeType="1"/>
              </p:cNvSpPr>
              <p:nvPr/>
            </p:nvSpPr>
            <p:spPr bwMode="auto">
              <a:xfrm>
                <a:off x="1871" y="3167"/>
                <a:ext cx="1" cy="3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02" name="Line 1006"/>
              <p:cNvSpPr>
                <a:spLocks noChangeShapeType="1"/>
              </p:cNvSpPr>
              <p:nvPr/>
            </p:nvSpPr>
            <p:spPr bwMode="auto">
              <a:xfrm>
                <a:off x="1959" y="3167"/>
                <a:ext cx="1" cy="3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03" name="Line 1007"/>
              <p:cNvSpPr>
                <a:spLocks noChangeShapeType="1"/>
              </p:cNvSpPr>
              <p:nvPr/>
            </p:nvSpPr>
            <p:spPr bwMode="auto">
              <a:xfrm>
                <a:off x="2048" y="3133"/>
                <a:ext cx="1" cy="68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04" name="Line 1008"/>
              <p:cNvSpPr>
                <a:spLocks noChangeShapeType="1"/>
              </p:cNvSpPr>
              <p:nvPr/>
            </p:nvSpPr>
            <p:spPr bwMode="auto">
              <a:xfrm>
                <a:off x="2136" y="3167"/>
                <a:ext cx="1" cy="3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05" name="Line 1009"/>
              <p:cNvSpPr>
                <a:spLocks noChangeShapeType="1"/>
              </p:cNvSpPr>
              <p:nvPr/>
            </p:nvSpPr>
            <p:spPr bwMode="auto">
              <a:xfrm>
                <a:off x="2224" y="3167"/>
                <a:ext cx="1" cy="34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952306" name="Line 1010"/>
            <p:cNvSpPr>
              <a:spLocks noChangeShapeType="1"/>
            </p:cNvSpPr>
            <p:nvPr/>
          </p:nvSpPr>
          <p:spPr bwMode="auto">
            <a:xfrm>
              <a:off x="2222" y="3832"/>
              <a:ext cx="1" cy="3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307" name="Line 1011"/>
            <p:cNvSpPr>
              <a:spLocks noChangeShapeType="1"/>
            </p:cNvSpPr>
            <p:nvPr/>
          </p:nvSpPr>
          <p:spPr bwMode="auto">
            <a:xfrm>
              <a:off x="2310" y="3798"/>
              <a:ext cx="1" cy="6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308" name="Line 1012"/>
            <p:cNvSpPr>
              <a:spLocks noChangeShapeType="1"/>
            </p:cNvSpPr>
            <p:nvPr/>
          </p:nvSpPr>
          <p:spPr bwMode="auto">
            <a:xfrm>
              <a:off x="2399" y="3832"/>
              <a:ext cx="1" cy="3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309" name="Line 1013"/>
            <p:cNvSpPr>
              <a:spLocks noChangeShapeType="1"/>
            </p:cNvSpPr>
            <p:nvPr/>
          </p:nvSpPr>
          <p:spPr bwMode="auto">
            <a:xfrm>
              <a:off x="2485" y="3832"/>
              <a:ext cx="1" cy="3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310" name="Line 1014"/>
            <p:cNvSpPr>
              <a:spLocks noChangeShapeType="1"/>
            </p:cNvSpPr>
            <p:nvPr/>
          </p:nvSpPr>
          <p:spPr bwMode="auto">
            <a:xfrm>
              <a:off x="2574" y="3832"/>
              <a:ext cx="1" cy="3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311" name="Line 1015"/>
            <p:cNvSpPr>
              <a:spLocks noChangeShapeType="1"/>
            </p:cNvSpPr>
            <p:nvPr/>
          </p:nvSpPr>
          <p:spPr bwMode="auto">
            <a:xfrm>
              <a:off x="2662" y="3798"/>
              <a:ext cx="1" cy="6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312" name="Freeform 1016"/>
            <p:cNvSpPr>
              <a:spLocks noEditPoints="1"/>
            </p:cNvSpPr>
            <p:nvPr/>
          </p:nvSpPr>
          <p:spPr bwMode="auto">
            <a:xfrm>
              <a:off x="529" y="3958"/>
              <a:ext cx="30" cy="56"/>
            </a:xfrm>
            <a:custGeom>
              <a:avLst/>
              <a:gdLst>
                <a:gd name="T0" fmla="*/ 0 w 30"/>
                <a:gd name="T1" fmla="*/ 28 h 56"/>
                <a:gd name="T2" fmla="*/ 0 w 30"/>
                <a:gd name="T3" fmla="*/ 20 h 56"/>
                <a:gd name="T4" fmla="*/ 1 w 30"/>
                <a:gd name="T5" fmla="*/ 12 h 56"/>
                <a:gd name="T6" fmla="*/ 3 w 30"/>
                <a:gd name="T7" fmla="*/ 6 h 56"/>
                <a:gd name="T8" fmla="*/ 6 w 30"/>
                <a:gd name="T9" fmla="*/ 4 h 56"/>
                <a:gd name="T10" fmla="*/ 10 w 30"/>
                <a:gd name="T11" fmla="*/ 0 h 56"/>
                <a:gd name="T12" fmla="*/ 15 w 30"/>
                <a:gd name="T13" fmla="*/ 0 h 56"/>
                <a:gd name="T14" fmla="*/ 18 w 30"/>
                <a:gd name="T15" fmla="*/ 0 h 56"/>
                <a:gd name="T16" fmla="*/ 22 w 30"/>
                <a:gd name="T17" fmla="*/ 2 h 56"/>
                <a:gd name="T18" fmla="*/ 25 w 30"/>
                <a:gd name="T19" fmla="*/ 4 h 56"/>
                <a:gd name="T20" fmla="*/ 27 w 30"/>
                <a:gd name="T21" fmla="*/ 6 h 56"/>
                <a:gd name="T22" fmla="*/ 29 w 30"/>
                <a:gd name="T23" fmla="*/ 10 h 56"/>
                <a:gd name="T24" fmla="*/ 30 w 30"/>
                <a:gd name="T25" fmla="*/ 16 h 56"/>
                <a:gd name="T26" fmla="*/ 30 w 30"/>
                <a:gd name="T27" fmla="*/ 20 h 56"/>
                <a:gd name="T28" fmla="*/ 30 w 30"/>
                <a:gd name="T29" fmla="*/ 28 h 56"/>
                <a:gd name="T30" fmla="*/ 30 w 30"/>
                <a:gd name="T31" fmla="*/ 38 h 56"/>
                <a:gd name="T32" fmla="*/ 29 w 30"/>
                <a:gd name="T33" fmla="*/ 44 h 56"/>
                <a:gd name="T34" fmla="*/ 27 w 30"/>
                <a:gd name="T35" fmla="*/ 50 h 56"/>
                <a:gd name="T36" fmla="*/ 23 w 30"/>
                <a:gd name="T37" fmla="*/ 54 h 56"/>
                <a:gd name="T38" fmla="*/ 20 w 30"/>
                <a:gd name="T39" fmla="*/ 56 h 56"/>
                <a:gd name="T40" fmla="*/ 15 w 30"/>
                <a:gd name="T41" fmla="*/ 56 h 56"/>
                <a:gd name="T42" fmla="*/ 10 w 30"/>
                <a:gd name="T43" fmla="*/ 56 h 56"/>
                <a:gd name="T44" fmla="*/ 6 w 30"/>
                <a:gd name="T45" fmla="*/ 54 h 56"/>
                <a:gd name="T46" fmla="*/ 5 w 30"/>
                <a:gd name="T47" fmla="*/ 52 h 56"/>
                <a:gd name="T48" fmla="*/ 1 w 30"/>
                <a:gd name="T49" fmla="*/ 46 h 56"/>
                <a:gd name="T50" fmla="*/ 0 w 30"/>
                <a:gd name="T51" fmla="*/ 38 h 56"/>
                <a:gd name="T52" fmla="*/ 0 w 30"/>
                <a:gd name="T53" fmla="*/ 28 h 56"/>
                <a:gd name="T54" fmla="*/ 6 w 30"/>
                <a:gd name="T55" fmla="*/ 28 h 56"/>
                <a:gd name="T56" fmla="*/ 6 w 30"/>
                <a:gd name="T57" fmla="*/ 36 h 56"/>
                <a:gd name="T58" fmla="*/ 6 w 30"/>
                <a:gd name="T59" fmla="*/ 42 h 56"/>
                <a:gd name="T60" fmla="*/ 8 w 30"/>
                <a:gd name="T61" fmla="*/ 46 h 56"/>
                <a:gd name="T62" fmla="*/ 12 w 30"/>
                <a:gd name="T63" fmla="*/ 50 h 56"/>
                <a:gd name="T64" fmla="*/ 15 w 30"/>
                <a:gd name="T65" fmla="*/ 50 h 56"/>
                <a:gd name="T66" fmla="*/ 18 w 30"/>
                <a:gd name="T67" fmla="*/ 50 h 56"/>
                <a:gd name="T68" fmla="*/ 22 w 30"/>
                <a:gd name="T69" fmla="*/ 46 h 56"/>
                <a:gd name="T70" fmla="*/ 23 w 30"/>
                <a:gd name="T71" fmla="*/ 42 h 56"/>
                <a:gd name="T72" fmla="*/ 23 w 30"/>
                <a:gd name="T73" fmla="*/ 36 h 56"/>
                <a:gd name="T74" fmla="*/ 23 w 30"/>
                <a:gd name="T75" fmla="*/ 28 h 56"/>
                <a:gd name="T76" fmla="*/ 23 w 30"/>
                <a:gd name="T77" fmla="*/ 20 h 56"/>
                <a:gd name="T78" fmla="*/ 23 w 30"/>
                <a:gd name="T79" fmla="*/ 14 h 56"/>
                <a:gd name="T80" fmla="*/ 22 w 30"/>
                <a:gd name="T81" fmla="*/ 10 h 56"/>
                <a:gd name="T82" fmla="*/ 18 w 30"/>
                <a:gd name="T83" fmla="*/ 8 h 56"/>
                <a:gd name="T84" fmla="*/ 15 w 30"/>
                <a:gd name="T85" fmla="*/ 6 h 56"/>
                <a:gd name="T86" fmla="*/ 12 w 30"/>
                <a:gd name="T87" fmla="*/ 8 h 56"/>
                <a:gd name="T88" fmla="*/ 8 w 30"/>
                <a:gd name="T89" fmla="*/ 10 h 56"/>
                <a:gd name="T90" fmla="*/ 6 w 30"/>
                <a:gd name="T91" fmla="*/ 14 h 56"/>
                <a:gd name="T92" fmla="*/ 6 w 30"/>
                <a:gd name="T93" fmla="*/ 20 h 56"/>
                <a:gd name="T94" fmla="*/ 6 w 30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56">
                  <a:moveTo>
                    <a:pt x="0" y="28"/>
                  </a:moveTo>
                  <a:lnTo>
                    <a:pt x="0" y="20"/>
                  </a:lnTo>
                  <a:lnTo>
                    <a:pt x="1" y="12"/>
                  </a:lnTo>
                  <a:lnTo>
                    <a:pt x="3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9" y="10"/>
                  </a:lnTo>
                  <a:lnTo>
                    <a:pt x="30" y="16"/>
                  </a:lnTo>
                  <a:lnTo>
                    <a:pt x="30" y="20"/>
                  </a:lnTo>
                  <a:lnTo>
                    <a:pt x="30" y="28"/>
                  </a:lnTo>
                  <a:lnTo>
                    <a:pt x="30" y="38"/>
                  </a:lnTo>
                  <a:lnTo>
                    <a:pt x="29" y="44"/>
                  </a:lnTo>
                  <a:lnTo>
                    <a:pt x="27" y="50"/>
                  </a:lnTo>
                  <a:lnTo>
                    <a:pt x="23" y="54"/>
                  </a:lnTo>
                  <a:lnTo>
                    <a:pt x="20" y="56"/>
                  </a:lnTo>
                  <a:lnTo>
                    <a:pt x="15" y="56"/>
                  </a:lnTo>
                  <a:lnTo>
                    <a:pt x="10" y="56"/>
                  </a:lnTo>
                  <a:lnTo>
                    <a:pt x="6" y="54"/>
                  </a:lnTo>
                  <a:lnTo>
                    <a:pt x="5" y="52"/>
                  </a:lnTo>
                  <a:lnTo>
                    <a:pt x="1" y="46"/>
                  </a:lnTo>
                  <a:lnTo>
                    <a:pt x="0" y="38"/>
                  </a:lnTo>
                  <a:lnTo>
                    <a:pt x="0" y="28"/>
                  </a:lnTo>
                  <a:close/>
                  <a:moveTo>
                    <a:pt x="6" y="28"/>
                  </a:moveTo>
                  <a:lnTo>
                    <a:pt x="6" y="36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2" y="50"/>
                  </a:lnTo>
                  <a:lnTo>
                    <a:pt x="15" y="50"/>
                  </a:lnTo>
                  <a:lnTo>
                    <a:pt x="18" y="50"/>
                  </a:lnTo>
                  <a:lnTo>
                    <a:pt x="22" y="46"/>
                  </a:lnTo>
                  <a:lnTo>
                    <a:pt x="23" y="42"/>
                  </a:lnTo>
                  <a:lnTo>
                    <a:pt x="23" y="36"/>
                  </a:lnTo>
                  <a:lnTo>
                    <a:pt x="23" y="28"/>
                  </a:lnTo>
                  <a:lnTo>
                    <a:pt x="23" y="20"/>
                  </a:lnTo>
                  <a:lnTo>
                    <a:pt x="23" y="14"/>
                  </a:lnTo>
                  <a:lnTo>
                    <a:pt x="22" y="10"/>
                  </a:lnTo>
                  <a:lnTo>
                    <a:pt x="18" y="8"/>
                  </a:lnTo>
                  <a:lnTo>
                    <a:pt x="15" y="6"/>
                  </a:lnTo>
                  <a:lnTo>
                    <a:pt x="12" y="8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6" y="20"/>
                  </a:lnTo>
                  <a:lnTo>
                    <a:pt x="6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313" name="Freeform 1017"/>
            <p:cNvSpPr>
              <a:spLocks/>
            </p:cNvSpPr>
            <p:nvPr/>
          </p:nvSpPr>
          <p:spPr bwMode="auto">
            <a:xfrm>
              <a:off x="843" y="3958"/>
              <a:ext cx="31" cy="56"/>
            </a:xfrm>
            <a:custGeom>
              <a:avLst/>
              <a:gdLst>
                <a:gd name="T0" fmla="*/ 31 w 31"/>
                <a:gd name="T1" fmla="*/ 48 h 56"/>
                <a:gd name="T2" fmla="*/ 31 w 31"/>
                <a:gd name="T3" fmla="*/ 56 h 56"/>
                <a:gd name="T4" fmla="*/ 0 w 31"/>
                <a:gd name="T5" fmla="*/ 56 h 56"/>
                <a:gd name="T6" fmla="*/ 0 w 31"/>
                <a:gd name="T7" fmla="*/ 54 h 56"/>
                <a:gd name="T8" fmla="*/ 0 w 31"/>
                <a:gd name="T9" fmla="*/ 50 h 56"/>
                <a:gd name="T10" fmla="*/ 2 w 31"/>
                <a:gd name="T11" fmla="*/ 48 h 56"/>
                <a:gd name="T12" fmla="*/ 4 w 31"/>
                <a:gd name="T13" fmla="*/ 44 h 56"/>
                <a:gd name="T14" fmla="*/ 7 w 31"/>
                <a:gd name="T15" fmla="*/ 40 h 56"/>
                <a:gd name="T16" fmla="*/ 12 w 31"/>
                <a:gd name="T17" fmla="*/ 34 h 56"/>
                <a:gd name="T18" fmla="*/ 15 w 31"/>
                <a:gd name="T19" fmla="*/ 30 h 56"/>
                <a:gd name="T20" fmla="*/ 19 w 31"/>
                <a:gd name="T21" fmla="*/ 26 h 56"/>
                <a:gd name="T22" fmla="*/ 22 w 31"/>
                <a:gd name="T23" fmla="*/ 24 h 56"/>
                <a:gd name="T24" fmla="*/ 24 w 31"/>
                <a:gd name="T25" fmla="*/ 20 h 56"/>
                <a:gd name="T26" fmla="*/ 24 w 31"/>
                <a:gd name="T27" fmla="*/ 16 h 56"/>
                <a:gd name="T28" fmla="*/ 24 w 31"/>
                <a:gd name="T29" fmla="*/ 12 h 56"/>
                <a:gd name="T30" fmla="*/ 22 w 31"/>
                <a:gd name="T31" fmla="*/ 10 h 56"/>
                <a:gd name="T32" fmla="*/ 19 w 31"/>
                <a:gd name="T33" fmla="*/ 8 h 56"/>
                <a:gd name="T34" fmla="*/ 15 w 31"/>
                <a:gd name="T35" fmla="*/ 6 h 56"/>
                <a:gd name="T36" fmla="*/ 12 w 31"/>
                <a:gd name="T37" fmla="*/ 8 h 56"/>
                <a:gd name="T38" fmla="*/ 9 w 31"/>
                <a:gd name="T39" fmla="*/ 10 h 56"/>
                <a:gd name="T40" fmla="*/ 7 w 31"/>
                <a:gd name="T41" fmla="*/ 12 h 56"/>
                <a:gd name="T42" fmla="*/ 7 w 31"/>
                <a:gd name="T43" fmla="*/ 16 h 56"/>
                <a:gd name="T44" fmla="*/ 0 w 31"/>
                <a:gd name="T45" fmla="*/ 16 h 56"/>
                <a:gd name="T46" fmla="*/ 2 w 31"/>
                <a:gd name="T47" fmla="*/ 8 h 56"/>
                <a:gd name="T48" fmla="*/ 5 w 31"/>
                <a:gd name="T49" fmla="*/ 4 h 56"/>
                <a:gd name="T50" fmla="*/ 10 w 31"/>
                <a:gd name="T51" fmla="*/ 0 h 56"/>
                <a:gd name="T52" fmla="*/ 15 w 31"/>
                <a:gd name="T53" fmla="*/ 0 h 56"/>
                <a:gd name="T54" fmla="*/ 22 w 31"/>
                <a:gd name="T55" fmla="*/ 2 h 56"/>
                <a:gd name="T56" fmla="*/ 26 w 31"/>
                <a:gd name="T57" fmla="*/ 4 h 56"/>
                <a:gd name="T58" fmla="*/ 29 w 31"/>
                <a:gd name="T59" fmla="*/ 10 h 56"/>
                <a:gd name="T60" fmla="*/ 31 w 31"/>
                <a:gd name="T61" fmla="*/ 16 h 56"/>
                <a:gd name="T62" fmla="*/ 31 w 31"/>
                <a:gd name="T63" fmla="*/ 18 h 56"/>
                <a:gd name="T64" fmla="*/ 29 w 31"/>
                <a:gd name="T65" fmla="*/ 22 h 56"/>
                <a:gd name="T66" fmla="*/ 27 w 31"/>
                <a:gd name="T67" fmla="*/ 26 h 56"/>
                <a:gd name="T68" fmla="*/ 26 w 31"/>
                <a:gd name="T69" fmla="*/ 28 h 56"/>
                <a:gd name="T70" fmla="*/ 22 w 31"/>
                <a:gd name="T71" fmla="*/ 32 h 56"/>
                <a:gd name="T72" fmla="*/ 17 w 31"/>
                <a:gd name="T73" fmla="*/ 38 h 56"/>
                <a:gd name="T74" fmla="*/ 14 w 31"/>
                <a:gd name="T75" fmla="*/ 42 h 56"/>
                <a:gd name="T76" fmla="*/ 10 w 31"/>
                <a:gd name="T77" fmla="*/ 46 h 56"/>
                <a:gd name="T78" fmla="*/ 9 w 31"/>
                <a:gd name="T79" fmla="*/ 46 h 56"/>
                <a:gd name="T80" fmla="*/ 9 w 31"/>
                <a:gd name="T81" fmla="*/ 48 h 56"/>
                <a:gd name="T82" fmla="*/ 31 w 31"/>
                <a:gd name="T83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56">
                  <a:moveTo>
                    <a:pt x="31" y="48"/>
                  </a:moveTo>
                  <a:lnTo>
                    <a:pt x="31" y="56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2" y="48"/>
                  </a:lnTo>
                  <a:lnTo>
                    <a:pt x="4" y="44"/>
                  </a:lnTo>
                  <a:lnTo>
                    <a:pt x="7" y="40"/>
                  </a:lnTo>
                  <a:lnTo>
                    <a:pt x="12" y="34"/>
                  </a:lnTo>
                  <a:lnTo>
                    <a:pt x="15" y="30"/>
                  </a:lnTo>
                  <a:lnTo>
                    <a:pt x="19" y="26"/>
                  </a:lnTo>
                  <a:lnTo>
                    <a:pt x="22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2" y="10"/>
                  </a:lnTo>
                  <a:lnTo>
                    <a:pt x="19" y="8"/>
                  </a:lnTo>
                  <a:lnTo>
                    <a:pt x="15" y="6"/>
                  </a:lnTo>
                  <a:lnTo>
                    <a:pt x="12" y="8"/>
                  </a:lnTo>
                  <a:lnTo>
                    <a:pt x="9" y="10"/>
                  </a:lnTo>
                  <a:lnTo>
                    <a:pt x="7" y="12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2" y="8"/>
                  </a:lnTo>
                  <a:lnTo>
                    <a:pt x="5" y="4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9" y="10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7" y="38"/>
                  </a:lnTo>
                  <a:lnTo>
                    <a:pt x="14" y="42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31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314" name="Freeform 1018"/>
            <p:cNvSpPr>
              <a:spLocks noEditPoints="1"/>
            </p:cNvSpPr>
            <p:nvPr/>
          </p:nvSpPr>
          <p:spPr bwMode="auto">
            <a:xfrm>
              <a:off x="881" y="3958"/>
              <a:ext cx="30" cy="56"/>
            </a:xfrm>
            <a:custGeom>
              <a:avLst/>
              <a:gdLst>
                <a:gd name="T0" fmla="*/ 0 w 30"/>
                <a:gd name="T1" fmla="*/ 28 h 56"/>
                <a:gd name="T2" fmla="*/ 0 w 30"/>
                <a:gd name="T3" fmla="*/ 20 h 56"/>
                <a:gd name="T4" fmla="*/ 1 w 30"/>
                <a:gd name="T5" fmla="*/ 12 h 56"/>
                <a:gd name="T6" fmla="*/ 3 w 30"/>
                <a:gd name="T7" fmla="*/ 6 h 56"/>
                <a:gd name="T8" fmla="*/ 6 w 30"/>
                <a:gd name="T9" fmla="*/ 4 h 56"/>
                <a:gd name="T10" fmla="*/ 10 w 30"/>
                <a:gd name="T11" fmla="*/ 0 h 56"/>
                <a:gd name="T12" fmla="*/ 15 w 30"/>
                <a:gd name="T13" fmla="*/ 0 h 56"/>
                <a:gd name="T14" fmla="*/ 18 w 30"/>
                <a:gd name="T15" fmla="*/ 0 h 56"/>
                <a:gd name="T16" fmla="*/ 22 w 30"/>
                <a:gd name="T17" fmla="*/ 2 h 56"/>
                <a:gd name="T18" fmla="*/ 25 w 30"/>
                <a:gd name="T19" fmla="*/ 4 h 56"/>
                <a:gd name="T20" fmla="*/ 27 w 30"/>
                <a:gd name="T21" fmla="*/ 6 h 56"/>
                <a:gd name="T22" fmla="*/ 28 w 30"/>
                <a:gd name="T23" fmla="*/ 10 h 56"/>
                <a:gd name="T24" fmla="*/ 30 w 30"/>
                <a:gd name="T25" fmla="*/ 16 h 56"/>
                <a:gd name="T26" fmla="*/ 30 w 30"/>
                <a:gd name="T27" fmla="*/ 20 h 56"/>
                <a:gd name="T28" fmla="*/ 30 w 30"/>
                <a:gd name="T29" fmla="*/ 28 h 56"/>
                <a:gd name="T30" fmla="*/ 30 w 30"/>
                <a:gd name="T31" fmla="*/ 38 h 56"/>
                <a:gd name="T32" fmla="*/ 28 w 30"/>
                <a:gd name="T33" fmla="*/ 44 h 56"/>
                <a:gd name="T34" fmla="*/ 27 w 30"/>
                <a:gd name="T35" fmla="*/ 50 h 56"/>
                <a:gd name="T36" fmla="*/ 23 w 30"/>
                <a:gd name="T37" fmla="*/ 54 h 56"/>
                <a:gd name="T38" fmla="*/ 20 w 30"/>
                <a:gd name="T39" fmla="*/ 56 h 56"/>
                <a:gd name="T40" fmla="*/ 15 w 30"/>
                <a:gd name="T41" fmla="*/ 56 h 56"/>
                <a:gd name="T42" fmla="*/ 10 w 30"/>
                <a:gd name="T43" fmla="*/ 56 h 56"/>
                <a:gd name="T44" fmla="*/ 6 w 30"/>
                <a:gd name="T45" fmla="*/ 54 h 56"/>
                <a:gd name="T46" fmla="*/ 5 w 30"/>
                <a:gd name="T47" fmla="*/ 52 h 56"/>
                <a:gd name="T48" fmla="*/ 1 w 30"/>
                <a:gd name="T49" fmla="*/ 46 h 56"/>
                <a:gd name="T50" fmla="*/ 0 w 30"/>
                <a:gd name="T51" fmla="*/ 38 h 56"/>
                <a:gd name="T52" fmla="*/ 0 w 30"/>
                <a:gd name="T53" fmla="*/ 28 h 56"/>
                <a:gd name="T54" fmla="*/ 6 w 30"/>
                <a:gd name="T55" fmla="*/ 28 h 56"/>
                <a:gd name="T56" fmla="*/ 6 w 30"/>
                <a:gd name="T57" fmla="*/ 36 h 56"/>
                <a:gd name="T58" fmla="*/ 6 w 30"/>
                <a:gd name="T59" fmla="*/ 42 h 56"/>
                <a:gd name="T60" fmla="*/ 8 w 30"/>
                <a:gd name="T61" fmla="*/ 46 h 56"/>
                <a:gd name="T62" fmla="*/ 11 w 30"/>
                <a:gd name="T63" fmla="*/ 50 h 56"/>
                <a:gd name="T64" fmla="*/ 15 w 30"/>
                <a:gd name="T65" fmla="*/ 50 h 56"/>
                <a:gd name="T66" fmla="*/ 18 w 30"/>
                <a:gd name="T67" fmla="*/ 50 h 56"/>
                <a:gd name="T68" fmla="*/ 22 w 30"/>
                <a:gd name="T69" fmla="*/ 46 h 56"/>
                <a:gd name="T70" fmla="*/ 23 w 30"/>
                <a:gd name="T71" fmla="*/ 42 h 56"/>
                <a:gd name="T72" fmla="*/ 23 w 30"/>
                <a:gd name="T73" fmla="*/ 36 h 56"/>
                <a:gd name="T74" fmla="*/ 23 w 30"/>
                <a:gd name="T75" fmla="*/ 28 h 56"/>
                <a:gd name="T76" fmla="*/ 23 w 30"/>
                <a:gd name="T77" fmla="*/ 20 h 56"/>
                <a:gd name="T78" fmla="*/ 23 w 30"/>
                <a:gd name="T79" fmla="*/ 14 h 56"/>
                <a:gd name="T80" fmla="*/ 22 w 30"/>
                <a:gd name="T81" fmla="*/ 10 h 56"/>
                <a:gd name="T82" fmla="*/ 18 w 30"/>
                <a:gd name="T83" fmla="*/ 8 h 56"/>
                <a:gd name="T84" fmla="*/ 15 w 30"/>
                <a:gd name="T85" fmla="*/ 6 h 56"/>
                <a:gd name="T86" fmla="*/ 11 w 30"/>
                <a:gd name="T87" fmla="*/ 8 h 56"/>
                <a:gd name="T88" fmla="*/ 8 w 30"/>
                <a:gd name="T89" fmla="*/ 10 h 56"/>
                <a:gd name="T90" fmla="*/ 6 w 30"/>
                <a:gd name="T91" fmla="*/ 14 h 56"/>
                <a:gd name="T92" fmla="*/ 6 w 30"/>
                <a:gd name="T93" fmla="*/ 20 h 56"/>
                <a:gd name="T94" fmla="*/ 6 w 30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56">
                  <a:moveTo>
                    <a:pt x="0" y="28"/>
                  </a:moveTo>
                  <a:lnTo>
                    <a:pt x="0" y="20"/>
                  </a:lnTo>
                  <a:lnTo>
                    <a:pt x="1" y="12"/>
                  </a:lnTo>
                  <a:lnTo>
                    <a:pt x="3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10"/>
                  </a:lnTo>
                  <a:lnTo>
                    <a:pt x="30" y="16"/>
                  </a:lnTo>
                  <a:lnTo>
                    <a:pt x="30" y="20"/>
                  </a:lnTo>
                  <a:lnTo>
                    <a:pt x="30" y="28"/>
                  </a:lnTo>
                  <a:lnTo>
                    <a:pt x="30" y="38"/>
                  </a:lnTo>
                  <a:lnTo>
                    <a:pt x="28" y="44"/>
                  </a:lnTo>
                  <a:lnTo>
                    <a:pt x="27" y="50"/>
                  </a:lnTo>
                  <a:lnTo>
                    <a:pt x="23" y="54"/>
                  </a:lnTo>
                  <a:lnTo>
                    <a:pt x="20" y="56"/>
                  </a:lnTo>
                  <a:lnTo>
                    <a:pt x="15" y="56"/>
                  </a:lnTo>
                  <a:lnTo>
                    <a:pt x="10" y="56"/>
                  </a:lnTo>
                  <a:lnTo>
                    <a:pt x="6" y="54"/>
                  </a:lnTo>
                  <a:lnTo>
                    <a:pt x="5" y="52"/>
                  </a:lnTo>
                  <a:lnTo>
                    <a:pt x="1" y="46"/>
                  </a:lnTo>
                  <a:lnTo>
                    <a:pt x="0" y="38"/>
                  </a:lnTo>
                  <a:lnTo>
                    <a:pt x="0" y="28"/>
                  </a:lnTo>
                  <a:close/>
                  <a:moveTo>
                    <a:pt x="6" y="28"/>
                  </a:moveTo>
                  <a:lnTo>
                    <a:pt x="6" y="36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5" y="50"/>
                  </a:lnTo>
                  <a:lnTo>
                    <a:pt x="18" y="50"/>
                  </a:lnTo>
                  <a:lnTo>
                    <a:pt x="22" y="46"/>
                  </a:lnTo>
                  <a:lnTo>
                    <a:pt x="23" y="42"/>
                  </a:lnTo>
                  <a:lnTo>
                    <a:pt x="23" y="36"/>
                  </a:lnTo>
                  <a:lnTo>
                    <a:pt x="23" y="28"/>
                  </a:lnTo>
                  <a:lnTo>
                    <a:pt x="23" y="20"/>
                  </a:lnTo>
                  <a:lnTo>
                    <a:pt x="23" y="14"/>
                  </a:lnTo>
                  <a:lnTo>
                    <a:pt x="22" y="10"/>
                  </a:lnTo>
                  <a:lnTo>
                    <a:pt x="18" y="8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6" y="20"/>
                  </a:lnTo>
                  <a:lnTo>
                    <a:pt x="6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315" name="Freeform 1019"/>
            <p:cNvSpPr>
              <a:spLocks noEditPoints="1"/>
            </p:cNvSpPr>
            <p:nvPr/>
          </p:nvSpPr>
          <p:spPr bwMode="auto">
            <a:xfrm>
              <a:off x="916" y="3958"/>
              <a:ext cx="33" cy="56"/>
            </a:xfrm>
            <a:custGeom>
              <a:avLst/>
              <a:gdLst>
                <a:gd name="T0" fmla="*/ 0 w 33"/>
                <a:gd name="T1" fmla="*/ 28 h 56"/>
                <a:gd name="T2" fmla="*/ 2 w 33"/>
                <a:gd name="T3" fmla="*/ 20 h 56"/>
                <a:gd name="T4" fmla="*/ 2 w 33"/>
                <a:gd name="T5" fmla="*/ 12 h 56"/>
                <a:gd name="T6" fmla="*/ 5 w 33"/>
                <a:gd name="T7" fmla="*/ 6 h 56"/>
                <a:gd name="T8" fmla="*/ 7 w 33"/>
                <a:gd name="T9" fmla="*/ 4 h 56"/>
                <a:gd name="T10" fmla="*/ 12 w 33"/>
                <a:gd name="T11" fmla="*/ 0 h 56"/>
                <a:gd name="T12" fmla="*/ 17 w 33"/>
                <a:gd name="T13" fmla="*/ 0 h 56"/>
                <a:gd name="T14" fmla="*/ 21 w 33"/>
                <a:gd name="T15" fmla="*/ 0 h 56"/>
                <a:gd name="T16" fmla="*/ 24 w 33"/>
                <a:gd name="T17" fmla="*/ 2 h 56"/>
                <a:gd name="T18" fmla="*/ 26 w 33"/>
                <a:gd name="T19" fmla="*/ 4 h 56"/>
                <a:gd name="T20" fmla="*/ 27 w 33"/>
                <a:gd name="T21" fmla="*/ 6 h 56"/>
                <a:gd name="T22" fmla="*/ 29 w 33"/>
                <a:gd name="T23" fmla="*/ 10 h 56"/>
                <a:gd name="T24" fmla="*/ 31 w 33"/>
                <a:gd name="T25" fmla="*/ 16 h 56"/>
                <a:gd name="T26" fmla="*/ 33 w 33"/>
                <a:gd name="T27" fmla="*/ 20 h 56"/>
                <a:gd name="T28" fmla="*/ 33 w 33"/>
                <a:gd name="T29" fmla="*/ 28 h 56"/>
                <a:gd name="T30" fmla="*/ 31 w 33"/>
                <a:gd name="T31" fmla="*/ 38 h 56"/>
                <a:gd name="T32" fmla="*/ 31 w 33"/>
                <a:gd name="T33" fmla="*/ 44 h 56"/>
                <a:gd name="T34" fmla="*/ 27 w 33"/>
                <a:gd name="T35" fmla="*/ 50 h 56"/>
                <a:gd name="T36" fmla="*/ 26 w 33"/>
                <a:gd name="T37" fmla="*/ 54 h 56"/>
                <a:gd name="T38" fmla="*/ 21 w 33"/>
                <a:gd name="T39" fmla="*/ 56 h 56"/>
                <a:gd name="T40" fmla="*/ 17 w 33"/>
                <a:gd name="T41" fmla="*/ 56 h 56"/>
                <a:gd name="T42" fmla="*/ 12 w 33"/>
                <a:gd name="T43" fmla="*/ 56 h 56"/>
                <a:gd name="T44" fmla="*/ 9 w 33"/>
                <a:gd name="T45" fmla="*/ 54 h 56"/>
                <a:gd name="T46" fmla="*/ 5 w 33"/>
                <a:gd name="T47" fmla="*/ 52 h 56"/>
                <a:gd name="T48" fmla="*/ 4 w 33"/>
                <a:gd name="T49" fmla="*/ 46 h 56"/>
                <a:gd name="T50" fmla="*/ 2 w 33"/>
                <a:gd name="T51" fmla="*/ 38 h 56"/>
                <a:gd name="T52" fmla="*/ 0 w 33"/>
                <a:gd name="T53" fmla="*/ 28 h 56"/>
                <a:gd name="T54" fmla="*/ 7 w 33"/>
                <a:gd name="T55" fmla="*/ 28 h 56"/>
                <a:gd name="T56" fmla="*/ 7 w 33"/>
                <a:gd name="T57" fmla="*/ 36 h 56"/>
                <a:gd name="T58" fmla="*/ 9 w 33"/>
                <a:gd name="T59" fmla="*/ 42 h 56"/>
                <a:gd name="T60" fmla="*/ 10 w 33"/>
                <a:gd name="T61" fmla="*/ 46 h 56"/>
                <a:gd name="T62" fmla="*/ 12 w 33"/>
                <a:gd name="T63" fmla="*/ 50 h 56"/>
                <a:gd name="T64" fmla="*/ 17 w 33"/>
                <a:gd name="T65" fmla="*/ 50 h 56"/>
                <a:gd name="T66" fmla="*/ 21 w 33"/>
                <a:gd name="T67" fmla="*/ 50 h 56"/>
                <a:gd name="T68" fmla="*/ 22 w 33"/>
                <a:gd name="T69" fmla="*/ 46 h 56"/>
                <a:gd name="T70" fmla="*/ 24 w 33"/>
                <a:gd name="T71" fmla="*/ 42 h 56"/>
                <a:gd name="T72" fmla="*/ 26 w 33"/>
                <a:gd name="T73" fmla="*/ 36 h 56"/>
                <a:gd name="T74" fmla="*/ 26 w 33"/>
                <a:gd name="T75" fmla="*/ 28 h 56"/>
                <a:gd name="T76" fmla="*/ 26 w 33"/>
                <a:gd name="T77" fmla="*/ 20 h 56"/>
                <a:gd name="T78" fmla="*/ 24 w 33"/>
                <a:gd name="T79" fmla="*/ 14 h 56"/>
                <a:gd name="T80" fmla="*/ 22 w 33"/>
                <a:gd name="T81" fmla="*/ 10 h 56"/>
                <a:gd name="T82" fmla="*/ 21 w 33"/>
                <a:gd name="T83" fmla="*/ 8 h 56"/>
                <a:gd name="T84" fmla="*/ 16 w 33"/>
                <a:gd name="T85" fmla="*/ 6 h 56"/>
                <a:gd name="T86" fmla="*/ 12 w 33"/>
                <a:gd name="T87" fmla="*/ 8 h 56"/>
                <a:gd name="T88" fmla="*/ 10 w 33"/>
                <a:gd name="T89" fmla="*/ 10 h 56"/>
                <a:gd name="T90" fmla="*/ 9 w 33"/>
                <a:gd name="T91" fmla="*/ 14 h 56"/>
                <a:gd name="T92" fmla="*/ 7 w 33"/>
                <a:gd name="T93" fmla="*/ 20 h 56"/>
                <a:gd name="T94" fmla="*/ 7 w 33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" h="56">
                  <a:moveTo>
                    <a:pt x="0" y="28"/>
                  </a:moveTo>
                  <a:lnTo>
                    <a:pt x="2" y="20"/>
                  </a:lnTo>
                  <a:lnTo>
                    <a:pt x="2" y="12"/>
                  </a:lnTo>
                  <a:lnTo>
                    <a:pt x="5" y="6"/>
                  </a:lnTo>
                  <a:lnTo>
                    <a:pt x="7" y="4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4" y="2"/>
                  </a:lnTo>
                  <a:lnTo>
                    <a:pt x="26" y="4"/>
                  </a:lnTo>
                  <a:lnTo>
                    <a:pt x="27" y="6"/>
                  </a:lnTo>
                  <a:lnTo>
                    <a:pt x="29" y="10"/>
                  </a:lnTo>
                  <a:lnTo>
                    <a:pt x="31" y="16"/>
                  </a:lnTo>
                  <a:lnTo>
                    <a:pt x="33" y="20"/>
                  </a:lnTo>
                  <a:lnTo>
                    <a:pt x="33" y="28"/>
                  </a:lnTo>
                  <a:lnTo>
                    <a:pt x="31" y="38"/>
                  </a:lnTo>
                  <a:lnTo>
                    <a:pt x="31" y="44"/>
                  </a:lnTo>
                  <a:lnTo>
                    <a:pt x="27" y="50"/>
                  </a:lnTo>
                  <a:lnTo>
                    <a:pt x="26" y="54"/>
                  </a:lnTo>
                  <a:lnTo>
                    <a:pt x="21" y="56"/>
                  </a:lnTo>
                  <a:lnTo>
                    <a:pt x="17" y="56"/>
                  </a:lnTo>
                  <a:lnTo>
                    <a:pt x="12" y="56"/>
                  </a:lnTo>
                  <a:lnTo>
                    <a:pt x="9" y="54"/>
                  </a:lnTo>
                  <a:lnTo>
                    <a:pt x="5" y="52"/>
                  </a:lnTo>
                  <a:lnTo>
                    <a:pt x="4" y="46"/>
                  </a:lnTo>
                  <a:lnTo>
                    <a:pt x="2" y="38"/>
                  </a:lnTo>
                  <a:lnTo>
                    <a:pt x="0" y="28"/>
                  </a:lnTo>
                  <a:close/>
                  <a:moveTo>
                    <a:pt x="7" y="28"/>
                  </a:moveTo>
                  <a:lnTo>
                    <a:pt x="7" y="36"/>
                  </a:lnTo>
                  <a:lnTo>
                    <a:pt x="9" y="42"/>
                  </a:lnTo>
                  <a:lnTo>
                    <a:pt x="10" y="46"/>
                  </a:lnTo>
                  <a:lnTo>
                    <a:pt x="12" y="50"/>
                  </a:lnTo>
                  <a:lnTo>
                    <a:pt x="17" y="50"/>
                  </a:lnTo>
                  <a:lnTo>
                    <a:pt x="21" y="50"/>
                  </a:lnTo>
                  <a:lnTo>
                    <a:pt x="22" y="46"/>
                  </a:lnTo>
                  <a:lnTo>
                    <a:pt x="24" y="42"/>
                  </a:lnTo>
                  <a:lnTo>
                    <a:pt x="26" y="36"/>
                  </a:lnTo>
                  <a:lnTo>
                    <a:pt x="26" y="28"/>
                  </a:lnTo>
                  <a:lnTo>
                    <a:pt x="26" y="20"/>
                  </a:lnTo>
                  <a:lnTo>
                    <a:pt x="24" y="14"/>
                  </a:lnTo>
                  <a:lnTo>
                    <a:pt x="22" y="10"/>
                  </a:lnTo>
                  <a:lnTo>
                    <a:pt x="21" y="8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9" y="14"/>
                  </a:lnTo>
                  <a:lnTo>
                    <a:pt x="7" y="20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316" name="Freeform 1020"/>
            <p:cNvSpPr>
              <a:spLocks noEditPoints="1"/>
            </p:cNvSpPr>
            <p:nvPr/>
          </p:nvSpPr>
          <p:spPr bwMode="auto">
            <a:xfrm>
              <a:off x="1195" y="3958"/>
              <a:ext cx="34" cy="56"/>
            </a:xfrm>
            <a:custGeom>
              <a:avLst/>
              <a:gdLst>
                <a:gd name="T0" fmla="*/ 22 w 34"/>
                <a:gd name="T1" fmla="*/ 56 h 56"/>
                <a:gd name="T2" fmla="*/ 22 w 34"/>
                <a:gd name="T3" fmla="*/ 42 h 56"/>
                <a:gd name="T4" fmla="*/ 0 w 34"/>
                <a:gd name="T5" fmla="*/ 42 h 56"/>
                <a:gd name="T6" fmla="*/ 0 w 34"/>
                <a:gd name="T7" fmla="*/ 36 h 56"/>
                <a:gd name="T8" fmla="*/ 24 w 34"/>
                <a:gd name="T9" fmla="*/ 0 h 56"/>
                <a:gd name="T10" fmla="*/ 27 w 34"/>
                <a:gd name="T11" fmla="*/ 0 h 56"/>
                <a:gd name="T12" fmla="*/ 27 w 34"/>
                <a:gd name="T13" fmla="*/ 36 h 56"/>
                <a:gd name="T14" fmla="*/ 34 w 34"/>
                <a:gd name="T15" fmla="*/ 36 h 56"/>
                <a:gd name="T16" fmla="*/ 34 w 34"/>
                <a:gd name="T17" fmla="*/ 42 h 56"/>
                <a:gd name="T18" fmla="*/ 27 w 34"/>
                <a:gd name="T19" fmla="*/ 42 h 56"/>
                <a:gd name="T20" fmla="*/ 27 w 34"/>
                <a:gd name="T21" fmla="*/ 56 h 56"/>
                <a:gd name="T22" fmla="*/ 22 w 34"/>
                <a:gd name="T23" fmla="*/ 56 h 56"/>
                <a:gd name="T24" fmla="*/ 22 w 34"/>
                <a:gd name="T25" fmla="*/ 36 h 56"/>
                <a:gd name="T26" fmla="*/ 22 w 34"/>
                <a:gd name="T27" fmla="*/ 14 h 56"/>
                <a:gd name="T28" fmla="*/ 9 w 34"/>
                <a:gd name="T29" fmla="*/ 36 h 56"/>
                <a:gd name="T30" fmla="*/ 22 w 34"/>
                <a:gd name="T31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56">
                  <a:moveTo>
                    <a:pt x="22" y="56"/>
                  </a:moveTo>
                  <a:lnTo>
                    <a:pt x="22" y="42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7" y="36"/>
                  </a:lnTo>
                  <a:lnTo>
                    <a:pt x="34" y="36"/>
                  </a:lnTo>
                  <a:lnTo>
                    <a:pt x="34" y="42"/>
                  </a:lnTo>
                  <a:lnTo>
                    <a:pt x="27" y="42"/>
                  </a:lnTo>
                  <a:lnTo>
                    <a:pt x="27" y="56"/>
                  </a:lnTo>
                  <a:lnTo>
                    <a:pt x="22" y="56"/>
                  </a:lnTo>
                  <a:close/>
                  <a:moveTo>
                    <a:pt x="22" y="36"/>
                  </a:moveTo>
                  <a:lnTo>
                    <a:pt x="22" y="14"/>
                  </a:lnTo>
                  <a:lnTo>
                    <a:pt x="9" y="36"/>
                  </a:lnTo>
                  <a:lnTo>
                    <a:pt x="22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317" name="Freeform 1021"/>
            <p:cNvSpPr>
              <a:spLocks noEditPoints="1"/>
            </p:cNvSpPr>
            <p:nvPr/>
          </p:nvSpPr>
          <p:spPr bwMode="auto">
            <a:xfrm>
              <a:off x="1234" y="3958"/>
              <a:ext cx="31" cy="56"/>
            </a:xfrm>
            <a:custGeom>
              <a:avLst/>
              <a:gdLst>
                <a:gd name="T0" fmla="*/ 0 w 31"/>
                <a:gd name="T1" fmla="*/ 28 h 56"/>
                <a:gd name="T2" fmla="*/ 0 w 31"/>
                <a:gd name="T3" fmla="*/ 20 h 56"/>
                <a:gd name="T4" fmla="*/ 2 w 31"/>
                <a:gd name="T5" fmla="*/ 12 h 56"/>
                <a:gd name="T6" fmla="*/ 4 w 31"/>
                <a:gd name="T7" fmla="*/ 6 h 56"/>
                <a:gd name="T8" fmla="*/ 7 w 31"/>
                <a:gd name="T9" fmla="*/ 4 h 56"/>
                <a:gd name="T10" fmla="*/ 10 w 31"/>
                <a:gd name="T11" fmla="*/ 0 h 56"/>
                <a:gd name="T12" fmla="*/ 15 w 31"/>
                <a:gd name="T13" fmla="*/ 0 h 56"/>
                <a:gd name="T14" fmla="*/ 19 w 31"/>
                <a:gd name="T15" fmla="*/ 0 h 56"/>
                <a:gd name="T16" fmla="*/ 22 w 31"/>
                <a:gd name="T17" fmla="*/ 2 h 56"/>
                <a:gd name="T18" fmla="*/ 26 w 31"/>
                <a:gd name="T19" fmla="*/ 4 h 56"/>
                <a:gd name="T20" fmla="*/ 27 w 31"/>
                <a:gd name="T21" fmla="*/ 6 h 56"/>
                <a:gd name="T22" fmla="*/ 29 w 31"/>
                <a:gd name="T23" fmla="*/ 10 h 56"/>
                <a:gd name="T24" fmla="*/ 31 w 31"/>
                <a:gd name="T25" fmla="*/ 16 h 56"/>
                <a:gd name="T26" fmla="*/ 31 w 31"/>
                <a:gd name="T27" fmla="*/ 20 h 56"/>
                <a:gd name="T28" fmla="*/ 31 w 31"/>
                <a:gd name="T29" fmla="*/ 28 h 56"/>
                <a:gd name="T30" fmla="*/ 31 w 31"/>
                <a:gd name="T31" fmla="*/ 38 h 56"/>
                <a:gd name="T32" fmla="*/ 29 w 31"/>
                <a:gd name="T33" fmla="*/ 44 h 56"/>
                <a:gd name="T34" fmla="*/ 27 w 31"/>
                <a:gd name="T35" fmla="*/ 50 h 56"/>
                <a:gd name="T36" fmla="*/ 24 w 31"/>
                <a:gd name="T37" fmla="*/ 54 h 56"/>
                <a:gd name="T38" fmla="*/ 21 w 31"/>
                <a:gd name="T39" fmla="*/ 56 h 56"/>
                <a:gd name="T40" fmla="*/ 15 w 31"/>
                <a:gd name="T41" fmla="*/ 56 h 56"/>
                <a:gd name="T42" fmla="*/ 10 w 31"/>
                <a:gd name="T43" fmla="*/ 56 h 56"/>
                <a:gd name="T44" fmla="*/ 7 w 31"/>
                <a:gd name="T45" fmla="*/ 54 h 56"/>
                <a:gd name="T46" fmla="*/ 5 w 31"/>
                <a:gd name="T47" fmla="*/ 52 h 56"/>
                <a:gd name="T48" fmla="*/ 2 w 31"/>
                <a:gd name="T49" fmla="*/ 46 h 56"/>
                <a:gd name="T50" fmla="*/ 0 w 31"/>
                <a:gd name="T51" fmla="*/ 38 h 56"/>
                <a:gd name="T52" fmla="*/ 0 w 31"/>
                <a:gd name="T53" fmla="*/ 28 h 56"/>
                <a:gd name="T54" fmla="*/ 7 w 31"/>
                <a:gd name="T55" fmla="*/ 28 h 56"/>
                <a:gd name="T56" fmla="*/ 7 w 31"/>
                <a:gd name="T57" fmla="*/ 36 h 56"/>
                <a:gd name="T58" fmla="*/ 7 w 31"/>
                <a:gd name="T59" fmla="*/ 42 h 56"/>
                <a:gd name="T60" fmla="*/ 9 w 31"/>
                <a:gd name="T61" fmla="*/ 46 h 56"/>
                <a:gd name="T62" fmla="*/ 12 w 31"/>
                <a:gd name="T63" fmla="*/ 50 h 56"/>
                <a:gd name="T64" fmla="*/ 15 w 31"/>
                <a:gd name="T65" fmla="*/ 50 h 56"/>
                <a:gd name="T66" fmla="*/ 19 w 31"/>
                <a:gd name="T67" fmla="*/ 50 h 56"/>
                <a:gd name="T68" fmla="*/ 22 w 31"/>
                <a:gd name="T69" fmla="*/ 46 h 56"/>
                <a:gd name="T70" fmla="*/ 24 w 31"/>
                <a:gd name="T71" fmla="*/ 42 h 56"/>
                <a:gd name="T72" fmla="*/ 24 w 31"/>
                <a:gd name="T73" fmla="*/ 36 h 56"/>
                <a:gd name="T74" fmla="*/ 24 w 31"/>
                <a:gd name="T75" fmla="*/ 28 h 56"/>
                <a:gd name="T76" fmla="*/ 24 w 31"/>
                <a:gd name="T77" fmla="*/ 20 h 56"/>
                <a:gd name="T78" fmla="*/ 24 w 31"/>
                <a:gd name="T79" fmla="*/ 14 h 56"/>
                <a:gd name="T80" fmla="*/ 22 w 31"/>
                <a:gd name="T81" fmla="*/ 10 h 56"/>
                <a:gd name="T82" fmla="*/ 19 w 31"/>
                <a:gd name="T83" fmla="*/ 8 h 56"/>
                <a:gd name="T84" fmla="*/ 15 w 31"/>
                <a:gd name="T85" fmla="*/ 6 h 56"/>
                <a:gd name="T86" fmla="*/ 12 w 31"/>
                <a:gd name="T87" fmla="*/ 8 h 56"/>
                <a:gd name="T88" fmla="*/ 9 w 31"/>
                <a:gd name="T89" fmla="*/ 10 h 56"/>
                <a:gd name="T90" fmla="*/ 7 w 31"/>
                <a:gd name="T91" fmla="*/ 14 h 56"/>
                <a:gd name="T92" fmla="*/ 7 w 31"/>
                <a:gd name="T93" fmla="*/ 20 h 56"/>
                <a:gd name="T94" fmla="*/ 7 w 31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" h="56">
                  <a:moveTo>
                    <a:pt x="0" y="28"/>
                  </a:moveTo>
                  <a:lnTo>
                    <a:pt x="0" y="20"/>
                  </a:lnTo>
                  <a:lnTo>
                    <a:pt x="2" y="12"/>
                  </a:lnTo>
                  <a:lnTo>
                    <a:pt x="4" y="6"/>
                  </a:lnTo>
                  <a:lnTo>
                    <a:pt x="7" y="4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7" y="6"/>
                  </a:lnTo>
                  <a:lnTo>
                    <a:pt x="29" y="10"/>
                  </a:lnTo>
                  <a:lnTo>
                    <a:pt x="31" y="16"/>
                  </a:lnTo>
                  <a:lnTo>
                    <a:pt x="31" y="20"/>
                  </a:lnTo>
                  <a:lnTo>
                    <a:pt x="31" y="28"/>
                  </a:lnTo>
                  <a:lnTo>
                    <a:pt x="31" y="38"/>
                  </a:lnTo>
                  <a:lnTo>
                    <a:pt x="29" y="44"/>
                  </a:lnTo>
                  <a:lnTo>
                    <a:pt x="27" y="50"/>
                  </a:lnTo>
                  <a:lnTo>
                    <a:pt x="24" y="54"/>
                  </a:lnTo>
                  <a:lnTo>
                    <a:pt x="21" y="56"/>
                  </a:lnTo>
                  <a:lnTo>
                    <a:pt x="15" y="56"/>
                  </a:lnTo>
                  <a:lnTo>
                    <a:pt x="10" y="56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2" y="46"/>
                  </a:lnTo>
                  <a:lnTo>
                    <a:pt x="0" y="38"/>
                  </a:lnTo>
                  <a:lnTo>
                    <a:pt x="0" y="28"/>
                  </a:lnTo>
                  <a:close/>
                  <a:moveTo>
                    <a:pt x="7" y="28"/>
                  </a:moveTo>
                  <a:lnTo>
                    <a:pt x="7" y="36"/>
                  </a:lnTo>
                  <a:lnTo>
                    <a:pt x="7" y="42"/>
                  </a:lnTo>
                  <a:lnTo>
                    <a:pt x="9" y="46"/>
                  </a:lnTo>
                  <a:lnTo>
                    <a:pt x="12" y="50"/>
                  </a:lnTo>
                  <a:lnTo>
                    <a:pt x="15" y="50"/>
                  </a:lnTo>
                  <a:lnTo>
                    <a:pt x="19" y="50"/>
                  </a:lnTo>
                  <a:lnTo>
                    <a:pt x="22" y="46"/>
                  </a:lnTo>
                  <a:lnTo>
                    <a:pt x="24" y="42"/>
                  </a:lnTo>
                  <a:lnTo>
                    <a:pt x="24" y="36"/>
                  </a:lnTo>
                  <a:lnTo>
                    <a:pt x="24" y="28"/>
                  </a:lnTo>
                  <a:lnTo>
                    <a:pt x="24" y="20"/>
                  </a:lnTo>
                  <a:lnTo>
                    <a:pt x="24" y="14"/>
                  </a:lnTo>
                  <a:lnTo>
                    <a:pt x="22" y="10"/>
                  </a:lnTo>
                  <a:lnTo>
                    <a:pt x="19" y="8"/>
                  </a:lnTo>
                  <a:lnTo>
                    <a:pt x="15" y="6"/>
                  </a:lnTo>
                  <a:lnTo>
                    <a:pt x="12" y="8"/>
                  </a:lnTo>
                  <a:lnTo>
                    <a:pt x="9" y="10"/>
                  </a:lnTo>
                  <a:lnTo>
                    <a:pt x="7" y="14"/>
                  </a:lnTo>
                  <a:lnTo>
                    <a:pt x="7" y="20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318" name="Freeform 1022"/>
            <p:cNvSpPr>
              <a:spLocks noEditPoints="1"/>
            </p:cNvSpPr>
            <p:nvPr/>
          </p:nvSpPr>
          <p:spPr bwMode="auto">
            <a:xfrm>
              <a:off x="1270" y="3958"/>
              <a:ext cx="32" cy="56"/>
            </a:xfrm>
            <a:custGeom>
              <a:avLst/>
              <a:gdLst>
                <a:gd name="T0" fmla="*/ 0 w 32"/>
                <a:gd name="T1" fmla="*/ 28 h 56"/>
                <a:gd name="T2" fmla="*/ 2 w 32"/>
                <a:gd name="T3" fmla="*/ 20 h 56"/>
                <a:gd name="T4" fmla="*/ 2 w 32"/>
                <a:gd name="T5" fmla="*/ 12 h 56"/>
                <a:gd name="T6" fmla="*/ 5 w 32"/>
                <a:gd name="T7" fmla="*/ 6 h 56"/>
                <a:gd name="T8" fmla="*/ 7 w 32"/>
                <a:gd name="T9" fmla="*/ 4 h 56"/>
                <a:gd name="T10" fmla="*/ 12 w 32"/>
                <a:gd name="T11" fmla="*/ 0 h 56"/>
                <a:gd name="T12" fmla="*/ 17 w 32"/>
                <a:gd name="T13" fmla="*/ 0 h 56"/>
                <a:gd name="T14" fmla="*/ 20 w 32"/>
                <a:gd name="T15" fmla="*/ 0 h 56"/>
                <a:gd name="T16" fmla="*/ 24 w 32"/>
                <a:gd name="T17" fmla="*/ 2 h 56"/>
                <a:gd name="T18" fmla="*/ 25 w 32"/>
                <a:gd name="T19" fmla="*/ 4 h 56"/>
                <a:gd name="T20" fmla="*/ 27 w 32"/>
                <a:gd name="T21" fmla="*/ 6 h 56"/>
                <a:gd name="T22" fmla="*/ 29 w 32"/>
                <a:gd name="T23" fmla="*/ 10 h 56"/>
                <a:gd name="T24" fmla="*/ 30 w 32"/>
                <a:gd name="T25" fmla="*/ 16 h 56"/>
                <a:gd name="T26" fmla="*/ 32 w 32"/>
                <a:gd name="T27" fmla="*/ 20 h 56"/>
                <a:gd name="T28" fmla="*/ 32 w 32"/>
                <a:gd name="T29" fmla="*/ 28 h 56"/>
                <a:gd name="T30" fmla="*/ 30 w 32"/>
                <a:gd name="T31" fmla="*/ 38 h 56"/>
                <a:gd name="T32" fmla="*/ 30 w 32"/>
                <a:gd name="T33" fmla="*/ 44 h 56"/>
                <a:gd name="T34" fmla="*/ 27 w 32"/>
                <a:gd name="T35" fmla="*/ 50 h 56"/>
                <a:gd name="T36" fmla="*/ 25 w 32"/>
                <a:gd name="T37" fmla="*/ 54 h 56"/>
                <a:gd name="T38" fmla="*/ 20 w 32"/>
                <a:gd name="T39" fmla="*/ 56 h 56"/>
                <a:gd name="T40" fmla="*/ 17 w 32"/>
                <a:gd name="T41" fmla="*/ 56 h 56"/>
                <a:gd name="T42" fmla="*/ 12 w 32"/>
                <a:gd name="T43" fmla="*/ 56 h 56"/>
                <a:gd name="T44" fmla="*/ 8 w 32"/>
                <a:gd name="T45" fmla="*/ 54 h 56"/>
                <a:gd name="T46" fmla="*/ 5 w 32"/>
                <a:gd name="T47" fmla="*/ 52 h 56"/>
                <a:gd name="T48" fmla="*/ 3 w 32"/>
                <a:gd name="T49" fmla="*/ 46 h 56"/>
                <a:gd name="T50" fmla="*/ 2 w 32"/>
                <a:gd name="T51" fmla="*/ 38 h 56"/>
                <a:gd name="T52" fmla="*/ 0 w 32"/>
                <a:gd name="T53" fmla="*/ 28 h 56"/>
                <a:gd name="T54" fmla="*/ 7 w 32"/>
                <a:gd name="T55" fmla="*/ 28 h 56"/>
                <a:gd name="T56" fmla="*/ 7 w 32"/>
                <a:gd name="T57" fmla="*/ 36 h 56"/>
                <a:gd name="T58" fmla="*/ 8 w 32"/>
                <a:gd name="T59" fmla="*/ 42 h 56"/>
                <a:gd name="T60" fmla="*/ 10 w 32"/>
                <a:gd name="T61" fmla="*/ 46 h 56"/>
                <a:gd name="T62" fmla="*/ 12 w 32"/>
                <a:gd name="T63" fmla="*/ 50 h 56"/>
                <a:gd name="T64" fmla="*/ 17 w 32"/>
                <a:gd name="T65" fmla="*/ 50 h 56"/>
                <a:gd name="T66" fmla="*/ 20 w 32"/>
                <a:gd name="T67" fmla="*/ 50 h 56"/>
                <a:gd name="T68" fmla="*/ 22 w 32"/>
                <a:gd name="T69" fmla="*/ 46 h 56"/>
                <a:gd name="T70" fmla="*/ 24 w 32"/>
                <a:gd name="T71" fmla="*/ 42 h 56"/>
                <a:gd name="T72" fmla="*/ 25 w 32"/>
                <a:gd name="T73" fmla="*/ 36 h 56"/>
                <a:gd name="T74" fmla="*/ 25 w 32"/>
                <a:gd name="T75" fmla="*/ 28 h 56"/>
                <a:gd name="T76" fmla="*/ 25 w 32"/>
                <a:gd name="T77" fmla="*/ 20 h 56"/>
                <a:gd name="T78" fmla="*/ 24 w 32"/>
                <a:gd name="T79" fmla="*/ 14 h 56"/>
                <a:gd name="T80" fmla="*/ 22 w 32"/>
                <a:gd name="T81" fmla="*/ 10 h 56"/>
                <a:gd name="T82" fmla="*/ 20 w 32"/>
                <a:gd name="T83" fmla="*/ 8 h 56"/>
                <a:gd name="T84" fmla="*/ 15 w 32"/>
                <a:gd name="T85" fmla="*/ 6 h 56"/>
                <a:gd name="T86" fmla="*/ 12 w 32"/>
                <a:gd name="T87" fmla="*/ 8 h 56"/>
                <a:gd name="T88" fmla="*/ 10 w 32"/>
                <a:gd name="T89" fmla="*/ 10 h 56"/>
                <a:gd name="T90" fmla="*/ 8 w 32"/>
                <a:gd name="T91" fmla="*/ 14 h 56"/>
                <a:gd name="T92" fmla="*/ 7 w 32"/>
                <a:gd name="T93" fmla="*/ 20 h 56"/>
                <a:gd name="T94" fmla="*/ 7 w 32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" h="56">
                  <a:moveTo>
                    <a:pt x="0" y="28"/>
                  </a:moveTo>
                  <a:lnTo>
                    <a:pt x="2" y="20"/>
                  </a:lnTo>
                  <a:lnTo>
                    <a:pt x="2" y="12"/>
                  </a:lnTo>
                  <a:lnTo>
                    <a:pt x="5" y="6"/>
                  </a:lnTo>
                  <a:lnTo>
                    <a:pt x="7" y="4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9" y="10"/>
                  </a:lnTo>
                  <a:lnTo>
                    <a:pt x="30" y="16"/>
                  </a:lnTo>
                  <a:lnTo>
                    <a:pt x="32" y="20"/>
                  </a:lnTo>
                  <a:lnTo>
                    <a:pt x="32" y="28"/>
                  </a:lnTo>
                  <a:lnTo>
                    <a:pt x="30" y="38"/>
                  </a:lnTo>
                  <a:lnTo>
                    <a:pt x="30" y="44"/>
                  </a:lnTo>
                  <a:lnTo>
                    <a:pt x="27" y="50"/>
                  </a:lnTo>
                  <a:lnTo>
                    <a:pt x="25" y="54"/>
                  </a:lnTo>
                  <a:lnTo>
                    <a:pt x="20" y="56"/>
                  </a:lnTo>
                  <a:lnTo>
                    <a:pt x="17" y="56"/>
                  </a:lnTo>
                  <a:lnTo>
                    <a:pt x="12" y="56"/>
                  </a:lnTo>
                  <a:lnTo>
                    <a:pt x="8" y="54"/>
                  </a:lnTo>
                  <a:lnTo>
                    <a:pt x="5" y="52"/>
                  </a:lnTo>
                  <a:lnTo>
                    <a:pt x="3" y="46"/>
                  </a:lnTo>
                  <a:lnTo>
                    <a:pt x="2" y="38"/>
                  </a:lnTo>
                  <a:lnTo>
                    <a:pt x="0" y="28"/>
                  </a:lnTo>
                  <a:close/>
                  <a:moveTo>
                    <a:pt x="7" y="28"/>
                  </a:moveTo>
                  <a:lnTo>
                    <a:pt x="7" y="36"/>
                  </a:lnTo>
                  <a:lnTo>
                    <a:pt x="8" y="42"/>
                  </a:lnTo>
                  <a:lnTo>
                    <a:pt x="10" y="46"/>
                  </a:lnTo>
                  <a:lnTo>
                    <a:pt x="12" y="50"/>
                  </a:lnTo>
                  <a:lnTo>
                    <a:pt x="17" y="50"/>
                  </a:lnTo>
                  <a:lnTo>
                    <a:pt x="20" y="50"/>
                  </a:lnTo>
                  <a:lnTo>
                    <a:pt x="22" y="46"/>
                  </a:lnTo>
                  <a:lnTo>
                    <a:pt x="24" y="42"/>
                  </a:lnTo>
                  <a:lnTo>
                    <a:pt x="25" y="36"/>
                  </a:lnTo>
                  <a:lnTo>
                    <a:pt x="25" y="28"/>
                  </a:lnTo>
                  <a:lnTo>
                    <a:pt x="25" y="20"/>
                  </a:lnTo>
                  <a:lnTo>
                    <a:pt x="24" y="14"/>
                  </a:lnTo>
                  <a:lnTo>
                    <a:pt x="22" y="10"/>
                  </a:lnTo>
                  <a:lnTo>
                    <a:pt x="20" y="8"/>
                  </a:lnTo>
                  <a:lnTo>
                    <a:pt x="15" y="6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7" y="20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319" name="Freeform 1023"/>
            <p:cNvSpPr>
              <a:spLocks noEditPoints="1"/>
            </p:cNvSpPr>
            <p:nvPr/>
          </p:nvSpPr>
          <p:spPr bwMode="auto">
            <a:xfrm>
              <a:off x="1550" y="3958"/>
              <a:ext cx="33" cy="56"/>
            </a:xfrm>
            <a:custGeom>
              <a:avLst/>
              <a:gdLst>
                <a:gd name="T0" fmla="*/ 31 w 33"/>
                <a:gd name="T1" fmla="*/ 14 h 56"/>
                <a:gd name="T2" fmla="*/ 26 w 33"/>
                <a:gd name="T3" fmla="*/ 16 h 56"/>
                <a:gd name="T4" fmla="*/ 24 w 33"/>
                <a:gd name="T5" fmla="*/ 12 h 56"/>
                <a:gd name="T6" fmla="*/ 22 w 33"/>
                <a:gd name="T7" fmla="*/ 10 h 56"/>
                <a:gd name="T8" fmla="*/ 21 w 33"/>
                <a:gd name="T9" fmla="*/ 8 h 56"/>
                <a:gd name="T10" fmla="*/ 17 w 33"/>
                <a:gd name="T11" fmla="*/ 6 h 56"/>
                <a:gd name="T12" fmla="*/ 14 w 33"/>
                <a:gd name="T13" fmla="*/ 6 h 56"/>
                <a:gd name="T14" fmla="*/ 12 w 33"/>
                <a:gd name="T15" fmla="*/ 8 h 56"/>
                <a:gd name="T16" fmla="*/ 11 w 33"/>
                <a:gd name="T17" fmla="*/ 10 h 56"/>
                <a:gd name="T18" fmla="*/ 9 w 33"/>
                <a:gd name="T19" fmla="*/ 14 h 56"/>
                <a:gd name="T20" fmla="*/ 7 w 33"/>
                <a:gd name="T21" fmla="*/ 20 h 56"/>
                <a:gd name="T22" fmla="*/ 7 w 33"/>
                <a:gd name="T23" fmla="*/ 26 h 56"/>
                <a:gd name="T24" fmla="*/ 9 w 33"/>
                <a:gd name="T25" fmla="*/ 24 h 56"/>
                <a:gd name="T26" fmla="*/ 12 w 33"/>
                <a:gd name="T27" fmla="*/ 22 h 56"/>
                <a:gd name="T28" fmla="*/ 14 w 33"/>
                <a:gd name="T29" fmla="*/ 20 h 56"/>
                <a:gd name="T30" fmla="*/ 17 w 33"/>
                <a:gd name="T31" fmla="*/ 20 h 56"/>
                <a:gd name="T32" fmla="*/ 24 w 33"/>
                <a:gd name="T33" fmla="*/ 20 h 56"/>
                <a:gd name="T34" fmla="*/ 28 w 33"/>
                <a:gd name="T35" fmla="*/ 24 h 56"/>
                <a:gd name="T36" fmla="*/ 31 w 33"/>
                <a:gd name="T37" fmla="*/ 30 h 56"/>
                <a:gd name="T38" fmla="*/ 33 w 33"/>
                <a:gd name="T39" fmla="*/ 38 h 56"/>
                <a:gd name="T40" fmla="*/ 31 w 33"/>
                <a:gd name="T41" fmla="*/ 42 h 56"/>
                <a:gd name="T42" fmla="*/ 29 w 33"/>
                <a:gd name="T43" fmla="*/ 48 h 56"/>
                <a:gd name="T44" fmla="*/ 28 w 33"/>
                <a:gd name="T45" fmla="*/ 52 h 56"/>
                <a:gd name="T46" fmla="*/ 24 w 33"/>
                <a:gd name="T47" fmla="*/ 54 h 56"/>
                <a:gd name="T48" fmla="*/ 21 w 33"/>
                <a:gd name="T49" fmla="*/ 56 h 56"/>
                <a:gd name="T50" fmla="*/ 17 w 33"/>
                <a:gd name="T51" fmla="*/ 56 h 56"/>
                <a:gd name="T52" fmla="*/ 12 w 33"/>
                <a:gd name="T53" fmla="*/ 56 h 56"/>
                <a:gd name="T54" fmla="*/ 9 w 33"/>
                <a:gd name="T55" fmla="*/ 54 h 56"/>
                <a:gd name="T56" fmla="*/ 5 w 33"/>
                <a:gd name="T57" fmla="*/ 50 h 56"/>
                <a:gd name="T58" fmla="*/ 2 w 33"/>
                <a:gd name="T59" fmla="*/ 46 h 56"/>
                <a:gd name="T60" fmla="*/ 0 w 33"/>
                <a:gd name="T61" fmla="*/ 38 h 56"/>
                <a:gd name="T62" fmla="*/ 0 w 33"/>
                <a:gd name="T63" fmla="*/ 30 h 56"/>
                <a:gd name="T64" fmla="*/ 0 w 33"/>
                <a:gd name="T65" fmla="*/ 20 h 56"/>
                <a:gd name="T66" fmla="*/ 2 w 33"/>
                <a:gd name="T67" fmla="*/ 12 h 56"/>
                <a:gd name="T68" fmla="*/ 5 w 33"/>
                <a:gd name="T69" fmla="*/ 6 h 56"/>
                <a:gd name="T70" fmla="*/ 9 w 33"/>
                <a:gd name="T71" fmla="*/ 2 h 56"/>
                <a:gd name="T72" fmla="*/ 12 w 33"/>
                <a:gd name="T73" fmla="*/ 0 h 56"/>
                <a:gd name="T74" fmla="*/ 17 w 33"/>
                <a:gd name="T75" fmla="*/ 0 h 56"/>
                <a:gd name="T76" fmla="*/ 22 w 33"/>
                <a:gd name="T77" fmla="*/ 0 h 56"/>
                <a:gd name="T78" fmla="*/ 28 w 33"/>
                <a:gd name="T79" fmla="*/ 4 h 56"/>
                <a:gd name="T80" fmla="*/ 29 w 33"/>
                <a:gd name="T81" fmla="*/ 8 h 56"/>
                <a:gd name="T82" fmla="*/ 31 w 33"/>
                <a:gd name="T83" fmla="*/ 14 h 56"/>
                <a:gd name="T84" fmla="*/ 7 w 33"/>
                <a:gd name="T85" fmla="*/ 38 h 56"/>
                <a:gd name="T86" fmla="*/ 7 w 33"/>
                <a:gd name="T87" fmla="*/ 40 h 56"/>
                <a:gd name="T88" fmla="*/ 7 w 33"/>
                <a:gd name="T89" fmla="*/ 44 h 56"/>
                <a:gd name="T90" fmla="*/ 9 w 33"/>
                <a:gd name="T91" fmla="*/ 46 h 56"/>
                <a:gd name="T92" fmla="*/ 11 w 33"/>
                <a:gd name="T93" fmla="*/ 48 h 56"/>
                <a:gd name="T94" fmla="*/ 14 w 33"/>
                <a:gd name="T95" fmla="*/ 50 h 56"/>
                <a:gd name="T96" fmla="*/ 16 w 33"/>
                <a:gd name="T97" fmla="*/ 50 h 56"/>
                <a:gd name="T98" fmla="*/ 21 w 33"/>
                <a:gd name="T99" fmla="*/ 50 h 56"/>
                <a:gd name="T100" fmla="*/ 22 w 33"/>
                <a:gd name="T101" fmla="*/ 46 h 56"/>
                <a:gd name="T102" fmla="*/ 26 w 33"/>
                <a:gd name="T103" fmla="*/ 44 h 56"/>
                <a:gd name="T104" fmla="*/ 26 w 33"/>
                <a:gd name="T105" fmla="*/ 38 h 56"/>
                <a:gd name="T106" fmla="*/ 26 w 33"/>
                <a:gd name="T107" fmla="*/ 32 h 56"/>
                <a:gd name="T108" fmla="*/ 22 w 33"/>
                <a:gd name="T109" fmla="*/ 30 h 56"/>
                <a:gd name="T110" fmla="*/ 21 w 33"/>
                <a:gd name="T111" fmla="*/ 26 h 56"/>
                <a:gd name="T112" fmla="*/ 16 w 33"/>
                <a:gd name="T113" fmla="*/ 26 h 56"/>
                <a:gd name="T114" fmla="*/ 12 w 33"/>
                <a:gd name="T115" fmla="*/ 26 h 56"/>
                <a:gd name="T116" fmla="*/ 9 w 33"/>
                <a:gd name="T117" fmla="*/ 30 h 56"/>
                <a:gd name="T118" fmla="*/ 7 w 33"/>
                <a:gd name="T119" fmla="*/ 32 h 56"/>
                <a:gd name="T120" fmla="*/ 7 w 33"/>
                <a:gd name="T1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" h="56">
                  <a:moveTo>
                    <a:pt x="31" y="14"/>
                  </a:moveTo>
                  <a:lnTo>
                    <a:pt x="26" y="16"/>
                  </a:lnTo>
                  <a:lnTo>
                    <a:pt x="24" y="12"/>
                  </a:lnTo>
                  <a:lnTo>
                    <a:pt x="22" y="10"/>
                  </a:lnTo>
                  <a:lnTo>
                    <a:pt x="21" y="8"/>
                  </a:lnTo>
                  <a:lnTo>
                    <a:pt x="17" y="6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1" y="10"/>
                  </a:lnTo>
                  <a:lnTo>
                    <a:pt x="9" y="14"/>
                  </a:lnTo>
                  <a:lnTo>
                    <a:pt x="7" y="20"/>
                  </a:lnTo>
                  <a:lnTo>
                    <a:pt x="7" y="26"/>
                  </a:lnTo>
                  <a:lnTo>
                    <a:pt x="9" y="24"/>
                  </a:lnTo>
                  <a:lnTo>
                    <a:pt x="12" y="22"/>
                  </a:lnTo>
                  <a:lnTo>
                    <a:pt x="14" y="20"/>
                  </a:lnTo>
                  <a:lnTo>
                    <a:pt x="17" y="20"/>
                  </a:lnTo>
                  <a:lnTo>
                    <a:pt x="24" y="20"/>
                  </a:lnTo>
                  <a:lnTo>
                    <a:pt x="28" y="24"/>
                  </a:lnTo>
                  <a:lnTo>
                    <a:pt x="31" y="30"/>
                  </a:lnTo>
                  <a:lnTo>
                    <a:pt x="33" y="38"/>
                  </a:lnTo>
                  <a:lnTo>
                    <a:pt x="31" y="42"/>
                  </a:lnTo>
                  <a:lnTo>
                    <a:pt x="29" y="48"/>
                  </a:lnTo>
                  <a:lnTo>
                    <a:pt x="28" y="52"/>
                  </a:lnTo>
                  <a:lnTo>
                    <a:pt x="24" y="54"/>
                  </a:lnTo>
                  <a:lnTo>
                    <a:pt x="21" y="56"/>
                  </a:lnTo>
                  <a:lnTo>
                    <a:pt x="17" y="56"/>
                  </a:lnTo>
                  <a:lnTo>
                    <a:pt x="12" y="56"/>
                  </a:lnTo>
                  <a:lnTo>
                    <a:pt x="9" y="54"/>
                  </a:lnTo>
                  <a:lnTo>
                    <a:pt x="5" y="50"/>
                  </a:lnTo>
                  <a:lnTo>
                    <a:pt x="2" y="46"/>
                  </a:lnTo>
                  <a:lnTo>
                    <a:pt x="0" y="38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5" y="6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29" y="8"/>
                  </a:lnTo>
                  <a:lnTo>
                    <a:pt x="31" y="14"/>
                  </a:lnTo>
                  <a:close/>
                  <a:moveTo>
                    <a:pt x="7" y="38"/>
                  </a:moveTo>
                  <a:lnTo>
                    <a:pt x="7" y="40"/>
                  </a:lnTo>
                  <a:lnTo>
                    <a:pt x="7" y="44"/>
                  </a:lnTo>
                  <a:lnTo>
                    <a:pt x="9" y="46"/>
                  </a:lnTo>
                  <a:lnTo>
                    <a:pt x="11" y="48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21" y="50"/>
                  </a:lnTo>
                  <a:lnTo>
                    <a:pt x="22" y="46"/>
                  </a:lnTo>
                  <a:lnTo>
                    <a:pt x="26" y="44"/>
                  </a:lnTo>
                  <a:lnTo>
                    <a:pt x="26" y="38"/>
                  </a:lnTo>
                  <a:lnTo>
                    <a:pt x="26" y="32"/>
                  </a:lnTo>
                  <a:lnTo>
                    <a:pt x="22" y="30"/>
                  </a:lnTo>
                  <a:lnTo>
                    <a:pt x="21" y="26"/>
                  </a:lnTo>
                  <a:lnTo>
                    <a:pt x="16" y="26"/>
                  </a:lnTo>
                  <a:lnTo>
                    <a:pt x="12" y="26"/>
                  </a:lnTo>
                  <a:lnTo>
                    <a:pt x="9" y="30"/>
                  </a:lnTo>
                  <a:lnTo>
                    <a:pt x="7" y="32"/>
                  </a:lnTo>
                  <a:lnTo>
                    <a:pt x="7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320" name="Freeform 1024"/>
            <p:cNvSpPr>
              <a:spLocks noEditPoints="1"/>
            </p:cNvSpPr>
            <p:nvPr/>
          </p:nvSpPr>
          <p:spPr bwMode="auto">
            <a:xfrm>
              <a:off x="1588" y="3958"/>
              <a:ext cx="30" cy="56"/>
            </a:xfrm>
            <a:custGeom>
              <a:avLst/>
              <a:gdLst>
                <a:gd name="T0" fmla="*/ 0 w 30"/>
                <a:gd name="T1" fmla="*/ 28 h 56"/>
                <a:gd name="T2" fmla="*/ 0 w 30"/>
                <a:gd name="T3" fmla="*/ 20 h 56"/>
                <a:gd name="T4" fmla="*/ 1 w 30"/>
                <a:gd name="T5" fmla="*/ 12 h 56"/>
                <a:gd name="T6" fmla="*/ 3 w 30"/>
                <a:gd name="T7" fmla="*/ 6 h 56"/>
                <a:gd name="T8" fmla="*/ 7 w 30"/>
                <a:gd name="T9" fmla="*/ 4 h 56"/>
                <a:gd name="T10" fmla="*/ 10 w 30"/>
                <a:gd name="T11" fmla="*/ 0 h 56"/>
                <a:gd name="T12" fmla="*/ 15 w 30"/>
                <a:gd name="T13" fmla="*/ 0 h 56"/>
                <a:gd name="T14" fmla="*/ 18 w 30"/>
                <a:gd name="T15" fmla="*/ 0 h 56"/>
                <a:gd name="T16" fmla="*/ 22 w 30"/>
                <a:gd name="T17" fmla="*/ 2 h 56"/>
                <a:gd name="T18" fmla="*/ 25 w 30"/>
                <a:gd name="T19" fmla="*/ 4 h 56"/>
                <a:gd name="T20" fmla="*/ 27 w 30"/>
                <a:gd name="T21" fmla="*/ 6 h 56"/>
                <a:gd name="T22" fmla="*/ 29 w 30"/>
                <a:gd name="T23" fmla="*/ 10 h 56"/>
                <a:gd name="T24" fmla="*/ 30 w 30"/>
                <a:gd name="T25" fmla="*/ 16 h 56"/>
                <a:gd name="T26" fmla="*/ 30 w 30"/>
                <a:gd name="T27" fmla="*/ 20 h 56"/>
                <a:gd name="T28" fmla="*/ 30 w 30"/>
                <a:gd name="T29" fmla="*/ 28 h 56"/>
                <a:gd name="T30" fmla="*/ 30 w 30"/>
                <a:gd name="T31" fmla="*/ 38 h 56"/>
                <a:gd name="T32" fmla="*/ 29 w 30"/>
                <a:gd name="T33" fmla="*/ 44 h 56"/>
                <a:gd name="T34" fmla="*/ 27 w 30"/>
                <a:gd name="T35" fmla="*/ 50 h 56"/>
                <a:gd name="T36" fmla="*/ 24 w 30"/>
                <a:gd name="T37" fmla="*/ 54 h 56"/>
                <a:gd name="T38" fmla="*/ 20 w 30"/>
                <a:gd name="T39" fmla="*/ 56 h 56"/>
                <a:gd name="T40" fmla="*/ 15 w 30"/>
                <a:gd name="T41" fmla="*/ 56 h 56"/>
                <a:gd name="T42" fmla="*/ 10 w 30"/>
                <a:gd name="T43" fmla="*/ 56 h 56"/>
                <a:gd name="T44" fmla="*/ 7 w 30"/>
                <a:gd name="T45" fmla="*/ 54 h 56"/>
                <a:gd name="T46" fmla="*/ 5 w 30"/>
                <a:gd name="T47" fmla="*/ 52 h 56"/>
                <a:gd name="T48" fmla="*/ 1 w 30"/>
                <a:gd name="T49" fmla="*/ 46 h 56"/>
                <a:gd name="T50" fmla="*/ 0 w 30"/>
                <a:gd name="T51" fmla="*/ 38 h 56"/>
                <a:gd name="T52" fmla="*/ 0 w 30"/>
                <a:gd name="T53" fmla="*/ 28 h 56"/>
                <a:gd name="T54" fmla="*/ 7 w 30"/>
                <a:gd name="T55" fmla="*/ 28 h 56"/>
                <a:gd name="T56" fmla="*/ 7 w 30"/>
                <a:gd name="T57" fmla="*/ 36 h 56"/>
                <a:gd name="T58" fmla="*/ 7 w 30"/>
                <a:gd name="T59" fmla="*/ 42 h 56"/>
                <a:gd name="T60" fmla="*/ 8 w 30"/>
                <a:gd name="T61" fmla="*/ 46 h 56"/>
                <a:gd name="T62" fmla="*/ 12 w 30"/>
                <a:gd name="T63" fmla="*/ 50 h 56"/>
                <a:gd name="T64" fmla="*/ 15 w 30"/>
                <a:gd name="T65" fmla="*/ 50 h 56"/>
                <a:gd name="T66" fmla="*/ 18 w 30"/>
                <a:gd name="T67" fmla="*/ 50 h 56"/>
                <a:gd name="T68" fmla="*/ 22 w 30"/>
                <a:gd name="T69" fmla="*/ 46 h 56"/>
                <a:gd name="T70" fmla="*/ 24 w 30"/>
                <a:gd name="T71" fmla="*/ 42 h 56"/>
                <a:gd name="T72" fmla="*/ 24 w 30"/>
                <a:gd name="T73" fmla="*/ 36 h 56"/>
                <a:gd name="T74" fmla="*/ 24 w 30"/>
                <a:gd name="T75" fmla="*/ 28 h 56"/>
                <a:gd name="T76" fmla="*/ 24 w 30"/>
                <a:gd name="T77" fmla="*/ 20 h 56"/>
                <a:gd name="T78" fmla="*/ 24 w 30"/>
                <a:gd name="T79" fmla="*/ 14 h 56"/>
                <a:gd name="T80" fmla="*/ 22 w 30"/>
                <a:gd name="T81" fmla="*/ 10 h 56"/>
                <a:gd name="T82" fmla="*/ 18 w 30"/>
                <a:gd name="T83" fmla="*/ 8 h 56"/>
                <a:gd name="T84" fmla="*/ 15 w 30"/>
                <a:gd name="T85" fmla="*/ 6 h 56"/>
                <a:gd name="T86" fmla="*/ 12 w 30"/>
                <a:gd name="T87" fmla="*/ 8 h 56"/>
                <a:gd name="T88" fmla="*/ 8 w 30"/>
                <a:gd name="T89" fmla="*/ 10 h 56"/>
                <a:gd name="T90" fmla="*/ 7 w 30"/>
                <a:gd name="T91" fmla="*/ 14 h 56"/>
                <a:gd name="T92" fmla="*/ 7 w 30"/>
                <a:gd name="T93" fmla="*/ 20 h 56"/>
                <a:gd name="T94" fmla="*/ 7 w 30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56">
                  <a:moveTo>
                    <a:pt x="0" y="28"/>
                  </a:moveTo>
                  <a:lnTo>
                    <a:pt x="0" y="20"/>
                  </a:lnTo>
                  <a:lnTo>
                    <a:pt x="1" y="12"/>
                  </a:lnTo>
                  <a:lnTo>
                    <a:pt x="3" y="6"/>
                  </a:lnTo>
                  <a:lnTo>
                    <a:pt x="7" y="4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9" y="10"/>
                  </a:lnTo>
                  <a:lnTo>
                    <a:pt x="30" y="16"/>
                  </a:lnTo>
                  <a:lnTo>
                    <a:pt x="30" y="20"/>
                  </a:lnTo>
                  <a:lnTo>
                    <a:pt x="30" y="28"/>
                  </a:lnTo>
                  <a:lnTo>
                    <a:pt x="30" y="38"/>
                  </a:lnTo>
                  <a:lnTo>
                    <a:pt x="29" y="44"/>
                  </a:lnTo>
                  <a:lnTo>
                    <a:pt x="27" y="50"/>
                  </a:lnTo>
                  <a:lnTo>
                    <a:pt x="24" y="54"/>
                  </a:lnTo>
                  <a:lnTo>
                    <a:pt x="20" y="56"/>
                  </a:lnTo>
                  <a:lnTo>
                    <a:pt x="15" y="56"/>
                  </a:lnTo>
                  <a:lnTo>
                    <a:pt x="10" y="56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1" y="46"/>
                  </a:lnTo>
                  <a:lnTo>
                    <a:pt x="0" y="38"/>
                  </a:lnTo>
                  <a:lnTo>
                    <a:pt x="0" y="28"/>
                  </a:lnTo>
                  <a:close/>
                  <a:moveTo>
                    <a:pt x="7" y="28"/>
                  </a:moveTo>
                  <a:lnTo>
                    <a:pt x="7" y="36"/>
                  </a:lnTo>
                  <a:lnTo>
                    <a:pt x="7" y="42"/>
                  </a:lnTo>
                  <a:lnTo>
                    <a:pt x="8" y="46"/>
                  </a:lnTo>
                  <a:lnTo>
                    <a:pt x="12" y="50"/>
                  </a:lnTo>
                  <a:lnTo>
                    <a:pt x="15" y="50"/>
                  </a:lnTo>
                  <a:lnTo>
                    <a:pt x="18" y="50"/>
                  </a:lnTo>
                  <a:lnTo>
                    <a:pt x="22" y="46"/>
                  </a:lnTo>
                  <a:lnTo>
                    <a:pt x="24" y="42"/>
                  </a:lnTo>
                  <a:lnTo>
                    <a:pt x="24" y="36"/>
                  </a:lnTo>
                  <a:lnTo>
                    <a:pt x="24" y="28"/>
                  </a:lnTo>
                  <a:lnTo>
                    <a:pt x="24" y="20"/>
                  </a:lnTo>
                  <a:lnTo>
                    <a:pt x="24" y="14"/>
                  </a:lnTo>
                  <a:lnTo>
                    <a:pt x="22" y="10"/>
                  </a:lnTo>
                  <a:lnTo>
                    <a:pt x="18" y="8"/>
                  </a:lnTo>
                  <a:lnTo>
                    <a:pt x="15" y="6"/>
                  </a:lnTo>
                  <a:lnTo>
                    <a:pt x="12" y="8"/>
                  </a:lnTo>
                  <a:lnTo>
                    <a:pt x="8" y="10"/>
                  </a:lnTo>
                  <a:lnTo>
                    <a:pt x="7" y="14"/>
                  </a:lnTo>
                  <a:lnTo>
                    <a:pt x="7" y="20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321" name="Freeform 1025"/>
            <p:cNvSpPr>
              <a:spLocks noEditPoints="1"/>
            </p:cNvSpPr>
            <p:nvPr/>
          </p:nvSpPr>
          <p:spPr bwMode="auto">
            <a:xfrm>
              <a:off x="1623" y="3958"/>
              <a:ext cx="33" cy="56"/>
            </a:xfrm>
            <a:custGeom>
              <a:avLst/>
              <a:gdLst>
                <a:gd name="T0" fmla="*/ 0 w 33"/>
                <a:gd name="T1" fmla="*/ 28 h 56"/>
                <a:gd name="T2" fmla="*/ 2 w 33"/>
                <a:gd name="T3" fmla="*/ 20 h 56"/>
                <a:gd name="T4" fmla="*/ 2 w 33"/>
                <a:gd name="T5" fmla="*/ 12 h 56"/>
                <a:gd name="T6" fmla="*/ 6 w 33"/>
                <a:gd name="T7" fmla="*/ 6 h 56"/>
                <a:gd name="T8" fmla="*/ 7 w 33"/>
                <a:gd name="T9" fmla="*/ 4 h 56"/>
                <a:gd name="T10" fmla="*/ 12 w 33"/>
                <a:gd name="T11" fmla="*/ 0 h 56"/>
                <a:gd name="T12" fmla="*/ 17 w 33"/>
                <a:gd name="T13" fmla="*/ 0 h 56"/>
                <a:gd name="T14" fmla="*/ 21 w 33"/>
                <a:gd name="T15" fmla="*/ 0 h 56"/>
                <a:gd name="T16" fmla="*/ 24 w 33"/>
                <a:gd name="T17" fmla="*/ 2 h 56"/>
                <a:gd name="T18" fmla="*/ 26 w 33"/>
                <a:gd name="T19" fmla="*/ 4 h 56"/>
                <a:gd name="T20" fmla="*/ 28 w 33"/>
                <a:gd name="T21" fmla="*/ 6 h 56"/>
                <a:gd name="T22" fmla="*/ 29 w 33"/>
                <a:gd name="T23" fmla="*/ 10 h 56"/>
                <a:gd name="T24" fmla="*/ 31 w 33"/>
                <a:gd name="T25" fmla="*/ 16 h 56"/>
                <a:gd name="T26" fmla="*/ 33 w 33"/>
                <a:gd name="T27" fmla="*/ 20 h 56"/>
                <a:gd name="T28" fmla="*/ 33 w 33"/>
                <a:gd name="T29" fmla="*/ 28 h 56"/>
                <a:gd name="T30" fmla="*/ 31 w 33"/>
                <a:gd name="T31" fmla="*/ 38 h 56"/>
                <a:gd name="T32" fmla="*/ 31 w 33"/>
                <a:gd name="T33" fmla="*/ 44 h 56"/>
                <a:gd name="T34" fmla="*/ 28 w 33"/>
                <a:gd name="T35" fmla="*/ 50 h 56"/>
                <a:gd name="T36" fmla="*/ 26 w 33"/>
                <a:gd name="T37" fmla="*/ 54 h 56"/>
                <a:gd name="T38" fmla="*/ 21 w 33"/>
                <a:gd name="T39" fmla="*/ 56 h 56"/>
                <a:gd name="T40" fmla="*/ 17 w 33"/>
                <a:gd name="T41" fmla="*/ 56 h 56"/>
                <a:gd name="T42" fmla="*/ 12 w 33"/>
                <a:gd name="T43" fmla="*/ 56 h 56"/>
                <a:gd name="T44" fmla="*/ 9 w 33"/>
                <a:gd name="T45" fmla="*/ 54 h 56"/>
                <a:gd name="T46" fmla="*/ 6 w 33"/>
                <a:gd name="T47" fmla="*/ 52 h 56"/>
                <a:gd name="T48" fmla="*/ 4 w 33"/>
                <a:gd name="T49" fmla="*/ 46 h 56"/>
                <a:gd name="T50" fmla="*/ 2 w 33"/>
                <a:gd name="T51" fmla="*/ 38 h 56"/>
                <a:gd name="T52" fmla="*/ 0 w 33"/>
                <a:gd name="T53" fmla="*/ 28 h 56"/>
                <a:gd name="T54" fmla="*/ 7 w 33"/>
                <a:gd name="T55" fmla="*/ 28 h 56"/>
                <a:gd name="T56" fmla="*/ 7 w 33"/>
                <a:gd name="T57" fmla="*/ 36 h 56"/>
                <a:gd name="T58" fmla="*/ 9 w 33"/>
                <a:gd name="T59" fmla="*/ 42 h 56"/>
                <a:gd name="T60" fmla="*/ 11 w 33"/>
                <a:gd name="T61" fmla="*/ 46 h 56"/>
                <a:gd name="T62" fmla="*/ 12 w 33"/>
                <a:gd name="T63" fmla="*/ 50 h 56"/>
                <a:gd name="T64" fmla="*/ 17 w 33"/>
                <a:gd name="T65" fmla="*/ 50 h 56"/>
                <a:gd name="T66" fmla="*/ 21 w 33"/>
                <a:gd name="T67" fmla="*/ 50 h 56"/>
                <a:gd name="T68" fmla="*/ 23 w 33"/>
                <a:gd name="T69" fmla="*/ 46 h 56"/>
                <a:gd name="T70" fmla="*/ 24 w 33"/>
                <a:gd name="T71" fmla="*/ 42 h 56"/>
                <a:gd name="T72" fmla="*/ 26 w 33"/>
                <a:gd name="T73" fmla="*/ 36 h 56"/>
                <a:gd name="T74" fmla="*/ 26 w 33"/>
                <a:gd name="T75" fmla="*/ 28 h 56"/>
                <a:gd name="T76" fmla="*/ 26 w 33"/>
                <a:gd name="T77" fmla="*/ 20 h 56"/>
                <a:gd name="T78" fmla="*/ 24 w 33"/>
                <a:gd name="T79" fmla="*/ 14 h 56"/>
                <a:gd name="T80" fmla="*/ 23 w 33"/>
                <a:gd name="T81" fmla="*/ 10 h 56"/>
                <a:gd name="T82" fmla="*/ 21 w 33"/>
                <a:gd name="T83" fmla="*/ 8 h 56"/>
                <a:gd name="T84" fmla="*/ 16 w 33"/>
                <a:gd name="T85" fmla="*/ 6 h 56"/>
                <a:gd name="T86" fmla="*/ 12 w 33"/>
                <a:gd name="T87" fmla="*/ 8 h 56"/>
                <a:gd name="T88" fmla="*/ 11 w 33"/>
                <a:gd name="T89" fmla="*/ 10 h 56"/>
                <a:gd name="T90" fmla="*/ 9 w 33"/>
                <a:gd name="T91" fmla="*/ 14 h 56"/>
                <a:gd name="T92" fmla="*/ 7 w 33"/>
                <a:gd name="T93" fmla="*/ 20 h 56"/>
                <a:gd name="T94" fmla="*/ 7 w 33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" h="56">
                  <a:moveTo>
                    <a:pt x="0" y="28"/>
                  </a:moveTo>
                  <a:lnTo>
                    <a:pt x="2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7" y="4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4" y="2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10"/>
                  </a:lnTo>
                  <a:lnTo>
                    <a:pt x="31" y="16"/>
                  </a:lnTo>
                  <a:lnTo>
                    <a:pt x="33" y="20"/>
                  </a:lnTo>
                  <a:lnTo>
                    <a:pt x="33" y="28"/>
                  </a:lnTo>
                  <a:lnTo>
                    <a:pt x="31" y="38"/>
                  </a:lnTo>
                  <a:lnTo>
                    <a:pt x="31" y="44"/>
                  </a:lnTo>
                  <a:lnTo>
                    <a:pt x="28" y="50"/>
                  </a:lnTo>
                  <a:lnTo>
                    <a:pt x="26" y="54"/>
                  </a:lnTo>
                  <a:lnTo>
                    <a:pt x="21" y="56"/>
                  </a:lnTo>
                  <a:lnTo>
                    <a:pt x="17" y="56"/>
                  </a:lnTo>
                  <a:lnTo>
                    <a:pt x="12" y="56"/>
                  </a:lnTo>
                  <a:lnTo>
                    <a:pt x="9" y="54"/>
                  </a:lnTo>
                  <a:lnTo>
                    <a:pt x="6" y="52"/>
                  </a:lnTo>
                  <a:lnTo>
                    <a:pt x="4" y="46"/>
                  </a:lnTo>
                  <a:lnTo>
                    <a:pt x="2" y="38"/>
                  </a:lnTo>
                  <a:lnTo>
                    <a:pt x="0" y="28"/>
                  </a:lnTo>
                  <a:close/>
                  <a:moveTo>
                    <a:pt x="7" y="28"/>
                  </a:moveTo>
                  <a:lnTo>
                    <a:pt x="7" y="36"/>
                  </a:lnTo>
                  <a:lnTo>
                    <a:pt x="9" y="42"/>
                  </a:lnTo>
                  <a:lnTo>
                    <a:pt x="11" y="46"/>
                  </a:lnTo>
                  <a:lnTo>
                    <a:pt x="12" y="50"/>
                  </a:lnTo>
                  <a:lnTo>
                    <a:pt x="17" y="50"/>
                  </a:lnTo>
                  <a:lnTo>
                    <a:pt x="21" y="50"/>
                  </a:lnTo>
                  <a:lnTo>
                    <a:pt x="23" y="46"/>
                  </a:lnTo>
                  <a:lnTo>
                    <a:pt x="24" y="42"/>
                  </a:lnTo>
                  <a:lnTo>
                    <a:pt x="26" y="36"/>
                  </a:lnTo>
                  <a:lnTo>
                    <a:pt x="26" y="28"/>
                  </a:lnTo>
                  <a:lnTo>
                    <a:pt x="26" y="20"/>
                  </a:lnTo>
                  <a:lnTo>
                    <a:pt x="24" y="14"/>
                  </a:lnTo>
                  <a:lnTo>
                    <a:pt x="23" y="10"/>
                  </a:lnTo>
                  <a:lnTo>
                    <a:pt x="21" y="8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11" y="10"/>
                  </a:lnTo>
                  <a:lnTo>
                    <a:pt x="9" y="14"/>
                  </a:lnTo>
                  <a:lnTo>
                    <a:pt x="7" y="20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322" name="Freeform 1026"/>
            <p:cNvSpPr>
              <a:spLocks noEditPoints="1"/>
            </p:cNvSpPr>
            <p:nvPr/>
          </p:nvSpPr>
          <p:spPr bwMode="auto">
            <a:xfrm>
              <a:off x="1904" y="3958"/>
              <a:ext cx="31" cy="56"/>
            </a:xfrm>
            <a:custGeom>
              <a:avLst/>
              <a:gdLst>
                <a:gd name="T0" fmla="*/ 7 w 31"/>
                <a:gd name="T1" fmla="*/ 24 h 56"/>
                <a:gd name="T2" fmla="*/ 2 w 31"/>
                <a:gd name="T3" fmla="*/ 18 h 56"/>
                <a:gd name="T4" fmla="*/ 3 w 31"/>
                <a:gd name="T5" fmla="*/ 8 h 56"/>
                <a:gd name="T6" fmla="*/ 10 w 31"/>
                <a:gd name="T7" fmla="*/ 0 h 56"/>
                <a:gd name="T8" fmla="*/ 22 w 31"/>
                <a:gd name="T9" fmla="*/ 0 h 56"/>
                <a:gd name="T10" fmla="*/ 29 w 31"/>
                <a:gd name="T11" fmla="*/ 8 h 56"/>
                <a:gd name="T12" fmla="*/ 29 w 31"/>
                <a:gd name="T13" fmla="*/ 18 h 56"/>
                <a:gd name="T14" fmla="*/ 25 w 31"/>
                <a:gd name="T15" fmla="*/ 24 h 56"/>
                <a:gd name="T16" fmla="*/ 25 w 31"/>
                <a:gd name="T17" fmla="*/ 28 h 56"/>
                <a:gd name="T18" fmla="*/ 31 w 31"/>
                <a:gd name="T19" fmla="*/ 34 h 56"/>
                <a:gd name="T20" fmla="*/ 31 w 31"/>
                <a:gd name="T21" fmla="*/ 46 h 56"/>
                <a:gd name="T22" fmla="*/ 24 w 31"/>
                <a:gd name="T23" fmla="*/ 54 h 56"/>
                <a:gd name="T24" fmla="*/ 15 w 31"/>
                <a:gd name="T25" fmla="*/ 56 h 56"/>
                <a:gd name="T26" fmla="*/ 8 w 31"/>
                <a:gd name="T27" fmla="*/ 54 h 56"/>
                <a:gd name="T28" fmla="*/ 2 w 31"/>
                <a:gd name="T29" fmla="*/ 46 h 56"/>
                <a:gd name="T30" fmla="*/ 2 w 31"/>
                <a:gd name="T31" fmla="*/ 34 h 56"/>
                <a:gd name="T32" fmla="*/ 5 w 31"/>
                <a:gd name="T33" fmla="*/ 26 h 56"/>
                <a:gd name="T34" fmla="*/ 8 w 31"/>
                <a:gd name="T35" fmla="*/ 14 h 56"/>
                <a:gd name="T36" fmla="*/ 10 w 31"/>
                <a:gd name="T37" fmla="*/ 20 h 56"/>
                <a:gd name="T38" fmla="*/ 15 w 31"/>
                <a:gd name="T39" fmla="*/ 22 h 56"/>
                <a:gd name="T40" fmla="*/ 22 w 31"/>
                <a:gd name="T41" fmla="*/ 20 h 56"/>
                <a:gd name="T42" fmla="*/ 24 w 31"/>
                <a:gd name="T43" fmla="*/ 14 h 56"/>
                <a:gd name="T44" fmla="*/ 22 w 31"/>
                <a:gd name="T45" fmla="*/ 8 h 56"/>
                <a:gd name="T46" fmla="*/ 15 w 31"/>
                <a:gd name="T47" fmla="*/ 6 h 56"/>
                <a:gd name="T48" fmla="*/ 10 w 31"/>
                <a:gd name="T49" fmla="*/ 8 h 56"/>
                <a:gd name="T50" fmla="*/ 8 w 31"/>
                <a:gd name="T51" fmla="*/ 14 h 56"/>
                <a:gd name="T52" fmla="*/ 7 w 31"/>
                <a:gd name="T53" fmla="*/ 42 h 56"/>
                <a:gd name="T54" fmla="*/ 8 w 31"/>
                <a:gd name="T55" fmla="*/ 48 h 56"/>
                <a:gd name="T56" fmla="*/ 14 w 31"/>
                <a:gd name="T57" fmla="*/ 50 h 56"/>
                <a:gd name="T58" fmla="*/ 20 w 31"/>
                <a:gd name="T59" fmla="*/ 50 h 56"/>
                <a:gd name="T60" fmla="*/ 24 w 31"/>
                <a:gd name="T61" fmla="*/ 44 h 56"/>
                <a:gd name="T62" fmla="*/ 24 w 31"/>
                <a:gd name="T63" fmla="*/ 36 h 56"/>
                <a:gd name="T64" fmla="*/ 19 w 31"/>
                <a:gd name="T65" fmla="*/ 30 h 56"/>
                <a:gd name="T66" fmla="*/ 12 w 31"/>
                <a:gd name="T67" fmla="*/ 30 h 56"/>
                <a:gd name="T68" fmla="*/ 7 w 31"/>
                <a:gd name="T69" fmla="*/ 3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" h="56">
                  <a:moveTo>
                    <a:pt x="8" y="24"/>
                  </a:moveTo>
                  <a:lnTo>
                    <a:pt x="7" y="24"/>
                  </a:lnTo>
                  <a:lnTo>
                    <a:pt x="3" y="20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3" y="8"/>
                  </a:lnTo>
                  <a:lnTo>
                    <a:pt x="5" y="4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25" y="4"/>
                  </a:lnTo>
                  <a:lnTo>
                    <a:pt x="29" y="8"/>
                  </a:lnTo>
                  <a:lnTo>
                    <a:pt x="29" y="14"/>
                  </a:lnTo>
                  <a:lnTo>
                    <a:pt x="29" y="18"/>
                  </a:lnTo>
                  <a:lnTo>
                    <a:pt x="27" y="20"/>
                  </a:lnTo>
                  <a:lnTo>
                    <a:pt x="25" y="24"/>
                  </a:lnTo>
                  <a:lnTo>
                    <a:pt x="22" y="24"/>
                  </a:lnTo>
                  <a:lnTo>
                    <a:pt x="25" y="28"/>
                  </a:lnTo>
                  <a:lnTo>
                    <a:pt x="29" y="30"/>
                  </a:lnTo>
                  <a:lnTo>
                    <a:pt x="31" y="34"/>
                  </a:lnTo>
                  <a:lnTo>
                    <a:pt x="31" y="40"/>
                  </a:lnTo>
                  <a:lnTo>
                    <a:pt x="31" y="46"/>
                  </a:lnTo>
                  <a:lnTo>
                    <a:pt x="27" y="52"/>
                  </a:lnTo>
                  <a:lnTo>
                    <a:pt x="24" y="54"/>
                  </a:lnTo>
                  <a:lnTo>
                    <a:pt x="20" y="56"/>
                  </a:lnTo>
                  <a:lnTo>
                    <a:pt x="15" y="56"/>
                  </a:lnTo>
                  <a:lnTo>
                    <a:pt x="12" y="56"/>
                  </a:lnTo>
                  <a:lnTo>
                    <a:pt x="8" y="54"/>
                  </a:lnTo>
                  <a:lnTo>
                    <a:pt x="5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3" y="30"/>
                  </a:lnTo>
                  <a:lnTo>
                    <a:pt x="5" y="26"/>
                  </a:lnTo>
                  <a:lnTo>
                    <a:pt x="8" y="24"/>
                  </a:lnTo>
                  <a:close/>
                  <a:moveTo>
                    <a:pt x="8" y="14"/>
                  </a:moveTo>
                  <a:lnTo>
                    <a:pt x="8" y="18"/>
                  </a:lnTo>
                  <a:lnTo>
                    <a:pt x="10" y="20"/>
                  </a:lnTo>
                  <a:lnTo>
                    <a:pt x="12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4" y="14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15" y="6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12"/>
                  </a:lnTo>
                  <a:lnTo>
                    <a:pt x="8" y="14"/>
                  </a:lnTo>
                  <a:close/>
                  <a:moveTo>
                    <a:pt x="7" y="40"/>
                  </a:moveTo>
                  <a:lnTo>
                    <a:pt x="7" y="42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4" y="50"/>
                  </a:lnTo>
                  <a:lnTo>
                    <a:pt x="15" y="50"/>
                  </a:lnTo>
                  <a:lnTo>
                    <a:pt x="20" y="50"/>
                  </a:lnTo>
                  <a:lnTo>
                    <a:pt x="22" y="48"/>
                  </a:lnTo>
                  <a:lnTo>
                    <a:pt x="24" y="44"/>
                  </a:lnTo>
                  <a:lnTo>
                    <a:pt x="25" y="40"/>
                  </a:lnTo>
                  <a:lnTo>
                    <a:pt x="24" y="36"/>
                  </a:lnTo>
                  <a:lnTo>
                    <a:pt x="22" y="32"/>
                  </a:lnTo>
                  <a:lnTo>
                    <a:pt x="19" y="30"/>
                  </a:lnTo>
                  <a:lnTo>
                    <a:pt x="15" y="28"/>
                  </a:lnTo>
                  <a:lnTo>
                    <a:pt x="12" y="30"/>
                  </a:lnTo>
                  <a:lnTo>
                    <a:pt x="8" y="32"/>
                  </a:lnTo>
                  <a:lnTo>
                    <a:pt x="7" y="34"/>
                  </a:lnTo>
                  <a:lnTo>
                    <a:pt x="7" y="4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323" name="Freeform 1027"/>
            <p:cNvSpPr>
              <a:spLocks noEditPoints="1"/>
            </p:cNvSpPr>
            <p:nvPr/>
          </p:nvSpPr>
          <p:spPr bwMode="auto">
            <a:xfrm>
              <a:off x="1941" y="3958"/>
              <a:ext cx="31" cy="56"/>
            </a:xfrm>
            <a:custGeom>
              <a:avLst/>
              <a:gdLst>
                <a:gd name="T0" fmla="*/ 0 w 31"/>
                <a:gd name="T1" fmla="*/ 28 h 56"/>
                <a:gd name="T2" fmla="*/ 0 w 31"/>
                <a:gd name="T3" fmla="*/ 20 h 56"/>
                <a:gd name="T4" fmla="*/ 2 w 31"/>
                <a:gd name="T5" fmla="*/ 12 h 56"/>
                <a:gd name="T6" fmla="*/ 4 w 31"/>
                <a:gd name="T7" fmla="*/ 6 h 56"/>
                <a:gd name="T8" fmla="*/ 7 w 31"/>
                <a:gd name="T9" fmla="*/ 4 h 56"/>
                <a:gd name="T10" fmla="*/ 11 w 31"/>
                <a:gd name="T11" fmla="*/ 0 h 56"/>
                <a:gd name="T12" fmla="*/ 16 w 31"/>
                <a:gd name="T13" fmla="*/ 0 h 56"/>
                <a:gd name="T14" fmla="*/ 19 w 31"/>
                <a:gd name="T15" fmla="*/ 0 h 56"/>
                <a:gd name="T16" fmla="*/ 22 w 31"/>
                <a:gd name="T17" fmla="*/ 2 h 56"/>
                <a:gd name="T18" fmla="*/ 26 w 31"/>
                <a:gd name="T19" fmla="*/ 4 h 56"/>
                <a:gd name="T20" fmla="*/ 28 w 31"/>
                <a:gd name="T21" fmla="*/ 6 h 56"/>
                <a:gd name="T22" fmla="*/ 29 w 31"/>
                <a:gd name="T23" fmla="*/ 10 h 56"/>
                <a:gd name="T24" fmla="*/ 31 w 31"/>
                <a:gd name="T25" fmla="*/ 16 h 56"/>
                <a:gd name="T26" fmla="*/ 31 w 31"/>
                <a:gd name="T27" fmla="*/ 20 h 56"/>
                <a:gd name="T28" fmla="*/ 31 w 31"/>
                <a:gd name="T29" fmla="*/ 28 h 56"/>
                <a:gd name="T30" fmla="*/ 31 w 31"/>
                <a:gd name="T31" fmla="*/ 38 h 56"/>
                <a:gd name="T32" fmla="*/ 29 w 31"/>
                <a:gd name="T33" fmla="*/ 44 h 56"/>
                <a:gd name="T34" fmla="*/ 28 w 31"/>
                <a:gd name="T35" fmla="*/ 50 h 56"/>
                <a:gd name="T36" fmla="*/ 24 w 31"/>
                <a:gd name="T37" fmla="*/ 54 h 56"/>
                <a:gd name="T38" fmla="*/ 21 w 31"/>
                <a:gd name="T39" fmla="*/ 56 h 56"/>
                <a:gd name="T40" fmla="*/ 16 w 31"/>
                <a:gd name="T41" fmla="*/ 56 h 56"/>
                <a:gd name="T42" fmla="*/ 11 w 31"/>
                <a:gd name="T43" fmla="*/ 56 h 56"/>
                <a:gd name="T44" fmla="*/ 7 w 31"/>
                <a:gd name="T45" fmla="*/ 54 h 56"/>
                <a:gd name="T46" fmla="*/ 5 w 31"/>
                <a:gd name="T47" fmla="*/ 52 h 56"/>
                <a:gd name="T48" fmla="*/ 2 w 31"/>
                <a:gd name="T49" fmla="*/ 46 h 56"/>
                <a:gd name="T50" fmla="*/ 0 w 31"/>
                <a:gd name="T51" fmla="*/ 38 h 56"/>
                <a:gd name="T52" fmla="*/ 0 w 31"/>
                <a:gd name="T53" fmla="*/ 28 h 56"/>
                <a:gd name="T54" fmla="*/ 7 w 31"/>
                <a:gd name="T55" fmla="*/ 28 h 56"/>
                <a:gd name="T56" fmla="*/ 7 w 31"/>
                <a:gd name="T57" fmla="*/ 36 h 56"/>
                <a:gd name="T58" fmla="*/ 7 w 31"/>
                <a:gd name="T59" fmla="*/ 42 h 56"/>
                <a:gd name="T60" fmla="*/ 9 w 31"/>
                <a:gd name="T61" fmla="*/ 46 h 56"/>
                <a:gd name="T62" fmla="*/ 12 w 31"/>
                <a:gd name="T63" fmla="*/ 50 h 56"/>
                <a:gd name="T64" fmla="*/ 16 w 31"/>
                <a:gd name="T65" fmla="*/ 50 h 56"/>
                <a:gd name="T66" fmla="*/ 19 w 31"/>
                <a:gd name="T67" fmla="*/ 50 h 56"/>
                <a:gd name="T68" fmla="*/ 22 w 31"/>
                <a:gd name="T69" fmla="*/ 46 h 56"/>
                <a:gd name="T70" fmla="*/ 24 w 31"/>
                <a:gd name="T71" fmla="*/ 42 h 56"/>
                <a:gd name="T72" fmla="*/ 24 w 31"/>
                <a:gd name="T73" fmla="*/ 36 h 56"/>
                <a:gd name="T74" fmla="*/ 24 w 31"/>
                <a:gd name="T75" fmla="*/ 28 h 56"/>
                <a:gd name="T76" fmla="*/ 24 w 31"/>
                <a:gd name="T77" fmla="*/ 20 h 56"/>
                <a:gd name="T78" fmla="*/ 24 w 31"/>
                <a:gd name="T79" fmla="*/ 14 h 56"/>
                <a:gd name="T80" fmla="*/ 22 w 31"/>
                <a:gd name="T81" fmla="*/ 10 h 56"/>
                <a:gd name="T82" fmla="*/ 19 w 31"/>
                <a:gd name="T83" fmla="*/ 8 h 56"/>
                <a:gd name="T84" fmla="*/ 16 w 31"/>
                <a:gd name="T85" fmla="*/ 6 h 56"/>
                <a:gd name="T86" fmla="*/ 12 w 31"/>
                <a:gd name="T87" fmla="*/ 8 h 56"/>
                <a:gd name="T88" fmla="*/ 9 w 31"/>
                <a:gd name="T89" fmla="*/ 10 h 56"/>
                <a:gd name="T90" fmla="*/ 7 w 31"/>
                <a:gd name="T91" fmla="*/ 14 h 56"/>
                <a:gd name="T92" fmla="*/ 7 w 31"/>
                <a:gd name="T93" fmla="*/ 20 h 56"/>
                <a:gd name="T94" fmla="*/ 7 w 31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" h="56">
                  <a:moveTo>
                    <a:pt x="0" y="28"/>
                  </a:moveTo>
                  <a:lnTo>
                    <a:pt x="0" y="20"/>
                  </a:lnTo>
                  <a:lnTo>
                    <a:pt x="2" y="12"/>
                  </a:lnTo>
                  <a:lnTo>
                    <a:pt x="4" y="6"/>
                  </a:lnTo>
                  <a:lnTo>
                    <a:pt x="7" y="4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10"/>
                  </a:lnTo>
                  <a:lnTo>
                    <a:pt x="31" y="16"/>
                  </a:lnTo>
                  <a:lnTo>
                    <a:pt x="31" y="20"/>
                  </a:lnTo>
                  <a:lnTo>
                    <a:pt x="31" y="28"/>
                  </a:lnTo>
                  <a:lnTo>
                    <a:pt x="31" y="38"/>
                  </a:lnTo>
                  <a:lnTo>
                    <a:pt x="29" y="44"/>
                  </a:lnTo>
                  <a:lnTo>
                    <a:pt x="28" y="50"/>
                  </a:lnTo>
                  <a:lnTo>
                    <a:pt x="24" y="54"/>
                  </a:lnTo>
                  <a:lnTo>
                    <a:pt x="21" y="56"/>
                  </a:lnTo>
                  <a:lnTo>
                    <a:pt x="16" y="56"/>
                  </a:lnTo>
                  <a:lnTo>
                    <a:pt x="11" y="56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2" y="46"/>
                  </a:lnTo>
                  <a:lnTo>
                    <a:pt x="0" y="38"/>
                  </a:lnTo>
                  <a:lnTo>
                    <a:pt x="0" y="28"/>
                  </a:lnTo>
                  <a:close/>
                  <a:moveTo>
                    <a:pt x="7" y="28"/>
                  </a:moveTo>
                  <a:lnTo>
                    <a:pt x="7" y="36"/>
                  </a:lnTo>
                  <a:lnTo>
                    <a:pt x="7" y="42"/>
                  </a:lnTo>
                  <a:lnTo>
                    <a:pt x="9" y="46"/>
                  </a:lnTo>
                  <a:lnTo>
                    <a:pt x="12" y="50"/>
                  </a:lnTo>
                  <a:lnTo>
                    <a:pt x="16" y="50"/>
                  </a:lnTo>
                  <a:lnTo>
                    <a:pt x="19" y="50"/>
                  </a:lnTo>
                  <a:lnTo>
                    <a:pt x="22" y="46"/>
                  </a:lnTo>
                  <a:lnTo>
                    <a:pt x="24" y="42"/>
                  </a:lnTo>
                  <a:lnTo>
                    <a:pt x="24" y="36"/>
                  </a:lnTo>
                  <a:lnTo>
                    <a:pt x="24" y="28"/>
                  </a:lnTo>
                  <a:lnTo>
                    <a:pt x="24" y="20"/>
                  </a:lnTo>
                  <a:lnTo>
                    <a:pt x="24" y="14"/>
                  </a:lnTo>
                  <a:lnTo>
                    <a:pt x="22" y="10"/>
                  </a:lnTo>
                  <a:lnTo>
                    <a:pt x="19" y="8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10"/>
                  </a:lnTo>
                  <a:lnTo>
                    <a:pt x="7" y="14"/>
                  </a:lnTo>
                  <a:lnTo>
                    <a:pt x="7" y="20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324" name="Freeform 1028"/>
            <p:cNvSpPr>
              <a:spLocks noEditPoints="1"/>
            </p:cNvSpPr>
            <p:nvPr/>
          </p:nvSpPr>
          <p:spPr bwMode="auto">
            <a:xfrm>
              <a:off x="1977" y="3958"/>
              <a:ext cx="32" cy="56"/>
            </a:xfrm>
            <a:custGeom>
              <a:avLst/>
              <a:gdLst>
                <a:gd name="T0" fmla="*/ 0 w 32"/>
                <a:gd name="T1" fmla="*/ 28 h 56"/>
                <a:gd name="T2" fmla="*/ 2 w 32"/>
                <a:gd name="T3" fmla="*/ 20 h 56"/>
                <a:gd name="T4" fmla="*/ 2 w 32"/>
                <a:gd name="T5" fmla="*/ 12 h 56"/>
                <a:gd name="T6" fmla="*/ 5 w 32"/>
                <a:gd name="T7" fmla="*/ 6 h 56"/>
                <a:gd name="T8" fmla="*/ 7 w 32"/>
                <a:gd name="T9" fmla="*/ 4 h 56"/>
                <a:gd name="T10" fmla="*/ 12 w 32"/>
                <a:gd name="T11" fmla="*/ 0 h 56"/>
                <a:gd name="T12" fmla="*/ 17 w 32"/>
                <a:gd name="T13" fmla="*/ 0 h 56"/>
                <a:gd name="T14" fmla="*/ 20 w 32"/>
                <a:gd name="T15" fmla="*/ 0 h 56"/>
                <a:gd name="T16" fmla="*/ 24 w 32"/>
                <a:gd name="T17" fmla="*/ 2 h 56"/>
                <a:gd name="T18" fmla="*/ 26 w 32"/>
                <a:gd name="T19" fmla="*/ 4 h 56"/>
                <a:gd name="T20" fmla="*/ 27 w 32"/>
                <a:gd name="T21" fmla="*/ 6 h 56"/>
                <a:gd name="T22" fmla="*/ 29 w 32"/>
                <a:gd name="T23" fmla="*/ 10 h 56"/>
                <a:gd name="T24" fmla="*/ 31 w 32"/>
                <a:gd name="T25" fmla="*/ 16 h 56"/>
                <a:gd name="T26" fmla="*/ 32 w 32"/>
                <a:gd name="T27" fmla="*/ 20 h 56"/>
                <a:gd name="T28" fmla="*/ 32 w 32"/>
                <a:gd name="T29" fmla="*/ 28 h 56"/>
                <a:gd name="T30" fmla="*/ 31 w 32"/>
                <a:gd name="T31" fmla="*/ 38 h 56"/>
                <a:gd name="T32" fmla="*/ 31 w 32"/>
                <a:gd name="T33" fmla="*/ 44 h 56"/>
                <a:gd name="T34" fmla="*/ 27 w 32"/>
                <a:gd name="T35" fmla="*/ 50 h 56"/>
                <a:gd name="T36" fmla="*/ 26 w 32"/>
                <a:gd name="T37" fmla="*/ 54 h 56"/>
                <a:gd name="T38" fmla="*/ 20 w 32"/>
                <a:gd name="T39" fmla="*/ 56 h 56"/>
                <a:gd name="T40" fmla="*/ 17 w 32"/>
                <a:gd name="T41" fmla="*/ 56 h 56"/>
                <a:gd name="T42" fmla="*/ 12 w 32"/>
                <a:gd name="T43" fmla="*/ 56 h 56"/>
                <a:gd name="T44" fmla="*/ 9 w 32"/>
                <a:gd name="T45" fmla="*/ 54 h 56"/>
                <a:gd name="T46" fmla="*/ 5 w 32"/>
                <a:gd name="T47" fmla="*/ 52 h 56"/>
                <a:gd name="T48" fmla="*/ 3 w 32"/>
                <a:gd name="T49" fmla="*/ 46 h 56"/>
                <a:gd name="T50" fmla="*/ 2 w 32"/>
                <a:gd name="T51" fmla="*/ 38 h 56"/>
                <a:gd name="T52" fmla="*/ 0 w 32"/>
                <a:gd name="T53" fmla="*/ 28 h 56"/>
                <a:gd name="T54" fmla="*/ 7 w 32"/>
                <a:gd name="T55" fmla="*/ 28 h 56"/>
                <a:gd name="T56" fmla="*/ 7 w 32"/>
                <a:gd name="T57" fmla="*/ 36 h 56"/>
                <a:gd name="T58" fmla="*/ 9 w 32"/>
                <a:gd name="T59" fmla="*/ 42 h 56"/>
                <a:gd name="T60" fmla="*/ 10 w 32"/>
                <a:gd name="T61" fmla="*/ 46 h 56"/>
                <a:gd name="T62" fmla="*/ 12 w 32"/>
                <a:gd name="T63" fmla="*/ 50 h 56"/>
                <a:gd name="T64" fmla="*/ 17 w 32"/>
                <a:gd name="T65" fmla="*/ 50 h 56"/>
                <a:gd name="T66" fmla="*/ 20 w 32"/>
                <a:gd name="T67" fmla="*/ 50 h 56"/>
                <a:gd name="T68" fmla="*/ 22 w 32"/>
                <a:gd name="T69" fmla="*/ 46 h 56"/>
                <a:gd name="T70" fmla="*/ 24 w 32"/>
                <a:gd name="T71" fmla="*/ 42 h 56"/>
                <a:gd name="T72" fmla="*/ 26 w 32"/>
                <a:gd name="T73" fmla="*/ 36 h 56"/>
                <a:gd name="T74" fmla="*/ 26 w 32"/>
                <a:gd name="T75" fmla="*/ 28 h 56"/>
                <a:gd name="T76" fmla="*/ 26 w 32"/>
                <a:gd name="T77" fmla="*/ 20 h 56"/>
                <a:gd name="T78" fmla="*/ 24 w 32"/>
                <a:gd name="T79" fmla="*/ 14 h 56"/>
                <a:gd name="T80" fmla="*/ 22 w 32"/>
                <a:gd name="T81" fmla="*/ 10 h 56"/>
                <a:gd name="T82" fmla="*/ 20 w 32"/>
                <a:gd name="T83" fmla="*/ 8 h 56"/>
                <a:gd name="T84" fmla="*/ 15 w 32"/>
                <a:gd name="T85" fmla="*/ 6 h 56"/>
                <a:gd name="T86" fmla="*/ 12 w 32"/>
                <a:gd name="T87" fmla="*/ 8 h 56"/>
                <a:gd name="T88" fmla="*/ 10 w 32"/>
                <a:gd name="T89" fmla="*/ 10 h 56"/>
                <a:gd name="T90" fmla="*/ 9 w 32"/>
                <a:gd name="T91" fmla="*/ 14 h 56"/>
                <a:gd name="T92" fmla="*/ 7 w 32"/>
                <a:gd name="T93" fmla="*/ 20 h 56"/>
                <a:gd name="T94" fmla="*/ 7 w 32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" h="56">
                  <a:moveTo>
                    <a:pt x="0" y="28"/>
                  </a:moveTo>
                  <a:lnTo>
                    <a:pt x="2" y="20"/>
                  </a:lnTo>
                  <a:lnTo>
                    <a:pt x="2" y="12"/>
                  </a:lnTo>
                  <a:lnTo>
                    <a:pt x="5" y="6"/>
                  </a:lnTo>
                  <a:lnTo>
                    <a:pt x="7" y="4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4"/>
                  </a:lnTo>
                  <a:lnTo>
                    <a:pt x="27" y="6"/>
                  </a:lnTo>
                  <a:lnTo>
                    <a:pt x="29" y="10"/>
                  </a:lnTo>
                  <a:lnTo>
                    <a:pt x="31" y="16"/>
                  </a:lnTo>
                  <a:lnTo>
                    <a:pt x="32" y="20"/>
                  </a:lnTo>
                  <a:lnTo>
                    <a:pt x="32" y="28"/>
                  </a:lnTo>
                  <a:lnTo>
                    <a:pt x="31" y="38"/>
                  </a:lnTo>
                  <a:lnTo>
                    <a:pt x="31" y="44"/>
                  </a:lnTo>
                  <a:lnTo>
                    <a:pt x="27" y="50"/>
                  </a:lnTo>
                  <a:lnTo>
                    <a:pt x="26" y="54"/>
                  </a:lnTo>
                  <a:lnTo>
                    <a:pt x="20" y="56"/>
                  </a:lnTo>
                  <a:lnTo>
                    <a:pt x="17" y="56"/>
                  </a:lnTo>
                  <a:lnTo>
                    <a:pt x="12" y="56"/>
                  </a:lnTo>
                  <a:lnTo>
                    <a:pt x="9" y="54"/>
                  </a:lnTo>
                  <a:lnTo>
                    <a:pt x="5" y="52"/>
                  </a:lnTo>
                  <a:lnTo>
                    <a:pt x="3" y="46"/>
                  </a:lnTo>
                  <a:lnTo>
                    <a:pt x="2" y="38"/>
                  </a:lnTo>
                  <a:lnTo>
                    <a:pt x="0" y="28"/>
                  </a:lnTo>
                  <a:close/>
                  <a:moveTo>
                    <a:pt x="7" y="28"/>
                  </a:moveTo>
                  <a:lnTo>
                    <a:pt x="7" y="36"/>
                  </a:lnTo>
                  <a:lnTo>
                    <a:pt x="9" y="42"/>
                  </a:lnTo>
                  <a:lnTo>
                    <a:pt x="10" y="46"/>
                  </a:lnTo>
                  <a:lnTo>
                    <a:pt x="12" y="50"/>
                  </a:lnTo>
                  <a:lnTo>
                    <a:pt x="17" y="50"/>
                  </a:lnTo>
                  <a:lnTo>
                    <a:pt x="20" y="50"/>
                  </a:lnTo>
                  <a:lnTo>
                    <a:pt x="22" y="46"/>
                  </a:lnTo>
                  <a:lnTo>
                    <a:pt x="24" y="42"/>
                  </a:lnTo>
                  <a:lnTo>
                    <a:pt x="26" y="36"/>
                  </a:lnTo>
                  <a:lnTo>
                    <a:pt x="26" y="28"/>
                  </a:lnTo>
                  <a:lnTo>
                    <a:pt x="26" y="20"/>
                  </a:lnTo>
                  <a:lnTo>
                    <a:pt x="24" y="14"/>
                  </a:lnTo>
                  <a:lnTo>
                    <a:pt x="22" y="10"/>
                  </a:lnTo>
                  <a:lnTo>
                    <a:pt x="20" y="8"/>
                  </a:lnTo>
                  <a:lnTo>
                    <a:pt x="15" y="6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9" y="14"/>
                  </a:lnTo>
                  <a:lnTo>
                    <a:pt x="7" y="20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325" name="Freeform 1029"/>
            <p:cNvSpPr>
              <a:spLocks/>
            </p:cNvSpPr>
            <p:nvPr/>
          </p:nvSpPr>
          <p:spPr bwMode="auto">
            <a:xfrm>
              <a:off x="2244" y="3958"/>
              <a:ext cx="17" cy="56"/>
            </a:xfrm>
            <a:custGeom>
              <a:avLst/>
              <a:gdLst>
                <a:gd name="T0" fmla="*/ 17 w 17"/>
                <a:gd name="T1" fmla="*/ 56 h 56"/>
                <a:gd name="T2" fmla="*/ 12 w 17"/>
                <a:gd name="T3" fmla="*/ 56 h 56"/>
                <a:gd name="T4" fmla="*/ 12 w 17"/>
                <a:gd name="T5" fmla="*/ 12 h 56"/>
                <a:gd name="T6" fmla="*/ 8 w 17"/>
                <a:gd name="T7" fmla="*/ 14 h 56"/>
                <a:gd name="T8" fmla="*/ 5 w 17"/>
                <a:gd name="T9" fmla="*/ 18 h 56"/>
                <a:gd name="T10" fmla="*/ 3 w 17"/>
                <a:gd name="T11" fmla="*/ 20 h 56"/>
                <a:gd name="T12" fmla="*/ 0 w 17"/>
                <a:gd name="T13" fmla="*/ 20 h 56"/>
                <a:gd name="T14" fmla="*/ 0 w 17"/>
                <a:gd name="T15" fmla="*/ 14 h 56"/>
                <a:gd name="T16" fmla="*/ 5 w 17"/>
                <a:gd name="T17" fmla="*/ 10 h 56"/>
                <a:gd name="T18" fmla="*/ 8 w 17"/>
                <a:gd name="T19" fmla="*/ 8 h 56"/>
                <a:gd name="T20" fmla="*/ 12 w 17"/>
                <a:gd name="T21" fmla="*/ 4 h 56"/>
                <a:gd name="T22" fmla="*/ 14 w 17"/>
                <a:gd name="T23" fmla="*/ 0 h 56"/>
                <a:gd name="T24" fmla="*/ 17 w 17"/>
                <a:gd name="T25" fmla="*/ 0 h 56"/>
                <a:gd name="T26" fmla="*/ 17 w 17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56">
                  <a:moveTo>
                    <a:pt x="17" y="56"/>
                  </a:moveTo>
                  <a:lnTo>
                    <a:pt x="12" y="56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5" y="18"/>
                  </a:lnTo>
                  <a:lnTo>
                    <a:pt x="3" y="20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7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326" name="Freeform 1030"/>
            <p:cNvSpPr>
              <a:spLocks noEditPoints="1"/>
            </p:cNvSpPr>
            <p:nvPr/>
          </p:nvSpPr>
          <p:spPr bwMode="auto">
            <a:xfrm>
              <a:off x="2276" y="3958"/>
              <a:ext cx="31" cy="56"/>
            </a:xfrm>
            <a:custGeom>
              <a:avLst/>
              <a:gdLst>
                <a:gd name="T0" fmla="*/ 0 w 31"/>
                <a:gd name="T1" fmla="*/ 28 h 56"/>
                <a:gd name="T2" fmla="*/ 0 w 31"/>
                <a:gd name="T3" fmla="*/ 20 h 56"/>
                <a:gd name="T4" fmla="*/ 2 w 31"/>
                <a:gd name="T5" fmla="*/ 12 h 56"/>
                <a:gd name="T6" fmla="*/ 4 w 31"/>
                <a:gd name="T7" fmla="*/ 6 h 56"/>
                <a:gd name="T8" fmla="*/ 7 w 31"/>
                <a:gd name="T9" fmla="*/ 4 h 56"/>
                <a:gd name="T10" fmla="*/ 10 w 31"/>
                <a:gd name="T11" fmla="*/ 0 h 56"/>
                <a:gd name="T12" fmla="*/ 16 w 31"/>
                <a:gd name="T13" fmla="*/ 0 h 56"/>
                <a:gd name="T14" fmla="*/ 19 w 31"/>
                <a:gd name="T15" fmla="*/ 0 h 56"/>
                <a:gd name="T16" fmla="*/ 22 w 31"/>
                <a:gd name="T17" fmla="*/ 2 h 56"/>
                <a:gd name="T18" fmla="*/ 26 w 31"/>
                <a:gd name="T19" fmla="*/ 4 h 56"/>
                <a:gd name="T20" fmla="*/ 27 w 31"/>
                <a:gd name="T21" fmla="*/ 6 h 56"/>
                <a:gd name="T22" fmla="*/ 29 w 31"/>
                <a:gd name="T23" fmla="*/ 10 h 56"/>
                <a:gd name="T24" fmla="*/ 31 w 31"/>
                <a:gd name="T25" fmla="*/ 16 h 56"/>
                <a:gd name="T26" fmla="*/ 31 w 31"/>
                <a:gd name="T27" fmla="*/ 20 h 56"/>
                <a:gd name="T28" fmla="*/ 31 w 31"/>
                <a:gd name="T29" fmla="*/ 28 h 56"/>
                <a:gd name="T30" fmla="*/ 31 w 31"/>
                <a:gd name="T31" fmla="*/ 38 h 56"/>
                <a:gd name="T32" fmla="*/ 29 w 31"/>
                <a:gd name="T33" fmla="*/ 44 h 56"/>
                <a:gd name="T34" fmla="*/ 27 w 31"/>
                <a:gd name="T35" fmla="*/ 50 h 56"/>
                <a:gd name="T36" fmla="*/ 24 w 31"/>
                <a:gd name="T37" fmla="*/ 54 h 56"/>
                <a:gd name="T38" fmla="*/ 21 w 31"/>
                <a:gd name="T39" fmla="*/ 56 h 56"/>
                <a:gd name="T40" fmla="*/ 16 w 31"/>
                <a:gd name="T41" fmla="*/ 56 h 56"/>
                <a:gd name="T42" fmla="*/ 12 w 31"/>
                <a:gd name="T43" fmla="*/ 56 h 56"/>
                <a:gd name="T44" fmla="*/ 9 w 31"/>
                <a:gd name="T45" fmla="*/ 54 h 56"/>
                <a:gd name="T46" fmla="*/ 5 w 31"/>
                <a:gd name="T47" fmla="*/ 52 h 56"/>
                <a:gd name="T48" fmla="*/ 2 w 31"/>
                <a:gd name="T49" fmla="*/ 46 h 56"/>
                <a:gd name="T50" fmla="*/ 0 w 31"/>
                <a:gd name="T51" fmla="*/ 38 h 56"/>
                <a:gd name="T52" fmla="*/ 0 w 31"/>
                <a:gd name="T53" fmla="*/ 28 h 56"/>
                <a:gd name="T54" fmla="*/ 7 w 31"/>
                <a:gd name="T55" fmla="*/ 28 h 56"/>
                <a:gd name="T56" fmla="*/ 7 w 31"/>
                <a:gd name="T57" fmla="*/ 36 h 56"/>
                <a:gd name="T58" fmla="*/ 7 w 31"/>
                <a:gd name="T59" fmla="*/ 42 h 56"/>
                <a:gd name="T60" fmla="*/ 9 w 31"/>
                <a:gd name="T61" fmla="*/ 46 h 56"/>
                <a:gd name="T62" fmla="*/ 12 w 31"/>
                <a:gd name="T63" fmla="*/ 50 h 56"/>
                <a:gd name="T64" fmla="*/ 16 w 31"/>
                <a:gd name="T65" fmla="*/ 50 h 56"/>
                <a:gd name="T66" fmla="*/ 19 w 31"/>
                <a:gd name="T67" fmla="*/ 50 h 56"/>
                <a:gd name="T68" fmla="*/ 22 w 31"/>
                <a:gd name="T69" fmla="*/ 46 h 56"/>
                <a:gd name="T70" fmla="*/ 24 w 31"/>
                <a:gd name="T71" fmla="*/ 42 h 56"/>
                <a:gd name="T72" fmla="*/ 26 w 31"/>
                <a:gd name="T73" fmla="*/ 36 h 56"/>
                <a:gd name="T74" fmla="*/ 26 w 31"/>
                <a:gd name="T75" fmla="*/ 28 h 56"/>
                <a:gd name="T76" fmla="*/ 26 w 31"/>
                <a:gd name="T77" fmla="*/ 20 h 56"/>
                <a:gd name="T78" fmla="*/ 24 w 31"/>
                <a:gd name="T79" fmla="*/ 14 h 56"/>
                <a:gd name="T80" fmla="*/ 22 w 31"/>
                <a:gd name="T81" fmla="*/ 10 h 56"/>
                <a:gd name="T82" fmla="*/ 19 w 31"/>
                <a:gd name="T83" fmla="*/ 8 h 56"/>
                <a:gd name="T84" fmla="*/ 16 w 31"/>
                <a:gd name="T85" fmla="*/ 6 h 56"/>
                <a:gd name="T86" fmla="*/ 12 w 31"/>
                <a:gd name="T87" fmla="*/ 8 h 56"/>
                <a:gd name="T88" fmla="*/ 9 w 31"/>
                <a:gd name="T89" fmla="*/ 10 h 56"/>
                <a:gd name="T90" fmla="*/ 7 w 31"/>
                <a:gd name="T91" fmla="*/ 14 h 56"/>
                <a:gd name="T92" fmla="*/ 7 w 31"/>
                <a:gd name="T93" fmla="*/ 20 h 56"/>
                <a:gd name="T94" fmla="*/ 7 w 31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" h="56">
                  <a:moveTo>
                    <a:pt x="0" y="28"/>
                  </a:moveTo>
                  <a:lnTo>
                    <a:pt x="0" y="20"/>
                  </a:lnTo>
                  <a:lnTo>
                    <a:pt x="2" y="12"/>
                  </a:lnTo>
                  <a:lnTo>
                    <a:pt x="4" y="6"/>
                  </a:lnTo>
                  <a:lnTo>
                    <a:pt x="7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7" y="6"/>
                  </a:lnTo>
                  <a:lnTo>
                    <a:pt x="29" y="10"/>
                  </a:lnTo>
                  <a:lnTo>
                    <a:pt x="31" y="16"/>
                  </a:lnTo>
                  <a:lnTo>
                    <a:pt x="31" y="20"/>
                  </a:lnTo>
                  <a:lnTo>
                    <a:pt x="31" y="28"/>
                  </a:lnTo>
                  <a:lnTo>
                    <a:pt x="31" y="38"/>
                  </a:lnTo>
                  <a:lnTo>
                    <a:pt x="29" y="44"/>
                  </a:lnTo>
                  <a:lnTo>
                    <a:pt x="27" y="50"/>
                  </a:lnTo>
                  <a:lnTo>
                    <a:pt x="24" y="54"/>
                  </a:lnTo>
                  <a:lnTo>
                    <a:pt x="21" y="56"/>
                  </a:lnTo>
                  <a:lnTo>
                    <a:pt x="16" y="56"/>
                  </a:lnTo>
                  <a:lnTo>
                    <a:pt x="12" y="56"/>
                  </a:lnTo>
                  <a:lnTo>
                    <a:pt x="9" y="54"/>
                  </a:lnTo>
                  <a:lnTo>
                    <a:pt x="5" y="52"/>
                  </a:lnTo>
                  <a:lnTo>
                    <a:pt x="2" y="46"/>
                  </a:lnTo>
                  <a:lnTo>
                    <a:pt x="0" y="38"/>
                  </a:lnTo>
                  <a:lnTo>
                    <a:pt x="0" y="28"/>
                  </a:lnTo>
                  <a:close/>
                  <a:moveTo>
                    <a:pt x="7" y="28"/>
                  </a:moveTo>
                  <a:lnTo>
                    <a:pt x="7" y="36"/>
                  </a:lnTo>
                  <a:lnTo>
                    <a:pt x="7" y="42"/>
                  </a:lnTo>
                  <a:lnTo>
                    <a:pt x="9" y="46"/>
                  </a:lnTo>
                  <a:lnTo>
                    <a:pt x="12" y="50"/>
                  </a:lnTo>
                  <a:lnTo>
                    <a:pt x="16" y="50"/>
                  </a:lnTo>
                  <a:lnTo>
                    <a:pt x="19" y="50"/>
                  </a:lnTo>
                  <a:lnTo>
                    <a:pt x="22" y="46"/>
                  </a:lnTo>
                  <a:lnTo>
                    <a:pt x="24" y="42"/>
                  </a:lnTo>
                  <a:lnTo>
                    <a:pt x="26" y="36"/>
                  </a:lnTo>
                  <a:lnTo>
                    <a:pt x="26" y="28"/>
                  </a:lnTo>
                  <a:lnTo>
                    <a:pt x="26" y="20"/>
                  </a:lnTo>
                  <a:lnTo>
                    <a:pt x="24" y="14"/>
                  </a:lnTo>
                  <a:lnTo>
                    <a:pt x="22" y="10"/>
                  </a:lnTo>
                  <a:lnTo>
                    <a:pt x="19" y="8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10"/>
                  </a:lnTo>
                  <a:lnTo>
                    <a:pt x="7" y="14"/>
                  </a:lnTo>
                  <a:lnTo>
                    <a:pt x="7" y="20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327" name="Freeform 1031"/>
            <p:cNvSpPr>
              <a:spLocks noEditPoints="1"/>
            </p:cNvSpPr>
            <p:nvPr/>
          </p:nvSpPr>
          <p:spPr bwMode="auto">
            <a:xfrm>
              <a:off x="2314" y="3958"/>
              <a:ext cx="30" cy="56"/>
            </a:xfrm>
            <a:custGeom>
              <a:avLst/>
              <a:gdLst>
                <a:gd name="T0" fmla="*/ 0 w 30"/>
                <a:gd name="T1" fmla="*/ 28 h 56"/>
                <a:gd name="T2" fmla="*/ 0 w 30"/>
                <a:gd name="T3" fmla="*/ 20 h 56"/>
                <a:gd name="T4" fmla="*/ 1 w 30"/>
                <a:gd name="T5" fmla="*/ 12 h 56"/>
                <a:gd name="T6" fmla="*/ 3 w 30"/>
                <a:gd name="T7" fmla="*/ 6 h 56"/>
                <a:gd name="T8" fmla="*/ 6 w 30"/>
                <a:gd name="T9" fmla="*/ 4 h 56"/>
                <a:gd name="T10" fmla="*/ 10 w 30"/>
                <a:gd name="T11" fmla="*/ 0 h 56"/>
                <a:gd name="T12" fmla="*/ 15 w 30"/>
                <a:gd name="T13" fmla="*/ 0 h 56"/>
                <a:gd name="T14" fmla="*/ 18 w 30"/>
                <a:gd name="T15" fmla="*/ 0 h 56"/>
                <a:gd name="T16" fmla="*/ 22 w 30"/>
                <a:gd name="T17" fmla="*/ 2 h 56"/>
                <a:gd name="T18" fmla="*/ 23 w 30"/>
                <a:gd name="T19" fmla="*/ 4 h 56"/>
                <a:gd name="T20" fmla="*/ 27 w 30"/>
                <a:gd name="T21" fmla="*/ 6 h 56"/>
                <a:gd name="T22" fmla="*/ 29 w 30"/>
                <a:gd name="T23" fmla="*/ 10 h 56"/>
                <a:gd name="T24" fmla="*/ 29 w 30"/>
                <a:gd name="T25" fmla="*/ 16 h 56"/>
                <a:gd name="T26" fmla="*/ 30 w 30"/>
                <a:gd name="T27" fmla="*/ 20 h 56"/>
                <a:gd name="T28" fmla="*/ 30 w 30"/>
                <a:gd name="T29" fmla="*/ 28 h 56"/>
                <a:gd name="T30" fmla="*/ 30 w 30"/>
                <a:gd name="T31" fmla="*/ 38 h 56"/>
                <a:gd name="T32" fmla="*/ 29 w 30"/>
                <a:gd name="T33" fmla="*/ 44 h 56"/>
                <a:gd name="T34" fmla="*/ 27 w 30"/>
                <a:gd name="T35" fmla="*/ 50 h 56"/>
                <a:gd name="T36" fmla="*/ 23 w 30"/>
                <a:gd name="T37" fmla="*/ 54 h 56"/>
                <a:gd name="T38" fmla="*/ 20 w 30"/>
                <a:gd name="T39" fmla="*/ 56 h 56"/>
                <a:gd name="T40" fmla="*/ 15 w 30"/>
                <a:gd name="T41" fmla="*/ 56 h 56"/>
                <a:gd name="T42" fmla="*/ 10 w 30"/>
                <a:gd name="T43" fmla="*/ 56 h 56"/>
                <a:gd name="T44" fmla="*/ 6 w 30"/>
                <a:gd name="T45" fmla="*/ 54 h 56"/>
                <a:gd name="T46" fmla="*/ 3 w 30"/>
                <a:gd name="T47" fmla="*/ 52 h 56"/>
                <a:gd name="T48" fmla="*/ 1 w 30"/>
                <a:gd name="T49" fmla="*/ 46 h 56"/>
                <a:gd name="T50" fmla="*/ 0 w 30"/>
                <a:gd name="T51" fmla="*/ 38 h 56"/>
                <a:gd name="T52" fmla="*/ 0 w 30"/>
                <a:gd name="T53" fmla="*/ 28 h 56"/>
                <a:gd name="T54" fmla="*/ 5 w 30"/>
                <a:gd name="T55" fmla="*/ 28 h 56"/>
                <a:gd name="T56" fmla="*/ 5 w 30"/>
                <a:gd name="T57" fmla="*/ 36 h 56"/>
                <a:gd name="T58" fmla="*/ 6 w 30"/>
                <a:gd name="T59" fmla="*/ 42 h 56"/>
                <a:gd name="T60" fmla="*/ 8 w 30"/>
                <a:gd name="T61" fmla="*/ 46 h 56"/>
                <a:gd name="T62" fmla="*/ 12 w 30"/>
                <a:gd name="T63" fmla="*/ 50 h 56"/>
                <a:gd name="T64" fmla="*/ 15 w 30"/>
                <a:gd name="T65" fmla="*/ 50 h 56"/>
                <a:gd name="T66" fmla="*/ 18 w 30"/>
                <a:gd name="T67" fmla="*/ 50 h 56"/>
                <a:gd name="T68" fmla="*/ 22 w 30"/>
                <a:gd name="T69" fmla="*/ 46 h 56"/>
                <a:gd name="T70" fmla="*/ 23 w 30"/>
                <a:gd name="T71" fmla="*/ 42 h 56"/>
                <a:gd name="T72" fmla="*/ 23 w 30"/>
                <a:gd name="T73" fmla="*/ 36 h 56"/>
                <a:gd name="T74" fmla="*/ 23 w 30"/>
                <a:gd name="T75" fmla="*/ 28 h 56"/>
                <a:gd name="T76" fmla="*/ 23 w 30"/>
                <a:gd name="T77" fmla="*/ 20 h 56"/>
                <a:gd name="T78" fmla="*/ 23 w 30"/>
                <a:gd name="T79" fmla="*/ 14 h 56"/>
                <a:gd name="T80" fmla="*/ 22 w 30"/>
                <a:gd name="T81" fmla="*/ 10 h 56"/>
                <a:gd name="T82" fmla="*/ 18 w 30"/>
                <a:gd name="T83" fmla="*/ 8 h 56"/>
                <a:gd name="T84" fmla="*/ 15 w 30"/>
                <a:gd name="T85" fmla="*/ 6 h 56"/>
                <a:gd name="T86" fmla="*/ 12 w 30"/>
                <a:gd name="T87" fmla="*/ 8 h 56"/>
                <a:gd name="T88" fmla="*/ 8 w 30"/>
                <a:gd name="T89" fmla="*/ 10 h 56"/>
                <a:gd name="T90" fmla="*/ 6 w 30"/>
                <a:gd name="T91" fmla="*/ 14 h 56"/>
                <a:gd name="T92" fmla="*/ 5 w 30"/>
                <a:gd name="T93" fmla="*/ 20 h 56"/>
                <a:gd name="T94" fmla="*/ 5 w 30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56">
                  <a:moveTo>
                    <a:pt x="0" y="28"/>
                  </a:moveTo>
                  <a:lnTo>
                    <a:pt x="0" y="20"/>
                  </a:lnTo>
                  <a:lnTo>
                    <a:pt x="1" y="12"/>
                  </a:lnTo>
                  <a:lnTo>
                    <a:pt x="3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3" y="4"/>
                  </a:lnTo>
                  <a:lnTo>
                    <a:pt x="27" y="6"/>
                  </a:lnTo>
                  <a:lnTo>
                    <a:pt x="29" y="10"/>
                  </a:lnTo>
                  <a:lnTo>
                    <a:pt x="29" y="16"/>
                  </a:lnTo>
                  <a:lnTo>
                    <a:pt x="30" y="20"/>
                  </a:lnTo>
                  <a:lnTo>
                    <a:pt x="30" y="28"/>
                  </a:lnTo>
                  <a:lnTo>
                    <a:pt x="30" y="38"/>
                  </a:lnTo>
                  <a:lnTo>
                    <a:pt x="29" y="44"/>
                  </a:lnTo>
                  <a:lnTo>
                    <a:pt x="27" y="50"/>
                  </a:lnTo>
                  <a:lnTo>
                    <a:pt x="23" y="54"/>
                  </a:lnTo>
                  <a:lnTo>
                    <a:pt x="20" y="56"/>
                  </a:lnTo>
                  <a:lnTo>
                    <a:pt x="15" y="56"/>
                  </a:lnTo>
                  <a:lnTo>
                    <a:pt x="10" y="56"/>
                  </a:lnTo>
                  <a:lnTo>
                    <a:pt x="6" y="54"/>
                  </a:lnTo>
                  <a:lnTo>
                    <a:pt x="3" y="52"/>
                  </a:lnTo>
                  <a:lnTo>
                    <a:pt x="1" y="46"/>
                  </a:lnTo>
                  <a:lnTo>
                    <a:pt x="0" y="38"/>
                  </a:lnTo>
                  <a:lnTo>
                    <a:pt x="0" y="28"/>
                  </a:lnTo>
                  <a:close/>
                  <a:moveTo>
                    <a:pt x="5" y="28"/>
                  </a:moveTo>
                  <a:lnTo>
                    <a:pt x="5" y="36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2" y="50"/>
                  </a:lnTo>
                  <a:lnTo>
                    <a:pt x="15" y="50"/>
                  </a:lnTo>
                  <a:lnTo>
                    <a:pt x="18" y="50"/>
                  </a:lnTo>
                  <a:lnTo>
                    <a:pt x="22" y="46"/>
                  </a:lnTo>
                  <a:lnTo>
                    <a:pt x="23" y="42"/>
                  </a:lnTo>
                  <a:lnTo>
                    <a:pt x="23" y="36"/>
                  </a:lnTo>
                  <a:lnTo>
                    <a:pt x="23" y="28"/>
                  </a:lnTo>
                  <a:lnTo>
                    <a:pt x="23" y="20"/>
                  </a:lnTo>
                  <a:lnTo>
                    <a:pt x="23" y="14"/>
                  </a:lnTo>
                  <a:lnTo>
                    <a:pt x="22" y="10"/>
                  </a:lnTo>
                  <a:lnTo>
                    <a:pt x="18" y="8"/>
                  </a:lnTo>
                  <a:lnTo>
                    <a:pt x="15" y="6"/>
                  </a:lnTo>
                  <a:lnTo>
                    <a:pt x="12" y="8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5" y="20"/>
                  </a:lnTo>
                  <a:lnTo>
                    <a:pt x="5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328" name="Freeform 1032"/>
            <p:cNvSpPr>
              <a:spLocks noEditPoints="1"/>
            </p:cNvSpPr>
            <p:nvPr/>
          </p:nvSpPr>
          <p:spPr bwMode="auto">
            <a:xfrm>
              <a:off x="2349" y="3958"/>
              <a:ext cx="31" cy="56"/>
            </a:xfrm>
            <a:custGeom>
              <a:avLst/>
              <a:gdLst>
                <a:gd name="T0" fmla="*/ 0 w 31"/>
                <a:gd name="T1" fmla="*/ 28 h 56"/>
                <a:gd name="T2" fmla="*/ 0 w 31"/>
                <a:gd name="T3" fmla="*/ 20 h 56"/>
                <a:gd name="T4" fmla="*/ 2 w 31"/>
                <a:gd name="T5" fmla="*/ 12 h 56"/>
                <a:gd name="T6" fmla="*/ 4 w 31"/>
                <a:gd name="T7" fmla="*/ 6 h 56"/>
                <a:gd name="T8" fmla="*/ 7 w 31"/>
                <a:gd name="T9" fmla="*/ 4 h 56"/>
                <a:gd name="T10" fmla="*/ 11 w 31"/>
                <a:gd name="T11" fmla="*/ 0 h 56"/>
                <a:gd name="T12" fmla="*/ 16 w 31"/>
                <a:gd name="T13" fmla="*/ 0 h 56"/>
                <a:gd name="T14" fmla="*/ 19 w 31"/>
                <a:gd name="T15" fmla="*/ 0 h 56"/>
                <a:gd name="T16" fmla="*/ 22 w 31"/>
                <a:gd name="T17" fmla="*/ 2 h 56"/>
                <a:gd name="T18" fmla="*/ 26 w 31"/>
                <a:gd name="T19" fmla="*/ 4 h 56"/>
                <a:gd name="T20" fmla="*/ 28 w 31"/>
                <a:gd name="T21" fmla="*/ 6 h 56"/>
                <a:gd name="T22" fmla="*/ 29 w 31"/>
                <a:gd name="T23" fmla="*/ 10 h 56"/>
                <a:gd name="T24" fmla="*/ 31 w 31"/>
                <a:gd name="T25" fmla="*/ 16 h 56"/>
                <a:gd name="T26" fmla="*/ 31 w 31"/>
                <a:gd name="T27" fmla="*/ 20 h 56"/>
                <a:gd name="T28" fmla="*/ 31 w 31"/>
                <a:gd name="T29" fmla="*/ 28 h 56"/>
                <a:gd name="T30" fmla="*/ 31 w 31"/>
                <a:gd name="T31" fmla="*/ 38 h 56"/>
                <a:gd name="T32" fmla="*/ 29 w 31"/>
                <a:gd name="T33" fmla="*/ 44 h 56"/>
                <a:gd name="T34" fmla="*/ 28 w 31"/>
                <a:gd name="T35" fmla="*/ 50 h 56"/>
                <a:gd name="T36" fmla="*/ 24 w 31"/>
                <a:gd name="T37" fmla="*/ 54 h 56"/>
                <a:gd name="T38" fmla="*/ 21 w 31"/>
                <a:gd name="T39" fmla="*/ 56 h 56"/>
                <a:gd name="T40" fmla="*/ 16 w 31"/>
                <a:gd name="T41" fmla="*/ 56 h 56"/>
                <a:gd name="T42" fmla="*/ 12 w 31"/>
                <a:gd name="T43" fmla="*/ 56 h 56"/>
                <a:gd name="T44" fmla="*/ 9 w 31"/>
                <a:gd name="T45" fmla="*/ 54 h 56"/>
                <a:gd name="T46" fmla="*/ 5 w 31"/>
                <a:gd name="T47" fmla="*/ 52 h 56"/>
                <a:gd name="T48" fmla="*/ 2 w 31"/>
                <a:gd name="T49" fmla="*/ 46 h 56"/>
                <a:gd name="T50" fmla="*/ 0 w 31"/>
                <a:gd name="T51" fmla="*/ 38 h 56"/>
                <a:gd name="T52" fmla="*/ 0 w 31"/>
                <a:gd name="T53" fmla="*/ 28 h 56"/>
                <a:gd name="T54" fmla="*/ 7 w 31"/>
                <a:gd name="T55" fmla="*/ 28 h 56"/>
                <a:gd name="T56" fmla="*/ 7 w 31"/>
                <a:gd name="T57" fmla="*/ 36 h 56"/>
                <a:gd name="T58" fmla="*/ 9 w 31"/>
                <a:gd name="T59" fmla="*/ 42 h 56"/>
                <a:gd name="T60" fmla="*/ 9 w 31"/>
                <a:gd name="T61" fmla="*/ 46 h 56"/>
                <a:gd name="T62" fmla="*/ 12 w 31"/>
                <a:gd name="T63" fmla="*/ 50 h 56"/>
                <a:gd name="T64" fmla="*/ 16 w 31"/>
                <a:gd name="T65" fmla="*/ 50 h 56"/>
                <a:gd name="T66" fmla="*/ 19 w 31"/>
                <a:gd name="T67" fmla="*/ 50 h 56"/>
                <a:gd name="T68" fmla="*/ 22 w 31"/>
                <a:gd name="T69" fmla="*/ 46 h 56"/>
                <a:gd name="T70" fmla="*/ 24 w 31"/>
                <a:gd name="T71" fmla="*/ 42 h 56"/>
                <a:gd name="T72" fmla="*/ 26 w 31"/>
                <a:gd name="T73" fmla="*/ 36 h 56"/>
                <a:gd name="T74" fmla="*/ 26 w 31"/>
                <a:gd name="T75" fmla="*/ 28 h 56"/>
                <a:gd name="T76" fmla="*/ 26 w 31"/>
                <a:gd name="T77" fmla="*/ 20 h 56"/>
                <a:gd name="T78" fmla="*/ 24 w 31"/>
                <a:gd name="T79" fmla="*/ 14 h 56"/>
                <a:gd name="T80" fmla="*/ 22 w 31"/>
                <a:gd name="T81" fmla="*/ 10 h 56"/>
                <a:gd name="T82" fmla="*/ 19 w 31"/>
                <a:gd name="T83" fmla="*/ 8 h 56"/>
                <a:gd name="T84" fmla="*/ 16 w 31"/>
                <a:gd name="T85" fmla="*/ 6 h 56"/>
                <a:gd name="T86" fmla="*/ 12 w 31"/>
                <a:gd name="T87" fmla="*/ 8 h 56"/>
                <a:gd name="T88" fmla="*/ 9 w 31"/>
                <a:gd name="T89" fmla="*/ 10 h 56"/>
                <a:gd name="T90" fmla="*/ 9 w 31"/>
                <a:gd name="T91" fmla="*/ 14 h 56"/>
                <a:gd name="T92" fmla="*/ 7 w 31"/>
                <a:gd name="T93" fmla="*/ 20 h 56"/>
                <a:gd name="T94" fmla="*/ 7 w 31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" h="56">
                  <a:moveTo>
                    <a:pt x="0" y="28"/>
                  </a:moveTo>
                  <a:lnTo>
                    <a:pt x="0" y="20"/>
                  </a:lnTo>
                  <a:lnTo>
                    <a:pt x="2" y="12"/>
                  </a:lnTo>
                  <a:lnTo>
                    <a:pt x="4" y="6"/>
                  </a:lnTo>
                  <a:lnTo>
                    <a:pt x="7" y="4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10"/>
                  </a:lnTo>
                  <a:lnTo>
                    <a:pt x="31" y="16"/>
                  </a:lnTo>
                  <a:lnTo>
                    <a:pt x="31" y="20"/>
                  </a:lnTo>
                  <a:lnTo>
                    <a:pt x="31" y="28"/>
                  </a:lnTo>
                  <a:lnTo>
                    <a:pt x="31" y="38"/>
                  </a:lnTo>
                  <a:lnTo>
                    <a:pt x="29" y="44"/>
                  </a:lnTo>
                  <a:lnTo>
                    <a:pt x="28" y="50"/>
                  </a:lnTo>
                  <a:lnTo>
                    <a:pt x="24" y="54"/>
                  </a:lnTo>
                  <a:lnTo>
                    <a:pt x="21" y="56"/>
                  </a:lnTo>
                  <a:lnTo>
                    <a:pt x="16" y="56"/>
                  </a:lnTo>
                  <a:lnTo>
                    <a:pt x="12" y="56"/>
                  </a:lnTo>
                  <a:lnTo>
                    <a:pt x="9" y="54"/>
                  </a:lnTo>
                  <a:lnTo>
                    <a:pt x="5" y="52"/>
                  </a:lnTo>
                  <a:lnTo>
                    <a:pt x="2" y="46"/>
                  </a:lnTo>
                  <a:lnTo>
                    <a:pt x="0" y="38"/>
                  </a:lnTo>
                  <a:lnTo>
                    <a:pt x="0" y="28"/>
                  </a:lnTo>
                  <a:close/>
                  <a:moveTo>
                    <a:pt x="7" y="28"/>
                  </a:moveTo>
                  <a:lnTo>
                    <a:pt x="7" y="36"/>
                  </a:lnTo>
                  <a:lnTo>
                    <a:pt x="9" y="42"/>
                  </a:lnTo>
                  <a:lnTo>
                    <a:pt x="9" y="46"/>
                  </a:lnTo>
                  <a:lnTo>
                    <a:pt x="12" y="50"/>
                  </a:lnTo>
                  <a:lnTo>
                    <a:pt x="16" y="50"/>
                  </a:lnTo>
                  <a:lnTo>
                    <a:pt x="19" y="50"/>
                  </a:lnTo>
                  <a:lnTo>
                    <a:pt x="22" y="46"/>
                  </a:lnTo>
                  <a:lnTo>
                    <a:pt x="24" y="42"/>
                  </a:lnTo>
                  <a:lnTo>
                    <a:pt x="26" y="36"/>
                  </a:lnTo>
                  <a:lnTo>
                    <a:pt x="26" y="28"/>
                  </a:lnTo>
                  <a:lnTo>
                    <a:pt x="26" y="20"/>
                  </a:lnTo>
                  <a:lnTo>
                    <a:pt x="24" y="14"/>
                  </a:lnTo>
                  <a:lnTo>
                    <a:pt x="22" y="10"/>
                  </a:lnTo>
                  <a:lnTo>
                    <a:pt x="19" y="8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10"/>
                  </a:lnTo>
                  <a:lnTo>
                    <a:pt x="9" y="14"/>
                  </a:lnTo>
                  <a:lnTo>
                    <a:pt x="7" y="20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329" name="Freeform 1033"/>
            <p:cNvSpPr>
              <a:spLocks/>
            </p:cNvSpPr>
            <p:nvPr/>
          </p:nvSpPr>
          <p:spPr bwMode="auto">
            <a:xfrm>
              <a:off x="2596" y="3958"/>
              <a:ext cx="17" cy="56"/>
            </a:xfrm>
            <a:custGeom>
              <a:avLst/>
              <a:gdLst>
                <a:gd name="T0" fmla="*/ 17 w 17"/>
                <a:gd name="T1" fmla="*/ 56 h 56"/>
                <a:gd name="T2" fmla="*/ 12 w 17"/>
                <a:gd name="T3" fmla="*/ 56 h 56"/>
                <a:gd name="T4" fmla="*/ 12 w 17"/>
                <a:gd name="T5" fmla="*/ 12 h 56"/>
                <a:gd name="T6" fmla="*/ 8 w 17"/>
                <a:gd name="T7" fmla="*/ 14 h 56"/>
                <a:gd name="T8" fmla="*/ 5 w 17"/>
                <a:gd name="T9" fmla="*/ 18 h 56"/>
                <a:gd name="T10" fmla="*/ 3 w 17"/>
                <a:gd name="T11" fmla="*/ 20 h 56"/>
                <a:gd name="T12" fmla="*/ 0 w 17"/>
                <a:gd name="T13" fmla="*/ 20 h 56"/>
                <a:gd name="T14" fmla="*/ 0 w 17"/>
                <a:gd name="T15" fmla="*/ 14 h 56"/>
                <a:gd name="T16" fmla="*/ 5 w 17"/>
                <a:gd name="T17" fmla="*/ 10 h 56"/>
                <a:gd name="T18" fmla="*/ 8 w 17"/>
                <a:gd name="T19" fmla="*/ 8 h 56"/>
                <a:gd name="T20" fmla="*/ 12 w 17"/>
                <a:gd name="T21" fmla="*/ 4 h 56"/>
                <a:gd name="T22" fmla="*/ 13 w 17"/>
                <a:gd name="T23" fmla="*/ 0 h 56"/>
                <a:gd name="T24" fmla="*/ 17 w 17"/>
                <a:gd name="T25" fmla="*/ 0 h 56"/>
                <a:gd name="T26" fmla="*/ 17 w 17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56">
                  <a:moveTo>
                    <a:pt x="17" y="56"/>
                  </a:moveTo>
                  <a:lnTo>
                    <a:pt x="12" y="56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5" y="18"/>
                  </a:lnTo>
                  <a:lnTo>
                    <a:pt x="3" y="20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330" name="Freeform 1034"/>
            <p:cNvSpPr>
              <a:spLocks/>
            </p:cNvSpPr>
            <p:nvPr/>
          </p:nvSpPr>
          <p:spPr bwMode="auto">
            <a:xfrm>
              <a:off x="2628" y="3958"/>
              <a:ext cx="31" cy="56"/>
            </a:xfrm>
            <a:custGeom>
              <a:avLst/>
              <a:gdLst>
                <a:gd name="T0" fmla="*/ 31 w 31"/>
                <a:gd name="T1" fmla="*/ 48 h 56"/>
                <a:gd name="T2" fmla="*/ 31 w 31"/>
                <a:gd name="T3" fmla="*/ 56 h 56"/>
                <a:gd name="T4" fmla="*/ 0 w 31"/>
                <a:gd name="T5" fmla="*/ 56 h 56"/>
                <a:gd name="T6" fmla="*/ 0 w 31"/>
                <a:gd name="T7" fmla="*/ 54 h 56"/>
                <a:gd name="T8" fmla="*/ 0 w 31"/>
                <a:gd name="T9" fmla="*/ 50 h 56"/>
                <a:gd name="T10" fmla="*/ 2 w 31"/>
                <a:gd name="T11" fmla="*/ 48 h 56"/>
                <a:gd name="T12" fmla="*/ 4 w 31"/>
                <a:gd name="T13" fmla="*/ 44 h 56"/>
                <a:gd name="T14" fmla="*/ 7 w 31"/>
                <a:gd name="T15" fmla="*/ 40 h 56"/>
                <a:gd name="T16" fmla="*/ 10 w 31"/>
                <a:gd name="T17" fmla="*/ 34 h 56"/>
                <a:gd name="T18" fmla="*/ 15 w 31"/>
                <a:gd name="T19" fmla="*/ 30 h 56"/>
                <a:gd name="T20" fmla="*/ 19 w 31"/>
                <a:gd name="T21" fmla="*/ 26 h 56"/>
                <a:gd name="T22" fmla="*/ 21 w 31"/>
                <a:gd name="T23" fmla="*/ 24 h 56"/>
                <a:gd name="T24" fmla="*/ 24 w 31"/>
                <a:gd name="T25" fmla="*/ 20 h 56"/>
                <a:gd name="T26" fmla="*/ 24 w 31"/>
                <a:gd name="T27" fmla="*/ 16 h 56"/>
                <a:gd name="T28" fmla="*/ 24 w 31"/>
                <a:gd name="T29" fmla="*/ 12 h 56"/>
                <a:gd name="T30" fmla="*/ 22 w 31"/>
                <a:gd name="T31" fmla="*/ 10 h 56"/>
                <a:gd name="T32" fmla="*/ 19 w 31"/>
                <a:gd name="T33" fmla="*/ 8 h 56"/>
                <a:gd name="T34" fmla="*/ 15 w 31"/>
                <a:gd name="T35" fmla="*/ 6 h 56"/>
                <a:gd name="T36" fmla="*/ 12 w 31"/>
                <a:gd name="T37" fmla="*/ 8 h 56"/>
                <a:gd name="T38" fmla="*/ 9 w 31"/>
                <a:gd name="T39" fmla="*/ 10 h 56"/>
                <a:gd name="T40" fmla="*/ 7 w 31"/>
                <a:gd name="T41" fmla="*/ 12 h 56"/>
                <a:gd name="T42" fmla="*/ 7 w 31"/>
                <a:gd name="T43" fmla="*/ 16 h 56"/>
                <a:gd name="T44" fmla="*/ 0 w 31"/>
                <a:gd name="T45" fmla="*/ 16 h 56"/>
                <a:gd name="T46" fmla="*/ 2 w 31"/>
                <a:gd name="T47" fmla="*/ 8 h 56"/>
                <a:gd name="T48" fmla="*/ 5 w 31"/>
                <a:gd name="T49" fmla="*/ 4 h 56"/>
                <a:gd name="T50" fmla="*/ 9 w 31"/>
                <a:gd name="T51" fmla="*/ 0 h 56"/>
                <a:gd name="T52" fmla="*/ 15 w 31"/>
                <a:gd name="T53" fmla="*/ 0 h 56"/>
                <a:gd name="T54" fmla="*/ 22 w 31"/>
                <a:gd name="T55" fmla="*/ 2 h 56"/>
                <a:gd name="T56" fmla="*/ 26 w 31"/>
                <a:gd name="T57" fmla="*/ 4 h 56"/>
                <a:gd name="T58" fmla="*/ 29 w 31"/>
                <a:gd name="T59" fmla="*/ 10 h 56"/>
                <a:gd name="T60" fmla="*/ 31 w 31"/>
                <a:gd name="T61" fmla="*/ 16 h 56"/>
                <a:gd name="T62" fmla="*/ 29 w 31"/>
                <a:gd name="T63" fmla="*/ 18 h 56"/>
                <a:gd name="T64" fmla="*/ 29 w 31"/>
                <a:gd name="T65" fmla="*/ 22 h 56"/>
                <a:gd name="T66" fmla="*/ 27 w 31"/>
                <a:gd name="T67" fmla="*/ 26 h 56"/>
                <a:gd name="T68" fmla="*/ 26 w 31"/>
                <a:gd name="T69" fmla="*/ 28 h 56"/>
                <a:gd name="T70" fmla="*/ 22 w 31"/>
                <a:gd name="T71" fmla="*/ 32 h 56"/>
                <a:gd name="T72" fmla="*/ 17 w 31"/>
                <a:gd name="T73" fmla="*/ 38 h 56"/>
                <a:gd name="T74" fmla="*/ 12 w 31"/>
                <a:gd name="T75" fmla="*/ 42 h 56"/>
                <a:gd name="T76" fmla="*/ 10 w 31"/>
                <a:gd name="T77" fmla="*/ 46 h 56"/>
                <a:gd name="T78" fmla="*/ 9 w 31"/>
                <a:gd name="T79" fmla="*/ 46 h 56"/>
                <a:gd name="T80" fmla="*/ 7 w 31"/>
                <a:gd name="T81" fmla="*/ 48 h 56"/>
                <a:gd name="T82" fmla="*/ 31 w 31"/>
                <a:gd name="T83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56">
                  <a:moveTo>
                    <a:pt x="31" y="48"/>
                  </a:moveTo>
                  <a:lnTo>
                    <a:pt x="31" y="56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2" y="48"/>
                  </a:lnTo>
                  <a:lnTo>
                    <a:pt x="4" y="44"/>
                  </a:lnTo>
                  <a:lnTo>
                    <a:pt x="7" y="40"/>
                  </a:lnTo>
                  <a:lnTo>
                    <a:pt x="10" y="34"/>
                  </a:lnTo>
                  <a:lnTo>
                    <a:pt x="15" y="30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2" y="10"/>
                  </a:lnTo>
                  <a:lnTo>
                    <a:pt x="19" y="8"/>
                  </a:lnTo>
                  <a:lnTo>
                    <a:pt x="15" y="6"/>
                  </a:lnTo>
                  <a:lnTo>
                    <a:pt x="12" y="8"/>
                  </a:lnTo>
                  <a:lnTo>
                    <a:pt x="9" y="10"/>
                  </a:lnTo>
                  <a:lnTo>
                    <a:pt x="7" y="12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2" y="8"/>
                  </a:lnTo>
                  <a:lnTo>
                    <a:pt x="5" y="4"/>
                  </a:lnTo>
                  <a:lnTo>
                    <a:pt x="9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9" y="10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7" y="38"/>
                  </a:lnTo>
                  <a:lnTo>
                    <a:pt x="12" y="42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7" y="48"/>
                  </a:lnTo>
                  <a:lnTo>
                    <a:pt x="31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331" name="Freeform 1035"/>
            <p:cNvSpPr>
              <a:spLocks noEditPoints="1"/>
            </p:cNvSpPr>
            <p:nvPr/>
          </p:nvSpPr>
          <p:spPr bwMode="auto">
            <a:xfrm>
              <a:off x="2666" y="3958"/>
              <a:ext cx="30" cy="56"/>
            </a:xfrm>
            <a:custGeom>
              <a:avLst/>
              <a:gdLst>
                <a:gd name="T0" fmla="*/ 0 w 30"/>
                <a:gd name="T1" fmla="*/ 28 h 56"/>
                <a:gd name="T2" fmla="*/ 0 w 30"/>
                <a:gd name="T3" fmla="*/ 20 h 56"/>
                <a:gd name="T4" fmla="*/ 1 w 30"/>
                <a:gd name="T5" fmla="*/ 12 h 56"/>
                <a:gd name="T6" fmla="*/ 3 w 30"/>
                <a:gd name="T7" fmla="*/ 6 h 56"/>
                <a:gd name="T8" fmla="*/ 6 w 30"/>
                <a:gd name="T9" fmla="*/ 4 h 56"/>
                <a:gd name="T10" fmla="*/ 10 w 30"/>
                <a:gd name="T11" fmla="*/ 0 h 56"/>
                <a:gd name="T12" fmla="*/ 15 w 30"/>
                <a:gd name="T13" fmla="*/ 0 h 56"/>
                <a:gd name="T14" fmla="*/ 18 w 30"/>
                <a:gd name="T15" fmla="*/ 0 h 56"/>
                <a:gd name="T16" fmla="*/ 22 w 30"/>
                <a:gd name="T17" fmla="*/ 2 h 56"/>
                <a:gd name="T18" fmla="*/ 23 w 30"/>
                <a:gd name="T19" fmla="*/ 4 h 56"/>
                <a:gd name="T20" fmla="*/ 27 w 30"/>
                <a:gd name="T21" fmla="*/ 6 h 56"/>
                <a:gd name="T22" fmla="*/ 28 w 30"/>
                <a:gd name="T23" fmla="*/ 10 h 56"/>
                <a:gd name="T24" fmla="*/ 28 w 30"/>
                <a:gd name="T25" fmla="*/ 16 h 56"/>
                <a:gd name="T26" fmla="*/ 30 w 30"/>
                <a:gd name="T27" fmla="*/ 20 h 56"/>
                <a:gd name="T28" fmla="*/ 30 w 30"/>
                <a:gd name="T29" fmla="*/ 28 h 56"/>
                <a:gd name="T30" fmla="*/ 30 w 30"/>
                <a:gd name="T31" fmla="*/ 38 h 56"/>
                <a:gd name="T32" fmla="*/ 28 w 30"/>
                <a:gd name="T33" fmla="*/ 44 h 56"/>
                <a:gd name="T34" fmla="*/ 27 w 30"/>
                <a:gd name="T35" fmla="*/ 50 h 56"/>
                <a:gd name="T36" fmla="*/ 23 w 30"/>
                <a:gd name="T37" fmla="*/ 54 h 56"/>
                <a:gd name="T38" fmla="*/ 20 w 30"/>
                <a:gd name="T39" fmla="*/ 56 h 56"/>
                <a:gd name="T40" fmla="*/ 15 w 30"/>
                <a:gd name="T41" fmla="*/ 56 h 56"/>
                <a:gd name="T42" fmla="*/ 10 w 30"/>
                <a:gd name="T43" fmla="*/ 56 h 56"/>
                <a:gd name="T44" fmla="*/ 6 w 30"/>
                <a:gd name="T45" fmla="*/ 54 h 56"/>
                <a:gd name="T46" fmla="*/ 3 w 30"/>
                <a:gd name="T47" fmla="*/ 52 h 56"/>
                <a:gd name="T48" fmla="*/ 1 w 30"/>
                <a:gd name="T49" fmla="*/ 46 h 56"/>
                <a:gd name="T50" fmla="*/ 0 w 30"/>
                <a:gd name="T51" fmla="*/ 38 h 56"/>
                <a:gd name="T52" fmla="*/ 0 w 30"/>
                <a:gd name="T53" fmla="*/ 28 h 56"/>
                <a:gd name="T54" fmla="*/ 5 w 30"/>
                <a:gd name="T55" fmla="*/ 28 h 56"/>
                <a:gd name="T56" fmla="*/ 5 w 30"/>
                <a:gd name="T57" fmla="*/ 36 h 56"/>
                <a:gd name="T58" fmla="*/ 6 w 30"/>
                <a:gd name="T59" fmla="*/ 42 h 56"/>
                <a:gd name="T60" fmla="*/ 8 w 30"/>
                <a:gd name="T61" fmla="*/ 46 h 56"/>
                <a:gd name="T62" fmla="*/ 11 w 30"/>
                <a:gd name="T63" fmla="*/ 50 h 56"/>
                <a:gd name="T64" fmla="*/ 15 w 30"/>
                <a:gd name="T65" fmla="*/ 50 h 56"/>
                <a:gd name="T66" fmla="*/ 18 w 30"/>
                <a:gd name="T67" fmla="*/ 50 h 56"/>
                <a:gd name="T68" fmla="*/ 22 w 30"/>
                <a:gd name="T69" fmla="*/ 46 h 56"/>
                <a:gd name="T70" fmla="*/ 23 w 30"/>
                <a:gd name="T71" fmla="*/ 42 h 56"/>
                <a:gd name="T72" fmla="*/ 23 w 30"/>
                <a:gd name="T73" fmla="*/ 36 h 56"/>
                <a:gd name="T74" fmla="*/ 23 w 30"/>
                <a:gd name="T75" fmla="*/ 28 h 56"/>
                <a:gd name="T76" fmla="*/ 23 w 30"/>
                <a:gd name="T77" fmla="*/ 20 h 56"/>
                <a:gd name="T78" fmla="*/ 23 w 30"/>
                <a:gd name="T79" fmla="*/ 14 h 56"/>
                <a:gd name="T80" fmla="*/ 22 w 30"/>
                <a:gd name="T81" fmla="*/ 10 h 56"/>
                <a:gd name="T82" fmla="*/ 18 w 30"/>
                <a:gd name="T83" fmla="*/ 8 h 56"/>
                <a:gd name="T84" fmla="*/ 15 w 30"/>
                <a:gd name="T85" fmla="*/ 6 h 56"/>
                <a:gd name="T86" fmla="*/ 11 w 30"/>
                <a:gd name="T87" fmla="*/ 8 h 56"/>
                <a:gd name="T88" fmla="*/ 8 w 30"/>
                <a:gd name="T89" fmla="*/ 10 h 56"/>
                <a:gd name="T90" fmla="*/ 6 w 30"/>
                <a:gd name="T91" fmla="*/ 14 h 56"/>
                <a:gd name="T92" fmla="*/ 5 w 30"/>
                <a:gd name="T93" fmla="*/ 20 h 56"/>
                <a:gd name="T94" fmla="*/ 5 w 30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56">
                  <a:moveTo>
                    <a:pt x="0" y="28"/>
                  </a:moveTo>
                  <a:lnTo>
                    <a:pt x="0" y="20"/>
                  </a:lnTo>
                  <a:lnTo>
                    <a:pt x="1" y="12"/>
                  </a:lnTo>
                  <a:lnTo>
                    <a:pt x="3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3" y="4"/>
                  </a:lnTo>
                  <a:lnTo>
                    <a:pt x="27" y="6"/>
                  </a:lnTo>
                  <a:lnTo>
                    <a:pt x="28" y="10"/>
                  </a:lnTo>
                  <a:lnTo>
                    <a:pt x="28" y="16"/>
                  </a:lnTo>
                  <a:lnTo>
                    <a:pt x="30" y="20"/>
                  </a:lnTo>
                  <a:lnTo>
                    <a:pt x="30" y="28"/>
                  </a:lnTo>
                  <a:lnTo>
                    <a:pt x="30" y="38"/>
                  </a:lnTo>
                  <a:lnTo>
                    <a:pt x="28" y="44"/>
                  </a:lnTo>
                  <a:lnTo>
                    <a:pt x="27" y="50"/>
                  </a:lnTo>
                  <a:lnTo>
                    <a:pt x="23" y="54"/>
                  </a:lnTo>
                  <a:lnTo>
                    <a:pt x="20" y="56"/>
                  </a:lnTo>
                  <a:lnTo>
                    <a:pt x="15" y="56"/>
                  </a:lnTo>
                  <a:lnTo>
                    <a:pt x="10" y="56"/>
                  </a:lnTo>
                  <a:lnTo>
                    <a:pt x="6" y="54"/>
                  </a:lnTo>
                  <a:lnTo>
                    <a:pt x="3" y="52"/>
                  </a:lnTo>
                  <a:lnTo>
                    <a:pt x="1" y="46"/>
                  </a:lnTo>
                  <a:lnTo>
                    <a:pt x="0" y="38"/>
                  </a:lnTo>
                  <a:lnTo>
                    <a:pt x="0" y="28"/>
                  </a:lnTo>
                  <a:close/>
                  <a:moveTo>
                    <a:pt x="5" y="28"/>
                  </a:moveTo>
                  <a:lnTo>
                    <a:pt x="5" y="36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5" y="50"/>
                  </a:lnTo>
                  <a:lnTo>
                    <a:pt x="18" y="50"/>
                  </a:lnTo>
                  <a:lnTo>
                    <a:pt x="22" y="46"/>
                  </a:lnTo>
                  <a:lnTo>
                    <a:pt x="23" y="42"/>
                  </a:lnTo>
                  <a:lnTo>
                    <a:pt x="23" y="36"/>
                  </a:lnTo>
                  <a:lnTo>
                    <a:pt x="23" y="28"/>
                  </a:lnTo>
                  <a:lnTo>
                    <a:pt x="23" y="20"/>
                  </a:lnTo>
                  <a:lnTo>
                    <a:pt x="23" y="14"/>
                  </a:lnTo>
                  <a:lnTo>
                    <a:pt x="22" y="10"/>
                  </a:lnTo>
                  <a:lnTo>
                    <a:pt x="18" y="8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5" y="20"/>
                  </a:lnTo>
                  <a:lnTo>
                    <a:pt x="5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332" name="Freeform 1036"/>
            <p:cNvSpPr>
              <a:spLocks noEditPoints="1"/>
            </p:cNvSpPr>
            <p:nvPr/>
          </p:nvSpPr>
          <p:spPr bwMode="auto">
            <a:xfrm>
              <a:off x="2701" y="3958"/>
              <a:ext cx="31" cy="56"/>
            </a:xfrm>
            <a:custGeom>
              <a:avLst/>
              <a:gdLst>
                <a:gd name="T0" fmla="*/ 0 w 31"/>
                <a:gd name="T1" fmla="*/ 28 h 56"/>
                <a:gd name="T2" fmla="*/ 0 w 31"/>
                <a:gd name="T3" fmla="*/ 20 h 56"/>
                <a:gd name="T4" fmla="*/ 2 w 31"/>
                <a:gd name="T5" fmla="*/ 12 h 56"/>
                <a:gd name="T6" fmla="*/ 4 w 31"/>
                <a:gd name="T7" fmla="*/ 6 h 56"/>
                <a:gd name="T8" fmla="*/ 7 w 31"/>
                <a:gd name="T9" fmla="*/ 4 h 56"/>
                <a:gd name="T10" fmla="*/ 10 w 31"/>
                <a:gd name="T11" fmla="*/ 0 h 56"/>
                <a:gd name="T12" fmla="*/ 16 w 31"/>
                <a:gd name="T13" fmla="*/ 0 h 56"/>
                <a:gd name="T14" fmla="*/ 19 w 31"/>
                <a:gd name="T15" fmla="*/ 0 h 56"/>
                <a:gd name="T16" fmla="*/ 22 w 31"/>
                <a:gd name="T17" fmla="*/ 2 h 56"/>
                <a:gd name="T18" fmla="*/ 26 w 31"/>
                <a:gd name="T19" fmla="*/ 4 h 56"/>
                <a:gd name="T20" fmla="*/ 27 w 31"/>
                <a:gd name="T21" fmla="*/ 6 h 56"/>
                <a:gd name="T22" fmla="*/ 29 w 31"/>
                <a:gd name="T23" fmla="*/ 10 h 56"/>
                <a:gd name="T24" fmla="*/ 31 w 31"/>
                <a:gd name="T25" fmla="*/ 16 h 56"/>
                <a:gd name="T26" fmla="*/ 31 w 31"/>
                <a:gd name="T27" fmla="*/ 20 h 56"/>
                <a:gd name="T28" fmla="*/ 31 w 31"/>
                <a:gd name="T29" fmla="*/ 28 h 56"/>
                <a:gd name="T30" fmla="*/ 31 w 31"/>
                <a:gd name="T31" fmla="*/ 38 h 56"/>
                <a:gd name="T32" fmla="*/ 29 w 31"/>
                <a:gd name="T33" fmla="*/ 44 h 56"/>
                <a:gd name="T34" fmla="*/ 27 w 31"/>
                <a:gd name="T35" fmla="*/ 50 h 56"/>
                <a:gd name="T36" fmla="*/ 24 w 31"/>
                <a:gd name="T37" fmla="*/ 54 h 56"/>
                <a:gd name="T38" fmla="*/ 21 w 31"/>
                <a:gd name="T39" fmla="*/ 56 h 56"/>
                <a:gd name="T40" fmla="*/ 16 w 31"/>
                <a:gd name="T41" fmla="*/ 56 h 56"/>
                <a:gd name="T42" fmla="*/ 12 w 31"/>
                <a:gd name="T43" fmla="*/ 56 h 56"/>
                <a:gd name="T44" fmla="*/ 9 w 31"/>
                <a:gd name="T45" fmla="*/ 54 h 56"/>
                <a:gd name="T46" fmla="*/ 5 w 31"/>
                <a:gd name="T47" fmla="*/ 52 h 56"/>
                <a:gd name="T48" fmla="*/ 2 w 31"/>
                <a:gd name="T49" fmla="*/ 46 h 56"/>
                <a:gd name="T50" fmla="*/ 0 w 31"/>
                <a:gd name="T51" fmla="*/ 38 h 56"/>
                <a:gd name="T52" fmla="*/ 0 w 31"/>
                <a:gd name="T53" fmla="*/ 28 h 56"/>
                <a:gd name="T54" fmla="*/ 7 w 31"/>
                <a:gd name="T55" fmla="*/ 28 h 56"/>
                <a:gd name="T56" fmla="*/ 7 w 31"/>
                <a:gd name="T57" fmla="*/ 36 h 56"/>
                <a:gd name="T58" fmla="*/ 9 w 31"/>
                <a:gd name="T59" fmla="*/ 42 h 56"/>
                <a:gd name="T60" fmla="*/ 9 w 31"/>
                <a:gd name="T61" fmla="*/ 46 h 56"/>
                <a:gd name="T62" fmla="*/ 12 w 31"/>
                <a:gd name="T63" fmla="*/ 50 h 56"/>
                <a:gd name="T64" fmla="*/ 16 w 31"/>
                <a:gd name="T65" fmla="*/ 50 h 56"/>
                <a:gd name="T66" fmla="*/ 19 w 31"/>
                <a:gd name="T67" fmla="*/ 50 h 56"/>
                <a:gd name="T68" fmla="*/ 22 w 31"/>
                <a:gd name="T69" fmla="*/ 46 h 56"/>
                <a:gd name="T70" fmla="*/ 24 w 31"/>
                <a:gd name="T71" fmla="*/ 42 h 56"/>
                <a:gd name="T72" fmla="*/ 26 w 31"/>
                <a:gd name="T73" fmla="*/ 36 h 56"/>
                <a:gd name="T74" fmla="*/ 26 w 31"/>
                <a:gd name="T75" fmla="*/ 28 h 56"/>
                <a:gd name="T76" fmla="*/ 26 w 31"/>
                <a:gd name="T77" fmla="*/ 20 h 56"/>
                <a:gd name="T78" fmla="*/ 24 w 31"/>
                <a:gd name="T79" fmla="*/ 14 h 56"/>
                <a:gd name="T80" fmla="*/ 22 w 31"/>
                <a:gd name="T81" fmla="*/ 10 h 56"/>
                <a:gd name="T82" fmla="*/ 19 w 31"/>
                <a:gd name="T83" fmla="*/ 8 h 56"/>
                <a:gd name="T84" fmla="*/ 16 w 31"/>
                <a:gd name="T85" fmla="*/ 6 h 56"/>
                <a:gd name="T86" fmla="*/ 12 w 31"/>
                <a:gd name="T87" fmla="*/ 8 h 56"/>
                <a:gd name="T88" fmla="*/ 9 w 31"/>
                <a:gd name="T89" fmla="*/ 10 h 56"/>
                <a:gd name="T90" fmla="*/ 9 w 31"/>
                <a:gd name="T91" fmla="*/ 14 h 56"/>
                <a:gd name="T92" fmla="*/ 7 w 31"/>
                <a:gd name="T93" fmla="*/ 20 h 56"/>
                <a:gd name="T94" fmla="*/ 7 w 31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" h="56">
                  <a:moveTo>
                    <a:pt x="0" y="28"/>
                  </a:moveTo>
                  <a:lnTo>
                    <a:pt x="0" y="20"/>
                  </a:lnTo>
                  <a:lnTo>
                    <a:pt x="2" y="12"/>
                  </a:lnTo>
                  <a:lnTo>
                    <a:pt x="4" y="6"/>
                  </a:lnTo>
                  <a:lnTo>
                    <a:pt x="7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7" y="6"/>
                  </a:lnTo>
                  <a:lnTo>
                    <a:pt x="29" y="10"/>
                  </a:lnTo>
                  <a:lnTo>
                    <a:pt x="31" y="16"/>
                  </a:lnTo>
                  <a:lnTo>
                    <a:pt x="31" y="20"/>
                  </a:lnTo>
                  <a:lnTo>
                    <a:pt x="31" y="28"/>
                  </a:lnTo>
                  <a:lnTo>
                    <a:pt x="31" y="38"/>
                  </a:lnTo>
                  <a:lnTo>
                    <a:pt x="29" y="44"/>
                  </a:lnTo>
                  <a:lnTo>
                    <a:pt x="27" y="50"/>
                  </a:lnTo>
                  <a:lnTo>
                    <a:pt x="24" y="54"/>
                  </a:lnTo>
                  <a:lnTo>
                    <a:pt x="21" y="56"/>
                  </a:lnTo>
                  <a:lnTo>
                    <a:pt x="16" y="56"/>
                  </a:lnTo>
                  <a:lnTo>
                    <a:pt x="12" y="56"/>
                  </a:lnTo>
                  <a:lnTo>
                    <a:pt x="9" y="54"/>
                  </a:lnTo>
                  <a:lnTo>
                    <a:pt x="5" y="52"/>
                  </a:lnTo>
                  <a:lnTo>
                    <a:pt x="2" y="46"/>
                  </a:lnTo>
                  <a:lnTo>
                    <a:pt x="0" y="38"/>
                  </a:lnTo>
                  <a:lnTo>
                    <a:pt x="0" y="28"/>
                  </a:lnTo>
                  <a:close/>
                  <a:moveTo>
                    <a:pt x="7" y="28"/>
                  </a:moveTo>
                  <a:lnTo>
                    <a:pt x="7" y="36"/>
                  </a:lnTo>
                  <a:lnTo>
                    <a:pt x="9" y="42"/>
                  </a:lnTo>
                  <a:lnTo>
                    <a:pt x="9" y="46"/>
                  </a:lnTo>
                  <a:lnTo>
                    <a:pt x="12" y="50"/>
                  </a:lnTo>
                  <a:lnTo>
                    <a:pt x="16" y="50"/>
                  </a:lnTo>
                  <a:lnTo>
                    <a:pt x="19" y="50"/>
                  </a:lnTo>
                  <a:lnTo>
                    <a:pt x="22" y="46"/>
                  </a:lnTo>
                  <a:lnTo>
                    <a:pt x="24" y="42"/>
                  </a:lnTo>
                  <a:lnTo>
                    <a:pt x="26" y="36"/>
                  </a:lnTo>
                  <a:lnTo>
                    <a:pt x="26" y="28"/>
                  </a:lnTo>
                  <a:lnTo>
                    <a:pt x="26" y="20"/>
                  </a:lnTo>
                  <a:lnTo>
                    <a:pt x="24" y="14"/>
                  </a:lnTo>
                  <a:lnTo>
                    <a:pt x="22" y="10"/>
                  </a:lnTo>
                  <a:lnTo>
                    <a:pt x="19" y="8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10"/>
                  </a:lnTo>
                  <a:lnTo>
                    <a:pt x="9" y="14"/>
                  </a:lnTo>
                  <a:lnTo>
                    <a:pt x="7" y="20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333" name="Rectangle 1037"/>
            <p:cNvSpPr>
              <a:spLocks noChangeArrowheads="1"/>
            </p:cNvSpPr>
            <p:nvPr/>
          </p:nvSpPr>
          <p:spPr bwMode="auto">
            <a:xfrm>
              <a:off x="1957" y="3244"/>
              <a:ext cx="442" cy="622"/>
            </a:xfrm>
            <a:prstGeom prst="rect">
              <a:avLst/>
            </a:prstGeom>
            <a:noFill/>
            <a:ln w="142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952334" name="Group 1038"/>
          <p:cNvGrpSpPr>
            <a:grpSpLocks/>
          </p:cNvGrpSpPr>
          <p:nvPr/>
        </p:nvGrpSpPr>
        <p:grpSpPr bwMode="auto">
          <a:xfrm>
            <a:off x="4556125" y="404813"/>
            <a:ext cx="4587875" cy="5397500"/>
            <a:chOff x="2870" y="255"/>
            <a:chExt cx="2890" cy="3400"/>
          </a:xfrm>
        </p:grpSpPr>
        <p:sp>
          <p:nvSpPr>
            <p:cNvPr id="952335" name="AutoShape 1039"/>
            <p:cNvSpPr>
              <a:spLocks noChangeAspect="1" noChangeArrowheads="1" noTextEdit="1"/>
            </p:cNvSpPr>
            <p:nvPr/>
          </p:nvSpPr>
          <p:spPr bwMode="auto">
            <a:xfrm>
              <a:off x="2870" y="255"/>
              <a:ext cx="2890" cy="3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952336" name="Group 1040"/>
            <p:cNvGrpSpPr>
              <a:grpSpLocks/>
            </p:cNvGrpSpPr>
            <p:nvPr/>
          </p:nvGrpSpPr>
          <p:grpSpPr bwMode="auto">
            <a:xfrm>
              <a:off x="2909" y="557"/>
              <a:ext cx="2465" cy="2896"/>
              <a:chOff x="2909" y="557"/>
              <a:chExt cx="2465" cy="2896"/>
            </a:xfrm>
          </p:grpSpPr>
          <p:sp>
            <p:nvSpPr>
              <p:cNvPr id="952337" name="Freeform 1041"/>
              <p:cNvSpPr>
                <a:spLocks/>
              </p:cNvSpPr>
              <p:nvPr/>
            </p:nvSpPr>
            <p:spPr bwMode="auto">
              <a:xfrm>
                <a:off x="3781" y="595"/>
                <a:ext cx="67" cy="104"/>
              </a:xfrm>
              <a:custGeom>
                <a:avLst/>
                <a:gdLst>
                  <a:gd name="T0" fmla="*/ 10 w 67"/>
                  <a:gd name="T1" fmla="*/ 66 h 104"/>
                  <a:gd name="T2" fmla="*/ 14 w 67"/>
                  <a:gd name="T3" fmla="*/ 80 h 104"/>
                  <a:gd name="T4" fmla="*/ 22 w 67"/>
                  <a:gd name="T5" fmla="*/ 88 h 104"/>
                  <a:gd name="T6" fmla="*/ 34 w 67"/>
                  <a:gd name="T7" fmla="*/ 92 h 104"/>
                  <a:gd name="T8" fmla="*/ 46 w 67"/>
                  <a:gd name="T9" fmla="*/ 90 h 104"/>
                  <a:gd name="T10" fmla="*/ 53 w 67"/>
                  <a:gd name="T11" fmla="*/ 82 h 104"/>
                  <a:gd name="T12" fmla="*/ 55 w 67"/>
                  <a:gd name="T13" fmla="*/ 74 h 104"/>
                  <a:gd name="T14" fmla="*/ 53 w 67"/>
                  <a:gd name="T15" fmla="*/ 66 h 104"/>
                  <a:gd name="T16" fmla="*/ 46 w 67"/>
                  <a:gd name="T17" fmla="*/ 60 h 104"/>
                  <a:gd name="T18" fmla="*/ 38 w 67"/>
                  <a:gd name="T19" fmla="*/ 58 h 104"/>
                  <a:gd name="T20" fmla="*/ 22 w 67"/>
                  <a:gd name="T21" fmla="*/ 52 h 104"/>
                  <a:gd name="T22" fmla="*/ 10 w 67"/>
                  <a:gd name="T23" fmla="*/ 46 h 104"/>
                  <a:gd name="T24" fmla="*/ 4 w 67"/>
                  <a:gd name="T25" fmla="*/ 34 h 104"/>
                  <a:gd name="T26" fmla="*/ 4 w 67"/>
                  <a:gd name="T27" fmla="*/ 20 h 104"/>
                  <a:gd name="T28" fmla="*/ 12 w 67"/>
                  <a:gd name="T29" fmla="*/ 8 h 104"/>
                  <a:gd name="T30" fmla="*/ 24 w 67"/>
                  <a:gd name="T31" fmla="*/ 0 h 104"/>
                  <a:gd name="T32" fmla="*/ 41 w 67"/>
                  <a:gd name="T33" fmla="*/ 0 h 104"/>
                  <a:gd name="T34" fmla="*/ 55 w 67"/>
                  <a:gd name="T35" fmla="*/ 8 h 104"/>
                  <a:gd name="T36" fmla="*/ 63 w 67"/>
                  <a:gd name="T37" fmla="*/ 22 h 104"/>
                  <a:gd name="T38" fmla="*/ 53 w 67"/>
                  <a:gd name="T39" fmla="*/ 30 h 104"/>
                  <a:gd name="T40" fmla="*/ 50 w 67"/>
                  <a:gd name="T41" fmla="*/ 20 h 104"/>
                  <a:gd name="T42" fmla="*/ 43 w 67"/>
                  <a:gd name="T43" fmla="*/ 14 h 104"/>
                  <a:gd name="T44" fmla="*/ 33 w 67"/>
                  <a:gd name="T45" fmla="*/ 12 h 104"/>
                  <a:gd name="T46" fmla="*/ 22 w 67"/>
                  <a:gd name="T47" fmla="*/ 14 h 104"/>
                  <a:gd name="T48" fmla="*/ 16 w 67"/>
                  <a:gd name="T49" fmla="*/ 20 h 104"/>
                  <a:gd name="T50" fmla="*/ 16 w 67"/>
                  <a:gd name="T51" fmla="*/ 32 h 104"/>
                  <a:gd name="T52" fmla="*/ 21 w 67"/>
                  <a:gd name="T53" fmla="*/ 38 h 104"/>
                  <a:gd name="T54" fmla="*/ 34 w 67"/>
                  <a:gd name="T55" fmla="*/ 42 h 104"/>
                  <a:gd name="T56" fmla="*/ 48 w 67"/>
                  <a:gd name="T57" fmla="*/ 48 h 104"/>
                  <a:gd name="T58" fmla="*/ 58 w 67"/>
                  <a:gd name="T59" fmla="*/ 54 h 104"/>
                  <a:gd name="T60" fmla="*/ 65 w 67"/>
                  <a:gd name="T61" fmla="*/ 66 h 104"/>
                  <a:gd name="T62" fmla="*/ 65 w 67"/>
                  <a:gd name="T63" fmla="*/ 82 h 104"/>
                  <a:gd name="T64" fmla="*/ 58 w 67"/>
                  <a:gd name="T65" fmla="*/ 94 h 104"/>
                  <a:gd name="T66" fmla="*/ 44 w 67"/>
                  <a:gd name="T67" fmla="*/ 102 h 104"/>
                  <a:gd name="T68" fmla="*/ 27 w 67"/>
                  <a:gd name="T69" fmla="*/ 102 h 104"/>
                  <a:gd name="T70" fmla="*/ 16 w 67"/>
                  <a:gd name="T71" fmla="*/ 100 h 104"/>
                  <a:gd name="T72" fmla="*/ 7 w 67"/>
                  <a:gd name="T73" fmla="*/ 92 h 104"/>
                  <a:gd name="T74" fmla="*/ 0 w 67"/>
                  <a:gd name="T75" fmla="*/ 7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7" h="104">
                    <a:moveTo>
                      <a:pt x="0" y="66"/>
                    </a:moveTo>
                    <a:lnTo>
                      <a:pt x="10" y="66"/>
                    </a:lnTo>
                    <a:lnTo>
                      <a:pt x="12" y="74"/>
                    </a:lnTo>
                    <a:lnTo>
                      <a:pt x="14" y="80"/>
                    </a:lnTo>
                    <a:lnTo>
                      <a:pt x="17" y="84"/>
                    </a:lnTo>
                    <a:lnTo>
                      <a:pt x="22" y="88"/>
                    </a:lnTo>
                    <a:lnTo>
                      <a:pt x="29" y="90"/>
                    </a:lnTo>
                    <a:lnTo>
                      <a:pt x="34" y="92"/>
                    </a:lnTo>
                    <a:lnTo>
                      <a:pt x="41" y="92"/>
                    </a:lnTo>
                    <a:lnTo>
                      <a:pt x="46" y="90"/>
                    </a:lnTo>
                    <a:lnTo>
                      <a:pt x="50" y="86"/>
                    </a:lnTo>
                    <a:lnTo>
                      <a:pt x="53" y="82"/>
                    </a:lnTo>
                    <a:lnTo>
                      <a:pt x="55" y="78"/>
                    </a:lnTo>
                    <a:lnTo>
                      <a:pt x="55" y="74"/>
                    </a:lnTo>
                    <a:lnTo>
                      <a:pt x="55" y="70"/>
                    </a:lnTo>
                    <a:lnTo>
                      <a:pt x="53" y="66"/>
                    </a:lnTo>
                    <a:lnTo>
                      <a:pt x="50" y="64"/>
                    </a:lnTo>
                    <a:lnTo>
                      <a:pt x="46" y="60"/>
                    </a:lnTo>
                    <a:lnTo>
                      <a:pt x="43" y="60"/>
                    </a:lnTo>
                    <a:lnTo>
                      <a:pt x="38" y="58"/>
                    </a:lnTo>
                    <a:lnTo>
                      <a:pt x="31" y="56"/>
                    </a:lnTo>
                    <a:lnTo>
                      <a:pt x="22" y="52"/>
                    </a:lnTo>
                    <a:lnTo>
                      <a:pt x="16" y="50"/>
                    </a:lnTo>
                    <a:lnTo>
                      <a:pt x="10" y="46"/>
                    </a:lnTo>
                    <a:lnTo>
                      <a:pt x="7" y="40"/>
                    </a:lnTo>
                    <a:lnTo>
                      <a:pt x="4" y="34"/>
                    </a:lnTo>
                    <a:lnTo>
                      <a:pt x="4" y="28"/>
                    </a:lnTo>
                    <a:lnTo>
                      <a:pt x="4" y="20"/>
                    </a:lnTo>
                    <a:lnTo>
                      <a:pt x="7" y="14"/>
                    </a:lnTo>
                    <a:lnTo>
                      <a:pt x="12" y="8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33" y="0"/>
                    </a:lnTo>
                    <a:lnTo>
                      <a:pt x="41" y="0"/>
                    </a:lnTo>
                    <a:lnTo>
                      <a:pt x="50" y="4"/>
                    </a:lnTo>
                    <a:lnTo>
                      <a:pt x="55" y="8"/>
                    </a:lnTo>
                    <a:lnTo>
                      <a:pt x="60" y="14"/>
                    </a:lnTo>
                    <a:lnTo>
                      <a:pt x="63" y="22"/>
                    </a:lnTo>
                    <a:lnTo>
                      <a:pt x="65" y="30"/>
                    </a:lnTo>
                    <a:lnTo>
                      <a:pt x="53" y="30"/>
                    </a:lnTo>
                    <a:lnTo>
                      <a:pt x="51" y="24"/>
                    </a:lnTo>
                    <a:lnTo>
                      <a:pt x="50" y="20"/>
                    </a:lnTo>
                    <a:lnTo>
                      <a:pt x="48" y="16"/>
                    </a:lnTo>
                    <a:lnTo>
                      <a:pt x="43" y="14"/>
                    </a:lnTo>
                    <a:lnTo>
                      <a:pt x="39" y="12"/>
                    </a:lnTo>
                    <a:lnTo>
                      <a:pt x="33" y="12"/>
                    </a:lnTo>
                    <a:lnTo>
                      <a:pt x="27" y="12"/>
                    </a:lnTo>
                    <a:lnTo>
                      <a:pt x="22" y="14"/>
                    </a:lnTo>
                    <a:lnTo>
                      <a:pt x="19" y="16"/>
                    </a:lnTo>
                    <a:lnTo>
                      <a:pt x="16" y="20"/>
                    </a:lnTo>
                    <a:lnTo>
                      <a:pt x="14" y="26"/>
                    </a:lnTo>
                    <a:lnTo>
                      <a:pt x="16" y="32"/>
                    </a:lnTo>
                    <a:lnTo>
                      <a:pt x="17" y="36"/>
                    </a:lnTo>
                    <a:lnTo>
                      <a:pt x="21" y="38"/>
                    </a:lnTo>
                    <a:lnTo>
                      <a:pt x="26" y="40"/>
                    </a:lnTo>
                    <a:lnTo>
                      <a:pt x="34" y="42"/>
                    </a:lnTo>
                    <a:lnTo>
                      <a:pt x="41" y="46"/>
                    </a:lnTo>
                    <a:lnTo>
                      <a:pt x="48" y="48"/>
                    </a:lnTo>
                    <a:lnTo>
                      <a:pt x="51" y="50"/>
                    </a:lnTo>
                    <a:lnTo>
                      <a:pt x="58" y="54"/>
                    </a:lnTo>
                    <a:lnTo>
                      <a:pt x="63" y="60"/>
                    </a:lnTo>
                    <a:lnTo>
                      <a:pt x="65" y="66"/>
                    </a:lnTo>
                    <a:lnTo>
                      <a:pt x="67" y="74"/>
                    </a:lnTo>
                    <a:lnTo>
                      <a:pt x="65" y="82"/>
                    </a:lnTo>
                    <a:lnTo>
                      <a:pt x="63" y="88"/>
                    </a:lnTo>
                    <a:lnTo>
                      <a:pt x="58" y="94"/>
                    </a:lnTo>
                    <a:lnTo>
                      <a:pt x="51" y="100"/>
                    </a:lnTo>
                    <a:lnTo>
                      <a:pt x="44" y="102"/>
                    </a:lnTo>
                    <a:lnTo>
                      <a:pt x="36" y="104"/>
                    </a:lnTo>
                    <a:lnTo>
                      <a:pt x="27" y="102"/>
                    </a:lnTo>
                    <a:lnTo>
                      <a:pt x="22" y="102"/>
                    </a:lnTo>
                    <a:lnTo>
                      <a:pt x="16" y="100"/>
                    </a:lnTo>
                    <a:lnTo>
                      <a:pt x="12" y="96"/>
                    </a:lnTo>
                    <a:lnTo>
                      <a:pt x="7" y="92"/>
                    </a:lnTo>
                    <a:lnTo>
                      <a:pt x="4" y="86"/>
                    </a:lnTo>
                    <a:lnTo>
                      <a:pt x="0" y="78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38" name="Freeform 1042"/>
              <p:cNvSpPr>
                <a:spLocks/>
              </p:cNvSpPr>
              <p:nvPr/>
            </p:nvSpPr>
            <p:spPr bwMode="auto">
              <a:xfrm>
                <a:off x="3863" y="597"/>
                <a:ext cx="71" cy="100"/>
              </a:xfrm>
              <a:custGeom>
                <a:avLst/>
                <a:gdLst>
                  <a:gd name="T0" fmla="*/ 0 w 71"/>
                  <a:gd name="T1" fmla="*/ 100 h 100"/>
                  <a:gd name="T2" fmla="*/ 0 w 71"/>
                  <a:gd name="T3" fmla="*/ 0 h 100"/>
                  <a:gd name="T4" fmla="*/ 12 w 71"/>
                  <a:gd name="T5" fmla="*/ 0 h 100"/>
                  <a:gd name="T6" fmla="*/ 12 w 71"/>
                  <a:gd name="T7" fmla="*/ 48 h 100"/>
                  <a:gd name="T8" fmla="*/ 53 w 71"/>
                  <a:gd name="T9" fmla="*/ 0 h 100"/>
                  <a:gd name="T10" fmla="*/ 70 w 71"/>
                  <a:gd name="T11" fmla="*/ 0 h 100"/>
                  <a:gd name="T12" fmla="*/ 32 w 71"/>
                  <a:gd name="T13" fmla="*/ 40 h 100"/>
                  <a:gd name="T14" fmla="*/ 71 w 71"/>
                  <a:gd name="T15" fmla="*/ 100 h 100"/>
                  <a:gd name="T16" fmla="*/ 58 w 71"/>
                  <a:gd name="T17" fmla="*/ 100 h 100"/>
                  <a:gd name="T18" fmla="*/ 25 w 71"/>
                  <a:gd name="T19" fmla="*/ 50 h 100"/>
                  <a:gd name="T20" fmla="*/ 12 w 71"/>
                  <a:gd name="T21" fmla="*/ 64 h 100"/>
                  <a:gd name="T22" fmla="*/ 12 w 71"/>
                  <a:gd name="T23" fmla="*/ 100 h 100"/>
                  <a:gd name="T24" fmla="*/ 0 w 71"/>
                  <a:gd name="T2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100">
                    <a:moveTo>
                      <a:pt x="0" y="10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12" y="48"/>
                    </a:lnTo>
                    <a:lnTo>
                      <a:pt x="53" y="0"/>
                    </a:lnTo>
                    <a:lnTo>
                      <a:pt x="70" y="0"/>
                    </a:lnTo>
                    <a:lnTo>
                      <a:pt x="32" y="40"/>
                    </a:lnTo>
                    <a:lnTo>
                      <a:pt x="71" y="100"/>
                    </a:lnTo>
                    <a:lnTo>
                      <a:pt x="58" y="100"/>
                    </a:lnTo>
                    <a:lnTo>
                      <a:pt x="25" y="50"/>
                    </a:lnTo>
                    <a:lnTo>
                      <a:pt x="12" y="64"/>
                    </a:lnTo>
                    <a:lnTo>
                      <a:pt x="12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39" name="Rectangle 1043"/>
              <p:cNvSpPr>
                <a:spLocks noChangeArrowheads="1"/>
              </p:cNvSpPr>
              <p:nvPr/>
            </p:nvSpPr>
            <p:spPr bwMode="auto">
              <a:xfrm>
                <a:off x="3936" y="655"/>
                <a:ext cx="32" cy="12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40" name="Rectangle 1044"/>
              <p:cNvSpPr>
                <a:spLocks noChangeArrowheads="1"/>
              </p:cNvSpPr>
              <p:nvPr/>
            </p:nvSpPr>
            <p:spPr bwMode="auto">
              <a:xfrm>
                <a:off x="3984" y="597"/>
                <a:ext cx="11" cy="10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41" name="Rectangle 1045"/>
              <p:cNvSpPr>
                <a:spLocks noChangeArrowheads="1"/>
              </p:cNvSpPr>
              <p:nvPr/>
            </p:nvSpPr>
            <p:spPr bwMode="auto">
              <a:xfrm>
                <a:off x="4018" y="597"/>
                <a:ext cx="10" cy="10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42" name="Freeform 1046"/>
              <p:cNvSpPr>
                <a:spLocks noEditPoints="1"/>
              </p:cNvSpPr>
              <p:nvPr/>
            </p:nvSpPr>
            <p:spPr bwMode="auto">
              <a:xfrm>
                <a:off x="4077" y="597"/>
                <a:ext cx="56" cy="102"/>
              </a:xfrm>
              <a:custGeom>
                <a:avLst/>
                <a:gdLst>
                  <a:gd name="T0" fmla="*/ 44 w 56"/>
                  <a:gd name="T1" fmla="*/ 28 h 102"/>
                  <a:gd name="T2" fmla="*/ 41 w 56"/>
                  <a:gd name="T3" fmla="*/ 16 h 102"/>
                  <a:gd name="T4" fmla="*/ 31 w 56"/>
                  <a:gd name="T5" fmla="*/ 12 h 102"/>
                  <a:gd name="T6" fmla="*/ 20 w 56"/>
                  <a:gd name="T7" fmla="*/ 14 h 102"/>
                  <a:gd name="T8" fmla="*/ 14 w 56"/>
                  <a:gd name="T9" fmla="*/ 26 h 102"/>
                  <a:gd name="T10" fmla="*/ 12 w 56"/>
                  <a:gd name="T11" fmla="*/ 38 h 102"/>
                  <a:gd name="T12" fmla="*/ 15 w 56"/>
                  <a:gd name="T13" fmla="*/ 42 h 102"/>
                  <a:gd name="T14" fmla="*/ 26 w 56"/>
                  <a:gd name="T15" fmla="*/ 36 h 102"/>
                  <a:gd name="T16" fmla="*/ 39 w 56"/>
                  <a:gd name="T17" fmla="*/ 36 h 102"/>
                  <a:gd name="T18" fmla="*/ 49 w 56"/>
                  <a:gd name="T19" fmla="*/ 44 h 102"/>
                  <a:gd name="T20" fmla="*/ 56 w 56"/>
                  <a:gd name="T21" fmla="*/ 58 h 102"/>
                  <a:gd name="T22" fmla="*/ 56 w 56"/>
                  <a:gd name="T23" fmla="*/ 76 h 102"/>
                  <a:gd name="T24" fmla="*/ 49 w 56"/>
                  <a:gd name="T25" fmla="*/ 92 h 102"/>
                  <a:gd name="T26" fmla="*/ 37 w 56"/>
                  <a:gd name="T27" fmla="*/ 100 h 102"/>
                  <a:gd name="T28" fmla="*/ 22 w 56"/>
                  <a:gd name="T29" fmla="*/ 100 h 102"/>
                  <a:gd name="T30" fmla="*/ 9 w 56"/>
                  <a:gd name="T31" fmla="*/ 90 h 102"/>
                  <a:gd name="T32" fmla="*/ 0 w 56"/>
                  <a:gd name="T33" fmla="*/ 52 h 102"/>
                  <a:gd name="T34" fmla="*/ 9 w 56"/>
                  <a:gd name="T35" fmla="*/ 10 h 102"/>
                  <a:gd name="T36" fmla="*/ 19 w 56"/>
                  <a:gd name="T37" fmla="*/ 2 h 102"/>
                  <a:gd name="T38" fmla="*/ 31 w 56"/>
                  <a:gd name="T39" fmla="*/ 0 h 102"/>
                  <a:gd name="T40" fmla="*/ 43 w 56"/>
                  <a:gd name="T41" fmla="*/ 2 h 102"/>
                  <a:gd name="T42" fmla="*/ 51 w 56"/>
                  <a:gd name="T43" fmla="*/ 12 h 102"/>
                  <a:gd name="T44" fmla="*/ 56 w 56"/>
                  <a:gd name="T45" fmla="*/ 26 h 102"/>
                  <a:gd name="T46" fmla="*/ 12 w 56"/>
                  <a:gd name="T47" fmla="*/ 72 h 102"/>
                  <a:gd name="T48" fmla="*/ 15 w 56"/>
                  <a:gd name="T49" fmla="*/ 84 h 102"/>
                  <a:gd name="T50" fmla="*/ 24 w 56"/>
                  <a:gd name="T51" fmla="*/ 90 h 102"/>
                  <a:gd name="T52" fmla="*/ 34 w 56"/>
                  <a:gd name="T53" fmla="*/ 90 h 102"/>
                  <a:gd name="T54" fmla="*/ 41 w 56"/>
                  <a:gd name="T55" fmla="*/ 84 h 102"/>
                  <a:gd name="T56" fmla="*/ 46 w 56"/>
                  <a:gd name="T57" fmla="*/ 74 h 102"/>
                  <a:gd name="T58" fmla="*/ 46 w 56"/>
                  <a:gd name="T59" fmla="*/ 62 h 102"/>
                  <a:gd name="T60" fmla="*/ 41 w 56"/>
                  <a:gd name="T61" fmla="*/ 52 h 102"/>
                  <a:gd name="T62" fmla="*/ 34 w 56"/>
                  <a:gd name="T63" fmla="*/ 46 h 102"/>
                  <a:gd name="T64" fmla="*/ 24 w 56"/>
                  <a:gd name="T65" fmla="*/ 46 h 102"/>
                  <a:gd name="T66" fmla="*/ 15 w 56"/>
                  <a:gd name="T67" fmla="*/ 52 h 102"/>
                  <a:gd name="T68" fmla="*/ 12 w 56"/>
                  <a:gd name="T69" fmla="*/ 6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102">
                    <a:moveTo>
                      <a:pt x="56" y="26"/>
                    </a:moveTo>
                    <a:lnTo>
                      <a:pt x="44" y="28"/>
                    </a:lnTo>
                    <a:lnTo>
                      <a:pt x="43" y="20"/>
                    </a:lnTo>
                    <a:lnTo>
                      <a:pt x="41" y="16"/>
                    </a:lnTo>
                    <a:lnTo>
                      <a:pt x="36" y="12"/>
                    </a:lnTo>
                    <a:lnTo>
                      <a:pt x="31" y="12"/>
                    </a:lnTo>
                    <a:lnTo>
                      <a:pt x="26" y="12"/>
                    </a:lnTo>
                    <a:lnTo>
                      <a:pt x="20" y="14"/>
                    </a:lnTo>
                    <a:lnTo>
                      <a:pt x="17" y="18"/>
                    </a:lnTo>
                    <a:lnTo>
                      <a:pt x="14" y="26"/>
                    </a:lnTo>
                    <a:lnTo>
                      <a:pt x="12" y="32"/>
                    </a:lnTo>
                    <a:lnTo>
                      <a:pt x="12" y="38"/>
                    </a:lnTo>
                    <a:lnTo>
                      <a:pt x="10" y="48"/>
                    </a:lnTo>
                    <a:lnTo>
                      <a:pt x="15" y="42"/>
                    </a:lnTo>
                    <a:lnTo>
                      <a:pt x="20" y="38"/>
                    </a:lnTo>
                    <a:lnTo>
                      <a:pt x="26" y="36"/>
                    </a:lnTo>
                    <a:lnTo>
                      <a:pt x="32" y="34"/>
                    </a:lnTo>
                    <a:lnTo>
                      <a:pt x="39" y="36"/>
                    </a:lnTo>
                    <a:lnTo>
                      <a:pt x="44" y="38"/>
                    </a:lnTo>
                    <a:lnTo>
                      <a:pt x="49" y="44"/>
                    </a:lnTo>
                    <a:lnTo>
                      <a:pt x="54" y="50"/>
                    </a:lnTo>
                    <a:lnTo>
                      <a:pt x="56" y="58"/>
                    </a:lnTo>
                    <a:lnTo>
                      <a:pt x="56" y="68"/>
                    </a:lnTo>
                    <a:lnTo>
                      <a:pt x="56" y="76"/>
                    </a:lnTo>
                    <a:lnTo>
                      <a:pt x="53" y="84"/>
                    </a:lnTo>
                    <a:lnTo>
                      <a:pt x="49" y="92"/>
                    </a:lnTo>
                    <a:lnTo>
                      <a:pt x="44" y="98"/>
                    </a:lnTo>
                    <a:lnTo>
                      <a:pt x="37" y="100"/>
                    </a:lnTo>
                    <a:lnTo>
                      <a:pt x="31" y="102"/>
                    </a:lnTo>
                    <a:lnTo>
                      <a:pt x="22" y="100"/>
                    </a:lnTo>
                    <a:lnTo>
                      <a:pt x="14" y="96"/>
                    </a:lnTo>
                    <a:lnTo>
                      <a:pt x="9" y="90"/>
                    </a:lnTo>
                    <a:lnTo>
                      <a:pt x="2" y="76"/>
                    </a:lnTo>
                    <a:lnTo>
                      <a:pt x="0" y="52"/>
                    </a:lnTo>
                    <a:lnTo>
                      <a:pt x="2" y="28"/>
                    </a:lnTo>
                    <a:lnTo>
                      <a:pt x="9" y="10"/>
                    </a:lnTo>
                    <a:lnTo>
                      <a:pt x="14" y="6"/>
                    </a:lnTo>
                    <a:lnTo>
                      <a:pt x="19" y="2"/>
                    </a:lnTo>
                    <a:lnTo>
                      <a:pt x="24" y="0"/>
                    </a:lnTo>
                    <a:lnTo>
                      <a:pt x="31" y="0"/>
                    </a:lnTo>
                    <a:lnTo>
                      <a:pt x="37" y="0"/>
                    </a:lnTo>
                    <a:lnTo>
                      <a:pt x="43" y="2"/>
                    </a:lnTo>
                    <a:lnTo>
                      <a:pt x="48" y="6"/>
                    </a:lnTo>
                    <a:lnTo>
                      <a:pt x="51" y="12"/>
                    </a:lnTo>
                    <a:lnTo>
                      <a:pt x="54" y="18"/>
                    </a:lnTo>
                    <a:lnTo>
                      <a:pt x="56" y="26"/>
                    </a:lnTo>
                    <a:close/>
                    <a:moveTo>
                      <a:pt x="10" y="66"/>
                    </a:moveTo>
                    <a:lnTo>
                      <a:pt x="12" y="72"/>
                    </a:lnTo>
                    <a:lnTo>
                      <a:pt x="14" y="78"/>
                    </a:lnTo>
                    <a:lnTo>
                      <a:pt x="15" y="84"/>
                    </a:lnTo>
                    <a:lnTo>
                      <a:pt x="20" y="86"/>
                    </a:lnTo>
                    <a:lnTo>
                      <a:pt x="24" y="90"/>
                    </a:lnTo>
                    <a:lnTo>
                      <a:pt x="29" y="90"/>
                    </a:lnTo>
                    <a:lnTo>
                      <a:pt x="34" y="90"/>
                    </a:lnTo>
                    <a:lnTo>
                      <a:pt x="37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4"/>
                    </a:lnTo>
                    <a:lnTo>
                      <a:pt x="46" y="68"/>
                    </a:lnTo>
                    <a:lnTo>
                      <a:pt x="46" y="62"/>
                    </a:lnTo>
                    <a:lnTo>
                      <a:pt x="44" y="56"/>
                    </a:lnTo>
                    <a:lnTo>
                      <a:pt x="41" y="52"/>
                    </a:lnTo>
                    <a:lnTo>
                      <a:pt x="37" y="48"/>
                    </a:lnTo>
                    <a:lnTo>
                      <a:pt x="34" y="46"/>
                    </a:lnTo>
                    <a:lnTo>
                      <a:pt x="29" y="46"/>
                    </a:lnTo>
                    <a:lnTo>
                      <a:pt x="24" y="46"/>
                    </a:lnTo>
                    <a:lnTo>
                      <a:pt x="20" y="48"/>
                    </a:lnTo>
                    <a:lnTo>
                      <a:pt x="15" y="52"/>
                    </a:lnTo>
                    <a:lnTo>
                      <a:pt x="14" y="56"/>
                    </a:lnTo>
                    <a:lnTo>
                      <a:pt x="12" y="60"/>
                    </a:lnTo>
                    <a:lnTo>
                      <a:pt x="1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43" name="Freeform 1047"/>
              <p:cNvSpPr>
                <a:spLocks noEditPoints="1"/>
              </p:cNvSpPr>
              <p:nvPr/>
            </p:nvSpPr>
            <p:spPr bwMode="auto">
              <a:xfrm>
                <a:off x="4143" y="597"/>
                <a:ext cx="56" cy="102"/>
              </a:xfrm>
              <a:custGeom>
                <a:avLst/>
                <a:gdLst>
                  <a:gd name="T0" fmla="*/ 0 w 56"/>
                  <a:gd name="T1" fmla="*/ 50 h 102"/>
                  <a:gd name="T2" fmla="*/ 0 w 56"/>
                  <a:gd name="T3" fmla="*/ 40 h 102"/>
                  <a:gd name="T4" fmla="*/ 2 w 56"/>
                  <a:gd name="T5" fmla="*/ 30 h 102"/>
                  <a:gd name="T6" fmla="*/ 4 w 56"/>
                  <a:gd name="T7" fmla="*/ 22 h 102"/>
                  <a:gd name="T8" fmla="*/ 7 w 56"/>
                  <a:gd name="T9" fmla="*/ 14 h 102"/>
                  <a:gd name="T10" fmla="*/ 9 w 56"/>
                  <a:gd name="T11" fmla="*/ 10 h 102"/>
                  <a:gd name="T12" fmla="*/ 14 w 56"/>
                  <a:gd name="T13" fmla="*/ 4 h 102"/>
                  <a:gd name="T14" fmla="*/ 17 w 56"/>
                  <a:gd name="T15" fmla="*/ 2 h 102"/>
                  <a:gd name="T16" fmla="*/ 22 w 56"/>
                  <a:gd name="T17" fmla="*/ 0 h 102"/>
                  <a:gd name="T18" fmla="*/ 29 w 56"/>
                  <a:gd name="T19" fmla="*/ 0 h 102"/>
                  <a:gd name="T20" fmla="*/ 36 w 56"/>
                  <a:gd name="T21" fmla="*/ 0 h 102"/>
                  <a:gd name="T22" fmla="*/ 41 w 56"/>
                  <a:gd name="T23" fmla="*/ 2 h 102"/>
                  <a:gd name="T24" fmla="*/ 46 w 56"/>
                  <a:gd name="T25" fmla="*/ 6 h 102"/>
                  <a:gd name="T26" fmla="*/ 50 w 56"/>
                  <a:gd name="T27" fmla="*/ 12 h 102"/>
                  <a:gd name="T28" fmla="*/ 53 w 56"/>
                  <a:gd name="T29" fmla="*/ 18 h 102"/>
                  <a:gd name="T30" fmla="*/ 55 w 56"/>
                  <a:gd name="T31" fmla="*/ 26 h 102"/>
                  <a:gd name="T32" fmla="*/ 56 w 56"/>
                  <a:gd name="T33" fmla="*/ 34 h 102"/>
                  <a:gd name="T34" fmla="*/ 56 w 56"/>
                  <a:gd name="T35" fmla="*/ 42 h 102"/>
                  <a:gd name="T36" fmla="*/ 56 w 56"/>
                  <a:gd name="T37" fmla="*/ 50 h 102"/>
                  <a:gd name="T38" fmla="*/ 56 w 56"/>
                  <a:gd name="T39" fmla="*/ 62 h 102"/>
                  <a:gd name="T40" fmla="*/ 55 w 56"/>
                  <a:gd name="T41" fmla="*/ 72 h 102"/>
                  <a:gd name="T42" fmla="*/ 53 w 56"/>
                  <a:gd name="T43" fmla="*/ 80 h 102"/>
                  <a:gd name="T44" fmla="*/ 51 w 56"/>
                  <a:gd name="T45" fmla="*/ 86 h 102"/>
                  <a:gd name="T46" fmla="*/ 48 w 56"/>
                  <a:gd name="T47" fmla="*/ 92 h 102"/>
                  <a:gd name="T48" fmla="*/ 45 w 56"/>
                  <a:gd name="T49" fmla="*/ 96 h 102"/>
                  <a:gd name="T50" fmla="*/ 39 w 56"/>
                  <a:gd name="T51" fmla="*/ 98 h 102"/>
                  <a:gd name="T52" fmla="*/ 34 w 56"/>
                  <a:gd name="T53" fmla="*/ 100 h 102"/>
                  <a:gd name="T54" fmla="*/ 29 w 56"/>
                  <a:gd name="T55" fmla="*/ 102 h 102"/>
                  <a:gd name="T56" fmla="*/ 21 w 56"/>
                  <a:gd name="T57" fmla="*/ 100 h 102"/>
                  <a:gd name="T58" fmla="*/ 14 w 56"/>
                  <a:gd name="T59" fmla="*/ 98 h 102"/>
                  <a:gd name="T60" fmla="*/ 9 w 56"/>
                  <a:gd name="T61" fmla="*/ 92 h 102"/>
                  <a:gd name="T62" fmla="*/ 4 w 56"/>
                  <a:gd name="T63" fmla="*/ 74 h 102"/>
                  <a:gd name="T64" fmla="*/ 0 w 56"/>
                  <a:gd name="T65" fmla="*/ 50 h 102"/>
                  <a:gd name="T66" fmla="*/ 12 w 56"/>
                  <a:gd name="T67" fmla="*/ 50 h 102"/>
                  <a:gd name="T68" fmla="*/ 12 w 56"/>
                  <a:gd name="T69" fmla="*/ 62 h 102"/>
                  <a:gd name="T70" fmla="*/ 14 w 56"/>
                  <a:gd name="T71" fmla="*/ 70 h 102"/>
                  <a:gd name="T72" fmla="*/ 14 w 56"/>
                  <a:gd name="T73" fmla="*/ 78 h 102"/>
                  <a:gd name="T74" fmla="*/ 17 w 56"/>
                  <a:gd name="T75" fmla="*/ 82 h 102"/>
                  <a:gd name="T76" fmla="*/ 21 w 56"/>
                  <a:gd name="T77" fmla="*/ 86 h 102"/>
                  <a:gd name="T78" fmla="*/ 24 w 56"/>
                  <a:gd name="T79" fmla="*/ 88 h 102"/>
                  <a:gd name="T80" fmla="*/ 29 w 56"/>
                  <a:gd name="T81" fmla="*/ 90 h 102"/>
                  <a:gd name="T82" fmla="*/ 33 w 56"/>
                  <a:gd name="T83" fmla="*/ 88 h 102"/>
                  <a:gd name="T84" fmla="*/ 38 w 56"/>
                  <a:gd name="T85" fmla="*/ 86 h 102"/>
                  <a:gd name="T86" fmla="*/ 41 w 56"/>
                  <a:gd name="T87" fmla="*/ 82 h 102"/>
                  <a:gd name="T88" fmla="*/ 43 w 56"/>
                  <a:gd name="T89" fmla="*/ 78 h 102"/>
                  <a:gd name="T90" fmla="*/ 45 w 56"/>
                  <a:gd name="T91" fmla="*/ 70 h 102"/>
                  <a:gd name="T92" fmla="*/ 45 w 56"/>
                  <a:gd name="T93" fmla="*/ 62 h 102"/>
                  <a:gd name="T94" fmla="*/ 46 w 56"/>
                  <a:gd name="T95" fmla="*/ 50 h 102"/>
                  <a:gd name="T96" fmla="*/ 45 w 56"/>
                  <a:gd name="T97" fmla="*/ 40 h 102"/>
                  <a:gd name="T98" fmla="*/ 45 w 56"/>
                  <a:gd name="T99" fmla="*/ 30 h 102"/>
                  <a:gd name="T100" fmla="*/ 43 w 56"/>
                  <a:gd name="T101" fmla="*/ 24 h 102"/>
                  <a:gd name="T102" fmla="*/ 41 w 56"/>
                  <a:gd name="T103" fmla="*/ 18 h 102"/>
                  <a:gd name="T104" fmla="*/ 38 w 56"/>
                  <a:gd name="T105" fmla="*/ 14 h 102"/>
                  <a:gd name="T106" fmla="*/ 33 w 56"/>
                  <a:gd name="T107" fmla="*/ 12 h 102"/>
                  <a:gd name="T108" fmla="*/ 29 w 56"/>
                  <a:gd name="T109" fmla="*/ 12 h 102"/>
                  <a:gd name="T110" fmla="*/ 24 w 56"/>
                  <a:gd name="T111" fmla="*/ 12 h 102"/>
                  <a:gd name="T112" fmla="*/ 21 w 56"/>
                  <a:gd name="T113" fmla="*/ 14 h 102"/>
                  <a:gd name="T114" fmla="*/ 17 w 56"/>
                  <a:gd name="T115" fmla="*/ 18 h 102"/>
                  <a:gd name="T116" fmla="*/ 14 w 56"/>
                  <a:gd name="T117" fmla="*/ 30 h 102"/>
                  <a:gd name="T118" fmla="*/ 12 w 56"/>
                  <a:gd name="T11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6" h="102">
                    <a:moveTo>
                      <a:pt x="0" y="50"/>
                    </a:moveTo>
                    <a:lnTo>
                      <a:pt x="0" y="40"/>
                    </a:lnTo>
                    <a:lnTo>
                      <a:pt x="2" y="30"/>
                    </a:lnTo>
                    <a:lnTo>
                      <a:pt x="4" y="22"/>
                    </a:lnTo>
                    <a:lnTo>
                      <a:pt x="7" y="14"/>
                    </a:lnTo>
                    <a:lnTo>
                      <a:pt x="9" y="10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1" y="2"/>
                    </a:lnTo>
                    <a:lnTo>
                      <a:pt x="46" y="6"/>
                    </a:lnTo>
                    <a:lnTo>
                      <a:pt x="50" y="12"/>
                    </a:lnTo>
                    <a:lnTo>
                      <a:pt x="53" y="18"/>
                    </a:lnTo>
                    <a:lnTo>
                      <a:pt x="55" y="26"/>
                    </a:lnTo>
                    <a:lnTo>
                      <a:pt x="56" y="34"/>
                    </a:lnTo>
                    <a:lnTo>
                      <a:pt x="56" y="42"/>
                    </a:lnTo>
                    <a:lnTo>
                      <a:pt x="56" y="50"/>
                    </a:lnTo>
                    <a:lnTo>
                      <a:pt x="56" y="62"/>
                    </a:lnTo>
                    <a:lnTo>
                      <a:pt x="55" y="72"/>
                    </a:lnTo>
                    <a:lnTo>
                      <a:pt x="53" y="80"/>
                    </a:lnTo>
                    <a:lnTo>
                      <a:pt x="51" y="86"/>
                    </a:lnTo>
                    <a:lnTo>
                      <a:pt x="48" y="92"/>
                    </a:lnTo>
                    <a:lnTo>
                      <a:pt x="45" y="96"/>
                    </a:lnTo>
                    <a:lnTo>
                      <a:pt x="39" y="98"/>
                    </a:lnTo>
                    <a:lnTo>
                      <a:pt x="34" y="100"/>
                    </a:lnTo>
                    <a:lnTo>
                      <a:pt x="29" y="102"/>
                    </a:lnTo>
                    <a:lnTo>
                      <a:pt x="21" y="100"/>
                    </a:lnTo>
                    <a:lnTo>
                      <a:pt x="14" y="98"/>
                    </a:lnTo>
                    <a:lnTo>
                      <a:pt x="9" y="92"/>
                    </a:lnTo>
                    <a:lnTo>
                      <a:pt x="4" y="74"/>
                    </a:lnTo>
                    <a:lnTo>
                      <a:pt x="0" y="50"/>
                    </a:lnTo>
                    <a:close/>
                    <a:moveTo>
                      <a:pt x="12" y="50"/>
                    </a:moveTo>
                    <a:lnTo>
                      <a:pt x="12" y="62"/>
                    </a:lnTo>
                    <a:lnTo>
                      <a:pt x="14" y="70"/>
                    </a:lnTo>
                    <a:lnTo>
                      <a:pt x="14" y="78"/>
                    </a:lnTo>
                    <a:lnTo>
                      <a:pt x="17" y="82"/>
                    </a:lnTo>
                    <a:lnTo>
                      <a:pt x="21" y="86"/>
                    </a:lnTo>
                    <a:lnTo>
                      <a:pt x="24" y="88"/>
                    </a:lnTo>
                    <a:lnTo>
                      <a:pt x="29" y="90"/>
                    </a:lnTo>
                    <a:lnTo>
                      <a:pt x="33" y="88"/>
                    </a:lnTo>
                    <a:lnTo>
                      <a:pt x="38" y="86"/>
                    </a:lnTo>
                    <a:lnTo>
                      <a:pt x="41" y="82"/>
                    </a:lnTo>
                    <a:lnTo>
                      <a:pt x="43" y="78"/>
                    </a:lnTo>
                    <a:lnTo>
                      <a:pt x="45" y="70"/>
                    </a:lnTo>
                    <a:lnTo>
                      <a:pt x="45" y="62"/>
                    </a:lnTo>
                    <a:lnTo>
                      <a:pt x="46" y="50"/>
                    </a:lnTo>
                    <a:lnTo>
                      <a:pt x="45" y="40"/>
                    </a:lnTo>
                    <a:lnTo>
                      <a:pt x="45" y="30"/>
                    </a:lnTo>
                    <a:lnTo>
                      <a:pt x="43" y="24"/>
                    </a:lnTo>
                    <a:lnTo>
                      <a:pt x="41" y="18"/>
                    </a:lnTo>
                    <a:lnTo>
                      <a:pt x="38" y="14"/>
                    </a:lnTo>
                    <a:lnTo>
                      <a:pt x="33" y="12"/>
                    </a:lnTo>
                    <a:lnTo>
                      <a:pt x="29" y="12"/>
                    </a:lnTo>
                    <a:lnTo>
                      <a:pt x="24" y="12"/>
                    </a:lnTo>
                    <a:lnTo>
                      <a:pt x="21" y="14"/>
                    </a:lnTo>
                    <a:lnTo>
                      <a:pt x="17" y="18"/>
                    </a:lnTo>
                    <a:lnTo>
                      <a:pt x="14" y="30"/>
                    </a:lnTo>
                    <a:lnTo>
                      <a:pt x="12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44" name="Freeform 1048"/>
              <p:cNvSpPr>
                <a:spLocks/>
              </p:cNvSpPr>
              <p:nvPr/>
            </p:nvSpPr>
            <p:spPr bwMode="auto">
              <a:xfrm>
                <a:off x="4206" y="625"/>
                <a:ext cx="56" cy="102"/>
              </a:xfrm>
              <a:custGeom>
                <a:avLst/>
                <a:gdLst>
                  <a:gd name="T0" fmla="*/ 5 w 56"/>
                  <a:gd name="T1" fmla="*/ 100 h 102"/>
                  <a:gd name="T2" fmla="*/ 5 w 56"/>
                  <a:gd name="T3" fmla="*/ 88 h 102"/>
                  <a:gd name="T4" fmla="*/ 7 w 56"/>
                  <a:gd name="T5" fmla="*/ 90 h 102"/>
                  <a:gd name="T6" fmla="*/ 10 w 56"/>
                  <a:gd name="T7" fmla="*/ 90 h 102"/>
                  <a:gd name="T8" fmla="*/ 14 w 56"/>
                  <a:gd name="T9" fmla="*/ 90 h 102"/>
                  <a:gd name="T10" fmla="*/ 16 w 56"/>
                  <a:gd name="T11" fmla="*/ 88 h 102"/>
                  <a:gd name="T12" fmla="*/ 17 w 56"/>
                  <a:gd name="T13" fmla="*/ 86 h 102"/>
                  <a:gd name="T14" fmla="*/ 19 w 56"/>
                  <a:gd name="T15" fmla="*/ 84 h 102"/>
                  <a:gd name="T16" fmla="*/ 21 w 56"/>
                  <a:gd name="T17" fmla="*/ 82 h 102"/>
                  <a:gd name="T18" fmla="*/ 22 w 56"/>
                  <a:gd name="T19" fmla="*/ 76 h 102"/>
                  <a:gd name="T20" fmla="*/ 22 w 56"/>
                  <a:gd name="T21" fmla="*/ 74 h 102"/>
                  <a:gd name="T22" fmla="*/ 24 w 56"/>
                  <a:gd name="T23" fmla="*/ 72 h 102"/>
                  <a:gd name="T24" fmla="*/ 0 w 56"/>
                  <a:gd name="T25" fmla="*/ 0 h 102"/>
                  <a:gd name="T26" fmla="*/ 12 w 56"/>
                  <a:gd name="T27" fmla="*/ 0 h 102"/>
                  <a:gd name="T28" fmla="*/ 24 w 56"/>
                  <a:gd name="T29" fmla="*/ 38 h 102"/>
                  <a:gd name="T30" fmla="*/ 26 w 56"/>
                  <a:gd name="T31" fmla="*/ 46 h 102"/>
                  <a:gd name="T32" fmla="*/ 29 w 56"/>
                  <a:gd name="T33" fmla="*/ 54 h 102"/>
                  <a:gd name="T34" fmla="*/ 31 w 56"/>
                  <a:gd name="T35" fmla="*/ 48 h 102"/>
                  <a:gd name="T36" fmla="*/ 33 w 56"/>
                  <a:gd name="T37" fmla="*/ 42 h 102"/>
                  <a:gd name="T38" fmla="*/ 44 w 56"/>
                  <a:gd name="T39" fmla="*/ 0 h 102"/>
                  <a:gd name="T40" fmla="*/ 56 w 56"/>
                  <a:gd name="T41" fmla="*/ 0 h 102"/>
                  <a:gd name="T42" fmla="*/ 34 w 56"/>
                  <a:gd name="T43" fmla="*/ 74 h 102"/>
                  <a:gd name="T44" fmla="*/ 33 w 56"/>
                  <a:gd name="T45" fmla="*/ 82 h 102"/>
                  <a:gd name="T46" fmla="*/ 31 w 56"/>
                  <a:gd name="T47" fmla="*/ 86 h 102"/>
                  <a:gd name="T48" fmla="*/ 29 w 56"/>
                  <a:gd name="T49" fmla="*/ 90 h 102"/>
                  <a:gd name="T50" fmla="*/ 26 w 56"/>
                  <a:gd name="T51" fmla="*/ 94 h 102"/>
                  <a:gd name="T52" fmla="*/ 22 w 56"/>
                  <a:gd name="T53" fmla="*/ 98 h 102"/>
                  <a:gd name="T54" fmla="*/ 17 w 56"/>
                  <a:gd name="T55" fmla="*/ 100 h 102"/>
                  <a:gd name="T56" fmla="*/ 12 w 56"/>
                  <a:gd name="T57" fmla="*/ 102 h 102"/>
                  <a:gd name="T58" fmla="*/ 10 w 56"/>
                  <a:gd name="T59" fmla="*/ 100 h 102"/>
                  <a:gd name="T60" fmla="*/ 5 w 56"/>
                  <a:gd name="T61" fmla="*/ 10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6" h="102">
                    <a:moveTo>
                      <a:pt x="5" y="100"/>
                    </a:moveTo>
                    <a:lnTo>
                      <a:pt x="5" y="88"/>
                    </a:lnTo>
                    <a:lnTo>
                      <a:pt x="7" y="90"/>
                    </a:lnTo>
                    <a:lnTo>
                      <a:pt x="10" y="90"/>
                    </a:lnTo>
                    <a:lnTo>
                      <a:pt x="14" y="90"/>
                    </a:lnTo>
                    <a:lnTo>
                      <a:pt x="16" y="88"/>
                    </a:lnTo>
                    <a:lnTo>
                      <a:pt x="17" y="86"/>
                    </a:lnTo>
                    <a:lnTo>
                      <a:pt x="19" y="84"/>
                    </a:lnTo>
                    <a:lnTo>
                      <a:pt x="21" y="82"/>
                    </a:lnTo>
                    <a:lnTo>
                      <a:pt x="22" y="76"/>
                    </a:lnTo>
                    <a:lnTo>
                      <a:pt x="22" y="74"/>
                    </a:lnTo>
                    <a:lnTo>
                      <a:pt x="24" y="7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4" y="38"/>
                    </a:lnTo>
                    <a:lnTo>
                      <a:pt x="26" y="46"/>
                    </a:lnTo>
                    <a:lnTo>
                      <a:pt x="29" y="54"/>
                    </a:lnTo>
                    <a:lnTo>
                      <a:pt x="31" y="48"/>
                    </a:lnTo>
                    <a:lnTo>
                      <a:pt x="33" y="42"/>
                    </a:lnTo>
                    <a:lnTo>
                      <a:pt x="44" y="0"/>
                    </a:lnTo>
                    <a:lnTo>
                      <a:pt x="56" y="0"/>
                    </a:lnTo>
                    <a:lnTo>
                      <a:pt x="34" y="74"/>
                    </a:lnTo>
                    <a:lnTo>
                      <a:pt x="33" y="82"/>
                    </a:lnTo>
                    <a:lnTo>
                      <a:pt x="31" y="86"/>
                    </a:lnTo>
                    <a:lnTo>
                      <a:pt x="29" y="90"/>
                    </a:lnTo>
                    <a:lnTo>
                      <a:pt x="26" y="94"/>
                    </a:lnTo>
                    <a:lnTo>
                      <a:pt x="22" y="98"/>
                    </a:lnTo>
                    <a:lnTo>
                      <a:pt x="17" y="100"/>
                    </a:lnTo>
                    <a:lnTo>
                      <a:pt x="12" y="102"/>
                    </a:lnTo>
                    <a:lnTo>
                      <a:pt x="10" y="100"/>
                    </a:lnTo>
                    <a:lnTo>
                      <a:pt x="5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45" name="Freeform 1049"/>
              <p:cNvSpPr>
                <a:spLocks/>
              </p:cNvSpPr>
              <p:nvPr/>
            </p:nvSpPr>
            <p:spPr bwMode="auto">
              <a:xfrm>
                <a:off x="4271" y="623"/>
                <a:ext cx="32" cy="74"/>
              </a:xfrm>
              <a:custGeom>
                <a:avLst/>
                <a:gdLst>
                  <a:gd name="T0" fmla="*/ 0 w 32"/>
                  <a:gd name="T1" fmla="*/ 74 h 74"/>
                  <a:gd name="T2" fmla="*/ 0 w 32"/>
                  <a:gd name="T3" fmla="*/ 2 h 74"/>
                  <a:gd name="T4" fmla="*/ 10 w 32"/>
                  <a:gd name="T5" fmla="*/ 2 h 74"/>
                  <a:gd name="T6" fmla="*/ 10 w 32"/>
                  <a:gd name="T7" fmla="*/ 12 h 74"/>
                  <a:gd name="T8" fmla="*/ 13 w 32"/>
                  <a:gd name="T9" fmla="*/ 6 h 74"/>
                  <a:gd name="T10" fmla="*/ 17 w 32"/>
                  <a:gd name="T11" fmla="*/ 2 h 74"/>
                  <a:gd name="T12" fmla="*/ 20 w 32"/>
                  <a:gd name="T13" fmla="*/ 0 h 74"/>
                  <a:gd name="T14" fmla="*/ 22 w 32"/>
                  <a:gd name="T15" fmla="*/ 0 h 74"/>
                  <a:gd name="T16" fmla="*/ 27 w 32"/>
                  <a:gd name="T17" fmla="*/ 0 h 74"/>
                  <a:gd name="T18" fmla="*/ 32 w 32"/>
                  <a:gd name="T19" fmla="*/ 4 h 74"/>
                  <a:gd name="T20" fmla="*/ 29 w 32"/>
                  <a:gd name="T21" fmla="*/ 14 h 74"/>
                  <a:gd name="T22" fmla="*/ 25 w 32"/>
                  <a:gd name="T23" fmla="*/ 12 h 74"/>
                  <a:gd name="T24" fmla="*/ 22 w 32"/>
                  <a:gd name="T25" fmla="*/ 12 h 74"/>
                  <a:gd name="T26" fmla="*/ 20 w 32"/>
                  <a:gd name="T27" fmla="*/ 12 h 74"/>
                  <a:gd name="T28" fmla="*/ 17 w 32"/>
                  <a:gd name="T29" fmla="*/ 14 h 74"/>
                  <a:gd name="T30" fmla="*/ 15 w 32"/>
                  <a:gd name="T31" fmla="*/ 16 h 74"/>
                  <a:gd name="T32" fmla="*/ 13 w 32"/>
                  <a:gd name="T33" fmla="*/ 20 h 74"/>
                  <a:gd name="T34" fmla="*/ 12 w 32"/>
                  <a:gd name="T35" fmla="*/ 28 h 74"/>
                  <a:gd name="T36" fmla="*/ 12 w 32"/>
                  <a:gd name="T37" fmla="*/ 36 h 74"/>
                  <a:gd name="T38" fmla="*/ 12 w 32"/>
                  <a:gd name="T39" fmla="*/ 74 h 74"/>
                  <a:gd name="T40" fmla="*/ 0 w 32"/>
                  <a:gd name="T4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74">
                    <a:moveTo>
                      <a:pt x="0" y="74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10" y="12"/>
                    </a:lnTo>
                    <a:lnTo>
                      <a:pt x="13" y="6"/>
                    </a:lnTo>
                    <a:lnTo>
                      <a:pt x="17" y="2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2" y="4"/>
                    </a:lnTo>
                    <a:lnTo>
                      <a:pt x="29" y="14"/>
                    </a:lnTo>
                    <a:lnTo>
                      <a:pt x="25" y="12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7" y="14"/>
                    </a:lnTo>
                    <a:lnTo>
                      <a:pt x="15" y="16"/>
                    </a:lnTo>
                    <a:lnTo>
                      <a:pt x="13" y="20"/>
                    </a:lnTo>
                    <a:lnTo>
                      <a:pt x="12" y="28"/>
                    </a:lnTo>
                    <a:lnTo>
                      <a:pt x="12" y="36"/>
                    </a:lnTo>
                    <a:lnTo>
                      <a:pt x="12" y="74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46" name="Freeform 1050"/>
              <p:cNvSpPr>
                <a:spLocks/>
              </p:cNvSpPr>
              <p:nvPr/>
            </p:nvSpPr>
            <p:spPr bwMode="auto">
              <a:xfrm>
                <a:off x="4303" y="597"/>
                <a:ext cx="32" cy="100"/>
              </a:xfrm>
              <a:custGeom>
                <a:avLst/>
                <a:gdLst>
                  <a:gd name="T0" fmla="*/ 0 w 32"/>
                  <a:gd name="T1" fmla="*/ 100 h 100"/>
                  <a:gd name="T2" fmla="*/ 24 w 32"/>
                  <a:gd name="T3" fmla="*/ 0 h 100"/>
                  <a:gd name="T4" fmla="*/ 32 w 32"/>
                  <a:gd name="T5" fmla="*/ 0 h 100"/>
                  <a:gd name="T6" fmla="*/ 9 w 32"/>
                  <a:gd name="T7" fmla="*/ 100 h 100"/>
                  <a:gd name="T8" fmla="*/ 0 w 32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00">
                    <a:moveTo>
                      <a:pt x="0" y="100"/>
                    </a:moveTo>
                    <a:lnTo>
                      <a:pt x="24" y="0"/>
                    </a:lnTo>
                    <a:lnTo>
                      <a:pt x="32" y="0"/>
                    </a:lnTo>
                    <a:lnTo>
                      <a:pt x="9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47" name="Freeform 1051"/>
              <p:cNvSpPr>
                <a:spLocks noEditPoints="1"/>
              </p:cNvSpPr>
              <p:nvPr/>
            </p:nvSpPr>
            <p:spPr bwMode="auto">
              <a:xfrm>
                <a:off x="4341" y="597"/>
                <a:ext cx="54" cy="102"/>
              </a:xfrm>
              <a:custGeom>
                <a:avLst/>
                <a:gdLst>
                  <a:gd name="T0" fmla="*/ 10 w 54"/>
                  <a:gd name="T1" fmla="*/ 40 h 102"/>
                  <a:gd name="T2" fmla="*/ 3 w 54"/>
                  <a:gd name="T3" fmla="*/ 30 h 102"/>
                  <a:gd name="T4" fmla="*/ 3 w 54"/>
                  <a:gd name="T5" fmla="*/ 18 h 102"/>
                  <a:gd name="T6" fmla="*/ 10 w 54"/>
                  <a:gd name="T7" fmla="*/ 6 h 102"/>
                  <a:gd name="T8" fmla="*/ 20 w 54"/>
                  <a:gd name="T9" fmla="*/ 0 h 102"/>
                  <a:gd name="T10" fmla="*/ 34 w 54"/>
                  <a:gd name="T11" fmla="*/ 0 h 102"/>
                  <a:gd name="T12" fmla="*/ 45 w 54"/>
                  <a:gd name="T13" fmla="*/ 6 h 102"/>
                  <a:gd name="T14" fmla="*/ 51 w 54"/>
                  <a:gd name="T15" fmla="*/ 18 h 102"/>
                  <a:gd name="T16" fmla="*/ 51 w 54"/>
                  <a:gd name="T17" fmla="*/ 32 h 102"/>
                  <a:gd name="T18" fmla="*/ 45 w 54"/>
                  <a:gd name="T19" fmla="*/ 40 h 102"/>
                  <a:gd name="T20" fmla="*/ 45 w 54"/>
                  <a:gd name="T21" fmla="*/ 48 h 102"/>
                  <a:gd name="T22" fmla="*/ 54 w 54"/>
                  <a:gd name="T23" fmla="*/ 62 h 102"/>
                  <a:gd name="T24" fmla="*/ 54 w 54"/>
                  <a:gd name="T25" fmla="*/ 78 h 102"/>
                  <a:gd name="T26" fmla="*/ 47 w 54"/>
                  <a:gd name="T27" fmla="*/ 92 h 102"/>
                  <a:gd name="T28" fmla="*/ 35 w 54"/>
                  <a:gd name="T29" fmla="*/ 100 h 102"/>
                  <a:gd name="T30" fmla="*/ 20 w 54"/>
                  <a:gd name="T31" fmla="*/ 100 h 102"/>
                  <a:gd name="T32" fmla="*/ 8 w 54"/>
                  <a:gd name="T33" fmla="*/ 92 h 102"/>
                  <a:gd name="T34" fmla="*/ 1 w 54"/>
                  <a:gd name="T35" fmla="*/ 78 h 102"/>
                  <a:gd name="T36" fmla="*/ 0 w 54"/>
                  <a:gd name="T37" fmla="*/ 64 h 102"/>
                  <a:gd name="T38" fmla="*/ 5 w 54"/>
                  <a:gd name="T39" fmla="*/ 54 h 102"/>
                  <a:gd name="T40" fmla="*/ 11 w 54"/>
                  <a:gd name="T41" fmla="*/ 46 h 102"/>
                  <a:gd name="T42" fmla="*/ 13 w 54"/>
                  <a:gd name="T43" fmla="*/ 24 h 102"/>
                  <a:gd name="T44" fmla="*/ 17 w 54"/>
                  <a:gd name="T45" fmla="*/ 34 h 102"/>
                  <a:gd name="T46" fmla="*/ 27 w 54"/>
                  <a:gd name="T47" fmla="*/ 38 h 102"/>
                  <a:gd name="T48" fmla="*/ 37 w 54"/>
                  <a:gd name="T49" fmla="*/ 34 h 102"/>
                  <a:gd name="T50" fmla="*/ 40 w 54"/>
                  <a:gd name="T51" fmla="*/ 26 h 102"/>
                  <a:gd name="T52" fmla="*/ 37 w 54"/>
                  <a:gd name="T53" fmla="*/ 16 h 102"/>
                  <a:gd name="T54" fmla="*/ 27 w 54"/>
                  <a:gd name="T55" fmla="*/ 12 h 102"/>
                  <a:gd name="T56" fmla="*/ 17 w 54"/>
                  <a:gd name="T57" fmla="*/ 16 h 102"/>
                  <a:gd name="T58" fmla="*/ 13 w 54"/>
                  <a:gd name="T59" fmla="*/ 24 h 102"/>
                  <a:gd name="T60" fmla="*/ 11 w 54"/>
                  <a:gd name="T61" fmla="*/ 74 h 102"/>
                  <a:gd name="T62" fmla="*/ 15 w 54"/>
                  <a:gd name="T63" fmla="*/ 84 h 102"/>
                  <a:gd name="T64" fmla="*/ 23 w 54"/>
                  <a:gd name="T65" fmla="*/ 90 h 102"/>
                  <a:gd name="T66" fmla="*/ 32 w 54"/>
                  <a:gd name="T67" fmla="*/ 90 h 102"/>
                  <a:gd name="T68" fmla="*/ 39 w 54"/>
                  <a:gd name="T69" fmla="*/ 84 h 102"/>
                  <a:gd name="T70" fmla="*/ 44 w 54"/>
                  <a:gd name="T71" fmla="*/ 70 h 102"/>
                  <a:gd name="T72" fmla="*/ 42 w 54"/>
                  <a:gd name="T73" fmla="*/ 60 h 102"/>
                  <a:gd name="T74" fmla="*/ 35 w 54"/>
                  <a:gd name="T75" fmla="*/ 52 h 102"/>
                  <a:gd name="T76" fmla="*/ 27 w 54"/>
                  <a:gd name="T77" fmla="*/ 50 h 102"/>
                  <a:gd name="T78" fmla="*/ 18 w 54"/>
                  <a:gd name="T79" fmla="*/ 52 h 102"/>
                  <a:gd name="T80" fmla="*/ 11 w 54"/>
                  <a:gd name="T81" fmla="*/ 6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4" h="102">
                    <a:moveTo>
                      <a:pt x="15" y="44"/>
                    </a:moveTo>
                    <a:lnTo>
                      <a:pt x="10" y="40"/>
                    </a:lnTo>
                    <a:lnTo>
                      <a:pt x="6" y="36"/>
                    </a:lnTo>
                    <a:lnTo>
                      <a:pt x="3" y="30"/>
                    </a:lnTo>
                    <a:lnTo>
                      <a:pt x="3" y="24"/>
                    </a:lnTo>
                    <a:lnTo>
                      <a:pt x="3" y="18"/>
                    </a:lnTo>
                    <a:lnTo>
                      <a:pt x="5" y="12"/>
                    </a:lnTo>
                    <a:lnTo>
                      <a:pt x="10" y="6"/>
                    </a:lnTo>
                    <a:lnTo>
                      <a:pt x="15" y="2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40" y="2"/>
                    </a:lnTo>
                    <a:lnTo>
                      <a:pt x="45" y="6"/>
                    </a:lnTo>
                    <a:lnTo>
                      <a:pt x="49" y="12"/>
                    </a:lnTo>
                    <a:lnTo>
                      <a:pt x="51" y="18"/>
                    </a:lnTo>
                    <a:lnTo>
                      <a:pt x="52" y="24"/>
                    </a:lnTo>
                    <a:lnTo>
                      <a:pt x="51" y="32"/>
                    </a:lnTo>
                    <a:lnTo>
                      <a:pt x="49" y="36"/>
                    </a:lnTo>
                    <a:lnTo>
                      <a:pt x="45" y="40"/>
                    </a:lnTo>
                    <a:lnTo>
                      <a:pt x="39" y="44"/>
                    </a:lnTo>
                    <a:lnTo>
                      <a:pt x="45" y="48"/>
                    </a:lnTo>
                    <a:lnTo>
                      <a:pt x="51" y="54"/>
                    </a:lnTo>
                    <a:lnTo>
                      <a:pt x="54" y="62"/>
                    </a:lnTo>
                    <a:lnTo>
                      <a:pt x="54" y="70"/>
                    </a:lnTo>
                    <a:lnTo>
                      <a:pt x="54" y="78"/>
                    </a:lnTo>
                    <a:lnTo>
                      <a:pt x="51" y="86"/>
                    </a:lnTo>
                    <a:lnTo>
                      <a:pt x="47" y="92"/>
                    </a:lnTo>
                    <a:lnTo>
                      <a:pt x="42" y="98"/>
                    </a:lnTo>
                    <a:lnTo>
                      <a:pt x="35" y="100"/>
                    </a:lnTo>
                    <a:lnTo>
                      <a:pt x="27" y="102"/>
                    </a:lnTo>
                    <a:lnTo>
                      <a:pt x="20" y="100"/>
                    </a:lnTo>
                    <a:lnTo>
                      <a:pt x="13" y="98"/>
                    </a:lnTo>
                    <a:lnTo>
                      <a:pt x="8" y="92"/>
                    </a:lnTo>
                    <a:lnTo>
                      <a:pt x="3" y="86"/>
                    </a:lnTo>
                    <a:lnTo>
                      <a:pt x="1" y="78"/>
                    </a:lnTo>
                    <a:lnTo>
                      <a:pt x="0" y="70"/>
                    </a:lnTo>
                    <a:lnTo>
                      <a:pt x="0" y="64"/>
                    </a:lnTo>
                    <a:lnTo>
                      <a:pt x="1" y="58"/>
                    </a:lnTo>
                    <a:lnTo>
                      <a:pt x="5" y="54"/>
                    </a:lnTo>
                    <a:lnTo>
                      <a:pt x="6" y="50"/>
                    </a:lnTo>
                    <a:lnTo>
                      <a:pt x="11" y="46"/>
                    </a:lnTo>
                    <a:lnTo>
                      <a:pt x="15" y="44"/>
                    </a:lnTo>
                    <a:close/>
                    <a:moveTo>
                      <a:pt x="13" y="24"/>
                    </a:moveTo>
                    <a:lnTo>
                      <a:pt x="15" y="30"/>
                    </a:lnTo>
                    <a:lnTo>
                      <a:pt x="17" y="34"/>
                    </a:lnTo>
                    <a:lnTo>
                      <a:pt x="22" y="38"/>
                    </a:lnTo>
                    <a:lnTo>
                      <a:pt x="27" y="38"/>
                    </a:lnTo>
                    <a:lnTo>
                      <a:pt x="34" y="38"/>
                    </a:lnTo>
                    <a:lnTo>
                      <a:pt x="37" y="34"/>
                    </a:lnTo>
                    <a:lnTo>
                      <a:pt x="40" y="30"/>
                    </a:lnTo>
                    <a:lnTo>
                      <a:pt x="40" y="26"/>
                    </a:lnTo>
                    <a:lnTo>
                      <a:pt x="40" y="20"/>
                    </a:lnTo>
                    <a:lnTo>
                      <a:pt x="37" y="16"/>
                    </a:lnTo>
                    <a:lnTo>
                      <a:pt x="34" y="12"/>
                    </a:lnTo>
                    <a:lnTo>
                      <a:pt x="27" y="12"/>
                    </a:lnTo>
                    <a:lnTo>
                      <a:pt x="22" y="12"/>
                    </a:lnTo>
                    <a:lnTo>
                      <a:pt x="17" y="16"/>
                    </a:lnTo>
                    <a:lnTo>
                      <a:pt x="15" y="20"/>
                    </a:lnTo>
                    <a:lnTo>
                      <a:pt x="13" y="24"/>
                    </a:lnTo>
                    <a:close/>
                    <a:moveTo>
                      <a:pt x="11" y="70"/>
                    </a:moveTo>
                    <a:lnTo>
                      <a:pt x="11" y="74"/>
                    </a:lnTo>
                    <a:lnTo>
                      <a:pt x="13" y="80"/>
                    </a:lnTo>
                    <a:lnTo>
                      <a:pt x="15" y="84"/>
                    </a:lnTo>
                    <a:lnTo>
                      <a:pt x="18" y="88"/>
                    </a:lnTo>
                    <a:lnTo>
                      <a:pt x="23" y="90"/>
                    </a:lnTo>
                    <a:lnTo>
                      <a:pt x="27" y="90"/>
                    </a:lnTo>
                    <a:lnTo>
                      <a:pt x="32" y="90"/>
                    </a:lnTo>
                    <a:lnTo>
                      <a:pt x="35" y="88"/>
                    </a:lnTo>
                    <a:lnTo>
                      <a:pt x="39" y="84"/>
                    </a:lnTo>
                    <a:lnTo>
                      <a:pt x="42" y="78"/>
                    </a:lnTo>
                    <a:lnTo>
                      <a:pt x="44" y="70"/>
                    </a:lnTo>
                    <a:lnTo>
                      <a:pt x="42" y="64"/>
                    </a:lnTo>
                    <a:lnTo>
                      <a:pt x="42" y="60"/>
                    </a:lnTo>
                    <a:lnTo>
                      <a:pt x="39" y="56"/>
                    </a:lnTo>
                    <a:lnTo>
                      <a:pt x="35" y="52"/>
                    </a:lnTo>
                    <a:lnTo>
                      <a:pt x="32" y="52"/>
                    </a:lnTo>
                    <a:lnTo>
                      <a:pt x="27" y="50"/>
                    </a:lnTo>
                    <a:lnTo>
                      <a:pt x="22" y="52"/>
                    </a:lnTo>
                    <a:lnTo>
                      <a:pt x="18" y="52"/>
                    </a:lnTo>
                    <a:lnTo>
                      <a:pt x="15" y="56"/>
                    </a:lnTo>
                    <a:lnTo>
                      <a:pt x="11" y="62"/>
                    </a:lnTo>
                    <a:lnTo>
                      <a:pt x="11" y="7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48" name="Freeform 1052"/>
              <p:cNvSpPr>
                <a:spLocks noEditPoints="1"/>
              </p:cNvSpPr>
              <p:nvPr/>
            </p:nvSpPr>
            <p:spPr bwMode="auto">
              <a:xfrm>
                <a:off x="4407" y="597"/>
                <a:ext cx="56" cy="102"/>
              </a:xfrm>
              <a:custGeom>
                <a:avLst/>
                <a:gdLst>
                  <a:gd name="T0" fmla="*/ 0 w 56"/>
                  <a:gd name="T1" fmla="*/ 50 h 102"/>
                  <a:gd name="T2" fmla="*/ 0 w 56"/>
                  <a:gd name="T3" fmla="*/ 40 h 102"/>
                  <a:gd name="T4" fmla="*/ 2 w 56"/>
                  <a:gd name="T5" fmla="*/ 30 h 102"/>
                  <a:gd name="T6" fmla="*/ 3 w 56"/>
                  <a:gd name="T7" fmla="*/ 22 h 102"/>
                  <a:gd name="T8" fmla="*/ 5 w 56"/>
                  <a:gd name="T9" fmla="*/ 14 h 102"/>
                  <a:gd name="T10" fmla="*/ 8 w 56"/>
                  <a:gd name="T11" fmla="*/ 10 h 102"/>
                  <a:gd name="T12" fmla="*/ 12 w 56"/>
                  <a:gd name="T13" fmla="*/ 4 h 102"/>
                  <a:gd name="T14" fmla="*/ 17 w 56"/>
                  <a:gd name="T15" fmla="*/ 2 h 102"/>
                  <a:gd name="T16" fmla="*/ 22 w 56"/>
                  <a:gd name="T17" fmla="*/ 0 h 102"/>
                  <a:gd name="T18" fmla="*/ 27 w 56"/>
                  <a:gd name="T19" fmla="*/ 0 h 102"/>
                  <a:gd name="T20" fmla="*/ 34 w 56"/>
                  <a:gd name="T21" fmla="*/ 0 h 102"/>
                  <a:gd name="T22" fmla="*/ 41 w 56"/>
                  <a:gd name="T23" fmla="*/ 2 h 102"/>
                  <a:gd name="T24" fmla="*/ 44 w 56"/>
                  <a:gd name="T25" fmla="*/ 6 h 102"/>
                  <a:gd name="T26" fmla="*/ 49 w 56"/>
                  <a:gd name="T27" fmla="*/ 12 h 102"/>
                  <a:gd name="T28" fmla="*/ 51 w 56"/>
                  <a:gd name="T29" fmla="*/ 18 h 102"/>
                  <a:gd name="T30" fmla="*/ 54 w 56"/>
                  <a:gd name="T31" fmla="*/ 26 h 102"/>
                  <a:gd name="T32" fmla="*/ 54 w 56"/>
                  <a:gd name="T33" fmla="*/ 34 h 102"/>
                  <a:gd name="T34" fmla="*/ 56 w 56"/>
                  <a:gd name="T35" fmla="*/ 42 h 102"/>
                  <a:gd name="T36" fmla="*/ 56 w 56"/>
                  <a:gd name="T37" fmla="*/ 50 h 102"/>
                  <a:gd name="T38" fmla="*/ 54 w 56"/>
                  <a:gd name="T39" fmla="*/ 62 h 102"/>
                  <a:gd name="T40" fmla="*/ 54 w 56"/>
                  <a:gd name="T41" fmla="*/ 72 h 102"/>
                  <a:gd name="T42" fmla="*/ 53 w 56"/>
                  <a:gd name="T43" fmla="*/ 80 h 102"/>
                  <a:gd name="T44" fmla="*/ 49 w 56"/>
                  <a:gd name="T45" fmla="*/ 86 h 102"/>
                  <a:gd name="T46" fmla="*/ 47 w 56"/>
                  <a:gd name="T47" fmla="*/ 92 h 102"/>
                  <a:gd name="T48" fmla="*/ 42 w 56"/>
                  <a:gd name="T49" fmla="*/ 96 h 102"/>
                  <a:gd name="T50" fmla="*/ 39 w 56"/>
                  <a:gd name="T51" fmla="*/ 98 h 102"/>
                  <a:gd name="T52" fmla="*/ 34 w 56"/>
                  <a:gd name="T53" fmla="*/ 100 h 102"/>
                  <a:gd name="T54" fmla="*/ 27 w 56"/>
                  <a:gd name="T55" fmla="*/ 102 h 102"/>
                  <a:gd name="T56" fmla="*/ 20 w 56"/>
                  <a:gd name="T57" fmla="*/ 100 h 102"/>
                  <a:gd name="T58" fmla="*/ 13 w 56"/>
                  <a:gd name="T59" fmla="*/ 98 h 102"/>
                  <a:gd name="T60" fmla="*/ 8 w 56"/>
                  <a:gd name="T61" fmla="*/ 92 h 102"/>
                  <a:gd name="T62" fmla="*/ 2 w 56"/>
                  <a:gd name="T63" fmla="*/ 74 h 102"/>
                  <a:gd name="T64" fmla="*/ 0 w 56"/>
                  <a:gd name="T65" fmla="*/ 50 h 102"/>
                  <a:gd name="T66" fmla="*/ 10 w 56"/>
                  <a:gd name="T67" fmla="*/ 50 h 102"/>
                  <a:gd name="T68" fmla="*/ 12 w 56"/>
                  <a:gd name="T69" fmla="*/ 62 h 102"/>
                  <a:gd name="T70" fmla="*/ 12 w 56"/>
                  <a:gd name="T71" fmla="*/ 70 h 102"/>
                  <a:gd name="T72" fmla="*/ 13 w 56"/>
                  <a:gd name="T73" fmla="*/ 78 h 102"/>
                  <a:gd name="T74" fmla="*/ 15 w 56"/>
                  <a:gd name="T75" fmla="*/ 82 h 102"/>
                  <a:gd name="T76" fmla="*/ 19 w 56"/>
                  <a:gd name="T77" fmla="*/ 86 h 102"/>
                  <a:gd name="T78" fmla="*/ 24 w 56"/>
                  <a:gd name="T79" fmla="*/ 88 h 102"/>
                  <a:gd name="T80" fmla="*/ 27 w 56"/>
                  <a:gd name="T81" fmla="*/ 90 h 102"/>
                  <a:gd name="T82" fmla="*/ 32 w 56"/>
                  <a:gd name="T83" fmla="*/ 88 h 102"/>
                  <a:gd name="T84" fmla="*/ 36 w 56"/>
                  <a:gd name="T85" fmla="*/ 86 h 102"/>
                  <a:gd name="T86" fmla="*/ 39 w 56"/>
                  <a:gd name="T87" fmla="*/ 82 h 102"/>
                  <a:gd name="T88" fmla="*/ 42 w 56"/>
                  <a:gd name="T89" fmla="*/ 78 h 102"/>
                  <a:gd name="T90" fmla="*/ 42 w 56"/>
                  <a:gd name="T91" fmla="*/ 70 h 102"/>
                  <a:gd name="T92" fmla="*/ 44 w 56"/>
                  <a:gd name="T93" fmla="*/ 62 h 102"/>
                  <a:gd name="T94" fmla="*/ 44 w 56"/>
                  <a:gd name="T95" fmla="*/ 50 h 102"/>
                  <a:gd name="T96" fmla="*/ 44 w 56"/>
                  <a:gd name="T97" fmla="*/ 40 h 102"/>
                  <a:gd name="T98" fmla="*/ 42 w 56"/>
                  <a:gd name="T99" fmla="*/ 30 h 102"/>
                  <a:gd name="T100" fmla="*/ 42 w 56"/>
                  <a:gd name="T101" fmla="*/ 24 h 102"/>
                  <a:gd name="T102" fmla="*/ 39 w 56"/>
                  <a:gd name="T103" fmla="*/ 18 h 102"/>
                  <a:gd name="T104" fmla="*/ 36 w 56"/>
                  <a:gd name="T105" fmla="*/ 14 h 102"/>
                  <a:gd name="T106" fmla="*/ 32 w 56"/>
                  <a:gd name="T107" fmla="*/ 12 h 102"/>
                  <a:gd name="T108" fmla="*/ 27 w 56"/>
                  <a:gd name="T109" fmla="*/ 12 h 102"/>
                  <a:gd name="T110" fmla="*/ 24 w 56"/>
                  <a:gd name="T111" fmla="*/ 12 h 102"/>
                  <a:gd name="T112" fmla="*/ 19 w 56"/>
                  <a:gd name="T113" fmla="*/ 14 h 102"/>
                  <a:gd name="T114" fmla="*/ 15 w 56"/>
                  <a:gd name="T115" fmla="*/ 18 h 102"/>
                  <a:gd name="T116" fmla="*/ 12 w 56"/>
                  <a:gd name="T117" fmla="*/ 30 h 102"/>
                  <a:gd name="T118" fmla="*/ 10 w 56"/>
                  <a:gd name="T11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6" h="102">
                    <a:moveTo>
                      <a:pt x="0" y="50"/>
                    </a:moveTo>
                    <a:lnTo>
                      <a:pt x="0" y="40"/>
                    </a:lnTo>
                    <a:lnTo>
                      <a:pt x="2" y="30"/>
                    </a:lnTo>
                    <a:lnTo>
                      <a:pt x="3" y="22"/>
                    </a:lnTo>
                    <a:lnTo>
                      <a:pt x="5" y="14"/>
                    </a:lnTo>
                    <a:lnTo>
                      <a:pt x="8" y="10"/>
                    </a:lnTo>
                    <a:lnTo>
                      <a:pt x="12" y="4"/>
                    </a:lnTo>
                    <a:lnTo>
                      <a:pt x="17" y="2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41" y="2"/>
                    </a:lnTo>
                    <a:lnTo>
                      <a:pt x="44" y="6"/>
                    </a:lnTo>
                    <a:lnTo>
                      <a:pt x="49" y="12"/>
                    </a:lnTo>
                    <a:lnTo>
                      <a:pt x="51" y="18"/>
                    </a:lnTo>
                    <a:lnTo>
                      <a:pt x="54" y="26"/>
                    </a:lnTo>
                    <a:lnTo>
                      <a:pt x="54" y="34"/>
                    </a:lnTo>
                    <a:lnTo>
                      <a:pt x="56" y="42"/>
                    </a:lnTo>
                    <a:lnTo>
                      <a:pt x="56" y="50"/>
                    </a:lnTo>
                    <a:lnTo>
                      <a:pt x="54" y="62"/>
                    </a:lnTo>
                    <a:lnTo>
                      <a:pt x="54" y="72"/>
                    </a:lnTo>
                    <a:lnTo>
                      <a:pt x="53" y="80"/>
                    </a:lnTo>
                    <a:lnTo>
                      <a:pt x="49" y="86"/>
                    </a:lnTo>
                    <a:lnTo>
                      <a:pt x="47" y="92"/>
                    </a:lnTo>
                    <a:lnTo>
                      <a:pt x="42" y="96"/>
                    </a:lnTo>
                    <a:lnTo>
                      <a:pt x="39" y="98"/>
                    </a:lnTo>
                    <a:lnTo>
                      <a:pt x="34" y="100"/>
                    </a:lnTo>
                    <a:lnTo>
                      <a:pt x="27" y="102"/>
                    </a:lnTo>
                    <a:lnTo>
                      <a:pt x="20" y="100"/>
                    </a:lnTo>
                    <a:lnTo>
                      <a:pt x="13" y="98"/>
                    </a:lnTo>
                    <a:lnTo>
                      <a:pt x="8" y="92"/>
                    </a:lnTo>
                    <a:lnTo>
                      <a:pt x="2" y="74"/>
                    </a:lnTo>
                    <a:lnTo>
                      <a:pt x="0" y="50"/>
                    </a:lnTo>
                    <a:close/>
                    <a:moveTo>
                      <a:pt x="10" y="50"/>
                    </a:moveTo>
                    <a:lnTo>
                      <a:pt x="12" y="62"/>
                    </a:lnTo>
                    <a:lnTo>
                      <a:pt x="12" y="70"/>
                    </a:lnTo>
                    <a:lnTo>
                      <a:pt x="13" y="78"/>
                    </a:lnTo>
                    <a:lnTo>
                      <a:pt x="15" y="82"/>
                    </a:lnTo>
                    <a:lnTo>
                      <a:pt x="19" y="86"/>
                    </a:lnTo>
                    <a:lnTo>
                      <a:pt x="24" y="88"/>
                    </a:lnTo>
                    <a:lnTo>
                      <a:pt x="27" y="90"/>
                    </a:lnTo>
                    <a:lnTo>
                      <a:pt x="32" y="88"/>
                    </a:lnTo>
                    <a:lnTo>
                      <a:pt x="36" y="86"/>
                    </a:lnTo>
                    <a:lnTo>
                      <a:pt x="39" y="82"/>
                    </a:lnTo>
                    <a:lnTo>
                      <a:pt x="42" y="78"/>
                    </a:lnTo>
                    <a:lnTo>
                      <a:pt x="42" y="70"/>
                    </a:lnTo>
                    <a:lnTo>
                      <a:pt x="44" y="62"/>
                    </a:lnTo>
                    <a:lnTo>
                      <a:pt x="44" y="50"/>
                    </a:lnTo>
                    <a:lnTo>
                      <a:pt x="44" y="40"/>
                    </a:lnTo>
                    <a:lnTo>
                      <a:pt x="42" y="30"/>
                    </a:lnTo>
                    <a:lnTo>
                      <a:pt x="42" y="24"/>
                    </a:lnTo>
                    <a:lnTo>
                      <a:pt x="39" y="18"/>
                    </a:lnTo>
                    <a:lnTo>
                      <a:pt x="36" y="14"/>
                    </a:lnTo>
                    <a:lnTo>
                      <a:pt x="32" y="12"/>
                    </a:lnTo>
                    <a:lnTo>
                      <a:pt x="27" y="12"/>
                    </a:lnTo>
                    <a:lnTo>
                      <a:pt x="24" y="12"/>
                    </a:lnTo>
                    <a:lnTo>
                      <a:pt x="19" y="14"/>
                    </a:lnTo>
                    <a:lnTo>
                      <a:pt x="15" y="18"/>
                    </a:lnTo>
                    <a:lnTo>
                      <a:pt x="12" y="30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49" name="Freeform 1053"/>
              <p:cNvSpPr>
                <a:spLocks noEditPoints="1"/>
              </p:cNvSpPr>
              <p:nvPr/>
            </p:nvSpPr>
            <p:spPr bwMode="auto">
              <a:xfrm>
                <a:off x="4468" y="597"/>
                <a:ext cx="60" cy="100"/>
              </a:xfrm>
              <a:custGeom>
                <a:avLst/>
                <a:gdLst>
                  <a:gd name="T0" fmla="*/ 39 w 60"/>
                  <a:gd name="T1" fmla="*/ 100 h 100"/>
                  <a:gd name="T2" fmla="*/ 39 w 60"/>
                  <a:gd name="T3" fmla="*/ 76 h 100"/>
                  <a:gd name="T4" fmla="*/ 0 w 60"/>
                  <a:gd name="T5" fmla="*/ 76 h 100"/>
                  <a:gd name="T6" fmla="*/ 0 w 60"/>
                  <a:gd name="T7" fmla="*/ 64 h 100"/>
                  <a:gd name="T8" fmla="*/ 41 w 60"/>
                  <a:gd name="T9" fmla="*/ 0 h 100"/>
                  <a:gd name="T10" fmla="*/ 49 w 60"/>
                  <a:gd name="T11" fmla="*/ 0 h 100"/>
                  <a:gd name="T12" fmla="*/ 49 w 60"/>
                  <a:gd name="T13" fmla="*/ 64 h 100"/>
                  <a:gd name="T14" fmla="*/ 60 w 60"/>
                  <a:gd name="T15" fmla="*/ 64 h 100"/>
                  <a:gd name="T16" fmla="*/ 60 w 60"/>
                  <a:gd name="T17" fmla="*/ 76 h 100"/>
                  <a:gd name="T18" fmla="*/ 49 w 60"/>
                  <a:gd name="T19" fmla="*/ 76 h 100"/>
                  <a:gd name="T20" fmla="*/ 49 w 60"/>
                  <a:gd name="T21" fmla="*/ 100 h 100"/>
                  <a:gd name="T22" fmla="*/ 39 w 60"/>
                  <a:gd name="T23" fmla="*/ 100 h 100"/>
                  <a:gd name="T24" fmla="*/ 39 w 60"/>
                  <a:gd name="T25" fmla="*/ 64 h 100"/>
                  <a:gd name="T26" fmla="*/ 39 w 60"/>
                  <a:gd name="T27" fmla="*/ 26 h 100"/>
                  <a:gd name="T28" fmla="*/ 14 w 60"/>
                  <a:gd name="T29" fmla="*/ 64 h 100"/>
                  <a:gd name="T30" fmla="*/ 39 w 60"/>
                  <a:gd name="T31" fmla="*/ 6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" h="100">
                    <a:moveTo>
                      <a:pt x="39" y="100"/>
                    </a:moveTo>
                    <a:lnTo>
                      <a:pt x="39" y="76"/>
                    </a:lnTo>
                    <a:lnTo>
                      <a:pt x="0" y="76"/>
                    </a:lnTo>
                    <a:lnTo>
                      <a:pt x="0" y="64"/>
                    </a:lnTo>
                    <a:lnTo>
                      <a:pt x="41" y="0"/>
                    </a:lnTo>
                    <a:lnTo>
                      <a:pt x="49" y="0"/>
                    </a:lnTo>
                    <a:lnTo>
                      <a:pt x="49" y="64"/>
                    </a:lnTo>
                    <a:lnTo>
                      <a:pt x="60" y="64"/>
                    </a:lnTo>
                    <a:lnTo>
                      <a:pt x="60" y="76"/>
                    </a:lnTo>
                    <a:lnTo>
                      <a:pt x="49" y="76"/>
                    </a:lnTo>
                    <a:lnTo>
                      <a:pt x="49" y="100"/>
                    </a:lnTo>
                    <a:lnTo>
                      <a:pt x="39" y="100"/>
                    </a:lnTo>
                    <a:close/>
                    <a:moveTo>
                      <a:pt x="39" y="64"/>
                    </a:moveTo>
                    <a:lnTo>
                      <a:pt x="39" y="26"/>
                    </a:lnTo>
                    <a:lnTo>
                      <a:pt x="14" y="64"/>
                    </a:lnTo>
                    <a:lnTo>
                      <a:pt x="39" y="6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50" name="Freeform 1054"/>
              <p:cNvSpPr>
                <a:spLocks noEditPoints="1"/>
              </p:cNvSpPr>
              <p:nvPr/>
            </p:nvSpPr>
            <p:spPr bwMode="auto">
              <a:xfrm>
                <a:off x="4536" y="597"/>
                <a:ext cx="54" cy="102"/>
              </a:xfrm>
              <a:custGeom>
                <a:avLst/>
                <a:gdLst>
                  <a:gd name="T0" fmla="*/ 43 w 54"/>
                  <a:gd name="T1" fmla="*/ 100 h 102"/>
                  <a:gd name="T2" fmla="*/ 43 w 54"/>
                  <a:gd name="T3" fmla="*/ 88 h 102"/>
                  <a:gd name="T4" fmla="*/ 39 w 54"/>
                  <a:gd name="T5" fmla="*/ 94 h 102"/>
                  <a:gd name="T6" fmla="*/ 36 w 54"/>
                  <a:gd name="T7" fmla="*/ 98 h 102"/>
                  <a:gd name="T8" fmla="*/ 31 w 54"/>
                  <a:gd name="T9" fmla="*/ 100 h 102"/>
                  <a:gd name="T10" fmla="*/ 26 w 54"/>
                  <a:gd name="T11" fmla="*/ 102 h 102"/>
                  <a:gd name="T12" fmla="*/ 19 w 54"/>
                  <a:gd name="T13" fmla="*/ 100 h 102"/>
                  <a:gd name="T14" fmla="*/ 14 w 54"/>
                  <a:gd name="T15" fmla="*/ 96 h 102"/>
                  <a:gd name="T16" fmla="*/ 9 w 54"/>
                  <a:gd name="T17" fmla="*/ 90 h 102"/>
                  <a:gd name="T18" fmla="*/ 3 w 54"/>
                  <a:gd name="T19" fmla="*/ 84 h 102"/>
                  <a:gd name="T20" fmla="*/ 2 w 54"/>
                  <a:gd name="T21" fmla="*/ 74 h 102"/>
                  <a:gd name="T22" fmla="*/ 0 w 54"/>
                  <a:gd name="T23" fmla="*/ 64 h 102"/>
                  <a:gd name="T24" fmla="*/ 2 w 54"/>
                  <a:gd name="T25" fmla="*/ 54 h 102"/>
                  <a:gd name="T26" fmla="*/ 3 w 54"/>
                  <a:gd name="T27" fmla="*/ 44 h 102"/>
                  <a:gd name="T28" fmla="*/ 7 w 54"/>
                  <a:gd name="T29" fmla="*/ 36 h 102"/>
                  <a:gd name="T30" fmla="*/ 12 w 54"/>
                  <a:gd name="T31" fmla="*/ 30 h 102"/>
                  <a:gd name="T32" fmla="*/ 19 w 54"/>
                  <a:gd name="T33" fmla="*/ 26 h 102"/>
                  <a:gd name="T34" fmla="*/ 26 w 54"/>
                  <a:gd name="T35" fmla="*/ 26 h 102"/>
                  <a:gd name="T36" fmla="*/ 31 w 54"/>
                  <a:gd name="T37" fmla="*/ 26 h 102"/>
                  <a:gd name="T38" fmla="*/ 36 w 54"/>
                  <a:gd name="T39" fmla="*/ 28 h 102"/>
                  <a:gd name="T40" fmla="*/ 39 w 54"/>
                  <a:gd name="T41" fmla="*/ 32 h 102"/>
                  <a:gd name="T42" fmla="*/ 43 w 54"/>
                  <a:gd name="T43" fmla="*/ 38 h 102"/>
                  <a:gd name="T44" fmla="*/ 43 w 54"/>
                  <a:gd name="T45" fmla="*/ 0 h 102"/>
                  <a:gd name="T46" fmla="*/ 54 w 54"/>
                  <a:gd name="T47" fmla="*/ 0 h 102"/>
                  <a:gd name="T48" fmla="*/ 54 w 54"/>
                  <a:gd name="T49" fmla="*/ 100 h 102"/>
                  <a:gd name="T50" fmla="*/ 43 w 54"/>
                  <a:gd name="T51" fmla="*/ 100 h 102"/>
                  <a:gd name="T52" fmla="*/ 12 w 54"/>
                  <a:gd name="T53" fmla="*/ 64 h 102"/>
                  <a:gd name="T54" fmla="*/ 12 w 54"/>
                  <a:gd name="T55" fmla="*/ 72 h 102"/>
                  <a:gd name="T56" fmla="*/ 14 w 54"/>
                  <a:gd name="T57" fmla="*/ 78 h 102"/>
                  <a:gd name="T58" fmla="*/ 17 w 54"/>
                  <a:gd name="T59" fmla="*/ 84 h 102"/>
                  <a:gd name="T60" fmla="*/ 20 w 54"/>
                  <a:gd name="T61" fmla="*/ 86 h 102"/>
                  <a:gd name="T62" fmla="*/ 24 w 54"/>
                  <a:gd name="T63" fmla="*/ 90 h 102"/>
                  <a:gd name="T64" fmla="*/ 27 w 54"/>
                  <a:gd name="T65" fmla="*/ 90 h 102"/>
                  <a:gd name="T66" fmla="*/ 32 w 54"/>
                  <a:gd name="T67" fmla="*/ 90 h 102"/>
                  <a:gd name="T68" fmla="*/ 36 w 54"/>
                  <a:gd name="T69" fmla="*/ 88 h 102"/>
                  <a:gd name="T70" fmla="*/ 39 w 54"/>
                  <a:gd name="T71" fmla="*/ 84 h 102"/>
                  <a:gd name="T72" fmla="*/ 41 w 54"/>
                  <a:gd name="T73" fmla="*/ 78 h 102"/>
                  <a:gd name="T74" fmla="*/ 43 w 54"/>
                  <a:gd name="T75" fmla="*/ 72 h 102"/>
                  <a:gd name="T76" fmla="*/ 43 w 54"/>
                  <a:gd name="T77" fmla="*/ 64 h 102"/>
                  <a:gd name="T78" fmla="*/ 43 w 54"/>
                  <a:gd name="T79" fmla="*/ 56 h 102"/>
                  <a:gd name="T80" fmla="*/ 41 w 54"/>
                  <a:gd name="T81" fmla="*/ 50 h 102"/>
                  <a:gd name="T82" fmla="*/ 39 w 54"/>
                  <a:gd name="T83" fmla="*/ 44 h 102"/>
                  <a:gd name="T84" fmla="*/ 36 w 54"/>
                  <a:gd name="T85" fmla="*/ 40 h 102"/>
                  <a:gd name="T86" fmla="*/ 31 w 54"/>
                  <a:gd name="T87" fmla="*/ 38 h 102"/>
                  <a:gd name="T88" fmla="*/ 27 w 54"/>
                  <a:gd name="T89" fmla="*/ 38 h 102"/>
                  <a:gd name="T90" fmla="*/ 24 w 54"/>
                  <a:gd name="T91" fmla="*/ 38 h 102"/>
                  <a:gd name="T92" fmla="*/ 19 w 54"/>
                  <a:gd name="T93" fmla="*/ 40 h 102"/>
                  <a:gd name="T94" fmla="*/ 17 w 54"/>
                  <a:gd name="T95" fmla="*/ 44 h 102"/>
                  <a:gd name="T96" fmla="*/ 14 w 54"/>
                  <a:gd name="T97" fmla="*/ 48 h 102"/>
                  <a:gd name="T98" fmla="*/ 12 w 54"/>
                  <a:gd name="T99" fmla="*/ 56 h 102"/>
                  <a:gd name="T100" fmla="*/ 12 w 54"/>
                  <a:gd name="T101" fmla="*/ 6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4" h="102">
                    <a:moveTo>
                      <a:pt x="43" y="100"/>
                    </a:moveTo>
                    <a:lnTo>
                      <a:pt x="43" y="88"/>
                    </a:lnTo>
                    <a:lnTo>
                      <a:pt x="39" y="94"/>
                    </a:lnTo>
                    <a:lnTo>
                      <a:pt x="36" y="98"/>
                    </a:lnTo>
                    <a:lnTo>
                      <a:pt x="31" y="100"/>
                    </a:lnTo>
                    <a:lnTo>
                      <a:pt x="26" y="102"/>
                    </a:lnTo>
                    <a:lnTo>
                      <a:pt x="19" y="100"/>
                    </a:lnTo>
                    <a:lnTo>
                      <a:pt x="14" y="96"/>
                    </a:lnTo>
                    <a:lnTo>
                      <a:pt x="9" y="90"/>
                    </a:lnTo>
                    <a:lnTo>
                      <a:pt x="3" y="84"/>
                    </a:lnTo>
                    <a:lnTo>
                      <a:pt x="2" y="74"/>
                    </a:lnTo>
                    <a:lnTo>
                      <a:pt x="0" y="64"/>
                    </a:lnTo>
                    <a:lnTo>
                      <a:pt x="2" y="54"/>
                    </a:lnTo>
                    <a:lnTo>
                      <a:pt x="3" y="44"/>
                    </a:lnTo>
                    <a:lnTo>
                      <a:pt x="7" y="36"/>
                    </a:lnTo>
                    <a:lnTo>
                      <a:pt x="12" y="30"/>
                    </a:lnTo>
                    <a:lnTo>
                      <a:pt x="19" y="26"/>
                    </a:lnTo>
                    <a:lnTo>
                      <a:pt x="26" y="26"/>
                    </a:lnTo>
                    <a:lnTo>
                      <a:pt x="31" y="26"/>
                    </a:lnTo>
                    <a:lnTo>
                      <a:pt x="36" y="28"/>
                    </a:lnTo>
                    <a:lnTo>
                      <a:pt x="39" y="32"/>
                    </a:lnTo>
                    <a:lnTo>
                      <a:pt x="43" y="38"/>
                    </a:lnTo>
                    <a:lnTo>
                      <a:pt x="43" y="0"/>
                    </a:lnTo>
                    <a:lnTo>
                      <a:pt x="54" y="0"/>
                    </a:lnTo>
                    <a:lnTo>
                      <a:pt x="54" y="100"/>
                    </a:lnTo>
                    <a:lnTo>
                      <a:pt x="43" y="100"/>
                    </a:lnTo>
                    <a:close/>
                    <a:moveTo>
                      <a:pt x="12" y="64"/>
                    </a:moveTo>
                    <a:lnTo>
                      <a:pt x="12" y="72"/>
                    </a:lnTo>
                    <a:lnTo>
                      <a:pt x="14" y="78"/>
                    </a:lnTo>
                    <a:lnTo>
                      <a:pt x="17" y="84"/>
                    </a:lnTo>
                    <a:lnTo>
                      <a:pt x="20" y="86"/>
                    </a:lnTo>
                    <a:lnTo>
                      <a:pt x="24" y="90"/>
                    </a:lnTo>
                    <a:lnTo>
                      <a:pt x="27" y="90"/>
                    </a:lnTo>
                    <a:lnTo>
                      <a:pt x="32" y="90"/>
                    </a:lnTo>
                    <a:lnTo>
                      <a:pt x="36" y="88"/>
                    </a:lnTo>
                    <a:lnTo>
                      <a:pt x="39" y="84"/>
                    </a:lnTo>
                    <a:lnTo>
                      <a:pt x="41" y="78"/>
                    </a:lnTo>
                    <a:lnTo>
                      <a:pt x="43" y="72"/>
                    </a:lnTo>
                    <a:lnTo>
                      <a:pt x="43" y="64"/>
                    </a:lnTo>
                    <a:lnTo>
                      <a:pt x="43" y="56"/>
                    </a:lnTo>
                    <a:lnTo>
                      <a:pt x="41" y="50"/>
                    </a:lnTo>
                    <a:lnTo>
                      <a:pt x="39" y="44"/>
                    </a:lnTo>
                    <a:lnTo>
                      <a:pt x="36" y="40"/>
                    </a:lnTo>
                    <a:lnTo>
                      <a:pt x="31" y="38"/>
                    </a:lnTo>
                    <a:lnTo>
                      <a:pt x="27" y="38"/>
                    </a:lnTo>
                    <a:lnTo>
                      <a:pt x="24" y="38"/>
                    </a:lnTo>
                    <a:lnTo>
                      <a:pt x="19" y="40"/>
                    </a:lnTo>
                    <a:lnTo>
                      <a:pt x="17" y="44"/>
                    </a:lnTo>
                    <a:lnTo>
                      <a:pt x="14" y="48"/>
                    </a:lnTo>
                    <a:lnTo>
                      <a:pt x="12" y="56"/>
                    </a:lnTo>
                    <a:lnTo>
                      <a:pt x="12" y="6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51" name="Freeform 1055"/>
              <p:cNvSpPr>
                <a:spLocks noEditPoints="1"/>
              </p:cNvSpPr>
              <p:nvPr/>
            </p:nvSpPr>
            <p:spPr bwMode="auto">
              <a:xfrm>
                <a:off x="4636" y="623"/>
                <a:ext cx="56" cy="76"/>
              </a:xfrm>
              <a:custGeom>
                <a:avLst/>
                <a:gdLst>
                  <a:gd name="T0" fmla="*/ 46 w 56"/>
                  <a:gd name="T1" fmla="*/ 52 h 76"/>
                  <a:gd name="T2" fmla="*/ 56 w 56"/>
                  <a:gd name="T3" fmla="*/ 54 h 76"/>
                  <a:gd name="T4" fmla="*/ 55 w 56"/>
                  <a:gd name="T5" fmla="*/ 60 h 76"/>
                  <a:gd name="T6" fmla="*/ 51 w 56"/>
                  <a:gd name="T7" fmla="*/ 66 h 76"/>
                  <a:gd name="T8" fmla="*/ 46 w 56"/>
                  <a:gd name="T9" fmla="*/ 70 h 76"/>
                  <a:gd name="T10" fmla="*/ 43 w 56"/>
                  <a:gd name="T11" fmla="*/ 72 h 76"/>
                  <a:gd name="T12" fmla="*/ 36 w 56"/>
                  <a:gd name="T13" fmla="*/ 74 h 76"/>
                  <a:gd name="T14" fmla="*/ 29 w 56"/>
                  <a:gd name="T15" fmla="*/ 76 h 76"/>
                  <a:gd name="T16" fmla="*/ 21 w 56"/>
                  <a:gd name="T17" fmla="*/ 74 h 76"/>
                  <a:gd name="T18" fmla="*/ 14 w 56"/>
                  <a:gd name="T19" fmla="*/ 72 h 76"/>
                  <a:gd name="T20" fmla="*/ 7 w 56"/>
                  <a:gd name="T21" fmla="*/ 66 h 76"/>
                  <a:gd name="T22" fmla="*/ 4 w 56"/>
                  <a:gd name="T23" fmla="*/ 58 h 76"/>
                  <a:gd name="T24" fmla="*/ 0 w 56"/>
                  <a:gd name="T25" fmla="*/ 50 h 76"/>
                  <a:gd name="T26" fmla="*/ 0 w 56"/>
                  <a:gd name="T27" fmla="*/ 38 h 76"/>
                  <a:gd name="T28" fmla="*/ 0 w 56"/>
                  <a:gd name="T29" fmla="*/ 26 h 76"/>
                  <a:gd name="T30" fmla="*/ 4 w 56"/>
                  <a:gd name="T31" fmla="*/ 18 h 76"/>
                  <a:gd name="T32" fmla="*/ 7 w 56"/>
                  <a:gd name="T33" fmla="*/ 10 h 76"/>
                  <a:gd name="T34" fmla="*/ 14 w 56"/>
                  <a:gd name="T35" fmla="*/ 4 h 76"/>
                  <a:gd name="T36" fmla="*/ 21 w 56"/>
                  <a:gd name="T37" fmla="*/ 0 h 76"/>
                  <a:gd name="T38" fmla="*/ 29 w 56"/>
                  <a:gd name="T39" fmla="*/ 0 h 76"/>
                  <a:gd name="T40" fmla="*/ 36 w 56"/>
                  <a:gd name="T41" fmla="*/ 0 h 76"/>
                  <a:gd name="T42" fmla="*/ 43 w 56"/>
                  <a:gd name="T43" fmla="*/ 4 h 76"/>
                  <a:gd name="T44" fmla="*/ 50 w 56"/>
                  <a:gd name="T45" fmla="*/ 10 h 76"/>
                  <a:gd name="T46" fmla="*/ 53 w 56"/>
                  <a:gd name="T47" fmla="*/ 16 h 76"/>
                  <a:gd name="T48" fmla="*/ 56 w 56"/>
                  <a:gd name="T49" fmla="*/ 26 h 76"/>
                  <a:gd name="T50" fmla="*/ 56 w 56"/>
                  <a:gd name="T51" fmla="*/ 38 h 76"/>
                  <a:gd name="T52" fmla="*/ 56 w 56"/>
                  <a:gd name="T53" fmla="*/ 38 h 76"/>
                  <a:gd name="T54" fmla="*/ 56 w 56"/>
                  <a:gd name="T55" fmla="*/ 40 h 76"/>
                  <a:gd name="T56" fmla="*/ 11 w 56"/>
                  <a:gd name="T57" fmla="*/ 40 h 76"/>
                  <a:gd name="T58" fmla="*/ 12 w 56"/>
                  <a:gd name="T59" fmla="*/ 48 h 76"/>
                  <a:gd name="T60" fmla="*/ 14 w 56"/>
                  <a:gd name="T61" fmla="*/ 54 h 76"/>
                  <a:gd name="T62" fmla="*/ 17 w 56"/>
                  <a:gd name="T63" fmla="*/ 58 h 76"/>
                  <a:gd name="T64" fmla="*/ 21 w 56"/>
                  <a:gd name="T65" fmla="*/ 62 h 76"/>
                  <a:gd name="T66" fmla="*/ 24 w 56"/>
                  <a:gd name="T67" fmla="*/ 64 h 76"/>
                  <a:gd name="T68" fmla="*/ 29 w 56"/>
                  <a:gd name="T69" fmla="*/ 64 h 76"/>
                  <a:gd name="T70" fmla="*/ 34 w 56"/>
                  <a:gd name="T71" fmla="*/ 64 h 76"/>
                  <a:gd name="T72" fmla="*/ 39 w 56"/>
                  <a:gd name="T73" fmla="*/ 62 h 76"/>
                  <a:gd name="T74" fmla="*/ 43 w 56"/>
                  <a:gd name="T75" fmla="*/ 58 h 76"/>
                  <a:gd name="T76" fmla="*/ 46 w 56"/>
                  <a:gd name="T77" fmla="*/ 52 h 76"/>
                  <a:gd name="T78" fmla="*/ 11 w 56"/>
                  <a:gd name="T79" fmla="*/ 28 h 76"/>
                  <a:gd name="T80" fmla="*/ 46 w 56"/>
                  <a:gd name="T81" fmla="*/ 28 h 76"/>
                  <a:gd name="T82" fmla="*/ 45 w 56"/>
                  <a:gd name="T83" fmla="*/ 22 h 76"/>
                  <a:gd name="T84" fmla="*/ 41 w 56"/>
                  <a:gd name="T85" fmla="*/ 18 h 76"/>
                  <a:gd name="T86" fmla="*/ 38 w 56"/>
                  <a:gd name="T87" fmla="*/ 14 h 76"/>
                  <a:gd name="T88" fmla="*/ 34 w 56"/>
                  <a:gd name="T89" fmla="*/ 12 h 76"/>
                  <a:gd name="T90" fmla="*/ 29 w 56"/>
                  <a:gd name="T91" fmla="*/ 12 h 76"/>
                  <a:gd name="T92" fmla="*/ 22 w 56"/>
                  <a:gd name="T93" fmla="*/ 12 h 76"/>
                  <a:gd name="T94" fmla="*/ 17 w 56"/>
                  <a:gd name="T95" fmla="*/ 16 h 76"/>
                  <a:gd name="T96" fmla="*/ 14 w 56"/>
                  <a:gd name="T97" fmla="*/ 20 h 76"/>
                  <a:gd name="T98" fmla="*/ 12 w 56"/>
                  <a:gd name="T99" fmla="*/ 24 h 76"/>
                  <a:gd name="T100" fmla="*/ 11 w 56"/>
                  <a:gd name="T101" fmla="*/ 2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6" h="76">
                    <a:moveTo>
                      <a:pt x="46" y="52"/>
                    </a:moveTo>
                    <a:lnTo>
                      <a:pt x="56" y="54"/>
                    </a:lnTo>
                    <a:lnTo>
                      <a:pt x="55" y="60"/>
                    </a:lnTo>
                    <a:lnTo>
                      <a:pt x="51" y="66"/>
                    </a:lnTo>
                    <a:lnTo>
                      <a:pt x="46" y="70"/>
                    </a:lnTo>
                    <a:lnTo>
                      <a:pt x="43" y="72"/>
                    </a:lnTo>
                    <a:lnTo>
                      <a:pt x="36" y="74"/>
                    </a:lnTo>
                    <a:lnTo>
                      <a:pt x="29" y="76"/>
                    </a:lnTo>
                    <a:lnTo>
                      <a:pt x="21" y="74"/>
                    </a:lnTo>
                    <a:lnTo>
                      <a:pt x="14" y="72"/>
                    </a:lnTo>
                    <a:lnTo>
                      <a:pt x="7" y="66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8"/>
                    </a:lnTo>
                    <a:lnTo>
                      <a:pt x="0" y="26"/>
                    </a:lnTo>
                    <a:lnTo>
                      <a:pt x="4" y="18"/>
                    </a:lnTo>
                    <a:lnTo>
                      <a:pt x="7" y="10"/>
                    </a:lnTo>
                    <a:lnTo>
                      <a:pt x="14" y="4"/>
                    </a:lnTo>
                    <a:lnTo>
                      <a:pt x="21" y="0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3" y="4"/>
                    </a:lnTo>
                    <a:lnTo>
                      <a:pt x="50" y="10"/>
                    </a:lnTo>
                    <a:lnTo>
                      <a:pt x="53" y="16"/>
                    </a:lnTo>
                    <a:lnTo>
                      <a:pt x="56" y="26"/>
                    </a:lnTo>
                    <a:lnTo>
                      <a:pt x="56" y="38"/>
                    </a:lnTo>
                    <a:lnTo>
                      <a:pt x="56" y="38"/>
                    </a:lnTo>
                    <a:lnTo>
                      <a:pt x="56" y="40"/>
                    </a:lnTo>
                    <a:lnTo>
                      <a:pt x="11" y="40"/>
                    </a:lnTo>
                    <a:lnTo>
                      <a:pt x="12" y="48"/>
                    </a:lnTo>
                    <a:lnTo>
                      <a:pt x="14" y="54"/>
                    </a:lnTo>
                    <a:lnTo>
                      <a:pt x="17" y="58"/>
                    </a:lnTo>
                    <a:lnTo>
                      <a:pt x="21" y="62"/>
                    </a:lnTo>
                    <a:lnTo>
                      <a:pt x="24" y="64"/>
                    </a:lnTo>
                    <a:lnTo>
                      <a:pt x="29" y="64"/>
                    </a:lnTo>
                    <a:lnTo>
                      <a:pt x="34" y="64"/>
                    </a:lnTo>
                    <a:lnTo>
                      <a:pt x="39" y="62"/>
                    </a:lnTo>
                    <a:lnTo>
                      <a:pt x="43" y="58"/>
                    </a:lnTo>
                    <a:lnTo>
                      <a:pt x="46" y="52"/>
                    </a:lnTo>
                    <a:close/>
                    <a:moveTo>
                      <a:pt x="11" y="28"/>
                    </a:moveTo>
                    <a:lnTo>
                      <a:pt x="46" y="28"/>
                    </a:lnTo>
                    <a:lnTo>
                      <a:pt x="45" y="22"/>
                    </a:lnTo>
                    <a:lnTo>
                      <a:pt x="41" y="18"/>
                    </a:lnTo>
                    <a:lnTo>
                      <a:pt x="38" y="14"/>
                    </a:lnTo>
                    <a:lnTo>
                      <a:pt x="34" y="12"/>
                    </a:lnTo>
                    <a:lnTo>
                      <a:pt x="29" y="12"/>
                    </a:lnTo>
                    <a:lnTo>
                      <a:pt x="22" y="12"/>
                    </a:lnTo>
                    <a:lnTo>
                      <a:pt x="17" y="16"/>
                    </a:lnTo>
                    <a:lnTo>
                      <a:pt x="14" y="20"/>
                    </a:lnTo>
                    <a:lnTo>
                      <a:pt x="12" y="24"/>
                    </a:lnTo>
                    <a:lnTo>
                      <a:pt x="11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52" name="Freeform 1056"/>
              <p:cNvSpPr>
                <a:spLocks/>
              </p:cNvSpPr>
              <p:nvPr/>
            </p:nvSpPr>
            <p:spPr bwMode="auto">
              <a:xfrm>
                <a:off x="4703" y="569"/>
                <a:ext cx="39" cy="46"/>
              </a:xfrm>
              <a:custGeom>
                <a:avLst/>
                <a:gdLst>
                  <a:gd name="T0" fmla="*/ 15 w 39"/>
                  <a:gd name="T1" fmla="*/ 46 h 46"/>
                  <a:gd name="T2" fmla="*/ 15 w 39"/>
                  <a:gd name="T3" fmla="*/ 28 h 46"/>
                  <a:gd name="T4" fmla="*/ 0 w 39"/>
                  <a:gd name="T5" fmla="*/ 28 h 46"/>
                  <a:gd name="T6" fmla="*/ 0 w 39"/>
                  <a:gd name="T7" fmla="*/ 20 h 46"/>
                  <a:gd name="T8" fmla="*/ 15 w 39"/>
                  <a:gd name="T9" fmla="*/ 20 h 46"/>
                  <a:gd name="T10" fmla="*/ 15 w 39"/>
                  <a:gd name="T11" fmla="*/ 0 h 46"/>
                  <a:gd name="T12" fmla="*/ 23 w 39"/>
                  <a:gd name="T13" fmla="*/ 0 h 46"/>
                  <a:gd name="T14" fmla="*/ 23 w 39"/>
                  <a:gd name="T15" fmla="*/ 20 h 46"/>
                  <a:gd name="T16" fmla="*/ 39 w 39"/>
                  <a:gd name="T17" fmla="*/ 20 h 46"/>
                  <a:gd name="T18" fmla="*/ 39 w 39"/>
                  <a:gd name="T19" fmla="*/ 28 h 46"/>
                  <a:gd name="T20" fmla="*/ 23 w 39"/>
                  <a:gd name="T21" fmla="*/ 28 h 46"/>
                  <a:gd name="T22" fmla="*/ 23 w 39"/>
                  <a:gd name="T23" fmla="*/ 46 h 46"/>
                  <a:gd name="T24" fmla="*/ 15 w 39"/>
                  <a:gd name="T2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46">
                    <a:moveTo>
                      <a:pt x="15" y="46"/>
                    </a:moveTo>
                    <a:lnTo>
                      <a:pt x="15" y="28"/>
                    </a:lnTo>
                    <a:lnTo>
                      <a:pt x="0" y="28"/>
                    </a:lnTo>
                    <a:lnTo>
                      <a:pt x="0" y="20"/>
                    </a:lnTo>
                    <a:lnTo>
                      <a:pt x="15" y="2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23" y="20"/>
                    </a:lnTo>
                    <a:lnTo>
                      <a:pt x="39" y="20"/>
                    </a:lnTo>
                    <a:lnTo>
                      <a:pt x="39" y="28"/>
                    </a:lnTo>
                    <a:lnTo>
                      <a:pt x="23" y="28"/>
                    </a:lnTo>
                    <a:lnTo>
                      <a:pt x="23" y="46"/>
                    </a:lnTo>
                    <a:lnTo>
                      <a:pt x="1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53" name="Freeform 1057"/>
              <p:cNvSpPr>
                <a:spLocks/>
              </p:cNvSpPr>
              <p:nvPr/>
            </p:nvSpPr>
            <p:spPr bwMode="auto">
              <a:xfrm>
                <a:off x="4749" y="633"/>
                <a:ext cx="57" cy="66"/>
              </a:xfrm>
              <a:custGeom>
                <a:avLst/>
                <a:gdLst>
                  <a:gd name="T0" fmla="*/ 57 w 57"/>
                  <a:gd name="T1" fmla="*/ 0 h 66"/>
                  <a:gd name="T2" fmla="*/ 57 w 57"/>
                  <a:gd name="T3" fmla="*/ 12 h 66"/>
                  <a:gd name="T4" fmla="*/ 44 w 57"/>
                  <a:gd name="T5" fmla="*/ 12 h 66"/>
                  <a:gd name="T6" fmla="*/ 44 w 57"/>
                  <a:gd name="T7" fmla="*/ 26 h 66"/>
                  <a:gd name="T8" fmla="*/ 44 w 57"/>
                  <a:gd name="T9" fmla="*/ 40 h 66"/>
                  <a:gd name="T10" fmla="*/ 44 w 57"/>
                  <a:gd name="T11" fmla="*/ 46 h 66"/>
                  <a:gd name="T12" fmla="*/ 45 w 57"/>
                  <a:gd name="T13" fmla="*/ 50 h 66"/>
                  <a:gd name="T14" fmla="*/ 47 w 57"/>
                  <a:gd name="T15" fmla="*/ 54 h 66"/>
                  <a:gd name="T16" fmla="*/ 49 w 57"/>
                  <a:gd name="T17" fmla="*/ 54 h 66"/>
                  <a:gd name="T18" fmla="*/ 51 w 57"/>
                  <a:gd name="T19" fmla="*/ 54 h 66"/>
                  <a:gd name="T20" fmla="*/ 52 w 57"/>
                  <a:gd name="T21" fmla="*/ 52 h 66"/>
                  <a:gd name="T22" fmla="*/ 54 w 57"/>
                  <a:gd name="T23" fmla="*/ 48 h 66"/>
                  <a:gd name="T24" fmla="*/ 54 w 57"/>
                  <a:gd name="T25" fmla="*/ 46 h 66"/>
                  <a:gd name="T26" fmla="*/ 57 w 57"/>
                  <a:gd name="T27" fmla="*/ 46 h 66"/>
                  <a:gd name="T28" fmla="*/ 56 w 57"/>
                  <a:gd name="T29" fmla="*/ 52 h 66"/>
                  <a:gd name="T30" fmla="*/ 54 w 57"/>
                  <a:gd name="T31" fmla="*/ 58 h 66"/>
                  <a:gd name="T32" fmla="*/ 52 w 57"/>
                  <a:gd name="T33" fmla="*/ 60 h 66"/>
                  <a:gd name="T34" fmla="*/ 49 w 57"/>
                  <a:gd name="T35" fmla="*/ 64 h 66"/>
                  <a:gd name="T36" fmla="*/ 45 w 57"/>
                  <a:gd name="T37" fmla="*/ 66 h 66"/>
                  <a:gd name="T38" fmla="*/ 42 w 57"/>
                  <a:gd name="T39" fmla="*/ 64 h 66"/>
                  <a:gd name="T40" fmla="*/ 39 w 57"/>
                  <a:gd name="T41" fmla="*/ 60 h 66"/>
                  <a:gd name="T42" fmla="*/ 37 w 57"/>
                  <a:gd name="T43" fmla="*/ 56 h 66"/>
                  <a:gd name="T44" fmla="*/ 37 w 57"/>
                  <a:gd name="T45" fmla="*/ 50 h 66"/>
                  <a:gd name="T46" fmla="*/ 35 w 57"/>
                  <a:gd name="T47" fmla="*/ 42 h 66"/>
                  <a:gd name="T48" fmla="*/ 35 w 57"/>
                  <a:gd name="T49" fmla="*/ 36 h 66"/>
                  <a:gd name="T50" fmla="*/ 37 w 57"/>
                  <a:gd name="T51" fmla="*/ 26 h 66"/>
                  <a:gd name="T52" fmla="*/ 37 w 57"/>
                  <a:gd name="T53" fmla="*/ 12 h 66"/>
                  <a:gd name="T54" fmla="*/ 23 w 57"/>
                  <a:gd name="T55" fmla="*/ 12 h 66"/>
                  <a:gd name="T56" fmla="*/ 22 w 57"/>
                  <a:gd name="T57" fmla="*/ 40 h 66"/>
                  <a:gd name="T58" fmla="*/ 20 w 57"/>
                  <a:gd name="T59" fmla="*/ 56 h 66"/>
                  <a:gd name="T60" fmla="*/ 17 w 57"/>
                  <a:gd name="T61" fmla="*/ 62 h 66"/>
                  <a:gd name="T62" fmla="*/ 15 w 57"/>
                  <a:gd name="T63" fmla="*/ 64 h 66"/>
                  <a:gd name="T64" fmla="*/ 11 w 57"/>
                  <a:gd name="T65" fmla="*/ 66 h 66"/>
                  <a:gd name="T66" fmla="*/ 10 w 57"/>
                  <a:gd name="T67" fmla="*/ 66 h 66"/>
                  <a:gd name="T68" fmla="*/ 8 w 57"/>
                  <a:gd name="T69" fmla="*/ 64 h 66"/>
                  <a:gd name="T70" fmla="*/ 8 w 57"/>
                  <a:gd name="T71" fmla="*/ 62 h 66"/>
                  <a:gd name="T72" fmla="*/ 8 w 57"/>
                  <a:gd name="T73" fmla="*/ 60 h 66"/>
                  <a:gd name="T74" fmla="*/ 8 w 57"/>
                  <a:gd name="T75" fmla="*/ 58 h 66"/>
                  <a:gd name="T76" fmla="*/ 8 w 57"/>
                  <a:gd name="T77" fmla="*/ 56 h 66"/>
                  <a:gd name="T78" fmla="*/ 8 w 57"/>
                  <a:gd name="T79" fmla="*/ 54 h 66"/>
                  <a:gd name="T80" fmla="*/ 10 w 57"/>
                  <a:gd name="T81" fmla="*/ 52 h 66"/>
                  <a:gd name="T82" fmla="*/ 13 w 57"/>
                  <a:gd name="T83" fmla="*/ 46 h 66"/>
                  <a:gd name="T84" fmla="*/ 15 w 57"/>
                  <a:gd name="T85" fmla="*/ 40 h 66"/>
                  <a:gd name="T86" fmla="*/ 17 w 57"/>
                  <a:gd name="T87" fmla="*/ 32 h 66"/>
                  <a:gd name="T88" fmla="*/ 18 w 57"/>
                  <a:gd name="T89" fmla="*/ 22 h 66"/>
                  <a:gd name="T90" fmla="*/ 18 w 57"/>
                  <a:gd name="T91" fmla="*/ 12 h 66"/>
                  <a:gd name="T92" fmla="*/ 15 w 57"/>
                  <a:gd name="T93" fmla="*/ 12 h 66"/>
                  <a:gd name="T94" fmla="*/ 11 w 57"/>
                  <a:gd name="T95" fmla="*/ 12 h 66"/>
                  <a:gd name="T96" fmla="*/ 8 w 57"/>
                  <a:gd name="T97" fmla="*/ 12 h 66"/>
                  <a:gd name="T98" fmla="*/ 5 w 57"/>
                  <a:gd name="T99" fmla="*/ 16 h 66"/>
                  <a:gd name="T100" fmla="*/ 3 w 57"/>
                  <a:gd name="T101" fmla="*/ 20 h 66"/>
                  <a:gd name="T102" fmla="*/ 0 w 57"/>
                  <a:gd name="T103" fmla="*/ 20 h 66"/>
                  <a:gd name="T104" fmla="*/ 3 w 57"/>
                  <a:gd name="T105" fmla="*/ 12 h 66"/>
                  <a:gd name="T106" fmla="*/ 5 w 57"/>
                  <a:gd name="T107" fmla="*/ 8 h 66"/>
                  <a:gd name="T108" fmla="*/ 8 w 57"/>
                  <a:gd name="T109" fmla="*/ 4 h 66"/>
                  <a:gd name="T110" fmla="*/ 11 w 57"/>
                  <a:gd name="T111" fmla="*/ 0 h 66"/>
                  <a:gd name="T112" fmla="*/ 17 w 57"/>
                  <a:gd name="T113" fmla="*/ 0 h 66"/>
                  <a:gd name="T114" fmla="*/ 57 w 57"/>
                  <a:gd name="T11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7" h="66">
                    <a:moveTo>
                      <a:pt x="57" y="0"/>
                    </a:moveTo>
                    <a:lnTo>
                      <a:pt x="57" y="12"/>
                    </a:lnTo>
                    <a:lnTo>
                      <a:pt x="44" y="12"/>
                    </a:lnTo>
                    <a:lnTo>
                      <a:pt x="44" y="26"/>
                    </a:lnTo>
                    <a:lnTo>
                      <a:pt x="44" y="40"/>
                    </a:lnTo>
                    <a:lnTo>
                      <a:pt x="44" y="46"/>
                    </a:lnTo>
                    <a:lnTo>
                      <a:pt x="45" y="50"/>
                    </a:lnTo>
                    <a:lnTo>
                      <a:pt x="47" y="54"/>
                    </a:lnTo>
                    <a:lnTo>
                      <a:pt x="49" y="54"/>
                    </a:lnTo>
                    <a:lnTo>
                      <a:pt x="51" y="54"/>
                    </a:lnTo>
                    <a:lnTo>
                      <a:pt x="52" y="52"/>
                    </a:lnTo>
                    <a:lnTo>
                      <a:pt x="54" y="48"/>
                    </a:lnTo>
                    <a:lnTo>
                      <a:pt x="54" y="46"/>
                    </a:lnTo>
                    <a:lnTo>
                      <a:pt x="57" y="46"/>
                    </a:lnTo>
                    <a:lnTo>
                      <a:pt x="56" y="52"/>
                    </a:lnTo>
                    <a:lnTo>
                      <a:pt x="54" y="58"/>
                    </a:lnTo>
                    <a:lnTo>
                      <a:pt x="52" y="60"/>
                    </a:lnTo>
                    <a:lnTo>
                      <a:pt x="49" y="64"/>
                    </a:lnTo>
                    <a:lnTo>
                      <a:pt x="45" y="66"/>
                    </a:lnTo>
                    <a:lnTo>
                      <a:pt x="42" y="64"/>
                    </a:lnTo>
                    <a:lnTo>
                      <a:pt x="39" y="60"/>
                    </a:lnTo>
                    <a:lnTo>
                      <a:pt x="37" y="56"/>
                    </a:lnTo>
                    <a:lnTo>
                      <a:pt x="37" y="50"/>
                    </a:lnTo>
                    <a:lnTo>
                      <a:pt x="35" y="42"/>
                    </a:lnTo>
                    <a:lnTo>
                      <a:pt x="35" y="36"/>
                    </a:lnTo>
                    <a:lnTo>
                      <a:pt x="37" y="26"/>
                    </a:lnTo>
                    <a:lnTo>
                      <a:pt x="37" y="12"/>
                    </a:lnTo>
                    <a:lnTo>
                      <a:pt x="23" y="12"/>
                    </a:lnTo>
                    <a:lnTo>
                      <a:pt x="22" y="40"/>
                    </a:lnTo>
                    <a:lnTo>
                      <a:pt x="20" y="56"/>
                    </a:lnTo>
                    <a:lnTo>
                      <a:pt x="17" y="62"/>
                    </a:lnTo>
                    <a:lnTo>
                      <a:pt x="15" y="64"/>
                    </a:lnTo>
                    <a:lnTo>
                      <a:pt x="11" y="66"/>
                    </a:lnTo>
                    <a:lnTo>
                      <a:pt x="10" y="66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10" y="52"/>
                    </a:lnTo>
                    <a:lnTo>
                      <a:pt x="13" y="46"/>
                    </a:lnTo>
                    <a:lnTo>
                      <a:pt x="15" y="40"/>
                    </a:lnTo>
                    <a:lnTo>
                      <a:pt x="17" y="32"/>
                    </a:lnTo>
                    <a:lnTo>
                      <a:pt x="18" y="22"/>
                    </a:lnTo>
                    <a:lnTo>
                      <a:pt x="18" y="12"/>
                    </a:lnTo>
                    <a:lnTo>
                      <a:pt x="15" y="12"/>
                    </a:lnTo>
                    <a:lnTo>
                      <a:pt x="11" y="12"/>
                    </a:lnTo>
                    <a:lnTo>
                      <a:pt x="8" y="12"/>
                    </a:lnTo>
                    <a:lnTo>
                      <a:pt x="5" y="16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3" y="12"/>
                    </a:lnTo>
                    <a:lnTo>
                      <a:pt x="5" y="8"/>
                    </a:lnTo>
                    <a:lnTo>
                      <a:pt x="8" y="4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54" name="Freeform 1058"/>
              <p:cNvSpPr>
                <a:spLocks noEditPoints="1"/>
              </p:cNvSpPr>
              <p:nvPr/>
            </p:nvSpPr>
            <p:spPr bwMode="auto">
              <a:xfrm>
                <a:off x="4813" y="557"/>
                <a:ext cx="39" cy="72"/>
              </a:xfrm>
              <a:custGeom>
                <a:avLst/>
                <a:gdLst>
                  <a:gd name="T0" fmla="*/ 0 w 39"/>
                  <a:gd name="T1" fmla="*/ 36 h 72"/>
                  <a:gd name="T2" fmla="*/ 0 w 39"/>
                  <a:gd name="T3" fmla="*/ 24 h 72"/>
                  <a:gd name="T4" fmla="*/ 2 w 39"/>
                  <a:gd name="T5" fmla="*/ 16 h 72"/>
                  <a:gd name="T6" fmla="*/ 5 w 39"/>
                  <a:gd name="T7" fmla="*/ 8 h 72"/>
                  <a:gd name="T8" fmla="*/ 9 w 39"/>
                  <a:gd name="T9" fmla="*/ 4 h 72"/>
                  <a:gd name="T10" fmla="*/ 14 w 39"/>
                  <a:gd name="T11" fmla="*/ 0 h 72"/>
                  <a:gd name="T12" fmla="*/ 19 w 39"/>
                  <a:gd name="T13" fmla="*/ 0 h 72"/>
                  <a:gd name="T14" fmla="*/ 24 w 39"/>
                  <a:gd name="T15" fmla="*/ 0 h 72"/>
                  <a:gd name="T16" fmla="*/ 29 w 39"/>
                  <a:gd name="T17" fmla="*/ 2 h 72"/>
                  <a:gd name="T18" fmla="*/ 32 w 39"/>
                  <a:gd name="T19" fmla="*/ 4 h 72"/>
                  <a:gd name="T20" fmla="*/ 34 w 39"/>
                  <a:gd name="T21" fmla="*/ 8 h 72"/>
                  <a:gd name="T22" fmla="*/ 36 w 39"/>
                  <a:gd name="T23" fmla="*/ 14 h 72"/>
                  <a:gd name="T24" fmla="*/ 38 w 39"/>
                  <a:gd name="T25" fmla="*/ 18 h 72"/>
                  <a:gd name="T26" fmla="*/ 39 w 39"/>
                  <a:gd name="T27" fmla="*/ 26 h 72"/>
                  <a:gd name="T28" fmla="*/ 39 w 39"/>
                  <a:gd name="T29" fmla="*/ 36 h 72"/>
                  <a:gd name="T30" fmla="*/ 39 w 39"/>
                  <a:gd name="T31" fmla="*/ 46 h 72"/>
                  <a:gd name="T32" fmla="*/ 38 w 39"/>
                  <a:gd name="T33" fmla="*/ 56 h 72"/>
                  <a:gd name="T34" fmla="*/ 34 w 39"/>
                  <a:gd name="T35" fmla="*/ 62 h 72"/>
                  <a:gd name="T36" fmla="*/ 31 w 39"/>
                  <a:gd name="T37" fmla="*/ 68 h 72"/>
                  <a:gd name="T38" fmla="*/ 26 w 39"/>
                  <a:gd name="T39" fmla="*/ 70 h 72"/>
                  <a:gd name="T40" fmla="*/ 19 w 39"/>
                  <a:gd name="T41" fmla="*/ 72 h 72"/>
                  <a:gd name="T42" fmla="*/ 14 w 39"/>
                  <a:gd name="T43" fmla="*/ 70 h 72"/>
                  <a:gd name="T44" fmla="*/ 10 w 39"/>
                  <a:gd name="T45" fmla="*/ 68 h 72"/>
                  <a:gd name="T46" fmla="*/ 7 w 39"/>
                  <a:gd name="T47" fmla="*/ 64 h 72"/>
                  <a:gd name="T48" fmla="*/ 4 w 39"/>
                  <a:gd name="T49" fmla="*/ 56 h 72"/>
                  <a:gd name="T50" fmla="*/ 0 w 39"/>
                  <a:gd name="T51" fmla="*/ 48 h 72"/>
                  <a:gd name="T52" fmla="*/ 0 w 39"/>
                  <a:gd name="T53" fmla="*/ 36 h 72"/>
                  <a:gd name="T54" fmla="*/ 9 w 39"/>
                  <a:gd name="T55" fmla="*/ 36 h 72"/>
                  <a:gd name="T56" fmla="*/ 9 w 39"/>
                  <a:gd name="T57" fmla="*/ 46 h 72"/>
                  <a:gd name="T58" fmla="*/ 9 w 39"/>
                  <a:gd name="T59" fmla="*/ 52 h 72"/>
                  <a:gd name="T60" fmla="*/ 12 w 39"/>
                  <a:gd name="T61" fmla="*/ 58 h 72"/>
                  <a:gd name="T62" fmla="*/ 15 w 39"/>
                  <a:gd name="T63" fmla="*/ 62 h 72"/>
                  <a:gd name="T64" fmla="*/ 19 w 39"/>
                  <a:gd name="T65" fmla="*/ 62 h 72"/>
                  <a:gd name="T66" fmla="*/ 24 w 39"/>
                  <a:gd name="T67" fmla="*/ 62 h 72"/>
                  <a:gd name="T68" fmla="*/ 27 w 39"/>
                  <a:gd name="T69" fmla="*/ 58 h 72"/>
                  <a:gd name="T70" fmla="*/ 31 w 39"/>
                  <a:gd name="T71" fmla="*/ 52 h 72"/>
                  <a:gd name="T72" fmla="*/ 31 w 39"/>
                  <a:gd name="T73" fmla="*/ 46 h 72"/>
                  <a:gd name="T74" fmla="*/ 31 w 39"/>
                  <a:gd name="T75" fmla="*/ 36 h 72"/>
                  <a:gd name="T76" fmla="*/ 31 w 39"/>
                  <a:gd name="T77" fmla="*/ 26 h 72"/>
                  <a:gd name="T78" fmla="*/ 31 w 39"/>
                  <a:gd name="T79" fmla="*/ 18 h 72"/>
                  <a:gd name="T80" fmla="*/ 27 w 39"/>
                  <a:gd name="T81" fmla="*/ 14 h 72"/>
                  <a:gd name="T82" fmla="*/ 24 w 39"/>
                  <a:gd name="T83" fmla="*/ 10 h 72"/>
                  <a:gd name="T84" fmla="*/ 19 w 39"/>
                  <a:gd name="T85" fmla="*/ 8 h 72"/>
                  <a:gd name="T86" fmla="*/ 15 w 39"/>
                  <a:gd name="T87" fmla="*/ 8 h 72"/>
                  <a:gd name="T88" fmla="*/ 12 w 39"/>
                  <a:gd name="T89" fmla="*/ 12 h 72"/>
                  <a:gd name="T90" fmla="*/ 10 w 39"/>
                  <a:gd name="T91" fmla="*/ 18 h 72"/>
                  <a:gd name="T92" fmla="*/ 9 w 39"/>
                  <a:gd name="T93" fmla="*/ 26 h 72"/>
                  <a:gd name="T94" fmla="*/ 9 w 39"/>
                  <a:gd name="T95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9" h="72">
                    <a:moveTo>
                      <a:pt x="0" y="36"/>
                    </a:moveTo>
                    <a:lnTo>
                      <a:pt x="0" y="24"/>
                    </a:lnTo>
                    <a:lnTo>
                      <a:pt x="2" y="16"/>
                    </a:lnTo>
                    <a:lnTo>
                      <a:pt x="5" y="8"/>
                    </a:lnTo>
                    <a:lnTo>
                      <a:pt x="9" y="4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9" y="2"/>
                    </a:lnTo>
                    <a:lnTo>
                      <a:pt x="32" y="4"/>
                    </a:lnTo>
                    <a:lnTo>
                      <a:pt x="34" y="8"/>
                    </a:lnTo>
                    <a:lnTo>
                      <a:pt x="36" y="14"/>
                    </a:lnTo>
                    <a:lnTo>
                      <a:pt x="38" y="18"/>
                    </a:lnTo>
                    <a:lnTo>
                      <a:pt x="39" y="26"/>
                    </a:lnTo>
                    <a:lnTo>
                      <a:pt x="39" y="36"/>
                    </a:lnTo>
                    <a:lnTo>
                      <a:pt x="39" y="46"/>
                    </a:lnTo>
                    <a:lnTo>
                      <a:pt x="38" y="56"/>
                    </a:lnTo>
                    <a:lnTo>
                      <a:pt x="34" y="62"/>
                    </a:lnTo>
                    <a:lnTo>
                      <a:pt x="31" y="68"/>
                    </a:lnTo>
                    <a:lnTo>
                      <a:pt x="26" y="70"/>
                    </a:lnTo>
                    <a:lnTo>
                      <a:pt x="19" y="72"/>
                    </a:lnTo>
                    <a:lnTo>
                      <a:pt x="14" y="70"/>
                    </a:lnTo>
                    <a:lnTo>
                      <a:pt x="10" y="68"/>
                    </a:lnTo>
                    <a:lnTo>
                      <a:pt x="7" y="64"/>
                    </a:lnTo>
                    <a:lnTo>
                      <a:pt x="4" y="56"/>
                    </a:lnTo>
                    <a:lnTo>
                      <a:pt x="0" y="48"/>
                    </a:lnTo>
                    <a:lnTo>
                      <a:pt x="0" y="36"/>
                    </a:lnTo>
                    <a:close/>
                    <a:moveTo>
                      <a:pt x="9" y="36"/>
                    </a:moveTo>
                    <a:lnTo>
                      <a:pt x="9" y="46"/>
                    </a:lnTo>
                    <a:lnTo>
                      <a:pt x="9" y="52"/>
                    </a:lnTo>
                    <a:lnTo>
                      <a:pt x="12" y="58"/>
                    </a:lnTo>
                    <a:lnTo>
                      <a:pt x="15" y="62"/>
                    </a:lnTo>
                    <a:lnTo>
                      <a:pt x="19" y="62"/>
                    </a:lnTo>
                    <a:lnTo>
                      <a:pt x="24" y="62"/>
                    </a:lnTo>
                    <a:lnTo>
                      <a:pt x="27" y="58"/>
                    </a:lnTo>
                    <a:lnTo>
                      <a:pt x="31" y="52"/>
                    </a:lnTo>
                    <a:lnTo>
                      <a:pt x="31" y="46"/>
                    </a:lnTo>
                    <a:lnTo>
                      <a:pt x="31" y="36"/>
                    </a:lnTo>
                    <a:lnTo>
                      <a:pt x="31" y="26"/>
                    </a:lnTo>
                    <a:lnTo>
                      <a:pt x="31" y="18"/>
                    </a:lnTo>
                    <a:lnTo>
                      <a:pt x="27" y="14"/>
                    </a:lnTo>
                    <a:lnTo>
                      <a:pt x="24" y="10"/>
                    </a:lnTo>
                    <a:lnTo>
                      <a:pt x="19" y="8"/>
                    </a:lnTo>
                    <a:lnTo>
                      <a:pt x="15" y="8"/>
                    </a:lnTo>
                    <a:lnTo>
                      <a:pt x="12" y="12"/>
                    </a:lnTo>
                    <a:lnTo>
                      <a:pt x="10" y="18"/>
                    </a:lnTo>
                    <a:lnTo>
                      <a:pt x="9" y="26"/>
                    </a:lnTo>
                    <a:lnTo>
                      <a:pt x="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55" name="Freeform 1059"/>
              <p:cNvSpPr>
                <a:spLocks noEditPoints="1"/>
              </p:cNvSpPr>
              <p:nvPr/>
            </p:nvSpPr>
            <p:spPr bwMode="auto">
              <a:xfrm>
                <a:off x="4028" y="3361"/>
                <a:ext cx="56" cy="90"/>
              </a:xfrm>
              <a:custGeom>
                <a:avLst/>
                <a:gdLst>
                  <a:gd name="T0" fmla="*/ 0 w 56"/>
                  <a:gd name="T1" fmla="*/ 90 h 90"/>
                  <a:gd name="T2" fmla="*/ 0 w 56"/>
                  <a:gd name="T3" fmla="*/ 0 h 90"/>
                  <a:gd name="T4" fmla="*/ 27 w 56"/>
                  <a:gd name="T5" fmla="*/ 0 h 90"/>
                  <a:gd name="T6" fmla="*/ 34 w 56"/>
                  <a:gd name="T7" fmla="*/ 2 h 90"/>
                  <a:gd name="T8" fmla="*/ 39 w 56"/>
                  <a:gd name="T9" fmla="*/ 2 h 90"/>
                  <a:gd name="T10" fmla="*/ 44 w 56"/>
                  <a:gd name="T11" fmla="*/ 4 h 90"/>
                  <a:gd name="T12" fmla="*/ 47 w 56"/>
                  <a:gd name="T13" fmla="*/ 6 h 90"/>
                  <a:gd name="T14" fmla="*/ 51 w 56"/>
                  <a:gd name="T15" fmla="*/ 10 h 90"/>
                  <a:gd name="T16" fmla="*/ 52 w 56"/>
                  <a:gd name="T17" fmla="*/ 14 h 90"/>
                  <a:gd name="T18" fmla="*/ 54 w 56"/>
                  <a:gd name="T19" fmla="*/ 20 h 90"/>
                  <a:gd name="T20" fmla="*/ 56 w 56"/>
                  <a:gd name="T21" fmla="*/ 26 h 90"/>
                  <a:gd name="T22" fmla="*/ 54 w 56"/>
                  <a:gd name="T23" fmla="*/ 34 h 90"/>
                  <a:gd name="T24" fmla="*/ 52 w 56"/>
                  <a:gd name="T25" fmla="*/ 40 h 90"/>
                  <a:gd name="T26" fmla="*/ 49 w 56"/>
                  <a:gd name="T27" fmla="*/ 46 h 90"/>
                  <a:gd name="T28" fmla="*/ 46 w 56"/>
                  <a:gd name="T29" fmla="*/ 50 h 90"/>
                  <a:gd name="T30" fmla="*/ 41 w 56"/>
                  <a:gd name="T31" fmla="*/ 52 h 90"/>
                  <a:gd name="T32" fmla="*/ 35 w 56"/>
                  <a:gd name="T33" fmla="*/ 54 h 90"/>
                  <a:gd name="T34" fmla="*/ 29 w 56"/>
                  <a:gd name="T35" fmla="*/ 54 h 90"/>
                  <a:gd name="T36" fmla="*/ 10 w 56"/>
                  <a:gd name="T37" fmla="*/ 54 h 90"/>
                  <a:gd name="T38" fmla="*/ 10 w 56"/>
                  <a:gd name="T39" fmla="*/ 90 h 90"/>
                  <a:gd name="T40" fmla="*/ 0 w 56"/>
                  <a:gd name="T41" fmla="*/ 90 h 90"/>
                  <a:gd name="T42" fmla="*/ 10 w 56"/>
                  <a:gd name="T43" fmla="*/ 44 h 90"/>
                  <a:gd name="T44" fmla="*/ 29 w 56"/>
                  <a:gd name="T45" fmla="*/ 44 h 90"/>
                  <a:gd name="T46" fmla="*/ 34 w 56"/>
                  <a:gd name="T47" fmla="*/ 44 h 90"/>
                  <a:gd name="T48" fmla="*/ 39 w 56"/>
                  <a:gd name="T49" fmla="*/ 42 h 90"/>
                  <a:gd name="T50" fmla="*/ 42 w 56"/>
                  <a:gd name="T51" fmla="*/ 40 h 90"/>
                  <a:gd name="T52" fmla="*/ 44 w 56"/>
                  <a:gd name="T53" fmla="*/ 36 h 90"/>
                  <a:gd name="T54" fmla="*/ 46 w 56"/>
                  <a:gd name="T55" fmla="*/ 32 h 90"/>
                  <a:gd name="T56" fmla="*/ 46 w 56"/>
                  <a:gd name="T57" fmla="*/ 28 h 90"/>
                  <a:gd name="T58" fmla="*/ 46 w 56"/>
                  <a:gd name="T59" fmla="*/ 22 h 90"/>
                  <a:gd name="T60" fmla="*/ 44 w 56"/>
                  <a:gd name="T61" fmla="*/ 18 h 90"/>
                  <a:gd name="T62" fmla="*/ 41 w 56"/>
                  <a:gd name="T63" fmla="*/ 14 h 90"/>
                  <a:gd name="T64" fmla="*/ 37 w 56"/>
                  <a:gd name="T65" fmla="*/ 12 h 90"/>
                  <a:gd name="T66" fmla="*/ 34 w 56"/>
                  <a:gd name="T67" fmla="*/ 12 h 90"/>
                  <a:gd name="T68" fmla="*/ 29 w 56"/>
                  <a:gd name="T69" fmla="*/ 12 h 90"/>
                  <a:gd name="T70" fmla="*/ 10 w 56"/>
                  <a:gd name="T71" fmla="*/ 12 h 90"/>
                  <a:gd name="T72" fmla="*/ 10 w 56"/>
                  <a:gd name="T73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6" h="90">
                    <a:moveTo>
                      <a:pt x="0" y="90"/>
                    </a:moveTo>
                    <a:lnTo>
                      <a:pt x="0" y="0"/>
                    </a:lnTo>
                    <a:lnTo>
                      <a:pt x="27" y="0"/>
                    </a:lnTo>
                    <a:lnTo>
                      <a:pt x="34" y="2"/>
                    </a:lnTo>
                    <a:lnTo>
                      <a:pt x="39" y="2"/>
                    </a:lnTo>
                    <a:lnTo>
                      <a:pt x="44" y="4"/>
                    </a:lnTo>
                    <a:lnTo>
                      <a:pt x="47" y="6"/>
                    </a:lnTo>
                    <a:lnTo>
                      <a:pt x="51" y="10"/>
                    </a:lnTo>
                    <a:lnTo>
                      <a:pt x="52" y="14"/>
                    </a:lnTo>
                    <a:lnTo>
                      <a:pt x="54" y="20"/>
                    </a:lnTo>
                    <a:lnTo>
                      <a:pt x="56" y="26"/>
                    </a:lnTo>
                    <a:lnTo>
                      <a:pt x="54" y="34"/>
                    </a:lnTo>
                    <a:lnTo>
                      <a:pt x="52" y="40"/>
                    </a:lnTo>
                    <a:lnTo>
                      <a:pt x="49" y="46"/>
                    </a:lnTo>
                    <a:lnTo>
                      <a:pt x="46" y="50"/>
                    </a:lnTo>
                    <a:lnTo>
                      <a:pt x="41" y="52"/>
                    </a:lnTo>
                    <a:lnTo>
                      <a:pt x="35" y="54"/>
                    </a:lnTo>
                    <a:lnTo>
                      <a:pt x="29" y="54"/>
                    </a:lnTo>
                    <a:lnTo>
                      <a:pt x="10" y="54"/>
                    </a:lnTo>
                    <a:lnTo>
                      <a:pt x="10" y="90"/>
                    </a:lnTo>
                    <a:lnTo>
                      <a:pt x="0" y="90"/>
                    </a:lnTo>
                    <a:close/>
                    <a:moveTo>
                      <a:pt x="10" y="44"/>
                    </a:moveTo>
                    <a:lnTo>
                      <a:pt x="29" y="44"/>
                    </a:lnTo>
                    <a:lnTo>
                      <a:pt x="34" y="44"/>
                    </a:lnTo>
                    <a:lnTo>
                      <a:pt x="39" y="42"/>
                    </a:lnTo>
                    <a:lnTo>
                      <a:pt x="42" y="40"/>
                    </a:lnTo>
                    <a:lnTo>
                      <a:pt x="44" y="36"/>
                    </a:lnTo>
                    <a:lnTo>
                      <a:pt x="46" y="32"/>
                    </a:lnTo>
                    <a:lnTo>
                      <a:pt x="46" y="28"/>
                    </a:lnTo>
                    <a:lnTo>
                      <a:pt x="46" y="22"/>
                    </a:lnTo>
                    <a:lnTo>
                      <a:pt x="44" y="18"/>
                    </a:lnTo>
                    <a:lnTo>
                      <a:pt x="41" y="14"/>
                    </a:lnTo>
                    <a:lnTo>
                      <a:pt x="37" y="12"/>
                    </a:lnTo>
                    <a:lnTo>
                      <a:pt x="34" y="12"/>
                    </a:lnTo>
                    <a:lnTo>
                      <a:pt x="29" y="12"/>
                    </a:lnTo>
                    <a:lnTo>
                      <a:pt x="10" y="12"/>
                    </a:lnTo>
                    <a:lnTo>
                      <a:pt x="10" y="4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56" name="Freeform 1060"/>
              <p:cNvSpPr>
                <a:spLocks/>
              </p:cNvSpPr>
              <p:nvPr/>
            </p:nvSpPr>
            <p:spPr bwMode="auto">
              <a:xfrm>
                <a:off x="4096" y="3385"/>
                <a:ext cx="29" cy="66"/>
              </a:xfrm>
              <a:custGeom>
                <a:avLst/>
                <a:gdLst>
                  <a:gd name="T0" fmla="*/ 0 w 29"/>
                  <a:gd name="T1" fmla="*/ 66 h 66"/>
                  <a:gd name="T2" fmla="*/ 0 w 29"/>
                  <a:gd name="T3" fmla="*/ 2 h 66"/>
                  <a:gd name="T4" fmla="*/ 10 w 29"/>
                  <a:gd name="T5" fmla="*/ 2 h 66"/>
                  <a:gd name="T6" fmla="*/ 10 w 29"/>
                  <a:gd name="T7" fmla="*/ 10 h 66"/>
                  <a:gd name="T8" fmla="*/ 12 w 29"/>
                  <a:gd name="T9" fmla="*/ 6 h 66"/>
                  <a:gd name="T10" fmla="*/ 15 w 29"/>
                  <a:gd name="T11" fmla="*/ 2 h 66"/>
                  <a:gd name="T12" fmla="*/ 17 w 29"/>
                  <a:gd name="T13" fmla="*/ 0 h 66"/>
                  <a:gd name="T14" fmla="*/ 20 w 29"/>
                  <a:gd name="T15" fmla="*/ 0 h 66"/>
                  <a:gd name="T16" fmla="*/ 25 w 29"/>
                  <a:gd name="T17" fmla="*/ 0 h 66"/>
                  <a:gd name="T18" fmla="*/ 29 w 29"/>
                  <a:gd name="T19" fmla="*/ 4 h 66"/>
                  <a:gd name="T20" fmla="*/ 27 w 29"/>
                  <a:gd name="T21" fmla="*/ 14 h 66"/>
                  <a:gd name="T22" fmla="*/ 24 w 29"/>
                  <a:gd name="T23" fmla="*/ 12 h 66"/>
                  <a:gd name="T24" fmla="*/ 20 w 29"/>
                  <a:gd name="T25" fmla="*/ 10 h 66"/>
                  <a:gd name="T26" fmla="*/ 17 w 29"/>
                  <a:gd name="T27" fmla="*/ 12 h 66"/>
                  <a:gd name="T28" fmla="*/ 15 w 29"/>
                  <a:gd name="T29" fmla="*/ 12 h 66"/>
                  <a:gd name="T30" fmla="*/ 13 w 29"/>
                  <a:gd name="T31" fmla="*/ 16 h 66"/>
                  <a:gd name="T32" fmla="*/ 12 w 29"/>
                  <a:gd name="T33" fmla="*/ 18 h 66"/>
                  <a:gd name="T34" fmla="*/ 12 w 29"/>
                  <a:gd name="T35" fmla="*/ 24 h 66"/>
                  <a:gd name="T36" fmla="*/ 10 w 29"/>
                  <a:gd name="T37" fmla="*/ 32 h 66"/>
                  <a:gd name="T38" fmla="*/ 10 w 29"/>
                  <a:gd name="T39" fmla="*/ 66 h 66"/>
                  <a:gd name="T40" fmla="*/ 0 w 29"/>
                  <a:gd name="T4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66">
                    <a:moveTo>
                      <a:pt x="0" y="66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10" y="10"/>
                    </a:lnTo>
                    <a:lnTo>
                      <a:pt x="12" y="6"/>
                    </a:lnTo>
                    <a:lnTo>
                      <a:pt x="15" y="2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9" y="4"/>
                    </a:lnTo>
                    <a:lnTo>
                      <a:pt x="27" y="14"/>
                    </a:lnTo>
                    <a:lnTo>
                      <a:pt x="24" y="12"/>
                    </a:lnTo>
                    <a:lnTo>
                      <a:pt x="20" y="10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3" y="16"/>
                    </a:lnTo>
                    <a:lnTo>
                      <a:pt x="12" y="18"/>
                    </a:lnTo>
                    <a:lnTo>
                      <a:pt x="12" y="24"/>
                    </a:lnTo>
                    <a:lnTo>
                      <a:pt x="10" y="32"/>
                    </a:lnTo>
                    <a:lnTo>
                      <a:pt x="10" y="6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57" name="Freeform 1061"/>
              <p:cNvSpPr>
                <a:spLocks noEditPoints="1"/>
              </p:cNvSpPr>
              <p:nvPr/>
            </p:nvSpPr>
            <p:spPr bwMode="auto">
              <a:xfrm>
                <a:off x="4128" y="3385"/>
                <a:ext cx="49" cy="68"/>
              </a:xfrm>
              <a:custGeom>
                <a:avLst/>
                <a:gdLst>
                  <a:gd name="T0" fmla="*/ 0 w 49"/>
                  <a:gd name="T1" fmla="*/ 34 h 68"/>
                  <a:gd name="T2" fmla="*/ 2 w 49"/>
                  <a:gd name="T3" fmla="*/ 26 h 68"/>
                  <a:gd name="T4" fmla="*/ 2 w 49"/>
                  <a:gd name="T5" fmla="*/ 18 h 68"/>
                  <a:gd name="T6" fmla="*/ 5 w 49"/>
                  <a:gd name="T7" fmla="*/ 12 h 68"/>
                  <a:gd name="T8" fmla="*/ 9 w 49"/>
                  <a:gd name="T9" fmla="*/ 8 h 68"/>
                  <a:gd name="T10" fmla="*/ 14 w 49"/>
                  <a:gd name="T11" fmla="*/ 4 h 68"/>
                  <a:gd name="T12" fmla="*/ 19 w 49"/>
                  <a:gd name="T13" fmla="*/ 0 h 68"/>
                  <a:gd name="T14" fmla="*/ 26 w 49"/>
                  <a:gd name="T15" fmla="*/ 0 h 68"/>
                  <a:gd name="T16" fmla="*/ 32 w 49"/>
                  <a:gd name="T17" fmla="*/ 2 h 68"/>
                  <a:gd name="T18" fmla="*/ 37 w 49"/>
                  <a:gd name="T19" fmla="*/ 4 h 68"/>
                  <a:gd name="T20" fmla="*/ 43 w 49"/>
                  <a:gd name="T21" fmla="*/ 8 h 68"/>
                  <a:gd name="T22" fmla="*/ 46 w 49"/>
                  <a:gd name="T23" fmla="*/ 16 h 68"/>
                  <a:gd name="T24" fmla="*/ 49 w 49"/>
                  <a:gd name="T25" fmla="*/ 24 h 68"/>
                  <a:gd name="T26" fmla="*/ 49 w 49"/>
                  <a:gd name="T27" fmla="*/ 32 h 68"/>
                  <a:gd name="T28" fmla="*/ 49 w 49"/>
                  <a:gd name="T29" fmla="*/ 40 h 68"/>
                  <a:gd name="T30" fmla="*/ 48 w 49"/>
                  <a:gd name="T31" fmla="*/ 46 h 68"/>
                  <a:gd name="T32" fmla="*/ 46 w 49"/>
                  <a:gd name="T33" fmla="*/ 52 h 68"/>
                  <a:gd name="T34" fmla="*/ 43 w 49"/>
                  <a:gd name="T35" fmla="*/ 58 h 68"/>
                  <a:gd name="T36" fmla="*/ 37 w 49"/>
                  <a:gd name="T37" fmla="*/ 64 h 68"/>
                  <a:gd name="T38" fmla="*/ 32 w 49"/>
                  <a:gd name="T39" fmla="*/ 66 h 68"/>
                  <a:gd name="T40" fmla="*/ 26 w 49"/>
                  <a:gd name="T41" fmla="*/ 68 h 68"/>
                  <a:gd name="T42" fmla="*/ 19 w 49"/>
                  <a:gd name="T43" fmla="*/ 66 h 68"/>
                  <a:gd name="T44" fmla="*/ 12 w 49"/>
                  <a:gd name="T45" fmla="*/ 64 h 68"/>
                  <a:gd name="T46" fmla="*/ 7 w 49"/>
                  <a:gd name="T47" fmla="*/ 58 h 68"/>
                  <a:gd name="T48" fmla="*/ 3 w 49"/>
                  <a:gd name="T49" fmla="*/ 52 h 68"/>
                  <a:gd name="T50" fmla="*/ 2 w 49"/>
                  <a:gd name="T51" fmla="*/ 44 h 68"/>
                  <a:gd name="T52" fmla="*/ 0 w 49"/>
                  <a:gd name="T53" fmla="*/ 34 h 68"/>
                  <a:gd name="T54" fmla="*/ 10 w 49"/>
                  <a:gd name="T55" fmla="*/ 34 h 68"/>
                  <a:gd name="T56" fmla="*/ 10 w 49"/>
                  <a:gd name="T57" fmla="*/ 40 h 68"/>
                  <a:gd name="T58" fmla="*/ 12 w 49"/>
                  <a:gd name="T59" fmla="*/ 46 h 68"/>
                  <a:gd name="T60" fmla="*/ 15 w 49"/>
                  <a:gd name="T61" fmla="*/ 52 h 68"/>
                  <a:gd name="T62" fmla="*/ 17 w 49"/>
                  <a:gd name="T63" fmla="*/ 54 h 68"/>
                  <a:gd name="T64" fmla="*/ 20 w 49"/>
                  <a:gd name="T65" fmla="*/ 56 h 68"/>
                  <a:gd name="T66" fmla="*/ 26 w 49"/>
                  <a:gd name="T67" fmla="*/ 56 h 68"/>
                  <a:gd name="T68" fmla="*/ 29 w 49"/>
                  <a:gd name="T69" fmla="*/ 56 h 68"/>
                  <a:gd name="T70" fmla="*/ 32 w 49"/>
                  <a:gd name="T71" fmla="*/ 54 h 68"/>
                  <a:gd name="T72" fmla="*/ 36 w 49"/>
                  <a:gd name="T73" fmla="*/ 52 h 68"/>
                  <a:gd name="T74" fmla="*/ 37 w 49"/>
                  <a:gd name="T75" fmla="*/ 46 h 68"/>
                  <a:gd name="T76" fmla="*/ 39 w 49"/>
                  <a:gd name="T77" fmla="*/ 40 h 68"/>
                  <a:gd name="T78" fmla="*/ 39 w 49"/>
                  <a:gd name="T79" fmla="*/ 34 h 68"/>
                  <a:gd name="T80" fmla="*/ 39 w 49"/>
                  <a:gd name="T81" fmla="*/ 26 h 68"/>
                  <a:gd name="T82" fmla="*/ 37 w 49"/>
                  <a:gd name="T83" fmla="*/ 20 h 68"/>
                  <a:gd name="T84" fmla="*/ 36 w 49"/>
                  <a:gd name="T85" fmla="*/ 16 h 68"/>
                  <a:gd name="T86" fmla="*/ 32 w 49"/>
                  <a:gd name="T87" fmla="*/ 14 h 68"/>
                  <a:gd name="T88" fmla="*/ 29 w 49"/>
                  <a:gd name="T89" fmla="*/ 12 h 68"/>
                  <a:gd name="T90" fmla="*/ 26 w 49"/>
                  <a:gd name="T91" fmla="*/ 10 h 68"/>
                  <a:gd name="T92" fmla="*/ 20 w 49"/>
                  <a:gd name="T93" fmla="*/ 12 h 68"/>
                  <a:gd name="T94" fmla="*/ 17 w 49"/>
                  <a:gd name="T95" fmla="*/ 14 h 68"/>
                  <a:gd name="T96" fmla="*/ 15 w 49"/>
                  <a:gd name="T97" fmla="*/ 16 h 68"/>
                  <a:gd name="T98" fmla="*/ 12 w 49"/>
                  <a:gd name="T99" fmla="*/ 20 h 68"/>
                  <a:gd name="T100" fmla="*/ 10 w 49"/>
                  <a:gd name="T101" fmla="*/ 26 h 68"/>
                  <a:gd name="T102" fmla="*/ 10 w 49"/>
                  <a:gd name="T103" fmla="*/ 3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9" h="68">
                    <a:moveTo>
                      <a:pt x="0" y="34"/>
                    </a:moveTo>
                    <a:lnTo>
                      <a:pt x="2" y="26"/>
                    </a:lnTo>
                    <a:lnTo>
                      <a:pt x="2" y="18"/>
                    </a:lnTo>
                    <a:lnTo>
                      <a:pt x="5" y="12"/>
                    </a:lnTo>
                    <a:lnTo>
                      <a:pt x="9" y="8"/>
                    </a:lnTo>
                    <a:lnTo>
                      <a:pt x="14" y="4"/>
                    </a:lnTo>
                    <a:lnTo>
                      <a:pt x="19" y="0"/>
                    </a:lnTo>
                    <a:lnTo>
                      <a:pt x="26" y="0"/>
                    </a:lnTo>
                    <a:lnTo>
                      <a:pt x="32" y="2"/>
                    </a:lnTo>
                    <a:lnTo>
                      <a:pt x="37" y="4"/>
                    </a:lnTo>
                    <a:lnTo>
                      <a:pt x="43" y="8"/>
                    </a:lnTo>
                    <a:lnTo>
                      <a:pt x="46" y="16"/>
                    </a:lnTo>
                    <a:lnTo>
                      <a:pt x="49" y="24"/>
                    </a:lnTo>
                    <a:lnTo>
                      <a:pt x="49" y="32"/>
                    </a:lnTo>
                    <a:lnTo>
                      <a:pt x="49" y="40"/>
                    </a:lnTo>
                    <a:lnTo>
                      <a:pt x="48" y="46"/>
                    </a:lnTo>
                    <a:lnTo>
                      <a:pt x="46" y="52"/>
                    </a:lnTo>
                    <a:lnTo>
                      <a:pt x="43" y="58"/>
                    </a:lnTo>
                    <a:lnTo>
                      <a:pt x="37" y="64"/>
                    </a:lnTo>
                    <a:lnTo>
                      <a:pt x="32" y="66"/>
                    </a:lnTo>
                    <a:lnTo>
                      <a:pt x="26" y="68"/>
                    </a:lnTo>
                    <a:lnTo>
                      <a:pt x="19" y="66"/>
                    </a:lnTo>
                    <a:lnTo>
                      <a:pt x="12" y="64"/>
                    </a:lnTo>
                    <a:lnTo>
                      <a:pt x="7" y="58"/>
                    </a:lnTo>
                    <a:lnTo>
                      <a:pt x="3" y="52"/>
                    </a:lnTo>
                    <a:lnTo>
                      <a:pt x="2" y="44"/>
                    </a:lnTo>
                    <a:lnTo>
                      <a:pt x="0" y="34"/>
                    </a:lnTo>
                    <a:close/>
                    <a:moveTo>
                      <a:pt x="10" y="34"/>
                    </a:moveTo>
                    <a:lnTo>
                      <a:pt x="10" y="40"/>
                    </a:lnTo>
                    <a:lnTo>
                      <a:pt x="12" y="46"/>
                    </a:lnTo>
                    <a:lnTo>
                      <a:pt x="15" y="52"/>
                    </a:lnTo>
                    <a:lnTo>
                      <a:pt x="17" y="54"/>
                    </a:lnTo>
                    <a:lnTo>
                      <a:pt x="20" y="56"/>
                    </a:lnTo>
                    <a:lnTo>
                      <a:pt x="26" y="56"/>
                    </a:lnTo>
                    <a:lnTo>
                      <a:pt x="29" y="56"/>
                    </a:lnTo>
                    <a:lnTo>
                      <a:pt x="32" y="54"/>
                    </a:lnTo>
                    <a:lnTo>
                      <a:pt x="36" y="52"/>
                    </a:lnTo>
                    <a:lnTo>
                      <a:pt x="37" y="46"/>
                    </a:lnTo>
                    <a:lnTo>
                      <a:pt x="39" y="40"/>
                    </a:lnTo>
                    <a:lnTo>
                      <a:pt x="39" y="34"/>
                    </a:lnTo>
                    <a:lnTo>
                      <a:pt x="39" y="26"/>
                    </a:lnTo>
                    <a:lnTo>
                      <a:pt x="37" y="20"/>
                    </a:lnTo>
                    <a:lnTo>
                      <a:pt x="36" y="16"/>
                    </a:lnTo>
                    <a:lnTo>
                      <a:pt x="32" y="14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0" y="12"/>
                    </a:lnTo>
                    <a:lnTo>
                      <a:pt x="17" y="14"/>
                    </a:lnTo>
                    <a:lnTo>
                      <a:pt x="15" y="16"/>
                    </a:lnTo>
                    <a:lnTo>
                      <a:pt x="12" y="20"/>
                    </a:lnTo>
                    <a:lnTo>
                      <a:pt x="10" y="26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58" name="Freeform 1062"/>
              <p:cNvSpPr>
                <a:spLocks/>
              </p:cNvSpPr>
              <p:nvPr/>
            </p:nvSpPr>
            <p:spPr bwMode="auto">
              <a:xfrm>
                <a:off x="4184" y="3363"/>
                <a:ext cx="27" cy="90"/>
              </a:xfrm>
              <a:custGeom>
                <a:avLst/>
                <a:gdLst>
                  <a:gd name="T0" fmla="*/ 26 w 27"/>
                  <a:gd name="T1" fmla="*/ 78 h 90"/>
                  <a:gd name="T2" fmla="*/ 27 w 27"/>
                  <a:gd name="T3" fmla="*/ 88 h 90"/>
                  <a:gd name="T4" fmla="*/ 22 w 27"/>
                  <a:gd name="T5" fmla="*/ 90 h 90"/>
                  <a:gd name="T6" fmla="*/ 21 w 27"/>
                  <a:gd name="T7" fmla="*/ 90 h 90"/>
                  <a:gd name="T8" fmla="*/ 15 w 27"/>
                  <a:gd name="T9" fmla="*/ 88 h 90"/>
                  <a:gd name="T10" fmla="*/ 12 w 27"/>
                  <a:gd name="T11" fmla="*/ 88 h 90"/>
                  <a:gd name="T12" fmla="*/ 10 w 27"/>
                  <a:gd name="T13" fmla="*/ 86 h 90"/>
                  <a:gd name="T14" fmla="*/ 9 w 27"/>
                  <a:gd name="T15" fmla="*/ 82 h 90"/>
                  <a:gd name="T16" fmla="*/ 7 w 27"/>
                  <a:gd name="T17" fmla="*/ 78 h 90"/>
                  <a:gd name="T18" fmla="*/ 7 w 27"/>
                  <a:gd name="T19" fmla="*/ 70 h 90"/>
                  <a:gd name="T20" fmla="*/ 7 w 27"/>
                  <a:gd name="T21" fmla="*/ 34 h 90"/>
                  <a:gd name="T22" fmla="*/ 0 w 27"/>
                  <a:gd name="T23" fmla="*/ 34 h 90"/>
                  <a:gd name="T24" fmla="*/ 0 w 27"/>
                  <a:gd name="T25" fmla="*/ 24 h 90"/>
                  <a:gd name="T26" fmla="*/ 7 w 27"/>
                  <a:gd name="T27" fmla="*/ 24 h 90"/>
                  <a:gd name="T28" fmla="*/ 7 w 27"/>
                  <a:gd name="T29" fmla="*/ 8 h 90"/>
                  <a:gd name="T30" fmla="*/ 17 w 27"/>
                  <a:gd name="T31" fmla="*/ 0 h 90"/>
                  <a:gd name="T32" fmla="*/ 17 w 27"/>
                  <a:gd name="T33" fmla="*/ 24 h 90"/>
                  <a:gd name="T34" fmla="*/ 26 w 27"/>
                  <a:gd name="T35" fmla="*/ 24 h 90"/>
                  <a:gd name="T36" fmla="*/ 26 w 27"/>
                  <a:gd name="T37" fmla="*/ 34 h 90"/>
                  <a:gd name="T38" fmla="*/ 17 w 27"/>
                  <a:gd name="T39" fmla="*/ 34 h 90"/>
                  <a:gd name="T40" fmla="*/ 17 w 27"/>
                  <a:gd name="T41" fmla="*/ 70 h 90"/>
                  <a:gd name="T42" fmla="*/ 17 w 27"/>
                  <a:gd name="T43" fmla="*/ 74 h 90"/>
                  <a:gd name="T44" fmla="*/ 17 w 27"/>
                  <a:gd name="T45" fmla="*/ 76 h 90"/>
                  <a:gd name="T46" fmla="*/ 17 w 27"/>
                  <a:gd name="T47" fmla="*/ 78 h 90"/>
                  <a:gd name="T48" fmla="*/ 19 w 27"/>
                  <a:gd name="T49" fmla="*/ 78 h 90"/>
                  <a:gd name="T50" fmla="*/ 21 w 27"/>
                  <a:gd name="T51" fmla="*/ 78 h 90"/>
                  <a:gd name="T52" fmla="*/ 22 w 27"/>
                  <a:gd name="T53" fmla="*/ 78 h 90"/>
                  <a:gd name="T54" fmla="*/ 24 w 27"/>
                  <a:gd name="T55" fmla="*/ 78 h 90"/>
                  <a:gd name="T56" fmla="*/ 26 w 27"/>
                  <a:gd name="T57" fmla="*/ 78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7" h="90">
                    <a:moveTo>
                      <a:pt x="26" y="78"/>
                    </a:moveTo>
                    <a:lnTo>
                      <a:pt x="27" y="88"/>
                    </a:lnTo>
                    <a:lnTo>
                      <a:pt x="22" y="90"/>
                    </a:lnTo>
                    <a:lnTo>
                      <a:pt x="21" y="90"/>
                    </a:lnTo>
                    <a:lnTo>
                      <a:pt x="15" y="88"/>
                    </a:lnTo>
                    <a:lnTo>
                      <a:pt x="12" y="88"/>
                    </a:lnTo>
                    <a:lnTo>
                      <a:pt x="10" y="86"/>
                    </a:lnTo>
                    <a:lnTo>
                      <a:pt x="9" y="82"/>
                    </a:lnTo>
                    <a:lnTo>
                      <a:pt x="7" y="78"/>
                    </a:lnTo>
                    <a:lnTo>
                      <a:pt x="7" y="70"/>
                    </a:lnTo>
                    <a:lnTo>
                      <a:pt x="7" y="34"/>
                    </a:lnTo>
                    <a:lnTo>
                      <a:pt x="0" y="34"/>
                    </a:lnTo>
                    <a:lnTo>
                      <a:pt x="0" y="24"/>
                    </a:lnTo>
                    <a:lnTo>
                      <a:pt x="7" y="24"/>
                    </a:lnTo>
                    <a:lnTo>
                      <a:pt x="7" y="8"/>
                    </a:lnTo>
                    <a:lnTo>
                      <a:pt x="17" y="0"/>
                    </a:lnTo>
                    <a:lnTo>
                      <a:pt x="17" y="24"/>
                    </a:lnTo>
                    <a:lnTo>
                      <a:pt x="26" y="24"/>
                    </a:lnTo>
                    <a:lnTo>
                      <a:pt x="26" y="34"/>
                    </a:lnTo>
                    <a:lnTo>
                      <a:pt x="17" y="34"/>
                    </a:lnTo>
                    <a:lnTo>
                      <a:pt x="17" y="70"/>
                    </a:lnTo>
                    <a:lnTo>
                      <a:pt x="17" y="74"/>
                    </a:lnTo>
                    <a:lnTo>
                      <a:pt x="17" y="76"/>
                    </a:lnTo>
                    <a:lnTo>
                      <a:pt x="17" y="78"/>
                    </a:lnTo>
                    <a:lnTo>
                      <a:pt x="19" y="78"/>
                    </a:lnTo>
                    <a:lnTo>
                      <a:pt x="21" y="78"/>
                    </a:lnTo>
                    <a:lnTo>
                      <a:pt x="22" y="78"/>
                    </a:lnTo>
                    <a:lnTo>
                      <a:pt x="24" y="78"/>
                    </a:lnTo>
                    <a:lnTo>
                      <a:pt x="26" y="7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59" name="Freeform 1063"/>
              <p:cNvSpPr>
                <a:spLocks noEditPoints="1"/>
              </p:cNvSpPr>
              <p:nvPr/>
            </p:nvSpPr>
            <p:spPr bwMode="auto">
              <a:xfrm>
                <a:off x="4216" y="3385"/>
                <a:ext cx="50" cy="68"/>
              </a:xfrm>
              <a:custGeom>
                <a:avLst/>
                <a:gdLst>
                  <a:gd name="T0" fmla="*/ 0 w 50"/>
                  <a:gd name="T1" fmla="*/ 34 h 68"/>
                  <a:gd name="T2" fmla="*/ 0 w 50"/>
                  <a:gd name="T3" fmla="*/ 26 h 68"/>
                  <a:gd name="T4" fmla="*/ 2 w 50"/>
                  <a:gd name="T5" fmla="*/ 18 h 68"/>
                  <a:gd name="T6" fmla="*/ 6 w 50"/>
                  <a:gd name="T7" fmla="*/ 12 h 68"/>
                  <a:gd name="T8" fmla="*/ 9 w 50"/>
                  <a:gd name="T9" fmla="*/ 8 h 68"/>
                  <a:gd name="T10" fmla="*/ 14 w 50"/>
                  <a:gd name="T11" fmla="*/ 4 h 68"/>
                  <a:gd name="T12" fmla="*/ 19 w 50"/>
                  <a:gd name="T13" fmla="*/ 0 h 68"/>
                  <a:gd name="T14" fmla="*/ 24 w 50"/>
                  <a:gd name="T15" fmla="*/ 0 h 68"/>
                  <a:gd name="T16" fmla="*/ 31 w 50"/>
                  <a:gd name="T17" fmla="*/ 2 h 68"/>
                  <a:gd name="T18" fmla="*/ 38 w 50"/>
                  <a:gd name="T19" fmla="*/ 4 h 68"/>
                  <a:gd name="T20" fmla="*/ 43 w 50"/>
                  <a:gd name="T21" fmla="*/ 8 h 68"/>
                  <a:gd name="T22" fmla="*/ 46 w 50"/>
                  <a:gd name="T23" fmla="*/ 16 h 68"/>
                  <a:gd name="T24" fmla="*/ 48 w 50"/>
                  <a:gd name="T25" fmla="*/ 24 h 68"/>
                  <a:gd name="T26" fmla="*/ 50 w 50"/>
                  <a:gd name="T27" fmla="*/ 32 h 68"/>
                  <a:gd name="T28" fmla="*/ 50 w 50"/>
                  <a:gd name="T29" fmla="*/ 40 h 68"/>
                  <a:gd name="T30" fmla="*/ 48 w 50"/>
                  <a:gd name="T31" fmla="*/ 46 h 68"/>
                  <a:gd name="T32" fmla="*/ 46 w 50"/>
                  <a:gd name="T33" fmla="*/ 52 h 68"/>
                  <a:gd name="T34" fmla="*/ 43 w 50"/>
                  <a:gd name="T35" fmla="*/ 58 h 68"/>
                  <a:gd name="T36" fmla="*/ 38 w 50"/>
                  <a:gd name="T37" fmla="*/ 64 h 68"/>
                  <a:gd name="T38" fmla="*/ 31 w 50"/>
                  <a:gd name="T39" fmla="*/ 66 h 68"/>
                  <a:gd name="T40" fmla="*/ 24 w 50"/>
                  <a:gd name="T41" fmla="*/ 68 h 68"/>
                  <a:gd name="T42" fmla="*/ 17 w 50"/>
                  <a:gd name="T43" fmla="*/ 66 h 68"/>
                  <a:gd name="T44" fmla="*/ 12 w 50"/>
                  <a:gd name="T45" fmla="*/ 64 h 68"/>
                  <a:gd name="T46" fmla="*/ 7 w 50"/>
                  <a:gd name="T47" fmla="*/ 58 h 68"/>
                  <a:gd name="T48" fmla="*/ 4 w 50"/>
                  <a:gd name="T49" fmla="*/ 52 h 68"/>
                  <a:gd name="T50" fmla="*/ 0 w 50"/>
                  <a:gd name="T51" fmla="*/ 44 h 68"/>
                  <a:gd name="T52" fmla="*/ 0 w 50"/>
                  <a:gd name="T53" fmla="*/ 34 h 68"/>
                  <a:gd name="T54" fmla="*/ 11 w 50"/>
                  <a:gd name="T55" fmla="*/ 34 h 68"/>
                  <a:gd name="T56" fmla="*/ 11 w 50"/>
                  <a:gd name="T57" fmla="*/ 40 h 68"/>
                  <a:gd name="T58" fmla="*/ 12 w 50"/>
                  <a:gd name="T59" fmla="*/ 46 h 68"/>
                  <a:gd name="T60" fmla="*/ 14 w 50"/>
                  <a:gd name="T61" fmla="*/ 52 h 68"/>
                  <a:gd name="T62" fmla="*/ 17 w 50"/>
                  <a:gd name="T63" fmla="*/ 54 h 68"/>
                  <a:gd name="T64" fmla="*/ 21 w 50"/>
                  <a:gd name="T65" fmla="*/ 56 h 68"/>
                  <a:gd name="T66" fmla="*/ 24 w 50"/>
                  <a:gd name="T67" fmla="*/ 56 h 68"/>
                  <a:gd name="T68" fmla="*/ 29 w 50"/>
                  <a:gd name="T69" fmla="*/ 56 h 68"/>
                  <a:gd name="T70" fmla="*/ 33 w 50"/>
                  <a:gd name="T71" fmla="*/ 54 h 68"/>
                  <a:gd name="T72" fmla="*/ 36 w 50"/>
                  <a:gd name="T73" fmla="*/ 52 h 68"/>
                  <a:gd name="T74" fmla="*/ 38 w 50"/>
                  <a:gd name="T75" fmla="*/ 46 h 68"/>
                  <a:gd name="T76" fmla="*/ 40 w 50"/>
                  <a:gd name="T77" fmla="*/ 40 h 68"/>
                  <a:gd name="T78" fmla="*/ 40 w 50"/>
                  <a:gd name="T79" fmla="*/ 34 h 68"/>
                  <a:gd name="T80" fmla="*/ 40 w 50"/>
                  <a:gd name="T81" fmla="*/ 26 h 68"/>
                  <a:gd name="T82" fmla="*/ 38 w 50"/>
                  <a:gd name="T83" fmla="*/ 20 h 68"/>
                  <a:gd name="T84" fmla="*/ 36 w 50"/>
                  <a:gd name="T85" fmla="*/ 16 h 68"/>
                  <a:gd name="T86" fmla="*/ 33 w 50"/>
                  <a:gd name="T87" fmla="*/ 14 h 68"/>
                  <a:gd name="T88" fmla="*/ 29 w 50"/>
                  <a:gd name="T89" fmla="*/ 12 h 68"/>
                  <a:gd name="T90" fmla="*/ 24 w 50"/>
                  <a:gd name="T91" fmla="*/ 10 h 68"/>
                  <a:gd name="T92" fmla="*/ 21 w 50"/>
                  <a:gd name="T93" fmla="*/ 12 h 68"/>
                  <a:gd name="T94" fmla="*/ 17 w 50"/>
                  <a:gd name="T95" fmla="*/ 14 h 68"/>
                  <a:gd name="T96" fmla="*/ 14 w 50"/>
                  <a:gd name="T97" fmla="*/ 16 h 68"/>
                  <a:gd name="T98" fmla="*/ 12 w 50"/>
                  <a:gd name="T99" fmla="*/ 20 h 68"/>
                  <a:gd name="T100" fmla="*/ 11 w 50"/>
                  <a:gd name="T101" fmla="*/ 26 h 68"/>
                  <a:gd name="T102" fmla="*/ 11 w 50"/>
                  <a:gd name="T103" fmla="*/ 3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0" h="68">
                    <a:moveTo>
                      <a:pt x="0" y="34"/>
                    </a:moveTo>
                    <a:lnTo>
                      <a:pt x="0" y="26"/>
                    </a:lnTo>
                    <a:lnTo>
                      <a:pt x="2" y="18"/>
                    </a:lnTo>
                    <a:lnTo>
                      <a:pt x="6" y="12"/>
                    </a:lnTo>
                    <a:lnTo>
                      <a:pt x="9" y="8"/>
                    </a:lnTo>
                    <a:lnTo>
                      <a:pt x="14" y="4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31" y="2"/>
                    </a:lnTo>
                    <a:lnTo>
                      <a:pt x="38" y="4"/>
                    </a:lnTo>
                    <a:lnTo>
                      <a:pt x="43" y="8"/>
                    </a:lnTo>
                    <a:lnTo>
                      <a:pt x="46" y="16"/>
                    </a:lnTo>
                    <a:lnTo>
                      <a:pt x="48" y="24"/>
                    </a:lnTo>
                    <a:lnTo>
                      <a:pt x="50" y="32"/>
                    </a:lnTo>
                    <a:lnTo>
                      <a:pt x="50" y="40"/>
                    </a:lnTo>
                    <a:lnTo>
                      <a:pt x="48" y="46"/>
                    </a:lnTo>
                    <a:lnTo>
                      <a:pt x="46" y="52"/>
                    </a:lnTo>
                    <a:lnTo>
                      <a:pt x="43" y="58"/>
                    </a:lnTo>
                    <a:lnTo>
                      <a:pt x="38" y="64"/>
                    </a:lnTo>
                    <a:lnTo>
                      <a:pt x="31" y="66"/>
                    </a:lnTo>
                    <a:lnTo>
                      <a:pt x="24" y="68"/>
                    </a:lnTo>
                    <a:lnTo>
                      <a:pt x="17" y="66"/>
                    </a:lnTo>
                    <a:lnTo>
                      <a:pt x="12" y="64"/>
                    </a:lnTo>
                    <a:lnTo>
                      <a:pt x="7" y="58"/>
                    </a:lnTo>
                    <a:lnTo>
                      <a:pt x="4" y="52"/>
                    </a:lnTo>
                    <a:lnTo>
                      <a:pt x="0" y="44"/>
                    </a:lnTo>
                    <a:lnTo>
                      <a:pt x="0" y="34"/>
                    </a:lnTo>
                    <a:close/>
                    <a:moveTo>
                      <a:pt x="11" y="34"/>
                    </a:moveTo>
                    <a:lnTo>
                      <a:pt x="11" y="40"/>
                    </a:lnTo>
                    <a:lnTo>
                      <a:pt x="12" y="46"/>
                    </a:lnTo>
                    <a:lnTo>
                      <a:pt x="14" y="52"/>
                    </a:lnTo>
                    <a:lnTo>
                      <a:pt x="17" y="54"/>
                    </a:lnTo>
                    <a:lnTo>
                      <a:pt x="21" y="56"/>
                    </a:lnTo>
                    <a:lnTo>
                      <a:pt x="24" y="56"/>
                    </a:lnTo>
                    <a:lnTo>
                      <a:pt x="29" y="56"/>
                    </a:lnTo>
                    <a:lnTo>
                      <a:pt x="33" y="54"/>
                    </a:lnTo>
                    <a:lnTo>
                      <a:pt x="36" y="52"/>
                    </a:lnTo>
                    <a:lnTo>
                      <a:pt x="38" y="46"/>
                    </a:lnTo>
                    <a:lnTo>
                      <a:pt x="40" y="40"/>
                    </a:lnTo>
                    <a:lnTo>
                      <a:pt x="40" y="34"/>
                    </a:lnTo>
                    <a:lnTo>
                      <a:pt x="40" y="26"/>
                    </a:lnTo>
                    <a:lnTo>
                      <a:pt x="38" y="20"/>
                    </a:lnTo>
                    <a:lnTo>
                      <a:pt x="36" y="16"/>
                    </a:lnTo>
                    <a:lnTo>
                      <a:pt x="33" y="14"/>
                    </a:lnTo>
                    <a:lnTo>
                      <a:pt x="29" y="12"/>
                    </a:lnTo>
                    <a:lnTo>
                      <a:pt x="24" y="10"/>
                    </a:lnTo>
                    <a:lnTo>
                      <a:pt x="21" y="12"/>
                    </a:lnTo>
                    <a:lnTo>
                      <a:pt x="17" y="14"/>
                    </a:lnTo>
                    <a:lnTo>
                      <a:pt x="14" y="16"/>
                    </a:lnTo>
                    <a:lnTo>
                      <a:pt x="12" y="20"/>
                    </a:lnTo>
                    <a:lnTo>
                      <a:pt x="11" y="26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60" name="Freeform 1064"/>
              <p:cNvSpPr>
                <a:spLocks/>
              </p:cNvSpPr>
              <p:nvPr/>
            </p:nvSpPr>
            <p:spPr bwMode="auto">
              <a:xfrm>
                <a:off x="4278" y="3385"/>
                <a:ext cx="42" cy="66"/>
              </a:xfrm>
              <a:custGeom>
                <a:avLst/>
                <a:gdLst>
                  <a:gd name="T0" fmla="*/ 0 w 42"/>
                  <a:gd name="T1" fmla="*/ 66 h 66"/>
                  <a:gd name="T2" fmla="*/ 0 w 42"/>
                  <a:gd name="T3" fmla="*/ 2 h 66"/>
                  <a:gd name="T4" fmla="*/ 10 w 42"/>
                  <a:gd name="T5" fmla="*/ 2 h 66"/>
                  <a:gd name="T6" fmla="*/ 10 w 42"/>
                  <a:gd name="T7" fmla="*/ 10 h 66"/>
                  <a:gd name="T8" fmla="*/ 13 w 42"/>
                  <a:gd name="T9" fmla="*/ 4 h 66"/>
                  <a:gd name="T10" fmla="*/ 18 w 42"/>
                  <a:gd name="T11" fmla="*/ 2 h 66"/>
                  <a:gd name="T12" fmla="*/ 25 w 42"/>
                  <a:gd name="T13" fmla="*/ 0 h 66"/>
                  <a:gd name="T14" fmla="*/ 30 w 42"/>
                  <a:gd name="T15" fmla="*/ 0 h 66"/>
                  <a:gd name="T16" fmla="*/ 34 w 42"/>
                  <a:gd name="T17" fmla="*/ 2 h 66"/>
                  <a:gd name="T18" fmla="*/ 37 w 42"/>
                  <a:gd name="T19" fmla="*/ 4 h 66"/>
                  <a:gd name="T20" fmla="*/ 39 w 42"/>
                  <a:gd name="T21" fmla="*/ 8 h 66"/>
                  <a:gd name="T22" fmla="*/ 40 w 42"/>
                  <a:gd name="T23" fmla="*/ 12 h 66"/>
                  <a:gd name="T24" fmla="*/ 42 w 42"/>
                  <a:gd name="T25" fmla="*/ 16 h 66"/>
                  <a:gd name="T26" fmla="*/ 42 w 42"/>
                  <a:gd name="T27" fmla="*/ 20 h 66"/>
                  <a:gd name="T28" fmla="*/ 42 w 42"/>
                  <a:gd name="T29" fmla="*/ 26 h 66"/>
                  <a:gd name="T30" fmla="*/ 42 w 42"/>
                  <a:gd name="T31" fmla="*/ 66 h 66"/>
                  <a:gd name="T32" fmla="*/ 32 w 42"/>
                  <a:gd name="T33" fmla="*/ 66 h 66"/>
                  <a:gd name="T34" fmla="*/ 32 w 42"/>
                  <a:gd name="T35" fmla="*/ 28 h 66"/>
                  <a:gd name="T36" fmla="*/ 32 w 42"/>
                  <a:gd name="T37" fmla="*/ 22 h 66"/>
                  <a:gd name="T38" fmla="*/ 32 w 42"/>
                  <a:gd name="T39" fmla="*/ 18 h 66"/>
                  <a:gd name="T40" fmla="*/ 30 w 42"/>
                  <a:gd name="T41" fmla="*/ 14 h 66"/>
                  <a:gd name="T42" fmla="*/ 29 w 42"/>
                  <a:gd name="T43" fmla="*/ 12 h 66"/>
                  <a:gd name="T44" fmla="*/ 25 w 42"/>
                  <a:gd name="T45" fmla="*/ 10 h 66"/>
                  <a:gd name="T46" fmla="*/ 22 w 42"/>
                  <a:gd name="T47" fmla="*/ 10 h 66"/>
                  <a:gd name="T48" fmla="*/ 18 w 42"/>
                  <a:gd name="T49" fmla="*/ 12 h 66"/>
                  <a:gd name="T50" fmla="*/ 13 w 42"/>
                  <a:gd name="T51" fmla="*/ 14 h 66"/>
                  <a:gd name="T52" fmla="*/ 12 w 42"/>
                  <a:gd name="T53" fmla="*/ 18 h 66"/>
                  <a:gd name="T54" fmla="*/ 10 w 42"/>
                  <a:gd name="T55" fmla="*/ 24 h 66"/>
                  <a:gd name="T56" fmla="*/ 10 w 42"/>
                  <a:gd name="T57" fmla="*/ 32 h 66"/>
                  <a:gd name="T58" fmla="*/ 10 w 42"/>
                  <a:gd name="T59" fmla="*/ 66 h 66"/>
                  <a:gd name="T60" fmla="*/ 0 w 42"/>
                  <a:gd name="T6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" h="66">
                    <a:moveTo>
                      <a:pt x="0" y="66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10" y="10"/>
                    </a:lnTo>
                    <a:lnTo>
                      <a:pt x="13" y="4"/>
                    </a:lnTo>
                    <a:lnTo>
                      <a:pt x="18" y="2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39" y="8"/>
                    </a:lnTo>
                    <a:lnTo>
                      <a:pt x="40" y="12"/>
                    </a:lnTo>
                    <a:lnTo>
                      <a:pt x="42" y="16"/>
                    </a:lnTo>
                    <a:lnTo>
                      <a:pt x="42" y="20"/>
                    </a:lnTo>
                    <a:lnTo>
                      <a:pt x="42" y="26"/>
                    </a:lnTo>
                    <a:lnTo>
                      <a:pt x="42" y="66"/>
                    </a:lnTo>
                    <a:lnTo>
                      <a:pt x="32" y="66"/>
                    </a:lnTo>
                    <a:lnTo>
                      <a:pt x="32" y="28"/>
                    </a:lnTo>
                    <a:lnTo>
                      <a:pt x="32" y="22"/>
                    </a:lnTo>
                    <a:lnTo>
                      <a:pt x="32" y="18"/>
                    </a:lnTo>
                    <a:lnTo>
                      <a:pt x="30" y="14"/>
                    </a:lnTo>
                    <a:lnTo>
                      <a:pt x="29" y="12"/>
                    </a:lnTo>
                    <a:lnTo>
                      <a:pt x="25" y="10"/>
                    </a:lnTo>
                    <a:lnTo>
                      <a:pt x="22" y="10"/>
                    </a:lnTo>
                    <a:lnTo>
                      <a:pt x="18" y="12"/>
                    </a:lnTo>
                    <a:lnTo>
                      <a:pt x="13" y="14"/>
                    </a:lnTo>
                    <a:lnTo>
                      <a:pt x="12" y="18"/>
                    </a:lnTo>
                    <a:lnTo>
                      <a:pt x="10" y="24"/>
                    </a:lnTo>
                    <a:lnTo>
                      <a:pt x="10" y="32"/>
                    </a:lnTo>
                    <a:lnTo>
                      <a:pt x="10" y="6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61" name="Freeform 1065"/>
              <p:cNvSpPr>
                <a:spLocks/>
              </p:cNvSpPr>
              <p:nvPr/>
            </p:nvSpPr>
            <p:spPr bwMode="auto">
              <a:xfrm>
                <a:off x="4364" y="3385"/>
                <a:ext cx="77" cy="66"/>
              </a:xfrm>
              <a:custGeom>
                <a:avLst/>
                <a:gdLst>
                  <a:gd name="T0" fmla="*/ 0 w 77"/>
                  <a:gd name="T1" fmla="*/ 66 h 66"/>
                  <a:gd name="T2" fmla="*/ 0 w 77"/>
                  <a:gd name="T3" fmla="*/ 2 h 66"/>
                  <a:gd name="T4" fmla="*/ 11 w 77"/>
                  <a:gd name="T5" fmla="*/ 2 h 66"/>
                  <a:gd name="T6" fmla="*/ 11 w 77"/>
                  <a:gd name="T7" fmla="*/ 12 h 66"/>
                  <a:gd name="T8" fmla="*/ 14 w 77"/>
                  <a:gd name="T9" fmla="*/ 6 h 66"/>
                  <a:gd name="T10" fmla="*/ 17 w 77"/>
                  <a:gd name="T11" fmla="*/ 4 h 66"/>
                  <a:gd name="T12" fmla="*/ 21 w 77"/>
                  <a:gd name="T13" fmla="*/ 0 h 66"/>
                  <a:gd name="T14" fmla="*/ 26 w 77"/>
                  <a:gd name="T15" fmla="*/ 0 h 66"/>
                  <a:gd name="T16" fmla="*/ 33 w 77"/>
                  <a:gd name="T17" fmla="*/ 0 h 66"/>
                  <a:gd name="T18" fmla="*/ 36 w 77"/>
                  <a:gd name="T19" fmla="*/ 4 h 66"/>
                  <a:gd name="T20" fmla="*/ 39 w 77"/>
                  <a:gd name="T21" fmla="*/ 8 h 66"/>
                  <a:gd name="T22" fmla="*/ 41 w 77"/>
                  <a:gd name="T23" fmla="*/ 12 h 66"/>
                  <a:gd name="T24" fmla="*/ 46 w 77"/>
                  <a:gd name="T25" fmla="*/ 6 h 66"/>
                  <a:gd name="T26" fmla="*/ 53 w 77"/>
                  <a:gd name="T27" fmla="*/ 2 h 66"/>
                  <a:gd name="T28" fmla="*/ 58 w 77"/>
                  <a:gd name="T29" fmla="*/ 0 h 66"/>
                  <a:gd name="T30" fmla="*/ 63 w 77"/>
                  <a:gd name="T31" fmla="*/ 0 h 66"/>
                  <a:gd name="T32" fmla="*/ 68 w 77"/>
                  <a:gd name="T33" fmla="*/ 2 h 66"/>
                  <a:gd name="T34" fmla="*/ 72 w 77"/>
                  <a:gd name="T35" fmla="*/ 6 h 66"/>
                  <a:gd name="T36" fmla="*/ 73 w 77"/>
                  <a:gd name="T37" fmla="*/ 10 h 66"/>
                  <a:gd name="T38" fmla="*/ 75 w 77"/>
                  <a:gd name="T39" fmla="*/ 16 h 66"/>
                  <a:gd name="T40" fmla="*/ 77 w 77"/>
                  <a:gd name="T41" fmla="*/ 22 h 66"/>
                  <a:gd name="T42" fmla="*/ 77 w 77"/>
                  <a:gd name="T43" fmla="*/ 66 h 66"/>
                  <a:gd name="T44" fmla="*/ 67 w 77"/>
                  <a:gd name="T45" fmla="*/ 66 h 66"/>
                  <a:gd name="T46" fmla="*/ 67 w 77"/>
                  <a:gd name="T47" fmla="*/ 26 h 66"/>
                  <a:gd name="T48" fmla="*/ 67 w 77"/>
                  <a:gd name="T49" fmla="*/ 20 h 66"/>
                  <a:gd name="T50" fmla="*/ 65 w 77"/>
                  <a:gd name="T51" fmla="*/ 16 h 66"/>
                  <a:gd name="T52" fmla="*/ 65 w 77"/>
                  <a:gd name="T53" fmla="*/ 14 h 66"/>
                  <a:gd name="T54" fmla="*/ 62 w 77"/>
                  <a:gd name="T55" fmla="*/ 12 h 66"/>
                  <a:gd name="T56" fmla="*/ 60 w 77"/>
                  <a:gd name="T57" fmla="*/ 10 h 66"/>
                  <a:gd name="T58" fmla="*/ 56 w 77"/>
                  <a:gd name="T59" fmla="*/ 10 h 66"/>
                  <a:gd name="T60" fmla="*/ 51 w 77"/>
                  <a:gd name="T61" fmla="*/ 12 h 66"/>
                  <a:gd name="T62" fmla="*/ 46 w 77"/>
                  <a:gd name="T63" fmla="*/ 14 h 66"/>
                  <a:gd name="T64" fmla="*/ 45 w 77"/>
                  <a:gd name="T65" fmla="*/ 18 h 66"/>
                  <a:gd name="T66" fmla="*/ 43 w 77"/>
                  <a:gd name="T67" fmla="*/ 24 h 66"/>
                  <a:gd name="T68" fmla="*/ 43 w 77"/>
                  <a:gd name="T69" fmla="*/ 30 h 66"/>
                  <a:gd name="T70" fmla="*/ 43 w 77"/>
                  <a:gd name="T71" fmla="*/ 66 h 66"/>
                  <a:gd name="T72" fmla="*/ 33 w 77"/>
                  <a:gd name="T73" fmla="*/ 66 h 66"/>
                  <a:gd name="T74" fmla="*/ 33 w 77"/>
                  <a:gd name="T75" fmla="*/ 24 h 66"/>
                  <a:gd name="T76" fmla="*/ 33 w 77"/>
                  <a:gd name="T77" fmla="*/ 18 h 66"/>
                  <a:gd name="T78" fmla="*/ 31 w 77"/>
                  <a:gd name="T79" fmla="*/ 14 h 66"/>
                  <a:gd name="T80" fmla="*/ 28 w 77"/>
                  <a:gd name="T81" fmla="*/ 12 h 66"/>
                  <a:gd name="T82" fmla="*/ 24 w 77"/>
                  <a:gd name="T83" fmla="*/ 10 h 66"/>
                  <a:gd name="T84" fmla="*/ 21 w 77"/>
                  <a:gd name="T85" fmla="*/ 12 h 66"/>
                  <a:gd name="T86" fmla="*/ 17 w 77"/>
                  <a:gd name="T87" fmla="*/ 12 h 66"/>
                  <a:gd name="T88" fmla="*/ 14 w 77"/>
                  <a:gd name="T89" fmla="*/ 16 h 66"/>
                  <a:gd name="T90" fmla="*/ 12 w 77"/>
                  <a:gd name="T91" fmla="*/ 20 h 66"/>
                  <a:gd name="T92" fmla="*/ 11 w 77"/>
                  <a:gd name="T93" fmla="*/ 26 h 66"/>
                  <a:gd name="T94" fmla="*/ 11 w 77"/>
                  <a:gd name="T95" fmla="*/ 34 h 66"/>
                  <a:gd name="T96" fmla="*/ 11 w 77"/>
                  <a:gd name="T97" fmla="*/ 66 h 66"/>
                  <a:gd name="T98" fmla="*/ 0 w 77"/>
                  <a:gd name="T9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7" h="66">
                    <a:moveTo>
                      <a:pt x="0" y="66"/>
                    </a:moveTo>
                    <a:lnTo>
                      <a:pt x="0" y="2"/>
                    </a:lnTo>
                    <a:lnTo>
                      <a:pt x="11" y="2"/>
                    </a:lnTo>
                    <a:lnTo>
                      <a:pt x="11" y="12"/>
                    </a:lnTo>
                    <a:lnTo>
                      <a:pt x="14" y="6"/>
                    </a:lnTo>
                    <a:lnTo>
                      <a:pt x="17" y="4"/>
                    </a:lnTo>
                    <a:lnTo>
                      <a:pt x="21" y="0"/>
                    </a:lnTo>
                    <a:lnTo>
                      <a:pt x="26" y="0"/>
                    </a:lnTo>
                    <a:lnTo>
                      <a:pt x="33" y="0"/>
                    </a:lnTo>
                    <a:lnTo>
                      <a:pt x="36" y="4"/>
                    </a:lnTo>
                    <a:lnTo>
                      <a:pt x="39" y="8"/>
                    </a:lnTo>
                    <a:lnTo>
                      <a:pt x="41" y="12"/>
                    </a:lnTo>
                    <a:lnTo>
                      <a:pt x="46" y="6"/>
                    </a:lnTo>
                    <a:lnTo>
                      <a:pt x="53" y="2"/>
                    </a:lnTo>
                    <a:lnTo>
                      <a:pt x="58" y="0"/>
                    </a:lnTo>
                    <a:lnTo>
                      <a:pt x="63" y="0"/>
                    </a:lnTo>
                    <a:lnTo>
                      <a:pt x="68" y="2"/>
                    </a:lnTo>
                    <a:lnTo>
                      <a:pt x="72" y="6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7" y="22"/>
                    </a:lnTo>
                    <a:lnTo>
                      <a:pt x="77" y="66"/>
                    </a:lnTo>
                    <a:lnTo>
                      <a:pt x="67" y="66"/>
                    </a:lnTo>
                    <a:lnTo>
                      <a:pt x="67" y="26"/>
                    </a:lnTo>
                    <a:lnTo>
                      <a:pt x="67" y="20"/>
                    </a:lnTo>
                    <a:lnTo>
                      <a:pt x="65" y="16"/>
                    </a:lnTo>
                    <a:lnTo>
                      <a:pt x="65" y="14"/>
                    </a:lnTo>
                    <a:lnTo>
                      <a:pt x="62" y="12"/>
                    </a:lnTo>
                    <a:lnTo>
                      <a:pt x="60" y="10"/>
                    </a:lnTo>
                    <a:lnTo>
                      <a:pt x="56" y="10"/>
                    </a:lnTo>
                    <a:lnTo>
                      <a:pt x="51" y="12"/>
                    </a:lnTo>
                    <a:lnTo>
                      <a:pt x="46" y="14"/>
                    </a:lnTo>
                    <a:lnTo>
                      <a:pt x="45" y="18"/>
                    </a:lnTo>
                    <a:lnTo>
                      <a:pt x="43" y="24"/>
                    </a:lnTo>
                    <a:lnTo>
                      <a:pt x="43" y="30"/>
                    </a:lnTo>
                    <a:lnTo>
                      <a:pt x="43" y="66"/>
                    </a:lnTo>
                    <a:lnTo>
                      <a:pt x="33" y="66"/>
                    </a:lnTo>
                    <a:lnTo>
                      <a:pt x="33" y="24"/>
                    </a:lnTo>
                    <a:lnTo>
                      <a:pt x="33" y="18"/>
                    </a:lnTo>
                    <a:lnTo>
                      <a:pt x="31" y="14"/>
                    </a:lnTo>
                    <a:lnTo>
                      <a:pt x="28" y="12"/>
                    </a:lnTo>
                    <a:lnTo>
                      <a:pt x="24" y="10"/>
                    </a:lnTo>
                    <a:lnTo>
                      <a:pt x="21" y="12"/>
                    </a:lnTo>
                    <a:lnTo>
                      <a:pt x="17" y="12"/>
                    </a:lnTo>
                    <a:lnTo>
                      <a:pt x="14" y="16"/>
                    </a:lnTo>
                    <a:lnTo>
                      <a:pt x="12" y="20"/>
                    </a:lnTo>
                    <a:lnTo>
                      <a:pt x="11" y="26"/>
                    </a:lnTo>
                    <a:lnTo>
                      <a:pt x="11" y="34"/>
                    </a:lnTo>
                    <a:lnTo>
                      <a:pt x="11" y="6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62" name="Freeform 1066"/>
              <p:cNvSpPr>
                <a:spLocks noEditPoints="1"/>
              </p:cNvSpPr>
              <p:nvPr/>
            </p:nvSpPr>
            <p:spPr bwMode="auto">
              <a:xfrm>
                <a:off x="4453" y="3385"/>
                <a:ext cx="49" cy="68"/>
              </a:xfrm>
              <a:custGeom>
                <a:avLst/>
                <a:gdLst>
                  <a:gd name="T0" fmla="*/ 30 w 49"/>
                  <a:gd name="T1" fmla="*/ 62 h 68"/>
                  <a:gd name="T2" fmla="*/ 22 w 49"/>
                  <a:gd name="T3" fmla="*/ 66 h 68"/>
                  <a:gd name="T4" fmla="*/ 12 w 49"/>
                  <a:gd name="T5" fmla="*/ 66 h 68"/>
                  <a:gd name="T6" fmla="*/ 3 w 49"/>
                  <a:gd name="T7" fmla="*/ 62 h 68"/>
                  <a:gd name="T8" fmla="*/ 0 w 49"/>
                  <a:gd name="T9" fmla="*/ 54 h 68"/>
                  <a:gd name="T10" fmla="*/ 0 w 49"/>
                  <a:gd name="T11" fmla="*/ 44 h 68"/>
                  <a:gd name="T12" fmla="*/ 3 w 49"/>
                  <a:gd name="T13" fmla="*/ 36 h 68"/>
                  <a:gd name="T14" fmla="*/ 8 w 49"/>
                  <a:gd name="T15" fmla="*/ 32 h 68"/>
                  <a:gd name="T16" fmla="*/ 15 w 49"/>
                  <a:gd name="T17" fmla="*/ 30 h 68"/>
                  <a:gd name="T18" fmla="*/ 29 w 49"/>
                  <a:gd name="T19" fmla="*/ 26 h 68"/>
                  <a:gd name="T20" fmla="*/ 34 w 49"/>
                  <a:gd name="T21" fmla="*/ 24 h 68"/>
                  <a:gd name="T22" fmla="*/ 34 w 49"/>
                  <a:gd name="T23" fmla="*/ 18 h 68"/>
                  <a:gd name="T24" fmla="*/ 29 w 49"/>
                  <a:gd name="T25" fmla="*/ 12 h 68"/>
                  <a:gd name="T26" fmla="*/ 18 w 49"/>
                  <a:gd name="T27" fmla="*/ 12 h 68"/>
                  <a:gd name="T28" fmla="*/ 12 w 49"/>
                  <a:gd name="T29" fmla="*/ 16 h 68"/>
                  <a:gd name="T30" fmla="*/ 0 w 49"/>
                  <a:gd name="T31" fmla="*/ 20 h 68"/>
                  <a:gd name="T32" fmla="*/ 5 w 49"/>
                  <a:gd name="T33" fmla="*/ 8 h 68"/>
                  <a:gd name="T34" fmla="*/ 12 w 49"/>
                  <a:gd name="T35" fmla="*/ 2 h 68"/>
                  <a:gd name="T36" fmla="*/ 25 w 49"/>
                  <a:gd name="T37" fmla="*/ 0 h 68"/>
                  <a:gd name="T38" fmla="*/ 35 w 49"/>
                  <a:gd name="T39" fmla="*/ 2 h 68"/>
                  <a:gd name="T40" fmla="*/ 42 w 49"/>
                  <a:gd name="T41" fmla="*/ 6 h 68"/>
                  <a:gd name="T42" fmla="*/ 46 w 49"/>
                  <a:gd name="T43" fmla="*/ 14 h 68"/>
                  <a:gd name="T44" fmla="*/ 46 w 49"/>
                  <a:gd name="T45" fmla="*/ 24 h 68"/>
                  <a:gd name="T46" fmla="*/ 46 w 49"/>
                  <a:gd name="T47" fmla="*/ 46 h 68"/>
                  <a:gd name="T48" fmla="*/ 46 w 49"/>
                  <a:gd name="T49" fmla="*/ 58 h 68"/>
                  <a:gd name="T50" fmla="*/ 49 w 49"/>
                  <a:gd name="T51" fmla="*/ 66 h 68"/>
                  <a:gd name="T52" fmla="*/ 37 w 49"/>
                  <a:gd name="T53" fmla="*/ 62 h 68"/>
                  <a:gd name="T54" fmla="*/ 34 w 49"/>
                  <a:gd name="T55" fmla="*/ 34 h 68"/>
                  <a:gd name="T56" fmla="*/ 20 w 49"/>
                  <a:gd name="T57" fmla="*/ 38 h 68"/>
                  <a:gd name="T58" fmla="*/ 13 w 49"/>
                  <a:gd name="T59" fmla="*/ 40 h 68"/>
                  <a:gd name="T60" fmla="*/ 10 w 49"/>
                  <a:gd name="T61" fmla="*/ 44 h 68"/>
                  <a:gd name="T62" fmla="*/ 10 w 49"/>
                  <a:gd name="T63" fmla="*/ 48 h 68"/>
                  <a:gd name="T64" fmla="*/ 12 w 49"/>
                  <a:gd name="T65" fmla="*/ 54 h 68"/>
                  <a:gd name="T66" fmla="*/ 18 w 49"/>
                  <a:gd name="T67" fmla="*/ 56 h 68"/>
                  <a:gd name="T68" fmla="*/ 27 w 49"/>
                  <a:gd name="T69" fmla="*/ 54 h 68"/>
                  <a:gd name="T70" fmla="*/ 34 w 49"/>
                  <a:gd name="T71" fmla="*/ 48 h 68"/>
                  <a:gd name="T72" fmla="*/ 34 w 49"/>
                  <a:gd name="T73" fmla="*/ 3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68">
                    <a:moveTo>
                      <a:pt x="35" y="58"/>
                    </a:moveTo>
                    <a:lnTo>
                      <a:pt x="30" y="62"/>
                    </a:lnTo>
                    <a:lnTo>
                      <a:pt x="25" y="66"/>
                    </a:lnTo>
                    <a:lnTo>
                      <a:pt x="22" y="66"/>
                    </a:lnTo>
                    <a:lnTo>
                      <a:pt x="17" y="68"/>
                    </a:lnTo>
                    <a:lnTo>
                      <a:pt x="12" y="66"/>
                    </a:lnTo>
                    <a:lnTo>
                      <a:pt x="7" y="64"/>
                    </a:lnTo>
                    <a:lnTo>
                      <a:pt x="3" y="62"/>
                    </a:lnTo>
                    <a:lnTo>
                      <a:pt x="1" y="58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1" y="40"/>
                    </a:lnTo>
                    <a:lnTo>
                      <a:pt x="3" y="36"/>
                    </a:lnTo>
                    <a:lnTo>
                      <a:pt x="5" y="34"/>
                    </a:lnTo>
                    <a:lnTo>
                      <a:pt x="8" y="32"/>
                    </a:lnTo>
                    <a:lnTo>
                      <a:pt x="12" y="30"/>
                    </a:lnTo>
                    <a:lnTo>
                      <a:pt x="15" y="30"/>
                    </a:lnTo>
                    <a:lnTo>
                      <a:pt x="18" y="28"/>
                    </a:lnTo>
                    <a:lnTo>
                      <a:pt x="29" y="26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4" y="22"/>
                    </a:lnTo>
                    <a:lnTo>
                      <a:pt x="34" y="18"/>
                    </a:lnTo>
                    <a:lnTo>
                      <a:pt x="32" y="14"/>
                    </a:lnTo>
                    <a:lnTo>
                      <a:pt x="29" y="12"/>
                    </a:lnTo>
                    <a:lnTo>
                      <a:pt x="24" y="10"/>
                    </a:lnTo>
                    <a:lnTo>
                      <a:pt x="18" y="12"/>
                    </a:lnTo>
                    <a:lnTo>
                      <a:pt x="15" y="12"/>
                    </a:lnTo>
                    <a:lnTo>
                      <a:pt x="12" y="16"/>
                    </a:lnTo>
                    <a:lnTo>
                      <a:pt x="10" y="20"/>
                    </a:lnTo>
                    <a:lnTo>
                      <a:pt x="0" y="20"/>
                    </a:lnTo>
                    <a:lnTo>
                      <a:pt x="1" y="14"/>
                    </a:lnTo>
                    <a:lnTo>
                      <a:pt x="5" y="8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2" y="6"/>
                    </a:lnTo>
                    <a:lnTo>
                      <a:pt x="44" y="10"/>
                    </a:lnTo>
                    <a:lnTo>
                      <a:pt x="46" y="14"/>
                    </a:lnTo>
                    <a:lnTo>
                      <a:pt x="46" y="18"/>
                    </a:lnTo>
                    <a:lnTo>
                      <a:pt x="46" y="24"/>
                    </a:lnTo>
                    <a:lnTo>
                      <a:pt x="46" y="38"/>
                    </a:lnTo>
                    <a:lnTo>
                      <a:pt x="46" y="46"/>
                    </a:lnTo>
                    <a:lnTo>
                      <a:pt x="46" y="52"/>
                    </a:lnTo>
                    <a:lnTo>
                      <a:pt x="46" y="58"/>
                    </a:lnTo>
                    <a:lnTo>
                      <a:pt x="47" y="62"/>
                    </a:lnTo>
                    <a:lnTo>
                      <a:pt x="49" y="66"/>
                    </a:lnTo>
                    <a:lnTo>
                      <a:pt x="39" y="66"/>
                    </a:lnTo>
                    <a:lnTo>
                      <a:pt x="37" y="62"/>
                    </a:lnTo>
                    <a:lnTo>
                      <a:pt x="35" y="58"/>
                    </a:lnTo>
                    <a:close/>
                    <a:moveTo>
                      <a:pt x="34" y="34"/>
                    </a:moveTo>
                    <a:lnTo>
                      <a:pt x="29" y="36"/>
                    </a:lnTo>
                    <a:lnTo>
                      <a:pt x="20" y="38"/>
                    </a:lnTo>
                    <a:lnTo>
                      <a:pt x="17" y="40"/>
                    </a:lnTo>
                    <a:lnTo>
                      <a:pt x="13" y="40"/>
                    </a:lnTo>
                    <a:lnTo>
                      <a:pt x="12" y="42"/>
                    </a:lnTo>
                    <a:lnTo>
                      <a:pt x="10" y="44"/>
                    </a:lnTo>
                    <a:lnTo>
                      <a:pt x="10" y="46"/>
                    </a:lnTo>
                    <a:lnTo>
                      <a:pt x="10" y="48"/>
                    </a:lnTo>
                    <a:lnTo>
                      <a:pt x="10" y="52"/>
                    </a:lnTo>
                    <a:lnTo>
                      <a:pt x="12" y="54"/>
                    </a:lnTo>
                    <a:lnTo>
                      <a:pt x="15" y="56"/>
                    </a:lnTo>
                    <a:lnTo>
                      <a:pt x="18" y="56"/>
                    </a:lnTo>
                    <a:lnTo>
                      <a:pt x="24" y="56"/>
                    </a:lnTo>
                    <a:lnTo>
                      <a:pt x="27" y="54"/>
                    </a:lnTo>
                    <a:lnTo>
                      <a:pt x="30" y="52"/>
                    </a:lnTo>
                    <a:lnTo>
                      <a:pt x="34" y="48"/>
                    </a:lnTo>
                    <a:lnTo>
                      <a:pt x="34" y="44"/>
                    </a:lnTo>
                    <a:lnTo>
                      <a:pt x="34" y="38"/>
                    </a:lnTo>
                    <a:lnTo>
                      <a:pt x="34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63" name="Freeform 1067"/>
              <p:cNvSpPr>
                <a:spLocks/>
              </p:cNvSpPr>
              <p:nvPr/>
            </p:nvSpPr>
            <p:spPr bwMode="auto">
              <a:xfrm>
                <a:off x="4509" y="3385"/>
                <a:ext cx="46" cy="68"/>
              </a:xfrm>
              <a:custGeom>
                <a:avLst/>
                <a:gdLst>
                  <a:gd name="T0" fmla="*/ 10 w 46"/>
                  <a:gd name="T1" fmla="*/ 46 h 68"/>
                  <a:gd name="T2" fmla="*/ 15 w 46"/>
                  <a:gd name="T3" fmla="*/ 54 h 68"/>
                  <a:gd name="T4" fmla="*/ 24 w 46"/>
                  <a:gd name="T5" fmla="*/ 56 h 68"/>
                  <a:gd name="T6" fmla="*/ 32 w 46"/>
                  <a:gd name="T7" fmla="*/ 54 h 68"/>
                  <a:gd name="T8" fmla="*/ 36 w 46"/>
                  <a:gd name="T9" fmla="*/ 48 h 68"/>
                  <a:gd name="T10" fmla="*/ 32 w 46"/>
                  <a:gd name="T11" fmla="*/ 42 h 68"/>
                  <a:gd name="T12" fmla="*/ 24 w 46"/>
                  <a:gd name="T13" fmla="*/ 40 h 68"/>
                  <a:gd name="T14" fmla="*/ 10 w 46"/>
                  <a:gd name="T15" fmla="*/ 34 h 68"/>
                  <a:gd name="T16" fmla="*/ 3 w 46"/>
                  <a:gd name="T17" fmla="*/ 28 h 68"/>
                  <a:gd name="T18" fmla="*/ 2 w 46"/>
                  <a:gd name="T19" fmla="*/ 18 h 68"/>
                  <a:gd name="T20" fmla="*/ 3 w 46"/>
                  <a:gd name="T21" fmla="*/ 10 h 68"/>
                  <a:gd name="T22" fmla="*/ 8 w 46"/>
                  <a:gd name="T23" fmla="*/ 4 h 68"/>
                  <a:gd name="T24" fmla="*/ 13 w 46"/>
                  <a:gd name="T25" fmla="*/ 2 h 68"/>
                  <a:gd name="T26" fmla="*/ 20 w 46"/>
                  <a:gd name="T27" fmla="*/ 0 h 68"/>
                  <a:gd name="T28" fmla="*/ 32 w 46"/>
                  <a:gd name="T29" fmla="*/ 2 h 68"/>
                  <a:gd name="T30" fmla="*/ 39 w 46"/>
                  <a:gd name="T31" fmla="*/ 8 h 68"/>
                  <a:gd name="T32" fmla="*/ 42 w 46"/>
                  <a:gd name="T33" fmla="*/ 18 h 68"/>
                  <a:gd name="T34" fmla="*/ 30 w 46"/>
                  <a:gd name="T35" fmla="*/ 16 h 68"/>
                  <a:gd name="T36" fmla="*/ 25 w 46"/>
                  <a:gd name="T37" fmla="*/ 12 h 68"/>
                  <a:gd name="T38" fmla="*/ 17 w 46"/>
                  <a:gd name="T39" fmla="*/ 12 h 68"/>
                  <a:gd name="T40" fmla="*/ 12 w 46"/>
                  <a:gd name="T41" fmla="*/ 16 h 68"/>
                  <a:gd name="T42" fmla="*/ 12 w 46"/>
                  <a:gd name="T43" fmla="*/ 20 h 68"/>
                  <a:gd name="T44" fmla="*/ 13 w 46"/>
                  <a:gd name="T45" fmla="*/ 22 h 68"/>
                  <a:gd name="T46" fmla="*/ 19 w 46"/>
                  <a:gd name="T47" fmla="*/ 24 h 68"/>
                  <a:gd name="T48" fmla="*/ 30 w 46"/>
                  <a:gd name="T49" fmla="*/ 30 h 68"/>
                  <a:gd name="T50" fmla="*/ 39 w 46"/>
                  <a:gd name="T51" fmla="*/ 34 h 68"/>
                  <a:gd name="T52" fmla="*/ 44 w 46"/>
                  <a:gd name="T53" fmla="*/ 42 h 68"/>
                  <a:gd name="T54" fmla="*/ 44 w 46"/>
                  <a:gd name="T55" fmla="*/ 52 h 68"/>
                  <a:gd name="T56" fmla="*/ 39 w 46"/>
                  <a:gd name="T57" fmla="*/ 62 h 68"/>
                  <a:gd name="T58" fmla="*/ 30 w 46"/>
                  <a:gd name="T59" fmla="*/ 66 h 68"/>
                  <a:gd name="T60" fmla="*/ 17 w 46"/>
                  <a:gd name="T61" fmla="*/ 66 h 68"/>
                  <a:gd name="T62" fmla="*/ 7 w 46"/>
                  <a:gd name="T63" fmla="*/ 62 h 68"/>
                  <a:gd name="T64" fmla="*/ 2 w 46"/>
                  <a:gd name="T65" fmla="*/ 5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68">
                    <a:moveTo>
                      <a:pt x="0" y="46"/>
                    </a:moveTo>
                    <a:lnTo>
                      <a:pt x="10" y="46"/>
                    </a:lnTo>
                    <a:lnTo>
                      <a:pt x="12" y="50"/>
                    </a:lnTo>
                    <a:lnTo>
                      <a:pt x="15" y="54"/>
                    </a:lnTo>
                    <a:lnTo>
                      <a:pt x="19" y="56"/>
                    </a:lnTo>
                    <a:lnTo>
                      <a:pt x="24" y="56"/>
                    </a:lnTo>
                    <a:lnTo>
                      <a:pt x="29" y="56"/>
                    </a:lnTo>
                    <a:lnTo>
                      <a:pt x="32" y="54"/>
                    </a:lnTo>
                    <a:lnTo>
                      <a:pt x="36" y="52"/>
                    </a:lnTo>
                    <a:lnTo>
                      <a:pt x="36" y="48"/>
                    </a:lnTo>
                    <a:lnTo>
                      <a:pt x="34" y="44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4" y="40"/>
                    </a:lnTo>
                    <a:lnTo>
                      <a:pt x="15" y="36"/>
                    </a:lnTo>
                    <a:lnTo>
                      <a:pt x="10" y="34"/>
                    </a:lnTo>
                    <a:lnTo>
                      <a:pt x="7" y="32"/>
                    </a:lnTo>
                    <a:lnTo>
                      <a:pt x="3" y="28"/>
                    </a:lnTo>
                    <a:lnTo>
                      <a:pt x="2" y="24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3" y="10"/>
                    </a:lnTo>
                    <a:lnTo>
                      <a:pt x="5" y="8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3" y="2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32" y="2"/>
                    </a:lnTo>
                    <a:lnTo>
                      <a:pt x="36" y="4"/>
                    </a:lnTo>
                    <a:lnTo>
                      <a:pt x="39" y="8"/>
                    </a:lnTo>
                    <a:lnTo>
                      <a:pt x="41" y="12"/>
                    </a:lnTo>
                    <a:lnTo>
                      <a:pt x="42" y="18"/>
                    </a:lnTo>
                    <a:lnTo>
                      <a:pt x="32" y="20"/>
                    </a:lnTo>
                    <a:lnTo>
                      <a:pt x="30" y="16"/>
                    </a:lnTo>
                    <a:lnTo>
                      <a:pt x="29" y="12"/>
                    </a:lnTo>
                    <a:lnTo>
                      <a:pt x="25" y="12"/>
                    </a:lnTo>
                    <a:lnTo>
                      <a:pt x="22" y="10"/>
                    </a:lnTo>
                    <a:lnTo>
                      <a:pt x="17" y="12"/>
                    </a:lnTo>
                    <a:lnTo>
                      <a:pt x="13" y="12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22" y="26"/>
                    </a:lnTo>
                    <a:lnTo>
                      <a:pt x="30" y="30"/>
                    </a:lnTo>
                    <a:lnTo>
                      <a:pt x="36" y="32"/>
                    </a:lnTo>
                    <a:lnTo>
                      <a:pt x="39" y="34"/>
                    </a:lnTo>
                    <a:lnTo>
                      <a:pt x="42" y="38"/>
                    </a:lnTo>
                    <a:lnTo>
                      <a:pt x="44" y="42"/>
                    </a:lnTo>
                    <a:lnTo>
                      <a:pt x="46" y="46"/>
                    </a:lnTo>
                    <a:lnTo>
                      <a:pt x="44" y="52"/>
                    </a:lnTo>
                    <a:lnTo>
                      <a:pt x="42" y="58"/>
                    </a:lnTo>
                    <a:lnTo>
                      <a:pt x="39" y="62"/>
                    </a:lnTo>
                    <a:lnTo>
                      <a:pt x="36" y="64"/>
                    </a:lnTo>
                    <a:lnTo>
                      <a:pt x="30" y="66"/>
                    </a:lnTo>
                    <a:lnTo>
                      <a:pt x="24" y="68"/>
                    </a:lnTo>
                    <a:lnTo>
                      <a:pt x="17" y="66"/>
                    </a:lnTo>
                    <a:lnTo>
                      <a:pt x="12" y="64"/>
                    </a:lnTo>
                    <a:lnTo>
                      <a:pt x="7" y="62"/>
                    </a:lnTo>
                    <a:lnTo>
                      <a:pt x="5" y="58"/>
                    </a:lnTo>
                    <a:lnTo>
                      <a:pt x="2" y="5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64" name="Freeform 1068"/>
              <p:cNvSpPr>
                <a:spLocks/>
              </p:cNvSpPr>
              <p:nvPr/>
            </p:nvSpPr>
            <p:spPr bwMode="auto">
              <a:xfrm>
                <a:off x="4562" y="3385"/>
                <a:ext cx="45" cy="68"/>
              </a:xfrm>
              <a:custGeom>
                <a:avLst/>
                <a:gdLst>
                  <a:gd name="T0" fmla="*/ 10 w 45"/>
                  <a:gd name="T1" fmla="*/ 46 h 68"/>
                  <a:gd name="T2" fmla="*/ 15 w 45"/>
                  <a:gd name="T3" fmla="*/ 54 h 68"/>
                  <a:gd name="T4" fmla="*/ 23 w 45"/>
                  <a:gd name="T5" fmla="*/ 56 h 68"/>
                  <a:gd name="T6" fmla="*/ 32 w 45"/>
                  <a:gd name="T7" fmla="*/ 54 h 68"/>
                  <a:gd name="T8" fmla="*/ 35 w 45"/>
                  <a:gd name="T9" fmla="*/ 48 h 68"/>
                  <a:gd name="T10" fmla="*/ 32 w 45"/>
                  <a:gd name="T11" fmla="*/ 42 h 68"/>
                  <a:gd name="T12" fmla="*/ 23 w 45"/>
                  <a:gd name="T13" fmla="*/ 40 h 68"/>
                  <a:gd name="T14" fmla="*/ 10 w 45"/>
                  <a:gd name="T15" fmla="*/ 34 h 68"/>
                  <a:gd name="T16" fmla="*/ 3 w 45"/>
                  <a:gd name="T17" fmla="*/ 28 h 68"/>
                  <a:gd name="T18" fmla="*/ 1 w 45"/>
                  <a:gd name="T19" fmla="*/ 18 h 68"/>
                  <a:gd name="T20" fmla="*/ 3 w 45"/>
                  <a:gd name="T21" fmla="*/ 10 h 68"/>
                  <a:gd name="T22" fmla="*/ 8 w 45"/>
                  <a:gd name="T23" fmla="*/ 4 h 68"/>
                  <a:gd name="T24" fmla="*/ 13 w 45"/>
                  <a:gd name="T25" fmla="*/ 2 h 68"/>
                  <a:gd name="T26" fmla="*/ 20 w 45"/>
                  <a:gd name="T27" fmla="*/ 0 h 68"/>
                  <a:gd name="T28" fmla="*/ 32 w 45"/>
                  <a:gd name="T29" fmla="*/ 2 h 68"/>
                  <a:gd name="T30" fmla="*/ 39 w 45"/>
                  <a:gd name="T31" fmla="*/ 8 h 68"/>
                  <a:gd name="T32" fmla="*/ 42 w 45"/>
                  <a:gd name="T33" fmla="*/ 18 h 68"/>
                  <a:gd name="T34" fmla="*/ 30 w 45"/>
                  <a:gd name="T35" fmla="*/ 16 h 68"/>
                  <a:gd name="T36" fmla="*/ 25 w 45"/>
                  <a:gd name="T37" fmla="*/ 12 h 68"/>
                  <a:gd name="T38" fmla="*/ 17 w 45"/>
                  <a:gd name="T39" fmla="*/ 12 h 68"/>
                  <a:gd name="T40" fmla="*/ 11 w 45"/>
                  <a:gd name="T41" fmla="*/ 16 h 68"/>
                  <a:gd name="T42" fmla="*/ 11 w 45"/>
                  <a:gd name="T43" fmla="*/ 20 h 68"/>
                  <a:gd name="T44" fmla="*/ 13 w 45"/>
                  <a:gd name="T45" fmla="*/ 22 h 68"/>
                  <a:gd name="T46" fmla="*/ 18 w 45"/>
                  <a:gd name="T47" fmla="*/ 24 h 68"/>
                  <a:gd name="T48" fmla="*/ 30 w 45"/>
                  <a:gd name="T49" fmla="*/ 30 h 68"/>
                  <a:gd name="T50" fmla="*/ 39 w 45"/>
                  <a:gd name="T51" fmla="*/ 34 h 68"/>
                  <a:gd name="T52" fmla="*/ 44 w 45"/>
                  <a:gd name="T53" fmla="*/ 42 h 68"/>
                  <a:gd name="T54" fmla="*/ 44 w 45"/>
                  <a:gd name="T55" fmla="*/ 52 h 68"/>
                  <a:gd name="T56" fmla="*/ 39 w 45"/>
                  <a:gd name="T57" fmla="*/ 62 h 68"/>
                  <a:gd name="T58" fmla="*/ 30 w 45"/>
                  <a:gd name="T59" fmla="*/ 66 h 68"/>
                  <a:gd name="T60" fmla="*/ 17 w 45"/>
                  <a:gd name="T61" fmla="*/ 66 h 68"/>
                  <a:gd name="T62" fmla="*/ 6 w 45"/>
                  <a:gd name="T63" fmla="*/ 62 h 68"/>
                  <a:gd name="T64" fmla="*/ 1 w 45"/>
                  <a:gd name="T65" fmla="*/ 5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5" h="68">
                    <a:moveTo>
                      <a:pt x="0" y="46"/>
                    </a:moveTo>
                    <a:lnTo>
                      <a:pt x="10" y="46"/>
                    </a:lnTo>
                    <a:lnTo>
                      <a:pt x="11" y="50"/>
                    </a:lnTo>
                    <a:lnTo>
                      <a:pt x="15" y="54"/>
                    </a:lnTo>
                    <a:lnTo>
                      <a:pt x="18" y="56"/>
                    </a:lnTo>
                    <a:lnTo>
                      <a:pt x="23" y="56"/>
                    </a:lnTo>
                    <a:lnTo>
                      <a:pt x="28" y="56"/>
                    </a:lnTo>
                    <a:lnTo>
                      <a:pt x="32" y="54"/>
                    </a:lnTo>
                    <a:lnTo>
                      <a:pt x="35" y="52"/>
                    </a:lnTo>
                    <a:lnTo>
                      <a:pt x="35" y="48"/>
                    </a:lnTo>
                    <a:lnTo>
                      <a:pt x="34" y="44"/>
                    </a:lnTo>
                    <a:lnTo>
                      <a:pt x="32" y="42"/>
                    </a:lnTo>
                    <a:lnTo>
                      <a:pt x="28" y="42"/>
                    </a:lnTo>
                    <a:lnTo>
                      <a:pt x="23" y="40"/>
                    </a:lnTo>
                    <a:lnTo>
                      <a:pt x="15" y="36"/>
                    </a:lnTo>
                    <a:lnTo>
                      <a:pt x="10" y="34"/>
                    </a:lnTo>
                    <a:lnTo>
                      <a:pt x="6" y="32"/>
                    </a:lnTo>
                    <a:lnTo>
                      <a:pt x="3" y="28"/>
                    </a:lnTo>
                    <a:lnTo>
                      <a:pt x="1" y="24"/>
                    </a:lnTo>
                    <a:lnTo>
                      <a:pt x="1" y="18"/>
                    </a:lnTo>
                    <a:lnTo>
                      <a:pt x="1" y="14"/>
                    </a:lnTo>
                    <a:lnTo>
                      <a:pt x="3" y="10"/>
                    </a:lnTo>
                    <a:lnTo>
                      <a:pt x="5" y="8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3" y="2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32" y="2"/>
                    </a:lnTo>
                    <a:lnTo>
                      <a:pt x="35" y="4"/>
                    </a:lnTo>
                    <a:lnTo>
                      <a:pt x="39" y="8"/>
                    </a:lnTo>
                    <a:lnTo>
                      <a:pt x="40" y="12"/>
                    </a:lnTo>
                    <a:lnTo>
                      <a:pt x="42" y="18"/>
                    </a:lnTo>
                    <a:lnTo>
                      <a:pt x="32" y="20"/>
                    </a:lnTo>
                    <a:lnTo>
                      <a:pt x="30" y="16"/>
                    </a:lnTo>
                    <a:lnTo>
                      <a:pt x="28" y="12"/>
                    </a:lnTo>
                    <a:lnTo>
                      <a:pt x="25" y="12"/>
                    </a:lnTo>
                    <a:lnTo>
                      <a:pt x="22" y="10"/>
                    </a:lnTo>
                    <a:lnTo>
                      <a:pt x="17" y="12"/>
                    </a:lnTo>
                    <a:lnTo>
                      <a:pt x="13" y="12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5" y="24"/>
                    </a:lnTo>
                    <a:lnTo>
                      <a:pt x="18" y="24"/>
                    </a:lnTo>
                    <a:lnTo>
                      <a:pt x="22" y="26"/>
                    </a:lnTo>
                    <a:lnTo>
                      <a:pt x="30" y="30"/>
                    </a:lnTo>
                    <a:lnTo>
                      <a:pt x="35" y="32"/>
                    </a:lnTo>
                    <a:lnTo>
                      <a:pt x="39" y="34"/>
                    </a:lnTo>
                    <a:lnTo>
                      <a:pt x="42" y="38"/>
                    </a:lnTo>
                    <a:lnTo>
                      <a:pt x="44" y="42"/>
                    </a:lnTo>
                    <a:lnTo>
                      <a:pt x="45" y="46"/>
                    </a:lnTo>
                    <a:lnTo>
                      <a:pt x="44" y="52"/>
                    </a:lnTo>
                    <a:lnTo>
                      <a:pt x="42" y="58"/>
                    </a:lnTo>
                    <a:lnTo>
                      <a:pt x="39" y="62"/>
                    </a:lnTo>
                    <a:lnTo>
                      <a:pt x="35" y="64"/>
                    </a:lnTo>
                    <a:lnTo>
                      <a:pt x="30" y="66"/>
                    </a:lnTo>
                    <a:lnTo>
                      <a:pt x="23" y="68"/>
                    </a:lnTo>
                    <a:lnTo>
                      <a:pt x="17" y="66"/>
                    </a:lnTo>
                    <a:lnTo>
                      <a:pt x="11" y="64"/>
                    </a:lnTo>
                    <a:lnTo>
                      <a:pt x="6" y="62"/>
                    </a:lnTo>
                    <a:lnTo>
                      <a:pt x="5" y="58"/>
                    </a:lnTo>
                    <a:lnTo>
                      <a:pt x="1" y="5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65" name="Freeform 1069"/>
              <p:cNvSpPr>
                <a:spLocks noEditPoints="1"/>
              </p:cNvSpPr>
              <p:nvPr/>
            </p:nvSpPr>
            <p:spPr bwMode="auto">
              <a:xfrm>
                <a:off x="2909" y="2391"/>
                <a:ext cx="77" cy="66"/>
              </a:xfrm>
              <a:custGeom>
                <a:avLst/>
                <a:gdLst>
                  <a:gd name="T0" fmla="*/ 77 w 77"/>
                  <a:gd name="T1" fmla="*/ 66 h 66"/>
                  <a:gd name="T2" fmla="*/ 0 w 77"/>
                  <a:gd name="T3" fmla="*/ 66 h 66"/>
                  <a:gd name="T4" fmla="*/ 0 w 77"/>
                  <a:gd name="T5" fmla="*/ 34 h 66"/>
                  <a:gd name="T6" fmla="*/ 2 w 77"/>
                  <a:gd name="T7" fmla="*/ 26 h 66"/>
                  <a:gd name="T8" fmla="*/ 2 w 77"/>
                  <a:gd name="T9" fmla="*/ 20 h 66"/>
                  <a:gd name="T10" fmla="*/ 4 w 77"/>
                  <a:gd name="T11" fmla="*/ 14 h 66"/>
                  <a:gd name="T12" fmla="*/ 5 w 77"/>
                  <a:gd name="T13" fmla="*/ 10 h 66"/>
                  <a:gd name="T14" fmla="*/ 9 w 77"/>
                  <a:gd name="T15" fmla="*/ 6 h 66"/>
                  <a:gd name="T16" fmla="*/ 12 w 77"/>
                  <a:gd name="T17" fmla="*/ 4 h 66"/>
                  <a:gd name="T18" fmla="*/ 17 w 77"/>
                  <a:gd name="T19" fmla="*/ 2 h 66"/>
                  <a:gd name="T20" fmla="*/ 22 w 77"/>
                  <a:gd name="T21" fmla="*/ 0 h 66"/>
                  <a:gd name="T22" fmla="*/ 29 w 77"/>
                  <a:gd name="T23" fmla="*/ 2 h 66"/>
                  <a:gd name="T24" fmla="*/ 34 w 77"/>
                  <a:gd name="T25" fmla="*/ 4 h 66"/>
                  <a:gd name="T26" fmla="*/ 39 w 77"/>
                  <a:gd name="T27" fmla="*/ 8 h 66"/>
                  <a:gd name="T28" fmla="*/ 43 w 77"/>
                  <a:gd name="T29" fmla="*/ 12 h 66"/>
                  <a:gd name="T30" fmla="*/ 44 w 77"/>
                  <a:gd name="T31" fmla="*/ 18 h 66"/>
                  <a:gd name="T32" fmla="*/ 46 w 77"/>
                  <a:gd name="T33" fmla="*/ 24 h 66"/>
                  <a:gd name="T34" fmla="*/ 46 w 77"/>
                  <a:gd name="T35" fmla="*/ 32 h 66"/>
                  <a:gd name="T36" fmla="*/ 46 w 77"/>
                  <a:gd name="T37" fmla="*/ 54 h 66"/>
                  <a:gd name="T38" fmla="*/ 77 w 77"/>
                  <a:gd name="T39" fmla="*/ 54 h 66"/>
                  <a:gd name="T40" fmla="*/ 77 w 77"/>
                  <a:gd name="T41" fmla="*/ 66 h 66"/>
                  <a:gd name="T42" fmla="*/ 38 w 77"/>
                  <a:gd name="T43" fmla="*/ 54 h 66"/>
                  <a:gd name="T44" fmla="*/ 38 w 77"/>
                  <a:gd name="T45" fmla="*/ 32 h 66"/>
                  <a:gd name="T46" fmla="*/ 38 w 77"/>
                  <a:gd name="T47" fmla="*/ 26 h 66"/>
                  <a:gd name="T48" fmla="*/ 36 w 77"/>
                  <a:gd name="T49" fmla="*/ 20 h 66"/>
                  <a:gd name="T50" fmla="*/ 34 w 77"/>
                  <a:gd name="T51" fmla="*/ 16 h 66"/>
                  <a:gd name="T52" fmla="*/ 31 w 77"/>
                  <a:gd name="T53" fmla="*/ 14 h 66"/>
                  <a:gd name="T54" fmla="*/ 27 w 77"/>
                  <a:gd name="T55" fmla="*/ 12 h 66"/>
                  <a:gd name="T56" fmla="*/ 24 w 77"/>
                  <a:gd name="T57" fmla="*/ 12 h 66"/>
                  <a:gd name="T58" fmla="*/ 19 w 77"/>
                  <a:gd name="T59" fmla="*/ 12 h 66"/>
                  <a:gd name="T60" fmla="*/ 15 w 77"/>
                  <a:gd name="T61" fmla="*/ 14 h 66"/>
                  <a:gd name="T62" fmla="*/ 12 w 77"/>
                  <a:gd name="T63" fmla="*/ 18 h 66"/>
                  <a:gd name="T64" fmla="*/ 10 w 77"/>
                  <a:gd name="T65" fmla="*/ 22 h 66"/>
                  <a:gd name="T66" fmla="*/ 10 w 77"/>
                  <a:gd name="T67" fmla="*/ 26 h 66"/>
                  <a:gd name="T68" fmla="*/ 10 w 77"/>
                  <a:gd name="T69" fmla="*/ 32 h 66"/>
                  <a:gd name="T70" fmla="*/ 10 w 77"/>
                  <a:gd name="T71" fmla="*/ 54 h 66"/>
                  <a:gd name="T72" fmla="*/ 38 w 77"/>
                  <a:gd name="T73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7" h="66">
                    <a:moveTo>
                      <a:pt x="77" y="66"/>
                    </a:moveTo>
                    <a:lnTo>
                      <a:pt x="0" y="66"/>
                    </a:lnTo>
                    <a:lnTo>
                      <a:pt x="0" y="34"/>
                    </a:lnTo>
                    <a:lnTo>
                      <a:pt x="2" y="26"/>
                    </a:lnTo>
                    <a:lnTo>
                      <a:pt x="2" y="20"/>
                    </a:lnTo>
                    <a:lnTo>
                      <a:pt x="4" y="14"/>
                    </a:lnTo>
                    <a:lnTo>
                      <a:pt x="5" y="10"/>
                    </a:lnTo>
                    <a:lnTo>
                      <a:pt x="9" y="6"/>
                    </a:lnTo>
                    <a:lnTo>
                      <a:pt x="12" y="4"/>
                    </a:lnTo>
                    <a:lnTo>
                      <a:pt x="17" y="2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4" y="4"/>
                    </a:lnTo>
                    <a:lnTo>
                      <a:pt x="39" y="8"/>
                    </a:lnTo>
                    <a:lnTo>
                      <a:pt x="43" y="12"/>
                    </a:lnTo>
                    <a:lnTo>
                      <a:pt x="44" y="18"/>
                    </a:lnTo>
                    <a:lnTo>
                      <a:pt x="46" y="24"/>
                    </a:lnTo>
                    <a:lnTo>
                      <a:pt x="46" y="32"/>
                    </a:lnTo>
                    <a:lnTo>
                      <a:pt x="46" y="54"/>
                    </a:lnTo>
                    <a:lnTo>
                      <a:pt x="77" y="54"/>
                    </a:lnTo>
                    <a:lnTo>
                      <a:pt x="77" y="66"/>
                    </a:lnTo>
                    <a:close/>
                    <a:moveTo>
                      <a:pt x="38" y="54"/>
                    </a:moveTo>
                    <a:lnTo>
                      <a:pt x="38" y="32"/>
                    </a:lnTo>
                    <a:lnTo>
                      <a:pt x="38" y="26"/>
                    </a:lnTo>
                    <a:lnTo>
                      <a:pt x="36" y="20"/>
                    </a:lnTo>
                    <a:lnTo>
                      <a:pt x="34" y="16"/>
                    </a:lnTo>
                    <a:lnTo>
                      <a:pt x="31" y="14"/>
                    </a:lnTo>
                    <a:lnTo>
                      <a:pt x="27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15" y="14"/>
                    </a:lnTo>
                    <a:lnTo>
                      <a:pt x="12" y="18"/>
                    </a:lnTo>
                    <a:lnTo>
                      <a:pt x="10" y="22"/>
                    </a:lnTo>
                    <a:lnTo>
                      <a:pt x="10" y="26"/>
                    </a:lnTo>
                    <a:lnTo>
                      <a:pt x="10" y="32"/>
                    </a:lnTo>
                    <a:lnTo>
                      <a:pt x="10" y="54"/>
                    </a:lnTo>
                    <a:lnTo>
                      <a:pt x="38" y="5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66" name="Freeform 1070"/>
              <p:cNvSpPr>
                <a:spLocks/>
              </p:cNvSpPr>
              <p:nvPr/>
            </p:nvSpPr>
            <p:spPr bwMode="auto">
              <a:xfrm>
                <a:off x="2930" y="2343"/>
                <a:ext cx="56" cy="34"/>
              </a:xfrm>
              <a:custGeom>
                <a:avLst/>
                <a:gdLst>
                  <a:gd name="T0" fmla="*/ 56 w 56"/>
                  <a:gd name="T1" fmla="*/ 34 h 34"/>
                  <a:gd name="T2" fmla="*/ 1 w 56"/>
                  <a:gd name="T3" fmla="*/ 34 h 34"/>
                  <a:gd name="T4" fmla="*/ 1 w 56"/>
                  <a:gd name="T5" fmla="*/ 22 h 34"/>
                  <a:gd name="T6" fmla="*/ 8 w 56"/>
                  <a:gd name="T7" fmla="*/ 22 h 34"/>
                  <a:gd name="T8" fmla="*/ 5 w 56"/>
                  <a:gd name="T9" fmla="*/ 20 h 34"/>
                  <a:gd name="T10" fmla="*/ 1 w 56"/>
                  <a:gd name="T11" fmla="*/ 16 h 34"/>
                  <a:gd name="T12" fmla="*/ 0 w 56"/>
                  <a:gd name="T13" fmla="*/ 14 h 34"/>
                  <a:gd name="T14" fmla="*/ 0 w 56"/>
                  <a:gd name="T15" fmla="*/ 10 h 34"/>
                  <a:gd name="T16" fmla="*/ 0 w 56"/>
                  <a:gd name="T17" fmla="*/ 4 h 34"/>
                  <a:gd name="T18" fmla="*/ 3 w 56"/>
                  <a:gd name="T19" fmla="*/ 0 h 34"/>
                  <a:gd name="T20" fmla="*/ 11 w 56"/>
                  <a:gd name="T21" fmla="*/ 4 h 34"/>
                  <a:gd name="T22" fmla="*/ 10 w 56"/>
                  <a:gd name="T23" fmla="*/ 6 h 34"/>
                  <a:gd name="T24" fmla="*/ 8 w 56"/>
                  <a:gd name="T25" fmla="*/ 10 h 34"/>
                  <a:gd name="T26" fmla="*/ 10 w 56"/>
                  <a:gd name="T27" fmla="*/ 14 h 34"/>
                  <a:gd name="T28" fmla="*/ 10 w 56"/>
                  <a:gd name="T29" fmla="*/ 16 h 34"/>
                  <a:gd name="T30" fmla="*/ 13 w 56"/>
                  <a:gd name="T31" fmla="*/ 18 h 34"/>
                  <a:gd name="T32" fmla="*/ 15 w 56"/>
                  <a:gd name="T33" fmla="*/ 20 h 34"/>
                  <a:gd name="T34" fmla="*/ 20 w 56"/>
                  <a:gd name="T35" fmla="*/ 22 h 34"/>
                  <a:gd name="T36" fmla="*/ 27 w 56"/>
                  <a:gd name="T37" fmla="*/ 22 h 34"/>
                  <a:gd name="T38" fmla="*/ 56 w 56"/>
                  <a:gd name="T39" fmla="*/ 22 h 34"/>
                  <a:gd name="T40" fmla="*/ 56 w 56"/>
                  <a:gd name="T4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34">
                    <a:moveTo>
                      <a:pt x="56" y="34"/>
                    </a:moveTo>
                    <a:lnTo>
                      <a:pt x="1" y="34"/>
                    </a:lnTo>
                    <a:lnTo>
                      <a:pt x="1" y="22"/>
                    </a:lnTo>
                    <a:lnTo>
                      <a:pt x="8" y="22"/>
                    </a:lnTo>
                    <a:lnTo>
                      <a:pt x="5" y="20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11" y="4"/>
                    </a:lnTo>
                    <a:lnTo>
                      <a:pt x="10" y="6"/>
                    </a:lnTo>
                    <a:lnTo>
                      <a:pt x="8" y="10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3" y="18"/>
                    </a:lnTo>
                    <a:lnTo>
                      <a:pt x="15" y="20"/>
                    </a:lnTo>
                    <a:lnTo>
                      <a:pt x="20" y="22"/>
                    </a:lnTo>
                    <a:lnTo>
                      <a:pt x="27" y="22"/>
                    </a:lnTo>
                    <a:lnTo>
                      <a:pt x="56" y="22"/>
                    </a:lnTo>
                    <a:lnTo>
                      <a:pt x="5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67" name="Freeform 1071"/>
              <p:cNvSpPr>
                <a:spLocks noEditPoints="1"/>
              </p:cNvSpPr>
              <p:nvPr/>
            </p:nvSpPr>
            <p:spPr bwMode="auto">
              <a:xfrm>
                <a:off x="2930" y="2281"/>
                <a:ext cx="57" cy="58"/>
              </a:xfrm>
              <a:custGeom>
                <a:avLst/>
                <a:gdLst>
                  <a:gd name="T0" fmla="*/ 28 w 57"/>
                  <a:gd name="T1" fmla="*/ 58 h 58"/>
                  <a:gd name="T2" fmla="*/ 22 w 57"/>
                  <a:gd name="T3" fmla="*/ 58 h 58"/>
                  <a:gd name="T4" fmla="*/ 15 w 57"/>
                  <a:gd name="T5" fmla="*/ 56 h 58"/>
                  <a:gd name="T6" fmla="*/ 10 w 57"/>
                  <a:gd name="T7" fmla="*/ 52 h 58"/>
                  <a:gd name="T8" fmla="*/ 6 w 57"/>
                  <a:gd name="T9" fmla="*/ 48 h 58"/>
                  <a:gd name="T10" fmla="*/ 3 w 57"/>
                  <a:gd name="T11" fmla="*/ 42 h 58"/>
                  <a:gd name="T12" fmla="*/ 0 w 57"/>
                  <a:gd name="T13" fmla="*/ 36 h 58"/>
                  <a:gd name="T14" fmla="*/ 0 w 57"/>
                  <a:gd name="T15" fmla="*/ 28 h 58"/>
                  <a:gd name="T16" fmla="*/ 1 w 57"/>
                  <a:gd name="T17" fmla="*/ 20 h 58"/>
                  <a:gd name="T18" fmla="*/ 3 w 57"/>
                  <a:gd name="T19" fmla="*/ 14 h 58"/>
                  <a:gd name="T20" fmla="*/ 6 w 57"/>
                  <a:gd name="T21" fmla="*/ 8 h 58"/>
                  <a:gd name="T22" fmla="*/ 13 w 57"/>
                  <a:gd name="T23" fmla="*/ 4 h 58"/>
                  <a:gd name="T24" fmla="*/ 20 w 57"/>
                  <a:gd name="T25" fmla="*/ 0 h 58"/>
                  <a:gd name="T26" fmla="*/ 27 w 57"/>
                  <a:gd name="T27" fmla="*/ 0 h 58"/>
                  <a:gd name="T28" fmla="*/ 34 w 57"/>
                  <a:gd name="T29" fmla="*/ 0 h 58"/>
                  <a:gd name="T30" fmla="*/ 39 w 57"/>
                  <a:gd name="T31" fmla="*/ 2 h 58"/>
                  <a:gd name="T32" fmla="*/ 44 w 57"/>
                  <a:gd name="T33" fmla="*/ 4 h 58"/>
                  <a:gd name="T34" fmla="*/ 49 w 57"/>
                  <a:gd name="T35" fmla="*/ 8 h 58"/>
                  <a:gd name="T36" fmla="*/ 54 w 57"/>
                  <a:gd name="T37" fmla="*/ 14 h 58"/>
                  <a:gd name="T38" fmla="*/ 56 w 57"/>
                  <a:gd name="T39" fmla="*/ 20 h 58"/>
                  <a:gd name="T40" fmla="*/ 57 w 57"/>
                  <a:gd name="T41" fmla="*/ 28 h 58"/>
                  <a:gd name="T42" fmla="*/ 56 w 57"/>
                  <a:gd name="T43" fmla="*/ 36 h 58"/>
                  <a:gd name="T44" fmla="*/ 54 w 57"/>
                  <a:gd name="T45" fmla="*/ 44 h 58"/>
                  <a:gd name="T46" fmla="*/ 49 w 57"/>
                  <a:gd name="T47" fmla="*/ 50 h 58"/>
                  <a:gd name="T48" fmla="*/ 44 w 57"/>
                  <a:gd name="T49" fmla="*/ 54 h 58"/>
                  <a:gd name="T50" fmla="*/ 37 w 57"/>
                  <a:gd name="T51" fmla="*/ 56 h 58"/>
                  <a:gd name="T52" fmla="*/ 28 w 57"/>
                  <a:gd name="T53" fmla="*/ 58 h 58"/>
                  <a:gd name="T54" fmla="*/ 28 w 57"/>
                  <a:gd name="T55" fmla="*/ 46 h 58"/>
                  <a:gd name="T56" fmla="*/ 34 w 57"/>
                  <a:gd name="T57" fmla="*/ 46 h 58"/>
                  <a:gd name="T58" fmla="*/ 39 w 57"/>
                  <a:gd name="T59" fmla="*/ 44 h 58"/>
                  <a:gd name="T60" fmla="*/ 44 w 57"/>
                  <a:gd name="T61" fmla="*/ 42 h 58"/>
                  <a:gd name="T62" fmla="*/ 45 w 57"/>
                  <a:gd name="T63" fmla="*/ 38 h 58"/>
                  <a:gd name="T64" fmla="*/ 47 w 57"/>
                  <a:gd name="T65" fmla="*/ 34 h 58"/>
                  <a:gd name="T66" fmla="*/ 47 w 57"/>
                  <a:gd name="T67" fmla="*/ 28 h 58"/>
                  <a:gd name="T68" fmla="*/ 47 w 57"/>
                  <a:gd name="T69" fmla="*/ 24 h 58"/>
                  <a:gd name="T70" fmla="*/ 45 w 57"/>
                  <a:gd name="T71" fmla="*/ 20 h 58"/>
                  <a:gd name="T72" fmla="*/ 44 w 57"/>
                  <a:gd name="T73" fmla="*/ 16 h 58"/>
                  <a:gd name="T74" fmla="*/ 39 w 57"/>
                  <a:gd name="T75" fmla="*/ 14 h 58"/>
                  <a:gd name="T76" fmla="*/ 34 w 57"/>
                  <a:gd name="T77" fmla="*/ 12 h 58"/>
                  <a:gd name="T78" fmla="*/ 28 w 57"/>
                  <a:gd name="T79" fmla="*/ 12 h 58"/>
                  <a:gd name="T80" fmla="*/ 22 w 57"/>
                  <a:gd name="T81" fmla="*/ 12 h 58"/>
                  <a:gd name="T82" fmla="*/ 17 w 57"/>
                  <a:gd name="T83" fmla="*/ 14 h 58"/>
                  <a:gd name="T84" fmla="*/ 13 w 57"/>
                  <a:gd name="T85" fmla="*/ 16 h 58"/>
                  <a:gd name="T86" fmla="*/ 11 w 57"/>
                  <a:gd name="T87" fmla="*/ 20 h 58"/>
                  <a:gd name="T88" fmla="*/ 10 w 57"/>
                  <a:gd name="T89" fmla="*/ 24 h 58"/>
                  <a:gd name="T90" fmla="*/ 8 w 57"/>
                  <a:gd name="T91" fmla="*/ 28 h 58"/>
                  <a:gd name="T92" fmla="*/ 10 w 57"/>
                  <a:gd name="T93" fmla="*/ 34 h 58"/>
                  <a:gd name="T94" fmla="*/ 11 w 57"/>
                  <a:gd name="T95" fmla="*/ 38 h 58"/>
                  <a:gd name="T96" fmla="*/ 13 w 57"/>
                  <a:gd name="T97" fmla="*/ 42 h 58"/>
                  <a:gd name="T98" fmla="*/ 17 w 57"/>
                  <a:gd name="T99" fmla="*/ 44 h 58"/>
                  <a:gd name="T100" fmla="*/ 22 w 57"/>
                  <a:gd name="T101" fmla="*/ 46 h 58"/>
                  <a:gd name="T102" fmla="*/ 28 w 57"/>
                  <a:gd name="T103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7" h="58">
                    <a:moveTo>
                      <a:pt x="28" y="58"/>
                    </a:moveTo>
                    <a:lnTo>
                      <a:pt x="22" y="58"/>
                    </a:lnTo>
                    <a:lnTo>
                      <a:pt x="15" y="56"/>
                    </a:lnTo>
                    <a:lnTo>
                      <a:pt x="10" y="52"/>
                    </a:lnTo>
                    <a:lnTo>
                      <a:pt x="6" y="48"/>
                    </a:lnTo>
                    <a:lnTo>
                      <a:pt x="3" y="42"/>
                    </a:lnTo>
                    <a:lnTo>
                      <a:pt x="0" y="36"/>
                    </a:lnTo>
                    <a:lnTo>
                      <a:pt x="0" y="28"/>
                    </a:lnTo>
                    <a:lnTo>
                      <a:pt x="1" y="20"/>
                    </a:lnTo>
                    <a:lnTo>
                      <a:pt x="3" y="14"/>
                    </a:lnTo>
                    <a:lnTo>
                      <a:pt x="6" y="8"/>
                    </a:lnTo>
                    <a:lnTo>
                      <a:pt x="13" y="4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39" y="2"/>
                    </a:lnTo>
                    <a:lnTo>
                      <a:pt x="44" y="4"/>
                    </a:lnTo>
                    <a:lnTo>
                      <a:pt x="49" y="8"/>
                    </a:lnTo>
                    <a:lnTo>
                      <a:pt x="54" y="14"/>
                    </a:lnTo>
                    <a:lnTo>
                      <a:pt x="56" y="20"/>
                    </a:lnTo>
                    <a:lnTo>
                      <a:pt x="57" y="28"/>
                    </a:lnTo>
                    <a:lnTo>
                      <a:pt x="56" y="36"/>
                    </a:lnTo>
                    <a:lnTo>
                      <a:pt x="54" y="44"/>
                    </a:lnTo>
                    <a:lnTo>
                      <a:pt x="49" y="50"/>
                    </a:lnTo>
                    <a:lnTo>
                      <a:pt x="44" y="54"/>
                    </a:lnTo>
                    <a:lnTo>
                      <a:pt x="37" y="56"/>
                    </a:lnTo>
                    <a:lnTo>
                      <a:pt x="28" y="58"/>
                    </a:lnTo>
                    <a:close/>
                    <a:moveTo>
                      <a:pt x="28" y="46"/>
                    </a:moveTo>
                    <a:lnTo>
                      <a:pt x="34" y="46"/>
                    </a:lnTo>
                    <a:lnTo>
                      <a:pt x="39" y="44"/>
                    </a:lnTo>
                    <a:lnTo>
                      <a:pt x="44" y="42"/>
                    </a:lnTo>
                    <a:lnTo>
                      <a:pt x="45" y="38"/>
                    </a:lnTo>
                    <a:lnTo>
                      <a:pt x="47" y="34"/>
                    </a:lnTo>
                    <a:lnTo>
                      <a:pt x="47" y="28"/>
                    </a:lnTo>
                    <a:lnTo>
                      <a:pt x="47" y="24"/>
                    </a:lnTo>
                    <a:lnTo>
                      <a:pt x="45" y="20"/>
                    </a:lnTo>
                    <a:lnTo>
                      <a:pt x="44" y="16"/>
                    </a:lnTo>
                    <a:lnTo>
                      <a:pt x="39" y="14"/>
                    </a:lnTo>
                    <a:lnTo>
                      <a:pt x="34" y="12"/>
                    </a:lnTo>
                    <a:lnTo>
                      <a:pt x="28" y="12"/>
                    </a:lnTo>
                    <a:lnTo>
                      <a:pt x="22" y="12"/>
                    </a:lnTo>
                    <a:lnTo>
                      <a:pt x="17" y="14"/>
                    </a:lnTo>
                    <a:lnTo>
                      <a:pt x="13" y="16"/>
                    </a:lnTo>
                    <a:lnTo>
                      <a:pt x="11" y="20"/>
                    </a:lnTo>
                    <a:lnTo>
                      <a:pt x="10" y="24"/>
                    </a:lnTo>
                    <a:lnTo>
                      <a:pt x="8" y="28"/>
                    </a:lnTo>
                    <a:lnTo>
                      <a:pt x="10" y="34"/>
                    </a:lnTo>
                    <a:lnTo>
                      <a:pt x="11" y="38"/>
                    </a:lnTo>
                    <a:lnTo>
                      <a:pt x="13" y="42"/>
                    </a:lnTo>
                    <a:lnTo>
                      <a:pt x="17" y="44"/>
                    </a:lnTo>
                    <a:lnTo>
                      <a:pt x="22" y="46"/>
                    </a:lnTo>
                    <a:lnTo>
                      <a:pt x="28" y="4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68" name="Freeform 1072"/>
              <p:cNvSpPr>
                <a:spLocks/>
              </p:cNvSpPr>
              <p:nvPr/>
            </p:nvSpPr>
            <p:spPr bwMode="auto">
              <a:xfrm>
                <a:off x="2911" y="2241"/>
                <a:ext cx="76" cy="32"/>
              </a:xfrm>
              <a:custGeom>
                <a:avLst/>
                <a:gdLst>
                  <a:gd name="T0" fmla="*/ 66 w 76"/>
                  <a:gd name="T1" fmla="*/ 2 h 32"/>
                  <a:gd name="T2" fmla="*/ 75 w 76"/>
                  <a:gd name="T3" fmla="*/ 0 h 32"/>
                  <a:gd name="T4" fmla="*/ 76 w 76"/>
                  <a:gd name="T5" fmla="*/ 6 h 32"/>
                  <a:gd name="T6" fmla="*/ 76 w 76"/>
                  <a:gd name="T7" fmla="*/ 8 h 32"/>
                  <a:gd name="T8" fmla="*/ 75 w 76"/>
                  <a:gd name="T9" fmla="*/ 14 h 32"/>
                  <a:gd name="T10" fmla="*/ 75 w 76"/>
                  <a:gd name="T11" fmla="*/ 18 h 32"/>
                  <a:gd name="T12" fmla="*/ 73 w 76"/>
                  <a:gd name="T13" fmla="*/ 20 h 32"/>
                  <a:gd name="T14" fmla="*/ 70 w 76"/>
                  <a:gd name="T15" fmla="*/ 22 h 32"/>
                  <a:gd name="T16" fmla="*/ 66 w 76"/>
                  <a:gd name="T17" fmla="*/ 24 h 32"/>
                  <a:gd name="T18" fmla="*/ 59 w 76"/>
                  <a:gd name="T19" fmla="*/ 24 h 32"/>
                  <a:gd name="T20" fmla="*/ 29 w 76"/>
                  <a:gd name="T21" fmla="*/ 24 h 32"/>
                  <a:gd name="T22" fmla="*/ 29 w 76"/>
                  <a:gd name="T23" fmla="*/ 32 h 32"/>
                  <a:gd name="T24" fmla="*/ 20 w 76"/>
                  <a:gd name="T25" fmla="*/ 32 h 32"/>
                  <a:gd name="T26" fmla="*/ 20 w 76"/>
                  <a:gd name="T27" fmla="*/ 24 h 32"/>
                  <a:gd name="T28" fmla="*/ 7 w 76"/>
                  <a:gd name="T29" fmla="*/ 24 h 32"/>
                  <a:gd name="T30" fmla="*/ 0 w 76"/>
                  <a:gd name="T31" fmla="*/ 12 h 32"/>
                  <a:gd name="T32" fmla="*/ 20 w 76"/>
                  <a:gd name="T33" fmla="*/ 12 h 32"/>
                  <a:gd name="T34" fmla="*/ 20 w 76"/>
                  <a:gd name="T35" fmla="*/ 2 h 32"/>
                  <a:gd name="T36" fmla="*/ 29 w 76"/>
                  <a:gd name="T37" fmla="*/ 2 h 32"/>
                  <a:gd name="T38" fmla="*/ 29 w 76"/>
                  <a:gd name="T39" fmla="*/ 12 h 32"/>
                  <a:gd name="T40" fmla="*/ 59 w 76"/>
                  <a:gd name="T41" fmla="*/ 12 h 32"/>
                  <a:gd name="T42" fmla="*/ 63 w 76"/>
                  <a:gd name="T43" fmla="*/ 12 h 32"/>
                  <a:gd name="T44" fmla="*/ 64 w 76"/>
                  <a:gd name="T45" fmla="*/ 12 h 32"/>
                  <a:gd name="T46" fmla="*/ 66 w 76"/>
                  <a:gd name="T47" fmla="*/ 12 h 32"/>
                  <a:gd name="T48" fmla="*/ 66 w 76"/>
                  <a:gd name="T49" fmla="*/ 10 h 32"/>
                  <a:gd name="T50" fmla="*/ 66 w 76"/>
                  <a:gd name="T51" fmla="*/ 8 h 32"/>
                  <a:gd name="T52" fmla="*/ 66 w 76"/>
                  <a:gd name="T53" fmla="*/ 6 h 32"/>
                  <a:gd name="T54" fmla="*/ 66 w 76"/>
                  <a:gd name="T55" fmla="*/ 4 h 32"/>
                  <a:gd name="T56" fmla="*/ 66 w 76"/>
                  <a:gd name="T57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6" h="32">
                    <a:moveTo>
                      <a:pt x="66" y="2"/>
                    </a:moveTo>
                    <a:lnTo>
                      <a:pt x="75" y="0"/>
                    </a:lnTo>
                    <a:lnTo>
                      <a:pt x="76" y="6"/>
                    </a:lnTo>
                    <a:lnTo>
                      <a:pt x="76" y="8"/>
                    </a:lnTo>
                    <a:lnTo>
                      <a:pt x="75" y="14"/>
                    </a:lnTo>
                    <a:lnTo>
                      <a:pt x="75" y="18"/>
                    </a:lnTo>
                    <a:lnTo>
                      <a:pt x="73" y="20"/>
                    </a:lnTo>
                    <a:lnTo>
                      <a:pt x="70" y="22"/>
                    </a:lnTo>
                    <a:lnTo>
                      <a:pt x="66" y="24"/>
                    </a:lnTo>
                    <a:lnTo>
                      <a:pt x="59" y="24"/>
                    </a:lnTo>
                    <a:lnTo>
                      <a:pt x="29" y="24"/>
                    </a:lnTo>
                    <a:lnTo>
                      <a:pt x="29" y="32"/>
                    </a:lnTo>
                    <a:lnTo>
                      <a:pt x="20" y="32"/>
                    </a:lnTo>
                    <a:lnTo>
                      <a:pt x="20" y="24"/>
                    </a:lnTo>
                    <a:lnTo>
                      <a:pt x="7" y="24"/>
                    </a:lnTo>
                    <a:lnTo>
                      <a:pt x="0" y="12"/>
                    </a:lnTo>
                    <a:lnTo>
                      <a:pt x="20" y="12"/>
                    </a:lnTo>
                    <a:lnTo>
                      <a:pt x="20" y="2"/>
                    </a:lnTo>
                    <a:lnTo>
                      <a:pt x="29" y="2"/>
                    </a:lnTo>
                    <a:lnTo>
                      <a:pt x="29" y="12"/>
                    </a:lnTo>
                    <a:lnTo>
                      <a:pt x="59" y="12"/>
                    </a:lnTo>
                    <a:lnTo>
                      <a:pt x="63" y="12"/>
                    </a:lnTo>
                    <a:lnTo>
                      <a:pt x="64" y="12"/>
                    </a:lnTo>
                    <a:lnTo>
                      <a:pt x="66" y="12"/>
                    </a:lnTo>
                    <a:lnTo>
                      <a:pt x="66" y="10"/>
                    </a:lnTo>
                    <a:lnTo>
                      <a:pt x="66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69" name="Freeform 1073"/>
              <p:cNvSpPr>
                <a:spLocks noEditPoints="1"/>
              </p:cNvSpPr>
              <p:nvPr/>
            </p:nvSpPr>
            <p:spPr bwMode="auto">
              <a:xfrm>
                <a:off x="2930" y="2177"/>
                <a:ext cx="57" cy="58"/>
              </a:xfrm>
              <a:custGeom>
                <a:avLst/>
                <a:gdLst>
                  <a:gd name="T0" fmla="*/ 28 w 57"/>
                  <a:gd name="T1" fmla="*/ 58 h 58"/>
                  <a:gd name="T2" fmla="*/ 22 w 57"/>
                  <a:gd name="T3" fmla="*/ 58 h 58"/>
                  <a:gd name="T4" fmla="*/ 15 w 57"/>
                  <a:gd name="T5" fmla="*/ 56 h 58"/>
                  <a:gd name="T6" fmla="*/ 10 w 57"/>
                  <a:gd name="T7" fmla="*/ 52 h 58"/>
                  <a:gd name="T8" fmla="*/ 6 w 57"/>
                  <a:gd name="T9" fmla="*/ 48 h 58"/>
                  <a:gd name="T10" fmla="*/ 3 w 57"/>
                  <a:gd name="T11" fmla="*/ 42 h 58"/>
                  <a:gd name="T12" fmla="*/ 0 w 57"/>
                  <a:gd name="T13" fmla="*/ 36 h 58"/>
                  <a:gd name="T14" fmla="*/ 0 w 57"/>
                  <a:gd name="T15" fmla="*/ 30 h 58"/>
                  <a:gd name="T16" fmla="*/ 1 w 57"/>
                  <a:gd name="T17" fmla="*/ 22 h 58"/>
                  <a:gd name="T18" fmla="*/ 3 w 57"/>
                  <a:gd name="T19" fmla="*/ 14 h 58"/>
                  <a:gd name="T20" fmla="*/ 6 w 57"/>
                  <a:gd name="T21" fmla="*/ 8 h 58"/>
                  <a:gd name="T22" fmla="*/ 13 w 57"/>
                  <a:gd name="T23" fmla="*/ 4 h 58"/>
                  <a:gd name="T24" fmla="*/ 20 w 57"/>
                  <a:gd name="T25" fmla="*/ 2 h 58"/>
                  <a:gd name="T26" fmla="*/ 27 w 57"/>
                  <a:gd name="T27" fmla="*/ 0 h 58"/>
                  <a:gd name="T28" fmla="*/ 34 w 57"/>
                  <a:gd name="T29" fmla="*/ 0 h 58"/>
                  <a:gd name="T30" fmla="*/ 39 w 57"/>
                  <a:gd name="T31" fmla="*/ 2 h 58"/>
                  <a:gd name="T32" fmla="*/ 44 w 57"/>
                  <a:gd name="T33" fmla="*/ 4 h 58"/>
                  <a:gd name="T34" fmla="*/ 49 w 57"/>
                  <a:gd name="T35" fmla="*/ 8 h 58"/>
                  <a:gd name="T36" fmla="*/ 54 w 57"/>
                  <a:gd name="T37" fmla="*/ 14 h 58"/>
                  <a:gd name="T38" fmla="*/ 56 w 57"/>
                  <a:gd name="T39" fmla="*/ 22 h 58"/>
                  <a:gd name="T40" fmla="*/ 57 w 57"/>
                  <a:gd name="T41" fmla="*/ 30 h 58"/>
                  <a:gd name="T42" fmla="*/ 56 w 57"/>
                  <a:gd name="T43" fmla="*/ 38 h 58"/>
                  <a:gd name="T44" fmla="*/ 54 w 57"/>
                  <a:gd name="T45" fmla="*/ 44 h 58"/>
                  <a:gd name="T46" fmla="*/ 49 w 57"/>
                  <a:gd name="T47" fmla="*/ 50 h 58"/>
                  <a:gd name="T48" fmla="*/ 44 w 57"/>
                  <a:gd name="T49" fmla="*/ 54 h 58"/>
                  <a:gd name="T50" fmla="*/ 37 w 57"/>
                  <a:gd name="T51" fmla="*/ 58 h 58"/>
                  <a:gd name="T52" fmla="*/ 28 w 57"/>
                  <a:gd name="T53" fmla="*/ 58 h 58"/>
                  <a:gd name="T54" fmla="*/ 28 w 57"/>
                  <a:gd name="T55" fmla="*/ 46 h 58"/>
                  <a:gd name="T56" fmla="*/ 34 w 57"/>
                  <a:gd name="T57" fmla="*/ 46 h 58"/>
                  <a:gd name="T58" fmla="*/ 39 w 57"/>
                  <a:gd name="T59" fmla="*/ 44 h 58"/>
                  <a:gd name="T60" fmla="*/ 44 w 57"/>
                  <a:gd name="T61" fmla="*/ 42 h 58"/>
                  <a:gd name="T62" fmla="*/ 45 w 57"/>
                  <a:gd name="T63" fmla="*/ 38 h 58"/>
                  <a:gd name="T64" fmla="*/ 47 w 57"/>
                  <a:gd name="T65" fmla="*/ 34 h 58"/>
                  <a:gd name="T66" fmla="*/ 47 w 57"/>
                  <a:gd name="T67" fmla="*/ 30 h 58"/>
                  <a:gd name="T68" fmla="*/ 47 w 57"/>
                  <a:gd name="T69" fmla="*/ 24 h 58"/>
                  <a:gd name="T70" fmla="*/ 45 w 57"/>
                  <a:gd name="T71" fmla="*/ 20 h 58"/>
                  <a:gd name="T72" fmla="*/ 44 w 57"/>
                  <a:gd name="T73" fmla="*/ 16 h 58"/>
                  <a:gd name="T74" fmla="*/ 39 w 57"/>
                  <a:gd name="T75" fmla="*/ 14 h 58"/>
                  <a:gd name="T76" fmla="*/ 34 w 57"/>
                  <a:gd name="T77" fmla="*/ 12 h 58"/>
                  <a:gd name="T78" fmla="*/ 28 w 57"/>
                  <a:gd name="T79" fmla="*/ 12 h 58"/>
                  <a:gd name="T80" fmla="*/ 22 w 57"/>
                  <a:gd name="T81" fmla="*/ 12 h 58"/>
                  <a:gd name="T82" fmla="*/ 17 w 57"/>
                  <a:gd name="T83" fmla="*/ 14 h 58"/>
                  <a:gd name="T84" fmla="*/ 13 w 57"/>
                  <a:gd name="T85" fmla="*/ 16 h 58"/>
                  <a:gd name="T86" fmla="*/ 11 w 57"/>
                  <a:gd name="T87" fmla="*/ 20 h 58"/>
                  <a:gd name="T88" fmla="*/ 10 w 57"/>
                  <a:gd name="T89" fmla="*/ 24 h 58"/>
                  <a:gd name="T90" fmla="*/ 8 w 57"/>
                  <a:gd name="T91" fmla="*/ 30 h 58"/>
                  <a:gd name="T92" fmla="*/ 10 w 57"/>
                  <a:gd name="T93" fmla="*/ 34 h 58"/>
                  <a:gd name="T94" fmla="*/ 11 w 57"/>
                  <a:gd name="T95" fmla="*/ 38 h 58"/>
                  <a:gd name="T96" fmla="*/ 13 w 57"/>
                  <a:gd name="T97" fmla="*/ 42 h 58"/>
                  <a:gd name="T98" fmla="*/ 17 w 57"/>
                  <a:gd name="T99" fmla="*/ 44 h 58"/>
                  <a:gd name="T100" fmla="*/ 22 w 57"/>
                  <a:gd name="T101" fmla="*/ 46 h 58"/>
                  <a:gd name="T102" fmla="*/ 28 w 57"/>
                  <a:gd name="T103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7" h="58">
                    <a:moveTo>
                      <a:pt x="28" y="58"/>
                    </a:moveTo>
                    <a:lnTo>
                      <a:pt x="22" y="58"/>
                    </a:lnTo>
                    <a:lnTo>
                      <a:pt x="15" y="56"/>
                    </a:lnTo>
                    <a:lnTo>
                      <a:pt x="10" y="52"/>
                    </a:lnTo>
                    <a:lnTo>
                      <a:pt x="6" y="48"/>
                    </a:lnTo>
                    <a:lnTo>
                      <a:pt x="3" y="42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1" y="22"/>
                    </a:lnTo>
                    <a:lnTo>
                      <a:pt x="3" y="14"/>
                    </a:lnTo>
                    <a:lnTo>
                      <a:pt x="6" y="8"/>
                    </a:lnTo>
                    <a:lnTo>
                      <a:pt x="13" y="4"/>
                    </a:lnTo>
                    <a:lnTo>
                      <a:pt x="20" y="2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39" y="2"/>
                    </a:lnTo>
                    <a:lnTo>
                      <a:pt x="44" y="4"/>
                    </a:lnTo>
                    <a:lnTo>
                      <a:pt x="49" y="8"/>
                    </a:lnTo>
                    <a:lnTo>
                      <a:pt x="54" y="14"/>
                    </a:lnTo>
                    <a:lnTo>
                      <a:pt x="56" y="22"/>
                    </a:lnTo>
                    <a:lnTo>
                      <a:pt x="57" y="30"/>
                    </a:lnTo>
                    <a:lnTo>
                      <a:pt x="56" y="38"/>
                    </a:lnTo>
                    <a:lnTo>
                      <a:pt x="54" y="44"/>
                    </a:lnTo>
                    <a:lnTo>
                      <a:pt x="49" y="50"/>
                    </a:lnTo>
                    <a:lnTo>
                      <a:pt x="44" y="54"/>
                    </a:lnTo>
                    <a:lnTo>
                      <a:pt x="37" y="58"/>
                    </a:lnTo>
                    <a:lnTo>
                      <a:pt x="28" y="58"/>
                    </a:lnTo>
                    <a:close/>
                    <a:moveTo>
                      <a:pt x="28" y="46"/>
                    </a:moveTo>
                    <a:lnTo>
                      <a:pt x="34" y="46"/>
                    </a:lnTo>
                    <a:lnTo>
                      <a:pt x="39" y="44"/>
                    </a:lnTo>
                    <a:lnTo>
                      <a:pt x="44" y="42"/>
                    </a:lnTo>
                    <a:lnTo>
                      <a:pt x="45" y="38"/>
                    </a:lnTo>
                    <a:lnTo>
                      <a:pt x="47" y="34"/>
                    </a:lnTo>
                    <a:lnTo>
                      <a:pt x="47" y="30"/>
                    </a:lnTo>
                    <a:lnTo>
                      <a:pt x="47" y="24"/>
                    </a:lnTo>
                    <a:lnTo>
                      <a:pt x="45" y="20"/>
                    </a:lnTo>
                    <a:lnTo>
                      <a:pt x="44" y="16"/>
                    </a:lnTo>
                    <a:lnTo>
                      <a:pt x="39" y="14"/>
                    </a:lnTo>
                    <a:lnTo>
                      <a:pt x="34" y="12"/>
                    </a:lnTo>
                    <a:lnTo>
                      <a:pt x="28" y="12"/>
                    </a:lnTo>
                    <a:lnTo>
                      <a:pt x="22" y="12"/>
                    </a:lnTo>
                    <a:lnTo>
                      <a:pt x="17" y="14"/>
                    </a:lnTo>
                    <a:lnTo>
                      <a:pt x="13" y="16"/>
                    </a:lnTo>
                    <a:lnTo>
                      <a:pt x="11" y="20"/>
                    </a:lnTo>
                    <a:lnTo>
                      <a:pt x="10" y="24"/>
                    </a:lnTo>
                    <a:lnTo>
                      <a:pt x="8" y="30"/>
                    </a:lnTo>
                    <a:lnTo>
                      <a:pt x="10" y="34"/>
                    </a:lnTo>
                    <a:lnTo>
                      <a:pt x="11" y="38"/>
                    </a:lnTo>
                    <a:lnTo>
                      <a:pt x="13" y="42"/>
                    </a:lnTo>
                    <a:lnTo>
                      <a:pt x="17" y="44"/>
                    </a:lnTo>
                    <a:lnTo>
                      <a:pt x="22" y="46"/>
                    </a:lnTo>
                    <a:lnTo>
                      <a:pt x="28" y="4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70" name="Freeform 1074"/>
              <p:cNvSpPr>
                <a:spLocks/>
              </p:cNvSpPr>
              <p:nvPr/>
            </p:nvSpPr>
            <p:spPr bwMode="auto">
              <a:xfrm>
                <a:off x="2930" y="2113"/>
                <a:ext cx="56" cy="50"/>
              </a:xfrm>
              <a:custGeom>
                <a:avLst/>
                <a:gdLst>
                  <a:gd name="T0" fmla="*/ 56 w 56"/>
                  <a:gd name="T1" fmla="*/ 50 h 50"/>
                  <a:gd name="T2" fmla="*/ 1 w 56"/>
                  <a:gd name="T3" fmla="*/ 50 h 50"/>
                  <a:gd name="T4" fmla="*/ 1 w 56"/>
                  <a:gd name="T5" fmla="*/ 38 h 50"/>
                  <a:gd name="T6" fmla="*/ 8 w 56"/>
                  <a:gd name="T7" fmla="*/ 38 h 50"/>
                  <a:gd name="T8" fmla="*/ 3 w 56"/>
                  <a:gd name="T9" fmla="*/ 34 h 50"/>
                  <a:gd name="T10" fmla="*/ 1 w 56"/>
                  <a:gd name="T11" fmla="*/ 28 h 50"/>
                  <a:gd name="T12" fmla="*/ 0 w 56"/>
                  <a:gd name="T13" fmla="*/ 20 h 50"/>
                  <a:gd name="T14" fmla="*/ 0 w 56"/>
                  <a:gd name="T15" fmla="*/ 14 h 50"/>
                  <a:gd name="T16" fmla="*/ 1 w 56"/>
                  <a:gd name="T17" fmla="*/ 10 h 50"/>
                  <a:gd name="T18" fmla="*/ 3 w 56"/>
                  <a:gd name="T19" fmla="*/ 6 h 50"/>
                  <a:gd name="T20" fmla="*/ 6 w 56"/>
                  <a:gd name="T21" fmla="*/ 4 h 50"/>
                  <a:gd name="T22" fmla="*/ 10 w 56"/>
                  <a:gd name="T23" fmla="*/ 2 h 50"/>
                  <a:gd name="T24" fmla="*/ 13 w 56"/>
                  <a:gd name="T25" fmla="*/ 0 h 50"/>
                  <a:gd name="T26" fmla="*/ 17 w 56"/>
                  <a:gd name="T27" fmla="*/ 0 h 50"/>
                  <a:gd name="T28" fmla="*/ 22 w 56"/>
                  <a:gd name="T29" fmla="*/ 0 h 50"/>
                  <a:gd name="T30" fmla="*/ 56 w 56"/>
                  <a:gd name="T31" fmla="*/ 0 h 50"/>
                  <a:gd name="T32" fmla="*/ 56 w 56"/>
                  <a:gd name="T33" fmla="*/ 12 h 50"/>
                  <a:gd name="T34" fmla="*/ 23 w 56"/>
                  <a:gd name="T35" fmla="*/ 12 h 50"/>
                  <a:gd name="T36" fmla="*/ 18 w 56"/>
                  <a:gd name="T37" fmla="*/ 12 h 50"/>
                  <a:gd name="T38" fmla="*/ 15 w 56"/>
                  <a:gd name="T39" fmla="*/ 12 h 50"/>
                  <a:gd name="T40" fmla="*/ 11 w 56"/>
                  <a:gd name="T41" fmla="*/ 14 h 50"/>
                  <a:gd name="T42" fmla="*/ 10 w 56"/>
                  <a:gd name="T43" fmla="*/ 16 h 50"/>
                  <a:gd name="T44" fmla="*/ 8 w 56"/>
                  <a:gd name="T45" fmla="*/ 20 h 50"/>
                  <a:gd name="T46" fmla="*/ 8 w 56"/>
                  <a:gd name="T47" fmla="*/ 24 h 50"/>
                  <a:gd name="T48" fmla="*/ 10 w 56"/>
                  <a:gd name="T49" fmla="*/ 28 h 50"/>
                  <a:gd name="T50" fmla="*/ 11 w 56"/>
                  <a:gd name="T51" fmla="*/ 34 h 50"/>
                  <a:gd name="T52" fmla="*/ 15 w 56"/>
                  <a:gd name="T53" fmla="*/ 36 h 50"/>
                  <a:gd name="T54" fmla="*/ 20 w 56"/>
                  <a:gd name="T55" fmla="*/ 38 h 50"/>
                  <a:gd name="T56" fmla="*/ 27 w 56"/>
                  <a:gd name="T57" fmla="*/ 38 h 50"/>
                  <a:gd name="T58" fmla="*/ 56 w 56"/>
                  <a:gd name="T59" fmla="*/ 38 h 50"/>
                  <a:gd name="T60" fmla="*/ 56 w 56"/>
                  <a:gd name="T6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6" h="50">
                    <a:moveTo>
                      <a:pt x="56" y="50"/>
                    </a:moveTo>
                    <a:lnTo>
                      <a:pt x="1" y="50"/>
                    </a:lnTo>
                    <a:lnTo>
                      <a:pt x="1" y="38"/>
                    </a:lnTo>
                    <a:lnTo>
                      <a:pt x="8" y="38"/>
                    </a:lnTo>
                    <a:lnTo>
                      <a:pt x="3" y="34"/>
                    </a:lnTo>
                    <a:lnTo>
                      <a:pt x="1" y="28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10" y="2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56" y="0"/>
                    </a:lnTo>
                    <a:lnTo>
                      <a:pt x="56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15" y="12"/>
                    </a:lnTo>
                    <a:lnTo>
                      <a:pt x="11" y="14"/>
                    </a:lnTo>
                    <a:lnTo>
                      <a:pt x="10" y="16"/>
                    </a:lnTo>
                    <a:lnTo>
                      <a:pt x="8" y="20"/>
                    </a:lnTo>
                    <a:lnTo>
                      <a:pt x="8" y="24"/>
                    </a:lnTo>
                    <a:lnTo>
                      <a:pt x="10" y="28"/>
                    </a:lnTo>
                    <a:lnTo>
                      <a:pt x="11" y="34"/>
                    </a:lnTo>
                    <a:lnTo>
                      <a:pt x="15" y="36"/>
                    </a:lnTo>
                    <a:lnTo>
                      <a:pt x="20" y="38"/>
                    </a:lnTo>
                    <a:lnTo>
                      <a:pt x="27" y="38"/>
                    </a:lnTo>
                    <a:lnTo>
                      <a:pt x="56" y="38"/>
                    </a:lnTo>
                    <a:lnTo>
                      <a:pt x="56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71" name="Freeform 1075"/>
              <p:cNvSpPr>
                <a:spLocks/>
              </p:cNvSpPr>
              <p:nvPr/>
            </p:nvSpPr>
            <p:spPr bwMode="auto">
              <a:xfrm>
                <a:off x="2930" y="1971"/>
                <a:ext cx="56" cy="90"/>
              </a:xfrm>
              <a:custGeom>
                <a:avLst/>
                <a:gdLst>
                  <a:gd name="T0" fmla="*/ 56 w 56"/>
                  <a:gd name="T1" fmla="*/ 90 h 90"/>
                  <a:gd name="T2" fmla="*/ 1 w 56"/>
                  <a:gd name="T3" fmla="*/ 90 h 90"/>
                  <a:gd name="T4" fmla="*/ 1 w 56"/>
                  <a:gd name="T5" fmla="*/ 78 h 90"/>
                  <a:gd name="T6" fmla="*/ 10 w 56"/>
                  <a:gd name="T7" fmla="*/ 78 h 90"/>
                  <a:gd name="T8" fmla="*/ 5 w 56"/>
                  <a:gd name="T9" fmla="*/ 74 h 90"/>
                  <a:gd name="T10" fmla="*/ 3 w 56"/>
                  <a:gd name="T11" fmla="*/ 70 h 90"/>
                  <a:gd name="T12" fmla="*/ 0 w 56"/>
                  <a:gd name="T13" fmla="*/ 66 h 90"/>
                  <a:gd name="T14" fmla="*/ 0 w 56"/>
                  <a:gd name="T15" fmla="*/ 60 h 90"/>
                  <a:gd name="T16" fmla="*/ 0 w 56"/>
                  <a:gd name="T17" fmla="*/ 52 h 90"/>
                  <a:gd name="T18" fmla="*/ 3 w 56"/>
                  <a:gd name="T19" fmla="*/ 48 h 90"/>
                  <a:gd name="T20" fmla="*/ 6 w 56"/>
                  <a:gd name="T21" fmla="*/ 44 h 90"/>
                  <a:gd name="T22" fmla="*/ 10 w 56"/>
                  <a:gd name="T23" fmla="*/ 42 h 90"/>
                  <a:gd name="T24" fmla="*/ 5 w 56"/>
                  <a:gd name="T25" fmla="*/ 36 h 90"/>
                  <a:gd name="T26" fmla="*/ 1 w 56"/>
                  <a:gd name="T27" fmla="*/ 28 h 90"/>
                  <a:gd name="T28" fmla="*/ 0 w 56"/>
                  <a:gd name="T29" fmla="*/ 22 h 90"/>
                  <a:gd name="T30" fmla="*/ 0 w 56"/>
                  <a:gd name="T31" fmla="*/ 16 h 90"/>
                  <a:gd name="T32" fmla="*/ 1 w 56"/>
                  <a:gd name="T33" fmla="*/ 10 h 90"/>
                  <a:gd name="T34" fmla="*/ 5 w 56"/>
                  <a:gd name="T35" fmla="*/ 6 h 90"/>
                  <a:gd name="T36" fmla="*/ 8 w 56"/>
                  <a:gd name="T37" fmla="*/ 4 h 90"/>
                  <a:gd name="T38" fmla="*/ 13 w 56"/>
                  <a:gd name="T39" fmla="*/ 2 h 90"/>
                  <a:gd name="T40" fmla="*/ 18 w 56"/>
                  <a:gd name="T41" fmla="*/ 0 h 90"/>
                  <a:gd name="T42" fmla="*/ 56 w 56"/>
                  <a:gd name="T43" fmla="*/ 0 h 90"/>
                  <a:gd name="T44" fmla="*/ 56 w 56"/>
                  <a:gd name="T45" fmla="*/ 12 h 90"/>
                  <a:gd name="T46" fmla="*/ 22 w 56"/>
                  <a:gd name="T47" fmla="*/ 12 h 90"/>
                  <a:gd name="T48" fmla="*/ 17 w 56"/>
                  <a:gd name="T49" fmla="*/ 12 h 90"/>
                  <a:gd name="T50" fmla="*/ 13 w 56"/>
                  <a:gd name="T51" fmla="*/ 14 h 90"/>
                  <a:gd name="T52" fmla="*/ 11 w 56"/>
                  <a:gd name="T53" fmla="*/ 14 h 90"/>
                  <a:gd name="T54" fmla="*/ 10 w 56"/>
                  <a:gd name="T55" fmla="*/ 18 h 90"/>
                  <a:gd name="T56" fmla="*/ 8 w 56"/>
                  <a:gd name="T57" fmla="*/ 20 h 90"/>
                  <a:gd name="T58" fmla="*/ 8 w 56"/>
                  <a:gd name="T59" fmla="*/ 24 h 90"/>
                  <a:gd name="T60" fmla="*/ 10 w 56"/>
                  <a:gd name="T61" fmla="*/ 30 h 90"/>
                  <a:gd name="T62" fmla="*/ 11 w 56"/>
                  <a:gd name="T63" fmla="*/ 36 h 90"/>
                  <a:gd name="T64" fmla="*/ 15 w 56"/>
                  <a:gd name="T65" fmla="*/ 38 h 90"/>
                  <a:gd name="T66" fmla="*/ 20 w 56"/>
                  <a:gd name="T67" fmla="*/ 40 h 90"/>
                  <a:gd name="T68" fmla="*/ 25 w 56"/>
                  <a:gd name="T69" fmla="*/ 40 h 90"/>
                  <a:gd name="T70" fmla="*/ 56 w 56"/>
                  <a:gd name="T71" fmla="*/ 40 h 90"/>
                  <a:gd name="T72" fmla="*/ 56 w 56"/>
                  <a:gd name="T73" fmla="*/ 52 h 90"/>
                  <a:gd name="T74" fmla="*/ 20 w 56"/>
                  <a:gd name="T75" fmla="*/ 52 h 90"/>
                  <a:gd name="T76" fmla="*/ 15 w 56"/>
                  <a:gd name="T77" fmla="*/ 52 h 90"/>
                  <a:gd name="T78" fmla="*/ 11 w 56"/>
                  <a:gd name="T79" fmla="*/ 54 h 90"/>
                  <a:gd name="T80" fmla="*/ 10 w 56"/>
                  <a:gd name="T81" fmla="*/ 58 h 90"/>
                  <a:gd name="T82" fmla="*/ 8 w 56"/>
                  <a:gd name="T83" fmla="*/ 62 h 90"/>
                  <a:gd name="T84" fmla="*/ 10 w 56"/>
                  <a:gd name="T85" fmla="*/ 66 h 90"/>
                  <a:gd name="T86" fmla="*/ 10 w 56"/>
                  <a:gd name="T87" fmla="*/ 70 h 90"/>
                  <a:gd name="T88" fmla="*/ 13 w 56"/>
                  <a:gd name="T89" fmla="*/ 74 h 90"/>
                  <a:gd name="T90" fmla="*/ 17 w 56"/>
                  <a:gd name="T91" fmla="*/ 76 h 90"/>
                  <a:gd name="T92" fmla="*/ 22 w 56"/>
                  <a:gd name="T93" fmla="*/ 78 h 90"/>
                  <a:gd name="T94" fmla="*/ 28 w 56"/>
                  <a:gd name="T95" fmla="*/ 78 h 90"/>
                  <a:gd name="T96" fmla="*/ 56 w 56"/>
                  <a:gd name="T97" fmla="*/ 78 h 90"/>
                  <a:gd name="T98" fmla="*/ 56 w 56"/>
                  <a:gd name="T9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" h="90">
                    <a:moveTo>
                      <a:pt x="56" y="90"/>
                    </a:moveTo>
                    <a:lnTo>
                      <a:pt x="1" y="90"/>
                    </a:lnTo>
                    <a:lnTo>
                      <a:pt x="1" y="78"/>
                    </a:lnTo>
                    <a:lnTo>
                      <a:pt x="10" y="78"/>
                    </a:lnTo>
                    <a:lnTo>
                      <a:pt x="5" y="74"/>
                    </a:lnTo>
                    <a:lnTo>
                      <a:pt x="3" y="70"/>
                    </a:lnTo>
                    <a:lnTo>
                      <a:pt x="0" y="66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3" y="48"/>
                    </a:lnTo>
                    <a:lnTo>
                      <a:pt x="6" y="44"/>
                    </a:lnTo>
                    <a:lnTo>
                      <a:pt x="10" y="42"/>
                    </a:lnTo>
                    <a:lnTo>
                      <a:pt x="5" y="36"/>
                    </a:lnTo>
                    <a:lnTo>
                      <a:pt x="1" y="28"/>
                    </a:lnTo>
                    <a:lnTo>
                      <a:pt x="0" y="22"/>
                    </a:lnTo>
                    <a:lnTo>
                      <a:pt x="0" y="16"/>
                    </a:lnTo>
                    <a:lnTo>
                      <a:pt x="1" y="10"/>
                    </a:lnTo>
                    <a:lnTo>
                      <a:pt x="5" y="6"/>
                    </a:lnTo>
                    <a:lnTo>
                      <a:pt x="8" y="4"/>
                    </a:lnTo>
                    <a:lnTo>
                      <a:pt x="13" y="2"/>
                    </a:lnTo>
                    <a:lnTo>
                      <a:pt x="18" y="0"/>
                    </a:lnTo>
                    <a:lnTo>
                      <a:pt x="56" y="0"/>
                    </a:lnTo>
                    <a:lnTo>
                      <a:pt x="56" y="12"/>
                    </a:lnTo>
                    <a:lnTo>
                      <a:pt x="22" y="12"/>
                    </a:lnTo>
                    <a:lnTo>
                      <a:pt x="17" y="12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0" y="18"/>
                    </a:lnTo>
                    <a:lnTo>
                      <a:pt x="8" y="20"/>
                    </a:lnTo>
                    <a:lnTo>
                      <a:pt x="8" y="24"/>
                    </a:lnTo>
                    <a:lnTo>
                      <a:pt x="10" y="30"/>
                    </a:lnTo>
                    <a:lnTo>
                      <a:pt x="11" y="36"/>
                    </a:lnTo>
                    <a:lnTo>
                      <a:pt x="15" y="38"/>
                    </a:lnTo>
                    <a:lnTo>
                      <a:pt x="20" y="40"/>
                    </a:lnTo>
                    <a:lnTo>
                      <a:pt x="25" y="40"/>
                    </a:lnTo>
                    <a:lnTo>
                      <a:pt x="56" y="40"/>
                    </a:lnTo>
                    <a:lnTo>
                      <a:pt x="56" y="52"/>
                    </a:lnTo>
                    <a:lnTo>
                      <a:pt x="20" y="52"/>
                    </a:lnTo>
                    <a:lnTo>
                      <a:pt x="15" y="52"/>
                    </a:lnTo>
                    <a:lnTo>
                      <a:pt x="11" y="54"/>
                    </a:lnTo>
                    <a:lnTo>
                      <a:pt x="10" y="58"/>
                    </a:lnTo>
                    <a:lnTo>
                      <a:pt x="8" y="62"/>
                    </a:lnTo>
                    <a:lnTo>
                      <a:pt x="10" y="66"/>
                    </a:lnTo>
                    <a:lnTo>
                      <a:pt x="10" y="70"/>
                    </a:lnTo>
                    <a:lnTo>
                      <a:pt x="13" y="74"/>
                    </a:lnTo>
                    <a:lnTo>
                      <a:pt x="17" y="76"/>
                    </a:lnTo>
                    <a:lnTo>
                      <a:pt x="22" y="78"/>
                    </a:lnTo>
                    <a:lnTo>
                      <a:pt x="28" y="78"/>
                    </a:lnTo>
                    <a:lnTo>
                      <a:pt x="56" y="78"/>
                    </a:lnTo>
                    <a:lnTo>
                      <a:pt x="56" y="9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72" name="Freeform 1076"/>
              <p:cNvSpPr>
                <a:spLocks noEditPoints="1"/>
              </p:cNvSpPr>
              <p:nvPr/>
            </p:nvSpPr>
            <p:spPr bwMode="auto">
              <a:xfrm>
                <a:off x="2930" y="1899"/>
                <a:ext cx="57" cy="58"/>
              </a:xfrm>
              <a:custGeom>
                <a:avLst/>
                <a:gdLst>
                  <a:gd name="T0" fmla="*/ 28 w 57"/>
                  <a:gd name="T1" fmla="*/ 58 h 58"/>
                  <a:gd name="T2" fmla="*/ 22 w 57"/>
                  <a:gd name="T3" fmla="*/ 58 h 58"/>
                  <a:gd name="T4" fmla="*/ 15 w 57"/>
                  <a:gd name="T5" fmla="*/ 56 h 58"/>
                  <a:gd name="T6" fmla="*/ 10 w 57"/>
                  <a:gd name="T7" fmla="*/ 54 h 58"/>
                  <a:gd name="T8" fmla="*/ 6 w 57"/>
                  <a:gd name="T9" fmla="*/ 48 h 58"/>
                  <a:gd name="T10" fmla="*/ 3 w 57"/>
                  <a:gd name="T11" fmla="*/ 44 h 58"/>
                  <a:gd name="T12" fmla="*/ 0 w 57"/>
                  <a:gd name="T13" fmla="*/ 36 h 58"/>
                  <a:gd name="T14" fmla="*/ 0 w 57"/>
                  <a:gd name="T15" fmla="*/ 30 h 58"/>
                  <a:gd name="T16" fmla="*/ 1 w 57"/>
                  <a:gd name="T17" fmla="*/ 22 h 58"/>
                  <a:gd name="T18" fmla="*/ 3 w 57"/>
                  <a:gd name="T19" fmla="*/ 14 h 58"/>
                  <a:gd name="T20" fmla="*/ 6 w 57"/>
                  <a:gd name="T21" fmla="*/ 8 h 58"/>
                  <a:gd name="T22" fmla="*/ 13 w 57"/>
                  <a:gd name="T23" fmla="*/ 4 h 58"/>
                  <a:gd name="T24" fmla="*/ 20 w 57"/>
                  <a:gd name="T25" fmla="*/ 2 h 58"/>
                  <a:gd name="T26" fmla="*/ 27 w 57"/>
                  <a:gd name="T27" fmla="*/ 0 h 58"/>
                  <a:gd name="T28" fmla="*/ 34 w 57"/>
                  <a:gd name="T29" fmla="*/ 0 h 58"/>
                  <a:gd name="T30" fmla="*/ 39 w 57"/>
                  <a:gd name="T31" fmla="*/ 2 h 58"/>
                  <a:gd name="T32" fmla="*/ 44 w 57"/>
                  <a:gd name="T33" fmla="*/ 4 h 58"/>
                  <a:gd name="T34" fmla="*/ 49 w 57"/>
                  <a:gd name="T35" fmla="*/ 8 h 58"/>
                  <a:gd name="T36" fmla="*/ 54 w 57"/>
                  <a:gd name="T37" fmla="*/ 14 h 58"/>
                  <a:gd name="T38" fmla="*/ 56 w 57"/>
                  <a:gd name="T39" fmla="*/ 22 h 58"/>
                  <a:gd name="T40" fmla="*/ 57 w 57"/>
                  <a:gd name="T41" fmla="*/ 30 h 58"/>
                  <a:gd name="T42" fmla="*/ 56 w 57"/>
                  <a:gd name="T43" fmla="*/ 38 h 58"/>
                  <a:gd name="T44" fmla="*/ 54 w 57"/>
                  <a:gd name="T45" fmla="*/ 44 h 58"/>
                  <a:gd name="T46" fmla="*/ 49 w 57"/>
                  <a:gd name="T47" fmla="*/ 50 h 58"/>
                  <a:gd name="T48" fmla="*/ 44 w 57"/>
                  <a:gd name="T49" fmla="*/ 56 h 58"/>
                  <a:gd name="T50" fmla="*/ 37 w 57"/>
                  <a:gd name="T51" fmla="*/ 58 h 58"/>
                  <a:gd name="T52" fmla="*/ 28 w 57"/>
                  <a:gd name="T53" fmla="*/ 58 h 58"/>
                  <a:gd name="T54" fmla="*/ 28 w 57"/>
                  <a:gd name="T55" fmla="*/ 46 h 58"/>
                  <a:gd name="T56" fmla="*/ 34 w 57"/>
                  <a:gd name="T57" fmla="*/ 46 h 58"/>
                  <a:gd name="T58" fmla="*/ 39 w 57"/>
                  <a:gd name="T59" fmla="*/ 44 h 58"/>
                  <a:gd name="T60" fmla="*/ 44 w 57"/>
                  <a:gd name="T61" fmla="*/ 42 h 58"/>
                  <a:gd name="T62" fmla="*/ 45 w 57"/>
                  <a:gd name="T63" fmla="*/ 38 h 58"/>
                  <a:gd name="T64" fmla="*/ 47 w 57"/>
                  <a:gd name="T65" fmla="*/ 34 h 58"/>
                  <a:gd name="T66" fmla="*/ 47 w 57"/>
                  <a:gd name="T67" fmla="*/ 30 h 58"/>
                  <a:gd name="T68" fmla="*/ 47 w 57"/>
                  <a:gd name="T69" fmla="*/ 24 h 58"/>
                  <a:gd name="T70" fmla="*/ 45 w 57"/>
                  <a:gd name="T71" fmla="*/ 20 h 58"/>
                  <a:gd name="T72" fmla="*/ 44 w 57"/>
                  <a:gd name="T73" fmla="*/ 18 h 58"/>
                  <a:gd name="T74" fmla="*/ 39 w 57"/>
                  <a:gd name="T75" fmla="*/ 14 h 58"/>
                  <a:gd name="T76" fmla="*/ 34 w 57"/>
                  <a:gd name="T77" fmla="*/ 12 h 58"/>
                  <a:gd name="T78" fmla="*/ 28 w 57"/>
                  <a:gd name="T79" fmla="*/ 12 h 58"/>
                  <a:gd name="T80" fmla="*/ 22 w 57"/>
                  <a:gd name="T81" fmla="*/ 12 h 58"/>
                  <a:gd name="T82" fmla="*/ 17 w 57"/>
                  <a:gd name="T83" fmla="*/ 14 h 58"/>
                  <a:gd name="T84" fmla="*/ 13 w 57"/>
                  <a:gd name="T85" fmla="*/ 18 h 58"/>
                  <a:gd name="T86" fmla="*/ 11 w 57"/>
                  <a:gd name="T87" fmla="*/ 20 h 58"/>
                  <a:gd name="T88" fmla="*/ 10 w 57"/>
                  <a:gd name="T89" fmla="*/ 24 h 58"/>
                  <a:gd name="T90" fmla="*/ 8 w 57"/>
                  <a:gd name="T91" fmla="*/ 30 h 58"/>
                  <a:gd name="T92" fmla="*/ 10 w 57"/>
                  <a:gd name="T93" fmla="*/ 34 h 58"/>
                  <a:gd name="T94" fmla="*/ 11 w 57"/>
                  <a:gd name="T95" fmla="*/ 38 h 58"/>
                  <a:gd name="T96" fmla="*/ 13 w 57"/>
                  <a:gd name="T97" fmla="*/ 42 h 58"/>
                  <a:gd name="T98" fmla="*/ 17 w 57"/>
                  <a:gd name="T99" fmla="*/ 44 h 58"/>
                  <a:gd name="T100" fmla="*/ 22 w 57"/>
                  <a:gd name="T101" fmla="*/ 46 h 58"/>
                  <a:gd name="T102" fmla="*/ 28 w 57"/>
                  <a:gd name="T103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7" h="58">
                    <a:moveTo>
                      <a:pt x="28" y="58"/>
                    </a:moveTo>
                    <a:lnTo>
                      <a:pt x="22" y="58"/>
                    </a:lnTo>
                    <a:lnTo>
                      <a:pt x="15" y="56"/>
                    </a:lnTo>
                    <a:lnTo>
                      <a:pt x="10" y="54"/>
                    </a:lnTo>
                    <a:lnTo>
                      <a:pt x="6" y="48"/>
                    </a:lnTo>
                    <a:lnTo>
                      <a:pt x="3" y="44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1" y="22"/>
                    </a:lnTo>
                    <a:lnTo>
                      <a:pt x="3" y="14"/>
                    </a:lnTo>
                    <a:lnTo>
                      <a:pt x="6" y="8"/>
                    </a:lnTo>
                    <a:lnTo>
                      <a:pt x="13" y="4"/>
                    </a:lnTo>
                    <a:lnTo>
                      <a:pt x="20" y="2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39" y="2"/>
                    </a:lnTo>
                    <a:lnTo>
                      <a:pt x="44" y="4"/>
                    </a:lnTo>
                    <a:lnTo>
                      <a:pt x="49" y="8"/>
                    </a:lnTo>
                    <a:lnTo>
                      <a:pt x="54" y="14"/>
                    </a:lnTo>
                    <a:lnTo>
                      <a:pt x="56" y="22"/>
                    </a:lnTo>
                    <a:lnTo>
                      <a:pt x="57" y="30"/>
                    </a:lnTo>
                    <a:lnTo>
                      <a:pt x="56" y="38"/>
                    </a:lnTo>
                    <a:lnTo>
                      <a:pt x="54" y="44"/>
                    </a:lnTo>
                    <a:lnTo>
                      <a:pt x="49" y="50"/>
                    </a:lnTo>
                    <a:lnTo>
                      <a:pt x="44" y="56"/>
                    </a:lnTo>
                    <a:lnTo>
                      <a:pt x="37" y="58"/>
                    </a:lnTo>
                    <a:lnTo>
                      <a:pt x="28" y="58"/>
                    </a:lnTo>
                    <a:close/>
                    <a:moveTo>
                      <a:pt x="28" y="46"/>
                    </a:moveTo>
                    <a:lnTo>
                      <a:pt x="34" y="46"/>
                    </a:lnTo>
                    <a:lnTo>
                      <a:pt x="39" y="44"/>
                    </a:lnTo>
                    <a:lnTo>
                      <a:pt x="44" y="42"/>
                    </a:lnTo>
                    <a:lnTo>
                      <a:pt x="45" y="38"/>
                    </a:lnTo>
                    <a:lnTo>
                      <a:pt x="47" y="34"/>
                    </a:lnTo>
                    <a:lnTo>
                      <a:pt x="47" y="30"/>
                    </a:lnTo>
                    <a:lnTo>
                      <a:pt x="47" y="24"/>
                    </a:lnTo>
                    <a:lnTo>
                      <a:pt x="45" y="20"/>
                    </a:lnTo>
                    <a:lnTo>
                      <a:pt x="44" y="18"/>
                    </a:lnTo>
                    <a:lnTo>
                      <a:pt x="39" y="14"/>
                    </a:lnTo>
                    <a:lnTo>
                      <a:pt x="34" y="12"/>
                    </a:lnTo>
                    <a:lnTo>
                      <a:pt x="28" y="12"/>
                    </a:lnTo>
                    <a:lnTo>
                      <a:pt x="22" y="12"/>
                    </a:lnTo>
                    <a:lnTo>
                      <a:pt x="17" y="14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10" y="24"/>
                    </a:lnTo>
                    <a:lnTo>
                      <a:pt x="8" y="30"/>
                    </a:lnTo>
                    <a:lnTo>
                      <a:pt x="10" y="34"/>
                    </a:lnTo>
                    <a:lnTo>
                      <a:pt x="11" y="38"/>
                    </a:lnTo>
                    <a:lnTo>
                      <a:pt x="13" y="42"/>
                    </a:lnTo>
                    <a:lnTo>
                      <a:pt x="17" y="44"/>
                    </a:lnTo>
                    <a:lnTo>
                      <a:pt x="22" y="46"/>
                    </a:lnTo>
                    <a:lnTo>
                      <a:pt x="28" y="4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73" name="Freeform 1077"/>
              <p:cNvSpPr>
                <a:spLocks/>
              </p:cNvSpPr>
              <p:nvPr/>
            </p:nvSpPr>
            <p:spPr bwMode="auto">
              <a:xfrm>
                <a:off x="2930" y="1797"/>
                <a:ext cx="56" cy="90"/>
              </a:xfrm>
              <a:custGeom>
                <a:avLst/>
                <a:gdLst>
                  <a:gd name="T0" fmla="*/ 56 w 56"/>
                  <a:gd name="T1" fmla="*/ 90 h 90"/>
                  <a:gd name="T2" fmla="*/ 1 w 56"/>
                  <a:gd name="T3" fmla="*/ 90 h 90"/>
                  <a:gd name="T4" fmla="*/ 1 w 56"/>
                  <a:gd name="T5" fmla="*/ 78 h 90"/>
                  <a:gd name="T6" fmla="*/ 10 w 56"/>
                  <a:gd name="T7" fmla="*/ 78 h 90"/>
                  <a:gd name="T8" fmla="*/ 5 w 56"/>
                  <a:gd name="T9" fmla="*/ 74 h 90"/>
                  <a:gd name="T10" fmla="*/ 3 w 56"/>
                  <a:gd name="T11" fmla="*/ 70 h 90"/>
                  <a:gd name="T12" fmla="*/ 0 w 56"/>
                  <a:gd name="T13" fmla="*/ 64 h 90"/>
                  <a:gd name="T14" fmla="*/ 0 w 56"/>
                  <a:gd name="T15" fmla="*/ 58 h 90"/>
                  <a:gd name="T16" fmla="*/ 0 w 56"/>
                  <a:gd name="T17" fmla="*/ 52 h 90"/>
                  <a:gd name="T18" fmla="*/ 3 w 56"/>
                  <a:gd name="T19" fmla="*/ 48 h 90"/>
                  <a:gd name="T20" fmla="*/ 6 w 56"/>
                  <a:gd name="T21" fmla="*/ 44 h 90"/>
                  <a:gd name="T22" fmla="*/ 10 w 56"/>
                  <a:gd name="T23" fmla="*/ 40 h 90"/>
                  <a:gd name="T24" fmla="*/ 5 w 56"/>
                  <a:gd name="T25" fmla="*/ 36 h 90"/>
                  <a:gd name="T26" fmla="*/ 1 w 56"/>
                  <a:gd name="T27" fmla="*/ 28 h 90"/>
                  <a:gd name="T28" fmla="*/ 0 w 56"/>
                  <a:gd name="T29" fmla="*/ 20 h 90"/>
                  <a:gd name="T30" fmla="*/ 0 w 56"/>
                  <a:gd name="T31" fmla="*/ 14 h 90"/>
                  <a:gd name="T32" fmla="*/ 1 w 56"/>
                  <a:gd name="T33" fmla="*/ 10 h 90"/>
                  <a:gd name="T34" fmla="*/ 5 w 56"/>
                  <a:gd name="T35" fmla="*/ 6 h 90"/>
                  <a:gd name="T36" fmla="*/ 8 w 56"/>
                  <a:gd name="T37" fmla="*/ 2 h 90"/>
                  <a:gd name="T38" fmla="*/ 13 w 56"/>
                  <a:gd name="T39" fmla="*/ 2 h 90"/>
                  <a:gd name="T40" fmla="*/ 18 w 56"/>
                  <a:gd name="T41" fmla="*/ 0 h 90"/>
                  <a:gd name="T42" fmla="*/ 56 w 56"/>
                  <a:gd name="T43" fmla="*/ 0 h 90"/>
                  <a:gd name="T44" fmla="*/ 56 w 56"/>
                  <a:gd name="T45" fmla="*/ 12 h 90"/>
                  <a:gd name="T46" fmla="*/ 22 w 56"/>
                  <a:gd name="T47" fmla="*/ 12 h 90"/>
                  <a:gd name="T48" fmla="*/ 17 w 56"/>
                  <a:gd name="T49" fmla="*/ 12 h 90"/>
                  <a:gd name="T50" fmla="*/ 13 w 56"/>
                  <a:gd name="T51" fmla="*/ 14 h 90"/>
                  <a:gd name="T52" fmla="*/ 11 w 56"/>
                  <a:gd name="T53" fmla="*/ 14 h 90"/>
                  <a:gd name="T54" fmla="*/ 10 w 56"/>
                  <a:gd name="T55" fmla="*/ 16 h 90"/>
                  <a:gd name="T56" fmla="*/ 8 w 56"/>
                  <a:gd name="T57" fmla="*/ 20 h 90"/>
                  <a:gd name="T58" fmla="*/ 8 w 56"/>
                  <a:gd name="T59" fmla="*/ 24 h 90"/>
                  <a:gd name="T60" fmla="*/ 10 w 56"/>
                  <a:gd name="T61" fmla="*/ 30 h 90"/>
                  <a:gd name="T62" fmla="*/ 11 w 56"/>
                  <a:gd name="T63" fmla="*/ 34 h 90"/>
                  <a:gd name="T64" fmla="*/ 15 w 56"/>
                  <a:gd name="T65" fmla="*/ 38 h 90"/>
                  <a:gd name="T66" fmla="*/ 20 w 56"/>
                  <a:gd name="T67" fmla="*/ 38 h 90"/>
                  <a:gd name="T68" fmla="*/ 25 w 56"/>
                  <a:gd name="T69" fmla="*/ 40 h 90"/>
                  <a:gd name="T70" fmla="*/ 56 w 56"/>
                  <a:gd name="T71" fmla="*/ 40 h 90"/>
                  <a:gd name="T72" fmla="*/ 56 w 56"/>
                  <a:gd name="T73" fmla="*/ 50 h 90"/>
                  <a:gd name="T74" fmla="*/ 20 w 56"/>
                  <a:gd name="T75" fmla="*/ 50 h 90"/>
                  <a:gd name="T76" fmla="*/ 15 w 56"/>
                  <a:gd name="T77" fmla="*/ 52 h 90"/>
                  <a:gd name="T78" fmla="*/ 11 w 56"/>
                  <a:gd name="T79" fmla="*/ 54 h 90"/>
                  <a:gd name="T80" fmla="*/ 10 w 56"/>
                  <a:gd name="T81" fmla="*/ 56 h 90"/>
                  <a:gd name="T82" fmla="*/ 8 w 56"/>
                  <a:gd name="T83" fmla="*/ 62 h 90"/>
                  <a:gd name="T84" fmla="*/ 10 w 56"/>
                  <a:gd name="T85" fmla="*/ 66 h 90"/>
                  <a:gd name="T86" fmla="*/ 10 w 56"/>
                  <a:gd name="T87" fmla="*/ 70 h 90"/>
                  <a:gd name="T88" fmla="*/ 13 w 56"/>
                  <a:gd name="T89" fmla="*/ 74 h 90"/>
                  <a:gd name="T90" fmla="*/ 17 w 56"/>
                  <a:gd name="T91" fmla="*/ 76 h 90"/>
                  <a:gd name="T92" fmla="*/ 22 w 56"/>
                  <a:gd name="T93" fmla="*/ 78 h 90"/>
                  <a:gd name="T94" fmla="*/ 28 w 56"/>
                  <a:gd name="T95" fmla="*/ 78 h 90"/>
                  <a:gd name="T96" fmla="*/ 56 w 56"/>
                  <a:gd name="T97" fmla="*/ 78 h 90"/>
                  <a:gd name="T98" fmla="*/ 56 w 56"/>
                  <a:gd name="T9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" h="90">
                    <a:moveTo>
                      <a:pt x="56" y="90"/>
                    </a:moveTo>
                    <a:lnTo>
                      <a:pt x="1" y="90"/>
                    </a:lnTo>
                    <a:lnTo>
                      <a:pt x="1" y="78"/>
                    </a:lnTo>
                    <a:lnTo>
                      <a:pt x="10" y="78"/>
                    </a:lnTo>
                    <a:lnTo>
                      <a:pt x="5" y="74"/>
                    </a:lnTo>
                    <a:lnTo>
                      <a:pt x="3" y="70"/>
                    </a:lnTo>
                    <a:lnTo>
                      <a:pt x="0" y="64"/>
                    </a:lnTo>
                    <a:lnTo>
                      <a:pt x="0" y="58"/>
                    </a:lnTo>
                    <a:lnTo>
                      <a:pt x="0" y="52"/>
                    </a:lnTo>
                    <a:lnTo>
                      <a:pt x="3" y="48"/>
                    </a:lnTo>
                    <a:lnTo>
                      <a:pt x="6" y="44"/>
                    </a:lnTo>
                    <a:lnTo>
                      <a:pt x="10" y="40"/>
                    </a:lnTo>
                    <a:lnTo>
                      <a:pt x="5" y="36"/>
                    </a:lnTo>
                    <a:lnTo>
                      <a:pt x="1" y="28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3" y="2"/>
                    </a:lnTo>
                    <a:lnTo>
                      <a:pt x="18" y="0"/>
                    </a:lnTo>
                    <a:lnTo>
                      <a:pt x="56" y="0"/>
                    </a:lnTo>
                    <a:lnTo>
                      <a:pt x="56" y="12"/>
                    </a:lnTo>
                    <a:lnTo>
                      <a:pt x="22" y="12"/>
                    </a:lnTo>
                    <a:lnTo>
                      <a:pt x="17" y="12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0" y="16"/>
                    </a:lnTo>
                    <a:lnTo>
                      <a:pt x="8" y="20"/>
                    </a:lnTo>
                    <a:lnTo>
                      <a:pt x="8" y="24"/>
                    </a:lnTo>
                    <a:lnTo>
                      <a:pt x="10" y="30"/>
                    </a:lnTo>
                    <a:lnTo>
                      <a:pt x="11" y="34"/>
                    </a:lnTo>
                    <a:lnTo>
                      <a:pt x="15" y="38"/>
                    </a:lnTo>
                    <a:lnTo>
                      <a:pt x="20" y="38"/>
                    </a:lnTo>
                    <a:lnTo>
                      <a:pt x="25" y="40"/>
                    </a:lnTo>
                    <a:lnTo>
                      <a:pt x="56" y="40"/>
                    </a:lnTo>
                    <a:lnTo>
                      <a:pt x="56" y="50"/>
                    </a:lnTo>
                    <a:lnTo>
                      <a:pt x="20" y="50"/>
                    </a:lnTo>
                    <a:lnTo>
                      <a:pt x="15" y="52"/>
                    </a:lnTo>
                    <a:lnTo>
                      <a:pt x="11" y="54"/>
                    </a:lnTo>
                    <a:lnTo>
                      <a:pt x="10" y="56"/>
                    </a:lnTo>
                    <a:lnTo>
                      <a:pt x="8" y="62"/>
                    </a:lnTo>
                    <a:lnTo>
                      <a:pt x="10" y="66"/>
                    </a:lnTo>
                    <a:lnTo>
                      <a:pt x="10" y="70"/>
                    </a:lnTo>
                    <a:lnTo>
                      <a:pt x="13" y="74"/>
                    </a:lnTo>
                    <a:lnTo>
                      <a:pt x="17" y="76"/>
                    </a:lnTo>
                    <a:lnTo>
                      <a:pt x="22" y="78"/>
                    </a:lnTo>
                    <a:lnTo>
                      <a:pt x="28" y="78"/>
                    </a:lnTo>
                    <a:lnTo>
                      <a:pt x="56" y="78"/>
                    </a:lnTo>
                    <a:lnTo>
                      <a:pt x="56" y="9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74" name="Freeform 1078"/>
              <p:cNvSpPr>
                <a:spLocks noEditPoints="1"/>
              </p:cNvSpPr>
              <p:nvPr/>
            </p:nvSpPr>
            <p:spPr bwMode="auto">
              <a:xfrm>
                <a:off x="2930" y="1725"/>
                <a:ext cx="57" cy="60"/>
              </a:xfrm>
              <a:custGeom>
                <a:avLst/>
                <a:gdLst>
                  <a:gd name="T0" fmla="*/ 39 w 57"/>
                  <a:gd name="T1" fmla="*/ 12 h 60"/>
                  <a:gd name="T2" fmla="*/ 40 w 57"/>
                  <a:gd name="T3" fmla="*/ 0 h 60"/>
                  <a:gd name="T4" fmla="*/ 45 w 57"/>
                  <a:gd name="T5" fmla="*/ 2 h 60"/>
                  <a:gd name="T6" fmla="*/ 49 w 57"/>
                  <a:gd name="T7" fmla="*/ 6 h 60"/>
                  <a:gd name="T8" fmla="*/ 52 w 57"/>
                  <a:gd name="T9" fmla="*/ 10 h 60"/>
                  <a:gd name="T10" fmla="*/ 56 w 57"/>
                  <a:gd name="T11" fmla="*/ 16 h 60"/>
                  <a:gd name="T12" fmla="*/ 56 w 57"/>
                  <a:gd name="T13" fmla="*/ 22 h 60"/>
                  <a:gd name="T14" fmla="*/ 57 w 57"/>
                  <a:gd name="T15" fmla="*/ 28 h 60"/>
                  <a:gd name="T16" fmla="*/ 56 w 57"/>
                  <a:gd name="T17" fmla="*/ 38 h 60"/>
                  <a:gd name="T18" fmla="*/ 54 w 57"/>
                  <a:gd name="T19" fmla="*/ 46 h 60"/>
                  <a:gd name="T20" fmla="*/ 49 w 57"/>
                  <a:gd name="T21" fmla="*/ 52 h 60"/>
                  <a:gd name="T22" fmla="*/ 44 w 57"/>
                  <a:gd name="T23" fmla="*/ 56 h 60"/>
                  <a:gd name="T24" fmla="*/ 37 w 57"/>
                  <a:gd name="T25" fmla="*/ 58 h 60"/>
                  <a:gd name="T26" fmla="*/ 28 w 57"/>
                  <a:gd name="T27" fmla="*/ 60 h 60"/>
                  <a:gd name="T28" fmla="*/ 20 w 57"/>
                  <a:gd name="T29" fmla="*/ 58 h 60"/>
                  <a:gd name="T30" fmla="*/ 13 w 57"/>
                  <a:gd name="T31" fmla="*/ 56 h 60"/>
                  <a:gd name="T32" fmla="*/ 8 w 57"/>
                  <a:gd name="T33" fmla="*/ 52 h 60"/>
                  <a:gd name="T34" fmla="*/ 3 w 57"/>
                  <a:gd name="T35" fmla="*/ 44 h 60"/>
                  <a:gd name="T36" fmla="*/ 1 w 57"/>
                  <a:gd name="T37" fmla="*/ 38 h 60"/>
                  <a:gd name="T38" fmla="*/ 0 w 57"/>
                  <a:gd name="T39" fmla="*/ 30 h 60"/>
                  <a:gd name="T40" fmla="*/ 1 w 57"/>
                  <a:gd name="T41" fmla="*/ 22 h 60"/>
                  <a:gd name="T42" fmla="*/ 3 w 57"/>
                  <a:gd name="T43" fmla="*/ 14 h 60"/>
                  <a:gd name="T44" fmla="*/ 6 w 57"/>
                  <a:gd name="T45" fmla="*/ 8 h 60"/>
                  <a:gd name="T46" fmla="*/ 13 w 57"/>
                  <a:gd name="T47" fmla="*/ 4 h 60"/>
                  <a:gd name="T48" fmla="*/ 20 w 57"/>
                  <a:gd name="T49" fmla="*/ 0 h 60"/>
                  <a:gd name="T50" fmla="*/ 28 w 57"/>
                  <a:gd name="T51" fmla="*/ 0 h 60"/>
                  <a:gd name="T52" fmla="*/ 28 w 57"/>
                  <a:gd name="T53" fmla="*/ 0 h 60"/>
                  <a:gd name="T54" fmla="*/ 30 w 57"/>
                  <a:gd name="T55" fmla="*/ 0 h 60"/>
                  <a:gd name="T56" fmla="*/ 30 w 57"/>
                  <a:gd name="T57" fmla="*/ 48 h 60"/>
                  <a:gd name="T58" fmla="*/ 35 w 57"/>
                  <a:gd name="T59" fmla="*/ 46 h 60"/>
                  <a:gd name="T60" fmla="*/ 40 w 57"/>
                  <a:gd name="T61" fmla="*/ 44 h 60"/>
                  <a:gd name="T62" fmla="*/ 44 w 57"/>
                  <a:gd name="T63" fmla="*/ 42 h 60"/>
                  <a:gd name="T64" fmla="*/ 47 w 57"/>
                  <a:gd name="T65" fmla="*/ 36 h 60"/>
                  <a:gd name="T66" fmla="*/ 47 w 57"/>
                  <a:gd name="T67" fmla="*/ 28 h 60"/>
                  <a:gd name="T68" fmla="*/ 47 w 57"/>
                  <a:gd name="T69" fmla="*/ 24 h 60"/>
                  <a:gd name="T70" fmla="*/ 45 w 57"/>
                  <a:gd name="T71" fmla="*/ 18 h 60"/>
                  <a:gd name="T72" fmla="*/ 44 w 57"/>
                  <a:gd name="T73" fmla="*/ 14 h 60"/>
                  <a:gd name="T74" fmla="*/ 39 w 57"/>
                  <a:gd name="T75" fmla="*/ 12 h 60"/>
                  <a:gd name="T76" fmla="*/ 22 w 57"/>
                  <a:gd name="T77" fmla="*/ 48 h 60"/>
                  <a:gd name="T78" fmla="*/ 22 w 57"/>
                  <a:gd name="T79" fmla="*/ 12 h 60"/>
                  <a:gd name="T80" fmla="*/ 17 w 57"/>
                  <a:gd name="T81" fmla="*/ 14 h 60"/>
                  <a:gd name="T82" fmla="*/ 13 w 57"/>
                  <a:gd name="T83" fmla="*/ 16 h 60"/>
                  <a:gd name="T84" fmla="*/ 10 w 57"/>
                  <a:gd name="T85" fmla="*/ 20 h 60"/>
                  <a:gd name="T86" fmla="*/ 10 w 57"/>
                  <a:gd name="T87" fmla="*/ 24 h 60"/>
                  <a:gd name="T88" fmla="*/ 8 w 57"/>
                  <a:gd name="T89" fmla="*/ 30 h 60"/>
                  <a:gd name="T90" fmla="*/ 10 w 57"/>
                  <a:gd name="T91" fmla="*/ 36 h 60"/>
                  <a:gd name="T92" fmla="*/ 11 w 57"/>
                  <a:gd name="T93" fmla="*/ 42 h 60"/>
                  <a:gd name="T94" fmla="*/ 17 w 57"/>
                  <a:gd name="T95" fmla="*/ 46 h 60"/>
                  <a:gd name="T96" fmla="*/ 22 w 57"/>
                  <a:gd name="T97" fmla="*/ 4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7" h="60">
                    <a:moveTo>
                      <a:pt x="39" y="12"/>
                    </a:moveTo>
                    <a:lnTo>
                      <a:pt x="40" y="0"/>
                    </a:lnTo>
                    <a:lnTo>
                      <a:pt x="45" y="2"/>
                    </a:lnTo>
                    <a:lnTo>
                      <a:pt x="49" y="6"/>
                    </a:lnTo>
                    <a:lnTo>
                      <a:pt x="52" y="10"/>
                    </a:lnTo>
                    <a:lnTo>
                      <a:pt x="56" y="16"/>
                    </a:lnTo>
                    <a:lnTo>
                      <a:pt x="56" y="22"/>
                    </a:lnTo>
                    <a:lnTo>
                      <a:pt x="57" y="28"/>
                    </a:lnTo>
                    <a:lnTo>
                      <a:pt x="56" y="38"/>
                    </a:lnTo>
                    <a:lnTo>
                      <a:pt x="54" y="46"/>
                    </a:lnTo>
                    <a:lnTo>
                      <a:pt x="49" y="52"/>
                    </a:lnTo>
                    <a:lnTo>
                      <a:pt x="44" y="56"/>
                    </a:lnTo>
                    <a:lnTo>
                      <a:pt x="37" y="58"/>
                    </a:lnTo>
                    <a:lnTo>
                      <a:pt x="28" y="60"/>
                    </a:lnTo>
                    <a:lnTo>
                      <a:pt x="20" y="58"/>
                    </a:lnTo>
                    <a:lnTo>
                      <a:pt x="13" y="56"/>
                    </a:lnTo>
                    <a:lnTo>
                      <a:pt x="8" y="52"/>
                    </a:lnTo>
                    <a:lnTo>
                      <a:pt x="3" y="44"/>
                    </a:lnTo>
                    <a:lnTo>
                      <a:pt x="1" y="38"/>
                    </a:lnTo>
                    <a:lnTo>
                      <a:pt x="0" y="30"/>
                    </a:lnTo>
                    <a:lnTo>
                      <a:pt x="1" y="22"/>
                    </a:lnTo>
                    <a:lnTo>
                      <a:pt x="3" y="14"/>
                    </a:lnTo>
                    <a:lnTo>
                      <a:pt x="6" y="8"/>
                    </a:lnTo>
                    <a:lnTo>
                      <a:pt x="13" y="4"/>
                    </a:lnTo>
                    <a:lnTo>
                      <a:pt x="20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0" y="48"/>
                    </a:lnTo>
                    <a:lnTo>
                      <a:pt x="35" y="46"/>
                    </a:lnTo>
                    <a:lnTo>
                      <a:pt x="40" y="44"/>
                    </a:lnTo>
                    <a:lnTo>
                      <a:pt x="44" y="42"/>
                    </a:lnTo>
                    <a:lnTo>
                      <a:pt x="47" y="36"/>
                    </a:lnTo>
                    <a:lnTo>
                      <a:pt x="47" y="28"/>
                    </a:lnTo>
                    <a:lnTo>
                      <a:pt x="47" y="24"/>
                    </a:lnTo>
                    <a:lnTo>
                      <a:pt x="45" y="18"/>
                    </a:lnTo>
                    <a:lnTo>
                      <a:pt x="44" y="14"/>
                    </a:lnTo>
                    <a:lnTo>
                      <a:pt x="39" y="12"/>
                    </a:lnTo>
                    <a:close/>
                    <a:moveTo>
                      <a:pt x="22" y="48"/>
                    </a:moveTo>
                    <a:lnTo>
                      <a:pt x="22" y="12"/>
                    </a:lnTo>
                    <a:lnTo>
                      <a:pt x="17" y="14"/>
                    </a:lnTo>
                    <a:lnTo>
                      <a:pt x="13" y="16"/>
                    </a:lnTo>
                    <a:lnTo>
                      <a:pt x="10" y="20"/>
                    </a:lnTo>
                    <a:lnTo>
                      <a:pt x="10" y="24"/>
                    </a:lnTo>
                    <a:lnTo>
                      <a:pt x="8" y="30"/>
                    </a:lnTo>
                    <a:lnTo>
                      <a:pt x="10" y="36"/>
                    </a:lnTo>
                    <a:lnTo>
                      <a:pt x="11" y="42"/>
                    </a:lnTo>
                    <a:lnTo>
                      <a:pt x="17" y="46"/>
                    </a:lnTo>
                    <a:lnTo>
                      <a:pt x="22" y="4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75" name="Freeform 1079"/>
              <p:cNvSpPr>
                <a:spLocks/>
              </p:cNvSpPr>
              <p:nvPr/>
            </p:nvSpPr>
            <p:spPr bwMode="auto">
              <a:xfrm>
                <a:off x="2930" y="1661"/>
                <a:ext cx="56" cy="50"/>
              </a:xfrm>
              <a:custGeom>
                <a:avLst/>
                <a:gdLst>
                  <a:gd name="T0" fmla="*/ 56 w 56"/>
                  <a:gd name="T1" fmla="*/ 50 h 50"/>
                  <a:gd name="T2" fmla="*/ 1 w 56"/>
                  <a:gd name="T3" fmla="*/ 50 h 50"/>
                  <a:gd name="T4" fmla="*/ 1 w 56"/>
                  <a:gd name="T5" fmla="*/ 38 h 50"/>
                  <a:gd name="T6" fmla="*/ 8 w 56"/>
                  <a:gd name="T7" fmla="*/ 38 h 50"/>
                  <a:gd name="T8" fmla="*/ 3 w 56"/>
                  <a:gd name="T9" fmla="*/ 34 h 50"/>
                  <a:gd name="T10" fmla="*/ 1 w 56"/>
                  <a:gd name="T11" fmla="*/ 28 h 50"/>
                  <a:gd name="T12" fmla="*/ 0 w 56"/>
                  <a:gd name="T13" fmla="*/ 20 h 50"/>
                  <a:gd name="T14" fmla="*/ 0 w 56"/>
                  <a:gd name="T15" fmla="*/ 14 h 50"/>
                  <a:gd name="T16" fmla="*/ 1 w 56"/>
                  <a:gd name="T17" fmla="*/ 10 h 50"/>
                  <a:gd name="T18" fmla="*/ 3 w 56"/>
                  <a:gd name="T19" fmla="*/ 6 h 50"/>
                  <a:gd name="T20" fmla="*/ 6 w 56"/>
                  <a:gd name="T21" fmla="*/ 4 h 50"/>
                  <a:gd name="T22" fmla="*/ 10 w 56"/>
                  <a:gd name="T23" fmla="*/ 2 h 50"/>
                  <a:gd name="T24" fmla="*/ 13 w 56"/>
                  <a:gd name="T25" fmla="*/ 0 h 50"/>
                  <a:gd name="T26" fmla="*/ 17 w 56"/>
                  <a:gd name="T27" fmla="*/ 0 h 50"/>
                  <a:gd name="T28" fmla="*/ 22 w 56"/>
                  <a:gd name="T29" fmla="*/ 0 h 50"/>
                  <a:gd name="T30" fmla="*/ 56 w 56"/>
                  <a:gd name="T31" fmla="*/ 0 h 50"/>
                  <a:gd name="T32" fmla="*/ 56 w 56"/>
                  <a:gd name="T33" fmla="*/ 12 h 50"/>
                  <a:gd name="T34" fmla="*/ 23 w 56"/>
                  <a:gd name="T35" fmla="*/ 12 h 50"/>
                  <a:gd name="T36" fmla="*/ 18 w 56"/>
                  <a:gd name="T37" fmla="*/ 12 h 50"/>
                  <a:gd name="T38" fmla="*/ 15 w 56"/>
                  <a:gd name="T39" fmla="*/ 12 h 50"/>
                  <a:gd name="T40" fmla="*/ 11 w 56"/>
                  <a:gd name="T41" fmla="*/ 14 h 50"/>
                  <a:gd name="T42" fmla="*/ 10 w 56"/>
                  <a:gd name="T43" fmla="*/ 16 h 50"/>
                  <a:gd name="T44" fmla="*/ 8 w 56"/>
                  <a:gd name="T45" fmla="*/ 20 h 50"/>
                  <a:gd name="T46" fmla="*/ 8 w 56"/>
                  <a:gd name="T47" fmla="*/ 24 h 50"/>
                  <a:gd name="T48" fmla="*/ 10 w 56"/>
                  <a:gd name="T49" fmla="*/ 28 h 50"/>
                  <a:gd name="T50" fmla="*/ 11 w 56"/>
                  <a:gd name="T51" fmla="*/ 34 h 50"/>
                  <a:gd name="T52" fmla="*/ 15 w 56"/>
                  <a:gd name="T53" fmla="*/ 36 h 50"/>
                  <a:gd name="T54" fmla="*/ 20 w 56"/>
                  <a:gd name="T55" fmla="*/ 38 h 50"/>
                  <a:gd name="T56" fmla="*/ 27 w 56"/>
                  <a:gd name="T57" fmla="*/ 38 h 50"/>
                  <a:gd name="T58" fmla="*/ 56 w 56"/>
                  <a:gd name="T59" fmla="*/ 38 h 50"/>
                  <a:gd name="T60" fmla="*/ 56 w 56"/>
                  <a:gd name="T6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6" h="50">
                    <a:moveTo>
                      <a:pt x="56" y="50"/>
                    </a:moveTo>
                    <a:lnTo>
                      <a:pt x="1" y="50"/>
                    </a:lnTo>
                    <a:lnTo>
                      <a:pt x="1" y="38"/>
                    </a:lnTo>
                    <a:lnTo>
                      <a:pt x="8" y="38"/>
                    </a:lnTo>
                    <a:lnTo>
                      <a:pt x="3" y="34"/>
                    </a:lnTo>
                    <a:lnTo>
                      <a:pt x="1" y="28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10" y="2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56" y="0"/>
                    </a:lnTo>
                    <a:lnTo>
                      <a:pt x="56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15" y="12"/>
                    </a:lnTo>
                    <a:lnTo>
                      <a:pt x="11" y="14"/>
                    </a:lnTo>
                    <a:lnTo>
                      <a:pt x="10" y="16"/>
                    </a:lnTo>
                    <a:lnTo>
                      <a:pt x="8" y="20"/>
                    </a:lnTo>
                    <a:lnTo>
                      <a:pt x="8" y="24"/>
                    </a:lnTo>
                    <a:lnTo>
                      <a:pt x="10" y="28"/>
                    </a:lnTo>
                    <a:lnTo>
                      <a:pt x="11" y="34"/>
                    </a:lnTo>
                    <a:lnTo>
                      <a:pt x="15" y="36"/>
                    </a:lnTo>
                    <a:lnTo>
                      <a:pt x="20" y="38"/>
                    </a:lnTo>
                    <a:lnTo>
                      <a:pt x="27" y="38"/>
                    </a:lnTo>
                    <a:lnTo>
                      <a:pt x="56" y="38"/>
                    </a:lnTo>
                    <a:lnTo>
                      <a:pt x="56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76" name="Freeform 1080"/>
              <p:cNvSpPr>
                <a:spLocks/>
              </p:cNvSpPr>
              <p:nvPr/>
            </p:nvSpPr>
            <p:spPr bwMode="auto">
              <a:xfrm>
                <a:off x="2911" y="1617"/>
                <a:ext cx="76" cy="32"/>
              </a:xfrm>
              <a:custGeom>
                <a:avLst/>
                <a:gdLst>
                  <a:gd name="T0" fmla="*/ 66 w 76"/>
                  <a:gd name="T1" fmla="*/ 2 h 32"/>
                  <a:gd name="T2" fmla="*/ 75 w 76"/>
                  <a:gd name="T3" fmla="*/ 0 h 32"/>
                  <a:gd name="T4" fmla="*/ 76 w 76"/>
                  <a:gd name="T5" fmla="*/ 6 h 32"/>
                  <a:gd name="T6" fmla="*/ 76 w 76"/>
                  <a:gd name="T7" fmla="*/ 10 h 32"/>
                  <a:gd name="T8" fmla="*/ 75 w 76"/>
                  <a:gd name="T9" fmla="*/ 14 h 32"/>
                  <a:gd name="T10" fmla="*/ 75 w 76"/>
                  <a:gd name="T11" fmla="*/ 18 h 32"/>
                  <a:gd name="T12" fmla="*/ 73 w 76"/>
                  <a:gd name="T13" fmla="*/ 20 h 32"/>
                  <a:gd name="T14" fmla="*/ 70 w 76"/>
                  <a:gd name="T15" fmla="*/ 22 h 32"/>
                  <a:gd name="T16" fmla="*/ 66 w 76"/>
                  <a:gd name="T17" fmla="*/ 24 h 32"/>
                  <a:gd name="T18" fmla="*/ 59 w 76"/>
                  <a:gd name="T19" fmla="*/ 24 h 32"/>
                  <a:gd name="T20" fmla="*/ 29 w 76"/>
                  <a:gd name="T21" fmla="*/ 24 h 32"/>
                  <a:gd name="T22" fmla="*/ 29 w 76"/>
                  <a:gd name="T23" fmla="*/ 32 h 32"/>
                  <a:gd name="T24" fmla="*/ 20 w 76"/>
                  <a:gd name="T25" fmla="*/ 32 h 32"/>
                  <a:gd name="T26" fmla="*/ 20 w 76"/>
                  <a:gd name="T27" fmla="*/ 24 h 32"/>
                  <a:gd name="T28" fmla="*/ 7 w 76"/>
                  <a:gd name="T29" fmla="*/ 24 h 32"/>
                  <a:gd name="T30" fmla="*/ 0 w 76"/>
                  <a:gd name="T31" fmla="*/ 12 h 32"/>
                  <a:gd name="T32" fmla="*/ 20 w 76"/>
                  <a:gd name="T33" fmla="*/ 12 h 32"/>
                  <a:gd name="T34" fmla="*/ 20 w 76"/>
                  <a:gd name="T35" fmla="*/ 2 h 32"/>
                  <a:gd name="T36" fmla="*/ 29 w 76"/>
                  <a:gd name="T37" fmla="*/ 2 h 32"/>
                  <a:gd name="T38" fmla="*/ 29 w 76"/>
                  <a:gd name="T39" fmla="*/ 12 h 32"/>
                  <a:gd name="T40" fmla="*/ 59 w 76"/>
                  <a:gd name="T41" fmla="*/ 12 h 32"/>
                  <a:gd name="T42" fmla="*/ 63 w 76"/>
                  <a:gd name="T43" fmla="*/ 12 h 32"/>
                  <a:gd name="T44" fmla="*/ 64 w 76"/>
                  <a:gd name="T45" fmla="*/ 12 h 32"/>
                  <a:gd name="T46" fmla="*/ 66 w 76"/>
                  <a:gd name="T47" fmla="*/ 12 h 32"/>
                  <a:gd name="T48" fmla="*/ 66 w 76"/>
                  <a:gd name="T49" fmla="*/ 10 h 32"/>
                  <a:gd name="T50" fmla="*/ 66 w 76"/>
                  <a:gd name="T51" fmla="*/ 8 h 32"/>
                  <a:gd name="T52" fmla="*/ 66 w 76"/>
                  <a:gd name="T53" fmla="*/ 6 h 32"/>
                  <a:gd name="T54" fmla="*/ 66 w 76"/>
                  <a:gd name="T55" fmla="*/ 4 h 32"/>
                  <a:gd name="T56" fmla="*/ 66 w 76"/>
                  <a:gd name="T57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6" h="32">
                    <a:moveTo>
                      <a:pt x="66" y="2"/>
                    </a:moveTo>
                    <a:lnTo>
                      <a:pt x="75" y="0"/>
                    </a:lnTo>
                    <a:lnTo>
                      <a:pt x="76" y="6"/>
                    </a:lnTo>
                    <a:lnTo>
                      <a:pt x="76" y="10"/>
                    </a:lnTo>
                    <a:lnTo>
                      <a:pt x="75" y="14"/>
                    </a:lnTo>
                    <a:lnTo>
                      <a:pt x="75" y="18"/>
                    </a:lnTo>
                    <a:lnTo>
                      <a:pt x="73" y="20"/>
                    </a:lnTo>
                    <a:lnTo>
                      <a:pt x="70" y="22"/>
                    </a:lnTo>
                    <a:lnTo>
                      <a:pt x="66" y="24"/>
                    </a:lnTo>
                    <a:lnTo>
                      <a:pt x="59" y="24"/>
                    </a:lnTo>
                    <a:lnTo>
                      <a:pt x="29" y="24"/>
                    </a:lnTo>
                    <a:lnTo>
                      <a:pt x="29" y="32"/>
                    </a:lnTo>
                    <a:lnTo>
                      <a:pt x="20" y="32"/>
                    </a:lnTo>
                    <a:lnTo>
                      <a:pt x="20" y="24"/>
                    </a:lnTo>
                    <a:lnTo>
                      <a:pt x="7" y="24"/>
                    </a:lnTo>
                    <a:lnTo>
                      <a:pt x="0" y="12"/>
                    </a:lnTo>
                    <a:lnTo>
                      <a:pt x="20" y="12"/>
                    </a:lnTo>
                    <a:lnTo>
                      <a:pt x="20" y="2"/>
                    </a:lnTo>
                    <a:lnTo>
                      <a:pt x="29" y="2"/>
                    </a:lnTo>
                    <a:lnTo>
                      <a:pt x="29" y="12"/>
                    </a:lnTo>
                    <a:lnTo>
                      <a:pt x="59" y="12"/>
                    </a:lnTo>
                    <a:lnTo>
                      <a:pt x="63" y="12"/>
                    </a:lnTo>
                    <a:lnTo>
                      <a:pt x="64" y="12"/>
                    </a:lnTo>
                    <a:lnTo>
                      <a:pt x="66" y="12"/>
                    </a:lnTo>
                    <a:lnTo>
                      <a:pt x="66" y="10"/>
                    </a:lnTo>
                    <a:lnTo>
                      <a:pt x="66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6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77" name="Freeform 1081"/>
              <p:cNvSpPr>
                <a:spLocks/>
              </p:cNvSpPr>
              <p:nvPr/>
            </p:nvSpPr>
            <p:spPr bwMode="auto">
              <a:xfrm>
                <a:off x="2931" y="1557"/>
                <a:ext cx="56" cy="50"/>
              </a:xfrm>
              <a:custGeom>
                <a:avLst/>
                <a:gdLst>
                  <a:gd name="T0" fmla="*/ 55 w 56"/>
                  <a:gd name="T1" fmla="*/ 12 h 50"/>
                  <a:gd name="T2" fmla="*/ 46 w 56"/>
                  <a:gd name="T3" fmla="*/ 12 h 50"/>
                  <a:gd name="T4" fmla="*/ 51 w 56"/>
                  <a:gd name="T5" fmla="*/ 16 h 50"/>
                  <a:gd name="T6" fmla="*/ 55 w 56"/>
                  <a:gd name="T7" fmla="*/ 24 h 50"/>
                  <a:gd name="T8" fmla="*/ 56 w 56"/>
                  <a:gd name="T9" fmla="*/ 30 h 50"/>
                  <a:gd name="T10" fmla="*/ 55 w 56"/>
                  <a:gd name="T11" fmla="*/ 36 h 50"/>
                  <a:gd name="T12" fmla="*/ 55 w 56"/>
                  <a:gd name="T13" fmla="*/ 40 h 50"/>
                  <a:gd name="T14" fmla="*/ 51 w 56"/>
                  <a:gd name="T15" fmla="*/ 44 h 50"/>
                  <a:gd name="T16" fmla="*/ 50 w 56"/>
                  <a:gd name="T17" fmla="*/ 46 h 50"/>
                  <a:gd name="T18" fmla="*/ 46 w 56"/>
                  <a:gd name="T19" fmla="*/ 48 h 50"/>
                  <a:gd name="T20" fmla="*/ 43 w 56"/>
                  <a:gd name="T21" fmla="*/ 50 h 50"/>
                  <a:gd name="T22" fmla="*/ 39 w 56"/>
                  <a:gd name="T23" fmla="*/ 50 h 50"/>
                  <a:gd name="T24" fmla="*/ 34 w 56"/>
                  <a:gd name="T25" fmla="*/ 50 h 50"/>
                  <a:gd name="T26" fmla="*/ 0 w 56"/>
                  <a:gd name="T27" fmla="*/ 50 h 50"/>
                  <a:gd name="T28" fmla="*/ 0 w 56"/>
                  <a:gd name="T29" fmla="*/ 38 h 50"/>
                  <a:gd name="T30" fmla="*/ 29 w 56"/>
                  <a:gd name="T31" fmla="*/ 38 h 50"/>
                  <a:gd name="T32" fmla="*/ 36 w 56"/>
                  <a:gd name="T33" fmla="*/ 38 h 50"/>
                  <a:gd name="T34" fmla="*/ 39 w 56"/>
                  <a:gd name="T35" fmla="*/ 38 h 50"/>
                  <a:gd name="T36" fmla="*/ 43 w 56"/>
                  <a:gd name="T37" fmla="*/ 36 h 50"/>
                  <a:gd name="T38" fmla="*/ 44 w 56"/>
                  <a:gd name="T39" fmla="*/ 34 h 50"/>
                  <a:gd name="T40" fmla="*/ 46 w 56"/>
                  <a:gd name="T41" fmla="*/ 32 h 50"/>
                  <a:gd name="T42" fmla="*/ 46 w 56"/>
                  <a:gd name="T43" fmla="*/ 28 h 50"/>
                  <a:gd name="T44" fmla="*/ 46 w 56"/>
                  <a:gd name="T45" fmla="*/ 22 h 50"/>
                  <a:gd name="T46" fmla="*/ 44 w 56"/>
                  <a:gd name="T47" fmla="*/ 18 h 50"/>
                  <a:gd name="T48" fmla="*/ 43 w 56"/>
                  <a:gd name="T49" fmla="*/ 16 h 50"/>
                  <a:gd name="T50" fmla="*/ 39 w 56"/>
                  <a:gd name="T51" fmla="*/ 14 h 50"/>
                  <a:gd name="T52" fmla="*/ 34 w 56"/>
                  <a:gd name="T53" fmla="*/ 12 h 50"/>
                  <a:gd name="T54" fmla="*/ 29 w 56"/>
                  <a:gd name="T55" fmla="*/ 12 h 50"/>
                  <a:gd name="T56" fmla="*/ 0 w 56"/>
                  <a:gd name="T57" fmla="*/ 12 h 50"/>
                  <a:gd name="T58" fmla="*/ 0 w 56"/>
                  <a:gd name="T59" fmla="*/ 0 h 50"/>
                  <a:gd name="T60" fmla="*/ 55 w 56"/>
                  <a:gd name="T61" fmla="*/ 0 h 50"/>
                  <a:gd name="T62" fmla="*/ 55 w 56"/>
                  <a:gd name="T63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6" h="50">
                    <a:moveTo>
                      <a:pt x="55" y="12"/>
                    </a:moveTo>
                    <a:lnTo>
                      <a:pt x="46" y="12"/>
                    </a:lnTo>
                    <a:lnTo>
                      <a:pt x="51" y="16"/>
                    </a:lnTo>
                    <a:lnTo>
                      <a:pt x="55" y="24"/>
                    </a:lnTo>
                    <a:lnTo>
                      <a:pt x="56" y="30"/>
                    </a:lnTo>
                    <a:lnTo>
                      <a:pt x="55" y="36"/>
                    </a:lnTo>
                    <a:lnTo>
                      <a:pt x="55" y="40"/>
                    </a:lnTo>
                    <a:lnTo>
                      <a:pt x="51" y="44"/>
                    </a:lnTo>
                    <a:lnTo>
                      <a:pt x="50" y="46"/>
                    </a:lnTo>
                    <a:lnTo>
                      <a:pt x="46" y="48"/>
                    </a:lnTo>
                    <a:lnTo>
                      <a:pt x="43" y="50"/>
                    </a:lnTo>
                    <a:lnTo>
                      <a:pt x="39" y="50"/>
                    </a:lnTo>
                    <a:lnTo>
                      <a:pt x="34" y="50"/>
                    </a:lnTo>
                    <a:lnTo>
                      <a:pt x="0" y="50"/>
                    </a:lnTo>
                    <a:lnTo>
                      <a:pt x="0" y="38"/>
                    </a:lnTo>
                    <a:lnTo>
                      <a:pt x="29" y="38"/>
                    </a:lnTo>
                    <a:lnTo>
                      <a:pt x="36" y="38"/>
                    </a:lnTo>
                    <a:lnTo>
                      <a:pt x="39" y="38"/>
                    </a:lnTo>
                    <a:lnTo>
                      <a:pt x="43" y="36"/>
                    </a:lnTo>
                    <a:lnTo>
                      <a:pt x="44" y="34"/>
                    </a:lnTo>
                    <a:lnTo>
                      <a:pt x="46" y="32"/>
                    </a:lnTo>
                    <a:lnTo>
                      <a:pt x="46" y="28"/>
                    </a:lnTo>
                    <a:lnTo>
                      <a:pt x="46" y="22"/>
                    </a:lnTo>
                    <a:lnTo>
                      <a:pt x="44" y="18"/>
                    </a:lnTo>
                    <a:lnTo>
                      <a:pt x="43" y="16"/>
                    </a:lnTo>
                    <a:lnTo>
                      <a:pt x="39" y="14"/>
                    </a:lnTo>
                    <a:lnTo>
                      <a:pt x="34" y="12"/>
                    </a:lnTo>
                    <a:lnTo>
                      <a:pt x="29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78" name="Freeform 1082"/>
              <p:cNvSpPr>
                <a:spLocks/>
              </p:cNvSpPr>
              <p:nvPr/>
            </p:nvSpPr>
            <p:spPr bwMode="auto">
              <a:xfrm>
                <a:off x="2930" y="1451"/>
                <a:ext cx="56" cy="90"/>
              </a:xfrm>
              <a:custGeom>
                <a:avLst/>
                <a:gdLst>
                  <a:gd name="T0" fmla="*/ 56 w 56"/>
                  <a:gd name="T1" fmla="*/ 90 h 90"/>
                  <a:gd name="T2" fmla="*/ 1 w 56"/>
                  <a:gd name="T3" fmla="*/ 90 h 90"/>
                  <a:gd name="T4" fmla="*/ 1 w 56"/>
                  <a:gd name="T5" fmla="*/ 78 h 90"/>
                  <a:gd name="T6" fmla="*/ 10 w 56"/>
                  <a:gd name="T7" fmla="*/ 78 h 90"/>
                  <a:gd name="T8" fmla="*/ 5 w 56"/>
                  <a:gd name="T9" fmla="*/ 74 h 90"/>
                  <a:gd name="T10" fmla="*/ 3 w 56"/>
                  <a:gd name="T11" fmla="*/ 70 h 90"/>
                  <a:gd name="T12" fmla="*/ 0 w 56"/>
                  <a:gd name="T13" fmla="*/ 64 h 90"/>
                  <a:gd name="T14" fmla="*/ 0 w 56"/>
                  <a:gd name="T15" fmla="*/ 58 h 90"/>
                  <a:gd name="T16" fmla="*/ 0 w 56"/>
                  <a:gd name="T17" fmla="*/ 52 h 90"/>
                  <a:gd name="T18" fmla="*/ 3 w 56"/>
                  <a:gd name="T19" fmla="*/ 48 h 90"/>
                  <a:gd name="T20" fmla="*/ 6 w 56"/>
                  <a:gd name="T21" fmla="*/ 44 h 90"/>
                  <a:gd name="T22" fmla="*/ 10 w 56"/>
                  <a:gd name="T23" fmla="*/ 40 h 90"/>
                  <a:gd name="T24" fmla="*/ 5 w 56"/>
                  <a:gd name="T25" fmla="*/ 36 h 90"/>
                  <a:gd name="T26" fmla="*/ 1 w 56"/>
                  <a:gd name="T27" fmla="*/ 28 h 90"/>
                  <a:gd name="T28" fmla="*/ 0 w 56"/>
                  <a:gd name="T29" fmla="*/ 20 h 90"/>
                  <a:gd name="T30" fmla="*/ 0 w 56"/>
                  <a:gd name="T31" fmla="*/ 14 h 90"/>
                  <a:gd name="T32" fmla="*/ 1 w 56"/>
                  <a:gd name="T33" fmla="*/ 10 h 90"/>
                  <a:gd name="T34" fmla="*/ 5 w 56"/>
                  <a:gd name="T35" fmla="*/ 6 h 90"/>
                  <a:gd name="T36" fmla="*/ 8 w 56"/>
                  <a:gd name="T37" fmla="*/ 2 h 90"/>
                  <a:gd name="T38" fmla="*/ 13 w 56"/>
                  <a:gd name="T39" fmla="*/ 0 h 90"/>
                  <a:gd name="T40" fmla="*/ 18 w 56"/>
                  <a:gd name="T41" fmla="*/ 0 h 90"/>
                  <a:gd name="T42" fmla="*/ 56 w 56"/>
                  <a:gd name="T43" fmla="*/ 0 h 90"/>
                  <a:gd name="T44" fmla="*/ 56 w 56"/>
                  <a:gd name="T45" fmla="*/ 12 h 90"/>
                  <a:gd name="T46" fmla="*/ 22 w 56"/>
                  <a:gd name="T47" fmla="*/ 12 h 90"/>
                  <a:gd name="T48" fmla="*/ 17 w 56"/>
                  <a:gd name="T49" fmla="*/ 12 h 90"/>
                  <a:gd name="T50" fmla="*/ 13 w 56"/>
                  <a:gd name="T51" fmla="*/ 12 h 90"/>
                  <a:gd name="T52" fmla="*/ 11 w 56"/>
                  <a:gd name="T53" fmla="*/ 14 h 90"/>
                  <a:gd name="T54" fmla="*/ 10 w 56"/>
                  <a:gd name="T55" fmla="*/ 16 h 90"/>
                  <a:gd name="T56" fmla="*/ 8 w 56"/>
                  <a:gd name="T57" fmla="*/ 20 h 90"/>
                  <a:gd name="T58" fmla="*/ 8 w 56"/>
                  <a:gd name="T59" fmla="*/ 24 h 90"/>
                  <a:gd name="T60" fmla="*/ 10 w 56"/>
                  <a:gd name="T61" fmla="*/ 30 h 90"/>
                  <a:gd name="T62" fmla="*/ 11 w 56"/>
                  <a:gd name="T63" fmla="*/ 34 h 90"/>
                  <a:gd name="T64" fmla="*/ 15 w 56"/>
                  <a:gd name="T65" fmla="*/ 38 h 90"/>
                  <a:gd name="T66" fmla="*/ 20 w 56"/>
                  <a:gd name="T67" fmla="*/ 38 h 90"/>
                  <a:gd name="T68" fmla="*/ 25 w 56"/>
                  <a:gd name="T69" fmla="*/ 38 h 90"/>
                  <a:gd name="T70" fmla="*/ 56 w 56"/>
                  <a:gd name="T71" fmla="*/ 38 h 90"/>
                  <a:gd name="T72" fmla="*/ 56 w 56"/>
                  <a:gd name="T73" fmla="*/ 50 h 90"/>
                  <a:gd name="T74" fmla="*/ 20 w 56"/>
                  <a:gd name="T75" fmla="*/ 50 h 90"/>
                  <a:gd name="T76" fmla="*/ 15 w 56"/>
                  <a:gd name="T77" fmla="*/ 52 h 90"/>
                  <a:gd name="T78" fmla="*/ 11 w 56"/>
                  <a:gd name="T79" fmla="*/ 54 h 90"/>
                  <a:gd name="T80" fmla="*/ 10 w 56"/>
                  <a:gd name="T81" fmla="*/ 56 h 90"/>
                  <a:gd name="T82" fmla="*/ 8 w 56"/>
                  <a:gd name="T83" fmla="*/ 62 h 90"/>
                  <a:gd name="T84" fmla="*/ 10 w 56"/>
                  <a:gd name="T85" fmla="*/ 66 h 90"/>
                  <a:gd name="T86" fmla="*/ 10 w 56"/>
                  <a:gd name="T87" fmla="*/ 70 h 90"/>
                  <a:gd name="T88" fmla="*/ 13 w 56"/>
                  <a:gd name="T89" fmla="*/ 74 h 90"/>
                  <a:gd name="T90" fmla="*/ 17 w 56"/>
                  <a:gd name="T91" fmla="*/ 76 h 90"/>
                  <a:gd name="T92" fmla="*/ 22 w 56"/>
                  <a:gd name="T93" fmla="*/ 78 h 90"/>
                  <a:gd name="T94" fmla="*/ 28 w 56"/>
                  <a:gd name="T95" fmla="*/ 78 h 90"/>
                  <a:gd name="T96" fmla="*/ 56 w 56"/>
                  <a:gd name="T97" fmla="*/ 78 h 90"/>
                  <a:gd name="T98" fmla="*/ 56 w 56"/>
                  <a:gd name="T9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" h="90">
                    <a:moveTo>
                      <a:pt x="56" y="90"/>
                    </a:moveTo>
                    <a:lnTo>
                      <a:pt x="1" y="90"/>
                    </a:lnTo>
                    <a:lnTo>
                      <a:pt x="1" y="78"/>
                    </a:lnTo>
                    <a:lnTo>
                      <a:pt x="10" y="78"/>
                    </a:lnTo>
                    <a:lnTo>
                      <a:pt x="5" y="74"/>
                    </a:lnTo>
                    <a:lnTo>
                      <a:pt x="3" y="70"/>
                    </a:lnTo>
                    <a:lnTo>
                      <a:pt x="0" y="64"/>
                    </a:lnTo>
                    <a:lnTo>
                      <a:pt x="0" y="58"/>
                    </a:lnTo>
                    <a:lnTo>
                      <a:pt x="0" y="52"/>
                    </a:lnTo>
                    <a:lnTo>
                      <a:pt x="3" y="48"/>
                    </a:lnTo>
                    <a:lnTo>
                      <a:pt x="6" y="44"/>
                    </a:lnTo>
                    <a:lnTo>
                      <a:pt x="10" y="40"/>
                    </a:lnTo>
                    <a:lnTo>
                      <a:pt x="5" y="36"/>
                    </a:lnTo>
                    <a:lnTo>
                      <a:pt x="1" y="28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3" y="0"/>
                    </a:lnTo>
                    <a:lnTo>
                      <a:pt x="18" y="0"/>
                    </a:lnTo>
                    <a:lnTo>
                      <a:pt x="56" y="0"/>
                    </a:lnTo>
                    <a:lnTo>
                      <a:pt x="56" y="12"/>
                    </a:lnTo>
                    <a:lnTo>
                      <a:pt x="22" y="12"/>
                    </a:lnTo>
                    <a:lnTo>
                      <a:pt x="17" y="12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10" y="16"/>
                    </a:lnTo>
                    <a:lnTo>
                      <a:pt x="8" y="20"/>
                    </a:lnTo>
                    <a:lnTo>
                      <a:pt x="8" y="24"/>
                    </a:lnTo>
                    <a:lnTo>
                      <a:pt x="10" y="30"/>
                    </a:lnTo>
                    <a:lnTo>
                      <a:pt x="11" y="34"/>
                    </a:lnTo>
                    <a:lnTo>
                      <a:pt x="15" y="38"/>
                    </a:lnTo>
                    <a:lnTo>
                      <a:pt x="20" y="38"/>
                    </a:lnTo>
                    <a:lnTo>
                      <a:pt x="25" y="38"/>
                    </a:lnTo>
                    <a:lnTo>
                      <a:pt x="56" y="38"/>
                    </a:lnTo>
                    <a:lnTo>
                      <a:pt x="56" y="50"/>
                    </a:lnTo>
                    <a:lnTo>
                      <a:pt x="20" y="50"/>
                    </a:lnTo>
                    <a:lnTo>
                      <a:pt x="15" y="52"/>
                    </a:lnTo>
                    <a:lnTo>
                      <a:pt x="11" y="54"/>
                    </a:lnTo>
                    <a:lnTo>
                      <a:pt x="10" y="56"/>
                    </a:lnTo>
                    <a:lnTo>
                      <a:pt x="8" y="62"/>
                    </a:lnTo>
                    <a:lnTo>
                      <a:pt x="10" y="66"/>
                    </a:lnTo>
                    <a:lnTo>
                      <a:pt x="10" y="70"/>
                    </a:lnTo>
                    <a:lnTo>
                      <a:pt x="13" y="74"/>
                    </a:lnTo>
                    <a:lnTo>
                      <a:pt x="17" y="76"/>
                    </a:lnTo>
                    <a:lnTo>
                      <a:pt x="22" y="78"/>
                    </a:lnTo>
                    <a:lnTo>
                      <a:pt x="28" y="78"/>
                    </a:lnTo>
                    <a:lnTo>
                      <a:pt x="56" y="78"/>
                    </a:lnTo>
                    <a:lnTo>
                      <a:pt x="56" y="9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79" name="Freeform 1083"/>
              <p:cNvSpPr>
                <a:spLocks noEditPoints="1"/>
              </p:cNvSpPr>
              <p:nvPr/>
            </p:nvSpPr>
            <p:spPr bwMode="auto">
              <a:xfrm>
                <a:off x="4679" y="1107"/>
                <a:ext cx="70" cy="100"/>
              </a:xfrm>
              <a:custGeom>
                <a:avLst/>
                <a:gdLst>
                  <a:gd name="T0" fmla="*/ 0 w 70"/>
                  <a:gd name="T1" fmla="*/ 100 h 100"/>
                  <a:gd name="T2" fmla="*/ 0 w 70"/>
                  <a:gd name="T3" fmla="*/ 0 h 100"/>
                  <a:gd name="T4" fmla="*/ 29 w 70"/>
                  <a:gd name="T5" fmla="*/ 0 h 100"/>
                  <a:gd name="T6" fmla="*/ 37 w 70"/>
                  <a:gd name="T7" fmla="*/ 0 h 100"/>
                  <a:gd name="T8" fmla="*/ 44 w 70"/>
                  <a:gd name="T9" fmla="*/ 0 h 100"/>
                  <a:gd name="T10" fmla="*/ 51 w 70"/>
                  <a:gd name="T11" fmla="*/ 4 h 100"/>
                  <a:gd name="T12" fmla="*/ 56 w 70"/>
                  <a:gd name="T13" fmla="*/ 8 h 100"/>
                  <a:gd name="T14" fmla="*/ 61 w 70"/>
                  <a:gd name="T15" fmla="*/ 16 h 100"/>
                  <a:gd name="T16" fmla="*/ 66 w 70"/>
                  <a:gd name="T17" fmla="*/ 26 h 100"/>
                  <a:gd name="T18" fmla="*/ 68 w 70"/>
                  <a:gd name="T19" fmla="*/ 36 h 100"/>
                  <a:gd name="T20" fmla="*/ 70 w 70"/>
                  <a:gd name="T21" fmla="*/ 50 h 100"/>
                  <a:gd name="T22" fmla="*/ 68 w 70"/>
                  <a:gd name="T23" fmla="*/ 60 h 100"/>
                  <a:gd name="T24" fmla="*/ 66 w 70"/>
                  <a:gd name="T25" fmla="*/ 70 h 100"/>
                  <a:gd name="T26" fmla="*/ 64 w 70"/>
                  <a:gd name="T27" fmla="*/ 78 h 100"/>
                  <a:gd name="T28" fmla="*/ 61 w 70"/>
                  <a:gd name="T29" fmla="*/ 84 h 100"/>
                  <a:gd name="T30" fmla="*/ 58 w 70"/>
                  <a:gd name="T31" fmla="*/ 90 h 100"/>
                  <a:gd name="T32" fmla="*/ 53 w 70"/>
                  <a:gd name="T33" fmla="*/ 94 h 100"/>
                  <a:gd name="T34" fmla="*/ 49 w 70"/>
                  <a:gd name="T35" fmla="*/ 96 h 100"/>
                  <a:gd name="T36" fmla="*/ 44 w 70"/>
                  <a:gd name="T37" fmla="*/ 98 h 100"/>
                  <a:gd name="T38" fmla="*/ 37 w 70"/>
                  <a:gd name="T39" fmla="*/ 100 h 100"/>
                  <a:gd name="T40" fmla="*/ 30 w 70"/>
                  <a:gd name="T41" fmla="*/ 100 h 100"/>
                  <a:gd name="T42" fmla="*/ 0 w 70"/>
                  <a:gd name="T43" fmla="*/ 100 h 100"/>
                  <a:gd name="T44" fmla="*/ 10 w 70"/>
                  <a:gd name="T45" fmla="*/ 88 h 100"/>
                  <a:gd name="T46" fmla="*/ 29 w 70"/>
                  <a:gd name="T47" fmla="*/ 88 h 100"/>
                  <a:gd name="T48" fmla="*/ 36 w 70"/>
                  <a:gd name="T49" fmla="*/ 88 h 100"/>
                  <a:gd name="T50" fmla="*/ 42 w 70"/>
                  <a:gd name="T51" fmla="*/ 86 h 100"/>
                  <a:gd name="T52" fmla="*/ 46 w 70"/>
                  <a:gd name="T53" fmla="*/ 84 h 100"/>
                  <a:gd name="T54" fmla="*/ 49 w 70"/>
                  <a:gd name="T55" fmla="*/ 82 h 100"/>
                  <a:gd name="T56" fmla="*/ 53 w 70"/>
                  <a:gd name="T57" fmla="*/ 76 h 100"/>
                  <a:gd name="T58" fmla="*/ 56 w 70"/>
                  <a:gd name="T59" fmla="*/ 68 h 100"/>
                  <a:gd name="T60" fmla="*/ 58 w 70"/>
                  <a:gd name="T61" fmla="*/ 60 h 100"/>
                  <a:gd name="T62" fmla="*/ 58 w 70"/>
                  <a:gd name="T63" fmla="*/ 48 h 100"/>
                  <a:gd name="T64" fmla="*/ 58 w 70"/>
                  <a:gd name="T65" fmla="*/ 40 h 100"/>
                  <a:gd name="T66" fmla="*/ 56 w 70"/>
                  <a:gd name="T67" fmla="*/ 32 h 100"/>
                  <a:gd name="T68" fmla="*/ 54 w 70"/>
                  <a:gd name="T69" fmla="*/ 24 h 100"/>
                  <a:gd name="T70" fmla="*/ 49 w 70"/>
                  <a:gd name="T71" fmla="*/ 18 h 100"/>
                  <a:gd name="T72" fmla="*/ 42 w 70"/>
                  <a:gd name="T73" fmla="*/ 14 h 100"/>
                  <a:gd name="T74" fmla="*/ 39 w 70"/>
                  <a:gd name="T75" fmla="*/ 12 h 100"/>
                  <a:gd name="T76" fmla="*/ 34 w 70"/>
                  <a:gd name="T77" fmla="*/ 12 h 100"/>
                  <a:gd name="T78" fmla="*/ 29 w 70"/>
                  <a:gd name="T79" fmla="*/ 12 h 100"/>
                  <a:gd name="T80" fmla="*/ 10 w 70"/>
                  <a:gd name="T81" fmla="*/ 12 h 100"/>
                  <a:gd name="T82" fmla="*/ 10 w 70"/>
                  <a:gd name="T83" fmla="*/ 8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0" h="100">
                    <a:moveTo>
                      <a:pt x="0" y="100"/>
                    </a:moveTo>
                    <a:lnTo>
                      <a:pt x="0" y="0"/>
                    </a:lnTo>
                    <a:lnTo>
                      <a:pt x="29" y="0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1" y="4"/>
                    </a:lnTo>
                    <a:lnTo>
                      <a:pt x="56" y="8"/>
                    </a:lnTo>
                    <a:lnTo>
                      <a:pt x="61" y="16"/>
                    </a:lnTo>
                    <a:lnTo>
                      <a:pt x="66" y="26"/>
                    </a:lnTo>
                    <a:lnTo>
                      <a:pt x="68" y="36"/>
                    </a:lnTo>
                    <a:lnTo>
                      <a:pt x="70" y="50"/>
                    </a:lnTo>
                    <a:lnTo>
                      <a:pt x="68" y="60"/>
                    </a:lnTo>
                    <a:lnTo>
                      <a:pt x="66" y="70"/>
                    </a:lnTo>
                    <a:lnTo>
                      <a:pt x="64" y="78"/>
                    </a:lnTo>
                    <a:lnTo>
                      <a:pt x="61" y="84"/>
                    </a:lnTo>
                    <a:lnTo>
                      <a:pt x="58" y="90"/>
                    </a:lnTo>
                    <a:lnTo>
                      <a:pt x="53" y="94"/>
                    </a:lnTo>
                    <a:lnTo>
                      <a:pt x="49" y="96"/>
                    </a:lnTo>
                    <a:lnTo>
                      <a:pt x="44" y="98"/>
                    </a:lnTo>
                    <a:lnTo>
                      <a:pt x="37" y="100"/>
                    </a:lnTo>
                    <a:lnTo>
                      <a:pt x="30" y="100"/>
                    </a:lnTo>
                    <a:lnTo>
                      <a:pt x="0" y="100"/>
                    </a:lnTo>
                    <a:close/>
                    <a:moveTo>
                      <a:pt x="10" y="88"/>
                    </a:moveTo>
                    <a:lnTo>
                      <a:pt x="29" y="88"/>
                    </a:lnTo>
                    <a:lnTo>
                      <a:pt x="36" y="88"/>
                    </a:lnTo>
                    <a:lnTo>
                      <a:pt x="42" y="86"/>
                    </a:lnTo>
                    <a:lnTo>
                      <a:pt x="46" y="84"/>
                    </a:lnTo>
                    <a:lnTo>
                      <a:pt x="49" y="82"/>
                    </a:lnTo>
                    <a:lnTo>
                      <a:pt x="53" y="76"/>
                    </a:lnTo>
                    <a:lnTo>
                      <a:pt x="56" y="68"/>
                    </a:lnTo>
                    <a:lnTo>
                      <a:pt x="58" y="60"/>
                    </a:lnTo>
                    <a:lnTo>
                      <a:pt x="58" y="48"/>
                    </a:lnTo>
                    <a:lnTo>
                      <a:pt x="58" y="40"/>
                    </a:lnTo>
                    <a:lnTo>
                      <a:pt x="56" y="32"/>
                    </a:lnTo>
                    <a:lnTo>
                      <a:pt x="54" y="24"/>
                    </a:lnTo>
                    <a:lnTo>
                      <a:pt x="49" y="18"/>
                    </a:lnTo>
                    <a:lnTo>
                      <a:pt x="42" y="14"/>
                    </a:lnTo>
                    <a:lnTo>
                      <a:pt x="39" y="12"/>
                    </a:lnTo>
                    <a:lnTo>
                      <a:pt x="34" y="12"/>
                    </a:lnTo>
                    <a:lnTo>
                      <a:pt x="29" y="12"/>
                    </a:lnTo>
                    <a:lnTo>
                      <a:pt x="10" y="12"/>
                    </a:lnTo>
                    <a:lnTo>
                      <a:pt x="10" y="8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80" name="Freeform 1084"/>
              <p:cNvSpPr>
                <a:spLocks noEditPoints="1"/>
              </p:cNvSpPr>
              <p:nvPr/>
            </p:nvSpPr>
            <p:spPr bwMode="auto">
              <a:xfrm>
                <a:off x="4759" y="1133"/>
                <a:ext cx="56" cy="76"/>
              </a:xfrm>
              <a:custGeom>
                <a:avLst/>
                <a:gdLst>
                  <a:gd name="T0" fmla="*/ 35 w 56"/>
                  <a:gd name="T1" fmla="*/ 70 h 76"/>
                  <a:gd name="T2" fmla="*/ 25 w 56"/>
                  <a:gd name="T3" fmla="*/ 74 h 76"/>
                  <a:gd name="T4" fmla="*/ 13 w 56"/>
                  <a:gd name="T5" fmla="*/ 74 h 76"/>
                  <a:gd name="T6" fmla="*/ 5 w 56"/>
                  <a:gd name="T7" fmla="*/ 70 h 76"/>
                  <a:gd name="T8" fmla="*/ 1 w 56"/>
                  <a:gd name="T9" fmla="*/ 60 h 76"/>
                  <a:gd name="T10" fmla="*/ 1 w 56"/>
                  <a:gd name="T11" fmla="*/ 50 h 76"/>
                  <a:gd name="T12" fmla="*/ 5 w 56"/>
                  <a:gd name="T13" fmla="*/ 40 h 76"/>
                  <a:gd name="T14" fmla="*/ 10 w 56"/>
                  <a:gd name="T15" fmla="*/ 36 h 76"/>
                  <a:gd name="T16" fmla="*/ 17 w 56"/>
                  <a:gd name="T17" fmla="*/ 32 h 76"/>
                  <a:gd name="T18" fmla="*/ 32 w 56"/>
                  <a:gd name="T19" fmla="*/ 30 h 76"/>
                  <a:gd name="T20" fmla="*/ 41 w 56"/>
                  <a:gd name="T21" fmla="*/ 26 h 76"/>
                  <a:gd name="T22" fmla="*/ 39 w 56"/>
                  <a:gd name="T23" fmla="*/ 18 h 76"/>
                  <a:gd name="T24" fmla="*/ 32 w 56"/>
                  <a:gd name="T25" fmla="*/ 12 h 76"/>
                  <a:gd name="T26" fmla="*/ 22 w 56"/>
                  <a:gd name="T27" fmla="*/ 12 h 76"/>
                  <a:gd name="T28" fmla="*/ 15 w 56"/>
                  <a:gd name="T29" fmla="*/ 18 h 76"/>
                  <a:gd name="T30" fmla="*/ 1 w 56"/>
                  <a:gd name="T31" fmla="*/ 22 h 76"/>
                  <a:gd name="T32" fmla="*/ 7 w 56"/>
                  <a:gd name="T33" fmla="*/ 10 h 76"/>
                  <a:gd name="T34" fmla="*/ 15 w 56"/>
                  <a:gd name="T35" fmla="*/ 2 h 76"/>
                  <a:gd name="T36" fmla="*/ 29 w 56"/>
                  <a:gd name="T37" fmla="*/ 0 h 76"/>
                  <a:gd name="T38" fmla="*/ 41 w 56"/>
                  <a:gd name="T39" fmla="*/ 2 h 76"/>
                  <a:gd name="T40" fmla="*/ 49 w 56"/>
                  <a:gd name="T41" fmla="*/ 8 h 76"/>
                  <a:gd name="T42" fmla="*/ 52 w 56"/>
                  <a:gd name="T43" fmla="*/ 16 h 76"/>
                  <a:gd name="T44" fmla="*/ 52 w 56"/>
                  <a:gd name="T45" fmla="*/ 26 h 76"/>
                  <a:gd name="T46" fmla="*/ 52 w 56"/>
                  <a:gd name="T47" fmla="*/ 52 h 76"/>
                  <a:gd name="T48" fmla="*/ 52 w 56"/>
                  <a:gd name="T49" fmla="*/ 64 h 76"/>
                  <a:gd name="T50" fmla="*/ 56 w 56"/>
                  <a:gd name="T51" fmla="*/ 74 h 76"/>
                  <a:gd name="T52" fmla="*/ 42 w 56"/>
                  <a:gd name="T53" fmla="*/ 70 h 76"/>
                  <a:gd name="T54" fmla="*/ 41 w 56"/>
                  <a:gd name="T55" fmla="*/ 38 h 76"/>
                  <a:gd name="T56" fmla="*/ 25 w 56"/>
                  <a:gd name="T57" fmla="*/ 44 h 76"/>
                  <a:gd name="T58" fmla="*/ 17 w 56"/>
                  <a:gd name="T59" fmla="*/ 46 h 76"/>
                  <a:gd name="T60" fmla="*/ 13 w 56"/>
                  <a:gd name="T61" fmla="*/ 48 h 76"/>
                  <a:gd name="T62" fmla="*/ 12 w 56"/>
                  <a:gd name="T63" fmla="*/ 54 h 76"/>
                  <a:gd name="T64" fmla="*/ 13 w 56"/>
                  <a:gd name="T65" fmla="*/ 60 h 76"/>
                  <a:gd name="T66" fmla="*/ 22 w 56"/>
                  <a:gd name="T67" fmla="*/ 64 h 76"/>
                  <a:gd name="T68" fmla="*/ 32 w 56"/>
                  <a:gd name="T69" fmla="*/ 60 h 76"/>
                  <a:gd name="T70" fmla="*/ 39 w 56"/>
                  <a:gd name="T71" fmla="*/ 54 h 76"/>
                  <a:gd name="T72" fmla="*/ 41 w 56"/>
                  <a:gd name="T73" fmla="*/ 4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6" h="76">
                    <a:moveTo>
                      <a:pt x="41" y="66"/>
                    </a:moveTo>
                    <a:lnTo>
                      <a:pt x="35" y="70"/>
                    </a:lnTo>
                    <a:lnTo>
                      <a:pt x="30" y="74"/>
                    </a:lnTo>
                    <a:lnTo>
                      <a:pt x="25" y="74"/>
                    </a:lnTo>
                    <a:lnTo>
                      <a:pt x="20" y="76"/>
                    </a:lnTo>
                    <a:lnTo>
                      <a:pt x="13" y="74"/>
                    </a:lnTo>
                    <a:lnTo>
                      <a:pt x="8" y="72"/>
                    </a:lnTo>
                    <a:lnTo>
                      <a:pt x="5" y="70"/>
                    </a:lnTo>
                    <a:lnTo>
                      <a:pt x="3" y="66"/>
                    </a:lnTo>
                    <a:lnTo>
                      <a:pt x="1" y="60"/>
                    </a:lnTo>
                    <a:lnTo>
                      <a:pt x="0" y="54"/>
                    </a:lnTo>
                    <a:lnTo>
                      <a:pt x="1" y="50"/>
                    </a:lnTo>
                    <a:lnTo>
                      <a:pt x="1" y="44"/>
                    </a:lnTo>
                    <a:lnTo>
                      <a:pt x="5" y="40"/>
                    </a:lnTo>
                    <a:lnTo>
                      <a:pt x="7" y="38"/>
                    </a:lnTo>
                    <a:lnTo>
                      <a:pt x="10" y="36"/>
                    </a:lnTo>
                    <a:lnTo>
                      <a:pt x="13" y="34"/>
                    </a:lnTo>
                    <a:lnTo>
                      <a:pt x="17" y="32"/>
                    </a:lnTo>
                    <a:lnTo>
                      <a:pt x="22" y="32"/>
                    </a:lnTo>
                    <a:lnTo>
                      <a:pt x="32" y="30"/>
                    </a:lnTo>
                    <a:lnTo>
                      <a:pt x="41" y="28"/>
                    </a:lnTo>
                    <a:lnTo>
                      <a:pt x="41" y="26"/>
                    </a:lnTo>
                    <a:lnTo>
                      <a:pt x="41" y="24"/>
                    </a:lnTo>
                    <a:lnTo>
                      <a:pt x="39" y="18"/>
                    </a:lnTo>
                    <a:lnTo>
                      <a:pt x="37" y="16"/>
                    </a:lnTo>
                    <a:lnTo>
                      <a:pt x="32" y="12"/>
                    </a:lnTo>
                    <a:lnTo>
                      <a:pt x="27" y="12"/>
                    </a:lnTo>
                    <a:lnTo>
                      <a:pt x="22" y="12"/>
                    </a:lnTo>
                    <a:lnTo>
                      <a:pt x="17" y="14"/>
                    </a:lnTo>
                    <a:lnTo>
                      <a:pt x="15" y="18"/>
                    </a:lnTo>
                    <a:lnTo>
                      <a:pt x="13" y="22"/>
                    </a:lnTo>
                    <a:lnTo>
                      <a:pt x="1" y="22"/>
                    </a:lnTo>
                    <a:lnTo>
                      <a:pt x="3" y="14"/>
                    </a:lnTo>
                    <a:lnTo>
                      <a:pt x="7" y="10"/>
                    </a:lnTo>
                    <a:lnTo>
                      <a:pt x="10" y="6"/>
                    </a:lnTo>
                    <a:lnTo>
                      <a:pt x="15" y="2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5" y="0"/>
                    </a:lnTo>
                    <a:lnTo>
                      <a:pt x="41" y="2"/>
                    </a:lnTo>
                    <a:lnTo>
                      <a:pt x="46" y="4"/>
                    </a:lnTo>
                    <a:lnTo>
                      <a:pt x="49" y="8"/>
                    </a:lnTo>
                    <a:lnTo>
                      <a:pt x="51" y="12"/>
                    </a:lnTo>
                    <a:lnTo>
                      <a:pt x="52" y="16"/>
                    </a:lnTo>
                    <a:lnTo>
                      <a:pt x="52" y="20"/>
                    </a:lnTo>
                    <a:lnTo>
                      <a:pt x="52" y="26"/>
                    </a:lnTo>
                    <a:lnTo>
                      <a:pt x="52" y="42"/>
                    </a:lnTo>
                    <a:lnTo>
                      <a:pt x="52" y="52"/>
                    </a:lnTo>
                    <a:lnTo>
                      <a:pt x="52" y="60"/>
                    </a:lnTo>
                    <a:lnTo>
                      <a:pt x="52" y="64"/>
                    </a:lnTo>
                    <a:lnTo>
                      <a:pt x="54" y="70"/>
                    </a:lnTo>
                    <a:lnTo>
                      <a:pt x="56" y="74"/>
                    </a:lnTo>
                    <a:lnTo>
                      <a:pt x="44" y="74"/>
                    </a:lnTo>
                    <a:lnTo>
                      <a:pt x="42" y="70"/>
                    </a:lnTo>
                    <a:lnTo>
                      <a:pt x="41" y="66"/>
                    </a:lnTo>
                    <a:close/>
                    <a:moveTo>
                      <a:pt x="41" y="38"/>
                    </a:moveTo>
                    <a:lnTo>
                      <a:pt x="34" y="42"/>
                    </a:lnTo>
                    <a:lnTo>
                      <a:pt x="25" y="44"/>
                    </a:lnTo>
                    <a:lnTo>
                      <a:pt x="20" y="44"/>
                    </a:lnTo>
                    <a:lnTo>
                      <a:pt x="17" y="46"/>
                    </a:lnTo>
                    <a:lnTo>
                      <a:pt x="13" y="46"/>
                    </a:lnTo>
                    <a:lnTo>
                      <a:pt x="13" y="48"/>
                    </a:lnTo>
                    <a:lnTo>
                      <a:pt x="12" y="52"/>
                    </a:lnTo>
                    <a:lnTo>
                      <a:pt x="12" y="54"/>
                    </a:lnTo>
                    <a:lnTo>
                      <a:pt x="12" y="58"/>
                    </a:lnTo>
                    <a:lnTo>
                      <a:pt x="13" y="60"/>
                    </a:lnTo>
                    <a:lnTo>
                      <a:pt x="18" y="64"/>
                    </a:lnTo>
                    <a:lnTo>
                      <a:pt x="22" y="64"/>
                    </a:lnTo>
                    <a:lnTo>
                      <a:pt x="27" y="64"/>
                    </a:lnTo>
                    <a:lnTo>
                      <a:pt x="32" y="60"/>
                    </a:lnTo>
                    <a:lnTo>
                      <a:pt x="35" y="58"/>
                    </a:lnTo>
                    <a:lnTo>
                      <a:pt x="39" y="54"/>
                    </a:lnTo>
                    <a:lnTo>
                      <a:pt x="39" y="48"/>
                    </a:lnTo>
                    <a:lnTo>
                      <a:pt x="41" y="42"/>
                    </a:lnTo>
                    <a:lnTo>
                      <a:pt x="41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81" name="Freeform 1085"/>
              <p:cNvSpPr>
                <a:spLocks/>
              </p:cNvSpPr>
              <p:nvPr/>
            </p:nvSpPr>
            <p:spPr bwMode="auto">
              <a:xfrm>
                <a:off x="4822" y="1109"/>
                <a:ext cx="30" cy="100"/>
              </a:xfrm>
              <a:custGeom>
                <a:avLst/>
                <a:gdLst>
                  <a:gd name="T0" fmla="*/ 29 w 30"/>
                  <a:gd name="T1" fmla="*/ 88 h 100"/>
                  <a:gd name="T2" fmla="*/ 30 w 30"/>
                  <a:gd name="T3" fmla="*/ 98 h 100"/>
                  <a:gd name="T4" fmla="*/ 25 w 30"/>
                  <a:gd name="T5" fmla="*/ 100 h 100"/>
                  <a:gd name="T6" fmla="*/ 22 w 30"/>
                  <a:gd name="T7" fmla="*/ 100 h 100"/>
                  <a:gd name="T8" fmla="*/ 17 w 30"/>
                  <a:gd name="T9" fmla="*/ 98 h 100"/>
                  <a:gd name="T10" fmla="*/ 13 w 30"/>
                  <a:gd name="T11" fmla="*/ 98 h 100"/>
                  <a:gd name="T12" fmla="*/ 12 w 30"/>
                  <a:gd name="T13" fmla="*/ 94 h 100"/>
                  <a:gd name="T14" fmla="*/ 10 w 30"/>
                  <a:gd name="T15" fmla="*/ 92 h 100"/>
                  <a:gd name="T16" fmla="*/ 8 w 30"/>
                  <a:gd name="T17" fmla="*/ 88 h 100"/>
                  <a:gd name="T18" fmla="*/ 8 w 30"/>
                  <a:gd name="T19" fmla="*/ 84 h 100"/>
                  <a:gd name="T20" fmla="*/ 8 w 30"/>
                  <a:gd name="T21" fmla="*/ 78 h 100"/>
                  <a:gd name="T22" fmla="*/ 8 w 30"/>
                  <a:gd name="T23" fmla="*/ 36 h 100"/>
                  <a:gd name="T24" fmla="*/ 0 w 30"/>
                  <a:gd name="T25" fmla="*/ 36 h 100"/>
                  <a:gd name="T26" fmla="*/ 0 w 30"/>
                  <a:gd name="T27" fmla="*/ 26 h 100"/>
                  <a:gd name="T28" fmla="*/ 8 w 30"/>
                  <a:gd name="T29" fmla="*/ 26 h 100"/>
                  <a:gd name="T30" fmla="*/ 8 w 30"/>
                  <a:gd name="T31" fmla="*/ 8 h 100"/>
                  <a:gd name="T32" fmla="*/ 18 w 30"/>
                  <a:gd name="T33" fmla="*/ 0 h 100"/>
                  <a:gd name="T34" fmla="*/ 18 w 30"/>
                  <a:gd name="T35" fmla="*/ 26 h 100"/>
                  <a:gd name="T36" fmla="*/ 29 w 30"/>
                  <a:gd name="T37" fmla="*/ 26 h 100"/>
                  <a:gd name="T38" fmla="*/ 29 w 30"/>
                  <a:gd name="T39" fmla="*/ 36 h 100"/>
                  <a:gd name="T40" fmla="*/ 18 w 30"/>
                  <a:gd name="T41" fmla="*/ 36 h 100"/>
                  <a:gd name="T42" fmla="*/ 18 w 30"/>
                  <a:gd name="T43" fmla="*/ 78 h 100"/>
                  <a:gd name="T44" fmla="*/ 18 w 30"/>
                  <a:gd name="T45" fmla="*/ 82 h 100"/>
                  <a:gd name="T46" fmla="*/ 20 w 30"/>
                  <a:gd name="T47" fmla="*/ 84 h 100"/>
                  <a:gd name="T48" fmla="*/ 20 w 30"/>
                  <a:gd name="T49" fmla="*/ 86 h 100"/>
                  <a:gd name="T50" fmla="*/ 22 w 30"/>
                  <a:gd name="T51" fmla="*/ 86 h 100"/>
                  <a:gd name="T52" fmla="*/ 23 w 30"/>
                  <a:gd name="T53" fmla="*/ 88 h 100"/>
                  <a:gd name="T54" fmla="*/ 25 w 30"/>
                  <a:gd name="T55" fmla="*/ 88 h 100"/>
                  <a:gd name="T56" fmla="*/ 27 w 30"/>
                  <a:gd name="T57" fmla="*/ 88 h 100"/>
                  <a:gd name="T58" fmla="*/ 29 w 30"/>
                  <a:gd name="T59" fmla="*/ 8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" h="100">
                    <a:moveTo>
                      <a:pt x="29" y="88"/>
                    </a:moveTo>
                    <a:lnTo>
                      <a:pt x="30" y="98"/>
                    </a:lnTo>
                    <a:lnTo>
                      <a:pt x="25" y="100"/>
                    </a:lnTo>
                    <a:lnTo>
                      <a:pt x="22" y="100"/>
                    </a:lnTo>
                    <a:lnTo>
                      <a:pt x="17" y="98"/>
                    </a:lnTo>
                    <a:lnTo>
                      <a:pt x="13" y="98"/>
                    </a:lnTo>
                    <a:lnTo>
                      <a:pt x="12" y="94"/>
                    </a:lnTo>
                    <a:lnTo>
                      <a:pt x="10" y="92"/>
                    </a:lnTo>
                    <a:lnTo>
                      <a:pt x="8" y="88"/>
                    </a:lnTo>
                    <a:lnTo>
                      <a:pt x="8" y="84"/>
                    </a:lnTo>
                    <a:lnTo>
                      <a:pt x="8" y="78"/>
                    </a:lnTo>
                    <a:lnTo>
                      <a:pt x="8" y="36"/>
                    </a:lnTo>
                    <a:lnTo>
                      <a:pt x="0" y="36"/>
                    </a:lnTo>
                    <a:lnTo>
                      <a:pt x="0" y="26"/>
                    </a:lnTo>
                    <a:lnTo>
                      <a:pt x="8" y="26"/>
                    </a:lnTo>
                    <a:lnTo>
                      <a:pt x="8" y="8"/>
                    </a:lnTo>
                    <a:lnTo>
                      <a:pt x="18" y="0"/>
                    </a:lnTo>
                    <a:lnTo>
                      <a:pt x="18" y="26"/>
                    </a:lnTo>
                    <a:lnTo>
                      <a:pt x="29" y="26"/>
                    </a:lnTo>
                    <a:lnTo>
                      <a:pt x="29" y="36"/>
                    </a:lnTo>
                    <a:lnTo>
                      <a:pt x="18" y="36"/>
                    </a:lnTo>
                    <a:lnTo>
                      <a:pt x="18" y="78"/>
                    </a:lnTo>
                    <a:lnTo>
                      <a:pt x="18" y="82"/>
                    </a:lnTo>
                    <a:lnTo>
                      <a:pt x="20" y="84"/>
                    </a:lnTo>
                    <a:lnTo>
                      <a:pt x="20" y="86"/>
                    </a:lnTo>
                    <a:lnTo>
                      <a:pt x="22" y="86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9" y="8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82" name="Freeform 1086"/>
              <p:cNvSpPr>
                <a:spLocks noEditPoints="1"/>
              </p:cNvSpPr>
              <p:nvPr/>
            </p:nvSpPr>
            <p:spPr bwMode="auto">
              <a:xfrm>
                <a:off x="4859" y="1133"/>
                <a:ext cx="54" cy="76"/>
              </a:xfrm>
              <a:custGeom>
                <a:avLst/>
                <a:gdLst>
                  <a:gd name="T0" fmla="*/ 34 w 54"/>
                  <a:gd name="T1" fmla="*/ 70 h 76"/>
                  <a:gd name="T2" fmla="*/ 24 w 54"/>
                  <a:gd name="T3" fmla="*/ 74 h 76"/>
                  <a:gd name="T4" fmla="*/ 14 w 54"/>
                  <a:gd name="T5" fmla="*/ 74 h 76"/>
                  <a:gd name="T6" fmla="*/ 5 w 54"/>
                  <a:gd name="T7" fmla="*/ 70 h 76"/>
                  <a:gd name="T8" fmla="*/ 0 w 54"/>
                  <a:gd name="T9" fmla="*/ 60 h 76"/>
                  <a:gd name="T10" fmla="*/ 0 w 54"/>
                  <a:gd name="T11" fmla="*/ 50 h 76"/>
                  <a:gd name="T12" fmla="*/ 3 w 54"/>
                  <a:gd name="T13" fmla="*/ 40 h 76"/>
                  <a:gd name="T14" fmla="*/ 10 w 54"/>
                  <a:gd name="T15" fmla="*/ 36 h 76"/>
                  <a:gd name="T16" fmla="*/ 17 w 54"/>
                  <a:gd name="T17" fmla="*/ 32 h 76"/>
                  <a:gd name="T18" fmla="*/ 32 w 54"/>
                  <a:gd name="T19" fmla="*/ 30 h 76"/>
                  <a:gd name="T20" fmla="*/ 39 w 54"/>
                  <a:gd name="T21" fmla="*/ 26 h 76"/>
                  <a:gd name="T22" fmla="*/ 39 w 54"/>
                  <a:gd name="T23" fmla="*/ 18 h 76"/>
                  <a:gd name="T24" fmla="*/ 32 w 54"/>
                  <a:gd name="T25" fmla="*/ 12 h 76"/>
                  <a:gd name="T26" fmla="*/ 20 w 54"/>
                  <a:gd name="T27" fmla="*/ 12 h 76"/>
                  <a:gd name="T28" fmla="*/ 14 w 54"/>
                  <a:gd name="T29" fmla="*/ 18 h 76"/>
                  <a:gd name="T30" fmla="*/ 0 w 54"/>
                  <a:gd name="T31" fmla="*/ 22 h 76"/>
                  <a:gd name="T32" fmla="*/ 5 w 54"/>
                  <a:gd name="T33" fmla="*/ 10 h 76"/>
                  <a:gd name="T34" fmla="*/ 14 w 54"/>
                  <a:gd name="T35" fmla="*/ 2 h 76"/>
                  <a:gd name="T36" fmla="*/ 27 w 54"/>
                  <a:gd name="T37" fmla="*/ 0 h 76"/>
                  <a:gd name="T38" fmla="*/ 41 w 54"/>
                  <a:gd name="T39" fmla="*/ 2 h 76"/>
                  <a:gd name="T40" fmla="*/ 48 w 54"/>
                  <a:gd name="T41" fmla="*/ 8 h 76"/>
                  <a:gd name="T42" fmla="*/ 51 w 54"/>
                  <a:gd name="T43" fmla="*/ 16 h 76"/>
                  <a:gd name="T44" fmla="*/ 51 w 54"/>
                  <a:gd name="T45" fmla="*/ 26 h 76"/>
                  <a:gd name="T46" fmla="*/ 51 w 54"/>
                  <a:gd name="T47" fmla="*/ 52 h 76"/>
                  <a:gd name="T48" fmla="*/ 53 w 54"/>
                  <a:gd name="T49" fmla="*/ 64 h 76"/>
                  <a:gd name="T50" fmla="*/ 54 w 54"/>
                  <a:gd name="T51" fmla="*/ 74 h 76"/>
                  <a:gd name="T52" fmla="*/ 41 w 54"/>
                  <a:gd name="T53" fmla="*/ 70 h 76"/>
                  <a:gd name="T54" fmla="*/ 39 w 54"/>
                  <a:gd name="T55" fmla="*/ 38 h 76"/>
                  <a:gd name="T56" fmla="*/ 24 w 54"/>
                  <a:gd name="T57" fmla="*/ 44 h 76"/>
                  <a:gd name="T58" fmla="*/ 15 w 54"/>
                  <a:gd name="T59" fmla="*/ 46 h 76"/>
                  <a:gd name="T60" fmla="*/ 12 w 54"/>
                  <a:gd name="T61" fmla="*/ 48 h 76"/>
                  <a:gd name="T62" fmla="*/ 10 w 54"/>
                  <a:gd name="T63" fmla="*/ 54 h 76"/>
                  <a:gd name="T64" fmla="*/ 14 w 54"/>
                  <a:gd name="T65" fmla="*/ 60 h 76"/>
                  <a:gd name="T66" fmla="*/ 22 w 54"/>
                  <a:gd name="T67" fmla="*/ 64 h 76"/>
                  <a:gd name="T68" fmla="*/ 31 w 54"/>
                  <a:gd name="T69" fmla="*/ 60 h 76"/>
                  <a:gd name="T70" fmla="*/ 37 w 54"/>
                  <a:gd name="T71" fmla="*/ 54 h 76"/>
                  <a:gd name="T72" fmla="*/ 39 w 54"/>
                  <a:gd name="T73" fmla="*/ 4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76">
                    <a:moveTo>
                      <a:pt x="41" y="66"/>
                    </a:moveTo>
                    <a:lnTo>
                      <a:pt x="34" y="70"/>
                    </a:lnTo>
                    <a:lnTo>
                      <a:pt x="29" y="74"/>
                    </a:lnTo>
                    <a:lnTo>
                      <a:pt x="24" y="74"/>
                    </a:lnTo>
                    <a:lnTo>
                      <a:pt x="19" y="76"/>
                    </a:lnTo>
                    <a:lnTo>
                      <a:pt x="14" y="74"/>
                    </a:lnTo>
                    <a:lnTo>
                      <a:pt x="9" y="72"/>
                    </a:lnTo>
                    <a:lnTo>
                      <a:pt x="5" y="70"/>
                    </a:lnTo>
                    <a:lnTo>
                      <a:pt x="2" y="66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0" y="50"/>
                    </a:lnTo>
                    <a:lnTo>
                      <a:pt x="2" y="44"/>
                    </a:lnTo>
                    <a:lnTo>
                      <a:pt x="3" y="40"/>
                    </a:lnTo>
                    <a:lnTo>
                      <a:pt x="7" y="38"/>
                    </a:lnTo>
                    <a:lnTo>
                      <a:pt x="10" y="36"/>
                    </a:lnTo>
                    <a:lnTo>
                      <a:pt x="14" y="34"/>
                    </a:lnTo>
                    <a:lnTo>
                      <a:pt x="17" y="32"/>
                    </a:lnTo>
                    <a:lnTo>
                      <a:pt x="22" y="32"/>
                    </a:lnTo>
                    <a:lnTo>
                      <a:pt x="32" y="30"/>
                    </a:lnTo>
                    <a:lnTo>
                      <a:pt x="39" y="28"/>
                    </a:lnTo>
                    <a:lnTo>
                      <a:pt x="39" y="26"/>
                    </a:lnTo>
                    <a:lnTo>
                      <a:pt x="39" y="24"/>
                    </a:lnTo>
                    <a:lnTo>
                      <a:pt x="39" y="18"/>
                    </a:lnTo>
                    <a:lnTo>
                      <a:pt x="36" y="16"/>
                    </a:lnTo>
                    <a:lnTo>
                      <a:pt x="32" y="12"/>
                    </a:lnTo>
                    <a:lnTo>
                      <a:pt x="26" y="12"/>
                    </a:lnTo>
                    <a:lnTo>
                      <a:pt x="20" y="12"/>
                    </a:lnTo>
                    <a:lnTo>
                      <a:pt x="17" y="14"/>
                    </a:lnTo>
                    <a:lnTo>
                      <a:pt x="14" y="18"/>
                    </a:lnTo>
                    <a:lnTo>
                      <a:pt x="12" y="22"/>
                    </a:lnTo>
                    <a:lnTo>
                      <a:pt x="0" y="22"/>
                    </a:lnTo>
                    <a:lnTo>
                      <a:pt x="2" y="14"/>
                    </a:lnTo>
                    <a:lnTo>
                      <a:pt x="5" y="10"/>
                    </a:lnTo>
                    <a:lnTo>
                      <a:pt x="9" y="6"/>
                    </a:lnTo>
                    <a:lnTo>
                      <a:pt x="14" y="2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36" y="0"/>
                    </a:lnTo>
                    <a:lnTo>
                      <a:pt x="41" y="2"/>
                    </a:lnTo>
                    <a:lnTo>
                      <a:pt x="44" y="4"/>
                    </a:lnTo>
                    <a:lnTo>
                      <a:pt x="48" y="8"/>
                    </a:lnTo>
                    <a:lnTo>
                      <a:pt x="49" y="12"/>
                    </a:lnTo>
                    <a:lnTo>
                      <a:pt x="51" y="16"/>
                    </a:lnTo>
                    <a:lnTo>
                      <a:pt x="51" y="20"/>
                    </a:lnTo>
                    <a:lnTo>
                      <a:pt x="51" y="26"/>
                    </a:lnTo>
                    <a:lnTo>
                      <a:pt x="51" y="42"/>
                    </a:lnTo>
                    <a:lnTo>
                      <a:pt x="51" y="52"/>
                    </a:lnTo>
                    <a:lnTo>
                      <a:pt x="51" y="60"/>
                    </a:lnTo>
                    <a:lnTo>
                      <a:pt x="53" y="64"/>
                    </a:lnTo>
                    <a:lnTo>
                      <a:pt x="53" y="70"/>
                    </a:lnTo>
                    <a:lnTo>
                      <a:pt x="54" y="74"/>
                    </a:lnTo>
                    <a:lnTo>
                      <a:pt x="44" y="74"/>
                    </a:lnTo>
                    <a:lnTo>
                      <a:pt x="41" y="70"/>
                    </a:lnTo>
                    <a:lnTo>
                      <a:pt x="41" y="66"/>
                    </a:lnTo>
                    <a:close/>
                    <a:moveTo>
                      <a:pt x="39" y="38"/>
                    </a:moveTo>
                    <a:lnTo>
                      <a:pt x="32" y="42"/>
                    </a:lnTo>
                    <a:lnTo>
                      <a:pt x="24" y="44"/>
                    </a:lnTo>
                    <a:lnTo>
                      <a:pt x="19" y="44"/>
                    </a:lnTo>
                    <a:lnTo>
                      <a:pt x="15" y="46"/>
                    </a:lnTo>
                    <a:lnTo>
                      <a:pt x="14" y="46"/>
                    </a:lnTo>
                    <a:lnTo>
                      <a:pt x="12" y="48"/>
                    </a:lnTo>
                    <a:lnTo>
                      <a:pt x="10" y="52"/>
                    </a:lnTo>
                    <a:lnTo>
                      <a:pt x="10" y="54"/>
                    </a:lnTo>
                    <a:lnTo>
                      <a:pt x="12" y="58"/>
                    </a:lnTo>
                    <a:lnTo>
                      <a:pt x="14" y="60"/>
                    </a:lnTo>
                    <a:lnTo>
                      <a:pt x="17" y="64"/>
                    </a:lnTo>
                    <a:lnTo>
                      <a:pt x="22" y="64"/>
                    </a:lnTo>
                    <a:lnTo>
                      <a:pt x="27" y="64"/>
                    </a:lnTo>
                    <a:lnTo>
                      <a:pt x="31" y="60"/>
                    </a:lnTo>
                    <a:lnTo>
                      <a:pt x="34" y="58"/>
                    </a:lnTo>
                    <a:lnTo>
                      <a:pt x="37" y="54"/>
                    </a:lnTo>
                    <a:lnTo>
                      <a:pt x="39" y="48"/>
                    </a:lnTo>
                    <a:lnTo>
                      <a:pt x="39" y="42"/>
                    </a:lnTo>
                    <a:lnTo>
                      <a:pt x="39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83" name="Rectangle 1087"/>
              <p:cNvSpPr>
                <a:spLocks noChangeArrowheads="1"/>
              </p:cNvSpPr>
              <p:nvPr/>
            </p:nvSpPr>
            <p:spPr bwMode="auto">
              <a:xfrm>
                <a:off x="3256" y="709"/>
                <a:ext cx="2118" cy="249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84" name="Freeform 1088"/>
              <p:cNvSpPr>
                <a:spLocks/>
              </p:cNvSpPr>
              <p:nvPr/>
            </p:nvSpPr>
            <p:spPr bwMode="auto">
              <a:xfrm>
                <a:off x="3321" y="282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85" name="Freeform 1089"/>
              <p:cNvSpPr>
                <a:spLocks/>
              </p:cNvSpPr>
              <p:nvPr/>
            </p:nvSpPr>
            <p:spPr bwMode="auto">
              <a:xfrm>
                <a:off x="3611" y="28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86" name="Freeform 1090"/>
              <p:cNvSpPr>
                <a:spLocks/>
              </p:cNvSpPr>
              <p:nvPr/>
            </p:nvSpPr>
            <p:spPr bwMode="auto">
              <a:xfrm>
                <a:off x="3506" y="283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87" name="Freeform 1091"/>
              <p:cNvSpPr>
                <a:spLocks/>
              </p:cNvSpPr>
              <p:nvPr/>
            </p:nvSpPr>
            <p:spPr bwMode="auto">
              <a:xfrm>
                <a:off x="3502" y="28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88" name="Freeform 1092"/>
              <p:cNvSpPr>
                <a:spLocks/>
              </p:cNvSpPr>
              <p:nvPr/>
            </p:nvSpPr>
            <p:spPr bwMode="auto">
              <a:xfrm>
                <a:off x="3497" y="284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89" name="Freeform 1093"/>
              <p:cNvSpPr>
                <a:spLocks/>
              </p:cNvSpPr>
              <p:nvPr/>
            </p:nvSpPr>
            <p:spPr bwMode="auto">
              <a:xfrm>
                <a:off x="3489" y="28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90" name="Freeform 1094"/>
              <p:cNvSpPr>
                <a:spLocks/>
              </p:cNvSpPr>
              <p:nvPr/>
            </p:nvSpPr>
            <p:spPr bwMode="auto">
              <a:xfrm>
                <a:off x="3465" y="28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91" name="Freeform 1095"/>
              <p:cNvSpPr>
                <a:spLocks/>
              </p:cNvSpPr>
              <p:nvPr/>
            </p:nvSpPr>
            <p:spPr bwMode="auto">
              <a:xfrm>
                <a:off x="3562" y="285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92" name="Freeform 1096"/>
              <p:cNvSpPr>
                <a:spLocks/>
              </p:cNvSpPr>
              <p:nvPr/>
            </p:nvSpPr>
            <p:spPr bwMode="auto">
              <a:xfrm>
                <a:off x="3531" y="28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93" name="Freeform 1097"/>
              <p:cNvSpPr>
                <a:spLocks/>
              </p:cNvSpPr>
              <p:nvPr/>
            </p:nvSpPr>
            <p:spPr bwMode="auto">
              <a:xfrm>
                <a:off x="3494" y="284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94" name="Freeform 1098"/>
              <p:cNvSpPr>
                <a:spLocks/>
              </p:cNvSpPr>
              <p:nvPr/>
            </p:nvSpPr>
            <p:spPr bwMode="auto">
              <a:xfrm>
                <a:off x="3480" y="28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95" name="Freeform 1099"/>
              <p:cNvSpPr>
                <a:spLocks/>
              </p:cNvSpPr>
              <p:nvPr/>
            </p:nvSpPr>
            <p:spPr bwMode="auto">
              <a:xfrm>
                <a:off x="3433" y="285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96" name="Freeform 1100"/>
              <p:cNvSpPr>
                <a:spLocks/>
              </p:cNvSpPr>
              <p:nvPr/>
            </p:nvSpPr>
            <p:spPr bwMode="auto">
              <a:xfrm>
                <a:off x="3417" y="285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97" name="Freeform 1101"/>
              <p:cNvSpPr>
                <a:spLocks/>
              </p:cNvSpPr>
              <p:nvPr/>
            </p:nvSpPr>
            <p:spPr bwMode="auto">
              <a:xfrm>
                <a:off x="3351" y="28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98" name="Freeform 1102"/>
              <p:cNvSpPr>
                <a:spLocks/>
              </p:cNvSpPr>
              <p:nvPr/>
            </p:nvSpPr>
            <p:spPr bwMode="auto">
              <a:xfrm>
                <a:off x="3329" y="285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399" name="Freeform 1103"/>
              <p:cNvSpPr>
                <a:spLocks/>
              </p:cNvSpPr>
              <p:nvPr/>
            </p:nvSpPr>
            <p:spPr bwMode="auto">
              <a:xfrm>
                <a:off x="3322" y="285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00" name="Freeform 1104"/>
              <p:cNvSpPr>
                <a:spLocks/>
              </p:cNvSpPr>
              <p:nvPr/>
            </p:nvSpPr>
            <p:spPr bwMode="auto">
              <a:xfrm>
                <a:off x="3305" y="285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01" name="Freeform 1105"/>
              <p:cNvSpPr>
                <a:spLocks/>
              </p:cNvSpPr>
              <p:nvPr/>
            </p:nvSpPr>
            <p:spPr bwMode="auto">
              <a:xfrm>
                <a:off x="3960" y="28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02" name="Freeform 1106"/>
              <p:cNvSpPr>
                <a:spLocks/>
              </p:cNvSpPr>
              <p:nvPr/>
            </p:nvSpPr>
            <p:spPr bwMode="auto">
              <a:xfrm>
                <a:off x="3477" y="28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03" name="Freeform 1107"/>
              <p:cNvSpPr>
                <a:spLocks/>
              </p:cNvSpPr>
              <p:nvPr/>
            </p:nvSpPr>
            <p:spPr bwMode="auto">
              <a:xfrm>
                <a:off x="3472" y="28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04" name="Freeform 1108"/>
              <p:cNvSpPr>
                <a:spLocks/>
              </p:cNvSpPr>
              <p:nvPr/>
            </p:nvSpPr>
            <p:spPr bwMode="auto">
              <a:xfrm>
                <a:off x="3525" y="287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05" name="Freeform 1109"/>
              <p:cNvSpPr>
                <a:spLocks/>
              </p:cNvSpPr>
              <p:nvPr/>
            </p:nvSpPr>
            <p:spPr bwMode="auto">
              <a:xfrm>
                <a:off x="3499" y="286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06" name="Freeform 1110"/>
              <p:cNvSpPr>
                <a:spLocks/>
              </p:cNvSpPr>
              <p:nvPr/>
            </p:nvSpPr>
            <p:spPr bwMode="auto">
              <a:xfrm>
                <a:off x="3878" y="288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07" name="Freeform 1111"/>
              <p:cNvSpPr>
                <a:spLocks/>
              </p:cNvSpPr>
              <p:nvPr/>
            </p:nvSpPr>
            <p:spPr bwMode="auto">
              <a:xfrm>
                <a:off x="3487" y="289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08" name="Freeform 1112"/>
              <p:cNvSpPr>
                <a:spLocks/>
              </p:cNvSpPr>
              <p:nvPr/>
            </p:nvSpPr>
            <p:spPr bwMode="auto">
              <a:xfrm>
                <a:off x="3314" y="28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09" name="Freeform 1113"/>
              <p:cNvSpPr>
                <a:spLocks/>
              </p:cNvSpPr>
              <p:nvPr/>
            </p:nvSpPr>
            <p:spPr bwMode="auto">
              <a:xfrm>
                <a:off x="3295" y="28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10" name="Freeform 1114"/>
              <p:cNvSpPr>
                <a:spLocks/>
              </p:cNvSpPr>
              <p:nvPr/>
            </p:nvSpPr>
            <p:spPr bwMode="auto">
              <a:xfrm>
                <a:off x="3543" y="28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11" name="Freeform 1115"/>
              <p:cNvSpPr>
                <a:spLocks/>
              </p:cNvSpPr>
              <p:nvPr/>
            </p:nvSpPr>
            <p:spPr bwMode="auto">
              <a:xfrm>
                <a:off x="3499" y="29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12" name="Freeform 1116"/>
              <p:cNvSpPr>
                <a:spLocks/>
              </p:cNvSpPr>
              <p:nvPr/>
            </p:nvSpPr>
            <p:spPr bwMode="auto">
              <a:xfrm>
                <a:off x="3463" y="28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13" name="Freeform 1117"/>
              <p:cNvSpPr>
                <a:spLocks/>
              </p:cNvSpPr>
              <p:nvPr/>
            </p:nvSpPr>
            <p:spPr bwMode="auto">
              <a:xfrm>
                <a:off x="3482" y="29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14" name="Freeform 1118"/>
              <p:cNvSpPr>
                <a:spLocks/>
              </p:cNvSpPr>
              <p:nvPr/>
            </p:nvSpPr>
            <p:spPr bwMode="auto">
              <a:xfrm>
                <a:off x="3472" y="290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15" name="Freeform 1119"/>
              <p:cNvSpPr>
                <a:spLocks/>
              </p:cNvSpPr>
              <p:nvPr/>
            </p:nvSpPr>
            <p:spPr bwMode="auto">
              <a:xfrm>
                <a:off x="3472" y="29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16" name="Freeform 1120"/>
              <p:cNvSpPr>
                <a:spLocks/>
              </p:cNvSpPr>
              <p:nvPr/>
            </p:nvSpPr>
            <p:spPr bwMode="auto">
              <a:xfrm>
                <a:off x="3477" y="290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17" name="Freeform 1121"/>
              <p:cNvSpPr>
                <a:spLocks/>
              </p:cNvSpPr>
              <p:nvPr/>
            </p:nvSpPr>
            <p:spPr bwMode="auto">
              <a:xfrm>
                <a:off x="3479" y="291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18" name="Freeform 1122"/>
              <p:cNvSpPr>
                <a:spLocks/>
              </p:cNvSpPr>
              <p:nvPr/>
            </p:nvSpPr>
            <p:spPr bwMode="auto">
              <a:xfrm>
                <a:off x="3463" y="29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19" name="Freeform 1123"/>
              <p:cNvSpPr>
                <a:spLocks/>
              </p:cNvSpPr>
              <p:nvPr/>
            </p:nvSpPr>
            <p:spPr bwMode="auto">
              <a:xfrm>
                <a:off x="3387" y="29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20" name="Freeform 1124"/>
              <p:cNvSpPr>
                <a:spLocks/>
              </p:cNvSpPr>
              <p:nvPr/>
            </p:nvSpPr>
            <p:spPr bwMode="auto">
              <a:xfrm>
                <a:off x="3757" y="292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21" name="Freeform 1125"/>
              <p:cNvSpPr>
                <a:spLocks/>
              </p:cNvSpPr>
              <p:nvPr/>
            </p:nvSpPr>
            <p:spPr bwMode="auto">
              <a:xfrm>
                <a:off x="3751" y="292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22" name="Freeform 1126"/>
              <p:cNvSpPr>
                <a:spLocks/>
              </p:cNvSpPr>
              <p:nvPr/>
            </p:nvSpPr>
            <p:spPr bwMode="auto">
              <a:xfrm>
                <a:off x="3691" y="292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23" name="Freeform 1127"/>
              <p:cNvSpPr>
                <a:spLocks/>
              </p:cNvSpPr>
              <p:nvPr/>
            </p:nvSpPr>
            <p:spPr bwMode="auto">
              <a:xfrm>
                <a:off x="3518" y="292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24" name="Freeform 1128"/>
              <p:cNvSpPr>
                <a:spLocks/>
              </p:cNvSpPr>
              <p:nvPr/>
            </p:nvSpPr>
            <p:spPr bwMode="auto">
              <a:xfrm>
                <a:off x="3519" y="292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25" name="Freeform 1129"/>
              <p:cNvSpPr>
                <a:spLocks/>
              </p:cNvSpPr>
              <p:nvPr/>
            </p:nvSpPr>
            <p:spPr bwMode="auto">
              <a:xfrm>
                <a:off x="3446" y="292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26" name="Freeform 1130"/>
              <p:cNvSpPr>
                <a:spLocks/>
              </p:cNvSpPr>
              <p:nvPr/>
            </p:nvSpPr>
            <p:spPr bwMode="auto">
              <a:xfrm>
                <a:off x="4043" y="29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27" name="Freeform 1131"/>
              <p:cNvSpPr>
                <a:spLocks/>
              </p:cNvSpPr>
              <p:nvPr/>
            </p:nvSpPr>
            <p:spPr bwMode="auto">
              <a:xfrm>
                <a:off x="3526" y="293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28" name="Freeform 1132"/>
              <p:cNvSpPr>
                <a:spLocks/>
              </p:cNvSpPr>
              <p:nvPr/>
            </p:nvSpPr>
            <p:spPr bwMode="auto">
              <a:xfrm>
                <a:off x="3499" y="29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29" name="Freeform 1133"/>
              <p:cNvSpPr>
                <a:spLocks/>
              </p:cNvSpPr>
              <p:nvPr/>
            </p:nvSpPr>
            <p:spPr bwMode="auto">
              <a:xfrm>
                <a:off x="3373" y="29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30" name="Freeform 1134"/>
              <p:cNvSpPr>
                <a:spLocks/>
              </p:cNvSpPr>
              <p:nvPr/>
            </p:nvSpPr>
            <p:spPr bwMode="auto">
              <a:xfrm>
                <a:off x="3854" y="29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31" name="Freeform 1135"/>
              <p:cNvSpPr>
                <a:spLocks/>
              </p:cNvSpPr>
              <p:nvPr/>
            </p:nvSpPr>
            <p:spPr bwMode="auto">
              <a:xfrm>
                <a:off x="3601" y="29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32" name="Freeform 1136"/>
              <p:cNvSpPr>
                <a:spLocks/>
              </p:cNvSpPr>
              <p:nvPr/>
            </p:nvSpPr>
            <p:spPr bwMode="auto">
              <a:xfrm>
                <a:off x="3513" y="295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33" name="Freeform 1137"/>
              <p:cNvSpPr>
                <a:spLocks/>
              </p:cNvSpPr>
              <p:nvPr/>
            </p:nvSpPr>
            <p:spPr bwMode="auto">
              <a:xfrm>
                <a:off x="3474" y="29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34" name="Freeform 1138"/>
              <p:cNvSpPr>
                <a:spLocks/>
              </p:cNvSpPr>
              <p:nvPr/>
            </p:nvSpPr>
            <p:spPr bwMode="auto">
              <a:xfrm>
                <a:off x="3472" y="29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35" name="Freeform 1139"/>
              <p:cNvSpPr>
                <a:spLocks/>
              </p:cNvSpPr>
              <p:nvPr/>
            </p:nvSpPr>
            <p:spPr bwMode="auto">
              <a:xfrm>
                <a:off x="3417" y="29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36" name="Freeform 1140"/>
              <p:cNvSpPr>
                <a:spLocks/>
              </p:cNvSpPr>
              <p:nvPr/>
            </p:nvSpPr>
            <p:spPr bwMode="auto">
              <a:xfrm>
                <a:off x="3496" y="297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37" name="Freeform 1141"/>
              <p:cNvSpPr>
                <a:spLocks/>
              </p:cNvSpPr>
              <p:nvPr/>
            </p:nvSpPr>
            <p:spPr bwMode="auto">
              <a:xfrm>
                <a:off x="3489" y="29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38" name="Freeform 1142"/>
              <p:cNvSpPr>
                <a:spLocks/>
              </p:cNvSpPr>
              <p:nvPr/>
            </p:nvSpPr>
            <p:spPr bwMode="auto">
              <a:xfrm>
                <a:off x="3465" y="29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39" name="Freeform 1143"/>
              <p:cNvSpPr>
                <a:spLocks/>
              </p:cNvSpPr>
              <p:nvPr/>
            </p:nvSpPr>
            <p:spPr bwMode="auto">
              <a:xfrm>
                <a:off x="3533" y="29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40" name="Freeform 1144"/>
              <p:cNvSpPr>
                <a:spLocks/>
              </p:cNvSpPr>
              <p:nvPr/>
            </p:nvSpPr>
            <p:spPr bwMode="auto">
              <a:xfrm>
                <a:off x="3266" y="29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41" name="Freeform 1145"/>
              <p:cNvSpPr>
                <a:spLocks/>
              </p:cNvSpPr>
              <p:nvPr/>
            </p:nvSpPr>
            <p:spPr bwMode="auto">
              <a:xfrm>
                <a:off x="3477" y="30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42" name="Freeform 1146"/>
              <p:cNvSpPr>
                <a:spLocks/>
              </p:cNvSpPr>
              <p:nvPr/>
            </p:nvSpPr>
            <p:spPr bwMode="auto">
              <a:xfrm>
                <a:off x="3477" y="30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43" name="Freeform 1147"/>
              <p:cNvSpPr>
                <a:spLocks/>
              </p:cNvSpPr>
              <p:nvPr/>
            </p:nvSpPr>
            <p:spPr bwMode="auto">
              <a:xfrm>
                <a:off x="3348" y="30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44" name="Freeform 1148"/>
              <p:cNvSpPr>
                <a:spLocks/>
              </p:cNvSpPr>
              <p:nvPr/>
            </p:nvSpPr>
            <p:spPr bwMode="auto">
              <a:xfrm>
                <a:off x="3319" y="30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45" name="Freeform 1149"/>
              <p:cNvSpPr>
                <a:spLocks/>
              </p:cNvSpPr>
              <p:nvPr/>
            </p:nvSpPr>
            <p:spPr bwMode="auto">
              <a:xfrm>
                <a:off x="3484" y="30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46" name="Freeform 1150"/>
              <p:cNvSpPr>
                <a:spLocks/>
              </p:cNvSpPr>
              <p:nvPr/>
            </p:nvSpPr>
            <p:spPr bwMode="auto">
              <a:xfrm>
                <a:off x="3270" y="30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47" name="Freeform 1151"/>
              <p:cNvSpPr>
                <a:spLocks/>
              </p:cNvSpPr>
              <p:nvPr/>
            </p:nvSpPr>
            <p:spPr bwMode="auto">
              <a:xfrm>
                <a:off x="3856" y="304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48" name="Freeform 1152"/>
              <p:cNvSpPr>
                <a:spLocks/>
              </p:cNvSpPr>
              <p:nvPr/>
            </p:nvSpPr>
            <p:spPr bwMode="auto">
              <a:xfrm>
                <a:off x="3458" y="30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49" name="Freeform 1153"/>
              <p:cNvSpPr>
                <a:spLocks/>
              </p:cNvSpPr>
              <p:nvPr/>
            </p:nvSpPr>
            <p:spPr bwMode="auto">
              <a:xfrm>
                <a:off x="3528" y="30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50" name="Freeform 1154"/>
              <p:cNvSpPr>
                <a:spLocks/>
              </p:cNvSpPr>
              <p:nvPr/>
            </p:nvSpPr>
            <p:spPr bwMode="auto">
              <a:xfrm>
                <a:off x="3278" y="30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51" name="Freeform 1155"/>
              <p:cNvSpPr>
                <a:spLocks/>
              </p:cNvSpPr>
              <p:nvPr/>
            </p:nvSpPr>
            <p:spPr bwMode="auto">
              <a:xfrm>
                <a:off x="3263" y="307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52" name="Freeform 1156"/>
              <p:cNvSpPr>
                <a:spLocks/>
              </p:cNvSpPr>
              <p:nvPr/>
            </p:nvSpPr>
            <p:spPr bwMode="auto">
              <a:xfrm>
                <a:off x="3518" y="308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53" name="Freeform 1157"/>
              <p:cNvSpPr>
                <a:spLocks/>
              </p:cNvSpPr>
              <p:nvPr/>
            </p:nvSpPr>
            <p:spPr bwMode="auto">
              <a:xfrm>
                <a:off x="3470" y="30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54" name="Freeform 1158"/>
              <p:cNvSpPr>
                <a:spLocks/>
              </p:cNvSpPr>
              <p:nvPr/>
            </p:nvSpPr>
            <p:spPr bwMode="auto">
              <a:xfrm>
                <a:off x="3281" y="30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55" name="Freeform 1159"/>
              <p:cNvSpPr>
                <a:spLocks/>
              </p:cNvSpPr>
              <p:nvPr/>
            </p:nvSpPr>
            <p:spPr bwMode="auto">
              <a:xfrm>
                <a:off x="3275" y="30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56" name="Freeform 1160"/>
              <p:cNvSpPr>
                <a:spLocks/>
              </p:cNvSpPr>
              <p:nvPr/>
            </p:nvSpPr>
            <p:spPr bwMode="auto">
              <a:xfrm>
                <a:off x="3922" y="31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57" name="Freeform 1161"/>
              <p:cNvSpPr>
                <a:spLocks/>
              </p:cNvSpPr>
              <p:nvPr/>
            </p:nvSpPr>
            <p:spPr bwMode="auto">
              <a:xfrm>
                <a:off x="3278" y="31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58" name="Freeform 1162"/>
              <p:cNvSpPr>
                <a:spLocks/>
              </p:cNvSpPr>
              <p:nvPr/>
            </p:nvSpPr>
            <p:spPr bwMode="auto">
              <a:xfrm>
                <a:off x="3266" y="309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59" name="Freeform 1163"/>
              <p:cNvSpPr>
                <a:spLocks/>
              </p:cNvSpPr>
              <p:nvPr/>
            </p:nvSpPr>
            <p:spPr bwMode="auto">
              <a:xfrm>
                <a:off x="3270" y="31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60" name="Freeform 1164"/>
              <p:cNvSpPr>
                <a:spLocks/>
              </p:cNvSpPr>
              <p:nvPr/>
            </p:nvSpPr>
            <p:spPr bwMode="auto">
              <a:xfrm>
                <a:off x="3275" y="311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61" name="Freeform 1165"/>
              <p:cNvSpPr>
                <a:spLocks/>
              </p:cNvSpPr>
              <p:nvPr/>
            </p:nvSpPr>
            <p:spPr bwMode="auto">
              <a:xfrm>
                <a:off x="3256" y="3109"/>
                <a:ext cx="15" cy="20"/>
              </a:xfrm>
              <a:custGeom>
                <a:avLst/>
                <a:gdLst>
                  <a:gd name="T0" fmla="*/ 15 w 15"/>
                  <a:gd name="T1" fmla="*/ 10 h 20"/>
                  <a:gd name="T2" fmla="*/ 14 w 15"/>
                  <a:gd name="T3" fmla="*/ 4 h 20"/>
                  <a:gd name="T4" fmla="*/ 12 w 15"/>
                  <a:gd name="T5" fmla="*/ 2 h 20"/>
                  <a:gd name="T6" fmla="*/ 7 w 15"/>
                  <a:gd name="T7" fmla="*/ 0 h 20"/>
                  <a:gd name="T8" fmla="*/ 2 w 15"/>
                  <a:gd name="T9" fmla="*/ 2 h 20"/>
                  <a:gd name="T10" fmla="*/ 0 w 15"/>
                  <a:gd name="T11" fmla="*/ 4 h 20"/>
                  <a:gd name="T12" fmla="*/ 0 w 15"/>
                  <a:gd name="T13" fmla="*/ 16 h 20"/>
                  <a:gd name="T14" fmla="*/ 2 w 15"/>
                  <a:gd name="T15" fmla="*/ 18 h 20"/>
                  <a:gd name="T16" fmla="*/ 7 w 15"/>
                  <a:gd name="T17" fmla="*/ 20 h 20"/>
                  <a:gd name="T18" fmla="*/ 12 w 15"/>
                  <a:gd name="T19" fmla="*/ 18 h 20"/>
                  <a:gd name="T20" fmla="*/ 14 w 15"/>
                  <a:gd name="T21" fmla="*/ 16 h 20"/>
                  <a:gd name="T22" fmla="*/ 15 w 15"/>
                  <a:gd name="T23" fmla="*/ 10 h 20"/>
                  <a:gd name="T24" fmla="*/ 15 w 15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0">
                    <a:moveTo>
                      <a:pt x="15" y="10"/>
                    </a:moveTo>
                    <a:lnTo>
                      <a:pt x="14" y="4"/>
                    </a:lnTo>
                    <a:lnTo>
                      <a:pt x="12" y="2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7" y="20"/>
                    </a:lnTo>
                    <a:lnTo>
                      <a:pt x="12" y="18"/>
                    </a:lnTo>
                    <a:lnTo>
                      <a:pt x="14" y="16"/>
                    </a:lnTo>
                    <a:lnTo>
                      <a:pt x="15" y="10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62" name="Freeform 1166"/>
              <p:cNvSpPr>
                <a:spLocks/>
              </p:cNvSpPr>
              <p:nvPr/>
            </p:nvSpPr>
            <p:spPr bwMode="auto">
              <a:xfrm>
                <a:off x="3256" y="31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63" name="Freeform 1167"/>
              <p:cNvSpPr>
                <a:spLocks/>
              </p:cNvSpPr>
              <p:nvPr/>
            </p:nvSpPr>
            <p:spPr bwMode="auto">
              <a:xfrm>
                <a:off x="3256" y="3111"/>
                <a:ext cx="10" cy="20"/>
              </a:xfrm>
              <a:custGeom>
                <a:avLst/>
                <a:gdLst>
                  <a:gd name="T0" fmla="*/ 10 w 10"/>
                  <a:gd name="T1" fmla="*/ 10 h 20"/>
                  <a:gd name="T2" fmla="*/ 8 w 10"/>
                  <a:gd name="T3" fmla="*/ 4 h 20"/>
                  <a:gd name="T4" fmla="*/ 7 w 10"/>
                  <a:gd name="T5" fmla="*/ 2 h 20"/>
                  <a:gd name="T6" fmla="*/ 2 w 10"/>
                  <a:gd name="T7" fmla="*/ 0 h 20"/>
                  <a:gd name="T8" fmla="*/ 0 w 10"/>
                  <a:gd name="T9" fmla="*/ 0 h 20"/>
                  <a:gd name="T10" fmla="*/ 0 w 10"/>
                  <a:gd name="T11" fmla="*/ 20 h 20"/>
                  <a:gd name="T12" fmla="*/ 2 w 10"/>
                  <a:gd name="T13" fmla="*/ 20 h 20"/>
                  <a:gd name="T14" fmla="*/ 7 w 10"/>
                  <a:gd name="T15" fmla="*/ 18 h 20"/>
                  <a:gd name="T16" fmla="*/ 8 w 10"/>
                  <a:gd name="T17" fmla="*/ 16 h 20"/>
                  <a:gd name="T18" fmla="*/ 10 w 10"/>
                  <a:gd name="T19" fmla="*/ 10 h 20"/>
                  <a:gd name="T20" fmla="*/ 10 w 10"/>
                  <a:gd name="T21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20">
                    <a:moveTo>
                      <a:pt x="10" y="10"/>
                    </a:moveTo>
                    <a:lnTo>
                      <a:pt x="8" y="4"/>
                    </a:lnTo>
                    <a:lnTo>
                      <a:pt x="7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7" y="18"/>
                    </a:lnTo>
                    <a:lnTo>
                      <a:pt x="8" y="16"/>
                    </a:lnTo>
                    <a:lnTo>
                      <a:pt x="10" y="10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64" name="Freeform 1168"/>
              <p:cNvSpPr>
                <a:spLocks/>
              </p:cNvSpPr>
              <p:nvPr/>
            </p:nvSpPr>
            <p:spPr bwMode="auto">
              <a:xfrm>
                <a:off x="3271" y="31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65" name="Freeform 1169"/>
              <p:cNvSpPr>
                <a:spLocks/>
              </p:cNvSpPr>
              <p:nvPr/>
            </p:nvSpPr>
            <p:spPr bwMode="auto">
              <a:xfrm>
                <a:off x="3278" y="31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66" name="Freeform 1170"/>
              <p:cNvSpPr>
                <a:spLocks/>
              </p:cNvSpPr>
              <p:nvPr/>
            </p:nvSpPr>
            <p:spPr bwMode="auto">
              <a:xfrm>
                <a:off x="3258" y="314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67" name="Freeform 1171"/>
              <p:cNvSpPr>
                <a:spLocks/>
              </p:cNvSpPr>
              <p:nvPr/>
            </p:nvSpPr>
            <p:spPr bwMode="auto">
              <a:xfrm>
                <a:off x="3288" y="31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68" name="Freeform 1172"/>
              <p:cNvSpPr>
                <a:spLocks/>
              </p:cNvSpPr>
              <p:nvPr/>
            </p:nvSpPr>
            <p:spPr bwMode="auto">
              <a:xfrm>
                <a:off x="3264" y="31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69" name="Freeform 1173"/>
              <p:cNvSpPr>
                <a:spLocks/>
              </p:cNvSpPr>
              <p:nvPr/>
            </p:nvSpPr>
            <p:spPr bwMode="auto">
              <a:xfrm>
                <a:off x="3264" y="315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70" name="Freeform 1174"/>
              <p:cNvSpPr>
                <a:spLocks/>
              </p:cNvSpPr>
              <p:nvPr/>
            </p:nvSpPr>
            <p:spPr bwMode="auto">
              <a:xfrm>
                <a:off x="3261" y="315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71" name="Freeform 1175"/>
              <p:cNvSpPr>
                <a:spLocks/>
              </p:cNvSpPr>
              <p:nvPr/>
            </p:nvSpPr>
            <p:spPr bwMode="auto">
              <a:xfrm>
                <a:off x="3266" y="31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72" name="Freeform 1176"/>
              <p:cNvSpPr>
                <a:spLocks/>
              </p:cNvSpPr>
              <p:nvPr/>
            </p:nvSpPr>
            <p:spPr bwMode="auto">
              <a:xfrm>
                <a:off x="3263" y="315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73" name="Freeform 1177"/>
              <p:cNvSpPr>
                <a:spLocks/>
              </p:cNvSpPr>
              <p:nvPr/>
            </p:nvSpPr>
            <p:spPr bwMode="auto">
              <a:xfrm>
                <a:off x="3297" y="31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74" name="Freeform 1178"/>
              <p:cNvSpPr>
                <a:spLocks/>
              </p:cNvSpPr>
              <p:nvPr/>
            </p:nvSpPr>
            <p:spPr bwMode="auto">
              <a:xfrm>
                <a:off x="3283" y="31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75" name="Freeform 1179"/>
              <p:cNvSpPr>
                <a:spLocks/>
              </p:cNvSpPr>
              <p:nvPr/>
            </p:nvSpPr>
            <p:spPr bwMode="auto">
              <a:xfrm>
                <a:off x="3276" y="31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76" name="Freeform 1180"/>
              <p:cNvSpPr>
                <a:spLocks/>
              </p:cNvSpPr>
              <p:nvPr/>
            </p:nvSpPr>
            <p:spPr bwMode="auto">
              <a:xfrm>
                <a:off x="3276" y="31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77" name="Freeform 1181"/>
              <p:cNvSpPr>
                <a:spLocks/>
              </p:cNvSpPr>
              <p:nvPr/>
            </p:nvSpPr>
            <p:spPr bwMode="auto">
              <a:xfrm>
                <a:off x="3275" y="31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78" name="Freeform 1182"/>
              <p:cNvSpPr>
                <a:spLocks/>
              </p:cNvSpPr>
              <p:nvPr/>
            </p:nvSpPr>
            <p:spPr bwMode="auto">
              <a:xfrm>
                <a:off x="3273" y="31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79" name="Freeform 1183"/>
              <p:cNvSpPr>
                <a:spLocks/>
              </p:cNvSpPr>
              <p:nvPr/>
            </p:nvSpPr>
            <p:spPr bwMode="auto">
              <a:xfrm>
                <a:off x="3261" y="31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80" name="Freeform 1184"/>
              <p:cNvSpPr>
                <a:spLocks/>
              </p:cNvSpPr>
              <p:nvPr/>
            </p:nvSpPr>
            <p:spPr bwMode="auto">
              <a:xfrm>
                <a:off x="3259" y="31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81" name="Freeform 1185"/>
              <p:cNvSpPr>
                <a:spLocks/>
              </p:cNvSpPr>
              <p:nvPr/>
            </p:nvSpPr>
            <p:spPr bwMode="auto">
              <a:xfrm>
                <a:off x="3271" y="31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82" name="Freeform 1186"/>
              <p:cNvSpPr>
                <a:spLocks/>
              </p:cNvSpPr>
              <p:nvPr/>
            </p:nvSpPr>
            <p:spPr bwMode="auto">
              <a:xfrm>
                <a:off x="3268" y="317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83" name="Freeform 1187"/>
              <p:cNvSpPr>
                <a:spLocks/>
              </p:cNvSpPr>
              <p:nvPr/>
            </p:nvSpPr>
            <p:spPr bwMode="auto">
              <a:xfrm>
                <a:off x="3256" y="31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84" name="Freeform 1188"/>
              <p:cNvSpPr>
                <a:spLocks/>
              </p:cNvSpPr>
              <p:nvPr/>
            </p:nvSpPr>
            <p:spPr bwMode="auto">
              <a:xfrm>
                <a:off x="3543" y="26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85" name="Freeform 1189"/>
              <p:cNvSpPr>
                <a:spLocks/>
              </p:cNvSpPr>
              <p:nvPr/>
            </p:nvSpPr>
            <p:spPr bwMode="auto">
              <a:xfrm>
                <a:off x="3530" y="265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86" name="Freeform 1190"/>
              <p:cNvSpPr>
                <a:spLocks/>
              </p:cNvSpPr>
              <p:nvPr/>
            </p:nvSpPr>
            <p:spPr bwMode="auto">
              <a:xfrm>
                <a:off x="3525" y="265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87" name="Freeform 1191"/>
              <p:cNvSpPr>
                <a:spLocks/>
              </p:cNvSpPr>
              <p:nvPr/>
            </p:nvSpPr>
            <p:spPr bwMode="auto">
              <a:xfrm>
                <a:off x="3504" y="26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88" name="Freeform 1192"/>
              <p:cNvSpPr>
                <a:spLocks/>
              </p:cNvSpPr>
              <p:nvPr/>
            </p:nvSpPr>
            <p:spPr bwMode="auto">
              <a:xfrm>
                <a:off x="3499" y="26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89" name="Freeform 1193"/>
              <p:cNvSpPr>
                <a:spLocks/>
              </p:cNvSpPr>
              <p:nvPr/>
            </p:nvSpPr>
            <p:spPr bwMode="auto">
              <a:xfrm>
                <a:off x="3499" y="265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90" name="Freeform 1194"/>
              <p:cNvSpPr>
                <a:spLocks/>
              </p:cNvSpPr>
              <p:nvPr/>
            </p:nvSpPr>
            <p:spPr bwMode="auto">
              <a:xfrm>
                <a:off x="4057" y="26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91" name="Freeform 1195"/>
              <p:cNvSpPr>
                <a:spLocks/>
              </p:cNvSpPr>
              <p:nvPr/>
            </p:nvSpPr>
            <p:spPr bwMode="auto">
              <a:xfrm>
                <a:off x="3543" y="26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92" name="Freeform 1196"/>
              <p:cNvSpPr>
                <a:spLocks/>
              </p:cNvSpPr>
              <p:nvPr/>
            </p:nvSpPr>
            <p:spPr bwMode="auto">
              <a:xfrm>
                <a:off x="3504" y="26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93" name="Freeform 1197"/>
              <p:cNvSpPr>
                <a:spLocks/>
              </p:cNvSpPr>
              <p:nvPr/>
            </p:nvSpPr>
            <p:spPr bwMode="auto">
              <a:xfrm>
                <a:off x="3487" y="26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94" name="Freeform 1198"/>
              <p:cNvSpPr>
                <a:spLocks/>
              </p:cNvSpPr>
              <p:nvPr/>
            </p:nvSpPr>
            <p:spPr bwMode="auto">
              <a:xfrm>
                <a:off x="3468" y="26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95" name="Freeform 1199"/>
              <p:cNvSpPr>
                <a:spLocks/>
              </p:cNvSpPr>
              <p:nvPr/>
            </p:nvSpPr>
            <p:spPr bwMode="auto">
              <a:xfrm>
                <a:off x="3443" y="26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96" name="Freeform 1200"/>
              <p:cNvSpPr>
                <a:spLocks/>
              </p:cNvSpPr>
              <p:nvPr/>
            </p:nvSpPr>
            <p:spPr bwMode="auto">
              <a:xfrm>
                <a:off x="3355" y="26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97" name="Freeform 1201"/>
              <p:cNvSpPr>
                <a:spLocks/>
              </p:cNvSpPr>
              <p:nvPr/>
            </p:nvSpPr>
            <p:spPr bwMode="auto">
              <a:xfrm>
                <a:off x="3338" y="26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98" name="Freeform 1202"/>
              <p:cNvSpPr>
                <a:spLocks/>
              </p:cNvSpPr>
              <p:nvPr/>
            </p:nvSpPr>
            <p:spPr bwMode="auto">
              <a:xfrm>
                <a:off x="4429" y="266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499" name="Freeform 1203"/>
              <p:cNvSpPr>
                <a:spLocks/>
              </p:cNvSpPr>
              <p:nvPr/>
            </p:nvSpPr>
            <p:spPr bwMode="auto">
              <a:xfrm>
                <a:off x="3598" y="267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00" name="Freeform 1204"/>
              <p:cNvSpPr>
                <a:spLocks/>
              </p:cNvSpPr>
              <p:nvPr/>
            </p:nvSpPr>
            <p:spPr bwMode="auto">
              <a:xfrm>
                <a:off x="3584" y="267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01" name="Freeform 1205"/>
              <p:cNvSpPr>
                <a:spLocks/>
              </p:cNvSpPr>
              <p:nvPr/>
            </p:nvSpPr>
            <p:spPr bwMode="auto">
              <a:xfrm>
                <a:off x="3504" y="26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02" name="Freeform 1206"/>
              <p:cNvSpPr>
                <a:spLocks/>
              </p:cNvSpPr>
              <p:nvPr/>
            </p:nvSpPr>
            <p:spPr bwMode="auto">
              <a:xfrm>
                <a:off x="3463" y="26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03" name="Freeform 1207"/>
              <p:cNvSpPr>
                <a:spLocks/>
              </p:cNvSpPr>
              <p:nvPr/>
            </p:nvSpPr>
            <p:spPr bwMode="auto">
              <a:xfrm>
                <a:off x="3465" y="267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04" name="Freeform 1208"/>
              <p:cNvSpPr>
                <a:spLocks/>
              </p:cNvSpPr>
              <p:nvPr/>
            </p:nvSpPr>
            <p:spPr bwMode="auto">
              <a:xfrm>
                <a:off x="3433" y="26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05" name="Freeform 1209"/>
              <p:cNvSpPr>
                <a:spLocks/>
              </p:cNvSpPr>
              <p:nvPr/>
            </p:nvSpPr>
            <p:spPr bwMode="auto">
              <a:xfrm>
                <a:off x="3504" y="26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06" name="Freeform 1210"/>
              <p:cNvSpPr>
                <a:spLocks/>
              </p:cNvSpPr>
              <p:nvPr/>
            </p:nvSpPr>
            <p:spPr bwMode="auto">
              <a:xfrm>
                <a:off x="3502" y="269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07" name="Freeform 1211"/>
              <p:cNvSpPr>
                <a:spLocks/>
              </p:cNvSpPr>
              <p:nvPr/>
            </p:nvSpPr>
            <p:spPr bwMode="auto">
              <a:xfrm>
                <a:off x="3484" y="26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08" name="Freeform 1212"/>
              <p:cNvSpPr>
                <a:spLocks/>
              </p:cNvSpPr>
              <p:nvPr/>
            </p:nvSpPr>
            <p:spPr bwMode="auto">
              <a:xfrm>
                <a:off x="3424" y="26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09" name="Freeform 1213"/>
              <p:cNvSpPr>
                <a:spLocks/>
              </p:cNvSpPr>
              <p:nvPr/>
            </p:nvSpPr>
            <p:spPr bwMode="auto">
              <a:xfrm>
                <a:off x="3358" y="26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10" name="Freeform 1214"/>
              <p:cNvSpPr>
                <a:spLocks/>
              </p:cNvSpPr>
              <p:nvPr/>
            </p:nvSpPr>
            <p:spPr bwMode="auto">
              <a:xfrm>
                <a:off x="3530" y="26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11" name="Freeform 1215"/>
              <p:cNvSpPr>
                <a:spLocks/>
              </p:cNvSpPr>
              <p:nvPr/>
            </p:nvSpPr>
            <p:spPr bwMode="auto">
              <a:xfrm>
                <a:off x="3518" y="26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12" name="Freeform 1216"/>
              <p:cNvSpPr>
                <a:spLocks/>
              </p:cNvSpPr>
              <p:nvPr/>
            </p:nvSpPr>
            <p:spPr bwMode="auto">
              <a:xfrm>
                <a:off x="3506" y="26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13" name="Freeform 1217"/>
              <p:cNvSpPr>
                <a:spLocks/>
              </p:cNvSpPr>
              <p:nvPr/>
            </p:nvSpPr>
            <p:spPr bwMode="auto">
              <a:xfrm>
                <a:off x="3477" y="27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14" name="Freeform 1218"/>
              <p:cNvSpPr>
                <a:spLocks/>
              </p:cNvSpPr>
              <p:nvPr/>
            </p:nvSpPr>
            <p:spPr bwMode="auto">
              <a:xfrm>
                <a:off x="3462" y="27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15" name="Freeform 1219"/>
              <p:cNvSpPr>
                <a:spLocks/>
              </p:cNvSpPr>
              <p:nvPr/>
            </p:nvSpPr>
            <p:spPr bwMode="auto">
              <a:xfrm>
                <a:off x="3497" y="271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16" name="Freeform 1220"/>
              <p:cNvSpPr>
                <a:spLocks/>
              </p:cNvSpPr>
              <p:nvPr/>
            </p:nvSpPr>
            <p:spPr bwMode="auto">
              <a:xfrm>
                <a:off x="3470" y="27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17" name="Freeform 1221"/>
              <p:cNvSpPr>
                <a:spLocks/>
              </p:cNvSpPr>
              <p:nvPr/>
            </p:nvSpPr>
            <p:spPr bwMode="auto">
              <a:xfrm>
                <a:off x="3407" y="27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18" name="Freeform 1222"/>
              <p:cNvSpPr>
                <a:spLocks/>
              </p:cNvSpPr>
              <p:nvPr/>
            </p:nvSpPr>
            <p:spPr bwMode="auto">
              <a:xfrm>
                <a:off x="3552" y="27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19" name="Freeform 1223"/>
              <p:cNvSpPr>
                <a:spLocks/>
              </p:cNvSpPr>
              <p:nvPr/>
            </p:nvSpPr>
            <p:spPr bwMode="auto">
              <a:xfrm>
                <a:off x="3543" y="272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20" name="Freeform 1224"/>
              <p:cNvSpPr>
                <a:spLocks/>
              </p:cNvSpPr>
              <p:nvPr/>
            </p:nvSpPr>
            <p:spPr bwMode="auto">
              <a:xfrm>
                <a:off x="3521" y="272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21" name="Freeform 1225"/>
              <p:cNvSpPr>
                <a:spLocks/>
              </p:cNvSpPr>
              <p:nvPr/>
            </p:nvSpPr>
            <p:spPr bwMode="auto">
              <a:xfrm>
                <a:off x="3506" y="272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22" name="Freeform 1226"/>
              <p:cNvSpPr>
                <a:spLocks/>
              </p:cNvSpPr>
              <p:nvPr/>
            </p:nvSpPr>
            <p:spPr bwMode="auto">
              <a:xfrm>
                <a:off x="3496" y="27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23" name="Freeform 1227"/>
              <p:cNvSpPr>
                <a:spLocks/>
              </p:cNvSpPr>
              <p:nvPr/>
            </p:nvSpPr>
            <p:spPr bwMode="auto">
              <a:xfrm>
                <a:off x="3494" y="27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24" name="Freeform 1228"/>
              <p:cNvSpPr>
                <a:spLocks/>
              </p:cNvSpPr>
              <p:nvPr/>
            </p:nvSpPr>
            <p:spPr bwMode="auto">
              <a:xfrm>
                <a:off x="3497" y="272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25" name="Freeform 1229"/>
              <p:cNvSpPr>
                <a:spLocks/>
              </p:cNvSpPr>
              <p:nvPr/>
            </p:nvSpPr>
            <p:spPr bwMode="auto">
              <a:xfrm>
                <a:off x="3496" y="272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26" name="Freeform 1230"/>
              <p:cNvSpPr>
                <a:spLocks/>
              </p:cNvSpPr>
              <p:nvPr/>
            </p:nvSpPr>
            <p:spPr bwMode="auto">
              <a:xfrm>
                <a:off x="3351" y="27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27" name="Freeform 1231"/>
              <p:cNvSpPr>
                <a:spLocks/>
              </p:cNvSpPr>
              <p:nvPr/>
            </p:nvSpPr>
            <p:spPr bwMode="auto">
              <a:xfrm>
                <a:off x="4023" y="273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28" name="Freeform 1232"/>
              <p:cNvSpPr>
                <a:spLocks/>
              </p:cNvSpPr>
              <p:nvPr/>
            </p:nvSpPr>
            <p:spPr bwMode="auto">
              <a:xfrm>
                <a:off x="3984" y="27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29" name="Freeform 1233"/>
              <p:cNvSpPr>
                <a:spLocks/>
              </p:cNvSpPr>
              <p:nvPr/>
            </p:nvSpPr>
            <p:spPr bwMode="auto">
              <a:xfrm>
                <a:off x="3480" y="273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30" name="Freeform 1234"/>
              <p:cNvSpPr>
                <a:spLocks/>
              </p:cNvSpPr>
              <p:nvPr/>
            </p:nvSpPr>
            <p:spPr bwMode="auto">
              <a:xfrm>
                <a:off x="3332" y="273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31" name="Freeform 1235"/>
              <p:cNvSpPr>
                <a:spLocks/>
              </p:cNvSpPr>
              <p:nvPr/>
            </p:nvSpPr>
            <p:spPr bwMode="auto">
              <a:xfrm>
                <a:off x="3560" y="27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32" name="Freeform 1236"/>
              <p:cNvSpPr>
                <a:spLocks/>
              </p:cNvSpPr>
              <p:nvPr/>
            </p:nvSpPr>
            <p:spPr bwMode="auto">
              <a:xfrm>
                <a:off x="3550" y="274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33" name="Freeform 1237"/>
              <p:cNvSpPr>
                <a:spLocks/>
              </p:cNvSpPr>
              <p:nvPr/>
            </p:nvSpPr>
            <p:spPr bwMode="auto">
              <a:xfrm>
                <a:off x="3542" y="274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34" name="Freeform 1238"/>
              <p:cNvSpPr>
                <a:spLocks/>
              </p:cNvSpPr>
              <p:nvPr/>
            </p:nvSpPr>
            <p:spPr bwMode="auto">
              <a:xfrm>
                <a:off x="3514" y="27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35" name="Freeform 1239"/>
              <p:cNvSpPr>
                <a:spLocks/>
              </p:cNvSpPr>
              <p:nvPr/>
            </p:nvSpPr>
            <p:spPr bwMode="auto">
              <a:xfrm>
                <a:off x="3491" y="275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52536" name="Group 1240"/>
            <p:cNvGrpSpPr>
              <a:grpSpLocks/>
            </p:cNvGrpSpPr>
            <p:nvPr/>
          </p:nvGrpSpPr>
          <p:grpSpPr bwMode="auto">
            <a:xfrm>
              <a:off x="3256" y="2075"/>
              <a:ext cx="1753" cy="774"/>
              <a:chOff x="3256" y="2075"/>
              <a:chExt cx="1753" cy="774"/>
            </a:xfrm>
          </p:grpSpPr>
          <p:sp>
            <p:nvSpPr>
              <p:cNvPr id="952537" name="Freeform 1241"/>
              <p:cNvSpPr>
                <a:spLocks/>
              </p:cNvSpPr>
              <p:nvPr/>
            </p:nvSpPr>
            <p:spPr bwMode="auto">
              <a:xfrm>
                <a:off x="3485" y="274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38" name="Freeform 1242"/>
              <p:cNvSpPr>
                <a:spLocks/>
              </p:cNvSpPr>
              <p:nvPr/>
            </p:nvSpPr>
            <p:spPr bwMode="auto">
              <a:xfrm>
                <a:off x="3472" y="27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39" name="Freeform 1243"/>
              <p:cNvSpPr>
                <a:spLocks/>
              </p:cNvSpPr>
              <p:nvPr/>
            </p:nvSpPr>
            <p:spPr bwMode="auto">
              <a:xfrm>
                <a:off x="3256" y="27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40" name="Freeform 1244"/>
              <p:cNvSpPr>
                <a:spLocks/>
              </p:cNvSpPr>
              <p:nvPr/>
            </p:nvSpPr>
            <p:spPr bwMode="auto">
              <a:xfrm>
                <a:off x="3683" y="27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41" name="Freeform 1245"/>
              <p:cNvSpPr>
                <a:spLocks/>
              </p:cNvSpPr>
              <p:nvPr/>
            </p:nvSpPr>
            <p:spPr bwMode="auto">
              <a:xfrm>
                <a:off x="3477" y="27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42" name="Freeform 1246"/>
              <p:cNvSpPr>
                <a:spLocks/>
              </p:cNvSpPr>
              <p:nvPr/>
            </p:nvSpPr>
            <p:spPr bwMode="auto">
              <a:xfrm>
                <a:off x="3477" y="27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43" name="Freeform 1247"/>
              <p:cNvSpPr>
                <a:spLocks/>
              </p:cNvSpPr>
              <p:nvPr/>
            </p:nvSpPr>
            <p:spPr bwMode="auto">
              <a:xfrm>
                <a:off x="3462" y="27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44" name="Freeform 1248"/>
              <p:cNvSpPr>
                <a:spLocks/>
              </p:cNvSpPr>
              <p:nvPr/>
            </p:nvSpPr>
            <p:spPr bwMode="auto">
              <a:xfrm>
                <a:off x="3453" y="27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45" name="Freeform 1249"/>
              <p:cNvSpPr>
                <a:spLocks/>
              </p:cNvSpPr>
              <p:nvPr/>
            </p:nvSpPr>
            <p:spPr bwMode="auto">
              <a:xfrm>
                <a:off x="3958" y="277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46" name="Freeform 1250"/>
              <p:cNvSpPr>
                <a:spLocks/>
              </p:cNvSpPr>
              <p:nvPr/>
            </p:nvSpPr>
            <p:spPr bwMode="auto">
              <a:xfrm>
                <a:off x="3531" y="27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47" name="Freeform 1251"/>
              <p:cNvSpPr>
                <a:spLocks/>
              </p:cNvSpPr>
              <p:nvPr/>
            </p:nvSpPr>
            <p:spPr bwMode="auto">
              <a:xfrm>
                <a:off x="3497" y="277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48" name="Freeform 1252"/>
              <p:cNvSpPr>
                <a:spLocks/>
              </p:cNvSpPr>
              <p:nvPr/>
            </p:nvSpPr>
            <p:spPr bwMode="auto">
              <a:xfrm>
                <a:off x="3501" y="277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49" name="Freeform 1253"/>
              <p:cNvSpPr>
                <a:spLocks/>
              </p:cNvSpPr>
              <p:nvPr/>
            </p:nvSpPr>
            <p:spPr bwMode="auto">
              <a:xfrm>
                <a:off x="3494" y="277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50" name="Freeform 1254"/>
              <p:cNvSpPr>
                <a:spLocks/>
              </p:cNvSpPr>
              <p:nvPr/>
            </p:nvSpPr>
            <p:spPr bwMode="auto">
              <a:xfrm>
                <a:off x="3480" y="27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51" name="Freeform 1255"/>
              <p:cNvSpPr>
                <a:spLocks/>
              </p:cNvSpPr>
              <p:nvPr/>
            </p:nvSpPr>
            <p:spPr bwMode="auto">
              <a:xfrm>
                <a:off x="3460" y="277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52" name="Freeform 1256"/>
              <p:cNvSpPr>
                <a:spLocks/>
              </p:cNvSpPr>
              <p:nvPr/>
            </p:nvSpPr>
            <p:spPr bwMode="auto">
              <a:xfrm>
                <a:off x="3832" y="27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53" name="Freeform 1257"/>
              <p:cNvSpPr>
                <a:spLocks/>
              </p:cNvSpPr>
              <p:nvPr/>
            </p:nvSpPr>
            <p:spPr bwMode="auto">
              <a:xfrm>
                <a:off x="3628" y="27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54" name="Freeform 1258"/>
              <p:cNvSpPr>
                <a:spLocks/>
              </p:cNvSpPr>
              <p:nvPr/>
            </p:nvSpPr>
            <p:spPr bwMode="auto">
              <a:xfrm>
                <a:off x="3564" y="278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55" name="Freeform 1259"/>
              <p:cNvSpPr>
                <a:spLocks/>
              </p:cNvSpPr>
              <p:nvPr/>
            </p:nvSpPr>
            <p:spPr bwMode="auto">
              <a:xfrm>
                <a:off x="3531" y="279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56" name="Freeform 1260"/>
              <p:cNvSpPr>
                <a:spLocks/>
              </p:cNvSpPr>
              <p:nvPr/>
            </p:nvSpPr>
            <p:spPr bwMode="auto">
              <a:xfrm>
                <a:off x="3506" y="27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57" name="Freeform 1261"/>
              <p:cNvSpPr>
                <a:spLocks/>
              </p:cNvSpPr>
              <p:nvPr/>
            </p:nvSpPr>
            <p:spPr bwMode="auto">
              <a:xfrm>
                <a:off x="3497" y="279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58" name="Freeform 1262"/>
              <p:cNvSpPr>
                <a:spLocks/>
              </p:cNvSpPr>
              <p:nvPr/>
            </p:nvSpPr>
            <p:spPr bwMode="auto">
              <a:xfrm>
                <a:off x="3484" y="27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59" name="Freeform 1263"/>
              <p:cNvSpPr>
                <a:spLocks/>
              </p:cNvSpPr>
              <p:nvPr/>
            </p:nvSpPr>
            <p:spPr bwMode="auto">
              <a:xfrm>
                <a:off x="3489" y="27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60" name="Freeform 1264"/>
              <p:cNvSpPr>
                <a:spLocks/>
              </p:cNvSpPr>
              <p:nvPr/>
            </p:nvSpPr>
            <p:spPr bwMode="auto">
              <a:xfrm>
                <a:off x="3477" y="279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61" name="Freeform 1265"/>
              <p:cNvSpPr>
                <a:spLocks/>
              </p:cNvSpPr>
              <p:nvPr/>
            </p:nvSpPr>
            <p:spPr bwMode="auto">
              <a:xfrm>
                <a:off x="3460" y="278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62" name="Freeform 1266"/>
              <p:cNvSpPr>
                <a:spLocks/>
              </p:cNvSpPr>
              <p:nvPr/>
            </p:nvSpPr>
            <p:spPr bwMode="auto">
              <a:xfrm>
                <a:off x="3429" y="27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63" name="Freeform 1267"/>
              <p:cNvSpPr>
                <a:spLocks/>
              </p:cNvSpPr>
              <p:nvPr/>
            </p:nvSpPr>
            <p:spPr bwMode="auto">
              <a:xfrm>
                <a:off x="3312" y="278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64" name="Freeform 1268"/>
              <p:cNvSpPr>
                <a:spLocks/>
              </p:cNvSpPr>
              <p:nvPr/>
            </p:nvSpPr>
            <p:spPr bwMode="auto">
              <a:xfrm>
                <a:off x="3530" y="27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65" name="Freeform 1269"/>
              <p:cNvSpPr>
                <a:spLocks/>
              </p:cNvSpPr>
              <p:nvPr/>
            </p:nvSpPr>
            <p:spPr bwMode="auto">
              <a:xfrm>
                <a:off x="3528" y="27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66" name="Freeform 1270"/>
              <p:cNvSpPr>
                <a:spLocks/>
              </p:cNvSpPr>
              <p:nvPr/>
            </p:nvSpPr>
            <p:spPr bwMode="auto">
              <a:xfrm>
                <a:off x="3516" y="28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67" name="Freeform 1271"/>
              <p:cNvSpPr>
                <a:spLocks/>
              </p:cNvSpPr>
              <p:nvPr/>
            </p:nvSpPr>
            <p:spPr bwMode="auto">
              <a:xfrm>
                <a:off x="3516" y="27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68" name="Freeform 1272"/>
              <p:cNvSpPr>
                <a:spLocks/>
              </p:cNvSpPr>
              <p:nvPr/>
            </p:nvSpPr>
            <p:spPr bwMode="auto">
              <a:xfrm>
                <a:off x="3491" y="27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69" name="Freeform 1273"/>
              <p:cNvSpPr>
                <a:spLocks/>
              </p:cNvSpPr>
              <p:nvPr/>
            </p:nvSpPr>
            <p:spPr bwMode="auto">
              <a:xfrm>
                <a:off x="3485" y="28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70" name="Freeform 1274"/>
              <p:cNvSpPr>
                <a:spLocks/>
              </p:cNvSpPr>
              <p:nvPr/>
            </p:nvSpPr>
            <p:spPr bwMode="auto">
              <a:xfrm>
                <a:off x="3480" y="27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71" name="Freeform 1275"/>
              <p:cNvSpPr>
                <a:spLocks/>
              </p:cNvSpPr>
              <p:nvPr/>
            </p:nvSpPr>
            <p:spPr bwMode="auto">
              <a:xfrm>
                <a:off x="3472" y="27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72" name="Freeform 1276"/>
              <p:cNvSpPr>
                <a:spLocks/>
              </p:cNvSpPr>
              <p:nvPr/>
            </p:nvSpPr>
            <p:spPr bwMode="auto">
              <a:xfrm>
                <a:off x="3385" y="28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73" name="Freeform 1277"/>
              <p:cNvSpPr>
                <a:spLocks/>
              </p:cNvSpPr>
              <p:nvPr/>
            </p:nvSpPr>
            <p:spPr bwMode="auto">
              <a:xfrm>
                <a:off x="3331" y="28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74" name="Freeform 1278"/>
              <p:cNvSpPr>
                <a:spLocks/>
              </p:cNvSpPr>
              <p:nvPr/>
            </p:nvSpPr>
            <p:spPr bwMode="auto">
              <a:xfrm>
                <a:off x="3290" y="28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75" name="Freeform 1279"/>
              <p:cNvSpPr>
                <a:spLocks/>
              </p:cNvSpPr>
              <p:nvPr/>
            </p:nvSpPr>
            <p:spPr bwMode="auto">
              <a:xfrm>
                <a:off x="3577" y="28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76" name="Freeform 1280"/>
              <p:cNvSpPr>
                <a:spLocks/>
              </p:cNvSpPr>
              <p:nvPr/>
            </p:nvSpPr>
            <p:spPr bwMode="auto">
              <a:xfrm>
                <a:off x="3574" y="28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77" name="Freeform 1281"/>
              <p:cNvSpPr>
                <a:spLocks/>
              </p:cNvSpPr>
              <p:nvPr/>
            </p:nvSpPr>
            <p:spPr bwMode="auto">
              <a:xfrm>
                <a:off x="3525" y="28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78" name="Freeform 1282"/>
              <p:cNvSpPr>
                <a:spLocks/>
              </p:cNvSpPr>
              <p:nvPr/>
            </p:nvSpPr>
            <p:spPr bwMode="auto">
              <a:xfrm>
                <a:off x="3492" y="28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79" name="Freeform 1283"/>
              <p:cNvSpPr>
                <a:spLocks/>
              </p:cNvSpPr>
              <p:nvPr/>
            </p:nvSpPr>
            <p:spPr bwMode="auto">
              <a:xfrm>
                <a:off x="3487" y="280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80" name="Freeform 1284"/>
              <p:cNvSpPr>
                <a:spLocks/>
              </p:cNvSpPr>
              <p:nvPr/>
            </p:nvSpPr>
            <p:spPr bwMode="auto">
              <a:xfrm>
                <a:off x="3477" y="28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81" name="Freeform 1285"/>
              <p:cNvSpPr>
                <a:spLocks/>
              </p:cNvSpPr>
              <p:nvPr/>
            </p:nvSpPr>
            <p:spPr bwMode="auto">
              <a:xfrm>
                <a:off x="3455" y="281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82" name="Freeform 1286"/>
              <p:cNvSpPr>
                <a:spLocks/>
              </p:cNvSpPr>
              <p:nvPr/>
            </p:nvSpPr>
            <p:spPr bwMode="auto">
              <a:xfrm>
                <a:off x="3423" y="282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83" name="Freeform 1287"/>
              <p:cNvSpPr>
                <a:spLocks/>
              </p:cNvSpPr>
              <p:nvPr/>
            </p:nvSpPr>
            <p:spPr bwMode="auto">
              <a:xfrm>
                <a:off x="3421" y="282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84" name="Freeform 1288"/>
              <p:cNvSpPr>
                <a:spLocks/>
              </p:cNvSpPr>
              <p:nvPr/>
            </p:nvSpPr>
            <p:spPr bwMode="auto">
              <a:xfrm>
                <a:off x="3355" y="28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85" name="Freeform 1289"/>
              <p:cNvSpPr>
                <a:spLocks/>
              </p:cNvSpPr>
              <p:nvPr/>
            </p:nvSpPr>
            <p:spPr bwMode="auto">
              <a:xfrm>
                <a:off x="3457" y="24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86" name="Freeform 1290"/>
              <p:cNvSpPr>
                <a:spLocks/>
              </p:cNvSpPr>
              <p:nvPr/>
            </p:nvSpPr>
            <p:spPr bwMode="auto">
              <a:xfrm>
                <a:off x="3939" y="24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87" name="Freeform 1291"/>
              <p:cNvSpPr>
                <a:spLocks/>
              </p:cNvSpPr>
              <p:nvPr/>
            </p:nvSpPr>
            <p:spPr bwMode="auto">
              <a:xfrm>
                <a:off x="3545" y="242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88" name="Freeform 1292"/>
              <p:cNvSpPr>
                <a:spLocks/>
              </p:cNvSpPr>
              <p:nvPr/>
            </p:nvSpPr>
            <p:spPr bwMode="auto">
              <a:xfrm>
                <a:off x="3509" y="242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89" name="Freeform 1293"/>
              <p:cNvSpPr>
                <a:spLocks/>
              </p:cNvSpPr>
              <p:nvPr/>
            </p:nvSpPr>
            <p:spPr bwMode="auto">
              <a:xfrm>
                <a:off x="3458" y="242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90" name="Freeform 1294"/>
              <p:cNvSpPr>
                <a:spLocks/>
              </p:cNvSpPr>
              <p:nvPr/>
            </p:nvSpPr>
            <p:spPr bwMode="auto">
              <a:xfrm>
                <a:off x="3360" y="242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91" name="Freeform 1295"/>
              <p:cNvSpPr>
                <a:spLocks/>
              </p:cNvSpPr>
              <p:nvPr/>
            </p:nvSpPr>
            <p:spPr bwMode="auto">
              <a:xfrm>
                <a:off x="3683" y="24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92" name="Freeform 1296"/>
              <p:cNvSpPr>
                <a:spLocks/>
              </p:cNvSpPr>
              <p:nvPr/>
            </p:nvSpPr>
            <p:spPr bwMode="auto">
              <a:xfrm>
                <a:off x="3492" y="24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93" name="Freeform 1297"/>
              <p:cNvSpPr>
                <a:spLocks/>
              </p:cNvSpPr>
              <p:nvPr/>
            </p:nvSpPr>
            <p:spPr bwMode="auto">
              <a:xfrm>
                <a:off x="4150" y="24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94" name="Freeform 1298"/>
              <p:cNvSpPr>
                <a:spLocks/>
              </p:cNvSpPr>
              <p:nvPr/>
            </p:nvSpPr>
            <p:spPr bwMode="auto">
              <a:xfrm>
                <a:off x="3961" y="244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95" name="Freeform 1299"/>
              <p:cNvSpPr>
                <a:spLocks/>
              </p:cNvSpPr>
              <p:nvPr/>
            </p:nvSpPr>
            <p:spPr bwMode="auto">
              <a:xfrm>
                <a:off x="3502" y="245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96" name="Freeform 1300"/>
              <p:cNvSpPr>
                <a:spLocks/>
              </p:cNvSpPr>
              <p:nvPr/>
            </p:nvSpPr>
            <p:spPr bwMode="auto">
              <a:xfrm>
                <a:off x="3482" y="24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97" name="Freeform 1301"/>
              <p:cNvSpPr>
                <a:spLocks/>
              </p:cNvSpPr>
              <p:nvPr/>
            </p:nvSpPr>
            <p:spPr bwMode="auto">
              <a:xfrm>
                <a:off x="4267" y="24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98" name="Freeform 1302"/>
              <p:cNvSpPr>
                <a:spLocks/>
              </p:cNvSpPr>
              <p:nvPr/>
            </p:nvSpPr>
            <p:spPr bwMode="auto">
              <a:xfrm>
                <a:off x="3509" y="24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599" name="Freeform 1303"/>
              <p:cNvSpPr>
                <a:spLocks/>
              </p:cNvSpPr>
              <p:nvPr/>
            </p:nvSpPr>
            <p:spPr bwMode="auto">
              <a:xfrm>
                <a:off x="3506" y="24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00" name="Freeform 1304"/>
              <p:cNvSpPr>
                <a:spLocks/>
              </p:cNvSpPr>
              <p:nvPr/>
            </p:nvSpPr>
            <p:spPr bwMode="auto">
              <a:xfrm>
                <a:off x="3458" y="24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01" name="Freeform 1305"/>
              <p:cNvSpPr>
                <a:spLocks/>
              </p:cNvSpPr>
              <p:nvPr/>
            </p:nvSpPr>
            <p:spPr bwMode="auto">
              <a:xfrm>
                <a:off x="3389" y="24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02" name="Freeform 1306"/>
              <p:cNvSpPr>
                <a:spLocks/>
              </p:cNvSpPr>
              <p:nvPr/>
            </p:nvSpPr>
            <p:spPr bwMode="auto">
              <a:xfrm>
                <a:off x="3298" y="24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03" name="Freeform 1307"/>
              <p:cNvSpPr>
                <a:spLocks/>
              </p:cNvSpPr>
              <p:nvPr/>
            </p:nvSpPr>
            <p:spPr bwMode="auto">
              <a:xfrm>
                <a:off x="4193" y="246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04" name="Freeform 1308"/>
              <p:cNvSpPr>
                <a:spLocks/>
              </p:cNvSpPr>
              <p:nvPr/>
            </p:nvSpPr>
            <p:spPr bwMode="auto">
              <a:xfrm>
                <a:off x="3763" y="246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05" name="Freeform 1309"/>
              <p:cNvSpPr>
                <a:spLocks/>
              </p:cNvSpPr>
              <p:nvPr/>
            </p:nvSpPr>
            <p:spPr bwMode="auto">
              <a:xfrm>
                <a:off x="3695" y="247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06" name="Freeform 1310"/>
              <p:cNvSpPr>
                <a:spLocks/>
              </p:cNvSpPr>
              <p:nvPr/>
            </p:nvSpPr>
            <p:spPr bwMode="auto">
              <a:xfrm>
                <a:off x="3547" y="24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07" name="Freeform 1311"/>
              <p:cNvSpPr>
                <a:spLocks/>
              </p:cNvSpPr>
              <p:nvPr/>
            </p:nvSpPr>
            <p:spPr bwMode="auto">
              <a:xfrm>
                <a:off x="3457" y="247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08" name="Freeform 1312"/>
              <p:cNvSpPr>
                <a:spLocks/>
              </p:cNvSpPr>
              <p:nvPr/>
            </p:nvSpPr>
            <p:spPr bwMode="auto">
              <a:xfrm>
                <a:off x="3411" y="24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09" name="Freeform 1313"/>
              <p:cNvSpPr>
                <a:spLocks/>
              </p:cNvSpPr>
              <p:nvPr/>
            </p:nvSpPr>
            <p:spPr bwMode="auto">
              <a:xfrm>
                <a:off x="3535" y="248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10" name="Freeform 1314"/>
              <p:cNvSpPr>
                <a:spLocks/>
              </p:cNvSpPr>
              <p:nvPr/>
            </p:nvSpPr>
            <p:spPr bwMode="auto">
              <a:xfrm>
                <a:off x="3521" y="24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11" name="Freeform 1315"/>
              <p:cNvSpPr>
                <a:spLocks/>
              </p:cNvSpPr>
              <p:nvPr/>
            </p:nvSpPr>
            <p:spPr bwMode="auto">
              <a:xfrm>
                <a:off x="4140" y="25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12" name="Freeform 1316"/>
              <p:cNvSpPr>
                <a:spLocks/>
              </p:cNvSpPr>
              <p:nvPr/>
            </p:nvSpPr>
            <p:spPr bwMode="auto">
              <a:xfrm>
                <a:off x="3355" y="24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13" name="Freeform 1317"/>
              <p:cNvSpPr>
                <a:spLocks/>
              </p:cNvSpPr>
              <p:nvPr/>
            </p:nvSpPr>
            <p:spPr bwMode="auto">
              <a:xfrm>
                <a:off x="3358" y="24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14" name="Freeform 1318"/>
              <p:cNvSpPr>
                <a:spLocks/>
              </p:cNvSpPr>
              <p:nvPr/>
            </p:nvSpPr>
            <p:spPr bwMode="auto">
              <a:xfrm>
                <a:off x="3776" y="251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15" name="Freeform 1319"/>
              <p:cNvSpPr>
                <a:spLocks/>
              </p:cNvSpPr>
              <p:nvPr/>
            </p:nvSpPr>
            <p:spPr bwMode="auto">
              <a:xfrm>
                <a:off x="3615" y="25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16" name="Freeform 1320"/>
              <p:cNvSpPr>
                <a:spLocks/>
              </p:cNvSpPr>
              <p:nvPr/>
            </p:nvSpPr>
            <p:spPr bwMode="auto">
              <a:xfrm>
                <a:off x="3535" y="25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17" name="Freeform 1321"/>
              <p:cNvSpPr>
                <a:spLocks/>
              </p:cNvSpPr>
              <p:nvPr/>
            </p:nvSpPr>
            <p:spPr bwMode="auto">
              <a:xfrm>
                <a:off x="3475" y="25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18" name="Freeform 1322"/>
              <p:cNvSpPr>
                <a:spLocks/>
              </p:cNvSpPr>
              <p:nvPr/>
            </p:nvSpPr>
            <p:spPr bwMode="auto">
              <a:xfrm>
                <a:off x="3334" y="25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19" name="Freeform 1323"/>
              <p:cNvSpPr>
                <a:spLocks/>
              </p:cNvSpPr>
              <p:nvPr/>
            </p:nvSpPr>
            <p:spPr bwMode="auto">
              <a:xfrm>
                <a:off x="3982" y="253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20" name="Freeform 1324"/>
              <p:cNvSpPr>
                <a:spLocks/>
              </p:cNvSpPr>
              <p:nvPr/>
            </p:nvSpPr>
            <p:spPr bwMode="auto">
              <a:xfrm>
                <a:off x="3773" y="25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21" name="Freeform 1325"/>
              <p:cNvSpPr>
                <a:spLocks/>
              </p:cNvSpPr>
              <p:nvPr/>
            </p:nvSpPr>
            <p:spPr bwMode="auto">
              <a:xfrm>
                <a:off x="3538" y="25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22" name="Freeform 1326"/>
              <p:cNvSpPr>
                <a:spLocks/>
              </p:cNvSpPr>
              <p:nvPr/>
            </p:nvSpPr>
            <p:spPr bwMode="auto">
              <a:xfrm>
                <a:off x="3531" y="253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23" name="Freeform 1327"/>
              <p:cNvSpPr>
                <a:spLocks/>
              </p:cNvSpPr>
              <p:nvPr/>
            </p:nvSpPr>
            <p:spPr bwMode="auto">
              <a:xfrm>
                <a:off x="3526" y="25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24" name="Freeform 1328"/>
              <p:cNvSpPr>
                <a:spLocks/>
              </p:cNvSpPr>
              <p:nvPr/>
            </p:nvSpPr>
            <p:spPr bwMode="auto">
              <a:xfrm>
                <a:off x="3508" y="25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25" name="Freeform 1329"/>
              <p:cNvSpPr>
                <a:spLocks/>
              </p:cNvSpPr>
              <p:nvPr/>
            </p:nvSpPr>
            <p:spPr bwMode="auto">
              <a:xfrm>
                <a:off x="3547" y="25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26" name="Freeform 1330"/>
              <p:cNvSpPr>
                <a:spLocks/>
              </p:cNvSpPr>
              <p:nvPr/>
            </p:nvSpPr>
            <p:spPr bwMode="auto">
              <a:xfrm>
                <a:off x="3536" y="25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27" name="Freeform 1331"/>
              <p:cNvSpPr>
                <a:spLocks/>
              </p:cNvSpPr>
              <p:nvPr/>
            </p:nvSpPr>
            <p:spPr bwMode="auto">
              <a:xfrm>
                <a:off x="3521" y="254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28" name="Freeform 1332"/>
              <p:cNvSpPr>
                <a:spLocks/>
              </p:cNvSpPr>
              <p:nvPr/>
            </p:nvSpPr>
            <p:spPr bwMode="auto">
              <a:xfrm>
                <a:off x="3519" y="254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29" name="Freeform 1333"/>
              <p:cNvSpPr>
                <a:spLocks/>
              </p:cNvSpPr>
              <p:nvPr/>
            </p:nvSpPr>
            <p:spPr bwMode="auto">
              <a:xfrm>
                <a:off x="3501" y="255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30" name="Freeform 1334"/>
              <p:cNvSpPr>
                <a:spLocks/>
              </p:cNvSpPr>
              <p:nvPr/>
            </p:nvSpPr>
            <p:spPr bwMode="auto">
              <a:xfrm>
                <a:off x="3491" y="255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31" name="Freeform 1335"/>
              <p:cNvSpPr>
                <a:spLocks/>
              </p:cNvSpPr>
              <p:nvPr/>
            </p:nvSpPr>
            <p:spPr bwMode="auto">
              <a:xfrm>
                <a:off x="3484" y="255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32" name="Freeform 1336"/>
              <p:cNvSpPr>
                <a:spLocks/>
              </p:cNvSpPr>
              <p:nvPr/>
            </p:nvSpPr>
            <p:spPr bwMode="auto">
              <a:xfrm>
                <a:off x="3446" y="25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33" name="Freeform 1337"/>
              <p:cNvSpPr>
                <a:spLocks/>
              </p:cNvSpPr>
              <p:nvPr/>
            </p:nvSpPr>
            <p:spPr bwMode="auto">
              <a:xfrm>
                <a:off x="3708" y="25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34" name="Freeform 1338"/>
              <p:cNvSpPr>
                <a:spLocks/>
              </p:cNvSpPr>
              <p:nvPr/>
            </p:nvSpPr>
            <p:spPr bwMode="auto">
              <a:xfrm>
                <a:off x="3531" y="25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35" name="Freeform 1339"/>
              <p:cNvSpPr>
                <a:spLocks/>
              </p:cNvSpPr>
              <p:nvPr/>
            </p:nvSpPr>
            <p:spPr bwMode="auto">
              <a:xfrm>
                <a:off x="3491" y="25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36" name="Freeform 1340"/>
              <p:cNvSpPr>
                <a:spLocks/>
              </p:cNvSpPr>
              <p:nvPr/>
            </p:nvSpPr>
            <p:spPr bwMode="auto">
              <a:xfrm>
                <a:off x="3489" y="25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37" name="Freeform 1341"/>
              <p:cNvSpPr>
                <a:spLocks/>
              </p:cNvSpPr>
              <p:nvPr/>
            </p:nvSpPr>
            <p:spPr bwMode="auto">
              <a:xfrm>
                <a:off x="3457" y="25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38" name="Freeform 1342"/>
              <p:cNvSpPr>
                <a:spLocks/>
              </p:cNvSpPr>
              <p:nvPr/>
            </p:nvSpPr>
            <p:spPr bwMode="auto">
              <a:xfrm>
                <a:off x="3446" y="25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39" name="Freeform 1343"/>
              <p:cNvSpPr>
                <a:spLocks/>
              </p:cNvSpPr>
              <p:nvPr/>
            </p:nvSpPr>
            <p:spPr bwMode="auto">
              <a:xfrm>
                <a:off x="3528" y="256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40" name="Freeform 1344"/>
              <p:cNvSpPr>
                <a:spLocks/>
              </p:cNvSpPr>
              <p:nvPr/>
            </p:nvSpPr>
            <p:spPr bwMode="auto">
              <a:xfrm>
                <a:off x="3518" y="25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41" name="Freeform 1345"/>
              <p:cNvSpPr>
                <a:spLocks/>
              </p:cNvSpPr>
              <p:nvPr/>
            </p:nvSpPr>
            <p:spPr bwMode="auto">
              <a:xfrm>
                <a:off x="3470" y="257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42" name="Freeform 1346"/>
              <p:cNvSpPr>
                <a:spLocks/>
              </p:cNvSpPr>
              <p:nvPr/>
            </p:nvSpPr>
            <p:spPr bwMode="auto">
              <a:xfrm>
                <a:off x="3412" y="257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43" name="Freeform 1347"/>
              <p:cNvSpPr>
                <a:spLocks/>
              </p:cNvSpPr>
              <p:nvPr/>
            </p:nvSpPr>
            <p:spPr bwMode="auto">
              <a:xfrm>
                <a:off x="3356" y="257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44" name="Freeform 1348"/>
              <p:cNvSpPr>
                <a:spLocks/>
              </p:cNvSpPr>
              <p:nvPr/>
            </p:nvSpPr>
            <p:spPr bwMode="auto">
              <a:xfrm>
                <a:off x="3747" y="25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45" name="Freeform 1349"/>
              <p:cNvSpPr>
                <a:spLocks/>
              </p:cNvSpPr>
              <p:nvPr/>
            </p:nvSpPr>
            <p:spPr bwMode="auto">
              <a:xfrm>
                <a:off x="3438" y="25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46" name="Freeform 1350"/>
              <p:cNvSpPr>
                <a:spLocks/>
              </p:cNvSpPr>
              <p:nvPr/>
            </p:nvSpPr>
            <p:spPr bwMode="auto">
              <a:xfrm>
                <a:off x="3414" y="25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47" name="Freeform 1351"/>
              <p:cNvSpPr>
                <a:spLocks/>
              </p:cNvSpPr>
              <p:nvPr/>
            </p:nvSpPr>
            <p:spPr bwMode="auto">
              <a:xfrm>
                <a:off x="3625" y="25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48" name="Freeform 1352"/>
              <p:cNvSpPr>
                <a:spLocks/>
              </p:cNvSpPr>
              <p:nvPr/>
            </p:nvSpPr>
            <p:spPr bwMode="auto">
              <a:xfrm>
                <a:off x="3536" y="25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49" name="Freeform 1353"/>
              <p:cNvSpPr>
                <a:spLocks/>
              </p:cNvSpPr>
              <p:nvPr/>
            </p:nvSpPr>
            <p:spPr bwMode="auto">
              <a:xfrm>
                <a:off x="3540" y="26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50" name="Freeform 1354"/>
              <p:cNvSpPr>
                <a:spLocks/>
              </p:cNvSpPr>
              <p:nvPr/>
            </p:nvSpPr>
            <p:spPr bwMode="auto">
              <a:xfrm>
                <a:off x="3525" y="25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51" name="Freeform 1355"/>
              <p:cNvSpPr>
                <a:spLocks/>
              </p:cNvSpPr>
              <p:nvPr/>
            </p:nvSpPr>
            <p:spPr bwMode="auto">
              <a:xfrm>
                <a:off x="3521" y="259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52" name="Freeform 1356"/>
              <p:cNvSpPr>
                <a:spLocks/>
              </p:cNvSpPr>
              <p:nvPr/>
            </p:nvSpPr>
            <p:spPr bwMode="auto">
              <a:xfrm>
                <a:off x="3519" y="26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53" name="Freeform 1357"/>
              <p:cNvSpPr>
                <a:spLocks/>
              </p:cNvSpPr>
              <p:nvPr/>
            </p:nvSpPr>
            <p:spPr bwMode="auto">
              <a:xfrm>
                <a:off x="3499" y="26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54" name="Freeform 1358"/>
              <p:cNvSpPr>
                <a:spLocks/>
              </p:cNvSpPr>
              <p:nvPr/>
            </p:nvSpPr>
            <p:spPr bwMode="auto">
              <a:xfrm>
                <a:off x="3491" y="25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55" name="Freeform 1359"/>
              <p:cNvSpPr>
                <a:spLocks/>
              </p:cNvSpPr>
              <p:nvPr/>
            </p:nvSpPr>
            <p:spPr bwMode="auto">
              <a:xfrm>
                <a:off x="3489" y="25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56" name="Freeform 1360"/>
              <p:cNvSpPr>
                <a:spLocks/>
              </p:cNvSpPr>
              <p:nvPr/>
            </p:nvSpPr>
            <p:spPr bwMode="auto">
              <a:xfrm>
                <a:off x="3457" y="26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57" name="Freeform 1361"/>
              <p:cNvSpPr>
                <a:spLocks/>
              </p:cNvSpPr>
              <p:nvPr/>
            </p:nvSpPr>
            <p:spPr bwMode="auto">
              <a:xfrm>
                <a:off x="3387" y="25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58" name="Freeform 1362"/>
              <p:cNvSpPr>
                <a:spLocks/>
              </p:cNvSpPr>
              <p:nvPr/>
            </p:nvSpPr>
            <p:spPr bwMode="auto">
              <a:xfrm>
                <a:off x="3387" y="26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59" name="Freeform 1363"/>
              <p:cNvSpPr>
                <a:spLocks/>
              </p:cNvSpPr>
              <p:nvPr/>
            </p:nvSpPr>
            <p:spPr bwMode="auto">
              <a:xfrm>
                <a:off x="3349" y="26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60" name="Freeform 1364"/>
              <p:cNvSpPr>
                <a:spLocks/>
              </p:cNvSpPr>
              <p:nvPr/>
            </p:nvSpPr>
            <p:spPr bwMode="auto">
              <a:xfrm>
                <a:off x="4087" y="26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61" name="Freeform 1365"/>
              <p:cNvSpPr>
                <a:spLocks/>
              </p:cNvSpPr>
              <p:nvPr/>
            </p:nvSpPr>
            <p:spPr bwMode="auto">
              <a:xfrm>
                <a:off x="3525" y="261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62" name="Freeform 1366"/>
              <p:cNvSpPr>
                <a:spLocks/>
              </p:cNvSpPr>
              <p:nvPr/>
            </p:nvSpPr>
            <p:spPr bwMode="auto">
              <a:xfrm>
                <a:off x="3480" y="261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63" name="Freeform 1367"/>
              <p:cNvSpPr>
                <a:spLocks/>
              </p:cNvSpPr>
              <p:nvPr/>
            </p:nvSpPr>
            <p:spPr bwMode="auto">
              <a:xfrm>
                <a:off x="3472" y="260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64" name="Freeform 1368"/>
              <p:cNvSpPr>
                <a:spLocks/>
              </p:cNvSpPr>
              <p:nvPr/>
            </p:nvSpPr>
            <p:spPr bwMode="auto">
              <a:xfrm>
                <a:off x="3450" y="261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65" name="Freeform 1369"/>
              <p:cNvSpPr>
                <a:spLocks/>
              </p:cNvSpPr>
              <p:nvPr/>
            </p:nvSpPr>
            <p:spPr bwMode="auto">
              <a:xfrm>
                <a:off x="3404" y="260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66" name="Freeform 1370"/>
              <p:cNvSpPr>
                <a:spLocks/>
              </p:cNvSpPr>
              <p:nvPr/>
            </p:nvSpPr>
            <p:spPr bwMode="auto">
              <a:xfrm>
                <a:off x="3349" y="26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67" name="Freeform 1371"/>
              <p:cNvSpPr>
                <a:spLocks/>
              </p:cNvSpPr>
              <p:nvPr/>
            </p:nvSpPr>
            <p:spPr bwMode="auto">
              <a:xfrm>
                <a:off x="3346" y="26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68" name="Freeform 1372"/>
              <p:cNvSpPr>
                <a:spLocks/>
              </p:cNvSpPr>
              <p:nvPr/>
            </p:nvSpPr>
            <p:spPr bwMode="auto">
              <a:xfrm>
                <a:off x="4108" y="262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69" name="Freeform 1373"/>
              <p:cNvSpPr>
                <a:spLocks/>
              </p:cNvSpPr>
              <p:nvPr/>
            </p:nvSpPr>
            <p:spPr bwMode="auto">
              <a:xfrm>
                <a:off x="3579" y="26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70" name="Freeform 1374"/>
              <p:cNvSpPr>
                <a:spLocks/>
              </p:cNvSpPr>
              <p:nvPr/>
            </p:nvSpPr>
            <p:spPr bwMode="auto">
              <a:xfrm>
                <a:off x="3548" y="262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71" name="Freeform 1375"/>
              <p:cNvSpPr>
                <a:spLocks/>
              </p:cNvSpPr>
              <p:nvPr/>
            </p:nvSpPr>
            <p:spPr bwMode="auto">
              <a:xfrm>
                <a:off x="3509" y="26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72" name="Freeform 1376"/>
              <p:cNvSpPr>
                <a:spLocks/>
              </p:cNvSpPr>
              <p:nvPr/>
            </p:nvSpPr>
            <p:spPr bwMode="auto">
              <a:xfrm>
                <a:off x="3460" y="262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73" name="Freeform 1377"/>
              <p:cNvSpPr>
                <a:spLocks/>
              </p:cNvSpPr>
              <p:nvPr/>
            </p:nvSpPr>
            <p:spPr bwMode="auto">
              <a:xfrm>
                <a:off x="3450" y="26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74" name="Freeform 1378"/>
              <p:cNvSpPr>
                <a:spLocks/>
              </p:cNvSpPr>
              <p:nvPr/>
            </p:nvSpPr>
            <p:spPr bwMode="auto">
              <a:xfrm>
                <a:off x="3433" y="26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75" name="Freeform 1379"/>
              <p:cNvSpPr>
                <a:spLocks/>
              </p:cNvSpPr>
              <p:nvPr/>
            </p:nvSpPr>
            <p:spPr bwMode="auto">
              <a:xfrm>
                <a:off x="3326" y="26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76" name="Freeform 1380"/>
              <p:cNvSpPr>
                <a:spLocks/>
              </p:cNvSpPr>
              <p:nvPr/>
            </p:nvSpPr>
            <p:spPr bwMode="auto">
              <a:xfrm>
                <a:off x="4171" y="26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77" name="Freeform 1381"/>
              <p:cNvSpPr>
                <a:spLocks/>
              </p:cNvSpPr>
              <p:nvPr/>
            </p:nvSpPr>
            <p:spPr bwMode="auto">
              <a:xfrm>
                <a:off x="3650" y="26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78" name="Freeform 1382"/>
              <p:cNvSpPr>
                <a:spLocks/>
              </p:cNvSpPr>
              <p:nvPr/>
            </p:nvSpPr>
            <p:spPr bwMode="auto">
              <a:xfrm>
                <a:off x="3630" y="263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79" name="Freeform 1383"/>
              <p:cNvSpPr>
                <a:spLocks/>
              </p:cNvSpPr>
              <p:nvPr/>
            </p:nvSpPr>
            <p:spPr bwMode="auto">
              <a:xfrm>
                <a:off x="3547" y="264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80" name="Freeform 1384"/>
              <p:cNvSpPr>
                <a:spLocks/>
              </p:cNvSpPr>
              <p:nvPr/>
            </p:nvSpPr>
            <p:spPr bwMode="auto">
              <a:xfrm>
                <a:off x="3502" y="264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81" name="Freeform 1385"/>
              <p:cNvSpPr>
                <a:spLocks/>
              </p:cNvSpPr>
              <p:nvPr/>
            </p:nvSpPr>
            <p:spPr bwMode="auto">
              <a:xfrm>
                <a:off x="3509" y="263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82" name="Freeform 1386"/>
              <p:cNvSpPr>
                <a:spLocks/>
              </p:cNvSpPr>
              <p:nvPr/>
            </p:nvSpPr>
            <p:spPr bwMode="auto">
              <a:xfrm>
                <a:off x="3460" y="264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83" name="Freeform 1387"/>
              <p:cNvSpPr>
                <a:spLocks/>
              </p:cNvSpPr>
              <p:nvPr/>
            </p:nvSpPr>
            <p:spPr bwMode="auto">
              <a:xfrm>
                <a:off x="3445" y="26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84" name="Freeform 1388"/>
              <p:cNvSpPr>
                <a:spLocks/>
              </p:cNvSpPr>
              <p:nvPr/>
            </p:nvSpPr>
            <p:spPr bwMode="auto">
              <a:xfrm>
                <a:off x="3633" y="264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85" name="Freeform 1389"/>
              <p:cNvSpPr>
                <a:spLocks/>
              </p:cNvSpPr>
              <p:nvPr/>
            </p:nvSpPr>
            <p:spPr bwMode="auto">
              <a:xfrm>
                <a:off x="3555" y="207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86" name="Freeform 1390"/>
              <p:cNvSpPr>
                <a:spLocks/>
              </p:cNvSpPr>
              <p:nvPr/>
            </p:nvSpPr>
            <p:spPr bwMode="auto">
              <a:xfrm>
                <a:off x="4050" y="209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87" name="Freeform 1391"/>
              <p:cNvSpPr>
                <a:spLocks/>
              </p:cNvSpPr>
              <p:nvPr/>
            </p:nvSpPr>
            <p:spPr bwMode="auto">
              <a:xfrm>
                <a:off x="3402" y="208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88" name="Freeform 1392"/>
              <p:cNvSpPr>
                <a:spLocks/>
              </p:cNvSpPr>
              <p:nvPr/>
            </p:nvSpPr>
            <p:spPr bwMode="auto">
              <a:xfrm>
                <a:off x="3747" y="20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89" name="Freeform 1393"/>
              <p:cNvSpPr>
                <a:spLocks/>
              </p:cNvSpPr>
              <p:nvPr/>
            </p:nvSpPr>
            <p:spPr bwMode="auto">
              <a:xfrm>
                <a:off x="3559" y="21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90" name="Freeform 1394"/>
              <p:cNvSpPr>
                <a:spLocks/>
              </p:cNvSpPr>
              <p:nvPr/>
            </p:nvSpPr>
            <p:spPr bwMode="auto">
              <a:xfrm>
                <a:off x="3523" y="21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91" name="Freeform 1395"/>
              <p:cNvSpPr>
                <a:spLocks/>
              </p:cNvSpPr>
              <p:nvPr/>
            </p:nvSpPr>
            <p:spPr bwMode="auto">
              <a:xfrm>
                <a:off x="3467" y="21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92" name="Freeform 1396"/>
              <p:cNvSpPr>
                <a:spLocks/>
              </p:cNvSpPr>
              <p:nvPr/>
            </p:nvSpPr>
            <p:spPr bwMode="auto">
              <a:xfrm>
                <a:off x="3441" y="20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93" name="Freeform 1397"/>
              <p:cNvSpPr>
                <a:spLocks/>
              </p:cNvSpPr>
              <p:nvPr/>
            </p:nvSpPr>
            <p:spPr bwMode="auto">
              <a:xfrm>
                <a:off x="3562" y="21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94" name="Freeform 1398"/>
              <p:cNvSpPr>
                <a:spLocks/>
              </p:cNvSpPr>
              <p:nvPr/>
            </p:nvSpPr>
            <p:spPr bwMode="auto">
              <a:xfrm>
                <a:off x="3514" y="21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95" name="Freeform 1399"/>
              <p:cNvSpPr>
                <a:spLocks/>
              </p:cNvSpPr>
              <p:nvPr/>
            </p:nvSpPr>
            <p:spPr bwMode="auto">
              <a:xfrm>
                <a:off x="3455" y="21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96" name="Freeform 1400"/>
              <p:cNvSpPr>
                <a:spLocks/>
              </p:cNvSpPr>
              <p:nvPr/>
            </p:nvSpPr>
            <p:spPr bwMode="auto">
              <a:xfrm>
                <a:off x="3763" y="21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97" name="Freeform 1401"/>
              <p:cNvSpPr>
                <a:spLocks/>
              </p:cNvSpPr>
              <p:nvPr/>
            </p:nvSpPr>
            <p:spPr bwMode="auto">
              <a:xfrm>
                <a:off x="3686" y="212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98" name="Freeform 1402"/>
              <p:cNvSpPr>
                <a:spLocks/>
              </p:cNvSpPr>
              <p:nvPr/>
            </p:nvSpPr>
            <p:spPr bwMode="auto">
              <a:xfrm>
                <a:off x="3671" y="21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699" name="Freeform 1403"/>
              <p:cNvSpPr>
                <a:spLocks/>
              </p:cNvSpPr>
              <p:nvPr/>
            </p:nvSpPr>
            <p:spPr bwMode="auto">
              <a:xfrm>
                <a:off x="3518" y="212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00" name="Freeform 1404"/>
              <p:cNvSpPr>
                <a:spLocks/>
              </p:cNvSpPr>
              <p:nvPr/>
            </p:nvSpPr>
            <p:spPr bwMode="auto">
              <a:xfrm>
                <a:off x="4992" y="21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01" name="Freeform 1405"/>
              <p:cNvSpPr>
                <a:spLocks/>
              </p:cNvSpPr>
              <p:nvPr/>
            </p:nvSpPr>
            <p:spPr bwMode="auto">
              <a:xfrm>
                <a:off x="4723" y="213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02" name="Freeform 1406"/>
              <p:cNvSpPr>
                <a:spLocks/>
              </p:cNvSpPr>
              <p:nvPr/>
            </p:nvSpPr>
            <p:spPr bwMode="auto">
              <a:xfrm>
                <a:off x="3686" y="213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03" name="Freeform 1407"/>
              <p:cNvSpPr>
                <a:spLocks/>
              </p:cNvSpPr>
              <p:nvPr/>
            </p:nvSpPr>
            <p:spPr bwMode="auto">
              <a:xfrm>
                <a:off x="3565" y="21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04" name="Freeform 1408"/>
              <p:cNvSpPr>
                <a:spLocks/>
              </p:cNvSpPr>
              <p:nvPr/>
            </p:nvSpPr>
            <p:spPr bwMode="auto">
              <a:xfrm>
                <a:off x="3482" y="214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05" name="Freeform 1409"/>
              <p:cNvSpPr>
                <a:spLocks/>
              </p:cNvSpPr>
              <p:nvPr/>
            </p:nvSpPr>
            <p:spPr bwMode="auto">
              <a:xfrm>
                <a:off x="3875" y="215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06" name="Freeform 1410"/>
              <p:cNvSpPr>
                <a:spLocks/>
              </p:cNvSpPr>
              <p:nvPr/>
            </p:nvSpPr>
            <p:spPr bwMode="auto">
              <a:xfrm>
                <a:off x="3536" y="21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07" name="Freeform 1411"/>
              <p:cNvSpPr>
                <a:spLocks/>
              </p:cNvSpPr>
              <p:nvPr/>
            </p:nvSpPr>
            <p:spPr bwMode="auto">
              <a:xfrm>
                <a:off x="3494" y="214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08" name="Freeform 1412"/>
              <p:cNvSpPr>
                <a:spLocks/>
              </p:cNvSpPr>
              <p:nvPr/>
            </p:nvSpPr>
            <p:spPr bwMode="auto">
              <a:xfrm>
                <a:off x="4165" y="21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09" name="Freeform 1413"/>
              <p:cNvSpPr>
                <a:spLocks/>
              </p:cNvSpPr>
              <p:nvPr/>
            </p:nvSpPr>
            <p:spPr bwMode="auto">
              <a:xfrm>
                <a:off x="3746" y="21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10" name="Freeform 1414"/>
              <p:cNvSpPr>
                <a:spLocks/>
              </p:cNvSpPr>
              <p:nvPr/>
            </p:nvSpPr>
            <p:spPr bwMode="auto">
              <a:xfrm>
                <a:off x="3397" y="21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11" name="Freeform 1415"/>
              <p:cNvSpPr>
                <a:spLocks/>
              </p:cNvSpPr>
              <p:nvPr/>
            </p:nvSpPr>
            <p:spPr bwMode="auto">
              <a:xfrm>
                <a:off x="3992" y="217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12" name="Freeform 1416"/>
              <p:cNvSpPr>
                <a:spLocks/>
              </p:cNvSpPr>
              <p:nvPr/>
            </p:nvSpPr>
            <p:spPr bwMode="auto">
              <a:xfrm>
                <a:off x="3509" y="21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13" name="Freeform 1417"/>
              <p:cNvSpPr>
                <a:spLocks/>
              </p:cNvSpPr>
              <p:nvPr/>
            </p:nvSpPr>
            <p:spPr bwMode="auto">
              <a:xfrm>
                <a:off x="3720" y="21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14" name="Freeform 1418"/>
              <p:cNvSpPr>
                <a:spLocks/>
              </p:cNvSpPr>
              <p:nvPr/>
            </p:nvSpPr>
            <p:spPr bwMode="auto">
              <a:xfrm>
                <a:off x="3700" y="218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15" name="Freeform 1419"/>
              <p:cNvSpPr>
                <a:spLocks/>
              </p:cNvSpPr>
              <p:nvPr/>
            </p:nvSpPr>
            <p:spPr bwMode="auto">
              <a:xfrm>
                <a:off x="3552" y="218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16" name="Freeform 1420"/>
              <p:cNvSpPr>
                <a:spLocks/>
              </p:cNvSpPr>
              <p:nvPr/>
            </p:nvSpPr>
            <p:spPr bwMode="auto">
              <a:xfrm>
                <a:off x="3523" y="218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17" name="Freeform 1421"/>
              <p:cNvSpPr>
                <a:spLocks/>
              </p:cNvSpPr>
              <p:nvPr/>
            </p:nvSpPr>
            <p:spPr bwMode="auto">
              <a:xfrm>
                <a:off x="3450" y="219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18" name="Freeform 1422"/>
              <p:cNvSpPr>
                <a:spLocks/>
              </p:cNvSpPr>
              <p:nvPr/>
            </p:nvSpPr>
            <p:spPr bwMode="auto">
              <a:xfrm>
                <a:off x="4038" y="22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19" name="Freeform 1423"/>
              <p:cNvSpPr>
                <a:spLocks/>
              </p:cNvSpPr>
              <p:nvPr/>
            </p:nvSpPr>
            <p:spPr bwMode="auto">
              <a:xfrm>
                <a:off x="3967" y="22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20" name="Freeform 1424"/>
              <p:cNvSpPr>
                <a:spLocks/>
              </p:cNvSpPr>
              <p:nvPr/>
            </p:nvSpPr>
            <p:spPr bwMode="auto">
              <a:xfrm>
                <a:off x="3438" y="22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21" name="Freeform 1425"/>
              <p:cNvSpPr>
                <a:spLocks/>
              </p:cNvSpPr>
              <p:nvPr/>
            </p:nvSpPr>
            <p:spPr bwMode="auto">
              <a:xfrm>
                <a:off x="3849" y="221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22" name="Freeform 1426"/>
              <p:cNvSpPr>
                <a:spLocks/>
              </p:cNvSpPr>
              <p:nvPr/>
            </p:nvSpPr>
            <p:spPr bwMode="auto">
              <a:xfrm>
                <a:off x="3740" y="221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23" name="Freeform 1427"/>
              <p:cNvSpPr>
                <a:spLocks/>
              </p:cNvSpPr>
              <p:nvPr/>
            </p:nvSpPr>
            <p:spPr bwMode="auto">
              <a:xfrm>
                <a:off x="3470" y="22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24" name="Freeform 1428"/>
              <p:cNvSpPr>
                <a:spLocks/>
              </p:cNvSpPr>
              <p:nvPr/>
            </p:nvSpPr>
            <p:spPr bwMode="auto">
              <a:xfrm>
                <a:off x="3450" y="22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25" name="Freeform 1429"/>
              <p:cNvSpPr>
                <a:spLocks/>
              </p:cNvSpPr>
              <p:nvPr/>
            </p:nvSpPr>
            <p:spPr bwMode="auto">
              <a:xfrm>
                <a:off x="3450" y="221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26" name="Freeform 1430"/>
              <p:cNvSpPr>
                <a:spLocks/>
              </p:cNvSpPr>
              <p:nvPr/>
            </p:nvSpPr>
            <p:spPr bwMode="auto">
              <a:xfrm>
                <a:off x="3701" y="222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27" name="Freeform 1431"/>
              <p:cNvSpPr>
                <a:spLocks/>
              </p:cNvSpPr>
              <p:nvPr/>
            </p:nvSpPr>
            <p:spPr bwMode="auto">
              <a:xfrm>
                <a:off x="3487" y="222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28" name="Freeform 1432"/>
              <p:cNvSpPr>
                <a:spLocks/>
              </p:cNvSpPr>
              <p:nvPr/>
            </p:nvSpPr>
            <p:spPr bwMode="auto">
              <a:xfrm>
                <a:off x="3606" y="22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29" name="Freeform 1433"/>
              <p:cNvSpPr>
                <a:spLocks/>
              </p:cNvSpPr>
              <p:nvPr/>
            </p:nvSpPr>
            <p:spPr bwMode="auto">
              <a:xfrm>
                <a:off x="3548" y="22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30" name="Freeform 1434"/>
              <p:cNvSpPr>
                <a:spLocks/>
              </p:cNvSpPr>
              <p:nvPr/>
            </p:nvSpPr>
            <p:spPr bwMode="auto">
              <a:xfrm>
                <a:off x="3509" y="22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31" name="Freeform 1435"/>
              <p:cNvSpPr>
                <a:spLocks/>
              </p:cNvSpPr>
              <p:nvPr/>
            </p:nvSpPr>
            <p:spPr bwMode="auto">
              <a:xfrm>
                <a:off x="3485" y="22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32" name="Freeform 1436"/>
              <p:cNvSpPr>
                <a:spLocks/>
              </p:cNvSpPr>
              <p:nvPr/>
            </p:nvSpPr>
            <p:spPr bwMode="auto">
              <a:xfrm>
                <a:off x="3756" y="225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33" name="Freeform 1437"/>
              <p:cNvSpPr>
                <a:spLocks/>
              </p:cNvSpPr>
              <p:nvPr/>
            </p:nvSpPr>
            <p:spPr bwMode="auto">
              <a:xfrm>
                <a:off x="3574" y="22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34" name="Freeform 1438"/>
              <p:cNvSpPr>
                <a:spLocks/>
              </p:cNvSpPr>
              <p:nvPr/>
            </p:nvSpPr>
            <p:spPr bwMode="auto">
              <a:xfrm>
                <a:off x="3497" y="225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35" name="Freeform 1439"/>
              <p:cNvSpPr>
                <a:spLocks/>
              </p:cNvSpPr>
              <p:nvPr/>
            </p:nvSpPr>
            <p:spPr bwMode="auto">
              <a:xfrm>
                <a:off x="3400" y="22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36" name="Freeform 1440"/>
              <p:cNvSpPr>
                <a:spLocks/>
              </p:cNvSpPr>
              <p:nvPr/>
            </p:nvSpPr>
            <p:spPr bwMode="auto">
              <a:xfrm>
                <a:off x="3582" y="22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52737" name="Group 1441"/>
            <p:cNvGrpSpPr>
              <a:grpSpLocks/>
            </p:cNvGrpSpPr>
            <p:nvPr/>
          </p:nvGrpSpPr>
          <p:grpSpPr bwMode="auto">
            <a:xfrm>
              <a:off x="3001" y="681"/>
              <a:ext cx="1957" cy="2548"/>
              <a:chOff x="3001" y="681"/>
              <a:chExt cx="1957" cy="2548"/>
            </a:xfrm>
          </p:grpSpPr>
          <p:sp>
            <p:nvSpPr>
              <p:cNvPr id="952738" name="Freeform 1442"/>
              <p:cNvSpPr>
                <a:spLocks/>
              </p:cNvSpPr>
              <p:nvPr/>
            </p:nvSpPr>
            <p:spPr bwMode="auto">
              <a:xfrm>
                <a:off x="3450" y="22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39" name="Freeform 1443"/>
              <p:cNvSpPr>
                <a:spLocks/>
              </p:cNvSpPr>
              <p:nvPr/>
            </p:nvSpPr>
            <p:spPr bwMode="auto">
              <a:xfrm>
                <a:off x="3368" y="22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40" name="Freeform 1444"/>
              <p:cNvSpPr>
                <a:spLocks/>
              </p:cNvSpPr>
              <p:nvPr/>
            </p:nvSpPr>
            <p:spPr bwMode="auto">
              <a:xfrm>
                <a:off x="4086" y="22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41" name="Freeform 1445"/>
              <p:cNvSpPr>
                <a:spLocks/>
              </p:cNvSpPr>
              <p:nvPr/>
            </p:nvSpPr>
            <p:spPr bwMode="auto">
              <a:xfrm>
                <a:off x="3832" y="227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42" name="Freeform 1446"/>
              <p:cNvSpPr>
                <a:spLocks/>
              </p:cNvSpPr>
              <p:nvPr/>
            </p:nvSpPr>
            <p:spPr bwMode="auto">
              <a:xfrm>
                <a:off x="3778" y="227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43" name="Freeform 1447"/>
              <p:cNvSpPr>
                <a:spLocks/>
              </p:cNvSpPr>
              <p:nvPr/>
            </p:nvSpPr>
            <p:spPr bwMode="auto">
              <a:xfrm>
                <a:off x="3521" y="227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44" name="Freeform 1448"/>
              <p:cNvSpPr>
                <a:spLocks/>
              </p:cNvSpPr>
              <p:nvPr/>
            </p:nvSpPr>
            <p:spPr bwMode="auto">
              <a:xfrm>
                <a:off x="4058" y="22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45" name="Freeform 1449"/>
              <p:cNvSpPr>
                <a:spLocks/>
              </p:cNvSpPr>
              <p:nvPr/>
            </p:nvSpPr>
            <p:spPr bwMode="auto">
              <a:xfrm>
                <a:off x="3717" y="22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46" name="Freeform 1450"/>
              <p:cNvSpPr>
                <a:spLocks/>
              </p:cNvSpPr>
              <p:nvPr/>
            </p:nvSpPr>
            <p:spPr bwMode="auto">
              <a:xfrm>
                <a:off x="3499" y="228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47" name="Freeform 1451"/>
              <p:cNvSpPr>
                <a:spLocks/>
              </p:cNvSpPr>
              <p:nvPr/>
            </p:nvSpPr>
            <p:spPr bwMode="auto">
              <a:xfrm>
                <a:off x="3555" y="22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48" name="Freeform 1452"/>
              <p:cNvSpPr>
                <a:spLocks/>
              </p:cNvSpPr>
              <p:nvPr/>
            </p:nvSpPr>
            <p:spPr bwMode="auto">
              <a:xfrm>
                <a:off x="3506" y="229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49" name="Freeform 1453"/>
              <p:cNvSpPr>
                <a:spLocks/>
              </p:cNvSpPr>
              <p:nvPr/>
            </p:nvSpPr>
            <p:spPr bwMode="auto">
              <a:xfrm>
                <a:off x="3506" y="23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50" name="Freeform 1454"/>
              <p:cNvSpPr>
                <a:spLocks/>
              </p:cNvSpPr>
              <p:nvPr/>
            </p:nvSpPr>
            <p:spPr bwMode="auto">
              <a:xfrm>
                <a:off x="3496" y="22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51" name="Freeform 1455"/>
              <p:cNvSpPr>
                <a:spLocks/>
              </p:cNvSpPr>
              <p:nvPr/>
            </p:nvSpPr>
            <p:spPr bwMode="auto">
              <a:xfrm>
                <a:off x="3487" y="23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52" name="Freeform 1456"/>
              <p:cNvSpPr>
                <a:spLocks/>
              </p:cNvSpPr>
              <p:nvPr/>
            </p:nvSpPr>
            <p:spPr bwMode="auto">
              <a:xfrm>
                <a:off x="4635" y="23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53" name="Freeform 1457"/>
              <p:cNvSpPr>
                <a:spLocks/>
              </p:cNvSpPr>
              <p:nvPr/>
            </p:nvSpPr>
            <p:spPr bwMode="auto">
              <a:xfrm>
                <a:off x="3854" y="231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54" name="Freeform 1458"/>
              <p:cNvSpPr>
                <a:spLocks/>
              </p:cNvSpPr>
              <p:nvPr/>
            </p:nvSpPr>
            <p:spPr bwMode="auto">
              <a:xfrm>
                <a:off x="3555" y="231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55" name="Freeform 1459"/>
              <p:cNvSpPr>
                <a:spLocks/>
              </p:cNvSpPr>
              <p:nvPr/>
            </p:nvSpPr>
            <p:spPr bwMode="auto">
              <a:xfrm>
                <a:off x="3445" y="231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56" name="Freeform 1460"/>
              <p:cNvSpPr>
                <a:spLocks/>
              </p:cNvSpPr>
              <p:nvPr/>
            </p:nvSpPr>
            <p:spPr bwMode="auto">
              <a:xfrm>
                <a:off x="3599" y="232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57" name="Freeform 1461"/>
              <p:cNvSpPr>
                <a:spLocks/>
              </p:cNvSpPr>
              <p:nvPr/>
            </p:nvSpPr>
            <p:spPr bwMode="auto">
              <a:xfrm>
                <a:off x="3548" y="23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58" name="Freeform 1462"/>
              <p:cNvSpPr>
                <a:spLocks/>
              </p:cNvSpPr>
              <p:nvPr/>
            </p:nvSpPr>
            <p:spPr bwMode="auto">
              <a:xfrm>
                <a:off x="3542" y="232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59" name="Freeform 1463"/>
              <p:cNvSpPr>
                <a:spLocks/>
              </p:cNvSpPr>
              <p:nvPr/>
            </p:nvSpPr>
            <p:spPr bwMode="auto">
              <a:xfrm>
                <a:off x="3513" y="232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60" name="Freeform 1464"/>
              <p:cNvSpPr>
                <a:spLocks/>
              </p:cNvSpPr>
              <p:nvPr/>
            </p:nvSpPr>
            <p:spPr bwMode="auto">
              <a:xfrm>
                <a:off x="3497" y="232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61" name="Freeform 1465"/>
              <p:cNvSpPr>
                <a:spLocks/>
              </p:cNvSpPr>
              <p:nvPr/>
            </p:nvSpPr>
            <p:spPr bwMode="auto">
              <a:xfrm>
                <a:off x="3462" y="23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62" name="Freeform 1466"/>
              <p:cNvSpPr>
                <a:spLocks/>
              </p:cNvSpPr>
              <p:nvPr/>
            </p:nvSpPr>
            <p:spPr bwMode="auto">
              <a:xfrm>
                <a:off x="4033" y="23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63" name="Freeform 1467"/>
              <p:cNvSpPr>
                <a:spLocks/>
              </p:cNvSpPr>
              <p:nvPr/>
            </p:nvSpPr>
            <p:spPr bwMode="auto">
              <a:xfrm>
                <a:off x="3610" y="23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64" name="Freeform 1468"/>
              <p:cNvSpPr>
                <a:spLocks/>
              </p:cNvSpPr>
              <p:nvPr/>
            </p:nvSpPr>
            <p:spPr bwMode="auto">
              <a:xfrm>
                <a:off x="3581" y="233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65" name="Freeform 1469"/>
              <p:cNvSpPr>
                <a:spLocks/>
              </p:cNvSpPr>
              <p:nvPr/>
            </p:nvSpPr>
            <p:spPr bwMode="auto">
              <a:xfrm>
                <a:off x="4179" y="23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66" name="Freeform 1470"/>
              <p:cNvSpPr>
                <a:spLocks/>
              </p:cNvSpPr>
              <p:nvPr/>
            </p:nvSpPr>
            <p:spPr bwMode="auto">
              <a:xfrm>
                <a:off x="3487" y="23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67" name="Freeform 1471"/>
              <p:cNvSpPr>
                <a:spLocks/>
              </p:cNvSpPr>
              <p:nvPr/>
            </p:nvSpPr>
            <p:spPr bwMode="auto">
              <a:xfrm>
                <a:off x="3564" y="23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68" name="Freeform 1472"/>
              <p:cNvSpPr>
                <a:spLocks/>
              </p:cNvSpPr>
              <p:nvPr/>
            </p:nvSpPr>
            <p:spPr bwMode="auto">
              <a:xfrm>
                <a:off x="3540" y="23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69" name="Freeform 1473"/>
              <p:cNvSpPr>
                <a:spLocks/>
              </p:cNvSpPr>
              <p:nvPr/>
            </p:nvSpPr>
            <p:spPr bwMode="auto">
              <a:xfrm>
                <a:off x="3513" y="23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70" name="Freeform 1474"/>
              <p:cNvSpPr>
                <a:spLocks/>
              </p:cNvSpPr>
              <p:nvPr/>
            </p:nvSpPr>
            <p:spPr bwMode="auto">
              <a:xfrm>
                <a:off x="3482" y="23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71" name="Freeform 1475"/>
              <p:cNvSpPr>
                <a:spLocks/>
              </p:cNvSpPr>
              <p:nvPr/>
            </p:nvSpPr>
            <p:spPr bwMode="auto">
              <a:xfrm>
                <a:off x="3475" y="23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72" name="Freeform 1476"/>
              <p:cNvSpPr>
                <a:spLocks/>
              </p:cNvSpPr>
              <p:nvPr/>
            </p:nvSpPr>
            <p:spPr bwMode="auto">
              <a:xfrm>
                <a:off x="3477" y="23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73" name="Freeform 1477"/>
              <p:cNvSpPr>
                <a:spLocks/>
              </p:cNvSpPr>
              <p:nvPr/>
            </p:nvSpPr>
            <p:spPr bwMode="auto">
              <a:xfrm>
                <a:off x="3543" y="23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74" name="Freeform 1478"/>
              <p:cNvSpPr>
                <a:spLocks/>
              </p:cNvSpPr>
              <p:nvPr/>
            </p:nvSpPr>
            <p:spPr bwMode="auto">
              <a:xfrm>
                <a:off x="4065" y="238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75" name="Freeform 1479"/>
              <p:cNvSpPr>
                <a:spLocks/>
              </p:cNvSpPr>
              <p:nvPr/>
            </p:nvSpPr>
            <p:spPr bwMode="auto">
              <a:xfrm>
                <a:off x="3511" y="23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76" name="Freeform 1480"/>
              <p:cNvSpPr>
                <a:spLocks/>
              </p:cNvSpPr>
              <p:nvPr/>
            </p:nvSpPr>
            <p:spPr bwMode="auto">
              <a:xfrm>
                <a:off x="3494" y="23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77" name="Freeform 1481"/>
              <p:cNvSpPr>
                <a:spLocks/>
              </p:cNvSpPr>
              <p:nvPr/>
            </p:nvSpPr>
            <p:spPr bwMode="auto">
              <a:xfrm>
                <a:off x="3489" y="23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78" name="Freeform 1482"/>
              <p:cNvSpPr>
                <a:spLocks/>
              </p:cNvSpPr>
              <p:nvPr/>
            </p:nvSpPr>
            <p:spPr bwMode="auto">
              <a:xfrm>
                <a:off x="3905" y="24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79" name="Freeform 1483"/>
              <p:cNvSpPr>
                <a:spLocks/>
              </p:cNvSpPr>
              <p:nvPr/>
            </p:nvSpPr>
            <p:spPr bwMode="auto">
              <a:xfrm>
                <a:off x="3851" y="24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80" name="Freeform 1484"/>
              <p:cNvSpPr>
                <a:spLocks/>
              </p:cNvSpPr>
              <p:nvPr/>
            </p:nvSpPr>
            <p:spPr bwMode="auto">
              <a:xfrm>
                <a:off x="3633" y="24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81" name="Freeform 1485"/>
              <p:cNvSpPr>
                <a:spLocks/>
              </p:cNvSpPr>
              <p:nvPr/>
            </p:nvSpPr>
            <p:spPr bwMode="auto">
              <a:xfrm>
                <a:off x="3550" y="23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82" name="Freeform 1486"/>
              <p:cNvSpPr>
                <a:spLocks/>
              </p:cNvSpPr>
              <p:nvPr/>
            </p:nvSpPr>
            <p:spPr bwMode="auto">
              <a:xfrm>
                <a:off x="3475" y="24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83" name="Freeform 1487"/>
              <p:cNvSpPr>
                <a:spLocks/>
              </p:cNvSpPr>
              <p:nvPr/>
            </p:nvSpPr>
            <p:spPr bwMode="auto">
              <a:xfrm>
                <a:off x="3560" y="24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84" name="Freeform 1488"/>
              <p:cNvSpPr>
                <a:spLocks/>
              </p:cNvSpPr>
              <p:nvPr/>
            </p:nvSpPr>
            <p:spPr bwMode="auto">
              <a:xfrm>
                <a:off x="3492" y="24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85" name="Freeform 1489"/>
              <p:cNvSpPr>
                <a:spLocks/>
              </p:cNvSpPr>
              <p:nvPr/>
            </p:nvSpPr>
            <p:spPr bwMode="auto">
              <a:xfrm>
                <a:off x="3496" y="241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86" name="Freeform 1490"/>
              <p:cNvSpPr>
                <a:spLocks/>
              </p:cNvSpPr>
              <p:nvPr/>
            </p:nvSpPr>
            <p:spPr bwMode="auto">
              <a:xfrm>
                <a:off x="3943" y="106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87" name="Freeform 1491"/>
              <p:cNvSpPr>
                <a:spLocks/>
              </p:cNvSpPr>
              <p:nvPr/>
            </p:nvSpPr>
            <p:spPr bwMode="auto">
              <a:xfrm>
                <a:off x="3526" y="110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88" name="Freeform 1492"/>
              <p:cNvSpPr>
                <a:spLocks/>
              </p:cNvSpPr>
              <p:nvPr/>
            </p:nvSpPr>
            <p:spPr bwMode="auto">
              <a:xfrm>
                <a:off x="4303" y="111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89" name="Freeform 1493"/>
              <p:cNvSpPr>
                <a:spLocks/>
              </p:cNvSpPr>
              <p:nvPr/>
            </p:nvSpPr>
            <p:spPr bwMode="auto">
              <a:xfrm>
                <a:off x="4305" y="111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90" name="Freeform 1494"/>
              <p:cNvSpPr>
                <a:spLocks/>
              </p:cNvSpPr>
              <p:nvPr/>
            </p:nvSpPr>
            <p:spPr bwMode="auto">
              <a:xfrm>
                <a:off x="3958" y="112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91" name="Freeform 1495"/>
              <p:cNvSpPr>
                <a:spLocks/>
              </p:cNvSpPr>
              <p:nvPr/>
            </p:nvSpPr>
            <p:spPr bwMode="auto">
              <a:xfrm>
                <a:off x="4607" y="116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92" name="Freeform 1496"/>
              <p:cNvSpPr>
                <a:spLocks/>
              </p:cNvSpPr>
              <p:nvPr/>
            </p:nvSpPr>
            <p:spPr bwMode="auto">
              <a:xfrm>
                <a:off x="3479" y="11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93" name="Freeform 1497"/>
              <p:cNvSpPr>
                <a:spLocks/>
              </p:cNvSpPr>
              <p:nvPr/>
            </p:nvSpPr>
            <p:spPr bwMode="auto">
              <a:xfrm>
                <a:off x="4080" y="119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94" name="Freeform 1498"/>
              <p:cNvSpPr>
                <a:spLocks/>
              </p:cNvSpPr>
              <p:nvPr/>
            </p:nvSpPr>
            <p:spPr bwMode="auto">
              <a:xfrm>
                <a:off x="4488" y="11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95" name="Freeform 1499"/>
              <p:cNvSpPr>
                <a:spLocks/>
              </p:cNvSpPr>
              <p:nvPr/>
            </p:nvSpPr>
            <p:spPr bwMode="auto">
              <a:xfrm>
                <a:off x="3919" y="12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96" name="Freeform 1500"/>
              <p:cNvSpPr>
                <a:spLocks/>
              </p:cNvSpPr>
              <p:nvPr/>
            </p:nvSpPr>
            <p:spPr bwMode="auto">
              <a:xfrm>
                <a:off x="3740" y="122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97" name="Freeform 1501"/>
              <p:cNvSpPr>
                <a:spLocks/>
              </p:cNvSpPr>
              <p:nvPr/>
            </p:nvSpPr>
            <p:spPr bwMode="auto">
              <a:xfrm>
                <a:off x="4941" y="122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98" name="Freeform 1502"/>
              <p:cNvSpPr>
                <a:spLocks/>
              </p:cNvSpPr>
              <p:nvPr/>
            </p:nvSpPr>
            <p:spPr bwMode="auto">
              <a:xfrm>
                <a:off x="4035" y="122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799" name="Freeform 1503"/>
              <p:cNvSpPr>
                <a:spLocks/>
              </p:cNvSpPr>
              <p:nvPr/>
            </p:nvSpPr>
            <p:spPr bwMode="auto">
              <a:xfrm>
                <a:off x="3880" y="12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00" name="Freeform 1504"/>
              <p:cNvSpPr>
                <a:spLocks/>
              </p:cNvSpPr>
              <p:nvPr/>
            </p:nvSpPr>
            <p:spPr bwMode="auto">
              <a:xfrm>
                <a:off x="4060" y="13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01" name="Freeform 1505"/>
              <p:cNvSpPr>
                <a:spLocks/>
              </p:cNvSpPr>
              <p:nvPr/>
            </p:nvSpPr>
            <p:spPr bwMode="auto">
              <a:xfrm>
                <a:off x="4424" y="135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02" name="Freeform 1506"/>
              <p:cNvSpPr>
                <a:spLocks/>
              </p:cNvSpPr>
              <p:nvPr/>
            </p:nvSpPr>
            <p:spPr bwMode="auto">
              <a:xfrm>
                <a:off x="4046" y="143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03" name="Freeform 1507"/>
              <p:cNvSpPr>
                <a:spLocks/>
              </p:cNvSpPr>
              <p:nvPr/>
            </p:nvSpPr>
            <p:spPr bwMode="auto">
              <a:xfrm>
                <a:off x="4334" y="14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04" name="Freeform 1508"/>
              <p:cNvSpPr>
                <a:spLocks/>
              </p:cNvSpPr>
              <p:nvPr/>
            </p:nvSpPr>
            <p:spPr bwMode="auto">
              <a:xfrm>
                <a:off x="3730" y="145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05" name="Freeform 1509"/>
              <p:cNvSpPr>
                <a:spLocks/>
              </p:cNvSpPr>
              <p:nvPr/>
            </p:nvSpPr>
            <p:spPr bwMode="auto">
              <a:xfrm>
                <a:off x="4126" y="14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06" name="Freeform 1510"/>
              <p:cNvSpPr>
                <a:spLocks/>
              </p:cNvSpPr>
              <p:nvPr/>
            </p:nvSpPr>
            <p:spPr bwMode="auto">
              <a:xfrm>
                <a:off x="3970" y="148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07" name="Freeform 1511"/>
              <p:cNvSpPr>
                <a:spLocks/>
              </p:cNvSpPr>
              <p:nvPr/>
            </p:nvSpPr>
            <p:spPr bwMode="auto">
              <a:xfrm>
                <a:off x="3791" y="149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08" name="Freeform 1512"/>
              <p:cNvSpPr>
                <a:spLocks/>
              </p:cNvSpPr>
              <p:nvPr/>
            </p:nvSpPr>
            <p:spPr bwMode="auto">
              <a:xfrm>
                <a:off x="3948" y="151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09" name="Freeform 1513"/>
              <p:cNvSpPr>
                <a:spLocks/>
              </p:cNvSpPr>
              <p:nvPr/>
            </p:nvSpPr>
            <p:spPr bwMode="auto">
              <a:xfrm>
                <a:off x="3939" y="154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10" name="Freeform 1514"/>
              <p:cNvSpPr>
                <a:spLocks/>
              </p:cNvSpPr>
              <p:nvPr/>
            </p:nvSpPr>
            <p:spPr bwMode="auto">
              <a:xfrm>
                <a:off x="3776" y="15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11" name="Freeform 1515"/>
              <p:cNvSpPr>
                <a:spLocks/>
              </p:cNvSpPr>
              <p:nvPr/>
            </p:nvSpPr>
            <p:spPr bwMode="auto">
              <a:xfrm>
                <a:off x="3562" y="15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12" name="Freeform 1516"/>
              <p:cNvSpPr>
                <a:spLocks/>
              </p:cNvSpPr>
              <p:nvPr/>
            </p:nvSpPr>
            <p:spPr bwMode="auto">
              <a:xfrm>
                <a:off x="3502" y="155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13" name="Freeform 1517"/>
              <p:cNvSpPr>
                <a:spLocks/>
              </p:cNvSpPr>
              <p:nvPr/>
            </p:nvSpPr>
            <p:spPr bwMode="auto">
              <a:xfrm>
                <a:off x="3968" y="156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14" name="Freeform 1518"/>
              <p:cNvSpPr>
                <a:spLocks/>
              </p:cNvSpPr>
              <p:nvPr/>
            </p:nvSpPr>
            <p:spPr bwMode="auto">
              <a:xfrm>
                <a:off x="3640" y="15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15" name="Freeform 1519"/>
              <p:cNvSpPr>
                <a:spLocks/>
              </p:cNvSpPr>
              <p:nvPr/>
            </p:nvSpPr>
            <p:spPr bwMode="auto">
              <a:xfrm>
                <a:off x="3834" y="16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16" name="Freeform 1520"/>
              <p:cNvSpPr>
                <a:spLocks/>
              </p:cNvSpPr>
              <p:nvPr/>
            </p:nvSpPr>
            <p:spPr bwMode="auto">
              <a:xfrm>
                <a:off x="3523" y="160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17" name="Freeform 1521"/>
              <p:cNvSpPr>
                <a:spLocks/>
              </p:cNvSpPr>
              <p:nvPr/>
            </p:nvSpPr>
            <p:spPr bwMode="auto">
              <a:xfrm>
                <a:off x="3977" y="161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18" name="Freeform 1522"/>
              <p:cNvSpPr>
                <a:spLocks/>
              </p:cNvSpPr>
              <p:nvPr/>
            </p:nvSpPr>
            <p:spPr bwMode="auto">
              <a:xfrm>
                <a:off x="3989" y="163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19" name="Freeform 1523"/>
              <p:cNvSpPr>
                <a:spLocks/>
              </p:cNvSpPr>
              <p:nvPr/>
            </p:nvSpPr>
            <p:spPr bwMode="auto">
              <a:xfrm>
                <a:off x="3375" y="16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20" name="Freeform 1524"/>
              <p:cNvSpPr>
                <a:spLocks/>
              </p:cNvSpPr>
              <p:nvPr/>
            </p:nvSpPr>
            <p:spPr bwMode="auto">
              <a:xfrm>
                <a:off x="3484" y="163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21" name="Freeform 1525"/>
              <p:cNvSpPr>
                <a:spLocks/>
              </p:cNvSpPr>
              <p:nvPr/>
            </p:nvSpPr>
            <p:spPr bwMode="auto">
              <a:xfrm>
                <a:off x="4478" y="16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22" name="Freeform 1526"/>
              <p:cNvSpPr>
                <a:spLocks/>
              </p:cNvSpPr>
              <p:nvPr/>
            </p:nvSpPr>
            <p:spPr bwMode="auto">
              <a:xfrm>
                <a:off x="4383" y="166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23" name="Freeform 1527"/>
              <p:cNvSpPr>
                <a:spLocks/>
              </p:cNvSpPr>
              <p:nvPr/>
            </p:nvSpPr>
            <p:spPr bwMode="auto">
              <a:xfrm>
                <a:off x="3693" y="16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24" name="Freeform 1528"/>
              <p:cNvSpPr>
                <a:spLocks/>
              </p:cNvSpPr>
              <p:nvPr/>
            </p:nvSpPr>
            <p:spPr bwMode="auto">
              <a:xfrm>
                <a:off x="3550" y="167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25" name="Freeform 1529"/>
              <p:cNvSpPr>
                <a:spLocks/>
              </p:cNvSpPr>
              <p:nvPr/>
            </p:nvSpPr>
            <p:spPr bwMode="auto">
              <a:xfrm>
                <a:off x="3780" y="16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26" name="Freeform 1530"/>
              <p:cNvSpPr>
                <a:spLocks/>
              </p:cNvSpPr>
              <p:nvPr/>
            </p:nvSpPr>
            <p:spPr bwMode="auto">
              <a:xfrm>
                <a:off x="3514" y="172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27" name="Freeform 1531"/>
              <p:cNvSpPr>
                <a:spLocks/>
              </p:cNvSpPr>
              <p:nvPr/>
            </p:nvSpPr>
            <p:spPr bwMode="auto">
              <a:xfrm>
                <a:off x="3387" y="171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28" name="Freeform 1532"/>
              <p:cNvSpPr>
                <a:spLocks/>
              </p:cNvSpPr>
              <p:nvPr/>
            </p:nvSpPr>
            <p:spPr bwMode="auto">
              <a:xfrm>
                <a:off x="4487" y="172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29" name="Freeform 1533"/>
              <p:cNvSpPr>
                <a:spLocks/>
              </p:cNvSpPr>
              <p:nvPr/>
            </p:nvSpPr>
            <p:spPr bwMode="auto">
              <a:xfrm>
                <a:off x="3492" y="172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30" name="Freeform 1534"/>
              <p:cNvSpPr>
                <a:spLocks/>
              </p:cNvSpPr>
              <p:nvPr/>
            </p:nvSpPr>
            <p:spPr bwMode="auto">
              <a:xfrm>
                <a:off x="4475" y="17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31" name="Freeform 1535"/>
              <p:cNvSpPr>
                <a:spLocks/>
              </p:cNvSpPr>
              <p:nvPr/>
            </p:nvSpPr>
            <p:spPr bwMode="auto">
              <a:xfrm>
                <a:off x="4409" y="174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32" name="Freeform 1536"/>
              <p:cNvSpPr>
                <a:spLocks/>
              </p:cNvSpPr>
              <p:nvPr/>
            </p:nvSpPr>
            <p:spPr bwMode="auto">
              <a:xfrm>
                <a:off x="3934" y="17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33" name="Freeform 1537"/>
              <p:cNvSpPr>
                <a:spLocks/>
              </p:cNvSpPr>
              <p:nvPr/>
            </p:nvSpPr>
            <p:spPr bwMode="auto">
              <a:xfrm>
                <a:off x="4222" y="17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34" name="Freeform 1538"/>
              <p:cNvSpPr>
                <a:spLocks/>
              </p:cNvSpPr>
              <p:nvPr/>
            </p:nvSpPr>
            <p:spPr bwMode="auto">
              <a:xfrm>
                <a:off x="4140" y="17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35" name="Freeform 1539"/>
              <p:cNvSpPr>
                <a:spLocks/>
              </p:cNvSpPr>
              <p:nvPr/>
            </p:nvSpPr>
            <p:spPr bwMode="auto">
              <a:xfrm>
                <a:off x="4143" y="17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36" name="Freeform 1540"/>
              <p:cNvSpPr>
                <a:spLocks/>
              </p:cNvSpPr>
              <p:nvPr/>
            </p:nvSpPr>
            <p:spPr bwMode="auto">
              <a:xfrm>
                <a:off x="3802" y="17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37" name="Freeform 1541"/>
              <p:cNvSpPr>
                <a:spLocks/>
              </p:cNvSpPr>
              <p:nvPr/>
            </p:nvSpPr>
            <p:spPr bwMode="auto">
              <a:xfrm>
                <a:off x="3594" y="17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38" name="Freeform 1542"/>
              <p:cNvSpPr>
                <a:spLocks/>
              </p:cNvSpPr>
              <p:nvPr/>
            </p:nvSpPr>
            <p:spPr bwMode="auto">
              <a:xfrm>
                <a:off x="4410" y="181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39" name="Freeform 1543"/>
              <p:cNvSpPr>
                <a:spLocks/>
              </p:cNvSpPr>
              <p:nvPr/>
            </p:nvSpPr>
            <p:spPr bwMode="auto">
              <a:xfrm>
                <a:off x="3525" y="181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40" name="Freeform 1544"/>
              <p:cNvSpPr>
                <a:spLocks/>
              </p:cNvSpPr>
              <p:nvPr/>
            </p:nvSpPr>
            <p:spPr bwMode="auto">
              <a:xfrm>
                <a:off x="3494" y="182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41" name="Freeform 1545"/>
              <p:cNvSpPr>
                <a:spLocks/>
              </p:cNvSpPr>
              <p:nvPr/>
            </p:nvSpPr>
            <p:spPr bwMode="auto">
              <a:xfrm>
                <a:off x="4808" y="182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42" name="Freeform 1546"/>
              <p:cNvSpPr>
                <a:spLocks/>
              </p:cNvSpPr>
              <p:nvPr/>
            </p:nvSpPr>
            <p:spPr bwMode="auto">
              <a:xfrm>
                <a:off x="3944" y="18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43" name="Freeform 1547"/>
              <p:cNvSpPr>
                <a:spLocks/>
              </p:cNvSpPr>
              <p:nvPr/>
            </p:nvSpPr>
            <p:spPr bwMode="auto">
              <a:xfrm>
                <a:off x="3511" y="18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44" name="Freeform 1548"/>
              <p:cNvSpPr>
                <a:spLocks/>
              </p:cNvSpPr>
              <p:nvPr/>
            </p:nvSpPr>
            <p:spPr bwMode="auto">
              <a:xfrm>
                <a:off x="3555" y="185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45" name="Freeform 1549"/>
              <p:cNvSpPr>
                <a:spLocks/>
              </p:cNvSpPr>
              <p:nvPr/>
            </p:nvSpPr>
            <p:spPr bwMode="auto">
              <a:xfrm>
                <a:off x="3462" y="18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46" name="Freeform 1550"/>
              <p:cNvSpPr>
                <a:spLocks/>
              </p:cNvSpPr>
              <p:nvPr/>
            </p:nvSpPr>
            <p:spPr bwMode="auto">
              <a:xfrm>
                <a:off x="3875" y="18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47" name="Freeform 1551"/>
              <p:cNvSpPr>
                <a:spLocks/>
              </p:cNvSpPr>
              <p:nvPr/>
            </p:nvSpPr>
            <p:spPr bwMode="auto">
              <a:xfrm>
                <a:off x="4186" y="187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48" name="Freeform 1552"/>
              <p:cNvSpPr>
                <a:spLocks/>
              </p:cNvSpPr>
              <p:nvPr/>
            </p:nvSpPr>
            <p:spPr bwMode="auto">
              <a:xfrm>
                <a:off x="4057" y="187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49" name="Freeform 1553"/>
              <p:cNvSpPr>
                <a:spLocks/>
              </p:cNvSpPr>
              <p:nvPr/>
            </p:nvSpPr>
            <p:spPr bwMode="auto">
              <a:xfrm>
                <a:off x="3931" y="187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50" name="Freeform 1554"/>
              <p:cNvSpPr>
                <a:spLocks/>
              </p:cNvSpPr>
              <p:nvPr/>
            </p:nvSpPr>
            <p:spPr bwMode="auto">
              <a:xfrm>
                <a:off x="3785" y="18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51" name="Freeform 1555"/>
              <p:cNvSpPr>
                <a:spLocks/>
              </p:cNvSpPr>
              <p:nvPr/>
            </p:nvSpPr>
            <p:spPr bwMode="auto">
              <a:xfrm>
                <a:off x="3888" y="189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52" name="Freeform 1556"/>
              <p:cNvSpPr>
                <a:spLocks/>
              </p:cNvSpPr>
              <p:nvPr/>
            </p:nvSpPr>
            <p:spPr bwMode="auto">
              <a:xfrm>
                <a:off x="3536" y="18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53" name="Freeform 1557"/>
              <p:cNvSpPr>
                <a:spLocks/>
              </p:cNvSpPr>
              <p:nvPr/>
            </p:nvSpPr>
            <p:spPr bwMode="auto">
              <a:xfrm>
                <a:off x="3553" y="189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54" name="Freeform 1558"/>
              <p:cNvSpPr>
                <a:spLocks/>
              </p:cNvSpPr>
              <p:nvPr/>
            </p:nvSpPr>
            <p:spPr bwMode="auto">
              <a:xfrm>
                <a:off x="4250" y="19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55" name="Freeform 1559"/>
              <p:cNvSpPr>
                <a:spLocks/>
              </p:cNvSpPr>
              <p:nvPr/>
            </p:nvSpPr>
            <p:spPr bwMode="auto">
              <a:xfrm>
                <a:off x="3535" y="191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56" name="Freeform 1560"/>
              <p:cNvSpPr>
                <a:spLocks/>
              </p:cNvSpPr>
              <p:nvPr/>
            </p:nvSpPr>
            <p:spPr bwMode="auto">
              <a:xfrm>
                <a:off x="3576" y="192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57" name="Freeform 1561"/>
              <p:cNvSpPr>
                <a:spLocks/>
              </p:cNvSpPr>
              <p:nvPr/>
            </p:nvSpPr>
            <p:spPr bwMode="auto">
              <a:xfrm>
                <a:off x="3494" y="192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58" name="Freeform 1562"/>
              <p:cNvSpPr>
                <a:spLocks/>
              </p:cNvSpPr>
              <p:nvPr/>
            </p:nvSpPr>
            <p:spPr bwMode="auto">
              <a:xfrm>
                <a:off x="3815" y="195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59" name="Freeform 1563"/>
              <p:cNvSpPr>
                <a:spLocks/>
              </p:cNvSpPr>
              <p:nvPr/>
            </p:nvSpPr>
            <p:spPr bwMode="auto">
              <a:xfrm>
                <a:off x="3749" y="19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60" name="Freeform 1564"/>
              <p:cNvSpPr>
                <a:spLocks/>
              </p:cNvSpPr>
              <p:nvPr/>
            </p:nvSpPr>
            <p:spPr bwMode="auto">
              <a:xfrm>
                <a:off x="3725" y="19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61" name="Freeform 1565"/>
              <p:cNvSpPr>
                <a:spLocks/>
              </p:cNvSpPr>
              <p:nvPr/>
            </p:nvSpPr>
            <p:spPr bwMode="auto">
              <a:xfrm>
                <a:off x="4109" y="196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62" name="Freeform 1566"/>
              <p:cNvSpPr>
                <a:spLocks/>
              </p:cNvSpPr>
              <p:nvPr/>
            </p:nvSpPr>
            <p:spPr bwMode="auto">
              <a:xfrm>
                <a:off x="3545" y="19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63" name="Freeform 1567"/>
              <p:cNvSpPr>
                <a:spLocks/>
              </p:cNvSpPr>
              <p:nvPr/>
            </p:nvSpPr>
            <p:spPr bwMode="auto">
              <a:xfrm>
                <a:off x="3460" y="19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64" name="Freeform 1568"/>
              <p:cNvSpPr>
                <a:spLocks/>
              </p:cNvSpPr>
              <p:nvPr/>
            </p:nvSpPr>
            <p:spPr bwMode="auto">
              <a:xfrm>
                <a:off x="4448" y="199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65" name="Freeform 1569"/>
              <p:cNvSpPr>
                <a:spLocks/>
              </p:cNvSpPr>
              <p:nvPr/>
            </p:nvSpPr>
            <p:spPr bwMode="auto">
              <a:xfrm>
                <a:off x="3863" y="19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66" name="Freeform 1570"/>
              <p:cNvSpPr>
                <a:spLocks/>
              </p:cNvSpPr>
              <p:nvPr/>
            </p:nvSpPr>
            <p:spPr bwMode="auto">
              <a:xfrm>
                <a:off x="3744" y="200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67" name="Freeform 1571"/>
              <p:cNvSpPr>
                <a:spLocks/>
              </p:cNvSpPr>
              <p:nvPr/>
            </p:nvSpPr>
            <p:spPr bwMode="auto">
              <a:xfrm>
                <a:off x="3652" y="199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68" name="Freeform 1572"/>
              <p:cNvSpPr>
                <a:spLocks/>
              </p:cNvSpPr>
              <p:nvPr/>
            </p:nvSpPr>
            <p:spPr bwMode="auto">
              <a:xfrm>
                <a:off x="3545" y="199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69" name="Freeform 1573"/>
              <p:cNvSpPr>
                <a:spLocks/>
              </p:cNvSpPr>
              <p:nvPr/>
            </p:nvSpPr>
            <p:spPr bwMode="auto">
              <a:xfrm>
                <a:off x="3489" y="200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70" name="Freeform 1574"/>
              <p:cNvSpPr>
                <a:spLocks/>
              </p:cNvSpPr>
              <p:nvPr/>
            </p:nvSpPr>
            <p:spPr bwMode="auto">
              <a:xfrm>
                <a:off x="3472" y="20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71" name="Freeform 1575"/>
              <p:cNvSpPr>
                <a:spLocks/>
              </p:cNvSpPr>
              <p:nvPr/>
            </p:nvSpPr>
            <p:spPr bwMode="auto">
              <a:xfrm>
                <a:off x="3638" y="201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72" name="Freeform 1576"/>
              <p:cNvSpPr>
                <a:spLocks/>
              </p:cNvSpPr>
              <p:nvPr/>
            </p:nvSpPr>
            <p:spPr bwMode="auto">
              <a:xfrm>
                <a:off x="4278" y="203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73" name="Freeform 1577"/>
              <p:cNvSpPr>
                <a:spLocks/>
              </p:cNvSpPr>
              <p:nvPr/>
            </p:nvSpPr>
            <p:spPr bwMode="auto">
              <a:xfrm>
                <a:off x="3387" y="202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74" name="Freeform 1578"/>
              <p:cNvSpPr>
                <a:spLocks/>
              </p:cNvSpPr>
              <p:nvPr/>
            </p:nvSpPr>
            <p:spPr bwMode="auto">
              <a:xfrm>
                <a:off x="3489" y="203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75" name="Freeform 1579"/>
              <p:cNvSpPr>
                <a:spLocks/>
              </p:cNvSpPr>
              <p:nvPr/>
            </p:nvSpPr>
            <p:spPr bwMode="auto">
              <a:xfrm>
                <a:off x="3443" y="204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76" name="Freeform 1580"/>
              <p:cNvSpPr>
                <a:spLocks/>
              </p:cNvSpPr>
              <p:nvPr/>
            </p:nvSpPr>
            <p:spPr bwMode="auto">
              <a:xfrm>
                <a:off x="3543" y="20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77" name="Freeform 1581"/>
              <p:cNvSpPr>
                <a:spLocks/>
              </p:cNvSpPr>
              <p:nvPr/>
            </p:nvSpPr>
            <p:spPr bwMode="auto">
              <a:xfrm>
                <a:off x="3497" y="204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78" name="Freeform 1582"/>
              <p:cNvSpPr>
                <a:spLocks/>
              </p:cNvSpPr>
              <p:nvPr/>
            </p:nvSpPr>
            <p:spPr bwMode="auto">
              <a:xfrm>
                <a:off x="3882" y="20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79" name="Freeform 1583"/>
              <p:cNvSpPr>
                <a:spLocks/>
              </p:cNvSpPr>
              <p:nvPr/>
            </p:nvSpPr>
            <p:spPr bwMode="auto">
              <a:xfrm>
                <a:off x="3582" y="206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80" name="Freeform 1584"/>
              <p:cNvSpPr>
                <a:spLocks/>
              </p:cNvSpPr>
              <p:nvPr/>
            </p:nvSpPr>
            <p:spPr bwMode="auto">
              <a:xfrm>
                <a:off x="3457" y="20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81" name="Freeform 1585"/>
              <p:cNvSpPr>
                <a:spLocks/>
              </p:cNvSpPr>
              <p:nvPr/>
            </p:nvSpPr>
            <p:spPr bwMode="auto">
              <a:xfrm>
                <a:off x="4876" y="20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82" name="Freeform 1586"/>
              <p:cNvSpPr>
                <a:spLocks/>
              </p:cNvSpPr>
              <p:nvPr/>
            </p:nvSpPr>
            <p:spPr bwMode="auto">
              <a:xfrm>
                <a:off x="3793" y="20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83" name="Freeform 1587"/>
              <p:cNvSpPr>
                <a:spLocks/>
              </p:cNvSpPr>
              <p:nvPr/>
            </p:nvSpPr>
            <p:spPr bwMode="auto">
              <a:xfrm>
                <a:off x="3773" y="208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84" name="Freeform 1588"/>
              <p:cNvSpPr>
                <a:spLocks/>
              </p:cNvSpPr>
              <p:nvPr/>
            </p:nvSpPr>
            <p:spPr bwMode="auto">
              <a:xfrm>
                <a:off x="3618" y="207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85" name="Freeform 1589"/>
              <p:cNvSpPr>
                <a:spLocks/>
              </p:cNvSpPr>
              <p:nvPr/>
            </p:nvSpPr>
            <p:spPr bwMode="auto">
              <a:xfrm>
                <a:off x="4220" y="74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86" name="Freeform 1590"/>
              <p:cNvSpPr>
                <a:spLocks/>
              </p:cNvSpPr>
              <p:nvPr/>
            </p:nvSpPr>
            <p:spPr bwMode="auto">
              <a:xfrm>
                <a:off x="3871" y="75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87" name="Freeform 1591"/>
              <p:cNvSpPr>
                <a:spLocks/>
              </p:cNvSpPr>
              <p:nvPr/>
            </p:nvSpPr>
            <p:spPr bwMode="auto">
              <a:xfrm>
                <a:off x="4805" y="77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88" name="Freeform 1592"/>
              <p:cNvSpPr>
                <a:spLocks/>
              </p:cNvSpPr>
              <p:nvPr/>
            </p:nvSpPr>
            <p:spPr bwMode="auto">
              <a:xfrm>
                <a:off x="3994" y="78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89" name="Freeform 1593"/>
              <p:cNvSpPr>
                <a:spLocks/>
              </p:cNvSpPr>
              <p:nvPr/>
            </p:nvSpPr>
            <p:spPr bwMode="auto">
              <a:xfrm>
                <a:off x="4580" y="79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90" name="Freeform 1594"/>
              <p:cNvSpPr>
                <a:spLocks/>
              </p:cNvSpPr>
              <p:nvPr/>
            </p:nvSpPr>
            <p:spPr bwMode="auto">
              <a:xfrm>
                <a:off x="4046" y="8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91" name="Freeform 1595"/>
              <p:cNvSpPr>
                <a:spLocks/>
              </p:cNvSpPr>
              <p:nvPr/>
            </p:nvSpPr>
            <p:spPr bwMode="auto">
              <a:xfrm>
                <a:off x="4188" y="82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92" name="Freeform 1596"/>
              <p:cNvSpPr>
                <a:spLocks/>
              </p:cNvSpPr>
              <p:nvPr/>
            </p:nvSpPr>
            <p:spPr bwMode="auto">
              <a:xfrm>
                <a:off x="3968" y="85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93" name="Freeform 1597"/>
              <p:cNvSpPr>
                <a:spLocks/>
              </p:cNvSpPr>
              <p:nvPr/>
            </p:nvSpPr>
            <p:spPr bwMode="auto">
              <a:xfrm>
                <a:off x="4524" y="885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94" name="Freeform 1598"/>
              <p:cNvSpPr>
                <a:spLocks/>
              </p:cNvSpPr>
              <p:nvPr/>
            </p:nvSpPr>
            <p:spPr bwMode="auto">
              <a:xfrm>
                <a:off x="4398" y="887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95" name="Freeform 1599"/>
              <p:cNvSpPr>
                <a:spLocks/>
              </p:cNvSpPr>
              <p:nvPr/>
            </p:nvSpPr>
            <p:spPr bwMode="auto">
              <a:xfrm>
                <a:off x="3701" y="903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6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4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4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6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6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96" name="Freeform 1600"/>
              <p:cNvSpPr>
                <a:spLocks/>
              </p:cNvSpPr>
              <p:nvPr/>
            </p:nvSpPr>
            <p:spPr bwMode="auto">
              <a:xfrm>
                <a:off x="3924" y="93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9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9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9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97" name="Freeform 1601"/>
              <p:cNvSpPr>
                <a:spLocks/>
              </p:cNvSpPr>
              <p:nvPr/>
            </p:nvSpPr>
            <p:spPr bwMode="auto">
              <a:xfrm>
                <a:off x="3892" y="989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3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1 w 17"/>
                  <a:gd name="T11" fmla="*/ 4 h 20"/>
                  <a:gd name="T12" fmla="*/ 0 w 17"/>
                  <a:gd name="T13" fmla="*/ 10 h 20"/>
                  <a:gd name="T14" fmla="*/ 1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3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98" name="Freeform 1602"/>
              <p:cNvSpPr>
                <a:spLocks/>
              </p:cNvSpPr>
              <p:nvPr/>
            </p:nvSpPr>
            <p:spPr bwMode="auto">
              <a:xfrm>
                <a:off x="4429" y="1061"/>
                <a:ext cx="17" cy="20"/>
              </a:xfrm>
              <a:custGeom>
                <a:avLst/>
                <a:gdLst>
                  <a:gd name="T0" fmla="*/ 17 w 17"/>
                  <a:gd name="T1" fmla="*/ 10 h 20"/>
                  <a:gd name="T2" fmla="*/ 15 w 17"/>
                  <a:gd name="T3" fmla="*/ 4 h 20"/>
                  <a:gd name="T4" fmla="*/ 14 w 17"/>
                  <a:gd name="T5" fmla="*/ 2 h 20"/>
                  <a:gd name="T6" fmla="*/ 8 w 17"/>
                  <a:gd name="T7" fmla="*/ 0 h 20"/>
                  <a:gd name="T8" fmla="*/ 3 w 17"/>
                  <a:gd name="T9" fmla="*/ 2 h 20"/>
                  <a:gd name="T10" fmla="*/ 2 w 17"/>
                  <a:gd name="T11" fmla="*/ 4 h 20"/>
                  <a:gd name="T12" fmla="*/ 0 w 17"/>
                  <a:gd name="T13" fmla="*/ 10 h 20"/>
                  <a:gd name="T14" fmla="*/ 2 w 17"/>
                  <a:gd name="T15" fmla="*/ 16 h 20"/>
                  <a:gd name="T16" fmla="*/ 3 w 17"/>
                  <a:gd name="T17" fmla="*/ 18 h 20"/>
                  <a:gd name="T18" fmla="*/ 8 w 17"/>
                  <a:gd name="T19" fmla="*/ 20 h 20"/>
                  <a:gd name="T20" fmla="*/ 14 w 17"/>
                  <a:gd name="T21" fmla="*/ 18 h 20"/>
                  <a:gd name="T22" fmla="*/ 15 w 17"/>
                  <a:gd name="T23" fmla="*/ 16 h 20"/>
                  <a:gd name="T24" fmla="*/ 17 w 17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5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8" y="20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899" name="Line 1603"/>
              <p:cNvSpPr>
                <a:spLocks noChangeShapeType="1"/>
              </p:cNvSpPr>
              <p:nvPr/>
            </p:nvSpPr>
            <p:spPr bwMode="auto">
              <a:xfrm flipV="1">
                <a:off x="3256" y="709"/>
                <a:ext cx="1" cy="249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00" name="Line 1604"/>
              <p:cNvSpPr>
                <a:spLocks noChangeShapeType="1"/>
              </p:cNvSpPr>
              <p:nvPr/>
            </p:nvSpPr>
            <p:spPr bwMode="auto">
              <a:xfrm flipH="1">
                <a:off x="3256" y="3201"/>
                <a:ext cx="58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01" name="Line 1605"/>
              <p:cNvSpPr>
                <a:spLocks noChangeShapeType="1"/>
              </p:cNvSpPr>
              <p:nvPr/>
            </p:nvSpPr>
            <p:spPr bwMode="auto">
              <a:xfrm flipH="1">
                <a:off x="3256" y="3077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02" name="Line 1606"/>
              <p:cNvSpPr>
                <a:spLocks noChangeShapeType="1"/>
              </p:cNvSpPr>
              <p:nvPr/>
            </p:nvSpPr>
            <p:spPr bwMode="auto">
              <a:xfrm flipH="1">
                <a:off x="3256" y="2953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03" name="Line 1607"/>
              <p:cNvSpPr>
                <a:spLocks noChangeShapeType="1"/>
              </p:cNvSpPr>
              <p:nvPr/>
            </p:nvSpPr>
            <p:spPr bwMode="auto">
              <a:xfrm flipH="1">
                <a:off x="3256" y="2827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04" name="Line 1608"/>
              <p:cNvSpPr>
                <a:spLocks noChangeShapeType="1"/>
              </p:cNvSpPr>
              <p:nvPr/>
            </p:nvSpPr>
            <p:spPr bwMode="auto">
              <a:xfrm flipH="1">
                <a:off x="3256" y="2703"/>
                <a:ext cx="58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05" name="Line 1609"/>
              <p:cNvSpPr>
                <a:spLocks noChangeShapeType="1"/>
              </p:cNvSpPr>
              <p:nvPr/>
            </p:nvSpPr>
            <p:spPr bwMode="auto">
              <a:xfrm flipH="1">
                <a:off x="3256" y="2579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06" name="Line 1610"/>
              <p:cNvSpPr>
                <a:spLocks noChangeShapeType="1"/>
              </p:cNvSpPr>
              <p:nvPr/>
            </p:nvSpPr>
            <p:spPr bwMode="auto">
              <a:xfrm flipH="1">
                <a:off x="3256" y="2453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07" name="Line 1611"/>
              <p:cNvSpPr>
                <a:spLocks noChangeShapeType="1"/>
              </p:cNvSpPr>
              <p:nvPr/>
            </p:nvSpPr>
            <p:spPr bwMode="auto">
              <a:xfrm flipH="1">
                <a:off x="3256" y="2329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08" name="Line 1612"/>
              <p:cNvSpPr>
                <a:spLocks noChangeShapeType="1"/>
              </p:cNvSpPr>
              <p:nvPr/>
            </p:nvSpPr>
            <p:spPr bwMode="auto">
              <a:xfrm flipH="1">
                <a:off x="3256" y="2205"/>
                <a:ext cx="58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09" name="Line 1613"/>
              <p:cNvSpPr>
                <a:spLocks noChangeShapeType="1"/>
              </p:cNvSpPr>
              <p:nvPr/>
            </p:nvSpPr>
            <p:spPr bwMode="auto">
              <a:xfrm flipH="1">
                <a:off x="3256" y="2079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10" name="Line 1614"/>
              <p:cNvSpPr>
                <a:spLocks noChangeShapeType="1"/>
              </p:cNvSpPr>
              <p:nvPr/>
            </p:nvSpPr>
            <p:spPr bwMode="auto">
              <a:xfrm flipH="1">
                <a:off x="3256" y="1955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11" name="Line 1615"/>
              <p:cNvSpPr>
                <a:spLocks noChangeShapeType="1"/>
              </p:cNvSpPr>
              <p:nvPr/>
            </p:nvSpPr>
            <p:spPr bwMode="auto">
              <a:xfrm flipH="1">
                <a:off x="3256" y="1831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12" name="Line 1616"/>
              <p:cNvSpPr>
                <a:spLocks noChangeShapeType="1"/>
              </p:cNvSpPr>
              <p:nvPr/>
            </p:nvSpPr>
            <p:spPr bwMode="auto">
              <a:xfrm flipH="1">
                <a:off x="3256" y="1705"/>
                <a:ext cx="58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13" name="Line 1617"/>
              <p:cNvSpPr>
                <a:spLocks noChangeShapeType="1"/>
              </p:cNvSpPr>
              <p:nvPr/>
            </p:nvSpPr>
            <p:spPr bwMode="auto">
              <a:xfrm flipH="1">
                <a:off x="3256" y="1581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14" name="Line 1618"/>
              <p:cNvSpPr>
                <a:spLocks noChangeShapeType="1"/>
              </p:cNvSpPr>
              <p:nvPr/>
            </p:nvSpPr>
            <p:spPr bwMode="auto">
              <a:xfrm flipH="1">
                <a:off x="3256" y="1457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15" name="Line 1619"/>
              <p:cNvSpPr>
                <a:spLocks noChangeShapeType="1"/>
              </p:cNvSpPr>
              <p:nvPr/>
            </p:nvSpPr>
            <p:spPr bwMode="auto">
              <a:xfrm flipH="1">
                <a:off x="3256" y="1331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16" name="Line 1620"/>
              <p:cNvSpPr>
                <a:spLocks noChangeShapeType="1"/>
              </p:cNvSpPr>
              <p:nvPr/>
            </p:nvSpPr>
            <p:spPr bwMode="auto">
              <a:xfrm flipH="1">
                <a:off x="3256" y="1207"/>
                <a:ext cx="58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17" name="Line 1621"/>
              <p:cNvSpPr>
                <a:spLocks noChangeShapeType="1"/>
              </p:cNvSpPr>
              <p:nvPr/>
            </p:nvSpPr>
            <p:spPr bwMode="auto">
              <a:xfrm flipH="1">
                <a:off x="3256" y="1083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18" name="Line 1622"/>
              <p:cNvSpPr>
                <a:spLocks noChangeShapeType="1"/>
              </p:cNvSpPr>
              <p:nvPr/>
            </p:nvSpPr>
            <p:spPr bwMode="auto">
              <a:xfrm flipH="1">
                <a:off x="3256" y="957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19" name="Line 1623"/>
              <p:cNvSpPr>
                <a:spLocks noChangeShapeType="1"/>
              </p:cNvSpPr>
              <p:nvPr/>
            </p:nvSpPr>
            <p:spPr bwMode="auto">
              <a:xfrm flipH="1">
                <a:off x="3256" y="833"/>
                <a:ext cx="2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20" name="Line 1624"/>
              <p:cNvSpPr>
                <a:spLocks noChangeShapeType="1"/>
              </p:cNvSpPr>
              <p:nvPr/>
            </p:nvSpPr>
            <p:spPr bwMode="auto">
              <a:xfrm flipH="1">
                <a:off x="3256" y="709"/>
                <a:ext cx="58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21" name="Freeform 1625"/>
              <p:cNvSpPr>
                <a:spLocks noEditPoints="1"/>
              </p:cNvSpPr>
              <p:nvPr/>
            </p:nvSpPr>
            <p:spPr bwMode="auto">
              <a:xfrm>
                <a:off x="3106" y="3173"/>
                <a:ext cx="31" cy="56"/>
              </a:xfrm>
              <a:custGeom>
                <a:avLst/>
                <a:gdLst>
                  <a:gd name="T0" fmla="*/ 0 w 31"/>
                  <a:gd name="T1" fmla="*/ 28 h 56"/>
                  <a:gd name="T2" fmla="*/ 0 w 31"/>
                  <a:gd name="T3" fmla="*/ 20 h 56"/>
                  <a:gd name="T4" fmla="*/ 2 w 31"/>
                  <a:gd name="T5" fmla="*/ 12 h 56"/>
                  <a:gd name="T6" fmla="*/ 4 w 31"/>
                  <a:gd name="T7" fmla="*/ 6 h 56"/>
                  <a:gd name="T8" fmla="*/ 7 w 31"/>
                  <a:gd name="T9" fmla="*/ 4 h 56"/>
                  <a:gd name="T10" fmla="*/ 11 w 31"/>
                  <a:gd name="T11" fmla="*/ 0 h 56"/>
                  <a:gd name="T12" fmla="*/ 16 w 31"/>
                  <a:gd name="T13" fmla="*/ 0 h 56"/>
                  <a:gd name="T14" fmla="*/ 19 w 31"/>
                  <a:gd name="T15" fmla="*/ 0 h 56"/>
                  <a:gd name="T16" fmla="*/ 22 w 31"/>
                  <a:gd name="T17" fmla="*/ 2 h 56"/>
                  <a:gd name="T18" fmla="*/ 26 w 31"/>
                  <a:gd name="T19" fmla="*/ 4 h 56"/>
                  <a:gd name="T20" fmla="*/ 28 w 31"/>
                  <a:gd name="T21" fmla="*/ 6 h 56"/>
                  <a:gd name="T22" fmla="*/ 29 w 31"/>
                  <a:gd name="T23" fmla="*/ 10 h 56"/>
                  <a:gd name="T24" fmla="*/ 31 w 31"/>
                  <a:gd name="T25" fmla="*/ 16 h 56"/>
                  <a:gd name="T26" fmla="*/ 31 w 31"/>
                  <a:gd name="T27" fmla="*/ 20 h 56"/>
                  <a:gd name="T28" fmla="*/ 31 w 31"/>
                  <a:gd name="T29" fmla="*/ 28 h 56"/>
                  <a:gd name="T30" fmla="*/ 31 w 31"/>
                  <a:gd name="T31" fmla="*/ 38 h 56"/>
                  <a:gd name="T32" fmla="*/ 29 w 31"/>
                  <a:gd name="T33" fmla="*/ 44 h 56"/>
                  <a:gd name="T34" fmla="*/ 28 w 31"/>
                  <a:gd name="T35" fmla="*/ 50 h 56"/>
                  <a:gd name="T36" fmla="*/ 24 w 31"/>
                  <a:gd name="T37" fmla="*/ 54 h 56"/>
                  <a:gd name="T38" fmla="*/ 21 w 31"/>
                  <a:gd name="T39" fmla="*/ 56 h 56"/>
                  <a:gd name="T40" fmla="*/ 16 w 31"/>
                  <a:gd name="T41" fmla="*/ 56 h 56"/>
                  <a:gd name="T42" fmla="*/ 12 w 31"/>
                  <a:gd name="T43" fmla="*/ 56 h 56"/>
                  <a:gd name="T44" fmla="*/ 9 w 31"/>
                  <a:gd name="T45" fmla="*/ 54 h 56"/>
                  <a:gd name="T46" fmla="*/ 5 w 31"/>
                  <a:gd name="T47" fmla="*/ 52 h 56"/>
                  <a:gd name="T48" fmla="*/ 2 w 31"/>
                  <a:gd name="T49" fmla="*/ 46 h 56"/>
                  <a:gd name="T50" fmla="*/ 0 w 31"/>
                  <a:gd name="T51" fmla="*/ 38 h 56"/>
                  <a:gd name="T52" fmla="*/ 0 w 31"/>
                  <a:gd name="T53" fmla="*/ 28 h 56"/>
                  <a:gd name="T54" fmla="*/ 7 w 31"/>
                  <a:gd name="T55" fmla="*/ 28 h 56"/>
                  <a:gd name="T56" fmla="*/ 7 w 31"/>
                  <a:gd name="T57" fmla="*/ 36 h 56"/>
                  <a:gd name="T58" fmla="*/ 7 w 31"/>
                  <a:gd name="T59" fmla="*/ 42 h 56"/>
                  <a:gd name="T60" fmla="*/ 9 w 31"/>
                  <a:gd name="T61" fmla="*/ 46 h 56"/>
                  <a:gd name="T62" fmla="*/ 12 w 31"/>
                  <a:gd name="T63" fmla="*/ 50 h 56"/>
                  <a:gd name="T64" fmla="*/ 16 w 31"/>
                  <a:gd name="T65" fmla="*/ 50 h 56"/>
                  <a:gd name="T66" fmla="*/ 19 w 31"/>
                  <a:gd name="T67" fmla="*/ 50 h 56"/>
                  <a:gd name="T68" fmla="*/ 22 w 31"/>
                  <a:gd name="T69" fmla="*/ 46 h 56"/>
                  <a:gd name="T70" fmla="*/ 24 w 31"/>
                  <a:gd name="T71" fmla="*/ 42 h 56"/>
                  <a:gd name="T72" fmla="*/ 26 w 31"/>
                  <a:gd name="T73" fmla="*/ 36 h 56"/>
                  <a:gd name="T74" fmla="*/ 26 w 31"/>
                  <a:gd name="T75" fmla="*/ 28 h 56"/>
                  <a:gd name="T76" fmla="*/ 26 w 31"/>
                  <a:gd name="T77" fmla="*/ 20 h 56"/>
                  <a:gd name="T78" fmla="*/ 24 w 31"/>
                  <a:gd name="T79" fmla="*/ 14 h 56"/>
                  <a:gd name="T80" fmla="*/ 22 w 31"/>
                  <a:gd name="T81" fmla="*/ 10 h 56"/>
                  <a:gd name="T82" fmla="*/ 19 w 31"/>
                  <a:gd name="T83" fmla="*/ 8 h 56"/>
                  <a:gd name="T84" fmla="*/ 16 w 31"/>
                  <a:gd name="T85" fmla="*/ 6 h 56"/>
                  <a:gd name="T86" fmla="*/ 12 w 31"/>
                  <a:gd name="T87" fmla="*/ 8 h 56"/>
                  <a:gd name="T88" fmla="*/ 9 w 31"/>
                  <a:gd name="T89" fmla="*/ 10 h 56"/>
                  <a:gd name="T90" fmla="*/ 7 w 31"/>
                  <a:gd name="T91" fmla="*/ 14 h 56"/>
                  <a:gd name="T92" fmla="*/ 7 w 31"/>
                  <a:gd name="T93" fmla="*/ 20 h 56"/>
                  <a:gd name="T94" fmla="*/ 7 w 31"/>
                  <a:gd name="T9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" h="56">
                    <a:moveTo>
                      <a:pt x="0" y="28"/>
                    </a:moveTo>
                    <a:lnTo>
                      <a:pt x="0" y="20"/>
                    </a:lnTo>
                    <a:lnTo>
                      <a:pt x="2" y="12"/>
                    </a:lnTo>
                    <a:lnTo>
                      <a:pt x="4" y="6"/>
                    </a:lnTo>
                    <a:lnTo>
                      <a:pt x="7" y="4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2" y="2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29" y="10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31" y="28"/>
                    </a:lnTo>
                    <a:lnTo>
                      <a:pt x="31" y="38"/>
                    </a:lnTo>
                    <a:lnTo>
                      <a:pt x="29" y="44"/>
                    </a:lnTo>
                    <a:lnTo>
                      <a:pt x="28" y="50"/>
                    </a:lnTo>
                    <a:lnTo>
                      <a:pt x="24" y="54"/>
                    </a:lnTo>
                    <a:lnTo>
                      <a:pt x="21" y="56"/>
                    </a:lnTo>
                    <a:lnTo>
                      <a:pt x="16" y="56"/>
                    </a:lnTo>
                    <a:lnTo>
                      <a:pt x="12" y="56"/>
                    </a:lnTo>
                    <a:lnTo>
                      <a:pt x="9" y="54"/>
                    </a:lnTo>
                    <a:lnTo>
                      <a:pt x="5" y="52"/>
                    </a:lnTo>
                    <a:lnTo>
                      <a:pt x="2" y="46"/>
                    </a:ln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7" y="28"/>
                    </a:moveTo>
                    <a:lnTo>
                      <a:pt x="7" y="36"/>
                    </a:lnTo>
                    <a:lnTo>
                      <a:pt x="7" y="42"/>
                    </a:lnTo>
                    <a:lnTo>
                      <a:pt x="9" y="46"/>
                    </a:lnTo>
                    <a:lnTo>
                      <a:pt x="12" y="50"/>
                    </a:lnTo>
                    <a:lnTo>
                      <a:pt x="16" y="50"/>
                    </a:lnTo>
                    <a:lnTo>
                      <a:pt x="19" y="50"/>
                    </a:lnTo>
                    <a:lnTo>
                      <a:pt x="22" y="46"/>
                    </a:lnTo>
                    <a:lnTo>
                      <a:pt x="24" y="42"/>
                    </a:lnTo>
                    <a:lnTo>
                      <a:pt x="26" y="36"/>
                    </a:lnTo>
                    <a:lnTo>
                      <a:pt x="26" y="28"/>
                    </a:lnTo>
                    <a:lnTo>
                      <a:pt x="26" y="20"/>
                    </a:lnTo>
                    <a:lnTo>
                      <a:pt x="24" y="14"/>
                    </a:lnTo>
                    <a:lnTo>
                      <a:pt x="22" y="10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9" y="10"/>
                    </a:lnTo>
                    <a:lnTo>
                      <a:pt x="7" y="14"/>
                    </a:lnTo>
                    <a:lnTo>
                      <a:pt x="7" y="20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22" name="Freeform 1626"/>
              <p:cNvSpPr>
                <a:spLocks/>
              </p:cNvSpPr>
              <p:nvPr/>
            </p:nvSpPr>
            <p:spPr bwMode="auto">
              <a:xfrm>
                <a:off x="3033" y="2675"/>
                <a:ext cx="31" cy="56"/>
              </a:xfrm>
              <a:custGeom>
                <a:avLst/>
                <a:gdLst>
                  <a:gd name="T0" fmla="*/ 31 w 31"/>
                  <a:gd name="T1" fmla="*/ 48 h 56"/>
                  <a:gd name="T2" fmla="*/ 31 w 31"/>
                  <a:gd name="T3" fmla="*/ 56 h 56"/>
                  <a:gd name="T4" fmla="*/ 0 w 31"/>
                  <a:gd name="T5" fmla="*/ 56 h 56"/>
                  <a:gd name="T6" fmla="*/ 0 w 31"/>
                  <a:gd name="T7" fmla="*/ 54 h 56"/>
                  <a:gd name="T8" fmla="*/ 0 w 31"/>
                  <a:gd name="T9" fmla="*/ 50 h 56"/>
                  <a:gd name="T10" fmla="*/ 2 w 31"/>
                  <a:gd name="T11" fmla="*/ 48 h 56"/>
                  <a:gd name="T12" fmla="*/ 4 w 31"/>
                  <a:gd name="T13" fmla="*/ 44 h 56"/>
                  <a:gd name="T14" fmla="*/ 7 w 31"/>
                  <a:gd name="T15" fmla="*/ 40 h 56"/>
                  <a:gd name="T16" fmla="*/ 10 w 31"/>
                  <a:gd name="T17" fmla="*/ 34 h 56"/>
                  <a:gd name="T18" fmla="*/ 16 w 31"/>
                  <a:gd name="T19" fmla="*/ 30 h 56"/>
                  <a:gd name="T20" fmla="*/ 19 w 31"/>
                  <a:gd name="T21" fmla="*/ 26 h 56"/>
                  <a:gd name="T22" fmla="*/ 21 w 31"/>
                  <a:gd name="T23" fmla="*/ 24 h 56"/>
                  <a:gd name="T24" fmla="*/ 22 w 31"/>
                  <a:gd name="T25" fmla="*/ 20 h 56"/>
                  <a:gd name="T26" fmla="*/ 24 w 31"/>
                  <a:gd name="T27" fmla="*/ 16 h 56"/>
                  <a:gd name="T28" fmla="*/ 22 w 31"/>
                  <a:gd name="T29" fmla="*/ 12 h 56"/>
                  <a:gd name="T30" fmla="*/ 21 w 31"/>
                  <a:gd name="T31" fmla="*/ 10 h 56"/>
                  <a:gd name="T32" fmla="*/ 19 w 31"/>
                  <a:gd name="T33" fmla="*/ 8 h 56"/>
                  <a:gd name="T34" fmla="*/ 16 w 31"/>
                  <a:gd name="T35" fmla="*/ 6 h 56"/>
                  <a:gd name="T36" fmla="*/ 12 w 31"/>
                  <a:gd name="T37" fmla="*/ 8 h 56"/>
                  <a:gd name="T38" fmla="*/ 9 w 31"/>
                  <a:gd name="T39" fmla="*/ 10 h 56"/>
                  <a:gd name="T40" fmla="*/ 7 w 31"/>
                  <a:gd name="T41" fmla="*/ 12 h 56"/>
                  <a:gd name="T42" fmla="*/ 7 w 31"/>
                  <a:gd name="T43" fmla="*/ 16 h 56"/>
                  <a:gd name="T44" fmla="*/ 0 w 31"/>
                  <a:gd name="T45" fmla="*/ 16 h 56"/>
                  <a:gd name="T46" fmla="*/ 2 w 31"/>
                  <a:gd name="T47" fmla="*/ 8 h 56"/>
                  <a:gd name="T48" fmla="*/ 5 w 31"/>
                  <a:gd name="T49" fmla="*/ 4 h 56"/>
                  <a:gd name="T50" fmla="*/ 9 w 31"/>
                  <a:gd name="T51" fmla="*/ 0 h 56"/>
                  <a:gd name="T52" fmla="*/ 16 w 31"/>
                  <a:gd name="T53" fmla="*/ 0 h 56"/>
                  <a:gd name="T54" fmla="*/ 21 w 31"/>
                  <a:gd name="T55" fmla="*/ 2 h 56"/>
                  <a:gd name="T56" fmla="*/ 26 w 31"/>
                  <a:gd name="T57" fmla="*/ 4 h 56"/>
                  <a:gd name="T58" fmla="*/ 29 w 31"/>
                  <a:gd name="T59" fmla="*/ 10 h 56"/>
                  <a:gd name="T60" fmla="*/ 29 w 31"/>
                  <a:gd name="T61" fmla="*/ 16 h 56"/>
                  <a:gd name="T62" fmla="*/ 29 w 31"/>
                  <a:gd name="T63" fmla="*/ 18 h 56"/>
                  <a:gd name="T64" fmla="*/ 29 w 31"/>
                  <a:gd name="T65" fmla="*/ 22 h 56"/>
                  <a:gd name="T66" fmla="*/ 27 w 31"/>
                  <a:gd name="T67" fmla="*/ 26 h 56"/>
                  <a:gd name="T68" fmla="*/ 26 w 31"/>
                  <a:gd name="T69" fmla="*/ 28 h 56"/>
                  <a:gd name="T70" fmla="*/ 22 w 31"/>
                  <a:gd name="T71" fmla="*/ 32 h 56"/>
                  <a:gd name="T72" fmla="*/ 17 w 31"/>
                  <a:gd name="T73" fmla="*/ 38 h 56"/>
                  <a:gd name="T74" fmla="*/ 12 w 31"/>
                  <a:gd name="T75" fmla="*/ 42 h 56"/>
                  <a:gd name="T76" fmla="*/ 10 w 31"/>
                  <a:gd name="T77" fmla="*/ 46 h 56"/>
                  <a:gd name="T78" fmla="*/ 9 w 31"/>
                  <a:gd name="T79" fmla="*/ 46 h 56"/>
                  <a:gd name="T80" fmla="*/ 7 w 31"/>
                  <a:gd name="T81" fmla="*/ 48 h 56"/>
                  <a:gd name="T82" fmla="*/ 31 w 31"/>
                  <a:gd name="T83" fmla="*/ 4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56">
                    <a:moveTo>
                      <a:pt x="31" y="48"/>
                    </a:moveTo>
                    <a:lnTo>
                      <a:pt x="31" y="56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0"/>
                    </a:lnTo>
                    <a:lnTo>
                      <a:pt x="2" y="48"/>
                    </a:lnTo>
                    <a:lnTo>
                      <a:pt x="4" y="44"/>
                    </a:lnTo>
                    <a:lnTo>
                      <a:pt x="7" y="40"/>
                    </a:lnTo>
                    <a:lnTo>
                      <a:pt x="10" y="34"/>
                    </a:lnTo>
                    <a:lnTo>
                      <a:pt x="16" y="30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2" y="20"/>
                    </a:lnTo>
                    <a:lnTo>
                      <a:pt x="24" y="16"/>
                    </a:lnTo>
                    <a:lnTo>
                      <a:pt x="22" y="12"/>
                    </a:lnTo>
                    <a:lnTo>
                      <a:pt x="21" y="10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9" y="10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0" y="16"/>
                    </a:lnTo>
                    <a:lnTo>
                      <a:pt x="2" y="8"/>
                    </a:lnTo>
                    <a:lnTo>
                      <a:pt x="5" y="4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1" y="2"/>
                    </a:lnTo>
                    <a:lnTo>
                      <a:pt x="26" y="4"/>
                    </a:lnTo>
                    <a:lnTo>
                      <a:pt x="29" y="10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9" y="22"/>
                    </a:lnTo>
                    <a:lnTo>
                      <a:pt x="27" y="26"/>
                    </a:lnTo>
                    <a:lnTo>
                      <a:pt x="26" y="28"/>
                    </a:lnTo>
                    <a:lnTo>
                      <a:pt x="22" y="32"/>
                    </a:lnTo>
                    <a:lnTo>
                      <a:pt x="17" y="38"/>
                    </a:lnTo>
                    <a:lnTo>
                      <a:pt x="12" y="42"/>
                    </a:lnTo>
                    <a:lnTo>
                      <a:pt x="10" y="46"/>
                    </a:lnTo>
                    <a:lnTo>
                      <a:pt x="9" y="46"/>
                    </a:lnTo>
                    <a:lnTo>
                      <a:pt x="7" y="48"/>
                    </a:lnTo>
                    <a:lnTo>
                      <a:pt x="31" y="4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23" name="Freeform 1627"/>
              <p:cNvSpPr>
                <a:spLocks noEditPoints="1"/>
              </p:cNvSpPr>
              <p:nvPr/>
            </p:nvSpPr>
            <p:spPr bwMode="auto">
              <a:xfrm>
                <a:off x="3071" y="2675"/>
                <a:ext cx="30" cy="56"/>
              </a:xfrm>
              <a:custGeom>
                <a:avLst/>
                <a:gdLst>
                  <a:gd name="T0" fmla="*/ 0 w 30"/>
                  <a:gd name="T1" fmla="*/ 28 h 56"/>
                  <a:gd name="T2" fmla="*/ 0 w 30"/>
                  <a:gd name="T3" fmla="*/ 20 h 56"/>
                  <a:gd name="T4" fmla="*/ 1 w 30"/>
                  <a:gd name="T5" fmla="*/ 12 h 56"/>
                  <a:gd name="T6" fmla="*/ 3 w 30"/>
                  <a:gd name="T7" fmla="*/ 6 h 56"/>
                  <a:gd name="T8" fmla="*/ 6 w 30"/>
                  <a:gd name="T9" fmla="*/ 4 h 56"/>
                  <a:gd name="T10" fmla="*/ 10 w 30"/>
                  <a:gd name="T11" fmla="*/ 0 h 56"/>
                  <a:gd name="T12" fmla="*/ 15 w 30"/>
                  <a:gd name="T13" fmla="*/ 0 h 56"/>
                  <a:gd name="T14" fmla="*/ 18 w 30"/>
                  <a:gd name="T15" fmla="*/ 0 h 56"/>
                  <a:gd name="T16" fmla="*/ 22 w 30"/>
                  <a:gd name="T17" fmla="*/ 2 h 56"/>
                  <a:gd name="T18" fmla="*/ 23 w 30"/>
                  <a:gd name="T19" fmla="*/ 4 h 56"/>
                  <a:gd name="T20" fmla="*/ 27 w 30"/>
                  <a:gd name="T21" fmla="*/ 6 h 56"/>
                  <a:gd name="T22" fmla="*/ 27 w 30"/>
                  <a:gd name="T23" fmla="*/ 10 h 56"/>
                  <a:gd name="T24" fmla="*/ 29 w 30"/>
                  <a:gd name="T25" fmla="*/ 16 h 56"/>
                  <a:gd name="T26" fmla="*/ 30 w 30"/>
                  <a:gd name="T27" fmla="*/ 20 h 56"/>
                  <a:gd name="T28" fmla="*/ 30 w 30"/>
                  <a:gd name="T29" fmla="*/ 28 h 56"/>
                  <a:gd name="T30" fmla="*/ 30 w 30"/>
                  <a:gd name="T31" fmla="*/ 38 h 56"/>
                  <a:gd name="T32" fmla="*/ 29 w 30"/>
                  <a:gd name="T33" fmla="*/ 44 h 56"/>
                  <a:gd name="T34" fmla="*/ 27 w 30"/>
                  <a:gd name="T35" fmla="*/ 50 h 56"/>
                  <a:gd name="T36" fmla="*/ 23 w 30"/>
                  <a:gd name="T37" fmla="*/ 54 h 56"/>
                  <a:gd name="T38" fmla="*/ 20 w 30"/>
                  <a:gd name="T39" fmla="*/ 56 h 56"/>
                  <a:gd name="T40" fmla="*/ 15 w 30"/>
                  <a:gd name="T41" fmla="*/ 56 h 56"/>
                  <a:gd name="T42" fmla="*/ 10 w 30"/>
                  <a:gd name="T43" fmla="*/ 56 h 56"/>
                  <a:gd name="T44" fmla="*/ 6 w 30"/>
                  <a:gd name="T45" fmla="*/ 54 h 56"/>
                  <a:gd name="T46" fmla="*/ 3 w 30"/>
                  <a:gd name="T47" fmla="*/ 52 h 56"/>
                  <a:gd name="T48" fmla="*/ 1 w 30"/>
                  <a:gd name="T49" fmla="*/ 46 h 56"/>
                  <a:gd name="T50" fmla="*/ 0 w 30"/>
                  <a:gd name="T51" fmla="*/ 38 h 56"/>
                  <a:gd name="T52" fmla="*/ 0 w 30"/>
                  <a:gd name="T53" fmla="*/ 28 h 56"/>
                  <a:gd name="T54" fmla="*/ 5 w 30"/>
                  <a:gd name="T55" fmla="*/ 28 h 56"/>
                  <a:gd name="T56" fmla="*/ 5 w 30"/>
                  <a:gd name="T57" fmla="*/ 36 h 56"/>
                  <a:gd name="T58" fmla="*/ 6 w 30"/>
                  <a:gd name="T59" fmla="*/ 42 h 56"/>
                  <a:gd name="T60" fmla="*/ 8 w 30"/>
                  <a:gd name="T61" fmla="*/ 46 h 56"/>
                  <a:gd name="T62" fmla="*/ 12 w 30"/>
                  <a:gd name="T63" fmla="*/ 50 h 56"/>
                  <a:gd name="T64" fmla="*/ 15 w 30"/>
                  <a:gd name="T65" fmla="*/ 50 h 56"/>
                  <a:gd name="T66" fmla="*/ 18 w 30"/>
                  <a:gd name="T67" fmla="*/ 50 h 56"/>
                  <a:gd name="T68" fmla="*/ 22 w 30"/>
                  <a:gd name="T69" fmla="*/ 46 h 56"/>
                  <a:gd name="T70" fmla="*/ 22 w 30"/>
                  <a:gd name="T71" fmla="*/ 42 h 56"/>
                  <a:gd name="T72" fmla="*/ 23 w 30"/>
                  <a:gd name="T73" fmla="*/ 36 h 56"/>
                  <a:gd name="T74" fmla="*/ 23 w 30"/>
                  <a:gd name="T75" fmla="*/ 28 h 56"/>
                  <a:gd name="T76" fmla="*/ 23 w 30"/>
                  <a:gd name="T77" fmla="*/ 20 h 56"/>
                  <a:gd name="T78" fmla="*/ 23 w 30"/>
                  <a:gd name="T79" fmla="*/ 14 h 56"/>
                  <a:gd name="T80" fmla="*/ 22 w 30"/>
                  <a:gd name="T81" fmla="*/ 10 h 56"/>
                  <a:gd name="T82" fmla="*/ 18 w 30"/>
                  <a:gd name="T83" fmla="*/ 8 h 56"/>
                  <a:gd name="T84" fmla="*/ 15 w 30"/>
                  <a:gd name="T85" fmla="*/ 6 h 56"/>
                  <a:gd name="T86" fmla="*/ 12 w 30"/>
                  <a:gd name="T87" fmla="*/ 8 h 56"/>
                  <a:gd name="T88" fmla="*/ 8 w 30"/>
                  <a:gd name="T89" fmla="*/ 10 h 56"/>
                  <a:gd name="T90" fmla="*/ 6 w 30"/>
                  <a:gd name="T91" fmla="*/ 14 h 56"/>
                  <a:gd name="T92" fmla="*/ 5 w 30"/>
                  <a:gd name="T93" fmla="*/ 20 h 56"/>
                  <a:gd name="T94" fmla="*/ 5 w 30"/>
                  <a:gd name="T9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56">
                    <a:moveTo>
                      <a:pt x="0" y="28"/>
                    </a:moveTo>
                    <a:lnTo>
                      <a:pt x="0" y="20"/>
                    </a:lnTo>
                    <a:lnTo>
                      <a:pt x="1" y="12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2" y="2"/>
                    </a:lnTo>
                    <a:lnTo>
                      <a:pt x="23" y="4"/>
                    </a:lnTo>
                    <a:lnTo>
                      <a:pt x="27" y="6"/>
                    </a:lnTo>
                    <a:lnTo>
                      <a:pt x="27" y="10"/>
                    </a:lnTo>
                    <a:lnTo>
                      <a:pt x="29" y="16"/>
                    </a:lnTo>
                    <a:lnTo>
                      <a:pt x="30" y="20"/>
                    </a:lnTo>
                    <a:lnTo>
                      <a:pt x="30" y="28"/>
                    </a:lnTo>
                    <a:lnTo>
                      <a:pt x="30" y="38"/>
                    </a:lnTo>
                    <a:lnTo>
                      <a:pt x="29" y="44"/>
                    </a:lnTo>
                    <a:lnTo>
                      <a:pt x="27" y="50"/>
                    </a:lnTo>
                    <a:lnTo>
                      <a:pt x="23" y="54"/>
                    </a:lnTo>
                    <a:lnTo>
                      <a:pt x="20" y="56"/>
                    </a:lnTo>
                    <a:lnTo>
                      <a:pt x="15" y="56"/>
                    </a:lnTo>
                    <a:lnTo>
                      <a:pt x="10" y="56"/>
                    </a:lnTo>
                    <a:lnTo>
                      <a:pt x="6" y="54"/>
                    </a:lnTo>
                    <a:lnTo>
                      <a:pt x="3" y="52"/>
                    </a:lnTo>
                    <a:lnTo>
                      <a:pt x="1" y="46"/>
                    </a:ln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5" y="28"/>
                    </a:moveTo>
                    <a:lnTo>
                      <a:pt x="5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5" y="50"/>
                    </a:lnTo>
                    <a:lnTo>
                      <a:pt x="18" y="50"/>
                    </a:lnTo>
                    <a:lnTo>
                      <a:pt x="22" y="46"/>
                    </a:lnTo>
                    <a:lnTo>
                      <a:pt x="22" y="42"/>
                    </a:lnTo>
                    <a:lnTo>
                      <a:pt x="23" y="36"/>
                    </a:lnTo>
                    <a:lnTo>
                      <a:pt x="23" y="28"/>
                    </a:lnTo>
                    <a:lnTo>
                      <a:pt x="23" y="20"/>
                    </a:lnTo>
                    <a:lnTo>
                      <a:pt x="23" y="14"/>
                    </a:lnTo>
                    <a:lnTo>
                      <a:pt x="22" y="10"/>
                    </a:lnTo>
                    <a:lnTo>
                      <a:pt x="18" y="8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8" y="10"/>
                    </a:lnTo>
                    <a:lnTo>
                      <a:pt x="6" y="14"/>
                    </a:lnTo>
                    <a:lnTo>
                      <a:pt x="5" y="20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24" name="Freeform 1628"/>
              <p:cNvSpPr>
                <a:spLocks noEditPoints="1"/>
              </p:cNvSpPr>
              <p:nvPr/>
            </p:nvSpPr>
            <p:spPr bwMode="auto">
              <a:xfrm>
                <a:off x="3106" y="2675"/>
                <a:ext cx="31" cy="56"/>
              </a:xfrm>
              <a:custGeom>
                <a:avLst/>
                <a:gdLst>
                  <a:gd name="T0" fmla="*/ 0 w 31"/>
                  <a:gd name="T1" fmla="*/ 28 h 56"/>
                  <a:gd name="T2" fmla="*/ 0 w 31"/>
                  <a:gd name="T3" fmla="*/ 20 h 56"/>
                  <a:gd name="T4" fmla="*/ 2 w 31"/>
                  <a:gd name="T5" fmla="*/ 12 h 56"/>
                  <a:gd name="T6" fmla="*/ 4 w 31"/>
                  <a:gd name="T7" fmla="*/ 6 h 56"/>
                  <a:gd name="T8" fmla="*/ 7 w 31"/>
                  <a:gd name="T9" fmla="*/ 4 h 56"/>
                  <a:gd name="T10" fmla="*/ 11 w 31"/>
                  <a:gd name="T11" fmla="*/ 0 h 56"/>
                  <a:gd name="T12" fmla="*/ 16 w 31"/>
                  <a:gd name="T13" fmla="*/ 0 h 56"/>
                  <a:gd name="T14" fmla="*/ 19 w 31"/>
                  <a:gd name="T15" fmla="*/ 0 h 56"/>
                  <a:gd name="T16" fmla="*/ 22 w 31"/>
                  <a:gd name="T17" fmla="*/ 2 h 56"/>
                  <a:gd name="T18" fmla="*/ 26 w 31"/>
                  <a:gd name="T19" fmla="*/ 4 h 56"/>
                  <a:gd name="T20" fmla="*/ 28 w 31"/>
                  <a:gd name="T21" fmla="*/ 6 h 56"/>
                  <a:gd name="T22" fmla="*/ 29 w 31"/>
                  <a:gd name="T23" fmla="*/ 10 h 56"/>
                  <a:gd name="T24" fmla="*/ 31 w 31"/>
                  <a:gd name="T25" fmla="*/ 16 h 56"/>
                  <a:gd name="T26" fmla="*/ 31 w 31"/>
                  <a:gd name="T27" fmla="*/ 20 h 56"/>
                  <a:gd name="T28" fmla="*/ 31 w 31"/>
                  <a:gd name="T29" fmla="*/ 28 h 56"/>
                  <a:gd name="T30" fmla="*/ 31 w 31"/>
                  <a:gd name="T31" fmla="*/ 38 h 56"/>
                  <a:gd name="T32" fmla="*/ 29 w 31"/>
                  <a:gd name="T33" fmla="*/ 44 h 56"/>
                  <a:gd name="T34" fmla="*/ 28 w 31"/>
                  <a:gd name="T35" fmla="*/ 50 h 56"/>
                  <a:gd name="T36" fmla="*/ 24 w 31"/>
                  <a:gd name="T37" fmla="*/ 54 h 56"/>
                  <a:gd name="T38" fmla="*/ 21 w 31"/>
                  <a:gd name="T39" fmla="*/ 56 h 56"/>
                  <a:gd name="T40" fmla="*/ 16 w 31"/>
                  <a:gd name="T41" fmla="*/ 56 h 56"/>
                  <a:gd name="T42" fmla="*/ 12 w 31"/>
                  <a:gd name="T43" fmla="*/ 56 h 56"/>
                  <a:gd name="T44" fmla="*/ 9 w 31"/>
                  <a:gd name="T45" fmla="*/ 54 h 56"/>
                  <a:gd name="T46" fmla="*/ 5 w 31"/>
                  <a:gd name="T47" fmla="*/ 52 h 56"/>
                  <a:gd name="T48" fmla="*/ 2 w 31"/>
                  <a:gd name="T49" fmla="*/ 46 h 56"/>
                  <a:gd name="T50" fmla="*/ 0 w 31"/>
                  <a:gd name="T51" fmla="*/ 38 h 56"/>
                  <a:gd name="T52" fmla="*/ 0 w 31"/>
                  <a:gd name="T53" fmla="*/ 28 h 56"/>
                  <a:gd name="T54" fmla="*/ 7 w 31"/>
                  <a:gd name="T55" fmla="*/ 28 h 56"/>
                  <a:gd name="T56" fmla="*/ 7 w 31"/>
                  <a:gd name="T57" fmla="*/ 36 h 56"/>
                  <a:gd name="T58" fmla="*/ 7 w 31"/>
                  <a:gd name="T59" fmla="*/ 42 h 56"/>
                  <a:gd name="T60" fmla="*/ 9 w 31"/>
                  <a:gd name="T61" fmla="*/ 46 h 56"/>
                  <a:gd name="T62" fmla="*/ 12 w 31"/>
                  <a:gd name="T63" fmla="*/ 50 h 56"/>
                  <a:gd name="T64" fmla="*/ 16 w 31"/>
                  <a:gd name="T65" fmla="*/ 50 h 56"/>
                  <a:gd name="T66" fmla="*/ 19 w 31"/>
                  <a:gd name="T67" fmla="*/ 50 h 56"/>
                  <a:gd name="T68" fmla="*/ 22 w 31"/>
                  <a:gd name="T69" fmla="*/ 46 h 56"/>
                  <a:gd name="T70" fmla="*/ 24 w 31"/>
                  <a:gd name="T71" fmla="*/ 42 h 56"/>
                  <a:gd name="T72" fmla="*/ 26 w 31"/>
                  <a:gd name="T73" fmla="*/ 36 h 56"/>
                  <a:gd name="T74" fmla="*/ 26 w 31"/>
                  <a:gd name="T75" fmla="*/ 28 h 56"/>
                  <a:gd name="T76" fmla="*/ 26 w 31"/>
                  <a:gd name="T77" fmla="*/ 20 h 56"/>
                  <a:gd name="T78" fmla="*/ 24 w 31"/>
                  <a:gd name="T79" fmla="*/ 14 h 56"/>
                  <a:gd name="T80" fmla="*/ 22 w 31"/>
                  <a:gd name="T81" fmla="*/ 10 h 56"/>
                  <a:gd name="T82" fmla="*/ 19 w 31"/>
                  <a:gd name="T83" fmla="*/ 8 h 56"/>
                  <a:gd name="T84" fmla="*/ 16 w 31"/>
                  <a:gd name="T85" fmla="*/ 6 h 56"/>
                  <a:gd name="T86" fmla="*/ 12 w 31"/>
                  <a:gd name="T87" fmla="*/ 8 h 56"/>
                  <a:gd name="T88" fmla="*/ 9 w 31"/>
                  <a:gd name="T89" fmla="*/ 10 h 56"/>
                  <a:gd name="T90" fmla="*/ 7 w 31"/>
                  <a:gd name="T91" fmla="*/ 14 h 56"/>
                  <a:gd name="T92" fmla="*/ 7 w 31"/>
                  <a:gd name="T93" fmla="*/ 20 h 56"/>
                  <a:gd name="T94" fmla="*/ 7 w 31"/>
                  <a:gd name="T9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" h="56">
                    <a:moveTo>
                      <a:pt x="0" y="28"/>
                    </a:moveTo>
                    <a:lnTo>
                      <a:pt x="0" y="20"/>
                    </a:lnTo>
                    <a:lnTo>
                      <a:pt x="2" y="12"/>
                    </a:lnTo>
                    <a:lnTo>
                      <a:pt x="4" y="6"/>
                    </a:lnTo>
                    <a:lnTo>
                      <a:pt x="7" y="4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2" y="2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29" y="10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31" y="28"/>
                    </a:lnTo>
                    <a:lnTo>
                      <a:pt x="31" y="38"/>
                    </a:lnTo>
                    <a:lnTo>
                      <a:pt x="29" y="44"/>
                    </a:lnTo>
                    <a:lnTo>
                      <a:pt x="28" y="50"/>
                    </a:lnTo>
                    <a:lnTo>
                      <a:pt x="24" y="54"/>
                    </a:lnTo>
                    <a:lnTo>
                      <a:pt x="21" y="56"/>
                    </a:lnTo>
                    <a:lnTo>
                      <a:pt x="16" y="56"/>
                    </a:lnTo>
                    <a:lnTo>
                      <a:pt x="12" y="56"/>
                    </a:lnTo>
                    <a:lnTo>
                      <a:pt x="9" y="54"/>
                    </a:lnTo>
                    <a:lnTo>
                      <a:pt x="5" y="52"/>
                    </a:lnTo>
                    <a:lnTo>
                      <a:pt x="2" y="46"/>
                    </a:ln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7" y="28"/>
                    </a:moveTo>
                    <a:lnTo>
                      <a:pt x="7" y="36"/>
                    </a:lnTo>
                    <a:lnTo>
                      <a:pt x="7" y="42"/>
                    </a:lnTo>
                    <a:lnTo>
                      <a:pt x="9" y="46"/>
                    </a:lnTo>
                    <a:lnTo>
                      <a:pt x="12" y="50"/>
                    </a:lnTo>
                    <a:lnTo>
                      <a:pt x="16" y="50"/>
                    </a:lnTo>
                    <a:lnTo>
                      <a:pt x="19" y="50"/>
                    </a:lnTo>
                    <a:lnTo>
                      <a:pt x="22" y="46"/>
                    </a:lnTo>
                    <a:lnTo>
                      <a:pt x="24" y="42"/>
                    </a:lnTo>
                    <a:lnTo>
                      <a:pt x="26" y="36"/>
                    </a:lnTo>
                    <a:lnTo>
                      <a:pt x="26" y="28"/>
                    </a:lnTo>
                    <a:lnTo>
                      <a:pt x="26" y="20"/>
                    </a:lnTo>
                    <a:lnTo>
                      <a:pt x="24" y="14"/>
                    </a:lnTo>
                    <a:lnTo>
                      <a:pt x="22" y="10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9" y="10"/>
                    </a:lnTo>
                    <a:lnTo>
                      <a:pt x="7" y="14"/>
                    </a:lnTo>
                    <a:lnTo>
                      <a:pt x="7" y="20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25" name="Freeform 1629"/>
              <p:cNvSpPr>
                <a:spLocks noEditPoints="1"/>
              </p:cNvSpPr>
              <p:nvPr/>
            </p:nvSpPr>
            <p:spPr bwMode="auto">
              <a:xfrm>
                <a:off x="3032" y="2177"/>
                <a:ext cx="32" cy="56"/>
              </a:xfrm>
              <a:custGeom>
                <a:avLst/>
                <a:gdLst>
                  <a:gd name="T0" fmla="*/ 20 w 32"/>
                  <a:gd name="T1" fmla="*/ 56 h 56"/>
                  <a:gd name="T2" fmla="*/ 20 w 32"/>
                  <a:gd name="T3" fmla="*/ 42 h 56"/>
                  <a:gd name="T4" fmla="*/ 0 w 32"/>
                  <a:gd name="T5" fmla="*/ 42 h 56"/>
                  <a:gd name="T6" fmla="*/ 0 w 32"/>
                  <a:gd name="T7" fmla="*/ 36 h 56"/>
                  <a:gd name="T8" fmla="*/ 22 w 32"/>
                  <a:gd name="T9" fmla="*/ 0 h 56"/>
                  <a:gd name="T10" fmla="*/ 27 w 32"/>
                  <a:gd name="T11" fmla="*/ 0 h 56"/>
                  <a:gd name="T12" fmla="*/ 27 w 32"/>
                  <a:gd name="T13" fmla="*/ 36 h 56"/>
                  <a:gd name="T14" fmla="*/ 32 w 32"/>
                  <a:gd name="T15" fmla="*/ 36 h 56"/>
                  <a:gd name="T16" fmla="*/ 32 w 32"/>
                  <a:gd name="T17" fmla="*/ 42 h 56"/>
                  <a:gd name="T18" fmla="*/ 27 w 32"/>
                  <a:gd name="T19" fmla="*/ 42 h 56"/>
                  <a:gd name="T20" fmla="*/ 27 w 32"/>
                  <a:gd name="T21" fmla="*/ 56 h 56"/>
                  <a:gd name="T22" fmla="*/ 20 w 32"/>
                  <a:gd name="T23" fmla="*/ 56 h 56"/>
                  <a:gd name="T24" fmla="*/ 20 w 32"/>
                  <a:gd name="T25" fmla="*/ 36 h 56"/>
                  <a:gd name="T26" fmla="*/ 20 w 32"/>
                  <a:gd name="T27" fmla="*/ 14 h 56"/>
                  <a:gd name="T28" fmla="*/ 6 w 32"/>
                  <a:gd name="T29" fmla="*/ 36 h 56"/>
                  <a:gd name="T30" fmla="*/ 20 w 32"/>
                  <a:gd name="T31" fmla="*/ 3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6">
                    <a:moveTo>
                      <a:pt x="20" y="56"/>
                    </a:moveTo>
                    <a:lnTo>
                      <a:pt x="20" y="42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27" y="36"/>
                    </a:lnTo>
                    <a:lnTo>
                      <a:pt x="32" y="36"/>
                    </a:lnTo>
                    <a:lnTo>
                      <a:pt x="32" y="42"/>
                    </a:lnTo>
                    <a:lnTo>
                      <a:pt x="27" y="42"/>
                    </a:lnTo>
                    <a:lnTo>
                      <a:pt x="27" y="56"/>
                    </a:lnTo>
                    <a:lnTo>
                      <a:pt x="20" y="56"/>
                    </a:lnTo>
                    <a:close/>
                    <a:moveTo>
                      <a:pt x="20" y="36"/>
                    </a:moveTo>
                    <a:lnTo>
                      <a:pt x="20" y="14"/>
                    </a:lnTo>
                    <a:lnTo>
                      <a:pt x="6" y="36"/>
                    </a:lnTo>
                    <a:lnTo>
                      <a:pt x="2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26" name="Freeform 1630"/>
              <p:cNvSpPr>
                <a:spLocks noEditPoints="1"/>
              </p:cNvSpPr>
              <p:nvPr/>
            </p:nvSpPr>
            <p:spPr bwMode="auto">
              <a:xfrm>
                <a:off x="3071" y="2177"/>
                <a:ext cx="30" cy="56"/>
              </a:xfrm>
              <a:custGeom>
                <a:avLst/>
                <a:gdLst>
                  <a:gd name="T0" fmla="*/ 0 w 30"/>
                  <a:gd name="T1" fmla="*/ 28 h 56"/>
                  <a:gd name="T2" fmla="*/ 0 w 30"/>
                  <a:gd name="T3" fmla="*/ 20 h 56"/>
                  <a:gd name="T4" fmla="*/ 1 w 30"/>
                  <a:gd name="T5" fmla="*/ 12 h 56"/>
                  <a:gd name="T6" fmla="*/ 3 w 30"/>
                  <a:gd name="T7" fmla="*/ 6 h 56"/>
                  <a:gd name="T8" fmla="*/ 6 w 30"/>
                  <a:gd name="T9" fmla="*/ 4 h 56"/>
                  <a:gd name="T10" fmla="*/ 10 w 30"/>
                  <a:gd name="T11" fmla="*/ 0 h 56"/>
                  <a:gd name="T12" fmla="*/ 15 w 30"/>
                  <a:gd name="T13" fmla="*/ 0 h 56"/>
                  <a:gd name="T14" fmla="*/ 18 w 30"/>
                  <a:gd name="T15" fmla="*/ 0 h 56"/>
                  <a:gd name="T16" fmla="*/ 22 w 30"/>
                  <a:gd name="T17" fmla="*/ 2 h 56"/>
                  <a:gd name="T18" fmla="*/ 23 w 30"/>
                  <a:gd name="T19" fmla="*/ 4 h 56"/>
                  <a:gd name="T20" fmla="*/ 27 w 30"/>
                  <a:gd name="T21" fmla="*/ 6 h 56"/>
                  <a:gd name="T22" fmla="*/ 27 w 30"/>
                  <a:gd name="T23" fmla="*/ 10 h 56"/>
                  <a:gd name="T24" fmla="*/ 29 w 30"/>
                  <a:gd name="T25" fmla="*/ 16 h 56"/>
                  <a:gd name="T26" fmla="*/ 30 w 30"/>
                  <a:gd name="T27" fmla="*/ 20 h 56"/>
                  <a:gd name="T28" fmla="*/ 30 w 30"/>
                  <a:gd name="T29" fmla="*/ 28 h 56"/>
                  <a:gd name="T30" fmla="*/ 30 w 30"/>
                  <a:gd name="T31" fmla="*/ 38 h 56"/>
                  <a:gd name="T32" fmla="*/ 29 w 30"/>
                  <a:gd name="T33" fmla="*/ 44 h 56"/>
                  <a:gd name="T34" fmla="*/ 27 w 30"/>
                  <a:gd name="T35" fmla="*/ 50 h 56"/>
                  <a:gd name="T36" fmla="*/ 23 w 30"/>
                  <a:gd name="T37" fmla="*/ 54 h 56"/>
                  <a:gd name="T38" fmla="*/ 20 w 30"/>
                  <a:gd name="T39" fmla="*/ 56 h 56"/>
                  <a:gd name="T40" fmla="*/ 15 w 30"/>
                  <a:gd name="T41" fmla="*/ 56 h 56"/>
                  <a:gd name="T42" fmla="*/ 10 w 30"/>
                  <a:gd name="T43" fmla="*/ 56 h 56"/>
                  <a:gd name="T44" fmla="*/ 6 w 30"/>
                  <a:gd name="T45" fmla="*/ 54 h 56"/>
                  <a:gd name="T46" fmla="*/ 3 w 30"/>
                  <a:gd name="T47" fmla="*/ 52 h 56"/>
                  <a:gd name="T48" fmla="*/ 1 w 30"/>
                  <a:gd name="T49" fmla="*/ 46 h 56"/>
                  <a:gd name="T50" fmla="*/ 0 w 30"/>
                  <a:gd name="T51" fmla="*/ 38 h 56"/>
                  <a:gd name="T52" fmla="*/ 0 w 30"/>
                  <a:gd name="T53" fmla="*/ 28 h 56"/>
                  <a:gd name="T54" fmla="*/ 5 w 30"/>
                  <a:gd name="T55" fmla="*/ 28 h 56"/>
                  <a:gd name="T56" fmla="*/ 5 w 30"/>
                  <a:gd name="T57" fmla="*/ 36 h 56"/>
                  <a:gd name="T58" fmla="*/ 6 w 30"/>
                  <a:gd name="T59" fmla="*/ 42 h 56"/>
                  <a:gd name="T60" fmla="*/ 8 w 30"/>
                  <a:gd name="T61" fmla="*/ 46 h 56"/>
                  <a:gd name="T62" fmla="*/ 12 w 30"/>
                  <a:gd name="T63" fmla="*/ 50 h 56"/>
                  <a:gd name="T64" fmla="*/ 15 w 30"/>
                  <a:gd name="T65" fmla="*/ 50 h 56"/>
                  <a:gd name="T66" fmla="*/ 18 w 30"/>
                  <a:gd name="T67" fmla="*/ 50 h 56"/>
                  <a:gd name="T68" fmla="*/ 22 w 30"/>
                  <a:gd name="T69" fmla="*/ 46 h 56"/>
                  <a:gd name="T70" fmla="*/ 22 w 30"/>
                  <a:gd name="T71" fmla="*/ 42 h 56"/>
                  <a:gd name="T72" fmla="*/ 23 w 30"/>
                  <a:gd name="T73" fmla="*/ 36 h 56"/>
                  <a:gd name="T74" fmla="*/ 23 w 30"/>
                  <a:gd name="T75" fmla="*/ 28 h 56"/>
                  <a:gd name="T76" fmla="*/ 23 w 30"/>
                  <a:gd name="T77" fmla="*/ 20 h 56"/>
                  <a:gd name="T78" fmla="*/ 23 w 30"/>
                  <a:gd name="T79" fmla="*/ 14 h 56"/>
                  <a:gd name="T80" fmla="*/ 22 w 30"/>
                  <a:gd name="T81" fmla="*/ 10 h 56"/>
                  <a:gd name="T82" fmla="*/ 18 w 30"/>
                  <a:gd name="T83" fmla="*/ 8 h 56"/>
                  <a:gd name="T84" fmla="*/ 15 w 30"/>
                  <a:gd name="T85" fmla="*/ 6 h 56"/>
                  <a:gd name="T86" fmla="*/ 12 w 30"/>
                  <a:gd name="T87" fmla="*/ 8 h 56"/>
                  <a:gd name="T88" fmla="*/ 8 w 30"/>
                  <a:gd name="T89" fmla="*/ 10 h 56"/>
                  <a:gd name="T90" fmla="*/ 6 w 30"/>
                  <a:gd name="T91" fmla="*/ 14 h 56"/>
                  <a:gd name="T92" fmla="*/ 5 w 30"/>
                  <a:gd name="T93" fmla="*/ 20 h 56"/>
                  <a:gd name="T94" fmla="*/ 5 w 30"/>
                  <a:gd name="T9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56">
                    <a:moveTo>
                      <a:pt x="0" y="28"/>
                    </a:moveTo>
                    <a:lnTo>
                      <a:pt x="0" y="20"/>
                    </a:lnTo>
                    <a:lnTo>
                      <a:pt x="1" y="12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2" y="2"/>
                    </a:lnTo>
                    <a:lnTo>
                      <a:pt x="23" y="4"/>
                    </a:lnTo>
                    <a:lnTo>
                      <a:pt x="27" y="6"/>
                    </a:lnTo>
                    <a:lnTo>
                      <a:pt x="27" y="10"/>
                    </a:lnTo>
                    <a:lnTo>
                      <a:pt x="29" y="16"/>
                    </a:lnTo>
                    <a:lnTo>
                      <a:pt x="30" y="20"/>
                    </a:lnTo>
                    <a:lnTo>
                      <a:pt x="30" y="28"/>
                    </a:lnTo>
                    <a:lnTo>
                      <a:pt x="30" y="38"/>
                    </a:lnTo>
                    <a:lnTo>
                      <a:pt x="29" y="44"/>
                    </a:lnTo>
                    <a:lnTo>
                      <a:pt x="27" y="50"/>
                    </a:lnTo>
                    <a:lnTo>
                      <a:pt x="23" y="54"/>
                    </a:lnTo>
                    <a:lnTo>
                      <a:pt x="20" y="56"/>
                    </a:lnTo>
                    <a:lnTo>
                      <a:pt x="15" y="56"/>
                    </a:lnTo>
                    <a:lnTo>
                      <a:pt x="10" y="56"/>
                    </a:lnTo>
                    <a:lnTo>
                      <a:pt x="6" y="54"/>
                    </a:lnTo>
                    <a:lnTo>
                      <a:pt x="3" y="52"/>
                    </a:lnTo>
                    <a:lnTo>
                      <a:pt x="1" y="46"/>
                    </a:ln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5" y="28"/>
                    </a:moveTo>
                    <a:lnTo>
                      <a:pt x="5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5" y="50"/>
                    </a:lnTo>
                    <a:lnTo>
                      <a:pt x="18" y="50"/>
                    </a:lnTo>
                    <a:lnTo>
                      <a:pt x="22" y="46"/>
                    </a:lnTo>
                    <a:lnTo>
                      <a:pt x="22" y="42"/>
                    </a:lnTo>
                    <a:lnTo>
                      <a:pt x="23" y="36"/>
                    </a:lnTo>
                    <a:lnTo>
                      <a:pt x="23" y="28"/>
                    </a:lnTo>
                    <a:lnTo>
                      <a:pt x="23" y="20"/>
                    </a:lnTo>
                    <a:lnTo>
                      <a:pt x="23" y="14"/>
                    </a:lnTo>
                    <a:lnTo>
                      <a:pt x="22" y="10"/>
                    </a:lnTo>
                    <a:lnTo>
                      <a:pt x="18" y="8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8" y="10"/>
                    </a:lnTo>
                    <a:lnTo>
                      <a:pt x="6" y="14"/>
                    </a:lnTo>
                    <a:lnTo>
                      <a:pt x="5" y="20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27" name="Freeform 1631"/>
              <p:cNvSpPr>
                <a:spLocks noEditPoints="1"/>
              </p:cNvSpPr>
              <p:nvPr/>
            </p:nvSpPr>
            <p:spPr bwMode="auto">
              <a:xfrm>
                <a:off x="3106" y="2177"/>
                <a:ext cx="31" cy="56"/>
              </a:xfrm>
              <a:custGeom>
                <a:avLst/>
                <a:gdLst>
                  <a:gd name="T0" fmla="*/ 0 w 31"/>
                  <a:gd name="T1" fmla="*/ 28 h 56"/>
                  <a:gd name="T2" fmla="*/ 0 w 31"/>
                  <a:gd name="T3" fmla="*/ 20 h 56"/>
                  <a:gd name="T4" fmla="*/ 2 w 31"/>
                  <a:gd name="T5" fmla="*/ 12 h 56"/>
                  <a:gd name="T6" fmla="*/ 4 w 31"/>
                  <a:gd name="T7" fmla="*/ 6 h 56"/>
                  <a:gd name="T8" fmla="*/ 7 w 31"/>
                  <a:gd name="T9" fmla="*/ 4 h 56"/>
                  <a:gd name="T10" fmla="*/ 11 w 31"/>
                  <a:gd name="T11" fmla="*/ 0 h 56"/>
                  <a:gd name="T12" fmla="*/ 16 w 31"/>
                  <a:gd name="T13" fmla="*/ 0 h 56"/>
                  <a:gd name="T14" fmla="*/ 19 w 31"/>
                  <a:gd name="T15" fmla="*/ 0 h 56"/>
                  <a:gd name="T16" fmla="*/ 22 w 31"/>
                  <a:gd name="T17" fmla="*/ 2 h 56"/>
                  <a:gd name="T18" fmla="*/ 26 w 31"/>
                  <a:gd name="T19" fmla="*/ 4 h 56"/>
                  <a:gd name="T20" fmla="*/ 28 w 31"/>
                  <a:gd name="T21" fmla="*/ 6 h 56"/>
                  <a:gd name="T22" fmla="*/ 29 w 31"/>
                  <a:gd name="T23" fmla="*/ 10 h 56"/>
                  <a:gd name="T24" fmla="*/ 31 w 31"/>
                  <a:gd name="T25" fmla="*/ 16 h 56"/>
                  <a:gd name="T26" fmla="*/ 31 w 31"/>
                  <a:gd name="T27" fmla="*/ 20 h 56"/>
                  <a:gd name="T28" fmla="*/ 31 w 31"/>
                  <a:gd name="T29" fmla="*/ 28 h 56"/>
                  <a:gd name="T30" fmla="*/ 31 w 31"/>
                  <a:gd name="T31" fmla="*/ 38 h 56"/>
                  <a:gd name="T32" fmla="*/ 29 w 31"/>
                  <a:gd name="T33" fmla="*/ 44 h 56"/>
                  <a:gd name="T34" fmla="*/ 28 w 31"/>
                  <a:gd name="T35" fmla="*/ 50 h 56"/>
                  <a:gd name="T36" fmla="*/ 24 w 31"/>
                  <a:gd name="T37" fmla="*/ 54 h 56"/>
                  <a:gd name="T38" fmla="*/ 21 w 31"/>
                  <a:gd name="T39" fmla="*/ 56 h 56"/>
                  <a:gd name="T40" fmla="*/ 16 w 31"/>
                  <a:gd name="T41" fmla="*/ 56 h 56"/>
                  <a:gd name="T42" fmla="*/ 12 w 31"/>
                  <a:gd name="T43" fmla="*/ 56 h 56"/>
                  <a:gd name="T44" fmla="*/ 9 w 31"/>
                  <a:gd name="T45" fmla="*/ 54 h 56"/>
                  <a:gd name="T46" fmla="*/ 5 w 31"/>
                  <a:gd name="T47" fmla="*/ 52 h 56"/>
                  <a:gd name="T48" fmla="*/ 2 w 31"/>
                  <a:gd name="T49" fmla="*/ 46 h 56"/>
                  <a:gd name="T50" fmla="*/ 0 w 31"/>
                  <a:gd name="T51" fmla="*/ 38 h 56"/>
                  <a:gd name="T52" fmla="*/ 0 w 31"/>
                  <a:gd name="T53" fmla="*/ 28 h 56"/>
                  <a:gd name="T54" fmla="*/ 7 w 31"/>
                  <a:gd name="T55" fmla="*/ 28 h 56"/>
                  <a:gd name="T56" fmla="*/ 7 w 31"/>
                  <a:gd name="T57" fmla="*/ 36 h 56"/>
                  <a:gd name="T58" fmla="*/ 7 w 31"/>
                  <a:gd name="T59" fmla="*/ 42 h 56"/>
                  <a:gd name="T60" fmla="*/ 9 w 31"/>
                  <a:gd name="T61" fmla="*/ 46 h 56"/>
                  <a:gd name="T62" fmla="*/ 12 w 31"/>
                  <a:gd name="T63" fmla="*/ 50 h 56"/>
                  <a:gd name="T64" fmla="*/ 16 w 31"/>
                  <a:gd name="T65" fmla="*/ 50 h 56"/>
                  <a:gd name="T66" fmla="*/ 19 w 31"/>
                  <a:gd name="T67" fmla="*/ 50 h 56"/>
                  <a:gd name="T68" fmla="*/ 22 w 31"/>
                  <a:gd name="T69" fmla="*/ 46 h 56"/>
                  <a:gd name="T70" fmla="*/ 24 w 31"/>
                  <a:gd name="T71" fmla="*/ 42 h 56"/>
                  <a:gd name="T72" fmla="*/ 26 w 31"/>
                  <a:gd name="T73" fmla="*/ 36 h 56"/>
                  <a:gd name="T74" fmla="*/ 26 w 31"/>
                  <a:gd name="T75" fmla="*/ 28 h 56"/>
                  <a:gd name="T76" fmla="*/ 26 w 31"/>
                  <a:gd name="T77" fmla="*/ 20 h 56"/>
                  <a:gd name="T78" fmla="*/ 24 w 31"/>
                  <a:gd name="T79" fmla="*/ 14 h 56"/>
                  <a:gd name="T80" fmla="*/ 22 w 31"/>
                  <a:gd name="T81" fmla="*/ 10 h 56"/>
                  <a:gd name="T82" fmla="*/ 19 w 31"/>
                  <a:gd name="T83" fmla="*/ 8 h 56"/>
                  <a:gd name="T84" fmla="*/ 16 w 31"/>
                  <a:gd name="T85" fmla="*/ 6 h 56"/>
                  <a:gd name="T86" fmla="*/ 12 w 31"/>
                  <a:gd name="T87" fmla="*/ 8 h 56"/>
                  <a:gd name="T88" fmla="*/ 9 w 31"/>
                  <a:gd name="T89" fmla="*/ 10 h 56"/>
                  <a:gd name="T90" fmla="*/ 7 w 31"/>
                  <a:gd name="T91" fmla="*/ 14 h 56"/>
                  <a:gd name="T92" fmla="*/ 7 w 31"/>
                  <a:gd name="T93" fmla="*/ 20 h 56"/>
                  <a:gd name="T94" fmla="*/ 7 w 31"/>
                  <a:gd name="T9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" h="56">
                    <a:moveTo>
                      <a:pt x="0" y="28"/>
                    </a:moveTo>
                    <a:lnTo>
                      <a:pt x="0" y="20"/>
                    </a:lnTo>
                    <a:lnTo>
                      <a:pt x="2" y="12"/>
                    </a:lnTo>
                    <a:lnTo>
                      <a:pt x="4" y="6"/>
                    </a:lnTo>
                    <a:lnTo>
                      <a:pt x="7" y="4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2" y="2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29" y="10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31" y="28"/>
                    </a:lnTo>
                    <a:lnTo>
                      <a:pt x="31" y="38"/>
                    </a:lnTo>
                    <a:lnTo>
                      <a:pt x="29" y="44"/>
                    </a:lnTo>
                    <a:lnTo>
                      <a:pt x="28" y="50"/>
                    </a:lnTo>
                    <a:lnTo>
                      <a:pt x="24" y="54"/>
                    </a:lnTo>
                    <a:lnTo>
                      <a:pt x="21" y="56"/>
                    </a:lnTo>
                    <a:lnTo>
                      <a:pt x="16" y="56"/>
                    </a:lnTo>
                    <a:lnTo>
                      <a:pt x="12" y="56"/>
                    </a:lnTo>
                    <a:lnTo>
                      <a:pt x="9" y="54"/>
                    </a:lnTo>
                    <a:lnTo>
                      <a:pt x="5" y="52"/>
                    </a:lnTo>
                    <a:lnTo>
                      <a:pt x="2" y="46"/>
                    </a:ln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7" y="28"/>
                    </a:moveTo>
                    <a:lnTo>
                      <a:pt x="7" y="36"/>
                    </a:lnTo>
                    <a:lnTo>
                      <a:pt x="7" y="42"/>
                    </a:lnTo>
                    <a:lnTo>
                      <a:pt x="9" y="46"/>
                    </a:lnTo>
                    <a:lnTo>
                      <a:pt x="12" y="50"/>
                    </a:lnTo>
                    <a:lnTo>
                      <a:pt x="16" y="50"/>
                    </a:lnTo>
                    <a:lnTo>
                      <a:pt x="19" y="50"/>
                    </a:lnTo>
                    <a:lnTo>
                      <a:pt x="22" y="46"/>
                    </a:lnTo>
                    <a:lnTo>
                      <a:pt x="24" y="42"/>
                    </a:lnTo>
                    <a:lnTo>
                      <a:pt x="26" y="36"/>
                    </a:lnTo>
                    <a:lnTo>
                      <a:pt x="26" y="28"/>
                    </a:lnTo>
                    <a:lnTo>
                      <a:pt x="26" y="20"/>
                    </a:lnTo>
                    <a:lnTo>
                      <a:pt x="24" y="14"/>
                    </a:lnTo>
                    <a:lnTo>
                      <a:pt x="22" y="10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9" y="10"/>
                    </a:lnTo>
                    <a:lnTo>
                      <a:pt x="7" y="14"/>
                    </a:lnTo>
                    <a:lnTo>
                      <a:pt x="7" y="20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28" name="Freeform 1632"/>
              <p:cNvSpPr>
                <a:spLocks noEditPoints="1"/>
              </p:cNvSpPr>
              <p:nvPr/>
            </p:nvSpPr>
            <p:spPr bwMode="auto">
              <a:xfrm>
                <a:off x="3033" y="1677"/>
                <a:ext cx="31" cy="56"/>
              </a:xfrm>
              <a:custGeom>
                <a:avLst/>
                <a:gdLst>
                  <a:gd name="T0" fmla="*/ 31 w 31"/>
                  <a:gd name="T1" fmla="*/ 14 h 56"/>
                  <a:gd name="T2" fmla="*/ 24 w 31"/>
                  <a:gd name="T3" fmla="*/ 16 h 56"/>
                  <a:gd name="T4" fmla="*/ 24 w 31"/>
                  <a:gd name="T5" fmla="*/ 12 h 56"/>
                  <a:gd name="T6" fmla="*/ 22 w 31"/>
                  <a:gd name="T7" fmla="*/ 10 h 56"/>
                  <a:gd name="T8" fmla="*/ 19 w 31"/>
                  <a:gd name="T9" fmla="*/ 8 h 56"/>
                  <a:gd name="T10" fmla="*/ 17 w 31"/>
                  <a:gd name="T11" fmla="*/ 6 h 56"/>
                  <a:gd name="T12" fmla="*/ 14 w 31"/>
                  <a:gd name="T13" fmla="*/ 6 h 56"/>
                  <a:gd name="T14" fmla="*/ 12 w 31"/>
                  <a:gd name="T15" fmla="*/ 8 h 56"/>
                  <a:gd name="T16" fmla="*/ 9 w 31"/>
                  <a:gd name="T17" fmla="*/ 10 h 56"/>
                  <a:gd name="T18" fmla="*/ 7 w 31"/>
                  <a:gd name="T19" fmla="*/ 14 h 56"/>
                  <a:gd name="T20" fmla="*/ 7 w 31"/>
                  <a:gd name="T21" fmla="*/ 20 h 56"/>
                  <a:gd name="T22" fmla="*/ 5 w 31"/>
                  <a:gd name="T23" fmla="*/ 26 h 56"/>
                  <a:gd name="T24" fmla="*/ 9 w 31"/>
                  <a:gd name="T25" fmla="*/ 24 h 56"/>
                  <a:gd name="T26" fmla="*/ 10 w 31"/>
                  <a:gd name="T27" fmla="*/ 22 h 56"/>
                  <a:gd name="T28" fmla="*/ 14 w 31"/>
                  <a:gd name="T29" fmla="*/ 20 h 56"/>
                  <a:gd name="T30" fmla="*/ 17 w 31"/>
                  <a:gd name="T31" fmla="*/ 20 h 56"/>
                  <a:gd name="T32" fmla="*/ 22 w 31"/>
                  <a:gd name="T33" fmla="*/ 20 h 56"/>
                  <a:gd name="T34" fmla="*/ 27 w 31"/>
                  <a:gd name="T35" fmla="*/ 24 h 56"/>
                  <a:gd name="T36" fmla="*/ 31 w 31"/>
                  <a:gd name="T37" fmla="*/ 30 h 56"/>
                  <a:gd name="T38" fmla="*/ 31 w 31"/>
                  <a:gd name="T39" fmla="*/ 38 h 56"/>
                  <a:gd name="T40" fmla="*/ 31 w 31"/>
                  <a:gd name="T41" fmla="*/ 42 h 56"/>
                  <a:gd name="T42" fmla="*/ 29 w 31"/>
                  <a:gd name="T43" fmla="*/ 48 h 56"/>
                  <a:gd name="T44" fmla="*/ 27 w 31"/>
                  <a:gd name="T45" fmla="*/ 52 h 56"/>
                  <a:gd name="T46" fmla="*/ 24 w 31"/>
                  <a:gd name="T47" fmla="*/ 54 h 56"/>
                  <a:gd name="T48" fmla="*/ 21 w 31"/>
                  <a:gd name="T49" fmla="*/ 56 h 56"/>
                  <a:gd name="T50" fmla="*/ 16 w 31"/>
                  <a:gd name="T51" fmla="*/ 56 h 56"/>
                  <a:gd name="T52" fmla="*/ 12 w 31"/>
                  <a:gd name="T53" fmla="*/ 56 h 56"/>
                  <a:gd name="T54" fmla="*/ 7 w 31"/>
                  <a:gd name="T55" fmla="*/ 54 h 56"/>
                  <a:gd name="T56" fmla="*/ 4 w 31"/>
                  <a:gd name="T57" fmla="*/ 50 h 56"/>
                  <a:gd name="T58" fmla="*/ 2 w 31"/>
                  <a:gd name="T59" fmla="*/ 46 h 56"/>
                  <a:gd name="T60" fmla="*/ 0 w 31"/>
                  <a:gd name="T61" fmla="*/ 38 h 56"/>
                  <a:gd name="T62" fmla="*/ 0 w 31"/>
                  <a:gd name="T63" fmla="*/ 30 h 56"/>
                  <a:gd name="T64" fmla="*/ 0 w 31"/>
                  <a:gd name="T65" fmla="*/ 20 h 56"/>
                  <a:gd name="T66" fmla="*/ 2 w 31"/>
                  <a:gd name="T67" fmla="*/ 12 h 56"/>
                  <a:gd name="T68" fmla="*/ 5 w 31"/>
                  <a:gd name="T69" fmla="*/ 6 h 56"/>
                  <a:gd name="T70" fmla="*/ 9 w 31"/>
                  <a:gd name="T71" fmla="*/ 2 h 56"/>
                  <a:gd name="T72" fmla="*/ 12 w 31"/>
                  <a:gd name="T73" fmla="*/ 0 h 56"/>
                  <a:gd name="T74" fmla="*/ 17 w 31"/>
                  <a:gd name="T75" fmla="*/ 0 h 56"/>
                  <a:gd name="T76" fmla="*/ 22 w 31"/>
                  <a:gd name="T77" fmla="*/ 0 h 56"/>
                  <a:gd name="T78" fmla="*/ 26 w 31"/>
                  <a:gd name="T79" fmla="*/ 4 h 56"/>
                  <a:gd name="T80" fmla="*/ 29 w 31"/>
                  <a:gd name="T81" fmla="*/ 8 h 56"/>
                  <a:gd name="T82" fmla="*/ 31 w 31"/>
                  <a:gd name="T83" fmla="*/ 14 h 56"/>
                  <a:gd name="T84" fmla="*/ 5 w 31"/>
                  <a:gd name="T85" fmla="*/ 38 h 56"/>
                  <a:gd name="T86" fmla="*/ 5 w 31"/>
                  <a:gd name="T87" fmla="*/ 40 h 56"/>
                  <a:gd name="T88" fmla="*/ 7 w 31"/>
                  <a:gd name="T89" fmla="*/ 44 h 56"/>
                  <a:gd name="T90" fmla="*/ 9 w 31"/>
                  <a:gd name="T91" fmla="*/ 46 h 56"/>
                  <a:gd name="T92" fmla="*/ 10 w 31"/>
                  <a:gd name="T93" fmla="*/ 48 h 56"/>
                  <a:gd name="T94" fmla="*/ 14 w 31"/>
                  <a:gd name="T95" fmla="*/ 50 h 56"/>
                  <a:gd name="T96" fmla="*/ 16 w 31"/>
                  <a:gd name="T97" fmla="*/ 50 h 56"/>
                  <a:gd name="T98" fmla="*/ 19 w 31"/>
                  <a:gd name="T99" fmla="*/ 50 h 56"/>
                  <a:gd name="T100" fmla="*/ 22 w 31"/>
                  <a:gd name="T101" fmla="*/ 46 h 56"/>
                  <a:gd name="T102" fmla="*/ 24 w 31"/>
                  <a:gd name="T103" fmla="*/ 44 h 56"/>
                  <a:gd name="T104" fmla="*/ 26 w 31"/>
                  <a:gd name="T105" fmla="*/ 38 h 56"/>
                  <a:gd name="T106" fmla="*/ 24 w 31"/>
                  <a:gd name="T107" fmla="*/ 32 h 56"/>
                  <a:gd name="T108" fmla="*/ 22 w 31"/>
                  <a:gd name="T109" fmla="*/ 30 h 56"/>
                  <a:gd name="T110" fmla="*/ 19 w 31"/>
                  <a:gd name="T111" fmla="*/ 26 h 56"/>
                  <a:gd name="T112" fmla="*/ 16 w 31"/>
                  <a:gd name="T113" fmla="*/ 26 h 56"/>
                  <a:gd name="T114" fmla="*/ 12 w 31"/>
                  <a:gd name="T115" fmla="*/ 26 h 56"/>
                  <a:gd name="T116" fmla="*/ 9 w 31"/>
                  <a:gd name="T117" fmla="*/ 30 h 56"/>
                  <a:gd name="T118" fmla="*/ 7 w 31"/>
                  <a:gd name="T119" fmla="*/ 32 h 56"/>
                  <a:gd name="T120" fmla="*/ 5 w 31"/>
                  <a:gd name="T1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1" h="56">
                    <a:moveTo>
                      <a:pt x="31" y="14"/>
                    </a:moveTo>
                    <a:lnTo>
                      <a:pt x="24" y="16"/>
                    </a:lnTo>
                    <a:lnTo>
                      <a:pt x="24" y="12"/>
                    </a:lnTo>
                    <a:lnTo>
                      <a:pt x="22" y="10"/>
                    </a:lnTo>
                    <a:lnTo>
                      <a:pt x="19" y="8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9" y="10"/>
                    </a:lnTo>
                    <a:lnTo>
                      <a:pt x="7" y="14"/>
                    </a:lnTo>
                    <a:lnTo>
                      <a:pt x="7" y="20"/>
                    </a:lnTo>
                    <a:lnTo>
                      <a:pt x="5" y="26"/>
                    </a:lnTo>
                    <a:lnTo>
                      <a:pt x="9" y="24"/>
                    </a:lnTo>
                    <a:lnTo>
                      <a:pt x="10" y="22"/>
                    </a:lnTo>
                    <a:lnTo>
                      <a:pt x="14" y="20"/>
                    </a:lnTo>
                    <a:lnTo>
                      <a:pt x="17" y="20"/>
                    </a:lnTo>
                    <a:lnTo>
                      <a:pt x="22" y="20"/>
                    </a:lnTo>
                    <a:lnTo>
                      <a:pt x="27" y="24"/>
                    </a:lnTo>
                    <a:lnTo>
                      <a:pt x="31" y="30"/>
                    </a:lnTo>
                    <a:lnTo>
                      <a:pt x="31" y="38"/>
                    </a:lnTo>
                    <a:lnTo>
                      <a:pt x="31" y="42"/>
                    </a:lnTo>
                    <a:lnTo>
                      <a:pt x="29" y="48"/>
                    </a:lnTo>
                    <a:lnTo>
                      <a:pt x="27" y="52"/>
                    </a:lnTo>
                    <a:lnTo>
                      <a:pt x="24" y="54"/>
                    </a:lnTo>
                    <a:lnTo>
                      <a:pt x="21" y="56"/>
                    </a:lnTo>
                    <a:lnTo>
                      <a:pt x="16" y="56"/>
                    </a:lnTo>
                    <a:lnTo>
                      <a:pt x="12" y="56"/>
                    </a:lnTo>
                    <a:lnTo>
                      <a:pt x="7" y="54"/>
                    </a:lnTo>
                    <a:lnTo>
                      <a:pt x="4" y="50"/>
                    </a:lnTo>
                    <a:lnTo>
                      <a:pt x="2" y="46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0" y="20"/>
                    </a:lnTo>
                    <a:lnTo>
                      <a:pt x="2" y="12"/>
                    </a:lnTo>
                    <a:lnTo>
                      <a:pt x="5" y="6"/>
                    </a:lnTo>
                    <a:lnTo>
                      <a:pt x="9" y="2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6" y="4"/>
                    </a:lnTo>
                    <a:lnTo>
                      <a:pt x="29" y="8"/>
                    </a:lnTo>
                    <a:lnTo>
                      <a:pt x="31" y="14"/>
                    </a:lnTo>
                    <a:close/>
                    <a:moveTo>
                      <a:pt x="5" y="38"/>
                    </a:moveTo>
                    <a:lnTo>
                      <a:pt x="5" y="40"/>
                    </a:lnTo>
                    <a:lnTo>
                      <a:pt x="7" y="44"/>
                    </a:lnTo>
                    <a:lnTo>
                      <a:pt x="9" y="46"/>
                    </a:lnTo>
                    <a:lnTo>
                      <a:pt x="10" y="48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9" y="50"/>
                    </a:lnTo>
                    <a:lnTo>
                      <a:pt x="22" y="46"/>
                    </a:lnTo>
                    <a:lnTo>
                      <a:pt x="24" y="44"/>
                    </a:lnTo>
                    <a:lnTo>
                      <a:pt x="26" y="38"/>
                    </a:lnTo>
                    <a:lnTo>
                      <a:pt x="24" y="32"/>
                    </a:lnTo>
                    <a:lnTo>
                      <a:pt x="22" y="30"/>
                    </a:lnTo>
                    <a:lnTo>
                      <a:pt x="19" y="26"/>
                    </a:lnTo>
                    <a:lnTo>
                      <a:pt x="16" y="26"/>
                    </a:lnTo>
                    <a:lnTo>
                      <a:pt x="12" y="26"/>
                    </a:lnTo>
                    <a:lnTo>
                      <a:pt x="9" y="30"/>
                    </a:lnTo>
                    <a:lnTo>
                      <a:pt x="7" y="32"/>
                    </a:lnTo>
                    <a:lnTo>
                      <a:pt x="5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29" name="Freeform 1633"/>
              <p:cNvSpPr>
                <a:spLocks noEditPoints="1"/>
              </p:cNvSpPr>
              <p:nvPr/>
            </p:nvSpPr>
            <p:spPr bwMode="auto">
              <a:xfrm>
                <a:off x="3071" y="1677"/>
                <a:ext cx="30" cy="56"/>
              </a:xfrm>
              <a:custGeom>
                <a:avLst/>
                <a:gdLst>
                  <a:gd name="T0" fmla="*/ 0 w 30"/>
                  <a:gd name="T1" fmla="*/ 28 h 56"/>
                  <a:gd name="T2" fmla="*/ 0 w 30"/>
                  <a:gd name="T3" fmla="*/ 20 h 56"/>
                  <a:gd name="T4" fmla="*/ 1 w 30"/>
                  <a:gd name="T5" fmla="*/ 12 h 56"/>
                  <a:gd name="T6" fmla="*/ 3 w 30"/>
                  <a:gd name="T7" fmla="*/ 6 h 56"/>
                  <a:gd name="T8" fmla="*/ 6 w 30"/>
                  <a:gd name="T9" fmla="*/ 4 h 56"/>
                  <a:gd name="T10" fmla="*/ 10 w 30"/>
                  <a:gd name="T11" fmla="*/ 0 h 56"/>
                  <a:gd name="T12" fmla="*/ 15 w 30"/>
                  <a:gd name="T13" fmla="*/ 0 h 56"/>
                  <a:gd name="T14" fmla="*/ 18 w 30"/>
                  <a:gd name="T15" fmla="*/ 0 h 56"/>
                  <a:gd name="T16" fmla="*/ 22 w 30"/>
                  <a:gd name="T17" fmla="*/ 2 h 56"/>
                  <a:gd name="T18" fmla="*/ 23 w 30"/>
                  <a:gd name="T19" fmla="*/ 4 h 56"/>
                  <a:gd name="T20" fmla="*/ 27 w 30"/>
                  <a:gd name="T21" fmla="*/ 6 h 56"/>
                  <a:gd name="T22" fmla="*/ 27 w 30"/>
                  <a:gd name="T23" fmla="*/ 10 h 56"/>
                  <a:gd name="T24" fmla="*/ 29 w 30"/>
                  <a:gd name="T25" fmla="*/ 16 h 56"/>
                  <a:gd name="T26" fmla="*/ 30 w 30"/>
                  <a:gd name="T27" fmla="*/ 20 h 56"/>
                  <a:gd name="T28" fmla="*/ 30 w 30"/>
                  <a:gd name="T29" fmla="*/ 28 h 56"/>
                  <a:gd name="T30" fmla="*/ 30 w 30"/>
                  <a:gd name="T31" fmla="*/ 38 h 56"/>
                  <a:gd name="T32" fmla="*/ 29 w 30"/>
                  <a:gd name="T33" fmla="*/ 44 h 56"/>
                  <a:gd name="T34" fmla="*/ 27 w 30"/>
                  <a:gd name="T35" fmla="*/ 50 h 56"/>
                  <a:gd name="T36" fmla="*/ 23 w 30"/>
                  <a:gd name="T37" fmla="*/ 54 h 56"/>
                  <a:gd name="T38" fmla="*/ 20 w 30"/>
                  <a:gd name="T39" fmla="*/ 56 h 56"/>
                  <a:gd name="T40" fmla="*/ 15 w 30"/>
                  <a:gd name="T41" fmla="*/ 56 h 56"/>
                  <a:gd name="T42" fmla="*/ 10 w 30"/>
                  <a:gd name="T43" fmla="*/ 56 h 56"/>
                  <a:gd name="T44" fmla="*/ 6 w 30"/>
                  <a:gd name="T45" fmla="*/ 54 h 56"/>
                  <a:gd name="T46" fmla="*/ 3 w 30"/>
                  <a:gd name="T47" fmla="*/ 52 h 56"/>
                  <a:gd name="T48" fmla="*/ 1 w 30"/>
                  <a:gd name="T49" fmla="*/ 46 h 56"/>
                  <a:gd name="T50" fmla="*/ 0 w 30"/>
                  <a:gd name="T51" fmla="*/ 38 h 56"/>
                  <a:gd name="T52" fmla="*/ 0 w 30"/>
                  <a:gd name="T53" fmla="*/ 28 h 56"/>
                  <a:gd name="T54" fmla="*/ 5 w 30"/>
                  <a:gd name="T55" fmla="*/ 28 h 56"/>
                  <a:gd name="T56" fmla="*/ 5 w 30"/>
                  <a:gd name="T57" fmla="*/ 36 h 56"/>
                  <a:gd name="T58" fmla="*/ 6 w 30"/>
                  <a:gd name="T59" fmla="*/ 42 h 56"/>
                  <a:gd name="T60" fmla="*/ 8 w 30"/>
                  <a:gd name="T61" fmla="*/ 46 h 56"/>
                  <a:gd name="T62" fmla="*/ 12 w 30"/>
                  <a:gd name="T63" fmla="*/ 50 h 56"/>
                  <a:gd name="T64" fmla="*/ 15 w 30"/>
                  <a:gd name="T65" fmla="*/ 50 h 56"/>
                  <a:gd name="T66" fmla="*/ 18 w 30"/>
                  <a:gd name="T67" fmla="*/ 50 h 56"/>
                  <a:gd name="T68" fmla="*/ 22 w 30"/>
                  <a:gd name="T69" fmla="*/ 46 h 56"/>
                  <a:gd name="T70" fmla="*/ 22 w 30"/>
                  <a:gd name="T71" fmla="*/ 42 h 56"/>
                  <a:gd name="T72" fmla="*/ 23 w 30"/>
                  <a:gd name="T73" fmla="*/ 36 h 56"/>
                  <a:gd name="T74" fmla="*/ 23 w 30"/>
                  <a:gd name="T75" fmla="*/ 28 h 56"/>
                  <a:gd name="T76" fmla="*/ 23 w 30"/>
                  <a:gd name="T77" fmla="*/ 20 h 56"/>
                  <a:gd name="T78" fmla="*/ 23 w 30"/>
                  <a:gd name="T79" fmla="*/ 14 h 56"/>
                  <a:gd name="T80" fmla="*/ 22 w 30"/>
                  <a:gd name="T81" fmla="*/ 10 h 56"/>
                  <a:gd name="T82" fmla="*/ 18 w 30"/>
                  <a:gd name="T83" fmla="*/ 8 h 56"/>
                  <a:gd name="T84" fmla="*/ 15 w 30"/>
                  <a:gd name="T85" fmla="*/ 6 h 56"/>
                  <a:gd name="T86" fmla="*/ 12 w 30"/>
                  <a:gd name="T87" fmla="*/ 8 h 56"/>
                  <a:gd name="T88" fmla="*/ 8 w 30"/>
                  <a:gd name="T89" fmla="*/ 10 h 56"/>
                  <a:gd name="T90" fmla="*/ 6 w 30"/>
                  <a:gd name="T91" fmla="*/ 14 h 56"/>
                  <a:gd name="T92" fmla="*/ 5 w 30"/>
                  <a:gd name="T93" fmla="*/ 20 h 56"/>
                  <a:gd name="T94" fmla="*/ 5 w 30"/>
                  <a:gd name="T9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56">
                    <a:moveTo>
                      <a:pt x="0" y="28"/>
                    </a:moveTo>
                    <a:lnTo>
                      <a:pt x="0" y="20"/>
                    </a:lnTo>
                    <a:lnTo>
                      <a:pt x="1" y="12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2" y="2"/>
                    </a:lnTo>
                    <a:lnTo>
                      <a:pt x="23" y="4"/>
                    </a:lnTo>
                    <a:lnTo>
                      <a:pt x="27" y="6"/>
                    </a:lnTo>
                    <a:lnTo>
                      <a:pt x="27" y="10"/>
                    </a:lnTo>
                    <a:lnTo>
                      <a:pt x="29" y="16"/>
                    </a:lnTo>
                    <a:lnTo>
                      <a:pt x="30" y="20"/>
                    </a:lnTo>
                    <a:lnTo>
                      <a:pt x="30" y="28"/>
                    </a:lnTo>
                    <a:lnTo>
                      <a:pt x="30" y="38"/>
                    </a:lnTo>
                    <a:lnTo>
                      <a:pt x="29" y="44"/>
                    </a:lnTo>
                    <a:lnTo>
                      <a:pt x="27" y="50"/>
                    </a:lnTo>
                    <a:lnTo>
                      <a:pt x="23" y="54"/>
                    </a:lnTo>
                    <a:lnTo>
                      <a:pt x="20" y="56"/>
                    </a:lnTo>
                    <a:lnTo>
                      <a:pt x="15" y="56"/>
                    </a:lnTo>
                    <a:lnTo>
                      <a:pt x="10" y="56"/>
                    </a:lnTo>
                    <a:lnTo>
                      <a:pt x="6" y="54"/>
                    </a:lnTo>
                    <a:lnTo>
                      <a:pt x="3" y="52"/>
                    </a:lnTo>
                    <a:lnTo>
                      <a:pt x="1" y="46"/>
                    </a:ln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5" y="28"/>
                    </a:moveTo>
                    <a:lnTo>
                      <a:pt x="5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5" y="50"/>
                    </a:lnTo>
                    <a:lnTo>
                      <a:pt x="18" y="50"/>
                    </a:lnTo>
                    <a:lnTo>
                      <a:pt x="22" y="46"/>
                    </a:lnTo>
                    <a:lnTo>
                      <a:pt x="22" y="42"/>
                    </a:lnTo>
                    <a:lnTo>
                      <a:pt x="23" y="36"/>
                    </a:lnTo>
                    <a:lnTo>
                      <a:pt x="23" y="28"/>
                    </a:lnTo>
                    <a:lnTo>
                      <a:pt x="23" y="20"/>
                    </a:lnTo>
                    <a:lnTo>
                      <a:pt x="23" y="14"/>
                    </a:lnTo>
                    <a:lnTo>
                      <a:pt x="22" y="10"/>
                    </a:lnTo>
                    <a:lnTo>
                      <a:pt x="18" y="8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8" y="10"/>
                    </a:lnTo>
                    <a:lnTo>
                      <a:pt x="6" y="14"/>
                    </a:lnTo>
                    <a:lnTo>
                      <a:pt x="5" y="20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30" name="Freeform 1634"/>
              <p:cNvSpPr>
                <a:spLocks noEditPoints="1"/>
              </p:cNvSpPr>
              <p:nvPr/>
            </p:nvSpPr>
            <p:spPr bwMode="auto">
              <a:xfrm>
                <a:off x="3106" y="1677"/>
                <a:ext cx="31" cy="56"/>
              </a:xfrm>
              <a:custGeom>
                <a:avLst/>
                <a:gdLst>
                  <a:gd name="T0" fmla="*/ 0 w 31"/>
                  <a:gd name="T1" fmla="*/ 28 h 56"/>
                  <a:gd name="T2" fmla="*/ 0 w 31"/>
                  <a:gd name="T3" fmla="*/ 20 h 56"/>
                  <a:gd name="T4" fmla="*/ 2 w 31"/>
                  <a:gd name="T5" fmla="*/ 12 h 56"/>
                  <a:gd name="T6" fmla="*/ 4 w 31"/>
                  <a:gd name="T7" fmla="*/ 6 h 56"/>
                  <a:gd name="T8" fmla="*/ 7 w 31"/>
                  <a:gd name="T9" fmla="*/ 4 h 56"/>
                  <a:gd name="T10" fmla="*/ 11 w 31"/>
                  <a:gd name="T11" fmla="*/ 0 h 56"/>
                  <a:gd name="T12" fmla="*/ 16 w 31"/>
                  <a:gd name="T13" fmla="*/ 0 h 56"/>
                  <a:gd name="T14" fmla="*/ 19 w 31"/>
                  <a:gd name="T15" fmla="*/ 0 h 56"/>
                  <a:gd name="T16" fmla="*/ 22 w 31"/>
                  <a:gd name="T17" fmla="*/ 2 h 56"/>
                  <a:gd name="T18" fmla="*/ 26 w 31"/>
                  <a:gd name="T19" fmla="*/ 4 h 56"/>
                  <a:gd name="T20" fmla="*/ 28 w 31"/>
                  <a:gd name="T21" fmla="*/ 6 h 56"/>
                  <a:gd name="T22" fmla="*/ 29 w 31"/>
                  <a:gd name="T23" fmla="*/ 10 h 56"/>
                  <a:gd name="T24" fmla="*/ 31 w 31"/>
                  <a:gd name="T25" fmla="*/ 16 h 56"/>
                  <a:gd name="T26" fmla="*/ 31 w 31"/>
                  <a:gd name="T27" fmla="*/ 20 h 56"/>
                  <a:gd name="T28" fmla="*/ 31 w 31"/>
                  <a:gd name="T29" fmla="*/ 28 h 56"/>
                  <a:gd name="T30" fmla="*/ 31 w 31"/>
                  <a:gd name="T31" fmla="*/ 38 h 56"/>
                  <a:gd name="T32" fmla="*/ 29 w 31"/>
                  <a:gd name="T33" fmla="*/ 44 h 56"/>
                  <a:gd name="T34" fmla="*/ 28 w 31"/>
                  <a:gd name="T35" fmla="*/ 50 h 56"/>
                  <a:gd name="T36" fmla="*/ 24 w 31"/>
                  <a:gd name="T37" fmla="*/ 54 h 56"/>
                  <a:gd name="T38" fmla="*/ 21 w 31"/>
                  <a:gd name="T39" fmla="*/ 56 h 56"/>
                  <a:gd name="T40" fmla="*/ 16 w 31"/>
                  <a:gd name="T41" fmla="*/ 56 h 56"/>
                  <a:gd name="T42" fmla="*/ 12 w 31"/>
                  <a:gd name="T43" fmla="*/ 56 h 56"/>
                  <a:gd name="T44" fmla="*/ 9 w 31"/>
                  <a:gd name="T45" fmla="*/ 54 h 56"/>
                  <a:gd name="T46" fmla="*/ 5 w 31"/>
                  <a:gd name="T47" fmla="*/ 52 h 56"/>
                  <a:gd name="T48" fmla="*/ 2 w 31"/>
                  <a:gd name="T49" fmla="*/ 46 h 56"/>
                  <a:gd name="T50" fmla="*/ 0 w 31"/>
                  <a:gd name="T51" fmla="*/ 38 h 56"/>
                  <a:gd name="T52" fmla="*/ 0 w 31"/>
                  <a:gd name="T53" fmla="*/ 28 h 56"/>
                  <a:gd name="T54" fmla="*/ 7 w 31"/>
                  <a:gd name="T55" fmla="*/ 28 h 56"/>
                  <a:gd name="T56" fmla="*/ 7 w 31"/>
                  <a:gd name="T57" fmla="*/ 36 h 56"/>
                  <a:gd name="T58" fmla="*/ 7 w 31"/>
                  <a:gd name="T59" fmla="*/ 42 h 56"/>
                  <a:gd name="T60" fmla="*/ 9 w 31"/>
                  <a:gd name="T61" fmla="*/ 46 h 56"/>
                  <a:gd name="T62" fmla="*/ 12 w 31"/>
                  <a:gd name="T63" fmla="*/ 50 h 56"/>
                  <a:gd name="T64" fmla="*/ 16 w 31"/>
                  <a:gd name="T65" fmla="*/ 50 h 56"/>
                  <a:gd name="T66" fmla="*/ 19 w 31"/>
                  <a:gd name="T67" fmla="*/ 50 h 56"/>
                  <a:gd name="T68" fmla="*/ 22 w 31"/>
                  <a:gd name="T69" fmla="*/ 46 h 56"/>
                  <a:gd name="T70" fmla="*/ 24 w 31"/>
                  <a:gd name="T71" fmla="*/ 42 h 56"/>
                  <a:gd name="T72" fmla="*/ 26 w 31"/>
                  <a:gd name="T73" fmla="*/ 36 h 56"/>
                  <a:gd name="T74" fmla="*/ 26 w 31"/>
                  <a:gd name="T75" fmla="*/ 28 h 56"/>
                  <a:gd name="T76" fmla="*/ 26 w 31"/>
                  <a:gd name="T77" fmla="*/ 20 h 56"/>
                  <a:gd name="T78" fmla="*/ 24 w 31"/>
                  <a:gd name="T79" fmla="*/ 14 h 56"/>
                  <a:gd name="T80" fmla="*/ 22 w 31"/>
                  <a:gd name="T81" fmla="*/ 10 h 56"/>
                  <a:gd name="T82" fmla="*/ 19 w 31"/>
                  <a:gd name="T83" fmla="*/ 8 h 56"/>
                  <a:gd name="T84" fmla="*/ 16 w 31"/>
                  <a:gd name="T85" fmla="*/ 6 h 56"/>
                  <a:gd name="T86" fmla="*/ 12 w 31"/>
                  <a:gd name="T87" fmla="*/ 8 h 56"/>
                  <a:gd name="T88" fmla="*/ 9 w 31"/>
                  <a:gd name="T89" fmla="*/ 10 h 56"/>
                  <a:gd name="T90" fmla="*/ 7 w 31"/>
                  <a:gd name="T91" fmla="*/ 14 h 56"/>
                  <a:gd name="T92" fmla="*/ 7 w 31"/>
                  <a:gd name="T93" fmla="*/ 20 h 56"/>
                  <a:gd name="T94" fmla="*/ 7 w 31"/>
                  <a:gd name="T9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" h="56">
                    <a:moveTo>
                      <a:pt x="0" y="28"/>
                    </a:moveTo>
                    <a:lnTo>
                      <a:pt x="0" y="20"/>
                    </a:lnTo>
                    <a:lnTo>
                      <a:pt x="2" y="12"/>
                    </a:lnTo>
                    <a:lnTo>
                      <a:pt x="4" y="6"/>
                    </a:lnTo>
                    <a:lnTo>
                      <a:pt x="7" y="4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2" y="2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29" y="10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31" y="28"/>
                    </a:lnTo>
                    <a:lnTo>
                      <a:pt x="31" y="38"/>
                    </a:lnTo>
                    <a:lnTo>
                      <a:pt x="29" y="44"/>
                    </a:lnTo>
                    <a:lnTo>
                      <a:pt x="28" y="50"/>
                    </a:lnTo>
                    <a:lnTo>
                      <a:pt x="24" y="54"/>
                    </a:lnTo>
                    <a:lnTo>
                      <a:pt x="21" y="56"/>
                    </a:lnTo>
                    <a:lnTo>
                      <a:pt x="16" y="56"/>
                    </a:lnTo>
                    <a:lnTo>
                      <a:pt x="12" y="56"/>
                    </a:lnTo>
                    <a:lnTo>
                      <a:pt x="9" y="54"/>
                    </a:lnTo>
                    <a:lnTo>
                      <a:pt x="5" y="52"/>
                    </a:lnTo>
                    <a:lnTo>
                      <a:pt x="2" y="46"/>
                    </a:ln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7" y="28"/>
                    </a:moveTo>
                    <a:lnTo>
                      <a:pt x="7" y="36"/>
                    </a:lnTo>
                    <a:lnTo>
                      <a:pt x="7" y="42"/>
                    </a:lnTo>
                    <a:lnTo>
                      <a:pt x="9" y="46"/>
                    </a:lnTo>
                    <a:lnTo>
                      <a:pt x="12" y="50"/>
                    </a:lnTo>
                    <a:lnTo>
                      <a:pt x="16" y="50"/>
                    </a:lnTo>
                    <a:lnTo>
                      <a:pt x="19" y="50"/>
                    </a:lnTo>
                    <a:lnTo>
                      <a:pt x="22" y="46"/>
                    </a:lnTo>
                    <a:lnTo>
                      <a:pt x="24" y="42"/>
                    </a:lnTo>
                    <a:lnTo>
                      <a:pt x="26" y="36"/>
                    </a:lnTo>
                    <a:lnTo>
                      <a:pt x="26" y="28"/>
                    </a:lnTo>
                    <a:lnTo>
                      <a:pt x="26" y="20"/>
                    </a:lnTo>
                    <a:lnTo>
                      <a:pt x="24" y="14"/>
                    </a:lnTo>
                    <a:lnTo>
                      <a:pt x="22" y="10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9" y="10"/>
                    </a:lnTo>
                    <a:lnTo>
                      <a:pt x="7" y="14"/>
                    </a:lnTo>
                    <a:lnTo>
                      <a:pt x="7" y="20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31" name="Freeform 1635"/>
              <p:cNvSpPr>
                <a:spLocks noEditPoints="1"/>
              </p:cNvSpPr>
              <p:nvPr/>
            </p:nvSpPr>
            <p:spPr bwMode="auto">
              <a:xfrm>
                <a:off x="3033" y="1179"/>
                <a:ext cx="31" cy="56"/>
              </a:xfrm>
              <a:custGeom>
                <a:avLst/>
                <a:gdLst>
                  <a:gd name="T0" fmla="*/ 5 w 31"/>
                  <a:gd name="T1" fmla="*/ 24 h 56"/>
                  <a:gd name="T2" fmla="*/ 2 w 31"/>
                  <a:gd name="T3" fmla="*/ 18 h 56"/>
                  <a:gd name="T4" fmla="*/ 2 w 31"/>
                  <a:gd name="T5" fmla="*/ 8 h 56"/>
                  <a:gd name="T6" fmla="*/ 10 w 31"/>
                  <a:gd name="T7" fmla="*/ 0 h 56"/>
                  <a:gd name="T8" fmla="*/ 21 w 31"/>
                  <a:gd name="T9" fmla="*/ 0 h 56"/>
                  <a:gd name="T10" fmla="*/ 29 w 31"/>
                  <a:gd name="T11" fmla="*/ 8 h 56"/>
                  <a:gd name="T12" fmla="*/ 29 w 31"/>
                  <a:gd name="T13" fmla="*/ 18 h 56"/>
                  <a:gd name="T14" fmla="*/ 26 w 31"/>
                  <a:gd name="T15" fmla="*/ 24 h 56"/>
                  <a:gd name="T16" fmla="*/ 26 w 31"/>
                  <a:gd name="T17" fmla="*/ 28 h 56"/>
                  <a:gd name="T18" fmla="*/ 31 w 31"/>
                  <a:gd name="T19" fmla="*/ 34 h 56"/>
                  <a:gd name="T20" fmla="*/ 29 w 31"/>
                  <a:gd name="T21" fmla="*/ 46 h 56"/>
                  <a:gd name="T22" fmla="*/ 24 w 31"/>
                  <a:gd name="T23" fmla="*/ 54 h 56"/>
                  <a:gd name="T24" fmla="*/ 16 w 31"/>
                  <a:gd name="T25" fmla="*/ 56 h 56"/>
                  <a:gd name="T26" fmla="*/ 7 w 31"/>
                  <a:gd name="T27" fmla="*/ 54 h 56"/>
                  <a:gd name="T28" fmla="*/ 2 w 31"/>
                  <a:gd name="T29" fmla="*/ 46 h 56"/>
                  <a:gd name="T30" fmla="*/ 0 w 31"/>
                  <a:gd name="T31" fmla="*/ 34 h 56"/>
                  <a:gd name="T32" fmla="*/ 5 w 31"/>
                  <a:gd name="T33" fmla="*/ 26 h 56"/>
                  <a:gd name="T34" fmla="*/ 7 w 31"/>
                  <a:gd name="T35" fmla="*/ 14 h 56"/>
                  <a:gd name="T36" fmla="*/ 10 w 31"/>
                  <a:gd name="T37" fmla="*/ 20 h 56"/>
                  <a:gd name="T38" fmla="*/ 16 w 31"/>
                  <a:gd name="T39" fmla="*/ 22 h 56"/>
                  <a:gd name="T40" fmla="*/ 21 w 31"/>
                  <a:gd name="T41" fmla="*/ 20 h 56"/>
                  <a:gd name="T42" fmla="*/ 22 w 31"/>
                  <a:gd name="T43" fmla="*/ 14 h 56"/>
                  <a:gd name="T44" fmla="*/ 21 w 31"/>
                  <a:gd name="T45" fmla="*/ 8 h 56"/>
                  <a:gd name="T46" fmla="*/ 16 w 31"/>
                  <a:gd name="T47" fmla="*/ 6 h 56"/>
                  <a:gd name="T48" fmla="*/ 10 w 31"/>
                  <a:gd name="T49" fmla="*/ 8 h 56"/>
                  <a:gd name="T50" fmla="*/ 7 w 31"/>
                  <a:gd name="T51" fmla="*/ 14 h 56"/>
                  <a:gd name="T52" fmla="*/ 7 w 31"/>
                  <a:gd name="T53" fmla="*/ 42 h 56"/>
                  <a:gd name="T54" fmla="*/ 9 w 31"/>
                  <a:gd name="T55" fmla="*/ 48 h 56"/>
                  <a:gd name="T56" fmla="*/ 14 w 31"/>
                  <a:gd name="T57" fmla="*/ 50 h 56"/>
                  <a:gd name="T58" fmla="*/ 19 w 31"/>
                  <a:gd name="T59" fmla="*/ 50 h 56"/>
                  <a:gd name="T60" fmla="*/ 24 w 31"/>
                  <a:gd name="T61" fmla="*/ 44 h 56"/>
                  <a:gd name="T62" fmla="*/ 24 w 31"/>
                  <a:gd name="T63" fmla="*/ 36 h 56"/>
                  <a:gd name="T64" fmla="*/ 19 w 31"/>
                  <a:gd name="T65" fmla="*/ 30 h 56"/>
                  <a:gd name="T66" fmla="*/ 12 w 31"/>
                  <a:gd name="T67" fmla="*/ 30 h 56"/>
                  <a:gd name="T68" fmla="*/ 7 w 31"/>
                  <a:gd name="T69" fmla="*/ 3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" h="56">
                    <a:moveTo>
                      <a:pt x="9" y="24"/>
                    </a:moveTo>
                    <a:lnTo>
                      <a:pt x="5" y="24"/>
                    </a:lnTo>
                    <a:lnTo>
                      <a:pt x="4" y="20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8"/>
                    </a:lnTo>
                    <a:lnTo>
                      <a:pt x="5" y="4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6" y="4"/>
                    </a:lnTo>
                    <a:lnTo>
                      <a:pt x="29" y="8"/>
                    </a:lnTo>
                    <a:lnTo>
                      <a:pt x="29" y="14"/>
                    </a:lnTo>
                    <a:lnTo>
                      <a:pt x="29" y="18"/>
                    </a:lnTo>
                    <a:lnTo>
                      <a:pt x="27" y="20"/>
                    </a:lnTo>
                    <a:lnTo>
                      <a:pt x="26" y="24"/>
                    </a:lnTo>
                    <a:lnTo>
                      <a:pt x="22" y="24"/>
                    </a:lnTo>
                    <a:lnTo>
                      <a:pt x="26" y="28"/>
                    </a:lnTo>
                    <a:lnTo>
                      <a:pt x="29" y="30"/>
                    </a:lnTo>
                    <a:lnTo>
                      <a:pt x="31" y="34"/>
                    </a:lnTo>
                    <a:lnTo>
                      <a:pt x="31" y="40"/>
                    </a:lnTo>
                    <a:lnTo>
                      <a:pt x="29" y="46"/>
                    </a:lnTo>
                    <a:lnTo>
                      <a:pt x="26" y="52"/>
                    </a:lnTo>
                    <a:lnTo>
                      <a:pt x="24" y="54"/>
                    </a:lnTo>
                    <a:lnTo>
                      <a:pt x="19" y="56"/>
                    </a:lnTo>
                    <a:lnTo>
                      <a:pt x="16" y="56"/>
                    </a:lnTo>
                    <a:lnTo>
                      <a:pt x="10" y="56"/>
                    </a:lnTo>
                    <a:lnTo>
                      <a:pt x="7" y="54"/>
                    </a:lnTo>
                    <a:lnTo>
                      <a:pt x="4" y="52"/>
                    </a:lnTo>
                    <a:lnTo>
                      <a:pt x="2" y="46"/>
                    </a:lnTo>
                    <a:lnTo>
                      <a:pt x="0" y="40"/>
                    </a:lnTo>
                    <a:lnTo>
                      <a:pt x="0" y="34"/>
                    </a:lnTo>
                    <a:lnTo>
                      <a:pt x="2" y="30"/>
                    </a:lnTo>
                    <a:lnTo>
                      <a:pt x="5" y="26"/>
                    </a:lnTo>
                    <a:lnTo>
                      <a:pt x="9" y="24"/>
                    </a:lnTo>
                    <a:close/>
                    <a:moveTo>
                      <a:pt x="7" y="14"/>
                    </a:moveTo>
                    <a:lnTo>
                      <a:pt x="9" y="18"/>
                    </a:lnTo>
                    <a:lnTo>
                      <a:pt x="10" y="20"/>
                    </a:lnTo>
                    <a:lnTo>
                      <a:pt x="12" y="22"/>
                    </a:lnTo>
                    <a:lnTo>
                      <a:pt x="16" y="22"/>
                    </a:lnTo>
                    <a:lnTo>
                      <a:pt x="19" y="22"/>
                    </a:lnTo>
                    <a:lnTo>
                      <a:pt x="21" y="20"/>
                    </a:lnTo>
                    <a:lnTo>
                      <a:pt x="22" y="18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1" y="8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9" y="12"/>
                    </a:lnTo>
                    <a:lnTo>
                      <a:pt x="7" y="14"/>
                    </a:lnTo>
                    <a:close/>
                    <a:moveTo>
                      <a:pt x="7" y="40"/>
                    </a:moveTo>
                    <a:lnTo>
                      <a:pt x="7" y="42"/>
                    </a:lnTo>
                    <a:lnTo>
                      <a:pt x="7" y="44"/>
                    </a:lnTo>
                    <a:lnTo>
                      <a:pt x="9" y="48"/>
                    </a:lnTo>
                    <a:lnTo>
                      <a:pt x="10" y="48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9" y="50"/>
                    </a:lnTo>
                    <a:lnTo>
                      <a:pt x="22" y="48"/>
                    </a:lnTo>
                    <a:lnTo>
                      <a:pt x="24" y="44"/>
                    </a:lnTo>
                    <a:lnTo>
                      <a:pt x="24" y="40"/>
                    </a:lnTo>
                    <a:lnTo>
                      <a:pt x="24" y="36"/>
                    </a:lnTo>
                    <a:lnTo>
                      <a:pt x="22" y="32"/>
                    </a:lnTo>
                    <a:lnTo>
                      <a:pt x="19" y="30"/>
                    </a:lnTo>
                    <a:lnTo>
                      <a:pt x="16" y="28"/>
                    </a:lnTo>
                    <a:lnTo>
                      <a:pt x="12" y="30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32" name="Freeform 1636"/>
              <p:cNvSpPr>
                <a:spLocks noEditPoints="1"/>
              </p:cNvSpPr>
              <p:nvPr/>
            </p:nvSpPr>
            <p:spPr bwMode="auto">
              <a:xfrm>
                <a:off x="3071" y="1179"/>
                <a:ext cx="30" cy="56"/>
              </a:xfrm>
              <a:custGeom>
                <a:avLst/>
                <a:gdLst>
                  <a:gd name="T0" fmla="*/ 0 w 30"/>
                  <a:gd name="T1" fmla="*/ 28 h 56"/>
                  <a:gd name="T2" fmla="*/ 0 w 30"/>
                  <a:gd name="T3" fmla="*/ 20 h 56"/>
                  <a:gd name="T4" fmla="*/ 1 w 30"/>
                  <a:gd name="T5" fmla="*/ 12 h 56"/>
                  <a:gd name="T6" fmla="*/ 3 w 30"/>
                  <a:gd name="T7" fmla="*/ 6 h 56"/>
                  <a:gd name="T8" fmla="*/ 6 w 30"/>
                  <a:gd name="T9" fmla="*/ 4 h 56"/>
                  <a:gd name="T10" fmla="*/ 10 w 30"/>
                  <a:gd name="T11" fmla="*/ 0 h 56"/>
                  <a:gd name="T12" fmla="*/ 15 w 30"/>
                  <a:gd name="T13" fmla="*/ 0 h 56"/>
                  <a:gd name="T14" fmla="*/ 18 w 30"/>
                  <a:gd name="T15" fmla="*/ 0 h 56"/>
                  <a:gd name="T16" fmla="*/ 22 w 30"/>
                  <a:gd name="T17" fmla="*/ 2 h 56"/>
                  <a:gd name="T18" fmla="*/ 23 w 30"/>
                  <a:gd name="T19" fmla="*/ 4 h 56"/>
                  <a:gd name="T20" fmla="*/ 27 w 30"/>
                  <a:gd name="T21" fmla="*/ 6 h 56"/>
                  <a:gd name="T22" fmla="*/ 27 w 30"/>
                  <a:gd name="T23" fmla="*/ 10 h 56"/>
                  <a:gd name="T24" fmla="*/ 29 w 30"/>
                  <a:gd name="T25" fmla="*/ 16 h 56"/>
                  <a:gd name="T26" fmla="*/ 30 w 30"/>
                  <a:gd name="T27" fmla="*/ 20 h 56"/>
                  <a:gd name="T28" fmla="*/ 30 w 30"/>
                  <a:gd name="T29" fmla="*/ 28 h 56"/>
                  <a:gd name="T30" fmla="*/ 30 w 30"/>
                  <a:gd name="T31" fmla="*/ 38 h 56"/>
                  <a:gd name="T32" fmla="*/ 29 w 30"/>
                  <a:gd name="T33" fmla="*/ 44 h 56"/>
                  <a:gd name="T34" fmla="*/ 27 w 30"/>
                  <a:gd name="T35" fmla="*/ 50 h 56"/>
                  <a:gd name="T36" fmla="*/ 23 w 30"/>
                  <a:gd name="T37" fmla="*/ 54 h 56"/>
                  <a:gd name="T38" fmla="*/ 20 w 30"/>
                  <a:gd name="T39" fmla="*/ 56 h 56"/>
                  <a:gd name="T40" fmla="*/ 15 w 30"/>
                  <a:gd name="T41" fmla="*/ 56 h 56"/>
                  <a:gd name="T42" fmla="*/ 10 w 30"/>
                  <a:gd name="T43" fmla="*/ 56 h 56"/>
                  <a:gd name="T44" fmla="*/ 6 w 30"/>
                  <a:gd name="T45" fmla="*/ 54 h 56"/>
                  <a:gd name="T46" fmla="*/ 3 w 30"/>
                  <a:gd name="T47" fmla="*/ 52 h 56"/>
                  <a:gd name="T48" fmla="*/ 1 w 30"/>
                  <a:gd name="T49" fmla="*/ 46 h 56"/>
                  <a:gd name="T50" fmla="*/ 0 w 30"/>
                  <a:gd name="T51" fmla="*/ 38 h 56"/>
                  <a:gd name="T52" fmla="*/ 0 w 30"/>
                  <a:gd name="T53" fmla="*/ 28 h 56"/>
                  <a:gd name="T54" fmla="*/ 5 w 30"/>
                  <a:gd name="T55" fmla="*/ 28 h 56"/>
                  <a:gd name="T56" fmla="*/ 5 w 30"/>
                  <a:gd name="T57" fmla="*/ 36 h 56"/>
                  <a:gd name="T58" fmla="*/ 6 w 30"/>
                  <a:gd name="T59" fmla="*/ 42 h 56"/>
                  <a:gd name="T60" fmla="*/ 8 w 30"/>
                  <a:gd name="T61" fmla="*/ 46 h 56"/>
                  <a:gd name="T62" fmla="*/ 12 w 30"/>
                  <a:gd name="T63" fmla="*/ 50 h 56"/>
                  <a:gd name="T64" fmla="*/ 15 w 30"/>
                  <a:gd name="T65" fmla="*/ 50 h 56"/>
                  <a:gd name="T66" fmla="*/ 18 w 30"/>
                  <a:gd name="T67" fmla="*/ 50 h 56"/>
                  <a:gd name="T68" fmla="*/ 22 w 30"/>
                  <a:gd name="T69" fmla="*/ 46 h 56"/>
                  <a:gd name="T70" fmla="*/ 22 w 30"/>
                  <a:gd name="T71" fmla="*/ 42 h 56"/>
                  <a:gd name="T72" fmla="*/ 23 w 30"/>
                  <a:gd name="T73" fmla="*/ 36 h 56"/>
                  <a:gd name="T74" fmla="*/ 23 w 30"/>
                  <a:gd name="T75" fmla="*/ 28 h 56"/>
                  <a:gd name="T76" fmla="*/ 23 w 30"/>
                  <a:gd name="T77" fmla="*/ 20 h 56"/>
                  <a:gd name="T78" fmla="*/ 23 w 30"/>
                  <a:gd name="T79" fmla="*/ 14 h 56"/>
                  <a:gd name="T80" fmla="*/ 22 w 30"/>
                  <a:gd name="T81" fmla="*/ 10 h 56"/>
                  <a:gd name="T82" fmla="*/ 18 w 30"/>
                  <a:gd name="T83" fmla="*/ 8 h 56"/>
                  <a:gd name="T84" fmla="*/ 15 w 30"/>
                  <a:gd name="T85" fmla="*/ 6 h 56"/>
                  <a:gd name="T86" fmla="*/ 12 w 30"/>
                  <a:gd name="T87" fmla="*/ 8 h 56"/>
                  <a:gd name="T88" fmla="*/ 8 w 30"/>
                  <a:gd name="T89" fmla="*/ 10 h 56"/>
                  <a:gd name="T90" fmla="*/ 6 w 30"/>
                  <a:gd name="T91" fmla="*/ 14 h 56"/>
                  <a:gd name="T92" fmla="*/ 5 w 30"/>
                  <a:gd name="T93" fmla="*/ 20 h 56"/>
                  <a:gd name="T94" fmla="*/ 5 w 30"/>
                  <a:gd name="T9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56">
                    <a:moveTo>
                      <a:pt x="0" y="28"/>
                    </a:moveTo>
                    <a:lnTo>
                      <a:pt x="0" y="20"/>
                    </a:lnTo>
                    <a:lnTo>
                      <a:pt x="1" y="12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2" y="2"/>
                    </a:lnTo>
                    <a:lnTo>
                      <a:pt x="23" y="4"/>
                    </a:lnTo>
                    <a:lnTo>
                      <a:pt x="27" y="6"/>
                    </a:lnTo>
                    <a:lnTo>
                      <a:pt x="27" y="10"/>
                    </a:lnTo>
                    <a:lnTo>
                      <a:pt x="29" y="16"/>
                    </a:lnTo>
                    <a:lnTo>
                      <a:pt x="30" y="20"/>
                    </a:lnTo>
                    <a:lnTo>
                      <a:pt x="30" y="28"/>
                    </a:lnTo>
                    <a:lnTo>
                      <a:pt x="30" y="38"/>
                    </a:lnTo>
                    <a:lnTo>
                      <a:pt x="29" y="44"/>
                    </a:lnTo>
                    <a:lnTo>
                      <a:pt x="27" y="50"/>
                    </a:lnTo>
                    <a:lnTo>
                      <a:pt x="23" y="54"/>
                    </a:lnTo>
                    <a:lnTo>
                      <a:pt x="20" y="56"/>
                    </a:lnTo>
                    <a:lnTo>
                      <a:pt x="15" y="56"/>
                    </a:lnTo>
                    <a:lnTo>
                      <a:pt x="10" y="56"/>
                    </a:lnTo>
                    <a:lnTo>
                      <a:pt x="6" y="54"/>
                    </a:lnTo>
                    <a:lnTo>
                      <a:pt x="3" y="52"/>
                    </a:lnTo>
                    <a:lnTo>
                      <a:pt x="1" y="46"/>
                    </a:ln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5" y="28"/>
                    </a:moveTo>
                    <a:lnTo>
                      <a:pt x="5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5" y="50"/>
                    </a:lnTo>
                    <a:lnTo>
                      <a:pt x="18" y="50"/>
                    </a:lnTo>
                    <a:lnTo>
                      <a:pt x="22" y="46"/>
                    </a:lnTo>
                    <a:lnTo>
                      <a:pt x="22" y="42"/>
                    </a:lnTo>
                    <a:lnTo>
                      <a:pt x="23" y="36"/>
                    </a:lnTo>
                    <a:lnTo>
                      <a:pt x="23" y="28"/>
                    </a:lnTo>
                    <a:lnTo>
                      <a:pt x="23" y="20"/>
                    </a:lnTo>
                    <a:lnTo>
                      <a:pt x="23" y="14"/>
                    </a:lnTo>
                    <a:lnTo>
                      <a:pt x="22" y="10"/>
                    </a:lnTo>
                    <a:lnTo>
                      <a:pt x="18" y="8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8" y="10"/>
                    </a:lnTo>
                    <a:lnTo>
                      <a:pt x="6" y="14"/>
                    </a:lnTo>
                    <a:lnTo>
                      <a:pt x="5" y="20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33" name="Freeform 1637"/>
              <p:cNvSpPr>
                <a:spLocks noEditPoints="1"/>
              </p:cNvSpPr>
              <p:nvPr/>
            </p:nvSpPr>
            <p:spPr bwMode="auto">
              <a:xfrm>
                <a:off x="3106" y="1179"/>
                <a:ext cx="31" cy="56"/>
              </a:xfrm>
              <a:custGeom>
                <a:avLst/>
                <a:gdLst>
                  <a:gd name="T0" fmla="*/ 0 w 31"/>
                  <a:gd name="T1" fmla="*/ 28 h 56"/>
                  <a:gd name="T2" fmla="*/ 0 w 31"/>
                  <a:gd name="T3" fmla="*/ 20 h 56"/>
                  <a:gd name="T4" fmla="*/ 2 w 31"/>
                  <a:gd name="T5" fmla="*/ 12 h 56"/>
                  <a:gd name="T6" fmla="*/ 4 w 31"/>
                  <a:gd name="T7" fmla="*/ 6 h 56"/>
                  <a:gd name="T8" fmla="*/ 7 w 31"/>
                  <a:gd name="T9" fmla="*/ 4 h 56"/>
                  <a:gd name="T10" fmla="*/ 11 w 31"/>
                  <a:gd name="T11" fmla="*/ 0 h 56"/>
                  <a:gd name="T12" fmla="*/ 16 w 31"/>
                  <a:gd name="T13" fmla="*/ 0 h 56"/>
                  <a:gd name="T14" fmla="*/ 19 w 31"/>
                  <a:gd name="T15" fmla="*/ 0 h 56"/>
                  <a:gd name="T16" fmla="*/ 22 w 31"/>
                  <a:gd name="T17" fmla="*/ 2 h 56"/>
                  <a:gd name="T18" fmla="*/ 26 w 31"/>
                  <a:gd name="T19" fmla="*/ 4 h 56"/>
                  <a:gd name="T20" fmla="*/ 28 w 31"/>
                  <a:gd name="T21" fmla="*/ 6 h 56"/>
                  <a:gd name="T22" fmla="*/ 29 w 31"/>
                  <a:gd name="T23" fmla="*/ 10 h 56"/>
                  <a:gd name="T24" fmla="*/ 31 w 31"/>
                  <a:gd name="T25" fmla="*/ 16 h 56"/>
                  <a:gd name="T26" fmla="*/ 31 w 31"/>
                  <a:gd name="T27" fmla="*/ 20 h 56"/>
                  <a:gd name="T28" fmla="*/ 31 w 31"/>
                  <a:gd name="T29" fmla="*/ 28 h 56"/>
                  <a:gd name="T30" fmla="*/ 31 w 31"/>
                  <a:gd name="T31" fmla="*/ 38 h 56"/>
                  <a:gd name="T32" fmla="*/ 29 w 31"/>
                  <a:gd name="T33" fmla="*/ 44 h 56"/>
                  <a:gd name="T34" fmla="*/ 28 w 31"/>
                  <a:gd name="T35" fmla="*/ 50 h 56"/>
                  <a:gd name="T36" fmla="*/ 24 w 31"/>
                  <a:gd name="T37" fmla="*/ 54 h 56"/>
                  <a:gd name="T38" fmla="*/ 21 w 31"/>
                  <a:gd name="T39" fmla="*/ 56 h 56"/>
                  <a:gd name="T40" fmla="*/ 16 w 31"/>
                  <a:gd name="T41" fmla="*/ 56 h 56"/>
                  <a:gd name="T42" fmla="*/ 12 w 31"/>
                  <a:gd name="T43" fmla="*/ 56 h 56"/>
                  <a:gd name="T44" fmla="*/ 9 w 31"/>
                  <a:gd name="T45" fmla="*/ 54 h 56"/>
                  <a:gd name="T46" fmla="*/ 5 w 31"/>
                  <a:gd name="T47" fmla="*/ 52 h 56"/>
                  <a:gd name="T48" fmla="*/ 2 w 31"/>
                  <a:gd name="T49" fmla="*/ 46 h 56"/>
                  <a:gd name="T50" fmla="*/ 0 w 31"/>
                  <a:gd name="T51" fmla="*/ 38 h 56"/>
                  <a:gd name="T52" fmla="*/ 0 w 31"/>
                  <a:gd name="T53" fmla="*/ 28 h 56"/>
                  <a:gd name="T54" fmla="*/ 7 w 31"/>
                  <a:gd name="T55" fmla="*/ 28 h 56"/>
                  <a:gd name="T56" fmla="*/ 7 w 31"/>
                  <a:gd name="T57" fmla="*/ 36 h 56"/>
                  <a:gd name="T58" fmla="*/ 7 w 31"/>
                  <a:gd name="T59" fmla="*/ 42 h 56"/>
                  <a:gd name="T60" fmla="*/ 9 w 31"/>
                  <a:gd name="T61" fmla="*/ 46 h 56"/>
                  <a:gd name="T62" fmla="*/ 12 w 31"/>
                  <a:gd name="T63" fmla="*/ 50 h 56"/>
                  <a:gd name="T64" fmla="*/ 16 w 31"/>
                  <a:gd name="T65" fmla="*/ 50 h 56"/>
                  <a:gd name="T66" fmla="*/ 19 w 31"/>
                  <a:gd name="T67" fmla="*/ 50 h 56"/>
                  <a:gd name="T68" fmla="*/ 22 w 31"/>
                  <a:gd name="T69" fmla="*/ 46 h 56"/>
                  <a:gd name="T70" fmla="*/ 24 w 31"/>
                  <a:gd name="T71" fmla="*/ 42 h 56"/>
                  <a:gd name="T72" fmla="*/ 26 w 31"/>
                  <a:gd name="T73" fmla="*/ 36 h 56"/>
                  <a:gd name="T74" fmla="*/ 26 w 31"/>
                  <a:gd name="T75" fmla="*/ 28 h 56"/>
                  <a:gd name="T76" fmla="*/ 26 w 31"/>
                  <a:gd name="T77" fmla="*/ 20 h 56"/>
                  <a:gd name="T78" fmla="*/ 24 w 31"/>
                  <a:gd name="T79" fmla="*/ 14 h 56"/>
                  <a:gd name="T80" fmla="*/ 22 w 31"/>
                  <a:gd name="T81" fmla="*/ 10 h 56"/>
                  <a:gd name="T82" fmla="*/ 19 w 31"/>
                  <a:gd name="T83" fmla="*/ 8 h 56"/>
                  <a:gd name="T84" fmla="*/ 16 w 31"/>
                  <a:gd name="T85" fmla="*/ 6 h 56"/>
                  <a:gd name="T86" fmla="*/ 12 w 31"/>
                  <a:gd name="T87" fmla="*/ 8 h 56"/>
                  <a:gd name="T88" fmla="*/ 9 w 31"/>
                  <a:gd name="T89" fmla="*/ 10 h 56"/>
                  <a:gd name="T90" fmla="*/ 7 w 31"/>
                  <a:gd name="T91" fmla="*/ 14 h 56"/>
                  <a:gd name="T92" fmla="*/ 7 w 31"/>
                  <a:gd name="T93" fmla="*/ 20 h 56"/>
                  <a:gd name="T94" fmla="*/ 7 w 31"/>
                  <a:gd name="T9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" h="56">
                    <a:moveTo>
                      <a:pt x="0" y="28"/>
                    </a:moveTo>
                    <a:lnTo>
                      <a:pt x="0" y="20"/>
                    </a:lnTo>
                    <a:lnTo>
                      <a:pt x="2" y="12"/>
                    </a:lnTo>
                    <a:lnTo>
                      <a:pt x="4" y="6"/>
                    </a:lnTo>
                    <a:lnTo>
                      <a:pt x="7" y="4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2" y="2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29" y="10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31" y="28"/>
                    </a:lnTo>
                    <a:lnTo>
                      <a:pt x="31" y="38"/>
                    </a:lnTo>
                    <a:lnTo>
                      <a:pt x="29" y="44"/>
                    </a:lnTo>
                    <a:lnTo>
                      <a:pt x="28" y="50"/>
                    </a:lnTo>
                    <a:lnTo>
                      <a:pt x="24" y="54"/>
                    </a:lnTo>
                    <a:lnTo>
                      <a:pt x="21" y="56"/>
                    </a:lnTo>
                    <a:lnTo>
                      <a:pt x="16" y="56"/>
                    </a:lnTo>
                    <a:lnTo>
                      <a:pt x="12" y="56"/>
                    </a:lnTo>
                    <a:lnTo>
                      <a:pt x="9" y="54"/>
                    </a:lnTo>
                    <a:lnTo>
                      <a:pt x="5" y="52"/>
                    </a:lnTo>
                    <a:lnTo>
                      <a:pt x="2" y="46"/>
                    </a:ln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7" y="28"/>
                    </a:moveTo>
                    <a:lnTo>
                      <a:pt x="7" y="36"/>
                    </a:lnTo>
                    <a:lnTo>
                      <a:pt x="7" y="42"/>
                    </a:lnTo>
                    <a:lnTo>
                      <a:pt x="9" y="46"/>
                    </a:lnTo>
                    <a:lnTo>
                      <a:pt x="12" y="50"/>
                    </a:lnTo>
                    <a:lnTo>
                      <a:pt x="16" y="50"/>
                    </a:lnTo>
                    <a:lnTo>
                      <a:pt x="19" y="50"/>
                    </a:lnTo>
                    <a:lnTo>
                      <a:pt x="22" y="46"/>
                    </a:lnTo>
                    <a:lnTo>
                      <a:pt x="24" y="42"/>
                    </a:lnTo>
                    <a:lnTo>
                      <a:pt x="26" y="36"/>
                    </a:lnTo>
                    <a:lnTo>
                      <a:pt x="26" y="28"/>
                    </a:lnTo>
                    <a:lnTo>
                      <a:pt x="26" y="20"/>
                    </a:lnTo>
                    <a:lnTo>
                      <a:pt x="24" y="14"/>
                    </a:lnTo>
                    <a:lnTo>
                      <a:pt x="22" y="10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9" y="10"/>
                    </a:lnTo>
                    <a:lnTo>
                      <a:pt x="7" y="14"/>
                    </a:lnTo>
                    <a:lnTo>
                      <a:pt x="7" y="20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34" name="Freeform 1638"/>
              <p:cNvSpPr>
                <a:spLocks/>
              </p:cNvSpPr>
              <p:nvPr/>
            </p:nvSpPr>
            <p:spPr bwMode="auto">
              <a:xfrm>
                <a:off x="3001" y="681"/>
                <a:ext cx="17" cy="56"/>
              </a:xfrm>
              <a:custGeom>
                <a:avLst/>
                <a:gdLst>
                  <a:gd name="T0" fmla="*/ 17 w 17"/>
                  <a:gd name="T1" fmla="*/ 56 h 56"/>
                  <a:gd name="T2" fmla="*/ 10 w 17"/>
                  <a:gd name="T3" fmla="*/ 56 h 56"/>
                  <a:gd name="T4" fmla="*/ 10 w 17"/>
                  <a:gd name="T5" fmla="*/ 12 h 56"/>
                  <a:gd name="T6" fmla="*/ 8 w 17"/>
                  <a:gd name="T7" fmla="*/ 14 h 56"/>
                  <a:gd name="T8" fmla="*/ 5 w 17"/>
                  <a:gd name="T9" fmla="*/ 18 h 56"/>
                  <a:gd name="T10" fmla="*/ 3 w 17"/>
                  <a:gd name="T11" fmla="*/ 20 h 56"/>
                  <a:gd name="T12" fmla="*/ 0 w 17"/>
                  <a:gd name="T13" fmla="*/ 20 h 56"/>
                  <a:gd name="T14" fmla="*/ 0 w 17"/>
                  <a:gd name="T15" fmla="*/ 14 h 56"/>
                  <a:gd name="T16" fmla="*/ 5 w 17"/>
                  <a:gd name="T17" fmla="*/ 10 h 56"/>
                  <a:gd name="T18" fmla="*/ 8 w 17"/>
                  <a:gd name="T19" fmla="*/ 8 h 56"/>
                  <a:gd name="T20" fmla="*/ 12 w 17"/>
                  <a:gd name="T21" fmla="*/ 4 h 56"/>
                  <a:gd name="T22" fmla="*/ 14 w 17"/>
                  <a:gd name="T23" fmla="*/ 0 h 56"/>
                  <a:gd name="T24" fmla="*/ 17 w 17"/>
                  <a:gd name="T25" fmla="*/ 0 h 56"/>
                  <a:gd name="T26" fmla="*/ 17 w 17"/>
                  <a:gd name="T2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56">
                    <a:moveTo>
                      <a:pt x="17" y="56"/>
                    </a:moveTo>
                    <a:lnTo>
                      <a:pt x="10" y="56"/>
                    </a:lnTo>
                    <a:lnTo>
                      <a:pt x="10" y="12"/>
                    </a:lnTo>
                    <a:lnTo>
                      <a:pt x="8" y="14"/>
                    </a:lnTo>
                    <a:lnTo>
                      <a:pt x="5" y="18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5" y="10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7" y="5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35" name="Freeform 1639"/>
              <p:cNvSpPr>
                <a:spLocks noEditPoints="1"/>
              </p:cNvSpPr>
              <p:nvPr/>
            </p:nvSpPr>
            <p:spPr bwMode="auto">
              <a:xfrm>
                <a:off x="3033" y="681"/>
                <a:ext cx="31" cy="56"/>
              </a:xfrm>
              <a:custGeom>
                <a:avLst/>
                <a:gdLst>
                  <a:gd name="T0" fmla="*/ 0 w 31"/>
                  <a:gd name="T1" fmla="*/ 28 h 56"/>
                  <a:gd name="T2" fmla="*/ 0 w 31"/>
                  <a:gd name="T3" fmla="*/ 20 h 56"/>
                  <a:gd name="T4" fmla="*/ 2 w 31"/>
                  <a:gd name="T5" fmla="*/ 12 h 56"/>
                  <a:gd name="T6" fmla="*/ 4 w 31"/>
                  <a:gd name="T7" fmla="*/ 6 h 56"/>
                  <a:gd name="T8" fmla="*/ 7 w 31"/>
                  <a:gd name="T9" fmla="*/ 4 h 56"/>
                  <a:gd name="T10" fmla="*/ 10 w 31"/>
                  <a:gd name="T11" fmla="*/ 0 h 56"/>
                  <a:gd name="T12" fmla="*/ 16 w 31"/>
                  <a:gd name="T13" fmla="*/ 0 h 56"/>
                  <a:gd name="T14" fmla="*/ 19 w 31"/>
                  <a:gd name="T15" fmla="*/ 0 h 56"/>
                  <a:gd name="T16" fmla="*/ 22 w 31"/>
                  <a:gd name="T17" fmla="*/ 2 h 56"/>
                  <a:gd name="T18" fmla="*/ 26 w 31"/>
                  <a:gd name="T19" fmla="*/ 4 h 56"/>
                  <a:gd name="T20" fmla="*/ 27 w 31"/>
                  <a:gd name="T21" fmla="*/ 6 h 56"/>
                  <a:gd name="T22" fmla="*/ 29 w 31"/>
                  <a:gd name="T23" fmla="*/ 10 h 56"/>
                  <a:gd name="T24" fmla="*/ 31 w 31"/>
                  <a:gd name="T25" fmla="*/ 16 h 56"/>
                  <a:gd name="T26" fmla="*/ 31 w 31"/>
                  <a:gd name="T27" fmla="*/ 20 h 56"/>
                  <a:gd name="T28" fmla="*/ 31 w 31"/>
                  <a:gd name="T29" fmla="*/ 28 h 56"/>
                  <a:gd name="T30" fmla="*/ 31 w 31"/>
                  <a:gd name="T31" fmla="*/ 38 h 56"/>
                  <a:gd name="T32" fmla="*/ 29 w 31"/>
                  <a:gd name="T33" fmla="*/ 44 h 56"/>
                  <a:gd name="T34" fmla="*/ 27 w 31"/>
                  <a:gd name="T35" fmla="*/ 50 h 56"/>
                  <a:gd name="T36" fmla="*/ 24 w 31"/>
                  <a:gd name="T37" fmla="*/ 54 h 56"/>
                  <a:gd name="T38" fmla="*/ 21 w 31"/>
                  <a:gd name="T39" fmla="*/ 56 h 56"/>
                  <a:gd name="T40" fmla="*/ 16 w 31"/>
                  <a:gd name="T41" fmla="*/ 56 h 56"/>
                  <a:gd name="T42" fmla="*/ 12 w 31"/>
                  <a:gd name="T43" fmla="*/ 56 h 56"/>
                  <a:gd name="T44" fmla="*/ 9 w 31"/>
                  <a:gd name="T45" fmla="*/ 54 h 56"/>
                  <a:gd name="T46" fmla="*/ 5 w 31"/>
                  <a:gd name="T47" fmla="*/ 52 h 56"/>
                  <a:gd name="T48" fmla="*/ 2 w 31"/>
                  <a:gd name="T49" fmla="*/ 46 h 56"/>
                  <a:gd name="T50" fmla="*/ 0 w 31"/>
                  <a:gd name="T51" fmla="*/ 38 h 56"/>
                  <a:gd name="T52" fmla="*/ 0 w 31"/>
                  <a:gd name="T53" fmla="*/ 28 h 56"/>
                  <a:gd name="T54" fmla="*/ 7 w 31"/>
                  <a:gd name="T55" fmla="*/ 28 h 56"/>
                  <a:gd name="T56" fmla="*/ 7 w 31"/>
                  <a:gd name="T57" fmla="*/ 36 h 56"/>
                  <a:gd name="T58" fmla="*/ 7 w 31"/>
                  <a:gd name="T59" fmla="*/ 42 h 56"/>
                  <a:gd name="T60" fmla="*/ 9 w 31"/>
                  <a:gd name="T61" fmla="*/ 46 h 56"/>
                  <a:gd name="T62" fmla="*/ 12 w 31"/>
                  <a:gd name="T63" fmla="*/ 50 h 56"/>
                  <a:gd name="T64" fmla="*/ 16 w 31"/>
                  <a:gd name="T65" fmla="*/ 50 h 56"/>
                  <a:gd name="T66" fmla="*/ 19 w 31"/>
                  <a:gd name="T67" fmla="*/ 50 h 56"/>
                  <a:gd name="T68" fmla="*/ 22 w 31"/>
                  <a:gd name="T69" fmla="*/ 46 h 56"/>
                  <a:gd name="T70" fmla="*/ 24 w 31"/>
                  <a:gd name="T71" fmla="*/ 42 h 56"/>
                  <a:gd name="T72" fmla="*/ 24 w 31"/>
                  <a:gd name="T73" fmla="*/ 36 h 56"/>
                  <a:gd name="T74" fmla="*/ 26 w 31"/>
                  <a:gd name="T75" fmla="*/ 28 h 56"/>
                  <a:gd name="T76" fmla="*/ 24 w 31"/>
                  <a:gd name="T77" fmla="*/ 20 h 56"/>
                  <a:gd name="T78" fmla="*/ 24 w 31"/>
                  <a:gd name="T79" fmla="*/ 14 h 56"/>
                  <a:gd name="T80" fmla="*/ 22 w 31"/>
                  <a:gd name="T81" fmla="*/ 10 h 56"/>
                  <a:gd name="T82" fmla="*/ 19 w 31"/>
                  <a:gd name="T83" fmla="*/ 8 h 56"/>
                  <a:gd name="T84" fmla="*/ 16 w 31"/>
                  <a:gd name="T85" fmla="*/ 6 h 56"/>
                  <a:gd name="T86" fmla="*/ 12 w 31"/>
                  <a:gd name="T87" fmla="*/ 8 h 56"/>
                  <a:gd name="T88" fmla="*/ 9 w 31"/>
                  <a:gd name="T89" fmla="*/ 10 h 56"/>
                  <a:gd name="T90" fmla="*/ 7 w 31"/>
                  <a:gd name="T91" fmla="*/ 14 h 56"/>
                  <a:gd name="T92" fmla="*/ 7 w 31"/>
                  <a:gd name="T93" fmla="*/ 20 h 56"/>
                  <a:gd name="T94" fmla="*/ 7 w 31"/>
                  <a:gd name="T9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" h="56">
                    <a:moveTo>
                      <a:pt x="0" y="28"/>
                    </a:moveTo>
                    <a:lnTo>
                      <a:pt x="0" y="20"/>
                    </a:lnTo>
                    <a:lnTo>
                      <a:pt x="2" y="12"/>
                    </a:lnTo>
                    <a:lnTo>
                      <a:pt x="4" y="6"/>
                    </a:lnTo>
                    <a:lnTo>
                      <a:pt x="7" y="4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2" y="2"/>
                    </a:lnTo>
                    <a:lnTo>
                      <a:pt x="26" y="4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31" y="28"/>
                    </a:lnTo>
                    <a:lnTo>
                      <a:pt x="31" y="38"/>
                    </a:lnTo>
                    <a:lnTo>
                      <a:pt x="29" y="44"/>
                    </a:lnTo>
                    <a:lnTo>
                      <a:pt x="27" y="50"/>
                    </a:lnTo>
                    <a:lnTo>
                      <a:pt x="24" y="54"/>
                    </a:lnTo>
                    <a:lnTo>
                      <a:pt x="21" y="56"/>
                    </a:lnTo>
                    <a:lnTo>
                      <a:pt x="16" y="56"/>
                    </a:lnTo>
                    <a:lnTo>
                      <a:pt x="12" y="56"/>
                    </a:lnTo>
                    <a:lnTo>
                      <a:pt x="9" y="54"/>
                    </a:lnTo>
                    <a:lnTo>
                      <a:pt x="5" y="52"/>
                    </a:lnTo>
                    <a:lnTo>
                      <a:pt x="2" y="46"/>
                    </a:ln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7" y="28"/>
                    </a:moveTo>
                    <a:lnTo>
                      <a:pt x="7" y="36"/>
                    </a:lnTo>
                    <a:lnTo>
                      <a:pt x="7" y="42"/>
                    </a:lnTo>
                    <a:lnTo>
                      <a:pt x="9" y="46"/>
                    </a:lnTo>
                    <a:lnTo>
                      <a:pt x="12" y="50"/>
                    </a:lnTo>
                    <a:lnTo>
                      <a:pt x="16" y="50"/>
                    </a:lnTo>
                    <a:lnTo>
                      <a:pt x="19" y="50"/>
                    </a:lnTo>
                    <a:lnTo>
                      <a:pt x="22" y="46"/>
                    </a:lnTo>
                    <a:lnTo>
                      <a:pt x="24" y="42"/>
                    </a:lnTo>
                    <a:lnTo>
                      <a:pt x="24" y="36"/>
                    </a:lnTo>
                    <a:lnTo>
                      <a:pt x="26" y="28"/>
                    </a:lnTo>
                    <a:lnTo>
                      <a:pt x="24" y="20"/>
                    </a:lnTo>
                    <a:lnTo>
                      <a:pt x="24" y="14"/>
                    </a:lnTo>
                    <a:lnTo>
                      <a:pt x="22" y="10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9" y="10"/>
                    </a:lnTo>
                    <a:lnTo>
                      <a:pt x="7" y="14"/>
                    </a:lnTo>
                    <a:lnTo>
                      <a:pt x="7" y="20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36" name="Freeform 1640"/>
              <p:cNvSpPr>
                <a:spLocks noEditPoints="1"/>
              </p:cNvSpPr>
              <p:nvPr/>
            </p:nvSpPr>
            <p:spPr bwMode="auto">
              <a:xfrm>
                <a:off x="3071" y="681"/>
                <a:ext cx="30" cy="56"/>
              </a:xfrm>
              <a:custGeom>
                <a:avLst/>
                <a:gdLst>
                  <a:gd name="T0" fmla="*/ 0 w 30"/>
                  <a:gd name="T1" fmla="*/ 28 h 56"/>
                  <a:gd name="T2" fmla="*/ 0 w 30"/>
                  <a:gd name="T3" fmla="*/ 20 h 56"/>
                  <a:gd name="T4" fmla="*/ 1 w 30"/>
                  <a:gd name="T5" fmla="*/ 12 h 56"/>
                  <a:gd name="T6" fmla="*/ 3 w 30"/>
                  <a:gd name="T7" fmla="*/ 6 h 56"/>
                  <a:gd name="T8" fmla="*/ 6 w 30"/>
                  <a:gd name="T9" fmla="*/ 4 h 56"/>
                  <a:gd name="T10" fmla="*/ 10 w 30"/>
                  <a:gd name="T11" fmla="*/ 0 h 56"/>
                  <a:gd name="T12" fmla="*/ 15 w 30"/>
                  <a:gd name="T13" fmla="*/ 0 h 56"/>
                  <a:gd name="T14" fmla="*/ 18 w 30"/>
                  <a:gd name="T15" fmla="*/ 0 h 56"/>
                  <a:gd name="T16" fmla="*/ 22 w 30"/>
                  <a:gd name="T17" fmla="*/ 2 h 56"/>
                  <a:gd name="T18" fmla="*/ 23 w 30"/>
                  <a:gd name="T19" fmla="*/ 4 h 56"/>
                  <a:gd name="T20" fmla="*/ 27 w 30"/>
                  <a:gd name="T21" fmla="*/ 6 h 56"/>
                  <a:gd name="T22" fmla="*/ 27 w 30"/>
                  <a:gd name="T23" fmla="*/ 10 h 56"/>
                  <a:gd name="T24" fmla="*/ 29 w 30"/>
                  <a:gd name="T25" fmla="*/ 16 h 56"/>
                  <a:gd name="T26" fmla="*/ 30 w 30"/>
                  <a:gd name="T27" fmla="*/ 20 h 56"/>
                  <a:gd name="T28" fmla="*/ 30 w 30"/>
                  <a:gd name="T29" fmla="*/ 28 h 56"/>
                  <a:gd name="T30" fmla="*/ 30 w 30"/>
                  <a:gd name="T31" fmla="*/ 38 h 56"/>
                  <a:gd name="T32" fmla="*/ 29 w 30"/>
                  <a:gd name="T33" fmla="*/ 44 h 56"/>
                  <a:gd name="T34" fmla="*/ 27 w 30"/>
                  <a:gd name="T35" fmla="*/ 50 h 56"/>
                  <a:gd name="T36" fmla="*/ 23 w 30"/>
                  <a:gd name="T37" fmla="*/ 54 h 56"/>
                  <a:gd name="T38" fmla="*/ 20 w 30"/>
                  <a:gd name="T39" fmla="*/ 56 h 56"/>
                  <a:gd name="T40" fmla="*/ 15 w 30"/>
                  <a:gd name="T41" fmla="*/ 56 h 56"/>
                  <a:gd name="T42" fmla="*/ 10 w 30"/>
                  <a:gd name="T43" fmla="*/ 56 h 56"/>
                  <a:gd name="T44" fmla="*/ 6 w 30"/>
                  <a:gd name="T45" fmla="*/ 54 h 56"/>
                  <a:gd name="T46" fmla="*/ 3 w 30"/>
                  <a:gd name="T47" fmla="*/ 52 h 56"/>
                  <a:gd name="T48" fmla="*/ 1 w 30"/>
                  <a:gd name="T49" fmla="*/ 46 h 56"/>
                  <a:gd name="T50" fmla="*/ 0 w 30"/>
                  <a:gd name="T51" fmla="*/ 38 h 56"/>
                  <a:gd name="T52" fmla="*/ 0 w 30"/>
                  <a:gd name="T53" fmla="*/ 28 h 56"/>
                  <a:gd name="T54" fmla="*/ 5 w 30"/>
                  <a:gd name="T55" fmla="*/ 28 h 56"/>
                  <a:gd name="T56" fmla="*/ 5 w 30"/>
                  <a:gd name="T57" fmla="*/ 36 h 56"/>
                  <a:gd name="T58" fmla="*/ 6 w 30"/>
                  <a:gd name="T59" fmla="*/ 42 h 56"/>
                  <a:gd name="T60" fmla="*/ 8 w 30"/>
                  <a:gd name="T61" fmla="*/ 46 h 56"/>
                  <a:gd name="T62" fmla="*/ 12 w 30"/>
                  <a:gd name="T63" fmla="*/ 50 h 56"/>
                  <a:gd name="T64" fmla="*/ 15 w 30"/>
                  <a:gd name="T65" fmla="*/ 50 h 56"/>
                  <a:gd name="T66" fmla="*/ 18 w 30"/>
                  <a:gd name="T67" fmla="*/ 50 h 56"/>
                  <a:gd name="T68" fmla="*/ 22 w 30"/>
                  <a:gd name="T69" fmla="*/ 46 h 56"/>
                  <a:gd name="T70" fmla="*/ 22 w 30"/>
                  <a:gd name="T71" fmla="*/ 42 h 56"/>
                  <a:gd name="T72" fmla="*/ 23 w 30"/>
                  <a:gd name="T73" fmla="*/ 36 h 56"/>
                  <a:gd name="T74" fmla="*/ 23 w 30"/>
                  <a:gd name="T75" fmla="*/ 28 h 56"/>
                  <a:gd name="T76" fmla="*/ 23 w 30"/>
                  <a:gd name="T77" fmla="*/ 20 h 56"/>
                  <a:gd name="T78" fmla="*/ 23 w 30"/>
                  <a:gd name="T79" fmla="*/ 14 h 56"/>
                  <a:gd name="T80" fmla="*/ 22 w 30"/>
                  <a:gd name="T81" fmla="*/ 10 h 56"/>
                  <a:gd name="T82" fmla="*/ 18 w 30"/>
                  <a:gd name="T83" fmla="*/ 8 h 56"/>
                  <a:gd name="T84" fmla="*/ 15 w 30"/>
                  <a:gd name="T85" fmla="*/ 6 h 56"/>
                  <a:gd name="T86" fmla="*/ 12 w 30"/>
                  <a:gd name="T87" fmla="*/ 8 h 56"/>
                  <a:gd name="T88" fmla="*/ 8 w 30"/>
                  <a:gd name="T89" fmla="*/ 10 h 56"/>
                  <a:gd name="T90" fmla="*/ 6 w 30"/>
                  <a:gd name="T91" fmla="*/ 14 h 56"/>
                  <a:gd name="T92" fmla="*/ 5 w 30"/>
                  <a:gd name="T93" fmla="*/ 20 h 56"/>
                  <a:gd name="T94" fmla="*/ 5 w 30"/>
                  <a:gd name="T9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" h="56">
                    <a:moveTo>
                      <a:pt x="0" y="28"/>
                    </a:moveTo>
                    <a:lnTo>
                      <a:pt x="0" y="20"/>
                    </a:lnTo>
                    <a:lnTo>
                      <a:pt x="1" y="12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2" y="2"/>
                    </a:lnTo>
                    <a:lnTo>
                      <a:pt x="23" y="4"/>
                    </a:lnTo>
                    <a:lnTo>
                      <a:pt x="27" y="6"/>
                    </a:lnTo>
                    <a:lnTo>
                      <a:pt x="27" y="10"/>
                    </a:lnTo>
                    <a:lnTo>
                      <a:pt x="29" y="16"/>
                    </a:lnTo>
                    <a:lnTo>
                      <a:pt x="30" y="20"/>
                    </a:lnTo>
                    <a:lnTo>
                      <a:pt x="30" y="28"/>
                    </a:lnTo>
                    <a:lnTo>
                      <a:pt x="30" y="38"/>
                    </a:lnTo>
                    <a:lnTo>
                      <a:pt x="29" y="44"/>
                    </a:lnTo>
                    <a:lnTo>
                      <a:pt x="27" y="50"/>
                    </a:lnTo>
                    <a:lnTo>
                      <a:pt x="23" y="54"/>
                    </a:lnTo>
                    <a:lnTo>
                      <a:pt x="20" y="56"/>
                    </a:lnTo>
                    <a:lnTo>
                      <a:pt x="15" y="56"/>
                    </a:lnTo>
                    <a:lnTo>
                      <a:pt x="10" y="56"/>
                    </a:lnTo>
                    <a:lnTo>
                      <a:pt x="6" y="54"/>
                    </a:lnTo>
                    <a:lnTo>
                      <a:pt x="3" y="52"/>
                    </a:lnTo>
                    <a:lnTo>
                      <a:pt x="1" y="46"/>
                    </a:ln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5" y="28"/>
                    </a:moveTo>
                    <a:lnTo>
                      <a:pt x="5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5" y="50"/>
                    </a:lnTo>
                    <a:lnTo>
                      <a:pt x="18" y="50"/>
                    </a:lnTo>
                    <a:lnTo>
                      <a:pt x="22" y="46"/>
                    </a:lnTo>
                    <a:lnTo>
                      <a:pt x="22" y="42"/>
                    </a:lnTo>
                    <a:lnTo>
                      <a:pt x="23" y="36"/>
                    </a:lnTo>
                    <a:lnTo>
                      <a:pt x="23" y="28"/>
                    </a:lnTo>
                    <a:lnTo>
                      <a:pt x="23" y="20"/>
                    </a:lnTo>
                    <a:lnTo>
                      <a:pt x="23" y="14"/>
                    </a:lnTo>
                    <a:lnTo>
                      <a:pt x="22" y="10"/>
                    </a:lnTo>
                    <a:lnTo>
                      <a:pt x="18" y="8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8" y="10"/>
                    </a:lnTo>
                    <a:lnTo>
                      <a:pt x="6" y="14"/>
                    </a:lnTo>
                    <a:lnTo>
                      <a:pt x="5" y="20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2937" name="Freeform 1641"/>
              <p:cNvSpPr>
                <a:spLocks noEditPoints="1"/>
              </p:cNvSpPr>
              <p:nvPr/>
            </p:nvSpPr>
            <p:spPr bwMode="auto">
              <a:xfrm>
                <a:off x="3106" y="681"/>
                <a:ext cx="31" cy="56"/>
              </a:xfrm>
              <a:custGeom>
                <a:avLst/>
                <a:gdLst>
                  <a:gd name="T0" fmla="*/ 0 w 31"/>
                  <a:gd name="T1" fmla="*/ 28 h 56"/>
                  <a:gd name="T2" fmla="*/ 0 w 31"/>
                  <a:gd name="T3" fmla="*/ 20 h 56"/>
                  <a:gd name="T4" fmla="*/ 2 w 31"/>
                  <a:gd name="T5" fmla="*/ 12 h 56"/>
                  <a:gd name="T6" fmla="*/ 4 w 31"/>
                  <a:gd name="T7" fmla="*/ 6 h 56"/>
                  <a:gd name="T8" fmla="*/ 7 w 31"/>
                  <a:gd name="T9" fmla="*/ 4 h 56"/>
                  <a:gd name="T10" fmla="*/ 11 w 31"/>
                  <a:gd name="T11" fmla="*/ 0 h 56"/>
                  <a:gd name="T12" fmla="*/ 16 w 31"/>
                  <a:gd name="T13" fmla="*/ 0 h 56"/>
                  <a:gd name="T14" fmla="*/ 19 w 31"/>
                  <a:gd name="T15" fmla="*/ 0 h 56"/>
                  <a:gd name="T16" fmla="*/ 22 w 31"/>
                  <a:gd name="T17" fmla="*/ 2 h 56"/>
                  <a:gd name="T18" fmla="*/ 26 w 31"/>
                  <a:gd name="T19" fmla="*/ 4 h 56"/>
                  <a:gd name="T20" fmla="*/ 28 w 31"/>
                  <a:gd name="T21" fmla="*/ 6 h 56"/>
                  <a:gd name="T22" fmla="*/ 29 w 31"/>
                  <a:gd name="T23" fmla="*/ 10 h 56"/>
                  <a:gd name="T24" fmla="*/ 31 w 31"/>
                  <a:gd name="T25" fmla="*/ 16 h 56"/>
                  <a:gd name="T26" fmla="*/ 31 w 31"/>
                  <a:gd name="T27" fmla="*/ 20 h 56"/>
                  <a:gd name="T28" fmla="*/ 31 w 31"/>
                  <a:gd name="T29" fmla="*/ 28 h 56"/>
                  <a:gd name="T30" fmla="*/ 31 w 31"/>
                  <a:gd name="T31" fmla="*/ 38 h 56"/>
                  <a:gd name="T32" fmla="*/ 29 w 31"/>
                  <a:gd name="T33" fmla="*/ 44 h 56"/>
                  <a:gd name="T34" fmla="*/ 28 w 31"/>
                  <a:gd name="T35" fmla="*/ 50 h 56"/>
                  <a:gd name="T36" fmla="*/ 24 w 31"/>
                  <a:gd name="T37" fmla="*/ 54 h 56"/>
                  <a:gd name="T38" fmla="*/ 21 w 31"/>
                  <a:gd name="T39" fmla="*/ 56 h 56"/>
                  <a:gd name="T40" fmla="*/ 16 w 31"/>
                  <a:gd name="T41" fmla="*/ 56 h 56"/>
                  <a:gd name="T42" fmla="*/ 12 w 31"/>
                  <a:gd name="T43" fmla="*/ 56 h 56"/>
                  <a:gd name="T44" fmla="*/ 9 w 31"/>
                  <a:gd name="T45" fmla="*/ 54 h 56"/>
                  <a:gd name="T46" fmla="*/ 5 w 31"/>
                  <a:gd name="T47" fmla="*/ 52 h 56"/>
                  <a:gd name="T48" fmla="*/ 2 w 31"/>
                  <a:gd name="T49" fmla="*/ 46 h 56"/>
                  <a:gd name="T50" fmla="*/ 0 w 31"/>
                  <a:gd name="T51" fmla="*/ 38 h 56"/>
                  <a:gd name="T52" fmla="*/ 0 w 31"/>
                  <a:gd name="T53" fmla="*/ 28 h 56"/>
                  <a:gd name="T54" fmla="*/ 7 w 31"/>
                  <a:gd name="T55" fmla="*/ 28 h 56"/>
                  <a:gd name="T56" fmla="*/ 7 w 31"/>
                  <a:gd name="T57" fmla="*/ 36 h 56"/>
                  <a:gd name="T58" fmla="*/ 7 w 31"/>
                  <a:gd name="T59" fmla="*/ 42 h 56"/>
                  <a:gd name="T60" fmla="*/ 9 w 31"/>
                  <a:gd name="T61" fmla="*/ 46 h 56"/>
                  <a:gd name="T62" fmla="*/ 12 w 31"/>
                  <a:gd name="T63" fmla="*/ 50 h 56"/>
                  <a:gd name="T64" fmla="*/ 16 w 31"/>
                  <a:gd name="T65" fmla="*/ 50 h 56"/>
                  <a:gd name="T66" fmla="*/ 19 w 31"/>
                  <a:gd name="T67" fmla="*/ 50 h 56"/>
                  <a:gd name="T68" fmla="*/ 22 w 31"/>
                  <a:gd name="T69" fmla="*/ 46 h 56"/>
                  <a:gd name="T70" fmla="*/ 24 w 31"/>
                  <a:gd name="T71" fmla="*/ 42 h 56"/>
                  <a:gd name="T72" fmla="*/ 26 w 31"/>
                  <a:gd name="T73" fmla="*/ 36 h 56"/>
                  <a:gd name="T74" fmla="*/ 26 w 31"/>
                  <a:gd name="T75" fmla="*/ 28 h 56"/>
                  <a:gd name="T76" fmla="*/ 26 w 31"/>
                  <a:gd name="T77" fmla="*/ 20 h 56"/>
                  <a:gd name="T78" fmla="*/ 24 w 31"/>
                  <a:gd name="T79" fmla="*/ 14 h 56"/>
                  <a:gd name="T80" fmla="*/ 22 w 31"/>
                  <a:gd name="T81" fmla="*/ 10 h 56"/>
                  <a:gd name="T82" fmla="*/ 19 w 31"/>
                  <a:gd name="T83" fmla="*/ 8 h 56"/>
                  <a:gd name="T84" fmla="*/ 16 w 31"/>
                  <a:gd name="T85" fmla="*/ 6 h 56"/>
                  <a:gd name="T86" fmla="*/ 12 w 31"/>
                  <a:gd name="T87" fmla="*/ 8 h 56"/>
                  <a:gd name="T88" fmla="*/ 9 w 31"/>
                  <a:gd name="T89" fmla="*/ 10 h 56"/>
                  <a:gd name="T90" fmla="*/ 7 w 31"/>
                  <a:gd name="T91" fmla="*/ 14 h 56"/>
                  <a:gd name="T92" fmla="*/ 7 w 31"/>
                  <a:gd name="T93" fmla="*/ 20 h 56"/>
                  <a:gd name="T94" fmla="*/ 7 w 31"/>
                  <a:gd name="T9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" h="56">
                    <a:moveTo>
                      <a:pt x="0" y="28"/>
                    </a:moveTo>
                    <a:lnTo>
                      <a:pt x="0" y="20"/>
                    </a:lnTo>
                    <a:lnTo>
                      <a:pt x="2" y="12"/>
                    </a:lnTo>
                    <a:lnTo>
                      <a:pt x="4" y="6"/>
                    </a:lnTo>
                    <a:lnTo>
                      <a:pt x="7" y="4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2" y="2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29" y="10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31" y="28"/>
                    </a:lnTo>
                    <a:lnTo>
                      <a:pt x="31" y="38"/>
                    </a:lnTo>
                    <a:lnTo>
                      <a:pt x="29" y="44"/>
                    </a:lnTo>
                    <a:lnTo>
                      <a:pt x="28" y="50"/>
                    </a:lnTo>
                    <a:lnTo>
                      <a:pt x="24" y="54"/>
                    </a:lnTo>
                    <a:lnTo>
                      <a:pt x="21" y="56"/>
                    </a:lnTo>
                    <a:lnTo>
                      <a:pt x="16" y="56"/>
                    </a:lnTo>
                    <a:lnTo>
                      <a:pt x="12" y="56"/>
                    </a:lnTo>
                    <a:lnTo>
                      <a:pt x="9" y="54"/>
                    </a:lnTo>
                    <a:lnTo>
                      <a:pt x="5" y="52"/>
                    </a:lnTo>
                    <a:lnTo>
                      <a:pt x="2" y="46"/>
                    </a:ln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7" y="28"/>
                    </a:moveTo>
                    <a:lnTo>
                      <a:pt x="7" y="36"/>
                    </a:lnTo>
                    <a:lnTo>
                      <a:pt x="7" y="42"/>
                    </a:lnTo>
                    <a:lnTo>
                      <a:pt x="9" y="46"/>
                    </a:lnTo>
                    <a:lnTo>
                      <a:pt x="12" y="50"/>
                    </a:lnTo>
                    <a:lnTo>
                      <a:pt x="16" y="50"/>
                    </a:lnTo>
                    <a:lnTo>
                      <a:pt x="19" y="50"/>
                    </a:lnTo>
                    <a:lnTo>
                      <a:pt x="22" y="46"/>
                    </a:lnTo>
                    <a:lnTo>
                      <a:pt x="24" y="42"/>
                    </a:lnTo>
                    <a:lnTo>
                      <a:pt x="26" y="36"/>
                    </a:lnTo>
                    <a:lnTo>
                      <a:pt x="26" y="28"/>
                    </a:lnTo>
                    <a:lnTo>
                      <a:pt x="26" y="20"/>
                    </a:lnTo>
                    <a:lnTo>
                      <a:pt x="24" y="14"/>
                    </a:lnTo>
                    <a:lnTo>
                      <a:pt x="22" y="10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9" y="10"/>
                    </a:lnTo>
                    <a:lnTo>
                      <a:pt x="7" y="14"/>
                    </a:lnTo>
                    <a:lnTo>
                      <a:pt x="7" y="20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952938" name="Line 1642"/>
            <p:cNvSpPr>
              <a:spLocks noChangeShapeType="1"/>
            </p:cNvSpPr>
            <p:nvPr/>
          </p:nvSpPr>
          <p:spPr bwMode="auto">
            <a:xfrm>
              <a:off x="3256" y="3201"/>
              <a:ext cx="2118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39" name="Line 1643"/>
            <p:cNvSpPr>
              <a:spLocks noChangeShapeType="1"/>
            </p:cNvSpPr>
            <p:nvPr/>
          </p:nvSpPr>
          <p:spPr bwMode="auto">
            <a:xfrm>
              <a:off x="3256" y="3133"/>
              <a:ext cx="1" cy="6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40" name="Line 1644"/>
            <p:cNvSpPr>
              <a:spLocks noChangeShapeType="1"/>
            </p:cNvSpPr>
            <p:nvPr/>
          </p:nvSpPr>
          <p:spPr bwMode="auto">
            <a:xfrm>
              <a:off x="3344" y="3167"/>
              <a:ext cx="1" cy="3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41" name="Line 1645"/>
            <p:cNvSpPr>
              <a:spLocks noChangeShapeType="1"/>
            </p:cNvSpPr>
            <p:nvPr/>
          </p:nvSpPr>
          <p:spPr bwMode="auto">
            <a:xfrm>
              <a:off x="3433" y="3167"/>
              <a:ext cx="1" cy="3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42" name="Line 1646"/>
            <p:cNvSpPr>
              <a:spLocks noChangeShapeType="1"/>
            </p:cNvSpPr>
            <p:nvPr/>
          </p:nvSpPr>
          <p:spPr bwMode="auto">
            <a:xfrm>
              <a:off x="3521" y="3167"/>
              <a:ext cx="1" cy="3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43" name="Line 1647"/>
            <p:cNvSpPr>
              <a:spLocks noChangeShapeType="1"/>
            </p:cNvSpPr>
            <p:nvPr/>
          </p:nvSpPr>
          <p:spPr bwMode="auto">
            <a:xfrm>
              <a:off x="3608" y="3133"/>
              <a:ext cx="1" cy="6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44" name="Line 1648"/>
            <p:cNvSpPr>
              <a:spLocks noChangeShapeType="1"/>
            </p:cNvSpPr>
            <p:nvPr/>
          </p:nvSpPr>
          <p:spPr bwMode="auto">
            <a:xfrm>
              <a:off x="3696" y="3167"/>
              <a:ext cx="1" cy="3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45" name="Line 1649"/>
            <p:cNvSpPr>
              <a:spLocks noChangeShapeType="1"/>
            </p:cNvSpPr>
            <p:nvPr/>
          </p:nvSpPr>
          <p:spPr bwMode="auto">
            <a:xfrm>
              <a:off x="3785" y="3167"/>
              <a:ext cx="1" cy="3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46" name="Line 1650"/>
            <p:cNvSpPr>
              <a:spLocks noChangeShapeType="1"/>
            </p:cNvSpPr>
            <p:nvPr/>
          </p:nvSpPr>
          <p:spPr bwMode="auto">
            <a:xfrm>
              <a:off x="3873" y="3167"/>
              <a:ext cx="1" cy="3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47" name="Line 1651"/>
            <p:cNvSpPr>
              <a:spLocks noChangeShapeType="1"/>
            </p:cNvSpPr>
            <p:nvPr/>
          </p:nvSpPr>
          <p:spPr bwMode="auto">
            <a:xfrm>
              <a:off x="3961" y="3133"/>
              <a:ext cx="1" cy="6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48" name="Line 1652"/>
            <p:cNvSpPr>
              <a:spLocks noChangeShapeType="1"/>
            </p:cNvSpPr>
            <p:nvPr/>
          </p:nvSpPr>
          <p:spPr bwMode="auto">
            <a:xfrm>
              <a:off x="4050" y="3167"/>
              <a:ext cx="1" cy="3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49" name="Line 1653"/>
            <p:cNvSpPr>
              <a:spLocks noChangeShapeType="1"/>
            </p:cNvSpPr>
            <p:nvPr/>
          </p:nvSpPr>
          <p:spPr bwMode="auto">
            <a:xfrm>
              <a:off x="4138" y="3167"/>
              <a:ext cx="1" cy="3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50" name="Line 1654"/>
            <p:cNvSpPr>
              <a:spLocks noChangeShapeType="1"/>
            </p:cNvSpPr>
            <p:nvPr/>
          </p:nvSpPr>
          <p:spPr bwMode="auto">
            <a:xfrm>
              <a:off x="4227" y="3167"/>
              <a:ext cx="1" cy="3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51" name="Line 1655"/>
            <p:cNvSpPr>
              <a:spLocks noChangeShapeType="1"/>
            </p:cNvSpPr>
            <p:nvPr/>
          </p:nvSpPr>
          <p:spPr bwMode="auto">
            <a:xfrm>
              <a:off x="4315" y="3133"/>
              <a:ext cx="1" cy="6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52" name="Line 1656"/>
            <p:cNvSpPr>
              <a:spLocks noChangeShapeType="1"/>
            </p:cNvSpPr>
            <p:nvPr/>
          </p:nvSpPr>
          <p:spPr bwMode="auto">
            <a:xfrm>
              <a:off x="4403" y="3167"/>
              <a:ext cx="1" cy="3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53" name="Line 1657"/>
            <p:cNvSpPr>
              <a:spLocks noChangeShapeType="1"/>
            </p:cNvSpPr>
            <p:nvPr/>
          </p:nvSpPr>
          <p:spPr bwMode="auto">
            <a:xfrm>
              <a:off x="4492" y="3167"/>
              <a:ext cx="1" cy="3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54" name="Line 1658"/>
            <p:cNvSpPr>
              <a:spLocks noChangeShapeType="1"/>
            </p:cNvSpPr>
            <p:nvPr/>
          </p:nvSpPr>
          <p:spPr bwMode="auto">
            <a:xfrm>
              <a:off x="4580" y="3167"/>
              <a:ext cx="1" cy="3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55" name="Line 1659"/>
            <p:cNvSpPr>
              <a:spLocks noChangeShapeType="1"/>
            </p:cNvSpPr>
            <p:nvPr/>
          </p:nvSpPr>
          <p:spPr bwMode="auto">
            <a:xfrm>
              <a:off x="4669" y="3133"/>
              <a:ext cx="1" cy="6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56" name="Line 1660"/>
            <p:cNvSpPr>
              <a:spLocks noChangeShapeType="1"/>
            </p:cNvSpPr>
            <p:nvPr/>
          </p:nvSpPr>
          <p:spPr bwMode="auto">
            <a:xfrm>
              <a:off x="4757" y="3167"/>
              <a:ext cx="1" cy="3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57" name="Line 1661"/>
            <p:cNvSpPr>
              <a:spLocks noChangeShapeType="1"/>
            </p:cNvSpPr>
            <p:nvPr/>
          </p:nvSpPr>
          <p:spPr bwMode="auto">
            <a:xfrm>
              <a:off x="4845" y="3167"/>
              <a:ext cx="1" cy="3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58" name="Line 1662"/>
            <p:cNvSpPr>
              <a:spLocks noChangeShapeType="1"/>
            </p:cNvSpPr>
            <p:nvPr/>
          </p:nvSpPr>
          <p:spPr bwMode="auto">
            <a:xfrm>
              <a:off x="4934" y="3167"/>
              <a:ext cx="1" cy="3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59" name="Line 1663"/>
            <p:cNvSpPr>
              <a:spLocks noChangeShapeType="1"/>
            </p:cNvSpPr>
            <p:nvPr/>
          </p:nvSpPr>
          <p:spPr bwMode="auto">
            <a:xfrm>
              <a:off x="5022" y="3133"/>
              <a:ext cx="1" cy="6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60" name="Line 1664"/>
            <p:cNvSpPr>
              <a:spLocks noChangeShapeType="1"/>
            </p:cNvSpPr>
            <p:nvPr/>
          </p:nvSpPr>
          <p:spPr bwMode="auto">
            <a:xfrm>
              <a:off x="5111" y="3167"/>
              <a:ext cx="1" cy="3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61" name="Line 1665"/>
            <p:cNvSpPr>
              <a:spLocks noChangeShapeType="1"/>
            </p:cNvSpPr>
            <p:nvPr/>
          </p:nvSpPr>
          <p:spPr bwMode="auto">
            <a:xfrm>
              <a:off x="5197" y="3167"/>
              <a:ext cx="1" cy="3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62" name="Line 1666"/>
            <p:cNvSpPr>
              <a:spLocks noChangeShapeType="1"/>
            </p:cNvSpPr>
            <p:nvPr/>
          </p:nvSpPr>
          <p:spPr bwMode="auto">
            <a:xfrm>
              <a:off x="5286" y="3167"/>
              <a:ext cx="1" cy="34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63" name="Line 1667"/>
            <p:cNvSpPr>
              <a:spLocks noChangeShapeType="1"/>
            </p:cNvSpPr>
            <p:nvPr/>
          </p:nvSpPr>
          <p:spPr bwMode="auto">
            <a:xfrm>
              <a:off x="5374" y="3133"/>
              <a:ext cx="1" cy="6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64" name="Freeform 1668"/>
            <p:cNvSpPr>
              <a:spLocks noEditPoints="1"/>
            </p:cNvSpPr>
            <p:nvPr/>
          </p:nvSpPr>
          <p:spPr bwMode="auto">
            <a:xfrm>
              <a:off x="3241" y="3293"/>
              <a:ext cx="30" cy="56"/>
            </a:xfrm>
            <a:custGeom>
              <a:avLst/>
              <a:gdLst>
                <a:gd name="T0" fmla="*/ 0 w 30"/>
                <a:gd name="T1" fmla="*/ 28 h 56"/>
                <a:gd name="T2" fmla="*/ 0 w 30"/>
                <a:gd name="T3" fmla="*/ 20 h 56"/>
                <a:gd name="T4" fmla="*/ 1 w 30"/>
                <a:gd name="T5" fmla="*/ 12 h 56"/>
                <a:gd name="T6" fmla="*/ 3 w 30"/>
                <a:gd name="T7" fmla="*/ 6 h 56"/>
                <a:gd name="T8" fmla="*/ 6 w 30"/>
                <a:gd name="T9" fmla="*/ 4 h 56"/>
                <a:gd name="T10" fmla="*/ 10 w 30"/>
                <a:gd name="T11" fmla="*/ 0 h 56"/>
                <a:gd name="T12" fmla="*/ 15 w 30"/>
                <a:gd name="T13" fmla="*/ 0 h 56"/>
                <a:gd name="T14" fmla="*/ 18 w 30"/>
                <a:gd name="T15" fmla="*/ 0 h 56"/>
                <a:gd name="T16" fmla="*/ 22 w 30"/>
                <a:gd name="T17" fmla="*/ 2 h 56"/>
                <a:gd name="T18" fmla="*/ 25 w 30"/>
                <a:gd name="T19" fmla="*/ 4 h 56"/>
                <a:gd name="T20" fmla="*/ 27 w 30"/>
                <a:gd name="T21" fmla="*/ 6 h 56"/>
                <a:gd name="T22" fmla="*/ 29 w 30"/>
                <a:gd name="T23" fmla="*/ 10 h 56"/>
                <a:gd name="T24" fmla="*/ 30 w 30"/>
                <a:gd name="T25" fmla="*/ 16 h 56"/>
                <a:gd name="T26" fmla="*/ 30 w 30"/>
                <a:gd name="T27" fmla="*/ 20 h 56"/>
                <a:gd name="T28" fmla="*/ 30 w 30"/>
                <a:gd name="T29" fmla="*/ 28 h 56"/>
                <a:gd name="T30" fmla="*/ 30 w 30"/>
                <a:gd name="T31" fmla="*/ 38 h 56"/>
                <a:gd name="T32" fmla="*/ 29 w 30"/>
                <a:gd name="T33" fmla="*/ 44 h 56"/>
                <a:gd name="T34" fmla="*/ 27 w 30"/>
                <a:gd name="T35" fmla="*/ 50 h 56"/>
                <a:gd name="T36" fmla="*/ 23 w 30"/>
                <a:gd name="T37" fmla="*/ 54 h 56"/>
                <a:gd name="T38" fmla="*/ 20 w 30"/>
                <a:gd name="T39" fmla="*/ 56 h 56"/>
                <a:gd name="T40" fmla="*/ 15 w 30"/>
                <a:gd name="T41" fmla="*/ 56 h 56"/>
                <a:gd name="T42" fmla="*/ 10 w 30"/>
                <a:gd name="T43" fmla="*/ 56 h 56"/>
                <a:gd name="T44" fmla="*/ 6 w 30"/>
                <a:gd name="T45" fmla="*/ 54 h 56"/>
                <a:gd name="T46" fmla="*/ 5 w 30"/>
                <a:gd name="T47" fmla="*/ 52 h 56"/>
                <a:gd name="T48" fmla="*/ 1 w 30"/>
                <a:gd name="T49" fmla="*/ 46 h 56"/>
                <a:gd name="T50" fmla="*/ 0 w 30"/>
                <a:gd name="T51" fmla="*/ 38 h 56"/>
                <a:gd name="T52" fmla="*/ 0 w 30"/>
                <a:gd name="T53" fmla="*/ 28 h 56"/>
                <a:gd name="T54" fmla="*/ 6 w 30"/>
                <a:gd name="T55" fmla="*/ 28 h 56"/>
                <a:gd name="T56" fmla="*/ 6 w 30"/>
                <a:gd name="T57" fmla="*/ 36 h 56"/>
                <a:gd name="T58" fmla="*/ 6 w 30"/>
                <a:gd name="T59" fmla="*/ 42 h 56"/>
                <a:gd name="T60" fmla="*/ 8 w 30"/>
                <a:gd name="T61" fmla="*/ 46 h 56"/>
                <a:gd name="T62" fmla="*/ 12 w 30"/>
                <a:gd name="T63" fmla="*/ 50 h 56"/>
                <a:gd name="T64" fmla="*/ 15 w 30"/>
                <a:gd name="T65" fmla="*/ 50 h 56"/>
                <a:gd name="T66" fmla="*/ 18 w 30"/>
                <a:gd name="T67" fmla="*/ 50 h 56"/>
                <a:gd name="T68" fmla="*/ 22 w 30"/>
                <a:gd name="T69" fmla="*/ 46 h 56"/>
                <a:gd name="T70" fmla="*/ 23 w 30"/>
                <a:gd name="T71" fmla="*/ 42 h 56"/>
                <a:gd name="T72" fmla="*/ 23 w 30"/>
                <a:gd name="T73" fmla="*/ 36 h 56"/>
                <a:gd name="T74" fmla="*/ 23 w 30"/>
                <a:gd name="T75" fmla="*/ 28 h 56"/>
                <a:gd name="T76" fmla="*/ 23 w 30"/>
                <a:gd name="T77" fmla="*/ 20 h 56"/>
                <a:gd name="T78" fmla="*/ 23 w 30"/>
                <a:gd name="T79" fmla="*/ 14 h 56"/>
                <a:gd name="T80" fmla="*/ 22 w 30"/>
                <a:gd name="T81" fmla="*/ 10 h 56"/>
                <a:gd name="T82" fmla="*/ 18 w 30"/>
                <a:gd name="T83" fmla="*/ 8 h 56"/>
                <a:gd name="T84" fmla="*/ 15 w 30"/>
                <a:gd name="T85" fmla="*/ 6 h 56"/>
                <a:gd name="T86" fmla="*/ 12 w 30"/>
                <a:gd name="T87" fmla="*/ 8 h 56"/>
                <a:gd name="T88" fmla="*/ 8 w 30"/>
                <a:gd name="T89" fmla="*/ 10 h 56"/>
                <a:gd name="T90" fmla="*/ 6 w 30"/>
                <a:gd name="T91" fmla="*/ 14 h 56"/>
                <a:gd name="T92" fmla="*/ 6 w 30"/>
                <a:gd name="T93" fmla="*/ 20 h 56"/>
                <a:gd name="T94" fmla="*/ 6 w 30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56">
                  <a:moveTo>
                    <a:pt x="0" y="28"/>
                  </a:moveTo>
                  <a:lnTo>
                    <a:pt x="0" y="20"/>
                  </a:lnTo>
                  <a:lnTo>
                    <a:pt x="1" y="12"/>
                  </a:lnTo>
                  <a:lnTo>
                    <a:pt x="3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9" y="10"/>
                  </a:lnTo>
                  <a:lnTo>
                    <a:pt x="30" y="16"/>
                  </a:lnTo>
                  <a:lnTo>
                    <a:pt x="30" y="20"/>
                  </a:lnTo>
                  <a:lnTo>
                    <a:pt x="30" y="28"/>
                  </a:lnTo>
                  <a:lnTo>
                    <a:pt x="30" y="38"/>
                  </a:lnTo>
                  <a:lnTo>
                    <a:pt x="29" y="44"/>
                  </a:lnTo>
                  <a:lnTo>
                    <a:pt x="27" y="50"/>
                  </a:lnTo>
                  <a:lnTo>
                    <a:pt x="23" y="54"/>
                  </a:lnTo>
                  <a:lnTo>
                    <a:pt x="20" y="56"/>
                  </a:lnTo>
                  <a:lnTo>
                    <a:pt x="15" y="56"/>
                  </a:lnTo>
                  <a:lnTo>
                    <a:pt x="10" y="56"/>
                  </a:lnTo>
                  <a:lnTo>
                    <a:pt x="6" y="54"/>
                  </a:lnTo>
                  <a:lnTo>
                    <a:pt x="5" y="52"/>
                  </a:lnTo>
                  <a:lnTo>
                    <a:pt x="1" y="46"/>
                  </a:lnTo>
                  <a:lnTo>
                    <a:pt x="0" y="38"/>
                  </a:lnTo>
                  <a:lnTo>
                    <a:pt x="0" y="28"/>
                  </a:lnTo>
                  <a:close/>
                  <a:moveTo>
                    <a:pt x="6" y="28"/>
                  </a:moveTo>
                  <a:lnTo>
                    <a:pt x="6" y="36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2" y="50"/>
                  </a:lnTo>
                  <a:lnTo>
                    <a:pt x="15" y="50"/>
                  </a:lnTo>
                  <a:lnTo>
                    <a:pt x="18" y="50"/>
                  </a:lnTo>
                  <a:lnTo>
                    <a:pt x="22" y="46"/>
                  </a:lnTo>
                  <a:lnTo>
                    <a:pt x="23" y="42"/>
                  </a:lnTo>
                  <a:lnTo>
                    <a:pt x="23" y="36"/>
                  </a:lnTo>
                  <a:lnTo>
                    <a:pt x="23" y="28"/>
                  </a:lnTo>
                  <a:lnTo>
                    <a:pt x="23" y="20"/>
                  </a:lnTo>
                  <a:lnTo>
                    <a:pt x="23" y="14"/>
                  </a:lnTo>
                  <a:lnTo>
                    <a:pt x="22" y="10"/>
                  </a:lnTo>
                  <a:lnTo>
                    <a:pt x="18" y="8"/>
                  </a:lnTo>
                  <a:lnTo>
                    <a:pt x="15" y="6"/>
                  </a:lnTo>
                  <a:lnTo>
                    <a:pt x="12" y="8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6" y="20"/>
                  </a:lnTo>
                  <a:lnTo>
                    <a:pt x="6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65" name="Freeform 1669"/>
            <p:cNvSpPr>
              <a:spLocks/>
            </p:cNvSpPr>
            <p:nvPr/>
          </p:nvSpPr>
          <p:spPr bwMode="auto">
            <a:xfrm>
              <a:off x="3555" y="3293"/>
              <a:ext cx="31" cy="56"/>
            </a:xfrm>
            <a:custGeom>
              <a:avLst/>
              <a:gdLst>
                <a:gd name="T0" fmla="*/ 31 w 31"/>
                <a:gd name="T1" fmla="*/ 48 h 56"/>
                <a:gd name="T2" fmla="*/ 31 w 31"/>
                <a:gd name="T3" fmla="*/ 56 h 56"/>
                <a:gd name="T4" fmla="*/ 0 w 31"/>
                <a:gd name="T5" fmla="*/ 56 h 56"/>
                <a:gd name="T6" fmla="*/ 0 w 31"/>
                <a:gd name="T7" fmla="*/ 54 h 56"/>
                <a:gd name="T8" fmla="*/ 0 w 31"/>
                <a:gd name="T9" fmla="*/ 50 h 56"/>
                <a:gd name="T10" fmla="*/ 2 w 31"/>
                <a:gd name="T11" fmla="*/ 48 h 56"/>
                <a:gd name="T12" fmla="*/ 4 w 31"/>
                <a:gd name="T13" fmla="*/ 44 h 56"/>
                <a:gd name="T14" fmla="*/ 7 w 31"/>
                <a:gd name="T15" fmla="*/ 40 h 56"/>
                <a:gd name="T16" fmla="*/ 12 w 31"/>
                <a:gd name="T17" fmla="*/ 34 h 56"/>
                <a:gd name="T18" fmla="*/ 15 w 31"/>
                <a:gd name="T19" fmla="*/ 30 h 56"/>
                <a:gd name="T20" fmla="*/ 19 w 31"/>
                <a:gd name="T21" fmla="*/ 26 h 56"/>
                <a:gd name="T22" fmla="*/ 22 w 31"/>
                <a:gd name="T23" fmla="*/ 24 h 56"/>
                <a:gd name="T24" fmla="*/ 24 w 31"/>
                <a:gd name="T25" fmla="*/ 20 h 56"/>
                <a:gd name="T26" fmla="*/ 24 w 31"/>
                <a:gd name="T27" fmla="*/ 16 h 56"/>
                <a:gd name="T28" fmla="*/ 24 w 31"/>
                <a:gd name="T29" fmla="*/ 12 h 56"/>
                <a:gd name="T30" fmla="*/ 22 w 31"/>
                <a:gd name="T31" fmla="*/ 10 h 56"/>
                <a:gd name="T32" fmla="*/ 19 w 31"/>
                <a:gd name="T33" fmla="*/ 8 h 56"/>
                <a:gd name="T34" fmla="*/ 15 w 31"/>
                <a:gd name="T35" fmla="*/ 6 h 56"/>
                <a:gd name="T36" fmla="*/ 12 w 31"/>
                <a:gd name="T37" fmla="*/ 8 h 56"/>
                <a:gd name="T38" fmla="*/ 9 w 31"/>
                <a:gd name="T39" fmla="*/ 10 h 56"/>
                <a:gd name="T40" fmla="*/ 7 w 31"/>
                <a:gd name="T41" fmla="*/ 12 h 56"/>
                <a:gd name="T42" fmla="*/ 7 w 31"/>
                <a:gd name="T43" fmla="*/ 16 h 56"/>
                <a:gd name="T44" fmla="*/ 0 w 31"/>
                <a:gd name="T45" fmla="*/ 16 h 56"/>
                <a:gd name="T46" fmla="*/ 2 w 31"/>
                <a:gd name="T47" fmla="*/ 8 h 56"/>
                <a:gd name="T48" fmla="*/ 5 w 31"/>
                <a:gd name="T49" fmla="*/ 4 h 56"/>
                <a:gd name="T50" fmla="*/ 10 w 31"/>
                <a:gd name="T51" fmla="*/ 0 h 56"/>
                <a:gd name="T52" fmla="*/ 15 w 31"/>
                <a:gd name="T53" fmla="*/ 0 h 56"/>
                <a:gd name="T54" fmla="*/ 22 w 31"/>
                <a:gd name="T55" fmla="*/ 2 h 56"/>
                <a:gd name="T56" fmla="*/ 26 w 31"/>
                <a:gd name="T57" fmla="*/ 4 h 56"/>
                <a:gd name="T58" fmla="*/ 29 w 31"/>
                <a:gd name="T59" fmla="*/ 10 h 56"/>
                <a:gd name="T60" fmla="*/ 31 w 31"/>
                <a:gd name="T61" fmla="*/ 16 h 56"/>
                <a:gd name="T62" fmla="*/ 31 w 31"/>
                <a:gd name="T63" fmla="*/ 18 h 56"/>
                <a:gd name="T64" fmla="*/ 29 w 31"/>
                <a:gd name="T65" fmla="*/ 22 h 56"/>
                <a:gd name="T66" fmla="*/ 27 w 31"/>
                <a:gd name="T67" fmla="*/ 26 h 56"/>
                <a:gd name="T68" fmla="*/ 26 w 31"/>
                <a:gd name="T69" fmla="*/ 28 h 56"/>
                <a:gd name="T70" fmla="*/ 22 w 31"/>
                <a:gd name="T71" fmla="*/ 32 h 56"/>
                <a:gd name="T72" fmla="*/ 17 w 31"/>
                <a:gd name="T73" fmla="*/ 38 h 56"/>
                <a:gd name="T74" fmla="*/ 14 w 31"/>
                <a:gd name="T75" fmla="*/ 42 h 56"/>
                <a:gd name="T76" fmla="*/ 10 w 31"/>
                <a:gd name="T77" fmla="*/ 46 h 56"/>
                <a:gd name="T78" fmla="*/ 9 w 31"/>
                <a:gd name="T79" fmla="*/ 46 h 56"/>
                <a:gd name="T80" fmla="*/ 9 w 31"/>
                <a:gd name="T81" fmla="*/ 48 h 56"/>
                <a:gd name="T82" fmla="*/ 31 w 31"/>
                <a:gd name="T83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56">
                  <a:moveTo>
                    <a:pt x="31" y="48"/>
                  </a:moveTo>
                  <a:lnTo>
                    <a:pt x="31" y="56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2" y="48"/>
                  </a:lnTo>
                  <a:lnTo>
                    <a:pt x="4" y="44"/>
                  </a:lnTo>
                  <a:lnTo>
                    <a:pt x="7" y="40"/>
                  </a:lnTo>
                  <a:lnTo>
                    <a:pt x="12" y="34"/>
                  </a:lnTo>
                  <a:lnTo>
                    <a:pt x="15" y="30"/>
                  </a:lnTo>
                  <a:lnTo>
                    <a:pt x="19" y="26"/>
                  </a:lnTo>
                  <a:lnTo>
                    <a:pt x="22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2" y="10"/>
                  </a:lnTo>
                  <a:lnTo>
                    <a:pt x="19" y="8"/>
                  </a:lnTo>
                  <a:lnTo>
                    <a:pt x="15" y="6"/>
                  </a:lnTo>
                  <a:lnTo>
                    <a:pt x="12" y="8"/>
                  </a:lnTo>
                  <a:lnTo>
                    <a:pt x="9" y="10"/>
                  </a:lnTo>
                  <a:lnTo>
                    <a:pt x="7" y="12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2" y="8"/>
                  </a:lnTo>
                  <a:lnTo>
                    <a:pt x="5" y="4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9" y="10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7" y="38"/>
                  </a:lnTo>
                  <a:lnTo>
                    <a:pt x="14" y="42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31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66" name="Freeform 1670"/>
            <p:cNvSpPr>
              <a:spLocks noEditPoints="1"/>
            </p:cNvSpPr>
            <p:nvPr/>
          </p:nvSpPr>
          <p:spPr bwMode="auto">
            <a:xfrm>
              <a:off x="3593" y="3293"/>
              <a:ext cx="30" cy="56"/>
            </a:xfrm>
            <a:custGeom>
              <a:avLst/>
              <a:gdLst>
                <a:gd name="T0" fmla="*/ 0 w 30"/>
                <a:gd name="T1" fmla="*/ 28 h 56"/>
                <a:gd name="T2" fmla="*/ 0 w 30"/>
                <a:gd name="T3" fmla="*/ 20 h 56"/>
                <a:gd name="T4" fmla="*/ 1 w 30"/>
                <a:gd name="T5" fmla="*/ 12 h 56"/>
                <a:gd name="T6" fmla="*/ 3 w 30"/>
                <a:gd name="T7" fmla="*/ 6 h 56"/>
                <a:gd name="T8" fmla="*/ 6 w 30"/>
                <a:gd name="T9" fmla="*/ 4 h 56"/>
                <a:gd name="T10" fmla="*/ 10 w 30"/>
                <a:gd name="T11" fmla="*/ 0 h 56"/>
                <a:gd name="T12" fmla="*/ 15 w 30"/>
                <a:gd name="T13" fmla="*/ 0 h 56"/>
                <a:gd name="T14" fmla="*/ 18 w 30"/>
                <a:gd name="T15" fmla="*/ 0 h 56"/>
                <a:gd name="T16" fmla="*/ 22 w 30"/>
                <a:gd name="T17" fmla="*/ 2 h 56"/>
                <a:gd name="T18" fmla="*/ 25 w 30"/>
                <a:gd name="T19" fmla="*/ 4 h 56"/>
                <a:gd name="T20" fmla="*/ 27 w 30"/>
                <a:gd name="T21" fmla="*/ 6 h 56"/>
                <a:gd name="T22" fmla="*/ 28 w 30"/>
                <a:gd name="T23" fmla="*/ 10 h 56"/>
                <a:gd name="T24" fmla="*/ 30 w 30"/>
                <a:gd name="T25" fmla="*/ 16 h 56"/>
                <a:gd name="T26" fmla="*/ 30 w 30"/>
                <a:gd name="T27" fmla="*/ 20 h 56"/>
                <a:gd name="T28" fmla="*/ 30 w 30"/>
                <a:gd name="T29" fmla="*/ 28 h 56"/>
                <a:gd name="T30" fmla="*/ 30 w 30"/>
                <a:gd name="T31" fmla="*/ 38 h 56"/>
                <a:gd name="T32" fmla="*/ 28 w 30"/>
                <a:gd name="T33" fmla="*/ 44 h 56"/>
                <a:gd name="T34" fmla="*/ 27 w 30"/>
                <a:gd name="T35" fmla="*/ 50 h 56"/>
                <a:gd name="T36" fmla="*/ 23 w 30"/>
                <a:gd name="T37" fmla="*/ 54 h 56"/>
                <a:gd name="T38" fmla="*/ 20 w 30"/>
                <a:gd name="T39" fmla="*/ 56 h 56"/>
                <a:gd name="T40" fmla="*/ 15 w 30"/>
                <a:gd name="T41" fmla="*/ 56 h 56"/>
                <a:gd name="T42" fmla="*/ 10 w 30"/>
                <a:gd name="T43" fmla="*/ 56 h 56"/>
                <a:gd name="T44" fmla="*/ 6 w 30"/>
                <a:gd name="T45" fmla="*/ 54 h 56"/>
                <a:gd name="T46" fmla="*/ 5 w 30"/>
                <a:gd name="T47" fmla="*/ 52 h 56"/>
                <a:gd name="T48" fmla="*/ 1 w 30"/>
                <a:gd name="T49" fmla="*/ 46 h 56"/>
                <a:gd name="T50" fmla="*/ 0 w 30"/>
                <a:gd name="T51" fmla="*/ 38 h 56"/>
                <a:gd name="T52" fmla="*/ 0 w 30"/>
                <a:gd name="T53" fmla="*/ 28 h 56"/>
                <a:gd name="T54" fmla="*/ 6 w 30"/>
                <a:gd name="T55" fmla="*/ 28 h 56"/>
                <a:gd name="T56" fmla="*/ 6 w 30"/>
                <a:gd name="T57" fmla="*/ 36 h 56"/>
                <a:gd name="T58" fmla="*/ 6 w 30"/>
                <a:gd name="T59" fmla="*/ 42 h 56"/>
                <a:gd name="T60" fmla="*/ 8 w 30"/>
                <a:gd name="T61" fmla="*/ 46 h 56"/>
                <a:gd name="T62" fmla="*/ 11 w 30"/>
                <a:gd name="T63" fmla="*/ 50 h 56"/>
                <a:gd name="T64" fmla="*/ 15 w 30"/>
                <a:gd name="T65" fmla="*/ 50 h 56"/>
                <a:gd name="T66" fmla="*/ 18 w 30"/>
                <a:gd name="T67" fmla="*/ 50 h 56"/>
                <a:gd name="T68" fmla="*/ 22 w 30"/>
                <a:gd name="T69" fmla="*/ 46 h 56"/>
                <a:gd name="T70" fmla="*/ 23 w 30"/>
                <a:gd name="T71" fmla="*/ 42 h 56"/>
                <a:gd name="T72" fmla="*/ 23 w 30"/>
                <a:gd name="T73" fmla="*/ 36 h 56"/>
                <a:gd name="T74" fmla="*/ 23 w 30"/>
                <a:gd name="T75" fmla="*/ 28 h 56"/>
                <a:gd name="T76" fmla="*/ 23 w 30"/>
                <a:gd name="T77" fmla="*/ 20 h 56"/>
                <a:gd name="T78" fmla="*/ 23 w 30"/>
                <a:gd name="T79" fmla="*/ 14 h 56"/>
                <a:gd name="T80" fmla="*/ 22 w 30"/>
                <a:gd name="T81" fmla="*/ 10 h 56"/>
                <a:gd name="T82" fmla="*/ 18 w 30"/>
                <a:gd name="T83" fmla="*/ 8 h 56"/>
                <a:gd name="T84" fmla="*/ 15 w 30"/>
                <a:gd name="T85" fmla="*/ 6 h 56"/>
                <a:gd name="T86" fmla="*/ 11 w 30"/>
                <a:gd name="T87" fmla="*/ 8 h 56"/>
                <a:gd name="T88" fmla="*/ 8 w 30"/>
                <a:gd name="T89" fmla="*/ 10 h 56"/>
                <a:gd name="T90" fmla="*/ 6 w 30"/>
                <a:gd name="T91" fmla="*/ 14 h 56"/>
                <a:gd name="T92" fmla="*/ 6 w 30"/>
                <a:gd name="T93" fmla="*/ 20 h 56"/>
                <a:gd name="T94" fmla="*/ 6 w 30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56">
                  <a:moveTo>
                    <a:pt x="0" y="28"/>
                  </a:moveTo>
                  <a:lnTo>
                    <a:pt x="0" y="20"/>
                  </a:lnTo>
                  <a:lnTo>
                    <a:pt x="1" y="12"/>
                  </a:lnTo>
                  <a:lnTo>
                    <a:pt x="3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10"/>
                  </a:lnTo>
                  <a:lnTo>
                    <a:pt x="30" y="16"/>
                  </a:lnTo>
                  <a:lnTo>
                    <a:pt x="30" y="20"/>
                  </a:lnTo>
                  <a:lnTo>
                    <a:pt x="30" y="28"/>
                  </a:lnTo>
                  <a:lnTo>
                    <a:pt x="30" y="38"/>
                  </a:lnTo>
                  <a:lnTo>
                    <a:pt x="28" y="44"/>
                  </a:lnTo>
                  <a:lnTo>
                    <a:pt x="27" y="50"/>
                  </a:lnTo>
                  <a:lnTo>
                    <a:pt x="23" y="54"/>
                  </a:lnTo>
                  <a:lnTo>
                    <a:pt x="20" y="56"/>
                  </a:lnTo>
                  <a:lnTo>
                    <a:pt x="15" y="56"/>
                  </a:lnTo>
                  <a:lnTo>
                    <a:pt x="10" y="56"/>
                  </a:lnTo>
                  <a:lnTo>
                    <a:pt x="6" y="54"/>
                  </a:lnTo>
                  <a:lnTo>
                    <a:pt x="5" y="52"/>
                  </a:lnTo>
                  <a:lnTo>
                    <a:pt x="1" y="46"/>
                  </a:lnTo>
                  <a:lnTo>
                    <a:pt x="0" y="38"/>
                  </a:lnTo>
                  <a:lnTo>
                    <a:pt x="0" y="28"/>
                  </a:lnTo>
                  <a:close/>
                  <a:moveTo>
                    <a:pt x="6" y="28"/>
                  </a:moveTo>
                  <a:lnTo>
                    <a:pt x="6" y="36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5" y="50"/>
                  </a:lnTo>
                  <a:lnTo>
                    <a:pt x="18" y="50"/>
                  </a:lnTo>
                  <a:lnTo>
                    <a:pt x="22" y="46"/>
                  </a:lnTo>
                  <a:lnTo>
                    <a:pt x="23" y="42"/>
                  </a:lnTo>
                  <a:lnTo>
                    <a:pt x="23" y="36"/>
                  </a:lnTo>
                  <a:lnTo>
                    <a:pt x="23" y="28"/>
                  </a:lnTo>
                  <a:lnTo>
                    <a:pt x="23" y="20"/>
                  </a:lnTo>
                  <a:lnTo>
                    <a:pt x="23" y="14"/>
                  </a:lnTo>
                  <a:lnTo>
                    <a:pt x="22" y="10"/>
                  </a:lnTo>
                  <a:lnTo>
                    <a:pt x="18" y="8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6" y="20"/>
                  </a:lnTo>
                  <a:lnTo>
                    <a:pt x="6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67" name="Freeform 1671"/>
            <p:cNvSpPr>
              <a:spLocks noEditPoints="1"/>
            </p:cNvSpPr>
            <p:nvPr/>
          </p:nvSpPr>
          <p:spPr bwMode="auto">
            <a:xfrm>
              <a:off x="3628" y="3293"/>
              <a:ext cx="33" cy="56"/>
            </a:xfrm>
            <a:custGeom>
              <a:avLst/>
              <a:gdLst>
                <a:gd name="T0" fmla="*/ 0 w 33"/>
                <a:gd name="T1" fmla="*/ 28 h 56"/>
                <a:gd name="T2" fmla="*/ 2 w 33"/>
                <a:gd name="T3" fmla="*/ 20 h 56"/>
                <a:gd name="T4" fmla="*/ 2 w 33"/>
                <a:gd name="T5" fmla="*/ 12 h 56"/>
                <a:gd name="T6" fmla="*/ 5 w 33"/>
                <a:gd name="T7" fmla="*/ 6 h 56"/>
                <a:gd name="T8" fmla="*/ 7 w 33"/>
                <a:gd name="T9" fmla="*/ 4 h 56"/>
                <a:gd name="T10" fmla="*/ 12 w 33"/>
                <a:gd name="T11" fmla="*/ 0 h 56"/>
                <a:gd name="T12" fmla="*/ 17 w 33"/>
                <a:gd name="T13" fmla="*/ 0 h 56"/>
                <a:gd name="T14" fmla="*/ 21 w 33"/>
                <a:gd name="T15" fmla="*/ 0 h 56"/>
                <a:gd name="T16" fmla="*/ 24 w 33"/>
                <a:gd name="T17" fmla="*/ 2 h 56"/>
                <a:gd name="T18" fmla="*/ 26 w 33"/>
                <a:gd name="T19" fmla="*/ 4 h 56"/>
                <a:gd name="T20" fmla="*/ 27 w 33"/>
                <a:gd name="T21" fmla="*/ 6 h 56"/>
                <a:gd name="T22" fmla="*/ 29 w 33"/>
                <a:gd name="T23" fmla="*/ 10 h 56"/>
                <a:gd name="T24" fmla="*/ 31 w 33"/>
                <a:gd name="T25" fmla="*/ 16 h 56"/>
                <a:gd name="T26" fmla="*/ 33 w 33"/>
                <a:gd name="T27" fmla="*/ 20 h 56"/>
                <a:gd name="T28" fmla="*/ 33 w 33"/>
                <a:gd name="T29" fmla="*/ 28 h 56"/>
                <a:gd name="T30" fmla="*/ 31 w 33"/>
                <a:gd name="T31" fmla="*/ 38 h 56"/>
                <a:gd name="T32" fmla="*/ 31 w 33"/>
                <a:gd name="T33" fmla="*/ 44 h 56"/>
                <a:gd name="T34" fmla="*/ 27 w 33"/>
                <a:gd name="T35" fmla="*/ 50 h 56"/>
                <a:gd name="T36" fmla="*/ 26 w 33"/>
                <a:gd name="T37" fmla="*/ 54 h 56"/>
                <a:gd name="T38" fmla="*/ 21 w 33"/>
                <a:gd name="T39" fmla="*/ 56 h 56"/>
                <a:gd name="T40" fmla="*/ 17 w 33"/>
                <a:gd name="T41" fmla="*/ 56 h 56"/>
                <a:gd name="T42" fmla="*/ 12 w 33"/>
                <a:gd name="T43" fmla="*/ 56 h 56"/>
                <a:gd name="T44" fmla="*/ 9 w 33"/>
                <a:gd name="T45" fmla="*/ 54 h 56"/>
                <a:gd name="T46" fmla="*/ 5 w 33"/>
                <a:gd name="T47" fmla="*/ 52 h 56"/>
                <a:gd name="T48" fmla="*/ 4 w 33"/>
                <a:gd name="T49" fmla="*/ 46 h 56"/>
                <a:gd name="T50" fmla="*/ 2 w 33"/>
                <a:gd name="T51" fmla="*/ 38 h 56"/>
                <a:gd name="T52" fmla="*/ 0 w 33"/>
                <a:gd name="T53" fmla="*/ 28 h 56"/>
                <a:gd name="T54" fmla="*/ 7 w 33"/>
                <a:gd name="T55" fmla="*/ 28 h 56"/>
                <a:gd name="T56" fmla="*/ 7 w 33"/>
                <a:gd name="T57" fmla="*/ 36 h 56"/>
                <a:gd name="T58" fmla="*/ 9 w 33"/>
                <a:gd name="T59" fmla="*/ 42 h 56"/>
                <a:gd name="T60" fmla="*/ 10 w 33"/>
                <a:gd name="T61" fmla="*/ 46 h 56"/>
                <a:gd name="T62" fmla="*/ 12 w 33"/>
                <a:gd name="T63" fmla="*/ 50 h 56"/>
                <a:gd name="T64" fmla="*/ 17 w 33"/>
                <a:gd name="T65" fmla="*/ 50 h 56"/>
                <a:gd name="T66" fmla="*/ 21 w 33"/>
                <a:gd name="T67" fmla="*/ 50 h 56"/>
                <a:gd name="T68" fmla="*/ 22 w 33"/>
                <a:gd name="T69" fmla="*/ 46 h 56"/>
                <a:gd name="T70" fmla="*/ 24 w 33"/>
                <a:gd name="T71" fmla="*/ 42 h 56"/>
                <a:gd name="T72" fmla="*/ 26 w 33"/>
                <a:gd name="T73" fmla="*/ 36 h 56"/>
                <a:gd name="T74" fmla="*/ 26 w 33"/>
                <a:gd name="T75" fmla="*/ 28 h 56"/>
                <a:gd name="T76" fmla="*/ 26 w 33"/>
                <a:gd name="T77" fmla="*/ 20 h 56"/>
                <a:gd name="T78" fmla="*/ 24 w 33"/>
                <a:gd name="T79" fmla="*/ 14 h 56"/>
                <a:gd name="T80" fmla="*/ 22 w 33"/>
                <a:gd name="T81" fmla="*/ 10 h 56"/>
                <a:gd name="T82" fmla="*/ 21 w 33"/>
                <a:gd name="T83" fmla="*/ 8 h 56"/>
                <a:gd name="T84" fmla="*/ 16 w 33"/>
                <a:gd name="T85" fmla="*/ 6 h 56"/>
                <a:gd name="T86" fmla="*/ 12 w 33"/>
                <a:gd name="T87" fmla="*/ 8 h 56"/>
                <a:gd name="T88" fmla="*/ 10 w 33"/>
                <a:gd name="T89" fmla="*/ 10 h 56"/>
                <a:gd name="T90" fmla="*/ 9 w 33"/>
                <a:gd name="T91" fmla="*/ 14 h 56"/>
                <a:gd name="T92" fmla="*/ 7 w 33"/>
                <a:gd name="T93" fmla="*/ 20 h 56"/>
                <a:gd name="T94" fmla="*/ 7 w 33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" h="56">
                  <a:moveTo>
                    <a:pt x="0" y="28"/>
                  </a:moveTo>
                  <a:lnTo>
                    <a:pt x="2" y="20"/>
                  </a:lnTo>
                  <a:lnTo>
                    <a:pt x="2" y="12"/>
                  </a:lnTo>
                  <a:lnTo>
                    <a:pt x="5" y="6"/>
                  </a:lnTo>
                  <a:lnTo>
                    <a:pt x="7" y="4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4" y="2"/>
                  </a:lnTo>
                  <a:lnTo>
                    <a:pt x="26" y="4"/>
                  </a:lnTo>
                  <a:lnTo>
                    <a:pt x="27" y="6"/>
                  </a:lnTo>
                  <a:lnTo>
                    <a:pt x="29" y="10"/>
                  </a:lnTo>
                  <a:lnTo>
                    <a:pt x="31" y="16"/>
                  </a:lnTo>
                  <a:lnTo>
                    <a:pt x="33" y="20"/>
                  </a:lnTo>
                  <a:lnTo>
                    <a:pt x="33" y="28"/>
                  </a:lnTo>
                  <a:lnTo>
                    <a:pt x="31" y="38"/>
                  </a:lnTo>
                  <a:lnTo>
                    <a:pt x="31" y="44"/>
                  </a:lnTo>
                  <a:lnTo>
                    <a:pt x="27" y="50"/>
                  </a:lnTo>
                  <a:lnTo>
                    <a:pt x="26" y="54"/>
                  </a:lnTo>
                  <a:lnTo>
                    <a:pt x="21" y="56"/>
                  </a:lnTo>
                  <a:lnTo>
                    <a:pt x="17" y="56"/>
                  </a:lnTo>
                  <a:lnTo>
                    <a:pt x="12" y="56"/>
                  </a:lnTo>
                  <a:lnTo>
                    <a:pt x="9" y="54"/>
                  </a:lnTo>
                  <a:lnTo>
                    <a:pt x="5" y="52"/>
                  </a:lnTo>
                  <a:lnTo>
                    <a:pt x="4" y="46"/>
                  </a:lnTo>
                  <a:lnTo>
                    <a:pt x="2" y="38"/>
                  </a:lnTo>
                  <a:lnTo>
                    <a:pt x="0" y="28"/>
                  </a:lnTo>
                  <a:close/>
                  <a:moveTo>
                    <a:pt x="7" y="28"/>
                  </a:moveTo>
                  <a:lnTo>
                    <a:pt x="7" y="36"/>
                  </a:lnTo>
                  <a:lnTo>
                    <a:pt x="9" y="42"/>
                  </a:lnTo>
                  <a:lnTo>
                    <a:pt x="10" y="46"/>
                  </a:lnTo>
                  <a:lnTo>
                    <a:pt x="12" y="50"/>
                  </a:lnTo>
                  <a:lnTo>
                    <a:pt x="17" y="50"/>
                  </a:lnTo>
                  <a:lnTo>
                    <a:pt x="21" y="50"/>
                  </a:lnTo>
                  <a:lnTo>
                    <a:pt x="22" y="46"/>
                  </a:lnTo>
                  <a:lnTo>
                    <a:pt x="24" y="42"/>
                  </a:lnTo>
                  <a:lnTo>
                    <a:pt x="26" y="36"/>
                  </a:lnTo>
                  <a:lnTo>
                    <a:pt x="26" y="28"/>
                  </a:lnTo>
                  <a:lnTo>
                    <a:pt x="26" y="20"/>
                  </a:lnTo>
                  <a:lnTo>
                    <a:pt x="24" y="14"/>
                  </a:lnTo>
                  <a:lnTo>
                    <a:pt x="22" y="10"/>
                  </a:lnTo>
                  <a:lnTo>
                    <a:pt x="21" y="8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9" y="14"/>
                  </a:lnTo>
                  <a:lnTo>
                    <a:pt x="7" y="20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68" name="Freeform 1672"/>
            <p:cNvSpPr>
              <a:spLocks noEditPoints="1"/>
            </p:cNvSpPr>
            <p:nvPr/>
          </p:nvSpPr>
          <p:spPr bwMode="auto">
            <a:xfrm>
              <a:off x="3907" y="3293"/>
              <a:ext cx="34" cy="56"/>
            </a:xfrm>
            <a:custGeom>
              <a:avLst/>
              <a:gdLst>
                <a:gd name="T0" fmla="*/ 22 w 34"/>
                <a:gd name="T1" fmla="*/ 56 h 56"/>
                <a:gd name="T2" fmla="*/ 22 w 34"/>
                <a:gd name="T3" fmla="*/ 42 h 56"/>
                <a:gd name="T4" fmla="*/ 0 w 34"/>
                <a:gd name="T5" fmla="*/ 42 h 56"/>
                <a:gd name="T6" fmla="*/ 0 w 34"/>
                <a:gd name="T7" fmla="*/ 36 h 56"/>
                <a:gd name="T8" fmla="*/ 24 w 34"/>
                <a:gd name="T9" fmla="*/ 0 h 56"/>
                <a:gd name="T10" fmla="*/ 27 w 34"/>
                <a:gd name="T11" fmla="*/ 0 h 56"/>
                <a:gd name="T12" fmla="*/ 27 w 34"/>
                <a:gd name="T13" fmla="*/ 36 h 56"/>
                <a:gd name="T14" fmla="*/ 34 w 34"/>
                <a:gd name="T15" fmla="*/ 36 h 56"/>
                <a:gd name="T16" fmla="*/ 34 w 34"/>
                <a:gd name="T17" fmla="*/ 42 h 56"/>
                <a:gd name="T18" fmla="*/ 27 w 34"/>
                <a:gd name="T19" fmla="*/ 42 h 56"/>
                <a:gd name="T20" fmla="*/ 27 w 34"/>
                <a:gd name="T21" fmla="*/ 56 h 56"/>
                <a:gd name="T22" fmla="*/ 22 w 34"/>
                <a:gd name="T23" fmla="*/ 56 h 56"/>
                <a:gd name="T24" fmla="*/ 22 w 34"/>
                <a:gd name="T25" fmla="*/ 36 h 56"/>
                <a:gd name="T26" fmla="*/ 22 w 34"/>
                <a:gd name="T27" fmla="*/ 14 h 56"/>
                <a:gd name="T28" fmla="*/ 9 w 34"/>
                <a:gd name="T29" fmla="*/ 36 h 56"/>
                <a:gd name="T30" fmla="*/ 22 w 34"/>
                <a:gd name="T31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56">
                  <a:moveTo>
                    <a:pt x="22" y="56"/>
                  </a:moveTo>
                  <a:lnTo>
                    <a:pt x="22" y="42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7" y="36"/>
                  </a:lnTo>
                  <a:lnTo>
                    <a:pt x="34" y="36"/>
                  </a:lnTo>
                  <a:lnTo>
                    <a:pt x="34" y="42"/>
                  </a:lnTo>
                  <a:lnTo>
                    <a:pt x="27" y="42"/>
                  </a:lnTo>
                  <a:lnTo>
                    <a:pt x="27" y="56"/>
                  </a:lnTo>
                  <a:lnTo>
                    <a:pt x="22" y="56"/>
                  </a:lnTo>
                  <a:close/>
                  <a:moveTo>
                    <a:pt x="22" y="36"/>
                  </a:moveTo>
                  <a:lnTo>
                    <a:pt x="22" y="14"/>
                  </a:lnTo>
                  <a:lnTo>
                    <a:pt x="9" y="36"/>
                  </a:lnTo>
                  <a:lnTo>
                    <a:pt x="22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69" name="Freeform 1673"/>
            <p:cNvSpPr>
              <a:spLocks noEditPoints="1"/>
            </p:cNvSpPr>
            <p:nvPr/>
          </p:nvSpPr>
          <p:spPr bwMode="auto">
            <a:xfrm>
              <a:off x="3946" y="3293"/>
              <a:ext cx="31" cy="56"/>
            </a:xfrm>
            <a:custGeom>
              <a:avLst/>
              <a:gdLst>
                <a:gd name="T0" fmla="*/ 0 w 31"/>
                <a:gd name="T1" fmla="*/ 28 h 56"/>
                <a:gd name="T2" fmla="*/ 0 w 31"/>
                <a:gd name="T3" fmla="*/ 20 h 56"/>
                <a:gd name="T4" fmla="*/ 2 w 31"/>
                <a:gd name="T5" fmla="*/ 12 h 56"/>
                <a:gd name="T6" fmla="*/ 4 w 31"/>
                <a:gd name="T7" fmla="*/ 6 h 56"/>
                <a:gd name="T8" fmla="*/ 7 w 31"/>
                <a:gd name="T9" fmla="*/ 4 h 56"/>
                <a:gd name="T10" fmla="*/ 10 w 31"/>
                <a:gd name="T11" fmla="*/ 0 h 56"/>
                <a:gd name="T12" fmla="*/ 15 w 31"/>
                <a:gd name="T13" fmla="*/ 0 h 56"/>
                <a:gd name="T14" fmla="*/ 19 w 31"/>
                <a:gd name="T15" fmla="*/ 0 h 56"/>
                <a:gd name="T16" fmla="*/ 22 w 31"/>
                <a:gd name="T17" fmla="*/ 2 h 56"/>
                <a:gd name="T18" fmla="*/ 26 w 31"/>
                <a:gd name="T19" fmla="*/ 4 h 56"/>
                <a:gd name="T20" fmla="*/ 27 w 31"/>
                <a:gd name="T21" fmla="*/ 6 h 56"/>
                <a:gd name="T22" fmla="*/ 29 w 31"/>
                <a:gd name="T23" fmla="*/ 10 h 56"/>
                <a:gd name="T24" fmla="*/ 31 w 31"/>
                <a:gd name="T25" fmla="*/ 16 h 56"/>
                <a:gd name="T26" fmla="*/ 31 w 31"/>
                <a:gd name="T27" fmla="*/ 20 h 56"/>
                <a:gd name="T28" fmla="*/ 31 w 31"/>
                <a:gd name="T29" fmla="*/ 28 h 56"/>
                <a:gd name="T30" fmla="*/ 31 w 31"/>
                <a:gd name="T31" fmla="*/ 38 h 56"/>
                <a:gd name="T32" fmla="*/ 29 w 31"/>
                <a:gd name="T33" fmla="*/ 44 h 56"/>
                <a:gd name="T34" fmla="*/ 27 w 31"/>
                <a:gd name="T35" fmla="*/ 50 h 56"/>
                <a:gd name="T36" fmla="*/ 24 w 31"/>
                <a:gd name="T37" fmla="*/ 54 h 56"/>
                <a:gd name="T38" fmla="*/ 21 w 31"/>
                <a:gd name="T39" fmla="*/ 56 h 56"/>
                <a:gd name="T40" fmla="*/ 15 w 31"/>
                <a:gd name="T41" fmla="*/ 56 h 56"/>
                <a:gd name="T42" fmla="*/ 10 w 31"/>
                <a:gd name="T43" fmla="*/ 56 h 56"/>
                <a:gd name="T44" fmla="*/ 7 w 31"/>
                <a:gd name="T45" fmla="*/ 54 h 56"/>
                <a:gd name="T46" fmla="*/ 5 w 31"/>
                <a:gd name="T47" fmla="*/ 52 h 56"/>
                <a:gd name="T48" fmla="*/ 2 w 31"/>
                <a:gd name="T49" fmla="*/ 46 h 56"/>
                <a:gd name="T50" fmla="*/ 0 w 31"/>
                <a:gd name="T51" fmla="*/ 38 h 56"/>
                <a:gd name="T52" fmla="*/ 0 w 31"/>
                <a:gd name="T53" fmla="*/ 28 h 56"/>
                <a:gd name="T54" fmla="*/ 7 w 31"/>
                <a:gd name="T55" fmla="*/ 28 h 56"/>
                <a:gd name="T56" fmla="*/ 7 w 31"/>
                <a:gd name="T57" fmla="*/ 36 h 56"/>
                <a:gd name="T58" fmla="*/ 7 w 31"/>
                <a:gd name="T59" fmla="*/ 42 h 56"/>
                <a:gd name="T60" fmla="*/ 9 w 31"/>
                <a:gd name="T61" fmla="*/ 46 h 56"/>
                <a:gd name="T62" fmla="*/ 12 w 31"/>
                <a:gd name="T63" fmla="*/ 50 h 56"/>
                <a:gd name="T64" fmla="*/ 15 w 31"/>
                <a:gd name="T65" fmla="*/ 50 h 56"/>
                <a:gd name="T66" fmla="*/ 19 w 31"/>
                <a:gd name="T67" fmla="*/ 50 h 56"/>
                <a:gd name="T68" fmla="*/ 22 w 31"/>
                <a:gd name="T69" fmla="*/ 46 h 56"/>
                <a:gd name="T70" fmla="*/ 24 w 31"/>
                <a:gd name="T71" fmla="*/ 42 h 56"/>
                <a:gd name="T72" fmla="*/ 24 w 31"/>
                <a:gd name="T73" fmla="*/ 36 h 56"/>
                <a:gd name="T74" fmla="*/ 24 w 31"/>
                <a:gd name="T75" fmla="*/ 28 h 56"/>
                <a:gd name="T76" fmla="*/ 24 w 31"/>
                <a:gd name="T77" fmla="*/ 20 h 56"/>
                <a:gd name="T78" fmla="*/ 24 w 31"/>
                <a:gd name="T79" fmla="*/ 14 h 56"/>
                <a:gd name="T80" fmla="*/ 22 w 31"/>
                <a:gd name="T81" fmla="*/ 10 h 56"/>
                <a:gd name="T82" fmla="*/ 19 w 31"/>
                <a:gd name="T83" fmla="*/ 8 h 56"/>
                <a:gd name="T84" fmla="*/ 15 w 31"/>
                <a:gd name="T85" fmla="*/ 6 h 56"/>
                <a:gd name="T86" fmla="*/ 12 w 31"/>
                <a:gd name="T87" fmla="*/ 8 h 56"/>
                <a:gd name="T88" fmla="*/ 9 w 31"/>
                <a:gd name="T89" fmla="*/ 10 h 56"/>
                <a:gd name="T90" fmla="*/ 7 w 31"/>
                <a:gd name="T91" fmla="*/ 14 h 56"/>
                <a:gd name="T92" fmla="*/ 7 w 31"/>
                <a:gd name="T93" fmla="*/ 20 h 56"/>
                <a:gd name="T94" fmla="*/ 7 w 31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" h="56">
                  <a:moveTo>
                    <a:pt x="0" y="28"/>
                  </a:moveTo>
                  <a:lnTo>
                    <a:pt x="0" y="20"/>
                  </a:lnTo>
                  <a:lnTo>
                    <a:pt x="2" y="12"/>
                  </a:lnTo>
                  <a:lnTo>
                    <a:pt x="4" y="6"/>
                  </a:lnTo>
                  <a:lnTo>
                    <a:pt x="7" y="4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7" y="6"/>
                  </a:lnTo>
                  <a:lnTo>
                    <a:pt x="29" y="10"/>
                  </a:lnTo>
                  <a:lnTo>
                    <a:pt x="31" y="16"/>
                  </a:lnTo>
                  <a:lnTo>
                    <a:pt x="31" y="20"/>
                  </a:lnTo>
                  <a:lnTo>
                    <a:pt x="31" y="28"/>
                  </a:lnTo>
                  <a:lnTo>
                    <a:pt x="31" y="38"/>
                  </a:lnTo>
                  <a:lnTo>
                    <a:pt x="29" y="44"/>
                  </a:lnTo>
                  <a:lnTo>
                    <a:pt x="27" y="50"/>
                  </a:lnTo>
                  <a:lnTo>
                    <a:pt x="24" y="54"/>
                  </a:lnTo>
                  <a:lnTo>
                    <a:pt x="21" y="56"/>
                  </a:lnTo>
                  <a:lnTo>
                    <a:pt x="15" y="56"/>
                  </a:lnTo>
                  <a:lnTo>
                    <a:pt x="10" y="56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2" y="46"/>
                  </a:lnTo>
                  <a:lnTo>
                    <a:pt x="0" y="38"/>
                  </a:lnTo>
                  <a:lnTo>
                    <a:pt x="0" y="28"/>
                  </a:lnTo>
                  <a:close/>
                  <a:moveTo>
                    <a:pt x="7" y="28"/>
                  </a:moveTo>
                  <a:lnTo>
                    <a:pt x="7" y="36"/>
                  </a:lnTo>
                  <a:lnTo>
                    <a:pt x="7" y="42"/>
                  </a:lnTo>
                  <a:lnTo>
                    <a:pt x="9" y="46"/>
                  </a:lnTo>
                  <a:lnTo>
                    <a:pt x="12" y="50"/>
                  </a:lnTo>
                  <a:lnTo>
                    <a:pt x="15" y="50"/>
                  </a:lnTo>
                  <a:lnTo>
                    <a:pt x="19" y="50"/>
                  </a:lnTo>
                  <a:lnTo>
                    <a:pt x="22" y="46"/>
                  </a:lnTo>
                  <a:lnTo>
                    <a:pt x="24" y="42"/>
                  </a:lnTo>
                  <a:lnTo>
                    <a:pt x="24" y="36"/>
                  </a:lnTo>
                  <a:lnTo>
                    <a:pt x="24" y="28"/>
                  </a:lnTo>
                  <a:lnTo>
                    <a:pt x="24" y="20"/>
                  </a:lnTo>
                  <a:lnTo>
                    <a:pt x="24" y="14"/>
                  </a:lnTo>
                  <a:lnTo>
                    <a:pt x="22" y="10"/>
                  </a:lnTo>
                  <a:lnTo>
                    <a:pt x="19" y="8"/>
                  </a:lnTo>
                  <a:lnTo>
                    <a:pt x="15" y="6"/>
                  </a:lnTo>
                  <a:lnTo>
                    <a:pt x="12" y="8"/>
                  </a:lnTo>
                  <a:lnTo>
                    <a:pt x="9" y="10"/>
                  </a:lnTo>
                  <a:lnTo>
                    <a:pt x="7" y="14"/>
                  </a:lnTo>
                  <a:lnTo>
                    <a:pt x="7" y="20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70" name="Freeform 1674"/>
            <p:cNvSpPr>
              <a:spLocks noEditPoints="1"/>
            </p:cNvSpPr>
            <p:nvPr/>
          </p:nvSpPr>
          <p:spPr bwMode="auto">
            <a:xfrm>
              <a:off x="3982" y="3293"/>
              <a:ext cx="32" cy="56"/>
            </a:xfrm>
            <a:custGeom>
              <a:avLst/>
              <a:gdLst>
                <a:gd name="T0" fmla="*/ 0 w 32"/>
                <a:gd name="T1" fmla="*/ 28 h 56"/>
                <a:gd name="T2" fmla="*/ 2 w 32"/>
                <a:gd name="T3" fmla="*/ 20 h 56"/>
                <a:gd name="T4" fmla="*/ 2 w 32"/>
                <a:gd name="T5" fmla="*/ 12 h 56"/>
                <a:gd name="T6" fmla="*/ 5 w 32"/>
                <a:gd name="T7" fmla="*/ 6 h 56"/>
                <a:gd name="T8" fmla="*/ 7 w 32"/>
                <a:gd name="T9" fmla="*/ 4 h 56"/>
                <a:gd name="T10" fmla="*/ 12 w 32"/>
                <a:gd name="T11" fmla="*/ 0 h 56"/>
                <a:gd name="T12" fmla="*/ 17 w 32"/>
                <a:gd name="T13" fmla="*/ 0 h 56"/>
                <a:gd name="T14" fmla="*/ 20 w 32"/>
                <a:gd name="T15" fmla="*/ 0 h 56"/>
                <a:gd name="T16" fmla="*/ 24 w 32"/>
                <a:gd name="T17" fmla="*/ 2 h 56"/>
                <a:gd name="T18" fmla="*/ 25 w 32"/>
                <a:gd name="T19" fmla="*/ 4 h 56"/>
                <a:gd name="T20" fmla="*/ 27 w 32"/>
                <a:gd name="T21" fmla="*/ 6 h 56"/>
                <a:gd name="T22" fmla="*/ 29 w 32"/>
                <a:gd name="T23" fmla="*/ 10 h 56"/>
                <a:gd name="T24" fmla="*/ 30 w 32"/>
                <a:gd name="T25" fmla="*/ 16 h 56"/>
                <a:gd name="T26" fmla="*/ 32 w 32"/>
                <a:gd name="T27" fmla="*/ 20 h 56"/>
                <a:gd name="T28" fmla="*/ 32 w 32"/>
                <a:gd name="T29" fmla="*/ 28 h 56"/>
                <a:gd name="T30" fmla="*/ 30 w 32"/>
                <a:gd name="T31" fmla="*/ 38 h 56"/>
                <a:gd name="T32" fmla="*/ 30 w 32"/>
                <a:gd name="T33" fmla="*/ 44 h 56"/>
                <a:gd name="T34" fmla="*/ 27 w 32"/>
                <a:gd name="T35" fmla="*/ 50 h 56"/>
                <a:gd name="T36" fmla="*/ 25 w 32"/>
                <a:gd name="T37" fmla="*/ 54 h 56"/>
                <a:gd name="T38" fmla="*/ 20 w 32"/>
                <a:gd name="T39" fmla="*/ 56 h 56"/>
                <a:gd name="T40" fmla="*/ 17 w 32"/>
                <a:gd name="T41" fmla="*/ 56 h 56"/>
                <a:gd name="T42" fmla="*/ 12 w 32"/>
                <a:gd name="T43" fmla="*/ 56 h 56"/>
                <a:gd name="T44" fmla="*/ 8 w 32"/>
                <a:gd name="T45" fmla="*/ 54 h 56"/>
                <a:gd name="T46" fmla="*/ 5 w 32"/>
                <a:gd name="T47" fmla="*/ 52 h 56"/>
                <a:gd name="T48" fmla="*/ 3 w 32"/>
                <a:gd name="T49" fmla="*/ 46 h 56"/>
                <a:gd name="T50" fmla="*/ 2 w 32"/>
                <a:gd name="T51" fmla="*/ 38 h 56"/>
                <a:gd name="T52" fmla="*/ 0 w 32"/>
                <a:gd name="T53" fmla="*/ 28 h 56"/>
                <a:gd name="T54" fmla="*/ 7 w 32"/>
                <a:gd name="T55" fmla="*/ 28 h 56"/>
                <a:gd name="T56" fmla="*/ 7 w 32"/>
                <a:gd name="T57" fmla="*/ 36 h 56"/>
                <a:gd name="T58" fmla="*/ 8 w 32"/>
                <a:gd name="T59" fmla="*/ 42 h 56"/>
                <a:gd name="T60" fmla="*/ 10 w 32"/>
                <a:gd name="T61" fmla="*/ 46 h 56"/>
                <a:gd name="T62" fmla="*/ 12 w 32"/>
                <a:gd name="T63" fmla="*/ 50 h 56"/>
                <a:gd name="T64" fmla="*/ 17 w 32"/>
                <a:gd name="T65" fmla="*/ 50 h 56"/>
                <a:gd name="T66" fmla="*/ 20 w 32"/>
                <a:gd name="T67" fmla="*/ 50 h 56"/>
                <a:gd name="T68" fmla="*/ 22 w 32"/>
                <a:gd name="T69" fmla="*/ 46 h 56"/>
                <a:gd name="T70" fmla="*/ 24 w 32"/>
                <a:gd name="T71" fmla="*/ 42 h 56"/>
                <a:gd name="T72" fmla="*/ 25 w 32"/>
                <a:gd name="T73" fmla="*/ 36 h 56"/>
                <a:gd name="T74" fmla="*/ 25 w 32"/>
                <a:gd name="T75" fmla="*/ 28 h 56"/>
                <a:gd name="T76" fmla="*/ 25 w 32"/>
                <a:gd name="T77" fmla="*/ 20 h 56"/>
                <a:gd name="T78" fmla="*/ 24 w 32"/>
                <a:gd name="T79" fmla="*/ 14 h 56"/>
                <a:gd name="T80" fmla="*/ 22 w 32"/>
                <a:gd name="T81" fmla="*/ 10 h 56"/>
                <a:gd name="T82" fmla="*/ 20 w 32"/>
                <a:gd name="T83" fmla="*/ 8 h 56"/>
                <a:gd name="T84" fmla="*/ 15 w 32"/>
                <a:gd name="T85" fmla="*/ 6 h 56"/>
                <a:gd name="T86" fmla="*/ 12 w 32"/>
                <a:gd name="T87" fmla="*/ 8 h 56"/>
                <a:gd name="T88" fmla="*/ 10 w 32"/>
                <a:gd name="T89" fmla="*/ 10 h 56"/>
                <a:gd name="T90" fmla="*/ 8 w 32"/>
                <a:gd name="T91" fmla="*/ 14 h 56"/>
                <a:gd name="T92" fmla="*/ 7 w 32"/>
                <a:gd name="T93" fmla="*/ 20 h 56"/>
                <a:gd name="T94" fmla="*/ 7 w 32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" h="56">
                  <a:moveTo>
                    <a:pt x="0" y="28"/>
                  </a:moveTo>
                  <a:lnTo>
                    <a:pt x="2" y="20"/>
                  </a:lnTo>
                  <a:lnTo>
                    <a:pt x="2" y="12"/>
                  </a:lnTo>
                  <a:lnTo>
                    <a:pt x="5" y="6"/>
                  </a:lnTo>
                  <a:lnTo>
                    <a:pt x="7" y="4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9" y="10"/>
                  </a:lnTo>
                  <a:lnTo>
                    <a:pt x="30" y="16"/>
                  </a:lnTo>
                  <a:lnTo>
                    <a:pt x="32" y="20"/>
                  </a:lnTo>
                  <a:lnTo>
                    <a:pt x="32" y="28"/>
                  </a:lnTo>
                  <a:lnTo>
                    <a:pt x="30" y="38"/>
                  </a:lnTo>
                  <a:lnTo>
                    <a:pt x="30" y="44"/>
                  </a:lnTo>
                  <a:lnTo>
                    <a:pt x="27" y="50"/>
                  </a:lnTo>
                  <a:lnTo>
                    <a:pt x="25" y="54"/>
                  </a:lnTo>
                  <a:lnTo>
                    <a:pt x="20" y="56"/>
                  </a:lnTo>
                  <a:lnTo>
                    <a:pt x="17" y="56"/>
                  </a:lnTo>
                  <a:lnTo>
                    <a:pt x="12" y="56"/>
                  </a:lnTo>
                  <a:lnTo>
                    <a:pt x="8" y="54"/>
                  </a:lnTo>
                  <a:lnTo>
                    <a:pt x="5" y="52"/>
                  </a:lnTo>
                  <a:lnTo>
                    <a:pt x="3" y="46"/>
                  </a:lnTo>
                  <a:lnTo>
                    <a:pt x="2" y="38"/>
                  </a:lnTo>
                  <a:lnTo>
                    <a:pt x="0" y="28"/>
                  </a:lnTo>
                  <a:close/>
                  <a:moveTo>
                    <a:pt x="7" y="28"/>
                  </a:moveTo>
                  <a:lnTo>
                    <a:pt x="7" y="36"/>
                  </a:lnTo>
                  <a:lnTo>
                    <a:pt x="8" y="42"/>
                  </a:lnTo>
                  <a:lnTo>
                    <a:pt x="10" y="46"/>
                  </a:lnTo>
                  <a:lnTo>
                    <a:pt x="12" y="50"/>
                  </a:lnTo>
                  <a:lnTo>
                    <a:pt x="17" y="50"/>
                  </a:lnTo>
                  <a:lnTo>
                    <a:pt x="20" y="50"/>
                  </a:lnTo>
                  <a:lnTo>
                    <a:pt x="22" y="46"/>
                  </a:lnTo>
                  <a:lnTo>
                    <a:pt x="24" y="42"/>
                  </a:lnTo>
                  <a:lnTo>
                    <a:pt x="25" y="36"/>
                  </a:lnTo>
                  <a:lnTo>
                    <a:pt x="25" y="28"/>
                  </a:lnTo>
                  <a:lnTo>
                    <a:pt x="25" y="20"/>
                  </a:lnTo>
                  <a:lnTo>
                    <a:pt x="24" y="14"/>
                  </a:lnTo>
                  <a:lnTo>
                    <a:pt x="22" y="10"/>
                  </a:lnTo>
                  <a:lnTo>
                    <a:pt x="20" y="8"/>
                  </a:lnTo>
                  <a:lnTo>
                    <a:pt x="15" y="6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7" y="20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71" name="Freeform 1675"/>
            <p:cNvSpPr>
              <a:spLocks noEditPoints="1"/>
            </p:cNvSpPr>
            <p:nvPr/>
          </p:nvSpPr>
          <p:spPr bwMode="auto">
            <a:xfrm>
              <a:off x="4262" y="3293"/>
              <a:ext cx="33" cy="56"/>
            </a:xfrm>
            <a:custGeom>
              <a:avLst/>
              <a:gdLst>
                <a:gd name="T0" fmla="*/ 31 w 33"/>
                <a:gd name="T1" fmla="*/ 14 h 56"/>
                <a:gd name="T2" fmla="*/ 26 w 33"/>
                <a:gd name="T3" fmla="*/ 16 h 56"/>
                <a:gd name="T4" fmla="*/ 24 w 33"/>
                <a:gd name="T5" fmla="*/ 12 h 56"/>
                <a:gd name="T6" fmla="*/ 22 w 33"/>
                <a:gd name="T7" fmla="*/ 10 h 56"/>
                <a:gd name="T8" fmla="*/ 21 w 33"/>
                <a:gd name="T9" fmla="*/ 8 h 56"/>
                <a:gd name="T10" fmla="*/ 17 w 33"/>
                <a:gd name="T11" fmla="*/ 6 h 56"/>
                <a:gd name="T12" fmla="*/ 14 w 33"/>
                <a:gd name="T13" fmla="*/ 6 h 56"/>
                <a:gd name="T14" fmla="*/ 12 w 33"/>
                <a:gd name="T15" fmla="*/ 8 h 56"/>
                <a:gd name="T16" fmla="*/ 11 w 33"/>
                <a:gd name="T17" fmla="*/ 10 h 56"/>
                <a:gd name="T18" fmla="*/ 9 w 33"/>
                <a:gd name="T19" fmla="*/ 14 h 56"/>
                <a:gd name="T20" fmla="*/ 7 w 33"/>
                <a:gd name="T21" fmla="*/ 20 h 56"/>
                <a:gd name="T22" fmla="*/ 7 w 33"/>
                <a:gd name="T23" fmla="*/ 26 h 56"/>
                <a:gd name="T24" fmla="*/ 9 w 33"/>
                <a:gd name="T25" fmla="*/ 24 h 56"/>
                <a:gd name="T26" fmla="*/ 12 w 33"/>
                <a:gd name="T27" fmla="*/ 22 h 56"/>
                <a:gd name="T28" fmla="*/ 14 w 33"/>
                <a:gd name="T29" fmla="*/ 20 h 56"/>
                <a:gd name="T30" fmla="*/ 17 w 33"/>
                <a:gd name="T31" fmla="*/ 20 h 56"/>
                <a:gd name="T32" fmla="*/ 24 w 33"/>
                <a:gd name="T33" fmla="*/ 20 h 56"/>
                <a:gd name="T34" fmla="*/ 28 w 33"/>
                <a:gd name="T35" fmla="*/ 24 h 56"/>
                <a:gd name="T36" fmla="*/ 31 w 33"/>
                <a:gd name="T37" fmla="*/ 30 h 56"/>
                <a:gd name="T38" fmla="*/ 33 w 33"/>
                <a:gd name="T39" fmla="*/ 38 h 56"/>
                <a:gd name="T40" fmla="*/ 31 w 33"/>
                <a:gd name="T41" fmla="*/ 42 h 56"/>
                <a:gd name="T42" fmla="*/ 29 w 33"/>
                <a:gd name="T43" fmla="*/ 48 h 56"/>
                <a:gd name="T44" fmla="*/ 28 w 33"/>
                <a:gd name="T45" fmla="*/ 52 h 56"/>
                <a:gd name="T46" fmla="*/ 24 w 33"/>
                <a:gd name="T47" fmla="*/ 54 h 56"/>
                <a:gd name="T48" fmla="*/ 21 w 33"/>
                <a:gd name="T49" fmla="*/ 56 h 56"/>
                <a:gd name="T50" fmla="*/ 17 w 33"/>
                <a:gd name="T51" fmla="*/ 56 h 56"/>
                <a:gd name="T52" fmla="*/ 12 w 33"/>
                <a:gd name="T53" fmla="*/ 56 h 56"/>
                <a:gd name="T54" fmla="*/ 9 w 33"/>
                <a:gd name="T55" fmla="*/ 54 h 56"/>
                <a:gd name="T56" fmla="*/ 5 w 33"/>
                <a:gd name="T57" fmla="*/ 50 h 56"/>
                <a:gd name="T58" fmla="*/ 2 w 33"/>
                <a:gd name="T59" fmla="*/ 46 h 56"/>
                <a:gd name="T60" fmla="*/ 0 w 33"/>
                <a:gd name="T61" fmla="*/ 38 h 56"/>
                <a:gd name="T62" fmla="*/ 0 w 33"/>
                <a:gd name="T63" fmla="*/ 30 h 56"/>
                <a:gd name="T64" fmla="*/ 0 w 33"/>
                <a:gd name="T65" fmla="*/ 20 h 56"/>
                <a:gd name="T66" fmla="*/ 2 w 33"/>
                <a:gd name="T67" fmla="*/ 12 h 56"/>
                <a:gd name="T68" fmla="*/ 5 w 33"/>
                <a:gd name="T69" fmla="*/ 6 h 56"/>
                <a:gd name="T70" fmla="*/ 9 w 33"/>
                <a:gd name="T71" fmla="*/ 2 h 56"/>
                <a:gd name="T72" fmla="*/ 12 w 33"/>
                <a:gd name="T73" fmla="*/ 0 h 56"/>
                <a:gd name="T74" fmla="*/ 17 w 33"/>
                <a:gd name="T75" fmla="*/ 0 h 56"/>
                <a:gd name="T76" fmla="*/ 22 w 33"/>
                <a:gd name="T77" fmla="*/ 0 h 56"/>
                <a:gd name="T78" fmla="*/ 28 w 33"/>
                <a:gd name="T79" fmla="*/ 4 h 56"/>
                <a:gd name="T80" fmla="*/ 29 w 33"/>
                <a:gd name="T81" fmla="*/ 8 h 56"/>
                <a:gd name="T82" fmla="*/ 31 w 33"/>
                <a:gd name="T83" fmla="*/ 14 h 56"/>
                <a:gd name="T84" fmla="*/ 7 w 33"/>
                <a:gd name="T85" fmla="*/ 38 h 56"/>
                <a:gd name="T86" fmla="*/ 7 w 33"/>
                <a:gd name="T87" fmla="*/ 40 h 56"/>
                <a:gd name="T88" fmla="*/ 7 w 33"/>
                <a:gd name="T89" fmla="*/ 44 h 56"/>
                <a:gd name="T90" fmla="*/ 9 w 33"/>
                <a:gd name="T91" fmla="*/ 46 h 56"/>
                <a:gd name="T92" fmla="*/ 11 w 33"/>
                <a:gd name="T93" fmla="*/ 48 h 56"/>
                <a:gd name="T94" fmla="*/ 14 w 33"/>
                <a:gd name="T95" fmla="*/ 50 h 56"/>
                <a:gd name="T96" fmla="*/ 16 w 33"/>
                <a:gd name="T97" fmla="*/ 50 h 56"/>
                <a:gd name="T98" fmla="*/ 21 w 33"/>
                <a:gd name="T99" fmla="*/ 50 h 56"/>
                <a:gd name="T100" fmla="*/ 22 w 33"/>
                <a:gd name="T101" fmla="*/ 46 h 56"/>
                <a:gd name="T102" fmla="*/ 26 w 33"/>
                <a:gd name="T103" fmla="*/ 44 h 56"/>
                <a:gd name="T104" fmla="*/ 26 w 33"/>
                <a:gd name="T105" fmla="*/ 38 h 56"/>
                <a:gd name="T106" fmla="*/ 26 w 33"/>
                <a:gd name="T107" fmla="*/ 32 h 56"/>
                <a:gd name="T108" fmla="*/ 22 w 33"/>
                <a:gd name="T109" fmla="*/ 30 h 56"/>
                <a:gd name="T110" fmla="*/ 21 w 33"/>
                <a:gd name="T111" fmla="*/ 26 h 56"/>
                <a:gd name="T112" fmla="*/ 16 w 33"/>
                <a:gd name="T113" fmla="*/ 26 h 56"/>
                <a:gd name="T114" fmla="*/ 12 w 33"/>
                <a:gd name="T115" fmla="*/ 26 h 56"/>
                <a:gd name="T116" fmla="*/ 9 w 33"/>
                <a:gd name="T117" fmla="*/ 30 h 56"/>
                <a:gd name="T118" fmla="*/ 7 w 33"/>
                <a:gd name="T119" fmla="*/ 32 h 56"/>
                <a:gd name="T120" fmla="*/ 7 w 33"/>
                <a:gd name="T1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" h="56">
                  <a:moveTo>
                    <a:pt x="31" y="14"/>
                  </a:moveTo>
                  <a:lnTo>
                    <a:pt x="26" y="16"/>
                  </a:lnTo>
                  <a:lnTo>
                    <a:pt x="24" y="12"/>
                  </a:lnTo>
                  <a:lnTo>
                    <a:pt x="22" y="10"/>
                  </a:lnTo>
                  <a:lnTo>
                    <a:pt x="21" y="8"/>
                  </a:lnTo>
                  <a:lnTo>
                    <a:pt x="17" y="6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1" y="10"/>
                  </a:lnTo>
                  <a:lnTo>
                    <a:pt x="9" y="14"/>
                  </a:lnTo>
                  <a:lnTo>
                    <a:pt x="7" y="20"/>
                  </a:lnTo>
                  <a:lnTo>
                    <a:pt x="7" y="26"/>
                  </a:lnTo>
                  <a:lnTo>
                    <a:pt x="9" y="24"/>
                  </a:lnTo>
                  <a:lnTo>
                    <a:pt x="12" y="22"/>
                  </a:lnTo>
                  <a:lnTo>
                    <a:pt x="14" y="20"/>
                  </a:lnTo>
                  <a:lnTo>
                    <a:pt x="17" y="20"/>
                  </a:lnTo>
                  <a:lnTo>
                    <a:pt x="24" y="20"/>
                  </a:lnTo>
                  <a:lnTo>
                    <a:pt x="28" y="24"/>
                  </a:lnTo>
                  <a:lnTo>
                    <a:pt x="31" y="30"/>
                  </a:lnTo>
                  <a:lnTo>
                    <a:pt x="33" y="38"/>
                  </a:lnTo>
                  <a:lnTo>
                    <a:pt x="31" y="42"/>
                  </a:lnTo>
                  <a:lnTo>
                    <a:pt x="29" y="48"/>
                  </a:lnTo>
                  <a:lnTo>
                    <a:pt x="28" y="52"/>
                  </a:lnTo>
                  <a:lnTo>
                    <a:pt x="24" y="54"/>
                  </a:lnTo>
                  <a:lnTo>
                    <a:pt x="21" y="56"/>
                  </a:lnTo>
                  <a:lnTo>
                    <a:pt x="17" y="56"/>
                  </a:lnTo>
                  <a:lnTo>
                    <a:pt x="12" y="56"/>
                  </a:lnTo>
                  <a:lnTo>
                    <a:pt x="9" y="54"/>
                  </a:lnTo>
                  <a:lnTo>
                    <a:pt x="5" y="50"/>
                  </a:lnTo>
                  <a:lnTo>
                    <a:pt x="2" y="46"/>
                  </a:lnTo>
                  <a:lnTo>
                    <a:pt x="0" y="38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5" y="6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29" y="8"/>
                  </a:lnTo>
                  <a:lnTo>
                    <a:pt x="31" y="14"/>
                  </a:lnTo>
                  <a:close/>
                  <a:moveTo>
                    <a:pt x="7" y="38"/>
                  </a:moveTo>
                  <a:lnTo>
                    <a:pt x="7" y="40"/>
                  </a:lnTo>
                  <a:lnTo>
                    <a:pt x="7" y="44"/>
                  </a:lnTo>
                  <a:lnTo>
                    <a:pt x="9" y="46"/>
                  </a:lnTo>
                  <a:lnTo>
                    <a:pt x="11" y="48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21" y="50"/>
                  </a:lnTo>
                  <a:lnTo>
                    <a:pt x="22" y="46"/>
                  </a:lnTo>
                  <a:lnTo>
                    <a:pt x="26" y="44"/>
                  </a:lnTo>
                  <a:lnTo>
                    <a:pt x="26" y="38"/>
                  </a:lnTo>
                  <a:lnTo>
                    <a:pt x="26" y="32"/>
                  </a:lnTo>
                  <a:lnTo>
                    <a:pt x="22" y="30"/>
                  </a:lnTo>
                  <a:lnTo>
                    <a:pt x="21" y="26"/>
                  </a:lnTo>
                  <a:lnTo>
                    <a:pt x="16" y="26"/>
                  </a:lnTo>
                  <a:lnTo>
                    <a:pt x="12" y="26"/>
                  </a:lnTo>
                  <a:lnTo>
                    <a:pt x="9" y="30"/>
                  </a:lnTo>
                  <a:lnTo>
                    <a:pt x="7" y="32"/>
                  </a:lnTo>
                  <a:lnTo>
                    <a:pt x="7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72" name="Freeform 1676"/>
            <p:cNvSpPr>
              <a:spLocks noEditPoints="1"/>
            </p:cNvSpPr>
            <p:nvPr/>
          </p:nvSpPr>
          <p:spPr bwMode="auto">
            <a:xfrm>
              <a:off x="4300" y="3293"/>
              <a:ext cx="30" cy="56"/>
            </a:xfrm>
            <a:custGeom>
              <a:avLst/>
              <a:gdLst>
                <a:gd name="T0" fmla="*/ 0 w 30"/>
                <a:gd name="T1" fmla="*/ 28 h 56"/>
                <a:gd name="T2" fmla="*/ 0 w 30"/>
                <a:gd name="T3" fmla="*/ 20 h 56"/>
                <a:gd name="T4" fmla="*/ 1 w 30"/>
                <a:gd name="T5" fmla="*/ 12 h 56"/>
                <a:gd name="T6" fmla="*/ 3 w 30"/>
                <a:gd name="T7" fmla="*/ 6 h 56"/>
                <a:gd name="T8" fmla="*/ 7 w 30"/>
                <a:gd name="T9" fmla="*/ 4 h 56"/>
                <a:gd name="T10" fmla="*/ 10 w 30"/>
                <a:gd name="T11" fmla="*/ 0 h 56"/>
                <a:gd name="T12" fmla="*/ 15 w 30"/>
                <a:gd name="T13" fmla="*/ 0 h 56"/>
                <a:gd name="T14" fmla="*/ 18 w 30"/>
                <a:gd name="T15" fmla="*/ 0 h 56"/>
                <a:gd name="T16" fmla="*/ 22 w 30"/>
                <a:gd name="T17" fmla="*/ 2 h 56"/>
                <a:gd name="T18" fmla="*/ 25 w 30"/>
                <a:gd name="T19" fmla="*/ 4 h 56"/>
                <a:gd name="T20" fmla="*/ 27 w 30"/>
                <a:gd name="T21" fmla="*/ 6 h 56"/>
                <a:gd name="T22" fmla="*/ 29 w 30"/>
                <a:gd name="T23" fmla="*/ 10 h 56"/>
                <a:gd name="T24" fmla="*/ 30 w 30"/>
                <a:gd name="T25" fmla="*/ 16 h 56"/>
                <a:gd name="T26" fmla="*/ 30 w 30"/>
                <a:gd name="T27" fmla="*/ 20 h 56"/>
                <a:gd name="T28" fmla="*/ 30 w 30"/>
                <a:gd name="T29" fmla="*/ 28 h 56"/>
                <a:gd name="T30" fmla="*/ 30 w 30"/>
                <a:gd name="T31" fmla="*/ 38 h 56"/>
                <a:gd name="T32" fmla="*/ 29 w 30"/>
                <a:gd name="T33" fmla="*/ 44 h 56"/>
                <a:gd name="T34" fmla="*/ 27 w 30"/>
                <a:gd name="T35" fmla="*/ 50 h 56"/>
                <a:gd name="T36" fmla="*/ 24 w 30"/>
                <a:gd name="T37" fmla="*/ 54 h 56"/>
                <a:gd name="T38" fmla="*/ 20 w 30"/>
                <a:gd name="T39" fmla="*/ 56 h 56"/>
                <a:gd name="T40" fmla="*/ 15 w 30"/>
                <a:gd name="T41" fmla="*/ 56 h 56"/>
                <a:gd name="T42" fmla="*/ 10 w 30"/>
                <a:gd name="T43" fmla="*/ 56 h 56"/>
                <a:gd name="T44" fmla="*/ 7 w 30"/>
                <a:gd name="T45" fmla="*/ 54 h 56"/>
                <a:gd name="T46" fmla="*/ 5 w 30"/>
                <a:gd name="T47" fmla="*/ 52 h 56"/>
                <a:gd name="T48" fmla="*/ 1 w 30"/>
                <a:gd name="T49" fmla="*/ 46 h 56"/>
                <a:gd name="T50" fmla="*/ 0 w 30"/>
                <a:gd name="T51" fmla="*/ 38 h 56"/>
                <a:gd name="T52" fmla="*/ 0 w 30"/>
                <a:gd name="T53" fmla="*/ 28 h 56"/>
                <a:gd name="T54" fmla="*/ 7 w 30"/>
                <a:gd name="T55" fmla="*/ 28 h 56"/>
                <a:gd name="T56" fmla="*/ 7 w 30"/>
                <a:gd name="T57" fmla="*/ 36 h 56"/>
                <a:gd name="T58" fmla="*/ 7 w 30"/>
                <a:gd name="T59" fmla="*/ 42 h 56"/>
                <a:gd name="T60" fmla="*/ 8 w 30"/>
                <a:gd name="T61" fmla="*/ 46 h 56"/>
                <a:gd name="T62" fmla="*/ 12 w 30"/>
                <a:gd name="T63" fmla="*/ 50 h 56"/>
                <a:gd name="T64" fmla="*/ 15 w 30"/>
                <a:gd name="T65" fmla="*/ 50 h 56"/>
                <a:gd name="T66" fmla="*/ 18 w 30"/>
                <a:gd name="T67" fmla="*/ 50 h 56"/>
                <a:gd name="T68" fmla="*/ 22 w 30"/>
                <a:gd name="T69" fmla="*/ 46 h 56"/>
                <a:gd name="T70" fmla="*/ 24 w 30"/>
                <a:gd name="T71" fmla="*/ 42 h 56"/>
                <a:gd name="T72" fmla="*/ 24 w 30"/>
                <a:gd name="T73" fmla="*/ 36 h 56"/>
                <a:gd name="T74" fmla="*/ 24 w 30"/>
                <a:gd name="T75" fmla="*/ 28 h 56"/>
                <a:gd name="T76" fmla="*/ 24 w 30"/>
                <a:gd name="T77" fmla="*/ 20 h 56"/>
                <a:gd name="T78" fmla="*/ 24 w 30"/>
                <a:gd name="T79" fmla="*/ 14 h 56"/>
                <a:gd name="T80" fmla="*/ 22 w 30"/>
                <a:gd name="T81" fmla="*/ 10 h 56"/>
                <a:gd name="T82" fmla="*/ 18 w 30"/>
                <a:gd name="T83" fmla="*/ 8 h 56"/>
                <a:gd name="T84" fmla="*/ 15 w 30"/>
                <a:gd name="T85" fmla="*/ 6 h 56"/>
                <a:gd name="T86" fmla="*/ 12 w 30"/>
                <a:gd name="T87" fmla="*/ 8 h 56"/>
                <a:gd name="T88" fmla="*/ 8 w 30"/>
                <a:gd name="T89" fmla="*/ 10 h 56"/>
                <a:gd name="T90" fmla="*/ 7 w 30"/>
                <a:gd name="T91" fmla="*/ 14 h 56"/>
                <a:gd name="T92" fmla="*/ 7 w 30"/>
                <a:gd name="T93" fmla="*/ 20 h 56"/>
                <a:gd name="T94" fmla="*/ 7 w 30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56">
                  <a:moveTo>
                    <a:pt x="0" y="28"/>
                  </a:moveTo>
                  <a:lnTo>
                    <a:pt x="0" y="20"/>
                  </a:lnTo>
                  <a:lnTo>
                    <a:pt x="1" y="12"/>
                  </a:lnTo>
                  <a:lnTo>
                    <a:pt x="3" y="6"/>
                  </a:lnTo>
                  <a:lnTo>
                    <a:pt x="7" y="4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9" y="10"/>
                  </a:lnTo>
                  <a:lnTo>
                    <a:pt x="30" y="16"/>
                  </a:lnTo>
                  <a:lnTo>
                    <a:pt x="30" y="20"/>
                  </a:lnTo>
                  <a:lnTo>
                    <a:pt x="30" y="28"/>
                  </a:lnTo>
                  <a:lnTo>
                    <a:pt x="30" y="38"/>
                  </a:lnTo>
                  <a:lnTo>
                    <a:pt x="29" y="44"/>
                  </a:lnTo>
                  <a:lnTo>
                    <a:pt x="27" y="50"/>
                  </a:lnTo>
                  <a:lnTo>
                    <a:pt x="24" y="54"/>
                  </a:lnTo>
                  <a:lnTo>
                    <a:pt x="20" y="56"/>
                  </a:lnTo>
                  <a:lnTo>
                    <a:pt x="15" y="56"/>
                  </a:lnTo>
                  <a:lnTo>
                    <a:pt x="10" y="56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1" y="46"/>
                  </a:lnTo>
                  <a:lnTo>
                    <a:pt x="0" y="38"/>
                  </a:lnTo>
                  <a:lnTo>
                    <a:pt x="0" y="28"/>
                  </a:lnTo>
                  <a:close/>
                  <a:moveTo>
                    <a:pt x="7" y="28"/>
                  </a:moveTo>
                  <a:lnTo>
                    <a:pt x="7" y="36"/>
                  </a:lnTo>
                  <a:lnTo>
                    <a:pt x="7" y="42"/>
                  </a:lnTo>
                  <a:lnTo>
                    <a:pt x="8" y="46"/>
                  </a:lnTo>
                  <a:lnTo>
                    <a:pt x="12" y="50"/>
                  </a:lnTo>
                  <a:lnTo>
                    <a:pt x="15" y="50"/>
                  </a:lnTo>
                  <a:lnTo>
                    <a:pt x="18" y="50"/>
                  </a:lnTo>
                  <a:lnTo>
                    <a:pt x="22" y="46"/>
                  </a:lnTo>
                  <a:lnTo>
                    <a:pt x="24" y="42"/>
                  </a:lnTo>
                  <a:lnTo>
                    <a:pt x="24" y="36"/>
                  </a:lnTo>
                  <a:lnTo>
                    <a:pt x="24" y="28"/>
                  </a:lnTo>
                  <a:lnTo>
                    <a:pt x="24" y="20"/>
                  </a:lnTo>
                  <a:lnTo>
                    <a:pt x="24" y="14"/>
                  </a:lnTo>
                  <a:lnTo>
                    <a:pt x="22" y="10"/>
                  </a:lnTo>
                  <a:lnTo>
                    <a:pt x="18" y="8"/>
                  </a:lnTo>
                  <a:lnTo>
                    <a:pt x="15" y="6"/>
                  </a:lnTo>
                  <a:lnTo>
                    <a:pt x="12" y="8"/>
                  </a:lnTo>
                  <a:lnTo>
                    <a:pt x="8" y="10"/>
                  </a:lnTo>
                  <a:lnTo>
                    <a:pt x="7" y="14"/>
                  </a:lnTo>
                  <a:lnTo>
                    <a:pt x="7" y="20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73" name="Freeform 1677"/>
            <p:cNvSpPr>
              <a:spLocks noEditPoints="1"/>
            </p:cNvSpPr>
            <p:nvPr/>
          </p:nvSpPr>
          <p:spPr bwMode="auto">
            <a:xfrm>
              <a:off x="4335" y="3293"/>
              <a:ext cx="33" cy="56"/>
            </a:xfrm>
            <a:custGeom>
              <a:avLst/>
              <a:gdLst>
                <a:gd name="T0" fmla="*/ 0 w 33"/>
                <a:gd name="T1" fmla="*/ 28 h 56"/>
                <a:gd name="T2" fmla="*/ 2 w 33"/>
                <a:gd name="T3" fmla="*/ 20 h 56"/>
                <a:gd name="T4" fmla="*/ 2 w 33"/>
                <a:gd name="T5" fmla="*/ 12 h 56"/>
                <a:gd name="T6" fmla="*/ 6 w 33"/>
                <a:gd name="T7" fmla="*/ 6 h 56"/>
                <a:gd name="T8" fmla="*/ 7 w 33"/>
                <a:gd name="T9" fmla="*/ 4 h 56"/>
                <a:gd name="T10" fmla="*/ 12 w 33"/>
                <a:gd name="T11" fmla="*/ 0 h 56"/>
                <a:gd name="T12" fmla="*/ 17 w 33"/>
                <a:gd name="T13" fmla="*/ 0 h 56"/>
                <a:gd name="T14" fmla="*/ 21 w 33"/>
                <a:gd name="T15" fmla="*/ 0 h 56"/>
                <a:gd name="T16" fmla="*/ 24 w 33"/>
                <a:gd name="T17" fmla="*/ 2 h 56"/>
                <a:gd name="T18" fmla="*/ 26 w 33"/>
                <a:gd name="T19" fmla="*/ 4 h 56"/>
                <a:gd name="T20" fmla="*/ 28 w 33"/>
                <a:gd name="T21" fmla="*/ 6 h 56"/>
                <a:gd name="T22" fmla="*/ 29 w 33"/>
                <a:gd name="T23" fmla="*/ 10 h 56"/>
                <a:gd name="T24" fmla="*/ 31 w 33"/>
                <a:gd name="T25" fmla="*/ 16 h 56"/>
                <a:gd name="T26" fmla="*/ 33 w 33"/>
                <a:gd name="T27" fmla="*/ 20 h 56"/>
                <a:gd name="T28" fmla="*/ 33 w 33"/>
                <a:gd name="T29" fmla="*/ 28 h 56"/>
                <a:gd name="T30" fmla="*/ 31 w 33"/>
                <a:gd name="T31" fmla="*/ 38 h 56"/>
                <a:gd name="T32" fmla="*/ 31 w 33"/>
                <a:gd name="T33" fmla="*/ 44 h 56"/>
                <a:gd name="T34" fmla="*/ 28 w 33"/>
                <a:gd name="T35" fmla="*/ 50 h 56"/>
                <a:gd name="T36" fmla="*/ 26 w 33"/>
                <a:gd name="T37" fmla="*/ 54 h 56"/>
                <a:gd name="T38" fmla="*/ 21 w 33"/>
                <a:gd name="T39" fmla="*/ 56 h 56"/>
                <a:gd name="T40" fmla="*/ 17 w 33"/>
                <a:gd name="T41" fmla="*/ 56 h 56"/>
                <a:gd name="T42" fmla="*/ 12 w 33"/>
                <a:gd name="T43" fmla="*/ 56 h 56"/>
                <a:gd name="T44" fmla="*/ 9 w 33"/>
                <a:gd name="T45" fmla="*/ 54 h 56"/>
                <a:gd name="T46" fmla="*/ 6 w 33"/>
                <a:gd name="T47" fmla="*/ 52 h 56"/>
                <a:gd name="T48" fmla="*/ 4 w 33"/>
                <a:gd name="T49" fmla="*/ 46 h 56"/>
                <a:gd name="T50" fmla="*/ 2 w 33"/>
                <a:gd name="T51" fmla="*/ 38 h 56"/>
                <a:gd name="T52" fmla="*/ 0 w 33"/>
                <a:gd name="T53" fmla="*/ 28 h 56"/>
                <a:gd name="T54" fmla="*/ 7 w 33"/>
                <a:gd name="T55" fmla="*/ 28 h 56"/>
                <a:gd name="T56" fmla="*/ 7 w 33"/>
                <a:gd name="T57" fmla="*/ 36 h 56"/>
                <a:gd name="T58" fmla="*/ 9 w 33"/>
                <a:gd name="T59" fmla="*/ 42 h 56"/>
                <a:gd name="T60" fmla="*/ 11 w 33"/>
                <a:gd name="T61" fmla="*/ 46 h 56"/>
                <a:gd name="T62" fmla="*/ 12 w 33"/>
                <a:gd name="T63" fmla="*/ 50 h 56"/>
                <a:gd name="T64" fmla="*/ 17 w 33"/>
                <a:gd name="T65" fmla="*/ 50 h 56"/>
                <a:gd name="T66" fmla="*/ 21 w 33"/>
                <a:gd name="T67" fmla="*/ 50 h 56"/>
                <a:gd name="T68" fmla="*/ 23 w 33"/>
                <a:gd name="T69" fmla="*/ 46 h 56"/>
                <a:gd name="T70" fmla="*/ 24 w 33"/>
                <a:gd name="T71" fmla="*/ 42 h 56"/>
                <a:gd name="T72" fmla="*/ 26 w 33"/>
                <a:gd name="T73" fmla="*/ 36 h 56"/>
                <a:gd name="T74" fmla="*/ 26 w 33"/>
                <a:gd name="T75" fmla="*/ 28 h 56"/>
                <a:gd name="T76" fmla="*/ 26 w 33"/>
                <a:gd name="T77" fmla="*/ 20 h 56"/>
                <a:gd name="T78" fmla="*/ 24 w 33"/>
                <a:gd name="T79" fmla="*/ 14 h 56"/>
                <a:gd name="T80" fmla="*/ 23 w 33"/>
                <a:gd name="T81" fmla="*/ 10 h 56"/>
                <a:gd name="T82" fmla="*/ 21 w 33"/>
                <a:gd name="T83" fmla="*/ 8 h 56"/>
                <a:gd name="T84" fmla="*/ 16 w 33"/>
                <a:gd name="T85" fmla="*/ 6 h 56"/>
                <a:gd name="T86" fmla="*/ 12 w 33"/>
                <a:gd name="T87" fmla="*/ 8 h 56"/>
                <a:gd name="T88" fmla="*/ 11 w 33"/>
                <a:gd name="T89" fmla="*/ 10 h 56"/>
                <a:gd name="T90" fmla="*/ 9 w 33"/>
                <a:gd name="T91" fmla="*/ 14 h 56"/>
                <a:gd name="T92" fmla="*/ 7 w 33"/>
                <a:gd name="T93" fmla="*/ 20 h 56"/>
                <a:gd name="T94" fmla="*/ 7 w 33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" h="56">
                  <a:moveTo>
                    <a:pt x="0" y="28"/>
                  </a:moveTo>
                  <a:lnTo>
                    <a:pt x="2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7" y="4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4" y="2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10"/>
                  </a:lnTo>
                  <a:lnTo>
                    <a:pt x="31" y="16"/>
                  </a:lnTo>
                  <a:lnTo>
                    <a:pt x="33" y="20"/>
                  </a:lnTo>
                  <a:lnTo>
                    <a:pt x="33" y="28"/>
                  </a:lnTo>
                  <a:lnTo>
                    <a:pt x="31" y="38"/>
                  </a:lnTo>
                  <a:lnTo>
                    <a:pt x="31" y="44"/>
                  </a:lnTo>
                  <a:lnTo>
                    <a:pt x="28" y="50"/>
                  </a:lnTo>
                  <a:lnTo>
                    <a:pt x="26" y="54"/>
                  </a:lnTo>
                  <a:lnTo>
                    <a:pt x="21" y="56"/>
                  </a:lnTo>
                  <a:lnTo>
                    <a:pt x="17" y="56"/>
                  </a:lnTo>
                  <a:lnTo>
                    <a:pt x="12" y="56"/>
                  </a:lnTo>
                  <a:lnTo>
                    <a:pt x="9" y="54"/>
                  </a:lnTo>
                  <a:lnTo>
                    <a:pt x="6" y="52"/>
                  </a:lnTo>
                  <a:lnTo>
                    <a:pt x="4" y="46"/>
                  </a:lnTo>
                  <a:lnTo>
                    <a:pt x="2" y="38"/>
                  </a:lnTo>
                  <a:lnTo>
                    <a:pt x="0" y="28"/>
                  </a:lnTo>
                  <a:close/>
                  <a:moveTo>
                    <a:pt x="7" y="28"/>
                  </a:moveTo>
                  <a:lnTo>
                    <a:pt x="7" y="36"/>
                  </a:lnTo>
                  <a:lnTo>
                    <a:pt x="9" y="42"/>
                  </a:lnTo>
                  <a:lnTo>
                    <a:pt x="11" y="46"/>
                  </a:lnTo>
                  <a:lnTo>
                    <a:pt x="12" y="50"/>
                  </a:lnTo>
                  <a:lnTo>
                    <a:pt x="17" y="50"/>
                  </a:lnTo>
                  <a:lnTo>
                    <a:pt x="21" y="50"/>
                  </a:lnTo>
                  <a:lnTo>
                    <a:pt x="23" y="46"/>
                  </a:lnTo>
                  <a:lnTo>
                    <a:pt x="24" y="42"/>
                  </a:lnTo>
                  <a:lnTo>
                    <a:pt x="26" y="36"/>
                  </a:lnTo>
                  <a:lnTo>
                    <a:pt x="26" y="28"/>
                  </a:lnTo>
                  <a:lnTo>
                    <a:pt x="26" y="20"/>
                  </a:lnTo>
                  <a:lnTo>
                    <a:pt x="24" y="14"/>
                  </a:lnTo>
                  <a:lnTo>
                    <a:pt x="23" y="10"/>
                  </a:lnTo>
                  <a:lnTo>
                    <a:pt x="21" y="8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11" y="10"/>
                  </a:lnTo>
                  <a:lnTo>
                    <a:pt x="9" y="14"/>
                  </a:lnTo>
                  <a:lnTo>
                    <a:pt x="7" y="20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74" name="Freeform 1678"/>
            <p:cNvSpPr>
              <a:spLocks noEditPoints="1"/>
            </p:cNvSpPr>
            <p:nvPr/>
          </p:nvSpPr>
          <p:spPr bwMode="auto">
            <a:xfrm>
              <a:off x="4616" y="3293"/>
              <a:ext cx="31" cy="56"/>
            </a:xfrm>
            <a:custGeom>
              <a:avLst/>
              <a:gdLst>
                <a:gd name="T0" fmla="*/ 7 w 31"/>
                <a:gd name="T1" fmla="*/ 24 h 56"/>
                <a:gd name="T2" fmla="*/ 2 w 31"/>
                <a:gd name="T3" fmla="*/ 18 h 56"/>
                <a:gd name="T4" fmla="*/ 3 w 31"/>
                <a:gd name="T5" fmla="*/ 8 h 56"/>
                <a:gd name="T6" fmla="*/ 10 w 31"/>
                <a:gd name="T7" fmla="*/ 0 h 56"/>
                <a:gd name="T8" fmla="*/ 22 w 31"/>
                <a:gd name="T9" fmla="*/ 0 h 56"/>
                <a:gd name="T10" fmla="*/ 29 w 31"/>
                <a:gd name="T11" fmla="*/ 8 h 56"/>
                <a:gd name="T12" fmla="*/ 29 w 31"/>
                <a:gd name="T13" fmla="*/ 18 h 56"/>
                <a:gd name="T14" fmla="*/ 25 w 31"/>
                <a:gd name="T15" fmla="*/ 24 h 56"/>
                <a:gd name="T16" fmla="*/ 25 w 31"/>
                <a:gd name="T17" fmla="*/ 28 h 56"/>
                <a:gd name="T18" fmla="*/ 31 w 31"/>
                <a:gd name="T19" fmla="*/ 34 h 56"/>
                <a:gd name="T20" fmla="*/ 31 w 31"/>
                <a:gd name="T21" fmla="*/ 46 h 56"/>
                <a:gd name="T22" fmla="*/ 24 w 31"/>
                <a:gd name="T23" fmla="*/ 54 h 56"/>
                <a:gd name="T24" fmla="*/ 15 w 31"/>
                <a:gd name="T25" fmla="*/ 56 h 56"/>
                <a:gd name="T26" fmla="*/ 8 w 31"/>
                <a:gd name="T27" fmla="*/ 54 h 56"/>
                <a:gd name="T28" fmla="*/ 2 w 31"/>
                <a:gd name="T29" fmla="*/ 46 h 56"/>
                <a:gd name="T30" fmla="*/ 2 w 31"/>
                <a:gd name="T31" fmla="*/ 34 h 56"/>
                <a:gd name="T32" fmla="*/ 5 w 31"/>
                <a:gd name="T33" fmla="*/ 26 h 56"/>
                <a:gd name="T34" fmla="*/ 8 w 31"/>
                <a:gd name="T35" fmla="*/ 14 h 56"/>
                <a:gd name="T36" fmla="*/ 10 w 31"/>
                <a:gd name="T37" fmla="*/ 20 h 56"/>
                <a:gd name="T38" fmla="*/ 15 w 31"/>
                <a:gd name="T39" fmla="*/ 22 h 56"/>
                <a:gd name="T40" fmla="*/ 22 w 31"/>
                <a:gd name="T41" fmla="*/ 20 h 56"/>
                <a:gd name="T42" fmla="*/ 24 w 31"/>
                <a:gd name="T43" fmla="*/ 14 h 56"/>
                <a:gd name="T44" fmla="*/ 22 w 31"/>
                <a:gd name="T45" fmla="*/ 8 h 56"/>
                <a:gd name="T46" fmla="*/ 15 w 31"/>
                <a:gd name="T47" fmla="*/ 6 h 56"/>
                <a:gd name="T48" fmla="*/ 10 w 31"/>
                <a:gd name="T49" fmla="*/ 8 h 56"/>
                <a:gd name="T50" fmla="*/ 8 w 31"/>
                <a:gd name="T51" fmla="*/ 14 h 56"/>
                <a:gd name="T52" fmla="*/ 7 w 31"/>
                <a:gd name="T53" fmla="*/ 42 h 56"/>
                <a:gd name="T54" fmla="*/ 8 w 31"/>
                <a:gd name="T55" fmla="*/ 48 h 56"/>
                <a:gd name="T56" fmla="*/ 14 w 31"/>
                <a:gd name="T57" fmla="*/ 50 h 56"/>
                <a:gd name="T58" fmla="*/ 20 w 31"/>
                <a:gd name="T59" fmla="*/ 50 h 56"/>
                <a:gd name="T60" fmla="*/ 24 w 31"/>
                <a:gd name="T61" fmla="*/ 44 h 56"/>
                <a:gd name="T62" fmla="*/ 24 w 31"/>
                <a:gd name="T63" fmla="*/ 36 h 56"/>
                <a:gd name="T64" fmla="*/ 19 w 31"/>
                <a:gd name="T65" fmla="*/ 30 h 56"/>
                <a:gd name="T66" fmla="*/ 12 w 31"/>
                <a:gd name="T67" fmla="*/ 30 h 56"/>
                <a:gd name="T68" fmla="*/ 7 w 31"/>
                <a:gd name="T69" fmla="*/ 3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" h="56">
                  <a:moveTo>
                    <a:pt x="8" y="24"/>
                  </a:moveTo>
                  <a:lnTo>
                    <a:pt x="7" y="24"/>
                  </a:lnTo>
                  <a:lnTo>
                    <a:pt x="3" y="20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3" y="8"/>
                  </a:lnTo>
                  <a:lnTo>
                    <a:pt x="5" y="4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25" y="4"/>
                  </a:lnTo>
                  <a:lnTo>
                    <a:pt x="29" y="8"/>
                  </a:lnTo>
                  <a:lnTo>
                    <a:pt x="29" y="14"/>
                  </a:lnTo>
                  <a:lnTo>
                    <a:pt x="29" y="18"/>
                  </a:lnTo>
                  <a:lnTo>
                    <a:pt x="27" y="20"/>
                  </a:lnTo>
                  <a:lnTo>
                    <a:pt x="25" y="24"/>
                  </a:lnTo>
                  <a:lnTo>
                    <a:pt x="22" y="24"/>
                  </a:lnTo>
                  <a:lnTo>
                    <a:pt x="25" y="28"/>
                  </a:lnTo>
                  <a:lnTo>
                    <a:pt x="29" y="30"/>
                  </a:lnTo>
                  <a:lnTo>
                    <a:pt x="31" y="34"/>
                  </a:lnTo>
                  <a:lnTo>
                    <a:pt x="31" y="40"/>
                  </a:lnTo>
                  <a:lnTo>
                    <a:pt x="31" y="46"/>
                  </a:lnTo>
                  <a:lnTo>
                    <a:pt x="27" y="52"/>
                  </a:lnTo>
                  <a:lnTo>
                    <a:pt x="24" y="54"/>
                  </a:lnTo>
                  <a:lnTo>
                    <a:pt x="20" y="56"/>
                  </a:lnTo>
                  <a:lnTo>
                    <a:pt x="15" y="56"/>
                  </a:lnTo>
                  <a:lnTo>
                    <a:pt x="12" y="56"/>
                  </a:lnTo>
                  <a:lnTo>
                    <a:pt x="8" y="54"/>
                  </a:lnTo>
                  <a:lnTo>
                    <a:pt x="5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3" y="30"/>
                  </a:lnTo>
                  <a:lnTo>
                    <a:pt x="5" y="26"/>
                  </a:lnTo>
                  <a:lnTo>
                    <a:pt x="8" y="24"/>
                  </a:lnTo>
                  <a:close/>
                  <a:moveTo>
                    <a:pt x="8" y="14"/>
                  </a:moveTo>
                  <a:lnTo>
                    <a:pt x="8" y="18"/>
                  </a:lnTo>
                  <a:lnTo>
                    <a:pt x="10" y="20"/>
                  </a:lnTo>
                  <a:lnTo>
                    <a:pt x="12" y="22"/>
                  </a:lnTo>
                  <a:lnTo>
                    <a:pt x="15" y="22"/>
                  </a:lnTo>
                  <a:lnTo>
                    <a:pt x="19" y="22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4" y="14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15" y="6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12"/>
                  </a:lnTo>
                  <a:lnTo>
                    <a:pt x="8" y="14"/>
                  </a:lnTo>
                  <a:close/>
                  <a:moveTo>
                    <a:pt x="7" y="40"/>
                  </a:moveTo>
                  <a:lnTo>
                    <a:pt x="7" y="42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4" y="50"/>
                  </a:lnTo>
                  <a:lnTo>
                    <a:pt x="15" y="50"/>
                  </a:lnTo>
                  <a:lnTo>
                    <a:pt x="20" y="50"/>
                  </a:lnTo>
                  <a:lnTo>
                    <a:pt x="22" y="48"/>
                  </a:lnTo>
                  <a:lnTo>
                    <a:pt x="24" y="44"/>
                  </a:lnTo>
                  <a:lnTo>
                    <a:pt x="25" y="40"/>
                  </a:lnTo>
                  <a:lnTo>
                    <a:pt x="24" y="36"/>
                  </a:lnTo>
                  <a:lnTo>
                    <a:pt x="22" y="32"/>
                  </a:lnTo>
                  <a:lnTo>
                    <a:pt x="19" y="30"/>
                  </a:lnTo>
                  <a:lnTo>
                    <a:pt x="15" y="28"/>
                  </a:lnTo>
                  <a:lnTo>
                    <a:pt x="12" y="30"/>
                  </a:lnTo>
                  <a:lnTo>
                    <a:pt x="8" y="32"/>
                  </a:lnTo>
                  <a:lnTo>
                    <a:pt x="7" y="34"/>
                  </a:lnTo>
                  <a:lnTo>
                    <a:pt x="7" y="4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75" name="Freeform 1679"/>
            <p:cNvSpPr>
              <a:spLocks noEditPoints="1"/>
            </p:cNvSpPr>
            <p:nvPr/>
          </p:nvSpPr>
          <p:spPr bwMode="auto">
            <a:xfrm>
              <a:off x="4653" y="3293"/>
              <a:ext cx="31" cy="56"/>
            </a:xfrm>
            <a:custGeom>
              <a:avLst/>
              <a:gdLst>
                <a:gd name="T0" fmla="*/ 0 w 31"/>
                <a:gd name="T1" fmla="*/ 28 h 56"/>
                <a:gd name="T2" fmla="*/ 0 w 31"/>
                <a:gd name="T3" fmla="*/ 20 h 56"/>
                <a:gd name="T4" fmla="*/ 2 w 31"/>
                <a:gd name="T5" fmla="*/ 12 h 56"/>
                <a:gd name="T6" fmla="*/ 4 w 31"/>
                <a:gd name="T7" fmla="*/ 6 h 56"/>
                <a:gd name="T8" fmla="*/ 7 w 31"/>
                <a:gd name="T9" fmla="*/ 4 h 56"/>
                <a:gd name="T10" fmla="*/ 11 w 31"/>
                <a:gd name="T11" fmla="*/ 0 h 56"/>
                <a:gd name="T12" fmla="*/ 16 w 31"/>
                <a:gd name="T13" fmla="*/ 0 h 56"/>
                <a:gd name="T14" fmla="*/ 19 w 31"/>
                <a:gd name="T15" fmla="*/ 0 h 56"/>
                <a:gd name="T16" fmla="*/ 22 w 31"/>
                <a:gd name="T17" fmla="*/ 2 h 56"/>
                <a:gd name="T18" fmla="*/ 26 w 31"/>
                <a:gd name="T19" fmla="*/ 4 h 56"/>
                <a:gd name="T20" fmla="*/ 28 w 31"/>
                <a:gd name="T21" fmla="*/ 6 h 56"/>
                <a:gd name="T22" fmla="*/ 29 w 31"/>
                <a:gd name="T23" fmla="*/ 10 h 56"/>
                <a:gd name="T24" fmla="*/ 31 w 31"/>
                <a:gd name="T25" fmla="*/ 16 h 56"/>
                <a:gd name="T26" fmla="*/ 31 w 31"/>
                <a:gd name="T27" fmla="*/ 20 h 56"/>
                <a:gd name="T28" fmla="*/ 31 w 31"/>
                <a:gd name="T29" fmla="*/ 28 h 56"/>
                <a:gd name="T30" fmla="*/ 31 w 31"/>
                <a:gd name="T31" fmla="*/ 38 h 56"/>
                <a:gd name="T32" fmla="*/ 29 w 31"/>
                <a:gd name="T33" fmla="*/ 44 h 56"/>
                <a:gd name="T34" fmla="*/ 28 w 31"/>
                <a:gd name="T35" fmla="*/ 50 h 56"/>
                <a:gd name="T36" fmla="*/ 24 w 31"/>
                <a:gd name="T37" fmla="*/ 54 h 56"/>
                <a:gd name="T38" fmla="*/ 21 w 31"/>
                <a:gd name="T39" fmla="*/ 56 h 56"/>
                <a:gd name="T40" fmla="*/ 16 w 31"/>
                <a:gd name="T41" fmla="*/ 56 h 56"/>
                <a:gd name="T42" fmla="*/ 11 w 31"/>
                <a:gd name="T43" fmla="*/ 56 h 56"/>
                <a:gd name="T44" fmla="*/ 7 w 31"/>
                <a:gd name="T45" fmla="*/ 54 h 56"/>
                <a:gd name="T46" fmla="*/ 5 w 31"/>
                <a:gd name="T47" fmla="*/ 52 h 56"/>
                <a:gd name="T48" fmla="*/ 2 w 31"/>
                <a:gd name="T49" fmla="*/ 46 h 56"/>
                <a:gd name="T50" fmla="*/ 0 w 31"/>
                <a:gd name="T51" fmla="*/ 38 h 56"/>
                <a:gd name="T52" fmla="*/ 0 w 31"/>
                <a:gd name="T53" fmla="*/ 28 h 56"/>
                <a:gd name="T54" fmla="*/ 7 w 31"/>
                <a:gd name="T55" fmla="*/ 28 h 56"/>
                <a:gd name="T56" fmla="*/ 7 w 31"/>
                <a:gd name="T57" fmla="*/ 36 h 56"/>
                <a:gd name="T58" fmla="*/ 7 w 31"/>
                <a:gd name="T59" fmla="*/ 42 h 56"/>
                <a:gd name="T60" fmla="*/ 9 w 31"/>
                <a:gd name="T61" fmla="*/ 46 h 56"/>
                <a:gd name="T62" fmla="*/ 12 w 31"/>
                <a:gd name="T63" fmla="*/ 50 h 56"/>
                <a:gd name="T64" fmla="*/ 16 w 31"/>
                <a:gd name="T65" fmla="*/ 50 h 56"/>
                <a:gd name="T66" fmla="*/ 19 w 31"/>
                <a:gd name="T67" fmla="*/ 50 h 56"/>
                <a:gd name="T68" fmla="*/ 22 w 31"/>
                <a:gd name="T69" fmla="*/ 46 h 56"/>
                <a:gd name="T70" fmla="*/ 24 w 31"/>
                <a:gd name="T71" fmla="*/ 42 h 56"/>
                <a:gd name="T72" fmla="*/ 24 w 31"/>
                <a:gd name="T73" fmla="*/ 36 h 56"/>
                <a:gd name="T74" fmla="*/ 24 w 31"/>
                <a:gd name="T75" fmla="*/ 28 h 56"/>
                <a:gd name="T76" fmla="*/ 24 w 31"/>
                <a:gd name="T77" fmla="*/ 20 h 56"/>
                <a:gd name="T78" fmla="*/ 24 w 31"/>
                <a:gd name="T79" fmla="*/ 14 h 56"/>
                <a:gd name="T80" fmla="*/ 22 w 31"/>
                <a:gd name="T81" fmla="*/ 10 h 56"/>
                <a:gd name="T82" fmla="*/ 19 w 31"/>
                <a:gd name="T83" fmla="*/ 8 h 56"/>
                <a:gd name="T84" fmla="*/ 16 w 31"/>
                <a:gd name="T85" fmla="*/ 6 h 56"/>
                <a:gd name="T86" fmla="*/ 12 w 31"/>
                <a:gd name="T87" fmla="*/ 8 h 56"/>
                <a:gd name="T88" fmla="*/ 9 w 31"/>
                <a:gd name="T89" fmla="*/ 10 h 56"/>
                <a:gd name="T90" fmla="*/ 7 w 31"/>
                <a:gd name="T91" fmla="*/ 14 h 56"/>
                <a:gd name="T92" fmla="*/ 7 w 31"/>
                <a:gd name="T93" fmla="*/ 20 h 56"/>
                <a:gd name="T94" fmla="*/ 7 w 31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" h="56">
                  <a:moveTo>
                    <a:pt x="0" y="28"/>
                  </a:moveTo>
                  <a:lnTo>
                    <a:pt x="0" y="20"/>
                  </a:lnTo>
                  <a:lnTo>
                    <a:pt x="2" y="12"/>
                  </a:lnTo>
                  <a:lnTo>
                    <a:pt x="4" y="6"/>
                  </a:lnTo>
                  <a:lnTo>
                    <a:pt x="7" y="4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10"/>
                  </a:lnTo>
                  <a:lnTo>
                    <a:pt x="31" y="16"/>
                  </a:lnTo>
                  <a:lnTo>
                    <a:pt x="31" y="20"/>
                  </a:lnTo>
                  <a:lnTo>
                    <a:pt x="31" y="28"/>
                  </a:lnTo>
                  <a:lnTo>
                    <a:pt x="31" y="38"/>
                  </a:lnTo>
                  <a:lnTo>
                    <a:pt x="29" y="44"/>
                  </a:lnTo>
                  <a:lnTo>
                    <a:pt x="28" y="50"/>
                  </a:lnTo>
                  <a:lnTo>
                    <a:pt x="24" y="54"/>
                  </a:lnTo>
                  <a:lnTo>
                    <a:pt x="21" y="56"/>
                  </a:lnTo>
                  <a:lnTo>
                    <a:pt x="16" y="56"/>
                  </a:lnTo>
                  <a:lnTo>
                    <a:pt x="11" y="56"/>
                  </a:lnTo>
                  <a:lnTo>
                    <a:pt x="7" y="54"/>
                  </a:lnTo>
                  <a:lnTo>
                    <a:pt x="5" y="52"/>
                  </a:lnTo>
                  <a:lnTo>
                    <a:pt x="2" y="46"/>
                  </a:lnTo>
                  <a:lnTo>
                    <a:pt x="0" y="38"/>
                  </a:lnTo>
                  <a:lnTo>
                    <a:pt x="0" y="28"/>
                  </a:lnTo>
                  <a:close/>
                  <a:moveTo>
                    <a:pt x="7" y="28"/>
                  </a:moveTo>
                  <a:lnTo>
                    <a:pt x="7" y="36"/>
                  </a:lnTo>
                  <a:lnTo>
                    <a:pt x="7" y="42"/>
                  </a:lnTo>
                  <a:lnTo>
                    <a:pt x="9" y="46"/>
                  </a:lnTo>
                  <a:lnTo>
                    <a:pt x="12" y="50"/>
                  </a:lnTo>
                  <a:lnTo>
                    <a:pt x="16" y="50"/>
                  </a:lnTo>
                  <a:lnTo>
                    <a:pt x="19" y="50"/>
                  </a:lnTo>
                  <a:lnTo>
                    <a:pt x="22" y="46"/>
                  </a:lnTo>
                  <a:lnTo>
                    <a:pt x="24" y="42"/>
                  </a:lnTo>
                  <a:lnTo>
                    <a:pt x="24" y="36"/>
                  </a:lnTo>
                  <a:lnTo>
                    <a:pt x="24" y="28"/>
                  </a:lnTo>
                  <a:lnTo>
                    <a:pt x="24" y="20"/>
                  </a:lnTo>
                  <a:lnTo>
                    <a:pt x="24" y="14"/>
                  </a:lnTo>
                  <a:lnTo>
                    <a:pt x="22" y="10"/>
                  </a:lnTo>
                  <a:lnTo>
                    <a:pt x="19" y="8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10"/>
                  </a:lnTo>
                  <a:lnTo>
                    <a:pt x="7" y="14"/>
                  </a:lnTo>
                  <a:lnTo>
                    <a:pt x="7" y="20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76" name="Freeform 1680"/>
            <p:cNvSpPr>
              <a:spLocks noEditPoints="1"/>
            </p:cNvSpPr>
            <p:nvPr/>
          </p:nvSpPr>
          <p:spPr bwMode="auto">
            <a:xfrm>
              <a:off x="4689" y="3293"/>
              <a:ext cx="32" cy="56"/>
            </a:xfrm>
            <a:custGeom>
              <a:avLst/>
              <a:gdLst>
                <a:gd name="T0" fmla="*/ 0 w 32"/>
                <a:gd name="T1" fmla="*/ 28 h 56"/>
                <a:gd name="T2" fmla="*/ 2 w 32"/>
                <a:gd name="T3" fmla="*/ 20 h 56"/>
                <a:gd name="T4" fmla="*/ 2 w 32"/>
                <a:gd name="T5" fmla="*/ 12 h 56"/>
                <a:gd name="T6" fmla="*/ 5 w 32"/>
                <a:gd name="T7" fmla="*/ 6 h 56"/>
                <a:gd name="T8" fmla="*/ 7 w 32"/>
                <a:gd name="T9" fmla="*/ 4 h 56"/>
                <a:gd name="T10" fmla="*/ 12 w 32"/>
                <a:gd name="T11" fmla="*/ 0 h 56"/>
                <a:gd name="T12" fmla="*/ 17 w 32"/>
                <a:gd name="T13" fmla="*/ 0 h 56"/>
                <a:gd name="T14" fmla="*/ 20 w 32"/>
                <a:gd name="T15" fmla="*/ 0 h 56"/>
                <a:gd name="T16" fmla="*/ 24 w 32"/>
                <a:gd name="T17" fmla="*/ 2 h 56"/>
                <a:gd name="T18" fmla="*/ 26 w 32"/>
                <a:gd name="T19" fmla="*/ 4 h 56"/>
                <a:gd name="T20" fmla="*/ 27 w 32"/>
                <a:gd name="T21" fmla="*/ 6 h 56"/>
                <a:gd name="T22" fmla="*/ 29 w 32"/>
                <a:gd name="T23" fmla="*/ 10 h 56"/>
                <a:gd name="T24" fmla="*/ 31 w 32"/>
                <a:gd name="T25" fmla="*/ 16 h 56"/>
                <a:gd name="T26" fmla="*/ 32 w 32"/>
                <a:gd name="T27" fmla="*/ 20 h 56"/>
                <a:gd name="T28" fmla="*/ 32 w 32"/>
                <a:gd name="T29" fmla="*/ 28 h 56"/>
                <a:gd name="T30" fmla="*/ 31 w 32"/>
                <a:gd name="T31" fmla="*/ 38 h 56"/>
                <a:gd name="T32" fmla="*/ 31 w 32"/>
                <a:gd name="T33" fmla="*/ 44 h 56"/>
                <a:gd name="T34" fmla="*/ 27 w 32"/>
                <a:gd name="T35" fmla="*/ 50 h 56"/>
                <a:gd name="T36" fmla="*/ 26 w 32"/>
                <a:gd name="T37" fmla="*/ 54 h 56"/>
                <a:gd name="T38" fmla="*/ 20 w 32"/>
                <a:gd name="T39" fmla="*/ 56 h 56"/>
                <a:gd name="T40" fmla="*/ 17 w 32"/>
                <a:gd name="T41" fmla="*/ 56 h 56"/>
                <a:gd name="T42" fmla="*/ 12 w 32"/>
                <a:gd name="T43" fmla="*/ 56 h 56"/>
                <a:gd name="T44" fmla="*/ 9 w 32"/>
                <a:gd name="T45" fmla="*/ 54 h 56"/>
                <a:gd name="T46" fmla="*/ 5 w 32"/>
                <a:gd name="T47" fmla="*/ 52 h 56"/>
                <a:gd name="T48" fmla="*/ 3 w 32"/>
                <a:gd name="T49" fmla="*/ 46 h 56"/>
                <a:gd name="T50" fmla="*/ 2 w 32"/>
                <a:gd name="T51" fmla="*/ 38 h 56"/>
                <a:gd name="T52" fmla="*/ 0 w 32"/>
                <a:gd name="T53" fmla="*/ 28 h 56"/>
                <a:gd name="T54" fmla="*/ 7 w 32"/>
                <a:gd name="T55" fmla="*/ 28 h 56"/>
                <a:gd name="T56" fmla="*/ 7 w 32"/>
                <a:gd name="T57" fmla="*/ 36 h 56"/>
                <a:gd name="T58" fmla="*/ 9 w 32"/>
                <a:gd name="T59" fmla="*/ 42 h 56"/>
                <a:gd name="T60" fmla="*/ 10 w 32"/>
                <a:gd name="T61" fmla="*/ 46 h 56"/>
                <a:gd name="T62" fmla="*/ 12 w 32"/>
                <a:gd name="T63" fmla="*/ 50 h 56"/>
                <a:gd name="T64" fmla="*/ 17 w 32"/>
                <a:gd name="T65" fmla="*/ 50 h 56"/>
                <a:gd name="T66" fmla="*/ 20 w 32"/>
                <a:gd name="T67" fmla="*/ 50 h 56"/>
                <a:gd name="T68" fmla="*/ 22 w 32"/>
                <a:gd name="T69" fmla="*/ 46 h 56"/>
                <a:gd name="T70" fmla="*/ 24 w 32"/>
                <a:gd name="T71" fmla="*/ 42 h 56"/>
                <a:gd name="T72" fmla="*/ 26 w 32"/>
                <a:gd name="T73" fmla="*/ 36 h 56"/>
                <a:gd name="T74" fmla="*/ 26 w 32"/>
                <a:gd name="T75" fmla="*/ 28 h 56"/>
                <a:gd name="T76" fmla="*/ 26 w 32"/>
                <a:gd name="T77" fmla="*/ 20 h 56"/>
                <a:gd name="T78" fmla="*/ 24 w 32"/>
                <a:gd name="T79" fmla="*/ 14 h 56"/>
                <a:gd name="T80" fmla="*/ 22 w 32"/>
                <a:gd name="T81" fmla="*/ 10 h 56"/>
                <a:gd name="T82" fmla="*/ 20 w 32"/>
                <a:gd name="T83" fmla="*/ 8 h 56"/>
                <a:gd name="T84" fmla="*/ 15 w 32"/>
                <a:gd name="T85" fmla="*/ 6 h 56"/>
                <a:gd name="T86" fmla="*/ 12 w 32"/>
                <a:gd name="T87" fmla="*/ 8 h 56"/>
                <a:gd name="T88" fmla="*/ 10 w 32"/>
                <a:gd name="T89" fmla="*/ 10 h 56"/>
                <a:gd name="T90" fmla="*/ 9 w 32"/>
                <a:gd name="T91" fmla="*/ 14 h 56"/>
                <a:gd name="T92" fmla="*/ 7 w 32"/>
                <a:gd name="T93" fmla="*/ 20 h 56"/>
                <a:gd name="T94" fmla="*/ 7 w 32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" h="56">
                  <a:moveTo>
                    <a:pt x="0" y="28"/>
                  </a:moveTo>
                  <a:lnTo>
                    <a:pt x="2" y="20"/>
                  </a:lnTo>
                  <a:lnTo>
                    <a:pt x="2" y="12"/>
                  </a:lnTo>
                  <a:lnTo>
                    <a:pt x="5" y="6"/>
                  </a:lnTo>
                  <a:lnTo>
                    <a:pt x="7" y="4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4"/>
                  </a:lnTo>
                  <a:lnTo>
                    <a:pt x="27" y="6"/>
                  </a:lnTo>
                  <a:lnTo>
                    <a:pt x="29" y="10"/>
                  </a:lnTo>
                  <a:lnTo>
                    <a:pt x="31" y="16"/>
                  </a:lnTo>
                  <a:lnTo>
                    <a:pt x="32" y="20"/>
                  </a:lnTo>
                  <a:lnTo>
                    <a:pt x="32" y="28"/>
                  </a:lnTo>
                  <a:lnTo>
                    <a:pt x="31" y="38"/>
                  </a:lnTo>
                  <a:lnTo>
                    <a:pt x="31" y="44"/>
                  </a:lnTo>
                  <a:lnTo>
                    <a:pt x="27" y="50"/>
                  </a:lnTo>
                  <a:lnTo>
                    <a:pt x="26" y="54"/>
                  </a:lnTo>
                  <a:lnTo>
                    <a:pt x="20" y="56"/>
                  </a:lnTo>
                  <a:lnTo>
                    <a:pt x="17" y="56"/>
                  </a:lnTo>
                  <a:lnTo>
                    <a:pt x="12" y="56"/>
                  </a:lnTo>
                  <a:lnTo>
                    <a:pt x="9" y="54"/>
                  </a:lnTo>
                  <a:lnTo>
                    <a:pt x="5" y="52"/>
                  </a:lnTo>
                  <a:lnTo>
                    <a:pt x="3" y="46"/>
                  </a:lnTo>
                  <a:lnTo>
                    <a:pt x="2" y="38"/>
                  </a:lnTo>
                  <a:lnTo>
                    <a:pt x="0" y="28"/>
                  </a:lnTo>
                  <a:close/>
                  <a:moveTo>
                    <a:pt x="7" y="28"/>
                  </a:moveTo>
                  <a:lnTo>
                    <a:pt x="7" y="36"/>
                  </a:lnTo>
                  <a:lnTo>
                    <a:pt x="9" y="42"/>
                  </a:lnTo>
                  <a:lnTo>
                    <a:pt x="10" y="46"/>
                  </a:lnTo>
                  <a:lnTo>
                    <a:pt x="12" y="50"/>
                  </a:lnTo>
                  <a:lnTo>
                    <a:pt x="17" y="50"/>
                  </a:lnTo>
                  <a:lnTo>
                    <a:pt x="20" y="50"/>
                  </a:lnTo>
                  <a:lnTo>
                    <a:pt x="22" y="46"/>
                  </a:lnTo>
                  <a:lnTo>
                    <a:pt x="24" y="42"/>
                  </a:lnTo>
                  <a:lnTo>
                    <a:pt x="26" y="36"/>
                  </a:lnTo>
                  <a:lnTo>
                    <a:pt x="26" y="28"/>
                  </a:lnTo>
                  <a:lnTo>
                    <a:pt x="26" y="20"/>
                  </a:lnTo>
                  <a:lnTo>
                    <a:pt x="24" y="14"/>
                  </a:lnTo>
                  <a:lnTo>
                    <a:pt x="22" y="10"/>
                  </a:lnTo>
                  <a:lnTo>
                    <a:pt x="20" y="8"/>
                  </a:lnTo>
                  <a:lnTo>
                    <a:pt x="15" y="6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9" y="14"/>
                  </a:lnTo>
                  <a:lnTo>
                    <a:pt x="7" y="20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77" name="Freeform 1681"/>
            <p:cNvSpPr>
              <a:spLocks/>
            </p:cNvSpPr>
            <p:nvPr/>
          </p:nvSpPr>
          <p:spPr bwMode="auto">
            <a:xfrm>
              <a:off x="4956" y="3293"/>
              <a:ext cx="17" cy="56"/>
            </a:xfrm>
            <a:custGeom>
              <a:avLst/>
              <a:gdLst>
                <a:gd name="T0" fmla="*/ 17 w 17"/>
                <a:gd name="T1" fmla="*/ 56 h 56"/>
                <a:gd name="T2" fmla="*/ 12 w 17"/>
                <a:gd name="T3" fmla="*/ 56 h 56"/>
                <a:gd name="T4" fmla="*/ 12 w 17"/>
                <a:gd name="T5" fmla="*/ 12 h 56"/>
                <a:gd name="T6" fmla="*/ 8 w 17"/>
                <a:gd name="T7" fmla="*/ 14 h 56"/>
                <a:gd name="T8" fmla="*/ 5 w 17"/>
                <a:gd name="T9" fmla="*/ 18 h 56"/>
                <a:gd name="T10" fmla="*/ 3 w 17"/>
                <a:gd name="T11" fmla="*/ 20 h 56"/>
                <a:gd name="T12" fmla="*/ 0 w 17"/>
                <a:gd name="T13" fmla="*/ 20 h 56"/>
                <a:gd name="T14" fmla="*/ 0 w 17"/>
                <a:gd name="T15" fmla="*/ 14 h 56"/>
                <a:gd name="T16" fmla="*/ 5 w 17"/>
                <a:gd name="T17" fmla="*/ 10 h 56"/>
                <a:gd name="T18" fmla="*/ 8 w 17"/>
                <a:gd name="T19" fmla="*/ 8 h 56"/>
                <a:gd name="T20" fmla="*/ 12 w 17"/>
                <a:gd name="T21" fmla="*/ 4 h 56"/>
                <a:gd name="T22" fmla="*/ 14 w 17"/>
                <a:gd name="T23" fmla="*/ 0 h 56"/>
                <a:gd name="T24" fmla="*/ 17 w 17"/>
                <a:gd name="T25" fmla="*/ 0 h 56"/>
                <a:gd name="T26" fmla="*/ 17 w 17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56">
                  <a:moveTo>
                    <a:pt x="17" y="56"/>
                  </a:moveTo>
                  <a:lnTo>
                    <a:pt x="12" y="56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5" y="18"/>
                  </a:lnTo>
                  <a:lnTo>
                    <a:pt x="3" y="20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7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78" name="Freeform 1682"/>
            <p:cNvSpPr>
              <a:spLocks noEditPoints="1"/>
            </p:cNvSpPr>
            <p:nvPr/>
          </p:nvSpPr>
          <p:spPr bwMode="auto">
            <a:xfrm>
              <a:off x="4988" y="3293"/>
              <a:ext cx="31" cy="56"/>
            </a:xfrm>
            <a:custGeom>
              <a:avLst/>
              <a:gdLst>
                <a:gd name="T0" fmla="*/ 0 w 31"/>
                <a:gd name="T1" fmla="*/ 28 h 56"/>
                <a:gd name="T2" fmla="*/ 0 w 31"/>
                <a:gd name="T3" fmla="*/ 20 h 56"/>
                <a:gd name="T4" fmla="*/ 2 w 31"/>
                <a:gd name="T5" fmla="*/ 12 h 56"/>
                <a:gd name="T6" fmla="*/ 4 w 31"/>
                <a:gd name="T7" fmla="*/ 6 h 56"/>
                <a:gd name="T8" fmla="*/ 7 w 31"/>
                <a:gd name="T9" fmla="*/ 4 h 56"/>
                <a:gd name="T10" fmla="*/ 10 w 31"/>
                <a:gd name="T11" fmla="*/ 0 h 56"/>
                <a:gd name="T12" fmla="*/ 16 w 31"/>
                <a:gd name="T13" fmla="*/ 0 h 56"/>
                <a:gd name="T14" fmla="*/ 19 w 31"/>
                <a:gd name="T15" fmla="*/ 0 h 56"/>
                <a:gd name="T16" fmla="*/ 22 w 31"/>
                <a:gd name="T17" fmla="*/ 2 h 56"/>
                <a:gd name="T18" fmla="*/ 26 w 31"/>
                <a:gd name="T19" fmla="*/ 4 h 56"/>
                <a:gd name="T20" fmla="*/ 27 w 31"/>
                <a:gd name="T21" fmla="*/ 6 h 56"/>
                <a:gd name="T22" fmla="*/ 29 w 31"/>
                <a:gd name="T23" fmla="*/ 10 h 56"/>
                <a:gd name="T24" fmla="*/ 31 w 31"/>
                <a:gd name="T25" fmla="*/ 16 h 56"/>
                <a:gd name="T26" fmla="*/ 31 w 31"/>
                <a:gd name="T27" fmla="*/ 20 h 56"/>
                <a:gd name="T28" fmla="*/ 31 w 31"/>
                <a:gd name="T29" fmla="*/ 28 h 56"/>
                <a:gd name="T30" fmla="*/ 31 w 31"/>
                <a:gd name="T31" fmla="*/ 38 h 56"/>
                <a:gd name="T32" fmla="*/ 29 w 31"/>
                <a:gd name="T33" fmla="*/ 44 h 56"/>
                <a:gd name="T34" fmla="*/ 27 w 31"/>
                <a:gd name="T35" fmla="*/ 50 h 56"/>
                <a:gd name="T36" fmla="*/ 24 w 31"/>
                <a:gd name="T37" fmla="*/ 54 h 56"/>
                <a:gd name="T38" fmla="*/ 21 w 31"/>
                <a:gd name="T39" fmla="*/ 56 h 56"/>
                <a:gd name="T40" fmla="*/ 16 w 31"/>
                <a:gd name="T41" fmla="*/ 56 h 56"/>
                <a:gd name="T42" fmla="*/ 12 w 31"/>
                <a:gd name="T43" fmla="*/ 56 h 56"/>
                <a:gd name="T44" fmla="*/ 9 w 31"/>
                <a:gd name="T45" fmla="*/ 54 h 56"/>
                <a:gd name="T46" fmla="*/ 5 w 31"/>
                <a:gd name="T47" fmla="*/ 52 h 56"/>
                <a:gd name="T48" fmla="*/ 2 w 31"/>
                <a:gd name="T49" fmla="*/ 46 h 56"/>
                <a:gd name="T50" fmla="*/ 0 w 31"/>
                <a:gd name="T51" fmla="*/ 38 h 56"/>
                <a:gd name="T52" fmla="*/ 0 w 31"/>
                <a:gd name="T53" fmla="*/ 28 h 56"/>
                <a:gd name="T54" fmla="*/ 7 w 31"/>
                <a:gd name="T55" fmla="*/ 28 h 56"/>
                <a:gd name="T56" fmla="*/ 7 w 31"/>
                <a:gd name="T57" fmla="*/ 36 h 56"/>
                <a:gd name="T58" fmla="*/ 7 w 31"/>
                <a:gd name="T59" fmla="*/ 42 h 56"/>
                <a:gd name="T60" fmla="*/ 9 w 31"/>
                <a:gd name="T61" fmla="*/ 46 h 56"/>
                <a:gd name="T62" fmla="*/ 12 w 31"/>
                <a:gd name="T63" fmla="*/ 50 h 56"/>
                <a:gd name="T64" fmla="*/ 16 w 31"/>
                <a:gd name="T65" fmla="*/ 50 h 56"/>
                <a:gd name="T66" fmla="*/ 19 w 31"/>
                <a:gd name="T67" fmla="*/ 50 h 56"/>
                <a:gd name="T68" fmla="*/ 22 w 31"/>
                <a:gd name="T69" fmla="*/ 46 h 56"/>
                <a:gd name="T70" fmla="*/ 24 w 31"/>
                <a:gd name="T71" fmla="*/ 42 h 56"/>
                <a:gd name="T72" fmla="*/ 26 w 31"/>
                <a:gd name="T73" fmla="*/ 36 h 56"/>
                <a:gd name="T74" fmla="*/ 26 w 31"/>
                <a:gd name="T75" fmla="*/ 28 h 56"/>
                <a:gd name="T76" fmla="*/ 26 w 31"/>
                <a:gd name="T77" fmla="*/ 20 h 56"/>
                <a:gd name="T78" fmla="*/ 24 w 31"/>
                <a:gd name="T79" fmla="*/ 14 h 56"/>
                <a:gd name="T80" fmla="*/ 22 w 31"/>
                <a:gd name="T81" fmla="*/ 10 h 56"/>
                <a:gd name="T82" fmla="*/ 19 w 31"/>
                <a:gd name="T83" fmla="*/ 8 h 56"/>
                <a:gd name="T84" fmla="*/ 16 w 31"/>
                <a:gd name="T85" fmla="*/ 6 h 56"/>
                <a:gd name="T86" fmla="*/ 12 w 31"/>
                <a:gd name="T87" fmla="*/ 8 h 56"/>
                <a:gd name="T88" fmla="*/ 9 w 31"/>
                <a:gd name="T89" fmla="*/ 10 h 56"/>
                <a:gd name="T90" fmla="*/ 7 w 31"/>
                <a:gd name="T91" fmla="*/ 14 h 56"/>
                <a:gd name="T92" fmla="*/ 7 w 31"/>
                <a:gd name="T93" fmla="*/ 20 h 56"/>
                <a:gd name="T94" fmla="*/ 7 w 31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" h="56">
                  <a:moveTo>
                    <a:pt x="0" y="28"/>
                  </a:moveTo>
                  <a:lnTo>
                    <a:pt x="0" y="20"/>
                  </a:lnTo>
                  <a:lnTo>
                    <a:pt x="2" y="12"/>
                  </a:lnTo>
                  <a:lnTo>
                    <a:pt x="4" y="6"/>
                  </a:lnTo>
                  <a:lnTo>
                    <a:pt x="7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7" y="6"/>
                  </a:lnTo>
                  <a:lnTo>
                    <a:pt x="29" y="10"/>
                  </a:lnTo>
                  <a:lnTo>
                    <a:pt x="31" y="16"/>
                  </a:lnTo>
                  <a:lnTo>
                    <a:pt x="31" y="20"/>
                  </a:lnTo>
                  <a:lnTo>
                    <a:pt x="31" y="28"/>
                  </a:lnTo>
                  <a:lnTo>
                    <a:pt x="31" y="38"/>
                  </a:lnTo>
                  <a:lnTo>
                    <a:pt x="29" y="44"/>
                  </a:lnTo>
                  <a:lnTo>
                    <a:pt x="27" y="50"/>
                  </a:lnTo>
                  <a:lnTo>
                    <a:pt x="24" y="54"/>
                  </a:lnTo>
                  <a:lnTo>
                    <a:pt x="21" y="56"/>
                  </a:lnTo>
                  <a:lnTo>
                    <a:pt x="16" y="56"/>
                  </a:lnTo>
                  <a:lnTo>
                    <a:pt x="12" y="56"/>
                  </a:lnTo>
                  <a:lnTo>
                    <a:pt x="9" y="54"/>
                  </a:lnTo>
                  <a:lnTo>
                    <a:pt x="5" y="52"/>
                  </a:lnTo>
                  <a:lnTo>
                    <a:pt x="2" y="46"/>
                  </a:lnTo>
                  <a:lnTo>
                    <a:pt x="0" y="38"/>
                  </a:lnTo>
                  <a:lnTo>
                    <a:pt x="0" y="28"/>
                  </a:lnTo>
                  <a:close/>
                  <a:moveTo>
                    <a:pt x="7" y="28"/>
                  </a:moveTo>
                  <a:lnTo>
                    <a:pt x="7" y="36"/>
                  </a:lnTo>
                  <a:lnTo>
                    <a:pt x="7" y="42"/>
                  </a:lnTo>
                  <a:lnTo>
                    <a:pt x="9" y="46"/>
                  </a:lnTo>
                  <a:lnTo>
                    <a:pt x="12" y="50"/>
                  </a:lnTo>
                  <a:lnTo>
                    <a:pt x="16" y="50"/>
                  </a:lnTo>
                  <a:lnTo>
                    <a:pt x="19" y="50"/>
                  </a:lnTo>
                  <a:lnTo>
                    <a:pt x="22" y="46"/>
                  </a:lnTo>
                  <a:lnTo>
                    <a:pt x="24" y="42"/>
                  </a:lnTo>
                  <a:lnTo>
                    <a:pt x="26" y="36"/>
                  </a:lnTo>
                  <a:lnTo>
                    <a:pt x="26" y="28"/>
                  </a:lnTo>
                  <a:lnTo>
                    <a:pt x="26" y="20"/>
                  </a:lnTo>
                  <a:lnTo>
                    <a:pt x="24" y="14"/>
                  </a:lnTo>
                  <a:lnTo>
                    <a:pt x="22" y="10"/>
                  </a:lnTo>
                  <a:lnTo>
                    <a:pt x="19" y="8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10"/>
                  </a:lnTo>
                  <a:lnTo>
                    <a:pt x="7" y="14"/>
                  </a:lnTo>
                  <a:lnTo>
                    <a:pt x="7" y="20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79" name="Freeform 1683"/>
            <p:cNvSpPr>
              <a:spLocks noEditPoints="1"/>
            </p:cNvSpPr>
            <p:nvPr/>
          </p:nvSpPr>
          <p:spPr bwMode="auto">
            <a:xfrm>
              <a:off x="5026" y="3293"/>
              <a:ext cx="30" cy="56"/>
            </a:xfrm>
            <a:custGeom>
              <a:avLst/>
              <a:gdLst>
                <a:gd name="T0" fmla="*/ 0 w 30"/>
                <a:gd name="T1" fmla="*/ 28 h 56"/>
                <a:gd name="T2" fmla="*/ 0 w 30"/>
                <a:gd name="T3" fmla="*/ 20 h 56"/>
                <a:gd name="T4" fmla="*/ 1 w 30"/>
                <a:gd name="T5" fmla="*/ 12 h 56"/>
                <a:gd name="T6" fmla="*/ 3 w 30"/>
                <a:gd name="T7" fmla="*/ 6 h 56"/>
                <a:gd name="T8" fmla="*/ 6 w 30"/>
                <a:gd name="T9" fmla="*/ 4 h 56"/>
                <a:gd name="T10" fmla="*/ 10 w 30"/>
                <a:gd name="T11" fmla="*/ 0 h 56"/>
                <a:gd name="T12" fmla="*/ 15 w 30"/>
                <a:gd name="T13" fmla="*/ 0 h 56"/>
                <a:gd name="T14" fmla="*/ 18 w 30"/>
                <a:gd name="T15" fmla="*/ 0 h 56"/>
                <a:gd name="T16" fmla="*/ 22 w 30"/>
                <a:gd name="T17" fmla="*/ 2 h 56"/>
                <a:gd name="T18" fmla="*/ 23 w 30"/>
                <a:gd name="T19" fmla="*/ 4 h 56"/>
                <a:gd name="T20" fmla="*/ 27 w 30"/>
                <a:gd name="T21" fmla="*/ 6 h 56"/>
                <a:gd name="T22" fmla="*/ 29 w 30"/>
                <a:gd name="T23" fmla="*/ 10 h 56"/>
                <a:gd name="T24" fmla="*/ 29 w 30"/>
                <a:gd name="T25" fmla="*/ 16 h 56"/>
                <a:gd name="T26" fmla="*/ 30 w 30"/>
                <a:gd name="T27" fmla="*/ 20 h 56"/>
                <a:gd name="T28" fmla="*/ 30 w 30"/>
                <a:gd name="T29" fmla="*/ 28 h 56"/>
                <a:gd name="T30" fmla="*/ 30 w 30"/>
                <a:gd name="T31" fmla="*/ 38 h 56"/>
                <a:gd name="T32" fmla="*/ 29 w 30"/>
                <a:gd name="T33" fmla="*/ 44 h 56"/>
                <a:gd name="T34" fmla="*/ 27 w 30"/>
                <a:gd name="T35" fmla="*/ 50 h 56"/>
                <a:gd name="T36" fmla="*/ 23 w 30"/>
                <a:gd name="T37" fmla="*/ 54 h 56"/>
                <a:gd name="T38" fmla="*/ 20 w 30"/>
                <a:gd name="T39" fmla="*/ 56 h 56"/>
                <a:gd name="T40" fmla="*/ 15 w 30"/>
                <a:gd name="T41" fmla="*/ 56 h 56"/>
                <a:gd name="T42" fmla="*/ 10 w 30"/>
                <a:gd name="T43" fmla="*/ 56 h 56"/>
                <a:gd name="T44" fmla="*/ 6 w 30"/>
                <a:gd name="T45" fmla="*/ 54 h 56"/>
                <a:gd name="T46" fmla="*/ 3 w 30"/>
                <a:gd name="T47" fmla="*/ 52 h 56"/>
                <a:gd name="T48" fmla="*/ 1 w 30"/>
                <a:gd name="T49" fmla="*/ 46 h 56"/>
                <a:gd name="T50" fmla="*/ 0 w 30"/>
                <a:gd name="T51" fmla="*/ 38 h 56"/>
                <a:gd name="T52" fmla="*/ 0 w 30"/>
                <a:gd name="T53" fmla="*/ 28 h 56"/>
                <a:gd name="T54" fmla="*/ 5 w 30"/>
                <a:gd name="T55" fmla="*/ 28 h 56"/>
                <a:gd name="T56" fmla="*/ 5 w 30"/>
                <a:gd name="T57" fmla="*/ 36 h 56"/>
                <a:gd name="T58" fmla="*/ 6 w 30"/>
                <a:gd name="T59" fmla="*/ 42 h 56"/>
                <a:gd name="T60" fmla="*/ 8 w 30"/>
                <a:gd name="T61" fmla="*/ 46 h 56"/>
                <a:gd name="T62" fmla="*/ 12 w 30"/>
                <a:gd name="T63" fmla="*/ 50 h 56"/>
                <a:gd name="T64" fmla="*/ 15 w 30"/>
                <a:gd name="T65" fmla="*/ 50 h 56"/>
                <a:gd name="T66" fmla="*/ 18 w 30"/>
                <a:gd name="T67" fmla="*/ 50 h 56"/>
                <a:gd name="T68" fmla="*/ 22 w 30"/>
                <a:gd name="T69" fmla="*/ 46 h 56"/>
                <a:gd name="T70" fmla="*/ 23 w 30"/>
                <a:gd name="T71" fmla="*/ 42 h 56"/>
                <a:gd name="T72" fmla="*/ 23 w 30"/>
                <a:gd name="T73" fmla="*/ 36 h 56"/>
                <a:gd name="T74" fmla="*/ 23 w 30"/>
                <a:gd name="T75" fmla="*/ 28 h 56"/>
                <a:gd name="T76" fmla="*/ 23 w 30"/>
                <a:gd name="T77" fmla="*/ 20 h 56"/>
                <a:gd name="T78" fmla="*/ 23 w 30"/>
                <a:gd name="T79" fmla="*/ 14 h 56"/>
                <a:gd name="T80" fmla="*/ 22 w 30"/>
                <a:gd name="T81" fmla="*/ 10 h 56"/>
                <a:gd name="T82" fmla="*/ 18 w 30"/>
                <a:gd name="T83" fmla="*/ 8 h 56"/>
                <a:gd name="T84" fmla="*/ 15 w 30"/>
                <a:gd name="T85" fmla="*/ 6 h 56"/>
                <a:gd name="T86" fmla="*/ 12 w 30"/>
                <a:gd name="T87" fmla="*/ 8 h 56"/>
                <a:gd name="T88" fmla="*/ 8 w 30"/>
                <a:gd name="T89" fmla="*/ 10 h 56"/>
                <a:gd name="T90" fmla="*/ 6 w 30"/>
                <a:gd name="T91" fmla="*/ 14 h 56"/>
                <a:gd name="T92" fmla="*/ 5 w 30"/>
                <a:gd name="T93" fmla="*/ 20 h 56"/>
                <a:gd name="T94" fmla="*/ 5 w 30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56">
                  <a:moveTo>
                    <a:pt x="0" y="28"/>
                  </a:moveTo>
                  <a:lnTo>
                    <a:pt x="0" y="20"/>
                  </a:lnTo>
                  <a:lnTo>
                    <a:pt x="1" y="12"/>
                  </a:lnTo>
                  <a:lnTo>
                    <a:pt x="3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3" y="4"/>
                  </a:lnTo>
                  <a:lnTo>
                    <a:pt x="27" y="6"/>
                  </a:lnTo>
                  <a:lnTo>
                    <a:pt x="29" y="10"/>
                  </a:lnTo>
                  <a:lnTo>
                    <a:pt x="29" y="16"/>
                  </a:lnTo>
                  <a:lnTo>
                    <a:pt x="30" y="20"/>
                  </a:lnTo>
                  <a:lnTo>
                    <a:pt x="30" y="28"/>
                  </a:lnTo>
                  <a:lnTo>
                    <a:pt x="30" y="38"/>
                  </a:lnTo>
                  <a:lnTo>
                    <a:pt x="29" y="44"/>
                  </a:lnTo>
                  <a:lnTo>
                    <a:pt x="27" y="50"/>
                  </a:lnTo>
                  <a:lnTo>
                    <a:pt x="23" y="54"/>
                  </a:lnTo>
                  <a:lnTo>
                    <a:pt x="20" y="56"/>
                  </a:lnTo>
                  <a:lnTo>
                    <a:pt x="15" y="56"/>
                  </a:lnTo>
                  <a:lnTo>
                    <a:pt x="10" y="56"/>
                  </a:lnTo>
                  <a:lnTo>
                    <a:pt x="6" y="54"/>
                  </a:lnTo>
                  <a:lnTo>
                    <a:pt x="3" y="52"/>
                  </a:lnTo>
                  <a:lnTo>
                    <a:pt x="1" y="46"/>
                  </a:lnTo>
                  <a:lnTo>
                    <a:pt x="0" y="38"/>
                  </a:lnTo>
                  <a:lnTo>
                    <a:pt x="0" y="28"/>
                  </a:lnTo>
                  <a:close/>
                  <a:moveTo>
                    <a:pt x="5" y="28"/>
                  </a:moveTo>
                  <a:lnTo>
                    <a:pt x="5" y="36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2" y="50"/>
                  </a:lnTo>
                  <a:lnTo>
                    <a:pt x="15" y="50"/>
                  </a:lnTo>
                  <a:lnTo>
                    <a:pt x="18" y="50"/>
                  </a:lnTo>
                  <a:lnTo>
                    <a:pt x="22" y="46"/>
                  </a:lnTo>
                  <a:lnTo>
                    <a:pt x="23" y="42"/>
                  </a:lnTo>
                  <a:lnTo>
                    <a:pt x="23" y="36"/>
                  </a:lnTo>
                  <a:lnTo>
                    <a:pt x="23" y="28"/>
                  </a:lnTo>
                  <a:lnTo>
                    <a:pt x="23" y="20"/>
                  </a:lnTo>
                  <a:lnTo>
                    <a:pt x="23" y="14"/>
                  </a:lnTo>
                  <a:lnTo>
                    <a:pt x="22" y="10"/>
                  </a:lnTo>
                  <a:lnTo>
                    <a:pt x="18" y="8"/>
                  </a:lnTo>
                  <a:lnTo>
                    <a:pt x="15" y="6"/>
                  </a:lnTo>
                  <a:lnTo>
                    <a:pt x="12" y="8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5" y="20"/>
                  </a:lnTo>
                  <a:lnTo>
                    <a:pt x="5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80" name="Freeform 1684"/>
            <p:cNvSpPr>
              <a:spLocks noEditPoints="1"/>
            </p:cNvSpPr>
            <p:nvPr/>
          </p:nvSpPr>
          <p:spPr bwMode="auto">
            <a:xfrm>
              <a:off x="5061" y="3293"/>
              <a:ext cx="31" cy="56"/>
            </a:xfrm>
            <a:custGeom>
              <a:avLst/>
              <a:gdLst>
                <a:gd name="T0" fmla="*/ 0 w 31"/>
                <a:gd name="T1" fmla="*/ 28 h 56"/>
                <a:gd name="T2" fmla="*/ 0 w 31"/>
                <a:gd name="T3" fmla="*/ 20 h 56"/>
                <a:gd name="T4" fmla="*/ 2 w 31"/>
                <a:gd name="T5" fmla="*/ 12 h 56"/>
                <a:gd name="T6" fmla="*/ 4 w 31"/>
                <a:gd name="T7" fmla="*/ 6 h 56"/>
                <a:gd name="T8" fmla="*/ 7 w 31"/>
                <a:gd name="T9" fmla="*/ 4 h 56"/>
                <a:gd name="T10" fmla="*/ 11 w 31"/>
                <a:gd name="T11" fmla="*/ 0 h 56"/>
                <a:gd name="T12" fmla="*/ 16 w 31"/>
                <a:gd name="T13" fmla="*/ 0 h 56"/>
                <a:gd name="T14" fmla="*/ 19 w 31"/>
                <a:gd name="T15" fmla="*/ 0 h 56"/>
                <a:gd name="T16" fmla="*/ 22 w 31"/>
                <a:gd name="T17" fmla="*/ 2 h 56"/>
                <a:gd name="T18" fmla="*/ 26 w 31"/>
                <a:gd name="T19" fmla="*/ 4 h 56"/>
                <a:gd name="T20" fmla="*/ 28 w 31"/>
                <a:gd name="T21" fmla="*/ 6 h 56"/>
                <a:gd name="T22" fmla="*/ 29 w 31"/>
                <a:gd name="T23" fmla="*/ 10 h 56"/>
                <a:gd name="T24" fmla="*/ 31 w 31"/>
                <a:gd name="T25" fmla="*/ 16 h 56"/>
                <a:gd name="T26" fmla="*/ 31 w 31"/>
                <a:gd name="T27" fmla="*/ 20 h 56"/>
                <a:gd name="T28" fmla="*/ 31 w 31"/>
                <a:gd name="T29" fmla="*/ 28 h 56"/>
                <a:gd name="T30" fmla="*/ 31 w 31"/>
                <a:gd name="T31" fmla="*/ 38 h 56"/>
                <a:gd name="T32" fmla="*/ 29 w 31"/>
                <a:gd name="T33" fmla="*/ 44 h 56"/>
                <a:gd name="T34" fmla="*/ 28 w 31"/>
                <a:gd name="T35" fmla="*/ 50 h 56"/>
                <a:gd name="T36" fmla="*/ 24 w 31"/>
                <a:gd name="T37" fmla="*/ 54 h 56"/>
                <a:gd name="T38" fmla="*/ 21 w 31"/>
                <a:gd name="T39" fmla="*/ 56 h 56"/>
                <a:gd name="T40" fmla="*/ 16 w 31"/>
                <a:gd name="T41" fmla="*/ 56 h 56"/>
                <a:gd name="T42" fmla="*/ 12 w 31"/>
                <a:gd name="T43" fmla="*/ 56 h 56"/>
                <a:gd name="T44" fmla="*/ 9 w 31"/>
                <a:gd name="T45" fmla="*/ 54 h 56"/>
                <a:gd name="T46" fmla="*/ 5 w 31"/>
                <a:gd name="T47" fmla="*/ 52 h 56"/>
                <a:gd name="T48" fmla="*/ 2 w 31"/>
                <a:gd name="T49" fmla="*/ 46 h 56"/>
                <a:gd name="T50" fmla="*/ 0 w 31"/>
                <a:gd name="T51" fmla="*/ 38 h 56"/>
                <a:gd name="T52" fmla="*/ 0 w 31"/>
                <a:gd name="T53" fmla="*/ 28 h 56"/>
                <a:gd name="T54" fmla="*/ 7 w 31"/>
                <a:gd name="T55" fmla="*/ 28 h 56"/>
                <a:gd name="T56" fmla="*/ 7 w 31"/>
                <a:gd name="T57" fmla="*/ 36 h 56"/>
                <a:gd name="T58" fmla="*/ 9 w 31"/>
                <a:gd name="T59" fmla="*/ 42 h 56"/>
                <a:gd name="T60" fmla="*/ 9 w 31"/>
                <a:gd name="T61" fmla="*/ 46 h 56"/>
                <a:gd name="T62" fmla="*/ 12 w 31"/>
                <a:gd name="T63" fmla="*/ 50 h 56"/>
                <a:gd name="T64" fmla="*/ 16 w 31"/>
                <a:gd name="T65" fmla="*/ 50 h 56"/>
                <a:gd name="T66" fmla="*/ 19 w 31"/>
                <a:gd name="T67" fmla="*/ 50 h 56"/>
                <a:gd name="T68" fmla="*/ 22 w 31"/>
                <a:gd name="T69" fmla="*/ 46 h 56"/>
                <a:gd name="T70" fmla="*/ 24 w 31"/>
                <a:gd name="T71" fmla="*/ 42 h 56"/>
                <a:gd name="T72" fmla="*/ 26 w 31"/>
                <a:gd name="T73" fmla="*/ 36 h 56"/>
                <a:gd name="T74" fmla="*/ 26 w 31"/>
                <a:gd name="T75" fmla="*/ 28 h 56"/>
                <a:gd name="T76" fmla="*/ 26 w 31"/>
                <a:gd name="T77" fmla="*/ 20 h 56"/>
                <a:gd name="T78" fmla="*/ 24 w 31"/>
                <a:gd name="T79" fmla="*/ 14 h 56"/>
                <a:gd name="T80" fmla="*/ 22 w 31"/>
                <a:gd name="T81" fmla="*/ 10 h 56"/>
                <a:gd name="T82" fmla="*/ 19 w 31"/>
                <a:gd name="T83" fmla="*/ 8 h 56"/>
                <a:gd name="T84" fmla="*/ 16 w 31"/>
                <a:gd name="T85" fmla="*/ 6 h 56"/>
                <a:gd name="T86" fmla="*/ 12 w 31"/>
                <a:gd name="T87" fmla="*/ 8 h 56"/>
                <a:gd name="T88" fmla="*/ 9 w 31"/>
                <a:gd name="T89" fmla="*/ 10 h 56"/>
                <a:gd name="T90" fmla="*/ 9 w 31"/>
                <a:gd name="T91" fmla="*/ 14 h 56"/>
                <a:gd name="T92" fmla="*/ 7 w 31"/>
                <a:gd name="T93" fmla="*/ 20 h 56"/>
                <a:gd name="T94" fmla="*/ 7 w 31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" h="56">
                  <a:moveTo>
                    <a:pt x="0" y="28"/>
                  </a:moveTo>
                  <a:lnTo>
                    <a:pt x="0" y="20"/>
                  </a:lnTo>
                  <a:lnTo>
                    <a:pt x="2" y="12"/>
                  </a:lnTo>
                  <a:lnTo>
                    <a:pt x="4" y="6"/>
                  </a:lnTo>
                  <a:lnTo>
                    <a:pt x="7" y="4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10"/>
                  </a:lnTo>
                  <a:lnTo>
                    <a:pt x="31" y="16"/>
                  </a:lnTo>
                  <a:lnTo>
                    <a:pt x="31" y="20"/>
                  </a:lnTo>
                  <a:lnTo>
                    <a:pt x="31" y="28"/>
                  </a:lnTo>
                  <a:lnTo>
                    <a:pt x="31" y="38"/>
                  </a:lnTo>
                  <a:lnTo>
                    <a:pt x="29" y="44"/>
                  </a:lnTo>
                  <a:lnTo>
                    <a:pt x="28" y="50"/>
                  </a:lnTo>
                  <a:lnTo>
                    <a:pt x="24" y="54"/>
                  </a:lnTo>
                  <a:lnTo>
                    <a:pt x="21" y="56"/>
                  </a:lnTo>
                  <a:lnTo>
                    <a:pt x="16" y="56"/>
                  </a:lnTo>
                  <a:lnTo>
                    <a:pt x="12" y="56"/>
                  </a:lnTo>
                  <a:lnTo>
                    <a:pt x="9" y="54"/>
                  </a:lnTo>
                  <a:lnTo>
                    <a:pt x="5" y="52"/>
                  </a:lnTo>
                  <a:lnTo>
                    <a:pt x="2" y="46"/>
                  </a:lnTo>
                  <a:lnTo>
                    <a:pt x="0" y="38"/>
                  </a:lnTo>
                  <a:lnTo>
                    <a:pt x="0" y="28"/>
                  </a:lnTo>
                  <a:close/>
                  <a:moveTo>
                    <a:pt x="7" y="28"/>
                  </a:moveTo>
                  <a:lnTo>
                    <a:pt x="7" y="36"/>
                  </a:lnTo>
                  <a:lnTo>
                    <a:pt x="9" y="42"/>
                  </a:lnTo>
                  <a:lnTo>
                    <a:pt x="9" y="46"/>
                  </a:lnTo>
                  <a:lnTo>
                    <a:pt x="12" y="50"/>
                  </a:lnTo>
                  <a:lnTo>
                    <a:pt x="16" y="50"/>
                  </a:lnTo>
                  <a:lnTo>
                    <a:pt x="19" y="50"/>
                  </a:lnTo>
                  <a:lnTo>
                    <a:pt x="22" y="46"/>
                  </a:lnTo>
                  <a:lnTo>
                    <a:pt x="24" y="42"/>
                  </a:lnTo>
                  <a:lnTo>
                    <a:pt x="26" y="36"/>
                  </a:lnTo>
                  <a:lnTo>
                    <a:pt x="26" y="28"/>
                  </a:lnTo>
                  <a:lnTo>
                    <a:pt x="26" y="20"/>
                  </a:lnTo>
                  <a:lnTo>
                    <a:pt x="24" y="14"/>
                  </a:lnTo>
                  <a:lnTo>
                    <a:pt x="22" y="10"/>
                  </a:lnTo>
                  <a:lnTo>
                    <a:pt x="19" y="8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10"/>
                  </a:lnTo>
                  <a:lnTo>
                    <a:pt x="9" y="14"/>
                  </a:lnTo>
                  <a:lnTo>
                    <a:pt x="7" y="20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81" name="Freeform 1685"/>
            <p:cNvSpPr>
              <a:spLocks/>
            </p:cNvSpPr>
            <p:nvPr/>
          </p:nvSpPr>
          <p:spPr bwMode="auto">
            <a:xfrm>
              <a:off x="5308" y="3293"/>
              <a:ext cx="17" cy="56"/>
            </a:xfrm>
            <a:custGeom>
              <a:avLst/>
              <a:gdLst>
                <a:gd name="T0" fmla="*/ 17 w 17"/>
                <a:gd name="T1" fmla="*/ 56 h 56"/>
                <a:gd name="T2" fmla="*/ 12 w 17"/>
                <a:gd name="T3" fmla="*/ 56 h 56"/>
                <a:gd name="T4" fmla="*/ 12 w 17"/>
                <a:gd name="T5" fmla="*/ 12 h 56"/>
                <a:gd name="T6" fmla="*/ 8 w 17"/>
                <a:gd name="T7" fmla="*/ 14 h 56"/>
                <a:gd name="T8" fmla="*/ 5 w 17"/>
                <a:gd name="T9" fmla="*/ 18 h 56"/>
                <a:gd name="T10" fmla="*/ 3 w 17"/>
                <a:gd name="T11" fmla="*/ 20 h 56"/>
                <a:gd name="T12" fmla="*/ 0 w 17"/>
                <a:gd name="T13" fmla="*/ 20 h 56"/>
                <a:gd name="T14" fmla="*/ 0 w 17"/>
                <a:gd name="T15" fmla="*/ 14 h 56"/>
                <a:gd name="T16" fmla="*/ 5 w 17"/>
                <a:gd name="T17" fmla="*/ 10 h 56"/>
                <a:gd name="T18" fmla="*/ 8 w 17"/>
                <a:gd name="T19" fmla="*/ 8 h 56"/>
                <a:gd name="T20" fmla="*/ 12 w 17"/>
                <a:gd name="T21" fmla="*/ 4 h 56"/>
                <a:gd name="T22" fmla="*/ 13 w 17"/>
                <a:gd name="T23" fmla="*/ 0 h 56"/>
                <a:gd name="T24" fmla="*/ 17 w 17"/>
                <a:gd name="T25" fmla="*/ 0 h 56"/>
                <a:gd name="T26" fmla="*/ 17 w 17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56">
                  <a:moveTo>
                    <a:pt x="17" y="56"/>
                  </a:moveTo>
                  <a:lnTo>
                    <a:pt x="12" y="56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5" y="18"/>
                  </a:lnTo>
                  <a:lnTo>
                    <a:pt x="3" y="20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82" name="Freeform 1686"/>
            <p:cNvSpPr>
              <a:spLocks/>
            </p:cNvSpPr>
            <p:nvPr/>
          </p:nvSpPr>
          <p:spPr bwMode="auto">
            <a:xfrm>
              <a:off x="5340" y="3293"/>
              <a:ext cx="31" cy="56"/>
            </a:xfrm>
            <a:custGeom>
              <a:avLst/>
              <a:gdLst>
                <a:gd name="T0" fmla="*/ 31 w 31"/>
                <a:gd name="T1" fmla="*/ 48 h 56"/>
                <a:gd name="T2" fmla="*/ 31 w 31"/>
                <a:gd name="T3" fmla="*/ 56 h 56"/>
                <a:gd name="T4" fmla="*/ 0 w 31"/>
                <a:gd name="T5" fmla="*/ 56 h 56"/>
                <a:gd name="T6" fmla="*/ 0 w 31"/>
                <a:gd name="T7" fmla="*/ 54 h 56"/>
                <a:gd name="T8" fmla="*/ 0 w 31"/>
                <a:gd name="T9" fmla="*/ 50 h 56"/>
                <a:gd name="T10" fmla="*/ 2 w 31"/>
                <a:gd name="T11" fmla="*/ 48 h 56"/>
                <a:gd name="T12" fmla="*/ 4 w 31"/>
                <a:gd name="T13" fmla="*/ 44 h 56"/>
                <a:gd name="T14" fmla="*/ 7 w 31"/>
                <a:gd name="T15" fmla="*/ 40 h 56"/>
                <a:gd name="T16" fmla="*/ 10 w 31"/>
                <a:gd name="T17" fmla="*/ 34 h 56"/>
                <a:gd name="T18" fmla="*/ 15 w 31"/>
                <a:gd name="T19" fmla="*/ 30 h 56"/>
                <a:gd name="T20" fmla="*/ 19 w 31"/>
                <a:gd name="T21" fmla="*/ 26 h 56"/>
                <a:gd name="T22" fmla="*/ 21 w 31"/>
                <a:gd name="T23" fmla="*/ 24 h 56"/>
                <a:gd name="T24" fmla="*/ 24 w 31"/>
                <a:gd name="T25" fmla="*/ 20 h 56"/>
                <a:gd name="T26" fmla="*/ 24 w 31"/>
                <a:gd name="T27" fmla="*/ 16 h 56"/>
                <a:gd name="T28" fmla="*/ 24 w 31"/>
                <a:gd name="T29" fmla="*/ 12 h 56"/>
                <a:gd name="T30" fmla="*/ 22 w 31"/>
                <a:gd name="T31" fmla="*/ 10 h 56"/>
                <a:gd name="T32" fmla="*/ 19 w 31"/>
                <a:gd name="T33" fmla="*/ 8 h 56"/>
                <a:gd name="T34" fmla="*/ 15 w 31"/>
                <a:gd name="T35" fmla="*/ 6 h 56"/>
                <a:gd name="T36" fmla="*/ 12 w 31"/>
                <a:gd name="T37" fmla="*/ 8 h 56"/>
                <a:gd name="T38" fmla="*/ 9 w 31"/>
                <a:gd name="T39" fmla="*/ 10 h 56"/>
                <a:gd name="T40" fmla="*/ 7 w 31"/>
                <a:gd name="T41" fmla="*/ 12 h 56"/>
                <a:gd name="T42" fmla="*/ 7 w 31"/>
                <a:gd name="T43" fmla="*/ 16 h 56"/>
                <a:gd name="T44" fmla="*/ 0 w 31"/>
                <a:gd name="T45" fmla="*/ 16 h 56"/>
                <a:gd name="T46" fmla="*/ 2 w 31"/>
                <a:gd name="T47" fmla="*/ 8 h 56"/>
                <a:gd name="T48" fmla="*/ 5 w 31"/>
                <a:gd name="T49" fmla="*/ 4 h 56"/>
                <a:gd name="T50" fmla="*/ 9 w 31"/>
                <a:gd name="T51" fmla="*/ 0 h 56"/>
                <a:gd name="T52" fmla="*/ 15 w 31"/>
                <a:gd name="T53" fmla="*/ 0 h 56"/>
                <a:gd name="T54" fmla="*/ 22 w 31"/>
                <a:gd name="T55" fmla="*/ 2 h 56"/>
                <a:gd name="T56" fmla="*/ 26 w 31"/>
                <a:gd name="T57" fmla="*/ 4 h 56"/>
                <a:gd name="T58" fmla="*/ 29 w 31"/>
                <a:gd name="T59" fmla="*/ 10 h 56"/>
                <a:gd name="T60" fmla="*/ 31 w 31"/>
                <a:gd name="T61" fmla="*/ 16 h 56"/>
                <a:gd name="T62" fmla="*/ 29 w 31"/>
                <a:gd name="T63" fmla="*/ 18 h 56"/>
                <a:gd name="T64" fmla="*/ 29 w 31"/>
                <a:gd name="T65" fmla="*/ 22 h 56"/>
                <a:gd name="T66" fmla="*/ 27 w 31"/>
                <a:gd name="T67" fmla="*/ 26 h 56"/>
                <a:gd name="T68" fmla="*/ 26 w 31"/>
                <a:gd name="T69" fmla="*/ 28 h 56"/>
                <a:gd name="T70" fmla="*/ 22 w 31"/>
                <a:gd name="T71" fmla="*/ 32 h 56"/>
                <a:gd name="T72" fmla="*/ 17 w 31"/>
                <a:gd name="T73" fmla="*/ 38 h 56"/>
                <a:gd name="T74" fmla="*/ 12 w 31"/>
                <a:gd name="T75" fmla="*/ 42 h 56"/>
                <a:gd name="T76" fmla="*/ 10 w 31"/>
                <a:gd name="T77" fmla="*/ 46 h 56"/>
                <a:gd name="T78" fmla="*/ 9 w 31"/>
                <a:gd name="T79" fmla="*/ 46 h 56"/>
                <a:gd name="T80" fmla="*/ 7 w 31"/>
                <a:gd name="T81" fmla="*/ 48 h 56"/>
                <a:gd name="T82" fmla="*/ 31 w 31"/>
                <a:gd name="T83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56">
                  <a:moveTo>
                    <a:pt x="31" y="48"/>
                  </a:moveTo>
                  <a:lnTo>
                    <a:pt x="31" y="56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2" y="48"/>
                  </a:lnTo>
                  <a:lnTo>
                    <a:pt x="4" y="44"/>
                  </a:lnTo>
                  <a:lnTo>
                    <a:pt x="7" y="40"/>
                  </a:lnTo>
                  <a:lnTo>
                    <a:pt x="10" y="34"/>
                  </a:lnTo>
                  <a:lnTo>
                    <a:pt x="15" y="30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2" y="10"/>
                  </a:lnTo>
                  <a:lnTo>
                    <a:pt x="19" y="8"/>
                  </a:lnTo>
                  <a:lnTo>
                    <a:pt x="15" y="6"/>
                  </a:lnTo>
                  <a:lnTo>
                    <a:pt x="12" y="8"/>
                  </a:lnTo>
                  <a:lnTo>
                    <a:pt x="9" y="10"/>
                  </a:lnTo>
                  <a:lnTo>
                    <a:pt x="7" y="12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2" y="8"/>
                  </a:lnTo>
                  <a:lnTo>
                    <a:pt x="5" y="4"/>
                  </a:lnTo>
                  <a:lnTo>
                    <a:pt x="9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9" y="10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7" y="38"/>
                  </a:lnTo>
                  <a:lnTo>
                    <a:pt x="12" y="42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7" y="48"/>
                  </a:lnTo>
                  <a:lnTo>
                    <a:pt x="31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83" name="Freeform 1687"/>
            <p:cNvSpPr>
              <a:spLocks noEditPoints="1"/>
            </p:cNvSpPr>
            <p:nvPr/>
          </p:nvSpPr>
          <p:spPr bwMode="auto">
            <a:xfrm>
              <a:off x="5378" y="3293"/>
              <a:ext cx="30" cy="56"/>
            </a:xfrm>
            <a:custGeom>
              <a:avLst/>
              <a:gdLst>
                <a:gd name="T0" fmla="*/ 0 w 30"/>
                <a:gd name="T1" fmla="*/ 28 h 56"/>
                <a:gd name="T2" fmla="*/ 0 w 30"/>
                <a:gd name="T3" fmla="*/ 20 h 56"/>
                <a:gd name="T4" fmla="*/ 1 w 30"/>
                <a:gd name="T5" fmla="*/ 12 h 56"/>
                <a:gd name="T6" fmla="*/ 3 w 30"/>
                <a:gd name="T7" fmla="*/ 6 h 56"/>
                <a:gd name="T8" fmla="*/ 6 w 30"/>
                <a:gd name="T9" fmla="*/ 4 h 56"/>
                <a:gd name="T10" fmla="*/ 10 w 30"/>
                <a:gd name="T11" fmla="*/ 0 h 56"/>
                <a:gd name="T12" fmla="*/ 15 w 30"/>
                <a:gd name="T13" fmla="*/ 0 h 56"/>
                <a:gd name="T14" fmla="*/ 18 w 30"/>
                <a:gd name="T15" fmla="*/ 0 h 56"/>
                <a:gd name="T16" fmla="*/ 22 w 30"/>
                <a:gd name="T17" fmla="*/ 2 h 56"/>
                <a:gd name="T18" fmla="*/ 23 w 30"/>
                <a:gd name="T19" fmla="*/ 4 h 56"/>
                <a:gd name="T20" fmla="*/ 27 w 30"/>
                <a:gd name="T21" fmla="*/ 6 h 56"/>
                <a:gd name="T22" fmla="*/ 28 w 30"/>
                <a:gd name="T23" fmla="*/ 10 h 56"/>
                <a:gd name="T24" fmla="*/ 28 w 30"/>
                <a:gd name="T25" fmla="*/ 16 h 56"/>
                <a:gd name="T26" fmla="*/ 30 w 30"/>
                <a:gd name="T27" fmla="*/ 20 h 56"/>
                <a:gd name="T28" fmla="*/ 30 w 30"/>
                <a:gd name="T29" fmla="*/ 28 h 56"/>
                <a:gd name="T30" fmla="*/ 30 w 30"/>
                <a:gd name="T31" fmla="*/ 38 h 56"/>
                <a:gd name="T32" fmla="*/ 28 w 30"/>
                <a:gd name="T33" fmla="*/ 44 h 56"/>
                <a:gd name="T34" fmla="*/ 27 w 30"/>
                <a:gd name="T35" fmla="*/ 50 h 56"/>
                <a:gd name="T36" fmla="*/ 23 w 30"/>
                <a:gd name="T37" fmla="*/ 54 h 56"/>
                <a:gd name="T38" fmla="*/ 20 w 30"/>
                <a:gd name="T39" fmla="*/ 56 h 56"/>
                <a:gd name="T40" fmla="*/ 15 w 30"/>
                <a:gd name="T41" fmla="*/ 56 h 56"/>
                <a:gd name="T42" fmla="*/ 10 w 30"/>
                <a:gd name="T43" fmla="*/ 56 h 56"/>
                <a:gd name="T44" fmla="*/ 6 w 30"/>
                <a:gd name="T45" fmla="*/ 54 h 56"/>
                <a:gd name="T46" fmla="*/ 3 w 30"/>
                <a:gd name="T47" fmla="*/ 52 h 56"/>
                <a:gd name="T48" fmla="*/ 1 w 30"/>
                <a:gd name="T49" fmla="*/ 46 h 56"/>
                <a:gd name="T50" fmla="*/ 0 w 30"/>
                <a:gd name="T51" fmla="*/ 38 h 56"/>
                <a:gd name="T52" fmla="*/ 0 w 30"/>
                <a:gd name="T53" fmla="*/ 28 h 56"/>
                <a:gd name="T54" fmla="*/ 5 w 30"/>
                <a:gd name="T55" fmla="*/ 28 h 56"/>
                <a:gd name="T56" fmla="*/ 5 w 30"/>
                <a:gd name="T57" fmla="*/ 36 h 56"/>
                <a:gd name="T58" fmla="*/ 6 w 30"/>
                <a:gd name="T59" fmla="*/ 42 h 56"/>
                <a:gd name="T60" fmla="*/ 8 w 30"/>
                <a:gd name="T61" fmla="*/ 46 h 56"/>
                <a:gd name="T62" fmla="*/ 11 w 30"/>
                <a:gd name="T63" fmla="*/ 50 h 56"/>
                <a:gd name="T64" fmla="*/ 15 w 30"/>
                <a:gd name="T65" fmla="*/ 50 h 56"/>
                <a:gd name="T66" fmla="*/ 18 w 30"/>
                <a:gd name="T67" fmla="*/ 50 h 56"/>
                <a:gd name="T68" fmla="*/ 22 w 30"/>
                <a:gd name="T69" fmla="*/ 46 h 56"/>
                <a:gd name="T70" fmla="*/ 23 w 30"/>
                <a:gd name="T71" fmla="*/ 42 h 56"/>
                <a:gd name="T72" fmla="*/ 23 w 30"/>
                <a:gd name="T73" fmla="*/ 36 h 56"/>
                <a:gd name="T74" fmla="*/ 23 w 30"/>
                <a:gd name="T75" fmla="*/ 28 h 56"/>
                <a:gd name="T76" fmla="*/ 23 w 30"/>
                <a:gd name="T77" fmla="*/ 20 h 56"/>
                <a:gd name="T78" fmla="*/ 23 w 30"/>
                <a:gd name="T79" fmla="*/ 14 h 56"/>
                <a:gd name="T80" fmla="*/ 22 w 30"/>
                <a:gd name="T81" fmla="*/ 10 h 56"/>
                <a:gd name="T82" fmla="*/ 18 w 30"/>
                <a:gd name="T83" fmla="*/ 8 h 56"/>
                <a:gd name="T84" fmla="*/ 15 w 30"/>
                <a:gd name="T85" fmla="*/ 6 h 56"/>
                <a:gd name="T86" fmla="*/ 11 w 30"/>
                <a:gd name="T87" fmla="*/ 8 h 56"/>
                <a:gd name="T88" fmla="*/ 8 w 30"/>
                <a:gd name="T89" fmla="*/ 10 h 56"/>
                <a:gd name="T90" fmla="*/ 6 w 30"/>
                <a:gd name="T91" fmla="*/ 14 h 56"/>
                <a:gd name="T92" fmla="*/ 5 w 30"/>
                <a:gd name="T93" fmla="*/ 20 h 56"/>
                <a:gd name="T94" fmla="*/ 5 w 30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56">
                  <a:moveTo>
                    <a:pt x="0" y="28"/>
                  </a:moveTo>
                  <a:lnTo>
                    <a:pt x="0" y="20"/>
                  </a:lnTo>
                  <a:lnTo>
                    <a:pt x="1" y="12"/>
                  </a:lnTo>
                  <a:lnTo>
                    <a:pt x="3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3" y="4"/>
                  </a:lnTo>
                  <a:lnTo>
                    <a:pt x="27" y="6"/>
                  </a:lnTo>
                  <a:lnTo>
                    <a:pt x="28" y="10"/>
                  </a:lnTo>
                  <a:lnTo>
                    <a:pt x="28" y="16"/>
                  </a:lnTo>
                  <a:lnTo>
                    <a:pt x="30" y="20"/>
                  </a:lnTo>
                  <a:lnTo>
                    <a:pt x="30" y="28"/>
                  </a:lnTo>
                  <a:lnTo>
                    <a:pt x="30" y="38"/>
                  </a:lnTo>
                  <a:lnTo>
                    <a:pt x="28" y="44"/>
                  </a:lnTo>
                  <a:lnTo>
                    <a:pt x="27" y="50"/>
                  </a:lnTo>
                  <a:lnTo>
                    <a:pt x="23" y="54"/>
                  </a:lnTo>
                  <a:lnTo>
                    <a:pt x="20" y="56"/>
                  </a:lnTo>
                  <a:lnTo>
                    <a:pt x="15" y="56"/>
                  </a:lnTo>
                  <a:lnTo>
                    <a:pt x="10" y="56"/>
                  </a:lnTo>
                  <a:lnTo>
                    <a:pt x="6" y="54"/>
                  </a:lnTo>
                  <a:lnTo>
                    <a:pt x="3" y="52"/>
                  </a:lnTo>
                  <a:lnTo>
                    <a:pt x="1" y="46"/>
                  </a:lnTo>
                  <a:lnTo>
                    <a:pt x="0" y="38"/>
                  </a:lnTo>
                  <a:lnTo>
                    <a:pt x="0" y="28"/>
                  </a:lnTo>
                  <a:close/>
                  <a:moveTo>
                    <a:pt x="5" y="28"/>
                  </a:moveTo>
                  <a:lnTo>
                    <a:pt x="5" y="36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5" y="50"/>
                  </a:lnTo>
                  <a:lnTo>
                    <a:pt x="18" y="50"/>
                  </a:lnTo>
                  <a:lnTo>
                    <a:pt x="22" y="46"/>
                  </a:lnTo>
                  <a:lnTo>
                    <a:pt x="23" y="42"/>
                  </a:lnTo>
                  <a:lnTo>
                    <a:pt x="23" y="36"/>
                  </a:lnTo>
                  <a:lnTo>
                    <a:pt x="23" y="28"/>
                  </a:lnTo>
                  <a:lnTo>
                    <a:pt x="23" y="20"/>
                  </a:lnTo>
                  <a:lnTo>
                    <a:pt x="23" y="14"/>
                  </a:lnTo>
                  <a:lnTo>
                    <a:pt x="22" y="10"/>
                  </a:lnTo>
                  <a:lnTo>
                    <a:pt x="18" y="8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5" y="20"/>
                  </a:lnTo>
                  <a:lnTo>
                    <a:pt x="5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84" name="Freeform 1688"/>
            <p:cNvSpPr>
              <a:spLocks noEditPoints="1"/>
            </p:cNvSpPr>
            <p:nvPr/>
          </p:nvSpPr>
          <p:spPr bwMode="auto">
            <a:xfrm>
              <a:off x="5413" y="3293"/>
              <a:ext cx="31" cy="56"/>
            </a:xfrm>
            <a:custGeom>
              <a:avLst/>
              <a:gdLst>
                <a:gd name="T0" fmla="*/ 0 w 31"/>
                <a:gd name="T1" fmla="*/ 28 h 56"/>
                <a:gd name="T2" fmla="*/ 0 w 31"/>
                <a:gd name="T3" fmla="*/ 20 h 56"/>
                <a:gd name="T4" fmla="*/ 2 w 31"/>
                <a:gd name="T5" fmla="*/ 12 h 56"/>
                <a:gd name="T6" fmla="*/ 4 w 31"/>
                <a:gd name="T7" fmla="*/ 6 h 56"/>
                <a:gd name="T8" fmla="*/ 7 w 31"/>
                <a:gd name="T9" fmla="*/ 4 h 56"/>
                <a:gd name="T10" fmla="*/ 10 w 31"/>
                <a:gd name="T11" fmla="*/ 0 h 56"/>
                <a:gd name="T12" fmla="*/ 16 w 31"/>
                <a:gd name="T13" fmla="*/ 0 h 56"/>
                <a:gd name="T14" fmla="*/ 19 w 31"/>
                <a:gd name="T15" fmla="*/ 0 h 56"/>
                <a:gd name="T16" fmla="*/ 22 w 31"/>
                <a:gd name="T17" fmla="*/ 2 h 56"/>
                <a:gd name="T18" fmla="*/ 26 w 31"/>
                <a:gd name="T19" fmla="*/ 4 h 56"/>
                <a:gd name="T20" fmla="*/ 27 w 31"/>
                <a:gd name="T21" fmla="*/ 6 h 56"/>
                <a:gd name="T22" fmla="*/ 29 w 31"/>
                <a:gd name="T23" fmla="*/ 10 h 56"/>
                <a:gd name="T24" fmla="*/ 31 w 31"/>
                <a:gd name="T25" fmla="*/ 16 h 56"/>
                <a:gd name="T26" fmla="*/ 31 w 31"/>
                <a:gd name="T27" fmla="*/ 20 h 56"/>
                <a:gd name="T28" fmla="*/ 31 w 31"/>
                <a:gd name="T29" fmla="*/ 28 h 56"/>
                <a:gd name="T30" fmla="*/ 31 w 31"/>
                <a:gd name="T31" fmla="*/ 38 h 56"/>
                <a:gd name="T32" fmla="*/ 29 w 31"/>
                <a:gd name="T33" fmla="*/ 44 h 56"/>
                <a:gd name="T34" fmla="*/ 27 w 31"/>
                <a:gd name="T35" fmla="*/ 50 h 56"/>
                <a:gd name="T36" fmla="*/ 24 w 31"/>
                <a:gd name="T37" fmla="*/ 54 h 56"/>
                <a:gd name="T38" fmla="*/ 21 w 31"/>
                <a:gd name="T39" fmla="*/ 56 h 56"/>
                <a:gd name="T40" fmla="*/ 16 w 31"/>
                <a:gd name="T41" fmla="*/ 56 h 56"/>
                <a:gd name="T42" fmla="*/ 12 w 31"/>
                <a:gd name="T43" fmla="*/ 56 h 56"/>
                <a:gd name="T44" fmla="*/ 9 w 31"/>
                <a:gd name="T45" fmla="*/ 54 h 56"/>
                <a:gd name="T46" fmla="*/ 5 w 31"/>
                <a:gd name="T47" fmla="*/ 52 h 56"/>
                <a:gd name="T48" fmla="*/ 2 w 31"/>
                <a:gd name="T49" fmla="*/ 46 h 56"/>
                <a:gd name="T50" fmla="*/ 0 w 31"/>
                <a:gd name="T51" fmla="*/ 38 h 56"/>
                <a:gd name="T52" fmla="*/ 0 w 31"/>
                <a:gd name="T53" fmla="*/ 28 h 56"/>
                <a:gd name="T54" fmla="*/ 7 w 31"/>
                <a:gd name="T55" fmla="*/ 28 h 56"/>
                <a:gd name="T56" fmla="*/ 7 w 31"/>
                <a:gd name="T57" fmla="*/ 36 h 56"/>
                <a:gd name="T58" fmla="*/ 9 w 31"/>
                <a:gd name="T59" fmla="*/ 42 h 56"/>
                <a:gd name="T60" fmla="*/ 9 w 31"/>
                <a:gd name="T61" fmla="*/ 46 h 56"/>
                <a:gd name="T62" fmla="*/ 12 w 31"/>
                <a:gd name="T63" fmla="*/ 50 h 56"/>
                <a:gd name="T64" fmla="*/ 16 w 31"/>
                <a:gd name="T65" fmla="*/ 50 h 56"/>
                <a:gd name="T66" fmla="*/ 19 w 31"/>
                <a:gd name="T67" fmla="*/ 50 h 56"/>
                <a:gd name="T68" fmla="*/ 22 w 31"/>
                <a:gd name="T69" fmla="*/ 46 h 56"/>
                <a:gd name="T70" fmla="*/ 24 w 31"/>
                <a:gd name="T71" fmla="*/ 42 h 56"/>
                <a:gd name="T72" fmla="*/ 26 w 31"/>
                <a:gd name="T73" fmla="*/ 36 h 56"/>
                <a:gd name="T74" fmla="*/ 26 w 31"/>
                <a:gd name="T75" fmla="*/ 28 h 56"/>
                <a:gd name="T76" fmla="*/ 26 w 31"/>
                <a:gd name="T77" fmla="*/ 20 h 56"/>
                <a:gd name="T78" fmla="*/ 24 w 31"/>
                <a:gd name="T79" fmla="*/ 14 h 56"/>
                <a:gd name="T80" fmla="*/ 22 w 31"/>
                <a:gd name="T81" fmla="*/ 10 h 56"/>
                <a:gd name="T82" fmla="*/ 19 w 31"/>
                <a:gd name="T83" fmla="*/ 8 h 56"/>
                <a:gd name="T84" fmla="*/ 16 w 31"/>
                <a:gd name="T85" fmla="*/ 6 h 56"/>
                <a:gd name="T86" fmla="*/ 12 w 31"/>
                <a:gd name="T87" fmla="*/ 8 h 56"/>
                <a:gd name="T88" fmla="*/ 9 w 31"/>
                <a:gd name="T89" fmla="*/ 10 h 56"/>
                <a:gd name="T90" fmla="*/ 9 w 31"/>
                <a:gd name="T91" fmla="*/ 14 h 56"/>
                <a:gd name="T92" fmla="*/ 7 w 31"/>
                <a:gd name="T93" fmla="*/ 20 h 56"/>
                <a:gd name="T94" fmla="*/ 7 w 31"/>
                <a:gd name="T9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" h="56">
                  <a:moveTo>
                    <a:pt x="0" y="28"/>
                  </a:moveTo>
                  <a:lnTo>
                    <a:pt x="0" y="20"/>
                  </a:lnTo>
                  <a:lnTo>
                    <a:pt x="2" y="12"/>
                  </a:lnTo>
                  <a:lnTo>
                    <a:pt x="4" y="6"/>
                  </a:lnTo>
                  <a:lnTo>
                    <a:pt x="7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7" y="6"/>
                  </a:lnTo>
                  <a:lnTo>
                    <a:pt x="29" y="10"/>
                  </a:lnTo>
                  <a:lnTo>
                    <a:pt x="31" y="16"/>
                  </a:lnTo>
                  <a:lnTo>
                    <a:pt x="31" y="20"/>
                  </a:lnTo>
                  <a:lnTo>
                    <a:pt x="31" y="28"/>
                  </a:lnTo>
                  <a:lnTo>
                    <a:pt x="31" y="38"/>
                  </a:lnTo>
                  <a:lnTo>
                    <a:pt x="29" y="44"/>
                  </a:lnTo>
                  <a:lnTo>
                    <a:pt x="27" y="50"/>
                  </a:lnTo>
                  <a:lnTo>
                    <a:pt x="24" y="54"/>
                  </a:lnTo>
                  <a:lnTo>
                    <a:pt x="21" y="56"/>
                  </a:lnTo>
                  <a:lnTo>
                    <a:pt x="16" y="56"/>
                  </a:lnTo>
                  <a:lnTo>
                    <a:pt x="12" y="56"/>
                  </a:lnTo>
                  <a:lnTo>
                    <a:pt x="9" y="54"/>
                  </a:lnTo>
                  <a:lnTo>
                    <a:pt x="5" y="52"/>
                  </a:lnTo>
                  <a:lnTo>
                    <a:pt x="2" y="46"/>
                  </a:lnTo>
                  <a:lnTo>
                    <a:pt x="0" y="38"/>
                  </a:lnTo>
                  <a:lnTo>
                    <a:pt x="0" y="28"/>
                  </a:lnTo>
                  <a:close/>
                  <a:moveTo>
                    <a:pt x="7" y="28"/>
                  </a:moveTo>
                  <a:lnTo>
                    <a:pt x="7" y="36"/>
                  </a:lnTo>
                  <a:lnTo>
                    <a:pt x="9" y="42"/>
                  </a:lnTo>
                  <a:lnTo>
                    <a:pt x="9" y="46"/>
                  </a:lnTo>
                  <a:lnTo>
                    <a:pt x="12" y="50"/>
                  </a:lnTo>
                  <a:lnTo>
                    <a:pt x="16" y="50"/>
                  </a:lnTo>
                  <a:lnTo>
                    <a:pt x="19" y="50"/>
                  </a:lnTo>
                  <a:lnTo>
                    <a:pt x="22" y="46"/>
                  </a:lnTo>
                  <a:lnTo>
                    <a:pt x="24" y="42"/>
                  </a:lnTo>
                  <a:lnTo>
                    <a:pt x="26" y="36"/>
                  </a:lnTo>
                  <a:lnTo>
                    <a:pt x="26" y="28"/>
                  </a:lnTo>
                  <a:lnTo>
                    <a:pt x="26" y="20"/>
                  </a:lnTo>
                  <a:lnTo>
                    <a:pt x="24" y="14"/>
                  </a:lnTo>
                  <a:lnTo>
                    <a:pt x="22" y="10"/>
                  </a:lnTo>
                  <a:lnTo>
                    <a:pt x="19" y="8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9" y="10"/>
                  </a:lnTo>
                  <a:lnTo>
                    <a:pt x="9" y="14"/>
                  </a:lnTo>
                  <a:lnTo>
                    <a:pt x="7" y="20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2985" name="Rectangle 1689"/>
            <p:cNvSpPr>
              <a:spLocks noChangeArrowheads="1"/>
            </p:cNvSpPr>
            <p:nvPr/>
          </p:nvSpPr>
          <p:spPr bwMode="auto">
            <a:xfrm>
              <a:off x="4669" y="2579"/>
              <a:ext cx="442" cy="622"/>
            </a:xfrm>
            <a:prstGeom prst="rect">
              <a:avLst/>
            </a:prstGeom>
            <a:noFill/>
            <a:ln w="142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952986" name="Rectangle 1690"/>
          <p:cNvSpPr>
            <a:spLocks noChangeArrowheads="1"/>
          </p:cNvSpPr>
          <p:nvPr/>
        </p:nvSpPr>
        <p:spPr bwMode="auto">
          <a:xfrm>
            <a:off x="1547813" y="836613"/>
            <a:ext cx="2447925" cy="274637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52987" name="Text Box 1691"/>
          <p:cNvSpPr txBox="1">
            <a:spLocks noChangeArrowheads="1"/>
          </p:cNvSpPr>
          <p:nvPr/>
        </p:nvSpPr>
        <p:spPr bwMode="auto">
          <a:xfrm>
            <a:off x="1908175" y="692150"/>
            <a:ext cx="2438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2400" b="0">
                <a:solidFill>
                  <a:srgbClr val="333333"/>
                </a:solidFill>
              </a:rPr>
              <a:t>SK-I (1489days</a:t>
            </a:r>
            <a:r>
              <a:rPr lang="ja-JP" altLang="en-US" sz="2400" b="0">
                <a:solidFill>
                  <a:srgbClr val="333333"/>
                </a:solidFill>
              </a:rPr>
              <a:t>）</a:t>
            </a:r>
          </a:p>
        </p:txBody>
      </p:sp>
      <p:sp>
        <p:nvSpPr>
          <p:cNvPr id="952988" name="Rectangle 1692"/>
          <p:cNvSpPr>
            <a:spLocks noChangeArrowheads="1"/>
          </p:cNvSpPr>
          <p:nvPr/>
        </p:nvSpPr>
        <p:spPr bwMode="auto">
          <a:xfrm>
            <a:off x="5878513" y="836613"/>
            <a:ext cx="2020887" cy="274637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52989" name="Text Box 1693"/>
          <p:cNvSpPr txBox="1">
            <a:spLocks noChangeArrowheads="1"/>
          </p:cNvSpPr>
          <p:nvPr/>
        </p:nvSpPr>
        <p:spPr bwMode="auto">
          <a:xfrm>
            <a:off x="6084888" y="692150"/>
            <a:ext cx="2352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2400" b="0">
                <a:solidFill>
                  <a:srgbClr val="333333"/>
                </a:solidFill>
              </a:rPr>
              <a:t>SK-II (804days</a:t>
            </a:r>
            <a:r>
              <a:rPr lang="ja-JP" altLang="en-US" sz="2400" b="0">
                <a:solidFill>
                  <a:srgbClr val="333333"/>
                </a:solidFill>
              </a:rPr>
              <a:t>）</a:t>
            </a:r>
          </a:p>
        </p:txBody>
      </p:sp>
      <p:sp>
        <p:nvSpPr>
          <p:cNvPr id="952991" name="Text Box 1695"/>
          <p:cNvSpPr txBox="1">
            <a:spLocks noChangeArrowheads="1"/>
          </p:cNvSpPr>
          <p:nvPr/>
        </p:nvSpPr>
        <p:spPr bwMode="auto">
          <a:xfrm>
            <a:off x="3492500" y="5300663"/>
            <a:ext cx="24749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2000" b="0">
                <a:solidFill>
                  <a:srgbClr val="333333"/>
                </a:solidFill>
              </a:rPr>
              <a:t>Total mass (MeV/c</a:t>
            </a:r>
            <a:r>
              <a:rPr lang="en-US" altLang="ja-JP" sz="2000" b="0" baseline="30000">
                <a:solidFill>
                  <a:srgbClr val="333333"/>
                </a:solidFill>
              </a:rPr>
              <a:t>2</a:t>
            </a:r>
            <a:r>
              <a:rPr lang="en-US" altLang="ja-JP" sz="2000" b="0">
                <a:solidFill>
                  <a:srgbClr val="333333"/>
                </a:solidFill>
              </a:rPr>
              <a:t>)</a:t>
            </a:r>
          </a:p>
        </p:txBody>
      </p:sp>
      <p:sp>
        <p:nvSpPr>
          <p:cNvPr id="952993" name="Text Box 1697"/>
          <p:cNvSpPr txBox="1">
            <a:spLocks noChangeArrowheads="1"/>
          </p:cNvSpPr>
          <p:nvPr/>
        </p:nvSpPr>
        <p:spPr bwMode="auto">
          <a:xfrm rot="-5400000">
            <a:off x="-1073150" y="2736850"/>
            <a:ext cx="30448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2000" b="0">
                <a:solidFill>
                  <a:srgbClr val="333333"/>
                </a:solidFill>
              </a:rPr>
              <a:t>Total momentum (MeV/c)</a:t>
            </a:r>
          </a:p>
        </p:txBody>
      </p:sp>
      <p:sp>
        <p:nvSpPr>
          <p:cNvPr id="952994" name="Text Box 1698"/>
          <p:cNvSpPr txBox="1">
            <a:spLocks noChangeArrowheads="1"/>
          </p:cNvSpPr>
          <p:nvPr/>
        </p:nvSpPr>
        <p:spPr bwMode="auto">
          <a:xfrm>
            <a:off x="323850" y="5627688"/>
            <a:ext cx="40322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2400" b="0"/>
              <a:t>No candidate was observed.</a:t>
            </a:r>
          </a:p>
        </p:txBody>
      </p:sp>
      <p:sp>
        <p:nvSpPr>
          <p:cNvPr id="952995" name="Text Box 1699"/>
          <p:cNvSpPr txBox="1">
            <a:spLocks noChangeArrowheads="1"/>
          </p:cNvSpPr>
          <p:nvPr/>
        </p:nvSpPr>
        <p:spPr bwMode="auto">
          <a:xfrm>
            <a:off x="0" y="6338888"/>
            <a:ext cx="670718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b="0">
                <a:solidFill>
                  <a:srgbClr val="FF0000"/>
                </a:solidFill>
              </a:rPr>
              <a:t>Life time limit (p</a:t>
            </a:r>
            <a:r>
              <a:rPr lang="en-US" altLang="ja-JP" b="0">
                <a:solidFill>
                  <a:srgbClr val="FF0000"/>
                </a:solidFill>
                <a:sym typeface="Wingdings" panose="05000000000000000000" pitchFamily="2" charset="2"/>
              </a:rPr>
              <a:t></a:t>
            </a:r>
            <a:r>
              <a:rPr lang="en-US" altLang="ja-JP" b="0">
                <a:solidFill>
                  <a:srgbClr val="FF0000"/>
                </a:solidFill>
              </a:rPr>
              <a:t>e</a:t>
            </a:r>
            <a:r>
              <a:rPr lang="en-US" altLang="ja-JP" b="0" baseline="30000">
                <a:solidFill>
                  <a:srgbClr val="FF0000"/>
                </a:solidFill>
              </a:rPr>
              <a:t>+</a:t>
            </a:r>
            <a:r>
              <a:rPr lang="en-US" altLang="ja-JP" b="0">
                <a:solidFill>
                  <a:srgbClr val="FF0000"/>
                </a:solidFill>
                <a:latin typeface="Symbol" panose="05050102010706020507" pitchFamily="18" charset="2"/>
              </a:rPr>
              <a:t>p</a:t>
            </a:r>
            <a:r>
              <a:rPr lang="en-US" altLang="ja-JP" b="0" baseline="30000">
                <a:solidFill>
                  <a:srgbClr val="FF0000"/>
                </a:solidFill>
              </a:rPr>
              <a:t>0</a:t>
            </a:r>
            <a:r>
              <a:rPr lang="en-US" altLang="ja-JP" b="0">
                <a:solidFill>
                  <a:srgbClr val="FF0000"/>
                </a:solidFill>
              </a:rPr>
              <a:t>)</a:t>
            </a:r>
            <a:r>
              <a:rPr lang="ja-JP" altLang="en-US" b="0">
                <a:solidFill>
                  <a:srgbClr val="FF0000"/>
                </a:solidFill>
              </a:rPr>
              <a:t>：</a:t>
            </a:r>
            <a:r>
              <a:rPr lang="en-US" altLang="ja-JP" b="0">
                <a:solidFill>
                  <a:srgbClr val="FF0000"/>
                </a:solidFill>
              </a:rPr>
              <a:t>&gt;8.4 x 10</a:t>
            </a:r>
            <a:r>
              <a:rPr lang="en-US" altLang="ja-JP" b="0" baseline="30000">
                <a:solidFill>
                  <a:srgbClr val="FF0000"/>
                </a:solidFill>
              </a:rPr>
              <a:t>33</a:t>
            </a:r>
            <a:r>
              <a:rPr lang="en-US" altLang="ja-JP" b="0">
                <a:solidFill>
                  <a:srgbClr val="FF0000"/>
                </a:solidFill>
              </a:rPr>
              <a:t> years</a:t>
            </a:r>
          </a:p>
        </p:txBody>
      </p:sp>
      <p:sp>
        <p:nvSpPr>
          <p:cNvPr id="952996" name="Line 1700"/>
          <p:cNvSpPr>
            <a:spLocks noChangeShapeType="1"/>
          </p:cNvSpPr>
          <p:nvPr/>
        </p:nvSpPr>
        <p:spPr bwMode="auto">
          <a:xfrm>
            <a:off x="4211638" y="4941888"/>
            <a:ext cx="2520950" cy="1008062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52997" name="Line 1701"/>
          <p:cNvSpPr>
            <a:spLocks noChangeShapeType="1"/>
          </p:cNvSpPr>
          <p:nvPr/>
        </p:nvSpPr>
        <p:spPr bwMode="auto">
          <a:xfrm flipV="1">
            <a:off x="7235825" y="5084763"/>
            <a:ext cx="360363" cy="792162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52998" name="Text Box 1702"/>
          <p:cNvSpPr txBox="1">
            <a:spLocks noChangeArrowheads="1"/>
          </p:cNvSpPr>
          <p:nvPr/>
        </p:nvSpPr>
        <p:spPr bwMode="auto">
          <a:xfrm>
            <a:off x="6659563" y="5876925"/>
            <a:ext cx="268446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ja-JP" sz="1800" b="0">
                <a:solidFill>
                  <a:srgbClr val="FF0000"/>
                </a:solidFill>
              </a:rPr>
              <a:t>Expected signal region.</a:t>
            </a:r>
          </a:p>
        </p:txBody>
      </p:sp>
      <p:sp>
        <p:nvSpPr>
          <p:cNvPr id="951299" name="Rectangle 3"/>
          <p:cNvSpPr>
            <a:spLocks noGrp="1" noChangeArrowheads="1"/>
          </p:cNvSpPr>
          <p:nvPr>
            <p:ph type="title"/>
          </p:nvPr>
        </p:nvSpPr>
        <p:spPr>
          <a:xfrm>
            <a:off x="395288" y="0"/>
            <a:ext cx="8229600" cy="792163"/>
          </a:xfr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chemeClr val="accent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ja-JP" u="sng"/>
              <a:t>Proton decay search</a:t>
            </a:r>
            <a:r>
              <a:rPr lang="ja-JP" altLang="en-US" u="sng"/>
              <a:t>（ </a:t>
            </a:r>
            <a:r>
              <a:rPr lang="en-US" altLang="ja-JP" u="sng"/>
              <a:t>p</a:t>
            </a:r>
            <a:r>
              <a:rPr lang="en-US" altLang="ja-JP" u="sng">
                <a:sym typeface="Wingdings" panose="05000000000000000000" pitchFamily="2" charset="2"/>
              </a:rPr>
              <a:t></a:t>
            </a:r>
            <a:r>
              <a:rPr lang="en-US" altLang="ja-JP" u="sng"/>
              <a:t>e</a:t>
            </a:r>
            <a:r>
              <a:rPr lang="en-US" altLang="ja-JP" u="sng" baseline="30000"/>
              <a:t>+</a:t>
            </a:r>
            <a:r>
              <a:rPr lang="en-US" altLang="ja-JP" u="sng">
                <a:latin typeface="Symbol" panose="05050102010706020507" pitchFamily="18" charset="2"/>
              </a:rPr>
              <a:t>p</a:t>
            </a:r>
            <a:r>
              <a:rPr lang="en-US" altLang="ja-JP" u="sng" baseline="30000"/>
              <a:t>0</a:t>
            </a:r>
            <a:r>
              <a:rPr lang="en-US" altLang="ja-JP" u="sng"/>
              <a:t>)</a:t>
            </a:r>
          </a:p>
        </p:txBody>
      </p:sp>
    </p:spTree>
  </p:cSld>
  <p:clrMapOvr>
    <a:masterClrMapping/>
  </p:clrMapOvr>
  <p:transition spd="med">
    <p:wipe dir="d"/>
  </p:transition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6066" name="Group 2722"/>
          <p:cNvGrpSpPr>
            <a:grpSpLocks/>
          </p:cNvGrpSpPr>
          <p:nvPr/>
        </p:nvGrpSpPr>
        <p:grpSpPr bwMode="auto">
          <a:xfrm>
            <a:off x="4284663" y="765175"/>
            <a:ext cx="3455987" cy="3384550"/>
            <a:chOff x="2699" y="527"/>
            <a:chExt cx="2076" cy="2079"/>
          </a:xfrm>
        </p:grpSpPr>
        <p:sp>
          <p:nvSpPr>
            <p:cNvPr id="955420" name="AutoShape 2076"/>
            <p:cNvSpPr>
              <a:spLocks noChangeAspect="1" noChangeArrowheads="1" noTextEdit="1"/>
            </p:cNvSpPr>
            <p:nvPr/>
          </p:nvSpPr>
          <p:spPr bwMode="auto">
            <a:xfrm>
              <a:off x="2699" y="527"/>
              <a:ext cx="2076" cy="20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956065" name="Group 2721"/>
            <p:cNvGrpSpPr>
              <a:grpSpLocks/>
            </p:cNvGrpSpPr>
            <p:nvPr/>
          </p:nvGrpSpPr>
          <p:grpSpPr bwMode="auto">
            <a:xfrm>
              <a:off x="2907" y="737"/>
              <a:ext cx="1661" cy="1660"/>
              <a:chOff x="2907" y="737"/>
              <a:chExt cx="1661" cy="1660"/>
            </a:xfrm>
          </p:grpSpPr>
          <p:sp>
            <p:nvSpPr>
              <p:cNvPr id="955423" name="Rectangle 2079"/>
              <p:cNvSpPr>
                <a:spLocks noChangeArrowheads="1"/>
              </p:cNvSpPr>
              <p:nvPr/>
            </p:nvSpPr>
            <p:spPr bwMode="auto">
              <a:xfrm>
                <a:off x="2907" y="737"/>
                <a:ext cx="1661" cy="1659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24" name="Line 2080"/>
              <p:cNvSpPr>
                <a:spLocks noChangeShapeType="1"/>
              </p:cNvSpPr>
              <p:nvPr/>
            </p:nvSpPr>
            <p:spPr bwMode="auto">
              <a:xfrm>
                <a:off x="2907" y="156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25" name="Line 2081"/>
              <p:cNvSpPr>
                <a:spLocks noChangeShapeType="1"/>
              </p:cNvSpPr>
              <p:nvPr/>
            </p:nvSpPr>
            <p:spPr bwMode="auto">
              <a:xfrm>
                <a:off x="2907" y="158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26" name="Line 2082"/>
              <p:cNvSpPr>
                <a:spLocks noChangeShapeType="1"/>
              </p:cNvSpPr>
              <p:nvPr/>
            </p:nvSpPr>
            <p:spPr bwMode="auto">
              <a:xfrm>
                <a:off x="2907" y="161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27" name="Line 2083"/>
              <p:cNvSpPr>
                <a:spLocks noChangeShapeType="1"/>
              </p:cNvSpPr>
              <p:nvPr/>
            </p:nvSpPr>
            <p:spPr bwMode="auto">
              <a:xfrm>
                <a:off x="2907" y="163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28" name="Line 2084"/>
              <p:cNvSpPr>
                <a:spLocks noChangeShapeType="1"/>
              </p:cNvSpPr>
              <p:nvPr/>
            </p:nvSpPr>
            <p:spPr bwMode="auto">
              <a:xfrm>
                <a:off x="2907" y="165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29" name="Line 2085"/>
              <p:cNvSpPr>
                <a:spLocks noChangeShapeType="1"/>
              </p:cNvSpPr>
              <p:nvPr/>
            </p:nvSpPr>
            <p:spPr bwMode="auto">
              <a:xfrm>
                <a:off x="2907" y="1678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30" name="Line 2086"/>
              <p:cNvSpPr>
                <a:spLocks noChangeShapeType="1"/>
              </p:cNvSpPr>
              <p:nvPr/>
            </p:nvSpPr>
            <p:spPr bwMode="auto">
              <a:xfrm>
                <a:off x="2907" y="170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31" name="Line 2087"/>
              <p:cNvSpPr>
                <a:spLocks noChangeShapeType="1"/>
              </p:cNvSpPr>
              <p:nvPr/>
            </p:nvSpPr>
            <p:spPr bwMode="auto">
              <a:xfrm>
                <a:off x="2907" y="172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32" name="Line 2088"/>
              <p:cNvSpPr>
                <a:spLocks noChangeShapeType="1"/>
              </p:cNvSpPr>
              <p:nvPr/>
            </p:nvSpPr>
            <p:spPr bwMode="auto">
              <a:xfrm>
                <a:off x="2907" y="174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33" name="Line 2089"/>
              <p:cNvSpPr>
                <a:spLocks noChangeShapeType="1"/>
              </p:cNvSpPr>
              <p:nvPr/>
            </p:nvSpPr>
            <p:spPr bwMode="auto">
              <a:xfrm>
                <a:off x="2907" y="176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34" name="Line 2090"/>
              <p:cNvSpPr>
                <a:spLocks noChangeShapeType="1"/>
              </p:cNvSpPr>
              <p:nvPr/>
            </p:nvSpPr>
            <p:spPr bwMode="auto">
              <a:xfrm>
                <a:off x="2907" y="1790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35" name="Line 2091"/>
              <p:cNvSpPr>
                <a:spLocks noChangeShapeType="1"/>
              </p:cNvSpPr>
              <p:nvPr/>
            </p:nvSpPr>
            <p:spPr bwMode="auto">
              <a:xfrm>
                <a:off x="2907" y="181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36" name="Line 2092"/>
              <p:cNvSpPr>
                <a:spLocks noChangeShapeType="1"/>
              </p:cNvSpPr>
              <p:nvPr/>
            </p:nvSpPr>
            <p:spPr bwMode="auto">
              <a:xfrm>
                <a:off x="2907" y="183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37" name="Line 2093"/>
              <p:cNvSpPr>
                <a:spLocks noChangeShapeType="1"/>
              </p:cNvSpPr>
              <p:nvPr/>
            </p:nvSpPr>
            <p:spPr bwMode="auto">
              <a:xfrm>
                <a:off x="2907" y="185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38" name="Line 2094"/>
              <p:cNvSpPr>
                <a:spLocks noChangeShapeType="1"/>
              </p:cNvSpPr>
              <p:nvPr/>
            </p:nvSpPr>
            <p:spPr bwMode="auto">
              <a:xfrm>
                <a:off x="2907" y="188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39" name="Line 2095"/>
              <p:cNvSpPr>
                <a:spLocks noChangeShapeType="1"/>
              </p:cNvSpPr>
              <p:nvPr/>
            </p:nvSpPr>
            <p:spPr bwMode="auto">
              <a:xfrm>
                <a:off x="2907" y="1902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40" name="Line 2096"/>
              <p:cNvSpPr>
                <a:spLocks noChangeShapeType="1"/>
              </p:cNvSpPr>
              <p:nvPr/>
            </p:nvSpPr>
            <p:spPr bwMode="auto">
              <a:xfrm>
                <a:off x="2907" y="192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41" name="Line 2097"/>
              <p:cNvSpPr>
                <a:spLocks noChangeShapeType="1"/>
              </p:cNvSpPr>
              <p:nvPr/>
            </p:nvSpPr>
            <p:spPr bwMode="auto">
              <a:xfrm>
                <a:off x="2907" y="194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42" name="Line 2098"/>
              <p:cNvSpPr>
                <a:spLocks noChangeShapeType="1"/>
              </p:cNvSpPr>
              <p:nvPr/>
            </p:nvSpPr>
            <p:spPr bwMode="auto">
              <a:xfrm>
                <a:off x="2907" y="197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43" name="Line 2099"/>
              <p:cNvSpPr>
                <a:spLocks noChangeShapeType="1"/>
              </p:cNvSpPr>
              <p:nvPr/>
            </p:nvSpPr>
            <p:spPr bwMode="auto">
              <a:xfrm>
                <a:off x="2907" y="199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44" name="Line 2100"/>
              <p:cNvSpPr>
                <a:spLocks noChangeShapeType="1"/>
              </p:cNvSpPr>
              <p:nvPr/>
            </p:nvSpPr>
            <p:spPr bwMode="auto">
              <a:xfrm>
                <a:off x="2907" y="2014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45" name="Line 2101"/>
              <p:cNvSpPr>
                <a:spLocks noChangeShapeType="1"/>
              </p:cNvSpPr>
              <p:nvPr/>
            </p:nvSpPr>
            <p:spPr bwMode="auto">
              <a:xfrm>
                <a:off x="2907" y="203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46" name="Line 2102"/>
              <p:cNvSpPr>
                <a:spLocks noChangeShapeType="1"/>
              </p:cNvSpPr>
              <p:nvPr/>
            </p:nvSpPr>
            <p:spPr bwMode="auto">
              <a:xfrm>
                <a:off x="2907" y="205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47" name="Line 2103"/>
              <p:cNvSpPr>
                <a:spLocks noChangeShapeType="1"/>
              </p:cNvSpPr>
              <p:nvPr/>
            </p:nvSpPr>
            <p:spPr bwMode="auto">
              <a:xfrm>
                <a:off x="2907" y="208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48" name="Line 2104"/>
              <p:cNvSpPr>
                <a:spLocks noChangeShapeType="1"/>
              </p:cNvSpPr>
              <p:nvPr/>
            </p:nvSpPr>
            <p:spPr bwMode="auto">
              <a:xfrm>
                <a:off x="2907" y="210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49" name="Line 2105"/>
              <p:cNvSpPr>
                <a:spLocks noChangeShapeType="1"/>
              </p:cNvSpPr>
              <p:nvPr/>
            </p:nvSpPr>
            <p:spPr bwMode="auto">
              <a:xfrm>
                <a:off x="2907" y="212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50" name="Line 2106"/>
              <p:cNvSpPr>
                <a:spLocks noChangeShapeType="1"/>
              </p:cNvSpPr>
              <p:nvPr/>
            </p:nvSpPr>
            <p:spPr bwMode="auto">
              <a:xfrm>
                <a:off x="2907" y="214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51" name="Line 2107"/>
              <p:cNvSpPr>
                <a:spLocks noChangeShapeType="1"/>
              </p:cNvSpPr>
              <p:nvPr/>
            </p:nvSpPr>
            <p:spPr bwMode="auto">
              <a:xfrm>
                <a:off x="2907" y="217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52" name="Line 2108"/>
              <p:cNvSpPr>
                <a:spLocks noChangeShapeType="1"/>
              </p:cNvSpPr>
              <p:nvPr/>
            </p:nvSpPr>
            <p:spPr bwMode="auto">
              <a:xfrm>
                <a:off x="2907" y="219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53" name="Line 2109"/>
              <p:cNvSpPr>
                <a:spLocks noChangeShapeType="1"/>
              </p:cNvSpPr>
              <p:nvPr/>
            </p:nvSpPr>
            <p:spPr bwMode="auto">
              <a:xfrm>
                <a:off x="2907" y="221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54" name="Line 2110"/>
              <p:cNvSpPr>
                <a:spLocks noChangeShapeType="1"/>
              </p:cNvSpPr>
              <p:nvPr/>
            </p:nvSpPr>
            <p:spPr bwMode="auto">
              <a:xfrm>
                <a:off x="2907" y="2238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55" name="Line 2111"/>
              <p:cNvSpPr>
                <a:spLocks noChangeShapeType="1"/>
              </p:cNvSpPr>
              <p:nvPr/>
            </p:nvSpPr>
            <p:spPr bwMode="auto">
              <a:xfrm>
                <a:off x="2907" y="226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56" name="Line 2112"/>
              <p:cNvSpPr>
                <a:spLocks noChangeShapeType="1"/>
              </p:cNvSpPr>
              <p:nvPr/>
            </p:nvSpPr>
            <p:spPr bwMode="auto">
              <a:xfrm>
                <a:off x="2907" y="228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57" name="Line 2113"/>
              <p:cNvSpPr>
                <a:spLocks noChangeShapeType="1"/>
              </p:cNvSpPr>
              <p:nvPr/>
            </p:nvSpPr>
            <p:spPr bwMode="auto">
              <a:xfrm>
                <a:off x="2907" y="230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58" name="Line 2114"/>
              <p:cNvSpPr>
                <a:spLocks noChangeShapeType="1"/>
              </p:cNvSpPr>
              <p:nvPr/>
            </p:nvSpPr>
            <p:spPr bwMode="auto">
              <a:xfrm>
                <a:off x="2907" y="232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59" name="Line 2115"/>
              <p:cNvSpPr>
                <a:spLocks noChangeShapeType="1"/>
              </p:cNvSpPr>
              <p:nvPr/>
            </p:nvSpPr>
            <p:spPr bwMode="auto">
              <a:xfrm>
                <a:off x="2907" y="2350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60" name="Line 2116"/>
              <p:cNvSpPr>
                <a:spLocks noChangeShapeType="1"/>
              </p:cNvSpPr>
              <p:nvPr/>
            </p:nvSpPr>
            <p:spPr bwMode="auto">
              <a:xfrm>
                <a:off x="2907" y="237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61" name="Freeform 2117"/>
              <p:cNvSpPr>
                <a:spLocks/>
              </p:cNvSpPr>
              <p:nvPr/>
            </p:nvSpPr>
            <p:spPr bwMode="auto">
              <a:xfrm>
                <a:off x="2907" y="2395"/>
                <a:ext cx="10" cy="1"/>
              </a:xfrm>
              <a:custGeom>
                <a:avLst/>
                <a:gdLst>
                  <a:gd name="T0" fmla="*/ 0 w 21"/>
                  <a:gd name="T1" fmla="*/ 0 h 2"/>
                  <a:gd name="T2" fmla="*/ 0 w 21"/>
                  <a:gd name="T3" fmla="*/ 2 h 2"/>
                  <a:gd name="T4" fmla="*/ 21 w 2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">
                    <a:moveTo>
                      <a:pt x="0" y="0"/>
                    </a:moveTo>
                    <a:lnTo>
                      <a:pt x="0" y="2"/>
                    </a:lnTo>
                    <a:lnTo>
                      <a:pt x="21" y="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62" name="Freeform 2118"/>
              <p:cNvSpPr>
                <a:spLocks/>
              </p:cNvSpPr>
              <p:nvPr/>
            </p:nvSpPr>
            <p:spPr bwMode="auto">
              <a:xfrm>
                <a:off x="2929" y="2387"/>
                <a:ext cx="1" cy="9"/>
              </a:xfrm>
              <a:custGeom>
                <a:avLst/>
                <a:gdLst>
                  <a:gd name="T0" fmla="*/ 0 w 4"/>
                  <a:gd name="T1" fmla="*/ 19 h 19"/>
                  <a:gd name="T2" fmla="*/ 4 w 4"/>
                  <a:gd name="T3" fmla="*/ 19 h 19"/>
                  <a:gd name="T4" fmla="*/ 4 w 4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9">
                    <a:moveTo>
                      <a:pt x="0" y="19"/>
                    </a:moveTo>
                    <a:lnTo>
                      <a:pt x="4" y="19"/>
                    </a:lnTo>
                    <a:lnTo>
                      <a:pt x="4" y="0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63" name="Line 2119"/>
              <p:cNvSpPr>
                <a:spLocks noChangeShapeType="1"/>
              </p:cNvSpPr>
              <p:nvPr/>
            </p:nvSpPr>
            <p:spPr bwMode="auto">
              <a:xfrm flipV="1">
                <a:off x="2930" y="2364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64" name="Line 2120"/>
              <p:cNvSpPr>
                <a:spLocks noChangeShapeType="1"/>
              </p:cNvSpPr>
              <p:nvPr/>
            </p:nvSpPr>
            <p:spPr bwMode="auto">
              <a:xfrm flipV="1">
                <a:off x="2930" y="234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65" name="Line 2121"/>
              <p:cNvSpPr>
                <a:spLocks noChangeShapeType="1"/>
              </p:cNvSpPr>
              <p:nvPr/>
            </p:nvSpPr>
            <p:spPr bwMode="auto">
              <a:xfrm flipV="1">
                <a:off x="2930" y="232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66" name="Line 2122"/>
              <p:cNvSpPr>
                <a:spLocks noChangeShapeType="1"/>
              </p:cNvSpPr>
              <p:nvPr/>
            </p:nvSpPr>
            <p:spPr bwMode="auto">
              <a:xfrm flipV="1">
                <a:off x="2930" y="229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67" name="Line 2123"/>
              <p:cNvSpPr>
                <a:spLocks noChangeShapeType="1"/>
              </p:cNvSpPr>
              <p:nvPr/>
            </p:nvSpPr>
            <p:spPr bwMode="auto">
              <a:xfrm flipV="1">
                <a:off x="2930" y="227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68" name="Line 2124"/>
              <p:cNvSpPr>
                <a:spLocks noChangeShapeType="1"/>
              </p:cNvSpPr>
              <p:nvPr/>
            </p:nvSpPr>
            <p:spPr bwMode="auto">
              <a:xfrm flipV="1">
                <a:off x="2930" y="2252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69" name="Line 2125"/>
              <p:cNvSpPr>
                <a:spLocks noChangeShapeType="1"/>
              </p:cNvSpPr>
              <p:nvPr/>
            </p:nvSpPr>
            <p:spPr bwMode="auto">
              <a:xfrm flipV="1">
                <a:off x="2930" y="223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70" name="Line 2126"/>
              <p:cNvSpPr>
                <a:spLocks noChangeShapeType="1"/>
              </p:cNvSpPr>
              <p:nvPr/>
            </p:nvSpPr>
            <p:spPr bwMode="auto">
              <a:xfrm flipV="1">
                <a:off x="2930" y="220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71" name="Line 2127"/>
              <p:cNvSpPr>
                <a:spLocks noChangeShapeType="1"/>
              </p:cNvSpPr>
              <p:nvPr/>
            </p:nvSpPr>
            <p:spPr bwMode="auto">
              <a:xfrm flipV="1">
                <a:off x="2930" y="218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72" name="Line 2128"/>
              <p:cNvSpPr>
                <a:spLocks noChangeShapeType="1"/>
              </p:cNvSpPr>
              <p:nvPr/>
            </p:nvSpPr>
            <p:spPr bwMode="auto">
              <a:xfrm flipV="1">
                <a:off x="2930" y="216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73" name="Line 2129"/>
              <p:cNvSpPr>
                <a:spLocks noChangeShapeType="1"/>
              </p:cNvSpPr>
              <p:nvPr/>
            </p:nvSpPr>
            <p:spPr bwMode="auto">
              <a:xfrm flipV="1">
                <a:off x="2930" y="2140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74" name="Line 2130"/>
              <p:cNvSpPr>
                <a:spLocks noChangeShapeType="1"/>
              </p:cNvSpPr>
              <p:nvPr/>
            </p:nvSpPr>
            <p:spPr bwMode="auto">
              <a:xfrm flipV="1">
                <a:off x="2930" y="211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75" name="Line 2131"/>
              <p:cNvSpPr>
                <a:spLocks noChangeShapeType="1"/>
              </p:cNvSpPr>
              <p:nvPr/>
            </p:nvSpPr>
            <p:spPr bwMode="auto">
              <a:xfrm flipV="1">
                <a:off x="2930" y="209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76" name="Line 2132"/>
              <p:cNvSpPr>
                <a:spLocks noChangeShapeType="1"/>
              </p:cNvSpPr>
              <p:nvPr/>
            </p:nvSpPr>
            <p:spPr bwMode="auto">
              <a:xfrm flipV="1">
                <a:off x="2930" y="207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77" name="Line 2133"/>
              <p:cNvSpPr>
                <a:spLocks noChangeShapeType="1"/>
              </p:cNvSpPr>
              <p:nvPr/>
            </p:nvSpPr>
            <p:spPr bwMode="auto">
              <a:xfrm flipV="1">
                <a:off x="2930" y="20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78" name="Line 2134"/>
              <p:cNvSpPr>
                <a:spLocks noChangeShapeType="1"/>
              </p:cNvSpPr>
              <p:nvPr/>
            </p:nvSpPr>
            <p:spPr bwMode="auto">
              <a:xfrm flipV="1">
                <a:off x="2930" y="2028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79" name="Line 2135"/>
              <p:cNvSpPr>
                <a:spLocks noChangeShapeType="1"/>
              </p:cNvSpPr>
              <p:nvPr/>
            </p:nvSpPr>
            <p:spPr bwMode="auto">
              <a:xfrm flipV="1">
                <a:off x="2930" y="200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80" name="Line 2136"/>
              <p:cNvSpPr>
                <a:spLocks noChangeShapeType="1"/>
              </p:cNvSpPr>
              <p:nvPr/>
            </p:nvSpPr>
            <p:spPr bwMode="auto">
              <a:xfrm flipV="1">
                <a:off x="2930" y="198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81" name="Line 2137"/>
              <p:cNvSpPr>
                <a:spLocks noChangeShapeType="1"/>
              </p:cNvSpPr>
              <p:nvPr/>
            </p:nvSpPr>
            <p:spPr bwMode="auto">
              <a:xfrm flipV="1">
                <a:off x="2930" y="196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82" name="Line 2138"/>
              <p:cNvSpPr>
                <a:spLocks noChangeShapeType="1"/>
              </p:cNvSpPr>
              <p:nvPr/>
            </p:nvSpPr>
            <p:spPr bwMode="auto">
              <a:xfrm flipV="1">
                <a:off x="2930" y="193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83" name="Line 2139"/>
              <p:cNvSpPr>
                <a:spLocks noChangeShapeType="1"/>
              </p:cNvSpPr>
              <p:nvPr/>
            </p:nvSpPr>
            <p:spPr bwMode="auto">
              <a:xfrm flipV="1">
                <a:off x="2930" y="191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84" name="Line 2140"/>
              <p:cNvSpPr>
                <a:spLocks noChangeShapeType="1"/>
              </p:cNvSpPr>
              <p:nvPr/>
            </p:nvSpPr>
            <p:spPr bwMode="auto">
              <a:xfrm flipV="1">
                <a:off x="2930" y="189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85" name="Line 2141"/>
              <p:cNvSpPr>
                <a:spLocks noChangeShapeType="1"/>
              </p:cNvSpPr>
              <p:nvPr/>
            </p:nvSpPr>
            <p:spPr bwMode="auto">
              <a:xfrm flipV="1">
                <a:off x="2930" y="187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86" name="Line 2142"/>
              <p:cNvSpPr>
                <a:spLocks noChangeShapeType="1"/>
              </p:cNvSpPr>
              <p:nvPr/>
            </p:nvSpPr>
            <p:spPr bwMode="auto">
              <a:xfrm flipV="1">
                <a:off x="2930" y="184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87" name="Line 2143"/>
              <p:cNvSpPr>
                <a:spLocks noChangeShapeType="1"/>
              </p:cNvSpPr>
              <p:nvPr/>
            </p:nvSpPr>
            <p:spPr bwMode="auto">
              <a:xfrm flipV="1">
                <a:off x="2930" y="182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88" name="Line 2144"/>
              <p:cNvSpPr>
                <a:spLocks noChangeShapeType="1"/>
              </p:cNvSpPr>
              <p:nvPr/>
            </p:nvSpPr>
            <p:spPr bwMode="auto">
              <a:xfrm flipV="1">
                <a:off x="2930" y="1804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89" name="Line 2145"/>
              <p:cNvSpPr>
                <a:spLocks noChangeShapeType="1"/>
              </p:cNvSpPr>
              <p:nvPr/>
            </p:nvSpPr>
            <p:spPr bwMode="auto">
              <a:xfrm flipV="1">
                <a:off x="2930" y="178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90" name="Line 2146"/>
              <p:cNvSpPr>
                <a:spLocks noChangeShapeType="1"/>
              </p:cNvSpPr>
              <p:nvPr/>
            </p:nvSpPr>
            <p:spPr bwMode="auto">
              <a:xfrm flipV="1">
                <a:off x="2930" y="176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91" name="Line 2147"/>
              <p:cNvSpPr>
                <a:spLocks noChangeShapeType="1"/>
              </p:cNvSpPr>
              <p:nvPr/>
            </p:nvSpPr>
            <p:spPr bwMode="auto">
              <a:xfrm flipV="1">
                <a:off x="2930" y="173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92" name="Line 2148"/>
              <p:cNvSpPr>
                <a:spLocks noChangeShapeType="1"/>
              </p:cNvSpPr>
              <p:nvPr/>
            </p:nvSpPr>
            <p:spPr bwMode="auto">
              <a:xfrm flipV="1">
                <a:off x="2930" y="171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93" name="Line 2149"/>
              <p:cNvSpPr>
                <a:spLocks noChangeShapeType="1"/>
              </p:cNvSpPr>
              <p:nvPr/>
            </p:nvSpPr>
            <p:spPr bwMode="auto">
              <a:xfrm flipV="1">
                <a:off x="2930" y="1692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94" name="Line 2150"/>
              <p:cNvSpPr>
                <a:spLocks noChangeShapeType="1"/>
              </p:cNvSpPr>
              <p:nvPr/>
            </p:nvSpPr>
            <p:spPr bwMode="auto">
              <a:xfrm flipV="1">
                <a:off x="2930" y="167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95" name="Line 2151"/>
              <p:cNvSpPr>
                <a:spLocks noChangeShapeType="1"/>
              </p:cNvSpPr>
              <p:nvPr/>
            </p:nvSpPr>
            <p:spPr bwMode="auto">
              <a:xfrm flipV="1">
                <a:off x="2930" y="164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96" name="Line 2152"/>
              <p:cNvSpPr>
                <a:spLocks noChangeShapeType="1"/>
              </p:cNvSpPr>
              <p:nvPr/>
            </p:nvSpPr>
            <p:spPr bwMode="auto">
              <a:xfrm flipV="1">
                <a:off x="2930" y="162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97" name="Line 2153"/>
              <p:cNvSpPr>
                <a:spLocks noChangeShapeType="1"/>
              </p:cNvSpPr>
              <p:nvPr/>
            </p:nvSpPr>
            <p:spPr bwMode="auto">
              <a:xfrm flipV="1">
                <a:off x="2930" y="160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98" name="Line 2154"/>
              <p:cNvSpPr>
                <a:spLocks noChangeShapeType="1"/>
              </p:cNvSpPr>
              <p:nvPr/>
            </p:nvSpPr>
            <p:spPr bwMode="auto">
              <a:xfrm flipV="1">
                <a:off x="2930" y="1580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499" name="Line 2155"/>
              <p:cNvSpPr>
                <a:spLocks noChangeShapeType="1"/>
              </p:cNvSpPr>
              <p:nvPr/>
            </p:nvSpPr>
            <p:spPr bwMode="auto">
              <a:xfrm flipV="1">
                <a:off x="2930" y="155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00" name="Line 2156"/>
              <p:cNvSpPr>
                <a:spLocks noChangeShapeType="1"/>
              </p:cNvSpPr>
              <p:nvPr/>
            </p:nvSpPr>
            <p:spPr bwMode="auto">
              <a:xfrm flipV="1">
                <a:off x="2930" y="153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01" name="Line 2157"/>
              <p:cNvSpPr>
                <a:spLocks noChangeShapeType="1"/>
              </p:cNvSpPr>
              <p:nvPr/>
            </p:nvSpPr>
            <p:spPr bwMode="auto">
              <a:xfrm flipV="1">
                <a:off x="2930" y="1513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02" name="Line 2158"/>
              <p:cNvSpPr>
                <a:spLocks noChangeShapeType="1"/>
              </p:cNvSpPr>
              <p:nvPr/>
            </p:nvSpPr>
            <p:spPr bwMode="auto">
              <a:xfrm flipV="1">
                <a:off x="2930" y="149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03" name="Line 2159"/>
              <p:cNvSpPr>
                <a:spLocks noChangeShapeType="1"/>
              </p:cNvSpPr>
              <p:nvPr/>
            </p:nvSpPr>
            <p:spPr bwMode="auto">
              <a:xfrm flipV="1">
                <a:off x="2930" y="146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04" name="Line 2160"/>
              <p:cNvSpPr>
                <a:spLocks noChangeShapeType="1"/>
              </p:cNvSpPr>
              <p:nvPr/>
            </p:nvSpPr>
            <p:spPr bwMode="auto">
              <a:xfrm flipV="1">
                <a:off x="2930" y="144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05" name="Line 2161"/>
              <p:cNvSpPr>
                <a:spLocks noChangeShapeType="1"/>
              </p:cNvSpPr>
              <p:nvPr/>
            </p:nvSpPr>
            <p:spPr bwMode="auto">
              <a:xfrm flipV="1">
                <a:off x="2930" y="142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06" name="Line 2162"/>
              <p:cNvSpPr>
                <a:spLocks noChangeShapeType="1"/>
              </p:cNvSpPr>
              <p:nvPr/>
            </p:nvSpPr>
            <p:spPr bwMode="auto">
              <a:xfrm flipV="1">
                <a:off x="2930" y="1401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07" name="Line 2163"/>
              <p:cNvSpPr>
                <a:spLocks noChangeShapeType="1"/>
              </p:cNvSpPr>
              <p:nvPr/>
            </p:nvSpPr>
            <p:spPr bwMode="auto">
              <a:xfrm flipV="1">
                <a:off x="2930" y="137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08" name="Line 2164"/>
              <p:cNvSpPr>
                <a:spLocks noChangeShapeType="1"/>
              </p:cNvSpPr>
              <p:nvPr/>
            </p:nvSpPr>
            <p:spPr bwMode="auto">
              <a:xfrm flipV="1">
                <a:off x="2930" y="135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09" name="Line 2165"/>
              <p:cNvSpPr>
                <a:spLocks noChangeShapeType="1"/>
              </p:cNvSpPr>
              <p:nvPr/>
            </p:nvSpPr>
            <p:spPr bwMode="auto">
              <a:xfrm flipV="1">
                <a:off x="2930" y="133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10" name="Line 2166"/>
              <p:cNvSpPr>
                <a:spLocks noChangeShapeType="1"/>
              </p:cNvSpPr>
              <p:nvPr/>
            </p:nvSpPr>
            <p:spPr bwMode="auto">
              <a:xfrm flipV="1">
                <a:off x="2930" y="131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11" name="Line 2167"/>
              <p:cNvSpPr>
                <a:spLocks noChangeShapeType="1"/>
              </p:cNvSpPr>
              <p:nvPr/>
            </p:nvSpPr>
            <p:spPr bwMode="auto">
              <a:xfrm flipV="1">
                <a:off x="2930" y="1289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12" name="Line 2168"/>
              <p:cNvSpPr>
                <a:spLocks noChangeShapeType="1"/>
              </p:cNvSpPr>
              <p:nvPr/>
            </p:nvSpPr>
            <p:spPr bwMode="auto">
              <a:xfrm>
                <a:off x="2939" y="1287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13" name="Line 2169"/>
              <p:cNvSpPr>
                <a:spLocks noChangeShapeType="1"/>
              </p:cNvSpPr>
              <p:nvPr/>
            </p:nvSpPr>
            <p:spPr bwMode="auto">
              <a:xfrm flipV="1">
                <a:off x="2954" y="126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14" name="Line 2170"/>
              <p:cNvSpPr>
                <a:spLocks noChangeShapeType="1"/>
              </p:cNvSpPr>
              <p:nvPr/>
            </p:nvSpPr>
            <p:spPr bwMode="auto">
              <a:xfrm flipV="1">
                <a:off x="2954" y="124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15" name="Line 2171"/>
              <p:cNvSpPr>
                <a:spLocks noChangeShapeType="1"/>
              </p:cNvSpPr>
              <p:nvPr/>
            </p:nvSpPr>
            <p:spPr bwMode="auto">
              <a:xfrm flipV="1">
                <a:off x="2954" y="122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16" name="Line 2172"/>
              <p:cNvSpPr>
                <a:spLocks noChangeShapeType="1"/>
              </p:cNvSpPr>
              <p:nvPr/>
            </p:nvSpPr>
            <p:spPr bwMode="auto">
              <a:xfrm flipV="1">
                <a:off x="2954" y="120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17" name="Line 2173"/>
              <p:cNvSpPr>
                <a:spLocks noChangeShapeType="1"/>
              </p:cNvSpPr>
              <p:nvPr/>
            </p:nvSpPr>
            <p:spPr bwMode="auto">
              <a:xfrm flipV="1">
                <a:off x="2954" y="1178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18" name="Line 2174"/>
              <p:cNvSpPr>
                <a:spLocks noChangeShapeType="1"/>
              </p:cNvSpPr>
              <p:nvPr/>
            </p:nvSpPr>
            <p:spPr bwMode="auto">
              <a:xfrm flipV="1">
                <a:off x="2954" y="115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19" name="Line 2175"/>
              <p:cNvSpPr>
                <a:spLocks noChangeShapeType="1"/>
              </p:cNvSpPr>
              <p:nvPr/>
            </p:nvSpPr>
            <p:spPr bwMode="auto">
              <a:xfrm flipV="1">
                <a:off x="2954" y="113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20" name="Line 2176"/>
              <p:cNvSpPr>
                <a:spLocks noChangeShapeType="1"/>
              </p:cNvSpPr>
              <p:nvPr/>
            </p:nvSpPr>
            <p:spPr bwMode="auto">
              <a:xfrm flipV="1">
                <a:off x="2954" y="111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21" name="Line 2177"/>
              <p:cNvSpPr>
                <a:spLocks noChangeShapeType="1"/>
              </p:cNvSpPr>
              <p:nvPr/>
            </p:nvSpPr>
            <p:spPr bwMode="auto">
              <a:xfrm flipV="1">
                <a:off x="2954" y="108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22" name="Line 2178"/>
              <p:cNvSpPr>
                <a:spLocks noChangeShapeType="1"/>
              </p:cNvSpPr>
              <p:nvPr/>
            </p:nvSpPr>
            <p:spPr bwMode="auto">
              <a:xfrm flipV="1">
                <a:off x="2954" y="106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23" name="Line 2179"/>
              <p:cNvSpPr>
                <a:spLocks noChangeShapeType="1"/>
              </p:cNvSpPr>
              <p:nvPr/>
            </p:nvSpPr>
            <p:spPr bwMode="auto">
              <a:xfrm flipV="1">
                <a:off x="2954" y="104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24" name="Line 2180"/>
              <p:cNvSpPr>
                <a:spLocks noChangeShapeType="1"/>
              </p:cNvSpPr>
              <p:nvPr/>
            </p:nvSpPr>
            <p:spPr bwMode="auto">
              <a:xfrm flipV="1">
                <a:off x="2954" y="102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25" name="Line 2181"/>
              <p:cNvSpPr>
                <a:spLocks noChangeShapeType="1"/>
              </p:cNvSpPr>
              <p:nvPr/>
            </p:nvSpPr>
            <p:spPr bwMode="auto">
              <a:xfrm flipV="1">
                <a:off x="2954" y="99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26" name="Line 2182"/>
              <p:cNvSpPr>
                <a:spLocks noChangeShapeType="1"/>
              </p:cNvSpPr>
              <p:nvPr/>
            </p:nvSpPr>
            <p:spPr bwMode="auto">
              <a:xfrm flipV="1">
                <a:off x="2954" y="97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27" name="Line 2183"/>
              <p:cNvSpPr>
                <a:spLocks noChangeShapeType="1"/>
              </p:cNvSpPr>
              <p:nvPr/>
            </p:nvSpPr>
            <p:spPr bwMode="auto">
              <a:xfrm flipV="1">
                <a:off x="2954" y="954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28" name="Line 2184"/>
              <p:cNvSpPr>
                <a:spLocks noChangeShapeType="1"/>
              </p:cNvSpPr>
              <p:nvPr/>
            </p:nvSpPr>
            <p:spPr bwMode="auto">
              <a:xfrm flipV="1">
                <a:off x="2954" y="93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29" name="Line 2185"/>
              <p:cNvSpPr>
                <a:spLocks noChangeShapeType="1"/>
              </p:cNvSpPr>
              <p:nvPr/>
            </p:nvSpPr>
            <p:spPr bwMode="auto">
              <a:xfrm flipV="1">
                <a:off x="2954" y="91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30" name="Line 2186"/>
              <p:cNvSpPr>
                <a:spLocks noChangeShapeType="1"/>
              </p:cNvSpPr>
              <p:nvPr/>
            </p:nvSpPr>
            <p:spPr bwMode="auto">
              <a:xfrm flipV="1">
                <a:off x="2954" y="88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31" name="Line 2187"/>
              <p:cNvSpPr>
                <a:spLocks noChangeShapeType="1"/>
              </p:cNvSpPr>
              <p:nvPr/>
            </p:nvSpPr>
            <p:spPr bwMode="auto">
              <a:xfrm>
                <a:off x="2954" y="87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32" name="Freeform 2188"/>
              <p:cNvSpPr>
                <a:spLocks/>
              </p:cNvSpPr>
              <p:nvPr/>
            </p:nvSpPr>
            <p:spPr bwMode="auto">
              <a:xfrm>
                <a:off x="2976" y="876"/>
                <a:ext cx="1" cy="10"/>
              </a:xfrm>
              <a:custGeom>
                <a:avLst/>
                <a:gdLst>
                  <a:gd name="T0" fmla="*/ 0 w 2"/>
                  <a:gd name="T1" fmla="*/ 0 h 21"/>
                  <a:gd name="T2" fmla="*/ 2 w 2"/>
                  <a:gd name="T3" fmla="*/ 0 h 21"/>
                  <a:gd name="T4" fmla="*/ 2 w 2"/>
                  <a:gd name="T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1">
                    <a:moveTo>
                      <a:pt x="0" y="0"/>
                    </a:moveTo>
                    <a:lnTo>
                      <a:pt x="2" y="0"/>
                    </a:lnTo>
                    <a:lnTo>
                      <a:pt x="2" y="2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33" name="Line 2189"/>
              <p:cNvSpPr>
                <a:spLocks noChangeShapeType="1"/>
              </p:cNvSpPr>
              <p:nvPr/>
            </p:nvSpPr>
            <p:spPr bwMode="auto">
              <a:xfrm>
                <a:off x="2977" y="8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34" name="Line 2190"/>
              <p:cNvSpPr>
                <a:spLocks noChangeShapeType="1"/>
              </p:cNvSpPr>
              <p:nvPr/>
            </p:nvSpPr>
            <p:spPr bwMode="auto">
              <a:xfrm>
                <a:off x="2977" y="92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35" name="Line 2191"/>
              <p:cNvSpPr>
                <a:spLocks noChangeShapeType="1"/>
              </p:cNvSpPr>
              <p:nvPr/>
            </p:nvSpPr>
            <p:spPr bwMode="auto">
              <a:xfrm>
                <a:off x="2977" y="94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36" name="Freeform 2192"/>
              <p:cNvSpPr>
                <a:spLocks/>
              </p:cNvSpPr>
              <p:nvPr/>
            </p:nvSpPr>
            <p:spPr bwMode="auto">
              <a:xfrm>
                <a:off x="2977" y="965"/>
                <a:ext cx="10" cy="2"/>
              </a:xfrm>
              <a:custGeom>
                <a:avLst/>
                <a:gdLst>
                  <a:gd name="T0" fmla="*/ 0 w 19"/>
                  <a:gd name="T1" fmla="*/ 0 h 4"/>
                  <a:gd name="T2" fmla="*/ 0 w 19"/>
                  <a:gd name="T3" fmla="*/ 4 h 4"/>
                  <a:gd name="T4" fmla="*/ 19 w 19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4">
                    <a:moveTo>
                      <a:pt x="0" y="0"/>
                    </a:moveTo>
                    <a:lnTo>
                      <a:pt x="0" y="4"/>
                    </a:lnTo>
                    <a:lnTo>
                      <a:pt x="19" y="4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37" name="Freeform 2193"/>
              <p:cNvSpPr>
                <a:spLocks/>
              </p:cNvSpPr>
              <p:nvPr/>
            </p:nvSpPr>
            <p:spPr bwMode="auto">
              <a:xfrm>
                <a:off x="2998" y="967"/>
                <a:ext cx="3" cy="8"/>
              </a:xfrm>
              <a:custGeom>
                <a:avLst/>
                <a:gdLst>
                  <a:gd name="T0" fmla="*/ 0 w 6"/>
                  <a:gd name="T1" fmla="*/ 0 h 17"/>
                  <a:gd name="T2" fmla="*/ 6 w 6"/>
                  <a:gd name="T3" fmla="*/ 0 h 17"/>
                  <a:gd name="T4" fmla="*/ 6 w 6"/>
                  <a:gd name="T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7">
                    <a:moveTo>
                      <a:pt x="0" y="0"/>
                    </a:moveTo>
                    <a:lnTo>
                      <a:pt x="6" y="0"/>
                    </a:lnTo>
                    <a:lnTo>
                      <a:pt x="6" y="17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38" name="Line 2194"/>
              <p:cNvSpPr>
                <a:spLocks noChangeShapeType="1"/>
              </p:cNvSpPr>
              <p:nvPr/>
            </p:nvSpPr>
            <p:spPr bwMode="auto">
              <a:xfrm>
                <a:off x="3001" y="98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39" name="Line 2195"/>
              <p:cNvSpPr>
                <a:spLocks noChangeShapeType="1"/>
              </p:cNvSpPr>
              <p:nvPr/>
            </p:nvSpPr>
            <p:spPr bwMode="auto">
              <a:xfrm>
                <a:off x="3001" y="1008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40" name="Line 2196"/>
              <p:cNvSpPr>
                <a:spLocks noChangeShapeType="1"/>
              </p:cNvSpPr>
              <p:nvPr/>
            </p:nvSpPr>
            <p:spPr bwMode="auto">
              <a:xfrm>
                <a:off x="3001" y="103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41" name="Line 2197"/>
              <p:cNvSpPr>
                <a:spLocks noChangeShapeType="1"/>
              </p:cNvSpPr>
              <p:nvPr/>
            </p:nvSpPr>
            <p:spPr bwMode="auto">
              <a:xfrm>
                <a:off x="3001" y="105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42" name="Line 2198"/>
              <p:cNvSpPr>
                <a:spLocks noChangeShapeType="1"/>
              </p:cNvSpPr>
              <p:nvPr/>
            </p:nvSpPr>
            <p:spPr bwMode="auto">
              <a:xfrm>
                <a:off x="3001" y="107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43" name="Line 2199"/>
              <p:cNvSpPr>
                <a:spLocks noChangeShapeType="1"/>
              </p:cNvSpPr>
              <p:nvPr/>
            </p:nvSpPr>
            <p:spPr bwMode="auto">
              <a:xfrm>
                <a:off x="3001" y="109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44" name="Line 2200"/>
              <p:cNvSpPr>
                <a:spLocks noChangeShapeType="1"/>
              </p:cNvSpPr>
              <p:nvPr/>
            </p:nvSpPr>
            <p:spPr bwMode="auto">
              <a:xfrm>
                <a:off x="3001" y="1120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45" name="Line 2201"/>
              <p:cNvSpPr>
                <a:spLocks noChangeShapeType="1"/>
              </p:cNvSpPr>
              <p:nvPr/>
            </p:nvSpPr>
            <p:spPr bwMode="auto">
              <a:xfrm>
                <a:off x="3001" y="114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46" name="Line 2202"/>
              <p:cNvSpPr>
                <a:spLocks noChangeShapeType="1"/>
              </p:cNvSpPr>
              <p:nvPr/>
            </p:nvSpPr>
            <p:spPr bwMode="auto">
              <a:xfrm>
                <a:off x="3001" y="11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47" name="Line 2203"/>
              <p:cNvSpPr>
                <a:spLocks noChangeShapeType="1"/>
              </p:cNvSpPr>
              <p:nvPr/>
            </p:nvSpPr>
            <p:spPr bwMode="auto">
              <a:xfrm>
                <a:off x="3001" y="118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48" name="Line 2204"/>
              <p:cNvSpPr>
                <a:spLocks noChangeShapeType="1"/>
              </p:cNvSpPr>
              <p:nvPr/>
            </p:nvSpPr>
            <p:spPr bwMode="auto">
              <a:xfrm>
                <a:off x="3001" y="121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49" name="Freeform 2205"/>
              <p:cNvSpPr>
                <a:spLocks/>
              </p:cNvSpPr>
              <p:nvPr/>
            </p:nvSpPr>
            <p:spPr bwMode="auto">
              <a:xfrm>
                <a:off x="3001" y="1232"/>
                <a:ext cx="1" cy="11"/>
              </a:xfrm>
              <a:custGeom>
                <a:avLst/>
                <a:gdLst>
                  <a:gd name="T0" fmla="*/ 0 w 2"/>
                  <a:gd name="T1" fmla="*/ 0 h 20"/>
                  <a:gd name="T2" fmla="*/ 0 w 2"/>
                  <a:gd name="T3" fmla="*/ 20 h 20"/>
                  <a:gd name="T4" fmla="*/ 2 w 2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0">
                    <a:moveTo>
                      <a:pt x="0" y="0"/>
                    </a:moveTo>
                    <a:lnTo>
                      <a:pt x="0" y="20"/>
                    </a:lnTo>
                    <a:lnTo>
                      <a:pt x="2" y="20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50" name="Line 2206"/>
              <p:cNvSpPr>
                <a:spLocks noChangeShapeType="1"/>
              </p:cNvSpPr>
              <p:nvPr/>
            </p:nvSpPr>
            <p:spPr bwMode="auto">
              <a:xfrm>
                <a:off x="3013" y="1243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51" name="Line 2207"/>
              <p:cNvSpPr>
                <a:spLocks noChangeShapeType="1"/>
              </p:cNvSpPr>
              <p:nvPr/>
            </p:nvSpPr>
            <p:spPr bwMode="auto">
              <a:xfrm>
                <a:off x="3025" y="125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52" name="Line 2208"/>
              <p:cNvSpPr>
                <a:spLocks noChangeShapeType="1"/>
              </p:cNvSpPr>
              <p:nvPr/>
            </p:nvSpPr>
            <p:spPr bwMode="auto">
              <a:xfrm>
                <a:off x="3025" y="1275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53" name="Line 2209"/>
              <p:cNvSpPr>
                <a:spLocks noChangeShapeType="1"/>
              </p:cNvSpPr>
              <p:nvPr/>
            </p:nvSpPr>
            <p:spPr bwMode="auto">
              <a:xfrm>
                <a:off x="3025" y="129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54" name="Line 2210"/>
              <p:cNvSpPr>
                <a:spLocks noChangeShapeType="1"/>
              </p:cNvSpPr>
              <p:nvPr/>
            </p:nvSpPr>
            <p:spPr bwMode="auto">
              <a:xfrm>
                <a:off x="3025" y="132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55" name="Line 2211"/>
              <p:cNvSpPr>
                <a:spLocks noChangeShapeType="1"/>
              </p:cNvSpPr>
              <p:nvPr/>
            </p:nvSpPr>
            <p:spPr bwMode="auto">
              <a:xfrm>
                <a:off x="3025" y="134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56" name="Line 2212"/>
              <p:cNvSpPr>
                <a:spLocks noChangeShapeType="1"/>
              </p:cNvSpPr>
              <p:nvPr/>
            </p:nvSpPr>
            <p:spPr bwMode="auto">
              <a:xfrm>
                <a:off x="3025" y="13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57" name="Line 2213"/>
              <p:cNvSpPr>
                <a:spLocks noChangeShapeType="1"/>
              </p:cNvSpPr>
              <p:nvPr/>
            </p:nvSpPr>
            <p:spPr bwMode="auto">
              <a:xfrm>
                <a:off x="3025" y="138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58" name="Line 2214"/>
              <p:cNvSpPr>
                <a:spLocks noChangeShapeType="1"/>
              </p:cNvSpPr>
              <p:nvPr/>
            </p:nvSpPr>
            <p:spPr bwMode="auto">
              <a:xfrm>
                <a:off x="3025" y="141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59" name="Line 2215"/>
              <p:cNvSpPr>
                <a:spLocks noChangeShapeType="1"/>
              </p:cNvSpPr>
              <p:nvPr/>
            </p:nvSpPr>
            <p:spPr bwMode="auto">
              <a:xfrm>
                <a:off x="3025" y="143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60" name="Line 2216"/>
              <p:cNvSpPr>
                <a:spLocks noChangeShapeType="1"/>
              </p:cNvSpPr>
              <p:nvPr/>
            </p:nvSpPr>
            <p:spPr bwMode="auto">
              <a:xfrm>
                <a:off x="3025" y="145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61" name="Line 2217"/>
              <p:cNvSpPr>
                <a:spLocks noChangeShapeType="1"/>
              </p:cNvSpPr>
              <p:nvPr/>
            </p:nvSpPr>
            <p:spPr bwMode="auto">
              <a:xfrm>
                <a:off x="3025" y="147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62" name="Line 2218"/>
              <p:cNvSpPr>
                <a:spLocks noChangeShapeType="1"/>
              </p:cNvSpPr>
              <p:nvPr/>
            </p:nvSpPr>
            <p:spPr bwMode="auto">
              <a:xfrm>
                <a:off x="3025" y="1499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63" name="Line 2219"/>
              <p:cNvSpPr>
                <a:spLocks noChangeShapeType="1"/>
              </p:cNvSpPr>
              <p:nvPr/>
            </p:nvSpPr>
            <p:spPr bwMode="auto">
              <a:xfrm>
                <a:off x="3025" y="152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64" name="Line 2220"/>
              <p:cNvSpPr>
                <a:spLocks noChangeShapeType="1"/>
              </p:cNvSpPr>
              <p:nvPr/>
            </p:nvSpPr>
            <p:spPr bwMode="auto">
              <a:xfrm>
                <a:off x="3025" y="154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65" name="Line 2221"/>
              <p:cNvSpPr>
                <a:spLocks noChangeShapeType="1"/>
              </p:cNvSpPr>
              <p:nvPr/>
            </p:nvSpPr>
            <p:spPr bwMode="auto">
              <a:xfrm>
                <a:off x="3025" y="156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66" name="Line 2222"/>
              <p:cNvSpPr>
                <a:spLocks noChangeShapeType="1"/>
              </p:cNvSpPr>
              <p:nvPr/>
            </p:nvSpPr>
            <p:spPr bwMode="auto">
              <a:xfrm>
                <a:off x="3025" y="158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67" name="Line 2223"/>
              <p:cNvSpPr>
                <a:spLocks noChangeShapeType="1"/>
              </p:cNvSpPr>
              <p:nvPr/>
            </p:nvSpPr>
            <p:spPr bwMode="auto">
              <a:xfrm>
                <a:off x="3032" y="1604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68" name="Line 2224"/>
              <p:cNvSpPr>
                <a:spLocks noChangeShapeType="1"/>
              </p:cNvSpPr>
              <p:nvPr/>
            </p:nvSpPr>
            <p:spPr bwMode="auto">
              <a:xfrm>
                <a:off x="3048" y="1610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69" name="Line 2225"/>
              <p:cNvSpPr>
                <a:spLocks noChangeShapeType="1"/>
              </p:cNvSpPr>
              <p:nvPr/>
            </p:nvSpPr>
            <p:spPr bwMode="auto">
              <a:xfrm>
                <a:off x="3048" y="163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70" name="Line 2226"/>
              <p:cNvSpPr>
                <a:spLocks noChangeShapeType="1"/>
              </p:cNvSpPr>
              <p:nvPr/>
            </p:nvSpPr>
            <p:spPr bwMode="auto">
              <a:xfrm>
                <a:off x="3048" y="165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71" name="Line 2227"/>
              <p:cNvSpPr>
                <a:spLocks noChangeShapeType="1"/>
              </p:cNvSpPr>
              <p:nvPr/>
            </p:nvSpPr>
            <p:spPr bwMode="auto">
              <a:xfrm>
                <a:off x="3048" y="167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72" name="Line 2228"/>
              <p:cNvSpPr>
                <a:spLocks noChangeShapeType="1"/>
              </p:cNvSpPr>
              <p:nvPr/>
            </p:nvSpPr>
            <p:spPr bwMode="auto">
              <a:xfrm>
                <a:off x="3048" y="170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73" name="Line 2229"/>
              <p:cNvSpPr>
                <a:spLocks noChangeShapeType="1"/>
              </p:cNvSpPr>
              <p:nvPr/>
            </p:nvSpPr>
            <p:spPr bwMode="auto">
              <a:xfrm>
                <a:off x="3048" y="1722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74" name="Line 2230"/>
              <p:cNvSpPr>
                <a:spLocks noChangeShapeType="1"/>
              </p:cNvSpPr>
              <p:nvPr/>
            </p:nvSpPr>
            <p:spPr bwMode="auto">
              <a:xfrm>
                <a:off x="3048" y="174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75" name="Line 2231"/>
              <p:cNvSpPr>
                <a:spLocks noChangeShapeType="1"/>
              </p:cNvSpPr>
              <p:nvPr/>
            </p:nvSpPr>
            <p:spPr bwMode="auto">
              <a:xfrm>
                <a:off x="3048" y="176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76" name="Line 2232"/>
              <p:cNvSpPr>
                <a:spLocks noChangeShapeType="1"/>
              </p:cNvSpPr>
              <p:nvPr/>
            </p:nvSpPr>
            <p:spPr bwMode="auto">
              <a:xfrm>
                <a:off x="3048" y="179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77" name="Line 2233"/>
              <p:cNvSpPr>
                <a:spLocks noChangeShapeType="1"/>
              </p:cNvSpPr>
              <p:nvPr/>
            </p:nvSpPr>
            <p:spPr bwMode="auto">
              <a:xfrm>
                <a:off x="3048" y="181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78" name="Line 2234"/>
              <p:cNvSpPr>
                <a:spLocks noChangeShapeType="1"/>
              </p:cNvSpPr>
              <p:nvPr/>
            </p:nvSpPr>
            <p:spPr bwMode="auto">
              <a:xfrm>
                <a:off x="3048" y="1834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79" name="Line 2235"/>
              <p:cNvSpPr>
                <a:spLocks noChangeShapeType="1"/>
              </p:cNvSpPr>
              <p:nvPr/>
            </p:nvSpPr>
            <p:spPr bwMode="auto">
              <a:xfrm>
                <a:off x="3048" y="185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80" name="Line 2236"/>
              <p:cNvSpPr>
                <a:spLocks noChangeShapeType="1"/>
              </p:cNvSpPr>
              <p:nvPr/>
            </p:nvSpPr>
            <p:spPr bwMode="auto">
              <a:xfrm>
                <a:off x="3048" y="187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81" name="Line 2237"/>
              <p:cNvSpPr>
                <a:spLocks noChangeShapeType="1"/>
              </p:cNvSpPr>
              <p:nvPr/>
            </p:nvSpPr>
            <p:spPr bwMode="auto">
              <a:xfrm>
                <a:off x="3048" y="1901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82" name="Line 2238"/>
              <p:cNvSpPr>
                <a:spLocks noChangeShapeType="1"/>
              </p:cNvSpPr>
              <p:nvPr/>
            </p:nvSpPr>
            <p:spPr bwMode="auto">
              <a:xfrm>
                <a:off x="3048" y="192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83" name="Line 2239"/>
              <p:cNvSpPr>
                <a:spLocks noChangeShapeType="1"/>
              </p:cNvSpPr>
              <p:nvPr/>
            </p:nvSpPr>
            <p:spPr bwMode="auto">
              <a:xfrm>
                <a:off x="3048" y="194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84" name="Line 2240"/>
              <p:cNvSpPr>
                <a:spLocks noChangeShapeType="1"/>
              </p:cNvSpPr>
              <p:nvPr/>
            </p:nvSpPr>
            <p:spPr bwMode="auto">
              <a:xfrm>
                <a:off x="3048" y="196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85" name="Line 2241"/>
              <p:cNvSpPr>
                <a:spLocks noChangeShapeType="1"/>
              </p:cNvSpPr>
              <p:nvPr/>
            </p:nvSpPr>
            <p:spPr bwMode="auto">
              <a:xfrm>
                <a:off x="3048" y="199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86" name="Line 2242"/>
              <p:cNvSpPr>
                <a:spLocks noChangeShapeType="1"/>
              </p:cNvSpPr>
              <p:nvPr/>
            </p:nvSpPr>
            <p:spPr bwMode="auto">
              <a:xfrm>
                <a:off x="3048" y="2013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87" name="Freeform 2243"/>
              <p:cNvSpPr>
                <a:spLocks/>
              </p:cNvSpPr>
              <p:nvPr/>
            </p:nvSpPr>
            <p:spPr bwMode="auto">
              <a:xfrm>
                <a:off x="3071" y="2013"/>
                <a:ext cx="1" cy="11"/>
              </a:xfrm>
              <a:custGeom>
                <a:avLst/>
                <a:gdLst>
                  <a:gd name="T0" fmla="*/ 0 w 2"/>
                  <a:gd name="T1" fmla="*/ 0 h 20"/>
                  <a:gd name="T2" fmla="*/ 2 w 2"/>
                  <a:gd name="T3" fmla="*/ 0 h 20"/>
                  <a:gd name="T4" fmla="*/ 2 w 2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0">
                    <a:moveTo>
                      <a:pt x="0" y="0"/>
                    </a:moveTo>
                    <a:lnTo>
                      <a:pt x="2" y="0"/>
                    </a:lnTo>
                    <a:lnTo>
                      <a:pt x="2" y="20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88" name="Line 2244"/>
              <p:cNvSpPr>
                <a:spLocks noChangeShapeType="1"/>
              </p:cNvSpPr>
              <p:nvPr/>
            </p:nvSpPr>
            <p:spPr bwMode="auto">
              <a:xfrm>
                <a:off x="3071" y="203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89" name="Line 2245"/>
              <p:cNvSpPr>
                <a:spLocks noChangeShapeType="1"/>
              </p:cNvSpPr>
              <p:nvPr/>
            </p:nvSpPr>
            <p:spPr bwMode="auto">
              <a:xfrm>
                <a:off x="3071" y="205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90" name="Freeform 2246"/>
              <p:cNvSpPr>
                <a:spLocks/>
              </p:cNvSpPr>
              <p:nvPr/>
            </p:nvSpPr>
            <p:spPr bwMode="auto">
              <a:xfrm>
                <a:off x="3071" y="2080"/>
                <a:ext cx="5" cy="6"/>
              </a:xfrm>
              <a:custGeom>
                <a:avLst/>
                <a:gdLst>
                  <a:gd name="T0" fmla="*/ 0 w 9"/>
                  <a:gd name="T1" fmla="*/ 0 h 14"/>
                  <a:gd name="T2" fmla="*/ 0 w 9"/>
                  <a:gd name="T3" fmla="*/ 14 h 14"/>
                  <a:gd name="T4" fmla="*/ 9 w 9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4">
                    <a:moveTo>
                      <a:pt x="0" y="0"/>
                    </a:moveTo>
                    <a:lnTo>
                      <a:pt x="0" y="14"/>
                    </a:lnTo>
                    <a:lnTo>
                      <a:pt x="9" y="14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91" name="Freeform 2247"/>
              <p:cNvSpPr>
                <a:spLocks/>
              </p:cNvSpPr>
              <p:nvPr/>
            </p:nvSpPr>
            <p:spPr bwMode="auto">
              <a:xfrm>
                <a:off x="3087" y="2086"/>
                <a:ext cx="8" cy="4"/>
              </a:xfrm>
              <a:custGeom>
                <a:avLst/>
                <a:gdLst>
                  <a:gd name="T0" fmla="*/ 0 w 15"/>
                  <a:gd name="T1" fmla="*/ 0 h 7"/>
                  <a:gd name="T2" fmla="*/ 15 w 15"/>
                  <a:gd name="T3" fmla="*/ 0 h 7"/>
                  <a:gd name="T4" fmla="*/ 15 w 15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7">
                    <a:moveTo>
                      <a:pt x="0" y="0"/>
                    </a:moveTo>
                    <a:lnTo>
                      <a:pt x="15" y="0"/>
                    </a:lnTo>
                    <a:lnTo>
                      <a:pt x="15" y="7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92" name="Line 2248"/>
              <p:cNvSpPr>
                <a:spLocks noChangeShapeType="1"/>
              </p:cNvSpPr>
              <p:nvPr/>
            </p:nvSpPr>
            <p:spPr bwMode="auto">
              <a:xfrm>
                <a:off x="3095" y="210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93" name="Line 2249"/>
              <p:cNvSpPr>
                <a:spLocks noChangeShapeType="1"/>
              </p:cNvSpPr>
              <p:nvPr/>
            </p:nvSpPr>
            <p:spPr bwMode="auto">
              <a:xfrm>
                <a:off x="3095" y="212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94" name="Line 2250"/>
              <p:cNvSpPr>
                <a:spLocks noChangeShapeType="1"/>
              </p:cNvSpPr>
              <p:nvPr/>
            </p:nvSpPr>
            <p:spPr bwMode="auto">
              <a:xfrm>
                <a:off x="3095" y="214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95" name="Line 2251"/>
              <p:cNvSpPr>
                <a:spLocks noChangeShapeType="1"/>
              </p:cNvSpPr>
              <p:nvPr/>
            </p:nvSpPr>
            <p:spPr bwMode="auto">
              <a:xfrm>
                <a:off x="3095" y="2168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96" name="Line 2252"/>
              <p:cNvSpPr>
                <a:spLocks noChangeShapeType="1"/>
              </p:cNvSpPr>
              <p:nvPr/>
            </p:nvSpPr>
            <p:spPr bwMode="auto">
              <a:xfrm>
                <a:off x="3095" y="219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97" name="Line 2253"/>
              <p:cNvSpPr>
                <a:spLocks noChangeShapeType="1"/>
              </p:cNvSpPr>
              <p:nvPr/>
            </p:nvSpPr>
            <p:spPr bwMode="auto">
              <a:xfrm>
                <a:off x="3097" y="2211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98" name="Line 2254"/>
              <p:cNvSpPr>
                <a:spLocks noChangeShapeType="1"/>
              </p:cNvSpPr>
              <p:nvPr/>
            </p:nvSpPr>
            <p:spPr bwMode="auto">
              <a:xfrm>
                <a:off x="3119" y="2211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599" name="Line 2255"/>
              <p:cNvSpPr>
                <a:spLocks noChangeShapeType="1"/>
              </p:cNvSpPr>
              <p:nvPr/>
            </p:nvSpPr>
            <p:spPr bwMode="auto">
              <a:xfrm>
                <a:off x="3141" y="221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00" name="Line 2256"/>
              <p:cNvSpPr>
                <a:spLocks noChangeShapeType="1"/>
              </p:cNvSpPr>
              <p:nvPr/>
            </p:nvSpPr>
            <p:spPr bwMode="auto">
              <a:xfrm>
                <a:off x="3141" y="223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01" name="Line 2257"/>
              <p:cNvSpPr>
                <a:spLocks noChangeShapeType="1"/>
              </p:cNvSpPr>
              <p:nvPr/>
            </p:nvSpPr>
            <p:spPr bwMode="auto">
              <a:xfrm>
                <a:off x="3141" y="225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02" name="Line 2258"/>
              <p:cNvSpPr>
                <a:spLocks noChangeShapeType="1"/>
              </p:cNvSpPr>
              <p:nvPr/>
            </p:nvSpPr>
            <p:spPr bwMode="auto">
              <a:xfrm>
                <a:off x="3141" y="2278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03" name="Line 2259"/>
              <p:cNvSpPr>
                <a:spLocks noChangeShapeType="1"/>
              </p:cNvSpPr>
              <p:nvPr/>
            </p:nvSpPr>
            <p:spPr bwMode="auto">
              <a:xfrm>
                <a:off x="3141" y="230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04" name="Line 2260"/>
              <p:cNvSpPr>
                <a:spLocks noChangeShapeType="1"/>
              </p:cNvSpPr>
              <p:nvPr/>
            </p:nvSpPr>
            <p:spPr bwMode="auto">
              <a:xfrm>
                <a:off x="3141" y="232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05" name="Line 2261"/>
              <p:cNvSpPr>
                <a:spLocks noChangeShapeType="1"/>
              </p:cNvSpPr>
              <p:nvPr/>
            </p:nvSpPr>
            <p:spPr bwMode="auto">
              <a:xfrm>
                <a:off x="3141" y="234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06" name="Line 2262"/>
              <p:cNvSpPr>
                <a:spLocks noChangeShapeType="1"/>
              </p:cNvSpPr>
              <p:nvPr/>
            </p:nvSpPr>
            <p:spPr bwMode="auto">
              <a:xfrm>
                <a:off x="3141" y="236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07" name="Freeform 2263"/>
              <p:cNvSpPr>
                <a:spLocks/>
              </p:cNvSpPr>
              <p:nvPr/>
            </p:nvSpPr>
            <p:spPr bwMode="auto">
              <a:xfrm>
                <a:off x="3141" y="2390"/>
                <a:ext cx="6" cy="6"/>
              </a:xfrm>
              <a:custGeom>
                <a:avLst/>
                <a:gdLst>
                  <a:gd name="T0" fmla="*/ 0 w 11"/>
                  <a:gd name="T1" fmla="*/ 0 h 11"/>
                  <a:gd name="T2" fmla="*/ 0 w 11"/>
                  <a:gd name="T3" fmla="*/ 11 h 11"/>
                  <a:gd name="T4" fmla="*/ 11 w 11"/>
                  <a:gd name="T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lnTo>
                      <a:pt x="0" y="11"/>
                    </a:lnTo>
                    <a:lnTo>
                      <a:pt x="11" y="11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08" name="Line 2264"/>
              <p:cNvSpPr>
                <a:spLocks noChangeShapeType="1"/>
              </p:cNvSpPr>
              <p:nvPr/>
            </p:nvSpPr>
            <p:spPr bwMode="auto">
              <a:xfrm>
                <a:off x="3158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09" name="Line 2265"/>
              <p:cNvSpPr>
                <a:spLocks noChangeShapeType="1"/>
              </p:cNvSpPr>
              <p:nvPr/>
            </p:nvSpPr>
            <p:spPr bwMode="auto">
              <a:xfrm>
                <a:off x="3181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10" name="Freeform 2266"/>
              <p:cNvSpPr>
                <a:spLocks/>
              </p:cNvSpPr>
              <p:nvPr/>
            </p:nvSpPr>
            <p:spPr bwMode="auto">
              <a:xfrm>
                <a:off x="3203" y="2393"/>
                <a:ext cx="8" cy="3"/>
              </a:xfrm>
              <a:custGeom>
                <a:avLst/>
                <a:gdLst>
                  <a:gd name="T0" fmla="*/ 0 w 17"/>
                  <a:gd name="T1" fmla="*/ 6 h 6"/>
                  <a:gd name="T2" fmla="*/ 17 w 17"/>
                  <a:gd name="T3" fmla="*/ 6 h 6"/>
                  <a:gd name="T4" fmla="*/ 17 w 1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6">
                    <a:moveTo>
                      <a:pt x="0" y="6"/>
                    </a:moveTo>
                    <a:lnTo>
                      <a:pt x="17" y="6"/>
                    </a:lnTo>
                    <a:lnTo>
                      <a:pt x="17" y="0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11" name="Line 2267"/>
              <p:cNvSpPr>
                <a:spLocks noChangeShapeType="1"/>
              </p:cNvSpPr>
              <p:nvPr/>
            </p:nvSpPr>
            <p:spPr bwMode="auto">
              <a:xfrm flipV="1">
                <a:off x="3211" y="237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12" name="Line 2268"/>
              <p:cNvSpPr>
                <a:spLocks noChangeShapeType="1"/>
              </p:cNvSpPr>
              <p:nvPr/>
            </p:nvSpPr>
            <p:spPr bwMode="auto">
              <a:xfrm flipV="1">
                <a:off x="3211" y="2348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13" name="Line 2269"/>
              <p:cNvSpPr>
                <a:spLocks noChangeShapeType="1"/>
              </p:cNvSpPr>
              <p:nvPr/>
            </p:nvSpPr>
            <p:spPr bwMode="auto">
              <a:xfrm flipV="1">
                <a:off x="3211" y="232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14" name="Line 2270"/>
              <p:cNvSpPr>
                <a:spLocks noChangeShapeType="1"/>
              </p:cNvSpPr>
              <p:nvPr/>
            </p:nvSpPr>
            <p:spPr bwMode="auto">
              <a:xfrm flipV="1">
                <a:off x="3211" y="230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15" name="Line 2271"/>
              <p:cNvSpPr>
                <a:spLocks noChangeShapeType="1"/>
              </p:cNvSpPr>
              <p:nvPr/>
            </p:nvSpPr>
            <p:spPr bwMode="auto">
              <a:xfrm flipV="1">
                <a:off x="3211" y="228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16" name="Line 2272"/>
              <p:cNvSpPr>
                <a:spLocks noChangeShapeType="1"/>
              </p:cNvSpPr>
              <p:nvPr/>
            </p:nvSpPr>
            <p:spPr bwMode="auto">
              <a:xfrm flipV="1">
                <a:off x="3211" y="225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17" name="Line 2273"/>
              <p:cNvSpPr>
                <a:spLocks noChangeShapeType="1"/>
              </p:cNvSpPr>
              <p:nvPr/>
            </p:nvSpPr>
            <p:spPr bwMode="auto">
              <a:xfrm flipV="1">
                <a:off x="3211" y="223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18" name="Line 2274"/>
              <p:cNvSpPr>
                <a:spLocks noChangeShapeType="1"/>
              </p:cNvSpPr>
              <p:nvPr/>
            </p:nvSpPr>
            <p:spPr bwMode="auto">
              <a:xfrm flipV="1">
                <a:off x="3211" y="221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19" name="Line 2275"/>
              <p:cNvSpPr>
                <a:spLocks noChangeShapeType="1"/>
              </p:cNvSpPr>
              <p:nvPr/>
            </p:nvSpPr>
            <p:spPr bwMode="auto">
              <a:xfrm flipV="1">
                <a:off x="3211" y="219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20" name="Line 2276"/>
              <p:cNvSpPr>
                <a:spLocks noChangeShapeType="1"/>
              </p:cNvSpPr>
              <p:nvPr/>
            </p:nvSpPr>
            <p:spPr bwMode="auto">
              <a:xfrm flipV="1">
                <a:off x="3211" y="216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21" name="Line 2277"/>
              <p:cNvSpPr>
                <a:spLocks noChangeShapeType="1"/>
              </p:cNvSpPr>
              <p:nvPr/>
            </p:nvSpPr>
            <p:spPr bwMode="auto">
              <a:xfrm flipV="1">
                <a:off x="3211" y="214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56064" name="Group 2720"/>
            <p:cNvGrpSpPr>
              <a:grpSpLocks/>
            </p:cNvGrpSpPr>
            <p:nvPr/>
          </p:nvGrpSpPr>
          <p:grpSpPr bwMode="auto">
            <a:xfrm>
              <a:off x="3211" y="2002"/>
              <a:ext cx="609" cy="395"/>
              <a:chOff x="3211" y="2002"/>
              <a:chExt cx="609" cy="395"/>
            </a:xfrm>
          </p:grpSpPr>
          <p:sp>
            <p:nvSpPr>
              <p:cNvPr id="955623" name="Freeform 2279"/>
              <p:cNvSpPr>
                <a:spLocks/>
              </p:cNvSpPr>
              <p:nvPr/>
            </p:nvSpPr>
            <p:spPr bwMode="auto">
              <a:xfrm>
                <a:off x="3211" y="2127"/>
                <a:ext cx="3" cy="9"/>
              </a:xfrm>
              <a:custGeom>
                <a:avLst/>
                <a:gdLst>
                  <a:gd name="T0" fmla="*/ 0 w 6"/>
                  <a:gd name="T1" fmla="*/ 16 h 16"/>
                  <a:gd name="T2" fmla="*/ 0 w 6"/>
                  <a:gd name="T3" fmla="*/ 0 h 16"/>
                  <a:gd name="T4" fmla="*/ 6 w 6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6">
                    <a:moveTo>
                      <a:pt x="0" y="16"/>
                    </a:moveTo>
                    <a:lnTo>
                      <a:pt x="0" y="0"/>
                    </a:lnTo>
                    <a:lnTo>
                      <a:pt x="6" y="0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24" name="Freeform 2280"/>
              <p:cNvSpPr>
                <a:spLocks/>
              </p:cNvSpPr>
              <p:nvPr/>
            </p:nvSpPr>
            <p:spPr bwMode="auto">
              <a:xfrm>
                <a:off x="3225" y="2127"/>
                <a:ext cx="10" cy="2"/>
              </a:xfrm>
              <a:custGeom>
                <a:avLst/>
                <a:gdLst>
                  <a:gd name="T0" fmla="*/ 0 w 19"/>
                  <a:gd name="T1" fmla="*/ 0 h 3"/>
                  <a:gd name="T2" fmla="*/ 19 w 19"/>
                  <a:gd name="T3" fmla="*/ 0 h 3"/>
                  <a:gd name="T4" fmla="*/ 19 w 19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3">
                    <a:moveTo>
                      <a:pt x="0" y="0"/>
                    </a:moveTo>
                    <a:lnTo>
                      <a:pt x="19" y="0"/>
                    </a:lnTo>
                    <a:lnTo>
                      <a:pt x="19" y="3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25" name="Line 2281"/>
              <p:cNvSpPr>
                <a:spLocks noChangeShapeType="1"/>
              </p:cNvSpPr>
              <p:nvPr/>
            </p:nvSpPr>
            <p:spPr bwMode="auto">
              <a:xfrm>
                <a:off x="3235" y="2140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26" name="Line 2282"/>
              <p:cNvSpPr>
                <a:spLocks noChangeShapeType="1"/>
              </p:cNvSpPr>
              <p:nvPr/>
            </p:nvSpPr>
            <p:spPr bwMode="auto">
              <a:xfrm>
                <a:off x="3235" y="216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27" name="Line 2283"/>
              <p:cNvSpPr>
                <a:spLocks noChangeShapeType="1"/>
              </p:cNvSpPr>
              <p:nvPr/>
            </p:nvSpPr>
            <p:spPr bwMode="auto">
              <a:xfrm>
                <a:off x="3235" y="218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28" name="Line 2284"/>
              <p:cNvSpPr>
                <a:spLocks noChangeShapeType="1"/>
              </p:cNvSpPr>
              <p:nvPr/>
            </p:nvSpPr>
            <p:spPr bwMode="auto">
              <a:xfrm>
                <a:off x="3235" y="220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29" name="Line 2285"/>
              <p:cNvSpPr>
                <a:spLocks noChangeShapeType="1"/>
              </p:cNvSpPr>
              <p:nvPr/>
            </p:nvSpPr>
            <p:spPr bwMode="auto">
              <a:xfrm>
                <a:off x="3235" y="223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30" name="Line 2286"/>
              <p:cNvSpPr>
                <a:spLocks noChangeShapeType="1"/>
              </p:cNvSpPr>
              <p:nvPr/>
            </p:nvSpPr>
            <p:spPr bwMode="auto">
              <a:xfrm>
                <a:off x="3235" y="2252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31" name="Line 2287"/>
              <p:cNvSpPr>
                <a:spLocks noChangeShapeType="1"/>
              </p:cNvSpPr>
              <p:nvPr/>
            </p:nvSpPr>
            <p:spPr bwMode="auto">
              <a:xfrm>
                <a:off x="3235" y="227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32" name="Line 2288"/>
              <p:cNvSpPr>
                <a:spLocks noChangeShapeType="1"/>
              </p:cNvSpPr>
              <p:nvPr/>
            </p:nvSpPr>
            <p:spPr bwMode="auto">
              <a:xfrm>
                <a:off x="3235" y="229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33" name="Line 2289"/>
              <p:cNvSpPr>
                <a:spLocks noChangeShapeType="1"/>
              </p:cNvSpPr>
              <p:nvPr/>
            </p:nvSpPr>
            <p:spPr bwMode="auto">
              <a:xfrm>
                <a:off x="3235" y="232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34" name="Line 2290"/>
              <p:cNvSpPr>
                <a:spLocks noChangeShapeType="1"/>
              </p:cNvSpPr>
              <p:nvPr/>
            </p:nvSpPr>
            <p:spPr bwMode="auto">
              <a:xfrm>
                <a:off x="3235" y="234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35" name="Line 2291"/>
              <p:cNvSpPr>
                <a:spLocks noChangeShapeType="1"/>
              </p:cNvSpPr>
              <p:nvPr/>
            </p:nvSpPr>
            <p:spPr bwMode="auto">
              <a:xfrm>
                <a:off x="3235" y="2364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36" name="Freeform 2292"/>
              <p:cNvSpPr>
                <a:spLocks/>
              </p:cNvSpPr>
              <p:nvPr/>
            </p:nvSpPr>
            <p:spPr bwMode="auto">
              <a:xfrm>
                <a:off x="3235" y="2387"/>
                <a:ext cx="2" cy="9"/>
              </a:xfrm>
              <a:custGeom>
                <a:avLst/>
                <a:gdLst>
                  <a:gd name="T0" fmla="*/ 0 w 3"/>
                  <a:gd name="T1" fmla="*/ 0 h 19"/>
                  <a:gd name="T2" fmla="*/ 0 w 3"/>
                  <a:gd name="T3" fmla="*/ 19 h 19"/>
                  <a:gd name="T4" fmla="*/ 3 w 3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9">
                    <a:moveTo>
                      <a:pt x="0" y="0"/>
                    </a:moveTo>
                    <a:lnTo>
                      <a:pt x="0" y="19"/>
                    </a:lnTo>
                    <a:lnTo>
                      <a:pt x="3" y="19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37" name="Line 2293"/>
              <p:cNvSpPr>
                <a:spLocks noChangeShapeType="1"/>
              </p:cNvSpPr>
              <p:nvPr/>
            </p:nvSpPr>
            <p:spPr bwMode="auto">
              <a:xfrm>
                <a:off x="3248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38" name="Freeform 2294"/>
              <p:cNvSpPr>
                <a:spLocks/>
              </p:cNvSpPr>
              <p:nvPr/>
            </p:nvSpPr>
            <p:spPr bwMode="auto">
              <a:xfrm>
                <a:off x="3270" y="2396"/>
                <a:ext cx="11" cy="1"/>
              </a:xfrm>
              <a:custGeom>
                <a:avLst/>
                <a:gdLst>
                  <a:gd name="T0" fmla="*/ 0 w 22"/>
                  <a:gd name="T1" fmla="*/ 22 w 22"/>
                  <a:gd name="T2" fmla="*/ 22 w 2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2">
                    <a:moveTo>
                      <a:pt x="0" y="0"/>
                    </a:move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39" name="Line 2295"/>
              <p:cNvSpPr>
                <a:spLocks noChangeShapeType="1"/>
              </p:cNvSpPr>
              <p:nvPr/>
            </p:nvSpPr>
            <p:spPr bwMode="auto">
              <a:xfrm flipV="1">
                <a:off x="3281" y="237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40" name="Line 2296"/>
              <p:cNvSpPr>
                <a:spLocks noChangeShapeType="1"/>
              </p:cNvSpPr>
              <p:nvPr/>
            </p:nvSpPr>
            <p:spPr bwMode="auto">
              <a:xfrm flipV="1">
                <a:off x="3281" y="23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41" name="Line 2297"/>
              <p:cNvSpPr>
                <a:spLocks noChangeShapeType="1"/>
              </p:cNvSpPr>
              <p:nvPr/>
            </p:nvSpPr>
            <p:spPr bwMode="auto">
              <a:xfrm flipV="1">
                <a:off x="3281" y="232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42" name="Line 2298"/>
              <p:cNvSpPr>
                <a:spLocks noChangeShapeType="1"/>
              </p:cNvSpPr>
              <p:nvPr/>
            </p:nvSpPr>
            <p:spPr bwMode="auto">
              <a:xfrm flipV="1">
                <a:off x="3281" y="230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43" name="Line 2299"/>
              <p:cNvSpPr>
                <a:spLocks noChangeShapeType="1"/>
              </p:cNvSpPr>
              <p:nvPr/>
            </p:nvSpPr>
            <p:spPr bwMode="auto">
              <a:xfrm flipV="1">
                <a:off x="3281" y="228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44" name="Line 2300"/>
              <p:cNvSpPr>
                <a:spLocks noChangeShapeType="1"/>
              </p:cNvSpPr>
              <p:nvPr/>
            </p:nvSpPr>
            <p:spPr bwMode="auto">
              <a:xfrm flipV="1">
                <a:off x="3281" y="226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45" name="Line 2301"/>
              <p:cNvSpPr>
                <a:spLocks noChangeShapeType="1"/>
              </p:cNvSpPr>
              <p:nvPr/>
            </p:nvSpPr>
            <p:spPr bwMode="auto">
              <a:xfrm flipV="1">
                <a:off x="3281" y="223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46" name="Line 2302"/>
              <p:cNvSpPr>
                <a:spLocks noChangeShapeType="1"/>
              </p:cNvSpPr>
              <p:nvPr/>
            </p:nvSpPr>
            <p:spPr bwMode="auto">
              <a:xfrm flipV="1">
                <a:off x="3281" y="221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47" name="Line 2303"/>
              <p:cNvSpPr>
                <a:spLocks noChangeShapeType="1"/>
              </p:cNvSpPr>
              <p:nvPr/>
            </p:nvSpPr>
            <p:spPr bwMode="auto">
              <a:xfrm flipV="1">
                <a:off x="3281" y="2194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48" name="Line 2304"/>
              <p:cNvSpPr>
                <a:spLocks noChangeShapeType="1"/>
              </p:cNvSpPr>
              <p:nvPr/>
            </p:nvSpPr>
            <p:spPr bwMode="auto">
              <a:xfrm flipV="1">
                <a:off x="3281" y="217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49" name="Line 2305"/>
              <p:cNvSpPr>
                <a:spLocks noChangeShapeType="1"/>
              </p:cNvSpPr>
              <p:nvPr/>
            </p:nvSpPr>
            <p:spPr bwMode="auto">
              <a:xfrm flipV="1">
                <a:off x="3281" y="215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50" name="Freeform 2306"/>
              <p:cNvSpPr>
                <a:spLocks/>
              </p:cNvSpPr>
              <p:nvPr/>
            </p:nvSpPr>
            <p:spPr bwMode="auto">
              <a:xfrm>
                <a:off x="3281" y="2127"/>
                <a:ext cx="1" cy="12"/>
              </a:xfrm>
              <a:custGeom>
                <a:avLst/>
                <a:gdLst>
                  <a:gd name="T0" fmla="*/ 22 h 22"/>
                  <a:gd name="T1" fmla="*/ 0 h 22"/>
                  <a:gd name="T2" fmla="*/ 0 h 2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2">
                    <a:moveTo>
                      <a:pt x="0" y="22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51" name="Line 2307"/>
              <p:cNvSpPr>
                <a:spLocks noChangeShapeType="1"/>
              </p:cNvSpPr>
              <p:nvPr/>
            </p:nvSpPr>
            <p:spPr bwMode="auto">
              <a:xfrm>
                <a:off x="3293" y="2127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52" name="Line 2308"/>
              <p:cNvSpPr>
                <a:spLocks noChangeShapeType="1"/>
              </p:cNvSpPr>
              <p:nvPr/>
            </p:nvSpPr>
            <p:spPr bwMode="auto">
              <a:xfrm flipV="1">
                <a:off x="3305" y="210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53" name="Line 2309"/>
              <p:cNvSpPr>
                <a:spLocks noChangeShapeType="1"/>
              </p:cNvSpPr>
              <p:nvPr/>
            </p:nvSpPr>
            <p:spPr bwMode="auto">
              <a:xfrm flipV="1">
                <a:off x="3305" y="2083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54" name="Line 2310"/>
              <p:cNvSpPr>
                <a:spLocks noChangeShapeType="1"/>
              </p:cNvSpPr>
              <p:nvPr/>
            </p:nvSpPr>
            <p:spPr bwMode="auto">
              <a:xfrm flipV="1">
                <a:off x="3305" y="206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55" name="Line 2311"/>
              <p:cNvSpPr>
                <a:spLocks noChangeShapeType="1"/>
              </p:cNvSpPr>
              <p:nvPr/>
            </p:nvSpPr>
            <p:spPr bwMode="auto">
              <a:xfrm flipV="1">
                <a:off x="3305" y="203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56" name="Line 2312"/>
              <p:cNvSpPr>
                <a:spLocks noChangeShapeType="1"/>
              </p:cNvSpPr>
              <p:nvPr/>
            </p:nvSpPr>
            <p:spPr bwMode="auto">
              <a:xfrm flipV="1">
                <a:off x="3305" y="201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57" name="Freeform 2313"/>
              <p:cNvSpPr>
                <a:spLocks/>
              </p:cNvSpPr>
              <p:nvPr/>
            </p:nvSpPr>
            <p:spPr bwMode="auto">
              <a:xfrm>
                <a:off x="3305" y="2002"/>
                <a:ext cx="8" cy="3"/>
              </a:xfrm>
              <a:custGeom>
                <a:avLst/>
                <a:gdLst>
                  <a:gd name="T0" fmla="*/ 0 w 16"/>
                  <a:gd name="T1" fmla="*/ 5 h 5"/>
                  <a:gd name="T2" fmla="*/ 0 w 16"/>
                  <a:gd name="T3" fmla="*/ 0 h 5"/>
                  <a:gd name="T4" fmla="*/ 16 w 16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">
                    <a:moveTo>
                      <a:pt x="0" y="5"/>
                    </a:moveTo>
                    <a:lnTo>
                      <a:pt x="0" y="0"/>
                    </a:lnTo>
                    <a:lnTo>
                      <a:pt x="16" y="0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58" name="Freeform 2314"/>
              <p:cNvSpPr>
                <a:spLocks/>
              </p:cNvSpPr>
              <p:nvPr/>
            </p:nvSpPr>
            <p:spPr bwMode="auto">
              <a:xfrm>
                <a:off x="3324" y="2002"/>
                <a:ext cx="4" cy="8"/>
              </a:xfrm>
              <a:custGeom>
                <a:avLst/>
                <a:gdLst>
                  <a:gd name="T0" fmla="*/ 0 w 7"/>
                  <a:gd name="T1" fmla="*/ 0 h 14"/>
                  <a:gd name="T2" fmla="*/ 7 w 7"/>
                  <a:gd name="T3" fmla="*/ 0 h 14"/>
                  <a:gd name="T4" fmla="*/ 7 w 7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4">
                    <a:moveTo>
                      <a:pt x="0" y="0"/>
                    </a:moveTo>
                    <a:lnTo>
                      <a:pt x="7" y="0"/>
                    </a:lnTo>
                    <a:lnTo>
                      <a:pt x="7" y="14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59" name="Line 2315"/>
              <p:cNvSpPr>
                <a:spLocks noChangeShapeType="1"/>
              </p:cNvSpPr>
              <p:nvPr/>
            </p:nvSpPr>
            <p:spPr bwMode="auto">
              <a:xfrm>
                <a:off x="3328" y="202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60" name="Line 2316"/>
              <p:cNvSpPr>
                <a:spLocks noChangeShapeType="1"/>
              </p:cNvSpPr>
              <p:nvPr/>
            </p:nvSpPr>
            <p:spPr bwMode="auto">
              <a:xfrm>
                <a:off x="3328" y="2043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61" name="Line 2317"/>
              <p:cNvSpPr>
                <a:spLocks noChangeShapeType="1"/>
              </p:cNvSpPr>
              <p:nvPr/>
            </p:nvSpPr>
            <p:spPr bwMode="auto">
              <a:xfrm>
                <a:off x="3328" y="206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62" name="Line 2318"/>
              <p:cNvSpPr>
                <a:spLocks noChangeShapeType="1"/>
              </p:cNvSpPr>
              <p:nvPr/>
            </p:nvSpPr>
            <p:spPr bwMode="auto">
              <a:xfrm>
                <a:off x="3328" y="208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63" name="Line 2319"/>
              <p:cNvSpPr>
                <a:spLocks noChangeShapeType="1"/>
              </p:cNvSpPr>
              <p:nvPr/>
            </p:nvSpPr>
            <p:spPr bwMode="auto">
              <a:xfrm>
                <a:off x="3328" y="211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64" name="Line 2320"/>
              <p:cNvSpPr>
                <a:spLocks noChangeShapeType="1"/>
              </p:cNvSpPr>
              <p:nvPr/>
            </p:nvSpPr>
            <p:spPr bwMode="auto">
              <a:xfrm>
                <a:off x="3328" y="213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65" name="Line 2321"/>
              <p:cNvSpPr>
                <a:spLocks noChangeShapeType="1"/>
              </p:cNvSpPr>
              <p:nvPr/>
            </p:nvSpPr>
            <p:spPr bwMode="auto">
              <a:xfrm>
                <a:off x="3328" y="215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66" name="Line 2322"/>
              <p:cNvSpPr>
                <a:spLocks noChangeShapeType="1"/>
              </p:cNvSpPr>
              <p:nvPr/>
            </p:nvSpPr>
            <p:spPr bwMode="auto">
              <a:xfrm>
                <a:off x="3328" y="217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67" name="Line 2323"/>
              <p:cNvSpPr>
                <a:spLocks noChangeShapeType="1"/>
              </p:cNvSpPr>
              <p:nvPr/>
            </p:nvSpPr>
            <p:spPr bwMode="auto">
              <a:xfrm>
                <a:off x="3328" y="220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68" name="Line 2324"/>
              <p:cNvSpPr>
                <a:spLocks noChangeShapeType="1"/>
              </p:cNvSpPr>
              <p:nvPr/>
            </p:nvSpPr>
            <p:spPr bwMode="auto">
              <a:xfrm>
                <a:off x="3328" y="2222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69" name="Line 2325"/>
              <p:cNvSpPr>
                <a:spLocks noChangeShapeType="1"/>
              </p:cNvSpPr>
              <p:nvPr/>
            </p:nvSpPr>
            <p:spPr bwMode="auto">
              <a:xfrm>
                <a:off x="3328" y="224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70" name="Line 2326"/>
              <p:cNvSpPr>
                <a:spLocks noChangeShapeType="1"/>
              </p:cNvSpPr>
              <p:nvPr/>
            </p:nvSpPr>
            <p:spPr bwMode="auto">
              <a:xfrm>
                <a:off x="3328" y="226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71" name="Line 2327"/>
              <p:cNvSpPr>
                <a:spLocks noChangeShapeType="1"/>
              </p:cNvSpPr>
              <p:nvPr/>
            </p:nvSpPr>
            <p:spPr bwMode="auto">
              <a:xfrm>
                <a:off x="3328" y="229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72" name="Line 2328"/>
              <p:cNvSpPr>
                <a:spLocks noChangeShapeType="1"/>
              </p:cNvSpPr>
              <p:nvPr/>
            </p:nvSpPr>
            <p:spPr bwMode="auto">
              <a:xfrm>
                <a:off x="3328" y="231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73" name="Line 2329"/>
              <p:cNvSpPr>
                <a:spLocks noChangeShapeType="1"/>
              </p:cNvSpPr>
              <p:nvPr/>
            </p:nvSpPr>
            <p:spPr bwMode="auto">
              <a:xfrm>
                <a:off x="3328" y="2334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74" name="Line 2330"/>
              <p:cNvSpPr>
                <a:spLocks noChangeShapeType="1"/>
              </p:cNvSpPr>
              <p:nvPr/>
            </p:nvSpPr>
            <p:spPr bwMode="auto">
              <a:xfrm>
                <a:off x="3328" y="235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75" name="Line 2331"/>
              <p:cNvSpPr>
                <a:spLocks noChangeShapeType="1"/>
              </p:cNvSpPr>
              <p:nvPr/>
            </p:nvSpPr>
            <p:spPr bwMode="auto">
              <a:xfrm>
                <a:off x="3328" y="237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76" name="Line 2332"/>
              <p:cNvSpPr>
                <a:spLocks noChangeShapeType="1"/>
              </p:cNvSpPr>
              <p:nvPr/>
            </p:nvSpPr>
            <p:spPr bwMode="auto">
              <a:xfrm>
                <a:off x="3334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77" name="Line 2333"/>
              <p:cNvSpPr>
                <a:spLocks noChangeShapeType="1"/>
              </p:cNvSpPr>
              <p:nvPr/>
            </p:nvSpPr>
            <p:spPr bwMode="auto">
              <a:xfrm flipV="1">
                <a:off x="3351" y="238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78" name="Line 2334"/>
              <p:cNvSpPr>
                <a:spLocks noChangeShapeType="1"/>
              </p:cNvSpPr>
              <p:nvPr/>
            </p:nvSpPr>
            <p:spPr bwMode="auto">
              <a:xfrm flipV="1">
                <a:off x="3351" y="235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79" name="Line 2335"/>
              <p:cNvSpPr>
                <a:spLocks noChangeShapeType="1"/>
              </p:cNvSpPr>
              <p:nvPr/>
            </p:nvSpPr>
            <p:spPr bwMode="auto">
              <a:xfrm flipV="1">
                <a:off x="3351" y="2335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80" name="Line 2336"/>
              <p:cNvSpPr>
                <a:spLocks noChangeShapeType="1"/>
              </p:cNvSpPr>
              <p:nvPr/>
            </p:nvSpPr>
            <p:spPr bwMode="auto">
              <a:xfrm flipV="1">
                <a:off x="3351" y="231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81" name="Line 2337"/>
              <p:cNvSpPr>
                <a:spLocks noChangeShapeType="1"/>
              </p:cNvSpPr>
              <p:nvPr/>
            </p:nvSpPr>
            <p:spPr bwMode="auto">
              <a:xfrm flipV="1">
                <a:off x="3351" y="229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82" name="Line 2338"/>
              <p:cNvSpPr>
                <a:spLocks noChangeShapeType="1"/>
              </p:cNvSpPr>
              <p:nvPr/>
            </p:nvSpPr>
            <p:spPr bwMode="auto">
              <a:xfrm flipV="1">
                <a:off x="3351" y="226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83" name="Line 2339"/>
              <p:cNvSpPr>
                <a:spLocks noChangeShapeType="1"/>
              </p:cNvSpPr>
              <p:nvPr/>
            </p:nvSpPr>
            <p:spPr bwMode="auto">
              <a:xfrm flipV="1">
                <a:off x="3351" y="224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84" name="Line 2340"/>
              <p:cNvSpPr>
                <a:spLocks noChangeShapeType="1"/>
              </p:cNvSpPr>
              <p:nvPr/>
            </p:nvSpPr>
            <p:spPr bwMode="auto">
              <a:xfrm flipV="1">
                <a:off x="3351" y="2223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85" name="Line 2341"/>
              <p:cNvSpPr>
                <a:spLocks noChangeShapeType="1"/>
              </p:cNvSpPr>
              <p:nvPr/>
            </p:nvSpPr>
            <p:spPr bwMode="auto">
              <a:xfrm flipV="1">
                <a:off x="3351" y="220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86" name="Line 2342"/>
              <p:cNvSpPr>
                <a:spLocks noChangeShapeType="1"/>
              </p:cNvSpPr>
              <p:nvPr/>
            </p:nvSpPr>
            <p:spPr bwMode="auto">
              <a:xfrm flipV="1">
                <a:off x="3351" y="217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87" name="Line 2343"/>
              <p:cNvSpPr>
                <a:spLocks noChangeShapeType="1"/>
              </p:cNvSpPr>
              <p:nvPr/>
            </p:nvSpPr>
            <p:spPr bwMode="auto">
              <a:xfrm flipV="1">
                <a:off x="3351" y="215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88" name="Line 2344"/>
              <p:cNvSpPr>
                <a:spLocks noChangeShapeType="1"/>
              </p:cNvSpPr>
              <p:nvPr/>
            </p:nvSpPr>
            <p:spPr bwMode="auto">
              <a:xfrm flipV="1">
                <a:off x="3351" y="213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89" name="Line 2345"/>
              <p:cNvSpPr>
                <a:spLocks noChangeShapeType="1"/>
              </p:cNvSpPr>
              <p:nvPr/>
            </p:nvSpPr>
            <p:spPr bwMode="auto">
              <a:xfrm>
                <a:off x="3356" y="2127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90" name="Line 2346"/>
              <p:cNvSpPr>
                <a:spLocks noChangeShapeType="1"/>
              </p:cNvSpPr>
              <p:nvPr/>
            </p:nvSpPr>
            <p:spPr bwMode="auto">
              <a:xfrm>
                <a:off x="3375" y="213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91" name="Line 2347"/>
              <p:cNvSpPr>
                <a:spLocks noChangeShapeType="1"/>
              </p:cNvSpPr>
              <p:nvPr/>
            </p:nvSpPr>
            <p:spPr bwMode="auto">
              <a:xfrm>
                <a:off x="3375" y="2153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92" name="Line 2348"/>
              <p:cNvSpPr>
                <a:spLocks noChangeShapeType="1"/>
              </p:cNvSpPr>
              <p:nvPr/>
            </p:nvSpPr>
            <p:spPr bwMode="auto">
              <a:xfrm>
                <a:off x="3375" y="217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93" name="Line 2349"/>
              <p:cNvSpPr>
                <a:spLocks noChangeShapeType="1"/>
              </p:cNvSpPr>
              <p:nvPr/>
            </p:nvSpPr>
            <p:spPr bwMode="auto">
              <a:xfrm>
                <a:off x="3375" y="219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94" name="Line 2350"/>
              <p:cNvSpPr>
                <a:spLocks noChangeShapeType="1"/>
              </p:cNvSpPr>
              <p:nvPr/>
            </p:nvSpPr>
            <p:spPr bwMode="auto">
              <a:xfrm>
                <a:off x="3375" y="222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95" name="Line 2351"/>
              <p:cNvSpPr>
                <a:spLocks noChangeShapeType="1"/>
              </p:cNvSpPr>
              <p:nvPr/>
            </p:nvSpPr>
            <p:spPr bwMode="auto">
              <a:xfrm>
                <a:off x="3375" y="224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96" name="Line 2352"/>
              <p:cNvSpPr>
                <a:spLocks noChangeShapeType="1"/>
              </p:cNvSpPr>
              <p:nvPr/>
            </p:nvSpPr>
            <p:spPr bwMode="auto">
              <a:xfrm>
                <a:off x="3375" y="2265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97" name="Line 2353"/>
              <p:cNvSpPr>
                <a:spLocks noChangeShapeType="1"/>
              </p:cNvSpPr>
              <p:nvPr/>
            </p:nvSpPr>
            <p:spPr bwMode="auto">
              <a:xfrm>
                <a:off x="3375" y="228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98" name="Line 2354"/>
              <p:cNvSpPr>
                <a:spLocks noChangeShapeType="1"/>
              </p:cNvSpPr>
              <p:nvPr/>
            </p:nvSpPr>
            <p:spPr bwMode="auto">
              <a:xfrm>
                <a:off x="3375" y="231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699" name="Line 2355"/>
              <p:cNvSpPr>
                <a:spLocks noChangeShapeType="1"/>
              </p:cNvSpPr>
              <p:nvPr/>
            </p:nvSpPr>
            <p:spPr bwMode="auto">
              <a:xfrm>
                <a:off x="3375" y="233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00" name="Line 2356"/>
              <p:cNvSpPr>
                <a:spLocks noChangeShapeType="1"/>
              </p:cNvSpPr>
              <p:nvPr/>
            </p:nvSpPr>
            <p:spPr bwMode="auto">
              <a:xfrm>
                <a:off x="3375" y="235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01" name="Line 2357"/>
              <p:cNvSpPr>
                <a:spLocks noChangeShapeType="1"/>
              </p:cNvSpPr>
              <p:nvPr/>
            </p:nvSpPr>
            <p:spPr bwMode="auto">
              <a:xfrm>
                <a:off x="3375" y="237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02" name="Line 2358"/>
              <p:cNvSpPr>
                <a:spLocks noChangeShapeType="1"/>
              </p:cNvSpPr>
              <p:nvPr/>
            </p:nvSpPr>
            <p:spPr bwMode="auto">
              <a:xfrm>
                <a:off x="3379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03" name="Line 2359"/>
              <p:cNvSpPr>
                <a:spLocks noChangeShapeType="1"/>
              </p:cNvSpPr>
              <p:nvPr/>
            </p:nvSpPr>
            <p:spPr bwMode="auto">
              <a:xfrm flipV="1">
                <a:off x="3398" y="238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04" name="Line 2360"/>
              <p:cNvSpPr>
                <a:spLocks noChangeShapeType="1"/>
              </p:cNvSpPr>
              <p:nvPr/>
            </p:nvSpPr>
            <p:spPr bwMode="auto">
              <a:xfrm flipV="1">
                <a:off x="3398" y="236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05" name="Line 2361"/>
              <p:cNvSpPr>
                <a:spLocks noChangeShapeType="1"/>
              </p:cNvSpPr>
              <p:nvPr/>
            </p:nvSpPr>
            <p:spPr bwMode="auto">
              <a:xfrm flipV="1">
                <a:off x="3398" y="233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06" name="Line 2362"/>
              <p:cNvSpPr>
                <a:spLocks noChangeShapeType="1"/>
              </p:cNvSpPr>
              <p:nvPr/>
            </p:nvSpPr>
            <p:spPr bwMode="auto">
              <a:xfrm flipV="1">
                <a:off x="3398" y="231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07" name="Line 2363"/>
              <p:cNvSpPr>
                <a:spLocks noChangeShapeType="1"/>
              </p:cNvSpPr>
              <p:nvPr/>
            </p:nvSpPr>
            <p:spPr bwMode="auto">
              <a:xfrm flipV="1">
                <a:off x="3398" y="2292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08" name="Line 2364"/>
              <p:cNvSpPr>
                <a:spLocks noChangeShapeType="1"/>
              </p:cNvSpPr>
              <p:nvPr/>
            </p:nvSpPr>
            <p:spPr bwMode="auto">
              <a:xfrm flipV="1">
                <a:off x="3398" y="227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09" name="Line 2365"/>
              <p:cNvSpPr>
                <a:spLocks noChangeShapeType="1"/>
              </p:cNvSpPr>
              <p:nvPr/>
            </p:nvSpPr>
            <p:spPr bwMode="auto">
              <a:xfrm flipV="1">
                <a:off x="3398" y="224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10" name="Line 2366"/>
              <p:cNvSpPr>
                <a:spLocks noChangeShapeType="1"/>
              </p:cNvSpPr>
              <p:nvPr/>
            </p:nvSpPr>
            <p:spPr bwMode="auto">
              <a:xfrm flipV="1">
                <a:off x="3398" y="222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11" name="Line 2367"/>
              <p:cNvSpPr>
                <a:spLocks noChangeShapeType="1"/>
              </p:cNvSpPr>
              <p:nvPr/>
            </p:nvSpPr>
            <p:spPr bwMode="auto">
              <a:xfrm flipV="1">
                <a:off x="3398" y="220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12" name="Line 2368"/>
              <p:cNvSpPr>
                <a:spLocks noChangeShapeType="1"/>
              </p:cNvSpPr>
              <p:nvPr/>
            </p:nvSpPr>
            <p:spPr bwMode="auto">
              <a:xfrm flipV="1">
                <a:off x="3398" y="2180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13" name="Line 2369"/>
              <p:cNvSpPr>
                <a:spLocks noChangeShapeType="1"/>
              </p:cNvSpPr>
              <p:nvPr/>
            </p:nvSpPr>
            <p:spPr bwMode="auto">
              <a:xfrm flipV="1">
                <a:off x="3398" y="215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14" name="Line 2370"/>
              <p:cNvSpPr>
                <a:spLocks noChangeShapeType="1"/>
              </p:cNvSpPr>
              <p:nvPr/>
            </p:nvSpPr>
            <p:spPr bwMode="auto">
              <a:xfrm flipV="1">
                <a:off x="3398" y="213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15" name="Line 2371"/>
              <p:cNvSpPr>
                <a:spLocks noChangeShapeType="1"/>
              </p:cNvSpPr>
              <p:nvPr/>
            </p:nvSpPr>
            <p:spPr bwMode="auto">
              <a:xfrm>
                <a:off x="3401" y="2127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16" name="Line 2372"/>
              <p:cNvSpPr>
                <a:spLocks noChangeShapeType="1"/>
              </p:cNvSpPr>
              <p:nvPr/>
            </p:nvSpPr>
            <p:spPr bwMode="auto">
              <a:xfrm>
                <a:off x="3423" y="2127"/>
                <a:ext cx="1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17" name="Line 2373"/>
              <p:cNvSpPr>
                <a:spLocks noChangeShapeType="1"/>
              </p:cNvSpPr>
              <p:nvPr/>
            </p:nvSpPr>
            <p:spPr bwMode="auto">
              <a:xfrm>
                <a:off x="3445" y="212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18" name="Line 2374"/>
              <p:cNvSpPr>
                <a:spLocks noChangeShapeType="1"/>
              </p:cNvSpPr>
              <p:nvPr/>
            </p:nvSpPr>
            <p:spPr bwMode="auto">
              <a:xfrm>
                <a:off x="3445" y="21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19" name="Line 2375"/>
              <p:cNvSpPr>
                <a:spLocks noChangeShapeType="1"/>
              </p:cNvSpPr>
              <p:nvPr/>
            </p:nvSpPr>
            <p:spPr bwMode="auto">
              <a:xfrm>
                <a:off x="3445" y="217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20" name="Line 2376"/>
              <p:cNvSpPr>
                <a:spLocks noChangeShapeType="1"/>
              </p:cNvSpPr>
              <p:nvPr/>
            </p:nvSpPr>
            <p:spPr bwMode="auto">
              <a:xfrm>
                <a:off x="3445" y="2195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21" name="Line 2377"/>
              <p:cNvSpPr>
                <a:spLocks noChangeShapeType="1"/>
              </p:cNvSpPr>
              <p:nvPr/>
            </p:nvSpPr>
            <p:spPr bwMode="auto">
              <a:xfrm>
                <a:off x="3451" y="2211"/>
                <a:ext cx="1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22" name="Line 2378"/>
              <p:cNvSpPr>
                <a:spLocks noChangeShapeType="1"/>
              </p:cNvSpPr>
              <p:nvPr/>
            </p:nvSpPr>
            <p:spPr bwMode="auto">
              <a:xfrm flipV="1">
                <a:off x="3468" y="2194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23" name="Line 2379"/>
              <p:cNvSpPr>
                <a:spLocks noChangeShapeType="1"/>
              </p:cNvSpPr>
              <p:nvPr/>
            </p:nvSpPr>
            <p:spPr bwMode="auto">
              <a:xfrm flipV="1">
                <a:off x="3468" y="217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24" name="Line 2380"/>
              <p:cNvSpPr>
                <a:spLocks noChangeShapeType="1"/>
              </p:cNvSpPr>
              <p:nvPr/>
            </p:nvSpPr>
            <p:spPr bwMode="auto">
              <a:xfrm flipV="1">
                <a:off x="3468" y="215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25" name="Line 2381"/>
              <p:cNvSpPr>
                <a:spLocks noChangeShapeType="1"/>
              </p:cNvSpPr>
              <p:nvPr/>
            </p:nvSpPr>
            <p:spPr bwMode="auto">
              <a:xfrm flipV="1">
                <a:off x="3468" y="212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26" name="Line 2382"/>
              <p:cNvSpPr>
                <a:spLocks noChangeShapeType="1"/>
              </p:cNvSpPr>
              <p:nvPr/>
            </p:nvSpPr>
            <p:spPr bwMode="auto">
              <a:xfrm flipV="1">
                <a:off x="3468" y="210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27" name="Line 2383"/>
              <p:cNvSpPr>
                <a:spLocks noChangeShapeType="1"/>
              </p:cNvSpPr>
              <p:nvPr/>
            </p:nvSpPr>
            <p:spPr bwMode="auto">
              <a:xfrm flipV="1">
                <a:off x="3468" y="208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28" name="Line 2384"/>
              <p:cNvSpPr>
                <a:spLocks noChangeShapeType="1"/>
              </p:cNvSpPr>
              <p:nvPr/>
            </p:nvSpPr>
            <p:spPr bwMode="auto">
              <a:xfrm flipV="1">
                <a:off x="3468" y="206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29" name="Line 2385"/>
              <p:cNvSpPr>
                <a:spLocks noChangeShapeType="1"/>
              </p:cNvSpPr>
              <p:nvPr/>
            </p:nvSpPr>
            <p:spPr bwMode="auto">
              <a:xfrm flipV="1">
                <a:off x="3468" y="203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30" name="Line 2386"/>
              <p:cNvSpPr>
                <a:spLocks noChangeShapeType="1"/>
              </p:cNvSpPr>
              <p:nvPr/>
            </p:nvSpPr>
            <p:spPr bwMode="auto">
              <a:xfrm flipV="1">
                <a:off x="3468" y="2015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31" name="Freeform 2387"/>
              <p:cNvSpPr>
                <a:spLocks/>
              </p:cNvSpPr>
              <p:nvPr/>
            </p:nvSpPr>
            <p:spPr bwMode="auto">
              <a:xfrm>
                <a:off x="3468" y="2002"/>
                <a:ext cx="10" cy="2"/>
              </a:xfrm>
              <a:custGeom>
                <a:avLst/>
                <a:gdLst>
                  <a:gd name="T0" fmla="*/ 0 w 19"/>
                  <a:gd name="T1" fmla="*/ 3 h 3"/>
                  <a:gd name="T2" fmla="*/ 0 w 19"/>
                  <a:gd name="T3" fmla="*/ 0 h 3"/>
                  <a:gd name="T4" fmla="*/ 19 w 19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3">
                    <a:moveTo>
                      <a:pt x="0" y="3"/>
                    </a:move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32" name="Freeform 2388"/>
              <p:cNvSpPr>
                <a:spLocks/>
              </p:cNvSpPr>
              <p:nvPr/>
            </p:nvSpPr>
            <p:spPr bwMode="auto">
              <a:xfrm>
                <a:off x="3489" y="2002"/>
                <a:ext cx="3" cy="8"/>
              </a:xfrm>
              <a:custGeom>
                <a:avLst/>
                <a:gdLst>
                  <a:gd name="T0" fmla="*/ 0 w 8"/>
                  <a:gd name="T1" fmla="*/ 0 h 14"/>
                  <a:gd name="T2" fmla="*/ 8 w 8"/>
                  <a:gd name="T3" fmla="*/ 0 h 14"/>
                  <a:gd name="T4" fmla="*/ 8 w 8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4">
                    <a:moveTo>
                      <a:pt x="0" y="0"/>
                    </a:moveTo>
                    <a:lnTo>
                      <a:pt x="8" y="0"/>
                    </a:lnTo>
                    <a:lnTo>
                      <a:pt x="8" y="14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33" name="Line 2389"/>
              <p:cNvSpPr>
                <a:spLocks noChangeShapeType="1"/>
              </p:cNvSpPr>
              <p:nvPr/>
            </p:nvSpPr>
            <p:spPr bwMode="auto">
              <a:xfrm>
                <a:off x="3492" y="202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34" name="Line 2390"/>
              <p:cNvSpPr>
                <a:spLocks noChangeShapeType="1"/>
              </p:cNvSpPr>
              <p:nvPr/>
            </p:nvSpPr>
            <p:spPr bwMode="auto">
              <a:xfrm>
                <a:off x="3496" y="2040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35" name="Line 2391"/>
              <p:cNvSpPr>
                <a:spLocks noChangeShapeType="1"/>
              </p:cNvSpPr>
              <p:nvPr/>
            </p:nvSpPr>
            <p:spPr bwMode="auto">
              <a:xfrm>
                <a:off x="3516" y="2042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36" name="Line 2392"/>
              <p:cNvSpPr>
                <a:spLocks noChangeShapeType="1"/>
              </p:cNvSpPr>
              <p:nvPr/>
            </p:nvSpPr>
            <p:spPr bwMode="auto">
              <a:xfrm>
                <a:off x="3516" y="20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37" name="Line 2393"/>
              <p:cNvSpPr>
                <a:spLocks noChangeShapeType="1"/>
              </p:cNvSpPr>
              <p:nvPr/>
            </p:nvSpPr>
            <p:spPr bwMode="auto">
              <a:xfrm>
                <a:off x="3516" y="208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38" name="Line 2394"/>
              <p:cNvSpPr>
                <a:spLocks noChangeShapeType="1"/>
              </p:cNvSpPr>
              <p:nvPr/>
            </p:nvSpPr>
            <p:spPr bwMode="auto">
              <a:xfrm>
                <a:off x="3516" y="211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39" name="Line 2395"/>
              <p:cNvSpPr>
                <a:spLocks noChangeShapeType="1"/>
              </p:cNvSpPr>
              <p:nvPr/>
            </p:nvSpPr>
            <p:spPr bwMode="auto">
              <a:xfrm>
                <a:off x="3516" y="213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40" name="Line 2396"/>
              <p:cNvSpPr>
                <a:spLocks noChangeShapeType="1"/>
              </p:cNvSpPr>
              <p:nvPr/>
            </p:nvSpPr>
            <p:spPr bwMode="auto">
              <a:xfrm>
                <a:off x="3516" y="2154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41" name="Line 2397"/>
              <p:cNvSpPr>
                <a:spLocks noChangeShapeType="1"/>
              </p:cNvSpPr>
              <p:nvPr/>
            </p:nvSpPr>
            <p:spPr bwMode="auto">
              <a:xfrm>
                <a:off x="3516" y="217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42" name="Line 2398"/>
              <p:cNvSpPr>
                <a:spLocks noChangeShapeType="1"/>
              </p:cNvSpPr>
              <p:nvPr/>
            </p:nvSpPr>
            <p:spPr bwMode="auto">
              <a:xfrm>
                <a:off x="3516" y="219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43" name="Line 2399"/>
              <p:cNvSpPr>
                <a:spLocks noChangeShapeType="1"/>
              </p:cNvSpPr>
              <p:nvPr/>
            </p:nvSpPr>
            <p:spPr bwMode="auto">
              <a:xfrm>
                <a:off x="3516" y="222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44" name="Line 2400"/>
              <p:cNvSpPr>
                <a:spLocks noChangeShapeType="1"/>
              </p:cNvSpPr>
              <p:nvPr/>
            </p:nvSpPr>
            <p:spPr bwMode="auto">
              <a:xfrm>
                <a:off x="3516" y="224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45" name="Line 2401"/>
              <p:cNvSpPr>
                <a:spLocks noChangeShapeType="1"/>
              </p:cNvSpPr>
              <p:nvPr/>
            </p:nvSpPr>
            <p:spPr bwMode="auto">
              <a:xfrm>
                <a:off x="3516" y="226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46" name="Line 2402"/>
              <p:cNvSpPr>
                <a:spLocks noChangeShapeType="1"/>
              </p:cNvSpPr>
              <p:nvPr/>
            </p:nvSpPr>
            <p:spPr bwMode="auto">
              <a:xfrm>
                <a:off x="3516" y="228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47" name="Line 2403"/>
              <p:cNvSpPr>
                <a:spLocks noChangeShapeType="1"/>
              </p:cNvSpPr>
              <p:nvPr/>
            </p:nvSpPr>
            <p:spPr bwMode="auto">
              <a:xfrm>
                <a:off x="3516" y="231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48" name="Line 2404"/>
              <p:cNvSpPr>
                <a:spLocks noChangeShapeType="1"/>
              </p:cNvSpPr>
              <p:nvPr/>
            </p:nvSpPr>
            <p:spPr bwMode="auto">
              <a:xfrm>
                <a:off x="3516" y="233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49" name="Line 2405"/>
              <p:cNvSpPr>
                <a:spLocks noChangeShapeType="1"/>
              </p:cNvSpPr>
              <p:nvPr/>
            </p:nvSpPr>
            <p:spPr bwMode="auto">
              <a:xfrm>
                <a:off x="3516" y="235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50" name="Line 2406"/>
              <p:cNvSpPr>
                <a:spLocks noChangeShapeType="1"/>
              </p:cNvSpPr>
              <p:nvPr/>
            </p:nvSpPr>
            <p:spPr bwMode="auto">
              <a:xfrm>
                <a:off x="3516" y="2378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51" name="Line 2407"/>
              <p:cNvSpPr>
                <a:spLocks noChangeShapeType="1"/>
              </p:cNvSpPr>
              <p:nvPr/>
            </p:nvSpPr>
            <p:spPr bwMode="auto">
              <a:xfrm>
                <a:off x="3520" y="2396"/>
                <a:ext cx="1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52" name="Line 2408"/>
              <p:cNvSpPr>
                <a:spLocks noChangeShapeType="1"/>
              </p:cNvSpPr>
              <p:nvPr/>
            </p:nvSpPr>
            <p:spPr bwMode="auto">
              <a:xfrm>
                <a:off x="3543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53" name="Line 2409"/>
              <p:cNvSpPr>
                <a:spLocks noChangeShapeType="1"/>
              </p:cNvSpPr>
              <p:nvPr/>
            </p:nvSpPr>
            <p:spPr bwMode="auto">
              <a:xfrm>
                <a:off x="3565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54" name="Line 2410"/>
              <p:cNvSpPr>
                <a:spLocks noChangeShapeType="1"/>
              </p:cNvSpPr>
              <p:nvPr/>
            </p:nvSpPr>
            <p:spPr bwMode="auto">
              <a:xfrm flipV="1">
                <a:off x="3586" y="238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55" name="Line 2411"/>
              <p:cNvSpPr>
                <a:spLocks noChangeShapeType="1"/>
              </p:cNvSpPr>
              <p:nvPr/>
            </p:nvSpPr>
            <p:spPr bwMode="auto">
              <a:xfrm flipV="1">
                <a:off x="3586" y="236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56" name="Line 2412"/>
              <p:cNvSpPr>
                <a:spLocks noChangeShapeType="1"/>
              </p:cNvSpPr>
              <p:nvPr/>
            </p:nvSpPr>
            <p:spPr bwMode="auto">
              <a:xfrm flipV="1">
                <a:off x="3586" y="233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57" name="Line 2413"/>
              <p:cNvSpPr>
                <a:spLocks noChangeShapeType="1"/>
              </p:cNvSpPr>
              <p:nvPr/>
            </p:nvSpPr>
            <p:spPr bwMode="auto">
              <a:xfrm flipV="1">
                <a:off x="3586" y="231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58" name="Line 2414"/>
              <p:cNvSpPr>
                <a:spLocks noChangeShapeType="1"/>
              </p:cNvSpPr>
              <p:nvPr/>
            </p:nvSpPr>
            <p:spPr bwMode="auto">
              <a:xfrm flipV="1">
                <a:off x="3586" y="2293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59" name="Line 2415"/>
              <p:cNvSpPr>
                <a:spLocks noChangeShapeType="1"/>
              </p:cNvSpPr>
              <p:nvPr/>
            </p:nvSpPr>
            <p:spPr bwMode="auto">
              <a:xfrm flipV="1">
                <a:off x="3586" y="227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60" name="Line 2416"/>
              <p:cNvSpPr>
                <a:spLocks noChangeShapeType="1"/>
              </p:cNvSpPr>
              <p:nvPr/>
            </p:nvSpPr>
            <p:spPr bwMode="auto">
              <a:xfrm flipV="1">
                <a:off x="3586" y="224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61" name="Line 2417"/>
              <p:cNvSpPr>
                <a:spLocks noChangeShapeType="1"/>
              </p:cNvSpPr>
              <p:nvPr/>
            </p:nvSpPr>
            <p:spPr bwMode="auto">
              <a:xfrm flipV="1">
                <a:off x="3586" y="222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62" name="Line 2418"/>
              <p:cNvSpPr>
                <a:spLocks noChangeShapeType="1"/>
              </p:cNvSpPr>
              <p:nvPr/>
            </p:nvSpPr>
            <p:spPr bwMode="auto">
              <a:xfrm flipV="1">
                <a:off x="3586" y="220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63" name="Line 2419"/>
              <p:cNvSpPr>
                <a:spLocks noChangeShapeType="1"/>
              </p:cNvSpPr>
              <p:nvPr/>
            </p:nvSpPr>
            <p:spPr bwMode="auto">
              <a:xfrm flipV="1">
                <a:off x="3586" y="2181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64" name="Line 2420"/>
              <p:cNvSpPr>
                <a:spLocks noChangeShapeType="1"/>
              </p:cNvSpPr>
              <p:nvPr/>
            </p:nvSpPr>
            <p:spPr bwMode="auto">
              <a:xfrm flipV="1">
                <a:off x="3586" y="215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65" name="Line 2421"/>
              <p:cNvSpPr>
                <a:spLocks noChangeShapeType="1"/>
              </p:cNvSpPr>
              <p:nvPr/>
            </p:nvSpPr>
            <p:spPr bwMode="auto">
              <a:xfrm flipV="1">
                <a:off x="3586" y="213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66" name="Line 2422"/>
              <p:cNvSpPr>
                <a:spLocks noChangeShapeType="1"/>
              </p:cNvSpPr>
              <p:nvPr/>
            </p:nvSpPr>
            <p:spPr bwMode="auto">
              <a:xfrm>
                <a:off x="3588" y="2127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67" name="Line 2423"/>
              <p:cNvSpPr>
                <a:spLocks noChangeShapeType="1"/>
              </p:cNvSpPr>
              <p:nvPr/>
            </p:nvSpPr>
            <p:spPr bwMode="auto">
              <a:xfrm>
                <a:off x="3609" y="212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68" name="Line 2424"/>
              <p:cNvSpPr>
                <a:spLocks noChangeShapeType="1"/>
              </p:cNvSpPr>
              <p:nvPr/>
            </p:nvSpPr>
            <p:spPr bwMode="auto">
              <a:xfrm>
                <a:off x="3609" y="21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69" name="Line 2425"/>
              <p:cNvSpPr>
                <a:spLocks noChangeShapeType="1"/>
              </p:cNvSpPr>
              <p:nvPr/>
            </p:nvSpPr>
            <p:spPr bwMode="auto">
              <a:xfrm>
                <a:off x="3609" y="217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70" name="Line 2426"/>
              <p:cNvSpPr>
                <a:spLocks noChangeShapeType="1"/>
              </p:cNvSpPr>
              <p:nvPr/>
            </p:nvSpPr>
            <p:spPr bwMode="auto">
              <a:xfrm>
                <a:off x="3609" y="2195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71" name="Line 2427"/>
              <p:cNvSpPr>
                <a:spLocks noChangeShapeType="1"/>
              </p:cNvSpPr>
              <p:nvPr/>
            </p:nvSpPr>
            <p:spPr bwMode="auto">
              <a:xfrm>
                <a:off x="3609" y="221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72" name="Line 2428"/>
              <p:cNvSpPr>
                <a:spLocks noChangeShapeType="1"/>
              </p:cNvSpPr>
              <p:nvPr/>
            </p:nvSpPr>
            <p:spPr bwMode="auto">
              <a:xfrm>
                <a:off x="3609" y="224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73" name="Line 2429"/>
              <p:cNvSpPr>
                <a:spLocks noChangeShapeType="1"/>
              </p:cNvSpPr>
              <p:nvPr/>
            </p:nvSpPr>
            <p:spPr bwMode="auto">
              <a:xfrm>
                <a:off x="3609" y="226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74" name="Line 2430"/>
              <p:cNvSpPr>
                <a:spLocks noChangeShapeType="1"/>
              </p:cNvSpPr>
              <p:nvPr/>
            </p:nvSpPr>
            <p:spPr bwMode="auto">
              <a:xfrm>
                <a:off x="3609" y="228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75" name="Line 2431"/>
              <p:cNvSpPr>
                <a:spLocks noChangeShapeType="1"/>
              </p:cNvSpPr>
              <p:nvPr/>
            </p:nvSpPr>
            <p:spPr bwMode="auto">
              <a:xfrm>
                <a:off x="3609" y="230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76" name="Line 2432"/>
              <p:cNvSpPr>
                <a:spLocks noChangeShapeType="1"/>
              </p:cNvSpPr>
              <p:nvPr/>
            </p:nvSpPr>
            <p:spPr bwMode="auto">
              <a:xfrm>
                <a:off x="3609" y="233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77" name="Line 2433"/>
              <p:cNvSpPr>
                <a:spLocks noChangeShapeType="1"/>
              </p:cNvSpPr>
              <p:nvPr/>
            </p:nvSpPr>
            <p:spPr bwMode="auto">
              <a:xfrm>
                <a:off x="3609" y="235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78" name="Line 2434"/>
              <p:cNvSpPr>
                <a:spLocks noChangeShapeType="1"/>
              </p:cNvSpPr>
              <p:nvPr/>
            </p:nvSpPr>
            <p:spPr bwMode="auto">
              <a:xfrm>
                <a:off x="3609" y="237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79" name="Line 2435"/>
              <p:cNvSpPr>
                <a:spLocks noChangeShapeType="1"/>
              </p:cNvSpPr>
              <p:nvPr/>
            </p:nvSpPr>
            <p:spPr bwMode="auto">
              <a:xfrm>
                <a:off x="3610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80" name="Line 2436"/>
              <p:cNvSpPr>
                <a:spLocks noChangeShapeType="1"/>
              </p:cNvSpPr>
              <p:nvPr/>
            </p:nvSpPr>
            <p:spPr bwMode="auto">
              <a:xfrm>
                <a:off x="3632" y="2396"/>
                <a:ext cx="1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81" name="Line 2437"/>
              <p:cNvSpPr>
                <a:spLocks noChangeShapeType="1"/>
              </p:cNvSpPr>
              <p:nvPr/>
            </p:nvSpPr>
            <p:spPr bwMode="auto">
              <a:xfrm>
                <a:off x="3655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82" name="Line 2438"/>
              <p:cNvSpPr>
                <a:spLocks noChangeShapeType="1"/>
              </p:cNvSpPr>
              <p:nvPr/>
            </p:nvSpPr>
            <p:spPr bwMode="auto">
              <a:xfrm>
                <a:off x="3677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83" name="Line 2439"/>
              <p:cNvSpPr>
                <a:spLocks noChangeShapeType="1"/>
              </p:cNvSpPr>
              <p:nvPr/>
            </p:nvSpPr>
            <p:spPr bwMode="auto">
              <a:xfrm>
                <a:off x="3700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84" name="Freeform 2440"/>
              <p:cNvSpPr>
                <a:spLocks/>
              </p:cNvSpPr>
              <p:nvPr/>
            </p:nvSpPr>
            <p:spPr bwMode="auto">
              <a:xfrm>
                <a:off x="3722" y="2389"/>
                <a:ext cx="4" cy="7"/>
              </a:xfrm>
              <a:custGeom>
                <a:avLst/>
                <a:gdLst>
                  <a:gd name="T0" fmla="*/ 0 w 8"/>
                  <a:gd name="T1" fmla="*/ 15 h 15"/>
                  <a:gd name="T2" fmla="*/ 8 w 8"/>
                  <a:gd name="T3" fmla="*/ 15 h 15"/>
                  <a:gd name="T4" fmla="*/ 8 w 8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5">
                    <a:moveTo>
                      <a:pt x="0" y="15"/>
                    </a:moveTo>
                    <a:lnTo>
                      <a:pt x="8" y="15"/>
                    </a:lnTo>
                    <a:lnTo>
                      <a:pt x="8" y="0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85" name="Line 2441"/>
              <p:cNvSpPr>
                <a:spLocks noChangeShapeType="1"/>
              </p:cNvSpPr>
              <p:nvPr/>
            </p:nvSpPr>
            <p:spPr bwMode="auto">
              <a:xfrm flipV="1">
                <a:off x="3726" y="236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86" name="Line 2442"/>
              <p:cNvSpPr>
                <a:spLocks noChangeShapeType="1"/>
              </p:cNvSpPr>
              <p:nvPr/>
            </p:nvSpPr>
            <p:spPr bwMode="auto">
              <a:xfrm flipV="1">
                <a:off x="3726" y="234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87" name="Line 2443"/>
              <p:cNvSpPr>
                <a:spLocks noChangeShapeType="1"/>
              </p:cNvSpPr>
              <p:nvPr/>
            </p:nvSpPr>
            <p:spPr bwMode="auto">
              <a:xfrm flipV="1">
                <a:off x="3726" y="2321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88" name="Line 2444"/>
              <p:cNvSpPr>
                <a:spLocks noChangeShapeType="1"/>
              </p:cNvSpPr>
              <p:nvPr/>
            </p:nvSpPr>
            <p:spPr bwMode="auto">
              <a:xfrm flipV="1">
                <a:off x="3726" y="229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89" name="Line 2445"/>
              <p:cNvSpPr>
                <a:spLocks noChangeShapeType="1"/>
              </p:cNvSpPr>
              <p:nvPr/>
            </p:nvSpPr>
            <p:spPr bwMode="auto">
              <a:xfrm flipV="1">
                <a:off x="3726" y="227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90" name="Line 2446"/>
              <p:cNvSpPr>
                <a:spLocks noChangeShapeType="1"/>
              </p:cNvSpPr>
              <p:nvPr/>
            </p:nvSpPr>
            <p:spPr bwMode="auto">
              <a:xfrm flipV="1">
                <a:off x="3726" y="225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91" name="Line 2447"/>
              <p:cNvSpPr>
                <a:spLocks noChangeShapeType="1"/>
              </p:cNvSpPr>
              <p:nvPr/>
            </p:nvSpPr>
            <p:spPr bwMode="auto">
              <a:xfrm flipV="1">
                <a:off x="3726" y="223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92" name="Line 2448"/>
              <p:cNvSpPr>
                <a:spLocks noChangeShapeType="1"/>
              </p:cNvSpPr>
              <p:nvPr/>
            </p:nvSpPr>
            <p:spPr bwMode="auto">
              <a:xfrm flipV="1">
                <a:off x="3726" y="2209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93" name="Line 2449"/>
              <p:cNvSpPr>
                <a:spLocks noChangeShapeType="1"/>
              </p:cNvSpPr>
              <p:nvPr/>
            </p:nvSpPr>
            <p:spPr bwMode="auto">
              <a:xfrm flipV="1">
                <a:off x="3726" y="218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94" name="Line 2450"/>
              <p:cNvSpPr>
                <a:spLocks noChangeShapeType="1"/>
              </p:cNvSpPr>
              <p:nvPr/>
            </p:nvSpPr>
            <p:spPr bwMode="auto">
              <a:xfrm flipV="1">
                <a:off x="3726" y="21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95" name="Line 2451"/>
              <p:cNvSpPr>
                <a:spLocks noChangeShapeType="1"/>
              </p:cNvSpPr>
              <p:nvPr/>
            </p:nvSpPr>
            <p:spPr bwMode="auto">
              <a:xfrm flipV="1">
                <a:off x="3726" y="214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96" name="Freeform 2452"/>
              <p:cNvSpPr>
                <a:spLocks/>
              </p:cNvSpPr>
              <p:nvPr/>
            </p:nvSpPr>
            <p:spPr bwMode="auto">
              <a:xfrm>
                <a:off x="3726" y="2127"/>
                <a:ext cx="7" cy="4"/>
              </a:xfrm>
              <a:custGeom>
                <a:avLst/>
                <a:gdLst>
                  <a:gd name="T0" fmla="*/ 0 w 15"/>
                  <a:gd name="T1" fmla="*/ 7 h 7"/>
                  <a:gd name="T2" fmla="*/ 0 w 15"/>
                  <a:gd name="T3" fmla="*/ 0 h 7"/>
                  <a:gd name="T4" fmla="*/ 15 w 15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7">
                    <a:moveTo>
                      <a:pt x="0" y="7"/>
                    </a:moveTo>
                    <a:lnTo>
                      <a:pt x="0" y="0"/>
                    </a:lnTo>
                    <a:lnTo>
                      <a:pt x="15" y="0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97" name="Freeform 2453"/>
              <p:cNvSpPr>
                <a:spLocks/>
              </p:cNvSpPr>
              <p:nvPr/>
            </p:nvSpPr>
            <p:spPr bwMode="auto">
              <a:xfrm>
                <a:off x="3744" y="2127"/>
                <a:ext cx="5" cy="7"/>
              </a:xfrm>
              <a:custGeom>
                <a:avLst/>
                <a:gdLst>
                  <a:gd name="T0" fmla="*/ 0 w 9"/>
                  <a:gd name="T1" fmla="*/ 0 h 13"/>
                  <a:gd name="T2" fmla="*/ 9 w 9"/>
                  <a:gd name="T3" fmla="*/ 0 h 13"/>
                  <a:gd name="T4" fmla="*/ 9 w 9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0" y="0"/>
                    </a:moveTo>
                    <a:lnTo>
                      <a:pt x="9" y="0"/>
                    </a:lnTo>
                    <a:lnTo>
                      <a:pt x="9" y="13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98" name="Line 2454"/>
              <p:cNvSpPr>
                <a:spLocks noChangeShapeType="1"/>
              </p:cNvSpPr>
              <p:nvPr/>
            </p:nvSpPr>
            <p:spPr bwMode="auto">
              <a:xfrm>
                <a:off x="3749" y="214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799" name="Line 2455"/>
              <p:cNvSpPr>
                <a:spLocks noChangeShapeType="1"/>
              </p:cNvSpPr>
              <p:nvPr/>
            </p:nvSpPr>
            <p:spPr bwMode="auto">
              <a:xfrm>
                <a:off x="3749" y="216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00" name="Line 2456"/>
              <p:cNvSpPr>
                <a:spLocks noChangeShapeType="1"/>
              </p:cNvSpPr>
              <p:nvPr/>
            </p:nvSpPr>
            <p:spPr bwMode="auto">
              <a:xfrm>
                <a:off x="3749" y="219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01" name="Line 2457"/>
              <p:cNvSpPr>
                <a:spLocks noChangeShapeType="1"/>
              </p:cNvSpPr>
              <p:nvPr/>
            </p:nvSpPr>
            <p:spPr bwMode="auto">
              <a:xfrm>
                <a:off x="3749" y="221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02" name="Line 2458"/>
              <p:cNvSpPr>
                <a:spLocks noChangeShapeType="1"/>
              </p:cNvSpPr>
              <p:nvPr/>
            </p:nvSpPr>
            <p:spPr bwMode="auto">
              <a:xfrm>
                <a:off x="3749" y="223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03" name="Line 2459"/>
              <p:cNvSpPr>
                <a:spLocks noChangeShapeType="1"/>
              </p:cNvSpPr>
              <p:nvPr/>
            </p:nvSpPr>
            <p:spPr bwMode="auto">
              <a:xfrm>
                <a:off x="3749" y="225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04" name="Line 2460"/>
              <p:cNvSpPr>
                <a:spLocks noChangeShapeType="1"/>
              </p:cNvSpPr>
              <p:nvPr/>
            </p:nvSpPr>
            <p:spPr bwMode="auto">
              <a:xfrm>
                <a:off x="3749" y="2279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05" name="Line 2461"/>
              <p:cNvSpPr>
                <a:spLocks noChangeShapeType="1"/>
              </p:cNvSpPr>
              <p:nvPr/>
            </p:nvSpPr>
            <p:spPr bwMode="auto">
              <a:xfrm>
                <a:off x="3749" y="230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06" name="Line 2462"/>
              <p:cNvSpPr>
                <a:spLocks noChangeShapeType="1"/>
              </p:cNvSpPr>
              <p:nvPr/>
            </p:nvSpPr>
            <p:spPr bwMode="auto">
              <a:xfrm>
                <a:off x="3749" y="232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07" name="Line 2463"/>
              <p:cNvSpPr>
                <a:spLocks noChangeShapeType="1"/>
              </p:cNvSpPr>
              <p:nvPr/>
            </p:nvSpPr>
            <p:spPr bwMode="auto">
              <a:xfrm>
                <a:off x="3749" y="234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08" name="Line 2464"/>
              <p:cNvSpPr>
                <a:spLocks noChangeShapeType="1"/>
              </p:cNvSpPr>
              <p:nvPr/>
            </p:nvSpPr>
            <p:spPr bwMode="auto">
              <a:xfrm>
                <a:off x="3749" y="236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09" name="Freeform 2465"/>
              <p:cNvSpPr>
                <a:spLocks/>
              </p:cNvSpPr>
              <p:nvPr/>
            </p:nvSpPr>
            <p:spPr bwMode="auto">
              <a:xfrm>
                <a:off x="3749" y="2391"/>
                <a:ext cx="7" cy="5"/>
              </a:xfrm>
              <a:custGeom>
                <a:avLst/>
                <a:gdLst>
                  <a:gd name="T0" fmla="*/ 0 w 13"/>
                  <a:gd name="T1" fmla="*/ 0 h 9"/>
                  <a:gd name="T2" fmla="*/ 0 w 13"/>
                  <a:gd name="T3" fmla="*/ 9 h 9"/>
                  <a:gd name="T4" fmla="*/ 13 w 13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lnTo>
                      <a:pt x="0" y="9"/>
                    </a:lnTo>
                    <a:lnTo>
                      <a:pt x="13" y="9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10" name="Line 2466"/>
              <p:cNvSpPr>
                <a:spLocks noChangeShapeType="1"/>
              </p:cNvSpPr>
              <p:nvPr/>
            </p:nvSpPr>
            <p:spPr bwMode="auto">
              <a:xfrm>
                <a:off x="3767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11" name="Freeform 2467"/>
              <p:cNvSpPr>
                <a:spLocks/>
              </p:cNvSpPr>
              <p:nvPr/>
            </p:nvSpPr>
            <p:spPr bwMode="auto">
              <a:xfrm>
                <a:off x="3789" y="2391"/>
                <a:ext cx="7" cy="5"/>
              </a:xfrm>
              <a:custGeom>
                <a:avLst/>
                <a:gdLst>
                  <a:gd name="T0" fmla="*/ 0 w 13"/>
                  <a:gd name="T1" fmla="*/ 9 h 9"/>
                  <a:gd name="T2" fmla="*/ 13 w 13"/>
                  <a:gd name="T3" fmla="*/ 9 h 9"/>
                  <a:gd name="T4" fmla="*/ 13 w 13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9">
                    <a:moveTo>
                      <a:pt x="0" y="9"/>
                    </a:moveTo>
                    <a:lnTo>
                      <a:pt x="13" y="9"/>
                    </a:lnTo>
                    <a:lnTo>
                      <a:pt x="13" y="0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12" name="Line 2468"/>
              <p:cNvSpPr>
                <a:spLocks noChangeShapeType="1"/>
              </p:cNvSpPr>
              <p:nvPr/>
            </p:nvSpPr>
            <p:spPr bwMode="auto">
              <a:xfrm flipV="1">
                <a:off x="3796" y="236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13" name="Line 2469"/>
              <p:cNvSpPr>
                <a:spLocks noChangeShapeType="1"/>
              </p:cNvSpPr>
              <p:nvPr/>
            </p:nvSpPr>
            <p:spPr bwMode="auto">
              <a:xfrm flipV="1">
                <a:off x="3796" y="234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14" name="Line 2470"/>
              <p:cNvSpPr>
                <a:spLocks noChangeShapeType="1"/>
              </p:cNvSpPr>
              <p:nvPr/>
            </p:nvSpPr>
            <p:spPr bwMode="auto">
              <a:xfrm flipV="1">
                <a:off x="3796" y="232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15" name="Line 2471"/>
              <p:cNvSpPr>
                <a:spLocks noChangeShapeType="1"/>
              </p:cNvSpPr>
              <p:nvPr/>
            </p:nvSpPr>
            <p:spPr bwMode="auto">
              <a:xfrm flipV="1">
                <a:off x="3796" y="230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16" name="Line 2472"/>
              <p:cNvSpPr>
                <a:spLocks noChangeShapeType="1"/>
              </p:cNvSpPr>
              <p:nvPr/>
            </p:nvSpPr>
            <p:spPr bwMode="auto">
              <a:xfrm flipV="1">
                <a:off x="3796" y="2279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17" name="Line 2473"/>
              <p:cNvSpPr>
                <a:spLocks noChangeShapeType="1"/>
              </p:cNvSpPr>
              <p:nvPr/>
            </p:nvSpPr>
            <p:spPr bwMode="auto">
              <a:xfrm flipV="1">
                <a:off x="3796" y="225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18" name="Line 2474"/>
              <p:cNvSpPr>
                <a:spLocks noChangeShapeType="1"/>
              </p:cNvSpPr>
              <p:nvPr/>
            </p:nvSpPr>
            <p:spPr bwMode="auto">
              <a:xfrm flipV="1">
                <a:off x="3796" y="223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19" name="Line 2475"/>
              <p:cNvSpPr>
                <a:spLocks noChangeShapeType="1"/>
              </p:cNvSpPr>
              <p:nvPr/>
            </p:nvSpPr>
            <p:spPr bwMode="auto">
              <a:xfrm flipV="1">
                <a:off x="3796" y="221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20" name="Line 2476"/>
              <p:cNvSpPr>
                <a:spLocks noChangeShapeType="1"/>
              </p:cNvSpPr>
              <p:nvPr/>
            </p:nvSpPr>
            <p:spPr bwMode="auto">
              <a:xfrm>
                <a:off x="3806" y="2211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21" name="Line 2477"/>
              <p:cNvSpPr>
                <a:spLocks noChangeShapeType="1"/>
              </p:cNvSpPr>
              <p:nvPr/>
            </p:nvSpPr>
            <p:spPr bwMode="auto">
              <a:xfrm>
                <a:off x="3819" y="222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22" name="Line 2478"/>
              <p:cNvSpPr>
                <a:spLocks noChangeShapeType="1"/>
              </p:cNvSpPr>
              <p:nvPr/>
            </p:nvSpPr>
            <p:spPr bwMode="auto">
              <a:xfrm>
                <a:off x="3819" y="224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56063" name="Group 2719"/>
            <p:cNvGrpSpPr>
              <a:grpSpLocks/>
            </p:cNvGrpSpPr>
            <p:nvPr/>
          </p:nvGrpSpPr>
          <p:grpSpPr bwMode="auto">
            <a:xfrm>
              <a:off x="2700" y="737"/>
              <a:ext cx="1869" cy="1867"/>
              <a:chOff x="2700" y="737"/>
              <a:chExt cx="1869" cy="1867"/>
            </a:xfrm>
          </p:grpSpPr>
          <p:sp>
            <p:nvSpPr>
              <p:cNvPr id="955824" name="Line 2480"/>
              <p:cNvSpPr>
                <a:spLocks noChangeShapeType="1"/>
              </p:cNvSpPr>
              <p:nvPr/>
            </p:nvSpPr>
            <p:spPr bwMode="auto">
              <a:xfrm>
                <a:off x="3819" y="2265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25" name="Line 2481"/>
              <p:cNvSpPr>
                <a:spLocks noChangeShapeType="1"/>
              </p:cNvSpPr>
              <p:nvPr/>
            </p:nvSpPr>
            <p:spPr bwMode="auto">
              <a:xfrm>
                <a:off x="3819" y="228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26" name="Line 2482"/>
              <p:cNvSpPr>
                <a:spLocks noChangeShapeType="1"/>
              </p:cNvSpPr>
              <p:nvPr/>
            </p:nvSpPr>
            <p:spPr bwMode="auto">
              <a:xfrm>
                <a:off x="3819" y="231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27" name="Line 2483"/>
              <p:cNvSpPr>
                <a:spLocks noChangeShapeType="1"/>
              </p:cNvSpPr>
              <p:nvPr/>
            </p:nvSpPr>
            <p:spPr bwMode="auto">
              <a:xfrm>
                <a:off x="3819" y="233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28" name="Line 2484"/>
              <p:cNvSpPr>
                <a:spLocks noChangeShapeType="1"/>
              </p:cNvSpPr>
              <p:nvPr/>
            </p:nvSpPr>
            <p:spPr bwMode="auto">
              <a:xfrm>
                <a:off x="3819" y="235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29" name="Line 2485"/>
              <p:cNvSpPr>
                <a:spLocks noChangeShapeType="1"/>
              </p:cNvSpPr>
              <p:nvPr/>
            </p:nvSpPr>
            <p:spPr bwMode="auto">
              <a:xfrm>
                <a:off x="3819" y="237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30" name="Line 2486"/>
              <p:cNvSpPr>
                <a:spLocks noChangeShapeType="1"/>
              </p:cNvSpPr>
              <p:nvPr/>
            </p:nvSpPr>
            <p:spPr bwMode="auto">
              <a:xfrm>
                <a:off x="3823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31" name="Line 2487"/>
              <p:cNvSpPr>
                <a:spLocks noChangeShapeType="1"/>
              </p:cNvSpPr>
              <p:nvPr/>
            </p:nvSpPr>
            <p:spPr bwMode="auto">
              <a:xfrm>
                <a:off x="3845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32" name="Line 2488"/>
              <p:cNvSpPr>
                <a:spLocks noChangeShapeType="1"/>
              </p:cNvSpPr>
              <p:nvPr/>
            </p:nvSpPr>
            <p:spPr bwMode="auto">
              <a:xfrm>
                <a:off x="3868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33" name="Line 2489"/>
              <p:cNvSpPr>
                <a:spLocks noChangeShapeType="1"/>
              </p:cNvSpPr>
              <p:nvPr/>
            </p:nvSpPr>
            <p:spPr bwMode="auto">
              <a:xfrm>
                <a:off x="3890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34" name="Line 2490"/>
              <p:cNvSpPr>
                <a:spLocks noChangeShapeType="1"/>
              </p:cNvSpPr>
              <p:nvPr/>
            </p:nvSpPr>
            <p:spPr bwMode="auto">
              <a:xfrm>
                <a:off x="3912" y="2396"/>
                <a:ext cx="1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35" name="Line 2491"/>
              <p:cNvSpPr>
                <a:spLocks noChangeShapeType="1"/>
              </p:cNvSpPr>
              <p:nvPr/>
            </p:nvSpPr>
            <p:spPr bwMode="auto">
              <a:xfrm>
                <a:off x="3935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36" name="Line 2492"/>
              <p:cNvSpPr>
                <a:spLocks noChangeShapeType="1"/>
              </p:cNvSpPr>
              <p:nvPr/>
            </p:nvSpPr>
            <p:spPr bwMode="auto">
              <a:xfrm>
                <a:off x="3957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37" name="Line 2493"/>
              <p:cNvSpPr>
                <a:spLocks noChangeShapeType="1"/>
              </p:cNvSpPr>
              <p:nvPr/>
            </p:nvSpPr>
            <p:spPr bwMode="auto">
              <a:xfrm>
                <a:off x="3980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38" name="Line 2494"/>
              <p:cNvSpPr>
                <a:spLocks noChangeShapeType="1"/>
              </p:cNvSpPr>
              <p:nvPr/>
            </p:nvSpPr>
            <p:spPr bwMode="auto">
              <a:xfrm>
                <a:off x="4002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39" name="Line 2495"/>
              <p:cNvSpPr>
                <a:spLocks noChangeShapeType="1"/>
              </p:cNvSpPr>
              <p:nvPr/>
            </p:nvSpPr>
            <p:spPr bwMode="auto">
              <a:xfrm>
                <a:off x="4025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40" name="Line 2496"/>
              <p:cNvSpPr>
                <a:spLocks noChangeShapeType="1"/>
              </p:cNvSpPr>
              <p:nvPr/>
            </p:nvSpPr>
            <p:spPr bwMode="auto">
              <a:xfrm>
                <a:off x="4047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41" name="Line 2497"/>
              <p:cNvSpPr>
                <a:spLocks noChangeShapeType="1"/>
              </p:cNvSpPr>
              <p:nvPr/>
            </p:nvSpPr>
            <p:spPr bwMode="auto">
              <a:xfrm>
                <a:off x="4069" y="2396"/>
                <a:ext cx="1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42" name="Line 2498"/>
              <p:cNvSpPr>
                <a:spLocks noChangeShapeType="1"/>
              </p:cNvSpPr>
              <p:nvPr/>
            </p:nvSpPr>
            <p:spPr bwMode="auto">
              <a:xfrm>
                <a:off x="4092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43" name="Line 2499"/>
              <p:cNvSpPr>
                <a:spLocks noChangeShapeType="1"/>
              </p:cNvSpPr>
              <p:nvPr/>
            </p:nvSpPr>
            <p:spPr bwMode="auto">
              <a:xfrm>
                <a:off x="4114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44" name="Freeform 2500"/>
              <p:cNvSpPr>
                <a:spLocks/>
              </p:cNvSpPr>
              <p:nvPr/>
            </p:nvSpPr>
            <p:spPr bwMode="auto">
              <a:xfrm>
                <a:off x="4137" y="2395"/>
                <a:ext cx="10" cy="1"/>
              </a:xfrm>
              <a:custGeom>
                <a:avLst/>
                <a:gdLst>
                  <a:gd name="T0" fmla="*/ 0 w 21"/>
                  <a:gd name="T1" fmla="*/ 2 h 2"/>
                  <a:gd name="T2" fmla="*/ 21 w 21"/>
                  <a:gd name="T3" fmla="*/ 2 h 2"/>
                  <a:gd name="T4" fmla="*/ 21 w 2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">
                    <a:moveTo>
                      <a:pt x="0" y="2"/>
                    </a:moveTo>
                    <a:lnTo>
                      <a:pt x="21" y="2"/>
                    </a:lnTo>
                    <a:lnTo>
                      <a:pt x="21" y="0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45" name="Line 2501"/>
              <p:cNvSpPr>
                <a:spLocks noChangeShapeType="1"/>
              </p:cNvSpPr>
              <p:nvPr/>
            </p:nvSpPr>
            <p:spPr bwMode="auto">
              <a:xfrm flipV="1">
                <a:off x="4147" y="237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46" name="Line 2502"/>
              <p:cNvSpPr>
                <a:spLocks noChangeShapeType="1"/>
              </p:cNvSpPr>
              <p:nvPr/>
            </p:nvSpPr>
            <p:spPr bwMode="auto">
              <a:xfrm flipV="1">
                <a:off x="4147" y="2350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47" name="Line 2503"/>
              <p:cNvSpPr>
                <a:spLocks noChangeShapeType="1"/>
              </p:cNvSpPr>
              <p:nvPr/>
            </p:nvSpPr>
            <p:spPr bwMode="auto">
              <a:xfrm flipV="1">
                <a:off x="4147" y="232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48" name="Line 2504"/>
              <p:cNvSpPr>
                <a:spLocks noChangeShapeType="1"/>
              </p:cNvSpPr>
              <p:nvPr/>
            </p:nvSpPr>
            <p:spPr bwMode="auto">
              <a:xfrm flipV="1">
                <a:off x="4147" y="230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49" name="Line 2505"/>
              <p:cNvSpPr>
                <a:spLocks noChangeShapeType="1"/>
              </p:cNvSpPr>
              <p:nvPr/>
            </p:nvSpPr>
            <p:spPr bwMode="auto">
              <a:xfrm flipV="1">
                <a:off x="4147" y="228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50" name="Line 2506"/>
              <p:cNvSpPr>
                <a:spLocks noChangeShapeType="1"/>
              </p:cNvSpPr>
              <p:nvPr/>
            </p:nvSpPr>
            <p:spPr bwMode="auto">
              <a:xfrm flipV="1">
                <a:off x="4147" y="226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51" name="Line 2507"/>
              <p:cNvSpPr>
                <a:spLocks noChangeShapeType="1"/>
              </p:cNvSpPr>
              <p:nvPr/>
            </p:nvSpPr>
            <p:spPr bwMode="auto">
              <a:xfrm flipV="1">
                <a:off x="4147" y="2238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52" name="Line 2508"/>
              <p:cNvSpPr>
                <a:spLocks noChangeShapeType="1"/>
              </p:cNvSpPr>
              <p:nvPr/>
            </p:nvSpPr>
            <p:spPr bwMode="auto">
              <a:xfrm flipV="1">
                <a:off x="4147" y="221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53" name="Line 2509"/>
              <p:cNvSpPr>
                <a:spLocks noChangeShapeType="1"/>
              </p:cNvSpPr>
              <p:nvPr/>
            </p:nvSpPr>
            <p:spPr bwMode="auto">
              <a:xfrm flipV="1">
                <a:off x="4147" y="219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54" name="Line 2510"/>
              <p:cNvSpPr>
                <a:spLocks noChangeShapeType="1"/>
              </p:cNvSpPr>
              <p:nvPr/>
            </p:nvSpPr>
            <p:spPr bwMode="auto">
              <a:xfrm flipV="1">
                <a:off x="4147" y="217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55" name="Line 2511"/>
              <p:cNvSpPr>
                <a:spLocks noChangeShapeType="1"/>
              </p:cNvSpPr>
              <p:nvPr/>
            </p:nvSpPr>
            <p:spPr bwMode="auto">
              <a:xfrm flipV="1">
                <a:off x="4147" y="214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56" name="Freeform 2512"/>
              <p:cNvSpPr>
                <a:spLocks/>
              </p:cNvSpPr>
              <p:nvPr/>
            </p:nvSpPr>
            <p:spPr bwMode="auto">
              <a:xfrm>
                <a:off x="4147" y="2127"/>
                <a:ext cx="1" cy="11"/>
              </a:xfrm>
              <a:custGeom>
                <a:avLst/>
                <a:gdLst>
                  <a:gd name="T0" fmla="*/ 0 w 1"/>
                  <a:gd name="T1" fmla="*/ 20 h 20"/>
                  <a:gd name="T2" fmla="*/ 0 w 1"/>
                  <a:gd name="T3" fmla="*/ 0 h 20"/>
                  <a:gd name="T4" fmla="*/ 1 w 1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0">
                    <a:moveTo>
                      <a:pt x="0" y="20"/>
                    </a:move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57" name="Freeform 2513"/>
              <p:cNvSpPr>
                <a:spLocks/>
              </p:cNvSpPr>
              <p:nvPr/>
            </p:nvSpPr>
            <p:spPr bwMode="auto">
              <a:xfrm>
                <a:off x="4159" y="2127"/>
                <a:ext cx="11" cy="1"/>
              </a:xfrm>
              <a:custGeom>
                <a:avLst/>
                <a:gdLst>
                  <a:gd name="T0" fmla="*/ 0 w 22"/>
                  <a:gd name="T1" fmla="*/ 22 w 22"/>
                  <a:gd name="T2" fmla="*/ 22 w 2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2">
                    <a:moveTo>
                      <a:pt x="0" y="0"/>
                    </a:move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58" name="Line 2514"/>
              <p:cNvSpPr>
                <a:spLocks noChangeShapeType="1"/>
              </p:cNvSpPr>
              <p:nvPr/>
            </p:nvSpPr>
            <p:spPr bwMode="auto">
              <a:xfrm>
                <a:off x="4170" y="213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59" name="Line 2515"/>
              <p:cNvSpPr>
                <a:spLocks noChangeShapeType="1"/>
              </p:cNvSpPr>
              <p:nvPr/>
            </p:nvSpPr>
            <p:spPr bwMode="auto">
              <a:xfrm>
                <a:off x="4170" y="216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60" name="Line 2516"/>
              <p:cNvSpPr>
                <a:spLocks noChangeShapeType="1"/>
              </p:cNvSpPr>
              <p:nvPr/>
            </p:nvSpPr>
            <p:spPr bwMode="auto">
              <a:xfrm>
                <a:off x="4170" y="218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61" name="Line 2517"/>
              <p:cNvSpPr>
                <a:spLocks noChangeShapeType="1"/>
              </p:cNvSpPr>
              <p:nvPr/>
            </p:nvSpPr>
            <p:spPr bwMode="auto">
              <a:xfrm>
                <a:off x="4170" y="220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62" name="Line 2518"/>
              <p:cNvSpPr>
                <a:spLocks noChangeShapeType="1"/>
              </p:cNvSpPr>
              <p:nvPr/>
            </p:nvSpPr>
            <p:spPr bwMode="auto">
              <a:xfrm>
                <a:off x="4170" y="222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63" name="Line 2519"/>
              <p:cNvSpPr>
                <a:spLocks noChangeShapeType="1"/>
              </p:cNvSpPr>
              <p:nvPr/>
            </p:nvSpPr>
            <p:spPr bwMode="auto">
              <a:xfrm>
                <a:off x="4170" y="2250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64" name="Line 2520"/>
              <p:cNvSpPr>
                <a:spLocks noChangeShapeType="1"/>
              </p:cNvSpPr>
              <p:nvPr/>
            </p:nvSpPr>
            <p:spPr bwMode="auto">
              <a:xfrm>
                <a:off x="4170" y="227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65" name="Line 2521"/>
              <p:cNvSpPr>
                <a:spLocks noChangeShapeType="1"/>
              </p:cNvSpPr>
              <p:nvPr/>
            </p:nvSpPr>
            <p:spPr bwMode="auto">
              <a:xfrm>
                <a:off x="4170" y="229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66" name="Line 2522"/>
              <p:cNvSpPr>
                <a:spLocks noChangeShapeType="1"/>
              </p:cNvSpPr>
              <p:nvPr/>
            </p:nvSpPr>
            <p:spPr bwMode="auto">
              <a:xfrm>
                <a:off x="4170" y="231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67" name="Line 2523"/>
              <p:cNvSpPr>
                <a:spLocks noChangeShapeType="1"/>
              </p:cNvSpPr>
              <p:nvPr/>
            </p:nvSpPr>
            <p:spPr bwMode="auto">
              <a:xfrm>
                <a:off x="4170" y="234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68" name="Line 2524"/>
              <p:cNvSpPr>
                <a:spLocks noChangeShapeType="1"/>
              </p:cNvSpPr>
              <p:nvPr/>
            </p:nvSpPr>
            <p:spPr bwMode="auto">
              <a:xfrm>
                <a:off x="4170" y="2362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69" name="Freeform 2525"/>
              <p:cNvSpPr>
                <a:spLocks/>
              </p:cNvSpPr>
              <p:nvPr/>
            </p:nvSpPr>
            <p:spPr bwMode="auto">
              <a:xfrm>
                <a:off x="4170" y="2385"/>
                <a:ext cx="1" cy="11"/>
              </a:xfrm>
              <a:custGeom>
                <a:avLst/>
                <a:gdLst>
                  <a:gd name="T0" fmla="*/ 0 h 22"/>
                  <a:gd name="T1" fmla="*/ 22 h 22"/>
                  <a:gd name="T2" fmla="*/ 22 h 2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2">
                    <a:moveTo>
                      <a:pt x="0" y="0"/>
                    </a:moveTo>
                    <a:lnTo>
                      <a:pt x="0" y="22"/>
                    </a:lnTo>
                    <a:lnTo>
                      <a:pt x="0" y="22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70" name="Line 2526"/>
              <p:cNvSpPr>
                <a:spLocks noChangeShapeType="1"/>
              </p:cNvSpPr>
              <p:nvPr/>
            </p:nvSpPr>
            <p:spPr bwMode="auto">
              <a:xfrm>
                <a:off x="4181" y="2396"/>
                <a:ext cx="1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71" name="Line 2527"/>
              <p:cNvSpPr>
                <a:spLocks noChangeShapeType="1"/>
              </p:cNvSpPr>
              <p:nvPr/>
            </p:nvSpPr>
            <p:spPr bwMode="auto">
              <a:xfrm>
                <a:off x="4204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72" name="Line 2528"/>
              <p:cNvSpPr>
                <a:spLocks noChangeShapeType="1"/>
              </p:cNvSpPr>
              <p:nvPr/>
            </p:nvSpPr>
            <p:spPr bwMode="auto">
              <a:xfrm>
                <a:off x="4226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73" name="Line 2529"/>
              <p:cNvSpPr>
                <a:spLocks noChangeShapeType="1"/>
              </p:cNvSpPr>
              <p:nvPr/>
            </p:nvSpPr>
            <p:spPr bwMode="auto">
              <a:xfrm>
                <a:off x="4249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74" name="Line 2530"/>
              <p:cNvSpPr>
                <a:spLocks noChangeShapeType="1"/>
              </p:cNvSpPr>
              <p:nvPr/>
            </p:nvSpPr>
            <p:spPr bwMode="auto">
              <a:xfrm>
                <a:off x="4271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75" name="Line 2531"/>
              <p:cNvSpPr>
                <a:spLocks noChangeShapeType="1"/>
              </p:cNvSpPr>
              <p:nvPr/>
            </p:nvSpPr>
            <p:spPr bwMode="auto">
              <a:xfrm>
                <a:off x="4293" y="2396"/>
                <a:ext cx="1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76" name="Line 2532"/>
              <p:cNvSpPr>
                <a:spLocks noChangeShapeType="1"/>
              </p:cNvSpPr>
              <p:nvPr/>
            </p:nvSpPr>
            <p:spPr bwMode="auto">
              <a:xfrm>
                <a:off x="4316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77" name="Line 2533"/>
              <p:cNvSpPr>
                <a:spLocks noChangeShapeType="1"/>
              </p:cNvSpPr>
              <p:nvPr/>
            </p:nvSpPr>
            <p:spPr bwMode="auto">
              <a:xfrm>
                <a:off x="4338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78" name="Line 2534"/>
              <p:cNvSpPr>
                <a:spLocks noChangeShapeType="1"/>
              </p:cNvSpPr>
              <p:nvPr/>
            </p:nvSpPr>
            <p:spPr bwMode="auto">
              <a:xfrm>
                <a:off x="4361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79" name="Line 2535"/>
              <p:cNvSpPr>
                <a:spLocks noChangeShapeType="1"/>
              </p:cNvSpPr>
              <p:nvPr/>
            </p:nvSpPr>
            <p:spPr bwMode="auto">
              <a:xfrm>
                <a:off x="4383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80" name="Line 2536"/>
              <p:cNvSpPr>
                <a:spLocks noChangeShapeType="1"/>
              </p:cNvSpPr>
              <p:nvPr/>
            </p:nvSpPr>
            <p:spPr bwMode="auto">
              <a:xfrm>
                <a:off x="4405" y="2396"/>
                <a:ext cx="1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81" name="Line 2537"/>
              <p:cNvSpPr>
                <a:spLocks noChangeShapeType="1"/>
              </p:cNvSpPr>
              <p:nvPr/>
            </p:nvSpPr>
            <p:spPr bwMode="auto">
              <a:xfrm>
                <a:off x="4428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82" name="Line 2538"/>
              <p:cNvSpPr>
                <a:spLocks noChangeShapeType="1"/>
              </p:cNvSpPr>
              <p:nvPr/>
            </p:nvSpPr>
            <p:spPr bwMode="auto">
              <a:xfrm>
                <a:off x="4450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83" name="Line 2539"/>
              <p:cNvSpPr>
                <a:spLocks noChangeShapeType="1"/>
              </p:cNvSpPr>
              <p:nvPr/>
            </p:nvSpPr>
            <p:spPr bwMode="auto">
              <a:xfrm>
                <a:off x="4473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84" name="Line 2540"/>
              <p:cNvSpPr>
                <a:spLocks noChangeShapeType="1"/>
              </p:cNvSpPr>
              <p:nvPr/>
            </p:nvSpPr>
            <p:spPr bwMode="auto">
              <a:xfrm>
                <a:off x="4495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85" name="Line 2541"/>
              <p:cNvSpPr>
                <a:spLocks noChangeShapeType="1"/>
              </p:cNvSpPr>
              <p:nvPr/>
            </p:nvSpPr>
            <p:spPr bwMode="auto">
              <a:xfrm>
                <a:off x="4517" y="2396"/>
                <a:ext cx="12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86" name="Line 2542"/>
              <p:cNvSpPr>
                <a:spLocks noChangeShapeType="1"/>
              </p:cNvSpPr>
              <p:nvPr/>
            </p:nvSpPr>
            <p:spPr bwMode="auto">
              <a:xfrm>
                <a:off x="4540" y="2396"/>
                <a:ext cx="11" cy="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87" name="Freeform 2543"/>
              <p:cNvSpPr>
                <a:spLocks/>
              </p:cNvSpPr>
              <p:nvPr/>
            </p:nvSpPr>
            <p:spPr bwMode="auto">
              <a:xfrm>
                <a:off x="4562" y="2390"/>
                <a:ext cx="6" cy="6"/>
              </a:xfrm>
              <a:custGeom>
                <a:avLst/>
                <a:gdLst>
                  <a:gd name="T0" fmla="*/ 0 w 12"/>
                  <a:gd name="T1" fmla="*/ 11 h 11"/>
                  <a:gd name="T2" fmla="*/ 12 w 12"/>
                  <a:gd name="T3" fmla="*/ 11 h 11"/>
                  <a:gd name="T4" fmla="*/ 12 w 12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0" y="11"/>
                    </a:moveTo>
                    <a:lnTo>
                      <a:pt x="12" y="11"/>
                    </a:lnTo>
                    <a:lnTo>
                      <a:pt x="12" y="0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88" name="Line 2544"/>
              <p:cNvSpPr>
                <a:spLocks noChangeShapeType="1"/>
              </p:cNvSpPr>
              <p:nvPr/>
            </p:nvSpPr>
            <p:spPr bwMode="auto">
              <a:xfrm flipV="1">
                <a:off x="4568" y="236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89" name="Line 2545"/>
              <p:cNvSpPr>
                <a:spLocks noChangeShapeType="1"/>
              </p:cNvSpPr>
              <p:nvPr/>
            </p:nvSpPr>
            <p:spPr bwMode="auto">
              <a:xfrm flipV="1">
                <a:off x="4568" y="234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90" name="Line 2546"/>
              <p:cNvSpPr>
                <a:spLocks noChangeShapeType="1"/>
              </p:cNvSpPr>
              <p:nvPr/>
            </p:nvSpPr>
            <p:spPr bwMode="auto">
              <a:xfrm flipV="1">
                <a:off x="4568" y="232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91" name="Line 2547"/>
              <p:cNvSpPr>
                <a:spLocks noChangeShapeType="1"/>
              </p:cNvSpPr>
              <p:nvPr/>
            </p:nvSpPr>
            <p:spPr bwMode="auto">
              <a:xfrm flipV="1">
                <a:off x="4568" y="230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92" name="Line 2548"/>
              <p:cNvSpPr>
                <a:spLocks noChangeShapeType="1"/>
              </p:cNvSpPr>
              <p:nvPr/>
            </p:nvSpPr>
            <p:spPr bwMode="auto">
              <a:xfrm flipV="1">
                <a:off x="4568" y="2278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93" name="Line 2549"/>
              <p:cNvSpPr>
                <a:spLocks noChangeShapeType="1"/>
              </p:cNvSpPr>
              <p:nvPr/>
            </p:nvSpPr>
            <p:spPr bwMode="auto">
              <a:xfrm flipV="1">
                <a:off x="4568" y="225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94" name="Line 2550"/>
              <p:cNvSpPr>
                <a:spLocks noChangeShapeType="1"/>
              </p:cNvSpPr>
              <p:nvPr/>
            </p:nvSpPr>
            <p:spPr bwMode="auto">
              <a:xfrm flipV="1">
                <a:off x="4568" y="223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95" name="Line 2551"/>
              <p:cNvSpPr>
                <a:spLocks noChangeShapeType="1"/>
              </p:cNvSpPr>
              <p:nvPr/>
            </p:nvSpPr>
            <p:spPr bwMode="auto">
              <a:xfrm flipV="1">
                <a:off x="4568" y="221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96" name="Line 2552"/>
              <p:cNvSpPr>
                <a:spLocks noChangeShapeType="1"/>
              </p:cNvSpPr>
              <p:nvPr/>
            </p:nvSpPr>
            <p:spPr bwMode="auto">
              <a:xfrm flipV="1">
                <a:off x="4568" y="218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97" name="Line 2553"/>
              <p:cNvSpPr>
                <a:spLocks noChangeShapeType="1"/>
              </p:cNvSpPr>
              <p:nvPr/>
            </p:nvSpPr>
            <p:spPr bwMode="auto">
              <a:xfrm flipV="1">
                <a:off x="4568" y="216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98" name="Line 2554"/>
              <p:cNvSpPr>
                <a:spLocks noChangeShapeType="1"/>
              </p:cNvSpPr>
              <p:nvPr/>
            </p:nvSpPr>
            <p:spPr bwMode="auto">
              <a:xfrm flipV="1">
                <a:off x="4568" y="214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899" name="Line 2555"/>
              <p:cNvSpPr>
                <a:spLocks noChangeShapeType="1"/>
              </p:cNvSpPr>
              <p:nvPr/>
            </p:nvSpPr>
            <p:spPr bwMode="auto">
              <a:xfrm flipV="1">
                <a:off x="4568" y="212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00" name="Line 2556"/>
              <p:cNvSpPr>
                <a:spLocks noChangeShapeType="1"/>
              </p:cNvSpPr>
              <p:nvPr/>
            </p:nvSpPr>
            <p:spPr bwMode="auto">
              <a:xfrm flipV="1">
                <a:off x="4568" y="2099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01" name="Line 2557"/>
              <p:cNvSpPr>
                <a:spLocks noChangeShapeType="1"/>
              </p:cNvSpPr>
              <p:nvPr/>
            </p:nvSpPr>
            <p:spPr bwMode="auto">
              <a:xfrm flipV="1">
                <a:off x="4568" y="207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02" name="Line 2558"/>
              <p:cNvSpPr>
                <a:spLocks noChangeShapeType="1"/>
              </p:cNvSpPr>
              <p:nvPr/>
            </p:nvSpPr>
            <p:spPr bwMode="auto">
              <a:xfrm flipV="1">
                <a:off x="4568" y="205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03" name="Line 2559"/>
              <p:cNvSpPr>
                <a:spLocks noChangeShapeType="1"/>
              </p:cNvSpPr>
              <p:nvPr/>
            </p:nvSpPr>
            <p:spPr bwMode="auto">
              <a:xfrm flipV="1">
                <a:off x="4568" y="2032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04" name="Line 2560"/>
              <p:cNvSpPr>
                <a:spLocks noChangeShapeType="1"/>
              </p:cNvSpPr>
              <p:nvPr/>
            </p:nvSpPr>
            <p:spPr bwMode="auto">
              <a:xfrm flipV="1">
                <a:off x="4568" y="201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05" name="Line 2561"/>
              <p:cNvSpPr>
                <a:spLocks noChangeShapeType="1"/>
              </p:cNvSpPr>
              <p:nvPr/>
            </p:nvSpPr>
            <p:spPr bwMode="auto">
              <a:xfrm flipV="1">
                <a:off x="4568" y="198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06" name="Line 2562"/>
              <p:cNvSpPr>
                <a:spLocks noChangeShapeType="1"/>
              </p:cNvSpPr>
              <p:nvPr/>
            </p:nvSpPr>
            <p:spPr bwMode="auto">
              <a:xfrm flipV="1">
                <a:off x="4568" y="19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07" name="Line 2563"/>
              <p:cNvSpPr>
                <a:spLocks noChangeShapeType="1"/>
              </p:cNvSpPr>
              <p:nvPr/>
            </p:nvSpPr>
            <p:spPr bwMode="auto">
              <a:xfrm flipV="1">
                <a:off x="4568" y="194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08" name="Line 2564"/>
              <p:cNvSpPr>
                <a:spLocks noChangeShapeType="1"/>
              </p:cNvSpPr>
              <p:nvPr/>
            </p:nvSpPr>
            <p:spPr bwMode="auto">
              <a:xfrm flipV="1">
                <a:off x="4568" y="1920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09" name="Line 2565"/>
              <p:cNvSpPr>
                <a:spLocks noChangeShapeType="1"/>
              </p:cNvSpPr>
              <p:nvPr/>
            </p:nvSpPr>
            <p:spPr bwMode="auto">
              <a:xfrm flipV="1">
                <a:off x="4568" y="189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10" name="Line 2566"/>
              <p:cNvSpPr>
                <a:spLocks noChangeShapeType="1"/>
              </p:cNvSpPr>
              <p:nvPr/>
            </p:nvSpPr>
            <p:spPr bwMode="auto">
              <a:xfrm flipV="1">
                <a:off x="4568" y="1875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11" name="Line 2567"/>
              <p:cNvSpPr>
                <a:spLocks noChangeShapeType="1"/>
              </p:cNvSpPr>
              <p:nvPr/>
            </p:nvSpPr>
            <p:spPr bwMode="auto">
              <a:xfrm flipV="1">
                <a:off x="4568" y="1853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12" name="Line 2568"/>
              <p:cNvSpPr>
                <a:spLocks noChangeShapeType="1"/>
              </p:cNvSpPr>
              <p:nvPr/>
            </p:nvSpPr>
            <p:spPr bwMode="auto">
              <a:xfrm flipV="1">
                <a:off x="4568" y="183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13" name="Line 2569"/>
              <p:cNvSpPr>
                <a:spLocks noChangeShapeType="1"/>
              </p:cNvSpPr>
              <p:nvPr/>
            </p:nvSpPr>
            <p:spPr bwMode="auto">
              <a:xfrm flipV="1">
                <a:off x="4568" y="1808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14" name="Line 2570"/>
              <p:cNvSpPr>
                <a:spLocks noChangeShapeType="1"/>
              </p:cNvSpPr>
              <p:nvPr/>
            </p:nvSpPr>
            <p:spPr bwMode="auto">
              <a:xfrm flipV="1">
                <a:off x="4568" y="178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15" name="Line 2571"/>
              <p:cNvSpPr>
                <a:spLocks noChangeShapeType="1"/>
              </p:cNvSpPr>
              <p:nvPr/>
            </p:nvSpPr>
            <p:spPr bwMode="auto">
              <a:xfrm flipV="1">
                <a:off x="4568" y="1763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16" name="Line 2572"/>
              <p:cNvSpPr>
                <a:spLocks noChangeShapeType="1"/>
              </p:cNvSpPr>
              <p:nvPr/>
            </p:nvSpPr>
            <p:spPr bwMode="auto">
              <a:xfrm flipV="1">
                <a:off x="4568" y="174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17" name="Line 2573"/>
              <p:cNvSpPr>
                <a:spLocks noChangeShapeType="1"/>
              </p:cNvSpPr>
              <p:nvPr/>
            </p:nvSpPr>
            <p:spPr bwMode="auto">
              <a:xfrm flipV="1">
                <a:off x="4568" y="171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18" name="Line 2574"/>
              <p:cNvSpPr>
                <a:spLocks noChangeShapeType="1"/>
              </p:cNvSpPr>
              <p:nvPr/>
            </p:nvSpPr>
            <p:spPr bwMode="auto">
              <a:xfrm flipV="1">
                <a:off x="4568" y="1696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19" name="Line 2575"/>
              <p:cNvSpPr>
                <a:spLocks noChangeShapeType="1"/>
              </p:cNvSpPr>
              <p:nvPr/>
            </p:nvSpPr>
            <p:spPr bwMode="auto">
              <a:xfrm flipV="1">
                <a:off x="4568" y="167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20" name="Line 2576"/>
              <p:cNvSpPr>
                <a:spLocks noChangeShapeType="1"/>
              </p:cNvSpPr>
              <p:nvPr/>
            </p:nvSpPr>
            <p:spPr bwMode="auto">
              <a:xfrm flipV="1">
                <a:off x="4568" y="1651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21" name="Line 2577"/>
              <p:cNvSpPr>
                <a:spLocks noChangeShapeType="1"/>
              </p:cNvSpPr>
              <p:nvPr/>
            </p:nvSpPr>
            <p:spPr bwMode="auto">
              <a:xfrm flipV="1">
                <a:off x="4568" y="162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22" name="Line 2578"/>
              <p:cNvSpPr>
                <a:spLocks noChangeShapeType="1"/>
              </p:cNvSpPr>
              <p:nvPr/>
            </p:nvSpPr>
            <p:spPr bwMode="auto">
              <a:xfrm flipV="1">
                <a:off x="4568" y="1607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23" name="Line 2579"/>
              <p:cNvSpPr>
                <a:spLocks noChangeShapeType="1"/>
              </p:cNvSpPr>
              <p:nvPr/>
            </p:nvSpPr>
            <p:spPr bwMode="auto">
              <a:xfrm flipV="1">
                <a:off x="4568" y="1584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24" name="Line 2580"/>
              <p:cNvSpPr>
                <a:spLocks noChangeShapeType="1"/>
              </p:cNvSpPr>
              <p:nvPr/>
            </p:nvSpPr>
            <p:spPr bwMode="auto">
              <a:xfrm flipV="1">
                <a:off x="4568" y="15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25" name="Line 2581"/>
              <p:cNvSpPr>
                <a:spLocks noChangeShapeType="1"/>
              </p:cNvSpPr>
              <p:nvPr/>
            </p:nvSpPr>
            <p:spPr bwMode="auto">
              <a:xfrm flipV="1">
                <a:off x="2907" y="737"/>
                <a:ext cx="1" cy="165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26" name="Line 2582"/>
              <p:cNvSpPr>
                <a:spLocks noChangeShapeType="1"/>
              </p:cNvSpPr>
              <p:nvPr/>
            </p:nvSpPr>
            <p:spPr bwMode="auto">
              <a:xfrm flipH="1">
                <a:off x="2907" y="2396"/>
                <a:ext cx="32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27" name="Freeform 2583"/>
              <p:cNvSpPr>
                <a:spLocks/>
              </p:cNvSpPr>
              <p:nvPr/>
            </p:nvSpPr>
            <p:spPr bwMode="auto">
              <a:xfrm>
                <a:off x="2745" y="2371"/>
                <a:ext cx="22" cy="51"/>
              </a:xfrm>
              <a:custGeom>
                <a:avLst/>
                <a:gdLst>
                  <a:gd name="T0" fmla="*/ 45 w 45"/>
                  <a:gd name="T1" fmla="*/ 102 h 102"/>
                  <a:gd name="T2" fmla="*/ 25 w 45"/>
                  <a:gd name="T3" fmla="*/ 102 h 102"/>
                  <a:gd name="T4" fmla="*/ 25 w 45"/>
                  <a:gd name="T5" fmla="*/ 28 h 102"/>
                  <a:gd name="T6" fmla="*/ 17 w 45"/>
                  <a:gd name="T7" fmla="*/ 35 h 102"/>
                  <a:gd name="T8" fmla="*/ 10 w 45"/>
                  <a:gd name="T9" fmla="*/ 41 h 102"/>
                  <a:gd name="T10" fmla="*/ 0 w 45"/>
                  <a:gd name="T11" fmla="*/ 44 h 102"/>
                  <a:gd name="T12" fmla="*/ 0 w 45"/>
                  <a:gd name="T13" fmla="*/ 26 h 102"/>
                  <a:gd name="T14" fmla="*/ 8 w 45"/>
                  <a:gd name="T15" fmla="*/ 22 h 102"/>
                  <a:gd name="T16" fmla="*/ 15 w 45"/>
                  <a:gd name="T17" fmla="*/ 15 h 102"/>
                  <a:gd name="T18" fmla="*/ 21 w 45"/>
                  <a:gd name="T19" fmla="*/ 11 h 102"/>
                  <a:gd name="T20" fmla="*/ 27 w 45"/>
                  <a:gd name="T21" fmla="*/ 5 h 102"/>
                  <a:gd name="T22" fmla="*/ 28 w 45"/>
                  <a:gd name="T23" fmla="*/ 0 h 102"/>
                  <a:gd name="T24" fmla="*/ 45 w 45"/>
                  <a:gd name="T25" fmla="*/ 0 h 102"/>
                  <a:gd name="T26" fmla="*/ 45 w 45"/>
                  <a:gd name="T2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102">
                    <a:moveTo>
                      <a:pt x="45" y="102"/>
                    </a:moveTo>
                    <a:lnTo>
                      <a:pt x="25" y="102"/>
                    </a:lnTo>
                    <a:lnTo>
                      <a:pt x="25" y="28"/>
                    </a:lnTo>
                    <a:lnTo>
                      <a:pt x="17" y="35"/>
                    </a:lnTo>
                    <a:lnTo>
                      <a:pt x="10" y="41"/>
                    </a:lnTo>
                    <a:lnTo>
                      <a:pt x="0" y="44"/>
                    </a:lnTo>
                    <a:lnTo>
                      <a:pt x="0" y="26"/>
                    </a:lnTo>
                    <a:lnTo>
                      <a:pt x="8" y="22"/>
                    </a:lnTo>
                    <a:lnTo>
                      <a:pt x="15" y="15"/>
                    </a:lnTo>
                    <a:lnTo>
                      <a:pt x="21" y="11"/>
                    </a:lnTo>
                    <a:lnTo>
                      <a:pt x="27" y="5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45" y="10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28" name="Freeform 2584"/>
              <p:cNvSpPr>
                <a:spLocks noEditPoints="1"/>
              </p:cNvSpPr>
              <p:nvPr/>
            </p:nvSpPr>
            <p:spPr bwMode="auto">
              <a:xfrm>
                <a:off x="2782" y="2371"/>
                <a:ext cx="34" cy="52"/>
              </a:xfrm>
              <a:custGeom>
                <a:avLst/>
                <a:gdLst>
                  <a:gd name="T0" fmla="*/ 34 w 67"/>
                  <a:gd name="T1" fmla="*/ 0 h 104"/>
                  <a:gd name="T2" fmla="*/ 41 w 67"/>
                  <a:gd name="T3" fmla="*/ 0 h 104"/>
                  <a:gd name="T4" fmla="*/ 47 w 67"/>
                  <a:gd name="T5" fmla="*/ 2 h 104"/>
                  <a:gd name="T6" fmla="*/ 52 w 67"/>
                  <a:gd name="T7" fmla="*/ 5 h 104"/>
                  <a:gd name="T8" fmla="*/ 56 w 67"/>
                  <a:gd name="T9" fmla="*/ 11 h 104"/>
                  <a:gd name="T10" fmla="*/ 64 w 67"/>
                  <a:gd name="T11" fmla="*/ 28 h 104"/>
                  <a:gd name="T12" fmla="*/ 67 w 67"/>
                  <a:gd name="T13" fmla="*/ 52 h 104"/>
                  <a:gd name="T14" fmla="*/ 64 w 67"/>
                  <a:gd name="T15" fmla="*/ 76 h 104"/>
                  <a:gd name="T16" fmla="*/ 56 w 67"/>
                  <a:gd name="T17" fmla="*/ 93 h 104"/>
                  <a:gd name="T18" fmla="*/ 52 w 67"/>
                  <a:gd name="T19" fmla="*/ 99 h 104"/>
                  <a:gd name="T20" fmla="*/ 47 w 67"/>
                  <a:gd name="T21" fmla="*/ 102 h 104"/>
                  <a:gd name="T22" fmla="*/ 41 w 67"/>
                  <a:gd name="T23" fmla="*/ 104 h 104"/>
                  <a:gd name="T24" fmla="*/ 34 w 67"/>
                  <a:gd name="T25" fmla="*/ 104 h 104"/>
                  <a:gd name="T26" fmla="*/ 26 w 67"/>
                  <a:gd name="T27" fmla="*/ 104 h 104"/>
                  <a:gd name="T28" fmla="*/ 19 w 67"/>
                  <a:gd name="T29" fmla="*/ 100 h 104"/>
                  <a:gd name="T30" fmla="*/ 13 w 67"/>
                  <a:gd name="T31" fmla="*/ 99 h 104"/>
                  <a:gd name="T32" fmla="*/ 9 w 67"/>
                  <a:gd name="T33" fmla="*/ 93 h 104"/>
                  <a:gd name="T34" fmla="*/ 2 w 67"/>
                  <a:gd name="T35" fmla="*/ 76 h 104"/>
                  <a:gd name="T36" fmla="*/ 0 w 67"/>
                  <a:gd name="T37" fmla="*/ 52 h 104"/>
                  <a:gd name="T38" fmla="*/ 2 w 67"/>
                  <a:gd name="T39" fmla="*/ 28 h 104"/>
                  <a:gd name="T40" fmla="*/ 9 w 67"/>
                  <a:gd name="T41" fmla="*/ 11 h 104"/>
                  <a:gd name="T42" fmla="*/ 15 w 67"/>
                  <a:gd name="T43" fmla="*/ 5 h 104"/>
                  <a:gd name="T44" fmla="*/ 21 w 67"/>
                  <a:gd name="T45" fmla="*/ 2 h 104"/>
                  <a:gd name="T46" fmla="*/ 26 w 67"/>
                  <a:gd name="T47" fmla="*/ 0 h 104"/>
                  <a:gd name="T48" fmla="*/ 34 w 67"/>
                  <a:gd name="T49" fmla="*/ 0 h 104"/>
                  <a:gd name="T50" fmla="*/ 34 w 67"/>
                  <a:gd name="T51" fmla="*/ 18 h 104"/>
                  <a:gd name="T52" fmla="*/ 30 w 67"/>
                  <a:gd name="T53" fmla="*/ 18 h 104"/>
                  <a:gd name="T54" fmla="*/ 26 w 67"/>
                  <a:gd name="T55" fmla="*/ 20 h 104"/>
                  <a:gd name="T56" fmla="*/ 23 w 67"/>
                  <a:gd name="T57" fmla="*/ 22 h 104"/>
                  <a:gd name="T58" fmla="*/ 21 w 67"/>
                  <a:gd name="T59" fmla="*/ 28 h 104"/>
                  <a:gd name="T60" fmla="*/ 21 w 67"/>
                  <a:gd name="T61" fmla="*/ 33 h 104"/>
                  <a:gd name="T62" fmla="*/ 19 w 67"/>
                  <a:gd name="T63" fmla="*/ 41 h 104"/>
                  <a:gd name="T64" fmla="*/ 19 w 67"/>
                  <a:gd name="T65" fmla="*/ 52 h 104"/>
                  <a:gd name="T66" fmla="*/ 19 w 67"/>
                  <a:gd name="T67" fmla="*/ 61 h 104"/>
                  <a:gd name="T68" fmla="*/ 21 w 67"/>
                  <a:gd name="T69" fmla="*/ 71 h 104"/>
                  <a:gd name="T70" fmla="*/ 21 w 67"/>
                  <a:gd name="T71" fmla="*/ 76 h 104"/>
                  <a:gd name="T72" fmla="*/ 23 w 67"/>
                  <a:gd name="T73" fmla="*/ 82 h 104"/>
                  <a:gd name="T74" fmla="*/ 26 w 67"/>
                  <a:gd name="T75" fmla="*/ 84 h 104"/>
                  <a:gd name="T76" fmla="*/ 30 w 67"/>
                  <a:gd name="T77" fmla="*/ 86 h 104"/>
                  <a:gd name="T78" fmla="*/ 34 w 67"/>
                  <a:gd name="T79" fmla="*/ 86 h 104"/>
                  <a:gd name="T80" fmla="*/ 37 w 67"/>
                  <a:gd name="T81" fmla="*/ 86 h 104"/>
                  <a:gd name="T82" fmla="*/ 39 w 67"/>
                  <a:gd name="T83" fmla="*/ 84 h 104"/>
                  <a:gd name="T84" fmla="*/ 43 w 67"/>
                  <a:gd name="T85" fmla="*/ 82 h 104"/>
                  <a:gd name="T86" fmla="*/ 45 w 67"/>
                  <a:gd name="T87" fmla="*/ 76 h 104"/>
                  <a:gd name="T88" fmla="*/ 47 w 67"/>
                  <a:gd name="T89" fmla="*/ 71 h 104"/>
                  <a:gd name="T90" fmla="*/ 47 w 67"/>
                  <a:gd name="T91" fmla="*/ 63 h 104"/>
                  <a:gd name="T92" fmla="*/ 47 w 67"/>
                  <a:gd name="T93" fmla="*/ 52 h 104"/>
                  <a:gd name="T94" fmla="*/ 47 w 67"/>
                  <a:gd name="T95" fmla="*/ 41 h 104"/>
                  <a:gd name="T96" fmla="*/ 47 w 67"/>
                  <a:gd name="T97" fmla="*/ 33 h 104"/>
                  <a:gd name="T98" fmla="*/ 45 w 67"/>
                  <a:gd name="T99" fmla="*/ 28 h 104"/>
                  <a:gd name="T100" fmla="*/ 43 w 67"/>
                  <a:gd name="T101" fmla="*/ 22 h 104"/>
                  <a:gd name="T102" fmla="*/ 39 w 67"/>
                  <a:gd name="T103" fmla="*/ 20 h 104"/>
                  <a:gd name="T104" fmla="*/ 37 w 67"/>
                  <a:gd name="T105" fmla="*/ 18 h 104"/>
                  <a:gd name="T106" fmla="*/ 34 w 67"/>
                  <a:gd name="T107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7" h="104">
                    <a:moveTo>
                      <a:pt x="34" y="0"/>
                    </a:moveTo>
                    <a:lnTo>
                      <a:pt x="41" y="0"/>
                    </a:lnTo>
                    <a:lnTo>
                      <a:pt x="47" y="2"/>
                    </a:lnTo>
                    <a:lnTo>
                      <a:pt x="52" y="5"/>
                    </a:lnTo>
                    <a:lnTo>
                      <a:pt x="56" y="11"/>
                    </a:lnTo>
                    <a:lnTo>
                      <a:pt x="64" y="28"/>
                    </a:lnTo>
                    <a:lnTo>
                      <a:pt x="67" y="52"/>
                    </a:lnTo>
                    <a:lnTo>
                      <a:pt x="64" y="76"/>
                    </a:lnTo>
                    <a:lnTo>
                      <a:pt x="56" y="93"/>
                    </a:lnTo>
                    <a:lnTo>
                      <a:pt x="52" y="99"/>
                    </a:lnTo>
                    <a:lnTo>
                      <a:pt x="47" y="102"/>
                    </a:lnTo>
                    <a:lnTo>
                      <a:pt x="41" y="104"/>
                    </a:lnTo>
                    <a:lnTo>
                      <a:pt x="34" y="104"/>
                    </a:lnTo>
                    <a:lnTo>
                      <a:pt x="26" y="104"/>
                    </a:lnTo>
                    <a:lnTo>
                      <a:pt x="19" y="100"/>
                    </a:lnTo>
                    <a:lnTo>
                      <a:pt x="13" y="99"/>
                    </a:lnTo>
                    <a:lnTo>
                      <a:pt x="9" y="93"/>
                    </a:lnTo>
                    <a:lnTo>
                      <a:pt x="2" y="76"/>
                    </a:lnTo>
                    <a:lnTo>
                      <a:pt x="0" y="52"/>
                    </a:lnTo>
                    <a:lnTo>
                      <a:pt x="2" y="28"/>
                    </a:lnTo>
                    <a:lnTo>
                      <a:pt x="9" y="11"/>
                    </a:lnTo>
                    <a:lnTo>
                      <a:pt x="15" y="5"/>
                    </a:lnTo>
                    <a:lnTo>
                      <a:pt x="21" y="2"/>
                    </a:lnTo>
                    <a:lnTo>
                      <a:pt x="26" y="0"/>
                    </a:lnTo>
                    <a:lnTo>
                      <a:pt x="34" y="0"/>
                    </a:lnTo>
                    <a:close/>
                    <a:moveTo>
                      <a:pt x="34" y="18"/>
                    </a:moveTo>
                    <a:lnTo>
                      <a:pt x="30" y="18"/>
                    </a:lnTo>
                    <a:lnTo>
                      <a:pt x="26" y="20"/>
                    </a:lnTo>
                    <a:lnTo>
                      <a:pt x="23" y="22"/>
                    </a:lnTo>
                    <a:lnTo>
                      <a:pt x="21" y="28"/>
                    </a:lnTo>
                    <a:lnTo>
                      <a:pt x="21" y="33"/>
                    </a:lnTo>
                    <a:lnTo>
                      <a:pt x="19" y="41"/>
                    </a:lnTo>
                    <a:lnTo>
                      <a:pt x="19" y="52"/>
                    </a:lnTo>
                    <a:lnTo>
                      <a:pt x="19" y="61"/>
                    </a:lnTo>
                    <a:lnTo>
                      <a:pt x="21" y="71"/>
                    </a:lnTo>
                    <a:lnTo>
                      <a:pt x="21" y="76"/>
                    </a:lnTo>
                    <a:lnTo>
                      <a:pt x="23" y="82"/>
                    </a:lnTo>
                    <a:lnTo>
                      <a:pt x="26" y="84"/>
                    </a:lnTo>
                    <a:lnTo>
                      <a:pt x="30" y="86"/>
                    </a:lnTo>
                    <a:lnTo>
                      <a:pt x="34" y="86"/>
                    </a:lnTo>
                    <a:lnTo>
                      <a:pt x="37" y="86"/>
                    </a:lnTo>
                    <a:lnTo>
                      <a:pt x="39" y="84"/>
                    </a:lnTo>
                    <a:lnTo>
                      <a:pt x="43" y="82"/>
                    </a:lnTo>
                    <a:lnTo>
                      <a:pt x="45" y="76"/>
                    </a:lnTo>
                    <a:lnTo>
                      <a:pt x="47" y="71"/>
                    </a:lnTo>
                    <a:lnTo>
                      <a:pt x="47" y="63"/>
                    </a:lnTo>
                    <a:lnTo>
                      <a:pt x="47" y="52"/>
                    </a:lnTo>
                    <a:lnTo>
                      <a:pt x="47" y="41"/>
                    </a:lnTo>
                    <a:lnTo>
                      <a:pt x="47" y="33"/>
                    </a:lnTo>
                    <a:lnTo>
                      <a:pt x="45" y="28"/>
                    </a:lnTo>
                    <a:lnTo>
                      <a:pt x="43" y="22"/>
                    </a:lnTo>
                    <a:lnTo>
                      <a:pt x="39" y="20"/>
                    </a:lnTo>
                    <a:lnTo>
                      <a:pt x="37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29" name="Rectangle 2585"/>
              <p:cNvSpPr>
                <a:spLocks noChangeArrowheads="1"/>
              </p:cNvSpPr>
              <p:nvPr/>
            </p:nvSpPr>
            <p:spPr bwMode="auto">
              <a:xfrm>
                <a:off x="2849" y="2341"/>
                <a:ext cx="15" cy="7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30" name="Freeform 2586"/>
              <p:cNvSpPr>
                <a:spLocks/>
              </p:cNvSpPr>
              <p:nvPr/>
            </p:nvSpPr>
            <p:spPr bwMode="auto">
              <a:xfrm>
                <a:off x="2867" y="2318"/>
                <a:ext cx="27" cy="41"/>
              </a:xfrm>
              <a:custGeom>
                <a:avLst/>
                <a:gdLst>
                  <a:gd name="T0" fmla="*/ 54 w 54"/>
                  <a:gd name="T1" fmla="*/ 68 h 82"/>
                  <a:gd name="T2" fmla="*/ 54 w 54"/>
                  <a:gd name="T3" fmla="*/ 82 h 82"/>
                  <a:gd name="T4" fmla="*/ 0 w 54"/>
                  <a:gd name="T5" fmla="*/ 82 h 82"/>
                  <a:gd name="T6" fmla="*/ 2 w 54"/>
                  <a:gd name="T7" fmla="*/ 75 h 82"/>
                  <a:gd name="T8" fmla="*/ 6 w 54"/>
                  <a:gd name="T9" fmla="*/ 68 h 82"/>
                  <a:gd name="T10" fmla="*/ 9 w 54"/>
                  <a:gd name="T11" fmla="*/ 62 h 82"/>
                  <a:gd name="T12" fmla="*/ 15 w 54"/>
                  <a:gd name="T13" fmla="*/ 56 h 82"/>
                  <a:gd name="T14" fmla="*/ 22 w 54"/>
                  <a:gd name="T15" fmla="*/ 49 h 82"/>
                  <a:gd name="T16" fmla="*/ 28 w 54"/>
                  <a:gd name="T17" fmla="*/ 43 h 82"/>
                  <a:gd name="T18" fmla="*/ 34 w 54"/>
                  <a:gd name="T19" fmla="*/ 38 h 82"/>
                  <a:gd name="T20" fmla="*/ 36 w 54"/>
                  <a:gd name="T21" fmla="*/ 36 h 82"/>
                  <a:gd name="T22" fmla="*/ 37 w 54"/>
                  <a:gd name="T23" fmla="*/ 30 h 82"/>
                  <a:gd name="T24" fmla="*/ 39 w 54"/>
                  <a:gd name="T25" fmla="*/ 26 h 82"/>
                  <a:gd name="T26" fmla="*/ 37 w 54"/>
                  <a:gd name="T27" fmla="*/ 21 h 82"/>
                  <a:gd name="T28" fmla="*/ 36 w 54"/>
                  <a:gd name="T29" fmla="*/ 17 h 82"/>
                  <a:gd name="T30" fmla="*/ 32 w 54"/>
                  <a:gd name="T31" fmla="*/ 15 h 82"/>
                  <a:gd name="T32" fmla="*/ 28 w 54"/>
                  <a:gd name="T33" fmla="*/ 15 h 82"/>
                  <a:gd name="T34" fmla="*/ 24 w 54"/>
                  <a:gd name="T35" fmla="*/ 15 h 82"/>
                  <a:gd name="T36" fmla="*/ 21 w 54"/>
                  <a:gd name="T37" fmla="*/ 17 h 82"/>
                  <a:gd name="T38" fmla="*/ 19 w 54"/>
                  <a:gd name="T39" fmla="*/ 21 h 82"/>
                  <a:gd name="T40" fmla="*/ 17 w 54"/>
                  <a:gd name="T41" fmla="*/ 26 h 82"/>
                  <a:gd name="T42" fmla="*/ 2 w 54"/>
                  <a:gd name="T43" fmla="*/ 26 h 82"/>
                  <a:gd name="T44" fmla="*/ 4 w 54"/>
                  <a:gd name="T45" fmla="*/ 17 h 82"/>
                  <a:gd name="T46" fmla="*/ 6 w 54"/>
                  <a:gd name="T47" fmla="*/ 12 h 82"/>
                  <a:gd name="T48" fmla="*/ 9 w 54"/>
                  <a:gd name="T49" fmla="*/ 6 h 82"/>
                  <a:gd name="T50" fmla="*/ 15 w 54"/>
                  <a:gd name="T51" fmla="*/ 4 h 82"/>
                  <a:gd name="T52" fmla="*/ 21 w 54"/>
                  <a:gd name="T53" fmla="*/ 2 h 82"/>
                  <a:gd name="T54" fmla="*/ 28 w 54"/>
                  <a:gd name="T55" fmla="*/ 0 h 82"/>
                  <a:gd name="T56" fmla="*/ 36 w 54"/>
                  <a:gd name="T57" fmla="*/ 2 h 82"/>
                  <a:gd name="T58" fmla="*/ 41 w 54"/>
                  <a:gd name="T59" fmla="*/ 4 h 82"/>
                  <a:gd name="T60" fmla="*/ 47 w 54"/>
                  <a:gd name="T61" fmla="*/ 8 h 82"/>
                  <a:gd name="T62" fmla="*/ 50 w 54"/>
                  <a:gd name="T63" fmla="*/ 12 h 82"/>
                  <a:gd name="T64" fmla="*/ 52 w 54"/>
                  <a:gd name="T65" fmla="*/ 17 h 82"/>
                  <a:gd name="T66" fmla="*/ 54 w 54"/>
                  <a:gd name="T67" fmla="*/ 23 h 82"/>
                  <a:gd name="T68" fmla="*/ 54 w 54"/>
                  <a:gd name="T69" fmla="*/ 28 h 82"/>
                  <a:gd name="T70" fmla="*/ 52 w 54"/>
                  <a:gd name="T71" fmla="*/ 34 h 82"/>
                  <a:gd name="T72" fmla="*/ 49 w 54"/>
                  <a:gd name="T73" fmla="*/ 40 h 82"/>
                  <a:gd name="T74" fmla="*/ 47 w 54"/>
                  <a:gd name="T75" fmla="*/ 43 h 82"/>
                  <a:gd name="T76" fmla="*/ 43 w 54"/>
                  <a:gd name="T77" fmla="*/ 47 h 82"/>
                  <a:gd name="T78" fmla="*/ 41 w 54"/>
                  <a:gd name="T79" fmla="*/ 51 h 82"/>
                  <a:gd name="T80" fmla="*/ 36 w 54"/>
                  <a:gd name="T81" fmla="*/ 54 h 82"/>
                  <a:gd name="T82" fmla="*/ 32 w 54"/>
                  <a:gd name="T83" fmla="*/ 58 h 82"/>
                  <a:gd name="T84" fmla="*/ 28 w 54"/>
                  <a:gd name="T85" fmla="*/ 62 h 82"/>
                  <a:gd name="T86" fmla="*/ 26 w 54"/>
                  <a:gd name="T87" fmla="*/ 64 h 82"/>
                  <a:gd name="T88" fmla="*/ 24 w 54"/>
                  <a:gd name="T89" fmla="*/ 66 h 82"/>
                  <a:gd name="T90" fmla="*/ 24 w 54"/>
                  <a:gd name="T91" fmla="*/ 68 h 82"/>
                  <a:gd name="T92" fmla="*/ 54 w 54"/>
                  <a:gd name="T93" fmla="*/ 6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4" h="82">
                    <a:moveTo>
                      <a:pt x="54" y="68"/>
                    </a:moveTo>
                    <a:lnTo>
                      <a:pt x="54" y="82"/>
                    </a:lnTo>
                    <a:lnTo>
                      <a:pt x="0" y="82"/>
                    </a:lnTo>
                    <a:lnTo>
                      <a:pt x="2" y="75"/>
                    </a:lnTo>
                    <a:lnTo>
                      <a:pt x="6" y="68"/>
                    </a:lnTo>
                    <a:lnTo>
                      <a:pt x="9" y="62"/>
                    </a:lnTo>
                    <a:lnTo>
                      <a:pt x="15" y="56"/>
                    </a:lnTo>
                    <a:lnTo>
                      <a:pt x="22" y="49"/>
                    </a:lnTo>
                    <a:lnTo>
                      <a:pt x="28" y="43"/>
                    </a:lnTo>
                    <a:lnTo>
                      <a:pt x="34" y="38"/>
                    </a:lnTo>
                    <a:lnTo>
                      <a:pt x="36" y="36"/>
                    </a:lnTo>
                    <a:lnTo>
                      <a:pt x="37" y="30"/>
                    </a:lnTo>
                    <a:lnTo>
                      <a:pt x="39" y="26"/>
                    </a:lnTo>
                    <a:lnTo>
                      <a:pt x="37" y="21"/>
                    </a:lnTo>
                    <a:lnTo>
                      <a:pt x="36" y="17"/>
                    </a:lnTo>
                    <a:lnTo>
                      <a:pt x="32" y="15"/>
                    </a:lnTo>
                    <a:lnTo>
                      <a:pt x="28" y="15"/>
                    </a:lnTo>
                    <a:lnTo>
                      <a:pt x="24" y="15"/>
                    </a:lnTo>
                    <a:lnTo>
                      <a:pt x="21" y="17"/>
                    </a:lnTo>
                    <a:lnTo>
                      <a:pt x="19" y="21"/>
                    </a:lnTo>
                    <a:lnTo>
                      <a:pt x="17" y="26"/>
                    </a:lnTo>
                    <a:lnTo>
                      <a:pt x="2" y="26"/>
                    </a:lnTo>
                    <a:lnTo>
                      <a:pt x="4" y="17"/>
                    </a:lnTo>
                    <a:lnTo>
                      <a:pt x="6" y="12"/>
                    </a:lnTo>
                    <a:lnTo>
                      <a:pt x="9" y="6"/>
                    </a:lnTo>
                    <a:lnTo>
                      <a:pt x="15" y="4"/>
                    </a:lnTo>
                    <a:lnTo>
                      <a:pt x="21" y="2"/>
                    </a:lnTo>
                    <a:lnTo>
                      <a:pt x="28" y="0"/>
                    </a:lnTo>
                    <a:lnTo>
                      <a:pt x="36" y="2"/>
                    </a:lnTo>
                    <a:lnTo>
                      <a:pt x="41" y="4"/>
                    </a:lnTo>
                    <a:lnTo>
                      <a:pt x="47" y="8"/>
                    </a:lnTo>
                    <a:lnTo>
                      <a:pt x="50" y="12"/>
                    </a:lnTo>
                    <a:lnTo>
                      <a:pt x="52" y="17"/>
                    </a:lnTo>
                    <a:lnTo>
                      <a:pt x="54" y="23"/>
                    </a:lnTo>
                    <a:lnTo>
                      <a:pt x="54" y="28"/>
                    </a:lnTo>
                    <a:lnTo>
                      <a:pt x="52" y="34"/>
                    </a:lnTo>
                    <a:lnTo>
                      <a:pt x="49" y="40"/>
                    </a:lnTo>
                    <a:lnTo>
                      <a:pt x="47" y="43"/>
                    </a:lnTo>
                    <a:lnTo>
                      <a:pt x="43" y="47"/>
                    </a:lnTo>
                    <a:lnTo>
                      <a:pt x="41" y="51"/>
                    </a:lnTo>
                    <a:lnTo>
                      <a:pt x="36" y="54"/>
                    </a:lnTo>
                    <a:lnTo>
                      <a:pt x="32" y="58"/>
                    </a:lnTo>
                    <a:lnTo>
                      <a:pt x="28" y="62"/>
                    </a:lnTo>
                    <a:lnTo>
                      <a:pt x="26" y="64"/>
                    </a:lnTo>
                    <a:lnTo>
                      <a:pt x="24" y="66"/>
                    </a:lnTo>
                    <a:lnTo>
                      <a:pt x="24" y="68"/>
                    </a:lnTo>
                    <a:lnTo>
                      <a:pt x="54" y="6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31" name="Line 2587"/>
              <p:cNvSpPr>
                <a:spLocks noChangeShapeType="1"/>
              </p:cNvSpPr>
              <p:nvPr/>
            </p:nvSpPr>
            <p:spPr bwMode="auto">
              <a:xfrm flipH="1">
                <a:off x="2907" y="2271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32" name="Line 2588"/>
              <p:cNvSpPr>
                <a:spLocks noChangeShapeType="1"/>
              </p:cNvSpPr>
              <p:nvPr/>
            </p:nvSpPr>
            <p:spPr bwMode="auto">
              <a:xfrm flipH="1">
                <a:off x="2907" y="2198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33" name="Line 2589"/>
              <p:cNvSpPr>
                <a:spLocks noChangeShapeType="1"/>
              </p:cNvSpPr>
              <p:nvPr/>
            </p:nvSpPr>
            <p:spPr bwMode="auto">
              <a:xfrm flipH="1">
                <a:off x="2907" y="2147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34" name="Line 2590"/>
              <p:cNvSpPr>
                <a:spLocks noChangeShapeType="1"/>
              </p:cNvSpPr>
              <p:nvPr/>
            </p:nvSpPr>
            <p:spPr bwMode="auto">
              <a:xfrm flipH="1">
                <a:off x="2907" y="2106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35" name="Line 2591"/>
              <p:cNvSpPr>
                <a:spLocks noChangeShapeType="1"/>
              </p:cNvSpPr>
              <p:nvPr/>
            </p:nvSpPr>
            <p:spPr bwMode="auto">
              <a:xfrm flipH="1">
                <a:off x="2907" y="2073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36" name="Line 2592"/>
              <p:cNvSpPr>
                <a:spLocks noChangeShapeType="1"/>
              </p:cNvSpPr>
              <p:nvPr/>
            </p:nvSpPr>
            <p:spPr bwMode="auto">
              <a:xfrm flipH="1">
                <a:off x="2907" y="2045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37" name="Line 2593"/>
              <p:cNvSpPr>
                <a:spLocks noChangeShapeType="1"/>
              </p:cNvSpPr>
              <p:nvPr/>
            </p:nvSpPr>
            <p:spPr bwMode="auto">
              <a:xfrm flipH="1">
                <a:off x="2907" y="2022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38" name="Line 2594"/>
              <p:cNvSpPr>
                <a:spLocks noChangeShapeType="1"/>
              </p:cNvSpPr>
              <p:nvPr/>
            </p:nvSpPr>
            <p:spPr bwMode="auto">
              <a:xfrm flipH="1">
                <a:off x="2907" y="2000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39" name="Line 2595"/>
              <p:cNvSpPr>
                <a:spLocks noChangeShapeType="1"/>
              </p:cNvSpPr>
              <p:nvPr/>
            </p:nvSpPr>
            <p:spPr bwMode="auto">
              <a:xfrm flipH="1">
                <a:off x="2907" y="1982"/>
                <a:ext cx="32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40" name="Freeform 2596"/>
              <p:cNvSpPr>
                <a:spLocks/>
              </p:cNvSpPr>
              <p:nvPr/>
            </p:nvSpPr>
            <p:spPr bwMode="auto">
              <a:xfrm>
                <a:off x="2745" y="1956"/>
                <a:ext cx="22" cy="51"/>
              </a:xfrm>
              <a:custGeom>
                <a:avLst/>
                <a:gdLst>
                  <a:gd name="T0" fmla="*/ 45 w 45"/>
                  <a:gd name="T1" fmla="*/ 103 h 103"/>
                  <a:gd name="T2" fmla="*/ 25 w 45"/>
                  <a:gd name="T3" fmla="*/ 103 h 103"/>
                  <a:gd name="T4" fmla="*/ 25 w 45"/>
                  <a:gd name="T5" fmla="*/ 28 h 103"/>
                  <a:gd name="T6" fmla="*/ 17 w 45"/>
                  <a:gd name="T7" fmla="*/ 36 h 103"/>
                  <a:gd name="T8" fmla="*/ 10 w 45"/>
                  <a:gd name="T9" fmla="*/ 41 h 103"/>
                  <a:gd name="T10" fmla="*/ 0 w 45"/>
                  <a:gd name="T11" fmla="*/ 45 h 103"/>
                  <a:gd name="T12" fmla="*/ 0 w 45"/>
                  <a:gd name="T13" fmla="*/ 26 h 103"/>
                  <a:gd name="T14" fmla="*/ 8 w 45"/>
                  <a:gd name="T15" fmla="*/ 23 h 103"/>
                  <a:gd name="T16" fmla="*/ 15 w 45"/>
                  <a:gd name="T17" fmla="*/ 15 h 103"/>
                  <a:gd name="T18" fmla="*/ 21 w 45"/>
                  <a:gd name="T19" fmla="*/ 11 h 103"/>
                  <a:gd name="T20" fmla="*/ 27 w 45"/>
                  <a:gd name="T21" fmla="*/ 6 h 103"/>
                  <a:gd name="T22" fmla="*/ 28 w 45"/>
                  <a:gd name="T23" fmla="*/ 0 h 103"/>
                  <a:gd name="T24" fmla="*/ 45 w 45"/>
                  <a:gd name="T25" fmla="*/ 0 h 103"/>
                  <a:gd name="T26" fmla="*/ 45 w 45"/>
                  <a:gd name="T27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103">
                    <a:moveTo>
                      <a:pt x="45" y="103"/>
                    </a:moveTo>
                    <a:lnTo>
                      <a:pt x="25" y="103"/>
                    </a:lnTo>
                    <a:lnTo>
                      <a:pt x="25" y="28"/>
                    </a:lnTo>
                    <a:lnTo>
                      <a:pt x="17" y="36"/>
                    </a:lnTo>
                    <a:lnTo>
                      <a:pt x="10" y="41"/>
                    </a:lnTo>
                    <a:lnTo>
                      <a:pt x="0" y="45"/>
                    </a:lnTo>
                    <a:lnTo>
                      <a:pt x="0" y="26"/>
                    </a:lnTo>
                    <a:lnTo>
                      <a:pt x="8" y="23"/>
                    </a:lnTo>
                    <a:lnTo>
                      <a:pt x="15" y="15"/>
                    </a:lnTo>
                    <a:lnTo>
                      <a:pt x="21" y="11"/>
                    </a:lnTo>
                    <a:lnTo>
                      <a:pt x="27" y="6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45" y="10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41" name="Freeform 2597"/>
              <p:cNvSpPr>
                <a:spLocks noEditPoints="1"/>
              </p:cNvSpPr>
              <p:nvPr/>
            </p:nvSpPr>
            <p:spPr bwMode="auto">
              <a:xfrm>
                <a:off x="2782" y="1956"/>
                <a:ext cx="34" cy="52"/>
              </a:xfrm>
              <a:custGeom>
                <a:avLst/>
                <a:gdLst>
                  <a:gd name="T0" fmla="*/ 34 w 67"/>
                  <a:gd name="T1" fmla="*/ 0 h 105"/>
                  <a:gd name="T2" fmla="*/ 41 w 67"/>
                  <a:gd name="T3" fmla="*/ 0 h 105"/>
                  <a:gd name="T4" fmla="*/ 47 w 67"/>
                  <a:gd name="T5" fmla="*/ 2 h 105"/>
                  <a:gd name="T6" fmla="*/ 52 w 67"/>
                  <a:gd name="T7" fmla="*/ 6 h 105"/>
                  <a:gd name="T8" fmla="*/ 56 w 67"/>
                  <a:gd name="T9" fmla="*/ 11 h 105"/>
                  <a:gd name="T10" fmla="*/ 64 w 67"/>
                  <a:gd name="T11" fmla="*/ 28 h 105"/>
                  <a:gd name="T12" fmla="*/ 67 w 67"/>
                  <a:gd name="T13" fmla="*/ 52 h 105"/>
                  <a:gd name="T14" fmla="*/ 64 w 67"/>
                  <a:gd name="T15" fmla="*/ 77 h 105"/>
                  <a:gd name="T16" fmla="*/ 56 w 67"/>
                  <a:gd name="T17" fmla="*/ 94 h 105"/>
                  <a:gd name="T18" fmla="*/ 52 w 67"/>
                  <a:gd name="T19" fmla="*/ 99 h 105"/>
                  <a:gd name="T20" fmla="*/ 47 w 67"/>
                  <a:gd name="T21" fmla="*/ 103 h 105"/>
                  <a:gd name="T22" fmla="*/ 41 w 67"/>
                  <a:gd name="T23" fmla="*/ 105 h 105"/>
                  <a:gd name="T24" fmla="*/ 34 w 67"/>
                  <a:gd name="T25" fmla="*/ 105 h 105"/>
                  <a:gd name="T26" fmla="*/ 26 w 67"/>
                  <a:gd name="T27" fmla="*/ 105 h 105"/>
                  <a:gd name="T28" fmla="*/ 19 w 67"/>
                  <a:gd name="T29" fmla="*/ 101 h 105"/>
                  <a:gd name="T30" fmla="*/ 13 w 67"/>
                  <a:gd name="T31" fmla="*/ 99 h 105"/>
                  <a:gd name="T32" fmla="*/ 9 w 67"/>
                  <a:gd name="T33" fmla="*/ 94 h 105"/>
                  <a:gd name="T34" fmla="*/ 2 w 67"/>
                  <a:gd name="T35" fmla="*/ 77 h 105"/>
                  <a:gd name="T36" fmla="*/ 0 w 67"/>
                  <a:gd name="T37" fmla="*/ 52 h 105"/>
                  <a:gd name="T38" fmla="*/ 2 w 67"/>
                  <a:gd name="T39" fmla="*/ 28 h 105"/>
                  <a:gd name="T40" fmla="*/ 9 w 67"/>
                  <a:gd name="T41" fmla="*/ 11 h 105"/>
                  <a:gd name="T42" fmla="*/ 15 w 67"/>
                  <a:gd name="T43" fmla="*/ 6 h 105"/>
                  <a:gd name="T44" fmla="*/ 21 w 67"/>
                  <a:gd name="T45" fmla="*/ 2 h 105"/>
                  <a:gd name="T46" fmla="*/ 26 w 67"/>
                  <a:gd name="T47" fmla="*/ 0 h 105"/>
                  <a:gd name="T48" fmla="*/ 34 w 67"/>
                  <a:gd name="T49" fmla="*/ 0 h 105"/>
                  <a:gd name="T50" fmla="*/ 34 w 67"/>
                  <a:gd name="T51" fmla="*/ 19 h 105"/>
                  <a:gd name="T52" fmla="*/ 30 w 67"/>
                  <a:gd name="T53" fmla="*/ 19 h 105"/>
                  <a:gd name="T54" fmla="*/ 26 w 67"/>
                  <a:gd name="T55" fmla="*/ 21 h 105"/>
                  <a:gd name="T56" fmla="*/ 23 w 67"/>
                  <a:gd name="T57" fmla="*/ 23 h 105"/>
                  <a:gd name="T58" fmla="*/ 21 w 67"/>
                  <a:gd name="T59" fmla="*/ 28 h 105"/>
                  <a:gd name="T60" fmla="*/ 21 w 67"/>
                  <a:gd name="T61" fmla="*/ 34 h 105"/>
                  <a:gd name="T62" fmla="*/ 19 w 67"/>
                  <a:gd name="T63" fmla="*/ 41 h 105"/>
                  <a:gd name="T64" fmla="*/ 19 w 67"/>
                  <a:gd name="T65" fmla="*/ 52 h 105"/>
                  <a:gd name="T66" fmla="*/ 19 w 67"/>
                  <a:gd name="T67" fmla="*/ 62 h 105"/>
                  <a:gd name="T68" fmla="*/ 21 w 67"/>
                  <a:gd name="T69" fmla="*/ 71 h 105"/>
                  <a:gd name="T70" fmla="*/ 21 w 67"/>
                  <a:gd name="T71" fmla="*/ 77 h 105"/>
                  <a:gd name="T72" fmla="*/ 23 w 67"/>
                  <a:gd name="T73" fmla="*/ 82 h 105"/>
                  <a:gd name="T74" fmla="*/ 26 w 67"/>
                  <a:gd name="T75" fmla="*/ 84 h 105"/>
                  <a:gd name="T76" fmla="*/ 30 w 67"/>
                  <a:gd name="T77" fmla="*/ 86 h 105"/>
                  <a:gd name="T78" fmla="*/ 34 w 67"/>
                  <a:gd name="T79" fmla="*/ 86 h 105"/>
                  <a:gd name="T80" fmla="*/ 37 w 67"/>
                  <a:gd name="T81" fmla="*/ 86 h 105"/>
                  <a:gd name="T82" fmla="*/ 39 w 67"/>
                  <a:gd name="T83" fmla="*/ 84 h 105"/>
                  <a:gd name="T84" fmla="*/ 43 w 67"/>
                  <a:gd name="T85" fmla="*/ 82 h 105"/>
                  <a:gd name="T86" fmla="*/ 45 w 67"/>
                  <a:gd name="T87" fmla="*/ 77 h 105"/>
                  <a:gd name="T88" fmla="*/ 47 w 67"/>
                  <a:gd name="T89" fmla="*/ 71 h 105"/>
                  <a:gd name="T90" fmla="*/ 47 w 67"/>
                  <a:gd name="T91" fmla="*/ 64 h 105"/>
                  <a:gd name="T92" fmla="*/ 47 w 67"/>
                  <a:gd name="T93" fmla="*/ 52 h 105"/>
                  <a:gd name="T94" fmla="*/ 47 w 67"/>
                  <a:gd name="T95" fmla="*/ 41 h 105"/>
                  <a:gd name="T96" fmla="*/ 47 w 67"/>
                  <a:gd name="T97" fmla="*/ 34 h 105"/>
                  <a:gd name="T98" fmla="*/ 45 w 67"/>
                  <a:gd name="T99" fmla="*/ 28 h 105"/>
                  <a:gd name="T100" fmla="*/ 43 w 67"/>
                  <a:gd name="T101" fmla="*/ 23 h 105"/>
                  <a:gd name="T102" fmla="*/ 39 w 67"/>
                  <a:gd name="T103" fmla="*/ 21 h 105"/>
                  <a:gd name="T104" fmla="*/ 37 w 67"/>
                  <a:gd name="T105" fmla="*/ 19 h 105"/>
                  <a:gd name="T106" fmla="*/ 34 w 67"/>
                  <a:gd name="T107" fmla="*/ 1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7" h="105">
                    <a:moveTo>
                      <a:pt x="34" y="0"/>
                    </a:moveTo>
                    <a:lnTo>
                      <a:pt x="41" y="0"/>
                    </a:lnTo>
                    <a:lnTo>
                      <a:pt x="47" y="2"/>
                    </a:lnTo>
                    <a:lnTo>
                      <a:pt x="52" y="6"/>
                    </a:lnTo>
                    <a:lnTo>
                      <a:pt x="56" y="11"/>
                    </a:lnTo>
                    <a:lnTo>
                      <a:pt x="64" y="28"/>
                    </a:lnTo>
                    <a:lnTo>
                      <a:pt x="67" y="52"/>
                    </a:lnTo>
                    <a:lnTo>
                      <a:pt x="64" y="77"/>
                    </a:lnTo>
                    <a:lnTo>
                      <a:pt x="56" y="94"/>
                    </a:lnTo>
                    <a:lnTo>
                      <a:pt x="52" y="99"/>
                    </a:lnTo>
                    <a:lnTo>
                      <a:pt x="47" y="103"/>
                    </a:lnTo>
                    <a:lnTo>
                      <a:pt x="41" y="105"/>
                    </a:lnTo>
                    <a:lnTo>
                      <a:pt x="34" y="105"/>
                    </a:lnTo>
                    <a:lnTo>
                      <a:pt x="26" y="105"/>
                    </a:lnTo>
                    <a:lnTo>
                      <a:pt x="19" y="101"/>
                    </a:lnTo>
                    <a:lnTo>
                      <a:pt x="13" y="99"/>
                    </a:lnTo>
                    <a:lnTo>
                      <a:pt x="9" y="94"/>
                    </a:lnTo>
                    <a:lnTo>
                      <a:pt x="2" y="77"/>
                    </a:lnTo>
                    <a:lnTo>
                      <a:pt x="0" y="52"/>
                    </a:lnTo>
                    <a:lnTo>
                      <a:pt x="2" y="28"/>
                    </a:lnTo>
                    <a:lnTo>
                      <a:pt x="9" y="11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6" y="0"/>
                    </a:lnTo>
                    <a:lnTo>
                      <a:pt x="34" y="0"/>
                    </a:lnTo>
                    <a:close/>
                    <a:moveTo>
                      <a:pt x="34" y="19"/>
                    </a:moveTo>
                    <a:lnTo>
                      <a:pt x="30" y="19"/>
                    </a:lnTo>
                    <a:lnTo>
                      <a:pt x="26" y="21"/>
                    </a:lnTo>
                    <a:lnTo>
                      <a:pt x="23" y="23"/>
                    </a:lnTo>
                    <a:lnTo>
                      <a:pt x="21" y="28"/>
                    </a:lnTo>
                    <a:lnTo>
                      <a:pt x="21" y="34"/>
                    </a:lnTo>
                    <a:lnTo>
                      <a:pt x="19" y="41"/>
                    </a:lnTo>
                    <a:lnTo>
                      <a:pt x="19" y="52"/>
                    </a:lnTo>
                    <a:lnTo>
                      <a:pt x="19" y="62"/>
                    </a:lnTo>
                    <a:lnTo>
                      <a:pt x="21" y="71"/>
                    </a:lnTo>
                    <a:lnTo>
                      <a:pt x="21" y="77"/>
                    </a:lnTo>
                    <a:lnTo>
                      <a:pt x="23" y="82"/>
                    </a:lnTo>
                    <a:lnTo>
                      <a:pt x="26" y="84"/>
                    </a:lnTo>
                    <a:lnTo>
                      <a:pt x="30" y="86"/>
                    </a:lnTo>
                    <a:lnTo>
                      <a:pt x="34" y="86"/>
                    </a:lnTo>
                    <a:lnTo>
                      <a:pt x="37" y="86"/>
                    </a:lnTo>
                    <a:lnTo>
                      <a:pt x="39" y="84"/>
                    </a:lnTo>
                    <a:lnTo>
                      <a:pt x="43" y="82"/>
                    </a:lnTo>
                    <a:lnTo>
                      <a:pt x="45" y="77"/>
                    </a:lnTo>
                    <a:lnTo>
                      <a:pt x="47" y="71"/>
                    </a:lnTo>
                    <a:lnTo>
                      <a:pt x="47" y="64"/>
                    </a:lnTo>
                    <a:lnTo>
                      <a:pt x="47" y="52"/>
                    </a:lnTo>
                    <a:lnTo>
                      <a:pt x="47" y="41"/>
                    </a:lnTo>
                    <a:lnTo>
                      <a:pt x="47" y="34"/>
                    </a:lnTo>
                    <a:lnTo>
                      <a:pt x="45" y="28"/>
                    </a:lnTo>
                    <a:lnTo>
                      <a:pt x="43" y="23"/>
                    </a:lnTo>
                    <a:lnTo>
                      <a:pt x="39" y="21"/>
                    </a:lnTo>
                    <a:lnTo>
                      <a:pt x="37" y="19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42" name="Rectangle 2598"/>
              <p:cNvSpPr>
                <a:spLocks noChangeArrowheads="1"/>
              </p:cNvSpPr>
              <p:nvPr/>
            </p:nvSpPr>
            <p:spPr bwMode="auto">
              <a:xfrm>
                <a:off x="2849" y="1926"/>
                <a:ext cx="15" cy="7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43" name="Freeform 2599"/>
              <p:cNvSpPr>
                <a:spLocks/>
              </p:cNvSpPr>
              <p:nvPr/>
            </p:nvSpPr>
            <p:spPr bwMode="auto">
              <a:xfrm>
                <a:off x="2869" y="1902"/>
                <a:ext cx="18" cy="41"/>
              </a:xfrm>
              <a:custGeom>
                <a:avLst/>
                <a:gdLst>
                  <a:gd name="T0" fmla="*/ 35 w 35"/>
                  <a:gd name="T1" fmla="*/ 82 h 82"/>
                  <a:gd name="T2" fmla="*/ 20 w 35"/>
                  <a:gd name="T3" fmla="*/ 82 h 82"/>
                  <a:gd name="T4" fmla="*/ 20 w 35"/>
                  <a:gd name="T5" fmla="*/ 24 h 82"/>
                  <a:gd name="T6" fmla="*/ 15 w 35"/>
                  <a:gd name="T7" fmla="*/ 28 h 82"/>
                  <a:gd name="T8" fmla="*/ 7 w 35"/>
                  <a:gd name="T9" fmla="*/ 33 h 82"/>
                  <a:gd name="T10" fmla="*/ 0 w 35"/>
                  <a:gd name="T11" fmla="*/ 35 h 82"/>
                  <a:gd name="T12" fmla="*/ 0 w 35"/>
                  <a:gd name="T13" fmla="*/ 20 h 82"/>
                  <a:gd name="T14" fmla="*/ 7 w 35"/>
                  <a:gd name="T15" fmla="*/ 19 h 82"/>
                  <a:gd name="T16" fmla="*/ 13 w 35"/>
                  <a:gd name="T17" fmla="*/ 13 h 82"/>
                  <a:gd name="T18" fmla="*/ 18 w 35"/>
                  <a:gd name="T19" fmla="*/ 7 h 82"/>
                  <a:gd name="T20" fmla="*/ 22 w 35"/>
                  <a:gd name="T21" fmla="*/ 0 h 82"/>
                  <a:gd name="T22" fmla="*/ 35 w 35"/>
                  <a:gd name="T23" fmla="*/ 0 h 82"/>
                  <a:gd name="T24" fmla="*/ 35 w 35"/>
                  <a:gd name="T2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82">
                    <a:moveTo>
                      <a:pt x="35" y="82"/>
                    </a:moveTo>
                    <a:lnTo>
                      <a:pt x="20" y="82"/>
                    </a:lnTo>
                    <a:lnTo>
                      <a:pt x="20" y="24"/>
                    </a:lnTo>
                    <a:lnTo>
                      <a:pt x="15" y="28"/>
                    </a:lnTo>
                    <a:lnTo>
                      <a:pt x="7" y="33"/>
                    </a:lnTo>
                    <a:lnTo>
                      <a:pt x="0" y="35"/>
                    </a:lnTo>
                    <a:lnTo>
                      <a:pt x="0" y="20"/>
                    </a:lnTo>
                    <a:lnTo>
                      <a:pt x="7" y="19"/>
                    </a:lnTo>
                    <a:lnTo>
                      <a:pt x="13" y="13"/>
                    </a:lnTo>
                    <a:lnTo>
                      <a:pt x="18" y="7"/>
                    </a:lnTo>
                    <a:lnTo>
                      <a:pt x="22" y="0"/>
                    </a:lnTo>
                    <a:lnTo>
                      <a:pt x="35" y="0"/>
                    </a:lnTo>
                    <a:lnTo>
                      <a:pt x="35" y="8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44" name="Line 2600"/>
              <p:cNvSpPr>
                <a:spLocks noChangeShapeType="1"/>
              </p:cNvSpPr>
              <p:nvPr/>
            </p:nvSpPr>
            <p:spPr bwMode="auto">
              <a:xfrm flipH="1">
                <a:off x="2907" y="1857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45" name="Line 2601"/>
              <p:cNvSpPr>
                <a:spLocks noChangeShapeType="1"/>
              </p:cNvSpPr>
              <p:nvPr/>
            </p:nvSpPr>
            <p:spPr bwMode="auto">
              <a:xfrm flipH="1">
                <a:off x="2907" y="1783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46" name="Line 2602"/>
              <p:cNvSpPr>
                <a:spLocks noChangeShapeType="1"/>
              </p:cNvSpPr>
              <p:nvPr/>
            </p:nvSpPr>
            <p:spPr bwMode="auto">
              <a:xfrm flipH="1">
                <a:off x="2907" y="1732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47" name="Line 2603"/>
              <p:cNvSpPr>
                <a:spLocks noChangeShapeType="1"/>
              </p:cNvSpPr>
              <p:nvPr/>
            </p:nvSpPr>
            <p:spPr bwMode="auto">
              <a:xfrm flipH="1">
                <a:off x="2907" y="1692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48" name="Line 2604"/>
              <p:cNvSpPr>
                <a:spLocks noChangeShapeType="1"/>
              </p:cNvSpPr>
              <p:nvPr/>
            </p:nvSpPr>
            <p:spPr bwMode="auto">
              <a:xfrm flipH="1">
                <a:off x="2907" y="1659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49" name="Line 2605"/>
              <p:cNvSpPr>
                <a:spLocks noChangeShapeType="1"/>
              </p:cNvSpPr>
              <p:nvPr/>
            </p:nvSpPr>
            <p:spPr bwMode="auto">
              <a:xfrm flipH="1">
                <a:off x="2907" y="1631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50" name="Line 2606"/>
              <p:cNvSpPr>
                <a:spLocks noChangeShapeType="1"/>
              </p:cNvSpPr>
              <p:nvPr/>
            </p:nvSpPr>
            <p:spPr bwMode="auto">
              <a:xfrm flipH="1">
                <a:off x="2907" y="1607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51" name="Line 2607"/>
              <p:cNvSpPr>
                <a:spLocks noChangeShapeType="1"/>
              </p:cNvSpPr>
              <p:nvPr/>
            </p:nvSpPr>
            <p:spPr bwMode="auto">
              <a:xfrm flipH="1">
                <a:off x="2907" y="1585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52" name="Line 2608"/>
              <p:cNvSpPr>
                <a:spLocks noChangeShapeType="1"/>
              </p:cNvSpPr>
              <p:nvPr/>
            </p:nvSpPr>
            <p:spPr bwMode="auto">
              <a:xfrm flipH="1">
                <a:off x="2907" y="1567"/>
                <a:ext cx="32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53" name="Freeform 2609"/>
              <p:cNvSpPr>
                <a:spLocks/>
              </p:cNvSpPr>
              <p:nvPr/>
            </p:nvSpPr>
            <p:spPr bwMode="auto">
              <a:xfrm>
                <a:off x="2810" y="1541"/>
                <a:ext cx="22" cy="52"/>
              </a:xfrm>
              <a:custGeom>
                <a:avLst/>
                <a:gdLst>
                  <a:gd name="T0" fmla="*/ 45 w 45"/>
                  <a:gd name="T1" fmla="*/ 102 h 102"/>
                  <a:gd name="T2" fmla="*/ 26 w 45"/>
                  <a:gd name="T3" fmla="*/ 102 h 102"/>
                  <a:gd name="T4" fmla="*/ 26 w 45"/>
                  <a:gd name="T5" fmla="*/ 28 h 102"/>
                  <a:gd name="T6" fmla="*/ 19 w 45"/>
                  <a:gd name="T7" fmla="*/ 35 h 102"/>
                  <a:gd name="T8" fmla="*/ 9 w 45"/>
                  <a:gd name="T9" fmla="*/ 41 h 102"/>
                  <a:gd name="T10" fmla="*/ 0 w 45"/>
                  <a:gd name="T11" fmla="*/ 44 h 102"/>
                  <a:gd name="T12" fmla="*/ 0 w 45"/>
                  <a:gd name="T13" fmla="*/ 26 h 102"/>
                  <a:gd name="T14" fmla="*/ 9 w 45"/>
                  <a:gd name="T15" fmla="*/ 22 h 102"/>
                  <a:gd name="T16" fmla="*/ 17 w 45"/>
                  <a:gd name="T17" fmla="*/ 15 h 102"/>
                  <a:gd name="T18" fmla="*/ 23 w 45"/>
                  <a:gd name="T19" fmla="*/ 11 h 102"/>
                  <a:gd name="T20" fmla="*/ 26 w 45"/>
                  <a:gd name="T21" fmla="*/ 5 h 102"/>
                  <a:gd name="T22" fmla="*/ 30 w 45"/>
                  <a:gd name="T23" fmla="*/ 0 h 102"/>
                  <a:gd name="T24" fmla="*/ 45 w 45"/>
                  <a:gd name="T25" fmla="*/ 0 h 102"/>
                  <a:gd name="T26" fmla="*/ 45 w 45"/>
                  <a:gd name="T2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102">
                    <a:moveTo>
                      <a:pt x="45" y="102"/>
                    </a:moveTo>
                    <a:lnTo>
                      <a:pt x="26" y="102"/>
                    </a:lnTo>
                    <a:lnTo>
                      <a:pt x="26" y="28"/>
                    </a:lnTo>
                    <a:lnTo>
                      <a:pt x="19" y="35"/>
                    </a:lnTo>
                    <a:lnTo>
                      <a:pt x="9" y="41"/>
                    </a:lnTo>
                    <a:lnTo>
                      <a:pt x="0" y="44"/>
                    </a:lnTo>
                    <a:lnTo>
                      <a:pt x="0" y="26"/>
                    </a:lnTo>
                    <a:lnTo>
                      <a:pt x="9" y="22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26" y="5"/>
                    </a:lnTo>
                    <a:lnTo>
                      <a:pt x="30" y="0"/>
                    </a:lnTo>
                    <a:lnTo>
                      <a:pt x="45" y="0"/>
                    </a:lnTo>
                    <a:lnTo>
                      <a:pt x="45" y="10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54" name="Line 2610"/>
              <p:cNvSpPr>
                <a:spLocks noChangeShapeType="1"/>
              </p:cNvSpPr>
              <p:nvPr/>
            </p:nvSpPr>
            <p:spPr bwMode="auto">
              <a:xfrm flipH="1">
                <a:off x="2907" y="1441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55" name="Line 2611"/>
              <p:cNvSpPr>
                <a:spLocks noChangeShapeType="1"/>
              </p:cNvSpPr>
              <p:nvPr/>
            </p:nvSpPr>
            <p:spPr bwMode="auto">
              <a:xfrm flipH="1">
                <a:off x="2907" y="1369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56" name="Line 2612"/>
              <p:cNvSpPr>
                <a:spLocks noChangeShapeType="1"/>
              </p:cNvSpPr>
              <p:nvPr/>
            </p:nvSpPr>
            <p:spPr bwMode="auto">
              <a:xfrm flipH="1">
                <a:off x="2907" y="1316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57" name="Line 2613"/>
              <p:cNvSpPr>
                <a:spLocks noChangeShapeType="1"/>
              </p:cNvSpPr>
              <p:nvPr/>
            </p:nvSpPr>
            <p:spPr bwMode="auto">
              <a:xfrm flipH="1">
                <a:off x="2907" y="1276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58" name="Line 2614"/>
              <p:cNvSpPr>
                <a:spLocks noChangeShapeType="1"/>
              </p:cNvSpPr>
              <p:nvPr/>
            </p:nvSpPr>
            <p:spPr bwMode="auto">
              <a:xfrm flipH="1">
                <a:off x="2907" y="1244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59" name="Line 2615"/>
              <p:cNvSpPr>
                <a:spLocks noChangeShapeType="1"/>
              </p:cNvSpPr>
              <p:nvPr/>
            </p:nvSpPr>
            <p:spPr bwMode="auto">
              <a:xfrm flipH="1">
                <a:off x="2907" y="1216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60" name="Line 2616"/>
              <p:cNvSpPr>
                <a:spLocks noChangeShapeType="1"/>
              </p:cNvSpPr>
              <p:nvPr/>
            </p:nvSpPr>
            <p:spPr bwMode="auto">
              <a:xfrm flipH="1">
                <a:off x="2907" y="1191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61" name="Line 2617"/>
              <p:cNvSpPr>
                <a:spLocks noChangeShapeType="1"/>
              </p:cNvSpPr>
              <p:nvPr/>
            </p:nvSpPr>
            <p:spPr bwMode="auto">
              <a:xfrm flipH="1">
                <a:off x="2907" y="1171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62" name="Line 2618"/>
              <p:cNvSpPr>
                <a:spLocks noChangeShapeType="1"/>
              </p:cNvSpPr>
              <p:nvPr/>
            </p:nvSpPr>
            <p:spPr bwMode="auto">
              <a:xfrm flipH="1">
                <a:off x="2907" y="1151"/>
                <a:ext cx="32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63" name="Freeform 2619"/>
              <p:cNvSpPr>
                <a:spLocks/>
              </p:cNvSpPr>
              <p:nvPr/>
            </p:nvSpPr>
            <p:spPr bwMode="auto">
              <a:xfrm>
                <a:off x="2771" y="1126"/>
                <a:ext cx="22" cy="51"/>
              </a:xfrm>
              <a:custGeom>
                <a:avLst/>
                <a:gdLst>
                  <a:gd name="T0" fmla="*/ 45 w 45"/>
                  <a:gd name="T1" fmla="*/ 103 h 103"/>
                  <a:gd name="T2" fmla="*/ 24 w 45"/>
                  <a:gd name="T3" fmla="*/ 103 h 103"/>
                  <a:gd name="T4" fmla="*/ 24 w 45"/>
                  <a:gd name="T5" fmla="*/ 28 h 103"/>
                  <a:gd name="T6" fmla="*/ 17 w 45"/>
                  <a:gd name="T7" fmla="*/ 36 h 103"/>
                  <a:gd name="T8" fmla="*/ 9 w 45"/>
                  <a:gd name="T9" fmla="*/ 41 h 103"/>
                  <a:gd name="T10" fmla="*/ 0 w 45"/>
                  <a:gd name="T11" fmla="*/ 45 h 103"/>
                  <a:gd name="T12" fmla="*/ 0 w 45"/>
                  <a:gd name="T13" fmla="*/ 26 h 103"/>
                  <a:gd name="T14" fmla="*/ 7 w 45"/>
                  <a:gd name="T15" fmla="*/ 23 h 103"/>
                  <a:gd name="T16" fmla="*/ 15 w 45"/>
                  <a:gd name="T17" fmla="*/ 15 h 103"/>
                  <a:gd name="T18" fmla="*/ 20 w 45"/>
                  <a:gd name="T19" fmla="*/ 11 h 103"/>
                  <a:gd name="T20" fmla="*/ 26 w 45"/>
                  <a:gd name="T21" fmla="*/ 6 h 103"/>
                  <a:gd name="T22" fmla="*/ 28 w 45"/>
                  <a:gd name="T23" fmla="*/ 0 h 103"/>
                  <a:gd name="T24" fmla="*/ 45 w 45"/>
                  <a:gd name="T25" fmla="*/ 0 h 103"/>
                  <a:gd name="T26" fmla="*/ 45 w 45"/>
                  <a:gd name="T27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103">
                    <a:moveTo>
                      <a:pt x="45" y="103"/>
                    </a:moveTo>
                    <a:lnTo>
                      <a:pt x="24" y="103"/>
                    </a:lnTo>
                    <a:lnTo>
                      <a:pt x="24" y="28"/>
                    </a:lnTo>
                    <a:lnTo>
                      <a:pt x="17" y="36"/>
                    </a:lnTo>
                    <a:lnTo>
                      <a:pt x="9" y="41"/>
                    </a:lnTo>
                    <a:lnTo>
                      <a:pt x="0" y="45"/>
                    </a:lnTo>
                    <a:lnTo>
                      <a:pt x="0" y="26"/>
                    </a:lnTo>
                    <a:lnTo>
                      <a:pt x="7" y="23"/>
                    </a:lnTo>
                    <a:lnTo>
                      <a:pt x="15" y="15"/>
                    </a:lnTo>
                    <a:lnTo>
                      <a:pt x="20" y="11"/>
                    </a:lnTo>
                    <a:lnTo>
                      <a:pt x="26" y="6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45" y="10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64" name="Freeform 2620"/>
              <p:cNvSpPr>
                <a:spLocks noEditPoints="1"/>
              </p:cNvSpPr>
              <p:nvPr/>
            </p:nvSpPr>
            <p:spPr bwMode="auto">
              <a:xfrm>
                <a:off x="2808" y="1126"/>
                <a:ext cx="34" cy="52"/>
              </a:xfrm>
              <a:custGeom>
                <a:avLst/>
                <a:gdLst>
                  <a:gd name="T0" fmla="*/ 34 w 68"/>
                  <a:gd name="T1" fmla="*/ 0 h 105"/>
                  <a:gd name="T2" fmla="*/ 42 w 68"/>
                  <a:gd name="T3" fmla="*/ 0 h 105"/>
                  <a:gd name="T4" fmla="*/ 47 w 68"/>
                  <a:gd name="T5" fmla="*/ 2 h 105"/>
                  <a:gd name="T6" fmla="*/ 53 w 68"/>
                  <a:gd name="T7" fmla="*/ 6 h 105"/>
                  <a:gd name="T8" fmla="*/ 56 w 68"/>
                  <a:gd name="T9" fmla="*/ 11 h 105"/>
                  <a:gd name="T10" fmla="*/ 64 w 68"/>
                  <a:gd name="T11" fmla="*/ 28 h 105"/>
                  <a:gd name="T12" fmla="*/ 68 w 68"/>
                  <a:gd name="T13" fmla="*/ 52 h 105"/>
                  <a:gd name="T14" fmla="*/ 64 w 68"/>
                  <a:gd name="T15" fmla="*/ 77 h 105"/>
                  <a:gd name="T16" fmla="*/ 56 w 68"/>
                  <a:gd name="T17" fmla="*/ 93 h 105"/>
                  <a:gd name="T18" fmla="*/ 53 w 68"/>
                  <a:gd name="T19" fmla="*/ 99 h 105"/>
                  <a:gd name="T20" fmla="*/ 47 w 68"/>
                  <a:gd name="T21" fmla="*/ 103 h 105"/>
                  <a:gd name="T22" fmla="*/ 42 w 68"/>
                  <a:gd name="T23" fmla="*/ 105 h 105"/>
                  <a:gd name="T24" fmla="*/ 34 w 68"/>
                  <a:gd name="T25" fmla="*/ 105 h 105"/>
                  <a:gd name="T26" fmla="*/ 27 w 68"/>
                  <a:gd name="T27" fmla="*/ 105 h 105"/>
                  <a:gd name="T28" fmla="*/ 19 w 68"/>
                  <a:gd name="T29" fmla="*/ 101 h 105"/>
                  <a:gd name="T30" fmla="*/ 13 w 68"/>
                  <a:gd name="T31" fmla="*/ 99 h 105"/>
                  <a:gd name="T32" fmla="*/ 10 w 68"/>
                  <a:gd name="T33" fmla="*/ 93 h 105"/>
                  <a:gd name="T34" fmla="*/ 2 w 68"/>
                  <a:gd name="T35" fmla="*/ 77 h 105"/>
                  <a:gd name="T36" fmla="*/ 0 w 68"/>
                  <a:gd name="T37" fmla="*/ 52 h 105"/>
                  <a:gd name="T38" fmla="*/ 2 w 68"/>
                  <a:gd name="T39" fmla="*/ 28 h 105"/>
                  <a:gd name="T40" fmla="*/ 10 w 68"/>
                  <a:gd name="T41" fmla="*/ 11 h 105"/>
                  <a:gd name="T42" fmla="*/ 15 w 68"/>
                  <a:gd name="T43" fmla="*/ 6 h 105"/>
                  <a:gd name="T44" fmla="*/ 21 w 68"/>
                  <a:gd name="T45" fmla="*/ 2 h 105"/>
                  <a:gd name="T46" fmla="*/ 27 w 68"/>
                  <a:gd name="T47" fmla="*/ 0 h 105"/>
                  <a:gd name="T48" fmla="*/ 34 w 68"/>
                  <a:gd name="T49" fmla="*/ 0 h 105"/>
                  <a:gd name="T50" fmla="*/ 34 w 68"/>
                  <a:gd name="T51" fmla="*/ 19 h 105"/>
                  <a:gd name="T52" fmla="*/ 30 w 68"/>
                  <a:gd name="T53" fmla="*/ 19 h 105"/>
                  <a:gd name="T54" fmla="*/ 27 w 68"/>
                  <a:gd name="T55" fmla="*/ 21 h 105"/>
                  <a:gd name="T56" fmla="*/ 23 w 68"/>
                  <a:gd name="T57" fmla="*/ 23 h 105"/>
                  <a:gd name="T58" fmla="*/ 21 w 68"/>
                  <a:gd name="T59" fmla="*/ 28 h 105"/>
                  <a:gd name="T60" fmla="*/ 21 w 68"/>
                  <a:gd name="T61" fmla="*/ 34 h 105"/>
                  <a:gd name="T62" fmla="*/ 19 w 68"/>
                  <a:gd name="T63" fmla="*/ 41 h 105"/>
                  <a:gd name="T64" fmla="*/ 19 w 68"/>
                  <a:gd name="T65" fmla="*/ 52 h 105"/>
                  <a:gd name="T66" fmla="*/ 19 w 68"/>
                  <a:gd name="T67" fmla="*/ 62 h 105"/>
                  <a:gd name="T68" fmla="*/ 21 w 68"/>
                  <a:gd name="T69" fmla="*/ 71 h 105"/>
                  <a:gd name="T70" fmla="*/ 21 w 68"/>
                  <a:gd name="T71" fmla="*/ 77 h 105"/>
                  <a:gd name="T72" fmla="*/ 23 w 68"/>
                  <a:gd name="T73" fmla="*/ 82 h 105"/>
                  <a:gd name="T74" fmla="*/ 27 w 68"/>
                  <a:gd name="T75" fmla="*/ 84 h 105"/>
                  <a:gd name="T76" fmla="*/ 30 w 68"/>
                  <a:gd name="T77" fmla="*/ 86 h 105"/>
                  <a:gd name="T78" fmla="*/ 34 w 68"/>
                  <a:gd name="T79" fmla="*/ 86 h 105"/>
                  <a:gd name="T80" fmla="*/ 38 w 68"/>
                  <a:gd name="T81" fmla="*/ 86 h 105"/>
                  <a:gd name="T82" fmla="*/ 40 w 68"/>
                  <a:gd name="T83" fmla="*/ 84 h 105"/>
                  <a:gd name="T84" fmla="*/ 43 w 68"/>
                  <a:gd name="T85" fmla="*/ 82 h 105"/>
                  <a:gd name="T86" fmla="*/ 45 w 68"/>
                  <a:gd name="T87" fmla="*/ 77 h 105"/>
                  <a:gd name="T88" fmla="*/ 47 w 68"/>
                  <a:gd name="T89" fmla="*/ 71 h 105"/>
                  <a:gd name="T90" fmla="*/ 47 w 68"/>
                  <a:gd name="T91" fmla="*/ 64 h 105"/>
                  <a:gd name="T92" fmla="*/ 47 w 68"/>
                  <a:gd name="T93" fmla="*/ 52 h 105"/>
                  <a:gd name="T94" fmla="*/ 47 w 68"/>
                  <a:gd name="T95" fmla="*/ 41 h 105"/>
                  <a:gd name="T96" fmla="*/ 47 w 68"/>
                  <a:gd name="T97" fmla="*/ 34 h 105"/>
                  <a:gd name="T98" fmla="*/ 45 w 68"/>
                  <a:gd name="T99" fmla="*/ 28 h 105"/>
                  <a:gd name="T100" fmla="*/ 43 w 68"/>
                  <a:gd name="T101" fmla="*/ 23 h 105"/>
                  <a:gd name="T102" fmla="*/ 40 w 68"/>
                  <a:gd name="T103" fmla="*/ 21 h 105"/>
                  <a:gd name="T104" fmla="*/ 38 w 68"/>
                  <a:gd name="T105" fmla="*/ 19 h 105"/>
                  <a:gd name="T106" fmla="*/ 34 w 68"/>
                  <a:gd name="T107" fmla="*/ 1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8" h="105">
                    <a:moveTo>
                      <a:pt x="34" y="0"/>
                    </a:moveTo>
                    <a:lnTo>
                      <a:pt x="42" y="0"/>
                    </a:lnTo>
                    <a:lnTo>
                      <a:pt x="47" y="2"/>
                    </a:lnTo>
                    <a:lnTo>
                      <a:pt x="53" y="6"/>
                    </a:lnTo>
                    <a:lnTo>
                      <a:pt x="56" y="11"/>
                    </a:lnTo>
                    <a:lnTo>
                      <a:pt x="64" y="28"/>
                    </a:lnTo>
                    <a:lnTo>
                      <a:pt x="68" y="52"/>
                    </a:lnTo>
                    <a:lnTo>
                      <a:pt x="64" y="77"/>
                    </a:lnTo>
                    <a:lnTo>
                      <a:pt x="56" y="93"/>
                    </a:lnTo>
                    <a:lnTo>
                      <a:pt x="53" y="99"/>
                    </a:lnTo>
                    <a:lnTo>
                      <a:pt x="47" y="103"/>
                    </a:lnTo>
                    <a:lnTo>
                      <a:pt x="42" y="105"/>
                    </a:lnTo>
                    <a:lnTo>
                      <a:pt x="34" y="105"/>
                    </a:lnTo>
                    <a:lnTo>
                      <a:pt x="27" y="105"/>
                    </a:lnTo>
                    <a:lnTo>
                      <a:pt x="19" y="101"/>
                    </a:lnTo>
                    <a:lnTo>
                      <a:pt x="13" y="99"/>
                    </a:lnTo>
                    <a:lnTo>
                      <a:pt x="10" y="93"/>
                    </a:lnTo>
                    <a:lnTo>
                      <a:pt x="2" y="77"/>
                    </a:lnTo>
                    <a:lnTo>
                      <a:pt x="0" y="52"/>
                    </a:lnTo>
                    <a:lnTo>
                      <a:pt x="2" y="28"/>
                    </a:lnTo>
                    <a:lnTo>
                      <a:pt x="10" y="11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4" y="0"/>
                    </a:lnTo>
                    <a:close/>
                    <a:moveTo>
                      <a:pt x="34" y="19"/>
                    </a:moveTo>
                    <a:lnTo>
                      <a:pt x="30" y="19"/>
                    </a:lnTo>
                    <a:lnTo>
                      <a:pt x="27" y="21"/>
                    </a:lnTo>
                    <a:lnTo>
                      <a:pt x="23" y="23"/>
                    </a:lnTo>
                    <a:lnTo>
                      <a:pt x="21" y="28"/>
                    </a:lnTo>
                    <a:lnTo>
                      <a:pt x="21" y="34"/>
                    </a:lnTo>
                    <a:lnTo>
                      <a:pt x="19" y="41"/>
                    </a:lnTo>
                    <a:lnTo>
                      <a:pt x="19" y="52"/>
                    </a:lnTo>
                    <a:lnTo>
                      <a:pt x="19" y="62"/>
                    </a:lnTo>
                    <a:lnTo>
                      <a:pt x="21" y="71"/>
                    </a:lnTo>
                    <a:lnTo>
                      <a:pt x="21" y="77"/>
                    </a:lnTo>
                    <a:lnTo>
                      <a:pt x="23" y="82"/>
                    </a:lnTo>
                    <a:lnTo>
                      <a:pt x="27" y="84"/>
                    </a:lnTo>
                    <a:lnTo>
                      <a:pt x="30" y="86"/>
                    </a:lnTo>
                    <a:lnTo>
                      <a:pt x="34" y="86"/>
                    </a:lnTo>
                    <a:lnTo>
                      <a:pt x="38" y="86"/>
                    </a:lnTo>
                    <a:lnTo>
                      <a:pt x="40" y="84"/>
                    </a:lnTo>
                    <a:lnTo>
                      <a:pt x="43" y="82"/>
                    </a:lnTo>
                    <a:lnTo>
                      <a:pt x="45" y="77"/>
                    </a:lnTo>
                    <a:lnTo>
                      <a:pt x="47" y="71"/>
                    </a:lnTo>
                    <a:lnTo>
                      <a:pt x="47" y="64"/>
                    </a:lnTo>
                    <a:lnTo>
                      <a:pt x="47" y="52"/>
                    </a:lnTo>
                    <a:lnTo>
                      <a:pt x="47" y="41"/>
                    </a:lnTo>
                    <a:lnTo>
                      <a:pt x="47" y="34"/>
                    </a:lnTo>
                    <a:lnTo>
                      <a:pt x="45" y="28"/>
                    </a:lnTo>
                    <a:lnTo>
                      <a:pt x="43" y="23"/>
                    </a:lnTo>
                    <a:lnTo>
                      <a:pt x="40" y="21"/>
                    </a:lnTo>
                    <a:lnTo>
                      <a:pt x="38" y="19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65" name="Line 2621"/>
              <p:cNvSpPr>
                <a:spLocks noChangeShapeType="1"/>
              </p:cNvSpPr>
              <p:nvPr/>
            </p:nvSpPr>
            <p:spPr bwMode="auto">
              <a:xfrm flipH="1">
                <a:off x="2907" y="1027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66" name="Line 2622"/>
              <p:cNvSpPr>
                <a:spLocks noChangeShapeType="1"/>
              </p:cNvSpPr>
              <p:nvPr/>
            </p:nvSpPr>
            <p:spPr bwMode="auto">
              <a:xfrm flipH="1">
                <a:off x="2907" y="953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67" name="Line 2623"/>
              <p:cNvSpPr>
                <a:spLocks noChangeShapeType="1"/>
              </p:cNvSpPr>
              <p:nvPr/>
            </p:nvSpPr>
            <p:spPr bwMode="auto">
              <a:xfrm flipH="1">
                <a:off x="2907" y="902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68" name="Line 2624"/>
              <p:cNvSpPr>
                <a:spLocks noChangeShapeType="1"/>
              </p:cNvSpPr>
              <p:nvPr/>
            </p:nvSpPr>
            <p:spPr bwMode="auto">
              <a:xfrm flipH="1">
                <a:off x="2907" y="862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69" name="Line 2625"/>
              <p:cNvSpPr>
                <a:spLocks noChangeShapeType="1"/>
              </p:cNvSpPr>
              <p:nvPr/>
            </p:nvSpPr>
            <p:spPr bwMode="auto">
              <a:xfrm flipH="1">
                <a:off x="2907" y="828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70" name="Line 2626"/>
              <p:cNvSpPr>
                <a:spLocks noChangeShapeType="1"/>
              </p:cNvSpPr>
              <p:nvPr/>
            </p:nvSpPr>
            <p:spPr bwMode="auto">
              <a:xfrm flipH="1">
                <a:off x="2907" y="801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71" name="Line 2627"/>
              <p:cNvSpPr>
                <a:spLocks noChangeShapeType="1"/>
              </p:cNvSpPr>
              <p:nvPr/>
            </p:nvSpPr>
            <p:spPr bwMode="auto">
              <a:xfrm flipH="1">
                <a:off x="2907" y="777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72" name="Line 2628"/>
              <p:cNvSpPr>
                <a:spLocks noChangeShapeType="1"/>
              </p:cNvSpPr>
              <p:nvPr/>
            </p:nvSpPr>
            <p:spPr bwMode="auto">
              <a:xfrm flipH="1">
                <a:off x="2907" y="756"/>
                <a:ext cx="16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73" name="Line 2629"/>
              <p:cNvSpPr>
                <a:spLocks noChangeShapeType="1"/>
              </p:cNvSpPr>
              <p:nvPr/>
            </p:nvSpPr>
            <p:spPr bwMode="auto">
              <a:xfrm>
                <a:off x="2907" y="2396"/>
                <a:ext cx="1661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74" name="Line 2630"/>
              <p:cNvSpPr>
                <a:spLocks noChangeShapeType="1"/>
              </p:cNvSpPr>
              <p:nvPr/>
            </p:nvSpPr>
            <p:spPr bwMode="auto">
              <a:xfrm>
                <a:off x="2907" y="2365"/>
                <a:ext cx="1" cy="3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75" name="Line 2631"/>
              <p:cNvSpPr>
                <a:spLocks noChangeShapeType="1"/>
              </p:cNvSpPr>
              <p:nvPr/>
            </p:nvSpPr>
            <p:spPr bwMode="auto">
              <a:xfrm>
                <a:off x="3026" y="2381"/>
                <a:ext cx="1" cy="1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76" name="Line 2632"/>
              <p:cNvSpPr>
                <a:spLocks noChangeShapeType="1"/>
              </p:cNvSpPr>
              <p:nvPr/>
            </p:nvSpPr>
            <p:spPr bwMode="auto">
              <a:xfrm>
                <a:off x="3144" y="2381"/>
                <a:ext cx="1" cy="1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77" name="Line 2633"/>
              <p:cNvSpPr>
                <a:spLocks noChangeShapeType="1"/>
              </p:cNvSpPr>
              <p:nvPr/>
            </p:nvSpPr>
            <p:spPr bwMode="auto">
              <a:xfrm>
                <a:off x="3263" y="2381"/>
                <a:ext cx="1" cy="1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78" name="Line 2634"/>
              <p:cNvSpPr>
                <a:spLocks noChangeShapeType="1"/>
              </p:cNvSpPr>
              <p:nvPr/>
            </p:nvSpPr>
            <p:spPr bwMode="auto">
              <a:xfrm>
                <a:off x="3381" y="2365"/>
                <a:ext cx="1" cy="3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79" name="Line 2635"/>
              <p:cNvSpPr>
                <a:spLocks noChangeShapeType="1"/>
              </p:cNvSpPr>
              <p:nvPr/>
            </p:nvSpPr>
            <p:spPr bwMode="auto">
              <a:xfrm>
                <a:off x="3500" y="2381"/>
                <a:ext cx="1" cy="1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80" name="Line 2636"/>
              <p:cNvSpPr>
                <a:spLocks noChangeShapeType="1"/>
              </p:cNvSpPr>
              <p:nvPr/>
            </p:nvSpPr>
            <p:spPr bwMode="auto">
              <a:xfrm>
                <a:off x="3618" y="2381"/>
                <a:ext cx="1" cy="1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81" name="Line 2637"/>
              <p:cNvSpPr>
                <a:spLocks noChangeShapeType="1"/>
              </p:cNvSpPr>
              <p:nvPr/>
            </p:nvSpPr>
            <p:spPr bwMode="auto">
              <a:xfrm>
                <a:off x="3738" y="2381"/>
                <a:ext cx="1" cy="1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82" name="Line 2638"/>
              <p:cNvSpPr>
                <a:spLocks noChangeShapeType="1"/>
              </p:cNvSpPr>
              <p:nvPr/>
            </p:nvSpPr>
            <p:spPr bwMode="auto">
              <a:xfrm>
                <a:off x="3856" y="2365"/>
                <a:ext cx="1" cy="3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83" name="Line 2639"/>
              <p:cNvSpPr>
                <a:spLocks noChangeShapeType="1"/>
              </p:cNvSpPr>
              <p:nvPr/>
            </p:nvSpPr>
            <p:spPr bwMode="auto">
              <a:xfrm>
                <a:off x="3975" y="2381"/>
                <a:ext cx="1" cy="1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84" name="Line 2640"/>
              <p:cNvSpPr>
                <a:spLocks noChangeShapeType="1"/>
              </p:cNvSpPr>
              <p:nvPr/>
            </p:nvSpPr>
            <p:spPr bwMode="auto">
              <a:xfrm>
                <a:off x="4094" y="2381"/>
                <a:ext cx="1" cy="1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85" name="Line 2641"/>
              <p:cNvSpPr>
                <a:spLocks noChangeShapeType="1"/>
              </p:cNvSpPr>
              <p:nvPr/>
            </p:nvSpPr>
            <p:spPr bwMode="auto">
              <a:xfrm>
                <a:off x="4212" y="2381"/>
                <a:ext cx="1" cy="1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86" name="Line 2642"/>
              <p:cNvSpPr>
                <a:spLocks noChangeShapeType="1"/>
              </p:cNvSpPr>
              <p:nvPr/>
            </p:nvSpPr>
            <p:spPr bwMode="auto">
              <a:xfrm>
                <a:off x="4331" y="2365"/>
                <a:ext cx="1" cy="3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87" name="Line 2643"/>
              <p:cNvSpPr>
                <a:spLocks noChangeShapeType="1"/>
              </p:cNvSpPr>
              <p:nvPr/>
            </p:nvSpPr>
            <p:spPr bwMode="auto">
              <a:xfrm>
                <a:off x="4331" y="2365"/>
                <a:ext cx="1" cy="3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88" name="Line 2644"/>
              <p:cNvSpPr>
                <a:spLocks noChangeShapeType="1"/>
              </p:cNvSpPr>
              <p:nvPr/>
            </p:nvSpPr>
            <p:spPr bwMode="auto">
              <a:xfrm>
                <a:off x="4449" y="2381"/>
                <a:ext cx="1" cy="1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89" name="Freeform 2645"/>
              <p:cNvSpPr>
                <a:spLocks noEditPoints="1"/>
              </p:cNvSpPr>
              <p:nvPr/>
            </p:nvSpPr>
            <p:spPr bwMode="auto">
              <a:xfrm>
                <a:off x="2889" y="2418"/>
                <a:ext cx="34" cy="52"/>
              </a:xfrm>
              <a:custGeom>
                <a:avLst/>
                <a:gdLst>
                  <a:gd name="T0" fmla="*/ 33 w 67"/>
                  <a:gd name="T1" fmla="*/ 0 h 105"/>
                  <a:gd name="T2" fmla="*/ 41 w 67"/>
                  <a:gd name="T3" fmla="*/ 0 h 105"/>
                  <a:gd name="T4" fmla="*/ 48 w 67"/>
                  <a:gd name="T5" fmla="*/ 2 h 105"/>
                  <a:gd name="T6" fmla="*/ 54 w 67"/>
                  <a:gd name="T7" fmla="*/ 6 h 105"/>
                  <a:gd name="T8" fmla="*/ 58 w 67"/>
                  <a:gd name="T9" fmla="*/ 11 h 105"/>
                  <a:gd name="T10" fmla="*/ 65 w 67"/>
                  <a:gd name="T11" fmla="*/ 28 h 105"/>
                  <a:gd name="T12" fmla="*/ 67 w 67"/>
                  <a:gd name="T13" fmla="*/ 52 h 105"/>
                  <a:gd name="T14" fmla="*/ 65 w 67"/>
                  <a:gd name="T15" fmla="*/ 77 h 105"/>
                  <a:gd name="T16" fmla="*/ 58 w 67"/>
                  <a:gd name="T17" fmla="*/ 93 h 105"/>
                  <a:gd name="T18" fmla="*/ 54 w 67"/>
                  <a:gd name="T19" fmla="*/ 99 h 105"/>
                  <a:gd name="T20" fmla="*/ 48 w 67"/>
                  <a:gd name="T21" fmla="*/ 103 h 105"/>
                  <a:gd name="T22" fmla="*/ 41 w 67"/>
                  <a:gd name="T23" fmla="*/ 105 h 105"/>
                  <a:gd name="T24" fmla="*/ 33 w 67"/>
                  <a:gd name="T25" fmla="*/ 105 h 105"/>
                  <a:gd name="T26" fmla="*/ 28 w 67"/>
                  <a:gd name="T27" fmla="*/ 105 h 105"/>
                  <a:gd name="T28" fmla="*/ 20 w 67"/>
                  <a:gd name="T29" fmla="*/ 101 h 105"/>
                  <a:gd name="T30" fmla="*/ 15 w 67"/>
                  <a:gd name="T31" fmla="*/ 99 h 105"/>
                  <a:gd name="T32" fmla="*/ 9 w 67"/>
                  <a:gd name="T33" fmla="*/ 93 h 105"/>
                  <a:gd name="T34" fmla="*/ 4 w 67"/>
                  <a:gd name="T35" fmla="*/ 77 h 105"/>
                  <a:gd name="T36" fmla="*/ 0 w 67"/>
                  <a:gd name="T37" fmla="*/ 52 h 105"/>
                  <a:gd name="T38" fmla="*/ 4 w 67"/>
                  <a:gd name="T39" fmla="*/ 28 h 105"/>
                  <a:gd name="T40" fmla="*/ 11 w 67"/>
                  <a:gd name="T41" fmla="*/ 11 h 105"/>
                  <a:gd name="T42" fmla="*/ 15 w 67"/>
                  <a:gd name="T43" fmla="*/ 6 h 105"/>
                  <a:gd name="T44" fmla="*/ 20 w 67"/>
                  <a:gd name="T45" fmla="*/ 2 h 105"/>
                  <a:gd name="T46" fmla="*/ 28 w 67"/>
                  <a:gd name="T47" fmla="*/ 0 h 105"/>
                  <a:gd name="T48" fmla="*/ 33 w 67"/>
                  <a:gd name="T49" fmla="*/ 0 h 105"/>
                  <a:gd name="T50" fmla="*/ 33 w 67"/>
                  <a:gd name="T51" fmla="*/ 19 h 105"/>
                  <a:gd name="T52" fmla="*/ 30 w 67"/>
                  <a:gd name="T53" fmla="*/ 19 h 105"/>
                  <a:gd name="T54" fmla="*/ 28 w 67"/>
                  <a:gd name="T55" fmla="*/ 21 h 105"/>
                  <a:gd name="T56" fmla="*/ 24 w 67"/>
                  <a:gd name="T57" fmla="*/ 22 h 105"/>
                  <a:gd name="T58" fmla="*/ 22 w 67"/>
                  <a:gd name="T59" fmla="*/ 28 h 105"/>
                  <a:gd name="T60" fmla="*/ 20 w 67"/>
                  <a:gd name="T61" fmla="*/ 34 h 105"/>
                  <a:gd name="T62" fmla="*/ 20 w 67"/>
                  <a:gd name="T63" fmla="*/ 41 h 105"/>
                  <a:gd name="T64" fmla="*/ 20 w 67"/>
                  <a:gd name="T65" fmla="*/ 52 h 105"/>
                  <a:gd name="T66" fmla="*/ 20 w 67"/>
                  <a:gd name="T67" fmla="*/ 62 h 105"/>
                  <a:gd name="T68" fmla="*/ 20 w 67"/>
                  <a:gd name="T69" fmla="*/ 71 h 105"/>
                  <a:gd name="T70" fmla="*/ 22 w 67"/>
                  <a:gd name="T71" fmla="*/ 77 h 105"/>
                  <a:gd name="T72" fmla="*/ 24 w 67"/>
                  <a:gd name="T73" fmla="*/ 82 h 105"/>
                  <a:gd name="T74" fmla="*/ 28 w 67"/>
                  <a:gd name="T75" fmla="*/ 84 h 105"/>
                  <a:gd name="T76" fmla="*/ 30 w 67"/>
                  <a:gd name="T77" fmla="*/ 86 h 105"/>
                  <a:gd name="T78" fmla="*/ 33 w 67"/>
                  <a:gd name="T79" fmla="*/ 86 h 105"/>
                  <a:gd name="T80" fmla="*/ 37 w 67"/>
                  <a:gd name="T81" fmla="*/ 86 h 105"/>
                  <a:gd name="T82" fmla="*/ 41 w 67"/>
                  <a:gd name="T83" fmla="*/ 84 h 105"/>
                  <a:gd name="T84" fmla="*/ 45 w 67"/>
                  <a:gd name="T85" fmla="*/ 82 h 105"/>
                  <a:gd name="T86" fmla="*/ 47 w 67"/>
                  <a:gd name="T87" fmla="*/ 77 h 105"/>
                  <a:gd name="T88" fmla="*/ 47 w 67"/>
                  <a:gd name="T89" fmla="*/ 71 h 105"/>
                  <a:gd name="T90" fmla="*/ 48 w 67"/>
                  <a:gd name="T91" fmla="*/ 63 h 105"/>
                  <a:gd name="T92" fmla="*/ 48 w 67"/>
                  <a:gd name="T93" fmla="*/ 52 h 105"/>
                  <a:gd name="T94" fmla="*/ 48 w 67"/>
                  <a:gd name="T95" fmla="*/ 41 h 105"/>
                  <a:gd name="T96" fmla="*/ 48 w 67"/>
                  <a:gd name="T97" fmla="*/ 34 h 105"/>
                  <a:gd name="T98" fmla="*/ 47 w 67"/>
                  <a:gd name="T99" fmla="*/ 28 h 105"/>
                  <a:gd name="T100" fmla="*/ 45 w 67"/>
                  <a:gd name="T101" fmla="*/ 22 h 105"/>
                  <a:gd name="T102" fmla="*/ 41 w 67"/>
                  <a:gd name="T103" fmla="*/ 21 h 105"/>
                  <a:gd name="T104" fmla="*/ 37 w 67"/>
                  <a:gd name="T105" fmla="*/ 19 h 105"/>
                  <a:gd name="T106" fmla="*/ 33 w 67"/>
                  <a:gd name="T107" fmla="*/ 1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7" h="105">
                    <a:moveTo>
                      <a:pt x="33" y="0"/>
                    </a:moveTo>
                    <a:lnTo>
                      <a:pt x="41" y="0"/>
                    </a:lnTo>
                    <a:lnTo>
                      <a:pt x="48" y="2"/>
                    </a:lnTo>
                    <a:lnTo>
                      <a:pt x="54" y="6"/>
                    </a:lnTo>
                    <a:lnTo>
                      <a:pt x="58" y="11"/>
                    </a:lnTo>
                    <a:lnTo>
                      <a:pt x="65" y="28"/>
                    </a:lnTo>
                    <a:lnTo>
                      <a:pt x="67" y="52"/>
                    </a:lnTo>
                    <a:lnTo>
                      <a:pt x="65" y="77"/>
                    </a:lnTo>
                    <a:lnTo>
                      <a:pt x="58" y="93"/>
                    </a:lnTo>
                    <a:lnTo>
                      <a:pt x="54" y="99"/>
                    </a:lnTo>
                    <a:lnTo>
                      <a:pt x="48" y="103"/>
                    </a:lnTo>
                    <a:lnTo>
                      <a:pt x="41" y="105"/>
                    </a:lnTo>
                    <a:lnTo>
                      <a:pt x="33" y="105"/>
                    </a:lnTo>
                    <a:lnTo>
                      <a:pt x="28" y="105"/>
                    </a:lnTo>
                    <a:lnTo>
                      <a:pt x="20" y="101"/>
                    </a:lnTo>
                    <a:lnTo>
                      <a:pt x="15" y="99"/>
                    </a:lnTo>
                    <a:lnTo>
                      <a:pt x="9" y="93"/>
                    </a:lnTo>
                    <a:lnTo>
                      <a:pt x="4" y="77"/>
                    </a:lnTo>
                    <a:lnTo>
                      <a:pt x="0" y="52"/>
                    </a:lnTo>
                    <a:lnTo>
                      <a:pt x="4" y="28"/>
                    </a:lnTo>
                    <a:lnTo>
                      <a:pt x="11" y="11"/>
                    </a:lnTo>
                    <a:lnTo>
                      <a:pt x="15" y="6"/>
                    </a:lnTo>
                    <a:lnTo>
                      <a:pt x="20" y="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  <a:moveTo>
                      <a:pt x="33" y="19"/>
                    </a:moveTo>
                    <a:lnTo>
                      <a:pt x="30" y="19"/>
                    </a:lnTo>
                    <a:lnTo>
                      <a:pt x="28" y="21"/>
                    </a:lnTo>
                    <a:lnTo>
                      <a:pt x="24" y="22"/>
                    </a:lnTo>
                    <a:lnTo>
                      <a:pt x="22" y="28"/>
                    </a:lnTo>
                    <a:lnTo>
                      <a:pt x="20" y="34"/>
                    </a:lnTo>
                    <a:lnTo>
                      <a:pt x="20" y="41"/>
                    </a:lnTo>
                    <a:lnTo>
                      <a:pt x="20" y="52"/>
                    </a:lnTo>
                    <a:lnTo>
                      <a:pt x="20" y="62"/>
                    </a:lnTo>
                    <a:lnTo>
                      <a:pt x="20" y="71"/>
                    </a:lnTo>
                    <a:lnTo>
                      <a:pt x="22" y="77"/>
                    </a:lnTo>
                    <a:lnTo>
                      <a:pt x="24" y="82"/>
                    </a:lnTo>
                    <a:lnTo>
                      <a:pt x="28" y="84"/>
                    </a:lnTo>
                    <a:lnTo>
                      <a:pt x="30" y="86"/>
                    </a:lnTo>
                    <a:lnTo>
                      <a:pt x="33" y="86"/>
                    </a:lnTo>
                    <a:lnTo>
                      <a:pt x="37" y="86"/>
                    </a:lnTo>
                    <a:lnTo>
                      <a:pt x="41" y="84"/>
                    </a:lnTo>
                    <a:lnTo>
                      <a:pt x="45" y="82"/>
                    </a:lnTo>
                    <a:lnTo>
                      <a:pt x="47" y="77"/>
                    </a:lnTo>
                    <a:lnTo>
                      <a:pt x="47" y="71"/>
                    </a:lnTo>
                    <a:lnTo>
                      <a:pt x="48" y="63"/>
                    </a:lnTo>
                    <a:lnTo>
                      <a:pt x="48" y="52"/>
                    </a:lnTo>
                    <a:lnTo>
                      <a:pt x="48" y="41"/>
                    </a:lnTo>
                    <a:lnTo>
                      <a:pt x="48" y="34"/>
                    </a:lnTo>
                    <a:lnTo>
                      <a:pt x="47" y="28"/>
                    </a:lnTo>
                    <a:lnTo>
                      <a:pt x="45" y="22"/>
                    </a:lnTo>
                    <a:lnTo>
                      <a:pt x="41" y="21"/>
                    </a:lnTo>
                    <a:lnTo>
                      <a:pt x="37" y="19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90" name="Freeform 2646"/>
              <p:cNvSpPr>
                <a:spLocks/>
              </p:cNvSpPr>
              <p:nvPr/>
            </p:nvSpPr>
            <p:spPr bwMode="auto">
              <a:xfrm>
                <a:off x="3344" y="2418"/>
                <a:ext cx="34" cy="51"/>
              </a:xfrm>
              <a:custGeom>
                <a:avLst/>
                <a:gdLst>
                  <a:gd name="T0" fmla="*/ 67 w 67"/>
                  <a:gd name="T1" fmla="*/ 84 h 103"/>
                  <a:gd name="T2" fmla="*/ 67 w 67"/>
                  <a:gd name="T3" fmla="*/ 103 h 103"/>
                  <a:gd name="T4" fmla="*/ 0 w 67"/>
                  <a:gd name="T5" fmla="*/ 103 h 103"/>
                  <a:gd name="T6" fmla="*/ 2 w 67"/>
                  <a:gd name="T7" fmla="*/ 93 h 103"/>
                  <a:gd name="T8" fmla="*/ 6 w 67"/>
                  <a:gd name="T9" fmla="*/ 84 h 103"/>
                  <a:gd name="T10" fmla="*/ 11 w 67"/>
                  <a:gd name="T11" fmla="*/ 77 h 103"/>
                  <a:gd name="T12" fmla="*/ 19 w 67"/>
                  <a:gd name="T13" fmla="*/ 69 h 103"/>
                  <a:gd name="T14" fmla="*/ 28 w 67"/>
                  <a:gd name="T15" fmla="*/ 60 h 103"/>
                  <a:gd name="T16" fmla="*/ 34 w 67"/>
                  <a:gd name="T17" fmla="*/ 54 h 103"/>
                  <a:gd name="T18" fmla="*/ 39 w 67"/>
                  <a:gd name="T19" fmla="*/ 49 h 103"/>
                  <a:gd name="T20" fmla="*/ 41 w 67"/>
                  <a:gd name="T21" fmla="*/ 45 h 103"/>
                  <a:gd name="T22" fmla="*/ 43 w 67"/>
                  <a:gd name="T23" fmla="*/ 43 h 103"/>
                  <a:gd name="T24" fmla="*/ 47 w 67"/>
                  <a:gd name="T25" fmla="*/ 37 h 103"/>
                  <a:gd name="T26" fmla="*/ 49 w 67"/>
                  <a:gd name="T27" fmla="*/ 32 h 103"/>
                  <a:gd name="T28" fmla="*/ 47 w 67"/>
                  <a:gd name="T29" fmla="*/ 26 h 103"/>
                  <a:gd name="T30" fmla="*/ 45 w 67"/>
                  <a:gd name="T31" fmla="*/ 21 h 103"/>
                  <a:gd name="T32" fmla="*/ 41 w 67"/>
                  <a:gd name="T33" fmla="*/ 19 h 103"/>
                  <a:gd name="T34" fmla="*/ 36 w 67"/>
                  <a:gd name="T35" fmla="*/ 19 h 103"/>
                  <a:gd name="T36" fmla="*/ 30 w 67"/>
                  <a:gd name="T37" fmla="*/ 19 h 103"/>
                  <a:gd name="T38" fmla="*/ 24 w 67"/>
                  <a:gd name="T39" fmla="*/ 21 h 103"/>
                  <a:gd name="T40" fmla="*/ 22 w 67"/>
                  <a:gd name="T41" fmla="*/ 24 h 103"/>
                  <a:gd name="T42" fmla="*/ 22 w 67"/>
                  <a:gd name="T43" fmla="*/ 28 h 103"/>
                  <a:gd name="T44" fmla="*/ 21 w 67"/>
                  <a:gd name="T45" fmla="*/ 34 h 103"/>
                  <a:gd name="T46" fmla="*/ 2 w 67"/>
                  <a:gd name="T47" fmla="*/ 32 h 103"/>
                  <a:gd name="T48" fmla="*/ 4 w 67"/>
                  <a:gd name="T49" fmla="*/ 21 h 103"/>
                  <a:gd name="T50" fmla="*/ 8 w 67"/>
                  <a:gd name="T51" fmla="*/ 13 h 103"/>
                  <a:gd name="T52" fmla="*/ 13 w 67"/>
                  <a:gd name="T53" fmla="*/ 7 h 103"/>
                  <a:gd name="T54" fmla="*/ 19 w 67"/>
                  <a:gd name="T55" fmla="*/ 4 h 103"/>
                  <a:gd name="T56" fmla="*/ 26 w 67"/>
                  <a:gd name="T57" fmla="*/ 0 h 103"/>
                  <a:gd name="T58" fmla="*/ 36 w 67"/>
                  <a:gd name="T59" fmla="*/ 0 h 103"/>
                  <a:gd name="T60" fmla="*/ 45 w 67"/>
                  <a:gd name="T61" fmla="*/ 0 h 103"/>
                  <a:gd name="T62" fmla="*/ 52 w 67"/>
                  <a:gd name="T63" fmla="*/ 4 h 103"/>
                  <a:gd name="T64" fmla="*/ 58 w 67"/>
                  <a:gd name="T65" fmla="*/ 7 h 103"/>
                  <a:gd name="T66" fmla="*/ 64 w 67"/>
                  <a:gd name="T67" fmla="*/ 13 h 103"/>
                  <a:gd name="T68" fmla="*/ 67 w 67"/>
                  <a:gd name="T69" fmla="*/ 21 h 103"/>
                  <a:gd name="T70" fmla="*/ 67 w 67"/>
                  <a:gd name="T71" fmla="*/ 28 h 103"/>
                  <a:gd name="T72" fmla="*/ 67 w 67"/>
                  <a:gd name="T73" fmla="*/ 35 h 103"/>
                  <a:gd name="T74" fmla="*/ 65 w 67"/>
                  <a:gd name="T75" fmla="*/ 41 h 103"/>
                  <a:gd name="T76" fmla="*/ 62 w 67"/>
                  <a:gd name="T77" fmla="*/ 47 h 103"/>
                  <a:gd name="T78" fmla="*/ 58 w 67"/>
                  <a:gd name="T79" fmla="*/ 54 h 103"/>
                  <a:gd name="T80" fmla="*/ 54 w 67"/>
                  <a:gd name="T81" fmla="*/ 58 h 103"/>
                  <a:gd name="T82" fmla="*/ 50 w 67"/>
                  <a:gd name="T83" fmla="*/ 62 h 103"/>
                  <a:gd name="T84" fmla="*/ 45 w 67"/>
                  <a:gd name="T85" fmla="*/ 67 h 103"/>
                  <a:gd name="T86" fmla="*/ 39 w 67"/>
                  <a:gd name="T87" fmla="*/ 73 h 103"/>
                  <a:gd name="T88" fmla="*/ 36 w 67"/>
                  <a:gd name="T89" fmla="*/ 77 h 103"/>
                  <a:gd name="T90" fmla="*/ 34 w 67"/>
                  <a:gd name="T91" fmla="*/ 78 h 103"/>
                  <a:gd name="T92" fmla="*/ 32 w 67"/>
                  <a:gd name="T93" fmla="*/ 80 h 103"/>
                  <a:gd name="T94" fmla="*/ 30 w 67"/>
                  <a:gd name="T95" fmla="*/ 84 h 103"/>
                  <a:gd name="T96" fmla="*/ 67 w 67"/>
                  <a:gd name="T97" fmla="*/ 8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7" h="103">
                    <a:moveTo>
                      <a:pt x="67" y="84"/>
                    </a:moveTo>
                    <a:lnTo>
                      <a:pt x="67" y="103"/>
                    </a:lnTo>
                    <a:lnTo>
                      <a:pt x="0" y="103"/>
                    </a:lnTo>
                    <a:lnTo>
                      <a:pt x="2" y="93"/>
                    </a:lnTo>
                    <a:lnTo>
                      <a:pt x="6" y="84"/>
                    </a:lnTo>
                    <a:lnTo>
                      <a:pt x="11" y="77"/>
                    </a:lnTo>
                    <a:lnTo>
                      <a:pt x="19" y="69"/>
                    </a:lnTo>
                    <a:lnTo>
                      <a:pt x="28" y="60"/>
                    </a:lnTo>
                    <a:lnTo>
                      <a:pt x="34" y="54"/>
                    </a:lnTo>
                    <a:lnTo>
                      <a:pt x="39" y="49"/>
                    </a:lnTo>
                    <a:lnTo>
                      <a:pt x="41" y="45"/>
                    </a:lnTo>
                    <a:lnTo>
                      <a:pt x="43" y="43"/>
                    </a:lnTo>
                    <a:lnTo>
                      <a:pt x="47" y="37"/>
                    </a:lnTo>
                    <a:lnTo>
                      <a:pt x="49" y="32"/>
                    </a:lnTo>
                    <a:lnTo>
                      <a:pt x="47" y="26"/>
                    </a:lnTo>
                    <a:lnTo>
                      <a:pt x="45" y="21"/>
                    </a:lnTo>
                    <a:lnTo>
                      <a:pt x="41" y="19"/>
                    </a:lnTo>
                    <a:lnTo>
                      <a:pt x="36" y="19"/>
                    </a:lnTo>
                    <a:lnTo>
                      <a:pt x="30" y="19"/>
                    </a:lnTo>
                    <a:lnTo>
                      <a:pt x="24" y="21"/>
                    </a:lnTo>
                    <a:lnTo>
                      <a:pt x="22" y="24"/>
                    </a:lnTo>
                    <a:lnTo>
                      <a:pt x="22" y="28"/>
                    </a:lnTo>
                    <a:lnTo>
                      <a:pt x="21" y="34"/>
                    </a:lnTo>
                    <a:lnTo>
                      <a:pt x="2" y="32"/>
                    </a:lnTo>
                    <a:lnTo>
                      <a:pt x="4" y="21"/>
                    </a:lnTo>
                    <a:lnTo>
                      <a:pt x="8" y="13"/>
                    </a:lnTo>
                    <a:lnTo>
                      <a:pt x="13" y="7"/>
                    </a:lnTo>
                    <a:lnTo>
                      <a:pt x="19" y="4"/>
                    </a:lnTo>
                    <a:lnTo>
                      <a:pt x="26" y="0"/>
                    </a:lnTo>
                    <a:lnTo>
                      <a:pt x="36" y="0"/>
                    </a:lnTo>
                    <a:lnTo>
                      <a:pt x="45" y="0"/>
                    </a:lnTo>
                    <a:lnTo>
                      <a:pt x="52" y="4"/>
                    </a:lnTo>
                    <a:lnTo>
                      <a:pt x="58" y="7"/>
                    </a:lnTo>
                    <a:lnTo>
                      <a:pt x="64" y="13"/>
                    </a:lnTo>
                    <a:lnTo>
                      <a:pt x="67" y="21"/>
                    </a:lnTo>
                    <a:lnTo>
                      <a:pt x="67" y="28"/>
                    </a:lnTo>
                    <a:lnTo>
                      <a:pt x="67" y="35"/>
                    </a:lnTo>
                    <a:lnTo>
                      <a:pt x="65" y="41"/>
                    </a:lnTo>
                    <a:lnTo>
                      <a:pt x="62" y="47"/>
                    </a:lnTo>
                    <a:lnTo>
                      <a:pt x="58" y="54"/>
                    </a:lnTo>
                    <a:lnTo>
                      <a:pt x="54" y="58"/>
                    </a:lnTo>
                    <a:lnTo>
                      <a:pt x="50" y="62"/>
                    </a:lnTo>
                    <a:lnTo>
                      <a:pt x="45" y="67"/>
                    </a:lnTo>
                    <a:lnTo>
                      <a:pt x="39" y="73"/>
                    </a:lnTo>
                    <a:lnTo>
                      <a:pt x="36" y="77"/>
                    </a:lnTo>
                    <a:lnTo>
                      <a:pt x="34" y="78"/>
                    </a:lnTo>
                    <a:lnTo>
                      <a:pt x="32" y="80"/>
                    </a:lnTo>
                    <a:lnTo>
                      <a:pt x="30" y="84"/>
                    </a:lnTo>
                    <a:lnTo>
                      <a:pt x="67" y="8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91" name="Freeform 2647"/>
              <p:cNvSpPr>
                <a:spLocks noEditPoints="1"/>
              </p:cNvSpPr>
              <p:nvPr/>
            </p:nvSpPr>
            <p:spPr bwMode="auto">
              <a:xfrm>
                <a:off x="3383" y="2418"/>
                <a:ext cx="35" cy="52"/>
              </a:xfrm>
              <a:custGeom>
                <a:avLst/>
                <a:gdLst>
                  <a:gd name="T0" fmla="*/ 36 w 70"/>
                  <a:gd name="T1" fmla="*/ 0 h 105"/>
                  <a:gd name="T2" fmla="*/ 42 w 70"/>
                  <a:gd name="T3" fmla="*/ 0 h 105"/>
                  <a:gd name="T4" fmla="*/ 49 w 70"/>
                  <a:gd name="T5" fmla="*/ 2 h 105"/>
                  <a:gd name="T6" fmla="*/ 55 w 70"/>
                  <a:gd name="T7" fmla="*/ 6 h 105"/>
                  <a:gd name="T8" fmla="*/ 58 w 70"/>
                  <a:gd name="T9" fmla="*/ 11 h 105"/>
                  <a:gd name="T10" fmla="*/ 66 w 70"/>
                  <a:gd name="T11" fmla="*/ 28 h 105"/>
                  <a:gd name="T12" fmla="*/ 70 w 70"/>
                  <a:gd name="T13" fmla="*/ 52 h 105"/>
                  <a:gd name="T14" fmla="*/ 66 w 70"/>
                  <a:gd name="T15" fmla="*/ 77 h 105"/>
                  <a:gd name="T16" fmla="*/ 58 w 70"/>
                  <a:gd name="T17" fmla="*/ 93 h 105"/>
                  <a:gd name="T18" fmla="*/ 55 w 70"/>
                  <a:gd name="T19" fmla="*/ 99 h 105"/>
                  <a:gd name="T20" fmla="*/ 49 w 70"/>
                  <a:gd name="T21" fmla="*/ 103 h 105"/>
                  <a:gd name="T22" fmla="*/ 42 w 70"/>
                  <a:gd name="T23" fmla="*/ 105 h 105"/>
                  <a:gd name="T24" fmla="*/ 36 w 70"/>
                  <a:gd name="T25" fmla="*/ 105 h 105"/>
                  <a:gd name="T26" fmla="*/ 28 w 70"/>
                  <a:gd name="T27" fmla="*/ 105 h 105"/>
                  <a:gd name="T28" fmla="*/ 21 w 70"/>
                  <a:gd name="T29" fmla="*/ 101 h 105"/>
                  <a:gd name="T30" fmla="*/ 15 w 70"/>
                  <a:gd name="T31" fmla="*/ 99 h 105"/>
                  <a:gd name="T32" fmla="*/ 10 w 70"/>
                  <a:gd name="T33" fmla="*/ 93 h 105"/>
                  <a:gd name="T34" fmla="*/ 4 w 70"/>
                  <a:gd name="T35" fmla="*/ 77 h 105"/>
                  <a:gd name="T36" fmla="*/ 0 w 70"/>
                  <a:gd name="T37" fmla="*/ 52 h 105"/>
                  <a:gd name="T38" fmla="*/ 4 w 70"/>
                  <a:gd name="T39" fmla="*/ 28 h 105"/>
                  <a:gd name="T40" fmla="*/ 12 w 70"/>
                  <a:gd name="T41" fmla="*/ 11 h 105"/>
                  <a:gd name="T42" fmla="*/ 15 w 70"/>
                  <a:gd name="T43" fmla="*/ 6 h 105"/>
                  <a:gd name="T44" fmla="*/ 21 w 70"/>
                  <a:gd name="T45" fmla="*/ 2 h 105"/>
                  <a:gd name="T46" fmla="*/ 28 w 70"/>
                  <a:gd name="T47" fmla="*/ 0 h 105"/>
                  <a:gd name="T48" fmla="*/ 36 w 70"/>
                  <a:gd name="T49" fmla="*/ 0 h 105"/>
                  <a:gd name="T50" fmla="*/ 36 w 70"/>
                  <a:gd name="T51" fmla="*/ 19 h 105"/>
                  <a:gd name="T52" fmla="*/ 30 w 70"/>
                  <a:gd name="T53" fmla="*/ 19 h 105"/>
                  <a:gd name="T54" fmla="*/ 28 w 70"/>
                  <a:gd name="T55" fmla="*/ 21 h 105"/>
                  <a:gd name="T56" fmla="*/ 25 w 70"/>
                  <a:gd name="T57" fmla="*/ 22 h 105"/>
                  <a:gd name="T58" fmla="*/ 23 w 70"/>
                  <a:gd name="T59" fmla="*/ 28 h 105"/>
                  <a:gd name="T60" fmla="*/ 21 w 70"/>
                  <a:gd name="T61" fmla="*/ 34 h 105"/>
                  <a:gd name="T62" fmla="*/ 21 w 70"/>
                  <a:gd name="T63" fmla="*/ 41 h 105"/>
                  <a:gd name="T64" fmla="*/ 21 w 70"/>
                  <a:gd name="T65" fmla="*/ 52 h 105"/>
                  <a:gd name="T66" fmla="*/ 21 w 70"/>
                  <a:gd name="T67" fmla="*/ 62 h 105"/>
                  <a:gd name="T68" fmla="*/ 21 w 70"/>
                  <a:gd name="T69" fmla="*/ 71 h 105"/>
                  <a:gd name="T70" fmla="*/ 23 w 70"/>
                  <a:gd name="T71" fmla="*/ 77 h 105"/>
                  <a:gd name="T72" fmla="*/ 25 w 70"/>
                  <a:gd name="T73" fmla="*/ 82 h 105"/>
                  <a:gd name="T74" fmla="*/ 28 w 70"/>
                  <a:gd name="T75" fmla="*/ 84 h 105"/>
                  <a:gd name="T76" fmla="*/ 30 w 70"/>
                  <a:gd name="T77" fmla="*/ 86 h 105"/>
                  <a:gd name="T78" fmla="*/ 36 w 70"/>
                  <a:gd name="T79" fmla="*/ 86 h 105"/>
                  <a:gd name="T80" fmla="*/ 40 w 70"/>
                  <a:gd name="T81" fmla="*/ 86 h 105"/>
                  <a:gd name="T82" fmla="*/ 42 w 70"/>
                  <a:gd name="T83" fmla="*/ 84 h 105"/>
                  <a:gd name="T84" fmla="*/ 45 w 70"/>
                  <a:gd name="T85" fmla="*/ 82 h 105"/>
                  <a:gd name="T86" fmla="*/ 47 w 70"/>
                  <a:gd name="T87" fmla="*/ 77 h 105"/>
                  <a:gd name="T88" fmla="*/ 49 w 70"/>
                  <a:gd name="T89" fmla="*/ 71 h 105"/>
                  <a:gd name="T90" fmla="*/ 49 w 70"/>
                  <a:gd name="T91" fmla="*/ 63 h 105"/>
                  <a:gd name="T92" fmla="*/ 49 w 70"/>
                  <a:gd name="T93" fmla="*/ 52 h 105"/>
                  <a:gd name="T94" fmla="*/ 49 w 70"/>
                  <a:gd name="T95" fmla="*/ 41 h 105"/>
                  <a:gd name="T96" fmla="*/ 49 w 70"/>
                  <a:gd name="T97" fmla="*/ 34 h 105"/>
                  <a:gd name="T98" fmla="*/ 47 w 70"/>
                  <a:gd name="T99" fmla="*/ 28 h 105"/>
                  <a:gd name="T100" fmla="*/ 45 w 70"/>
                  <a:gd name="T101" fmla="*/ 22 h 105"/>
                  <a:gd name="T102" fmla="*/ 42 w 70"/>
                  <a:gd name="T103" fmla="*/ 21 h 105"/>
                  <a:gd name="T104" fmla="*/ 40 w 70"/>
                  <a:gd name="T105" fmla="*/ 19 h 105"/>
                  <a:gd name="T106" fmla="*/ 36 w 70"/>
                  <a:gd name="T107" fmla="*/ 1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0" h="105">
                    <a:moveTo>
                      <a:pt x="36" y="0"/>
                    </a:moveTo>
                    <a:lnTo>
                      <a:pt x="42" y="0"/>
                    </a:lnTo>
                    <a:lnTo>
                      <a:pt x="49" y="2"/>
                    </a:lnTo>
                    <a:lnTo>
                      <a:pt x="55" y="6"/>
                    </a:lnTo>
                    <a:lnTo>
                      <a:pt x="58" y="11"/>
                    </a:lnTo>
                    <a:lnTo>
                      <a:pt x="66" y="28"/>
                    </a:lnTo>
                    <a:lnTo>
                      <a:pt x="70" y="52"/>
                    </a:lnTo>
                    <a:lnTo>
                      <a:pt x="66" y="77"/>
                    </a:lnTo>
                    <a:lnTo>
                      <a:pt x="58" y="93"/>
                    </a:lnTo>
                    <a:lnTo>
                      <a:pt x="55" y="99"/>
                    </a:lnTo>
                    <a:lnTo>
                      <a:pt x="49" y="103"/>
                    </a:lnTo>
                    <a:lnTo>
                      <a:pt x="42" y="105"/>
                    </a:lnTo>
                    <a:lnTo>
                      <a:pt x="36" y="105"/>
                    </a:lnTo>
                    <a:lnTo>
                      <a:pt x="28" y="105"/>
                    </a:lnTo>
                    <a:lnTo>
                      <a:pt x="21" y="101"/>
                    </a:lnTo>
                    <a:lnTo>
                      <a:pt x="15" y="99"/>
                    </a:lnTo>
                    <a:lnTo>
                      <a:pt x="10" y="93"/>
                    </a:lnTo>
                    <a:lnTo>
                      <a:pt x="4" y="77"/>
                    </a:lnTo>
                    <a:lnTo>
                      <a:pt x="0" y="52"/>
                    </a:lnTo>
                    <a:lnTo>
                      <a:pt x="4" y="28"/>
                    </a:lnTo>
                    <a:lnTo>
                      <a:pt x="12" y="11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8" y="0"/>
                    </a:lnTo>
                    <a:lnTo>
                      <a:pt x="36" y="0"/>
                    </a:lnTo>
                    <a:close/>
                    <a:moveTo>
                      <a:pt x="36" y="19"/>
                    </a:moveTo>
                    <a:lnTo>
                      <a:pt x="30" y="19"/>
                    </a:lnTo>
                    <a:lnTo>
                      <a:pt x="28" y="21"/>
                    </a:lnTo>
                    <a:lnTo>
                      <a:pt x="25" y="22"/>
                    </a:lnTo>
                    <a:lnTo>
                      <a:pt x="23" y="28"/>
                    </a:lnTo>
                    <a:lnTo>
                      <a:pt x="21" y="34"/>
                    </a:lnTo>
                    <a:lnTo>
                      <a:pt x="21" y="41"/>
                    </a:lnTo>
                    <a:lnTo>
                      <a:pt x="21" y="52"/>
                    </a:lnTo>
                    <a:lnTo>
                      <a:pt x="21" y="62"/>
                    </a:lnTo>
                    <a:lnTo>
                      <a:pt x="21" y="71"/>
                    </a:lnTo>
                    <a:lnTo>
                      <a:pt x="23" y="77"/>
                    </a:lnTo>
                    <a:lnTo>
                      <a:pt x="25" y="82"/>
                    </a:lnTo>
                    <a:lnTo>
                      <a:pt x="28" y="84"/>
                    </a:lnTo>
                    <a:lnTo>
                      <a:pt x="30" y="86"/>
                    </a:lnTo>
                    <a:lnTo>
                      <a:pt x="36" y="86"/>
                    </a:lnTo>
                    <a:lnTo>
                      <a:pt x="40" y="86"/>
                    </a:lnTo>
                    <a:lnTo>
                      <a:pt x="42" y="84"/>
                    </a:lnTo>
                    <a:lnTo>
                      <a:pt x="45" y="82"/>
                    </a:lnTo>
                    <a:lnTo>
                      <a:pt x="47" y="77"/>
                    </a:lnTo>
                    <a:lnTo>
                      <a:pt x="49" y="71"/>
                    </a:lnTo>
                    <a:lnTo>
                      <a:pt x="49" y="63"/>
                    </a:lnTo>
                    <a:lnTo>
                      <a:pt x="49" y="52"/>
                    </a:lnTo>
                    <a:lnTo>
                      <a:pt x="49" y="41"/>
                    </a:lnTo>
                    <a:lnTo>
                      <a:pt x="49" y="34"/>
                    </a:lnTo>
                    <a:lnTo>
                      <a:pt x="47" y="28"/>
                    </a:lnTo>
                    <a:lnTo>
                      <a:pt x="45" y="22"/>
                    </a:lnTo>
                    <a:lnTo>
                      <a:pt x="42" y="21"/>
                    </a:lnTo>
                    <a:lnTo>
                      <a:pt x="40" y="19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92" name="Freeform 2648"/>
              <p:cNvSpPr>
                <a:spLocks noEditPoints="1"/>
              </p:cNvSpPr>
              <p:nvPr/>
            </p:nvSpPr>
            <p:spPr bwMode="auto">
              <a:xfrm>
                <a:off x="3817" y="2418"/>
                <a:ext cx="38" cy="51"/>
              </a:xfrm>
              <a:custGeom>
                <a:avLst/>
                <a:gdLst>
                  <a:gd name="T0" fmla="*/ 41 w 74"/>
                  <a:gd name="T1" fmla="*/ 101 h 101"/>
                  <a:gd name="T2" fmla="*/ 41 w 74"/>
                  <a:gd name="T3" fmla="*/ 80 h 101"/>
                  <a:gd name="T4" fmla="*/ 0 w 74"/>
                  <a:gd name="T5" fmla="*/ 80 h 101"/>
                  <a:gd name="T6" fmla="*/ 0 w 74"/>
                  <a:gd name="T7" fmla="*/ 61 h 101"/>
                  <a:gd name="T8" fmla="*/ 42 w 74"/>
                  <a:gd name="T9" fmla="*/ 0 h 101"/>
                  <a:gd name="T10" fmla="*/ 59 w 74"/>
                  <a:gd name="T11" fmla="*/ 0 h 101"/>
                  <a:gd name="T12" fmla="*/ 59 w 74"/>
                  <a:gd name="T13" fmla="*/ 61 h 101"/>
                  <a:gd name="T14" fmla="*/ 74 w 74"/>
                  <a:gd name="T15" fmla="*/ 61 h 101"/>
                  <a:gd name="T16" fmla="*/ 74 w 74"/>
                  <a:gd name="T17" fmla="*/ 80 h 101"/>
                  <a:gd name="T18" fmla="*/ 59 w 74"/>
                  <a:gd name="T19" fmla="*/ 80 h 101"/>
                  <a:gd name="T20" fmla="*/ 59 w 74"/>
                  <a:gd name="T21" fmla="*/ 101 h 101"/>
                  <a:gd name="T22" fmla="*/ 41 w 74"/>
                  <a:gd name="T23" fmla="*/ 101 h 101"/>
                  <a:gd name="T24" fmla="*/ 41 w 74"/>
                  <a:gd name="T25" fmla="*/ 61 h 101"/>
                  <a:gd name="T26" fmla="*/ 41 w 74"/>
                  <a:gd name="T27" fmla="*/ 30 h 101"/>
                  <a:gd name="T28" fmla="*/ 18 w 74"/>
                  <a:gd name="T29" fmla="*/ 61 h 101"/>
                  <a:gd name="T30" fmla="*/ 41 w 74"/>
                  <a:gd name="T31" fmla="*/ 6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4" h="101">
                    <a:moveTo>
                      <a:pt x="41" y="101"/>
                    </a:moveTo>
                    <a:lnTo>
                      <a:pt x="41" y="80"/>
                    </a:lnTo>
                    <a:lnTo>
                      <a:pt x="0" y="80"/>
                    </a:lnTo>
                    <a:lnTo>
                      <a:pt x="0" y="61"/>
                    </a:lnTo>
                    <a:lnTo>
                      <a:pt x="42" y="0"/>
                    </a:lnTo>
                    <a:lnTo>
                      <a:pt x="59" y="0"/>
                    </a:lnTo>
                    <a:lnTo>
                      <a:pt x="59" y="61"/>
                    </a:lnTo>
                    <a:lnTo>
                      <a:pt x="74" y="61"/>
                    </a:lnTo>
                    <a:lnTo>
                      <a:pt x="74" y="80"/>
                    </a:lnTo>
                    <a:lnTo>
                      <a:pt x="59" y="80"/>
                    </a:lnTo>
                    <a:lnTo>
                      <a:pt x="59" y="101"/>
                    </a:lnTo>
                    <a:lnTo>
                      <a:pt x="41" y="101"/>
                    </a:lnTo>
                    <a:close/>
                    <a:moveTo>
                      <a:pt x="41" y="61"/>
                    </a:moveTo>
                    <a:lnTo>
                      <a:pt x="41" y="30"/>
                    </a:lnTo>
                    <a:lnTo>
                      <a:pt x="18" y="61"/>
                    </a:lnTo>
                    <a:lnTo>
                      <a:pt x="41" y="6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93" name="Freeform 2649"/>
              <p:cNvSpPr>
                <a:spLocks noEditPoints="1"/>
              </p:cNvSpPr>
              <p:nvPr/>
            </p:nvSpPr>
            <p:spPr bwMode="auto">
              <a:xfrm>
                <a:off x="3858" y="2418"/>
                <a:ext cx="35" cy="52"/>
              </a:xfrm>
              <a:custGeom>
                <a:avLst/>
                <a:gdLst>
                  <a:gd name="T0" fmla="*/ 35 w 69"/>
                  <a:gd name="T1" fmla="*/ 0 h 105"/>
                  <a:gd name="T2" fmla="*/ 41 w 69"/>
                  <a:gd name="T3" fmla="*/ 0 h 105"/>
                  <a:gd name="T4" fmla="*/ 48 w 69"/>
                  <a:gd name="T5" fmla="*/ 2 h 105"/>
                  <a:gd name="T6" fmla="*/ 54 w 69"/>
                  <a:gd name="T7" fmla="*/ 6 h 105"/>
                  <a:gd name="T8" fmla="*/ 58 w 69"/>
                  <a:gd name="T9" fmla="*/ 11 h 105"/>
                  <a:gd name="T10" fmla="*/ 65 w 69"/>
                  <a:gd name="T11" fmla="*/ 28 h 105"/>
                  <a:gd name="T12" fmla="*/ 69 w 69"/>
                  <a:gd name="T13" fmla="*/ 52 h 105"/>
                  <a:gd name="T14" fmla="*/ 65 w 69"/>
                  <a:gd name="T15" fmla="*/ 77 h 105"/>
                  <a:gd name="T16" fmla="*/ 58 w 69"/>
                  <a:gd name="T17" fmla="*/ 93 h 105"/>
                  <a:gd name="T18" fmla="*/ 54 w 69"/>
                  <a:gd name="T19" fmla="*/ 99 h 105"/>
                  <a:gd name="T20" fmla="*/ 48 w 69"/>
                  <a:gd name="T21" fmla="*/ 103 h 105"/>
                  <a:gd name="T22" fmla="*/ 41 w 69"/>
                  <a:gd name="T23" fmla="*/ 105 h 105"/>
                  <a:gd name="T24" fmla="*/ 35 w 69"/>
                  <a:gd name="T25" fmla="*/ 105 h 105"/>
                  <a:gd name="T26" fmla="*/ 28 w 69"/>
                  <a:gd name="T27" fmla="*/ 105 h 105"/>
                  <a:gd name="T28" fmla="*/ 20 w 69"/>
                  <a:gd name="T29" fmla="*/ 101 h 105"/>
                  <a:gd name="T30" fmla="*/ 15 w 69"/>
                  <a:gd name="T31" fmla="*/ 99 h 105"/>
                  <a:gd name="T32" fmla="*/ 9 w 69"/>
                  <a:gd name="T33" fmla="*/ 93 h 105"/>
                  <a:gd name="T34" fmla="*/ 3 w 69"/>
                  <a:gd name="T35" fmla="*/ 77 h 105"/>
                  <a:gd name="T36" fmla="*/ 0 w 69"/>
                  <a:gd name="T37" fmla="*/ 52 h 105"/>
                  <a:gd name="T38" fmla="*/ 3 w 69"/>
                  <a:gd name="T39" fmla="*/ 28 h 105"/>
                  <a:gd name="T40" fmla="*/ 11 w 69"/>
                  <a:gd name="T41" fmla="*/ 11 h 105"/>
                  <a:gd name="T42" fmla="*/ 15 w 69"/>
                  <a:gd name="T43" fmla="*/ 6 h 105"/>
                  <a:gd name="T44" fmla="*/ 20 w 69"/>
                  <a:gd name="T45" fmla="*/ 2 h 105"/>
                  <a:gd name="T46" fmla="*/ 28 w 69"/>
                  <a:gd name="T47" fmla="*/ 0 h 105"/>
                  <a:gd name="T48" fmla="*/ 35 w 69"/>
                  <a:gd name="T49" fmla="*/ 0 h 105"/>
                  <a:gd name="T50" fmla="*/ 35 w 69"/>
                  <a:gd name="T51" fmla="*/ 19 h 105"/>
                  <a:gd name="T52" fmla="*/ 30 w 69"/>
                  <a:gd name="T53" fmla="*/ 19 h 105"/>
                  <a:gd name="T54" fmla="*/ 28 w 69"/>
                  <a:gd name="T55" fmla="*/ 21 h 105"/>
                  <a:gd name="T56" fmla="*/ 24 w 69"/>
                  <a:gd name="T57" fmla="*/ 22 h 105"/>
                  <a:gd name="T58" fmla="*/ 22 w 69"/>
                  <a:gd name="T59" fmla="*/ 28 h 105"/>
                  <a:gd name="T60" fmla="*/ 20 w 69"/>
                  <a:gd name="T61" fmla="*/ 34 h 105"/>
                  <a:gd name="T62" fmla="*/ 20 w 69"/>
                  <a:gd name="T63" fmla="*/ 41 h 105"/>
                  <a:gd name="T64" fmla="*/ 20 w 69"/>
                  <a:gd name="T65" fmla="*/ 52 h 105"/>
                  <a:gd name="T66" fmla="*/ 20 w 69"/>
                  <a:gd name="T67" fmla="*/ 62 h 105"/>
                  <a:gd name="T68" fmla="*/ 20 w 69"/>
                  <a:gd name="T69" fmla="*/ 71 h 105"/>
                  <a:gd name="T70" fmla="*/ 22 w 69"/>
                  <a:gd name="T71" fmla="*/ 77 h 105"/>
                  <a:gd name="T72" fmla="*/ 24 w 69"/>
                  <a:gd name="T73" fmla="*/ 82 h 105"/>
                  <a:gd name="T74" fmla="*/ 28 w 69"/>
                  <a:gd name="T75" fmla="*/ 84 h 105"/>
                  <a:gd name="T76" fmla="*/ 30 w 69"/>
                  <a:gd name="T77" fmla="*/ 86 h 105"/>
                  <a:gd name="T78" fmla="*/ 35 w 69"/>
                  <a:gd name="T79" fmla="*/ 86 h 105"/>
                  <a:gd name="T80" fmla="*/ 39 w 69"/>
                  <a:gd name="T81" fmla="*/ 86 h 105"/>
                  <a:gd name="T82" fmla="*/ 41 w 69"/>
                  <a:gd name="T83" fmla="*/ 84 h 105"/>
                  <a:gd name="T84" fmla="*/ 45 w 69"/>
                  <a:gd name="T85" fmla="*/ 82 h 105"/>
                  <a:gd name="T86" fmla="*/ 46 w 69"/>
                  <a:gd name="T87" fmla="*/ 77 h 105"/>
                  <a:gd name="T88" fmla="*/ 48 w 69"/>
                  <a:gd name="T89" fmla="*/ 71 h 105"/>
                  <a:gd name="T90" fmla="*/ 48 w 69"/>
                  <a:gd name="T91" fmla="*/ 63 h 105"/>
                  <a:gd name="T92" fmla="*/ 48 w 69"/>
                  <a:gd name="T93" fmla="*/ 52 h 105"/>
                  <a:gd name="T94" fmla="*/ 48 w 69"/>
                  <a:gd name="T95" fmla="*/ 41 h 105"/>
                  <a:gd name="T96" fmla="*/ 48 w 69"/>
                  <a:gd name="T97" fmla="*/ 34 h 105"/>
                  <a:gd name="T98" fmla="*/ 46 w 69"/>
                  <a:gd name="T99" fmla="*/ 28 h 105"/>
                  <a:gd name="T100" fmla="*/ 45 w 69"/>
                  <a:gd name="T101" fmla="*/ 22 h 105"/>
                  <a:gd name="T102" fmla="*/ 41 w 69"/>
                  <a:gd name="T103" fmla="*/ 21 h 105"/>
                  <a:gd name="T104" fmla="*/ 39 w 69"/>
                  <a:gd name="T105" fmla="*/ 19 h 105"/>
                  <a:gd name="T106" fmla="*/ 35 w 69"/>
                  <a:gd name="T107" fmla="*/ 1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9" h="105">
                    <a:moveTo>
                      <a:pt x="35" y="0"/>
                    </a:moveTo>
                    <a:lnTo>
                      <a:pt x="41" y="0"/>
                    </a:lnTo>
                    <a:lnTo>
                      <a:pt x="48" y="2"/>
                    </a:lnTo>
                    <a:lnTo>
                      <a:pt x="54" y="6"/>
                    </a:lnTo>
                    <a:lnTo>
                      <a:pt x="58" y="11"/>
                    </a:lnTo>
                    <a:lnTo>
                      <a:pt x="65" y="28"/>
                    </a:lnTo>
                    <a:lnTo>
                      <a:pt x="69" y="52"/>
                    </a:lnTo>
                    <a:lnTo>
                      <a:pt x="65" y="77"/>
                    </a:lnTo>
                    <a:lnTo>
                      <a:pt x="58" y="93"/>
                    </a:lnTo>
                    <a:lnTo>
                      <a:pt x="54" y="99"/>
                    </a:lnTo>
                    <a:lnTo>
                      <a:pt x="48" y="103"/>
                    </a:lnTo>
                    <a:lnTo>
                      <a:pt x="41" y="105"/>
                    </a:lnTo>
                    <a:lnTo>
                      <a:pt x="35" y="105"/>
                    </a:lnTo>
                    <a:lnTo>
                      <a:pt x="28" y="105"/>
                    </a:lnTo>
                    <a:lnTo>
                      <a:pt x="20" y="101"/>
                    </a:lnTo>
                    <a:lnTo>
                      <a:pt x="15" y="99"/>
                    </a:lnTo>
                    <a:lnTo>
                      <a:pt x="9" y="93"/>
                    </a:lnTo>
                    <a:lnTo>
                      <a:pt x="3" y="77"/>
                    </a:lnTo>
                    <a:lnTo>
                      <a:pt x="0" y="52"/>
                    </a:lnTo>
                    <a:lnTo>
                      <a:pt x="3" y="28"/>
                    </a:lnTo>
                    <a:lnTo>
                      <a:pt x="11" y="11"/>
                    </a:lnTo>
                    <a:lnTo>
                      <a:pt x="15" y="6"/>
                    </a:lnTo>
                    <a:lnTo>
                      <a:pt x="20" y="2"/>
                    </a:lnTo>
                    <a:lnTo>
                      <a:pt x="28" y="0"/>
                    </a:lnTo>
                    <a:lnTo>
                      <a:pt x="35" y="0"/>
                    </a:lnTo>
                    <a:close/>
                    <a:moveTo>
                      <a:pt x="35" y="19"/>
                    </a:moveTo>
                    <a:lnTo>
                      <a:pt x="30" y="19"/>
                    </a:lnTo>
                    <a:lnTo>
                      <a:pt x="28" y="21"/>
                    </a:lnTo>
                    <a:lnTo>
                      <a:pt x="24" y="22"/>
                    </a:lnTo>
                    <a:lnTo>
                      <a:pt x="22" y="28"/>
                    </a:lnTo>
                    <a:lnTo>
                      <a:pt x="20" y="34"/>
                    </a:lnTo>
                    <a:lnTo>
                      <a:pt x="20" y="41"/>
                    </a:lnTo>
                    <a:lnTo>
                      <a:pt x="20" y="52"/>
                    </a:lnTo>
                    <a:lnTo>
                      <a:pt x="20" y="62"/>
                    </a:lnTo>
                    <a:lnTo>
                      <a:pt x="20" y="71"/>
                    </a:lnTo>
                    <a:lnTo>
                      <a:pt x="22" y="77"/>
                    </a:lnTo>
                    <a:lnTo>
                      <a:pt x="24" y="82"/>
                    </a:lnTo>
                    <a:lnTo>
                      <a:pt x="28" y="84"/>
                    </a:lnTo>
                    <a:lnTo>
                      <a:pt x="30" y="86"/>
                    </a:lnTo>
                    <a:lnTo>
                      <a:pt x="35" y="86"/>
                    </a:lnTo>
                    <a:lnTo>
                      <a:pt x="39" y="86"/>
                    </a:lnTo>
                    <a:lnTo>
                      <a:pt x="41" y="84"/>
                    </a:lnTo>
                    <a:lnTo>
                      <a:pt x="45" y="82"/>
                    </a:lnTo>
                    <a:lnTo>
                      <a:pt x="46" y="77"/>
                    </a:lnTo>
                    <a:lnTo>
                      <a:pt x="48" y="71"/>
                    </a:lnTo>
                    <a:lnTo>
                      <a:pt x="48" y="63"/>
                    </a:lnTo>
                    <a:lnTo>
                      <a:pt x="48" y="52"/>
                    </a:lnTo>
                    <a:lnTo>
                      <a:pt x="48" y="41"/>
                    </a:lnTo>
                    <a:lnTo>
                      <a:pt x="48" y="34"/>
                    </a:lnTo>
                    <a:lnTo>
                      <a:pt x="46" y="28"/>
                    </a:lnTo>
                    <a:lnTo>
                      <a:pt x="45" y="22"/>
                    </a:lnTo>
                    <a:lnTo>
                      <a:pt x="41" y="21"/>
                    </a:lnTo>
                    <a:lnTo>
                      <a:pt x="39" y="19"/>
                    </a:lnTo>
                    <a:lnTo>
                      <a:pt x="35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94" name="Freeform 2650"/>
              <p:cNvSpPr>
                <a:spLocks noEditPoints="1"/>
              </p:cNvSpPr>
              <p:nvPr/>
            </p:nvSpPr>
            <p:spPr bwMode="auto">
              <a:xfrm>
                <a:off x="4293" y="2418"/>
                <a:ext cx="34" cy="52"/>
              </a:xfrm>
              <a:custGeom>
                <a:avLst/>
                <a:gdLst>
                  <a:gd name="T0" fmla="*/ 46 w 67"/>
                  <a:gd name="T1" fmla="*/ 30 h 105"/>
                  <a:gd name="T2" fmla="*/ 43 w 67"/>
                  <a:gd name="T3" fmla="*/ 21 h 105"/>
                  <a:gd name="T4" fmla="*/ 35 w 67"/>
                  <a:gd name="T5" fmla="*/ 19 h 105"/>
                  <a:gd name="T6" fmla="*/ 26 w 67"/>
                  <a:gd name="T7" fmla="*/ 21 h 105"/>
                  <a:gd name="T8" fmla="*/ 20 w 67"/>
                  <a:gd name="T9" fmla="*/ 28 h 105"/>
                  <a:gd name="T10" fmla="*/ 18 w 67"/>
                  <a:gd name="T11" fmla="*/ 47 h 105"/>
                  <a:gd name="T12" fmla="*/ 30 w 67"/>
                  <a:gd name="T13" fmla="*/ 39 h 105"/>
                  <a:gd name="T14" fmla="*/ 44 w 67"/>
                  <a:gd name="T15" fmla="*/ 39 h 105"/>
                  <a:gd name="T16" fmla="*/ 58 w 67"/>
                  <a:gd name="T17" fmla="*/ 49 h 105"/>
                  <a:gd name="T18" fmla="*/ 67 w 67"/>
                  <a:gd name="T19" fmla="*/ 62 h 105"/>
                  <a:gd name="T20" fmla="*/ 65 w 67"/>
                  <a:gd name="T21" fmla="*/ 80 h 105"/>
                  <a:gd name="T22" fmla="*/ 58 w 67"/>
                  <a:gd name="T23" fmla="*/ 95 h 105"/>
                  <a:gd name="T24" fmla="*/ 43 w 67"/>
                  <a:gd name="T25" fmla="*/ 103 h 105"/>
                  <a:gd name="T26" fmla="*/ 28 w 67"/>
                  <a:gd name="T27" fmla="*/ 105 h 105"/>
                  <a:gd name="T28" fmla="*/ 15 w 67"/>
                  <a:gd name="T29" fmla="*/ 97 h 105"/>
                  <a:gd name="T30" fmla="*/ 2 w 67"/>
                  <a:gd name="T31" fmla="*/ 77 h 105"/>
                  <a:gd name="T32" fmla="*/ 2 w 67"/>
                  <a:gd name="T33" fmla="*/ 28 h 105"/>
                  <a:gd name="T34" fmla="*/ 15 w 67"/>
                  <a:gd name="T35" fmla="*/ 7 h 105"/>
                  <a:gd name="T36" fmla="*/ 30 w 67"/>
                  <a:gd name="T37" fmla="*/ 0 h 105"/>
                  <a:gd name="T38" fmla="*/ 44 w 67"/>
                  <a:gd name="T39" fmla="*/ 0 h 105"/>
                  <a:gd name="T40" fmla="*/ 56 w 67"/>
                  <a:gd name="T41" fmla="*/ 7 h 105"/>
                  <a:gd name="T42" fmla="*/ 63 w 67"/>
                  <a:gd name="T43" fmla="*/ 19 h 105"/>
                  <a:gd name="T44" fmla="*/ 18 w 67"/>
                  <a:gd name="T45" fmla="*/ 71 h 105"/>
                  <a:gd name="T46" fmla="*/ 20 w 67"/>
                  <a:gd name="T47" fmla="*/ 78 h 105"/>
                  <a:gd name="T48" fmla="*/ 28 w 67"/>
                  <a:gd name="T49" fmla="*/ 86 h 105"/>
                  <a:gd name="T50" fmla="*/ 39 w 67"/>
                  <a:gd name="T51" fmla="*/ 86 h 105"/>
                  <a:gd name="T52" fmla="*/ 46 w 67"/>
                  <a:gd name="T53" fmla="*/ 80 h 105"/>
                  <a:gd name="T54" fmla="*/ 48 w 67"/>
                  <a:gd name="T55" fmla="*/ 73 h 105"/>
                  <a:gd name="T56" fmla="*/ 46 w 67"/>
                  <a:gd name="T57" fmla="*/ 63 h 105"/>
                  <a:gd name="T58" fmla="*/ 39 w 67"/>
                  <a:gd name="T59" fmla="*/ 58 h 105"/>
                  <a:gd name="T60" fmla="*/ 28 w 67"/>
                  <a:gd name="T61" fmla="*/ 58 h 105"/>
                  <a:gd name="T62" fmla="*/ 20 w 67"/>
                  <a:gd name="T63" fmla="*/ 6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7" h="105">
                    <a:moveTo>
                      <a:pt x="65" y="28"/>
                    </a:moveTo>
                    <a:lnTo>
                      <a:pt x="46" y="30"/>
                    </a:lnTo>
                    <a:lnTo>
                      <a:pt x="44" y="24"/>
                    </a:lnTo>
                    <a:lnTo>
                      <a:pt x="43" y="21"/>
                    </a:lnTo>
                    <a:lnTo>
                      <a:pt x="39" y="19"/>
                    </a:lnTo>
                    <a:lnTo>
                      <a:pt x="35" y="19"/>
                    </a:lnTo>
                    <a:lnTo>
                      <a:pt x="30" y="19"/>
                    </a:lnTo>
                    <a:lnTo>
                      <a:pt x="26" y="21"/>
                    </a:lnTo>
                    <a:lnTo>
                      <a:pt x="24" y="24"/>
                    </a:lnTo>
                    <a:lnTo>
                      <a:pt x="20" y="28"/>
                    </a:lnTo>
                    <a:lnTo>
                      <a:pt x="18" y="37"/>
                    </a:lnTo>
                    <a:lnTo>
                      <a:pt x="18" y="47"/>
                    </a:lnTo>
                    <a:lnTo>
                      <a:pt x="22" y="43"/>
                    </a:lnTo>
                    <a:lnTo>
                      <a:pt x="30" y="39"/>
                    </a:lnTo>
                    <a:lnTo>
                      <a:pt x="37" y="39"/>
                    </a:lnTo>
                    <a:lnTo>
                      <a:pt x="44" y="39"/>
                    </a:lnTo>
                    <a:lnTo>
                      <a:pt x="52" y="43"/>
                    </a:lnTo>
                    <a:lnTo>
                      <a:pt x="58" y="49"/>
                    </a:lnTo>
                    <a:lnTo>
                      <a:pt x="63" y="54"/>
                    </a:lnTo>
                    <a:lnTo>
                      <a:pt x="67" y="62"/>
                    </a:lnTo>
                    <a:lnTo>
                      <a:pt x="67" y="71"/>
                    </a:lnTo>
                    <a:lnTo>
                      <a:pt x="65" y="80"/>
                    </a:lnTo>
                    <a:lnTo>
                      <a:pt x="63" y="88"/>
                    </a:lnTo>
                    <a:lnTo>
                      <a:pt x="58" y="95"/>
                    </a:lnTo>
                    <a:lnTo>
                      <a:pt x="52" y="101"/>
                    </a:lnTo>
                    <a:lnTo>
                      <a:pt x="43" y="103"/>
                    </a:lnTo>
                    <a:lnTo>
                      <a:pt x="35" y="105"/>
                    </a:lnTo>
                    <a:lnTo>
                      <a:pt x="28" y="105"/>
                    </a:lnTo>
                    <a:lnTo>
                      <a:pt x="20" y="101"/>
                    </a:lnTo>
                    <a:lnTo>
                      <a:pt x="15" y="97"/>
                    </a:lnTo>
                    <a:lnTo>
                      <a:pt x="9" y="93"/>
                    </a:lnTo>
                    <a:lnTo>
                      <a:pt x="2" y="77"/>
                    </a:lnTo>
                    <a:lnTo>
                      <a:pt x="0" y="52"/>
                    </a:lnTo>
                    <a:lnTo>
                      <a:pt x="2" y="28"/>
                    </a:lnTo>
                    <a:lnTo>
                      <a:pt x="9" y="13"/>
                    </a:lnTo>
                    <a:lnTo>
                      <a:pt x="15" y="7"/>
                    </a:lnTo>
                    <a:lnTo>
                      <a:pt x="22" y="4"/>
                    </a:lnTo>
                    <a:lnTo>
                      <a:pt x="30" y="0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0" y="4"/>
                    </a:lnTo>
                    <a:lnTo>
                      <a:pt x="56" y="7"/>
                    </a:lnTo>
                    <a:lnTo>
                      <a:pt x="59" y="13"/>
                    </a:lnTo>
                    <a:lnTo>
                      <a:pt x="63" y="19"/>
                    </a:lnTo>
                    <a:lnTo>
                      <a:pt x="65" y="28"/>
                    </a:lnTo>
                    <a:close/>
                    <a:moveTo>
                      <a:pt x="18" y="71"/>
                    </a:moveTo>
                    <a:lnTo>
                      <a:pt x="20" y="75"/>
                    </a:lnTo>
                    <a:lnTo>
                      <a:pt x="20" y="78"/>
                    </a:lnTo>
                    <a:lnTo>
                      <a:pt x="24" y="82"/>
                    </a:lnTo>
                    <a:lnTo>
                      <a:pt x="28" y="86"/>
                    </a:lnTo>
                    <a:lnTo>
                      <a:pt x="33" y="86"/>
                    </a:lnTo>
                    <a:lnTo>
                      <a:pt x="39" y="86"/>
                    </a:lnTo>
                    <a:lnTo>
                      <a:pt x="44" y="84"/>
                    </a:lnTo>
                    <a:lnTo>
                      <a:pt x="46" y="80"/>
                    </a:lnTo>
                    <a:lnTo>
                      <a:pt x="46" y="77"/>
                    </a:lnTo>
                    <a:lnTo>
                      <a:pt x="48" y="73"/>
                    </a:lnTo>
                    <a:lnTo>
                      <a:pt x="46" y="67"/>
                    </a:lnTo>
                    <a:lnTo>
                      <a:pt x="46" y="63"/>
                    </a:lnTo>
                    <a:lnTo>
                      <a:pt x="43" y="60"/>
                    </a:lnTo>
                    <a:lnTo>
                      <a:pt x="39" y="58"/>
                    </a:lnTo>
                    <a:lnTo>
                      <a:pt x="33" y="56"/>
                    </a:lnTo>
                    <a:lnTo>
                      <a:pt x="28" y="58"/>
                    </a:lnTo>
                    <a:lnTo>
                      <a:pt x="24" y="60"/>
                    </a:lnTo>
                    <a:lnTo>
                      <a:pt x="20" y="65"/>
                    </a:lnTo>
                    <a:lnTo>
                      <a:pt x="18" y="7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95" name="Freeform 2651"/>
              <p:cNvSpPr>
                <a:spLocks noEditPoints="1"/>
              </p:cNvSpPr>
              <p:nvPr/>
            </p:nvSpPr>
            <p:spPr bwMode="auto">
              <a:xfrm>
                <a:off x="4333" y="2418"/>
                <a:ext cx="34" cy="52"/>
              </a:xfrm>
              <a:custGeom>
                <a:avLst/>
                <a:gdLst>
                  <a:gd name="T0" fmla="*/ 36 w 69"/>
                  <a:gd name="T1" fmla="*/ 0 h 105"/>
                  <a:gd name="T2" fmla="*/ 41 w 69"/>
                  <a:gd name="T3" fmla="*/ 0 h 105"/>
                  <a:gd name="T4" fmla="*/ 49 w 69"/>
                  <a:gd name="T5" fmla="*/ 2 h 105"/>
                  <a:gd name="T6" fmla="*/ 54 w 69"/>
                  <a:gd name="T7" fmla="*/ 6 h 105"/>
                  <a:gd name="T8" fmla="*/ 58 w 69"/>
                  <a:gd name="T9" fmla="*/ 11 h 105"/>
                  <a:gd name="T10" fmla="*/ 65 w 69"/>
                  <a:gd name="T11" fmla="*/ 28 h 105"/>
                  <a:gd name="T12" fmla="*/ 69 w 69"/>
                  <a:gd name="T13" fmla="*/ 52 h 105"/>
                  <a:gd name="T14" fmla="*/ 65 w 69"/>
                  <a:gd name="T15" fmla="*/ 77 h 105"/>
                  <a:gd name="T16" fmla="*/ 58 w 69"/>
                  <a:gd name="T17" fmla="*/ 93 h 105"/>
                  <a:gd name="T18" fmla="*/ 54 w 69"/>
                  <a:gd name="T19" fmla="*/ 99 h 105"/>
                  <a:gd name="T20" fmla="*/ 49 w 69"/>
                  <a:gd name="T21" fmla="*/ 103 h 105"/>
                  <a:gd name="T22" fmla="*/ 41 w 69"/>
                  <a:gd name="T23" fmla="*/ 105 h 105"/>
                  <a:gd name="T24" fmla="*/ 36 w 69"/>
                  <a:gd name="T25" fmla="*/ 105 h 105"/>
                  <a:gd name="T26" fmla="*/ 28 w 69"/>
                  <a:gd name="T27" fmla="*/ 105 h 105"/>
                  <a:gd name="T28" fmla="*/ 21 w 69"/>
                  <a:gd name="T29" fmla="*/ 101 h 105"/>
                  <a:gd name="T30" fmla="*/ 15 w 69"/>
                  <a:gd name="T31" fmla="*/ 99 h 105"/>
                  <a:gd name="T32" fmla="*/ 9 w 69"/>
                  <a:gd name="T33" fmla="*/ 93 h 105"/>
                  <a:gd name="T34" fmla="*/ 4 w 69"/>
                  <a:gd name="T35" fmla="*/ 77 h 105"/>
                  <a:gd name="T36" fmla="*/ 0 w 69"/>
                  <a:gd name="T37" fmla="*/ 52 h 105"/>
                  <a:gd name="T38" fmla="*/ 4 w 69"/>
                  <a:gd name="T39" fmla="*/ 28 h 105"/>
                  <a:gd name="T40" fmla="*/ 11 w 69"/>
                  <a:gd name="T41" fmla="*/ 11 h 105"/>
                  <a:gd name="T42" fmla="*/ 15 w 69"/>
                  <a:gd name="T43" fmla="*/ 6 h 105"/>
                  <a:gd name="T44" fmla="*/ 21 w 69"/>
                  <a:gd name="T45" fmla="*/ 2 h 105"/>
                  <a:gd name="T46" fmla="*/ 28 w 69"/>
                  <a:gd name="T47" fmla="*/ 0 h 105"/>
                  <a:gd name="T48" fmla="*/ 36 w 69"/>
                  <a:gd name="T49" fmla="*/ 0 h 105"/>
                  <a:gd name="T50" fmla="*/ 36 w 69"/>
                  <a:gd name="T51" fmla="*/ 19 h 105"/>
                  <a:gd name="T52" fmla="*/ 30 w 69"/>
                  <a:gd name="T53" fmla="*/ 19 h 105"/>
                  <a:gd name="T54" fmla="*/ 28 w 69"/>
                  <a:gd name="T55" fmla="*/ 21 h 105"/>
                  <a:gd name="T56" fmla="*/ 24 w 69"/>
                  <a:gd name="T57" fmla="*/ 22 h 105"/>
                  <a:gd name="T58" fmla="*/ 22 w 69"/>
                  <a:gd name="T59" fmla="*/ 28 h 105"/>
                  <a:gd name="T60" fmla="*/ 21 w 69"/>
                  <a:gd name="T61" fmla="*/ 34 h 105"/>
                  <a:gd name="T62" fmla="*/ 21 w 69"/>
                  <a:gd name="T63" fmla="*/ 41 h 105"/>
                  <a:gd name="T64" fmla="*/ 21 w 69"/>
                  <a:gd name="T65" fmla="*/ 52 h 105"/>
                  <a:gd name="T66" fmla="*/ 21 w 69"/>
                  <a:gd name="T67" fmla="*/ 62 h 105"/>
                  <a:gd name="T68" fmla="*/ 21 w 69"/>
                  <a:gd name="T69" fmla="*/ 71 h 105"/>
                  <a:gd name="T70" fmla="*/ 22 w 69"/>
                  <a:gd name="T71" fmla="*/ 77 h 105"/>
                  <a:gd name="T72" fmla="*/ 24 w 69"/>
                  <a:gd name="T73" fmla="*/ 82 h 105"/>
                  <a:gd name="T74" fmla="*/ 28 w 69"/>
                  <a:gd name="T75" fmla="*/ 84 h 105"/>
                  <a:gd name="T76" fmla="*/ 30 w 69"/>
                  <a:gd name="T77" fmla="*/ 86 h 105"/>
                  <a:gd name="T78" fmla="*/ 36 w 69"/>
                  <a:gd name="T79" fmla="*/ 86 h 105"/>
                  <a:gd name="T80" fmla="*/ 39 w 69"/>
                  <a:gd name="T81" fmla="*/ 86 h 105"/>
                  <a:gd name="T82" fmla="*/ 41 w 69"/>
                  <a:gd name="T83" fmla="*/ 84 h 105"/>
                  <a:gd name="T84" fmla="*/ 45 w 69"/>
                  <a:gd name="T85" fmla="*/ 82 h 105"/>
                  <a:gd name="T86" fmla="*/ 47 w 69"/>
                  <a:gd name="T87" fmla="*/ 77 h 105"/>
                  <a:gd name="T88" fmla="*/ 49 w 69"/>
                  <a:gd name="T89" fmla="*/ 71 h 105"/>
                  <a:gd name="T90" fmla="*/ 49 w 69"/>
                  <a:gd name="T91" fmla="*/ 63 h 105"/>
                  <a:gd name="T92" fmla="*/ 49 w 69"/>
                  <a:gd name="T93" fmla="*/ 52 h 105"/>
                  <a:gd name="T94" fmla="*/ 49 w 69"/>
                  <a:gd name="T95" fmla="*/ 41 h 105"/>
                  <a:gd name="T96" fmla="*/ 49 w 69"/>
                  <a:gd name="T97" fmla="*/ 34 h 105"/>
                  <a:gd name="T98" fmla="*/ 47 w 69"/>
                  <a:gd name="T99" fmla="*/ 28 h 105"/>
                  <a:gd name="T100" fmla="*/ 45 w 69"/>
                  <a:gd name="T101" fmla="*/ 22 h 105"/>
                  <a:gd name="T102" fmla="*/ 41 w 69"/>
                  <a:gd name="T103" fmla="*/ 21 h 105"/>
                  <a:gd name="T104" fmla="*/ 39 w 69"/>
                  <a:gd name="T105" fmla="*/ 19 h 105"/>
                  <a:gd name="T106" fmla="*/ 36 w 69"/>
                  <a:gd name="T107" fmla="*/ 1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9" h="105">
                    <a:moveTo>
                      <a:pt x="36" y="0"/>
                    </a:moveTo>
                    <a:lnTo>
                      <a:pt x="41" y="0"/>
                    </a:lnTo>
                    <a:lnTo>
                      <a:pt x="49" y="2"/>
                    </a:lnTo>
                    <a:lnTo>
                      <a:pt x="54" y="6"/>
                    </a:lnTo>
                    <a:lnTo>
                      <a:pt x="58" y="11"/>
                    </a:lnTo>
                    <a:lnTo>
                      <a:pt x="65" y="28"/>
                    </a:lnTo>
                    <a:lnTo>
                      <a:pt x="69" y="52"/>
                    </a:lnTo>
                    <a:lnTo>
                      <a:pt x="65" y="77"/>
                    </a:lnTo>
                    <a:lnTo>
                      <a:pt x="58" y="93"/>
                    </a:lnTo>
                    <a:lnTo>
                      <a:pt x="54" y="99"/>
                    </a:lnTo>
                    <a:lnTo>
                      <a:pt x="49" y="103"/>
                    </a:lnTo>
                    <a:lnTo>
                      <a:pt x="41" y="105"/>
                    </a:lnTo>
                    <a:lnTo>
                      <a:pt x="36" y="105"/>
                    </a:lnTo>
                    <a:lnTo>
                      <a:pt x="28" y="105"/>
                    </a:lnTo>
                    <a:lnTo>
                      <a:pt x="21" y="101"/>
                    </a:lnTo>
                    <a:lnTo>
                      <a:pt x="15" y="99"/>
                    </a:lnTo>
                    <a:lnTo>
                      <a:pt x="9" y="93"/>
                    </a:lnTo>
                    <a:lnTo>
                      <a:pt x="4" y="77"/>
                    </a:lnTo>
                    <a:lnTo>
                      <a:pt x="0" y="52"/>
                    </a:lnTo>
                    <a:lnTo>
                      <a:pt x="4" y="28"/>
                    </a:lnTo>
                    <a:lnTo>
                      <a:pt x="11" y="11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8" y="0"/>
                    </a:lnTo>
                    <a:lnTo>
                      <a:pt x="36" y="0"/>
                    </a:lnTo>
                    <a:close/>
                    <a:moveTo>
                      <a:pt x="36" y="19"/>
                    </a:moveTo>
                    <a:lnTo>
                      <a:pt x="30" y="19"/>
                    </a:lnTo>
                    <a:lnTo>
                      <a:pt x="28" y="21"/>
                    </a:lnTo>
                    <a:lnTo>
                      <a:pt x="24" y="22"/>
                    </a:lnTo>
                    <a:lnTo>
                      <a:pt x="22" y="28"/>
                    </a:lnTo>
                    <a:lnTo>
                      <a:pt x="21" y="34"/>
                    </a:lnTo>
                    <a:lnTo>
                      <a:pt x="21" y="41"/>
                    </a:lnTo>
                    <a:lnTo>
                      <a:pt x="21" y="52"/>
                    </a:lnTo>
                    <a:lnTo>
                      <a:pt x="21" y="62"/>
                    </a:lnTo>
                    <a:lnTo>
                      <a:pt x="21" y="71"/>
                    </a:lnTo>
                    <a:lnTo>
                      <a:pt x="22" y="77"/>
                    </a:lnTo>
                    <a:lnTo>
                      <a:pt x="24" y="82"/>
                    </a:lnTo>
                    <a:lnTo>
                      <a:pt x="28" y="84"/>
                    </a:lnTo>
                    <a:lnTo>
                      <a:pt x="30" y="86"/>
                    </a:lnTo>
                    <a:lnTo>
                      <a:pt x="36" y="86"/>
                    </a:lnTo>
                    <a:lnTo>
                      <a:pt x="39" y="86"/>
                    </a:lnTo>
                    <a:lnTo>
                      <a:pt x="41" y="84"/>
                    </a:lnTo>
                    <a:lnTo>
                      <a:pt x="45" y="82"/>
                    </a:lnTo>
                    <a:lnTo>
                      <a:pt x="47" y="77"/>
                    </a:lnTo>
                    <a:lnTo>
                      <a:pt x="49" y="71"/>
                    </a:lnTo>
                    <a:lnTo>
                      <a:pt x="49" y="63"/>
                    </a:lnTo>
                    <a:lnTo>
                      <a:pt x="49" y="52"/>
                    </a:lnTo>
                    <a:lnTo>
                      <a:pt x="49" y="41"/>
                    </a:lnTo>
                    <a:lnTo>
                      <a:pt x="49" y="34"/>
                    </a:lnTo>
                    <a:lnTo>
                      <a:pt x="47" y="28"/>
                    </a:lnTo>
                    <a:lnTo>
                      <a:pt x="45" y="22"/>
                    </a:lnTo>
                    <a:lnTo>
                      <a:pt x="41" y="21"/>
                    </a:lnTo>
                    <a:lnTo>
                      <a:pt x="39" y="19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96" name="Line 2652"/>
              <p:cNvSpPr>
                <a:spLocks noChangeShapeType="1"/>
              </p:cNvSpPr>
              <p:nvPr/>
            </p:nvSpPr>
            <p:spPr bwMode="auto">
              <a:xfrm flipV="1">
                <a:off x="3098" y="737"/>
                <a:ext cx="1" cy="1659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97" name="Line 2653"/>
              <p:cNvSpPr>
                <a:spLocks noChangeShapeType="1"/>
              </p:cNvSpPr>
              <p:nvPr/>
            </p:nvSpPr>
            <p:spPr bwMode="auto">
              <a:xfrm>
                <a:off x="3098" y="953"/>
                <a:ext cx="237" cy="1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98" name="Freeform 2654"/>
              <p:cNvSpPr>
                <a:spLocks/>
              </p:cNvSpPr>
              <p:nvPr/>
            </p:nvSpPr>
            <p:spPr bwMode="auto">
              <a:xfrm>
                <a:off x="3293" y="929"/>
                <a:ext cx="42" cy="50"/>
              </a:xfrm>
              <a:custGeom>
                <a:avLst/>
                <a:gdLst>
                  <a:gd name="T0" fmla="*/ 0 w 84"/>
                  <a:gd name="T1" fmla="*/ 0 h 99"/>
                  <a:gd name="T2" fmla="*/ 84 w 84"/>
                  <a:gd name="T3" fmla="*/ 49 h 99"/>
                  <a:gd name="T4" fmla="*/ 0 w 84"/>
                  <a:gd name="T5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4" h="99">
                    <a:moveTo>
                      <a:pt x="0" y="0"/>
                    </a:moveTo>
                    <a:lnTo>
                      <a:pt x="84" y="49"/>
                    </a:lnTo>
                    <a:lnTo>
                      <a:pt x="0" y="99"/>
                    </a:lnTo>
                  </a:path>
                </a:pathLst>
              </a:custGeom>
              <a:noFill/>
              <a:ln w="142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999" name="Line 2655"/>
              <p:cNvSpPr>
                <a:spLocks noChangeShapeType="1"/>
              </p:cNvSpPr>
              <p:nvPr/>
            </p:nvSpPr>
            <p:spPr bwMode="auto">
              <a:xfrm flipV="1">
                <a:off x="4331" y="737"/>
                <a:ext cx="1" cy="1659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00" name="Line 2656"/>
              <p:cNvSpPr>
                <a:spLocks noChangeShapeType="1"/>
              </p:cNvSpPr>
              <p:nvPr/>
            </p:nvSpPr>
            <p:spPr bwMode="auto">
              <a:xfrm flipH="1">
                <a:off x="4094" y="953"/>
                <a:ext cx="237" cy="1"/>
              </a:xfrm>
              <a:prstGeom prst="line">
                <a:avLst/>
              </a:prstGeom>
              <a:noFill/>
              <a:ln w="142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01" name="Freeform 2657"/>
              <p:cNvSpPr>
                <a:spLocks/>
              </p:cNvSpPr>
              <p:nvPr/>
            </p:nvSpPr>
            <p:spPr bwMode="auto">
              <a:xfrm>
                <a:off x="4094" y="929"/>
                <a:ext cx="41" cy="50"/>
              </a:xfrm>
              <a:custGeom>
                <a:avLst/>
                <a:gdLst>
                  <a:gd name="T0" fmla="*/ 82 w 82"/>
                  <a:gd name="T1" fmla="*/ 99 h 99"/>
                  <a:gd name="T2" fmla="*/ 0 w 82"/>
                  <a:gd name="T3" fmla="*/ 49 h 99"/>
                  <a:gd name="T4" fmla="*/ 82 w 82"/>
                  <a:gd name="T5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2" h="99">
                    <a:moveTo>
                      <a:pt x="82" y="99"/>
                    </a:moveTo>
                    <a:lnTo>
                      <a:pt x="0" y="49"/>
                    </a:lnTo>
                    <a:lnTo>
                      <a:pt x="82" y="0"/>
                    </a:lnTo>
                  </a:path>
                </a:pathLst>
              </a:custGeom>
              <a:noFill/>
              <a:ln w="142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02" name="Freeform 2658"/>
              <p:cNvSpPr>
                <a:spLocks/>
              </p:cNvSpPr>
              <p:nvPr/>
            </p:nvSpPr>
            <p:spPr bwMode="auto">
              <a:xfrm>
                <a:off x="3664" y="2511"/>
                <a:ext cx="50" cy="61"/>
              </a:xfrm>
              <a:custGeom>
                <a:avLst/>
                <a:gdLst>
                  <a:gd name="T0" fmla="*/ 0 w 99"/>
                  <a:gd name="T1" fmla="*/ 123 h 123"/>
                  <a:gd name="T2" fmla="*/ 0 w 99"/>
                  <a:gd name="T3" fmla="*/ 0 h 123"/>
                  <a:gd name="T4" fmla="*/ 25 w 99"/>
                  <a:gd name="T5" fmla="*/ 0 h 123"/>
                  <a:gd name="T6" fmla="*/ 75 w 99"/>
                  <a:gd name="T7" fmla="*/ 84 h 123"/>
                  <a:gd name="T8" fmla="*/ 75 w 99"/>
                  <a:gd name="T9" fmla="*/ 0 h 123"/>
                  <a:gd name="T10" fmla="*/ 99 w 99"/>
                  <a:gd name="T11" fmla="*/ 0 h 123"/>
                  <a:gd name="T12" fmla="*/ 99 w 99"/>
                  <a:gd name="T13" fmla="*/ 123 h 123"/>
                  <a:gd name="T14" fmla="*/ 73 w 99"/>
                  <a:gd name="T15" fmla="*/ 123 h 123"/>
                  <a:gd name="T16" fmla="*/ 23 w 99"/>
                  <a:gd name="T17" fmla="*/ 41 h 123"/>
                  <a:gd name="T18" fmla="*/ 23 w 99"/>
                  <a:gd name="T19" fmla="*/ 123 h 123"/>
                  <a:gd name="T20" fmla="*/ 0 w 99"/>
                  <a:gd name="T21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123">
                    <a:moveTo>
                      <a:pt x="0" y="123"/>
                    </a:moveTo>
                    <a:lnTo>
                      <a:pt x="0" y="0"/>
                    </a:lnTo>
                    <a:lnTo>
                      <a:pt x="25" y="0"/>
                    </a:lnTo>
                    <a:lnTo>
                      <a:pt x="75" y="8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99" y="123"/>
                    </a:lnTo>
                    <a:lnTo>
                      <a:pt x="73" y="123"/>
                    </a:lnTo>
                    <a:lnTo>
                      <a:pt x="23" y="41"/>
                    </a:lnTo>
                    <a:lnTo>
                      <a:pt x="23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03" name="Freeform 2659"/>
              <p:cNvSpPr>
                <a:spLocks/>
              </p:cNvSpPr>
              <p:nvPr/>
            </p:nvSpPr>
            <p:spPr bwMode="auto">
              <a:xfrm>
                <a:off x="3724" y="2558"/>
                <a:ext cx="29" cy="43"/>
              </a:xfrm>
              <a:custGeom>
                <a:avLst/>
                <a:gdLst>
                  <a:gd name="T0" fmla="*/ 17 w 58"/>
                  <a:gd name="T1" fmla="*/ 0 h 86"/>
                  <a:gd name="T2" fmla="*/ 17 w 58"/>
                  <a:gd name="T3" fmla="*/ 32 h 86"/>
                  <a:gd name="T4" fmla="*/ 22 w 58"/>
                  <a:gd name="T5" fmla="*/ 26 h 86"/>
                  <a:gd name="T6" fmla="*/ 28 w 58"/>
                  <a:gd name="T7" fmla="*/ 24 h 86"/>
                  <a:gd name="T8" fmla="*/ 35 w 58"/>
                  <a:gd name="T9" fmla="*/ 22 h 86"/>
                  <a:gd name="T10" fmla="*/ 41 w 58"/>
                  <a:gd name="T11" fmla="*/ 24 h 86"/>
                  <a:gd name="T12" fmla="*/ 47 w 58"/>
                  <a:gd name="T13" fmla="*/ 24 h 86"/>
                  <a:gd name="T14" fmla="*/ 50 w 58"/>
                  <a:gd name="T15" fmla="*/ 28 h 86"/>
                  <a:gd name="T16" fmla="*/ 54 w 58"/>
                  <a:gd name="T17" fmla="*/ 30 h 86"/>
                  <a:gd name="T18" fmla="*/ 56 w 58"/>
                  <a:gd name="T19" fmla="*/ 33 h 86"/>
                  <a:gd name="T20" fmla="*/ 56 w 58"/>
                  <a:gd name="T21" fmla="*/ 37 h 86"/>
                  <a:gd name="T22" fmla="*/ 58 w 58"/>
                  <a:gd name="T23" fmla="*/ 43 h 86"/>
                  <a:gd name="T24" fmla="*/ 58 w 58"/>
                  <a:gd name="T25" fmla="*/ 50 h 86"/>
                  <a:gd name="T26" fmla="*/ 58 w 58"/>
                  <a:gd name="T27" fmla="*/ 86 h 86"/>
                  <a:gd name="T28" fmla="*/ 41 w 58"/>
                  <a:gd name="T29" fmla="*/ 86 h 86"/>
                  <a:gd name="T30" fmla="*/ 41 w 58"/>
                  <a:gd name="T31" fmla="*/ 54 h 86"/>
                  <a:gd name="T32" fmla="*/ 41 w 58"/>
                  <a:gd name="T33" fmla="*/ 48 h 86"/>
                  <a:gd name="T34" fmla="*/ 41 w 58"/>
                  <a:gd name="T35" fmla="*/ 43 h 86"/>
                  <a:gd name="T36" fmla="*/ 41 w 58"/>
                  <a:gd name="T37" fmla="*/ 41 h 86"/>
                  <a:gd name="T38" fmla="*/ 39 w 58"/>
                  <a:gd name="T39" fmla="*/ 39 h 86"/>
                  <a:gd name="T40" fmla="*/ 37 w 58"/>
                  <a:gd name="T41" fmla="*/ 37 h 86"/>
                  <a:gd name="T42" fmla="*/ 33 w 58"/>
                  <a:gd name="T43" fmla="*/ 35 h 86"/>
                  <a:gd name="T44" fmla="*/ 30 w 58"/>
                  <a:gd name="T45" fmla="*/ 35 h 86"/>
                  <a:gd name="T46" fmla="*/ 26 w 58"/>
                  <a:gd name="T47" fmla="*/ 35 h 86"/>
                  <a:gd name="T48" fmla="*/ 22 w 58"/>
                  <a:gd name="T49" fmla="*/ 37 h 86"/>
                  <a:gd name="T50" fmla="*/ 20 w 58"/>
                  <a:gd name="T51" fmla="*/ 39 h 86"/>
                  <a:gd name="T52" fmla="*/ 19 w 58"/>
                  <a:gd name="T53" fmla="*/ 43 h 86"/>
                  <a:gd name="T54" fmla="*/ 17 w 58"/>
                  <a:gd name="T55" fmla="*/ 48 h 86"/>
                  <a:gd name="T56" fmla="*/ 17 w 58"/>
                  <a:gd name="T57" fmla="*/ 56 h 86"/>
                  <a:gd name="T58" fmla="*/ 17 w 58"/>
                  <a:gd name="T59" fmla="*/ 86 h 86"/>
                  <a:gd name="T60" fmla="*/ 0 w 58"/>
                  <a:gd name="T61" fmla="*/ 86 h 86"/>
                  <a:gd name="T62" fmla="*/ 0 w 58"/>
                  <a:gd name="T63" fmla="*/ 0 h 86"/>
                  <a:gd name="T64" fmla="*/ 17 w 58"/>
                  <a:gd name="T6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86">
                    <a:moveTo>
                      <a:pt x="17" y="0"/>
                    </a:moveTo>
                    <a:lnTo>
                      <a:pt x="17" y="32"/>
                    </a:lnTo>
                    <a:lnTo>
                      <a:pt x="22" y="26"/>
                    </a:lnTo>
                    <a:lnTo>
                      <a:pt x="28" y="24"/>
                    </a:lnTo>
                    <a:lnTo>
                      <a:pt x="35" y="22"/>
                    </a:lnTo>
                    <a:lnTo>
                      <a:pt x="41" y="24"/>
                    </a:lnTo>
                    <a:lnTo>
                      <a:pt x="47" y="24"/>
                    </a:lnTo>
                    <a:lnTo>
                      <a:pt x="50" y="28"/>
                    </a:lnTo>
                    <a:lnTo>
                      <a:pt x="54" y="30"/>
                    </a:lnTo>
                    <a:lnTo>
                      <a:pt x="56" y="33"/>
                    </a:lnTo>
                    <a:lnTo>
                      <a:pt x="56" y="37"/>
                    </a:lnTo>
                    <a:lnTo>
                      <a:pt x="58" y="43"/>
                    </a:lnTo>
                    <a:lnTo>
                      <a:pt x="58" y="50"/>
                    </a:lnTo>
                    <a:lnTo>
                      <a:pt x="58" y="86"/>
                    </a:lnTo>
                    <a:lnTo>
                      <a:pt x="41" y="86"/>
                    </a:lnTo>
                    <a:lnTo>
                      <a:pt x="41" y="54"/>
                    </a:lnTo>
                    <a:lnTo>
                      <a:pt x="41" y="48"/>
                    </a:lnTo>
                    <a:lnTo>
                      <a:pt x="41" y="43"/>
                    </a:lnTo>
                    <a:lnTo>
                      <a:pt x="41" y="41"/>
                    </a:lnTo>
                    <a:lnTo>
                      <a:pt x="39" y="39"/>
                    </a:lnTo>
                    <a:lnTo>
                      <a:pt x="37" y="37"/>
                    </a:lnTo>
                    <a:lnTo>
                      <a:pt x="33" y="35"/>
                    </a:lnTo>
                    <a:lnTo>
                      <a:pt x="30" y="35"/>
                    </a:lnTo>
                    <a:lnTo>
                      <a:pt x="26" y="35"/>
                    </a:lnTo>
                    <a:lnTo>
                      <a:pt x="22" y="37"/>
                    </a:lnTo>
                    <a:lnTo>
                      <a:pt x="20" y="39"/>
                    </a:lnTo>
                    <a:lnTo>
                      <a:pt x="19" y="43"/>
                    </a:lnTo>
                    <a:lnTo>
                      <a:pt x="17" y="48"/>
                    </a:lnTo>
                    <a:lnTo>
                      <a:pt x="17" y="56"/>
                    </a:lnTo>
                    <a:lnTo>
                      <a:pt x="17" y="86"/>
                    </a:lnTo>
                    <a:lnTo>
                      <a:pt x="0" y="86"/>
                    </a:lnTo>
                    <a:lnTo>
                      <a:pt x="0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04" name="Freeform 2660"/>
              <p:cNvSpPr>
                <a:spLocks noEditPoints="1"/>
              </p:cNvSpPr>
              <p:nvPr/>
            </p:nvSpPr>
            <p:spPr bwMode="auto">
              <a:xfrm>
                <a:off x="3761" y="2558"/>
                <a:ext cx="8" cy="43"/>
              </a:xfrm>
              <a:custGeom>
                <a:avLst/>
                <a:gdLst>
                  <a:gd name="T0" fmla="*/ 0 w 14"/>
                  <a:gd name="T1" fmla="*/ 15 h 86"/>
                  <a:gd name="T2" fmla="*/ 0 w 14"/>
                  <a:gd name="T3" fmla="*/ 0 h 86"/>
                  <a:gd name="T4" fmla="*/ 14 w 14"/>
                  <a:gd name="T5" fmla="*/ 0 h 86"/>
                  <a:gd name="T6" fmla="*/ 14 w 14"/>
                  <a:gd name="T7" fmla="*/ 15 h 86"/>
                  <a:gd name="T8" fmla="*/ 0 w 14"/>
                  <a:gd name="T9" fmla="*/ 15 h 86"/>
                  <a:gd name="T10" fmla="*/ 0 w 14"/>
                  <a:gd name="T11" fmla="*/ 86 h 86"/>
                  <a:gd name="T12" fmla="*/ 0 w 14"/>
                  <a:gd name="T13" fmla="*/ 24 h 86"/>
                  <a:gd name="T14" fmla="*/ 14 w 14"/>
                  <a:gd name="T15" fmla="*/ 24 h 86"/>
                  <a:gd name="T16" fmla="*/ 14 w 14"/>
                  <a:gd name="T17" fmla="*/ 86 h 86"/>
                  <a:gd name="T18" fmla="*/ 0 w 14"/>
                  <a:gd name="T1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86">
                    <a:moveTo>
                      <a:pt x="0" y="15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15"/>
                    </a:lnTo>
                    <a:lnTo>
                      <a:pt x="0" y="15"/>
                    </a:lnTo>
                    <a:close/>
                    <a:moveTo>
                      <a:pt x="0" y="86"/>
                    </a:moveTo>
                    <a:lnTo>
                      <a:pt x="0" y="24"/>
                    </a:lnTo>
                    <a:lnTo>
                      <a:pt x="14" y="24"/>
                    </a:lnTo>
                    <a:lnTo>
                      <a:pt x="14" y="86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05" name="Freeform 2661"/>
              <p:cNvSpPr>
                <a:spLocks/>
              </p:cNvSpPr>
              <p:nvPr/>
            </p:nvSpPr>
            <p:spPr bwMode="auto">
              <a:xfrm>
                <a:off x="3774" y="2559"/>
                <a:ext cx="19" cy="43"/>
              </a:xfrm>
              <a:custGeom>
                <a:avLst/>
                <a:gdLst>
                  <a:gd name="T0" fmla="*/ 37 w 37"/>
                  <a:gd name="T1" fmla="*/ 22 h 86"/>
                  <a:gd name="T2" fmla="*/ 37 w 37"/>
                  <a:gd name="T3" fmla="*/ 35 h 86"/>
                  <a:gd name="T4" fmla="*/ 24 w 37"/>
                  <a:gd name="T5" fmla="*/ 35 h 86"/>
                  <a:gd name="T6" fmla="*/ 24 w 37"/>
                  <a:gd name="T7" fmla="*/ 61 h 86"/>
                  <a:gd name="T8" fmla="*/ 24 w 37"/>
                  <a:gd name="T9" fmla="*/ 67 h 86"/>
                  <a:gd name="T10" fmla="*/ 24 w 37"/>
                  <a:gd name="T11" fmla="*/ 71 h 86"/>
                  <a:gd name="T12" fmla="*/ 24 w 37"/>
                  <a:gd name="T13" fmla="*/ 71 h 86"/>
                  <a:gd name="T14" fmla="*/ 26 w 37"/>
                  <a:gd name="T15" fmla="*/ 72 h 86"/>
                  <a:gd name="T16" fmla="*/ 28 w 37"/>
                  <a:gd name="T17" fmla="*/ 72 h 86"/>
                  <a:gd name="T18" fmla="*/ 30 w 37"/>
                  <a:gd name="T19" fmla="*/ 72 h 86"/>
                  <a:gd name="T20" fmla="*/ 31 w 37"/>
                  <a:gd name="T21" fmla="*/ 72 h 86"/>
                  <a:gd name="T22" fmla="*/ 37 w 37"/>
                  <a:gd name="T23" fmla="*/ 71 h 86"/>
                  <a:gd name="T24" fmla="*/ 37 w 37"/>
                  <a:gd name="T25" fmla="*/ 84 h 86"/>
                  <a:gd name="T26" fmla="*/ 31 w 37"/>
                  <a:gd name="T27" fmla="*/ 86 h 86"/>
                  <a:gd name="T28" fmla="*/ 24 w 37"/>
                  <a:gd name="T29" fmla="*/ 86 h 86"/>
                  <a:gd name="T30" fmla="*/ 20 w 37"/>
                  <a:gd name="T31" fmla="*/ 86 h 86"/>
                  <a:gd name="T32" fmla="*/ 16 w 37"/>
                  <a:gd name="T33" fmla="*/ 84 h 86"/>
                  <a:gd name="T34" fmla="*/ 13 w 37"/>
                  <a:gd name="T35" fmla="*/ 82 h 86"/>
                  <a:gd name="T36" fmla="*/ 11 w 37"/>
                  <a:gd name="T37" fmla="*/ 80 h 86"/>
                  <a:gd name="T38" fmla="*/ 9 w 37"/>
                  <a:gd name="T39" fmla="*/ 76 h 86"/>
                  <a:gd name="T40" fmla="*/ 7 w 37"/>
                  <a:gd name="T41" fmla="*/ 74 h 86"/>
                  <a:gd name="T42" fmla="*/ 7 w 37"/>
                  <a:gd name="T43" fmla="*/ 69 h 86"/>
                  <a:gd name="T44" fmla="*/ 7 w 37"/>
                  <a:gd name="T45" fmla="*/ 61 h 86"/>
                  <a:gd name="T46" fmla="*/ 7 w 37"/>
                  <a:gd name="T47" fmla="*/ 35 h 86"/>
                  <a:gd name="T48" fmla="*/ 0 w 37"/>
                  <a:gd name="T49" fmla="*/ 35 h 86"/>
                  <a:gd name="T50" fmla="*/ 0 w 37"/>
                  <a:gd name="T51" fmla="*/ 22 h 86"/>
                  <a:gd name="T52" fmla="*/ 7 w 37"/>
                  <a:gd name="T53" fmla="*/ 22 h 86"/>
                  <a:gd name="T54" fmla="*/ 7 w 37"/>
                  <a:gd name="T55" fmla="*/ 9 h 86"/>
                  <a:gd name="T56" fmla="*/ 24 w 37"/>
                  <a:gd name="T57" fmla="*/ 0 h 86"/>
                  <a:gd name="T58" fmla="*/ 24 w 37"/>
                  <a:gd name="T59" fmla="*/ 22 h 86"/>
                  <a:gd name="T60" fmla="*/ 37 w 37"/>
                  <a:gd name="T61" fmla="*/ 2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7" h="86">
                    <a:moveTo>
                      <a:pt x="37" y="22"/>
                    </a:moveTo>
                    <a:lnTo>
                      <a:pt x="37" y="35"/>
                    </a:lnTo>
                    <a:lnTo>
                      <a:pt x="24" y="35"/>
                    </a:lnTo>
                    <a:lnTo>
                      <a:pt x="24" y="61"/>
                    </a:lnTo>
                    <a:lnTo>
                      <a:pt x="24" y="67"/>
                    </a:lnTo>
                    <a:lnTo>
                      <a:pt x="24" y="71"/>
                    </a:lnTo>
                    <a:lnTo>
                      <a:pt x="24" y="71"/>
                    </a:lnTo>
                    <a:lnTo>
                      <a:pt x="26" y="72"/>
                    </a:lnTo>
                    <a:lnTo>
                      <a:pt x="28" y="72"/>
                    </a:lnTo>
                    <a:lnTo>
                      <a:pt x="30" y="72"/>
                    </a:lnTo>
                    <a:lnTo>
                      <a:pt x="31" y="72"/>
                    </a:lnTo>
                    <a:lnTo>
                      <a:pt x="37" y="71"/>
                    </a:lnTo>
                    <a:lnTo>
                      <a:pt x="37" y="84"/>
                    </a:lnTo>
                    <a:lnTo>
                      <a:pt x="31" y="86"/>
                    </a:lnTo>
                    <a:lnTo>
                      <a:pt x="24" y="86"/>
                    </a:lnTo>
                    <a:lnTo>
                      <a:pt x="20" y="86"/>
                    </a:lnTo>
                    <a:lnTo>
                      <a:pt x="16" y="84"/>
                    </a:lnTo>
                    <a:lnTo>
                      <a:pt x="13" y="82"/>
                    </a:lnTo>
                    <a:lnTo>
                      <a:pt x="11" y="80"/>
                    </a:lnTo>
                    <a:lnTo>
                      <a:pt x="9" y="76"/>
                    </a:lnTo>
                    <a:lnTo>
                      <a:pt x="7" y="74"/>
                    </a:lnTo>
                    <a:lnTo>
                      <a:pt x="7" y="69"/>
                    </a:lnTo>
                    <a:lnTo>
                      <a:pt x="7" y="61"/>
                    </a:lnTo>
                    <a:lnTo>
                      <a:pt x="7" y="35"/>
                    </a:lnTo>
                    <a:lnTo>
                      <a:pt x="0" y="35"/>
                    </a:lnTo>
                    <a:lnTo>
                      <a:pt x="0" y="22"/>
                    </a:lnTo>
                    <a:lnTo>
                      <a:pt x="7" y="22"/>
                    </a:lnTo>
                    <a:lnTo>
                      <a:pt x="7" y="9"/>
                    </a:lnTo>
                    <a:lnTo>
                      <a:pt x="24" y="0"/>
                    </a:lnTo>
                    <a:lnTo>
                      <a:pt x="24" y="22"/>
                    </a:lnTo>
                    <a:lnTo>
                      <a:pt x="3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06" name="Freeform 2662"/>
              <p:cNvSpPr>
                <a:spLocks/>
              </p:cNvSpPr>
              <p:nvPr/>
            </p:nvSpPr>
            <p:spPr bwMode="auto">
              <a:xfrm>
                <a:off x="3793" y="2573"/>
                <a:ext cx="24" cy="31"/>
              </a:xfrm>
              <a:custGeom>
                <a:avLst/>
                <a:gdLst>
                  <a:gd name="T0" fmla="*/ 37 w 49"/>
                  <a:gd name="T1" fmla="*/ 2 h 61"/>
                  <a:gd name="T2" fmla="*/ 49 w 49"/>
                  <a:gd name="T3" fmla="*/ 2 h 61"/>
                  <a:gd name="T4" fmla="*/ 47 w 49"/>
                  <a:gd name="T5" fmla="*/ 3 h 61"/>
                  <a:gd name="T6" fmla="*/ 45 w 49"/>
                  <a:gd name="T7" fmla="*/ 7 h 61"/>
                  <a:gd name="T8" fmla="*/ 43 w 49"/>
                  <a:gd name="T9" fmla="*/ 13 h 61"/>
                  <a:gd name="T10" fmla="*/ 39 w 49"/>
                  <a:gd name="T11" fmla="*/ 22 h 61"/>
                  <a:gd name="T12" fmla="*/ 35 w 49"/>
                  <a:gd name="T13" fmla="*/ 28 h 61"/>
                  <a:gd name="T14" fmla="*/ 34 w 49"/>
                  <a:gd name="T15" fmla="*/ 33 h 61"/>
                  <a:gd name="T16" fmla="*/ 34 w 49"/>
                  <a:gd name="T17" fmla="*/ 35 h 61"/>
                  <a:gd name="T18" fmla="*/ 32 w 49"/>
                  <a:gd name="T19" fmla="*/ 37 h 61"/>
                  <a:gd name="T20" fmla="*/ 26 w 49"/>
                  <a:gd name="T21" fmla="*/ 52 h 61"/>
                  <a:gd name="T22" fmla="*/ 26 w 49"/>
                  <a:gd name="T23" fmla="*/ 56 h 61"/>
                  <a:gd name="T24" fmla="*/ 26 w 49"/>
                  <a:gd name="T25" fmla="*/ 59 h 61"/>
                  <a:gd name="T26" fmla="*/ 26 w 49"/>
                  <a:gd name="T27" fmla="*/ 61 h 61"/>
                  <a:gd name="T28" fmla="*/ 26 w 49"/>
                  <a:gd name="T29" fmla="*/ 61 h 61"/>
                  <a:gd name="T30" fmla="*/ 19 w 49"/>
                  <a:gd name="T31" fmla="*/ 61 h 61"/>
                  <a:gd name="T32" fmla="*/ 19 w 49"/>
                  <a:gd name="T33" fmla="*/ 59 h 61"/>
                  <a:gd name="T34" fmla="*/ 22 w 49"/>
                  <a:gd name="T35" fmla="*/ 52 h 61"/>
                  <a:gd name="T36" fmla="*/ 19 w 49"/>
                  <a:gd name="T37" fmla="*/ 28 h 61"/>
                  <a:gd name="T38" fmla="*/ 15 w 49"/>
                  <a:gd name="T39" fmla="*/ 15 h 61"/>
                  <a:gd name="T40" fmla="*/ 13 w 49"/>
                  <a:gd name="T41" fmla="*/ 11 h 61"/>
                  <a:gd name="T42" fmla="*/ 11 w 49"/>
                  <a:gd name="T43" fmla="*/ 9 h 61"/>
                  <a:gd name="T44" fmla="*/ 9 w 49"/>
                  <a:gd name="T45" fmla="*/ 9 h 61"/>
                  <a:gd name="T46" fmla="*/ 6 w 49"/>
                  <a:gd name="T47" fmla="*/ 9 h 61"/>
                  <a:gd name="T48" fmla="*/ 4 w 49"/>
                  <a:gd name="T49" fmla="*/ 11 h 61"/>
                  <a:gd name="T50" fmla="*/ 4 w 49"/>
                  <a:gd name="T51" fmla="*/ 13 h 61"/>
                  <a:gd name="T52" fmla="*/ 2 w 49"/>
                  <a:gd name="T53" fmla="*/ 18 h 61"/>
                  <a:gd name="T54" fmla="*/ 0 w 49"/>
                  <a:gd name="T55" fmla="*/ 18 h 61"/>
                  <a:gd name="T56" fmla="*/ 0 w 49"/>
                  <a:gd name="T57" fmla="*/ 16 h 61"/>
                  <a:gd name="T58" fmla="*/ 0 w 49"/>
                  <a:gd name="T59" fmla="*/ 16 h 61"/>
                  <a:gd name="T60" fmla="*/ 0 w 49"/>
                  <a:gd name="T61" fmla="*/ 9 h 61"/>
                  <a:gd name="T62" fmla="*/ 2 w 49"/>
                  <a:gd name="T63" fmla="*/ 3 h 61"/>
                  <a:gd name="T64" fmla="*/ 6 w 49"/>
                  <a:gd name="T65" fmla="*/ 2 h 61"/>
                  <a:gd name="T66" fmla="*/ 9 w 49"/>
                  <a:gd name="T67" fmla="*/ 0 h 61"/>
                  <a:gd name="T68" fmla="*/ 11 w 49"/>
                  <a:gd name="T69" fmla="*/ 2 h 61"/>
                  <a:gd name="T70" fmla="*/ 15 w 49"/>
                  <a:gd name="T71" fmla="*/ 2 h 61"/>
                  <a:gd name="T72" fmla="*/ 17 w 49"/>
                  <a:gd name="T73" fmla="*/ 5 h 61"/>
                  <a:gd name="T74" fmla="*/ 19 w 49"/>
                  <a:gd name="T75" fmla="*/ 9 h 61"/>
                  <a:gd name="T76" fmla="*/ 21 w 49"/>
                  <a:gd name="T77" fmla="*/ 16 h 61"/>
                  <a:gd name="T78" fmla="*/ 22 w 49"/>
                  <a:gd name="T79" fmla="*/ 30 h 61"/>
                  <a:gd name="T80" fmla="*/ 24 w 49"/>
                  <a:gd name="T81" fmla="*/ 44 h 61"/>
                  <a:gd name="T82" fmla="*/ 30 w 49"/>
                  <a:gd name="T83" fmla="*/ 28 h 61"/>
                  <a:gd name="T84" fmla="*/ 34 w 49"/>
                  <a:gd name="T85" fmla="*/ 15 h 61"/>
                  <a:gd name="T86" fmla="*/ 37 w 49"/>
                  <a:gd name="T87" fmla="*/ 2 h 61"/>
                  <a:gd name="T88" fmla="*/ 37 w 49"/>
                  <a:gd name="T89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9" h="61">
                    <a:moveTo>
                      <a:pt x="37" y="2"/>
                    </a:moveTo>
                    <a:lnTo>
                      <a:pt x="49" y="2"/>
                    </a:lnTo>
                    <a:lnTo>
                      <a:pt x="47" y="3"/>
                    </a:lnTo>
                    <a:lnTo>
                      <a:pt x="45" y="7"/>
                    </a:lnTo>
                    <a:lnTo>
                      <a:pt x="43" y="13"/>
                    </a:lnTo>
                    <a:lnTo>
                      <a:pt x="39" y="22"/>
                    </a:lnTo>
                    <a:lnTo>
                      <a:pt x="35" y="28"/>
                    </a:lnTo>
                    <a:lnTo>
                      <a:pt x="34" y="33"/>
                    </a:lnTo>
                    <a:lnTo>
                      <a:pt x="34" y="35"/>
                    </a:lnTo>
                    <a:lnTo>
                      <a:pt x="32" y="37"/>
                    </a:lnTo>
                    <a:lnTo>
                      <a:pt x="26" y="52"/>
                    </a:lnTo>
                    <a:lnTo>
                      <a:pt x="26" y="56"/>
                    </a:lnTo>
                    <a:lnTo>
                      <a:pt x="26" y="59"/>
                    </a:lnTo>
                    <a:lnTo>
                      <a:pt x="26" y="61"/>
                    </a:lnTo>
                    <a:lnTo>
                      <a:pt x="26" y="61"/>
                    </a:lnTo>
                    <a:lnTo>
                      <a:pt x="19" y="61"/>
                    </a:lnTo>
                    <a:lnTo>
                      <a:pt x="19" y="59"/>
                    </a:lnTo>
                    <a:lnTo>
                      <a:pt x="22" y="52"/>
                    </a:lnTo>
                    <a:lnTo>
                      <a:pt x="19" y="28"/>
                    </a:lnTo>
                    <a:lnTo>
                      <a:pt x="15" y="15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9"/>
                    </a:lnTo>
                    <a:lnTo>
                      <a:pt x="2" y="3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7" y="5"/>
                    </a:lnTo>
                    <a:lnTo>
                      <a:pt x="19" y="9"/>
                    </a:lnTo>
                    <a:lnTo>
                      <a:pt x="21" y="16"/>
                    </a:lnTo>
                    <a:lnTo>
                      <a:pt x="22" y="30"/>
                    </a:lnTo>
                    <a:lnTo>
                      <a:pt x="24" y="44"/>
                    </a:lnTo>
                    <a:lnTo>
                      <a:pt x="30" y="28"/>
                    </a:lnTo>
                    <a:lnTo>
                      <a:pt x="34" y="15"/>
                    </a:lnTo>
                    <a:lnTo>
                      <a:pt x="37" y="2"/>
                    </a:lnTo>
                    <a:lnTo>
                      <a:pt x="37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07" name="Freeform 2663"/>
              <p:cNvSpPr>
                <a:spLocks/>
              </p:cNvSpPr>
              <p:nvPr/>
            </p:nvSpPr>
            <p:spPr bwMode="auto">
              <a:xfrm>
                <a:off x="2717" y="1877"/>
                <a:ext cx="45" cy="41"/>
              </a:xfrm>
              <a:custGeom>
                <a:avLst/>
                <a:gdLst>
                  <a:gd name="T0" fmla="*/ 92 w 92"/>
                  <a:gd name="T1" fmla="*/ 0 h 83"/>
                  <a:gd name="T2" fmla="*/ 92 w 92"/>
                  <a:gd name="T3" fmla="*/ 23 h 83"/>
                  <a:gd name="T4" fmla="*/ 45 w 92"/>
                  <a:gd name="T5" fmla="*/ 23 h 83"/>
                  <a:gd name="T6" fmla="*/ 38 w 92"/>
                  <a:gd name="T7" fmla="*/ 23 h 83"/>
                  <a:gd name="T8" fmla="*/ 30 w 92"/>
                  <a:gd name="T9" fmla="*/ 25 h 83"/>
                  <a:gd name="T10" fmla="*/ 27 w 92"/>
                  <a:gd name="T11" fmla="*/ 25 h 83"/>
                  <a:gd name="T12" fmla="*/ 23 w 92"/>
                  <a:gd name="T13" fmla="*/ 27 h 83"/>
                  <a:gd name="T14" fmla="*/ 21 w 92"/>
                  <a:gd name="T15" fmla="*/ 30 h 83"/>
                  <a:gd name="T16" fmla="*/ 19 w 92"/>
                  <a:gd name="T17" fmla="*/ 34 h 83"/>
                  <a:gd name="T18" fmla="*/ 17 w 92"/>
                  <a:gd name="T19" fmla="*/ 40 h 83"/>
                  <a:gd name="T20" fmla="*/ 19 w 92"/>
                  <a:gd name="T21" fmla="*/ 45 h 83"/>
                  <a:gd name="T22" fmla="*/ 21 w 92"/>
                  <a:gd name="T23" fmla="*/ 51 h 83"/>
                  <a:gd name="T24" fmla="*/ 25 w 92"/>
                  <a:gd name="T25" fmla="*/ 55 h 83"/>
                  <a:gd name="T26" fmla="*/ 30 w 92"/>
                  <a:gd name="T27" fmla="*/ 56 h 83"/>
                  <a:gd name="T28" fmla="*/ 34 w 92"/>
                  <a:gd name="T29" fmla="*/ 58 h 83"/>
                  <a:gd name="T30" fmla="*/ 42 w 92"/>
                  <a:gd name="T31" fmla="*/ 58 h 83"/>
                  <a:gd name="T32" fmla="*/ 51 w 92"/>
                  <a:gd name="T33" fmla="*/ 58 h 83"/>
                  <a:gd name="T34" fmla="*/ 92 w 92"/>
                  <a:gd name="T35" fmla="*/ 58 h 83"/>
                  <a:gd name="T36" fmla="*/ 92 w 92"/>
                  <a:gd name="T37" fmla="*/ 83 h 83"/>
                  <a:gd name="T38" fmla="*/ 2 w 92"/>
                  <a:gd name="T39" fmla="*/ 83 h 83"/>
                  <a:gd name="T40" fmla="*/ 2 w 92"/>
                  <a:gd name="T41" fmla="*/ 58 h 83"/>
                  <a:gd name="T42" fmla="*/ 15 w 92"/>
                  <a:gd name="T43" fmla="*/ 58 h 83"/>
                  <a:gd name="T44" fmla="*/ 8 w 92"/>
                  <a:gd name="T45" fmla="*/ 53 h 83"/>
                  <a:gd name="T46" fmla="*/ 4 w 92"/>
                  <a:gd name="T47" fmla="*/ 45 h 83"/>
                  <a:gd name="T48" fmla="*/ 0 w 92"/>
                  <a:gd name="T49" fmla="*/ 38 h 83"/>
                  <a:gd name="T50" fmla="*/ 0 w 92"/>
                  <a:gd name="T51" fmla="*/ 30 h 83"/>
                  <a:gd name="T52" fmla="*/ 0 w 92"/>
                  <a:gd name="T53" fmla="*/ 23 h 83"/>
                  <a:gd name="T54" fmla="*/ 2 w 92"/>
                  <a:gd name="T55" fmla="*/ 15 h 83"/>
                  <a:gd name="T56" fmla="*/ 6 w 92"/>
                  <a:gd name="T57" fmla="*/ 10 h 83"/>
                  <a:gd name="T58" fmla="*/ 10 w 92"/>
                  <a:gd name="T59" fmla="*/ 6 h 83"/>
                  <a:gd name="T60" fmla="*/ 15 w 92"/>
                  <a:gd name="T61" fmla="*/ 2 h 83"/>
                  <a:gd name="T62" fmla="*/ 19 w 92"/>
                  <a:gd name="T63" fmla="*/ 2 h 83"/>
                  <a:gd name="T64" fmla="*/ 27 w 92"/>
                  <a:gd name="T65" fmla="*/ 0 h 83"/>
                  <a:gd name="T66" fmla="*/ 36 w 92"/>
                  <a:gd name="T67" fmla="*/ 0 h 83"/>
                  <a:gd name="T68" fmla="*/ 92 w 92"/>
                  <a:gd name="T69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2" h="83">
                    <a:moveTo>
                      <a:pt x="92" y="0"/>
                    </a:moveTo>
                    <a:lnTo>
                      <a:pt x="92" y="23"/>
                    </a:lnTo>
                    <a:lnTo>
                      <a:pt x="45" y="23"/>
                    </a:lnTo>
                    <a:lnTo>
                      <a:pt x="38" y="23"/>
                    </a:lnTo>
                    <a:lnTo>
                      <a:pt x="30" y="25"/>
                    </a:lnTo>
                    <a:lnTo>
                      <a:pt x="27" y="25"/>
                    </a:lnTo>
                    <a:lnTo>
                      <a:pt x="23" y="27"/>
                    </a:lnTo>
                    <a:lnTo>
                      <a:pt x="21" y="30"/>
                    </a:lnTo>
                    <a:lnTo>
                      <a:pt x="19" y="34"/>
                    </a:lnTo>
                    <a:lnTo>
                      <a:pt x="17" y="40"/>
                    </a:lnTo>
                    <a:lnTo>
                      <a:pt x="19" y="45"/>
                    </a:lnTo>
                    <a:lnTo>
                      <a:pt x="21" y="51"/>
                    </a:lnTo>
                    <a:lnTo>
                      <a:pt x="25" y="55"/>
                    </a:lnTo>
                    <a:lnTo>
                      <a:pt x="30" y="56"/>
                    </a:lnTo>
                    <a:lnTo>
                      <a:pt x="34" y="58"/>
                    </a:lnTo>
                    <a:lnTo>
                      <a:pt x="42" y="58"/>
                    </a:lnTo>
                    <a:lnTo>
                      <a:pt x="51" y="58"/>
                    </a:lnTo>
                    <a:lnTo>
                      <a:pt x="92" y="58"/>
                    </a:lnTo>
                    <a:lnTo>
                      <a:pt x="92" y="83"/>
                    </a:lnTo>
                    <a:lnTo>
                      <a:pt x="2" y="83"/>
                    </a:lnTo>
                    <a:lnTo>
                      <a:pt x="2" y="58"/>
                    </a:lnTo>
                    <a:lnTo>
                      <a:pt x="15" y="58"/>
                    </a:lnTo>
                    <a:lnTo>
                      <a:pt x="8" y="53"/>
                    </a:lnTo>
                    <a:lnTo>
                      <a:pt x="4" y="45"/>
                    </a:lnTo>
                    <a:lnTo>
                      <a:pt x="0" y="38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2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2"/>
                    </a:lnTo>
                    <a:lnTo>
                      <a:pt x="19" y="2"/>
                    </a:lnTo>
                    <a:lnTo>
                      <a:pt x="27" y="0"/>
                    </a:lnTo>
                    <a:lnTo>
                      <a:pt x="36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08" name="Freeform 2664"/>
              <p:cNvSpPr>
                <a:spLocks/>
              </p:cNvSpPr>
              <p:nvPr/>
            </p:nvSpPr>
            <p:spPr bwMode="auto">
              <a:xfrm>
                <a:off x="2718" y="1824"/>
                <a:ext cx="45" cy="41"/>
              </a:xfrm>
              <a:custGeom>
                <a:avLst/>
                <a:gdLst>
                  <a:gd name="T0" fmla="*/ 90 w 92"/>
                  <a:gd name="T1" fmla="*/ 24 h 82"/>
                  <a:gd name="T2" fmla="*/ 75 w 92"/>
                  <a:gd name="T3" fmla="*/ 24 h 82"/>
                  <a:gd name="T4" fmla="*/ 82 w 92"/>
                  <a:gd name="T5" fmla="*/ 30 h 82"/>
                  <a:gd name="T6" fmla="*/ 86 w 92"/>
                  <a:gd name="T7" fmla="*/ 37 h 82"/>
                  <a:gd name="T8" fmla="*/ 90 w 92"/>
                  <a:gd name="T9" fmla="*/ 45 h 82"/>
                  <a:gd name="T10" fmla="*/ 92 w 92"/>
                  <a:gd name="T11" fmla="*/ 54 h 82"/>
                  <a:gd name="T12" fmla="*/ 90 w 92"/>
                  <a:gd name="T13" fmla="*/ 62 h 82"/>
                  <a:gd name="T14" fmla="*/ 86 w 92"/>
                  <a:gd name="T15" fmla="*/ 69 h 82"/>
                  <a:gd name="T16" fmla="*/ 82 w 92"/>
                  <a:gd name="T17" fmla="*/ 75 h 82"/>
                  <a:gd name="T18" fmla="*/ 75 w 92"/>
                  <a:gd name="T19" fmla="*/ 80 h 82"/>
                  <a:gd name="T20" fmla="*/ 71 w 92"/>
                  <a:gd name="T21" fmla="*/ 82 h 82"/>
                  <a:gd name="T22" fmla="*/ 64 w 92"/>
                  <a:gd name="T23" fmla="*/ 82 h 82"/>
                  <a:gd name="T24" fmla="*/ 56 w 92"/>
                  <a:gd name="T25" fmla="*/ 82 h 82"/>
                  <a:gd name="T26" fmla="*/ 0 w 92"/>
                  <a:gd name="T27" fmla="*/ 82 h 82"/>
                  <a:gd name="T28" fmla="*/ 0 w 92"/>
                  <a:gd name="T29" fmla="*/ 60 h 82"/>
                  <a:gd name="T30" fmla="*/ 41 w 92"/>
                  <a:gd name="T31" fmla="*/ 60 h 82"/>
                  <a:gd name="T32" fmla="*/ 51 w 92"/>
                  <a:gd name="T33" fmla="*/ 60 h 82"/>
                  <a:gd name="T34" fmla="*/ 60 w 92"/>
                  <a:gd name="T35" fmla="*/ 60 h 82"/>
                  <a:gd name="T36" fmla="*/ 64 w 92"/>
                  <a:gd name="T37" fmla="*/ 58 h 82"/>
                  <a:gd name="T38" fmla="*/ 68 w 92"/>
                  <a:gd name="T39" fmla="*/ 56 h 82"/>
                  <a:gd name="T40" fmla="*/ 71 w 92"/>
                  <a:gd name="T41" fmla="*/ 54 h 82"/>
                  <a:gd name="T42" fmla="*/ 73 w 92"/>
                  <a:gd name="T43" fmla="*/ 49 h 82"/>
                  <a:gd name="T44" fmla="*/ 73 w 92"/>
                  <a:gd name="T45" fmla="*/ 45 h 82"/>
                  <a:gd name="T46" fmla="*/ 71 w 92"/>
                  <a:gd name="T47" fmla="*/ 37 h 82"/>
                  <a:gd name="T48" fmla="*/ 69 w 92"/>
                  <a:gd name="T49" fmla="*/ 32 h 82"/>
                  <a:gd name="T50" fmla="*/ 66 w 92"/>
                  <a:gd name="T51" fmla="*/ 28 h 82"/>
                  <a:gd name="T52" fmla="*/ 62 w 92"/>
                  <a:gd name="T53" fmla="*/ 26 h 82"/>
                  <a:gd name="T54" fmla="*/ 56 w 92"/>
                  <a:gd name="T55" fmla="*/ 24 h 82"/>
                  <a:gd name="T56" fmla="*/ 49 w 92"/>
                  <a:gd name="T57" fmla="*/ 24 h 82"/>
                  <a:gd name="T58" fmla="*/ 38 w 92"/>
                  <a:gd name="T59" fmla="*/ 24 h 82"/>
                  <a:gd name="T60" fmla="*/ 0 w 92"/>
                  <a:gd name="T61" fmla="*/ 24 h 82"/>
                  <a:gd name="T62" fmla="*/ 0 w 92"/>
                  <a:gd name="T63" fmla="*/ 0 h 82"/>
                  <a:gd name="T64" fmla="*/ 90 w 92"/>
                  <a:gd name="T65" fmla="*/ 0 h 82"/>
                  <a:gd name="T66" fmla="*/ 90 w 92"/>
                  <a:gd name="T67" fmla="*/ 2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82">
                    <a:moveTo>
                      <a:pt x="90" y="24"/>
                    </a:moveTo>
                    <a:lnTo>
                      <a:pt x="75" y="24"/>
                    </a:lnTo>
                    <a:lnTo>
                      <a:pt x="82" y="30"/>
                    </a:lnTo>
                    <a:lnTo>
                      <a:pt x="86" y="37"/>
                    </a:lnTo>
                    <a:lnTo>
                      <a:pt x="90" y="45"/>
                    </a:lnTo>
                    <a:lnTo>
                      <a:pt x="92" y="54"/>
                    </a:lnTo>
                    <a:lnTo>
                      <a:pt x="90" y="62"/>
                    </a:lnTo>
                    <a:lnTo>
                      <a:pt x="86" y="69"/>
                    </a:lnTo>
                    <a:lnTo>
                      <a:pt x="82" y="75"/>
                    </a:lnTo>
                    <a:lnTo>
                      <a:pt x="75" y="80"/>
                    </a:lnTo>
                    <a:lnTo>
                      <a:pt x="71" y="82"/>
                    </a:lnTo>
                    <a:lnTo>
                      <a:pt x="64" y="82"/>
                    </a:lnTo>
                    <a:lnTo>
                      <a:pt x="56" y="82"/>
                    </a:lnTo>
                    <a:lnTo>
                      <a:pt x="0" y="82"/>
                    </a:lnTo>
                    <a:lnTo>
                      <a:pt x="0" y="60"/>
                    </a:lnTo>
                    <a:lnTo>
                      <a:pt x="41" y="60"/>
                    </a:lnTo>
                    <a:lnTo>
                      <a:pt x="51" y="60"/>
                    </a:lnTo>
                    <a:lnTo>
                      <a:pt x="60" y="60"/>
                    </a:lnTo>
                    <a:lnTo>
                      <a:pt x="64" y="58"/>
                    </a:lnTo>
                    <a:lnTo>
                      <a:pt x="68" y="56"/>
                    </a:lnTo>
                    <a:lnTo>
                      <a:pt x="71" y="54"/>
                    </a:lnTo>
                    <a:lnTo>
                      <a:pt x="73" y="49"/>
                    </a:lnTo>
                    <a:lnTo>
                      <a:pt x="73" y="45"/>
                    </a:lnTo>
                    <a:lnTo>
                      <a:pt x="71" y="37"/>
                    </a:lnTo>
                    <a:lnTo>
                      <a:pt x="69" y="32"/>
                    </a:lnTo>
                    <a:lnTo>
                      <a:pt x="66" y="28"/>
                    </a:lnTo>
                    <a:lnTo>
                      <a:pt x="62" y="26"/>
                    </a:lnTo>
                    <a:lnTo>
                      <a:pt x="56" y="24"/>
                    </a:lnTo>
                    <a:lnTo>
                      <a:pt x="49" y="24"/>
                    </a:lnTo>
                    <a:lnTo>
                      <a:pt x="38" y="24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90" y="0"/>
                    </a:lnTo>
                    <a:lnTo>
                      <a:pt x="9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09" name="Freeform 2665"/>
              <p:cNvSpPr>
                <a:spLocks/>
              </p:cNvSpPr>
              <p:nvPr/>
            </p:nvSpPr>
            <p:spPr bwMode="auto">
              <a:xfrm>
                <a:off x="2717" y="1749"/>
                <a:ext cx="45" cy="66"/>
              </a:xfrm>
              <a:custGeom>
                <a:avLst/>
                <a:gdLst>
                  <a:gd name="T0" fmla="*/ 2 w 92"/>
                  <a:gd name="T1" fmla="*/ 130 h 130"/>
                  <a:gd name="T2" fmla="*/ 2 w 92"/>
                  <a:gd name="T3" fmla="*/ 106 h 130"/>
                  <a:gd name="T4" fmla="*/ 14 w 92"/>
                  <a:gd name="T5" fmla="*/ 106 h 130"/>
                  <a:gd name="T6" fmla="*/ 8 w 92"/>
                  <a:gd name="T7" fmla="*/ 101 h 130"/>
                  <a:gd name="T8" fmla="*/ 4 w 92"/>
                  <a:gd name="T9" fmla="*/ 95 h 130"/>
                  <a:gd name="T10" fmla="*/ 0 w 92"/>
                  <a:gd name="T11" fmla="*/ 87 h 130"/>
                  <a:gd name="T12" fmla="*/ 0 w 92"/>
                  <a:gd name="T13" fmla="*/ 80 h 130"/>
                  <a:gd name="T14" fmla="*/ 0 w 92"/>
                  <a:gd name="T15" fmla="*/ 73 h 130"/>
                  <a:gd name="T16" fmla="*/ 4 w 92"/>
                  <a:gd name="T17" fmla="*/ 65 h 130"/>
                  <a:gd name="T18" fmla="*/ 8 w 92"/>
                  <a:gd name="T19" fmla="*/ 60 h 130"/>
                  <a:gd name="T20" fmla="*/ 14 w 92"/>
                  <a:gd name="T21" fmla="*/ 56 h 130"/>
                  <a:gd name="T22" fmla="*/ 8 w 92"/>
                  <a:gd name="T23" fmla="*/ 50 h 130"/>
                  <a:gd name="T24" fmla="*/ 4 w 92"/>
                  <a:gd name="T25" fmla="*/ 43 h 130"/>
                  <a:gd name="T26" fmla="*/ 0 w 92"/>
                  <a:gd name="T27" fmla="*/ 35 h 130"/>
                  <a:gd name="T28" fmla="*/ 0 w 92"/>
                  <a:gd name="T29" fmla="*/ 28 h 130"/>
                  <a:gd name="T30" fmla="*/ 0 w 92"/>
                  <a:gd name="T31" fmla="*/ 20 h 130"/>
                  <a:gd name="T32" fmla="*/ 4 w 92"/>
                  <a:gd name="T33" fmla="*/ 13 h 130"/>
                  <a:gd name="T34" fmla="*/ 8 w 92"/>
                  <a:gd name="T35" fmla="*/ 5 h 130"/>
                  <a:gd name="T36" fmla="*/ 15 w 92"/>
                  <a:gd name="T37" fmla="*/ 2 h 130"/>
                  <a:gd name="T38" fmla="*/ 21 w 92"/>
                  <a:gd name="T39" fmla="*/ 0 h 130"/>
                  <a:gd name="T40" fmla="*/ 27 w 92"/>
                  <a:gd name="T41" fmla="*/ 0 h 130"/>
                  <a:gd name="T42" fmla="*/ 34 w 92"/>
                  <a:gd name="T43" fmla="*/ 0 h 130"/>
                  <a:gd name="T44" fmla="*/ 92 w 92"/>
                  <a:gd name="T45" fmla="*/ 0 h 130"/>
                  <a:gd name="T46" fmla="*/ 92 w 92"/>
                  <a:gd name="T47" fmla="*/ 22 h 130"/>
                  <a:gd name="T48" fmla="*/ 40 w 92"/>
                  <a:gd name="T49" fmla="*/ 22 h 130"/>
                  <a:gd name="T50" fmla="*/ 32 w 92"/>
                  <a:gd name="T51" fmla="*/ 22 h 130"/>
                  <a:gd name="T52" fmla="*/ 27 w 92"/>
                  <a:gd name="T53" fmla="*/ 24 h 130"/>
                  <a:gd name="T54" fmla="*/ 23 w 92"/>
                  <a:gd name="T55" fmla="*/ 26 h 130"/>
                  <a:gd name="T56" fmla="*/ 19 w 92"/>
                  <a:gd name="T57" fmla="*/ 28 h 130"/>
                  <a:gd name="T58" fmla="*/ 19 w 92"/>
                  <a:gd name="T59" fmla="*/ 32 h 130"/>
                  <a:gd name="T60" fmla="*/ 17 w 92"/>
                  <a:gd name="T61" fmla="*/ 35 h 130"/>
                  <a:gd name="T62" fmla="*/ 19 w 92"/>
                  <a:gd name="T63" fmla="*/ 41 h 130"/>
                  <a:gd name="T64" fmla="*/ 21 w 92"/>
                  <a:gd name="T65" fmla="*/ 45 h 130"/>
                  <a:gd name="T66" fmla="*/ 25 w 92"/>
                  <a:gd name="T67" fmla="*/ 48 h 130"/>
                  <a:gd name="T68" fmla="*/ 30 w 92"/>
                  <a:gd name="T69" fmla="*/ 50 h 130"/>
                  <a:gd name="T70" fmla="*/ 34 w 92"/>
                  <a:gd name="T71" fmla="*/ 52 h 130"/>
                  <a:gd name="T72" fmla="*/ 40 w 92"/>
                  <a:gd name="T73" fmla="*/ 52 h 130"/>
                  <a:gd name="T74" fmla="*/ 49 w 92"/>
                  <a:gd name="T75" fmla="*/ 54 h 130"/>
                  <a:gd name="T76" fmla="*/ 92 w 92"/>
                  <a:gd name="T77" fmla="*/ 54 h 130"/>
                  <a:gd name="T78" fmla="*/ 92 w 92"/>
                  <a:gd name="T79" fmla="*/ 76 h 130"/>
                  <a:gd name="T80" fmla="*/ 42 w 92"/>
                  <a:gd name="T81" fmla="*/ 76 h 130"/>
                  <a:gd name="T82" fmla="*/ 34 w 92"/>
                  <a:gd name="T83" fmla="*/ 76 h 130"/>
                  <a:gd name="T84" fmla="*/ 28 w 92"/>
                  <a:gd name="T85" fmla="*/ 76 h 130"/>
                  <a:gd name="T86" fmla="*/ 25 w 92"/>
                  <a:gd name="T87" fmla="*/ 78 h 130"/>
                  <a:gd name="T88" fmla="*/ 23 w 92"/>
                  <a:gd name="T89" fmla="*/ 80 h 130"/>
                  <a:gd name="T90" fmla="*/ 19 w 92"/>
                  <a:gd name="T91" fmla="*/ 82 h 130"/>
                  <a:gd name="T92" fmla="*/ 19 w 92"/>
                  <a:gd name="T93" fmla="*/ 84 h 130"/>
                  <a:gd name="T94" fmla="*/ 17 w 92"/>
                  <a:gd name="T95" fmla="*/ 89 h 130"/>
                  <a:gd name="T96" fmla="*/ 19 w 92"/>
                  <a:gd name="T97" fmla="*/ 93 h 130"/>
                  <a:gd name="T98" fmla="*/ 21 w 92"/>
                  <a:gd name="T99" fmla="*/ 99 h 130"/>
                  <a:gd name="T100" fmla="*/ 25 w 92"/>
                  <a:gd name="T101" fmla="*/ 102 h 130"/>
                  <a:gd name="T102" fmla="*/ 28 w 92"/>
                  <a:gd name="T103" fmla="*/ 104 h 130"/>
                  <a:gd name="T104" fmla="*/ 34 w 92"/>
                  <a:gd name="T105" fmla="*/ 106 h 130"/>
                  <a:gd name="T106" fmla="*/ 40 w 92"/>
                  <a:gd name="T107" fmla="*/ 106 h 130"/>
                  <a:gd name="T108" fmla="*/ 47 w 92"/>
                  <a:gd name="T109" fmla="*/ 106 h 130"/>
                  <a:gd name="T110" fmla="*/ 92 w 92"/>
                  <a:gd name="T111" fmla="*/ 106 h 130"/>
                  <a:gd name="T112" fmla="*/ 92 w 92"/>
                  <a:gd name="T113" fmla="*/ 130 h 130"/>
                  <a:gd name="T114" fmla="*/ 2 w 92"/>
                  <a:gd name="T115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2" h="130">
                    <a:moveTo>
                      <a:pt x="2" y="130"/>
                    </a:moveTo>
                    <a:lnTo>
                      <a:pt x="2" y="106"/>
                    </a:lnTo>
                    <a:lnTo>
                      <a:pt x="14" y="106"/>
                    </a:lnTo>
                    <a:lnTo>
                      <a:pt x="8" y="101"/>
                    </a:lnTo>
                    <a:lnTo>
                      <a:pt x="4" y="95"/>
                    </a:lnTo>
                    <a:lnTo>
                      <a:pt x="0" y="87"/>
                    </a:lnTo>
                    <a:lnTo>
                      <a:pt x="0" y="80"/>
                    </a:lnTo>
                    <a:lnTo>
                      <a:pt x="0" y="73"/>
                    </a:lnTo>
                    <a:lnTo>
                      <a:pt x="4" y="65"/>
                    </a:lnTo>
                    <a:lnTo>
                      <a:pt x="8" y="60"/>
                    </a:lnTo>
                    <a:lnTo>
                      <a:pt x="14" y="56"/>
                    </a:lnTo>
                    <a:lnTo>
                      <a:pt x="8" y="50"/>
                    </a:lnTo>
                    <a:lnTo>
                      <a:pt x="4" y="43"/>
                    </a:lnTo>
                    <a:lnTo>
                      <a:pt x="0" y="35"/>
                    </a:lnTo>
                    <a:lnTo>
                      <a:pt x="0" y="28"/>
                    </a:lnTo>
                    <a:lnTo>
                      <a:pt x="0" y="20"/>
                    </a:lnTo>
                    <a:lnTo>
                      <a:pt x="4" y="13"/>
                    </a:lnTo>
                    <a:lnTo>
                      <a:pt x="8" y="5"/>
                    </a:lnTo>
                    <a:lnTo>
                      <a:pt x="15" y="2"/>
                    </a:lnTo>
                    <a:lnTo>
                      <a:pt x="21" y="0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92" y="0"/>
                    </a:lnTo>
                    <a:lnTo>
                      <a:pt x="92" y="22"/>
                    </a:lnTo>
                    <a:lnTo>
                      <a:pt x="40" y="22"/>
                    </a:lnTo>
                    <a:lnTo>
                      <a:pt x="32" y="22"/>
                    </a:lnTo>
                    <a:lnTo>
                      <a:pt x="27" y="24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9" y="32"/>
                    </a:lnTo>
                    <a:lnTo>
                      <a:pt x="17" y="35"/>
                    </a:lnTo>
                    <a:lnTo>
                      <a:pt x="19" y="41"/>
                    </a:lnTo>
                    <a:lnTo>
                      <a:pt x="21" y="45"/>
                    </a:lnTo>
                    <a:lnTo>
                      <a:pt x="25" y="48"/>
                    </a:lnTo>
                    <a:lnTo>
                      <a:pt x="30" y="50"/>
                    </a:lnTo>
                    <a:lnTo>
                      <a:pt x="34" y="52"/>
                    </a:lnTo>
                    <a:lnTo>
                      <a:pt x="40" y="52"/>
                    </a:lnTo>
                    <a:lnTo>
                      <a:pt x="49" y="54"/>
                    </a:lnTo>
                    <a:lnTo>
                      <a:pt x="92" y="54"/>
                    </a:lnTo>
                    <a:lnTo>
                      <a:pt x="92" y="76"/>
                    </a:lnTo>
                    <a:lnTo>
                      <a:pt x="42" y="76"/>
                    </a:lnTo>
                    <a:lnTo>
                      <a:pt x="34" y="76"/>
                    </a:lnTo>
                    <a:lnTo>
                      <a:pt x="28" y="76"/>
                    </a:lnTo>
                    <a:lnTo>
                      <a:pt x="25" y="78"/>
                    </a:lnTo>
                    <a:lnTo>
                      <a:pt x="23" y="80"/>
                    </a:lnTo>
                    <a:lnTo>
                      <a:pt x="19" y="82"/>
                    </a:lnTo>
                    <a:lnTo>
                      <a:pt x="19" y="84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1" y="99"/>
                    </a:lnTo>
                    <a:lnTo>
                      <a:pt x="25" y="102"/>
                    </a:lnTo>
                    <a:lnTo>
                      <a:pt x="28" y="104"/>
                    </a:lnTo>
                    <a:lnTo>
                      <a:pt x="34" y="106"/>
                    </a:lnTo>
                    <a:lnTo>
                      <a:pt x="40" y="106"/>
                    </a:lnTo>
                    <a:lnTo>
                      <a:pt x="47" y="106"/>
                    </a:lnTo>
                    <a:lnTo>
                      <a:pt x="92" y="106"/>
                    </a:lnTo>
                    <a:lnTo>
                      <a:pt x="92" y="130"/>
                    </a:lnTo>
                    <a:lnTo>
                      <a:pt x="2" y="13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10" name="Freeform 2666"/>
              <p:cNvSpPr>
                <a:spLocks noEditPoints="1"/>
              </p:cNvSpPr>
              <p:nvPr/>
            </p:nvSpPr>
            <p:spPr bwMode="auto">
              <a:xfrm>
                <a:off x="2700" y="1692"/>
                <a:ext cx="63" cy="44"/>
              </a:xfrm>
              <a:custGeom>
                <a:avLst/>
                <a:gdLst>
                  <a:gd name="T0" fmla="*/ 125 w 127"/>
                  <a:gd name="T1" fmla="*/ 88 h 88"/>
                  <a:gd name="T2" fmla="*/ 0 w 127"/>
                  <a:gd name="T3" fmla="*/ 88 h 88"/>
                  <a:gd name="T4" fmla="*/ 0 w 127"/>
                  <a:gd name="T5" fmla="*/ 65 h 88"/>
                  <a:gd name="T6" fmla="*/ 45 w 127"/>
                  <a:gd name="T7" fmla="*/ 65 h 88"/>
                  <a:gd name="T8" fmla="*/ 39 w 127"/>
                  <a:gd name="T9" fmla="*/ 58 h 88"/>
                  <a:gd name="T10" fmla="*/ 33 w 127"/>
                  <a:gd name="T11" fmla="*/ 48 h 88"/>
                  <a:gd name="T12" fmla="*/ 33 w 127"/>
                  <a:gd name="T13" fmla="*/ 39 h 88"/>
                  <a:gd name="T14" fmla="*/ 33 w 127"/>
                  <a:gd name="T15" fmla="*/ 32 h 88"/>
                  <a:gd name="T16" fmla="*/ 35 w 127"/>
                  <a:gd name="T17" fmla="*/ 24 h 88"/>
                  <a:gd name="T18" fmla="*/ 39 w 127"/>
                  <a:gd name="T19" fmla="*/ 17 h 88"/>
                  <a:gd name="T20" fmla="*/ 45 w 127"/>
                  <a:gd name="T21" fmla="*/ 11 h 88"/>
                  <a:gd name="T22" fmla="*/ 60 w 127"/>
                  <a:gd name="T23" fmla="*/ 4 h 88"/>
                  <a:gd name="T24" fmla="*/ 78 w 127"/>
                  <a:gd name="T25" fmla="*/ 0 h 88"/>
                  <a:gd name="T26" fmla="*/ 99 w 127"/>
                  <a:gd name="T27" fmla="*/ 4 h 88"/>
                  <a:gd name="T28" fmla="*/ 114 w 127"/>
                  <a:gd name="T29" fmla="*/ 11 h 88"/>
                  <a:gd name="T30" fmla="*/ 119 w 127"/>
                  <a:gd name="T31" fmla="*/ 17 h 88"/>
                  <a:gd name="T32" fmla="*/ 123 w 127"/>
                  <a:gd name="T33" fmla="*/ 24 h 88"/>
                  <a:gd name="T34" fmla="*/ 125 w 127"/>
                  <a:gd name="T35" fmla="*/ 30 h 88"/>
                  <a:gd name="T36" fmla="*/ 127 w 127"/>
                  <a:gd name="T37" fmla="*/ 37 h 88"/>
                  <a:gd name="T38" fmla="*/ 125 w 127"/>
                  <a:gd name="T39" fmla="*/ 45 h 88"/>
                  <a:gd name="T40" fmla="*/ 123 w 127"/>
                  <a:gd name="T41" fmla="*/ 52 h 88"/>
                  <a:gd name="T42" fmla="*/ 117 w 127"/>
                  <a:gd name="T43" fmla="*/ 60 h 88"/>
                  <a:gd name="T44" fmla="*/ 112 w 127"/>
                  <a:gd name="T45" fmla="*/ 65 h 88"/>
                  <a:gd name="T46" fmla="*/ 125 w 127"/>
                  <a:gd name="T47" fmla="*/ 65 h 88"/>
                  <a:gd name="T48" fmla="*/ 125 w 127"/>
                  <a:gd name="T49" fmla="*/ 88 h 88"/>
                  <a:gd name="T50" fmla="*/ 78 w 127"/>
                  <a:gd name="T51" fmla="*/ 65 h 88"/>
                  <a:gd name="T52" fmla="*/ 86 w 127"/>
                  <a:gd name="T53" fmla="*/ 65 h 88"/>
                  <a:gd name="T54" fmla="*/ 93 w 127"/>
                  <a:gd name="T55" fmla="*/ 63 h 88"/>
                  <a:gd name="T56" fmla="*/ 99 w 127"/>
                  <a:gd name="T57" fmla="*/ 60 h 88"/>
                  <a:gd name="T58" fmla="*/ 104 w 127"/>
                  <a:gd name="T59" fmla="*/ 56 h 88"/>
                  <a:gd name="T60" fmla="*/ 106 w 127"/>
                  <a:gd name="T61" fmla="*/ 50 h 88"/>
                  <a:gd name="T62" fmla="*/ 108 w 127"/>
                  <a:gd name="T63" fmla="*/ 43 h 88"/>
                  <a:gd name="T64" fmla="*/ 108 w 127"/>
                  <a:gd name="T65" fmla="*/ 39 h 88"/>
                  <a:gd name="T66" fmla="*/ 104 w 127"/>
                  <a:gd name="T67" fmla="*/ 34 h 88"/>
                  <a:gd name="T68" fmla="*/ 101 w 127"/>
                  <a:gd name="T69" fmla="*/ 30 h 88"/>
                  <a:gd name="T70" fmla="*/ 95 w 127"/>
                  <a:gd name="T71" fmla="*/ 26 h 88"/>
                  <a:gd name="T72" fmla="*/ 89 w 127"/>
                  <a:gd name="T73" fmla="*/ 24 h 88"/>
                  <a:gd name="T74" fmla="*/ 80 w 127"/>
                  <a:gd name="T75" fmla="*/ 24 h 88"/>
                  <a:gd name="T76" fmla="*/ 71 w 127"/>
                  <a:gd name="T77" fmla="*/ 24 h 88"/>
                  <a:gd name="T78" fmla="*/ 63 w 127"/>
                  <a:gd name="T79" fmla="*/ 26 h 88"/>
                  <a:gd name="T80" fmla="*/ 58 w 127"/>
                  <a:gd name="T81" fmla="*/ 30 h 88"/>
                  <a:gd name="T82" fmla="*/ 54 w 127"/>
                  <a:gd name="T83" fmla="*/ 34 h 88"/>
                  <a:gd name="T84" fmla="*/ 52 w 127"/>
                  <a:gd name="T85" fmla="*/ 39 h 88"/>
                  <a:gd name="T86" fmla="*/ 50 w 127"/>
                  <a:gd name="T87" fmla="*/ 45 h 88"/>
                  <a:gd name="T88" fmla="*/ 52 w 127"/>
                  <a:gd name="T89" fmla="*/ 50 h 88"/>
                  <a:gd name="T90" fmla="*/ 54 w 127"/>
                  <a:gd name="T91" fmla="*/ 56 h 88"/>
                  <a:gd name="T92" fmla="*/ 58 w 127"/>
                  <a:gd name="T93" fmla="*/ 60 h 88"/>
                  <a:gd name="T94" fmla="*/ 63 w 127"/>
                  <a:gd name="T95" fmla="*/ 63 h 88"/>
                  <a:gd name="T96" fmla="*/ 69 w 127"/>
                  <a:gd name="T97" fmla="*/ 65 h 88"/>
                  <a:gd name="T98" fmla="*/ 78 w 127"/>
                  <a:gd name="T99" fmla="*/ 6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7" h="88">
                    <a:moveTo>
                      <a:pt x="125" y="88"/>
                    </a:moveTo>
                    <a:lnTo>
                      <a:pt x="0" y="88"/>
                    </a:lnTo>
                    <a:lnTo>
                      <a:pt x="0" y="65"/>
                    </a:lnTo>
                    <a:lnTo>
                      <a:pt x="45" y="65"/>
                    </a:lnTo>
                    <a:lnTo>
                      <a:pt x="39" y="58"/>
                    </a:lnTo>
                    <a:lnTo>
                      <a:pt x="33" y="48"/>
                    </a:lnTo>
                    <a:lnTo>
                      <a:pt x="33" y="39"/>
                    </a:lnTo>
                    <a:lnTo>
                      <a:pt x="33" y="32"/>
                    </a:lnTo>
                    <a:lnTo>
                      <a:pt x="35" y="24"/>
                    </a:lnTo>
                    <a:lnTo>
                      <a:pt x="39" y="17"/>
                    </a:lnTo>
                    <a:lnTo>
                      <a:pt x="45" y="11"/>
                    </a:lnTo>
                    <a:lnTo>
                      <a:pt x="60" y="4"/>
                    </a:lnTo>
                    <a:lnTo>
                      <a:pt x="78" y="0"/>
                    </a:lnTo>
                    <a:lnTo>
                      <a:pt x="99" y="4"/>
                    </a:lnTo>
                    <a:lnTo>
                      <a:pt x="114" y="11"/>
                    </a:lnTo>
                    <a:lnTo>
                      <a:pt x="119" y="17"/>
                    </a:lnTo>
                    <a:lnTo>
                      <a:pt x="123" y="24"/>
                    </a:lnTo>
                    <a:lnTo>
                      <a:pt x="125" y="30"/>
                    </a:lnTo>
                    <a:lnTo>
                      <a:pt x="127" y="37"/>
                    </a:lnTo>
                    <a:lnTo>
                      <a:pt x="125" y="45"/>
                    </a:lnTo>
                    <a:lnTo>
                      <a:pt x="123" y="52"/>
                    </a:lnTo>
                    <a:lnTo>
                      <a:pt x="117" y="60"/>
                    </a:lnTo>
                    <a:lnTo>
                      <a:pt x="112" y="65"/>
                    </a:lnTo>
                    <a:lnTo>
                      <a:pt x="125" y="65"/>
                    </a:lnTo>
                    <a:lnTo>
                      <a:pt x="125" y="88"/>
                    </a:lnTo>
                    <a:close/>
                    <a:moveTo>
                      <a:pt x="78" y="65"/>
                    </a:moveTo>
                    <a:lnTo>
                      <a:pt x="86" y="65"/>
                    </a:lnTo>
                    <a:lnTo>
                      <a:pt x="93" y="63"/>
                    </a:lnTo>
                    <a:lnTo>
                      <a:pt x="99" y="60"/>
                    </a:lnTo>
                    <a:lnTo>
                      <a:pt x="104" y="56"/>
                    </a:lnTo>
                    <a:lnTo>
                      <a:pt x="106" y="50"/>
                    </a:lnTo>
                    <a:lnTo>
                      <a:pt x="108" y="43"/>
                    </a:lnTo>
                    <a:lnTo>
                      <a:pt x="108" y="39"/>
                    </a:lnTo>
                    <a:lnTo>
                      <a:pt x="104" y="34"/>
                    </a:lnTo>
                    <a:lnTo>
                      <a:pt x="101" y="30"/>
                    </a:lnTo>
                    <a:lnTo>
                      <a:pt x="95" y="26"/>
                    </a:lnTo>
                    <a:lnTo>
                      <a:pt x="89" y="24"/>
                    </a:lnTo>
                    <a:lnTo>
                      <a:pt x="80" y="24"/>
                    </a:lnTo>
                    <a:lnTo>
                      <a:pt x="71" y="24"/>
                    </a:lnTo>
                    <a:lnTo>
                      <a:pt x="63" y="26"/>
                    </a:lnTo>
                    <a:lnTo>
                      <a:pt x="58" y="30"/>
                    </a:lnTo>
                    <a:lnTo>
                      <a:pt x="54" y="34"/>
                    </a:lnTo>
                    <a:lnTo>
                      <a:pt x="52" y="39"/>
                    </a:lnTo>
                    <a:lnTo>
                      <a:pt x="50" y="45"/>
                    </a:lnTo>
                    <a:lnTo>
                      <a:pt x="52" y="50"/>
                    </a:lnTo>
                    <a:lnTo>
                      <a:pt x="54" y="56"/>
                    </a:lnTo>
                    <a:lnTo>
                      <a:pt x="58" y="60"/>
                    </a:lnTo>
                    <a:lnTo>
                      <a:pt x="63" y="63"/>
                    </a:lnTo>
                    <a:lnTo>
                      <a:pt x="69" y="65"/>
                    </a:lnTo>
                    <a:lnTo>
                      <a:pt x="78" y="6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11" name="Freeform 2667"/>
              <p:cNvSpPr>
                <a:spLocks noEditPoints="1"/>
              </p:cNvSpPr>
              <p:nvPr/>
            </p:nvSpPr>
            <p:spPr bwMode="auto">
              <a:xfrm>
                <a:off x="2717" y="1646"/>
                <a:ext cx="46" cy="42"/>
              </a:xfrm>
              <a:custGeom>
                <a:avLst/>
                <a:gdLst>
                  <a:gd name="T0" fmla="*/ 62 w 94"/>
                  <a:gd name="T1" fmla="*/ 24 h 84"/>
                  <a:gd name="T2" fmla="*/ 66 w 94"/>
                  <a:gd name="T3" fmla="*/ 1 h 84"/>
                  <a:gd name="T4" fmla="*/ 73 w 94"/>
                  <a:gd name="T5" fmla="*/ 5 h 84"/>
                  <a:gd name="T6" fmla="*/ 81 w 94"/>
                  <a:gd name="T7" fmla="*/ 9 h 84"/>
                  <a:gd name="T8" fmla="*/ 86 w 94"/>
                  <a:gd name="T9" fmla="*/ 15 h 84"/>
                  <a:gd name="T10" fmla="*/ 90 w 94"/>
                  <a:gd name="T11" fmla="*/ 22 h 84"/>
                  <a:gd name="T12" fmla="*/ 92 w 94"/>
                  <a:gd name="T13" fmla="*/ 29 h 84"/>
                  <a:gd name="T14" fmla="*/ 94 w 94"/>
                  <a:gd name="T15" fmla="*/ 39 h 84"/>
                  <a:gd name="T16" fmla="*/ 88 w 94"/>
                  <a:gd name="T17" fmla="*/ 59 h 84"/>
                  <a:gd name="T18" fmla="*/ 77 w 94"/>
                  <a:gd name="T19" fmla="*/ 74 h 84"/>
                  <a:gd name="T20" fmla="*/ 64 w 94"/>
                  <a:gd name="T21" fmla="*/ 80 h 84"/>
                  <a:gd name="T22" fmla="*/ 47 w 94"/>
                  <a:gd name="T23" fmla="*/ 84 h 84"/>
                  <a:gd name="T24" fmla="*/ 27 w 94"/>
                  <a:gd name="T25" fmla="*/ 80 h 84"/>
                  <a:gd name="T26" fmla="*/ 12 w 94"/>
                  <a:gd name="T27" fmla="*/ 71 h 84"/>
                  <a:gd name="T28" fmla="*/ 6 w 94"/>
                  <a:gd name="T29" fmla="*/ 65 h 84"/>
                  <a:gd name="T30" fmla="*/ 2 w 94"/>
                  <a:gd name="T31" fmla="*/ 57 h 84"/>
                  <a:gd name="T32" fmla="*/ 0 w 94"/>
                  <a:gd name="T33" fmla="*/ 50 h 84"/>
                  <a:gd name="T34" fmla="*/ 0 w 94"/>
                  <a:gd name="T35" fmla="*/ 43 h 84"/>
                  <a:gd name="T36" fmla="*/ 2 w 94"/>
                  <a:gd name="T37" fmla="*/ 24 h 84"/>
                  <a:gd name="T38" fmla="*/ 14 w 94"/>
                  <a:gd name="T39" fmla="*/ 11 h 84"/>
                  <a:gd name="T40" fmla="*/ 30 w 94"/>
                  <a:gd name="T41" fmla="*/ 1 h 84"/>
                  <a:gd name="T42" fmla="*/ 53 w 94"/>
                  <a:gd name="T43" fmla="*/ 0 h 84"/>
                  <a:gd name="T44" fmla="*/ 53 w 94"/>
                  <a:gd name="T45" fmla="*/ 59 h 84"/>
                  <a:gd name="T46" fmla="*/ 60 w 94"/>
                  <a:gd name="T47" fmla="*/ 59 h 84"/>
                  <a:gd name="T48" fmla="*/ 66 w 94"/>
                  <a:gd name="T49" fmla="*/ 57 h 84"/>
                  <a:gd name="T50" fmla="*/ 70 w 94"/>
                  <a:gd name="T51" fmla="*/ 54 h 84"/>
                  <a:gd name="T52" fmla="*/ 73 w 94"/>
                  <a:gd name="T53" fmla="*/ 50 h 84"/>
                  <a:gd name="T54" fmla="*/ 75 w 94"/>
                  <a:gd name="T55" fmla="*/ 44 h 84"/>
                  <a:gd name="T56" fmla="*/ 75 w 94"/>
                  <a:gd name="T57" fmla="*/ 39 h 84"/>
                  <a:gd name="T58" fmla="*/ 75 w 94"/>
                  <a:gd name="T59" fmla="*/ 35 h 84"/>
                  <a:gd name="T60" fmla="*/ 71 w 94"/>
                  <a:gd name="T61" fmla="*/ 29 h 84"/>
                  <a:gd name="T62" fmla="*/ 68 w 94"/>
                  <a:gd name="T63" fmla="*/ 26 h 84"/>
                  <a:gd name="T64" fmla="*/ 62 w 94"/>
                  <a:gd name="T65" fmla="*/ 24 h 84"/>
                  <a:gd name="T66" fmla="*/ 40 w 94"/>
                  <a:gd name="T67" fmla="*/ 22 h 84"/>
                  <a:gd name="T68" fmla="*/ 32 w 94"/>
                  <a:gd name="T69" fmla="*/ 22 h 84"/>
                  <a:gd name="T70" fmla="*/ 27 w 94"/>
                  <a:gd name="T71" fmla="*/ 24 h 84"/>
                  <a:gd name="T72" fmla="*/ 23 w 94"/>
                  <a:gd name="T73" fmla="*/ 28 h 84"/>
                  <a:gd name="T74" fmla="*/ 21 w 94"/>
                  <a:gd name="T75" fmla="*/ 31 h 84"/>
                  <a:gd name="T76" fmla="*/ 19 w 94"/>
                  <a:gd name="T77" fmla="*/ 35 h 84"/>
                  <a:gd name="T78" fmla="*/ 17 w 94"/>
                  <a:gd name="T79" fmla="*/ 41 h 84"/>
                  <a:gd name="T80" fmla="*/ 19 w 94"/>
                  <a:gd name="T81" fmla="*/ 46 h 84"/>
                  <a:gd name="T82" fmla="*/ 21 w 94"/>
                  <a:gd name="T83" fmla="*/ 50 h 84"/>
                  <a:gd name="T84" fmla="*/ 23 w 94"/>
                  <a:gd name="T85" fmla="*/ 54 h 84"/>
                  <a:gd name="T86" fmla="*/ 28 w 94"/>
                  <a:gd name="T87" fmla="*/ 57 h 84"/>
                  <a:gd name="T88" fmla="*/ 32 w 94"/>
                  <a:gd name="T89" fmla="*/ 59 h 84"/>
                  <a:gd name="T90" fmla="*/ 40 w 94"/>
                  <a:gd name="T91" fmla="*/ 59 h 84"/>
                  <a:gd name="T92" fmla="*/ 40 w 94"/>
                  <a:gd name="T93" fmla="*/ 2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4" h="84">
                    <a:moveTo>
                      <a:pt x="62" y="24"/>
                    </a:moveTo>
                    <a:lnTo>
                      <a:pt x="66" y="1"/>
                    </a:lnTo>
                    <a:lnTo>
                      <a:pt x="73" y="5"/>
                    </a:lnTo>
                    <a:lnTo>
                      <a:pt x="81" y="9"/>
                    </a:lnTo>
                    <a:lnTo>
                      <a:pt x="86" y="15"/>
                    </a:lnTo>
                    <a:lnTo>
                      <a:pt x="90" y="22"/>
                    </a:lnTo>
                    <a:lnTo>
                      <a:pt x="92" y="29"/>
                    </a:lnTo>
                    <a:lnTo>
                      <a:pt x="94" y="39"/>
                    </a:lnTo>
                    <a:lnTo>
                      <a:pt x="88" y="59"/>
                    </a:lnTo>
                    <a:lnTo>
                      <a:pt x="77" y="74"/>
                    </a:lnTo>
                    <a:lnTo>
                      <a:pt x="64" y="80"/>
                    </a:lnTo>
                    <a:lnTo>
                      <a:pt x="47" y="84"/>
                    </a:lnTo>
                    <a:lnTo>
                      <a:pt x="27" y="80"/>
                    </a:lnTo>
                    <a:lnTo>
                      <a:pt x="12" y="71"/>
                    </a:lnTo>
                    <a:lnTo>
                      <a:pt x="6" y="65"/>
                    </a:lnTo>
                    <a:lnTo>
                      <a:pt x="2" y="57"/>
                    </a:lnTo>
                    <a:lnTo>
                      <a:pt x="0" y="50"/>
                    </a:lnTo>
                    <a:lnTo>
                      <a:pt x="0" y="43"/>
                    </a:lnTo>
                    <a:lnTo>
                      <a:pt x="2" y="24"/>
                    </a:lnTo>
                    <a:lnTo>
                      <a:pt x="14" y="11"/>
                    </a:lnTo>
                    <a:lnTo>
                      <a:pt x="30" y="1"/>
                    </a:lnTo>
                    <a:lnTo>
                      <a:pt x="53" y="0"/>
                    </a:lnTo>
                    <a:lnTo>
                      <a:pt x="53" y="59"/>
                    </a:lnTo>
                    <a:lnTo>
                      <a:pt x="60" y="59"/>
                    </a:lnTo>
                    <a:lnTo>
                      <a:pt x="66" y="57"/>
                    </a:lnTo>
                    <a:lnTo>
                      <a:pt x="70" y="54"/>
                    </a:lnTo>
                    <a:lnTo>
                      <a:pt x="73" y="50"/>
                    </a:lnTo>
                    <a:lnTo>
                      <a:pt x="75" y="44"/>
                    </a:lnTo>
                    <a:lnTo>
                      <a:pt x="75" y="39"/>
                    </a:lnTo>
                    <a:lnTo>
                      <a:pt x="75" y="35"/>
                    </a:lnTo>
                    <a:lnTo>
                      <a:pt x="71" y="29"/>
                    </a:lnTo>
                    <a:lnTo>
                      <a:pt x="68" y="26"/>
                    </a:lnTo>
                    <a:lnTo>
                      <a:pt x="62" y="24"/>
                    </a:lnTo>
                    <a:close/>
                    <a:moveTo>
                      <a:pt x="40" y="22"/>
                    </a:moveTo>
                    <a:lnTo>
                      <a:pt x="32" y="22"/>
                    </a:lnTo>
                    <a:lnTo>
                      <a:pt x="27" y="24"/>
                    </a:lnTo>
                    <a:lnTo>
                      <a:pt x="23" y="28"/>
                    </a:lnTo>
                    <a:lnTo>
                      <a:pt x="21" y="31"/>
                    </a:lnTo>
                    <a:lnTo>
                      <a:pt x="19" y="35"/>
                    </a:lnTo>
                    <a:lnTo>
                      <a:pt x="17" y="41"/>
                    </a:lnTo>
                    <a:lnTo>
                      <a:pt x="19" y="46"/>
                    </a:lnTo>
                    <a:lnTo>
                      <a:pt x="21" y="50"/>
                    </a:lnTo>
                    <a:lnTo>
                      <a:pt x="23" y="54"/>
                    </a:lnTo>
                    <a:lnTo>
                      <a:pt x="28" y="57"/>
                    </a:lnTo>
                    <a:lnTo>
                      <a:pt x="32" y="59"/>
                    </a:lnTo>
                    <a:lnTo>
                      <a:pt x="40" y="59"/>
                    </a:lnTo>
                    <a:lnTo>
                      <a:pt x="4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12" name="Freeform 2668"/>
              <p:cNvSpPr>
                <a:spLocks/>
              </p:cNvSpPr>
              <p:nvPr/>
            </p:nvSpPr>
            <p:spPr bwMode="auto">
              <a:xfrm>
                <a:off x="2717" y="1608"/>
                <a:ext cx="45" cy="28"/>
              </a:xfrm>
              <a:custGeom>
                <a:avLst/>
                <a:gdLst>
                  <a:gd name="T0" fmla="*/ 92 w 92"/>
                  <a:gd name="T1" fmla="*/ 34 h 56"/>
                  <a:gd name="T2" fmla="*/ 92 w 92"/>
                  <a:gd name="T3" fmla="*/ 56 h 56"/>
                  <a:gd name="T4" fmla="*/ 2 w 92"/>
                  <a:gd name="T5" fmla="*/ 56 h 56"/>
                  <a:gd name="T6" fmla="*/ 2 w 92"/>
                  <a:gd name="T7" fmla="*/ 34 h 56"/>
                  <a:gd name="T8" fmla="*/ 14 w 92"/>
                  <a:gd name="T9" fmla="*/ 34 h 56"/>
                  <a:gd name="T10" fmla="*/ 6 w 92"/>
                  <a:gd name="T11" fmla="*/ 28 h 56"/>
                  <a:gd name="T12" fmla="*/ 2 w 92"/>
                  <a:gd name="T13" fmla="*/ 24 h 56"/>
                  <a:gd name="T14" fmla="*/ 0 w 92"/>
                  <a:gd name="T15" fmla="*/ 19 h 56"/>
                  <a:gd name="T16" fmla="*/ 0 w 92"/>
                  <a:gd name="T17" fmla="*/ 15 h 56"/>
                  <a:gd name="T18" fmla="*/ 0 w 92"/>
                  <a:gd name="T19" fmla="*/ 7 h 56"/>
                  <a:gd name="T20" fmla="*/ 4 w 92"/>
                  <a:gd name="T21" fmla="*/ 0 h 56"/>
                  <a:gd name="T22" fmla="*/ 27 w 92"/>
                  <a:gd name="T23" fmla="*/ 7 h 56"/>
                  <a:gd name="T24" fmla="*/ 25 w 92"/>
                  <a:gd name="T25" fmla="*/ 13 h 56"/>
                  <a:gd name="T26" fmla="*/ 23 w 92"/>
                  <a:gd name="T27" fmla="*/ 17 h 56"/>
                  <a:gd name="T28" fmla="*/ 23 w 92"/>
                  <a:gd name="T29" fmla="*/ 22 h 56"/>
                  <a:gd name="T30" fmla="*/ 27 w 92"/>
                  <a:gd name="T31" fmla="*/ 26 h 56"/>
                  <a:gd name="T32" fmla="*/ 30 w 92"/>
                  <a:gd name="T33" fmla="*/ 28 h 56"/>
                  <a:gd name="T34" fmla="*/ 36 w 92"/>
                  <a:gd name="T35" fmla="*/ 32 h 56"/>
                  <a:gd name="T36" fmla="*/ 40 w 92"/>
                  <a:gd name="T37" fmla="*/ 32 h 56"/>
                  <a:gd name="T38" fmla="*/ 45 w 92"/>
                  <a:gd name="T39" fmla="*/ 32 h 56"/>
                  <a:gd name="T40" fmla="*/ 55 w 92"/>
                  <a:gd name="T41" fmla="*/ 34 h 56"/>
                  <a:gd name="T42" fmla="*/ 64 w 92"/>
                  <a:gd name="T43" fmla="*/ 34 h 56"/>
                  <a:gd name="T44" fmla="*/ 92 w 92"/>
                  <a:gd name="T45" fmla="*/ 3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2" h="56">
                    <a:moveTo>
                      <a:pt x="92" y="34"/>
                    </a:moveTo>
                    <a:lnTo>
                      <a:pt x="92" y="56"/>
                    </a:lnTo>
                    <a:lnTo>
                      <a:pt x="2" y="56"/>
                    </a:lnTo>
                    <a:lnTo>
                      <a:pt x="2" y="34"/>
                    </a:lnTo>
                    <a:lnTo>
                      <a:pt x="14" y="34"/>
                    </a:lnTo>
                    <a:lnTo>
                      <a:pt x="6" y="28"/>
                    </a:lnTo>
                    <a:lnTo>
                      <a:pt x="2" y="24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4" y="0"/>
                    </a:lnTo>
                    <a:lnTo>
                      <a:pt x="27" y="7"/>
                    </a:lnTo>
                    <a:lnTo>
                      <a:pt x="25" y="13"/>
                    </a:lnTo>
                    <a:lnTo>
                      <a:pt x="23" y="17"/>
                    </a:lnTo>
                    <a:lnTo>
                      <a:pt x="23" y="22"/>
                    </a:lnTo>
                    <a:lnTo>
                      <a:pt x="27" y="26"/>
                    </a:lnTo>
                    <a:lnTo>
                      <a:pt x="30" y="28"/>
                    </a:lnTo>
                    <a:lnTo>
                      <a:pt x="36" y="32"/>
                    </a:lnTo>
                    <a:lnTo>
                      <a:pt x="40" y="32"/>
                    </a:lnTo>
                    <a:lnTo>
                      <a:pt x="45" y="32"/>
                    </a:lnTo>
                    <a:lnTo>
                      <a:pt x="55" y="34"/>
                    </a:lnTo>
                    <a:lnTo>
                      <a:pt x="64" y="34"/>
                    </a:lnTo>
                    <a:lnTo>
                      <a:pt x="92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13" name="Freeform 2669"/>
              <p:cNvSpPr>
                <a:spLocks noEditPoints="1"/>
              </p:cNvSpPr>
              <p:nvPr/>
            </p:nvSpPr>
            <p:spPr bwMode="auto">
              <a:xfrm>
                <a:off x="2717" y="1536"/>
                <a:ext cx="46" cy="46"/>
              </a:xfrm>
              <a:custGeom>
                <a:avLst/>
                <a:gdLst>
                  <a:gd name="T0" fmla="*/ 45 w 94"/>
                  <a:gd name="T1" fmla="*/ 94 h 94"/>
                  <a:gd name="T2" fmla="*/ 34 w 94"/>
                  <a:gd name="T3" fmla="*/ 92 h 94"/>
                  <a:gd name="T4" fmla="*/ 23 w 94"/>
                  <a:gd name="T5" fmla="*/ 86 h 94"/>
                  <a:gd name="T6" fmla="*/ 15 w 94"/>
                  <a:gd name="T7" fmla="*/ 83 h 94"/>
                  <a:gd name="T8" fmla="*/ 10 w 94"/>
                  <a:gd name="T9" fmla="*/ 77 h 94"/>
                  <a:gd name="T10" fmla="*/ 6 w 94"/>
                  <a:gd name="T11" fmla="*/ 71 h 94"/>
                  <a:gd name="T12" fmla="*/ 2 w 94"/>
                  <a:gd name="T13" fmla="*/ 64 h 94"/>
                  <a:gd name="T14" fmla="*/ 0 w 94"/>
                  <a:gd name="T15" fmla="*/ 55 h 94"/>
                  <a:gd name="T16" fmla="*/ 0 w 94"/>
                  <a:gd name="T17" fmla="*/ 47 h 94"/>
                  <a:gd name="T18" fmla="*/ 2 w 94"/>
                  <a:gd name="T19" fmla="*/ 28 h 94"/>
                  <a:gd name="T20" fmla="*/ 14 w 94"/>
                  <a:gd name="T21" fmla="*/ 13 h 94"/>
                  <a:gd name="T22" fmla="*/ 28 w 94"/>
                  <a:gd name="T23" fmla="*/ 4 h 94"/>
                  <a:gd name="T24" fmla="*/ 45 w 94"/>
                  <a:gd name="T25" fmla="*/ 0 h 94"/>
                  <a:gd name="T26" fmla="*/ 64 w 94"/>
                  <a:gd name="T27" fmla="*/ 4 h 94"/>
                  <a:gd name="T28" fmla="*/ 79 w 94"/>
                  <a:gd name="T29" fmla="*/ 13 h 94"/>
                  <a:gd name="T30" fmla="*/ 90 w 94"/>
                  <a:gd name="T31" fmla="*/ 28 h 94"/>
                  <a:gd name="T32" fmla="*/ 94 w 94"/>
                  <a:gd name="T33" fmla="*/ 47 h 94"/>
                  <a:gd name="T34" fmla="*/ 92 w 94"/>
                  <a:gd name="T35" fmla="*/ 58 h 94"/>
                  <a:gd name="T36" fmla="*/ 88 w 94"/>
                  <a:gd name="T37" fmla="*/ 69 h 94"/>
                  <a:gd name="T38" fmla="*/ 83 w 94"/>
                  <a:gd name="T39" fmla="*/ 77 h 94"/>
                  <a:gd name="T40" fmla="*/ 77 w 94"/>
                  <a:gd name="T41" fmla="*/ 83 h 94"/>
                  <a:gd name="T42" fmla="*/ 71 w 94"/>
                  <a:gd name="T43" fmla="*/ 86 h 94"/>
                  <a:gd name="T44" fmla="*/ 64 w 94"/>
                  <a:gd name="T45" fmla="*/ 90 h 94"/>
                  <a:gd name="T46" fmla="*/ 55 w 94"/>
                  <a:gd name="T47" fmla="*/ 92 h 94"/>
                  <a:gd name="T48" fmla="*/ 45 w 94"/>
                  <a:gd name="T49" fmla="*/ 94 h 94"/>
                  <a:gd name="T50" fmla="*/ 47 w 94"/>
                  <a:gd name="T51" fmla="*/ 69 h 94"/>
                  <a:gd name="T52" fmla="*/ 55 w 94"/>
                  <a:gd name="T53" fmla="*/ 69 h 94"/>
                  <a:gd name="T54" fmla="*/ 62 w 94"/>
                  <a:gd name="T55" fmla="*/ 68 h 94"/>
                  <a:gd name="T56" fmla="*/ 68 w 94"/>
                  <a:gd name="T57" fmla="*/ 64 h 94"/>
                  <a:gd name="T58" fmla="*/ 71 w 94"/>
                  <a:gd name="T59" fmla="*/ 58 h 94"/>
                  <a:gd name="T60" fmla="*/ 73 w 94"/>
                  <a:gd name="T61" fmla="*/ 53 h 94"/>
                  <a:gd name="T62" fmla="*/ 75 w 94"/>
                  <a:gd name="T63" fmla="*/ 47 h 94"/>
                  <a:gd name="T64" fmla="*/ 73 w 94"/>
                  <a:gd name="T65" fmla="*/ 40 h 94"/>
                  <a:gd name="T66" fmla="*/ 71 w 94"/>
                  <a:gd name="T67" fmla="*/ 34 h 94"/>
                  <a:gd name="T68" fmla="*/ 68 w 94"/>
                  <a:gd name="T69" fmla="*/ 30 h 94"/>
                  <a:gd name="T70" fmla="*/ 62 w 94"/>
                  <a:gd name="T71" fmla="*/ 27 h 94"/>
                  <a:gd name="T72" fmla="*/ 55 w 94"/>
                  <a:gd name="T73" fmla="*/ 25 h 94"/>
                  <a:gd name="T74" fmla="*/ 47 w 94"/>
                  <a:gd name="T75" fmla="*/ 23 h 94"/>
                  <a:gd name="T76" fmla="*/ 38 w 94"/>
                  <a:gd name="T77" fmla="*/ 25 h 94"/>
                  <a:gd name="T78" fmla="*/ 30 w 94"/>
                  <a:gd name="T79" fmla="*/ 27 h 94"/>
                  <a:gd name="T80" fmla="*/ 25 w 94"/>
                  <a:gd name="T81" fmla="*/ 30 h 94"/>
                  <a:gd name="T82" fmla="*/ 21 w 94"/>
                  <a:gd name="T83" fmla="*/ 34 h 94"/>
                  <a:gd name="T84" fmla="*/ 19 w 94"/>
                  <a:gd name="T85" fmla="*/ 40 h 94"/>
                  <a:gd name="T86" fmla="*/ 17 w 94"/>
                  <a:gd name="T87" fmla="*/ 47 h 94"/>
                  <a:gd name="T88" fmla="*/ 19 w 94"/>
                  <a:gd name="T89" fmla="*/ 53 h 94"/>
                  <a:gd name="T90" fmla="*/ 21 w 94"/>
                  <a:gd name="T91" fmla="*/ 58 h 94"/>
                  <a:gd name="T92" fmla="*/ 25 w 94"/>
                  <a:gd name="T93" fmla="*/ 64 h 94"/>
                  <a:gd name="T94" fmla="*/ 30 w 94"/>
                  <a:gd name="T95" fmla="*/ 68 h 94"/>
                  <a:gd name="T96" fmla="*/ 38 w 94"/>
                  <a:gd name="T97" fmla="*/ 69 h 94"/>
                  <a:gd name="T98" fmla="*/ 47 w 94"/>
                  <a:gd name="T99" fmla="*/ 6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4" h="94">
                    <a:moveTo>
                      <a:pt x="45" y="94"/>
                    </a:moveTo>
                    <a:lnTo>
                      <a:pt x="34" y="92"/>
                    </a:lnTo>
                    <a:lnTo>
                      <a:pt x="23" y="86"/>
                    </a:lnTo>
                    <a:lnTo>
                      <a:pt x="15" y="83"/>
                    </a:lnTo>
                    <a:lnTo>
                      <a:pt x="10" y="77"/>
                    </a:lnTo>
                    <a:lnTo>
                      <a:pt x="6" y="71"/>
                    </a:lnTo>
                    <a:lnTo>
                      <a:pt x="2" y="64"/>
                    </a:lnTo>
                    <a:lnTo>
                      <a:pt x="0" y="55"/>
                    </a:lnTo>
                    <a:lnTo>
                      <a:pt x="0" y="47"/>
                    </a:lnTo>
                    <a:lnTo>
                      <a:pt x="2" y="28"/>
                    </a:lnTo>
                    <a:lnTo>
                      <a:pt x="14" y="13"/>
                    </a:lnTo>
                    <a:lnTo>
                      <a:pt x="28" y="4"/>
                    </a:lnTo>
                    <a:lnTo>
                      <a:pt x="45" y="0"/>
                    </a:lnTo>
                    <a:lnTo>
                      <a:pt x="64" y="4"/>
                    </a:lnTo>
                    <a:lnTo>
                      <a:pt x="79" y="13"/>
                    </a:lnTo>
                    <a:lnTo>
                      <a:pt x="90" y="28"/>
                    </a:lnTo>
                    <a:lnTo>
                      <a:pt x="94" y="47"/>
                    </a:lnTo>
                    <a:lnTo>
                      <a:pt x="92" y="58"/>
                    </a:lnTo>
                    <a:lnTo>
                      <a:pt x="88" y="69"/>
                    </a:lnTo>
                    <a:lnTo>
                      <a:pt x="83" y="77"/>
                    </a:lnTo>
                    <a:lnTo>
                      <a:pt x="77" y="83"/>
                    </a:lnTo>
                    <a:lnTo>
                      <a:pt x="71" y="86"/>
                    </a:lnTo>
                    <a:lnTo>
                      <a:pt x="64" y="90"/>
                    </a:lnTo>
                    <a:lnTo>
                      <a:pt x="55" y="92"/>
                    </a:lnTo>
                    <a:lnTo>
                      <a:pt x="45" y="94"/>
                    </a:lnTo>
                    <a:close/>
                    <a:moveTo>
                      <a:pt x="47" y="69"/>
                    </a:moveTo>
                    <a:lnTo>
                      <a:pt x="55" y="69"/>
                    </a:lnTo>
                    <a:lnTo>
                      <a:pt x="62" y="68"/>
                    </a:lnTo>
                    <a:lnTo>
                      <a:pt x="68" y="64"/>
                    </a:lnTo>
                    <a:lnTo>
                      <a:pt x="71" y="58"/>
                    </a:lnTo>
                    <a:lnTo>
                      <a:pt x="73" y="53"/>
                    </a:lnTo>
                    <a:lnTo>
                      <a:pt x="75" y="47"/>
                    </a:lnTo>
                    <a:lnTo>
                      <a:pt x="73" y="40"/>
                    </a:lnTo>
                    <a:lnTo>
                      <a:pt x="71" y="34"/>
                    </a:lnTo>
                    <a:lnTo>
                      <a:pt x="68" y="30"/>
                    </a:lnTo>
                    <a:lnTo>
                      <a:pt x="62" y="27"/>
                    </a:lnTo>
                    <a:lnTo>
                      <a:pt x="55" y="25"/>
                    </a:lnTo>
                    <a:lnTo>
                      <a:pt x="47" y="23"/>
                    </a:lnTo>
                    <a:lnTo>
                      <a:pt x="38" y="25"/>
                    </a:lnTo>
                    <a:lnTo>
                      <a:pt x="30" y="27"/>
                    </a:lnTo>
                    <a:lnTo>
                      <a:pt x="25" y="30"/>
                    </a:lnTo>
                    <a:lnTo>
                      <a:pt x="21" y="34"/>
                    </a:lnTo>
                    <a:lnTo>
                      <a:pt x="19" y="40"/>
                    </a:lnTo>
                    <a:lnTo>
                      <a:pt x="17" y="47"/>
                    </a:lnTo>
                    <a:lnTo>
                      <a:pt x="19" y="53"/>
                    </a:lnTo>
                    <a:lnTo>
                      <a:pt x="21" y="58"/>
                    </a:lnTo>
                    <a:lnTo>
                      <a:pt x="25" y="64"/>
                    </a:lnTo>
                    <a:lnTo>
                      <a:pt x="30" y="68"/>
                    </a:lnTo>
                    <a:lnTo>
                      <a:pt x="38" y="69"/>
                    </a:lnTo>
                    <a:lnTo>
                      <a:pt x="47" y="6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14" name="Freeform 2670"/>
              <p:cNvSpPr>
                <a:spLocks/>
              </p:cNvSpPr>
              <p:nvPr/>
            </p:nvSpPr>
            <p:spPr bwMode="auto">
              <a:xfrm>
                <a:off x="2700" y="1501"/>
                <a:ext cx="62" cy="30"/>
              </a:xfrm>
              <a:custGeom>
                <a:avLst/>
                <a:gdLst>
                  <a:gd name="T0" fmla="*/ 35 w 125"/>
                  <a:gd name="T1" fmla="*/ 60 h 60"/>
                  <a:gd name="T2" fmla="*/ 35 w 125"/>
                  <a:gd name="T3" fmla="*/ 47 h 60"/>
                  <a:gd name="T4" fmla="*/ 28 w 125"/>
                  <a:gd name="T5" fmla="*/ 47 h 60"/>
                  <a:gd name="T6" fmla="*/ 20 w 125"/>
                  <a:gd name="T7" fmla="*/ 47 h 60"/>
                  <a:gd name="T8" fmla="*/ 15 w 125"/>
                  <a:gd name="T9" fmla="*/ 47 h 60"/>
                  <a:gd name="T10" fmla="*/ 11 w 125"/>
                  <a:gd name="T11" fmla="*/ 45 h 60"/>
                  <a:gd name="T12" fmla="*/ 5 w 125"/>
                  <a:gd name="T13" fmla="*/ 41 h 60"/>
                  <a:gd name="T14" fmla="*/ 2 w 125"/>
                  <a:gd name="T15" fmla="*/ 36 h 60"/>
                  <a:gd name="T16" fmla="*/ 0 w 125"/>
                  <a:gd name="T17" fmla="*/ 28 h 60"/>
                  <a:gd name="T18" fmla="*/ 0 w 125"/>
                  <a:gd name="T19" fmla="*/ 23 h 60"/>
                  <a:gd name="T20" fmla="*/ 0 w 125"/>
                  <a:gd name="T21" fmla="*/ 19 h 60"/>
                  <a:gd name="T22" fmla="*/ 0 w 125"/>
                  <a:gd name="T23" fmla="*/ 10 h 60"/>
                  <a:gd name="T24" fmla="*/ 2 w 125"/>
                  <a:gd name="T25" fmla="*/ 0 h 60"/>
                  <a:gd name="T26" fmla="*/ 19 w 125"/>
                  <a:gd name="T27" fmla="*/ 4 h 60"/>
                  <a:gd name="T28" fmla="*/ 17 w 125"/>
                  <a:gd name="T29" fmla="*/ 10 h 60"/>
                  <a:gd name="T30" fmla="*/ 17 w 125"/>
                  <a:gd name="T31" fmla="*/ 15 h 60"/>
                  <a:gd name="T32" fmla="*/ 17 w 125"/>
                  <a:gd name="T33" fmla="*/ 19 h 60"/>
                  <a:gd name="T34" fmla="*/ 19 w 125"/>
                  <a:gd name="T35" fmla="*/ 23 h 60"/>
                  <a:gd name="T36" fmla="*/ 22 w 125"/>
                  <a:gd name="T37" fmla="*/ 23 h 60"/>
                  <a:gd name="T38" fmla="*/ 28 w 125"/>
                  <a:gd name="T39" fmla="*/ 25 h 60"/>
                  <a:gd name="T40" fmla="*/ 35 w 125"/>
                  <a:gd name="T41" fmla="*/ 25 h 60"/>
                  <a:gd name="T42" fmla="*/ 35 w 125"/>
                  <a:gd name="T43" fmla="*/ 6 h 60"/>
                  <a:gd name="T44" fmla="*/ 52 w 125"/>
                  <a:gd name="T45" fmla="*/ 6 h 60"/>
                  <a:gd name="T46" fmla="*/ 52 w 125"/>
                  <a:gd name="T47" fmla="*/ 25 h 60"/>
                  <a:gd name="T48" fmla="*/ 125 w 125"/>
                  <a:gd name="T49" fmla="*/ 25 h 60"/>
                  <a:gd name="T50" fmla="*/ 125 w 125"/>
                  <a:gd name="T51" fmla="*/ 47 h 60"/>
                  <a:gd name="T52" fmla="*/ 52 w 125"/>
                  <a:gd name="T53" fmla="*/ 47 h 60"/>
                  <a:gd name="T54" fmla="*/ 52 w 125"/>
                  <a:gd name="T55" fmla="*/ 60 h 60"/>
                  <a:gd name="T56" fmla="*/ 35 w 125"/>
                  <a:gd name="T57" fmla="*/ 60 h 60"/>
                  <a:gd name="T58" fmla="*/ 35 w 125"/>
                  <a:gd name="T5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5" h="60">
                    <a:moveTo>
                      <a:pt x="35" y="60"/>
                    </a:moveTo>
                    <a:lnTo>
                      <a:pt x="35" y="47"/>
                    </a:lnTo>
                    <a:lnTo>
                      <a:pt x="28" y="47"/>
                    </a:lnTo>
                    <a:lnTo>
                      <a:pt x="20" y="47"/>
                    </a:lnTo>
                    <a:lnTo>
                      <a:pt x="15" y="47"/>
                    </a:lnTo>
                    <a:lnTo>
                      <a:pt x="11" y="45"/>
                    </a:lnTo>
                    <a:lnTo>
                      <a:pt x="5" y="41"/>
                    </a:lnTo>
                    <a:lnTo>
                      <a:pt x="2" y="36"/>
                    </a:lnTo>
                    <a:lnTo>
                      <a:pt x="0" y="28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19" y="4"/>
                    </a:lnTo>
                    <a:lnTo>
                      <a:pt x="17" y="10"/>
                    </a:lnTo>
                    <a:lnTo>
                      <a:pt x="17" y="15"/>
                    </a:lnTo>
                    <a:lnTo>
                      <a:pt x="17" y="19"/>
                    </a:lnTo>
                    <a:lnTo>
                      <a:pt x="19" y="23"/>
                    </a:lnTo>
                    <a:lnTo>
                      <a:pt x="22" y="23"/>
                    </a:lnTo>
                    <a:lnTo>
                      <a:pt x="28" y="25"/>
                    </a:lnTo>
                    <a:lnTo>
                      <a:pt x="35" y="25"/>
                    </a:lnTo>
                    <a:lnTo>
                      <a:pt x="35" y="6"/>
                    </a:lnTo>
                    <a:lnTo>
                      <a:pt x="52" y="6"/>
                    </a:lnTo>
                    <a:lnTo>
                      <a:pt x="52" y="25"/>
                    </a:lnTo>
                    <a:lnTo>
                      <a:pt x="125" y="25"/>
                    </a:lnTo>
                    <a:lnTo>
                      <a:pt x="125" y="47"/>
                    </a:lnTo>
                    <a:lnTo>
                      <a:pt x="52" y="47"/>
                    </a:lnTo>
                    <a:lnTo>
                      <a:pt x="52" y="60"/>
                    </a:lnTo>
                    <a:lnTo>
                      <a:pt x="35" y="60"/>
                    </a:lnTo>
                    <a:lnTo>
                      <a:pt x="35" y="6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15" name="Freeform 2671"/>
              <p:cNvSpPr>
                <a:spLocks noEditPoints="1"/>
              </p:cNvSpPr>
              <p:nvPr/>
            </p:nvSpPr>
            <p:spPr bwMode="auto">
              <a:xfrm>
                <a:off x="2717" y="1435"/>
                <a:ext cx="46" cy="42"/>
              </a:xfrm>
              <a:custGeom>
                <a:avLst/>
                <a:gdLst>
                  <a:gd name="T0" fmla="*/ 62 w 94"/>
                  <a:gd name="T1" fmla="*/ 26 h 84"/>
                  <a:gd name="T2" fmla="*/ 66 w 94"/>
                  <a:gd name="T3" fmla="*/ 2 h 84"/>
                  <a:gd name="T4" fmla="*/ 73 w 94"/>
                  <a:gd name="T5" fmla="*/ 5 h 84"/>
                  <a:gd name="T6" fmla="*/ 81 w 94"/>
                  <a:gd name="T7" fmla="*/ 11 h 84"/>
                  <a:gd name="T8" fmla="*/ 86 w 94"/>
                  <a:gd name="T9" fmla="*/ 17 h 84"/>
                  <a:gd name="T10" fmla="*/ 90 w 94"/>
                  <a:gd name="T11" fmla="*/ 24 h 84"/>
                  <a:gd name="T12" fmla="*/ 92 w 94"/>
                  <a:gd name="T13" fmla="*/ 32 h 84"/>
                  <a:gd name="T14" fmla="*/ 94 w 94"/>
                  <a:gd name="T15" fmla="*/ 41 h 84"/>
                  <a:gd name="T16" fmla="*/ 88 w 94"/>
                  <a:gd name="T17" fmla="*/ 61 h 84"/>
                  <a:gd name="T18" fmla="*/ 77 w 94"/>
                  <a:gd name="T19" fmla="*/ 76 h 84"/>
                  <a:gd name="T20" fmla="*/ 64 w 94"/>
                  <a:gd name="T21" fmla="*/ 82 h 84"/>
                  <a:gd name="T22" fmla="*/ 47 w 94"/>
                  <a:gd name="T23" fmla="*/ 84 h 84"/>
                  <a:gd name="T24" fmla="*/ 27 w 94"/>
                  <a:gd name="T25" fmla="*/ 82 h 84"/>
                  <a:gd name="T26" fmla="*/ 12 w 94"/>
                  <a:gd name="T27" fmla="*/ 73 h 84"/>
                  <a:gd name="T28" fmla="*/ 6 w 94"/>
                  <a:gd name="T29" fmla="*/ 67 h 84"/>
                  <a:gd name="T30" fmla="*/ 2 w 94"/>
                  <a:gd name="T31" fmla="*/ 60 h 84"/>
                  <a:gd name="T32" fmla="*/ 0 w 94"/>
                  <a:gd name="T33" fmla="*/ 52 h 84"/>
                  <a:gd name="T34" fmla="*/ 0 w 94"/>
                  <a:gd name="T35" fmla="*/ 43 h 84"/>
                  <a:gd name="T36" fmla="*/ 2 w 94"/>
                  <a:gd name="T37" fmla="*/ 26 h 84"/>
                  <a:gd name="T38" fmla="*/ 14 w 94"/>
                  <a:gd name="T39" fmla="*/ 11 h 84"/>
                  <a:gd name="T40" fmla="*/ 30 w 94"/>
                  <a:gd name="T41" fmla="*/ 4 h 84"/>
                  <a:gd name="T42" fmla="*/ 53 w 94"/>
                  <a:gd name="T43" fmla="*/ 0 h 84"/>
                  <a:gd name="T44" fmla="*/ 53 w 94"/>
                  <a:gd name="T45" fmla="*/ 61 h 84"/>
                  <a:gd name="T46" fmla="*/ 60 w 94"/>
                  <a:gd name="T47" fmla="*/ 61 h 84"/>
                  <a:gd name="T48" fmla="*/ 66 w 94"/>
                  <a:gd name="T49" fmla="*/ 60 h 84"/>
                  <a:gd name="T50" fmla="*/ 70 w 94"/>
                  <a:gd name="T51" fmla="*/ 56 h 84"/>
                  <a:gd name="T52" fmla="*/ 73 w 94"/>
                  <a:gd name="T53" fmla="*/ 52 h 84"/>
                  <a:gd name="T54" fmla="*/ 75 w 94"/>
                  <a:gd name="T55" fmla="*/ 47 h 84"/>
                  <a:gd name="T56" fmla="*/ 75 w 94"/>
                  <a:gd name="T57" fmla="*/ 41 h 84"/>
                  <a:gd name="T58" fmla="*/ 75 w 94"/>
                  <a:gd name="T59" fmla="*/ 35 h 84"/>
                  <a:gd name="T60" fmla="*/ 71 w 94"/>
                  <a:gd name="T61" fmla="*/ 32 h 84"/>
                  <a:gd name="T62" fmla="*/ 68 w 94"/>
                  <a:gd name="T63" fmla="*/ 28 h 84"/>
                  <a:gd name="T64" fmla="*/ 62 w 94"/>
                  <a:gd name="T65" fmla="*/ 26 h 84"/>
                  <a:gd name="T66" fmla="*/ 40 w 94"/>
                  <a:gd name="T67" fmla="*/ 24 h 84"/>
                  <a:gd name="T68" fmla="*/ 32 w 94"/>
                  <a:gd name="T69" fmla="*/ 24 h 84"/>
                  <a:gd name="T70" fmla="*/ 27 w 94"/>
                  <a:gd name="T71" fmla="*/ 26 h 84"/>
                  <a:gd name="T72" fmla="*/ 23 w 94"/>
                  <a:gd name="T73" fmla="*/ 30 h 84"/>
                  <a:gd name="T74" fmla="*/ 21 w 94"/>
                  <a:gd name="T75" fmla="*/ 33 h 84"/>
                  <a:gd name="T76" fmla="*/ 19 w 94"/>
                  <a:gd name="T77" fmla="*/ 37 h 84"/>
                  <a:gd name="T78" fmla="*/ 17 w 94"/>
                  <a:gd name="T79" fmla="*/ 43 h 84"/>
                  <a:gd name="T80" fmla="*/ 19 w 94"/>
                  <a:gd name="T81" fmla="*/ 48 h 84"/>
                  <a:gd name="T82" fmla="*/ 21 w 94"/>
                  <a:gd name="T83" fmla="*/ 52 h 84"/>
                  <a:gd name="T84" fmla="*/ 23 w 94"/>
                  <a:gd name="T85" fmla="*/ 56 h 84"/>
                  <a:gd name="T86" fmla="*/ 28 w 94"/>
                  <a:gd name="T87" fmla="*/ 60 h 84"/>
                  <a:gd name="T88" fmla="*/ 32 w 94"/>
                  <a:gd name="T89" fmla="*/ 60 h 84"/>
                  <a:gd name="T90" fmla="*/ 40 w 94"/>
                  <a:gd name="T91" fmla="*/ 61 h 84"/>
                  <a:gd name="T92" fmla="*/ 40 w 94"/>
                  <a:gd name="T93" fmla="*/ 2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4" h="84">
                    <a:moveTo>
                      <a:pt x="62" y="26"/>
                    </a:moveTo>
                    <a:lnTo>
                      <a:pt x="66" y="2"/>
                    </a:lnTo>
                    <a:lnTo>
                      <a:pt x="73" y="5"/>
                    </a:lnTo>
                    <a:lnTo>
                      <a:pt x="81" y="11"/>
                    </a:lnTo>
                    <a:lnTo>
                      <a:pt x="86" y="17"/>
                    </a:lnTo>
                    <a:lnTo>
                      <a:pt x="90" y="24"/>
                    </a:lnTo>
                    <a:lnTo>
                      <a:pt x="92" y="32"/>
                    </a:lnTo>
                    <a:lnTo>
                      <a:pt x="94" y="41"/>
                    </a:lnTo>
                    <a:lnTo>
                      <a:pt x="88" y="61"/>
                    </a:lnTo>
                    <a:lnTo>
                      <a:pt x="77" y="76"/>
                    </a:lnTo>
                    <a:lnTo>
                      <a:pt x="64" y="82"/>
                    </a:lnTo>
                    <a:lnTo>
                      <a:pt x="47" y="84"/>
                    </a:lnTo>
                    <a:lnTo>
                      <a:pt x="27" y="82"/>
                    </a:lnTo>
                    <a:lnTo>
                      <a:pt x="12" y="73"/>
                    </a:lnTo>
                    <a:lnTo>
                      <a:pt x="6" y="67"/>
                    </a:lnTo>
                    <a:lnTo>
                      <a:pt x="2" y="60"/>
                    </a:lnTo>
                    <a:lnTo>
                      <a:pt x="0" y="52"/>
                    </a:lnTo>
                    <a:lnTo>
                      <a:pt x="0" y="43"/>
                    </a:lnTo>
                    <a:lnTo>
                      <a:pt x="2" y="26"/>
                    </a:lnTo>
                    <a:lnTo>
                      <a:pt x="14" y="11"/>
                    </a:lnTo>
                    <a:lnTo>
                      <a:pt x="30" y="4"/>
                    </a:lnTo>
                    <a:lnTo>
                      <a:pt x="53" y="0"/>
                    </a:lnTo>
                    <a:lnTo>
                      <a:pt x="53" y="61"/>
                    </a:lnTo>
                    <a:lnTo>
                      <a:pt x="60" y="61"/>
                    </a:lnTo>
                    <a:lnTo>
                      <a:pt x="66" y="60"/>
                    </a:lnTo>
                    <a:lnTo>
                      <a:pt x="70" y="56"/>
                    </a:lnTo>
                    <a:lnTo>
                      <a:pt x="73" y="52"/>
                    </a:lnTo>
                    <a:lnTo>
                      <a:pt x="75" y="47"/>
                    </a:lnTo>
                    <a:lnTo>
                      <a:pt x="75" y="41"/>
                    </a:lnTo>
                    <a:lnTo>
                      <a:pt x="75" y="35"/>
                    </a:lnTo>
                    <a:lnTo>
                      <a:pt x="71" y="32"/>
                    </a:lnTo>
                    <a:lnTo>
                      <a:pt x="68" y="28"/>
                    </a:lnTo>
                    <a:lnTo>
                      <a:pt x="62" y="26"/>
                    </a:lnTo>
                    <a:close/>
                    <a:moveTo>
                      <a:pt x="40" y="24"/>
                    </a:moveTo>
                    <a:lnTo>
                      <a:pt x="32" y="24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1" y="33"/>
                    </a:lnTo>
                    <a:lnTo>
                      <a:pt x="19" y="37"/>
                    </a:lnTo>
                    <a:lnTo>
                      <a:pt x="17" y="43"/>
                    </a:lnTo>
                    <a:lnTo>
                      <a:pt x="19" y="48"/>
                    </a:lnTo>
                    <a:lnTo>
                      <a:pt x="21" y="52"/>
                    </a:lnTo>
                    <a:lnTo>
                      <a:pt x="23" y="56"/>
                    </a:lnTo>
                    <a:lnTo>
                      <a:pt x="28" y="60"/>
                    </a:lnTo>
                    <a:lnTo>
                      <a:pt x="32" y="60"/>
                    </a:lnTo>
                    <a:lnTo>
                      <a:pt x="40" y="61"/>
                    </a:lnTo>
                    <a:lnTo>
                      <a:pt x="4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16" name="Freeform 2672"/>
              <p:cNvSpPr>
                <a:spLocks/>
              </p:cNvSpPr>
              <p:nvPr/>
            </p:nvSpPr>
            <p:spPr bwMode="auto">
              <a:xfrm>
                <a:off x="2718" y="1387"/>
                <a:ext cx="44" cy="45"/>
              </a:xfrm>
              <a:custGeom>
                <a:avLst/>
                <a:gdLst>
                  <a:gd name="T0" fmla="*/ 90 w 90"/>
                  <a:gd name="T1" fmla="*/ 54 h 89"/>
                  <a:gd name="T2" fmla="*/ 0 w 90"/>
                  <a:gd name="T3" fmla="*/ 89 h 89"/>
                  <a:gd name="T4" fmla="*/ 0 w 90"/>
                  <a:gd name="T5" fmla="*/ 67 h 89"/>
                  <a:gd name="T6" fmla="*/ 45 w 90"/>
                  <a:gd name="T7" fmla="*/ 50 h 89"/>
                  <a:gd name="T8" fmla="*/ 60 w 90"/>
                  <a:gd name="T9" fmla="*/ 44 h 89"/>
                  <a:gd name="T10" fmla="*/ 56 w 90"/>
                  <a:gd name="T11" fmla="*/ 43 h 89"/>
                  <a:gd name="T12" fmla="*/ 53 w 90"/>
                  <a:gd name="T13" fmla="*/ 43 h 89"/>
                  <a:gd name="T14" fmla="*/ 49 w 90"/>
                  <a:gd name="T15" fmla="*/ 41 h 89"/>
                  <a:gd name="T16" fmla="*/ 45 w 90"/>
                  <a:gd name="T17" fmla="*/ 41 h 89"/>
                  <a:gd name="T18" fmla="*/ 0 w 90"/>
                  <a:gd name="T19" fmla="*/ 24 h 89"/>
                  <a:gd name="T20" fmla="*/ 0 w 90"/>
                  <a:gd name="T21" fmla="*/ 0 h 89"/>
                  <a:gd name="T22" fmla="*/ 90 w 90"/>
                  <a:gd name="T23" fmla="*/ 33 h 89"/>
                  <a:gd name="T24" fmla="*/ 90 w 90"/>
                  <a:gd name="T25" fmla="*/ 5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89">
                    <a:moveTo>
                      <a:pt x="90" y="54"/>
                    </a:moveTo>
                    <a:lnTo>
                      <a:pt x="0" y="89"/>
                    </a:lnTo>
                    <a:lnTo>
                      <a:pt x="0" y="67"/>
                    </a:lnTo>
                    <a:lnTo>
                      <a:pt x="45" y="50"/>
                    </a:lnTo>
                    <a:lnTo>
                      <a:pt x="60" y="44"/>
                    </a:lnTo>
                    <a:lnTo>
                      <a:pt x="56" y="43"/>
                    </a:lnTo>
                    <a:lnTo>
                      <a:pt x="53" y="43"/>
                    </a:lnTo>
                    <a:lnTo>
                      <a:pt x="49" y="41"/>
                    </a:lnTo>
                    <a:lnTo>
                      <a:pt x="45" y="41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90" y="33"/>
                    </a:lnTo>
                    <a:lnTo>
                      <a:pt x="90" y="5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17" name="Freeform 2673"/>
              <p:cNvSpPr>
                <a:spLocks noEditPoints="1"/>
              </p:cNvSpPr>
              <p:nvPr/>
            </p:nvSpPr>
            <p:spPr bwMode="auto">
              <a:xfrm>
                <a:off x="2717" y="1342"/>
                <a:ext cx="46" cy="42"/>
              </a:xfrm>
              <a:custGeom>
                <a:avLst/>
                <a:gdLst>
                  <a:gd name="T0" fmla="*/ 62 w 94"/>
                  <a:gd name="T1" fmla="*/ 24 h 84"/>
                  <a:gd name="T2" fmla="*/ 66 w 94"/>
                  <a:gd name="T3" fmla="*/ 2 h 84"/>
                  <a:gd name="T4" fmla="*/ 73 w 94"/>
                  <a:gd name="T5" fmla="*/ 6 h 84"/>
                  <a:gd name="T6" fmla="*/ 81 w 94"/>
                  <a:gd name="T7" fmla="*/ 10 h 84"/>
                  <a:gd name="T8" fmla="*/ 86 w 94"/>
                  <a:gd name="T9" fmla="*/ 15 h 84"/>
                  <a:gd name="T10" fmla="*/ 90 w 94"/>
                  <a:gd name="T11" fmla="*/ 23 h 84"/>
                  <a:gd name="T12" fmla="*/ 92 w 94"/>
                  <a:gd name="T13" fmla="*/ 32 h 84"/>
                  <a:gd name="T14" fmla="*/ 94 w 94"/>
                  <a:gd name="T15" fmla="*/ 41 h 84"/>
                  <a:gd name="T16" fmla="*/ 88 w 94"/>
                  <a:gd name="T17" fmla="*/ 60 h 84"/>
                  <a:gd name="T18" fmla="*/ 77 w 94"/>
                  <a:gd name="T19" fmla="*/ 75 h 84"/>
                  <a:gd name="T20" fmla="*/ 64 w 94"/>
                  <a:gd name="T21" fmla="*/ 82 h 84"/>
                  <a:gd name="T22" fmla="*/ 47 w 94"/>
                  <a:gd name="T23" fmla="*/ 84 h 84"/>
                  <a:gd name="T24" fmla="*/ 27 w 94"/>
                  <a:gd name="T25" fmla="*/ 80 h 84"/>
                  <a:gd name="T26" fmla="*/ 12 w 94"/>
                  <a:gd name="T27" fmla="*/ 73 h 84"/>
                  <a:gd name="T28" fmla="*/ 6 w 94"/>
                  <a:gd name="T29" fmla="*/ 66 h 84"/>
                  <a:gd name="T30" fmla="*/ 2 w 94"/>
                  <a:gd name="T31" fmla="*/ 58 h 84"/>
                  <a:gd name="T32" fmla="*/ 0 w 94"/>
                  <a:gd name="T33" fmla="*/ 51 h 84"/>
                  <a:gd name="T34" fmla="*/ 0 w 94"/>
                  <a:gd name="T35" fmla="*/ 43 h 84"/>
                  <a:gd name="T36" fmla="*/ 2 w 94"/>
                  <a:gd name="T37" fmla="*/ 24 h 84"/>
                  <a:gd name="T38" fmla="*/ 14 w 94"/>
                  <a:gd name="T39" fmla="*/ 11 h 84"/>
                  <a:gd name="T40" fmla="*/ 30 w 94"/>
                  <a:gd name="T41" fmla="*/ 2 h 84"/>
                  <a:gd name="T42" fmla="*/ 53 w 94"/>
                  <a:gd name="T43" fmla="*/ 0 h 84"/>
                  <a:gd name="T44" fmla="*/ 53 w 94"/>
                  <a:gd name="T45" fmla="*/ 60 h 84"/>
                  <a:gd name="T46" fmla="*/ 60 w 94"/>
                  <a:gd name="T47" fmla="*/ 60 h 84"/>
                  <a:gd name="T48" fmla="*/ 66 w 94"/>
                  <a:gd name="T49" fmla="*/ 58 h 84"/>
                  <a:gd name="T50" fmla="*/ 70 w 94"/>
                  <a:gd name="T51" fmla="*/ 54 h 84"/>
                  <a:gd name="T52" fmla="*/ 73 w 94"/>
                  <a:gd name="T53" fmla="*/ 51 h 84"/>
                  <a:gd name="T54" fmla="*/ 75 w 94"/>
                  <a:gd name="T55" fmla="*/ 45 h 84"/>
                  <a:gd name="T56" fmla="*/ 75 w 94"/>
                  <a:gd name="T57" fmla="*/ 41 h 84"/>
                  <a:gd name="T58" fmla="*/ 75 w 94"/>
                  <a:gd name="T59" fmla="*/ 36 h 84"/>
                  <a:gd name="T60" fmla="*/ 71 w 94"/>
                  <a:gd name="T61" fmla="*/ 30 h 84"/>
                  <a:gd name="T62" fmla="*/ 68 w 94"/>
                  <a:gd name="T63" fmla="*/ 28 h 84"/>
                  <a:gd name="T64" fmla="*/ 62 w 94"/>
                  <a:gd name="T65" fmla="*/ 24 h 84"/>
                  <a:gd name="T66" fmla="*/ 40 w 94"/>
                  <a:gd name="T67" fmla="*/ 23 h 84"/>
                  <a:gd name="T68" fmla="*/ 32 w 94"/>
                  <a:gd name="T69" fmla="*/ 24 h 84"/>
                  <a:gd name="T70" fmla="*/ 27 w 94"/>
                  <a:gd name="T71" fmla="*/ 26 h 84"/>
                  <a:gd name="T72" fmla="*/ 23 w 94"/>
                  <a:gd name="T73" fmla="*/ 28 h 84"/>
                  <a:gd name="T74" fmla="*/ 21 w 94"/>
                  <a:gd name="T75" fmla="*/ 32 h 84"/>
                  <a:gd name="T76" fmla="*/ 19 w 94"/>
                  <a:gd name="T77" fmla="*/ 38 h 84"/>
                  <a:gd name="T78" fmla="*/ 17 w 94"/>
                  <a:gd name="T79" fmla="*/ 41 h 84"/>
                  <a:gd name="T80" fmla="*/ 19 w 94"/>
                  <a:gd name="T81" fmla="*/ 47 h 84"/>
                  <a:gd name="T82" fmla="*/ 21 w 94"/>
                  <a:gd name="T83" fmla="*/ 51 h 84"/>
                  <a:gd name="T84" fmla="*/ 23 w 94"/>
                  <a:gd name="T85" fmla="*/ 54 h 84"/>
                  <a:gd name="T86" fmla="*/ 28 w 94"/>
                  <a:gd name="T87" fmla="*/ 58 h 84"/>
                  <a:gd name="T88" fmla="*/ 32 w 94"/>
                  <a:gd name="T89" fmla="*/ 60 h 84"/>
                  <a:gd name="T90" fmla="*/ 40 w 94"/>
                  <a:gd name="T91" fmla="*/ 60 h 84"/>
                  <a:gd name="T92" fmla="*/ 40 w 94"/>
                  <a:gd name="T93" fmla="*/ 2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4" h="84">
                    <a:moveTo>
                      <a:pt x="62" y="24"/>
                    </a:moveTo>
                    <a:lnTo>
                      <a:pt x="66" y="2"/>
                    </a:lnTo>
                    <a:lnTo>
                      <a:pt x="73" y="6"/>
                    </a:lnTo>
                    <a:lnTo>
                      <a:pt x="81" y="10"/>
                    </a:lnTo>
                    <a:lnTo>
                      <a:pt x="86" y="15"/>
                    </a:lnTo>
                    <a:lnTo>
                      <a:pt x="90" y="23"/>
                    </a:lnTo>
                    <a:lnTo>
                      <a:pt x="92" y="32"/>
                    </a:lnTo>
                    <a:lnTo>
                      <a:pt x="94" y="41"/>
                    </a:lnTo>
                    <a:lnTo>
                      <a:pt x="88" y="60"/>
                    </a:lnTo>
                    <a:lnTo>
                      <a:pt x="77" y="75"/>
                    </a:lnTo>
                    <a:lnTo>
                      <a:pt x="64" y="82"/>
                    </a:lnTo>
                    <a:lnTo>
                      <a:pt x="47" y="84"/>
                    </a:lnTo>
                    <a:lnTo>
                      <a:pt x="27" y="80"/>
                    </a:lnTo>
                    <a:lnTo>
                      <a:pt x="12" y="73"/>
                    </a:lnTo>
                    <a:lnTo>
                      <a:pt x="6" y="66"/>
                    </a:lnTo>
                    <a:lnTo>
                      <a:pt x="2" y="58"/>
                    </a:lnTo>
                    <a:lnTo>
                      <a:pt x="0" y="51"/>
                    </a:lnTo>
                    <a:lnTo>
                      <a:pt x="0" y="43"/>
                    </a:lnTo>
                    <a:lnTo>
                      <a:pt x="2" y="24"/>
                    </a:lnTo>
                    <a:lnTo>
                      <a:pt x="14" y="11"/>
                    </a:lnTo>
                    <a:lnTo>
                      <a:pt x="30" y="2"/>
                    </a:lnTo>
                    <a:lnTo>
                      <a:pt x="53" y="0"/>
                    </a:lnTo>
                    <a:lnTo>
                      <a:pt x="53" y="60"/>
                    </a:lnTo>
                    <a:lnTo>
                      <a:pt x="60" y="60"/>
                    </a:lnTo>
                    <a:lnTo>
                      <a:pt x="66" y="58"/>
                    </a:lnTo>
                    <a:lnTo>
                      <a:pt x="70" y="54"/>
                    </a:lnTo>
                    <a:lnTo>
                      <a:pt x="73" y="51"/>
                    </a:lnTo>
                    <a:lnTo>
                      <a:pt x="75" y="45"/>
                    </a:lnTo>
                    <a:lnTo>
                      <a:pt x="75" y="41"/>
                    </a:lnTo>
                    <a:lnTo>
                      <a:pt x="75" y="36"/>
                    </a:lnTo>
                    <a:lnTo>
                      <a:pt x="71" y="30"/>
                    </a:lnTo>
                    <a:lnTo>
                      <a:pt x="68" y="28"/>
                    </a:lnTo>
                    <a:lnTo>
                      <a:pt x="62" y="24"/>
                    </a:lnTo>
                    <a:close/>
                    <a:moveTo>
                      <a:pt x="40" y="23"/>
                    </a:moveTo>
                    <a:lnTo>
                      <a:pt x="32" y="24"/>
                    </a:lnTo>
                    <a:lnTo>
                      <a:pt x="27" y="26"/>
                    </a:lnTo>
                    <a:lnTo>
                      <a:pt x="23" y="28"/>
                    </a:lnTo>
                    <a:lnTo>
                      <a:pt x="21" y="32"/>
                    </a:lnTo>
                    <a:lnTo>
                      <a:pt x="19" y="38"/>
                    </a:lnTo>
                    <a:lnTo>
                      <a:pt x="17" y="41"/>
                    </a:lnTo>
                    <a:lnTo>
                      <a:pt x="19" y="47"/>
                    </a:lnTo>
                    <a:lnTo>
                      <a:pt x="21" y="51"/>
                    </a:lnTo>
                    <a:lnTo>
                      <a:pt x="23" y="54"/>
                    </a:lnTo>
                    <a:lnTo>
                      <a:pt x="28" y="58"/>
                    </a:lnTo>
                    <a:lnTo>
                      <a:pt x="32" y="60"/>
                    </a:lnTo>
                    <a:lnTo>
                      <a:pt x="40" y="60"/>
                    </a:lnTo>
                    <a:lnTo>
                      <a:pt x="4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18" name="Freeform 2674"/>
              <p:cNvSpPr>
                <a:spLocks/>
              </p:cNvSpPr>
              <p:nvPr/>
            </p:nvSpPr>
            <p:spPr bwMode="auto">
              <a:xfrm>
                <a:off x="2717" y="1291"/>
                <a:ext cx="45" cy="41"/>
              </a:xfrm>
              <a:custGeom>
                <a:avLst/>
                <a:gdLst>
                  <a:gd name="T0" fmla="*/ 92 w 92"/>
                  <a:gd name="T1" fmla="*/ 0 h 83"/>
                  <a:gd name="T2" fmla="*/ 92 w 92"/>
                  <a:gd name="T3" fmla="*/ 25 h 83"/>
                  <a:gd name="T4" fmla="*/ 45 w 92"/>
                  <a:gd name="T5" fmla="*/ 25 h 83"/>
                  <a:gd name="T6" fmla="*/ 38 w 92"/>
                  <a:gd name="T7" fmla="*/ 25 h 83"/>
                  <a:gd name="T8" fmla="*/ 30 w 92"/>
                  <a:gd name="T9" fmla="*/ 25 h 83"/>
                  <a:gd name="T10" fmla="*/ 27 w 92"/>
                  <a:gd name="T11" fmla="*/ 25 h 83"/>
                  <a:gd name="T12" fmla="*/ 23 w 92"/>
                  <a:gd name="T13" fmla="*/ 28 h 83"/>
                  <a:gd name="T14" fmla="*/ 21 w 92"/>
                  <a:gd name="T15" fmla="*/ 30 h 83"/>
                  <a:gd name="T16" fmla="*/ 19 w 92"/>
                  <a:gd name="T17" fmla="*/ 34 h 83"/>
                  <a:gd name="T18" fmla="*/ 17 w 92"/>
                  <a:gd name="T19" fmla="*/ 40 h 83"/>
                  <a:gd name="T20" fmla="*/ 19 w 92"/>
                  <a:gd name="T21" fmla="*/ 45 h 83"/>
                  <a:gd name="T22" fmla="*/ 21 w 92"/>
                  <a:gd name="T23" fmla="*/ 51 h 83"/>
                  <a:gd name="T24" fmla="*/ 25 w 92"/>
                  <a:gd name="T25" fmla="*/ 55 h 83"/>
                  <a:gd name="T26" fmla="*/ 30 w 92"/>
                  <a:gd name="T27" fmla="*/ 58 h 83"/>
                  <a:gd name="T28" fmla="*/ 34 w 92"/>
                  <a:gd name="T29" fmla="*/ 58 h 83"/>
                  <a:gd name="T30" fmla="*/ 42 w 92"/>
                  <a:gd name="T31" fmla="*/ 60 h 83"/>
                  <a:gd name="T32" fmla="*/ 51 w 92"/>
                  <a:gd name="T33" fmla="*/ 60 h 83"/>
                  <a:gd name="T34" fmla="*/ 92 w 92"/>
                  <a:gd name="T35" fmla="*/ 60 h 83"/>
                  <a:gd name="T36" fmla="*/ 92 w 92"/>
                  <a:gd name="T37" fmla="*/ 83 h 83"/>
                  <a:gd name="T38" fmla="*/ 2 w 92"/>
                  <a:gd name="T39" fmla="*/ 83 h 83"/>
                  <a:gd name="T40" fmla="*/ 2 w 92"/>
                  <a:gd name="T41" fmla="*/ 60 h 83"/>
                  <a:gd name="T42" fmla="*/ 15 w 92"/>
                  <a:gd name="T43" fmla="*/ 60 h 83"/>
                  <a:gd name="T44" fmla="*/ 8 w 92"/>
                  <a:gd name="T45" fmla="*/ 53 h 83"/>
                  <a:gd name="T46" fmla="*/ 4 w 92"/>
                  <a:gd name="T47" fmla="*/ 47 h 83"/>
                  <a:gd name="T48" fmla="*/ 0 w 92"/>
                  <a:gd name="T49" fmla="*/ 40 h 83"/>
                  <a:gd name="T50" fmla="*/ 0 w 92"/>
                  <a:gd name="T51" fmla="*/ 30 h 83"/>
                  <a:gd name="T52" fmla="*/ 0 w 92"/>
                  <a:gd name="T53" fmla="*/ 23 h 83"/>
                  <a:gd name="T54" fmla="*/ 2 w 92"/>
                  <a:gd name="T55" fmla="*/ 15 h 83"/>
                  <a:gd name="T56" fmla="*/ 6 w 92"/>
                  <a:gd name="T57" fmla="*/ 10 h 83"/>
                  <a:gd name="T58" fmla="*/ 10 w 92"/>
                  <a:gd name="T59" fmla="*/ 6 h 83"/>
                  <a:gd name="T60" fmla="*/ 15 w 92"/>
                  <a:gd name="T61" fmla="*/ 4 h 83"/>
                  <a:gd name="T62" fmla="*/ 19 w 92"/>
                  <a:gd name="T63" fmla="*/ 2 h 83"/>
                  <a:gd name="T64" fmla="*/ 27 w 92"/>
                  <a:gd name="T65" fmla="*/ 0 h 83"/>
                  <a:gd name="T66" fmla="*/ 36 w 92"/>
                  <a:gd name="T67" fmla="*/ 0 h 83"/>
                  <a:gd name="T68" fmla="*/ 92 w 92"/>
                  <a:gd name="T69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2" h="83">
                    <a:moveTo>
                      <a:pt x="92" y="0"/>
                    </a:moveTo>
                    <a:lnTo>
                      <a:pt x="92" y="25"/>
                    </a:lnTo>
                    <a:lnTo>
                      <a:pt x="45" y="25"/>
                    </a:lnTo>
                    <a:lnTo>
                      <a:pt x="38" y="25"/>
                    </a:lnTo>
                    <a:lnTo>
                      <a:pt x="30" y="25"/>
                    </a:lnTo>
                    <a:lnTo>
                      <a:pt x="27" y="25"/>
                    </a:lnTo>
                    <a:lnTo>
                      <a:pt x="23" y="28"/>
                    </a:lnTo>
                    <a:lnTo>
                      <a:pt x="21" y="30"/>
                    </a:lnTo>
                    <a:lnTo>
                      <a:pt x="19" y="34"/>
                    </a:lnTo>
                    <a:lnTo>
                      <a:pt x="17" y="40"/>
                    </a:lnTo>
                    <a:lnTo>
                      <a:pt x="19" y="45"/>
                    </a:lnTo>
                    <a:lnTo>
                      <a:pt x="21" y="51"/>
                    </a:lnTo>
                    <a:lnTo>
                      <a:pt x="25" y="55"/>
                    </a:lnTo>
                    <a:lnTo>
                      <a:pt x="30" y="58"/>
                    </a:lnTo>
                    <a:lnTo>
                      <a:pt x="34" y="58"/>
                    </a:lnTo>
                    <a:lnTo>
                      <a:pt x="42" y="60"/>
                    </a:lnTo>
                    <a:lnTo>
                      <a:pt x="51" y="60"/>
                    </a:lnTo>
                    <a:lnTo>
                      <a:pt x="92" y="60"/>
                    </a:lnTo>
                    <a:lnTo>
                      <a:pt x="92" y="83"/>
                    </a:lnTo>
                    <a:lnTo>
                      <a:pt x="2" y="83"/>
                    </a:lnTo>
                    <a:lnTo>
                      <a:pt x="2" y="60"/>
                    </a:lnTo>
                    <a:lnTo>
                      <a:pt x="15" y="60"/>
                    </a:lnTo>
                    <a:lnTo>
                      <a:pt x="8" y="53"/>
                    </a:lnTo>
                    <a:lnTo>
                      <a:pt x="4" y="47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2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4"/>
                    </a:lnTo>
                    <a:lnTo>
                      <a:pt x="19" y="2"/>
                    </a:lnTo>
                    <a:lnTo>
                      <a:pt x="27" y="0"/>
                    </a:lnTo>
                    <a:lnTo>
                      <a:pt x="36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19" name="Freeform 2675"/>
              <p:cNvSpPr>
                <a:spLocks/>
              </p:cNvSpPr>
              <p:nvPr/>
            </p:nvSpPr>
            <p:spPr bwMode="auto">
              <a:xfrm>
                <a:off x="2701" y="1258"/>
                <a:ext cx="62" cy="26"/>
              </a:xfrm>
              <a:custGeom>
                <a:avLst/>
                <a:gdLst>
                  <a:gd name="T0" fmla="*/ 33 w 125"/>
                  <a:gd name="T1" fmla="*/ 2 h 53"/>
                  <a:gd name="T2" fmla="*/ 50 w 125"/>
                  <a:gd name="T3" fmla="*/ 2 h 53"/>
                  <a:gd name="T4" fmla="*/ 50 w 125"/>
                  <a:gd name="T5" fmla="*/ 19 h 53"/>
                  <a:gd name="T6" fmla="*/ 87 w 125"/>
                  <a:gd name="T7" fmla="*/ 19 h 53"/>
                  <a:gd name="T8" fmla="*/ 95 w 125"/>
                  <a:gd name="T9" fmla="*/ 19 h 53"/>
                  <a:gd name="T10" fmla="*/ 99 w 125"/>
                  <a:gd name="T11" fmla="*/ 19 h 53"/>
                  <a:gd name="T12" fmla="*/ 102 w 125"/>
                  <a:gd name="T13" fmla="*/ 19 h 53"/>
                  <a:gd name="T14" fmla="*/ 104 w 125"/>
                  <a:gd name="T15" fmla="*/ 17 h 53"/>
                  <a:gd name="T16" fmla="*/ 104 w 125"/>
                  <a:gd name="T17" fmla="*/ 17 h 53"/>
                  <a:gd name="T18" fmla="*/ 106 w 125"/>
                  <a:gd name="T19" fmla="*/ 15 h 53"/>
                  <a:gd name="T20" fmla="*/ 106 w 125"/>
                  <a:gd name="T21" fmla="*/ 11 h 53"/>
                  <a:gd name="T22" fmla="*/ 106 w 125"/>
                  <a:gd name="T23" fmla="*/ 8 h 53"/>
                  <a:gd name="T24" fmla="*/ 104 w 125"/>
                  <a:gd name="T25" fmla="*/ 0 h 53"/>
                  <a:gd name="T26" fmla="*/ 121 w 125"/>
                  <a:gd name="T27" fmla="*/ 0 h 53"/>
                  <a:gd name="T28" fmla="*/ 123 w 125"/>
                  <a:gd name="T29" fmla="*/ 10 h 53"/>
                  <a:gd name="T30" fmla="*/ 125 w 125"/>
                  <a:gd name="T31" fmla="*/ 19 h 53"/>
                  <a:gd name="T32" fmla="*/ 123 w 125"/>
                  <a:gd name="T33" fmla="*/ 25 h 53"/>
                  <a:gd name="T34" fmla="*/ 121 w 125"/>
                  <a:gd name="T35" fmla="*/ 30 h 53"/>
                  <a:gd name="T36" fmla="*/ 119 w 125"/>
                  <a:gd name="T37" fmla="*/ 36 h 53"/>
                  <a:gd name="T38" fmla="*/ 115 w 125"/>
                  <a:gd name="T39" fmla="*/ 38 h 53"/>
                  <a:gd name="T40" fmla="*/ 112 w 125"/>
                  <a:gd name="T41" fmla="*/ 41 h 53"/>
                  <a:gd name="T42" fmla="*/ 106 w 125"/>
                  <a:gd name="T43" fmla="*/ 41 h 53"/>
                  <a:gd name="T44" fmla="*/ 102 w 125"/>
                  <a:gd name="T45" fmla="*/ 43 h 53"/>
                  <a:gd name="T46" fmla="*/ 97 w 125"/>
                  <a:gd name="T47" fmla="*/ 43 h 53"/>
                  <a:gd name="T48" fmla="*/ 89 w 125"/>
                  <a:gd name="T49" fmla="*/ 43 h 53"/>
                  <a:gd name="T50" fmla="*/ 50 w 125"/>
                  <a:gd name="T51" fmla="*/ 43 h 53"/>
                  <a:gd name="T52" fmla="*/ 50 w 125"/>
                  <a:gd name="T53" fmla="*/ 53 h 53"/>
                  <a:gd name="T54" fmla="*/ 33 w 125"/>
                  <a:gd name="T55" fmla="*/ 53 h 53"/>
                  <a:gd name="T56" fmla="*/ 33 w 125"/>
                  <a:gd name="T57" fmla="*/ 43 h 53"/>
                  <a:gd name="T58" fmla="*/ 15 w 125"/>
                  <a:gd name="T59" fmla="*/ 43 h 53"/>
                  <a:gd name="T60" fmla="*/ 0 w 125"/>
                  <a:gd name="T61" fmla="*/ 19 h 53"/>
                  <a:gd name="T62" fmla="*/ 33 w 125"/>
                  <a:gd name="T63" fmla="*/ 19 h 53"/>
                  <a:gd name="T64" fmla="*/ 33 w 125"/>
                  <a:gd name="T65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5" h="53">
                    <a:moveTo>
                      <a:pt x="33" y="2"/>
                    </a:moveTo>
                    <a:lnTo>
                      <a:pt x="50" y="2"/>
                    </a:lnTo>
                    <a:lnTo>
                      <a:pt x="50" y="19"/>
                    </a:lnTo>
                    <a:lnTo>
                      <a:pt x="87" y="19"/>
                    </a:lnTo>
                    <a:lnTo>
                      <a:pt x="95" y="19"/>
                    </a:lnTo>
                    <a:lnTo>
                      <a:pt x="99" y="19"/>
                    </a:lnTo>
                    <a:lnTo>
                      <a:pt x="102" y="19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6" y="15"/>
                    </a:lnTo>
                    <a:lnTo>
                      <a:pt x="106" y="11"/>
                    </a:lnTo>
                    <a:lnTo>
                      <a:pt x="106" y="8"/>
                    </a:lnTo>
                    <a:lnTo>
                      <a:pt x="104" y="0"/>
                    </a:lnTo>
                    <a:lnTo>
                      <a:pt x="121" y="0"/>
                    </a:lnTo>
                    <a:lnTo>
                      <a:pt x="123" y="10"/>
                    </a:lnTo>
                    <a:lnTo>
                      <a:pt x="125" y="19"/>
                    </a:lnTo>
                    <a:lnTo>
                      <a:pt x="123" y="25"/>
                    </a:lnTo>
                    <a:lnTo>
                      <a:pt x="121" y="30"/>
                    </a:lnTo>
                    <a:lnTo>
                      <a:pt x="119" y="36"/>
                    </a:lnTo>
                    <a:lnTo>
                      <a:pt x="115" y="38"/>
                    </a:lnTo>
                    <a:lnTo>
                      <a:pt x="112" y="41"/>
                    </a:lnTo>
                    <a:lnTo>
                      <a:pt x="106" y="41"/>
                    </a:lnTo>
                    <a:lnTo>
                      <a:pt x="102" y="43"/>
                    </a:lnTo>
                    <a:lnTo>
                      <a:pt x="97" y="43"/>
                    </a:lnTo>
                    <a:lnTo>
                      <a:pt x="89" y="43"/>
                    </a:lnTo>
                    <a:lnTo>
                      <a:pt x="50" y="43"/>
                    </a:lnTo>
                    <a:lnTo>
                      <a:pt x="50" y="53"/>
                    </a:lnTo>
                    <a:lnTo>
                      <a:pt x="33" y="53"/>
                    </a:lnTo>
                    <a:lnTo>
                      <a:pt x="33" y="43"/>
                    </a:lnTo>
                    <a:lnTo>
                      <a:pt x="15" y="43"/>
                    </a:lnTo>
                    <a:lnTo>
                      <a:pt x="0" y="19"/>
                    </a:lnTo>
                    <a:lnTo>
                      <a:pt x="33" y="19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20" name="Freeform 2676"/>
              <p:cNvSpPr>
                <a:spLocks/>
              </p:cNvSpPr>
              <p:nvPr/>
            </p:nvSpPr>
            <p:spPr bwMode="auto">
              <a:xfrm>
                <a:off x="2717" y="1215"/>
                <a:ext cx="46" cy="42"/>
              </a:xfrm>
              <a:custGeom>
                <a:avLst/>
                <a:gdLst>
                  <a:gd name="T0" fmla="*/ 60 w 94"/>
                  <a:gd name="T1" fmla="*/ 60 h 84"/>
                  <a:gd name="T2" fmla="*/ 71 w 94"/>
                  <a:gd name="T3" fmla="*/ 55 h 84"/>
                  <a:gd name="T4" fmla="*/ 75 w 94"/>
                  <a:gd name="T5" fmla="*/ 45 h 84"/>
                  <a:gd name="T6" fmla="*/ 75 w 94"/>
                  <a:gd name="T7" fmla="*/ 34 h 84"/>
                  <a:gd name="T8" fmla="*/ 71 w 94"/>
                  <a:gd name="T9" fmla="*/ 27 h 84"/>
                  <a:gd name="T10" fmla="*/ 66 w 94"/>
                  <a:gd name="T11" fmla="*/ 23 h 84"/>
                  <a:gd name="T12" fmla="*/ 62 w 94"/>
                  <a:gd name="T13" fmla="*/ 25 h 84"/>
                  <a:gd name="T14" fmla="*/ 58 w 94"/>
                  <a:gd name="T15" fmla="*/ 32 h 84"/>
                  <a:gd name="T16" fmla="*/ 47 w 94"/>
                  <a:gd name="T17" fmla="*/ 69 h 84"/>
                  <a:gd name="T18" fmla="*/ 36 w 94"/>
                  <a:gd name="T19" fmla="*/ 79 h 84"/>
                  <a:gd name="T20" fmla="*/ 19 w 94"/>
                  <a:gd name="T21" fmla="*/ 79 h 84"/>
                  <a:gd name="T22" fmla="*/ 8 w 94"/>
                  <a:gd name="T23" fmla="*/ 71 h 84"/>
                  <a:gd name="T24" fmla="*/ 2 w 94"/>
                  <a:gd name="T25" fmla="*/ 60 h 84"/>
                  <a:gd name="T26" fmla="*/ 0 w 94"/>
                  <a:gd name="T27" fmla="*/ 43 h 84"/>
                  <a:gd name="T28" fmla="*/ 2 w 94"/>
                  <a:gd name="T29" fmla="*/ 23 h 84"/>
                  <a:gd name="T30" fmla="*/ 12 w 94"/>
                  <a:gd name="T31" fmla="*/ 10 h 84"/>
                  <a:gd name="T32" fmla="*/ 25 w 94"/>
                  <a:gd name="T33" fmla="*/ 4 h 84"/>
                  <a:gd name="T34" fmla="*/ 25 w 94"/>
                  <a:gd name="T35" fmla="*/ 28 h 84"/>
                  <a:gd name="T36" fmla="*/ 19 w 94"/>
                  <a:gd name="T37" fmla="*/ 36 h 84"/>
                  <a:gd name="T38" fmla="*/ 19 w 94"/>
                  <a:gd name="T39" fmla="*/ 49 h 84"/>
                  <a:gd name="T40" fmla="*/ 23 w 94"/>
                  <a:gd name="T41" fmla="*/ 56 h 84"/>
                  <a:gd name="T42" fmla="*/ 27 w 94"/>
                  <a:gd name="T43" fmla="*/ 56 h 84"/>
                  <a:gd name="T44" fmla="*/ 30 w 94"/>
                  <a:gd name="T45" fmla="*/ 53 h 84"/>
                  <a:gd name="T46" fmla="*/ 34 w 94"/>
                  <a:gd name="T47" fmla="*/ 41 h 84"/>
                  <a:gd name="T48" fmla="*/ 38 w 94"/>
                  <a:gd name="T49" fmla="*/ 23 h 84"/>
                  <a:gd name="T50" fmla="*/ 45 w 94"/>
                  <a:gd name="T51" fmla="*/ 8 h 84"/>
                  <a:gd name="T52" fmla="*/ 56 w 94"/>
                  <a:gd name="T53" fmla="*/ 0 h 84"/>
                  <a:gd name="T54" fmla="*/ 71 w 94"/>
                  <a:gd name="T55" fmla="*/ 0 h 84"/>
                  <a:gd name="T56" fmla="*/ 84 w 94"/>
                  <a:gd name="T57" fmla="*/ 10 h 84"/>
                  <a:gd name="T58" fmla="*/ 94 w 94"/>
                  <a:gd name="T59" fmla="*/ 41 h 84"/>
                  <a:gd name="T60" fmla="*/ 90 w 94"/>
                  <a:gd name="T61" fmla="*/ 62 h 84"/>
                  <a:gd name="T62" fmla="*/ 79 w 94"/>
                  <a:gd name="T63" fmla="*/ 77 h 84"/>
                  <a:gd name="T64" fmla="*/ 64 w 94"/>
                  <a:gd name="T65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84">
                    <a:moveTo>
                      <a:pt x="64" y="84"/>
                    </a:moveTo>
                    <a:lnTo>
                      <a:pt x="60" y="60"/>
                    </a:lnTo>
                    <a:lnTo>
                      <a:pt x="68" y="58"/>
                    </a:lnTo>
                    <a:lnTo>
                      <a:pt x="71" y="55"/>
                    </a:lnTo>
                    <a:lnTo>
                      <a:pt x="73" y="51"/>
                    </a:lnTo>
                    <a:lnTo>
                      <a:pt x="75" y="45"/>
                    </a:lnTo>
                    <a:lnTo>
                      <a:pt x="75" y="41"/>
                    </a:lnTo>
                    <a:lnTo>
                      <a:pt x="75" y="34"/>
                    </a:lnTo>
                    <a:lnTo>
                      <a:pt x="73" y="30"/>
                    </a:lnTo>
                    <a:lnTo>
                      <a:pt x="71" y="27"/>
                    </a:lnTo>
                    <a:lnTo>
                      <a:pt x="70" y="25"/>
                    </a:lnTo>
                    <a:lnTo>
                      <a:pt x="66" y="23"/>
                    </a:lnTo>
                    <a:lnTo>
                      <a:pt x="64" y="23"/>
                    </a:lnTo>
                    <a:lnTo>
                      <a:pt x="62" y="25"/>
                    </a:lnTo>
                    <a:lnTo>
                      <a:pt x="60" y="28"/>
                    </a:lnTo>
                    <a:lnTo>
                      <a:pt x="58" y="32"/>
                    </a:lnTo>
                    <a:lnTo>
                      <a:pt x="53" y="56"/>
                    </a:lnTo>
                    <a:lnTo>
                      <a:pt x="47" y="69"/>
                    </a:lnTo>
                    <a:lnTo>
                      <a:pt x="42" y="75"/>
                    </a:lnTo>
                    <a:lnTo>
                      <a:pt x="36" y="79"/>
                    </a:lnTo>
                    <a:lnTo>
                      <a:pt x="27" y="81"/>
                    </a:lnTo>
                    <a:lnTo>
                      <a:pt x="19" y="79"/>
                    </a:lnTo>
                    <a:lnTo>
                      <a:pt x="14" y="77"/>
                    </a:lnTo>
                    <a:lnTo>
                      <a:pt x="8" y="71"/>
                    </a:lnTo>
                    <a:lnTo>
                      <a:pt x="4" y="66"/>
                    </a:lnTo>
                    <a:lnTo>
                      <a:pt x="2" y="60"/>
                    </a:lnTo>
                    <a:lnTo>
                      <a:pt x="0" y="53"/>
                    </a:lnTo>
                    <a:lnTo>
                      <a:pt x="0" y="43"/>
                    </a:lnTo>
                    <a:lnTo>
                      <a:pt x="0" y="32"/>
                    </a:lnTo>
                    <a:lnTo>
                      <a:pt x="2" y="23"/>
                    </a:lnTo>
                    <a:lnTo>
                      <a:pt x="6" y="15"/>
                    </a:lnTo>
                    <a:lnTo>
                      <a:pt x="12" y="10"/>
                    </a:lnTo>
                    <a:lnTo>
                      <a:pt x="17" y="6"/>
                    </a:lnTo>
                    <a:lnTo>
                      <a:pt x="25" y="4"/>
                    </a:lnTo>
                    <a:lnTo>
                      <a:pt x="28" y="27"/>
                    </a:lnTo>
                    <a:lnTo>
                      <a:pt x="25" y="28"/>
                    </a:lnTo>
                    <a:lnTo>
                      <a:pt x="21" y="32"/>
                    </a:lnTo>
                    <a:lnTo>
                      <a:pt x="19" y="36"/>
                    </a:lnTo>
                    <a:lnTo>
                      <a:pt x="17" y="41"/>
                    </a:lnTo>
                    <a:lnTo>
                      <a:pt x="19" y="49"/>
                    </a:lnTo>
                    <a:lnTo>
                      <a:pt x="21" y="55"/>
                    </a:lnTo>
                    <a:lnTo>
                      <a:pt x="23" y="56"/>
                    </a:lnTo>
                    <a:lnTo>
                      <a:pt x="25" y="56"/>
                    </a:lnTo>
                    <a:lnTo>
                      <a:pt x="27" y="56"/>
                    </a:lnTo>
                    <a:lnTo>
                      <a:pt x="28" y="55"/>
                    </a:lnTo>
                    <a:lnTo>
                      <a:pt x="30" y="53"/>
                    </a:lnTo>
                    <a:lnTo>
                      <a:pt x="32" y="47"/>
                    </a:lnTo>
                    <a:lnTo>
                      <a:pt x="34" y="41"/>
                    </a:lnTo>
                    <a:lnTo>
                      <a:pt x="36" y="34"/>
                    </a:lnTo>
                    <a:lnTo>
                      <a:pt x="38" y="23"/>
                    </a:lnTo>
                    <a:lnTo>
                      <a:pt x="42" y="13"/>
                    </a:lnTo>
                    <a:lnTo>
                      <a:pt x="45" y="8"/>
                    </a:lnTo>
                    <a:lnTo>
                      <a:pt x="51" y="2"/>
                    </a:lnTo>
                    <a:lnTo>
                      <a:pt x="56" y="0"/>
                    </a:lnTo>
                    <a:lnTo>
                      <a:pt x="64" y="0"/>
                    </a:lnTo>
                    <a:lnTo>
                      <a:pt x="71" y="0"/>
                    </a:lnTo>
                    <a:lnTo>
                      <a:pt x="77" y="4"/>
                    </a:lnTo>
                    <a:lnTo>
                      <a:pt x="84" y="10"/>
                    </a:lnTo>
                    <a:lnTo>
                      <a:pt x="90" y="23"/>
                    </a:lnTo>
                    <a:lnTo>
                      <a:pt x="94" y="41"/>
                    </a:lnTo>
                    <a:lnTo>
                      <a:pt x="92" y="53"/>
                    </a:lnTo>
                    <a:lnTo>
                      <a:pt x="90" y="62"/>
                    </a:lnTo>
                    <a:lnTo>
                      <a:pt x="84" y="69"/>
                    </a:lnTo>
                    <a:lnTo>
                      <a:pt x="79" y="77"/>
                    </a:lnTo>
                    <a:lnTo>
                      <a:pt x="73" y="81"/>
                    </a:lnTo>
                    <a:lnTo>
                      <a:pt x="64" y="8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21" name="Freeform 2677"/>
              <p:cNvSpPr>
                <a:spLocks/>
              </p:cNvSpPr>
              <p:nvPr/>
            </p:nvSpPr>
            <p:spPr bwMode="auto">
              <a:xfrm>
                <a:off x="2907" y="1000"/>
                <a:ext cx="1661" cy="1396"/>
              </a:xfrm>
              <a:custGeom>
                <a:avLst/>
                <a:gdLst>
                  <a:gd name="T0" fmla="*/ 0 w 3322"/>
                  <a:gd name="T1" fmla="*/ 2792 h 2792"/>
                  <a:gd name="T2" fmla="*/ 47 w 3322"/>
                  <a:gd name="T3" fmla="*/ 769 h 2792"/>
                  <a:gd name="T4" fmla="*/ 94 w 3322"/>
                  <a:gd name="T5" fmla="*/ 0 h 2792"/>
                  <a:gd name="T6" fmla="*/ 140 w 3322"/>
                  <a:gd name="T7" fmla="*/ 140 h 2792"/>
                  <a:gd name="T8" fmla="*/ 187 w 3322"/>
                  <a:gd name="T9" fmla="*/ 594 h 2792"/>
                  <a:gd name="T10" fmla="*/ 236 w 3322"/>
                  <a:gd name="T11" fmla="*/ 978 h 2792"/>
                  <a:gd name="T12" fmla="*/ 282 w 3322"/>
                  <a:gd name="T13" fmla="*/ 1047 h 2792"/>
                  <a:gd name="T14" fmla="*/ 329 w 3322"/>
                  <a:gd name="T15" fmla="*/ 1096 h 2792"/>
                  <a:gd name="T16" fmla="*/ 376 w 3322"/>
                  <a:gd name="T17" fmla="*/ 1077 h 2792"/>
                  <a:gd name="T18" fmla="*/ 422 w 3322"/>
                  <a:gd name="T19" fmla="*/ 1036 h 2792"/>
                  <a:gd name="T20" fmla="*/ 469 w 3322"/>
                  <a:gd name="T21" fmla="*/ 963 h 2792"/>
                  <a:gd name="T22" fmla="*/ 516 w 3322"/>
                  <a:gd name="T23" fmla="*/ 989 h 2792"/>
                  <a:gd name="T24" fmla="*/ 562 w 3322"/>
                  <a:gd name="T25" fmla="*/ 1064 h 2792"/>
                  <a:gd name="T26" fmla="*/ 609 w 3322"/>
                  <a:gd name="T27" fmla="*/ 989 h 2792"/>
                  <a:gd name="T28" fmla="*/ 656 w 3322"/>
                  <a:gd name="T29" fmla="*/ 1053 h 2792"/>
                  <a:gd name="T30" fmla="*/ 702 w 3322"/>
                  <a:gd name="T31" fmla="*/ 1043 h 2792"/>
                  <a:gd name="T32" fmla="*/ 749 w 3322"/>
                  <a:gd name="T33" fmla="*/ 1025 h 2792"/>
                  <a:gd name="T34" fmla="*/ 796 w 3322"/>
                  <a:gd name="T35" fmla="*/ 1073 h 2792"/>
                  <a:gd name="T36" fmla="*/ 842 w 3322"/>
                  <a:gd name="T37" fmla="*/ 1116 h 2792"/>
                  <a:gd name="T38" fmla="*/ 889 w 3322"/>
                  <a:gd name="T39" fmla="*/ 1064 h 2792"/>
                  <a:gd name="T40" fmla="*/ 936 w 3322"/>
                  <a:gd name="T41" fmla="*/ 1055 h 2792"/>
                  <a:gd name="T42" fmla="*/ 982 w 3322"/>
                  <a:gd name="T43" fmla="*/ 1126 h 2792"/>
                  <a:gd name="T44" fmla="*/ 1029 w 3322"/>
                  <a:gd name="T45" fmla="*/ 1092 h 2792"/>
                  <a:gd name="T46" fmla="*/ 1076 w 3322"/>
                  <a:gd name="T47" fmla="*/ 1083 h 2792"/>
                  <a:gd name="T48" fmla="*/ 1122 w 3322"/>
                  <a:gd name="T49" fmla="*/ 1126 h 2792"/>
                  <a:gd name="T50" fmla="*/ 1171 w 3322"/>
                  <a:gd name="T51" fmla="*/ 1204 h 2792"/>
                  <a:gd name="T52" fmla="*/ 1218 w 3322"/>
                  <a:gd name="T53" fmla="*/ 1152 h 2792"/>
                  <a:gd name="T54" fmla="*/ 1264 w 3322"/>
                  <a:gd name="T55" fmla="*/ 1183 h 2792"/>
                  <a:gd name="T56" fmla="*/ 1311 w 3322"/>
                  <a:gd name="T57" fmla="*/ 1238 h 2792"/>
                  <a:gd name="T58" fmla="*/ 1358 w 3322"/>
                  <a:gd name="T59" fmla="*/ 1293 h 2792"/>
                  <a:gd name="T60" fmla="*/ 1404 w 3322"/>
                  <a:gd name="T61" fmla="*/ 1256 h 2792"/>
                  <a:gd name="T62" fmla="*/ 1451 w 3322"/>
                  <a:gd name="T63" fmla="*/ 1342 h 2792"/>
                  <a:gd name="T64" fmla="*/ 1498 w 3322"/>
                  <a:gd name="T65" fmla="*/ 1336 h 2792"/>
                  <a:gd name="T66" fmla="*/ 1544 w 3322"/>
                  <a:gd name="T67" fmla="*/ 1473 h 2792"/>
                  <a:gd name="T68" fmla="*/ 1591 w 3322"/>
                  <a:gd name="T69" fmla="*/ 1454 h 2792"/>
                  <a:gd name="T70" fmla="*/ 1638 w 3322"/>
                  <a:gd name="T71" fmla="*/ 1663 h 2792"/>
                  <a:gd name="T72" fmla="*/ 1684 w 3322"/>
                  <a:gd name="T73" fmla="*/ 1618 h 2792"/>
                  <a:gd name="T74" fmla="*/ 1731 w 3322"/>
                  <a:gd name="T75" fmla="*/ 1605 h 2792"/>
                  <a:gd name="T76" fmla="*/ 1778 w 3322"/>
                  <a:gd name="T77" fmla="*/ 1713 h 2792"/>
                  <a:gd name="T78" fmla="*/ 1824 w 3322"/>
                  <a:gd name="T79" fmla="*/ 1794 h 2792"/>
                  <a:gd name="T80" fmla="*/ 1871 w 3322"/>
                  <a:gd name="T81" fmla="*/ 1732 h 2792"/>
                  <a:gd name="T82" fmla="*/ 1918 w 3322"/>
                  <a:gd name="T83" fmla="*/ 1896 h 2792"/>
                  <a:gd name="T84" fmla="*/ 1964 w 3322"/>
                  <a:gd name="T85" fmla="*/ 2001 h 2792"/>
                  <a:gd name="T86" fmla="*/ 2011 w 3322"/>
                  <a:gd name="T87" fmla="*/ 2294 h 2792"/>
                  <a:gd name="T88" fmla="*/ 2058 w 3322"/>
                  <a:gd name="T89" fmla="*/ 2146 h 2792"/>
                  <a:gd name="T90" fmla="*/ 2104 w 3322"/>
                  <a:gd name="T91" fmla="*/ 2542 h 2792"/>
                  <a:gd name="T92" fmla="*/ 2153 w 3322"/>
                  <a:gd name="T93" fmla="*/ 2294 h 2792"/>
                  <a:gd name="T94" fmla="*/ 2200 w 3322"/>
                  <a:gd name="T95" fmla="*/ 2212 h 2792"/>
                  <a:gd name="T96" fmla="*/ 2246 w 3322"/>
                  <a:gd name="T97" fmla="*/ 2542 h 2792"/>
                  <a:gd name="T98" fmla="*/ 2386 w 3322"/>
                  <a:gd name="T99" fmla="*/ 2212 h 2792"/>
                  <a:gd name="T100" fmla="*/ 2433 w 3322"/>
                  <a:gd name="T101" fmla="*/ 2146 h 2792"/>
                  <a:gd name="T102" fmla="*/ 2480 w 3322"/>
                  <a:gd name="T103" fmla="*/ 2542 h 2792"/>
                  <a:gd name="T104" fmla="*/ 2573 w 3322"/>
                  <a:gd name="T105" fmla="*/ 2792 h 2792"/>
                  <a:gd name="T106" fmla="*/ 2620 w 3322"/>
                  <a:gd name="T107" fmla="*/ 2396 h 2792"/>
                  <a:gd name="T108" fmla="*/ 2666 w 3322"/>
                  <a:gd name="T109" fmla="*/ 2792 h 2792"/>
                  <a:gd name="T110" fmla="*/ 2713 w 3322"/>
                  <a:gd name="T111" fmla="*/ 2396 h 2792"/>
                  <a:gd name="T112" fmla="*/ 2760 w 3322"/>
                  <a:gd name="T113" fmla="*/ 2792 h 2792"/>
                  <a:gd name="T114" fmla="*/ 3322 w 3322"/>
                  <a:gd name="T115" fmla="*/ 1133 h 2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22" h="2792">
                    <a:moveTo>
                      <a:pt x="0" y="1133"/>
                    </a:moveTo>
                    <a:lnTo>
                      <a:pt x="0" y="2792"/>
                    </a:lnTo>
                    <a:lnTo>
                      <a:pt x="47" y="2792"/>
                    </a:lnTo>
                    <a:lnTo>
                      <a:pt x="47" y="769"/>
                    </a:lnTo>
                    <a:lnTo>
                      <a:pt x="94" y="769"/>
                    </a:lnTo>
                    <a:lnTo>
                      <a:pt x="94" y="0"/>
                    </a:lnTo>
                    <a:lnTo>
                      <a:pt x="140" y="0"/>
                    </a:lnTo>
                    <a:lnTo>
                      <a:pt x="140" y="140"/>
                    </a:lnTo>
                    <a:lnTo>
                      <a:pt x="187" y="140"/>
                    </a:lnTo>
                    <a:lnTo>
                      <a:pt x="187" y="594"/>
                    </a:lnTo>
                    <a:lnTo>
                      <a:pt x="236" y="594"/>
                    </a:lnTo>
                    <a:lnTo>
                      <a:pt x="236" y="978"/>
                    </a:lnTo>
                    <a:lnTo>
                      <a:pt x="282" y="978"/>
                    </a:lnTo>
                    <a:lnTo>
                      <a:pt x="282" y="1047"/>
                    </a:lnTo>
                    <a:lnTo>
                      <a:pt x="329" y="1047"/>
                    </a:lnTo>
                    <a:lnTo>
                      <a:pt x="329" y="1096"/>
                    </a:lnTo>
                    <a:lnTo>
                      <a:pt x="376" y="1096"/>
                    </a:lnTo>
                    <a:lnTo>
                      <a:pt x="376" y="1077"/>
                    </a:lnTo>
                    <a:lnTo>
                      <a:pt x="422" y="1077"/>
                    </a:lnTo>
                    <a:lnTo>
                      <a:pt x="422" y="1036"/>
                    </a:lnTo>
                    <a:lnTo>
                      <a:pt x="469" y="1036"/>
                    </a:lnTo>
                    <a:lnTo>
                      <a:pt x="469" y="963"/>
                    </a:lnTo>
                    <a:lnTo>
                      <a:pt x="516" y="963"/>
                    </a:lnTo>
                    <a:lnTo>
                      <a:pt x="516" y="989"/>
                    </a:lnTo>
                    <a:lnTo>
                      <a:pt x="562" y="989"/>
                    </a:lnTo>
                    <a:lnTo>
                      <a:pt x="562" y="1064"/>
                    </a:lnTo>
                    <a:lnTo>
                      <a:pt x="609" y="1064"/>
                    </a:lnTo>
                    <a:lnTo>
                      <a:pt x="609" y="989"/>
                    </a:lnTo>
                    <a:lnTo>
                      <a:pt x="656" y="989"/>
                    </a:lnTo>
                    <a:lnTo>
                      <a:pt x="656" y="1053"/>
                    </a:lnTo>
                    <a:lnTo>
                      <a:pt x="702" y="1053"/>
                    </a:lnTo>
                    <a:lnTo>
                      <a:pt x="702" y="1043"/>
                    </a:lnTo>
                    <a:lnTo>
                      <a:pt x="749" y="1043"/>
                    </a:lnTo>
                    <a:lnTo>
                      <a:pt x="749" y="1025"/>
                    </a:lnTo>
                    <a:lnTo>
                      <a:pt x="796" y="1025"/>
                    </a:lnTo>
                    <a:lnTo>
                      <a:pt x="796" y="1073"/>
                    </a:lnTo>
                    <a:lnTo>
                      <a:pt x="842" y="1073"/>
                    </a:lnTo>
                    <a:lnTo>
                      <a:pt x="842" y="1116"/>
                    </a:lnTo>
                    <a:lnTo>
                      <a:pt x="889" y="1116"/>
                    </a:lnTo>
                    <a:lnTo>
                      <a:pt x="889" y="1064"/>
                    </a:lnTo>
                    <a:lnTo>
                      <a:pt x="936" y="1064"/>
                    </a:lnTo>
                    <a:lnTo>
                      <a:pt x="936" y="1055"/>
                    </a:lnTo>
                    <a:lnTo>
                      <a:pt x="982" y="1055"/>
                    </a:lnTo>
                    <a:lnTo>
                      <a:pt x="982" y="1126"/>
                    </a:lnTo>
                    <a:lnTo>
                      <a:pt x="1029" y="1126"/>
                    </a:lnTo>
                    <a:lnTo>
                      <a:pt x="1029" y="1092"/>
                    </a:lnTo>
                    <a:lnTo>
                      <a:pt x="1076" y="1092"/>
                    </a:lnTo>
                    <a:lnTo>
                      <a:pt x="1076" y="1083"/>
                    </a:lnTo>
                    <a:lnTo>
                      <a:pt x="1122" y="1083"/>
                    </a:lnTo>
                    <a:lnTo>
                      <a:pt x="1122" y="1126"/>
                    </a:lnTo>
                    <a:lnTo>
                      <a:pt x="1171" y="1126"/>
                    </a:lnTo>
                    <a:lnTo>
                      <a:pt x="1171" y="1204"/>
                    </a:lnTo>
                    <a:lnTo>
                      <a:pt x="1218" y="1204"/>
                    </a:lnTo>
                    <a:lnTo>
                      <a:pt x="1218" y="1152"/>
                    </a:lnTo>
                    <a:lnTo>
                      <a:pt x="1264" y="1152"/>
                    </a:lnTo>
                    <a:lnTo>
                      <a:pt x="1264" y="1183"/>
                    </a:lnTo>
                    <a:lnTo>
                      <a:pt x="1311" y="1183"/>
                    </a:lnTo>
                    <a:lnTo>
                      <a:pt x="1311" y="1238"/>
                    </a:lnTo>
                    <a:lnTo>
                      <a:pt x="1358" y="1238"/>
                    </a:lnTo>
                    <a:lnTo>
                      <a:pt x="1358" y="1293"/>
                    </a:lnTo>
                    <a:lnTo>
                      <a:pt x="1404" y="1293"/>
                    </a:lnTo>
                    <a:lnTo>
                      <a:pt x="1404" y="1256"/>
                    </a:lnTo>
                    <a:lnTo>
                      <a:pt x="1451" y="1256"/>
                    </a:lnTo>
                    <a:lnTo>
                      <a:pt x="1451" y="1342"/>
                    </a:lnTo>
                    <a:lnTo>
                      <a:pt x="1498" y="1342"/>
                    </a:lnTo>
                    <a:lnTo>
                      <a:pt x="1498" y="1336"/>
                    </a:lnTo>
                    <a:lnTo>
                      <a:pt x="1544" y="1336"/>
                    </a:lnTo>
                    <a:lnTo>
                      <a:pt x="1544" y="1473"/>
                    </a:lnTo>
                    <a:lnTo>
                      <a:pt x="1591" y="1473"/>
                    </a:lnTo>
                    <a:lnTo>
                      <a:pt x="1591" y="1454"/>
                    </a:lnTo>
                    <a:lnTo>
                      <a:pt x="1638" y="1454"/>
                    </a:lnTo>
                    <a:lnTo>
                      <a:pt x="1638" y="1663"/>
                    </a:lnTo>
                    <a:lnTo>
                      <a:pt x="1684" y="1663"/>
                    </a:lnTo>
                    <a:lnTo>
                      <a:pt x="1684" y="1618"/>
                    </a:lnTo>
                    <a:lnTo>
                      <a:pt x="1731" y="1618"/>
                    </a:lnTo>
                    <a:lnTo>
                      <a:pt x="1731" y="1605"/>
                    </a:lnTo>
                    <a:lnTo>
                      <a:pt x="1778" y="1605"/>
                    </a:lnTo>
                    <a:lnTo>
                      <a:pt x="1778" y="1713"/>
                    </a:lnTo>
                    <a:lnTo>
                      <a:pt x="1824" y="1713"/>
                    </a:lnTo>
                    <a:lnTo>
                      <a:pt x="1824" y="1794"/>
                    </a:lnTo>
                    <a:lnTo>
                      <a:pt x="1871" y="1794"/>
                    </a:lnTo>
                    <a:lnTo>
                      <a:pt x="1871" y="1732"/>
                    </a:lnTo>
                    <a:lnTo>
                      <a:pt x="1918" y="1732"/>
                    </a:lnTo>
                    <a:lnTo>
                      <a:pt x="1918" y="1896"/>
                    </a:lnTo>
                    <a:lnTo>
                      <a:pt x="1964" y="1896"/>
                    </a:lnTo>
                    <a:lnTo>
                      <a:pt x="1964" y="2001"/>
                    </a:lnTo>
                    <a:lnTo>
                      <a:pt x="2011" y="2001"/>
                    </a:lnTo>
                    <a:lnTo>
                      <a:pt x="2011" y="2294"/>
                    </a:lnTo>
                    <a:lnTo>
                      <a:pt x="2058" y="2294"/>
                    </a:lnTo>
                    <a:lnTo>
                      <a:pt x="2058" y="2146"/>
                    </a:lnTo>
                    <a:lnTo>
                      <a:pt x="2104" y="2146"/>
                    </a:lnTo>
                    <a:lnTo>
                      <a:pt x="2104" y="2542"/>
                    </a:lnTo>
                    <a:lnTo>
                      <a:pt x="2153" y="2542"/>
                    </a:lnTo>
                    <a:lnTo>
                      <a:pt x="2153" y="2294"/>
                    </a:lnTo>
                    <a:lnTo>
                      <a:pt x="2200" y="2294"/>
                    </a:lnTo>
                    <a:lnTo>
                      <a:pt x="2200" y="2212"/>
                    </a:lnTo>
                    <a:lnTo>
                      <a:pt x="2246" y="2212"/>
                    </a:lnTo>
                    <a:lnTo>
                      <a:pt x="2246" y="2542"/>
                    </a:lnTo>
                    <a:lnTo>
                      <a:pt x="2386" y="2542"/>
                    </a:lnTo>
                    <a:lnTo>
                      <a:pt x="2386" y="2212"/>
                    </a:lnTo>
                    <a:lnTo>
                      <a:pt x="2433" y="2212"/>
                    </a:lnTo>
                    <a:lnTo>
                      <a:pt x="2433" y="2146"/>
                    </a:lnTo>
                    <a:lnTo>
                      <a:pt x="2480" y="2146"/>
                    </a:lnTo>
                    <a:lnTo>
                      <a:pt x="2480" y="2542"/>
                    </a:lnTo>
                    <a:lnTo>
                      <a:pt x="2573" y="2542"/>
                    </a:lnTo>
                    <a:lnTo>
                      <a:pt x="2573" y="2792"/>
                    </a:lnTo>
                    <a:lnTo>
                      <a:pt x="2620" y="2792"/>
                    </a:lnTo>
                    <a:lnTo>
                      <a:pt x="2620" y="2396"/>
                    </a:lnTo>
                    <a:lnTo>
                      <a:pt x="2666" y="2396"/>
                    </a:lnTo>
                    <a:lnTo>
                      <a:pt x="2666" y="2792"/>
                    </a:lnTo>
                    <a:lnTo>
                      <a:pt x="2713" y="2792"/>
                    </a:lnTo>
                    <a:lnTo>
                      <a:pt x="2713" y="2396"/>
                    </a:lnTo>
                    <a:lnTo>
                      <a:pt x="2760" y="2396"/>
                    </a:lnTo>
                    <a:lnTo>
                      <a:pt x="2760" y="2792"/>
                    </a:lnTo>
                    <a:lnTo>
                      <a:pt x="3322" y="2792"/>
                    </a:lnTo>
                    <a:lnTo>
                      <a:pt x="3322" y="113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22" name="Line 2678"/>
              <p:cNvSpPr>
                <a:spLocks noChangeShapeType="1"/>
              </p:cNvSpPr>
              <p:nvPr/>
            </p:nvSpPr>
            <p:spPr bwMode="auto">
              <a:xfrm flipV="1">
                <a:off x="2943" y="1270"/>
                <a:ext cx="1" cy="6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23" name="Line 2679"/>
              <p:cNvSpPr>
                <a:spLocks noChangeShapeType="1"/>
              </p:cNvSpPr>
              <p:nvPr/>
            </p:nvSpPr>
            <p:spPr bwMode="auto">
              <a:xfrm flipV="1">
                <a:off x="2943" y="1182"/>
                <a:ext cx="1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956025" name="Freeform 2681"/>
            <p:cNvSpPr>
              <a:spLocks/>
            </p:cNvSpPr>
            <p:nvPr/>
          </p:nvSpPr>
          <p:spPr bwMode="auto">
            <a:xfrm>
              <a:off x="2916" y="1218"/>
              <a:ext cx="53" cy="52"/>
            </a:xfrm>
            <a:custGeom>
              <a:avLst/>
              <a:gdLst>
                <a:gd name="T0" fmla="*/ 105 w 105"/>
                <a:gd name="T1" fmla="*/ 52 h 105"/>
                <a:gd name="T2" fmla="*/ 101 w 105"/>
                <a:gd name="T3" fmla="*/ 32 h 105"/>
                <a:gd name="T4" fmla="*/ 90 w 105"/>
                <a:gd name="T5" fmla="*/ 15 h 105"/>
                <a:gd name="T6" fmla="*/ 73 w 105"/>
                <a:gd name="T7" fmla="*/ 4 h 105"/>
                <a:gd name="T8" fmla="*/ 52 w 105"/>
                <a:gd name="T9" fmla="*/ 0 h 105"/>
                <a:gd name="T10" fmla="*/ 32 w 105"/>
                <a:gd name="T11" fmla="*/ 4 h 105"/>
                <a:gd name="T12" fmla="*/ 15 w 105"/>
                <a:gd name="T13" fmla="*/ 15 h 105"/>
                <a:gd name="T14" fmla="*/ 4 w 105"/>
                <a:gd name="T15" fmla="*/ 32 h 105"/>
                <a:gd name="T16" fmla="*/ 0 w 105"/>
                <a:gd name="T17" fmla="*/ 52 h 105"/>
                <a:gd name="T18" fmla="*/ 4 w 105"/>
                <a:gd name="T19" fmla="*/ 73 h 105"/>
                <a:gd name="T20" fmla="*/ 15 w 105"/>
                <a:gd name="T21" fmla="*/ 90 h 105"/>
                <a:gd name="T22" fmla="*/ 32 w 105"/>
                <a:gd name="T23" fmla="*/ 101 h 105"/>
                <a:gd name="T24" fmla="*/ 52 w 105"/>
                <a:gd name="T25" fmla="*/ 105 h 105"/>
                <a:gd name="T26" fmla="*/ 73 w 105"/>
                <a:gd name="T27" fmla="*/ 101 h 105"/>
                <a:gd name="T28" fmla="*/ 90 w 105"/>
                <a:gd name="T29" fmla="*/ 90 h 105"/>
                <a:gd name="T30" fmla="*/ 101 w 105"/>
                <a:gd name="T31" fmla="*/ 73 h 105"/>
                <a:gd name="T32" fmla="*/ 105 w 105"/>
                <a:gd name="T3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105">
                  <a:moveTo>
                    <a:pt x="105" y="52"/>
                  </a:moveTo>
                  <a:lnTo>
                    <a:pt x="101" y="32"/>
                  </a:lnTo>
                  <a:lnTo>
                    <a:pt x="90" y="15"/>
                  </a:lnTo>
                  <a:lnTo>
                    <a:pt x="73" y="4"/>
                  </a:lnTo>
                  <a:lnTo>
                    <a:pt x="52" y="0"/>
                  </a:lnTo>
                  <a:lnTo>
                    <a:pt x="32" y="4"/>
                  </a:lnTo>
                  <a:lnTo>
                    <a:pt x="15" y="15"/>
                  </a:lnTo>
                  <a:lnTo>
                    <a:pt x="4" y="32"/>
                  </a:lnTo>
                  <a:lnTo>
                    <a:pt x="0" y="52"/>
                  </a:lnTo>
                  <a:lnTo>
                    <a:pt x="4" y="73"/>
                  </a:lnTo>
                  <a:lnTo>
                    <a:pt x="15" y="90"/>
                  </a:lnTo>
                  <a:lnTo>
                    <a:pt x="32" y="101"/>
                  </a:lnTo>
                  <a:lnTo>
                    <a:pt x="52" y="105"/>
                  </a:lnTo>
                  <a:lnTo>
                    <a:pt x="73" y="101"/>
                  </a:lnTo>
                  <a:lnTo>
                    <a:pt x="90" y="90"/>
                  </a:lnTo>
                  <a:lnTo>
                    <a:pt x="101" y="73"/>
                  </a:lnTo>
                  <a:lnTo>
                    <a:pt x="105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26" name="Line 2682"/>
            <p:cNvSpPr>
              <a:spLocks noChangeShapeType="1"/>
            </p:cNvSpPr>
            <p:nvPr/>
          </p:nvSpPr>
          <p:spPr bwMode="auto">
            <a:xfrm flipV="1">
              <a:off x="2966" y="915"/>
              <a:ext cx="1" cy="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27" name="Freeform 2683"/>
            <p:cNvSpPr>
              <a:spLocks/>
            </p:cNvSpPr>
            <p:nvPr/>
          </p:nvSpPr>
          <p:spPr bwMode="auto">
            <a:xfrm>
              <a:off x="2940" y="863"/>
              <a:ext cx="52" cy="52"/>
            </a:xfrm>
            <a:custGeom>
              <a:avLst/>
              <a:gdLst>
                <a:gd name="T0" fmla="*/ 104 w 104"/>
                <a:gd name="T1" fmla="*/ 52 h 104"/>
                <a:gd name="T2" fmla="*/ 100 w 104"/>
                <a:gd name="T3" fmla="*/ 33 h 104"/>
                <a:gd name="T4" fmla="*/ 89 w 104"/>
                <a:gd name="T5" fmla="*/ 17 h 104"/>
                <a:gd name="T6" fmla="*/ 72 w 104"/>
                <a:gd name="T7" fmla="*/ 5 h 104"/>
                <a:gd name="T8" fmla="*/ 52 w 104"/>
                <a:gd name="T9" fmla="*/ 0 h 104"/>
                <a:gd name="T10" fmla="*/ 31 w 104"/>
                <a:gd name="T11" fmla="*/ 5 h 104"/>
                <a:gd name="T12" fmla="*/ 15 w 104"/>
                <a:gd name="T13" fmla="*/ 17 h 104"/>
                <a:gd name="T14" fmla="*/ 3 w 104"/>
                <a:gd name="T15" fmla="*/ 33 h 104"/>
                <a:gd name="T16" fmla="*/ 0 w 104"/>
                <a:gd name="T17" fmla="*/ 52 h 104"/>
                <a:gd name="T18" fmla="*/ 3 w 104"/>
                <a:gd name="T19" fmla="*/ 73 h 104"/>
                <a:gd name="T20" fmla="*/ 15 w 104"/>
                <a:gd name="T21" fmla="*/ 89 h 104"/>
                <a:gd name="T22" fmla="*/ 31 w 104"/>
                <a:gd name="T23" fmla="*/ 101 h 104"/>
                <a:gd name="T24" fmla="*/ 52 w 104"/>
                <a:gd name="T25" fmla="*/ 104 h 104"/>
                <a:gd name="T26" fmla="*/ 72 w 104"/>
                <a:gd name="T27" fmla="*/ 101 h 104"/>
                <a:gd name="T28" fmla="*/ 89 w 104"/>
                <a:gd name="T29" fmla="*/ 89 h 104"/>
                <a:gd name="T30" fmla="*/ 100 w 104"/>
                <a:gd name="T31" fmla="*/ 73 h 104"/>
                <a:gd name="T32" fmla="*/ 104 w 104"/>
                <a:gd name="T3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0" y="33"/>
                  </a:lnTo>
                  <a:lnTo>
                    <a:pt x="89" y="17"/>
                  </a:lnTo>
                  <a:lnTo>
                    <a:pt x="72" y="5"/>
                  </a:lnTo>
                  <a:lnTo>
                    <a:pt x="52" y="0"/>
                  </a:lnTo>
                  <a:lnTo>
                    <a:pt x="31" y="5"/>
                  </a:lnTo>
                  <a:lnTo>
                    <a:pt x="15" y="17"/>
                  </a:lnTo>
                  <a:lnTo>
                    <a:pt x="3" y="33"/>
                  </a:lnTo>
                  <a:lnTo>
                    <a:pt x="0" y="52"/>
                  </a:lnTo>
                  <a:lnTo>
                    <a:pt x="3" y="73"/>
                  </a:lnTo>
                  <a:lnTo>
                    <a:pt x="15" y="89"/>
                  </a:lnTo>
                  <a:lnTo>
                    <a:pt x="31" y="101"/>
                  </a:lnTo>
                  <a:lnTo>
                    <a:pt x="52" y="104"/>
                  </a:lnTo>
                  <a:lnTo>
                    <a:pt x="72" y="101"/>
                  </a:lnTo>
                  <a:lnTo>
                    <a:pt x="89" y="89"/>
                  </a:lnTo>
                  <a:lnTo>
                    <a:pt x="100" y="73"/>
                  </a:lnTo>
                  <a:lnTo>
                    <a:pt x="104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28" name="Line 2684"/>
            <p:cNvSpPr>
              <a:spLocks noChangeShapeType="1"/>
            </p:cNvSpPr>
            <p:nvPr/>
          </p:nvSpPr>
          <p:spPr bwMode="auto">
            <a:xfrm flipV="1">
              <a:off x="2989" y="1177"/>
              <a:ext cx="1" cy="4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29" name="Line 2685"/>
            <p:cNvSpPr>
              <a:spLocks noChangeShapeType="1"/>
            </p:cNvSpPr>
            <p:nvPr/>
          </p:nvSpPr>
          <p:spPr bwMode="auto">
            <a:xfrm flipV="1">
              <a:off x="2989" y="1102"/>
              <a:ext cx="1" cy="2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30" name="Freeform 2686"/>
            <p:cNvSpPr>
              <a:spLocks/>
            </p:cNvSpPr>
            <p:nvPr/>
          </p:nvSpPr>
          <p:spPr bwMode="auto">
            <a:xfrm>
              <a:off x="2963" y="1125"/>
              <a:ext cx="52" cy="52"/>
            </a:xfrm>
            <a:custGeom>
              <a:avLst/>
              <a:gdLst>
                <a:gd name="T0" fmla="*/ 105 w 105"/>
                <a:gd name="T1" fmla="*/ 53 h 105"/>
                <a:gd name="T2" fmla="*/ 101 w 105"/>
                <a:gd name="T3" fmla="*/ 32 h 105"/>
                <a:gd name="T4" fmla="*/ 90 w 105"/>
                <a:gd name="T5" fmla="*/ 15 h 105"/>
                <a:gd name="T6" fmla="*/ 73 w 105"/>
                <a:gd name="T7" fmla="*/ 4 h 105"/>
                <a:gd name="T8" fmla="*/ 53 w 105"/>
                <a:gd name="T9" fmla="*/ 0 h 105"/>
                <a:gd name="T10" fmla="*/ 32 w 105"/>
                <a:gd name="T11" fmla="*/ 4 h 105"/>
                <a:gd name="T12" fmla="*/ 15 w 105"/>
                <a:gd name="T13" fmla="*/ 15 h 105"/>
                <a:gd name="T14" fmla="*/ 4 w 105"/>
                <a:gd name="T15" fmla="*/ 32 h 105"/>
                <a:gd name="T16" fmla="*/ 0 w 105"/>
                <a:gd name="T17" fmla="*/ 53 h 105"/>
                <a:gd name="T18" fmla="*/ 4 w 105"/>
                <a:gd name="T19" fmla="*/ 73 h 105"/>
                <a:gd name="T20" fmla="*/ 15 w 105"/>
                <a:gd name="T21" fmla="*/ 90 h 105"/>
                <a:gd name="T22" fmla="*/ 32 w 105"/>
                <a:gd name="T23" fmla="*/ 101 h 105"/>
                <a:gd name="T24" fmla="*/ 53 w 105"/>
                <a:gd name="T25" fmla="*/ 105 h 105"/>
                <a:gd name="T26" fmla="*/ 73 w 105"/>
                <a:gd name="T27" fmla="*/ 101 h 105"/>
                <a:gd name="T28" fmla="*/ 90 w 105"/>
                <a:gd name="T29" fmla="*/ 90 h 105"/>
                <a:gd name="T30" fmla="*/ 101 w 105"/>
                <a:gd name="T31" fmla="*/ 73 h 105"/>
                <a:gd name="T32" fmla="*/ 105 w 105"/>
                <a:gd name="T33" fmla="*/ 5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105">
                  <a:moveTo>
                    <a:pt x="105" y="53"/>
                  </a:moveTo>
                  <a:lnTo>
                    <a:pt x="101" y="32"/>
                  </a:lnTo>
                  <a:lnTo>
                    <a:pt x="90" y="15"/>
                  </a:lnTo>
                  <a:lnTo>
                    <a:pt x="73" y="4"/>
                  </a:lnTo>
                  <a:lnTo>
                    <a:pt x="53" y="0"/>
                  </a:lnTo>
                  <a:lnTo>
                    <a:pt x="32" y="4"/>
                  </a:lnTo>
                  <a:lnTo>
                    <a:pt x="15" y="15"/>
                  </a:lnTo>
                  <a:lnTo>
                    <a:pt x="4" y="32"/>
                  </a:lnTo>
                  <a:lnTo>
                    <a:pt x="0" y="53"/>
                  </a:lnTo>
                  <a:lnTo>
                    <a:pt x="4" y="73"/>
                  </a:lnTo>
                  <a:lnTo>
                    <a:pt x="15" y="90"/>
                  </a:lnTo>
                  <a:lnTo>
                    <a:pt x="32" y="101"/>
                  </a:lnTo>
                  <a:lnTo>
                    <a:pt x="53" y="105"/>
                  </a:lnTo>
                  <a:lnTo>
                    <a:pt x="73" y="101"/>
                  </a:lnTo>
                  <a:lnTo>
                    <a:pt x="90" y="90"/>
                  </a:lnTo>
                  <a:lnTo>
                    <a:pt x="101" y="73"/>
                  </a:lnTo>
                  <a:lnTo>
                    <a:pt x="105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31" name="Line 2687"/>
            <p:cNvSpPr>
              <a:spLocks noChangeShapeType="1"/>
            </p:cNvSpPr>
            <p:nvPr/>
          </p:nvSpPr>
          <p:spPr bwMode="auto">
            <a:xfrm flipV="1">
              <a:off x="3013" y="1343"/>
              <a:ext cx="1" cy="9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32" name="Line 2688"/>
            <p:cNvSpPr>
              <a:spLocks noChangeShapeType="1"/>
            </p:cNvSpPr>
            <p:nvPr/>
          </p:nvSpPr>
          <p:spPr bwMode="auto">
            <a:xfrm flipV="1">
              <a:off x="3013" y="1244"/>
              <a:ext cx="1" cy="4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33" name="Freeform 2689"/>
            <p:cNvSpPr>
              <a:spLocks/>
            </p:cNvSpPr>
            <p:nvPr/>
          </p:nvSpPr>
          <p:spPr bwMode="auto">
            <a:xfrm>
              <a:off x="2987" y="1290"/>
              <a:ext cx="52" cy="53"/>
            </a:xfrm>
            <a:custGeom>
              <a:avLst/>
              <a:gdLst>
                <a:gd name="T0" fmla="*/ 105 w 105"/>
                <a:gd name="T1" fmla="*/ 52 h 104"/>
                <a:gd name="T2" fmla="*/ 99 w 105"/>
                <a:gd name="T3" fmla="*/ 33 h 104"/>
                <a:gd name="T4" fmla="*/ 88 w 105"/>
                <a:gd name="T5" fmla="*/ 16 h 104"/>
                <a:gd name="T6" fmla="*/ 73 w 105"/>
                <a:gd name="T7" fmla="*/ 5 h 104"/>
                <a:gd name="T8" fmla="*/ 52 w 105"/>
                <a:gd name="T9" fmla="*/ 0 h 104"/>
                <a:gd name="T10" fmla="*/ 32 w 105"/>
                <a:gd name="T11" fmla="*/ 5 h 104"/>
                <a:gd name="T12" fmla="*/ 15 w 105"/>
                <a:gd name="T13" fmla="*/ 16 h 104"/>
                <a:gd name="T14" fmla="*/ 4 w 105"/>
                <a:gd name="T15" fmla="*/ 33 h 104"/>
                <a:gd name="T16" fmla="*/ 0 w 105"/>
                <a:gd name="T17" fmla="*/ 52 h 104"/>
                <a:gd name="T18" fmla="*/ 4 w 105"/>
                <a:gd name="T19" fmla="*/ 72 h 104"/>
                <a:gd name="T20" fmla="*/ 15 w 105"/>
                <a:gd name="T21" fmla="*/ 89 h 104"/>
                <a:gd name="T22" fmla="*/ 32 w 105"/>
                <a:gd name="T23" fmla="*/ 100 h 104"/>
                <a:gd name="T24" fmla="*/ 52 w 105"/>
                <a:gd name="T25" fmla="*/ 104 h 104"/>
                <a:gd name="T26" fmla="*/ 73 w 105"/>
                <a:gd name="T27" fmla="*/ 100 h 104"/>
                <a:gd name="T28" fmla="*/ 88 w 105"/>
                <a:gd name="T29" fmla="*/ 89 h 104"/>
                <a:gd name="T30" fmla="*/ 99 w 105"/>
                <a:gd name="T31" fmla="*/ 72 h 104"/>
                <a:gd name="T32" fmla="*/ 105 w 105"/>
                <a:gd name="T3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104">
                  <a:moveTo>
                    <a:pt x="105" y="52"/>
                  </a:moveTo>
                  <a:lnTo>
                    <a:pt x="99" y="33"/>
                  </a:lnTo>
                  <a:lnTo>
                    <a:pt x="88" y="16"/>
                  </a:lnTo>
                  <a:lnTo>
                    <a:pt x="73" y="5"/>
                  </a:lnTo>
                  <a:lnTo>
                    <a:pt x="52" y="0"/>
                  </a:lnTo>
                  <a:lnTo>
                    <a:pt x="32" y="5"/>
                  </a:lnTo>
                  <a:lnTo>
                    <a:pt x="15" y="16"/>
                  </a:lnTo>
                  <a:lnTo>
                    <a:pt x="4" y="33"/>
                  </a:lnTo>
                  <a:lnTo>
                    <a:pt x="0" y="52"/>
                  </a:lnTo>
                  <a:lnTo>
                    <a:pt x="4" y="72"/>
                  </a:lnTo>
                  <a:lnTo>
                    <a:pt x="15" y="89"/>
                  </a:lnTo>
                  <a:lnTo>
                    <a:pt x="32" y="100"/>
                  </a:lnTo>
                  <a:lnTo>
                    <a:pt x="52" y="104"/>
                  </a:lnTo>
                  <a:lnTo>
                    <a:pt x="73" y="100"/>
                  </a:lnTo>
                  <a:lnTo>
                    <a:pt x="88" y="89"/>
                  </a:lnTo>
                  <a:lnTo>
                    <a:pt x="99" y="72"/>
                  </a:lnTo>
                  <a:lnTo>
                    <a:pt x="105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34" name="Line 2690"/>
            <p:cNvSpPr>
              <a:spLocks noChangeShapeType="1"/>
            </p:cNvSpPr>
            <p:nvPr/>
          </p:nvSpPr>
          <p:spPr bwMode="auto">
            <a:xfrm flipV="1">
              <a:off x="3036" y="1593"/>
              <a:ext cx="1" cy="80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35" name="Line 2691"/>
            <p:cNvSpPr>
              <a:spLocks noChangeShapeType="1"/>
            </p:cNvSpPr>
            <p:nvPr/>
          </p:nvSpPr>
          <p:spPr bwMode="auto">
            <a:xfrm flipV="1">
              <a:off x="3036" y="1441"/>
              <a:ext cx="1" cy="9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36" name="Freeform 2692"/>
            <p:cNvSpPr>
              <a:spLocks/>
            </p:cNvSpPr>
            <p:nvPr/>
          </p:nvSpPr>
          <p:spPr bwMode="auto">
            <a:xfrm>
              <a:off x="3010" y="1540"/>
              <a:ext cx="52" cy="53"/>
            </a:xfrm>
            <a:custGeom>
              <a:avLst/>
              <a:gdLst>
                <a:gd name="T0" fmla="*/ 104 w 104"/>
                <a:gd name="T1" fmla="*/ 52 h 104"/>
                <a:gd name="T2" fmla="*/ 99 w 104"/>
                <a:gd name="T3" fmla="*/ 31 h 104"/>
                <a:gd name="T4" fmla="*/ 87 w 104"/>
                <a:gd name="T5" fmla="*/ 15 h 104"/>
                <a:gd name="T6" fmla="*/ 72 w 104"/>
                <a:gd name="T7" fmla="*/ 3 h 104"/>
                <a:gd name="T8" fmla="*/ 52 w 104"/>
                <a:gd name="T9" fmla="*/ 0 h 104"/>
                <a:gd name="T10" fmla="*/ 31 w 104"/>
                <a:gd name="T11" fmla="*/ 3 h 104"/>
                <a:gd name="T12" fmla="*/ 15 w 104"/>
                <a:gd name="T13" fmla="*/ 15 h 104"/>
                <a:gd name="T14" fmla="*/ 3 w 104"/>
                <a:gd name="T15" fmla="*/ 31 h 104"/>
                <a:gd name="T16" fmla="*/ 0 w 104"/>
                <a:gd name="T17" fmla="*/ 52 h 104"/>
                <a:gd name="T18" fmla="*/ 3 w 104"/>
                <a:gd name="T19" fmla="*/ 73 h 104"/>
                <a:gd name="T20" fmla="*/ 15 w 104"/>
                <a:gd name="T21" fmla="*/ 89 h 104"/>
                <a:gd name="T22" fmla="*/ 31 w 104"/>
                <a:gd name="T23" fmla="*/ 101 h 104"/>
                <a:gd name="T24" fmla="*/ 52 w 104"/>
                <a:gd name="T25" fmla="*/ 104 h 104"/>
                <a:gd name="T26" fmla="*/ 72 w 104"/>
                <a:gd name="T27" fmla="*/ 101 h 104"/>
                <a:gd name="T28" fmla="*/ 87 w 104"/>
                <a:gd name="T29" fmla="*/ 89 h 104"/>
                <a:gd name="T30" fmla="*/ 99 w 104"/>
                <a:gd name="T31" fmla="*/ 73 h 104"/>
                <a:gd name="T32" fmla="*/ 104 w 104"/>
                <a:gd name="T3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99" y="31"/>
                  </a:lnTo>
                  <a:lnTo>
                    <a:pt x="87" y="15"/>
                  </a:lnTo>
                  <a:lnTo>
                    <a:pt x="72" y="3"/>
                  </a:lnTo>
                  <a:lnTo>
                    <a:pt x="52" y="0"/>
                  </a:lnTo>
                  <a:lnTo>
                    <a:pt x="31" y="3"/>
                  </a:lnTo>
                  <a:lnTo>
                    <a:pt x="15" y="15"/>
                  </a:lnTo>
                  <a:lnTo>
                    <a:pt x="3" y="31"/>
                  </a:lnTo>
                  <a:lnTo>
                    <a:pt x="0" y="52"/>
                  </a:lnTo>
                  <a:lnTo>
                    <a:pt x="3" y="73"/>
                  </a:lnTo>
                  <a:lnTo>
                    <a:pt x="15" y="89"/>
                  </a:lnTo>
                  <a:lnTo>
                    <a:pt x="31" y="101"/>
                  </a:lnTo>
                  <a:lnTo>
                    <a:pt x="52" y="104"/>
                  </a:lnTo>
                  <a:lnTo>
                    <a:pt x="72" y="101"/>
                  </a:lnTo>
                  <a:lnTo>
                    <a:pt x="87" y="89"/>
                  </a:lnTo>
                  <a:lnTo>
                    <a:pt x="99" y="73"/>
                  </a:lnTo>
                  <a:lnTo>
                    <a:pt x="104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37" name="Freeform 2693"/>
            <p:cNvSpPr>
              <a:spLocks/>
            </p:cNvSpPr>
            <p:nvPr/>
          </p:nvSpPr>
          <p:spPr bwMode="auto">
            <a:xfrm>
              <a:off x="3592" y="1078"/>
              <a:ext cx="53" cy="53"/>
            </a:xfrm>
            <a:custGeom>
              <a:avLst/>
              <a:gdLst>
                <a:gd name="T0" fmla="*/ 104 w 104"/>
                <a:gd name="T1" fmla="*/ 52 h 104"/>
                <a:gd name="T2" fmla="*/ 99 w 104"/>
                <a:gd name="T3" fmla="*/ 32 h 104"/>
                <a:gd name="T4" fmla="*/ 87 w 104"/>
                <a:gd name="T5" fmla="*/ 17 h 104"/>
                <a:gd name="T6" fmla="*/ 72 w 104"/>
                <a:gd name="T7" fmla="*/ 6 h 104"/>
                <a:gd name="T8" fmla="*/ 52 w 104"/>
                <a:gd name="T9" fmla="*/ 0 h 104"/>
                <a:gd name="T10" fmla="*/ 31 w 104"/>
                <a:gd name="T11" fmla="*/ 6 h 104"/>
                <a:gd name="T12" fmla="*/ 15 w 104"/>
                <a:gd name="T13" fmla="*/ 17 h 104"/>
                <a:gd name="T14" fmla="*/ 3 w 104"/>
                <a:gd name="T15" fmla="*/ 32 h 104"/>
                <a:gd name="T16" fmla="*/ 0 w 104"/>
                <a:gd name="T17" fmla="*/ 52 h 104"/>
                <a:gd name="T18" fmla="*/ 3 w 104"/>
                <a:gd name="T19" fmla="*/ 73 h 104"/>
                <a:gd name="T20" fmla="*/ 15 w 104"/>
                <a:gd name="T21" fmla="*/ 90 h 104"/>
                <a:gd name="T22" fmla="*/ 31 w 104"/>
                <a:gd name="T23" fmla="*/ 101 h 104"/>
                <a:gd name="T24" fmla="*/ 52 w 104"/>
                <a:gd name="T25" fmla="*/ 104 h 104"/>
                <a:gd name="T26" fmla="*/ 72 w 104"/>
                <a:gd name="T27" fmla="*/ 101 h 104"/>
                <a:gd name="T28" fmla="*/ 87 w 104"/>
                <a:gd name="T29" fmla="*/ 90 h 104"/>
                <a:gd name="T30" fmla="*/ 99 w 104"/>
                <a:gd name="T31" fmla="*/ 73 h 104"/>
                <a:gd name="T32" fmla="*/ 104 w 104"/>
                <a:gd name="T33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99" y="32"/>
                  </a:lnTo>
                  <a:lnTo>
                    <a:pt x="87" y="17"/>
                  </a:lnTo>
                  <a:lnTo>
                    <a:pt x="72" y="6"/>
                  </a:lnTo>
                  <a:lnTo>
                    <a:pt x="52" y="0"/>
                  </a:lnTo>
                  <a:lnTo>
                    <a:pt x="31" y="6"/>
                  </a:lnTo>
                  <a:lnTo>
                    <a:pt x="15" y="17"/>
                  </a:lnTo>
                  <a:lnTo>
                    <a:pt x="3" y="32"/>
                  </a:lnTo>
                  <a:lnTo>
                    <a:pt x="0" y="52"/>
                  </a:lnTo>
                  <a:lnTo>
                    <a:pt x="3" y="73"/>
                  </a:lnTo>
                  <a:lnTo>
                    <a:pt x="15" y="90"/>
                  </a:lnTo>
                  <a:lnTo>
                    <a:pt x="31" y="101"/>
                  </a:lnTo>
                  <a:lnTo>
                    <a:pt x="52" y="104"/>
                  </a:lnTo>
                  <a:lnTo>
                    <a:pt x="72" y="101"/>
                  </a:lnTo>
                  <a:lnTo>
                    <a:pt x="87" y="90"/>
                  </a:lnTo>
                  <a:lnTo>
                    <a:pt x="99" y="73"/>
                  </a:lnTo>
                  <a:lnTo>
                    <a:pt x="104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38" name="Line 2694"/>
            <p:cNvSpPr>
              <a:spLocks noChangeShapeType="1"/>
            </p:cNvSpPr>
            <p:nvPr/>
          </p:nvSpPr>
          <p:spPr bwMode="auto">
            <a:xfrm>
              <a:off x="3548" y="1230"/>
              <a:ext cx="142" cy="1"/>
            </a:xfrm>
            <a:prstGeom prst="line">
              <a:avLst/>
            </a:pr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39" name="Line 2695"/>
            <p:cNvSpPr>
              <a:spLocks noChangeShapeType="1"/>
            </p:cNvSpPr>
            <p:nvPr/>
          </p:nvSpPr>
          <p:spPr bwMode="auto">
            <a:xfrm>
              <a:off x="3548" y="1341"/>
              <a:ext cx="11" cy="1"/>
            </a:xfrm>
            <a:prstGeom prst="line">
              <a:avLst/>
            </a:prstGeom>
            <a:noFill/>
            <a:ln w="1428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40" name="Line 2696"/>
            <p:cNvSpPr>
              <a:spLocks noChangeShapeType="1"/>
            </p:cNvSpPr>
            <p:nvPr/>
          </p:nvSpPr>
          <p:spPr bwMode="auto">
            <a:xfrm>
              <a:off x="3570" y="1341"/>
              <a:ext cx="11" cy="1"/>
            </a:xfrm>
            <a:prstGeom prst="line">
              <a:avLst/>
            </a:prstGeom>
            <a:noFill/>
            <a:ln w="1428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41" name="Line 2697"/>
            <p:cNvSpPr>
              <a:spLocks noChangeShapeType="1"/>
            </p:cNvSpPr>
            <p:nvPr/>
          </p:nvSpPr>
          <p:spPr bwMode="auto">
            <a:xfrm>
              <a:off x="3592" y="1341"/>
              <a:ext cx="12" cy="1"/>
            </a:xfrm>
            <a:prstGeom prst="line">
              <a:avLst/>
            </a:prstGeom>
            <a:noFill/>
            <a:ln w="1428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42" name="Line 2698"/>
            <p:cNvSpPr>
              <a:spLocks noChangeShapeType="1"/>
            </p:cNvSpPr>
            <p:nvPr/>
          </p:nvSpPr>
          <p:spPr bwMode="auto">
            <a:xfrm>
              <a:off x="3615" y="1341"/>
              <a:ext cx="11" cy="1"/>
            </a:xfrm>
            <a:prstGeom prst="line">
              <a:avLst/>
            </a:prstGeom>
            <a:noFill/>
            <a:ln w="1428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43" name="Line 2699"/>
            <p:cNvSpPr>
              <a:spLocks noChangeShapeType="1"/>
            </p:cNvSpPr>
            <p:nvPr/>
          </p:nvSpPr>
          <p:spPr bwMode="auto">
            <a:xfrm>
              <a:off x="3637" y="1341"/>
              <a:ext cx="11" cy="1"/>
            </a:xfrm>
            <a:prstGeom prst="line">
              <a:avLst/>
            </a:prstGeom>
            <a:noFill/>
            <a:ln w="1428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44" name="Line 2700"/>
            <p:cNvSpPr>
              <a:spLocks noChangeShapeType="1"/>
            </p:cNvSpPr>
            <p:nvPr/>
          </p:nvSpPr>
          <p:spPr bwMode="auto">
            <a:xfrm>
              <a:off x="3660" y="1341"/>
              <a:ext cx="11" cy="1"/>
            </a:xfrm>
            <a:prstGeom prst="line">
              <a:avLst/>
            </a:prstGeom>
            <a:noFill/>
            <a:ln w="1428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45" name="Line 2701"/>
            <p:cNvSpPr>
              <a:spLocks noChangeShapeType="1"/>
            </p:cNvSpPr>
            <p:nvPr/>
          </p:nvSpPr>
          <p:spPr bwMode="auto">
            <a:xfrm>
              <a:off x="3682" y="1341"/>
              <a:ext cx="8" cy="1"/>
            </a:xfrm>
            <a:prstGeom prst="line">
              <a:avLst/>
            </a:prstGeom>
            <a:noFill/>
            <a:ln w="1428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46" name="Freeform 2702"/>
            <p:cNvSpPr>
              <a:spLocks noEditPoints="1"/>
            </p:cNvSpPr>
            <p:nvPr/>
          </p:nvSpPr>
          <p:spPr bwMode="auto">
            <a:xfrm>
              <a:off x="3741" y="1092"/>
              <a:ext cx="36" cy="52"/>
            </a:xfrm>
            <a:custGeom>
              <a:avLst/>
              <a:gdLst>
                <a:gd name="T0" fmla="*/ 73 w 73"/>
                <a:gd name="T1" fmla="*/ 103 h 105"/>
                <a:gd name="T2" fmla="*/ 55 w 73"/>
                <a:gd name="T3" fmla="*/ 103 h 105"/>
                <a:gd name="T4" fmla="*/ 55 w 73"/>
                <a:gd name="T5" fmla="*/ 92 h 105"/>
                <a:gd name="T6" fmla="*/ 49 w 73"/>
                <a:gd name="T7" fmla="*/ 97 h 105"/>
                <a:gd name="T8" fmla="*/ 43 w 73"/>
                <a:gd name="T9" fmla="*/ 101 h 105"/>
                <a:gd name="T10" fmla="*/ 38 w 73"/>
                <a:gd name="T11" fmla="*/ 105 h 105"/>
                <a:gd name="T12" fmla="*/ 30 w 73"/>
                <a:gd name="T13" fmla="*/ 105 h 105"/>
                <a:gd name="T14" fmla="*/ 23 w 73"/>
                <a:gd name="T15" fmla="*/ 103 h 105"/>
                <a:gd name="T16" fmla="*/ 15 w 73"/>
                <a:gd name="T17" fmla="*/ 101 h 105"/>
                <a:gd name="T18" fmla="*/ 10 w 73"/>
                <a:gd name="T19" fmla="*/ 93 h 105"/>
                <a:gd name="T20" fmla="*/ 4 w 73"/>
                <a:gd name="T21" fmla="*/ 88 h 105"/>
                <a:gd name="T22" fmla="*/ 2 w 73"/>
                <a:gd name="T23" fmla="*/ 82 h 105"/>
                <a:gd name="T24" fmla="*/ 0 w 73"/>
                <a:gd name="T25" fmla="*/ 75 h 105"/>
                <a:gd name="T26" fmla="*/ 0 w 73"/>
                <a:gd name="T27" fmla="*/ 65 h 105"/>
                <a:gd name="T28" fmla="*/ 0 w 73"/>
                <a:gd name="T29" fmla="*/ 56 h 105"/>
                <a:gd name="T30" fmla="*/ 2 w 73"/>
                <a:gd name="T31" fmla="*/ 49 h 105"/>
                <a:gd name="T32" fmla="*/ 4 w 73"/>
                <a:gd name="T33" fmla="*/ 43 h 105"/>
                <a:gd name="T34" fmla="*/ 10 w 73"/>
                <a:gd name="T35" fmla="*/ 37 h 105"/>
                <a:gd name="T36" fmla="*/ 15 w 73"/>
                <a:gd name="T37" fmla="*/ 32 h 105"/>
                <a:gd name="T38" fmla="*/ 23 w 73"/>
                <a:gd name="T39" fmla="*/ 28 h 105"/>
                <a:gd name="T40" fmla="*/ 32 w 73"/>
                <a:gd name="T41" fmla="*/ 26 h 105"/>
                <a:gd name="T42" fmla="*/ 40 w 73"/>
                <a:gd name="T43" fmla="*/ 28 h 105"/>
                <a:gd name="T44" fmla="*/ 47 w 73"/>
                <a:gd name="T45" fmla="*/ 32 h 105"/>
                <a:gd name="T46" fmla="*/ 55 w 73"/>
                <a:gd name="T47" fmla="*/ 37 h 105"/>
                <a:gd name="T48" fmla="*/ 55 w 73"/>
                <a:gd name="T49" fmla="*/ 0 h 105"/>
                <a:gd name="T50" fmla="*/ 73 w 73"/>
                <a:gd name="T51" fmla="*/ 0 h 105"/>
                <a:gd name="T52" fmla="*/ 73 w 73"/>
                <a:gd name="T53" fmla="*/ 103 h 105"/>
                <a:gd name="T54" fmla="*/ 19 w 73"/>
                <a:gd name="T55" fmla="*/ 64 h 105"/>
                <a:gd name="T56" fmla="*/ 19 w 73"/>
                <a:gd name="T57" fmla="*/ 71 h 105"/>
                <a:gd name="T58" fmla="*/ 21 w 73"/>
                <a:gd name="T59" fmla="*/ 77 h 105"/>
                <a:gd name="T60" fmla="*/ 23 w 73"/>
                <a:gd name="T61" fmla="*/ 82 h 105"/>
                <a:gd name="T62" fmla="*/ 27 w 73"/>
                <a:gd name="T63" fmla="*/ 86 h 105"/>
                <a:gd name="T64" fmla="*/ 32 w 73"/>
                <a:gd name="T65" fmla="*/ 90 h 105"/>
                <a:gd name="T66" fmla="*/ 36 w 73"/>
                <a:gd name="T67" fmla="*/ 90 h 105"/>
                <a:gd name="T68" fmla="*/ 42 w 73"/>
                <a:gd name="T69" fmla="*/ 90 h 105"/>
                <a:gd name="T70" fmla="*/ 45 w 73"/>
                <a:gd name="T71" fmla="*/ 88 h 105"/>
                <a:gd name="T72" fmla="*/ 49 w 73"/>
                <a:gd name="T73" fmla="*/ 84 h 105"/>
                <a:gd name="T74" fmla="*/ 51 w 73"/>
                <a:gd name="T75" fmla="*/ 78 h 105"/>
                <a:gd name="T76" fmla="*/ 53 w 73"/>
                <a:gd name="T77" fmla="*/ 73 h 105"/>
                <a:gd name="T78" fmla="*/ 55 w 73"/>
                <a:gd name="T79" fmla="*/ 65 h 105"/>
                <a:gd name="T80" fmla="*/ 53 w 73"/>
                <a:gd name="T81" fmla="*/ 58 h 105"/>
                <a:gd name="T82" fmla="*/ 51 w 73"/>
                <a:gd name="T83" fmla="*/ 52 h 105"/>
                <a:gd name="T84" fmla="*/ 49 w 73"/>
                <a:gd name="T85" fmla="*/ 47 h 105"/>
                <a:gd name="T86" fmla="*/ 45 w 73"/>
                <a:gd name="T87" fmla="*/ 45 h 105"/>
                <a:gd name="T88" fmla="*/ 42 w 73"/>
                <a:gd name="T89" fmla="*/ 43 h 105"/>
                <a:gd name="T90" fmla="*/ 36 w 73"/>
                <a:gd name="T91" fmla="*/ 41 h 105"/>
                <a:gd name="T92" fmla="*/ 32 w 73"/>
                <a:gd name="T93" fmla="*/ 43 h 105"/>
                <a:gd name="T94" fmla="*/ 28 w 73"/>
                <a:gd name="T95" fmla="*/ 45 h 105"/>
                <a:gd name="T96" fmla="*/ 25 w 73"/>
                <a:gd name="T97" fmla="*/ 47 h 105"/>
                <a:gd name="T98" fmla="*/ 21 w 73"/>
                <a:gd name="T99" fmla="*/ 52 h 105"/>
                <a:gd name="T100" fmla="*/ 19 w 73"/>
                <a:gd name="T101" fmla="*/ 58 h 105"/>
                <a:gd name="T102" fmla="*/ 19 w 73"/>
                <a:gd name="T103" fmla="*/ 6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3" h="105">
                  <a:moveTo>
                    <a:pt x="73" y="103"/>
                  </a:moveTo>
                  <a:lnTo>
                    <a:pt x="55" y="103"/>
                  </a:lnTo>
                  <a:lnTo>
                    <a:pt x="55" y="92"/>
                  </a:lnTo>
                  <a:lnTo>
                    <a:pt x="49" y="97"/>
                  </a:lnTo>
                  <a:lnTo>
                    <a:pt x="43" y="101"/>
                  </a:lnTo>
                  <a:lnTo>
                    <a:pt x="38" y="105"/>
                  </a:lnTo>
                  <a:lnTo>
                    <a:pt x="30" y="105"/>
                  </a:lnTo>
                  <a:lnTo>
                    <a:pt x="23" y="103"/>
                  </a:lnTo>
                  <a:lnTo>
                    <a:pt x="15" y="101"/>
                  </a:lnTo>
                  <a:lnTo>
                    <a:pt x="10" y="93"/>
                  </a:lnTo>
                  <a:lnTo>
                    <a:pt x="4" y="88"/>
                  </a:lnTo>
                  <a:lnTo>
                    <a:pt x="2" y="82"/>
                  </a:lnTo>
                  <a:lnTo>
                    <a:pt x="0" y="75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2" y="49"/>
                  </a:lnTo>
                  <a:lnTo>
                    <a:pt x="4" y="43"/>
                  </a:lnTo>
                  <a:lnTo>
                    <a:pt x="10" y="37"/>
                  </a:lnTo>
                  <a:lnTo>
                    <a:pt x="15" y="32"/>
                  </a:lnTo>
                  <a:lnTo>
                    <a:pt x="23" y="28"/>
                  </a:lnTo>
                  <a:lnTo>
                    <a:pt x="32" y="26"/>
                  </a:lnTo>
                  <a:lnTo>
                    <a:pt x="40" y="28"/>
                  </a:lnTo>
                  <a:lnTo>
                    <a:pt x="47" y="32"/>
                  </a:lnTo>
                  <a:lnTo>
                    <a:pt x="55" y="37"/>
                  </a:lnTo>
                  <a:lnTo>
                    <a:pt x="55" y="0"/>
                  </a:lnTo>
                  <a:lnTo>
                    <a:pt x="73" y="0"/>
                  </a:lnTo>
                  <a:lnTo>
                    <a:pt x="73" y="103"/>
                  </a:lnTo>
                  <a:close/>
                  <a:moveTo>
                    <a:pt x="19" y="64"/>
                  </a:moveTo>
                  <a:lnTo>
                    <a:pt x="19" y="71"/>
                  </a:lnTo>
                  <a:lnTo>
                    <a:pt x="21" y="77"/>
                  </a:lnTo>
                  <a:lnTo>
                    <a:pt x="23" y="82"/>
                  </a:lnTo>
                  <a:lnTo>
                    <a:pt x="27" y="86"/>
                  </a:lnTo>
                  <a:lnTo>
                    <a:pt x="32" y="90"/>
                  </a:lnTo>
                  <a:lnTo>
                    <a:pt x="36" y="90"/>
                  </a:lnTo>
                  <a:lnTo>
                    <a:pt x="42" y="90"/>
                  </a:lnTo>
                  <a:lnTo>
                    <a:pt x="45" y="88"/>
                  </a:lnTo>
                  <a:lnTo>
                    <a:pt x="49" y="84"/>
                  </a:lnTo>
                  <a:lnTo>
                    <a:pt x="51" y="78"/>
                  </a:lnTo>
                  <a:lnTo>
                    <a:pt x="53" y="73"/>
                  </a:lnTo>
                  <a:lnTo>
                    <a:pt x="55" y="65"/>
                  </a:lnTo>
                  <a:lnTo>
                    <a:pt x="53" y="58"/>
                  </a:lnTo>
                  <a:lnTo>
                    <a:pt x="51" y="52"/>
                  </a:lnTo>
                  <a:lnTo>
                    <a:pt x="49" y="47"/>
                  </a:lnTo>
                  <a:lnTo>
                    <a:pt x="45" y="45"/>
                  </a:lnTo>
                  <a:lnTo>
                    <a:pt x="42" y="43"/>
                  </a:lnTo>
                  <a:lnTo>
                    <a:pt x="36" y="41"/>
                  </a:lnTo>
                  <a:lnTo>
                    <a:pt x="32" y="43"/>
                  </a:lnTo>
                  <a:lnTo>
                    <a:pt x="28" y="45"/>
                  </a:lnTo>
                  <a:lnTo>
                    <a:pt x="25" y="47"/>
                  </a:lnTo>
                  <a:lnTo>
                    <a:pt x="21" y="52"/>
                  </a:lnTo>
                  <a:lnTo>
                    <a:pt x="19" y="58"/>
                  </a:lnTo>
                  <a:lnTo>
                    <a:pt x="19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47" name="Freeform 2703"/>
            <p:cNvSpPr>
              <a:spLocks noEditPoints="1"/>
            </p:cNvSpPr>
            <p:nvPr/>
          </p:nvSpPr>
          <p:spPr bwMode="auto">
            <a:xfrm>
              <a:off x="3784" y="1105"/>
              <a:ext cx="35" cy="39"/>
            </a:xfrm>
            <a:custGeom>
              <a:avLst/>
              <a:gdLst>
                <a:gd name="T0" fmla="*/ 4 w 71"/>
                <a:gd name="T1" fmla="*/ 23 h 79"/>
                <a:gd name="T2" fmla="*/ 10 w 71"/>
                <a:gd name="T3" fmla="*/ 10 h 79"/>
                <a:gd name="T4" fmla="*/ 19 w 71"/>
                <a:gd name="T5" fmla="*/ 4 h 79"/>
                <a:gd name="T6" fmla="*/ 36 w 71"/>
                <a:gd name="T7" fmla="*/ 0 h 79"/>
                <a:gd name="T8" fmla="*/ 51 w 71"/>
                <a:gd name="T9" fmla="*/ 2 h 79"/>
                <a:gd name="T10" fmla="*/ 60 w 71"/>
                <a:gd name="T11" fmla="*/ 8 h 79"/>
                <a:gd name="T12" fmla="*/ 66 w 71"/>
                <a:gd name="T13" fmla="*/ 15 h 79"/>
                <a:gd name="T14" fmla="*/ 68 w 71"/>
                <a:gd name="T15" fmla="*/ 30 h 79"/>
                <a:gd name="T16" fmla="*/ 68 w 71"/>
                <a:gd name="T17" fmla="*/ 62 h 79"/>
                <a:gd name="T18" fmla="*/ 69 w 71"/>
                <a:gd name="T19" fmla="*/ 71 h 79"/>
                <a:gd name="T20" fmla="*/ 53 w 71"/>
                <a:gd name="T21" fmla="*/ 77 h 79"/>
                <a:gd name="T22" fmla="*/ 51 w 71"/>
                <a:gd name="T23" fmla="*/ 71 h 79"/>
                <a:gd name="T24" fmla="*/ 49 w 71"/>
                <a:gd name="T25" fmla="*/ 67 h 79"/>
                <a:gd name="T26" fmla="*/ 38 w 71"/>
                <a:gd name="T27" fmla="*/ 77 h 79"/>
                <a:gd name="T28" fmla="*/ 26 w 71"/>
                <a:gd name="T29" fmla="*/ 79 h 79"/>
                <a:gd name="T30" fmla="*/ 13 w 71"/>
                <a:gd name="T31" fmla="*/ 77 h 79"/>
                <a:gd name="T32" fmla="*/ 4 w 71"/>
                <a:gd name="T33" fmla="*/ 67 h 79"/>
                <a:gd name="T34" fmla="*/ 0 w 71"/>
                <a:gd name="T35" fmla="*/ 56 h 79"/>
                <a:gd name="T36" fmla="*/ 4 w 71"/>
                <a:gd name="T37" fmla="*/ 45 h 79"/>
                <a:gd name="T38" fmla="*/ 12 w 71"/>
                <a:gd name="T39" fmla="*/ 38 h 79"/>
                <a:gd name="T40" fmla="*/ 28 w 71"/>
                <a:gd name="T41" fmla="*/ 32 h 79"/>
                <a:gd name="T42" fmla="*/ 43 w 71"/>
                <a:gd name="T43" fmla="*/ 30 h 79"/>
                <a:gd name="T44" fmla="*/ 47 w 71"/>
                <a:gd name="T45" fmla="*/ 26 h 79"/>
                <a:gd name="T46" fmla="*/ 45 w 71"/>
                <a:gd name="T47" fmla="*/ 19 h 79"/>
                <a:gd name="T48" fmla="*/ 34 w 71"/>
                <a:gd name="T49" fmla="*/ 15 h 79"/>
                <a:gd name="T50" fmla="*/ 26 w 71"/>
                <a:gd name="T51" fmla="*/ 17 h 79"/>
                <a:gd name="T52" fmla="*/ 23 w 71"/>
                <a:gd name="T53" fmla="*/ 24 h 79"/>
                <a:gd name="T54" fmla="*/ 41 w 71"/>
                <a:gd name="T55" fmla="*/ 43 h 79"/>
                <a:gd name="T56" fmla="*/ 28 w 71"/>
                <a:gd name="T57" fmla="*/ 47 h 79"/>
                <a:gd name="T58" fmla="*/ 21 w 71"/>
                <a:gd name="T59" fmla="*/ 51 h 79"/>
                <a:gd name="T60" fmla="*/ 21 w 71"/>
                <a:gd name="T61" fmla="*/ 58 h 79"/>
                <a:gd name="T62" fmla="*/ 26 w 71"/>
                <a:gd name="T63" fmla="*/ 64 h 79"/>
                <a:gd name="T64" fmla="*/ 36 w 71"/>
                <a:gd name="T65" fmla="*/ 64 h 79"/>
                <a:gd name="T66" fmla="*/ 45 w 71"/>
                <a:gd name="T67" fmla="*/ 58 h 79"/>
                <a:gd name="T68" fmla="*/ 47 w 71"/>
                <a:gd name="T69" fmla="*/ 51 h 79"/>
                <a:gd name="T70" fmla="*/ 47 w 71"/>
                <a:gd name="T71" fmla="*/ 4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1" h="79">
                  <a:moveTo>
                    <a:pt x="23" y="24"/>
                  </a:moveTo>
                  <a:lnTo>
                    <a:pt x="4" y="23"/>
                  </a:lnTo>
                  <a:lnTo>
                    <a:pt x="6" y="15"/>
                  </a:lnTo>
                  <a:lnTo>
                    <a:pt x="10" y="10"/>
                  </a:lnTo>
                  <a:lnTo>
                    <a:pt x="13" y="6"/>
                  </a:lnTo>
                  <a:lnTo>
                    <a:pt x="19" y="4"/>
                  </a:lnTo>
                  <a:lnTo>
                    <a:pt x="26" y="2"/>
                  </a:lnTo>
                  <a:lnTo>
                    <a:pt x="36" y="0"/>
                  </a:lnTo>
                  <a:lnTo>
                    <a:pt x="43" y="2"/>
                  </a:lnTo>
                  <a:lnTo>
                    <a:pt x="51" y="2"/>
                  </a:lnTo>
                  <a:lnTo>
                    <a:pt x="54" y="4"/>
                  </a:lnTo>
                  <a:lnTo>
                    <a:pt x="60" y="8"/>
                  </a:lnTo>
                  <a:lnTo>
                    <a:pt x="64" y="11"/>
                  </a:lnTo>
                  <a:lnTo>
                    <a:pt x="66" y="15"/>
                  </a:lnTo>
                  <a:lnTo>
                    <a:pt x="66" y="23"/>
                  </a:lnTo>
                  <a:lnTo>
                    <a:pt x="68" y="30"/>
                  </a:lnTo>
                  <a:lnTo>
                    <a:pt x="68" y="52"/>
                  </a:lnTo>
                  <a:lnTo>
                    <a:pt x="68" y="62"/>
                  </a:lnTo>
                  <a:lnTo>
                    <a:pt x="68" y="67"/>
                  </a:lnTo>
                  <a:lnTo>
                    <a:pt x="69" y="71"/>
                  </a:lnTo>
                  <a:lnTo>
                    <a:pt x="71" y="77"/>
                  </a:lnTo>
                  <a:lnTo>
                    <a:pt x="53" y="77"/>
                  </a:lnTo>
                  <a:lnTo>
                    <a:pt x="51" y="75"/>
                  </a:lnTo>
                  <a:lnTo>
                    <a:pt x="51" y="71"/>
                  </a:lnTo>
                  <a:lnTo>
                    <a:pt x="49" y="69"/>
                  </a:lnTo>
                  <a:lnTo>
                    <a:pt x="49" y="67"/>
                  </a:lnTo>
                  <a:lnTo>
                    <a:pt x="43" y="73"/>
                  </a:lnTo>
                  <a:lnTo>
                    <a:pt x="38" y="77"/>
                  </a:lnTo>
                  <a:lnTo>
                    <a:pt x="32" y="79"/>
                  </a:lnTo>
                  <a:lnTo>
                    <a:pt x="26" y="79"/>
                  </a:lnTo>
                  <a:lnTo>
                    <a:pt x="19" y="79"/>
                  </a:lnTo>
                  <a:lnTo>
                    <a:pt x="13" y="77"/>
                  </a:lnTo>
                  <a:lnTo>
                    <a:pt x="8" y="73"/>
                  </a:lnTo>
                  <a:lnTo>
                    <a:pt x="4" y="67"/>
                  </a:lnTo>
                  <a:lnTo>
                    <a:pt x="2" y="62"/>
                  </a:lnTo>
                  <a:lnTo>
                    <a:pt x="0" y="56"/>
                  </a:lnTo>
                  <a:lnTo>
                    <a:pt x="2" y="51"/>
                  </a:lnTo>
                  <a:lnTo>
                    <a:pt x="4" y="45"/>
                  </a:lnTo>
                  <a:lnTo>
                    <a:pt x="8" y="41"/>
                  </a:lnTo>
                  <a:lnTo>
                    <a:pt x="12" y="38"/>
                  </a:lnTo>
                  <a:lnTo>
                    <a:pt x="19" y="36"/>
                  </a:lnTo>
                  <a:lnTo>
                    <a:pt x="28" y="32"/>
                  </a:lnTo>
                  <a:lnTo>
                    <a:pt x="36" y="30"/>
                  </a:lnTo>
                  <a:lnTo>
                    <a:pt x="43" y="30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1"/>
                  </a:lnTo>
                  <a:lnTo>
                    <a:pt x="45" y="19"/>
                  </a:lnTo>
                  <a:lnTo>
                    <a:pt x="41" y="17"/>
                  </a:lnTo>
                  <a:lnTo>
                    <a:pt x="34" y="15"/>
                  </a:lnTo>
                  <a:lnTo>
                    <a:pt x="30" y="17"/>
                  </a:lnTo>
                  <a:lnTo>
                    <a:pt x="26" y="17"/>
                  </a:lnTo>
                  <a:lnTo>
                    <a:pt x="25" y="21"/>
                  </a:lnTo>
                  <a:lnTo>
                    <a:pt x="23" y="24"/>
                  </a:lnTo>
                  <a:close/>
                  <a:moveTo>
                    <a:pt x="47" y="43"/>
                  </a:moveTo>
                  <a:lnTo>
                    <a:pt x="41" y="43"/>
                  </a:lnTo>
                  <a:lnTo>
                    <a:pt x="36" y="45"/>
                  </a:lnTo>
                  <a:lnTo>
                    <a:pt x="28" y="47"/>
                  </a:lnTo>
                  <a:lnTo>
                    <a:pt x="25" y="49"/>
                  </a:lnTo>
                  <a:lnTo>
                    <a:pt x="21" y="51"/>
                  </a:lnTo>
                  <a:lnTo>
                    <a:pt x="21" y="54"/>
                  </a:lnTo>
                  <a:lnTo>
                    <a:pt x="21" y="58"/>
                  </a:lnTo>
                  <a:lnTo>
                    <a:pt x="23" y="62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41" y="60"/>
                  </a:lnTo>
                  <a:lnTo>
                    <a:pt x="45" y="58"/>
                  </a:lnTo>
                  <a:lnTo>
                    <a:pt x="47" y="54"/>
                  </a:lnTo>
                  <a:lnTo>
                    <a:pt x="47" y="51"/>
                  </a:lnTo>
                  <a:lnTo>
                    <a:pt x="47" y="47"/>
                  </a:lnTo>
                  <a:lnTo>
                    <a:pt x="47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48" name="Freeform 2704"/>
            <p:cNvSpPr>
              <a:spLocks/>
            </p:cNvSpPr>
            <p:nvPr/>
          </p:nvSpPr>
          <p:spPr bwMode="auto">
            <a:xfrm>
              <a:off x="3823" y="1092"/>
              <a:ext cx="22" cy="52"/>
            </a:xfrm>
            <a:custGeom>
              <a:avLst/>
              <a:gdLst>
                <a:gd name="T0" fmla="*/ 43 w 45"/>
                <a:gd name="T1" fmla="*/ 26 h 103"/>
                <a:gd name="T2" fmla="*/ 43 w 45"/>
                <a:gd name="T3" fmla="*/ 41 h 103"/>
                <a:gd name="T4" fmla="*/ 28 w 45"/>
                <a:gd name="T5" fmla="*/ 41 h 103"/>
                <a:gd name="T6" fmla="*/ 28 w 45"/>
                <a:gd name="T7" fmla="*/ 73 h 103"/>
                <a:gd name="T8" fmla="*/ 28 w 45"/>
                <a:gd name="T9" fmla="*/ 78 h 103"/>
                <a:gd name="T10" fmla="*/ 28 w 45"/>
                <a:gd name="T11" fmla="*/ 82 h 103"/>
                <a:gd name="T12" fmla="*/ 28 w 45"/>
                <a:gd name="T13" fmla="*/ 84 h 103"/>
                <a:gd name="T14" fmla="*/ 30 w 45"/>
                <a:gd name="T15" fmla="*/ 86 h 103"/>
                <a:gd name="T16" fmla="*/ 31 w 45"/>
                <a:gd name="T17" fmla="*/ 86 h 103"/>
                <a:gd name="T18" fmla="*/ 33 w 45"/>
                <a:gd name="T19" fmla="*/ 88 h 103"/>
                <a:gd name="T20" fmla="*/ 35 w 45"/>
                <a:gd name="T21" fmla="*/ 88 h 103"/>
                <a:gd name="T22" fmla="*/ 39 w 45"/>
                <a:gd name="T23" fmla="*/ 88 h 103"/>
                <a:gd name="T24" fmla="*/ 45 w 45"/>
                <a:gd name="T25" fmla="*/ 86 h 103"/>
                <a:gd name="T26" fmla="*/ 45 w 45"/>
                <a:gd name="T27" fmla="*/ 101 h 103"/>
                <a:gd name="T28" fmla="*/ 37 w 45"/>
                <a:gd name="T29" fmla="*/ 103 h 103"/>
                <a:gd name="T30" fmla="*/ 28 w 45"/>
                <a:gd name="T31" fmla="*/ 103 h 103"/>
                <a:gd name="T32" fmla="*/ 24 w 45"/>
                <a:gd name="T33" fmla="*/ 103 h 103"/>
                <a:gd name="T34" fmla="*/ 18 w 45"/>
                <a:gd name="T35" fmla="*/ 101 h 103"/>
                <a:gd name="T36" fmla="*/ 15 w 45"/>
                <a:gd name="T37" fmla="*/ 99 h 103"/>
                <a:gd name="T38" fmla="*/ 13 w 45"/>
                <a:gd name="T39" fmla="*/ 97 h 103"/>
                <a:gd name="T40" fmla="*/ 11 w 45"/>
                <a:gd name="T41" fmla="*/ 93 h 103"/>
                <a:gd name="T42" fmla="*/ 9 w 45"/>
                <a:gd name="T43" fmla="*/ 88 h 103"/>
                <a:gd name="T44" fmla="*/ 9 w 45"/>
                <a:gd name="T45" fmla="*/ 86 h 103"/>
                <a:gd name="T46" fmla="*/ 9 w 45"/>
                <a:gd name="T47" fmla="*/ 80 h 103"/>
                <a:gd name="T48" fmla="*/ 9 w 45"/>
                <a:gd name="T49" fmla="*/ 75 h 103"/>
                <a:gd name="T50" fmla="*/ 9 w 45"/>
                <a:gd name="T51" fmla="*/ 41 h 103"/>
                <a:gd name="T52" fmla="*/ 0 w 45"/>
                <a:gd name="T53" fmla="*/ 41 h 103"/>
                <a:gd name="T54" fmla="*/ 0 w 45"/>
                <a:gd name="T55" fmla="*/ 26 h 103"/>
                <a:gd name="T56" fmla="*/ 9 w 45"/>
                <a:gd name="T57" fmla="*/ 26 h 103"/>
                <a:gd name="T58" fmla="*/ 9 w 45"/>
                <a:gd name="T59" fmla="*/ 11 h 103"/>
                <a:gd name="T60" fmla="*/ 28 w 45"/>
                <a:gd name="T61" fmla="*/ 0 h 103"/>
                <a:gd name="T62" fmla="*/ 28 w 45"/>
                <a:gd name="T63" fmla="*/ 26 h 103"/>
                <a:gd name="T64" fmla="*/ 43 w 45"/>
                <a:gd name="T65" fmla="*/ 2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103">
                  <a:moveTo>
                    <a:pt x="43" y="26"/>
                  </a:moveTo>
                  <a:lnTo>
                    <a:pt x="43" y="41"/>
                  </a:lnTo>
                  <a:lnTo>
                    <a:pt x="28" y="41"/>
                  </a:lnTo>
                  <a:lnTo>
                    <a:pt x="28" y="73"/>
                  </a:lnTo>
                  <a:lnTo>
                    <a:pt x="28" y="78"/>
                  </a:lnTo>
                  <a:lnTo>
                    <a:pt x="28" y="82"/>
                  </a:lnTo>
                  <a:lnTo>
                    <a:pt x="28" y="84"/>
                  </a:lnTo>
                  <a:lnTo>
                    <a:pt x="30" y="86"/>
                  </a:lnTo>
                  <a:lnTo>
                    <a:pt x="31" y="86"/>
                  </a:lnTo>
                  <a:lnTo>
                    <a:pt x="33" y="88"/>
                  </a:lnTo>
                  <a:lnTo>
                    <a:pt x="35" y="88"/>
                  </a:lnTo>
                  <a:lnTo>
                    <a:pt x="39" y="88"/>
                  </a:lnTo>
                  <a:lnTo>
                    <a:pt x="45" y="86"/>
                  </a:lnTo>
                  <a:lnTo>
                    <a:pt x="45" y="101"/>
                  </a:lnTo>
                  <a:lnTo>
                    <a:pt x="37" y="103"/>
                  </a:lnTo>
                  <a:lnTo>
                    <a:pt x="28" y="103"/>
                  </a:lnTo>
                  <a:lnTo>
                    <a:pt x="24" y="103"/>
                  </a:lnTo>
                  <a:lnTo>
                    <a:pt x="18" y="101"/>
                  </a:lnTo>
                  <a:lnTo>
                    <a:pt x="15" y="99"/>
                  </a:lnTo>
                  <a:lnTo>
                    <a:pt x="13" y="97"/>
                  </a:lnTo>
                  <a:lnTo>
                    <a:pt x="11" y="93"/>
                  </a:lnTo>
                  <a:lnTo>
                    <a:pt x="9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9" y="75"/>
                  </a:lnTo>
                  <a:lnTo>
                    <a:pt x="9" y="41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9" y="26"/>
                  </a:lnTo>
                  <a:lnTo>
                    <a:pt x="9" y="11"/>
                  </a:lnTo>
                  <a:lnTo>
                    <a:pt x="28" y="0"/>
                  </a:lnTo>
                  <a:lnTo>
                    <a:pt x="28" y="26"/>
                  </a:lnTo>
                  <a:lnTo>
                    <a:pt x="43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49" name="Freeform 2705"/>
            <p:cNvSpPr>
              <a:spLocks noEditPoints="1"/>
            </p:cNvSpPr>
            <p:nvPr/>
          </p:nvSpPr>
          <p:spPr bwMode="auto">
            <a:xfrm>
              <a:off x="3847" y="1105"/>
              <a:ext cx="36" cy="39"/>
            </a:xfrm>
            <a:custGeom>
              <a:avLst/>
              <a:gdLst>
                <a:gd name="T0" fmla="*/ 4 w 71"/>
                <a:gd name="T1" fmla="*/ 23 h 79"/>
                <a:gd name="T2" fmla="*/ 10 w 71"/>
                <a:gd name="T3" fmla="*/ 10 h 79"/>
                <a:gd name="T4" fmla="*/ 21 w 71"/>
                <a:gd name="T5" fmla="*/ 4 h 79"/>
                <a:gd name="T6" fmla="*/ 36 w 71"/>
                <a:gd name="T7" fmla="*/ 0 h 79"/>
                <a:gd name="T8" fmla="*/ 51 w 71"/>
                <a:gd name="T9" fmla="*/ 2 h 79"/>
                <a:gd name="T10" fmla="*/ 60 w 71"/>
                <a:gd name="T11" fmla="*/ 8 h 79"/>
                <a:gd name="T12" fmla="*/ 66 w 71"/>
                <a:gd name="T13" fmla="*/ 15 h 79"/>
                <a:gd name="T14" fmla="*/ 68 w 71"/>
                <a:gd name="T15" fmla="*/ 30 h 79"/>
                <a:gd name="T16" fmla="*/ 68 w 71"/>
                <a:gd name="T17" fmla="*/ 62 h 79"/>
                <a:gd name="T18" fmla="*/ 69 w 71"/>
                <a:gd name="T19" fmla="*/ 71 h 79"/>
                <a:gd name="T20" fmla="*/ 53 w 71"/>
                <a:gd name="T21" fmla="*/ 77 h 79"/>
                <a:gd name="T22" fmla="*/ 51 w 71"/>
                <a:gd name="T23" fmla="*/ 71 h 79"/>
                <a:gd name="T24" fmla="*/ 49 w 71"/>
                <a:gd name="T25" fmla="*/ 67 h 79"/>
                <a:gd name="T26" fmla="*/ 38 w 71"/>
                <a:gd name="T27" fmla="*/ 77 h 79"/>
                <a:gd name="T28" fmla="*/ 26 w 71"/>
                <a:gd name="T29" fmla="*/ 79 h 79"/>
                <a:gd name="T30" fmla="*/ 13 w 71"/>
                <a:gd name="T31" fmla="*/ 77 h 79"/>
                <a:gd name="T32" fmla="*/ 4 w 71"/>
                <a:gd name="T33" fmla="*/ 67 h 79"/>
                <a:gd name="T34" fmla="*/ 0 w 71"/>
                <a:gd name="T35" fmla="*/ 56 h 79"/>
                <a:gd name="T36" fmla="*/ 4 w 71"/>
                <a:gd name="T37" fmla="*/ 45 h 79"/>
                <a:gd name="T38" fmla="*/ 13 w 71"/>
                <a:gd name="T39" fmla="*/ 38 h 79"/>
                <a:gd name="T40" fmla="*/ 28 w 71"/>
                <a:gd name="T41" fmla="*/ 32 h 79"/>
                <a:gd name="T42" fmla="*/ 43 w 71"/>
                <a:gd name="T43" fmla="*/ 30 h 79"/>
                <a:gd name="T44" fmla="*/ 47 w 71"/>
                <a:gd name="T45" fmla="*/ 26 h 79"/>
                <a:gd name="T46" fmla="*/ 45 w 71"/>
                <a:gd name="T47" fmla="*/ 19 h 79"/>
                <a:gd name="T48" fmla="*/ 34 w 71"/>
                <a:gd name="T49" fmla="*/ 15 h 79"/>
                <a:gd name="T50" fmla="*/ 26 w 71"/>
                <a:gd name="T51" fmla="*/ 17 h 79"/>
                <a:gd name="T52" fmla="*/ 23 w 71"/>
                <a:gd name="T53" fmla="*/ 24 h 79"/>
                <a:gd name="T54" fmla="*/ 43 w 71"/>
                <a:gd name="T55" fmla="*/ 43 h 79"/>
                <a:gd name="T56" fmla="*/ 28 w 71"/>
                <a:gd name="T57" fmla="*/ 47 h 79"/>
                <a:gd name="T58" fmla="*/ 21 w 71"/>
                <a:gd name="T59" fmla="*/ 51 h 79"/>
                <a:gd name="T60" fmla="*/ 21 w 71"/>
                <a:gd name="T61" fmla="*/ 58 h 79"/>
                <a:gd name="T62" fmla="*/ 26 w 71"/>
                <a:gd name="T63" fmla="*/ 64 h 79"/>
                <a:gd name="T64" fmla="*/ 38 w 71"/>
                <a:gd name="T65" fmla="*/ 64 h 79"/>
                <a:gd name="T66" fmla="*/ 45 w 71"/>
                <a:gd name="T67" fmla="*/ 58 h 79"/>
                <a:gd name="T68" fmla="*/ 47 w 71"/>
                <a:gd name="T69" fmla="*/ 51 h 79"/>
                <a:gd name="T70" fmla="*/ 47 w 71"/>
                <a:gd name="T71" fmla="*/ 4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1" h="79">
                  <a:moveTo>
                    <a:pt x="23" y="24"/>
                  </a:moveTo>
                  <a:lnTo>
                    <a:pt x="4" y="23"/>
                  </a:lnTo>
                  <a:lnTo>
                    <a:pt x="6" y="15"/>
                  </a:lnTo>
                  <a:lnTo>
                    <a:pt x="10" y="10"/>
                  </a:lnTo>
                  <a:lnTo>
                    <a:pt x="15" y="6"/>
                  </a:lnTo>
                  <a:lnTo>
                    <a:pt x="21" y="4"/>
                  </a:lnTo>
                  <a:lnTo>
                    <a:pt x="26" y="2"/>
                  </a:lnTo>
                  <a:lnTo>
                    <a:pt x="36" y="0"/>
                  </a:lnTo>
                  <a:lnTo>
                    <a:pt x="43" y="2"/>
                  </a:lnTo>
                  <a:lnTo>
                    <a:pt x="51" y="2"/>
                  </a:lnTo>
                  <a:lnTo>
                    <a:pt x="56" y="4"/>
                  </a:lnTo>
                  <a:lnTo>
                    <a:pt x="60" y="8"/>
                  </a:lnTo>
                  <a:lnTo>
                    <a:pt x="64" y="11"/>
                  </a:lnTo>
                  <a:lnTo>
                    <a:pt x="66" y="15"/>
                  </a:lnTo>
                  <a:lnTo>
                    <a:pt x="68" y="23"/>
                  </a:lnTo>
                  <a:lnTo>
                    <a:pt x="68" y="30"/>
                  </a:lnTo>
                  <a:lnTo>
                    <a:pt x="68" y="52"/>
                  </a:lnTo>
                  <a:lnTo>
                    <a:pt x="68" y="62"/>
                  </a:lnTo>
                  <a:lnTo>
                    <a:pt x="68" y="67"/>
                  </a:lnTo>
                  <a:lnTo>
                    <a:pt x="69" y="71"/>
                  </a:lnTo>
                  <a:lnTo>
                    <a:pt x="71" y="77"/>
                  </a:lnTo>
                  <a:lnTo>
                    <a:pt x="53" y="77"/>
                  </a:lnTo>
                  <a:lnTo>
                    <a:pt x="51" y="75"/>
                  </a:lnTo>
                  <a:lnTo>
                    <a:pt x="51" y="71"/>
                  </a:lnTo>
                  <a:lnTo>
                    <a:pt x="49" y="69"/>
                  </a:lnTo>
                  <a:lnTo>
                    <a:pt x="49" y="67"/>
                  </a:lnTo>
                  <a:lnTo>
                    <a:pt x="43" y="73"/>
                  </a:lnTo>
                  <a:lnTo>
                    <a:pt x="38" y="77"/>
                  </a:lnTo>
                  <a:lnTo>
                    <a:pt x="32" y="79"/>
                  </a:lnTo>
                  <a:lnTo>
                    <a:pt x="26" y="79"/>
                  </a:lnTo>
                  <a:lnTo>
                    <a:pt x="19" y="79"/>
                  </a:lnTo>
                  <a:lnTo>
                    <a:pt x="13" y="77"/>
                  </a:lnTo>
                  <a:lnTo>
                    <a:pt x="8" y="73"/>
                  </a:lnTo>
                  <a:lnTo>
                    <a:pt x="4" y="67"/>
                  </a:lnTo>
                  <a:lnTo>
                    <a:pt x="2" y="62"/>
                  </a:lnTo>
                  <a:lnTo>
                    <a:pt x="0" y="56"/>
                  </a:lnTo>
                  <a:lnTo>
                    <a:pt x="2" y="51"/>
                  </a:lnTo>
                  <a:lnTo>
                    <a:pt x="4" y="45"/>
                  </a:lnTo>
                  <a:lnTo>
                    <a:pt x="8" y="41"/>
                  </a:lnTo>
                  <a:lnTo>
                    <a:pt x="13" y="38"/>
                  </a:lnTo>
                  <a:lnTo>
                    <a:pt x="19" y="36"/>
                  </a:lnTo>
                  <a:lnTo>
                    <a:pt x="28" y="32"/>
                  </a:lnTo>
                  <a:lnTo>
                    <a:pt x="36" y="30"/>
                  </a:lnTo>
                  <a:lnTo>
                    <a:pt x="43" y="30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1"/>
                  </a:lnTo>
                  <a:lnTo>
                    <a:pt x="45" y="19"/>
                  </a:lnTo>
                  <a:lnTo>
                    <a:pt x="41" y="17"/>
                  </a:lnTo>
                  <a:lnTo>
                    <a:pt x="34" y="15"/>
                  </a:lnTo>
                  <a:lnTo>
                    <a:pt x="30" y="17"/>
                  </a:lnTo>
                  <a:lnTo>
                    <a:pt x="26" y="17"/>
                  </a:lnTo>
                  <a:lnTo>
                    <a:pt x="25" y="21"/>
                  </a:lnTo>
                  <a:lnTo>
                    <a:pt x="23" y="24"/>
                  </a:lnTo>
                  <a:close/>
                  <a:moveTo>
                    <a:pt x="47" y="43"/>
                  </a:moveTo>
                  <a:lnTo>
                    <a:pt x="43" y="43"/>
                  </a:lnTo>
                  <a:lnTo>
                    <a:pt x="36" y="45"/>
                  </a:lnTo>
                  <a:lnTo>
                    <a:pt x="28" y="47"/>
                  </a:lnTo>
                  <a:lnTo>
                    <a:pt x="25" y="49"/>
                  </a:lnTo>
                  <a:lnTo>
                    <a:pt x="21" y="51"/>
                  </a:lnTo>
                  <a:lnTo>
                    <a:pt x="21" y="54"/>
                  </a:lnTo>
                  <a:lnTo>
                    <a:pt x="21" y="58"/>
                  </a:lnTo>
                  <a:lnTo>
                    <a:pt x="25" y="62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38" y="64"/>
                  </a:lnTo>
                  <a:lnTo>
                    <a:pt x="41" y="60"/>
                  </a:lnTo>
                  <a:lnTo>
                    <a:pt x="45" y="58"/>
                  </a:lnTo>
                  <a:lnTo>
                    <a:pt x="47" y="54"/>
                  </a:lnTo>
                  <a:lnTo>
                    <a:pt x="47" y="51"/>
                  </a:lnTo>
                  <a:lnTo>
                    <a:pt x="47" y="47"/>
                  </a:lnTo>
                  <a:lnTo>
                    <a:pt x="47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50" name="Freeform 2706"/>
            <p:cNvSpPr>
              <a:spLocks noEditPoints="1"/>
            </p:cNvSpPr>
            <p:nvPr/>
          </p:nvSpPr>
          <p:spPr bwMode="auto">
            <a:xfrm>
              <a:off x="3743" y="1221"/>
              <a:ext cx="36" cy="52"/>
            </a:xfrm>
            <a:custGeom>
              <a:avLst/>
              <a:gdLst>
                <a:gd name="T0" fmla="*/ 0 w 73"/>
                <a:gd name="T1" fmla="*/ 2 h 105"/>
                <a:gd name="T2" fmla="*/ 21 w 73"/>
                <a:gd name="T3" fmla="*/ 2 h 105"/>
                <a:gd name="T4" fmla="*/ 21 w 73"/>
                <a:gd name="T5" fmla="*/ 14 h 105"/>
                <a:gd name="T6" fmla="*/ 24 w 73"/>
                <a:gd name="T7" fmla="*/ 8 h 105"/>
                <a:gd name="T8" fmla="*/ 30 w 73"/>
                <a:gd name="T9" fmla="*/ 4 h 105"/>
                <a:gd name="T10" fmla="*/ 36 w 73"/>
                <a:gd name="T11" fmla="*/ 2 h 105"/>
                <a:gd name="T12" fmla="*/ 43 w 73"/>
                <a:gd name="T13" fmla="*/ 0 h 105"/>
                <a:gd name="T14" fmla="*/ 51 w 73"/>
                <a:gd name="T15" fmla="*/ 2 h 105"/>
                <a:gd name="T16" fmla="*/ 58 w 73"/>
                <a:gd name="T17" fmla="*/ 6 h 105"/>
                <a:gd name="T18" fmla="*/ 66 w 73"/>
                <a:gd name="T19" fmla="*/ 12 h 105"/>
                <a:gd name="T20" fmla="*/ 69 w 73"/>
                <a:gd name="T21" fmla="*/ 17 h 105"/>
                <a:gd name="T22" fmla="*/ 71 w 73"/>
                <a:gd name="T23" fmla="*/ 23 h 105"/>
                <a:gd name="T24" fmla="*/ 73 w 73"/>
                <a:gd name="T25" fmla="*/ 30 h 105"/>
                <a:gd name="T26" fmla="*/ 73 w 73"/>
                <a:gd name="T27" fmla="*/ 40 h 105"/>
                <a:gd name="T28" fmla="*/ 73 w 73"/>
                <a:gd name="T29" fmla="*/ 49 h 105"/>
                <a:gd name="T30" fmla="*/ 71 w 73"/>
                <a:gd name="T31" fmla="*/ 56 h 105"/>
                <a:gd name="T32" fmla="*/ 69 w 73"/>
                <a:gd name="T33" fmla="*/ 62 h 105"/>
                <a:gd name="T34" fmla="*/ 64 w 73"/>
                <a:gd name="T35" fmla="*/ 68 h 105"/>
                <a:gd name="T36" fmla="*/ 58 w 73"/>
                <a:gd name="T37" fmla="*/ 75 h 105"/>
                <a:gd name="T38" fmla="*/ 51 w 73"/>
                <a:gd name="T39" fmla="*/ 77 h 105"/>
                <a:gd name="T40" fmla="*/ 41 w 73"/>
                <a:gd name="T41" fmla="*/ 79 h 105"/>
                <a:gd name="T42" fmla="*/ 36 w 73"/>
                <a:gd name="T43" fmla="*/ 79 h 105"/>
                <a:gd name="T44" fmla="*/ 30 w 73"/>
                <a:gd name="T45" fmla="*/ 77 h 105"/>
                <a:gd name="T46" fmla="*/ 26 w 73"/>
                <a:gd name="T47" fmla="*/ 73 h 105"/>
                <a:gd name="T48" fmla="*/ 21 w 73"/>
                <a:gd name="T49" fmla="*/ 68 h 105"/>
                <a:gd name="T50" fmla="*/ 21 w 73"/>
                <a:gd name="T51" fmla="*/ 105 h 105"/>
                <a:gd name="T52" fmla="*/ 0 w 73"/>
                <a:gd name="T53" fmla="*/ 105 h 105"/>
                <a:gd name="T54" fmla="*/ 0 w 73"/>
                <a:gd name="T55" fmla="*/ 2 h 105"/>
                <a:gd name="T56" fmla="*/ 21 w 73"/>
                <a:gd name="T57" fmla="*/ 38 h 105"/>
                <a:gd name="T58" fmla="*/ 21 w 73"/>
                <a:gd name="T59" fmla="*/ 47 h 105"/>
                <a:gd name="T60" fmla="*/ 23 w 73"/>
                <a:gd name="T61" fmla="*/ 53 h 105"/>
                <a:gd name="T62" fmla="*/ 24 w 73"/>
                <a:gd name="T63" fmla="*/ 58 h 105"/>
                <a:gd name="T64" fmla="*/ 28 w 73"/>
                <a:gd name="T65" fmla="*/ 62 h 105"/>
                <a:gd name="T66" fmla="*/ 34 w 73"/>
                <a:gd name="T67" fmla="*/ 64 h 105"/>
                <a:gd name="T68" fmla="*/ 38 w 73"/>
                <a:gd name="T69" fmla="*/ 64 h 105"/>
                <a:gd name="T70" fmla="*/ 43 w 73"/>
                <a:gd name="T71" fmla="*/ 64 h 105"/>
                <a:gd name="T72" fmla="*/ 47 w 73"/>
                <a:gd name="T73" fmla="*/ 62 h 105"/>
                <a:gd name="T74" fmla="*/ 51 w 73"/>
                <a:gd name="T75" fmla="*/ 58 h 105"/>
                <a:gd name="T76" fmla="*/ 52 w 73"/>
                <a:gd name="T77" fmla="*/ 55 h 105"/>
                <a:gd name="T78" fmla="*/ 54 w 73"/>
                <a:gd name="T79" fmla="*/ 47 h 105"/>
                <a:gd name="T80" fmla="*/ 54 w 73"/>
                <a:gd name="T81" fmla="*/ 40 h 105"/>
                <a:gd name="T82" fmla="*/ 54 w 73"/>
                <a:gd name="T83" fmla="*/ 32 h 105"/>
                <a:gd name="T84" fmla="*/ 52 w 73"/>
                <a:gd name="T85" fmla="*/ 27 h 105"/>
                <a:gd name="T86" fmla="*/ 49 w 73"/>
                <a:gd name="T87" fmla="*/ 21 h 105"/>
                <a:gd name="T88" fmla="*/ 47 w 73"/>
                <a:gd name="T89" fmla="*/ 19 h 105"/>
                <a:gd name="T90" fmla="*/ 41 w 73"/>
                <a:gd name="T91" fmla="*/ 17 h 105"/>
                <a:gd name="T92" fmla="*/ 38 w 73"/>
                <a:gd name="T93" fmla="*/ 15 h 105"/>
                <a:gd name="T94" fmla="*/ 32 w 73"/>
                <a:gd name="T95" fmla="*/ 17 h 105"/>
                <a:gd name="T96" fmla="*/ 28 w 73"/>
                <a:gd name="T97" fmla="*/ 19 h 105"/>
                <a:gd name="T98" fmla="*/ 24 w 73"/>
                <a:gd name="T99" fmla="*/ 21 h 105"/>
                <a:gd name="T100" fmla="*/ 23 w 73"/>
                <a:gd name="T101" fmla="*/ 27 h 105"/>
                <a:gd name="T102" fmla="*/ 21 w 73"/>
                <a:gd name="T103" fmla="*/ 32 h 105"/>
                <a:gd name="T104" fmla="*/ 21 w 73"/>
                <a:gd name="T105" fmla="*/ 3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" h="105">
                  <a:moveTo>
                    <a:pt x="0" y="2"/>
                  </a:moveTo>
                  <a:lnTo>
                    <a:pt x="21" y="2"/>
                  </a:lnTo>
                  <a:lnTo>
                    <a:pt x="21" y="14"/>
                  </a:lnTo>
                  <a:lnTo>
                    <a:pt x="24" y="8"/>
                  </a:lnTo>
                  <a:lnTo>
                    <a:pt x="30" y="4"/>
                  </a:lnTo>
                  <a:lnTo>
                    <a:pt x="36" y="2"/>
                  </a:lnTo>
                  <a:lnTo>
                    <a:pt x="43" y="0"/>
                  </a:lnTo>
                  <a:lnTo>
                    <a:pt x="51" y="2"/>
                  </a:lnTo>
                  <a:lnTo>
                    <a:pt x="58" y="6"/>
                  </a:lnTo>
                  <a:lnTo>
                    <a:pt x="66" y="12"/>
                  </a:lnTo>
                  <a:lnTo>
                    <a:pt x="69" y="17"/>
                  </a:lnTo>
                  <a:lnTo>
                    <a:pt x="71" y="23"/>
                  </a:lnTo>
                  <a:lnTo>
                    <a:pt x="73" y="30"/>
                  </a:lnTo>
                  <a:lnTo>
                    <a:pt x="73" y="40"/>
                  </a:lnTo>
                  <a:lnTo>
                    <a:pt x="73" y="49"/>
                  </a:lnTo>
                  <a:lnTo>
                    <a:pt x="71" y="56"/>
                  </a:lnTo>
                  <a:lnTo>
                    <a:pt x="69" y="62"/>
                  </a:lnTo>
                  <a:lnTo>
                    <a:pt x="64" y="68"/>
                  </a:lnTo>
                  <a:lnTo>
                    <a:pt x="58" y="75"/>
                  </a:lnTo>
                  <a:lnTo>
                    <a:pt x="51" y="77"/>
                  </a:lnTo>
                  <a:lnTo>
                    <a:pt x="41" y="79"/>
                  </a:lnTo>
                  <a:lnTo>
                    <a:pt x="36" y="79"/>
                  </a:lnTo>
                  <a:lnTo>
                    <a:pt x="30" y="77"/>
                  </a:lnTo>
                  <a:lnTo>
                    <a:pt x="26" y="73"/>
                  </a:lnTo>
                  <a:lnTo>
                    <a:pt x="21" y="68"/>
                  </a:lnTo>
                  <a:lnTo>
                    <a:pt x="21" y="105"/>
                  </a:lnTo>
                  <a:lnTo>
                    <a:pt x="0" y="105"/>
                  </a:lnTo>
                  <a:lnTo>
                    <a:pt x="0" y="2"/>
                  </a:lnTo>
                  <a:close/>
                  <a:moveTo>
                    <a:pt x="21" y="38"/>
                  </a:moveTo>
                  <a:lnTo>
                    <a:pt x="21" y="47"/>
                  </a:lnTo>
                  <a:lnTo>
                    <a:pt x="23" y="53"/>
                  </a:lnTo>
                  <a:lnTo>
                    <a:pt x="24" y="58"/>
                  </a:lnTo>
                  <a:lnTo>
                    <a:pt x="28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43" y="64"/>
                  </a:lnTo>
                  <a:lnTo>
                    <a:pt x="47" y="62"/>
                  </a:lnTo>
                  <a:lnTo>
                    <a:pt x="51" y="58"/>
                  </a:lnTo>
                  <a:lnTo>
                    <a:pt x="52" y="55"/>
                  </a:lnTo>
                  <a:lnTo>
                    <a:pt x="54" y="47"/>
                  </a:lnTo>
                  <a:lnTo>
                    <a:pt x="54" y="40"/>
                  </a:lnTo>
                  <a:lnTo>
                    <a:pt x="54" y="32"/>
                  </a:lnTo>
                  <a:lnTo>
                    <a:pt x="52" y="27"/>
                  </a:lnTo>
                  <a:lnTo>
                    <a:pt x="49" y="21"/>
                  </a:lnTo>
                  <a:lnTo>
                    <a:pt x="47" y="19"/>
                  </a:lnTo>
                  <a:lnTo>
                    <a:pt x="41" y="17"/>
                  </a:lnTo>
                  <a:lnTo>
                    <a:pt x="38" y="15"/>
                  </a:lnTo>
                  <a:lnTo>
                    <a:pt x="32" y="17"/>
                  </a:lnTo>
                  <a:lnTo>
                    <a:pt x="28" y="19"/>
                  </a:lnTo>
                  <a:lnTo>
                    <a:pt x="24" y="21"/>
                  </a:lnTo>
                  <a:lnTo>
                    <a:pt x="23" y="27"/>
                  </a:lnTo>
                  <a:lnTo>
                    <a:pt x="21" y="32"/>
                  </a:lnTo>
                  <a:lnTo>
                    <a:pt x="2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51" name="Freeform 2707"/>
            <p:cNvSpPr>
              <a:spLocks/>
            </p:cNvSpPr>
            <p:nvPr/>
          </p:nvSpPr>
          <p:spPr bwMode="auto">
            <a:xfrm>
              <a:off x="3785" y="1224"/>
              <a:ext cx="65" cy="36"/>
            </a:xfrm>
            <a:custGeom>
              <a:avLst/>
              <a:gdLst>
                <a:gd name="T0" fmla="*/ 107 w 131"/>
                <a:gd name="T1" fmla="*/ 39 h 73"/>
                <a:gd name="T2" fmla="*/ 0 w 131"/>
                <a:gd name="T3" fmla="*/ 39 h 73"/>
                <a:gd name="T4" fmla="*/ 0 w 131"/>
                <a:gd name="T5" fmla="*/ 32 h 73"/>
                <a:gd name="T6" fmla="*/ 107 w 131"/>
                <a:gd name="T7" fmla="*/ 32 h 73"/>
                <a:gd name="T8" fmla="*/ 101 w 131"/>
                <a:gd name="T9" fmla="*/ 26 h 73"/>
                <a:gd name="T10" fmla="*/ 95 w 131"/>
                <a:gd name="T11" fmla="*/ 19 h 73"/>
                <a:gd name="T12" fmla="*/ 92 w 131"/>
                <a:gd name="T13" fmla="*/ 15 h 73"/>
                <a:gd name="T14" fmla="*/ 88 w 131"/>
                <a:gd name="T15" fmla="*/ 8 h 73"/>
                <a:gd name="T16" fmla="*/ 84 w 131"/>
                <a:gd name="T17" fmla="*/ 0 h 73"/>
                <a:gd name="T18" fmla="*/ 90 w 131"/>
                <a:gd name="T19" fmla="*/ 0 h 73"/>
                <a:gd name="T20" fmla="*/ 99 w 131"/>
                <a:gd name="T21" fmla="*/ 9 h 73"/>
                <a:gd name="T22" fmla="*/ 110 w 131"/>
                <a:gd name="T23" fmla="*/ 21 h 73"/>
                <a:gd name="T24" fmla="*/ 120 w 131"/>
                <a:gd name="T25" fmla="*/ 26 h 73"/>
                <a:gd name="T26" fmla="*/ 125 w 131"/>
                <a:gd name="T27" fmla="*/ 30 h 73"/>
                <a:gd name="T28" fmla="*/ 131 w 131"/>
                <a:gd name="T29" fmla="*/ 34 h 73"/>
                <a:gd name="T30" fmla="*/ 131 w 131"/>
                <a:gd name="T31" fmla="*/ 39 h 73"/>
                <a:gd name="T32" fmla="*/ 122 w 131"/>
                <a:gd name="T33" fmla="*/ 45 h 73"/>
                <a:gd name="T34" fmla="*/ 110 w 131"/>
                <a:gd name="T35" fmla="*/ 52 h 73"/>
                <a:gd name="T36" fmla="*/ 99 w 131"/>
                <a:gd name="T37" fmla="*/ 64 h 73"/>
                <a:gd name="T38" fmla="*/ 90 w 131"/>
                <a:gd name="T39" fmla="*/ 73 h 73"/>
                <a:gd name="T40" fmla="*/ 84 w 131"/>
                <a:gd name="T41" fmla="*/ 73 h 73"/>
                <a:gd name="T42" fmla="*/ 88 w 131"/>
                <a:gd name="T43" fmla="*/ 64 h 73"/>
                <a:gd name="T44" fmla="*/ 92 w 131"/>
                <a:gd name="T45" fmla="*/ 58 h 73"/>
                <a:gd name="T46" fmla="*/ 95 w 131"/>
                <a:gd name="T47" fmla="*/ 52 h 73"/>
                <a:gd name="T48" fmla="*/ 101 w 131"/>
                <a:gd name="T49" fmla="*/ 47 h 73"/>
                <a:gd name="T50" fmla="*/ 107 w 131"/>
                <a:gd name="T51" fmla="*/ 3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1" h="73">
                  <a:moveTo>
                    <a:pt x="107" y="39"/>
                  </a:moveTo>
                  <a:lnTo>
                    <a:pt x="0" y="39"/>
                  </a:lnTo>
                  <a:lnTo>
                    <a:pt x="0" y="32"/>
                  </a:lnTo>
                  <a:lnTo>
                    <a:pt x="107" y="32"/>
                  </a:lnTo>
                  <a:lnTo>
                    <a:pt x="101" y="26"/>
                  </a:lnTo>
                  <a:lnTo>
                    <a:pt x="95" y="19"/>
                  </a:lnTo>
                  <a:lnTo>
                    <a:pt x="92" y="15"/>
                  </a:lnTo>
                  <a:lnTo>
                    <a:pt x="88" y="8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9" y="9"/>
                  </a:lnTo>
                  <a:lnTo>
                    <a:pt x="110" y="21"/>
                  </a:lnTo>
                  <a:lnTo>
                    <a:pt x="120" y="26"/>
                  </a:lnTo>
                  <a:lnTo>
                    <a:pt x="125" y="30"/>
                  </a:lnTo>
                  <a:lnTo>
                    <a:pt x="131" y="34"/>
                  </a:lnTo>
                  <a:lnTo>
                    <a:pt x="131" y="39"/>
                  </a:lnTo>
                  <a:lnTo>
                    <a:pt x="122" y="45"/>
                  </a:lnTo>
                  <a:lnTo>
                    <a:pt x="110" y="52"/>
                  </a:lnTo>
                  <a:lnTo>
                    <a:pt x="99" y="64"/>
                  </a:lnTo>
                  <a:lnTo>
                    <a:pt x="90" y="73"/>
                  </a:lnTo>
                  <a:lnTo>
                    <a:pt x="84" y="73"/>
                  </a:lnTo>
                  <a:lnTo>
                    <a:pt x="88" y="64"/>
                  </a:lnTo>
                  <a:lnTo>
                    <a:pt x="92" y="58"/>
                  </a:lnTo>
                  <a:lnTo>
                    <a:pt x="95" y="52"/>
                  </a:lnTo>
                  <a:lnTo>
                    <a:pt x="101" y="47"/>
                  </a:lnTo>
                  <a:lnTo>
                    <a:pt x="107" y="3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52" name="Freeform 2708"/>
            <p:cNvSpPr>
              <a:spLocks/>
            </p:cNvSpPr>
            <p:nvPr/>
          </p:nvSpPr>
          <p:spPr bwMode="auto">
            <a:xfrm>
              <a:off x="3855" y="1226"/>
              <a:ext cx="32" cy="34"/>
            </a:xfrm>
            <a:custGeom>
              <a:avLst/>
              <a:gdLst>
                <a:gd name="T0" fmla="*/ 38 w 66"/>
                <a:gd name="T1" fmla="*/ 52 h 69"/>
                <a:gd name="T2" fmla="*/ 51 w 66"/>
                <a:gd name="T3" fmla="*/ 32 h 69"/>
                <a:gd name="T4" fmla="*/ 54 w 66"/>
                <a:gd name="T5" fmla="*/ 24 h 69"/>
                <a:gd name="T6" fmla="*/ 54 w 66"/>
                <a:gd name="T7" fmla="*/ 20 h 69"/>
                <a:gd name="T8" fmla="*/ 54 w 66"/>
                <a:gd name="T9" fmla="*/ 17 h 69"/>
                <a:gd name="T10" fmla="*/ 54 w 66"/>
                <a:gd name="T11" fmla="*/ 15 h 69"/>
                <a:gd name="T12" fmla="*/ 53 w 66"/>
                <a:gd name="T13" fmla="*/ 11 h 69"/>
                <a:gd name="T14" fmla="*/ 53 w 66"/>
                <a:gd name="T15" fmla="*/ 7 h 69"/>
                <a:gd name="T16" fmla="*/ 53 w 66"/>
                <a:gd name="T17" fmla="*/ 5 h 69"/>
                <a:gd name="T18" fmla="*/ 54 w 66"/>
                <a:gd name="T19" fmla="*/ 2 h 69"/>
                <a:gd name="T20" fmla="*/ 56 w 66"/>
                <a:gd name="T21" fmla="*/ 0 h 69"/>
                <a:gd name="T22" fmla="*/ 60 w 66"/>
                <a:gd name="T23" fmla="*/ 0 h 69"/>
                <a:gd name="T24" fmla="*/ 62 w 66"/>
                <a:gd name="T25" fmla="*/ 0 h 69"/>
                <a:gd name="T26" fmla="*/ 64 w 66"/>
                <a:gd name="T27" fmla="*/ 2 h 69"/>
                <a:gd name="T28" fmla="*/ 66 w 66"/>
                <a:gd name="T29" fmla="*/ 4 h 69"/>
                <a:gd name="T30" fmla="*/ 66 w 66"/>
                <a:gd name="T31" fmla="*/ 7 h 69"/>
                <a:gd name="T32" fmla="*/ 66 w 66"/>
                <a:gd name="T33" fmla="*/ 11 h 69"/>
                <a:gd name="T34" fmla="*/ 66 w 66"/>
                <a:gd name="T35" fmla="*/ 13 h 69"/>
                <a:gd name="T36" fmla="*/ 64 w 66"/>
                <a:gd name="T37" fmla="*/ 18 h 69"/>
                <a:gd name="T38" fmla="*/ 60 w 66"/>
                <a:gd name="T39" fmla="*/ 24 h 69"/>
                <a:gd name="T40" fmla="*/ 49 w 66"/>
                <a:gd name="T41" fmla="*/ 43 h 69"/>
                <a:gd name="T42" fmla="*/ 32 w 66"/>
                <a:gd name="T43" fmla="*/ 69 h 69"/>
                <a:gd name="T44" fmla="*/ 30 w 66"/>
                <a:gd name="T45" fmla="*/ 69 h 69"/>
                <a:gd name="T46" fmla="*/ 15 w 66"/>
                <a:gd name="T47" fmla="*/ 24 h 69"/>
                <a:gd name="T48" fmla="*/ 11 w 66"/>
                <a:gd name="T49" fmla="*/ 18 h 69"/>
                <a:gd name="T50" fmla="*/ 10 w 66"/>
                <a:gd name="T51" fmla="*/ 13 h 69"/>
                <a:gd name="T52" fmla="*/ 8 w 66"/>
                <a:gd name="T53" fmla="*/ 11 h 69"/>
                <a:gd name="T54" fmla="*/ 6 w 66"/>
                <a:gd name="T55" fmla="*/ 7 h 69"/>
                <a:gd name="T56" fmla="*/ 2 w 66"/>
                <a:gd name="T57" fmla="*/ 7 h 69"/>
                <a:gd name="T58" fmla="*/ 2 w 66"/>
                <a:gd name="T59" fmla="*/ 7 h 69"/>
                <a:gd name="T60" fmla="*/ 0 w 66"/>
                <a:gd name="T61" fmla="*/ 7 h 69"/>
                <a:gd name="T62" fmla="*/ 0 w 66"/>
                <a:gd name="T63" fmla="*/ 5 h 69"/>
                <a:gd name="T64" fmla="*/ 15 w 66"/>
                <a:gd name="T65" fmla="*/ 0 h 69"/>
                <a:gd name="T66" fmla="*/ 17 w 66"/>
                <a:gd name="T67" fmla="*/ 0 h 69"/>
                <a:gd name="T68" fmla="*/ 21 w 66"/>
                <a:gd name="T69" fmla="*/ 7 h 69"/>
                <a:gd name="T70" fmla="*/ 25 w 66"/>
                <a:gd name="T71" fmla="*/ 17 h 69"/>
                <a:gd name="T72" fmla="*/ 38 w 66"/>
                <a:gd name="T73" fmla="*/ 5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6" h="69">
                  <a:moveTo>
                    <a:pt x="38" y="52"/>
                  </a:moveTo>
                  <a:lnTo>
                    <a:pt x="51" y="32"/>
                  </a:lnTo>
                  <a:lnTo>
                    <a:pt x="54" y="24"/>
                  </a:lnTo>
                  <a:lnTo>
                    <a:pt x="54" y="20"/>
                  </a:lnTo>
                  <a:lnTo>
                    <a:pt x="54" y="17"/>
                  </a:lnTo>
                  <a:lnTo>
                    <a:pt x="54" y="15"/>
                  </a:lnTo>
                  <a:lnTo>
                    <a:pt x="53" y="11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4" y="2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4" y="2"/>
                  </a:lnTo>
                  <a:lnTo>
                    <a:pt x="66" y="4"/>
                  </a:lnTo>
                  <a:lnTo>
                    <a:pt x="66" y="7"/>
                  </a:lnTo>
                  <a:lnTo>
                    <a:pt x="66" y="11"/>
                  </a:lnTo>
                  <a:lnTo>
                    <a:pt x="66" y="13"/>
                  </a:lnTo>
                  <a:lnTo>
                    <a:pt x="64" y="18"/>
                  </a:lnTo>
                  <a:lnTo>
                    <a:pt x="60" y="24"/>
                  </a:lnTo>
                  <a:lnTo>
                    <a:pt x="49" y="43"/>
                  </a:lnTo>
                  <a:lnTo>
                    <a:pt x="32" y="69"/>
                  </a:lnTo>
                  <a:lnTo>
                    <a:pt x="30" y="69"/>
                  </a:lnTo>
                  <a:lnTo>
                    <a:pt x="15" y="24"/>
                  </a:lnTo>
                  <a:lnTo>
                    <a:pt x="11" y="18"/>
                  </a:lnTo>
                  <a:lnTo>
                    <a:pt x="10" y="13"/>
                  </a:lnTo>
                  <a:lnTo>
                    <a:pt x="8" y="11"/>
                  </a:lnTo>
                  <a:lnTo>
                    <a:pt x="6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7"/>
                  </a:lnTo>
                  <a:lnTo>
                    <a:pt x="25" y="17"/>
                  </a:lnTo>
                  <a:lnTo>
                    <a:pt x="38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53" name="Freeform 2709"/>
            <p:cNvSpPr>
              <a:spLocks/>
            </p:cNvSpPr>
            <p:nvPr/>
          </p:nvSpPr>
          <p:spPr bwMode="auto">
            <a:xfrm>
              <a:off x="3895" y="1208"/>
              <a:ext cx="46" cy="52"/>
            </a:xfrm>
            <a:custGeom>
              <a:avLst/>
              <a:gdLst>
                <a:gd name="T0" fmla="*/ 0 w 93"/>
                <a:gd name="T1" fmla="*/ 103 h 103"/>
                <a:gd name="T2" fmla="*/ 0 w 93"/>
                <a:gd name="T3" fmla="*/ 0 h 103"/>
                <a:gd name="T4" fmla="*/ 20 w 93"/>
                <a:gd name="T5" fmla="*/ 0 h 103"/>
                <a:gd name="T6" fmla="*/ 20 w 93"/>
                <a:gd name="T7" fmla="*/ 47 h 103"/>
                <a:gd name="T8" fmla="*/ 65 w 93"/>
                <a:gd name="T9" fmla="*/ 0 h 103"/>
                <a:gd name="T10" fmla="*/ 91 w 93"/>
                <a:gd name="T11" fmla="*/ 0 h 103"/>
                <a:gd name="T12" fmla="*/ 52 w 93"/>
                <a:gd name="T13" fmla="*/ 40 h 103"/>
                <a:gd name="T14" fmla="*/ 93 w 93"/>
                <a:gd name="T15" fmla="*/ 103 h 103"/>
                <a:gd name="T16" fmla="*/ 69 w 93"/>
                <a:gd name="T17" fmla="*/ 103 h 103"/>
                <a:gd name="T18" fmla="*/ 39 w 93"/>
                <a:gd name="T19" fmla="*/ 53 h 103"/>
                <a:gd name="T20" fmla="*/ 20 w 93"/>
                <a:gd name="T21" fmla="*/ 71 h 103"/>
                <a:gd name="T22" fmla="*/ 20 w 93"/>
                <a:gd name="T23" fmla="*/ 103 h 103"/>
                <a:gd name="T24" fmla="*/ 0 w 93"/>
                <a:gd name="T25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103">
                  <a:moveTo>
                    <a:pt x="0" y="103"/>
                  </a:moveTo>
                  <a:lnTo>
                    <a:pt x="0" y="0"/>
                  </a:lnTo>
                  <a:lnTo>
                    <a:pt x="20" y="0"/>
                  </a:lnTo>
                  <a:lnTo>
                    <a:pt x="20" y="47"/>
                  </a:lnTo>
                  <a:lnTo>
                    <a:pt x="65" y="0"/>
                  </a:lnTo>
                  <a:lnTo>
                    <a:pt x="91" y="0"/>
                  </a:lnTo>
                  <a:lnTo>
                    <a:pt x="52" y="40"/>
                  </a:lnTo>
                  <a:lnTo>
                    <a:pt x="93" y="103"/>
                  </a:lnTo>
                  <a:lnTo>
                    <a:pt x="69" y="103"/>
                  </a:lnTo>
                  <a:lnTo>
                    <a:pt x="39" y="53"/>
                  </a:lnTo>
                  <a:lnTo>
                    <a:pt x="20" y="71"/>
                  </a:lnTo>
                  <a:lnTo>
                    <a:pt x="20" y="103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54" name="Freeform 2710"/>
            <p:cNvSpPr>
              <a:spLocks/>
            </p:cNvSpPr>
            <p:nvPr/>
          </p:nvSpPr>
          <p:spPr bwMode="auto">
            <a:xfrm>
              <a:off x="3944" y="1193"/>
              <a:ext cx="25" cy="25"/>
            </a:xfrm>
            <a:custGeom>
              <a:avLst/>
              <a:gdLst>
                <a:gd name="T0" fmla="*/ 19 w 51"/>
                <a:gd name="T1" fmla="*/ 50 h 50"/>
                <a:gd name="T2" fmla="*/ 19 w 51"/>
                <a:gd name="T3" fmla="*/ 29 h 50"/>
                <a:gd name="T4" fmla="*/ 0 w 51"/>
                <a:gd name="T5" fmla="*/ 29 h 50"/>
                <a:gd name="T6" fmla="*/ 0 w 51"/>
                <a:gd name="T7" fmla="*/ 18 h 50"/>
                <a:gd name="T8" fmla="*/ 19 w 51"/>
                <a:gd name="T9" fmla="*/ 18 h 50"/>
                <a:gd name="T10" fmla="*/ 19 w 51"/>
                <a:gd name="T11" fmla="*/ 0 h 50"/>
                <a:gd name="T12" fmla="*/ 30 w 51"/>
                <a:gd name="T13" fmla="*/ 0 h 50"/>
                <a:gd name="T14" fmla="*/ 30 w 51"/>
                <a:gd name="T15" fmla="*/ 18 h 50"/>
                <a:gd name="T16" fmla="*/ 51 w 51"/>
                <a:gd name="T17" fmla="*/ 18 h 50"/>
                <a:gd name="T18" fmla="*/ 51 w 51"/>
                <a:gd name="T19" fmla="*/ 29 h 50"/>
                <a:gd name="T20" fmla="*/ 30 w 51"/>
                <a:gd name="T21" fmla="*/ 29 h 50"/>
                <a:gd name="T22" fmla="*/ 30 w 51"/>
                <a:gd name="T23" fmla="*/ 50 h 50"/>
                <a:gd name="T24" fmla="*/ 19 w 51"/>
                <a:gd name="T2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50">
                  <a:moveTo>
                    <a:pt x="19" y="50"/>
                  </a:moveTo>
                  <a:lnTo>
                    <a:pt x="19" y="29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30" y="18"/>
                  </a:lnTo>
                  <a:lnTo>
                    <a:pt x="51" y="18"/>
                  </a:lnTo>
                  <a:lnTo>
                    <a:pt x="51" y="29"/>
                  </a:lnTo>
                  <a:lnTo>
                    <a:pt x="30" y="29"/>
                  </a:lnTo>
                  <a:lnTo>
                    <a:pt x="30" y="50"/>
                  </a:lnTo>
                  <a:lnTo>
                    <a:pt x="19" y="5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55" name="Freeform 2711"/>
            <p:cNvSpPr>
              <a:spLocks/>
            </p:cNvSpPr>
            <p:nvPr/>
          </p:nvSpPr>
          <p:spPr bwMode="auto">
            <a:xfrm>
              <a:off x="3976" y="1208"/>
              <a:ext cx="49" cy="52"/>
            </a:xfrm>
            <a:custGeom>
              <a:avLst/>
              <a:gdLst>
                <a:gd name="T0" fmla="*/ 0 w 99"/>
                <a:gd name="T1" fmla="*/ 103 h 103"/>
                <a:gd name="T2" fmla="*/ 0 w 99"/>
                <a:gd name="T3" fmla="*/ 0 h 103"/>
                <a:gd name="T4" fmla="*/ 34 w 99"/>
                <a:gd name="T5" fmla="*/ 0 h 103"/>
                <a:gd name="T6" fmla="*/ 50 w 99"/>
                <a:gd name="T7" fmla="*/ 71 h 103"/>
                <a:gd name="T8" fmla="*/ 67 w 99"/>
                <a:gd name="T9" fmla="*/ 0 h 103"/>
                <a:gd name="T10" fmla="*/ 99 w 99"/>
                <a:gd name="T11" fmla="*/ 0 h 103"/>
                <a:gd name="T12" fmla="*/ 99 w 99"/>
                <a:gd name="T13" fmla="*/ 103 h 103"/>
                <a:gd name="T14" fmla="*/ 80 w 99"/>
                <a:gd name="T15" fmla="*/ 103 h 103"/>
                <a:gd name="T16" fmla="*/ 80 w 99"/>
                <a:gd name="T17" fmla="*/ 23 h 103"/>
                <a:gd name="T18" fmla="*/ 62 w 99"/>
                <a:gd name="T19" fmla="*/ 103 h 103"/>
                <a:gd name="T20" fmla="*/ 37 w 99"/>
                <a:gd name="T21" fmla="*/ 103 h 103"/>
                <a:gd name="T22" fmla="*/ 19 w 99"/>
                <a:gd name="T23" fmla="*/ 23 h 103"/>
                <a:gd name="T24" fmla="*/ 19 w 99"/>
                <a:gd name="T25" fmla="*/ 103 h 103"/>
                <a:gd name="T26" fmla="*/ 0 w 99"/>
                <a:gd name="T27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9" h="103">
                  <a:moveTo>
                    <a:pt x="0" y="103"/>
                  </a:moveTo>
                  <a:lnTo>
                    <a:pt x="0" y="0"/>
                  </a:lnTo>
                  <a:lnTo>
                    <a:pt x="34" y="0"/>
                  </a:lnTo>
                  <a:lnTo>
                    <a:pt x="50" y="71"/>
                  </a:lnTo>
                  <a:lnTo>
                    <a:pt x="67" y="0"/>
                  </a:lnTo>
                  <a:lnTo>
                    <a:pt x="99" y="0"/>
                  </a:lnTo>
                  <a:lnTo>
                    <a:pt x="99" y="103"/>
                  </a:lnTo>
                  <a:lnTo>
                    <a:pt x="80" y="103"/>
                  </a:lnTo>
                  <a:lnTo>
                    <a:pt x="80" y="23"/>
                  </a:lnTo>
                  <a:lnTo>
                    <a:pt x="62" y="103"/>
                  </a:lnTo>
                  <a:lnTo>
                    <a:pt x="37" y="103"/>
                  </a:lnTo>
                  <a:lnTo>
                    <a:pt x="19" y="23"/>
                  </a:lnTo>
                  <a:lnTo>
                    <a:pt x="19" y="103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56" name="Freeform 2712"/>
            <p:cNvSpPr>
              <a:spLocks/>
            </p:cNvSpPr>
            <p:nvPr/>
          </p:nvSpPr>
          <p:spPr bwMode="auto">
            <a:xfrm>
              <a:off x="4033" y="1207"/>
              <a:ext cx="46" cy="53"/>
            </a:xfrm>
            <a:custGeom>
              <a:avLst/>
              <a:gdLst>
                <a:gd name="T0" fmla="*/ 71 w 91"/>
                <a:gd name="T1" fmla="*/ 66 h 105"/>
                <a:gd name="T2" fmla="*/ 91 w 91"/>
                <a:gd name="T3" fmla="*/ 71 h 105"/>
                <a:gd name="T4" fmla="*/ 88 w 91"/>
                <a:gd name="T5" fmla="*/ 81 h 105"/>
                <a:gd name="T6" fmla="*/ 82 w 91"/>
                <a:gd name="T7" fmla="*/ 90 h 105"/>
                <a:gd name="T8" fmla="*/ 74 w 91"/>
                <a:gd name="T9" fmla="*/ 98 h 105"/>
                <a:gd name="T10" fmla="*/ 67 w 91"/>
                <a:gd name="T11" fmla="*/ 101 h 105"/>
                <a:gd name="T12" fmla="*/ 58 w 91"/>
                <a:gd name="T13" fmla="*/ 105 h 105"/>
                <a:gd name="T14" fmla="*/ 48 w 91"/>
                <a:gd name="T15" fmla="*/ 105 h 105"/>
                <a:gd name="T16" fmla="*/ 30 w 91"/>
                <a:gd name="T17" fmla="*/ 101 h 105"/>
                <a:gd name="T18" fmla="*/ 13 w 91"/>
                <a:gd name="T19" fmla="*/ 92 h 105"/>
                <a:gd name="T20" fmla="*/ 4 w 91"/>
                <a:gd name="T21" fmla="*/ 75 h 105"/>
                <a:gd name="T22" fmla="*/ 0 w 91"/>
                <a:gd name="T23" fmla="*/ 55 h 105"/>
                <a:gd name="T24" fmla="*/ 4 w 91"/>
                <a:gd name="T25" fmla="*/ 32 h 105"/>
                <a:gd name="T26" fmla="*/ 13 w 91"/>
                <a:gd name="T27" fmla="*/ 15 h 105"/>
                <a:gd name="T28" fmla="*/ 30 w 91"/>
                <a:gd name="T29" fmla="*/ 4 h 105"/>
                <a:gd name="T30" fmla="*/ 48 w 91"/>
                <a:gd name="T31" fmla="*/ 0 h 105"/>
                <a:gd name="T32" fmla="*/ 65 w 91"/>
                <a:gd name="T33" fmla="*/ 4 h 105"/>
                <a:gd name="T34" fmla="*/ 78 w 91"/>
                <a:gd name="T35" fmla="*/ 12 h 105"/>
                <a:gd name="T36" fmla="*/ 82 w 91"/>
                <a:gd name="T37" fmla="*/ 17 h 105"/>
                <a:gd name="T38" fmla="*/ 86 w 91"/>
                <a:gd name="T39" fmla="*/ 25 h 105"/>
                <a:gd name="T40" fmla="*/ 89 w 91"/>
                <a:gd name="T41" fmla="*/ 32 h 105"/>
                <a:gd name="T42" fmla="*/ 69 w 91"/>
                <a:gd name="T43" fmla="*/ 36 h 105"/>
                <a:gd name="T44" fmla="*/ 67 w 91"/>
                <a:gd name="T45" fmla="*/ 32 h 105"/>
                <a:gd name="T46" fmla="*/ 65 w 91"/>
                <a:gd name="T47" fmla="*/ 27 h 105"/>
                <a:gd name="T48" fmla="*/ 61 w 91"/>
                <a:gd name="T49" fmla="*/ 23 h 105"/>
                <a:gd name="T50" fmla="*/ 54 w 91"/>
                <a:gd name="T51" fmla="*/ 19 h 105"/>
                <a:gd name="T52" fmla="*/ 46 w 91"/>
                <a:gd name="T53" fmla="*/ 19 h 105"/>
                <a:gd name="T54" fmla="*/ 39 w 91"/>
                <a:gd name="T55" fmla="*/ 19 h 105"/>
                <a:gd name="T56" fmla="*/ 33 w 91"/>
                <a:gd name="T57" fmla="*/ 23 h 105"/>
                <a:gd name="T58" fmla="*/ 28 w 91"/>
                <a:gd name="T59" fmla="*/ 27 h 105"/>
                <a:gd name="T60" fmla="*/ 24 w 91"/>
                <a:gd name="T61" fmla="*/ 30 h 105"/>
                <a:gd name="T62" fmla="*/ 22 w 91"/>
                <a:gd name="T63" fmla="*/ 38 h 105"/>
                <a:gd name="T64" fmla="*/ 20 w 91"/>
                <a:gd name="T65" fmla="*/ 43 h 105"/>
                <a:gd name="T66" fmla="*/ 20 w 91"/>
                <a:gd name="T67" fmla="*/ 53 h 105"/>
                <a:gd name="T68" fmla="*/ 20 w 91"/>
                <a:gd name="T69" fmla="*/ 62 h 105"/>
                <a:gd name="T70" fmla="*/ 22 w 91"/>
                <a:gd name="T71" fmla="*/ 70 h 105"/>
                <a:gd name="T72" fmla="*/ 24 w 91"/>
                <a:gd name="T73" fmla="*/ 75 h 105"/>
                <a:gd name="T74" fmla="*/ 28 w 91"/>
                <a:gd name="T75" fmla="*/ 79 h 105"/>
                <a:gd name="T76" fmla="*/ 33 w 91"/>
                <a:gd name="T77" fmla="*/ 84 h 105"/>
                <a:gd name="T78" fmla="*/ 39 w 91"/>
                <a:gd name="T79" fmla="*/ 86 h 105"/>
                <a:gd name="T80" fmla="*/ 46 w 91"/>
                <a:gd name="T81" fmla="*/ 88 h 105"/>
                <a:gd name="T82" fmla="*/ 52 w 91"/>
                <a:gd name="T83" fmla="*/ 86 h 105"/>
                <a:gd name="T84" fmla="*/ 58 w 91"/>
                <a:gd name="T85" fmla="*/ 84 h 105"/>
                <a:gd name="T86" fmla="*/ 61 w 91"/>
                <a:gd name="T87" fmla="*/ 83 h 105"/>
                <a:gd name="T88" fmla="*/ 65 w 91"/>
                <a:gd name="T89" fmla="*/ 77 h 105"/>
                <a:gd name="T90" fmla="*/ 69 w 91"/>
                <a:gd name="T91" fmla="*/ 71 h 105"/>
                <a:gd name="T92" fmla="*/ 71 w 91"/>
                <a:gd name="T93" fmla="*/ 6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105">
                  <a:moveTo>
                    <a:pt x="71" y="66"/>
                  </a:moveTo>
                  <a:lnTo>
                    <a:pt x="91" y="71"/>
                  </a:lnTo>
                  <a:lnTo>
                    <a:pt x="88" y="81"/>
                  </a:lnTo>
                  <a:lnTo>
                    <a:pt x="82" y="90"/>
                  </a:lnTo>
                  <a:lnTo>
                    <a:pt x="74" y="98"/>
                  </a:lnTo>
                  <a:lnTo>
                    <a:pt x="67" y="101"/>
                  </a:lnTo>
                  <a:lnTo>
                    <a:pt x="58" y="105"/>
                  </a:lnTo>
                  <a:lnTo>
                    <a:pt x="48" y="105"/>
                  </a:lnTo>
                  <a:lnTo>
                    <a:pt x="30" y="101"/>
                  </a:lnTo>
                  <a:lnTo>
                    <a:pt x="13" y="92"/>
                  </a:lnTo>
                  <a:lnTo>
                    <a:pt x="4" y="75"/>
                  </a:lnTo>
                  <a:lnTo>
                    <a:pt x="0" y="55"/>
                  </a:lnTo>
                  <a:lnTo>
                    <a:pt x="4" y="32"/>
                  </a:lnTo>
                  <a:lnTo>
                    <a:pt x="13" y="15"/>
                  </a:lnTo>
                  <a:lnTo>
                    <a:pt x="30" y="4"/>
                  </a:lnTo>
                  <a:lnTo>
                    <a:pt x="48" y="0"/>
                  </a:lnTo>
                  <a:lnTo>
                    <a:pt x="65" y="4"/>
                  </a:lnTo>
                  <a:lnTo>
                    <a:pt x="78" y="12"/>
                  </a:lnTo>
                  <a:lnTo>
                    <a:pt x="82" y="17"/>
                  </a:lnTo>
                  <a:lnTo>
                    <a:pt x="86" y="25"/>
                  </a:lnTo>
                  <a:lnTo>
                    <a:pt x="89" y="32"/>
                  </a:lnTo>
                  <a:lnTo>
                    <a:pt x="69" y="36"/>
                  </a:lnTo>
                  <a:lnTo>
                    <a:pt x="67" y="32"/>
                  </a:lnTo>
                  <a:lnTo>
                    <a:pt x="65" y="27"/>
                  </a:lnTo>
                  <a:lnTo>
                    <a:pt x="61" y="23"/>
                  </a:lnTo>
                  <a:lnTo>
                    <a:pt x="54" y="19"/>
                  </a:lnTo>
                  <a:lnTo>
                    <a:pt x="46" y="19"/>
                  </a:lnTo>
                  <a:lnTo>
                    <a:pt x="39" y="19"/>
                  </a:lnTo>
                  <a:lnTo>
                    <a:pt x="33" y="23"/>
                  </a:lnTo>
                  <a:lnTo>
                    <a:pt x="28" y="27"/>
                  </a:lnTo>
                  <a:lnTo>
                    <a:pt x="24" y="30"/>
                  </a:lnTo>
                  <a:lnTo>
                    <a:pt x="22" y="38"/>
                  </a:lnTo>
                  <a:lnTo>
                    <a:pt x="20" y="43"/>
                  </a:lnTo>
                  <a:lnTo>
                    <a:pt x="20" y="53"/>
                  </a:lnTo>
                  <a:lnTo>
                    <a:pt x="20" y="62"/>
                  </a:lnTo>
                  <a:lnTo>
                    <a:pt x="22" y="70"/>
                  </a:lnTo>
                  <a:lnTo>
                    <a:pt x="24" y="75"/>
                  </a:lnTo>
                  <a:lnTo>
                    <a:pt x="28" y="79"/>
                  </a:lnTo>
                  <a:lnTo>
                    <a:pt x="33" y="84"/>
                  </a:lnTo>
                  <a:lnTo>
                    <a:pt x="39" y="86"/>
                  </a:lnTo>
                  <a:lnTo>
                    <a:pt x="46" y="88"/>
                  </a:lnTo>
                  <a:lnTo>
                    <a:pt x="52" y="86"/>
                  </a:lnTo>
                  <a:lnTo>
                    <a:pt x="58" y="84"/>
                  </a:lnTo>
                  <a:lnTo>
                    <a:pt x="61" y="83"/>
                  </a:lnTo>
                  <a:lnTo>
                    <a:pt x="65" y="77"/>
                  </a:lnTo>
                  <a:lnTo>
                    <a:pt x="69" y="71"/>
                  </a:lnTo>
                  <a:lnTo>
                    <a:pt x="71" y="6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57" name="Freeform 2713"/>
            <p:cNvSpPr>
              <a:spLocks noEditPoints="1"/>
            </p:cNvSpPr>
            <p:nvPr/>
          </p:nvSpPr>
          <p:spPr bwMode="auto">
            <a:xfrm>
              <a:off x="3740" y="1330"/>
              <a:ext cx="35" cy="40"/>
            </a:xfrm>
            <a:custGeom>
              <a:avLst/>
              <a:gdLst>
                <a:gd name="T0" fmla="*/ 3 w 71"/>
                <a:gd name="T1" fmla="*/ 22 h 78"/>
                <a:gd name="T2" fmla="*/ 9 w 71"/>
                <a:gd name="T3" fmla="*/ 9 h 78"/>
                <a:gd name="T4" fmla="*/ 18 w 71"/>
                <a:gd name="T5" fmla="*/ 4 h 78"/>
                <a:gd name="T6" fmla="*/ 35 w 71"/>
                <a:gd name="T7" fmla="*/ 0 h 78"/>
                <a:gd name="T8" fmla="*/ 48 w 71"/>
                <a:gd name="T9" fmla="*/ 2 h 78"/>
                <a:gd name="T10" fmla="*/ 59 w 71"/>
                <a:gd name="T11" fmla="*/ 7 h 78"/>
                <a:gd name="T12" fmla="*/ 65 w 71"/>
                <a:gd name="T13" fmla="*/ 15 h 78"/>
                <a:gd name="T14" fmla="*/ 65 w 71"/>
                <a:gd name="T15" fmla="*/ 30 h 78"/>
                <a:gd name="T16" fmla="*/ 65 w 71"/>
                <a:gd name="T17" fmla="*/ 61 h 78"/>
                <a:gd name="T18" fmla="*/ 67 w 71"/>
                <a:gd name="T19" fmla="*/ 71 h 78"/>
                <a:gd name="T20" fmla="*/ 50 w 71"/>
                <a:gd name="T21" fmla="*/ 76 h 78"/>
                <a:gd name="T22" fmla="*/ 48 w 71"/>
                <a:gd name="T23" fmla="*/ 71 h 78"/>
                <a:gd name="T24" fmla="*/ 48 w 71"/>
                <a:gd name="T25" fmla="*/ 67 h 78"/>
                <a:gd name="T26" fmla="*/ 37 w 71"/>
                <a:gd name="T27" fmla="*/ 76 h 78"/>
                <a:gd name="T28" fmla="*/ 24 w 71"/>
                <a:gd name="T29" fmla="*/ 78 h 78"/>
                <a:gd name="T30" fmla="*/ 11 w 71"/>
                <a:gd name="T31" fmla="*/ 76 h 78"/>
                <a:gd name="T32" fmla="*/ 3 w 71"/>
                <a:gd name="T33" fmla="*/ 67 h 78"/>
                <a:gd name="T34" fmla="*/ 0 w 71"/>
                <a:gd name="T35" fmla="*/ 56 h 78"/>
                <a:gd name="T36" fmla="*/ 3 w 71"/>
                <a:gd name="T37" fmla="*/ 45 h 78"/>
                <a:gd name="T38" fmla="*/ 11 w 71"/>
                <a:gd name="T39" fmla="*/ 37 h 78"/>
                <a:gd name="T40" fmla="*/ 28 w 71"/>
                <a:gd name="T41" fmla="*/ 32 h 78"/>
                <a:gd name="T42" fmla="*/ 41 w 71"/>
                <a:gd name="T43" fmla="*/ 30 h 78"/>
                <a:gd name="T44" fmla="*/ 46 w 71"/>
                <a:gd name="T45" fmla="*/ 26 h 78"/>
                <a:gd name="T46" fmla="*/ 43 w 71"/>
                <a:gd name="T47" fmla="*/ 19 h 78"/>
                <a:gd name="T48" fmla="*/ 33 w 71"/>
                <a:gd name="T49" fmla="*/ 15 h 78"/>
                <a:gd name="T50" fmla="*/ 26 w 71"/>
                <a:gd name="T51" fmla="*/ 17 h 78"/>
                <a:gd name="T52" fmla="*/ 20 w 71"/>
                <a:gd name="T53" fmla="*/ 24 h 78"/>
                <a:gd name="T54" fmla="*/ 41 w 71"/>
                <a:gd name="T55" fmla="*/ 43 h 78"/>
                <a:gd name="T56" fmla="*/ 28 w 71"/>
                <a:gd name="T57" fmla="*/ 46 h 78"/>
                <a:gd name="T58" fmla="*/ 20 w 71"/>
                <a:gd name="T59" fmla="*/ 50 h 78"/>
                <a:gd name="T60" fmla="*/ 20 w 71"/>
                <a:gd name="T61" fmla="*/ 58 h 78"/>
                <a:gd name="T62" fmla="*/ 26 w 71"/>
                <a:gd name="T63" fmla="*/ 63 h 78"/>
                <a:gd name="T64" fmla="*/ 35 w 71"/>
                <a:gd name="T65" fmla="*/ 63 h 78"/>
                <a:gd name="T66" fmla="*/ 43 w 71"/>
                <a:gd name="T67" fmla="*/ 58 h 78"/>
                <a:gd name="T68" fmla="*/ 46 w 71"/>
                <a:gd name="T69" fmla="*/ 50 h 78"/>
                <a:gd name="T70" fmla="*/ 46 w 71"/>
                <a:gd name="T71" fmla="*/ 4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1" h="78">
                  <a:moveTo>
                    <a:pt x="20" y="24"/>
                  </a:moveTo>
                  <a:lnTo>
                    <a:pt x="3" y="22"/>
                  </a:lnTo>
                  <a:lnTo>
                    <a:pt x="5" y="15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8" y="4"/>
                  </a:lnTo>
                  <a:lnTo>
                    <a:pt x="26" y="2"/>
                  </a:lnTo>
                  <a:lnTo>
                    <a:pt x="35" y="0"/>
                  </a:lnTo>
                  <a:lnTo>
                    <a:pt x="43" y="2"/>
                  </a:lnTo>
                  <a:lnTo>
                    <a:pt x="48" y="2"/>
                  </a:lnTo>
                  <a:lnTo>
                    <a:pt x="54" y="4"/>
                  </a:lnTo>
                  <a:lnTo>
                    <a:pt x="59" y="7"/>
                  </a:lnTo>
                  <a:lnTo>
                    <a:pt x="63" y="11"/>
                  </a:lnTo>
                  <a:lnTo>
                    <a:pt x="65" y="15"/>
                  </a:lnTo>
                  <a:lnTo>
                    <a:pt x="65" y="22"/>
                  </a:lnTo>
                  <a:lnTo>
                    <a:pt x="65" y="30"/>
                  </a:lnTo>
                  <a:lnTo>
                    <a:pt x="65" y="52"/>
                  </a:lnTo>
                  <a:lnTo>
                    <a:pt x="65" y="61"/>
                  </a:lnTo>
                  <a:lnTo>
                    <a:pt x="67" y="67"/>
                  </a:lnTo>
                  <a:lnTo>
                    <a:pt x="67" y="71"/>
                  </a:lnTo>
                  <a:lnTo>
                    <a:pt x="71" y="76"/>
                  </a:lnTo>
                  <a:lnTo>
                    <a:pt x="50" y="76"/>
                  </a:lnTo>
                  <a:lnTo>
                    <a:pt x="50" y="74"/>
                  </a:lnTo>
                  <a:lnTo>
                    <a:pt x="48" y="71"/>
                  </a:lnTo>
                  <a:lnTo>
                    <a:pt x="48" y="69"/>
                  </a:lnTo>
                  <a:lnTo>
                    <a:pt x="48" y="67"/>
                  </a:lnTo>
                  <a:lnTo>
                    <a:pt x="43" y="73"/>
                  </a:lnTo>
                  <a:lnTo>
                    <a:pt x="37" y="76"/>
                  </a:lnTo>
                  <a:lnTo>
                    <a:pt x="31" y="78"/>
                  </a:lnTo>
                  <a:lnTo>
                    <a:pt x="24" y="78"/>
                  </a:lnTo>
                  <a:lnTo>
                    <a:pt x="16" y="78"/>
                  </a:lnTo>
                  <a:lnTo>
                    <a:pt x="11" y="76"/>
                  </a:lnTo>
                  <a:lnTo>
                    <a:pt x="7" y="73"/>
                  </a:lnTo>
                  <a:lnTo>
                    <a:pt x="3" y="67"/>
                  </a:lnTo>
                  <a:lnTo>
                    <a:pt x="0" y="61"/>
                  </a:lnTo>
                  <a:lnTo>
                    <a:pt x="0" y="56"/>
                  </a:lnTo>
                  <a:lnTo>
                    <a:pt x="0" y="50"/>
                  </a:lnTo>
                  <a:lnTo>
                    <a:pt x="3" y="45"/>
                  </a:lnTo>
                  <a:lnTo>
                    <a:pt x="7" y="41"/>
                  </a:lnTo>
                  <a:lnTo>
                    <a:pt x="11" y="37"/>
                  </a:lnTo>
                  <a:lnTo>
                    <a:pt x="18" y="35"/>
                  </a:lnTo>
                  <a:lnTo>
                    <a:pt x="28" y="32"/>
                  </a:lnTo>
                  <a:lnTo>
                    <a:pt x="35" y="30"/>
                  </a:lnTo>
                  <a:lnTo>
                    <a:pt x="41" y="30"/>
                  </a:lnTo>
                  <a:lnTo>
                    <a:pt x="46" y="28"/>
                  </a:lnTo>
                  <a:lnTo>
                    <a:pt x="46" y="26"/>
                  </a:lnTo>
                  <a:lnTo>
                    <a:pt x="44" y="20"/>
                  </a:lnTo>
                  <a:lnTo>
                    <a:pt x="43" y="19"/>
                  </a:lnTo>
                  <a:lnTo>
                    <a:pt x="39" y="17"/>
                  </a:lnTo>
                  <a:lnTo>
                    <a:pt x="33" y="15"/>
                  </a:lnTo>
                  <a:lnTo>
                    <a:pt x="28" y="17"/>
                  </a:lnTo>
                  <a:lnTo>
                    <a:pt x="26" y="17"/>
                  </a:lnTo>
                  <a:lnTo>
                    <a:pt x="22" y="20"/>
                  </a:lnTo>
                  <a:lnTo>
                    <a:pt x="20" y="24"/>
                  </a:lnTo>
                  <a:close/>
                  <a:moveTo>
                    <a:pt x="46" y="43"/>
                  </a:moveTo>
                  <a:lnTo>
                    <a:pt x="41" y="43"/>
                  </a:lnTo>
                  <a:lnTo>
                    <a:pt x="33" y="45"/>
                  </a:lnTo>
                  <a:lnTo>
                    <a:pt x="28" y="46"/>
                  </a:lnTo>
                  <a:lnTo>
                    <a:pt x="22" y="48"/>
                  </a:lnTo>
                  <a:lnTo>
                    <a:pt x="20" y="50"/>
                  </a:lnTo>
                  <a:lnTo>
                    <a:pt x="18" y="54"/>
                  </a:lnTo>
                  <a:lnTo>
                    <a:pt x="20" y="58"/>
                  </a:lnTo>
                  <a:lnTo>
                    <a:pt x="22" y="61"/>
                  </a:lnTo>
                  <a:lnTo>
                    <a:pt x="26" y="63"/>
                  </a:lnTo>
                  <a:lnTo>
                    <a:pt x="29" y="63"/>
                  </a:lnTo>
                  <a:lnTo>
                    <a:pt x="35" y="63"/>
                  </a:lnTo>
                  <a:lnTo>
                    <a:pt x="41" y="60"/>
                  </a:lnTo>
                  <a:lnTo>
                    <a:pt x="43" y="58"/>
                  </a:lnTo>
                  <a:lnTo>
                    <a:pt x="44" y="54"/>
                  </a:lnTo>
                  <a:lnTo>
                    <a:pt x="46" y="50"/>
                  </a:lnTo>
                  <a:lnTo>
                    <a:pt x="46" y="46"/>
                  </a:lnTo>
                  <a:lnTo>
                    <a:pt x="46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58" name="Freeform 2714"/>
            <p:cNvSpPr>
              <a:spLocks/>
            </p:cNvSpPr>
            <p:nvPr/>
          </p:nvSpPr>
          <p:spPr bwMode="auto">
            <a:xfrm>
              <a:off x="3779" y="1318"/>
              <a:ext cx="22" cy="52"/>
            </a:xfrm>
            <a:custGeom>
              <a:avLst/>
              <a:gdLst>
                <a:gd name="T0" fmla="*/ 43 w 45"/>
                <a:gd name="T1" fmla="*/ 26 h 102"/>
                <a:gd name="T2" fmla="*/ 43 w 45"/>
                <a:gd name="T3" fmla="*/ 41 h 102"/>
                <a:gd name="T4" fmla="*/ 28 w 45"/>
                <a:gd name="T5" fmla="*/ 41 h 102"/>
                <a:gd name="T6" fmla="*/ 28 w 45"/>
                <a:gd name="T7" fmla="*/ 72 h 102"/>
                <a:gd name="T8" fmla="*/ 28 w 45"/>
                <a:gd name="T9" fmla="*/ 78 h 102"/>
                <a:gd name="T10" fmla="*/ 28 w 45"/>
                <a:gd name="T11" fmla="*/ 82 h 102"/>
                <a:gd name="T12" fmla="*/ 28 w 45"/>
                <a:gd name="T13" fmla="*/ 84 h 102"/>
                <a:gd name="T14" fmla="*/ 30 w 45"/>
                <a:gd name="T15" fmla="*/ 85 h 102"/>
                <a:gd name="T16" fmla="*/ 30 w 45"/>
                <a:gd name="T17" fmla="*/ 85 h 102"/>
                <a:gd name="T18" fmla="*/ 32 w 45"/>
                <a:gd name="T19" fmla="*/ 87 h 102"/>
                <a:gd name="T20" fmla="*/ 34 w 45"/>
                <a:gd name="T21" fmla="*/ 87 h 102"/>
                <a:gd name="T22" fmla="*/ 37 w 45"/>
                <a:gd name="T23" fmla="*/ 87 h 102"/>
                <a:gd name="T24" fmla="*/ 43 w 45"/>
                <a:gd name="T25" fmla="*/ 85 h 102"/>
                <a:gd name="T26" fmla="*/ 45 w 45"/>
                <a:gd name="T27" fmla="*/ 100 h 102"/>
                <a:gd name="T28" fmla="*/ 37 w 45"/>
                <a:gd name="T29" fmla="*/ 102 h 102"/>
                <a:gd name="T30" fmla="*/ 28 w 45"/>
                <a:gd name="T31" fmla="*/ 102 h 102"/>
                <a:gd name="T32" fmla="*/ 22 w 45"/>
                <a:gd name="T33" fmla="*/ 102 h 102"/>
                <a:gd name="T34" fmla="*/ 19 w 45"/>
                <a:gd name="T35" fmla="*/ 100 h 102"/>
                <a:gd name="T36" fmla="*/ 15 w 45"/>
                <a:gd name="T37" fmla="*/ 98 h 102"/>
                <a:gd name="T38" fmla="*/ 11 w 45"/>
                <a:gd name="T39" fmla="*/ 97 h 102"/>
                <a:gd name="T40" fmla="*/ 9 w 45"/>
                <a:gd name="T41" fmla="*/ 93 h 102"/>
                <a:gd name="T42" fmla="*/ 9 w 45"/>
                <a:gd name="T43" fmla="*/ 87 h 102"/>
                <a:gd name="T44" fmla="*/ 9 w 45"/>
                <a:gd name="T45" fmla="*/ 85 h 102"/>
                <a:gd name="T46" fmla="*/ 9 w 45"/>
                <a:gd name="T47" fmla="*/ 80 h 102"/>
                <a:gd name="T48" fmla="*/ 7 w 45"/>
                <a:gd name="T49" fmla="*/ 74 h 102"/>
                <a:gd name="T50" fmla="*/ 7 w 45"/>
                <a:gd name="T51" fmla="*/ 41 h 102"/>
                <a:gd name="T52" fmla="*/ 0 w 45"/>
                <a:gd name="T53" fmla="*/ 41 h 102"/>
                <a:gd name="T54" fmla="*/ 0 w 45"/>
                <a:gd name="T55" fmla="*/ 26 h 102"/>
                <a:gd name="T56" fmla="*/ 7 w 45"/>
                <a:gd name="T57" fmla="*/ 26 h 102"/>
                <a:gd name="T58" fmla="*/ 7 w 45"/>
                <a:gd name="T59" fmla="*/ 11 h 102"/>
                <a:gd name="T60" fmla="*/ 28 w 45"/>
                <a:gd name="T61" fmla="*/ 0 h 102"/>
                <a:gd name="T62" fmla="*/ 28 w 45"/>
                <a:gd name="T63" fmla="*/ 26 h 102"/>
                <a:gd name="T64" fmla="*/ 43 w 45"/>
                <a:gd name="T65" fmla="*/ 2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102">
                  <a:moveTo>
                    <a:pt x="43" y="26"/>
                  </a:moveTo>
                  <a:lnTo>
                    <a:pt x="43" y="41"/>
                  </a:lnTo>
                  <a:lnTo>
                    <a:pt x="28" y="41"/>
                  </a:lnTo>
                  <a:lnTo>
                    <a:pt x="28" y="72"/>
                  </a:lnTo>
                  <a:lnTo>
                    <a:pt x="28" y="78"/>
                  </a:lnTo>
                  <a:lnTo>
                    <a:pt x="28" y="82"/>
                  </a:lnTo>
                  <a:lnTo>
                    <a:pt x="28" y="84"/>
                  </a:lnTo>
                  <a:lnTo>
                    <a:pt x="30" y="85"/>
                  </a:lnTo>
                  <a:lnTo>
                    <a:pt x="30" y="85"/>
                  </a:lnTo>
                  <a:lnTo>
                    <a:pt x="32" y="87"/>
                  </a:lnTo>
                  <a:lnTo>
                    <a:pt x="34" y="87"/>
                  </a:lnTo>
                  <a:lnTo>
                    <a:pt x="37" y="87"/>
                  </a:lnTo>
                  <a:lnTo>
                    <a:pt x="43" y="85"/>
                  </a:lnTo>
                  <a:lnTo>
                    <a:pt x="45" y="100"/>
                  </a:lnTo>
                  <a:lnTo>
                    <a:pt x="37" y="102"/>
                  </a:lnTo>
                  <a:lnTo>
                    <a:pt x="28" y="102"/>
                  </a:lnTo>
                  <a:lnTo>
                    <a:pt x="22" y="102"/>
                  </a:lnTo>
                  <a:lnTo>
                    <a:pt x="19" y="100"/>
                  </a:lnTo>
                  <a:lnTo>
                    <a:pt x="15" y="98"/>
                  </a:lnTo>
                  <a:lnTo>
                    <a:pt x="11" y="97"/>
                  </a:lnTo>
                  <a:lnTo>
                    <a:pt x="9" y="93"/>
                  </a:lnTo>
                  <a:lnTo>
                    <a:pt x="9" y="87"/>
                  </a:lnTo>
                  <a:lnTo>
                    <a:pt x="9" y="85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7" y="41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7" y="26"/>
                  </a:lnTo>
                  <a:lnTo>
                    <a:pt x="7" y="11"/>
                  </a:lnTo>
                  <a:lnTo>
                    <a:pt x="28" y="0"/>
                  </a:lnTo>
                  <a:lnTo>
                    <a:pt x="28" y="26"/>
                  </a:lnTo>
                  <a:lnTo>
                    <a:pt x="43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59" name="Freeform 2715"/>
            <p:cNvSpPr>
              <a:spLocks/>
            </p:cNvSpPr>
            <p:nvPr/>
          </p:nvSpPr>
          <p:spPr bwMode="auto">
            <a:xfrm>
              <a:off x="3805" y="1330"/>
              <a:ext cx="54" cy="39"/>
            </a:xfrm>
            <a:custGeom>
              <a:avLst/>
              <a:gdLst>
                <a:gd name="T0" fmla="*/ 0 w 109"/>
                <a:gd name="T1" fmla="*/ 2 h 76"/>
                <a:gd name="T2" fmla="*/ 19 w 109"/>
                <a:gd name="T3" fmla="*/ 2 h 76"/>
                <a:gd name="T4" fmla="*/ 19 w 109"/>
                <a:gd name="T5" fmla="*/ 13 h 76"/>
                <a:gd name="T6" fmla="*/ 26 w 109"/>
                <a:gd name="T7" fmla="*/ 5 h 76"/>
                <a:gd name="T8" fmla="*/ 34 w 109"/>
                <a:gd name="T9" fmla="*/ 2 h 76"/>
                <a:gd name="T10" fmla="*/ 41 w 109"/>
                <a:gd name="T11" fmla="*/ 0 h 76"/>
                <a:gd name="T12" fmla="*/ 49 w 109"/>
                <a:gd name="T13" fmla="*/ 2 h 76"/>
                <a:gd name="T14" fmla="*/ 54 w 109"/>
                <a:gd name="T15" fmla="*/ 4 h 76"/>
                <a:gd name="T16" fmla="*/ 58 w 109"/>
                <a:gd name="T17" fmla="*/ 7 h 76"/>
                <a:gd name="T18" fmla="*/ 62 w 109"/>
                <a:gd name="T19" fmla="*/ 13 h 76"/>
                <a:gd name="T20" fmla="*/ 67 w 109"/>
                <a:gd name="T21" fmla="*/ 7 h 76"/>
                <a:gd name="T22" fmla="*/ 73 w 109"/>
                <a:gd name="T23" fmla="*/ 4 h 76"/>
                <a:gd name="T24" fmla="*/ 79 w 109"/>
                <a:gd name="T25" fmla="*/ 2 h 76"/>
                <a:gd name="T26" fmla="*/ 84 w 109"/>
                <a:gd name="T27" fmla="*/ 0 h 76"/>
                <a:gd name="T28" fmla="*/ 92 w 109"/>
                <a:gd name="T29" fmla="*/ 2 h 76"/>
                <a:gd name="T30" fmla="*/ 99 w 109"/>
                <a:gd name="T31" fmla="*/ 4 h 76"/>
                <a:gd name="T32" fmla="*/ 103 w 109"/>
                <a:gd name="T33" fmla="*/ 7 h 76"/>
                <a:gd name="T34" fmla="*/ 107 w 109"/>
                <a:gd name="T35" fmla="*/ 13 h 76"/>
                <a:gd name="T36" fmla="*/ 109 w 109"/>
                <a:gd name="T37" fmla="*/ 17 h 76"/>
                <a:gd name="T38" fmla="*/ 109 w 109"/>
                <a:gd name="T39" fmla="*/ 22 h 76"/>
                <a:gd name="T40" fmla="*/ 109 w 109"/>
                <a:gd name="T41" fmla="*/ 30 h 76"/>
                <a:gd name="T42" fmla="*/ 109 w 109"/>
                <a:gd name="T43" fmla="*/ 76 h 76"/>
                <a:gd name="T44" fmla="*/ 90 w 109"/>
                <a:gd name="T45" fmla="*/ 76 h 76"/>
                <a:gd name="T46" fmla="*/ 90 w 109"/>
                <a:gd name="T47" fmla="*/ 33 h 76"/>
                <a:gd name="T48" fmla="*/ 90 w 109"/>
                <a:gd name="T49" fmla="*/ 28 h 76"/>
                <a:gd name="T50" fmla="*/ 88 w 109"/>
                <a:gd name="T51" fmla="*/ 22 h 76"/>
                <a:gd name="T52" fmla="*/ 88 w 109"/>
                <a:gd name="T53" fmla="*/ 20 h 76"/>
                <a:gd name="T54" fmla="*/ 84 w 109"/>
                <a:gd name="T55" fmla="*/ 17 h 76"/>
                <a:gd name="T56" fmla="*/ 79 w 109"/>
                <a:gd name="T57" fmla="*/ 15 h 76"/>
                <a:gd name="T58" fmla="*/ 75 w 109"/>
                <a:gd name="T59" fmla="*/ 17 h 76"/>
                <a:gd name="T60" fmla="*/ 71 w 109"/>
                <a:gd name="T61" fmla="*/ 19 h 76"/>
                <a:gd name="T62" fmla="*/ 67 w 109"/>
                <a:gd name="T63" fmla="*/ 20 h 76"/>
                <a:gd name="T64" fmla="*/ 66 w 109"/>
                <a:gd name="T65" fmla="*/ 26 h 76"/>
                <a:gd name="T66" fmla="*/ 64 w 109"/>
                <a:gd name="T67" fmla="*/ 32 h 76"/>
                <a:gd name="T68" fmla="*/ 64 w 109"/>
                <a:gd name="T69" fmla="*/ 41 h 76"/>
                <a:gd name="T70" fmla="*/ 64 w 109"/>
                <a:gd name="T71" fmla="*/ 76 h 76"/>
                <a:gd name="T72" fmla="*/ 45 w 109"/>
                <a:gd name="T73" fmla="*/ 76 h 76"/>
                <a:gd name="T74" fmla="*/ 45 w 109"/>
                <a:gd name="T75" fmla="*/ 35 h 76"/>
                <a:gd name="T76" fmla="*/ 45 w 109"/>
                <a:gd name="T77" fmla="*/ 30 h 76"/>
                <a:gd name="T78" fmla="*/ 45 w 109"/>
                <a:gd name="T79" fmla="*/ 24 h 76"/>
                <a:gd name="T80" fmla="*/ 43 w 109"/>
                <a:gd name="T81" fmla="*/ 22 h 76"/>
                <a:gd name="T82" fmla="*/ 43 w 109"/>
                <a:gd name="T83" fmla="*/ 19 h 76"/>
                <a:gd name="T84" fmla="*/ 39 w 109"/>
                <a:gd name="T85" fmla="*/ 17 h 76"/>
                <a:gd name="T86" fmla="*/ 38 w 109"/>
                <a:gd name="T87" fmla="*/ 17 h 76"/>
                <a:gd name="T88" fmla="*/ 34 w 109"/>
                <a:gd name="T89" fmla="*/ 15 h 76"/>
                <a:gd name="T90" fmla="*/ 30 w 109"/>
                <a:gd name="T91" fmla="*/ 17 h 76"/>
                <a:gd name="T92" fmla="*/ 26 w 109"/>
                <a:gd name="T93" fmla="*/ 19 h 76"/>
                <a:gd name="T94" fmla="*/ 23 w 109"/>
                <a:gd name="T95" fmla="*/ 20 h 76"/>
                <a:gd name="T96" fmla="*/ 21 w 109"/>
                <a:gd name="T97" fmla="*/ 24 h 76"/>
                <a:gd name="T98" fmla="*/ 21 w 109"/>
                <a:gd name="T99" fmla="*/ 30 h 76"/>
                <a:gd name="T100" fmla="*/ 19 w 109"/>
                <a:gd name="T101" fmla="*/ 33 h 76"/>
                <a:gd name="T102" fmla="*/ 19 w 109"/>
                <a:gd name="T103" fmla="*/ 41 h 76"/>
                <a:gd name="T104" fmla="*/ 19 w 109"/>
                <a:gd name="T105" fmla="*/ 76 h 76"/>
                <a:gd name="T106" fmla="*/ 0 w 109"/>
                <a:gd name="T107" fmla="*/ 76 h 76"/>
                <a:gd name="T108" fmla="*/ 0 w 109"/>
                <a:gd name="T109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9" h="76">
                  <a:moveTo>
                    <a:pt x="0" y="2"/>
                  </a:moveTo>
                  <a:lnTo>
                    <a:pt x="19" y="2"/>
                  </a:lnTo>
                  <a:lnTo>
                    <a:pt x="19" y="13"/>
                  </a:lnTo>
                  <a:lnTo>
                    <a:pt x="26" y="5"/>
                  </a:lnTo>
                  <a:lnTo>
                    <a:pt x="34" y="2"/>
                  </a:lnTo>
                  <a:lnTo>
                    <a:pt x="41" y="0"/>
                  </a:lnTo>
                  <a:lnTo>
                    <a:pt x="49" y="2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2" y="13"/>
                  </a:lnTo>
                  <a:lnTo>
                    <a:pt x="67" y="7"/>
                  </a:lnTo>
                  <a:lnTo>
                    <a:pt x="73" y="4"/>
                  </a:lnTo>
                  <a:lnTo>
                    <a:pt x="79" y="2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4"/>
                  </a:lnTo>
                  <a:lnTo>
                    <a:pt x="103" y="7"/>
                  </a:lnTo>
                  <a:lnTo>
                    <a:pt x="107" y="13"/>
                  </a:lnTo>
                  <a:lnTo>
                    <a:pt x="109" y="17"/>
                  </a:lnTo>
                  <a:lnTo>
                    <a:pt x="109" y="22"/>
                  </a:lnTo>
                  <a:lnTo>
                    <a:pt x="109" y="30"/>
                  </a:lnTo>
                  <a:lnTo>
                    <a:pt x="109" y="76"/>
                  </a:lnTo>
                  <a:lnTo>
                    <a:pt x="90" y="76"/>
                  </a:lnTo>
                  <a:lnTo>
                    <a:pt x="90" y="33"/>
                  </a:lnTo>
                  <a:lnTo>
                    <a:pt x="90" y="28"/>
                  </a:lnTo>
                  <a:lnTo>
                    <a:pt x="88" y="22"/>
                  </a:lnTo>
                  <a:lnTo>
                    <a:pt x="88" y="20"/>
                  </a:lnTo>
                  <a:lnTo>
                    <a:pt x="84" y="17"/>
                  </a:lnTo>
                  <a:lnTo>
                    <a:pt x="79" y="15"/>
                  </a:lnTo>
                  <a:lnTo>
                    <a:pt x="75" y="17"/>
                  </a:lnTo>
                  <a:lnTo>
                    <a:pt x="71" y="19"/>
                  </a:lnTo>
                  <a:lnTo>
                    <a:pt x="67" y="20"/>
                  </a:lnTo>
                  <a:lnTo>
                    <a:pt x="66" y="26"/>
                  </a:lnTo>
                  <a:lnTo>
                    <a:pt x="64" y="32"/>
                  </a:lnTo>
                  <a:lnTo>
                    <a:pt x="64" y="41"/>
                  </a:lnTo>
                  <a:lnTo>
                    <a:pt x="64" y="76"/>
                  </a:lnTo>
                  <a:lnTo>
                    <a:pt x="45" y="76"/>
                  </a:lnTo>
                  <a:lnTo>
                    <a:pt x="45" y="35"/>
                  </a:lnTo>
                  <a:lnTo>
                    <a:pt x="45" y="30"/>
                  </a:lnTo>
                  <a:lnTo>
                    <a:pt x="45" y="24"/>
                  </a:lnTo>
                  <a:lnTo>
                    <a:pt x="43" y="22"/>
                  </a:lnTo>
                  <a:lnTo>
                    <a:pt x="43" y="19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4" y="15"/>
                  </a:lnTo>
                  <a:lnTo>
                    <a:pt x="30" y="17"/>
                  </a:lnTo>
                  <a:lnTo>
                    <a:pt x="26" y="19"/>
                  </a:lnTo>
                  <a:lnTo>
                    <a:pt x="23" y="20"/>
                  </a:lnTo>
                  <a:lnTo>
                    <a:pt x="21" y="24"/>
                  </a:lnTo>
                  <a:lnTo>
                    <a:pt x="21" y="30"/>
                  </a:lnTo>
                  <a:lnTo>
                    <a:pt x="19" y="33"/>
                  </a:lnTo>
                  <a:lnTo>
                    <a:pt x="19" y="41"/>
                  </a:lnTo>
                  <a:lnTo>
                    <a:pt x="19" y="76"/>
                  </a:lnTo>
                  <a:lnTo>
                    <a:pt x="0" y="7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60" name="Freeform 2716"/>
            <p:cNvSpPr>
              <a:spLocks/>
            </p:cNvSpPr>
            <p:nvPr/>
          </p:nvSpPr>
          <p:spPr bwMode="auto">
            <a:xfrm>
              <a:off x="3868" y="1335"/>
              <a:ext cx="32" cy="35"/>
            </a:xfrm>
            <a:custGeom>
              <a:avLst/>
              <a:gdLst>
                <a:gd name="T0" fmla="*/ 38 w 66"/>
                <a:gd name="T1" fmla="*/ 52 h 69"/>
                <a:gd name="T2" fmla="*/ 51 w 66"/>
                <a:gd name="T3" fmla="*/ 32 h 69"/>
                <a:gd name="T4" fmla="*/ 53 w 66"/>
                <a:gd name="T5" fmla="*/ 24 h 69"/>
                <a:gd name="T6" fmla="*/ 55 w 66"/>
                <a:gd name="T7" fmla="*/ 21 h 69"/>
                <a:gd name="T8" fmla="*/ 55 w 66"/>
                <a:gd name="T9" fmla="*/ 17 h 69"/>
                <a:gd name="T10" fmla="*/ 53 w 66"/>
                <a:gd name="T11" fmla="*/ 15 h 69"/>
                <a:gd name="T12" fmla="*/ 53 w 66"/>
                <a:gd name="T13" fmla="*/ 11 h 69"/>
                <a:gd name="T14" fmla="*/ 53 w 66"/>
                <a:gd name="T15" fmla="*/ 8 h 69"/>
                <a:gd name="T16" fmla="*/ 53 w 66"/>
                <a:gd name="T17" fmla="*/ 6 h 69"/>
                <a:gd name="T18" fmla="*/ 55 w 66"/>
                <a:gd name="T19" fmla="*/ 2 h 69"/>
                <a:gd name="T20" fmla="*/ 56 w 66"/>
                <a:gd name="T21" fmla="*/ 0 h 69"/>
                <a:gd name="T22" fmla="*/ 58 w 66"/>
                <a:gd name="T23" fmla="*/ 0 h 69"/>
                <a:gd name="T24" fmla="*/ 62 w 66"/>
                <a:gd name="T25" fmla="*/ 0 h 69"/>
                <a:gd name="T26" fmla="*/ 64 w 66"/>
                <a:gd name="T27" fmla="*/ 2 h 69"/>
                <a:gd name="T28" fmla="*/ 66 w 66"/>
                <a:gd name="T29" fmla="*/ 4 h 69"/>
                <a:gd name="T30" fmla="*/ 66 w 66"/>
                <a:gd name="T31" fmla="*/ 8 h 69"/>
                <a:gd name="T32" fmla="*/ 66 w 66"/>
                <a:gd name="T33" fmla="*/ 11 h 69"/>
                <a:gd name="T34" fmla="*/ 66 w 66"/>
                <a:gd name="T35" fmla="*/ 13 h 69"/>
                <a:gd name="T36" fmla="*/ 64 w 66"/>
                <a:gd name="T37" fmla="*/ 19 h 69"/>
                <a:gd name="T38" fmla="*/ 60 w 66"/>
                <a:gd name="T39" fmla="*/ 24 h 69"/>
                <a:gd name="T40" fmla="*/ 49 w 66"/>
                <a:gd name="T41" fmla="*/ 43 h 69"/>
                <a:gd name="T42" fmla="*/ 32 w 66"/>
                <a:gd name="T43" fmla="*/ 69 h 69"/>
                <a:gd name="T44" fmla="*/ 30 w 66"/>
                <a:gd name="T45" fmla="*/ 69 h 69"/>
                <a:gd name="T46" fmla="*/ 13 w 66"/>
                <a:gd name="T47" fmla="*/ 24 h 69"/>
                <a:gd name="T48" fmla="*/ 12 w 66"/>
                <a:gd name="T49" fmla="*/ 19 h 69"/>
                <a:gd name="T50" fmla="*/ 10 w 66"/>
                <a:gd name="T51" fmla="*/ 13 h 69"/>
                <a:gd name="T52" fmla="*/ 8 w 66"/>
                <a:gd name="T53" fmla="*/ 11 h 69"/>
                <a:gd name="T54" fmla="*/ 6 w 66"/>
                <a:gd name="T55" fmla="*/ 8 h 69"/>
                <a:gd name="T56" fmla="*/ 2 w 66"/>
                <a:gd name="T57" fmla="*/ 8 h 69"/>
                <a:gd name="T58" fmla="*/ 2 w 66"/>
                <a:gd name="T59" fmla="*/ 8 h 69"/>
                <a:gd name="T60" fmla="*/ 0 w 66"/>
                <a:gd name="T61" fmla="*/ 8 h 69"/>
                <a:gd name="T62" fmla="*/ 0 w 66"/>
                <a:gd name="T63" fmla="*/ 6 h 69"/>
                <a:gd name="T64" fmla="*/ 15 w 66"/>
                <a:gd name="T65" fmla="*/ 0 h 69"/>
                <a:gd name="T66" fmla="*/ 17 w 66"/>
                <a:gd name="T67" fmla="*/ 0 h 69"/>
                <a:gd name="T68" fmla="*/ 21 w 66"/>
                <a:gd name="T69" fmla="*/ 8 h 69"/>
                <a:gd name="T70" fmla="*/ 25 w 66"/>
                <a:gd name="T71" fmla="*/ 17 h 69"/>
                <a:gd name="T72" fmla="*/ 38 w 66"/>
                <a:gd name="T73" fmla="*/ 5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6" h="69">
                  <a:moveTo>
                    <a:pt x="38" y="52"/>
                  </a:moveTo>
                  <a:lnTo>
                    <a:pt x="51" y="32"/>
                  </a:lnTo>
                  <a:lnTo>
                    <a:pt x="53" y="24"/>
                  </a:lnTo>
                  <a:lnTo>
                    <a:pt x="55" y="21"/>
                  </a:lnTo>
                  <a:lnTo>
                    <a:pt x="55" y="17"/>
                  </a:lnTo>
                  <a:lnTo>
                    <a:pt x="53" y="15"/>
                  </a:lnTo>
                  <a:lnTo>
                    <a:pt x="53" y="11"/>
                  </a:lnTo>
                  <a:lnTo>
                    <a:pt x="53" y="8"/>
                  </a:lnTo>
                  <a:lnTo>
                    <a:pt x="53" y="6"/>
                  </a:lnTo>
                  <a:lnTo>
                    <a:pt x="55" y="2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4" y="2"/>
                  </a:lnTo>
                  <a:lnTo>
                    <a:pt x="66" y="4"/>
                  </a:lnTo>
                  <a:lnTo>
                    <a:pt x="66" y="8"/>
                  </a:lnTo>
                  <a:lnTo>
                    <a:pt x="66" y="11"/>
                  </a:lnTo>
                  <a:lnTo>
                    <a:pt x="66" y="13"/>
                  </a:lnTo>
                  <a:lnTo>
                    <a:pt x="64" y="19"/>
                  </a:lnTo>
                  <a:lnTo>
                    <a:pt x="60" y="24"/>
                  </a:lnTo>
                  <a:lnTo>
                    <a:pt x="49" y="43"/>
                  </a:lnTo>
                  <a:lnTo>
                    <a:pt x="32" y="69"/>
                  </a:lnTo>
                  <a:lnTo>
                    <a:pt x="30" y="69"/>
                  </a:lnTo>
                  <a:lnTo>
                    <a:pt x="13" y="24"/>
                  </a:lnTo>
                  <a:lnTo>
                    <a:pt x="12" y="19"/>
                  </a:lnTo>
                  <a:lnTo>
                    <a:pt x="10" y="13"/>
                  </a:lnTo>
                  <a:lnTo>
                    <a:pt x="8" y="11"/>
                  </a:lnTo>
                  <a:lnTo>
                    <a:pt x="6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8"/>
                  </a:lnTo>
                  <a:lnTo>
                    <a:pt x="25" y="17"/>
                  </a:lnTo>
                  <a:lnTo>
                    <a:pt x="38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61" name="Freeform 2717"/>
            <p:cNvSpPr>
              <a:spLocks/>
            </p:cNvSpPr>
            <p:nvPr/>
          </p:nvSpPr>
          <p:spPr bwMode="auto">
            <a:xfrm>
              <a:off x="3927" y="1317"/>
              <a:ext cx="51" cy="52"/>
            </a:xfrm>
            <a:custGeom>
              <a:avLst/>
              <a:gdLst>
                <a:gd name="T0" fmla="*/ 0 w 101"/>
                <a:gd name="T1" fmla="*/ 102 h 102"/>
                <a:gd name="T2" fmla="*/ 0 w 101"/>
                <a:gd name="T3" fmla="*/ 0 h 102"/>
                <a:gd name="T4" fmla="*/ 33 w 101"/>
                <a:gd name="T5" fmla="*/ 0 h 102"/>
                <a:gd name="T6" fmla="*/ 50 w 101"/>
                <a:gd name="T7" fmla="*/ 71 h 102"/>
                <a:gd name="T8" fmla="*/ 67 w 101"/>
                <a:gd name="T9" fmla="*/ 0 h 102"/>
                <a:gd name="T10" fmla="*/ 101 w 101"/>
                <a:gd name="T11" fmla="*/ 0 h 102"/>
                <a:gd name="T12" fmla="*/ 101 w 101"/>
                <a:gd name="T13" fmla="*/ 102 h 102"/>
                <a:gd name="T14" fmla="*/ 80 w 101"/>
                <a:gd name="T15" fmla="*/ 102 h 102"/>
                <a:gd name="T16" fmla="*/ 80 w 101"/>
                <a:gd name="T17" fmla="*/ 22 h 102"/>
                <a:gd name="T18" fmla="*/ 61 w 101"/>
                <a:gd name="T19" fmla="*/ 102 h 102"/>
                <a:gd name="T20" fmla="*/ 39 w 101"/>
                <a:gd name="T21" fmla="*/ 102 h 102"/>
                <a:gd name="T22" fmla="*/ 20 w 101"/>
                <a:gd name="T23" fmla="*/ 22 h 102"/>
                <a:gd name="T24" fmla="*/ 19 w 101"/>
                <a:gd name="T25" fmla="*/ 102 h 102"/>
                <a:gd name="T26" fmla="*/ 0 w 101"/>
                <a:gd name="T27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" h="102">
                  <a:moveTo>
                    <a:pt x="0" y="102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50" y="71"/>
                  </a:lnTo>
                  <a:lnTo>
                    <a:pt x="67" y="0"/>
                  </a:lnTo>
                  <a:lnTo>
                    <a:pt x="101" y="0"/>
                  </a:lnTo>
                  <a:lnTo>
                    <a:pt x="101" y="102"/>
                  </a:lnTo>
                  <a:lnTo>
                    <a:pt x="80" y="102"/>
                  </a:lnTo>
                  <a:lnTo>
                    <a:pt x="80" y="22"/>
                  </a:lnTo>
                  <a:lnTo>
                    <a:pt x="61" y="102"/>
                  </a:lnTo>
                  <a:lnTo>
                    <a:pt x="39" y="102"/>
                  </a:lnTo>
                  <a:lnTo>
                    <a:pt x="20" y="22"/>
                  </a:lnTo>
                  <a:lnTo>
                    <a:pt x="19" y="102"/>
                  </a:lnTo>
                  <a:lnTo>
                    <a:pt x="0" y="10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6062" name="Freeform 2718"/>
            <p:cNvSpPr>
              <a:spLocks/>
            </p:cNvSpPr>
            <p:nvPr/>
          </p:nvSpPr>
          <p:spPr bwMode="auto">
            <a:xfrm>
              <a:off x="3985" y="1316"/>
              <a:ext cx="45" cy="53"/>
            </a:xfrm>
            <a:custGeom>
              <a:avLst/>
              <a:gdLst>
                <a:gd name="T0" fmla="*/ 69 w 89"/>
                <a:gd name="T1" fmla="*/ 65 h 104"/>
                <a:gd name="T2" fmla="*/ 89 w 89"/>
                <a:gd name="T3" fmla="*/ 71 h 104"/>
                <a:gd name="T4" fmla="*/ 85 w 89"/>
                <a:gd name="T5" fmla="*/ 80 h 104"/>
                <a:gd name="T6" fmla="*/ 80 w 89"/>
                <a:gd name="T7" fmla="*/ 89 h 104"/>
                <a:gd name="T8" fmla="*/ 74 w 89"/>
                <a:gd name="T9" fmla="*/ 97 h 104"/>
                <a:gd name="T10" fmla="*/ 65 w 89"/>
                <a:gd name="T11" fmla="*/ 101 h 104"/>
                <a:gd name="T12" fmla="*/ 57 w 89"/>
                <a:gd name="T13" fmla="*/ 104 h 104"/>
                <a:gd name="T14" fmla="*/ 46 w 89"/>
                <a:gd name="T15" fmla="*/ 104 h 104"/>
                <a:gd name="T16" fmla="*/ 28 w 89"/>
                <a:gd name="T17" fmla="*/ 101 h 104"/>
                <a:gd name="T18" fmla="*/ 13 w 89"/>
                <a:gd name="T19" fmla="*/ 91 h 104"/>
                <a:gd name="T20" fmla="*/ 3 w 89"/>
                <a:gd name="T21" fmla="*/ 74 h 104"/>
                <a:gd name="T22" fmla="*/ 0 w 89"/>
                <a:gd name="T23" fmla="*/ 54 h 104"/>
                <a:gd name="T24" fmla="*/ 3 w 89"/>
                <a:gd name="T25" fmla="*/ 32 h 104"/>
                <a:gd name="T26" fmla="*/ 13 w 89"/>
                <a:gd name="T27" fmla="*/ 15 h 104"/>
                <a:gd name="T28" fmla="*/ 28 w 89"/>
                <a:gd name="T29" fmla="*/ 4 h 104"/>
                <a:gd name="T30" fmla="*/ 46 w 89"/>
                <a:gd name="T31" fmla="*/ 0 h 104"/>
                <a:gd name="T32" fmla="*/ 63 w 89"/>
                <a:gd name="T33" fmla="*/ 4 h 104"/>
                <a:gd name="T34" fmla="*/ 78 w 89"/>
                <a:gd name="T35" fmla="*/ 11 h 104"/>
                <a:gd name="T36" fmla="*/ 82 w 89"/>
                <a:gd name="T37" fmla="*/ 17 h 104"/>
                <a:gd name="T38" fmla="*/ 85 w 89"/>
                <a:gd name="T39" fmla="*/ 24 h 104"/>
                <a:gd name="T40" fmla="*/ 87 w 89"/>
                <a:gd name="T41" fmla="*/ 32 h 104"/>
                <a:gd name="T42" fmla="*/ 69 w 89"/>
                <a:gd name="T43" fmla="*/ 35 h 104"/>
                <a:gd name="T44" fmla="*/ 67 w 89"/>
                <a:gd name="T45" fmla="*/ 32 h 104"/>
                <a:gd name="T46" fmla="*/ 63 w 89"/>
                <a:gd name="T47" fmla="*/ 26 h 104"/>
                <a:gd name="T48" fmla="*/ 59 w 89"/>
                <a:gd name="T49" fmla="*/ 22 h 104"/>
                <a:gd name="T50" fmla="*/ 54 w 89"/>
                <a:gd name="T51" fmla="*/ 19 h 104"/>
                <a:gd name="T52" fmla="*/ 46 w 89"/>
                <a:gd name="T53" fmla="*/ 19 h 104"/>
                <a:gd name="T54" fmla="*/ 39 w 89"/>
                <a:gd name="T55" fmla="*/ 19 h 104"/>
                <a:gd name="T56" fmla="*/ 31 w 89"/>
                <a:gd name="T57" fmla="*/ 22 h 104"/>
                <a:gd name="T58" fmla="*/ 26 w 89"/>
                <a:gd name="T59" fmla="*/ 26 h 104"/>
                <a:gd name="T60" fmla="*/ 22 w 89"/>
                <a:gd name="T61" fmla="*/ 30 h 104"/>
                <a:gd name="T62" fmla="*/ 20 w 89"/>
                <a:gd name="T63" fmla="*/ 37 h 104"/>
                <a:gd name="T64" fmla="*/ 18 w 89"/>
                <a:gd name="T65" fmla="*/ 43 h 104"/>
                <a:gd name="T66" fmla="*/ 18 w 89"/>
                <a:gd name="T67" fmla="*/ 52 h 104"/>
                <a:gd name="T68" fmla="*/ 18 w 89"/>
                <a:gd name="T69" fmla="*/ 61 h 104"/>
                <a:gd name="T70" fmla="*/ 20 w 89"/>
                <a:gd name="T71" fmla="*/ 69 h 104"/>
                <a:gd name="T72" fmla="*/ 22 w 89"/>
                <a:gd name="T73" fmla="*/ 74 h 104"/>
                <a:gd name="T74" fmla="*/ 26 w 89"/>
                <a:gd name="T75" fmla="*/ 78 h 104"/>
                <a:gd name="T76" fmla="*/ 31 w 89"/>
                <a:gd name="T77" fmla="*/ 84 h 104"/>
                <a:gd name="T78" fmla="*/ 39 w 89"/>
                <a:gd name="T79" fmla="*/ 86 h 104"/>
                <a:gd name="T80" fmla="*/ 46 w 89"/>
                <a:gd name="T81" fmla="*/ 88 h 104"/>
                <a:gd name="T82" fmla="*/ 52 w 89"/>
                <a:gd name="T83" fmla="*/ 86 h 104"/>
                <a:gd name="T84" fmla="*/ 56 w 89"/>
                <a:gd name="T85" fmla="*/ 84 h 104"/>
                <a:gd name="T86" fmla="*/ 61 w 89"/>
                <a:gd name="T87" fmla="*/ 82 h 104"/>
                <a:gd name="T88" fmla="*/ 65 w 89"/>
                <a:gd name="T89" fmla="*/ 76 h 104"/>
                <a:gd name="T90" fmla="*/ 67 w 89"/>
                <a:gd name="T91" fmla="*/ 71 h 104"/>
                <a:gd name="T92" fmla="*/ 69 w 89"/>
                <a:gd name="T93" fmla="*/ 6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9" h="104">
                  <a:moveTo>
                    <a:pt x="69" y="65"/>
                  </a:moveTo>
                  <a:lnTo>
                    <a:pt x="89" y="71"/>
                  </a:lnTo>
                  <a:lnTo>
                    <a:pt x="85" y="80"/>
                  </a:lnTo>
                  <a:lnTo>
                    <a:pt x="80" y="89"/>
                  </a:lnTo>
                  <a:lnTo>
                    <a:pt x="74" y="97"/>
                  </a:lnTo>
                  <a:lnTo>
                    <a:pt x="65" y="101"/>
                  </a:lnTo>
                  <a:lnTo>
                    <a:pt x="57" y="104"/>
                  </a:lnTo>
                  <a:lnTo>
                    <a:pt x="46" y="104"/>
                  </a:lnTo>
                  <a:lnTo>
                    <a:pt x="28" y="101"/>
                  </a:lnTo>
                  <a:lnTo>
                    <a:pt x="13" y="91"/>
                  </a:lnTo>
                  <a:lnTo>
                    <a:pt x="3" y="74"/>
                  </a:lnTo>
                  <a:lnTo>
                    <a:pt x="0" y="54"/>
                  </a:lnTo>
                  <a:lnTo>
                    <a:pt x="3" y="32"/>
                  </a:lnTo>
                  <a:lnTo>
                    <a:pt x="13" y="15"/>
                  </a:lnTo>
                  <a:lnTo>
                    <a:pt x="28" y="4"/>
                  </a:lnTo>
                  <a:lnTo>
                    <a:pt x="46" y="0"/>
                  </a:lnTo>
                  <a:lnTo>
                    <a:pt x="63" y="4"/>
                  </a:lnTo>
                  <a:lnTo>
                    <a:pt x="78" y="11"/>
                  </a:lnTo>
                  <a:lnTo>
                    <a:pt x="82" y="17"/>
                  </a:lnTo>
                  <a:lnTo>
                    <a:pt x="85" y="24"/>
                  </a:lnTo>
                  <a:lnTo>
                    <a:pt x="87" y="32"/>
                  </a:lnTo>
                  <a:lnTo>
                    <a:pt x="69" y="35"/>
                  </a:lnTo>
                  <a:lnTo>
                    <a:pt x="67" y="32"/>
                  </a:lnTo>
                  <a:lnTo>
                    <a:pt x="63" y="26"/>
                  </a:lnTo>
                  <a:lnTo>
                    <a:pt x="59" y="22"/>
                  </a:lnTo>
                  <a:lnTo>
                    <a:pt x="54" y="19"/>
                  </a:lnTo>
                  <a:lnTo>
                    <a:pt x="46" y="19"/>
                  </a:lnTo>
                  <a:lnTo>
                    <a:pt x="39" y="19"/>
                  </a:lnTo>
                  <a:lnTo>
                    <a:pt x="31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7"/>
                  </a:lnTo>
                  <a:lnTo>
                    <a:pt x="18" y="43"/>
                  </a:lnTo>
                  <a:lnTo>
                    <a:pt x="18" y="52"/>
                  </a:lnTo>
                  <a:lnTo>
                    <a:pt x="18" y="61"/>
                  </a:lnTo>
                  <a:lnTo>
                    <a:pt x="20" y="69"/>
                  </a:lnTo>
                  <a:lnTo>
                    <a:pt x="22" y="74"/>
                  </a:lnTo>
                  <a:lnTo>
                    <a:pt x="26" y="78"/>
                  </a:lnTo>
                  <a:lnTo>
                    <a:pt x="31" y="84"/>
                  </a:lnTo>
                  <a:lnTo>
                    <a:pt x="39" y="86"/>
                  </a:lnTo>
                  <a:lnTo>
                    <a:pt x="46" y="88"/>
                  </a:lnTo>
                  <a:lnTo>
                    <a:pt x="52" y="86"/>
                  </a:lnTo>
                  <a:lnTo>
                    <a:pt x="56" y="84"/>
                  </a:lnTo>
                  <a:lnTo>
                    <a:pt x="61" y="82"/>
                  </a:lnTo>
                  <a:lnTo>
                    <a:pt x="65" y="76"/>
                  </a:lnTo>
                  <a:lnTo>
                    <a:pt x="67" y="71"/>
                  </a:lnTo>
                  <a:lnTo>
                    <a:pt x="69" y="6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955040" name="Text Box 1696"/>
          <p:cNvSpPr txBox="1">
            <a:spLocks noChangeArrowheads="1"/>
          </p:cNvSpPr>
          <p:nvPr/>
        </p:nvSpPr>
        <p:spPr bwMode="auto">
          <a:xfrm>
            <a:off x="5407025" y="5661025"/>
            <a:ext cx="3736975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2400" b="0">
                <a:solidFill>
                  <a:srgbClr val="FF0000"/>
                </a:solidFill>
              </a:rPr>
              <a:t>Combine those methods,</a:t>
            </a:r>
          </a:p>
          <a:p>
            <a:pPr algn="l" eaLnBrk="0" hangingPunct="0"/>
            <a:r>
              <a:rPr lang="en-US" altLang="ja-JP" sz="2400" b="0">
                <a:solidFill>
                  <a:srgbClr val="FF0000"/>
                </a:solidFill>
              </a:rPr>
              <a:t>Lifetime: &gt;2.3 x 10</a:t>
            </a:r>
            <a:r>
              <a:rPr lang="en-US" altLang="ja-JP" sz="2400" b="0" baseline="30000">
                <a:solidFill>
                  <a:srgbClr val="FF0000"/>
                </a:solidFill>
              </a:rPr>
              <a:t>33</a:t>
            </a:r>
            <a:r>
              <a:rPr lang="en-US" altLang="ja-JP" sz="2400" b="0">
                <a:solidFill>
                  <a:srgbClr val="FF0000"/>
                </a:solidFill>
              </a:rPr>
              <a:t> years</a:t>
            </a:r>
          </a:p>
        </p:txBody>
      </p:sp>
      <p:sp>
        <p:nvSpPr>
          <p:cNvPr id="955044" name="Rectangle 1700"/>
          <p:cNvSpPr>
            <a:spLocks noGrp="1" noChangeArrowheads="1"/>
          </p:cNvSpPr>
          <p:nvPr>
            <p:ph type="title"/>
          </p:nvPr>
        </p:nvSpPr>
        <p:spPr>
          <a:xfrm>
            <a:off x="395288" y="0"/>
            <a:ext cx="8229600" cy="792163"/>
          </a:xfr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chemeClr val="accent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ja-JP" u="sng"/>
              <a:t>Proton decay search</a:t>
            </a:r>
            <a:r>
              <a:rPr lang="ja-JP" altLang="en-US" u="sng"/>
              <a:t>（ </a:t>
            </a:r>
            <a:r>
              <a:rPr lang="en-US" altLang="ja-JP" u="sng"/>
              <a:t>p</a:t>
            </a:r>
            <a:r>
              <a:rPr lang="en-US" altLang="ja-JP" u="sng">
                <a:sym typeface="Wingdings" panose="05000000000000000000" pitchFamily="2" charset="2"/>
              </a:rPr>
              <a:t></a:t>
            </a:r>
            <a:r>
              <a:rPr lang="en-US" altLang="ja-JP" u="sng">
                <a:latin typeface="Symbol" panose="05050102010706020507" pitchFamily="18" charset="2"/>
              </a:rPr>
              <a:t>n</a:t>
            </a:r>
            <a:r>
              <a:rPr lang="en-US" altLang="ja-JP" u="sng"/>
              <a:t>K</a:t>
            </a:r>
            <a:r>
              <a:rPr lang="en-US" altLang="ja-JP" u="sng" baseline="30000"/>
              <a:t>+</a:t>
            </a:r>
            <a:r>
              <a:rPr lang="en-US" altLang="ja-JP" u="sng"/>
              <a:t>)</a:t>
            </a:r>
          </a:p>
        </p:txBody>
      </p:sp>
      <p:grpSp>
        <p:nvGrpSpPr>
          <p:cNvPr id="955415" name="Group 2071"/>
          <p:cNvGrpSpPr>
            <a:grpSpLocks/>
          </p:cNvGrpSpPr>
          <p:nvPr/>
        </p:nvGrpSpPr>
        <p:grpSpPr bwMode="auto">
          <a:xfrm>
            <a:off x="179388" y="765175"/>
            <a:ext cx="3600450" cy="3384550"/>
            <a:chOff x="0" y="436"/>
            <a:chExt cx="2030" cy="2034"/>
          </a:xfrm>
        </p:grpSpPr>
        <p:sp>
          <p:nvSpPr>
            <p:cNvPr id="955048" name="AutoShape 1704"/>
            <p:cNvSpPr>
              <a:spLocks noChangeAspect="1" noChangeArrowheads="1" noTextEdit="1"/>
            </p:cNvSpPr>
            <p:nvPr/>
          </p:nvSpPr>
          <p:spPr bwMode="auto">
            <a:xfrm>
              <a:off x="0" y="436"/>
              <a:ext cx="2030" cy="20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955414" name="Group 2070"/>
            <p:cNvGrpSpPr>
              <a:grpSpLocks/>
            </p:cNvGrpSpPr>
            <p:nvPr/>
          </p:nvGrpSpPr>
          <p:grpSpPr bwMode="auto">
            <a:xfrm>
              <a:off x="117" y="640"/>
              <a:ext cx="1711" cy="1649"/>
              <a:chOff x="117" y="640"/>
              <a:chExt cx="1711" cy="1649"/>
            </a:xfrm>
          </p:grpSpPr>
          <p:sp>
            <p:nvSpPr>
              <p:cNvPr id="955051" name="Rectangle 1707"/>
              <p:cNvSpPr>
                <a:spLocks noChangeArrowheads="1"/>
              </p:cNvSpPr>
              <p:nvPr/>
            </p:nvSpPr>
            <p:spPr bwMode="auto">
              <a:xfrm>
                <a:off x="204" y="640"/>
                <a:ext cx="1623" cy="1623"/>
              </a:xfrm>
              <a:prstGeom prst="rect">
                <a:avLst/>
              </a:prstGeom>
              <a:noFill/>
              <a:ln w="4763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52" name="Line 1708"/>
              <p:cNvSpPr>
                <a:spLocks noChangeShapeType="1"/>
              </p:cNvSpPr>
              <p:nvPr/>
            </p:nvSpPr>
            <p:spPr bwMode="auto">
              <a:xfrm flipV="1">
                <a:off x="204" y="2252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53" name="Line 1709"/>
              <p:cNvSpPr>
                <a:spLocks noChangeShapeType="1"/>
              </p:cNvSpPr>
              <p:nvPr/>
            </p:nvSpPr>
            <p:spPr bwMode="auto">
              <a:xfrm flipV="1">
                <a:off x="204" y="2230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54" name="Line 1710"/>
              <p:cNvSpPr>
                <a:spLocks noChangeShapeType="1"/>
              </p:cNvSpPr>
              <p:nvPr/>
            </p:nvSpPr>
            <p:spPr bwMode="auto">
              <a:xfrm flipV="1">
                <a:off x="204" y="2208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55" name="Line 1711"/>
              <p:cNvSpPr>
                <a:spLocks noChangeShapeType="1"/>
              </p:cNvSpPr>
              <p:nvPr/>
            </p:nvSpPr>
            <p:spPr bwMode="auto">
              <a:xfrm flipV="1">
                <a:off x="204" y="2186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56" name="Line 1712"/>
              <p:cNvSpPr>
                <a:spLocks noChangeShapeType="1"/>
              </p:cNvSpPr>
              <p:nvPr/>
            </p:nvSpPr>
            <p:spPr bwMode="auto">
              <a:xfrm flipV="1">
                <a:off x="204" y="2164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57" name="Line 1713"/>
              <p:cNvSpPr>
                <a:spLocks noChangeShapeType="1"/>
              </p:cNvSpPr>
              <p:nvPr/>
            </p:nvSpPr>
            <p:spPr bwMode="auto">
              <a:xfrm flipV="1">
                <a:off x="204" y="2142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58" name="Line 1714"/>
              <p:cNvSpPr>
                <a:spLocks noChangeShapeType="1"/>
              </p:cNvSpPr>
              <p:nvPr/>
            </p:nvSpPr>
            <p:spPr bwMode="auto">
              <a:xfrm flipV="1">
                <a:off x="204" y="2120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59" name="Line 1715"/>
              <p:cNvSpPr>
                <a:spLocks noChangeShapeType="1"/>
              </p:cNvSpPr>
              <p:nvPr/>
            </p:nvSpPr>
            <p:spPr bwMode="auto">
              <a:xfrm flipV="1">
                <a:off x="204" y="2098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60" name="Line 1716"/>
              <p:cNvSpPr>
                <a:spLocks noChangeShapeType="1"/>
              </p:cNvSpPr>
              <p:nvPr/>
            </p:nvSpPr>
            <p:spPr bwMode="auto">
              <a:xfrm flipV="1">
                <a:off x="204" y="2077"/>
                <a:ext cx="1" cy="10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61" name="Line 1717"/>
              <p:cNvSpPr>
                <a:spLocks noChangeShapeType="1"/>
              </p:cNvSpPr>
              <p:nvPr/>
            </p:nvSpPr>
            <p:spPr bwMode="auto">
              <a:xfrm flipV="1">
                <a:off x="204" y="2055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62" name="Line 1718"/>
              <p:cNvSpPr>
                <a:spLocks noChangeShapeType="1"/>
              </p:cNvSpPr>
              <p:nvPr/>
            </p:nvSpPr>
            <p:spPr bwMode="auto">
              <a:xfrm flipV="1">
                <a:off x="204" y="2033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63" name="Line 1719"/>
              <p:cNvSpPr>
                <a:spLocks noChangeShapeType="1"/>
              </p:cNvSpPr>
              <p:nvPr/>
            </p:nvSpPr>
            <p:spPr bwMode="auto">
              <a:xfrm flipV="1">
                <a:off x="204" y="2011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64" name="Line 1720"/>
              <p:cNvSpPr>
                <a:spLocks noChangeShapeType="1"/>
              </p:cNvSpPr>
              <p:nvPr/>
            </p:nvSpPr>
            <p:spPr bwMode="auto">
              <a:xfrm flipV="1">
                <a:off x="204" y="1989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65" name="Line 1721"/>
              <p:cNvSpPr>
                <a:spLocks noChangeShapeType="1"/>
              </p:cNvSpPr>
              <p:nvPr/>
            </p:nvSpPr>
            <p:spPr bwMode="auto">
              <a:xfrm flipV="1">
                <a:off x="204" y="1967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66" name="Line 1722"/>
              <p:cNvSpPr>
                <a:spLocks noChangeShapeType="1"/>
              </p:cNvSpPr>
              <p:nvPr/>
            </p:nvSpPr>
            <p:spPr bwMode="auto">
              <a:xfrm flipV="1">
                <a:off x="204" y="1945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67" name="Line 1723"/>
              <p:cNvSpPr>
                <a:spLocks noChangeShapeType="1"/>
              </p:cNvSpPr>
              <p:nvPr/>
            </p:nvSpPr>
            <p:spPr bwMode="auto">
              <a:xfrm flipV="1">
                <a:off x="204" y="1923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68" name="Line 1724"/>
              <p:cNvSpPr>
                <a:spLocks noChangeShapeType="1"/>
              </p:cNvSpPr>
              <p:nvPr/>
            </p:nvSpPr>
            <p:spPr bwMode="auto">
              <a:xfrm flipV="1">
                <a:off x="204" y="1901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69" name="Line 1725"/>
              <p:cNvSpPr>
                <a:spLocks noChangeShapeType="1"/>
              </p:cNvSpPr>
              <p:nvPr/>
            </p:nvSpPr>
            <p:spPr bwMode="auto">
              <a:xfrm flipV="1">
                <a:off x="204" y="1879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70" name="Line 1726"/>
              <p:cNvSpPr>
                <a:spLocks noChangeShapeType="1"/>
              </p:cNvSpPr>
              <p:nvPr/>
            </p:nvSpPr>
            <p:spPr bwMode="auto">
              <a:xfrm flipV="1">
                <a:off x="204" y="1857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71" name="Line 1727"/>
              <p:cNvSpPr>
                <a:spLocks noChangeShapeType="1"/>
              </p:cNvSpPr>
              <p:nvPr/>
            </p:nvSpPr>
            <p:spPr bwMode="auto">
              <a:xfrm flipV="1">
                <a:off x="204" y="1836"/>
                <a:ext cx="1" cy="10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72" name="Line 1728"/>
              <p:cNvSpPr>
                <a:spLocks noChangeShapeType="1"/>
              </p:cNvSpPr>
              <p:nvPr/>
            </p:nvSpPr>
            <p:spPr bwMode="auto">
              <a:xfrm flipV="1">
                <a:off x="204" y="1814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73" name="Line 1729"/>
              <p:cNvSpPr>
                <a:spLocks noChangeShapeType="1"/>
              </p:cNvSpPr>
              <p:nvPr/>
            </p:nvSpPr>
            <p:spPr bwMode="auto">
              <a:xfrm flipV="1">
                <a:off x="204" y="1792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74" name="Line 1730"/>
              <p:cNvSpPr>
                <a:spLocks noChangeShapeType="1"/>
              </p:cNvSpPr>
              <p:nvPr/>
            </p:nvSpPr>
            <p:spPr bwMode="auto">
              <a:xfrm flipV="1">
                <a:off x="204" y="1770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75" name="Line 1731"/>
              <p:cNvSpPr>
                <a:spLocks noChangeShapeType="1"/>
              </p:cNvSpPr>
              <p:nvPr/>
            </p:nvSpPr>
            <p:spPr bwMode="auto">
              <a:xfrm flipV="1">
                <a:off x="204" y="1748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76" name="Line 1732"/>
              <p:cNvSpPr>
                <a:spLocks noChangeShapeType="1"/>
              </p:cNvSpPr>
              <p:nvPr/>
            </p:nvSpPr>
            <p:spPr bwMode="auto">
              <a:xfrm flipV="1">
                <a:off x="204" y="1726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77" name="Line 1733"/>
              <p:cNvSpPr>
                <a:spLocks noChangeShapeType="1"/>
              </p:cNvSpPr>
              <p:nvPr/>
            </p:nvSpPr>
            <p:spPr bwMode="auto">
              <a:xfrm flipV="1">
                <a:off x="204" y="1704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78" name="Line 1734"/>
              <p:cNvSpPr>
                <a:spLocks noChangeShapeType="1"/>
              </p:cNvSpPr>
              <p:nvPr/>
            </p:nvSpPr>
            <p:spPr bwMode="auto">
              <a:xfrm flipV="1">
                <a:off x="204" y="1682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79" name="Line 1735"/>
              <p:cNvSpPr>
                <a:spLocks noChangeShapeType="1"/>
              </p:cNvSpPr>
              <p:nvPr/>
            </p:nvSpPr>
            <p:spPr bwMode="auto">
              <a:xfrm flipV="1">
                <a:off x="204" y="1660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80" name="Line 1736"/>
              <p:cNvSpPr>
                <a:spLocks noChangeShapeType="1"/>
              </p:cNvSpPr>
              <p:nvPr/>
            </p:nvSpPr>
            <p:spPr bwMode="auto">
              <a:xfrm flipV="1">
                <a:off x="204" y="1638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81" name="Line 1737"/>
              <p:cNvSpPr>
                <a:spLocks noChangeShapeType="1"/>
              </p:cNvSpPr>
              <p:nvPr/>
            </p:nvSpPr>
            <p:spPr bwMode="auto">
              <a:xfrm flipV="1">
                <a:off x="204" y="1616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82" name="Line 1738"/>
              <p:cNvSpPr>
                <a:spLocks noChangeShapeType="1"/>
              </p:cNvSpPr>
              <p:nvPr/>
            </p:nvSpPr>
            <p:spPr bwMode="auto">
              <a:xfrm flipV="1">
                <a:off x="204" y="1595"/>
                <a:ext cx="1" cy="10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83" name="Line 1739"/>
              <p:cNvSpPr>
                <a:spLocks noChangeShapeType="1"/>
              </p:cNvSpPr>
              <p:nvPr/>
            </p:nvSpPr>
            <p:spPr bwMode="auto">
              <a:xfrm flipV="1">
                <a:off x="204" y="1573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84" name="Line 1740"/>
              <p:cNvSpPr>
                <a:spLocks noChangeShapeType="1"/>
              </p:cNvSpPr>
              <p:nvPr/>
            </p:nvSpPr>
            <p:spPr bwMode="auto">
              <a:xfrm flipV="1">
                <a:off x="204" y="1551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85" name="Line 1741"/>
              <p:cNvSpPr>
                <a:spLocks noChangeShapeType="1"/>
              </p:cNvSpPr>
              <p:nvPr/>
            </p:nvSpPr>
            <p:spPr bwMode="auto">
              <a:xfrm flipV="1">
                <a:off x="204" y="1529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86" name="Line 1742"/>
              <p:cNvSpPr>
                <a:spLocks noChangeShapeType="1"/>
              </p:cNvSpPr>
              <p:nvPr/>
            </p:nvSpPr>
            <p:spPr bwMode="auto">
              <a:xfrm flipV="1">
                <a:off x="204" y="1507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87" name="Line 1743"/>
              <p:cNvSpPr>
                <a:spLocks noChangeShapeType="1"/>
              </p:cNvSpPr>
              <p:nvPr/>
            </p:nvSpPr>
            <p:spPr bwMode="auto">
              <a:xfrm flipV="1">
                <a:off x="204" y="1485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88" name="Line 1744"/>
              <p:cNvSpPr>
                <a:spLocks noChangeShapeType="1"/>
              </p:cNvSpPr>
              <p:nvPr/>
            </p:nvSpPr>
            <p:spPr bwMode="auto">
              <a:xfrm flipV="1">
                <a:off x="204" y="1463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89" name="Freeform 1745"/>
              <p:cNvSpPr>
                <a:spLocks/>
              </p:cNvSpPr>
              <p:nvPr/>
            </p:nvSpPr>
            <p:spPr bwMode="auto">
              <a:xfrm>
                <a:off x="204" y="1448"/>
                <a:ext cx="6" cy="4"/>
              </a:xfrm>
              <a:custGeom>
                <a:avLst/>
                <a:gdLst>
                  <a:gd name="T0" fmla="*/ 0 w 13"/>
                  <a:gd name="T1" fmla="*/ 9 h 9"/>
                  <a:gd name="T2" fmla="*/ 0 w 13"/>
                  <a:gd name="T3" fmla="*/ 0 h 9"/>
                  <a:gd name="T4" fmla="*/ 13 w 13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9">
                    <a:moveTo>
                      <a:pt x="0" y="9"/>
                    </a:moveTo>
                    <a:lnTo>
                      <a:pt x="0" y="0"/>
                    </a:lnTo>
                    <a:lnTo>
                      <a:pt x="13" y="0"/>
                    </a:lnTo>
                  </a:path>
                </a:pathLst>
              </a:custGeom>
              <a:noFill/>
              <a:ln w="7938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90" name="Line 1746"/>
              <p:cNvSpPr>
                <a:spLocks noChangeShapeType="1"/>
              </p:cNvSpPr>
              <p:nvPr/>
            </p:nvSpPr>
            <p:spPr bwMode="auto">
              <a:xfrm>
                <a:off x="221" y="1448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91" name="Line 1747"/>
              <p:cNvSpPr>
                <a:spLocks noChangeShapeType="1"/>
              </p:cNvSpPr>
              <p:nvPr/>
            </p:nvSpPr>
            <p:spPr bwMode="auto">
              <a:xfrm>
                <a:off x="243" y="1448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92" name="Line 1748"/>
              <p:cNvSpPr>
                <a:spLocks noChangeShapeType="1"/>
              </p:cNvSpPr>
              <p:nvPr/>
            </p:nvSpPr>
            <p:spPr bwMode="auto">
              <a:xfrm>
                <a:off x="265" y="1448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93" name="Line 1749"/>
              <p:cNvSpPr>
                <a:spLocks noChangeShapeType="1"/>
              </p:cNvSpPr>
              <p:nvPr/>
            </p:nvSpPr>
            <p:spPr bwMode="auto">
              <a:xfrm>
                <a:off x="287" y="1448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94" name="Line 1750"/>
              <p:cNvSpPr>
                <a:spLocks noChangeShapeType="1"/>
              </p:cNvSpPr>
              <p:nvPr/>
            </p:nvSpPr>
            <p:spPr bwMode="auto">
              <a:xfrm>
                <a:off x="309" y="1448"/>
                <a:ext cx="10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95" name="Freeform 1751"/>
              <p:cNvSpPr>
                <a:spLocks/>
              </p:cNvSpPr>
              <p:nvPr/>
            </p:nvSpPr>
            <p:spPr bwMode="auto">
              <a:xfrm>
                <a:off x="319" y="1433"/>
                <a:ext cx="8" cy="4"/>
              </a:xfrm>
              <a:custGeom>
                <a:avLst/>
                <a:gdLst>
                  <a:gd name="T0" fmla="*/ 0 w 15"/>
                  <a:gd name="T1" fmla="*/ 7 h 7"/>
                  <a:gd name="T2" fmla="*/ 0 w 15"/>
                  <a:gd name="T3" fmla="*/ 0 h 7"/>
                  <a:gd name="T4" fmla="*/ 15 w 15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7">
                    <a:moveTo>
                      <a:pt x="0" y="7"/>
                    </a:moveTo>
                    <a:lnTo>
                      <a:pt x="0" y="0"/>
                    </a:lnTo>
                    <a:lnTo>
                      <a:pt x="15" y="0"/>
                    </a:lnTo>
                  </a:path>
                </a:pathLst>
              </a:custGeom>
              <a:noFill/>
              <a:ln w="7938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96" name="Line 1752"/>
              <p:cNvSpPr>
                <a:spLocks noChangeShapeType="1"/>
              </p:cNvSpPr>
              <p:nvPr/>
            </p:nvSpPr>
            <p:spPr bwMode="auto">
              <a:xfrm>
                <a:off x="338" y="1433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97" name="Line 1753"/>
              <p:cNvSpPr>
                <a:spLocks noChangeShapeType="1"/>
              </p:cNvSpPr>
              <p:nvPr/>
            </p:nvSpPr>
            <p:spPr bwMode="auto">
              <a:xfrm>
                <a:off x="360" y="1433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98" name="Line 1754"/>
              <p:cNvSpPr>
                <a:spLocks noChangeShapeType="1"/>
              </p:cNvSpPr>
              <p:nvPr/>
            </p:nvSpPr>
            <p:spPr bwMode="auto">
              <a:xfrm>
                <a:off x="382" y="1433"/>
                <a:ext cx="10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099" name="Line 1755"/>
              <p:cNvSpPr>
                <a:spLocks noChangeShapeType="1"/>
              </p:cNvSpPr>
              <p:nvPr/>
            </p:nvSpPr>
            <p:spPr bwMode="auto">
              <a:xfrm>
                <a:off x="403" y="1433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00" name="Freeform 1756"/>
              <p:cNvSpPr>
                <a:spLocks/>
              </p:cNvSpPr>
              <p:nvPr/>
            </p:nvSpPr>
            <p:spPr bwMode="auto">
              <a:xfrm>
                <a:off x="425" y="1433"/>
                <a:ext cx="10" cy="1"/>
              </a:xfrm>
              <a:custGeom>
                <a:avLst/>
                <a:gdLst>
                  <a:gd name="T0" fmla="*/ 0 w 20"/>
                  <a:gd name="T1" fmla="*/ 0 h 2"/>
                  <a:gd name="T2" fmla="*/ 20 w 20"/>
                  <a:gd name="T3" fmla="*/ 0 h 2"/>
                  <a:gd name="T4" fmla="*/ 20 w 20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">
                    <a:moveTo>
                      <a:pt x="0" y="0"/>
                    </a:moveTo>
                    <a:lnTo>
                      <a:pt x="20" y="0"/>
                    </a:lnTo>
                    <a:lnTo>
                      <a:pt x="20" y="2"/>
                    </a:lnTo>
                  </a:path>
                </a:pathLst>
              </a:custGeom>
              <a:noFill/>
              <a:ln w="7938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01" name="Line 1757"/>
              <p:cNvSpPr>
                <a:spLocks noChangeShapeType="1"/>
              </p:cNvSpPr>
              <p:nvPr/>
            </p:nvSpPr>
            <p:spPr bwMode="auto">
              <a:xfrm>
                <a:off x="435" y="1445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02" name="Freeform 1758"/>
              <p:cNvSpPr>
                <a:spLocks/>
              </p:cNvSpPr>
              <p:nvPr/>
            </p:nvSpPr>
            <p:spPr bwMode="auto">
              <a:xfrm>
                <a:off x="435" y="1467"/>
                <a:ext cx="1" cy="10"/>
              </a:xfrm>
              <a:custGeom>
                <a:avLst/>
                <a:gdLst>
                  <a:gd name="T0" fmla="*/ 0 w 2"/>
                  <a:gd name="T1" fmla="*/ 0 h 20"/>
                  <a:gd name="T2" fmla="*/ 0 w 2"/>
                  <a:gd name="T3" fmla="*/ 20 h 20"/>
                  <a:gd name="T4" fmla="*/ 2 w 2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0">
                    <a:moveTo>
                      <a:pt x="0" y="0"/>
                    </a:moveTo>
                    <a:lnTo>
                      <a:pt x="0" y="20"/>
                    </a:lnTo>
                    <a:lnTo>
                      <a:pt x="2" y="20"/>
                    </a:lnTo>
                  </a:path>
                </a:pathLst>
              </a:custGeom>
              <a:noFill/>
              <a:ln w="7938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03" name="Line 1759"/>
              <p:cNvSpPr>
                <a:spLocks noChangeShapeType="1"/>
              </p:cNvSpPr>
              <p:nvPr/>
            </p:nvSpPr>
            <p:spPr bwMode="auto">
              <a:xfrm>
                <a:off x="447" y="1477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04" name="Line 1760"/>
              <p:cNvSpPr>
                <a:spLocks noChangeShapeType="1"/>
              </p:cNvSpPr>
              <p:nvPr/>
            </p:nvSpPr>
            <p:spPr bwMode="auto">
              <a:xfrm>
                <a:off x="469" y="1477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05" name="Line 1761"/>
              <p:cNvSpPr>
                <a:spLocks noChangeShapeType="1"/>
              </p:cNvSpPr>
              <p:nvPr/>
            </p:nvSpPr>
            <p:spPr bwMode="auto">
              <a:xfrm>
                <a:off x="491" y="1477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06" name="Line 1762"/>
              <p:cNvSpPr>
                <a:spLocks noChangeShapeType="1"/>
              </p:cNvSpPr>
              <p:nvPr/>
            </p:nvSpPr>
            <p:spPr bwMode="auto">
              <a:xfrm>
                <a:off x="513" y="1477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07" name="Line 1763"/>
              <p:cNvSpPr>
                <a:spLocks noChangeShapeType="1"/>
              </p:cNvSpPr>
              <p:nvPr/>
            </p:nvSpPr>
            <p:spPr bwMode="auto">
              <a:xfrm>
                <a:off x="535" y="1477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08" name="Freeform 1764"/>
              <p:cNvSpPr>
                <a:spLocks/>
              </p:cNvSpPr>
              <p:nvPr/>
            </p:nvSpPr>
            <p:spPr bwMode="auto">
              <a:xfrm>
                <a:off x="551" y="1482"/>
                <a:ext cx="3" cy="8"/>
              </a:xfrm>
              <a:custGeom>
                <a:avLst/>
                <a:gdLst>
                  <a:gd name="T0" fmla="*/ 0 w 5"/>
                  <a:gd name="T1" fmla="*/ 0 h 17"/>
                  <a:gd name="T2" fmla="*/ 0 w 5"/>
                  <a:gd name="T3" fmla="*/ 17 h 17"/>
                  <a:gd name="T4" fmla="*/ 5 w 5"/>
                  <a:gd name="T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7">
                    <a:moveTo>
                      <a:pt x="0" y="0"/>
                    </a:moveTo>
                    <a:lnTo>
                      <a:pt x="0" y="17"/>
                    </a:lnTo>
                    <a:lnTo>
                      <a:pt x="5" y="17"/>
                    </a:lnTo>
                  </a:path>
                </a:pathLst>
              </a:custGeom>
              <a:noFill/>
              <a:ln w="7938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09" name="Line 1765"/>
              <p:cNvSpPr>
                <a:spLocks noChangeShapeType="1"/>
              </p:cNvSpPr>
              <p:nvPr/>
            </p:nvSpPr>
            <p:spPr bwMode="auto">
              <a:xfrm>
                <a:off x="565" y="1490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10" name="Line 1766"/>
              <p:cNvSpPr>
                <a:spLocks noChangeShapeType="1"/>
              </p:cNvSpPr>
              <p:nvPr/>
            </p:nvSpPr>
            <p:spPr bwMode="auto">
              <a:xfrm>
                <a:off x="587" y="1490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11" name="Line 1767"/>
              <p:cNvSpPr>
                <a:spLocks noChangeShapeType="1"/>
              </p:cNvSpPr>
              <p:nvPr/>
            </p:nvSpPr>
            <p:spPr bwMode="auto">
              <a:xfrm>
                <a:off x="609" y="1490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12" name="Line 1768"/>
              <p:cNvSpPr>
                <a:spLocks noChangeShapeType="1"/>
              </p:cNvSpPr>
              <p:nvPr/>
            </p:nvSpPr>
            <p:spPr bwMode="auto">
              <a:xfrm>
                <a:off x="631" y="1490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13" name="Line 1769"/>
              <p:cNvSpPr>
                <a:spLocks noChangeShapeType="1"/>
              </p:cNvSpPr>
              <p:nvPr/>
            </p:nvSpPr>
            <p:spPr bwMode="auto">
              <a:xfrm>
                <a:off x="653" y="1490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14" name="Freeform 1770"/>
              <p:cNvSpPr>
                <a:spLocks/>
              </p:cNvSpPr>
              <p:nvPr/>
            </p:nvSpPr>
            <p:spPr bwMode="auto">
              <a:xfrm>
                <a:off x="667" y="1477"/>
                <a:ext cx="5" cy="6"/>
              </a:xfrm>
              <a:custGeom>
                <a:avLst/>
                <a:gdLst>
                  <a:gd name="T0" fmla="*/ 0 w 10"/>
                  <a:gd name="T1" fmla="*/ 13 h 13"/>
                  <a:gd name="T2" fmla="*/ 0 w 10"/>
                  <a:gd name="T3" fmla="*/ 0 h 13"/>
                  <a:gd name="T4" fmla="*/ 10 w 10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0" y="13"/>
                    </a:move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noFill/>
              <a:ln w="7938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15" name="Line 1771"/>
              <p:cNvSpPr>
                <a:spLocks noChangeShapeType="1"/>
              </p:cNvSpPr>
              <p:nvPr/>
            </p:nvSpPr>
            <p:spPr bwMode="auto">
              <a:xfrm>
                <a:off x="683" y="1477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16" name="Line 1772"/>
              <p:cNvSpPr>
                <a:spLocks noChangeShapeType="1"/>
              </p:cNvSpPr>
              <p:nvPr/>
            </p:nvSpPr>
            <p:spPr bwMode="auto">
              <a:xfrm>
                <a:off x="705" y="1477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17" name="Line 1773"/>
              <p:cNvSpPr>
                <a:spLocks noChangeShapeType="1"/>
              </p:cNvSpPr>
              <p:nvPr/>
            </p:nvSpPr>
            <p:spPr bwMode="auto">
              <a:xfrm>
                <a:off x="727" y="1477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18" name="Line 1774"/>
              <p:cNvSpPr>
                <a:spLocks noChangeShapeType="1"/>
              </p:cNvSpPr>
              <p:nvPr/>
            </p:nvSpPr>
            <p:spPr bwMode="auto">
              <a:xfrm>
                <a:off x="748" y="1477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19" name="Line 1775"/>
              <p:cNvSpPr>
                <a:spLocks noChangeShapeType="1"/>
              </p:cNvSpPr>
              <p:nvPr/>
            </p:nvSpPr>
            <p:spPr bwMode="auto">
              <a:xfrm>
                <a:off x="770" y="1477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20" name="Line 1776"/>
              <p:cNvSpPr>
                <a:spLocks noChangeShapeType="1"/>
              </p:cNvSpPr>
              <p:nvPr/>
            </p:nvSpPr>
            <p:spPr bwMode="auto">
              <a:xfrm>
                <a:off x="790" y="1479"/>
                <a:ext cx="10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21" name="Line 1777"/>
              <p:cNvSpPr>
                <a:spLocks noChangeShapeType="1"/>
              </p:cNvSpPr>
              <p:nvPr/>
            </p:nvSpPr>
            <p:spPr bwMode="auto">
              <a:xfrm>
                <a:off x="811" y="1479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22" name="Line 1778"/>
              <p:cNvSpPr>
                <a:spLocks noChangeShapeType="1"/>
              </p:cNvSpPr>
              <p:nvPr/>
            </p:nvSpPr>
            <p:spPr bwMode="auto">
              <a:xfrm>
                <a:off x="833" y="1479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23" name="Line 1779"/>
              <p:cNvSpPr>
                <a:spLocks noChangeShapeType="1"/>
              </p:cNvSpPr>
              <p:nvPr/>
            </p:nvSpPr>
            <p:spPr bwMode="auto">
              <a:xfrm>
                <a:off x="855" y="1479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24" name="Line 1780"/>
              <p:cNvSpPr>
                <a:spLocks noChangeShapeType="1"/>
              </p:cNvSpPr>
              <p:nvPr/>
            </p:nvSpPr>
            <p:spPr bwMode="auto">
              <a:xfrm>
                <a:off x="877" y="1479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25" name="Freeform 1781"/>
              <p:cNvSpPr>
                <a:spLocks/>
              </p:cNvSpPr>
              <p:nvPr/>
            </p:nvSpPr>
            <p:spPr bwMode="auto">
              <a:xfrm>
                <a:off x="899" y="1479"/>
                <a:ext cx="4" cy="8"/>
              </a:xfrm>
              <a:custGeom>
                <a:avLst/>
                <a:gdLst>
                  <a:gd name="T0" fmla="*/ 0 w 7"/>
                  <a:gd name="T1" fmla="*/ 0 h 15"/>
                  <a:gd name="T2" fmla="*/ 0 w 7"/>
                  <a:gd name="T3" fmla="*/ 15 h 15"/>
                  <a:gd name="T4" fmla="*/ 7 w 7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0" y="0"/>
                    </a:moveTo>
                    <a:lnTo>
                      <a:pt x="0" y="15"/>
                    </a:lnTo>
                    <a:lnTo>
                      <a:pt x="7" y="15"/>
                    </a:lnTo>
                  </a:path>
                </a:pathLst>
              </a:custGeom>
              <a:noFill/>
              <a:ln w="7938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26" name="Line 1782"/>
              <p:cNvSpPr>
                <a:spLocks noChangeShapeType="1"/>
              </p:cNvSpPr>
              <p:nvPr/>
            </p:nvSpPr>
            <p:spPr bwMode="auto">
              <a:xfrm>
                <a:off x="914" y="1487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27" name="Line 1783"/>
              <p:cNvSpPr>
                <a:spLocks noChangeShapeType="1"/>
              </p:cNvSpPr>
              <p:nvPr/>
            </p:nvSpPr>
            <p:spPr bwMode="auto">
              <a:xfrm>
                <a:off x="936" y="1487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28" name="Line 1784"/>
              <p:cNvSpPr>
                <a:spLocks noChangeShapeType="1"/>
              </p:cNvSpPr>
              <p:nvPr/>
            </p:nvSpPr>
            <p:spPr bwMode="auto">
              <a:xfrm>
                <a:off x="957" y="1487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29" name="Line 1785"/>
              <p:cNvSpPr>
                <a:spLocks noChangeShapeType="1"/>
              </p:cNvSpPr>
              <p:nvPr/>
            </p:nvSpPr>
            <p:spPr bwMode="auto">
              <a:xfrm>
                <a:off x="979" y="1487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30" name="Line 1786"/>
              <p:cNvSpPr>
                <a:spLocks noChangeShapeType="1"/>
              </p:cNvSpPr>
              <p:nvPr/>
            </p:nvSpPr>
            <p:spPr bwMode="auto">
              <a:xfrm>
                <a:off x="1001" y="1487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31" name="Line 1787"/>
              <p:cNvSpPr>
                <a:spLocks noChangeShapeType="1"/>
              </p:cNvSpPr>
              <p:nvPr/>
            </p:nvSpPr>
            <p:spPr bwMode="auto">
              <a:xfrm flipV="1">
                <a:off x="1016" y="1469"/>
                <a:ext cx="1" cy="10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32" name="Line 1788"/>
              <p:cNvSpPr>
                <a:spLocks noChangeShapeType="1"/>
              </p:cNvSpPr>
              <p:nvPr/>
            </p:nvSpPr>
            <p:spPr bwMode="auto">
              <a:xfrm>
                <a:off x="1021" y="1463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33" name="Line 1789"/>
              <p:cNvSpPr>
                <a:spLocks noChangeShapeType="1"/>
              </p:cNvSpPr>
              <p:nvPr/>
            </p:nvSpPr>
            <p:spPr bwMode="auto">
              <a:xfrm>
                <a:off x="1043" y="1463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34" name="Line 1790"/>
              <p:cNvSpPr>
                <a:spLocks noChangeShapeType="1"/>
              </p:cNvSpPr>
              <p:nvPr/>
            </p:nvSpPr>
            <p:spPr bwMode="auto">
              <a:xfrm>
                <a:off x="1065" y="1463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35" name="Line 1791"/>
              <p:cNvSpPr>
                <a:spLocks noChangeShapeType="1"/>
              </p:cNvSpPr>
              <p:nvPr/>
            </p:nvSpPr>
            <p:spPr bwMode="auto">
              <a:xfrm>
                <a:off x="1087" y="1463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36" name="Line 1792"/>
              <p:cNvSpPr>
                <a:spLocks noChangeShapeType="1"/>
              </p:cNvSpPr>
              <p:nvPr/>
            </p:nvSpPr>
            <p:spPr bwMode="auto">
              <a:xfrm>
                <a:off x="1109" y="1463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37" name="Freeform 1793"/>
              <p:cNvSpPr>
                <a:spLocks/>
              </p:cNvSpPr>
              <p:nvPr/>
            </p:nvSpPr>
            <p:spPr bwMode="auto">
              <a:xfrm>
                <a:off x="1131" y="1463"/>
                <a:ext cx="1" cy="10"/>
              </a:xfrm>
              <a:custGeom>
                <a:avLst/>
                <a:gdLst>
                  <a:gd name="T0" fmla="*/ 0 w 2"/>
                  <a:gd name="T1" fmla="*/ 0 h 20"/>
                  <a:gd name="T2" fmla="*/ 2 w 2"/>
                  <a:gd name="T3" fmla="*/ 0 h 20"/>
                  <a:gd name="T4" fmla="*/ 2 w 2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0">
                    <a:moveTo>
                      <a:pt x="0" y="0"/>
                    </a:moveTo>
                    <a:lnTo>
                      <a:pt x="2" y="0"/>
                    </a:lnTo>
                    <a:lnTo>
                      <a:pt x="2" y="20"/>
                    </a:lnTo>
                  </a:path>
                </a:pathLst>
              </a:custGeom>
              <a:noFill/>
              <a:ln w="7938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38" name="Line 1794"/>
              <p:cNvSpPr>
                <a:spLocks noChangeShapeType="1"/>
              </p:cNvSpPr>
              <p:nvPr/>
            </p:nvSpPr>
            <p:spPr bwMode="auto">
              <a:xfrm>
                <a:off x="1132" y="1484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39" name="Line 1795"/>
              <p:cNvSpPr>
                <a:spLocks noChangeShapeType="1"/>
              </p:cNvSpPr>
              <p:nvPr/>
            </p:nvSpPr>
            <p:spPr bwMode="auto">
              <a:xfrm>
                <a:off x="1132" y="1506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40" name="Line 1796"/>
              <p:cNvSpPr>
                <a:spLocks noChangeShapeType="1"/>
              </p:cNvSpPr>
              <p:nvPr/>
            </p:nvSpPr>
            <p:spPr bwMode="auto">
              <a:xfrm>
                <a:off x="1132" y="1528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41" name="Freeform 1797"/>
              <p:cNvSpPr>
                <a:spLocks/>
              </p:cNvSpPr>
              <p:nvPr/>
            </p:nvSpPr>
            <p:spPr bwMode="auto">
              <a:xfrm>
                <a:off x="1132" y="1550"/>
                <a:ext cx="3" cy="8"/>
              </a:xfrm>
              <a:custGeom>
                <a:avLst/>
                <a:gdLst>
                  <a:gd name="T0" fmla="*/ 0 w 5"/>
                  <a:gd name="T1" fmla="*/ 0 h 16"/>
                  <a:gd name="T2" fmla="*/ 0 w 5"/>
                  <a:gd name="T3" fmla="*/ 16 h 16"/>
                  <a:gd name="T4" fmla="*/ 5 w 5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6">
                    <a:moveTo>
                      <a:pt x="0" y="0"/>
                    </a:moveTo>
                    <a:lnTo>
                      <a:pt x="0" y="16"/>
                    </a:lnTo>
                    <a:lnTo>
                      <a:pt x="5" y="16"/>
                    </a:lnTo>
                  </a:path>
                </a:pathLst>
              </a:custGeom>
              <a:noFill/>
              <a:ln w="7938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42" name="Line 1798"/>
              <p:cNvSpPr>
                <a:spLocks noChangeShapeType="1"/>
              </p:cNvSpPr>
              <p:nvPr/>
            </p:nvSpPr>
            <p:spPr bwMode="auto">
              <a:xfrm>
                <a:off x="1146" y="1558"/>
                <a:ext cx="10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43" name="Line 1799"/>
              <p:cNvSpPr>
                <a:spLocks noChangeShapeType="1"/>
              </p:cNvSpPr>
              <p:nvPr/>
            </p:nvSpPr>
            <p:spPr bwMode="auto">
              <a:xfrm>
                <a:off x="1167" y="1558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44" name="Line 1800"/>
              <p:cNvSpPr>
                <a:spLocks noChangeShapeType="1"/>
              </p:cNvSpPr>
              <p:nvPr/>
            </p:nvSpPr>
            <p:spPr bwMode="auto">
              <a:xfrm>
                <a:off x="1189" y="1558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45" name="Line 1801"/>
              <p:cNvSpPr>
                <a:spLocks noChangeShapeType="1"/>
              </p:cNvSpPr>
              <p:nvPr/>
            </p:nvSpPr>
            <p:spPr bwMode="auto">
              <a:xfrm>
                <a:off x="1211" y="1558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46" name="Line 1802"/>
              <p:cNvSpPr>
                <a:spLocks noChangeShapeType="1"/>
              </p:cNvSpPr>
              <p:nvPr/>
            </p:nvSpPr>
            <p:spPr bwMode="auto">
              <a:xfrm>
                <a:off x="1233" y="1558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47" name="Line 1803"/>
              <p:cNvSpPr>
                <a:spLocks noChangeShapeType="1"/>
              </p:cNvSpPr>
              <p:nvPr/>
            </p:nvSpPr>
            <p:spPr bwMode="auto">
              <a:xfrm flipV="1">
                <a:off x="1248" y="1540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48" name="Line 1804"/>
              <p:cNvSpPr>
                <a:spLocks noChangeShapeType="1"/>
              </p:cNvSpPr>
              <p:nvPr/>
            </p:nvSpPr>
            <p:spPr bwMode="auto">
              <a:xfrm>
                <a:off x="1252" y="1533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49" name="Line 1805"/>
              <p:cNvSpPr>
                <a:spLocks noChangeShapeType="1"/>
              </p:cNvSpPr>
              <p:nvPr/>
            </p:nvSpPr>
            <p:spPr bwMode="auto">
              <a:xfrm>
                <a:off x="1274" y="1533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50" name="Line 1806"/>
              <p:cNvSpPr>
                <a:spLocks noChangeShapeType="1"/>
              </p:cNvSpPr>
              <p:nvPr/>
            </p:nvSpPr>
            <p:spPr bwMode="auto">
              <a:xfrm>
                <a:off x="1296" y="1533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51" name="Line 1807"/>
              <p:cNvSpPr>
                <a:spLocks noChangeShapeType="1"/>
              </p:cNvSpPr>
              <p:nvPr/>
            </p:nvSpPr>
            <p:spPr bwMode="auto">
              <a:xfrm>
                <a:off x="1318" y="1533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52" name="Line 1808"/>
              <p:cNvSpPr>
                <a:spLocks noChangeShapeType="1"/>
              </p:cNvSpPr>
              <p:nvPr/>
            </p:nvSpPr>
            <p:spPr bwMode="auto">
              <a:xfrm>
                <a:off x="1340" y="1533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53" name="Freeform 1809"/>
              <p:cNvSpPr>
                <a:spLocks/>
              </p:cNvSpPr>
              <p:nvPr/>
            </p:nvSpPr>
            <p:spPr bwMode="auto">
              <a:xfrm>
                <a:off x="1362" y="1524"/>
                <a:ext cx="2" cy="9"/>
              </a:xfrm>
              <a:custGeom>
                <a:avLst/>
                <a:gdLst>
                  <a:gd name="T0" fmla="*/ 0 w 3"/>
                  <a:gd name="T1" fmla="*/ 19 h 19"/>
                  <a:gd name="T2" fmla="*/ 3 w 3"/>
                  <a:gd name="T3" fmla="*/ 19 h 19"/>
                  <a:gd name="T4" fmla="*/ 3 w 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9">
                    <a:moveTo>
                      <a:pt x="0" y="19"/>
                    </a:moveTo>
                    <a:lnTo>
                      <a:pt x="3" y="19"/>
                    </a:lnTo>
                    <a:lnTo>
                      <a:pt x="3" y="0"/>
                    </a:lnTo>
                  </a:path>
                </a:pathLst>
              </a:custGeom>
              <a:noFill/>
              <a:ln w="7938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54" name="Line 1810"/>
              <p:cNvSpPr>
                <a:spLocks noChangeShapeType="1"/>
              </p:cNvSpPr>
              <p:nvPr/>
            </p:nvSpPr>
            <p:spPr bwMode="auto">
              <a:xfrm flipV="1">
                <a:off x="1364" y="1502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55" name="Line 1811"/>
              <p:cNvSpPr>
                <a:spLocks noChangeShapeType="1"/>
              </p:cNvSpPr>
              <p:nvPr/>
            </p:nvSpPr>
            <p:spPr bwMode="auto">
              <a:xfrm>
                <a:off x="1366" y="1494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56" name="Line 1812"/>
              <p:cNvSpPr>
                <a:spLocks noChangeShapeType="1"/>
              </p:cNvSpPr>
              <p:nvPr/>
            </p:nvSpPr>
            <p:spPr bwMode="auto">
              <a:xfrm>
                <a:off x="1388" y="1494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57" name="Line 1813"/>
              <p:cNvSpPr>
                <a:spLocks noChangeShapeType="1"/>
              </p:cNvSpPr>
              <p:nvPr/>
            </p:nvSpPr>
            <p:spPr bwMode="auto">
              <a:xfrm>
                <a:off x="1410" y="1494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58" name="Line 1814"/>
              <p:cNvSpPr>
                <a:spLocks noChangeShapeType="1"/>
              </p:cNvSpPr>
              <p:nvPr/>
            </p:nvSpPr>
            <p:spPr bwMode="auto">
              <a:xfrm>
                <a:off x="1432" y="1494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59" name="Line 1815"/>
              <p:cNvSpPr>
                <a:spLocks noChangeShapeType="1"/>
              </p:cNvSpPr>
              <p:nvPr/>
            </p:nvSpPr>
            <p:spPr bwMode="auto">
              <a:xfrm>
                <a:off x="1454" y="1494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60" name="Freeform 1816"/>
              <p:cNvSpPr>
                <a:spLocks/>
              </p:cNvSpPr>
              <p:nvPr/>
            </p:nvSpPr>
            <p:spPr bwMode="auto">
              <a:xfrm>
                <a:off x="1476" y="1494"/>
                <a:ext cx="4" cy="7"/>
              </a:xfrm>
              <a:custGeom>
                <a:avLst/>
                <a:gdLst>
                  <a:gd name="T0" fmla="*/ 0 w 7"/>
                  <a:gd name="T1" fmla="*/ 0 h 15"/>
                  <a:gd name="T2" fmla="*/ 7 w 7"/>
                  <a:gd name="T3" fmla="*/ 0 h 15"/>
                  <a:gd name="T4" fmla="*/ 7 w 7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0" y="0"/>
                    </a:moveTo>
                    <a:lnTo>
                      <a:pt x="7" y="0"/>
                    </a:lnTo>
                    <a:lnTo>
                      <a:pt x="7" y="15"/>
                    </a:lnTo>
                  </a:path>
                </a:pathLst>
              </a:custGeom>
              <a:noFill/>
              <a:ln w="7938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61" name="Line 1817"/>
              <p:cNvSpPr>
                <a:spLocks noChangeShapeType="1"/>
              </p:cNvSpPr>
              <p:nvPr/>
            </p:nvSpPr>
            <p:spPr bwMode="auto">
              <a:xfrm>
                <a:off x="1480" y="1512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62" name="Line 1818"/>
              <p:cNvSpPr>
                <a:spLocks noChangeShapeType="1"/>
              </p:cNvSpPr>
              <p:nvPr/>
            </p:nvSpPr>
            <p:spPr bwMode="auto">
              <a:xfrm>
                <a:off x="1480" y="1534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63" name="Line 1819"/>
              <p:cNvSpPr>
                <a:spLocks noChangeShapeType="1"/>
              </p:cNvSpPr>
              <p:nvPr/>
            </p:nvSpPr>
            <p:spPr bwMode="auto">
              <a:xfrm>
                <a:off x="1489" y="1547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64" name="Line 1820"/>
              <p:cNvSpPr>
                <a:spLocks noChangeShapeType="1"/>
              </p:cNvSpPr>
              <p:nvPr/>
            </p:nvSpPr>
            <p:spPr bwMode="auto">
              <a:xfrm>
                <a:off x="1511" y="1547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65" name="Line 1821"/>
              <p:cNvSpPr>
                <a:spLocks noChangeShapeType="1"/>
              </p:cNvSpPr>
              <p:nvPr/>
            </p:nvSpPr>
            <p:spPr bwMode="auto">
              <a:xfrm>
                <a:off x="1533" y="1547"/>
                <a:ext cx="10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66" name="Line 1822"/>
              <p:cNvSpPr>
                <a:spLocks noChangeShapeType="1"/>
              </p:cNvSpPr>
              <p:nvPr/>
            </p:nvSpPr>
            <p:spPr bwMode="auto">
              <a:xfrm>
                <a:off x="1554" y="1547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67" name="Line 1823"/>
              <p:cNvSpPr>
                <a:spLocks noChangeShapeType="1"/>
              </p:cNvSpPr>
              <p:nvPr/>
            </p:nvSpPr>
            <p:spPr bwMode="auto">
              <a:xfrm>
                <a:off x="1576" y="1547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68" name="Line 1824"/>
              <p:cNvSpPr>
                <a:spLocks noChangeShapeType="1"/>
              </p:cNvSpPr>
              <p:nvPr/>
            </p:nvSpPr>
            <p:spPr bwMode="auto">
              <a:xfrm>
                <a:off x="1596" y="1550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69" name="Freeform 1825"/>
              <p:cNvSpPr>
                <a:spLocks/>
              </p:cNvSpPr>
              <p:nvPr/>
            </p:nvSpPr>
            <p:spPr bwMode="auto">
              <a:xfrm>
                <a:off x="1596" y="1572"/>
                <a:ext cx="9" cy="2"/>
              </a:xfrm>
              <a:custGeom>
                <a:avLst/>
                <a:gdLst>
                  <a:gd name="T0" fmla="*/ 0 w 18"/>
                  <a:gd name="T1" fmla="*/ 0 h 4"/>
                  <a:gd name="T2" fmla="*/ 0 w 18"/>
                  <a:gd name="T3" fmla="*/ 4 h 4"/>
                  <a:gd name="T4" fmla="*/ 18 w 18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4">
                    <a:moveTo>
                      <a:pt x="0" y="0"/>
                    </a:moveTo>
                    <a:lnTo>
                      <a:pt x="0" y="4"/>
                    </a:lnTo>
                    <a:lnTo>
                      <a:pt x="18" y="4"/>
                    </a:lnTo>
                  </a:path>
                </a:pathLst>
              </a:custGeom>
              <a:noFill/>
              <a:ln w="7938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70" name="Line 1826"/>
              <p:cNvSpPr>
                <a:spLocks noChangeShapeType="1"/>
              </p:cNvSpPr>
              <p:nvPr/>
            </p:nvSpPr>
            <p:spPr bwMode="auto">
              <a:xfrm>
                <a:off x="1616" y="1574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71" name="Line 1827"/>
              <p:cNvSpPr>
                <a:spLocks noChangeShapeType="1"/>
              </p:cNvSpPr>
              <p:nvPr/>
            </p:nvSpPr>
            <p:spPr bwMode="auto">
              <a:xfrm>
                <a:off x="1638" y="1574"/>
                <a:ext cx="10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72" name="Line 1828"/>
              <p:cNvSpPr>
                <a:spLocks noChangeShapeType="1"/>
              </p:cNvSpPr>
              <p:nvPr/>
            </p:nvSpPr>
            <p:spPr bwMode="auto">
              <a:xfrm>
                <a:off x="1659" y="1574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73" name="Line 1829"/>
              <p:cNvSpPr>
                <a:spLocks noChangeShapeType="1"/>
              </p:cNvSpPr>
              <p:nvPr/>
            </p:nvSpPr>
            <p:spPr bwMode="auto">
              <a:xfrm>
                <a:off x="1681" y="1574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74" name="Freeform 1830"/>
              <p:cNvSpPr>
                <a:spLocks/>
              </p:cNvSpPr>
              <p:nvPr/>
            </p:nvSpPr>
            <p:spPr bwMode="auto">
              <a:xfrm>
                <a:off x="1703" y="1571"/>
                <a:ext cx="8" cy="3"/>
              </a:xfrm>
              <a:custGeom>
                <a:avLst/>
                <a:gdLst>
                  <a:gd name="T0" fmla="*/ 0 w 17"/>
                  <a:gd name="T1" fmla="*/ 5 h 5"/>
                  <a:gd name="T2" fmla="*/ 17 w 17"/>
                  <a:gd name="T3" fmla="*/ 5 h 5"/>
                  <a:gd name="T4" fmla="*/ 17 w 17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5">
                    <a:moveTo>
                      <a:pt x="0" y="5"/>
                    </a:moveTo>
                    <a:lnTo>
                      <a:pt x="17" y="5"/>
                    </a:lnTo>
                    <a:lnTo>
                      <a:pt x="17" y="0"/>
                    </a:lnTo>
                  </a:path>
                </a:pathLst>
              </a:custGeom>
              <a:noFill/>
              <a:ln w="7938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75" name="Line 1831"/>
              <p:cNvSpPr>
                <a:spLocks noChangeShapeType="1"/>
              </p:cNvSpPr>
              <p:nvPr/>
            </p:nvSpPr>
            <p:spPr bwMode="auto">
              <a:xfrm flipV="1">
                <a:off x="1711" y="1549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76" name="Freeform 1832"/>
              <p:cNvSpPr>
                <a:spLocks/>
              </p:cNvSpPr>
              <p:nvPr/>
            </p:nvSpPr>
            <p:spPr bwMode="auto">
              <a:xfrm>
                <a:off x="1711" y="1531"/>
                <a:ext cx="4" cy="7"/>
              </a:xfrm>
              <a:custGeom>
                <a:avLst/>
                <a:gdLst>
                  <a:gd name="T0" fmla="*/ 0 w 7"/>
                  <a:gd name="T1" fmla="*/ 15 h 15"/>
                  <a:gd name="T2" fmla="*/ 0 w 7"/>
                  <a:gd name="T3" fmla="*/ 0 h 15"/>
                  <a:gd name="T4" fmla="*/ 7 w 7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0" y="15"/>
                    </a:moveTo>
                    <a:lnTo>
                      <a:pt x="0" y="0"/>
                    </a:lnTo>
                    <a:lnTo>
                      <a:pt x="7" y="0"/>
                    </a:lnTo>
                  </a:path>
                </a:pathLst>
              </a:custGeom>
              <a:noFill/>
              <a:ln w="7938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77" name="Line 1833"/>
              <p:cNvSpPr>
                <a:spLocks noChangeShapeType="1"/>
              </p:cNvSpPr>
              <p:nvPr/>
            </p:nvSpPr>
            <p:spPr bwMode="auto">
              <a:xfrm>
                <a:off x="1726" y="1531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78" name="Line 1834"/>
              <p:cNvSpPr>
                <a:spLocks noChangeShapeType="1"/>
              </p:cNvSpPr>
              <p:nvPr/>
            </p:nvSpPr>
            <p:spPr bwMode="auto">
              <a:xfrm>
                <a:off x="1748" y="1531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79" name="Line 1835"/>
              <p:cNvSpPr>
                <a:spLocks noChangeShapeType="1"/>
              </p:cNvSpPr>
              <p:nvPr/>
            </p:nvSpPr>
            <p:spPr bwMode="auto">
              <a:xfrm>
                <a:off x="1770" y="1531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80" name="Line 1836"/>
              <p:cNvSpPr>
                <a:spLocks noChangeShapeType="1"/>
              </p:cNvSpPr>
              <p:nvPr/>
            </p:nvSpPr>
            <p:spPr bwMode="auto">
              <a:xfrm>
                <a:off x="1792" y="1531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81" name="Line 1837"/>
              <p:cNvSpPr>
                <a:spLocks noChangeShapeType="1"/>
              </p:cNvSpPr>
              <p:nvPr/>
            </p:nvSpPr>
            <p:spPr bwMode="auto">
              <a:xfrm>
                <a:off x="1814" y="1531"/>
                <a:ext cx="1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82" name="Line 1838"/>
              <p:cNvSpPr>
                <a:spLocks noChangeShapeType="1"/>
              </p:cNvSpPr>
              <p:nvPr/>
            </p:nvSpPr>
            <p:spPr bwMode="auto">
              <a:xfrm>
                <a:off x="1827" y="1539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83" name="Line 1839"/>
              <p:cNvSpPr>
                <a:spLocks noChangeShapeType="1"/>
              </p:cNvSpPr>
              <p:nvPr/>
            </p:nvSpPr>
            <p:spPr bwMode="auto">
              <a:xfrm>
                <a:off x="1827" y="1561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84" name="Line 1840"/>
              <p:cNvSpPr>
                <a:spLocks noChangeShapeType="1"/>
              </p:cNvSpPr>
              <p:nvPr/>
            </p:nvSpPr>
            <p:spPr bwMode="auto">
              <a:xfrm>
                <a:off x="1827" y="1583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85" name="Line 1841"/>
              <p:cNvSpPr>
                <a:spLocks noChangeShapeType="1"/>
              </p:cNvSpPr>
              <p:nvPr/>
            </p:nvSpPr>
            <p:spPr bwMode="auto">
              <a:xfrm>
                <a:off x="1827" y="1605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86" name="Line 1842"/>
              <p:cNvSpPr>
                <a:spLocks noChangeShapeType="1"/>
              </p:cNvSpPr>
              <p:nvPr/>
            </p:nvSpPr>
            <p:spPr bwMode="auto">
              <a:xfrm>
                <a:off x="1827" y="1626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87" name="Line 1843"/>
              <p:cNvSpPr>
                <a:spLocks noChangeShapeType="1"/>
              </p:cNvSpPr>
              <p:nvPr/>
            </p:nvSpPr>
            <p:spPr bwMode="auto">
              <a:xfrm>
                <a:off x="1827" y="1648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88" name="Line 1844"/>
              <p:cNvSpPr>
                <a:spLocks noChangeShapeType="1"/>
              </p:cNvSpPr>
              <p:nvPr/>
            </p:nvSpPr>
            <p:spPr bwMode="auto">
              <a:xfrm>
                <a:off x="1827" y="1670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89" name="Line 1845"/>
              <p:cNvSpPr>
                <a:spLocks noChangeShapeType="1"/>
              </p:cNvSpPr>
              <p:nvPr/>
            </p:nvSpPr>
            <p:spPr bwMode="auto">
              <a:xfrm>
                <a:off x="1827" y="1692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90" name="Line 1846"/>
              <p:cNvSpPr>
                <a:spLocks noChangeShapeType="1"/>
              </p:cNvSpPr>
              <p:nvPr/>
            </p:nvSpPr>
            <p:spPr bwMode="auto">
              <a:xfrm>
                <a:off x="1827" y="1714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91" name="Line 1847"/>
              <p:cNvSpPr>
                <a:spLocks noChangeShapeType="1"/>
              </p:cNvSpPr>
              <p:nvPr/>
            </p:nvSpPr>
            <p:spPr bwMode="auto">
              <a:xfrm>
                <a:off x="1827" y="1736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92" name="Line 1848"/>
              <p:cNvSpPr>
                <a:spLocks noChangeShapeType="1"/>
              </p:cNvSpPr>
              <p:nvPr/>
            </p:nvSpPr>
            <p:spPr bwMode="auto">
              <a:xfrm>
                <a:off x="1827" y="1758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93" name="Line 1849"/>
              <p:cNvSpPr>
                <a:spLocks noChangeShapeType="1"/>
              </p:cNvSpPr>
              <p:nvPr/>
            </p:nvSpPr>
            <p:spPr bwMode="auto">
              <a:xfrm>
                <a:off x="1827" y="1780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94" name="Line 1850"/>
              <p:cNvSpPr>
                <a:spLocks noChangeShapeType="1"/>
              </p:cNvSpPr>
              <p:nvPr/>
            </p:nvSpPr>
            <p:spPr bwMode="auto">
              <a:xfrm>
                <a:off x="1827" y="1802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95" name="Line 1851"/>
              <p:cNvSpPr>
                <a:spLocks noChangeShapeType="1"/>
              </p:cNvSpPr>
              <p:nvPr/>
            </p:nvSpPr>
            <p:spPr bwMode="auto">
              <a:xfrm>
                <a:off x="1827" y="1824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96" name="Line 1852"/>
              <p:cNvSpPr>
                <a:spLocks noChangeShapeType="1"/>
              </p:cNvSpPr>
              <p:nvPr/>
            </p:nvSpPr>
            <p:spPr bwMode="auto">
              <a:xfrm>
                <a:off x="1827" y="1846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97" name="Line 1853"/>
              <p:cNvSpPr>
                <a:spLocks noChangeShapeType="1"/>
              </p:cNvSpPr>
              <p:nvPr/>
            </p:nvSpPr>
            <p:spPr bwMode="auto">
              <a:xfrm>
                <a:off x="1827" y="1867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98" name="Line 1854"/>
              <p:cNvSpPr>
                <a:spLocks noChangeShapeType="1"/>
              </p:cNvSpPr>
              <p:nvPr/>
            </p:nvSpPr>
            <p:spPr bwMode="auto">
              <a:xfrm>
                <a:off x="1827" y="1889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199" name="Line 1855"/>
              <p:cNvSpPr>
                <a:spLocks noChangeShapeType="1"/>
              </p:cNvSpPr>
              <p:nvPr/>
            </p:nvSpPr>
            <p:spPr bwMode="auto">
              <a:xfrm>
                <a:off x="1827" y="1911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00" name="Line 1856"/>
              <p:cNvSpPr>
                <a:spLocks noChangeShapeType="1"/>
              </p:cNvSpPr>
              <p:nvPr/>
            </p:nvSpPr>
            <p:spPr bwMode="auto">
              <a:xfrm>
                <a:off x="1827" y="1933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01" name="Line 1857"/>
              <p:cNvSpPr>
                <a:spLocks noChangeShapeType="1"/>
              </p:cNvSpPr>
              <p:nvPr/>
            </p:nvSpPr>
            <p:spPr bwMode="auto">
              <a:xfrm>
                <a:off x="1827" y="1955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02" name="Line 1858"/>
              <p:cNvSpPr>
                <a:spLocks noChangeShapeType="1"/>
              </p:cNvSpPr>
              <p:nvPr/>
            </p:nvSpPr>
            <p:spPr bwMode="auto">
              <a:xfrm>
                <a:off x="1827" y="1977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03" name="Line 1859"/>
              <p:cNvSpPr>
                <a:spLocks noChangeShapeType="1"/>
              </p:cNvSpPr>
              <p:nvPr/>
            </p:nvSpPr>
            <p:spPr bwMode="auto">
              <a:xfrm>
                <a:off x="1827" y="1999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04" name="Line 1860"/>
              <p:cNvSpPr>
                <a:spLocks noChangeShapeType="1"/>
              </p:cNvSpPr>
              <p:nvPr/>
            </p:nvSpPr>
            <p:spPr bwMode="auto">
              <a:xfrm>
                <a:off x="1827" y="2021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05" name="Line 1861"/>
              <p:cNvSpPr>
                <a:spLocks noChangeShapeType="1"/>
              </p:cNvSpPr>
              <p:nvPr/>
            </p:nvSpPr>
            <p:spPr bwMode="auto">
              <a:xfrm>
                <a:off x="1827" y="2043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06" name="Line 1862"/>
              <p:cNvSpPr>
                <a:spLocks noChangeShapeType="1"/>
              </p:cNvSpPr>
              <p:nvPr/>
            </p:nvSpPr>
            <p:spPr bwMode="auto">
              <a:xfrm>
                <a:off x="1827" y="2065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07" name="Line 1863"/>
              <p:cNvSpPr>
                <a:spLocks noChangeShapeType="1"/>
              </p:cNvSpPr>
              <p:nvPr/>
            </p:nvSpPr>
            <p:spPr bwMode="auto">
              <a:xfrm>
                <a:off x="1827" y="2087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08" name="Line 1864"/>
              <p:cNvSpPr>
                <a:spLocks noChangeShapeType="1"/>
              </p:cNvSpPr>
              <p:nvPr/>
            </p:nvSpPr>
            <p:spPr bwMode="auto">
              <a:xfrm>
                <a:off x="1827" y="2108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09" name="Line 1865"/>
              <p:cNvSpPr>
                <a:spLocks noChangeShapeType="1"/>
              </p:cNvSpPr>
              <p:nvPr/>
            </p:nvSpPr>
            <p:spPr bwMode="auto">
              <a:xfrm>
                <a:off x="1827" y="2130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10" name="Line 1866"/>
              <p:cNvSpPr>
                <a:spLocks noChangeShapeType="1"/>
              </p:cNvSpPr>
              <p:nvPr/>
            </p:nvSpPr>
            <p:spPr bwMode="auto">
              <a:xfrm>
                <a:off x="1827" y="2152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11" name="Line 1867"/>
              <p:cNvSpPr>
                <a:spLocks noChangeShapeType="1"/>
              </p:cNvSpPr>
              <p:nvPr/>
            </p:nvSpPr>
            <p:spPr bwMode="auto">
              <a:xfrm>
                <a:off x="1827" y="2174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12" name="Line 1868"/>
              <p:cNvSpPr>
                <a:spLocks noChangeShapeType="1"/>
              </p:cNvSpPr>
              <p:nvPr/>
            </p:nvSpPr>
            <p:spPr bwMode="auto">
              <a:xfrm>
                <a:off x="1827" y="2196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13" name="Line 1869"/>
              <p:cNvSpPr>
                <a:spLocks noChangeShapeType="1"/>
              </p:cNvSpPr>
              <p:nvPr/>
            </p:nvSpPr>
            <p:spPr bwMode="auto">
              <a:xfrm>
                <a:off x="1827" y="2218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14" name="Line 1870"/>
              <p:cNvSpPr>
                <a:spLocks noChangeShapeType="1"/>
              </p:cNvSpPr>
              <p:nvPr/>
            </p:nvSpPr>
            <p:spPr bwMode="auto">
              <a:xfrm>
                <a:off x="1827" y="2240"/>
                <a:ext cx="1" cy="1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15" name="Line 1871"/>
              <p:cNvSpPr>
                <a:spLocks noChangeShapeType="1"/>
              </p:cNvSpPr>
              <p:nvPr/>
            </p:nvSpPr>
            <p:spPr bwMode="auto">
              <a:xfrm>
                <a:off x="1827" y="2262"/>
                <a:ext cx="1" cy="1"/>
              </a:xfrm>
              <a:prstGeom prst="line">
                <a:avLst/>
              </a:prstGeom>
              <a:noFill/>
              <a:ln w="7938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16" name="Line 1872"/>
              <p:cNvSpPr>
                <a:spLocks noChangeShapeType="1"/>
              </p:cNvSpPr>
              <p:nvPr/>
            </p:nvSpPr>
            <p:spPr bwMode="auto">
              <a:xfrm flipV="1">
                <a:off x="204" y="640"/>
                <a:ext cx="1" cy="162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17" name="Line 1873"/>
              <p:cNvSpPr>
                <a:spLocks noChangeShapeType="1"/>
              </p:cNvSpPr>
              <p:nvPr/>
            </p:nvSpPr>
            <p:spPr bwMode="auto">
              <a:xfrm flipH="1">
                <a:off x="204" y="2263"/>
                <a:ext cx="31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18" name="Line 1874"/>
              <p:cNvSpPr>
                <a:spLocks noChangeShapeType="1"/>
              </p:cNvSpPr>
              <p:nvPr/>
            </p:nvSpPr>
            <p:spPr bwMode="auto">
              <a:xfrm flipH="1">
                <a:off x="204" y="2147"/>
                <a:ext cx="1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19" name="Line 1875"/>
              <p:cNvSpPr>
                <a:spLocks noChangeShapeType="1"/>
              </p:cNvSpPr>
              <p:nvPr/>
            </p:nvSpPr>
            <p:spPr bwMode="auto">
              <a:xfrm flipH="1">
                <a:off x="204" y="2031"/>
                <a:ext cx="1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20" name="Line 1876"/>
              <p:cNvSpPr>
                <a:spLocks noChangeShapeType="1"/>
              </p:cNvSpPr>
              <p:nvPr/>
            </p:nvSpPr>
            <p:spPr bwMode="auto">
              <a:xfrm flipH="1">
                <a:off x="204" y="1915"/>
                <a:ext cx="1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21" name="Line 1877"/>
              <p:cNvSpPr>
                <a:spLocks noChangeShapeType="1"/>
              </p:cNvSpPr>
              <p:nvPr/>
            </p:nvSpPr>
            <p:spPr bwMode="auto">
              <a:xfrm flipH="1">
                <a:off x="204" y="1799"/>
                <a:ext cx="31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22" name="Line 1878"/>
              <p:cNvSpPr>
                <a:spLocks noChangeShapeType="1"/>
              </p:cNvSpPr>
              <p:nvPr/>
            </p:nvSpPr>
            <p:spPr bwMode="auto">
              <a:xfrm flipH="1">
                <a:off x="204" y="1683"/>
                <a:ext cx="1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23" name="Line 1879"/>
              <p:cNvSpPr>
                <a:spLocks noChangeShapeType="1"/>
              </p:cNvSpPr>
              <p:nvPr/>
            </p:nvSpPr>
            <p:spPr bwMode="auto">
              <a:xfrm flipH="1">
                <a:off x="204" y="1567"/>
                <a:ext cx="1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24" name="Line 1880"/>
              <p:cNvSpPr>
                <a:spLocks noChangeShapeType="1"/>
              </p:cNvSpPr>
              <p:nvPr/>
            </p:nvSpPr>
            <p:spPr bwMode="auto">
              <a:xfrm flipH="1">
                <a:off x="204" y="1451"/>
                <a:ext cx="1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25" name="Line 1881"/>
              <p:cNvSpPr>
                <a:spLocks noChangeShapeType="1"/>
              </p:cNvSpPr>
              <p:nvPr/>
            </p:nvSpPr>
            <p:spPr bwMode="auto">
              <a:xfrm flipH="1">
                <a:off x="204" y="1335"/>
                <a:ext cx="31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26" name="Line 1882"/>
              <p:cNvSpPr>
                <a:spLocks noChangeShapeType="1"/>
              </p:cNvSpPr>
              <p:nvPr/>
            </p:nvSpPr>
            <p:spPr bwMode="auto">
              <a:xfrm flipH="1">
                <a:off x="204" y="1219"/>
                <a:ext cx="1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27" name="Line 1883"/>
              <p:cNvSpPr>
                <a:spLocks noChangeShapeType="1"/>
              </p:cNvSpPr>
              <p:nvPr/>
            </p:nvSpPr>
            <p:spPr bwMode="auto">
              <a:xfrm flipH="1">
                <a:off x="204" y="1103"/>
                <a:ext cx="1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28" name="Line 1884"/>
              <p:cNvSpPr>
                <a:spLocks noChangeShapeType="1"/>
              </p:cNvSpPr>
              <p:nvPr/>
            </p:nvSpPr>
            <p:spPr bwMode="auto">
              <a:xfrm flipH="1">
                <a:off x="204" y="987"/>
                <a:ext cx="1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29" name="Line 1885"/>
              <p:cNvSpPr>
                <a:spLocks noChangeShapeType="1"/>
              </p:cNvSpPr>
              <p:nvPr/>
            </p:nvSpPr>
            <p:spPr bwMode="auto">
              <a:xfrm flipH="1">
                <a:off x="204" y="871"/>
                <a:ext cx="31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30" name="Line 1886"/>
              <p:cNvSpPr>
                <a:spLocks noChangeShapeType="1"/>
              </p:cNvSpPr>
              <p:nvPr/>
            </p:nvSpPr>
            <p:spPr bwMode="auto">
              <a:xfrm flipH="1">
                <a:off x="204" y="871"/>
                <a:ext cx="31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31" name="Line 1887"/>
              <p:cNvSpPr>
                <a:spLocks noChangeShapeType="1"/>
              </p:cNvSpPr>
              <p:nvPr/>
            </p:nvSpPr>
            <p:spPr bwMode="auto">
              <a:xfrm flipH="1">
                <a:off x="204" y="756"/>
                <a:ext cx="1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32" name="Freeform 1888"/>
              <p:cNvSpPr>
                <a:spLocks noEditPoints="1"/>
              </p:cNvSpPr>
              <p:nvPr/>
            </p:nvSpPr>
            <p:spPr bwMode="auto">
              <a:xfrm>
                <a:off x="157" y="2238"/>
                <a:ext cx="33" cy="51"/>
              </a:xfrm>
              <a:custGeom>
                <a:avLst/>
                <a:gdLst>
                  <a:gd name="T0" fmla="*/ 33 w 66"/>
                  <a:gd name="T1" fmla="*/ 0 h 102"/>
                  <a:gd name="T2" fmla="*/ 40 w 66"/>
                  <a:gd name="T3" fmla="*/ 0 h 102"/>
                  <a:gd name="T4" fmla="*/ 46 w 66"/>
                  <a:gd name="T5" fmla="*/ 2 h 102"/>
                  <a:gd name="T6" fmla="*/ 51 w 66"/>
                  <a:gd name="T7" fmla="*/ 6 h 102"/>
                  <a:gd name="T8" fmla="*/ 57 w 66"/>
                  <a:gd name="T9" fmla="*/ 11 h 102"/>
                  <a:gd name="T10" fmla="*/ 64 w 66"/>
                  <a:gd name="T11" fmla="*/ 28 h 102"/>
                  <a:gd name="T12" fmla="*/ 66 w 66"/>
                  <a:gd name="T13" fmla="*/ 51 h 102"/>
                  <a:gd name="T14" fmla="*/ 64 w 66"/>
                  <a:gd name="T15" fmla="*/ 75 h 102"/>
                  <a:gd name="T16" fmla="*/ 57 w 66"/>
                  <a:gd name="T17" fmla="*/ 92 h 102"/>
                  <a:gd name="T18" fmla="*/ 51 w 66"/>
                  <a:gd name="T19" fmla="*/ 97 h 102"/>
                  <a:gd name="T20" fmla="*/ 46 w 66"/>
                  <a:gd name="T21" fmla="*/ 101 h 102"/>
                  <a:gd name="T22" fmla="*/ 40 w 66"/>
                  <a:gd name="T23" fmla="*/ 102 h 102"/>
                  <a:gd name="T24" fmla="*/ 33 w 66"/>
                  <a:gd name="T25" fmla="*/ 102 h 102"/>
                  <a:gd name="T26" fmla="*/ 26 w 66"/>
                  <a:gd name="T27" fmla="*/ 102 h 102"/>
                  <a:gd name="T28" fmla="*/ 20 w 66"/>
                  <a:gd name="T29" fmla="*/ 99 h 102"/>
                  <a:gd name="T30" fmla="*/ 15 w 66"/>
                  <a:gd name="T31" fmla="*/ 97 h 102"/>
                  <a:gd name="T32" fmla="*/ 9 w 66"/>
                  <a:gd name="T33" fmla="*/ 92 h 102"/>
                  <a:gd name="T34" fmla="*/ 2 w 66"/>
                  <a:gd name="T35" fmla="*/ 75 h 102"/>
                  <a:gd name="T36" fmla="*/ 0 w 66"/>
                  <a:gd name="T37" fmla="*/ 51 h 102"/>
                  <a:gd name="T38" fmla="*/ 2 w 66"/>
                  <a:gd name="T39" fmla="*/ 28 h 102"/>
                  <a:gd name="T40" fmla="*/ 9 w 66"/>
                  <a:gd name="T41" fmla="*/ 11 h 102"/>
                  <a:gd name="T42" fmla="*/ 15 w 66"/>
                  <a:gd name="T43" fmla="*/ 6 h 102"/>
                  <a:gd name="T44" fmla="*/ 20 w 66"/>
                  <a:gd name="T45" fmla="*/ 2 h 102"/>
                  <a:gd name="T46" fmla="*/ 26 w 66"/>
                  <a:gd name="T47" fmla="*/ 0 h 102"/>
                  <a:gd name="T48" fmla="*/ 33 w 66"/>
                  <a:gd name="T49" fmla="*/ 0 h 102"/>
                  <a:gd name="T50" fmla="*/ 33 w 66"/>
                  <a:gd name="T51" fmla="*/ 18 h 102"/>
                  <a:gd name="T52" fmla="*/ 29 w 66"/>
                  <a:gd name="T53" fmla="*/ 18 h 102"/>
                  <a:gd name="T54" fmla="*/ 26 w 66"/>
                  <a:gd name="T55" fmla="*/ 20 h 102"/>
                  <a:gd name="T56" fmla="*/ 24 w 66"/>
                  <a:gd name="T57" fmla="*/ 22 h 102"/>
                  <a:gd name="T58" fmla="*/ 22 w 66"/>
                  <a:gd name="T59" fmla="*/ 28 h 102"/>
                  <a:gd name="T60" fmla="*/ 20 w 66"/>
                  <a:gd name="T61" fmla="*/ 33 h 102"/>
                  <a:gd name="T62" fmla="*/ 20 w 66"/>
                  <a:gd name="T63" fmla="*/ 40 h 102"/>
                  <a:gd name="T64" fmla="*/ 18 w 66"/>
                  <a:gd name="T65" fmla="*/ 51 h 102"/>
                  <a:gd name="T66" fmla="*/ 18 w 66"/>
                  <a:gd name="T67" fmla="*/ 60 h 102"/>
                  <a:gd name="T68" fmla="*/ 20 w 66"/>
                  <a:gd name="T69" fmla="*/ 70 h 102"/>
                  <a:gd name="T70" fmla="*/ 20 w 66"/>
                  <a:gd name="T71" fmla="*/ 75 h 102"/>
                  <a:gd name="T72" fmla="*/ 24 w 66"/>
                  <a:gd name="T73" fmla="*/ 81 h 102"/>
                  <a:gd name="T74" fmla="*/ 26 w 66"/>
                  <a:gd name="T75" fmla="*/ 82 h 102"/>
                  <a:gd name="T76" fmla="*/ 29 w 66"/>
                  <a:gd name="T77" fmla="*/ 84 h 102"/>
                  <a:gd name="T78" fmla="*/ 33 w 66"/>
                  <a:gd name="T79" fmla="*/ 84 h 102"/>
                  <a:gd name="T80" fmla="*/ 37 w 66"/>
                  <a:gd name="T81" fmla="*/ 84 h 102"/>
                  <a:gd name="T82" fmla="*/ 40 w 66"/>
                  <a:gd name="T83" fmla="*/ 82 h 102"/>
                  <a:gd name="T84" fmla="*/ 42 w 66"/>
                  <a:gd name="T85" fmla="*/ 81 h 102"/>
                  <a:gd name="T86" fmla="*/ 44 w 66"/>
                  <a:gd name="T87" fmla="*/ 75 h 102"/>
                  <a:gd name="T88" fmla="*/ 46 w 66"/>
                  <a:gd name="T89" fmla="*/ 70 h 102"/>
                  <a:gd name="T90" fmla="*/ 46 w 66"/>
                  <a:gd name="T91" fmla="*/ 62 h 102"/>
                  <a:gd name="T92" fmla="*/ 47 w 66"/>
                  <a:gd name="T93" fmla="*/ 51 h 102"/>
                  <a:gd name="T94" fmla="*/ 46 w 66"/>
                  <a:gd name="T95" fmla="*/ 40 h 102"/>
                  <a:gd name="T96" fmla="*/ 46 w 66"/>
                  <a:gd name="T97" fmla="*/ 33 h 102"/>
                  <a:gd name="T98" fmla="*/ 46 w 66"/>
                  <a:gd name="T99" fmla="*/ 28 h 102"/>
                  <a:gd name="T100" fmla="*/ 42 w 66"/>
                  <a:gd name="T101" fmla="*/ 22 h 102"/>
                  <a:gd name="T102" fmla="*/ 40 w 66"/>
                  <a:gd name="T103" fmla="*/ 20 h 102"/>
                  <a:gd name="T104" fmla="*/ 37 w 66"/>
                  <a:gd name="T105" fmla="*/ 18 h 102"/>
                  <a:gd name="T106" fmla="*/ 33 w 66"/>
                  <a:gd name="T107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6" h="102">
                    <a:moveTo>
                      <a:pt x="33" y="0"/>
                    </a:moveTo>
                    <a:lnTo>
                      <a:pt x="40" y="0"/>
                    </a:lnTo>
                    <a:lnTo>
                      <a:pt x="46" y="2"/>
                    </a:lnTo>
                    <a:lnTo>
                      <a:pt x="51" y="6"/>
                    </a:lnTo>
                    <a:lnTo>
                      <a:pt x="57" y="11"/>
                    </a:lnTo>
                    <a:lnTo>
                      <a:pt x="64" y="28"/>
                    </a:lnTo>
                    <a:lnTo>
                      <a:pt x="66" y="51"/>
                    </a:lnTo>
                    <a:lnTo>
                      <a:pt x="64" y="75"/>
                    </a:lnTo>
                    <a:lnTo>
                      <a:pt x="57" y="92"/>
                    </a:lnTo>
                    <a:lnTo>
                      <a:pt x="51" y="97"/>
                    </a:lnTo>
                    <a:lnTo>
                      <a:pt x="46" y="101"/>
                    </a:lnTo>
                    <a:lnTo>
                      <a:pt x="40" y="102"/>
                    </a:lnTo>
                    <a:lnTo>
                      <a:pt x="33" y="102"/>
                    </a:lnTo>
                    <a:lnTo>
                      <a:pt x="26" y="102"/>
                    </a:lnTo>
                    <a:lnTo>
                      <a:pt x="20" y="99"/>
                    </a:lnTo>
                    <a:lnTo>
                      <a:pt x="15" y="97"/>
                    </a:lnTo>
                    <a:lnTo>
                      <a:pt x="9" y="92"/>
                    </a:lnTo>
                    <a:lnTo>
                      <a:pt x="2" y="75"/>
                    </a:lnTo>
                    <a:lnTo>
                      <a:pt x="0" y="51"/>
                    </a:lnTo>
                    <a:lnTo>
                      <a:pt x="2" y="28"/>
                    </a:lnTo>
                    <a:lnTo>
                      <a:pt x="9" y="11"/>
                    </a:lnTo>
                    <a:lnTo>
                      <a:pt x="15" y="6"/>
                    </a:lnTo>
                    <a:lnTo>
                      <a:pt x="20" y="2"/>
                    </a:lnTo>
                    <a:lnTo>
                      <a:pt x="26" y="0"/>
                    </a:lnTo>
                    <a:lnTo>
                      <a:pt x="33" y="0"/>
                    </a:lnTo>
                    <a:close/>
                    <a:moveTo>
                      <a:pt x="33" y="18"/>
                    </a:moveTo>
                    <a:lnTo>
                      <a:pt x="29" y="18"/>
                    </a:lnTo>
                    <a:lnTo>
                      <a:pt x="26" y="20"/>
                    </a:lnTo>
                    <a:lnTo>
                      <a:pt x="24" y="22"/>
                    </a:lnTo>
                    <a:lnTo>
                      <a:pt x="22" y="28"/>
                    </a:lnTo>
                    <a:lnTo>
                      <a:pt x="20" y="33"/>
                    </a:lnTo>
                    <a:lnTo>
                      <a:pt x="20" y="40"/>
                    </a:lnTo>
                    <a:lnTo>
                      <a:pt x="18" y="51"/>
                    </a:lnTo>
                    <a:lnTo>
                      <a:pt x="18" y="60"/>
                    </a:lnTo>
                    <a:lnTo>
                      <a:pt x="20" y="70"/>
                    </a:lnTo>
                    <a:lnTo>
                      <a:pt x="20" y="75"/>
                    </a:lnTo>
                    <a:lnTo>
                      <a:pt x="24" y="81"/>
                    </a:lnTo>
                    <a:lnTo>
                      <a:pt x="26" y="82"/>
                    </a:lnTo>
                    <a:lnTo>
                      <a:pt x="29" y="84"/>
                    </a:lnTo>
                    <a:lnTo>
                      <a:pt x="33" y="84"/>
                    </a:lnTo>
                    <a:lnTo>
                      <a:pt x="37" y="84"/>
                    </a:lnTo>
                    <a:lnTo>
                      <a:pt x="40" y="82"/>
                    </a:lnTo>
                    <a:lnTo>
                      <a:pt x="42" y="81"/>
                    </a:lnTo>
                    <a:lnTo>
                      <a:pt x="44" y="75"/>
                    </a:lnTo>
                    <a:lnTo>
                      <a:pt x="46" y="70"/>
                    </a:lnTo>
                    <a:lnTo>
                      <a:pt x="46" y="62"/>
                    </a:lnTo>
                    <a:lnTo>
                      <a:pt x="47" y="51"/>
                    </a:lnTo>
                    <a:lnTo>
                      <a:pt x="46" y="40"/>
                    </a:lnTo>
                    <a:lnTo>
                      <a:pt x="46" y="33"/>
                    </a:lnTo>
                    <a:lnTo>
                      <a:pt x="46" y="28"/>
                    </a:lnTo>
                    <a:lnTo>
                      <a:pt x="42" y="22"/>
                    </a:lnTo>
                    <a:lnTo>
                      <a:pt x="40" y="20"/>
                    </a:lnTo>
                    <a:lnTo>
                      <a:pt x="37" y="18"/>
                    </a:lnTo>
                    <a:lnTo>
                      <a:pt x="33" y="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33" name="Freeform 1889"/>
              <p:cNvSpPr>
                <a:spLocks/>
              </p:cNvSpPr>
              <p:nvPr/>
            </p:nvSpPr>
            <p:spPr bwMode="auto">
              <a:xfrm>
                <a:off x="118" y="1774"/>
                <a:ext cx="33" cy="51"/>
              </a:xfrm>
              <a:custGeom>
                <a:avLst/>
                <a:gdLst>
                  <a:gd name="T0" fmla="*/ 66 w 66"/>
                  <a:gd name="T1" fmla="*/ 82 h 100"/>
                  <a:gd name="T2" fmla="*/ 66 w 66"/>
                  <a:gd name="T3" fmla="*/ 100 h 100"/>
                  <a:gd name="T4" fmla="*/ 0 w 66"/>
                  <a:gd name="T5" fmla="*/ 100 h 100"/>
                  <a:gd name="T6" fmla="*/ 2 w 66"/>
                  <a:gd name="T7" fmla="*/ 91 h 100"/>
                  <a:gd name="T8" fmla="*/ 8 w 66"/>
                  <a:gd name="T9" fmla="*/ 82 h 100"/>
                  <a:gd name="T10" fmla="*/ 11 w 66"/>
                  <a:gd name="T11" fmla="*/ 75 h 100"/>
                  <a:gd name="T12" fmla="*/ 19 w 66"/>
                  <a:gd name="T13" fmla="*/ 67 h 100"/>
                  <a:gd name="T14" fmla="*/ 28 w 66"/>
                  <a:gd name="T15" fmla="*/ 58 h 100"/>
                  <a:gd name="T16" fmla="*/ 33 w 66"/>
                  <a:gd name="T17" fmla="*/ 53 h 100"/>
                  <a:gd name="T18" fmla="*/ 39 w 66"/>
                  <a:gd name="T19" fmla="*/ 47 h 100"/>
                  <a:gd name="T20" fmla="*/ 42 w 66"/>
                  <a:gd name="T21" fmla="*/ 44 h 100"/>
                  <a:gd name="T22" fmla="*/ 44 w 66"/>
                  <a:gd name="T23" fmla="*/ 42 h 100"/>
                  <a:gd name="T24" fmla="*/ 46 w 66"/>
                  <a:gd name="T25" fmla="*/ 36 h 100"/>
                  <a:gd name="T26" fmla="*/ 48 w 66"/>
                  <a:gd name="T27" fmla="*/ 31 h 100"/>
                  <a:gd name="T28" fmla="*/ 46 w 66"/>
                  <a:gd name="T29" fmla="*/ 25 h 100"/>
                  <a:gd name="T30" fmla="*/ 44 w 66"/>
                  <a:gd name="T31" fmla="*/ 20 h 100"/>
                  <a:gd name="T32" fmla="*/ 41 w 66"/>
                  <a:gd name="T33" fmla="*/ 18 h 100"/>
                  <a:gd name="T34" fmla="*/ 35 w 66"/>
                  <a:gd name="T35" fmla="*/ 18 h 100"/>
                  <a:gd name="T36" fmla="*/ 30 w 66"/>
                  <a:gd name="T37" fmla="*/ 18 h 100"/>
                  <a:gd name="T38" fmla="*/ 26 w 66"/>
                  <a:gd name="T39" fmla="*/ 20 h 100"/>
                  <a:gd name="T40" fmla="*/ 22 w 66"/>
                  <a:gd name="T41" fmla="*/ 23 h 100"/>
                  <a:gd name="T42" fmla="*/ 22 w 66"/>
                  <a:gd name="T43" fmla="*/ 27 h 100"/>
                  <a:gd name="T44" fmla="*/ 21 w 66"/>
                  <a:gd name="T45" fmla="*/ 33 h 100"/>
                  <a:gd name="T46" fmla="*/ 2 w 66"/>
                  <a:gd name="T47" fmla="*/ 31 h 100"/>
                  <a:gd name="T48" fmla="*/ 4 w 66"/>
                  <a:gd name="T49" fmla="*/ 20 h 100"/>
                  <a:gd name="T50" fmla="*/ 8 w 66"/>
                  <a:gd name="T51" fmla="*/ 12 h 100"/>
                  <a:gd name="T52" fmla="*/ 13 w 66"/>
                  <a:gd name="T53" fmla="*/ 7 h 100"/>
                  <a:gd name="T54" fmla="*/ 19 w 66"/>
                  <a:gd name="T55" fmla="*/ 3 h 100"/>
                  <a:gd name="T56" fmla="*/ 26 w 66"/>
                  <a:gd name="T57" fmla="*/ 0 h 100"/>
                  <a:gd name="T58" fmla="*/ 35 w 66"/>
                  <a:gd name="T59" fmla="*/ 0 h 100"/>
                  <a:gd name="T60" fmla="*/ 44 w 66"/>
                  <a:gd name="T61" fmla="*/ 0 h 100"/>
                  <a:gd name="T62" fmla="*/ 52 w 66"/>
                  <a:gd name="T63" fmla="*/ 3 h 100"/>
                  <a:gd name="T64" fmla="*/ 59 w 66"/>
                  <a:gd name="T65" fmla="*/ 7 h 100"/>
                  <a:gd name="T66" fmla="*/ 63 w 66"/>
                  <a:gd name="T67" fmla="*/ 12 h 100"/>
                  <a:gd name="T68" fmla="*/ 66 w 66"/>
                  <a:gd name="T69" fmla="*/ 20 h 100"/>
                  <a:gd name="T70" fmla="*/ 66 w 66"/>
                  <a:gd name="T71" fmla="*/ 27 h 100"/>
                  <a:gd name="T72" fmla="*/ 66 w 66"/>
                  <a:gd name="T73" fmla="*/ 34 h 100"/>
                  <a:gd name="T74" fmla="*/ 64 w 66"/>
                  <a:gd name="T75" fmla="*/ 40 h 100"/>
                  <a:gd name="T76" fmla="*/ 61 w 66"/>
                  <a:gd name="T77" fmla="*/ 45 h 100"/>
                  <a:gd name="T78" fmla="*/ 57 w 66"/>
                  <a:gd name="T79" fmla="*/ 53 h 100"/>
                  <a:gd name="T80" fmla="*/ 53 w 66"/>
                  <a:gd name="T81" fmla="*/ 56 h 100"/>
                  <a:gd name="T82" fmla="*/ 50 w 66"/>
                  <a:gd name="T83" fmla="*/ 60 h 100"/>
                  <a:gd name="T84" fmla="*/ 44 w 66"/>
                  <a:gd name="T85" fmla="*/ 65 h 100"/>
                  <a:gd name="T86" fmla="*/ 39 w 66"/>
                  <a:gd name="T87" fmla="*/ 71 h 100"/>
                  <a:gd name="T88" fmla="*/ 35 w 66"/>
                  <a:gd name="T89" fmla="*/ 75 h 100"/>
                  <a:gd name="T90" fmla="*/ 33 w 66"/>
                  <a:gd name="T91" fmla="*/ 76 h 100"/>
                  <a:gd name="T92" fmla="*/ 32 w 66"/>
                  <a:gd name="T93" fmla="*/ 78 h 100"/>
                  <a:gd name="T94" fmla="*/ 30 w 66"/>
                  <a:gd name="T95" fmla="*/ 82 h 100"/>
                  <a:gd name="T96" fmla="*/ 66 w 66"/>
                  <a:gd name="T97" fmla="*/ 8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6" h="100">
                    <a:moveTo>
                      <a:pt x="66" y="82"/>
                    </a:moveTo>
                    <a:lnTo>
                      <a:pt x="66" y="100"/>
                    </a:lnTo>
                    <a:lnTo>
                      <a:pt x="0" y="100"/>
                    </a:lnTo>
                    <a:lnTo>
                      <a:pt x="2" y="91"/>
                    </a:lnTo>
                    <a:lnTo>
                      <a:pt x="8" y="82"/>
                    </a:lnTo>
                    <a:lnTo>
                      <a:pt x="11" y="75"/>
                    </a:lnTo>
                    <a:lnTo>
                      <a:pt x="19" y="67"/>
                    </a:lnTo>
                    <a:lnTo>
                      <a:pt x="28" y="58"/>
                    </a:lnTo>
                    <a:lnTo>
                      <a:pt x="33" y="53"/>
                    </a:lnTo>
                    <a:lnTo>
                      <a:pt x="39" y="47"/>
                    </a:lnTo>
                    <a:lnTo>
                      <a:pt x="42" y="44"/>
                    </a:lnTo>
                    <a:lnTo>
                      <a:pt x="44" y="42"/>
                    </a:lnTo>
                    <a:lnTo>
                      <a:pt x="46" y="36"/>
                    </a:lnTo>
                    <a:lnTo>
                      <a:pt x="48" y="31"/>
                    </a:lnTo>
                    <a:lnTo>
                      <a:pt x="46" y="25"/>
                    </a:lnTo>
                    <a:lnTo>
                      <a:pt x="44" y="20"/>
                    </a:lnTo>
                    <a:lnTo>
                      <a:pt x="41" y="18"/>
                    </a:lnTo>
                    <a:lnTo>
                      <a:pt x="35" y="18"/>
                    </a:lnTo>
                    <a:lnTo>
                      <a:pt x="30" y="18"/>
                    </a:lnTo>
                    <a:lnTo>
                      <a:pt x="26" y="20"/>
                    </a:lnTo>
                    <a:lnTo>
                      <a:pt x="22" y="23"/>
                    </a:lnTo>
                    <a:lnTo>
                      <a:pt x="22" y="27"/>
                    </a:lnTo>
                    <a:lnTo>
                      <a:pt x="21" y="33"/>
                    </a:lnTo>
                    <a:lnTo>
                      <a:pt x="2" y="31"/>
                    </a:lnTo>
                    <a:lnTo>
                      <a:pt x="4" y="20"/>
                    </a:lnTo>
                    <a:lnTo>
                      <a:pt x="8" y="12"/>
                    </a:lnTo>
                    <a:lnTo>
                      <a:pt x="13" y="7"/>
                    </a:lnTo>
                    <a:lnTo>
                      <a:pt x="19" y="3"/>
                    </a:lnTo>
                    <a:lnTo>
                      <a:pt x="26" y="0"/>
                    </a:lnTo>
                    <a:lnTo>
                      <a:pt x="35" y="0"/>
                    </a:lnTo>
                    <a:lnTo>
                      <a:pt x="44" y="0"/>
                    </a:lnTo>
                    <a:lnTo>
                      <a:pt x="52" y="3"/>
                    </a:lnTo>
                    <a:lnTo>
                      <a:pt x="59" y="7"/>
                    </a:lnTo>
                    <a:lnTo>
                      <a:pt x="63" y="12"/>
                    </a:lnTo>
                    <a:lnTo>
                      <a:pt x="66" y="20"/>
                    </a:lnTo>
                    <a:lnTo>
                      <a:pt x="66" y="27"/>
                    </a:lnTo>
                    <a:lnTo>
                      <a:pt x="66" y="34"/>
                    </a:lnTo>
                    <a:lnTo>
                      <a:pt x="64" y="40"/>
                    </a:lnTo>
                    <a:lnTo>
                      <a:pt x="61" y="45"/>
                    </a:lnTo>
                    <a:lnTo>
                      <a:pt x="57" y="53"/>
                    </a:lnTo>
                    <a:lnTo>
                      <a:pt x="53" y="56"/>
                    </a:lnTo>
                    <a:lnTo>
                      <a:pt x="50" y="60"/>
                    </a:lnTo>
                    <a:lnTo>
                      <a:pt x="44" y="65"/>
                    </a:lnTo>
                    <a:lnTo>
                      <a:pt x="39" y="71"/>
                    </a:lnTo>
                    <a:lnTo>
                      <a:pt x="35" y="75"/>
                    </a:lnTo>
                    <a:lnTo>
                      <a:pt x="33" y="76"/>
                    </a:lnTo>
                    <a:lnTo>
                      <a:pt x="32" y="78"/>
                    </a:lnTo>
                    <a:lnTo>
                      <a:pt x="30" y="82"/>
                    </a:lnTo>
                    <a:lnTo>
                      <a:pt x="66" y="8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34" name="Freeform 1890"/>
              <p:cNvSpPr>
                <a:spLocks noEditPoints="1"/>
              </p:cNvSpPr>
              <p:nvPr/>
            </p:nvSpPr>
            <p:spPr bwMode="auto">
              <a:xfrm>
                <a:off x="157" y="1774"/>
                <a:ext cx="33" cy="51"/>
              </a:xfrm>
              <a:custGeom>
                <a:avLst/>
                <a:gdLst>
                  <a:gd name="T0" fmla="*/ 33 w 66"/>
                  <a:gd name="T1" fmla="*/ 0 h 102"/>
                  <a:gd name="T2" fmla="*/ 40 w 66"/>
                  <a:gd name="T3" fmla="*/ 0 h 102"/>
                  <a:gd name="T4" fmla="*/ 46 w 66"/>
                  <a:gd name="T5" fmla="*/ 2 h 102"/>
                  <a:gd name="T6" fmla="*/ 51 w 66"/>
                  <a:gd name="T7" fmla="*/ 5 h 102"/>
                  <a:gd name="T8" fmla="*/ 55 w 66"/>
                  <a:gd name="T9" fmla="*/ 11 h 102"/>
                  <a:gd name="T10" fmla="*/ 62 w 66"/>
                  <a:gd name="T11" fmla="*/ 27 h 102"/>
                  <a:gd name="T12" fmla="*/ 66 w 66"/>
                  <a:gd name="T13" fmla="*/ 51 h 102"/>
                  <a:gd name="T14" fmla="*/ 62 w 66"/>
                  <a:gd name="T15" fmla="*/ 75 h 102"/>
                  <a:gd name="T16" fmla="*/ 55 w 66"/>
                  <a:gd name="T17" fmla="*/ 91 h 102"/>
                  <a:gd name="T18" fmla="*/ 51 w 66"/>
                  <a:gd name="T19" fmla="*/ 96 h 102"/>
                  <a:gd name="T20" fmla="*/ 46 w 66"/>
                  <a:gd name="T21" fmla="*/ 100 h 102"/>
                  <a:gd name="T22" fmla="*/ 40 w 66"/>
                  <a:gd name="T23" fmla="*/ 102 h 102"/>
                  <a:gd name="T24" fmla="*/ 33 w 66"/>
                  <a:gd name="T25" fmla="*/ 102 h 102"/>
                  <a:gd name="T26" fmla="*/ 26 w 66"/>
                  <a:gd name="T27" fmla="*/ 102 h 102"/>
                  <a:gd name="T28" fmla="*/ 18 w 66"/>
                  <a:gd name="T29" fmla="*/ 98 h 102"/>
                  <a:gd name="T30" fmla="*/ 13 w 66"/>
                  <a:gd name="T31" fmla="*/ 96 h 102"/>
                  <a:gd name="T32" fmla="*/ 9 w 66"/>
                  <a:gd name="T33" fmla="*/ 91 h 102"/>
                  <a:gd name="T34" fmla="*/ 2 w 66"/>
                  <a:gd name="T35" fmla="*/ 75 h 102"/>
                  <a:gd name="T36" fmla="*/ 0 w 66"/>
                  <a:gd name="T37" fmla="*/ 51 h 102"/>
                  <a:gd name="T38" fmla="*/ 2 w 66"/>
                  <a:gd name="T39" fmla="*/ 27 h 102"/>
                  <a:gd name="T40" fmla="*/ 9 w 66"/>
                  <a:gd name="T41" fmla="*/ 11 h 102"/>
                  <a:gd name="T42" fmla="*/ 15 w 66"/>
                  <a:gd name="T43" fmla="*/ 5 h 102"/>
                  <a:gd name="T44" fmla="*/ 20 w 66"/>
                  <a:gd name="T45" fmla="*/ 2 h 102"/>
                  <a:gd name="T46" fmla="*/ 26 w 66"/>
                  <a:gd name="T47" fmla="*/ 0 h 102"/>
                  <a:gd name="T48" fmla="*/ 33 w 66"/>
                  <a:gd name="T49" fmla="*/ 0 h 102"/>
                  <a:gd name="T50" fmla="*/ 33 w 66"/>
                  <a:gd name="T51" fmla="*/ 18 h 102"/>
                  <a:gd name="T52" fmla="*/ 29 w 66"/>
                  <a:gd name="T53" fmla="*/ 18 h 102"/>
                  <a:gd name="T54" fmla="*/ 26 w 66"/>
                  <a:gd name="T55" fmla="*/ 20 h 102"/>
                  <a:gd name="T56" fmla="*/ 22 w 66"/>
                  <a:gd name="T57" fmla="*/ 22 h 102"/>
                  <a:gd name="T58" fmla="*/ 20 w 66"/>
                  <a:gd name="T59" fmla="*/ 27 h 102"/>
                  <a:gd name="T60" fmla="*/ 20 w 66"/>
                  <a:gd name="T61" fmla="*/ 33 h 102"/>
                  <a:gd name="T62" fmla="*/ 18 w 66"/>
                  <a:gd name="T63" fmla="*/ 40 h 102"/>
                  <a:gd name="T64" fmla="*/ 18 w 66"/>
                  <a:gd name="T65" fmla="*/ 51 h 102"/>
                  <a:gd name="T66" fmla="*/ 18 w 66"/>
                  <a:gd name="T67" fmla="*/ 60 h 102"/>
                  <a:gd name="T68" fmla="*/ 20 w 66"/>
                  <a:gd name="T69" fmla="*/ 69 h 102"/>
                  <a:gd name="T70" fmla="*/ 20 w 66"/>
                  <a:gd name="T71" fmla="*/ 75 h 102"/>
                  <a:gd name="T72" fmla="*/ 22 w 66"/>
                  <a:gd name="T73" fmla="*/ 80 h 102"/>
                  <a:gd name="T74" fmla="*/ 26 w 66"/>
                  <a:gd name="T75" fmla="*/ 82 h 102"/>
                  <a:gd name="T76" fmla="*/ 29 w 66"/>
                  <a:gd name="T77" fmla="*/ 84 h 102"/>
                  <a:gd name="T78" fmla="*/ 33 w 66"/>
                  <a:gd name="T79" fmla="*/ 84 h 102"/>
                  <a:gd name="T80" fmla="*/ 37 w 66"/>
                  <a:gd name="T81" fmla="*/ 84 h 102"/>
                  <a:gd name="T82" fmla="*/ 38 w 66"/>
                  <a:gd name="T83" fmla="*/ 82 h 102"/>
                  <a:gd name="T84" fmla="*/ 42 w 66"/>
                  <a:gd name="T85" fmla="*/ 80 h 102"/>
                  <a:gd name="T86" fmla="*/ 44 w 66"/>
                  <a:gd name="T87" fmla="*/ 75 h 102"/>
                  <a:gd name="T88" fmla="*/ 46 w 66"/>
                  <a:gd name="T89" fmla="*/ 69 h 102"/>
                  <a:gd name="T90" fmla="*/ 46 w 66"/>
                  <a:gd name="T91" fmla="*/ 62 h 102"/>
                  <a:gd name="T92" fmla="*/ 46 w 66"/>
                  <a:gd name="T93" fmla="*/ 51 h 102"/>
                  <a:gd name="T94" fmla="*/ 46 w 66"/>
                  <a:gd name="T95" fmla="*/ 40 h 102"/>
                  <a:gd name="T96" fmla="*/ 46 w 66"/>
                  <a:gd name="T97" fmla="*/ 33 h 102"/>
                  <a:gd name="T98" fmla="*/ 44 w 66"/>
                  <a:gd name="T99" fmla="*/ 27 h 102"/>
                  <a:gd name="T100" fmla="*/ 42 w 66"/>
                  <a:gd name="T101" fmla="*/ 22 h 102"/>
                  <a:gd name="T102" fmla="*/ 38 w 66"/>
                  <a:gd name="T103" fmla="*/ 20 h 102"/>
                  <a:gd name="T104" fmla="*/ 37 w 66"/>
                  <a:gd name="T105" fmla="*/ 18 h 102"/>
                  <a:gd name="T106" fmla="*/ 33 w 66"/>
                  <a:gd name="T107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6" h="102">
                    <a:moveTo>
                      <a:pt x="33" y="0"/>
                    </a:moveTo>
                    <a:lnTo>
                      <a:pt x="40" y="0"/>
                    </a:lnTo>
                    <a:lnTo>
                      <a:pt x="46" y="2"/>
                    </a:lnTo>
                    <a:lnTo>
                      <a:pt x="51" y="5"/>
                    </a:lnTo>
                    <a:lnTo>
                      <a:pt x="55" y="11"/>
                    </a:lnTo>
                    <a:lnTo>
                      <a:pt x="62" y="27"/>
                    </a:lnTo>
                    <a:lnTo>
                      <a:pt x="66" y="51"/>
                    </a:lnTo>
                    <a:lnTo>
                      <a:pt x="62" y="75"/>
                    </a:lnTo>
                    <a:lnTo>
                      <a:pt x="55" y="91"/>
                    </a:lnTo>
                    <a:lnTo>
                      <a:pt x="51" y="96"/>
                    </a:lnTo>
                    <a:lnTo>
                      <a:pt x="46" y="100"/>
                    </a:lnTo>
                    <a:lnTo>
                      <a:pt x="40" y="102"/>
                    </a:lnTo>
                    <a:lnTo>
                      <a:pt x="33" y="102"/>
                    </a:lnTo>
                    <a:lnTo>
                      <a:pt x="26" y="102"/>
                    </a:lnTo>
                    <a:lnTo>
                      <a:pt x="18" y="98"/>
                    </a:lnTo>
                    <a:lnTo>
                      <a:pt x="13" y="96"/>
                    </a:lnTo>
                    <a:lnTo>
                      <a:pt x="9" y="91"/>
                    </a:lnTo>
                    <a:lnTo>
                      <a:pt x="2" y="75"/>
                    </a:lnTo>
                    <a:lnTo>
                      <a:pt x="0" y="51"/>
                    </a:lnTo>
                    <a:lnTo>
                      <a:pt x="2" y="27"/>
                    </a:lnTo>
                    <a:lnTo>
                      <a:pt x="9" y="11"/>
                    </a:lnTo>
                    <a:lnTo>
                      <a:pt x="15" y="5"/>
                    </a:lnTo>
                    <a:lnTo>
                      <a:pt x="20" y="2"/>
                    </a:lnTo>
                    <a:lnTo>
                      <a:pt x="26" y="0"/>
                    </a:lnTo>
                    <a:lnTo>
                      <a:pt x="33" y="0"/>
                    </a:lnTo>
                    <a:close/>
                    <a:moveTo>
                      <a:pt x="33" y="18"/>
                    </a:moveTo>
                    <a:lnTo>
                      <a:pt x="29" y="18"/>
                    </a:lnTo>
                    <a:lnTo>
                      <a:pt x="26" y="20"/>
                    </a:lnTo>
                    <a:lnTo>
                      <a:pt x="22" y="22"/>
                    </a:lnTo>
                    <a:lnTo>
                      <a:pt x="20" y="27"/>
                    </a:lnTo>
                    <a:lnTo>
                      <a:pt x="20" y="33"/>
                    </a:lnTo>
                    <a:lnTo>
                      <a:pt x="18" y="40"/>
                    </a:lnTo>
                    <a:lnTo>
                      <a:pt x="18" y="51"/>
                    </a:lnTo>
                    <a:lnTo>
                      <a:pt x="18" y="60"/>
                    </a:lnTo>
                    <a:lnTo>
                      <a:pt x="20" y="69"/>
                    </a:lnTo>
                    <a:lnTo>
                      <a:pt x="20" y="75"/>
                    </a:lnTo>
                    <a:lnTo>
                      <a:pt x="22" y="80"/>
                    </a:lnTo>
                    <a:lnTo>
                      <a:pt x="26" y="82"/>
                    </a:lnTo>
                    <a:lnTo>
                      <a:pt x="29" y="84"/>
                    </a:lnTo>
                    <a:lnTo>
                      <a:pt x="33" y="84"/>
                    </a:lnTo>
                    <a:lnTo>
                      <a:pt x="37" y="84"/>
                    </a:lnTo>
                    <a:lnTo>
                      <a:pt x="38" y="82"/>
                    </a:lnTo>
                    <a:lnTo>
                      <a:pt x="42" y="80"/>
                    </a:lnTo>
                    <a:lnTo>
                      <a:pt x="44" y="75"/>
                    </a:lnTo>
                    <a:lnTo>
                      <a:pt x="46" y="69"/>
                    </a:lnTo>
                    <a:lnTo>
                      <a:pt x="46" y="62"/>
                    </a:lnTo>
                    <a:lnTo>
                      <a:pt x="46" y="51"/>
                    </a:lnTo>
                    <a:lnTo>
                      <a:pt x="46" y="40"/>
                    </a:lnTo>
                    <a:lnTo>
                      <a:pt x="46" y="33"/>
                    </a:lnTo>
                    <a:lnTo>
                      <a:pt x="44" y="27"/>
                    </a:lnTo>
                    <a:lnTo>
                      <a:pt x="42" y="22"/>
                    </a:lnTo>
                    <a:lnTo>
                      <a:pt x="38" y="20"/>
                    </a:lnTo>
                    <a:lnTo>
                      <a:pt x="37" y="18"/>
                    </a:lnTo>
                    <a:lnTo>
                      <a:pt x="33" y="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35" name="Freeform 1891"/>
              <p:cNvSpPr>
                <a:spLocks noEditPoints="1"/>
              </p:cNvSpPr>
              <p:nvPr/>
            </p:nvSpPr>
            <p:spPr bwMode="auto">
              <a:xfrm>
                <a:off x="117" y="1311"/>
                <a:ext cx="35" cy="50"/>
              </a:xfrm>
              <a:custGeom>
                <a:avLst/>
                <a:gdLst>
                  <a:gd name="T0" fmla="*/ 38 w 71"/>
                  <a:gd name="T1" fmla="*/ 99 h 99"/>
                  <a:gd name="T2" fmla="*/ 38 w 71"/>
                  <a:gd name="T3" fmla="*/ 79 h 99"/>
                  <a:gd name="T4" fmla="*/ 0 w 71"/>
                  <a:gd name="T5" fmla="*/ 79 h 99"/>
                  <a:gd name="T6" fmla="*/ 0 w 71"/>
                  <a:gd name="T7" fmla="*/ 60 h 99"/>
                  <a:gd name="T8" fmla="*/ 42 w 71"/>
                  <a:gd name="T9" fmla="*/ 0 h 99"/>
                  <a:gd name="T10" fmla="*/ 58 w 71"/>
                  <a:gd name="T11" fmla="*/ 0 h 99"/>
                  <a:gd name="T12" fmla="*/ 58 w 71"/>
                  <a:gd name="T13" fmla="*/ 60 h 99"/>
                  <a:gd name="T14" fmla="*/ 71 w 71"/>
                  <a:gd name="T15" fmla="*/ 60 h 99"/>
                  <a:gd name="T16" fmla="*/ 71 w 71"/>
                  <a:gd name="T17" fmla="*/ 79 h 99"/>
                  <a:gd name="T18" fmla="*/ 58 w 71"/>
                  <a:gd name="T19" fmla="*/ 79 h 99"/>
                  <a:gd name="T20" fmla="*/ 58 w 71"/>
                  <a:gd name="T21" fmla="*/ 99 h 99"/>
                  <a:gd name="T22" fmla="*/ 38 w 71"/>
                  <a:gd name="T23" fmla="*/ 99 h 99"/>
                  <a:gd name="T24" fmla="*/ 38 w 71"/>
                  <a:gd name="T25" fmla="*/ 60 h 99"/>
                  <a:gd name="T26" fmla="*/ 38 w 71"/>
                  <a:gd name="T27" fmla="*/ 29 h 99"/>
                  <a:gd name="T28" fmla="*/ 16 w 71"/>
                  <a:gd name="T29" fmla="*/ 60 h 99"/>
                  <a:gd name="T30" fmla="*/ 38 w 71"/>
                  <a:gd name="T31" fmla="*/ 6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1" h="99">
                    <a:moveTo>
                      <a:pt x="38" y="99"/>
                    </a:moveTo>
                    <a:lnTo>
                      <a:pt x="38" y="79"/>
                    </a:lnTo>
                    <a:lnTo>
                      <a:pt x="0" y="79"/>
                    </a:lnTo>
                    <a:lnTo>
                      <a:pt x="0" y="60"/>
                    </a:lnTo>
                    <a:lnTo>
                      <a:pt x="42" y="0"/>
                    </a:lnTo>
                    <a:lnTo>
                      <a:pt x="58" y="0"/>
                    </a:lnTo>
                    <a:lnTo>
                      <a:pt x="58" y="60"/>
                    </a:lnTo>
                    <a:lnTo>
                      <a:pt x="71" y="60"/>
                    </a:lnTo>
                    <a:lnTo>
                      <a:pt x="71" y="79"/>
                    </a:lnTo>
                    <a:lnTo>
                      <a:pt x="58" y="79"/>
                    </a:lnTo>
                    <a:lnTo>
                      <a:pt x="58" y="99"/>
                    </a:lnTo>
                    <a:lnTo>
                      <a:pt x="38" y="99"/>
                    </a:lnTo>
                    <a:close/>
                    <a:moveTo>
                      <a:pt x="38" y="60"/>
                    </a:moveTo>
                    <a:lnTo>
                      <a:pt x="38" y="29"/>
                    </a:lnTo>
                    <a:lnTo>
                      <a:pt x="16" y="60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36" name="Freeform 1892"/>
              <p:cNvSpPr>
                <a:spLocks noEditPoints="1"/>
              </p:cNvSpPr>
              <p:nvPr/>
            </p:nvSpPr>
            <p:spPr bwMode="auto">
              <a:xfrm>
                <a:off x="157" y="1311"/>
                <a:ext cx="33" cy="51"/>
              </a:xfrm>
              <a:custGeom>
                <a:avLst/>
                <a:gdLst>
                  <a:gd name="T0" fmla="*/ 33 w 66"/>
                  <a:gd name="T1" fmla="*/ 0 h 102"/>
                  <a:gd name="T2" fmla="*/ 40 w 66"/>
                  <a:gd name="T3" fmla="*/ 0 h 102"/>
                  <a:gd name="T4" fmla="*/ 46 w 66"/>
                  <a:gd name="T5" fmla="*/ 2 h 102"/>
                  <a:gd name="T6" fmla="*/ 51 w 66"/>
                  <a:gd name="T7" fmla="*/ 6 h 102"/>
                  <a:gd name="T8" fmla="*/ 55 w 66"/>
                  <a:gd name="T9" fmla="*/ 11 h 102"/>
                  <a:gd name="T10" fmla="*/ 62 w 66"/>
                  <a:gd name="T11" fmla="*/ 28 h 102"/>
                  <a:gd name="T12" fmla="*/ 66 w 66"/>
                  <a:gd name="T13" fmla="*/ 51 h 102"/>
                  <a:gd name="T14" fmla="*/ 62 w 66"/>
                  <a:gd name="T15" fmla="*/ 75 h 102"/>
                  <a:gd name="T16" fmla="*/ 55 w 66"/>
                  <a:gd name="T17" fmla="*/ 91 h 102"/>
                  <a:gd name="T18" fmla="*/ 51 w 66"/>
                  <a:gd name="T19" fmla="*/ 97 h 102"/>
                  <a:gd name="T20" fmla="*/ 46 w 66"/>
                  <a:gd name="T21" fmla="*/ 101 h 102"/>
                  <a:gd name="T22" fmla="*/ 40 w 66"/>
                  <a:gd name="T23" fmla="*/ 102 h 102"/>
                  <a:gd name="T24" fmla="*/ 33 w 66"/>
                  <a:gd name="T25" fmla="*/ 102 h 102"/>
                  <a:gd name="T26" fmla="*/ 26 w 66"/>
                  <a:gd name="T27" fmla="*/ 102 h 102"/>
                  <a:gd name="T28" fmla="*/ 18 w 66"/>
                  <a:gd name="T29" fmla="*/ 99 h 102"/>
                  <a:gd name="T30" fmla="*/ 13 w 66"/>
                  <a:gd name="T31" fmla="*/ 97 h 102"/>
                  <a:gd name="T32" fmla="*/ 9 w 66"/>
                  <a:gd name="T33" fmla="*/ 91 h 102"/>
                  <a:gd name="T34" fmla="*/ 2 w 66"/>
                  <a:gd name="T35" fmla="*/ 75 h 102"/>
                  <a:gd name="T36" fmla="*/ 0 w 66"/>
                  <a:gd name="T37" fmla="*/ 51 h 102"/>
                  <a:gd name="T38" fmla="*/ 2 w 66"/>
                  <a:gd name="T39" fmla="*/ 28 h 102"/>
                  <a:gd name="T40" fmla="*/ 9 w 66"/>
                  <a:gd name="T41" fmla="*/ 11 h 102"/>
                  <a:gd name="T42" fmla="*/ 15 w 66"/>
                  <a:gd name="T43" fmla="*/ 6 h 102"/>
                  <a:gd name="T44" fmla="*/ 20 w 66"/>
                  <a:gd name="T45" fmla="*/ 2 h 102"/>
                  <a:gd name="T46" fmla="*/ 26 w 66"/>
                  <a:gd name="T47" fmla="*/ 0 h 102"/>
                  <a:gd name="T48" fmla="*/ 33 w 66"/>
                  <a:gd name="T49" fmla="*/ 0 h 102"/>
                  <a:gd name="T50" fmla="*/ 33 w 66"/>
                  <a:gd name="T51" fmla="*/ 18 h 102"/>
                  <a:gd name="T52" fmla="*/ 29 w 66"/>
                  <a:gd name="T53" fmla="*/ 18 h 102"/>
                  <a:gd name="T54" fmla="*/ 26 w 66"/>
                  <a:gd name="T55" fmla="*/ 20 h 102"/>
                  <a:gd name="T56" fmla="*/ 22 w 66"/>
                  <a:gd name="T57" fmla="*/ 22 h 102"/>
                  <a:gd name="T58" fmla="*/ 20 w 66"/>
                  <a:gd name="T59" fmla="*/ 28 h 102"/>
                  <a:gd name="T60" fmla="*/ 20 w 66"/>
                  <a:gd name="T61" fmla="*/ 33 h 102"/>
                  <a:gd name="T62" fmla="*/ 18 w 66"/>
                  <a:gd name="T63" fmla="*/ 40 h 102"/>
                  <a:gd name="T64" fmla="*/ 18 w 66"/>
                  <a:gd name="T65" fmla="*/ 51 h 102"/>
                  <a:gd name="T66" fmla="*/ 18 w 66"/>
                  <a:gd name="T67" fmla="*/ 60 h 102"/>
                  <a:gd name="T68" fmla="*/ 20 w 66"/>
                  <a:gd name="T69" fmla="*/ 70 h 102"/>
                  <a:gd name="T70" fmla="*/ 20 w 66"/>
                  <a:gd name="T71" fmla="*/ 75 h 102"/>
                  <a:gd name="T72" fmla="*/ 22 w 66"/>
                  <a:gd name="T73" fmla="*/ 81 h 102"/>
                  <a:gd name="T74" fmla="*/ 26 w 66"/>
                  <a:gd name="T75" fmla="*/ 82 h 102"/>
                  <a:gd name="T76" fmla="*/ 29 w 66"/>
                  <a:gd name="T77" fmla="*/ 84 h 102"/>
                  <a:gd name="T78" fmla="*/ 33 w 66"/>
                  <a:gd name="T79" fmla="*/ 84 h 102"/>
                  <a:gd name="T80" fmla="*/ 37 w 66"/>
                  <a:gd name="T81" fmla="*/ 84 h 102"/>
                  <a:gd name="T82" fmla="*/ 38 w 66"/>
                  <a:gd name="T83" fmla="*/ 82 h 102"/>
                  <a:gd name="T84" fmla="*/ 42 w 66"/>
                  <a:gd name="T85" fmla="*/ 81 h 102"/>
                  <a:gd name="T86" fmla="*/ 44 w 66"/>
                  <a:gd name="T87" fmla="*/ 75 h 102"/>
                  <a:gd name="T88" fmla="*/ 46 w 66"/>
                  <a:gd name="T89" fmla="*/ 70 h 102"/>
                  <a:gd name="T90" fmla="*/ 46 w 66"/>
                  <a:gd name="T91" fmla="*/ 62 h 102"/>
                  <a:gd name="T92" fmla="*/ 46 w 66"/>
                  <a:gd name="T93" fmla="*/ 51 h 102"/>
                  <a:gd name="T94" fmla="*/ 46 w 66"/>
                  <a:gd name="T95" fmla="*/ 40 h 102"/>
                  <a:gd name="T96" fmla="*/ 46 w 66"/>
                  <a:gd name="T97" fmla="*/ 33 h 102"/>
                  <a:gd name="T98" fmla="*/ 44 w 66"/>
                  <a:gd name="T99" fmla="*/ 28 h 102"/>
                  <a:gd name="T100" fmla="*/ 42 w 66"/>
                  <a:gd name="T101" fmla="*/ 22 h 102"/>
                  <a:gd name="T102" fmla="*/ 38 w 66"/>
                  <a:gd name="T103" fmla="*/ 20 h 102"/>
                  <a:gd name="T104" fmla="*/ 37 w 66"/>
                  <a:gd name="T105" fmla="*/ 18 h 102"/>
                  <a:gd name="T106" fmla="*/ 33 w 66"/>
                  <a:gd name="T107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6" h="102">
                    <a:moveTo>
                      <a:pt x="33" y="0"/>
                    </a:moveTo>
                    <a:lnTo>
                      <a:pt x="40" y="0"/>
                    </a:lnTo>
                    <a:lnTo>
                      <a:pt x="46" y="2"/>
                    </a:lnTo>
                    <a:lnTo>
                      <a:pt x="51" y="6"/>
                    </a:lnTo>
                    <a:lnTo>
                      <a:pt x="55" y="11"/>
                    </a:lnTo>
                    <a:lnTo>
                      <a:pt x="62" y="28"/>
                    </a:lnTo>
                    <a:lnTo>
                      <a:pt x="66" y="51"/>
                    </a:lnTo>
                    <a:lnTo>
                      <a:pt x="62" y="75"/>
                    </a:lnTo>
                    <a:lnTo>
                      <a:pt x="55" y="91"/>
                    </a:lnTo>
                    <a:lnTo>
                      <a:pt x="51" y="97"/>
                    </a:lnTo>
                    <a:lnTo>
                      <a:pt x="46" y="101"/>
                    </a:lnTo>
                    <a:lnTo>
                      <a:pt x="40" y="102"/>
                    </a:lnTo>
                    <a:lnTo>
                      <a:pt x="33" y="102"/>
                    </a:lnTo>
                    <a:lnTo>
                      <a:pt x="26" y="102"/>
                    </a:lnTo>
                    <a:lnTo>
                      <a:pt x="18" y="99"/>
                    </a:lnTo>
                    <a:lnTo>
                      <a:pt x="13" y="97"/>
                    </a:lnTo>
                    <a:lnTo>
                      <a:pt x="9" y="91"/>
                    </a:lnTo>
                    <a:lnTo>
                      <a:pt x="2" y="75"/>
                    </a:lnTo>
                    <a:lnTo>
                      <a:pt x="0" y="51"/>
                    </a:lnTo>
                    <a:lnTo>
                      <a:pt x="2" y="28"/>
                    </a:lnTo>
                    <a:lnTo>
                      <a:pt x="9" y="11"/>
                    </a:lnTo>
                    <a:lnTo>
                      <a:pt x="15" y="6"/>
                    </a:lnTo>
                    <a:lnTo>
                      <a:pt x="20" y="2"/>
                    </a:lnTo>
                    <a:lnTo>
                      <a:pt x="26" y="0"/>
                    </a:lnTo>
                    <a:lnTo>
                      <a:pt x="33" y="0"/>
                    </a:lnTo>
                    <a:close/>
                    <a:moveTo>
                      <a:pt x="33" y="18"/>
                    </a:moveTo>
                    <a:lnTo>
                      <a:pt x="29" y="18"/>
                    </a:lnTo>
                    <a:lnTo>
                      <a:pt x="26" y="20"/>
                    </a:lnTo>
                    <a:lnTo>
                      <a:pt x="22" y="22"/>
                    </a:lnTo>
                    <a:lnTo>
                      <a:pt x="20" y="28"/>
                    </a:lnTo>
                    <a:lnTo>
                      <a:pt x="20" y="33"/>
                    </a:lnTo>
                    <a:lnTo>
                      <a:pt x="18" y="40"/>
                    </a:lnTo>
                    <a:lnTo>
                      <a:pt x="18" y="51"/>
                    </a:lnTo>
                    <a:lnTo>
                      <a:pt x="18" y="60"/>
                    </a:lnTo>
                    <a:lnTo>
                      <a:pt x="20" y="70"/>
                    </a:lnTo>
                    <a:lnTo>
                      <a:pt x="20" y="75"/>
                    </a:lnTo>
                    <a:lnTo>
                      <a:pt x="22" y="81"/>
                    </a:lnTo>
                    <a:lnTo>
                      <a:pt x="26" y="82"/>
                    </a:lnTo>
                    <a:lnTo>
                      <a:pt x="29" y="84"/>
                    </a:lnTo>
                    <a:lnTo>
                      <a:pt x="33" y="84"/>
                    </a:lnTo>
                    <a:lnTo>
                      <a:pt x="37" y="84"/>
                    </a:lnTo>
                    <a:lnTo>
                      <a:pt x="38" y="82"/>
                    </a:lnTo>
                    <a:lnTo>
                      <a:pt x="42" y="81"/>
                    </a:lnTo>
                    <a:lnTo>
                      <a:pt x="44" y="75"/>
                    </a:lnTo>
                    <a:lnTo>
                      <a:pt x="46" y="70"/>
                    </a:lnTo>
                    <a:lnTo>
                      <a:pt x="46" y="62"/>
                    </a:lnTo>
                    <a:lnTo>
                      <a:pt x="46" y="51"/>
                    </a:lnTo>
                    <a:lnTo>
                      <a:pt x="46" y="40"/>
                    </a:lnTo>
                    <a:lnTo>
                      <a:pt x="46" y="33"/>
                    </a:lnTo>
                    <a:lnTo>
                      <a:pt x="44" y="28"/>
                    </a:lnTo>
                    <a:lnTo>
                      <a:pt x="42" y="22"/>
                    </a:lnTo>
                    <a:lnTo>
                      <a:pt x="38" y="20"/>
                    </a:lnTo>
                    <a:lnTo>
                      <a:pt x="37" y="18"/>
                    </a:lnTo>
                    <a:lnTo>
                      <a:pt x="33" y="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37" name="Freeform 1893"/>
              <p:cNvSpPr>
                <a:spLocks noEditPoints="1"/>
              </p:cNvSpPr>
              <p:nvPr/>
            </p:nvSpPr>
            <p:spPr bwMode="auto">
              <a:xfrm>
                <a:off x="118" y="847"/>
                <a:ext cx="33" cy="51"/>
              </a:xfrm>
              <a:custGeom>
                <a:avLst/>
                <a:gdLst>
                  <a:gd name="T0" fmla="*/ 46 w 66"/>
                  <a:gd name="T1" fmla="*/ 29 h 102"/>
                  <a:gd name="T2" fmla="*/ 42 w 66"/>
                  <a:gd name="T3" fmla="*/ 20 h 102"/>
                  <a:gd name="T4" fmla="*/ 35 w 66"/>
                  <a:gd name="T5" fmla="*/ 18 h 102"/>
                  <a:gd name="T6" fmla="*/ 28 w 66"/>
                  <a:gd name="T7" fmla="*/ 20 h 102"/>
                  <a:gd name="T8" fmla="*/ 21 w 66"/>
                  <a:gd name="T9" fmla="*/ 27 h 102"/>
                  <a:gd name="T10" fmla="*/ 19 w 66"/>
                  <a:gd name="T11" fmla="*/ 45 h 102"/>
                  <a:gd name="T12" fmla="*/ 30 w 66"/>
                  <a:gd name="T13" fmla="*/ 38 h 102"/>
                  <a:gd name="T14" fmla="*/ 44 w 66"/>
                  <a:gd name="T15" fmla="*/ 38 h 102"/>
                  <a:gd name="T16" fmla="*/ 57 w 66"/>
                  <a:gd name="T17" fmla="*/ 47 h 102"/>
                  <a:gd name="T18" fmla="*/ 66 w 66"/>
                  <a:gd name="T19" fmla="*/ 60 h 102"/>
                  <a:gd name="T20" fmla="*/ 66 w 66"/>
                  <a:gd name="T21" fmla="*/ 78 h 102"/>
                  <a:gd name="T22" fmla="*/ 57 w 66"/>
                  <a:gd name="T23" fmla="*/ 93 h 102"/>
                  <a:gd name="T24" fmla="*/ 44 w 66"/>
                  <a:gd name="T25" fmla="*/ 100 h 102"/>
                  <a:gd name="T26" fmla="*/ 28 w 66"/>
                  <a:gd name="T27" fmla="*/ 102 h 102"/>
                  <a:gd name="T28" fmla="*/ 15 w 66"/>
                  <a:gd name="T29" fmla="*/ 95 h 102"/>
                  <a:gd name="T30" fmla="*/ 2 w 66"/>
                  <a:gd name="T31" fmla="*/ 74 h 102"/>
                  <a:gd name="T32" fmla="*/ 4 w 66"/>
                  <a:gd name="T33" fmla="*/ 27 h 102"/>
                  <a:gd name="T34" fmla="*/ 17 w 66"/>
                  <a:gd name="T35" fmla="*/ 7 h 102"/>
                  <a:gd name="T36" fmla="*/ 30 w 66"/>
                  <a:gd name="T37" fmla="*/ 0 h 102"/>
                  <a:gd name="T38" fmla="*/ 44 w 66"/>
                  <a:gd name="T39" fmla="*/ 0 h 102"/>
                  <a:gd name="T40" fmla="*/ 55 w 66"/>
                  <a:gd name="T41" fmla="*/ 7 h 102"/>
                  <a:gd name="T42" fmla="*/ 63 w 66"/>
                  <a:gd name="T43" fmla="*/ 18 h 102"/>
                  <a:gd name="T44" fmla="*/ 21 w 66"/>
                  <a:gd name="T45" fmla="*/ 69 h 102"/>
                  <a:gd name="T46" fmla="*/ 22 w 66"/>
                  <a:gd name="T47" fmla="*/ 76 h 102"/>
                  <a:gd name="T48" fmla="*/ 30 w 66"/>
                  <a:gd name="T49" fmla="*/ 84 h 102"/>
                  <a:gd name="T50" fmla="*/ 39 w 66"/>
                  <a:gd name="T51" fmla="*/ 84 h 102"/>
                  <a:gd name="T52" fmla="*/ 46 w 66"/>
                  <a:gd name="T53" fmla="*/ 78 h 102"/>
                  <a:gd name="T54" fmla="*/ 48 w 66"/>
                  <a:gd name="T55" fmla="*/ 71 h 102"/>
                  <a:gd name="T56" fmla="*/ 46 w 66"/>
                  <a:gd name="T57" fmla="*/ 62 h 102"/>
                  <a:gd name="T58" fmla="*/ 39 w 66"/>
                  <a:gd name="T59" fmla="*/ 56 h 102"/>
                  <a:gd name="T60" fmla="*/ 28 w 66"/>
                  <a:gd name="T61" fmla="*/ 56 h 102"/>
                  <a:gd name="T62" fmla="*/ 21 w 66"/>
                  <a:gd name="T63" fmla="*/ 6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6" h="102">
                    <a:moveTo>
                      <a:pt x="64" y="27"/>
                    </a:moveTo>
                    <a:lnTo>
                      <a:pt x="46" y="29"/>
                    </a:lnTo>
                    <a:lnTo>
                      <a:pt x="44" y="23"/>
                    </a:lnTo>
                    <a:lnTo>
                      <a:pt x="42" y="20"/>
                    </a:lnTo>
                    <a:lnTo>
                      <a:pt x="39" y="18"/>
                    </a:lnTo>
                    <a:lnTo>
                      <a:pt x="35" y="18"/>
                    </a:lnTo>
                    <a:lnTo>
                      <a:pt x="30" y="18"/>
                    </a:lnTo>
                    <a:lnTo>
                      <a:pt x="28" y="20"/>
                    </a:lnTo>
                    <a:lnTo>
                      <a:pt x="24" y="23"/>
                    </a:lnTo>
                    <a:lnTo>
                      <a:pt x="21" y="27"/>
                    </a:lnTo>
                    <a:lnTo>
                      <a:pt x="19" y="36"/>
                    </a:lnTo>
                    <a:lnTo>
                      <a:pt x="19" y="45"/>
                    </a:lnTo>
                    <a:lnTo>
                      <a:pt x="24" y="42"/>
                    </a:lnTo>
                    <a:lnTo>
                      <a:pt x="30" y="38"/>
                    </a:lnTo>
                    <a:lnTo>
                      <a:pt x="37" y="38"/>
                    </a:lnTo>
                    <a:lnTo>
                      <a:pt x="44" y="38"/>
                    </a:lnTo>
                    <a:lnTo>
                      <a:pt x="52" y="42"/>
                    </a:lnTo>
                    <a:lnTo>
                      <a:pt x="57" y="47"/>
                    </a:lnTo>
                    <a:lnTo>
                      <a:pt x="63" y="53"/>
                    </a:lnTo>
                    <a:lnTo>
                      <a:pt x="66" y="60"/>
                    </a:lnTo>
                    <a:lnTo>
                      <a:pt x="66" y="69"/>
                    </a:lnTo>
                    <a:lnTo>
                      <a:pt x="66" y="78"/>
                    </a:lnTo>
                    <a:lnTo>
                      <a:pt x="63" y="85"/>
                    </a:lnTo>
                    <a:lnTo>
                      <a:pt x="57" y="93"/>
                    </a:lnTo>
                    <a:lnTo>
                      <a:pt x="52" y="98"/>
                    </a:lnTo>
                    <a:lnTo>
                      <a:pt x="44" y="100"/>
                    </a:lnTo>
                    <a:lnTo>
                      <a:pt x="35" y="102"/>
                    </a:lnTo>
                    <a:lnTo>
                      <a:pt x="28" y="102"/>
                    </a:lnTo>
                    <a:lnTo>
                      <a:pt x="21" y="98"/>
                    </a:lnTo>
                    <a:lnTo>
                      <a:pt x="15" y="95"/>
                    </a:lnTo>
                    <a:lnTo>
                      <a:pt x="10" y="91"/>
                    </a:lnTo>
                    <a:lnTo>
                      <a:pt x="2" y="74"/>
                    </a:lnTo>
                    <a:lnTo>
                      <a:pt x="0" y="51"/>
                    </a:lnTo>
                    <a:lnTo>
                      <a:pt x="4" y="27"/>
                    </a:lnTo>
                    <a:lnTo>
                      <a:pt x="11" y="12"/>
                    </a:lnTo>
                    <a:lnTo>
                      <a:pt x="17" y="7"/>
                    </a:lnTo>
                    <a:lnTo>
                      <a:pt x="22" y="3"/>
                    </a:lnTo>
                    <a:lnTo>
                      <a:pt x="30" y="0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0" y="3"/>
                    </a:lnTo>
                    <a:lnTo>
                      <a:pt x="55" y="7"/>
                    </a:lnTo>
                    <a:lnTo>
                      <a:pt x="61" y="12"/>
                    </a:lnTo>
                    <a:lnTo>
                      <a:pt x="63" y="18"/>
                    </a:lnTo>
                    <a:lnTo>
                      <a:pt x="64" y="27"/>
                    </a:lnTo>
                    <a:close/>
                    <a:moveTo>
                      <a:pt x="21" y="69"/>
                    </a:moveTo>
                    <a:lnTo>
                      <a:pt x="21" y="73"/>
                    </a:lnTo>
                    <a:lnTo>
                      <a:pt x="22" y="76"/>
                    </a:lnTo>
                    <a:lnTo>
                      <a:pt x="24" y="80"/>
                    </a:lnTo>
                    <a:lnTo>
                      <a:pt x="30" y="84"/>
                    </a:lnTo>
                    <a:lnTo>
                      <a:pt x="35" y="84"/>
                    </a:lnTo>
                    <a:lnTo>
                      <a:pt x="39" y="84"/>
                    </a:lnTo>
                    <a:lnTo>
                      <a:pt x="44" y="82"/>
                    </a:lnTo>
                    <a:lnTo>
                      <a:pt x="46" y="78"/>
                    </a:lnTo>
                    <a:lnTo>
                      <a:pt x="48" y="74"/>
                    </a:lnTo>
                    <a:lnTo>
                      <a:pt x="48" y="71"/>
                    </a:lnTo>
                    <a:lnTo>
                      <a:pt x="48" y="65"/>
                    </a:lnTo>
                    <a:lnTo>
                      <a:pt x="46" y="62"/>
                    </a:lnTo>
                    <a:lnTo>
                      <a:pt x="44" y="58"/>
                    </a:lnTo>
                    <a:lnTo>
                      <a:pt x="39" y="56"/>
                    </a:lnTo>
                    <a:lnTo>
                      <a:pt x="33" y="54"/>
                    </a:lnTo>
                    <a:lnTo>
                      <a:pt x="28" y="56"/>
                    </a:lnTo>
                    <a:lnTo>
                      <a:pt x="24" y="58"/>
                    </a:lnTo>
                    <a:lnTo>
                      <a:pt x="21" y="64"/>
                    </a:lnTo>
                    <a:lnTo>
                      <a:pt x="21" y="6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38" name="Freeform 1894"/>
              <p:cNvSpPr>
                <a:spLocks noEditPoints="1"/>
              </p:cNvSpPr>
              <p:nvPr/>
            </p:nvSpPr>
            <p:spPr bwMode="auto">
              <a:xfrm>
                <a:off x="157" y="847"/>
                <a:ext cx="33" cy="51"/>
              </a:xfrm>
              <a:custGeom>
                <a:avLst/>
                <a:gdLst>
                  <a:gd name="T0" fmla="*/ 33 w 66"/>
                  <a:gd name="T1" fmla="*/ 0 h 102"/>
                  <a:gd name="T2" fmla="*/ 40 w 66"/>
                  <a:gd name="T3" fmla="*/ 0 h 102"/>
                  <a:gd name="T4" fmla="*/ 46 w 66"/>
                  <a:gd name="T5" fmla="*/ 1 h 102"/>
                  <a:gd name="T6" fmla="*/ 51 w 66"/>
                  <a:gd name="T7" fmla="*/ 5 h 102"/>
                  <a:gd name="T8" fmla="*/ 55 w 66"/>
                  <a:gd name="T9" fmla="*/ 11 h 102"/>
                  <a:gd name="T10" fmla="*/ 62 w 66"/>
                  <a:gd name="T11" fmla="*/ 27 h 102"/>
                  <a:gd name="T12" fmla="*/ 66 w 66"/>
                  <a:gd name="T13" fmla="*/ 51 h 102"/>
                  <a:gd name="T14" fmla="*/ 62 w 66"/>
                  <a:gd name="T15" fmla="*/ 74 h 102"/>
                  <a:gd name="T16" fmla="*/ 55 w 66"/>
                  <a:gd name="T17" fmla="*/ 91 h 102"/>
                  <a:gd name="T18" fmla="*/ 51 w 66"/>
                  <a:gd name="T19" fmla="*/ 96 h 102"/>
                  <a:gd name="T20" fmla="*/ 46 w 66"/>
                  <a:gd name="T21" fmla="*/ 100 h 102"/>
                  <a:gd name="T22" fmla="*/ 40 w 66"/>
                  <a:gd name="T23" fmla="*/ 102 h 102"/>
                  <a:gd name="T24" fmla="*/ 33 w 66"/>
                  <a:gd name="T25" fmla="*/ 102 h 102"/>
                  <a:gd name="T26" fmla="*/ 26 w 66"/>
                  <a:gd name="T27" fmla="*/ 102 h 102"/>
                  <a:gd name="T28" fmla="*/ 18 w 66"/>
                  <a:gd name="T29" fmla="*/ 98 h 102"/>
                  <a:gd name="T30" fmla="*/ 13 w 66"/>
                  <a:gd name="T31" fmla="*/ 96 h 102"/>
                  <a:gd name="T32" fmla="*/ 9 w 66"/>
                  <a:gd name="T33" fmla="*/ 91 h 102"/>
                  <a:gd name="T34" fmla="*/ 2 w 66"/>
                  <a:gd name="T35" fmla="*/ 74 h 102"/>
                  <a:gd name="T36" fmla="*/ 0 w 66"/>
                  <a:gd name="T37" fmla="*/ 51 h 102"/>
                  <a:gd name="T38" fmla="*/ 2 w 66"/>
                  <a:gd name="T39" fmla="*/ 27 h 102"/>
                  <a:gd name="T40" fmla="*/ 9 w 66"/>
                  <a:gd name="T41" fmla="*/ 11 h 102"/>
                  <a:gd name="T42" fmla="*/ 15 w 66"/>
                  <a:gd name="T43" fmla="*/ 5 h 102"/>
                  <a:gd name="T44" fmla="*/ 20 w 66"/>
                  <a:gd name="T45" fmla="*/ 1 h 102"/>
                  <a:gd name="T46" fmla="*/ 26 w 66"/>
                  <a:gd name="T47" fmla="*/ 0 h 102"/>
                  <a:gd name="T48" fmla="*/ 33 w 66"/>
                  <a:gd name="T49" fmla="*/ 0 h 102"/>
                  <a:gd name="T50" fmla="*/ 33 w 66"/>
                  <a:gd name="T51" fmla="*/ 18 h 102"/>
                  <a:gd name="T52" fmla="*/ 29 w 66"/>
                  <a:gd name="T53" fmla="*/ 18 h 102"/>
                  <a:gd name="T54" fmla="*/ 26 w 66"/>
                  <a:gd name="T55" fmla="*/ 20 h 102"/>
                  <a:gd name="T56" fmla="*/ 22 w 66"/>
                  <a:gd name="T57" fmla="*/ 22 h 102"/>
                  <a:gd name="T58" fmla="*/ 20 w 66"/>
                  <a:gd name="T59" fmla="*/ 27 h 102"/>
                  <a:gd name="T60" fmla="*/ 20 w 66"/>
                  <a:gd name="T61" fmla="*/ 32 h 102"/>
                  <a:gd name="T62" fmla="*/ 18 w 66"/>
                  <a:gd name="T63" fmla="*/ 40 h 102"/>
                  <a:gd name="T64" fmla="*/ 18 w 66"/>
                  <a:gd name="T65" fmla="*/ 51 h 102"/>
                  <a:gd name="T66" fmla="*/ 18 w 66"/>
                  <a:gd name="T67" fmla="*/ 60 h 102"/>
                  <a:gd name="T68" fmla="*/ 20 w 66"/>
                  <a:gd name="T69" fmla="*/ 69 h 102"/>
                  <a:gd name="T70" fmla="*/ 20 w 66"/>
                  <a:gd name="T71" fmla="*/ 74 h 102"/>
                  <a:gd name="T72" fmla="*/ 22 w 66"/>
                  <a:gd name="T73" fmla="*/ 80 h 102"/>
                  <a:gd name="T74" fmla="*/ 26 w 66"/>
                  <a:gd name="T75" fmla="*/ 82 h 102"/>
                  <a:gd name="T76" fmla="*/ 29 w 66"/>
                  <a:gd name="T77" fmla="*/ 84 h 102"/>
                  <a:gd name="T78" fmla="*/ 33 w 66"/>
                  <a:gd name="T79" fmla="*/ 84 h 102"/>
                  <a:gd name="T80" fmla="*/ 37 w 66"/>
                  <a:gd name="T81" fmla="*/ 84 h 102"/>
                  <a:gd name="T82" fmla="*/ 38 w 66"/>
                  <a:gd name="T83" fmla="*/ 82 h 102"/>
                  <a:gd name="T84" fmla="*/ 42 w 66"/>
                  <a:gd name="T85" fmla="*/ 80 h 102"/>
                  <a:gd name="T86" fmla="*/ 44 w 66"/>
                  <a:gd name="T87" fmla="*/ 74 h 102"/>
                  <a:gd name="T88" fmla="*/ 46 w 66"/>
                  <a:gd name="T89" fmla="*/ 69 h 102"/>
                  <a:gd name="T90" fmla="*/ 46 w 66"/>
                  <a:gd name="T91" fmla="*/ 62 h 102"/>
                  <a:gd name="T92" fmla="*/ 46 w 66"/>
                  <a:gd name="T93" fmla="*/ 51 h 102"/>
                  <a:gd name="T94" fmla="*/ 46 w 66"/>
                  <a:gd name="T95" fmla="*/ 40 h 102"/>
                  <a:gd name="T96" fmla="*/ 46 w 66"/>
                  <a:gd name="T97" fmla="*/ 32 h 102"/>
                  <a:gd name="T98" fmla="*/ 44 w 66"/>
                  <a:gd name="T99" fmla="*/ 27 h 102"/>
                  <a:gd name="T100" fmla="*/ 42 w 66"/>
                  <a:gd name="T101" fmla="*/ 22 h 102"/>
                  <a:gd name="T102" fmla="*/ 38 w 66"/>
                  <a:gd name="T103" fmla="*/ 20 h 102"/>
                  <a:gd name="T104" fmla="*/ 37 w 66"/>
                  <a:gd name="T105" fmla="*/ 18 h 102"/>
                  <a:gd name="T106" fmla="*/ 33 w 66"/>
                  <a:gd name="T107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6" h="102">
                    <a:moveTo>
                      <a:pt x="33" y="0"/>
                    </a:moveTo>
                    <a:lnTo>
                      <a:pt x="40" y="0"/>
                    </a:lnTo>
                    <a:lnTo>
                      <a:pt x="46" y="1"/>
                    </a:lnTo>
                    <a:lnTo>
                      <a:pt x="51" y="5"/>
                    </a:lnTo>
                    <a:lnTo>
                      <a:pt x="55" y="11"/>
                    </a:lnTo>
                    <a:lnTo>
                      <a:pt x="62" y="27"/>
                    </a:lnTo>
                    <a:lnTo>
                      <a:pt x="66" y="51"/>
                    </a:lnTo>
                    <a:lnTo>
                      <a:pt x="62" y="74"/>
                    </a:lnTo>
                    <a:lnTo>
                      <a:pt x="55" y="91"/>
                    </a:lnTo>
                    <a:lnTo>
                      <a:pt x="51" y="96"/>
                    </a:lnTo>
                    <a:lnTo>
                      <a:pt x="46" y="100"/>
                    </a:lnTo>
                    <a:lnTo>
                      <a:pt x="40" y="102"/>
                    </a:lnTo>
                    <a:lnTo>
                      <a:pt x="33" y="102"/>
                    </a:lnTo>
                    <a:lnTo>
                      <a:pt x="26" y="102"/>
                    </a:lnTo>
                    <a:lnTo>
                      <a:pt x="18" y="98"/>
                    </a:lnTo>
                    <a:lnTo>
                      <a:pt x="13" y="96"/>
                    </a:lnTo>
                    <a:lnTo>
                      <a:pt x="9" y="91"/>
                    </a:lnTo>
                    <a:lnTo>
                      <a:pt x="2" y="74"/>
                    </a:lnTo>
                    <a:lnTo>
                      <a:pt x="0" y="51"/>
                    </a:lnTo>
                    <a:lnTo>
                      <a:pt x="2" y="27"/>
                    </a:lnTo>
                    <a:lnTo>
                      <a:pt x="9" y="11"/>
                    </a:lnTo>
                    <a:lnTo>
                      <a:pt x="15" y="5"/>
                    </a:lnTo>
                    <a:lnTo>
                      <a:pt x="20" y="1"/>
                    </a:lnTo>
                    <a:lnTo>
                      <a:pt x="26" y="0"/>
                    </a:lnTo>
                    <a:lnTo>
                      <a:pt x="33" y="0"/>
                    </a:lnTo>
                    <a:close/>
                    <a:moveTo>
                      <a:pt x="33" y="18"/>
                    </a:moveTo>
                    <a:lnTo>
                      <a:pt x="29" y="18"/>
                    </a:lnTo>
                    <a:lnTo>
                      <a:pt x="26" y="20"/>
                    </a:lnTo>
                    <a:lnTo>
                      <a:pt x="22" y="22"/>
                    </a:lnTo>
                    <a:lnTo>
                      <a:pt x="20" y="27"/>
                    </a:lnTo>
                    <a:lnTo>
                      <a:pt x="20" y="32"/>
                    </a:lnTo>
                    <a:lnTo>
                      <a:pt x="18" y="40"/>
                    </a:lnTo>
                    <a:lnTo>
                      <a:pt x="18" y="51"/>
                    </a:lnTo>
                    <a:lnTo>
                      <a:pt x="18" y="60"/>
                    </a:lnTo>
                    <a:lnTo>
                      <a:pt x="20" y="69"/>
                    </a:lnTo>
                    <a:lnTo>
                      <a:pt x="20" y="74"/>
                    </a:lnTo>
                    <a:lnTo>
                      <a:pt x="22" y="80"/>
                    </a:lnTo>
                    <a:lnTo>
                      <a:pt x="26" y="82"/>
                    </a:lnTo>
                    <a:lnTo>
                      <a:pt x="29" y="84"/>
                    </a:lnTo>
                    <a:lnTo>
                      <a:pt x="33" y="84"/>
                    </a:lnTo>
                    <a:lnTo>
                      <a:pt x="37" y="84"/>
                    </a:lnTo>
                    <a:lnTo>
                      <a:pt x="38" y="82"/>
                    </a:lnTo>
                    <a:lnTo>
                      <a:pt x="42" y="80"/>
                    </a:lnTo>
                    <a:lnTo>
                      <a:pt x="44" y="74"/>
                    </a:lnTo>
                    <a:lnTo>
                      <a:pt x="46" y="69"/>
                    </a:lnTo>
                    <a:lnTo>
                      <a:pt x="46" y="62"/>
                    </a:lnTo>
                    <a:lnTo>
                      <a:pt x="46" y="51"/>
                    </a:lnTo>
                    <a:lnTo>
                      <a:pt x="46" y="40"/>
                    </a:lnTo>
                    <a:lnTo>
                      <a:pt x="46" y="32"/>
                    </a:lnTo>
                    <a:lnTo>
                      <a:pt x="44" y="27"/>
                    </a:lnTo>
                    <a:lnTo>
                      <a:pt x="42" y="22"/>
                    </a:lnTo>
                    <a:lnTo>
                      <a:pt x="38" y="20"/>
                    </a:lnTo>
                    <a:lnTo>
                      <a:pt x="37" y="18"/>
                    </a:lnTo>
                    <a:lnTo>
                      <a:pt x="33" y="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39" name="Line 1895"/>
              <p:cNvSpPr>
                <a:spLocks noChangeShapeType="1"/>
              </p:cNvSpPr>
              <p:nvPr/>
            </p:nvSpPr>
            <p:spPr bwMode="auto">
              <a:xfrm>
                <a:off x="204" y="2263"/>
                <a:ext cx="1623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40" name="Line 1896"/>
              <p:cNvSpPr>
                <a:spLocks noChangeShapeType="1"/>
              </p:cNvSpPr>
              <p:nvPr/>
            </p:nvSpPr>
            <p:spPr bwMode="auto">
              <a:xfrm>
                <a:off x="204" y="2233"/>
                <a:ext cx="1" cy="3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41" name="Line 1897"/>
              <p:cNvSpPr>
                <a:spLocks noChangeShapeType="1"/>
              </p:cNvSpPr>
              <p:nvPr/>
            </p:nvSpPr>
            <p:spPr bwMode="auto">
              <a:xfrm>
                <a:off x="281" y="2248"/>
                <a:ext cx="1" cy="1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42" name="Line 1898"/>
              <p:cNvSpPr>
                <a:spLocks noChangeShapeType="1"/>
              </p:cNvSpPr>
              <p:nvPr/>
            </p:nvSpPr>
            <p:spPr bwMode="auto">
              <a:xfrm>
                <a:off x="359" y="2248"/>
                <a:ext cx="1" cy="1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43" name="Line 1899"/>
              <p:cNvSpPr>
                <a:spLocks noChangeShapeType="1"/>
              </p:cNvSpPr>
              <p:nvPr/>
            </p:nvSpPr>
            <p:spPr bwMode="auto">
              <a:xfrm>
                <a:off x="435" y="2248"/>
                <a:ext cx="1" cy="1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44" name="Line 1900"/>
              <p:cNvSpPr>
                <a:spLocks noChangeShapeType="1"/>
              </p:cNvSpPr>
              <p:nvPr/>
            </p:nvSpPr>
            <p:spPr bwMode="auto">
              <a:xfrm>
                <a:off x="513" y="2248"/>
                <a:ext cx="1" cy="1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45" name="Line 1901"/>
              <p:cNvSpPr>
                <a:spLocks noChangeShapeType="1"/>
              </p:cNvSpPr>
              <p:nvPr/>
            </p:nvSpPr>
            <p:spPr bwMode="auto">
              <a:xfrm>
                <a:off x="591" y="2233"/>
                <a:ext cx="1" cy="3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46" name="Line 1902"/>
              <p:cNvSpPr>
                <a:spLocks noChangeShapeType="1"/>
              </p:cNvSpPr>
              <p:nvPr/>
            </p:nvSpPr>
            <p:spPr bwMode="auto">
              <a:xfrm>
                <a:off x="667" y="2248"/>
                <a:ext cx="1" cy="1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47" name="Line 1903"/>
              <p:cNvSpPr>
                <a:spLocks noChangeShapeType="1"/>
              </p:cNvSpPr>
              <p:nvPr/>
            </p:nvSpPr>
            <p:spPr bwMode="auto">
              <a:xfrm>
                <a:off x="745" y="2248"/>
                <a:ext cx="1" cy="1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48" name="Line 1904"/>
              <p:cNvSpPr>
                <a:spLocks noChangeShapeType="1"/>
              </p:cNvSpPr>
              <p:nvPr/>
            </p:nvSpPr>
            <p:spPr bwMode="auto">
              <a:xfrm>
                <a:off x="822" y="2248"/>
                <a:ext cx="1" cy="1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5249" name="Line 1905"/>
              <p:cNvSpPr>
                <a:spLocks noChangeShapeType="1"/>
              </p:cNvSpPr>
              <p:nvPr/>
            </p:nvSpPr>
            <p:spPr bwMode="auto">
              <a:xfrm>
                <a:off x="899" y="2248"/>
                <a:ext cx="1" cy="1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955251" name="Line 1907"/>
            <p:cNvSpPr>
              <a:spLocks noChangeShapeType="1"/>
            </p:cNvSpPr>
            <p:nvPr/>
          </p:nvSpPr>
          <p:spPr bwMode="auto">
            <a:xfrm>
              <a:off x="977" y="2233"/>
              <a:ext cx="1" cy="3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52" name="Line 1908"/>
            <p:cNvSpPr>
              <a:spLocks noChangeShapeType="1"/>
            </p:cNvSpPr>
            <p:nvPr/>
          </p:nvSpPr>
          <p:spPr bwMode="auto">
            <a:xfrm>
              <a:off x="1054" y="2248"/>
              <a:ext cx="1" cy="1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53" name="Line 1909"/>
            <p:cNvSpPr>
              <a:spLocks noChangeShapeType="1"/>
            </p:cNvSpPr>
            <p:nvPr/>
          </p:nvSpPr>
          <p:spPr bwMode="auto">
            <a:xfrm>
              <a:off x="1132" y="2248"/>
              <a:ext cx="1" cy="1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54" name="Line 1910"/>
            <p:cNvSpPr>
              <a:spLocks noChangeShapeType="1"/>
            </p:cNvSpPr>
            <p:nvPr/>
          </p:nvSpPr>
          <p:spPr bwMode="auto">
            <a:xfrm>
              <a:off x="1209" y="2248"/>
              <a:ext cx="1" cy="1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55" name="Line 1911"/>
            <p:cNvSpPr>
              <a:spLocks noChangeShapeType="1"/>
            </p:cNvSpPr>
            <p:nvPr/>
          </p:nvSpPr>
          <p:spPr bwMode="auto">
            <a:xfrm>
              <a:off x="1286" y="2248"/>
              <a:ext cx="1" cy="1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56" name="Line 1912"/>
            <p:cNvSpPr>
              <a:spLocks noChangeShapeType="1"/>
            </p:cNvSpPr>
            <p:nvPr/>
          </p:nvSpPr>
          <p:spPr bwMode="auto">
            <a:xfrm>
              <a:off x="1364" y="2233"/>
              <a:ext cx="1" cy="3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57" name="Line 1913"/>
            <p:cNvSpPr>
              <a:spLocks noChangeShapeType="1"/>
            </p:cNvSpPr>
            <p:nvPr/>
          </p:nvSpPr>
          <p:spPr bwMode="auto">
            <a:xfrm>
              <a:off x="1440" y="2248"/>
              <a:ext cx="1" cy="1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58" name="Line 1914"/>
            <p:cNvSpPr>
              <a:spLocks noChangeShapeType="1"/>
            </p:cNvSpPr>
            <p:nvPr/>
          </p:nvSpPr>
          <p:spPr bwMode="auto">
            <a:xfrm>
              <a:off x="1518" y="2248"/>
              <a:ext cx="1" cy="1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59" name="Line 1915"/>
            <p:cNvSpPr>
              <a:spLocks noChangeShapeType="1"/>
            </p:cNvSpPr>
            <p:nvPr/>
          </p:nvSpPr>
          <p:spPr bwMode="auto">
            <a:xfrm>
              <a:off x="1596" y="2248"/>
              <a:ext cx="1" cy="1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60" name="Line 1916"/>
            <p:cNvSpPr>
              <a:spLocks noChangeShapeType="1"/>
            </p:cNvSpPr>
            <p:nvPr/>
          </p:nvSpPr>
          <p:spPr bwMode="auto">
            <a:xfrm>
              <a:off x="1672" y="2248"/>
              <a:ext cx="1" cy="1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61" name="Line 1917"/>
            <p:cNvSpPr>
              <a:spLocks noChangeShapeType="1"/>
            </p:cNvSpPr>
            <p:nvPr/>
          </p:nvSpPr>
          <p:spPr bwMode="auto">
            <a:xfrm>
              <a:off x="1750" y="2233"/>
              <a:ext cx="1" cy="3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62" name="Line 1918"/>
            <p:cNvSpPr>
              <a:spLocks noChangeShapeType="1"/>
            </p:cNvSpPr>
            <p:nvPr/>
          </p:nvSpPr>
          <p:spPr bwMode="auto">
            <a:xfrm>
              <a:off x="1750" y="2233"/>
              <a:ext cx="1" cy="3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63" name="Freeform 1919"/>
            <p:cNvSpPr>
              <a:spLocks/>
            </p:cNvSpPr>
            <p:nvPr/>
          </p:nvSpPr>
          <p:spPr bwMode="auto">
            <a:xfrm>
              <a:off x="148" y="2284"/>
              <a:ext cx="33" cy="50"/>
            </a:xfrm>
            <a:custGeom>
              <a:avLst/>
              <a:gdLst>
                <a:gd name="T0" fmla="*/ 65 w 65"/>
                <a:gd name="T1" fmla="*/ 82 h 100"/>
                <a:gd name="T2" fmla="*/ 65 w 65"/>
                <a:gd name="T3" fmla="*/ 100 h 100"/>
                <a:gd name="T4" fmla="*/ 0 w 65"/>
                <a:gd name="T5" fmla="*/ 100 h 100"/>
                <a:gd name="T6" fmla="*/ 2 w 65"/>
                <a:gd name="T7" fmla="*/ 91 h 100"/>
                <a:gd name="T8" fmla="*/ 5 w 65"/>
                <a:gd name="T9" fmla="*/ 82 h 100"/>
                <a:gd name="T10" fmla="*/ 11 w 65"/>
                <a:gd name="T11" fmla="*/ 74 h 100"/>
                <a:gd name="T12" fmla="*/ 16 w 65"/>
                <a:gd name="T13" fmla="*/ 67 h 100"/>
                <a:gd name="T14" fmla="*/ 27 w 65"/>
                <a:gd name="T15" fmla="*/ 58 h 100"/>
                <a:gd name="T16" fmla="*/ 33 w 65"/>
                <a:gd name="T17" fmla="*/ 52 h 100"/>
                <a:gd name="T18" fmla="*/ 36 w 65"/>
                <a:gd name="T19" fmla="*/ 47 h 100"/>
                <a:gd name="T20" fmla="*/ 40 w 65"/>
                <a:gd name="T21" fmla="*/ 43 h 100"/>
                <a:gd name="T22" fmla="*/ 42 w 65"/>
                <a:gd name="T23" fmla="*/ 42 h 100"/>
                <a:gd name="T24" fmla="*/ 45 w 65"/>
                <a:gd name="T25" fmla="*/ 36 h 100"/>
                <a:gd name="T26" fmla="*/ 45 w 65"/>
                <a:gd name="T27" fmla="*/ 31 h 100"/>
                <a:gd name="T28" fmla="*/ 45 w 65"/>
                <a:gd name="T29" fmla="*/ 25 h 100"/>
                <a:gd name="T30" fmla="*/ 42 w 65"/>
                <a:gd name="T31" fmla="*/ 20 h 100"/>
                <a:gd name="T32" fmla="*/ 38 w 65"/>
                <a:gd name="T33" fmla="*/ 18 h 100"/>
                <a:gd name="T34" fmla="*/ 33 w 65"/>
                <a:gd name="T35" fmla="*/ 18 h 100"/>
                <a:gd name="T36" fmla="*/ 27 w 65"/>
                <a:gd name="T37" fmla="*/ 18 h 100"/>
                <a:gd name="T38" fmla="*/ 23 w 65"/>
                <a:gd name="T39" fmla="*/ 20 h 100"/>
                <a:gd name="T40" fmla="*/ 22 w 65"/>
                <a:gd name="T41" fmla="*/ 23 h 100"/>
                <a:gd name="T42" fmla="*/ 20 w 65"/>
                <a:gd name="T43" fmla="*/ 27 h 100"/>
                <a:gd name="T44" fmla="*/ 20 w 65"/>
                <a:gd name="T45" fmla="*/ 32 h 100"/>
                <a:gd name="T46" fmla="*/ 0 w 65"/>
                <a:gd name="T47" fmla="*/ 31 h 100"/>
                <a:gd name="T48" fmla="*/ 2 w 65"/>
                <a:gd name="T49" fmla="*/ 20 h 100"/>
                <a:gd name="T50" fmla="*/ 5 w 65"/>
                <a:gd name="T51" fmla="*/ 12 h 100"/>
                <a:gd name="T52" fmla="*/ 11 w 65"/>
                <a:gd name="T53" fmla="*/ 7 h 100"/>
                <a:gd name="T54" fmla="*/ 18 w 65"/>
                <a:gd name="T55" fmla="*/ 3 h 100"/>
                <a:gd name="T56" fmla="*/ 25 w 65"/>
                <a:gd name="T57" fmla="*/ 0 h 100"/>
                <a:gd name="T58" fmla="*/ 33 w 65"/>
                <a:gd name="T59" fmla="*/ 0 h 100"/>
                <a:gd name="T60" fmla="*/ 42 w 65"/>
                <a:gd name="T61" fmla="*/ 0 h 100"/>
                <a:gd name="T62" fmla="*/ 51 w 65"/>
                <a:gd name="T63" fmla="*/ 3 h 100"/>
                <a:gd name="T64" fmla="*/ 56 w 65"/>
                <a:gd name="T65" fmla="*/ 7 h 100"/>
                <a:gd name="T66" fmla="*/ 62 w 65"/>
                <a:gd name="T67" fmla="*/ 12 h 100"/>
                <a:gd name="T68" fmla="*/ 64 w 65"/>
                <a:gd name="T69" fmla="*/ 20 h 100"/>
                <a:gd name="T70" fmla="*/ 65 w 65"/>
                <a:gd name="T71" fmla="*/ 27 h 100"/>
                <a:gd name="T72" fmla="*/ 64 w 65"/>
                <a:gd name="T73" fmla="*/ 34 h 100"/>
                <a:gd name="T74" fmla="*/ 62 w 65"/>
                <a:gd name="T75" fmla="*/ 40 h 100"/>
                <a:gd name="T76" fmla="*/ 60 w 65"/>
                <a:gd name="T77" fmla="*/ 45 h 100"/>
                <a:gd name="T78" fmla="*/ 55 w 65"/>
                <a:gd name="T79" fmla="*/ 52 h 100"/>
                <a:gd name="T80" fmla="*/ 53 w 65"/>
                <a:gd name="T81" fmla="*/ 56 h 100"/>
                <a:gd name="T82" fmla="*/ 47 w 65"/>
                <a:gd name="T83" fmla="*/ 60 h 100"/>
                <a:gd name="T84" fmla="*/ 44 w 65"/>
                <a:gd name="T85" fmla="*/ 65 h 100"/>
                <a:gd name="T86" fmla="*/ 38 w 65"/>
                <a:gd name="T87" fmla="*/ 71 h 100"/>
                <a:gd name="T88" fmla="*/ 34 w 65"/>
                <a:gd name="T89" fmla="*/ 74 h 100"/>
                <a:gd name="T90" fmla="*/ 31 w 65"/>
                <a:gd name="T91" fmla="*/ 76 h 100"/>
                <a:gd name="T92" fmla="*/ 29 w 65"/>
                <a:gd name="T93" fmla="*/ 78 h 100"/>
                <a:gd name="T94" fmla="*/ 27 w 65"/>
                <a:gd name="T95" fmla="*/ 82 h 100"/>
                <a:gd name="T96" fmla="*/ 65 w 65"/>
                <a:gd name="T97" fmla="*/ 8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" h="100">
                  <a:moveTo>
                    <a:pt x="65" y="82"/>
                  </a:moveTo>
                  <a:lnTo>
                    <a:pt x="65" y="100"/>
                  </a:lnTo>
                  <a:lnTo>
                    <a:pt x="0" y="100"/>
                  </a:lnTo>
                  <a:lnTo>
                    <a:pt x="2" y="91"/>
                  </a:lnTo>
                  <a:lnTo>
                    <a:pt x="5" y="82"/>
                  </a:lnTo>
                  <a:lnTo>
                    <a:pt x="11" y="74"/>
                  </a:lnTo>
                  <a:lnTo>
                    <a:pt x="16" y="67"/>
                  </a:lnTo>
                  <a:lnTo>
                    <a:pt x="27" y="58"/>
                  </a:lnTo>
                  <a:lnTo>
                    <a:pt x="33" y="52"/>
                  </a:lnTo>
                  <a:lnTo>
                    <a:pt x="36" y="47"/>
                  </a:lnTo>
                  <a:lnTo>
                    <a:pt x="40" y="43"/>
                  </a:lnTo>
                  <a:lnTo>
                    <a:pt x="42" y="42"/>
                  </a:lnTo>
                  <a:lnTo>
                    <a:pt x="45" y="36"/>
                  </a:lnTo>
                  <a:lnTo>
                    <a:pt x="45" y="31"/>
                  </a:lnTo>
                  <a:lnTo>
                    <a:pt x="45" y="25"/>
                  </a:lnTo>
                  <a:lnTo>
                    <a:pt x="42" y="20"/>
                  </a:lnTo>
                  <a:lnTo>
                    <a:pt x="38" y="18"/>
                  </a:lnTo>
                  <a:lnTo>
                    <a:pt x="33" y="18"/>
                  </a:lnTo>
                  <a:lnTo>
                    <a:pt x="27" y="18"/>
                  </a:lnTo>
                  <a:lnTo>
                    <a:pt x="23" y="20"/>
                  </a:lnTo>
                  <a:lnTo>
                    <a:pt x="22" y="23"/>
                  </a:lnTo>
                  <a:lnTo>
                    <a:pt x="20" y="27"/>
                  </a:lnTo>
                  <a:lnTo>
                    <a:pt x="20" y="32"/>
                  </a:lnTo>
                  <a:lnTo>
                    <a:pt x="0" y="31"/>
                  </a:lnTo>
                  <a:lnTo>
                    <a:pt x="2" y="20"/>
                  </a:lnTo>
                  <a:lnTo>
                    <a:pt x="5" y="12"/>
                  </a:lnTo>
                  <a:lnTo>
                    <a:pt x="11" y="7"/>
                  </a:lnTo>
                  <a:lnTo>
                    <a:pt x="18" y="3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51" y="3"/>
                  </a:lnTo>
                  <a:lnTo>
                    <a:pt x="56" y="7"/>
                  </a:lnTo>
                  <a:lnTo>
                    <a:pt x="62" y="12"/>
                  </a:lnTo>
                  <a:lnTo>
                    <a:pt x="64" y="20"/>
                  </a:lnTo>
                  <a:lnTo>
                    <a:pt x="65" y="27"/>
                  </a:lnTo>
                  <a:lnTo>
                    <a:pt x="64" y="34"/>
                  </a:lnTo>
                  <a:lnTo>
                    <a:pt x="62" y="40"/>
                  </a:lnTo>
                  <a:lnTo>
                    <a:pt x="60" y="45"/>
                  </a:lnTo>
                  <a:lnTo>
                    <a:pt x="55" y="52"/>
                  </a:lnTo>
                  <a:lnTo>
                    <a:pt x="53" y="56"/>
                  </a:lnTo>
                  <a:lnTo>
                    <a:pt x="47" y="60"/>
                  </a:lnTo>
                  <a:lnTo>
                    <a:pt x="44" y="65"/>
                  </a:lnTo>
                  <a:lnTo>
                    <a:pt x="38" y="71"/>
                  </a:lnTo>
                  <a:lnTo>
                    <a:pt x="34" y="74"/>
                  </a:lnTo>
                  <a:lnTo>
                    <a:pt x="31" y="76"/>
                  </a:lnTo>
                  <a:lnTo>
                    <a:pt x="29" y="78"/>
                  </a:lnTo>
                  <a:lnTo>
                    <a:pt x="27" y="82"/>
                  </a:lnTo>
                  <a:lnTo>
                    <a:pt x="65" y="8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64" name="Freeform 1920"/>
            <p:cNvSpPr>
              <a:spLocks noEditPoints="1"/>
            </p:cNvSpPr>
            <p:nvPr/>
          </p:nvSpPr>
          <p:spPr bwMode="auto">
            <a:xfrm>
              <a:off x="186" y="2284"/>
              <a:ext cx="33" cy="51"/>
            </a:xfrm>
            <a:custGeom>
              <a:avLst/>
              <a:gdLst>
                <a:gd name="T0" fmla="*/ 33 w 66"/>
                <a:gd name="T1" fmla="*/ 0 h 102"/>
                <a:gd name="T2" fmla="*/ 41 w 66"/>
                <a:gd name="T3" fmla="*/ 0 h 102"/>
                <a:gd name="T4" fmla="*/ 46 w 66"/>
                <a:gd name="T5" fmla="*/ 1 h 102"/>
                <a:gd name="T6" fmla="*/ 52 w 66"/>
                <a:gd name="T7" fmla="*/ 5 h 102"/>
                <a:gd name="T8" fmla="*/ 57 w 66"/>
                <a:gd name="T9" fmla="*/ 10 h 102"/>
                <a:gd name="T10" fmla="*/ 64 w 66"/>
                <a:gd name="T11" fmla="*/ 27 h 102"/>
                <a:gd name="T12" fmla="*/ 66 w 66"/>
                <a:gd name="T13" fmla="*/ 51 h 102"/>
                <a:gd name="T14" fmla="*/ 64 w 66"/>
                <a:gd name="T15" fmla="*/ 74 h 102"/>
                <a:gd name="T16" fmla="*/ 57 w 66"/>
                <a:gd name="T17" fmla="*/ 91 h 102"/>
                <a:gd name="T18" fmla="*/ 52 w 66"/>
                <a:gd name="T19" fmla="*/ 96 h 102"/>
                <a:gd name="T20" fmla="*/ 46 w 66"/>
                <a:gd name="T21" fmla="*/ 100 h 102"/>
                <a:gd name="T22" fmla="*/ 41 w 66"/>
                <a:gd name="T23" fmla="*/ 102 h 102"/>
                <a:gd name="T24" fmla="*/ 33 w 66"/>
                <a:gd name="T25" fmla="*/ 102 h 102"/>
                <a:gd name="T26" fmla="*/ 26 w 66"/>
                <a:gd name="T27" fmla="*/ 102 h 102"/>
                <a:gd name="T28" fmla="*/ 20 w 66"/>
                <a:gd name="T29" fmla="*/ 98 h 102"/>
                <a:gd name="T30" fmla="*/ 15 w 66"/>
                <a:gd name="T31" fmla="*/ 96 h 102"/>
                <a:gd name="T32" fmla="*/ 10 w 66"/>
                <a:gd name="T33" fmla="*/ 91 h 102"/>
                <a:gd name="T34" fmla="*/ 2 w 66"/>
                <a:gd name="T35" fmla="*/ 74 h 102"/>
                <a:gd name="T36" fmla="*/ 0 w 66"/>
                <a:gd name="T37" fmla="*/ 51 h 102"/>
                <a:gd name="T38" fmla="*/ 2 w 66"/>
                <a:gd name="T39" fmla="*/ 27 h 102"/>
                <a:gd name="T40" fmla="*/ 11 w 66"/>
                <a:gd name="T41" fmla="*/ 10 h 102"/>
                <a:gd name="T42" fmla="*/ 15 w 66"/>
                <a:gd name="T43" fmla="*/ 5 h 102"/>
                <a:gd name="T44" fmla="*/ 20 w 66"/>
                <a:gd name="T45" fmla="*/ 1 h 102"/>
                <a:gd name="T46" fmla="*/ 26 w 66"/>
                <a:gd name="T47" fmla="*/ 0 h 102"/>
                <a:gd name="T48" fmla="*/ 33 w 66"/>
                <a:gd name="T49" fmla="*/ 0 h 102"/>
                <a:gd name="T50" fmla="*/ 33 w 66"/>
                <a:gd name="T51" fmla="*/ 18 h 102"/>
                <a:gd name="T52" fmla="*/ 30 w 66"/>
                <a:gd name="T53" fmla="*/ 18 h 102"/>
                <a:gd name="T54" fmla="*/ 26 w 66"/>
                <a:gd name="T55" fmla="*/ 20 h 102"/>
                <a:gd name="T56" fmla="*/ 24 w 66"/>
                <a:gd name="T57" fmla="*/ 21 h 102"/>
                <a:gd name="T58" fmla="*/ 22 w 66"/>
                <a:gd name="T59" fmla="*/ 27 h 102"/>
                <a:gd name="T60" fmla="*/ 20 w 66"/>
                <a:gd name="T61" fmla="*/ 32 h 102"/>
                <a:gd name="T62" fmla="*/ 20 w 66"/>
                <a:gd name="T63" fmla="*/ 40 h 102"/>
                <a:gd name="T64" fmla="*/ 19 w 66"/>
                <a:gd name="T65" fmla="*/ 51 h 102"/>
                <a:gd name="T66" fmla="*/ 20 w 66"/>
                <a:gd name="T67" fmla="*/ 60 h 102"/>
                <a:gd name="T68" fmla="*/ 20 w 66"/>
                <a:gd name="T69" fmla="*/ 69 h 102"/>
                <a:gd name="T70" fmla="*/ 22 w 66"/>
                <a:gd name="T71" fmla="*/ 74 h 102"/>
                <a:gd name="T72" fmla="*/ 24 w 66"/>
                <a:gd name="T73" fmla="*/ 80 h 102"/>
                <a:gd name="T74" fmla="*/ 26 w 66"/>
                <a:gd name="T75" fmla="*/ 82 h 102"/>
                <a:gd name="T76" fmla="*/ 30 w 66"/>
                <a:gd name="T77" fmla="*/ 84 h 102"/>
                <a:gd name="T78" fmla="*/ 33 w 66"/>
                <a:gd name="T79" fmla="*/ 84 h 102"/>
                <a:gd name="T80" fmla="*/ 37 w 66"/>
                <a:gd name="T81" fmla="*/ 84 h 102"/>
                <a:gd name="T82" fmla="*/ 41 w 66"/>
                <a:gd name="T83" fmla="*/ 82 h 102"/>
                <a:gd name="T84" fmla="*/ 42 w 66"/>
                <a:gd name="T85" fmla="*/ 80 h 102"/>
                <a:gd name="T86" fmla="*/ 44 w 66"/>
                <a:gd name="T87" fmla="*/ 74 h 102"/>
                <a:gd name="T88" fmla="*/ 46 w 66"/>
                <a:gd name="T89" fmla="*/ 69 h 102"/>
                <a:gd name="T90" fmla="*/ 48 w 66"/>
                <a:gd name="T91" fmla="*/ 62 h 102"/>
                <a:gd name="T92" fmla="*/ 48 w 66"/>
                <a:gd name="T93" fmla="*/ 51 h 102"/>
                <a:gd name="T94" fmla="*/ 48 w 66"/>
                <a:gd name="T95" fmla="*/ 40 h 102"/>
                <a:gd name="T96" fmla="*/ 46 w 66"/>
                <a:gd name="T97" fmla="*/ 32 h 102"/>
                <a:gd name="T98" fmla="*/ 46 w 66"/>
                <a:gd name="T99" fmla="*/ 27 h 102"/>
                <a:gd name="T100" fmla="*/ 42 w 66"/>
                <a:gd name="T101" fmla="*/ 21 h 102"/>
                <a:gd name="T102" fmla="*/ 41 w 66"/>
                <a:gd name="T103" fmla="*/ 20 h 102"/>
                <a:gd name="T104" fmla="*/ 37 w 66"/>
                <a:gd name="T105" fmla="*/ 18 h 102"/>
                <a:gd name="T106" fmla="*/ 33 w 66"/>
                <a:gd name="T107" fmla="*/ 1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" h="102">
                  <a:moveTo>
                    <a:pt x="33" y="0"/>
                  </a:moveTo>
                  <a:lnTo>
                    <a:pt x="41" y="0"/>
                  </a:lnTo>
                  <a:lnTo>
                    <a:pt x="46" y="1"/>
                  </a:lnTo>
                  <a:lnTo>
                    <a:pt x="52" y="5"/>
                  </a:lnTo>
                  <a:lnTo>
                    <a:pt x="57" y="10"/>
                  </a:lnTo>
                  <a:lnTo>
                    <a:pt x="64" y="27"/>
                  </a:lnTo>
                  <a:lnTo>
                    <a:pt x="66" y="51"/>
                  </a:lnTo>
                  <a:lnTo>
                    <a:pt x="64" y="74"/>
                  </a:lnTo>
                  <a:lnTo>
                    <a:pt x="57" y="91"/>
                  </a:lnTo>
                  <a:lnTo>
                    <a:pt x="52" y="96"/>
                  </a:lnTo>
                  <a:lnTo>
                    <a:pt x="46" y="100"/>
                  </a:lnTo>
                  <a:lnTo>
                    <a:pt x="41" y="102"/>
                  </a:lnTo>
                  <a:lnTo>
                    <a:pt x="33" y="102"/>
                  </a:lnTo>
                  <a:lnTo>
                    <a:pt x="26" y="102"/>
                  </a:lnTo>
                  <a:lnTo>
                    <a:pt x="20" y="98"/>
                  </a:lnTo>
                  <a:lnTo>
                    <a:pt x="15" y="96"/>
                  </a:lnTo>
                  <a:lnTo>
                    <a:pt x="10" y="91"/>
                  </a:lnTo>
                  <a:lnTo>
                    <a:pt x="2" y="74"/>
                  </a:lnTo>
                  <a:lnTo>
                    <a:pt x="0" y="51"/>
                  </a:lnTo>
                  <a:lnTo>
                    <a:pt x="2" y="27"/>
                  </a:lnTo>
                  <a:lnTo>
                    <a:pt x="11" y="10"/>
                  </a:lnTo>
                  <a:lnTo>
                    <a:pt x="15" y="5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3" y="0"/>
                  </a:lnTo>
                  <a:close/>
                  <a:moveTo>
                    <a:pt x="33" y="18"/>
                  </a:moveTo>
                  <a:lnTo>
                    <a:pt x="30" y="18"/>
                  </a:lnTo>
                  <a:lnTo>
                    <a:pt x="26" y="20"/>
                  </a:lnTo>
                  <a:lnTo>
                    <a:pt x="24" y="21"/>
                  </a:lnTo>
                  <a:lnTo>
                    <a:pt x="22" y="27"/>
                  </a:lnTo>
                  <a:lnTo>
                    <a:pt x="20" y="32"/>
                  </a:lnTo>
                  <a:lnTo>
                    <a:pt x="20" y="40"/>
                  </a:lnTo>
                  <a:lnTo>
                    <a:pt x="19" y="51"/>
                  </a:lnTo>
                  <a:lnTo>
                    <a:pt x="20" y="60"/>
                  </a:lnTo>
                  <a:lnTo>
                    <a:pt x="20" y="69"/>
                  </a:lnTo>
                  <a:lnTo>
                    <a:pt x="22" y="74"/>
                  </a:lnTo>
                  <a:lnTo>
                    <a:pt x="24" y="80"/>
                  </a:lnTo>
                  <a:lnTo>
                    <a:pt x="26" y="82"/>
                  </a:lnTo>
                  <a:lnTo>
                    <a:pt x="30" y="84"/>
                  </a:lnTo>
                  <a:lnTo>
                    <a:pt x="33" y="84"/>
                  </a:lnTo>
                  <a:lnTo>
                    <a:pt x="37" y="84"/>
                  </a:lnTo>
                  <a:lnTo>
                    <a:pt x="41" y="82"/>
                  </a:lnTo>
                  <a:lnTo>
                    <a:pt x="42" y="80"/>
                  </a:lnTo>
                  <a:lnTo>
                    <a:pt x="44" y="74"/>
                  </a:lnTo>
                  <a:lnTo>
                    <a:pt x="46" y="69"/>
                  </a:lnTo>
                  <a:lnTo>
                    <a:pt x="48" y="62"/>
                  </a:lnTo>
                  <a:lnTo>
                    <a:pt x="48" y="51"/>
                  </a:lnTo>
                  <a:lnTo>
                    <a:pt x="48" y="40"/>
                  </a:lnTo>
                  <a:lnTo>
                    <a:pt x="46" y="32"/>
                  </a:lnTo>
                  <a:lnTo>
                    <a:pt x="46" y="27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37" y="18"/>
                  </a:lnTo>
                  <a:lnTo>
                    <a:pt x="33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65" name="Freeform 1921"/>
            <p:cNvSpPr>
              <a:spLocks noEditPoints="1"/>
            </p:cNvSpPr>
            <p:nvPr/>
          </p:nvSpPr>
          <p:spPr bwMode="auto">
            <a:xfrm>
              <a:off x="225" y="2284"/>
              <a:ext cx="33" cy="51"/>
            </a:xfrm>
            <a:custGeom>
              <a:avLst/>
              <a:gdLst>
                <a:gd name="T0" fmla="*/ 33 w 66"/>
                <a:gd name="T1" fmla="*/ 0 h 102"/>
                <a:gd name="T2" fmla="*/ 38 w 66"/>
                <a:gd name="T3" fmla="*/ 0 h 102"/>
                <a:gd name="T4" fmla="*/ 46 w 66"/>
                <a:gd name="T5" fmla="*/ 1 h 102"/>
                <a:gd name="T6" fmla="*/ 51 w 66"/>
                <a:gd name="T7" fmla="*/ 5 h 102"/>
                <a:gd name="T8" fmla="*/ 55 w 66"/>
                <a:gd name="T9" fmla="*/ 10 h 102"/>
                <a:gd name="T10" fmla="*/ 62 w 66"/>
                <a:gd name="T11" fmla="*/ 27 h 102"/>
                <a:gd name="T12" fmla="*/ 66 w 66"/>
                <a:gd name="T13" fmla="*/ 51 h 102"/>
                <a:gd name="T14" fmla="*/ 62 w 66"/>
                <a:gd name="T15" fmla="*/ 74 h 102"/>
                <a:gd name="T16" fmla="*/ 55 w 66"/>
                <a:gd name="T17" fmla="*/ 91 h 102"/>
                <a:gd name="T18" fmla="*/ 51 w 66"/>
                <a:gd name="T19" fmla="*/ 96 h 102"/>
                <a:gd name="T20" fmla="*/ 46 w 66"/>
                <a:gd name="T21" fmla="*/ 100 h 102"/>
                <a:gd name="T22" fmla="*/ 38 w 66"/>
                <a:gd name="T23" fmla="*/ 102 h 102"/>
                <a:gd name="T24" fmla="*/ 33 w 66"/>
                <a:gd name="T25" fmla="*/ 102 h 102"/>
                <a:gd name="T26" fmla="*/ 25 w 66"/>
                <a:gd name="T27" fmla="*/ 102 h 102"/>
                <a:gd name="T28" fmla="*/ 18 w 66"/>
                <a:gd name="T29" fmla="*/ 98 h 102"/>
                <a:gd name="T30" fmla="*/ 13 w 66"/>
                <a:gd name="T31" fmla="*/ 96 h 102"/>
                <a:gd name="T32" fmla="*/ 9 w 66"/>
                <a:gd name="T33" fmla="*/ 91 h 102"/>
                <a:gd name="T34" fmla="*/ 2 w 66"/>
                <a:gd name="T35" fmla="*/ 74 h 102"/>
                <a:gd name="T36" fmla="*/ 0 w 66"/>
                <a:gd name="T37" fmla="*/ 51 h 102"/>
                <a:gd name="T38" fmla="*/ 2 w 66"/>
                <a:gd name="T39" fmla="*/ 27 h 102"/>
                <a:gd name="T40" fmla="*/ 9 w 66"/>
                <a:gd name="T41" fmla="*/ 10 h 102"/>
                <a:gd name="T42" fmla="*/ 13 w 66"/>
                <a:gd name="T43" fmla="*/ 5 h 102"/>
                <a:gd name="T44" fmla="*/ 18 w 66"/>
                <a:gd name="T45" fmla="*/ 1 h 102"/>
                <a:gd name="T46" fmla="*/ 25 w 66"/>
                <a:gd name="T47" fmla="*/ 0 h 102"/>
                <a:gd name="T48" fmla="*/ 33 w 66"/>
                <a:gd name="T49" fmla="*/ 0 h 102"/>
                <a:gd name="T50" fmla="*/ 33 w 66"/>
                <a:gd name="T51" fmla="*/ 18 h 102"/>
                <a:gd name="T52" fmla="*/ 29 w 66"/>
                <a:gd name="T53" fmla="*/ 18 h 102"/>
                <a:gd name="T54" fmla="*/ 25 w 66"/>
                <a:gd name="T55" fmla="*/ 20 h 102"/>
                <a:gd name="T56" fmla="*/ 22 w 66"/>
                <a:gd name="T57" fmla="*/ 21 h 102"/>
                <a:gd name="T58" fmla="*/ 20 w 66"/>
                <a:gd name="T59" fmla="*/ 27 h 102"/>
                <a:gd name="T60" fmla="*/ 20 w 66"/>
                <a:gd name="T61" fmla="*/ 32 h 102"/>
                <a:gd name="T62" fmla="*/ 18 w 66"/>
                <a:gd name="T63" fmla="*/ 40 h 102"/>
                <a:gd name="T64" fmla="*/ 18 w 66"/>
                <a:gd name="T65" fmla="*/ 51 h 102"/>
                <a:gd name="T66" fmla="*/ 18 w 66"/>
                <a:gd name="T67" fmla="*/ 60 h 102"/>
                <a:gd name="T68" fmla="*/ 18 w 66"/>
                <a:gd name="T69" fmla="*/ 69 h 102"/>
                <a:gd name="T70" fmla="*/ 20 w 66"/>
                <a:gd name="T71" fmla="*/ 74 h 102"/>
                <a:gd name="T72" fmla="*/ 22 w 66"/>
                <a:gd name="T73" fmla="*/ 80 h 102"/>
                <a:gd name="T74" fmla="*/ 25 w 66"/>
                <a:gd name="T75" fmla="*/ 82 h 102"/>
                <a:gd name="T76" fmla="*/ 29 w 66"/>
                <a:gd name="T77" fmla="*/ 84 h 102"/>
                <a:gd name="T78" fmla="*/ 33 w 66"/>
                <a:gd name="T79" fmla="*/ 84 h 102"/>
                <a:gd name="T80" fmla="*/ 36 w 66"/>
                <a:gd name="T81" fmla="*/ 84 h 102"/>
                <a:gd name="T82" fmla="*/ 38 w 66"/>
                <a:gd name="T83" fmla="*/ 82 h 102"/>
                <a:gd name="T84" fmla="*/ 42 w 66"/>
                <a:gd name="T85" fmla="*/ 80 h 102"/>
                <a:gd name="T86" fmla="*/ 44 w 66"/>
                <a:gd name="T87" fmla="*/ 74 h 102"/>
                <a:gd name="T88" fmla="*/ 46 w 66"/>
                <a:gd name="T89" fmla="*/ 69 h 102"/>
                <a:gd name="T90" fmla="*/ 46 w 66"/>
                <a:gd name="T91" fmla="*/ 62 h 102"/>
                <a:gd name="T92" fmla="*/ 46 w 66"/>
                <a:gd name="T93" fmla="*/ 51 h 102"/>
                <a:gd name="T94" fmla="*/ 46 w 66"/>
                <a:gd name="T95" fmla="*/ 40 h 102"/>
                <a:gd name="T96" fmla="*/ 46 w 66"/>
                <a:gd name="T97" fmla="*/ 32 h 102"/>
                <a:gd name="T98" fmla="*/ 44 w 66"/>
                <a:gd name="T99" fmla="*/ 27 h 102"/>
                <a:gd name="T100" fmla="*/ 42 w 66"/>
                <a:gd name="T101" fmla="*/ 21 h 102"/>
                <a:gd name="T102" fmla="*/ 38 w 66"/>
                <a:gd name="T103" fmla="*/ 20 h 102"/>
                <a:gd name="T104" fmla="*/ 36 w 66"/>
                <a:gd name="T105" fmla="*/ 18 h 102"/>
                <a:gd name="T106" fmla="*/ 33 w 66"/>
                <a:gd name="T107" fmla="*/ 1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" h="102">
                  <a:moveTo>
                    <a:pt x="33" y="0"/>
                  </a:moveTo>
                  <a:lnTo>
                    <a:pt x="38" y="0"/>
                  </a:lnTo>
                  <a:lnTo>
                    <a:pt x="46" y="1"/>
                  </a:lnTo>
                  <a:lnTo>
                    <a:pt x="51" y="5"/>
                  </a:lnTo>
                  <a:lnTo>
                    <a:pt x="55" y="10"/>
                  </a:lnTo>
                  <a:lnTo>
                    <a:pt x="62" y="27"/>
                  </a:lnTo>
                  <a:lnTo>
                    <a:pt x="66" y="51"/>
                  </a:lnTo>
                  <a:lnTo>
                    <a:pt x="62" y="74"/>
                  </a:lnTo>
                  <a:lnTo>
                    <a:pt x="55" y="91"/>
                  </a:lnTo>
                  <a:lnTo>
                    <a:pt x="51" y="96"/>
                  </a:lnTo>
                  <a:lnTo>
                    <a:pt x="46" y="100"/>
                  </a:lnTo>
                  <a:lnTo>
                    <a:pt x="38" y="102"/>
                  </a:lnTo>
                  <a:lnTo>
                    <a:pt x="33" y="102"/>
                  </a:lnTo>
                  <a:lnTo>
                    <a:pt x="25" y="102"/>
                  </a:lnTo>
                  <a:lnTo>
                    <a:pt x="18" y="98"/>
                  </a:lnTo>
                  <a:lnTo>
                    <a:pt x="13" y="96"/>
                  </a:lnTo>
                  <a:lnTo>
                    <a:pt x="9" y="91"/>
                  </a:lnTo>
                  <a:lnTo>
                    <a:pt x="2" y="74"/>
                  </a:lnTo>
                  <a:lnTo>
                    <a:pt x="0" y="51"/>
                  </a:lnTo>
                  <a:lnTo>
                    <a:pt x="2" y="27"/>
                  </a:lnTo>
                  <a:lnTo>
                    <a:pt x="9" y="10"/>
                  </a:lnTo>
                  <a:lnTo>
                    <a:pt x="13" y="5"/>
                  </a:lnTo>
                  <a:lnTo>
                    <a:pt x="18" y="1"/>
                  </a:lnTo>
                  <a:lnTo>
                    <a:pt x="25" y="0"/>
                  </a:lnTo>
                  <a:lnTo>
                    <a:pt x="33" y="0"/>
                  </a:lnTo>
                  <a:close/>
                  <a:moveTo>
                    <a:pt x="33" y="18"/>
                  </a:moveTo>
                  <a:lnTo>
                    <a:pt x="29" y="18"/>
                  </a:lnTo>
                  <a:lnTo>
                    <a:pt x="25" y="20"/>
                  </a:lnTo>
                  <a:lnTo>
                    <a:pt x="22" y="21"/>
                  </a:lnTo>
                  <a:lnTo>
                    <a:pt x="20" y="27"/>
                  </a:lnTo>
                  <a:lnTo>
                    <a:pt x="20" y="32"/>
                  </a:lnTo>
                  <a:lnTo>
                    <a:pt x="18" y="40"/>
                  </a:lnTo>
                  <a:lnTo>
                    <a:pt x="18" y="51"/>
                  </a:lnTo>
                  <a:lnTo>
                    <a:pt x="18" y="60"/>
                  </a:lnTo>
                  <a:lnTo>
                    <a:pt x="18" y="69"/>
                  </a:lnTo>
                  <a:lnTo>
                    <a:pt x="20" y="74"/>
                  </a:lnTo>
                  <a:lnTo>
                    <a:pt x="22" y="80"/>
                  </a:lnTo>
                  <a:lnTo>
                    <a:pt x="25" y="82"/>
                  </a:lnTo>
                  <a:lnTo>
                    <a:pt x="29" y="84"/>
                  </a:lnTo>
                  <a:lnTo>
                    <a:pt x="33" y="84"/>
                  </a:lnTo>
                  <a:lnTo>
                    <a:pt x="36" y="84"/>
                  </a:lnTo>
                  <a:lnTo>
                    <a:pt x="38" y="82"/>
                  </a:lnTo>
                  <a:lnTo>
                    <a:pt x="42" y="80"/>
                  </a:lnTo>
                  <a:lnTo>
                    <a:pt x="44" y="74"/>
                  </a:lnTo>
                  <a:lnTo>
                    <a:pt x="46" y="69"/>
                  </a:lnTo>
                  <a:lnTo>
                    <a:pt x="46" y="62"/>
                  </a:lnTo>
                  <a:lnTo>
                    <a:pt x="46" y="51"/>
                  </a:lnTo>
                  <a:lnTo>
                    <a:pt x="46" y="40"/>
                  </a:lnTo>
                  <a:lnTo>
                    <a:pt x="46" y="32"/>
                  </a:lnTo>
                  <a:lnTo>
                    <a:pt x="44" y="27"/>
                  </a:lnTo>
                  <a:lnTo>
                    <a:pt x="42" y="21"/>
                  </a:lnTo>
                  <a:lnTo>
                    <a:pt x="38" y="20"/>
                  </a:lnTo>
                  <a:lnTo>
                    <a:pt x="36" y="18"/>
                  </a:lnTo>
                  <a:lnTo>
                    <a:pt x="33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66" name="Freeform 1922"/>
            <p:cNvSpPr>
              <a:spLocks/>
            </p:cNvSpPr>
            <p:nvPr/>
          </p:nvSpPr>
          <p:spPr bwMode="auto">
            <a:xfrm>
              <a:off x="535" y="2284"/>
              <a:ext cx="33" cy="50"/>
            </a:xfrm>
            <a:custGeom>
              <a:avLst/>
              <a:gdLst>
                <a:gd name="T0" fmla="*/ 65 w 65"/>
                <a:gd name="T1" fmla="*/ 82 h 100"/>
                <a:gd name="T2" fmla="*/ 65 w 65"/>
                <a:gd name="T3" fmla="*/ 100 h 100"/>
                <a:gd name="T4" fmla="*/ 0 w 65"/>
                <a:gd name="T5" fmla="*/ 100 h 100"/>
                <a:gd name="T6" fmla="*/ 2 w 65"/>
                <a:gd name="T7" fmla="*/ 91 h 100"/>
                <a:gd name="T8" fmla="*/ 5 w 65"/>
                <a:gd name="T9" fmla="*/ 82 h 100"/>
                <a:gd name="T10" fmla="*/ 11 w 65"/>
                <a:gd name="T11" fmla="*/ 74 h 100"/>
                <a:gd name="T12" fmla="*/ 16 w 65"/>
                <a:gd name="T13" fmla="*/ 67 h 100"/>
                <a:gd name="T14" fmla="*/ 27 w 65"/>
                <a:gd name="T15" fmla="*/ 58 h 100"/>
                <a:gd name="T16" fmla="*/ 33 w 65"/>
                <a:gd name="T17" fmla="*/ 52 h 100"/>
                <a:gd name="T18" fmla="*/ 36 w 65"/>
                <a:gd name="T19" fmla="*/ 47 h 100"/>
                <a:gd name="T20" fmla="*/ 40 w 65"/>
                <a:gd name="T21" fmla="*/ 43 h 100"/>
                <a:gd name="T22" fmla="*/ 42 w 65"/>
                <a:gd name="T23" fmla="*/ 42 h 100"/>
                <a:gd name="T24" fmla="*/ 45 w 65"/>
                <a:gd name="T25" fmla="*/ 36 h 100"/>
                <a:gd name="T26" fmla="*/ 45 w 65"/>
                <a:gd name="T27" fmla="*/ 31 h 100"/>
                <a:gd name="T28" fmla="*/ 45 w 65"/>
                <a:gd name="T29" fmla="*/ 25 h 100"/>
                <a:gd name="T30" fmla="*/ 42 w 65"/>
                <a:gd name="T31" fmla="*/ 20 h 100"/>
                <a:gd name="T32" fmla="*/ 38 w 65"/>
                <a:gd name="T33" fmla="*/ 18 h 100"/>
                <a:gd name="T34" fmla="*/ 33 w 65"/>
                <a:gd name="T35" fmla="*/ 18 h 100"/>
                <a:gd name="T36" fmla="*/ 27 w 65"/>
                <a:gd name="T37" fmla="*/ 18 h 100"/>
                <a:gd name="T38" fmla="*/ 23 w 65"/>
                <a:gd name="T39" fmla="*/ 20 h 100"/>
                <a:gd name="T40" fmla="*/ 22 w 65"/>
                <a:gd name="T41" fmla="*/ 23 h 100"/>
                <a:gd name="T42" fmla="*/ 20 w 65"/>
                <a:gd name="T43" fmla="*/ 27 h 100"/>
                <a:gd name="T44" fmla="*/ 20 w 65"/>
                <a:gd name="T45" fmla="*/ 32 h 100"/>
                <a:gd name="T46" fmla="*/ 0 w 65"/>
                <a:gd name="T47" fmla="*/ 31 h 100"/>
                <a:gd name="T48" fmla="*/ 2 w 65"/>
                <a:gd name="T49" fmla="*/ 20 h 100"/>
                <a:gd name="T50" fmla="*/ 5 w 65"/>
                <a:gd name="T51" fmla="*/ 12 h 100"/>
                <a:gd name="T52" fmla="*/ 11 w 65"/>
                <a:gd name="T53" fmla="*/ 7 h 100"/>
                <a:gd name="T54" fmla="*/ 18 w 65"/>
                <a:gd name="T55" fmla="*/ 3 h 100"/>
                <a:gd name="T56" fmla="*/ 25 w 65"/>
                <a:gd name="T57" fmla="*/ 0 h 100"/>
                <a:gd name="T58" fmla="*/ 33 w 65"/>
                <a:gd name="T59" fmla="*/ 0 h 100"/>
                <a:gd name="T60" fmla="*/ 42 w 65"/>
                <a:gd name="T61" fmla="*/ 0 h 100"/>
                <a:gd name="T62" fmla="*/ 51 w 65"/>
                <a:gd name="T63" fmla="*/ 3 h 100"/>
                <a:gd name="T64" fmla="*/ 56 w 65"/>
                <a:gd name="T65" fmla="*/ 7 h 100"/>
                <a:gd name="T66" fmla="*/ 62 w 65"/>
                <a:gd name="T67" fmla="*/ 12 h 100"/>
                <a:gd name="T68" fmla="*/ 64 w 65"/>
                <a:gd name="T69" fmla="*/ 20 h 100"/>
                <a:gd name="T70" fmla="*/ 65 w 65"/>
                <a:gd name="T71" fmla="*/ 27 h 100"/>
                <a:gd name="T72" fmla="*/ 64 w 65"/>
                <a:gd name="T73" fmla="*/ 34 h 100"/>
                <a:gd name="T74" fmla="*/ 62 w 65"/>
                <a:gd name="T75" fmla="*/ 40 h 100"/>
                <a:gd name="T76" fmla="*/ 60 w 65"/>
                <a:gd name="T77" fmla="*/ 45 h 100"/>
                <a:gd name="T78" fmla="*/ 55 w 65"/>
                <a:gd name="T79" fmla="*/ 52 h 100"/>
                <a:gd name="T80" fmla="*/ 53 w 65"/>
                <a:gd name="T81" fmla="*/ 56 h 100"/>
                <a:gd name="T82" fmla="*/ 47 w 65"/>
                <a:gd name="T83" fmla="*/ 60 h 100"/>
                <a:gd name="T84" fmla="*/ 44 w 65"/>
                <a:gd name="T85" fmla="*/ 65 h 100"/>
                <a:gd name="T86" fmla="*/ 38 w 65"/>
                <a:gd name="T87" fmla="*/ 71 h 100"/>
                <a:gd name="T88" fmla="*/ 34 w 65"/>
                <a:gd name="T89" fmla="*/ 74 h 100"/>
                <a:gd name="T90" fmla="*/ 31 w 65"/>
                <a:gd name="T91" fmla="*/ 76 h 100"/>
                <a:gd name="T92" fmla="*/ 29 w 65"/>
                <a:gd name="T93" fmla="*/ 78 h 100"/>
                <a:gd name="T94" fmla="*/ 27 w 65"/>
                <a:gd name="T95" fmla="*/ 82 h 100"/>
                <a:gd name="T96" fmla="*/ 65 w 65"/>
                <a:gd name="T97" fmla="*/ 8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" h="100">
                  <a:moveTo>
                    <a:pt x="65" y="82"/>
                  </a:moveTo>
                  <a:lnTo>
                    <a:pt x="65" y="100"/>
                  </a:lnTo>
                  <a:lnTo>
                    <a:pt x="0" y="100"/>
                  </a:lnTo>
                  <a:lnTo>
                    <a:pt x="2" y="91"/>
                  </a:lnTo>
                  <a:lnTo>
                    <a:pt x="5" y="82"/>
                  </a:lnTo>
                  <a:lnTo>
                    <a:pt x="11" y="74"/>
                  </a:lnTo>
                  <a:lnTo>
                    <a:pt x="16" y="67"/>
                  </a:lnTo>
                  <a:lnTo>
                    <a:pt x="27" y="58"/>
                  </a:lnTo>
                  <a:lnTo>
                    <a:pt x="33" y="52"/>
                  </a:lnTo>
                  <a:lnTo>
                    <a:pt x="36" y="47"/>
                  </a:lnTo>
                  <a:lnTo>
                    <a:pt x="40" y="43"/>
                  </a:lnTo>
                  <a:lnTo>
                    <a:pt x="42" y="42"/>
                  </a:lnTo>
                  <a:lnTo>
                    <a:pt x="45" y="36"/>
                  </a:lnTo>
                  <a:lnTo>
                    <a:pt x="45" y="31"/>
                  </a:lnTo>
                  <a:lnTo>
                    <a:pt x="45" y="25"/>
                  </a:lnTo>
                  <a:lnTo>
                    <a:pt x="42" y="20"/>
                  </a:lnTo>
                  <a:lnTo>
                    <a:pt x="38" y="18"/>
                  </a:lnTo>
                  <a:lnTo>
                    <a:pt x="33" y="18"/>
                  </a:lnTo>
                  <a:lnTo>
                    <a:pt x="27" y="18"/>
                  </a:lnTo>
                  <a:lnTo>
                    <a:pt x="23" y="20"/>
                  </a:lnTo>
                  <a:lnTo>
                    <a:pt x="22" y="23"/>
                  </a:lnTo>
                  <a:lnTo>
                    <a:pt x="20" y="27"/>
                  </a:lnTo>
                  <a:lnTo>
                    <a:pt x="20" y="32"/>
                  </a:lnTo>
                  <a:lnTo>
                    <a:pt x="0" y="31"/>
                  </a:lnTo>
                  <a:lnTo>
                    <a:pt x="2" y="20"/>
                  </a:lnTo>
                  <a:lnTo>
                    <a:pt x="5" y="12"/>
                  </a:lnTo>
                  <a:lnTo>
                    <a:pt x="11" y="7"/>
                  </a:lnTo>
                  <a:lnTo>
                    <a:pt x="18" y="3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51" y="3"/>
                  </a:lnTo>
                  <a:lnTo>
                    <a:pt x="56" y="7"/>
                  </a:lnTo>
                  <a:lnTo>
                    <a:pt x="62" y="12"/>
                  </a:lnTo>
                  <a:lnTo>
                    <a:pt x="64" y="20"/>
                  </a:lnTo>
                  <a:lnTo>
                    <a:pt x="65" y="27"/>
                  </a:lnTo>
                  <a:lnTo>
                    <a:pt x="64" y="34"/>
                  </a:lnTo>
                  <a:lnTo>
                    <a:pt x="62" y="40"/>
                  </a:lnTo>
                  <a:lnTo>
                    <a:pt x="60" y="45"/>
                  </a:lnTo>
                  <a:lnTo>
                    <a:pt x="55" y="52"/>
                  </a:lnTo>
                  <a:lnTo>
                    <a:pt x="53" y="56"/>
                  </a:lnTo>
                  <a:lnTo>
                    <a:pt x="47" y="60"/>
                  </a:lnTo>
                  <a:lnTo>
                    <a:pt x="44" y="65"/>
                  </a:lnTo>
                  <a:lnTo>
                    <a:pt x="38" y="71"/>
                  </a:lnTo>
                  <a:lnTo>
                    <a:pt x="34" y="74"/>
                  </a:lnTo>
                  <a:lnTo>
                    <a:pt x="31" y="76"/>
                  </a:lnTo>
                  <a:lnTo>
                    <a:pt x="29" y="78"/>
                  </a:lnTo>
                  <a:lnTo>
                    <a:pt x="27" y="82"/>
                  </a:lnTo>
                  <a:lnTo>
                    <a:pt x="65" y="8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67" name="Freeform 1923"/>
            <p:cNvSpPr>
              <a:spLocks/>
            </p:cNvSpPr>
            <p:nvPr/>
          </p:nvSpPr>
          <p:spPr bwMode="auto">
            <a:xfrm>
              <a:off x="573" y="2284"/>
              <a:ext cx="33" cy="50"/>
            </a:xfrm>
            <a:custGeom>
              <a:avLst/>
              <a:gdLst>
                <a:gd name="T0" fmla="*/ 66 w 66"/>
                <a:gd name="T1" fmla="*/ 82 h 100"/>
                <a:gd name="T2" fmla="*/ 66 w 66"/>
                <a:gd name="T3" fmla="*/ 100 h 100"/>
                <a:gd name="T4" fmla="*/ 0 w 66"/>
                <a:gd name="T5" fmla="*/ 100 h 100"/>
                <a:gd name="T6" fmla="*/ 2 w 66"/>
                <a:gd name="T7" fmla="*/ 91 h 100"/>
                <a:gd name="T8" fmla="*/ 8 w 66"/>
                <a:gd name="T9" fmla="*/ 82 h 100"/>
                <a:gd name="T10" fmla="*/ 11 w 66"/>
                <a:gd name="T11" fmla="*/ 74 h 100"/>
                <a:gd name="T12" fmla="*/ 19 w 66"/>
                <a:gd name="T13" fmla="*/ 67 h 100"/>
                <a:gd name="T14" fmla="*/ 28 w 66"/>
                <a:gd name="T15" fmla="*/ 58 h 100"/>
                <a:gd name="T16" fmla="*/ 33 w 66"/>
                <a:gd name="T17" fmla="*/ 52 h 100"/>
                <a:gd name="T18" fmla="*/ 39 w 66"/>
                <a:gd name="T19" fmla="*/ 47 h 100"/>
                <a:gd name="T20" fmla="*/ 41 w 66"/>
                <a:gd name="T21" fmla="*/ 43 h 100"/>
                <a:gd name="T22" fmla="*/ 44 w 66"/>
                <a:gd name="T23" fmla="*/ 42 h 100"/>
                <a:gd name="T24" fmla="*/ 46 w 66"/>
                <a:gd name="T25" fmla="*/ 36 h 100"/>
                <a:gd name="T26" fmla="*/ 48 w 66"/>
                <a:gd name="T27" fmla="*/ 31 h 100"/>
                <a:gd name="T28" fmla="*/ 46 w 66"/>
                <a:gd name="T29" fmla="*/ 25 h 100"/>
                <a:gd name="T30" fmla="*/ 44 w 66"/>
                <a:gd name="T31" fmla="*/ 20 h 100"/>
                <a:gd name="T32" fmla="*/ 41 w 66"/>
                <a:gd name="T33" fmla="*/ 18 h 100"/>
                <a:gd name="T34" fmla="*/ 35 w 66"/>
                <a:gd name="T35" fmla="*/ 18 h 100"/>
                <a:gd name="T36" fmla="*/ 30 w 66"/>
                <a:gd name="T37" fmla="*/ 18 h 100"/>
                <a:gd name="T38" fmla="*/ 26 w 66"/>
                <a:gd name="T39" fmla="*/ 20 h 100"/>
                <a:gd name="T40" fmla="*/ 22 w 66"/>
                <a:gd name="T41" fmla="*/ 23 h 100"/>
                <a:gd name="T42" fmla="*/ 22 w 66"/>
                <a:gd name="T43" fmla="*/ 27 h 100"/>
                <a:gd name="T44" fmla="*/ 21 w 66"/>
                <a:gd name="T45" fmla="*/ 32 h 100"/>
                <a:gd name="T46" fmla="*/ 2 w 66"/>
                <a:gd name="T47" fmla="*/ 31 h 100"/>
                <a:gd name="T48" fmla="*/ 4 w 66"/>
                <a:gd name="T49" fmla="*/ 20 h 100"/>
                <a:gd name="T50" fmla="*/ 8 w 66"/>
                <a:gd name="T51" fmla="*/ 12 h 100"/>
                <a:gd name="T52" fmla="*/ 13 w 66"/>
                <a:gd name="T53" fmla="*/ 7 h 100"/>
                <a:gd name="T54" fmla="*/ 19 w 66"/>
                <a:gd name="T55" fmla="*/ 3 h 100"/>
                <a:gd name="T56" fmla="*/ 26 w 66"/>
                <a:gd name="T57" fmla="*/ 0 h 100"/>
                <a:gd name="T58" fmla="*/ 35 w 66"/>
                <a:gd name="T59" fmla="*/ 0 h 100"/>
                <a:gd name="T60" fmla="*/ 44 w 66"/>
                <a:gd name="T61" fmla="*/ 0 h 100"/>
                <a:gd name="T62" fmla="*/ 52 w 66"/>
                <a:gd name="T63" fmla="*/ 3 h 100"/>
                <a:gd name="T64" fmla="*/ 59 w 66"/>
                <a:gd name="T65" fmla="*/ 7 h 100"/>
                <a:gd name="T66" fmla="*/ 63 w 66"/>
                <a:gd name="T67" fmla="*/ 12 h 100"/>
                <a:gd name="T68" fmla="*/ 66 w 66"/>
                <a:gd name="T69" fmla="*/ 20 h 100"/>
                <a:gd name="T70" fmla="*/ 66 w 66"/>
                <a:gd name="T71" fmla="*/ 27 h 100"/>
                <a:gd name="T72" fmla="*/ 66 w 66"/>
                <a:gd name="T73" fmla="*/ 34 h 100"/>
                <a:gd name="T74" fmla="*/ 64 w 66"/>
                <a:gd name="T75" fmla="*/ 40 h 100"/>
                <a:gd name="T76" fmla="*/ 61 w 66"/>
                <a:gd name="T77" fmla="*/ 45 h 100"/>
                <a:gd name="T78" fmla="*/ 57 w 66"/>
                <a:gd name="T79" fmla="*/ 52 h 100"/>
                <a:gd name="T80" fmla="*/ 53 w 66"/>
                <a:gd name="T81" fmla="*/ 56 h 100"/>
                <a:gd name="T82" fmla="*/ 50 w 66"/>
                <a:gd name="T83" fmla="*/ 60 h 100"/>
                <a:gd name="T84" fmla="*/ 44 w 66"/>
                <a:gd name="T85" fmla="*/ 65 h 100"/>
                <a:gd name="T86" fmla="*/ 39 w 66"/>
                <a:gd name="T87" fmla="*/ 71 h 100"/>
                <a:gd name="T88" fmla="*/ 35 w 66"/>
                <a:gd name="T89" fmla="*/ 74 h 100"/>
                <a:gd name="T90" fmla="*/ 33 w 66"/>
                <a:gd name="T91" fmla="*/ 76 h 100"/>
                <a:gd name="T92" fmla="*/ 31 w 66"/>
                <a:gd name="T93" fmla="*/ 78 h 100"/>
                <a:gd name="T94" fmla="*/ 30 w 66"/>
                <a:gd name="T95" fmla="*/ 82 h 100"/>
                <a:gd name="T96" fmla="*/ 66 w 66"/>
                <a:gd name="T97" fmla="*/ 8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" h="100">
                  <a:moveTo>
                    <a:pt x="66" y="82"/>
                  </a:moveTo>
                  <a:lnTo>
                    <a:pt x="66" y="100"/>
                  </a:lnTo>
                  <a:lnTo>
                    <a:pt x="0" y="100"/>
                  </a:lnTo>
                  <a:lnTo>
                    <a:pt x="2" y="91"/>
                  </a:lnTo>
                  <a:lnTo>
                    <a:pt x="8" y="82"/>
                  </a:lnTo>
                  <a:lnTo>
                    <a:pt x="11" y="74"/>
                  </a:lnTo>
                  <a:lnTo>
                    <a:pt x="19" y="67"/>
                  </a:lnTo>
                  <a:lnTo>
                    <a:pt x="28" y="58"/>
                  </a:lnTo>
                  <a:lnTo>
                    <a:pt x="33" y="52"/>
                  </a:lnTo>
                  <a:lnTo>
                    <a:pt x="39" y="47"/>
                  </a:lnTo>
                  <a:lnTo>
                    <a:pt x="41" y="43"/>
                  </a:lnTo>
                  <a:lnTo>
                    <a:pt x="44" y="42"/>
                  </a:lnTo>
                  <a:lnTo>
                    <a:pt x="46" y="36"/>
                  </a:lnTo>
                  <a:lnTo>
                    <a:pt x="48" y="31"/>
                  </a:lnTo>
                  <a:lnTo>
                    <a:pt x="46" y="25"/>
                  </a:lnTo>
                  <a:lnTo>
                    <a:pt x="44" y="20"/>
                  </a:lnTo>
                  <a:lnTo>
                    <a:pt x="41" y="18"/>
                  </a:lnTo>
                  <a:lnTo>
                    <a:pt x="35" y="18"/>
                  </a:lnTo>
                  <a:lnTo>
                    <a:pt x="30" y="18"/>
                  </a:lnTo>
                  <a:lnTo>
                    <a:pt x="26" y="20"/>
                  </a:lnTo>
                  <a:lnTo>
                    <a:pt x="22" y="23"/>
                  </a:lnTo>
                  <a:lnTo>
                    <a:pt x="22" y="27"/>
                  </a:lnTo>
                  <a:lnTo>
                    <a:pt x="21" y="32"/>
                  </a:lnTo>
                  <a:lnTo>
                    <a:pt x="2" y="31"/>
                  </a:lnTo>
                  <a:lnTo>
                    <a:pt x="4" y="20"/>
                  </a:lnTo>
                  <a:lnTo>
                    <a:pt x="8" y="12"/>
                  </a:lnTo>
                  <a:lnTo>
                    <a:pt x="13" y="7"/>
                  </a:lnTo>
                  <a:lnTo>
                    <a:pt x="19" y="3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2" y="3"/>
                  </a:lnTo>
                  <a:lnTo>
                    <a:pt x="59" y="7"/>
                  </a:lnTo>
                  <a:lnTo>
                    <a:pt x="63" y="12"/>
                  </a:lnTo>
                  <a:lnTo>
                    <a:pt x="66" y="20"/>
                  </a:lnTo>
                  <a:lnTo>
                    <a:pt x="66" y="27"/>
                  </a:lnTo>
                  <a:lnTo>
                    <a:pt x="66" y="34"/>
                  </a:lnTo>
                  <a:lnTo>
                    <a:pt x="64" y="40"/>
                  </a:lnTo>
                  <a:lnTo>
                    <a:pt x="61" y="45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0"/>
                  </a:lnTo>
                  <a:lnTo>
                    <a:pt x="44" y="65"/>
                  </a:lnTo>
                  <a:lnTo>
                    <a:pt x="39" y="71"/>
                  </a:lnTo>
                  <a:lnTo>
                    <a:pt x="35" y="74"/>
                  </a:lnTo>
                  <a:lnTo>
                    <a:pt x="33" y="76"/>
                  </a:lnTo>
                  <a:lnTo>
                    <a:pt x="31" y="78"/>
                  </a:lnTo>
                  <a:lnTo>
                    <a:pt x="30" y="82"/>
                  </a:lnTo>
                  <a:lnTo>
                    <a:pt x="66" y="8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68" name="Freeform 1924"/>
            <p:cNvSpPr>
              <a:spLocks/>
            </p:cNvSpPr>
            <p:nvPr/>
          </p:nvSpPr>
          <p:spPr bwMode="auto">
            <a:xfrm>
              <a:off x="612" y="2285"/>
              <a:ext cx="33" cy="50"/>
            </a:xfrm>
            <a:custGeom>
              <a:avLst/>
              <a:gdLst>
                <a:gd name="T0" fmla="*/ 0 w 66"/>
                <a:gd name="T1" fmla="*/ 72 h 101"/>
                <a:gd name="T2" fmla="*/ 16 w 66"/>
                <a:gd name="T3" fmla="*/ 68 h 101"/>
                <a:gd name="T4" fmla="*/ 18 w 66"/>
                <a:gd name="T5" fmla="*/ 75 h 101"/>
                <a:gd name="T6" fmla="*/ 22 w 66"/>
                <a:gd name="T7" fmla="*/ 79 h 101"/>
                <a:gd name="T8" fmla="*/ 27 w 66"/>
                <a:gd name="T9" fmla="*/ 83 h 101"/>
                <a:gd name="T10" fmla="*/ 33 w 66"/>
                <a:gd name="T11" fmla="*/ 83 h 101"/>
                <a:gd name="T12" fmla="*/ 38 w 66"/>
                <a:gd name="T13" fmla="*/ 83 h 101"/>
                <a:gd name="T14" fmla="*/ 44 w 66"/>
                <a:gd name="T15" fmla="*/ 79 h 101"/>
                <a:gd name="T16" fmla="*/ 46 w 66"/>
                <a:gd name="T17" fmla="*/ 75 h 101"/>
                <a:gd name="T18" fmla="*/ 47 w 66"/>
                <a:gd name="T19" fmla="*/ 72 h 101"/>
                <a:gd name="T20" fmla="*/ 47 w 66"/>
                <a:gd name="T21" fmla="*/ 66 h 101"/>
                <a:gd name="T22" fmla="*/ 47 w 66"/>
                <a:gd name="T23" fmla="*/ 61 h 101"/>
                <a:gd name="T24" fmla="*/ 46 w 66"/>
                <a:gd name="T25" fmla="*/ 57 h 101"/>
                <a:gd name="T26" fmla="*/ 44 w 66"/>
                <a:gd name="T27" fmla="*/ 53 h 101"/>
                <a:gd name="T28" fmla="*/ 38 w 66"/>
                <a:gd name="T29" fmla="*/ 51 h 101"/>
                <a:gd name="T30" fmla="*/ 33 w 66"/>
                <a:gd name="T31" fmla="*/ 50 h 101"/>
                <a:gd name="T32" fmla="*/ 27 w 66"/>
                <a:gd name="T33" fmla="*/ 50 h 101"/>
                <a:gd name="T34" fmla="*/ 22 w 66"/>
                <a:gd name="T35" fmla="*/ 53 h 101"/>
                <a:gd name="T36" fmla="*/ 18 w 66"/>
                <a:gd name="T37" fmla="*/ 57 h 101"/>
                <a:gd name="T38" fmla="*/ 0 w 66"/>
                <a:gd name="T39" fmla="*/ 55 h 101"/>
                <a:gd name="T40" fmla="*/ 13 w 66"/>
                <a:gd name="T41" fmla="*/ 0 h 101"/>
                <a:gd name="T42" fmla="*/ 62 w 66"/>
                <a:gd name="T43" fmla="*/ 0 h 101"/>
                <a:gd name="T44" fmla="*/ 62 w 66"/>
                <a:gd name="T45" fmla="*/ 19 h 101"/>
                <a:gd name="T46" fmla="*/ 27 w 66"/>
                <a:gd name="T47" fmla="*/ 19 h 101"/>
                <a:gd name="T48" fmla="*/ 24 w 66"/>
                <a:gd name="T49" fmla="*/ 35 h 101"/>
                <a:gd name="T50" fmla="*/ 31 w 66"/>
                <a:gd name="T51" fmla="*/ 33 h 101"/>
                <a:gd name="T52" fmla="*/ 36 w 66"/>
                <a:gd name="T53" fmla="*/ 31 h 101"/>
                <a:gd name="T54" fmla="*/ 44 w 66"/>
                <a:gd name="T55" fmla="*/ 33 h 101"/>
                <a:gd name="T56" fmla="*/ 51 w 66"/>
                <a:gd name="T57" fmla="*/ 37 h 101"/>
                <a:gd name="T58" fmla="*/ 58 w 66"/>
                <a:gd name="T59" fmla="*/ 41 h 101"/>
                <a:gd name="T60" fmla="*/ 62 w 66"/>
                <a:gd name="T61" fmla="*/ 48 h 101"/>
                <a:gd name="T62" fmla="*/ 66 w 66"/>
                <a:gd name="T63" fmla="*/ 57 h 101"/>
                <a:gd name="T64" fmla="*/ 66 w 66"/>
                <a:gd name="T65" fmla="*/ 66 h 101"/>
                <a:gd name="T66" fmla="*/ 66 w 66"/>
                <a:gd name="T67" fmla="*/ 73 h 101"/>
                <a:gd name="T68" fmla="*/ 64 w 66"/>
                <a:gd name="T69" fmla="*/ 81 h 101"/>
                <a:gd name="T70" fmla="*/ 60 w 66"/>
                <a:gd name="T71" fmla="*/ 88 h 101"/>
                <a:gd name="T72" fmla="*/ 55 w 66"/>
                <a:gd name="T73" fmla="*/ 93 h 101"/>
                <a:gd name="T74" fmla="*/ 47 w 66"/>
                <a:gd name="T75" fmla="*/ 97 h 101"/>
                <a:gd name="T76" fmla="*/ 40 w 66"/>
                <a:gd name="T77" fmla="*/ 101 h 101"/>
                <a:gd name="T78" fmla="*/ 33 w 66"/>
                <a:gd name="T79" fmla="*/ 101 h 101"/>
                <a:gd name="T80" fmla="*/ 24 w 66"/>
                <a:gd name="T81" fmla="*/ 101 h 101"/>
                <a:gd name="T82" fmla="*/ 16 w 66"/>
                <a:gd name="T83" fmla="*/ 97 h 101"/>
                <a:gd name="T84" fmla="*/ 9 w 66"/>
                <a:gd name="T85" fmla="*/ 93 h 101"/>
                <a:gd name="T86" fmla="*/ 5 w 66"/>
                <a:gd name="T87" fmla="*/ 86 h 101"/>
                <a:gd name="T88" fmla="*/ 2 w 66"/>
                <a:gd name="T89" fmla="*/ 79 h 101"/>
                <a:gd name="T90" fmla="*/ 0 w 66"/>
                <a:gd name="T91" fmla="*/ 7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" h="101">
                  <a:moveTo>
                    <a:pt x="0" y="72"/>
                  </a:moveTo>
                  <a:lnTo>
                    <a:pt x="16" y="68"/>
                  </a:lnTo>
                  <a:lnTo>
                    <a:pt x="18" y="75"/>
                  </a:lnTo>
                  <a:lnTo>
                    <a:pt x="22" y="79"/>
                  </a:lnTo>
                  <a:lnTo>
                    <a:pt x="27" y="83"/>
                  </a:lnTo>
                  <a:lnTo>
                    <a:pt x="33" y="83"/>
                  </a:lnTo>
                  <a:lnTo>
                    <a:pt x="38" y="83"/>
                  </a:lnTo>
                  <a:lnTo>
                    <a:pt x="44" y="79"/>
                  </a:lnTo>
                  <a:lnTo>
                    <a:pt x="46" y="75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7" y="61"/>
                  </a:lnTo>
                  <a:lnTo>
                    <a:pt x="46" y="57"/>
                  </a:lnTo>
                  <a:lnTo>
                    <a:pt x="44" y="53"/>
                  </a:lnTo>
                  <a:lnTo>
                    <a:pt x="38" y="51"/>
                  </a:lnTo>
                  <a:lnTo>
                    <a:pt x="33" y="50"/>
                  </a:lnTo>
                  <a:lnTo>
                    <a:pt x="27" y="50"/>
                  </a:lnTo>
                  <a:lnTo>
                    <a:pt x="22" y="53"/>
                  </a:lnTo>
                  <a:lnTo>
                    <a:pt x="18" y="57"/>
                  </a:lnTo>
                  <a:lnTo>
                    <a:pt x="0" y="55"/>
                  </a:lnTo>
                  <a:lnTo>
                    <a:pt x="13" y="0"/>
                  </a:lnTo>
                  <a:lnTo>
                    <a:pt x="62" y="0"/>
                  </a:lnTo>
                  <a:lnTo>
                    <a:pt x="62" y="19"/>
                  </a:lnTo>
                  <a:lnTo>
                    <a:pt x="27" y="19"/>
                  </a:lnTo>
                  <a:lnTo>
                    <a:pt x="24" y="35"/>
                  </a:lnTo>
                  <a:lnTo>
                    <a:pt x="31" y="33"/>
                  </a:lnTo>
                  <a:lnTo>
                    <a:pt x="36" y="31"/>
                  </a:lnTo>
                  <a:lnTo>
                    <a:pt x="44" y="33"/>
                  </a:lnTo>
                  <a:lnTo>
                    <a:pt x="51" y="37"/>
                  </a:lnTo>
                  <a:lnTo>
                    <a:pt x="58" y="41"/>
                  </a:lnTo>
                  <a:lnTo>
                    <a:pt x="62" y="48"/>
                  </a:lnTo>
                  <a:lnTo>
                    <a:pt x="66" y="57"/>
                  </a:lnTo>
                  <a:lnTo>
                    <a:pt x="66" y="66"/>
                  </a:lnTo>
                  <a:lnTo>
                    <a:pt x="66" y="73"/>
                  </a:lnTo>
                  <a:lnTo>
                    <a:pt x="64" y="81"/>
                  </a:lnTo>
                  <a:lnTo>
                    <a:pt x="60" y="88"/>
                  </a:lnTo>
                  <a:lnTo>
                    <a:pt x="55" y="93"/>
                  </a:lnTo>
                  <a:lnTo>
                    <a:pt x="47" y="97"/>
                  </a:lnTo>
                  <a:lnTo>
                    <a:pt x="40" y="101"/>
                  </a:lnTo>
                  <a:lnTo>
                    <a:pt x="33" y="101"/>
                  </a:lnTo>
                  <a:lnTo>
                    <a:pt x="24" y="101"/>
                  </a:lnTo>
                  <a:lnTo>
                    <a:pt x="16" y="97"/>
                  </a:lnTo>
                  <a:lnTo>
                    <a:pt x="9" y="93"/>
                  </a:lnTo>
                  <a:lnTo>
                    <a:pt x="5" y="86"/>
                  </a:lnTo>
                  <a:lnTo>
                    <a:pt x="2" y="79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69" name="Freeform 1925"/>
            <p:cNvSpPr>
              <a:spLocks/>
            </p:cNvSpPr>
            <p:nvPr/>
          </p:nvSpPr>
          <p:spPr bwMode="auto">
            <a:xfrm>
              <a:off x="921" y="2284"/>
              <a:ext cx="33" cy="50"/>
            </a:xfrm>
            <a:custGeom>
              <a:avLst/>
              <a:gdLst>
                <a:gd name="T0" fmla="*/ 66 w 66"/>
                <a:gd name="T1" fmla="*/ 82 h 100"/>
                <a:gd name="T2" fmla="*/ 66 w 66"/>
                <a:gd name="T3" fmla="*/ 100 h 100"/>
                <a:gd name="T4" fmla="*/ 0 w 66"/>
                <a:gd name="T5" fmla="*/ 100 h 100"/>
                <a:gd name="T6" fmla="*/ 2 w 66"/>
                <a:gd name="T7" fmla="*/ 91 h 100"/>
                <a:gd name="T8" fmla="*/ 5 w 66"/>
                <a:gd name="T9" fmla="*/ 82 h 100"/>
                <a:gd name="T10" fmla="*/ 11 w 66"/>
                <a:gd name="T11" fmla="*/ 74 h 100"/>
                <a:gd name="T12" fmla="*/ 16 w 66"/>
                <a:gd name="T13" fmla="*/ 67 h 100"/>
                <a:gd name="T14" fmla="*/ 27 w 66"/>
                <a:gd name="T15" fmla="*/ 58 h 100"/>
                <a:gd name="T16" fmla="*/ 33 w 66"/>
                <a:gd name="T17" fmla="*/ 52 h 100"/>
                <a:gd name="T18" fmla="*/ 36 w 66"/>
                <a:gd name="T19" fmla="*/ 47 h 100"/>
                <a:gd name="T20" fmla="*/ 40 w 66"/>
                <a:gd name="T21" fmla="*/ 43 h 100"/>
                <a:gd name="T22" fmla="*/ 42 w 66"/>
                <a:gd name="T23" fmla="*/ 42 h 100"/>
                <a:gd name="T24" fmla="*/ 46 w 66"/>
                <a:gd name="T25" fmla="*/ 36 h 100"/>
                <a:gd name="T26" fmla="*/ 46 w 66"/>
                <a:gd name="T27" fmla="*/ 31 h 100"/>
                <a:gd name="T28" fmla="*/ 46 w 66"/>
                <a:gd name="T29" fmla="*/ 25 h 100"/>
                <a:gd name="T30" fmla="*/ 42 w 66"/>
                <a:gd name="T31" fmla="*/ 20 h 100"/>
                <a:gd name="T32" fmla="*/ 38 w 66"/>
                <a:gd name="T33" fmla="*/ 18 h 100"/>
                <a:gd name="T34" fmla="*/ 33 w 66"/>
                <a:gd name="T35" fmla="*/ 18 h 100"/>
                <a:gd name="T36" fmla="*/ 27 w 66"/>
                <a:gd name="T37" fmla="*/ 18 h 100"/>
                <a:gd name="T38" fmla="*/ 24 w 66"/>
                <a:gd name="T39" fmla="*/ 20 h 100"/>
                <a:gd name="T40" fmla="*/ 22 w 66"/>
                <a:gd name="T41" fmla="*/ 23 h 100"/>
                <a:gd name="T42" fmla="*/ 20 w 66"/>
                <a:gd name="T43" fmla="*/ 27 h 100"/>
                <a:gd name="T44" fmla="*/ 20 w 66"/>
                <a:gd name="T45" fmla="*/ 32 h 100"/>
                <a:gd name="T46" fmla="*/ 0 w 66"/>
                <a:gd name="T47" fmla="*/ 31 h 100"/>
                <a:gd name="T48" fmla="*/ 2 w 66"/>
                <a:gd name="T49" fmla="*/ 20 h 100"/>
                <a:gd name="T50" fmla="*/ 5 w 66"/>
                <a:gd name="T51" fmla="*/ 12 h 100"/>
                <a:gd name="T52" fmla="*/ 11 w 66"/>
                <a:gd name="T53" fmla="*/ 7 h 100"/>
                <a:gd name="T54" fmla="*/ 18 w 66"/>
                <a:gd name="T55" fmla="*/ 3 h 100"/>
                <a:gd name="T56" fmla="*/ 26 w 66"/>
                <a:gd name="T57" fmla="*/ 0 h 100"/>
                <a:gd name="T58" fmla="*/ 33 w 66"/>
                <a:gd name="T59" fmla="*/ 0 h 100"/>
                <a:gd name="T60" fmla="*/ 42 w 66"/>
                <a:gd name="T61" fmla="*/ 0 h 100"/>
                <a:gd name="T62" fmla="*/ 51 w 66"/>
                <a:gd name="T63" fmla="*/ 3 h 100"/>
                <a:gd name="T64" fmla="*/ 57 w 66"/>
                <a:gd name="T65" fmla="*/ 7 h 100"/>
                <a:gd name="T66" fmla="*/ 62 w 66"/>
                <a:gd name="T67" fmla="*/ 12 h 100"/>
                <a:gd name="T68" fmla="*/ 64 w 66"/>
                <a:gd name="T69" fmla="*/ 20 h 100"/>
                <a:gd name="T70" fmla="*/ 66 w 66"/>
                <a:gd name="T71" fmla="*/ 27 h 100"/>
                <a:gd name="T72" fmla="*/ 64 w 66"/>
                <a:gd name="T73" fmla="*/ 34 h 100"/>
                <a:gd name="T74" fmla="*/ 62 w 66"/>
                <a:gd name="T75" fmla="*/ 40 h 100"/>
                <a:gd name="T76" fmla="*/ 60 w 66"/>
                <a:gd name="T77" fmla="*/ 45 h 100"/>
                <a:gd name="T78" fmla="*/ 55 w 66"/>
                <a:gd name="T79" fmla="*/ 52 h 100"/>
                <a:gd name="T80" fmla="*/ 53 w 66"/>
                <a:gd name="T81" fmla="*/ 56 h 100"/>
                <a:gd name="T82" fmla="*/ 47 w 66"/>
                <a:gd name="T83" fmla="*/ 60 h 100"/>
                <a:gd name="T84" fmla="*/ 44 w 66"/>
                <a:gd name="T85" fmla="*/ 65 h 100"/>
                <a:gd name="T86" fmla="*/ 38 w 66"/>
                <a:gd name="T87" fmla="*/ 71 h 100"/>
                <a:gd name="T88" fmla="*/ 35 w 66"/>
                <a:gd name="T89" fmla="*/ 74 h 100"/>
                <a:gd name="T90" fmla="*/ 31 w 66"/>
                <a:gd name="T91" fmla="*/ 76 h 100"/>
                <a:gd name="T92" fmla="*/ 29 w 66"/>
                <a:gd name="T93" fmla="*/ 78 h 100"/>
                <a:gd name="T94" fmla="*/ 27 w 66"/>
                <a:gd name="T95" fmla="*/ 82 h 100"/>
                <a:gd name="T96" fmla="*/ 66 w 66"/>
                <a:gd name="T97" fmla="*/ 8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" h="100">
                  <a:moveTo>
                    <a:pt x="66" y="82"/>
                  </a:moveTo>
                  <a:lnTo>
                    <a:pt x="66" y="100"/>
                  </a:lnTo>
                  <a:lnTo>
                    <a:pt x="0" y="100"/>
                  </a:lnTo>
                  <a:lnTo>
                    <a:pt x="2" y="91"/>
                  </a:lnTo>
                  <a:lnTo>
                    <a:pt x="5" y="82"/>
                  </a:lnTo>
                  <a:lnTo>
                    <a:pt x="11" y="74"/>
                  </a:lnTo>
                  <a:lnTo>
                    <a:pt x="16" y="67"/>
                  </a:lnTo>
                  <a:lnTo>
                    <a:pt x="27" y="58"/>
                  </a:lnTo>
                  <a:lnTo>
                    <a:pt x="33" y="52"/>
                  </a:lnTo>
                  <a:lnTo>
                    <a:pt x="36" y="47"/>
                  </a:lnTo>
                  <a:lnTo>
                    <a:pt x="40" y="43"/>
                  </a:lnTo>
                  <a:lnTo>
                    <a:pt x="42" y="42"/>
                  </a:lnTo>
                  <a:lnTo>
                    <a:pt x="46" y="36"/>
                  </a:lnTo>
                  <a:lnTo>
                    <a:pt x="46" y="31"/>
                  </a:lnTo>
                  <a:lnTo>
                    <a:pt x="46" y="25"/>
                  </a:lnTo>
                  <a:lnTo>
                    <a:pt x="42" y="20"/>
                  </a:lnTo>
                  <a:lnTo>
                    <a:pt x="38" y="18"/>
                  </a:lnTo>
                  <a:lnTo>
                    <a:pt x="33" y="18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2" y="23"/>
                  </a:lnTo>
                  <a:lnTo>
                    <a:pt x="20" y="27"/>
                  </a:lnTo>
                  <a:lnTo>
                    <a:pt x="20" y="32"/>
                  </a:lnTo>
                  <a:lnTo>
                    <a:pt x="0" y="31"/>
                  </a:lnTo>
                  <a:lnTo>
                    <a:pt x="2" y="20"/>
                  </a:lnTo>
                  <a:lnTo>
                    <a:pt x="5" y="12"/>
                  </a:lnTo>
                  <a:lnTo>
                    <a:pt x="11" y="7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51" y="3"/>
                  </a:lnTo>
                  <a:lnTo>
                    <a:pt x="57" y="7"/>
                  </a:lnTo>
                  <a:lnTo>
                    <a:pt x="62" y="12"/>
                  </a:lnTo>
                  <a:lnTo>
                    <a:pt x="64" y="20"/>
                  </a:lnTo>
                  <a:lnTo>
                    <a:pt x="66" y="27"/>
                  </a:lnTo>
                  <a:lnTo>
                    <a:pt x="64" y="34"/>
                  </a:lnTo>
                  <a:lnTo>
                    <a:pt x="62" y="40"/>
                  </a:lnTo>
                  <a:lnTo>
                    <a:pt x="60" y="45"/>
                  </a:lnTo>
                  <a:lnTo>
                    <a:pt x="55" y="52"/>
                  </a:lnTo>
                  <a:lnTo>
                    <a:pt x="53" y="56"/>
                  </a:lnTo>
                  <a:lnTo>
                    <a:pt x="47" y="60"/>
                  </a:lnTo>
                  <a:lnTo>
                    <a:pt x="44" y="65"/>
                  </a:lnTo>
                  <a:lnTo>
                    <a:pt x="38" y="71"/>
                  </a:lnTo>
                  <a:lnTo>
                    <a:pt x="35" y="74"/>
                  </a:lnTo>
                  <a:lnTo>
                    <a:pt x="31" y="76"/>
                  </a:lnTo>
                  <a:lnTo>
                    <a:pt x="29" y="78"/>
                  </a:lnTo>
                  <a:lnTo>
                    <a:pt x="27" y="82"/>
                  </a:lnTo>
                  <a:lnTo>
                    <a:pt x="66" y="8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70" name="Freeform 1926"/>
            <p:cNvSpPr>
              <a:spLocks/>
            </p:cNvSpPr>
            <p:nvPr/>
          </p:nvSpPr>
          <p:spPr bwMode="auto">
            <a:xfrm>
              <a:off x="959" y="2285"/>
              <a:ext cx="34" cy="50"/>
            </a:xfrm>
            <a:custGeom>
              <a:avLst/>
              <a:gdLst>
                <a:gd name="T0" fmla="*/ 0 w 67"/>
                <a:gd name="T1" fmla="*/ 72 h 101"/>
                <a:gd name="T2" fmla="*/ 18 w 67"/>
                <a:gd name="T3" fmla="*/ 68 h 101"/>
                <a:gd name="T4" fmla="*/ 20 w 67"/>
                <a:gd name="T5" fmla="*/ 75 h 101"/>
                <a:gd name="T6" fmla="*/ 23 w 67"/>
                <a:gd name="T7" fmla="*/ 79 h 101"/>
                <a:gd name="T8" fmla="*/ 27 w 67"/>
                <a:gd name="T9" fmla="*/ 83 h 101"/>
                <a:gd name="T10" fmla="*/ 33 w 67"/>
                <a:gd name="T11" fmla="*/ 83 h 101"/>
                <a:gd name="T12" fmla="*/ 38 w 67"/>
                <a:gd name="T13" fmla="*/ 83 h 101"/>
                <a:gd name="T14" fmla="*/ 43 w 67"/>
                <a:gd name="T15" fmla="*/ 79 h 101"/>
                <a:gd name="T16" fmla="*/ 45 w 67"/>
                <a:gd name="T17" fmla="*/ 75 h 101"/>
                <a:gd name="T18" fmla="*/ 47 w 67"/>
                <a:gd name="T19" fmla="*/ 72 h 101"/>
                <a:gd name="T20" fmla="*/ 49 w 67"/>
                <a:gd name="T21" fmla="*/ 66 h 101"/>
                <a:gd name="T22" fmla="*/ 47 w 67"/>
                <a:gd name="T23" fmla="*/ 61 h 101"/>
                <a:gd name="T24" fmla="*/ 47 w 67"/>
                <a:gd name="T25" fmla="*/ 57 h 101"/>
                <a:gd name="T26" fmla="*/ 43 w 67"/>
                <a:gd name="T27" fmla="*/ 53 h 101"/>
                <a:gd name="T28" fmla="*/ 40 w 67"/>
                <a:gd name="T29" fmla="*/ 51 h 101"/>
                <a:gd name="T30" fmla="*/ 33 w 67"/>
                <a:gd name="T31" fmla="*/ 50 h 101"/>
                <a:gd name="T32" fmla="*/ 27 w 67"/>
                <a:gd name="T33" fmla="*/ 50 h 101"/>
                <a:gd name="T34" fmla="*/ 23 w 67"/>
                <a:gd name="T35" fmla="*/ 53 h 101"/>
                <a:gd name="T36" fmla="*/ 18 w 67"/>
                <a:gd name="T37" fmla="*/ 57 h 101"/>
                <a:gd name="T38" fmla="*/ 1 w 67"/>
                <a:gd name="T39" fmla="*/ 55 h 101"/>
                <a:gd name="T40" fmla="*/ 12 w 67"/>
                <a:gd name="T41" fmla="*/ 0 h 101"/>
                <a:gd name="T42" fmla="*/ 64 w 67"/>
                <a:gd name="T43" fmla="*/ 0 h 101"/>
                <a:gd name="T44" fmla="*/ 64 w 67"/>
                <a:gd name="T45" fmla="*/ 19 h 101"/>
                <a:gd name="T46" fmla="*/ 29 w 67"/>
                <a:gd name="T47" fmla="*/ 19 h 101"/>
                <a:gd name="T48" fmla="*/ 25 w 67"/>
                <a:gd name="T49" fmla="*/ 35 h 101"/>
                <a:gd name="T50" fmla="*/ 31 w 67"/>
                <a:gd name="T51" fmla="*/ 33 h 101"/>
                <a:gd name="T52" fmla="*/ 38 w 67"/>
                <a:gd name="T53" fmla="*/ 31 h 101"/>
                <a:gd name="T54" fmla="*/ 45 w 67"/>
                <a:gd name="T55" fmla="*/ 33 h 101"/>
                <a:gd name="T56" fmla="*/ 53 w 67"/>
                <a:gd name="T57" fmla="*/ 37 h 101"/>
                <a:gd name="T58" fmla="*/ 58 w 67"/>
                <a:gd name="T59" fmla="*/ 41 h 101"/>
                <a:gd name="T60" fmla="*/ 64 w 67"/>
                <a:gd name="T61" fmla="*/ 48 h 101"/>
                <a:gd name="T62" fmla="*/ 65 w 67"/>
                <a:gd name="T63" fmla="*/ 57 h 101"/>
                <a:gd name="T64" fmla="*/ 67 w 67"/>
                <a:gd name="T65" fmla="*/ 66 h 101"/>
                <a:gd name="T66" fmla="*/ 67 w 67"/>
                <a:gd name="T67" fmla="*/ 73 h 101"/>
                <a:gd name="T68" fmla="*/ 64 w 67"/>
                <a:gd name="T69" fmla="*/ 81 h 101"/>
                <a:gd name="T70" fmla="*/ 60 w 67"/>
                <a:gd name="T71" fmla="*/ 88 h 101"/>
                <a:gd name="T72" fmla="*/ 54 w 67"/>
                <a:gd name="T73" fmla="*/ 93 h 101"/>
                <a:gd name="T74" fmla="*/ 49 w 67"/>
                <a:gd name="T75" fmla="*/ 97 h 101"/>
                <a:gd name="T76" fmla="*/ 42 w 67"/>
                <a:gd name="T77" fmla="*/ 101 h 101"/>
                <a:gd name="T78" fmla="*/ 33 w 67"/>
                <a:gd name="T79" fmla="*/ 101 h 101"/>
                <a:gd name="T80" fmla="*/ 23 w 67"/>
                <a:gd name="T81" fmla="*/ 101 h 101"/>
                <a:gd name="T82" fmla="*/ 16 w 67"/>
                <a:gd name="T83" fmla="*/ 97 h 101"/>
                <a:gd name="T84" fmla="*/ 11 w 67"/>
                <a:gd name="T85" fmla="*/ 93 h 101"/>
                <a:gd name="T86" fmla="*/ 5 w 67"/>
                <a:gd name="T87" fmla="*/ 86 h 101"/>
                <a:gd name="T88" fmla="*/ 1 w 67"/>
                <a:gd name="T89" fmla="*/ 79 h 101"/>
                <a:gd name="T90" fmla="*/ 0 w 67"/>
                <a:gd name="T91" fmla="*/ 7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7" h="101">
                  <a:moveTo>
                    <a:pt x="0" y="72"/>
                  </a:moveTo>
                  <a:lnTo>
                    <a:pt x="18" y="68"/>
                  </a:lnTo>
                  <a:lnTo>
                    <a:pt x="20" y="75"/>
                  </a:lnTo>
                  <a:lnTo>
                    <a:pt x="23" y="79"/>
                  </a:lnTo>
                  <a:lnTo>
                    <a:pt x="27" y="83"/>
                  </a:lnTo>
                  <a:lnTo>
                    <a:pt x="33" y="83"/>
                  </a:lnTo>
                  <a:lnTo>
                    <a:pt x="38" y="83"/>
                  </a:lnTo>
                  <a:lnTo>
                    <a:pt x="43" y="79"/>
                  </a:lnTo>
                  <a:lnTo>
                    <a:pt x="45" y="75"/>
                  </a:lnTo>
                  <a:lnTo>
                    <a:pt x="47" y="72"/>
                  </a:lnTo>
                  <a:lnTo>
                    <a:pt x="49" y="66"/>
                  </a:lnTo>
                  <a:lnTo>
                    <a:pt x="47" y="61"/>
                  </a:lnTo>
                  <a:lnTo>
                    <a:pt x="47" y="57"/>
                  </a:lnTo>
                  <a:lnTo>
                    <a:pt x="43" y="53"/>
                  </a:lnTo>
                  <a:lnTo>
                    <a:pt x="40" y="51"/>
                  </a:lnTo>
                  <a:lnTo>
                    <a:pt x="33" y="50"/>
                  </a:lnTo>
                  <a:lnTo>
                    <a:pt x="27" y="50"/>
                  </a:lnTo>
                  <a:lnTo>
                    <a:pt x="23" y="53"/>
                  </a:lnTo>
                  <a:lnTo>
                    <a:pt x="18" y="57"/>
                  </a:lnTo>
                  <a:lnTo>
                    <a:pt x="1" y="55"/>
                  </a:lnTo>
                  <a:lnTo>
                    <a:pt x="12" y="0"/>
                  </a:lnTo>
                  <a:lnTo>
                    <a:pt x="64" y="0"/>
                  </a:lnTo>
                  <a:lnTo>
                    <a:pt x="64" y="19"/>
                  </a:lnTo>
                  <a:lnTo>
                    <a:pt x="29" y="19"/>
                  </a:lnTo>
                  <a:lnTo>
                    <a:pt x="25" y="35"/>
                  </a:lnTo>
                  <a:lnTo>
                    <a:pt x="31" y="33"/>
                  </a:lnTo>
                  <a:lnTo>
                    <a:pt x="38" y="31"/>
                  </a:lnTo>
                  <a:lnTo>
                    <a:pt x="45" y="33"/>
                  </a:lnTo>
                  <a:lnTo>
                    <a:pt x="53" y="37"/>
                  </a:lnTo>
                  <a:lnTo>
                    <a:pt x="58" y="41"/>
                  </a:lnTo>
                  <a:lnTo>
                    <a:pt x="64" y="48"/>
                  </a:lnTo>
                  <a:lnTo>
                    <a:pt x="65" y="57"/>
                  </a:lnTo>
                  <a:lnTo>
                    <a:pt x="67" y="66"/>
                  </a:lnTo>
                  <a:lnTo>
                    <a:pt x="67" y="73"/>
                  </a:lnTo>
                  <a:lnTo>
                    <a:pt x="64" y="81"/>
                  </a:lnTo>
                  <a:lnTo>
                    <a:pt x="60" y="88"/>
                  </a:lnTo>
                  <a:lnTo>
                    <a:pt x="54" y="93"/>
                  </a:lnTo>
                  <a:lnTo>
                    <a:pt x="49" y="97"/>
                  </a:lnTo>
                  <a:lnTo>
                    <a:pt x="42" y="101"/>
                  </a:lnTo>
                  <a:lnTo>
                    <a:pt x="33" y="101"/>
                  </a:lnTo>
                  <a:lnTo>
                    <a:pt x="23" y="101"/>
                  </a:lnTo>
                  <a:lnTo>
                    <a:pt x="16" y="97"/>
                  </a:lnTo>
                  <a:lnTo>
                    <a:pt x="11" y="93"/>
                  </a:lnTo>
                  <a:lnTo>
                    <a:pt x="5" y="86"/>
                  </a:lnTo>
                  <a:lnTo>
                    <a:pt x="1" y="79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71" name="Freeform 1927"/>
            <p:cNvSpPr>
              <a:spLocks noEditPoints="1"/>
            </p:cNvSpPr>
            <p:nvPr/>
          </p:nvSpPr>
          <p:spPr bwMode="auto">
            <a:xfrm>
              <a:off x="999" y="2284"/>
              <a:ext cx="32" cy="51"/>
            </a:xfrm>
            <a:custGeom>
              <a:avLst/>
              <a:gdLst>
                <a:gd name="T0" fmla="*/ 33 w 66"/>
                <a:gd name="T1" fmla="*/ 0 h 102"/>
                <a:gd name="T2" fmla="*/ 38 w 66"/>
                <a:gd name="T3" fmla="*/ 0 h 102"/>
                <a:gd name="T4" fmla="*/ 46 w 66"/>
                <a:gd name="T5" fmla="*/ 1 h 102"/>
                <a:gd name="T6" fmla="*/ 51 w 66"/>
                <a:gd name="T7" fmla="*/ 5 h 102"/>
                <a:gd name="T8" fmla="*/ 55 w 66"/>
                <a:gd name="T9" fmla="*/ 10 h 102"/>
                <a:gd name="T10" fmla="*/ 62 w 66"/>
                <a:gd name="T11" fmla="*/ 27 h 102"/>
                <a:gd name="T12" fmla="*/ 66 w 66"/>
                <a:gd name="T13" fmla="*/ 51 h 102"/>
                <a:gd name="T14" fmla="*/ 62 w 66"/>
                <a:gd name="T15" fmla="*/ 74 h 102"/>
                <a:gd name="T16" fmla="*/ 55 w 66"/>
                <a:gd name="T17" fmla="*/ 91 h 102"/>
                <a:gd name="T18" fmla="*/ 51 w 66"/>
                <a:gd name="T19" fmla="*/ 96 h 102"/>
                <a:gd name="T20" fmla="*/ 46 w 66"/>
                <a:gd name="T21" fmla="*/ 100 h 102"/>
                <a:gd name="T22" fmla="*/ 38 w 66"/>
                <a:gd name="T23" fmla="*/ 102 h 102"/>
                <a:gd name="T24" fmla="*/ 33 w 66"/>
                <a:gd name="T25" fmla="*/ 102 h 102"/>
                <a:gd name="T26" fmla="*/ 26 w 66"/>
                <a:gd name="T27" fmla="*/ 102 h 102"/>
                <a:gd name="T28" fmla="*/ 18 w 66"/>
                <a:gd name="T29" fmla="*/ 98 h 102"/>
                <a:gd name="T30" fmla="*/ 13 w 66"/>
                <a:gd name="T31" fmla="*/ 96 h 102"/>
                <a:gd name="T32" fmla="*/ 9 w 66"/>
                <a:gd name="T33" fmla="*/ 91 h 102"/>
                <a:gd name="T34" fmla="*/ 2 w 66"/>
                <a:gd name="T35" fmla="*/ 74 h 102"/>
                <a:gd name="T36" fmla="*/ 0 w 66"/>
                <a:gd name="T37" fmla="*/ 51 h 102"/>
                <a:gd name="T38" fmla="*/ 2 w 66"/>
                <a:gd name="T39" fmla="*/ 27 h 102"/>
                <a:gd name="T40" fmla="*/ 9 w 66"/>
                <a:gd name="T41" fmla="*/ 10 h 102"/>
                <a:gd name="T42" fmla="*/ 13 w 66"/>
                <a:gd name="T43" fmla="*/ 5 h 102"/>
                <a:gd name="T44" fmla="*/ 18 w 66"/>
                <a:gd name="T45" fmla="*/ 1 h 102"/>
                <a:gd name="T46" fmla="*/ 26 w 66"/>
                <a:gd name="T47" fmla="*/ 0 h 102"/>
                <a:gd name="T48" fmla="*/ 33 w 66"/>
                <a:gd name="T49" fmla="*/ 0 h 102"/>
                <a:gd name="T50" fmla="*/ 33 w 66"/>
                <a:gd name="T51" fmla="*/ 18 h 102"/>
                <a:gd name="T52" fmla="*/ 29 w 66"/>
                <a:gd name="T53" fmla="*/ 18 h 102"/>
                <a:gd name="T54" fmla="*/ 26 w 66"/>
                <a:gd name="T55" fmla="*/ 20 h 102"/>
                <a:gd name="T56" fmla="*/ 22 w 66"/>
                <a:gd name="T57" fmla="*/ 21 h 102"/>
                <a:gd name="T58" fmla="*/ 20 w 66"/>
                <a:gd name="T59" fmla="*/ 27 h 102"/>
                <a:gd name="T60" fmla="*/ 20 w 66"/>
                <a:gd name="T61" fmla="*/ 32 h 102"/>
                <a:gd name="T62" fmla="*/ 18 w 66"/>
                <a:gd name="T63" fmla="*/ 40 h 102"/>
                <a:gd name="T64" fmla="*/ 18 w 66"/>
                <a:gd name="T65" fmla="*/ 51 h 102"/>
                <a:gd name="T66" fmla="*/ 18 w 66"/>
                <a:gd name="T67" fmla="*/ 60 h 102"/>
                <a:gd name="T68" fmla="*/ 18 w 66"/>
                <a:gd name="T69" fmla="*/ 69 h 102"/>
                <a:gd name="T70" fmla="*/ 20 w 66"/>
                <a:gd name="T71" fmla="*/ 74 h 102"/>
                <a:gd name="T72" fmla="*/ 22 w 66"/>
                <a:gd name="T73" fmla="*/ 80 h 102"/>
                <a:gd name="T74" fmla="*/ 26 w 66"/>
                <a:gd name="T75" fmla="*/ 82 h 102"/>
                <a:gd name="T76" fmla="*/ 29 w 66"/>
                <a:gd name="T77" fmla="*/ 84 h 102"/>
                <a:gd name="T78" fmla="*/ 33 w 66"/>
                <a:gd name="T79" fmla="*/ 84 h 102"/>
                <a:gd name="T80" fmla="*/ 37 w 66"/>
                <a:gd name="T81" fmla="*/ 84 h 102"/>
                <a:gd name="T82" fmla="*/ 38 w 66"/>
                <a:gd name="T83" fmla="*/ 82 h 102"/>
                <a:gd name="T84" fmla="*/ 42 w 66"/>
                <a:gd name="T85" fmla="*/ 80 h 102"/>
                <a:gd name="T86" fmla="*/ 44 w 66"/>
                <a:gd name="T87" fmla="*/ 74 h 102"/>
                <a:gd name="T88" fmla="*/ 46 w 66"/>
                <a:gd name="T89" fmla="*/ 69 h 102"/>
                <a:gd name="T90" fmla="*/ 46 w 66"/>
                <a:gd name="T91" fmla="*/ 62 h 102"/>
                <a:gd name="T92" fmla="*/ 46 w 66"/>
                <a:gd name="T93" fmla="*/ 51 h 102"/>
                <a:gd name="T94" fmla="*/ 46 w 66"/>
                <a:gd name="T95" fmla="*/ 40 h 102"/>
                <a:gd name="T96" fmla="*/ 46 w 66"/>
                <a:gd name="T97" fmla="*/ 32 h 102"/>
                <a:gd name="T98" fmla="*/ 44 w 66"/>
                <a:gd name="T99" fmla="*/ 27 h 102"/>
                <a:gd name="T100" fmla="*/ 42 w 66"/>
                <a:gd name="T101" fmla="*/ 21 h 102"/>
                <a:gd name="T102" fmla="*/ 38 w 66"/>
                <a:gd name="T103" fmla="*/ 20 h 102"/>
                <a:gd name="T104" fmla="*/ 37 w 66"/>
                <a:gd name="T105" fmla="*/ 18 h 102"/>
                <a:gd name="T106" fmla="*/ 33 w 66"/>
                <a:gd name="T107" fmla="*/ 1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" h="102">
                  <a:moveTo>
                    <a:pt x="33" y="0"/>
                  </a:moveTo>
                  <a:lnTo>
                    <a:pt x="38" y="0"/>
                  </a:lnTo>
                  <a:lnTo>
                    <a:pt x="46" y="1"/>
                  </a:lnTo>
                  <a:lnTo>
                    <a:pt x="51" y="5"/>
                  </a:lnTo>
                  <a:lnTo>
                    <a:pt x="55" y="10"/>
                  </a:lnTo>
                  <a:lnTo>
                    <a:pt x="62" y="27"/>
                  </a:lnTo>
                  <a:lnTo>
                    <a:pt x="66" y="51"/>
                  </a:lnTo>
                  <a:lnTo>
                    <a:pt x="62" y="74"/>
                  </a:lnTo>
                  <a:lnTo>
                    <a:pt x="55" y="91"/>
                  </a:lnTo>
                  <a:lnTo>
                    <a:pt x="51" y="96"/>
                  </a:lnTo>
                  <a:lnTo>
                    <a:pt x="46" y="100"/>
                  </a:lnTo>
                  <a:lnTo>
                    <a:pt x="38" y="102"/>
                  </a:lnTo>
                  <a:lnTo>
                    <a:pt x="33" y="102"/>
                  </a:lnTo>
                  <a:lnTo>
                    <a:pt x="26" y="102"/>
                  </a:lnTo>
                  <a:lnTo>
                    <a:pt x="18" y="98"/>
                  </a:lnTo>
                  <a:lnTo>
                    <a:pt x="13" y="96"/>
                  </a:lnTo>
                  <a:lnTo>
                    <a:pt x="9" y="91"/>
                  </a:lnTo>
                  <a:lnTo>
                    <a:pt x="2" y="74"/>
                  </a:lnTo>
                  <a:lnTo>
                    <a:pt x="0" y="51"/>
                  </a:lnTo>
                  <a:lnTo>
                    <a:pt x="2" y="27"/>
                  </a:lnTo>
                  <a:lnTo>
                    <a:pt x="9" y="10"/>
                  </a:lnTo>
                  <a:lnTo>
                    <a:pt x="13" y="5"/>
                  </a:lnTo>
                  <a:lnTo>
                    <a:pt x="18" y="1"/>
                  </a:lnTo>
                  <a:lnTo>
                    <a:pt x="26" y="0"/>
                  </a:lnTo>
                  <a:lnTo>
                    <a:pt x="33" y="0"/>
                  </a:lnTo>
                  <a:close/>
                  <a:moveTo>
                    <a:pt x="33" y="18"/>
                  </a:moveTo>
                  <a:lnTo>
                    <a:pt x="29" y="18"/>
                  </a:lnTo>
                  <a:lnTo>
                    <a:pt x="26" y="20"/>
                  </a:lnTo>
                  <a:lnTo>
                    <a:pt x="22" y="21"/>
                  </a:lnTo>
                  <a:lnTo>
                    <a:pt x="20" y="27"/>
                  </a:lnTo>
                  <a:lnTo>
                    <a:pt x="20" y="32"/>
                  </a:lnTo>
                  <a:lnTo>
                    <a:pt x="18" y="40"/>
                  </a:lnTo>
                  <a:lnTo>
                    <a:pt x="18" y="51"/>
                  </a:lnTo>
                  <a:lnTo>
                    <a:pt x="18" y="60"/>
                  </a:lnTo>
                  <a:lnTo>
                    <a:pt x="18" y="69"/>
                  </a:lnTo>
                  <a:lnTo>
                    <a:pt x="20" y="74"/>
                  </a:lnTo>
                  <a:lnTo>
                    <a:pt x="22" y="80"/>
                  </a:lnTo>
                  <a:lnTo>
                    <a:pt x="26" y="82"/>
                  </a:lnTo>
                  <a:lnTo>
                    <a:pt x="29" y="84"/>
                  </a:lnTo>
                  <a:lnTo>
                    <a:pt x="33" y="84"/>
                  </a:lnTo>
                  <a:lnTo>
                    <a:pt x="37" y="84"/>
                  </a:lnTo>
                  <a:lnTo>
                    <a:pt x="38" y="82"/>
                  </a:lnTo>
                  <a:lnTo>
                    <a:pt x="42" y="80"/>
                  </a:lnTo>
                  <a:lnTo>
                    <a:pt x="44" y="74"/>
                  </a:lnTo>
                  <a:lnTo>
                    <a:pt x="46" y="69"/>
                  </a:lnTo>
                  <a:lnTo>
                    <a:pt x="46" y="62"/>
                  </a:lnTo>
                  <a:lnTo>
                    <a:pt x="46" y="51"/>
                  </a:lnTo>
                  <a:lnTo>
                    <a:pt x="46" y="40"/>
                  </a:lnTo>
                  <a:lnTo>
                    <a:pt x="46" y="32"/>
                  </a:lnTo>
                  <a:lnTo>
                    <a:pt x="44" y="27"/>
                  </a:lnTo>
                  <a:lnTo>
                    <a:pt x="42" y="21"/>
                  </a:lnTo>
                  <a:lnTo>
                    <a:pt x="38" y="20"/>
                  </a:lnTo>
                  <a:lnTo>
                    <a:pt x="37" y="18"/>
                  </a:lnTo>
                  <a:lnTo>
                    <a:pt x="33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72" name="Freeform 1928"/>
            <p:cNvSpPr>
              <a:spLocks/>
            </p:cNvSpPr>
            <p:nvPr/>
          </p:nvSpPr>
          <p:spPr bwMode="auto">
            <a:xfrm>
              <a:off x="1308" y="2284"/>
              <a:ext cx="33" cy="50"/>
            </a:xfrm>
            <a:custGeom>
              <a:avLst/>
              <a:gdLst>
                <a:gd name="T0" fmla="*/ 66 w 66"/>
                <a:gd name="T1" fmla="*/ 82 h 100"/>
                <a:gd name="T2" fmla="*/ 66 w 66"/>
                <a:gd name="T3" fmla="*/ 100 h 100"/>
                <a:gd name="T4" fmla="*/ 0 w 66"/>
                <a:gd name="T5" fmla="*/ 100 h 100"/>
                <a:gd name="T6" fmla="*/ 2 w 66"/>
                <a:gd name="T7" fmla="*/ 91 h 100"/>
                <a:gd name="T8" fmla="*/ 5 w 66"/>
                <a:gd name="T9" fmla="*/ 82 h 100"/>
                <a:gd name="T10" fmla="*/ 11 w 66"/>
                <a:gd name="T11" fmla="*/ 74 h 100"/>
                <a:gd name="T12" fmla="*/ 16 w 66"/>
                <a:gd name="T13" fmla="*/ 67 h 100"/>
                <a:gd name="T14" fmla="*/ 27 w 66"/>
                <a:gd name="T15" fmla="*/ 58 h 100"/>
                <a:gd name="T16" fmla="*/ 33 w 66"/>
                <a:gd name="T17" fmla="*/ 52 h 100"/>
                <a:gd name="T18" fmla="*/ 37 w 66"/>
                <a:gd name="T19" fmla="*/ 47 h 100"/>
                <a:gd name="T20" fmla="*/ 40 w 66"/>
                <a:gd name="T21" fmla="*/ 43 h 100"/>
                <a:gd name="T22" fmla="*/ 42 w 66"/>
                <a:gd name="T23" fmla="*/ 42 h 100"/>
                <a:gd name="T24" fmla="*/ 46 w 66"/>
                <a:gd name="T25" fmla="*/ 36 h 100"/>
                <a:gd name="T26" fmla="*/ 46 w 66"/>
                <a:gd name="T27" fmla="*/ 31 h 100"/>
                <a:gd name="T28" fmla="*/ 46 w 66"/>
                <a:gd name="T29" fmla="*/ 25 h 100"/>
                <a:gd name="T30" fmla="*/ 42 w 66"/>
                <a:gd name="T31" fmla="*/ 20 h 100"/>
                <a:gd name="T32" fmla="*/ 38 w 66"/>
                <a:gd name="T33" fmla="*/ 18 h 100"/>
                <a:gd name="T34" fmla="*/ 33 w 66"/>
                <a:gd name="T35" fmla="*/ 18 h 100"/>
                <a:gd name="T36" fmla="*/ 27 w 66"/>
                <a:gd name="T37" fmla="*/ 18 h 100"/>
                <a:gd name="T38" fmla="*/ 24 w 66"/>
                <a:gd name="T39" fmla="*/ 20 h 100"/>
                <a:gd name="T40" fmla="*/ 22 w 66"/>
                <a:gd name="T41" fmla="*/ 23 h 100"/>
                <a:gd name="T42" fmla="*/ 20 w 66"/>
                <a:gd name="T43" fmla="*/ 27 h 100"/>
                <a:gd name="T44" fmla="*/ 20 w 66"/>
                <a:gd name="T45" fmla="*/ 32 h 100"/>
                <a:gd name="T46" fmla="*/ 0 w 66"/>
                <a:gd name="T47" fmla="*/ 31 h 100"/>
                <a:gd name="T48" fmla="*/ 2 w 66"/>
                <a:gd name="T49" fmla="*/ 20 h 100"/>
                <a:gd name="T50" fmla="*/ 5 w 66"/>
                <a:gd name="T51" fmla="*/ 12 h 100"/>
                <a:gd name="T52" fmla="*/ 11 w 66"/>
                <a:gd name="T53" fmla="*/ 7 h 100"/>
                <a:gd name="T54" fmla="*/ 18 w 66"/>
                <a:gd name="T55" fmla="*/ 3 h 100"/>
                <a:gd name="T56" fmla="*/ 26 w 66"/>
                <a:gd name="T57" fmla="*/ 0 h 100"/>
                <a:gd name="T58" fmla="*/ 33 w 66"/>
                <a:gd name="T59" fmla="*/ 0 h 100"/>
                <a:gd name="T60" fmla="*/ 42 w 66"/>
                <a:gd name="T61" fmla="*/ 0 h 100"/>
                <a:gd name="T62" fmla="*/ 51 w 66"/>
                <a:gd name="T63" fmla="*/ 3 h 100"/>
                <a:gd name="T64" fmla="*/ 57 w 66"/>
                <a:gd name="T65" fmla="*/ 7 h 100"/>
                <a:gd name="T66" fmla="*/ 62 w 66"/>
                <a:gd name="T67" fmla="*/ 12 h 100"/>
                <a:gd name="T68" fmla="*/ 64 w 66"/>
                <a:gd name="T69" fmla="*/ 20 h 100"/>
                <a:gd name="T70" fmla="*/ 66 w 66"/>
                <a:gd name="T71" fmla="*/ 27 h 100"/>
                <a:gd name="T72" fmla="*/ 64 w 66"/>
                <a:gd name="T73" fmla="*/ 34 h 100"/>
                <a:gd name="T74" fmla="*/ 62 w 66"/>
                <a:gd name="T75" fmla="*/ 40 h 100"/>
                <a:gd name="T76" fmla="*/ 60 w 66"/>
                <a:gd name="T77" fmla="*/ 45 h 100"/>
                <a:gd name="T78" fmla="*/ 55 w 66"/>
                <a:gd name="T79" fmla="*/ 52 h 100"/>
                <a:gd name="T80" fmla="*/ 53 w 66"/>
                <a:gd name="T81" fmla="*/ 56 h 100"/>
                <a:gd name="T82" fmla="*/ 47 w 66"/>
                <a:gd name="T83" fmla="*/ 60 h 100"/>
                <a:gd name="T84" fmla="*/ 44 w 66"/>
                <a:gd name="T85" fmla="*/ 65 h 100"/>
                <a:gd name="T86" fmla="*/ 38 w 66"/>
                <a:gd name="T87" fmla="*/ 71 h 100"/>
                <a:gd name="T88" fmla="*/ 35 w 66"/>
                <a:gd name="T89" fmla="*/ 74 h 100"/>
                <a:gd name="T90" fmla="*/ 31 w 66"/>
                <a:gd name="T91" fmla="*/ 76 h 100"/>
                <a:gd name="T92" fmla="*/ 29 w 66"/>
                <a:gd name="T93" fmla="*/ 78 h 100"/>
                <a:gd name="T94" fmla="*/ 27 w 66"/>
                <a:gd name="T95" fmla="*/ 82 h 100"/>
                <a:gd name="T96" fmla="*/ 66 w 66"/>
                <a:gd name="T97" fmla="*/ 8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" h="100">
                  <a:moveTo>
                    <a:pt x="66" y="82"/>
                  </a:moveTo>
                  <a:lnTo>
                    <a:pt x="66" y="100"/>
                  </a:lnTo>
                  <a:lnTo>
                    <a:pt x="0" y="100"/>
                  </a:lnTo>
                  <a:lnTo>
                    <a:pt x="2" y="91"/>
                  </a:lnTo>
                  <a:lnTo>
                    <a:pt x="5" y="82"/>
                  </a:lnTo>
                  <a:lnTo>
                    <a:pt x="11" y="74"/>
                  </a:lnTo>
                  <a:lnTo>
                    <a:pt x="16" y="67"/>
                  </a:lnTo>
                  <a:lnTo>
                    <a:pt x="27" y="58"/>
                  </a:lnTo>
                  <a:lnTo>
                    <a:pt x="33" y="52"/>
                  </a:lnTo>
                  <a:lnTo>
                    <a:pt x="37" y="47"/>
                  </a:lnTo>
                  <a:lnTo>
                    <a:pt x="40" y="43"/>
                  </a:lnTo>
                  <a:lnTo>
                    <a:pt x="42" y="42"/>
                  </a:lnTo>
                  <a:lnTo>
                    <a:pt x="46" y="36"/>
                  </a:lnTo>
                  <a:lnTo>
                    <a:pt x="46" y="31"/>
                  </a:lnTo>
                  <a:lnTo>
                    <a:pt x="46" y="25"/>
                  </a:lnTo>
                  <a:lnTo>
                    <a:pt x="42" y="20"/>
                  </a:lnTo>
                  <a:lnTo>
                    <a:pt x="38" y="18"/>
                  </a:lnTo>
                  <a:lnTo>
                    <a:pt x="33" y="18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2" y="23"/>
                  </a:lnTo>
                  <a:lnTo>
                    <a:pt x="20" y="27"/>
                  </a:lnTo>
                  <a:lnTo>
                    <a:pt x="20" y="32"/>
                  </a:lnTo>
                  <a:lnTo>
                    <a:pt x="0" y="31"/>
                  </a:lnTo>
                  <a:lnTo>
                    <a:pt x="2" y="20"/>
                  </a:lnTo>
                  <a:lnTo>
                    <a:pt x="5" y="12"/>
                  </a:lnTo>
                  <a:lnTo>
                    <a:pt x="11" y="7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51" y="3"/>
                  </a:lnTo>
                  <a:lnTo>
                    <a:pt x="57" y="7"/>
                  </a:lnTo>
                  <a:lnTo>
                    <a:pt x="62" y="12"/>
                  </a:lnTo>
                  <a:lnTo>
                    <a:pt x="64" y="20"/>
                  </a:lnTo>
                  <a:lnTo>
                    <a:pt x="66" y="27"/>
                  </a:lnTo>
                  <a:lnTo>
                    <a:pt x="64" y="34"/>
                  </a:lnTo>
                  <a:lnTo>
                    <a:pt x="62" y="40"/>
                  </a:lnTo>
                  <a:lnTo>
                    <a:pt x="60" y="45"/>
                  </a:lnTo>
                  <a:lnTo>
                    <a:pt x="55" y="52"/>
                  </a:lnTo>
                  <a:lnTo>
                    <a:pt x="53" y="56"/>
                  </a:lnTo>
                  <a:lnTo>
                    <a:pt x="47" y="60"/>
                  </a:lnTo>
                  <a:lnTo>
                    <a:pt x="44" y="65"/>
                  </a:lnTo>
                  <a:lnTo>
                    <a:pt x="38" y="71"/>
                  </a:lnTo>
                  <a:lnTo>
                    <a:pt x="35" y="74"/>
                  </a:lnTo>
                  <a:lnTo>
                    <a:pt x="31" y="76"/>
                  </a:lnTo>
                  <a:lnTo>
                    <a:pt x="29" y="78"/>
                  </a:lnTo>
                  <a:lnTo>
                    <a:pt x="27" y="82"/>
                  </a:lnTo>
                  <a:lnTo>
                    <a:pt x="66" y="8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73" name="Freeform 1929"/>
            <p:cNvSpPr>
              <a:spLocks/>
            </p:cNvSpPr>
            <p:nvPr/>
          </p:nvSpPr>
          <p:spPr bwMode="auto">
            <a:xfrm>
              <a:off x="1346" y="2285"/>
              <a:ext cx="33" cy="49"/>
            </a:xfrm>
            <a:custGeom>
              <a:avLst/>
              <a:gdLst>
                <a:gd name="T0" fmla="*/ 0 w 65"/>
                <a:gd name="T1" fmla="*/ 19 h 99"/>
                <a:gd name="T2" fmla="*/ 0 w 65"/>
                <a:gd name="T3" fmla="*/ 0 h 99"/>
                <a:gd name="T4" fmla="*/ 65 w 65"/>
                <a:gd name="T5" fmla="*/ 0 h 99"/>
                <a:gd name="T6" fmla="*/ 65 w 65"/>
                <a:gd name="T7" fmla="*/ 15 h 99"/>
                <a:gd name="T8" fmla="*/ 58 w 65"/>
                <a:gd name="T9" fmla="*/ 24 h 99"/>
                <a:gd name="T10" fmla="*/ 49 w 65"/>
                <a:gd name="T11" fmla="*/ 37 h 99"/>
                <a:gd name="T12" fmla="*/ 42 w 65"/>
                <a:gd name="T13" fmla="*/ 53 h 99"/>
                <a:gd name="T14" fmla="*/ 36 w 65"/>
                <a:gd name="T15" fmla="*/ 70 h 99"/>
                <a:gd name="T16" fmla="*/ 33 w 65"/>
                <a:gd name="T17" fmla="*/ 84 h 99"/>
                <a:gd name="T18" fmla="*/ 33 w 65"/>
                <a:gd name="T19" fmla="*/ 99 h 99"/>
                <a:gd name="T20" fmla="*/ 12 w 65"/>
                <a:gd name="T21" fmla="*/ 99 h 99"/>
                <a:gd name="T22" fmla="*/ 16 w 65"/>
                <a:gd name="T23" fmla="*/ 79 h 99"/>
                <a:gd name="T24" fmla="*/ 22 w 65"/>
                <a:gd name="T25" fmla="*/ 57 h 99"/>
                <a:gd name="T26" fmla="*/ 31 w 65"/>
                <a:gd name="T27" fmla="*/ 37 h 99"/>
                <a:gd name="T28" fmla="*/ 43 w 65"/>
                <a:gd name="T29" fmla="*/ 19 h 99"/>
                <a:gd name="T30" fmla="*/ 0 w 65"/>
                <a:gd name="T31" fmla="*/ 1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5" h="99">
                  <a:moveTo>
                    <a:pt x="0" y="19"/>
                  </a:moveTo>
                  <a:lnTo>
                    <a:pt x="0" y="0"/>
                  </a:lnTo>
                  <a:lnTo>
                    <a:pt x="65" y="0"/>
                  </a:lnTo>
                  <a:lnTo>
                    <a:pt x="65" y="15"/>
                  </a:lnTo>
                  <a:lnTo>
                    <a:pt x="58" y="24"/>
                  </a:lnTo>
                  <a:lnTo>
                    <a:pt x="49" y="37"/>
                  </a:lnTo>
                  <a:lnTo>
                    <a:pt x="42" y="53"/>
                  </a:lnTo>
                  <a:lnTo>
                    <a:pt x="36" y="70"/>
                  </a:lnTo>
                  <a:lnTo>
                    <a:pt x="33" y="84"/>
                  </a:lnTo>
                  <a:lnTo>
                    <a:pt x="33" y="99"/>
                  </a:lnTo>
                  <a:lnTo>
                    <a:pt x="12" y="99"/>
                  </a:lnTo>
                  <a:lnTo>
                    <a:pt x="16" y="79"/>
                  </a:lnTo>
                  <a:lnTo>
                    <a:pt x="22" y="57"/>
                  </a:lnTo>
                  <a:lnTo>
                    <a:pt x="31" y="37"/>
                  </a:lnTo>
                  <a:lnTo>
                    <a:pt x="43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74" name="Freeform 1930"/>
            <p:cNvSpPr>
              <a:spLocks/>
            </p:cNvSpPr>
            <p:nvPr/>
          </p:nvSpPr>
          <p:spPr bwMode="auto">
            <a:xfrm>
              <a:off x="1386" y="2285"/>
              <a:ext cx="32" cy="50"/>
            </a:xfrm>
            <a:custGeom>
              <a:avLst/>
              <a:gdLst>
                <a:gd name="T0" fmla="*/ 0 w 66"/>
                <a:gd name="T1" fmla="*/ 72 h 101"/>
                <a:gd name="T2" fmla="*/ 17 w 66"/>
                <a:gd name="T3" fmla="*/ 68 h 101"/>
                <a:gd name="T4" fmla="*/ 18 w 66"/>
                <a:gd name="T5" fmla="*/ 75 h 101"/>
                <a:gd name="T6" fmla="*/ 22 w 66"/>
                <a:gd name="T7" fmla="*/ 79 h 101"/>
                <a:gd name="T8" fmla="*/ 28 w 66"/>
                <a:gd name="T9" fmla="*/ 83 h 101"/>
                <a:gd name="T10" fmla="*/ 33 w 66"/>
                <a:gd name="T11" fmla="*/ 83 h 101"/>
                <a:gd name="T12" fmla="*/ 39 w 66"/>
                <a:gd name="T13" fmla="*/ 83 h 101"/>
                <a:gd name="T14" fmla="*/ 44 w 66"/>
                <a:gd name="T15" fmla="*/ 79 h 101"/>
                <a:gd name="T16" fmla="*/ 46 w 66"/>
                <a:gd name="T17" fmla="*/ 75 h 101"/>
                <a:gd name="T18" fmla="*/ 48 w 66"/>
                <a:gd name="T19" fmla="*/ 72 h 101"/>
                <a:gd name="T20" fmla="*/ 48 w 66"/>
                <a:gd name="T21" fmla="*/ 66 h 101"/>
                <a:gd name="T22" fmla="*/ 48 w 66"/>
                <a:gd name="T23" fmla="*/ 61 h 101"/>
                <a:gd name="T24" fmla="*/ 46 w 66"/>
                <a:gd name="T25" fmla="*/ 57 h 101"/>
                <a:gd name="T26" fmla="*/ 44 w 66"/>
                <a:gd name="T27" fmla="*/ 53 h 101"/>
                <a:gd name="T28" fmla="*/ 39 w 66"/>
                <a:gd name="T29" fmla="*/ 51 h 101"/>
                <a:gd name="T30" fmla="*/ 33 w 66"/>
                <a:gd name="T31" fmla="*/ 50 h 101"/>
                <a:gd name="T32" fmla="*/ 28 w 66"/>
                <a:gd name="T33" fmla="*/ 50 h 101"/>
                <a:gd name="T34" fmla="*/ 22 w 66"/>
                <a:gd name="T35" fmla="*/ 53 h 101"/>
                <a:gd name="T36" fmla="*/ 18 w 66"/>
                <a:gd name="T37" fmla="*/ 57 h 101"/>
                <a:gd name="T38" fmla="*/ 0 w 66"/>
                <a:gd name="T39" fmla="*/ 55 h 101"/>
                <a:gd name="T40" fmla="*/ 13 w 66"/>
                <a:gd name="T41" fmla="*/ 0 h 101"/>
                <a:gd name="T42" fmla="*/ 62 w 66"/>
                <a:gd name="T43" fmla="*/ 0 h 101"/>
                <a:gd name="T44" fmla="*/ 62 w 66"/>
                <a:gd name="T45" fmla="*/ 19 h 101"/>
                <a:gd name="T46" fmla="*/ 28 w 66"/>
                <a:gd name="T47" fmla="*/ 19 h 101"/>
                <a:gd name="T48" fmla="*/ 24 w 66"/>
                <a:gd name="T49" fmla="*/ 35 h 101"/>
                <a:gd name="T50" fmla="*/ 31 w 66"/>
                <a:gd name="T51" fmla="*/ 33 h 101"/>
                <a:gd name="T52" fmla="*/ 37 w 66"/>
                <a:gd name="T53" fmla="*/ 31 h 101"/>
                <a:gd name="T54" fmla="*/ 44 w 66"/>
                <a:gd name="T55" fmla="*/ 33 h 101"/>
                <a:gd name="T56" fmla="*/ 51 w 66"/>
                <a:gd name="T57" fmla="*/ 37 h 101"/>
                <a:gd name="T58" fmla="*/ 59 w 66"/>
                <a:gd name="T59" fmla="*/ 41 h 101"/>
                <a:gd name="T60" fmla="*/ 62 w 66"/>
                <a:gd name="T61" fmla="*/ 48 h 101"/>
                <a:gd name="T62" fmla="*/ 66 w 66"/>
                <a:gd name="T63" fmla="*/ 57 h 101"/>
                <a:gd name="T64" fmla="*/ 66 w 66"/>
                <a:gd name="T65" fmla="*/ 66 h 101"/>
                <a:gd name="T66" fmla="*/ 66 w 66"/>
                <a:gd name="T67" fmla="*/ 73 h 101"/>
                <a:gd name="T68" fmla="*/ 64 w 66"/>
                <a:gd name="T69" fmla="*/ 81 h 101"/>
                <a:gd name="T70" fmla="*/ 60 w 66"/>
                <a:gd name="T71" fmla="*/ 88 h 101"/>
                <a:gd name="T72" fmla="*/ 55 w 66"/>
                <a:gd name="T73" fmla="*/ 93 h 101"/>
                <a:gd name="T74" fmla="*/ 48 w 66"/>
                <a:gd name="T75" fmla="*/ 97 h 101"/>
                <a:gd name="T76" fmla="*/ 40 w 66"/>
                <a:gd name="T77" fmla="*/ 101 h 101"/>
                <a:gd name="T78" fmla="*/ 33 w 66"/>
                <a:gd name="T79" fmla="*/ 101 h 101"/>
                <a:gd name="T80" fmla="*/ 24 w 66"/>
                <a:gd name="T81" fmla="*/ 101 h 101"/>
                <a:gd name="T82" fmla="*/ 17 w 66"/>
                <a:gd name="T83" fmla="*/ 97 h 101"/>
                <a:gd name="T84" fmla="*/ 9 w 66"/>
                <a:gd name="T85" fmla="*/ 93 h 101"/>
                <a:gd name="T86" fmla="*/ 6 w 66"/>
                <a:gd name="T87" fmla="*/ 86 h 101"/>
                <a:gd name="T88" fmla="*/ 2 w 66"/>
                <a:gd name="T89" fmla="*/ 79 h 101"/>
                <a:gd name="T90" fmla="*/ 0 w 66"/>
                <a:gd name="T91" fmla="*/ 7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" h="101">
                  <a:moveTo>
                    <a:pt x="0" y="72"/>
                  </a:moveTo>
                  <a:lnTo>
                    <a:pt x="17" y="68"/>
                  </a:lnTo>
                  <a:lnTo>
                    <a:pt x="18" y="75"/>
                  </a:lnTo>
                  <a:lnTo>
                    <a:pt x="22" y="79"/>
                  </a:lnTo>
                  <a:lnTo>
                    <a:pt x="28" y="83"/>
                  </a:lnTo>
                  <a:lnTo>
                    <a:pt x="33" y="83"/>
                  </a:lnTo>
                  <a:lnTo>
                    <a:pt x="39" y="83"/>
                  </a:lnTo>
                  <a:lnTo>
                    <a:pt x="44" y="79"/>
                  </a:lnTo>
                  <a:lnTo>
                    <a:pt x="46" y="75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8" y="61"/>
                  </a:lnTo>
                  <a:lnTo>
                    <a:pt x="46" y="57"/>
                  </a:lnTo>
                  <a:lnTo>
                    <a:pt x="44" y="53"/>
                  </a:lnTo>
                  <a:lnTo>
                    <a:pt x="39" y="51"/>
                  </a:lnTo>
                  <a:lnTo>
                    <a:pt x="33" y="50"/>
                  </a:lnTo>
                  <a:lnTo>
                    <a:pt x="28" y="50"/>
                  </a:lnTo>
                  <a:lnTo>
                    <a:pt x="22" y="53"/>
                  </a:lnTo>
                  <a:lnTo>
                    <a:pt x="18" y="57"/>
                  </a:lnTo>
                  <a:lnTo>
                    <a:pt x="0" y="55"/>
                  </a:lnTo>
                  <a:lnTo>
                    <a:pt x="13" y="0"/>
                  </a:lnTo>
                  <a:lnTo>
                    <a:pt x="62" y="0"/>
                  </a:lnTo>
                  <a:lnTo>
                    <a:pt x="62" y="19"/>
                  </a:lnTo>
                  <a:lnTo>
                    <a:pt x="28" y="19"/>
                  </a:lnTo>
                  <a:lnTo>
                    <a:pt x="24" y="35"/>
                  </a:lnTo>
                  <a:lnTo>
                    <a:pt x="31" y="33"/>
                  </a:lnTo>
                  <a:lnTo>
                    <a:pt x="37" y="31"/>
                  </a:lnTo>
                  <a:lnTo>
                    <a:pt x="44" y="33"/>
                  </a:lnTo>
                  <a:lnTo>
                    <a:pt x="51" y="37"/>
                  </a:lnTo>
                  <a:lnTo>
                    <a:pt x="59" y="41"/>
                  </a:lnTo>
                  <a:lnTo>
                    <a:pt x="62" y="48"/>
                  </a:lnTo>
                  <a:lnTo>
                    <a:pt x="66" y="57"/>
                  </a:lnTo>
                  <a:lnTo>
                    <a:pt x="66" y="66"/>
                  </a:lnTo>
                  <a:lnTo>
                    <a:pt x="66" y="73"/>
                  </a:lnTo>
                  <a:lnTo>
                    <a:pt x="64" y="81"/>
                  </a:lnTo>
                  <a:lnTo>
                    <a:pt x="60" y="88"/>
                  </a:lnTo>
                  <a:lnTo>
                    <a:pt x="55" y="93"/>
                  </a:lnTo>
                  <a:lnTo>
                    <a:pt x="48" y="97"/>
                  </a:lnTo>
                  <a:lnTo>
                    <a:pt x="40" y="101"/>
                  </a:lnTo>
                  <a:lnTo>
                    <a:pt x="33" y="101"/>
                  </a:lnTo>
                  <a:lnTo>
                    <a:pt x="24" y="101"/>
                  </a:lnTo>
                  <a:lnTo>
                    <a:pt x="17" y="97"/>
                  </a:lnTo>
                  <a:lnTo>
                    <a:pt x="9" y="93"/>
                  </a:lnTo>
                  <a:lnTo>
                    <a:pt x="6" y="86"/>
                  </a:lnTo>
                  <a:lnTo>
                    <a:pt x="2" y="79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75" name="Freeform 1931"/>
            <p:cNvSpPr>
              <a:spLocks/>
            </p:cNvSpPr>
            <p:nvPr/>
          </p:nvSpPr>
          <p:spPr bwMode="auto">
            <a:xfrm>
              <a:off x="1694" y="2284"/>
              <a:ext cx="33" cy="51"/>
            </a:xfrm>
            <a:custGeom>
              <a:avLst/>
              <a:gdLst>
                <a:gd name="T0" fmla="*/ 18 w 66"/>
                <a:gd name="T1" fmla="*/ 69 h 102"/>
                <a:gd name="T2" fmla="*/ 24 w 66"/>
                <a:gd name="T3" fmla="*/ 80 h 102"/>
                <a:gd name="T4" fmla="*/ 33 w 66"/>
                <a:gd name="T5" fmla="*/ 84 h 102"/>
                <a:gd name="T6" fmla="*/ 42 w 66"/>
                <a:gd name="T7" fmla="*/ 80 h 102"/>
                <a:gd name="T8" fmla="*/ 46 w 66"/>
                <a:gd name="T9" fmla="*/ 69 h 102"/>
                <a:gd name="T10" fmla="*/ 42 w 66"/>
                <a:gd name="T11" fmla="*/ 58 h 102"/>
                <a:gd name="T12" fmla="*/ 33 w 66"/>
                <a:gd name="T13" fmla="*/ 54 h 102"/>
                <a:gd name="T14" fmla="*/ 26 w 66"/>
                <a:gd name="T15" fmla="*/ 56 h 102"/>
                <a:gd name="T16" fmla="*/ 33 w 66"/>
                <a:gd name="T17" fmla="*/ 40 h 102"/>
                <a:gd name="T18" fmla="*/ 40 w 66"/>
                <a:gd name="T19" fmla="*/ 32 h 102"/>
                <a:gd name="T20" fmla="*/ 40 w 66"/>
                <a:gd name="T21" fmla="*/ 23 h 102"/>
                <a:gd name="T22" fmla="*/ 35 w 66"/>
                <a:gd name="T23" fmla="*/ 18 h 102"/>
                <a:gd name="T24" fmla="*/ 28 w 66"/>
                <a:gd name="T25" fmla="*/ 18 h 102"/>
                <a:gd name="T26" fmla="*/ 22 w 66"/>
                <a:gd name="T27" fmla="*/ 25 h 102"/>
                <a:gd name="T28" fmla="*/ 0 w 66"/>
                <a:gd name="T29" fmla="*/ 27 h 102"/>
                <a:gd name="T30" fmla="*/ 6 w 66"/>
                <a:gd name="T31" fmla="*/ 12 h 102"/>
                <a:gd name="T32" fmla="*/ 17 w 66"/>
                <a:gd name="T33" fmla="*/ 3 h 102"/>
                <a:gd name="T34" fmla="*/ 31 w 66"/>
                <a:gd name="T35" fmla="*/ 0 h 102"/>
                <a:gd name="T36" fmla="*/ 48 w 66"/>
                <a:gd name="T37" fmla="*/ 3 h 102"/>
                <a:gd name="T38" fmla="*/ 59 w 66"/>
                <a:gd name="T39" fmla="*/ 14 h 102"/>
                <a:gd name="T40" fmla="*/ 60 w 66"/>
                <a:gd name="T41" fmla="*/ 25 h 102"/>
                <a:gd name="T42" fmla="*/ 57 w 66"/>
                <a:gd name="T43" fmla="*/ 38 h 102"/>
                <a:gd name="T44" fmla="*/ 46 w 66"/>
                <a:gd name="T45" fmla="*/ 47 h 102"/>
                <a:gd name="T46" fmla="*/ 57 w 66"/>
                <a:gd name="T47" fmla="*/ 52 h 102"/>
                <a:gd name="T48" fmla="*/ 62 w 66"/>
                <a:gd name="T49" fmla="*/ 60 h 102"/>
                <a:gd name="T50" fmla="*/ 66 w 66"/>
                <a:gd name="T51" fmla="*/ 71 h 102"/>
                <a:gd name="T52" fmla="*/ 60 w 66"/>
                <a:gd name="T53" fmla="*/ 85 h 102"/>
                <a:gd name="T54" fmla="*/ 49 w 66"/>
                <a:gd name="T55" fmla="*/ 98 h 102"/>
                <a:gd name="T56" fmla="*/ 31 w 66"/>
                <a:gd name="T57" fmla="*/ 102 h 102"/>
                <a:gd name="T58" fmla="*/ 17 w 66"/>
                <a:gd name="T59" fmla="*/ 98 h 102"/>
                <a:gd name="T60" fmla="*/ 4 w 66"/>
                <a:gd name="T61" fmla="*/ 87 h 102"/>
                <a:gd name="T62" fmla="*/ 0 w 66"/>
                <a:gd name="T63" fmla="*/ 7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02">
                  <a:moveTo>
                    <a:pt x="0" y="73"/>
                  </a:moveTo>
                  <a:lnTo>
                    <a:pt x="18" y="69"/>
                  </a:lnTo>
                  <a:lnTo>
                    <a:pt x="20" y="76"/>
                  </a:lnTo>
                  <a:lnTo>
                    <a:pt x="24" y="80"/>
                  </a:lnTo>
                  <a:lnTo>
                    <a:pt x="28" y="84"/>
                  </a:lnTo>
                  <a:lnTo>
                    <a:pt x="33" y="84"/>
                  </a:lnTo>
                  <a:lnTo>
                    <a:pt x="39" y="84"/>
                  </a:lnTo>
                  <a:lnTo>
                    <a:pt x="42" y="80"/>
                  </a:lnTo>
                  <a:lnTo>
                    <a:pt x="46" y="76"/>
                  </a:lnTo>
                  <a:lnTo>
                    <a:pt x="46" y="69"/>
                  </a:lnTo>
                  <a:lnTo>
                    <a:pt x="46" y="63"/>
                  </a:lnTo>
                  <a:lnTo>
                    <a:pt x="42" y="58"/>
                  </a:lnTo>
                  <a:lnTo>
                    <a:pt x="39" y="56"/>
                  </a:lnTo>
                  <a:lnTo>
                    <a:pt x="33" y="54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8" y="40"/>
                  </a:lnTo>
                  <a:lnTo>
                    <a:pt x="33" y="40"/>
                  </a:lnTo>
                  <a:lnTo>
                    <a:pt x="39" y="38"/>
                  </a:lnTo>
                  <a:lnTo>
                    <a:pt x="40" y="32"/>
                  </a:lnTo>
                  <a:lnTo>
                    <a:pt x="42" y="27"/>
                  </a:lnTo>
                  <a:lnTo>
                    <a:pt x="40" y="23"/>
                  </a:lnTo>
                  <a:lnTo>
                    <a:pt x="39" y="20"/>
                  </a:lnTo>
                  <a:lnTo>
                    <a:pt x="35" y="18"/>
                  </a:lnTo>
                  <a:lnTo>
                    <a:pt x="31" y="18"/>
                  </a:lnTo>
                  <a:lnTo>
                    <a:pt x="28" y="18"/>
                  </a:lnTo>
                  <a:lnTo>
                    <a:pt x="24" y="20"/>
                  </a:lnTo>
                  <a:lnTo>
                    <a:pt x="22" y="25"/>
                  </a:lnTo>
                  <a:lnTo>
                    <a:pt x="20" y="31"/>
                  </a:lnTo>
                  <a:lnTo>
                    <a:pt x="0" y="27"/>
                  </a:lnTo>
                  <a:lnTo>
                    <a:pt x="4" y="18"/>
                  </a:lnTo>
                  <a:lnTo>
                    <a:pt x="6" y="12"/>
                  </a:lnTo>
                  <a:lnTo>
                    <a:pt x="11" y="7"/>
                  </a:lnTo>
                  <a:lnTo>
                    <a:pt x="17" y="3"/>
                  </a:lnTo>
                  <a:lnTo>
                    <a:pt x="24" y="0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48" y="3"/>
                  </a:lnTo>
                  <a:lnTo>
                    <a:pt x="53" y="9"/>
                  </a:lnTo>
                  <a:lnTo>
                    <a:pt x="59" y="14"/>
                  </a:lnTo>
                  <a:lnTo>
                    <a:pt x="60" y="20"/>
                  </a:lnTo>
                  <a:lnTo>
                    <a:pt x="60" y="25"/>
                  </a:lnTo>
                  <a:lnTo>
                    <a:pt x="60" y="32"/>
                  </a:lnTo>
                  <a:lnTo>
                    <a:pt x="57" y="38"/>
                  </a:lnTo>
                  <a:lnTo>
                    <a:pt x="53" y="43"/>
                  </a:lnTo>
                  <a:lnTo>
                    <a:pt x="46" y="47"/>
                  </a:lnTo>
                  <a:lnTo>
                    <a:pt x="51" y="49"/>
                  </a:lnTo>
                  <a:lnTo>
                    <a:pt x="57" y="52"/>
                  </a:lnTo>
                  <a:lnTo>
                    <a:pt x="60" y="56"/>
                  </a:lnTo>
                  <a:lnTo>
                    <a:pt x="62" y="60"/>
                  </a:lnTo>
                  <a:lnTo>
                    <a:pt x="64" y="65"/>
                  </a:lnTo>
                  <a:lnTo>
                    <a:pt x="66" y="71"/>
                  </a:lnTo>
                  <a:lnTo>
                    <a:pt x="64" y="78"/>
                  </a:lnTo>
                  <a:lnTo>
                    <a:pt x="60" y="85"/>
                  </a:lnTo>
                  <a:lnTo>
                    <a:pt x="55" y="93"/>
                  </a:lnTo>
                  <a:lnTo>
                    <a:pt x="49" y="98"/>
                  </a:lnTo>
                  <a:lnTo>
                    <a:pt x="40" y="100"/>
                  </a:lnTo>
                  <a:lnTo>
                    <a:pt x="31" y="102"/>
                  </a:lnTo>
                  <a:lnTo>
                    <a:pt x="24" y="102"/>
                  </a:lnTo>
                  <a:lnTo>
                    <a:pt x="17" y="98"/>
                  </a:lnTo>
                  <a:lnTo>
                    <a:pt x="9" y="93"/>
                  </a:lnTo>
                  <a:lnTo>
                    <a:pt x="4" y="87"/>
                  </a:lnTo>
                  <a:lnTo>
                    <a:pt x="2" y="80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76" name="Freeform 1932"/>
            <p:cNvSpPr>
              <a:spLocks noEditPoints="1"/>
            </p:cNvSpPr>
            <p:nvPr/>
          </p:nvSpPr>
          <p:spPr bwMode="auto">
            <a:xfrm>
              <a:off x="1732" y="2284"/>
              <a:ext cx="33" cy="51"/>
            </a:xfrm>
            <a:custGeom>
              <a:avLst/>
              <a:gdLst>
                <a:gd name="T0" fmla="*/ 33 w 66"/>
                <a:gd name="T1" fmla="*/ 0 h 102"/>
                <a:gd name="T2" fmla="*/ 40 w 66"/>
                <a:gd name="T3" fmla="*/ 0 h 102"/>
                <a:gd name="T4" fmla="*/ 46 w 66"/>
                <a:gd name="T5" fmla="*/ 1 h 102"/>
                <a:gd name="T6" fmla="*/ 51 w 66"/>
                <a:gd name="T7" fmla="*/ 5 h 102"/>
                <a:gd name="T8" fmla="*/ 56 w 66"/>
                <a:gd name="T9" fmla="*/ 10 h 102"/>
                <a:gd name="T10" fmla="*/ 64 w 66"/>
                <a:gd name="T11" fmla="*/ 27 h 102"/>
                <a:gd name="T12" fmla="*/ 66 w 66"/>
                <a:gd name="T13" fmla="*/ 51 h 102"/>
                <a:gd name="T14" fmla="*/ 64 w 66"/>
                <a:gd name="T15" fmla="*/ 74 h 102"/>
                <a:gd name="T16" fmla="*/ 56 w 66"/>
                <a:gd name="T17" fmla="*/ 91 h 102"/>
                <a:gd name="T18" fmla="*/ 51 w 66"/>
                <a:gd name="T19" fmla="*/ 96 h 102"/>
                <a:gd name="T20" fmla="*/ 46 w 66"/>
                <a:gd name="T21" fmla="*/ 100 h 102"/>
                <a:gd name="T22" fmla="*/ 40 w 66"/>
                <a:gd name="T23" fmla="*/ 102 h 102"/>
                <a:gd name="T24" fmla="*/ 33 w 66"/>
                <a:gd name="T25" fmla="*/ 102 h 102"/>
                <a:gd name="T26" fmla="*/ 25 w 66"/>
                <a:gd name="T27" fmla="*/ 102 h 102"/>
                <a:gd name="T28" fmla="*/ 20 w 66"/>
                <a:gd name="T29" fmla="*/ 98 h 102"/>
                <a:gd name="T30" fmla="*/ 14 w 66"/>
                <a:gd name="T31" fmla="*/ 96 h 102"/>
                <a:gd name="T32" fmla="*/ 9 w 66"/>
                <a:gd name="T33" fmla="*/ 91 h 102"/>
                <a:gd name="T34" fmla="*/ 2 w 66"/>
                <a:gd name="T35" fmla="*/ 74 h 102"/>
                <a:gd name="T36" fmla="*/ 0 w 66"/>
                <a:gd name="T37" fmla="*/ 51 h 102"/>
                <a:gd name="T38" fmla="*/ 2 w 66"/>
                <a:gd name="T39" fmla="*/ 27 h 102"/>
                <a:gd name="T40" fmla="*/ 11 w 66"/>
                <a:gd name="T41" fmla="*/ 10 h 102"/>
                <a:gd name="T42" fmla="*/ 14 w 66"/>
                <a:gd name="T43" fmla="*/ 5 h 102"/>
                <a:gd name="T44" fmla="*/ 20 w 66"/>
                <a:gd name="T45" fmla="*/ 1 h 102"/>
                <a:gd name="T46" fmla="*/ 25 w 66"/>
                <a:gd name="T47" fmla="*/ 0 h 102"/>
                <a:gd name="T48" fmla="*/ 33 w 66"/>
                <a:gd name="T49" fmla="*/ 0 h 102"/>
                <a:gd name="T50" fmla="*/ 33 w 66"/>
                <a:gd name="T51" fmla="*/ 18 h 102"/>
                <a:gd name="T52" fmla="*/ 29 w 66"/>
                <a:gd name="T53" fmla="*/ 18 h 102"/>
                <a:gd name="T54" fmla="*/ 25 w 66"/>
                <a:gd name="T55" fmla="*/ 20 h 102"/>
                <a:gd name="T56" fmla="*/ 24 w 66"/>
                <a:gd name="T57" fmla="*/ 21 h 102"/>
                <a:gd name="T58" fmla="*/ 22 w 66"/>
                <a:gd name="T59" fmla="*/ 27 h 102"/>
                <a:gd name="T60" fmla="*/ 20 w 66"/>
                <a:gd name="T61" fmla="*/ 32 h 102"/>
                <a:gd name="T62" fmla="*/ 20 w 66"/>
                <a:gd name="T63" fmla="*/ 40 h 102"/>
                <a:gd name="T64" fmla="*/ 18 w 66"/>
                <a:gd name="T65" fmla="*/ 51 h 102"/>
                <a:gd name="T66" fmla="*/ 20 w 66"/>
                <a:gd name="T67" fmla="*/ 60 h 102"/>
                <a:gd name="T68" fmla="*/ 20 w 66"/>
                <a:gd name="T69" fmla="*/ 69 h 102"/>
                <a:gd name="T70" fmla="*/ 22 w 66"/>
                <a:gd name="T71" fmla="*/ 74 h 102"/>
                <a:gd name="T72" fmla="*/ 24 w 66"/>
                <a:gd name="T73" fmla="*/ 80 h 102"/>
                <a:gd name="T74" fmla="*/ 25 w 66"/>
                <a:gd name="T75" fmla="*/ 82 h 102"/>
                <a:gd name="T76" fmla="*/ 29 w 66"/>
                <a:gd name="T77" fmla="*/ 84 h 102"/>
                <a:gd name="T78" fmla="*/ 33 w 66"/>
                <a:gd name="T79" fmla="*/ 84 h 102"/>
                <a:gd name="T80" fmla="*/ 36 w 66"/>
                <a:gd name="T81" fmla="*/ 84 h 102"/>
                <a:gd name="T82" fmla="*/ 40 w 66"/>
                <a:gd name="T83" fmla="*/ 82 h 102"/>
                <a:gd name="T84" fmla="*/ 42 w 66"/>
                <a:gd name="T85" fmla="*/ 80 h 102"/>
                <a:gd name="T86" fmla="*/ 44 w 66"/>
                <a:gd name="T87" fmla="*/ 74 h 102"/>
                <a:gd name="T88" fmla="*/ 46 w 66"/>
                <a:gd name="T89" fmla="*/ 69 h 102"/>
                <a:gd name="T90" fmla="*/ 47 w 66"/>
                <a:gd name="T91" fmla="*/ 62 h 102"/>
                <a:gd name="T92" fmla="*/ 47 w 66"/>
                <a:gd name="T93" fmla="*/ 51 h 102"/>
                <a:gd name="T94" fmla="*/ 47 w 66"/>
                <a:gd name="T95" fmla="*/ 40 h 102"/>
                <a:gd name="T96" fmla="*/ 46 w 66"/>
                <a:gd name="T97" fmla="*/ 32 h 102"/>
                <a:gd name="T98" fmla="*/ 46 w 66"/>
                <a:gd name="T99" fmla="*/ 27 h 102"/>
                <a:gd name="T100" fmla="*/ 42 w 66"/>
                <a:gd name="T101" fmla="*/ 21 h 102"/>
                <a:gd name="T102" fmla="*/ 40 w 66"/>
                <a:gd name="T103" fmla="*/ 20 h 102"/>
                <a:gd name="T104" fmla="*/ 36 w 66"/>
                <a:gd name="T105" fmla="*/ 18 h 102"/>
                <a:gd name="T106" fmla="*/ 33 w 66"/>
                <a:gd name="T107" fmla="*/ 1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" h="102">
                  <a:moveTo>
                    <a:pt x="33" y="0"/>
                  </a:moveTo>
                  <a:lnTo>
                    <a:pt x="40" y="0"/>
                  </a:lnTo>
                  <a:lnTo>
                    <a:pt x="46" y="1"/>
                  </a:lnTo>
                  <a:lnTo>
                    <a:pt x="51" y="5"/>
                  </a:lnTo>
                  <a:lnTo>
                    <a:pt x="56" y="10"/>
                  </a:lnTo>
                  <a:lnTo>
                    <a:pt x="64" y="27"/>
                  </a:lnTo>
                  <a:lnTo>
                    <a:pt x="66" y="51"/>
                  </a:lnTo>
                  <a:lnTo>
                    <a:pt x="64" y="74"/>
                  </a:lnTo>
                  <a:lnTo>
                    <a:pt x="56" y="91"/>
                  </a:lnTo>
                  <a:lnTo>
                    <a:pt x="51" y="96"/>
                  </a:lnTo>
                  <a:lnTo>
                    <a:pt x="46" y="100"/>
                  </a:lnTo>
                  <a:lnTo>
                    <a:pt x="40" y="102"/>
                  </a:lnTo>
                  <a:lnTo>
                    <a:pt x="33" y="102"/>
                  </a:lnTo>
                  <a:lnTo>
                    <a:pt x="25" y="102"/>
                  </a:lnTo>
                  <a:lnTo>
                    <a:pt x="20" y="98"/>
                  </a:lnTo>
                  <a:lnTo>
                    <a:pt x="14" y="96"/>
                  </a:lnTo>
                  <a:lnTo>
                    <a:pt x="9" y="91"/>
                  </a:lnTo>
                  <a:lnTo>
                    <a:pt x="2" y="74"/>
                  </a:lnTo>
                  <a:lnTo>
                    <a:pt x="0" y="51"/>
                  </a:lnTo>
                  <a:lnTo>
                    <a:pt x="2" y="27"/>
                  </a:lnTo>
                  <a:lnTo>
                    <a:pt x="11" y="10"/>
                  </a:lnTo>
                  <a:lnTo>
                    <a:pt x="14" y="5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3" y="0"/>
                  </a:lnTo>
                  <a:close/>
                  <a:moveTo>
                    <a:pt x="33" y="18"/>
                  </a:moveTo>
                  <a:lnTo>
                    <a:pt x="29" y="18"/>
                  </a:lnTo>
                  <a:lnTo>
                    <a:pt x="25" y="20"/>
                  </a:lnTo>
                  <a:lnTo>
                    <a:pt x="24" y="21"/>
                  </a:lnTo>
                  <a:lnTo>
                    <a:pt x="22" y="27"/>
                  </a:lnTo>
                  <a:lnTo>
                    <a:pt x="20" y="32"/>
                  </a:lnTo>
                  <a:lnTo>
                    <a:pt x="20" y="40"/>
                  </a:lnTo>
                  <a:lnTo>
                    <a:pt x="18" y="51"/>
                  </a:lnTo>
                  <a:lnTo>
                    <a:pt x="20" y="60"/>
                  </a:lnTo>
                  <a:lnTo>
                    <a:pt x="20" y="69"/>
                  </a:lnTo>
                  <a:lnTo>
                    <a:pt x="22" y="74"/>
                  </a:lnTo>
                  <a:lnTo>
                    <a:pt x="24" y="80"/>
                  </a:lnTo>
                  <a:lnTo>
                    <a:pt x="25" y="82"/>
                  </a:lnTo>
                  <a:lnTo>
                    <a:pt x="29" y="84"/>
                  </a:lnTo>
                  <a:lnTo>
                    <a:pt x="33" y="84"/>
                  </a:lnTo>
                  <a:lnTo>
                    <a:pt x="36" y="84"/>
                  </a:lnTo>
                  <a:lnTo>
                    <a:pt x="40" y="82"/>
                  </a:lnTo>
                  <a:lnTo>
                    <a:pt x="42" y="80"/>
                  </a:lnTo>
                  <a:lnTo>
                    <a:pt x="44" y="74"/>
                  </a:lnTo>
                  <a:lnTo>
                    <a:pt x="46" y="69"/>
                  </a:lnTo>
                  <a:lnTo>
                    <a:pt x="47" y="62"/>
                  </a:lnTo>
                  <a:lnTo>
                    <a:pt x="47" y="51"/>
                  </a:lnTo>
                  <a:lnTo>
                    <a:pt x="47" y="40"/>
                  </a:lnTo>
                  <a:lnTo>
                    <a:pt x="46" y="32"/>
                  </a:lnTo>
                  <a:lnTo>
                    <a:pt x="46" y="27"/>
                  </a:lnTo>
                  <a:lnTo>
                    <a:pt x="42" y="21"/>
                  </a:lnTo>
                  <a:lnTo>
                    <a:pt x="40" y="20"/>
                  </a:lnTo>
                  <a:lnTo>
                    <a:pt x="36" y="18"/>
                  </a:lnTo>
                  <a:lnTo>
                    <a:pt x="33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77" name="Freeform 1933"/>
            <p:cNvSpPr>
              <a:spLocks noEditPoints="1"/>
            </p:cNvSpPr>
            <p:nvPr/>
          </p:nvSpPr>
          <p:spPr bwMode="auto">
            <a:xfrm>
              <a:off x="1772" y="2284"/>
              <a:ext cx="33" cy="51"/>
            </a:xfrm>
            <a:custGeom>
              <a:avLst/>
              <a:gdLst>
                <a:gd name="T0" fmla="*/ 33 w 66"/>
                <a:gd name="T1" fmla="*/ 0 h 102"/>
                <a:gd name="T2" fmla="*/ 39 w 66"/>
                <a:gd name="T3" fmla="*/ 0 h 102"/>
                <a:gd name="T4" fmla="*/ 46 w 66"/>
                <a:gd name="T5" fmla="*/ 1 h 102"/>
                <a:gd name="T6" fmla="*/ 51 w 66"/>
                <a:gd name="T7" fmla="*/ 5 h 102"/>
                <a:gd name="T8" fmla="*/ 55 w 66"/>
                <a:gd name="T9" fmla="*/ 10 h 102"/>
                <a:gd name="T10" fmla="*/ 62 w 66"/>
                <a:gd name="T11" fmla="*/ 27 h 102"/>
                <a:gd name="T12" fmla="*/ 66 w 66"/>
                <a:gd name="T13" fmla="*/ 51 h 102"/>
                <a:gd name="T14" fmla="*/ 62 w 66"/>
                <a:gd name="T15" fmla="*/ 74 h 102"/>
                <a:gd name="T16" fmla="*/ 55 w 66"/>
                <a:gd name="T17" fmla="*/ 91 h 102"/>
                <a:gd name="T18" fmla="*/ 51 w 66"/>
                <a:gd name="T19" fmla="*/ 96 h 102"/>
                <a:gd name="T20" fmla="*/ 46 w 66"/>
                <a:gd name="T21" fmla="*/ 100 h 102"/>
                <a:gd name="T22" fmla="*/ 39 w 66"/>
                <a:gd name="T23" fmla="*/ 102 h 102"/>
                <a:gd name="T24" fmla="*/ 33 w 66"/>
                <a:gd name="T25" fmla="*/ 102 h 102"/>
                <a:gd name="T26" fmla="*/ 26 w 66"/>
                <a:gd name="T27" fmla="*/ 102 h 102"/>
                <a:gd name="T28" fmla="*/ 19 w 66"/>
                <a:gd name="T29" fmla="*/ 98 h 102"/>
                <a:gd name="T30" fmla="*/ 13 w 66"/>
                <a:gd name="T31" fmla="*/ 96 h 102"/>
                <a:gd name="T32" fmla="*/ 10 w 66"/>
                <a:gd name="T33" fmla="*/ 91 h 102"/>
                <a:gd name="T34" fmla="*/ 2 w 66"/>
                <a:gd name="T35" fmla="*/ 74 h 102"/>
                <a:gd name="T36" fmla="*/ 0 w 66"/>
                <a:gd name="T37" fmla="*/ 51 h 102"/>
                <a:gd name="T38" fmla="*/ 2 w 66"/>
                <a:gd name="T39" fmla="*/ 27 h 102"/>
                <a:gd name="T40" fmla="*/ 10 w 66"/>
                <a:gd name="T41" fmla="*/ 10 h 102"/>
                <a:gd name="T42" fmla="*/ 13 w 66"/>
                <a:gd name="T43" fmla="*/ 5 h 102"/>
                <a:gd name="T44" fmla="*/ 19 w 66"/>
                <a:gd name="T45" fmla="*/ 1 h 102"/>
                <a:gd name="T46" fmla="*/ 26 w 66"/>
                <a:gd name="T47" fmla="*/ 0 h 102"/>
                <a:gd name="T48" fmla="*/ 33 w 66"/>
                <a:gd name="T49" fmla="*/ 0 h 102"/>
                <a:gd name="T50" fmla="*/ 33 w 66"/>
                <a:gd name="T51" fmla="*/ 18 h 102"/>
                <a:gd name="T52" fmla="*/ 30 w 66"/>
                <a:gd name="T53" fmla="*/ 18 h 102"/>
                <a:gd name="T54" fmla="*/ 26 w 66"/>
                <a:gd name="T55" fmla="*/ 20 h 102"/>
                <a:gd name="T56" fmla="*/ 22 w 66"/>
                <a:gd name="T57" fmla="*/ 21 h 102"/>
                <a:gd name="T58" fmla="*/ 20 w 66"/>
                <a:gd name="T59" fmla="*/ 27 h 102"/>
                <a:gd name="T60" fmla="*/ 20 w 66"/>
                <a:gd name="T61" fmla="*/ 32 h 102"/>
                <a:gd name="T62" fmla="*/ 19 w 66"/>
                <a:gd name="T63" fmla="*/ 40 h 102"/>
                <a:gd name="T64" fmla="*/ 19 w 66"/>
                <a:gd name="T65" fmla="*/ 51 h 102"/>
                <a:gd name="T66" fmla="*/ 19 w 66"/>
                <a:gd name="T67" fmla="*/ 60 h 102"/>
                <a:gd name="T68" fmla="*/ 19 w 66"/>
                <a:gd name="T69" fmla="*/ 69 h 102"/>
                <a:gd name="T70" fmla="*/ 20 w 66"/>
                <a:gd name="T71" fmla="*/ 74 h 102"/>
                <a:gd name="T72" fmla="*/ 22 w 66"/>
                <a:gd name="T73" fmla="*/ 80 h 102"/>
                <a:gd name="T74" fmla="*/ 26 w 66"/>
                <a:gd name="T75" fmla="*/ 82 h 102"/>
                <a:gd name="T76" fmla="*/ 30 w 66"/>
                <a:gd name="T77" fmla="*/ 84 h 102"/>
                <a:gd name="T78" fmla="*/ 33 w 66"/>
                <a:gd name="T79" fmla="*/ 84 h 102"/>
                <a:gd name="T80" fmla="*/ 37 w 66"/>
                <a:gd name="T81" fmla="*/ 84 h 102"/>
                <a:gd name="T82" fmla="*/ 39 w 66"/>
                <a:gd name="T83" fmla="*/ 82 h 102"/>
                <a:gd name="T84" fmla="*/ 42 w 66"/>
                <a:gd name="T85" fmla="*/ 80 h 102"/>
                <a:gd name="T86" fmla="*/ 44 w 66"/>
                <a:gd name="T87" fmla="*/ 74 h 102"/>
                <a:gd name="T88" fmla="*/ 46 w 66"/>
                <a:gd name="T89" fmla="*/ 69 h 102"/>
                <a:gd name="T90" fmla="*/ 46 w 66"/>
                <a:gd name="T91" fmla="*/ 62 h 102"/>
                <a:gd name="T92" fmla="*/ 46 w 66"/>
                <a:gd name="T93" fmla="*/ 51 h 102"/>
                <a:gd name="T94" fmla="*/ 46 w 66"/>
                <a:gd name="T95" fmla="*/ 40 h 102"/>
                <a:gd name="T96" fmla="*/ 46 w 66"/>
                <a:gd name="T97" fmla="*/ 32 h 102"/>
                <a:gd name="T98" fmla="*/ 44 w 66"/>
                <a:gd name="T99" fmla="*/ 27 h 102"/>
                <a:gd name="T100" fmla="*/ 42 w 66"/>
                <a:gd name="T101" fmla="*/ 21 h 102"/>
                <a:gd name="T102" fmla="*/ 39 w 66"/>
                <a:gd name="T103" fmla="*/ 20 h 102"/>
                <a:gd name="T104" fmla="*/ 37 w 66"/>
                <a:gd name="T105" fmla="*/ 18 h 102"/>
                <a:gd name="T106" fmla="*/ 33 w 66"/>
                <a:gd name="T107" fmla="*/ 1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" h="102">
                  <a:moveTo>
                    <a:pt x="33" y="0"/>
                  </a:moveTo>
                  <a:lnTo>
                    <a:pt x="39" y="0"/>
                  </a:lnTo>
                  <a:lnTo>
                    <a:pt x="46" y="1"/>
                  </a:lnTo>
                  <a:lnTo>
                    <a:pt x="51" y="5"/>
                  </a:lnTo>
                  <a:lnTo>
                    <a:pt x="55" y="10"/>
                  </a:lnTo>
                  <a:lnTo>
                    <a:pt x="62" y="27"/>
                  </a:lnTo>
                  <a:lnTo>
                    <a:pt x="66" y="51"/>
                  </a:lnTo>
                  <a:lnTo>
                    <a:pt x="62" y="74"/>
                  </a:lnTo>
                  <a:lnTo>
                    <a:pt x="55" y="91"/>
                  </a:lnTo>
                  <a:lnTo>
                    <a:pt x="51" y="96"/>
                  </a:lnTo>
                  <a:lnTo>
                    <a:pt x="46" y="100"/>
                  </a:lnTo>
                  <a:lnTo>
                    <a:pt x="39" y="102"/>
                  </a:lnTo>
                  <a:lnTo>
                    <a:pt x="33" y="102"/>
                  </a:lnTo>
                  <a:lnTo>
                    <a:pt x="26" y="102"/>
                  </a:lnTo>
                  <a:lnTo>
                    <a:pt x="19" y="98"/>
                  </a:lnTo>
                  <a:lnTo>
                    <a:pt x="13" y="96"/>
                  </a:lnTo>
                  <a:lnTo>
                    <a:pt x="10" y="91"/>
                  </a:lnTo>
                  <a:lnTo>
                    <a:pt x="2" y="74"/>
                  </a:lnTo>
                  <a:lnTo>
                    <a:pt x="0" y="51"/>
                  </a:lnTo>
                  <a:lnTo>
                    <a:pt x="2" y="27"/>
                  </a:lnTo>
                  <a:lnTo>
                    <a:pt x="10" y="10"/>
                  </a:lnTo>
                  <a:lnTo>
                    <a:pt x="13" y="5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3" y="0"/>
                  </a:lnTo>
                  <a:close/>
                  <a:moveTo>
                    <a:pt x="33" y="18"/>
                  </a:moveTo>
                  <a:lnTo>
                    <a:pt x="30" y="18"/>
                  </a:lnTo>
                  <a:lnTo>
                    <a:pt x="26" y="20"/>
                  </a:lnTo>
                  <a:lnTo>
                    <a:pt x="22" y="21"/>
                  </a:lnTo>
                  <a:lnTo>
                    <a:pt x="20" y="27"/>
                  </a:lnTo>
                  <a:lnTo>
                    <a:pt x="20" y="32"/>
                  </a:lnTo>
                  <a:lnTo>
                    <a:pt x="19" y="40"/>
                  </a:lnTo>
                  <a:lnTo>
                    <a:pt x="19" y="51"/>
                  </a:lnTo>
                  <a:lnTo>
                    <a:pt x="19" y="60"/>
                  </a:lnTo>
                  <a:lnTo>
                    <a:pt x="19" y="69"/>
                  </a:lnTo>
                  <a:lnTo>
                    <a:pt x="20" y="74"/>
                  </a:lnTo>
                  <a:lnTo>
                    <a:pt x="22" y="80"/>
                  </a:lnTo>
                  <a:lnTo>
                    <a:pt x="26" y="82"/>
                  </a:lnTo>
                  <a:lnTo>
                    <a:pt x="30" y="84"/>
                  </a:lnTo>
                  <a:lnTo>
                    <a:pt x="33" y="84"/>
                  </a:lnTo>
                  <a:lnTo>
                    <a:pt x="37" y="84"/>
                  </a:lnTo>
                  <a:lnTo>
                    <a:pt x="39" y="82"/>
                  </a:lnTo>
                  <a:lnTo>
                    <a:pt x="42" y="80"/>
                  </a:lnTo>
                  <a:lnTo>
                    <a:pt x="44" y="74"/>
                  </a:lnTo>
                  <a:lnTo>
                    <a:pt x="46" y="69"/>
                  </a:lnTo>
                  <a:lnTo>
                    <a:pt x="46" y="62"/>
                  </a:lnTo>
                  <a:lnTo>
                    <a:pt x="46" y="51"/>
                  </a:lnTo>
                  <a:lnTo>
                    <a:pt x="46" y="40"/>
                  </a:lnTo>
                  <a:lnTo>
                    <a:pt x="46" y="32"/>
                  </a:lnTo>
                  <a:lnTo>
                    <a:pt x="44" y="27"/>
                  </a:lnTo>
                  <a:lnTo>
                    <a:pt x="42" y="21"/>
                  </a:lnTo>
                  <a:lnTo>
                    <a:pt x="39" y="20"/>
                  </a:lnTo>
                  <a:lnTo>
                    <a:pt x="37" y="18"/>
                  </a:lnTo>
                  <a:lnTo>
                    <a:pt x="33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78" name="Freeform 1934"/>
            <p:cNvSpPr>
              <a:spLocks/>
            </p:cNvSpPr>
            <p:nvPr/>
          </p:nvSpPr>
          <p:spPr bwMode="auto">
            <a:xfrm>
              <a:off x="204" y="2014"/>
              <a:ext cx="1623" cy="249"/>
            </a:xfrm>
            <a:custGeom>
              <a:avLst/>
              <a:gdLst>
                <a:gd name="T0" fmla="*/ 0 w 3248"/>
                <a:gd name="T1" fmla="*/ 497 h 497"/>
                <a:gd name="T2" fmla="*/ 0 w 3248"/>
                <a:gd name="T3" fmla="*/ 493 h 497"/>
                <a:gd name="T4" fmla="*/ 464 w 3248"/>
                <a:gd name="T5" fmla="*/ 493 h 497"/>
                <a:gd name="T6" fmla="*/ 464 w 3248"/>
                <a:gd name="T7" fmla="*/ 482 h 497"/>
                <a:gd name="T8" fmla="*/ 696 w 3248"/>
                <a:gd name="T9" fmla="*/ 482 h 497"/>
                <a:gd name="T10" fmla="*/ 696 w 3248"/>
                <a:gd name="T11" fmla="*/ 336 h 497"/>
                <a:gd name="T12" fmla="*/ 927 w 3248"/>
                <a:gd name="T13" fmla="*/ 336 h 497"/>
                <a:gd name="T14" fmla="*/ 927 w 3248"/>
                <a:gd name="T15" fmla="*/ 0 h 497"/>
                <a:gd name="T16" fmla="*/ 1159 w 3248"/>
                <a:gd name="T17" fmla="*/ 0 h 497"/>
                <a:gd name="T18" fmla="*/ 1159 w 3248"/>
                <a:gd name="T19" fmla="*/ 49 h 497"/>
                <a:gd name="T20" fmla="*/ 1391 w 3248"/>
                <a:gd name="T21" fmla="*/ 49 h 497"/>
                <a:gd name="T22" fmla="*/ 1391 w 3248"/>
                <a:gd name="T23" fmla="*/ 385 h 497"/>
                <a:gd name="T24" fmla="*/ 1625 w 3248"/>
                <a:gd name="T25" fmla="*/ 385 h 497"/>
                <a:gd name="T26" fmla="*/ 1625 w 3248"/>
                <a:gd name="T27" fmla="*/ 469 h 497"/>
                <a:gd name="T28" fmla="*/ 1857 w 3248"/>
                <a:gd name="T29" fmla="*/ 469 h 497"/>
                <a:gd name="T30" fmla="*/ 1857 w 3248"/>
                <a:gd name="T31" fmla="*/ 480 h 497"/>
                <a:gd name="T32" fmla="*/ 2089 w 3248"/>
                <a:gd name="T33" fmla="*/ 480 h 497"/>
                <a:gd name="T34" fmla="*/ 2089 w 3248"/>
                <a:gd name="T35" fmla="*/ 486 h 497"/>
                <a:gd name="T36" fmla="*/ 2320 w 3248"/>
                <a:gd name="T37" fmla="*/ 486 h 497"/>
                <a:gd name="T38" fmla="*/ 2320 w 3248"/>
                <a:gd name="T39" fmla="*/ 487 h 497"/>
                <a:gd name="T40" fmla="*/ 2552 w 3248"/>
                <a:gd name="T41" fmla="*/ 487 h 497"/>
                <a:gd name="T42" fmla="*/ 2552 w 3248"/>
                <a:gd name="T43" fmla="*/ 491 h 497"/>
                <a:gd name="T44" fmla="*/ 2784 w 3248"/>
                <a:gd name="T45" fmla="*/ 491 h 497"/>
                <a:gd name="T46" fmla="*/ 2784 w 3248"/>
                <a:gd name="T47" fmla="*/ 493 h 497"/>
                <a:gd name="T48" fmla="*/ 3248 w 3248"/>
                <a:gd name="T49" fmla="*/ 493 h 497"/>
                <a:gd name="T50" fmla="*/ 3248 w 3248"/>
                <a:gd name="T51" fmla="*/ 497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48" h="497">
                  <a:moveTo>
                    <a:pt x="0" y="497"/>
                  </a:moveTo>
                  <a:lnTo>
                    <a:pt x="0" y="493"/>
                  </a:lnTo>
                  <a:lnTo>
                    <a:pt x="464" y="493"/>
                  </a:lnTo>
                  <a:lnTo>
                    <a:pt x="464" y="482"/>
                  </a:lnTo>
                  <a:lnTo>
                    <a:pt x="696" y="482"/>
                  </a:lnTo>
                  <a:lnTo>
                    <a:pt x="696" y="336"/>
                  </a:lnTo>
                  <a:lnTo>
                    <a:pt x="927" y="336"/>
                  </a:lnTo>
                  <a:lnTo>
                    <a:pt x="927" y="0"/>
                  </a:lnTo>
                  <a:lnTo>
                    <a:pt x="1159" y="0"/>
                  </a:lnTo>
                  <a:lnTo>
                    <a:pt x="1159" y="49"/>
                  </a:lnTo>
                  <a:lnTo>
                    <a:pt x="1391" y="49"/>
                  </a:lnTo>
                  <a:lnTo>
                    <a:pt x="1391" y="385"/>
                  </a:lnTo>
                  <a:lnTo>
                    <a:pt x="1625" y="385"/>
                  </a:lnTo>
                  <a:lnTo>
                    <a:pt x="1625" y="469"/>
                  </a:lnTo>
                  <a:lnTo>
                    <a:pt x="1857" y="469"/>
                  </a:lnTo>
                  <a:lnTo>
                    <a:pt x="1857" y="480"/>
                  </a:lnTo>
                  <a:lnTo>
                    <a:pt x="2089" y="480"/>
                  </a:lnTo>
                  <a:lnTo>
                    <a:pt x="2089" y="486"/>
                  </a:lnTo>
                  <a:lnTo>
                    <a:pt x="2320" y="486"/>
                  </a:lnTo>
                  <a:lnTo>
                    <a:pt x="2320" y="487"/>
                  </a:lnTo>
                  <a:lnTo>
                    <a:pt x="2552" y="487"/>
                  </a:lnTo>
                  <a:lnTo>
                    <a:pt x="2552" y="491"/>
                  </a:lnTo>
                  <a:lnTo>
                    <a:pt x="2784" y="491"/>
                  </a:lnTo>
                  <a:lnTo>
                    <a:pt x="2784" y="493"/>
                  </a:lnTo>
                  <a:lnTo>
                    <a:pt x="3248" y="493"/>
                  </a:lnTo>
                  <a:lnTo>
                    <a:pt x="3248" y="497"/>
                  </a:lnTo>
                </a:path>
              </a:pathLst>
            </a:custGeom>
            <a:noFill/>
            <a:ln w="7938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79" name="Line 1935"/>
            <p:cNvSpPr>
              <a:spLocks noChangeShapeType="1"/>
            </p:cNvSpPr>
            <p:nvPr/>
          </p:nvSpPr>
          <p:spPr bwMode="auto">
            <a:xfrm flipV="1">
              <a:off x="262" y="1616"/>
              <a:ext cx="1" cy="9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80" name="Line 1936"/>
            <p:cNvSpPr>
              <a:spLocks noChangeShapeType="1"/>
            </p:cNvSpPr>
            <p:nvPr/>
          </p:nvSpPr>
          <p:spPr bwMode="auto">
            <a:xfrm flipV="1">
              <a:off x="262" y="1466"/>
              <a:ext cx="1" cy="9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81" name="Line 1937"/>
            <p:cNvSpPr>
              <a:spLocks noChangeShapeType="1"/>
            </p:cNvSpPr>
            <p:nvPr/>
          </p:nvSpPr>
          <p:spPr bwMode="auto">
            <a:xfrm>
              <a:off x="204" y="1590"/>
              <a:ext cx="3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82" name="Line 1938"/>
            <p:cNvSpPr>
              <a:spLocks noChangeShapeType="1"/>
            </p:cNvSpPr>
            <p:nvPr/>
          </p:nvSpPr>
          <p:spPr bwMode="auto">
            <a:xfrm>
              <a:off x="288" y="1590"/>
              <a:ext cx="3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83" name="Freeform 1939"/>
            <p:cNvSpPr>
              <a:spLocks/>
            </p:cNvSpPr>
            <p:nvPr/>
          </p:nvSpPr>
          <p:spPr bwMode="auto">
            <a:xfrm>
              <a:off x="235" y="1564"/>
              <a:ext cx="52" cy="52"/>
            </a:xfrm>
            <a:custGeom>
              <a:avLst/>
              <a:gdLst>
                <a:gd name="T0" fmla="*/ 102 w 102"/>
                <a:gd name="T1" fmla="*/ 51 h 102"/>
                <a:gd name="T2" fmla="*/ 99 w 102"/>
                <a:gd name="T3" fmla="*/ 31 h 102"/>
                <a:gd name="T4" fmla="*/ 88 w 102"/>
                <a:gd name="T5" fmla="*/ 14 h 102"/>
                <a:gd name="T6" fmla="*/ 71 w 102"/>
                <a:gd name="T7" fmla="*/ 3 h 102"/>
                <a:gd name="T8" fmla="*/ 51 w 102"/>
                <a:gd name="T9" fmla="*/ 0 h 102"/>
                <a:gd name="T10" fmla="*/ 33 w 102"/>
                <a:gd name="T11" fmla="*/ 3 h 102"/>
                <a:gd name="T12" fmla="*/ 16 w 102"/>
                <a:gd name="T13" fmla="*/ 14 h 102"/>
                <a:gd name="T14" fmla="*/ 5 w 102"/>
                <a:gd name="T15" fmla="*/ 31 h 102"/>
                <a:gd name="T16" fmla="*/ 0 w 102"/>
                <a:gd name="T17" fmla="*/ 51 h 102"/>
                <a:gd name="T18" fmla="*/ 5 w 102"/>
                <a:gd name="T19" fmla="*/ 71 h 102"/>
                <a:gd name="T20" fmla="*/ 16 w 102"/>
                <a:gd name="T21" fmla="*/ 87 h 102"/>
                <a:gd name="T22" fmla="*/ 33 w 102"/>
                <a:gd name="T23" fmla="*/ 98 h 102"/>
                <a:gd name="T24" fmla="*/ 51 w 102"/>
                <a:gd name="T25" fmla="*/ 102 h 102"/>
                <a:gd name="T26" fmla="*/ 71 w 102"/>
                <a:gd name="T27" fmla="*/ 98 h 102"/>
                <a:gd name="T28" fmla="*/ 88 w 102"/>
                <a:gd name="T29" fmla="*/ 87 h 102"/>
                <a:gd name="T30" fmla="*/ 99 w 102"/>
                <a:gd name="T31" fmla="*/ 71 h 102"/>
                <a:gd name="T32" fmla="*/ 102 w 102"/>
                <a:gd name="T33" fmla="*/ 5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02">
                  <a:moveTo>
                    <a:pt x="102" y="51"/>
                  </a:moveTo>
                  <a:lnTo>
                    <a:pt x="99" y="31"/>
                  </a:lnTo>
                  <a:lnTo>
                    <a:pt x="88" y="14"/>
                  </a:lnTo>
                  <a:lnTo>
                    <a:pt x="71" y="3"/>
                  </a:lnTo>
                  <a:lnTo>
                    <a:pt x="51" y="0"/>
                  </a:lnTo>
                  <a:lnTo>
                    <a:pt x="33" y="3"/>
                  </a:lnTo>
                  <a:lnTo>
                    <a:pt x="16" y="14"/>
                  </a:lnTo>
                  <a:lnTo>
                    <a:pt x="5" y="31"/>
                  </a:lnTo>
                  <a:lnTo>
                    <a:pt x="0" y="51"/>
                  </a:lnTo>
                  <a:lnTo>
                    <a:pt x="5" y="71"/>
                  </a:lnTo>
                  <a:lnTo>
                    <a:pt x="16" y="87"/>
                  </a:lnTo>
                  <a:lnTo>
                    <a:pt x="33" y="98"/>
                  </a:lnTo>
                  <a:lnTo>
                    <a:pt x="51" y="102"/>
                  </a:lnTo>
                  <a:lnTo>
                    <a:pt x="71" y="98"/>
                  </a:lnTo>
                  <a:lnTo>
                    <a:pt x="88" y="87"/>
                  </a:lnTo>
                  <a:lnTo>
                    <a:pt x="99" y="71"/>
                  </a:lnTo>
                  <a:lnTo>
                    <a:pt x="102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84" name="Line 1940"/>
            <p:cNvSpPr>
              <a:spLocks noChangeShapeType="1"/>
            </p:cNvSpPr>
            <p:nvPr/>
          </p:nvSpPr>
          <p:spPr bwMode="auto">
            <a:xfrm flipV="1">
              <a:off x="378" y="1198"/>
              <a:ext cx="1" cy="1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85" name="Line 1941"/>
            <p:cNvSpPr>
              <a:spLocks noChangeShapeType="1"/>
            </p:cNvSpPr>
            <p:nvPr/>
          </p:nvSpPr>
          <p:spPr bwMode="auto">
            <a:xfrm flipV="1">
              <a:off x="378" y="1014"/>
              <a:ext cx="1" cy="1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86" name="Line 1942"/>
            <p:cNvSpPr>
              <a:spLocks noChangeShapeType="1"/>
            </p:cNvSpPr>
            <p:nvPr/>
          </p:nvSpPr>
          <p:spPr bwMode="auto">
            <a:xfrm>
              <a:off x="319" y="1173"/>
              <a:ext cx="3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87" name="Line 1943"/>
            <p:cNvSpPr>
              <a:spLocks noChangeShapeType="1"/>
            </p:cNvSpPr>
            <p:nvPr/>
          </p:nvSpPr>
          <p:spPr bwMode="auto">
            <a:xfrm>
              <a:off x="403" y="1173"/>
              <a:ext cx="3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88" name="Freeform 1944"/>
            <p:cNvSpPr>
              <a:spLocks/>
            </p:cNvSpPr>
            <p:nvPr/>
          </p:nvSpPr>
          <p:spPr bwMode="auto">
            <a:xfrm>
              <a:off x="352" y="1147"/>
              <a:ext cx="51" cy="51"/>
            </a:xfrm>
            <a:custGeom>
              <a:avLst/>
              <a:gdLst>
                <a:gd name="T0" fmla="*/ 102 w 102"/>
                <a:gd name="T1" fmla="*/ 51 h 103"/>
                <a:gd name="T2" fmla="*/ 96 w 102"/>
                <a:gd name="T3" fmla="*/ 31 h 103"/>
                <a:gd name="T4" fmla="*/ 85 w 102"/>
                <a:gd name="T5" fmla="*/ 15 h 103"/>
                <a:gd name="T6" fmla="*/ 69 w 102"/>
                <a:gd name="T7" fmla="*/ 4 h 103"/>
                <a:gd name="T8" fmla="*/ 51 w 102"/>
                <a:gd name="T9" fmla="*/ 0 h 103"/>
                <a:gd name="T10" fmla="*/ 31 w 102"/>
                <a:gd name="T11" fmla="*/ 4 h 103"/>
                <a:gd name="T12" fmla="*/ 14 w 102"/>
                <a:gd name="T13" fmla="*/ 15 h 103"/>
                <a:gd name="T14" fmla="*/ 3 w 102"/>
                <a:gd name="T15" fmla="*/ 31 h 103"/>
                <a:gd name="T16" fmla="*/ 0 w 102"/>
                <a:gd name="T17" fmla="*/ 51 h 103"/>
                <a:gd name="T18" fmla="*/ 3 w 102"/>
                <a:gd name="T19" fmla="*/ 72 h 103"/>
                <a:gd name="T20" fmla="*/ 14 w 102"/>
                <a:gd name="T21" fmla="*/ 88 h 103"/>
                <a:gd name="T22" fmla="*/ 31 w 102"/>
                <a:gd name="T23" fmla="*/ 99 h 103"/>
                <a:gd name="T24" fmla="*/ 51 w 102"/>
                <a:gd name="T25" fmla="*/ 103 h 103"/>
                <a:gd name="T26" fmla="*/ 69 w 102"/>
                <a:gd name="T27" fmla="*/ 99 h 103"/>
                <a:gd name="T28" fmla="*/ 85 w 102"/>
                <a:gd name="T29" fmla="*/ 88 h 103"/>
                <a:gd name="T30" fmla="*/ 96 w 102"/>
                <a:gd name="T31" fmla="*/ 72 h 103"/>
                <a:gd name="T32" fmla="*/ 102 w 102"/>
                <a:gd name="T33" fmla="*/ 5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03">
                  <a:moveTo>
                    <a:pt x="102" y="51"/>
                  </a:moveTo>
                  <a:lnTo>
                    <a:pt x="96" y="31"/>
                  </a:lnTo>
                  <a:lnTo>
                    <a:pt x="85" y="15"/>
                  </a:lnTo>
                  <a:lnTo>
                    <a:pt x="69" y="4"/>
                  </a:lnTo>
                  <a:lnTo>
                    <a:pt x="51" y="0"/>
                  </a:lnTo>
                  <a:lnTo>
                    <a:pt x="31" y="4"/>
                  </a:lnTo>
                  <a:lnTo>
                    <a:pt x="14" y="15"/>
                  </a:lnTo>
                  <a:lnTo>
                    <a:pt x="3" y="31"/>
                  </a:lnTo>
                  <a:lnTo>
                    <a:pt x="0" y="51"/>
                  </a:lnTo>
                  <a:lnTo>
                    <a:pt x="3" y="72"/>
                  </a:lnTo>
                  <a:lnTo>
                    <a:pt x="14" y="88"/>
                  </a:lnTo>
                  <a:lnTo>
                    <a:pt x="31" y="99"/>
                  </a:lnTo>
                  <a:lnTo>
                    <a:pt x="51" y="103"/>
                  </a:lnTo>
                  <a:lnTo>
                    <a:pt x="69" y="99"/>
                  </a:lnTo>
                  <a:lnTo>
                    <a:pt x="85" y="88"/>
                  </a:lnTo>
                  <a:lnTo>
                    <a:pt x="96" y="72"/>
                  </a:lnTo>
                  <a:lnTo>
                    <a:pt x="102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89" name="Line 1945"/>
            <p:cNvSpPr>
              <a:spLocks noChangeShapeType="1"/>
            </p:cNvSpPr>
            <p:nvPr/>
          </p:nvSpPr>
          <p:spPr bwMode="auto">
            <a:xfrm flipV="1">
              <a:off x="494" y="1616"/>
              <a:ext cx="1" cy="9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90" name="Line 1946"/>
            <p:cNvSpPr>
              <a:spLocks noChangeShapeType="1"/>
            </p:cNvSpPr>
            <p:nvPr/>
          </p:nvSpPr>
          <p:spPr bwMode="auto">
            <a:xfrm flipV="1">
              <a:off x="494" y="1466"/>
              <a:ext cx="1" cy="9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91" name="Line 1947"/>
            <p:cNvSpPr>
              <a:spLocks noChangeShapeType="1"/>
            </p:cNvSpPr>
            <p:nvPr/>
          </p:nvSpPr>
          <p:spPr bwMode="auto">
            <a:xfrm>
              <a:off x="435" y="1590"/>
              <a:ext cx="3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92" name="Line 1948"/>
            <p:cNvSpPr>
              <a:spLocks noChangeShapeType="1"/>
            </p:cNvSpPr>
            <p:nvPr/>
          </p:nvSpPr>
          <p:spPr bwMode="auto">
            <a:xfrm>
              <a:off x="519" y="1590"/>
              <a:ext cx="3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93" name="Freeform 1949"/>
            <p:cNvSpPr>
              <a:spLocks/>
            </p:cNvSpPr>
            <p:nvPr/>
          </p:nvSpPr>
          <p:spPr bwMode="auto">
            <a:xfrm>
              <a:off x="468" y="1564"/>
              <a:ext cx="51" cy="52"/>
            </a:xfrm>
            <a:custGeom>
              <a:avLst/>
              <a:gdLst>
                <a:gd name="T0" fmla="*/ 102 w 102"/>
                <a:gd name="T1" fmla="*/ 51 h 102"/>
                <a:gd name="T2" fmla="*/ 98 w 102"/>
                <a:gd name="T3" fmla="*/ 31 h 102"/>
                <a:gd name="T4" fmla="*/ 87 w 102"/>
                <a:gd name="T5" fmla="*/ 14 h 102"/>
                <a:gd name="T6" fmla="*/ 71 w 102"/>
                <a:gd name="T7" fmla="*/ 3 h 102"/>
                <a:gd name="T8" fmla="*/ 51 w 102"/>
                <a:gd name="T9" fmla="*/ 0 h 102"/>
                <a:gd name="T10" fmla="*/ 31 w 102"/>
                <a:gd name="T11" fmla="*/ 3 h 102"/>
                <a:gd name="T12" fmla="*/ 14 w 102"/>
                <a:gd name="T13" fmla="*/ 14 h 102"/>
                <a:gd name="T14" fmla="*/ 3 w 102"/>
                <a:gd name="T15" fmla="*/ 31 h 102"/>
                <a:gd name="T16" fmla="*/ 0 w 102"/>
                <a:gd name="T17" fmla="*/ 51 h 102"/>
                <a:gd name="T18" fmla="*/ 3 w 102"/>
                <a:gd name="T19" fmla="*/ 71 h 102"/>
                <a:gd name="T20" fmla="*/ 14 w 102"/>
                <a:gd name="T21" fmla="*/ 87 h 102"/>
                <a:gd name="T22" fmla="*/ 31 w 102"/>
                <a:gd name="T23" fmla="*/ 98 h 102"/>
                <a:gd name="T24" fmla="*/ 51 w 102"/>
                <a:gd name="T25" fmla="*/ 102 h 102"/>
                <a:gd name="T26" fmla="*/ 71 w 102"/>
                <a:gd name="T27" fmla="*/ 98 h 102"/>
                <a:gd name="T28" fmla="*/ 87 w 102"/>
                <a:gd name="T29" fmla="*/ 87 h 102"/>
                <a:gd name="T30" fmla="*/ 98 w 102"/>
                <a:gd name="T31" fmla="*/ 71 h 102"/>
                <a:gd name="T32" fmla="*/ 102 w 102"/>
                <a:gd name="T33" fmla="*/ 5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02">
                  <a:moveTo>
                    <a:pt x="102" y="51"/>
                  </a:moveTo>
                  <a:lnTo>
                    <a:pt x="98" y="31"/>
                  </a:lnTo>
                  <a:lnTo>
                    <a:pt x="87" y="14"/>
                  </a:lnTo>
                  <a:lnTo>
                    <a:pt x="71" y="3"/>
                  </a:lnTo>
                  <a:lnTo>
                    <a:pt x="51" y="0"/>
                  </a:lnTo>
                  <a:lnTo>
                    <a:pt x="31" y="3"/>
                  </a:lnTo>
                  <a:lnTo>
                    <a:pt x="14" y="14"/>
                  </a:lnTo>
                  <a:lnTo>
                    <a:pt x="3" y="31"/>
                  </a:lnTo>
                  <a:lnTo>
                    <a:pt x="0" y="51"/>
                  </a:lnTo>
                  <a:lnTo>
                    <a:pt x="3" y="71"/>
                  </a:lnTo>
                  <a:lnTo>
                    <a:pt x="14" y="87"/>
                  </a:lnTo>
                  <a:lnTo>
                    <a:pt x="31" y="98"/>
                  </a:lnTo>
                  <a:lnTo>
                    <a:pt x="51" y="102"/>
                  </a:lnTo>
                  <a:lnTo>
                    <a:pt x="71" y="98"/>
                  </a:lnTo>
                  <a:lnTo>
                    <a:pt x="87" y="87"/>
                  </a:lnTo>
                  <a:lnTo>
                    <a:pt x="98" y="71"/>
                  </a:lnTo>
                  <a:lnTo>
                    <a:pt x="102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94" name="Line 1950"/>
            <p:cNvSpPr>
              <a:spLocks noChangeShapeType="1"/>
            </p:cNvSpPr>
            <p:nvPr/>
          </p:nvSpPr>
          <p:spPr bwMode="auto">
            <a:xfrm flipV="1">
              <a:off x="610" y="1871"/>
              <a:ext cx="1" cy="7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95" name="Line 1951"/>
            <p:cNvSpPr>
              <a:spLocks noChangeShapeType="1"/>
            </p:cNvSpPr>
            <p:nvPr/>
          </p:nvSpPr>
          <p:spPr bwMode="auto">
            <a:xfrm flipV="1">
              <a:off x="610" y="1747"/>
              <a:ext cx="1" cy="7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96" name="Line 1952"/>
            <p:cNvSpPr>
              <a:spLocks noChangeShapeType="1"/>
            </p:cNvSpPr>
            <p:nvPr/>
          </p:nvSpPr>
          <p:spPr bwMode="auto">
            <a:xfrm>
              <a:off x="551" y="1846"/>
              <a:ext cx="3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97" name="Line 1953"/>
            <p:cNvSpPr>
              <a:spLocks noChangeShapeType="1"/>
            </p:cNvSpPr>
            <p:nvPr/>
          </p:nvSpPr>
          <p:spPr bwMode="auto">
            <a:xfrm>
              <a:off x="635" y="1846"/>
              <a:ext cx="3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98" name="Freeform 1954"/>
            <p:cNvSpPr>
              <a:spLocks/>
            </p:cNvSpPr>
            <p:nvPr/>
          </p:nvSpPr>
          <p:spPr bwMode="auto">
            <a:xfrm>
              <a:off x="584" y="1820"/>
              <a:ext cx="51" cy="51"/>
            </a:xfrm>
            <a:custGeom>
              <a:avLst/>
              <a:gdLst>
                <a:gd name="T0" fmla="*/ 103 w 103"/>
                <a:gd name="T1" fmla="*/ 51 h 102"/>
                <a:gd name="T2" fmla="*/ 97 w 103"/>
                <a:gd name="T3" fmla="*/ 31 h 102"/>
                <a:gd name="T4" fmla="*/ 86 w 103"/>
                <a:gd name="T5" fmla="*/ 15 h 102"/>
                <a:gd name="T6" fmla="*/ 70 w 103"/>
                <a:gd name="T7" fmla="*/ 4 h 102"/>
                <a:gd name="T8" fmla="*/ 51 w 103"/>
                <a:gd name="T9" fmla="*/ 0 h 102"/>
                <a:gd name="T10" fmla="*/ 31 w 103"/>
                <a:gd name="T11" fmla="*/ 4 h 102"/>
                <a:gd name="T12" fmla="*/ 15 w 103"/>
                <a:gd name="T13" fmla="*/ 15 h 102"/>
                <a:gd name="T14" fmla="*/ 4 w 103"/>
                <a:gd name="T15" fmla="*/ 31 h 102"/>
                <a:gd name="T16" fmla="*/ 0 w 103"/>
                <a:gd name="T17" fmla="*/ 51 h 102"/>
                <a:gd name="T18" fmla="*/ 4 w 103"/>
                <a:gd name="T19" fmla="*/ 71 h 102"/>
                <a:gd name="T20" fmla="*/ 15 w 103"/>
                <a:gd name="T21" fmla="*/ 88 h 102"/>
                <a:gd name="T22" fmla="*/ 31 w 103"/>
                <a:gd name="T23" fmla="*/ 99 h 102"/>
                <a:gd name="T24" fmla="*/ 51 w 103"/>
                <a:gd name="T25" fmla="*/ 102 h 102"/>
                <a:gd name="T26" fmla="*/ 70 w 103"/>
                <a:gd name="T27" fmla="*/ 99 h 102"/>
                <a:gd name="T28" fmla="*/ 86 w 103"/>
                <a:gd name="T29" fmla="*/ 88 h 102"/>
                <a:gd name="T30" fmla="*/ 97 w 103"/>
                <a:gd name="T31" fmla="*/ 71 h 102"/>
                <a:gd name="T32" fmla="*/ 103 w 103"/>
                <a:gd name="T33" fmla="*/ 5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3" h="102">
                  <a:moveTo>
                    <a:pt x="103" y="51"/>
                  </a:moveTo>
                  <a:lnTo>
                    <a:pt x="97" y="31"/>
                  </a:lnTo>
                  <a:lnTo>
                    <a:pt x="86" y="15"/>
                  </a:lnTo>
                  <a:lnTo>
                    <a:pt x="70" y="4"/>
                  </a:lnTo>
                  <a:lnTo>
                    <a:pt x="51" y="0"/>
                  </a:lnTo>
                  <a:lnTo>
                    <a:pt x="31" y="4"/>
                  </a:lnTo>
                  <a:lnTo>
                    <a:pt x="15" y="15"/>
                  </a:lnTo>
                  <a:lnTo>
                    <a:pt x="4" y="31"/>
                  </a:lnTo>
                  <a:lnTo>
                    <a:pt x="0" y="51"/>
                  </a:lnTo>
                  <a:lnTo>
                    <a:pt x="4" y="71"/>
                  </a:lnTo>
                  <a:lnTo>
                    <a:pt x="15" y="88"/>
                  </a:lnTo>
                  <a:lnTo>
                    <a:pt x="31" y="99"/>
                  </a:lnTo>
                  <a:lnTo>
                    <a:pt x="51" y="102"/>
                  </a:lnTo>
                  <a:lnTo>
                    <a:pt x="70" y="99"/>
                  </a:lnTo>
                  <a:lnTo>
                    <a:pt x="86" y="88"/>
                  </a:lnTo>
                  <a:lnTo>
                    <a:pt x="97" y="71"/>
                  </a:lnTo>
                  <a:lnTo>
                    <a:pt x="103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299" name="Line 1955"/>
            <p:cNvSpPr>
              <a:spLocks noChangeShapeType="1"/>
            </p:cNvSpPr>
            <p:nvPr/>
          </p:nvSpPr>
          <p:spPr bwMode="auto">
            <a:xfrm flipV="1">
              <a:off x="726" y="1546"/>
              <a:ext cx="1" cy="10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00" name="Line 1956"/>
            <p:cNvSpPr>
              <a:spLocks noChangeShapeType="1"/>
            </p:cNvSpPr>
            <p:nvPr/>
          </p:nvSpPr>
          <p:spPr bwMode="auto">
            <a:xfrm flipV="1">
              <a:off x="726" y="1390"/>
              <a:ext cx="1" cy="10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01" name="Line 1957"/>
            <p:cNvSpPr>
              <a:spLocks noChangeShapeType="1"/>
            </p:cNvSpPr>
            <p:nvPr/>
          </p:nvSpPr>
          <p:spPr bwMode="auto">
            <a:xfrm>
              <a:off x="667" y="1521"/>
              <a:ext cx="3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02" name="Line 1958"/>
            <p:cNvSpPr>
              <a:spLocks noChangeShapeType="1"/>
            </p:cNvSpPr>
            <p:nvPr/>
          </p:nvSpPr>
          <p:spPr bwMode="auto">
            <a:xfrm>
              <a:off x="751" y="1521"/>
              <a:ext cx="3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03" name="Freeform 1959"/>
            <p:cNvSpPr>
              <a:spLocks/>
            </p:cNvSpPr>
            <p:nvPr/>
          </p:nvSpPr>
          <p:spPr bwMode="auto">
            <a:xfrm>
              <a:off x="699" y="1495"/>
              <a:ext cx="51" cy="51"/>
            </a:xfrm>
            <a:custGeom>
              <a:avLst/>
              <a:gdLst>
                <a:gd name="T0" fmla="*/ 103 w 103"/>
                <a:gd name="T1" fmla="*/ 51 h 102"/>
                <a:gd name="T2" fmla="*/ 99 w 103"/>
                <a:gd name="T3" fmla="*/ 31 h 102"/>
                <a:gd name="T4" fmla="*/ 88 w 103"/>
                <a:gd name="T5" fmla="*/ 16 h 102"/>
                <a:gd name="T6" fmla="*/ 72 w 103"/>
                <a:gd name="T7" fmla="*/ 5 h 102"/>
                <a:gd name="T8" fmla="*/ 51 w 103"/>
                <a:gd name="T9" fmla="*/ 0 h 102"/>
                <a:gd name="T10" fmla="*/ 31 w 103"/>
                <a:gd name="T11" fmla="*/ 5 h 102"/>
                <a:gd name="T12" fmla="*/ 15 w 103"/>
                <a:gd name="T13" fmla="*/ 16 h 102"/>
                <a:gd name="T14" fmla="*/ 4 w 103"/>
                <a:gd name="T15" fmla="*/ 31 h 102"/>
                <a:gd name="T16" fmla="*/ 0 w 103"/>
                <a:gd name="T17" fmla="*/ 51 h 102"/>
                <a:gd name="T18" fmla="*/ 4 w 103"/>
                <a:gd name="T19" fmla="*/ 71 h 102"/>
                <a:gd name="T20" fmla="*/ 15 w 103"/>
                <a:gd name="T21" fmla="*/ 88 h 102"/>
                <a:gd name="T22" fmla="*/ 31 w 103"/>
                <a:gd name="T23" fmla="*/ 99 h 102"/>
                <a:gd name="T24" fmla="*/ 51 w 103"/>
                <a:gd name="T25" fmla="*/ 102 h 102"/>
                <a:gd name="T26" fmla="*/ 72 w 103"/>
                <a:gd name="T27" fmla="*/ 99 h 102"/>
                <a:gd name="T28" fmla="*/ 88 w 103"/>
                <a:gd name="T29" fmla="*/ 88 h 102"/>
                <a:gd name="T30" fmla="*/ 99 w 103"/>
                <a:gd name="T31" fmla="*/ 71 h 102"/>
                <a:gd name="T32" fmla="*/ 103 w 103"/>
                <a:gd name="T33" fmla="*/ 5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3" h="102">
                  <a:moveTo>
                    <a:pt x="103" y="51"/>
                  </a:moveTo>
                  <a:lnTo>
                    <a:pt x="99" y="31"/>
                  </a:lnTo>
                  <a:lnTo>
                    <a:pt x="88" y="16"/>
                  </a:lnTo>
                  <a:lnTo>
                    <a:pt x="72" y="5"/>
                  </a:lnTo>
                  <a:lnTo>
                    <a:pt x="51" y="0"/>
                  </a:lnTo>
                  <a:lnTo>
                    <a:pt x="31" y="5"/>
                  </a:lnTo>
                  <a:lnTo>
                    <a:pt x="15" y="16"/>
                  </a:lnTo>
                  <a:lnTo>
                    <a:pt x="4" y="31"/>
                  </a:lnTo>
                  <a:lnTo>
                    <a:pt x="0" y="51"/>
                  </a:lnTo>
                  <a:lnTo>
                    <a:pt x="4" y="71"/>
                  </a:lnTo>
                  <a:lnTo>
                    <a:pt x="15" y="88"/>
                  </a:lnTo>
                  <a:lnTo>
                    <a:pt x="31" y="99"/>
                  </a:lnTo>
                  <a:lnTo>
                    <a:pt x="51" y="102"/>
                  </a:lnTo>
                  <a:lnTo>
                    <a:pt x="72" y="99"/>
                  </a:lnTo>
                  <a:lnTo>
                    <a:pt x="88" y="88"/>
                  </a:lnTo>
                  <a:lnTo>
                    <a:pt x="99" y="71"/>
                  </a:lnTo>
                  <a:lnTo>
                    <a:pt x="103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04" name="Line 1960"/>
            <p:cNvSpPr>
              <a:spLocks noChangeShapeType="1"/>
            </p:cNvSpPr>
            <p:nvPr/>
          </p:nvSpPr>
          <p:spPr bwMode="auto">
            <a:xfrm flipV="1">
              <a:off x="842" y="1477"/>
              <a:ext cx="1" cy="1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05" name="Line 1961"/>
            <p:cNvSpPr>
              <a:spLocks noChangeShapeType="1"/>
            </p:cNvSpPr>
            <p:nvPr/>
          </p:nvSpPr>
          <p:spPr bwMode="auto">
            <a:xfrm flipV="1">
              <a:off x="842" y="1314"/>
              <a:ext cx="1" cy="1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06" name="Line 1962"/>
            <p:cNvSpPr>
              <a:spLocks noChangeShapeType="1"/>
            </p:cNvSpPr>
            <p:nvPr/>
          </p:nvSpPr>
          <p:spPr bwMode="auto">
            <a:xfrm>
              <a:off x="783" y="1451"/>
              <a:ext cx="3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07" name="Line 1963"/>
            <p:cNvSpPr>
              <a:spLocks noChangeShapeType="1"/>
            </p:cNvSpPr>
            <p:nvPr/>
          </p:nvSpPr>
          <p:spPr bwMode="auto">
            <a:xfrm>
              <a:off x="867" y="1451"/>
              <a:ext cx="3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08" name="Freeform 1964"/>
            <p:cNvSpPr>
              <a:spLocks/>
            </p:cNvSpPr>
            <p:nvPr/>
          </p:nvSpPr>
          <p:spPr bwMode="auto">
            <a:xfrm>
              <a:off x="815" y="1426"/>
              <a:ext cx="51" cy="51"/>
            </a:xfrm>
            <a:custGeom>
              <a:avLst/>
              <a:gdLst>
                <a:gd name="T0" fmla="*/ 102 w 102"/>
                <a:gd name="T1" fmla="*/ 51 h 102"/>
                <a:gd name="T2" fmla="*/ 99 w 102"/>
                <a:gd name="T3" fmla="*/ 31 h 102"/>
                <a:gd name="T4" fmla="*/ 88 w 102"/>
                <a:gd name="T5" fmla="*/ 15 h 102"/>
                <a:gd name="T6" fmla="*/ 71 w 102"/>
                <a:gd name="T7" fmla="*/ 4 h 102"/>
                <a:gd name="T8" fmla="*/ 51 w 102"/>
                <a:gd name="T9" fmla="*/ 0 h 102"/>
                <a:gd name="T10" fmla="*/ 33 w 102"/>
                <a:gd name="T11" fmla="*/ 4 h 102"/>
                <a:gd name="T12" fmla="*/ 17 w 102"/>
                <a:gd name="T13" fmla="*/ 15 h 102"/>
                <a:gd name="T14" fmla="*/ 6 w 102"/>
                <a:gd name="T15" fmla="*/ 31 h 102"/>
                <a:gd name="T16" fmla="*/ 0 w 102"/>
                <a:gd name="T17" fmla="*/ 51 h 102"/>
                <a:gd name="T18" fmla="*/ 6 w 102"/>
                <a:gd name="T19" fmla="*/ 71 h 102"/>
                <a:gd name="T20" fmla="*/ 17 w 102"/>
                <a:gd name="T21" fmla="*/ 88 h 102"/>
                <a:gd name="T22" fmla="*/ 33 w 102"/>
                <a:gd name="T23" fmla="*/ 99 h 102"/>
                <a:gd name="T24" fmla="*/ 51 w 102"/>
                <a:gd name="T25" fmla="*/ 102 h 102"/>
                <a:gd name="T26" fmla="*/ 71 w 102"/>
                <a:gd name="T27" fmla="*/ 99 h 102"/>
                <a:gd name="T28" fmla="*/ 88 w 102"/>
                <a:gd name="T29" fmla="*/ 88 h 102"/>
                <a:gd name="T30" fmla="*/ 99 w 102"/>
                <a:gd name="T31" fmla="*/ 71 h 102"/>
                <a:gd name="T32" fmla="*/ 102 w 102"/>
                <a:gd name="T33" fmla="*/ 5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02">
                  <a:moveTo>
                    <a:pt x="102" y="51"/>
                  </a:moveTo>
                  <a:lnTo>
                    <a:pt x="99" y="31"/>
                  </a:lnTo>
                  <a:lnTo>
                    <a:pt x="88" y="15"/>
                  </a:lnTo>
                  <a:lnTo>
                    <a:pt x="71" y="4"/>
                  </a:lnTo>
                  <a:lnTo>
                    <a:pt x="51" y="0"/>
                  </a:lnTo>
                  <a:lnTo>
                    <a:pt x="33" y="4"/>
                  </a:lnTo>
                  <a:lnTo>
                    <a:pt x="17" y="15"/>
                  </a:lnTo>
                  <a:lnTo>
                    <a:pt x="6" y="31"/>
                  </a:lnTo>
                  <a:lnTo>
                    <a:pt x="0" y="51"/>
                  </a:lnTo>
                  <a:lnTo>
                    <a:pt x="6" y="71"/>
                  </a:lnTo>
                  <a:lnTo>
                    <a:pt x="17" y="88"/>
                  </a:lnTo>
                  <a:lnTo>
                    <a:pt x="33" y="99"/>
                  </a:lnTo>
                  <a:lnTo>
                    <a:pt x="51" y="102"/>
                  </a:lnTo>
                  <a:lnTo>
                    <a:pt x="71" y="99"/>
                  </a:lnTo>
                  <a:lnTo>
                    <a:pt x="88" y="88"/>
                  </a:lnTo>
                  <a:lnTo>
                    <a:pt x="99" y="71"/>
                  </a:lnTo>
                  <a:lnTo>
                    <a:pt x="102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09" name="Line 1965"/>
            <p:cNvSpPr>
              <a:spLocks noChangeShapeType="1"/>
            </p:cNvSpPr>
            <p:nvPr/>
          </p:nvSpPr>
          <p:spPr bwMode="auto">
            <a:xfrm flipV="1">
              <a:off x="957" y="1384"/>
              <a:ext cx="1" cy="1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10" name="Line 1966"/>
            <p:cNvSpPr>
              <a:spLocks noChangeShapeType="1"/>
            </p:cNvSpPr>
            <p:nvPr/>
          </p:nvSpPr>
          <p:spPr bwMode="auto">
            <a:xfrm flipV="1">
              <a:off x="957" y="1214"/>
              <a:ext cx="1" cy="1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11" name="Line 1967"/>
            <p:cNvSpPr>
              <a:spLocks noChangeShapeType="1"/>
            </p:cNvSpPr>
            <p:nvPr/>
          </p:nvSpPr>
          <p:spPr bwMode="auto">
            <a:xfrm>
              <a:off x="899" y="1358"/>
              <a:ext cx="3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12" name="Line 1968"/>
            <p:cNvSpPr>
              <a:spLocks noChangeShapeType="1"/>
            </p:cNvSpPr>
            <p:nvPr/>
          </p:nvSpPr>
          <p:spPr bwMode="auto">
            <a:xfrm>
              <a:off x="983" y="1358"/>
              <a:ext cx="3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13" name="Freeform 1969"/>
            <p:cNvSpPr>
              <a:spLocks/>
            </p:cNvSpPr>
            <p:nvPr/>
          </p:nvSpPr>
          <p:spPr bwMode="auto">
            <a:xfrm>
              <a:off x="932" y="1332"/>
              <a:ext cx="51" cy="52"/>
            </a:xfrm>
            <a:custGeom>
              <a:avLst/>
              <a:gdLst>
                <a:gd name="T0" fmla="*/ 102 w 102"/>
                <a:gd name="T1" fmla="*/ 51 h 102"/>
                <a:gd name="T2" fmla="*/ 97 w 102"/>
                <a:gd name="T3" fmla="*/ 31 h 102"/>
                <a:gd name="T4" fmla="*/ 86 w 102"/>
                <a:gd name="T5" fmla="*/ 15 h 102"/>
                <a:gd name="T6" fmla="*/ 71 w 102"/>
                <a:gd name="T7" fmla="*/ 4 h 102"/>
                <a:gd name="T8" fmla="*/ 51 w 102"/>
                <a:gd name="T9" fmla="*/ 0 h 102"/>
                <a:gd name="T10" fmla="*/ 31 w 102"/>
                <a:gd name="T11" fmla="*/ 4 h 102"/>
                <a:gd name="T12" fmla="*/ 14 w 102"/>
                <a:gd name="T13" fmla="*/ 15 h 102"/>
                <a:gd name="T14" fmla="*/ 4 w 102"/>
                <a:gd name="T15" fmla="*/ 31 h 102"/>
                <a:gd name="T16" fmla="*/ 0 w 102"/>
                <a:gd name="T17" fmla="*/ 51 h 102"/>
                <a:gd name="T18" fmla="*/ 4 w 102"/>
                <a:gd name="T19" fmla="*/ 71 h 102"/>
                <a:gd name="T20" fmla="*/ 14 w 102"/>
                <a:gd name="T21" fmla="*/ 88 h 102"/>
                <a:gd name="T22" fmla="*/ 31 w 102"/>
                <a:gd name="T23" fmla="*/ 99 h 102"/>
                <a:gd name="T24" fmla="*/ 51 w 102"/>
                <a:gd name="T25" fmla="*/ 102 h 102"/>
                <a:gd name="T26" fmla="*/ 71 w 102"/>
                <a:gd name="T27" fmla="*/ 99 h 102"/>
                <a:gd name="T28" fmla="*/ 86 w 102"/>
                <a:gd name="T29" fmla="*/ 88 h 102"/>
                <a:gd name="T30" fmla="*/ 97 w 102"/>
                <a:gd name="T31" fmla="*/ 71 h 102"/>
                <a:gd name="T32" fmla="*/ 102 w 102"/>
                <a:gd name="T33" fmla="*/ 5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02">
                  <a:moveTo>
                    <a:pt x="102" y="51"/>
                  </a:moveTo>
                  <a:lnTo>
                    <a:pt x="97" y="31"/>
                  </a:lnTo>
                  <a:lnTo>
                    <a:pt x="86" y="15"/>
                  </a:lnTo>
                  <a:lnTo>
                    <a:pt x="71" y="4"/>
                  </a:lnTo>
                  <a:lnTo>
                    <a:pt x="51" y="0"/>
                  </a:lnTo>
                  <a:lnTo>
                    <a:pt x="31" y="4"/>
                  </a:lnTo>
                  <a:lnTo>
                    <a:pt x="14" y="15"/>
                  </a:lnTo>
                  <a:lnTo>
                    <a:pt x="4" y="31"/>
                  </a:lnTo>
                  <a:lnTo>
                    <a:pt x="0" y="51"/>
                  </a:lnTo>
                  <a:lnTo>
                    <a:pt x="4" y="71"/>
                  </a:lnTo>
                  <a:lnTo>
                    <a:pt x="14" y="88"/>
                  </a:lnTo>
                  <a:lnTo>
                    <a:pt x="31" y="99"/>
                  </a:lnTo>
                  <a:lnTo>
                    <a:pt x="51" y="102"/>
                  </a:lnTo>
                  <a:lnTo>
                    <a:pt x="71" y="99"/>
                  </a:lnTo>
                  <a:lnTo>
                    <a:pt x="86" y="88"/>
                  </a:lnTo>
                  <a:lnTo>
                    <a:pt x="97" y="71"/>
                  </a:lnTo>
                  <a:lnTo>
                    <a:pt x="102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14" name="Line 1970"/>
            <p:cNvSpPr>
              <a:spLocks noChangeShapeType="1"/>
            </p:cNvSpPr>
            <p:nvPr/>
          </p:nvSpPr>
          <p:spPr bwMode="auto">
            <a:xfrm flipV="1">
              <a:off x="1073" y="1639"/>
              <a:ext cx="1" cy="9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15" name="Line 1971"/>
            <p:cNvSpPr>
              <a:spLocks noChangeShapeType="1"/>
            </p:cNvSpPr>
            <p:nvPr/>
          </p:nvSpPr>
          <p:spPr bwMode="auto">
            <a:xfrm flipV="1">
              <a:off x="1073" y="1490"/>
              <a:ext cx="1" cy="9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16" name="Line 1972"/>
            <p:cNvSpPr>
              <a:spLocks noChangeShapeType="1"/>
            </p:cNvSpPr>
            <p:nvPr/>
          </p:nvSpPr>
          <p:spPr bwMode="auto">
            <a:xfrm>
              <a:off x="1016" y="1614"/>
              <a:ext cx="3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17" name="Line 1973"/>
            <p:cNvSpPr>
              <a:spLocks noChangeShapeType="1"/>
            </p:cNvSpPr>
            <p:nvPr/>
          </p:nvSpPr>
          <p:spPr bwMode="auto">
            <a:xfrm>
              <a:off x="1099" y="1614"/>
              <a:ext cx="3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18" name="Freeform 1974"/>
            <p:cNvSpPr>
              <a:spLocks/>
            </p:cNvSpPr>
            <p:nvPr/>
          </p:nvSpPr>
          <p:spPr bwMode="auto">
            <a:xfrm>
              <a:off x="1047" y="1588"/>
              <a:ext cx="51" cy="51"/>
            </a:xfrm>
            <a:custGeom>
              <a:avLst/>
              <a:gdLst>
                <a:gd name="T0" fmla="*/ 102 w 102"/>
                <a:gd name="T1" fmla="*/ 51 h 102"/>
                <a:gd name="T2" fmla="*/ 98 w 102"/>
                <a:gd name="T3" fmla="*/ 31 h 102"/>
                <a:gd name="T4" fmla="*/ 88 w 102"/>
                <a:gd name="T5" fmla="*/ 15 h 102"/>
                <a:gd name="T6" fmla="*/ 71 w 102"/>
                <a:gd name="T7" fmla="*/ 4 h 102"/>
                <a:gd name="T8" fmla="*/ 51 w 102"/>
                <a:gd name="T9" fmla="*/ 0 h 102"/>
                <a:gd name="T10" fmla="*/ 31 w 102"/>
                <a:gd name="T11" fmla="*/ 4 h 102"/>
                <a:gd name="T12" fmla="*/ 16 w 102"/>
                <a:gd name="T13" fmla="*/ 15 h 102"/>
                <a:gd name="T14" fmla="*/ 5 w 102"/>
                <a:gd name="T15" fmla="*/ 31 h 102"/>
                <a:gd name="T16" fmla="*/ 0 w 102"/>
                <a:gd name="T17" fmla="*/ 51 h 102"/>
                <a:gd name="T18" fmla="*/ 5 w 102"/>
                <a:gd name="T19" fmla="*/ 71 h 102"/>
                <a:gd name="T20" fmla="*/ 16 w 102"/>
                <a:gd name="T21" fmla="*/ 88 h 102"/>
                <a:gd name="T22" fmla="*/ 31 w 102"/>
                <a:gd name="T23" fmla="*/ 99 h 102"/>
                <a:gd name="T24" fmla="*/ 51 w 102"/>
                <a:gd name="T25" fmla="*/ 102 h 102"/>
                <a:gd name="T26" fmla="*/ 71 w 102"/>
                <a:gd name="T27" fmla="*/ 99 h 102"/>
                <a:gd name="T28" fmla="*/ 88 w 102"/>
                <a:gd name="T29" fmla="*/ 88 h 102"/>
                <a:gd name="T30" fmla="*/ 98 w 102"/>
                <a:gd name="T31" fmla="*/ 71 h 102"/>
                <a:gd name="T32" fmla="*/ 102 w 102"/>
                <a:gd name="T33" fmla="*/ 5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02">
                  <a:moveTo>
                    <a:pt x="102" y="51"/>
                  </a:moveTo>
                  <a:lnTo>
                    <a:pt x="98" y="31"/>
                  </a:lnTo>
                  <a:lnTo>
                    <a:pt x="88" y="15"/>
                  </a:lnTo>
                  <a:lnTo>
                    <a:pt x="71" y="4"/>
                  </a:lnTo>
                  <a:lnTo>
                    <a:pt x="51" y="0"/>
                  </a:lnTo>
                  <a:lnTo>
                    <a:pt x="31" y="4"/>
                  </a:lnTo>
                  <a:lnTo>
                    <a:pt x="16" y="15"/>
                  </a:lnTo>
                  <a:lnTo>
                    <a:pt x="5" y="31"/>
                  </a:lnTo>
                  <a:lnTo>
                    <a:pt x="0" y="51"/>
                  </a:lnTo>
                  <a:lnTo>
                    <a:pt x="5" y="71"/>
                  </a:lnTo>
                  <a:lnTo>
                    <a:pt x="16" y="88"/>
                  </a:lnTo>
                  <a:lnTo>
                    <a:pt x="31" y="99"/>
                  </a:lnTo>
                  <a:lnTo>
                    <a:pt x="51" y="102"/>
                  </a:lnTo>
                  <a:lnTo>
                    <a:pt x="71" y="99"/>
                  </a:lnTo>
                  <a:lnTo>
                    <a:pt x="88" y="88"/>
                  </a:lnTo>
                  <a:lnTo>
                    <a:pt x="98" y="71"/>
                  </a:lnTo>
                  <a:lnTo>
                    <a:pt x="102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19" name="Line 1975"/>
            <p:cNvSpPr>
              <a:spLocks noChangeShapeType="1"/>
            </p:cNvSpPr>
            <p:nvPr/>
          </p:nvSpPr>
          <p:spPr bwMode="auto">
            <a:xfrm flipV="1">
              <a:off x="1189" y="1337"/>
              <a:ext cx="1" cy="1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20" name="Line 1976"/>
            <p:cNvSpPr>
              <a:spLocks noChangeShapeType="1"/>
            </p:cNvSpPr>
            <p:nvPr/>
          </p:nvSpPr>
          <p:spPr bwMode="auto">
            <a:xfrm flipV="1">
              <a:off x="1189" y="1164"/>
              <a:ext cx="1" cy="1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21" name="Line 1977"/>
            <p:cNvSpPr>
              <a:spLocks noChangeShapeType="1"/>
            </p:cNvSpPr>
            <p:nvPr/>
          </p:nvSpPr>
          <p:spPr bwMode="auto">
            <a:xfrm>
              <a:off x="1132" y="1312"/>
              <a:ext cx="3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22" name="Line 1978"/>
            <p:cNvSpPr>
              <a:spLocks noChangeShapeType="1"/>
            </p:cNvSpPr>
            <p:nvPr/>
          </p:nvSpPr>
          <p:spPr bwMode="auto">
            <a:xfrm>
              <a:off x="1215" y="1312"/>
              <a:ext cx="3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23" name="Freeform 1979"/>
            <p:cNvSpPr>
              <a:spLocks/>
            </p:cNvSpPr>
            <p:nvPr/>
          </p:nvSpPr>
          <p:spPr bwMode="auto">
            <a:xfrm>
              <a:off x="1164" y="1287"/>
              <a:ext cx="51" cy="51"/>
            </a:xfrm>
            <a:custGeom>
              <a:avLst/>
              <a:gdLst>
                <a:gd name="T0" fmla="*/ 102 w 102"/>
                <a:gd name="T1" fmla="*/ 51 h 102"/>
                <a:gd name="T2" fmla="*/ 96 w 102"/>
                <a:gd name="T3" fmla="*/ 31 h 102"/>
                <a:gd name="T4" fmla="*/ 85 w 102"/>
                <a:gd name="T5" fmla="*/ 16 h 102"/>
                <a:gd name="T6" fmla="*/ 69 w 102"/>
                <a:gd name="T7" fmla="*/ 5 h 102"/>
                <a:gd name="T8" fmla="*/ 51 w 102"/>
                <a:gd name="T9" fmla="*/ 0 h 102"/>
                <a:gd name="T10" fmla="*/ 31 w 102"/>
                <a:gd name="T11" fmla="*/ 5 h 102"/>
                <a:gd name="T12" fmla="*/ 14 w 102"/>
                <a:gd name="T13" fmla="*/ 16 h 102"/>
                <a:gd name="T14" fmla="*/ 3 w 102"/>
                <a:gd name="T15" fmla="*/ 31 h 102"/>
                <a:gd name="T16" fmla="*/ 0 w 102"/>
                <a:gd name="T17" fmla="*/ 51 h 102"/>
                <a:gd name="T18" fmla="*/ 3 w 102"/>
                <a:gd name="T19" fmla="*/ 71 h 102"/>
                <a:gd name="T20" fmla="*/ 14 w 102"/>
                <a:gd name="T21" fmla="*/ 87 h 102"/>
                <a:gd name="T22" fmla="*/ 31 w 102"/>
                <a:gd name="T23" fmla="*/ 98 h 102"/>
                <a:gd name="T24" fmla="*/ 51 w 102"/>
                <a:gd name="T25" fmla="*/ 102 h 102"/>
                <a:gd name="T26" fmla="*/ 69 w 102"/>
                <a:gd name="T27" fmla="*/ 98 h 102"/>
                <a:gd name="T28" fmla="*/ 85 w 102"/>
                <a:gd name="T29" fmla="*/ 87 h 102"/>
                <a:gd name="T30" fmla="*/ 96 w 102"/>
                <a:gd name="T31" fmla="*/ 71 h 102"/>
                <a:gd name="T32" fmla="*/ 102 w 102"/>
                <a:gd name="T33" fmla="*/ 5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02">
                  <a:moveTo>
                    <a:pt x="102" y="51"/>
                  </a:moveTo>
                  <a:lnTo>
                    <a:pt x="96" y="31"/>
                  </a:lnTo>
                  <a:lnTo>
                    <a:pt x="85" y="16"/>
                  </a:lnTo>
                  <a:lnTo>
                    <a:pt x="69" y="5"/>
                  </a:lnTo>
                  <a:lnTo>
                    <a:pt x="51" y="0"/>
                  </a:lnTo>
                  <a:lnTo>
                    <a:pt x="31" y="5"/>
                  </a:lnTo>
                  <a:lnTo>
                    <a:pt x="14" y="16"/>
                  </a:lnTo>
                  <a:lnTo>
                    <a:pt x="3" y="31"/>
                  </a:lnTo>
                  <a:lnTo>
                    <a:pt x="0" y="51"/>
                  </a:lnTo>
                  <a:lnTo>
                    <a:pt x="3" y="71"/>
                  </a:lnTo>
                  <a:lnTo>
                    <a:pt x="14" y="87"/>
                  </a:lnTo>
                  <a:lnTo>
                    <a:pt x="31" y="98"/>
                  </a:lnTo>
                  <a:lnTo>
                    <a:pt x="51" y="102"/>
                  </a:lnTo>
                  <a:lnTo>
                    <a:pt x="69" y="98"/>
                  </a:lnTo>
                  <a:lnTo>
                    <a:pt x="85" y="87"/>
                  </a:lnTo>
                  <a:lnTo>
                    <a:pt x="96" y="71"/>
                  </a:lnTo>
                  <a:lnTo>
                    <a:pt x="102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24" name="Line 1980"/>
            <p:cNvSpPr>
              <a:spLocks noChangeShapeType="1"/>
            </p:cNvSpPr>
            <p:nvPr/>
          </p:nvSpPr>
          <p:spPr bwMode="auto">
            <a:xfrm flipV="1">
              <a:off x="1305" y="1384"/>
              <a:ext cx="1" cy="1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25" name="Line 1981"/>
            <p:cNvSpPr>
              <a:spLocks noChangeShapeType="1"/>
            </p:cNvSpPr>
            <p:nvPr/>
          </p:nvSpPr>
          <p:spPr bwMode="auto">
            <a:xfrm flipV="1">
              <a:off x="1305" y="1214"/>
              <a:ext cx="1" cy="1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26" name="Line 1982"/>
            <p:cNvSpPr>
              <a:spLocks noChangeShapeType="1"/>
            </p:cNvSpPr>
            <p:nvPr/>
          </p:nvSpPr>
          <p:spPr bwMode="auto">
            <a:xfrm>
              <a:off x="1248" y="1358"/>
              <a:ext cx="3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27" name="Line 1983"/>
            <p:cNvSpPr>
              <a:spLocks noChangeShapeType="1"/>
            </p:cNvSpPr>
            <p:nvPr/>
          </p:nvSpPr>
          <p:spPr bwMode="auto">
            <a:xfrm>
              <a:off x="1331" y="1358"/>
              <a:ext cx="3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28" name="Freeform 1984"/>
            <p:cNvSpPr>
              <a:spLocks/>
            </p:cNvSpPr>
            <p:nvPr/>
          </p:nvSpPr>
          <p:spPr bwMode="auto">
            <a:xfrm>
              <a:off x="1280" y="1332"/>
              <a:ext cx="51" cy="52"/>
            </a:xfrm>
            <a:custGeom>
              <a:avLst/>
              <a:gdLst>
                <a:gd name="T0" fmla="*/ 103 w 103"/>
                <a:gd name="T1" fmla="*/ 51 h 102"/>
                <a:gd name="T2" fmla="*/ 99 w 103"/>
                <a:gd name="T3" fmla="*/ 31 h 102"/>
                <a:gd name="T4" fmla="*/ 88 w 103"/>
                <a:gd name="T5" fmla="*/ 15 h 102"/>
                <a:gd name="T6" fmla="*/ 72 w 103"/>
                <a:gd name="T7" fmla="*/ 4 h 102"/>
                <a:gd name="T8" fmla="*/ 52 w 103"/>
                <a:gd name="T9" fmla="*/ 0 h 102"/>
                <a:gd name="T10" fmla="*/ 31 w 103"/>
                <a:gd name="T11" fmla="*/ 4 h 102"/>
                <a:gd name="T12" fmla="*/ 15 w 103"/>
                <a:gd name="T13" fmla="*/ 15 h 102"/>
                <a:gd name="T14" fmla="*/ 4 w 103"/>
                <a:gd name="T15" fmla="*/ 31 h 102"/>
                <a:gd name="T16" fmla="*/ 0 w 103"/>
                <a:gd name="T17" fmla="*/ 51 h 102"/>
                <a:gd name="T18" fmla="*/ 4 w 103"/>
                <a:gd name="T19" fmla="*/ 71 h 102"/>
                <a:gd name="T20" fmla="*/ 15 w 103"/>
                <a:gd name="T21" fmla="*/ 88 h 102"/>
                <a:gd name="T22" fmla="*/ 31 w 103"/>
                <a:gd name="T23" fmla="*/ 99 h 102"/>
                <a:gd name="T24" fmla="*/ 52 w 103"/>
                <a:gd name="T25" fmla="*/ 102 h 102"/>
                <a:gd name="T26" fmla="*/ 72 w 103"/>
                <a:gd name="T27" fmla="*/ 99 h 102"/>
                <a:gd name="T28" fmla="*/ 88 w 103"/>
                <a:gd name="T29" fmla="*/ 88 h 102"/>
                <a:gd name="T30" fmla="*/ 99 w 103"/>
                <a:gd name="T31" fmla="*/ 71 h 102"/>
                <a:gd name="T32" fmla="*/ 103 w 103"/>
                <a:gd name="T33" fmla="*/ 5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3" h="102">
                  <a:moveTo>
                    <a:pt x="103" y="51"/>
                  </a:moveTo>
                  <a:lnTo>
                    <a:pt x="99" y="31"/>
                  </a:lnTo>
                  <a:lnTo>
                    <a:pt x="88" y="15"/>
                  </a:lnTo>
                  <a:lnTo>
                    <a:pt x="72" y="4"/>
                  </a:lnTo>
                  <a:lnTo>
                    <a:pt x="52" y="0"/>
                  </a:lnTo>
                  <a:lnTo>
                    <a:pt x="31" y="4"/>
                  </a:lnTo>
                  <a:lnTo>
                    <a:pt x="15" y="15"/>
                  </a:lnTo>
                  <a:lnTo>
                    <a:pt x="4" y="31"/>
                  </a:lnTo>
                  <a:lnTo>
                    <a:pt x="0" y="51"/>
                  </a:lnTo>
                  <a:lnTo>
                    <a:pt x="4" y="71"/>
                  </a:lnTo>
                  <a:lnTo>
                    <a:pt x="15" y="88"/>
                  </a:lnTo>
                  <a:lnTo>
                    <a:pt x="31" y="99"/>
                  </a:lnTo>
                  <a:lnTo>
                    <a:pt x="52" y="102"/>
                  </a:lnTo>
                  <a:lnTo>
                    <a:pt x="72" y="99"/>
                  </a:lnTo>
                  <a:lnTo>
                    <a:pt x="88" y="88"/>
                  </a:lnTo>
                  <a:lnTo>
                    <a:pt x="99" y="71"/>
                  </a:lnTo>
                  <a:lnTo>
                    <a:pt x="103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29" name="Line 1985"/>
            <p:cNvSpPr>
              <a:spLocks noChangeShapeType="1"/>
            </p:cNvSpPr>
            <p:nvPr/>
          </p:nvSpPr>
          <p:spPr bwMode="auto">
            <a:xfrm flipV="1">
              <a:off x="1421" y="1847"/>
              <a:ext cx="1" cy="7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30" name="Line 1986"/>
            <p:cNvSpPr>
              <a:spLocks noChangeShapeType="1"/>
            </p:cNvSpPr>
            <p:nvPr/>
          </p:nvSpPr>
          <p:spPr bwMode="auto">
            <a:xfrm flipV="1">
              <a:off x="1421" y="1721"/>
              <a:ext cx="1" cy="7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31" name="Line 1987"/>
            <p:cNvSpPr>
              <a:spLocks noChangeShapeType="1"/>
            </p:cNvSpPr>
            <p:nvPr/>
          </p:nvSpPr>
          <p:spPr bwMode="auto">
            <a:xfrm>
              <a:off x="1364" y="1822"/>
              <a:ext cx="3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32" name="Line 1988"/>
            <p:cNvSpPr>
              <a:spLocks noChangeShapeType="1"/>
            </p:cNvSpPr>
            <p:nvPr/>
          </p:nvSpPr>
          <p:spPr bwMode="auto">
            <a:xfrm>
              <a:off x="1447" y="1822"/>
              <a:ext cx="3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33" name="Freeform 1989"/>
            <p:cNvSpPr>
              <a:spLocks/>
            </p:cNvSpPr>
            <p:nvPr/>
          </p:nvSpPr>
          <p:spPr bwMode="auto">
            <a:xfrm>
              <a:off x="1395" y="1796"/>
              <a:ext cx="51" cy="51"/>
            </a:xfrm>
            <a:custGeom>
              <a:avLst/>
              <a:gdLst>
                <a:gd name="T0" fmla="*/ 103 w 103"/>
                <a:gd name="T1" fmla="*/ 51 h 102"/>
                <a:gd name="T2" fmla="*/ 99 w 103"/>
                <a:gd name="T3" fmla="*/ 31 h 102"/>
                <a:gd name="T4" fmla="*/ 88 w 103"/>
                <a:gd name="T5" fmla="*/ 14 h 102"/>
                <a:gd name="T6" fmla="*/ 72 w 103"/>
                <a:gd name="T7" fmla="*/ 3 h 102"/>
                <a:gd name="T8" fmla="*/ 52 w 103"/>
                <a:gd name="T9" fmla="*/ 0 h 102"/>
                <a:gd name="T10" fmla="*/ 33 w 103"/>
                <a:gd name="T11" fmla="*/ 3 h 102"/>
                <a:gd name="T12" fmla="*/ 17 w 103"/>
                <a:gd name="T13" fmla="*/ 14 h 102"/>
                <a:gd name="T14" fmla="*/ 6 w 103"/>
                <a:gd name="T15" fmla="*/ 31 h 102"/>
                <a:gd name="T16" fmla="*/ 0 w 103"/>
                <a:gd name="T17" fmla="*/ 51 h 102"/>
                <a:gd name="T18" fmla="*/ 6 w 103"/>
                <a:gd name="T19" fmla="*/ 71 h 102"/>
                <a:gd name="T20" fmla="*/ 17 w 103"/>
                <a:gd name="T21" fmla="*/ 87 h 102"/>
                <a:gd name="T22" fmla="*/ 33 w 103"/>
                <a:gd name="T23" fmla="*/ 98 h 102"/>
                <a:gd name="T24" fmla="*/ 52 w 103"/>
                <a:gd name="T25" fmla="*/ 102 h 102"/>
                <a:gd name="T26" fmla="*/ 72 w 103"/>
                <a:gd name="T27" fmla="*/ 98 h 102"/>
                <a:gd name="T28" fmla="*/ 88 w 103"/>
                <a:gd name="T29" fmla="*/ 87 h 102"/>
                <a:gd name="T30" fmla="*/ 99 w 103"/>
                <a:gd name="T31" fmla="*/ 71 h 102"/>
                <a:gd name="T32" fmla="*/ 103 w 103"/>
                <a:gd name="T33" fmla="*/ 5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3" h="102">
                  <a:moveTo>
                    <a:pt x="103" y="51"/>
                  </a:moveTo>
                  <a:lnTo>
                    <a:pt x="99" y="31"/>
                  </a:lnTo>
                  <a:lnTo>
                    <a:pt x="88" y="14"/>
                  </a:lnTo>
                  <a:lnTo>
                    <a:pt x="72" y="3"/>
                  </a:lnTo>
                  <a:lnTo>
                    <a:pt x="52" y="0"/>
                  </a:lnTo>
                  <a:lnTo>
                    <a:pt x="33" y="3"/>
                  </a:lnTo>
                  <a:lnTo>
                    <a:pt x="17" y="14"/>
                  </a:lnTo>
                  <a:lnTo>
                    <a:pt x="6" y="31"/>
                  </a:lnTo>
                  <a:lnTo>
                    <a:pt x="0" y="51"/>
                  </a:lnTo>
                  <a:lnTo>
                    <a:pt x="6" y="71"/>
                  </a:lnTo>
                  <a:lnTo>
                    <a:pt x="17" y="87"/>
                  </a:lnTo>
                  <a:lnTo>
                    <a:pt x="33" y="98"/>
                  </a:lnTo>
                  <a:lnTo>
                    <a:pt x="52" y="102"/>
                  </a:lnTo>
                  <a:lnTo>
                    <a:pt x="72" y="98"/>
                  </a:lnTo>
                  <a:lnTo>
                    <a:pt x="88" y="87"/>
                  </a:lnTo>
                  <a:lnTo>
                    <a:pt x="99" y="71"/>
                  </a:lnTo>
                  <a:lnTo>
                    <a:pt x="103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34" name="Line 1990"/>
            <p:cNvSpPr>
              <a:spLocks noChangeShapeType="1"/>
            </p:cNvSpPr>
            <p:nvPr/>
          </p:nvSpPr>
          <p:spPr bwMode="auto">
            <a:xfrm flipV="1">
              <a:off x="1537" y="1430"/>
              <a:ext cx="1" cy="11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35" name="Line 1991"/>
            <p:cNvSpPr>
              <a:spLocks noChangeShapeType="1"/>
            </p:cNvSpPr>
            <p:nvPr/>
          </p:nvSpPr>
          <p:spPr bwMode="auto">
            <a:xfrm flipV="1">
              <a:off x="1537" y="1264"/>
              <a:ext cx="1" cy="11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36" name="Line 1992"/>
            <p:cNvSpPr>
              <a:spLocks noChangeShapeType="1"/>
            </p:cNvSpPr>
            <p:nvPr/>
          </p:nvSpPr>
          <p:spPr bwMode="auto">
            <a:xfrm>
              <a:off x="1480" y="1405"/>
              <a:ext cx="3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37" name="Line 1993"/>
            <p:cNvSpPr>
              <a:spLocks noChangeShapeType="1"/>
            </p:cNvSpPr>
            <p:nvPr/>
          </p:nvSpPr>
          <p:spPr bwMode="auto">
            <a:xfrm>
              <a:off x="1563" y="1405"/>
              <a:ext cx="3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38" name="Freeform 1994"/>
            <p:cNvSpPr>
              <a:spLocks/>
            </p:cNvSpPr>
            <p:nvPr/>
          </p:nvSpPr>
          <p:spPr bwMode="auto">
            <a:xfrm>
              <a:off x="1512" y="1379"/>
              <a:ext cx="51" cy="51"/>
            </a:xfrm>
            <a:custGeom>
              <a:avLst/>
              <a:gdLst>
                <a:gd name="T0" fmla="*/ 102 w 102"/>
                <a:gd name="T1" fmla="*/ 51 h 102"/>
                <a:gd name="T2" fmla="*/ 97 w 102"/>
                <a:gd name="T3" fmla="*/ 31 h 102"/>
                <a:gd name="T4" fmla="*/ 86 w 102"/>
                <a:gd name="T5" fmla="*/ 15 h 102"/>
                <a:gd name="T6" fmla="*/ 71 w 102"/>
                <a:gd name="T7" fmla="*/ 4 h 102"/>
                <a:gd name="T8" fmla="*/ 51 w 102"/>
                <a:gd name="T9" fmla="*/ 0 h 102"/>
                <a:gd name="T10" fmla="*/ 31 w 102"/>
                <a:gd name="T11" fmla="*/ 4 h 102"/>
                <a:gd name="T12" fmla="*/ 15 w 102"/>
                <a:gd name="T13" fmla="*/ 15 h 102"/>
                <a:gd name="T14" fmla="*/ 4 w 102"/>
                <a:gd name="T15" fmla="*/ 31 h 102"/>
                <a:gd name="T16" fmla="*/ 0 w 102"/>
                <a:gd name="T17" fmla="*/ 51 h 102"/>
                <a:gd name="T18" fmla="*/ 4 w 102"/>
                <a:gd name="T19" fmla="*/ 71 h 102"/>
                <a:gd name="T20" fmla="*/ 15 w 102"/>
                <a:gd name="T21" fmla="*/ 88 h 102"/>
                <a:gd name="T22" fmla="*/ 31 w 102"/>
                <a:gd name="T23" fmla="*/ 99 h 102"/>
                <a:gd name="T24" fmla="*/ 51 w 102"/>
                <a:gd name="T25" fmla="*/ 102 h 102"/>
                <a:gd name="T26" fmla="*/ 71 w 102"/>
                <a:gd name="T27" fmla="*/ 99 h 102"/>
                <a:gd name="T28" fmla="*/ 86 w 102"/>
                <a:gd name="T29" fmla="*/ 88 h 102"/>
                <a:gd name="T30" fmla="*/ 97 w 102"/>
                <a:gd name="T31" fmla="*/ 71 h 102"/>
                <a:gd name="T32" fmla="*/ 102 w 102"/>
                <a:gd name="T33" fmla="*/ 5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02">
                  <a:moveTo>
                    <a:pt x="102" y="51"/>
                  </a:moveTo>
                  <a:lnTo>
                    <a:pt x="97" y="31"/>
                  </a:lnTo>
                  <a:lnTo>
                    <a:pt x="86" y="15"/>
                  </a:lnTo>
                  <a:lnTo>
                    <a:pt x="71" y="4"/>
                  </a:lnTo>
                  <a:lnTo>
                    <a:pt x="51" y="0"/>
                  </a:lnTo>
                  <a:lnTo>
                    <a:pt x="31" y="4"/>
                  </a:lnTo>
                  <a:lnTo>
                    <a:pt x="15" y="15"/>
                  </a:lnTo>
                  <a:lnTo>
                    <a:pt x="4" y="31"/>
                  </a:lnTo>
                  <a:lnTo>
                    <a:pt x="0" y="51"/>
                  </a:lnTo>
                  <a:lnTo>
                    <a:pt x="4" y="71"/>
                  </a:lnTo>
                  <a:lnTo>
                    <a:pt x="15" y="88"/>
                  </a:lnTo>
                  <a:lnTo>
                    <a:pt x="31" y="99"/>
                  </a:lnTo>
                  <a:lnTo>
                    <a:pt x="51" y="102"/>
                  </a:lnTo>
                  <a:lnTo>
                    <a:pt x="71" y="99"/>
                  </a:lnTo>
                  <a:lnTo>
                    <a:pt x="86" y="88"/>
                  </a:lnTo>
                  <a:lnTo>
                    <a:pt x="97" y="71"/>
                  </a:lnTo>
                  <a:lnTo>
                    <a:pt x="102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39" name="Line 1995"/>
            <p:cNvSpPr>
              <a:spLocks noChangeShapeType="1"/>
            </p:cNvSpPr>
            <p:nvPr/>
          </p:nvSpPr>
          <p:spPr bwMode="auto">
            <a:xfrm flipV="1">
              <a:off x="1653" y="1384"/>
              <a:ext cx="1" cy="1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40" name="Line 1996"/>
            <p:cNvSpPr>
              <a:spLocks noChangeShapeType="1"/>
            </p:cNvSpPr>
            <p:nvPr/>
          </p:nvSpPr>
          <p:spPr bwMode="auto">
            <a:xfrm flipV="1">
              <a:off x="1653" y="1214"/>
              <a:ext cx="1" cy="1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41" name="Line 1997"/>
            <p:cNvSpPr>
              <a:spLocks noChangeShapeType="1"/>
            </p:cNvSpPr>
            <p:nvPr/>
          </p:nvSpPr>
          <p:spPr bwMode="auto">
            <a:xfrm>
              <a:off x="1596" y="1358"/>
              <a:ext cx="3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42" name="Line 1998"/>
            <p:cNvSpPr>
              <a:spLocks noChangeShapeType="1"/>
            </p:cNvSpPr>
            <p:nvPr/>
          </p:nvSpPr>
          <p:spPr bwMode="auto">
            <a:xfrm>
              <a:off x="1679" y="1358"/>
              <a:ext cx="3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43" name="Freeform 1999"/>
            <p:cNvSpPr>
              <a:spLocks/>
            </p:cNvSpPr>
            <p:nvPr/>
          </p:nvSpPr>
          <p:spPr bwMode="auto">
            <a:xfrm>
              <a:off x="1627" y="1332"/>
              <a:ext cx="51" cy="52"/>
            </a:xfrm>
            <a:custGeom>
              <a:avLst/>
              <a:gdLst>
                <a:gd name="T0" fmla="*/ 102 w 102"/>
                <a:gd name="T1" fmla="*/ 51 h 102"/>
                <a:gd name="T2" fmla="*/ 99 w 102"/>
                <a:gd name="T3" fmla="*/ 31 h 102"/>
                <a:gd name="T4" fmla="*/ 88 w 102"/>
                <a:gd name="T5" fmla="*/ 15 h 102"/>
                <a:gd name="T6" fmla="*/ 71 w 102"/>
                <a:gd name="T7" fmla="*/ 4 h 102"/>
                <a:gd name="T8" fmla="*/ 51 w 102"/>
                <a:gd name="T9" fmla="*/ 0 h 102"/>
                <a:gd name="T10" fmla="*/ 33 w 102"/>
                <a:gd name="T11" fmla="*/ 4 h 102"/>
                <a:gd name="T12" fmla="*/ 17 w 102"/>
                <a:gd name="T13" fmla="*/ 15 h 102"/>
                <a:gd name="T14" fmla="*/ 6 w 102"/>
                <a:gd name="T15" fmla="*/ 31 h 102"/>
                <a:gd name="T16" fmla="*/ 0 w 102"/>
                <a:gd name="T17" fmla="*/ 51 h 102"/>
                <a:gd name="T18" fmla="*/ 6 w 102"/>
                <a:gd name="T19" fmla="*/ 71 h 102"/>
                <a:gd name="T20" fmla="*/ 17 w 102"/>
                <a:gd name="T21" fmla="*/ 88 h 102"/>
                <a:gd name="T22" fmla="*/ 33 w 102"/>
                <a:gd name="T23" fmla="*/ 99 h 102"/>
                <a:gd name="T24" fmla="*/ 51 w 102"/>
                <a:gd name="T25" fmla="*/ 102 h 102"/>
                <a:gd name="T26" fmla="*/ 71 w 102"/>
                <a:gd name="T27" fmla="*/ 99 h 102"/>
                <a:gd name="T28" fmla="*/ 88 w 102"/>
                <a:gd name="T29" fmla="*/ 88 h 102"/>
                <a:gd name="T30" fmla="*/ 99 w 102"/>
                <a:gd name="T31" fmla="*/ 71 h 102"/>
                <a:gd name="T32" fmla="*/ 102 w 102"/>
                <a:gd name="T33" fmla="*/ 5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02">
                  <a:moveTo>
                    <a:pt x="102" y="51"/>
                  </a:moveTo>
                  <a:lnTo>
                    <a:pt x="99" y="31"/>
                  </a:lnTo>
                  <a:lnTo>
                    <a:pt x="88" y="15"/>
                  </a:lnTo>
                  <a:lnTo>
                    <a:pt x="71" y="4"/>
                  </a:lnTo>
                  <a:lnTo>
                    <a:pt x="51" y="0"/>
                  </a:lnTo>
                  <a:lnTo>
                    <a:pt x="33" y="4"/>
                  </a:lnTo>
                  <a:lnTo>
                    <a:pt x="17" y="15"/>
                  </a:lnTo>
                  <a:lnTo>
                    <a:pt x="6" y="31"/>
                  </a:lnTo>
                  <a:lnTo>
                    <a:pt x="0" y="51"/>
                  </a:lnTo>
                  <a:lnTo>
                    <a:pt x="6" y="71"/>
                  </a:lnTo>
                  <a:lnTo>
                    <a:pt x="17" y="88"/>
                  </a:lnTo>
                  <a:lnTo>
                    <a:pt x="33" y="99"/>
                  </a:lnTo>
                  <a:lnTo>
                    <a:pt x="51" y="102"/>
                  </a:lnTo>
                  <a:lnTo>
                    <a:pt x="71" y="99"/>
                  </a:lnTo>
                  <a:lnTo>
                    <a:pt x="88" y="88"/>
                  </a:lnTo>
                  <a:lnTo>
                    <a:pt x="99" y="71"/>
                  </a:lnTo>
                  <a:lnTo>
                    <a:pt x="102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44" name="Line 2000"/>
            <p:cNvSpPr>
              <a:spLocks noChangeShapeType="1"/>
            </p:cNvSpPr>
            <p:nvPr/>
          </p:nvSpPr>
          <p:spPr bwMode="auto">
            <a:xfrm flipV="1">
              <a:off x="1769" y="1569"/>
              <a:ext cx="1" cy="10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45" name="Line 2001"/>
            <p:cNvSpPr>
              <a:spLocks noChangeShapeType="1"/>
            </p:cNvSpPr>
            <p:nvPr/>
          </p:nvSpPr>
          <p:spPr bwMode="auto">
            <a:xfrm flipV="1">
              <a:off x="1769" y="1415"/>
              <a:ext cx="1" cy="10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46" name="Line 2002"/>
            <p:cNvSpPr>
              <a:spLocks noChangeShapeType="1"/>
            </p:cNvSpPr>
            <p:nvPr/>
          </p:nvSpPr>
          <p:spPr bwMode="auto">
            <a:xfrm>
              <a:off x="1711" y="1544"/>
              <a:ext cx="3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47" name="Line 2003"/>
            <p:cNvSpPr>
              <a:spLocks noChangeShapeType="1"/>
            </p:cNvSpPr>
            <p:nvPr/>
          </p:nvSpPr>
          <p:spPr bwMode="auto">
            <a:xfrm>
              <a:off x="1795" y="1544"/>
              <a:ext cx="3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48" name="Freeform 2004"/>
            <p:cNvSpPr>
              <a:spLocks/>
            </p:cNvSpPr>
            <p:nvPr/>
          </p:nvSpPr>
          <p:spPr bwMode="auto">
            <a:xfrm>
              <a:off x="1743" y="1519"/>
              <a:ext cx="52" cy="51"/>
            </a:xfrm>
            <a:custGeom>
              <a:avLst/>
              <a:gdLst>
                <a:gd name="T0" fmla="*/ 102 w 102"/>
                <a:gd name="T1" fmla="*/ 52 h 103"/>
                <a:gd name="T2" fmla="*/ 97 w 102"/>
                <a:gd name="T3" fmla="*/ 32 h 103"/>
                <a:gd name="T4" fmla="*/ 86 w 102"/>
                <a:gd name="T5" fmla="*/ 15 h 103"/>
                <a:gd name="T6" fmla="*/ 69 w 102"/>
                <a:gd name="T7" fmla="*/ 4 h 103"/>
                <a:gd name="T8" fmla="*/ 51 w 102"/>
                <a:gd name="T9" fmla="*/ 0 h 103"/>
                <a:gd name="T10" fmla="*/ 31 w 102"/>
                <a:gd name="T11" fmla="*/ 4 h 103"/>
                <a:gd name="T12" fmla="*/ 14 w 102"/>
                <a:gd name="T13" fmla="*/ 15 h 103"/>
                <a:gd name="T14" fmla="*/ 3 w 102"/>
                <a:gd name="T15" fmla="*/ 32 h 103"/>
                <a:gd name="T16" fmla="*/ 0 w 102"/>
                <a:gd name="T17" fmla="*/ 52 h 103"/>
                <a:gd name="T18" fmla="*/ 3 w 102"/>
                <a:gd name="T19" fmla="*/ 72 h 103"/>
                <a:gd name="T20" fmla="*/ 14 w 102"/>
                <a:gd name="T21" fmla="*/ 88 h 103"/>
                <a:gd name="T22" fmla="*/ 31 w 102"/>
                <a:gd name="T23" fmla="*/ 99 h 103"/>
                <a:gd name="T24" fmla="*/ 51 w 102"/>
                <a:gd name="T25" fmla="*/ 103 h 103"/>
                <a:gd name="T26" fmla="*/ 69 w 102"/>
                <a:gd name="T27" fmla="*/ 99 h 103"/>
                <a:gd name="T28" fmla="*/ 86 w 102"/>
                <a:gd name="T29" fmla="*/ 88 h 103"/>
                <a:gd name="T30" fmla="*/ 97 w 102"/>
                <a:gd name="T31" fmla="*/ 72 h 103"/>
                <a:gd name="T32" fmla="*/ 102 w 102"/>
                <a:gd name="T33" fmla="*/ 5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03">
                  <a:moveTo>
                    <a:pt x="102" y="52"/>
                  </a:moveTo>
                  <a:lnTo>
                    <a:pt x="97" y="32"/>
                  </a:lnTo>
                  <a:lnTo>
                    <a:pt x="86" y="15"/>
                  </a:lnTo>
                  <a:lnTo>
                    <a:pt x="69" y="4"/>
                  </a:lnTo>
                  <a:lnTo>
                    <a:pt x="51" y="0"/>
                  </a:lnTo>
                  <a:lnTo>
                    <a:pt x="31" y="4"/>
                  </a:lnTo>
                  <a:lnTo>
                    <a:pt x="14" y="15"/>
                  </a:lnTo>
                  <a:lnTo>
                    <a:pt x="3" y="32"/>
                  </a:lnTo>
                  <a:lnTo>
                    <a:pt x="0" y="52"/>
                  </a:lnTo>
                  <a:lnTo>
                    <a:pt x="3" y="72"/>
                  </a:lnTo>
                  <a:lnTo>
                    <a:pt x="14" y="88"/>
                  </a:lnTo>
                  <a:lnTo>
                    <a:pt x="31" y="99"/>
                  </a:lnTo>
                  <a:lnTo>
                    <a:pt x="51" y="103"/>
                  </a:lnTo>
                  <a:lnTo>
                    <a:pt x="69" y="99"/>
                  </a:lnTo>
                  <a:lnTo>
                    <a:pt x="86" y="88"/>
                  </a:lnTo>
                  <a:lnTo>
                    <a:pt x="97" y="72"/>
                  </a:lnTo>
                  <a:lnTo>
                    <a:pt x="102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49" name="Line 2005"/>
            <p:cNvSpPr>
              <a:spLocks noChangeShapeType="1"/>
            </p:cNvSpPr>
            <p:nvPr/>
          </p:nvSpPr>
          <p:spPr bwMode="auto">
            <a:xfrm flipV="1">
              <a:off x="435" y="640"/>
              <a:ext cx="1" cy="16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50" name="Line 2006"/>
            <p:cNvSpPr>
              <a:spLocks noChangeShapeType="1"/>
            </p:cNvSpPr>
            <p:nvPr/>
          </p:nvSpPr>
          <p:spPr bwMode="auto">
            <a:xfrm flipV="1">
              <a:off x="1132" y="640"/>
              <a:ext cx="1" cy="1623"/>
            </a:xfrm>
            <a:prstGeom prst="line">
              <a:avLst/>
            </a:prstGeom>
            <a:noFill/>
            <a:ln w="142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51" name="Freeform 2007"/>
            <p:cNvSpPr>
              <a:spLocks/>
            </p:cNvSpPr>
            <p:nvPr/>
          </p:nvSpPr>
          <p:spPr bwMode="auto">
            <a:xfrm>
              <a:off x="597" y="2397"/>
              <a:ext cx="43" cy="57"/>
            </a:xfrm>
            <a:custGeom>
              <a:avLst/>
              <a:gdLst>
                <a:gd name="T0" fmla="*/ 67 w 86"/>
                <a:gd name="T1" fmla="*/ 49 h 113"/>
                <a:gd name="T2" fmla="*/ 69 w 86"/>
                <a:gd name="T3" fmla="*/ 64 h 113"/>
                <a:gd name="T4" fmla="*/ 71 w 86"/>
                <a:gd name="T5" fmla="*/ 67 h 113"/>
                <a:gd name="T6" fmla="*/ 75 w 86"/>
                <a:gd name="T7" fmla="*/ 67 h 113"/>
                <a:gd name="T8" fmla="*/ 78 w 86"/>
                <a:gd name="T9" fmla="*/ 66 h 113"/>
                <a:gd name="T10" fmla="*/ 82 w 86"/>
                <a:gd name="T11" fmla="*/ 58 h 113"/>
                <a:gd name="T12" fmla="*/ 84 w 86"/>
                <a:gd name="T13" fmla="*/ 66 h 113"/>
                <a:gd name="T14" fmla="*/ 80 w 86"/>
                <a:gd name="T15" fmla="*/ 75 h 113"/>
                <a:gd name="T16" fmla="*/ 69 w 86"/>
                <a:gd name="T17" fmla="*/ 78 h 113"/>
                <a:gd name="T18" fmla="*/ 58 w 86"/>
                <a:gd name="T19" fmla="*/ 75 h 113"/>
                <a:gd name="T20" fmla="*/ 55 w 86"/>
                <a:gd name="T21" fmla="*/ 67 h 113"/>
                <a:gd name="T22" fmla="*/ 46 w 86"/>
                <a:gd name="T23" fmla="*/ 69 h 113"/>
                <a:gd name="T24" fmla="*/ 31 w 86"/>
                <a:gd name="T25" fmla="*/ 78 h 113"/>
                <a:gd name="T26" fmla="*/ 22 w 86"/>
                <a:gd name="T27" fmla="*/ 78 h 113"/>
                <a:gd name="T28" fmla="*/ 15 w 86"/>
                <a:gd name="T29" fmla="*/ 75 h 113"/>
                <a:gd name="T30" fmla="*/ 13 w 86"/>
                <a:gd name="T31" fmla="*/ 84 h 113"/>
                <a:gd name="T32" fmla="*/ 15 w 86"/>
                <a:gd name="T33" fmla="*/ 100 h 113"/>
                <a:gd name="T34" fmla="*/ 15 w 86"/>
                <a:gd name="T35" fmla="*/ 108 h 113"/>
                <a:gd name="T36" fmla="*/ 11 w 86"/>
                <a:gd name="T37" fmla="*/ 113 h 113"/>
                <a:gd name="T38" fmla="*/ 5 w 86"/>
                <a:gd name="T39" fmla="*/ 113 h 113"/>
                <a:gd name="T40" fmla="*/ 0 w 86"/>
                <a:gd name="T41" fmla="*/ 108 h 113"/>
                <a:gd name="T42" fmla="*/ 0 w 86"/>
                <a:gd name="T43" fmla="*/ 100 h 113"/>
                <a:gd name="T44" fmla="*/ 2 w 86"/>
                <a:gd name="T45" fmla="*/ 89 h 113"/>
                <a:gd name="T46" fmla="*/ 5 w 86"/>
                <a:gd name="T47" fmla="*/ 75 h 113"/>
                <a:gd name="T48" fmla="*/ 5 w 86"/>
                <a:gd name="T49" fmla="*/ 0 h 113"/>
                <a:gd name="T50" fmla="*/ 18 w 86"/>
                <a:gd name="T51" fmla="*/ 47 h 113"/>
                <a:gd name="T52" fmla="*/ 20 w 86"/>
                <a:gd name="T53" fmla="*/ 60 h 113"/>
                <a:gd name="T54" fmla="*/ 25 w 86"/>
                <a:gd name="T55" fmla="*/ 66 h 113"/>
                <a:gd name="T56" fmla="*/ 33 w 86"/>
                <a:gd name="T57" fmla="*/ 67 h 113"/>
                <a:gd name="T58" fmla="*/ 42 w 86"/>
                <a:gd name="T59" fmla="*/ 66 h 113"/>
                <a:gd name="T60" fmla="*/ 55 w 86"/>
                <a:gd name="T61" fmla="*/ 57 h 113"/>
                <a:gd name="T62" fmla="*/ 67 w 86"/>
                <a:gd name="T6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6" h="113">
                  <a:moveTo>
                    <a:pt x="67" y="0"/>
                  </a:moveTo>
                  <a:lnTo>
                    <a:pt x="67" y="49"/>
                  </a:lnTo>
                  <a:lnTo>
                    <a:pt x="67" y="58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71" y="67"/>
                  </a:lnTo>
                  <a:lnTo>
                    <a:pt x="73" y="67"/>
                  </a:lnTo>
                  <a:lnTo>
                    <a:pt x="75" y="67"/>
                  </a:lnTo>
                  <a:lnTo>
                    <a:pt x="77" y="67"/>
                  </a:lnTo>
                  <a:lnTo>
                    <a:pt x="78" y="66"/>
                  </a:lnTo>
                  <a:lnTo>
                    <a:pt x="80" y="64"/>
                  </a:lnTo>
                  <a:lnTo>
                    <a:pt x="82" y="58"/>
                  </a:lnTo>
                  <a:lnTo>
                    <a:pt x="86" y="58"/>
                  </a:lnTo>
                  <a:lnTo>
                    <a:pt x="84" y="66"/>
                  </a:lnTo>
                  <a:lnTo>
                    <a:pt x="82" y="71"/>
                  </a:lnTo>
                  <a:lnTo>
                    <a:pt x="80" y="75"/>
                  </a:lnTo>
                  <a:lnTo>
                    <a:pt x="75" y="78"/>
                  </a:lnTo>
                  <a:lnTo>
                    <a:pt x="69" y="78"/>
                  </a:lnTo>
                  <a:lnTo>
                    <a:pt x="64" y="78"/>
                  </a:lnTo>
                  <a:lnTo>
                    <a:pt x="58" y="75"/>
                  </a:lnTo>
                  <a:lnTo>
                    <a:pt x="56" y="71"/>
                  </a:lnTo>
                  <a:lnTo>
                    <a:pt x="55" y="67"/>
                  </a:lnTo>
                  <a:lnTo>
                    <a:pt x="55" y="62"/>
                  </a:lnTo>
                  <a:lnTo>
                    <a:pt x="46" y="69"/>
                  </a:lnTo>
                  <a:lnTo>
                    <a:pt x="38" y="75"/>
                  </a:lnTo>
                  <a:lnTo>
                    <a:pt x="31" y="78"/>
                  </a:lnTo>
                  <a:lnTo>
                    <a:pt x="25" y="78"/>
                  </a:lnTo>
                  <a:lnTo>
                    <a:pt x="22" y="78"/>
                  </a:lnTo>
                  <a:lnTo>
                    <a:pt x="18" y="77"/>
                  </a:lnTo>
                  <a:lnTo>
                    <a:pt x="15" y="75"/>
                  </a:lnTo>
                  <a:lnTo>
                    <a:pt x="13" y="73"/>
                  </a:lnTo>
                  <a:lnTo>
                    <a:pt x="13" y="84"/>
                  </a:lnTo>
                  <a:lnTo>
                    <a:pt x="15" y="95"/>
                  </a:lnTo>
                  <a:lnTo>
                    <a:pt x="15" y="100"/>
                  </a:lnTo>
                  <a:lnTo>
                    <a:pt x="15" y="104"/>
                  </a:lnTo>
                  <a:lnTo>
                    <a:pt x="15" y="108"/>
                  </a:lnTo>
                  <a:lnTo>
                    <a:pt x="13" y="111"/>
                  </a:lnTo>
                  <a:lnTo>
                    <a:pt x="11" y="113"/>
                  </a:lnTo>
                  <a:lnTo>
                    <a:pt x="7" y="113"/>
                  </a:lnTo>
                  <a:lnTo>
                    <a:pt x="5" y="113"/>
                  </a:lnTo>
                  <a:lnTo>
                    <a:pt x="2" y="111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7"/>
                  </a:lnTo>
                  <a:lnTo>
                    <a:pt x="2" y="89"/>
                  </a:lnTo>
                  <a:lnTo>
                    <a:pt x="4" y="84"/>
                  </a:lnTo>
                  <a:lnTo>
                    <a:pt x="5" y="75"/>
                  </a:lnTo>
                  <a:lnTo>
                    <a:pt x="5" y="67"/>
                  </a:lnTo>
                  <a:lnTo>
                    <a:pt x="5" y="0"/>
                  </a:lnTo>
                  <a:lnTo>
                    <a:pt x="18" y="0"/>
                  </a:lnTo>
                  <a:lnTo>
                    <a:pt x="18" y="47"/>
                  </a:lnTo>
                  <a:lnTo>
                    <a:pt x="20" y="55"/>
                  </a:lnTo>
                  <a:lnTo>
                    <a:pt x="20" y="60"/>
                  </a:lnTo>
                  <a:lnTo>
                    <a:pt x="22" y="64"/>
                  </a:lnTo>
                  <a:lnTo>
                    <a:pt x="25" y="66"/>
                  </a:lnTo>
                  <a:lnTo>
                    <a:pt x="29" y="67"/>
                  </a:lnTo>
                  <a:lnTo>
                    <a:pt x="33" y="67"/>
                  </a:lnTo>
                  <a:lnTo>
                    <a:pt x="36" y="67"/>
                  </a:lnTo>
                  <a:lnTo>
                    <a:pt x="42" y="66"/>
                  </a:lnTo>
                  <a:lnTo>
                    <a:pt x="47" y="62"/>
                  </a:lnTo>
                  <a:lnTo>
                    <a:pt x="55" y="57"/>
                  </a:lnTo>
                  <a:lnTo>
                    <a:pt x="55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52" name="Freeform 2008"/>
            <p:cNvSpPr>
              <a:spLocks/>
            </p:cNvSpPr>
            <p:nvPr/>
          </p:nvSpPr>
          <p:spPr bwMode="auto">
            <a:xfrm>
              <a:off x="669" y="2391"/>
              <a:ext cx="64" cy="44"/>
            </a:xfrm>
            <a:custGeom>
              <a:avLst/>
              <a:gdLst>
                <a:gd name="T0" fmla="*/ 0 w 128"/>
                <a:gd name="T1" fmla="*/ 2 h 90"/>
                <a:gd name="T2" fmla="*/ 22 w 128"/>
                <a:gd name="T3" fmla="*/ 2 h 90"/>
                <a:gd name="T4" fmla="*/ 22 w 128"/>
                <a:gd name="T5" fmla="*/ 15 h 90"/>
                <a:gd name="T6" fmla="*/ 28 w 128"/>
                <a:gd name="T7" fmla="*/ 9 h 90"/>
                <a:gd name="T8" fmla="*/ 35 w 128"/>
                <a:gd name="T9" fmla="*/ 4 h 90"/>
                <a:gd name="T10" fmla="*/ 40 w 128"/>
                <a:gd name="T11" fmla="*/ 2 h 90"/>
                <a:gd name="T12" fmla="*/ 48 w 128"/>
                <a:gd name="T13" fmla="*/ 0 h 90"/>
                <a:gd name="T14" fmla="*/ 57 w 128"/>
                <a:gd name="T15" fmla="*/ 2 h 90"/>
                <a:gd name="T16" fmla="*/ 62 w 128"/>
                <a:gd name="T17" fmla="*/ 4 h 90"/>
                <a:gd name="T18" fmla="*/ 68 w 128"/>
                <a:gd name="T19" fmla="*/ 9 h 90"/>
                <a:gd name="T20" fmla="*/ 71 w 128"/>
                <a:gd name="T21" fmla="*/ 15 h 90"/>
                <a:gd name="T22" fmla="*/ 79 w 128"/>
                <a:gd name="T23" fmla="*/ 9 h 90"/>
                <a:gd name="T24" fmla="*/ 84 w 128"/>
                <a:gd name="T25" fmla="*/ 4 h 90"/>
                <a:gd name="T26" fmla="*/ 91 w 128"/>
                <a:gd name="T27" fmla="*/ 2 h 90"/>
                <a:gd name="T28" fmla="*/ 99 w 128"/>
                <a:gd name="T29" fmla="*/ 0 h 90"/>
                <a:gd name="T30" fmla="*/ 108 w 128"/>
                <a:gd name="T31" fmla="*/ 2 h 90"/>
                <a:gd name="T32" fmla="*/ 115 w 128"/>
                <a:gd name="T33" fmla="*/ 4 h 90"/>
                <a:gd name="T34" fmla="*/ 121 w 128"/>
                <a:gd name="T35" fmla="*/ 9 h 90"/>
                <a:gd name="T36" fmla="*/ 124 w 128"/>
                <a:gd name="T37" fmla="*/ 17 h 90"/>
                <a:gd name="T38" fmla="*/ 126 w 128"/>
                <a:gd name="T39" fmla="*/ 20 h 90"/>
                <a:gd name="T40" fmla="*/ 126 w 128"/>
                <a:gd name="T41" fmla="*/ 28 h 90"/>
                <a:gd name="T42" fmla="*/ 128 w 128"/>
                <a:gd name="T43" fmla="*/ 35 h 90"/>
                <a:gd name="T44" fmla="*/ 128 w 128"/>
                <a:gd name="T45" fmla="*/ 90 h 90"/>
                <a:gd name="T46" fmla="*/ 104 w 128"/>
                <a:gd name="T47" fmla="*/ 90 h 90"/>
                <a:gd name="T48" fmla="*/ 104 w 128"/>
                <a:gd name="T49" fmla="*/ 40 h 90"/>
                <a:gd name="T50" fmla="*/ 104 w 128"/>
                <a:gd name="T51" fmla="*/ 33 h 90"/>
                <a:gd name="T52" fmla="*/ 104 w 128"/>
                <a:gd name="T53" fmla="*/ 28 h 90"/>
                <a:gd name="T54" fmla="*/ 102 w 128"/>
                <a:gd name="T55" fmla="*/ 24 h 90"/>
                <a:gd name="T56" fmla="*/ 99 w 128"/>
                <a:gd name="T57" fmla="*/ 20 h 90"/>
                <a:gd name="T58" fmla="*/ 97 w 128"/>
                <a:gd name="T59" fmla="*/ 18 h 90"/>
                <a:gd name="T60" fmla="*/ 91 w 128"/>
                <a:gd name="T61" fmla="*/ 18 h 90"/>
                <a:gd name="T62" fmla="*/ 88 w 128"/>
                <a:gd name="T63" fmla="*/ 18 h 90"/>
                <a:gd name="T64" fmla="*/ 82 w 128"/>
                <a:gd name="T65" fmla="*/ 22 h 90"/>
                <a:gd name="T66" fmla="*/ 79 w 128"/>
                <a:gd name="T67" fmla="*/ 26 h 90"/>
                <a:gd name="T68" fmla="*/ 77 w 128"/>
                <a:gd name="T69" fmla="*/ 29 h 90"/>
                <a:gd name="T70" fmla="*/ 75 w 128"/>
                <a:gd name="T71" fmla="*/ 35 h 90"/>
                <a:gd name="T72" fmla="*/ 75 w 128"/>
                <a:gd name="T73" fmla="*/ 40 h 90"/>
                <a:gd name="T74" fmla="*/ 75 w 128"/>
                <a:gd name="T75" fmla="*/ 48 h 90"/>
                <a:gd name="T76" fmla="*/ 75 w 128"/>
                <a:gd name="T77" fmla="*/ 90 h 90"/>
                <a:gd name="T78" fmla="*/ 51 w 128"/>
                <a:gd name="T79" fmla="*/ 90 h 90"/>
                <a:gd name="T80" fmla="*/ 51 w 128"/>
                <a:gd name="T81" fmla="*/ 42 h 90"/>
                <a:gd name="T82" fmla="*/ 51 w 128"/>
                <a:gd name="T83" fmla="*/ 35 h 90"/>
                <a:gd name="T84" fmla="*/ 51 w 128"/>
                <a:gd name="T85" fmla="*/ 29 h 90"/>
                <a:gd name="T86" fmla="*/ 51 w 128"/>
                <a:gd name="T87" fmla="*/ 26 h 90"/>
                <a:gd name="T88" fmla="*/ 49 w 128"/>
                <a:gd name="T89" fmla="*/ 22 h 90"/>
                <a:gd name="T90" fmla="*/ 48 w 128"/>
                <a:gd name="T91" fmla="*/ 20 h 90"/>
                <a:gd name="T92" fmla="*/ 44 w 128"/>
                <a:gd name="T93" fmla="*/ 18 h 90"/>
                <a:gd name="T94" fmla="*/ 40 w 128"/>
                <a:gd name="T95" fmla="*/ 18 h 90"/>
                <a:gd name="T96" fmla="*/ 35 w 128"/>
                <a:gd name="T97" fmla="*/ 18 h 90"/>
                <a:gd name="T98" fmla="*/ 31 w 128"/>
                <a:gd name="T99" fmla="*/ 22 h 90"/>
                <a:gd name="T100" fmla="*/ 26 w 128"/>
                <a:gd name="T101" fmla="*/ 24 h 90"/>
                <a:gd name="T102" fmla="*/ 24 w 128"/>
                <a:gd name="T103" fmla="*/ 29 h 90"/>
                <a:gd name="T104" fmla="*/ 24 w 128"/>
                <a:gd name="T105" fmla="*/ 33 h 90"/>
                <a:gd name="T106" fmla="*/ 22 w 128"/>
                <a:gd name="T107" fmla="*/ 40 h 90"/>
                <a:gd name="T108" fmla="*/ 22 w 128"/>
                <a:gd name="T109" fmla="*/ 48 h 90"/>
                <a:gd name="T110" fmla="*/ 22 w 128"/>
                <a:gd name="T111" fmla="*/ 90 h 90"/>
                <a:gd name="T112" fmla="*/ 0 w 128"/>
                <a:gd name="T113" fmla="*/ 90 h 90"/>
                <a:gd name="T114" fmla="*/ 0 w 128"/>
                <a:gd name="T115" fmla="*/ 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8" h="90">
                  <a:moveTo>
                    <a:pt x="0" y="2"/>
                  </a:moveTo>
                  <a:lnTo>
                    <a:pt x="22" y="2"/>
                  </a:lnTo>
                  <a:lnTo>
                    <a:pt x="22" y="15"/>
                  </a:lnTo>
                  <a:lnTo>
                    <a:pt x="28" y="9"/>
                  </a:lnTo>
                  <a:lnTo>
                    <a:pt x="35" y="4"/>
                  </a:lnTo>
                  <a:lnTo>
                    <a:pt x="40" y="2"/>
                  </a:lnTo>
                  <a:lnTo>
                    <a:pt x="48" y="0"/>
                  </a:lnTo>
                  <a:lnTo>
                    <a:pt x="57" y="2"/>
                  </a:lnTo>
                  <a:lnTo>
                    <a:pt x="62" y="4"/>
                  </a:lnTo>
                  <a:lnTo>
                    <a:pt x="68" y="9"/>
                  </a:lnTo>
                  <a:lnTo>
                    <a:pt x="71" y="15"/>
                  </a:lnTo>
                  <a:lnTo>
                    <a:pt x="79" y="9"/>
                  </a:lnTo>
                  <a:lnTo>
                    <a:pt x="84" y="4"/>
                  </a:lnTo>
                  <a:lnTo>
                    <a:pt x="91" y="2"/>
                  </a:lnTo>
                  <a:lnTo>
                    <a:pt x="99" y="0"/>
                  </a:lnTo>
                  <a:lnTo>
                    <a:pt x="108" y="2"/>
                  </a:lnTo>
                  <a:lnTo>
                    <a:pt x="115" y="4"/>
                  </a:lnTo>
                  <a:lnTo>
                    <a:pt x="121" y="9"/>
                  </a:lnTo>
                  <a:lnTo>
                    <a:pt x="124" y="17"/>
                  </a:lnTo>
                  <a:lnTo>
                    <a:pt x="126" y="20"/>
                  </a:lnTo>
                  <a:lnTo>
                    <a:pt x="126" y="28"/>
                  </a:lnTo>
                  <a:lnTo>
                    <a:pt x="128" y="35"/>
                  </a:lnTo>
                  <a:lnTo>
                    <a:pt x="128" y="90"/>
                  </a:lnTo>
                  <a:lnTo>
                    <a:pt x="104" y="90"/>
                  </a:lnTo>
                  <a:lnTo>
                    <a:pt x="104" y="40"/>
                  </a:lnTo>
                  <a:lnTo>
                    <a:pt x="104" y="33"/>
                  </a:lnTo>
                  <a:lnTo>
                    <a:pt x="104" y="28"/>
                  </a:lnTo>
                  <a:lnTo>
                    <a:pt x="102" y="24"/>
                  </a:lnTo>
                  <a:lnTo>
                    <a:pt x="99" y="20"/>
                  </a:lnTo>
                  <a:lnTo>
                    <a:pt x="97" y="18"/>
                  </a:lnTo>
                  <a:lnTo>
                    <a:pt x="91" y="18"/>
                  </a:lnTo>
                  <a:lnTo>
                    <a:pt x="88" y="18"/>
                  </a:lnTo>
                  <a:lnTo>
                    <a:pt x="82" y="22"/>
                  </a:lnTo>
                  <a:lnTo>
                    <a:pt x="79" y="26"/>
                  </a:lnTo>
                  <a:lnTo>
                    <a:pt x="77" y="29"/>
                  </a:lnTo>
                  <a:lnTo>
                    <a:pt x="75" y="35"/>
                  </a:lnTo>
                  <a:lnTo>
                    <a:pt x="75" y="40"/>
                  </a:lnTo>
                  <a:lnTo>
                    <a:pt x="75" y="48"/>
                  </a:lnTo>
                  <a:lnTo>
                    <a:pt x="75" y="90"/>
                  </a:lnTo>
                  <a:lnTo>
                    <a:pt x="51" y="90"/>
                  </a:lnTo>
                  <a:lnTo>
                    <a:pt x="51" y="42"/>
                  </a:lnTo>
                  <a:lnTo>
                    <a:pt x="51" y="35"/>
                  </a:lnTo>
                  <a:lnTo>
                    <a:pt x="51" y="29"/>
                  </a:lnTo>
                  <a:lnTo>
                    <a:pt x="51" y="26"/>
                  </a:lnTo>
                  <a:lnTo>
                    <a:pt x="49" y="22"/>
                  </a:lnTo>
                  <a:lnTo>
                    <a:pt x="48" y="20"/>
                  </a:lnTo>
                  <a:lnTo>
                    <a:pt x="44" y="18"/>
                  </a:lnTo>
                  <a:lnTo>
                    <a:pt x="40" y="18"/>
                  </a:lnTo>
                  <a:lnTo>
                    <a:pt x="35" y="18"/>
                  </a:lnTo>
                  <a:lnTo>
                    <a:pt x="31" y="22"/>
                  </a:lnTo>
                  <a:lnTo>
                    <a:pt x="26" y="24"/>
                  </a:lnTo>
                  <a:lnTo>
                    <a:pt x="24" y="29"/>
                  </a:lnTo>
                  <a:lnTo>
                    <a:pt x="24" y="33"/>
                  </a:lnTo>
                  <a:lnTo>
                    <a:pt x="22" y="40"/>
                  </a:lnTo>
                  <a:lnTo>
                    <a:pt x="22" y="48"/>
                  </a:lnTo>
                  <a:lnTo>
                    <a:pt x="22" y="90"/>
                  </a:lnTo>
                  <a:lnTo>
                    <a:pt x="0" y="9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53" name="Freeform 2009"/>
            <p:cNvSpPr>
              <a:spLocks noEditPoints="1"/>
            </p:cNvSpPr>
            <p:nvPr/>
          </p:nvSpPr>
          <p:spPr bwMode="auto">
            <a:xfrm>
              <a:off x="742" y="2391"/>
              <a:ext cx="46" cy="45"/>
            </a:xfrm>
            <a:custGeom>
              <a:avLst/>
              <a:gdLst>
                <a:gd name="T0" fmla="*/ 0 w 91"/>
                <a:gd name="T1" fmla="*/ 46 h 91"/>
                <a:gd name="T2" fmla="*/ 2 w 91"/>
                <a:gd name="T3" fmla="*/ 33 h 91"/>
                <a:gd name="T4" fmla="*/ 6 w 91"/>
                <a:gd name="T5" fmla="*/ 22 h 91"/>
                <a:gd name="T6" fmla="*/ 11 w 91"/>
                <a:gd name="T7" fmla="*/ 17 h 91"/>
                <a:gd name="T8" fmla="*/ 17 w 91"/>
                <a:gd name="T9" fmla="*/ 11 h 91"/>
                <a:gd name="T10" fmla="*/ 22 w 91"/>
                <a:gd name="T11" fmla="*/ 6 h 91"/>
                <a:gd name="T12" fmla="*/ 29 w 91"/>
                <a:gd name="T13" fmla="*/ 4 h 91"/>
                <a:gd name="T14" fmla="*/ 37 w 91"/>
                <a:gd name="T15" fmla="*/ 2 h 91"/>
                <a:gd name="T16" fmla="*/ 46 w 91"/>
                <a:gd name="T17" fmla="*/ 0 h 91"/>
                <a:gd name="T18" fmla="*/ 64 w 91"/>
                <a:gd name="T19" fmla="*/ 4 h 91"/>
                <a:gd name="T20" fmla="*/ 79 w 91"/>
                <a:gd name="T21" fmla="*/ 13 h 91"/>
                <a:gd name="T22" fmla="*/ 88 w 91"/>
                <a:gd name="T23" fmla="*/ 28 h 91"/>
                <a:gd name="T24" fmla="*/ 91 w 91"/>
                <a:gd name="T25" fmla="*/ 46 h 91"/>
                <a:gd name="T26" fmla="*/ 88 w 91"/>
                <a:gd name="T27" fmla="*/ 64 h 91"/>
                <a:gd name="T28" fmla="*/ 79 w 91"/>
                <a:gd name="T29" fmla="*/ 79 h 91"/>
                <a:gd name="T30" fmla="*/ 64 w 91"/>
                <a:gd name="T31" fmla="*/ 88 h 91"/>
                <a:gd name="T32" fmla="*/ 46 w 91"/>
                <a:gd name="T33" fmla="*/ 91 h 91"/>
                <a:gd name="T34" fmla="*/ 35 w 91"/>
                <a:gd name="T35" fmla="*/ 90 h 91"/>
                <a:gd name="T36" fmla="*/ 22 w 91"/>
                <a:gd name="T37" fmla="*/ 86 h 91"/>
                <a:gd name="T38" fmla="*/ 17 w 91"/>
                <a:gd name="T39" fmla="*/ 82 h 91"/>
                <a:gd name="T40" fmla="*/ 11 w 91"/>
                <a:gd name="T41" fmla="*/ 77 h 91"/>
                <a:gd name="T42" fmla="*/ 6 w 91"/>
                <a:gd name="T43" fmla="*/ 71 h 91"/>
                <a:gd name="T44" fmla="*/ 4 w 91"/>
                <a:gd name="T45" fmla="*/ 62 h 91"/>
                <a:gd name="T46" fmla="*/ 2 w 91"/>
                <a:gd name="T47" fmla="*/ 55 h 91"/>
                <a:gd name="T48" fmla="*/ 0 w 91"/>
                <a:gd name="T49" fmla="*/ 46 h 91"/>
                <a:gd name="T50" fmla="*/ 24 w 91"/>
                <a:gd name="T51" fmla="*/ 46 h 91"/>
                <a:gd name="T52" fmla="*/ 24 w 91"/>
                <a:gd name="T53" fmla="*/ 55 h 91"/>
                <a:gd name="T54" fmla="*/ 26 w 91"/>
                <a:gd name="T55" fmla="*/ 62 h 91"/>
                <a:gd name="T56" fmla="*/ 29 w 91"/>
                <a:gd name="T57" fmla="*/ 68 h 91"/>
                <a:gd name="T58" fmla="*/ 35 w 91"/>
                <a:gd name="T59" fmla="*/ 71 h 91"/>
                <a:gd name="T60" fmla="*/ 40 w 91"/>
                <a:gd name="T61" fmla="*/ 73 h 91"/>
                <a:gd name="T62" fmla="*/ 46 w 91"/>
                <a:gd name="T63" fmla="*/ 75 h 91"/>
                <a:gd name="T64" fmla="*/ 51 w 91"/>
                <a:gd name="T65" fmla="*/ 73 h 91"/>
                <a:gd name="T66" fmla="*/ 57 w 91"/>
                <a:gd name="T67" fmla="*/ 71 h 91"/>
                <a:gd name="T68" fmla="*/ 62 w 91"/>
                <a:gd name="T69" fmla="*/ 68 h 91"/>
                <a:gd name="T70" fmla="*/ 66 w 91"/>
                <a:gd name="T71" fmla="*/ 62 h 91"/>
                <a:gd name="T72" fmla="*/ 68 w 91"/>
                <a:gd name="T73" fmla="*/ 55 h 91"/>
                <a:gd name="T74" fmla="*/ 70 w 91"/>
                <a:gd name="T75" fmla="*/ 46 h 91"/>
                <a:gd name="T76" fmla="*/ 68 w 91"/>
                <a:gd name="T77" fmla="*/ 38 h 91"/>
                <a:gd name="T78" fmla="*/ 66 w 91"/>
                <a:gd name="T79" fmla="*/ 31 h 91"/>
                <a:gd name="T80" fmla="*/ 62 w 91"/>
                <a:gd name="T81" fmla="*/ 26 h 91"/>
                <a:gd name="T82" fmla="*/ 57 w 91"/>
                <a:gd name="T83" fmla="*/ 22 h 91"/>
                <a:gd name="T84" fmla="*/ 51 w 91"/>
                <a:gd name="T85" fmla="*/ 18 h 91"/>
                <a:gd name="T86" fmla="*/ 46 w 91"/>
                <a:gd name="T87" fmla="*/ 18 h 91"/>
                <a:gd name="T88" fmla="*/ 40 w 91"/>
                <a:gd name="T89" fmla="*/ 18 h 91"/>
                <a:gd name="T90" fmla="*/ 35 w 91"/>
                <a:gd name="T91" fmla="*/ 22 h 91"/>
                <a:gd name="T92" fmla="*/ 29 w 91"/>
                <a:gd name="T93" fmla="*/ 26 h 91"/>
                <a:gd name="T94" fmla="*/ 26 w 91"/>
                <a:gd name="T95" fmla="*/ 31 h 91"/>
                <a:gd name="T96" fmla="*/ 24 w 91"/>
                <a:gd name="T97" fmla="*/ 38 h 91"/>
                <a:gd name="T98" fmla="*/ 24 w 91"/>
                <a:gd name="T99" fmla="*/ 4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1" h="91">
                  <a:moveTo>
                    <a:pt x="0" y="46"/>
                  </a:moveTo>
                  <a:lnTo>
                    <a:pt x="2" y="33"/>
                  </a:lnTo>
                  <a:lnTo>
                    <a:pt x="6" y="22"/>
                  </a:lnTo>
                  <a:lnTo>
                    <a:pt x="11" y="17"/>
                  </a:lnTo>
                  <a:lnTo>
                    <a:pt x="17" y="11"/>
                  </a:lnTo>
                  <a:lnTo>
                    <a:pt x="22" y="6"/>
                  </a:lnTo>
                  <a:lnTo>
                    <a:pt x="29" y="4"/>
                  </a:lnTo>
                  <a:lnTo>
                    <a:pt x="37" y="2"/>
                  </a:lnTo>
                  <a:lnTo>
                    <a:pt x="46" y="0"/>
                  </a:lnTo>
                  <a:lnTo>
                    <a:pt x="64" y="4"/>
                  </a:lnTo>
                  <a:lnTo>
                    <a:pt x="79" y="13"/>
                  </a:lnTo>
                  <a:lnTo>
                    <a:pt x="88" y="28"/>
                  </a:lnTo>
                  <a:lnTo>
                    <a:pt x="91" y="46"/>
                  </a:lnTo>
                  <a:lnTo>
                    <a:pt x="88" y="64"/>
                  </a:lnTo>
                  <a:lnTo>
                    <a:pt x="79" y="79"/>
                  </a:lnTo>
                  <a:lnTo>
                    <a:pt x="64" y="88"/>
                  </a:lnTo>
                  <a:lnTo>
                    <a:pt x="46" y="91"/>
                  </a:lnTo>
                  <a:lnTo>
                    <a:pt x="35" y="90"/>
                  </a:lnTo>
                  <a:lnTo>
                    <a:pt x="22" y="86"/>
                  </a:lnTo>
                  <a:lnTo>
                    <a:pt x="17" y="82"/>
                  </a:lnTo>
                  <a:lnTo>
                    <a:pt x="11" y="77"/>
                  </a:lnTo>
                  <a:lnTo>
                    <a:pt x="6" y="71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0" y="46"/>
                  </a:lnTo>
                  <a:close/>
                  <a:moveTo>
                    <a:pt x="24" y="46"/>
                  </a:moveTo>
                  <a:lnTo>
                    <a:pt x="24" y="55"/>
                  </a:lnTo>
                  <a:lnTo>
                    <a:pt x="26" y="62"/>
                  </a:lnTo>
                  <a:lnTo>
                    <a:pt x="29" y="68"/>
                  </a:lnTo>
                  <a:lnTo>
                    <a:pt x="35" y="71"/>
                  </a:lnTo>
                  <a:lnTo>
                    <a:pt x="40" y="73"/>
                  </a:lnTo>
                  <a:lnTo>
                    <a:pt x="46" y="75"/>
                  </a:lnTo>
                  <a:lnTo>
                    <a:pt x="51" y="73"/>
                  </a:lnTo>
                  <a:lnTo>
                    <a:pt x="57" y="71"/>
                  </a:lnTo>
                  <a:lnTo>
                    <a:pt x="62" y="68"/>
                  </a:lnTo>
                  <a:lnTo>
                    <a:pt x="66" y="62"/>
                  </a:lnTo>
                  <a:lnTo>
                    <a:pt x="68" y="55"/>
                  </a:lnTo>
                  <a:lnTo>
                    <a:pt x="70" y="46"/>
                  </a:lnTo>
                  <a:lnTo>
                    <a:pt x="68" y="38"/>
                  </a:lnTo>
                  <a:lnTo>
                    <a:pt x="66" y="31"/>
                  </a:lnTo>
                  <a:lnTo>
                    <a:pt x="62" y="26"/>
                  </a:lnTo>
                  <a:lnTo>
                    <a:pt x="57" y="22"/>
                  </a:lnTo>
                  <a:lnTo>
                    <a:pt x="51" y="18"/>
                  </a:lnTo>
                  <a:lnTo>
                    <a:pt x="46" y="18"/>
                  </a:lnTo>
                  <a:lnTo>
                    <a:pt x="40" y="18"/>
                  </a:lnTo>
                  <a:lnTo>
                    <a:pt x="35" y="22"/>
                  </a:lnTo>
                  <a:lnTo>
                    <a:pt x="29" y="26"/>
                  </a:lnTo>
                  <a:lnTo>
                    <a:pt x="26" y="31"/>
                  </a:lnTo>
                  <a:lnTo>
                    <a:pt x="24" y="38"/>
                  </a:lnTo>
                  <a:lnTo>
                    <a:pt x="24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54" name="Freeform 2010"/>
            <p:cNvSpPr>
              <a:spLocks/>
            </p:cNvSpPr>
            <p:nvPr/>
          </p:nvSpPr>
          <p:spPr bwMode="auto">
            <a:xfrm>
              <a:off x="795" y="2391"/>
              <a:ext cx="64" cy="44"/>
            </a:xfrm>
            <a:custGeom>
              <a:avLst/>
              <a:gdLst>
                <a:gd name="T0" fmla="*/ 0 w 128"/>
                <a:gd name="T1" fmla="*/ 2 h 90"/>
                <a:gd name="T2" fmla="*/ 22 w 128"/>
                <a:gd name="T3" fmla="*/ 2 h 90"/>
                <a:gd name="T4" fmla="*/ 22 w 128"/>
                <a:gd name="T5" fmla="*/ 15 h 90"/>
                <a:gd name="T6" fmla="*/ 27 w 128"/>
                <a:gd name="T7" fmla="*/ 9 h 90"/>
                <a:gd name="T8" fmla="*/ 35 w 128"/>
                <a:gd name="T9" fmla="*/ 4 h 90"/>
                <a:gd name="T10" fmla="*/ 40 w 128"/>
                <a:gd name="T11" fmla="*/ 2 h 90"/>
                <a:gd name="T12" fmla="*/ 48 w 128"/>
                <a:gd name="T13" fmla="*/ 0 h 90"/>
                <a:gd name="T14" fmla="*/ 57 w 128"/>
                <a:gd name="T15" fmla="*/ 2 h 90"/>
                <a:gd name="T16" fmla="*/ 62 w 128"/>
                <a:gd name="T17" fmla="*/ 4 h 90"/>
                <a:gd name="T18" fmla="*/ 68 w 128"/>
                <a:gd name="T19" fmla="*/ 9 h 90"/>
                <a:gd name="T20" fmla="*/ 71 w 128"/>
                <a:gd name="T21" fmla="*/ 15 h 90"/>
                <a:gd name="T22" fmla="*/ 79 w 128"/>
                <a:gd name="T23" fmla="*/ 9 h 90"/>
                <a:gd name="T24" fmla="*/ 84 w 128"/>
                <a:gd name="T25" fmla="*/ 4 h 90"/>
                <a:gd name="T26" fmla="*/ 91 w 128"/>
                <a:gd name="T27" fmla="*/ 2 h 90"/>
                <a:gd name="T28" fmla="*/ 99 w 128"/>
                <a:gd name="T29" fmla="*/ 0 h 90"/>
                <a:gd name="T30" fmla="*/ 108 w 128"/>
                <a:gd name="T31" fmla="*/ 2 h 90"/>
                <a:gd name="T32" fmla="*/ 115 w 128"/>
                <a:gd name="T33" fmla="*/ 4 h 90"/>
                <a:gd name="T34" fmla="*/ 121 w 128"/>
                <a:gd name="T35" fmla="*/ 9 h 90"/>
                <a:gd name="T36" fmla="*/ 124 w 128"/>
                <a:gd name="T37" fmla="*/ 17 h 90"/>
                <a:gd name="T38" fmla="*/ 126 w 128"/>
                <a:gd name="T39" fmla="*/ 20 h 90"/>
                <a:gd name="T40" fmla="*/ 126 w 128"/>
                <a:gd name="T41" fmla="*/ 28 h 90"/>
                <a:gd name="T42" fmla="*/ 128 w 128"/>
                <a:gd name="T43" fmla="*/ 35 h 90"/>
                <a:gd name="T44" fmla="*/ 128 w 128"/>
                <a:gd name="T45" fmla="*/ 90 h 90"/>
                <a:gd name="T46" fmla="*/ 104 w 128"/>
                <a:gd name="T47" fmla="*/ 90 h 90"/>
                <a:gd name="T48" fmla="*/ 104 w 128"/>
                <a:gd name="T49" fmla="*/ 40 h 90"/>
                <a:gd name="T50" fmla="*/ 104 w 128"/>
                <a:gd name="T51" fmla="*/ 33 h 90"/>
                <a:gd name="T52" fmla="*/ 104 w 128"/>
                <a:gd name="T53" fmla="*/ 28 h 90"/>
                <a:gd name="T54" fmla="*/ 102 w 128"/>
                <a:gd name="T55" fmla="*/ 24 h 90"/>
                <a:gd name="T56" fmla="*/ 99 w 128"/>
                <a:gd name="T57" fmla="*/ 20 h 90"/>
                <a:gd name="T58" fmla="*/ 97 w 128"/>
                <a:gd name="T59" fmla="*/ 18 h 90"/>
                <a:gd name="T60" fmla="*/ 91 w 128"/>
                <a:gd name="T61" fmla="*/ 18 h 90"/>
                <a:gd name="T62" fmla="*/ 88 w 128"/>
                <a:gd name="T63" fmla="*/ 18 h 90"/>
                <a:gd name="T64" fmla="*/ 82 w 128"/>
                <a:gd name="T65" fmla="*/ 22 h 90"/>
                <a:gd name="T66" fmla="*/ 79 w 128"/>
                <a:gd name="T67" fmla="*/ 26 h 90"/>
                <a:gd name="T68" fmla="*/ 77 w 128"/>
                <a:gd name="T69" fmla="*/ 29 h 90"/>
                <a:gd name="T70" fmla="*/ 75 w 128"/>
                <a:gd name="T71" fmla="*/ 35 h 90"/>
                <a:gd name="T72" fmla="*/ 75 w 128"/>
                <a:gd name="T73" fmla="*/ 40 h 90"/>
                <a:gd name="T74" fmla="*/ 75 w 128"/>
                <a:gd name="T75" fmla="*/ 48 h 90"/>
                <a:gd name="T76" fmla="*/ 75 w 128"/>
                <a:gd name="T77" fmla="*/ 90 h 90"/>
                <a:gd name="T78" fmla="*/ 51 w 128"/>
                <a:gd name="T79" fmla="*/ 90 h 90"/>
                <a:gd name="T80" fmla="*/ 51 w 128"/>
                <a:gd name="T81" fmla="*/ 42 h 90"/>
                <a:gd name="T82" fmla="*/ 51 w 128"/>
                <a:gd name="T83" fmla="*/ 35 h 90"/>
                <a:gd name="T84" fmla="*/ 51 w 128"/>
                <a:gd name="T85" fmla="*/ 29 h 90"/>
                <a:gd name="T86" fmla="*/ 51 w 128"/>
                <a:gd name="T87" fmla="*/ 26 h 90"/>
                <a:gd name="T88" fmla="*/ 49 w 128"/>
                <a:gd name="T89" fmla="*/ 22 h 90"/>
                <a:gd name="T90" fmla="*/ 48 w 128"/>
                <a:gd name="T91" fmla="*/ 20 h 90"/>
                <a:gd name="T92" fmla="*/ 44 w 128"/>
                <a:gd name="T93" fmla="*/ 18 h 90"/>
                <a:gd name="T94" fmla="*/ 40 w 128"/>
                <a:gd name="T95" fmla="*/ 18 h 90"/>
                <a:gd name="T96" fmla="*/ 35 w 128"/>
                <a:gd name="T97" fmla="*/ 18 h 90"/>
                <a:gd name="T98" fmla="*/ 31 w 128"/>
                <a:gd name="T99" fmla="*/ 22 h 90"/>
                <a:gd name="T100" fmla="*/ 26 w 128"/>
                <a:gd name="T101" fmla="*/ 24 h 90"/>
                <a:gd name="T102" fmla="*/ 24 w 128"/>
                <a:gd name="T103" fmla="*/ 29 h 90"/>
                <a:gd name="T104" fmla="*/ 24 w 128"/>
                <a:gd name="T105" fmla="*/ 33 h 90"/>
                <a:gd name="T106" fmla="*/ 22 w 128"/>
                <a:gd name="T107" fmla="*/ 40 h 90"/>
                <a:gd name="T108" fmla="*/ 22 w 128"/>
                <a:gd name="T109" fmla="*/ 48 h 90"/>
                <a:gd name="T110" fmla="*/ 22 w 128"/>
                <a:gd name="T111" fmla="*/ 90 h 90"/>
                <a:gd name="T112" fmla="*/ 0 w 128"/>
                <a:gd name="T113" fmla="*/ 90 h 90"/>
                <a:gd name="T114" fmla="*/ 0 w 128"/>
                <a:gd name="T115" fmla="*/ 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8" h="90">
                  <a:moveTo>
                    <a:pt x="0" y="2"/>
                  </a:moveTo>
                  <a:lnTo>
                    <a:pt x="22" y="2"/>
                  </a:lnTo>
                  <a:lnTo>
                    <a:pt x="22" y="15"/>
                  </a:lnTo>
                  <a:lnTo>
                    <a:pt x="27" y="9"/>
                  </a:lnTo>
                  <a:lnTo>
                    <a:pt x="35" y="4"/>
                  </a:lnTo>
                  <a:lnTo>
                    <a:pt x="40" y="2"/>
                  </a:lnTo>
                  <a:lnTo>
                    <a:pt x="48" y="0"/>
                  </a:lnTo>
                  <a:lnTo>
                    <a:pt x="57" y="2"/>
                  </a:lnTo>
                  <a:lnTo>
                    <a:pt x="62" y="4"/>
                  </a:lnTo>
                  <a:lnTo>
                    <a:pt x="68" y="9"/>
                  </a:lnTo>
                  <a:lnTo>
                    <a:pt x="71" y="15"/>
                  </a:lnTo>
                  <a:lnTo>
                    <a:pt x="79" y="9"/>
                  </a:lnTo>
                  <a:lnTo>
                    <a:pt x="84" y="4"/>
                  </a:lnTo>
                  <a:lnTo>
                    <a:pt x="91" y="2"/>
                  </a:lnTo>
                  <a:lnTo>
                    <a:pt x="99" y="0"/>
                  </a:lnTo>
                  <a:lnTo>
                    <a:pt x="108" y="2"/>
                  </a:lnTo>
                  <a:lnTo>
                    <a:pt x="115" y="4"/>
                  </a:lnTo>
                  <a:lnTo>
                    <a:pt x="121" y="9"/>
                  </a:lnTo>
                  <a:lnTo>
                    <a:pt x="124" y="17"/>
                  </a:lnTo>
                  <a:lnTo>
                    <a:pt x="126" y="20"/>
                  </a:lnTo>
                  <a:lnTo>
                    <a:pt x="126" y="28"/>
                  </a:lnTo>
                  <a:lnTo>
                    <a:pt x="128" y="35"/>
                  </a:lnTo>
                  <a:lnTo>
                    <a:pt x="128" y="90"/>
                  </a:lnTo>
                  <a:lnTo>
                    <a:pt x="104" y="90"/>
                  </a:lnTo>
                  <a:lnTo>
                    <a:pt x="104" y="40"/>
                  </a:lnTo>
                  <a:lnTo>
                    <a:pt x="104" y="33"/>
                  </a:lnTo>
                  <a:lnTo>
                    <a:pt x="104" y="28"/>
                  </a:lnTo>
                  <a:lnTo>
                    <a:pt x="102" y="24"/>
                  </a:lnTo>
                  <a:lnTo>
                    <a:pt x="99" y="20"/>
                  </a:lnTo>
                  <a:lnTo>
                    <a:pt x="97" y="18"/>
                  </a:lnTo>
                  <a:lnTo>
                    <a:pt x="91" y="18"/>
                  </a:lnTo>
                  <a:lnTo>
                    <a:pt x="88" y="18"/>
                  </a:lnTo>
                  <a:lnTo>
                    <a:pt x="82" y="22"/>
                  </a:lnTo>
                  <a:lnTo>
                    <a:pt x="79" y="26"/>
                  </a:lnTo>
                  <a:lnTo>
                    <a:pt x="77" y="29"/>
                  </a:lnTo>
                  <a:lnTo>
                    <a:pt x="75" y="35"/>
                  </a:lnTo>
                  <a:lnTo>
                    <a:pt x="75" y="40"/>
                  </a:lnTo>
                  <a:lnTo>
                    <a:pt x="75" y="48"/>
                  </a:lnTo>
                  <a:lnTo>
                    <a:pt x="75" y="90"/>
                  </a:lnTo>
                  <a:lnTo>
                    <a:pt x="51" y="90"/>
                  </a:lnTo>
                  <a:lnTo>
                    <a:pt x="51" y="42"/>
                  </a:lnTo>
                  <a:lnTo>
                    <a:pt x="51" y="35"/>
                  </a:lnTo>
                  <a:lnTo>
                    <a:pt x="51" y="29"/>
                  </a:lnTo>
                  <a:lnTo>
                    <a:pt x="51" y="26"/>
                  </a:lnTo>
                  <a:lnTo>
                    <a:pt x="49" y="22"/>
                  </a:lnTo>
                  <a:lnTo>
                    <a:pt x="48" y="20"/>
                  </a:lnTo>
                  <a:lnTo>
                    <a:pt x="44" y="18"/>
                  </a:lnTo>
                  <a:lnTo>
                    <a:pt x="40" y="18"/>
                  </a:lnTo>
                  <a:lnTo>
                    <a:pt x="35" y="18"/>
                  </a:lnTo>
                  <a:lnTo>
                    <a:pt x="31" y="22"/>
                  </a:lnTo>
                  <a:lnTo>
                    <a:pt x="26" y="24"/>
                  </a:lnTo>
                  <a:lnTo>
                    <a:pt x="24" y="29"/>
                  </a:lnTo>
                  <a:lnTo>
                    <a:pt x="24" y="33"/>
                  </a:lnTo>
                  <a:lnTo>
                    <a:pt x="22" y="40"/>
                  </a:lnTo>
                  <a:lnTo>
                    <a:pt x="22" y="48"/>
                  </a:lnTo>
                  <a:lnTo>
                    <a:pt x="22" y="90"/>
                  </a:lnTo>
                  <a:lnTo>
                    <a:pt x="0" y="9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55" name="Freeform 2011"/>
            <p:cNvSpPr>
              <a:spLocks noEditPoints="1"/>
            </p:cNvSpPr>
            <p:nvPr/>
          </p:nvSpPr>
          <p:spPr bwMode="auto">
            <a:xfrm>
              <a:off x="867" y="2391"/>
              <a:ext cx="41" cy="45"/>
            </a:xfrm>
            <a:custGeom>
              <a:avLst/>
              <a:gdLst>
                <a:gd name="T0" fmla="*/ 59 w 82"/>
                <a:gd name="T1" fmla="*/ 62 h 91"/>
                <a:gd name="T2" fmla="*/ 81 w 82"/>
                <a:gd name="T3" fmla="*/ 66 h 91"/>
                <a:gd name="T4" fmla="*/ 77 w 82"/>
                <a:gd name="T5" fmla="*/ 73 h 91"/>
                <a:gd name="T6" fmla="*/ 73 w 82"/>
                <a:gd name="T7" fmla="*/ 80 h 91"/>
                <a:gd name="T8" fmla="*/ 68 w 82"/>
                <a:gd name="T9" fmla="*/ 86 h 91"/>
                <a:gd name="T10" fmla="*/ 61 w 82"/>
                <a:gd name="T11" fmla="*/ 90 h 91"/>
                <a:gd name="T12" fmla="*/ 51 w 82"/>
                <a:gd name="T13" fmla="*/ 91 h 91"/>
                <a:gd name="T14" fmla="*/ 42 w 82"/>
                <a:gd name="T15" fmla="*/ 91 h 91"/>
                <a:gd name="T16" fmla="*/ 24 w 82"/>
                <a:gd name="T17" fmla="*/ 88 h 91"/>
                <a:gd name="T18" fmla="*/ 9 w 82"/>
                <a:gd name="T19" fmla="*/ 77 h 91"/>
                <a:gd name="T20" fmla="*/ 2 w 82"/>
                <a:gd name="T21" fmla="*/ 64 h 91"/>
                <a:gd name="T22" fmla="*/ 0 w 82"/>
                <a:gd name="T23" fmla="*/ 48 h 91"/>
                <a:gd name="T24" fmla="*/ 4 w 82"/>
                <a:gd name="T25" fmla="*/ 28 h 91"/>
                <a:gd name="T26" fmla="*/ 11 w 82"/>
                <a:gd name="T27" fmla="*/ 13 h 91"/>
                <a:gd name="T28" fmla="*/ 19 w 82"/>
                <a:gd name="T29" fmla="*/ 7 h 91"/>
                <a:gd name="T30" fmla="*/ 26 w 82"/>
                <a:gd name="T31" fmla="*/ 4 h 91"/>
                <a:gd name="T32" fmla="*/ 33 w 82"/>
                <a:gd name="T33" fmla="*/ 2 h 91"/>
                <a:gd name="T34" fmla="*/ 40 w 82"/>
                <a:gd name="T35" fmla="*/ 0 h 91"/>
                <a:gd name="T36" fmla="*/ 59 w 82"/>
                <a:gd name="T37" fmla="*/ 4 h 91"/>
                <a:gd name="T38" fmla="*/ 71 w 82"/>
                <a:gd name="T39" fmla="*/ 13 h 91"/>
                <a:gd name="T40" fmla="*/ 81 w 82"/>
                <a:gd name="T41" fmla="*/ 29 h 91"/>
                <a:gd name="T42" fmla="*/ 82 w 82"/>
                <a:gd name="T43" fmla="*/ 53 h 91"/>
                <a:gd name="T44" fmla="*/ 24 w 82"/>
                <a:gd name="T45" fmla="*/ 53 h 91"/>
                <a:gd name="T46" fmla="*/ 24 w 82"/>
                <a:gd name="T47" fmla="*/ 59 h 91"/>
                <a:gd name="T48" fmla="*/ 26 w 82"/>
                <a:gd name="T49" fmla="*/ 64 h 91"/>
                <a:gd name="T50" fmla="*/ 29 w 82"/>
                <a:gd name="T51" fmla="*/ 70 h 91"/>
                <a:gd name="T52" fmla="*/ 33 w 82"/>
                <a:gd name="T53" fmla="*/ 71 h 91"/>
                <a:gd name="T54" fmla="*/ 39 w 82"/>
                <a:gd name="T55" fmla="*/ 73 h 91"/>
                <a:gd name="T56" fmla="*/ 42 w 82"/>
                <a:gd name="T57" fmla="*/ 75 h 91"/>
                <a:gd name="T58" fmla="*/ 48 w 82"/>
                <a:gd name="T59" fmla="*/ 73 h 91"/>
                <a:gd name="T60" fmla="*/ 53 w 82"/>
                <a:gd name="T61" fmla="*/ 71 h 91"/>
                <a:gd name="T62" fmla="*/ 57 w 82"/>
                <a:gd name="T63" fmla="*/ 68 h 91"/>
                <a:gd name="T64" fmla="*/ 59 w 82"/>
                <a:gd name="T65" fmla="*/ 62 h 91"/>
                <a:gd name="T66" fmla="*/ 61 w 82"/>
                <a:gd name="T67" fmla="*/ 38 h 91"/>
                <a:gd name="T68" fmla="*/ 59 w 82"/>
                <a:gd name="T69" fmla="*/ 33 h 91"/>
                <a:gd name="T70" fmla="*/ 57 w 82"/>
                <a:gd name="T71" fmla="*/ 28 h 91"/>
                <a:gd name="T72" fmla="*/ 55 w 82"/>
                <a:gd name="T73" fmla="*/ 24 h 91"/>
                <a:gd name="T74" fmla="*/ 51 w 82"/>
                <a:gd name="T75" fmla="*/ 20 h 91"/>
                <a:gd name="T76" fmla="*/ 46 w 82"/>
                <a:gd name="T77" fmla="*/ 18 h 91"/>
                <a:gd name="T78" fmla="*/ 42 w 82"/>
                <a:gd name="T79" fmla="*/ 18 h 91"/>
                <a:gd name="T80" fmla="*/ 37 w 82"/>
                <a:gd name="T81" fmla="*/ 18 h 91"/>
                <a:gd name="T82" fmla="*/ 33 w 82"/>
                <a:gd name="T83" fmla="*/ 20 h 91"/>
                <a:gd name="T84" fmla="*/ 29 w 82"/>
                <a:gd name="T85" fmla="*/ 24 h 91"/>
                <a:gd name="T86" fmla="*/ 26 w 82"/>
                <a:gd name="T87" fmla="*/ 28 h 91"/>
                <a:gd name="T88" fmla="*/ 24 w 82"/>
                <a:gd name="T89" fmla="*/ 33 h 91"/>
                <a:gd name="T90" fmla="*/ 24 w 82"/>
                <a:gd name="T91" fmla="*/ 38 h 91"/>
                <a:gd name="T92" fmla="*/ 61 w 82"/>
                <a:gd name="T93" fmla="*/ 3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2" h="91">
                  <a:moveTo>
                    <a:pt x="59" y="62"/>
                  </a:moveTo>
                  <a:lnTo>
                    <a:pt x="81" y="66"/>
                  </a:lnTo>
                  <a:lnTo>
                    <a:pt x="77" y="73"/>
                  </a:lnTo>
                  <a:lnTo>
                    <a:pt x="73" y="80"/>
                  </a:lnTo>
                  <a:lnTo>
                    <a:pt x="68" y="86"/>
                  </a:lnTo>
                  <a:lnTo>
                    <a:pt x="61" y="90"/>
                  </a:lnTo>
                  <a:lnTo>
                    <a:pt x="51" y="91"/>
                  </a:lnTo>
                  <a:lnTo>
                    <a:pt x="42" y="91"/>
                  </a:lnTo>
                  <a:lnTo>
                    <a:pt x="24" y="88"/>
                  </a:lnTo>
                  <a:lnTo>
                    <a:pt x="9" y="77"/>
                  </a:lnTo>
                  <a:lnTo>
                    <a:pt x="2" y="64"/>
                  </a:lnTo>
                  <a:lnTo>
                    <a:pt x="0" y="48"/>
                  </a:lnTo>
                  <a:lnTo>
                    <a:pt x="4" y="28"/>
                  </a:lnTo>
                  <a:lnTo>
                    <a:pt x="11" y="13"/>
                  </a:lnTo>
                  <a:lnTo>
                    <a:pt x="19" y="7"/>
                  </a:lnTo>
                  <a:lnTo>
                    <a:pt x="26" y="4"/>
                  </a:lnTo>
                  <a:lnTo>
                    <a:pt x="33" y="2"/>
                  </a:lnTo>
                  <a:lnTo>
                    <a:pt x="40" y="0"/>
                  </a:lnTo>
                  <a:lnTo>
                    <a:pt x="59" y="4"/>
                  </a:lnTo>
                  <a:lnTo>
                    <a:pt x="71" y="13"/>
                  </a:lnTo>
                  <a:lnTo>
                    <a:pt x="81" y="29"/>
                  </a:lnTo>
                  <a:lnTo>
                    <a:pt x="82" y="53"/>
                  </a:lnTo>
                  <a:lnTo>
                    <a:pt x="24" y="53"/>
                  </a:lnTo>
                  <a:lnTo>
                    <a:pt x="24" y="59"/>
                  </a:lnTo>
                  <a:lnTo>
                    <a:pt x="26" y="64"/>
                  </a:lnTo>
                  <a:lnTo>
                    <a:pt x="29" y="70"/>
                  </a:lnTo>
                  <a:lnTo>
                    <a:pt x="33" y="71"/>
                  </a:lnTo>
                  <a:lnTo>
                    <a:pt x="39" y="73"/>
                  </a:lnTo>
                  <a:lnTo>
                    <a:pt x="42" y="75"/>
                  </a:lnTo>
                  <a:lnTo>
                    <a:pt x="48" y="73"/>
                  </a:lnTo>
                  <a:lnTo>
                    <a:pt x="53" y="71"/>
                  </a:lnTo>
                  <a:lnTo>
                    <a:pt x="57" y="68"/>
                  </a:lnTo>
                  <a:lnTo>
                    <a:pt x="59" y="62"/>
                  </a:lnTo>
                  <a:close/>
                  <a:moveTo>
                    <a:pt x="61" y="38"/>
                  </a:moveTo>
                  <a:lnTo>
                    <a:pt x="59" y="33"/>
                  </a:lnTo>
                  <a:lnTo>
                    <a:pt x="57" y="28"/>
                  </a:lnTo>
                  <a:lnTo>
                    <a:pt x="55" y="24"/>
                  </a:lnTo>
                  <a:lnTo>
                    <a:pt x="51" y="20"/>
                  </a:lnTo>
                  <a:lnTo>
                    <a:pt x="46" y="18"/>
                  </a:lnTo>
                  <a:lnTo>
                    <a:pt x="42" y="18"/>
                  </a:lnTo>
                  <a:lnTo>
                    <a:pt x="37" y="18"/>
                  </a:lnTo>
                  <a:lnTo>
                    <a:pt x="33" y="20"/>
                  </a:lnTo>
                  <a:lnTo>
                    <a:pt x="29" y="24"/>
                  </a:lnTo>
                  <a:lnTo>
                    <a:pt x="26" y="28"/>
                  </a:lnTo>
                  <a:lnTo>
                    <a:pt x="24" y="33"/>
                  </a:lnTo>
                  <a:lnTo>
                    <a:pt x="24" y="38"/>
                  </a:lnTo>
                  <a:lnTo>
                    <a:pt x="6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56" name="Freeform 2012"/>
            <p:cNvSpPr>
              <a:spLocks/>
            </p:cNvSpPr>
            <p:nvPr/>
          </p:nvSpPr>
          <p:spPr bwMode="auto">
            <a:xfrm>
              <a:off x="917" y="2391"/>
              <a:ext cx="40" cy="44"/>
            </a:xfrm>
            <a:custGeom>
              <a:avLst/>
              <a:gdLst>
                <a:gd name="T0" fmla="*/ 80 w 80"/>
                <a:gd name="T1" fmla="*/ 90 h 90"/>
                <a:gd name="T2" fmla="*/ 56 w 80"/>
                <a:gd name="T3" fmla="*/ 90 h 90"/>
                <a:gd name="T4" fmla="*/ 56 w 80"/>
                <a:gd name="T5" fmla="*/ 46 h 90"/>
                <a:gd name="T6" fmla="*/ 56 w 80"/>
                <a:gd name="T7" fmla="*/ 37 h 90"/>
                <a:gd name="T8" fmla="*/ 56 w 80"/>
                <a:gd name="T9" fmla="*/ 31 h 90"/>
                <a:gd name="T10" fmla="*/ 56 w 80"/>
                <a:gd name="T11" fmla="*/ 28 h 90"/>
                <a:gd name="T12" fmla="*/ 54 w 80"/>
                <a:gd name="T13" fmla="*/ 24 h 90"/>
                <a:gd name="T14" fmla="*/ 51 w 80"/>
                <a:gd name="T15" fmla="*/ 20 h 90"/>
                <a:gd name="T16" fmla="*/ 47 w 80"/>
                <a:gd name="T17" fmla="*/ 18 h 90"/>
                <a:gd name="T18" fmla="*/ 42 w 80"/>
                <a:gd name="T19" fmla="*/ 18 h 90"/>
                <a:gd name="T20" fmla="*/ 36 w 80"/>
                <a:gd name="T21" fmla="*/ 18 h 90"/>
                <a:gd name="T22" fmla="*/ 31 w 80"/>
                <a:gd name="T23" fmla="*/ 22 h 90"/>
                <a:gd name="T24" fmla="*/ 27 w 80"/>
                <a:gd name="T25" fmla="*/ 26 h 90"/>
                <a:gd name="T26" fmla="*/ 23 w 80"/>
                <a:gd name="T27" fmla="*/ 31 h 90"/>
                <a:gd name="T28" fmla="*/ 23 w 80"/>
                <a:gd name="T29" fmla="*/ 35 h 90"/>
                <a:gd name="T30" fmla="*/ 22 w 80"/>
                <a:gd name="T31" fmla="*/ 42 h 90"/>
                <a:gd name="T32" fmla="*/ 22 w 80"/>
                <a:gd name="T33" fmla="*/ 51 h 90"/>
                <a:gd name="T34" fmla="*/ 22 w 80"/>
                <a:gd name="T35" fmla="*/ 90 h 90"/>
                <a:gd name="T36" fmla="*/ 0 w 80"/>
                <a:gd name="T37" fmla="*/ 90 h 90"/>
                <a:gd name="T38" fmla="*/ 0 w 80"/>
                <a:gd name="T39" fmla="*/ 2 h 90"/>
                <a:gd name="T40" fmla="*/ 22 w 80"/>
                <a:gd name="T41" fmla="*/ 2 h 90"/>
                <a:gd name="T42" fmla="*/ 22 w 80"/>
                <a:gd name="T43" fmla="*/ 15 h 90"/>
                <a:gd name="T44" fmla="*/ 29 w 80"/>
                <a:gd name="T45" fmla="*/ 9 h 90"/>
                <a:gd name="T46" fmla="*/ 34 w 80"/>
                <a:gd name="T47" fmla="*/ 4 h 90"/>
                <a:gd name="T48" fmla="*/ 42 w 80"/>
                <a:gd name="T49" fmla="*/ 2 h 90"/>
                <a:gd name="T50" fmla="*/ 51 w 80"/>
                <a:gd name="T51" fmla="*/ 0 h 90"/>
                <a:gd name="T52" fmla="*/ 58 w 80"/>
                <a:gd name="T53" fmla="*/ 2 h 90"/>
                <a:gd name="T54" fmla="*/ 65 w 80"/>
                <a:gd name="T55" fmla="*/ 4 h 90"/>
                <a:gd name="T56" fmla="*/ 71 w 80"/>
                <a:gd name="T57" fmla="*/ 7 h 90"/>
                <a:gd name="T58" fmla="*/ 75 w 80"/>
                <a:gd name="T59" fmla="*/ 11 h 90"/>
                <a:gd name="T60" fmla="*/ 76 w 80"/>
                <a:gd name="T61" fmla="*/ 15 h 90"/>
                <a:gd name="T62" fmla="*/ 78 w 80"/>
                <a:gd name="T63" fmla="*/ 20 h 90"/>
                <a:gd name="T64" fmla="*/ 80 w 80"/>
                <a:gd name="T65" fmla="*/ 28 h 90"/>
                <a:gd name="T66" fmla="*/ 80 w 80"/>
                <a:gd name="T67" fmla="*/ 37 h 90"/>
                <a:gd name="T68" fmla="*/ 80 w 80"/>
                <a:gd name="T6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90">
                  <a:moveTo>
                    <a:pt x="80" y="90"/>
                  </a:moveTo>
                  <a:lnTo>
                    <a:pt x="56" y="90"/>
                  </a:lnTo>
                  <a:lnTo>
                    <a:pt x="56" y="46"/>
                  </a:lnTo>
                  <a:lnTo>
                    <a:pt x="56" y="37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4" y="24"/>
                  </a:lnTo>
                  <a:lnTo>
                    <a:pt x="51" y="20"/>
                  </a:lnTo>
                  <a:lnTo>
                    <a:pt x="47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1" y="22"/>
                  </a:lnTo>
                  <a:lnTo>
                    <a:pt x="27" y="26"/>
                  </a:lnTo>
                  <a:lnTo>
                    <a:pt x="23" y="31"/>
                  </a:lnTo>
                  <a:lnTo>
                    <a:pt x="23" y="35"/>
                  </a:lnTo>
                  <a:lnTo>
                    <a:pt x="22" y="42"/>
                  </a:lnTo>
                  <a:lnTo>
                    <a:pt x="22" y="51"/>
                  </a:lnTo>
                  <a:lnTo>
                    <a:pt x="22" y="90"/>
                  </a:lnTo>
                  <a:lnTo>
                    <a:pt x="0" y="90"/>
                  </a:lnTo>
                  <a:lnTo>
                    <a:pt x="0" y="2"/>
                  </a:lnTo>
                  <a:lnTo>
                    <a:pt x="22" y="2"/>
                  </a:lnTo>
                  <a:lnTo>
                    <a:pt x="22" y="15"/>
                  </a:lnTo>
                  <a:lnTo>
                    <a:pt x="29" y="9"/>
                  </a:lnTo>
                  <a:lnTo>
                    <a:pt x="34" y="4"/>
                  </a:lnTo>
                  <a:lnTo>
                    <a:pt x="42" y="2"/>
                  </a:lnTo>
                  <a:lnTo>
                    <a:pt x="51" y="0"/>
                  </a:lnTo>
                  <a:lnTo>
                    <a:pt x="58" y="2"/>
                  </a:lnTo>
                  <a:lnTo>
                    <a:pt x="65" y="4"/>
                  </a:lnTo>
                  <a:lnTo>
                    <a:pt x="71" y="7"/>
                  </a:lnTo>
                  <a:lnTo>
                    <a:pt x="75" y="11"/>
                  </a:lnTo>
                  <a:lnTo>
                    <a:pt x="76" y="15"/>
                  </a:lnTo>
                  <a:lnTo>
                    <a:pt x="78" y="20"/>
                  </a:lnTo>
                  <a:lnTo>
                    <a:pt x="80" y="28"/>
                  </a:lnTo>
                  <a:lnTo>
                    <a:pt x="80" y="37"/>
                  </a:lnTo>
                  <a:lnTo>
                    <a:pt x="80" y="9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57" name="Freeform 2013"/>
            <p:cNvSpPr>
              <a:spLocks/>
            </p:cNvSpPr>
            <p:nvPr/>
          </p:nvSpPr>
          <p:spPr bwMode="auto">
            <a:xfrm>
              <a:off x="965" y="2376"/>
              <a:ext cx="25" cy="60"/>
            </a:xfrm>
            <a:custGeom>
              <a:avLst/>
              <a:gdLst>
                <a:gd name="T0" fmla="*/ 49 w 51"/>
                <a:gd name="T1" fmla="*/ 31 h 120"/>
                <a:gd name="T2" fmla="*/ 49 w 51"/>
                <a:gd name="T3" fmla="*/ 49 h 120"/>
                <a:gd name="T4" fmla="*/ 32 w 51"/>
                <a:gd name="T5" fmla="*/ 49 h 120"/>
                <a:gd name="T6" fmla="*/ 32 w 51"/>
                <a:gd name="T7" fmla="*/ 86 h 120"/>
                <a:gd name="T8" fmla="*/ 32 w 51"/>
                <a:gd name="T9" fmla="*/ 93 h 120"/>
                <a:gd name="T10" fmla="*/ 32 w 51"/>
                <a:gd name="T11" fmla="*/ 97 h 120"/>
                <a:gd name="T12" fmla="*/ 32 w 51"/>
                <a:gd name="T13" fmla="*/ 99 h 120"/>
                <a:gd name="T14" fmla="*/ 34 w 51"/>
                <a:gd name="T15" fmla="*/ 100 h 120"/>
                <a:gd name="T16" fmla="*/ 34 w 51"/>
                <a:gd name="T17" fmla="*/ 102 h 120"/>
                <a:gd name="T18" fmla="*/ 38 w 51"/>
                <a:gd name="T19" fmla="*/ 102 h 120"/>
                <a:gd name="T20" fmla="*/ 40 w 51"/>
                <a:gd name="T21" fmla="*/ 104 h 120"/>
                <a:gd name="T22" fmla="*/ 43 w 51"/>
                <a:gd name="T23" fmla="*/ 102 h 120"/>
                <a:gd name="T24" fmla="*/ 51 w 51"/>
                <a:gd name="T25" fmla="*/ 100 h 120"/>
                <a:gd name="T26" fmla="*/ 51 w 51"/>
                <a:gd name="T27" fmla="*/ 117 h 120"/>
                <a:gd name="T28" fmla="*/ 43 w 51"/>
                <a:gd name="T29" fmla="*/ 120 h 120"/>
                <a:gd name="T30" fmla="*/ 32 w 51"/>
                <a:gd name="T31" fmla="*/ 120 h 120"/>
                <a:gd name="T32" fmla="*/ 27 w 51"/>
                <a:gd name="T33" fmla="*/ 120 h 120"/>
                <a:gd name="T34" fmla="*/ 22 w 51"/>
                <a:gd name="T35" fmla="*/ 119 h 120"/>
                <a:gd name="T36" fmla="*/ 16 w 51"/>
                <a:gd name="T37" fmla="*/ 117 h 120"/>
                <a:gd name="T38" fmla="*/ 14 w 51"/>
                <a:gd name="T39" fmla="*/ 113 h 120"/>
                <a:gd name="T40" fmla="*/ 11 w 51"/>
                <a:gd name="T41" fmla="*/ 109 h 120"/>
                <a:gd name="T42" fmla="*/ 11 w 51"/>
                <a:gd name="T43" fmla="*/ 104 h 120"/>
                <a:gd name="T44" fmla="*/ 11 w 51"/>
                <a:gd name="T45" fmla="*/ 100 h 120"/>
                <a:gd name="T46" fmla="*/ 9 w 51"/>
                <a:gd name="T47" fmla="*/ 95 h 120"/>
                <a:gd name="T48" fmla="*/ 9 w 51"/>
                <a:gd name="T49" fmla="*/ 88 h 120"/>
                <a:gd name="T50" fmla="*/ 9 w 51"/>
                <a:gd name="T51" fmla="*/ 49 h 120"/>
                <a:gd name="T52" fmla="*/ 0 w 51"/>
                <a:gd name="T53" fmla="*/ 49 h 120"/>
                <a:gd name="T54" fmla="*/ 0 w 51"/>
                <a:gd name="T55" fmla="*/ 31 h 120"/>
                <a:gd name="T56" fmla="*/ 9 w 51"/>
                <a:gd name="T57" fmla="*/ 31 h 120"/>
                <a:gd name="T58" fmla="*/ 9 w 51"/>
                <a:gd name="T59" fmla="*/ 15 h 120"/>
                <a:gd name="T60" fmla="*/ 32 w 51"/>
                <a:gd name="T61" fmla="*/ 0 h 120"/>
                <a:gd name="T62" fmla="*/ 32 w 51"/>
                <a:gd name="T63" fmla="*/ 31 h 120"/>
                <a:gd name="T64" fmla="*/ 49 w 51"/>
                <a:gd name="T65" fmla="*/ 3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120">
                  <a:moveTo>
                    <a:pt x="49" y="31"/>
                  </a:moveTo>
                  <a:lnTo>
                    <a:pt x="49" y="49"/>
                  </a:lnTo>
                  <a:lnTo>
                    <a:pt x="32" y="49"/>
                  </a:lnTo>
                  <a:lnTo>
                    <a:pt x="32" y="86"/>
                  </a:lnTo>
                  <a:lnTo>
                    <a:pt x="32" y="93"/>
                  </a:lnTo>
                  <a:lnTo>
                    <a:pt x="32" y="97"/>
                  </a:lnTo>
                  <a:lnTo>
                    <a:pt x="32" y="99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8" y="102"/>
                  </a:lnTo>
                  <a:lnTo>
                    <a:pt x="40" y="104"/>
                  </a:lnTo>
                  <a:lnTo>
                    <a:pt x="43" y="102"/>
                  </a:lnTo>
                  <a:lnTo>
                    <a:pt x="51" y="100"/>
                  </a:lnTo>
                  <a:lnTo>
                    <a:pt x="51" y="117"/>
                  </a:lnTo>
                  <a:lnTo>
                    <a:pt x="43" y="120"/>
                  </a:lnTo>
                  <a:lnTo>
                    <a:pt x="32" y="120"/>
                  </a:lnTo>
                  <a:lnTo>
                    <a:pt x="27" y="120"/>
                  </a:lnTo>
                  <a:lnTo>
                    <a:pt x="22" y="119"/>
                  </a:lnTo>
                  <a:lnTo>
                    <a:pt x="16" y="117"/>
                  </a:lnTo>
                  <a:lnTo>
                    <a:pt x="14" y="113"/>
                  </a:lnTo>
                  <a:lnTo>
                    <a:pt x="11" y="109"/>
                  </a:lnTo>
                  <a:lnTo>
                    <a:pt x="11" y="104"/>
                  </a:lnTo>
                  <a:lnTo>
                    <a:pt x="11" y="100"/>
                  </a:lnTo>
                  <a:lnTo>
                    <a:pt x="9" y="95"/>
                  </a:lnTo>
                  <a:lnTo>
                    <a:pt x="9" y="88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31"/>
                  </a:lnTo>
                  <a:lnTo>
                    <a:pt x="9" y="31"/>
                  </a:lnTo>
                  <a:lnTo>
                    <a:pt x="9" y="15"/>
                  </a:lnTo>
                  <a:lnTo>
                    <a:pt x="32" y="0"/>
                  </a:lnTo>
                  <a:lnTo>
                    <a:pt x="32" y="31"/>
                  </a:lnTo>
                  <a:lnTo>
                    <a:pt x="49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58" name="Freeform 2014"/>
            <p:cNvSpPr>
              <a:spLocks/>
            </p:cNvSpPr>
            <p:nvPr/>
          </p:nvSpPr>
          <p:spPr bwMode="auto">
            <a:xfrm>
              <a:off x="997" y="2391"/>
              <a:ext cx="40" cy="45"/>
            </a:xfrm>
            <a:custGeom>
              <a:avLst/>
              <a:gdLst>
                <a:gd name="T0" fmla="*/ 59 w 81"/>
                <a:gd name="T1" fmla="*/ 88 h 89"/>
                <a:gd name="T2" fmla="*/ 59 w 81"/>
                <a:gd name="T3" fmla="*/ 75 h 89"/>
                <a:gd name="T4" fmla="*/ 53 w 81"/>
                <a:gd name="T5" fmla="*/ 80 h 89"/>
                <a:gd name="T6" fmla="*/ 46 w 81"/>
                <a:gd name="T7" fmla="*/ 86 h 89"/>
                <a:gd name="T8" fmla="*/ 37 w 81"/>
                <a:gd name="T9" fmla="*/ 89 h 89"/>
                <a:gd name="T10" fmla="*/ 30 w 81"/>
                <a:gd name="T11" fmla="*/ 89 h 89"/>
                <a:gd name="T12" fmla="*/ 21 w 81"/>
                <a:gd name="T13" fmla="*/ 89 h 89"/>
                <a:gd name="T14" fmla="*/ 13 w 81"/>
                <a:gd name="T15" fmla="*/ 86 h 89"/>
                <a:gd name="T16" fmla="*/ 8 w 81"/>
                <a:gd name="T17" fmla="*/ 82 h 89"/>
                <a:gd name="T18" fmla="*/ 4 w 81"/>
                <a:gd name="T19" fmla="*/ 75 h 89"/>
                <a:gd name="T20" fmla="*/ 2 w 81"/>
                <a:gd name="T21" fmla="*/ 69 h 89"/>
                <a:gd name="T22" fmla="*/ 0 w 81"/>
                <a:gd name="T23" fmla="*/ 64 h 89"/>
                <a:gd name="T24" fmla="*/ 0 w 81"/>
                <a:gd name="T25" fmla="*/ 57 h 89"/>
                <a:gd name="T26" fmla="*/ 0 w 81"/>
                <a:gd name="T27" fmla="*/ 0 h 89"/>
                <a:gd name="T28" fmla="*/ 24 w 81"/>
                <a:gd name="T29" fmla="*/ 0 h 89"/>
                <a:gd name="T30" fmla="*/ 24 w 81"/>
                <a:gd name="T31" fmla="*/ 40 h 89"/>
                <a:gd name="T32" fmla="*/ 24 w 81"/>
                <a:gd name="T33" fmla="*/ 51 h 89"/>
                <a:gd name="T34" fmla="*/ 24 w 81"/>
                <a:gd name="T35" fmla="*/ 58 h 89"/>
                <a:gd name="T36" fmla="*/ 24 w 81"/>
                <a:gd name="T37" fmla="*/ 64 h 89"/>
                <a:gd name="T38" fmla="*/ 26 w 81"/>
                <a:gd name="T39" fmla="*/ 68 h 89"/>
                <a:gd name="T40" fmla="*/ 30 w 81"/>
                <a:gd name="T41" fmla="*/ 69 h 89"/>
                <a:gd name="T42" fmla="*/ 33 w 81"/>
                <a:gd name="T43" fmla="*/ 71 h 89"/>
                <a:gd name="T44" fmla="*/ 39 w 81"/>
                <a:gd name="T45" fmla="*/ 73 h 89"/>
                <a:gd name="T46" fmla="*/ 44 w 81"/>
                <a:gd name="T47" fmla="*/ 71 h 89"/>
                <a:gd name="T48" fmla="*/ 50 w 81"/>
                <a:gd name="T49" fmla="*/ 69 h 89"/>
                <a:gd name="T50" fmla="*/ 53 w 81"/>
                <a:gd name="T51" fmla="*/ 66 h 89"/>
                <a:gd name="T52" fmla="*/ 57 w 81"/>
                <a:gd name="T53" fmla="*/ 60 h 89"/>
                <a:gd name="T54" fmla="*/ 57 w 81"/>
                <a:gd name="T55" fmla="*/ 57 h 89"/>
                <a:gd name="T56" fmla="*/ 59 w 81"/>
                <a:gd name="T57" fmla="*/ 47 h 89"/>
                <a:gd name="T58" fmla="*/ 59 w 81"/>
                <a:gd name="T59" fmla="*/ 36 h 89"/>
                <a:gd name="T60" fmla="*/ 59 w 81"/>
                <a:gd name="T61" fmla="*/ 0 h 89"/>
                <a:gd name="T62" fmla="*/ 81 w 81"/>
                <a:gd name="T63" fmla="*/ 0 h 89"/>
                <a:gd name="T64" fmla="*/ 81 w 81"/>
                <a:gd name="T65" fmla="*/ 88 h 89"/>
                <a:gd name="T66" fmla="*/ 59 w 81"/>
                <a:gd name="T67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89">
                  <a:moveTo>
                    <a:pt x="59" y="88"/>
                  </a:moveTo>
                  <a:lnTo>
                    <a:pt x="59" y="75"/>
                  </a:lnTo>
                  <a:lnTo>
                    <a:pt x="53" y="80"/>
                  </a:lnTo>
                  <a:lnTo>
                    <a:pt x="46" y="86"/>
                  </a:lnTo>
                  <a:lnTo>
                    <a:pt x="37" y="89"/>
                  </a:lnTo>
                  <a:lnTo>
                    <a:pt x="30" y="89"/>
                  </a:lnTo>
                  <a:lnTo>
                    <a:pt x="21" y="89"/>
                  </a:lnTo>
                  <a:lnTo>
                    <a:pt x="13" y="86"/>
                  </a:lnTo>
                  <a:lnTo>
                    <a:pt x="8" y="82"/>
                  </a:lnTo>
                  <a:lnTo>
                    <a:pt x="4" y="75"/>
                  </a:lnTo>
                  <a:lnTo>
                    <a:pt x="2" y="69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4" y="40"/>
                  </a:lnTo>
                  <a:lnTo>
                    <a:pt x="24" y="51"/>
                  </a:lnTo>
                  <a:lnTo>
                    <a:pt x="24" y="58"/>
                  </a:lnTo>
                  <a:lnTo>
                    <a:pt x="24" y="64"/>
                  </a:lnTo>
                  <a:lnTo>
                    <a:pt x="26" y="68"/>
                  </a:lnTo>
                  <a:lnTo>
                    <a:pt x="30" y="69"/>
                  </a:lnTo>
                  <a:lnTo>
                    <a:pt x="33" y="71"/>
                  </a:lnTo>
                  <a:lnTo>
                    <a:pt x="39" y="73"/>
                  </a:lnTo>
                  <a:lnTo>
                    <a:pt x="44" y="71"/>
                  </a:lnTo>
                  <a:lnTo>
                    <a:pt x="50" y="69"/>
                  </a:lnTo>
                  <a:lnTo>
                    <a:pt x="53" y="66"/>
                  </a:lnTo>
                  <a:lnTo>
                    <a:pt x="57" y="60"/>
                  </a:lnTo>
                  <a:lnTo>
                    <a:pt x="57" y="57"/>
                  </a:lnTo>
                  <a:lnTo>
                    <a:pt x="59" y="47"/>
                  </a:lnTo>
                  <a:lnTo>
                    <a:pt x="59" y="36"/>
                  </a:lnTo>
                  <a:lnTo>
                    <a:pt x="59" y="0"/>
                  </a:lnTo>
                  <a:lnTo>
                    <a:pt x="81" y="0"/>
                  </a:lnTo>
                  <a:lnTo>
                    <a:pt x="81" y="88"/>
                  </a:lnTo>
                  <a:lnTo>
                    <a:pt x="59" y="8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59" name="Freeform 2015"/>
            <p:cNvSpPr>
              <a:spLocks/>
            </p:cNvSpPr>
            <p:nvPr/>
          </p:nvSpPr>
          <p:spPr bwMode="auto">
            <a:xfrm>
              <a:off x="1047" y="2391"/>
              <a:ext cx="64" cy="44"/>
            </a:xfrm>
            <a:custGeom>
              <a:avLst/>
              <a:gdLst>
                <a:gd name="T0" fmla="*/ 0 w 128"/>
                <a:gd name="T1" fmla="*/ 2 h 90"/>
                <a:gd name="T2" fmla="*/ 22 w 128"/>
                <a:gd name="T3" fmla="*/ 2 h 90"/>
                <a:gd name="T4" fmla="*/ 22 w 128"/>
                <a:gd name="T5" fmla="*/ 15 h 90"/>
                <a:gd name="T6" fmla="*/ 27 w 128"/>
                <a:gd name="T7" fmla="*/ 9 h 90"/>
                <a:gd name="T8" fmla="*/ 35 w 128"/>
                <a:gd name="T9" fmla="*/ 4 h 90"/>
                <a:gd name="T10" fmla="*/ 40 w 128"/>
                <a:gd name="T11" fmla="*/ 2 h 90"/>
                <a:gd name="T12" fmla="*/ 47 w 128"/>
                <a:gd name="T13" fmla="*/ 0 h 90"/>
                <a:gd name="T14" fmla="*/ 56 w 128"/>
                <a:gd name="T15" fmla="*/ 2 h 90"/>
                <a:gd name="T16" fmla="*/ 62 w 128"/>
                <a:gd name="T17" fmla="*/ 4 h 90"/>
                <a:gd name="T18" fmla="*/ 67 w 128"/>
                <a:gd name="T19" fmla="*/ 9 h 90"/>
                <a:gd name="T20" fmla="*/ 71 w 128"/>
                <a:gd name="T21" fmla="*/ 15 h 90"/>
                <a:gd name="T22" fmla="*/ 78 w 128"/>
                <a:gd name="T23" fmla="*/ 9 h 90"/>
                <a:gd name="T24" fmla="*/ 84 w 128"/>
                <a:gd name="T25" fmla="*/ 4 h 90"/>
                <a:gd name="T26" fmla="*/ 91 w 128"/>
                <a:gd name="T27" fmla="*/ 2 h 90"/>
                <a:gd name="T28" fmla="*/ 98 w 128"/>
                <a:gd name="T29" fmla="*/ 0 h 90"/>
                <a:gd name="T30" fmla="*/ 108 w 128"/>
                <a:gd name="T31" fmla="*/ 2 h 90"/>
                <a:gd name="T32" fmla="*/ 115 w 128"/>
                <a:gd name="T33" fmla="*/ 4 h 90"/>
                <a:gd name="T34" fmla="*/ 120 w 128"/>
                <a:gd name="T35" fmla="*/ 9 h 90"/>
                <a:gd name="T36" fmla="*/ 124 w 128"/>
                <a:gd name="T37" fmla="*/ 17 h 90"/>
                <a:gd name="T38" fmla="*/ 126 w 128"/>
                <a:gd name="T39" fmla="*/ 20 h 90"/>
                <a:gd name="T40" fmla="*/ 126 w 128"/>
                <a:gd name="T41" fmla="*/ 28 h 90"/>
                <a:gd name="T42" fmla="*/ 128 w 128"/>
                <a:gd name="T43" fmla="*/ 35 h 90"/>
                <a:gd name="T44" fmla="*/ 128 w 128"/>
                <a:gd name="T45" fmla="*/ 90 h 90"/>
                <a:gd name="T46" fmla="*/ 104 w 128"/>
                <a:gd name="T47" fmla="*/ 90 h 90"/>
                <a:gd name="T48" fmla="*/ 104 w 128"/>
                <a:gd name="T49" fmla="*/ 40 h 90"/>
                <a:gd name="T50" fmla="*/ 104 w 128"/>
                <a:gd name="T51" fmla="*/ 33 h 90"/>
                <a:gd name="T52" fmla="*/ 104 w 128"/>
                <a:gd name="T53" fmla="*/ 28 h 90"/>
                <a:gd name="T54" fmla="*/ 102 w 128"/>
                <a:gd name="T55" fmla="*/ 24 h 90"/>
                <a:gd name="T56" fmla="*/ 98 w 128"/>
                <a:gd name="T57" fmla="*/ 20 h 90"/>
                <a:gd name="T58" fmla="*/ 97 w 128"/>
                <a:gd name="T59" fmla="*/ 18 h 90"/>
                <a:gd name="T60" fmla="*/ 91 w 128"/>
                <a:gd name="T61" fmla="*/ 18 h 90"/>
                <a:gd name="T62" fmla="*/ 88 w 128"/>
                <a:gd name="T63" fmla="*/ 18 h 90"/>
                <a:gd name="T64" fmla="*/ 82 w 128"/>
                <a:gd name="T65" fmla="*/ 22 h 90"/>
                <a:gd name="T66" fmla="*/ 78 w 128"/>
                <a:gd name="T67" fmla="*/ 26 h 90"/>
                <a:gd name="T68" fmla="*/ 77 w 128"/>
                <a:gd name="T69" fmla="*/ 29 h 90"/>
                <a:gd name="T70" fmla="*/ 75 w 128"/>
                <a:gd name="T71" fmla="*/ 35 h 90"/>
                <a:gd name="T72" fmla="*/ 75 w 128"/>
                <a:gd name="T73" fmla="*/ 40 h 90"/>
                <a:gd name="T74" fmla="*/ 75 w 128"/>
                <a:gd name="T75" fmla="*/ 48 h 90"/>
                <a:gd name="T76" fmla="*/ 75 w 128"/>
                <a:gd name="T77" fmla="*/ 90 h 90"/>
                <a:gd name="T78" fmla="*/ 51 w 128"/>
                <a:gd name="T79" fmla="*/ 90 h 90"/>
                <a:gd name="T80" fmla="*/ 51 w 128"/>
                <a:gd name="T81" fmla="*/ 42 h 90"/>
                <a:gd name="T82" fmla="*/ 51 w 128"/>
                <a:gd name="T83" fmla="*/ 35 h 90"/>
                <a:gd name="T84" fmla="*/ 51 w 128"/>
                <a:gd name="T85" fmla="*/ 29 h 90"/>
                <a:gd name="T86" fmla="*/ 51 w 128"/>
                <a:gd name="T87" fmla="*/ 26 h 90"/>
                <a:gd name="T88" fmla="*/ 49 w 128"/>
                <a:gd name="T89" fmla="*/ 22 h 90"/>
                <a:gd name="T90" fmla="*/ 47 w 128"/>
                <a:gd name="T91" fmla="*/ 20 h 90"/>
                <a:gd name="T92" fmla="*/ 44 w 128"/>
                <a:gd name="T93" fmla="*/ 18 h 90"/>
                <a:gd name="T94" fmla="*/ 40 w 128"/>
                <a:gd name="T95" fmla="*/ 18 h 90"/>
                <a:gd name="T96" fmla="*/ 35 w 128"/>
                <a:gd name="T97" fmla="*/ 18 h 90"/>
                <a:gd name="T98" fmla="*/ 31 w 128"/>
                <a:gd name="T99" fmla="*/ 22 h 90"/>
                <a:gd name="T100" fmla="*/ 25 w 128"/>
                <a:gd name="T101" fmla="*/ 24 h 90"/>
                <a:gd name="T102" fmla="*/ 24 w 128"/>
                <a:gd name="T103" fmla="*/ 29 h 90"/>
                <a:gd name="T104" fmla="*/ 24 w 128"/>
                <a:gd name="T105" fmla="*/ 33 h 90"/>
                <a:gd name="T106" fmla="*/ 22 w 128"/>
                <a:gd name="T107" fmla="*/ 40 h 90"/>
                <a:gd name="T108" fmla="*/ 22 w 128"/>
                <a:gd name="T109" fmla="*/ 48 h 90"/>
                <a:gd name="T110" fmla="*/ 22 w 128"/>
                <a:gd name="T111" fmla="*/ 90 h 90"/>
                <a:gd name="T112" fmla="*/ 0 w 128"/>
                <a:gd name="T113" fmla="*/ 90 h 90"/>
                <a:gd name="T114" fmla="*/ 0 w 128"/>
                <a:gd name="T115" fmla="*/ 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8" h="90">
                  <a:moveTo>
                    <a:pt x="0" y="2"/>
                  </a:moveTo>
                  <a:lnTo>
                    <a:pt x="22" y="2"/>
                  </a:lnTo>
                  <a:lnTo>
                    <a:pt x="22" y="15"/>
                  </a:lnTo>
                  <a:lnTo>
                    <a:pt x="27" y="9"/>
                  </a:lnTo>
                  <a:lnTo>
                    <a:pt x="35" y="4"/>
                  </a:lnTo>
                  <a:lnTo>
                    <a:pt x="40" y="2"/>
                  </a:lnTo>
                  <a:lnTo>
                    <a:pt x="47" y="0"/>
                  </a:lnTo>
                  <a:lnTo>
                    <a:pt x="56" y="2"/>
                  </a:lnTo>
                  <a:lnTo>
                    <a:pt x="62" y="4"/>
                  </a:lnTo>
                  <a:lnTo>
                    <a:pt x="67" y="9"/>
                  </a:lnTo>
                  <a:lnTo>
                    <a:pt x="71" y="15"/>
                  </a:lnTo>
                  <a:lnTo>
                    <a:pt x="78" y="9"/>
                  </a:lnTo>
                  <a:lnTo>
                    <a:pt x="84" y="4"/>
                  </a:lnTo>
                  <a:lnTo>
                    <a:pt x="91" y="2"/>
                  </a:lnTo>
                  <a:lnTo>
                    <a:pt x="98" y="0"/>
                  </a:lnTo>
                  <a:lnTo>
                    <a:pt x="108" y="2"/>
                  </a:lnTo>
                  <a:lnTo>
                    <a:pt x="115" y="4"/>
                  </a:lnTo>
                  <a:lnTo>
                    <a:pt x="120" y="9"/>
                  </a:lnTo>
                  <a:lnTo>
                    <a:pt x="124" y="17"/>
                  </a:lnTo>
                  <a:lnTo>
                    <a:pt x="126" y="20"/>
                  </a:lnTo>
                  <a:lnTo>
                    <a:pt x="126" y="28"/>
                  </a:lnTo>
                  <a:lnTo>
                    <a:pt x="128" y="35"/>
                  </a:lnTo>
                  <a:lnTo>
                    <a:pt x="128" y="90"/>
                  </a:lnTo>
                  <a:lnTo>
                    <a:pt x="104" y="90"/>
                  </a:lnTo>
                  <a:lnTo>
                    <a:pt x="104" y="40"/>
                  </a:lnTo>
                  <a:lnTo>
                    <a:pt x="104" y="33"/>
                  </a:lnTo>
                  <a:lnTo>
                    <a:pt x="104" y="28"/>
                  </a:lnTo>
                  <a:lnTo>
                    <a:pt x="102" y="24"/>
                  </a:lnTo>
                  <a:lnTo>
                    <a:pt x="98" y="20"/>
                  </a:lnTo>
                  <a:lnTo>
                    <a:pt x="97" y="18"/>
                  </a:lnTo>
                  <a:lnTo>
                    <a:pt x="91" y="18"/>
                  </a:lnTo>
                  <a:lnTo>
                    <a:pt x="88" y="18"/>
                  </a:lnTo>
                  <a:lnTo>
                    <a:pt x="82" y="22"/>
                  </a:lnTo>
                  <a:lnTo>
                    <a:pt x="78" y="26"/>
                  </a:lnTo>
                  <a:lnTo>
                    <a:pt x="77" y="29"/>
                  </a:lnTo>
                  <a:lnTo>
                    <a:pt x="75" y="35"/>
                  </a:lnTo>
                  <a:lnTo>
                    <a:pt x="75" y="40"/>
                  </a:lnTo>
                  <a:lnTo>
                    <a:pt x="75" y="48"/>
                  </a:lnTo>
                  <a:lnTo>
                    <a:pt x="75" y="90"/>
                  </a:lnTo>
                  <a:lnTo>
                    <a:pt x="51" y="90"/>
                  </a:lnTo>
                  <a:lnTo>
                    <a:pt x="51" y="42"/>
                  </a:lnTo>
                  <a:lnTo>
                    <a:pt x="51" y="35"/>
                  </a:lnTo>
                  <a:lnTo>
                    <a:pt x="51" y="29"/>
                  </a:lnTo>
                  <a:lnTo>
                    <a:pt x="51" y="26"/>
                  </a:lnTo>
                  <a:lnTo>
                    <a:pt x="49" y="22"/>
                  </a:lnTo>
                  <a:lnTo>
                    <a:pt x="47" y="20"/>
                  </a:lnTo>
                  <a:lnTo>
                    <a:pt x="44" y="18"/>
                  </a:lnTo>
                  <a:lnTo>
                    <a:pt x="40" y="18"/>
                  </a:lnTo>
                  <a:lnTo>
                    <a:pt x="35" y="18"/>
                  </a:lnTo>
                  <a:lnTo>
                    <a:pt x="31" y="22"/>
                  </a:lnTo>
                  <a:lnTo>
                    <a:pt x="25" y="24"/>
                  </a:lnTo>
                  <a:lnTo>
                    <a:pt x="24" y="29"/>
                  </a:lnTo>
                  <a:lnTo>
                    <a:pt x="24" y="33"/>
                  </a:lnTo>
                  <a:lnTo>
                    <a:pt x="22" y="40"/>
                  </a:lnTo>
                  <a:lnTo>
                    <a:pt x="22" y="48"/>
                  </a:lnTo>
                  <a:lnTo>
                    <a:pt x="22" y="90"/>
                  </a:lnTo>
                  <a:lnTo>
                    <a:pt x="0" y="9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60" name="Freeform 2016"/>
            <p:cNvSpPr>
              <a:spLocks/>
            </p:cNvSpPr>
            <p:nvPr/>
          </p:nvSpPr>
          <p:spPr bwMode="auto">
            <a:xfrm>
              <a:off x="1145" y="2375"/>
              <a:ext cx="20" cy="77"/>
            </a:xfrm>
            <a:custGeom>
              <a:avLst/>
              <a:gdLst>
                <a:gd name="T0" fmla="*/ 40 w 40"/>
                <a:gd name="T1" fmla="*/ 153 h 153"/>
                <a:gd name="T2" fmla="*/ 26 w 40"/>
                <a:gd name="T3" fmla="*/ 153 h 153"/>
                <a:gd name="T4" fmla="*/ 15 w 40"/>
                <a:gd name="T5" fmla="*/ 135 h 153"/>
                <a:gd name="T6" fmla="*/ 8 w 40"/>
                <a:gd name="T7" fmla="*/ 115 h 153"/>
                <a:gd name="T8" fmla="*/ 2 w 40"/>
                <a:gd name="T9" fmla="*/ 97 h 153"/>
                <a:gd name="T10" fmla="*/ 0 w 40"/>
                <a:gd name="T11" fmla="*/ 77 h 153"/>
                <a:gd name="T12" fmla="*/ 2 w 40"/>
                <a:gd name="T13" fmla="*/ 55 h 153"/>
                <a:gd name="T14" fmla="*/ 8 w 40"/>
                <a:gd name="T15" fmla="*/ 33 h 153"/>
                <a:gd name="T16" fmla="*/ 17 w 40"/>
                <a:gd name="T17" fmla="*/ 17 h 153"/>
                <a:gd name="T18" fmla="*/ 26 w 40"/>
                <a:gd name="T19" fmla="*/ 0 h 153"/>
                <a:gd name="T20" fmla="*/ 40 w 40"/>
                <a:gd name="T21" fmla="*/ 0 h 153"/>
                <a:gd name="T22" fmla="*/ 31 w 40"/>
                <a:gd name="T23" fmla="*/ 22 h 153"/>
                <a:gd name="T24" fmla="*/ 28 w 40"/>
                <a:gd name="T25" fmla="*/ 42 h 153"/>
                <a:gd name="T26" fmla="*/ 24 w 40"/>
                <a:gd name="T27" fmla="*/ 59 h 153"/>
                <a:gd name="T28" fmla="*/ 22 w 40"/>
                <a:gd name="T29" fmla="*/ 77 h 153"/>
                <a:gd name="T30" fmla="*/ 24 w 40"/>
                <a:gd name="T31" fmla="*/ 91 h 153"/>
                <a:gd name="T32" fmla="*/ 26 w 40"/>
                <a:gd name="T33" fmla="*/ 104 h 153"/>
                <a:gd name="T34" fmla="*/ 28 w 40"/>
                <a:gd name="T35" fmla="*/ 119 h 153"/>
                <a:gd name="T36" fmla="*/ 31 w 40"/>
                <a:gd name="T37" fmla="*/ 132 h 153"/>
                <a:gd name="T38" fmla="*/ 33 w 40"/>
                <a:gd name="T39" fmla="*/ 137 h 153"/>
                <a:gd name="T40" fmla="*/ 37 w 40"/>
                <a:gd name="T41" fmla="*/ 144 h 153"/>
                <a:gd name="T42" fmla="*/ 40 w 40"/>
                <a:gd name="T43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153">
                  <a:moveTo>
                    <a:pt x="40" y="153"/>
                  </a:moveTo>
                  <a:lnTo>
                    <a:pt x="26" y="153"/>
                  </a:lnTo>
                  <a:lnTo>
                    <a:pt x="15" y="135"/>
                  </a:lnTo>
                  <a:lnTo>
                    <a:pt x="8" y="115"/>
                  </a:lnTo>
                  <a:lnTo>
                    <a:pt x="2" y="97"/>
                  </a:lnTo>
                  <a:lnTo>
                    <a:pt x="0" y="77"/>
                  </a:lnTo>
                  <a:lnTo>
                    <a:pt x="2" y="55"/>
                  </a:lnTo>
                  <a:lnTo>
                    <a:pt x="8" y="33"/>
                  </a:lnTo>
                  <a:lnTo>
                    <a:pt x="17" y="17"/>
                  </a:lnTo>
                  <a:lnTo>
                    <a:pt x="26" y="0"/>
                  </a:lnTo>
                  <a:lnTo>
                    <a:pt x="40" y="0"/>
                  </a:lnTo>
                  <a:lnTo>
                    <a:pt x="31" y="22"/>
                  </a:lnTo>
                  <a:lnTo>
                    <a:pt x="28" y="42"/>
                  </a:lnTo>
                  <a:lnTo>
                    <a:pt x="24" y="59"/>
                  </a:lnTo>
                  <a:lnTo>
                    <a:pt x="22" y="77"/>
                  </a:lnTo>
                  <a:lnTo>
                    <a:pt x="24" y="91"/>
                  </a:lnTo>
                  <a:lnTo>
                    <a:pt x="26" y="104"/>
                  </a:lnTo>
                  <a:lnTo>
                    <a:pt x="28" y="119"/>
                  </a:lnTo>
                  <a:lnTo>
                    <a:pt x="31" y="132"/>
                  </a:lnTo>
                  <a:lnTo>
                    <a:pt x="33" y="137"/>
                  </a:lnTo>
                  <a:lnTo>
                    <a:pt x="37" y="144"/>
                  </a:lnTo>
                  <a:lnTo>
                    <a:pt x="40" y="1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61" name="Freeform 2017"/>
            <p:cNvSpPr>
              <a:spLocks/>
            </p:cNvSpPr>
            <p:nvPr/>
          </p:nvSpPr>
          <p:spPr bwMode="auto">
            <a:xfrm>
              <a:off x="1174" y="2375"/>
              <a:ext cx="58" cy="60"/>
            </a:xfrm>
            <a:custGeom>
              <a:avLst/>
              <a:gdLst>
                <a:gd name="T0" fmla="*/ 0 w 116"/>
                <a:gd name="T1" fmla="*/ 121 h 121"/>
                <a:gd name="T2" fmla="*/ 0 w 116"/>
                <a:gd name="T3" fmla="*/ 0 h 121"/>
                <a:gd name="T4" fmla="*/ 38 w 116"/>
                <a:gd name="T5" fmla="*/ 0 h 121"/>
                <a:gd name="T6" fmla="*/ 58 w 116"/>
                <a:gd name="T7" fmla="*/ 82 h 121"/>
                <a:gd name="T8" fmla="*/ 76 w 116"/>
                <a:gd name="T9" fmla="*/ 0 h 121"/>
                <a:gd name="T10" fmla="*/ 116 w 116"/>
                <a:gd name="T11" fmla="*/ 0 h 121"/>
                <a:gd name="T12" fmla="*/ 116 w 116"/>
                <a:gd name="T13" fmla="*/ 121 h 121"/>
                <a:gd name="T14" fmla="*/ 93 w 116"/>
                <a:gd name="T15" fmla="*/ 121 h 121"/>
                <a:gd name="T16" fmla="*/ 93 w 116"/>
                <a:gd name="T17" fmla="*/ 26 h 121"/>
                <a:gd name="T18" fmla="*/ 71 w 116"/>
                <a:gd name="T19" fmla="*/ 121 h 121"/>
                <a:gd name="T20" fmla="*/ 43 w 116"/>
                <a:gd name="T21" fmla="*/ 121 h 121"/>
                <a:gd name="T22" fmla="*/ 23 w 116"/>
                <a:gd name="T23" fmla="*/ 26 h 121"/>
                <a:gd name="T24" fmla="*/ 22 w 116"/>
                <a:gd name="T25" fmla="*/ 121 h 121"/>
                <a:gd name="T26" fmla="*/ 0 w 116"/>
                <a:gd name="T2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21">
                  <a:moveTo>
                    <a:pt x="0" y="121"/>
                  </a:moveTo>
                  <a:lnTo>
                    <a:pt x="0" y="0"/>
                  </a:lnTo>
                  <a:lnTo>
                    <a:pt x="38" y="0"/>
                  </a:lnTo>
                  <a:lnTo>
                    <a:pt x="58" y="82"/>
                  </a:lnTo>
                  <a:lnTo>
                    <a:pt x="76" y="0"/>
                  </a:lnTo>
                  <a:lnTo>
                    <a:pt x="116" y="0"/>
                  </a:lnTo>
                  <a:lnTo>
                    <a:pt x="116" y="121"/>
                  </a:lnTo>
                  <a:lnTo>
                    <a:pt x="93" y="121"/>
                  </a:lnTo>
                  <a:lnTo>
                    <a:pt x="93" y="26"/>
                  </a:lnTo>
                  <a:lnTo>
                    <a:pt x="71" y="121"/>
                  </a:lnTo>
                  <a:lnTo>
                    <a:pt x="43" y="121"/>
                  </a:lnTo>
                  <a:lnTo>
                    <a:pt x="23" y="26"/>
                  </a:lnTo>
                  <a:lnTo>
                    <a:pt x="22" y="121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62" name="Freeform 2018"/>
            <p:cNvSpPr>
              <a:spLocks noEditPoints="1"/>
            </p:cNvSpPr>
            <p:nvPr/>
          </p:nvSpPr>
          <p:spPr bwMode="auto">
            <a:xfrm>
              <a:off x="1240" y="2391"/>
              <a:ext cx="42" cy="45"/>
            </a:xfrm>
            <a:custGeom>
              <a:avLst/>
              <a:gdLst>
                <a:gd name="T0" fmla="*/ 59 w 84"/>
                <a:gd name="T1" fmla="*/ 62 h 91"/>
                <a:gd name="T2" fmla="*/ 82 w 84"/>
                <a:gd name="T3" fmla="*/ 66 h 91"/>
                <a:gd name="T4" fmla="*/ 79 w 84"/>
                <a:gd name="T5" fmla="*/ 73 h 91"/>
                <a:gd name="T6" fmla="*/ 73 w 84"/>
                <a:gd name="T7" fmla="*/ 80 h 91"/>
                <a:gd name="T8" fmla="*/ 68 w 84"/>
                <a:gd name="T9" fmla="*/ 86 h 91"/>
                <a:gd name="T10" fmla="*/ 60 w 84"/>
                <a:gd name="T11" fmla="*/ 90 h 91"/>
                <a:gd name="T12" fmla="*/ 53 w 84"/>
                <a:gd name="T13" fmla="*/ 91 h 91"/>
                <a:gd name="T14" fmla="*/ 44 w 84"/>
                <a:gd name="T15" fmla="*/ 91 h 91"/>
                <a:gd name="T16" fmla="*/ 24 w 84"/>
                <a:gd name="T17" fmla="*/ 88 h 91"/>
                <a:gd name="T18" fmla="*/ 9 w 84"/>
                <a:gd name="T19" fmla="*/ 77 h 91"/>
                <a:gd name="T20" fmla="*/ 4 w 84"/>
                <a:gd name="T21" fmla="*/ 64 h 91"/>
                <a:gd name="T22" fmla="*/ 0 w 84"/>
                <a:gd name="T23" fmla="*/ 48 h 91"/>
                <a:gd name="T24" fmla="*/ 4 w 84"/>
                <a:gd name="T25" fmla="*/ 28 h 91"/>
                <a:gd name="T26" fmla="*/ 13 w 84"/>
                <a:gd name="T27" fmla="*/ 13 h 91"/>
                <a:gd name="T28" fmla="*/ 18 w 84"/>
                <a:gd name="T29" fmla="*/ 7 h 91"/>
                <a:gd name="T30" fmla="*/ 26 w 84"/>
                <a:gd name="T31" fmla="*/ 4 h 91"/>
                <a:gd name="T32" fmla="*/ 33 w 84"/>
                <a:gd name="T33" fmla="*/ 2 h 91"/>
                <a:gd name="T34" fmla="*/ 42 w 84"/>
                <a:gd name="T35" fmla="*/ 0 h 91"/>
                <a:gd name="T36" fmla="*/ 59 w 84"/>
                <a:gd name="T37" fmla="*/ 4 h 91"/>
                <a:gd name="T38" fmla="*/ 73 w 84"/>
                <a:gd name="T39" fmla="*/ 13 h 91"/>
                <a:gd name="T40" fmla="*/ 80 w 84"/>
                <a:gd name="T41" fmla="*/ 29 h 91"/>
                <a:gd name="T42" fmla="*/ 84 w 84"/>
                <a:gd name="T43" fmla="*/ 53 h 91"/>
                <a:gd name="T44" fmla="*/ 24 w 84"/>
                <a:gd name="T45" fmla="*/ 53 h 91"/>
                <a:gd name="T46" fmla="*/ 24 w 84"/>
                <a:gd name="T47" fmla="*/ 59 h 91"/>
                <a:gd name="T48" fmla="*/ 26 w 84"/>
                <a:gd name="T49" fmla="*/ 64 h 91"/>
                <a:gd name="T50" fmla="*/ 29 w 84"/>
                <a:gd name="T51" fmla="*/ 70 h 91"/>
                <a:gd name="T52" fmla="*/ 33 w 84"/>
                <a:gd name="T53" fmla="*/ 71 h 91"/>
                <a:gd name="T54" fmla="*/ 38 w 84"/>
                <a:gd name="T55" fmla="*/ 73 h 91"/>
                <a:gd name="T56" fmla="*/ 44 w 84"/>
                <a:gd name="T57" fmla="*/ 75 h 91"/>
                <a:gd name="T58" fmla="*/ 49 w 84"/>
                <a:gd name="T59" fmla="*/ 73 h 91"/>
                <a:gd name="T60" fmla="*/ 53 w 84"/>
                <a:gd name="T61" fmla="*/ 71 h 91"/>
                <a:gd name="T62" fmla="*/ 57 w 84"/>
                <a:gd name="T63" fmla="*/ 68 h 91"/>
                <a:gd name="T64" fmla="*/ 59 w 84"/>
                <a:gd name="T65" fmla="*/ 62 h 91"/>
                <a:gd name="T66" fmla="*/ 60 w 84"/>
                <a:gd name="T67" fmla="*/ 38 h 91"/>
                <a:gd name="T68" fmla="*/ 60 w 84"/>
                <a:gd name="T69" fmla="*/ 33 h 91"/>
                <a:gd name="T70" fmla="*/ 59 w 84"/>
                <a:gd name="T71" fmla="*/ 28 h 91"/>
                <a:gd name="T72" fmla="*/ 55 w 84"/>
                <a:gd name="T73" fmla="*/ 24 h 91"/>
                <a:gd name="T74" fmla="*/ 51 w 84"/>
                <a:gd name="T75" fmla="*/ 20 h 91"/>
                <a:gd name="T76" fmla="*/ 48 w 84"/>
                <a:gd name="T77" fmla="*/ 18 h 91"/>
                <a:gd name="T78" fmla="*/ 42 w 84"/>
                <a:gd name="T79" fmla="*/ 18 h 91"/>
                <a:gd name="T80" fmla="*/ 37 w 84"/>
                <a:gd name="T81" fmla="*/ 18 h 91"/>
                <a:gd name="T82" fmla="*/ 33 w 84"/>
                <a:gd name="T83" fmla="*/ 20 h 91"/>
                <a:gd name="T84" fmla="*/ 29 w 84"/>
                <a:gd name="T85" fmla="*/ 24 h 91"/>
                <a:gd name="T86" fmla="*/ 26 w 84"/>
                <a:gd name="T87" fmla="*/ 28 h 91"/>
                <a:gd name="T88" fmla="*/ 24 w 84"/>
                <a:gd name="T89" fmla="*/ 33 h 91"/>
                <a:gd name="T90" fmla="*/ 24 w 84"/>
                <a:gd name="T91" fmla="*/ 38 h 91"/>
                <a:gd name="T92" fmla="*/ 60 w 84"/>
                <a:gd name="T93" fmla="*/ 3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4" h="91">
                  <a:moveTo>
                    <a:pt x="59" y="62"/>
                  </a:moveTo>
                  <a:lnTo>
                    <a:pt x="82" y="66"/>
                  </a:lnTo>
                  <a:lnTo>
                    <a:pt x="79" y="73"/>
                  </a:lnTo>
                  <a:lnTo>
                    <a:pt x="73" y="80"/>
                  </a:lnTo>
                  <a:lnTo>
                    <a:pt x="68" y="86"/>
                  </a:lnTo>
                  <a:lnTo>
                    <a:pt x="60" y="90"/>
                  </a:lnTo>
                  <a:lnTo>
                    <a:pt x="53" y="91"/>
                  </a:lnTo>
                  <a:lnTo>
                    <a:pt x="44" y="91"/>
                  </a:lnTo>
                  <a:lnTo>
                    <a:pt x="24" y="88"/>
                  </a:lnTo>
                  <a:lnTo>
                    <a:pt x="9" y="77"/>
                  </a:lnTo>
                  <a:lnTo>
                    <a:pt x="4" y="64"/>
                  </a:lnTo>
                  <a:lnTo>
                    <a:pt x="0" y="48"/>
                  </a:lnTo>
                  <a:lnTo>
                    <a:pt x="4" y="28"/>
                  </a:lnTo>
                  <a:lnTo>
                    <a:pt x="13" y="13"/>
                  </a:lnTo>
                  <a:lnTo>
                    <a:pt x="18" y="7"/>
                  </a:lnTo>
                  <a:lnTo>
                    <a:pt x="26" y="4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59" y="4"/>
                  </a:lnTo>
                  <a:lnTo>
                    <a:pt x="73" y="13"/>
                  </a:lnTo>
                  <a:lnTo>
                    <a:pt x="80" y="29"/>
                  </a:lnTo>
                  <a:lnTo>
                    <a:pt x="84" y="53"/>
                  </a:lnTo>
                  <a:lnTo>
                    <a:pt x="24" y="53"/>
                  </a:lnTo>
                  <a:lnTo>
                    <a:pt x="24" y="59"/>
                  </a:lnTo>
                  <a:lnTo>
                    <a:pt x="26" y="64"/>
                  </a:lnTo>
                  <a:lnTo>
                    <a:pt x="29" y="70"/>
                  </a:lnTo>
                  <a:lnTo>
                    <a:pt x="33" y="71"/>
                  </a:lnTo>
                  <a:lnTo>
                    <a:pt x="38" y="73"/>
                  </a:lnTo>
                  <a:lnTo>
                    <a:pt x="44" y="75"/>
                  </a:lnTo>
                  <a:lnTo>
                    <a:pt x="49" y="73"/>
                  </a:lnTo>
                  <a:lnTo>
                    <a:pt x="53" y="71"/>
                  </a:lnTo>
                  <a:lnTo>
                    <a:pt x="57" y="68"/>
                  </a:lnTo>
                  <a:lnTo>
                    <a:pt x="59" y="62"/>
                  </a:lnTo>
                  <a:close/>
                  <a:moveTo>
                    <a:pt x="60" y="38"/>
                  </a:moveTo>
                  <a:lnTo>
                    <a:pt x="60" y="33"/>
                  </a:lnTo>
                  <a:lnTo>
                    <a:pt x="59" y="28"/>
                  </a:lnTo>
                  <a:lnTo>
                    <a:pt x="55" y="24"/>
                  </a:lnTo>
                  <a:lnTo>
                    <a:pt x="51" y="20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7" y="18"/>
                  </a:lnTo>
                  <a:lnTo>
                    <a:pt x="33" y="20"/>
                  </a:lnTo>
                  <a:lnTo>
                    <a:pt x="29" y="24"/>
                  </a:lnTo>
                  <a:lnTo>
                    <a:pt x="26" y="28"/>
                  </a:lnTo>
                  <a:lnTo>
                    <a:pt x="24" y="33"/>
                  </a:lnTo>
                  <a:lnTo>
                    <a:pt x="24" y="38"/>
                  </a:lnTo>
                  <a:lnTo>
                    <a:pt x="6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63" name="Freeform 2019"/>
            <p:cNvSpPr>
              <a:spLocks/>
            </p:cNvSpPr>
            <p:nvPr/>
          </p:nvSpPr>
          <p:spPr bwMode="auto">
            <a:xfrm>
              <a:off x="1283" y="2375"/>
              <a:ext cx="58" cy="60"/>
            </a:xfrm>
            <a:custGeom>
              <a:avLst/>
              <a:gdLst>
                <a:gd name="T0" fmla="*/ 47 w 115"/>
                <a:gd name="T1" fmla="*/ 121 h 121"/>
                <a:gd name="T2" fmla="*/ 0 w 115"/>
                <a:gd name="T3" fmla="*/ 0 h 121"/>
                <a:gd name="T4" fmla="*/ 25 w 115"/>
                <a:gd name="T5" fmla="*/ 0 h 121"/>
                <a:gd name="T6" fmla="*/ 58 w 115"/>
                <a:gd name="T7" fmla="*/ 90 h 121"/>
                <a:gd name="T8" fmla="*/ 89 w 115"/>
                <a:gd name="T9" fmla="*/ 0 h 121"/>
                <a:gd name="T10" fmla="*/ 115 w 115"/>
                <a:gd name="T11" fmla="*/ 0 h 121"/>
                <a:gd name="T12" fmla="*/ 67 w 115"/>
                <a:gd name="T13" fmla="*/ 121 h 121"/>
                <a:gd name="T14" fmla="*/ 47 w 115"/>
                <a:gd name="T1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121">
                  <a:moveTo>
                    <a:pt x="47" y="121"/>
                  </a:moveTo>
                  <a:lnTo>
                    <a:pt x="0" y="0"/>
                  </a:lnTo>
                  <a:lnTo>
                    <a:pt x="25" y="0"/>
                  </a:lnTo>
                  <a:lnTo>
                    <a:pt x="58" y="90"/>
                  </a:lnTo>
                  <a:lnTo>
                    <a:pt x="89" y="0"/>
                  </a:lnTo>
                  <a:lnTo>
                    <a:pt x="115" y="0"/>
                  </a:lnTo>
                  <a:lnTo>
                    <a:pt x="67" y="121"/>
                  </a:lnTo>
                  <a:lnTo>
                    <a:pt x="47" y="1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64" name="Freeform 2020"/>
            <p:cNvSpPr>
              <a:spLocks/>
            </p:cNvSpPr>
            <p:nvPr/>
          </p:nvSpPr>
          <p:spPr bwMode="auto">
            <a:xfrm>
              <a:off x="1339" y="2375"/>
              <a:ext cx="25" cy="60"/>
            </a:xfrm>
            <a:custGeom>
              <a:avLst/>
              <a:gdLst>
                <a:gd name="T0" fmla="*/ 0 w 49"/>
                <a:gd name="T1" fmla="*/ 121 h 121"/>
                <a:gd name="T2" fmla="*/ 31 w 49"/>
                <a:gd name="T3" fmla="*/ 0 h 121"/>
                <a:gd name="T4" fmla="*/ 49 w 49"/>
                <a:gd name="T5" fmla="*/ 0 h 121"/>
                <a:gd name="T6" fmla="*/ 18 w 49"/>
                <a:gd name="T7" fmla="*/ 121 h 121"/>
                <a:gd name="T8" fmla="*/ 0 w 49"/>
                <a:gd name="T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121">
                  <a:moveTo>
                    <a:pt x="0" y="121"/>
                  </a:moveTo>
                  <a:lnTo>
                    <a:pt x="31" y="0"/>
                  </a:lnTo>
                  <a:lnTo>
                    <a:pt x="49" y="0"/>
                  </a:lnTo>
                  <a:lnTo>
                    <a:pt x="18" y="121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65" name="Freeform 2021"/>
            <p:cNvSpPr>
              <a:spLocks/>
            </p:cNvSpPr>
            <p:nvPr/>
          </p:nvSpPr>
          <p:spPr bwMode="auto">
            <a:xfrm>
              <a:off x="1366" y="2391"/>
              <a:ext cx="41" cy="45"/>
            </a:xfrm>
            <a:custGeom>
              <a:avLst/>
              <a:gdLst>
                <a:gd name="T0" fmla="*/ 80 w 82"/>
                <a:gd name="T1" fmla="*/ 29 h 91"/>
                <a:gd name="T2" fmla="*/ 56 w 82"/>
                <a:gd name="T3" fmla="*/ 33 h 91"/>
                <a:gd name="T4" fmla="*/ 55 w 82"/>
                <a:gd name="T5" fmla="*/ 26 h 91"/>
                <a:gd name="T6" fmla="*/ 51 w 82"/>
                <a:gd name="T7" fmla="*/ 22 h 91"/>
                <a:gd name="T8" fmla="*/ 47 w 82"/>
                <a:gd name="T9" fmla="*/ 18 h 91"/>
                <a:gd name="T10" fmla="*/ 42 w 82"/>
                <a:gd name="T11" fmla="*/ 18 h 91"/>
                <a:gd name="T12" fmla="*/ 36 w 82"/>
                <a:gd name="T13" fmla="*/ 18 h 91"/>
                <a:gd name="T14" fmla="*/ 33 w 82"/>
                <a:gd name="T15" fmla="*/ 20 h 91"/>
                <a:gd name="T16" fmla="*/ 29 w 82"/>
                <a:gd name="T17" fmla="*/ 24 h 91"/>
                <a:gd name="T18" fmla="*/ 25 w 82"/>
                <a:gd name="T19" fmla="*/ 29 h 91"/>
                <a:gd name="T20" fmla="*/ 24 w 82"/>
                <a:gd name="T21" fmla="*/ 37 h 91"/>
                <a:gd name="T22" fmla="*/ 24 w 82"/>
                <a:gd name="T23" fmla="*/ 46 h 91"/>
                <a:gd name="T24" fmla="*/ 24 w 82"/>
                <a:gd name="T25" fmla="*/ 55 h 91"/>
                <a:gd name="T26" fmla="*/ 25 w 82"/>
                <a:gd name="T27" fmla="*/ 62 h 91"/>
                <a:gd name="T28" fmla="*/ 29 w 82"/>
                <a:gd name="T29" fmla="*/ 68 h 91"/>
                <a:gd name="T30" fmla="*/ 33 w 82"/>
                <a:gd name="T31" fmla="*/ 71 h 91"/>
                <a:gd name="T32" fmla="*/ 36 w 82"/>
                <a:gd name="T33" fmla="*/ 73 h 91"/>
                <a:gd name="T34" fmla="*/ 42 w 82"/>
                <a:gd name="T35" fmla="*/ 75 h 91"/>
                <a:gd name="T36" fmla="*/ 47 w 82"/>
                <a:gd name="T37" fmla="*/ 73 h 91"/>
                <a:gd name="T38" fmla="*/ 53 w 82"/>
                <a:gd name="T39" fmla="*/ 70 h 91"/>
                <a:gd name="T40" fmla="*/ 55 w 82"/>
                <a:gd name="T41" fmla="*/ 68 h 91"/>
                <a:gd name="T42" fmla="*/ 56 w 82"/>
                <a:gd name="T43" fmla="*/ 62 h 91"/>
                <a:gd name="T44" fmla="*/ 58 w 82"/>
                <a:gd name="T45" fmla="*/ 57 h 91"/>
                <a:gd name="T46" fmla="*/ 82 w 82"/>
                <a:gd name="T47" fmla="*/ 60 h 91"/>
                <a:gd name="T48" fmla="*/ 78 w 82"/>
                <a:gd name="T49" fmla="*/ 70 h 91"/>
                <a:gd name="T50" fmla="*/ 73 w 82"/>
                <a:gd name="T51" fmla="*/ 77 h 91"/>
                <a:gd name="T52" fmla="*/ 67 w 82"/>
                <a:gd name="T53" fmla="*/ 84 h 91"/>
                <a:gd name="T54" fmla="*/ 60 w 82"/>
                <a:gd name="T55" fmla="*/ 88 h 91"/>
                <a:gd name="T56" fmla="*/ 51 w 82"/>
                <a:gd name="T57" fmla="*/ 91 h 91"/>
                <a:gd name="T58" fmla="*/ 42 w 82"/>
                <a:gd name="T59" fmla="*/ 91 h 91"/>
                <a:gd name="T60" fmla="*/ 25 w 82"/>
                <a:gd name="T61" fmla="*/ 90 h 91"/>
                <a:gd name="T62" fmla="*/ 13 w 82"/>
                <a:gd name="T63" fmla="*/ 80 h 91"/>
                <a:gd name="T64" fmla="*/ 3 w 82"/>
                <a:gd name="T65" fmla="*/ 66 h 91"/>
                <a:gd name="T66" fmla="*/ 0 w 82"/>
                <a:gd name="T67" fmla="*/ 46 h 91"/>
                <a:gd name="T68" fmla="*/ 3 w 82"/>
                <a:gd name="T69" fmla="*/ 28 h 91"/>
                <a:gd name="T70" fmla="*/ 11 w 82"/>
                <a:gd name="T71" fmla="*/ 13 h 91"/>
                <a:gd name="T72" fmla="*/ 25 w 82"/>
                <a:gd name="T73" fmla="*/ 4 h 91"/>
                <a:gd name="T74" fmla="*/ 42 w 82"/>
                <a:gd name="T75" fmla="*/ 0 h 91"/>
                <a:gd name="T76" fmla="*/ 51 w 82"/>
                <a:gd name="T77" fmla="*/ 2 h 91"/>
                <a:gd name="T78" fmla="*/ 60 w 82"/>
                <a:gd name="T79" fmla="*/ 4 h 91"/>
                <a:gd name="T80" fmla="*/ 66 w 82"/>
                <a:gd name="T81" fmla="*/ 7 h 91"/>
                <a:gd name="T82" fmla="*/ 71 w 82"/>
                <a:gd name="T83" fmla="*/ 13 h 91"/>
                <a:gd name="T84" fmla="*/ 77 w 82"/>
                <a:gd name="T85" fmla="*/ 20 h 91"/>
                <a:gd name="T86" fmla="*/ 80 w 82"/>
                <a:gd name="T87" fmla="*/ 2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2" h="91">
                  <a:moveTo>
                    <a:pt x="80" y="29"/>
                  </a:moveTo>
                  <a:lnTo>
                    <a:pt x="56" y="33"/>
                  </a:lnTo>
                  <a:lnTo>
                    <a:pt x="55" y="26"/>
                  </a:lnTo>
                  <a:lnTo>
                    <a:pt x="51" y="22"/>
                  </a:lnTo>
                  <a:lnTo>
                    <a:pt x="47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3" y="20"/>
                  </a:lnTo>
                  <a:lnTo>
                    <a:pt x="29" y="24"/>
                  </a:lnTo>
                  <a:lnTo>
                    <a:pt x="25" y="29"/>
                  </a:lnTo>
                  <a:lnTo>
                    <a:pt x="24" y="37"/>
                  </a:lnTo>
                  <a:lnTo>
                    <a:pt x="24" y="46"/>
                  </a:lnTo>
                  <a:lnTo>
                    <a:pt x="24" y="55"/>
                  </a:lnTo>
                  <a:lnTo>
                    <a:pt x="25" y="62"/>
                  </a:lnTo>
                  <a:lnTo>
                    <a:pt x="29" y="68"/>
                  </a:lnTo>
                  <a:lnTo>
                    <a:pt x="33" y="71"/>
                  </a:lnTo>
                  <a:lnTo>
                    <a:pt x="36" y="73"/>
                  </a:lnTo>
                  <a:lnTo>
                    <a:pt x="42" y="75"/>
                  </a:lnTo>
                  <a:lnTo>
                    <a:pt x="47" y="73"/>
                  </a:lnTo>
                  <a:lnTo>
                    <a:pt x="53" y="70"/>
                  </a:lnTo>
                  <a:lnTo>
                    <a:pt x="55" y="68"/>
                  </a:lnTo>
                  <a:lnTo>
                    <a:pt x="56" y="62"/>
                  </a:lnTo>
                  <a:lnTo>
                    <a:pt x="58" y="57"/>
                  </a:lnTo>
                  <a:lnTo>
                    <a:pt x="82" y="60"/>
                  </a:lnTo>
                  <a:lnTo>
                    <a:pt x="78" y="70"/>
                  </a:lnTo>
                  <a:lnTo>
                    <a:pt x="73" y="77"/>
                  </a:lnTo>
                  <a:lnTo>
                    <a:pt x="67" y="84"/>
                  </a:lnTo>
                  <a:lnTo>
                    <a:pt x="60" y="88"/>
                  </a:lnTo>
                  <a:lnTo>
                    <a:pt x="51" y="91"/>
                  </a:lnTo>
                  <a:lnTo>
                    <a:pt x="42" y="91"/>
                  </a:lnTo>
                  <a:lnTo>
                    <a:pt x="25" y="90"/>
                  </a:lnTo>
                  <a:lnTo>
                    <a:pt x="13" y="80"/>
                  </a:lnTo>
                  <a:lnTo>
                    <a:pt x="3" y="66"/>
                  </a:lnTo>
                  <a:lnTo>
                    <a:pt x="0" y="46"/>
                  </a:lnTo>
                  <a:lnTo>
                    <a:pt x="3" y="28"/>
                  </a:lnTo>
                  <a:lnTo>
                    <a:pt x="11" y="13"/>
                  </a:lnTo>
                  <a:lnTo>
                    <a:pt x="25" y="4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4"/>
                  </a:lnTo>
                  <a:lnTo>
                    <a:pt x="66" y="7"/>
                  </a:lnTo>
                  <a:lnTo>
                    <a:pt x="71" y="13"/>
                  </a:lnTo>
                  <a:lnTo>
                    <a:pt x="77" y="20"/>
                  </a:lnTo>
                  <a:lnTo>
                    <a:pt x="80" y="2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66" name="Freeform 2022"/>
            <p:cNvSpPr>
              <a:spLocks/>
            </p:cNvSpPr>
            <p:nvPr/>
          </p:nvSpPr>
          <p:spPr bwMode="auto">
            <a:xfrm>
              <a:off x="1413" y="2375"/>
              <a:ext cx="20" cy="77"/>
            </a:xfrm>
            <a:custGeom>
              <a:avLst/>
              <a:gdLst>
                <a:gd name="T0" fmla="*/ 0 w 40"/>
                <a:gd name="T1" fmla="*/ 153 h 153"/>
                <a:gd name="T2" fmla="*/ 4 w 40"/>
                <a:gd name="T3" fmla="*/ 146 h 153"/>
                <a:gd name="T4" fmla="*/ 7 w 40"/>
                <a:gd name="T5" fmla="*/ 139 h 153"/>
                <a:gd name="T6" fmla="*/ 9 w 40"/>
                <a:gd name="T7" fmla="*/ 132 h 153"/>
                <a:gd name="T8" fmla="*/ 11 w 40"/>
                <a:gd name="T9" fmla="*/ 124 h 153"/>
                <a:gd name="T10" fmla="*/ 13 w 40"/>
                <a:gd name="T11" fmla="*/ 115 h 153"/>
                <a:gd name="T12" fmla="*/ 16 w 40"/>
                <a:gd name="T13" fmla="*/ 106 h 153"/>
                <a:gd name="T14" fmla="*/ 16 w 40"/>
                <a:gd name="T15" fmla="*/ 97 h 153"/>
                <a:gd name="T16" fmla="*/ 18 w 40"/>
                <a:gd name="T17" fmla="*/ 88 h 153"/>
                <a:gd name="T18" fmla="*/ 18 w 40"/>
                <a:gd name="T19" fmla="*/ 77 h 153"/>
                <a:gd name="T20" fmla="*/ 16 w 40"/>
                <a:gd name="T21" fmla="*/ 59 h 153"/>
                <a:gd name="T22" fmla="*/ 15 w 40"/>
                <a:gd name="T23" fmla="*/ 42 h 153"/>
                <a:gd name="T24" fmla="*/ 9 w 40"/>
                <a:gd name="T25" fmla="*/ 22 h 153"/>
                <a:gd name="T26" fmla="*/ 0 w 40"/>
                <a:gd name="T27" fmla="*/ 0 h 153"/>
                <a:gd name="T28" fmla="*/ 15 w 40"/>
                <a:gd name="T29" fmla="*/ 0 h 153"/>
                <a:gd name="T30" fmla="*/ 25 w 40"/>
                <a:gd name="T31" fmla="*/ 18 h 153"/>
                <a:gd name="T32" fmla="*/ 33 w 40"/>
                <a:gd name="T33" fmla="*/ 37 h 153"/>
                <a:gd name="T34" fmla="*/ 38 w 40"/>
                <a:gd name="T35" fmla="*/ 57 h 153"/>
                <a:gd name="T36" fmla="*/ 40 w 40"/>
                <a:gd name="T37" fmla="*/ 77 h 153"/>
                <a:gd name="T38" fmla="*/ 38 w 40"/>
                <a:gd name="T39" fmla="*/ 93 h 153"/>
                <a:gd name="T40" fmla="*/ 35 w 40"/>
                <a:gd name="T41" fmla="*/ 111 h 153"/>
                <a:gd name="T42" fmla="*/ 27 w 40"/>
                <a:gd name="T43" fmla="*/ 133 h 153"/>
                <a:gd name="T44" fmla="*/ 15 w 40"/>
                <a:gd name="T45" fmla="*/ 153 h 153"/>
                <a:gd name="T46" fmla="*/ 0 w 40"/>
                <a:gd name="T47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" h="153">
                  <a:moveTo>
                    <a:pt x="0" y="153"/>
                  </a:moveTo>
                  <a:lnTo>
                    <a:pt x="4" y="146"/>
                  </a:lnTo>
                  <a:lnTo>
                    <a:pt x="7" y="139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3" y="115"/>
                  </a:lnTo>
                  <a:lnTo>
                    <a:pt x="16" y="106"/>
                  </a:lnTo>
                  <a:lnTo>
                    <a:pt x="16" y="97"/>
                  </a:lnTo>
                  <a:lnTo>
                    <a:pt x="18" y="88"/>
                  </a:lnTo>
                  <a:lnTo>
                    <a:pt x="18" y="77"/>
                  </a:lnTo>
                  <a:lnTo>
                    <a:pt x="16" y="59"/>
                  </a:lnTo>
                  <a:lnTo>
                    <a:pt x="15" y="42"/>
                  </a:lnTo>
                  <a:lnTo>
                    <a:pt x="9" y="2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5" y="18"/>
                  </a:lnTo>
                  <a:lnTo>
                    <a:pt x="33" y="37"/>
                  </a:lnTo>
                  <a:lnTo>
                    <a:pt x="38" y="57"/>
                  </a:lnTo>
                  <a:lnTo>
                    <a:pt x="40" y="77"/>
                  </a:lnTo>
                  <a:lnTo>
                    <a:pt x="38" y="93"/>
                  </a:lnTo>
                  <a:lnTo>
                    <a:pt x="35" y="111"/>
                  </a:lnTo>
                  <a:lnTo>
                    <a:pt x="27" y="133"/>
                  </a:lnTo>
                  <a:lnTo>
                    <a:pt x="15" y="153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67" name="Freeform 2023"/>
            <p:cNvSpPr>
              <a:spLocks/>
            </p:cNvSpPr>
            <p:nvPr/>
          </p:nvSpPr>
          <p:spPr bwMode="auto">
            <a:xfrm>
              <a:off x="47" y="1755"/>
              <a:ext cx="45" cy="40"/>
            </a:xfrm>
            <a:custGeom>
              <a:avLst/>
              <a:gdLst>
                <a:gd name="T0" fmla="*/ 89 w 89"/>
                <a:gd name="T1" fmla="*/ 0 h 81"/>
                <a:gd name="T2" fmla="*/ 89 w 89"/>
                <a:gd name="T3" fmla="*/ 22 h 81"/>
                <a:gd name="T4" fmla="*/ 44 w 89"/>
                <a:gd name="T5" fmla="*/ 22 h 81"/>
                <a:gd name="T6" fmla="*/ 36 w 89"/>
                <a:gd name="T7" fmla="*/ 22 h 81"/>
                <a:gd name="T8" fmla="*/ 29 w 89"/>
                <a:gd name="T9" fmla="*/ 24 h 81"/>
                <a:gd name="T10" fmla="*/ 25 w 89"/>
                <a:gd name="T11" fmla="*/ 24 h 81"/>
                <a:gd name="T12" fmla="*/ 22 w 89"/>
                <a:gd name="T13" fmla="*/ 26 h 81"/>
                <a:gd name="T14" fmla="*/ 20 w 89"/>
                <a:gd name="T15" fmla="*/ 30 h 81"/>
                <a:gd name="T16" fmla="*/ 18 w 89"/>
                <a:gd name="T17" fmla="*/ 33 h 81"/>
                <a:gd name="T18" fmla="*/ 16 w 89"/>
                <a:gd name="T19" fmla="*/ 39 h 81"/>
                <a:gd name="T20" fmla="*/ 18 w 89"/>
                <a:gd name="T21" fmla="*/ 44 h 81"/>
                <a:gd name="T22" fmla="*/ 20 w 89"/>
                <a:gd name="T23" fmla="*/ 50 h 81"/>
                <a:gd name="T24" fmla="*/ 24 w 89"/>
                <a:gd name="T25" fmla="*/ 53 h 81"/>
                <a:gd name="T26" fmla="*/ 29 w 89"/>
                <a:gd name="T27" fmla="*/ 55 h 81"/>
                <a:gd name="T28" fmla="*/ 33 w 89"/>
                <a:gd name="T29" fmla="*/ 57 h 81"/>
                <a:gd name="T30" fmla="*/ 40 w 89"/>
                <a:gd name="T31" fmla="*/ 57 h 81"/>
                <a:gd name="T32" fmla="*/ 49 w 89"/>
                <a:gd name="T33" fmla="*/ 57 h 81"/>
                <a:gd name="T34" fmla="*/ 89 w 89"/>
                <a:gd name="T35" fmla="*/ 57 h 81"/>
                <a:gd name="T36" fmla="*/ 89 w 89"/>
                <a:gd name="T37" fmla="*/ 81 h 81"/>
                <a:gd name="T38" fmla="*/ 2 w 89"/>
                <a:gd name="T39" fmla="*/ 81 h 81"/>
                <a:gd name="T40" fmla="*/ 2 w 89"/>
                <a:gd name="T41" fmla="*/ 57 h 81"/>
                <a:gd name="T42" fmla="*/ 15 w 89"/>
                <a:gd name="T43" fmla="*/ 57 h 81"/>
                <a:gd name="T44" fmla="*/ 7 w 89"/>
                <a:gd name="T45" fmla="*/ 51 h 81"/>
                <a:gd name="T46" fmla="*/ 4 w 89"/>
                <a:gd name="T47" fmla="*/ 44 h 81"/>
                <a:gd name="T48" fmla="*/ 0 w 89"/>
                <a:gd name="T49" fmla="*/ 37 h 81"/>
                <a:gd name="T50" fmla="*/ 0 w 89"/>
                <a:gd name="T51" fmla="*/ 30 h 81"/>
                <a:gd name="T52" fmla="*/ 0 w 89"/>
                <a:gd name="T53" fmla="*/ 22 h 81"/>
                <a:gd name="T54" fmla="*/ 2 w 89"/>
                <a:gd name="T55" fmla="*/ 15 h 81"/>
                <a:gd name="T56" fmla="*/ 5 w 89"/>
                <a:gd name="T57" fmla="*/ 9 h 81"/>
                <a:gd name="T58" fmla="*/ 9 w 89"/>
                <a:gd name="T59" fmla="*/ 6 h 81"/>
                <a:gd name="T60" fmla="*/ 15 w 89"/>
                <a:gd name="T61" fmla="*/ 2 h 81"/>
                <a:gd name="T62" fmla="*/ 18 w 89"/>
                <a:gd name="T63" fmla="*/ 2 h 81"/>
                <a:gd name="T64" fmla="*/ 25 w 89"/>
                <a:gd name="T65" fmla="*/ 0 h 81"/>
                <a:gd name="T66" fmla="*/ 35 w 89"/>
                <a:gd name="T67" fmla="*/ 0 h 81"/>
                <a:gd name="T68" fmla="*/ 89 w 89"/>
                <a:gd name="T6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9" h="81">
                  <a:moveTo>
                    <a:pt x="89" y="0"/>
                  </a:moveTo>
                  <a:lnTo>
                    <a:pt x="89" y="22"/>
                  </a:lnTo>
                  <a:lnTo>
                    <a:pt x="44" y="22"/>
                  </a:lnTo>
                  <a:lnTo>
                    <a:pt x="36" y="22"/>
                  </a:lnTo>
                  <a:lnTo>
                    <a:pt x="29" y="24"/>
                  </a:lnTo>
                  <a:lnTo>
                    <a:pt x="25" y="24"/>
                  </a:lnTo>
                  <a:lnTo>
                    <a:pt x="22" y="26"/>
                  </a:lnTo>
                  <a:lnTo>
                    <a:pt x="20" y="30"/>
                  </a:lnTo>
                  <a:lnTo>
                    <a:pt x="18" y="33"/>
                  </a:lnTo>
                  <a:lnTo>
                    <a:pt x="16" y="39"/>
                  </a:lnTo>
                  <a:lnTo>
                    <a:pt x="18" y="44"/>
                  </a:lnTo>
                  <a:lnTo>
                    <a:pt x="20" y="50"/>
                  </a:lnTo>
                  <a:lnTo>
                    <a:pt x="24" y="53"/>
                  </a:lnTo>
                  <a:lnTo>
                    <a:pt x="29" y="55"/>
                  </a:lnTo>
                  <a:lnTo>
                    <a:pt x="33" y="57"/>
                  </a:lnTo>
                  <a:lnTo>
                    <a:pt x="40" y="57"/>
                  </a:lnTo>
                  <a:lnTo>
                    <a:pt x="49" y="57"/>
                  </a:lnTo>
                  <a:lnTo>
                    <a:pt x="89" y="57"/>
                  </a:lnTo>
                  <a:lnTo>
                    <a:pt x="89" y="81"/>
                  </a:lnTo>
                  <a:lnTo>
                    <a:pt x="2" y="81"/>
                  </a:lnTo>
                  <a:lnTo>
                    <a:pt x="2" y="57"/>
                  </a:lnTo>
                  <a:lnTo>
                    <a:pt x="15" y="57"/>
                  </a:lnTo>
                  <a:lnTo>
                    <a:pt x="7" y="51"/>
                  </a:lnTo>
                  <a:lnTo>
                    <a:pt x="4" y="44"/>
                  </a:lnTo>
                  <a:lnTo>
                    <a:pt x="0" y="37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5" y="9"/>
                  </a:lnTo>
                  <a:lnTo>
                    <a:pt x="9" y="6"/>
                  </a:lnTo>
                  <a:lnTo>
                    <a:pt x="15" y="2"/>
                  </a:lnTo>
                  <a:lnTo>
                    <a:pt x="18" y="2"/>
                  </a:lnTo>
                  <a:lnTo>
                    <a:pt x="25" y="0"/>
                  </a:lnTo>
                  <a:lnTo>
                    <a:pt x="35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68" name="Freeform 2024"/>
            <p:cNvSpPr>
              <a:spLocks/>
            </p:cNvSpPr>
            <p:nvPr/>
          </p:nvSpPr>
          <p:spPr bwMode="auto">
            <a:xfrm>
              <a:off x="48" y="1703"/>
              <a:ext cx="45" cy="40"/>
            </a:xfrm>
            <a:custGeom>
              <a:avLst/>
              <a:gdLst>
                <a:gd name="T0" fmla="*/ 87 w 89"/>
                <a:gd name="T1" fmla="*/ 24 h 81"/>
                <a:gd name="T2" fmla="*/ 73 w 89"/>
                <a:gd name="T3" fmla="*/ 24 h 81"/>
                <a:gd name="T4" fmla="*/ 80 w 89"/>
                <a:gd name="T5" fmla="*/ 29 h 81"/>
                <a:gd name="T6" fmla="*/ 84 w 89"/>
                <a:gd name="T7" fmla="*/ 37 h 81"/>
                <a:gd name="T8" fmla="*/ 87 w 89"/>
                <a:gd name="T9" fmla="*/ 44 h 81"/>
                <a:gd name="T10" fmla="*/ 89 w 89"/>
                <a:gd name="T11" fmla="*/ 53 h 81"/>
                <a:gd name="T12" fmla="*/ 87 w 89"/>
                <a:gd name="T13" fmla="*/ 61 h 81"/>
                <a:gd name="T14" fmla="*/ 84 w 89"/>
                <a:gd name="T15" fmla="*/ 68 h 81"/>
                <a:gd name="T16" fmla="*/ 80 w 89"/>
                <a:gd name="T17" fmla="*/ 73 h 81"/>
                <a:gd name="T18" fmla="*/ 73 w 89"/>
                <a:gd name="T19" fmla="*/ 79 h 81"/>
                <a:gd name="T20" fmla="*/ 69 w 89"/>
                <a:gd name="T21" fmla="*/ 81 h 81"/>
                <a:gd name="T22" fmla="*/ 62 w 89"/>
                <a:gd name="T23" fmla="*/ 81 h 81"/>
                <a:gd name="T24" fmla="*/ 55 w 89"/>
                <a:gd name="T25" fmla="*/ 81 h 81"/>
                <a:gd name="T26" fmla="*/ 0 w 89"/>
                <a:gd name="T27" fmla="*/ 81 h 81"/>
                <a:gd name="T28" fmla="*/ 0 w 89"/>
                <a:gd name="T29" fmla="*/ 59 h 81"/>
                <a:gd name="T30" fmla="*/ 40 w 89"/>
                <a:gd name="T31" fmla="*/ 59 h 81"/>
                <a:gd name="T32" fmla="*/ 49 w 89"/>
                <a:gd name="T33" fmla="*/ 59 h 81"/>
                <a:gd name="T34" fmla="*/ 58 w 89"/>
                <a:gd name="T35" fmla="*/ 59 h 81"/>
                <a:gd name="T36" fmla="*/ 62 w 89"/>
                <a:gd name="T37" fmla="*/ 57 h 81"/>
                <a:gd name="T38" fmla="*/ 65 w 89"/>
                <a:gd name="T39" fmla="*/ 55 h 81"/>
                <a:gd name="T40" fmla="*/ 69 w 89"/>
                <a:gd name="T41" fmla="*/ 53 h 81"/>
                <a:gd name="T42" fmla="*/ 71 w 89"/>
                <a:gd name="T43" fmla="*/ 48 h 81"/>
                <a:gd name="T44" fmla="*/ 71 w 89"/>
                <a:gd name="T45" fmla="*/ 44 h 81"/>
                <a:gd name="T46" fmla="*/ 69 w 89"/>
                <a:gd name="T47" fmla="*/ 37 h 81"/>
                <a:gd name="T48" fmla="*/ 67 w 89"/>
                <a:gd name="T49" fmla="*/ 31 h 81"/>
                <a:gd name="T50" fmla="*/ 64 w 89"/>
                <a:gd name="T51" fmla="*/ 28 h 81"/>
                <a:gd name="T52" fmla="*/ 60 w 89"/>
                <a:gd name="T53" fmla="*/ 26 h 81"/>
                <a:gd name="T54" fmla="*/ 55 w 89"/>
                <a:gd name="T55" fmla="*/ 24 h 81"/>
                <a:gd name="T56" fmla="*/ 47 w 89"/>
                <a:gd name="T57" fmla="*/ 24 h 81"/>
                <a:gd name="T58" fmla="*/ 36 w 89"/>
                <a:gd name="T59" fmla="*/ 24 h 81"/>
                <a:gd name="T60" fmla="*/ 0 w 89"/>
                <a:gd name="T61" fmla="*/ 24 h 81"/>
                <a:gd name="T62" fmla="*/ 0 w 89"/>
                <a:gd name="T63" fmla="*/ 0 h 81"/>
                <a:gd name="T64" fmla="*/ 87 w 89"/>
                <a:gd name="T65" fmla="*/ 0 h 81"/>
                <a:gd name="T66" fmla="*/ 87 w 89"/>
                <a:gd name="T67" fmla="*/ 2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81">
                  <a:moveTo>
                    <a:pt x="87" y="24"/>
                  </a:moveTo>
                  <a:lnTo>
                    <a:pt x="73" y="24"/>
                  </a:lnTo>
                  <a:lnTo>
                    <a:pt x="80" y="29"/>
                  </a:lnTo>
                  <a:lnTo>
                    <a:pt x="84" y="37"/>
                  </a:lnTo>
                  <a:lnTo>
                    <a:pt x="87" y="44"/>
                  </a:lnTo>
                  <a:lnTo>
                    <a:pt x="89" y="53"/>
                  </a:lnTo>
                  <a:lnTo>
                    <a:pt x="87" y="61"/>
                  </a:lnTo>
                  <a:lnTo>
                    <a:pt x="84" y="68"/>
                  </a:lnTo>
                  <a:lnTo>
                    <a:pt x="80" y="73"/>
                  </a:lnTo>
                  <a:lnTo>
                    <a:pt x="73" y="79"/>
                  </a:lnTo>
                  <a:lnTo>
                    <a:pt x="69" y="81"/>
                  </a:lnTo>
                  <a:lnTo>
                    <a:pt x="62" y="81"/>
                  </a:lnTo>
                  <a:lnTo>
                    <a:pt x="55" y="81"/>
                  </a:lnTo>
                  <a:lnTo>
                    <a:pt x="0" y="81"/>
                  </a:lnTo>
                  <a:lnTo>
                    <a:pt x="0" y="59"/>
                  </a:lnTo>
                  <a:lnTo>
                    <a:pt x="40" y="59"/>
                  </a:lnTo>
                  <a:lnTo>
                    <a:pt x="49" y="59"/>
                  </a:lnTo>
                  <a:lnTo>
                    <a:pt x="58" y="59"/>
                  </a:lnTo>
                  <a:lnTo>
                    <a:pt x="62" y="57"/>
                  </a:lnTo>
                  <a:lnTo>
                    <a:pt x="65" y="55"/>
                  </a:lnTo>
                  <a:lnTo>
                    <a:pt x="69" y="53"/>
                  </a:lnTo>
                  <a:lnTo>
                    <a:pt x="71" y="48"/>
                  </a:lnTo>
                  <a:lnTo>
                    <a:pt x="71" y="44"/>
                  </a:lnTo>
                  <a:lnTo>
                    <a:pt x="69" y="37"/>
                  </a:lnTo>
                  <a:lnTo>
                    <a:pt x="67" y="31"/>
                  </a:lnTo>
                  <a:lnTo>
                    <a:pt x="64" y="28"/>
                  </a:lnTo>
                  <a:lnTo>
                    <a:pt x="60" y="26"/>
                  </a:lnTo>
                  <a:lnTo>
                    <a:pt x="55" y="24"/>
                  </a:lnTo>
                  <a:lnTo>
                    <a:pt x="47" y="24"/>
                  </a:lnTo>
                  <a:lnTo>
                    <a:pt x="36" y="2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87" y="0"/>
                  </a:lnTo>
                  <a:lnTo>
                    <a:pt x="87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69" name="Freeform 2025"/>
            <p:cNvSpPr>
              <a:spLocks/>
            </p:cNvSpPr>
            <p:nvPr/>
          </p:nvSpPr>
          <p:spPr bwMode="auto">
            <a:xfrm>
              <a:off x="47" y="1630"/>
              <a:ext cx="45" cy="64"/>
            </a:xfrm>
            <a:custGeom>
              <a:avLst/>
              <a:gdLst>
                <a:gd name="T0" fmla="*/ 2 w 89"/>
                <a:gd name="T1" fmla="*/ 128 h 128"/>
                <a:gd name="T2" fmla="*/ 2 w 89"/>
                <a:gd name="T3" fmla="*/ 104 h 128"/>
                <a:gd name="T4" fmla="*/ 13 w 89"/>
                <a:gd name="T5" fmla="*/ 104 h 128"/>
                <a:gd name="T6" fmla="*/ 7 w 89"/>
                <a:gd name="T7" fmla="*/ 99 h 128"/>
                <a:gd name="T8" fmla="*/ 4 w 89"/>
                <a:gd name="T9" fmla="*/ 93 h 128"/>
                <a:gd name="T10" fmla="*/ 0 w 89"/>
                <a:gd name="T11" fmla="*/ 86 h 128"/>
                <a:gd name="T12" fmla="*/ 0 w 89"/>
                <a:gd name="T13" fmla="*/ 79 h 128"/>
                <a:gd name="T14" fmla="*/ 0 w 89"/>
                <a:gd name="T15" fmla="*/ 71 h 128"/>
                <a:gd name="T16" fmla="*/ 4 w 89"/>
                <a:gd name="T17" fmla="*/ 64 h 128"/>
                <a:gd name="T18" fmla="*/ 7 w 89"/>
                <a:gd name="T19" fmla="*/ 59 h 128"/>
                <a:gd name="T20" fmla="*/ 13 w 89"/>
                <a:gd name="T21" fmla="*/ 55 h 128"/>
                <a:gd name="T22" fmla="*/ 7 w 89"/>
                <a:gd name="T23" fmla="*/ 50 h 128"/>
                <a:gd name="T24" fmla="*/ 4 w 89"/>
                <a:gd name="T25" fmla="*/ 42 h 128"/>
                <a:gd name="T26" fmla="*/ 0 w 89"/>
                <a:gd name="T27" fmla="*/ 35 h 128"/>
                <a:gd name="T28" fmla="*/ 0 w 89"/>
                <a:gd name="T29" fmla="*/ 28 h 128"/>
                <a:gd name="T30" fmla="*/ 0 w 89"/>
                <a:gd name="T31" fmla="*/ 20 h 128"/>
                <a:gd name="T32" fmla="*/ 4 w 89"/>
                <a:gd name="T33" fmla="*/ 13 h 128"/>
                <a:gd name="T34" fmla="*/ 7 w 89"/>
                <a:gd name="T35" fmla="*/ 6 h 128"/>
                <a:gd name="T36" fmla="*/ 15 w 89"/>
                <a:gd name="T37" fmla="*/ 2 h 128"/>
                <a:gd name="T38" fmla="*/ 20 w 89"/>
                <a:gd name="T39" fmla="*/ 0 h 128"/>
                <a:gd name="T40" fmla="*/ 25 w 89"/>
                <a:gd name="T41" fmla="*/ 0 h 128"/>
                <a:gd name="T42" fmla="*/ 33 w 89"/>
                <a:gd name="T43" fmla="*/ 0 h 128"/>
                <a:gd name="T44" fmla="*/ 89 w 89"/>
                <a:gd name="T45" fmla="*/ 0 h 128"/>
                <a:gd name="T46" fmla="*/ 89 w 89"/>
                <a:gd name="T47" fmla="*/ 22 h 128"/>
                <a:gd name="T48" fmla="*/ 38 w 89"/>
                <a:gd name="T49" fmla="*/ 22 h 128"/>
                <a:gd name="T50" fmla="*/ 31 w 89"/>
                <a:gd name="T51" fmla="*/ 22 h 128"/>
                <a:gd name="T52" fmla="*/ 25 w 89"/>
                <a:gd name="T53" fmla="*/ 24 h 128"/>
                <a:gd name="T54" fmla="*/ 22 w 89"/>
                <a:gd name="T55" fmla="*/ 26 h 128"/>
                <a:gd name="T56" fmla="*/ 18 w 89"/>
                <a:gd name="T57" fmla="*/ 28 h 128"/>
                <a:gd name="T58" fmla="*/ 18 w 89"/>
                <a:gd name="T59" fmla="*/ 31 h 128"/>
                <a:gd name="T60" fmla="*/ 16 w 89"/>
                <a:gd name="T61" fmla="*/ 35 h 128"/>
                <a:gd name="T62" fmla="*/ 18 w 89"/>
                <a:gd name="T63" fmla="*/ 40 h 128"/>
                <a:gd name="T64" fmla="*/ 20 w 89"/>
                <a:gd name="T65" fmla="*/ 44 h 128"/>
                <a:gd name="T66" fmla="*/ 24 w 89"/>
                <a:gd name="T67" fmla="*/ 48 h 128"/>
                <a:gd name="T68" fmla="*/ 29 w 89"/>
                <a:gd name="T69" fmla="*/ 50 h 128"/>
                <a:gd name="T70" fmla="*/ 33 w 89"/>
                <a:gd name="T71" fmla="*/ 51 h 128"/>
                <a:gd name="T72" fmla="*/ 38 w 89"/>
                <a:gd name="T73" fmla="*/ 51 h 128"/>
                <a:gd name="T74" fmla="*/ 47 w 89"/>
                <a:gd name="T75" fmla="*/ 53 h 128"/>
                <a:gd name="T76" fmla="*/ 89 w 89"/>
                <a:gd name="T77" fmla="*/ 53 h 128"/>
                <a:gd name="T78" fmla="*/ 89 w 89"/>
                <a:gd name="T79" fmla="*/ 75 h 128"/>
                <a:gd name="T80" fmla="*/ 40 w 89"/>
                <a:gd name="T81" fmla="*/ 75 h 128"/>
                <a:gd name="T82" fmla="*/ 33 w 89"/>
                <a:gd name="T83" fmla="*/ 75 h 128"/>
                <a:gd name="T84" fmla="*/ 27 w 89"/>
                <a:gd name="T85" fmla="*/ 75 h 128"/>
                <a:gd name="T86" fmla="*/ 24 w 89"/>
                <a:gd name="T87" fmla="*/ 77 h 128"/>
                <a:gd name="T88" fmla="*/ 22 w 89"/>
                <a:gd name="T89" fmla="*/ 79 h 128"/>
                <a:gd name="T90" fmla="*/ 18 w 89"/>
                <a:gd name="T91" fmla="*/ 81 h 128"/>
                <a:gd name="T92" fmla="*/ 18 w 89"/>
                <a:gd name="T93" fmla="*/ 82 h 128"/>
                <a:gd name="T94" fmla="*/ 16 w 89"/>
                <a:gd name="T95" fmla="*/ 88 h 128"/>
                <a:gd name="T96" fmla="*/ 18 w 89"/>
                <a:gd name="T97" fmla="*/ 92 h 128"/>
                <a:gd name="T98" fmla="*/ 20 w 89"/>
                <a:gd name="T99" fmla="*/ 97 h 128"/>
                <a:gd name="T100" fmla="*/ 24 w 89"/>
                <a:gd name="T101" fmla="*/ 101 h 128"/>
                <a:gd name="T102" fmla="*/ 27 w 89"/>
                <a:gd name="T103" fmla="*/ 102 h 128"/>
                <a:gd name="T104" fmla="*/ 33 w 89"/>
                <a:gd name="T105" fmla="*/ 104 h 128"/>
                <a:gd name="T106" fmla="*/ 38 w 89"/>
                <a:gd name="T107" fmla="*/ 104 h 128"/>
                <a:gd name="T108" fmla="*/ 46 w 89"/>
                <a:gd name="T109" fmla="*/ 104 h 128"/>
                <a:gd name="T110" fmla="*/ 89 w 89"/>
                <a:gd name="T111" fmla="*/ 104 h 128"/>
                <a:gd name="T112" fmla="*/ 89 w 89"/>
                <a:gd name="T113" fmla="*/ 128 h 128"/>
                <a:gd name="T114" fmla="*/ 2 w 89"/>
                <a:gd name="T115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9" h="128">
                  <a:moveTo>
                    <a:pt x="2" y="128"/>
                  </a:moveTo>
                  <a:lnTo>
                    <a:pt x="2" y="104"/>
                  </a:lnTo>
                  <a:lnTo>
                    <a:pt x="13" y="104"/>
                  </a:lnTo>
                  <a:lnTo>
                    <a:pt x="7" y="99"/>
                  </a:lnTo>
                  <a:lnTo>
                    <a:pt x="4" y="93"/>
                  </a:lnTo>
                  <a:lnTo>
                    <a:pt x="0" y="86"/>
                  </a:lnTo>
                  <a:lnTo>
                    <a:pt x="0" y="79"/>
                  </a:lnTo>
                  <a:lnTo>
                    <a:pt x="0" y="71"/>
                  </a:lnTo>
                  <a:lnTo>
                    <a:pt x="4" y="64"/>
                  </a:lnTo>
                  <a:lnTo>
                    <a:pt x="7" y="59"/>
                  </a:lnTo>
                  <a:lnTo>
                    <a:pt x="13" y="55"/>
                  </a:lnTo>
                  <a:lnTo>
                    <a:pt x="7" y="50"/>
                  </a:lnTo>
                  <a:lnTo>
                    <a:pt x="4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4" y="13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89" y="0"/>
                  </a:lnTo>
                  <a:lnTo>
                    <a:pt x="89" y="22"/>
                  </a:lnTo>
                  <a:lnTo>
                    <a:pt x="38" y="22"/>
                  </a:lnTo>
                  <a:lnTo>
                    <a:pt x="31" y="22"/>
                  </a:lnTo>
                  <a:lnTo>
                    <a:pt x="25" y="24"/>
                  </a:lnTo>
                  <a:lnTo>
                    <a:pt x="22" y="26"/>
                  </a:lnTo>
                  <a:lnTo>
                    <a:pt x="18" y="28"/>
                  </a:lnTo>
                  <a:lnTo>
                    <a:pt x="18" y="31"/>
                  </a:lnTo>
                  <a:lnTo>
                    <a:pt x="16" y="35"/>
                  </a:lnTo>
                  <a:lnTo>
                    <a:pt x="18" y="40"/>
                  </a:lnTo>
                  <a:lnTo>
                    <a:pt x="20" y="44"/>
                  </a:lnTo>
                  <a:lnTo>
                    <a:pt x="24" y="48"/>
                  </a:lnTo>
                  <a:lnTo>
                    <a:pt x="29" y="50"/>
                  </a:lnTo>
                  <a:lnTo>
                    <a:pt x="33" y="51"/>
                  </a:lnTo>
                  <a:lnTo>
                    <a:pt x="38" y="51"/>
                  </a:lnTo>
                  <a:lnTo>
                    <a:pt x="47" y="53"/>
                  </a:lnTo>
                  <a:lnTo>
                    <a:pt x="89" y="53"/>
                  </a:lnTo>
                  <a:lnTo>
                    <a:pt x="89" y="75"/>
                  </a:lnTo>
                  <a:lnTo>
                    <a:pt x="40" y="75"/>
                  </a:lnTo>
                  <a:lnTo>
                    <a:pt x="33" y="75"/>
                  </a:lnTo>
                  <a:lnTo>
                    <a:pt x="27" y="75"/>
                  </a:lnTo>
                  <a:lnTo>
                    <a:pt x="24" y="77"/>
                  </a:lnTo>
                  <a:lnTo>
                    <a:pt x="22" y="79"/>
                  </a:lnTo>
                  <a:lnTo>
                    <a:pt x="18" y="81"/>
                  </a:lnTo>
                  <a:lnTo>
                    <a:pt x="18" y="82"/>
                  </a:lnTo>
                  <a:lnTo>
                    <a:pt x="16" y="88"/>
                  </a:lnTo>
                  <a:lnTo>
                    <a:pt x="18" y="92"/>
                  </a:lnTo>
                  <a:lnTo>
                    <a:pt x="20" y="97"/>
                  </a:lnTo>
                  <a:lnTo>
                    <a:pt x="24" y="101"/>
                  </a:lnTo>
                  <a:lnTo>
                    <a:pt x="27" y="102"/>
                  </a:lnTo>
                  <a:lnTo>
                    <a:pt x="33" y="104"/>
                  </a:lnTo>
                  <a:lnTo>
                    <a:pt x="38" y="104"/>
                  </a:lnTo>
                  <a:lnTo>
                    <a:pt x="46" y="104"/>
                  </a:lnTo>
                  <a:lnTo>
                    <a:pt x="89" y="104"/>
                  </a:lnTo>
                  <a:lnTo>
                    <a:pt x="89" y="128"/>
                  </a:lnTo>
                  <a:lnTo>
                    <a:pt x="2" y="1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70" name="Freeform 2026"/>
            <p:cNvSpPr>
              <a:spLocks noEditPoints="1"/>
            </p:cNvSpPr>
            <p:nvPr/>
          </p:nvSpPr>
          <p:spPr bwMode="auto">
            <a:xfrm>
              <a:off x="31" y="1574"/>
              <a:ext cx="62" cy="43"/>
            </a:xfrm>
            <a:custGeom>
              <a:avLst/>
              <a:gdLst>
                <a:gd name="T0" fmla="*/ 122 w 124"/>
                <a:gd name="T1" fmla="*/ 86 h 86"/>
                <a:gd name="T2" fmla="*/ 0 w 124"/>
                <a:gd name="T3" fmla="*/ 86 h 86"/>
                <a:gd name="T4" fmla="*/ 0 w 124"/>
                <a:gd name="T5" fmla="*/ 64 h 86"/>
                <a:gd name="T6" fmla="*/ 44 w 124"/>
                <a:gd name="T7" fmla="*/ 64 h 86"/>
                <a:gd name="T8" fmla="*/ 38 w 124"/>
                <a:gd name="T9" fmla="*/ 56 h 86"/>
                <a:gd name="T10" fmla="*/ 33 w 124"/>
                <a:gd name="T11" fmla="*/ 47 h 86"/>
                <a:gd name="T12" fmla="*/ 33 w 124"/>
                <a:gd name="T13" fmla="*/ 38 h 86"/>
                <a:gd name="T14" fmla="*/ 33 w 124"/>
                <a:gd name="T15" fmla="*/ 31 h 86"/>
                <a:gd name="T16" fmla="*/ 35 w 124"/>
                <a:gd name="T17" fmla="*/ 24 h 86"/>
                <a:gd name="T18" fmla="*/ 38 w 124"/>
                <a:gd name="T19" fmla="*/ 16 h 86"/>
                <a:gd name="T20" fmla="*/ 44 w 124"/>
                <a:gd name="T21" fmla="*/ 11 h 86"/>
                <a:gd name="T22" fmla="*/ 58 w 124"/>
                <a:gd name="T23" fmla="*/ 3 h 86"/>
                <a:gd name="T24" fmla="*/ 77 w 124"/>
                <a:gd name="T25" fmla="*/ 0 h 86"/>
                <a:gd name="T26" fmla="*/ 97 w 124"/>
                <a:gd name="T27" fmla="*/ 3 h 86"/>
                <a:gd name="T28" fmla="*/ 111 w 124"/>
                <a:gd name="T29" fmla="*/ 11 h 86"/>
                <a:gd name="T30" fmla="*/ 117 w 124"/>
                <a:gd name="T31" fmla="*/ 16 h 86"/>
                <a:gd name="T32" fmla="*/ 121 w 124"/>
                <a:gd name="T33" fmla="*/ 24 h 86"/>
                <a:gd name="T34" fmla="*/ 122 w 124"/>
                <a:gd name="T35" fmla="*/ 29 h 86"/>
                <a:gd name="T36" fmla="*/ 124 w 124"/>
                <a:gd name="T37" fmla="*/ 36 h 86"/>
                <a:gd name="T38" fmla="*/ 122 w 124"/>
                <a:gd name="T39" fmla="*/ 44 h 86"/>
                <a:gd name="T40" fmla="*/ 121 w 124"/>
                <a:gd name="T41" fmla="*/ 51 h 86"/>
                <a:gd name="T42" fmla="*/ 115 w 124"/>
                <a:gd name="T43" fmla="*/ 58 h 86"/>
                <a:gd name="T44" fmla="*/ 110 w 124"/>
                <a:gd name="T45" fmla="*/ 64 h 86"/>
                <a:gd name="T46" fmla="*/ 122 w 124"/>
                <a:gd name="T47" fmla="*/ 64 h 86"/>
                <a:gd name="T48" fmla="*/ 122 w 124"/>
                <a:gd name="T49" fmla="*/ 86 h 86"/>
                <a:gd name="T50" fmla="*/ 77 w 124"/>
                <a:gd name="T51" fmla="*/ 64 h 86"/>
                <a:gd name="T52" fmla="*/ 84 w 124"/>
                <a:gd name="T53" fmla="*/ 64 h 86"/>
                <a:gd name="T54" fmla="*/ 91 w 124"/>
                <a:gd name="T55" fmla="*/ 62 h 86"/>
                <a:gd name="T56" fmla="*/ 97 w 124"/>
                <a:gd name="T57" fmla="*/ 58 h 86"/>
                <a:gd name="T58" fmla="*/ 102 w 124"/>
                <a:gd name="T59" fmla="*/ 55 h 86"/>
                <a:gd name="T60" fmla="*/ 104 w 124"/>
                <a:gd name="T61" fmla="*/ 49 h 86"/>
                <a:gd name="T62" fmla="*/ 106 w 124"/>
                <a:gd name="T63" fmla="*/ 42 h 86"/>
                <a:gd name="T64" fmla="*/ 106 w 124"/>
                <a:gd name="T65" fmla="*/ 38 h 86"/>
                <a:gd name="T66" fmla="*/ 102 w 124"/>
                <a:gd name="T67" fmla="*/ 33 h 86"/>
                <a:gd name="T68" fmla="*/ 99 w 124"/>
                <a:gd name="T69" fmla="*/ 29 h 86"/>
                <a:gd name="T70" fmla="*/ 93 w 124"/>
                <a:gd name="T71" fmla="*/ 25 h 86"/>
                <a:gd name="T72" fmla="*/ 88 w 124"/>
                <a:gd name="T73" fmla="*/ 24 h 86"/>
                <a:gd name="T74" fmla="*/ 79 w 124"/>
                <a:gd name="T75" fmla="*/ 24 h 86"/>
                <a:gd name="T76" fmla="*/ 69 w 124"/>
                <a:gd name="T77" fmla="*/ 24 h 86"/>
                <a:gd name="T78" fmla="*/ 62 w 124"/>
                <a:gd name="T79" fmla="*/ 25 h 86"/>
                <a:gd name="T80" fmla="*/ 57 w 124"/>
                <a:gd name="T81" fmla="*/ 29 h 86"/>
                <a:gd name="T82" fmla="*/ 53 w 124"/>
                <a:gd name="T83" fmla="*/ 33 h 86"/>
                <a:gd name="T84" fmla="*/ 51 w 124"/>
                <a:gd name="T85" fmla="*/ 38 h 86"/>
                <a:gd name="T86" fmla="*/ 49 w 124"/>
                <a:gd name="T87" fmla="*/ 44 h 86"/>
                <a:gd name="T88" fmla="*/ 51 w 124"/>
                <a:gd name="T89" fmla="*/ 49 h 86"/>
                <a:gd name="T90" fmla="*/ 53 w 124"/>
                <a:gd name="T91" fmla="*/ 55 h 86"/>
                <a:gd name="T92" fmla="*/ 57 w 124"/>
                <a:gd name="T93" fmla="*/ 58 h 86"/>
                <a:gd name="T94" fmla="*/ 62 w 124"/>
                <a:gd name="T95" fmla="*/ 62 h 86"/>
                <a:gd name="T96" fmla="*/ 68 w 124"/>
                <a:gd name="T97" fmla="*/ 64 h 86"/>
                <a:gd name="T98" fmla="*/ 77 w 124"/>
                <a:gd name="T99" fmla="*/ 6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4" h="86">
                  <a:moveTo>
                    <a:pt x="122" y="86"/>
                  </a:moveTo>
                  <a:lnTo>
                    <a:pt x="0" y="86"/>
                  </a:lnTo>
                  <a:lnTo>
                    <a:pt x="0" y="64"/>
                  </a:lnTo>
                  <a:lnTo>
                    <a:pt x="44" y="64"/>
                  </a:lnTo>
                  <a:lnTo>
                    <a:pt x="38" y="56"/>
                  </a:lnTo>
                  <a:lnTo>
                    <a:pt x="33" y="47"/>
                  </a:lnTo>
                  <a:lnTo>
                    <a:pt x="33" y="38"/>
                  </a:lnTo>
                  <a:lnTo>
                    <a:pt x="33" y="31"/>
                  </a:lnTo>
                  <a:lnTo>
                    <a:pt x="35" y="24"/>
                  </a:lnTo>
                  <a:lnTo>
                    <a:pt x="38" y="16"/>
                  </a:lnTo>
                  <a:lnTo>
                    <a:pt x="44" y="11"/>
                  </a:lnTo>
                  <a:lnTo>
                    <a:pt x="58" y="3"/>
                  </a:lnTo>
                  <a:lnTo>
                    <a:pt x="77" y="0"/>
                  </a:lnTo>
                  <a:lnTo>
                    <a:pt x="97" y="3"/>
                  </a:lnTo>
                  <a:lnTo>
                    <a:pt x="111" y="11"/>
                  </a:lnTo>
                  <a:lnTo>
                    <a:pt x="117" y="16"/>
                  </a:lnTo>
                  <a:lnTo>
                    <a:pt x="121" y="24"/>
                  </a:lnTo>
                  <a:lnTo>
                    <a:pt x="122" y="29"/>
                  </a:lnTo>
                  <a:lnTo>
                    <a:pt x="124" y="36"/>
                  </a:lnTo>
                  <a:lnTo>
                    <a:pt x="122" y="44"/>
                  </a:lnTo>
                  <a:lnTo>
                    <a:pt x="121" y="51"/>
                  </a:lnTo>
                  <a:lnTo>
                    <a:pt x="115" y="58"/>
                  </a:lnTo>
                  <a:lnTo>
                    <a:pt x="110" y="64"/>
                  </a:lnTo>
                  <a:lnTo>
                    <a:pt x="122" y="64"/>
                  </a:lnTo>
                  <a:lnTo>
                    <a:pt x="122" y="86"/>
                  </a:lnTo>
                  <a:close/>
                  <a:moveTo>
                    <a:pt x="77" y="64"/>
                  </a:moveTo>
                  <a:lnTo>
                    <a:pt x="84" y="64"/>
                  </a:lnTo>
                  <a:lnTo>
                    <a:pt x="91" y="62"/>
                  </a:lnTo>
                  <a:lnTo>
                    <a:pt x="97" y="58"/>
                  </a:lnTo>
                  <a:lnTo>
                    <a:pt x="102" y="55"/>
                  </a:lnTo>
                  <a:lnTo>
                    <a:pt x="104" y="49"/>
                  </a:lnTo>
                  <a:lnTo>
                    <a:pt x="106" y="42"/>
                  </a:lnTo>
                  <a:lnTo>
                    <a:pt x="106" y="38"/>
                  </a:lnTo>
                  <a:lnTo>
                    <a:pt x="102" y="33"/>
                  </a:lnTo>
                  <a:lnTo>
                    <a:pt x="99" y="29"/>
                  </a:lnTo>
                  <a:lnTo>
                    <a:pt x="93" y="25"/>
                  </a:lnTo>
                  <a:lnTo>
                    <a:pt x="88" y="24"/>
                  </a:lnTo>
                  <a:lnTo>
                    <a:pt x="79" y="24"/>
                  </a:lnTo>
                  <a:lnTo>
                    <a:pt x="69" y="24"/>
                  </a:lnTo>
                  <a:lnTo>
                    <a:pt x="62" y="25"/>
                  </a:lnTo>
                  <a:lnTo>
                    <a:pt x="57" y="29"/>
                  </a:lnTo>
                  <a:lnTo>
                    <a:pt x="53" y="33"/>
                  </a:lnTo>
                  <a:lnTo>
                    <a:pt x="51" y="38"/>
                  </a:lnTo>
                  <a:lnTo>
                    <a:pt x="49" y="44"/>
                  </a:lnTo>
                  <a:lnTo>
                    <a:pt x="51" y="49"/>
                  </a:lnTo>
                  <a:lnTo>
                    <a:pt x="53" y="55"/>
                  </a:lnTo>
                  <a:lnTo>
                    <a:pt x="57" y="58"/>
                  </a:lnTo>
                  <a:lnTo>
                    <a:pt x="62" y="62"/>
                  </a:lnTo>
                  <a:lnTo>
                    <a:pt x="68" y="64"/>
                  </a:lnTo>
                  <a:lnTo>
                    <a:pt x="77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71" name="Freeform 2027"/>
            <p:cNvSpPr>
              <a:spLocks noEditPoints="1"/>
            </p:cNvSpPr>
            <p:nvPr/>
          </p:nvSpPr>
          <p:spPr bwMode="auto">
            <a:xfrm>
              <a:off x="47" y="1529"/>
              <a:ext cx="46" cy="41"/>
            </a:xfrm>
            <a:custGeom>
              <a:avLst/>
              <a:gdLst>
                <a:gd name="T0" fmla="*/ 60 w 91"/>
                <a:gd name="T1" fmla="*/ 23 h 82"/>
                <a:gd name="T2" fmla="*/ 64 w 91"/>
                <a:gd name="T3" fmla="*/ 1 h 82"/>
                <a:gd name="T4" fmla="*/ 71 w 91"/>
                <a:gd name="T5" fmla="*/ 5 h 82"/>
                <a:gd name="T6" fmla="*/ 78 w 91"/>
                <a:gd name="T7" fmla="*/ 9 h 82"/>
                <a:gd name="T8" fmla="*/ 84 w 91"/>
                <a:gd name="T9" fmla="*/ 14 h 82"/>
                <a:gd name="T10" fmla="*/ 88 w 91"/>
                <a:gd name="T11" fmla="*/ 21 h 82"/>
                <a:gd name="T12" fmla="*/ 89 w 91"/>
                <a:gd name="T13" fmla="*/ 29 h 82"/>
                <a:gd name="T14" fmla="*/ 91 w 91"/>
                <a:gd name="T15" fmla="*/ 38 h 82"/>
                <a:gd name="T16" fmla="*/ 86 w 91"/>
                <a:gd name="T17" fmla="*/ 58 h 82"/>
                <a:gd name="T18" fmla="*/ 75 w 91"/>
                <a:gd name="T19" fmla="*/ 73 h 82"/>
                <a:gd name="T20" fmla="*/ 62 w 91"/>
                <a:gd name="T21" fmla="*/ 78 h 82"/>
                <a:gd name="T22" fmla="*/ 46 w 91"/>
                <a:gd name="T23" fmla="*/ 82 h 82"/>
                <a:gd name="T24" fmla="*/ 25 w 91"/>
                <a:gd name="T25" fmla="*/ 78 h 82"/>
                <a:gd name="T26" fmla="*/ 11 w 91"/>
                <a:gd name="T27" fmla="*/ 69 h 82"/>
                <a:gd name="T28" fmla="*/ 5 w 91"/>
                <a:gd name="T29" fmla="*/ 63 h 82"/>
                <a:gd name="T30" fmla="*/ 2 w 91"/>
                <a:gd name="T31" fmla="*/ 56 h 82"/>
                <a:gd name="T32" fmla="*/ 0 w 91"/>
                <a:gd name="T33" fmla="*/ 49 h 82"/>
                <a:gd name="T34" fmla="*/ 0 w 91"/>
                <a:gd name="T35" fmla="*/ 42 h 82"/>
                <a:gd name="T36" fmla="*/ 2 w 91"/>
                <a:gd name="T37" fmla="*/ 23 h 82"/>
                <a:gd name="T38" fmla="*/ 13 w 91"/>
                <a:gd name="T39" fmla="*/ 11 h 82"/>
                <a:gd name="T40" fmla="*/ 29 w 91"/>
                <a:gd name="T41" fmla="*/ 1 h 82"/>
                <a:gd name="T42" fmla="*/ 51 w 91"/>
                <a:gd name="T43" fmla="*/ 0 h 82"/>
                <a:gd name="T44" fmla="*/ 51 w 91"/>
                <a:gd name="T45" fmla="*/ 58 h 82"/>
                <a:gd name="T46" fmla="*/ 58 w 91"/>
                <a:gd name="T47" fmla="*/ 58 h 82"/>
                <a:gd name="T48" fmla="*/ 64 w 91"/>
                <a:gd name="T49" fmla="*/ 56 h 82"/>
                <a:gd name="T50" fmla="*/ 67 w 91"/>
                <a:gd name="T51" fmla="*/ 52 h 82"/>
                <a:gd name="T52" fmla="*/ 71 w 91"/>
                <a:gd name="T53" fmla="*/ 49 h 82"/>
                <a:gd name="T54" fmla="*/ 73 w 91"/>
                <a:gd name="T55" fmla="*/ 43 h 82"/>
                <a:gd name="T56" fmla="*/ 73 w 91"/>
                <a:gd name="T57" fmla="*/ 38 h 82"/>
                <a:gd name="T58" fmla="*/ 73 w 91"/>
                <a:gd name="T59" fmla="*/ 34 h 82"/>
                <a:gd name="T60" fmla="*/ 69 w 91"/>
                <a:gd name="T61" fmla="*/ 29 h 82"/>
                <a:gd name="T62" fmla="*/ 66 w 91"/>
                <a:gd name="T63" fmla="*/ 25 h 82"/>
                <a:gd name="T64" fmla="*/ 60 w 91"/>
                <a:gd name="T65" fmla="*/ 23 h 82"/>
                <a:gd name="T66" fmla="*/ 38 w 91"/>
                <a:gd name="T67" fmla="*/ 21 h 82"/>
                <a:gd name="T68" fmla="*/ 31 w 91"/>
                <a:gd name="T69" fmla="*/ 21 h 82"/>
                <a:gd name="T70" fmla="*/ 25 w 91"/>
                <a:gd name="T71" fmla="*/ 23 h 82"/>
                <a:gd name="T72" fmla="*/ 22 w 91"/>
                <a:gd name="T73" fmla="*/ 27 h 82"/>
                <a:gd name="T74" fmla="*/ 20 w 91"/>
                <a:gd name="T75" fmla="*/ 31 h 82"/>
                <a:gd name="T76" fmla="*/ 18 w 91"/>
                <a:gd name="T77" fmla="*/ 34 h 82"/>
                <a:gd name="T78" fmla="*/ 16 w 91"/>
                <a:gd name="T79" fmla="*/ 40 h 82"/>
                <a:gd name="T80" fmla="*/ 18 w 91"/>
                <a:gd name="T81" fmla="*/ 45 h 82"/>
                <a:gd name="T82" fmla="*/ 20 w 91"/>
                <a:gd name="T83" fmla="*/ 49 h 82"/>
                <a:gd name="T84" fmla="*/ 22 w 91"/>
                <a:gd name="T85" fmla="*/ 52 h 82"/>
                <a:gd name="T86" fmla="*/ 27 w 91"/>
                <a:gd name="T87" fmla="*/ 56 h 82"/>
                <a:gd name="T88" fmla="*/ 31 w 91"/>
                <a:gd name="T89" fmla="*/ 58 h 82"/>
                <a:gd name="T90" fmla="*/ 38 w 91"/>
                <a:gd name="T91" fmla="*/ 58 h 82"/>
                <a:gd name="T92" fmla="*/ 38 w 91"/>
                <a:gd name="T93" fmla="*/ 2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82">
                  <a:moveTo>
                    <a:pt x="60" y="23"/>
                  </a:moveTo>
                  <a:lnTo>
                    <a:pt x="64" y="1"/>
                  </a:lnTo>
                  <a:lnTo>
                    <a:pt x="71" y="5"/>
                  </a:lnTo>
                  <a:lnTo>
                    <a:pt x="78" y="9"/>
                  </a:lnTo>
                  <a:lnTo>
                    <a:pt x="84" y="14"/>
                  </a:lnTo>
                  <a:lnTo>
                    <a:pt x="88" y="21"/>
                  </a:lnTo>
                  <a:lnTo>
                    <a:pt x="89" y="29"/>
                  </a:lnTo>
                  <a:lnTo>
                    <a:pt x="91" y="38"/>
                  </a:lnTo>
                  <a:lnTo>
                    <a:pt x="86" y="58"/>
                  </a:lnTo>
                  <a:lnTo>
                    <a:pt x="75" y="73"/>
                  </a:lnTo>
                  <a:lnTo>
                    <a:pt x="62" y="78"/>
                  </a:lnTo>
                  <a:lnTo>
                    <a:pt x="46" y="82"/>
                  </a:lnTo>
                  <a:lnTo>
                    <a:pt x="25" y="78"/>
                  </a:lnTo>
                  <a:lnTo>
                    <a:pt x="11" y="69"/>
                  </a:lnTo>
                  <a:lnTo>
                    <a:pt x="5" y="63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2" y="23"/>
                  </a:lnTo>
                  <a:lnTo>
                    <a:pt x="13" y="11"/>
                  </a:lnTo>
                  <a:lnTo>
                    <a:pt x="29" y="1"/>
                  </a:lnTo>
                  <a:lnTo>
                    <a:pt x="51" y="0"/>
                  </a:lnTo>
                  <a:lnTo>
                    <a:pt x="51" y="58"/>
                  </a:lnTo>
                  <a:lnTo>
                    <a:pt x="58" y="58"/>
                  </a:lnTo>
                  <a:lnTo>
                    <a:pt x="64" y="56"/>
                  </a:lnTo>
                  <a:lnTo>
                    <a:pt x="67" y="52"/>
                  </a:lnTo>
                  <a:lnTo>
                    <a:pt x="71" y="49"/>
                  </a:lnTo>
                  <a:lnTo>
                    <a:pt x="73" y="43"/>
                  </a:lnTo>
                  <a:lnTo>
                    <a:pt x="73" y="38"/>
                  </a:lnTo>
                  <a:lnTo>
                    <a:pt x="73" y="34"/>
                  </a:lnTo>
                  <a:lnTo>
                    <a:pt x="69" y="29"/>
                  </a:lnTo>
                  <a:lnTo>
                    <a:pt x="66" y="25"/>
                  </a:lnTo>
                  <a:lnTo>
                    <a:pt x="60" y="23"/>
                  </a:lnTo>
                  <a:close/>
                  <a:moveTo>
                    <a:pt x="38" y="21"/>
                  </a:moveTo>
                  <a:lnTo>
                    <a:pt x="31" y="21"/>
                  </a:lnTo>
                  <a:lnTo>
                    <a:pt x="25" y="23"/>
                  </a:lnTo>
                  <a:lnTo>
                    <a:pt x="22" y="27"/>
                  </a:lnTo>
                  <a:lnTo>
                    <a:pt x="20" y="31"/>
                  </a:lnTo>
                  <a:lnTo>
                    <a:pt x="18" y="34"/>
                  </a:lnTo>
                  <a:lnTo>
                    <a:pt x="16" y="40"/>
                  </a:lnTo>
                  <a:lnTo>
                    <a:pt x="18" y="45"/>
                  </a:lnTo>
                  <a:lnTo>
                    <a:pt x="20" y="49"/>
                  </a:lnTo>
                  <a:lnTo>
                    <a:pt x="22" y="52"/>
                  </a:lnTo>
                  <a:lnTo>
                    <a:pt x="27" y="56"/>
                  </a:lnTo>
                  <a:lnTo>
                    <a:pt x="31" y="58"/>
                  </a:lnTo>
                  <a:lnTo>
                    <a:pt x="38" y="58"/>
                  </a:lnTo>
                  <a:lnTo>
                    <a:pt x="38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72" name="Freeform 2028"/>
            <p:cNvSpPr>
              <a:spLocks/>
            </p:cNvSpPr>
            <p:nvPr/>
          </p:nvSpPr>
          <p:spPr bwMode="auto">
            <a:xfrm>
              <a:off x="47" y="1492"/>
              <a:ext cx="45" cy="28"/>
            </a:xfrm>
            <a:custGeom>
              <a:avLst/>
              <a:gdLst>
                <a:gd name="T0" fmla="*/ 89 w 89"/>
                <a:gd name="T1" fmla="*/ 32 h 54"/>
                <a:gd name="T2" fmla="*/ 89 w 89"/>
                <a:gd name="T3" fmla="*/ 54 h 54"/>
                <a:gd name="T4" fmla="*/ 2 w 89"/>
                <a:gd name="T5" fmla="*/ 54 h 54"/>
                <a:gd name="T6" fmla="*/ 2 w 89"/>
                <a:gd name="T7" fmla="*/ 32 h 54"/>
                <a:gd name="T8" fmla="*/ 13 w 89"/>
                <a:gd name="T9" fmla="*/ 32 h 54"/>
                <a:gd name="T10" fmla="*/ 5 w 89"/>
                <a:gd name="T11" fmla="*/ 27 h 54"/>
                <a:gd name="T12" fmla="*/ 2 w 89"/>
                <a:gd name="T13" fmla="*/ 23 h 54"/>
                <a:gd name="T14" fmla="*/ 0 w 89"/>
                <a:gd name="T15" fmla="*/ 18 h 54"/>
                <a:gd name="T16" fmla="*/ 0 w 89"/>
                <a:gd name="T17" fmla="*/ 14 h 54"/>
                <a:gd name="T18" fmla="*/ 0 w 89"/>
                <a:gd name="T19" fmla="*/ 7 h 54"/>
                <a:gd name="T20" fmla="*/ 4 w 89"/>
                <a:gd name="T21" fmla="*/ 0 h 54"/>
                <a:gd name="T22" fmla="*/ 25 w 89"/>
                <a:gd name="T23" fmla="*/ 7 h 54"/>
                <a:gd name="T24" fmla="*/ 24 w 89"/>
                <a:gd name="T25" fmla="*/ 12 h 54"/>
                <a:gd name="T26" fmla="*/ 22 w 89"/>
                <a:gd name="T27" fmla="*/ 16 h 54"/>
                <a:gd name="T28" fmla="*/ 22 w 89"/>
                <a:gd name="T29" fmla="*/ 21 h 54"/>
                <a:gd name="T30" fmla="*/ 25 w 89"/>
                <a:gd name="T31" fmla="*/ 25 h 54"/>
                <a:gd name="T32" fmla="*/ 29 w 89"/>
                <a:gd name="T33" fmla="*/ 27 h 54"/>
                <a:gd name="T34" fmla="*/ 35 w 89"/>
                <a:gd name="T35" fmla="*/ 31 h 54"/>
                <a:gd name="T36" fmla="*/ 38 w 89"/>
                <a:gd name="T37" fmla="*/ 31 h 54"/>
                <a:gd name="T38" fmla="*/ 44 w 89"/>
                <a:gd name="T39" fmla="*/ 31 h 54"/>
                <a:gd name="T40" fmla="*/ 53 w 89"/>
                <a:gd name="T41" fmla="*/ 32 h 54"/>
                <a:gd name="T42" fmla="*/ 62 w 89"/>
                <a:gd name="T43" fmla="*/ 32 h 54"/>
                <a:gd name="T44" fmla="*/ 89 w 89"/>
                <a:gd name="T45" fmla="*/ 3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9" h="54">
                  <a:moveTo>
                    <a:pt x="89" y="32"/>
                  </a:moveTo>
                  <a:lnTo>
                    <a:pt x="89" y="54"/>
                  </a:lnTo>
                  <a:lnTo>
                    <a:pt x="2" y="54"/>
                  </a:lnTo>
                  <a:lnTo>
                    <a:pt x="2" y="32"/>
                  </a:lnTo>
                  <a:lnTo>
                    <a:pt x="13" y="32"/>
                  </a:lnTo>
                  <a:lnTo>
                    <a:pt x="5" y="27"/>
                  </a:lnTo>
                  <a:lnTo>
                    <a:pt x="2" y="23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7"/>
                  </a:lnTo>
                  <a:lnTo>
                    <a:pt x="4" y="0"/>
                  </a:lnTo>
                  <a:lnTo>
                    <a:pt x="25" y="7"/>
                  </a:lnTo>
                  <a:lnTo>
                    <a:pt x="24" y="12"/>
                  </a:lnTo>
                  <a:lnTo>
                    <a:pt x="22" y="16"/>
                  </a:lnTo>
                  <a:lnTo>
                    <a:pt x="22" y="21"/>
                  </a:lnTo>
                  <a:lnTo>
                    <a:pt x="25" y="25"/>
                  </a:lnTo>
                  <a:lnTo>
                    <a:pt x="29" y="27"/>
                  </a:lnTo>
                  <a:lnTo>
                    <a:pt x="35" y="31"/>
                  </a:lnTo>
                  <a:lnTo>
                    <a:pt x="38" y="31"/>
                  </a:lnTo>
                  <a:lnTo>
                    <a:pt x="44" y="31"/>
                  </a:lnTo>
                  <a:lnTo>
                    <a:pt x="53" y="32"/>
                  </a:lnTo>
                  <a:lnTo>
                    <a:pt x="62" y="32"/>
                  </a:lnTo>
                  <a:lnTo>
                    <a:pt x="89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73" name="Freeform 2029"/>
            <p:cNvSpPr>
              <a:spLocks noEditPoints="1"/>
            </p:cNvSpPr>
            <p:nvPr/>
          </p:nvSpPr>
          <p:spPr bwMode="auto">
            <a:xfrm>
              <a:off x="47" y="1421"/>
              <a:ext cx="46" cy="46"/>
            </a:xfrm>
            <a:custGeom>
              <a:avLst/>
              <a:gdLst>
                <a:gd name="T0" fmla="*/ 44 w 91"/>
                <a:gd name="T1" fmla="*/ 91 h 91"/>
                <a:gd name="T2" fmla="*/ 33 w 91"/>
                <a:gd name="T3" fmla="*/ 90 h 91"/>
                <a:gd name="T4" fmla="*/ 22 w 91"/>
                <a:gd name="T5" fmla="*/ 84 h 91"/>
                <a:gd name="T6" fmla="*/ 15 w 91"/>
                <a:gd name="T7" fmla="*/ 80 h 91"/>
                <a:gd name="T8" fmla="*/ 9 w 91"/>
                <a:gd name="T9" fmla="*/ 75 h 91"/>
                <a:gd name="T10" fmla="*/ 5 w 91"/>
                <a:gd name="T11" fmla="*/ 69 h 91"/>
                <a:gd name="T12" fmla="*/ 2 w 91"/>
                <a:gd name="T13" fmla="*/ 62 h 91"/>
                <a:gd name="T14" fmla="*/ 0 w 91"/>
                <a:gd name="T15" fmla="*/ 53 h 91"/>
                <a:gd name="T16" fmla="*/ 0 w 91"/>
                <a:gd name="T17" fmla="*/ 46 h 91"/>
                <a:gd name="T18" fmla="*/ 2 w 91"/>
                <a:gd name="T19" fmla="*/ 27 h 91"/>
                <a:gd name="T20" fmla="*/ 13 w 91"/>
                <a:gd name="T21" fmla="*/ 13 h 91"/>
                <a:gd name="T22" fmla="*/ 27 w 91"/>
                <a:gd name="T23" fmla="*/ 4 h 91"/>
                <a:gd name="T24" fmla="*/ 44 w 91"/>
                <a:gd name="T25" fmla="*/ 0 h 91"/>
                <a:gd name="T26" fmla="*/ 62 w 91"/>
                <a:gd name="T27" fmla="*/ 4 h 91"/>
                <a:gd name="T28" fmla="*/ 77 w 91"/>
                <a:gd name="T29" fmla="*/ 13 h 91"/>
                <a:gd name="T30" fmla="*/ 88 w 91"/>
                <a:gd name="T31" fmla="*/ 27 h 91"/>
                <a:gd name="T32" fmla="*/ 91 w 91"/>
                <a:gd name="T33" fmla="*/ 46 h 91"/>
                <a:gd name="T34" fmla="*/ 89 w 91"/>
                <a:gd name="T35" fmla="*/ 57 h 91"/>
                <a:gd name="T36" fmla="*/ 86 w 91"/>
                <a:gd name="T37" fmla="*/ 68 h 91"/>
                <a:gd name="T38" fmla="*/ 80 w 91"/>
                <a:gd name="T39" fmla="*/ 75 h 91"/>
                <a:gd name="T40" fmla="*/ 75 w 91"/>
                <a:gd name="T41" fmla="*/ 80 h 91"/>
                <a:gd name="T42" fmla="*/ 69 w 91"/>
                <a:gd name="T43" fmla="*/ 84 h 91"/>
                <a:gd name="T44" fmla="*/ 62 w 91"/>
                <a:gd name="T45" fmla="*/ 88 h 91"/>
                <a:gd name="T46" fmla="*/ 53 w 91"/>
                <a:gd name="T47" fmla="*/ 90 h 91"/>
                <a:gd name="T48" fmla="*/ 44 w 91"/>
                <a:gd name="T49" fmla="*/ 91 h 91"/>
                <a:gd name="T50" fmla="*/ 46 w 91"/>
                <a:gd name="T51" fmla="*/ 68 h 91"/>
                <a:gd name="T52" fmla="*/ 53 w 91"/>
                <a:gd name="T53" fmla="*/ 68 h 91"/>
                <a:gd name="T54" fmla="*/ 60 w 91"/>
                <a:gd name="T55" fmla="*/ 66 h 91"/>
                <a:gd name="T56" fmla="*/ 66 w 91"/>
                <a:gd name="T57" fmla="*/ 62 h 91"/>
                <a:gd name="T58" fmla="*/ 69 w 91"/>
                <a:gd name="T59" fmla="*/ 57 h 91"/>
                <a:gd name="T60" fmla="*/ 71 w 91"/>
                <a:gd name="T61" fmla="*/ 51 h 91"/>
                <a:gd name="T62" fmla="*/ 73 w 91"/>
                <a:gd name="T63" fmla="*/ 46 h 91"/>
                <a:gd name="T64" fmla="*/ 71 w 91"/>
                <a:gd name="T65" fmla="*/ 38 h 91"/>
                <a:gd name="T66" fmla="*/ 69 w 91"/>
                <a:gd name="T67" fmla="*/ 33 h 91"/>
                <a:gd name="T68" fmla="*/ 66 w 91"/>
                <a:gd name="T69" fmla="*/ 29 h 91"/>
                <a:gd name="T70" fmla="*/ 60 w 91"/>
                <a:gd name="T71" fmla="*/ 26 h 91"/>
                <a:gd name="T72" fmla="*/ 53 w 91"/>
                <a:gd name="T73" fmla="*/ 24 h 91"/>
                <a:gd name="T74" fmla="*/ 46 w 91"/>
                <a:gd name="T75" fmla="*/ 22 h 91"/>
                <a:gd name="T76" fmla="*/ 36 w 91"/>
                <a:gd name="T77" fmla="*/ 24 h 91"/>
                <a:gd name="T78" fmla="*/ 29 w 91"/>
                <a:gd name="T79" fmla="*/ 26 h 91"/>
                <a:gd name="T80" fmla="*/ 24 w 91"/>
                <a:gd name="T81" fmla="*/ 29 h 91"/>
                <a:gd name="T82" fmla="*/ 20 w 91"/>
                <a:gd name="T83" fmla="*/ 33 h 91"/>
                <a:gd name="T84" fmla="*/ 18 w 91"/>
                <a:gd name="T85" fmla="*/ 38 h 91"/>
                <a:gd name="T86" fmla="*/ 16 w 91"/>
                <a:gd name="T87" fmla="*/ 46 h 91"/>
                <a:gd name="T88" fmla="*/ 18 w 91"/>
                <a:gd name="T89" fmla="*/ 51 h 91"/>
                <a:gd name="T90" fmla="*/ 20 w 91"/>
                <a:gd name="T91" fmla="*/ 57 h 91"/>
                <a:gd name="T92" fmla="*/ 24 w 91"/>
                <a:gd name="T93" fmla="*/ 62 h 91"/>
                <a:gd name="T94" fmla="*/ 29 w 91"/>
                <a:gd name="T95" fmla="*/ 66 h 91"/>
                <a:gd name="T96" fmla="*/ 36 w 91"/>
                <a:gd name="T97" fmla="*/ 68 h 91"/>
                <a:gd name="T98" fmla="*/ 46 w 91"/>
                <a:gd name="T99" fmla="*/ 6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1" h="91">
                  <a:moveTo>
                    <a:pt x="44" y="91"/>
                  </a:moveTo>
                  <a:lnTo>
                    <a:pt x="33" y="90"/>
                  </a:lnTo>
                  <a:lnTo>
                    <a:pt x="22" y="84"/>
                  </a:lnTo>
                  <a:lnTo>
                    <a:pt x="15" y="80"/>
                  </a:lnTo>
                  <a:lnTo>
                    <a:pt x="9" y="75"/>
                  </a:lnTo>
                  <a:lnTo>
                    <a:pt x="5" y="69"/>
                  </a:lnTo>
                  <a:lnTo>
                    <a:pt x="2" y="62"/>
                  </a:lnTo>
                  <a:lnTo>
                    <a:pt x="0" y="53"/>
                  </a:lnTo>
                  <a:lnTo>
                    <a:pt x="0" y="46"/>
                  </a:lnTo>
                  <a:lnTo>
                    <a:pt x="2" y="27"/>
                  </a:lnTo>
                  <a:lnTo>
                    <a:pt x="13" y="13"/>
                  </a:lnTo>
                  <a:lnTo>
                    <a:pt x="27" y="4"/>
                  </a:lnTo>
                  <a:lnTo>
                    <a:pt x="44" y="0"/>
                  </a:lnTo>
                  <a:lnTo>
                    <a:pt x="62" y="4"/>
                  </a:lnTo>
                  <a:lnTo>
                    <a:pt x="77" y="13"/>
                  </a:lnTo>
                  <a:lnTo>
                    <a:pt x="88" y="27"/>
                  </a:lnTo>
                  <a:lnTo>
                    <a:pt x="91" y="46"/>
                  </a:lnTo>
                  <a:lnTo>
                    <a:pt x="89" y="57"/>
                  </a:lnTo>
                  <a:lnTo>
                    <a:pt x="86" y="68"/>
                  </a:lnTo>
                  <a:lnTo>
                    <a:pt x="80" y="75"/>
                  </a:lnTo>
                  <a:lnTo>
                    <a:pt x="75" y="80"/>
                  </a:lnTo>
                  <a:lnTo>
                    <a:pt x="69" y="84"/>
                  </a:lnTo>
                  <a:lnTo>
                    <a:pt x="62" y="88"/>
                  </a:lnTo>
                  <a:lnTo>
                    <a:pt x="53" y="90"/>
                  </a:lnTo>
                  <a:lnTo>
                    <a:pt x="44" y="91"/>
                  </a:lnTo>
                  <a:close/>
                  <a:moveTo>
                    <a:pt x="46" y="68"/>
                  </a:moveTo>
                  <a:lnTo>
                    <a:pt x="53" y="68"/>
                  </a:lnTo>
                  <a:lnTo>
                    <a:pt x="60" y="66"/>
                  </a:lnTo>
                  <a:lnTo>
                    <a:pt x="66" y="62"/>
                  </a:lnTo>
                  <a:lnTo>
                    <a:pt x="69" y="57"/>
                  </a:lnTo>
                  <a:lnTo>
                    <a:pt x="71" y="51"/>
                  </a:lnTo>
                  <a:lnTo>
                    <a:pt x="73" y="46"/>
                  </a:lnTo>
                  <a:lnTo>
                    <a:pt x="71" y="38"/>
                  </a:lnTo>
                  <a:lnTo>
                    <a:pt x="69" y="33"/>
                  </a:lnTo>
                  <a:lnTo>
                    <a:pt x="66" y="29"/>
                  </a:lnTo>
                  <a:lnTo>
                    <a:pt x="60" y="26"/>
                  </a:lnTo>
                  <a:lnTo>
                    <a:pt x="53" y="24"/>
                  </a:lnTo>
                  <a:lnTo>
                    <a:pt x="46" y="22"/>
                  </a:lnTo>
                  <a:lnTo>
                    <a:pt x="36" y="24"/>
                  </a:lnTo>
                  <a:lnTo>
                    <a:pt x="29" y="26"/>
                  </a:lnTo>
                  <a:lnTo>
                    <a:pt x="24" y="29"/>
                  </a:lnTo>
                  <a:lnTo>
                    <a:pt x="20" y="33"/>
                  </a:lnTo>
                  <a:lnTo>
                    <a:pt x="18" y="38"/>
                  </a:lnTo>
                  <a:lnTo>
                    <a:pt x="16" y="46"/>
                  </a:lnTo>
                  <a:lnTo>
                    <a:pt x="18" y="51"/>
                  </a:lnTo>
                  <a:lnTo>
                    <a:pt x="20" y="57"/>
                  </a:lnTo>
                  <a:lnTo>
                    <a:pt x="24" y="62"/>
                  </a:lnTo>
                  <a:lnTo>
                    <a:pt x="29" y="66"/>
                  </a:lnTo>
                  <a:lnTo>
                    <a:pt x="36" y="68"/>
                  </a:lnTo>
                  <a:lnTo>
                    <a:pt x="46" y="6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74" name="Freeform 2030"/>
            <p:cNvSpPr>
              <a:spLocks/>
            </p:cNvSpPr>
            <p:nvPr/>
          </p:nvSpPr>
          <p:spPr bwMode="auto">
            <a:xfrm>
              <a:off x="30" y="1387"/>
              <a:ext cx="62" cy="29"/>
            </a:xfrm>
            <a:custGeom>
              <a:avLst/>
              <a:gdLst>
                <a:gd name="T0" fmla="*/ 37 w 124"/>
                <a:gd name="T1" fmla="*/ 58 h 58"/>
                <a:gd name="T2" fmla="*/ 37 w 124"/>
                <a:gd name="T3" fmla="*/ 45 h 58"/>
                <a:gd name="T4" fmla="*/ 29 w 124"/>
                <a:gd name="T5" fmla="*/ 45 h 58"/>
                <a:gd name="T6" fmla="*/ 22 w 124"/>
                <a:gd name="T7" fmla="*/ 45 h 58"/>
                <a:gd name="T8" fmla="*/ 17 w 124"/>
                <a:gd name="T9" fmla="*/ 45 h 58"/>
                <a:gd name="T10" fmla="*/ 13 w 124"/>
                <a:gd name="T11" fmla="*/ 43 h 58"/>
                <a:gd name="T12" fmla="*/ 8 w 124"/>
                <a:gd name="T13" fmla="*/ 40 h 58"/>
                <a:gd name="T14" fmla="*/ 4 w 124"/>
                <a:gd name="T15" fmla="*/ 34 h 58"/>
                <a:gd name="T16" fmla="*/ 2 w 124"/>
                <a:gd name="T17" fmla="*/ 27 h 58"/>
                <a:gd name="T18" fmla="*/ 0 w 124"/>
                <a:gd name="T19" fmla="*/ 20 h 58"/>
                <a:gd name="T20" fmla="*/ 2 w 124"/>
                <a:gd name="T21" fmla="*/ 9 h 58"/>
                <a:gd name="T22" fmla="*/ 4 w 124"/>
                <a:gd name="T23" fmla="*/ 0 h 58"/>
                <a:gd name="T24" fmla="*/ 20 w 124"/>
                <a:gd name="T25" fmla="*/ 3 h 58"/>
                <a:gd name="T26" fmla="*/ 18 w 124"/>
                <a:gd name="T27" fmla="*/ 9 h 58"/>
                <a:gd name="T28" fmla="*/ 18 w 124"/>
                <a:gd name="T29" fmla="*/ 14 h 58"/>
                <a:gd name="T30" fmla="*/ 18 w 124"/>
                <a:gd name="T31" fmla="*/ 18 h 58"/>
                <a:gd name="T32" fmla="*/ 20 w 124"/>
                <a:gd name="T33" fmla="*/ 21 h 58"/>
                <a:gd name="T34" fmla="*/ 24 w 124"/>
                <a:gd name="T35" fmla="*/ 21 h 58"/>
                <a:gd name="T36" fmla="*/ 29 w 124"/>
                <a:gd name="T37" fmla="*/ 23 h 58"/>
                <a:gd name="T38" fmla="*/ 37 w 124"/>
                <a:gd name="T39" fmla="*/ 23 h 58"/>
                <a:gd name="T40" fmla="*/ 37 w 124"/>
                <a:gd name="T41" fmla="*/ 5 h 58"/>
                <a:gd name="T42" fmla="*/ 53 w 124"/>
                <a:gd name="T43" fmla="*/ 5 h 58"/>
                <a:gd name="T44" fmla="*/ 53 w 124"/>
                <a:gd name="T45" fmla="*/ 23 h 58"/>
                <a:gd name="T46" fmla="*/ 124 w 124"/>
                <a:gd name="T47" fmla="*/ 23 h 58"/>
                <a:gd name="T48" fmla="*/ 124 w 124"/>
                <a:gd name="T49" fmla="*/ 45 h 58"/>
                <a:gd name="T50" fmla="*/ 53 w 124"/>
                <a:gd name="T51" fmla="*/ 45 h 58"/>
                <a:gd name="T52" fmla="*/ 53 w 124"/>
                <a:gd name="T53" fmla="*/ 58 h 58"/>
                <a:gd name="T54" fmla="*/ 37 w 124"/>
                <a:gd name="T5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4" h="58">
                  <a:moveTo>
                    <a:pt x="37" y="58"/>
                  </a:moveTo>
                  <a:lnTo>
                    <a:pt x="37" y="45"/>
                  </a:lnTo>
                  <a:lnTo>
                    <a:pt x="29" y="45"/>
                  </a:ln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8" y="40"/>
                  </a:lnTo>
                  <a:lnTo>
                    <a:pt x="4" y="34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2" y="9"/>
                  </a:lnTo>
                  <a:lnTo>
                    <a:pt x="4" y="0"/>
                  </a:lnTo>
                  <a:lnTo>
                    <a:pt x="20" y="3"/>
                  </a:lnTo>
                  <a:lnTo>
                    <a:pt x="18" y="9"/>
                  </a:lnTo>
                  <a:lnTo>
                    <a:pt x="18" y="14"/>
                  </a:lnTo>
                  <a:lnTo>
                    <a:pt x="18" y="18"/>
                  </a:lnTo>
                  <a:lnTo>
                    <a:pt x="20" y="21"/>
                  </a:lnTo>
                  <a:lnTo>
                    <a:pt x="24" y="21"/>
                  </a:lnTo>
                  <a:lnTo>
                    <a:pt x="29" y="23"/>
                  </a:lnTo>
                  <a:lnTo>
                    <a:pt x="37" y="23"/>
                  </a:lnTo>
                  <a:lnTo>
                    <a:pt x="37" y="5"/>
                  </a:lnTo>
                  <a:lnTo>
                    <a:pt x="53" y="5"/>
                  </a:lnTo>
                  <a:lnTo>
                    <a:pt x="53" y="23"/>
                  </a:lnTo>
                  <a:lnTo>
                    <a:pt x="124" y="23"/>
                  </a:lnTo>
                  <a:lnTo>
                    <a:pt x="124" y="45"/>
                  </a:lnTo>
                  <a:lnTo>
                    <a:pt x="53" y="45"/>
                  </a:lnTo>
                  <a:lnTo>
                    <a:pt x="53" y="58"/>
                  </a:lnTo>
                  <a:lnTo>
                    <a:pt x="37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75" name="Freeform 2031"/>
            <p:cNvSpPr>
              <a:spLocks noEditPoints="1"/>
            </p:cNvSpPr>
            <p:nvPr/>
          </p:nvSpPr>
          <p:spPr bwMode="auto">
            <a:xfrm>
              <a:off x="47" y="1322"/>
              <a:ext cx="46" cy="42"/>
            </a:xfrm>
            <a:custGeom>
              <a:avLst/>
              <a:gdLst>
                <a:gd name="T0" fmla="*/ 60 w 91"/>
                <a:gd name="T1" fmla="*/ 25 h 82"/>
                <a:gd name="T2" fmla="*/ 64 w 91"/>
                <a:gd name="T3" fmla="*/ 2 h 82"/>
                <a:gd name="T4" fmla="*/ 71 w 91"/>
                <a:gd name="T5" fmla="*/ 5 h 82"/>
                <a:gd name="T6" fmla="*/ 78 w 91"/>
                <a:gd name="T7" fmla="*/ 11 h 82"/>
                <a:gd name="T8" fmla="*/ 84 w 91"/>
                <a:gd name="T9" fmla="*/ 16 h 82"/>
                <a:gd name="T10" fmla="*/ 88 w 91"/>
                <a:gd name="T11" fmla="*/ 24 h 82"/>
                <a:gd name="T12" fmla="*/ 89 w 91"/>
                <a:gd name="T13" fmla="*/ 31 h 82"/>
                <a:gd name="T14" fmla="*/ 91 w 91"/>
                <a:gd name="T15" fmla="*/ 40 h 82"/>
                <a:gd name="T16" fmla="*/ 86 w 91"/>
                <a:gd name="T17" fmla="*/ 60 h 82"/>
                <a:gd name="T18" fmla="*/ 75 w 91"/>
                <a:gd name="T19" fmla="*/ 75 h 82"/>
                <a:gd name="T20" fmla="*/ 62 w 91"/>
                <a:gd name="T21" fmla="*/ 80 h 82"/>
                <a:gd name="T22" fmla="*/ 46 w 91"/>
                <a:gd name="T23" fmla="*/ 82 h 82"/>
                <a:gd name="T24" fmla="*/ 25 w 91"/>
                <a:gd name="T25" fmla="*/ 80 h 82"/>
                <a:gd name="T26" fmla="*/ 11 w 91"/>
                <a:gd name="T27" fmla="*/ 71 h 82"/>
                <a:gd name="T28" fmla="*/ 5 w 91"/>
                <a:gd name="T29" fmla="*/ 66 h 82"/>
                <a:gd name="T30" fmla="*/ 2 w 91"/>
                <a:gd name="T31" fmla="*/ 58 h 82"/>
                <a:gd name="T32" fmla="*/ 0 w 91"/>
                <a:gd name="T33" fmla="*/ 51 h 82"/>
                <a:gd name="T34" fmla="*/ 0 w 91"/>
                <a:gd name="T35" fmla="*/ 42 h 82"/>
                <a:gd name="T36" fmla="*/ 2 w 91"/>
                <a:gd name="T37" fmla="*/ 25 h 82"/>
                <a:gd name="T38" fmla="*/ 13 w 91"/>
                <a:gd name="T39" fmla="*/ 11 h 82"/>
                <a:gd name="T40" fmla="*/ 29 w 91"/>
                <a:gd name="T41" fmla="*/ 4 h 82"/>
                <a:gd name="T42" fmla="*/ 51 w 91"/>
                <a:gd name="T43" fmla="*/ 0 h 82"/>
                <a:gd name="T44" fmla="*/ 51 w 91"/>
                <a:gd name="T45" fmla="*/ 60 h 82"/>
                <a:gd name="T46" fmla="*/ 58 w 91"/>
                <a:gd name="T47" fmla="*/ 60 h 82"/>
                <a:gd name="T48" fmla="*/ 64 w 91"/>
                <a:gd name="T49" fmla="*/ 58 h 82"/>
                <a:gd name="T50" fmla="*/ 67 w 91"/>
                <a:gd name="T51" fmla="*/ 55 h 82"/>
                <a:gd name="T52" fmla="*/ 71 w 91"/>
                <a:gd name="T53" fmla="*/ 51 h 82"/>
                <a:gd name="T54" fmla="*/ 73 w 91"/>
                <a:gd name="T55" fmla="*/ 46 h 82"/>
                <a:gd name="T56" fmla="*/ 73 w 91"/>
                <a:gd name="T57" fmla="*/ 40 h 82"/>
                <a:gd name="T58" fmla="*/ 73 w 91"/>
                <a:gd name="T59" fmla="*/ 35 h 82"/>
                <a:gd name="T60" fmla="*/ 69 w 91"/>
                <a:gd name="T61" fmla="*/ 31 h 82"/>
                <a:gd name="T62" fmla="*/ 66 w 91"/>
                <a:gd name="T63" fmla="*/ 27 h 82"/>
                <a:gd name="T64" fmla="*/ 60 w 91"/>
                <a:gd name="T65" fmla="*/ 25 h 82"/>
                <a:gd name="T66" fmla="*/ 38 w 91"/>
                <a:gd name="T67" fmla="*/ 24 h 82"/>
                <a:gd name="T68" fmla="*/ 31 w 91"/>
                <a:gd name="T69" fmla="*/ 24 h 82"/>
                <a:gd name="T70" fmla="*/ 25 w 91"/>
                <a:gd name="T71" fmla="*/ 25 h 82"/>
                <a:gd name="T72" fmla="*/ 22 w 91"/>
                <a:gd name="T73" fmla="*/ 29 h 82"/>
                <a:gd name="T74" fmla="*/ 20 w 91"/>
                <a:gd name="T75" fmla="*/ 33 h 82"/>
                <a:gd name="T76" fmla="*/ 18 w 91"/>
                <a:gd name="T77" fmla="*/ 36 h 82"/>
                <a:gd name="T78" fmla="*/ 16 w 91"/>
                <a:gd name="T79" fmla="*/ 42 h 82"/>
                <a:gd name="T80" fmla="*/ 18 w 91"/>
                <a:gd name="T81" fmla="*/ 47 h 82"/>
                <a:gd name="T82" fmla="*/ 20 w 91"/>
                <a:gd name="T83" fmla="*/ 51 h 82"/>
                <a:gd name="T84" fmla="*/ 22 w 91"/>
                <a:gd name="T85" fmla="*/ 55 h 82"/>
                <a:gd name="T86" fmla="*/ 27 w 91"/>
                <a:gd name="T87" fmla="*/ 58 h 82"/>
                <a:gd name="T88" fmla="*/ 31 w 91"/>
                <a:gd name="T89" fmla="*/ 58 h 82"/>
                <a:gd name="T90" fmla="*/ 38 w 91"/>
                <a:gd name="T91" fmla="*/ 60 h 82"/>
                <a:gd name="T92" fmla="*/ 38 w 91"/>
                <a:gd name="T93" fmla="*/ 2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82">
                  <a:moveTo>
                    <a:pt x="60" y="25"/>
                  </a:moveTo>
                  <a:lnTo>
                    <a:pt x="64" y="2"/>
                  </a:lnTo>
                  <a:lnTo>
                    <a:pt x="71" y="5"/>
                  </a:lnTo>
                  <a:lnTo>
                    <a:pt x="78" y="11"/>
                  </a:lnTo>
                  <a:lnTo>
                    <a:pt x="84" y="16"/>
                  </a:lnTo>
                  <a:lnTo>
                    <a:pt x="88" y="24"/>
                  </a:lnTo>
                  <a:lnTo>
                    <a:pt x="89" y="31"/>
                  </a:lnTo>
                  <a:lnTo>
                    <a:pt x="91" y="40"/>
                  </a:lnTo>
                  <a:lnTo>
                    <a:pt x="86" y="60"/>
                  </a:lnTo>
                  <a:lnTo>
                    <a:pt x="75" y="75"/>
                  </a:lnTo>
                  <a:lnTo>
                    <a:pt x="62" y="80"/>
                  </a:lnTo>
                  <a:lnTo>
                    <a:pt x="46" y="82"/>
                  </a:lnTo>
                  <a:lnTo>
                    <a:pt x="25" y="80"/>
                  </a:lnTo>
                  <a:lnTo>
                    <a:pt x="11" y="71"/>
                  </a:lnTo>
                  <a:lnTo>
                    <a:pt x="5" y="66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2"/>
                  </a:lnTo>
                  <a:lnTo>
                    <a:pt x="2" y="25"/>
                  </a:lnTo>
                  <a:lnTo>
                    <a:pt x="13" y="11"/>
                  </a:lnTo>
                  <a:lnTo>
                    <a:pt x="29" y="4"/>
                  </a:lnTo>
                  <a:lnTo>
                    <a:pt x="51" y="0"/>
                  </a:lnTo>
                  <a:lnTo>
                    <a:pt x="51" y="60"/>
                  </a:lnTo>
                  <a:lnTo>
                    <a:pt x="58" y="60"/>
                  </a:lnTo>
                  <a:lnTo>
                    <a:pt x="64" y="58"/>
                  </a:lnTo>
                  <a:lnTo>
                    <a:pt x="67" y="55"/>
                  </a:lnTo>
                  <a:lnTo>
                    <a:pt x="71" y="51"/>
                  </a:lnTo>
                  <a:lnTo>
                    <a:pt x="73" y="46"/>
                  </a:lnTo>
                  <a:lnTo>
                    <a:pt x="73" y="40"/>
                  </a:lnTo>
                  <a:lnTo>
                    <a:pt x="73" y="35"/>
                  </a:lnTo>
                  <a:lnTo>
                    <a:pt x="69" y="31"/>
                  </a:lnTo>
                  <a:lnTo>
                    <a:pt x="66" y="27"/>
                  </a:lnTo>
                  <a:lnTo>
                    <a:pt x="60" y="25"/>
                  </a:lnTo>
                  <a:close/>
                  <a:moveTo>
                    <a:pt x="38" y="24"/>
                  </a:moveTo>
                  <a:lnTo>
                    <a:pt x="31" y="24"/>
                  </a:lnTo>
                  <a:lnTo>
                    <a:pt x="25" y="25"/>
                  </a:lnTo>
                  <a:lnTo>
                    <a:pt x="22" y="29"/>
                  </a:lnTo>
                  <a:lnTo>
                    <a:pt x="20" y="33"/>
                  </a:lnTo>
                  <a:lnTo>
                    <a:pt x="18" y="36"/>
                  </a:lnTo>
                  <a:lnTo>
                    <a:pt x="16" y="42"/>
                  </a:lnTo>
                  <a:lnTo>
                    <a:pt x="18" y="47"/>
                  </a:lnTo>
                  <a:lnTo>
                    <a:pt x="20" y="51"/>
                  </a:lnTo>
                  <a:lnTo>
                    <a:pt x="22" y="55"/>
                  </a:lnTo>
                  <a:lnTo>
                    <a:pt x="27" y="58"/>
                  </a:lnTo>
                  <a:lnTo>
                    <a:pt x="31" y="58"/>
                  </a:lnTo>
                  <a:lnTo>
                    <a:pt x="38" y="60"/>
                  </a:lnTo>
                  <a:lnTo>
                    <a:pt x="38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76" name="Freeform 2032"/>
            <p:cNvSpPr>
              <a:spLocks/>
            </p:cNvSpPr>
            <p:nvPr/>
          </p:nvSpPr>
          <p:spPr bwMode="auto">
            <a:xfrm>
              <a:off x="48" y="1276"/>
              <a:ext cx="44" cy="44"/>
            </a:xfrm>
            <a:custGeom>
              <a:avLst/>
              <a:gdLst>
                <a:gd name="T0" fmla="*/ 87 w 87"/>
                <a:gd name="T1" fmla="*/ 53 h 87"/>
                <a:gd name="T2" fmla="*/ 0 w 87"/>
                <a:gd name="T3" fmla="*/ 87 h 87"/>
                <a:gd name="T4" fmla="*/ 0 w 87"/>
                <a:gd name="T5" fmla="*/ 66 h 87"/>
                <a:gd name="T6" fmla="*/ 44 w 87"/>
                <a:gd name="T7" fmla="*/ 49 h 87"/>
                <a:gd name="T8" fmla="*/ 58 w 87"/>
                <a:gd name="T9" fmla="*/ 44 h 87"/>
                <a:gd name="T10" fmla="*/ 55 w 87"/>
                <a:gd name="T11" fmla="*/ 42 h 87"/>
                <a:gd name="T12" fmla="*/ 51 w 87"/>
                <a:gd name="T13" fmla="*/ 42 h 87"/>
                <a:gd name="T14" fmla="*/ 47 w 87"/>
                <a:gd name="T15" fmla="*/ 40 h 87"/>
                <a:gd name="T16" fmla="*/ 44 w 87"/>
                <a:gd name="T17" fmla="*/ 40 h 87"/>
                <a:gd name="T18" fmla="*/ 0 w 87"/>
                <a:gd name="T19" fmla="*/ 24 h 87"/>
                <a:gd name="T20" fmla="*/ 0 w 87"/>
                <a:gd name="T21" fmla="*/ 0 h 87"/>
                <a:gd name="T22" fmla="*/ 87 w 87"/>
                <a:gd name="T23" fmla="*/ 33 h 87"/>
                <a:gd name="T24" fmla="*/ 87 w 87"/>
                <a:gd name="T25" fmla="*/ 5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7" h="87">
                  <a:moveTo>
                    <a:pt x="87" y="53"/>
                  </a:moveTo>
                  <a:lnTo>
                    <a:pt x="0" y="87"/>
                  </a:lnTo>
                  <a:lnTo>
                    <a:pt x="0" y="66"/>
                  </a:lnTo>
                  <a:lnTo>
                    <a:pt x="44" y="49"/>
                  </a:lnTo>
                  <a:lnTo>
                    <a:pt x="58" y="44"/>
                  </a:lnTo>
                  <a:lnTo>
                    <a:pt x="55" y="42"/>
                  </a:lnTo>
                  <a:lnTo>
                    <a:pt x="51" y="42"/>
                  </a:lnTo>
                  <a:lnTo>
                    <a:pt x="47" y="40"/>
                  </a:lnTo>
                  <a:lnTo>
                    <a:pt x="44" y="40"/>
                  </a:lnTo>
                  <a:lnTo>
                    <a:pt x="0" y="24"/>
                  </a:lnTo>
                  <a:lnTo>
                    <a:pt x="0" y="0"/>
                  </a:lnTo>
                  <a:lnTo>
                    <a:pt x="87" y="33"/>
                  </a:lnTo>
                  <a:lnTo>
                    <a:pt x="87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77" name="Freeform 2033"/>
            <p:cNvSpPr>
              <a:spLocks noEditPoints="1"/>
            </p:cNvSpPr>
            <p:nvPr/>
          </p:nvSpPr>
          <p:spPr bwMode="auto">
            <a:xfrm>
              <a:off x="47" y="1231"/>
              <a:ext cx="46" cy="41"/>
            </a:xfrm>
            <a:custGeom>
              <a:avLst/>
              <a:gdLst>
                <a:gd name="T0" fmla="*/ 60 w 91"/>
                <a:gd name="T1" fmla="*/ 24 h 82"/>
                <a:gd name="T2" fmla="*/ 64 w 91"/>
                <a:gd name="T3" fmla="*/ 2 h 82"/>
                <a:gd name="T4" fmla="*/ 71 w 91"/>
                <a:gd name="T5" fmla="*/ 6 h 82"/>
                <a:gd name="T6" fmla="*/ 78 w 91"/>
                <a:gd name="T7" fmla="*/ 9 h 82"/>
                <a:gd name="T8" fmla="*/ 84 w 91"/>
                <a:gd name="T9" fmla="*/ 15 h 82"/>
                <a:gd name="T10" fmla="*/ 88 w 91"/>
                <a:gd name="T11" fmla="*/ 22 h 82"/>
                <a:gd name="T12" fmla="*/ 89 w 91"/>
                <a:gd name="T13" fmla="*/ 31 h 82"/>
                <a:gd name="T14" fmla="*/ 91 w 91"/>
                <a:gd name="T15" fmla="*/ 40 h 82"/>
                <a:gd name="T16" fmla="*/ 86 w 91"/>
                <a:gd name="T17" fmla="*/ 59 h 82"/>
                <a:gd name="T18" fmla="*/ 75 w 91"/>
                <a:gd name="T19" fmla="*/ 73 h 82"/>
                <a:gd name="T20" fmla="*/ 62 w 91"/>
                <a:gd name="T21" fmla="*/ 81 h 82"/>
                <a:gd name="T22" fmla="*/ 46 w 91"/>
                <a:gd name="T23" fmla="*/ 82 h 82"/>
                <a:gd name="T24" fmla="*/ 25 w 91"/>
                <a:gd name="T25" fmla="*/ 79 h 82"/>
                <a:gd name="T26" fmla="*/ 11 w 91"/>
                <a:gd name="T27" fmla="*/ 72 h 82"/>
                <a:gd name="T28" fmla="*/ 5 w 91"/>
                <a:gd name="T29" fmla="*/ 64 h 82"/>
                <a:gd name="T30" fmla="*/ 2 w 91"/>
                <a:gd name="T31" fmla="*/ 57 h 82"/>
                <a:gd name="T32" fmla="*/ 0 w 91"/>
                <a:gd name="T33" fmla="*/ 50 h 82"/>
                <a:gd name="T34" fmla="*/ 0 w 91"/>
                <a:gd name="T35" fmla="*/ 42 h 82"/>
                <a:gd name="T36" fmla="*/ 2 w 91"/>
                <a:gd name="T37" fmla="*/ 24 h 82"/>
                <a:gd name="T38" fmla="*/ 13 w 91"/>
                <a:gd name="T39" fmla="*/ 11 h 82"/>
                <a:gd name="T40" fmla="*/ 29 w 91"/>
                <a:gd name="T41" fmla="*/ 2 h 82"/>
                <a:gd name="T42" fmla="*/ 51 w 91"/>
                <a:gd name="T43" fmla="*/ 0 h 82"/>
                <a:gd name="T44" fmla="*/ 51 w 91"/>
                <a:gd name="T45" fmla="*/ 59 h 82"/>
                <a:gd name="T46" fmla="*/ 58 w 91"/>
                <a:gd name="T47" fmla="*/ 59 h 82"/>
                <a:gd name="T48" fmla="*/ 64 w 91"/>
                <a:gd name="T49" fmla="*/ 57 h 82"/>
                <a:gd name="T50" fmla="*/ 67 w 91"/>
                <a:gd name="T51" fmla="*/ 53 h 82"/>
                <a:gd name="T52" fmla="*/ 71 w 91"/>
                <a:gd name="T53" fmla="*/ 50 h 82"/>
                <a:gd name="T54" fmla="*/ 73 w 91"/>
                <a:gd name="T55" fmla="*/ 44 h 82"/>
                <a:gd name="T56" fmla="*/ 73 w 91"/>
                <a:gd name="T57" fmla="*/ 40 h 82"/>
                <a:gd name="T58" fmla="*/ 73 w 91"/>
                <a:gd name="T59" fmla="*/ 35 h 82"/>
                <a:gd name="T60" fmla="*/ 69 w 91"/>
                <a:gd name="T61" fmla="*/ 30 h 82"/>
                <a:gd name="T62" fmla="*/ 66 w 91"/>
                <a:gd name="T63" fmla="*/ 28 h 82"/>
                <a:gd name="T64" fmla="*/ 60 w 91"/>
                <a:gd name="T65" fmla="*/ 24 h 82"/>
                <a:gd name="T66" fmla="*/ 38 w 91"/>
                <a:gd name="T67" fmla="*/ 22 h 82"/>
                <a:gd name="T68" fmla="*/ 31 w 91"/>
                <a:gd name="T69" fmla="*/ 24 h 82"/>
                <a:gd name="T70" fmla="*/ 25 w 91"/>
                <a:gd name="T71" fmla="*/ 26 h 82"/>
                <a:gd name="T72" fmla="*/ 22 w 91"/>
                <a:gd name="T73" fmla="*/ 28 h 82"/>
                <a:gd name="T74" fmla="*/ 20 w 91"/>
                <a:gd name="T75" fmla="*/ 31 h 82"/>
                <a:gd name="T76" fmla="*/ 18 w 91"/>
                <a:gd name="T77" fmla="*/ 37 h 82"/>
                <a:gd name="T78" fmla="*/ 16 w 91"/>
                <a:gd name="T79" fmla="*/ 40 h 82"/>
                <a:gd name="T80" fmla="*/ 18 w 91"/>
                <a:gd name="T81" fmla="*/ 46 h 82"/>
                <a:gd name="T82" fmla="*/ 20 w 91"/>
                <a:gd name="T83" fmla="*/ 50 h 82"/>
                <a:gd name="T84" fmla="*/ 22 w 91"/>
                <a:gd name="T85" fmla="*/ 53 h 82"/>
                <a:gd name="T86" fmla="*/ 27 w 91"/>
                <a:gd name="T87" fmla="*/ 57 h 82"/>
                <a:gd name="T88" fmla="*/ 31 w 91"/>
                <a:gd name="T89" fmla="*/ 59 h 82"/>
                <a:gd name="T90" fmla="*/ 38 w 91"/>
                <a:gd name="T91" fmla="*/ 59 h 82"/>
                <a:gd name="T92" fmla="*/ 38 w 91"/>
                <a:gd name="T93" fmla="*/ 2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82">
                  <a:moveTo>
                    <a:pt x="60" y="24"/>
                  </a:moveTo>
                  <a:lnTo>
                    <a:pt x="64" y="2"/>
                  </a:lnTo>
                  <a:lnTo>
                    <a:pt x="71" y="6"/>
                  </a:lnTo>
                  <a:lnTo>
                    <a:pt x="78" y="9"/>
                  </a:lnTo>
                  <a:lnTo>
                    <a:pt x="84" y="15"/>
                  </a:lnTo>
                  <a:lnTo>
                    <a:pt x="88" y="22"/>
                  </a:lnTo>
                  <a:lnTo>
                    <a:pt x="89" y="31"/>
                  </a:lnTo>
                  <a:lnTo>
                    <a:pt x="91" y="40"/>
                  </a:lnTo>
                  <a:lnTo>
                    <a:pt x="86" y="59"/>
                  </a:lnTo>
                  <a:lnTo>
                    <a:pt x="75" y="73"/>
                  </a:lnTo>
                  <a:lnTo>
                    <a:pt x="62" y="81"/>
                  </a:lnTo>
                  <a:lnTo>
                    <a:pt x="46" y="82"/>
                  </a:lnTo>
                  <a:lnTo>
                    <a:pt x="25" y="79"/>
                  </a:lnTo>
                  <a:lnTo>
                    <a:pt x="11" y="72"/>
                  </a:lnTo>
                  <a:lnTo>
                    <a:pt x="5" y="64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2" y="24"/>
                  </a:lnTo>
                  <a:lnTo>
                    <a:pt x="13" y="11"/>
                  </a:lnTo>
                  <a:lnTo>
                    <a:pt x="29" y="2"/>
                  </a:lnTo>
                  <a:lnTo>
                    <a:pt x="51" y="0"/>
                  </a:lnTo>
                  <a:lnTo>
                    <a:pt x="51" y="59"/>
                  </a:lnTo>
                  <a:lnTo>
                    <a:pt x="58" y="59"/>
                  </a:lnTo>
                  <a:lnTo>
                    <a:pt x="64" y="57"/>
                  </a:lnTo>
                  <a:lnTo>
                    <a:pt x="67" y="53"/>
                  </a:lnTo>
                  <a:lnTo>
                    <a:pt x="71" y="50"/>
                  </a:lnTo>
                  <a:lnTo>
                    <a:pt x="73" y="44"/>
                  </a:lnTo>
                  <a:lnTo>
                    <a:pt x="73" y="40"/>
                  </a:lnTo>
                  <a:lnTo>
                    <a:pt x="73" y="35"/>
                  </a:lnTo>
                  <a:lnTo>
                    <a:pt x="69" y="30"/>
                  </a:lnTo>
                  <a:lnTo>
                    <a:pt x="66" y="28"/>
                  </a:lnTo>
                  <a:lnTo>
                    <a:pt x="60" y="24"/>
                  </a:lnTo>
                  <a:close/>
                  <a:moveTo>
                    <a:pt x="38" y="22"/>
                  </a:moveTo>
                  <a:lnTo>
                    <a:pt x="31" y="24"/>
                  </a:lnTo>
                  <a:lnTo>
                    <a:pt x="25" y="26"/>
                  </a:lnTo>
                  <a:lnTo>
                    <a:pt x="22" y="28"/>
                  </a:lnTo>
                  <a:lnTo>
                    <a:pt x="20" y="31"/>
                  </a:lnTo>
                  <a:lnTo>
                    <a:pt x="18" y="37"/>
                  </a:lnTo>
                  <a:lnTo>
                    <a:pt x="16" y="40"/>
                  </a:lnTo>
                  <a:lnTo>
                    <a:pt x="18" y="46"/>
                  </a:lnTo>
                  <a:lnTo>
                    <a:pt x="20" y="50"/>
                  </a:lnTo>
                  <a:lnTo>
                    <a:pt x="22" y="53"/>
                  </a:lnTo>
                  <a:lnTo>
                    <a:pt x="27" y="57"/>
                  </a:lnTo>
                  <a:lnTo>
                    <a:pt x="31" y="59"/>
                  </a:lnTo>
                  <a:lnTo>
                    <a:pt x="38" y="59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78" name="Freeform 2034"/>
            <p:cNvSpPr>
              <a:spLocks/>
            </p:cNvSpPr>
            <p:nvPr/>
          </p:nvSpPr>
          <p:spPr bwMode="auto">
            <a:xfrm>
              <a:off x="47" y="1182"/>
              <a:ext cx="45" cy="40"/>
            </a:xfrm>
            <a:custGeom>
              <a:avLst/>
              <a:gdLst>
                <a:gd name="T0" fmla="*/ 89 w 89"/>
                <a:gd name="T1" fmla="*/ 0 h 80"/>
                <a:gd name="T2" fmla="*/ 89 w 89"/>
                <a:gd name="T3" fmla="*/ 23 h 80"/>
                <a:gd name="T4" fmla="*/ 44 w 89"/>
                <a:gd name="T5" fmla="*/ 23 h 80"/>
                <a:gd name="T6" fmla="*/ 36 w 89"/>
                <a:gd name="T7" fmla="*/ 23 h 80"/>
                <a:gd name="T8" fmla="*/ 29 w 89"/>
                <a:gd name="T9" fmla="*/ 23 h 80"/>
                <a:gd name="T10" fmla="*/ 25 w 89"/>
                <a:gd name="T11" fmla="*/ 23 h 80"/>
                <a:gd name="T12" fmla="*/ 22 w 89"/>
                <a:gd name="T13" fmla="*/ 27 h 80"/>
                <a:gd name="T14" fmla="*/ 20 w 89"/>
                <a:gd name="T15" fmla="*/ 29 h 80"/>
                <a:gd name="T16" fmla="*/ 18 w 89"/>
                <a:gd name="T17" fmla="*/ 33 h 80"/>
                <a:gd name="T18" fmla="*/ 16 w 89"/>
                <a:gd name="T19" fmla="*/ 38 h 80"/>
                <a:gd name="T20" fmla="*/ 18 w 89"/>
                <a:gd name="T21" fmla="*/ 44 h 80"/>
                <a:gd name="T22" fmla="*/ 20 w 89"/>
                <a:gd name="T23" fmla="*/ 49 h 80"/>
                <a:gd name="T24" fmla="*/ 24 w 89"/>
                <a:gd name="T25" fmla="*/ 53 h 80"/>
                <a:gd name="T26" fmla="*/ 29 w 89"/>
                <a:gd name="T27" fmla="*/ 56 h 80"/>
                <a:gd name="T28" fmla="*/ 33 w 89"/>
                <a:gd name="T29" fmla="*/ 56 h 80"/>
                <a:gd name="T30" fmla="*/ 40 w 89"/>
                <a:gd name="T31" fmla="*/ 58 h 80"/>
                <a:gd name="T32" fmla="*/ 49 w 89"/>
                <a:gd name="T33" fmla="*/ 58 h 80"/>
                <a:gd name="T34" fmla="*/ 89 w 89"/>
                <a:gd name="T35" fmla="*/ 58 h 80"/>
                <a:gd name="T36" fmla="*/ 89 w 89"/>
                <a:gd name="T37" fmla="*/ 80 h 80"/>
                <a:gd name="T38" fmla="*/ 2 w 89"/>
                <a:gd name="T39" fmla="*/ 80 h 80"/>
                <a:gd name="T40" fmla="*/ 2 w 89"/>
                <a:gd name="T41" fmla="*/ 58 h 80"/>
                <a:gd name="T42" fmla="*/ 15 w 89"/>
                <a:gd name="T43" fmla="*/ 58 h 80"/>
                <a:gd name="T44" fmla="*/ 7 w 89"/>
                <a:gd name="T45" fmla="*/ 51 h 80"/>
                <a:gd name="T46" fmla="*/ 4 w 89"/>
                <a:gd name="T47" fmla="*/ 45 h 80"/>
                <a:gd name="T48" fmla="*/ 0 w 89"/>
                <a:gd name="T49" fmla="*/ 38 h 80"/>
                <a:gd name="T50" fmla="*/ 0 w 89"/>
                <a:gd name="T51" fmla="*/ 29 h 80"/>
                <a:gd name="T52" fmla="*/ 0 w 89"/>
                <a:gd name="T53" fmla="*/ 22 h 80"/>
                <a:gd name="T54" fmla="*/ 2 w 89"/>
                <a:gd name="T55" fmla="*/ 14 h 80"/>
                <a:gd name="T56" fmla="*/ 5 w 89"/>
                <a:gd name="T57" fmla="*/ 9 h 80"/>
                <a:gd name="T58" fmla="*/ 9 w 89"/>
                <a:gd name="T59" fmla="*/ 5 h 80"/>
                <a:gd name="T60" fmla="*/ 15 w 89"/>
                <a:gd name="T61" fmla="*/ 3 h 80"/>
                <a:gd name="T62" fmla="*/ 18 w 89"/>
                <a:gd name="T63" fmla="*/ 2 h 80"/>
                <a:gd name="T64" fmla="*/ 25 w 89"/>
                <a:gd name="T65" fmla="*/ 0 h 80"/>
                <a:gd name="T66" fmla="*/ 35 w 89"/>
                <a:gd name="T67" fmla="*/ 0 h 80"/>
                <a:gd name="T68" fmla="*/ 89 w 89"/>
                <a:gd name="T6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9" h="80">
                  <a:moveTo>
                    <a:pt x="89" y="0"/>
                  </a:moveTo>
                  <a:lnTo>
                    <a:pt x="89" y="23"/>
                  </a:lnTo>
                  <a:lnTo>
                    <a:pt x="44" y="23"/>
                  </a:lnTo>
                  <a:lnTo>
                    <a:pt x="36" y="23"/>
                  </a:lnTo>
                  <a:lnTo>
                    <a:pt x="29" y="23"/>
                  </a:lnTo>
                  <a:lnTo>
                    <a:pt x="25" y="23"/>
                  </a:lnTo>
                  <a:lnTo>
                    <a:pt x="22" y="27"/>
                  </a:lnTo>
                  <a:lnTo>
                    <a:pt x="20" y="29"/>
                  </a:lnTo>
                  <a:lnTo>
                    <a:pt x="18" y="33"/>
                  </a:lnTo>
                  <a:lnTo>
                    <a:pt x="16" y="38"/>
                  </a:lnTo>
                  <a:lnTo>
                    <a:pt x="18" y="44"/>
                  </a:lnTo>
                  <a:lnTo>
                    <a:pt x="20" y="49"/>
                  </a:lnTo>
                  <a:lnTo>
                    <a:pt x="24" y="53"/>
                  </a:lnTo>
                  <a:lnTo>
                    <a:pt x="29" y="56"/>
                  </a:lnTo>
                  <a:lnTo>
                    <a:pt x="33" y="56"/>
                  </a:lnTo>
                  <a:lnTo>
                    <a:pt x="40" y="58"/>
                  </a:lnTo>
                  <a:lnTo>
                    <a:pt x="49" y="58"/>
                  </a:lnTo>
                  <a:lnTo>
                    <a:pt x="89" y="58"/>
                  </a:lnTo>
                  <a:lnTo>
                    <a:pt x="89" y="80"/>
                  </a:lnTo>
                  <a:lnTo>
                    <a:pt x="2" y="80"/>
                  </a:lnTo>
                  <a:lnTo>
                    <a:pt x="2" y="58"/>
                  </a:lnTo>
                  <a:lnTo>
                    <a:pt x="15" y="58"/>
                  </a:lnTo>
                  <a:lnTo>
                    <a:pt x="7" y="51"/>
                  </a:lnTo>
                  <a:lnTo>
                    <a:pt x="4" y="45"/>
                  </a:lnTo>
                  <a:lnTo>
                    <a:pt x="0" y="38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5"/>
                  </a:lnTo>
                  <a:lnTo>
                    <a:pt x="15" y="3"/>
                  </a:lnTo>
                  <a:lnTo>
                    <a:pt x="18" y="2"/>
                  </a:lnTo>
                  <a:lnTo>
                    <a:pt x="25" y="0"/>
                  </a:lnTo>
                  <a:lnTo>
                    <a:pt x="35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79" name="Freeform 2035"/>
            <p:cNvSpPr>
              <a:spLocks/>
            </p:cNvSpPr>
            <p:nvPr/>
          </p:nvSpPr>
          <p:spPr bwMode="auto">
            <a:xfrm>
              <a:off x="32" y="1149"/>
              <a:ext cx="61" cy="26"/>
            </a:xfrm>
            <a:custGeom>
              <a:avLst/>
              <a:gdLst>
                <a:gd name="T0" fmla="*/ 33 w 122"/>
                <a:gd name="T1" fmla="*/ 2 h 51"/>
                <a:gd name="T2" fmla="*/ 49 w 122"/>
                <a:gd name="T3" fmla="*/ 2 h 51"/>
                <a:gd name="T4" fmla="*/ 49 w 122"/>
                <a:gd name="T5" fmla="*/ 18 h 51"/>
                <a:gd name="T6" fmla="*/ 86 w 122"/>
                <a:gd name="T7" fmla="*/ 18 h 51"/>
                <a:gd name="T8" fmla="*/ 93 w 122"/>
                <a:gd name="T9" fmla="*/ 18 h 51"/>
                <a:gd name="T10" fmla="*/ 97 w 122"/>
                <a:gd name="T11" fmla="*/ 18 h 51"/>
                <a:gd name="T12" fmla="*/ 100 w 122"/>
                <a:gd name="T13" fmla="*/ 18 h 51"/>
                <a:gd name="T14" fmla="*/ 102 w 122"/>
                <a:gd name="T15" fmla="*/ 16 h 51"/>
                <a:gd name="T16" fmla="*/ 102 w 122"/>
                <a:gd name="T17" fmla="*/ 16 h 51"/>
                <a:gd name="T18" fmla="*/ 104 w 122"/>
                <a:gd name="T19" fmla="*/ 15 h 51"/>
                <a:gd name="T20" fmla="*/ 104 w 122"/>
                <a:gd name="T21" fmla="*/ 11 h 51"/>
                <a:gd name="T22" fmla="*/ 104 w 122"/>
                <a:gd name="T23" fmla="*/ 7 h 51"/>
                <a:gd name="T24" fmla="*/ 102 w 122"/>
                <a:gd name="T25" fmla="*/ 0 h 51"/>
                <a:gd name="T26" fmla="*/ 119 w 122"/>
                <a:gd name="T27" fmla="*/ 0 h 51"/>
                <a:gd name="T28" fmla="*/ 120 w 122"/>
                <a:gd name="T29" fmla="*/ 9 h 51"/>
                <a:gd name="T30" fmla="*/ 122 w 122"/>
                <a:gd name="T31" fmla="*/ 18 h 51"/>
                <a:gd name="T32" fmla="*/ 120 w 122"/>
                <a:gd name="T33" fmla="*/ 24 h 51"/>
                <a:gd name="T34" fmla="*/ 119 w 122"/>
                <a:gd name="T35" fmla="*/ 29 h 51"/>
                <a:gd name="T36" fmla="*/ 117 w 122"/>
                <a:gd name="T37" fmla="*/ 35 h 51"/>
                <a:gd name="T38" fmla="*/ 113 w 122"/>
                <a:gd name="T39" fmla="*/ 37 h 51"/>
                <a:gd name="T40" fmla="*/ 109 w 122"/>
                <a:gd name="T41" fmla="*/ 40 h 51"/>
                <a:gd name="T42" fmla="*/ 104 w 122"/>
                <a:gd name="T43" fmla="*/ 40 h 51"/>
                <a:gd name="T44" fmla="*/ 100 w 122"/>
                <a:gd name="T45" fmla="*/ 42 h 51"/>
                <a:gd name="T46" fmla="*/ 95 w 122"/>
                <a:gd name="T47" fmla="*/ 42 h 51"/>
                <a:gd name="T48" fmla="*/ 88 w 122"/>
                <a:gd name="T49" fmla="*/ 42 h 51"/>
                <a:gd name="T50" fmla="*/ 49 w 122"/>
                <a:gd name="T51" fmla="*/ 42 h 51"/>
                <a:gd name="T52" fmla="*/ 49 w 122"/>
                <a:gd name="T53" fmla="*/ 51 h 51"/>
                <a:gd name="T54" fmla="*/ 33 w 122"/>
                <a:gd name="T55" fmla="*/ 51 h 51"/>
                <a:gd name="T56" fmla="*/ 33 w 122"/>
                <a:gd name="T57" fmla="*/ 42 h 51"/>
                <a:gd name="T58" fmla="*/ 14 w 122"/>
                <a:gd name="T59" fmla="*/ 42 h 51"/>
                <a:gd name="T60" fmla="*/ 0 w 122"/>
                <a:gd name="T61" fmla="*/ 18 h 51"/>
                <a:gd name="T62" fmla="*/ 33 w 122"/>
                <a:gd name="T63" fmla="*/ 18 h 51"/>
                <a:gd name="T64" fmla="*/ 33 w 122"/>
                <a:gd name="T65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" h="51">
                  <a:moveTo>
                    <a:pt x="33" y="2"/>
                  </a:moveTo>
                  <a:lnTo>
                    <a:pt x="49" y="2"/>
                  </a:lnTo>
                  <a:lnTo>
                    <a:pt x="49" y="18"/>
                  </a:lnTo>
                  <a:lnTo>
                    <a:pt x="86" y="18"/>
                  </a:lnTo>
                  <a:lnTo>
                    <a:pt x="93" y="18"/>
                  </a:lnTo>
                  <a:lnTo>
                    <a:pt x="97" y="18"/>
                  </a:lnTo>
                  <a:lnTo>
                    <a:pt x="100" y="18"/>
                  </a:lnTo>
                  <a:lnTo>
                    <a:pt x="102" y="16"/>
                  </a:lnTo>
                  <a:lnTo>
                    <a:pt x="102" y="16"/>
                  </a:lnTo>
                  <a:lnTo>
                    <a:pt x="104" y="15"/>
                  </a:lnTo>
                  <a:lnTo>
                    <a:pt x="104" y="11"/>
                  </a:lnTo>
                  <a:lnTo>
                    <a:pt x="104" y="7"/>
                  </a:lnTo>
                  <a:lnTo>
                    <a:pt x="102" y="0"/>
                  </a:lnTo>
                  <a:lnTo>
                    <a:pt x="119" y="0"/>
                  </a:lnTo>
                  <a:lnTo>
                    <a:pt x="120" y="9"/>
                  </a:lnTo>
                  <a:lnTo>
                    <a:pt x="122" y="18"/>
                  </a:lnTo>
                  <a:lnTo>
                    <a:pt x="120" y="24"/>
                  </a:lnTo>
                  <a:lnTo>
                    <a:pt x="119" y="29"/>
                  </a:lnTo>
                  <a:lnTo>
                    <a:pt x="117" y="35"/>
                  </a:lnTo>
                  <a:lnTo>
                    <a:pt x="113" y="37"/>
                  </a:lnTo>
                  <a:lnTo>
                    <a:pt x="109" y="40"/>
                  </a:lnTo>
                  <a:lnTo>
                    <a:pt x="104" y="40"/>
                  </a:lnTo>
                  <a:lnTo>
                    <a:pt x="100" y="42"/>
                  </a:lnTo>
                  <a:lnTo>
                    <a:pt x="95" y="42"/>
                  </a:lnTo>
                  <a:lnTo>
                    <a:pt x="88" y="42"/>
                  </a:lnTo>
                  <a:lnTo>
                    <a:pt x="49" y="42"/>
                  </a:lnTo>
                  <a:lnTo>
                    <a:pt x="49" y="51"/>
                  </a:lnTo>
                  <a:lnTo>
                    <a:pt x="33" y="51"/>
                  </a:lnTo>
                  <a:lnTo>
                    <a:pt x="33" y="42"/>
                  </a:lnTo>
                  <a:lnTo>
                    <a:pt x="14" y="42"/>
                  </a:lnTo>
                  <a:lnTo>
                    <a:pt x="0" y="18"/>
                  </a:lnTo>
                  <a:lnTo>
                    <a:pt x="33" y="18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80" name="Freeform 2036"/>
            <p:cNvSpPr>
              <a:spLocks/>
            </p:cNvSpPr>
            <p:nvPr/>
          </p:nvSpPr>
          <p:spPr bwMode="auto">
            <a:xfrm>
              <a:off x="47" y="1107"/>
              <a:ext cx="46" cy="41"/>
            </a:xfrm>
            <a:custGeom>
              <a:avLst/>
              <a:gdLst>
                <a:gd name="T0" fmla="*/ 58 w 91"/>
                <a:gd name="T1" fmla="*/ 58 h 82"/>
                <a:gd name="T2" fmla="*/ 69 w 91"/>
                <a:gd name="T3" fmla="*/ 53 h 82"/>
                <a:gd name="T4" fmla="*/ 73 w 91"/>
                <a:gd name="T5" fmla="*/ 44 h 82"/>
                <a:gd name="T6" fmla="*/ 73 w 91"/>
                <a:gd name="T7" fmla="*/ 33 h 82"/>
                <a:gd name="T8" fmla="*/ 69 w 91"/>
                <a:gd name="T9" fmla="*/ 26 h 82"/>
                <a:gd name="T10" fmla="*/ 64 w 91"/>
                <a:gd name="T11" fmla="*/ 22 h 82"/>
                <a:gd name="T12" fmla="*/ 60 w 91"/>
                <a:gd name="T13" fmla="*/ 24 h 82"/>
                <a:gd name="T14" fmla="*/ 57 w 91"/>
                <a:gd name="T15" fmla="*/ 31 h 82"/>
                <a:gd name="T16" fmla="*/ 46 w 91"/>
                <a:gd name="T17" fmla="*/ 68 h 82"/>
                <a:gd name="T18" fmla="*/ 35 w 91"/>
                <a:gd name="T19" fmla="*/ 77 h 82"/>
                <a:gd name="T20" fmla="*/ 18 w 91"/>
                <a:gd name="T21" fmla="*/ 77 h 82"/>
                <a:gd name="T22" fmla="*/ 7 w 91"/>
                <a:gd name="T23" fmla="*/ 69 h 82"/>
                <a:gd name="T24" fmla="*/ 2 w 91"/>
                <a:gd name="T25" fmla="*/ 58 h 82"/>
                <a:gd name="T26" fmla="*/ 0 w 91"/>
                <a:gd name="T27" fmla="*/ 42 h 82"/>
                <a:gd name="T28" fmla="*/ 2 w 91"/>
                <a:gd name="T29" fmla="*/ 22 h 82"/>
                <a:gd name="T30" fmla="*/ 11 w 91"/>
                <a:gd name="T31" fmla="*/ 9 h 82"/>
                <a:gd name="T32" fmla="*/ 24 w 91"/>
                <a:gd name="T33" fmla="*/ 4 h 82"/>
                <a:gd name="T34" fmla="*/ 24 w 91"/>
                <a:gd name="T35" fmla="*/ 27 h 82"/>
                <a:gd name="T36" fmla="*/ 18 w 91"/>
                <a:gd name="T37" fmla="*/ 35 h 82"/>
                <a:gd name="T38" fmla="*/ 18 w 91"/>
                <a:gd name="T39" fmla="*/ 47 h 82"/>
                <a:gd name="T40" fmla="*/ 22 w 91"/>
                <a:gd name="T41" fmla="*/ 55 h 82"/>
                <a:gd name="T42" fmla="*/ 25 w 91"/>
                <a:gd name="T43" fmla="*/ 55 h 82"/>
                <a:gd name="T44" fmla="*/ 29 w 91"/>
                <a:gd name="T45" fmla="*/ 51 h 82"/>
                <a:gd name="T46" fmla="*/ 33 w 91"/>
                <a:gd name="T47" fmla="*/ 40 h 82"/>
                <a:gd name="T48" fmla="*/ 36 w 91"/>
                <a:gd name="T49" fmla="*/ 22 h 82"/>
                <a:gd name="T50" fmla="*/ 44 w 91"/>
                <a:gd name="T51" fmla="*/ 7 h 82"/>
                <a:gd name="T52" fmla="*/ 55 w 91"/>
                <a:gd name="T53" fmla="*/ 0 h 82"/>
                <a:gd name="T54" fmla="*/ 69 w 91"/>
                <a:gd name="T55" fmla="*/ 0 h 82"/>
                <a:gd name="T56" fmla="*/ 82 w 91"/>
                <a:gd name="T57" fmla="*/ 9 h 82"/>
                <a:gd name="T58" fmla="*/ 91 w 91"/>
                <a:gd name="T59" fmla="*/ 40 h 82"/>
                <a:gd name="T60" fmla="*/ 88 w 91"/>
                <a:gd name="T61" fmla="*/ 60 h 82"/>
                <a:gd name="T62" fmla="*/ 77 w 91"/>
                <a:gd name="T63" fmla="*/ 75 h 82"/>
                <a:gd name="T64" fmla="*/ 62 w 91"/>
                <a:gd name="T6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82">
                  <a:moveTo>
                    <a:pt x="62" y="82"/>
                  </a:moveTo>
                  <a:lnTo>
                    <a:pt x="58" y="58"/>
                  </a:lnTo>
                  <a:lnTo>
                    <a:pt x="66" y="57"/>
                  </a:lnTo>
                  <a:lnTo>
                    <a:pt x="69" y="53"/>
                  </a:lnTo>
                  <a:lnTo>
                    <a:pt x="71" y="49"/>
                  </a:lnTo>
                  <a:lnTo>
                    <a:pt x="73" y="44"/>
                  </a:lnTo>
                  <a:lnTo>
                    <a:pt x="73" y="40"/>
                  </a:lnTo>
                  <a:lnTo>
                    <a:pt x="73" y="33"/>
                  </a:lnTo>
                  <a:lnTo>
                    <a:pt x="71" y="29"/>
                  </a:lnTo>
                  <a:lnTo>
                    <a:pt x="69" y="26"/>
                  </a:lnTo>
                  <a:lnTo>
                    <a:pt x="67" y="24"/>
                  </a:lnTo>
                  <a:lnTo>
                    <a:pt x="64" y="22"/>
                  </a:lnTo>
                  <a:lnTo>
                    <a:pt x="62" y="22"/>
                  </a:lnTo>
                  <a:lnTo>
                    <a:pt x="60" y="24"/>
                  </a:lnTo>
                  <a:lnTo>
                    <a:pt x="58" y="27"/>
                  </a:lnTo>
                  <a:lnTo>
                    <a:pt x="57" y="31"/>
                  </a:lnTo>
                  <a:lnTo>
                    <a:pt x="51" y="55"/>
                  </a:lnTo>
                  <a:lnTo>
                    <a:pt x="46" y="68"/>
                  </a:lnTo>
                  <a:lnTo>
                    <a:pt x="40" y="73"/>
                  </a:lnTo>
                  <a:lnTo>
                    <a:pt x="35" y="77"/>
                  </a:lnTo>
                  <a:lnTo>
                    <a:pt x="25" y="79"/>
                  </a:lnTo>
                  <a:lnTo>
                    <a:pt x="18" y="77"/>
                  </a:lnTo>
                  <a:lnTo>
                    <a:pt x="13" y="75"/>
                  </a:lnTo>
                  <a:lnTo>
                    <a:pt x="7" y="69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2"/>
                  </a:lnTo>
                  <a:lnTo>
                    <a:pt x="0" y="31"/>
                  </a:lnTo>
                  <a:lnTo>
                    <a:pt x="2" y="22"/>
                  </a:lnTo>
                  <a:lnTo>
                    <a:pt x="5" y="15"/>
                  </a:lnTo>
                  <a:lnTo>
                    <a:pt x="11" y="9"/>
                  </a:lnTo>
                  <a:lnTo>
                    <a:pt x="16" y="5"/>
                  </a:lnTo>
                  <a:lnTo>
                    <a:pt x="24" y="4"/>
                  </a:lnTo>
                  <a:lnTo>
                    <a:pt x="27" y="26"/>
                  </a:lnTo>
                  <a:lnTo>
                    <a:pt x="24" y="27"/>
                  </a:lnTo>
                  <a:lnTo>
                    <a:pt x="20" y="31"/>
                  </a:lnTo>
                  <a:lnTo>
                    <a:pt x="18" y="35"/>
                  </a:lnTo>
                  <a:lnTo>
                    <a:pt x="16" y="40"/>
                  </a:lnTo>
                  <a:lnTo>
                    <a:pt x="18" y="47"/>
                  </a:lnTo>
                  <a:lnTo>
                    <a:pt x="20" y="53"/>
                  </a:lnTo>
                  <a:lnTo>
                    <a:pt x="22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7" y="53"/>
                  </a:lnTo>
                  <a:lnTo>
                    <a:pt x="29" y="51"/>
                  </a:lnTo>
                  <a:lnTo>
                    <a:pt x="31" y="46"/>
                  </a:lnTo>
                  <a:lnTo>
                    <a:pt x="33" y="40"/>
                  </a:lnTo>
                  <a:lnTo>
                    <a:pt x="35" y="33"/>
                  </a:lnTo>
                  <a:lnTo>
                    <a:pt x="36" y="22"/>
                  </a:lnTo>
                  <a:lnTo>
                    <a:pt x="40" y="13"/>
                  </a:lnTo>
                  <a:lnTo>
                    <a:pt x="44" y="7"/>
                  </a:lnTo>
                  <a:lnTo>
                    <a:pt x="49" y="2"/>
                  </a:lnTo>
                  <a:lnTo>
                    <a:pt x="55" y="0"/>
                  </a:lnTo>
                  <a:lnTo>
                    <a:pt x="62" y="0"/>
                  </a:lnTo>
                  <a:lnTo>
                    <a:pt x="69" y="0"/>
                  </a:lnTo>
                  <a:lnTo>
                    <a:pt x="75" y="4"/>
                  </a:lnTo>
                  <a:lnTo>
                    <a:pt x="82" y="9"/>
                  </a:lnTo>
                  <a:lnTo>
                    <a:pt x="88" y="22"/>
                  </a:lnTo>
                  <a:lnTo>
                    <a:pt x="91" y="40"/>
                  </a:lnTo>
                  <a:lnTo>
                    <a:pt x="89" y="51"/>
                  </a:lnTo>
                  <a:lnTo>
                    <a:pt x="88" y="60"/>
                  </a:lnTo>
                  <a:lnTo>
                    <a:pt x="82" y="68"/>
                  </a:lnTo>
                  <a:lnTo>
                    <a:pt x="77" y="75"/>
                  </a:lnTo>
                  <a:lnTo>
                    <a:pt x="71" y="79"/>
                  </a:lnTo>
                  <a:lnTo>
                    <a:pt x="62" y="8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81" name="Freeform 2037"/>
            <p:cNvSpPr>
              <a:spLocks/>
            </p:cNvSpPr>
            <p:nvPr/>
          </p:nvSpPr>
          <p:spPr bwMode="auto">
            <a:xfrm>
              <a:off x="1060" y="799"/>
              <a:ext cx="51" cy="51"/>
            </a:xfrm>
            <a:custGeom>
              <a:avLst/>
              <a:gdLst>
                <a:gd name="T0" fmla="*/ 103 w 103"/>
                <a:gd name="T1" fmla="*/ 51 h 102"/>
                <a:gd name="T2" fmla="*/ 99 w 103"/>
                <a:gd name="T3" fmla="*/ 31 h 102"/>
                <a:gd name="T4" fmla="*/ 88 w 103"/>
                <a:gd name="T5" fmla="*/ 14 h 102"/>
                <a:gd name="T6" fmla="*/ 72 w 103"/>
                <a:gd name="T7" fmla="*/ 3 h 102"/>
                <a:gd name="T8" fmla="*/ 52 w 103"/>
                <a:gd name="T9" fmla="*/ 0 h 102"/>
                <a:gd name="T10" fmla="*/ 31 w 103"/>
                <a:gd name="T11" fmla="*/ 3 h 102"/>
                <a:gd name="T12" fmla="*/ 15 w 103"/>
                <a:gd name="T13" fmla="*/ 14 h 102"/>
                <a:gd name="T14" fmla="*/ 4 w 103"/>
                <a:gd name="T15" fmla="*/ 31 h 102"/>
                <a:gd name="T16" fmla="*/ 0 w 103"/>
                <a:gd name="T17" fmla="*/ 51 h 102"/>
                <a:gd name="T18" fmla="*/ 4 w 103"/>
                <a:gd name="T19" fmla="*/ 71 h 102"/>
                <a:gd name="T20" fmla="*/ 15 w 103"/>
                <a:gd name="T21" fmla="*/ 87 h 102"/>
                <a:gd name="T22" fmla="*/ 31 w 103"/>
                <a:gd name="T23" fmla="*/ 98 h 102"/>
                <a:gd name="T24" fmla="*/ 52 w 103"/>
                <a:gd name="T25" fmla="*/ 102 h 102"/>
                <a:gd name="T26" fmla="*/ 72 w 103"/>
                <a:gd name="T27" fmla="*/ 98 h 102"/>
                <a:gd name="T28" fmla="*/ 88 w 103"/>
                <a:gd name="T29" fmla="*/ 87 h 102"/>
                <a:gd name="T30" fmla="*/ 99 w 103"/>
                <a:gd name="T31" fmla="*/ 71 h 102"/>
                <a:gd name="T32" fmla="*/ 103 w 103"/>
                <a:gd name="T33" fmla="*/ 5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3" h="102">
                  <a:moveTo>
                    <a:pt x="103" y="51"/>
                  </a:moveTo>
                  <a:lnTo>
                    <a:pt x="99" y="31"/>
                  </a:lnTo>
                  <a:lnTo>
                    <a:pt x="88" y="14"/>
                  </a:lnTo>
                  <a:lnTo>
                    <a:pt x="72" y="3"/>
                  </a:lnTo>
                  <a:lnTo>
                    <a:pt x="52" y="0"/>
                  </a:lnTo>
                  <a:lnTo>
                    <a:pt x="31" y="3"/>
                  </a:lnTo>
                  <a:lnTo>
                    <a:pt x="15" y="14"/>
                  </a:lnTo>
                  <a:lnTo>
                    <a:pt x="4" y="31"/>
                  </a:lnTo>
                  <a:lnTo>
                    <a:pt x="0" y="51"/>
                  </a:lnTo>
                  <a:lnTo>
                    <a:pt x="4" y="71"/>
                  </a:lnTo>
                  <a:lnTo>
                    <a:pt x="15" y="87"/>
                  </a:lnTo>
                  <a:lnTo>
                    <a:pt x="31" y="98"/>
                  </a:lnTo>
                  <a:lnTo>
                    <a:pt x="52" y="102"/>
                  </a:lnTo>
                  <a:lnTo>
                    <a:pt x="72" y="98"/>
                  </a:lnTo>
                  <a:lnTo>
                    <a:pt x="88" y="87"/>
                  </a:lnTo>
                  <a:lnTo>
                    <a:pt x="99" y="71"/>
                  </a:lnTo>
                  <a:lnTo>
                    <a:pt x="103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82" name="Freeform 2038"/>
            <p:cNvSpPr>
              <a:spLocks noEditPoints="1"/>
            </p:cNvSpPr>
            <p:nvPr/>
          </p:nvSpPr>
          <p:spPr bwMode="auto">
            <a:xfrm>
              <a:off x="1189" y="800"/>
              <a:ext cx="36" cy="51"/>
            </a:xfrm>
            <a:custGeom>
              <a:avLst/>
              <a:gdLst>
                <a:gd name="T0" fmla="*/ 71 w 71"/>
                <a:gd name="T1" fmla="*/ 100 h 102"/>
                <a:gd name="T2" fmla="*/ 53 w 71"/>
                <a:gd name="T3" fmla="*/ 100 h 102"/>
                <a:gd name="T4" fmla="*/ 53 w 71"/>
                <a:gd name="T5" fmla="*/ 89 h 102"/>
                <a:gd name="T6" fmla="*/ 47 w 71"/>
                <a:gd name="T7" fmla="*/ 94 h 102"/>
                <a:gd name="T8" fmla="*/ 42 w 71"/>
                <a:gd name="T9" fmla="*/ 98 h 102"/>
                <a:gd name="T10" fmla="*/ 36 w 71"/>
                <a:gd name="T11" fmla="*/ 102 h 102"/>
                <a:gd name="T12" fmla="*/ 29 w 71"/>
                <a:gd name="T13" fmla="*/ 102 h 102"/>
                <a:gd name="T14" fmla="*/ 22 w 71"/>
                <a:gd name="T15" fmla="*/ 100 h 102"/>
                <a:gd name="T16" fmla="*/ 14 w 71"/>
                <a:gd name="T17" fmla="*/ 98 h 102"/>
                <a:gd name="T18" fmla="*/ 9 w 71"/>
                <a:gd name="T19" fmla="*/ 91 h 102"/>
                <a:gd name="T20" fmla="*/ 3 w 71"/>
                <a:gd name="T21" fmla="*/ 85 h 102"/>
                <a:gd name="T22" fmla="*/ 2 w 71"/>
                <a:gd name="T23" fmla="*/ 80 h 102"/>
                <a:gd name="T24" fmla="*/ 0 w 71"/>
                <a:gd name="T25" fmla="*/ 73 h 102"/>
                <a:gd name="T26" fmla="*/ 0 w 71"/>
                <a:gd name="T27" fmla="*/ 63 h 102"/>
                <a:gd name="T28" fmla="*/ 0 w 71"/>
                <a:gd name="T29" fmla="*/ 54 h 102"/>
                <a:gd name="T30" fmla="*/ 2 w 71"/>
                <a:gd name="T31" fmla="*/ 47 h 102"/>
                <a:gd name="T32" fmla="*/ 3 w 71"/>
                <a:gd name="T33" fmla="*/ 42 h 102"/>
                <a:gd name="T34" fmla="*/ 9 w 71"/>
                <a:gd name="T35" fmla="*/ 36 h 102"/>
                <a:gd name="T36" fmla="*/ 14 w 71"/>
                <a:gd name="T37" fmla="*/ 31 h 102"/>
                <a:gd name="T38" fmla="*/ 22 w 71"/>
                <a:gd name="T39" fmla="*/ 27 h 102"/>
                <a:gd name="T40" fmla="*/ 31 w 71"/>
                <a:gd name="T41" fmla="*/ 25 h 102"/>
                <a:gd name="T42" fmla="*/ 38 w 71"/>
                <a:gd name="T43" fmla="*/ 27 h 102"/>
                <a:gd name="T44" fmla="*/ 45 w 71"/>
                <a:gd name="T45" fmla="*/ 31 h 102"/>
                <a:gd name="T46" fmla="*/ 53 w 71"/>
                <a:gd name="T47" fmla="*/ 36 h 102"/>
                <a:gd name="T48" fmla="*/ 53 w 71"/>
                <a:gd name="T49" fmla="*/ 0 h 102"/>
                <a:gd name="T50" fmla="*/ 71 w 71"/>
                <a:gd name="T51" fmla="*/ 0 h 102"/>
                <a:gd name="T52" fmla="*/ 71 w 71"/>
                <a:gd name="T53" fmla="*/ 100 h 102"/>
                <a:gd name="T54" fmla="*/ 18 w 71"/>
                <a:gd name="T55" fmla="*/ 62 h 102"/>
                <a:gd name="T56" fmla="*/ 18 w 71"/>
                <a:gd name="T57" fmla="*/ 69 h 102"/>
                <a:gd name="T58" fmla="*/ 20 w 71"/>
                <a:gd name="T59" fmla="*/ 74 h 102"/>
                <a:gd name="T60" fmla="*/ 22 w 71"/>
                <a:gd name="T61" fmla="*/ 80 h 102"/>
                <a:gd name="T62" fmla="*/ 25 w 71"/>
                <a:gd name="T63" fmla="*/ 84 h 102"/>
                <a:gd name="T64" fmla="*/ 31 w 71"/>
                <a:gd name="T65" fmla="*/ 87 h 102"/>
                <a:gd name="T66" fmla="*/ 34 w 71"/>
                <a:gd name="T67" fmla="*/ 87 h 102"/>
                <a:gd name="T68" fmla="*/ 40 w 71"/>
                <a:gd name="T69" fmla="*/ 87 h 102"/>
                <a:gd name="T70" fmla="*/ 43 w 71"/>
                <a:gd name="T71" fmla="*/ 85 h 102"/>
                <a:gd name="T72" fmla="*/ 47 w 71"/>
                <a:gd name="T73" fmla="*/ 82 h 102"/>
                <a:gd name="T74" fmla="*/ 49 w 71"/>
                <a:gd name="T75" fmla="*/ 76 h 102"/>
                <a:gd name="T76" fmla="*/ 51 w 71"/>
                <a:gd name="T77" fmla="*/ 71 h 102"/>
                <a:gd name="T78" fmla="*/ 53 w 71"/>
                <a:gd name="T79" fmla="*/ 63 h 102"/>
                <a:gd name="T80" fmla="*/ 51 w 71"/>
                <a:gd name="T81" fmla="*/ 56 h 102"/>
                <a:gd name="T82" fmla="*/ 49 w 71"/>
                <a:gd name="T83" fmla="*/ 51 h 102"/>
                <a:gd name="T84" fmla="*/ 47 w 71"/>
                <a:gd name="T85" fmla="*/ 45 h 102"/>
                <a:gd name="T86" fmla="*/ 43 w 71"/>
                <a:gd name="T87" fmla="*/ 43 h 102"/>
                <a:gd name="T88" fmla="*/ 40 w 71"/>
                <a:gd name="T89" fmla="*/ 42 h 102"/>
                <a:gd name="T90" fmla="*/ 34 w 71"/>
                <a:gd name="T91" fmla="*/ 40 h 102"/>
                <a:gd name="T92" fmla="*/ 31 w 71"/>
                <a:gd name="T93" fmla="*/ 42 h 102"/>
                <a:gd name="T94" fmla="*/ 27 w 71"/>
                <a:gd name="T95" fmla="*/ 43 h 102"/>
                <a:gd name="T96" fmla="*/ 23 w 71"/>
                <a:gd name="T97" fmla="*/ 45 h 102"/>
                <a:gd name="T98" fmla="*/ 20 w 71"/>
                <a:gd name="T99" fmla="*/ 51 h 102"/>
                <a:gd name="T100" fmla="*/ 18 w 71"/>
                <a:gd name="T101" fmla="*/ 56 h 102"/>
                <a:gd name="T102" fmla="*/ 18 w 71"/>
                <a:gd name="T103" fmla="*/ 6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1" h="102">
                  <a:moveTo>
                    <a:pt x="71" y="100"/>
                  </a:moveTo>
                  <a:lnTo>
                    <a:pt x="53" y="100"/>
                  </a:lnTo>
                  <a:lnTo>
                    <a:pt x="53" y="89"/>
                  </a:lnTo>
                  <a:lnTo>
                    <a:pt x="47" y="94"/>
                  </a:lnTo>
                  <a:lnTo>
                    <a:pt x="42" y="98"/>
                  </a:lnTo>
                  <a:lnTo>
                    <a:pt x="36" y="102"/>
                  </a:lnTo>
                  <a:lnTo>
                    <a:pt x="29" y="102"/>
                  </a:lnTo>
                  <a:lnTo>
                    <a:pt x="22" y="100"/>
                  </a:lnTo>
                  <a:lnTo>
                    <a:pt x="14" y="98"/>
                  </a:lnTo>
                  <a:lnTo>
                    <a:pt x="9" y="91"/>
                  </a:lnTo>
                  <a:lnTo>
                    <a:pt x="3" y="85"/>
                  </a:lnTo>
                  <a:lnTo>
                    <a:pt x="2" y="80"/>
                  </a:lnTo>
                  <a:lnTo>
                    <a:pt x="0" y="73"/>
                  </a:lnTo>
                  <a:lnTo>
                    <a:pt x="0" y="63"/>
                  </a:lnTo>
                  <a:lnTo>
                    <a:pt x="0" y="54"/>
                  </a:lnTo>
                  <a:lnTo>
                    <a:pt x="2" y="47"/>
                  </a:lnTo>
                  <a:lnTo>
                    <a:pt x="3" y="42"/>
                  </a:lnTo>
                  <a:lnTo>
                    <a:pt x="9" y="36"/>
                  </a:lnTo>
                  <a:lnTo>
                    <a:pt x="14" y="31"/>
                  </a:lnTo>
                  <a:lnTo>
                    <a:pt x="22" y="27"/>
                  </a:lnTo>
                  <a:lnTo>
                    <a:pt x="31" y="25"/>
                  </a:lnTo>
                  <a:lnTo>
                    <a:pt x="38" y="27"/>
                  </a:lnTo>
                  <a:lnTo>
                    <a:pt x="45" y="31"/>
                  </a:lnTo>
                  <a:lnTo>
                    <a:pt x="53" y="36"/>
                  </a:lnTo>
                  <a:lnTo>
                    <a:pt x="53" y="0"/>
                  </a:lnTo>
                  <a:lnTo>
                    <a:pt x="71" y="0"/>
                  </a:lnTo>
                  <a:lnTo>
                    <a:pt x="71" y="100"/>
                  </a:lnTo>
                  <a:close/>
                  <a:moveTo>
                    <a:pt x="18" y="62"/>
                  </a:moveTo>
                  <a:lnTo>
                    <a:pt x="18" y="69"/>
                  </a:lnTo>
                  <a:lnTo>
                    <a:pt x="20" y="74"/>
                  </a:lnTo>
                  <a:lnTo>
                    <a:pt x="22" y="80"/>
                  </a:lnTo>
                  <a:lnTo>
                    <a:pt x="25" y="84"/>
                  </a:lnTo>
                  <a:lnTo>
                    <a:pt x="31" y="87"/>
                  </a:lnTo>
                  <a:lnTo>
                    <a:pt x="34" y="87"/>
                  </a:lnTo>
                  <a:lnTo>
                    <a:pt x="40" y="87"/>
                  </a:lnTo>
                  <a:lnTo>
                    <a:pt x="43" y="85"/>
                  </a:lnTo>
                  <a:lnTo>
                    <a:pt x="47" y="82"/>
                  </a:lnTo>
                  <a:lnTo>
                    <a:pt x="49" y="76"/>
                  </a:lnTo>
                  <a:lnTo>
                    <a:pt x="51" y="71"/>
                  </a:lnTo>
                  <a:lnTo>
                    <a:pt x="53" y="63"/>
                  </a:lnTo>
                  <a:lnTo>
                    <a:pt x="51" y="56"/>
                  </a:lnTo>
                  <a:lnTo>
                    <a:pt x="49" y="51"/>
                  </a:lnTo>
                  <a:lnTo>
                    <a:pt x="47" y="45"/>
                  </a:lnTo>
                  <a:lnTo>
                    <a:pt x="43" y="43"/>
                  </a:lnTo>
                  <a:lnTo>
                    <a:pt x="40" y="42"/>
                  </a:lnTo>
                  <a:lnTo>
                    <a:pt x="34" y="40"/>
                  </a:lnTo>
                  <a:lnTo>
                    <a:pt x="31" y="42"/>
                  </a:lnTo>
                  <a:lnTo>
                    <a:pt x="27" y="43"/>
                  </a:lnTo>
                  <a:lnTo>
                    <a:pt x="23" y="45"/>
                  </a:lnTo>
                  <a:lnTo>
                    <a:pt x="20" y="51"/>
                  </a:lnTo>
                  <a:lnTo>
                    <a:pt x="18" y="56"/>
                  </a:lnTo>
                  <a:lnTo>
                    <a:pt x="18" y="6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83" name="Freeform 2039"/>
            <p:cNvSpPr>
              <a:spLocks noEditPoints="1"/>
            </p:cNvSpPr>
            <p:nvPr/>
          </p:nvSpPr>
          <p:spPr bwMode="auto">
            <a:xfrm>
              <a:off x="1231" y="813"/>
              <a:ext cx="35" cy="38"/>
            </a:xfrm>
            <a:custGeom>
              <a:avLst/>
              <a:gdLst>
                <a:gd name="T0" fmla="*/ 3 w 69"/>
                <a:gd name="T1" fmla="*/ 22 h 77"/>
                <a:gd name="T2" fmla="*/ 9 w 69"/>
                <a:gd name="T3" fmla="*/ 9 h 77"/>
                <a:gd name="T4" fmla="*/ 18 w 69"/>
                <a:gd name="T5" fmla="*/ 4 h 77"/>
                <a:gd name="T6" fmla="*/ 34 w 69"/>
                <a:gd name="T7" fmla="*/ 0 h 77"/>
                <a:gd name="T8" fmla="*/ 49 w 69"/>
                <a:gd name="T9" fmla="*/ 2 h 77"/>
                <a:gd name="T10" fmla="*/ 58 w 69"/>
                <a:gd name="T11" fmla="*/ 7 h 77"/>
                <a:gd name="T12" fmla="*/ 64 w 69"/>
                <a:gd name="T13" fmla="*/ 15 h 77"/>
                <a:gd name="T14" fmla="*/ 65 w 69"/>
                <a:gd name="T15" fmla="*/ 29 h 77"/>
                <a:gd name="T16" fmla="*/ 65 w 69"/>
                <a:gd name="T17" fmla="*/ 60 h 77"/>
                <a:gd name="T18" fmla="*/ 67 w 69"/>
                <a:gd name="T19" fmla="*/ 69 h 77"/>
                <a:gd name="T20" fmla="*/ 51 w 69"/>
                <a:gd name="T21" fmla="*/ 75 h 77"/>
                <a:gd name="T22" fmla="*/ 49 w 69"/>
                <a:gd name="T23" fmla="*/ 69 h 77"/>
                <a:gd name="T24" fmla="*/ 47 w 69"/>
                <a:gd name="T25" fmla="*/ 66 h 77"/>
                <a:gd name="T26" fmla="*/ 36 w 69"/>
                <a:gd name="T27" fmla="*/ 75 h 77"/>
                <a:gd name="T28" fmla="*/ 25 w 69"/>
                <a:gd name="T29" fmla="*/ 77 h 77"/>
                <a:gd name="T30" fmla="*/ 12 w 69"/>
                <a:gd name="T31" fmla="*/ 75 h 77"/>
                <a:gd name="T32" fmla="*/ 3 w 69"/>
                <a:gd name="T33" fmla="*/ 66 h 77"/>
                <a:gd name="T34" fmla="*/ 0 w 69"/>
                <a:gd name="T35" fmla="*/ 55 h 77"/>
                <a:gd name="T36" fmla="*/ 3 w 69"/>
                <a:gd name="T37" fmla="*/ 44 h 77"/>
                <a:gd name="T38" fmla="*/ 11 w 69"/>
                <a:gd name="T39" fmla="*/ 37 h 77"/>
                <a:gd name="T40" fmla="*/ 27 w 69"/>
                <a:gd name="T41" fmla="*/ 31 h 77"/>
                <a:gd name="T42" fmla="*/ 42 w 69"/>
                <a:gd name="T43" fmla="*/ 29 h 77"/>
                <a:gd name="T44" fmla="*/ 45 w 69"/>
                <a:gd name="T45" fmla="*/ 26 h 77"/>
                <a:gd name="T46" fmla="*/ 43 w 69"/>
                <a:gd name="T47" fmla="*/ 18 h 77"/>
                <a:gd name="T48" fmla="*/ 33 w 69"/>
                <a:gd name="T49" fmla="*/ 15 h 77"/>
                <a:gd name="T50" fmla="*/ 25 w 69"/>
                <a:gd name="T51" fmla="*/ 17 h 77"/>
                <a:gd name="T52" fmla="*/ 22 w 69"/>
                <a:gd name="T53" fmla="*/ 24 h 77"/>
                <a:gd name="T54" fmla="*/ 40 w 69"/>
                <a:gd name="T55" fmla="*/ 42 h 77"/>
                <a:gd name="T56" fmla="*/ 27 w 69"/>
                <a:gd name="T57" fmla="*/ 46 h 77"/>
                <a:gd name="T58" fmla="*/ 20 w 69"/>
                <a:gd name="T59" fmla="*/ 49 h 77"/>
                <a:gd name="T60" fmla="*/ 20 w 69"/>
                <a:gd name="T61" fmla="*/ 57 h 77"/>
                <a:gd name="T62" fmla="*/ 25 w 69"/>
                <a:gd name="T63" fmla="*/ 62 h 77"/>
                <a:gd name="T64" fmla="*/ 34 w 69"/>
                <a:gd name="T65" fmla="*/ 62 h 77"/>
                <a:gd name="T66" fmla="*/ 43 w 69"/>
                <a:gd name="T67" fmla="*/ 57 h 77"/>
                <a:gd name="T68" fmla="*/ 45 w 69"/>
                <a:gd name="T69" fmla="*/ 49 h 77"/>
                <a:gd name="T70" fmla="*/ 45 w 69"/>
                <a:gd name="T71" fmla="*/ 4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9" h="77">
                  <a:moveTo>
                    <a:pt x="22" y="24"/>
                  </a:moveTo>
                  <a:lnTo>
                    <a:pt x="3" y="22"/>
                  </a:lnTo>
                  <a:lnTo>
                    <a:pt x="5" y="15"/>
                  </a:lnTo>
                  <a:lnTo>
                    <a:pt x="9" y="9"/>
                  </a:lnTo>
                  <a:lnTo>
                    <a:pt x="12" y="6"/>
                  </a:lnTo>
                  <a:lnTo>
                    <a:pt x="18" y="4"/>
                  </a:lnTo>
                  <a:lnTo>
                    <a:pt x="25" y="2"/>
                  </a:lnTo>
                  <a:lnTo>
                    <a:pt x="34" y="0"/>
                  </a:lnTo>
                  <a:lnTo>
                    <a:pt x="42" y="2"/>
                  </a:lnTo>
                  <a:lnTo>
                    <a:pt x="49" y="2"/>
                  </a:lnTo>
                  <a:lnTo>
                    <a:pt x="53" y="4"/>
                  </a:lnTo>
                  <a:lnTo>
                    <a:pt x="58" y="7"/>
                  </a:lnTo>
                  <a:lnTo>
                    <a:pt x="62" y="11"/>
                  </a:lnTo>
                  <a:lnTo>
                    <a:pt x="64" y="15"/>
                  </a:lnTo>
                  <a:lnTo>
                    <a:pt x="64" y="22"/>
                  </a:lnTo>
                  <a:lnTo>
                    <a:pt x="65" y="29"/>
                  </a:lnTo>
                  <a:lnTo>
                    <a:pt x="65" y="51"/>
                  </a:lnTo>
                  <a:lnTo>
                    <a:pt x="65" y="60"/>
                  </a:lnTo>
                  <a:lnTo>
                    <a:pt x="65" y="66"/>
                  </a:lnTo>
                  <a:lnTo>
                    <a:pt x="67" y="69"/>
                  </a:lnTo>
                  <a:lnTo>
                    <a:pt x="69" y="75"/>
                  </a:lnTo>
                  <a:lnTo>
                    <a:pt x="51" y="75"/>
                  </a:lnTo>
                  <a:lnTo>
                    <a:pt x="49" y="73"/>
                  </a:lnTo>
                  <a:lnTo>
                    <a:pt x="49" y="69"/>
                  </a:lnTo>
                  <a:lnTo>
                    <a:pt x="47" y="68"/>
                  </a:lnTo>
                  <a:lnTo>
                    <a:pt x="47" y="66"/>
                  </a:lnTo>
                  <a:lnTo>
                    <a:pt x="42" y="71"/>
                  </a:lnTo>
                  <a:lnTo>
                    <a:pt x="36" y="75"/>
                  </a:lnTo>
                  <a:lnTo>
                    <a:pt x="31" y="77"/>
                  </a:lnTo>
                  <a:lnTo>
                    <a:pt x="25" y="77"/>
                  </a:lnTo>
                  <a:lnTo>
                    <a:pt x="18" y="77"/>
                  </a:lnTo>
                  <a:lnTo>
                    <a:pt x="12" y="75"/>
                  </a:lnTo>
                  <a:lnTo>
                    <a:pt x="7" y="71"/>
                  </a:lnTo>
                  <a:lnTo>
                    <a:pt x="3" y="66"/>
                  </a:lnTo>
                  <a:lnTo>
                    <a:pt x="1" y="60"/>
                  </a:lnTo>
                  <a:lnTo>
                    <a:pt x="0" y="55"/>
                  </a:lnTo>
                  <a:lnTo>
                    <a:pt x="1" y="49"/>
                  </a:lnTo>
                  <a:lnTo>
                    <a:pt x="3" y="44"/>
                  </a:lnTo>
                  <a:lnTo>
                    <a:pt x="7" y="40"/>
                  </a:lnTo>
                  <a:lnTo>
                    <a:pt x="11" y="37"/>
                  </a:lnTo>
                  <a:lnTo>
                    <a:pt x="18" y="35"/>
                  </a:lnTo>
                  <a:lnTo>
                    <a:pt x="27" y="31"/>
                  </a:lnTo>
                  <a:lnTo>
                    <a:pt x="34" y="29"/>
                  </a:lnTo>
                  <a:lnTo>
                    <a:pt x="42" y="29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5" y="20"/>
                  </a:lnTo>
                  <a:lnTo>
                    <a:pt x="43" y="18"/>
                  </a:lnTo>
                  <a:lnTo>
                    <a:pt x="40" y="17"/>
                  </a:lnTo>
                  <a:lnTo>
                    <a:pt x="33" y="15"/>
                  </a:lnTo>
                  <a:lnTo>
                    <a:pt x="29" y="17"/>
                  </a:lnTo>
                  <a:lnTo>
                    <a:pt x="25" y="17"/>
                  </a:lnTo>
                  <a:lnTo>
                    <a:pt x="23" y="20"/>
                  </a:lnTo>
                  <a:lnTo>
                    <a:pt x="22" y="24"/>
                  </a:lnTo>
                  <a:close/>
                  <a:moveTo>
                    <a:pt x="45" y="42"/>
                  </a:moveTo>
                  <a:lnTo>
                    <a:pt x="40" y="42"/>
                  </a:lnTo>
                  <a:lnTo>
                    <a:pt x="34" y="44"/>
                  </a:lnTo>
                  <a:lnTo>
                    <a:pt x="27" y="46"/>
                  </a:lnTo>
                  <a:lnTo>
                    <a:pt x="23" y="48"/>
                  </a:lnTo>
                  <a:lnTo>
                    <a:pt x="20" y="49"/>
                  </a:lnTo>
                  <a:lnTo>
                    <a:pt x="20" y="53"/>
                  </a:lnTo>
                  <a:lnTo>
                    <a:pt x="20" y="57"/>
                  </a:lnTo>
                  <a:lnTo>
                    <a:pt x="22" y="60"/>
                  </a:lnTo>
                  <a:lnTo>
                    <a:pt x="25" y="62"/>
                  </a:lnTo>
                  <a:lnTo>
                    <a:pt x="31" y="62"/>
                  </a:lnTo>
                  <a:lnTo>
                    <a:pt x="34" y="62"/>
                  </a:lnTo>
                  <a:lnTo>
                    <a:pt x="40" y="59"/>
                  </a:lnTo>
                  <a:lnTo>
                    <a:pt x="43" y="57"/>
                  </a:lnTo>
                  <a:lnTo>
                    <a:pt x="45" y="53"/>
                  </a:lnTo>
                  <a:lnTo>
                    <a:pt x="45" y="49"/>
                  </a:lnTo>
                  <a:lnTo>
                    <a:pt x="45" y="46"/>
                  </a:lnTo>
                  <a:lnTo>
                    <a:pt x="45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84" name="Freeform 2040"/>
            <p:cNvSpPr>
              <a:spLocks/>
            </p:cNvSpPr>
            <p:nvPr/>
          </p:nvSpPr>
          <p:spPr bwMode="auto">
            <a:xfrm>
              <a:off x="1270" y="801"/>
              <a:ext cx="22" cy="50"/>
            </a:xfrm>
            <a:custGeom>
              <a:avLst/>
              <a:gdLst>
                <a:gd name="T0" fmla="*/ 42 w 44"/>
                <a:gd name="T1" fmla="*/ 26 h 101"/>
                <a:gd name="T2" fmla="*/ 42 w 44"/>
                <a:gd name="T3" fmla="*/ 41 h 101"/>
                <a:gd name="T4" fmla="*/ 28 w 44"/>
                <a:gd name="T5" fmla="*/ 41 h 101"/>
                <a:gd name="T6" fmla="*/ 28 w 44"/>
                <a:gd name="T7" fmla="*/ 72 h 101"/>
                <a:gd name="T8" fmla="*/ 28 w 44"/>
                <a:gd name="T9" fmla="*/ 77 h 101"/>
                <a:gd name="T10" fmla="*/ 28 w 44"/>
                <a:gd name="T11" fmla="*/ 81 h 101"/>
                <a:gd name="T12" fmla="*/ 28 w 44"/>
                <a:gd name="T13" fmla="*/ 83 h 101"/>
                <a:gd name="T14" fmla="*/ 30 w 44"/>
                <a:gd name="T15" fmla="*/ 84 h 101"/>
                <a:gd name="T16" fmla="*/ 31 w 44"/>
                <a:gd name="T17" fmla="*/ 84 h 101"/>
                <a:gd name="T18" fmla="*/ 33 w 44"/>
                <a:gd name="T19" fmla="*/ 86 h 101"/>
                <a:gd name="T20" fmla="*/ 35 w 44"/>
                <a:gd name="T21" fmla="*/ 86 h 101"/>
                <a:gd name="T22" fmla="*/ 39 w 44"/>
                <a:gd name="T23" fmla="*/ 86 h 101"/>
                <a:gd name="T24" fmla="*/ 44 w 44"/>
                <a:gd name="T25" fmla="*/ 84 h 101"/>
                <a:gd name="T26" fmla="*/ 44 w 44"/>
                <a:gd name="T27" fmla="*/ 99 h 101"/>
                <a:gd name="T28" fmla="*/ 37 w 44"/>
                <a:gd name="T29" fmla="*/ 101 h 101"/>
                <a:gd name="T30" fmla="*/ 28 w 44"/>
                <a:gd name="T31" fmla="*/ 101 h 101"/>
                <a:gd name="T32" fmla="*/ 24 w 44"/>
                <a:gd name="T33" fmla="*/ 101 h 101"/>
                <a:gd name="T34" fmla="*/ 19 w 44"/>
                <a:gd name="T35" fmla="*/ 99 h 101"/>
                <a:gd name="T36" fmla="*/ 15 w 44"/>
                <a:gd name="T37" fmla="*/ 97 h 101"/>
                <a:gd name="T38" fmla="*/ 13 w 44"/>
                <a:gd name="T39" fmla="*/ 95 h 101"/>
                <a:gd name="T40" fmla="*/ 11 w 44"/>
                <a:gd name="T41" fmla="*/ 92 h 101"/>
                <a:gd name="T42" fmla="*/ 9 w 44"/>
                <a:gd name="T43" fmla="*/ 86 h 101"/>
                <a:gd name="T44" fmla="*/ 9 w 44"/>
                <a:gd name="T45" fmla="*/ 84 h 101"/>
                <a:gd name="T46" fmla="*/ 9 w 44"/>
                <a:gd name="T47" fmla="*/ 79 h 101"/>
                <a:gd name="T48" fmla="*/ 9 w 44"/>
                <a:gd name="T49" fmla="*/ 73 h 101"/>
                <a:gd name="T50" fmla="*/ 9 w 44"/>
                <a:gd name="T51" fmla="*/ 41 h 101"/>
                <a:gd name="T52" fmla="*/ 0 w 44"/>
                <a:gd name="T53" fmla="*/ 41 h 101"/>
                <a:gd name="T54" fmla="*/ 0 w 44"/>
                <a:gd name="T55" fmla="*/ 26 h 101"/>
                <a:gd name="T56" fmla="*/ 9 w 44"/>
                <a:gd name="T57" fmla="*/ 26 h 101"/>
                <a:gd name="T58" fmla="*/ 9 w 44"/>
                <a:gd name="T59" fmla="*/ 11 h 101"/>
                <a:gd name="T60" fmla="*/ 28 w 44"/>
                <a:gd name="T61" fmla="*/ 0 h 101"/>
                <a:gd name="T62" fmla="*/ 28 w 44"/>
                <a:gd name="T63" fmla="*/ 26 h 101"/>
                <a:gd name="T64" fmla="*/ 42 w 44"/>
                <a:gd name="T65" fmla="*/ 2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" h="101">
                  <a:moveTo>
                    <a:pt x="42" y="26"/>
                  </a:moveTo>
                  <a:lnTo>
                    <a:pt x="42" y="41"/>
                  </a:lnTo>
                  <a:lnTo>
                    <a:pt x="28" y="41"/>
                  </a:lnTo>
                  <a:lnTo>
                    <a:pt x="28" y="72"/>
                  </a:lnTo>
                  <a:lnTo>
                    <a:pt x="28" y="77"/>
                  </a:lnTo>
                  <a:lnTo>
                    <a:pt x="28" y="81"/>
                  </a:lnTo>
                  <a:lnTo>
                    <a:pt x="28" y="83"/>
                  </a:lnTo>
                  <a:lnTo>
                    <a:pt x="30" y="84"/>
                  </a:lnTo>
                  <a:lnTo>
                    <a:pt x="31" y="84"/>
                  </a:lnTo>
                  <a:lnTo>
                    <a:pt x="33" y="86"/>
                  </a:lnTo>
                  <a:lnTo>
                    <a:pt x="35" y="86"/>
                  </a:lnTo>
                  <a:lnTo>
                    <a:pt x="39" y="86"/>
                  </a:lnTo>
                  <a:lnTo>
                    <a:pt x="44" y="84"/>
                  </a:lnTo>
                  <a:lnTo>
                    <a:pt x="44" y="99"/>
                  </a:lnTo>
                  <a:lnTo>
                    <a:pt x="37" y="101"/>
                  </a:lnTo>
                  <a:lnTo>
                    <a:pt x="28" y="101"/>
                  </a:lnTo>
                  <a:lnTo>
                    <a:pt x="24" y="101"/>
                  </a:lnTo>
                  <a:lnTo>
                    <a:pt x="19" y="99"/>
                  </a:lnTo>
                  <a:lnTo>
                    <a:pt x="15" y="97"/>
                  </a:lnTo>
                  <a:lnTo>
                    <a:pt x="13" y="95"/>
                  </a:lnTo>
                  <a:lnTo>
                    <a:pt x="11" y="92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9" y="79"/>
                  </a:lnTo>
                  <a:lnTo>
                    <a:pt x="9" y="73"/>
                  </a:lnTo>
                  <a:lnTo>
                    <a:pt x="9" y="41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9" y="26"/>
                  </a:lnTo>
                  <a:lnTo>
                    <a:pt x="9" y="11"/>
                  </a:lnTo>
                  <a:lnTo>
                    <a:pt x="28" y="0"/>
                  </a:lnTo>
                  <a:lnTo>
                    <a:pt x="28" y="26"/>
                  </a:lnTo>
                  <a:lnTo>
                    <a:pt x="42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85" name="Freeform 2041"/>
            <p:cNvSpPr>
              <a:spLocks noEditPoints="1"/>
            </p:cNvSpPr>
            <p:nvPr/>
          </p:nvSpPr>
          <p:spPr bwMode="auto">
            <a:xfrm>
              <a:off x="1293" y="813"/>
              <a:ext cx="35" cy="38"/>
            </a:xfrm>
            <a:custGeom>
              <a:avLst/>
              <a:gdLst>
                <a:gd name="T0" fmla="*/ 3 w 69"/>
                <a:gd name="T1" fmla="*/ 22 h 77"/>
                <a:gd name="T2" fmla="*/ 9 w 69"/>
                <a:gd name="T3" fmla="*/ 9 h 77"/>
                <a:gd name="T4" fmla="*/ 20 w 69"/>
                <a:gd name="T5" fmla="*/ 4 h 77"/>
                <a:gd name="T6" fmla="*/ 34 w 69"/>
                <a:gd name="T7" fmla="*/ 0 h 77"/>
                <a:gd name="T8" fmla="*/ 49 w 69"/>
                <a:gd name="T9" fmla="*/ 2 h 77"/>
                <a:gd name="T10" fmla="*/ 58 w 69"/>
                <a:gd name="T11" fmla="*/ 7 h 77"/>
                <a:gd name="T12" fmla="*/ 64 w 69"/>
                <a:gd name="T13" fmla="*/ 15 h 77"/>
                <a:gd name="T14" fmla="*/ 66 w 69"/>
                <a:gd name="T15" fmla="*/ 29 h 77"/>
                <a:gd name="T16" fmla="*/ 66 w 69"/>
                <a:gd name="T17" fmla="*/ 60 h 77"/>
                <a:gd name="T18" fmla="*/ 67 w 69"/>
                <a:gd name="T19" fmla="*/ 69 h 77"/>
                <a:gd name="T20" fmla="*/ 51 w 69"/>
                <a:gd name="T21" fmla="*/ 75 h 77"/>
                <a:gd name="T22" fmla="*/ 49 w 69"/>
                <a:gd name="T23" fmla="*/ 69 h 77"/>
                <a:gd name="T24" fmla="*/ 47 w 69"/>
                <a:gd name="T25" fmla="*/ 66 h 77"/>
                <a:gd name="T26" fmla="*/ 36 w 69"/>
                <a:gd name="T27" fmla="*/ 75 h 77"/>
                <a:gd name="T28" fmla="*/ 25 w 69"/>
                <a:gd name="T29" fmla="*/ 77 h 77"/>
                <a:gd name="T30" fmla="*/ 13 w 69"/>
                <a:gd name="T31" fmla="*/ 75 h 77"/>
                <a:gd name="T32" fmla="*/ 3 w 69"/>
                <a:gd name="T33" fmla="*/ 66 h 77"/>
                <a:gd name="T34" fmla="*/ 0 w 69"/>
                <a:gd name="T35" fmla="*/ 55 h 77"/>
                <a:gd name="T36" fmla="*/ 3 w 69"/>
                <a:gd name="T37" fmla="*/ 44 h 77"/>
                <a:gd name="T38" fmla="*/ 13 w 69"/>
                <a:gd name="T39" fmla="*/ 37 h 77"/>
                <a:gd name="T40" fmla="*/ 27 w 69"/>
                <a:gd name="T41" fmla="*/ 31 h 77"/>
                <a:gd name="T42" fmla="*/ 42 w 69"/>
                <a:gd name="T43" fmla="*/ 29 h 77"/>
                <a:gd name="T44" fmla="*/ 45 w 69"/>
                <a:gd name="T45" fmla="*/ 26 h 77"/>
                <a:gd name="T46" fmla="*/ 44 w 69"/>
                <a:gd name="T47" fmla="*/ 18 h 77"/>
                <a:gd name="T48" fmla="*/ 33 w 69"/>
                <a:gd name="T49" fmla="*/ 15 h 77"/>
                <a:gd name="T50" fmla="*/ 25 w 69"/>
                <a:gd name="T51" fmla="*/ 17 h 77"/>
                <a:gd name="T52" fmla="*/ 22 w 69"/>
                <a:gd name="T53" fmla="*/ 24 h 77"/>
                <a:gd name="T54" fmla="*/ 42 w 69"/>
                <a:gd name="T55" fmla="*/ 42 h 77"/>
                <a:gd name="T56" fmla="*/ 27 w 69"/>
                <a:gd name="T57" fmla="*/ 46 h 77"/>
                <a:gd name="T58" fmla="*/ 20 w 69"/>
                <a:gd name="T59" fmla="*/ 49 h 77"/>
                <a:gd name="T60" fmla="*/ 20 w 69"/>
                <a:gd name="T61" fmla="*/ 57 h 77"/>
                <a:gd name="T62" fmla="*/ 25 w 69"/>
                <a:gd name="T63" fmla="*/ 62 h 77"/>
                <a:gd name="T64" fmla="*/ 36 w 69"/>
                <a:gd name="T65" fmla="*/ 62 h 77"/>
                <a:gd name="T66" fmla="*/ 44 w 69"/>
                <a:gd name="T67" fmla="*/ 57 h 77"/>
                <a:gd name="T68" fmla="*/ 45 w 69"/>
                <a:gd name="T69" fmla="*/ 49 h 77"/>
                <a:gd name="T70" fmla="*/ 45 w 69"/>
                <a:gd name="T71" fmla="*/ 4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9" h="77">
                  <a:moveTo>
                    <a:pt x="22" y="24"/>
                  </a:moveTo>
                  <a:lnTo>
                    <a:pt x="3" y="22"/>
                  </a:lnTo>
                  <a:lnTo>
                    <a:pt x="5" y="15"/>
                  </a:lnTo>
                  <a:lnTo>
                    <a:pt x="9" y="9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5" y="2"/>
                  </a:lnTo>
                  <a:lnTo>
                    <a:pt x="34" y="0"/>
                  </a:lnTo>
                  <a:lnTo>
                    <a:pt x="42" y="2"/>
                  </a:lnTo>
                  <a:lnTo>
                    <a:pt x="49" y="2"/>
                  </a:lnTo>
                  <a:lnTo>
                    <a:pt x="55" y="4"/>
                  </a:lnTo>
                  <a:lnTo>
                    <a:pt x="58" y="7"/>
                  </a:lnTo>
                  <a:lnTo>
                    <a:pt x="62" y="11"/>
                  </a:lnTo>
                  <a:lnTo>
                    <a:pt x="64" y="15"/>
                  </a:lnTo>
                  <a:lnTo>
                    <a:pt x="66" y="22"/>
                  </a:lnTo>
                  <a:lnTo>
                    <a:pt x="66" y="29"/>
                  </a:lnTo>
                  <a:lnTo>
                    <a:pt x="66" y="51"/>
                  </a:lnTo>
                  <a:lnTo>
                    <a:pt x="66" y="60"/>
                  </a:lnTo>
                  <a:lnTo>
                    <a:pt x="66" y="66"/>
                  </a:lnTo>
                  <a:lnTo>
                    <a:pt x="67" y="69"/>
                  </a:lnTo>
                  <a:lnTo>
                    <a:pt x="69" y="75"/>
                  </a:lnTo>
                  <a:lnTo>
                    <a:pt x="51" y="75"/>
                  </a:lnTo>
                  <a:lnTo>
                    <a:pt x="49" y="73"/>
                  </a:lnTo>
                  <a:lnTo>
                    <a:pt x="49" y="69"/>
                  </a:lnTo>
                  <a:lnTo>
                    <a:pt x="47" y="68"/>
                  </a:lnTo>
                  <a:lnTo>
                    <a:pt x="47" y="66"/>
                  </a:lnTo>
                  <a:lnTo>
                    <a:pt x="42" y="71"/>
                  </a:lnTo>
                  <a:lnTo>
                    <a:pt x="36" y="75"/>
                  </a:lnTo>
                  <a:lnTo>
                    <a:pt x="31" y="77"/>
                  </a:lnTo>
                  <a:lnTo>
                    <a:pt x="25" y="77"/>
                  </a:lnTo>
                  <a:lnTo>
                    <a:pt x="18" y="77"/>
                  </a:lnTo>
                  <a:lnTo>
                    <a:pt x="13" y="75"/>
                  </a:lnTo>
                  <a:lnTo>
                    <a:pt x="7" y="71"/>
                  </a:lnTo>
                  <a:lnTo>
                    <a:pt x="3" y="66"/>
                  </a:lnTo>
                  <a:lnTo>
                    <a:pt x="2" y="60"/>
                  </a:lnTo>
                  <a:lnTo>
                    <a:pt x="0" y="55"/>
                  </a:lnTo>
                  <a:lnTo>
                    <a:pt x="2" y="49"/>
                  </a:lnTo>
                  <a:lnTo>
                    <a:pt x="3" y="44"/>
                  </a:lnTo>
                  <a:lnTo>
                    <a:pt x="7" y="40"/>
                  </a:lnTo>
                  <a:lnTo>
                    <a:pt x="13" y="37"/>
                  </a:lnTo>
                  <a:lnTo>
                    <a:pt x="18" y="35"/>
                  </a:lnTo>
                  <a:lnTo>
                    <a:pt x="27" y="31"/>
                  </a:lnTo>
                  <a:lnTo>
                    <a:pt x="34" y="29"/>
                  </a:lnTo>
                  <a:lnTo>
                    <a:pt x="42" y="29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5" y="20"/>
                  </a:lnTo>
                  <a:lnTo>
                    <a:pt x="44" y="18"/>
                  </a:lnTo>
                  <a:lnTo>
                    <a:pt x="40" y="17"/>
                  </a:lnTo>
                  <a:lnTo>
                    <a:pt x="33" y="15"/>
                  </a:lnTo>
                  <a:lnTo>
                    <a:pt x="29" y="17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2" y="24"/>
                  </a:lnTo>
                  <a:close/>
                  <a:moveTo>
                    <a:pt x="45" y="42"/>
                  </a:moveTo>
                  <a:lnTo>
                    <a:pt x="42" y="42"/>
                  </a:lnTo>
                  <a:lnTo>
                    <a:pt x="34" y="44"/>
                  </a:lnTo>
                  <a:lnTo>
                    <a:pt x="27" y="46"/>
                  </a:lnTo>
                  <a:lnTo>
                    <a:pt x="24" y="48"/>
                  </a:lnTo>
                  <a:lnTo>
                    <a:pt x="20" y="49"/>
                  </a:lnTo>
                  <a:lnTo>
                    <a:pt x="20" y="53"/>
                  </a:lnTo>
                  <a:lnTo>
                    <a:pt x="20" y="57"/>
                  </a:lnTo>
                  <a:lnTo>
                    <a:pt x="24" y="60"/>
                  </a:lnTo>
                  <a:lnTo>
                    <a:pt x="25" y="62"/>
                  </a:lnTo>
                  <a:lnTo>
                    <a:pt x="31" y="62"/>
                  </a:lnTo>
                  <a:lnTo>
                    <a:pt x="36" y="62"/>
                  </a:lnTo>
                  <a:lnTo>
                    <a:pt x="40" y="59"/>
                  </a:lnTo>
                  <a:lnTo>
                    <a:pt x="44" y="57"/>
                  </a:lnTo>
                  <a:lnTo>
                    <a:pt x="45" y="53"/>
                  </a:lnTo>
                  <a:lnTo>
                    <a:pt x="45" y="49"/>
                  </a:lnTo>
                  <a:lnTo>
                    <a:pt x="45" y="46"/>
                  </a:lnTo>
                  <a:lnTo>
                    <a:pt x="45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86" name="Line 2042"/>
            <p:cNvSpPr>
              <a:spLocks noChangeShapeType="1"/>
            </p:cNvSpPr>
            <p:nvPr/>
          </p:nvSpPr>
          <p:spPr bwMode="auto">
            <a:xfrm flipH="1">
              <a:off x="1074" y="918"/>
              <a:ext cx="11" cy="1"/>
            </a:xfrm>
            <a:prstGeom prst="line">
              <a:avLst/>
            </a:prstGeom>
            <a:noFill/>
            <a:ln w="1428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87" name="Line 2043"/>
            <p:cNvSpPr>
              <a:spLocks noChangeShapeType="1"/>
            </p:cNvSpPr>
            <p:nvPr/>
          </p:nvSpPr>
          <p:spPr bwMode="auto">
            <a:xfrm flipH="1">
              <a:off x="1052" y="918"/>
              <a:ext cx="11" cy="1"/>
            </a:xfrm>
            <a:prstGeom prst="line">
              <a:avLst/>
            </a:prstGeom>
            <a:noFill/>
            <a:ln w="1428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88" name="Line 2044"/>
            <p:cNvSpPr>
              <a:spLocks noChangeShapeType="1"/>
            </p:cNvSpPr>
            <p:nvPr/>
          </p:nvSpPr>
          <p:spPr bwMode="auto">
            <a:xfrm flipH="1">
              <a:off x="1031" y="918"/>
              <a:ext cx="10" cy="1"/>
            </a:xfrm>
            <a:prstGeom prst="line">
              <a:avLst/>
            </a:prstGeom>
            <a:noFill/>
            <a:ln w="1428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89" name="Line 2045"/>
            <p:cNvSpPr>
              <a:spLocks noChangeShapeType="1"/>
            </p:cNvSpPr>
            <p:nvPr/>
          </p:nvSpPr>
          <p:spPr bwMode="auto">
            <a:xfrm flipH="1">
              <a:off x="1009" y="918"/>
              <a:ext cx="11" cy="1"/>
            </a:xfrm>
            <a:prstGeom prst="line">
              <a:avLst/>
            </a:prstGeom>
            <a:noFill/>
            <a:ln w="1428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90" name="Line 2046"/>
            <p:cNvSpPr>
              <a:spLocks noChangeShapeType="1"/>
            </p:cNvSpPr>
            <p:nvPr/>
          </p:nvSpPr>
          <p:spPr bwMode="auto">
            <a:xfrm flipH="1">
              <a:off x="987" y="918"/>
              <a:ext cx="11" cy="1"/>
            </a:xfrm>
            <a:prstGeom prst="line">
              <a:avLst/>
            </a:prstGeom>
            <a:noFill/>
            <a:ln w="1428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91" name="Freeform 2047"/>
            <p:cNvSpPr>
              <a:spLocks noEditPoints="1"/>
            </p:cNvSpPr>
            <p:nvPr/>
          </p:nvSpPr>
          <p:spPr bwMode="auto">
            <a:xfrm>
              <a:off x="1188" y="905"/>
              <a:ext cx="35" cy="39"/>
            </a:xfrm>
            <a:custGeom>
              <a:avLst/>
              <a:gdLst>
                <a:gd name="T0" fmla="*/ 4 w 69"/>
                <a:gd name="T1" fmla="*/ 22 h 77"/>
                <a:gd name="T2" fmla="*/ 9 w 69"/>
                <a:gd name="T3" fmla="*/ 10 h 77"/>
                <a:gd name="T4" fmla="*/ 18 w 69"/>
                <a:gd name="T5" fmla="*/ 4 h 77"/>
                <a:gd name="T6" fmla="*/ 35 w 69"/>
                <a:gd name="T7" fmla="*/ 0 h 77"/>
                <a:gd name="T8" fmla="*/ 47 w 69"/>
                <a:gd name="T9" fmla="*/ 2 h 77"/>
                <a:gd name="T10" fmla="*/ 58 w 69"/>
                <a:gd name="T11" fmla="*/ 8 h 77"/>
                <a:gd name="T12" fmla="*/ 64 w 69"/>
                <a:gd name="T13" fmla="*/ 15 h 77"/>
                <a:gd name="T14" fmla="*/ 64 w 69"/>
                <a:gd name="T15" fmla="*/ 30 h 77"/>
                <a:gd name="T16" fmla="*/ 64 w 69"/>
                <a:gd name="T17" fmla="*/ 61 h 77"/>
                <a:gd name="T18" fmla="*/ 66 w 69"/>
                <a:gd name="T19" fmla="*/ 70 h 77"/>
                <a:gd name="T20" fmla="*/ 49 w 69"/>
                <a:gd name="T21" fmla="*/ 75 h 77"/>
                <a:gd name="T22" fmla="*/ 47 w 69"/>
                <a:gd name="T23" fmla="*/ 70 h 77"/>
                <a:gd name="T24" fmla="*/ 47 w 69"/>
                <a:gd name="T25" fmla="*/ 66 h 77"/>
                <a:gd name="T26" fmla="*/ 36 w 69"/>
                <a:gd name="T27" fmla="*/ 75 h 77"/>
                <a:gd name="T28" fmla="*/ 24 w 69"/>
                <a:gd name="T29" fmla="*/ 77 h 77"/>
                <a:gd name="T30" fmla="*/ 11 w 69"/>
                <a:gd name="T31" fmla="*/ 75 h 77"/>
                <a:gd name="T32" fmla="*/ 4 w 69"/>
                <a:gd name="T33" fmla="*/ 66 h 77"/>
                <a:gd name="T34" fmla="*/ 0 w 69"/>
                <a:gd name="T35" fmla="*/ 55 h 77"/>
                <a:gd name="T36" fmla="*/ 4 w 69"/>
                <a:gd name="T37" fmla="*/ 44 h 77"/>
                <a:gd name="T38" fmla="*/ 11 w 69"/>
                <a:gd name="T39" fmla="*/ 37 h 77"/>
                <a:gd name="T40" fmla="*/ 27 w 69"/>
                <a:gd name="T41" fmla="*/ 32 h 77"/>
                <a:gd name="T42" fmla="*/ 40 w 69"/>
                <a:gd name="T43" fmla="*/ 30 h 77"/>
                <a:gd name="T44" fmla="*/ 45 w 69"/>
                <a:gd name="T45" fmla="*/ 26 h 77"/>
                <a:gd name="T46" fmla="*/ 42 w 69"/>
                <a:gd name="T47" fmla="*/ 19 h 77"/>
                <a:gd name="T48" fmla="*/ 33 w 69"/>
                <a:gd name="T49" fmla="*/ 15 h 77"/>
                <a:gd name="T50" fmla="*/ 25 w 69"/>
                <a:gd name="T51" fmla="*/ 17 h 77"/>
                <a:gd name="T52" fmla="*/ 20 w 69"/>
                <a:gd name="T53" fmla="*/ 24 h 77"/>
                <a:gd name="T54" fmla="*/ 40 w 69"/>
                <a:gd name="T55" fmla="*/ 42 h 77"/>
                <a:gd name="T56" fmla="*/ 27 w 69"/>
                <a:gd name="T57" fmla="*/ 46 h 77"/>
                <a:gd name="T58" fmla="*/ 20 w 69"/>
                <a:gd name="T59" fmla="*/ 50 h 77"/>
                <a:gd name="T60" fmla="*/ 20 w 69"/>
                <a:gd name="T61" fmla="*/ 57 h 77"/>
                <a:gd name="T62" fmla="*/ 25 w 69"/>
                <a:gd name="T63" fmla="*/ 63 h 77"/>
                <a:gd name="T64" fmla="*/ 35 w 69"/>
                <a:gd name="T65" fmla="*/ 63 h 77"/>
                <a:gd name="T66" fmla="*/ 42 w 69"/>
                <a:gd name="T67" fmla="*/ 57 h 77"/>
                <a:gd name="T68" fmla="*/ 45 w 69"/>
                <a:gd name="T69" fmla="*/ 50 h 77"/>
                <a:gd name="T70" fmla="*/ 45 w 69"/>
                <a:gd name="T71" fmla="*/ 4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9" h="77">
                  <a:moveTo>
                    <a:pt x="20" y="24"/>
                  </a:moveTo>
                  <a:lnTo>
                    <a:pt x="4" y="22"/>
                  </a:lnTo>
                  <a:lnTo>
                    <a:pt x="5" y="15"/>
                  </a:lnTo>
                  <a:lnTo>
                    <a:pt x="9" y="10"/>
                  </a:lnTo>
                  <a:lnTo>
                    <a:pt x="13" y="6"/>
                  </a:lnTo>
                  <a:lnTo>
                    <a:pt x="18" y="4"/>
                  </a:lnTo>
                  <a:lnTo>
                    <a:pt x="25" y="2"/>
                  </a:lnTo>
                  <a:lnTo>
                    <a:pt x="35" y="0"/>
                  </a:lnTo>
                  <a:lnTo>
                    <a:pt x="42" y="2"/>
                  </a:lnTo>
                  <a:lnTo>
                    <a:pt x="47" y="2"/>
                  </a:lnTo>
                  <a:lnTo>
                    <a:pt x="53" y="4"/>
                  </a:lnTo>
                  <a:lnTo>
                    <a:pt x="58" y="8"/>
                  </a:lnTo>
                  <a:lnTo>
                    <a:pt x="62" y="11"/>
                  </a:lnTo>
                  <a:lnTo>
                    <a:pt x="64" y="15"/>
                  </a:lnTo>
                  <a:lnTo>
                    <a:pt x="64" y="22"/>
                  </a:lnTo>
                  <a:lnTo>
                    <a:pt x="64" y="30"/>
                  </a:lnTo>
                  <a:lnTo>
                    <a:pt x="64" y="52"/>
                  </a:lnTo>
                  <a:lnTo>
                    <a:pt x="64" y="61"/>
                  </a:lnTo>
                  <a:lnTo>
                    <a:pt x="66" y="66"/>
                  </a:lnTo>
                  <a:lnTo>
                    <a:pt x="66" y="70"/>
                  </a:lnTo>
                  <a:lnTo>
                    <a:pt x="69" y="75"/>
                  </a:lnTo>
                  <a:lnTo>
                    <a:pt x="49" y="75"/>
                  </a:lnTo>
                  <a:lnTo>
                    <a:pt x="49" y="74"/>
                  </a:lnTo>
                  <a:lnTo>
                    <a:pt x="47" y="70"/>
                  </a:lnTo>
                  <a:lnTo>
                    <a:pt x="47" y="68"/>
                  </a:lnTo>
                  <a:lnTo>
                    <a:pt x="47" y="66"/>
                  </a:lnTo>
                  <a:lnTo>
                    <a:pt x="42" y="72"/>
                  </a:lnTo>
                  <a:lnTo>
                    <a:pt x="36" y="75"/>
                  </a:lnTo>
                  <a:lnTo>
                    <a:pt x="31" y="77"/>
                  </a:lnTo>
                  <a:lnTo>
                    <a:pt x="24" y="77"/>
                  </a:lnTo>
                  <a:lnTo>
                    <a:pt x="16" y="77"/>
                  </a:lnTo>
                  <a:lnTo>
                    <a:pt x="11" y="75"/>
                  </a:lnTo>
                  <a:lnTo>
                    <a:pt x="7" y="72"/>
                  </a:lnTo>
                  <a:lnTo>
                    <a:pt x="4" y="66"/>
                  </a:lnTo>
                  <a:lnTo>
                    <a:pt x="0" y="61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4" y="44"/>
                  </a:lnTo>
                  <a:lnTo>
                    <a:pt x="7" y="41"/>
                  </a:lnTo>
                  <a:lnTo>
                    <a:pt x="11" y="37"/>
                  </a:lnTo>
                  <a:lnTo>
                    <a:pt x="18" y="35"/>
                  </a:lnTo>
                  <a:lnTo>
                    <a:pt x="27" y="32"/>
                  </a:lnTo>
                  <a:lnTo>
                    <a:pt x="35" y="30"/>
                  </a:lnTo>
                  <a:lnTo>
                    <a:pt x="40" y="30"/>
                  </a:lnTo>
                  <a:lnTo>
                    <a:pt x="45" y="28"/>
                  </a:lnTo>
                  <a:lnTo>
                    <a:pt x="45" y="26"/>
                  </a:lnTo>
                  <a:lnTo>
                    <a:pt x="44" y="21"/>
                  </a:lnTo>
                  <a:lnTo>
                    <a:pt x="42" y="19"/>
                  </a:lnTo>
                  <a:lnTo>
                    <a:pt x="38" y="17"/>
                  </a:lnTo>
                  <a:lnTo>
                    <a:pt x="33" y="15"/>
                  </a:lnTo>
                  <a:lnTo>
                    <a:pt x="27" y="17"/>
                  </a:lnTo>
                  <a:lnTo>
                    <a:pt x="25" y="17"/>
                  </a:lnTo>
                  <a:lnTo>
                    <a:pt x="22" y="21"/>
                  </a:lnTo>
                  <a:lnTo>
                    <a:pt x="20" y="24"/>
                  </a:lnTo>
                  <a:close/>
                  <a:moveTo>
                    <a:pt x="45" y="42"/>
                  </a:moveTo>
                  <a:lnTo>
                    <a:pt x="40" y="42"/>
                  </a:lnTo>
                  <a:lnTo>
                    <a:pt x="33" y="44"/>
                  </a:lnTo>
                  <a:lnTo>
                    <a:pt x="27" y="46"/>
                  </a:lnTo>
                  <a:lnTo>
                    <a:pt x="22" y="48"/>
                  </a:lnTo>
                  <a:lnTo>
                    <a:pt x="20" y="50"/>
                  </a:lnTo>
                  <a:lnTo>
                    <a:pt x="18" y="53"/>
                  </a:lnTo>
                  <a:lnTo>
                    <a:pt x="20" y="57"/>
                  </a:lnTo>
                  <a:lnTo>
                    <a:pt x="22" y="61"/>
                  </a:lnTo>
                  <a:lnTo>
                    <a:pt x="25" y="63"/>
                  </a:lnTo>
                  <a:lnTo>
                    <a:pt x="29" y="63"/>
                  </a:lnTo>
                  <a:lnTo>
                    <a:pt x="35" y="63"/>
                  </a:lnTo>
                  <a:lnTo>
                    <a:pt x="40" y="59"/>
                  </a:lnTo>
                  <a:lnTo>
                    <a:pt x="42" y="57"/>
                  </a:lnTo>
                  <a:lnTo>
                    <a:pt x="44" y="53"/>
                  </a:lnTo>
                  <a:lnTo>
                    <a:pt x="45" y="50"/>
                  </a:lnTo>
                  <a:lnTo>
                    <a:pt x="45" y="46"/>
                  </a:lnTo>
                  <a:lnTo>
                    <a:pt x="45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92" name="Freeform 2048"/>
            <p:cNvSpPr>
              <a:spLocks/>
            </p:cNvSpPr>
            <p:nvPr/>
          </p:nvSpPr>
          <p:spPr bwMode="auto">
            <a:xfrm>
              <a:off x="1227" y="893"/>
              <a:ext cx="22" cy="51"/>
            </a:xfrm>
            <a:custGeom>
              <a:avLst/>
              <a:gdLst>
                <a:gd name="T0" fmla="*/ 42 w 43"/>
                <a:gd name="T1" fmla="*/ 25 h 100"/>
                <a:gd name="T2" fmla="*/ 42 w 43"/>
                <a:gd name="T3" fmla="*/ 40 h 100"/>
                <a:gd name="T4" fmla="*/ 27 w 43"/>
                <a:gd name="T5" fmla="*/ 40 h 100"/>
                <a:gd name="T6" fmla="*/ 27 w 43"/>
                <a:gd name="T7" fmla="*/ 71 h 100"/>
                <a:gd name="T8" fmla="*/ 27 w 43"/>
                <a:gd name="T9" fmla="*/ 76 h 100"/>
                <a:gd name="T10" fmla="*/ 27 w 43"/>
                <a:gd name="T11" fmla="*/ 80 h 100"/>
                <a:gd name="T12" fmla="*/ 27 w 43"/>
                <a:gd name="T13" fmla="*/ 82 h 100"/>
                <a:gd name="T14" fmla="*/ 29 w 43"/>
                <a:gd name="T15" fmla="*/ 84 h 100"/>
                <a:gd name="T16" fmla="*/ 29 w 43"/>
                <a:gd name="T17" fmla="*/ 84 h 100"/>
                <a:gd name="T18" fmla="*/ 31 w 43"/>
                <a:gd name="T19" fmla="*/ 86 h 100"/>
                <a:gd name="T20" fmla="*/ 32 w 43"/>
                <a:gd name="T21" fmla="*/ 86 h 100"/>
                <a:gd name="T22" fmla="*/ 36 w 43"/>
                <a:gd name="T23" fmla="*/ 86 h 100"/>
                <a:gd name="T24" fmla="*/ 42 w 43"/>
                <a:gd name="T25" fmla="*/ 84 h 100"/>
                <a:gd name="T26" fmla="*/ 43 w 43"/>
                <a:gd name="T27" fmla="*/ 98 h 100"/>
                <a:gd name="T28" fmla="*/ 36 w 43"/>
                <a:gd name="T29" fmla="*/ 100 h 100"/>
                <a:gd name="T30" fmla="*/ 27 w 43"/>
                <a:gd name="T31" fmla="*/ 100 h 100"/>
                <a:gd name="T32" fmla="*/ 21 w 43"/>
                <a:gd name="T33" fmla="*/ 100 h 100"/>
                <a:gd name="T34" fmla="*/ 18 w 43"/>
                <a:gd name="T35" fmla="*/ 98 h 100"/>
                <a:gd name="T36" fmla="*/ 14 w 43"/>
                <a:gd name="T37" fmla="*/ 97 h 100"/>
                <a:gd name="T38" fmla="*/ 10 w 43"/>
                <a:gd name="T39" fmla="*/ 95 h 100"/>
                <a:gd name="T40" fmla="*/ 9 w 43"/>
                <a:gd name="T41" fmla="*/ 91 h 100"/>
                <a:gd name="T42" fmla="*/ 9 w 43"/>
                <a:gd name="T43" fmla="*/ 86 h 100"/>
                <a:gd name="T44" fmla="*/ 9 w 43"/>
                <a:gd name="T45" fmla="*/ 84 h 100"/>
                <a:gd name="T46" fmla="*/ 9 w 43"/>
                <a:gd name="T47" fmla="*/ 78 h 100"/>
                <a:gd name="T48" fmla="*/ 7 w 43"/>
                <a:gd name="T49" fmla="*/ 73 h 100"/>
                <a:gd name="T50" fmla="*/ 7 w 43"/>
                <a:gd name="T51" fmla="*/ 40 h 100"/>
                <a:gd name="T52" fmla="*/ 0 w 43"/>
                <a:gd name="T53" fmla="*/ 40 h 100"/>
                <a:gd name="T54" fmla="*/ 0 w 43"/>
                <a:gd name="T55" fmla="*/ 25 h 100"/>
                <a:gd name="T56" fmla="*/ 7 w 43"/>
                <a:gd name="T57" fmla="*/ 25 h 100"/>
                <a:gd name="T58" fmla="*/ 7 w 43"/>
                <a:gd name="T59" fmla="*/ 11 h 100"/>
                <a:gd name="T60" fmla="*/ 27 w 43"/>
                <a:gd name="T61" fmla="*/ 0 h 100"/>
                <a:gd name="T62" fmla="*/ 27 w 43"/>
                <a:gd name="T63" fmla="*/ 25 h 100"/>
                <a:gd name="T64" fmla="*/ 42 w 43"/>
                <a:gd name="T65" fmla="*/ 2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100">
                  <a:moveTo>
                    <a:pt x="42" y="25"/>
                  </a:moveTo>
                  <a:lnTo>
                    <a:pt x="42" y="40"/>
                  </a:lnTo>
                  <a:lnTo>
                    <a:pt x="27" y="40"/>
                  </a:lnTo>
                  <a:lnTo>
                    <a:pt x="27" y="71"/>
                  </a:lnTo>
                  <a:lnTo>
                    <a:pt x="27" y="76"/>
                  </a:lnTo>
                  <a:lnTo>
                    <a:pt x="27" y="80"/>
                  </a:lnTo>
                  <a:lnTo>
                    <a:pt x="27" y="82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31" y="86"/>
                  </a:lnTo>
                  <a:lnTo>
                    <a:pt x="32" y="86"/>
                  </a:lnTo>
                  <a:lnTo>
                    <a:pt x="36" y="86"/>
                  </a:lnTo>
                  <a:lnTo>
                    <a:pt x="42" y="84"/>
                  </a:lnTo>
                  <a:lnTo>
                    <a:pt x="43" y="98"/>
                  </a:lnTo>
                  <a:lnTo>
                    <a:pt x="36" y="100"/>
                  </a:lnTo>
                  <a:lnTo>
                    <a:pt x="27" y="100"/>
                  </a:lnTo>
                  <a:lnTo>
                    <a:pt x="21" y="100"/>
                  </a:lnTo>
                  <a:lnTo>
                    <a:pt x="18" y="98"/>
                  </a:lnTo>
                  <a:lnTo>
                    <a:pt x="14" y="97"/>
                  </a:lnTo>
                  <a:lnTo>
                    <a:pt x="10" y="95"/>
                  </a:lnTo>
                  <a:lnTo>
                    <a:pt x="9" y="91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9" y="78"/>
                  </a:lnTo>
                  <a:lnTo>
                    <a:pt x="7" y="73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25"/>
                  </a:lnTo>
                  <a:lnTo>
                    <a:pt x="7" y="25"/>
                  </a:lnTo>
                  <a:lnTo>
                    <a:pt x="7" y="11"/>
                  </a:lnTo>
                  <a:lnTo>
                    <a:pt x="27" y="0"/>
                  </a:lnTo>
                  <a:lnTo>
                    <a:pt x="27" y="25"/>
                  </a:lnTo>
                  <a:lnTo>
                    <a:pt x="42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93" name="Freeform 2049"/>
            <p:cNvSpPr>
              <a:spLocks/>
            </p:cNvSpPr>
            <p:nvPr/>
          </p:nvSpPr>
          <p:spPr bwMode="auto">
            <a:xfrm>
              <a:off x="1252" y="905"/>
              <a:ext cx="53" cy="38"/>
            </a:xfrm>
            <a:custGeom>
              <a:avLst/>
              <a:gdLst>
                <a:gd name="T0" fmla="*/ 0 w 106"/>
                <a:gd name="T1" fmla="*/ 2 h 75"/>
                <a:gd name="T2" fmla="*/ 18 w 106"/>
                <a:gd name="T3" fmla="*/ 2 h 75"/>
                <a:gd name="T4" fmla="*/ 18 w 106"/>
                <a:gd name="T5" fmla="*/ 13 h 75"/>
                <a:gd name="T6" fmla="*/ 25 w 106"/>
                <a:gd name="T7" fmla="*/ 6 h 75"/>
                <a:gd name="T8" fmla="*/ 33 w 106"/>
                <a:gd name="T9" fmla="*/ 2 h 75"/>
                <a:gd name="T10" fmla="*/ 40 w 106"/>
                <a:gd name="T11" fmla="*/ 0 h 75"/>
                <a:gd name="T12" fmla="*/ 47 w 106"/>
                <a:gd name="T13" fmla="*/ 2 h 75"/>
                <a:gd name="T14" fmla="*/ 53 w 106"/>
                <a:gd name="T15" fmla="*/ 4 h 75"/>
                <a:gd name="T16" fmla="*/ 56 w 106"/>
                <a:gd name="T17" fmla="*/ 8 h 75"/>
                <a:gd name="T18" fmla="*/ 60 w 106"/>
                <a:gd name="T19" fmla="*/ 13 h 75"/>
                <a:gd name="T20" fmla="*/ 65 w 106"/>
                <a:gd name="T21" fmla="*/ 8 h 75"/>
                <a:gd name="T22" fmla="*/ 71 w 106"/>
                <a:gd name="T23" fmla="*/ 4 h 75"/>
                <a:gd name="T24" fmla="*/ 76 w 106"/>
                <a:gd name="T25" fmla="*/ 2 h 75"/>
                <a:gd name="T26" fmla="*/ 82 w 106"/>
                <a:gd name="T27" fmla="*/ 0 h 75"/>
                <a:gd name="T28" fmla="*/ 89 w 106"/>
                <a:gd name="T29" fmla="*/ 2 h 75"/>
                <a:gd name="T30" fmla="*/ 96 w 106"/>
                <a:gd name="T31" fmla="*/ 4 h 75"/>
                <a:gd name="T32" fmla="*/ 100 w 106"/>
                <a:gd name="T33" fmla="*/ 8 h 75"/>
                <a:gd name="T34" fmla="*/ 104 w 106"/>
                <a:gd name="T35" fmla="*/ 13 h 75"/>
                <a:gd name="T36" fmla="*/ 106 w 106"/>
                <a:gd name="T37" fmla="*/ 17 h 75"/>
                <a:gd name="T38" fmla="*/ 106 w 106"/>
                <a:gd name="T39" fmla="*/ 22 h 75"/>
                <a:gd name="T40" fmla="*/ 106 w 106"/>
                <a:gd name="T41" fmla="*/ 30 h 75"/>
                <a:gd name="T42" fmla="*/ 106 w 106"/>
                <a:gd name="T43" fmla="*/ 75 h 75"/>
                <a:gd name="T44" fmla="*/ 87 w 106"/>
                <a:gd name="T45" fmla="*/ 75 h 75"/>
                <a:gd name="T46" fmla="*/ 87 w 106"/>
                <a:gd name="T47" fmla="*/ 33 h 75"/>
                <a:gd name="T48" fmla="*/ 87 w 106"/>
                <a:gd name="T49" fmla="*/ 28 h 75"/>
                <a:gd name="T50" fmla="*/ 85 w 106"/>
                <a:gd name="T51" fmla="*/ 22 h 75"/>
                <a:gd name="T52" fmla="*/ 85 w 106"/>
                <a:gd name="T53" fmla="*/ 21 h 75"/>
                <a:gd name="T54" fmla="*/ 82 w 106"/>
                <a:gd name="T55" fmla="*/ 17 h 75"/>
                <a:gd name="T56" fmla="*/ 76 w 106"/>
                <a:gd name="T57" fmla="*/ 15 h 75"/>
                <a:gd name="T58" fmla="*/ 73 w 106"/>
                <a:gd name="T59" fmla="*/ 17 h 75"/>
                <a:gd name="T60" fmla="*/ 69 w 106"/>
                <a:gd name="T61" fmla="*/ 19 h 75"/>
                <a:gd name="T62" fmla="*/ 65 w 106"/>
                <a:gd name="T63" fmla="*/ 21 h 75"/>
                <a:gd name="T64" fmla="*/ 64 w 106"/>
                <a:gd name="T65" fmla="*/ 26 h 75"/>
                <a:gd name="T66" fmla="*/ 62 w 106"/>
                <a:gd name="T67" fmla="*/ 32 h 75"/>
                <a:gd name="T68" fmla="*/ 62 w 106"/>
                <a:gd name="T69" fmla="*/ 41 h 75"/>
                <a:gd name="T70" fmla="*/ 62 w 106"/>
                <a:gd name="T71" fmla="*/ 75 h 75"/>
                <a:gd name="T72" fmla="*/ 43 w 106"/>
                <a:gd name="T73" fmla="*/ 75 h 75"/>
                <a:gd name="T74" fmla="*/ 43 w 106"/>
                <a:gd name="T75" fmla="*/ 35 h 75"/>
                <a:gd name="T76" fmla="*/ 43 w 106"/>
                <a:gd name="T77" fmla="*/ 30 h 75"/>
                <a:gd name="T78" fmla="*/ 43 w 106"/>
                <a:gd name="T79" fmla="*/ 24 h 75"/>
                <a:gd name="T80" fmla="*/ 42 w 106"/>
                <a:gd name="T81" fmla="*/ 22 h 75"/>
                <a:gd name="T82" fmla="*/ 42 w 106"/>
                <a:gd name="T83" fmla="*/ 19 h 75"/>
                <a:gd name="T84" fmla="*/ 38 w 106"/>
                <a:gd name="T85" fmla="*/ 17 h 75"/>
                <a:gd name="T86" fmla="*/ 36 w 106"/>
                <a:gd name="T87" fmla="*/ 17 h 75"/>
                <a:gd name="T88" fmla="*/ 33 w 106"/>
                <a:gd name="T89" fmla="*/ 15 h 75"/>
                <a:gd name="T90" fmla="*/ 29 w 106"/>
                <a:gd name="T91" fmla="*/ 17 h 75"/>
                <a:gd name="T92" fmla="*/ 25 w 106"/>
                <a:gd name="T93" fmla="*/ 19 h 75"/>
                <a:gd name="T94" fmla="*/ 22 w 106"/>
                <a:gd name="T95" fmla="*/ 21 h 75"/>
                <a:gd name="T96" fmla="*/ 20 w 106"/>
                <a:gd name="T97" fmla="*/ 24 h 75"/>
                <a:gd name="T98" fmla="*/ 20 w 106"/>
                <a:gd name="T99" fmla="*/ 30 h 75"/>
                <a:gd name="T100" fmla="*/ 18 w 106"/>
                <a:gd name="T101" fmla="*/ 33 h 75"/>
                <a:gd name="T102" fmla="*/ 18 w 106"/>
                <a:gd name="T103" fmla="*/ 41 h 75"/>
                <a:gd name="T104" fmla="*/ 18 w 106"/>
                <a:gd name="T105" fmla="*/ 75 h 75"/>
                <a:gd name="T106" fmla="*/ 0 w 106"/>
                <a:gd name="T107" fmla="*/ 75 h 75"/>
                <a:gd name="T108" fmla="*/ 0 w 106"/>
                <a:gd name="T109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6" h="75">
                  <a:moveTo>
                    <a:pt x="0" y="2"/>
                  </a:moveTo>
                  <a:lnTo>
                    <a:pt x="18" y="2"/>
                  </a:lnTo>
                  <a:lnTo>
                    <a:pt x="18" y="13"/>
                  </a:lnTo>
                  <a:lnTo>
                    <a:pt x="25" y="6"/>
                  </a:lnTo>
                  <a:lnTo>
                    <a:pt x="33" y="2"/>
                  </a:lnTo>
                  <a:lnTo>
                    <a:pt x="40" y="0"/>
                  </a:lnTo>
                  <a:lnTo>
                    <a:pt x="47" y="2"/>
                  </a:lnTo>
                  <a:lnTo>
                    <a:pt x="53" y="4"/>
                  </a:lnTo>
                  <a:lnTo>
                    <a:pt x="56" y="8"/>
                  </a:lnTo>
                  <a:lnTo>
                    <a:pt x="60" y="13"/>
                  </a:lnTo>
                  <a:lnTo>
                    <a:pt x="65" y="8"/>
                  </a:lnTo>
                  <a:lnTo>
                    <a:pt x="71" y="4"/>
                  </a:lnTo>
                  <a:lnTo>
                    <a:pt x="76" y="2"/>
                  </a:lnTo>
                  <a:lnTo>
                    <a:pt x="82" y="0"/>
                  </a:lnTo>
                  <a:lnTo>
                    <a:pt x="89" y="2"/>
                  </a:lnTo>
                  <a:lnTo>
                    <a:pt x="96" y="4"/>
                  </a:lnTo>
                  <a:lnTo>
                    <a:pt x="100" y="8"/>
                  </a:lnTo>
                  <a:lnTo>
                    <a:pt x="104" y="13"/>
                  </a:lnTo>
                  <a:lnTo>
                    <a:pt x="106" y="17"/>
                  </a:lnTo>
                  <a:lnTo>
                    <a:pt x="106" y="22"/>
                  </a:lnTo>
                  <a:lnTo>
                    <a:pt x="106" y="30"/>
                  </a:lnTo>
                  <a:lnTo>
                    <a:pt x="106" y="75"/>
                  </a:lnTo>
                  <a:lnTo>
                    <a:pt x="87" y="75"/>
                  </a:lnTo>
                  <a:lnTo>
                    <a:pt x="87" y="33"/>
                  </a:lnTo>
                  <a:lnTo>
                    <a:pt x="87" y="28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2" y="17"/>
                  </a:lnTo>
                  <a:lnTo>
                    <a:pt x="76" y="15"/>
                  </a:lnTo>
                  <a:lnTo>
                    <a:pt x="73" y="17"/>
                  </a:lnTo>
                  <a:lnTo>
                    <a:pt x="69" y="19"/>
                  </a:lnTo>
                  <a:lnTo>
                    <a:pt x="65" y="21"/>
                  </a:lnTo>
                  <a:lnTo>
                    <a:pt x="64" y="26"/>
                  </a:lnTo>
                  <a:lnTo>
                    <a:pt x="62" y="32"/>
                  </a:lnTo>
                  <a:lnTo>
                    <a:pt x="62" y="41"/>
                  </a:lnTo>
                  <a:lnTo>
                    <a:pt x="62" y="75"/>
                  </a:lnTo>
                  <a:lnTo>
                    <a:pt x="43" y="75"/>
                  </a:lnTo>
                  <a:lnTo>
                    <a:pt x="43" y="35"/>
                  </a:lnTo>
                  <a:lnTo>
                    <a:pt x="43" y="30"/>
                  </a:lnTo>
                  <a:lnTo>
                    <a:pt x="43" y="24"/>
                  </a:lnTo>
                  <a:lnTo>
                    <a:pt x="42" y="22"/>
                  </a:lnTo>
                  <a:lnTo>
                    <a:pt x="42" y="19"/>
                  </a:lnTo>
                  <a:lnTo>
                    <a:pt x="38" y="17"/>
                  </a:lnTo>
                  <a:lnTo>
                    <a:pt x="36" y="17"/>
                  </a:lnTo>
                  <a:lnTo>
                    <a:pt x="33" y="15"/>
                  </a:lnTo>
                  <a:lnTo>
                    <a:pt x="29" y="17"/>
                  </a:lnTo>
                  <a:lnTo>
                    <a:pt x="25" y="19"/>
                  </a:lnTo>
                  <a:lnTo>
                    <a:pt x="22" y="21"/>
                  </a:lnTo>
                  <a:lnTo>
                    <a:pt x="20" y="24"/>
                  </a:lnTo>
                  <a:lnTo>
                    <a:pt x="20" y="30"/>
                  </a:lnTo>
                  <a:lnTo>
                    <a:pt x="18" y="33"/>
                  </a:lnTo>
                  <a:lnTo>
                    <a:pt x="18" y="41"/>
                  </a:lnTo>
                  <a:lnTo>
                    <a:pt x="18" y="75"/>
                  </a:lnTo>
                  <a:lnTo>
                    <a:pt x="0" y="7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94" name="Freeform 2050"/>
            <p:cNvSpPr>
              <a:spLocks/>
            </p:cNvSpPr>
            <p:nvPr/>
          </p:nvSpPr>
          <p:spPr bwMode="auto">
            <a:xfrm>
              <a:off x="1313" y="910"/>
              <a:ext cx="32" cy="34"/>
            </a:xfrm>
            <a:custGeom>
              <a:avLst/>
              <a:gdLst>
                <a:gd name="T0" fmla="*/ 36 w 64"/>
                <a:gd name="T1" fmla="*/ 51 h 67"/>
                <a:gd name="T2" fmla="*/ 49 w 64"/>
                <a:gd name="T3" fmla="*/ 31 h 67"/>
                <a:gd name="T4" fmla="*/ 51 w 64"/>
                <a:gd name="T5" fmla="*/ 23 h 67"/>
                <a:gd name="T6" fmla="*/ 53 w 64"/>
                <a:gd name="T7" fmla="*/ 20 h 67"/>
                <a:gd name="T8" fmla="*/ 53 w 64"/>
                <a:gd name="T9" fmla="*/ 16 h 67"/>
                <a:gd name="T10" fmla="*/ 51 w 64"/>
                <a:gd name="T11" fmla="*/ 14 h 67"/>
                <a:gd name="T12" fmla="*/ 51 w 64"/>
                <a:gd name="T13" fmla="*/ 11 h 67"/>
                <a:gd name="T14" fmla="*/ 51 w 64"/>
                <a:gd name="T15" fmla="*/ 7 h 67"/>
                <a:gd name="T16" fmla="*/ 51 w 64"/>
                <a:gd name="T17" fmla="*/ 5 h 67"/>
                <a:gd name="T18" fmla="*/ 53 w 64"/>
                <a:gd name="T19" fmla="*/ 1 h 67"/>
                <a:gd name="T20" fmla="*/ 55 w 64"/>
                <a:gd name="T21" fmla="*/ 0 h 67"/>
                <a:gd name="T22" fmla="*/ 57 w 64"/>
                <a:gd name="T23" fmla="*/ 0 h 67"/>
                <a:gd name="T24" fmla="*/ 60 w 64"/>
                <a:gd name="T25" fmla="*/ 0 h 67"/>
                <a:gd name="T26" fmla="*/ 62 w 64"/>
                <a:gd name="T27" fmla="*/ 1 h 67"/>
                <a:gd name="T28" fmla="*/ 64 w 64"/>
                <a:gd name="T29" fmla="*/ 3 h 67"/>
                <a:gd name="T30" fmla="*/ 64 w 64"/>
                <a:gd name="T31" fmla="*/ 7 h 67"/>
                <a:gd name="T32" fmla="*/ 64 w 64"/>
                <a:gd name="T33" fmla="*/ 11 h 67"/>
                <a:gd name="T34" fmla="*/ 64 w 64"/>
                <a:gd name="T35" fmla="*/ 12 h 67"/>
                <a:gd name="T36" fmla="*/ 62 w 64"/>
                <a:gd name="T37" fmla="*/ 18 h 67"/>
                <a:gd name="T38" fmla="*/ 58 w 64"/>
                <a:gd name="T39" fmla="*/ 23 h 67"/>
                <a:gd name="T40" fmla="*/ 47 w 64"/>
                <a:gd name="T41" fmla="*/ 42 h 67"/>
                <a:gd name="T42" fmla="*/ 31 w 64"/>
                <a:gd name="T43" fmla="*/ 67 h 67"/>
                <a:gd name="T44" fmla="*/ 29 w 64"/>
                <a:gd name="T45" fmla="*/ 67 h 67"/>
                <a:gd name="T46" fmla="*/ 13 w 64"/>
                <a:gd name="T47" fmla="*/ 23 h 67"/>
                <a:gd name="T48" fmla="*/ 11 w 64"/>
                <a:gd name="T49" fmla="*/ 18 h 67"/>
                <a:gd name="T50" fmla="*/ 9 w 64"/>
                <a:gd name="T51" fmla="*/ 12 h 67"/>
                <a:gd name="T52" fmla="*/ 7 w 64"/>
                <a:gd name="T53" fmla="*/ 11 h 67"/>
                <a:gd name="T54" fmla="*/ 5 w 64"/>
                <a:gd name="T55" fmla="*/ 7 h 67"/>
                <a:gd name="T56" fmla="*/ 2 w 64"/>
                <a:gd name="T57" fmla="*/ 7 h 67"/>
                <a:gd name="T58" fmla="*/ 2 w 64"/>
                <a:gd name="T59" fmla="*/ 7 h 67"/>
                <a:gd name="T60" fmla="*/ 0 w 64"/>
                <a:gd name="T61" fmla="*/ 7 h 67"/>
                <a:gd name="T62" fmla="*/ 0 w 64"/>
                <a:gd name="T63" fmla="*/ 5 h 67"/>
                <a:gd name="T64" fmla="*/ 15 w 64"/>
                <a:gd name="T65" fmla="*/ 0 h 67"/>
                <a:gd name="T66" fmla="*/ 16 w 64"/>
                <a:gd name="T67" fmla="*/ 0 h 67"/>
                <a:gd name="T68" fmla="*/ 20 w 64"/>
                <a:gd name="T69" fmla="*/ 7 h 67"/>
                <a:gd name="T70" fmla="*/ 24 w 64"/>
                <a:gd name="T71" fmla="*/ 16 h 67"/>
                <a:gd name="T72" fmla="*/ 36 w 64"/>
                <a:gd name="T73" fmla="*/ 5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67">
                  <a:moveTo>
                    <a:pt x="36" y="51"/>
                  </a:moveTo>
                  <a:lnTo>
                    <a:pt x="49" y="31"/>
                  </a:lnTo>
                  <a:lnTo>
                    <a:pt x="51" y="23"/>
                  </a:lnTo>
                  <a:lnTo>
                    <a:pt x="53" y="20"/>
                  </a:lnTo>
                  <a:lnTo>
                    <a:pt x="53" y="16"/>
                  </a:lnTo>
                  <a:lnTo>
                    <a:pt x="51" y="14"/>
                  </a:lnTo>
                  <a:lnTo>
                    <a:pt x="51" y="11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3" y="1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60" y="0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4" y="7"/>
                  </a:lnTo>
                  <a:lnTo>
                    <a:pt x="64" y="11"/>
                  </a:lnTo>
                  <a:lnTo>
                    <a:pt x="64" y="12"/>
                  </a:lnTo>
                  <a:lnTo>
                    <a:pt x="62" y="18"/>
                  </a:lnTo>
                  <a:lnTo>
                    <a:pt x="58" y="23"/>
                  </a:lnTo>
                  <a:lnTo>
                    <a:pt x="47" y="42"/>
                  </a:lnTo>
                  <a:lnTo>
                    <a:pt x="31" y="67"/>
                  </a:lnTo>
                  <a:lnTo>
                    <a:pt x="29" y="67"/>
                  </a:lnTo>
                  <a:lnTo>
                    <a:pt x="13" y="23"/>
                  </a:lnTo>
                  <a:lnTo>
                    <a:pt x="11" y="18"/>
                  </a:lnTo>
                  <a:lnTo>
                    <a:pt x="9" y="12"/>
                  </a:lnTo>
                  <a:lnTo>
                    <a:pt x="7" y="11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20" y="7"/>
                  </a:lnTo>
                  <a:lnTo>
                    <a:pt x="24" y="16"/>
                  </a:lnTo>
                  <a:lnTo>
                    <a:pt x="36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95" name="Freeform 2051"/>
            <p:cNvSpPr>
              <a:spLocks/>
            </p:cNvSpPr>
            <p:nvPr/>
          </p:nvSpPr>
          <p:spPr bwMode="auto">
            <a:xfrm>
              <a:off x="1352" y="892"/>
              <a:ext cx="49" cy="51"/>
            </a:xfrm>
            <a:custGeom>
              <a:avLst/>
              <a:gdLst>
                <a:gd name="T0" fmla="*/ 0 w 98"/>
                <a:gd name="T1" fmla="*/ 100 h 100"/>
                <a:gd name="T2" fmla="*/ 0 w 98"/>
                <a:gd name="T3" fmla="*/ 0 h 100"/>
                <a:gd name="T4" fmla="*/ 32 w 98"/>
                <a:gd name="T5" fmla="*/ 0 h 100"/>
                <a:gd name="T6" fmla="*/ 49 w 98"/>
                <a:gd name="T7" fmla="*/ 69 h 100"/>
                <a:gd name="T8" fmla="*/ 65 w 98"/>
                <a:gd name="T9" fmla="*/ 0 h 100"/>
                <a:gd name="T10" fmla="*/ 98 w 98"/>
                <a:gd name="T11" fmla="*/ 0 h 100"/>
                <a:gd name="T12" fmla="*/ 98 w 98"/>
                <a:gd name="T13" fmla="*/ 100 h 100"/>
                <a:gd name="T14" fmla="*/ 80 w 98"/>
                <a:gd name="T15" fmla="*/ 100 h 100"/>
                <a:gd name="T16" fmla="*/ 78 w 98"/>
                <a:gd name="T17" fmla="*/ 22 h 100"/>
                <a:gd name="T18" fmla="*/ 60 w 98"/>
                <a:gd name="T19" fmla="*/ 100 h 100"/>
                <a:gd name="T20" fmla="*/ 38 w 98"/>
                <a:gd name="T21" fmla="*/ 100 h 100"/>
                <a:gd name="T22" fmla="*/ 20 w 98"/>
                <a:gd name="T23" fmla="*/ 22 h 100"/>
                <a:gd name="T24" fmla="*/ 20 w 98"/>
                <a:gd name="T25" fmla="*/ 100 h 100"/>
                <a:gd name="T26" fmla="*/ 0 w 98"/>
                <a:gd name="T2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8" h="100">
                  <a:moveTo>
                    <a:pt x="0" y="100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49" y="69"/>
                  </a:lnTo>
                  <a:lnTo>
                    <a:pt x="65" y="0"/>
                  </a:lnTo>
                  <a:lnTo>
                    <a:pt x="98" y="0"/>
                  </a:lnTo>
                  <a:lnTo>
                    <a:pt x="98" y="100"/>
                  </a:lnTo>
                  <a:lnTo>
                    <a:pt x="80" y="100"/>
                  </a:lnTo>
                  <a:lnTo>
                    <a:pt x="78" y="22"/>
                  </a:lnTo>
                  <a:lnTo>
                    <a:pt x="60" y="100"/>
                  </a:lnTo>
                  <a:lnTo>
                    <a:pt x="38" y="100"/>
                  </a:lnTo>
                  <a:lnTo>
                    <a:pt x="20" y="22"/>
                  </a:lnTo>
                  <a:lnTo>
                    <a:pt x="20" y="100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96" name="Freeform 2052"/>
            <p:cNvSpPr>
              <a:spLocks/>
            </p:cNvSpPr>
            <p:nvPr/>
          </p:nvSpPr>
          <p:spPr bwMode="auto">
            <a:xfrm>
              <a:off x="1408" y="892"/>
              <a:ext cx="44" cy="51"/>
            </a:xfrm>
            <a:custGeom>
              <a:avLst/>
              <a:gdLst>
                <a:gd name="T0" fmla="*/ 69 w 87"/>
                <a:gd name="T1" fmla="*/ 64 h 102"/>
                <a:gd name="T2" fmla="*/ 87 w 87"/>
                <a:gd name="T3" fmla="*/ 69 h 102"/>
                <a:gd name="T4" fmla="*/ 84 w 87"/>
                <a:gd name="T5" fmla="*/ 79 h 102"/>
                <a:gd name="T6" fmla="*/ 78 w 87"/>
                <a:gd name="T7" fmla="*/ 88 h 102"/>
                <a:gd name="T8" fmla="*/ 73 w 87"/>
                <a:gd name="T9" fmla="*/ 95 h 102"/>
                <a:gd name="T10" fmla="*/ 66 w 87"/>
                <a:gd name="T11" fmla="*/ 99 h 102"/>
                <a:gd name="T12" fmla="*/ 56 w 87"/>
                <a:gd name="T13" fmla="*/ 102 h 102"/>
                <a:gd name="T14" fmla="*/ 45 w 87"/>
                <a:gd name="T15" fmla="*/ 102 h 102"/>
                <a:gd name="T16" fmla="*/ 27 w 87"/>
                <a:gd name="T17" fmla="*/ 99 h 102"/>
                <a:gd name="T18" fmla="*/ 13 w 87"/>
                <a:gd name="T19" fmla="*/ 90 h 102"/>
                <a:gd name="T20" fmla="*/ 3 w 87"/>
                <a:gd name="T21" fmla="*/ 73 h 102"/>
                <a:gd name="T22" fmla="*/ 0 w 87"/>
                <a:gd name="T23" fmla="*/ 53 h 102"/>
                <a:gd name="T24" fmla="*/ 3 w 87"/>
                <a:gd name="T25" fmla="*/ 31 h 102"/>
                <a:gd name="T26" fmla="*/ 13 w 87"/>
                <a:gd name="T27" fmla="*/ 15 h 102"/>
                <a:gd name="T28" fmla="*/ 27 w 87"/>
                <a:gd name="T29" fmla="*/ 4 h 102"/>
                <a:gd name="T30" fmla="*/ 47 w 87"/>
                <a:gd name="T31" fmla="*/ 0 h 102"/>
                <a:gd name="T32" fmla="*/ 64 w 87"/>
                <a:gd name="T33" fmla="*/ 4 h 102"/>
                <a:gd name="T34" fmla="*/ 76 w 87"/>
                <a:gd name="T35" fmla="*/ 11 h 102"/>
                <a:gd name="T36" fmla="*/ 80 w 87"/>
                <a:gd name="T37" fmla="*/ 17 h 102"/>
                <a:gd name="T38" fmla="*/ 84 w 87"/>
                <a:gd name="T39" fmla="*/ 24 h 102"/>
                <a:gd name="T40" fmla="*/ 86 w 87"/>
                <a:gd name="T41" fmla="*/ 31 h 102"/>
                <a:gd name="T42" fmla="*/ 67 w 87"/>
                <a:gd name="T43" fmla="*/ 35 h 102"/>
                <a:gd name="T44" fmla="*/ 66 w 87"/>
                <a:gd name="T45" fmla="*/ 31 h 102"/>
                <a:gd name="T46" fmla="*/ 64 w 87"/>
                <a:gd name="T47" fmla="*/ 26 h 102"/>
                <a:gd name="T48" fmla="*/ 60 w 87"/>
                <a:gd name="T49" fmla="*/ 22 h 102"/>
                <a:gd name="T50" fmla="*/ 53 w 87"/>
                <a:gd name="T51" fmla="*/ 18 h 102"/>
                <a:gd name="T52" fmla="*/ 45 w 87"/>
                <a:gd name="T53" fmla="*/ 18 h 102"/>
                <a:gd name="T54" fmla="*/ 38 w 87"/>
                <a:gd name="T55" fmla="*/ 18 h 102"/>
                <a:gd name="T56" fmla="*/ 31 w 87"/>
                <a:gd name="T57" fmla="*/ 22 h 102"/>
                <a:gd name="T58" fmla="*/ 27 w 87"/>
                <a:gd name="T59" fmla="*/ 26 h 102"/>
                <a:gd name="T60" fmla="*/ 24 w 87"/>
                <a:gd name="T61" fmla="*/ 29 h 102"/>
                <a:gd name="T62" fmla="*/ 22 w 87"/>
                <a:gd name="T63" fmla="*/ 37 h 102"/>
                <a:gd name="T64" fmla="*/ 20 w 87"/>
                <a:gd name="T65" fmla="*/ 42 h 102"/>
                <a:gd name="T66" fmla="*/ 20 w 87"/>
                <a:gd name="T67" fmla="*/ 51 h 102"/>
                <a:gd name="T68" fmla="*/ 20 w 87"/>
                <a:gd name="T69" fmla="*/ 60 h 102"/>
                <a:gd name="T70" fmla="*/ 22 w 87"/>
                <a:gd name="T71" fmla="*/ 68 h 102"/>
                <a:gd name="T72" fmla="*/ 24 w 87"/>
                <a:gd name="T73" fmla="*/ 73 h 102"/>
                <a:gd name="T74" fmla="*/ 27 w 87"/>
                <a:gd name="T75" fmla="*/ 77 h 102"/>
                <a:gd name="T76" fmla="*/ 31 w 87"/>
                <a:gd name="T77" fmla="*/ 82 h 102"/>
                <a:gd name="T78" fmla="*/ 38 w 87"/>
                <a:gd name="T79" fmla="*/ 84 h 102"/>
                <a:gd name="T80" fmla="*/ 45 w 87"/>
                <a:gd name="T81" fmla="*/ 86 h 102"/>
                <a:gd name="T82" fmla="*/ 51 w 87"/>
                <a:gd name="T83" fmla="*/ 84 h 102"/>
                <a:gd name="T84" fmla="*/ 56 w 87"/>
                <a:gd name="T85" fmla="*/ 82 h 102"/>
                <a:gd name="T86" fmla="*/ 60 w 87"/>
                <a:gd name="T87" fmla="*/ 80 h 102"/>
                <a:gd name="T88" fmla="*/ 64 w 87"/>
                <a:gd name="T89" fmla="*/ 75 h 102"/>
                <a:gd name="T90" fmla="*/ 67 w 87"/>
                <a:gd name="T91" fmla="*/ 69 h 102"/>
                <a:gd name="T92" fmla="*/ 69 w 87"/>
                <a:gd name="T93" fmla="*/ 6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7" h="102">
                  <a:moveTo>
                    <a:pt x="69" y="64"/>
                  </a:moveTo>
                  <a:lnTo>
                    <a:pt x="87" y="69"/>
                  </a:lnTo>
                  <a:lnTo>
                    <a:pt x="84" y="79"/>
                  </a:lnTo>
                  <a:lnTo>
                    <a:pt x="78" y="88"/>
                  </a:lnTo>
                  <a:lnTo>
                    <a:pt x="73" y="95"/>
                  </a:lnTo>
                  <a:lnTo>
                    <a:pt x="66" y="99"/>
                  </a:lnTo>
                  <a:lnTo>
                    <a:pt x="56" y="102"/>
                  </a:lnTo>
                  <a:lnTo>
                    <a:pt x="45" y="102"/>
                  </a:lnTo>
                  <a:lnTo>
                    <a:pt x="27" y="99"/>
                  </a:lnTo>
                  <a:lnTo>
                    <a:pt x="13" y="90"/>
                  </a:lnTo>
                  <a:lnTo>
                    <a:pt x="3" y="73"/>
                  </a:lnTo>
                  <a:lnTo>
                    <a:pt x="0" y="53"/>
                  </a:lnTo>
                  <a:lnTo>
                    <a:pt x="3" y="31"/>
                  </a:lnTo>
                  <a:lnTo>
                    <a:pt x="13" y="15"/>
                  </a:lnTo>
                  <a:lnTo>
                    <a:pt x="27" y="4"/>
                  </a:lnTo>
                  <a:lnTo>
                    <a:pt x="47" y="0"/>
                  </a:lnTo>
                  <a:lnTo>
                    <a:pt x="64" y="4"/>
                  </a:lnTo>
                  <a:lnTo>
                    <a:pt x="76" y="11"/>
                  </a:lnTo>
                  <a:lnTo>
                    <a:pt x="80" y="17"/>
                  </a:lnTo>
                  <a:lnTo>
                    <a:pt x="84" y="24"/>
                  </a:lnTo>
                  <a:lnTo>
                    <a:pt x="86" y="31"/>
                  </a:lnTo>
                  <a:lnTo>
                    <a:pt x="67" y="35"/>
                  </a:lnTo>
                  <a:lnTo>
                    <a:pt x="66" y="31"/>
                  </a:lnTo>
                  <a:lnTo>
                    <a:pt x="64" y="26"/>
                  </a:lnTo>
                  <a:lnTo>
                    <a:pt x="60" y="22"/>
                  </a:lnTo>
                  <a:lnTo>
                    <a:pt x="53" y="18"/>
                  </a:lnTo>
                  <a:lnTo>
                    <a:pt x="45" y="18"/>
                  </a:lnTo>
                  <a:lnTo>
                    <a:pt x="38" y="18"/>
                  </a:lnTo>
                  <a:lnTo>
                    <a:pt x="31" y="22"/>
                  </a:lnTo>
                  <a:lnTo>
                    <a:pt x="27" y="26"/>
                  </a:lnTo>
                  <a:lnTo>
                    <a:pt x="24" y="29"/>
                  </a:lnTo>
                  <a:lnTo>
                    <a:pt x="22" y="37"/>
                  </a:lnTo>
                  <a:lnTo>
                    <a:pt x="20" y="42"/>
                  </a:lnTo>
                  <a:lnTo>
                    <a:pt x="20" y="51"/>
                  </a:lnTo>
                  <a:lnTo>
                    <a:pt x="20" y="60"/>
                  </a:lnTo>
                  <a:lnTo>
                    <a:pt x="22" y="68"/>
                  </a:lnTo>
                  <a:lnTo>
                    <a:pt x="24" y="73"/>
                  </a:lnTo>
                  <a:lnTo>
                    <a:pt x="27" y="77"/>
                  </a:lnTo>
                  <a:lnTo>
                    <a:pt x="31" y="82"/>
                  </a:lnTo>
                  <a:lnTo>
                    <a:pt x="38" y="84"/>
                  </a:lnTo>
                  <a:lnTo>
                    <a:pt x="45" y="86"/>
                  </a:lnTo>
                  <a:lnTo>
                    <a:pt x="51" y="84"/>
                  </a:lnTo>
                  <a:lnTo>
                    <a:pt x="56" y="82"/>
                  </a:lnTo>
                  <a:lnTo>
                    <a:pt x="60" y="80"/>
                  </a:lnTo>
                  <a:lnTo>
                    <a:pt x="64" y="75"/>
                  </a:lnTo>
                  <a:lnTo>
                    <a:pt x="67" y="69"/>
                  </a:lnTo>
                  <a:lnTo>
                    <a:pt x="69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97" name="Freeform 2053"/>
            <p:cNvSpPr>
              <a:spLocks/>
            </p:cNvSpPr>
            <p:nvPr/>
          </p:nvSpPr>
          <p:spPr bwMode="auto">
            <a:xfrm>
              <a:off x="1480" y="892"/>
              <a:ext cx="16" cy="64"/>
            </a:xfrm>
            <a:custGeom>
              <a:avLst/>
              <a:gdLst>
                <a:gd name="T0" fmla="*/ 33 w 33"/>
                <a:gd name="T1" fmla="*/ 128 h 128"/>
                <a:gd name="T2" fmla="*/ 22 w 33"/>
                <a:gd name="T3" fmla="*/ 128 h 128"/>
                <a:gd name="T4" fmla="*/ 13 w 33"/>
                <a:gd name="T5" fmla="*/ 113 h 128"/>
                <a:gd name="T6" fmla="*/ 6 w 33"/>
                <a:gd name="T7" fmla="*/ 97 h 128"/>
                <a:gd name="T8" fmla="*/ 2 w 33"/>
                <a:gd name="T9" fmla="*/ 80 h 128"/>
                <a:gd name="T10" fmla="*/ 0 w 33"/>
                <a:gd name="T11" fmla="*/ 64 h 128"/>
                <a:gd name="T12" fmla="*/ 2 w 33"/>
                <a:gd name="T13" fmla="*/ 46 h 128"/>
                <a:gd name="T14" fmla="*/ 8 w 33"/>
                <a:gd name="T15" fmla="*/ 27 h 128"/>
                <a:gd name="T16" fmla="*/ 13 w 33"/>
                <a:gd name="T17" fmla="*/ 13 h 128"/>
                <a:gd name="T18" fmla="*/ 22 w 33"/>
                <a:gd name="T19" fmla="*/ 0 h 128"/>
                <a:gd name="T20" fmla="*/ 33 w 33"/>
                <a:gd name="T21" fmla="*/ 0 h 128"/>
                <a:gd name="T22" fmla="*/ 28 w 33"/>
                <a:gd name="T23" fmla="*/ 18 h 128"/>
                <a:gd name="T24" fmla="*/ 22 w 33"/>
                <a:gd name="T25" fmla="*/ 35 h 128"/>
                <a:gd name="T26" fmla="*/ 20 w 33"/>
                <a:gd name="T27" fmla="*/ 49 h 128"/>
                <a:gd name="T28" fmla="*/ 18 w 33"/>
                <a:gd name="T29" fmla="*/ 64 h 128"/>
                <a:gd name="T30" fmla="*/ 20 w 33"/>
                <a:gd name="T31" fmla="*/ 75 h 128"/>
                <a:gd name="T32" fmla="*/ 20 w 33"/>
                <a:gd name="T33" fmla="*/ 88 h 128"/>
                <a:gd name="T34" fmla="*/ 24 w 33"/>
                <a:gd name="T35" fmla="*/ 99 h 128"/>
                <a:gd name="T36" fmla="*/ 26 w 33"/>
                <a:gd name="T37" fmla="*/ 109 h 128"/>
                <a:gd name="T38" fmla="*/ 28 w 33"/>
                <a:gd name="T39" fmla="*/ 115 h 128"/>
                <a:gd name="T40" fmla="*/ 31 w 33"/>
                <a:gd name="T41" fmla="*/ 120 h 128"/>
                <a:gd name="T42" fmla="*/ 33 w 33"/>
                <a:gd name="T4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128">
                  <a:moveTo>
                    <a:pt x="33" y="128"/>
                  </a:moveTo>
                  <a:lnTo>
                    <a:pt x="22" y="128"/>
                  </a:lnTo>
                  <a:lnTo>
                    <a:pt x="13" y="113"/>
                  </a:lnTo>
                  <a:lnTo>
                    <a:pt x="6" y="97"/>
                  </a:lnTo>
                  <a:lnTo>
                    <a:pt x="2" y="80"/>
                  </a:lnTo>
                  <a:lnTo>
                    <a:pt x="0" y="64"/>
                  </a:lnTo>
                  <a:lnTo>
                    <a:pt x="2" y="46"/>
                  </a:lnTo>
                  <a:lnTo>
                    <a:pt x="8" y="27"/>
                  </a:lnTo>
                  <a:lnTo>
                    <a:pt x="13" y="13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28" y="18"/>
                  </a:lnTo>
                  <a:lnTo>
                    <a:pt x="22" y="35"/>
                  </a:lnTo>
                  <a:lnTo>
                    <a:pt x="20" y="49"/>
                  </a:lnTo>
                  <a:lnTo>
                    <a:pt x="18" y="64"/>
                  </a:lnTo>
                  <a:lnTo>
                    <a:pt x="20" y="75"/>
                  </a:lnTo>
                  <a:lnTo>
                    <a:pt x="20" y="88"/>
                  </a:lnTo>
                  <a:lnTo>
                    <a:pt x="24" y="99"/>
                  </a:lnTo>
                  <a:lnTo>
                    <a:pt x="26" y="109"/>
                  </a:lnTo>
                  <a:lnTo>
                    <a:pt x="28" y="115"/>
                  </a:lnTo>
                  <a:lnTo>
                    <a:pt x="31" y="120"/>
                  </a:lnTo>
                  <a:lnTo>
                    <a:pt x="33" y="1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98" name="Freeform 2054"/>
            <p:cNvSpPr>
              <a:spLocks noEditPoints="1"/>
            </p:cNvSpPr>
            <p:nvPr/>
          </p:nvSpPr>
          <p:spPr bwMode="auto">
            <a:xfrm>
              <a:off x="1504" y="892"/>
              <a:ext cx="37" cy="52"/>
            </a:xfrm>
            <a:custGeom>
              <a:avLst/>
              <a:gdLst>
                <a:gd name="T0" fmla="*/ 0 w 74"/>
                <a:gd name="T1" fmla="*/ 100 h 102"/>
                <a:gd name="T2" fmla="*/ 0 w 74"/>
                <a:gd name="T3" fmla="*/ 0 h 102"/>
                <a:gd name="T4" fmla="*/ 21 w 74"/>
                <a:gd name="T5" fmla="*/ 0 h 102"/>
                <a:gd name="T6" fmla="*/ 21 w 74"/>
                <a:gd name="T7" fmla="*/ 36 h 102"/>
                <a:gd name="T8" fmla="*/ 26 w 74"/>
                <a:gd name="T9" fmla="*/ 31 h 102"/>
                <a:gd name="T10" fmla="*/ 33 w 74"/>
                <a:gd name="T11" fmla="*/ 27 h 102"/>
                <a:gd name="T12" fmla="*/ 41 w 74"/>
                <a:gd name="T13" fmla="*/ 25 h 102"/>
                <a:gd name="T14" fmla="*/ 50 w 74"/>
                <a:gd name="T15" fmla="*/ 27 h 102"/>
                <a:gd name="T16" fmla="*/ 57 w 74"/>
                <a:gd name="T17" fmla="*/ 31 h 102"/>
                <a:gd name="T18" fmla="*/ 64 w 74"/>
                <a:gd name="T19" fmla="*/ 36 h 102"/>
                <a:gd name="T20" fmla="*/ 68 w 74"/>
                <a:gd name="T21" fmla="*/ 42 h 102"/>
                <a:gd name="T22" fmla="*/ 70 w 74"/>
                <a:gd name="T23" fmla="*/ 47 h 102"/>
                <a:gd name="T24" fmla="*/ 72 w 74"/>
                <a:gd name="T25" fmla="*/ 55 h 102"/>
                <a:gd name="T26" fmla="*/ 74 w 74"/>
                <a:gd name="T27" fmla="*/ 64 h 102"/>
                <a:gd name="T28" fmla="*/ 72 w 74"/>
                <a:gd name="T29" fmla="*/ 73 h 102"/>
                <a:gd name="T30" fmla="*/ 70 w 74"/>
                <a:gd name="T31" fmla="*/ 80 h 102"/>
                <a:gd name="T32" fmla="*/ 68 w 74"/>
                <a:gd name="T33" fmla="*/ 86 h 102"/>
                <a:gd name="T34" fmla="*/ 64 w 74"/>
                <a:gd name="T35" fmla="*/ 93 h 102"/>
                <a:gd name="T36" fmla="*/ 57 w 74"/>
                <a:gd name="T37" fmla="*/ 99 h 102"/>
                <a:gd name="T38" fmla="*/ 50 w 74"/>
                <a:gd name="T39" fmla="*/ 100 h 102"/>
                <a:gd name="T40" fmla="*/ 42 w 74"/>
                <a:gd name="T41" fmla="*/ 102 h 102"/>
                <a:gd name="T42" fmla="*/ 37 w 74"/>
                <a:gd name="T43" fmla="*/ 102 h 102"/>
                <a:gd name="T44" fmla="*/ 30 w 74"/>
                <a:gd name="T45" fmla="*/ 99 h 102"/>
                <a:gd name="T46" fmla="*/ 24 w 74"/>
                <a:gd name="T47" fmla="*/ 95 h 102"/>
                <a:gd name="T48" fmla="*/ 21 w 74"/>
                <a:gd name="T49" fmla="*/ 89 h 102"/>
                <a:gd name="T50" fmla="*/ 21 w 74"/>
                <a:gd name="T51" fmla="*/ 100 h 102"/>
                <a:gd name="T52" fmla="*/ 0 w 74"/>
                <a:gd name="T53" fmla="*/ 100 h 102"/>
                <a:gd name="T54" fmla="*/ 21 w 74"/>
                <a:gd name="T55" fmla="*/ 62 h 102"/>
                <a:gd name="T56" fmla="*/ 21 w 74"/>
                <a:gd name="T57" fmla="*/ 69 h 102"/>
                <a:gd name="T58" fmla="*/ 22 w 74"/>
                <a:gd name="T59" fmla="*/ 75 h 102"/>
                <a:gd name="T60" fmla="*/ 24 w 74"/>
                <a:gd name="T61" fmla="*/ 80 h 102"/>
                <a:gd name="T62" fmla="*/ 28 w 74"/>
                <a:gd name="T63" fmla="*/ 84 h 102"/>
                <a:gd name="T64" fmla="*/ 32 w 74"/>
                <a:gd name="T65" fmla="*/ 88 h 102"/>
                <a:gd name="T66" fmla="*/ 37 w 74"/>
                <a:gd name="T67" fmla="*/ 88 h 102"/>
                <a:gd name="T68" fmla="*/ 42 w 74"/>
                <a:gd name="T69" fmla="*/ 88 h 102"/>
                <a:gd name="T70" fmla="*/ 46 w 74"/>
                <a:gd name="T71" fmla="*/ 86 h 102"/>
                <a:gd name="T72" fmla="*/ 50 w 74"/>
                <a:gd name="T73" fmla="*/ 82 h 102"/>
                <a:gd name="T74" fmla="*/ 52 w 74"/>
                <a:gd name="T75" fmla="*/ 78 h 102"/>
                <a:gd name="T76" fmla="*/ 53 w 74"/>
                <a:gd name="T77" fmla="*/ 71 h 102"/>
                <a:gd name="T78" fmla="*/ 53 w 74"/>
                <a:gd name="T79" fmla="*/ 64 h 102"/>
                <a:gd name="T80" fmla="*/ 53 w 74"/>
                <a:gd name="T81" fmla="*/ 57 h 102"/>
                <a:gd name="T82" fmla="*/ 52 w 74"/>
                <a:gd name="T83" fmla="*/ 51 h 102"/>
                <a:gd name="T84" fmla="*/ 48 w 74"/>
                <a:gd name="T85" fmla="*/ 46 h 102"/>
                <a:gd name="T86" fmla="*/ 46 w 74"/>
                <a:gd name="T87" fmla="*/ 44 h 102"/>
                <a:gd name="T88" fmla="*/ 41 w 74"/>
                <a:gd name="T89" fmla="*/ 42 h 102"/>
                <a:gd name="T90" fmla="*/ 37 w 74"/>
                <a:gd name="T91" fmla="*/ 40 h 102"/>
                <a:gd name="T92" fmla="*/ 32 w 74"/>
                <a:gd name="T93" fmla="*/ 42 h 102"/>
                <a:gd name="T94" fmla="*/ 28 w 74"/>
                <a:gd name="T95" fmla="*/ 44 h 102"/>
                <a:gd name="T96" fmla="*/ 24 w 74"/>
                <a:gd name="T97" fmla="*/ 46 h 102"/>
                <a:gd name="T98" fmla="*/ 22 w 74"/>
                <a:gd name="T99" fmla="*/ 51 h 102"/>
                <a:gd name="T100" fmla="*/ 21 w 74"/>
                <a:gd name="T101" fmla="*/ 57 h 102"/>
                <a:gd name="T102" fmla="*/ 21 w 74"/>
                <a:gd name="T103" fmla="*/ 6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" h="102">
                  <a:moveTo>
                    <a:pt x="0" y="100"/>
                  </a:moveTo>
                  <a:lnTo>
                    <a:pt x="0" y="0"/>
                  </a:lnTo>
                  <a:lnTo>
                    <a:pt x="21" y="0"/>
                  </a:lnTo>
                  <a:lnTo>
                    <a:pt x="21" y="36"/>
                  </a:lnTo>
                  <a:lnTo>
                    <a:pt x="26" y="31"/>
                  </a:lnTo>
                  <a:lnTo>
                    <a:pt x="33" y="27"/>
                  </a:lnTo>
                  <a:lnTo>
                    <a:pt x="41" y="25"/>
                  </a:lnTo>
                  <a:lnTo>
                    <a:pt x="50" y="27"/>
                  </a:lnTo>
                  <a:lnTo>
                    <a:pt x="57" y="31"/>
                  </a:lnTo>
                  <a:lnTo>
                    <a:pt x="64" y="36"/>
                  </a:lnTo>
                  <a:lnTo>
                    <a:pt x="68" y="42"/>
                  </a:lnTo>
                  <a:lnTo>
                    <a:pt x="70" y="47"/>
                  </a:lnTo>
                  <a:lnTo>
                    <a:pt x="72" y="55"/>
                  </a:lnTo>
                  <a:lnTo>
                    <a:pt x="74" y="64"/>
                  </a:lnTo>
                  <a:lnTo>
                    <a:pt x="72" y="73"/>
                  </a:lnTo>
                  <a:lnTo>
                    <a:pt x="70" y="80"/>
                  </a:lnTo>
                  <a:lnTo>
                    <a:pt x="68" y="86"/>
                  </a:lnTo>
                  <a:lnTo>
                    <a:pt x="64" y="93"/>
                  </a:lnTo>
                  <a:lnTo>
                    <a:pt x="57" y="99"/>
                  </a:lnTo>
                  <a:lnTo>
                    <a:pt x="50" y="100"/>
                  </a:lnTo>
                  <a:lnTo>
                    <a:pt x="42" y="102"/>
                  </a:lnTo>
                  <a:lnTo>
                    <a:pt x="37" y="102"/>
                  </a:lnTo>
                  <a:lnTo>
                    <a:pt x="30" y="99"/>
                  </a:lnTo>
                  <a:lnTo>
                    <a:pt x="24" y="95"/>
                  </a:lnTo>
                  <a:lnTo>
                    <a:pt x="21" y="89"/>
                  </a:lnTo>
                  <a:lnTo>
                    <a:pt x="21" y="100"/>
                  </a:lnTo>
                  <a:lnTo>
                    <a:pt x="0" y="100"/>
                  </a:lnTo>
                  <a:close/>
                  <a:moveTo>
                    <a:pt x="21" y="62"/>
                  </a:moveTo>
                  <a:lnTo>
                    <a:pt x="21" y="69"/>
                  </a:lnTo>
                  <a:lnTo>
                    <a:pt x="22" y="75"/>
                  </a:lnTo>
                  <a:lnTo>
                    <a:pt x="24" y="80"/>
                  </a:lnTo>
                  <a:lnTo>
                    <a:pt x="28" y="84"/>
                  </a:lnTo>
                  <a:lnTo>
                    <a:pt x="32" y="88"/>
                  </a:lnTo>
                  <a:lnTo>
                    <a:pt x="37" y="88"/>
                  </a:lnTo>
                  <a:lnTo>
                    <a:pt x="42" y="88"/>
                  </a:lnTo>
                  <a:lnTo>
                    <a:pt x="46" y="86"/>
                  </a:lnTo>
                  <a:lnTo>
                    <a:pt x="50" y="82"/>
                  </a:lnTo>
                  <a:lnTo>
                    <a:pt x="52" y="78"/>
                  </a:lnTo>
                  <a:lnTo>
                    <a:pt x="53" y="71"/>
                  </a:lnTo>
                  <a:lnTo>
                    <a:pt x="53" y="64"/>
                  </a:lnTo>
                  <a:lnTo>
                    <a:pt x="53" y="57"/>
                  </a:lnTo>
                  <a:lnTo>
                    <a:pt x="52" y="51"/>
                  </a:lnTo>
                  <a:lnTo>
                    <a:pt x="48" y="46"/>
                  </a:lnTo>
                  <a:lnTo>
                    <a:pt x="46" y="44"/>
                  </a:lnTo>
                  <a:lnTo>
                    <a:pt x="41" y="42"/>
                  </a:lnTo>
                  <a:lnTo>
                    <a:pt x="37" y="40"/>
                  </a:lnTo>
                  <a:lnTo>
                    <a:pt x="32" y="42"/>
                  </a:lnTo>
                  <a:lnTo>
                    <a:pt x="28" y="44"/>
                  </a:lnTo>
                  <a:lnTo>
                    <a:pt x="24" y="46"/>
                  </a:lnTo>
                  <a:lnTo>
                    <a:pt x="22" y="51"/>
                  </a:lnTo>
                  <a:lnTo>
                    <a:pt x="21" y="57"/>
                  </a:lnTo>
                  <a:lnTo>
                    <a:pt x="21" y="6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399" name="Freeform 2055"/>
            <p:cNvSpPr>
              <a:spLocks noEditPoints="1"/>
            </p:cNvSpPr>
            <p:nvPr/>
          </p:nvSpPr>
          <p:spPr bwMode="auto">
            <a:xfrm>
              <a:off x="1544" y="905"/>
              <a:ext cx="35" cy="39"/>
            </a:xfrm>
            <a:custGeom>
              <a:avLst/>
              <a:gdLst>
                <a:gd name="T0" fmla="*/ 49 w 69"/>
                <a:gd name="T1" fmla="*/ 52 h 77"/>
                <a:gd name="T2" fmla="*/ 67 w 69"/>
                <a:gd name="T3" fmla="*/ 55 h 77"/>
                <a:gd name="T4" fmla="*/ 66 w 69"/>
                <a:gd name="T5" fmla="*/ 63 h 77"/>
                <a:gd name="T6" fmla="*/ 60 w 69"/>
                <a:gd name="T7" fmla="*/ 68 h 77"/>
                <a:gd name="T8" fmla="*/ 56 w 69"/>
                <a:gd name="T9" fmla="*/ 72 h 77"/>
                <a:gd name="T10" fmla="*/ 51 w 69"/>
                <a:gd name="T11" fmla="*/ 75 h 77"/>
                <a:gd name="T12" fmla="*/ 44 w 69"/>
                <a:gd name="T13" fmla="*/ 77 h 77"/>
                <a:gd name="T14" fmla="*/ 36 w 69"/>
                <a:gd name="T15" fmla="*/ 77 h 77"/>
                <a:gd name="T16" fmla="*/ 27 w 69"/>
                <a:gd name="T17" fmla="*/ 77 h 77"/>
                <a:gd name="T18" fmla="*/ 20 w 69"/>
                <a:gd name="T19" fmla="*/ 74 h 77"/>
                <a:gd name="T20" fmla="*/ 13 w 69"/>
                <a:gd name="T21" fmla="*/ 70 h 77"/>
                <a:gd name="T22" fmla="*/ 7 w 69"/>
                <a:gd name="T23" fmla="*/ 64 h 77"/>
                <a:gd name="T24" fmla="*/ 3 w 69"/>
                <a:gd name="T25" fmla="*/ 57 h 77"/>
                <a:gd name="T26" fmla="*/ 2 w 69"/>
                <a:gd name="T27" fmla="*/ 50 h 77"/>
                <a:gd name="T28" fmla="*/ 0 w 69"/>
                <a:gd name="T29" fmla="*/ 39 h 77"/>
                <a:gd name="T30" fmla="*/ 2 w 69"/>
                <a:gd name="T31" fmla="*/ 32 h 77"/>
                <a:gd name="T32" fmla="*/ 3 w 69"/>
                <a:gd name="T33" fmla="*/ 24 h 77"/>
                <a:gd name="T34" fmla="*/ 5 w 69"/>
                <a:gd name="T35" fmla="*/ 17 h 77"/>
                <a:gd name="T36" fmla="*/ 11 w 69"/>
                <a:gd name="T37" fmla="*/ 11 h 77"/>
                <a:gd name="T38" fmla="*/ 16 w 69"/>
                <a:gd name="T39" fmla="*/ 6 h 77"/>
                <a:gd name="T40" fmla="*/ 25 w 69"/>
                <a:gd name="T41" fmla="*/ 2 h 77"/>
                <a:gd name="T42" fmla="*/ 34 w 69"/>
                <a:gd name="T43" fmla="*/ 0 h 77"/>
                <a:gd name="T44" fmla="*/ 42 w 69"/>
                <a:gd name="T45" fmla="*/ 2 h 77"/>
                <a:gd name="T46" fmla="*/ 49 w 69"/>
                <a:gd name="T47" fmla="*/ 4 h 77"/>
                <a:gd name="T48" fmla="*/ 55 w 69"/>
                <a:gd name="T49" fmla="*/ 8 h 77"/>
                <a:gd name="T50" fmla="*/ 60 w 69"/>
                <a:gd name="T51" fmla="*/ 11 h 77"/>
                <a:gd name="T52" fmla="*/ 67 w 69"/>
                <a:gd name="T53" fmla="*/ 26 h 77"/>
                <a:gd name="T54" fmla="*/ 69 w 69"/>
                <a:gd name="T55" fmla="*/ 44 h 77"/>
                <a:gd name="T56" fmla="*/ 20 w 69"/>
                <a:gd name="T57" fmla="*/ 44 h 77"/>
                <a:gd name="T58" fmla="*/ 20 w 69"/>
                <a:gd name="T59" fmla="*/ 50 h 77"/>
                <a:gd name="T60" fmla="*/ 22 w 69"/>
                <a:gd name="T61" fmla="*/ 55 h 77"/>
                <a:gd name="T62" fmla="*/ 24 w 69"/>
                <a:gd name="T63" fmla="*/ 57 h 77"/>
                <a:gd name="T64" fmla="*/ 29 w 69"/>
                <a:gd name="T65" fmla="*/ 61 h 77"/>
                <a:gd name="T66" fmla="*/ 36 w 69"/>
                <a:gd name="T67" fmla="*/ 63 h 77"/>
                <a:gd name="T68" fmla="*/ 40 w 69"/>
                <a:gd name="T69" fmla="*/ 63 h 77"/>
                <a:gd name="T70" fmla="*/ 44 w 69"/>
                <a:gd name="T71" fmla="*/ 61 h 77"/>
                <a:gd name="T72" fmla="*/ 47 w 69"/>
                <a:gd name="T73" fmla="*/ 57 h 77"/>
                <a:gd name="T74" fmla="*/ 49 w 69"/>
                <a:gd name="T75" fmla="*/ 52 h 77"/>
                <a:gd name="T76" fmla="*/ 51 w 69"/>
                <a:gd name="T77" fmla="*/ 33 h 77"/>
                <a:gd name="T78" fmla="*/ 49 w 69"/>
                <a:gd name="T79" fmla="*/ 28 h 77"/>
                <a:gd name="T80" fmla="*/ 47 w 69"/>
                <a:gd name="T81" fmla="*/ 24 h 77"/>
                <a:gd name="T82" fmla="*/ 45 w 69"/>
                <a:gd name="T83" fmla="*/ 21 h 77"/>
                <a:gd name="T84" fmla="*/ 40 w 69"/>
                <a:gd name="T85" fmla="*/ 17 h 77"/>
                <a:gd name="T86" fmla="*/ 34 w 69"/>
                <a:gd name="T87" fmla="*/ 15 h 77"/>
                <a:gd name="T88" fmla="*/ 29 w 69"/>
                <a:gd name="T89" fmla="*/ 17 h 77"/>
                <a:gd name="T90" fmla="*/ 24 w 69"/>
                <a:gd name="T91" fmla="*/ 21 h 77"/>
                <a:gd name="T92" fmla="*/ 22 w 69"/>
                <a:gd name="T93" fmla="*/ 24 h 77"/>
                <a:gd name="T94" fmla="*/ 20 w 69"/>
                <a:gd name="T95" fmla="*/ 28 h 77"/>
                <a:gd name="T96" fmla="*/ 20 w 69"/>
                <a:gd name="T97" fmla="*/ 33 h 77"/>
                <a:gd name="T98" fmla="*/ 51 w 69"/>
                <a:gd name="T99" fmla="*/ 3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9" h="77">
                  <a:moveTo>
                    <a:pt x="49" y="52"/>
                  </a:moveTo>
                  <a:lnTo>
                    <a:pt x="67" y="55"/>
                  </a:lnTo>
                  <a:lnTo>
                    <a:pt x="66" y="63"/>
                  </a:lnTo>
                  <a:lnTo>
                    <a:pt x="60" y="68"/>
                  </a:lnTo>
                  <a:lnTo>
                    <a:pt x="56" y="72"/>
                  </a:lnTo>
                  <a:lnTo>
                    <a:pt x="51" y="75"/>
                  </a:lnTo>
                  <a:lnTo>
                    <a:pt x="44" y="77"/>
                  </a:lnTo>
                  <a:lnTo>
                    <a:pt x="36" y="77"/>
                  </a:lnTo>
                  <a:lnTo>
                    <a:pt x="27" y="77"/>
                  </a:lnTo>
                  <a:lnTo>
                    <a:pt x="20" y="74"/>
                  </a:lnTo>
                  <a:lnTo>
                    <a:pt x="13" y="70"/>
                  </a:lnTo>
                  <a:lnTo>
                    <a:pt x="7" y="64"/>
                  </a:lnTo>
                  <a:lnTo>
                    <a:pt x="3" y="57"/>
                  </a:lnTo>
                  <a:lnTo>
                    <a:pt x="2" y="50"/>
                  </a:lnTo>
                  <a:lnTo>
                    <a:pt x="0" y="39"/>
                  </a:lnTo>
                  <a:lnTo>
                    <a:pt x="2" y="32"/>
                  </a:lnTo>
                  <a:lnTo>
                    <a:pt x="3" y="24"/>
                  </a:lnTo>
                  <a:lnTo>
                    <a:pt x="5" y="17"/>
                  </a:lnTo>
                  <a:lnTo>
                    <a:pt x="11" y="11"/>
                  </a:lnTo>
                  <a:lnTo>
                    <a:pt x="16" y="6"/>
                  </a:lnTo>
                  <a:lnTo>
                    <a:pt x="25" y="2"/>
                  </a:lnTo>
                  <a:lnTo>
                    <a:pt x="34" y="0"/>
                  </a:lnTo>
                  <a:lnTo>
                    <a:pt x="42" y="2"/>
                  </a:lnTo>
                  <a:lnTo>
                    <a:pt x="49" y="4"/>
                  </a:lnTo>
                  <a:lnTo>
                    <a:pt x="55" y="8"/>
                  </a:lnTo>
                  <a:lnTo>
                    <a:pt x="60" y="11"/>
                  </a:lnTo>
                  <a:lnTo>
                    <a:pt x="67" y="26"/>
                  </a:lnTo>
                  <a:lnTo>
                    <a:pt x="69" y="44"/>
                  </a:lnTo>
                  <a:lnTo>
                    <a:pt x="20" y="44"/>
                  </a:lnTo>
                  <a:lnTo>
                    <a:pt x="20" y="50"/>
                  </a:lnTo>
                  <a:lnTo>
                    <a:pt x="22" y="55"/>
                  </a:lnTo>
                  <a:lnTo>
                    <a:pt x="24" y="57"/>
                  </a:lnTo>
                  <a:lnTo>
                    <a:pt x="29" y="61"/>
                  </a:lnTo>
                  <a:lnTo>
                    <a:pt x="36" y="63"/>
                  </a:lnTo>
                  <a:lnTo>
                    <a:pt x="40" y="63"/>
                  </a:lnTo>
                  <a:lnTo>
                    <a:pt x="44" y="61"/>
                  </a:lnTo>
                  <a:lnTo>
                    <a:pt x="47" y="57"/>
                  </a:lnTo>
                  <a:lnTo>
                    <a:pt x="49" y="52"/>
                  </a:lnTo>
                  <a:close/>
                  <a:moveTo>
                    <a:pt x="51" y="33"/>
                  </a:moveTo>
                  <a:lnTo>
                    <a:pt x="49" y="28"/>
                  </a:lnTo>
                  <a:lnTo>
                    <a:pt x="47" y="24"/>
                  </a:lnTo>
                  <a:lnTo>
                    <a:pt x="45" y="21"/>
                  </a:lnTo>
                  <a:lnTo>
                    <a:pt x="40" y="17"/>
                  </a:lnTo>
                  <a:lnTo>
                    <a:pt x="34" y="15"/>
                  </a:lnTo>
                  <a:lnTo>
                    <a:pt x="29" y="17"/>
                  </a:lnTo>
                  <a:lnTo>
                    <a:pt x="24" y="21"/>
                  </a:lnTo>
                  <a:lnTo>
                    <a:pt x="22" y="24"/>
                  </a:lnTo>
                  <a:lnTo>
                    <a:pt x="20" y="28"/>
                  </a:lnTo>
                  <a:lnTo>
                    <a:pt x="20" y="33"/>
                  </a:lnTo>
                  <a:lnTo>
                    <a:pt x="51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400" name="Freeform 2056"/>
            <p:cNvSpPr>
              <a:spLocks/>
            </p:cNvSpPr>
            <p:nvPr/>
          </p:nvSpPr>
          <p:spPr bwMode="auto">
            <a:xfrm>
              <a:off x="1582" y="905"/>
              <a:ext cx="35" cy="39"/>
            </a:xfrm>
            <a:custGeom>
              <a:avLst/>
              <a:gdLst>
                <a:gd name="T0" fmla="*/ 0 w 69"/>
                <a:gd name="T1" fmla="*/ 53 h 77"/>
                <a:gd name="T2" fmla="*/ 20 w 69"/>
                <a:gd name="T3" fmla="*/ 52 h 77"/>
                <a:gd name="T4" fmla="*/ 22 w 69"/>
                <a:gd name="T5" fmla="*/ 55 h 77"/>
                <a:gd name="T6" fmla="*/ 25 w 69"/>
                <a:gd name="T7" fmla="*/ 59 h 77"/>
                <a:gd name="T8" fmla="*/ 29 w 69"/>
                <a:gd name="T9" fmla="*/ 63 h 77"/>
                <a:gd name="T10" fmla="*/ 36 w 69"/>
                <a:gd name="T11" fmla="*/ 63 h 77"/>
                <a:gd name="T12" fmla="*/ 42 w 69"/>
                <a:gd name="T13" fmla="*/ 63 h 77"/>
                <a:gd name="T14" fmla="*/ 47 w 69"/>
                <a:gd name="T15" fmla="*/ 61 h 77"/>
                <a:gd name="T16" fmla="*/ 49 w 69"/>
                <a:gd name="T17" fmla="*/ 57 h 77"/>
                <a:gd name="T18" fmla="*/ 49 w 69"/>
                <a:gd name="T19" fmla="*/ 55 h 77"/>
                <a:gd name="T20" fmla="*/ 49 w 69"/>
                <a:gd name="T21" fmla="*/ 53 h 77"/>
                <a:gd name="T22" fmla="*/ 49 w 69"/>
                <a:gd name="T23" fmla="*/ 52 h 77"/>
                <a:gd name="T24" fmla="*/ 45 w 69"/>
                <a:gd name="T25" fmla="*/ 50 h 77"/>
                <a:gd name="T26" fmla="*/ 42 w 69"/>
                <a:gd name="T27" fmla="*/ 50 h 77"/>
                <a:gd name="T28" fmla="*/ 23 w 69"/>
                <a:gd name="T29" fmla="*/ 44 h 77"/>
                <a:gd name="T30" fmla="*/ 12 w 69"/>
                <a:gd name="T31" fmla="*/ 39 h 77"/>
                <a:gd name="T32" fmla="*/ 7 w 69"/>
                <a:gd name="T33" fmla="*/ 35 h 77"/>
                <a:gd name="T34" fmla="*/ 3 w 69"/>
                <a:gd name="T35" fmla="*/ 30 h 77"/>
                <a:gd name="T36" fmla="*/ 3 w 69"/>
                <a:gd name="T37" fmla="*/ 24 h 77"/>
                <a:gd name="T38" fmla="*/ 3 w 69"/>
                <a:gd name="T39" fmla="*/ 17 h 77"/>
                <a:gd name="T40" fmla="*/ 7 w 69"/>
                <a:gd name="T41" fmla="*/ 11 h 77"/>
                <a:gd name="T42" fmla="*/ 11 w 69"/>
                <a:gd name="T43" fmla="*/ 8 h 77"/>
                <a:gd name="T44" fmla="*/ 16 w 69"/>
                <a:gd name="T45" fmla="*/ 4 h 77"/>
                <a:gd name="T46" fmla="*/ 23 w 69"/>
                <a:gd name="T47" fmla="*/ 2 h 77"/>
                <a:gd name="T48" fmla="*/ 34 w 69"/>
                <a:gd name="T49" fmla="*/ 0 h 77"/>
                <a:gd name="T50" fmla="*/ 43 w 69"/>
                <a:gd name="T51" fmla="*/ 2 h 77"/>
                <a:gd name="T52" fmla="*/ 51 w 69"/>
                <a:gd name="T53" fmla="*/ 4 h 77"/>
                <a:gd name="T54" fmla="*/ 56 w 69"/>
                <a:gd name="T55" fmla="*/ 6 h 77"/>
                <a:gd name="T56" fmla="*/ 60 w 69"/>
                <a:gd name="T57" fmla="*/ 10 h 77"/>
                <a:gd name="T58" fmla="*/ 64 w 69"/>
                <a:gd name="T59" fmla="*/ 15 h 77"/>
                <a:gd name="T60" fmla="*/ 65 w 69"/>
                <a:gd name="T61" fmla="*/ 22 h 77"/>
                <a:gd name="T62" fmla="*/ 47 w 69"/>
                <a:gd name="T63" fmla="*/ 24 h 77"/>
                <a:gd name="T64" fmla="*/ 45 w 69"/>
                <a:gd name="T65" fmla="*/ 21 h 77"/>
                <a:gd name="T66" fmla="*/ 43 w 69"/>
                <a:gd name="T67" fmla="*/ 19 h 77"/>
                <a:gd name="T68" fmla="*/ 40 w 69"/>
                <a:gd name="T69" fmla="*/ 17 h 77"/>
                <a:gd name="T70" fmla="*/ 34 w 69"/>
                <a:gd name="T71" fmla="*/ 15 h 77"/>
                <a:gd name="T72" fmla="*/ 29 w 69"/>
                <a:gd name="T73" fmla="*/ 17 h 77"/>
                <a:gd name="T74" fmla="*/ 23 w 69"/>
                <a:gd name="T75" fmla="*/ 17 h 77"/>
                <a:gd name="T76" fmla="*/ 23 w 69"/>
                <a:gd name="T77" fmla="*/ 19 h 77"/>
                <a:gd name="T78" fmla="*/ 22 w 69"/>
                <a:gd name="T79" fmla="*/ 22 h 77"/>
                <a:gd name="T80" fmla="*/ 23 w 69"/>
                <a:gd name="T81" fmla="*/ 24 h 77"/>
                <a:gd name="T82" fmla="*/ 23 w 69"/>
                <a:gd name="T83" fmla="*/ 24 h 77"/>
                <a:gd name="T84" fmla="*/ 27 w 69"/>
                <a:gd name="T85" fmla="*/ 26 h 77"/>
                <a:gd name="T86" fmla="*/ 33 w 69"/>
                <a:gd name="T87" fmla="*/ 28 h 77"/>
                <a:gd name="T88" fmla="*/ 42 w 69"/>
                <a:gd name="T89" fmla="*/ 30 h 77"/>
                <a:gd name="T90" fmla="*/ 51 w 69"/>
                <a:gd name="T91" fmla="*/ 33 h 77"/>
                <a:gd name="T92" fmla="*/ 58 w 69"/>
                <a:gd name="T93" fmla="*/ 35 h 77"/>
                <a:gd name="T94" fmla="*/ 64 w 69"/>
                <a:gd name="T95" fmla="*/ 39 h 77"/>
                <a:gd name="T96" fmla="*/ 65 w 69"/>
                <a:gd name="T97" fmla="*/ 42 h 77"/>
                <a:gd name="T98" fmla="*/ 69 w 69"/>
                <a:gd name="T99" fmla="*/ 48 h 77"/>
                <a:gd name="T100" fmla="*/ 69 w 69"/>
                <a:gd name="T101" fmla="*/ 53 h 77"/>
                <a:gd name="T102" fmla="*/ 67 w 69"/>
                <a:gd name="T103" fmla="*/ 59 h 77"/>
                <a:gd name="T104" fmla="*/ 65 w 69"/>
                <a:gd name="T105" fmla="*/ 64 h 77"/>
                <a:gd name="T106" fmla="*/ 60 w 69"/>
                <a:gd name="T107" fmla="*/ 70 h 77"/>
                <a:gd name="T108" fmla="*/ 54 w 69"/>
                <a:gd name="T109" fmla="*/ 74 h 77"/>
                <a:gd name="T110" fmla="*/ 45 w 69"/>
                <a:gd name="T111" fmla="*/ 77 h 77"/>
                <a:gd name="T112" fmla="*/ 36 w 69"/>
                <a:gd name="T113" fmla="*/ 77 h 77"/>
                <a:gd name="T114" fmla="*/ 25 w 69"/>
                <a:gd name="T115" fmla="*/ 77 h 77"/>
                <a:gd name="T116" fmla="*/ 18 w 69"/>
                <a:gd name="T117" fmla="*/ 74 h 77"/>
                <a:gd name="T118" fmla="*/ 12 w 69"/>
                <a:gd name="T119" fmla="*/ 72 h 77"/>
                <a:gd name="T120" fmla="*/ 7 w 69"/>
                <a:gd name="T121" fmla="*/ 66 h 77"/>
                <a:gd name="T122" fmla="*/ 3 w 69"/>
                <a:gd name="T123" fmla="*/ 61 h 77"/>
                <a:gd name="T124" fmla="*/ 0 w 69"/>
                <a:gd name="T125" fmla="*/ 5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" h="77">
                  <a:moveTo>
                    <a:pt x="0" y="53"/>
                  </a:moveTo>
                  <a:lnTo>
                    <a:pt x="20" y="52"/>
                  </a:lnTo>
                  <a:lnTo>
                    <a:pt x="22" y="55"/>
                  </a:lnTo>
                  <a:lnTo>
                    <a:pt x="25" y="59"/>
                  </a:lnTo>
                  <a:lnTo>
                    <a:pt x="29" y="63"/>
                  </a:lnTo>
                  <a:lnTo>
                    <a:pt x="36" y="63"/>
                  </a:lnTo>
                  <a:lnTo>
                    <a:pt x="42" y="63"/>
                  </a:lnTo>
                  <a:lnTo>
                    <a:pt x="47" y="61"/>
                  </a:lnTo>
                  <a:lnTo>
                    <a:pt x="49" y="57"/>
                  </a:lnTo>
                  <a:lnTo>
                    <a:pt x="49" y="55"/>
                  </a:lnTo>
                  <a:lnTo>
                    <a:pt x="49" y="53"/>
                  </a:lnTo>
                  <a:lnTo>
                    <a:pt x="49" y="52"/>
                  </a:lnTo>
                  <a:lnTo>
                    <a:pt x="45" y="50"/>
                  </a:lnTo>
                  <a:lnTo>
                    <a:pt x="42" y="50"/>
                  </a:lnTo>
                  <a:lnTo>
                    <a:pt x="23" y="44"/>
                  </a:lnTo>
                  <a:lnTo>
                    <a:pt x="12" y="39"/>
                  </a:lnTo>
                  <a:lnTo>
                    <a:pt x="7" y="35"/>
                  </a:lnTo>
                  <a:lnTo>
                    <a:pt x="3" y="30"/>
                  </a:lnTo>
                  <a:lnTo>
                    <a:pt x="3" y="24"/>
                  </a:lnTo>
                  <a:lnTo>
                    <a:pt x="3" y="17"/>
                  </a:lnTo>
                  <a:lnTo>
                    <a:pt x="7" y="11"/>
                  </a:lnTo>
                  <a:lnTo>
                    <a:pt x="11" y="8"/>
                  </a:lnTo>
                  <a:lnTo>
                    <a:pt x="16" y="4"/>
                  </a:lnTo>
                  <a:lnTo>
                    <a:pt x="23" y="2"/>
                  </a:lnTo>
                  <a:lnTo>
                    <a:pt x="34" y="0"/>
                  </a:lnTo>
                  <a:lnTo>
                    <a:pt x="43" y="2"/>
                  </a:lnTo>
                  <a:lnTo>
                    <a:pt x="51" y="4"/>
                  </a:lnTo>
                  <a:lnTo>
                    <a:pt x="56" y="6"/>
                  </a:lnTo>
                  <a:lnTo>
                    <a:pt x="60" y="10"/>
                  </a:lnTo>
                  <a:lnTo>
                    <a:pt x="64" y="15"/>
                  </a:lnTo>
                  <a:lnTo>
                    <a:pt x="65" y="22"/>
                  </a:lnTo>
                  <a:lnTo>
                    <a:pt x="47" y="24"/>
                  </a:lnTo>
                  <a:lnTo>
                    <a:pt x="45" y="21"/>
                  </a:lnTo>
                  <a:lnTo>
                    <a:pt x="43" y="19"/>
                  </a:lnTo>
                  <a:lnTo>
                    <a:pt x="40" y="17"/>
                  </a:lnTo>
                  <a:lnTo>
                    <a:pt x="34" y="15"/>
                  </a:lnTo>
                  <a:lnTo>
                    <a:pt x="29" y="17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7" y="26"/>
                  </a:lnTo>
                  <a:lnTo>
                    <a:pt x="33" y="28"/>
                  </a:lnTo>
                  <a:lnTo>
                    <a:pt x="42" y="30"/>
                  </a:lnTo>
                  <a:lnTo>
                    <a:pt x="51" y="33"/>
                  </a:lnTo>
                  <a:lnTo>
                    <a:pt x="58" y="35"/>
                  </a:lnTo>
                  <a:lnTo>
                    <a:pt x="64" y="39"/>
                  </a:lnTo>
                  <a:lnTo>
                    <a:pt x="65" y="42"/>
                  </a:lnTo>
                  <a:lnTo>
                    <a:pt x="69" y="48"/>
                  </a:lnTo>
                  <a:lnTo>
                    <a:pt x="69" y="53"/>
                  </a:lnTo>
                  <a:lnTo>
                    <a:pt x="67" y="59"/>
                  </a:lnTo>
                  <a:lnTo>
                    <a:pt x="65" y="64"/>
                  </a:lnTo>
                  <a:lnTo>
                    <a:pt x="60" y="70"/>
                  </a:lnTo>
                  <a:lnTo>
                    <a:pt x="54" y="74"/>
                  </a:lnTo>
                  <a:lnTo>
                    <a:pt x="45" y="77"/>
                  </a:lnTo>
                  <a:lnTo>
                    <a:pt x="36" y="77"/>
                  </a:lnTo>
                  <a:lnTo>
                    <a:pt x="25" y="77"/>
                  </a:lnTo>
                  <a:lnTo>
                    <a:pt x="18" y="74"/>
                  </a:lnTo>
                  <a:lnTo>
                    <a:pt x="12" y="72"/>
                  </a:lnTo>
                  <a:lnTo>
                    <a:pt x="7" y="66"/>
                  </a:lnTo>
                  <a:lnTo>
                    <a:pt x="3" y="61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401" name="Freeform 2057"/>
            <p:cNvSpPr>
              <a:spLocks/>
            </p:cNvSpPr>
            <p:nvPr/>
          </p:nvSpPr>
          <p:spPr bwMode="auto">
            <a:xfrm>
              <a:off x="1622" y="893"/>
              <a:ext cx="22" cy="51"/>
            </a:xfrm>
            <a:custGeom>
              <a:avLst/>
              <a:gdLst>
                <a:gd name="T0" fmla="*/ 42 w 44"/>
                <a:gd name="T1" fmla="*/ 25 h 100"/>
                <a:gd name="T2" fmla="*/ 42 w 44"/>
                <a:gd name="T3" fmla="*/ 40 h 100"/>
                <a:gd name="T4" fmla="*/ 27 w 44"/>
                <a:gd name="T5" fmla="*/ 40 h 100"/>
                <a:gd name="T6" fmla="*/ 27 w 44"/>
                <a:gd name="T7" fmla="*/ 71 h 100"/>
                <a:gd name="T8" fmla="*/ 27 w 44"/>
                <a:gd name="T9" fmla="*/ 76 h 100"/>
                <a:gd name="T10" fmla="*/ 27 w 44"/>
                <a:gd name="T11" fmla="*/ 80 h 100"/>
                <a:gd name="T12" fmla="*/ 27 w 44"/>
                <a:gd name="T13" fmla="*/ 82 h 100"/>
                <a:gd name="T14" fmla="*/ 27 w 44"/>
                <a:gd name="T15" fmla="*/ 84 h 100"/>
                <a:gd name="T16" fmla="*/ 29 w 44"/>
                <a:gd name="T17" fmla="*/ 84 h 100"/>
                <a:gd name="T18" fmla="*/ 31 w 44"/>
                <a:gd name="T19" fmla="*/ 86 h 100"/>
                <a:gd name="T20" fmla="*/ 33 w 44"/>
                <a:gd name="T21" fmla="*/ 86 h 100"/>
                <a:gd name="T22" fmla="*/ 36 w 44"/>
                <a:gd name="T23" fmla="*/ 86 h 100"/>
                <a:gd name="T24" fmla="*/ 42 w 44"/>
                <a:gd name="T25" fmla="*/ 84 h 100"/>
                <a:gd name="T26" fmla="*/ 44 w 44"/>
                <a:gd name="T27" fmla="*/ 98 h 100"/>
                <a:gd name="T28" fmla="*/ 36 w 44"/>
                <a:gd name="T29" fmla="*/ 100 h 100"/>
                <a:gd name="T30" fmla="*/ 27 w 44"/>
                <a:gd name="T31" fmla="*/ 100 h 100"/>
                <a:gd name="T32" fmla="*/ 22 w 44"/>
                <a:gd name="T33" fmla="*/ 100 h 100"/>
                <a:gd name="T34" fmla="*/ 18 w 44"/>
                <a:gd name="T35" fmla="*/ 98 h 100"/>
                <a:gd name="T36" fmla="*/ 15 w 44"/>
                <a:gd name="T37" fmla="*/ 97 h 100"/>
                <a:gd name="T38" fmla="*/ 11 w 44"/>
                <a:gd name="T39" fmla="*/ 95 h 100"/>
                <a:gd name="T40" fmla="*/ 9 w 44"/>
                <a:gd name="T41" fmla="*/ 91 h 100"/>
                <a:gd name="T42" fmla="*/ 9 w 44"/>
                <a:gd name="T43" fmla="*/ 86 h 100"/>
                <a:gd name="T44" fmla="*/ 9 w 44"/>
                <a:gd name="T45" fmla="*/ 84 h 100"/>
                <a:gd name="T46" fmla="*/ 7 w 44"/>
                <a:gd name="T47" fmla="*/ 78 h 100"/>
                <a:gd name="T48" fmla="*/ 7 w 44"/>
                <a:gd name="T49" fmla="*/ 73 h 100"/>
                <a:gd name="T50" fmla="*/ 7 w 44"/>
                <a:gd name="T51" fmla="*/ 40 h 100"/>
                <a:gd name="T52" fmla="*/ 0 w 44"/>
                <a:gd name="T53" fmla="*/ 40 h 100"/>
                <a:gd name="T54" fmla="*/ 0 w 44"/>
                <a:gd name="T55" fmla="*/ 25 h 100"/>
                <a:gd name="T56" fmla="*/ 7 w 44"/>
                <a:gd name="T57" fmla="*/ 25 h 100"/>
                <a:gd name="T58" fmla="*/ 7 w 44"/>
                <a:gd name="T59" fmla="*/ 11 h 100"/>
                <a:gd name="T60" fmla="*/ 27 w 44"/>
                <a:gd name="T61" fmla="*/ 0 h 100"/>
                <a:gd name="T62" fmla="*/ 27 w 44"/>
                <a:gd name="T63" fmla="*/ 25 h 100"/>
                <a:gd name="T64" fmla="*/ 42 w 44"/>
                <a:gd name="T65" fmla="*/ 2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" h="100">
                  <a:moveTo>
                    <a:pt x="42" y="25"/>
                  </a:moveTo>
                  <a:lnTo>
                    <a:pt x="42" y="40"/>
                  </a:lnTo>
                  <a:lnTo>
                    <a:pt x="27" y="40"/>
                  </a:lnTo>
                  <a:lnTo>
                    <a:pt x="27" y="71"/>
                  </a:lnTo>
                  <a:lnTo>
                    <a:pt x="27" y="76"/>
                  </a:lnTo>
                  <a:lnTo>
                    <a:pt x="27" y="80"/>
                  </a:lnTo>
                  <a:lnTo>
                    <a:pt x="27" y="82"/>
                  </a:lnTo>
                  <a:lnTo>
                    <a:pt x="27" y="84"/>
                  </a:lnTo>
                  <a:lnTo>
                    <a:pt x="29" y="84"/>
                  </a:lnTo>
                  <a:lnTo>
                    <a:pt x="31" y="86"/>
                  </a:lnTo>
                  <a:lnTo>
                    <a:pt x="33" y="86"/>
                  </a:lnTo>
                  <a:lnTo>
                    <a:pt x="36" y="86"/>
                  </a:lnTo>
                  <a:lnTo>
                    <a:pt x="42" y="84"/>
                  </a:lnTo>
                  <a:lnTo>
                    <a:pt x="44" y="98"/>
                  </a:lnTo>
                  <a:lnTo>
                    <a:pt x="36" y="100"/>
                  </a:lnTo>
                  <a:lnTo>
                    <a:pt x="27" y="100"/>
                  </a:lnTo>
                  <a:lnTo>
                    <a:pt x="22" y="100"/>
                  </a:lnTo>
                  <a:lnTo>
                    <a:pt x="18" y="98"/>
                  </a:lnTo>
                  <a:lnTo>
                    <a:pt x="15" y="97"/>
                  </a:lnTo>
                  <a:lnTo>
                    <a:pt x="11" y="95"/>
                  </a:lnTo>
                  <a:lnTo>
                    <a:pt x="9" y="91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7" y="78"/>
                  </a:lnTo>
                  <a:lnTo>
                    <a:pt x="7" y="73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25"/>
                  </a:lnTo>
                  <a:lnTo>
                    <a:pt x="7" y="25"/>
                  </a:lnTo>
                  <a:lnTo>
                    <a:pt x="7" y="11"/>
                  </a:lnTo>
                  <a:lnTo>
                    <a:pt x="27" y="0"/>
                  </a:lnTo>
                  <a:lnTo>
                    <a:pt x="27" y="25"/>
                  </a:lnTo>
                  <a:lnTo>
                    <a:pt x="42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402" name="Freeform 2058"/>
            <p:cNvSpPr>
              <a:spLocks/>
            </p:cNvSpPr>
            <p:nvPr/>
          </p:nvSpPr>
          <p:spPr bwMode="auto">
            <a:xfrm>
              <a:off x="1665" y="892"/>
              <a:ext cx="24" cy="51"/>
            </a:xfrm>
            <a:custGeom>
              <a:avLst/>
              <a:gdLst>
                <a:gd name="T0" fmla="*/ 0 w 47"/>
                <a:gd name="T1" fmla="*/ 29 h 102"/>
                <a:gd name="T2" fmla="*/ 9 w 47"/>
                <a:gd name="T3" fmla="*/ 29 h 102"/>
                <a:gd name="T4" fmla="*/ 9 w 47"/>
                <a:gd name="T5" fmla="*/ 24 h 102"/>
                <a:gd name="T6" fmla="*/ 11 w 47"/>
                <a:gd name="T7" fmla="*/ 17 h 102"/>
                <a:gd name="T8" fmla="*/ 13 w 47"/>
                <a:gd name="T9" fmla="*/ 11 h 102"/>
                <a:gd name="T10" fmla="*/ 14 w 47"/>
                <a:gd name="T11" fmla="*/ 6 h 102"/>
                <a:gd name="T12" fmla="*/ 18 w 47"/>
                <a:gd name="T13" fmla="*/ 4 h 102"/>
                <a:gd name="T14" fmla="*/ 25 w 47"/>
                <a:gd name="T15" fmla="*/ 0 h 102"/>
                <a:gd name="T16" fmla="*/ 33 w 47"/>
                <a:gd name="T17" fmla="*/ 0 h 102"/>
                <a:gd name="T18" fmla="*/ 40 w 47"/>
                <a:gd name="T19" fmla="*/ 0 h 102"/>
                <a:gd name="T20" fmla="*/ 47 w 47"/>
                <a:gd name="T21" fmla="*/ 2 h 102"/>
                <a:gd name="T22" fmla="*/ 45 w 47"/>
                <a:gd name="T23" fmla="*/ 17 h 102"/>
                <a:gd name="T24" fmla="*/ 42 w 47"/>
                <a:gd name="T25" fmla="*/ 15 h 102"/>
                <a:gd name="T26" fmla="*/ 36 w 47"/>
                <a:gd name="T27" fmla="*/ 15 h 102"/>
                <a:gd name="T28" fmla="*/ 33 w 47"/>
                <a:gd name="T29" fmla="*/ 15 h 102"/>
                <a:gd name="T30" fmla="*/ 31 w 47"/>
                <a:gd name="T31" fmla="*/ 17 h 102"/>
                <a:gd name="T32" fmla="*/ 29 w 47"/>
                <a:gd name="T33" fmla="*/ 20 h 102"/>
                <a:gd name="T34" fmla="*/ 29 w 47"/>
                <a:gd name="T35" fmla="*/ 24 h 102"/>
                <a:gd name="T36" fmla="*/ 29 w 47"/>
                <a:gd name="T37" fmla="*/ 29 h 102"/>
                <a:gd name="T38" fmla="*/ 44 w 47"/>
                <a:gd name="T39" fmla="*/ 29 h 102"/>
                <a:gd name="T40" fmla="*/ 44 w 47"/>
                <a:gd name="T41" fmla="*/ 44 h 102"/>
                <a:gd name="T42" fmla="*/ 29 w 47"/>
                <a:gd name="T43" fmla="*/ 44 h 102"/>
                <a:gd name="T44" fmla="*/ 29 w 47"/>
                <a:gd name="T45" fmla="*/ 102 h 102"/>
                <a:gd name="T46" fmla="*/ 9 w 47"/>
                <a:gd name="T47" fmla="*/ 102 h 102"/>
                <a:gd name="T48" fmla="*/ 9 w 47"/>
                <a:gd name="T49" fmla="*/ 44 h 102"/>
                <a:gd name="T50" fmla="*/ 0 w 47"/>
                <a:gd name="T51" fmla="*/ 44 h 102"/>
                <a:gd name="T52" fmla="*/ 0 w 47"/>
                <a:gd name="T53" fmla="*/ 2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7" h="102">
                  <a:moveTo>
                    <a:pt x="0" y="29"/>
                  </a:moveTo>
                  <a:lnTo>
                    <a:pt x="9" y="29"/>
                  </a:lnTo>
                  <a:lnTo>
                    <a:pt x="9" y="24"/>
                  </a:lnTo>
                  <a:lnTo>
                    <a:pt x="11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8" y="4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0" y="0"/>
                  </a:lnTo>
                  <a:lnTo>
                    <a:pt x="47" y="2"/>
                  </a:lnTo>
                  <a:lnTo>
                    <a:pt x="45" y="17"/>
                  </a:lnTo>
                  <a:lnTo>
                    <a:pt x="42" y="15"/>
                  </a:lnTo>
                  <a:lnTo>
                    <a:pt x="36" y="15"/>
                  </a:lnTo>
                  <a:lnTo>
                    <a:pt x="33" y="15"/>
                  </a:lnTo>
                  <a:lnTo>
                    <a:pt x="31" y="17"/>
                  </a:lnTo>
                  <a:lnTo>
                    <a:pt x="29" y="20"/>
                  </a:lnTo>
                  <a:lnTo>
                    <a:pt x="29" y="24"/>
                  </a:lnTo>
                  <a:lnTo>
                    <a:pt x="29" y="29"/>
                  </a:lnTo>
                  <a:lnTo>
                    <a:pt x="44" y="29"/>
                  </a:lnTo>
                  <a:lnTo>
                    <a:pt x="44" y="44"/>
                  </a:lnTo>
                  <a:lnTo>
                    <a:pt x="29" y="44"/>
                  </a:lnTo>
                  <a:lnTo>
                    <a:pt x="29" y="102"/>
                  </a:lnTo>
                  <a:lnTo>
                    <a:pt x="9" y="102"/>
                  </a:lnTo>
                  <a:lnTo>
                    <a:pt x="9" y="44"/>
                  </a:lnTo>
                  <a:lnTo>
                    <a:pt x="0" y="4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403" name="Freeform 2059"/>
            <p:cNvSpPr>
              <a:spLocks noEditPoints="1"/>
            </p:cNvSpPr>
            <p:nvPr/>
          </p:nvSpPr>
          <p:spPr bwMode="auto">
            <a:xfrm>
              <a:off x="1692" y="892"/>
              <a:ext cx="9" cy="51"/>
            </a:xfrm>
            <a:custGeom>
              <a:avLst/>
              <a:gdLst>
                <a:gd name="T0" fmla="*/ 0 w 18"/>
                <a:gd name="T1" fmla="*/ 18 h 100"/>
                <a:gd name="T2" fmla="*/ 0 w 18"/>
                <a:gd name="T3" fmla="*/ 0 h 100"/>
                <a:gd name="T4" fmla="*/ 18 w 18"/>
                <a:gd name="T5" fmla="*/ 0 h 100"/>
                <a:gd name="T6" fmla="*/ 18 w 18"/>
                <a:gd name="T7" fmla="*/ 18 h 100"/>
                <a:gd name="T8" fmla="*/ 0 w 18"/>
                <a:gd name="T9" fmla="*/ 18 h 100"/>
                <a:gd name="T10" fmla="*/ 0 w 18"/>
                <a:gd name="T11" fmla="*/ 100 h 100"/>
                <a:gd name="T12" fmla="*/ 0 w 18"/>
                <a:gd name="T13" fmla="*/ 27 h 100"/>
                <a:gd name="T14" fmla="*/ 18 w 18"/>
                <a:gd name="T15" fmla="*/ 27 h 100"/>
                <a:gd name="T16" fmla="*/ 18 w 18"/>
                <a:gd name="T17" fmla="*/ 100 h 100"/>
                <a:gd name="T18" fmla="*/ 0 w 18"/>
                <a:gd name="T19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00">
                  <a:moveTo>
                    <a:pt x="0" y="18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8"/>
                  </a:lnTo>
                  <a:lnTo>
                    <a:pt x="0" y="18"/>
                  </a:lnTo>
                  <a:close/>
                  <a:moveTo>
                    <a:pt x="0" y="100"/>
                  </a:moveTo>
                  <a:lnTo>
                    <a:pt x="0" y="27"/>
                  </a:lnTo>
                  <a:lnTo>
                    <a:pt x="18" y="27"/>
                  </a:lnTo>
                  <a:lnTo>
                    <a:pt x="18" y="100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404" name="Freeform 2060"/>
            <p:cNvSpPr>
              <a:spLocks/>
            </p:cNvSpPr>
            <p:nvPr/>
          </p:nvSpPr>
          <p:spPr bwMode="auto">
            <a:xfrm>
              <a:off x="1708" y="893"/>
              <a:ext cx="22" cy="51"/>
            </a:xfrm>
            <a:custGeom>
              <a:avLst/>
              <a:gdLst>
                <a:gd name="T0" fmla="*/ 42 w 43"/>
                <a:gd name="T1" fmla="*/ 25 h 100"/>
                <a:gd name="T2" fmla="*/ 42 w 43"/>
                <a:gd name="T3" fmla="*/ 40 h 100"/>
                <a:gd name="T4" fmla="*/ 27 w 43"/>
                <a:gd name="T5" fmla="*/ 40 h 100"/>
                <a:gd name="T6" fmla="*/ 27 w 43"/>
                <a:gd name="T7" fmla="*/ 71 h 100"/>
                <a:gd name="T8" fmla="*/ 27 w 43"/>
                <a:gd name="T9" fmla="*/ 76 h 100"/>
                <a:gd name="T10" fmla="*/ 29 w 43"/>
                <a:gd name="T11" fmla="*/ 80 h 100"/>
                <a:gd name="T12" fmla="*/ 29 w 43"/>
                <a:gd name="T13" fmla="*/ 82 h 100"/>
                <a:gd name="T14" fmla="*/ 29 w 43"/>
                <a:gd name="T15" fmla="*/ 84 h 100"/>
                <a:gd name="T16" fmla="*/ 31 w 43"/>
                <a:gd name="T17" fmla="*/ 84 h 100"/>
                <a:gd name="T18" fmla="*/ 32 w 43"/>
                <a:gd name="T19" fmla="*/ 86 h 100"/>
                <a:gd name="T20" fmla="*/ 34 w 43"/>
                <a:gd name="T21" fmla="*/ 86 h 100"/>
                <a:gd name="T22" fmla="*/ 38 w 43"/>
                <a:gd name="T23" fmla="*/ 86 h 100"/>
                <a:gd name="T24" fmla="*/ 43 w 43"/>
                <a:gd name="T25" fmla="*/ 84 h 100"/>
                <a:gd name="T26" fmla="*/ 43 w 43"/>
                <a:gd name="T27" fmla="*/ 98 h 100"/>
                <a:gd name="T28" fmla="*/ 36 w 43"/>
                <a:gd name="T29" fmla="*/ 100 h 100"/>
                <a:gd name="T30" fmla="*/ 29 w 43"/>
                <a:gd name="T31" fmla="*/ 100 h 100"/>
                <a:gd name="T32" fmla="*/ 23 w 43"/>
                <a:gd name="T33" fmla="*/ 100 h 100"/>
                <a:gd name="T34" fmla="*/ 18 w 43"/>
                <a:gd name="T35" fmla="*/ 98 h 100"/>
                <a:gd name="T36" fmla="*/ 14 w 43"/>
                <a:gd name="T37" fmla="*/ 97 h 100"/>
                <a:gd name="T38" fmla="*/ 12 w 43"/>
                <a:gd name="T39" fmla="*/ 95 h 100"/>
                <a:gd name="T40" fmla="*/ 11 w 43"/>
                <a:gd name="T41" fmla="*/ 91 h 100"/>
                <a:gd name="T42" fmla="*/ 9 w 43"/>
                <a:gd name="T43" fmla="*/ 86 h 100"/>
                <a:gd name="T44" fmla="*/ 9 w 43"/>
                <a:gd name="T45" fmla="*/ 84 h 100"/>
                <a:gd name="T46" fmla="*/ 9 w 43"/>
                <a:gd name="T47" fmla="*/ 78 h 100"/>
                <a:gd name="T48" fmla="*/ 9 w 43"/>
                <a:gd name="T49" fmla="*/ 73 h 100"/>
                <a:gd name="T50" fmla="*/ 9 w 43"/>
                <a:gd name="T51" fmla="*/ 40 h 100"/>
                <a:gd name="T52" fmla="*/ 0 w 43"/>
                <a:gd name="T53" fmla="*/ 40 h 100"/>
                <a:gd name="T54" fmla="*/ 0 w 43"/>
                <a:gd name="T55" fmla="*/ 25 h 100"/>
                <a:gd name="T56" fmla="*/ 9 w 43"/>
                <a:gd name="T57" fmla="*/ 25 h 100"/>
                <a:gd name="T58" fmla="*/ 9 w 43"/>
                <a:gd name="T59" fmla="*/ 11 h 100"/>
                <a:gd name="T60" fmla="*/ 27 w 43"/>
                <a:gd name="T61" fmla="*/ 0 h 100"/>
                <a:gd name="T62" fmla="*/ 27 w 43"/>
                <a:gd name="T63" fmla="*/ 25 h 100"/>
                <a:gd name="T64" fmla="*/ 42 w 43"/>
                <a:gd name="T65" fmla="*/ 2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100">
                  <a:moveTo>
                    <a:pt x="42" y="25"/>
                  </a:moveTo>
                  <a:lnTo>
                    <a:pt x="42" y="40"/>
                  </a:lnTo>
                  <a:lnTo>
                    <a:pt x="27" y="40"/>
                  </a:lnTo>
                  <a:lnTo>
                    <a:pt x="27" y="71"/>
                  </a:lnTo>
                  <a:lnTo>
                    <a:pt x="27" y="76"/>
                  </a:lnTo>
                  <a:lnTo>
                    <a:pt x="29" y="80"/>
                  </a:lnTo>
                  <a:lnTo>
                    <a:pt x="29" y="82"/>
                  </a:lnTo>
                  <a:lnTo>
                    <a:pt x="29" y="84"/>
                  </a:lnTo>
                  <a:lnTo>
                    <a:pt x="31" y="84"/>
                  </a:lnTo>
                  <a:lnTo>
                    <a:pt x="32" y="86"/>
                  </a:lnTo>
                  <a:lnTo>
                    <a:pt x="34" y="86"/>
                  </a:lnTo>
                  <a:lnTo>
                    <a:pt x="38" y="86"/>
                  </a:lnTo>
                  <a:lnTo>
                    <a:pt x="43" y="84"/>
                  </a:lnTo>
                  <a:lnTo>
                    <a:pt x="43" y="98"/>
                  </a:lnTo>
                  <a:lnTo>
                    <a:pt x="36" y="100"/>
                  </a:lnTo>
                  <a:lnTo>
                    <a:pt x="29" y="100"/>
                  </a:lnTo>
                  <a:lnTo>
                    <a:pt x="23" y="100"/>
                  </a:lnTo>
                  <a:lnTo>
                    <a:pt x="18" y="98"/>
                  </a:lnTo>
                  <a:lnTo>
                    <a:pt x="14" y="97"/>
                  </a:lnTo>
                  <a:lnTo>
                    <a:pt x="12" y="95"/>
                  </a:lnTo>
                  <a:lnTo>
                    <a:pt x="11" y="91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9" y="78"/>
                  </a:lnTo>
                  <a:lnTo>
                    <a:pt x="9" y="73"/>
                  </a:lnTo>
                  <a:lnTo>
                    <a:pt x="9" y="40"/>
                  </a:lnTo>
                  <a:lnTo>
                    <a:pt x="0" y="40"/>
                  </a:lnTo>
                  <a:lnTo>
                    <a:pt x="0" y="25"/>
                  </a:lnTo>
                  <a:lnTo>
                    <a:pt x="9" y="25"/>
                  </a:lnTo>
                  <a:lnTo>
                    <a:pt x="9" y="11"/>
                  </a:lnTo>
                  <a:lnTo>
                    <a:pt x="27" y="0"/>
                  </a:lnTo>
                  <a:lnTo>
                    <a:pt x="27" y="25"/>
                  </a:lnTo>
                  <a:lnTo>
                    <a:pt x="42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405" name="Freeform 2061"/>
            <p:cNvSpPr>
              <a:spLocks/>
            </p:cNvSpPr>
            <p:nvPr/>
          </p:nvSpPr>
          <p:spPr bwMode="auto">
            <a:xfrm>
              <a:off x="1732" y="892"/>
              <a:ext cx="18" cy="64"/>
            </a:xfrm>
            <a:custGeom>
              <a:avLst/>
              <a:gdLst>
                <a:gd name="T0" fmla="*/ 0 w 35"/>
                <a:gd name="T1" fmla="*/ 128 h 128"/>
                <a:gd name="T2" fmla="*/ 4 w 35"/>
                <a:gd name="T3" fmla="*/ 120 h 128"/>
                <a:gd name="T4" fmla="*/ 5 w 35"/>
                <a:gd name="T5" fmla="*/ 115 h 128"/>
                <a:gd name="T6" fmla="*/ 7 w 35"/>
                <a:gd name="T7" fmla="*/ 109 h 128"/>
                <a:gd name="T8" fmla="*/ 11 w 35"/>
                <a:gd name="T9" fmla="*/ 104 h 128"/>
                <a:gd name="T10" fmla="*/ 13 w 35"/>
                <a:gd name="T11" fmla="*/ 95 h 128"/>
                <a:gd name="T12" fmla="*/ 13 w 35"/>
                <a:gd name="T13" fmla="*/ 88 h 128"/>
                <a:gd name="T14" fmla="*/ 14 w 35"/>
                <a:gd name="T15" fmla="*/ 80 h 128"/>
                <a:gd name="T16" fmla="*/ 14 w 35"/>
                <a:gd name="T17" fmla="*/ 73 h 128"/>
                <a:gd name="T18" fmla="*/ 14 w 35"/>
                <a:gd name="T19" fmla="*/ 64 h 128"/>
                <a:gd name="T20" fmla="*/ 14 w 35"/>
                <a:gd name="T21" fmla="*/ 49 h 128"/>
                <a:gd name="T22" fmla="*/ 13 w 35"/>
                <a:gd name="T23" fmla="*/ 35 h 128"/>
                <a:gd name="T24" fmla="*/ 7 w 35"/>
                <a:gd name="T25" fmla="*/ 18 h 128"/>
                <a:gd name="T26" fmla="*/ 0 w 35"/>
                <a:gd name="T27" fmla="*/ 0 h 128"/>
                <a:gd name="T28" fmla="*/ 13 w 35"/>
                <a:gd name="T29" fmla="*/ 0 h 128"/>
                <a:gd name="T30" fmla="*/ 22 w 35"/>
                <a:gd name="T31" fmla="*/ 15 h 128"/>
                <a:gd name="T32" fmla="*/ 29 w 35"/>
                <a:gd name="T33" fmla="*/ 31 h 128"/>
                <a:gd name="T34" fmla="*/ 33 w 35"/>
                <a:gd name="T35" fmla="*/ 47 h 128"/>
                <a:gd name="T36" fmla="*/ 35 w 35"/>
                <a:gd name="T37" fmla="*/ 64 h 128"/>
                <a:gd name="T38" fmla="*/ 33 w 35"/>
                <a:gd name="T39" fmla="*/ 78 h 128"/>
                <a:gd name="T40" fmla="*/ 29 w 35"/>
                <a:gd name="T41" fmla="*/ 93 h 128"/>
                <a:gd name="T42" fmla="*/ 24 w 35"/>
                <a:gd name="T43" fmla="*/ 111 h 128"/>
                <a:gd name="T44" fmla="*/ 13 w 35"/>
                <a:gd name="T45" fmla="*/ 128 h 128"/>
                <a:gd name="T46" fmla="*/ 0 w 35"/>
                <a:gd name="T47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" h="128">
                  <a:moveTo>
                    <a:pt x="0" y="128"/>
                  </a:moveTo>
                  <a:lnTo>
                    <a:pt x="4" y="120"/>
                  </a:lnTo>
                  <a:lnTo>
                    <a:pt x="5" y="115"/>
                  </a:lnTo>
                  <a:lnTo>
                    <a:pt x="7" y="109"/>
                  </a:lnTo>
                  <a:lnTo>
                    <a:pt x="11" y="104"/>
                  </a:lnTo>
                  <a:lnTo>
                    <a:pt x="13" y="95"/>
                  </a:lnTo>
                  <a:lnTo>
                    <a:pt x="13" y="88"/>
                  </a:lnTo>
                  <a:lnTo>
                    <a:pt x="14" y="80"/>
                  </a:lnTo>
                  <a:lnTo>
                    <a:pt x="14" y="73"/>
                  </a:lnTo>
                  <a:lnTo>
                    <a:pt x="14" y="64"/>
                  </a:lnTo>
                  <a:lnTo>
                    <a:pt x="14" y="49"/>
                  </a:lnTo>
                  <a:lnTo>
                    <a:pt x="13" y="35"/>
                  </a:lnTo>
                  <a:lnTo>
                    <a:pt x="7" y="18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2" y="15"/>
                  </a:lnTo>
                  <a:lnTo>
                    <a:pt x="29" y="31"/>
                  </a:lnTo>
                  <a:lnTo>
                    <a:pt x="33" y="47"/>
                  </a:lnTo>
                  <a:lnTo>
                    <a:pt x="35" y="64"/>
                  </a:lnTo>
                  <a:lnTo>
                    <a:pt x="33" y="78"/>
                  </a:lnTo>
                  <a:lnTo>
                    <a:pt x="29" y="93"/>
                  </a:lnTo>
                  <a:lnTo>
                    <a:pt x="24" y="111"/>
                  </a:lnTo>
                  <a:lnTo>
                    <a:pt x="13" y="128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406" name="Line 2062"/>
            <p:cNvSpPr>
              <a:spLocks noChangeShapeType="1"/>
            </p:cNvSpPr>
            <p:nvPr/>
          </p:nvSpPr>
          <p:spPr bwMode="auto">
            <a:xfrm flipH="1">
              <a:off x="984" y="1010"/>
              <a:ext cx="101" cy="1"/>
            </a:xfrm>
            <a:prstGeom prst="line">
              <a:avLst/>
            </a:prstGeom>
            <a:noFill/>
            <a:ln w="1428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407" name="Freeform 2063"/>
            <p:cNvSpPr>
              <a:spLocks noEditPoints="1"/>
            </p:cNvSpPr>
            <p:nvPr/>
          </p:nvSpPr>
          <p:spPr bwMode="auto">
            <a:xfrm>
              <a:off x="1191" y="998"/>
              <a:ext cx="36" cy="51"/>
            </a:xfrm>
            <a:custGeom>
              <a:avLst/>
              <a:gdLst>
                <a:gd name="T0" fmla="*/ 0 w 72"/>
                <a:gd name="T1" fmla="*/ 2 h 102"/>
                <a:gd name="T2" fmla="*/ 20 w 72"/>
                <a:gd name="T3" fmla="*/ 2 h 102"/>
                <a:gd name="T4" fmla="*/ 20 w 72"/>
                <a:gd name="T5" fmla="*/ 13 h 102"/>
                <a:gd name="T6" fmla="*/ 24 w 72"/>
                <a:gd name="T7" fmla="*/ 7 h 102"/>
                <a:gd name="T8" fmla="*/ 30 w 72"/>
                <a:gd name="T9" fmla="*/ 3 h 102"/>
                <a:gd name="T10" fmla="*/ 35 w 72"/>
                <a:gd name="T11" fmla="*/ 2 h 102"/>
                <a:gd name="T12" fmla="*/ 42 w 72"/>
                <a:gd name="T13" fmla="*/ 0 h 102"/>
                <a:gd name="T14" fmla="*/ 50 w 72"/>
                <a:gd name="T15" fmla="*/ 2 h 102"/>
                <a:gd name="T16" fmla="*/ 57 w 72"/>
                <a:gd name="T17" fmla="*/ 5 h 102"/>
                <a:gd name="T18" fmla="*/ 64 w 72"/>
                <a:gd name="T19" fmla="*/ 11 h 102"/>
                <a:gd name="T20" fmla="*/ 68 w 72"/>
                <a:gd name="T21" fmla="*/ 16 h 102"/>
                <a:gd name="T22" fmla="*/ 70 w 72"/>
                <a:gd name="T23" fmla="*/ 22 h 102"/>
                <a:gd name="T24" fmla="*/ 72 w 72"/>
                <a:gd name="T25" fmla="*/ 29 h 102"/>
                <a:gd name="T26" fmla="*/ 72 w 72"/>
                <a:gd name="T27" fmla="*/ 38 h 102"/>
                <a:gd name="T28" fmla="*/ 72 w 72"/>
                <a:gd name="T29" fmla="*/ 47 h 102"/>
                <a:gd name="T30" fmla="*/ 70 w 72"/>
                <a:gd name="T31" fmla="*/ 55 h 102"/>
                <a:gd name="T32" fmla="*/ 68 w 72"/>
                <a:gd name="T33" fmla="*/ 60 h 102"/>
                <a:gd name="T34" fmla="*/ 62 w 72"/>
                <a:gd name="T35" fmla="*/ 65 h 102"/>
                <a:gd name="T36" fmla="*/ 57 w 72"/>
                <a:gd name="T37" fmla="*/ 73 h 102"/>
                <a:gd name="T38" fmla="*/ 50 w 72"/>
                <a:gd name="T39" fmla="*/ 75 h 102"/>
                <a:gd name="T40" fmla="*/ 40 w 72"/>
                <a:gd name="T41" fmla="*/ 76 h 102"/>
                <a:gd name="T42" fmla="*/ 35 w 72"/>
                <a:gd name="T43" fmla="*/ 76 h 102"/>
                <a:gd name="T44" fmla="*/ 30 w 72"/>
                <a:gd name="T45" fmla="*/ 75 h 102"/>
                <a:gd name="T46" fmla="*/ 26 w 72"/>
                <a:gd name="T47" fmla="*/ 71 h 102"/>
                <a:gd name="T48" fmla="*/ 20 w 72"/>
                <a:gd name="T49" fmla="*/ 65 h 102"/>
                <a:gd name="T50" fmla="*/ 20 w 72"/>
                <a:gd name="T51" fmla="*/ 102 h 102"/>
                <a:gd name="T52" fmla="*/ 0 w 72"/>
                <a:gd name="T53" fmla="*/ 102 h 102"/>
                <a:gd name="T54" fmla="*/ 0 w 72"/>
                <a:gd name="T55" fmla="*/ 2 h 102"/>
                <a:gd name="T56" fmla="*/ 20 w 72"/>
                <a:gd name="T57" fmla="*/ 36 h 102"/>
                <a:gd name="T58" fmla="*/ 20 w 72"/>
                <a:gd name="T59" fmla="*/ 45 h 102"/>
                <a:gd name="T60" fmla="*/ 22 w 72"/>
                <a:gd name="T61" fmla="*/ 51 h 102"/>
                <a:gd name="T62" fmla="*/ 24 w 72"/>
                <a:gd name="T63" fmla="*/ 56 h 102"/>
                <a:gd name="T64" fmla="*/ 28 w 72"/>
                <a:gd name="T65" fmla="*/ 60 h 102"/>
                <a:gd name="T66" fmla="*/ 33 w 72"/>
                <a:gd name="T67" fmla="*/ 62 h 102"/>
                <a:gd name="T68" fmla="*/ 37 w 72"/>
                <a:gd name="T69" fmla="*/ 62 h 102"/>
                <a:gd name="T70" fmla="*/ 42 w 72"/>
                <a:gd name="T71" fmla="*/ 62 h 102"/>
                <a:gd name="T72" fmla="*/ 46 w 72"/>
                <a:gd name="T73" fmla="*/ 60 h 102"/>
                <a:gd name="T74" fmla="*/ 50 w 72"/>
                <a:gd name="T75" fmla="*/ 56 h 102"/>
                <a:gd name="T76" fmla="*/ 51 w 72"/>
                <a:gd name="T77" fmla="*/ 53 h 102"/>
                <a:gd name="T78" fmla="*/ 53 w 72"/>
                <a:gd name="T79" fmla="*/ 45 h 102"/>
                <a:gd name="T80" fmla="*/ 53 w 72"/>
                <a:gd name="T81" fmla="*/ 38 h 102"/>
                <a:gd name="T82" fmla="*/ 53 w 72"/>
                <a:gd name="T83" fmla="*/ 31 h 102"/>
                <a:gd name="T84" fmla="*/ 51 w 72"/>
                <a:gd name="T85" fmla="*/ 25 h 102"/>
                <a:gd name="T86" fmla="*/ 48 w 72"/>
                <a:gd name="T87" fmla="*/ 20 h 102"/>
                <a:gd name="T88" fmla="*/ 46 w 72"/>
                <a:gd name="T89" fmla="*/ 18 h 102"/>
                <a:gd name="T90" fmla="*/ 40 w 72"/>
                <a:gd name="T91" fmla="*/ 16 h 102"/>
                <a:gd name="T92" fmla="*/ 37 w 72"/>
                <a:gd name="T93" fmla="*/ 14 h 102"/>
                <a:gd name="T94" fmla="*/ 31 w 72"/>
                <a:gd name="T95" fmla="*/ 16 h 102"/>
                <a:gd name="T96" fmla="*/ 28 w 72"/>
                <a:gd name="T97" fmla="*/ 18 h 102"/>
                <a:gd name="T98" fmla="*/ 24 w 72"/>
                <a:gd name="T99" fmla="*/ 20 h 102"/>
                <a:gd name="T100" fmla="*/ 22 w 72"/>
                <a:gd name="T101" fmla="*/ 25 h 102"/>
                <a:gd name="T102" fmla="*/ 20 w 72"/>
                <a:gd name="T103" fmla="*/ 31 h 102"/>
                <a:gd name="T104" fmla="*/ 20 w 72"/>
                <a:gd name="T105" fmla="*/ 3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2" h="102">
                  <a:moveTo>
                    <a:pt x="0" y="2"/>
                  </a:moveTo>
                  <a:lnTo>
                    <a:pt x="20" y="2"/>
                  </a:lnTo>
                  <a:lnTo>
                    <a:pt x="20" y="13"/>
                  </a:lnTo>
                  <a:lnTo>
                    <a:pt x="24" y="7"/>
                  </a:lnTo>
                  <a:lnTo>
                    <a:pt x="30" y="3"/>
                  </a:lnTo>
                  <a:lnTo>
                    <a:pt x="35" y="2"/>
                  </a:lnTo>
                  <a:lnTo>
                    <a:pt x="42" y="0"/>
                  </a:lnTo>
                  <a:lnTo>
                    <a:pt x="50" y="2"/>
                  </a:lnTo>
                  <a:lnTo>
                    <a:pt x="57" y="5"/>
                  </a:lnTo>
                  <a:lnTo>
                    <a:pt x="64" y="11"/>
                  </a:lnTo>
                  <a:lnTo>
                    <a:pt x="68" y="16"/>
                  </a:lnTo>
                  <a:lnTo>
                    <a:pt x="70" y="22"/>
                  </a:lnTo>
                  <a:lnTo>
                    <a:pt x="72" y="29"/>
                  </a:lnTo>
                  <a:lnTo>
                    <a:pt x="72" y="38"/>
                  </a:lnTo>
                  <a:lnTo>
                    <a:pt x="72" y="47"/>
                  </a:lnTo>
                  <a:lnTo>
                    <a:pt x="70" y="55"/>
                  </a:lnTo>
                  <a:lnTo>
                    <a:pt x="68" y="60"/>
                  </a:lnTo>
                  <a:lnTo>
                    <a:pt x="62" y="65"/>
                  </a:lnTo>
                  <a:lnTo>
                    <a:pt x="57" y="73"/>
                  </a:lnTo>
                  <a:lnTo>
                    <a:pt x="50" y="75"/>
                  </a:lnTo>
                  <a:lnTo>
                    <a:pt x="40" y="76"/>
                  </a:lnTo>
                  <a:lnTo>
                    <a:pt x="35" y="76"/>
                  </a:lnTo>
                  <a:lnTo>
                    <a:pt x="30" y="75"/>
                  </a:lnTo>
                  <a:lnTo>
                    <a:pt x="26" y="71"/>
                  </a:lnTo>
                  <a:lnTo>
                    <a:pt x="20" y="65"/>
                  </a:lnTo>
                  <a:lnTo>
                    <a:pt x="20" y="102"/>
                  </a:lnTo>
                  <a:lnTo>
                    <a:pt x="0" y="102"/>
                  </a:lnTo>
                  <a:lnTo>
                    <a:pt x="0" y="2"/>
                  </a:lnTo>
                  <a:close/>
                  <a:moveTo>
                    <a:pt x="20" y="36"/>
                  </a:moveTo>
                  <a:lnTo>
                    <a:pt x="20" y="45"/>
                  </a:lnTo>
                  <a:lnTo>
                    <a:pt x="22" y="51"/>
                  </a:lnTo>
                  <a:lnTo>
                    <a:pt x="24" y="56"/>
                  </a:lnTo>
                  <a:lnTo>
                    <a:pt x="28" y="60"/>
                  </a:lnTo>
                  <a:lnTo>
                    <a:pt x="33" y="62"/>
                  </a:lnTo>
                  <a:lnTo>
                    <a:pt x="37" y="62"/>
                  </a:lnTo>
                  <a:lnTo>
                    <a:pt x="42" y="62"/>
                  </a:lnTo>
                  <a:lnTo>
                    <a:pt x="46" y="60"/>
                  </a:lnTo>
                  <a:lnTo>
                    <a:pt x="50" y="56"/>
                  </a:lnTo>
                  <a:lnTo>
                    <a:pt x="51" y="53"/>
                  </a:lnTo>
                  <a:lnTo>
                    <a:pt x="53" y="45"/>
                  </a:lnTo>
                  <a:lnTo>
                    <a:pt x="53" y="38"/>
                  </a:lnTo>
                  <a:lnTo>
                    <a:pt x="53" y="31"/>
                  </a:lnTo>
                  <a:lnTo>
                    <a:pt x="51" y="25"/>
                  </a:lnTo>
                  <a:lnTo>
                    <a:pt x="48" y="20"/>
                  </a:lnTo>
                  <a:lnTo>
                    <a:pt x="46" y="18"/>
                  </a:lnTo>
                  <a:lnTo>
                    <a:pt x="40" y="16"/>
                  </a:lnTo>
                  <a:lnTo>
                    <a:pt x="37" y="14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4" y="20"/>
                  </a:lnTo>
                  <a:lnTo>
                    <a:pt x="22" y="25"/>
                  </a:lnTo>
                  <a:lnTo>
                    <a:pt x="20" y="31"/>
                  </a:lnTo>
                  <a:lnTo>
                    <a:pt x="20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408" name="Freeform 2064"/>
            <p:cNvSpPr>
              <a:spLocks/>
            </p:cNvSpPr>
            <p:nvPr/>
          </p:nvSpPr>
          <p:spPr bwMode="auto">
            <a:xfrm>
              <a:off x="1232" y="1001"/>
              <a:ext cx="64" cy="36"/>
            </a:xfrm>
            <a:custGeom>
              <a:avLst/>
              <a:gdLst>
                <a:gd name="T0" fmla="*/ 105 w 128"/>
                <a:gd name="T1" fmla="*/ 39 h 71"/>
                <a:gd name="T2" fmla="*/ 0 w 128"/>
                <a:gd name="T3" fmla="*/ 39 h 71"/>
                <a:gd name="T4" fmla="*/ 0 w 128"/>
                <a:gd name="T5" fmla="*/ 31 h 71"/>
                <a:gd name="T6" fmla="*/ 105 w 128"/>
                <a:gd name="T7" fmla="*/ 31 h 71"/>
                <a:gd name="T8" fmla="*/ 99 w 128"/>
                <a:gd name="T9" fmla="*/ 26 h 71"/>
                <a:gd name="T10" fmla="*/ 94 w 128"/>
                <a:gd name="T11" fmla="*/ 18 h 71"/>
                <a:gd name="T12" fmla="*/ 90 w 128"/>
                <a:gd name="T13" fmla="*/ 15 h 71"/>
                <a:gd name="T14" fmla="*/ 86 w 128"/>
                <a:gd name="T15" fmla="*/ 8 h 71"/>
                <a:gd name="T16" fmla="*/ 83 w 128"/>
                <a:gd name="T17" fmla="*/ 0 h 71"/>
                <a:gd name="T18" fmla="*/ 88 w 128"/>
                <a:gd name="T19" fmla="*/ 0 h 71"/>
                <a:gd name="T20" fmla="*/ 97 w 128"/>
                <a:gd name="T21" fmla="*/ 9 h 71"/>
                <a:gd name="T22" fmla="*/ 108 w 128"/>
                <a:gd name="T23" fmla="*/ 20 h 71"/>
                <a:gd name="T24" fmla="*/ 117 w 128"/>
                <a:gd name="T25" fmla="*/ 26 h 71"/>
                <a:gd name="T26" fmla="*/ 123 w 128"/>
                <a:gd name="T27" fmla="*/ 29 h 71"/>
                <a:gd name="T28" fmla="*/ 128 w 128"/>
                <a:gd name="T29" fmla="*/ 33 h 71"/>
                <a:gd name="T30" fmla="*/ 128 w 128"/>
                <a:gd name="T31" fmla="*/ 39 h 71"/>
                <a:gd name="T32" fmla="*/ 119 w 128"/>
                <a:gd name="T33" fmla="*/ 44 h 71"/>
                <a:gd name="T34" fmla="*/ 108 w 128"/>
                <a:gd name="T35" fmla="*/ 51 h 71"/>
                <a:gd name="T36" fmla="*/ 97 w 128"/>
                <a:gd name="T37" fmla="*/ 62 h 71"/>
                <a:gd name="T38" fmla="*/ 88 w 128"/>
                <a:gd name="T39" fmla="*/ 71 h 71"/>
                <a:gd name="T40" fmla="*/ 83 w 128"/>
                <a:gd name="T41" fmla="*/ 71 h 71"/>
                <a:gd name="T42" fmla="*/ 86 w 128"/>
                <a:gd name="T43" fmla="*/ 62 h 71"/>
                <a:gd name="T44" fmla="*/ 90 w 128"/>
                <a:gd name="T45" fmla="*/ 57 h 71"/>
                <a:gd name="T46" fmla="*/ 94 w 128"/>
                <a:gd name="T47" fmla="*/ 51 h 71"/>
                <a:gd name="T48" fmla="*/ 99 w 128"/>
                <a:gd name="T49" fmla="*/ 46 h 71"/>
                <a:gd name="T50" fmla="*/ 105 w 128"/>
                <a:gd name="T51" fmla="*/ 3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8" h="71">
                  <a:moveTo>
                    <a:pt x="105" y="39"/>
                  </a:moveTo>
                  <a:lnTo>
                    <a:pt x="0" y="39"/>
                  </a:lnTo>
                  <a:lnTo>
                    <a:pt x="0" y="31"/>
                  </a:lnTo>
                  <a:lnTo>
                    <a:pt x="105" y="31"/>
                  </a:lnTo>
                  <a:lnTo>
                    <a:pt x="99" y="26"/>
                  </a:lnTo>
                  <a:lnTo>
                    <a:pt x="94" y="18"/>
                  </a:lnTo>
                  <a:lnTo>
                    <a:pt x="90" y="15"/>
                  </a:lnTo>
                  <a:lnTo>
                    <a:pt x="86" y="8"/>
                  </a:lnTo>
                  <a:lnTo>
                    <a:pt x="83" y="0"/>
                  </a:lnTo>
                  <a:lnTo>
                    <a:pt x="88" y="0"/>
                  </a:lnTo>
                  <a:lnTo>
                    <a:pt x="97" y="9"/>
                  </a:lnTo>
                  <a:lnTo>
                    <a:pt x="108" y="20"/>
                  </a:lnTo>
                  <a:lnTo>
                    <a:pt x="117" y="26"/>
                  </a:lnTo>
                  <a:lnTo>
                    <a:pt x="123" y="29"/>
                  </a:lnTo>
                  <a:lnTo>
                    <a:pt x="128" y="33"/>
                  </a:lnTo>
                  <a:lnTo>
                    <a:pt x="128" y="39"/>
                  </a:lnTo>
                  <a:lnTo>
                    <a:pt x="119" y="44"/>
                  </a:lnTo>
                  <a:lnTo>
                    <a:pt x="108" y="51"/>
                  </a:lnTo>
                  <a:lnTo>
                    <a:pt x="97" y="62"/>
                  </a:lnTo>
                  <a:lnTo>
                    <a:pt x="88" y="71"/>
                  </a:lnTo>
                  <a:lnTo>
                    <a:pt x="83" y="71"/>
                  </a:lnTo>
                  <a:lnTo>
                    <a:pt x="86" y="62"/>
                  </a:lnTo>
                  <a:lnTo>
                    <a:pt x="90" y="57"/>
                  </a:lnTo>
                  <a:lnTo>
                    <a:pt x="94" y="51"/>
                  </a:lnTo>
                  <a:lnTo>
                    <a:pt x="99" y="46"/>
                  </a:lnTo>
                  <a:lnTo>
                    <a:pt x="105" y="3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409" name="Freeform 2065"/>
            <p:cNvSpPr>
              <a:spLocks/>
            </p:cNvSpPr>
            <p:nvPr/>
          </p:nvSpPr>
          <p:spPr bwMode="auto">
            <a:xfrm>
              <a:off x="1301" y="1003"/>
              <a:ext cx="32" cy="34"/>
            </a:xfrm>
            <a:custGeom>
              <a:avLst/>
              <a:gdLst>
                <a:gd name="T0" fmla="*/ 37 w 64"/>
                <a:gd name="T1" fmla="*/ 51 h 67"/>
                <a:gd name="T2" fmla="*/ 50 w 64"/>
                <a:gd name="T3" fmla="*/ 31 h 67"/>
                <a:gd name="T4" fmla="*/ 53 w 64"/>
                <a:gd name="T5" fmla="*/ 24 h 67"/>
                <a:gd name="T6" fmla="*/ 53 w 64"/>
                <a:gd name="T7" fmla="*/ 20 h 67"/>
                <a:gd name="T8" fmla="*/ 53 w 64"/>
                <a:gd name="T9" fmla="*/ 16 h 67"/>
                <a:gd name="T10" fmla="*/ 53 w 64"/>
                <a:gd name="T11" fmla="*/ 14 h 67"/>
                <a:gd name="T12" fmla="*/ 52 w 64"/>
                <a:gd name="T13" fmla="*/ 11 h 67"/>
                <a:gd name="T14" fmla="*/ 52 w 64"/>
                <a:gd name="T15" fmla="*/ 7 h 67"/>
                <a:gd name="T16" fmla="*/ 52 w 64"/>
                <a:gd name="T17" fmla="*/ 5 h 67"/>
                <a:gd name="T18" fmla="*/ 53 w 64"/>
                <a:gd name="T19" fmla="*/ 2 h 67"/>
                <a:gd name="T20" fmla="*/ 55 w 64"/>
                <a:gd name="T21" fmla="*/ 0 h 67"/>
                <a:gd name="T22" fmla="*/ 59 w 64"/>
                <a:gd name="T23" fmla="*/ 0 h 67"/>
                <a:gd name="T24" fmla="*/ 61 w 64"/>
                <a:gd name="T25" fmla="*/ 0 h 67"/>
                <a:gd name="T26" fmla="*/ 62 w 64"/>
                <a:gd name="T27" fmla="*/ 2 h 67"/>
                <a:gd name="T28" fmla="*/ 64 w 64"/>
                <a:gd name="T29" fmla="*/ 4 h 67"/>
                <a:gd name="T30" fmla="*/ 64 w 64"/>
                <a:gd name="T31" fmla="*/ 7 h 67"/>
                <a:gd name="T32" fmla="*/ 64 w 64"/>
                <a:gd name="T33" fmla="*/ 11 h 67"/>
                <a:gd name="T34" fmla="*/ 64 w 64"/>
                <a:gd name="T35" fmla="*/ 13 h 67"/>
                <a:gd name="T36" fmla="*/ 62 w 64"/>
                <a:gd name="T37" fmla="*/ 18 h 67"/>
                <a:gd name="T38" fmla="*/ 59 w 64"/>
                <a:gd name="T39" fmla="*/ 24 h 67"/>
                <a:gd name="T40" fmla="*/ 48 w 64"/>
                <a:gd name="T41" fmla="*/ 42 h 67"/>
                <a:gd name="T42" fmla="*/ 31 w 64"/>
                <a:gd name="T43" fmla="*/ 67 h 67"/>
                <a:gd name="T44" fmla="*/ 30 w 64"/>
                <a:gd name="T45" fmla="*/ 67 h 67"/>
                <a:gd name="T46" fmla="*/ 15 w 64"/>
                <a:gd name="T47" fmla="*/ 24 h 67"/>
                <a:gd name="T48" fmla="*/ 11 w 64"/>
                <a:gd name="T49" fmla="*/ 18 h 67"/>
                <a:gd name="T50" fmla="*/ 10 w 64"/>
                <a:gd name="T51" fmla="*/ 13 h 67"/>
                <a:gd name="T52" fmla="*/ 8 w 64"/>
                <a:gd name="T53" fmla="*/ 11 h 67"/>
                <a:gd name="T54" fmla="*/ 6 w 64"/>
                <a:gd name="T55" fmla="*/ 7 h 67"/>
                <a:gd name="T56" fmla="*/ 2 w 64"/>
                <a:gd name="T57" fmla="*/ 7 h 67"/>
                <a:gd name="T58" fmla="*/ 2 w 64"/>
                <a:gd name="T59" fmla="*/ 7 h 67"/>
                <a:gd name="T60" fmla="*/ 0 w 64"/>
                <a:gd name="T61" fmla="*/ 7 h 67"/>
                <a:gd name="T62" fmla="*/ 0 w 64"/>
                <a:gd name="T63" fmla="*/ 5 h 67"/>
                <a:gd name="T64" fmla="*/ 15 w 64"/>
                <a:gd name="T65" fmla="*/ 0 h 67"/>
                <a:gd name="T66" fmla="*/ 17 w 64"/>
                <a:gd name="T67" fmla="*/ 0 h 67"/>
                <a:gd name="T68" fmla="*/ 20 w 64"/>
                <a:gd name="T69" fmla="*/ 7 h 67"/>
                <a:gd name="T70" fmla="*/ 24 w 64"/>
                <a:gd name="T71" fmla="*/ 16 h 67"/>
                <a:gd name="T72" fmla="*/ 37 w 64"/>
                <a:gd name="T73" fmla="*/ 5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67">
                  <a:moveTo>
                    <a:pt x="37" y="51"/>
                  </a:moveTo>
                  <a:lnTo>
                    <a:pt x="50" y="31"/>
                  </a:lnTo>
                  <a:lnTo>
                    <a:pt x="53" y="24"/>
                  </a:lnTo>
                  <a:lnTo>
                    <a:pt x="53" y="20"/>
                  </a:lnTo>
                  <a:lnTo>
                    <a:pt x="53" y="16"/>
                  </a:lnTo>
                  <a:lnTo>
                    <a:pt x="53" y="14"/>
                  </a:lnTo>
                  <a:lnTo>
                    <a:pt x="52" y="11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3" y="2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2" y="2"/>
                  </a:lnTo>
                  <a:lnTo>
                    <a:pt x="64" y="4"/>
                  </a:lnTo>
                  <a:lnTo>
                    <a:pt x="64" y="7"/>
                  </a:lnTo>
                  <a:lnTo>
                    <a:pt x="64" y="11"/>
                  </a:lnTo>
                  <a:lnTo>
                    <a:pt x="64" y="13"/>
                  </a:lnTo>
                  <a:lnTo>
                    <a:pt x="62" y="18"/>
                  </a:lnTo>
                  <a:lnTo>
                    <a:pt x="59" y="24"/>
                  </a:lnTo>
                  <a:lnTo>
                    <a:pt x="48" y="42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15" y="24"/>
                  </a:lnTo>
                  <a:lnTo>
                    <a:pt x="11" y="18"/>
                  </a:lnTo>
                  <a:lnTo>
                    <a:pt x="10" y="13"/>
                  </a:lnTo>
                  <a:lnTo>
                    <a:pt x="8" y="11"/>
                  </a:lnTo>
                  <a:lnTo>
                    <a:pt x="6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7"/>
                  </a:lnTo>
                  <a:lnTo>
                    <a:pt x="24" y="16"/>
                  </a:lnTo>
                  <a:lnTo>
                    <a:pt x="37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410" name="Freeform 2066"/>
            <p:cNvSpPr>
              <a:spLocks/>
            </p:cNvSpPr>
            <p:nvPr/>
          </p:nvSpPr>
          <p:spPr bwMode="auto">
            <a:xfrm>
              <a:off x="1340" y="986"/>
              <a:ext cx="46" cy="50"/>
            </a:xfrm>
            <a:custGeom>
              <a:avLst/>
              <a:gdLst>
                <a:gd name="T0" fmla="*/ 0 w 91"/>
                <a:gd name="T1" fmla="*/ 101 h 101"/>
                <a:gd name="T2" fmla="*/ 0 w 91"/>
                <a:gd name="T3" fmla="*/ 0 h 101"/>
                <a:gd name="T4" fmla="*/ 20 w 91"/>
                <a:gd name="T5" fmla="*/ 0 h 101"/>
                <a:gd name="T6" fmla="*/ 20 w 91"/>
                <a:gd name="T7" fmla="*/ 46 h 101"/>
                <a:gd name="T8" fmla="*/ 64 w 91"/>
                <a:gd name="T9" fmla="*/ 0 h 101"/>
                <a:gd name="T10" fmla="*/ 89 w 91"/>
                <a:gd name="T11" fmla="*/ 0 h 101"/>
                <a:gd name="T12" fmla="*/ 51 w 91"/>
                <a:gd name="T13" fmla="*/ 39 h 101"/>
                <a:gd name="T14" fmla="*/ 91 w 91"/>
                <a:gd name="T15" fmla="*/ 101 h 101"/>
                <a:gd name="T16" fmla="*/ 67 w 91"/>
                <a:gd name="T17" fmla="*/ 101 h 101"/>
                <a:gd name="T18" fmla="*/ 38 w 91"/>
                <a:gd name="T19" fmla="*/ 51 h 101"/>
                <a:gd name="T20" fmla="*/ 20 w 91"/>
                <a:gd name="T21" fmla="*/ 70 h 101"/>
                <a:gd name="T22" fmla="*/ 20 w 91"/>
                <a:gd name="T23" fmla="*/ 101 h 101"/>
                <a:gd name="T24" fmla="*/ 0 w 91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1" h="101">
                  <a:moveTo>
                    <a:pt x="0" y="101"/>
                  </a:moveTo>
                  <a:lnTo>
                    <a:pt x="0" y="0"/>
                  </a:lnTo>
                  <a:lnTo>
                    <a:pt x="20" y="0"/>
                  </a:lnTo>
                  <a:lnTo>
                    <a:pt x="20" y="46"/>
                  </a:lnTo>
                  <a:lnTo>
                    <a:pt x="64" y="0"/>
                  </a:lnTo>
                  <a:lnTo>
                    <a:pt x="89" y="0"/>
                  </a:lnTo>
                  <a:lnTo>
                    <a:pt x="51" y="39"/>
                  </a:lnTo>
                  <a:lnTo>
                    <a:pt x="91" y="101"/>
                  </a:lnTo>
                  <a:lnTo>
                    <a:pt x="67" y="101"/>
                  </a:lnTo>
                  <a:lnTo>
                    <a:pt x="38" y="51"/>
                  </a:lnTo>
                  <a:lnTo>
                    <a:pt x="20" y="70"/>
                  </a:lnTo>
                  <a:lnTo>
                    <a:pt x="20" y="101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411" name="Freeform 2067"/>
            <p:cNvSpPr>
              <a:spLocks/>
            </p:cNvSpPr>
            <p:nvPr/>
          </p:nvSpPr>
          <p:spPr bwMode="auto">
            <a:xfrm>
              <a:off x="1388" y="971"/>
              <a:ext cx="25" cy="25"/>
            </a:xfrm>
            <a:custGeom>
              <a:avLst/>
              <a:gdLst>
                <a:gd name="T0" fmla="*/ 18 w 49"/>
                <a:gd name="T1" fmla="*/ 49 h 49"/>
                <a:gd name="T2" fmla="*/ 18 w 49"/>
                <a:gd name="T3" fmla="*/ 29 h 49"/>
                <a:gd name="T4" fmla="*/ 0 w 49"/>
                <a:gd name="T5" fmla="*/ 29 h 49"/>
                <a:gd name="T6" fmla="*/ 0 w 49"/>
                <a:gd name="T7" fmla="*/ 18 h 49"/>
                <a:gd name="T8" fmla="*/ 18 w 49"/>
                <a:gd name="T9" fmla="*/ 18 h 49"/>
                <a:gd name="T10" fmla="*/ 18 w 49"/>
                <a:gd name="T11" fmla="*/ 0 h 49"/>
                <a:gd name="T12" fmla="*/ 29 w 49"/>
                <a:gd name="T13" fmla="*/ 0 h 49"/>
                <a:gd name="T14" fmla="*/ 29 w 49"/>
                <a:gd name="T15" fmla="*/ 18 h 49"/>
                <a:gd name="T16" fmla="*/ 49 w 49"/>
                <a:gd name="T17" fmla="*/ 18 h 49"/>
                <a:gd name="T18" fmla="*/ 49 w 49"/>
                <a:gd name="T19" fmla="*/ 29 h 49"/>
                <a:gd name="T20" fmla="*/ 29 w 49"/>
                <a:gd name="T21" fmla="*/ 29 h 49"/>
                <a:gd name="T22" fmla="*/ 29 w 49"/>
                <a:gd name="T23" fmla="*/ 49 h 49"/>
                <a:gd name="T24" fmla="*/ 18 w 49"/>
                <a:gd name="T2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49">
                  <a:moveTo>
                    <a:pt x="18" y="49"/>
                  </a:moveTo>
                  <a:lnTo>
                    <a:pt x="18" y="29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18" y="18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29" y="18"/>
                  </a:lnTo>
                  <a:lnTo>
                    <a:pt x="49" y="18"/>
                  </a:lnTo>
                  <a:lnTo>
                    <a:pt x="49" y="29"/>
                  </a:lnTo>
                  <a:lnTo>
                    <a:pt x="29" y="29"/>
                  </a:lnTo>
                  <a:lnTo>
                    <a:pt x="29" y="49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412" name="Freeform 2068"/>
            <p:cNvSpPr>
              <a:spLocks/>
            </p:cNvSpPr>
            <p:nvPr/>
          </p:nvSpPr>
          <p:spPr bwMode="auto">
            <a:xfrm>
              <a:off x="1419" y="986"/>
              <a:ext cx="49" cy="50"/>
            </a:xfrm>
            <a:custGeom>
              <a:avLst/>
              <a:gdLst>
                <a:gd name="T0" fmla="*/ 0 w 96"/>
                <a:gd name="T1" fmla="*/ 101 h 101"/>
                <a:gd name="T2" fmla="*/ 0 w 96"/>
                <a:gd name="T3" fmla="*/ 0 h 101"/>
                <a:gd name="T4" fmla="*/ 33 w 96"/>
                <a:gd name="T5" fmla="*/ 0 h 101"/>
                <a:gd name="T6" fmla="*/ 49 w 96"/>
                <a:gd name="T7" fmla="*/ 70 h 101"/>
                <a:gd name="T8" fmla="*/ 65 w 96"/>
                <a:gd name="T9" fmla="*/ 0 h 101"/>
                <a:gd name="T10" fmla="*/ 96 w 96"/>
                <a:gd name="T11" fmla="*/ 0 h 101"/>
                <a:gd name="T12" fmla="*/ 96 w 96"/>
                <a:gd name="T13" fmla="*/ 101 h 101"/>
                <a:gd name="T14" fmla="*/ 78 w 96"/>
                <a:gd name="T15" fmla="*/ 101 h 101"/>
                <a:gd name="T16" fmla="*/ 78 w 96"/>
                <a:gd name="T17" fmla="*/ 22 h 101"/>
                <a:gd name="T18" fmla="*/ 60 w 96"/>
                <a:gd name="T19" fmla="*/ 101 h 101"/>
                <a:gd name="T20" fmla="*/ 36 w 96"/>
                <a:gd name="T21" fmla="*/ 101 h 101"/>
                <a:gd name="T22" fmla="*/ 18 w 96"/>
                <a:gd name="T23" fmla="*/ 22 h 101"/>
                <a:gd name="T24" fmla="*/ 18 w 96"/>
                <a:gd name="T25" fmla="*/ 101 h 101"/>
                <a:gd name="T26" fmla="*/ 0 w 96"/>
                <a:gd name="T2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101">
                  <a:moveTo>
                    <a:pt x="0" y="101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49" y="70"/>
                  </a:lnTo>
                  <a:lnTo>
                    <a:pt x="65" y="0"/>
                  </a:lnTo>
                  <a:lnTo>
                    <a:pt x="96" y="0"/>
                  </a:lnTo>
                  <a:lnTo>
                    <a:pt x="96" y="101"/>
                  </a:lnTo>
                  <a:lnTo>
                    <a:pt x="78" y="101"/>
                  </a:lnTo>
                  <a:lnTo>
                    <a:pt x="78" y="22"/>
                  </a:lnTo>
                  <a:lnTo>
                    <a:pt x="60" y="101"/>
                  </a:lnTo>
                  <a:lnTo>
                    <a:pt x="36" y="101"/>
                  </a:lnTo>
                  <a:lnTo>
                    <a:pt x="18" y="22"/>
                  </a:lnTo>
                  <a:lnTo>
                    <a:pt x="18" y="101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5413" name="Freeform 2069"/>
            <p:cNvSpPr>
              <a:spLocks/>
            </p:cNvSpPr>
            <p:nvPr/>
          </p:nvSpPr>
          <p:spPr bwMode="auto">
            <a:xfrm>
              <a:off x="1475" y="985"/>
              <a:ext cx="45" cy="51"/>
            </a:xfrm>
            <a:custGeom>
              <a:avLst/>
              <a:gdLst>
                <a:gd name="T0" fmla="*/ 69 w 90"/>
                <a:gd name="T1" fmla="*/ 64 h 103"/>
                <a:gd name="T2" fmla="*/ 90 w 90"/>
                <a:gd name="T3" fmla="*/ 70 h 103"/>
                <a:gd name="T4" fmla="*/ 86 w 90"/>
                <a:gd name="T5" fmla="*/ 79 h 103"/>
                <a:gd name="T6" fmla="*/ 80 w 90"/>
                <a:gd name="T7" fmla="*/ 88 h 103"/>
                <a:gd name="T8" fmla="*/ 73 w 90"/>
                <a:gd name="T9" fmla="*/ 95 h 103"/>
                <a:gd name="T10" fmla="*/ 66 w 90"/>
                <a:gd name="T11" fmla="*/ 99 h 103"/>
                <a:gd name="T12" fmla="*/ 57 w 90"/>
                <a:gd name="T13" fmla="*/ 103 h 103"/>
                <a:gd name="T14" fmla="*/ 48 w 90"/>
                <a:gd name="T15" fmla="*/ 103 h 103"/>
                <a:gd name="T16" fmla="*/ 29 w 90"/>
                <a:gd name="T17" fmla="*/ 99 h 103"/>
                <a:gd name="T18" fmla="*/ 13 w 90"/>
                <a:gd name="T19" fmla="*/ 90 h 103"/>
                <a:gd name="T20" fmla="*/ 4 w 90"/>
                <a:gd name="T21" fmla="*/ 73 h 103"/>
                <a:gd name="T22" fmla="*/ 0 w 90"/>
                <a:gd name="T23" fmla="*/ 53 h 103"/>
                <a:gd name="T24" fmla="*/ 4 w 90"/>
                <a:gd name="T25" fmla="*/ 31 h 103"/>
                <a:gd name="T26" fmla="*/ 13 w 90"/>
                <a:gd name="T27" fmla="*/ 15 h 103"/>
                <a:gd name="T28" fmla="*/ 29 w 90"/>
                <a:gd name="T29" fmla="*/ 4 h 103"/>
                <a:gd name="T30" fmla="*/ 48 w 90"/>
                <a:gd name="T31" fmla="*/ 0 h 103"/>
                <a:gd name="T32" fmla="*/ 64 w 90"/>
                <a:gd name="T33" fmla="*/ 4 h 103"/>
                <a:gd name="T34" fmla="*/ 77 w 90"/>
                <a:gd name="T35" fmla="*/ 11 h 103"/>
                <a:gd name="T36" fmla="*/ 80 w 90"/>
                <a:gd name="T37" fmla="*/ 17 h 103"/>
                <a:gd name="T38" fmla="*/ 84 w 90"/>
                <a:gd name="T39" fmla="*/ 24 h 103"/>
                <a:gd name="T40" fmla="*/ 88 w 90"/>
                <a:gd name="T41" fmla="*/ 31 h 103"/>
                <a:gd name="T42" fmla="*/ 68 w 90"/>
                <a:gd name="T43" fmla="*/ 35 h 103"/>
                <a:gd name="T44" fmla="*/ 66 w 90"/>
                <a:gd name="T45" fmla="*/ 31 h 103"/>
                <a:gd name="T46" fmla="*/ 64 w 90"/>
                <a:gd name="T47" fmla="*/ 26 h 103"/>
                <a:gd name="T48" fmla="*/ 60 w 90"/>
                <a:gd name="T49" fmla="*/ 22 h 103"/>
                <a:gd name="T50" fmla="*/ 53 w 90"/>
                <a:gd name="T51" fmla="*/ 19 h 103"/>
                <a:gd name="T52" fmla="*/ 46 w 90"/>
                <a:gd name="T53" fmla="*/ 19 h 103"/>
                <a:gd name="T54" fmla="*/ 38 w 90"/>
                <a:gd name="T55" fmla="*/ 19 h 103"/>
                <a:gd name="T56" fmla="*/ 33 w 90"/>
                <a:gd name="T57" fmla="*/ 22 h 103"/>
                <a:gd name="T58" fmla="*/ 27 w 90"/>
                <a:gd name="T59" fmla="*/ 26 h 103"/>
                <a:gd name="T60" fmla="*/ 24 w 90"/>
                <a:gd name="T61" fmla="*/ 30 h 103"/>
                <a:gd name="T62" fmla="*/ 22 w 90"/>
                <a:gd name="T63" fmla="*/ 37 h 103"/>
                <a:gd name="T64" fmla="*/ 20 w 90"/>
                <a:gd name="T65" fmla="*/ 42 h 103"/>
                <a:gd name="T66" fmla="*/ 20 w 90"/>
                <a:gd name="T67" fmla="*/ 51 h 103"/>
                <a:gd name="T68" fmla="*/ 20 w 90"/>
                <a:gd name="T69" fmla="*/ 61 h 103"/>
                <a:gd name="T70" fmla="*/ 22 w 90"/>
                <a:gd name="T71" fmla="*/ 68 h 103"/>
                <a:gd name="T72" fmla="*/ 24 w 90"/>
                <a:gd name="T73" fmla="*/ 73 h 103"/>
                <a:gd name="T74" fmla="*/ 27 w 90"/>
                <a:gd name="T75" fmla="*/ 77 h 103"/>
                <a:gd name="T76" fmla="*/ 33 w 90"/>
                <a:gd name="T77" fmla="*/ 83 h 103"/>
                <a:gd name="T78" fmla="*/ 38 w 90"/>
                <a:gd name="T79" fmla="*/ 84 h 103"/>
                <a:gd name="T80" fmla="*/ 46 w 90"/>
                <a:gd name="T81" fmla="*/ 86 h 103"/>
                <a:gd name="T82" fmla="*/ 51 w 90"/>
                <a:gd name="T83" fmla="*/ 84 h 103"/>
                <a:gd name="T84" fmla="*/ 57 w 90"/>
                <a:gd name="T85" fmla="*/ 83 h 103"/>
                <a:gd name="T86" fmla="*/ 60 w 90"/>
                <a:gd name="T87" fmla="*/ 81 h 103"/>
                <a:gd name="T88" fmla="*/ 64 w 90"/>
                <a:gd name="T89" fmla="*/ 75 h 103"/>
                <a:gd name="T90" fmla="*/ 68 w 90"/>
                <a:gd name="T91" fmla="*/ 70 h 103"/>
                <a:gd name="T92" fmla="*/ 69 w 90"/>
                <a:gd name="T93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0" h="103">
                  <a:moveTo>
                    <a:pt x="69" y="64"/>
                  </a:moveTo>
                  <a:lnTo>
                    <a:pt x="90" y="70"/>
                  </a:lnTo>
                  <a:lnTo>
                    <a:pt x="86" y="79"/>
                  </a:lnTo>
                  <a:lnTo>
                    <a:pt x="80" y="88"/>
                  </a:lnTo>
                  <a:lnTo>
                    <a:pt x="73" y="95"/>
                  </a:lnTo>
                  <a:lnTo>
                    <a:pt x="66" y="99"/>
                  </a:lnTo>
                  <a:lnTo>
                    <a:pt x="57" y="103"/>
                  </a:lnTo>
                  <a:lnTo>
                    <a:pt x="48" y="103"/>
                  </a:lnTo>
                  <a:lnTo>
                    <a:pt x="29" y="99"/>
                  </a:lnTo>
                  <a:lnTo>
                    <a:pt x="13" y="90"/>
                  </a:lnTo>
                  <a:lnTo>
                    <a:pt x="4" y="73"/>
                  </a:lnTo>
                  <a:lnTo>
                    <a:pt x="0" y="53"/>
                  </a:lnTo>
                  <a:lnTo>
                    <a:pt x="4" y="31"/>
                  </a:lnTo>
                  <a:lnTo>
                    <a:pt x="13" y="15"/>
                  </a:lnTo>
                  <a:lnTo>
                    <a:pt x="29" y="4"/>
                  </a:lnTo>
                  <a:lnTo>
                    <a:pt x="48" y="0"/>
                  </a:lnTo>
                  <a:lnTo>
                    <a:pt x="64" y="4"/>
                  </a:lnTo>
                  <a:lnTo>
                    <a:pt x="77" y="11"/>
                  </a:lnTo>
                  <a:lnTo>
                    <a:pt x="80" y="17"/>
                  </a:lnTo>
                  <a:lnTo>
                    <a:pt x="84" y="24"/>
                  </a:lnTo>
                  <a:lnTo>
                    <a:pt x="88" y="31"/>
                  </a:lnTo>
                  <a:lnTo>
                    <a:pt x="68" y="35"/>
                  </a:lnTo>
                  <a:lnTo>
                    <a:pt x="66" y="31"/>
                  </a:lnTo>
                  <a:lnTo>
                    <a:pt x="64" y="26"/>
                  </a:lnTo>
                  <a:lnTo>
                    <a:pt x="60" y="22"/>
                  </a:lnTo>
                  <a:lnTo>
                    <a:pt x="53" y="19"/>
                  </a:lnTo>
                  <a:lnTo>
                    <a:pt x="46" y="19"/>
                  </a:lnTo>
                  <a:lnTo>
                    <a:pt x="38" y="19"/>
                  </a:lnTo>
                  <a:lnTo>
                    <a:pt x="33" y="22"/>
                  </a:lnTo>
                  <a:lnTo>
                    <a:pt x="27" y="26"/>
                  </a:lnTo>
                  <a:lnTo>
                    <a:pt x="24" y="30"/>
                  </a:lnTo>
                  <a:lnTo>
                    <a:pt x="22" y="37"/>
                  </a:lnTo>
                  <a:lnTo>
                    <a:pt x="20" y="42"/>
                  </a:lnTo>
                  <a:lnTo>
                    <a:pt x="20" y="51"/>
                  </a:lnTo>
                  <a:lnTo>
                    <a:pt x="20" y="61"/>
                  </a:lnTo>
                  <a:lnTo>
                    <a:pt x="22" y="68"/>
                  </a:lnTo>
                  <a:lnTo>
                    <a:pt x="24" y="73"/>
                  </a:lnTo>
                  <a:lnTo>
                    <a:pt x="27" y="77"/>
                  </a:lnTo>
                  <a:lnTo>
                    <a:pt x="33" y="83"/>
                  </a:lnTo>
                  <a:lnTo>
                    <a:pt x="38" y="84"/>
                  </a:lnTo>
                  <a:lnTo>
                    <a:pt x="46" y="86"/>
                  </a:lnTo>
                  <a:lnTo>
                    <a:pt x="51" y="84"/>
                  </a:lnTo>
                  <a:lnTo>
                    <a:pt x="57" y="83"/>
                  </a:lnTo>
                  <a:lnTo>
                    <a:pt x="60" y="81"/>
                  </a:lnTo>
                  <a:lnTo>
                    <a:pt x="64" y="75"/>
                  </a:lnTo>
                  <a:lnTo>
                    <a:pt x="68" y="70"/>
                  </a:lnTo>
                  <a:lnTo>
                    <a:pt x="69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955416" name="Text Box 2072"/>
          <p:cNvSpPr txBox="1">
            <a:spLocks noChangeArrowheads="1"/>
          </p:cNvSpPr>
          <p:nvPr/>
        </p:nvSpPr>
        <p:spPr bwMode="auto">
          <a:xfrm>
            <a:off x="815975" y="617538"/>
            <a:ext cx="24971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sz="2400" b="0" u="sng">
                <a:latin typeface="Symbol" panose="05050102010706020507" pitchFamily="18" charset="2"/>
              </a:rPr>
              <a:t>m</a:t>
            </a:r>
            <a:r>
              <a:rPr lang="en-US" altLang="ja-JP" sz="2400" b="0" u="sng" baseline="30000"/>
              <a:t>+</a:t>
            </a:r>
            <a:r>
              <a:rPr lang="en-US" altLang="ja-JP" sz="2400" b="0" u="sng"/>
              <a:t> shape method</a:t>
            </a:r>
          </a:p>
        </p:txBody>
      </p:sp>
      <p:sp>
        <p:nvSpPr>
          <p:cNvPr id="955418" name="Text Box 2074"/>
          <p:cNvSpPr txBox="1">
            <a:spLocks noChangeArrowheads="1"/>
          </p:cNvSpPr>
          <p:nvPr/>
        </p:nvSpPr>
        <p:spPr bwMode="auto">
          <a:xfrm>
            <a:off x="4614863" y="620713"/>
            <a:ext cx="2562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sz="2400" b="0" u="sng"/>
              <a:t> Prompt </a:t>
            </a:r>
            <a:r>
              <a:rPr lang="en-US" altLang="ja-JP" sz="2400" b="0" u="sng">
                <a:latin typeface="Symbol" panose="05050102010706020507" pitchFamily="18" charset="2"/>
              </a:rPr>
              <a:t>g</a:t>
            </a:r>
            <a:r>
              <a:rPr lang="en-US" altLang="ja-JP" sz="2400" b="0" u="sng"/>
              <a:t> method</a:t>
            </a:r>
          </a:p>
        </p:txBody>
      </p:sp>
      <p:grpSp>
        <p:nvGrpSpPr>
          <p:cNvPr id="959855" name="Group 6511"/>
          <p:cNvGrpSpPr>
            <a:grpSpLocks/>
          </p:cNvGrpSpPr>
          <p:nvPr/>
        </p:nvGrpSpPr>
        <p:grpSpPr bwMode="auto">
          <a:xfrm>
            <a:off x="0" y="2636838"/>
            <a:ext cx="5940425" cy="6024562"/>
            <a:chOff x="-159" y="1888"/>
            <a:chExt cx="3336" cy="3342"/>
          </a:xfrm>
        </p:grpSpPr>
        <p:sp>
          <p:nvSpPr>
            <p:cNvPr id="956068" name="AutoShape 2724"/>
            <p:cNvSpPr>
              <a:spLocks noChangeAspect="1" noChangeArrowheads="1" noTextEdit="1"/>
            </p:cNvSpPr>
            <p:nvPr/>
          </p:nvSpPr>
          <p:spPr bwMode="auto">
            <a:xfrm>
              <a:off x="-159" y="1888"/>
              <a:ext cx="3336" cy="33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959854" name="Group 6510"/>
            <p:cNvGrpSpPr>
              <a:grpSpLocks/>
            </p:cNvGrpSpPr>
            <p:nvPr/>
          </p:nvGrpSpPr>
          <p:grpSpPr bwMode="auto">
            <a:xfrm>
              <a:off x="-58" y="3115"/>
              <a:ext cx="2013" cy="965"/>
              <a:chOff x="-58" y="3115"/>
              <a:chExt cx="2013" cy="965"/>
            </a:xfrm>
          </p:grpSpPr>
          <p:sp>
            <p:nvSpPr>
              <p:cNvPr id="956071" name="Rectangle 2727"/>
              <p:cNvSpPr>
                <a:spLocks noChangeArrowheads="1"/>
              </p:cNvSpPr>
              <p:nvPr/>
            </p:nvSpPr>
            <p:spPr bwMode="auto">
              <a:xfrm>
                <a:off x="176" y="3115"/>
                <a:ext cx="889" cy="888"/>
              </a:xfrm>
              <a:prstGeom prst="rect">
                <a:avLst/>
              </a:prstGeom>
              <a:noFill/>
              <a:ln w="793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72" name="Freeform 2728"/>
              <p:cNvSpPr>
                <a:spLocks/>
              </p:cNvSpPr>
              <p:nvPr/>
            </p:nvSpPr>
            <p:spPr bwMode="auto">
              <a:xfrm>
                <a:off x="465" y="33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73" name="Freeform 2729"/>
              <p:cNvSpPr>
                <a:spLocks/>
              </p:cNvSpPr>
              <p:nvPr/>
            </p:nvSpPr>
            <p:spPr bwMode="auto">
              <a:xfrm>
                <a:off x="308" y="36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74" name="Freeform 2730"/>
              <p:cNvSpPr>
                <a:spLocks/>
              </p:cNvSpPr>
              <p:nvPr/>
            </p:nvSpPr>
            <p:spPr bwMode="auto">
              <a:xfrm>
                <a:off x="468" y="36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75" name="Freeform 2731"/>
              <p:cNvSpPr>
                <a:spLocks/>
              </p:cNvSpPr>
              <p:nvPr/>
            </p:nvSpPr>
            <p:spPr bwMode="auto">
              <a:xfrm>
                <a:off x="551" y="36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76" name="Freeform 2732"/>
              <p:cNvSpPr>
                <a:spLocks/>
              </p:cNvSpPr>
              <p:nvPr/>
            </p:nvSpPr>
            <p:spPr bwMode="auto">
              <a:xfrm>
                <a:off x="854" y="36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77" name="Freeform 2733"/>
              <p:cNvSpPr>
                <a:spLocks/>
              </p:cNvSpPr>
              <p:nvPr/>
            </p:nvSpPr>
            <p:spPr bwMode="auto">
              <a:xfrm>
                <a:off x="308" y="37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78" name="Freeform 2734"/>
              <p:cNvSpPr>
                <a:spLocks/>
              </p:cNvSpPr>
              <p:nvPr/>
            </p:nvSpPr>
            <p:spPr bwMode="auto">
              <a:xfrm>
                <a:off x="272" y="37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79" name="Freeform 2735"/>
              <p:cNvSpPr>
                <a:spLocks/>
              </p:cNvSpPr>
              <p:nvPr/>
            </p:nvSpPr>
            <p:spPr bwMode="auto">
              <a:xfrm>
                <a:off x="719" y="37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80" name="Freeform 2736"/>
              <p:cNvSpPr>
                <a:spLocks/>
              </p:cNvSpPr>
              <p:nvPr/>
            </p:nvSpPr>
            <p:spPr bwMode="auto">
              <a:xfrm>
                <a:off x="744" y="379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81" name="Freeform 2737"/>
              <p:cNvSpPr>
                <a:spLocks/>
              </p:cNvSpPr>
              <p:nvPr/>
            </p:nvSpPr>
            <p:spPr bwMode="auto">
              <a:xfrm>
                <a:off x="461" y="382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82" name="Freeform 2738"/>
              <p:cNvSpPr>
                <a:spLocks/>
              </p:cNvSpPr>
              <p:nvPr/>
            </p:nvSpPr>
            <p:spPr bwMode="auto">
              <a:xfrm>
                <a:off x="327" y="38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83" name="Freeform 2739"/>
              <p:cNvSpPr>
                <a:spLocks/>
              </p:cNvSpPr>
              <p:nvPr/>
            </p:nvSpPr>
            <p:spPr bwMode="auto">
              <a:xfrm>
                <a:off x="735" y="38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84" name="Freeform 2740"/>
              <p:cNvSpPr>
                <a:spLocks/>
              </p:cNvSpPr>
              <p:nvPr/>
            </p:nvSpPr>
            <p:spPr bwMode="auto">
              <a:xfrm>
                <a:off x="566" y="38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85" name="Freeform 2741"/>
              <p:cNvSpPr>
                <a:spLocks/>
              </p:cNvSpPr>
              <p:nvPr/>
            </p:nvSpPr>
            <p:spPr bwMode="auto">
              <a:xfrm>
                <a:off x="839" y="38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86" name="Freeform 2742"/>
              <p:cNvSpPr>
                <a:spLocks/>
              </p:cNvSpPr>
              <p:nvPr/>
            </p:nvSpPr>
            <p:spPr bwMode="auto">
              <a:xfrm>
                <a:off x="797" y="38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87" name="Freeform 2743"/>
              <p:cNvSpPr>
                <a:spLocks/>
              </p:cNvSpPr>
              <p:nvPr/>
            </p:nvSpPr>
            <p:spPr bwMode="auto">
              <a:xfrm>
                <a:off x="452" y="38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88" name="Freeform 2744"/>
              <p:cNvSpPr>
                <a:spLocks/>
              </p:cNvSpPr>
              <p:nvPr/>
            </p:nvSpPr>
            <p:spPr bwMode="auto">
              <a:xfrm>
                <a:off x="528" y="39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89" name="Freeform 2745"/>
              <p:cNvSpPr>
                <a:spLocks/>
              </p:cNvSpPr>
              <p:nvPr/>
            </p:nvSpPr>
            <p:spPr bwMode="auto">
              <a:xfrm>
                <a:off x="581" y="39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90" name="Freeform 2746"/>
              <p:cNvSpPr>
                <a:spLocks/>
              </p:cNvSpPr>
              <p:nvPr/>
            </p:nvSpPr>
            <p:spPr bwMode="auto">
              <a:xfrm>
                <a:off x="546" y="39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91" name="Freeform 2747"/>
              <p:cNvSpPr>
                <a:spLocks/>
              </p:cNvSpPr>
              <p:nvPr/>
            </p:nvSpPr>
            <p:spPr bwMode="auto">
              <a:xfrm>
                <a:off x="671" y="39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92" name="Freeform 2748"/>
              <p:cNvSpPr>
                <a:spLocks/>
              </p:cNvSpPr>
              <p:nvPr/>
            </p:nvSpPr>
            <p:spPr bwMode="auto">
              <a:xfrm>
                <a:off x="527" y="39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93" name="Freeform 2749"/>
              <p:cNvSpPr>
                <a:spLocks/>
              </p:cNvSpPr>
              <p:nvPr/>
            </p:nvSpPr>
            <p:spPr bwMode="auto">
              <a:xfrm>
                <a:off x="1026" y="39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94" name="Freeform 2750"/>
              <p:cNvSpPr>
                <a:spLocks/>
              </p:cNvSpPr>
              <p:nvPr/>
            </p:nvSpPr>
            <p:spPr bwMode="auto">
              <a:xfrm>
                <a:off x="627" y="39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95" name="Freeform 2751"/>
              <p:cNvSpPr>
                <a:spLocks/>
              </p:cNvSpPr>
              <p:nvPr/>
            </p:nvSpPr>
            <p:spPr bwMode="auto">
              <a:xfrm>
                <a:off x="615" y="39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96" name="Freeform 2752"/>
              <p:cNvSpPr>
                <a:spLocks/>
              </p:cNvSpPr>
              <p:nvPr/>
            </p:nvSpPr>
            <p:spPr bwMode="auto">
              <a:xfrm>
                <a:off x="543" y="39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97" name="Freeform 2753"/>
              <p:cNvSpPr>
                <a:spLocks/>
              </p:cNvSpPr>
              <p:nvPr/>
            </p:nvSpPr>
            <p:spPr bwMode="auto">
              <a:xfrm>
                <a:off x="426" y="39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98" name="Freeform 2754"/>
              <p:cNvSpPr>
                <a:spLocks/>
              </p:cNvSpPr>
              <p:nvPr/>
            </p:nvSpPr>
            <p:spPr bwMode="auto">
              <a:xfrm>
                <a:off x="674" y="39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099" name="Freeform 2755"/>
              <p:cNvSpPr>
                <a:spLocks/>
              </p:cNvSpPr>
              <p:nvPr/>
            </p:nvSpPr>
            <p:spPr bwMode="auto">
              <a:xfrm>
                <a:off x="612" y="39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00" name="Freeform 2756"/>
              <p:cNvSpPr>
                <a:spLocks/>
              </p:cNvSpPr>
              <p:nvPr/>
            </p:nvSpPr>
            <p:spPr bwMode="auto">
              <a:xfrm>
                <a:off x="431" y="39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01" name="Freeform 2757"/>
              <p:cNvSpPr>
                <a:spLocks/>
              </p:cNvSpPr>
              <p:nvPr/>
            </p:nvSpPr>
            <p:spPr bwMode="auto">
              <a:xfrm>
                <a:off x="365" y="395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02" name="Freeform 2758"/>
              <p:cNvSpPr>
                <a:spLocks/>
              </p:cNvSpPr>
              <p:nvPr/>
            </p:nvSpPr>
            <p:spPr bwMode="auto">
              <a:xfrm>
                <a:off x="1043" y="39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03" name="Freeform 2759"/>
              <p:cNvSpPr>
                <a:spLocks/>
              </p:cNvSpPr>
              <p:nvPr/>
            </p:nvSpPr>
            <p:spPr bwMode="auto">
              <a:xfrm>
                <a:off x="561" y="39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04" name="Freeform 2760"/>
              <p:cNvSpPr>
                <a:spLocks/>
              </p:cNvSpPr>
              <p:nvPr/>
            </p:nvSpPr>
            <p:spPr bwMode="auto">
              <a:xfrm>
                <a:off x="585" y="39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05" name="Freeform 2761"/>
              <p:cNvSpPr>
                <a:spLocks/>
              </p:cNvSpPr>
              <p:nvPr/>
            </p:nvSpPr>
            <p:spPr bwMode="auto">
              <a:xfrm>
                <a:off x="459" y="39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06" name="Line 2762"/>
              <p:cNvSpPr>
                <a:spLocks noChangeShapeType="1"/>
              </p:cNvSpPr>
              <p:nvPr/>
            </p:nvSpPr>
            <p:spPr bwMode="auto">
              <a:xfrm flipV="1">
                <a:off x="176" y="3115"/>
                <a:ext cx="1" cy="888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07" name="Line 2763"/>
              <p:cNvSpPr>
                <a:spLocks noChangeShapeType="1"/>
              </p:cNvSpPr>
              <p:nvPr/>
            </p:nvSpPr>
            <p:spPr bwMode="auto">
              <a:xfrm flipH="1">
                <a:off x="176" y="4003"/>
                <a:ext cx="51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08" name="Line 2764"/>
              <p:cNvSpPr>
                <a:spLocks noChangeShapeType="1"/>
              </p:cNvSpPr>
              <p:nvPr/>
            </p:nvSpPr>
            <p:spPr bwMode="auto">
              <a:xfrm flipH="1">
                <a:off x="176" y="3975"/>
                <a:ext cx="25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09" name="Line 2765"/>
              <p:cNvSpPr>
                <a:spLocks noChangeShapeType="1"/>
              </p:cNvSpPr>
              <p:nvPr/>
            </p:nvSpPr>
            <p:spPr bwMode="auto">
              <a:xfrm flipH="1">
                <a:off x="176" y="3945"/>
                <a:ext cx="25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10" name="Line 2766"/>
              <p:cNvSpPr>
                <a:spLocks noChangeShapeType="1"/>
              </p:cNvSpPr>
              <p:nvPr/>
            </p:nvSpPr>
            <p:spPr bwMode="auto">
              <a:xfrm flipH="1">
                <a:off x="176" y="3915"/>
                <a:ext cx="25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11" name="Line 2767"/>
              <p:cNvSpPr>
                <a:spLocks noChangeShapeType="1"/>
              </p:cNvSpPr>
              <p:nvPr/>
            </p:nvSpPr>
            <p:spPr bwMode="auto">
              <a:xfrm flipH="1">
                <a:off x="176" y="3885"/>
                <a:ext cx="51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12" name="Line 2768"/>
              <p:cNvSpPr>
                <a:spLocks noChangeShapeType="1"/>
              </p:cNvSpPr>
              <p:nvPr/>
            </p:nvSpPr>
            <p:spPr bwMode="auto">
              <a:xfrm flipH="1">
                <a:off x="176" y="3856"/>
                <a:ext cx="25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13" name="Line 2769"/>
              <p:cNvSpPr>
                <a:spLocks noChangeShapeType="1"/>
              </p:cNvSpPr>
              <p:nvPr/>
            </p:nvSpPr>
            <p:spPr bwMode="auto">
              <a:xfrm flipH="1">
                <a:off x="176" y="3826"/>
                <a:ext cx="25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14" name="Line 2770"/>
              <p:cNvSpPr>
                <a:spLocks noChangeShapeType="1"/>
              </p:cNvSpPr>
              <p:nvPr/>
            </p:nvSpPr>
            <p:spPr bwMode="auto">
              <a:xfrm flipH="1">
                <a:off x="176" y="3796"/>
                <a:ext cx="25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15" name="Line 2771"/>
              <p:cNvSpPr>
                <a:spLocks noChangeShapeType="1"/>
              </p:cNvSpPr>
              <p:nvPr/>
            </p:nvSpPr>
            <p:spPr bwMode="auto">
              <a:xfrm flipH="1">
                <a:off x="176" y="3766"/>
                <a:ext cx="51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16" name="Line 2772"/>
              <p:cNvSpPr>
                <a:spLocks noChangeShapeType="1"/>
              </p:cNvSpPr>
              <p:nvPr/>
            </p:nvSpPr>
            <p:spPr bwMode="auto">
              <a:xfrm flipH="1">
                <a:off x="176" y="3738"/>
                <a:ext cx="25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17" name="Line 2773"/>
              <p:cNvSpPr>
                <a:spLocks noChangeShapeType="1"/>
              </p:cNvSpPr>
              <p:nvPr/>
            </p:nvSpPr>
            <p:spPr bwMode="auto">
              <a:xfrm flipH="1">
                <a:off x="176" y="3708"/>
                <a:ext cx="25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18" name="Line 2774"/>
              <p:cNvSpPr>
                <a:spLocks noChangeShapeType="1"/>
              </p:cNvSpPr>
              <p:nvPr/>
            </p:nvSpPr>
            <p:spPr bwMode="auto">
              <a:xfrm flipH="1">
                <a:off x="176" y="3678"/>
                <a:ext cx="25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19" name="Line 2775"/>
              <p:cNvSpPr>
                <a:spLocks noChangeShapeType="1"/>
              </p:cNvSpPr>
              <p:nvPr/>
            </p:nvSpPr>
            <p:spPr bwMode="auto">
              <a:xfrm flipH="1">
                <a:off x="176" y="3648"/>
                <a:ext cx="51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20" name="Line 2776"/>
              <p:cNvSpPr>
                <a:spLocks noChangeShapeType="1"/>
              </p:cNvSpPr>
              <p:nvPr/>
            </p:nvSpPr>
            <p:spPr bwMode="auto">
              <a:xfrm flipH="1">
                <a:off x="176" y="3619"/>
                <a:ext cx="25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21" name="Line 2777"/>
              <p:cNvSpPr>
                <a:spLocks noChangeShapeType="1"/>
              </p:cNvSpPr>
              <p:nvPr/>
            </p:nvSpPr>
            <p:spPr bwMode="auto">
              <a:xfrm flipH="1">
                <a:off x="176" y="3589"/>
                <a:ext cx="25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22" name="Line 2778"/>
              <p:cNvSpPr>
                <a:spLocks noChangeShapeType="1"/>
              </p:cNvSpPr>
              <p:nvPr/>
            </p:nvSpPr>
            <p:spPr bwMode="auto">
              <a:xfrm flipH="1">
                <a:off x="176" y="3559"/>
                <a:ext cx="25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23" name="Line 2779"/>
              <p:cNvSpPr>
                <a:spLocks noChangeShapeType="1"/>
              </p:cNvSpPr>
              <p:nvPr/>
            </p:nvSpPr>
            <p:spPr bwMode="auto">
              <a:xfrm flipH="1">
                <a:off x="176" y="3529"/>
                <a:ext cx="51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24" name="Line 2780"/>
              <p:cNvSpPr>
                <a:spLocks noChangeShapeType="1"/>
              </p:cNvSpPr>
              <p:nvPr/>
            </p:nvSpPr>
            <p:spPr bwMode="auto">
              <a:xfrm flipH="1">
                <a:off x="176" y="3499"/>
                <a:ext cx="25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25" name="Line 2781"/>
              <p:cNvSpPr>
                <a:spLocks noChangeShapeType="1"/>
              </p:cNvSpPr>
              <p:nvPr/>
            </p:nvSpPr>
            <p:spPr bwMode="auto">
              <a:xfrm flipH="1">
                <a:off x="176" y="3471"/>
                <a:ext cx="25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26" name="Line 2782"/>
              <p:cNvSpPr>
                <a:spLocks noChangeShapeType="1"/>
              </p:cNvSpPr>
              <p:nvPr/>
            </p:nvSpPr>
            <p:spPr bwMode="auto">
              <a:xfrm flipH="1">
                <a:off x="176" y="3441"/>
                <a:ext cx="25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27" name="Line 2783"/>
              <p:cNvSpPr>
                <a:spLocks noChangeShapeType="1"/>
              </p:cNvSpPr>
              <p:nvPr/>
            </p:nvSpPr>
            <p:spPr bwMode="auto">
              <a:xfrm flipH="1">
                <a:off x="176" y="3411"/>
                <a:ext cx="51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28" name="Line 2784"/>
              <p:cNvSpPr>
                <a:spLocks noChangeShapeType="1"/>
              </p:cNvSpPr>
              <p:nvPr/>
            </p:nvSpPr>
            <p:spPr bwMode="auto">
              <a:xfrm flipH="1">
                <a:off x="176" y="3381"/>
                <a:ext cx="25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29" name="Line 2785"/>
              <p:cNvSpPr>
                <a:spLocks noChangeShapeType="1"/>
              </p:cNvSpPr>
              <p:nvPr/>
            </p:nvSpPr>
            <p:spPr bwMode="auto">
              <a:xfrm flipH="1">
                <a:off x="176" y="3352"/>
                <a:ext cx="25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30" name="Line 2786"/>
              <p:cNvSpPr>
                <a:spLocks noChangeShapeType="1"/>
              </p:cNvSpPr>
              <p:nvPr/>
            </p:nvSpPr>
            <p:spPr bwMode="auto">
              <a:xfrm flipH="1">
                <a:off x="176" y="3322"/>
                <a:ext cx="25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31" name="Line 2787"/>
              <p:cNvSpPr>
                <a:spLocks noChangeShapeType="1"/>
              </p:cNvSpPr>
              <p:nvPr/>
            </p:nvSpPr>
            <p:spPr bwMode="auto">
              <a:xfrm flipH="1">
                <a:off x="176" y="3292"/>
                <a:ext cx="51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32" name="Line 2788"/>
              <p:cNvSpPr>
                <a:spLocks noChangeShapeType="1"/>
              </p:cNvSpPr>
              <p:nvPr/>
            </p:nvSpPr>
            <p:spPr bwMode="auto">
              <a:xfrm flipH="1">
                <a:off x="176" y="3262"/>
                <a:ext cx="25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33" name="Line 2789"/>
              <p:cNvSpPr>
                <a:spLocks noChangeShapeType="1"/>
              </p:cNvSpPr>
              <p:nvPr/>
            </p:nvSpPr>
            <p:spPr bwMode="auto">
              <a:xfrm flipH="1">
                <a:off x="176" y="3234"/>
                <a:ext cx="25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34" name="Line 2790"/>
              <p:cNvSpPr>
                <a:spLocks noChangeShapeType="1"/>
              </p:cNvSpPr>
              <p:nvPr/>
            </p:nvSpPr>
            <p:spPr bwMode="auto">
              <a:xfrm flipH="1">
                <a:off x="176" y="3204"/>
                <a:ext cx="25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35" name="Line 2791"/>
              <p:cNvSpPr>
                <a:spLocks noChangeShapeType="1"/>
              </p:cNvSpPr>
              <p:nvPr/>
            </p:nvSpPr>
            <p:spPr bwMode="auto">
              <a:xfrm flipH="1">
                <a:off x="176" y="3174"/>
                <a:ext cx="51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36" name="Line 2792"/>
              <p:cNvSpPr>
                <a:spLocks noChangeShapeType="1"/>
              </p:cNvSpPr>
              <p:nvPr/>
            </p:nvSpPr>
            <p:spPr bwMode="auto">
              <a:xfrm flipH="1">
                <a:off x="176" y="3174"/>
                <a:ext cx="51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37" name="Line 2793"/>
              <p:cNvSpPr>
                <a:spLocks noChangeShapeType="1"/>
              </p:cNvSpPr>
              <p:nvPr/>
            </p:nvSpPr>
            <p:spPr bwMode="auto">
              <a:xfrm flipH="1">
                <a:off x="176" y="3144"/>
                <a:ext cx="25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38" name="Line 2794"/>
              <p:cNvSpPr>
                <a:spLocks noChangeShapeType="1"/>
              </p:cNvSpPr>
              <p:nvPr/>
            </p:nvSpPr>
            <p:spPr bwMode="auto">
              <a:xfrm flipH="1">
                <a:off x="176" y="3115"/>
                <a:ext cx="25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39" name="Freeform 2795"/>
              <p:cNvSpPr>
                <a:spLocks noEditPoints="1"/>
              </p:cNvSpPr>
              <p:nvPr/>
            </p:nvSpPr>
            <p:spPr bwMode="auto">
              <a:xfrm>
                <a:off x="128" y="3982"/>
                <a:ext cx="28" cy="44"/>
              </a:xfrm>
              <a:custGeom>
                <a:avLst/>
                <a:gdLst>
                  <a:gd name="T0" fmla="*/ 15 w 28"/>
                  <a:gd name="T1" fmla="*/ 0 h 44"/>
                  <a:gd name="T2" fmla="*/ 18 w 28"/>
                  <a:gd name="T3" fmla="*/ 2 h 44"/>
                  <a:gd name="T4" fmla="*/ 21 w 28"/>
                  <a:gd name="T5" fmla="*/ 2 h 44"/>
                  <a:gd name="T6" fmla="*/ 24 w 28"/>
                  <a:gd name="T7" fmla="*/ 5 h 44"/>
                  <a:gd name="T8" fmla="*/ 27 w 28"/>
                  <a:gd name="T9" fmla="*/ 9 h 44"/>
                  <a:gd name="T10" fmla="*/ 27 w 28"/>
                  <a:gd name="T11" fmla="*/ 15 h 44"/>
                  <a:gd name="T12" fmla="*/ 28 w 28"/>
                  <a:gd name="T13" fmla="*/ 21 h 44"/>
                  <a:gd name="T14" fmla="*/ 27 w 28"/>
                  <a:gd name="T15" fmla="*/ 29 h 44"/>
                  <a:gd name="T16" fmla="*/ 27 w 28"/>
                  <a:gd name="T17" fmla="*/ 35 h 44"/>
                  <a:gd name="T18" fmla="*/ 24 w 28"/>
                  <a:gd name="T19" fmla="*/ 39 h 44"/>
                  <a:gd name="T20" fmla="*/ 21 w 28"/>
                  <a:gd name="T21" fmla="*/ 41 h 44"/>
                  <a:gd name="T22" fmla="*/ 18 w 28"/>
                  <a:gd name="T23" fmla="*/ 42 h 44"/>
                  <a:gd name="T24" fmla="*/ 15 w 28"/>
                  <a:gd name="T25" fmla="*/ 44 h 44"/>
                  <a:gd name="T26" fmla="*/ 10 w 28"/>
                  <a:gd name="T27" fmla="*/ 42 h 44"/>
                  <a:gd name="T28" fmla="*/ 7 w 28"/>
                  <a:gd name="T29" fmla="*/ 41 h 44"/>
                  <a:gd name="T30" fmla="*/ 4 w 28"/>
                  <a:gd name="T31" fmla="*/ 39 h 44"/>
                  <a:gd name="T32" fmla="*/ 3 w 28"/>
                  <a:gd name="T33" fmla="*/ 35 h 44"/>
                  <a:gd name="T34" fmla="*/ 1 w 28"/>
                  <a:gd name="T35" fmla="*/ 29 h 44"/>
                  <a:gd name="T36" fmla="*/ 0 w 28"/>
                  <a:gd name="T37" fmla="*/ 21 h 44"/>
                  <a:gd name="T38" fmla="*/ 1 w 28"/>
                  <a:gd name="T39" fmla="*/ 15 h 44"/>
                  <a:gd name="T40" fmla="*/ 3 w 28"/>
                  <a:gd name="T41" fmla="*/ 9 h 44"/>
                  <a:gd name="T42" fmla="*/ 4 w 28"/>
                  <a:gd name="T43" fmla="*/ 5 h 44"/>
                  <a:gd name="T44" fmla="*/ 7 w 28"/>
                  <a:gd name="T45" fmla="*/ 2 h 44"/>
                  <a:gd name="T46" fmla="*/ 10 w 28"/>
                  <a:gd name="T47" fmla="*/ 2 h 44"/>
                  <a:gd name="T48" fmla="*/ 15 w 28"/>
                  <a:gd name="T49" fmla="*/ 0 h 44"/>
                  <a:gd name="T50" fmla="*/ 15 w 28"/>
                  <a:gd name="T51" fmla="*/ 8 h 44"/>
                  <a:gd name="T52" fmla="*/ 13 w 28"/>
                  <a:gd name="T53" fmla="*/ 8 h 44"/>
                  <a:gd name="T54" fmla="*/ 12 w 28"/>
                  <a:gd name="T55" fmla="*/ 9 h 44"/>
                  <a:gd name="T56" fmla="*/ 10 w 28"/>
                  <a:gd name="T57" fmla="*/ 9 h 44"/>
                  <a:gd name="T58" fmla="*/ 9 w 28"/>
                  <a:gd name="T59" fmla="*/ 12 h 44"/>
                  <a:gd name="T60" fmla="*/ 9 w 28"/>
                  <a:gd name="T61" fmla="*/ 15 h 44"/>
                  <a:gd name="T62" fmla="*/ 9 w 28"/>
                  <a:gd name="T63" fmla="*/ 21 h 44"/>
                  <a:gd name="T64" fmla="*/ 9 w 28"/>
                  <a:gd name="T65" fmla="*/ 27 h 44"/>
                  <a:gd name="T66" fmla="*/ 9 w 28"/>
                  <a:gd name="T67" fmla="*/ 32 h 44"/>
                  <a:gd name="T68" fmla="*/ 10 w 28"/>
                  <a:gd name="T69" fmla="*/ 33 h 44"/>
                  <a:gd name="T70" fmla="*/ 12 w 28"/>
                  <a:gd name="T71" fmla="*/ 35 h 44"/>
                  <a:gd name="T72" fmla="*/ 13 w 28"/>
                  <a:gd name="T73" fmla="*/ 36 h 44"/>
                  <a:gd name="T74" fmla="*/ 15 w 28"/>
                  <a:gd name="T75" fmla="*/ 36 h 44"/>
                  <a:gd name="T76" fmla="*/ 16 w 28"/>
                  <a:gd name="T77" fmla="*/ 36 h 44"/>
                  <a:gd name="T78" fmla="*/ 18 w 28"/>
                  <a:gd name="T79" fmla="*/ 35 h 44"/>
                  <a:gd name="T80" fmla="*/ 18 w 28"/>
                  <a:gd name="T81" fmla="*/ 33 h 44"/>
                  <a:gd name="T82" fmla="*/ 19 w 28"/>
                  <a:gd name="T83" fmla="*/ 32 h 44"/>
                  <a:gd name="T84" fmla="*/ 19 w 28"/>
                  <a:gd name="T85" fmla="*/ 27 h 44"/>
                  <a:gd name="T86" fmla="*/ 19 w 28"/>
                  <a:gd name="T87" fmla="*/ 21 h 44"/>
                  <a:gd name="T88" fmla="*/ 19 w 28"/>
                  <a:gd name="T89" fmla="*/ 15 h 44"/>
                  <a:gd name="T90" fmla="*/ 19 w 28"/>
                  <a:gd name="T91" fmla="*/ 12 h 44"/>
                  <a:gd name="T92" fmla="*/ 18 w 28"/>
                  <a:gd name="T93" fmla="*/ 11 h 44"/>
                  <a:gd name="T94" fmla="*/ 18 w 28"/>
                  <a:gd name="T95" fmla="*/ 9 h 44"/>
                  <a:gd name="T96" fmla="*/ 16 w 28"/>
                  <a:gd name="T97" fmla="*/ 8 h 44"/>
                  <a:gd name="T98" fmla="*/ 15 w 28"/>
                  <a:gd name="T99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8" h="44">
                    <a:moveTo>
                      <a:pt x="15" y="0"/>
                    </a:moveTo>
                    <a:lnTo>
                      <a:pt x="18" y="2"/>
                    </a:lnTo>
                    <a:lnTo>
                      <a:pt x="21" y="2"/>
                    </a:lnTo>
                    <a:lnTo>
                      <a:pt x="24" y="5"/>
                    </a:lnTo>
                    <a:lnTo>
                      <a:pt x="27" y="9"/>
                    </a:lnTo>
                    <a:lnTo>
                      <a:pt x="27" y="15"/>
                    </a:lnTo>
                    <a:lnTo>
                      <a:pt x="28" y="21"/>
                    </a:lnTo>
                    <a:lnTo>
                      <a:pt x="27" y="29"/>
                    </a:lnTo>
                    <a:lnTo>
                      <a:pt x="27" y="35"/>
                    </a:lnTo>
                    <a:lnTo>
                      <a:pt x="24" y="39"/>
                    </a:lnTo>
                    <a:lnTo>
                      <a:pt x="21" y="41"/>
                    </a:lnTo>
                    <a:lnTo>
                      <a:pt x="18" y="42"/>
                    </a:lnTo>
                    <a:lnTo>
                      <a:pt x="15" y="44"/>
                    </a:lnTo>
                    <a:lnTo>
                      <a:pt x="10" y="42"/>
                    </a:lnTo>
                    <a:lnTo>
                      <a:pt x="7" y="41"/>
                    </a:lnTo>
                    <a:lnTo>
                      <a:pt x="4" y="39"/>
                    </a:lnTo>
                    <a:lnTo>
                      <a:pt x="3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3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5" y="0"/>
                    </a:lnTo>
                    <a:close/>
                    <a:moveTo>
                      <a:pt x="15" y="8"/>
                    </a:moveTo>
                    <a:lnTo>
                      <a:pt x="13" y="8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9" y="12"/>
                    </a:lnTo>
                    <a:lnTo>
                      <a:pt x="9" y="15"/>
                    </a:lnTo>
                    <a:lnTo>
                      <a:pt x="9" y="21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0" y="33"/>
                    </a:lnTo>
                    <a:lnTo>
                      <a:pt x="12" y="35"/>
                    </a:lnTo>
                    <a:lnTo>
                      <a:pt x="13" y="36"/>
                    </a:lnTo>
                    <a:lnTo>
                      <a:pt x="15" y="36"/>
                    </a:lnTo>
                    <a:lnTo>
                      <a:pt x="16" y="36"/>
                    </a:lnTo>
                    <a:lnTo>
                      <a:pt x="18" y="35"/>
                    </a:lnTo>
                    <a:lnTo>
                      <a:pt x="18" y="33"/>
                    </a:lnTo>
                    <a:lnTo>
                      <a:pt x="19" y="32"/>
                    </a:lnTo>
                    <a:lnTo>
                      <a:pt x="19" y="27"/>
                    </a:lnTo>
                    <a:lnTo>
                      <a:pt x="19" y="21"/>
                    </a:lnTo>
                    <a:lnTo>
                      <a:pt x="19" y="15"/>
                    </a:lnTo>
                    <a:lnTo>
                      <a:pt x="19" y="12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6" y="8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40" name="Freeform 2796"/>
              <p:cNvSpPr>
                <a:spLocks/>
              </p:cNvSpPr>
              <p:nvPr/>
            </p:nvSpPr>
            <p:spPr bwMode="auto">
              <a:xfrm>
                <a:off x="96" y="3864"/>
                <a:ext cx="27" cy="42"/>
              </a:xfrm>
              <a:custGeom>
                <a:avLst/>
                <a:gdLst>
                  <a:gd name="T0" fmla="*/ 27 w 27"/>
                  <a:gd name="T1" fmla="*/ 34 h 42"/>
                  <a:gd name="T2" fmla="*/ 27 w 27"/>
                  <a:gd name="T3" fmla="*/ 42 h 42"/>
                  <a:gd name="T4" fmla="*/ 0 w 27"/>
                  <a:gd name="T5" fmla="*/ 42 h 42"/>
                  <a:gd name="T6" fmla="*/ 0 w 27"/>
                  <a:gd name="T7" fmla="*/ 39 h 42"/>
                  <a:gd name="T8" fmla="*/ 3 w 27"/>
                  <a:gd name="T9" fmla="*/ 34 h 42"/>
                  <a:gd name="T10" fmla="*/ 5 w 27"/>
                  <a:gd name="T11" fmla="*/ 31 h 42"/>
                  <a:gd name="T12" fmla="*/ 8 w 27"/>
                  <a:gd name="T13" fmla="*/ 28 h 42"/>
                  <a:gd name="T14" fmla="*/ 11 w 27"/>
                  <a:gd name="T15" fmla="*/ 24 h 42"/>
                  <a:gd name="T16" fmla="*/ 14 w 27"/>
                  <a:gd name="T17" fmla="*/ 21 h 42"/>
                  <a:gd name="T18" fmla="*/ 17 w 27"/>
                  <a:gd name="T19" fmla="*/ 19 h 42"/>
                  <a:gd name="T20" fmla="*/ 18 w 27"/>
                  <a:gd name="T21" fmla="*/ 18 h 42"/>
                  <a:gd name="T22" fmla="*/ 20 w 27"/>
                  <a:gd name="T23" fmla="*/ 15 h 42"/>
                  <a:gd name="T24" fmla="*/ 20 w 27"/>
                  <a:gd name="T25" fmla="*/ 13 h 42"/>
                  <a:gd name="T26" fmla="*/ 20 w 27"/>
                  <a:gd name="T27" fmla="*/ 10 h 42"/>
                  <a:gd name="T28" fmla="*/ 18 w 27"/>
                  <a:gd name="T29" fmla="*/ 9 h 42"/>
                  <a:gd name="T30" fmla="*/ 17 w 27"/>
                  <a:gd name="T31" fmla="*/ 7 h 42"/>
                  <a:gd name="T32" fmla="*/ 14 w 27"/>
                  <a:gd name="T33" fmla="*/ 7 h 42"/>
                  <a:gd name="T34" fmla="*/ 12 w 27"/>
                  <a:gd name="T35" fmla="*/ 7 h 42"/>
                  <a:gd name="T36" fmla="*/ 11 w 27"/>
                  <a:gd name="T37" fmla="*/ 9 h 42"/>
                  <a:gd name="T38" fmla="*/ 9 w 27"/>
                  <a:gd name="T39" fmla="*/ 10 h 42"/>
                  <a:gd name="T40" fmla="*/ 8 w 27"/>
                  <a:gd name="T41" fmla="*/ 13 h 42"/>
                  <a:gd name="T42" fmla="*/ 0 w 27"/>
                  <a:gd name="T43" fmla="*/ 13 h 42"/>
                  <a:gd name="T44" fmla="*/ 2 w 27"/>
                  <a:gd name="T45" fmla="*/ 9 h 42"/>
                  <a:gd name="T46" fmla="*/ 3 w 27"/>
                  <a:gd name="T47" fmla="*/ 6 h 42"/>
                  <a:gd name="T48" fmla="*/ 5 w 27"/>
                  <a:gd name="T49" fmla="*/ 3 h 42"/>
                  <a:gd name="T50" fmla="*/ 9 w 27"/>
                  <a:gd name="T51" fmla="*/ 1 h 42"/>
                  <a:gd name="T52" fmla="*/ 14 w 27"/>
                  <a:gd name="T53" fmla="*/ 0 h 42"/>
                  <a:gd name="T54" fmla="*/ 20 w 27"/>
                  <a:gd name="T55" fmla="*/ 1 h 42"/>
                  <a:gd name="T56" fmla="*/ 24 w 27"/>
                  <a:gd name="T57" fmla="*/ 3 h 42"/>
                  <a:gd name="T58" fmla="*/ 27 w 27"/>
                  <a:gd name="T59" fmla="*/ 7 h 42"/>
                  <a:gd name="T60" fmla="*/ 27 w 27"/>
                  <a:gd name="T61" fmla="*/ 12 h 42"/>
                  <a:gd name="T62" fmla="*/ 27 w 27"/>
                  <a:gd name="T63" fmla="*/ 15 h 42"/>
                  <a:gd name="T64" fmla="*/ 26 w 27"/>
                  <a:gd name="T65" fmla="*/ 16 h 42"/>
                  <a:gd name="T66" fmla="*/ 26 w 27"/>
                  <a:gd name="T67" fmla="*/ 19 h 42"/>
                  <a:gd name="T68" fmla="*/ 23 w 27"/>
                  <a:gd name="T69" fmla="*/ 22 h 42"/>
                  <a:gd name="T70" fmla="*/ 21 w 27"/>
                  <a:gd name="T71" fmla="*/ 24 h 42"/>
                  <a:gd name="T72" fmla="*/ 18 w 27"/>
                  <a:gd name="T73" fmla="*/ 27 h 42"/>
                  <a:gd name="T74" fmla="*/ 15 w 27"/>
                  <a:gd name="T75" fmla="*/ 30 h 42"/>
                  <a:gd name="T76" fmla="*/ 14 w 27"/>
                  <a:gd name="T77" fmla="*/ 31 h 42"/>
                  <a:gd name="T78" fmla="*/ 12 w 27"/>
                  <a:gd name="T79" fmla="*/ 33 h 42"/>
                  <a:gd name="T80" fmla="*/ 12 w 27"/>
                  <a:gd name="T81" fmla="*/ 34 h 42"/>
                  <a:gd name="T82" fmla="*/ 27 w 27"/>
                  <a:gd name="T83" fmla="*/ 3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" h="42">
                    <a:moveTo>
                      <a:pt x="27" y="34"/>
                    </a:moveTo>
                    <a:lnTo>
                      <a:pt x="27" y="42"/>
                    </a:lnTo>
                    <a:lnTo>
                      <a:pt x="0" y="42"/>
                    </a:lnTo>
                    <a:lnTo>
                      <a:pt x="0" y="39"/>
                    </a:lnTo>
                    <a:lnTo>
                      <a:pt x="3" y="34"/>
                    </a:lnTo>
                    <a:lnTo>
                      <a:pt x="5" y="31"/>
                    </a:lnTo>
                    <a:lnTo>
                      <a:pt x="8" y="28"/>
                    </a:lnTo>
                    <a:lnTo>
                      <a:pt x="11" y="24"/>
                    </a:lnTo>
                    <a:lnTo>
                      <a:pt x="14" y="21"/>
                    </a:lnTo>
                    <a:lnTo>
                      <a:pt x="17" y="19"/>
                    </a:lnTo>
                    <a:lnTo>
                      <a:pt x="18" y="18"/>
                    </a:lnTo>
                    <a:lnTo>
                      <a:pt x="20" y="15"/>
                    </a:lnTo>
                    <a:lnTo>
                      <a:pt x="20" y="13"/>
                    </a:lnTo>
                    <a:lnTo>
                      <a:pt x="20" y="10"/>
                    </a:lnTo>
                    <a:lnTo>
                      <a:pt x="18" y="9"/>
                    </a:lnTo>
                    <a:lnTo>
                      <a:pt x="17" y="7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0"/>
                    </a:lnTo>
                    <a:lnTo>
                      <a:pt x="8" y="13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9" y="1"/>
                    </a:lnTo>
                    <a:lnTo>
                      <a:pt x="14" y="0"/>
                    </a:lnTo>
                    <a:lnTo>
                      <a:pt x="20" y="1"/>
                    </a:lnTo>
                    <a:lnTo>
                      <a:pt x="24" y="3"/>
                    </a:lnTo>
                    <a:lnTo>
                      <a:pt x="27" y="7"/>
                    </a:lnTo>
                    <a:lnTo>
                      <a:pt x="27" y="12"/>
                    </a:lnTo>
                    <a:lnTo>
                      <a:pt x="27" y="15"/>
                    </a:lnTo>
                    <a:lnTo>
                      <a:pt x="26" y="16"/>
                    </a:lnTo>
                    <a:lnTo>
                      <a:pt x="26" y="19"/>
                    </a:lnTo>
                    <a:lnTo>
                      <a:pt x="23" y="22"/>
                    </a:lnTo>
                    <a:lnTo>
                      <a:pt x="21" y="24"/>
                    </a:lnTo>
                    <a:lnTo>
                      <a:pt x="18" y="27"/>
                    </a:lnTo>
                    <a:lnTo>
                      <a:pt x="15" y="30"/>
                    </a:lnTo>
                    <a:lnTo>
                      <a:pt x="14" y="31"/>
                    </a:lnTo>
                    <a:lnTo>
                      <a:pt x="12" y="33"/>
                    </a:lnTo>
                    <a:lnTo>
                      <a:pt x="12" y="34"/>
                    </a:lnTo>
                    <a:lnTo>
                      <a:pt x="27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41" name="Freeform 2797"/>
              <p:cNvSpPr>
                <a:spLocks noEditPoints="1"/>
              </p:cNvSpPr>
              <p:nvPr/>
            </p:nvSpPr>
            <p:spPr bwMode="auto">
              <a:xfrm>
                <a:off x="128" y="3864"/>
                <a:ext cx="28" cy="43"/>
              </a:xfrm>
              <a:custGeom>
                <a:avLst/>
                <a:gdLst>
                  <a:gd name="T0" fmla="*/ 13 w 28"/>
                  <a:gd name="T1" fmla="*/ 0 h 43"/>
                  <a:gd name="T2" fmla="*/ 18 w 28"/>
                  <a:gd name="T3" fmla="*/ 1 h 43"/>
                  <a:gd name="T4" fmla="*/ 21 w 28"/>
                  <a:gd name="T5" fmla="*/ 1 h 43"/>
                  <a:gd name="T6" fmla="*/ 24 w 28"/>
                  <a:gd name="T7" fmla="*/ 4 h 43"/>
                  <a:gd name="T8" fmla="*/ 25 w 28"/>
                  <a:gd name="T9" fmla="*/ 9 h 43"/>
                  <a:gd name="T10" fmla="*/ 27 w 28"/>
                  <a:gd name="T11" fmla="*/ 15 h 43"/>
                  <a:gd name="T12" fmla="*/ 28 w 28"/>
                  <a:gd name="T13" fmla="*/ 21 h 43"/>
                  <a:gd name="T14" fmla="*/ 27 w 28"/>
                  <a:gd name="T15" fmla="*/ 28 h 43"/>
                  <a:gd name="T16" fmla="*/ 25 w 28"/>
                  <a:gd name="T17" fmla="*/ 34 h 43"/>
                  <a:gd name="T18" fmla="*/ 24 w 28"/>
                  <a:gd name="T19" fmla="*/ 39 h 43"/>
                  <a:gd name="T20" fmla="*/ 21 w 28"/>
                  <a:gd name="T21" fmla="*/ 40 h 43"/>
                  <a:gd name="T22" fmla="*/ 18 w 28"/>
                  <a:gd name="T23" fmla="*/ 42 h 43"/>
                  <a:gd name="T24" fmla="*/ 13 w 28"/>
                  <a:gd name="T25" fmla="*/ 43 h 43"/>
                  <a:gd name="T26" fmla="*/ 10 w 28"/>
                  <a:gd name="T27" fmla="*/ 42 h 43"/>
                  <a:gd name="T28" fmla="*/ 7 w 28"/>
                  <a:gd name="T29" fmla="*/ 40 h 43"/>
                  <a:gd name="T30" fmla="*/ 4 w 28"/>
                  <a:gd name="T31" fmla="*/ 39 h 43"/>
                  <a:gd name="T32" fmla="*/ 1 w 28"/>
                  <a:gd name="T33" fmla="*/ 34 h 43"/>
                  <a:gd name="T34" fmla="*/ 1 w 28"/>
                  <a:gd name="T35" fmla="*/ 28 h 43"/>
                  <a:gd name="T36" fmla="*/ 0 w 28"/>
                  <a:gd name="T37" fmla="*/ 21 h 43"/>
                  <a:gd name="T38" fmla="*/ 1 w 28"/>
                  <a:gd name="T39" fmla="*/ 15 h 43"/>
                  <a:gd name="T40" fmla="*/ 3 w 28"/>
                  <a:gd name="T41" fmla="*/ 9 h 43"/>
                  <a:gd name="T42" fmla="*/ 4 w 28"/>
                  <a:gd name="T43" fmla="*/ 4 h 43"/>
                  <a:gd name="T44" fmla="*/ 7 w 28"/>
                  <a:gd name="T45" fmla="*/ 1 h 43"/>
                  <a:gd name="T46" fmla="*/ 10 w 28"/>
                  <a:gd name="T47" fmla="*/ 1 h 43"/>
                  <a:gd name="T48" fmla="*/ 13 w 28"/>
                  <a:gd name="T49" fmla="*/ 0 h 43"/>
                  <a:gd name="T50" fmla="*/ 13 w 28"/>
                  <a:gd name="T51" fmla="*/ 7 h 43"/>
                  <a:gd name="T52" fmla="*/ 12 w 28"/>
                  <a:gd name="T53" fmla="*/ 7 h 43"/>
                  <a:gd name="T54" fmla="*/ 12 w 28"/>
                  <a:gd name="T55" fmla="*/ 9 h 43"/>
                  <a:gd name="T56" fmla="*/ 10 w 28"/>
                  <a:gd name="T57" fmla="*/ 9 h 43"/>
                  <a:gd name="T58" fmla="*/ 9 w 28"/>
                  <a:gd name="T59" fmla="*/ 12 h 43"/>
                  <a:gd name="T60" fmla="*/ 9 w 28"/>
                  <a:gd name="T61" fmla="*/ 15 h 43"/>
                  <a:gd name="T62" fmla="*/ 9 w 28"/>
                  <a:gd name="T63" fmla="*/ 21 h 43"/>
                  <a:gd name="T64" fmla="*/ 9 w 28"/>
                  <a:gd name="T65" fmla="*/ 27 h 43"/>
                  <a:gd name="T66" fmla="*/ 9 w 28"/>
                  <a:gd name="T67" fmla="*/ 31 h 43"/>
                  <a:gd name="T68" fmla="*/ 10 w 28"/>
                  <a:gd name="T69" fmla="*/ 33 h 43"/>
                  <a:gd name="T70" fmla="*/ 12 w 28"/>
                  <a:gd name="T71" fmla="*/ 34 h 43"/>
                  <a:gd name="T72" fmla="*/ 12 w 28"/>
                  <a:gd name="T73" fmla="*/ 36 h 43"/>
                  <a:gd name="T74" fmla="*/ 13 w 28"/>
                  <a:gd name="T75" fmla="*/ 36 h 43"/>
                  <a:gd name="T76" fmla="*/ 16 w 28"/>
                  <a:gd name="T77" fmla="*/ 36 h 43"/>
                  <a:gd name="T78" fmla="*/ 16 w 28"/>
                  <a:gd name="T79" fmla="*/ 34 h 43"/>
                  <a:gd name="T80" fmla="*/ 18 w 28"/>
                  <a:gd name="T81" fmla="*/ 33 h 43"/>
                  <a:gd name="T82" fmla="*/ 19 w 28"/>
                  <a:gd name="T83" fmla="*/ 31 h 43"/>
                  <a:gd name="T84" fmla="*/ 19 w 28"/>
                  <a:gd name="T85" fmla="*/ 27 h 43"/>
                  <a:gd name="T86" fmla="*/ 19 w 28"/>
                  <a:gd name="T87" fmla="*/ 21 h 43"/>
                  <a:gd name="T88" fmla="*/ 19 w 28"/>
                  <a:gd name="T89" fmla="*/ 15 h 43"/>
                  <a:gd name="T90" fmla="*/ 19 w 28"/>
                  <a:gd name="T91" fmla="*/ 12 h 43"/>
                  <a:gd name="T92" fmla="*/ 18 w 28"/>
                  <a:gd name="T93" fmla="*/ 10 h 43"/>
                  <a:gd name="T94" fmla="*/ 16 w 28"/>
                  <a:gd name="T95" fmla="*/ 9 h 43"/>
                  <a:gd name="T96" fmla="*/ 15 w 28"/>
                  <a:gd name="T97" fmla="*/ 7 h 43"/>
                  <a:gd name="T98" fmla="*/ 13 w 28"/>
                  <a:gd name="T99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8" h="43">
                    <a:moveTo>
                      <a:pt x="13" y="0"/>
                    </a:moveTo>
                    <a:lnTo>
                      <a:pt x="18" y="1"/>
                    </a:lnTo>
                    <a:lnTo>
                      <a:pt x="21" y="1"/>
                    </a:lnTo>
                    <a:lnTo>
                      <a:pt x="24" y="4"/>
                    </a:lnTo>
                    <a:lnTo>
                      <a:pt x="25" y="9"/>
                    </a:lnTo>
                    <a:lnTo>
                      <a:pt x="27" y="15"/>
                    </a:lnTo>
                    <a:lnTo>
                      <a:pt x="28" y="21"/>
                    </a:lnTo>
                    <a:lnTo>
                      <a:pt x="27" y="28"/>
                    </a:lnTo>
                    <a:lnTo>
                      <a:pt x="25" y="34"/>
                    </a:lnTo>
                    <a:lnTo>
                      <a:pt x="24" y="39"/>
                    </a:lnTo>
                    <a:lnTo>
                      <a:pt x="21" y="40"/>
                    </a:lnTo>
                    <a:lnTo>
                      <a:pt x="18" y="42"/>
                    </a:lnTo>
                    <a:lnTo>
                      <a:pt x="13" y="43"/>
                    </a:lnTo>
                    <a:lnTo>
                      <a:pt x="10" y="42"/>
                    </a:lnTo>
                    <a:lnTo>
                      <a:pt x="7" y="40"/>
                    </a:lnTo>
                    <a:lnTo>
                      <a:pt x="4" y="39"/>
                    </a:lnTo>
                    <a:lnTo>
                      <a:pt x="1" y="34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3" y="9"/>
                    </a:lnTo>
                    <a:lnTo>
                      <a:pt x="4" y="4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3" y="0"/>
                    </a:lnTo>
                    <a:close/>
                    <a:moveTo>
                      <a:pt x="13" y="7"/>
                    </a:moveTo>
                    <a:lnTo>
                      <a:pt x="12" y="7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9" y="12"/>
                    </a:lnTo>
                    <a:lnTo>
                      <a:pt x="9" y="15"/>
                    </a:lnTo>
                    <a:lnTo>
                      <a:pt x="9" y="21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0" y="33"/>
                    </a:lnTo>
                    <a:lnTo>
                      <a:pt x="12" y="34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16" y="34"/>
                    </a:lnTo>
                    <a:lnTo>
                      <a:pt x="18" y="33"/>
                    </a:lnTo>
                    <a:lnTo>
                      <a:pt x="19" y="31"/>
                    </a:lnTo>
                    <a:lnTo>
                      <a:pt x="19" y="27"/>
                    </a:lnTo>
                    <a:lnTo>
                      <a:pt x="19" y="21"/>
                    </a:lnTo>
                    <a:lnTo>
                      <a:pt x="19" y="15"/>
                    </a:lnTo>
                    <a:lnTo>
                      <a:pt x="19" y="12"/>
                    </a:lnTo>
                    <a:lnTo>
                      <a:pt x="18" y="10"/>
                    </a:lnTo>
                    <a:lnTo>
                      <a:pt x="16" y="9"/>
                    </a:lnTo>
                    <a:lnTo>
                      <a:pt x="15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42" name="Freeform 2798"/>
              <p:cNvSpPr>
                <a:spLocks noEditPoints="1"/>
              </p:cNvSpPr>
              <p:nvPr/>
            </p:nvSpPr>
            <p:spPr bwMode="auto">
              <a:xfrm>
                <a:off x="95" y="3747"/>
                <a:ext cx="30" cy="40"/>
              </a:xfrm>
              <a:custGeom>
                <a:avLst/>
                <a:gdLst>
                  <a:gd name="T0" fmla="*/ 16 w 30"/>
                  <a:gd name="T1" fmla="*/ 40 h 40"/>
                  <a:gd name="T2" fmla="*/ 16 w 30"/>
                  <a:gd name="T3" fmla="*/ 33 h 40"/>
                  <a:gd name="T4" fmla="*/ 0 w 30"/>
                  <a:gd name="T5" fmla="*/ 33 h 40"/>
                  <a:gd name="T6" fmla="*/ 0 w 30"/>
                  <a:gd name="T7" fmla="*/ 25 h 40"/>
                  <a:gd name="T8" fmla="*/ 18 w 30"/>
                  <a:gd name="T9" fmla="*/ 0 h 40"/>
                  <a:gd name="T10" fmla="*/ 24 w 30"/>
                  <a:gd name="T11" fmla="*/ 0 h 40"/>
                  <a:gd name="T12" fmla="*/ 24 w 30"/>
                  <a:gd name="T13" fmla="*/ 25 h 40"/>
                  <a:gd name="T14" fmla="*/ 30 w 30"/>
                  <a:gd name="T15" fmla="*/ 25 h 40"/>
                  <a:gd name="T16" fmla="*/ 30 w 30"/>
                  <a:gd name="T17" fmla="*/ 33 h 40"/>
                  <a:gd name="T18" fmla="*/ 24 w 30"/>
                  <a:gd name="T19" fmla="*/ 33 h 40"/>
                  <a:gd name="T20" fmla="*/ 24 w 30"/>
                  <a:gd name="T21" fmla="*/ 40 h 40"/>
                  <a:gd name="T22" fmla="*/ 16 w 30"/>
                  <a:gd name="T23" fmla="*/ 40 h 40"/>
                  <a:gd name="T24" fmla="*/ 16 w 30"/>
                  <a:gd name="T25" fmla="*/ 25 h 40"/>
                  <a:gd name="T26" fmla="*/ 16 w 30"/>
                  <a:gd name="T27" fmla="*/ 12 h 40"/>
                  <a:gd name="T28" fmla="*/ 7 w 30"/>
                  <a:gd name="T29" fmla="*/ 25 h 40"/>
                  <a:gd name="T30" fmla="*/ 16 w 30"/>
                  <a:gd name="T31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" h="40">
                    <a:moveTo>
                      <a:pt x="16" y="40"/>
                    </a:moveTo>
                    <a:lnTo>
                      <a:pt x="16" y="33"/>
                    </a:lnTo>
                    <a:lnTo>
                      <a:pt x="0" y="33"/>
                    </a:lnTo>
                    <a:lnTo>
                      <a:pt x="0" y="25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25"/>
                    </a:lnTo>
                    <a:lnTo>
                      <a:pt x="30" y="25"/>
                    </a:lnTo>
                    <a:lnTo>
                      <a:pt x="30" y="33"/>
                    </a:lnTo>
                    <a:lnTo>
                      <a:pt x="24" y="33"/>
                    </a:lnTo>
                    <a:lnTo>
                      <a:pt x="24" y="40"/>
                    </a:lnTo>
                    <a:lnTo>
                      <a:pt x="16" y="40"/>
                    </a:lnTo>
                    <a:close/>
                    <a:moveTo>
                      <a:pt x="16" y="25"/>
                    </a:moveTo>
                    <a:lnTo>
                      <a:pt x="16" y="12"/>
                    </a:lnTo>
                    <a:lnTo>
                      <a:pt x="7" y="25"/>
                    </a:lnTo>
                    <a:lnTo>
                      <a:pt x="16" y="2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43" name="Freeform 2799"/>
              <p:cNvSpPr>
                <a:spLocks noEditPoints="1"/>
              </p:cNvSpPr>
              <p:nvPr/>
            </p:nvSpPr>
            <p:spPr bwMode="auto">
              <a:xfrm>
                <a:off x="128" y="3745"/>
                <a:ext cx="28" cy="44"/>
              </a:xfrm>
              <a:custGeom>
                <a:avLst/>
                <a:gdLst>
                  <a:gd name="T0" fmla="*/ 13 w 28"/>
                  <a:gd name="T1" fmla="*/ 0 h 44"/>
                  <a:gd name="T2" fmla="*/ 18 w 28"/>
                  <a:gd name="T3" fmla="*/ 2 h 44"/>
                  <a:gd name="T4" fmla="*/ 21 w 28"/>
                  <a:gd name="T5" fmla="*/ 2 h 44"/>
                  <a:gd name="T6" fmla="*/ 24 w 28"/>
                  <a:gd name="T7" fmla="*/ 5 h 44"/>
                  <a:gd name="T8" fmla="*/ 25 w 28"/>
                  <a:gd name="T9" fmla="*/ 9 h 44"/>
                  <a:gd name="T10" fmla="*/ 27 w 28"/>
                  <a:gd name="T11" fmla="*/ 15 h 44"/>
                  <a:gd name="T12" fmla="*/ 28 w 28"/>
                  <a:gd name="T13" fmla="*/ 21 h 44"/>
                  <a:gd name="T14" fmla="*/ 27 w 28"/>
                  <a:gd name="T15" fmla="*/ 29 h 44"/>
                  <a:gd name="T16" fmla="*/ 25 w 28"/>
                  <a:gd name="T17" fmla="*/ 35 h 44"/>
                  <a:gd name="T18" fmla="*/ 24 w 28"/>
                  <a:gd name="T19" fmla="*/ 39 h 44"/>
                  <a:gd name="T20" fmla="*/ 21 w 28"/>
                  <a:gd name="T21" fmla="*/ 41 h 44"/>
                  <a:gd name="T22" fmla="*/ 18 w 28"/>
                  <a:gd name="T23" fmla="*/ 42 h 44"/>
                  <a:gd name="T24" fmla="*/ 13 w 28"/>
                  <a:gd name="T25" fmla="*/ 44 h 44"/>
                  <a:gd name="T26" fmla="*/ 10 w 28"/>
                  <a:gd name="T27" fmla="*/ 42 h 44"/>
                  <a:gd name="T28" fmla="*/ 7 w 28"/>
                  <a:gd name="T29" fmla="*/ 41 h 44"/>
                  <a:gd name="T30" fmla="*/ 4 w 28"/>
                  <a:gd name="T31" fmla="*/ 39 h 44"/>
                  <a:gd name="T32" fmla="*/ 1 w 28"/>
                  <a:gd name="T33" fmla="*/ 35 h 44"/>
                  <a:gd name="T34" fmla="*/ 1 w 28"/>
                  <a:gd name="T35" fmla="*/ 29 h 44"/>
                  <a:gd name="T36" fmla="*/ 0 w 28"/>
                  <a:gd name="T37" fmla="*/ 21 h 44"/>
                  <a:gd name="T38" fmla="*/ 1 w 28"/>
                  <a:gd name="T39" fmla="*/ 15 h 44"/>
                  <a:gd name="T40" fmla="*/ 3 w 28"/>
                  <a:gd name="T41" fmla="*/ 9 h 44"/>
                  <a:gd name="T42" fmla="*/ 4 w 28"/>
                  <a:gd name="T43" fmla="*/ 5 h 44"/>
                  <a:gd name="T44" fmla="*/ 7 w 28"/>
                  <a:gd name="T45" fmla="*/ 2 h 44"/>
                  <a:gd name="T46" fmla="*/ 10 w 28"/>
                  <a:gd name="T47" fmla="*/ 2 h 44"/>
                  <a:gd name="T48" fmla="*/ 13 w 28"/>
                  <a:gd name="T49" fmla="*/ 0 h 44"/>
                  <a:gd name="T50" fmla="*/ 13 w 28"/>
                  <a:gd name="T51" fmla="*/ 8 h 44"/>
                  <a:gd name="T52" fmla="*/ 12 w 28"/>
                  <a:gd name="T53" fmla="*/ 8 h 44"/>
                  <a:gd name="T54" fmla="*/ 12 w 28"/>
                  <a:gd name="T55" fmla="*/ 9 h 44"/>
                  <a:gd name="T56" fmla="*/ 10 w 28"/>
                  <a:gd name="T57" fmla="*/ 9 h 44"/>
                  <a:gd name="T58" fmla="*/ 9 w 28"/>
                  <a:gd name="T59" fmla="*/ 12 h 44"/>
                  <a:gd name="T60" fmla="*/ 9 w 28"/>
                  <a:gd name="T61" fmla="*/ 15 h 44"/>
                  <a:gd name="T62" fmla="*/ 9 w 28"/>
                  <a:gd name="T63" fmla="*/ 21 h 44"/>
                  <a:gd name="T64" fmla="*/ 9 w 28"/>
                  <a:gd name="T65" fmla="*/ 27 h 44"/>
                  <a:gd name="T66" fmla="*/ 9 w 28"/>
                  <a:gd name="T67" fmla="*/ 32 h 44"/>
                  <a:gd name="T68" fmla="*/ 10 w 28"/>
                  <a:gd name="T69" fmla="*/ 33 h 44"/>
                  <a:gd name="T70" fmla="*/ 12 w 28"/>
                  <a:gd name="T71" fmla="*/ 35 h 44"/>
                  <a:gd name="T72" fmla="*/ 12 w 28"/>
                  <a:gd name="T73" fmla="*/ 36 h 44"/>
                  <a:gd name="T74" fmla="*/ 13 w 28"/>
                  <a:gd name="T75" fmla="*/ 36 h 44"/>
                  <a:gd name="T76" fmla="*/ 16 w 28"/>
                  <a:gd name="T77" fmla="*/ 36 h 44"/>
                  <a:gd name="T78" fmla="*/ 16 w 28"/>
                  <a:gd name="T79" fmla="*/ 35 h 44"/>
                  <a:gd name="T80" fmla="*/ 18 w 28"/>
                  <a:gd name="T81" fmla="*/ 33 h 44"/>
                  <a:gd name="T82" fmla="*/ 19 w 28"/>
                  <a:gd name="T83" fmla="*/ 32 h 44"/>
                  <a:gd name="T84" fmla="*/ 19 w 28"/>
                  <a:gd name="T85" fmla="*/ 27 h 44"/>
                  <a:gd name="T86" fmla="*/ 19 w 28"/>
                  <a:gd name="T87" fmla="*/ 21 h 44"/>
                  <a:gd name="T88" fmla="*/ 19 w 28"/>
                  <a:gd name="T89" fmla="*/ 15 h 44"/>
                  <a:gd name="T90" fmla="*/ 19 w 28"/>
                  <a:gd name="T91" fmla="*/ 12 h 44"/>
                  <a:gd name="T92" fmla="*/ 18 w 28"/>
                  <a:gd name="T93" fmla="*/ 11 h 44"/>
                  <a:gd name="T94" fmla="*/ 16 w 28"/>
                  <a:gd name="T95" fmla="*/ 9 h 44"/>
                  <a:gd name="T96" fmla="*/ 15 w 28"/>
                  <a:gd name="T97" fmla="*/ 8 h 44"/>
                  <a:gd name="T98" fmla="*/ 13 w 28"/>
                  <a:gd name="T99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8" h="44">
                    <a:moveTo>
                      <a:pt x="13" y="0"/>
                    </a:moveTo>
                    <a:lnTo>
                      <a:pt x="18" y="2"/>
                    </a:lnTo>
                    <a:lnTo>
                      <a:pt x="21" y="2"/>
                    </a:lnTo>
                    <a:lnTo>
                      <a:pt x="24" y="5"/>
                    </a:lnTo>
                    <a:lnTo>
                      <a:pt x="25" y="9"/>
                    </a:lnTo>
                    <a:lnTo>
                      <a:pt x="27" y="15"/>
                    </a:lnTo>
                    <a:lnTo>
                      <a:pt x="28" y="21"/>
                    </a:lnTo>
                    <a:lnTo>
                      <a:pt x="27" y="29"/>
                    </a:lnTo>
                    <a:lnTo>
                      <a:pt x="25" y="35"/>
                    </a:lnTo>
                    <a:lnTo>
                      <a:pt x="24" y="39"/>
                    </a:lnTo>
                    <a:lnTo>
                      <a:pt x="21" y="41"/>
                    </a:lnTo>
                    <a:lnTo>
                      <a:pt x="18" y="42"/>
                    </a:lnTo>
                    <a:lnTo>
                      <a:pt x="13" y="44"/>
                    </a:lnTo>
                    <a:lnTo>
                      <a:pt x="10" y="42"/>
                    </a:lnTo>
                    <a:lnTo>
                      <a:pt x="7" y="41"/>
                    </a:lnTo>
                    <a:lnTo>
                      <a:pt x="4" y="39"/>
                    </a:lnTo>
                    <a:lnTo>
                      <a:pt x="1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3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3" y="0"/>
                    </a:lnTo>
                    <a:close/>
                    <a:moveTo>
                      <a:pt x="13" y="8"/>
                    </a:moveTo>
                    <a:lnTo>
                      <a:pt x="12" y="8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9" y="12"/>
                    </a:lnTo>
                    <a:lnTo>
                      <a:pt x="9" y="15"/>
                    </a:lnTo>
                    <a:lnTo>
                      <a:pt x="9" y="21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0" y="33"/>
                    </a:lnTo>
                    <a:lnTo>
                      <a:pt x="12" y="35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16" y="35"/>
                    </a:lnTo>
                    <a:lnTo>
                      <a:pt x="18" y="33"/>
                    </a:lnTo>
                    <a:lnTo>
                      <a:pt x="19" y="32"/>
                    </a:lnTo>
                    <a:lnTo>
                      <a:pt x="19" y="27"/>
                    </a:lnTo>
                    <a:lnTo>
                      <a:pt x="19" y="21"/>
                    </a:lnTo>
                    <a:lnTo>
                      <a:pt x="19" y="15"/>
                    </a:lnTo>
                    <a:lnTo>
                      <a:pt x="19" y="12"/>
                    </a:lnTo>
                    <a:lnTo>
                      <a:pt x="18" y="11"/>
                    </a:lnTo>
                    <a:lnTo>
                      <a:pt x="16" y="9"/>
                    </a:lnTo>
                    <a:lnTo>
                      <a:pt x="15" y="8"/>
                    </a:lnTo>
                    <a:lnTo>
                      <a:pt x="13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44" name="Freeform 2800"/>
              <p:cNvSpPr>
                <a:spLocks noEditPoints="1"/>
              </p:cNvSpPr>
              <p:nvPr/>
            </p:nvSpPr>
            <p:spPr bwMode="auto">
              <a:xfrm>
                <a:off x="96" y="3627"/>
                <a:ext cx="27" cy="43"/>
              </a:xfrm>
              <a:custGeom>
                <a:avLst/>
                <a:gdLst>
                  <a:gd name="T0" fmla="*/ 27 w 27"/>
                  <a:gd name="T1" fmla="*/ 12 h 43"/>
                  <a:gd name="T2" fmla="*/ 18 w 27"/>
                  <a:gd name="T3" fmla="*/ 12 h 43"/>
                  <a:gd name="T4" fmla="*/ 18 w 27"/>
                  <a:gd name="T5" fmla="*/ 10 h 43"/>
                  <a:gd name="T6" fmla="*/ 17 w 27"/>
                  <a:gd name="T7" fmla="*/ 9 h 43"/>
                  <a:gd name="T8" fmla="*/ 15 w 27"/>
                  <a:gd name="T9" fmla="*/ 7 h 43"/>
                  <a:gd name="T10" fmla="*/ 14 w 27"/>
                  <a:gd name="T11" fmla="*/ 7 h 43"/>
                  <a:gd name="T12" fmla="*/ 12 w 27"/>
                  <a:gd name="T13" fmla="*/ 7 h 43"/>
                  <a:gd name="T14" fmla="*/ 9 w 27"/>
                  <a:gd name="T15" fmla="*/ 10 h 43"/>
                  <a:gd name="T16" fmla="*/ 9 w 27"/>
                  <a:gd name="T17" fmla="*/ 12 h 43"/>
                  <a:gd name="T18" fmla="*/ 8 w 27"/>
                  <a:gd name="T19" fmla="*/ 15 h 43"/>
                  <a:gd name="T20" fmla="*/ 8 w 27"/>
                  <a:gd name="T21" fmla="*/ 19 h 43"/>
                  <a:gd name="T22" fmla="*/ 11 w 27"/>
                  <a:gd name="T23" fmla="*/ 16 h 43"/>
                  <a:gd name="T24" fmla="*/ 15 w 27"/>
                  <a:gd name="T25" fmla="*/ 16 h 43"/>
                  <a:gd name="T26" fmla="*/ 20 w 27"/>
                  <a:gd name="T27" fmla="*/ 16 h 43"/>
                  <a:gd name="T28" fmla="*/ 24 w 27"/>
                  <a:gd name="T29" fmla="*/ 19 h 43"/>
                  <a:gd name="T30" fmla="*/ 26 w 27"/>
                  <a:gd name="T31" fmla="*/ 24 h 43"/>
                  <a:gd name="T32" fmla="*/ 27 w 27"/>
                  <a:gd name="T33" fmla="*/ 30 h 43"/>
                  <a:gd name="T34" fmla="*/ 27 w 27"/>
                  <a:gd name="T35" fmla="*/ 33 h 43"/>
                  <a:gd name="T36" fmla="*/ 26 w 27"/>
                  <a:gd name="T37" fmla="*/ 36 h 43"/>
                  <a:gd name="T38" fmla="*/ 24 w 27"/>
                  <a:gd name="T39" fmla="*/ 39 h 43"/>
                  <a:gd name="T40" fmla="*/ 20 w 27"/>
                  <a:gd name="T41" fmla="*/ 42 h 43"/>
                  <a:gd name="T42" fmla="*/ 14 w 27"/>
                  <a:gd name="T43" fmla="*/ 43 h 43"/>
                  <a:gd name="T44" fmla="*/ 11 w 27"/>
                  <a:gd name="T45" fmla="*/ 42 h 43"/>
                  <a:gd name="T46" fmla="*/ 6 w 27"/>
                  <a:gd name="T47" fmla="*/ 40 h 43"/>
                  <a:gd name="T48" fmla="*/ 3 w 27"/>
                  <a:gd name="T49" fmla="*/ 37 h 43"/>
                  <a:gd name="T50" fmla="*/ 2 w 27"/>
                  <a:gd name="T51" fmla="*/ 34 h 43"/>
                  <a:gd name="T52" fmla="*/ 0 w 27"/>
                  <a:gd name="T53" fmla="*/ 28 h 43"/>
                  <a:gd name="T54" fmla="*/ 0 w 27"/>
                  <a:gd name="T55" fmla="*/ 22 h 43"/>
                  <a:gd name="T56" fmla="*/ 0 w 27"/>
                  <a:gd name="T57" fmla="*/ 15 h 43"/>
                  <a:gd name="T58" fmla="*/ 2 w 27"/>
                  <a:gd name="T59" fmla="*/ 9 h 43"/>
                  <a:gd name="T60" fmla="*/ 5 w 27"/>
                  <a:gd name="T61" fmla="*/ 6 h 43"/>
                  <a:gd name="T62" fmla="*/ 8 w 27"/>
                  <a:gd name="T63" fmla="*/ 3 h 43"/>
                  <a:gd name="T64" fmla="*/ 11 w 27"/>
                  <a:gd name="T65" fmla="*/ 1 h 43"/>
                  <a:gd name="T66" fmla="*/ 15 w 27"/>
                  <a:gd name="T67" fmla="*/ 0 h 43"/>
                  <a:gd name="T68" fmla="*/ 20 w 27"/>
                  <a:gd name="T69" fmla="*/ 1 h 43"/>
                  <a:gd name="T70" fmla="*/ 23 w 27"/>
                  <a:gd name="T71" fmla="*/ 3 h 43"/>
                  <a:gd name="T72" fmla="*/ 26 w 27"/>
                  <a:gd name="T73" fmla="*/ 6 h 43"/>
                  <a:gd name="T74" fmla="*/ 27 w 27"/>
                  <a:gd name="T75" fmla="*/ 12 h 43"/>
                  <a:gd name="T76" fmla="*/ 8 w 27"/>
                  <a:gd name="T77" fmla="*/ 28 h 43"/>
                  <a:gd name="T78" fmla="*/ 8 w 27"/>
                  <a:gd name="T79" fmla="*/ 31 h 43"/>
                  <a:gd name="T80" fmla="*/ 9 w 27"/>
                  <a:gd name="T81" fmla="*/ 34 h 43"/>
                  <a:gd name="T82" fmla="*/ 12 w 27"/>
                  <a:gd name="T83" fmla="*/ 34 h 43"/>
                  <a:gd name="T84" fmla="*/ 14 w 27"/>
                  <a:gd name="T85" fmla="*/ 36 h 43"/>
                  <a:gd name="T86" fmla="*/ 17 w 27"/>
                  <a:gd name="T87" fmla="*/ 36 h 43"/>
                  <a:gd name="T88" fmla="*/ 18 w 27"/>
                  <a:gd name="T89" fmla="*/ 34 h 43"/>
                  <a:gd name="T90" fmla="*/ 20 w 27"/>
                  <a:gd name="T91" fmla="*/ 33 h 43"/>
                  <a:gd name="T92" fmla="*/ 20 w 27"/>
                  <a:gd name="T93" fmla="*/ 30 h 43"/>
                  <a:gd name="T94" fmla="*/ 20 w 27"/>
                  <a:gd name="T95" fmla="*/ 27 h 43"/>
                  <a:gd name="T96" fmla="*/ 18 w 27"/>
                  <a:gd name="T97" fmla="*/ 25 h 43"/>
                  <a:gd name="T98" fmla="*/ 15 w 27"/>
                  <a:gd name="T99" fmla="*/ 24 h 43"/>
                  <a:gd name="T100" fmla="*/ 14 w 27"/>
                  <a:gd name="T101" fmla="*/ 24 h 43"/>
                  <a:gd name="T102" fmla="*/ 11 w 27"/>
                  <a:gd name="T103" fmla="*/ 24 h 43"/>
                  <a:gd name="T104" fmla="*/ 9 w 27"/>
                  <a:gd name="T105" fmla="*/ 25 h 43"/>
                  <a:gd name="T106" fmla="*/ 8 w 27"/>
                  <a:gd name="T107" fmla="*/ 27 h 43"/>
                  <a:gd name="T108" fmla="*/ 8 w 27"/>
                  <a:gd name="T109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7" h="43">
                    <a:moveTo>
                      <a:pt x="27" y="12"/>
                    </a:moveTo>
                    <a:lnTo>
                      <a:pt x="18" y="12"/>
                    </a:lnTo>
                    <a:lnTo>
                      <a:pt x="18" y="10"/>
                    </a:lnTo>
                    <a:lnTo>
                      <a:pt x="17" y="9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8" y="15"/>
                    </a:lnTo>
                    <a:lnTo>
                      <a:pt x="8" y="19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20" y="16"/>
                    </a:lnTo>
                    <a:lnTo>
                      <a:pt x="24" y="19"/>
                    </a:lnTo>
                    <a:lnTo>
                      <a:pt x="26" y="24"/>
                    </a:lnTo>
                    <a:lnTo>
                      <a:pt x="27" y="30"/>
                    </a:lnTo>
                    <a:lnTo>
                      <a:pt x="27" y="33"/>
                    </a:lnTo>
                    <a:lnTo>
                      <a:pt x="26" y="36"/>
                    </a:lnTo>
                    <a:lnTo>
                      <a:pt x="24" y="39"/>
                    </a:lnTo>
                    <a:lnTo>
                      <a:pt x="20" y="42"/>
                    </a:lnTo>
                    <a:lnTo>
                      <a:pt x="14" y="43"/>
                    </a:lnTo>
                    <a:lnTo>
                      <a:pt x="11" y="42"/>
                    </a:lnTo>
                    <a:lnTo>
                      <a:pt x="6" y="40"/>
                    </a:lnTo>
                    <a:lnTo>
                      <a:pt x="3" y="37"/>
                    </a:lnTo>
                    <a:lnTo>
                      <a:pt x="2" y="34"/>
                    </a:lnTo>
                    <a:lnTo>
                      <a:pt x="0" y="28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2" y="9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20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7" y="12"/>
                    </a:lnTo>
                    <a:close/>
                    <a:moveTo>
                      <a:pt x="8" y="28"/>
                    </a:moveTo>
                    <a:lnTo>
                      <a:pt x="8" y="31"/>
                    </a:lnTo>
                    <a:lnTo>
                      <a:pt x="9" y="34"/>
                    </a:lnTo>
                    <a:lnTo>
                      <a:pt x="12" y="34"/>
                    </a:lnTo>
                    <a:lnTo>
                      <a:pt x="14" y="36"/>
                    </a:lnTo>
                    <a:lnTo>
                      <a:pt x="17" y="36"/>
                    </a:lnTo>
                    <a:lnTo>
                      <a:pt x="18" y="34"/>
                    </a:lnTo>
                    <a:lnTo>
                      <a:pt x="20" y="33"/>
                    </a:lnTo>
                    <a:lnTo>
                      <a:pt x="20" y="30"/>
                    </a:lnTo>
                    <a:lnTo>
                      <a:pt x="20" y="27"/>
                    </a:lnTo>
                    <a:lnTo>
                      <a:pt x="18" y="25"/>
                    </a:lnTo>
                    <a:lnTo>
                      <a:pt x="15" y="24"/>
                    </a:lnTo>
                    <a:lnTo>
                      <a:pt x="14" y="24"/>
                    </a:lnTo>
                    <a:lnTo>
                      <a:pt x="11" y="24"/>
                    </a:lnTo>
                    <a:lnTo>
                      <a:pt x="9" y="25"/>
                    </a:lnTo>
                    <a:lnTo>
                      <a:pt x="8" y="27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45" name="Freeform 2801"/>
              <p:cNvSpPr>
                <a:spLocks noEditPoints="1"/>
              </p:cNvSpPr>
              <p:nvPr/>
            </p:nvSpPr>
            <p:spPr bwMode="auto">
              <a:xfrm>
                <a:off x="128" y="3627"/>
                <a:ext cx="28" cy="43"/>
              </a:xfrm>
              <a:custGeom>
                <a:avLst/>
                <a:gdLst>
                  <a:gd name="T0" fmla="*/ 13 w 28"/>
                  <a:gd name="T1" fmla="*/ 0 h 43"/>
                  <a:gd name="T2" fmla="*/ 18 w 28"/>
                  <a:gd name="T3" fmla="*/ 1 h 43"/>
                  <a:gd name="T4" fmla="*/ 21 w 28"/>
                  <a:gd name="T5" fmla="*/ 1 h 43"/>
                  <a:gd name="T6" fmla="*/ 24 w 28"/>
                  <a:gd name="T7" fmla="*/ 4 h 43"/>
                  <a:gd name="T8" fmla="*/ 25 w 28"/>
                  <a:gd name="T9" fmla="*/ 9 h 43"/>
                  <a:gd name="T10" fmla="*/ 27 w 28"/>
                  <a:gd name="T11" fmla="*/ 15 h 43"/>
                  <a:gd name="T12" fmla="*/ 28 w 28"/>
                  <a:gd name="T13" fmla="*/ 21 h 43"/>
                  <a:gd name="T14" fmla="*/ 27 w 28"/>
                  <a:gd name="T15" fmla="*/ 28 h 43"/>
                  <a:gd name="T16" fmla="*/ 25 w 28"/>
                  <a:gd name="T17" fmla="*/ 34 h 43"/>
                  <a:gd name="T18" fmla="*/ 24 w 28"/>
                  <a:gd name="T19" fmla="*/ 39 h 43"/>
                  <a:gd name="T20" fmla="*/ 21 w 28"/>
                  <a:gd name="T21" fmla="*/ 40 h 43"/>
                  <a:gd name="T22" fmla="*/ 18 w 28"/>
                  <a:gd name="T23" fmla="*/ 42 h 43"/>
                  <a:gd name="T24" fmla="*/ 13 w 28"/>
                  <a:gd name="T25" fmla="*/ 43 h 43"/>
                  <a:gd name="T26" fmla="*/ 10 w 28"/>
                  <a:gd name="T27" fmla="*/ 42 h 43"/>
                  <a:gd name="T28" fmla="*/ 7 w 28"/>
                  <a:gd name="T29" fmla="*/ 40 h 43"/>
                  <a:gd name="T30" fmla="*/ 4 w 28"/>
                  <a:gd name="T31" fmla="*/ 39 h 43"/>
                  <a:gd name="T32" fmla="*/ 1 w 28"/>
                  <a:gd name="T33" fmla="*/ 34 h 43"/>
                  <a:gd name="T34" fmla="*/ 1 w 28"/>
                  <a:gd name="T35" fmla="*/ 28 h 43"/>
                  <a:gd name="T36" fmla="*/ 0 w 28"/>
                  <a:gd name="T37" fmla="*/ 21 h 43"/>
                  <a:gd name="T38" fmla="*/ 1 w 28"/>
                  <a:gd name="T39" fmla="*/ 15 h 43"/>
                  <a:gd name="T40" fmla="*/ 3 w 28"/>
                  <a:gd name="T41" fmla="*/ 9 h 43"/>
                  <a:gd name="T42" fmla="*/ 4 w 28"/>
                  <a:gd name="T43" fmla="*/ 4 h 43"/>
                  <a:gd name="T44" fmla="*/ 7 w 28"/>
                  <a:gd name="T45" fmla="*/ 1 h 43"/>
                  <a:gd name="T46" fmla="*/ 10 w 28"/>
                  <a:gd name="T47" fmla="*/ 1 h 43"/>
                  <a:gd name="T48" fmla="*/ 13 w 28"/>
                  <a:gd name="T49" fmla="*/ 0 h 43"/>
                  <a:gd name="T50" fmla="*/ 13 w 28"/>
                  <a:gd name="T51" fmla="*/ 7 h 43"/>
                  <a:gd name="T52" fmla="*/ 12 w 28"/>
                  <a:gd name="T53" fmla="*/ 7 h 43"/>
                  <a:gd name="T54" fmla="*/ 12 w 28"/>
                  <a:gd name="T55" fmla="*/ 9 h 43"/>
                  <a:gd name="T56" fmla="*/ 10 w 28"/>
                  <a:gd name="T57" fmla="*/ 9 h 43"/>
                  <a:gd name="T58" fmla="*/ 9 w 28"/>
                  <a:gd name="T59" fmla="*/ 12 h 43"/>
                  <a:gd name="T60" fmla="*/ 9 w 28"/>
                  <a:gd name="T61" fmla="*/ 15 h 43"/>
                  <a:gd name="T62" fmla="*/ 9 w 28"/>
                  <a:gd name="T63" fmla="*/ 21 h 43"/>
                  <a:gd name="T64" fmla="*/ 9 w 28"/>
                  <a:gd name="T65" fmla="*/ 27 h 43"/>
                  <a:gd name="T66" fmla="*/ 9 w 28"/>
                  <a:gd name="T67" fmla="*/ 31 h 43"/>
                  <a:gd name="T68" fmla="*/ 10 w 28"/>
                  <a:gd name="T69" fmla="*/ 33 h 43"/>
                  <a:gd name="T70" fmla="*/ 12 w 28"/>
                  <a:gd name="T71" fmla="*/ 34 h 43"/>
                  <a:gd name="T72" fmla="*/ 12 w 28"/>
                  <a:gd name="T73" fmla="*/ 36 h 43"/>
                  <a:gd name="T74" fmla="*/ 13 w 28"/>
                  <a:gd name="T75" fmla="*/ 36 h 43"/>
                  <a:gd name="T76" fmla="*/ 16 w 28"/>
                  <a:gd name="T77" fmla="*/ 36 h 43"/>
                  <a:gd name="T78" fmla="*/ 16 w 28"/>
                  <a:gd name="T79" fmla="*/ 34 h 43"/>
                  <a:gd name="T80" fmla="*/ 18 w 28"/>
                  <a:gd name="T81" fmla="*/ 33 h 43"/>
                  <a:gd name="T82" fmla="*/ 19 w 28"/>
                  <a:gd name="T83" fmla="*/ 31 h 43"/>
                  <a:gd name="T84" fmla="*/ 19 w 28"/>
                  <a:gd name="T85" fmla="*/ 27 h 43"/>
                  <a:gd name="T86" fmla="*/ 19 w 28"/>
                  <a:gd name="T87" fmla="*/ 21 h 43"/>
                  <a:gd name="T88" fmla="*/ 19 w 28"/>
                  <a:gd name="T89" fmla="*/ 15 h 43"/>
                  <a:gd name="T90" fmla="*/ 19 w 28"/>
                  <a:gd name="T91" fmla="*/ 12 h 43"/>
                  <a:gd name="T92" fmla="*/ 18 w 28"/>
                  <a:gd name="T93" fmla="*/ 10 h 43"/>
                  <a:gd name="T94" fmla="*/ 16 w 28"/>
                  <a:gd name="T95" fmla="*/ 9 h 43"/>
                  <a:gd name="T96" fmla="*/ 15 w 28"/>
                  <a:gd name="T97" fmla="*/ 7 h 43"/>
                  <a:gd name="T98" fmla="*/ 13 w 28"/>
                  <a:gd name="T99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8" h="43">
                    <a:moveTo>
                      <a:pt x="13" y="0"/>
                    </a:moveTo>
                    <a:lnTo>
                      <a:pt x="18" y="1"/>
                    </a:lnTo>
                    <a:lnTo>
                      <a:pt x="21" y="1"/>
                    </a:lnTo>
                    <a:lnTo>
                      <a:pt x="24" y="4"/>
                    </a:lnTo>
                    <a:lnTo>
                      <a:pt x="25" y="9"/>
                    </a:lnTo>
                    <a:lnTo>
                      <a:pt x="27" y="15"/>
                    </a:lnTo>
                    <a:lnTo>
                      <a:pt x="28" y="21"/>
                    </a:lnTo>
                    <a:lnTo>
                      <a:pt x="27" y="28"/>
                    </a:lnTo>
                    <a:lnTo>
                      <a:pt x="25" y="34"/>
                    </a:lnTo>
                    <a:lnTo>
                      <a:pt x="24" y="39"/>
                    </a:lnTo>
                    <a:lnTo>
                      <a:pt x="21" y="40"/>
                    </a:lnTo>
                    <a:lnTo>
                      <a:pt x="18" y="42"/>
                    </a:lnTo>
                    <a:lnTo>
                      <a:pt x="13" y="43"/>
                    </a:lnTo>
                    <a:lnTo>
                      <a:pt x="10" y="42"/>
                    </a:lnTo>
                    <a:lnTo>
                      <a:pt x="7" y="40"/>
                    </a:lnTo>
                    <a:lnTo>
                      <a:pt x="4" y="39"/>
                    </a:lnTo>
                    <a:lnTo>
                      <a:pt x="1" y="34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3" y="9"/>
                    </a:lnTo>
                    <a:lnTo>
                      <a:pt x="4" y="4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3" y="0"/>
                    </a:lnTo>
                    <a:close/>
                    <a:moveTo>
                      <a:pt x="13" y="7"/>
                    </a:moveTo>
                    <a:lnTo>
                      <a:pt x="12" y="7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9" y="12"/>
                    </a:lnTo>
                    <a:lnTo>
                      <a:pt x="9" y="15"/>
                    </a:lnTo>
                    <a:lnTo>
                      <a:pt x="9" y="21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0" y="33"/>
                    </a:lnTo>
                    <a:lnTo>
                      <a:pt x="12" y="34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16" y="34"/>
                    </a:lnTo>
                    <a:lnTo>
                      <a:pt x="18" y="33"/>
                    </a:lnTo>
                    <a:lnTo>
                      <a:pt x="19" y="31"/>
                    </a:lnTo>
                    <a:lnTo>
                      <a:pt x="19" y="27"/>
                    </a:lnTo>
                    <a:lnTo>
                      <a:pt x="19" y="21"/>
                    </a:lnTo>
                    <a:lnTo>
                      <a:pt x="19" y="15"/>
                    </a:lnTo>
                    <a:lnTo>
                      <a:pt x="19" y="12"/>
                    </a:lnTo>
                    <a:lnTo>
                      <a:pt x="18" y="10"/>
                    </a:lnTo>
                    <a:lnTo>
                      <a:pt x="16" y="9"/>
                    </a:lnTo>
                    <a:lnTo>
                      <a:pt x="15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46" name="Freeform 2802"/>
              <p:cNvSpPr>
                <a:spLocks noEditPoints="1"/>
              </p:cNvSpPr>
              <p:nvPr/>
            </p:nvSpPr>
            <p:spPr bwMode="auto">
              <a:xfrm>
                <a:off x="96" y="3508"/>
                <a:ext cx="27" cy="44"/>
              </a:xfrm>
              <a:custGeom>
                <a:avLst/>
                <a:gdLst>
                  <a:gd name="T0" fmla="*/ 5 w 27"/>
                  <a:gd name="T1" fmla="*/ 18 h 44"/>
                  <a:gd name="T2" fmla="*/ 0 w 27"/>
                  <a:gd name="T3" fmla="*/ 14 h 44"/>
                  <a:gd name="T4" fmla="*/ 2 w 27"/>
                  <a:gd name="T5" fmla="*/ 8 h 44"/>
                  <a:gd name="T6" fmla="*/ 8 w 27"/>
                  <a:gd name="T7" fmla="*/ 2 h 44"/>
                  <a:gd name="T8" fmla="*/ 20 w 27"/>
                  <a:gd name="T9" fmla="*/ 2 h 44"/>
                  <a:gd name="T10" fmla="*/ 26 w 27"/>
                  <a:gd name="T11" fmla="*/ 8 h 44"/>
                  <a:gd name="T12" fmla="*/ 26 w 27"/>
                  <a:gd name="T13" fmla="*/ 14 h 44"/>
                  <a:gd name="T14" fmla="*/ 23 w 27"/>
                  <a:gd name="T15" fmla="*/ 18 h 44"/>
                  <a:gd name="T16" fmla="*/ 23 w 27"/>
                  <a:gd name="T17" fmla="*/ 21 h 44"/>
                  <a:gd name="T18" fmla="*/ 27 w 27"/>
                  <a:gd name="T19" fmla="*/ 27 h 44"/>
                  <a:gd name="T20" fmla="*/ 26 w 27"/>
                  <a:gd name="T21" fmla="*/ 35 h 44"/>
                  <a:gd name="T22" fmla="*/ 21 w 27"/>
                  <a:gd name="T23" fmla="*/ 42 h 44"/>
                  <a:gd name="T24" fmla="*/ 14 w 27"/>
                  <a:gd name="T25" fmla="*/ 44 h 44"/>
                  <a:gd name="T26" fmla="*/ 5 w 27"/>
                  <a:gd name="T27" fmla="*/ 41 h 44"/>
                  <a:gd name="T28" fmla="*/ 0 w 27"/>
                  <a:gd name="T29" fmla="*/ 35 h 44"/>
                  <a:gd name="T30" fmla="*/ 0 w 27"/>
                  <a:gd name="T31" fmla="*/ 27 h 44"/>
                  <a:gd name="T32" fmla="*/ 3 w 27"/>
                  <a:gd name="T33" fmla="*/ 21 h 44"/>
                  <a:gd name="T34" fmla="*/ 8 w 27"/>
                  <a:gd name="T35" fmla="*/ 12 h 44"/>
                  <a:gd name="T36" fmla="*/ 9 w 27"/>
                  <a:gd name="T37" fmla="*/ 15 h 44"/>
                  <a:gd name="T38" fmla="*/ 14 w 27"/>
                  <a:gd name="T39" fmla="*/ 17 h 44"/>
                  <a:gd name="T40" fmla="*/ 17 w 27"/>
                  <a:gd name="T41" fmla="*/ 15 h 44"/>
                  <a:gd name="T42" fmla="*/ 18 w 27"/>
                  <a:gd name="T43" fmla="*/ 12 h 44"/>
                  <a:gd name="T44" fmla="*/ 17 w 27"/>
                  <a:gd name="T45" fmla="*/ 8 h 44"/>
                  <a:gd name="T46" fmla="*/ 14 w 27"/>
                  <a:gd name="T47" fmla="*/ 6 h 44"/>
                  <a:gd name="T48" fmla="*/ 9 w 27"/>
                  <a:gd name="T49" fmla="*/ 8 h 44"/>
                  <a:gd name="T50" fmla="*/ 8 w 27"/>
                  <a:gd name="T51" fmla="*/ 12 h 44"/>
                  <a:gd name="T52" fmla="*/ 8 w 27"/>
                  <a:gd name="T53" fmla="*/ 33 h 44"/>
                  <a:gd name="T54" fmla="*/ 11 w 27"/>
                  <a:gd name="T55" fmla="*/ 36 h 44"/>
                  <a:gd name="T56" fmla="*/ 17 w 27"/>
                  <a:gd name="T57" fmla="*/ 36 h 44"/>
                  <a:gd name="T58" fmla="*/ 20 w 27"/>
                  <a:gd name="T59" fmla="*/ 33 h 44"/>
                  <a:gd name="T60" fmla="*/ 20 w 27"/>
                  <a:gd name="T61" fmla="*/ 27 h 44"/>
                  <a:gd name="T62" fmla="*/ 15 w 27"/>
                  <a:gd name="T63" fmla="*/ 24 h 44"/>
                  <a:gd name="T64" fmla="*/ 11 w 27"/>
                  <a:gd name="T65" fmla="*/ 24 h 44"/>
                  <a:gd name="T66" fmla="*/ 8 w 27"/>
                  <a:gd name="T67" fmla="*/ 2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44">
                    <a:moveTo>
                      <a:pt x="6" y="20"/>
                    </a:moveTo>
                    <a:lnTo>
                      <a:pt x="5" y="18"/>
                    </a:lnTo>
                    <a:lnTo>
                      <a:pt x="2" y="17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2" y="8"/>
                    </a:lnTo>
                    <a:lnTo>
                      <a:pt x="3" y="3"/>
                    </a:lnTo>
                    <a:lnTo>
                      <a:pt x="8" y="2"/>
                    </a:lnTo>
                    <a:lnTo>
                      <a:pt x="14" y="0"/>
                    </a:lnTo>
                    <a:lnTo>
                      <a:pt x="20" y="2"/>
                    </a:lnTo>
                    <a:lnTo>
                      <a:pt x="23" y="3"/>
                    </a:lnTo>
                    <a:lnTo>
                      <a:pt x="26" y="8"/>
                    </a:lnTo>
                    <a:lnTo>
                      <a:pt x="27" y="11"/>
                    </a:lnTo>
                    <a:lnTo>
                      <a:pt x="26" y="14"/>
                    </a:lnTo>
                    <a:lnTo>
                      <a:pt x="26" y="17"/>
                    </a:lnTo>
                    <a:lnTo>
                      <a:pt x="23" y="18"/>
                    </a:lnTo>
                    <a:lnTo>
                      <a:pt x="20" y="20"/>
                    </a:lnTo>
                    <a:lnTo>
                      <a:pt x="23" y="21"/>
                    </a:lnTo>
                    <a:lnTo>
                      <a:pt x="26" y="24"/>
                    </a:lnTo>
                    <a:lnTo>
                      <a:pt x="27" y="27"/>
                    </a:lnTo>
                    <a:lnTo>
                      <a:pt x="27" y="30"/>
                    </a:lnTo>
                    <a:lnTo>
                      <a:pt x="26" y="35"/>
                    </a:lnTo>
                    <a:lnTo>
                      <a:pt x="24" y="39"/>
                    </a:lnTo>
                    <a:lnTo>
                      <a:pt x="21" y="42"/>
                    </a:lnTo>
                    <a:lnTo>
                      <a:pt x="18" y="42"/>
                    </a:lnTo>
                    <a:lnTo>
                      <a:pt x="14" y="44"/>
                    </a:lnTo>
                    <a:lnTo>
                      <a:pt x="9" y="42"/>
                    </a:lnTo>
                    <a:lnTo>
                      <a:pt x="5" y="41"/>
                    </a:lnTo>
                    <a:lnTo>
                      <a:pt x="2" y="38"/>
                    </a:lnTo>
                    <a:lnTo>
                      <a:pt x="0" y="35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2" y="24"/>
                    </a:lnTo>
                    <a:lnTo>
                      <a:pt x="3" y="21"/>
                    </a:lnTo>
                    <a:lnTo>
                      <a:pt x="6" y="20"/>
                    </a:lnTo>
                    <a:close/>
                    <a:moveTo>
                      <a:pt x="8" y="12"/>
                    </a:moveTo>
                    <a:lnTo>
                      <a:pt x="9" y="14"/>
                    </a:lnTo>
                    <a:lnTo>
                      <a:pt x="9" y="15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5" y="17"/>
                    </a:lnTo>
                    <a:lnTo>
                      <a:pt x="17" y="15"/>
                    </a:lnTo>
                    <a:lnTo>
                      <a:pt x="18" y="14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7" y="8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8" y="12"/>
                    </a:lnTo>
                    <a:close/>
                    <a:moveTo>
                      <a:pt x="8" y="30"/>
                    </a:moveTo>
                    <a:lnTo>
                      <a:pt x="8" y="33"/>
                    </a:lnTo>
                    <a:lnTo>
                      <a:pt x="9" y="35"/>
                    </a:lnTo>
                    <a:lnTo>
                      <a:pt x="11" y="36"/>
                    </a:lnTo>
                    <a:lnTo>
                      <a:pt x="14" y="38"/>
                    </a:lnTo>
                    <a:lnTo>
                      <a:pt x="17" y="36"/>
                    </a:lnTo>
                    <a:lnTo>
                      <a:pt x="18" y="35"/>
                    </a:lnTo>
                    <a:lnTo>
                      <a:pt x="20" y="33"/>
                    </a:lnTo>
                    <a:lnTo>
                      <a:pt x="20" y="30"/>
                    </a:lnTo>
                    <a:lnTo>
                      <a:pt x="20" y="27"/>
                    </a:lnTo>
                    <a:lnTo>
                      <a:pt x="18" y="24"/>
                    </a:lnTo>
                    <a:lnTo>
                      <a:pt x="15" y="24"/>
                    </a:lnTo>
                    <a:lnTo>
                      <a:pt x="14" y="23"/>
                    </a:lnTo>
                    <a:lnTo>
                      <a:pt x="11" y="24"/>
                    </a:lnTo>
                    <a:lnTo>
                      <a:pt x="9" y="26"/>
                    </a:lnTo>
                    <a:lnTo>
                      <a:pt x="8" y="27"/>
                    </a:lnTo>
                    <a:lnTo>
                      <a:pt x="8" y="3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47" name="Freeform 2803"/>
              <p:cNvSpPr>
                <a:spLocks noEditPoints="1"/>
              </p:cNvSpPr>
              <p:nvPr/>
            </p:nvSpPr>
            <p:spPr bwMode="auto">
              <a:xfrm>
                <a:off x="128" y="3508"/>
                <a:ext cx="28" cy="44"/>
              </a:xfrm>
              <a:custGeom>
                <a:avLst/>
                <a:gdLst>
                  <a:gd name="T0" fmla="*/ 13 w 28"/>
                  <a:gd name="T1" fmla="*/ 0 h 44"/>
                  <a:gd name="T2" fmla="*/ 18 w 28"/>
                  <a:gd name="T3" fmla="*/ 2 h 44"/>
                  <a:gd name="T4" fmla="*/ 21 w 28"/>
                  <a:gd name="T5" fmla="*/ 2 h 44"/>
                  <a:gd name="T6" fmla="*/ 24 w 28"/>
                  <a:gd name="T7" fmla="*/ 5 h 44"/>
                  <a:gd name="T8" fmla="*/ 25 w 28"/>
                  <a:gd name="T9" fmla="*/ 9 h 44"/>
                  <a:gd name="T10" fmla="*/ 27 w 28"/>
                  <a:gd name="T11" fmla="*/ 15 h 44"/>
                  <a:gd name="T12" fmla="*/ 28 w 28"/>
                  <a:gd name="T13" fmla="*/ 21 h 44"/>
                  <a:gd name="T14" fmla="*/ 27 w 28"/>
                  <a:gd name="T15" fmla="*/ 29 h 44"/>
                  <a:gd name="T16" fmla="*/ 25 w 28"/>
                  <a:gd name="T17" fmla="*/ 35 h 44"/>
                  <a:gd name="T18" fmla="*/ 24 w 28"/>
                  <a:gd name="T19" fmla="*/ 39 h 44"/>
                  <a:gd name="T20" fmla="*/ 21 w 28"/>
                  <a:gd name="T21" fmla="*/ 41 h 44"/>
                  <a:gd name="T22" fmla="*/ 18 w 28"/>
                  <a:gd name="T23" fmla="*/ 42 h 44"/>
                  <a:gd name="T24" fmla="*/ 13 w 28"/>
                  <a:gd name="T25" fmla="*/ 44 h 44"/>
                  <a:gd name="T26" fmla="*/ 10 w 28"/>
                  <a:gd name="T27" fmla="*/ 42 h 44"/>
                  <a:gd name="T28" fmla="*/ 7 w 28"/>
                  <a:gd name="T29" fmla="*/ 41 h 44"/>
                  <a:gd name="T30" fmla="*/ 4 w 28"/>
                  <a:gd name="T31" fmla="*/ 39 h 44"/>
                  <a:gd name="T32" fmla="*/ 1 w 28"/>
                  <a:gd name="T33" fmla="*/ 35 h 44"/>
                  <a:gd name="T34" fmla="*/ 1 w 28"/>
                  <a:gd name="T35" fmla="*/ 29 h 44"/>
                  <a:gd name="T36" fmla="*/ 0 w 28"/>
                  <a:gd name="T37" fmla="*/ 21 h 44"/>
                  <a:gd name="T38" fmla="*/ 1 w 28"/>
                  <a:gd name="T39" fmla="*/ 15 h 44"/>
                  <a:gd name="T40" fmla="*/ 3 w 28"/>
                  <a:gd name="T41" fmla="*/ 9 h 44"/>
                  <a:gd name="T42" fmla="*/ 4 w 28"/>
                  <a:gd name="T43" fmla="*/ 5 h 44"/>
                  <a:gd name="T44" fmla="*/ 7 w 28"/>
                  <a:gd name="T45" fmla="*/ 2 h 44"/>
                  <a:gd name="T46" fmla="*/ 10 w 28"/>
                  <a:gd name="T47" fmla="*/ 2 h 44"/>
                  <a:gd name="T48" fmla="*/ 13 w 28"/>
                  <a:gd name="T49" fmla="*/ 0 h 44"/>
                  <a:gd name="T50" fmla="*/ 13 w 28"/>
                  <a:gd name="T51" fmla="*/ 8 h 44"/>
                  <a:gd name="T52" fmla="*/ 12 w 28"/>
                  <a:gd name="T53" fmla="*/ 8 h 44"/>
                  <a:gd name="T54" fmla="*/ 12 w 28"/>
                  <a:gd name="T55" fmla="*/ 9 h 44"/>
                  <a:gd name="T56" fmla="*/ 10 w 28"/>
                  <a:gd name="T57" fmla="*/ 9 h 44"/>
                  <a:gd name="T58" fmla="*/ 9 w 28"/>
                  <a:gd name="T59" fmla="*/ 12 h 44"/>
                  <a:gd name="T60" fmla="*/ 9 w 28"/>
                  <a:gd name="T61" fmla="*/ 15 h 44"/>
                  <a:gd name="T62" fmla="*/ 9 w 28"/>
                  <a:gd name="T63" fmla="*/ 21 h 44"/>
                  <a:gd name="T64" fmla="*/ 9 w 28"/>
                  <a:gd name="T65" fmla="*/ 27 h 44"/>
                  <a:gd name="T66" fmla="*/ 9 w 28"/>
                  <a:gd name="T67" fmla="*/ 32 h 44"/>
                  <a:gd name="T68" fmla="*/ 10 w 28"/>
                  <a:gd name="T69" fmla="*/ 33 h 44"/>
                  <a:gd name="T70" fmla="*/ 12 w 28"/>
                  <a:gd name="T71" fmla="*/ 35 h 44"/>
                  <a:gd name="T72" fmla="*/ 12 w 28"/>
                  <a:gd name="T73" fmla="*/ 36 h 44"/>
                  <a:gd name="T74" fmla="*/ 13 w 28"/>
                  <a:gd name="T75" fmla="*/ 36 h 44"/>
                  <a:gd name="T76" fmla="*/ 16 w 28"/>
                  <a:gd name="T77" fmla="*/ 36 h 44"/>
                  <a:gd name="T78" fmla="*/ 16 w 28"/>
                  <a:gd name="T79" fmla="*/ 35 h 44"/>
                  <a:gd name="T80" fmla="*/ 18 w 28"/>
                  <a:gd name="T81" fmla="*/ 33 h 44"/>
                  <a:gd name="T82" fmla="*/ 19 w 28"/>
                  <a:gd name="T83" fmla="*/ 32 h 44"/>
                  <a:gd name="T84" fmla="*/ 19 w 28"/>
                  <a:gd name="T85" fmla="*/ 27 h 44"/>
                  <a:gd name="T86" fmla="*/ 19 w 28"/>
                  <a:gd name="T87" fmla="*/ 21 h 44"/>
                  <a:gd name="T88" fmla="*/ 19 w 28"/>
                  <a:gd name="T89" fmla="*/ 15 h 44"/>
                  <a:gd name="T90" fmla="*/ 19 w 28"/>
                  <a:gd name="T91" fmla="*/ 12 h 44"/>
                  <a:gd name="T92" fmla="*/ 18 w 28"/>
                  <a:gd name="T93" fmla="*/ 11 h 44"/>
                  <a:gd name="T94" fmla="*/ 16 w 28"/>
                  <a:gd name="T95" fmla="*/ 9 h 44"/>
                  <a:gd name="T96" fmla="*/ 15 w 28"/>
                  <a:gd name="T97" fmla="*/ 8 h 44"/>
                  <a:gd name="T98" fmla="*/ 13 w 28"/>
                  <a:gd name="T99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8" h="44">
                    <a:moveTo>
                      <a:pt x="13" y="0"/>
                    </a:moveTo>
                    <a:lnTo>
                      <a:pt x="18" y="2"/>
                    </a:lnTo>
                    <a:lnTo>
                      <a:pt x="21" y="2"/>
                    </a:lnTo>
                    <a:lnTo>
                      <a:pt x="24" y="5"/>
                    </a:lnTo>
                    <a:lnTo>
                      <a:pt x="25" y="9"/>
                    </a:lnTo>
                    <a:lnTo>
                      <a:pt x="27" y="15"/>
                    </a:lnTo>
                    <a:lnTo>
                      <a:pt x="28" y="21"/>
                    </a:lnTo>
                    <a:lnTo>
                      <a:pt x="27" y="29"/>
                    </a:lnTo>
                    <a:lnTo>
                      <a:pt x="25" y="35"/>
                    </a:lnTo>
                    <a:lnTo>
                      <a:pt x="24" y="39"/>
                    </a:lnTo>
                    <a:lnTo>
                      <a:pt x="21" y="41"/>
                    </a:lnTo>
                    <a:lnTo>
                      <a:pt x="18" y="42"/>
                    </a:lnTo>
                    <a:lnTo>
                      <a:pt x="13" y="44"/>
                    </a:lnTo>
                    <a:lnTo>
                      <a:pt x="10" y="42"/>
                    </a:lnTo>
                    <a:lnTo>
                      <a:pt x="7" y="41"/>
                    </a:lnTo>
                    <a:lnTo>
                      <a:pt x="4" y="39"/>
                    </a:lnTo>
                    <a:lnTo>
                      <a:pt x="1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3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3" y="0"/>
                    </a:lnTo>
                    <a:close/>
                    <a:moveTo>
                      <a:pt x="13" y="8"/>
                    </a:moveTo>
                    <a:lnTo>
                      <a:pt x="12" y="8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9" y="12"/>
                    </a:lnTo>
                    <a:lnTo>
                      <a:pt x="9" y="15"/>
                    </a:lnTo>
                    <a:lnTo>
                      <a:pt x="9" y="21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0" y="33"/>
                    </a:lnTo>
                    <a:lnTo>
                      <a:pt x="12" y="35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16" y="35"/>
                    </a:lnTo>
                    <a:lnTo>
                      <a:pt x="18" y="33"/>
                    </a:lnTo>
                    <a:lnTo>
                      <a:pt x="19" y="32"/>
                    </a:lnTo>
                    <a:lnTo>
                      <a:pt x="19" y="27"/>
                    </a:lnTo>
                    <a:lnTo>
                      <a:pt x="19" y="21"/>
                    </a:lnTo>
                    <a:lnTo>
                      <a:pt x="19" y="15"/>
                    </a:lnTo>
                    <a:lnTo>
                      <a:pt x="19" y="12"/>
                    </a:lnTo>
                    <a:lnTo>
                      <a:pt x="18" y="11"/>
                    </a:lnTo>
                    <a:lnTo>
                      <a:pt x="16" y="9"/>
                    </a:lnTo>
                    <a:lnTo>
                      <a:pt x="15" y="8"/>
                    </a:lnTo>
                    <a:lnTo>
                      <a:pt x="13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48" name="Freeform 2804"/>
              <p:cNvSpPr>
                <a:spLocks/>
              </p:cNvSpPr>
              <p:nvPr/>
            </p:nvSpPr>
            <p:spPr bwMode="auto">
              <a:xfrm>
                <a:off x="65" y="3390"/>
                <a:ext cx="19" cy="42"/>
              </a:xfrm>
              <a:custGeom>
                <a:avLst/>
                <a:gdLst>
                  <a:gd name="T0" fmla="*/ 19 w 19"/>
                  <a:gd name="T1" fmla="*/ 42 h 42"/>
                  <a:gd name="T2" fmla="*/ 10 w 19"/>
                  <a:gd name="T3" fmla="*/ 42 h 42"/>
                  <a:gd name="T4" fmla="*/ 10 w 19"/>
                  <a:gd name="T5" fmla="*/ 12 h 42"/>
                  <a:gd name="T6" fmla="*/ 6 w 19"/>
                  <a:gd name="T7" fmla="*/ 16 h 42"/>
                  <a:gd name="T8" fmla="*/ 0 w 19"/>
                  <a:gd name="T9" fmla="*/ 18 h 42"/>
                  <a:gd name="T10" fmla="*/ 0 w 19"/>
                  <a:gd name="T11" fmla="*/ 10 h 42"/>
                  <a:gd name="T12" fmla="*/ 4 w 19"/>
                  <a:gd name="T13" fmla="*/ 9 h 42"/>
                  <a:gd name="T14" fmla="*/ 7 w 19"/>
                  <a:gd name="T15" fmla="*/ 7 h 42"/>
                  <a:gd name="T16" fmla="*/ 10 w 19"/>
                  <a:gd name="T17" fmla="*/ 4 h 42"/>
                  <a:gd name="T18" fmla="*/ 12 w 19"/>
                  <a:gd name="T19" fmla="*/ 0 h 42"/>
                  <a:gd name="T20" fmla="*/ 19 w 19"/>
                  <a:gd name="T21" fmla="*/ 0 h 42"/>
                  <a:gd name="T22" fmla="*/ 19 w 19"/>
                  <a:gd name="T2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42">
                    <a:moveTo>
                      <a:pt x="19" y="42"/>
                    </a:moveTo>
                    <a:lnTo>
                      <a:pt x="10" y="42"/>
                    </a:lnTo>
                    <a:lnTo>
                      <a:pt x="10" y="12"/>
                    </a:lnTo>
                    <a:lnTo>
                      <a:pt x="6" y="16"/>
                    </a:lnTo>
                    <a:lnTo>
                      <a:pt x="0" y="18"/>
                    </a:lnTo>
                    <a:lnTo>
                      <a:pt x="0" y="10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10" y="4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49" name="Freeform 2805"/>
              <p:cNvSpPr>
                <a:spLocks noEditPoints="1"/>
              </p:cNvSpPr>
              <p:nvPr/>
            </p:nvSpPr>
            <p:spPr bwMode="auto">
              <a:xfrm>
                <a:off x="96" y="3390"/>
                <a:ext cx="27" cy="43"/>
              </a:xfrm>
              <a:custGeom>
                <a:avLst/>
                <a:gdLst>
                  <a:gd name="T0" fmla="*/ 14 w 27"/>
                  <a:gd name="T1" fmla="*/ 0 h 43"/>
                  <a:gd name="T2" fmla="*/ 17 w 27"/>
                  <a:gd name="T3" fmla="*/ 1 h 43"/>
                  <a:gd name="T4" fmla="*/ 20 w 27"/>
                  <a:gd name="T5" fmla="*/ 1 h 43"/>
                  <a:gd name="T6" fmla="*/ 23 w 27"/>
                  <a:gd name="T7" fmla="*/ 4 h 43"/>
                  <a:gd name="T8" fmla="*/ 26 w 27"/>
                  <a:gd name="T9" fmla="*/ 9 h 43"/>
                  <a:gd name="T10" fmla="*/ 27 w 27"/>
                  <a:gd name="T11" fmla="*/ 15 h 43"/>
                  <a:gd name="T12" fmla="*/ 27 w 27"/>
                  <a:gd name="T13" fmla="*/ 21 h 43"/>
                  <a:gd name="T14" fmla="*/ 27 w 27"/>
                  <a:gd name="T15" fmla="*/ 28 h 43"/>
                  <a:gd name="T16" fmla="*/ 26 w 27"/>
                  <a:gd name="T17" fmla="*/ 34 h 43"/>
                  <a:gd name="T18" fmla="*/ 23 w 27"/>
                  <a:gd name="T19" fmla="*/ 39 h 43"/>
                  <a:gd name="T20" fmla="*/ 20 w 27"/>
                  <a:gd name="T21" fmla="*/ 40 h 43"/>
                  <a:gd name="T22" fmla="*/ 17 w 27"/>
                  <a:gd name="T23" fmla="*/ 42 h 43"/>
                  <a:gd name="T24" fmla="*/ 14 w 27"/>
                  <a:gd name="T25" fmla="*/ 43 h 43"/>
                  <a:gd name="T26" fmla="*/ 9 w 27"/>
                  <a:gd name="T27" fmla="*/ 42 h 43"/>
                  <a:gd name="T28" fmla="*/ 6 w 27"/>
                  <a:gd name="T29" fmla="*/ 40 h 43"/>
                  <a:gd name="T30" fmla="*/ 3 w 27"/>
                  <a:gd name="T31" fmla="*/ 39 h 43"/>
                  <a:gd name="T32" fmla="*/ 2 w 27"/>
                  <a:gd name="T33" fmla="*/ 34 h 43"/>
                  <a:gd name="T34" fmla="*/ 0 w 27"/>
                  <a:gd name="T35" fmla="*/ 28 h 43"/>
                  <a:gd name="T36" fmla="*/ 0 w 27"/>
                  <a:gd name="T37" fmla="*/ 21 h 43"/>
                  <a:gd name="T38" fmla="*/ 0 w 27"/>
                  <a:gd name="T39" fmla="*/ 15 h 43"/>
                  <a:gd name="T40" fmla="*/ 2 w 27"/>
                  <a:gd name="T41" fmla="*/ 9 h 43"/>
                  <a:gd name="T42" fmla="*/ 3 w 27"/>
                  <a:gd name="T43" fmla="*/ 4 h 43"/>
                  <a:gd name="T44" fmla="*/ 6 w 27"/>
                  <a:gd name="T45" fmla="*/ 1 h 43"/>
                  <a:gd name="T46" fmla="*/ 9 w 27"/>
                  <a:gd name="T47" fmla="*/ 1 h 43"/>
                  <a:gd name="T48" fmla="*/ 14 w 27"/>
                  <a:gd name="T49" fmla="*/ 0 h 43"/>
                  <a:gd name="T50" fmla="*/ 14 w 27"/>
                  <a:gd name="T51" fmla="*/ 7 h 43"/>
                  <a:gd name="T52" fmla="*/ 12 w 27"/>
                  <a:gd name="T53" fmla="*/ 7 h 43"/>
                  <a:gd name="T54" fmla="*/ 11 w 27"/>
                  <a:gd name="T55" fmla="*/ 9 h 43"/>
                  <a:gd name="T56" fmla="*/ 9 w 27"/>
                  <a:gd name="T57" fmla="*/ 9 h 43"/>
                  <a:gd name="T58" fmla="*/ 9 w 27"/>
                  <a:gd name="T59" fmla="*/ 12 h 43"/>
                  <a:gd name="T60" fmla="*/ 8 w 27"/>
                  <a:gd name="T61" fmla="*/ 15 h 43"/>
                  <a:gd name="T62" fmla="*/ 8 w 27"/>
                  <a:gd name="T63" fmla="*/ 21 h 43"/>
                  <a:gd name="T64" fmla="*/ 8 w 27"/>
                  <a:gd name="T65" fmla="*/ 27 h 43"/>
                  <a:gd name="T66" fmla="*/ 8 w 27"/>
                  <a:gd name="T67" fmla="*/ 31 h 43"/>
                  <a:gd name="T68" fmla="*/ 9 w 27"/>
                  <a:gd name="T69" fmla="*/ 33 h 43"/>
                  <a:gd name="T70" fmla="*/ 11 w 27"/>
                  <a:gd name="T71" fmla="*/ 34 h 43"/>
                  <a:gd name="T72" fmla="*/ 12 w 27"/>
                  <a:gd name="T73" fmla="*/ 36 h 43"/>
                  <a:gd name="T74" fmla="*/ 14 w 27"/>
                  <a:gd name="T75" fmla="*/ 36 h 43"/>
                  <a:gd name="T76" fmla="*/ 15 w 27"/>
                  <a:gd name="T77" fmla="*/ 36 h 43"/>
                  <a:gd name="T78" fmla="*/ 17 w 27"/>
                  <a:gd name="T79" fmla="*/ 34 h 43"/>
                  <a:gd name="T80" fmla="*/ 17 w 27"/>
                  <a:gd name="T81" fmla="*/ 33 h 43"/>
                  <a:gd name="T82" fmla="*/ 18 w 27"/>
                  <a:gd name="T83" fmla="*/ 31 h 43"/>
                  <a:gd name="T84" fmla="*/ 20 w 27"/>
                  <a:gd name="T85" fmla="*/ 27 h 43"/>
                  <a:gd name="T86" fmla="*/ 20 w 27"/>
                  <a:gd name="T87" fmla="*/ 21 h 43"/>
                  <a:gd name="T88" fmla="*/ 20 w 27"/>
                  <a:gd name="T89" fmla="*/ 15 h 43"/>
                  <a:gd name="T90" fmla="*/ 18 w 27"/>
                  <a:gd name="T91" fmla="*/ 12 h 43"/>
                  <a:gd name="T92" fmla="*/ 17 w 27"/>
                  <a:gd name="T93" fmla="*/ 10 h 43"/>
                  <a:gd name="T94" fmla="*/ 17 w 27"/>
                  <a:gd name="T95" fmla="*/ 9 h 43"/>
                  <a:gd name="T96" fmla="*/ 15 w 27"/>
                  <a:gd name="T97" fmla="*/ 7 h 43"/>
                  <a:gd name="T98" fmla="*/ 14 w 27"/>
                  <a:gd name="T99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" h="43">
                    <a:moveTo>
                      <a:pt x="14" y="0"/>
                    </a:moveTo>
                    <a:lnTo>
                      <a:pt x="17" y="1"/>
                    </a:lnTo>
                    <a:lnTo>
                      <a:pt x="20" y="1"/>
                    </a:lnTo>
                    <a:lnTo>
                      <a:pt x="23" y="4"/>
                    </a:lnTo>
                    <a:lnTo>
                      <a:pt x="26" y="9"/>
                    </a:lnTo>
                    <a:lnTo>
                      <a:pt x="27" y="15"/>
                    </a:lnTo>
                    <a:lnTo>
                      <a:pt x="27" y="21"/>
                    </a:lnTo>
                    <a:lnTo>
                      <a:pt x="27" y="28"/>
                    </a:lnTo>
                    <a:lnTo>
                      <a:pt x="26" y="34"/>
                    </a:lnTo>
                    <a:lnTo>
                      <a:pt x="23" y="39"/>
                    </a:lnTo>
                    <a:lnTo>
                      <a:pt x="20" y="40"/>
                    </a:lnTo>
                    <a:lnTo>
                      <a:pt x="17" y="42"/>
                    </a:lnTo>
                    <a:lnTo>
                      <a:pt x="14" y="43"/>
                    </a:lnTo>
                    <a:lnTo>
                      <a:pt x="9" y="42"/>
                    </a:lnTo>
                    <a:lnTo>
                      <a:pt x="6" y="40"/>
                    </a:lnTo>
                    <a:lnTo>
                      <a:pt x="3" y="39"/>
                    </a:lnTo>
                    <a:lnTo>
                      <a:pt x="2" y="34"/>
                    </a:lnTo>
                    <a:lnTo>
                      <a:pt x="0" y="28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2" y="9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9" y="1"/>
                    </a:lnTo>
                    <a:lnTo>
                      <a:pt x="14" y="0"/>
                    </a:lnTo>
                    <a:close/>
                    <a:moveTo>
                      <a:pt x="14" y="7"/>
                    </a:moveTo>
                    <a:lnTo>
                      <a:pt x="12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8" y="15"/>
                    </a:lnTo>
                    <a:lnTo>
                      <a:pt x="8" y="21"/>
                    </a:lnTo>
                    <a:lnTo>
                      <a:pt x="8" y="27"/>
                    </a:lnTo>
                    <a:lnTo>
                      <a:pt x="8" y="31"/>
                    </a:lnTo>
                    <a:lnTo>
                      <a:pt x="9" y="33"/>
                    </a:lnTo>
                    <a:lnTo>
                      <a:pt x="11" y="34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7" y="34"/>
                    </a:lnTo>
                    <a:lnTo>
                      <a:pt x="17" y="33"/>
                    </a:lnTo>
                    <a:lnTo>
                      <a:pt x="18" y="31"/>
                    </a:lnTo>
                    <a:lnTo>
                      <a:pt x="20" y="27"/>
                    </a:lnTo>
                    <a:lnTo>
                      <a:pt x="20" y="21"/>
                    </a:lnTo>
                    <a:lnTo>
                      <a:pt x="20" y="15"/>
                    </a:lnTo>
                    <a:lnTo>
                      <a:pt x="18" y="12"/>
                    </a:lnTo>
                    <a:lnTo>
                      <a:pt x="17" y="10"/>
                    </a:lnTo>
                    <a:lnTo>
                      <a:pt x="17" y="9"/>
                    </a:lnTo>
                    <a:lnTo>
                      <a:pt x="15" y="7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50" name="Freeform 2806"/>
              <p:cNvSpPr>
                <a:spLocks noEditPoints="1"/>
              </p:cNvSpPr>
              <p:nvPr/>
            </p:nvSpPr>
            <p:spPr bwMode="auto">
              <a:xfrm>
                <a:off x="128" y="3390"/>
                <a:ext cx="27" cy="43"/>
              </a:xfrm>
              <a:custGeom>
                <a:avLst/>
                <a:gdLst>
                  <a:gd name="T0" fmla="*/ 13 w 27"/>
                  <a:gd name="T1" fmla="*/ 0 h 43"/>
                  <a:gd name="T2" fmla="*/ 18 w 27"/>
                  <a:gd name="T3" fmla="*/ 1 h 43"/>
                  <a:gd name="T4" fmla="*/ 21 w 27"/>
                  <a:gd name="T5" fmla="*/ 1 h 43"/>
                  <a:gd name="T6" fmla="*/ 24 w 27"/>
                  <a:gd name="T7" fmla="*/ 4 h 43"/>
                  <a:gd name="T8" fmla="*/ 25 w 27"/>
                  <a:gd name="T9" fmla="*/ 9 h 43"/>
                  <a:gd name="T10" fmla="*/ 27 w 27"/>
                  <a:gd name="T11" fmla="*/ 15 h 43"/>
                  <a:gd name="T12" fmla="*/ 27 w 27"/>
                  <a:gd name="T13" fmla="*/ 21 h 43"/>
                  <a:gd name="T14" fmla="*/ 27 w 27"/>
                  <a:gd name="T15" fmla="*/ 28 h 43"/>
                  <a:gd name="T16" fmla="*/ 25 w 27"/>
                  <a:gd name="T17" fmla="*/ 34 h 43"/>
                  <a:gd name="T18" fmla="*/ 24 w 27"/>
                  <a:gd name="T19" fmla="*/ 39 h 43"/>
                  <a:gd name="T20" fmla="*/ 21 w 27"/>
                  <a:gd name="T21" fmla="*/ 40 h 43"/>
                  <a:gd name="T22" fmla="*/ 18 w 27"/>
                  <a:gd name="T23" fmla="*/ 42 h 43"/>
                  <a:gd name="T24" fmla="*/ 13 w 27"/>
                  <a:gd name="T25" fmla="*/ 43 h 43"/>
                  <a:gd name="T26" fmla="*/ 10 w 27"/>
                  <a:gd name="T27" fmla="*/ 42 h 43"/>
                  <a:gd name="T28" fmla="*/ 7 w 27"/>
                  <a:gd name="T29" fmla="*/ 40 h 43"/>
                  <a:gd name="T30" fmla="*/ 4 w 27"/>
                  <a:gd name="T31" fmla="*/ 39 h 43"/>
                  <a:gd name="T32" fmla="*/ 1 w 27"/>
                  <a:gd name="T33" fmla="*/ 34 h 43"/>
                  <a:gd name="T34" fmla="*/ 0 w 27"/>
                  <a:gd name="T35" fmla="*/ 28 h 43"/>
                  <a:gd name="T36" fmla="*/ 0 w 27"/>
                  <a:gd name="T37" fmla="*/ 21 h 43"/>
                  <a:gd name="T38" fmla="*/ 0 w 27"/>
                  <a:gd name="T39" fmla="*/ 15 h 43"/>
                  <a:gd name="T40" fmla="*/ 1 w 27"/>
                  <a:gd name="T41" fmla="*/ 9 h 43"/>
                  <a:gd name="T42" fmla="*/ 4 w 27"/>
                  <a:gd name="T43" fmla="*/ 4 h 43"/>
                  <a:gd name="T44" fmla="*/ 7 w 27"/>
                  <a:gd name="T45" fmla="*/ 1 h 43"/>
                  <a:gd name="T46" fmla="*/ 10 w 27"/>
                  <a:gd name="T47" fmla="*/ 1 h 43"/>
                  <a:gd name="T48" fmla="*/ 13 w 27"/>
                  <a:gd name="T49" fmla="*/ 0 h 43"/>
                  <a:gd name="T50" fmla="*/ 13 w 27"/>
                  <a:gd name="T51" fmla="*/ 7 h 43"/>
                  <a:gd name="T52" fmla="*/ 12 w 27"/>
                  <a:gd name="T53" fmla="*/ 7 h 43"/>
                  <a:gd name="T54" fmla="*/ 10 w 27"/>
                  <a:gd name="T55" fmla="*/ 9 h 43"/>
                  <a:gd name="T56" fmla="*/ 10 w 27"/>
                  <a:gd name="T57" fmla="*/ 9 h 43"/>
                  <a:gd name="T58" fmla="*/ 9 w 27"/>
                  <a:gd name="T59" fmla="*/ 12 h 43"/>
                  <a:gd name="T60" fmla="*/ 9 w 27"/>
                  <a:gd name="T61" fmla="*/ 15 h 43"/>
                  <a:gd name="T62" fmla="*/ 7 w 27"/>
                  <a:gd name="T63" fmla="*/ 21 h 43"/>
                  <a:gd name="T64" fmla="*/ 9 w 27"/>
                  <a:gd name="T65" fmla="*/ 27 h 43"/>
                  <a:gd name="T66" fmla="*/ 9 w 27"/>
                  <a:gd name="T67" fmla="*/ 31 h 43"/>
                  <a:gd name="T68" fmla="*/ 10 w 27"/>
                  <a:gd name="T69" fmla="*/ 33 h 43"/>
                  <a:gd name="T70" fmla="*/ 10 w 27"/>
                  <a:gd name="T71" fmla="*/ 34 h 43"/>
                  <a:gd name="T72" fmla="*/ 12 w 27"/>
                  <a:gd name="T73" fmla="*/ 36 h 43"/>
                  <a:gd name="T74" fmla="*/ 13 w 27"/>
                  <a:gd name="T75" fmla="*/ 36 h 43"/>
                  <a:gd name="T76" fmla="*/ 15 w 27"/>
                  <a:gd name="T77" fmla="*/ 36 h 43"/>
                  <a:gd name="T78" fmla="*/ 16 w 27"/>
                  <a:gd name="T79" fmla="*/ 34 h 43"/>
                  <a:gd name="T80" fmla="*/ 18 w 27"/>
                  <a:gd name="T81" fmla="*/ 33 h 43"/>
                  <a:gd name="T82" fmla="*/ 19 w 27"/>
                  <a:gd name="T83" fmla="*/ 31 h 43"/>
                  <a:gd name="T84" fmla="*/ 19 w 27"/>
                  <a:gd name="T85" fmla="*/ 27 h 43"/>
                  <a:gd name="T86" fmla="*/ 19 w 27"/>
                  <a:gd name="T87" fmla="*/ 21 h 43"/>
                  <a:gd name="T88" fmla="*/ 19 w 27"/>
                  <a:gd name="T89" fmla="*/ 15 h 43"/>
                  <a:gd name="T90" fmla="*/ 19 w 27"/>
                  <a:gd name="T91" fmla="*/ 12 h 43"/>
                  <a:gd name="T92" fmla="*/ 18 w 27"/>
                  <a:gd name="T93" fmla="*/ 10 h 43"/>
                  <a:gd name="T94" fmla="*/ 16 w 27"/>
                  <a:gd name="T95" fmla="*/ 9 h 43"/>
                  <a:gd name="T96" fmla="*/ 15 w 27"/>
                  <a:gd name="T97" fmla="*/ 7 h 43"/>
                  <a:gd name="T98" fmla="*/ 13 w 27"/>
                  <a:gd name="T99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" h="43">
                    <a:moveTo>
                      <a:pt x="13" y="0"/>
                    </a:moveTo>
                    <a:lnTo>
                      <a:pt x="18" y="1"/>
                    </a:lnTo>
                    <a:lnTo>
                      <a:pt x="21" y="1"/>
                    </a:lnTo>
                    <a:lnTo>
                      <a:pt x="24" y="4"/>
                    </a:lnTo>
                    <a:lnTo>
                      <a:pt x="25" y="9"/>
                    </a:lnTo>
                    <a:lnTo>
                      <a:pt x="27" y="15"/>
                    </a:lnTo>
                    <a:lnTo>
                      <a:pt x="27" y="21"/>
                    </a:lnTo>
                    <a:lnTo>
                      <a:pt x="27" y="28"/>
                    </a:lnTo>
                    <a:lnTo>
                      <a:pt x="25" y="34"/>
                    </a:lnTo>
                    <a:lnTo>
                      <a:pt x="24" y="39"/>
                    </a:lnTo>
                    <a:lnTo>
                      <a:pt x="21" y="40"/>
                    </a:lnTo>
                    <a:lnTo>
                      <a:pt x="18" y="42"/>
                    </a:lnTo>
                    <a:lnTo>
                      <a:pt x="13" y="43"/>
                    </a:lnTo>
                    <a:lnTo>
                      <a:pt x="10" y="42"/>
                    </a:lnTo>
                    <a:lnTo>
                      <a:pt x="7" y="40"/>
                    </a:lnTo>
                    <a:lnTo>
                      <a:pt x="4" y="39"/>
                    </a:lnTo>
                    <a:lnTo>
                      <a:pt x="1" y="34"/>
                    </a:lnTo>
                    <a:lnTo>
                      <a:pt x="0" y="28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1" y="9"/>
                    </a:lnTo>
                    <a:lnTo>
                      <a:pt x="4" y="4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3" y="0"/>
                    </a:lnTo>
                    <a:close/>
                    <a:moveTo>
                      <a:pt x="13" y="7"/>
                    </a:moveTo>
                    <a:lnTo>
                      <a:pt x="12" y="7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2"/>
                    </a:lnTo>
                    <a:lnTo>
                      <a:pt x="9" y="15"/>
                    </a:lnTo>
                    <a:lnTo>
                      <a:pt x="7" y="21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0" y="33"/>
                    </a:lnTo>
                    <a:lnTo>
                      <a:pt x="10" y="34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5" y="36"/>
                    </a:lnTo>
                    <a:lnTo>
                      <a:pt x="16" y="34"/>
                    </a:lnTo>
                    <a:lnTo>
                      <a:pt x="18" y="33"/>
                    </a:lnTo>
                    <a:lnTo>
                      <a:pt x="19" y="31"/>
                    </a:lnTo>
                    <a:lnTo>
                      <a:pt x="19" y="27"/>
                    </a:lnTo>
                    <a:lnTo>
                      <a:pt x="19" y="21"/>
                    </a:lnTo>
                    <a:lnTo>
                      <a:pt x="19" y="15"/>
                    </a:lnTo>
                    <a:lnTo>
                      <a:pt x="19" y="12"/>
                    </a:lnTo>
                    <a:lnTo>
                      <a:pt x="18" y="10"/>
                    </a:lnTo>
                    <a:lnTo>
                      <a:pt x="16" y="9"/>
                    </a:lnTo>
                    <a:lnTo>
                      <a:pt x="15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51" name="Freeform 2807"/>
              <p:cNvSpPr>
                <a:spLocks/>
              </p:cNvSpPr>
              <p:nvPr/>
            </p:nvSpPr>
            <p:spPr bwMode="auto">
              <a:xfrm>
                <a:off x="65" y="3271"/>
                <a:ext cx="19" cy="42"/>
              </a:xfrm>
              <a:custGeom>
                <a:avLst/>
                <a:gdLst>
                  <a:gd name="T0" fmla="*/ 19 w 19"/>
                  <a:gd name="T1" fmla="*/ 42 h 42"/>
                  <a:gd name="T2" fmla="*/ 10 w 19"/>
                  <a:gd name="T3" fmla="*/ 42 h 42"/>
                  <a:gd name="T4" fmla="*/ 10 w 19"/>
                  <a:gd name="T5" fmla="*/ 12 h 42"/>
                  <a:gd name="T6" fmla="*/ 6 w 19"/>
                  <a:gd name="T7" fmla="*/ 17 h 42"/>
                  <a:gd name="T8" fmla="*/ 0 w 19"/>
                  <a:gd name="T9" fmla="*/ 18 h 42"/>
                  <a:gd name="T10" fmla="*/ 0 w 19"/>
                  <a:gd name="T11" fmla="*/ 11 h 42"/>
                  <a:gd name="T12" fmla="*/ 4 w 19"/>
                  <a:gd name="T13" fmla="*/ 9 h 42"/>
                  <a:gd name="T14" fmla="*/ 7 w 19"/>
                  <a:gd name="T15" fmla="*/ 8 h 42"/>
                  <a:gd name="T16" fmla="*/ 10 w 19"/>
                  <a:gd name="T17" fmla="*/ 5 h 42"/>
                  <a:gd name="T18" fmla="*/ 12 w 19"/>
                  <a:gd name="T19" fmla="*/ 0 h 42"/>
                  <a:gd name="T20" fmla="*/ 19 w 19"/>
                  <a:gd name="T21" fmla="*/ 0 h 42"/>
                  <a:gd name="T22" fmla="*/ 19 w 19"/>
                  <a:gd name="T2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42">
                    <a:moveTo>
                      <a:pt x="19" y="42"/>
                    </a:moveTo>
                    <a:lnTo>
                      <a:pt x="10" y="42"/>
                    </a:lnTo>
                    <a:lnTo>
                      <a:pt x="10" y="12"/>
                    </a:lnTo>
                    <a:lnTo>
                      <a:pt x="6" y="17"/>
                    </a:lnTo>
                    <a:lnTo>
                      <a:pt x="0" y="18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7" y="8"/>
                    </a:lnTo>
                    <a:lnTo>
                      <a:pt x="10" y="5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52" name="Freeform 2808"/>
              <p:cNvSpPr>
                <a:spLocks/>
              </p:cNvSpPr>
              <p:nvPr/>
            </p:nvSpPr>
            <p:spPr bwMode="auto">
              <a:xfrm>
                <a:off x="96" y="3271"/>
                <a:ext cx="27" cy="42"/>
              </a:xfrm>
              <a:custGeom>
                <a:avLst/>
                <a:gdLst>
                  <a:gd name="T0" fmla="*/ 27 w 27"/>
                  <a:gd name="T1" fmla="*/ 35 h 42"/>
                  <a:gd name="T2" fmla="*/ 27 w 27"/>
                  <a:gd name="T3" fmla="*/ 42 h 42"/>
                  <a:gd name="T4" fmla="*/ 0 w 27"/>
                  <a:gd name="T5" fmla="*/ 42 h 42"/>
                  <a:gd name="T6" fmla="*/ 0 w 27"/>
                  <a:gd name="T7" fmla="*/ 39 h 42"/>
                  <a:gd name="T8" fmla="*/ 2 w 27"/>
                  <a:gd name="T9" fmla="*/ 35 h 42"/>
                  <a:gd name="T10" fmla="*/ 5 w 27"/>
                  <a:gd name="T11" fmla="*/ 32 h 42"/>
                  <a:gd name="T12" fmla="*/ 8 w 27"/>
                  <a:gd name="T13" fmla="*/ 29 h 42"/>
                  <a:gd name="T14" fmla="*/ 11 w 27"/>
                  <a:gd name="T15" fmla="*/ 24 h 42"/>
                  <a:gd name="T16" fmla="*/ 14 w 27"/>
                  <a:gd name="T17" fmla="*/ 21 h 42"/>
                  <a:gd name="T18" fmla="*/ 17 w 27"/>
                  <a:gd name="T19" fmla="*/ 20 h 42"/>
                  <a:gd name="T20" fmla="*/ 18 w 27"/>
                  <a:gd name="T21" fmla="*/ 18 h 42"/>
                  <a:gd name="T22" fmla="*/ 18 w 27"/>
                  <a:gd name="T23" fmla="*/ 15 h 42"/>
                  <a:gd name="T24" fmla="*/ 20 w 27"/>
                  <a:gd name="T25" fmla="*/ 14 h 42"/>
                  <a:gd name="T26" fmla="*/ 18 w 27"/>
                  <a:gd name="T27" fmla="*/ 11 h 42"/>
                  <a:gd name="T28" fmla="*/ 18 w 27"/>
                  <a:gd name="T29" fmla="*/ 9 h 42"/>
                  <a:gd name="T30" fmla="*/ 17 w 27"/>
                  <a:gd name="T31" fmla="*/ 8 h 42"/>
                  <a:gd name="T32" fmla="*/ 14 w 27"/>
                  <a:gd name="T33" fmla="*/ 8 h 42"/>
                  <a:gd name="T34" fmla="*/ 12 w 27"/>
                  <a:gd name="T35" fmla="*/ 8 h 42"/>
                  <a:gd name="T36" fmla="*/ 9 w 27"/>
                  <a:gd name="T37" fmla="*/ 9 h 42"/>
                  <a:gd name="T38" fmla="*/ 9 w 27"/>
                  <a:gd name="T39" fmla="*/ 11 h 42"/>
                  <a:gd name="T40" fmla="*/ 8 w 27"/>
                  <a:gd name="T41" fmla="*/ 14 h 42"/>
                  <a:gd name="T42" fmla="*/ 0 w 27"/>
                  <a:gd name="T43" fmla="*/ 14 h 42"/>
                  <a:gd name="T44" fmla="*/ 2 w 27"/>
                  <a:gd name="T45" fmla="*/ 9 h 42"/>
                  <a:gd name="T46" fmla="*/ 3 w 27"/>
                  <a:gd name="T47" fmla="*/ 6 h 42"/>
                  <a:gd name="T48" fmla="*/ 5 w 27"/>
                  <a:gd name="T49" fmla="*/ 3 h 42"/>
                  <a:gd name="T50" fmla="*/ 9 w 27"/>
                  <a:gd name="T51" fmla="*/ 2 h 42"/>
                  <a:gd name="T52" fmla="*/ 14 w 27"/>
                  <a:gd name="T53" fmla="*/ 0 h 42"/>
                  <a:gd name="T54" fmla="*/ 20 w 27"/>
                  <a:gd name="T55" fmla="*/ 2 h 42"/>
                  <a:gd name="T56" fmla="*/ 24 w 27"/>
                  <a:gd name="T57" fmla="*/ 3 h 42"/>
                  <a:gd name="T58" fmla="*/ 26 w 27"/>
                  <a:gd name="T59" fmla="*/ 8 h 42"/>
                  <a:gd name="T60" fmla="*/ 27 w 27"/>
                  <a:gd name="T61" fmla="*/ 12 h 42"/>
                  <a:gd name="T62" fmla="*/ 27 w 27"/>
                  <a:gd name="T63" fmla="*/ 15 h 42"/>
                  <a:gd name="T64" fmla="*/ 26 w 27"/>
                  <a:gd name="T65" fmla="*/ 17 h 42"/>
                  <a:gd name="T66" fmla="*/ 24 w 27"/>
                  <a:gd name="T67" fmla="*/ 20 h 42"/>
                  <a:gd name="T68" fmla="*/ 23 w 27"/>
                  <a:gd name="T69" fmla="*/ 23 h 42"/>
                  <a:gd name="T70" fmla="*/ 21 w 27"/>
                  <a:gd name="T71" fmla="*/ 24 h 42"/>
                  <a:gd name="T72" fmla="*/ 18 w 27"/>
                  <a:gd name="T73" fmla="*/ 27 h 42"/>
                  <a:gd name="T74" fmla="*/ 15 w 27"/>
                  <a:gd name="T75" fmla="*/ 30 h 42"/>
                  <a:gd name="T76" fmla="*/ 14 w 27"/>
                  <a:gd name="T77" fmla="*/ 32 h 42"/>
                  <a:gd name="T78" fmla="*/ 12 w 27"/>
                  <a:gd name="T79" fmla="*/ 33 h 42"/>
                  <a:gd name="T80" fmla="*/ 12 w 27"/>
                  <a:gd name="T81" fmla="*/ 35 h 42"/>
                  <a:gd name="T82" fmla="*/ 27 w 27"/>
                  <a:gd name="T83" fmla="*/ 3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" h="42">
                    <a:moveTo>
                      <a:pt x="27" y="35"/>
                    </a:moveTo>
                    <a:lnTo>
                      <a:pt x="27" y="42"/>
                    </a:lnTo>
                    <a:lnTo>
                      <a:pt x="0" y="42"/>
                    </a:lnTo>
                    <a:lnTo>
                      <a:pt x="0" y="39"/>
                    </a:lnTo>
                    <a:lnTo>
                      <a:pt x="2" y="35"/>
                    </a:lnTo>
                    <a:lnTo>
                      <a:pt x="5" y="32"/>
                    </a:lnTo>
                    <a:lnTo>
                      <a:pt x="8" y="29"/>
                    </a:lnTo>
                    <a:lnTo>
                      <a:pt x="11" y="24"/>
                    </a:lnTo>
                    <a:lnTo>
                      <a:pt x="14" y="21"/>
                    </a:lnTo>
                    <a:lnTo>
                      <a:pt x="17" y="20"/>
                    </a:lnTo>
                    <a:lnTo>
                      <a:pt x="18" y="18"/>
                    </a:lnTo>
                    <a:lnTo>
                      <a:pt x="18" y="15"/>
                    </a:lnTo>
                    <a:lnTo>
                      <a:pt x="20" y="14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7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8" y="14"/>
                    </a:lnTo>
                    <a:lnTo>
                      <a:pt x="0" y="14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20" y="2"/>
                    </a:lnTo>
                    <a:lnTo>
                      <a:pt x="24" y="3"/>
                    </a:lnTo>
                    <a:lnTo>
                      <a:pt x="26" y="8"/>
                    </a:lnTo>
                    <a:lnTo>
                      <a:pt x="27" y="12"/>
                    </a:lnTo>
                    <a:lnTo>
                      <a:pt x="27" y="15"/>
                    </a:lnTo>
                    <a:lnTo>
                      <a:pt x="26" y="17"/>
                    </a:lnTo>
                    <a:lnTo>
                      <a:pt x="24" y="20"/>
                    </a:lnTo>
                    <a:lnTo>
                      <a:pt x="23" y="23"/>
                    </a:lnTo>
                    <a:lnTo>
                      <a:pt x="21" y="24"/>
                    </a:lnTo>
                    <a:lnTo>
                      <a:pt x="18" y="27"/>
                    </a:lnTo>
                    <a:lnTo>
                      <a:pt x="15" y="30"/>
                    </a:lnTo>
                    <a:lnTo>
                      <a:pt x="14" y="32"/>
                    </a:lnTo>
                    <a:lnTo>
                      <a:pt x="12" y="33"/>
                    </a:lnTo>
                    <a:lnTo>
                      <a:pt x="12" y="35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53" name="Freeform 2809"/>
              <p:cNvSpPr>
                <a:spLocks noEditPoints="1"/>
              </p:cNvSpPr>
              <p:nvPr/>
            </p:nvSpPr>
            <p:spPr bwMode="auto">
              <a:xfrm>
                <a:off x="128" y="3271"/>
                <a:ext cx="27" cy="44"/>
              </a:xfrm>
              <a:custGeom>
                <a:avLst/>
                <a:gdLst>
                  <a:gd name="T0" fmla="*/ 13 w 27"/>
                  <a:gd name="T1" fmla="*/ 0 h 44"/>
                  <a:gd name="T2" fmla="*/ 18 w 27"/>
                  <a:gd name="T3" fmla="*/ 2 h 44"/>
                  <a:gd name="T4" fmla="*/ 21 w 27"/>
                  <a:gd name="T5" fmla="*/ 2 h 44"/>
                  <a:gd name="T6" fmla="*/ 24 w 27"/>
                  <a:gd name="T7" fmla="*/ 5 h 44"/>
                  <a:gd name="T8" fmla="*/ 25 w 27"/>
                  <a:gd name="T9" fmla="*/ 9 h 44"/>
                  <a:gd name="T10" fmla="*/ 27 w 27"/>
                  <a:gd name="T11" fmla="*/ 15 h 44"/>
                  <a:gd name="T12" fmla="*/ 27 w 27"/>
                  <a:gd name="T13" fmla="*/ 21 h 44"/>
                  <a:gd name="T14" fmla="*/ 27 w 27"/>
                  <a:gd name="T15" fmla="*/ 29 h 44"/>
                  <a:gd name="T16" fmla="*/ 25 w 27"/>
                  <a:gd name="T17" fmla="*/ 35 h 44"/>
                  <a:gd name="T18" fmla="*/ 24 w 27"/>
                  <a:gd name="T19" fmla="*/ 39 h 44"/>
                  <a:gd name="T20" fmla="*/ 21 w 27"/>
                  <a:gd name="T21" fmla="*/ 41 h 44"/>
                  <a:gd name="T22" fmla="*/ 18 w 27"/>
                  <a:gd name="T23" fmla="*/ 42 h 44"/>
                  <a:gd name="T24" fmla="*/ 13 w 27"/>
                  <a:gd name="T25" fmla="*/ 44 h 44"/>
                  <a:gd name="T26" fmla="*/ 10 w 27"/>
                  <a:gd name="T27" fmla="*/ 42 h 44"/>
                  <a:gd name="T28" fmla="*/ 7 w 27"/>
                  <a:gd name="T29" fmla="*/ 41 h 44"/>
                  <a:gd name="T30" fmla="*/ 4 w 27"/>
                  <a:gd name="T31" fmla="*/ 39 h 44"/>
                  <a:gd name="T32" fmla="*/ 1 w 27"/>
                  <a:gd name="T33" fmla="*/ 35 h 44"/>
                  <a:gd name="T34" fmla="*/ 0 w 27"/>
                  <a:gd name="T35" fmla="*/ 29 h 44"/>
                  <a:gd name="T36" fmla="*/ 0 w 27"/>
                  <a:gd name="T37" fmla="*/ 21 h 44"/>
                  <a:gd name="T38" fmla="*/ 0 w 27"/>
                  <a:gd name="T39" fmla="*/ 15 h 44"/>
                  <a:gd name="T40" fmla="*/ 1 w 27"/>
                  <a:gd name="T41" fmla="*/ 9 h 44"/>
                  <a:gd name="T42" fmla="*/ 4 w 27"/>
                  <a:gd name="T43" fmla="*/ 5 h 44"/>
                  <a:gd name="T44" fmla="*/ 7 w 27"/>
                  <a:gd name="T45" fmla="*/ 2 h 44"/>
                  <a:gd name="T46" fmla="*/ 10 w 27"/>
                  <a:gd name="T47" fmla="*/ 2 h 44"/>
                  <a:gd name="T48" fmla="*/ 13 w 27"/>
                  <a:gd name="T49" fmla="*/ 0 h 44"/>
                  <a:gd name="T50" fmla="*/ 13 w 27"/>
                  <a:gd name="T51" fmla="*/ 8 h 44"/>
                  <a:gd name="T52" fmla="*/ 12 w 27"/>
                  <a:gd name="T53" fmla="*/ 8 h 44"/>
                  <a:gd name="T54" fmla="*/ 10 w 27"/>
                  <a:gd name="T55" fmla="*/ 9 h 44"/>
                  <a:gd name="T56" fmla="*/ 10 w 27"/>
                  <a:gd name="T57" fmla="*/ 9 h 44"/>
                  <a:gd name="T58" fmla="*/ 9 w 27"/>
                  <a:gd name="T59" fmla="*/ 12 h 44"/>
                  <a:gd name="T60" fmla="*/ 9 w 27"/>
                  <a:gd name="T61" fmla="*/ 15 h 44"/>
                  <a:gd name="T62" fmla="*/ 7 w 27"/>
                  <a:gd name="T63" fmla="*/ 21 h 44"/>
                  <a:gd name="T64" fmla="*/ 9 w 27"/>
                  <a:gd name="T65" fmla="*/ 27 h 44"/>
                  <a:gd name="T66" fmla="*/ 9 w 27"/>
                  <a:gd name="T67" fmla="*/ 32 h 44"/>
                  <a:gd name="T68" fmla="*/ 10 w 27"/>
                  <a:gd name="T69" fmla="*/ 33 h 44"/>
                  <a:gd name="T70" fmla="*/ 10 w 27"/>
                  <a:gd name="T71" fmla="*/ 35 h 44"/>
                  <a:gd name="T72" fmla="*/ 12 w 27"/>
                  <a:gd name="T73" fmla="*/ 36 h 44"/>
                  <a:gd name="T74" fmla="*/ 13 w 27"/>
                  <a:gd name="T75" fmla="*/ 36 h 44"/>
                  <a:gd name="T76" fmla="*/ 15 w 27"/>
                  <a:gd name="T77" fmla="*/ 36 h 44"/>
                  <a:gd name="T78" fmla="*/ 16 w 27"/>
                  <a:gd name="T79" fmla="*/ 35 h 44"/>
                  <a:gd name="T80" fmla="*/ 18 w 27"/>
                  <a:gd name="T81" fmla="*/ 33 h 44"/>
                  <a:gd name="T82" fmla="*/ 19 w 27"/>
                  <a:gd name="T83" fmla="*/ 32 h 44"/>
                  <a:gd name="T84" fmla="*/ 19 w 27"/>
                  <a:gd name="T85" fmla="*/ 27 h 44"/>
                  <a:gd name="T86" fmla="*/ 19 w 27"/>
                  <a:gd name="T87" fmla="*/ 21 h 44"/>
                  <a:gd name="T88" fmla="*/ 19 w 27"/>
                  <a:gd name="T89" fmla="*/ 15 h 44"/>
                  <a:gd name="T90" fmla="*/ 19 w 27"/>
                  <a:gd name="T91" fmla="*/ 12 h 44"/>
                  <a:gd name="T92" fmla="*/ 18 w 27"/>
                  <a:gd name="T93" fmla="*/ 11 h 44"/>
                  <a:gd name="T94" fmla="*/ 16 w 27"/>
                  <a:gd name="T95" fmla="*/ 9 h 44"/>
                  <a:gd name="T96" fmla="*/ 15 w 27"/>
                  <a:gd name="T97" fmla="*/ 8 h 44"/>
                  <a:gd name="T98" fmla="*/ 13 w 27"/>
                  <a:gd name="T99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" h="44">
                    <a:moveTo>
                      <a:pt x="13" y="0"/>
                    </a:moveTo>
                    <a:lnTo>
                      <a:pt x="18" y="2"/>
                    </a:lnTo>
                    <a:lnTo>
                      <a:pt x="21" y="2"/>
                    </a:lnTo>
                    <a:lnTo>
                      <a:pt x="24" y="5"/>
                    </a:lnTo>
                    <a:lnTo>
                      <a:pt x="25" y="9"/>
                    </a:lnTo>
                    <a:lnTo>
                      <a:pt x="27" y="15"/>
                    </a:lnTo>
                    <a:lnTo>
                      <a:pt x="27" y="21"/>
                    </a:lnTo>
                    <a:lnTo>
                      <a:pt x="27" y="29"/>
                    </a:lnTo>
                    <a:lnTo>
                      <a:pt x="25" y="35"/>
                    </a:lnTo>
                    <a:lnTo>
                      <a:pt x="24" y="39"/>
                    </a:lnTo>
                    <a:lnTo>
                      <a:pt x="21" y="41"/>
                    </a:lnTo>
                    <a:lnTo>
                      <a:pt x="18" y="42"/>
                    </a:lnTo>
                    <a:lnTo>
                      <a:pt x="13" y="44"/>
                    </a:lnTo>
                    <a:lnTo>
                      <a:pt x="10" y="42"/>
                    </a:lnTo>
                    <a:lnTo>
                      <a:pt x="7" y="41"/>
                    </a:lnTo>
                    <a:lnTo>
                      <a:pt x="4" y="39"/>
                    </a:lnTo>
                    <a:lnTo>
                      <a:pt x="1" y="35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1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3" y="0"/>
                    </a:lnTo>
                    <a:close/>
                    <a:moveTo>
                      <a:pt x="13" y="8"/>
                    </a:moveTo>
                    <a:lnTo>
                      <a:pt x="12" y="8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2"/>
                    </a:lnTo>
                    <a:lnTo>
                      <a:pt x="9" y="15"/>
                    </a:lnTo>
                    <a:lnTo>
                      <a:pt x="7" y="21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0" y="33"/>
                    </a:lnTo>
                    <a:lnTo>
                      <a:pt x="10" y="35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5" y="36"/>
                    </a:lnTo>
                    <a:lnTo>
                      <a:pt x="16" y="35"/>
                    </a:lnTo>
                    <a:lnTo>
                      <a:pt x="18" y="33"/>
                    </a:lnTo>
                    <a:lnTo>
                      <a:pt x="19" y="32"/>
                    </a:lnTo>
                    <a:lnTo>
                      <a:pt x="19" y="27"/>
                    </a:lnTo>
                    <a:lnTo>
                      <a:pt x="19" y="21"/>
                    </a:lnTo>
                    <a:lnTo>
                      <a:pt x="19" y="15"/>
                    </a:lnTo>
                    <a:lnTo>
                      <a:pt x="19" y="12"/>
                    </a:lnTo>
                    <a:lnTo>
                      <a:pt x="18" y="11"/>
                    </a:lnTo>
                    <a:lnTo>
                      <a:pt x="16" y="9"/>
                    </a:lnTo>
                    <a:lnTo>
                      <a:pt x="15" y="8"/>
                    </a:lnTo>
                    <a:lnTo>
                      <a:pt x="13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54" name="Freeform 2810"/>
              <p:cNvSpPr>
                <a:spLocks/>
              </p:cNvSpPr>
              <p:nvPr/>
            </p:nvSpPr>
            <p:spPr bwMode="auto">
              <a:xfrm>
                <a:off x="65" y="3153"/>
                <a:ext cx="19" cy="42"/>
              </a:xfrm>
              <a:custGeom>
                <a:avLst/>
                <a:gdLst>
                  <a:gd name="T0" fmla="*/ 19 w 19"/>
                  <a:gd name="T1" fmla="*/ 42 h 42"/>
                  <a:gd name="T2" fmla="*/ 10 w 19"/>
                  <a:gd name="T3" fmla="*/ 42 h 42"/>
                  <a:gd name="T4" fmla="*/ 10 w 19"/>
                  <a:gd name="T5" fmla="*/ 12 h 42"/>
                  <a:gd name="T6" fmla="*/ 6 w 19"/>
                  <a:gd name="T7" fmla="*/ 16 h 42"/>
                  <a:gd name="T8" fmla="*/ 0 w 19"/>
                  <a:gd name="T9" fmla="*/ 18 h 42"/>
                  <a:gd name="T10" fmla="*/ 0 w 19"/>
                  <a:gd name="T11" fmla="*/ 10 h 42"/>
                  <a:gd name="T12" fmla="*/ 4 w 19"/>
                  <a:gd name="T13" fmla="*/ 9 h 42"/>
                  <a:gd name="T14" fmla="*/ 7 w 19"/>
                  <a:gd name="T15" fmla="*/ 7 h 42"/>
                  <a:gd name="T16" fmla="*/ 10 w 19"/>
                  <a:gd name="T17" fmla="*/ 4 h 42"/>
                  <a:gd name="T18" fmla="*/ 12 w 19"/>
                  <a:gd name="T19" fmla="*/ 0 h 42"/>
                  <a:gd name="T20" fmla="*/ 19 w 19"/>
                  <a:gd name="T21" fmla="*/ 0 h 42"/>
                  <a:gd name="T22" fmla="*/ 19 w 19"/>
                  <a:gd name="T2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42">
                    <a:moveTo>
                      <a:pt x="19" y="42"/>
                    </a:moveTo>
                    <a:lnTo>
                      <a:pt x="10" y="42"/>
                    </a:lnTo>
                    <a:lnTo>
                      <a:pt x="10" y="12"/>
                    </a:lnTo>
                    <a:lnTo>
                      <a:pt x="6" y="16"/>
                    </a:lnTo>
                    <a:lnTo>
                      <a:pt x="0" y="18"/>
                    </a:lnTo>
                    <a:lnTo>
                      <a:pt x="0" y="10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10" y="4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55" name="Freeform 2811"/>
              <p:cNvSpPr>
                <a:spLocks noEditPoints="1"/>
              </p:cNvSpPr>
              <p:nvPr/>
            </p:nvSpPr>
            <p:spPr bwMode="auto">
              <a:xfrm>
                <a:off x="95" y="3154"/>
                <a:ext cx="30" cy="41"/>
              </a:xfrm>
              <a:custGeom>
                <a:avLst/>
                <a:gdLst>
                  <a:gd name="T0" fmla="*/ 16 w 30"/>
                  <a:gd name="T1" fmla="*/ 41 h 41"/>
                  <a:gd name="T2" fmla="*/ 16 w 30"/>
                  <a:gd name="T3" fmla="*/ 33 h 41"/>
                  <a:gd name="T4" fmla="*/ 0 w 30"/>
                  <a:gd name="T5" fmla="*/ 33 h 41"/>
                  <a:gd name="T6" fmla="*/ 0 w 30"/>
                  <a:gd name="T7" fmla="*/ 26 h 41"/>
                  <a:gd name="T8" fmla="*/ 18 w 30"/>
                  <a:gd name="T9" fmla="*/ 0 h 41"/>
                  <a:gd name="T10" fmla="*/ 24 w 30"/>
                  <a:gd name="T11" fmla="*/ 0 h 41"/>
                  <a:gd name="T12" fmla="*/ 24 w 30"/>
                  <a:gd name="T13" fmla="*/ 26 h 41"/>
                  <a:gd name="T14" fmla="*/ 30 w 30"/>
                  <a:gd name="T15" fmla="*/ 26 h 41"/>
                  <a:gd name="T16" fmla="*/ 30 w 30"/>
                  <a:gd name="T17" fmla="*/ 33 h 41"/>
                  <a:gd name="T18" fmla="*/ 24 w 30"/>
                  <a:gd name="T19" fmla="*/ 33 h 41"/>
                  <a:gd name="T20" fmla="*/ 24 w 30"/>
                  <a:gd name="T21" fmla="*/ 41 h 41"/>
                  <a:gd name="T22" fmla="*/ 16 w 30"/>
                  <a:gd name="T23" fmla="*/ 41 h 41"/>
                  <a:gd name="T24" fmla="*/ 16 w 30"/>
                  <a:gd name="T25" fmla="*/ 26 h 41"/>
                  <a:gd name="T26" fmla="*/ 16 w 30"/>
                  <a:gd name="T27" fmla="*/ 12 h 41"/>
                  <a:gd name="T28" fmla="*/ 7 w 30"/>
                  <a:gd name="T29" fmla="*/ 26 h 41"/>
                  <a:gd name="T30" fmla="*/ 16 w 30"/>
                  <a:gd name="T31" fmla="*/ 2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" h="41">
                    <a:moveTo>
                      <a:pt x="16" y="41"/>
                    </a:moveTo>
                    <a:lnTo>
                      <a:pt x="16" y="33"/>
                    </a:lnTo>
                    <a:lnTo>
                      <a:pt x="0" y="33"/>
                    </a:lnTo>
                    <a:lnTo>
                      <a:pt x="0" y="26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26"/>
                    </a:lnTo>
                    <a:lnTo>
                      <a:pt x="30" y="26"/>
                    </a:lnTo>
                    <a:lnTo>
                      <a:pt x="30" y="33"/>
                    </a:lnTo>
                    <a:lnTo>
                      <a:pt x="24" y="33"/>
                    </a:lnTo>
                    <a:lnTo>
                      <a:pt x="24" y="41"/>
                    </a:lnTo>
                    <a:lnTo>
                      <a:pt x="16" y="41"/>
                    </a:lnTo>
                    <a:close/>
                    <a:moveTo>
                      <a:pt x="16" y="26"/>
                    </a:moveTo>
                    <a:lnTo>
                      <a:pt x="16" y="12"/>
                    </a:lnTo>
                    <a:lnTo>
                      <a:pt x="7" y="26"/>
                    </a:lnTo>
                    <a:lnTo>
                      <a:pt x="16" y="2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56" name="Freeform 2812"/>
              <p:cNvSpPr>
                <a:spLocks noEditPoints="1"/>
              </p:cNvSpPr>
              <p:nvPr/>
            </p:nvSpPr>
            <p:spPr bwMode="auto">
              <a:xfrm>
                <a:off x="128" y="3153"/>
                <a:ext cx="27" cy="43"/>
              </a:xfrm>
              <a:custGeom>
                <a:avLst/>
                <a:gdLst>
                  <a:gd name="T0" fmla="*/ 13 w 27"/>
                  <a:gd name="T1" fmla="*/ 0 h 43"/>
                  <a:gd name="T2" fmla="*/ 18 w 27"/>
                  <a:gd name="T3" fmla="*/ 1 h 43"/>
                  <a:gd name="T4" fmla="*/ 21 w 27"/>
                  <a:gd name="T5" fmla="*/ 1 h 43"/>
                  <a:gd name="T6" fmla="*/ 24 w 27"/>
                  <a:gd name="T7" fmla="*/ 4 h 43"/>
                  <a:gd name="T8" fmla="*/ 25 w 27"/>
                  <a:gd name="T9" fmla="*/ 9 h 43"/>
                  <a:gd name="T10" fmla="*/ 27 w 27"/>
                  <a:gd name="T11" fmla="*/ 15 h 43"/>
                  <a:gd name="T12" fmla="*/ 27 w 27"/>
                  <a:gd name="T13" fmla="*/ 21 h 43"/>
                  <a:gd name="T14" fmla="*/ 27 w 27"/>
                  <a:gd name="T15" fmla="*/ 28 h 43"/>
                  <a:gd name="T16" fmla="*/ 25 w 27"/>
                  <a:gd name="T17" fmla="*/ 34 h 43"/>
                  <a:gd name="T18" fmla="*/ 24 w 27"/>
                  <a:gd name="T19" fmla="*/ 39 h 43"/>
                  <a:gd name="T20" fmla="*/ 21 w 27"/>
                  <a:gd name="T21" fmla="*/ 40 h 43"/>
                  <a:gd name="T22" fmla="*/ 18 w 27"/>
                  <a:gd name="T23" fmla="*/ 42 h 43"/>
                  <a:gd name="T24" fmla="*/ 13 w 27"/>
                  <a:gd name="T25" fmla="*/ 43 h 43"/>
                  <a:gd name="T26" fmla="*/ 10 w 27"/>
                  <a:gd name="T27" fmla="*/ 42 h 43"/>
                  <a:gd name="T28" fmla="*/ 7 w 27"/>
                  <a:gd name="T29" fmla="*/ 40 h 43"/>
                  <a:gd name="T30" fmla="*/ 4 w 27"/>
                  <a:gd name="T31" fmla="*/ 39 h 43"/>
                  <a:gd name="T32" fmla="*/ 1 w 27"/>
                  <a:gd name="T33" fmla="*/ 34 h 43"/>
                  <a:gd name="T34" fmla="*/ 0 w 27"/>
                  <a:gd name="T35" fmla="*/ 28 h 43"/>
                  <a:gd name="T36" fmla="*/ 0 w 27"/>
                  <a:gd name="T37" fmla="*/ 21 h 43"/>
                  <a:gd name="T38" fmla="*/ 0 w 27"/>
                  <a:gd name="T39" fmla="*/ 15 h 43"/>
                  <a:gd name="T40" fmla="*/ 1 w 27"/>
                  <a:gd name="T41" fmla="*/ 9 h 43"/>
                  <a:gd name="T42" fmla="*/ 4 w 27"/>
                  <a:gd name="T43" fmla="*/ 4 h 43"/>
                  <a:gd name="T44" fmla="*/ 7 w 27"/>
                  <a:gd name="T45" fmla="*/ 1 h 43"/>
                  <a:gd name="T46" fmla="*/ 10 w 27"/>
                  <a:gd name="T47" fmla="*/ 1 h 43"/>
                  <a:gd name="T48" fmla="*/ 13 w 27"/>
                  <a:gd name="T49" fmla="*/ 0 h 43"/>
                  <a:gd name="T50" fmla="*/ 13 w 27"/>
                  <a:gd name="T51" fmla="*/ 7 h 43"/>
                  <a:gd name="T52" fmla="*/ 12 w 27"/>
                  <a:gd name="T53" fmla="*/ 7 h 43"/>
                  <a:gd name="T54" fmla="*/ 10 w 27"/>
                  <a:gd name="T55" fmla="*/ 9 h 43"/>
                  <a:gd name="T56" fmla="*/ 10 w 27"/>
                  <a:gd name="T57" fmla="*/ 9 h 43"/>
                  <a:gd name="T58" fmla="*/ 9 w 27"/>
                  <a:gd name="T59" fmla="*/ 12 h 43"/>
                  <a:gd name="T60" fmla="*/ 9 w 27"/>
                  <a:gd name="T61" fmla="*/ 15 h 43"/>
                  <a:gd name="T62" fmla="*/ 7 w 27"/>
                  <a:gd name="T63" fmla="*/ 21 h 43"/>
                  <a:gd name="T64" fmla="*/ 9 w 27"/>
                  <a:gd name="T65" fmla="*/ 27 h 43"/>
                  <a:gd name="T66" fmla="*/ 9 w 27"/>
                  <a:gd name="T67" fmla="*/ 31 h 43"/>
                  <a:gd name="T68" fmla="*/ 10 w 27"/>
                  <a:gd name="T69" fmla="*/ 33 h 43"/>
                  <a:gd name="T70" fmla="*/ 10 w 27"/>
                  <a:gd name="T71" fmla="*/ 34 h 43"/>
                  <a:gd name="T72" fmla="*/ 12 w 27"/>
                  <a:gd name="T73" fmla="*/ 36 h 43"/>
                  <a:gd name="T74" fmla="*/ 13 w 27"/>
                  <a:gd name="T75" fmla="*/ 36 h 43"/>
                  <a:gd name="T76" fmla="*/ 15 w 27"/>
                  <a:gd name="T77" fmla="*/ 36 h 43"/>
                  <a:gd name="T78" fmla="*/ 16 w 27"/>
                  <a:gd name="T79" fmla="*/ 34 h 43"/>
                  <a:gd name="T80" fmla="*/ 18 w 27"/>
                  <a:gd name="T81" fmla="*/ 33 h 43"/>
                  <a:gd name="T82" fmla="*/ 19 w 27"/>
                  <a:gd name="T83" fmla="*/ 31 h 43"/>
                  <a:gd name="T84" fmla="*/ 19 w 27"/>
                  <a:gd name="T85" fmla="*/ 27 h 43"/>
                  <a:gd name="T86" fmla="*/ 19 w 27"/>
                  <a:gd name="T87" fmla="*/ 21 h 43"/>
                  <a:gd name="T88" fmla="*/ 19 w 27"/>
                  <a:gd name="T89" fmla="*/ 15 h 43"/>
                  <a:gd name="T90" fmla="*/ 19 w 27"/>
                  <a:gd name="T91" fmla="*/ 12 h 43"/>
                  <a:gd name="T92" fmla="*/ 18 w 27"/>
                  <a:gd name="T93" fmla="*/ 10 h 43"/>
                  <a:gd name="T94" fmla="*/ 16 w 27"/>
                  <a:gd name="T95" fmla="*/ 9 h 43"/>
                  <a:gd name="T96" fmla="*/ 15 w 27"/>
                  <a:gd name="T97" fmla="*/ 7 h 43"/>
                  <a:gd name="T98" fmla="*/ 13 w 27"/>
                  <a:gd name="T99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" h="43">
                    <a:moveTo>
                      <a:pt x="13" y="0"/>
                    </a:moveTo>
                    <a:lnTo>
                      <a:pt x="18" y="1"/>
                    </a:lnTo>
                    <a:lnTo>
                      <a:pt x="21" y="1"/>
                    </a:lnTo>
                    <a:lnTo>
                      <a:pt x="24" y="4"/>
                    </a:lnTo>
                    <a:lnTo>
                      <a:pt x="25" y="9"/>
                    </a:lnTo>
                    <a:lnTo>
                      <a:pt x="27" y="15"/>
                    </a:lnTo>
                    <a:lnTo>
                      <a:pt x="27" y="21"/>
                    </a:lnTo>
                    <a:lnTo>
                      <a:pt x="27" y="28"/>
                    </a:lnTo>
                    <a:lnTo>
                      <a:pt x="25" y="34"/>
                    </a:lnTo>
                    <a:lnTo>
                      <a:pt x="24" y="39"/>
                    </a:lnTo>
                    <a:lnTo>
                      <a:pt x="21" y="40"/>
                    </a:lnTo>
                    <a:lnTo>
                      <a:pt x="18" y="42"/>
                    </a:lnTo>
                    <a:lnTo>
                      <a:pt x="13" y="43"/>
                    </a:lnTo>
                    <a:lnTo>
                      <a:pt x="10" y="42"/>
                    </a:lnTo>
                    <a:lnTo>
                      <a:pt x="7" y="40"/>
                    </a:lnTo>
                    <a:lnTo>
                      <a:pt x="4" y="39"/>
                    </a:lnTo>
                    <a:lnTo>
                      <a:pt x="1" y="34"/>
                    </a:lnTo>
                    <a:lnTo>
                      <a:pt x="0" y="28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1" y="9"/>
                    </a:lnTo>
                    <a:lnTo>
                      <a:pt x="4" y="4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3" y="0"/>
                    </a:lnTo>
                    <a:close/>
                    <a:moveTo>
                      <a:pt x="13" y="7"/>
                    </a:moveTo>
                    <a:lnTo>
                      <a:pt x="12" y="7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2"/>
                    </a:lnTo>
                    <a:lnTo>
                      <a:pt x="9" y="15"/>
                    </a:lnTo>
                    <a:lnTo>
                      <a:pt x="7" y="21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0" y="33"/>
                    </a:lnTo>
                    <a:lnTo>
                      <a:pt x="10" y="34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5" y="36"/>
                    </a:lnTo>
                    <a:lnTo>
                      <a:pt x="16" y="34"/>
                    </a:lnTo>
                    <a:lnTo>
                      <a:pt x="18" y="33"/>
                    </a:lnTo>
                    <a:lnTo>
                      <a:pt x="19" y="31"/>
                    </a:lnTo>
                    <a:lnTo>
                      <a:pt x="19" y="27"/>
                    </a:lnTo>
                    <a:lnTo>
                      <a:pt x="19" y="21"/>
                    </a:lnTo>
                    <a:lnTo>
                      <a:pt x="19" y="15"/>
                    </a:lnTo>
                    <a:lnTo>
                      <a:pt x="19" y="12"/>
                    </a:lnTo>
                    <a:lnTo>
                      <a:pt x="18" y="10"/>
                    </a:lnTo>
                    <a:lnTo>
                      <a:pt x="16" y="9"/>
                    </a:lnTo>
                    <a:lnTo>
                      <a:pt x="15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57" name="Line 2813"/>
              <p:cNvSpPr>
                <a:spLocks noChangeShapeType="1"/>
              </p:cNvSpPr>
              <p:nvPr/>
            </p:nvSpPr>
            <p:spPr bwMode="auto">
              <a:xfrm>
                <a:off x="176" y="4003"/>
                <a:ext cx="889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58" name="Line 2814"/>
              <p:cNvSpPr>
                <a:spLocks noChangeShapeType="1"/>
              </p:cNvSpPr>
              <p:nvPr/>
            </p:nvSpPr>
            <p:spPr bwMode="auto">
              <a:xfrm>
                <a:off x="176" y="3954"/>
                <a:ext cx="1" cy="49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59" name="Line 2815"/>
              <p:cNvSpPr>
                <a:spLocks noChangeShapeType="1"/>
              </p:cNvSpPr>
              <p:nvPr/>
            </p:nvSpPr>
            <p:spPr bwMode="auto">
              <a:xfrm>
                <a:off x="287" y="3979"/>
                <a:ext cx="1" cy="24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60" name="Line 2816"/>
              <p:cNvSpPr>
                <a:spLocks noChangeShapeType="1"/>
              </p:cNvSpPr>
              <p:nvPr/>
            </p:nvSpPr>
            <p:spPr bwMode="auto">
              <a:xfrm>
                <a:off x="399" y="3979"/>
                <a:ext cx="1" cy="24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61" name="Line 2817"/>
              <p:cNvSpPr>
                <a:spLocks noChangeShapeType="1"/>
              </p:cNvSpPr>
              <p:nvPr/>
            </p:nvSpPr>
            <p:spPr bwMode="auto">
              <a:xfrm>
                <a:off x="510" y="3979"/>
                <a:ext cx="1" cy="24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62" name="Line 2818"/>
              <p:cNvSpPr>
                <a:spLocks noChangeShapeType="1"/>
              </p:cNvSpPr>
              <p:nvPr/>
            </p:nvSpPr>
            <p:spPr bwMode="auto">
              <a:xfrm>
                <a:off x="621" y="3954"/>
                <a:ext cx="1" cy="49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63" name="Line 2819"/>
              <p:cNvSpPr>
                <a:spLocks noChangeShapeType="1"/>
              </p:cNvSpPr>
              <p:nvPr/>
            </p:nvSpPr>
            <p:spPr bwMode="auto">
              <a:xfrm>
                <a:off x="732" y="3979"/>
                <a:ext cx="1" cy="24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64" name="Line 2820"/>
              <p:cNvSpPr>
                <a:spLocks noChangeShapeType="1"/>
              </p:cNvSpPr>
              <p:nvPr/>
            </p:nvSpPr>
            <p:spPr bwMode="auto">
              <a:xfrm>
                <a:off x="843" y="3979"/>
                <a:ext cx="1" cy="24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65" name="Line 2821"/>
              <p:cNvSpPr>
                <a:spLocks noChangeShapeType="1"/>
              </p:cNvSpPr>
              <p:nvPr/>
            </p:nvSpPr>
            <p:spPr bwMode="auto">
              <a:xfrm>
                <a:off x="954" y="3979"/>
                <a:ext cx="1" cy="24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66" name="Line 2822"/>
              <p:cNvSpPr>
                <a:spLocks noChangeShapeType="1"/>
              </p:cNvSpPr>
              <p:nvPr/>
            </p:nvSpPr>
            <p:spPr bwMode="auto">
              <a:xfrm>
                <a:off x="1065" y="3954"/>
                <a:ext cx="1" cy="49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67" name="Freeform 2823"/>
              <p:cNvSpPr>
                <a:spLocks noEditPoints="1"/>
              </p:cNvSpPr>
              <p:nvPr/>
            </p:nvSpPr>
            <p:spPr bwMode="auto">
              <a:xfrm>
                <a:off x="161" y="4036"/>
                <a:ext cx="28" cy="44"/>
              </a:xfrm>
              <a:custGeom>
                <a:avLst/>
                <a:gdLst>
                  <a:gd name="T0" fmla="*/ 13 w 28"/>
                  <a:gd name="T1" fmla="*/ 0 h 44"/>
                  <a:gd name="T2" fmla="*/ 18 w 28"/>
                  <a:gd name="T3" fmla="*/ 2 h 44"/>
                  <a:gd name="T4" fmla="*/ 21 w 28"/>
                  <a:gd name="T5" fmla="*/ 2 h 44"/>
                  <a:gd name="T6" fmla="*/ 24 w 28"/>
                  <a:gd name="T7" fmla="*/ 5 h 44"/>
                  <a:gd name="T8" fmla="*/ 25 w 28"/>
                  <a:gd name="T9" fmla="*/ 9 h 44"/>
                  <a:gd name="T10" fmla="*/ 27 w 28"/>
                  <a:gd name="T11" fmla="*/ 15 h 44"/>
                  <a:gd name="T12" fmla="*/ 28 w 28"/>
                  <a:gd name="T13" fmla="*/ 21 h 44"/>
                  <a:gd name="T14" fmla="*/ 27 w 28"/>
                  <a:gd name="T15" fmla="*/ 29 h 44"/>
                  <a:gd name="T16" fmla="*/ 25 w 28"/>
                  <a:gd name="T17" fmla="*/ 35 h 44"/>
                  <a:gd name="T18" fmla="*/ 24 w 28"/>
                  <a:gd name="T19" fmla="*/ 39 h 44"/>
                  <a:gd name="T20" fmla="*/ 21 w 28"/>
                  <a:gd name="T21" fmla="*/ 41 h 44"/>
                  <a:gd name="T22" fmla="*/ 18 w 28"/>
                  <a:gd name="T23" fmla="*/ 42 h 44"/>
                  <a:gd name="T24" fmla="*/ 13 w 28"/>
                  <a:gd name="T25" fmla="*/ 44 h 44"/>
                  <a:gd name="T26" fmla="*/ 10 w 28"/>
                  <a:gd name="T27" fmla="*/ 42 h 44"/>
                  <a:gd name="T28" fmla="*/ 7 w 28"/>
                  <a:gd name="T29" fmla="*/ 41 h 44"/>
                  <a:gd name="T30" fmla="*/ 4 w 28"/>
                  <a:gd name="T31" fmla="*/ 39 h 44"/>
                  <a:gd name="T32" fmla="*/ 1 w 28"/>
                  <a:gd name="T33" fmla="*/ 35 h 44"/>
                  <a:gd name="T34" fmla="*/ 1 w 28"/>
                  <a:gd name="T35" fmla="*/ 29 h 44"/>
                  <a:gd name="T36" fmla="*/ 0 w 28"/>
                  <a:gd name="T37" fmla="*/ 21 h 44"/>
                  <a:gd name="T38" fmla="*/ 1 w 28"/>
                  <a:gd name="T39" fmla="*/ 15 h 44"/>
                  <a:gd name="T40" fmla="*/ 3 w 28"/>
                  <a:gd name="T41" fmla="*/ 9 h 44"/>
                  <a:gd name="T42" fmla="*/ 4 w 28"/>
                  <a:gd name="T43" fmla="*/ 5 h 44"/>
                  <a:gd name="T44" fmla="*/ 7 w 28"/>
                  <a:gd name="T45" fmla="*/ 2 h 44"/>
                  <a:gd name="T46" fmla="*/ 10 w 28"/>
                  <a:gd name="T47" fmla="*/ 2 h 44"/>
                  <a:gd name="T48" fmla="*/ 13 w 28"/>
                  <a:gd name="T49" fmla="*/ 0 h 44"/>
                  <a:gd name="T50" fmla="*/ 13 w 28"/>
                  <a:gd name="T51" fmla="*/ 8 h 44"/>
                  <a:gd name="T52" fmla="*/ 12 w 28"/>
                  <a:gd name="T53" fmla="*/ 8 h 44"/>
                  <a:gd name="T54" fmla="*/ 12 w 28"/>
                  <a:gd name="T55" fmla="*/ 9 h 44"/>
                  <a:gd name="T56" fmla="*/ 10 w 28"/>
                  <a:gd name="T57" fmla="*/ 9 h 44"/>
                  <a:gd name="T58" fmla="*/ 9 w 28"/>
                  <a:gd name="T59" fmla="*/ 12 h 44"/>
                  <a:gd name="T60" fmla="*/ 9 w 28"/>
                  <a:gd name="T61" fmla="*/ 15 h 44"/>
                  <a:gd name="T62" fmla="*/ 9 w 28"/>
                  <a:gd name="T63" fmla="*/ 21 h 44"/>
                  <a:gd name="T64" fmla="*/ 9 w 28"/>
                  <a:gd name="T65" fmla="*/ 27 h 44"/>
                  <a:gd name="T66" fmla="*/ 9 w 28"/>
                  <a:gd name="T67" fmla="*/ 32 h 44"/>
                  <a:gd name="T68" fmla="*/ 10 w 28"/>
                  <a:gd name="T69" fmla="*/ 33 h 44"/>
                  <a:gd name="T70" fmla="*/ 12 w 28"/>
                  <a:gd name="T71" fmla="*/ 35 h 44"/>
                  <a:gd name="T72" fmla="*/ 12 w 28"/>
                  <a:gd name="T73" fmla="*/ 36 h 44"/>
                  <a:gd name="T74" fmla="*/ 13 w 28"/>
                  <a:gd name="T75" fmla="*/ 36 h 44"/>
                  <a:gd name="T76" fmla="*/ 15 w 28"/>
                  <a:gd name="T77" fmla="*/ 36 h 44"/>
                  <a:gd name="T78" fmla="*/ 16 w 28"/>
                  <a:gd name="T79" fmla="*/ 35 h 44"/>
                  <a:gd name="T80" fmla="*/ 18 w 28"/>
                  <a:gd name="T81" fmla="*/ 33 h 44"/>
                  <a:gd name="T82" fmla="*/ 19 w 28"/>
                  <a:gd name="T83" fmla="*/ 32 h 44"/>
                  <a:gd name="T84" fmla="*/ 19 w 28"/>
                  <a:gd name="T85" fmla="*/ 27 h 44"/>
                  <a:gd name="T86" fmla="*/ 19 w 28"/>
                  <a:gd name="T87" fmla="*/ 21 h 44"/>
                  <a:gd name="T88" fmla="*/ 19 w 28"/>
                  <a:gd name="T89" fmla="*/ 15 h 44"/>
                  <a:gd name="T90" fmla="*/ 19 w 28"/>
                  <a:gd name="T91" fmla="*/ 12 h 44"/>
                  <a:gd name="T92" fmla="*/ 18 w 28"/>
                  <a:gd name="T93" fmla="*/ 11 h 44"/>
                  <a:gd name="T94" fmla="*/ 16 w 28"/>
                  <a:gd name="T95" fmla="*/ 9 h 44"/>
                  <a:gd name="T96" fmla="*/ 15 w 28"/>
                  <a:gd name="T97" fmla="*/ 8 h 44"/>
                  <a:gd name="T98" fmla="*/ 13 w 28"/>
                  <a:gd name="T99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8" h="44">
                    <a:moveTo>
                      <a:pt x="13" y="0"/>
                    </a:moveTo>
                    <a:lnTo>
                      <a:pt x="18" y="2"/>
                    </a:lnTo>
                    <a:lnTo>
                      <a:pt x="21" y="2"/>
                    </a:lnTo>
                    <a:lnTo>
                      <a:pt x="24" y="5"/>
                    </a:lnTo>
                    <a:lnTo>
                      <a:pt x="25" y="9"/>
                    </a:lnTo>
                    <a:lnTo>
                      <a:pt x="27" y="15"/>
                    </a:lnTo>
                    <a:lnTo>
                      <a:pt x="28" y="21"/>
                    </a:lnTo>
                    <a:lnTo>
                      <a:pt x="27" y="29"/>
                    </a:lnTo>
                    <a:lnTo>
                      <a:pt x="25" y="35"/>
                    </a:lnTo>
                    <a:lnTo>
                      <a:pt x="24" y="39"/>
                    </a:lnTo>
                    <a:lnTo>
                      <a:pt x="21" y="41"/>
                    </a:lnTo>
                    <a:lnTo>
                      <a:pt x="18" y="42"/>
                    </a:lnTo>
                    <a:lnTo>
                      <a:pt x="13" y="44"/>
                    </a:lnTo>
                    <a:lnTo>
                      <a:pt x="10" y="42"/>
                    </a:lnTo>
                    <a:lnTo>
                      <a:pt x="7" y="41"/>
                    </a:lnTo>
                    <a:lnTo>
                      <a:pt x="4" y="39"/>
                    </a:lnTo>
                    <a:lnTo>
                      <a:pt x="1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3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3" y="0"/>
                    </a:lnTo>
                    <a:close/>
                    <a:moveTo>
                      <a:pt x="13" y="8"/>
                    </a:moveTo>
                    <a:lnTo>
                      <a:pt x="12" y="8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9" y="12"/>
                    </a:lnTo>
                    <a:lnTo>
                      <a:pt x="9" y="15"/>
                    </a:lnTo>
                    <a:lnTo>
                      <a:pt x="9" y="21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0" y="33"/>
                    </a:lnTo>
                    <a:lnTo>
                      <a:pt x="12" y="35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5" y="36"/>
                    </a:lnTo>
                    <a:lnTo>
                      <a:pt x="16" y="35"/>
                    </a:lnTo>
                    <a:lnTo>
                      <a:pt x="18" y="33"/>
                    </a:lnTo>
                    <a:lnTo>
                      <a:pt x="19" y="32"/>
                    </a:lnTo>
                    <a:lnTo>
                      <a:pt x="19" y="27"/>
                    </a:lnTo>
                    <a:lnTo>
                      <a:pt x="19" y="21"/>
                    </a:lnTo>
                    <a:lnTo>
                      <a:pt x="19" y="15"/>
                    </a:lnTo>
                    <a:lnTo>
                      <a:pt x="19" y="12"/>
                    </a:lnTo>
                    <a:lnTo>
                      <a:pt x="18" y="11"/>
                    </a:lnTo>
                    <a:lnTo>
                      <a:pt x="16" y="9"/>
                    </a:lnTo>
                    <a:lnTo>
                      <a:pt x="15" y="8"/>
                    </a:lnTo>
                    <a:lnTo>
                      <a:pt x="13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68" name="Freeform 2824"/>
              <p:cNvSpPr>
                <a:spLocks/>
              </p:cNvSpPr>
              <p:nvPr/>
            </p:nvSpPr>
            <p:spPr bwMode="auto">
              <a:xfrm>
                <a:off x="575" y="4036"/>
                <a:ext cx="27" cy="42"/>
              </a:xfrm>
              <a:custGeom>
                <a:avLst/>
                <a:gdLst>
                  <a:gd name="T0" fmla="*/ 27 w 27"/>
                  <a:gd name="T1" fmla="*/ 35 h 42"/>
                  <a:gd name="T2" fmla="*/ 27 w 27"/>
                  <a:gd name="T3" fmla="*/ 42 h 42"/>
                  <a:gd name="T4" fmla="*/ 0 w 27"/>
                  <a:gd name="T5" fmla="*/ 42 h 42"/>
                  <a:gd name="T6" fmla="*/ 0 w 27"/>
                  <a:gd name="T7" fmla="*/ 39 h 42"/>
                  <a:gd name="T8" fmla="*/ 1 w 27"/>
                  <a:gd name="T9" fmla="*/ 35 h 42"/>
                  <a:gd name="T10" fmla="*/ 4 w 27"/>
                  <a:gd name="T11" fmla="*/ 32 h 42"/>
                  <a:gd name="T12" fmla="*/ 7 w 27"/>
                  <a:gd name="T13" fmla="*/ 29 h 42"/>
                  <a:gd name="T14" fmla="*/ 10 w 27"/>
                  <a:gd name="T15" fmla="*/ 24 h 42"/>
                  <a:gd name="T16" fmla="*/ 13 w 27"/>
                  <a:gd name="T17" fmla="*/ 21 h 42"/>
                  <a:gd name="T18" fmla="*/ 16 w 27"/>
                  <a:gd name="T19" fmla="*/ 20 h 42"/>
                  <a:gd name="T20" fmla="*/ 18 w 27"/>
                  <a:gd name="T21" fmla="*/ 18 h 42"/>
                  <a:gd name="T22" fmla="*/ 18 w 27"/>
                  <a:gd name="T23" fmla="*/ 15 h 42"/>
                  <a:gd name="T24" fmla="*/ 19 w 27"/>
                  <a:gd name="T25" fmla="*/ 14 h 42"/>
                  <a:gd name="T26" fmla="*/ 18 w 27"/>
                  <a:gd name="T27" fmla="*/ 11 h 42"/>
                  <a:gd name="T28" fmla="*/ 18 w 27"/>
                  <a:gd name="T29" fmla="*/ 9 h 42"/>
                  <a:gd name="T30" fmla="*/ 16 w 27"/>
                  <a:gd name="T31" fmla="*/ 8 h 42"/>
                  <a:gd name="T32" fmla="*/ 13 w 27"/>
                  <a:gd name="T33" fmla="*/ 8 h 42"/>
                  <a:gd name="T34" fmla="*/ 12 w 27"/>
                  <a:gd name="T35" fmla="*/ 8 h 42"/>
                  <a:gd name="T36" fmla="*/ 9 w 27"/>
                  <a:gd name="T37" fmla="*/ 9 h 42"/>
                  <a:gd name="T38" fmla="*/ 9 w 27"/>
                  <a:gd name="T39" fmla="*/ 11 h 42"/>
                  <a:gd name="T40" fmla="*/ 7 w 27"/>
                  <a:gd name="T41" fmla="*/ 14 h 42"/>
                  <a:gd name="T42" fmla="*/ 0 w 27"/>
                  <a:gd name="T43" fmla="*/ 14 h 42"/>
                  <a:gd name="T44" fmla="*/ 1 w 27"/>
                  <a:gd name="T45" fmla="*/ 9 h 42"/>
                  <a:gd name="T46" fmla="*/ 3 w 27"/>
                  <a:gd name="T47" fmla="*/ 6 h 42"/>
                  <a:gd name="T48" fmla="*/ 4 w 27"/>
                  <a:gd name="T49" fmla="*/ 3 h 42"/>
                  <a:gd name="T50" fmla="*/ 9 w 27"/>
                  <a:gd name="T51" fmla="*/ 2 h 42"/>
                  <a:gd name="T52" fmla="*/ 13 w 27"/>
                  <a:gd name="T53" fmla="*/ 0 h 42"/>
                  <a:gd name="T54" fmla="*/ 19 w 27"/>
                  <a:gd name="T55" fmla="*/ 2 h 42"/>
                  <a:gd name="T56" fmla="*/ 24 w 27"/>
                  <a:gd name="T57" fmla="*/ 3 h 42"/>
                  <a:gd name="T58" fmla="*/ 25 w 27"/>
                  <a:gd name="T59" fmla="*/ 8 h 42"/>
                  <a:gd name="T60" fmla="*/ 27 w 27"/>
                  <a:gd name="T61" fmla="*/ 12 h 42"/>
                  <a:gd name="T62" fmla="*/ 27 w 27"/>
                  <a:gd name="T63" fmla="*/ 15 h 42"/>
                  <a:gd name="T64" fmla="*/ 25 w 27"/>
                  <a:gd name="T65" fmla="*/ 17 h 42"/>
                  <a:gd name="T66" fmla="*/ 24 w 27"/>
                  <a:gd name="T67" fmla="*/ 20 h 42"/>
                  <a:gd name="T68" fmla="*/ 22 w 27"/>
                  <a:gd name="T69" fmla="*/ 23 h 42"/>
                  <a:gd name="T70" fmla="*/ 21 w 27"/>
                  <a:gd name="T71" fmla="*/ 24 h 42"/>
                  <a:gd name="T72" fmla="*/ 18 w 27"/>
                  <a:gd name="T73" fmla="*/ 27 h 42"/>
                  <a:gd name="T74" fmla="*/ 15 w 27"/>
                  <a:gd name="T75" fmla="*/ 30 h 42"/>
                  <a:gd name="T76" fmla="*/ 13 w 27"/>
                  <a:gd name="T77" fmla="*/ 32 h 42"/>
                  <a:gd name="T78" fmla="*/ 12 w 27"/>
                  <a:gd name="T79" fmla="*/ 33 h 42"/>
                  <a:gd name="T80" fmla="*/ 12 w 27"/>
                  <a:gd name="T81" fmla="*/ 35 h 42"/>
                  <a:gd name="T82" fmla="*/ 27 w 27"/>
                  <a:gd name="T83" fmla="*/ 3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" h="42">
                    <a:moveTo>
                      <a:pt x="27" y="35"/>
                    </a:moveTo>
                    <a:lnTo>
                      <a:pt x="27" y="42"/>
                    </a:lnTo>
                    <a:lnTo>
                      <a:pt x="0" y="42"/>
                    </a:lnTo>
                    <a:lnTo>
                      <a:pt x="0" y="39"/>
                    </a:lnTo>
                    <a:lnTo>
                      <a:pt x="1" y="35"/>
                    </a:lnTo>
                    <a:lnTo>
                      <a:pt x="4" y="32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21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6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7" y="14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4" y="3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4" y="3"/>
                    </a:lnTo>
                    <a:lnTo>
                      <a:pt x="25" y="8"/>
                    </a:lnTo>
                    <a:lnTo>
                      <a:pt x="27" y="12"/>
                    </a:lnTo>
                    <a:lnTo>
                      <a:pt x="27" y="15"/>
                    </a:lnTo>
                    <a:lnTo>
                      <a:pt x="25" y="17"/>
                    </a:lnTo>
                    <a:lnTo>
                      <a:pt x="24" y="20"/>
                    </a:lnTo>
                    <a:lnTo>
                      <a:pt x="22" y="23"/>
                    </a:lnTo>
                    <a:lnTo>
                      <a:pt x="21" y="24"/>
                    </a:lnTo>
                    <a:lnTo>
                      <a:pt x="18" y="27"/>
                    </a:lnTo>
                    <a:lnTo>
                      <a:pt x="15" y="30"/>
                    </a:lnTo>
                    <a:lnTo>
                      <a:pt x="13" y="32"/>
                    </a:lnTo>
                    <a:lnTo>
                      <a:pt x="12" y="33"/>
                    </a:lnTo>
                    <a:lnTo>
                      <a:pt x="12" y="35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69" name="Freeform 2825"/>
              <p:cNvSpPr>
                <a:spLocks noEditPoints="1"/>
              </p:cNvSpPr>
              <p:nvPr/>
            </p:nvSpPr>
            <p:spPr bwMode="auto">
              <a:xfrm>
                <a:off x="606" y="4036"/>
                <a:ext cx="27" cy="44"/>
              </a:xfrm>
              <a:custGeom>
                <a:avLst/>
                <a:gdLst>
                  <a:gd name="T0" fmla="*/ 14 w 27"/>
                  <a:gd name="T1" fmla="*/ 0 h 44"/>
                  <a:gd name="T2" fmla="*/ 18 w 27"/>
                  <a:gd name="T3" fmla="*/ 2 h 44"/>
                  <a:gd name="T4" fmla="*/ 21 w 27"/>
                  <a:gd name="T5" fmla="*/ 2 h 44"/>
                  <a:gd name="T6" fmla="*/ 24 w 27"/>
                  <a:gd name="T7" fmla="*/ 5 h 44"/>
                  <a:gd name="T8" fmla="*/ 26 w 27"/>
                  <a:gd name="T9" fmla="*/ 9 h 44"/>
                  <a:gd name="T10" fmla="*/ 27 w 27"/>
                  <a:gd name="T11" fmla="*/ 15 h 44"/>
                  <a:gd name="T12" fmla="*/ 27 w 27"/>
                  <a:gd name="T13" fmla="*/ 21 h 44"/>
                  <a:gd name="T14" fmla="*/ 27 w 27"/>
                  <a:gd name="T15" fmla="*/ 29 h 44"/>
                  <a:gd name="T16" fmla="*/ 26 w 27"/>
                  <a:gd name="T17" fmla="*/ 35 h 44"/>
                  <a:gd name="T18" fmla="*/ 24 w 27"/>
                  <a:gd name="T19" fmla="*/ 39 h 44"/>
                  <a:gd name="T20" fmla="*/ 21 w 27"/>
                  <a:gd name="T21" fmla="*/ 41 h 44"/>
                  <a:gd name="T22" fmla="*/ 18 w 27"/>
                  <a:gd name="T23" fmla="*/ 42 h 44"/>
                  <a:gd name="T24" fmla="*/ 14 w 27"/>
                  <a:gd name="T25" fmla="*/ 44 h 44"/>
                  <a:gd name="T26" fmla="*/ 11 w 27"/>
                  <a:gd name="T27" fmla="*/ 42 h 44"/>
                  <a:gd name="T28" fmla="*/ 8 w 27"/>
                  <a:gd name="T29" fmla="*/ 41 h 44"/>
                  <a:gd name="T30" fmla="*/ 5 w 27"/>
                  <a:gd name="T31" fmla="*/ 39 h 44"/>
                  <a:gd name="T32" fmla="*/ 2 w 27"/>
                  <a:gd name="T33" fmla="*/ 35 h 44"/>
                  <a:gd name="T34" fmla="*/ 0 w 27"/>
                  <a:gd name="T35" fmla="*/ 29 h 44"/>
                  <a:gd name="T36" fmla="*/ 0 w 27"/>
                  <a:gd name="T37" fmla="*/ 21 h 44"/>
                  <a:gd name="T38" fmla="*/ 0 w 27"/>
                  <a:gd name="T39" fmla="*/ 15 h 44"/>
                  <a:gd name="T40" fmla="*/ 2 w 27"/>
                  <a:gd name="T41" fmla="*/ 9 h 44"/>
                  <a:gd name="T42" fmla="*/ 5 w 27"/>
                  <a:gd name="T43" fmla="*/ 5 h 44"/>
                  <a:gd name="T44" fmla="*/ 8 w 27"/>
                  <a:gd name="T45" fmla="*/ 2 h 44"/>
                  <a:gd name="T46" fmla="*/ 11 w 27"/>
                  <a:gd name="T47" fmla="*/ 2 h 44"/>
                  <a:gd name="T48" fmla="*/ 14 w 27"/>
                  <a:gd name="T49" fmla="*/ 0 h 44"/>
                  <a:gd name="T50" fmla="*/ 14 w 27"/>
                  <a:gd name="T51" fmla="*/ 8 h 44"/>
                  <a:gd name="T52" fmla="*/ 12 w 27"/>
                  <a:gd name="T53" fmla="*/ 8 h 44"/>
                  <a:gd name="T54" fmla="*/ 11 w 27"/>
                  <a:gd name="T55" fmla="*/ 9 h 44"/>
                  <a:gd name="T56" fmla="*/ 11 w 27"/>
                  <a:gd name="T57" fmla="*/ 9 h 44"/>
                  <a:gd name="T58" fmla="*/ 9 w 27"/>
                  <a:gd name="T59" fmla="*/ 12 h 44"/>
                  <a:gd name="T60" fmla="*/ 9 w 27"/>
                  <a:gd name="T61" fmla="*/ 15 h 44"/>
                  <a:gd name="T62" fmla="*/ 8 w 27"/>
                  <a:gd name="T63" fmla="*/ 21 h 44"/>
                  <a:gd name="T64" fmla="*/ 9 w 27"/>
                  <a:gd name="T65" fmla="*/ 27 h 44"/>
                  <a:gd name="T66" fmla="*/ 9 w 27"/>
                  <a:gd name="T67" fmla="*/ 32 h 44"/>
                  <a:gd name="T68" fmla="*/ 11 w 27"/>
                  <a:gd name="T69" fmla="*/ 33 h 44"/>
                  <a:gd name="T70" fmla="*/ 11 w 27"/>
                  <a:gd name="T71" fmla="*/ 35 h 44"/>
                  <a:gd name="T72" fmla="*/ 12 w 27"/>
                  <a:gd name="T73" fmla="*/ 36 h 44"/>
                  <a:gd name="T74" fmla="*/ 14 w 27"/>
                  <a:gd name="T75" fmla="*/ 36 h 44"/>
                  <a:gd name="T76" fmla="*/ 15 w 27"/>
                  <a:gd name="T77" fmla="*/ 36 h 44"/>
                  <a:gd name="T78" fmla="*/ 17 w 27"/>
                  <a:gd name="T79" fmla="*/ 35 h 44"/>
                  <a:gd name="T80" fmla="*/ 18 w 27"/>
                  <a:gd name="T81" fmla="*/ 33 h 44"/>
                  <a:gd name="T82" fmla="*/ 20 w 27"/>
                  <a:gd name="T83" fmla="*/ 32 h 44"/>
                  <a:gd name="T84" fmla="*/ 20 w 27"/>
                  <a:gd name="T85" fmla="*/ 27 h 44"/>
                  <a:gd name="T86" fmla="*/ 20 w 27"/>
                  <a:gd name="T87" fmla="*/ 21 h 44"/>
                  <a:gd name="T88" fmla="*/ 20 w 27"/>
                  <a:gd name="T89" fmla="*/ 15 h 44"/>
                  <a:gd name="T90" fmla="*/ 20 w 27"/>
                  <a:gd name="T91" fmla="*/ 12 h 44"/>
                  <a:gd name="T92" fmla="*/ 18 w 27"/>
                  <a:gd name="T93" fmla="*/ 11 h 44"/>
                  <a:gd name="T94" fmla="*/ 17 w 27"/>
                  <a:gd name="T95" fmla="*/ 9 h 44"/>
                  <a:gd name="T96" fmla="*/ 15 w 27"/>
                  <a:gd name="T97" fmla="*/ 8 h 44"/>
                  <a:gd name="T98" fmla="*/ 14 w 27"/>
                  <a:gd name="T99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" h="44">
                    <a:moveTo>
                      <a:pt x="14" y="0"/>
                    </a:moveTo>
                    <a:lnTo>
                      <a:pt x="18" y="2"/>
                    </a:lnTo>
                    <a:lnTo>
                      <a:pt x="21" y="2"/>
                    </a:lnTo>
                    <a:lnTo>
                      <a:pt x="24" y="5"/>
                    </a:lnTo>
                    <a:lnTo>
                      <a:pt x="26" y="9"/>
                    </a:lnTo>
                    <a:lnTo>
                      <a:pt x="27" y="15"/>
                    </a:lnTo>
                    <a:lnTo>
                      <a:pt x="27" y="21"/>
                    </a:lnTo>
                    <a:lnTo>
                      <a:pt x="27" y="29"/>
                    </a:lnTo>
                    <a:lnTo>
                      <a:pt x="26" y="35"/>
                    </a:lnTo>
                    <a:lnTo>
                      <a:pt x="24" y="39"/>
                    </a:lnTo>
                    <a:lnTo>
                      <a:pt x="21" y="41"/>
                    </a:lnTo>
                    <a:lnTo>
                      <a:pt x="18" y="42"/>
                    </a:lnTo>
                    <a:lnTo>
                      <a:pt x="14" y="44"/>
                    </a:lnTo>
                    <a:lnTo>
                      <a:pt x="11" y="42"/>
                    </a:lnTo>
                    <a:lnTo>
                      <a:pt x="8" y="41"/>
                    </a:lnTo>
                    <a:lnTo>
                      <a:pt x="5" y="39"/>
                    </a:lnTo>
                    <a:lnTo>
                      <a:pt x="2" y="35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1" y="2"/>
                    </a:lnTo>
                    <a:lnTo>
                      <a:pt x="14" y="0"/>
                    </a:lnTo>
                    <a:close/>
                    <a:moveTo>
                      <a:pt x="14" y="8"/>
                    </a:moveTo>
                    <a:lnTo>
                      <a:pt x="12" y="8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9" y="15"/>
                    </a:lnTo>
                    <a:lnTo>
                      <a:pt x="8" y="21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1" y="33"/>
                    </a:lnTo>
                    <a:lnTo>
                      <a:pt x="11" y="35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7" y="35"/>
                    </a:lnTo>
                    <a:lnTo>
                      <a:pt x="18" y="33"/>
                    </a:lnTo>
                    <a:lnTo>
                      <a:pt x="20" y="32"/>
                    </a:lnTo>
                    <a:lnTo>
                      <a:pt x="20" y="27"/>
                    </a:lnTo>
                    <a:lnTo>
                      <a:pt x="20" y="21"/>
                    </a:lnTo>
                    <a:lnTo>
                      <a:pt x="20" y="15"/>
                    </a:lnTo>
                    <a:lnTo>
                      <a:pt x="20" y="12"/>
                    </a:lnTo>
                    <a:lnTo>
                      <a:pt x="18" y="11"/>
                    </a:lnTo>
                    <a:lnTo>
                      <a:pt x="17" y="9"/>
                    </a:lnTo>
                    <a:lnTo>
                      <a:pt x="15" y="8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70" name="Freeform 2826"/>
              <p:cNvSpPr>
                <a:spLocks noEditPoints="1"/>
              </p:cNvSpPr>
              <p:nvPr/>
            </p:nvSpPr>
            <p:spPr bwMode="auto">
              <a:xfrm>
                <a:off x="639" y="4036"/>
                <a:ext cx="27" cy="44"/>
              </a:xfrm>
              <a:custGeom>
                <a:avLst/>
                <a:gdLst>
                  <a:gd name="T0" fmla="*/ 14 w 27"/>
                  <a:gd name="T1" fmla="*/ 0 h 44"/>
                  <a:gd name="T2" fmla="*/ 17 w 27"/>
                  <a:gd name="T3" fmla="*/ 2 h 44"/>
                  <a:gd name="T4" fmla="*/ 21 w 27"/>
                  <a:gd name="T5" fmla="*/ 2 h 44"/>
                  <a:gd name="T6" fmla="*/ 23 w 27"/>
                  <a:gd name="T7" fmla="*/ 5 h 44"/>
                  <a:gd name="T8" fmla="*/ 26 w 27"/>
                  <a:gd name="T9" fmla="*/ 9 h 44"/>
                  <a:gd name="T10" fmla="*/ 27 w 27"/>
                  <a:gd name="T11" fmla="*/ 15 h 44"/>
                  <a:gd name="T12" fmla="*/ 27 w 27"/>
                  <a:gd name="T13" fmla="*/ 21 h 44"/>
                  <a:gd name="T14" fmla="*/ 27 w 27"/>
                  <a:gd name="T15" fmla="*/ 29 h 44"/>
                  <a:gd name="T16" fmla="*/ 26 w 27"/>
                  <a:gd name="T17" fmla="*/ 35 h 44"/>
                  <a:gd name="T18" fmla="*/ 23 w 27"/>
                  <a:gd name="T19" fmla="*/ 39 h 44"/>
                  <a:gd name="T20" fmla="*/ 21 w 27"/>
                  <a:gd name="T21" fmla="*/ 41 h 44"/>
                  <a:gd name="T22" fmla="*/ 17 w 27"/>
                  <a:gd name="T23" fmla="*/ 42 h 44"/>
                  <a:gd name="T24" fmla="*/ 14 w 27"/>
                  <a:gd name="T25" fmla="*/ 44 h 44"/>
                  <a:gd name="T26" fmla="*/ 9 w 27"/>
                  <a:gd name="T27" fmla="*/ 42 h 44"/>
                  <a:gd name="T28" fmla="*/ 6 w 27"/>
                  <a:gd name="T29" fmla="*/ 41 h 44"/>
                  <a:gd name="T30" fmla="*/ 3 w 27"/>
                  <a:gd name="T31" fmla="*/ 39 h 44"/>
                  <a:gd name="T32" fmla="*/ 2 w 27"/>
                  <a:gd name="T33" fmla="*/ 35 h 44"/>
                  <a:gd name="T34" fmla="*/ 0 w 27"/>
                  <a:gd name="T35" fmla="*/ 29 h 44"/>
                  <a:gd name="T36" fmla="*/ 0 w 27"/>
                  <a:gd name="T37" fmla="*/ 21 h 44"/>
                  <a:gd name="T38" fmla="*/ 0 w 27"/>
                  <a:gd name="T39" fmla="*/ 15 h 44"/>
                  <a:gd name="T40" fmla="*/ 2 w 27"/>
                  <a:gd name="T41" fmla="*/ 9 h 44"/>
                  <a:gd name="T42" fmla="*/ 3 w 27"/>
                  <a:gd name="T43" fmla="*/ 5 h 44"/>
                  <a:gd name="T44" fmla="*/ 6 w 27"/>
                  <a:gd name="T45" fmla="*/ 2 h 44"/>
                  <a:gd name="T46" fmla="*/ 9 w 27"/>
                  <a:gd name="T47" fmla="*/ 2 h 44"/>
                  <a:gd name="T48" fmla="*/ 14 w 27"/>
                  <a:gd name="T49" fmla="*/ 0 h 44"/>
                  <a:gd name="T50" fmla="*/ 14 w 27"/>
                  <a:gd name="T51" fmla="*/ 8 h 44"/>
                  <a:gd name="T52" fmla="*/ 12 w 27"/>
                  <a:gd name="T53" fmla="*/ 8 h 44"/>
                  <a:gd name="T54" fmla="*/ 11 w 27"/>
                  <a:gd name="T55" fmla="*/ 9 h 44"/>
                  <a:gd name="T56" fmla="*/ 9 w 27"/>
                  <a:gd name="T57" fmla="*/ 9 h 44"/>
                  <a:gd name="T58" fmla="*/ 9 w 27"/>
                  <a:gd name="T59" fmla="*/ 12 h 44"/>
                  <a:gd name="T60" fmla="*/ 8 w 27"/>
                  <a:gd name="T61" fmla="*/ 15 h 44"/>
                  <a:gd name="T62" fmla="*/ 8 w 27"/>
                  <a:gd name="T63" fmla="*/ 21 h 44"/>
                  <a:gd name="T64" fmla="*/ 8 w 27"/>
                  <a:gd name="T65" fmla="*/ 27 h 44"/>
                  <a:gd name="T66" fmla="*/ 9 w 27"/>
                  <a:gd name="T67" fmla="*/ 32 h 44"/>
                  <a:gd name="T68" fmla="*/ 9 w 27"/>
                  <a:gd name="T69" fmla="*/ 33 h 44"/>
                  <a:gd name="T70" fmla="*/ 11 w 27"/>
                  <a:gd name="T71" fmla="*/ 35 h 44"/>
                  <a:gd name="T72" fmla="*/ 12 w 27"/>
                  <a:gd name="T73" fmla="*/ 36 h 44"/>
                  <a:gd name="T74" fmla="*/ 14 w 27"/>
                  <a:gd name="T75" fmla="*/ 36 h 44"/>
                  <a:gd name="T76" fmla="*/ 15 w 27"/>
                  <a:gd name="T77" fmla="*/ 36 h 44"/>
                  <a:gd name="T78" fmla="*/ 17 w 27"/>
                  <a:gd name="T79" fmla="*/ 35 h 44"/>
                  <a:gd name="T80" fmla="*/ 18 w 27"/>
                  <a:gd name="T81" fmla="*/ 33 h 44"/>
                  <a:gd name="T82" fmla="*/ 18 w 27"/>
                  <a:gd name="T83" fmla="*/ 32 h 44"/>
                  <a:gd name="T84" fmla="*/ 20 w 27"/>
                  <a:gd name="T85" fmla="*/ 27 h 44"/>
                  <a:gd name="T86" fmla="*/ 20 w 27"/>
                  <a:gd name="T87" fmla="*/ 21 h 44"/>
                  <a:gd name="T88" fmla="*/ 20 w 27"/>
                  <a:gd name="T89" fmla="*/ 15 h 44"/>
                  <a:gd name="T90" fmla="*/ 18 w 27"/>
                  <a:gd name="T91" fmla="*/ 12 h 44"/>
                  <a:gd name="T92" fmla="*/ 18 w 27"/>
                  <a:gd name="T93" fmla="*/ 11 h 44"/>
                  <a:gd name="T94" fmla="*/ 17 w 27"/>
                  <a:gd name="T95" fmla="*/ 9 h 44"/>
                  <a:gd name="T96" fmla="*/ 15 w 27"/>
                  <a:gd name="T97" fmla="*/ 8 h 44"/>
                  <a:gd name="T98" fmla="*/ 14 w 27"/>
                  <a:gd name="T99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" h="44">
                    <a:moveTo>
                      <a:pt x="14" y="0"/>
                    </a:moveTo>
                    <a:lnTo>
                      <a:pt x="17" y="2"/>
                    </a:lnTo>
                    <a:lnTo>
                      <a:pt x="21" y="2"/>
                    </a:lnTo>
                    <a:lnTo>
                      <a:pt x="23" y="5"/>
                    </a:lnTo>
                    <a:lnTo>
                      <a:pt x="26" y="9"/>
                    </a:lnTo>
                    <a:lnTo>
                      <a:pt x="27" y="15"/>
                    </a:lnTo>
                    <a:lnTo>
                      <a:pt x="27" y="21"/>
                    </a:lnTo>
                    <a:lnTo>
                      <a:pt x="27" y="29"/>
                    </a:lnTo>
                    <a:lnTo>
                      <a:pt x="26" y="35"/>
                    </a:lnTo>
                    <a:lnTo>
                      <a:pt x="23" y="39"/>
                    </a:lnTo>
                    <a:lnTo>
                      <a:pt x="21" y="41"/>
                    </a:lnTo>
                    <a:lnTo>
                      <a:pt x="17" y="42"/>
                    </a:lnTo>
                    <a:lnTo>
                      <a:pt x="14" y="44"/>
                    </a:lnTo>
                    <a:lnTo>
                      <a:pt x="9" y="42"/>
                    </a:lnTo>
                    <a:lnTo>
                      <a:pt x="6" y="41"/>
                    </a:lnTo>
                    <a:lnTo>
                      <a:pt x="3" y="39"/>
                    </a:lnTo>
                    <a:lnTo>
                      <a:pt x="2" y="35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2" y="9"/>
                    </a:lnTo>
                    <a:lnTo>
                      <a:pt x="3" y="5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14" y="0"/>
                    </a:lnTo>
                    <a:close/>
                    <a:moveTo>
                      <a:pt x="14" y="8"/>
                    </a:moveTo>
                    <a:lnTo>
                      <a:pt x="12" y="8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8" y="15"/>
                    </a:lnTo>
                    <a:lnTo>
                      <a:pt x="8" y="21"/>
                    </a:lnTo>
                    <a:lnTo>
                      <a:pt x="8" y="27"/>
                    </a:lnTo>
                    <a:lnTo>
                      <a:pt x="9" y="32"/>
                    </a:lnTo>
                    <a:lnTo>
                      <a:pt x="9" y="33"/>
                    </a:lnTo>
                    <a:lnTo>
                      <a:pt x="11" y="35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7" y="35"/>
                    </a:lnTo>
                    <a:lnTo>
                      <a:pt x="18" y="33"/>
                    </a:lnTo>
                    <a:lnTo>
                      <a:pt x="18" y="32"/>
                    </a:lnTo>
                    <a:lnTo>
                      <a:pt x="20" y="27"/>
                    </a:lnTo>
                    <a:lnTo>
                      <a:pt x="20" y="21"/>
                    </a:lnTo>
                    <a:lnTo>
                      <a:pt x="20" y="15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7" y="9"/>
                    </a:lnTo>
                    <a:lnTo>
                      <a:pt x="15" y="8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71" name="Freeform 2827"/>
              <p:cNvSpPr>
                <a:spLocks noEditPoints="1"/>
              </p:cNvSpPr>
              <p:nvPr/>
            </p:nvSpPr>
            <p:spPr bwMode="auto">
              <a:xfrm>
                <a:off x="1017" y="4038"/>
                <a:ext cx="30" cy="40"/>
              </a:xfrm>
              <a:custGeom>
                <a:avLst/>
                <a:gdLst>
                  <a:gd name="T0" fmla="*/ 17 w 30"/>
                  <a:gd name="T1" fmla="*/ 40 h 40"/>
                  <a:gd name="T2" fmla="*/ 17 w 30"/>
                  <a:gd name="T3" fmla="*/ 33 h 40"/>
                  <a:gd name="T4" fmla="*/ 0 w 30"/>
                  <a:gd name="T5" fmla="*/ 33 h 40"/>
                  <a:gd name="T6" fmla="*/ 0 w 30"/>
                  <a:gd name="T7" fmla="*/ 25 h 40"/>
                  <a:gd name="T8" fmla="*/ 18 w 30"/>
                  <a:gd name="T9" fmla="*/ 0 h 40"/>
                  <a:gd name="T10" fmla="*/ 24 w 30"/>
                  <a:gd name="T11" fmla="*/ 0 h 40"/>
                  <a:gd name="T12" fmla="*/ 24 w 30"/>
                  <a:gd name="T13" fmla="*/ 25 h 40"/>
                  <a:gd name="T14" fmla="*/ 30 w 30"/>
                  <a:gd name="T15" fmla="*/ 25 h 40"/>
                  <a:gd name="T16" fmla="*/ 30 w 30"/>
                  <a:gd name="T17" fmla="*/ 33 h 40"/>
                  <a:gd name="T18" fmla="*/ 24 w 30"/>
                  <a:gd name="T19" fmla="*/ 33 h 40"/>
                  <a:gd name="T20" fmla="*/ 24 w 30"/>
                  <a:gd name="T21" fmla="*/ 40 h 40"/>
                  <a:gd name="T22" fmla="*/ 17 w 30"/>
                  <a:gd name="T23" fmla="*/ 40 h 40"/>
                  <a:gd name="T24" fmla="*/ 17 w 30"/>
                  <a:gd name="T25" fmla="*/ 25 h 40"/>
                  <a:gd name="T26" fmla="*/ 17 w 30"/>
                  <a:gd name="T27" fmla="*/ 12 h 40"/>
                  <a:gd name="T28" fmla="*/ 8 w 30"/>
                  <a:gd name="T29" fmla="*/ 25 h 40"/>
                  <a:gd name="T30" fmla="*/ 17 w 30"/>
                  <a:gd name="T31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" h="40">
                    <a:moveTo>
                      <a:pt x="17" y="40"/>
                    </a:moveTo>
                    <a:lnTo>
                      <a:pt x="17" y="33"/>
                    </a:lnTo>
                    <a:lnTo>
                      <a:pt x="0" y="33"/>
                    </a:lnTo>
                    <a:lnTo>
                      <a:pt x="0" y="25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25"/>
                    </a:lnTo>
                    <a:lnTo>
                      <a:pt x="30" y="25"/>
                    </a:lnTo>
                    <a:lnTo>
                      <a:pt x="30" y="33"/>
                    </a:lnTo>
                    <a:lnTo>
                      <a:pt x="24" y="33"/>
                    </a:lnTo>
                    <a:lnTo>
                      <a:pt x="24" y="40"/>
                    </a:lnTo>
                    <a:lnTo>
                      <a:pt x="17" y="40"/>
                    </a:lnTo>
                    <a:close/>
                    <a:moveTo>
                      <a:pt x="17" y="25"/>
                    </a:moveTo>
                    <a:lnTo>
                      <a:pt x="17" y="12"/>
                    </a:lnTo>
                    <a:lnTo>
                      <a:pt x="8" y="25"/>
                    </a:lnTo>
                    <a:lnTo>
                      <a:pt x="17" y="2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72" name="Freeform 2828"/>
              <p:cNvSpPr>
                <a:spLocks noEditPoints="1"/>
              </p:cNvSpPr>
              <p:nvPr/>
            </p:nvSpPr>
            <p:spPr bwMode="auto">
              <a:xfrm>
                <a:off x="1050" y="4036"/>
                <a:ext cx="27" cy="44"/>
              </a:xfrm>
              <a:custGeom>
                <a:avLst/>
                <a:gdLst>
                  <a:gd name="T0" fmla="*/ 14 w 27"/>
                  <a:gd name="T1" fmla="*/ 0 h 44"/>
                  <a:gd name="T2" fmla="*/ 18 w 27"/>
                  <a:gd name="T3" fmla="*/ 2 h 44"/>
                  <a:gd name="T4" fmla="*/ 21 w 27"/>
                  <a:gd name="T5" fmla="*/ 2 h 44"/>
                  <a:gd name="T6" fmla="*/ 24 w 27"/>
                  <a:gd name="T7" fmla="*/ 5 h 44"/>
                  <a:gd name="T8" fmla="*/ 26 w 27"/>
                  <a:gd name="T9" fmla="*/ 9 h 44"/>
                  <a:gd name="T10" fmla="*/ 27 w 27"/>
                  <a:gd name="T11" fmla="*/ 15 h 44"/>
                  <a:gd name="T12" fmla="*/ 27 w 27"/>
                  <a:gd name="T13" fmla="*/ 21 h 44"/>
                  <a:gd name="T14" fmla="*/ 27 w 27"/>
                  <a:gd name="T15" fmla="*/ 29 h 44"/>
                  <a:gd name="T16" fmla="*/ 26 w 27"/>
                  <a:gd name="T17" fmla="*/ 35 h 44"/>
                  <a:gd name="T18" fmla="*/ 24 w 27"/>
                  <a:gd name="T19" fmla="*/ 39 h 44"/>
                  <a:gd name="T20" fmla="*/ 21 w 27"/>
                  <a:gd name="T21" fmla="*/ 41 h 44"/>
                  <a:gd name="T22" fmla="*/ 18 w 27"/>
                  <a:gd name="T23" fmla="*/ 42 h 44"/>
                  <a:gd name="T24" fmla="*/ 14 w 27"/>
                  <a:gd name="T25" fmla="*/ 44 h 44"/>
                  <a:gd name="T26" fmla="*/ 11 w 27"/>
                  <a:gd name="T27" fmla="*/ 42 h 44"/>
                  <a:gd name="T28" fmla="*/ 8 w 27"/>
                  <a:gd name="T29" fmla="*/ 41 h 44"/>
                  <a:gd name="T30" fmla="*/ 5 w 27"/>
                  <a:gd name="T31" fmla="*/ 39 h 44"/>
                  <a:gd name="T32" fmla="*/ 2 w 27"/>
                  <a:gd name="T33" fmla="*/ 35 h 44"/>
                  <a:gd name="T34" fmla="*/ 0 w 27"/>
                  <a:gd name="T35" fmla="*/ 29 h 44"/>
                  <a:gd name="T36" fmla="*/ 0 w 27"/>
                  <a:gd name="T37" fmla="*/ 21 h 44"/>
                  <a:gd name="T38" fmla="*/ 0 w 27"/>
                  <a:gd name="T39" fmla="*/ 15 h 44"/>
                  <a:gd name="T40" fmla="*/ 2 w 27"/>
                  <a:gd name="T41" fmla="*/ 9 h 44"/>
                  <a:gd name="T42" fmla="*/ 5 w 27"/>
                  <a:gd name="T43" fmla="*/ 5 h 44"/>
                  <a:gd name="T44" fmla="*/ 8 w 27"/>
                  <a:gd name="T45" fmla="*/ 2 h 44"/>
                  <a:gd name="T46" fmla="*/ 11 w 27"/>
                  <a:gd name="T47" fmla="*/ 2 h 44"/>
                  <a:gd name="T48" fmla="*/ 14 w 27"/>
                  <a:gd name="T49" fmla="*/ 0 h 44"/>
                  <a:gd name="T50" fmla="*/ 14 w 27"/>
                  <a:gd name="T51" fmla="*/ 8 h 44"/>
                  <a:gd name="T52" fmla="*/ 12 w 27"/>
                  <a:gd name="T53" fmla="*/ 8 h 44"/>
                  <a:gd name="T54" fmla="*/ 11 w 27"/>
                  <a:gd name="T55" fmla="*/ 9 h 44"/>
                  <a:gd name="T56" fmla="*/ 11 w 27"/>
                  <a:gd name="T57" fmla="*/ 9 h 44"/>
                  <a:gd name="T58" fmla="*/ 9 w 27"/>
                  <a:gd name="T59" fmla="*/ 12 h 44"/>
                  <a:gd name="T60" fmla="*/ 9 w 27"/>
                  <a:gd name="T61" fmla="*/ 15 h 44"/>
                  <a:gd name="T62" fmla="*/ 8 w 27"/>
                  <a:gd name="T63" fmla="*/ 21 h 44"/>
                  <a:gd name="T64" fmla="*/ 9 w 27"/>
                  <a:gd name="T65" fmla="*/ 27 h 44"/>
                  <a:gd name="T66" fmla="*/ 9 w 27"/>
                  <a:gd name="T67" fmla="*/ 32 h 44"/>
                  <a:gd name="T68" fmla="*/ 11 w 27"/>
                  <a:gd name="T69" fmla="*/ 33 h 44"/>
                  <a:gd name="T70" fmla="*/ 11 w 27"/>
                  <a:gd name="T71" fmla="*/ 35 h 44"/>
                  <a:gd name="T72" fmla="*/ 12 w 27"/>
                  <a:gd name="T73" fmla="*/ 36 h 44"/>
                  <a:gd name="T74" fmla="*/ 14 w 27"/>
                  <a:gd name="T75" fmla="*/ 36 h 44"/>
                  <a:gd name="T76" fmla="*/ 15 w 27"/>
                  <a:gd name="T77" fmla="*/ 36 h 44"/>
                  <a:gd name="T78" fmla="*/ 17 w 27"/>
                  <a:gd name="T79" fmla="*/ 35 h 44"/>
                  <a:gd name="T80" fmla="*/ 18 w 27"/>
                  <a:gd name="T81" fmla="*/ 33 h 44"/>
                  <a:gd name="T82" fmla="*/ 20 w 27"/>
                  <a:gd name="T83" fmla="*/ 32 h 44"/>
                  <a:gd name="T84" fmla="*/ 20 w 27"/>
                  <a:gd name="T85" fmla="*/ 27 h 44"/>
                  <a:gd name="T86" fmla="*/ 20 w 27"/>
                  <a:gd name="T87" fmla="*/ 21 h 44"/>
                  <a:gd name="T88" fmla="*/ 20 w 27"/>
                  <a:gd name="T89" fmla="*/ 15 h 44"/>
                  <a:gd name="T90" fmla="*/ 20 w 27"/>
                  <a:gd name="T91" fmla="*/ 12 h 44"/>
                  <a:gd name="T92" fmla="*/ 18 w 27"/>
                  <a:gd name="T93" fmla="*/ 11 h 44"/>
                  <a:gd name="T94" fmla="*/ 17 w 27"/>
                  <a:gd name="T95" fmla="*/ 9 h 44"/>
                  <a:gd name="T96" fmla="*/ 15 w 27"/>
                  <a:gd name="T97" fmla="*/ 8 h 44"/>
                  <a:gd name="T98" fmla="*/ 14 w 27"/>
                  <a:gd name="T99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" h="44">
                    <a:moveTo>
                      <a:pt x="14" y="0"/>
                    </a:moveTo>
                    <a:lnTo>
                      <a:pt x="18" y="2"/>
                    </a:lnTo>
                    <a:lnTo>
                      <a:pt x="21" y="2"/>
                    </a:lnTo>
                    <a:lnTo>
                      <a:pt x="24" y="5"/>
                    </a:lnTo>
                    <a:lnTo>
                      <a:pt x="26" y="9"/>
                    </a:lnTo>
                    <a:lnTo>
                      <a:pt x="27" y="15"/>
                    </a:lnTo>
                    <a:lnTo>
                      <a:pt x="27" y="21"/>
                    </a:lnTo>
                    <a:lnTo>
                      <a:pt x="27" y="29"/>
                    </a:lnTo>
                    <a:lnTo>
                      <a:pt x="26" y="35"/>
                    </a:lnTo>
                    <a:lnTo>
                      <a:pt x="24" y="39"/>
                    </a:lnTo>
                    <a:lnTo>
                      <a:pt x="21" y="41"/>
                    </a:lnTo>
                    <a:lnTo>
                      <a:pt x="18" y="42"/>
                    </a:lnTo>
                    <a:lnTo>
                      <a:pt x="14" y="44"/>
                    </a:lnTo>
                    <a:lnTo>
                      <a:pt x="11" y="42"/>
                    </a:lnTo>
                    <a:lnTo>
                      <a:pt x="8" y="41"/>
                    </a:lnTo>
                    <a:lnTo>
                      <a:pt x="5" y="39"/>
                    </a:lnTo>
                    <a:lnTo>
                      <a:pt x="2" y="35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1" y="2"/>
                    </a:lnTo>
                    <a:lnTo>
                      <a:pt x="14" y="0"/>
                    </a:lnTo>
                    <a:close/>
                    <a:moveTo>
                      <a:pt x="14" y="8"/>
                    </a:moveTo>
                    <a:lnTo>
                      <a:pt x="12" y="8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9" y="15"/>
                    </a:lnTo>
                    <a:lnTo>
                      <a:pt x="8" y="21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1" y="33"/>
                    </a:lnTo>
                    <a:lnTo>
                      <a:pt x="11" y="35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7" y="35"/>
                    </a:lnTo>
                    <a:lnTo>
                      <a:pt x="18" y="33"/>
                    </a:lnTo>
                    <a:lnTo>
                      <a:pt x="20" y="32"/>
                    </a:lnTo>
                    <a:lnTo>
                      <a:pt x="20" y="27"/>
                    </a:lnTo>
                    <a:lnTo>
                      <a:pt x="20" y="21"/>
                    </a:lnTo>
                    <a:lnTo>
                      <a:pt x="20" y="15"/>
                    </a:lnTo>
                    <a:lnTo>
                      <a:pt x="20" y="12"/>
                    </a:lnTo>
                    <a:lnTo>
                      <a:pt x="18" y="11"/>
                    </a:lnTo>
                    <a:lnTo>
                      <a:pt x="17" y="9"/>
                    </a:lnTo>
                    <a:lnTo>
                      <a:pt x="15" y="8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73" name="Freeform 2829"/>
              <p:cNvSpPr>
                <a:spLocks noEditPoints="1"/>
              </p:cNvSpPr>
              <p:nvPr/>
            </p:nvSpPr>
            <p:spPr bwMode="auto">
              <a:xfrm>
                <a:off x="1083" y="4036"/>
                <a:ext cx="27" cy="44"/>
              </a:xfrm>
              <a:custGeom>
                <a:avLst/>
                <a:gdLst>
                  <a:gd name="T0" fmla="*/ 14 w 27"/>
                  <a:gd name="T1" fmla="*/ 0 h 44"/>
                  <a:gd name="T2" fmla="*/ 17 w 27"/>
                  <a:gd name="T3" fmla="*/ 2 h 44"/>
                  <a:gd name="T4" fmla="*/ 21 w 27"/>
                  <a:gd name="T5" fmla="*/ 2 h 44"/>
                  <a:gd name="T6" fmla="*/ 23 w 27"/>
                  <a:gd name="T7" fmla="*/ 5 h 44"/>
                  <a:gd name="T8" fmla="*/ 26 w 27"/>
                  <a:gd name="T9" fmla="*/ 9 h 44"/>
                  <a:gd name="T10" fmla="*/ 27 w 27"/>
                  <a:gd name="T11" fmla="*/ 15 h 44"/>
                  <a:gd name="T12" fmla="*/ 27 w 27"/>
                  <a:gd name="T13" fmla="*/ 21 h 44"/>
                  <a:gd name="T14" fmla="*/ 27 w 27"/>
                  <a:gd name="T15" fmla="*/ 29 h 44"/>
                  <a:gd name="T16" fmla="*/ 26 w 27"/>
                  <a:gd name="T17" fmla="*/ 35 h 44"/>
                  <a:gd name="T18" fmla="*/ 23 w 27"/>
                  <a:gd name="T19" fmla="*/ 39 h 44"/>
                  <a:gd name="T20" fmla="*/ 21 w 27"/>
                  <a:gd name="T21" fmla="*/ 41 h 44"/>
                  <a:gd name="T22" fmla="*/ 17 w 27"/>
                  <a:gd name="T23" fmla="*/ 42 h 44"/>
                  <a:gd name="T24" fmla="*/ 14 w 27"/>
                  <a:gd name="T25" fmla="*/ 44 h 44"/>
                  <a:gd name="T26" fmla="*/ 9 w 27"/>
                  <a:gd name="T27" fmla="*/ 42 h 44"/>
                  <a:gd name="T28" fmla="*/ 6 w 27"/>
                  <a:gd name="T29" fmla="*/ 41 h 44"/>
                  <a:gd name="T30" fmla="*/ 3 w 27"/>
                  <a:gd name="T31" fmla="*/ 39 h 44"/>
                  <a:gd name="T32" fmla="*/ 2 w 27"/>
                  <a:gd name="T33" fmla="*/ 35 h 44"/>
                  <a:gd name="T34" fmla="*/ 0 w 27"/>
                  <a:gd name="T35" fmla="*/ 29 h 44"/>
                  <a:gd name="T36" fmla="*/ 0 w 27"/>
                  <a:gd name="T37" fmla="*/ 21 h 44"/>
                  <a:gd name="T38" fmla="*/ 0 w 27"/>
                  <a:gd name="T39" fmla="*/ 15 h 44"/>
                  <a:gd name="T40" fmla="*/ 2 w 27"/>
                  <a:gd name="T41" fmla="*/ 9 h 44"/>
                  <a:gd name="T42" fmla="*/ 3 w 27"/>
                  <a:gd name="T43" fmla="*/ 5 h 44"/>
                  <a:gd name="T44" fmla="*/ 6 w 27"/>
                  <a:gd name="T45" fmla="*/ 2 h 44"/>
                  <a:gd name="T46" fmla="*/ 9 w 27"/>
                  <a:gd name="T47" fmla="*/ 2 h 44"/>
                  <a:gd name="T48" fmla="*/ 14 w 27"/>
                  <a:gd name="T49" fmla="*/ 0 h 44"/>
                  <a:gd name="T50" fmla="*/ 14 w 27"/>
                  <a:gd name="T51" fmla="*/ 8 h 44"/>
                  <a:gd name="T52" fmla="*/ 12 w 27"/>
                  <a:gd name="T53" fmla="*/ 8 h 44"/>
                  <a:gd name="T54" fmla="*/ 11 w 27"/>
                  <a:gd name="T55" fmla="*/ 9 h 44"/>
                  <a:gd name="T56" fmla="*/ 9 w 27"/>
                  <a:gd name="T57" fmla="*/ 9 h 44"/>
                  <a:gd name="T58" fmla="*/ 9 w 27"/>
                  <a:gd name="T59" fmla="*/ 12 h 44"/>
                  <a:gd name="T60" fmla="*/ 8 w 27"/>
                  <a:gd name="T61" fmla="*/ 15 h 44"/>
                  <a:gd name="T62" fmla="*/ 8 w 27"/>
                  <a:gd name="T63" fmla="*/ 21 h 44"/>
                  <a:gd name="T64" fmla="*/ 8 w 27"/>
                  <a:gd name="T65" fmla="*/ 27 h 44"/>
                  <a:gd name="T66" fmla="*/ 9 w 27"/>
                  <a:gd name="T67" fmla="*/ 32 h 44"/>
                  <a:gd name="T68" fmla="*/ 9 w 27"/>
                  <a:gd name="T69" fmla="*/ 33 h 44"/>
                  <a:gd name="T70" fmla="*/ 11 w 27"/>
                  <a:gd name="T71" fmla="*/ 35 h 44"/>
                  <a:gd name="T72" fmla="*/ 12 w 27"/>
                  <a:gd name="T73" fmla="*/ 36 h 44"/>
                  <a:gd name="T74" fmla="*/ 14 w 27"/>
                  <a:gd name="T75" fmla="*/ 36 h 44"/>
                  <a:gd name="T76" fmla="*/ 15 w 27"/>
                  <a:gd name="T77" fmla="*/ 36 h 44"/>
                  <a:gd name="T78" fmla="*/ 17 w 27"/>
                  <a:gd name="T79" fmla="*/ 35 h 44"/>
                  <a:gd name="T80" fmla="*/ 18 w 27"/>
                  <a:gd name="T81" fmla="*/ 33 h 44"/>
                  <a:gd name="T82" fmla="*/ 18 w 27"/>
                  <a:gd name="T83" fmla="*/ 32 h 44"/>
                  <a:gd name="T84" fmla="*/ 20 w 27"/>
                  <a:gd name="T85" fmla="*/ 27 h 44"/>
                  <a:gd name="T86" fmla="*/ 20 w 27"/>
                  <a:gd name="T87" fmla="*/ 21 h 44"/>
                  <a:gd name="T88" fmla="*/ 20 w 27"/>
                  <a:gd name="T89" fmla="*/ 15 h 44"/>
                  <a:gd name="T90" fmla="*/ 18 w 27"/>
                  <a:gd name="T91" fmla="*/ 12 h 44"/>
                  <a:gd name="T92" fmla="*/ 18 w 27"/>
                  <a:gd name="T93" fmla="*/ 11 h 44"/>
                  <a:gd name="T94" fmla="*/ 17 w 27"/>
                  <a:gd name="T95" fmla="*/ 9 h 44"/>
                  <a:gd name="T96" fmla="*/ 15 w 27"/>
                  <a:gd name="T97" fmla="*/ 8 h 44"/>
                  <a:gd name="T98" fmla="*/ 14 w 27"/>
                  <a:gd name="T99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" h="44">
                    <a:moveTo>
                      <a:pt x="14" y="0"/>
                    </a:moveTo>
                    <a:lnTo>
                      <a:pt x="17" y="2"/>
                    </a:lnTo>
                    <a:lnTo>
                      <a:pt x="21" y="2"/>
                    </a:lnTo>
                    <a:lnTo>
                      <a:pt x="23" y="5"/>
                    </a:lnTo>
                    <a:lnTo>
                      <a:pt x="26" y="9"/>
                    </a:lnTo>
                    <a:lnTo>
                      <a:pt x="27" y="15"/>
                    </a:lnTo>
                    <a:lnTo>
                      <a:pt x="27" y="21"/>
                    </a:lnTo>
                    <a:lnTo>
                      <a:pt x="27" y="29"/>
                    </a:lnTo>
                    <a:lnTo>
                      <a:pt x="26" y="35"/>
                    </a:lnTo>
                    <a:lnTo>
                      <a:pt x="23" y="39"/>
                    </a:lnTo>
                    <a:lnTo>
                      <a:pt x="21" y="41"/>
                    </a:lnTo>
                    <a:lnTo>
                      <a:pt x="17" y="42"/>
                    </a:lnTo>
                    <a:lnTo>
                      <a:pt x="14" y="44"/>
                    </a:lnTo>
                    <a:lnTo>
                      <a:pt x="9" y="42"/>
                    </a:lnTo>
                    <a:lnTo>
                      <a:pt x="6" y="41"/>
                    </a:lnTo>
                    <a:lnTo>
                      <a:pt x="3" y="39"/>
                    </a:lnTo>
                    <a:lnTo>
                      <a:pt x="2" y="35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2" y="9"/>
                    </a:lnTo>
                    <a:lnTo>
                      <a:pt x="3" y="5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14" y="0"/>
                    </a:lnTo>
                    <a:close/>
                    <a:moveTo>
                      <a:pt x="14" y="8"/>
                    </a:moveTo>
                    <a:lnTo>
                      <a:pt x="12" y="8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8" y="15"/>
                    </a:lnTo>
                    <a:lnTo>
                      <a:pt x="8" y="21"/>
                    </a:lnTo>
                    <a:lnTo>
                      <a:pt x="8" y="27"/>
                    </a:lnTo>
                    <a:lnTo>
                      <a:pt x="9" y="32"/>
                    </a:lnTo>
                    <a:lnTo>
                      <a:pt x="9" y="33"/>
                    </a:lnTo>
                    <a:lnTo>
                      <a:pt x="11" y="35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7" y="35"/>
                    </a:lnTo>
                    <a:lnTo>
                      <a:pt x="18" y="33"/>
                    </a:lnTo>
                    <a:lnTo>
                      <a:pt x="18" y="32"/>
                    </a:lnTo>
                    <a:lnTo>
                      <a:pt x="20" y="27"/>
                    </a:lnTo>
                    <a:lnTo>
                      <a:pt x="20" y="21"/>
                    </a:lnTo>
                    <a:lnTo>
                      <a:pt x="20" y="15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7" y="9"/>
                    </a:lnTo>
                    <a:lnTo>
                      <a:pt x="15" y="8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74" name="Rectangle 2830"/>
              <p:cNvSpPr>
                <a:spLocks noChangeArrowheads="1"/>
              </p:cNvSpPr>
              <p:nvPr/>
            </p:nvSpPr>
            <p:spPr bwMode="auto">
              <a:xfrm>
                <a:off x="566" y="3411"/>
                <a:ext cx="166" cy="355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75" name="Freeform 2831"/>
              <p:cNvSpPr>
                <a:spLocks noEditPoints="1"/>
              </p:cNvSpPr>
              <p:nvPr/>
            </p:nvSpPr>
            <p:spPr bwMode="auto">
              <a:xfrm>
                <a:off x="-58" y="3625"/>
                <a:ext cx="55" cy="51"/>
              </a:xfrm>
              <a:custGeom>
                <a:avLst/>
                <a:gdLst>
                  <a:gd name="T0" fmla="*/ 43 w 55"/>
                  <a:gd name="T1" fmla="*/ 9 h 51"/>
                  <a:gd name="T2" fmla="*/ 46 w 55"/>
                  <a:gd name="T3" fmla="*/ 5 h 51"/>
                  <a:gd name="T4" fmla="*/ 48 w 55"/>
                  <a:gd name="T5" fmla="*/ 0 h 51"/>
                  <a:gd name="T6" fmla="*/ 55 w 55"/>
                  <a:gd name="T7" fmla="*/ 5 h 51"/>
                  <a:gd name="T8" fmla="*/ 54 w 55"/>
                  <a:gd name="T9" fmla="*/ 6 h 51"/>
                  <a:gd name="T10" fmla="*/ 54 w 55"/>
                  <a:gd name="T11" fmla="*/ 9 h 51"/>
                  <a:gd name="T12" fmla="*/ 52 w 55"/>
                  <a:gd name="T13" fmla="*/ 11 h 51"/>
                  <a:gd name="T14" fmla="*/ 51 w 55"/>
                  <a:gd name="T15" fmla="*/ 12 h 51"/>
                  <a:gd name="T16" fmla="*/ 49 w 55"/>
                  <a:gd name="T17" fmla="*/ 15 h 51"/>
                  <a:gd name="T18" fmla="*/ 51 w 55"/>
                  <a:gd name="T19" fmla="*/ 21 h 51"/>
                  <a:gd name="T20" fmla="*/ 51 w 55"/>
                  <a:gd name="T21" fmla="*/ 27 h 51"/>
                  <a:gd name="T22" fmla="*/ 51 w 55"/>
                  <a:gd name="T23" fmla="*/ 33 h 51"/>
                  <a:gd name="T24" fmla="*/ 48 w 55"/>
                  <a:gd name="T25" fmla="*/ 39 h 51"/>
                  <a:gd name="T26" fmla="*/ 45 w 55"/>
                  <a:gd name="T27" fmla="*/ 45 h 51"/>
                  <a:gd name="T28" fmla="*/ 39 w 55"/>
                  <a:gd name="T29" fmla="*/ 48 h 51"/>
                  <a:gd name="T30" fmla="*/ 33 w 55"/>
                  <a:gd name="T31" fmla="*/ 50 h 51"/>
                  <a:gd name="T32" fmla="*/ 25 w 55"/>
                  <a:gd name="T33" fmla="*/ 51 h 51"/>
                  <a:gd name="T34" fmla="*/ 18 w 55"/>
                  <a:gd name="T35" fmla="*/ 50 h 51"/>
                  <a:gd name="T36" fmla="*/ 12 w 55"/>
                  <a:gd name="T37" fmla="*/ 48 h 51"/>
                  <a:gd name="T38" fmla="*/ 6 w 55"/>
                  <a:gd name="T39" fmla="*/ 45 h 51"/>
                  <a:gd name="T40" fmla="*/ 3 w 55"/>
                  <a:gd name="T41" fmla="*/ 39 h 51"/>
                  <a:gd name="T42" fmla="*/ 1 w 55"/>
                  <a:gd name="T43" fmla="*/ 33 h 51"/>
                  <a:gd name="T44" fmla="*/ 0 w 55"/>
                  <a:gd name="T45" fmla="*/ 27 h 51"/>
                  <a:gd name="T46" fmla="*/ 1 w 55"/>
                  <a:gd name="T47" fmla="*/ 20 h 51"/>
                  <a:gd name="T48" fmla="*/ 3 w 55"/>
                  <a:gd name="T49" fmla="*/ 14 h 51"/>
                  <a:gd name="T50" fmla="*/ 6 w 55"/>
                  <a:gd name="T51" fmla="*/ 9 h 51"/>
                  <a:gd name="T52" fmla="*/ 12 w 55"/>
                  <a:gd name="T53" fmla="*/ 6 h 51"/>
                  <a:gd name="T54" fmla="*/ 18 w 55"/>
                  <a:gd name="T55" fmla="*/ 3 h 51"/>
                  <a:gd name="T56" fmla="*/ 25 w 55"/>
                  <a:gd name="T57" fmla="*/ 3 h 51"/>
                  <a:gd name="T58" fmla="*/ 31 w 55"/>
                  <a:gd name="T59" fmla="*/ 3 h 51"/>
                  <a:gd name="T60" fmla="*/ 37 w 55"/>
                  <a:gd name="T61" fmla="*/ 5 h 51"/>
                  <a:gd name="T62" fmla="*/ 40 w 55"/>
                  <a:gd name="T63" fmla="*/ 6 h 51"/>
                  <a:gd name="T64" fmla="*/ 43 w 55"/>
                  <a:gd name="T65" fmla="*/ 9 h 51"/>
                  <a:gd name="T66" fmla="*/ 37 w 55"/>
                  <a:gd name="T67" fmla="*/ 17 h 51"/>
                  <a:gd name="T68" fmla="*/ 36 w 55"/>
                  <a:gd name="T69" fmla="*/ 15 h 51"/>
                  <a:gd name="T70" fmla="*/ 33 w 55"/>
                  <a:gd name="T71" fmla="*/ 14 h 51"/>
                  <a:gd name="T72" fmla="*/ 30 w 55"/>
                  <a:gd name="T73" fmla="*/ 12 h 51"/>
                  <a:gd name="T74" fmla="*/ 25 w 55"/>
                  <a:gd name="T75" fmla="*/ 12 h 51"/>
                  <a:gd name="T76" fmla="*/ 21 w 55"/>
                  <a:gd name="T77" fmla="*/ 12 h 51"/>
                  <a:gd name="T78" fmla="*/ 16 w 55"/>
                  <a:gd name="T79" fmla="*/ 14 h 51"/>
                  <a:gd name="T80" fmla="*/ 13 w 55"/>
                  <a:gd name="T81" fmla="*/ 17 h 51"/>
                  <a:gd name="T82" fmla="*/ 10 w 55"/>
                  <a:gd name="T83" fmla="*/ 20 h 51"/>
                  <a:gd name="T84" fmla="*/ 9 w 55"/>
                  <a:gd name="T85" fmla="*/ 23 h 51"/>
                  <a:gd name="T86" fmla="*/ 9 w 55"/>
                  <a:gd name="T87" fmla="*/ 27 h 51"/>
                  <a:gd name="T88" fmla="*/ 9 w 55"/>
                  <a:gd name="T89" fmla="*/ 32 h 51"/>
                  <a:gd name="T90" fmla="*/ 10 w 55"/>
                  <a:gd name="T91" fmla="*/ 35 h 51"/>
                  <a:gd name="T92" fmla="*/ 13 w 55"/>
                  <a:gd name="T93" fmla="*/ 38 h 51"/>
                  <a:gd name="T94" fmla="*/ 16 w 55"/>
                  <a:gd name="T95" fmla="*/ 39 h 51"/>
                  <a:gd name="T96" fmla="*/ 21 w 55"/>
                  <a:gd name="T97" fmla="*/ 41 h 51"/>
                  <a:gd name="T98" fmla="*/ 25 w 55"/>
                  <a:gd name="T99" fmla="*/ 42 h 51"/>
                  <a:gd name="T100" fmla="*/ 30 w 55"/>
                  <a:gd name="T101" fmla="*/ 41 h 51"/>
                  <a:gd name="T102" fmla="*/ 34 w 55"/>
                  <a:gd name="T103" fmla="*/ 41 h 51"/>
                  <a:gd name="T104" fmla="*/ 37 w 55"/>
                  <a:gd name="T105" fmla="*/ 38 h 51"/>
                  <a:gd name="T106" fmla="*/ 40 w 55"/>
                  <a:gd name="T107" fmla="*/ 35 h 51"/>
                  <a:gd name="T108" fmla="*/ 42 w 55"/>
                  <a:gd name="T109" fmla="*/ 32 h 51"/>
                  <a:gd name="T110" fmla="*/ 42 w 55"/>
                  <a:gd name="T111" fmla="*/ 27 h 51"/>
                  <a:gd name="T112" fmla="*/ 42 w 55"/>
                  <a:gd name="T113" fmla="*/ 26 h 51"/>
                  <a:gd name="T114" fmla="*/ 42 w 55"/>
                  <a:gd name="T115" fmla="*/ 23 h 51"/>
                  <a:gd name="T116" fmla="*/ 40 w 55"/>
                  <a:gd name="T117" fmla="*/ 26 h 51"/>
                  <a:gd name="T118" fmla="*/ 39 w 55"/>
                  <a:gd name="T119" fmla="*/ 30 h 51"/>
                  <a:gd name="T120" fmla="*/ 33 w 55"/>
                  <a:gd name="T121" fmla="*/ 27 h 51"/>
                  <a:gd name="T122" fmla="*/ 34 w 55"/>
                  <a:gd name="T123" fmla="*/ 21 h 51"/>
                  <a:gd name="T124" fmla="*/ 37 w 55"/>
                  <a:gd name="T125" fmla="*/ 1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5" h="51">
                    <a:moveTo>
                      <a:pt x="43" y="9"/>
                    </a:moveTo>
                    <a:lnTo>
                      <a:pt x="46" y="5"/>
                    </a:lnTo>
                    <a:lnTo>
                      <a:pt x="48" y="0"/>
                    </a:lnTo>
                    <a:lnTo>
                      <a:pt x="55" y="5"/>
                    </a:lnTo>
                    <a:lnTo>
                      <a:pt x="54" y="6"/>
                    </a:lnTo>
                    <a:lnTo>
                      <a:pt x="54" y="9"/>
                    </a:lnTo>
                    <a:lnTo>
                      <a:pt x="52" y="11"/>
                    </a:lnTo>
                    <a:lnTo>
                      <a:pt x="51" y="12"/>
                    </a:lnTo>
                    <a:lnTo>
                      <a:pt x="49" y="15"/>
                    </a:lnTo>
                    <a:lnTo>
                      <a:pt x="51" y="21"/>
                    </a:lnTo>
                    <a:lnTo>
                      <a:pt x="51" y="27"/>
                    </a:lnTo>
                    <a:lnTo>
                      <a:pt x="51" y="33"/>
                    </a:lnTo>
                    <a:lnTo>
                      <a:pt x="48" y="39"/>
                    </a:lnTo>
                    <a:lnTo>
                      <a:pt x="45" y="45"/>
                    </a:lnTo>
                    <a:lnTo>
                      <a:pt x="39" y="48"/>
                    </a:lnTo>
                    <a:lnTo>
                      <a:pt x="33" y="50"/>
                    </a:lnTo>
                    <a:lnTo>
                      <a:pt x="25" y="51"/>
                    </a:lnTo>
                    <a:lnTo>
                      <a:pt x="18" y="50"/>
                    </a:lnTo>
                    <a:lnTo>
                      <a:pt x="12" y="48"/>
                    </a:lnTo>
                    <a:lnTo>
                      <a:pt x="6" y="45"/>
                    </a:lnTo>
                    <a:lnTo>
                      <a:pt x="3" y="39"/>
                    </a:lnTo>
                    <a:lnTo>
                      <a:pt x="1" y="33"/>
                    </a:lnTo>
                    <a:lnTo>
                      <a:pt x="0" y="27"/>
                    </a:lnTo>
                    <a:lnTo>
                      <a:pt x="1" y="20"/>
                    </a:lnTo>
                    <a:lnTo>
                      <a:pt x="3" y="14"/>
                    </a:lnTo>
                    <a:lnTo>
                      <a:pt x="6" y="9"/>
                    </a:lnTo>
                    <a:lnTo>
                      <a:pt x="12" y="6"/>
                    </a:lnTo>
                    <a:lnTo>
                      <a:pt x="18" y="3"/>
                    </a:lnTo>
                    <a:lnTo>
                      <a:pt x="25" y="3"/>
                    </a:lnTo>
                    <a:lnTo>
                      <a:pt x="31" y="3"/>
                    </a:lnTo>
                    <a:lnTo>
                      <a:pt x="37" y="5"/>
                    </a:lnTo>
                    <a:lnTo>
                      <a:pt x="40" y="6"/>
                    </a:lnTo>
                    <a:lnTo>
                      <a:pt x="43" y="9"/>
                    </a:lnTo>
                    <a:close/>
                    <a:moveTo>
                      <a:pt x="37" y="17"/>
                    </a:moveTo>
                    <a:lnTo>
                      <a:pt x="36" y="15"/>
                    </a:lnTo>
                    <a:lnTo>
                      <a:pt x="33" y="14"/>
                    </a:lnTo>
                    <a:lnTo>
                      <a:pt x="30" y="12"/>
                    </a:lnTo>
                    <a:lnTo>
                      <a:pt x="25" y="12"/>
                    </a:lnTo>
                    <a:lnTo>
                      <a:pt x="21" y="12"/>
                    </a:lnTo>
                    <a:lnTo>
                      <a:pt x="16" y="14"/>
                    </a:lnTo>
                    <a:lnTo>
                      <a:pt x="13" y="17"/>
                    </a:lnTo>
                    <a:lnTo>
                      <a:pt x="10" y="20"/>
                    </a:lnTo>
                    <a:lnTo>
                      <a:pt x="9" y="23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0" y="35"/>
                    </a:lnTo>
                    <a:lnTo>
                      <a:pt x="13" y="38"/>
                    </a:lnTo>
                    <a:lnTo>
                      <a:pt x="16" y="39"/>
                    </a:lnTo>
                    <a:lnTo>
                      <a:pt x="21" y="41"/>
                    </a:lnTo>
                    <a:lnTo>
                      <a:pt x="25" y="42"/>
                    </a:lnTo>
                    <a:lnTo>
                      <a:pt x="30" y="41"/>
                    </a:lnTo>
                    <a:lnTo>
                      <a:pt x="34" y="41"/>
                    </a:lnTo>
                    <a:lnTo>
                      <a:pt x="37" y="38"/>
                    </a:lnTo>
                    <a:lnTo>
                      <a:pt x="40" y="35"/>
                    </a:lnTo>
                    <a:lnTo>
                      <a:pt x="42" y="32"/>
                    </a:lnTo>
                    <a:lnTo>
                      <a:pt x="42" y="27"/>
                    </a:lnTo>
                    <a:lnTo>
                      <a:pt x="42" y="26"/>
                    </a:lnTo>
                    <a:lnTo>
                      <a:pt x="42" y="23"/>
                    </a:lnTo>
                    <a:lnTo>
                      <a:pt x="40" y="26"/>
                    </a:lnTo>
                    <a:lnTo>
                      <a:pt x="39" y="30"/>
                    </a:lnTo>
                    <a:lnTo>
                      <a:pt x="33" y="27"/>
                    </a:lnTo>
                    <a:lnTo>
                      <a:pt x="34" y="21"/>
                    </a:lnTo>
                    <a:lnTo>
                      <a:pt x="37" y="1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76" name="Freeform 2832"/>
              <p:cNvSpPr>
                <a:spLocks/>
              </p:cNvSpPr>
              <p:nvPr/>
            </p:nvSpPr>
            <p:spPr bwMode="auto">
              <a:xfrm>
                <a:off x="-7" y="3601"/>
                <a:ext cx="22" cy="23"/>
              </a:xfrm>
              <a:custGeom>
                <a:avLst/>
                <a:gdLst>
                  <a:gd name="T0" fmla="*/ 0 w 22"/>
                  <a:gd name="T1" fmla="*/ 0 h 23"/>
                  <a:gd name="T2" fmla="*/ 4 w 22"/>
                  <a:gd name="T3" fmla="*/ 0 h 23"/>
                  <a:gd name="T4" fmla="*/ 4 w 22"/>
                  <a:gd name="T5" fmla="*/ 5 h 23"/>
                  <a:gd name="T6" fmla="*/ 9 w 22"/>
                  <a:gd name="T7" fmla="*/ 6 h 23"/>
                  <a:gd name="T8" fmla="*/ 13 w 22"/>
                  <a:gd name="T9" fmla="*/ 6 h 23"/>
                  <a:gd name="T10" fmla="*/ 16 w 22"/>
                  <a:gd name="T11" fmla="*/ 6 h 23"/>
                  <a:gd name="T12" fmla="*/ 18 w 22"/>
                  <a:gd name="T13" fmla="*/ 5 h 23"/>
                  <a:gd name="T14" fmla="*/ 18 w 22"/>
                  <a:gd name="T15" fmla="*/ 5 h 23"/>
                  <a:gd name="T16" fmla="*/ 18 w 22"/>
                  <a:gd name="T17" fmla="*/ 3 h 23"/>
                  <a:gd name="T18" fmla="*/ 18 w 22"/>
                  <a:gd name="T19" fmla="*/ 3 h 23"/>
                  <a:gd name="T20" fmla="*/ 18 w 22"/>
                  <a:gd name="T21" fmla="*/ 2 h 23"/>
                  <a:gd name="T22" fmla="*/ 16 w 22"/>
                  <a:gd name="T23" fmla="*/ 2 h 23"/>
                  <a:gd name="T24" fmla="*/ 15 w 22"/>
                  <a:gd name="T25" fmla="*/ 2 h 23"/>
                  <a:gd name="T26" fmla="*/ 15 w 22"/>
                  <a:gd name="T27" fmla="*/ 0 h 23"/>
                  <a:gd name="T28" fmla="*/ 18 w 22"/>
                  <a:gd name="T29" fmla="*/ 0 h 23"/>
                  <a:gd name="T30" fmla="*/ 21 w 22"/>
                  <a:gd name="T31" fmla="*/ 2 h 23"/>
                  <a:gd name="T32" fmla="*/ 22 w 22"/>
                  <a:gd name="T33" fmla="*/ 3 h 23"/>
                  <a:gd name="T34" fmla="*/ 22 w 22"/>
                  <a:gd name="T35" fmla="*/ 5 h 23"/>
                  <a:gd name="T36" fmla="*/ 22 w 22"/>
                  <a:gd name="T37" fmla="*/ 6 h 23"/>
                  <a:gd name="T38" fmla="*/ 21 w 22"/>
                  <a:gd name="T39" fmla="*/ 8 h 23"/>
                  <a:gd name="T40" fmla="*/ 18 w 22"/>
                  <a:gd name="T41" fmla="*/ 9 h 23"/>
                  <a:gd name="T42" fmla="*/ 15 w 22"/>
                  <a:gd name="T43" fmla="*/ 9 h 23"/>
                  <a:gd name="T44" fmla="*/ 10 w 22"/>
                  <a:gd name="T45" fmla="*/ 9 h 23"/>
                  <a:gd name="T46" fmla="*/ 4 w 22"/>
                  <a:gd name="T47" fmla="*/ 8 h 23"/>
                  <a:gd name="T48" fmla="*/ 4 w 22"/>
                  <a:gd name="T49" fmla="*/ 14 h 23"/>
                  <a:gd name="T50" fmla="*/ 10 w 22"/>
                  <a:gd name="T51" fmla="*/ 14 h 23"/>
                  <a:gd name="T52" fmla="*/ 16 w 22"/>
                  <a:gd name="T53" fmla="*/ 15 h 23"/>
                  <a:gd name="T54" fmla="*/ 19 w 22"/>
                  <a:gd name="T55" fmla="*/ 15 h 23"/>
                  <a:gd name="T56" fmla="*/ 21 w 22"/>
                  <a:gd name="T57" fmla="*/ 17 h 23"/>
                  <a:gd name="T58" fmla="*/ 22 w 22"/>
                  <a:gd name="T59" fmla="*/ 18 h 23"/>
                  <a:gd name="T60" fmla="*/ 22 w 22"/>
                  <a:gd name="T61" fmla="*/ 20 h 23"/>
                  <a:gd name="T62" fmla="*/ 22 w 22"/>
                  <a:gd name="T63" fmla="*/ 20 h 23"/>
                  <a:gd name="T64" fmla="*/ 21 w 22"/>
                  <a:gd name="T65" fmla="*/ 20 h 23"/>
                  <a:gd name="T66" fmla="*/ 21 w 22"/>
                  <a:gd name="T67" fmla="*/ 20 h 23"/>
                  <a:gd name="T68" fmla="*/ 19 w 22"/>
                  <a:gd name="T69" fmla="*/ 20 h 23"/>
                  <a:gd name="T70" fmla="*/ 19 w 22"/>
                  <a:gd name="T71" fmla="*/ 20 h 23"/>
                  <a:gd name="T72" fmla="*/ 18 w 22"/>
                  <a:gd name="T73" fmla="*/ 20 h 23"/>
                  <a:gd name="T74" fmla="*/ 18 w 22"/>
                  <a:gd name="T75" fmla="*/ 20 h 23"/>
                  <a:gd name="T76" fmla="*/ 15 w 22"/>
                  <a:gd name="T77" fmla="*/ 18 h 23"/>
                  <a:gd name="T78" fmla="*/ 13 w 22"/>
                  <a:gd name="T79" fmla="*/ 17 h 23"/>
                  <a:gd name="T80" fmla="*/ 9 w 22"/>
                  <a:gd name="T81" fmla="*/ 17 h 23"/>
                  <a:gd name="T82" fmla="*/ 4 w 22"/>
                  <a:gd name="T83" fmla="*/ 15 h 23"/>
                  <a:gd name="T84" fmla="*/ 4 w 22"/>
                  <a:gd name="T85" fmla="*/ 17 h 23"/>
                  <a:gd name="T86" fmla="*/ 4 w 22"/>
                  <a:gd name="T87" fmla="*/ 18 h 23"/>
                  <a:gd name="T88" fmla="*/ 4 w 22"/>
                  <a:gd name="T89" fmla="*/ 20 h 23"/>
                  <a:gd name="T90" fmla="*/ 6 w 22"/>
                  <a:gd name="T91" fmla="*/ 21 h 23"/>
                  <a:gd name="T92" fmla="*/ 7 w 22"/>
                  <a:gd name="T93" fmla="*/ 23 h 23"/>
                  <a:gd name="T94" fmla="*/ 7 w 22"/>
                  <a:gd name="T95" fmla="*/ 23 h 23"/>
                  <a:gd name="T96" fmla="*/ 3 w 22"/>
                  <a:gd name="T97" fmla="*/ 21 h 23"/>
                  <a:gd name="T98" fmla="*/ 1 w 22"/>
                  <a:gd name="T99" fmla="*/ 20 h 23"/>
                  <a:gd name="T100" fmla="*/ 0 w 22"/>
                  <a:gd name="T101" fmla="*/ 18 h 23"/>
                  <a:gd name="T102" fmla="*/ 0 w 22"/>
                  <a:gd name="T103" fmla="*/ 17 h 23"/>
                  <a:gd name="T104" fmla="*/ 0 w 22"/>
                  <a:gd name="T10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" h="23">
                    <a:moveTo>
                      <a:pt x="0" y="0"/>
                    </a:moveTo>
                    <a:lnTo>
                      <a:pt x="4" y="0"/>
                    </a:lnTo>
                    <a:lnTo>
                      <a:pt x="4" y="5"/>
                    </a:lnTo>
                    <a:lnTo>
                      <a:pt x="9" y="6"/>
                    </a:lnTo>
                    <a:lnTo>
                      <a:pt x="13" y="6"/>
                    </a:lnTo>
                    <a:lnTo>
                      <a:pt x="16" y="6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2"/>
                    </a:lnTo>
                    <a:lnTo>
                      <a:pt x="22" y="3"/>
                    </a:lnTo>
                    <a:lnTo>
                      <a:pt x="22" y="5"/>
                    </a:lnTo>
                    <a:lnTo>
                      <a:pt x="22" y="6"/>
                    </a:lnTo>
                    <a:lnTo>
                      <a:pt x="21" y="8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0" y="9"/>
                    </a:lnTo>
                    <a:lnTo>
                      <a:pt x="4" y="8"/>
                    </a:lnTo>
                    <a:lnTo>
                      <a:pt x="4" y="14"/>
                    </a:lnTo>
                    <a:lnTo>
                      <a:pt x="10" y="14"/>
                    </a:lnTo>
                    <a:lnTo>
                      <a:pt x="16" y="15"/>
                    </a:lnTo>
                    <a:lnTo>
                      <a:pt x="19" y="15"/>
                    </a:lnTo>
                    <a:lnTo>
                      <a:pt x="21" y="17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19" y="20"/>
                    </a:lnTo>
                    <a:lnTo>
                      <a:pt x="19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5" y="18"/>
                    </a:lnTo>
                    <a:lnTo>
                      <a:pt x="13" y="17"/>
                    </a:lnTo>
                    <a:lnTo>
                      <a:pt x="9" y="17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6" y="21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3" y="21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77" name="Freeform 2833"/>
              <p:cNvSpPr>
                <a:spLocks/>
              </p:cNvSpPr>
              <p:nvPr/>
            </p:nvSpPr>
            <p:spPr bwMode="auto">
              <a:xfrm>
                <a:off x="-49" y="3573"/>
                <a:ext cx="24" cy="24"/>
              </a:xfrm>
              <a:custGeom>
                <a:avLst/>
                <a:gdLst>
                  <a:gd name="T0" fmla="*/ 24 w 24"/>
                  <a:gd name="T1" fmla="*/ 15 h 24"/>
                  <a:gd name="T2" fmla="*/ 15 w 24"/>
                  <a:gd name="T3" fmla="*/ 15 h 24"/>
                  <a:gd name="T4" fmla="*/ 15 w 24"/>
                  <a:gd name="T5" fmla="*/ 24 h 24"/>
                  <a:gd name="T6" fmla="*/ 9 w 24"/>
                  <a:gd name="T7" fmla="*/ 24 h 24"/>
                  <a:gd name="T8" fmla="*/ 9 w 24"/>
                  <a:gd name="T9" fmla="*/ 15 h 24"/>
                  <a:gd name="T10" fmla="*/ 0 w 24"/>
                  <a:gd name="T11" fmla="*/ 15 h 24"/>
                  <a:gd name="T12" fmla="*/ 0 w 24"/>
                  <a:gd name="T13" fmla="*/ 9 h 24"/>
                  <a:gd name="T14" fmla="*/ 9 w 24"/>
                  <a:gd name="T15" fmla="*/ 9 h 24"/>
                  <a:gd name="T16" fmla="*/ 9 w 24"/>
                  <a:gd name="T17" fmla="*/ 0 h 24"/>
                  <a:gd name="T18" fmla="*/ 15 w 24"/>
                  <a:gd name="T19" fmla="*/ 0 h 24"/>
                  <a:gd name="T20" fmla="*/ 15 w 24"/>
                  <a:gd name="T21" fmla="*/ 9 h 24"/>
                  <a:gd name="T22" fmla="*/ 24 w 24"/>
                  <a:gd name="T23" fmla="*/ 9 h 24"/>
                  <a:gd name="T24" fmla="*/ 24 w 24"/>
                  <a:gd name="T25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24">
                    <a:moveTo>
                      <a:pt x="24" y="15"/>
                    </a:moveTo>
                    <a:lnTo>
                      <a:pt x="15" y="15"/>
                    </a:lnTo>
                    <a:lnTo>
                      <a:pt x="15" y="24"/>
                    </a:lnTo>
                    <a:lnTo>
                      <a:pt x="9" y="24"/>
                    </a:lnTo>
                    <a:lnTo>
                      <a:pt x="9" y="15"/>
                    </a:lnTo>
                    <a:lnTo>
                      <a:pt x="0" y="15"/>
                    </a:lnTo>
                    <a:lnTo>
                      <a:pt x="0" y="9"/>
                    </a:lnTo>
                    <a:lnTo>
                      <a:pt x="9" y="9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15" y="9"/>
                    </a:lnTo>
                    <a:lnTo>
                      <a:pt x="24" y="9"/>
                    </a:lnTo>
                    <a:lnTo>
                      <a:pt x="24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78" name="Freeform 2834"/>
              <p:cNvSpPr>
                <a:spLocks/>
              </p:cNvSpPr>
              <p:nvPr/>
            </p:nvSpPr>
            <p:spPr bwMode="auto">
              <a:xfrm>
                <a:off x="-58" y="3531"/>
                <a:ext cx="64" cy="16"/>
              </a:xfrm>
              <a:custGeom>
                <a:avLst/>
                <a:gdLst>
                  <a:gd name="T0" fmla="*/ 64 w 64"/>
                  <a:gd name="T1" fmla="*/ 0 h 16"/>
                  <a:gd name="T2" fmla="*/ 64 w 64"/>
                  <a:gd name="T3" fmla="*/ 6 h 16"/>
                  <a:gd name="T4" fmla="*/ 55 w 64"/>
                  <a:gd name="T5" fmla="*/ 10 h 16"/>
                  <a:gd name="T6" fmla="*/ 48 w 64"/>
                  <a:gd name="T7" fmla="*/ 15 h 16"/>
                  <a:gd name="T8" fmla="*/ 40 w 64"/>
                  <a:gd name="T9" fmla="*/ 16 h 16"/>
                  <a:gd name="T10" fmla="*/ 33 w 64"/>
                  <a:gd name="T11" fmla="*/ 16 h 16"/>
                  <a:gd name="T12" fmla="*/ 22 w 64"/>
                  <a:gd name="T13" fmla="*/ 16 h 16"/>
                  <a:gd name="T14" fmla="*/ 15 w 64"/>
                  <a:gd name="T15" fmla="*/ 13 h 16"/>
                  <a:gd name="T16" fmla="*/ 7 w 64"/>
                  <a:gd name="T17" fmla="*/ 10 h 16"/>
                  <a:gd name="T18" fmla="*/ 0 w 64"/>
                  <a:gd name="T19" fmla="*/ 6 h 16"/>
                  <a:gd name="T20" fmla="*/ 0 w 64"/>
                  <a:gd name="T21" fmla="*/ 0 h 16"/>
                  <a:gd name="T22" fmla="*/ 10 w 64"/>
                  <a:gd name="T23" fmla="*/ 4 h 16"/>
                  <a:gd name="T24" fmla="*/ 18 w 64"/>
                  <a:gd name="T25" fmla="*/ 6 h 16"/>
                  <a:gd name="T26" fmla="*/ 25 w 64"/>
                  <a:gd name="T27" fmla="*/ 7 h 16"/>
                  <a:gd name="T28" fmla="*/ 33 w 64"/>
                  <a:gd name="T29" fmla="*/ 7 h 16"/>
                  <a:gd name="T30" fmla="*/ 37 w 64"/>
                  <a:gd name="T31" fmla="*/ 7 h 16"/>
                  <a:gd name="T32" fmla="*/ 43 w 64"/>
                  <a:gd name="T33" fmla="*/ 7 h 16"/>
                  <a:gd name="T34" fmla="*/ 49 w 64"/>
                  <a:gd name="T35" fmla="*/ 6 h 16"/>
                  <a:gd name="T36" fmla="*/ 54 w 64"/>
                  <a:gd name="T37" fmla="*/ 4 h 16"/>
                  <a:gd name="T38" fmla="*/ 58 w 64"/>
                  <a:gd name="T39" fmla="*/ 3 h 16"/>
                  <a:gd name="T40" fmla="*/ 64 w 64"/>
                  <a:gd name="T4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4" h="16">
                    <a:moveTo>
                      <a:pt x="64" y="0"/>
                    </a:moveTo>
                    <a:lnTo>
                      <a:pt x="64" y="6"/>
                    </a:lnTo>
                    <a:lnTo>
                      <a:pt x="55" y="10"/>
                    </a:lnTo>
                    <a:lnTo>
                      <a:pt x="48" y="15"/>
                    </a:lnTo>
                    <a:lnTo>
                      <a:pt x="40" y="16"/>
                    </a:lnTo>
                    <a:lnTo>
                      <a:pt x="33" y="16"/>
                    </a:lnTo>
                    <a:lnTo>
                      <a:pt x="22" y="16"/>
                    </a:lnTo>
                    <a:lnTo>
                      <a:pt x="15" y="13"/>
                    </a:lnTo>
                    <a:lnTo>
                      <a:pt x="7" y="1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0" y="4"/>
                    </a:lnTo>
                    <a:lnTo>
                      <a:pt x="18" y="6"/>
                    </a:lnTo>
                    <a:lnTo>
                      <a:pt x="25" y="7"/>
                    </a:lnTo>
                    <a:lnTo>
                      <a:pt x="33" y="7"/>
                    </a:lnTo>
                    <a:lnTo>
                      <a:pt x="37" y="7"/>
                    </a:lnTo>
                    <a:lnTo>
                      <a:pt x="43" y="7"/>
                    </a:lnTo>
                    <a:lnTo>
                      <a:pt x="49" y="6"/>
                    </a:lnTo>
                    <a:lnTo>
                      <a:pt x="54" y="4"/>
                    </a:lnTo>
                    <a:lnTo>
                      <a:pt x="58" y="3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79" name="Freeform 2835"/>
              <p:cNvSpPr>
                <a:spLocks noEditPoints="1"/>
              </p:cNvSpPr>
              <p:nvPr/>
            </p:nvSpPr>
            <p:spPr bwMode="auto">
              <a:xfrm>
                <a:off x="-58" y="3486"/>
                <a:ext cx="51" cy="37"/>
              </a:xfrm>
              <a:custGeom>
                <a:avLst/>
                <a:gdLst>
                  <a:gd name="T0" fmla="*/ 51 w 51"/>
                  <a:gd name="T1" fmla="*/ 37 h 37"/>
                  <a:gd name="T2" fmla="*/ 0 w 51"/>
                  <a:gd name="T3" fmla="*/ 37 h 37"/>
                  <a:gd name="T4" fmla="*/ 0 w 51"/>
                  <a:gd name="T5" fmla="*/ 21 h 37"/>
                  <a:gd name="T6" fmla="*/ 1 w 51"/>
                  <a:gd name="T7" fmla="*/ 16 h 37"/>
                  <a:gd name="T8" fmla="*/ 1 w 51"/>
                  <a:gd name="T9" fmla="*/ 12 h 37"/>
                  <a:gd name="T10" fmla="*/ 1 w 51"/>
                  <a:gd name="T11" fmla="*/ 9 h 37"/>
                  <a:gd name="T12" fmla="*/ 3 w 51"/>
                  <a:gd name="T13" fmla="*/ 6 h 37"/>
                  <a:gd name="T14" fmla="*/ 6 w 51"/>
                  <a:gd name="T15" fmla="*/ 3 h 37"/>
                  <a:gd name="T16" fmla="*/ 10 w 51"/>
                  <a:gd name="T17" fmla="*/ 0 h 37"/>
                  <a:gd name="T18" fmla="*/ 16 w 51"/>
                  <a:gd name="T19" fmla="*/ 0 h 37"/>
                  <a:gd name="T20" fmla="*/ 19 w 51"/>
                  <a:gd name="T21" fmla="*/ 0 h 37"/>
                  <a:gd name="T22" fmla="*/ 24 w 51"/>
                  <a:gd name="T23" fmla="*/ 1 h 37"/>
                  <a:gd name="T24" fmla="*/ 27 w 51"/>
                  <a:gd name="T25" fmla="*/ 3 h 37"/>
                  <a:gd name="T26" fmla="*/ 28 w 51"/>
                  <a:gd name="T27" fmla="*/ 6 h 37"/>
                  <a:gd name="T28" fmla="*/ 30 w 51"/>
                  <a:gd name="T29" fmla="*/ 9 h 37"/>
                  <a:gd name="T30" fmla="*/ 31 w 51"/>
                  <a:gd name="T31" fmla="*/ 10 h 37"/>
                  <a:gd name="T32" fmla="*/ 31 w 51"/>
                  <a:gd name="T33" fmla="*/ 15 h 37"/>
                  <a:gd name="T34" fmla="*/ 31 w 51"/>
                  <a:gd name="T35" fmla="*/ 21 h 37"/>
                  <a:gd name="T36" fmla="*/ 31 w 51"/>
                  <a:gd name="T37" fmla="*/ 28 h 37"/>
                  <a:gd name="T38" fmla="*/ 51 w 51"/>
                  <a:gd name="T39" fmla="*/ 28 h 37"/>
                  <a:gd name="T40" fmla="*/ 51 w 51"/>
                  <a:gd name="T41" fmla="*/ 37 h 37"/>
                  <a:gd name="T42" fmla="*/ 9 w 51"/>
                  <a:gd name="T43" fmla="*/ 28 h 37"/>
                  <a:gd name="T44" fmla="*/ 22 w 51"/>
                  <a:gd name="T45" fmla="*/ 28 h 37"/>
                  <a:gd name="T46" fmla="*/ 22 w 51"/>
                  <a:gd name="T47" fmla="*/ 22 h 37"/>
                  <a:gd name="T48" fmla="*/ 22 w 51"/>
                  <a:gd name="T49" fmla="*/ 16 h 37"/>
                  <a:gd name="T50" fmla="*/ 22 w 51"/>
                  <a:gd name="T51" fmla="*/ 13 h 37"/>
                  <a:gd name="T52" fmla="*/ 21 w 51"/>
                  <a:gd name="T53" fmla="*/ 12 h 37"/>
                  <a:gd name="T54" fmla="*/ 19 w 51"/>
                  <a:gd name="T55" fmla="*/ 10 h 37"/>
                  <a:gd name="T56" fmla="*/ 18 w 51"/>
                  <a:gd name="T57" fmla="*/ 9 h 37"/>
                  <a:gd name="T58" fmla="*/ 16 w 51"/>
                  <a:gd name="T59" fmla="*/ 9 h 37"/>
                  <a:gd name="T60" fmla="*/ 13 w 51"/>
                  <a:gd name="T61" fmla="*/ 9 h 37"/>
                  <a:gd name="T62" fmla="*/ 12 w 51"/>
                  <a:gd name="T63" fmla="*/ 10 h 37"/>
                  <a:gd name="T64" fmla="*/ 10 w 51"/>
                  <a:gd name="T65" fmla="*/ 13 h 37"/>
                  <a:gd name="T66" fmla="*/ 9 w 51"/>
                  <a:gd name="T67" fmla="*/ 15 h 37"/>
                  <a:gd name="T68" fmla="*/ 9 w 51"/>
                  <a:gd name="T69" fmla="*/ 18 h 37"/>
                  <a:gd name="T70" fmla="*/ 9 w 51"/>
                  <a:gd name="T71" fmla="*/ 22 h 37"/>
                  <a:gd name="T72" fmla="*/ 9 w 51"/>
                  <a:gd name="T73" fmla="*/ 2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1" h="37">
                    <a:moveTo>
                      <a:pt x="51" y="37"/>
                    </a:moveTo>
                    <a:lnTo>
                      <a:pt x="0" y="37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4" y="1"/>
                    </a:lnTo>
                    <a:lnTo>
                      <a:pt x="27" y="3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1" y="10"/>
                    </a:lnTo>
                    <a:lnTo>
                      <a:pt x="31" y="15"/>
                    </a:lnTo>
                    <a:lnTo>
                      <a:pt x="31" y="21"/>
                    </a:lnTo>
                    <a:lnTo>
                      <a:pt x="31" y="28"/>
                    </a:lnTo>
                    <a:lnTo>
                      <a:pt x="51" y="28"/>
                    </a:lnTo>
                    <a:lnTo>
                      <a:pt x="51" y="37"/>
                    </a:lnTo>
                    <a:close/>
                    <a:moveTo>
                      <a:pt x="9" y="28"/>
                    </a:moveTo>
                    <a:lnTo>
                      <a:pt x="22" y="28"/>
                    </a:lnTo>
                    <a:lnTo>
                      <a:pt x="22" y="22"/>
                    </a:lnTo>
                    <a:lnTo>
                      <a:pt x="22" y="16"/>
                    </a:lnTo>
                    <a:lnTo>
                      <a:pt x="22" y="13"/>
                    </a:lnTo>
                    <a:lnTo>
                      <a:pt x="21" y="12"/>
                    </a:lnTo>
                    <a:lnTo>
                      <a:pt x="19" y="10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0" y="13"/>
                    </a:lnTo>
                    <a:lnTo>
                      <a:pt x="9" y="15"/>
                    </a:lnTo>
                    <a:lnTo>
                      <a:pt x="9" y="18"/>
                    </a:lnTo>
                    <a:lnTo>
                      <a:pt x="9" y="22"/>
                    </a:lnTo>
                    <a:lnTo>
                      <a:pt x="9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80" name="Freeform 2836"/>
              <p:cNvSpPr>
                <a:spLocks/>
              </p:cNvSpPr>
              <p:nvPr/>
            </p:nvSpPr>
            <p:spPr bwMode="auto">
              <a:xfrm>
                <a:off x="-58" y="3441"/>
                <a:ext cx="51" cy="37"/>
              </a:xfrm>
              <a:custGeom>
                <a:avLst/>
                <a:gdLst>
                  <a:gd name="T0" fmla="*/ 51 w 51"/>
                  <a:gd name="T1" fmla="*/ 37 h 37"/>
                  <a:gd name="T2" fmla="*/ 0 w 51"/>
                  <a:gd name="T3" fmla="*/ 37 h 37"/>
                  <a:gd name="T4" fmla="*/ 0 w 51"/>
                  <a:gd name="T5" fmla="*/ 0 h 37"/>
                  <a:gd name="T6" fmla="*/ 9 w 51"/>
                  <a:gd name="T7" fmla="*/ 0 h 37"/>
                  <a:gd name="T8" fmla="*/ 9 w 51"/>
                  <a:gd name="T9" fmla="*/ 27 h 37"/>
                  <a:gd name="T10" fmla="*/ 19 w 51"/>
                  <a:gd name="T11" fmla="*/ 27 h 37"/>
                  <a:gd name="T12" fmla="*/ 19 w 51"/>
                  <a:gd name="T13" fmla="*/ 3 h 37"/>
                  <a:gd name="T14" fmla="*/ 28 w 51"/>
                  <a:gd name="T15" fmla="*/ 3 h 37"/>
                  <a:gd name="T16" fmla="*/ 28 w 51"/>
                  <a:gd name="T17" fmla="*/ 27 h 37"/>
                  <a:gd name="T18" fmla="*/ 42 w 51"/>
                  <a:gd name="T19" fmla="*/ 27 h 37"/>
                  <a:gd name="T20" fmla="*/ 42 w 51"/>
                  <a:gd name="T21" fmla="*/ 0 h 37"/>
                  <a:gd name="T22" fmla="*/ 51 w 51"/>
                  <a:gd name="T23" fmla="*/ 0 h 37"/>
                  <a:gd name="T24" fmla="*/ 51 w 51"/>
                  <a:gd name="T2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37">
                    <a:moveTo>
                      <a:pt x="51" y="37"/>
                    </a:moveTo>
                    <a:lnTo>
                      <a:pt x="0" y="3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7"/>
                    </a:lnTo>
                    <a:lnTo>
                      <a:pt x="19" y="27"/>
                    </a:lnTo>
                    <a:lnTo>
                      <a:pt x="19" y="3"/>
                    </a:lnTo>
                    <a:lnTo>
                      <a:pt x="28" y="3"/>
                    </a:lnTo>
                    <a:lnTo>
                      <a:pt x="28" y="27"/>
                    </a:lnTo>
                    <a:lnTo>
                      <a:pt x="42" y="27"/>
                    </a:lnTo>
                    <a:lnTo>
                      <a:pt x="42" y="0"/>
                    </a:lnTo>
                    <a:lnTo>
                      <a:pt x="51" y="0"/>
                    </a:lnTo>
                    <a:lnTo>
                      <a:pt x="51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81" name="Freeform 2837"/>
              <p:cNvSpPr>
                <a:spLocks/>
              </p:cNvSpPr>
              <p:nvPr/>
            </p:nvSpPr>
            <p:spPr bwMode="auto">
              <a:xfrm>
                <a:off x="-58" y="3417"/>
                <a:ext cx="64" cy="16"/>
              </a:xfrm>
              <a:custGeom>
                <a:avLst/>
                <a:gdLst>
                  <a:gd name="T0" fmla="*/ 64 w 64"/>
                  <a:gd name="T1" fmla="*/ 16 h 16"/>
                  <a:gd name="T2" fmla="*/ 58 w 64"/>
                  <a:gd name="T3" fmla="*/ 15 h 16"/>
                  <a:gd name="T4" fmla="*/ 55 w 64"/>
                  <a:gd name="T5" fmla="*/ 13 h 16"/>
                  <a:gd name="T6" fmla="*/ 51 w 64"/>
                  <a:gd name="T7" fmla="*/ 12 h 16"/>
                  <a:gd name="T8" fmla="*/ 48 w 64"/>
                  <a:gd name="T9" fmla="*/ 12 h 16"/>
                  <a:gd name="T10" fmla="*/ 43 w 64"/>
                  <a:gd name="T11" fmla="*/ 10 h 16"/>
                  <a:gd name="T12" fmla="*/ 40 w 64"/>
                  <a:gd name="T13" fmla="*/ 10 h 16"/>
                  <a:gd name="T14" fmla="*/ 36 w 64"/>
                  <a:gd name="T15" fmla="*/ 10 h 16"/>
                  <a:gd name="T16" fmla="*/ 33 w 64"/>
                  <a:gd name="T17" fmla="*/ 10 h 16"/>
                  <a:gd name="T18" fmla="*/ 25 w 64"/>
                  <a:gd name="T19" fmla="*/ 10 h 16"/>
                  <a:gd name="T20" fmla="*/ 18 w 64"/>
                  <a:gd name="T21" fmla="*/ 12 h 16"/>
                  <a:gd name="T22" fmla="*/ 10 w 64"/>
                  <a:gd name="T23" fmla="*/ 13 h 16"/>
                  <a:gd name="T24" fmla="*/ 0 w 64"/>
                  <a:gd name="T25" fmla="*/ 16 h 16"/>
                  <a:gd name="T26" fmla="*/ 0 w 64"/>
                  <a:gd name="T27" fmla="*/ 10 h 16"/>
                  <a:gd name="T28" fmla="*/ 7 w 64"/>
                  <a:gd name="T29" fmla="*/ 6 h 16"/>
                  <a:gd name="T30" fmla="*/ 15 w 64"/>
                  <a:gd name="T31" fmla="*/ 3 h 16"/>
                  <a:gd name="T32" fmla="*/ 24 w 64"/>
                  <a:gd name="T33" fmla="*/ 1 h 16"/>
                  <a:gd name="T34" fmla="*/ 31 w 64"/>
                  <a:gd name="T35" fmla="*/ 0 h 16"/>
                  <a:gd name="T36" fmla="*/ 39 w 64"/>
                  <a:gd name="T37" fmla="*/ 1 h 16"/>
                  <a:gd name="T38" fmla="*/ 46 w 64"/>
                  <a:gd name="T39" fmla="*/ 3 h 16"/>
                  <a:gd name="T40" fmla="*/ 55 w 64"/>
                  <a:gd name="T41" fmla="*/ 6 h 16"/>
                  <a:gd name="T42" fmla="*/ 64 w 64"/>
                  <a:gd name="T43" fmla="*/ 10 h 16"/>
                  <a:gd name="T44" fmla="*/ 64 w 64"/>
                  <a:gd name="T4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16">
                    <a:moveTo>
                      <a:pt x="64" y="16"/>
                    </a:moveTo>
                    <a:lnTo>
                      <a:pt x="58" y="15"/>
                    </a:lnTo>
                    <a:lnTo>
                      <a:pt x="55" y="13"/>
                    </a:lnTo>
                    <a:lnTo>
                      <a:pt x="51" y="12"/>
                    </a:lnTo>
                    <a:lnTo>
                      <a:pt x="48" y="12"/>
                    </a:lnTo>
                    <a:lnTo>
                      <a:pt x="43" y="10"/>
                    </a:lnTo>
                    <a:lnTo>
                      <a:pt x="40" y="10"/>
                    </a:lnTo>
                    <a:lnTo>
                      <a:pt x="36" y="10"/>
                    </a:lnTo>
                    <a:lnTo>
                      <a:pt x="33" y="10"/>
                    </a:lnTo>
                    <a:lnTo>
                      <a:pt x="25" y="10"/>
                    </a:lnTo>
                    <a:lnTo>
                      <a:pt x="18" y="12"/>
                    </a:lnTo>
                    <a:lnTo>
                      <a:pt x="10" y="13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7" y="6"/>
                    </a:lnTo>
                    <a:lnTo>
                      <a:pt x="15" y="3"/>
                    </a:lnTo>
                    <a:lnTo>
                      <a:pt x="24" y="1"/>
                    </a:lnTo>
                    <a:lnTo>
                      <a:pt x="31" y="0"/>
                    </a:lnTo>
                    <a:lnTo>
                      <a:pt x="39" y="1"/>
                    </a:lnTo>
                    <a:lnTo>
                      <a:pt x="46" y="3"/>
                    </a:lnTo>
                    <a:lnTo>
                      <a:pt x="55" y="6"/>
                    </a:lnTo>
                    <a:lnTo>
                      <a:pt x="64" y="10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82" name="Freeform 2838"/>
              <p:cNvSpPr>
                <a:spLocks noEditPoints="1"/>
              </p:cNvSpPr>
              <p:nvPr/>
            </p:nvSpPr>
            <p:spPr bwMode="auto">
              <a:xfrm>
                <a:off x="401" y="3243"/>
                <a:ext cx="36" cy="51"/>
              </a:xfrm>
              <a:custGeom>
                <a:avLst/>
                <a:gdLst>
                  <a:gd name="T0" fmla="*/ 36 w 36"/>
                  <a:gd name="T1" fmla="*/ 49 h 51"/>
                  <a:gd name="T2" fmla="*/ 27 w 36"/>
                  <a:gd name="T3" fmla="*/ 49 h 51"/>
                  <a:gd name="T4" fmla="*/ 27 w 36"/>
                  <a:gd name="T5" fmla="*/ 45 h 51"/>
                  <a:gd name="T6" fmla="*/ 24 w 36"/>
                  <a:gd name="T7" fmla="*/ 46 h 51"/>
                  <a:gd name="T8" fmla="*/ 21 w 36"/>
                  <a:gd name="T9" fmla="*/ 49 h 51"/>
                  <a:gd name="T10" fmla="*/ 18 w 36"/>
                  <a:gd name="T11" fmla="*/ 49 h 51"/>
                  <a:gd name="T12" fmla="*/ 15 w 36"/>
                  <a:gd name="T13" fmla="*/ 51 h 51"/>
                  <a:gd name="T14" fmla="*/ 12 w 36"/>
                  <a:gd name="T15" fmla="*/ 49 h 51"/>
                  <a:gd name="T16" fmla="*/ 7 w 36"/>
                  <a:gd name="T17" fmla="*/ 48 h 51"/>
                  <a:gd name="T18" fmla="*/ 4 w 36"/>
                  <a:gd name="T19" fmla="*/ 45 h 51"/>
                  <a:gd name="T20" fmla="*/ 3 w 36"/>
                  <a:gd name="T21" fmla="*/ 42 h 51"/>
                  <a:gd name="T22" fmla="*/ 1 w 36"/>
                  <a:gd name="T23" fmla="*/ 37 h 51"/>
                  <a:gd name="T24" fmla="*/ 0 w 36"/>
                  <a:gd name="T25" fmla="*/ 31 h 51"/>
                  <a:gd name="T26" fmla="*/ 1 w 36"/>
                  <a:gd name="T27" fmla="*/ 25 h 51"/>
                  <a:gd name="T28" fmla="*/ 3 w 36"/>
                  <a:gd name="T29" fmla="*/ 21 h 51"/>
                  <a:gd name="T30" fmla="*/ 4 w 36"/>
                  <a:gd name="T31" fmla="*/ 18 h 51"/>
                  <a:gd name="T32" fmla="*/ 7 w 36"/>
                  <a:gd name="T33" fmla="*/ 15 h 51"/>
                  <a:gd name="T34" fmla="*/ 12 w 36"/>
                  <a:gd name="T35" fmla="*/ 13 h 51"/>
                  <a:gd name="T36" fmla="*/ 16 w 36"/>
                  <a:gd name="T37" fmla="*/ 13 h 51"/>
                  <a:gd name="T38" fmla="*/ 19 w 36"/>
                  <a:gd name="T39" fmla="*/ 13 h 51"/>
                  <a:gd name="T40" fmla="*/ 24 w 36"/>
                  <a:gd name="T41" fmla="*/ 15 h 51"/>
                  <a:gd name="T42" fmla="*/ 27 w 36"/>
                  <a:gd name="T43" fmla="*/ 18 h 51"/>
                  <a:gd name="T44" fmla="*/ 27 w 36"/>
                  <a:gd name="T45" fmla="*/ 0 h 51"/>
                  <a:gd name="T46" fmla="*/ 36 w 36"/>
                  <a:gd name="T47" fmla="*/ 0 h 51"/>
                  <a:gd name="T48" fmla="*/ 36 w 36"/>
                  <a:gd name="T49" fmla="*/ 49 h 51"/>
                  <a:gd name="T50" fmla="*/ 10 w 36"/>
                  <a:gd name="T51" fmla="*/ 31 h 51"/>
                  <a:gd name="T52" fmla="*/ 10 w 36"/>
                  <a:gd name="T53" fmla="*/ 36 h 51"/>
                  <a:gd name="T54" fmla="*/ 12 w 36"/>
                  <a:gd name="T55" fmla="*/ 39 h 51"/>
                  <a:gd name="T56" fmla="*/ 15 w 36"/>
                  <a:gd name="T57" fmla="*/ 42 h 51"/>
                  <a:gd name="T58" fmla="*/ 18 w 36"/>
                  <a:gd name="T59" fmla="*/ 43 h 51"/>
                  <a:gd name="T60" fmla="*/ 21 w 36"/>
                  <a:gd name="T61" fmla="*/ 42 h 51"/>
                  <a:gd name="T62" fmla="*/ 24 w 36"/>
                  <a:gd name="T63" fmla="*/ 40 h 51"/>
                  <a:gd name="T64" fmla="*/ 25 w 36"/>
                  <a:gd name="T65" fmla="*/ 37 h 51"/>
                  <a:gd name="T66" fmla="*/ 27 w 36"/>
                  <a:gd name="T67" fmla="*/ 31 h 51"/>
                  <a:gd name="T68" fmla="*/ 25 w 36"/>
                  <a:gd name="T69" fmla="*/ 27 h 51"/>
                  <a:gd name="T70" fmla="*/ 24 w 36"/>
                  <a:gd name="T71" fmla="*/ 22 h 51"/>
                  <a:gd name="T72" fmla="*/ 21 w 36"/>
                  <a:gd name="T73" fmla="*/ 21 h 51"/>
                  <a:gd name="T74" fmla="*/ 18 w 36"/>
                  <a:gd name="T75" fmla="*/ 21 h 51"/>
                  <a:gd name="T76" fmla="*/ 15 w 36"/>
                  <a:gd name="T77" fmla="*/ 21 h 51"/>
                  <a:gd name="T78" fmla="*/ 12 w 36"/>
                  <a:gd name="T79" fmla="*/ 22 h 51"/>
                  <a:gd name="T80" fmla="*/ 10 w 36"/>
                  <a:gd name="T81" fmla="*/ 27 h 51"/>
                  <a:gd name="T82" fmla="*/ 10 w 36"/>
                  <a:gd name="T83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6" h="51">
                    <a:moveTo>
                      <a:pt x="36" y="49"/>
                    </a:moveTo>
                    <a:lnTo>
                      <a:pt x="27" y="49"/>
                    </a:lnTo>
                    <a:lnTo>
                      <a:pt x="27" y="45"/>
                    </a:lnTo>
                    <a:lnTo>
                      <a:pt x="24" y="46"/>
                    </a:lnTo>
                    <a:lnTo>
                      <a:pt x="21" y="49"/>
                    </a:lnTo>
                    <a:lnTo>
                      <a:pt x="18" y="49"/>
                    </a:lnTo>
                    <a:lnTo>
                      <a:pt x="15" y="51"/>
                    </a:lnTo>
                    <a:lnTo>
                      <a:pt x="12" y="49"/>
                    </a:lnTo>
                    <a:lnTo>
                      <a:pt x="7" y="48"/>
                    </a:lnTo>
                    <a:lnTo>
                      <a:pt x="4" y="45"/>
                    </a:lnTo>
                    <a:lnTo>
                      <a:pt x="3" y="42"/>
                    </a:lnTo>
                    <a:lnTo>
                      <a:pt x="1" y="37"/>
                    </a:lnTo>
                    <a:lnTo>
                      <a:pt x="0" y="31"/>
                    </a:lnTo>
                    <a:lnTo>
                      <a:pt x="1" y="25"/>
                    </a:lnTo>
                    <a:lnTo>
                      <a:pt x="3" y="21"/>
                    </a:lnTo>
                    <a:lnTo>
                      <a:pt x="4" y="18"/>
                    </a:lnTo>
                    <a:lnTo>
                      <a:pt x="7" y="15"/>
                    </a:lnTo>
                    <a:lnTo>
                      <a:pt x="12" y="13"/>
                    </a:lnTo>
                    <a:lnTo>
                      <a:pt x="16" y="13"/>
                    </a:lnTo>
                    <a:lnTo>
                      <a:pt x="19" y="13"/>
                    </a:lnTo>
                    <a:lnTo>
                      <a:pt x="24" y="15"/>
                    </a:lnTo>
                    <a:lnTo>
                      <a:pt x="27" y="18"/>
                    </a:lnTo>
                    <a:lnTo>
                      <a:pt x="27" y="0"/>
                    </a:lnTo>
                    <a:lnTo>
                      <a:pt x="36" y="0"/>
                    </a:lnTo>
                    <a:lnTo>
                      <a:pt x="36" y="49"/>
                    </a:lnTo>
                    <a:close/>
                    <a:moveTo>
                      <a:pt x="10" y="31"/>
                    </a:moveTo>
                    <a:lnTo>
                      <a:pt x="10" y="36"/>
                    </a:lnTo>
                    <a:lnTo>
                      <a:pt x="12" y="39"/>
                    </a:lnTo>
                    <a:lnTo>
                      <a:pt x="15" y="42"/>
                    </a:lnTo>
                    <a:lnTo>
                      <a:pt x="18" y="43"/>
                    </a:lnTo>
                    <a:lnTo>
                      <a:pt x="21" y="42"/>
                    </a:lnTo>
                    <a:lnTo>
                      <a:pt x="24" y="40"/>
                    </a:lnTo>
                    <a:lnTo>
                      <a:pt x="25" y="37"/>
                    </a:lnTo>
                    <a:lnTo>
                      <a:pt x="27" y="31"/>
                    </a:lnTo>
                    <a:lnTo>
                      <a:pt x="25" y="27"/>
                    </a:lnTo>
                    <a:lnTo>
                      <a:pt x="24" y="22"/>
                    </a:lnTo>
                    <a:lnTo>
                      <a:pt x="21" y="21"/>
                    </a:lnTo>
                    <a:lnTo>
                      <a:pt x="18" y="21"/>
                    </a:lnTo>
                    <a:lnTo>
                      <a:pt x="15" y="21"/>
                    </a:lnTo>
                    <a:lnTo>
                      <a:pt x="12" y="22"/>
                    </a:lnTo>
                    <a:lnTo>
                      <a:pt x="10" y="27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83" name="Freeform 2839"/>
              <p:cNvSpPr>
                <a:spLocks noEditPoints="1"/>
              </p:cNvSpPr>
              <p:nvPr/>
            </p:nvSpPr>
            <p:spPr bwMode="auto">
              <a:xfrm>
                <a:off x="443" y="3256"/>
                <a:ext cx="34" cy="38"/>
              </a:xfrm>
              <a:custGeom>
                <a:avLst/>
                <a:gdLst>
                  <a:gd name="T0" fmla="*/ 1 w 34"/>
                  <a:gd name="T1" fmla="*/ 9 h 38"/>
                  <a:gd name="T2" fmla="*/ 7 w 34"/>
                  <a:gd name="T3" fmla="*/ 2 h 38"/>
                  <a:gd name="T4" fmla="*/ 16 w 34"/>
                  <a:gd name="T5" fmla="*/ 0 h 38"/>
                  <a:gd name="T6" fmla="*/ 27 w 34"/>
                  <a:gd name="T7" fmla="*/ 2 h 38"/>
                  <a:gd name="T8" fmla="*/ 31 w 34"/>
                  <a:gd name="T9" fmla="*/ 5 h 38"/>
                  <a:gd name="T10" fmla="*/ 31 w 34"/>
                  <a:gd name="T11" fmla="*/ 14 h 38"/>
                  <a:gd name="T12" fmla="*/ 31 w 34"/>
                  <a:gd name="T13" fmla="*/ 29 h 38"/>
                  <a:gd name="T14" fmla="*/ 33 w 34"/>
                  <a:gd name="T15" fmla="*/ 35 h 38"/>
                  <a:gd name="T16" fmla="*/ 25 w 34"/>
                  <a:gd name="T17" fmla="*/ 36 h 38"/>
                  <a:gd name="T18" fmla="*/ 24 w 34"/>
                  <a:gd name="T19" fmla="*/ 33 h 38"/>
                  <a:gd name="T20" fmla="*/ 24 w 34"/>
                  <a:gd name="T21" fmla="*/ 32 h 38"/>
                  <a:gd name="T22" fmla="*/ 18 w 34"/>
                  <a:gd name="T23" fmla="*/ 36 h 38"/>
                  <a:gd name="T24" fmla="*/ 12 w 34"/>
                  <a:gd name="T25" fmla="*/ 38 h 38"/>
                  <a:gd name="T26" fmla="*/ 3 w 34"/>
                  <a:gd name="T27" fmla="*/ 35 h 38"/>
                  <a:gd name="T28" fmla="*/ 0 w 34"/>
                  <a:gd name="T29" fmla="*/ 27 h 38"/>
                  <a:gd name="T30" fmla="*/ 1 w 34"/>
                  <a:gd name="T31" fmla="*/ 21 h 38"/>
                  <a:gd name="T32" fmla="*/ 6 w 34"/>
                  <a:gd name="T33" fmla="*/ 17 h 38"/>
                  <a:gd name="T34" fmla="*/ 13 w 34"/>
                  <a:gd name="T35" fmla="*/ 15 h 38"/>
                  <a:gd name="T36" fmla="*/ 22 w 34"/>
                  <a:gd name="T37" fmla="*/ 12 h 38"/>
                  <a:gd name="T38" fmla="*/ 22 w 34"/>
                  <a:gd name="T39" fmla="*/ 9 h 38"/>
                  <a:gd name="T40" fmla="*/ 19 w 34"/>
                  <a:gd name="T41" fmla="*/ 8 h 38"/>
                  <a:gd name="T42" fmla="*/ 15 w 34"/>
                  <a:gd name="T43" fmla="*/ 8 h 38"/>
                  <a:gd name="T44" fmla="*/ 12 w 34"/>
                  <a:gd name="T45" fmla="*/ 9 h 38"/>
                  <a:gd name="T46" fmla="*/ 22 w 34"/>
                  <a:gd name="T47" fmla="*/ 20 h 38"/>
                  <a:gd name="T48" fmla="*/ 16 w 34"/>
                  <a:gd name="T49" fmla="*/ 21 h 38"/>
                  <a:gd name="T50" fmla="*/ 12 w 34"/>
                  <a:gd name="T51" fmla="*/ 23 h 38"/>
                  <a:gd name="T52" fmla="*/ 9 w 34"/>
                  <a:gd name="T53" fmla="*/ 26 h 38"/>
                  <a:gd name="T54" fmla="*/ 10 w 34"/>
                  <a:gd name="T55" fmla="*/ 29 h 38"/>
                  <a:gd name="T56" fmla="*/ 15 w 34"/>
                  <a:gd name="T57" fmla="*/ 30 h 38"/>
                  <a:gd name="T58" fmla="*/ 19 w 34"/>
                  <a:gd name="T59" fmla="*/ 29 h 38"/>
                  <a:gd name="T60" fmla="*/ 22 w 34"/>
                  <a:gd name="T61" fmla="*/ 26 h 38"/>
                  <a:gd name="T62" fmla="*/ 22 w 34"/>
                  <a:gd name="T63" fmla="*/ 2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" h="38">
                    <a:moveTo>
                      <a:pt x="10" y="11"/>
                    </a:moveTo>
                    <a:lnTo>
                      <a:pt x="1" y="9"/>
                    </a:lnTo>
                    <a:lnTo>
                      <a:pt x="4" y="6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7" y="2"/>
                    </a:lnTo>
                    <a:lnTo>
                      <a:pt x="28" y="3"/>
                    </a:lnTo>
                    <a:lnTo>
                      <a:pt x="31" y="5"/>
                    </a:lnTo>
                    <a:lnTo>
                      <a:pt x="31" y="9"/>
                    </a:lnTo>
                    <a:lnTo>
                      <a:pt x="31" y="14"/>
                    </a:lnTo>
                    <a:lnTo>
                      <a:pt x="31" y="24"/>
                    </a:lnTo>
                    <a:lnTo>
                      <a:pt x="31" y="29"/>
                    </a:lnTo>
                    <a:lnTo>
                      <a:pt x="33" y="32"/>
                    </a:lnTo>
                    <a:lnTo>
                      <a:pt x="33" y="35"/>
                    </a:lnTo>
                    <a:lnTo>
                      <a:pt x="34" y="36"/>
                    </a:lnTo>
                    <a:lnTo>
                      <a:pt x="25" y="36"/>
                    </a:lnTo>
                    <a:lnTo>
                      <a:pt x="24" y="35"/>
                    </a:lnTo>
                    <a:lnTo>
                      <a:pt x="24" y="33"/>
                    </a:lnTo>
                    <a:lnTo>
                      <a:pt x="24" y="33"/>
                    </a:lnTo>
                    <a:lnTo>
                      <a:pt x="24" y="32"/>
                    </a:lnTo>
                    <a:lnTo>
                      <a:pt x="21" y="35"/>
                    </a:lnTo>
                    <a:lnTo>
                      <a:pt x="18" y="36"/>
                    </a:lnTo>
                    <a:lnTo>
                      <a:pt x="15" y="36"/>
                    </a:lnTo>
                    <a:lnTo>
                      <a:pt x="12" y="38"/>
                    </a:lnTo>
                    <a:lnTo>
                      <a:pt x="7" y="36"/>
                    </a:lnTo>
                    <a:lnTo>
                      <a:pt x="3" y="35"/>
                    </a:lnTo>
                    <a:lnTo>
                      <a:pt x="1" y="30"/>
                    </a:lnTo>
                    <a:lnTo>
                      <a:pt x="0" y="27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3" y="20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13" y="15"/>
                    </a:lnTo>
                    <a:lnTo>
                      <a:pt x="19" y="14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2" y="9"/>
                    </a:lnTo>
                    <a:lnTo>
                      <a:pt x="21" y="8"/>
                    </a:lnTo>
                    <a:lnTo>
                      <a:pt x="19" y="8"/>
                    </a:lnTo>
                    <a:lnTo>
                      <a:pt x="16" y="8"/>
                    </a:lnTo>
                    <a:lnTo>
                      <a:pt x="15" y="8"/>
                    </a:lnTo>
                    <a:lnTo>
                      <a:pt x="12" y="8"/>
                    </a:lnTo>
                    <a:lnTo>
                      <a:pt x="12" y="9"/>
                    </a:lnTo>
                    <a:lnTo>
                      <a:pt x="10" y="11"/>
                    </a:lnTo>
                    <a:close/>
                    <a:moveTo>
                      <a:pt x="22" y="20"/>
                    </a:moveTo>
                    <a:lnTo>
                      <a:pt x="21" y="21"/>
                    </a:lnTo>
                    <a:lnTo>
                      <a:pt x="16" y="21"/>
                    </a:lnTo>
                    <a:lnTo>
                      <a:pt x="13" y="23"/>
                    </a:lnTo>
                    <a:lnTo>
                      <a:pt x="12" y="23"/>
                    </a:lnTo>
                    <a:lnTo>
                      <a:pt x="10" y="24"/>
                    </a:lnTo>
                    <a:lnTo>
                      <a:pt x="9" y="26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8" y="30"/>
                    </a:lnTo>
                    <a:lnTo>
                      <a:pt x="19" y="29"/>
                    </a:lnTo>
                    <a:lnTo>
                      <a:pt x="21" y="27"/>
                    </a:lnTo>
                    <a:lnTo>
                      <a:pt x="22" y="26"/>
                    </a:lnTo>
                    <a:lnTo>
                      <a:pt x="22" y="24"/>
                    </a:lnTo>
                    <a:lnTo>
                      <a:pt x="22" y="21"/>
                    </a:lnTo>
                    <a:lnTo>
                      <a:pt x="22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84" name="Freeform 2840"/>
              <p:cNvSpPr>
                <a:spLocks/>
              </p:cNvSpPr>
              <p:nvPr/>
            </p:nvSpPr>
            <p:spPr bwMode="auto">
              <a:xfrm>
                <a:off x="480" y="3244"/>
                <a:ext cx="23" cy="50"/>
              </a:xfrm>
              <a:custGeom>
                <a:avLst/>
                <a:gdLst>
                  <a:gd name="T0" fmla="*/ 21 w 23"/>
                  <a:gd name="T1" fmla="*/ 12 h 50"/>
                  <a:gd name="T2" fmla="*/ 21 w 23"/>
                  <a:gd name="T3" fmla="*/ 20 h 50"/>
                  <a:gd name="T4" fmla="*/ 14 w 23"/>
                  <a:gd name="T5" fmla="*/ 20 h 50"/>
                  <a:gd name="T6" fmla="*/ 14 w 23"/>
                  <a:gd name="T7" fmla="*/ 35 h 50"/>
                  <a:gd name="T8" fmla="*/ 14 w 23"/>
                  <a:gd name="T9" fmla="*/ 39 h 50"/>
                  <a:gd name="T10" fmla="*/ 14 w 23"/>
                  <a:gd name="T11" fmla="*/ 41 h 50"/>
                  <a:gd name="T12" fmla="*/ 15 w 23"/>
                  <a:gd name="T13" fmla="*/ 41 h 50"/>
                  <a:gd name="T14" fmla="*/ 15 w 23"/>
                  <a:gd name="T15" fmla="*/ 42 h 50"/>
                  <a:gd name="T16" fmla="*/ 17 w 23"/>
                  <a:gd name="T17" fmla="*/ 42 h 50"/>
                  <a:gd name="T18" fmla="*/ 17 w 23"/>
                  <a:gd name="T19" fmla="*/ 42 h 50"/>
                  <a:gd name="T20" fmla="*/ 20 w 23"/>
                  <a:gd name="T21" fmla="*/ 42 h 50"/>
                  <a:gd name="T22" fmla="*/ 21 w 23"/>
                  <a:gd name="T23" fmla="*/ 41 h 50"/>
                  <a:gd name="T24" fmla="*/ 23 w 23"/>
                  <a:gd name="T25" fmla="*/ 48 h 50"/>
                  <a:gd name="T26" fmla="*/ 18 w 23"/>
                  <a:gd name="T27" fmla="*/ 48 h 50"/>
                  <a:gd name="T28" fmla="*/ 14 w 23"/>
                  <a:gd name="T29" fmla="*/ 50 h 50"/>
                  <a:gd name="T30" fmla="*/ 12 w 23"/>
                  <a:gd name="T31" fmla="*/ 50 h 50"/>
                  <a:gd name="T32" fmla="*/ 9 w 23"/>
                  <a:gd name="T33" fmla="*/ 48 h 50"/>
                  <a:gd name="T34" fmla="*/ 8 w 23"/>
                  <a:gd name="T35" fmla="*/ 47 h 50"/>
                  <a:gd name="T36" fmla="*/ 6 w 23"/>
                  <a:gd name="T37" fmla="*/ 47 h 50"/>
                  <a:gd name="T38" fmla="*/ 6 w 23"/>
                  <a:gd name="T39" fmla="*/ 45 h 50"/>
                  <a:gd name="T40" fmla="*/ 5 w 23"/>
                  <a:gd name="T41" fmla="*/ 42 h 50"/>
                  <a:gd name="T42" fmla="*/ 5 w 23"/>
                  <a:gd name="T43" fmla="*/ 39 h 50"/>
                  <a:gd name="T44" fmla="*/ 5 w 23"/>
                  <a:gd name="T45" fmla="*/ 36 h 50"/>
                  <a:gd name="T46" fmla="*/ 5 w 23"/>
                  <a:gd name="T47" fmla="*/ 20 h 50"/>
                  <a:gd name="T48" fmla="*/ 0 w 23"/>
                  <a:gd name="T49" fmla="*/ 20 h 50"/>
                  <a:gd name="T50" fmla="*/ 0 w 23"/>
                  <a:gd name="T51" fmla="*/ 12 h 50"/>
                  <a:gd name="T52" fmla="*/ 5 w 23"/>
                  <a:gd name="T53" fmla="*/ 12 h 50"/>
                  <a:gd name="T54" fmla="*/ 5 w 23"/>
                  <a:gd name="T55" fmla="*/ 5 h 50"/>
                  <a:gd name="T56" fmla="*/ 14 w 23"/>
                  <a:gd name="T57" fmla="*/ 0 h 50"/>
                  <a:gd name="T58" fmla="*/ 14 w 23"/>
                  <a:gd name="T59" fmla="*/ 12 h 50"/>
                  <a:gd name="T60" fmla="*/ 21 w 23"/>
                  <a:gd name="T61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" h="50">
                    <a:moveTo>
                      <a:pt x="21" y="12"/>
                    </a:moveTo>
                    <a:lnTo>
                      <a:pt x="21" y="20"/>
                    </a:lnTo>
                    <a:lnTo>
                      <a:pt x="14" y="20"/>
                    </a:lnTo>
                    <a:lnTo>
                      <a:pt x="14" y="35"/>
                    </a:lnTo>
                    <a:lnTo>
                      <a:pt x="14" y="39"/>
                    </a:lnTo>
                    <a:lnTo>
                      <a:pt x="14" y="41"/>
                    </a:lnTo>
                    <a:lnTo>
                      <a:pt x="15" y="41"/>
                    </a:lnTo>
                    <a:lnTo>
                      <a:pt x="15" y="42"/>
                    </a:lnTo>
                    <a:lnTo>
                      <a:pt x="17" y="42"/>
                    </a:lnTo>
                    <a:lnTo>
                      <a:pt x="17" y="42"/>
                    </a:lnTo>
                    <a:lnTo>
                      <a:pt x="20" y="42"/>
                    </a:lnTo>
                    <a:lnTo>
                      <a:pt x="21" y="41"/>
                    </a:lnTo>
                    <a:lnTo>
                      <a:pt x="23" y="48"/>
                    </a:lnTo>
                    <a:lnTo>
                      <a:pt x="18" y="48"/>
                    </a:lnTo>
                    <a:lnTo>
                      <a:pt x="14" y="50"/>
                    </a:lnTo>
                    <a:lnTo>
                      <a:pt x="12" y="50"/>
                    </a:lnTo>
                    <a:lnTo>
                      <a:pt x="9" y="48"/>
                    </a:lnTo>
                    <a:lnTo>
                      <a:pt x="8" y="47"/>
                    </a:lnTo>
                    <a:lnTo>
                      <a:pt x="6" y="47"/>
                    </a:lnTo>
                    <a:lnTo>
                      <a:pt x="6" y="45"/>
                    </a:lnTo>
                    <a:lnTo>
                      <a:pt x="5" y="42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5" y="20"/>
                    </a:lnTo>
                    <a:lnTo>
                      <a:pt x="0" y="2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5"/>
                    </a:lnTo>
                    <a:lnTo>
                      <a:pt x="14" y="0"/>
                    </a:lnTo>
                    <a:lnTo>
                      <a:pt x="14" y="12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85" name="Freeform 2841"/>
              <p:cNvSpPr>
                <a:spLocks noEditPoints="1"/>
              </p:cNvSpPr>
              <p:nvPr/>
            </p:nvSpPr>
            <p:spPr bwMode="auto">
              <a:xfrm>
                <a:off x="504" y="3256"/>
                <a:ext cx="35" cy="38"/>
              </a:xfrm>
              <a:custGeom>
                <a:avLst/>
                <a:gdLst>
                  <a:gd name="T0" fmla="*/ 2 w 35"/>
                  <a:gd name="T1" fmla="*/ 9 h 38"/>
                  <a:gd name="T2" fmla="*/ 6 w 35"/>
                  <a:gd name="T3" fmla="*/ 2 h 38"/>
                  <a:gd name="T4" fmla="*/ 17 w 35"/>
                  <a:gd name="T5" fmla="*/ 0 h 38"/>
                  <a:gd name="T6" fmla="*/ 26 w 35"/>
                  <a:gd name="T7" fmla="*/ 2 h 38"/>
                  <a:gd name="T8" fmla="*/ 30 w 35"/>
                  <a:gd name="T9" fmla="*/ 5 h 38"/>
                  <a:gd name="T10" fmla="*/ 32 w 35"/>
                  <a:gd name="T11" fmla="*/ 14 h 38"/>
                  <a:gd name="T12" fmla="*/ 32 w 35"/>
                  <a:gd name="T13" fmla="*/ 29 h 38"/>
                  <a:gd name="T14" fmla="*/ 33 w 35"/>
                  <a:gd name="T15" fmla="*/ 35 h 38"/>
                  <a:gd name="T16" fmla="*/ 24 w 35"/>
                  <a:gd name="T17" fmla="*/ 36 h 38"/>
                  <a:gd name="T18" fmla="*/ 24 w 35"/>
                  <a:gd name="T19" fmla="*/ 33 h 38"/>
                  <a:gd name="T20" fmla="*/ 23 w 35"/>
                  <a:gd name="T21" fmla="*/ 32 h 38"/>
                  <a:gd name="T22" fmla="*/ 18 w 35"/>
                  <a:gd name="T23" fmla="*/ 36 h 38"/>
                  <a:gd name="T24" fmla="*/ 12 w 35"/>
                  <a:gd name="T25" fmla="*/ 38 h 38"/>
                  <a:gd name="T26" fmla="*/ 3 w 35"/>
                  <a:gd name="T27" fmla="*/ 35 h 38"/>
                  <a:gd name="T28" fmla="*/ 0 w 35"/>
                  <a:gd name="T29" fmla="*/ 27 h 38"/>
                  <a:gd name="T30" fmla="*/ 2 w 35"/>
                  <a:gd name="T31" fmla="*/ 21 h 38"/>
                  <a:gd name="T32" fmla="*/ 6 w 35"/>
                  <a:gd name="T33" fmla="*/ 17 h 38"/>
                  <a:gd name="T34" fmla="*/ 14 w 35"/>
                  <a:gd name="T35" fmla="*/ 15 h 38"/>
                  <a:gd name="T36" fmla="*/ 23 w 35"/>
                  <a:gd name="T37" fmla="*/ 12 h 38"/>
                  <a:gd name="T38" fmla="*/ 23 w 35"/>
                  <a:gd name="T39" fmla="*/ 9 h 38"/>
                  <a:gd name="T40" fmla="*/ 20 w 35"/>
                  <a:gd name="T41" fmla="*/ 8 h 38"/>
                  <a:gd name="T42" fmla="*/ 14 w 35"/>
                  <a:gd name="T43" fmla="*/ 8 h 38"/>
                  <a:gd name="T44" fmla="*/ 11 w 35"/>
                  <a:gd name="T45" fmla="*/ 9 h 38"/>
                  <a:gd name="T46" fmla="*/ 23 w 35"/>
                  <a:gd name="T47" fmla="*/ 20 h 38"/>
                  <a:gd name="T48" fmla="*/ 17 w 35"/>
                  <a:gd name="T49" fmla="*/ 21 h 38"/>
                  <a:gd name="T50" fmla="*/ 11 w 35"/>
                  <a:gd name="T51" fmla="*/ 23 h 38"/>
                  <a:gd name="T52" fmla="*/ 9 w 35"/>
                  <a:gd name="T53" fmla="*/ 26 h 38"/>
                  <a:gd name="T54" fmla="*/ 11 w 35"/>
                  <a:gd name="T55" fmla="*/ 29 h 38"/>
                  <a:gd name="T56" fmla="*/ 15 w 35"/>
                  <a:gd name="T57" fmla="*/ 30 h 38"/>
                  <a:gd name="T58" fmla="*/ 20 w 35"/>
                  <a:gd name="T59" fmla="*/ 29 h 38"/>
                  <a:gd name="T60" fmla="*/ 23 w 35"/>
                  <a:gd name="T61" fmla="*/ 26 h 38"/>
                  <a:gd name="T62" fmla="*/ 23 w 35"/>
                  <a:gd name="T63" fmla="*/ 2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" h="38">
                    <a:moveTo>
                      <a:pt x="11" y="11"/>
                    </a:moveTo>
                    <a:lnTo>
                      <a:pt x="2" y="9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2"/>
                    </a:lnTo>
                    <a:lnTo>
                      <a:pt x="29" y="3"/>
                    </a:lnTo>
                    <a:lnTo>
                      <a:pt x="30" y="5"/>
                    </a:lnTo>
                    <a:lnTo>
                      <a:pt x="32" y="9"/>
                    </a:lnTo>
                    <a:lnTo>
                      <a:pt x="32" y="14"/>
                    </a:lnTo>
                    <a:lnTo>
                      <a:pt x="32" y="24"/>
                    </a:lnTo>
                    <a:lnTo>
                      <a:pt x="32" y="29"/>
                    </a:lnTo>
                    <a:lnTo>
                      <a:pt x="32" y="32"/>
                    </a:lnTo>
                    <a:lnTo>
                      <a:pt x="33" y="35"/>
                    </a:lnTo>
                    <a:lnTo>
                      <a:pt x="35" y="36"/>
                    </a:lnTo>
                    <a:lnTo>
                      <a:pt x="24" y="36"/>
                    </a:lnTo>
                    <a:lnTo>
                      <a:pt x="24" y="35"/>
                    </a:lnTo>
                    <a:lnTo>
                      <a:pt x="24" y="33"/>
                    </a:lnTo>
                    <a:lnTo>
                      <a:pt x="24" y="33"/>
                    </a:lnTo>
                    <a:lnTo>
                      <a:pt x="23" y="32"/>
                    </a:lnTo>
                    <a:lnTo>
                      <a:pt x="21" y="35"/>
                    </a:lnTo>
                    <a:lnTo>
                      <a:pt x="18" y="36"/>
                    </a:lnTo>
                    <a:lnTo>
                      <a:pt x="15" y="36"/>
                    </a:lnTo>
                    <a:lnTo>
                      <a:pt x="12" y="38"/>
                    </a:lnTo>
                    <a:lnTo>
                      <a:pt x="8" y="36"/>
                    </a:lnTo>
                    <a:lnTo>
                      <a:pt x="3" y="35"/>
                    </a:lnTo>
                    <a:lnTo>
                      <a:pt x="2" y="30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2" y="21"/>
                    </a:lnTo>
                    <a:lnTo>
                      <a:pt x="3" y="20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14" y="15"/>
                    </a:lnTo>
                    <a:lnTo>
                      <a:pt x="18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9"/>
                    </a:lnTo>
                    <a:lnTo>
                      <a:pt x="21" y="8"/>
                    </a:lnTo>
                    <a:lnTo>
                      <a:pt x="20" y="8"/>
                    </a:lnTo>
                    <a:lnTo>
                      <a:pt x="17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1" y="9"/>
                    </a:lnTo>
                    <a:lnTo>
                      <a:pt x="11" y="11"/>
                    </a:lnTo>
                    <a:close/>
                    <a:moveTo>
                      <a:pt x="23" y="20"/>
                    </a:moveTo>
                    <a:lnTo>
                      <a:pt x="20" y="21"/>
                    </a:lnTo>
                    <a:lnTo>
                      <a:pt x="17" y="21"/>
                    </a:lnTo>
                    <a:lnTo>
                      <a:pt x="14" y="23"/>
                    </a:lnTo>
                    <a:lnTo>
                      <a:pt x="11" y="23"/>
                    </a:lnTo>
                    <a:lnTo>
                      <a:pt x="11" y="24"/>
                    </a:lnTo>
                    <a:lnTo>
                      <a:pt x="9" y="26"/>
                    </a:lnTo>
                    <a:lnTo>
                      <a:pt x="9" y="27"/>
                    </a:lnTo>
                    <a:lnTo>
                      <a:pt x="11" y="29"/>
                    </a:lnTo>
                    <a:lnTo>
                      <a:pt x="12" y="30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20" y="29"/>
                    </a:lnTo>
                    <a:lnTo>
                      <a:pt x="21" y="27"/>
                    </a:lnTo>
                    <a:lnTo>
                      <a:pt x="23" y="26"/>
                    </a:lnTo>
                    <a:lnTo>
                      <a:pt x="23" y="24"/>
                    </a:lnTo>
                    <a:lnTo>
                      <a:pt x="23" y="21"/>
                    </a:lnTo>
                    <a:lnTo>
                      <a:pt x="23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86" name="Rectangle 2842"/>
              <p:cNvSpPr>
                <a:spLocks noChangeArrowheads="1"/>
              </p:cNvSpPr>
              <p:nvPr/>
            </p:nvSpPr>
            <p:spPr bwMode="auto">
              <a:xfrm>
                <a:off x="1065" y="3115"/>
                <a:ext cx="890" cy="888"/>
              </a:xfrm>
              <a:prstGeom prst="rect">
                <a:avLst/>
              </a:prstGeom>
              <a:noFill/>
              <a:ln w="793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87" name="Freeform 2843"/>
              <p:cNvSpPr>
                <a:spLocks/>
              </p:cNvSpPr>
              <p:nvPr/>
            </p:nvSpPr>
            <p:spPr bwMode="auto">
              <a:xfrm>
                <a:off x="1638" y="39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88" name="Freeform 2844"/>
              <p:cNvSpPr>
                <a:spLocks/>
              </p:cNvSpPr>
              <p:nvPr/>
            </p:nvSpPr>
            <p:spPr bwMode="auto">
              <a:xfrm>
                <a:off x="1632" y="39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89" name="Freeform 2845"/>
              <p:cNvSpPr>
                <a:spLocks/>
              </p:cNvSpPr>
              <p:nvPr/>
            </p:nvSpPr>
            <p:spPr bwMode="auto">
              <a:xfrm>
                <a:off x="1515" y="394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90" name="Freeform 2846"/>
              <p:cNvSpPr>
                <a:spLocks/>
              </p:cNvSpPr>
              <p:nvPr/>
            </p:nvSpPr>
            <p:spPr bwMode="auto">
              <a:xfrm>
                <a:off x="1505" y="39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91" name="Freeform 2847"/>
              <p:cNvSpPr>
                <a:spLocks/>
              </p:cNvSpPr>
              <p:nvPr/>
            </p:nvSpPr>
            <p:spPr bwMode="auto">
              <a:xfrm>
                <a:off x="1494" y="39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92" name="Freeform 2848"/>
              <p:cNvSpPr>
                <a:spLocks/>
              </p:cNvSpPr>
              <p:nvPr/>
            </p:nvSpPr>
            <p:spPr bwMode="auto">
              <a:xfrm>
                <a:off x="1491" y="394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93" name="Freeform 2849"/>
              <p:cNvSpPr>
                <a:spLocks/>
              </p:cNvSpPr>
              <p:nvPr/>
            </p:nvSpPr>
            <p:spPr bwMode="auto">
              <a:xfrm>
                <a:off x="1493" y="39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94" name="Freeform 2850"/>
              <p:cNvSpPr>
                <a:spLocks/>
              </p:cNvSpPr>
              <p:nvPr/>
            </p:nvSpPr>
            <p:spPr bwMode="auto">
              <a:xfrm>
                <a:off x="1488" y="39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95" name="Freeform 2851"/>
              <p:cNvSpPr>
                <a:spLocks/>
              </p:cNvSpPr>
              <p:nvPr/>
            </p:nvSpPr>
            <p:spPr bwMode="auto">
              <a:xfrm>
                <a:off x="1464" y="39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96" name="Freeform 2852"/>
              <p:cNvSpPr>
                <a:spLocks/>
              </p:cNvSpPr>
              <p:nvPr/>
            </p:nvSpPr>
            <p:spPr bwMode="auto">
              <a:xfrm>
                <a:off x="1467" y="39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97" name="Freeform 2853"/>
              <p:cNvSpPr>
                <a:spLocks/>
              </p:cNvSpPr>
              <p:nvPr/>
            </p:nvSpPr>
            <p:spPr bwMode="auto">
              <a:xfrm>
                <a:off x="1454" y="39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98" name="Freeform 2854"/>
              <p:cNvSpPr>
                <a:spLocks/>
              </p:cNvSpPr>
              <p:nvPr/>
            </p:nvSpPr>
            <p:spPr bwMode="auto">
              <a:xfrm>
                <a:off x="1407" y="39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199" name="Freeform 2855"/>
              <p:cNvSpPr>
                <a:spLocks/>
              </p:cNvSpPr>
              <p:nvPr/>
            </p:nvSpPr>
            <p:spPr bwMode="auto">
              <a:xfrm>
                <a:off x="1368" y="39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00" name="Freeform 2856"/>
              <p:cNvSpPr>
                <a:spLocks/>
              </p:cNvSpPr>
              <p:nvPr/>
            </p:nvSpPr>
            <p:spPr bwMode="auto">
              <a:xfrm>
                <a:off x="1242" y="39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01" name="Freeform 2857"/>
              <p:cNvSpPr>
                <a:spLocks/>
              </p:cNvSpPr>
              <p:nvPr/>
            </p:nvSpPr>
            <p:spPr bwMode="auto">
              <a:xfrm>
                <a:off x="1737" y="395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02" name="Freeform 2858"/>
              <p:cNvSpPr>
                <a:spLocks/>
              </p:cNvSpPr>
              <p:nvPr/>
            </p:nvSpPr>
            <p:spPr bwMode="auto">
              <a:xfrm>
                <a:off x="1604" y="394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03" name="Freeform 2859"/>
              <p:cNvSpPr>
                <a:spLocks/>
              </p:cNvSpPr>
              <p:nvPr/>
            </p:nvSpPr>
            <p:spPr bwMode="auto">
              <a:xfrm>
                <a:off x="1584" y="394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04" name="Freeform 2860"/>
              <p:cNvSpPr>
                <a:spLocks/>
              </p:cNvSpPr>
              <p:nvPr/>
            </p:nvSpPr>
            <p:spPr bwMode="auto">
              <a:xfrm>
                <a:off x="1554" y="39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05" name="Freeform 2861"/>
              <p:cNvSpPr>
                <a:spLocks/>
              </p:cNvSpPr>
              <p:nvPr/>
            </p:nvSpPr>
            <p:spPr bwMode="auto">
              <a:xfrm>
                <a:off x="1545" y="39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06" name="Freeform 2862"/>
              <p:cNvSpPr>
                <a:spLocks/>
              </p:cNvSpPr>
              <p:nvPr/>
            </p:nvSpPr>
            <p:spPr bwMode="auto">
              <a:xfrm>
                <a:off x="1544" y="39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07" name="Freeform 2863"/>
              <p:cNvSpPr>
                <a:spLocks/>
              </p:cNvSpPr>
              <p:nvPr/>
            </p:nvSpPr>
            <p:spPr bwMode="auto">
              <a:xfrm>
                <a:off x="1533" y="39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08" name="Freeform 2864"/>
              <p:cNvSpPr>
                <a:spLocks/>
              </p:cNvSpPr>
              <p:nvPr/>
            </p:nvSpPr>
            <p:spPr bwMode="auto">
              <a:xfrm>
                <a:off x="1535" y="394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09" name="Freeform 2865"/>
              <p:cNvSpPr>
                <a:spLocks/>
              </p:cNvSpPr>
              <p:nvPr/>
            </p:nvSpPr>
            <p:spPr bwMode="auto">
              <a:xfrm>
                <a:off x="1530" y="39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10" name="Freeform 2866"/>
              <p:cNvSpPr>
                <a:spLocks/>
              </p:cNvSpPr>
              <p:nvPr/>
            </p:nvSpPr>
            <p:spPr bwMode="auto">
              <a:xfrm>
                <a:off x="1407" y="395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11" name="Freeform 2867"/>
              <p:cNvSpPr>
                <a:spLocks/>
              </p:cNvSpPr>
              <p:nvPr/>
            </p:nvSpPr>
            <p:spPr bwMode="auto">
              <a:xfrm>
                <a:off x="1383" y="39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12" name="Freeform 2868"/>
              <p:cNvSpPr>
                <a:spLocks/>
              </p:cNvSpPr>
              <p:nvPr/>
            </p:nvSpPr>
            <p:spPr bwMode="auto">
              <a:xfrm>
                <a:off x="1367" y="39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13" name="Freeform 2869"/>
              <p:cNvSpPr>
                <a:spLocks/>
              </p:cNvSpPr>
              <p:nvPr/>
            </p:nvSpPr>
            <p:spPr bwMode="auto">
              <a:xfrm>
                <a:off x="1344" y="39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14" name="Freeform 2870"/>
              <p:cNvSpPr>
                <a:spLocks/>
              </p:cNvSpPr>
              <p:nvPr/>
            </p:nvSpPr>
            <p:spPr bwMode="auto">
              <a:xfrm>
                <a:off x="1278" y="395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15" name="Freeform 2871"/>
              <p:cNvSpPr>
                <a:spLocks/>
              </p:cNvSpPr>
              <p:nvPr/>
            </p:nvSpPr>
            <p:spPr bwMode="auto">
              <a:xfrm>
                <a:off x="1227" y="39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16" name="Freeform 2872"/>
              <p:cNvSpPr>
                <a:spLocks/>
              </p:cNvSpPr>
              <p:nvPr/>
            </p:nvSpPr>
            <p:spPr bwMode="auto">
              <a:xfrm>
                <a:off x="1095" y="395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17" name="Freeform 2873"/>
              <p:cNvSpPr>
                <a:spLocks/>
              </p:cNvSpPr>
              <p:nvPr/>
            </p:nvSpPr>
            <p:spPr bwMode="auto">
              <a:xfrm>
                <a:off x="1947" y="39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18" name="Freeform 2874"/>
              <p:cNvSpPr>
                <a:spLocks/>
              </p:cNvSpPr>
              <p:nvPr/>
            </p:nvSpPr>
            <p:spPr bwMode="auto">
              <a:xfrm>
                <a:off x="1728" y="39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19" name="Freeform 2875"/>
              <p:cNvSpPr>
                <a:spLocks/>
              </p:cNvSpPr>
              <p:nvPr/>
            </p:nvSpPr>
            <p:spPr bwMode="auto">
              <a:xfrm>
                <a:off x="1715" y="39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20" name="Freeform 2876"/>
              <p:cNvSpPr>
                <a:spLocks/>
              </p:cNvSpPr>
              <p:nvPr/>
            </p:nvSpPr>
            <p:spPr bwMode="auto">
              <a:xfrm>
                <a:off x="1673" y="39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21" name="Freeform 2877"/>
              <p:cNvSpPr>
                <a:spLocks/>
              </p:cNvSpPr>
              <p:nvPr/>
            </p:nvSpPr>
            <p:spPr bwMode="auto">
              <a:xfrm>
                <a:off x="1671" y="39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22" name="Freeform 2878"/>
              <p:cNvSpPr>
                <a:spLocks/>
              </p:cNvSpPr>
              <p:nvPr/>
            </p:nvSpPr>
            <p:spPr bwMode="auto">
              <a:xfrm>
                <a:off x="1662" y="39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23" name="Freeform 2879"/>
              <p:cNvSpPr>
                <a:spLocks/>
              </p:cNvSpPr>
              <p:nvPr/>
            </p:nvSpPr>
            <p:spPr bwMode="auto">
              <a:xfrm>
                <a:off x="1617" y="39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24" name="Freeform 2880"/>
              <p:cNvSpPr>
                <a:spLocks/>
              </p:cNvSpPr>
              <p:nvPr/>
            </p:nvSpPr>
            <p:spPr bwMode="auto">
              <a:xfrm>
                <a:off x="1545" y="39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25" name="Freeform 2881"/>
              <p:cNvSpPr>
                <a:spLocks/>
              </p:cNvSpPr>
              <p:nvPr/>
            </p:nvSpPr>
            <p:spPr bwMode="auto">
              <a:xfrm>
                <a:off x="1539" y="39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26" name="Freeform 2882"/>
              <p:cNvSpPr>
                <a:spLocks/>
              </p:cNvSpPr>
              <p:nvPr/>
            </p:nvSpPr>
            <p:spPr bwMode="auto">
              <a:xfrm>
                <a:off x="1490" y="39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27" name="Freeform 2883"/>
              <p:cNvSpPr>
                <a:spLocks/>
              </p:cNvSpPr>
              <p:nvPr/>
            </p:nvSpPr>
            <p:spPr bwMode="auto">
              <a:xfrm>
                <a:off x="1428" y="39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28" name="Freeform 2884"/>
              <p:cNvSpPr>
                <a:spLocks/>
              </p:cNvSpPr>
              <p:nvPr/>
            </p:nvSpPr>
            <p:spPr bwMode="auto">
              <a:xfrm>
                <a:off x="1424" y="39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29" name="Freeform 2885"/>
              <p:cNvSpPr>
                <a:spLocks/>
              </p:cNvSpPr>
              <p:nvPr/>
            </p:nvSpPr>
            <p:spPr bwMode="auto">
              <a:xfrm>
                <a:off x="1398" y="39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30" name="Freeform 2886"/>
              <p:cNvSpPr>
                <a:spLocks/>
              </p:cNvSpPr>
              <p:nvPr/>
            </p:nvSpPr>
            <p:spPr bwMode="auto">
              <a:xfrm>
                <a:off x="1397" y="39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31" name="Freeform 2887"/>
              <p:cNvSpPr>
                <a:spLocks/>
              </p:cNvSpPr>
              <p:nvPr/>
            </p:nvSpPr>
            <p:spPr bwMode="auto">
              <a:xfrm>
                <a:off x="1320" y="39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32" name="Freeform 2888"/>
              <p:cNvSpPr>
                <a:spLocks/>
              </p:cNvSpPr>
              <p:nvPr/>
            </p:nvSpPr>
            <p:spPr bwMode="auto">
              <a:xfrm>
                <a:off x="1893" y="39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33" name="Freeform 2889"/>
              <p:cNvSpPr>
                <a:spLocks/>
              </p:cNvSpPr>
              <p:nvPr/>
            </p:nvSpPr>
            <p:spPr bwMode="auto">
              <a:xfrm>
                <a:off x="1742" y="39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34" name="Freeform 2890"/>
              <p:cNvSpPr>
                <a:spLocks/>
              </p:cNvSpPr>
              <p:nvPr/>
            </p:nvSpPr>
            <p:spPr bwMode="auto">
              <a:xfrm>
                <a:off x="1644" y="39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35" name="Freeform 2891"/>
              <p:cNvSpPr>
                <a:spLocks/>
              </p:cNvSpPr>
              <p:nvPr/>
            </p:nvSpPr>
            <p:spPr bwMode="auto">
              <a:xfrm>
                <a:off x="1640" y="39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36" name="Freeform 2892"/>
              <p:cNvSpPr>
                <a:spLocks/>
              </p:cNvSpPr>
              <p:nvPr/>
            </p:nvSpPr>
            <p:spPr bwMode="auto">
              <a:xfrm>
                <a:off x="1545" y="39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37" name="Freeform 2893"/>
              <p:cNvSpPr>
                <a:spLocks/>
              </p:cNvSpPr>
              <p:nvPr/>
            </p:nvSpPr>
            <p:spPr bwMode="auto">
              <a:xfrm>
                <a:off x="1509" y="39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38" name="Freeform 2894"/>
              <p:cNvSpPr>
                <a:spLocks/>
              </p:cNvSpPr>
              <p:nvPr/>
            </p:nvSpPr>
            <p:spPr bwMode="auto">
              <a:xfrm>
                <a:off x="1485" y="39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39" name="Freeform 2895"/>
              <p:cNvSpPr>
                <a:spLocks/>
              </p:cNvSpPr>
              <p:nvPr/>
            </p:nvSpPr>
            <p:spPr bwMode="auto">
              <a:xfrm>
                <a:off x="1479" y="39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40" name="Freeform 2896"/>
              <p:cNvSpPr>
                <a:spLocks/>
              </p:cNvSpPr>
              <p:nvPr/>
            </p:nvSpPr>
            <p:spPr bwMode="auto">
              <a:xfrm>
                <a:off x="1449" y="39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41" name="Freeform 2897"/>
              <p:cNvSpPr>
                <a:spLocks/>
              </p:cNvSpPr>
              <p:nvPr/>
            </p:nvSpPr>
            <p:spPr bwMode="auto">
              <a:xfrm>
                <a:off x="1439" y="39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42" name="Freeform 2898"/>
              <p:cNvSpPr>
                <a:spLocks/>
              </p:cNvSpPr>
              <p:nvPr/>
            </p:nvSpPr>
            <p:spPr bwMode="auto">
              <a:xfrm>
                <a:off x="1418" y="39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43" name="Freeform 2899"/>
              <p:cNvSpPr>
                <a:spLocks/>
              </p:cNvSpPr>
              <p:nvPr/>
            </p:nvSpPr>
            <p:spPr bwMode="auto">
              <a:xfrm>
                <a:off x="1394" y="39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44" name="Freeform 2900"/>
              <p:cNvSpPr>
                <a:spLocks/>
              </p:cNvSpPr>
              <p:nvPr/>
            </p:nvSpPr>
            <p:spPr bwMode="auto">
              <a:xfrm>
                <a:off x="1212" y="39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45" name="Freeform 2901"/>
              <p:cNvSpPr>
                <a:spLocks/>
              </p:cNvSpPr>
              <p:nvPr/>
            </p:nvSpPr>
            <p:spPr bwMode="auto">
              <a:xfrm>
                <a:off x="1763" y="39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46" name="Freeform 2902"/>
              <p:cNvSpPr>
                <a:spLocks/>
              </p:cNvSpPr>
              <p:nvPr/>
            </p:nvSpPr>
            <p:spPr bwMode="auto">
              <a:xfrm>
                <a:off x="1721" y="39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47" name="Freeform 2903"/>
              <p:cNvSpPr>
                <a:spLocks/>
              </p:cNvSpPr>
              <p:nvPr/>
            </p:nvSpPr>
            <p:spPr bwMode="auto">
              <a:xfrm>
                <a:off x="1632" y="39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48" name="Freeform 2904"/>
              <p:cNvSpPr>
                <a:spLocks/>
              </p:cNvSpPr>
              <p:nvPr/>
            </p:nvSpPr>
            <p:spPr bwMode="auto">
              <a:xfrm>
                <a:off x="1605" y="397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49" name="Freeform 2905"/>
              <p:cNvSpPr>
                <a:spLocks/>
              </p:cNvSpPr>
              <p:nvPr/>
            </p:nvSpPr>
            <p:spPr bwMode="auto">
              <a:xfrm>
                <a:off x="1587" y="39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50" name="Freeform 2906"/>
              <p:cNvSpPr>
                <a:spLocks/>
              </p:cNvSpPr>
              <p:nvPr/>
            </p:nvSpPr>
            <p:spPr bwMode="auto">
              <a:xfrm>
                <a:off x="1584" y="39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51" name="Freeform 2907"/>
              <p:cNvSpPr>
                <a:spLocks/>
              </p:cNvSpPr>
              <p:nvPr/>
            </p:nvSpPr>
            <p:spPr bwMode="auto">
              <a:xfrm>
                <a:off x="1554" y="39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52" name="Freeform 2908"/>
              <p:cNvSpPr>
                <a:spLocks/>
              </p:cNvSpPr>
              <p:nvPr/>
            </p:nvSpPr>
            <p:spPr bwMode="auto">
              <a:xfrm>
                <a:off x="1529" y="39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53" name="Freeform 2909"/>
              <p:cNvSpPr>
                <a:spLocks/>
              </p:cNvSpPr>
              <p:nvPr/>
            </p:nvSpPr>
            <p:spPr bwMode="auto">
              <a:xfrm>
                <a:off x="1518" y="39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54" name="Freeform 2910"/>
              <p:cNvSpPr>
                <a:spLocks/>
              </p:cNvSpPr>
              <p:nvPr/>
            </p:nvSpPr>
            <p:spPr bwMode="auto">
              <a:xfrm>
                <a:off x="1485" y="397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55" name="Freeform 2911"/>
              <p:cNvSpPr>
                <a:spLocks/>
              </p:cNvSpPr>
              <p:nvPr/>
            </p:nvSpPr>
            <p:spPr bwMode="auto">
              <a:xfrm>
                <a:off x="1475" y="39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56" name="Freeform 2912"/>
              <p:cNvSpPr>
                <a:spLocks/>
              </p:cNvSpPr>
              <p:nvPr/>
            </p:nvSpPr>
            <p:spPr bwMode="auto">
              <a:xfrm>
                <a:off x="1433" y="39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57" name="Freeform 2913"/>
              <p:cNvSpPr>
                <a:spLocks/>
              </p:cNvSpPr>
              <p:nvPr/>
            </p:nvSpPr>
            <p:spPr bwMode="auto">
              <a:xfrm>
                <a:off x="1392" y="39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58" name="Freeform 2914"/>
              <p:cNvSpPr>
                <a:spLocks/>
              </p:cNvSpPr>
              <p:nvPr/>
            </p:nvSpPr>
            <p:spPr bwMode="auto">
              <a:xfrm>
                <a:off x="1217" y="39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59" name="Freeform 2915"/>
              <p:cNvSpPr>
                <a:spLocks/>
              </p:cNvSpPr>
              <p:nvPr/>
            </p:nvSpPr>
            <p:spPr bwMode="auto">
              <a:xfrm>
                <a:off x="1122" y="39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60" name="Freeform 2916"/>
              <p:cNvSpPr>
                <a:spLocks/>
              </p:cNvSpPr>
              <p:nvPr/>
            </p:nvSpPr>
            <p:spPr bwMode="auto">
              <a:xfrm>
                <a:off x="1872" y="39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61" name="Freeform 2917"/>
              <p:cNvSpPr>
                <a:spLocks/>
              </p:cNvSpPr>
              <p:nvPr/>
            </p:nvSpPr>
            <p:spPr bwMode="auto">
              <a:xfrm>
                <a:off x="1580" y="397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62" name="Freeform 2918"/>
              <p:cNvSpPr>
                <a:spLocks/>
              </p:cNvSpPr>
              <p:nvPr/>
            </p:nvSpPr>
            <p:spPr bwMode="auto">
              <a:xfrm>
                <a:off x="1583" y="397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63" name="Freeform 2919"/>
              <p:cNvSpPr>
                <a:spLocks/>
              </p:cNvSpPr>
              <p:nvPr/>
            </p:nvSpPr>
            <p:spPr bwMode="auto">
              <a:xfrm>
                <a:off x="1563" y="39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64" name="Freeform 2920"/>
              <p:cNvSpPr>
                <a:spLocks/>
              </p:cNvSpPr>
              <p:nvPr/>
            </p:nvSpPr>
            <p:spPr bwMode="auto">
              <a:xfrm>
                <a:off x="1536" y="39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65" name="Freeform 2921"/>
              <p:cNvSpPr>
                <a:spLocks/>
              </p:cNvSpPr>
              <p:nvPr/>
            </p:nvSpPr>
            <p:spPr bwMode="auto">
              <a:xfrm>
                <a:off x="1445" y="397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66" name="Freeform 2922"/>
              <p:cNvSpPr>
                <a:spLocks/>
              </p:cNvSpPr>
              <p:nvPr/>
            </p:nvSpPr>
            <p:spPr bwMode="auto">
              <a:xfrm>
                <a:off x="1419" y="39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67" name="Freeform 2923"/>
              <p:cNvSpPr>
                <a:spLocks/>
              </p:cNvSpPr>
              <p:nvPr/>
            </p:nvSpPr>
            <p:spPr bwMode="auto">
              <a:xfrm>
                <a:off x="1356" y="39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68" name="Freeform 2924"/>
              <p:cNvSpPr>
                <a:spLocks/>
              </p:cNvSpPr>
              <p:nvPr/>
            </p:nvSpPr>
            <p:spPr bwMode="auto">
              <a:xfrm>
                <a:off x="1305" y="39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69" name="Freeform 2925"/>
              <p:cNvSpPr>
                <a:spLocks/>
              </p:cNvSpPr>
              <p:nvPr/>
            </p:nvSpPr>
            <p:spPr bwMode="auto">
              <a:xfrm>
                <a:off x="1259" y="39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59853" name="Group 6509"/>
            <p:cNvGrpSpPr>
              <a:grpSpLocks/>
            </p:cNvGrpSpPr>
            <p:nvPr/>
          </p:nvGrpSpPr>
          <p:grpSpPr bwMode="auto">
            <a:xfrm>
              <a:off x="1143" y="3888"/>
              <a:ext cx="812" cy="115"/>
              <a:chOff x="1143" y="3888"/>
              <a:chExt cx="812" cy="115"/>
            </a:xfrm>
          </p:grpSpPr>
          <p:sp>
            <p:nvSpPr>
              <p:cNvPr id="956271" name="Freeform 2927"/>
              <p:cNvSpPr>
                <a:spLocks/>
              </p:cNvSpPr>
              <p:nvPr/>
            </p:nvSpPr>
            <p:spPr bwMode="auto">
              <a:xfrm>
                <a:off x="1836" y="39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72" name="Freeform 2928"/>
              <p:cNvSpPr>
                <a:spLocks/>
              </p:cNvSpPr>
              <p:nvPr/>
            </p:nvSpPr>
            <p:spPr bwMode="auto">
              <a:xfrm>
                <a:off x="1620" y="39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73" name="Freeform 2929"/>
              <p:cNvSpPr>
                <a:spLocks/>
              </p:cNvSpPr>
              <p:nvPr/>
            </p:nvSpPr>
            <p:spPr bwMode="auto">
              <a:xfrm>
                <a:off x="1508" y="39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74" name="Freeform 2930"/>
              <p:cNvSpPr>
                <a:spLocks/>
              </p:cNvSpPr>
              <p:nvPr/>
            </p:nvSpPr>
            <p:spPr bwMode="auto">
              <a:xfrm>
                <a:off x="1482" y="39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75" name="Freeform 2931"/>
              <p:cNvSpPr>
                <a:spLocks/>
              </p:cNvSpPr>
              <p:nvPr/>
            </p:nvSpPr>
            <p:spPr bwMode="auto">
              <a:xfrm>
                <a:off x="1482" y="39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76" name="Freeform 2932"/>
              <p:cNvSpPr>
                <a:spLocks/>
              </p:cNvSpPr>
              <p:nvPr/>
            </p:nvSpPr>
            <p:spPr bwMode="auto">
              <a:xfrm>
                <a:off x="1472" y="39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77" name="Freeform 2933"/>
              <p:cNvSpPr>
                <a:spLocks/>
              </p:cNvSpPr>
              <p:nvPr/>
            </p:nvSpPr>
            <p:spPr bwMode="auto">
              <a:xfrm>
                <a:off x="1475" y="39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78" name="Freeform 2934"/>
              <p:cNvSpPr>
                <a:spLocks/>
              </p:cNvSpPr>
              <p:nvPr/>
            </p:nvSpPr>
            <p:spPr bwMode="auto">
              <a:xfrm>
                <a:off x="1445" y="39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79" name="Freeform 2935"/>
              <p:cNvSpPr>
                <a:spLocks/>
              </p:cNvSpPr>
              <p:nvPr/>
            </p:nvSpPr>
            <p:spPr bwMode="auto">
              <a:xfrm>
                <a:off x="1842" y="39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80" name="Freeform 2936"/>
              <p:cNvSpPr>
                <a:spLocks/>
              </p:cNvSpPr>
              <p:nvPr/>
            </p:nvSpPr>
            <p:spPr bwMode="auto">
              <a:xfrm>
                <a:off x="1646" y="39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81" name="Freeform 2937"/>
              <p:cNvSpPr>
                <a:spLocks/>
              </p:cNvSpPr>
              <p:nvPr/>
            </p:nvSpPr>
            <p:spPr bwMode="auto">
              <a:xfrm>
                <a:off x="1170" y="398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82" name="Freeform 2938"/>
              <p:cNvSpPr>
                <a:spLocks/>
              </p:cNvSpPr>
              <p:nvPr/>
            </p:nvSpPr>
            <p:spPr bwMode="auto">
              <a:xfrm>
                <a:off x="1143" y="39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83" name="Freeform 2939"/>
              <p:cNvSpPr>
                <a:spLocks/>
              </p:cNvSpPr>
              <p:nvPr/>
            </p:nvSpPr>
            <p:spPr bwMode="auto">
              <a:xfrm>
                <a:off x="1869" y="39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84" name="Freeform 2940"/>
              <p:cNvSpPr>
                <a:spLocks/>
              </p:cNvSpPr>
              <p:nvPr/>
            </p:nvSpPr>
            <p:spPr bwMode="auto">
              <a:xfrm>
                <a:off x="1652" y="399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85" name="Freeform 2941"/>
              <p:cNvSpPr>
                <a:spLocks/>
              </p:cNvSpPr>
              <p:nvPr/>
            </p:nvSpPr>
            <p:spPr bwMode="auto">
              <a:xfrm>
                <a:off x="1428" y="39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86" name="Freeform 2942"/>
              <p:cNvSpPr>
                <a:spLocks/>
              </p:cNvSpPr>
              <p:nvPr/>
            </p:nvSpPr>
            <p:spPr bwMode="auto">
              <a:xfrm>
                <a:off x="1683" y="3999"/>
                <a:ext cx="6" cy="4"/>
              </a:xfrm>
              <a:custGeom>
                <a:avLst/>
                <a:gdLst>
                  <a:gd name="T0" fmla="*/ 6 w 6"/>
                  <a:gd name="T1" fmla="*/ 3 h 4"/>
                  <a:gd name="T2" fmla="*/ 6 w 6"/>
                  <a:gd name="T3" fmla="*/ 1 h 4"/>
                  <a:gd name="T4" fmla="*/ 3 w 6"/>
                  <a:gd name="T5" fmla="*/ 0 h 4"/>
                  <a:gd name="T6" fmla="*/ 2 w 6"/>
                  <a:gd name="T7" fmla="*/ 1 h 4"/>
                  <a:gd name="T8" fmla="*/ 0 w 6"/>
                  <a:gd name="T9" fmla="*/ 3 h 4"/>
                  <a:gd name="T10" fmla="*/ 2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6 w 6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87" name="Freeform 2943"/>
              <p:cNvSpPr>
                <a:spLocks/>
              </p:cNvSpPr>
              <p:nvPr/>
            </p:nvSpPr>
            <p:spPr bwMode="auto">
              <a:xfrm>
                <a:off x="1679" y="3999"/>
                <a:ext cx="6" cy="4"/>
              </a:xfrm>
              <a:custGeom>
                <a:avLst/>
                <a:gdLst>
                  <a:gd name="T0" fmla="*/ 6 w 6"/>
                  <a:gd name="T1" fmla="*/ 3 h 4"/>
                  <a:gd name="T2" fmla="*/ 4 w 6"/>
                  <a:gd name="T3" fmla="*/ 1 h 4"/>
                  <a:gd name="T4" fmla="*/ 3 w 6"/>
                  <a:gd name="T5" fmla="*/ 0 h 4"/>
                  <a:gd name="T6" fmla="*/ 0 w 6"/>
                  <a:gd name="T7" fmla="*/ 1 h 4"/>
                  <a:gd name="T8" fmla="*/ 0 w 6"/>
                  <a:gd name="T9" fmla="*/ 3 h 4"/>
                  <a:gd name="T10" fmla="*/ 0 w 6"/>
                  <a:gd name="T11" fmla="*/ 4 h 4"/>
                  <a:gd name="T12" fmla="*/ 4 w 6"/>
                  <a:gd name="T13" fmla="*/ 4 h 4"/>
                  <a:gd name="T14" fmla="*/ 6 w 6"/>
                  <a:gd name="T15" fmla="*/ 3 h 4"/>
                  <a:gd name="T16" fmla="*/ 6 w 6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88" name="Freeform 2944"/>
              <p:cNvSpPr>
                <a:spLocks/>
              </p:cNvSpPr>
              <p:nvPr/>
            </p:nvSpPr>
            <p:spPr bwMode="auto">
              <a:xfrm>
                <a:off x="1637" y="39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89" name="Freeform 2945"/>
              <p:cNvSpPr>
                <a:spLocks/>
              </p:cNvSpPr>
              <p:nvPr/>
            </p:nvSpPr>
            <p:spPr bwMode="auto">
              <a:xfrm>
                <a:off x="1590" y="39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90" name="Freeform 2946"/>
              <p:cNvSpPr>
                <a:spLocks/>
              </p:cNvSpPr>
              <p:nvPr/>
            </p:nvSpPr>
            <p:spPr bwMode="auto">
              <a:xfrm>
                <a:off x="1511" y="39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91" name="Freeform 2947"/>
              <p:cNvSpPr>
                <a:spLocks/>
              </p:cNvSpPr>
              <p:nvPr/>
            </p:nvSpPr>
            <p:spPr bwMode="auto">
              <a:xfrm>
                <a:off x="1464" y="39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92" name="Freeform 2948"/>
              <p:cNvSpPr>
                <a:spLocks/>
              </p:cNvSpPr>
              <p:nvPr/>
            </p:nvSpPr>
            <p:spPr bwMode="auto">
              <a:xfrm>
                <a:off x="1418" y="39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93" name="Freeform 2949"/>
              <p:cNvSpPr>
                <a:spLocks/>
              </p:cNvSpPr>
              <p:nvPr/>
            </p:nvSpPr>
            <p:spPr bwMode="auto">
              <a:xfrm>
                <a:off x="1398" y="39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94" name="Freeform 2950"/>
              <p:cNvSpPr>
                <a:spLocks/>
              </p:cNvSpPr>
              <p:nvPr/>
            </p:nvSpPr>
            <p:spPr bwMode="auto">
              <a:xfrm>
                <a:off x="1385" y="39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95" name="Freeform 2951"/>
              <p:cNvSpPr>
                <a:spLocks/>
              </p:cNvSpPr>
              <p:nvPr/>
            </p:nvSpPr>
            <p:spPr bwMode="auto">
              <a:xfrm>
                <a:off x="1374" y="39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96" name="Freeform 2952"/>
              <p:cNvSpPr>
                <a:spLocks/>
              </p:cNvSpPr>
              <p:nvPr/>
            </p:nvSpPr>
            <p:spPr bwMode="auto">
              <a:xfrm>
                <a:off x="1361" y="39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97" name="Freeform 2953"/>
              <p:cNvSpPr>
                <a:spLocks/>
              </p:cNvSpPr>
              <p:nvPr/>
            </p:nvSpPr>
            <p:spPr bwMode="auto">
              <a:xfrm>
                <a:off x="1346" y="39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98" name="Freeform 2954"/>
              <p:cNvSpPr>
                <a:spLocks/>
              </p:cNvSpPr>
              <p:nvPr/>
            </p:nvSpPr>
            <p:spPr bwMode="auto">
              <a:xfrm>
                <a:off x="1341" y="39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299" name="Freeform 2955"/>
              <p:cNvSpPr>
                <a:spLocks/>
              </p:cNvSpPr>
              <p:nvPr/>
            </p:nvSpPr>
            <p:spPr bwMode="auto">
              <a:xfrm>
                <a:off x="1341" y="39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00" name="Freeform 2956"/>
              <p:cNvSpPr>
                <a:spLocks/>
              </p:cNvSpPr>
              <p:nvPr/>
            </p:nvSpPr>
            <p:spPr bwMode="auto">
              <a:xfrm>
                <a:off x="1940" y="39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01" name="Freeform 2957"/>
              <p:cNvSpPr>
                <a:spLocks/>
              </p:cNvSpPr>
              <p:nvPr/>
            </p:nvSpPr>
            <p:spPr bwMode="auto">
              <a:xfrm>
                <a:off x="1925" y="39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02" name="Freeform 2958"/>
              <p:cNvSpPr>
                <a:spLocks/>
              </p:cNvSpPr>
              <p:nvPr/>
            </p:nvSpPr>
            <p:spPr bwMode="auto">
              <a:xfrm>
                <a:off x="1860" y="39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03" name="Freeform 2959"/>
              <p:cNvSpPr>
                <a:spLocks/>
              </p:cNvSpPr>
              <p:nvPr/>
            </p:nvSpPr>
            <p:spPr bwMode="auto">
              <a:xfrm>
                <a:off x="1850" y="39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04" name="Freeform 2960"/>
              <p:cNvSpPr>
                <a:spLocks/>
              </p:cNvSpPr>
              <p:nvPr/>
            </p:nvSpPr>
            <p:spPr bwMode="auto">
              <a:xfrm>
                <a:off x="1752" y="39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05" name="Freeform 2961"/>
              <p:cNvSpPr>
                <a:spLocks/>
              </p:cNvSpPr>
              <p:nvPr/>
            </p:nvSpPr>
            <p:spPr bwMode="auto">
              <a:xfrm>
                <a:off x="1748" y="39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06" name="Freeform 2962"/>
              <p:cNvSpPr>
                <a:spLocks/>
              </p:cNvSpPr>
              <p:nvPr/>
            </p:nvSpPr>
            <p:spPr bwMode="auto">
              <a:xfrm>
                <a:off x="1749" y="39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07" name="Freeform 2963"/>
              <p:cNvSpPr>
                <a:spLocks/>
              </p:cNvSpPr>
              <p:nvPr/>
            </p:nvSpPr>
            <p:spPr bwMode="auto">
              <a:xfrm>
                <a:off x="1715" y="39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08" name="Freeform 2964"/>
              <p:cNvSpPr>
                <a:spLocks/>
              </p:cNvSpPr>
              <p:nvPr/>
            </p:nvSpPr>
            <p:spPr bwMode="auto">
              <a:xfrm>
                <a:off x="1707" y="39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09" name="Freeform 2965"/>
              <p:cNvSpPr>
                <a:spLocks/>
              </p:cNvSpPr>
              <p:nvPr/>
            </p:nvSpPr>
            <p:spPr bwMode="auto">
              <a:xfrm>
                <a:off x="1703" y="39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10" name="Freeform 2966"/>
              <p:cNvSpPr>
                <a:spLocks/>
              </p:cNvSpPr>
              <p:nvPr/>
            </p:nvSpPr>
            <p:spPr bwMode="auto">
              <a:xfrm>
                <a:off x="1689" y="39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11" name="Freeform 2967"/>
              <p:cNvSpPr>
                <a:spLocks/>
              </p:cNvSpPr>
              <p:nvPr/>
            </p:nvSpPr>
            <p:spPr bwMode="auto">
              <a:xfrm>
                <a:off x="1676" y="39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12" name="Freeform 2968"/>
              <p:cNvSpPr>
                <a:spLocks/>
              </p:cNvSpPr>
              <p:nvPr/>
            </p:nvSpPr>
            <p:spPr bwMode="auto">
              <a:xfrm>
                <a:off x="1619" y="39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13" name="Freeform 2969"/>
              <p:cNvSpPr>
                <a:spLocks/>
              </p:cNvSpPr>
              <p:nvPr/>
            </p:nvSpPr>
            <p:spPr bwMode="auto">
              <a:xfrm>
                <a:off x="1607" y="39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14" name="Freeform 2970"/>
              <p:cNvSpPr>
                <a:spLocks/>
              </p:cNvSpPr>
              <p:nvPr/>
            </p:nvSpPr>
            <p:spPr bwMode="auto">
              <a:xfrm>
                <a:off x="1599" y="39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15" name="Freeform 2971"/>
              <p:cNvSpPr>
                <a:spLocks/>
              </p:cNvSpPr>
              <p:nvPr/>
            </p:nvSpPr>
            <p:spPr bwMode="auto">
              <a:xfrm>
                <a:off x="1604" y="39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16" name="Freeform 2972"/>
              <p:cNvSpPr>
                <a:spLocks/>
              </p:cNvSpPr>
              <p:nvPr/>
            </p:nvSpPr>
            <p:spPr bwMode="auto">
              <a:xfrm>
                <a:off x="1589" y="39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17" name="Freeform 2973"/>
              <p:cNvSpPr>
                <a:spLocks/>
              </p:cNvSpPr>
              <p:nvPr/>
            </p:nvSpPr>
            <p:spPr bwMode="auto">
              <a:xfrm>
                <a:off x="1580" y="39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18" name="Freeform 2974"/>
              <p:cNvSpPr>
                <a:spLocks/>
              </p:cNvSpPr>
              <p:nvPr/>
            </p:nvSpPr>
            <p:spPr bwMode="auto">
              <a:xfrm>
                <a:off x="1553" y="39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19" name="Freeform 2975"/>
              <p:cNvSpPr>
                <a:spLocks/>
              </p:cNvSpPr>
              <p:nvPr/>
            </p:nvSpPr>
            <p:spPr bwMode="auto">
              <a:xfrm>
                <a:off x="1559" y="39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20" name="Freeform 2976"/>
              <p:cNvSpPr>
                <a:spLocks/>
              </p:cNvSpPr>
              <p:nvPr/>
            </p:nvSpPr>
            <p:spPr bwMode="auto">
              <a:xfrm>
                <a:off x="1557" y="39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21" name="Freeform 2977"/>
              <p:cNvSpPr>
                <a:spLocks/>
              </p:cNvSpPr>
              <p:nvPr/>
            </p:nvSpPr>
            <p:spPr bwMode="auto">
              <a:xfrm>
                <a:off x="1535" y="39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22" name="Freeform 2978"/>
              <p:cNvSpPr>
                <a:spLocks/>
              </p:cNvSpPr>
              <p:nvPr/>
            </p:nvSpPr>
            <p:spPr bwMode="auto">
              <a:xfrm>
                <a:off x="1539" y="39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23" name="Freeform 2979"/>
              <p:cNvSpPr>
                <a:spLocks/>
              </p:cNvSpPr>
              <p:nvPr/>
            </p:nvSpPr>
            <p:spPr bwMode="auto">
              <a:xfrm>
                <a:off x="1500" y="39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24" name="Freeform 2980"/>
              <p:cNvSpPr>
                <a:spLocks/>
              </p:cNvSpPr>
              <p:nvPr/>
            </p:nvSpPr>
            <p:spPr bwMode="auto">
              <a:xfrm>
                <a:off x="1500" y="39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25" name="Freeform 2981"/>
              <p:cNvSpPr>
                <a:spLocks/>
              </p:cNvSpPr>
              <p:nvPr/>
            </p:nvSpPr>
            <p:spPr bwMode="auto">
              <a:xfrm>
                <a:off x="1499" y="39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26" name="Freeform 2982"/>
              <p:cNvSpPr>
                <a:spLocks/>
              </p:cNvSpPr>
              <p:nvPr/>
            </p:nvSpPr>
            <p:spPr bwMode="auto">
              <a:xfrm>
                <a:off x="1473" y="39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27" name="Freeform 2983"/>
              <p:cNvSpPr>
                <a:spLocks/>
              </p:cNvSpPr>
              <p:nvPr/>
            </p:nvSpPr>
            <p:spPr bwMode="auto">
              <a:xfrm>
                <a:off x="1455" y="39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28" name="Freeform 2984"/>
              <p:cNvSpPr>
                <a:spLocks/>
              </p:cNvSpPr>
              <p:nvPr/>
            </p:nvSpPr>
            <p:spPr bwMode="auto">
              <a:xfrm>
                <a:off x="1422" y="39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29" name="Freeform 2985"/>
              <p:cNvSpPr>
                <a:spLocks/>
              </p:cNvSpPr>
              <p:nvPr/>
            </p:nvSpPr>
            <p:spPr bwMode="auto">
              <a:xfrm>
                <a:off x="1410" y="39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30" name="Freeform 2986"/>
              <p:cNvSpPr>
                <a:spLocks/>
              </p:cNvSpPr>
              <p:nvPr/>
            </p:nvSpPr>
            <p:spPr bwMode="auto">
              <a:xfrm>
                <a:off x="1416" y="39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31" name="Freeform 2987"/>
              <p:cNvSpPr>
                <a:spLocks/>
              </p:cNvSpPr>
              <p:nvPr/>
            </p:nvSpPr>
            <p:spPr bwMode="auto">
              <a:xfrm>
                <a:off x="1416" y="39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32" name="Freeform 2988"/>
              <p:cNvSpPr>
                <a:spLocks/>
              </p:cNvSpPr>
              <p:nvPr/>
            </p:nvSpPr>
            <p:spPr bwMode="auto">
              <a:xfrm>
                <a:off x="1404" y="39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33" name="Freeform 2989"/>
              <p:cNvSpPr>
                <a:spLocks/>
              </p:cNvSpPr>
              <p:nvPr/>
            </p:nvSpPr>
            <p:spPr bwMode="auto">
              <a:xfrm>
                <a:off x="1362" y="39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34" name="Freeform 2990"/>
              <p:cNvSpPr>
                <a:spLocks/>
              </p:cNvSpPr>
              <p:nvPr/>
            </p:nvSpPr>
            <p:spPr bwMode="auto">
              <a:xfrm>
                <a:off x="1338" y="39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35" name="Freeform 2991"/>
              <p:cNvSpPr>
                <a:spLocks/>
              </p:cNvSpPr>
              <p:nvPr/>
            </p:nvSpPr>
            <p:spPr bwMode="auto">
              <a:xfrm>
                <a:off x="1343" y="39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36" name="Freeform 2992"/>
              <p:cNvSpPr>
                <a:spLocks/>
              </p:cNvSpPr>
              <p:nvPr/>
            </p:nvSpPr>
            <p:spPr bwMode="auto">
              <a:xfrm>
                <a:off x="1307" y="39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37" name="Freeform 2993"/>
              <p:cNvSpPr>
                <a:spLocks/>
              </p:cNvSpPr>
              <p:nvPr/>
            </p:nvSpPr>
            <p:spPr bwMode="auto">
              <a:xfrm>
                <a:off x="1308" y="39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38" name="Freeform 2994"/>
              <p:cNvSpPr>
                <a:spLocks/>
              </p:cNvSpPr>
              <p:nvPr/>
            </p:nvSpPr>
            <p:spPr bwMode="auto">
              <a:xfrm>
                <a:off x="1295" y="39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39" name="Freeform 2995"/>
              <p:cNvSpPr>
                <a:spLocks/>
              </p:cNvSpPr>
              <p:nvPr/>
            </p:nvSpPr>
            <p:spPr bwMode="auto">
              <a:xfrm>
                <a:off x="1284" y="39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40" name="Freeform 2996"/>
              <p:cNvSpPr>
                <a:spLocks/>
              </p:cNvSpPr>
              <p:nvPr/>
            </p:nvSpPr>
            <p:spPr bwMode="auto">
              <a:xfrm>
                <a:off x="1230" y="39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41" name="Freeform 2997"/>
              <p:cNvSpPr>
                <a:spLocks/>
              </p:cNvSpPr>
              <p:nvPr/>
            </p:nvSpPr>
            <p:spPr bwMode="auto">
              <a:xfrm>
                <a:off x="1845" y="39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42" name="Freeform 2998"/>
              <p:cNvSpPr>
                <a:spLocks/>
              </p:cNvSpPr>
              <p:nvPr/>
            </p:nvSpPr>
            <p:spPr bwMode="auto">
              <a:xfrm>
                <a:off x="1764" y="39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43" name="Freeform 2999"/>
              <p:cNvSpPr>
                <a:spLocks/>
              </p:cNvSpPr>
              <p:nvPr/>
            </p:nvSpPr>
            <p:spPr bwMode="auto">
              <a:xfrm>
                <a:off x="1721" y="39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44" name="Freeform 3000"/>
              <p:cNvSpPr>
                <a:spLocks/>
              </p:cNvSpPr>
              <p:nvPr/>
            </p:nvSpPr>
            <p:spPr bwMode="auto">
              <a:xfrm>
                <a:off x="1695" y="39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45" name="Freeform 3001"/>
              <p:cNvSpPr>
                <a:spLocks/>
              </p:cNvSpPr>
              <p:nvPr/>
            </p:nvSpPr>
            <p:spPr bwMode="auto">
              <a:xfrm>
                <a:off x="1640" y="39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46" name="Freeform 3002"/>
              <p:cNvSpPr>
                <a:spLocks/>
              </p:cNvSpPr>
              <p:nvPr/>
            </p:nvSpPr>
            <p:spPr bwMode="auto">
              <a:xfrm>
                <a:off x="1637" y="39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47" name="Freeform 3003"/>
              <p:cNvSpPr>
                <a:spLocks/>
              </p:cNvSpPr>
              <p:nvPr/>
            </p:nvSpPr>
            <p:spPr bwMode="auto">
              <a:xfrm>
                <a:off x="1590" y="39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48" name="Freeform 3004"/>
              <p:cNvSpPr>
                <a:spLocks/>
              </p:cNvSpPr>
              <p:nvPr/>
            </p:nvSpPr>
            <p:spPr bwMode="auto">
              <a:xfrm>
                <a:off x="1580" y="39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49" name="Freeform 3005"/>
              <p:cNvSpPr>
                <a:spLocks/>
              </p:cNvSpPr>
              <p:nvPr/>
            </p:nvSpPr>
            <p:spPr bwMode="auto">
              <a:xfrm>
                <a:off x="1536" y="39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50" name="Freeform 3006"/>
              <p:cNvSpPr>
                <a:spLocks/>
              </p:cNvSpPr>
              <p:nvPr/>
            </p:nvSpPr>
            <p:spPr bwMode="auto">
              <a:xfrm>
                <a:off x="1470" y="39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51" name="Freeform 3007"/>
              <p:cNvSpPr>
                <a:spLocks/>
              </p:cNvSpPr>
              <p:nvPr/>
            </p:nvSpPr>
            <p:spPr bwMode="auto">
              <a:xfrm>
                <a:off x="1464" y="39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52" name="Freeform 3008"/>
              <p:cNvSpPr>
                <a:spLocks/>
              </p:cNvSpPr>
              <p:nvPr/>
            </p:nvSpPr>
            <p:spPr bwMode="auto">
              <a:xfrm>
                <a:off x="1464" y="39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53" name="Freeform 3009"/>
              <p:cNvSpPr>
                <a:spLocks/>
              </p:cNvSpPr>
              <p:nvPr/>
            </p:nvSpPr>
            <p:spPr bwMode="auto">
              <a:xfrm>
                <a:off x="1461" y="39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54" name="Freeform 3010"/>
              <p:cNvSpPr>
                <a:spLocks/>
              </p:cNvSpPr>
              <p:nvPr/>
            </p:nvSpPr>
            <p:spPr bwMode="auto">
              <a:xfrm>
                <a:off x="1437" y="39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55" name="Freeform 3011"/>
              <p:cNvSpPr>
                <a:spLocks/>
              </p:cNvSpPr>
              <p:nvPr/>
            </p:nvSpPr>
            <p:spPr bwMode="auto">
              <a:xfrm>
                <a:off x="1421" y="39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56" name="Freeform 3012"/>
              <p:cNvSpPr>
                <a:spLocks/>
              </p:cNvSpPr>
              <p:nvPr/>
            </p:nvSpPr>
            <p:spPr bwMode="auto">
              <a:xfrm>
                <a:off x="1415" y="39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57" name="Freeform 3013"/>
              <p:cNvSpPr>
                <a:spLocks/>
              </p:cNvSpPr>
              <p:nvPr/>
            </p:nvSpPr>
            <p:spPr bwMode="auto">
              <a:xfrm>
                <a:off x="1388" y="39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58" name="Freeform 3014"/>
              <p:cNvSpPr>
                <a:spLocks/>
              </p:cNvSpPr>
              <p:nvPr/>
            </p:nvSpPr>
            <p:spPr bwMode="auto">
              <a:xfrm>
                <a:off x="1374" y="39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59" name="Freeform 3015"/>
              <p:cNvSpPr>
                <a:spLocks/>
              </p:cNvSpPr>
              <p:nvPr/>
            </p:nvSpPr>
            <p:spPr bwMode="auto">
              <a:xfrm>
                <a:off x="1338" y="39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60" name="Freeform 3016"/>
              <p:cNvSpPr>
                <a:spLocks/>
              </p:cNvSpPr>
              <p:nvPr/>
            </p:nvSpPr>
            <p:spPr bwMode="auto">
              <a:xfrm>
                <a:off x="1322" y="39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61" name="Freeform 3017"/>
              <p:cNvSpPr>
                <a:spLocks/>
              </p:cNvSpPr>
              <p:nvPr/>
            </p:nvSpPr>
            <p:spPr bwMode="auto">
              <a:xfrm>
                <a:off x="1302" y="39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62" name="Freeform 3018"/>
              <p:cNvSpPr>
                <a:spLocks/>
              </p:cNvSpPr>
              <p:nvPr/>
            </p:nvSpPr>
            <p:spPr bwMode="auto">
              <a:xfrm>
                <a:off x="1176" y="39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63" name="Freeform 3019"/>
              <p:cNvSpPr>
                <a:spLocks/>
              </p:cNvSpPr>
              <p:nvPr/>
            </p:nvSpPr>
            <p:spPr bwMode="auto">
              <a:xfrm>
                <a:off x="1950" y="3937"/>
                <a:ext cx="5" cy="6"/>
              </a:xfrm>
              <a:custGeom>
                <a:avLst/>
                <a:gdLst>
                  <a:gd name="T0" fmla="*/ 5 w 5"/>
                  <a:gd name="T1" fmla="*/ 2 h 6"/>
                  <a:gd name="T2" fmla="*/ 3 w 5"/>
                  <a:gd name="T3" fmla="*/ 0 h 6"/>
                  <a:gd name="T4" fmla="*/ 0 w 5"/>
                  <a:gd name="T5" fmla="*/ 2 h 6"/>
                  <a:gd name="T6" fmla="*/ 0 w 5"/>
                  <a:gd name="T7" fmla="*/ 3 h 6"/>
                  <a:gd name="T8" fmla="*/ 0 w 5"/>
                  <a:gd name="T9" fmla="*/ 6 h 6"/>
                  <a:gd name="T10" fmla="*/ 3 w 5"/>
                  <a:gd name="T11" fmla="*/ 6 h 6"/>
                  <a:gd name="T12" fmla="*/ 5 w 5"/>
                  <a:gd name="T13" fmla="*/ 6 h 6"/>
                  <a:gd name="T14" fmla="*/ 5 w 5"/>
                  <a:gd name="T15" fmla="*/ 2 h 6"/>
                  <a:gd name="T16" fmla="*/ 5 w 5"/>
                  <a:gd name="T1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64" name="Freeform 3020"/>
              <p:cNvSpPr>
                <a:spLocks/>
              </p:cNvSpPr>
              <p:nvPr/>
            </p:nvSpPr>
            <p:spPr bwMode="auto">
              <a:xfrm>
                <a:off x="1947" y="39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65" name="Freeform 3021"/>
              <p:cNvSpPr>
                <a:spLocks/>
              </p:cNvSpPr>
              <p:nvPr/>
            </p:nvSpPr>
            <p:spPr bwMode="auto">
              <a:xfrm>
                <a:off x="1941" y="39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66" name="Freeform 3022"/>
              <p:cNvSpPr>
                <a:spLocks/>
              </p:cNvSpPr>
              <p:nvPr/>
            </p:nvSpPr>
            <p:spPr bwMode="auto">
              <a:xfrm>
                <a:off x="1716" y="39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67" name="Freeform 3023"/>
              <p:cNvSpPr>
                <a:spLocks/>
              </p:cNvSpPr>
              <p:nvPr/>
            </p:nvSpPr>
            <p:spPr bwMode="auto">
              <a:xfrm>
                <a:off x="1683" y="39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68" name="Freeform 3024"/>
              <p:cNvSpPr>
                <a:spLocks/>
              </p:cNvSpPr>
              <p:nvPr/>
            </p:nvSpPr>
            <p:spPr bwMode="auto">
              <a:xfrm>
                <a:off x="1667" y="39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69" name="Freeform 3025"/>
              <p:cNvSpPr>
                <a:spLocks/>
              </p:cNvSpPr>
              <p:nvPr/>
            </p:nvSpPr>
            <p:spPr bwMode="auto">
              <a:xfrm>
                <a:off x="1653" y="39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70" name="Freeform 3026"/>
              <p:cNvSpPr>
                <a:spLocks/>
              </p:cNvSpPr>
              <p:nvPr/>
            </p:nvSpPr>
            <p:spPr bwMode="auto">
              <a:xfrm>
                <a:off x="1616" y="39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71" name="Freeform 3027"/>
              <p:cNvSpPr>
                <a:spLocks/>
              </p:cNvSpPr>
              <p:nvPr/>
            </p:nvSpPr>
            <p:spPr bwMode="auto">
              <a:xfrm>
                <a:off x="1581" y="39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72" name="Freeform 3028"/>
              <p:cNvSpPr>
                <a:spLocks/>
              </p:cNvSpPr>
              <p:nvPr/>
            </p:nvSpPr>
            <p:spPr bwMode="auto">
              <a:xfrm>
                <a:off x="1566" y="39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73" name="Freeform 3029"/>
              <p:cNvSpPr>
                <a:spLocks/>
              </p:cNvSpPr>
              <p:nvPr/>
            </p:nvSpPr>
            <p:spPr bwMode="auto">
              <a:xfrm>
                <a:off x="1502" y="39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74" name="Freeform 3030"/>
              <p:cNvSpPr>
                <a:spLocks/>
              </p:cNvSpPr>
              <p:nvPr/>
            </p:nvSpPr>
            <p:spPr bwMode="auto">
              <a:xfrm>
                <a:off x="1493" y="39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75" name="Freeform 3031"/>
              <p:cNvSpPr>
                <a:spLocks/>
              </p:cNvSpPr>
              <p:nvPr/>
            </p:nvSpPr>
            <p:spPr bwMode="auto">
              <a:xfrm>
                <a:off x="1475" y="39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76" name="Freeform 3032"/>
              <p:cNvSpPr>
                <a:spLocks/>
              </p:cNvSpPr>
              <p:nvPr/>
            </p:nvSpPr>
            <p:spPr bwMode="auto">
              <a:xfrm>
                <a:off x="1422" y="39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77" name="Freeform 3033"/>
              <p:cNvSpPr>
                <a:spLocks/>
              </p:cNvSpPr>
              <p:nvPr/>
            </p:nvSpPr>
            <p:spPr bwMode="auto">
              <a:xfrm>
                <a:off x="1415" y="39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78" name="Freeform 3034"/>
              <p:cNvSpPr>
                <a:spLocks/>
              </p:cNvSpPr>
              <p:nvPr/>
            </p:nvSpPr>
            <p:spPr bwMode="auto">
              <a:xfrm>
                <a:off x="1407" y="39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79" name="Freeform 3035"/>
              <p:cNvSpPr>
                <a:spLocks/>
              </p:cNvSpPr>
              <p:nvPr/>
            </p:nvSpPr>
            <p:spPr bwMode="auto">
              <a:xfrm>
                <a:off x="1365" y="39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80" name="Freeform 3036"/>
              <p:cNvSpPr>
                <a:spLocks/>
              </p:cNvSpPr>
              <p:nvPr/>
            </p:nvSpPr>
            <p:spPr bwMode="auto">
              <a:xfrm>
                <a:off x="1332" y="39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81" name="Freeform 3037"/>
              <p:cNvSpPr>
                <a:spLocks/>
              </p:cNvSpPr>
              <p:nvPr/>
            </p:nvSpPr>
            <p:spPr bwMode="auto">
              <a:xfrm>
                <a:off x="1332" y="39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82" name="Freeform 3038"/>
              <p:cNvSpPr>
                <a:spLocks/>
              </p:cNvSpPr>
              <p:nvPr/>
            </p:nvSpPr>
            <p:spPr bwMode="auto">
              <a:xfrm>
                <a:off x="1301" y="39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83" name="Freeform 3039"/>
              <p:cNvSpPr>
                <a:spLocks/>
              </p:cNvSpPr>
              <p:nvPr/>
            </p:nvSpPr>
            <p:spPr bwMode="auto">
              <a:xfrm>
                <a:off x="1202" y="39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84" name="Freeform 3040"/>
              <p:cNvSpPr>
                <a:spLocks/>
              </p:cNvSpPr>
              <p:nvPr/>
            </p:nvSpPr>
            <p:spPr bwMode="auto">
              <a:xfrm>
                <a:off x="1889" y="39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85" name="Freeform 3041"/>
              <p:cNvSpPr>
                <a:spLocks/>
              </p:cNvSpPr>
              <p:nvPr/>
            </p:nvSpPr>
            <p:spPr bwMode="auto">
              <a:xfrm>
                <a:off x="1859" y="39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86" name="Freeform 3042"/>
              <p:cNvSpPr>
                <a:spLocks/>
              </p:cNvSpPr>
              <p:nvPr/>
            </p:nvSpPr>
            <p:spPr bwMode="auto">
              <a:xfrm>
                <a:off x="1782" y="39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87" name="Freeform 3043"/>
              <p:cNvSpPr>
                <a:spLocks/>
              </p:cNvSpPr>
              <p:nvPr/>
            </p:nvSpPr>
            <p:spPr bwMode="auto">
              <a:xfrm>
                <a:off x="1737" y="39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88" name="Freeform 3044"/>
              <p:cNvSpPr>
                <a:spLocks/>
              </p:cNvSpPr>
              <p:nvPr/>
            </p:nvSpPr>
            <p:spPr bwMode="auto">
              <a:xfrm>
                <a:off x="1595" y="38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89" name="Freeform 3045"/>
              <p:cNvSpPr>
                <a:spLocks/>
              </p:cNvSpPr>
              <p:nvPr/>
            </p:nvSpPr>
            <p:spPr bwMode="auto">
              <a:xfrm>
                <a:off x="1562" y="38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90" name="Freeform 3046"/>
              <p:cNvSpPr>
                <a:spLocks/>
              </p:cNvSpPr>
              <p:nvPr/>
            </p:nvSpPr>
            <p:spPr bwMode="auto">
              <a:xfrm>
                <a:off x="1548" y="38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91" name="Freeform 3047"/>
              <p:cNvSpPr>
                <a:spLocks/>
              </p:cNvSpPr>
              <p:nvPr/>
            </p:nvSpPr>
            <p:spPr bwMode="auto">
              <a:xfrm>
                <a:off x="1526" y="38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92" name="Freeform 3048"/>
              <p:cNvSpPr>
                <a:spLocks/>
              </p:cNvSpPr>
              <p:nvPr/>
            </p:nvSpPr>
            <p:spPr bwMode="auto">
              <a:xfrm>
                <a:off x="1524" y="38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93" name="Freeform 3049"/>
              <p:cNvSpPr>
                <a:spLocks/>
              </p:cNvSpPr>
              <p:nvPr/>
            </p:nvSpPr>
            <p:spPr bwMode="auto">
              <a:xfrm>
                <a:off x="1473" y="38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94" name="Freeform 3050"/>
              <p:cNvSpPr>
                <a:spLocks/>
              </p:cNvSpPr>
              <p:nvPr/>
            </p:nvSpPr>
            <p:spPr bwMode="auto">
              <a:xfrm>
                <a:off x="1458" y="38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95" name="Freeform 3051"/>
              <p:cNvSpPr>
                <a:spLocks/>
              </p:cNvSpPr>
              <p:nvPr/>
            </p:nvSpPr>
            <p:spPr bwMode="auto">
              <a:xfrm>
                <a:off x="1443" y="38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96" name="Freeform 3052"/>
              <p:cNvSpPr>
                <a:spLocks/>
              </p:cNvSpPr>
              <p:nvPr/>
            </p:nvSpPr>
            <p:spPr bwMode="auto">
              <a:xfrm>
                <a:off x="1430" y="38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97" name="Freeform 3053"/>
              <p:cNvSpPr>
                <a:spLocks/>
              </p:cNvSpPr>
              <p:nvPr/>
            </p:nvSpPr>
            <p:spPr bwMode="auto">
              <a:xfrm>
                <a:off x="1416" y="38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98" name="Freeform 3054"/>
              <p:cNvSpPr>
                <a:spLocks/>
              </p:cNvSpPr>
              <p:nvPr/>
            </p:nvSpPr>
            <p:spPr bwMode="auto">
              <a:xfrm>
                <a:off x="1404" y="38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399" name="Freeform 3055"/>
              <p:cNvSpPr>
                <a:spLocks/>
              </p:cNvSpPr>
              <p:nvPr/>
            </p:nvSpPr>
            <p:spPr bwMode="auto">
              <a:xfrm>
                <a:off x="1386" y="38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00" name="Freeform 3056"/>
              <p:cNvSpPr>
                <a:spLocks/>
              </p:cNvSpPr>
              <p:nvPr/>
            </p:nvSpPr>
            <p:spPr bwMode="auto">
              <a:xfrm>
                <a:off x="1355" y="38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01" name="Freeform 3057"/>
              <p:cNvSpPr>
                <a:spLocks/>
              </p:cNvSpPr>
              <p:nvPr/>
            </p:nvSpPr>
            <p:spPr bwMode="auto">
              <a:xfrm>
                <a:off x="1338" y="38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02" name="Freeform 3058"/>
              <p:cNvSpPr>
                <a:spLocks/>
              </p:cNvSpPr>
              <p:nvPr/>
            </p:nvSpPr>
            <p:spPr bwMode="auto">
              <a:xfrm>
                <a:off x="1335" y="38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03" name="Freeform 3059"/>
              <p:cNvSpPr>
                <a:spLocks/>
              </p:cNvSpPr>
              <p:nvPr/>
            </p:nvSpPr>
            <p:spPr bwMode="auto">
              <a:xfrm>
                <a:off x="1856" y="389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04" name="Freeform 3060"/>
              <p:cNvSpPr>
                <a:spLocks/>
              </p:cNvSpPr>
              <p:nvPr/>
            </p:nvSpPr>
            <p:spPr bwMode="auto">
              <a:xfrm>
                <a:off x="1811" y="39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05" name="Freeform 3061"/>
              <p:cNvSpPr>
                <a:spLocks/>
              </p:cNvSpPr>
              <p:nvPr/>
            </p:nvSpPr>
            <p:spPr bwMode="auto">
              <a:xfrm>
                <a:off x="1713" y="389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06" name="Freeform 3062"/>
              <p:cNvSpPr>
                <a:spLocks/>
              </p:cNvSpPr>
              <p:nvPr/>
            </p:nvSpPr>
            <p:spPr bwMode="auto">
              <a:xfrm>
                <a:off x="1682" y="38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07" name="Freeform 3063"/>
              <p:cNvSpPr>
                <a:spLocks/>
              </p:cNvSpPr>
              <p:nvPr/>
            </p:nvSpPr>
            <p:spPr bwMode="auto">
              <a:xfrm>
                <a:off x="1635" y="38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08" name="Freeform 3064"/>
              <p:cNvSpPr>
                <a:spLocks/>
              </p:cNvSpPr>
              <p:nvPr/>
            </p:nvSpPr>
            <p:spPr bwMode="auto">
              <a:xfrm>
                <a:off x="1613" y="389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09" name="Freeform 3065"/>
              <p:cNvSpPr>
                <a:spLocks/>
              </p:cNvSpPr>
              <p:nvPr/>
            </p:nvSpPr>
            <p:spPr bwMode="auto">
              <a:xfrm>
                <a:off x="1598" y="389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10" name="Freeform 3066"/>
              <p:cNvSpPr>
                <a:spLocks/>
              </p:cNvSpPr>
              <p:nvPr/>
            </p:nvSpPr>
            <p:spPr bwMode="auto">
              <a:xfrm>
                <a:off x="1560" y="38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11" name="Freeform 3067"/>
              <p:cNvSpPr>
                <a:spLocks/>
              </p:cNvSpPr>
              <p:nvPr/>
            </p:nvSpPr>
            <p:spPr bwMode="auto">
              <a:xfrm>
                <a:off x="1494" y="38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12" name="Freeform 3068"/>
              <p:cNvSpPr>
                <a:spLocks/>
              </p:cNvSpPr>
              <p:nvPr/>
            </p:nvSpPr>
            <p:spPr bwMode="auto">
              <a:xfrm>
                <a:off x="1490" y="38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13" name="Freeform 3069"/>
              <p:cNvSpPr>
                <a:spLocks/>
              </p:cNvSpPr>
              <p:nvPr/>
            </p:nvSpPr>
            <p:spPr bwMode="auto">
              <a:xfrm>
                <a:off x="1479" y="389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14" name="Freeform 3070"/>
              <p:cNvSpPr>
                <a:spLocks/>
              </p:cNvSpPr>
              <p:nvPr/>
            </p:nvSpPr>
            <p:spPr bwMode="auto">
              <a:xfrm>
                <a:off x="1439" y="38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15" name="Freeform 3071"/>
              <p:cNvSpPr>
                <a:spLocks/>
              </p:cNvSpPr>
              <p:nvPr/>
            </p:nvSpPr>
            <p:spPr bwMode="auto">
              <a:xfrm>
                <a:off x="1356" y="39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16" name="Freeform 3072"/>
              <p:cNvSpPr>
                <a:spLocks/>
              </p:cNvSpPr>
              <p:nvPr/>
            </p:nvSpPr>
            <p:spPr bwMode="auto">
              <a:xfrm>
                <a:off x="1230" y="38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17" name="Freeform 3073"/>
              <p:cNvSpPr>
                <a:spLocks/>
              </p:cNvSpPr>
              <p:nvPr/>
            </p:nvSpPr>
            <p:spPr bwMode="auto">
              <a:xfrm>
                <a:off x="1194" y="39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18" name="Freeform 3074"/>
              <p:cNvSpPr>
                <a:spLocks/>
              </p:cNvSpPr>
              <p:nvPr/>
            </p:nvSpPr>
            <p:spPr bwMode="auto">
              <a:xfrm>
                <a:off x="1872" y="39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19" name="Freeform 3075"/>
              <p:cNvSpPr>
                <a:spLocks/>
              </p:cNvSpPr>
              <p:nvPr/>
            </p:nvSpPr>
            <p:spPr bwMode="auto">
              <a:xfrm>
                <a:off x="1827" y="39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20" name="Freeform 3076"/>
              <p:cNvSpPr>
                <a:spLocks/>
              </p:cNvSpPr>
              <p:nvPr/>
            </p:nvSpPr>
            <p:spPr bwMode="auto">
              <a:xfrm>
                <a:off x="1811" y="39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21" name="Freeform 3077"/>
              <p:cNvSpPr>
                <a:spLocks/>
              </p:cNvSpPr>
              <p:nvPr/>
            </p:nvSpPr>
            <p:spPr bwMode="auto">
              <a:xfrm>
                <a:off x="1767" y="39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22" name="Freeform 3078"/>
              <p:cNvSpPr>
                <a:spLocks/>
              </p:cNvSpPr>
              <p:nvPr/>
            </p:nvSpPr>
            <p:spPr bwMode="auto">
              <a:xfrm>
                <a:off x="1742" y="39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23" name="Freeform 3079"/>
              <p:cNvSpPr>
                <a:spLocks/>
              </p:cNvSpPr>
              <p:nvPr/>
            </p:nvSpPr>
            <p:spPr bwMode="auto">
              <a:xfrm>
                <a:off x="1673" y="39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24" name="Freeform 3080"/>
              <p:cNvSpPr>
                <a:spLocks/>
              </p:cNvSpPr>
              <p:nvPr/>
            </p:nvSpPr>
            <p:spPr bwMode="auto">
              <a:xfrm>
                <a:off x="1661" y="39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25" name="Freeform 3081"/>
              <p:cNvSpPr>
                <a:spLocks/>
              </p:cNvSpPr>
              <p:nvPr/>
            </p:nvSpPr>
            <p:spPr bwMode="auto">
              <a:xfrm>
                <a:off x="1634" y="39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26" name="Freeform 3082"/>
              <p:cNvSpPr>
                <a:spLocks/>
              </p:cNvSpPr>
              <p:nvPr/>
            </p:nvSpPr>
            <p:spPr bwMode="auto">
              <a:xfrm>
                <a:off x="1568" y="39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27" name="Freeform 3083"/>
              <p:cNvSpPr>
                <a:spLocks/>
              </p:cNvSpPr>
              <p:nvPr/>
            </p:nvSpPr>
            <p:spPr bwMode="auto">
              <a:xfrm>
                <a:off x="1559" y="39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28" name="Freeform 3084"/>
              <p:cNvSpPr>
                <a:spLocks/>
              </p:cNvSpPr>
              <p:nvPr/>
            </p:nvSpPr>
            <p:spPr bwMode="auto">
              <a:xfrm>
                <a:off x="1559" y="39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29" name="Freeform 3085"/>
              <p:cNvSpPr>
                <a:spLocks/>
              </p:cNvSpPr>
              <p:nvPr/>
            </p:nvSpPr>
            <p:spPr bwMode="auto">
              <a:xfrm>
                <a:off x="1521" y="39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30" name="Freeform 3086"/>
              <p:cNvSpPr>
                <a:spLocks/>
              </p:cNvSpPr>
              <p:nvPr/>
            </p:nvSpPr>
            <p:spPr bwMode="auto">
              <a:xfrm>
                <a:off x="1506" y="39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31" name="Freeform 3087"/>
              <p:cNvSpPr>
                <a:spLocks/>
              </p:cNvSpPr>
              <p:nvPr/>
            </p:nvSpPr>
            <p:spPr bwMode="auto">
              <a:xfrm>
                <a:off x="1500" y="39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32" name="Freeform 3088"/>
              <p:cNvSpPr>
                <a:spLocks/>
              </p:cNvSpPr>
              <p:nvPr/>
            </p:nvSpPr>
            <p:spPr bwMode="auto">
              <a:xfrm>
                <a:off x="1433" y="39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33" name="Freeform 3089"/>
              <p:cNvSpPr>
                <a:spLocks/>
              </p:cNvSpPr>
              <p:nvPr/>
            </p:nvSpPr>
            <p:spPr bwMode="auto">
              <a:xfrm>
                <a:off x="1415" y="39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34" name="Freeform 3090"/>
              <p:cNvSpPr>
                <a:spLocks/>
              </p:cNvSpPr>
              <p:nvPr/>
            </p:nvSpPr>
            <p:spPr bwMode="auto">
              <a:xfrm>
                <a:off x="1409" y="39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35" name="Freeform 3091"/>
              <p:cNvSpPr>
                <a:spLocks/>
              </p:cNvSpPr>
              <p:nvPr/>
            </p:nvSpPr>
            <p:spPr bwMode="auto">
              <a:xfrm>
                <a:off x="1397" y="39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36" name="Freeform 3092"/>
              <p:cNvSpPr>
                <a:spLocks/>
              </p:cNvSpPr>
              <p:nvPr/>
            </p:nvSpPr>
            <p:spPr bwMode="auto">
              <a:xfrm>
                <a:off x="1388" y="39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37" name="Freeform 3093"/>
              <p:cNvSpPr>
                <a:spLocks/>
              </p:cNvSpPr>
              <p:nvPr/>
            </p:nvSpPr>
            <p:spPr bwMode="auto">
              <a:xfrm>
                <a:off x="1361" y="39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38" name="Freeform 3094"/>
              <p:cNvSpPr>
                <a:spLocks/>
              </p:cNvSpPr>
              <p:nvPr/>
            </p:nvSpPr>
            <p:spPr bwMode="auto">
              <a:xfrm>
                <a:off x="1353" y="39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39" name="Freeform 3095"/>
              <p:cNvSpPr>
                <a:spLocks/>
              </p:cNvSpPr>
              <p:nvPr/>
            </p:nvSpPr>
            <p:spPr bwMode="auto">
              <a:xfrm>
                <a:off x="1346" y="39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40" name="Freeform 3096"/>
              <p:cNvSpPr>
                <a:spLocks/>
              </p:cNvSpPr>
              <p:nvPr/>
            </p:nvSpPr>
            <p:spPr bwMode="auto">
              <a:xfrm>
                <a:off x="1308" y="39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41" name="Freeform 3097"/>
              <p:cNvSpPr>
                <a:spLocks/>
              </p:cNvSpPr>
              <p:nvPr/>
            </p:nvSpPr>
            <p:spPr bwMode="auto">
              <a:xfrm>
                <a:off x="1287" y="39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42" name="Freeform 3098"/>
              <p:cNvSpPr>
                <a:spLocks/>
              </p:cNvSpPr>
              <p:nvPr/>
            </p:nvSpPr>
            <p:spPr bwMode="auto">
              <a:xfrm>
                <a:off x="1280" y="39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43" name="Freeform 3099"/>
              <p:cNvSpPr>
                <a:spLocks/>
              </p:cNvSpPr>
              <p:nvPr/>
            </p:nvSpPr>
            <p:spPr bwMode="auto">
              <a:xfrm>
                <a:off x="1281" y="39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44" name="Freeform 3100"/>
              <p:cNvSpPr>
                <a:spLocks/>
              </p:cNvSpPr>
              <p:nvPr/>
            </p:nvSpPr>
            <p:spPr bwMode="auto">
              <a:xfrm>
                <a:off x="1256" y="39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45" name="Freeform 3101"/>
              <p:cNvSpPr>
                <a:spLocks/>
              </p:cNvSpPr>
              <p:nvPr/>
            </p:nvSpPr>
            <p:spPr bwMode="auto">
              <a:xfrm>
                <a:off x="1218" y="39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46" name="Freeform 3102"/>
              <p:cNvSpPr>
                <a:spLocks/>
              </p:cNvSpPr>
              <p:nvPr/>
            </p:nvSpPr>
            <p:spPr bwMode="auto">
              <a:xfrm>
                <a:off x="1809" y="39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47" name="Freeform 3103"/>
              <p:cNvSpPr>
                <a:spLocks/>
              </p:cNvSpPr>
              <p:nvPr/>
            </p:nvSpPr>
            <p:spPr bwMode="auto">
              <a:xfrm>
                <a:off x="1790" y="39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48" name="Freeform 3104"/>
              <p:cNvSpPr>
                <a:spLocks/>
              </p:cNvSpPr>
              <p:nvPr/>
            </p:nvSpPr>
            <p:spPr bwMode="auto">
              <a:xfrm>
                <a:off x="1727" y="39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49" name="Freeform 3105"/>
              <p:cNvSpPr>
                <a:spLocks/>
              </p:cNvSpPr>
              <p:nvPr/>
            </p:nvSpPr>
            <p:spPr bwMode="auto">
              <a:xfrm>
                <a:off x="1685" y="39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50" name="Freeform 3106"/>
              <p:cNvSpPr>
                <a:spLocks/>
              </p:cNvSpPr>
              <p:nvPr/>
            </p:nvSpPr>
            <p:spPr bwMode="auto">
              <a:xfrm>
                <a:off x="1682" y="39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51" name="Freeform 3107"/>
              <p:cNvSpPr>
                <a:spLocks/>
              </p:cNvSpPr>
              <p:nvPr/>
            </p:nvSpPr>
            <p:spPr bwMode="auto">
              <a:xfrm>
                <a:off x="1671" y="39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52" name="Freeform 3108"/>
              <p:cNvSpPr>
                <a:spLocks/>
              </p:cNvSpPr>
              <p:nvPr/>
            </p:nvSpPr>
            <p:spPr bwMode="auto">
              <a:xfrm>
                <a:off x="1662" y="39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53" name="Freeform 3109"/>
              <p:cNvSpPr>
                <a:spLocks/>
              </p:cNvSpPr>
              <p:nvPr/>
            </p:nvSpPr>
            <p:spPr bwMode="auto">
              <a:xfrm>
                <a:off x="1578" y="39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54" name="Freeform 3110"/>
              <p:cNvSpPr>
                <a:spLocks/>
              </p:cNvSpPr>
              <p:nvPr/>
            </p:nvSpPr>
            <p:spPr bwMode="auto">
              <a:xfrm>
                <a:off x="1475" y="39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55" name="Freeform 3111"/>
              <p:cNvSpPr>
                <a:spLocks/>
              </p:cNvSpPr>
              <p:nvPr/>
            </p:nvSpPr>
            <p:spPr bwMode="auto">
              <a:xfrm>
                <a:off x="1433" y="39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56" name="Freeform 3112"/>
              <p:cNvSpPr>
                <a:spLocks/>
              </p:cNvSpPr>
              <p:nvPr/>
            </p:nvSpPr>
            <p:spPr bwMode="auto">
              <a:xfrm>
                <a:off x="1392" y="39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57" name="Freeform 3113"/>
              <p:cNvSpPr>
                <a:spLocks/>
              </p:cNvSpPr>
              <p:nvPr/>
            </p:nvSpPr>
            <p:spPr bwMode="auto">
              <a:xfrm>
                <a:off x="1386" y="39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58" name="Freeform 3114"/>
              <p:cNvSpPr>
                <a:spLocks/>
              </p:cNvSpPr>
              <p:nvPr/>
            </p:nvSpPr>
            <p:spPr bwMode="auto">
              <a:xfrm>
                <a:off x="1379" y="39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59" name="Freeform 3115"/>
              <p:cNvSpPr>
                <a:spLocks/>
              </p:cNvSpPr>
              <p:nvPr/>
            </p:nvSpPr>
            <p:spPr bwMode="auto">
              <a:xfrm>
                <a:off x="1368" y="39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60" name="Freeform 3116"/>
              <p:cNvSpPr>
                <a:spLocks/>
              </p:cNvSpPr>
              <p:nvPr/>
            </p:nvSpPr>
            <p:spPr bwMode="auto">
              <a:xfrm>
                <a:off x="1365" y="39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61" name="Freeform 3117"/>
              <p:cNvSpPr>
                <a:spLocks/>
              </p:cNvSpPr>
              <p:nvPr/>
            </p:nvSpPr>
            <p:spPr bwMode="auto">
              <a:xfrm>
                <a:off x="1338" y="39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62" name="Freeform 3118"/>
              <p:cNvSpPr>
                <a:spLocks/>
              </p:cNvSpPr>
              <p:nvPr/>
            </p:nvSpPr>
            <p:spPr bwMode="auto">
              <a:xfrm>
                <a:off x="1341" y="39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63" name="Freeform 3119"/>
              <p:cNvSpPr>
                <a:spLocks/>
              </p:cNvSpPr>
              <p:nvPr/>
            </p:nvSpPr>
            <p:spPr bwMode="auto">
              <a:xfrm>
                <a:off x="1203" y="39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64" name="Freeform 3120"/>
              <p:cNvSpPr>
                <a:spLocks/>
              </p:cNvSpPr>
              <p:nvPr/>
            </p:nvSpPr>
            <p:spPr bwMode="auto">
              <a:xfrm>
                <a:off x="1929" y="39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65" name="Freeform 3121"/>
              <p:cNvSpPr>
                <a:spLocks/>
              </p:cNvSpPr>
              <p:nvPr/>
            </p:nvSpPr>
            <p:spPr bwMode="auto">
              <a:xfrm>
                <a:off x="1869" y="391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66" name="Freeform 3122"/>
              <p:cNvSpPr>
                <a:spLocks/>
              </p:cNvSpPr>
              <p:nvPr/>
            </p:nvSpPr>
            <p:spPr bwMode="auto">
              <a:xfrm>
                <a:off x="1862" y="39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67" name="Freeform 3123"/>
              <p:cNvSpPr>
                <a:spLocks/>
              </p:cNvSpPr>
              <p:nvPr/>
            </p:nvSpPr>
            <p:spPr bwMode="auto">
              <a:xfrm>
                <a:off x="1778" y="39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68" name="Freeform 3124"/>
              <p:cNvSpPr>
                <a:spLocks/>
              </p:cNvSpPr>
              <p:nvPr/>
            </p:nvSpPr>
            <p:spPr bwMode="auto">
              <a:xfrm>
                <a:off x="1767" y="391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69" name="Freeform 3125"/>
              <p:cNvSpPr>
                <a:spLocks/>
              </p:cNvSpPr>
              <p:nvPr/>
            </p:nvSpPr>
            <p:spPr bwMode="auto">
              <a:xfrm>
                <a:off x="1698" y="39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70" name="Freeform 3126"/>
              <p:cNvSpPr>
                <a:spLocks/>
              </p:cNvSpPr>
              <p:nvPr/>
            </p:nvSpPr>
            <p:spPr bwMode="auto">
              <a:xfrm>
                <a:off x="1572" y="391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59852" name="Group 6508"/>
            <p:cNvGrpSpPr>
              <a:grpSpLocks/>
            </p:cNvGrpSpPr>
            <p:nvPr/>
          </p:nvGrpSpPr>
          <p:grpSpPr bwMode="auto">
            <a:xfrm>
              <a:off x="1089" y="3783"/>
              <a:ext cx="815" cy="147"/>
              <a:chOff x="1089" y="3783"/>
              <a:chExt cx="815" cy="147"/>
            </a:xfrm>
          </p:grpSpPr>
          <p:sp>
            <p:nvSpPr>
              <p:cNvPr id="956472" name="Freeform 3128"/>
              <p:cNvSpPr>
                <a:spLocks/>
              </p:cNvSpPr>
              <p:nvPr/>
            </p:nvSpPr>
            <p:spPr bwMode="auto">
              <a:xfrm>
                <a:off x="1563" y="391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73" name="Freeform 3129"/>
              <p:cNvSpPr>
                <a:spLocks/>
              </p:cNvSpPr>
              <p:nvPr/>
            </p:nvSpPr>
            <p:spPr bwMode="auto">
              <a:xfrm>
                <a:off x="1569" y="39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74" name="Freeform 3130"/>
              <p:cNvSpPr>
                <a:spLocks/>
              </p:cNvSpPr>
              <p:nvPr/>
            </p:nvSpPr>
            <p:spPr bwMode="auto">
              <a:xfrm>
                <a:off x="1547" y="391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75" name="Freeform 3131"/>
              <p:cNvSpPr>
                <a:spLocks/>
              </p:cNvSpPr>
              <p:nvPr/>
            </p:nvSpPr>
            <p:spPr bwMode="auto">
              <a:xfrm>
                <a:off x="1548" y="39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76" name="Freeform 3132"/>
              <p:cNvSpPr>
                <a:spLocks/>
              </p:cNvSpPr>
              <p:nvPr/>
            </p:nvSpPr>
            <p:spPr bwMode="auto">
              <a:xfrm>
                <a:off x="1538" y="39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77" name="Freeform 3133"/>
              <p:cNvSpPr>
                <a:spLocks/>
              </p:cNvSpPr>
              <p:nvPr/>
            </p:nvSpPr>
            <p:spPr bwMode="auto">
              <a:xfrm>
                <a:off x="1536" y="39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78" name="Freeform 3134"/>
              <p:cNvSpPr>
                <a:spLocks/>
              </p:cNvSpPr>
              <p:nvPr/>
            </p:nvSpPr>
            <p:spPr bwMode="auto">
              <a:xfrm>
                <a:off x="1523" y="39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79" name="Freeform 3135"/>
              <p:cNvSpPr>
                <a:spLocks/>
              </p:cNvSpPr>
              <p:nvPr/>
            </p:nvSpPr>
            <p:spPr bwMode="auto">
              <a:xfrm>
                <a:off x="1505" y="39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80" name="Freeform 3136"/>
              <p:cNvSpPr>
                <a:spLocks/>
              </p:cNvSpPr>
              <p:nvPr/>
            </p:nvSpPr>
            <p:spPr bwMode="auto">
              <a:xfrm>
                <a:off x="1445" y="39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81" name="Freeform 3137"/>
              <p:cNvSpPr>
                <a:spLocks/>
              </p:cNvSpPr>
              <p:nvPr/>
            </p:nvSpPr>
            <p:spPr bwMode="auto">
              <a:xfrm>
                <a:off x="1443" y="39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82" name="Freeform 3138"/>
              <p:cNvSpPr>
                <a:spLocks/>
              </p:cNvSpPr>
              <p:nvPr/>
            </p:nvSpPr>
            <p:spPr bwMode="auto">
              <a:xfrm>
                <a:off x="1368" y="39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83" name="Freeform 3139"/>
              <p:cNvSpPr>
                <a:spLocks/>
              </p:cNvSpPr>
              <p:nvPr/>
            </p:nvSpPr>
            <p:spPr bwMode="auto">
              <a:xfrm>
                <a:off x="1358" y="39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84" name="Freeform 3140"/>
              <p:cNvSpPr>
                <a:spLocks/>
              </p:cNvSpPr>
              <p:nvPr/>
            </p:nvSpPr>
            <p:spPr bwMode="auto">
              <a:xfrm>
                <a:off x="1344" y="39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85" name="Freeform 3141"/>
              <p:cNvSpPr>
                <a:spLocks/>
              </p:cNvSpPr>
              <p:nvPr/>
            </p:nvSpPr>
            <p:spPr bwMode="auto">
              <a:xfrm>
                <a:off x="1280" y="39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86" name="Freeform 3142"/>
              <p:cNvSpPr>
                <a:spLocks/>
              </p:cNvSpPr>
              <p:nvPr/>
            </p:nvSpPr>
            <p:spPr bwMode="auto">
              <a:xfrm>
                <a:off x="1860" y="39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87" name="Freeform 3143"/>
              <p:cNvSpPr>
                <a:spLocks/>
              </p:cNvSpPr>
              <p:nvPr/>
            </p:nvSpPr>
            <p:spPr bwMode="auto">
              <a:xfrm>
                <a:off x="1752" y="39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88" name="Freeform 3144"/>
              <p:cNvSpPr>
                <a:spLocks/>
              </p:cNvSpPr>
              <p:nvPr/>
            </p:nvSpPr>
            <p:spPr bwMode="auto">
              <a:xfrm>
                <a:off x="1638" y="39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89" name="Freeform 3145"/>
              <p:cNvSpPr>
                <a:spLocks/>
              </p:cNvSpPr>
              <p:nvPr/>
            </p:nvSpPr>
            <p:spPr bwMode="auto">
              <a:xfrm>
                <a:off x="1481" y="38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90" name="Freeform 3146"/>
              <p:cNvSpPr>
                <a:spLocks/>
              </p:cNvSpPr>
              <p:nvPr/>
            </p:nvSpPr>
            <p:spPr bwMode="auto">
              <a:xfrm>
                <a:off x="1467" y="38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91" name="Freeform 3147"/>
              <p:cNvSpPr>
                <a:spLocks/>
              </p:cNvSpPr>
              <p:nvPr/>
            </p:nvSpPr>
            <p:spPr bwMode="auto">
              <a:xfrm>
                <a:off x="1446" y="38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92" name="Freeform 3148"/>
              <p:cNvSpPr>
                <a:spLocks/>
              </p:cNvSpPr>
              <p:nvPr/>
            </p:nvSpPr>
            <p:spPr bwMode="auto">
              <a:xfrm>
                <a:off x="1362" y="38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93" name="Freeform 3149"/>
              <p:cNvSpPr>
                <a:spLocks/>
              </p:cNvSpPr>
              <p:nvPr/>
            </p:nvSpPr>
            <p:spPr bwMode="auto">
              <a:xfrm>
                <a:off x="1356" y="38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94" name="Freeform 3150"/>
              <p:cNvSpPr>
                <a:spLocks/>
              </p:cNvSpPr>
              <p:nvPr/>
            </p:nvSpPr>
            <p:spPr bwMode="auto">
              <a:xfrm>
                <a:off x="1305" y="38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95" name="Freeform 3151"/>
              <p:cNvSpPr>
                <a:spLocks/>
              </p:cNvSpPr>
              <p:nvPr/>
            </p:nvSpPr>
            <p:spPr bwMode="auto">
              <a:xfrm>
                <a:off x="1295" y="38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96" name="Freeform 3152"/>
              <p:cNvSpPr>
                <a:spLocks/>
              </p:cNvSpPr>
              <p:nvPr/>
            </p:nvSpPr>
            <p:spPr bwMode="auto">
              <a:xfrm>
                <a:off x="1266" y="38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97" name="Freeform 3153"/>
              <p:cNvSpPr>
                <a:spLocks/>
              </p:cNvSpPr>
              <p:nvPr/>
            </p:nvSpPr>
            <p:spPr bwMode="auto">
              <a:xfrm>
                <a:off x="1220" y="38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98" name="Freeform 3154"/>
              <p:cNvSpPr>
                <a:spLocks/>
              </p:cNvSpPr>
              <p:nvPr/>
            </p:nvSpPr>
            <p:spPr bwMode="auto">
              <a:xfrm>
                <a:off x="1650" y="38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499" name="Freeform 3155"/>
              <p:cNvSpPr>
                <a:spLocks/>
              </p:cNvSpPr>
              <p:nvPr/>
            </p:nvSpPr>
            <p:spPr bwMode="auto">
              <a:xfrm>
                <a:off x="1605" y="38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00" name="Freeform 3156"/>
              <p:cNvSpPr>
                <a:spLocks/>
              </p:cNvSpPr>
              <p:nvPr/>
            </p:nvSpPr>
            <p:spPr bwMode="auto">
              <a:xfrm>
                <a:off x="1566" y="38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01" name="Freeform 3157"/>
              <p:cNvSpPr>
                <a:spLocks/>
              </p:cNvSpPr>
              <p:nvPr/>
            </p:nvSpPr>
            <p:spPr bwMode="auto">
              <a:xfrm>
                <a:off x="1530" y="38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02" name="Freeform 3158"/>
              <p:cNvSpPr>
                <a:spLocks/>
              </p:cNvSpPr>
              <p:nvPr/>
            </p:nvSpPr>
            <p:spPr bwMode="auto">
              <a:xfrm>
                <a:off x="1464" y="38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03" name="Freeform 3159"/>
              <p:cNvSpPr>
                <a:spLocks/>
              </p:cNvSpPr>
              <p:nvPr/>
            </p:nvSpPr>
            <p:spPr bwMode="auto">
              <a:xfrm>
                <a:off x="1437" y="38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04" name="Freeform 3160"/>
              <p:cNvSpPr>
                <a:spLocks/>
              </p:cNvSpPr>
              <p:nvPr/>
            </p:nvSpPr>
            <p:spPr bwMode="auto">
              <a:xfrm>
                <a:off x="1437" y="38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05" name="Freeform 3161"/>
              <p:cNvSpPr>
                <a:spLocks/>
              </p:cNvSpPr>
              <p:nvPr/>
            </p:nvSpPr>
            <p:spPr bwMode="auto">
              <a:xfrm>
                <a:off x="1431" y="38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06" name="Freeform 3162"/>
              <p:cNvSpPr>
                <a:spLocks/>
              </p:cNvSpPr>
              <p:nvPr/>
            </p:nvSpPr>
            <p:spPr bwMode="auto">
              <a:xfrm>
                <a:off x="1418" y="38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07" name="Freeform 3163"/>
              <p:cNvSpPr>
                <a:spLocks/>
              </p:cNvSpPr>
              <p:nvPr/>
            </p:nvSpPr>
            <p:spPr bwMode="auto">
              <a:xfrm>
                <a:off x="1409" y="38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08" name="Freeform 3164"/>
              <p:cNvSpPr>
                <a:spLocks/>
              </p:cNvSpPr>
              <p:nvPr/>
            </p:nvSpPr>
            <p:spPr bwMode="auto">
              <a:xfrm>
                <a:off x="1242" y="38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09" name="Freeform 3165"/>
              <p:cNvSpPr>
                <a:spLocks/>
              </p:cNvSpPr>
              <p:nvPr/>
            </p:nvSpPr>
            <p:spPr bwMode="auto">
              <a:xfrm>
                <a:off x="1166" y="38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10" name="Freeform 3166"/>
              <p:cNvSpPr>
                <a:spLocks/>
              </p:cNvSpPr>
              <p:nvPr/>
            </p:nvSpPr>
            <p:spPr bwMode="auto">
              <a:xfrm>
                <a:off x="1139" y="38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11" name="Freeform 3167"/>
              <p:cNvSpPr>
                <a:spLocks/>
              </p:cNvSpPr>
              <p:nvPr/>
            </p:nvSpPr>
            <p:spPr bwMode="auto">
              <a:xfrm>
                <a:off x="1869" y="38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12" name="Freeform 3168"/>
              <p:cNvSpPr>
                <a:spLocks/>
              </p:cNvSpPr>
              <p:nvPr/>
            </p:nvSpPr>
            <p:spPr bwMode="auto">
              <a:xfrm>
                <a:off x="1857" y="38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13" name="Freeform 3169"/>
              <p:cNvSpPr>
                <a:spLocks/>
              </p:cNvSpPr>
              <p:nvPr/>
            </p:nvSpPr>
            <p:spPr bwMode="auto">
              <a:xfrm>
                <a:off x="1824" y="38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14" name="Freeform 3170"/>
              <p:cNvSpPr>
                <a:spLocks/>
              </p:cNvSpPr>
              <p:nvPr/>
            </p:nvSpPr>
            <p:spPr bwMode="auto">
              <a:xfrm>
                <a:off x="1767" y="38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15" name="Freeform 3171"/>
              <p:cNvSpPr>
                <a:spLocks/>
              </p:cNvSpPr>
              <p:nvPr/>
            </p:nvSpPr>
            <p:spPr bwMode="auto">
              <a:xfrm>
                <a:off x="1716" y="386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16" name="Freeform 3172"/>
              <p:cNvSpPr>
                <a:spLocks/>
              </p:cNvSpPr>
              <p:nvPr/>
            </p:nvSpPr>
            <p:spPr bwMode="auto">
              <a:xfrm>
                <a:off x="1518" y="38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17" name="Freeform 3173"/>
              <p:cNvSpPr>
                <a:spLocks/>
              </p:cNvSpPr>
              <p:nvPr/>
            </p:nvSpPr>
            <p:spPr bwMode="auto">
              <a:xfrm>
                <a:off x="1482" y="38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18" name="Freeform 3174"/>
              <p:cNvSpPr>
                <a:spLocks/>
              </p:cNvSpPr>
              <p:nvPr/>
            </p:nvSpPr>
            <p:spPr bwMode="auto">
              <a:xfrm>
                <a:off x="1452" y="38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19" name="Freeform 3175"/>
              <p:cNvSpPr>
                <a:spLocks/>
              </p:cNvSpPr>
              <p:nvPr/>
            </p:nvSpPr>
            <p:spPr bwMode="auto">
              <a:xfrm>
                <a:off x="1434" y="38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20" name="Freeform 3176"/>
              <p:cNvSpPr>
                <a:spLocks/>
              </p:cNvSpPr>
              <p:nvPr/>
            </p:nvSpPr>
            <p:spPr bwMode="auto">
              <a:xfrm>
                <a:off x="1355" y="386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21" name="Freeform 3177"/>
              <p:cNvSpPr>
                <a:spLocks/>
              </p:cNvSpPr>
              <p:nvPr/>
            </p:nvSpPr>
            <p:spPr bwMode="auto">
              <a:xfrm>
                <a:off x="1332" y="386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22" name="Freeform 3178"/>
              <p:cNvSpPr>
                <a:spLocks/>
              </p:cNvSpPr>
              <p:nvPr/>
            </p:nvSpPr>
            <p:spPr bwMode="auto">
              <a:xfrm>
                <a:off x="1325" y="38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23" name="Freeform 3179"/>
              <p:cNvSpPr>
                <a:spLocks/>
              </p:cNvSpPr>
              <p:nvPr/>
            </p:nvSpPr>
            <p:spPr bwMode="auto">
              <a:xfrm>
                <a:off x="1826" y="38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24" name="Freeform 3180"/>
              <p:cNvSpPr>
                <a:spLocks/>
              </p:cNvSpPr>
              <p:nvPr/>
            </p:nvSpPr>
            <p:spPr bwMode="auto">
              <a:xfrm>
                <a:off x="1817" y="386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25" name="Freeform 3181"/>
              <p:cNvSpPr>
                <a:spLocks/>
              </p:cNvSpPr>
              <p:nvPr/>
            </p:nvSpPr>
            <p:spPr bwMode="auto">
              <a:xfrm>
                <a:off x="1767" y="38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26" name="Freeform 3182"/>
              <p:cNvSpPr>
                <a:spLocks/>
              </p:cNvSpPr>
              <p:nvPr/>
            </p:nvSpPr>
            <p:spPr bwMode="auto">
              <a:xfrm>
                <a:off x="1695" y="38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27" name="Freeform 3183"/>
              <p:cNvSpPr>
                <a:spLocks/>
              </p:cNvSpPr>
              <p:nvPr/>
            </p:nvSpPr>
            <p:spPr bwMode="auto">
              <a:xfrm>
                <a:off x="1673" y="38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28" name="Freeform 3184"/>
              <p:cNvSpPr>
                <a:spLocks/>
              </p:cNvSpPr>
              <p:nvPr/>
            </p:nvSpPr>
            <p:spPr bwMode="auto">
              <a:xfrm>
                <a:off x="1659" y="38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29" name="Freeform 3185"/>
              <p:cNvSpPr>
                <a:spLocks/>
              </p:cNvSpPr>
              <p:nvPr/>
            </p:nvSpPr>
            <p:spPr bwMode="auto">
              <a:xfrm>
                <a:off x="1646" y="38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30" name="Freeform 3186"/>
              <p:cNvSpPr>
                <a:spLocks/>
              </p:cNvSpPr>
              <p:nvPr/>
            </p:nvSpPr>
            <p:spPr bwMode="auto">
              <a:xfrm>
                <a:off x="1613" y="38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31" name="Freeform 3187"/>
              <p:cNvSpPr>
                <a:spLocks/>
              </p:cNvSpPr>
              <p:nvPr/>
            </p:nvSpPr>
            <p:spPr bwMode="auto">
              <a:xfrm>
                <a:off x="1547" y="38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32" name="Freeform 3188"/>
              <p:cNvSpPr>
                <a:spLocks/>
              </p:cNvSpPr>
              <p:nvPr/>
            </p:nvSpPr>
            <p:spPr bwMode="auto">
              <a:xfrm>
                <a:off x="1532" y="38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33" name="Freeform 3189"/>
              <p:cNvSpPr>
                <a:spLocks/>
              </p:cNvSpPr>
              <p:nvPr/>
            </p:nvSpPr>
            <p:spPr bwMode="auto">
              <a:xfrm>
                <a:off x="1494" y="38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34" name="Freeform 3190"/>
              <p:cNvSpPr>
                <a:spLocks/>
              </p:cNvSpPr>
              <p:nvPr/>
            </p:nvSpPr>
            <p:spPr bwMode="auto">
              <a:xfrm>
                <a:off x="1437" y="386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35" name="Freeform 3191"/>
              <p:cNvSpPr>
                <a:spLocks/>
              </p:cNvSpPr>
              <p:nvPr/>
            </p:nvSpPr>
            <p:spPr bwMode="auto">
              <a:xfrm>
                <a:off x="1433" y="38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36" name="Freeform 3192"/>
              <p:cNvSpPr>
                <a:spLocks/>
              </p:cNvSpPr>
              <p:nvPr/>
            </p:nvSpPr>
            <p:spPr bwMode="auto">
              <a:xfrm>
                <a:off x="1409" y="38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37" name="Freeform 3193"/>
              <p:cNvSpPr>
                <a:spLocks/>
              </p:cNvSpPr>
              <p:nvPr/>
            </p:nvSpPr>
            <p:spPr bwMode="auto">
              <a:xfrm>
                <a:off x="1371" y="38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38" name="Freeform 3194"/>
              <p:cNvSpPr>
                <a:spLocks/>
              </p:cNvSpPr>
              <p:nvPr/>
            </p:nvSpPr>
            <p:spPr bwMode="auto">
              <a:xfrm>
                <a:off x="1281" y="38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39" name="Freeform 3195"/>
              <p:cNvSpPr>
                <a:spLocks/>
              </p:cNvSpPr>
              <p:nvPr/>
            </p:nvSpPr>
            <p:spPr bwMode="auto">
              <a:xfrm>
                <a:off x="1260" y="386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40" name="Freeform 3196"/>
              <p:cNvSpPr>
                <a:spLocks/>
              </p:cNvSpPr>
              <p:nvPr/>
            </p:nvSpPr>
            <p:spPr bwMode="auto">
              <a:xfrm>
                <a:off x="1229" y="38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41" name="Freeform 3197"/>
              <p:cNvSpPr>
                <a:spLocks/>
              </p:cNvSpPr>
              <p:nvPr/>
            </p:nvSpPr>
            <p:spPr bwMode="auto">
              <a:xfrm>
                <a:off x="1218" y="386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42" name="Freeform 3198"/>
              <p:cNvSpPr>
                <a:spLocks/>
              </p:cNvSpPr>
              <p:nvPr/>
            </p:nvSpPr>
            <p:spPr bwMode="auto">
              <a:xfrm>
                <a:off x="1187" y="38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43" name="Freeform 3199"/>
              <p:cNvSpPr>
                <a:spLocks/>
              </p:cNvSpPr>
              <p:nvPr/>
            </p:nvSpPr>
            <p:spPr bwMode="auto">
              <a:xfrm>
                <a:off x="1850" y="38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44" name="Freeform 3200"/>
              <p:cNvSpPr>
                <a:spLocks/>
              </p:cNvSpPr>
              <p:nvPr/>
            </p:nvSpPr>
            <p:spPr bwMode="auto">
              <a:xfrm>
                <a:off x="1850" y="387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45" name="Freeform 3201"/>
              <p:cNvSpPr>
                <a:spLocks/>
              </p:cNvSpPr>
              <p:nvPr/>
            </p:nvSpPr>
            <p:spPr bwMode="auto">
              <a:xfrm>
                <a:off x="1661" y="38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46" name="Freeform 3202"/>
              <p:cNvSpPr>
                <a:spLocks/>
              </p:cNvSpPr>
              <p:nvPr/>
            </p:nvSpPr>
            <p:spPr bwMode="auto">
              <a:xfrm>
                <a:off x="1634" y="38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47" name="Freeform 3203"/>
              <p:cNvSpPr>
                <a:spLocks/>
              </p:cNvSpPr>
              <p:nvPr/>
            </p:nvSpPr>
            <p:spPr bwMode="auto">
              <a:xfrm>
                <a:off x="1439" y="38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48" name="Freeform 3204"/>
              <p:cNvSpPr>
                <a:spLocks/>
              </p:cNvSpPr>
              <p:nvPr/>
            </p:nvSpPr>
            <p:spPr bwMode="auto">
              <a:xfrm>
                <a:off x="1395" y="38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49" name="Freeform 3205"/>
              <p:cNvSpPr>
                <a:spLocks/>
              </p:cNvSpPr>
              <p:nvPr/>
            </p:nvSpPr>
            <p:spPr bwMode="auto">
              <a:xfrm>
                <a:off x="1368" y="38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50" name="Freeform 3206"/>
              <p:cNvSpPr>
                <a:spLocks/>
              </p:cNvSpPr>
              <p:nvPr/>
            </p:nvSpPr>
            <p:spPr bwMode="auto">
              <a:xfrm>
                <a:off x="1356" y="38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51" name="Freeform 3207"/>
              <p:cNvSpPr>
                <a:spLocks/>
              </p:cNvSpPr>
              <p:nvPr/>
            </p:nvSpPr>
            <p:spPr bwMode="auto">
              <a:xfrm>
                <a:off x="1325" y="38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52" name="Freeform 3208"/>
              <p:cNvSpPr>
                <a:spLocks/>
              </p:cNvSpPr>
              <p:nvPr/>
            </p:nvSpPr>
            <p:spPr bwMode="auto">
              <a:xfrm>
                <a:off x="1854" y="38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53" name="Freeform 3209"/>
              <p:cNvSpPr>
                <a:spLocks/>
              </p:cNvSpPr>
              <p:nvPr/>
            </p:nvSpPr>
            <p:spPr bwMode="auto">
              <a:xfrm>
                <a:off x="1788" y="38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54" name="Freeform 3210"/>
              <p:cNvSpPr>
                <a:spLocks/>
              </p:cNvSpPr>
              <p:nvPr/>
            </p:nvSpPr>
            <p:spPr bwMode="auto">
              <a:xfrm>
                <a:off x="1676" y="38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55" name="Freeform 3211"/>
              <p:cNvSpPr>
                <a:spLocks/>
              </p:cNvSpPr>
              <p:nvPr/>
            </p:nvSpPr>
            <p:spPr bwMode="auto">
              <a:xfrm>
                <a:off x="1667" y="38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56" name="Freeform 3212"/>
              <p:cNvSpPr>
                <a:spLocks/>
              </p:cNvSpPr>
              <p:nvPr/>
            </p:nvSpPr>
            <p:spPr bwMode="auto">
              <a:xfrm>
                <a:off x="1613" y="38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57" name="Freeform 3213"/>
              <p:cNvSpPr>
                <a:spLocks/>
              </p:cNvSpPr>
              <p:nvPr/>
            </p:nvSpPr>
            <p:spPr bwMode="auto">
              <a:xfrm>
                <a:off x="1596" y="38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58" name="Freeform 3214"/>
              <p:cNvSpPr>
                <a:spLocks/>
              </p:cNvSpPr>
              <p:nvPr/>
            </p:nvSpPr>
            <p:spPr bwMode="auto">
              <a:xfrm>
                <a:off x="1512" y="38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59" name="Freeform 3215"/>
              <p:cNvSpPr>
                <a:spLocks/>
              </p:cNvSpPr>
              <p:nvPr/>
            </p:nvSpPr>
            <p:spPr bwMode="auto">
              <a:xfrm>
                <a:off x="1511" y="38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60" name="Freeform 3216"/>
              <p:cNvSpPr>
                <a:spLocks/>
              </p:cNvSpPr>
              <p:nvPr/>
            </p:nvSpPr>
            <p:spPr bwMode="auto">
              <a:xfrm>
                <a:off x="1476" y="38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61" name="Freeform 3217"/>
              <p:cNvSpPr>
                <a:spLocks/>
              </p:cNvSpPr>
              <p:nvPr/>
            </p:nvSpPr>
            <p:spPr bwMode="auto">
              <a:xfrm>
                <a:off x="1440" y="38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62" name="Freeform 3218"/>
              <p:cNvSpPr>
                <a:spLocks/>
              </p:cNvSpPr>
              <p:nvPr/>
            </p:nvSpPr>
            <p:spPr bwMode="auto">
              <a:xfrm>
                <a:off x="1374" y="38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63" name="Freeform 3219"/>
              <p:cNvSpPr>
                <a:spLocks/>
              </p:cNvSpPr>
              <p:nvPr/>
            </p:nvSpPr>
            <p:spPr bwMode="auto">
              <a:xfrm>
                <a:off x="1254" y="38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64" name="Freeform 3220"/>
              <p:cNvSpPr>
                <a:spLocks/>
              </p:cNvSpPr>
              <p:nvPr/>
            </p:nvSpPr>
            <p:spPr bwMode="auto">
              <a:xfrm>
                <a:off x="1896" y="38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65" name="Freeform 3221"/>
              <p:cNvSpPr>
                <a:spLocks/>
              </p:cNvSpPr>
              <p:nvPr/>
            </p:nvSpPr>
            <p:spPr bwMode="auto">
              <a:xfrm>
                <a:off x="1751" y="38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66" name="Freeform 3222"/>
              <p:cNvSpPr>
                <a:spLocks/>
              </p:cNvSpPr>
              <p:nvPr/>
            </p:nvSpPr>
            <p:spPr bwMode="auto">
              <a:xfrm>
                <a:off x="1742" y="38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67" name="Freeform 3223"/>
              <p:cNvSpPr>
                <a:spLocks/>
              </p:cNvSpPr>
              <p:nvPr/>
            </p:nvSpPr>
            <p:spPr bwMode="auto">
              <a:xfrm>
                <a:off x="1710" y="38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68" name="Freeform 3224"/>
              <p:cNvSpPr>
                <a:spLocks/>
              </p:cNvSpPr>
              <p:nvPr/>
            </p:nvSpPr>
            <p:spPr bwMode="auto">
              <a:xfrm>
                <a:off x="1646" y="38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69" name="Freeform 3225"/>
              <p:cNvSpPr>
                <a:spLocks/>
              </p:cNvSpPr>
              <p:nvPr/>
            </p:nvSpPr>
            <p:spPr bwMode="auto">
              <a:xfrm>
                <a:off x="1602" y="38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70" name="Freeform 3226"/>
              <p:cNvSpPr>
                <a:spLocks/>
              </p:cNvSpPr>
              <p:nvPr/>
            </p:nvSpPr>
            <p:spPr bwMode="auto">
              <a:xfrm>
                <a:off x="1572" y="38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71" name="Freeform 3227"/>
              <p:cNvSpPr>
                <a:spLocks/>
              </p:cNvSpPr>
              <p:nvPr/>
            </p:nvSpPr>
            <p:spPr bwMode="auto">
              <a:xfrm>
                <a:off x="1563" y="38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72" name="Freeform 3228"/>
              <p:cNvSpPr>
                <a:spLocks/>
              </p:cNvSpPr>
              <p:nvPr/>
            </p:nvSpPr>
            <p:spPr bwMode="auto">
              <a:xfrm>
                <a:off x="1475" y="38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73" name="Freeform 3229"/>
              <p:cNvSpPr>
                <a:spLocks/>
              </p:cNvSpPr>
              <p:nvPr/>
            </p:nvSpPr>
            <p:spPr bwMode="auto">
              <a:xfrm>
                <a:off x="1443" y="38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74" name="Freeform 3230"/>
              <p:cNvSpPr>
                <a:spLocks/>
              </p:cNvSpPr>
              <p:nvPr/>
            </p:nvSpPr>
            <p:spPr bwMode="auto">
              <a:xfrm>
                <a:off x="1445" y="38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75" name="Freeform 3231"/>
              <p:cNvSpPr>
                <a:spLocks/>
              </p:cNvSpPr>
              <p:nvPr/>
            </p:nvSpPr>
            <p:spPr bwMode="auto">
              <a:xfrm>
                <a:off x="1424" y="38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76" name="Freeform 3232"/>
              <p:cNvSpPr>
                <a:spLocks/>
              </p:cNvSpPr>
              <p:nvPr/>
            </p:nvSpPr>
            <p:spPr bwMode="auto">
              <a:xfrm>
                <a:off x="1421" y="38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77" name="Freeform 3233"/>
              <p:cNvSpPr>
                <a:spLocks/>
              </p:cNvSpPr>
              <p:nvPr/>
            </p:nvSpPr>
            <p:spPr bwMode="auto">
              <a:xfrm>
                <a:off x="1418" y="38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78" name="Freeform 3234"/>
              <p:cNvSpPr>
                <a:spLocks/>
              </p:cNvSpPr>
              <p:nvPr/>
            </p:nvSpPr>
            <p:spPr bwMode="auto">
              <a:xfrm>
                <a:off x="1337" y="38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79" name="Freeform 3235"/>
              <p:cNvSpPr>
                <a:spLocks/>
              </p:cNvSpPr>
              <p:nvPr/>
            </p:nvSpPr>
            <p:spPr bwMode="auto">
              <a:xfrm>
                <a:off x="1308" y="38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80" name="Freeform 3236"/>
              <p:cNvSpPr>
                <a:spLocks/>
              </p:cNvSpPr>
              <p:nvPr/>
            </p:nvSpPr>
            <p:spPr bwMode="auto">
              <a:xfrm>
                <a:off x="1260" y="38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81" name="Freeform 3237"/>
              <p:cNvSpPr>
                <a:spLocks/>
              </p:cNvSpPr>
              <p:nvPr/>
            </p:nvSpPr>
            <p:spPr bwMode="auto">
              <a:xfrm>
                <a:off x="1254" y="38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82" name="Freeform 3238"/>
              <p:cNvSpPr>
                <a:spLocks/>
              </p:cNvSpPr>
              <p:nvPr/>
            </p:nvSpPr>
            <p:spPr bwMode="auto">
              <a:xfrm>
                <a:off x="1229" y="38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83" name="Freeform 3239"/>
              <p:cNvSpPr>
                <a:spLocks/>
              </p:cNvSpPr>
              <p:nvPr/>
            </p:nvSpPr>
            <p:spPr bwMode="auto">
              <a:xfrm>
                <a:off x="1203" y="38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84" name="Freeform 3240"/>
              <p:cNvSpPr>
                <a:spLocks/>
              </p:cNvSpPr>
              <p:nvPr/>
            </p:nvSpPr>
            <p:spPr bwMode="auto">
              <a:xfrm>
                <a:off x="1898" y="38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85" name="Freeform 3241"/>
              <p:cNvSpPr>
                <a:spLocks/>
              </p:cNvSpPr>
              <p:nvPr/>
            </p:nvSpPr>
            <p:spPr bwMode="auto">
              <a:xfrm>
                <a:off x="1728" y="38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86" name="Freeform 3242"/>
              <p:cNvSpPr>
                <a:spLocks/>
              </p:cNvSpPr>
              <p:nvPr/>
            </p:nvSpPr>
            <p:spPr bwMode="auto">
              <a:xfrm>
                <a:off x="1733" y="38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87" name="Freeform 3243"/>
              <p:cNvSpPr>
                <a:spLocks/>
              </p:cNvSpPr>
              <p:nvPr/>
            </p:nvSpPr>
            <p:spPr bwMode="auto">
              <a:xfrm>
                <a:off x="1674" y="38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88" name="Freeform 3244"/>
              <p:cNvSpPr>
                <a:spLocks/>
              </p:cNvSpPr>
              <p:nvPr/>
            </p:nvSpPr>
            <p:spPr bwMode="auto">
              <a:xfrm>
                <a:off x="1634" y="38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89" name="Freeform 3245"/>
              <p:cNvSpPr>
                <a:spLocks/>
              </p:cNvSpPr>
              <p:nvPr/>
            </p:nvSpPr>
            <p:spPr bwMode="auto">
              <a:xfrm>
                <a:off x="1319" y="37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90" name="Freeform 3246"/>
              <p:cNvSpPr>
                <a:spLocks/>
              </p:cNvSpPr>
              <p:nvPr/>
            </p:nvSpPr>
            <p:spPr bwMode="auto">
              <a:xfrm>
                <a:off x="1284" y="37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91" name="Freeform 3247"/>
              <p:cNvSpPr>
                <a:spLocks/>
              </p:cNvSpPr>
              <p:nvPr/>
            </p:nvSpPr>
            <p:spPr bwMode="auto">
              <a:xfrm>
                <a:off x="1287" y="37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92" name="Freeform 3248"/>
              <p:cNvSpPr>
                <a:spLocks/>
              </p:cNvSpPr>
              <p:nvPr/>
            </p:nvSpPr>
            <p:spPr bwMode="auto">
              <a:xfrm>
                <a:off x="1283" y="37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93" name="Freeform 3249"/>
              <p:cNvSpPr>
                <a:spLocks/>
              </p:cNvSpPr>
              <p:nvPr/>
            </p:nvSpPr>
            <p:spPr bwMode="auto">
              <a:xfrm>
                <a:off x="1101" y="37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94" name="Freeform 3250"/>
              <p:cNvSpPr>
                <a:spLocks/>
              </p:cNvSpPr>
              <p:nvPr/>
            </p:nvSpPr>
            <p:spPr bwMode="auto">
              <a:xfrm>
                <a:off x="1817" y="379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95" name="Freeform 3251"/>
              <p:cNvSpPr>
                <a:spLocks/>
              </p:cNvSpPr>
              <p:nvPr/>
            </p:nvSpPr>
            <p:spPr bwMode="auto">
              <a:xfrm>
                <a:off x="1682" y="37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96" name="Freeform 3252"/>
              <p:cNvSpPr>
                <a:spLocks/>
              </p:cNvSpPr>
              <p:nvPr/>
            </p:nvSpPr>
            <p:spPr bwMode="auto">
              <a:xfrm>
                <a:off x="1602" y="378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97" name="Freeform 3253"/>
              <p:cNvSpPr>
                <a:spLocks/>
              </p:cNvSpPr>
              <p:nvPr/>
            </p:nvSpPr>
            <p:spPr bwMode="auto">
              <a:xfrm>
                <a:off x="1523" y="37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98" name="Freeform 3254"/>
              <p:cNvSpPr>
                <a:spLocks/>
              </p:cNvSpPr>
              <p:nvPr/>
            </p:nvSpPr>
            <p:spPr bwMode="auto">
              <a:xfrm>
                <a:off x="1470" y="37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599" name="Freeform 3255"/>
              <p:cNvSpPr>
                <a:spLocks/>
              </p:cNvSpPr>
              <p:nvPr/>
            </p:nvSpPr>
            <p:spPr bwMode="auto">
              <a:xfrm>
                <a:off x="1409" y="37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00" name="Freeform 3256"/>
              <p:cNvSpPr>
                <a:spLocks/>
              </p:cNvSpPr>
              <p:nvPr/>
            </p:nvSpPr>
            <p:spPr bwMode="auto">
              <a:xfrm>
                <a:off x="1122" y="37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01" name="Freeform 3257"/>
              <p:cNvSpPr>
                <a:spLocks/>
              </p:cNvSpPr>
              <p:nvPr/>
            </p:nvSpPr>
            <p:spPr bwMode="auto">
              <a:xfrm>
                <a:off x="1089" y="379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02" name="Freeform 3258"/>
              <p:cNvSpPr>
                <a:spLocks/>
              </p:cNvSpPr>
              <p:nvPr/>
            </p:nvSpPr>
            <p:spPr bwMode="auto">
              <a:xfrm>
                <a:off x="1644" y="379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03" name="Freeform 3259"/>
              <p:cNvSpPr>
                <a:spLocks/>
              </p:cNvSpPr>
              <p:nvPr/>
            </p:nvSpPr>
            <p:spPr bwMode="auto">
              <a:xfrm>
                <a:off x="1440" y="379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04" name="Freeform 3260"/>
              <p:cNvSpPr>
                <a:spLocks/>
              </p:cNvSpPr>
              <p:nvPr/>
            </p:nvSpPr>
            <p:spPr bwMode="auto">
              <a:xfrm>
                <a:off x="1401" y="37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05" name="Freeform 3261"/>
              <p:cNvSpPr>
                <a:spLocks/>
              </p:cNvSpPr>
              <p:nvPr/>
            </p:nvSpPr>
            <p:spPr bwMode="auto">
              <a:xfrm>
                <a:off x="1379" y="379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06" name="Freeform 3262"/>
              <p:cNvSpPr>
                <a:spLocks/>
              </p:cNvSpPr>
              <p:nvPr/>
            </p:nvSpPr>
            <p:spPr bwMode="auto">
              <a:xfrm>
                <a:off x="1359" y="37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07" name="Freeform 3263"/>
              <p:cNvSpPr>
                <a:spLocks/>
              </p:cNvSpPr>
              <p:nvPr/>
            </p:nvSpPr>
            <p:spPr bwMode="auto">
              <a:xfrm>
                <a:off x="1259" y="379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08" name="Freeform 3264"/>
              <p:cNvSpPr>
                <a:spLocks/>
              </p:cNvSpPr>
              <p:nvPr/>
            </p:nvSpPr>
            <p:spPr bwMode="auto">
              <a:xfrm>
                <a:off x="1223" y="379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09" name="Freeform 3265"/>
              <p:cNvSpPr>
                <a:spLocks/>
              </p:cNvSpPr>
              <p:nvPr/>
            </p:nvSpPr>
            <p:spPr bwMode="auto">
              <a:xfrm>
                <a:off x="1217" y="379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10" name="Freeform 3266"/>
              <p:cNvSpPr>
                <a:spLocks/>
              </p:cNvSpPr>
              <p:nvPr/>
            </p:nvSpPr>
            <p:spPr bwMode="auto">
              <a:xfrm>
                <a:off x="1095" y="379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11" name="Freeform 3267"/>
              <p:cNvSpPr>
                <a:spLocks/>
              </p:cNvSpPr>
              <p:nvPr/>
            </p:nvSpPr>
            <p:spPr bwMode="auto">
              <a:xfrm>
                <a:off x="1809" y="38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12" name="Freeform 3268"/>
              <p:cNvSpPr>
                <a:spLocks/>
              </p:cNvSpPr>
              <p:nvPr/>
            </p:nvSpPr>
            <p:spPr bwMode="auto">
              <a:xfrm>
                <a:off x="1460" y="38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13" name="Freeform 3269"/>
              <p:cNvSpPr>
                <a:spLocks/>
              </p:cNvSpPr>
              <p:nvPr/>
            </p:nvSpPr>
            <p:spPr bwMode="auto">
              <a:xfrm>
                <a:off x="1422" y="38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14" name="Freeform 3270"/>
              <p:cNvSpPr>
                <a:spLocks/>
              </p:cNvSpPr>
              <p:nvPr/>
            </p:nvSpPr>
            <p:spPr bwMode="auto">
              <a:xfrm>
                <a:off x="1368" y="38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15" name="Freeform 3271"/>
              <p:cNvSpPr>
                <a:spLocks/>
              </p:cNvSpPr>
              <p:nvPr/>
            </p:nvSpPr>
            <p:spPr bwMode="auto">
              <a:xfrm>
                <a:off x="1328" y="380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16" name="Freeform 3272"/>
              <p:cNvSpPr>
                <a:spLocks/>
              </p:cNvSpPr>
              <p:nvPr/>
            </p:nvSpPr>
            <p:spPr bwMode="auto">
              <a:xfrm>
                <a:off x="1302" y="38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17" name="Freeform 3273"/>
              <p:cNvSpPr>
                <a:spLocks/>
              </p:cNvSpPr>
              <p:nvPr/>
            </p:nvSpPr>
            <p:spPr bwMode="auto">
              <a:xfrm>
                <a:off x="1242" y="38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18" name="Freeform 3274"/>
              <p:cNvSpPr>
                <a:spLocks/>
              </p:cNvSpPr>
              <p:nvPr/>
            </p:nvSpPr>
            <p:spPr bwMode="auto">
              <a:xfrm>
                <a:off x="1230" y="38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19" name="Freeform 3275"/>
              <p:cNvSpPr>
                <a:spLocks/>
              </p:cNvSpPr>
              <p:nvPr/>
            </p:nvSpPr>
            <p:spPr bwMode="auto">
              <a:xfrm>
                <a:off x="1220" y="380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20" name="Freeform 3276"/>
              <p:cNvSpPr>
                <a:spLocks/>
              </p:cNvSpPr>
              <p:nvPr/>
            </p:nvSpPr>
            <p:spPr bwMode="auto">
              <a:xfrm>
                <a:off x="1176" y="38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21" name="Freeform 3277"/>
              <p:cNvSpPr>
                <a:spLocks/>
              </p:cNvSpPr>
              <p:nvPr/>
            </p:nvSpPr>
            <p:spPr bwMode="auto">
              <a:xfrm>
                <a:off x="1407" y="38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22" name="Freeform 3278"/>
              <p:cNvSpPr>
                <a:spLocks/>
              </p:cNvSpPr>
              <p:nvPr/>
            </p:nvSpPr>
            <p:spPr bwMode="auto">
              <a:xfrm>
                <a:off x="1398" y="38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23" name="Freeform 3279"/>
              <p:cNvSpPr>
                <a:spLocks/>
              </p:cNvSpPr>
              <p:nvPr/>
            </p:nvSpPr>
            <p:spPr bwMode="auto">
              <a:xfrm>
                <a:off x="1329" y="38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24" name="Freeform 3280"/>
              <p:cNvSpPr>
                <a:spLocks/>
              </p:cNvSpPr>
              <p:nvPr/>
            </p:nvSpPr>
            <p:spPr bwMode="auto">
              <a:xfrm>
                <a:off x="1307" y="38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25" name="Freeform 3281"/>
              <p:cNvSpPr>
                <a:spLocks/>
              </p:cNvSpPr>
              <p:nvPr/>
            </p:nvSpPr>
            <p:spPr bwMode="auto">
              <a:xfrm>
                <a:off x="1185" y="38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26" name="Freeform 3282"/>
              <p:cNvSpPr>
                <a:spLocks/>
              </p:cNvSpPr>
              <p:nvPr/>
            </p:nvSpPr>
            <p:spPr bwMode="auto">
              <a:xfrm>
                <a:off x="1140" y="38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27" name="Freeform 3283"/>
              <p:cNvSpPr>
                <a:spLocks/>
              </p:cNvSpPr>
              <p:nvPr/>
            </p:nvSpPr>
            <p:spPr bwMode="auto">
              <a:xfrm>
                <a:off x="1649" y="38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28" name="Freeform 3284"/>
              <p:cNvSpPr>
                <a:spLocks/>
              </p:cNvSpPr>
              <p:nvPr/>
            </p:nvSpPr>
            <p:spPr bwMode="auto">
              <a:xfrm>
                <a:off x="1554" y="38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29" name="Freeform 3285"/>
              <p:cNvSpPr>
                <a:spLocks/>
              </p:cNvSpPr>
              <p:nvPr/>
            </p:nvSpPr>
            <p:spPr bwMode="auto">
              <a:xfrm>
                <a:off x="1458" y="38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30" name="Freeform 3286"/>
              <p:cNvSpPr>
                <a:spLocks/>
              </p:cNvSpPr>
              <p:nvPr/>
            </p:nvSpPr>
            <p:spPr bwMode="auto">
              <a:xfrm>
                <a:off x="1433" y="38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31" name="Freeform 3287"/>
              <p:cNvSpPr>
                <a:spLocks/>
              </p:cNvSpPr>
              <p:nvPr/>
            </p:nvSpPr>
            <p:spPr bwMode="auto">
              <a:xfrm>
                <a:off x="1421" y="38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32" name="Freeform 3288"/>
              <p:cNvSpPr>
                <a:spLocks/>
              </p:cNvSpPr>
              <p:nvPr/>
            </p:nvSpPr>
            <p:spPr bwMode="auto">
              <a:xfrm>
                <a:off x="1427" y="38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33" name="Freeform 3289"/>
              <p:cNvSpPr>
                <a:spLocks/>
              </p:cNvSpPr>
              <p:nvPr/>
            </p:nvSpPr>
            <p:spPr bwMode="auto">
              <a:xfrm>
                <a:off x="1316" y="381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34" name="Freeform 3290"/>
              <p:cNvSpPr>
                <a:spLocks/>
              </p:cNvSpPr>
              <p:nvPr/>
            </p:nvSpPr>
            <p:spPr bwMode="auto">
              <a:xfrm>
                <a:off x="1296" y="38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35" name="Freeform 3291"/>
              <p:cNvSpPr>
                <a:spLocks/>
              </p:cNvSpPr>
              <p:nvPr/>
            </p:nvSpPr>
            <p:spPr bwMode="auto">
              <a:xfrm>
                <a:off x="1770" y="38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36" name="Freeform 3292"/>
              <p:cNvSpPr>
                <a:spLocks/>
              </p:cNvSpPr>
              <p:nvPr/>
            </p:nvSpPr>
            <p:spPr bwMode="auto">
              <a:xfrm>
                <a:off x="1709" y="38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37" name="Freeform 3293"/>
              <p:cNvSpPr>
                <a:spLocks/>
              </p:cNvSpPr>
              <p:nvPr/>
            </p:nvSpPr>
            <p:spPr bwMode="auto">
              <a:xfrm>
                <a:off x="1649" y="382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38" name="Freeform 3294"/>
              <p:cNvSpPr>
                <a:spLocks/>
              </p:cNvSpPr>
              <p:nvPr/>
            </p:nvSpPr>
            <p:spPr bwMode="auto">
              <a:xfrm>
                <a:off x="1571" y="382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39" name="Freeform 3295"/>
              <p:cNvSpPr>
                <a:spLocks/>
              </p:cNvSpPr>
              <p:nvPr/>
            </p:nvSpPr>
            <p:spPr bwMode="auto">
              <a:xfrm>
                <a:off x="1533" y="382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40" name="Freeform 3296"/>
              <p:cNvSpPr>
                <a:spLocks/>
              </p:cNvSpPr>
              <p:nvPr/>
            </p:nvSpPr>
            <p:spPr bwMode="auto">
              <a:xfrm>
                <a:off x="1523" y="381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41" name="Freeform 3297"/>
              <p:cNvSpPr>
                <a:spLocks/>
              </p:cNvSpPr>
              <p:nvPr/>
            </p:nvSpPr>
            <p:spPr bwMode="auto">
              <a:xfrm>
                <a:off x="1482" y="38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42" name="Freeform 3298"/>
              <p:cNvSpPr>
                <a:spLocks/>
              </p:cNvSpPr>
              <p:nvPr/>
            </p:nvSpPr>
            <p:spPr bwMode="auto">
              <a:xfrm>
                <a:off x="1476" y="38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43" name="Freeform 3299"/>
              <p:cNvSpPr>
                <a:spLocks/>
              </p:cNvSpPr>
              <p:nvPr/>
            </p:nvSpPr>
            <p:spPr bwMode="auto">
              <a:xfrm>
                <a:off x="1428" y="381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44" name="Freeform 3300"/>
              <p:cNvSpPr>
                <a:spLocks/>
              </p:cNvSpPr>
              <p:nvPr/>
            </p:nvSpPr>
            <p:spPr bwMode="auto">
              <a:xfrm>
                <a:off x="1428" y="382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45" name="Freeform 3301"/>
              <p:cNvSpPr>
                <a:spLocks/>
              </p:cNvSpPr>
              <p:nvPr/>
            </p:nvSpPr>
            <p:spPr bwMode="auto">
              <a:xfrm>
                <a:off x="1416" y="382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46" name="Freeform 3302"/>
              <p:cNvSpPr>
                <a:spLocks/>
              </p:cNvSpPr>
              <p:nvPr/>
            </p:nvSpPr>
            <p:spPr bwMode="auto">
              <a:xfrm>
                <a:off x="1269" y="381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47" name="Freeform 3303"/>
              <p:cNvSpPr>
                <a:spLocks/>
              </p:cNvSpPr>
              <p:nvPr/>
            </p:nvSpPr>
            <p:spPr bwMode="auto">
              <a:xfrm>
                <a:off x="1758" y="382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48" name="Freeform 3304"/>
              <p:cNvSpPr>
                <a:spLocks/>
              </p:cNvSpPr>
              <p:nvPr/>
            </p:nvSpPr>
            <p:spPr bwMode="auto">
              <a:xfrm>
                <a:off x="1553" y="382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49" name="Freeform 3305"/>
              <p:cNvSpPr>
                <a:spLocks/>
              </p:cNvSpPr>
              <p:nvPr/>
            </p:nvSpPr>
            <p:spPr bwMode="auto">
              <a:xfrm>
                <a:off x="1421" y="38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50" name="Freeform 3306"/>
              <p:cNvSpPr>
                <a:spLocks/>
              </p:cNvSpPr>
              <p:nvPr/>
            </p:nvSpPr>
            <p:spPr bwMode="auto">
              <a:xfrm>
                <a:off x="1418" y="38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51" name="Freeform 3307"/>
              <p:cNvSpPr>
                <a:spLocks/>
              </p:cNvSpPr>
              <p:nvPr/>
            </p:nvSpPr>
            <p:spPr bwMode="auto">
              <a:xfrm>
                <a:off x="1400" y="382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52" name="Freeform 3308"/>
              <p:cNvSpPr>
                <a:spLocks/>
              </p:cNvSpPr>
              <p:nvPr/>
            </p:nvSpPr>
            <p:spPr bwMode="auto">
              <a:xfrm>
                <a:off x="1397" y="38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53" name="Freeform 3309"/>
              <p:cNvSpPr>
                <a:spLocks/>
              </p:cNvSpPr>
              <p:nvPr/>
            </p:nvSpPr>
            <p:spPr bwMode="auto">
              <a:xfrm>
                <a:off x="1380" y="38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54" name="Freeform 3310"/>
              <p:cNvSpPr>
                <a:spLocks/>
              </p:cNvSpPr>
              <p:nvPr/>
            </p:nvSpPr>
            <p:spPr bwMode="auto">
              <a:xfrm>
                <a:off x="1374" y="38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55" name="Freeform 3311"/>
              <p:cNvSpPr>
                <a:spLocks/>
              </p:cNvSpPr>
              <p:nvPr/>
            </p:nvSpPr>
            <p:spPr bwMode="auto">
              <a:xfrm>
                <a:off x="1307" y="382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56" name="Freeform 3312"/>
              <p:cNvSpPr>
                <a:spLocks/>
              </p:cNvSpPr>
              <p:nvPr/>
            </p:nvSpPr>
            <p:spPr bwMode="auto">
              <a:xfrm>
                <a:off x="1269" y="382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57" name="Freeform 3313"/>
              <p:cNvSpPr>
                <a:spLocks/>
              </p:cNvSpPr>
              <p:nvPr/>
            </p:nvSpPr>
            <p:spPr bwMode="auto">
              <a:xfrm>
                <a:off x="1241" y="38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58" name="Freeform 3314"/>
              <p:cNvSpPr>
                <a:spLocks/>
              </p:cNvSpPr>
              <p:nvPr/>
            </p:nvSpPr>
            <p:spPr bwMode="auto">
              <a:xfrm>
                <a:off x="1242" y="38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59" name="Freeform 3315"/>
              <p:cNvSpPr>
                <a:spLocks/>
              </p:cNvSpPr>
              <p:nvPr/>
            </p:nvSpPr>
            <p:spPr bwMode="auto">
              <a:xfrm>
                <a:off x="1617" y="38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60" name="Freeform 3316"/>
              <p:cNvSpPr>
                <a:spLocks/>
              </p:cNvSpPr>
              <p:nvPr/>
            </p:nvSpPr>
            <p:spPr bwMode="auto">
              <a:xfrm>
                <a:off x="1523" y="38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61" name="Freeform 3317"/>
              <p:cNvSpPr>
                <a:spLocks/>
              </p:cNvSpPr>
              <p:nvPr/>
            </p:nvSpPr>
            <p:spPr bwMode="auto">
              <a:xfrm>
                <a:off x="1481" y="383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62" name="Freeform 3318"/>
              <p:cNvSpPr>
                <a:spLocks/>
              </p:cNvSpPr>
              <p:nvPr/>
            </p:nvSpPr>
            <p:spPr bwMode="auto">
              <a:xfrm>
                <a:off x="1473" y="383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63" name="Freeform 3319"/>
              <p:cNvSpPr>
                <a:spLocks/>
              </p:cNvSpPr>
              <p:nvPr/>
            </p:nvSpPr>
            <p:spPr bwMode="auto">
              <a:xfrm>
                <a:off x="1437" y="38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64" name="Freeform 3320"/>
              <p:cNvSpPr>
                <a:spLocks/>
              </p:cNvSpPr>
              <p:nvPr/>
            </p:nvSpPr>
            <p:spPr bwMode="auto">
              <a:xfrm>
                <a:off x="1418" y="38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65" name="Freeform 3321"/>
              <p:cNvSpPr>
                <a:spLocks/>
              </p:cNvSpPr>
              <p:nvPr/>
            </p:nvSpPr>
            <p:spPr bwMode="auto">
              <a:xfrm>
                <a:off x="1392" y="383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66" name="Freeform 3322"/>
              <p:cNvSpPr>
                <a:spLocks/>
              </p:cNvSpPr>
              <p:nvPr/>
            </p:nvSpPr>
            <p:spPr bwMode="auto">
              <a:xfrm>
                <a:off x="1358" y="382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67" name="Freeform 3323"/>
              <p:cNvSpPr>
                <a:spLocks/>
              </p:cNvSpPr>
              <p:nvPr/>
            </p:nvSpPr>
            <p:spPr bwMode="auto">
              <a:xfrm>
                <a:off x="1352" y="383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68" name="Freeform 3324"/>
              <p:cNvSpPr>
                <a:spLocks/>
              </p:cNvSpPr>
              <p:nvPr/>
            </p:nvSpPr>
            <p:spPr bwMode="auto">
              <a:xfrm>
                <a:off x="1343" y="382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69" name="Freeform 3325"/>
              <p:cNvSpPr>
                <a:spLocks/>
              </p:cNvSpPr>
              <p:nvPr/>
            </p:nvSpPr>
            <p:spPr bwMode="auto">
              <a:xfrm>
                <a:off x="1266" y="38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70" name="Freeform 3326"/>
              <p:cNvSpPr>
                <a:spLocks/>
              </p:cNvSpPr>
              <p:nvPr/>
            </p:nvSpPr>
            <p:spPr bwMode="auto">
              <a:xfrm>
                <a:off x="1823" y="38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71" name="Freeform 3327"/>
              <p:cNvSpPr>
                <a:spLocks/>
              </p:cNvSpPr>
              <p:nvPr/>
            </p:nvSpPr>
            <p:spPr bwMode="auto">
              <a:xfrm>
                <a:off x="1748" y="38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59851" name="Group 6507"/>
            <p:cNvGrpSpPr>
              <a:grpSpLocks/>
            </p:cNvGrpSpPr>
            <p:nvPr/>
          </p:nvGrpSpPr>
          <p:grpSpPr bwMode="auto">
            <a:xfrm>
              <a:off x="1065" y="3115"/>
              <a:ext cx="890" cy="889"/>
              <a:chOff x="1065" y="3115"/>
              <a:chExt cx="890" cy="889"/>
            </a:xfrm>
          </p:grpSpPr>
          <p:sp>
            <p:nvSpPr>
              <p:cNvPr id="956673" name="Freeform 3329"/>
              <p:cNvSpPr>
                <a:spLocks/>
              </p:cNvSpPr>
              <p:nvPr/>
            </p:nvSpPr>
            <p:spPr bwMode="auto">
              <a:xfrm>
                <a:off x="1641" y="383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74" name="Freeform 3330"/>
              <p:cNvSpPr>
                <a:spLocks/>
              </p:cNvSpPr>
              <p:nvPr/>
            </p:nvSpPr>
            <p:spPr bwMode="auto">
              <a:xfrm>
                <a:off x="1500" y="38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75" name="Freeform 3331"/>
              <p:cNvSpPr>
                <a:spLocks/>
              </p:cNvSpPr>
              <p:nvPr/>
            </p:nvSpPr>
            <p:spPr bwMode="auto">
              <a:xfrm>
                <a:off x="1407" y="38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76" name="Freeform 3332"/>
              <p:cNvSpPr>
                <a:spLocks/>
              </p:cNvSpPr>
              <p:nvPr/>
            </p:nvSpPr>
            <p:spPr bwMode="auto">
              <a:xfrm>
                <a:off x="1392" y="38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77" name="Freeform 3333"/>
              <p:cNvSpPr>
                <a:spLocks/>
              </p:cNvSpPr>
              <p:nvPr/>
            </p:nvSpPr>
            <p:spPr bwMode="auto">
              <a:xfrm>
                <a:off x="1310" y="383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78" name="Freeform 3334"/>
              <p:cNvSpPr>
                <a:spLocks/>
              </p:cNvSpPr>
              <p:nvPr/>
            </p:nvSpPr>
            <p:spPr bwMode="auto">
              <a:xfrm>
                <a:off x="1253" y="38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79" name="Freeform 3335"/>
              <p:cNvSpPr>
                <a:spLocks/>
              </p:cNvSpPr>
              <p:nvPr/>
            </p:nvSpPr>
            <p:spPr bwMode="auto">
              <a:xfrm>
                <a:off x="1824" y="38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80" name="Freeform 3336"/>
              <p:cNvSpPr>
                <a:spLocks/>
              </p:cNvSpPr>
              <p:nvPr/>
            </p:nvSpPr>
            <p:spPr bwMode="auto">
              <a:xfrm>
                <a:off x="1611" y="384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81" name="Freeform 3337"/>
              <p:cNvSpPr>
                <a:spLocks/>
              </p:cNvSpPr>
              <p:nvPr/>
            </p:nvSpPr>
            <p:spPr bwMode="auto">
              <a:xfrm>
                <a:off x="1545" y="38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82" name="Freeform 3338"/>
              <p:cNvSpPr>
                <a:spLocks/>
              </p:cNvSpPr>
              <p:nvPr/>
            </p:nvSpPr>
            <p:spPr bwMode="auto">
              <a:xfrm>
                <a:off x="1530" y="38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83" name="Freeform 3339"/>
              <p:cNvSpPr>
                <a:spLocks/>
              </p:cNvSpPr>
              <p:nvPr/>
            </p:nvSpPr>
            <p:spPr bwMode="auto">
              <a:xfrm>
                <a:off x="1427" y="38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84" name="Freeform 3340"/>
              <p:cNvSpPr>
                <a:spLocks/>
              </p:cNvSpPr>
              <p:nvPr/>
            </p:nvSpPr>
            <p:spPr bwMode="auto">
              <a:xfrm>
                <a:off x="1248" y="38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85" name="Freeform 3341"/>
              <p:cNvSpPr>
                <a:spLocks/>
              </p:cNvSpPr>
              <p:nvPr/>
            </p:nvSpPr>
            <p:spPr bwMode="auto">
              <a:xfrm>
                <a:off x="1646" y="38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86" name="Freeform 3342"/>
              <p:cNvSpPr>
                <a:spLocks/>
              </p:cNvSpPr>
              <p:nvPr/>
            </p:nvSpPr>
            <p:spPr bwMode="auto">
              <a:xfrm>
                <a:off x="1617" y="38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87" name="Freeform 3343"/>
              <p:cNvSpPr>
                <a:spLocks/>
              </p:cNvSpPr>
              <p:nvPr/>
            </p:nvSpPr>
            <p:spPr bwMode="auto">
              <a:xfrm>
                <a:off x="1584" y="38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88" name="Freeform 3344"/>
              <p:cNvSpPr>
                <a:spLocks/>
              </p:cNvSpPr>
              <p:nvPr/>
            </p:nvSpPr>
            <p:spPr bwMode="auto">
              <a:xfrm>
                <a:off x="1580" y="38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89" name="Freeform 3345"/>
              <p:cNvSpPr>
                <a:spLocks/>
              </p:cNvSpPr>
              <p:nvPr/>
            </p:nvSpPr>
            <p:spPr bwMode="auto">
              <a:xfrm>
                <a:off x="1397" y="35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90" name="Freeform 3346"/>
              <p:cNvSpPr>
                <a:spLocks/>
              </p:cNvSpPr>
              <p:nvPr/>
            </p:nvSpPr>
            <p:spPr bwMode="auto">
              <a:xfrm>
                <a:off x="1419" y="35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91" name="Freeform 3347"/>
              <p:cNvSpPr>
                <a:spLocks/>
              </p:cNvSpPr>
              <p:nvPr/>
            </p:nvSpPr>
            <p:spPr bwMode="auto">
              <a:xfrm>
                <a:off x="1407" y="35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92" name="Freeform 3348"/>
              <p:cNvSpPr>
                <a:spLocks/>
              </p:cNvSpPr>
              <p:nvPr/>
            </p:nvSpPr>
            <p:spPr bwMode="auto">
              <a:xfrm>
                <a:off x="1229" y="35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93" name="Freeform 3349"/>
              <p:cNvSpPr>
                <a:spLocks/>
              </p:cNvSpPr>
              <p:nvPr/>
            </p:nvSpPr>
            <p:spPr bwMode="auto">
              <a:xfrm>
                <a:off x="1560" y="35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94" name="Freeform 3350"/>
              <p:cNvSpPr>
                <a:spLocks/>
              </p:cNvSpPr>
              <p:nvPr/>
            </p:nvSpPr>
            <p:spPr bwMode="auto">
              <a:xfrm>
                <a:off x="1266" y="359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95" name="Freeform 3351"/>
              <p:cNvSpPr>
                <a:spLocks/>
              </p:cNvSpPr>
              <p:nvPr/>
            </p:nvSpPr>
            <p:spPr bwMode="auto">
              <a:xfrm>
                <a:off x="1085" y="359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96" name="Freeform 3352"/>
              <p:cNvSpPr>
                <a:spLocks/>
              </p:cNvSpPr>
              <p:nvPr/>
            </p:nvSpPr>
            <p:spPr bwMode="auto">
              <a:xfrm>
                <a:off x="1292" y="36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97" name="Freeform 3353"/>
              <p:cNvSpPr>
                <a:spLocks/>
              </p:cNvSpPr>
              <p:nvPr/>
            </p:nvSpPr>
            <p:spPr bwMode="auto">
              <a:xfrm>
                <a:off x="1217" y="36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98" name="Freeform 3354"/>
              <p:cNvSpPr>
                <a:spLocks/>
              </p:cNvSpPr>
              <p:nvPr/>
            </p:nvSpPr>
            <p:spPr bwMode="auto">
              <a:xfrm>
                <a:off x="1109" y="36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699" name="Freeform 3355"/>
              <p:cNvSpPr>
                <a:spLocks/>
              </p:cNvSpPr>
              <p:nvPr/>
            </p:nvSpPr>
            <p:spPr bwMode="auto">
              <a:xfrm>
                <a:off x="1320" y="36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00" name="Freeform 3356"/>
              <p:cNvSpPr>
                <a:spLocks/>
              </p:cNvSpPr>
              <p:nvPr/>
            </p:nvSpPr>
            <p:spPr bwMode="auto">
              <a:xfrm>
                <a:off x="1295" y="36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01" name="Freeform 3357"/>
              <p:cNvSpPr>
                <a:spLocks/>
              </p:cNvSpPr>
              <p:nvPr/>
            </p:nvSpPr>
            <p:spPr bwMode="auto">
              <a:xfrm>
                <a:off x="1464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02" name="Freeform 3358"/>
              <p:cNvSpPr>
                <a:spLocks/>
              </p:cNvSpPr>
              <p:nvPr/>
            </p:nvSpPr>
            <p:spPr bwMode="auto">
              <a:xfrm>
                <a:off x="1386" y="36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03" name="Freeform 3359"/>
              <p:cNvSpPr>
                <a:spLocks/>
              </p:cNvSpPr>
              <p:nvPr/>
            </p:nvSpPr>
            <p:spPr bwMode="auto">
              <a:xfrm>
                <a:off x="1326" y="36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04" name="Freeform 3360"/>
              <p:cNvSpPr>
                <a:spLocks/>
              </p:cNvSpPr>
              <p:nvPr/>
            </p:nvSpPr>
            <p:spPr bwMode="auto">
              <a:xfrm>
                <a:off x="1157" y="36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05" name="Freeform 3361"/>
              <p:cNvSpPr>
                <a:spLocks/>
              </p:cNvSpPr>
              <p:nvPr/>
            </p:nvSpPr>
            <p:spPr bwMode="auto">
              <a:xfrm>
                <a:off x="1341" y="36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06" name="Freeform 3362"/>
              <p:cNvSpPr>
                <a:spLocks/>
              </p:cNvSpPr>
              <p:nvPr/>
            </p:nvSpPr>
            <p:spPr bwMode="auto">
              <a:xfrm>
                <a:off x="1361" y="36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07" name="Freeform 3363"/>
              <p:cNvSpPr>
                <a:spLocks/>
              </p:cNvSpPr>
              <p:nvPr/>
            </p:nvSpPr>
            <p:spPr bwMode="auto">
              <a:xfrm>
                <a:off x="1466" y="36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08" name="Freeform 3364"/>
              <p:cNvSpPr>
                <a:spLocks/>
              </p:cNvSpPr>
              <p:nvPr/>
            </p:nvSpPr>
            <p:spPr bwMode="auto">
              <a:xfrm>
                <a:off x="1242" y="36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09" name="Freeform 3365"/>
              <p:cNvSpPr>
                <a:spLocks/>
              </p:cNvSpPr>
              <p:nvPr/>
            </p:nvSpPr>
            <p:spPr bwMode="auto">
              <a:xfrm>
                <a:off x="1245" y="36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10" name="Freeform 3366"/>
              <p:cNvSpPr>
                <a:spLocks/>
              </p:cNvSpPr>
              <p:nvPr/>
            </p:nvSpPr>
            <p:spPr bwMode="auto">
              <a:xfrm>
                <a:off x="1211" y="36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11" name="Freeform 3367"/>
              <p:cNvSpPr>
                <a:spLocks/>
              </p:cNvSpPr>
              <p:nvPr/>
            </p:nvSpPr>
            <p:spPr bwMode="auto">
              <a:xfrm>
                <a:off x="1383" y="36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12" name="Freeform 3368"/>
              <p:cNvSpPr>
                <a:spLocks/>
              </p:cNvSpPr>
              <p:nvPr/>
            </p:nvSpPr>
            <p:spPr bwMode="auto">
              <a:xfrm>
                <a:off x="1313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13" name="Freeform 3369"/>
              <p:cNvSpPr>
                <a:spLocks/>
              </p:cNvSpPr>
              <p:nvPr/>
            </p:nvSpPr>
            <p:spPr bwMode="auto">
              <a:xfrm>
                <a:off x="1284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14" name="Freeform 3370"/>
              <p:cNvSpPr>
                <a:spLocks/>
              </p:cNvSpPr>
              <p:nvPr/>
            </p:nvSpPr>
            <p:spPr bwMode="auto">
              <a:xfrm>
                <a:off x="1571" y="36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15" name="Freeform 3371"/>
              <p:cNvSpPr>
                <a:spLocks/>
              </p:cNvSpPr>
              <p:nvPr/>
            </p:nvSpPr>
            <p:spPr bwMode="auto">
              <a:xfrm>
                <a:off x="1571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16" name="Freeform 3372"/>
              <p:cNvSpPr>
                <a:spLocks/>
              </p:cNvSpPr>
              <p:nvPr/>
            </p:nvSpPr>
            <p:spPr bwMode="auto">
              <a:xfrm>
                <a:off x="1506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17" name="Freeform 3373"/>
              <p:cNvSpPr>
                <a:spLocks/>
              </p:cNvSpPr>
              <p:nvPr/>
            </p:nvSpPr>
            <p:spPr bwMode="auto">
              <a:xfrm>
                <a:off x="1193" y="36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18" name="Freeform 3374"/>
              <p:cNvSpPr>
                <a:spLocks/>
              </p:cNvSpPr>
              <p:nvPr/>
            </p:nvSpPr>
            <p:spPr bwMode="auto">
              <a:xfrm>
                <a:off x="1263" y="36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19" name="Freeform 3375"/>
              <p:cNvSpPr>
                <a:spLocks/>
              </p:cNvSpPr>
              <p:nvPr/>
            </p:nvSpPr>
            <p:spPr bwMode="auto">
              <a:xfrm>
                <a:off x="1391" y="36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20" name="Freeform 3376"/>
              <p:cNvSpPr>
                <a:spLocks/>
              </p:cNvSpPr>
              <p:nvPr/>
            </p:nvSpPr>
            <p:spPr bwMode="auto">
              <a:xfrm>
                <a:off x="1316" y="36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21" name="Freeform 3377"/>
              <p:cNvSpPr>
                <a:spLocks/>
              </p:cNvSpPr>
              <p:nvPr/>
            </p:nvSpPr>
            <p:spPr bwMode="auto">
              <a:xfrm>
                <a:off x="1245" y="36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22" name="Freeform 3378"/>
              <p:cNvSpPr>
                <a:spLocks/>
              </p:cNvSpPr>
              <p:nvPr/>
            </p:nvSpPr>
            <p:spPr bwMode="auto">
              <a:xfrm>
                <a:off x="1347" y="368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23" name="Freeform 3379"/>
              <p:cNvSpPr>
                <a:spLocks/>
              </p:cNvSpPr>
              <p:nvPr/>
            </p:nvSpPr>
            <p:spPr bwMode="auto">
              <a:xfrm>
                <a:off x="1272" y="36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24" name="Freeform 3380"/>
              <p:cNvSpPr>
                <a:spLocks/>
              </p:cNvSpPr>
              <p:nvPr/>
            </p:nvSpPr>
            <p:spPr bwMode="auto">
              <a:xfrm>
                <a:off x="1416" y="36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25" name="Freeform 3381"/>
              <p:cNvSpPr>
                <a:spLocks/>
              </p:cNvSpPr>
              <p:nvPr/>
            </p:nvSpPr>
            <p:spPr bwMode="auto">
              <a:xfrm>
                <a:off x="1379" y="36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26" name="Freeform 3382"/>
              <p:cNvSpPr>
                <a:spLocks/>
              </p:cNvSpPr>
              <p:nvPr/>
            </p:nvSpPr>
            <p:spPr bwMode="auto">
              <a:xfrm>
                <a:off x="1302" y="36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27" name="Freeform 3383"/>
              <p:cNvSpPr>
                <a:spLocks/>
              </p:cNvSpPr>
              <p:nvPr/>
            </p:nvSpPr>
            <p:spPr bwMode="auto">
              <a:xfrm>
                <a:off x="1499" y="369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28" name="Freeform 3384"/>
              <p:cNvSpPr>
                <a:spLocks/>
              </p:cNvSpPr>
              <p:nvPr/>
            </p:nvSpPr>
            <p:spPr bwMode="auto">
              <a:xfrm>
                <a:off x="1326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29" name="Freeform 3385"/>
              <p:cNvSpPr>
                <a:spLocks/>
              </p:cNvSpPr>
              <p:nvPr/>
            </p:nvSpPr>
            <p:spPr bwMode="auto">
              <a:xfrm>
                <a:off x="1296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30" name="Freeform 3386"/>
              <p:cNvSpPr>
                <a:spLocks/>
              </p:cNvSpPr>
              <p:nvPr/>
            </p:nvSpPr>
            <p:spPr bwMode="auto">
              <a:xfrm>
                <a:off x="1097" y="36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31" name="Freeform 3387"/>
              <p:cNvSpPr>
                <a:spLocks/>
              </p:cNvSpPr>
              <p:nvPr/>
            </p:nvSpPr>
            <p:spPr bwMode="auto">
              <a:xfrm>
                <a:off x="1115" y="36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32" name="Freeform 3388"/>
              <p:cNvSpPr>
                <a:spLocks/>
              </p:cNvSpPr>
              <p:nvPr/>
            </p:nvSpPr>
            <p:spPr bwMode="auto">
              <a:xfrm>
                <a:off x="1392" y="369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33" name="Freeform 3389"/>
              <p:cNvSpPr>
                <a:spLocks/>
              </p:cNvSpPr>
              <p:nvPr/>
            </p:nvSpPr>
            <p:spPr bwMode="auto">
              <a:xfrm>
                <a:off x="1383" y="37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34" name="Freeform 3390"/>
              <p:cNvSpPr>
                <a:spLocks/>
              </p:cNvSpPr>
              <p:nvPr/>
            </p:nvSpPr>
            <p:spPr bwMode="auto">
              <a:xfrm>
                <a:off x="1259" y="37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35" name="Freeform 3391"/>
              <p:cNvSpPr>
                <a:spLocks/>
              </p:cNvSpPr>
              <p:nvPr/>
            </p:nvSpPr>
            <p:spPr bwMode="auto">
              <a:xfrm>
                <a:off x="1395" y="37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36" name="Freeform 3392"/>
              <p:cNvSpPr>
                <a:spLocks/>
              </p:cNvSpPr>
              <p:nvPr/>
            </p:nvSpPr>
            <p:spPr bwMode="auto">
              <a:xfrm>
                <a:off x="1328" y="371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37" name="Freeform 3393"/>
              <p:cNvSpPr>
                <a:spLocks/>
              </p:cNvSpPr>
              <p:nvPr/>
            </p:nvSpPr>
            <p:spPr bwMode="auto">
              <a:xfrm>
                <a:off x="1277" y="37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38" name="Freeform 3394"/>
              <p:cNvSpPr>
                <a:spLocks/>
              </p:cNvSpPr>
              <p:nvPr/>
            </p:nvSpPr>
            <p:spPr bwMode="auto">
              <a:xfrm>
                <a:off x="1316" y="37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39" name="Freeform 3395"/>
              <p:cNvSpPr>
                <a:spLocks/>
              </p:cNvSpPr>
              <p:nvPr/>
            </p:nvSpPr>
            <p:spPr bwMode="auto">
              <a:xfrm>
                <a:off x="1593" y="37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40" name="Freeform 3396"/>
              <p:cNvSpPr>
                <a:spLocks/>
              </p:cNvSpPr>
              <p:nvPr/>
            </p:nvSpPr>
            <p:spPr bwMode="auto">
              <a:xfrm>
                <a:off x="1482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41" name="Freeform 3397"/>
              <p:cNvSpPr>
                <a:spLocks/>
              </p:cNvSpPr>
              <p:nvPr/>
            </p:nvSpPr>
            <p:spPr bwMode="auto">
              <a:xfrm>
                <a:off x="1418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42" name="Freeform 3398"/>
              <p:cNvSpPr>
                <a:spLocks/>
              </p:cNvSpPr>
              <p:nvPr/>
            </p:nvSpPr>
            <p:spPr bwMode="auto">
              <a:xfrm>
                <a:off x="1385" y="37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43" name="Freeform 3399"/>
              <p:cNvSpPr>
                <a:spLocks/>
              </p:cNvSpPr>
              <p:nvPr/>
            </p:nvSpPr>
            <p:spPr bwMode="auto">
              <a:xfrm>
                <a:off x="1373" y="37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44" name="Freeform 3400"/>
              <p:cNvSpPr>
                <a:spLocks/>
              </p:cNvSpPr>
              <p:nvPr/>
            </p:nvSpPr>
            <p:spPr bwMode="auto">
              <a:xfrm>
                <a:off x="1508" y="37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45" name="Freeform 3401"/>
              <p:cNvSpPr>
                <a:spLocks/>
              </p:cNvSpPr>
              <p:nvPr/>
            </p:nvSpPr>
            <p:spPr bwMode="auto">
              <a:xfrm>
                <a:off x="1397" y="373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46" name="Freeform 3402"/>
              <p:cNvSpPr>
                <a:spLocks/>
              </p:cNvSpPr>
              <p:nvPr/>
            </p:nvSpPr>
            <p:spPr bwMode="auto">
              <a:xfrm>
                <a:off x="1260" y="37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47" name="Freeform 3403"/>
              <p:cNvSpPr>
                <a:spLocks/>
              </p:cNvSpPr>
              <p:nvPr/>
            </p:nvSpPr>
            <p:spPr bwMode="auto">
              <a:xfrm>
                <a:off x="1353" y="373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48" name="Freeform 3404"/>
              <p:cNvSpPr>
                <a:spLocks/>
              </p:cNvSpPr>
              <p:nvPr/>
            </p:nvSpPr>
            <p:spPr bwMode="auto">
              <a:xfrm>
                <a:off x="1335" y="37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49" name="Freeform 3405"/>
              <p:cNvSpPr>
                <a:spLocks/>
              </p:cNvSpPr>
              <p:nvPr/>
            </p:nvSpPr>
            <p:spPr bwMode="auto">
              <a:xfrm>
                <a:off x="1314" y="37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50" name="Freeform 3406"/>
              <p:cNvSpPr>
                <a:spLocks/>
              </p:cNvSpPr>
              <p:nvPr/>
            </p:nvSpPr>
            <p:spPr bwMode="auto">
              <a:xfrm>
                <a:off x="1800" y="375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51" name="Freeform 3407"/>
              <p:cNvSpPr>
                <a:spLocks/>
              </p:cNvSpPr>
              <p:nvPr/>
            </p:nvSpPr>
            <p:spPr bwMode="auto">
              <a:xfrm>
                <a:off x="1562" y="374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52" name="Freeform 3408"/>
              <p:cNvSpPr>
                <a:spLocks/>
              </p:cNvSpPr>
              <p:nvPr/>
            </p:nvSpPr>
            <p:spPr bwMode="auto">
              <a:xfrm>
                <a:off x="1512" y="374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53" name="Freeform 3409"/>
              <p:cNvSpPr>
                <a:spLocks/>
              </p:cNvSpPr>
              <p:nvPr/>
            </p:nvSpPr>
            <p:spPr bwMode="auto">
              <a:xfrm>
                <a:off x="1362" y="37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54" name="Freeform 3410"/>
              <p:cNvSpPr>
                <a:spLocks/>
              </p:cNvSpPr>
              <p:nvPr/>
            </p:nvSpPr>
            <p:spPr bwMode="auto">
              <a:xfrm>
                <a:off x="1130" y="375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55" name="Freeform 3411"/>
              <p:cNvSpPr>
                <a:spLocks/>
              </p:cNvSpPr>
              <p:nvPr/>
            </p:nvSpPr>
            <p:spPr bwMode="auto">
              <a:xfrm>
                <a:off x="1712" y="37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56" name="Freeform 3412"/>
              <p:cNvSpPr>
                <a:spLocks/>
              </p:cNvSpPr>
              <p:nvPr/>
            </p:nvSpPr>
            <p:spPr bwMode="auto">
              <a:xfrm>
                <a:off x="1685" y="375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57" name="Freeform 3413"/>
              <p:cNvSpPr>
                <a:spLocks/>
              </p:cNvSpPr>
              <p:nvPr/>
            </p:nvSpPr>
            <p:spPr bwMode="auto">
              <a:xfrm>
                <a:off x="1481" y="37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58" name="Freeform 3414"/>
              <p:cNvSpPr>
                <a:spLocks/>
              </p:cNvSpPr>
              <p:nvPr/>
            </p:nvSpPr>
            <p:spPr bwMode="auto">
              <a:xfrm>
                <a:off x="1439" y="37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59" name="Freeform 3415"/>
              <p:cNvSpPr>
                <a:spLocks/>
              </p:cNvSpPr>
              <p:nvPr/>
            </p:nvSpPr>
            <p:spPr bwMode="auto">
              <a:xfrm>
                <a:off x="1419" y="37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60" name="Freeform 3416"/>
              <p:cNvSpPr>
                <a:spLocks/>
              </p:cNvSpPr>
              <p:nvPr/>
            </p:nvSpPr>
            <p:spPr bwMode="auto">
              <a:xfrm>
                <a:off x="1320" y="37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61" name="Freeform 3417"/>
              <p:cNvSpPr>
                <a:spLocks/>
              </p:cNvSpPr>
              <p:nvPr/>
            </p:nvSpPr>
            <p:spPr bwMode="auto">
              <a:xfrm>
                <a:off x="1236" y="37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62" name="Freeform 3418"/>
              <p:cNvSpPr>
                <a:spLocks/>
              </p:cNvSpPr>
              <p:nvPr/>
            </p:nvSpPr>
            <p:spPr bwMode="auto">
              <a:xfrm>
                <a:off x="1188" y="37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63" name="Freeform 3419"/>
              <p:cNvSpPr>
                <a:spLocks/>
              </p:cNvSpPr>
              <p:nvPr/>
            </p:nvSpPr>
            <p:spPr bwMode="auto">
              <a:xfrm>
                <a:off x="1809" y="37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64" name="Freeform 3420"/>
              <p:cNvSpPr>
                <a:spLocks/>
              </p:cNvSpPr>
              <p:nvPr/>
            </p:nvSpPr>
            <p:spPr bwMode="auto">
              <a:xfrm>
                <a:off x="1595" y="37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65" name="Freeform 3421"/>
              <p:cNvSpPr>
                <a:spLocks/>
              </p:cNvSpPr>
              <p:nvPr/>
            </p:nvSpPr>
            <p:spPr bwMode="auto">
              <a:xfrm>
                <a:off x="1431" y="37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66" name="Freeform 3422"/>
              <p:cNvSpPr>
                <a:spLocks/>
              </p:cNvSpPr>
              <p:nvPr/>
            </p:nvSpPr>
            <p:spPr bwMode="auto">
              <a:xfrm>
                <a:off x="1356" y="37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67" name="Freeform 3423"/>
              <p:cNvSpPr>
                <a:spLocks/>
              </p:cNvSpPr>
              <p:nvPr/>
            </p:nvSpPr>
            <p:spPr bwMode="auto">
              <a:xfrm>
                <a:off x="1326" y="37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68" name="Freeform 3424"/>
              <p:cNvSpPr>
                <a:spLocks/>
              </p:cNvSpPr>
              <p:nvPr/>
            </p:nvSpPr>
            <p:spPr bwMode="auto">
              <a:xfrm>
                <a:off x="1320" y="37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69" name="Freeform 3425"/>
              <p:cNvSpPr>
                <a:spLocks/>
              </p:cNvSpPr>
              <p:nvPr/>
            </p:nvSpPr>
            <p:spPr bwMode="auto">
              <a:xfrm>
                <a:off x="1137" y="376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70" name="Freeform 3426"/>
              <p:cNvSpPr>
                <a:spLocks/>
              </p:cNvSpPr>
              <p:nvPr/>
            </p:nvSpPr>
            <p:spPr bwMode="auto">
              <a:xfrm>
                <a:off x="1413" y="37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71" name="Freeform 3427"/>
              <p:cNvSpPr>
                <a:spLocks/>
              </p:cNvSpPr>
              <p:nvPr/>
            </p:nvSpPr>
            <p:spPr bwMode="auto">
              <a:xfrm>
                <a:off x="1293" y="376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72" name="Freeform 3428"/>
              <p:cNvSpPr>
                <a:spLocks/>
              </p:cNvSpPr>
              <p:nvPr/>
            </p:nvSpPr>
            <p:spPr bwMode="auto">
              <a:xfrm>
                <a:off x="1781" y="37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73" name="Freeform 3429"/>
              <p:cNvSpPr>
                <a:spLocks/>
              </p:cNvSpPr>
              <p:nvPr/>
            </p:nvSpPr>
            <p:spPr bwMode="auto">
              <a:xfrm>
                <a:off x="1452" y="377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74" name="Freeform 3430"/>
              <p:cNvSpPr>
                <a:spLocks/>
              </p:cNvSpPr>
              <p:nvPr/>
            </p:nvSpPr>
            <p:spPr bwMode="auto">
              <a:xfrm>
                <a:off x="1419" y="37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75" name="Freeform 3431"/>
              <p:cNvSpPr>
                <a:spLocks/>
              </p:cNvSpPr>
              <p:nvPr/>
            </p:nvSpPr>
            <p:spPr bwMode="auto">
              <a:xfrm>
                <a:off x="1830" y="37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76" name="Freeform 3432"/>
              <p:cNvSpPr>
                <a:spLocks/>
              </p:cNvSpPr>
              <p:nvPr/>
            </p:nvSpPr>
            <p:spPr bwMode="auto">
              <a:xfrm>
                <a:off x="1731" y="37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77" name="Freeform 3433"/>
              <p:cNvSpPr>
                <a:spLocks/>
              </p:cNvSpPr>
              <p:nvPr/>
            </p:nvSpPr>
            <p:spPr bwMode="auto">
              <a:xfrm>
                <a:off x="1473" y="37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78" name="Freeform 3434"/>
              <p:cNvSpPr>
                <a:spLocks/>
              </p:cNvSpPr>
              <p:nvPr/>
            </p:nvSpPr>
            <p:spPr bwMode="auto">
              <a:xfrm>
                <a:off x="1446" y="37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79" name="Freeform 3435"/>
              <p:cNvSpPr>
                <a:spLocks/>
              </p:cNvSpPr>
              <p:nvPr/>
            </p:nvSpPr>
            <p:spPr bwMode="auto">
              <a:xfrm>
                <a:off x="1332" y="378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80" name="Freeform 3436"/>
              <p:cNvSpPr>
                <a:spLocks/>
              </p:cNvSpPr>
              <p:nvPr/>
            </p:nvSpPr>
            <p:spPr bwMode="auto">
              <a:xfrm>
                <a:off x="1317" y="378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81" name="Freeform 3437"/>
              <p:cNvSpPr>
                <a:spLocks/>
              </p:cNvSpPr>
              <p:nvPr/>
            </p:nvSpPr>
            <p:spPr bwMode="auto">
              <a:xfrm>
                <a:off x="1221" y="37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82" name="Freeform 3438"/>
              <p:cNvSpPr>
                <a:spLocks/>
              </p:cNvSpPr>
              <p:nvPr/>
            </p:nvSpPr>
            <p:spPr bwMode="auto">
              <a:xfrm>
                <a:off x="1668" y="37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83" name="Freeform 3439"/>
              <p:cNvSpPr>
                <a:spLocks/>
              </p:cNvSpPr>
              <p:nvPr/>
            </p:nvSpPr>
            <p:spPr bwMode="auto">
              <a:xfrm>
                <a:off x="1619" y="37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84" name="Freeform 3440"/>
              <p:cNvSpPr>
                <a:spLocks/>
              </p:cNvSpPr>
              <p:nvPr/>
            </p:nvSpPr>
            <p:spPr bwMode="auto">
              <a:xfrm>
                <a:off x="1518" y="378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85" name="Freeform 3441"/>
              <p:cNvSpPr>
                <a:spLocks/>
              </p:cNvSpPr>
              <p:nvPr/>
            </p:nvSpPr>
            <p:spPr bwMode="auto">
              <a:xfrm>
                <a:off x="1464" y="37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86" name="Freeform 3442"/>
              <p:cNvSpPr>
                <a:spLocks/>
              </p:cNvSpPr>
              <p:nvPr/>
            </p:nvSpPr>
            <p:spPr bwMode="auto">
              <a:xfrm>
                <a:off x="1400" y="37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87" name="Freeform 3443"/>
              <p:cNvSpPr>
                <a:spLocks/>
              </p:cNvSpPr>
              <p:nvPr/>
            </p:nvSpPr>
            <p:spPr bwMode="auto">
              <a:xfrm>
                <a:off x="1388" y="37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88" name="Freeform 3444"/>
              <p:cNvSpPr>
                <a:spLocks/>
              </p:cNvSpPr>
              <p:nvPr/>
            </p:nvSpPr>
            <p:spPr bwMode="auto">
              <a:xfrm>
                <a:off x="1349" y="37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89" name="Freeform 3445"/>
              <p:cNvSpPr>
                <a:spLocks/>
              </p:cNvSpPr>
              <p:nvPr/>
            </p:nvSpPr>
            <p:spPr bwMode="auto">
              <a:xfrm>
                <a:off x="1392" y="311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90" name="Freeform 3446"/>
              <p:cNvSpPr>
                <a:spLocks/>
              </p:cNvSpPr>
              <p:nvPr/>
            </p:nvSpPr>
            <p:spPr bwMode="auto">
              <a:xfrm>
                <a:off x="1242" y="31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91" name="Freeform 3447"/>
              <p:cNvSpPr>
                <a:spLocks/>
              </p:cNvSpPr>
              <p:nvPr/>
            </p:nvSpPr>
            <p:spPr bwMode="auto">
              <a:xfrm>
                <a:off x="1146" y="31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92" name="Freeform 3448"/>
              <p:cNvSpPr>
                <a:spLocks/>
              </p:cNvSpPr>
              <p:nvPr/>
            </p:nvSpPr>
            <p:spPr bwMode="auto">
              <a:xfrm>
                <a:off x="1071" y="31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93" name="Freeform 3449"/>
              <p:cNvSpPr>
                <a:spLocks/>
              </p:cNvSpPr>
              <p:nvPr/>
            </p:nvSpPr>
            <p:spPr bwMode="auto">
              <a:xfrm>
                <a:off x="1302" y="32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94" name="Freeform 3450"/>
              <p:cNvSpPr>
                <a:spLocks/>
              </p:cNvSpPr>
              <p:nvPr/>
            </p:nvSpPr>
            <p:spPr bwMode="auto">
              <a:xfrm>
                <a:off x="1223" y="324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95" name="Freeform 3451"/>
              <p:cNvSpPr>
                <a:spLocks/>
              </p:cNvSpPr>
              <p:nvPr/>
            </p:nvSpPr>
            <p:spPr bwMode="auto">
              <a:xfrm>
                <a:off x="1350" y="32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96" name="Freeform 3452"/>
              <p:cNvSpPr>
                <a:spLocks/>
              </p:cNvSpPr>
              <p:nvPr/>
            </p:nvSpPr>
            <p:spPr bwMode="auto">
              <a:xfrm>
                <a:off x="1116" y="32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97" name="Freeform 3453"/>
              <p:cNvSpPr>
                <a:spLocks/>
              </p:cNvSpPr>
              <p:nvPr/>
            </p:nvSpPr>
            <p:spPr bwMode="auto">
              <a:xfrm>
                <a:off x="1200" y="32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98" name="Freeform 3454"/>
              <p:cNvSpPr>
                <a:spLocks/>
              </p:cNvSpPr>
              <p:nvPr/>
            </p:nvSpPr>
            <p:spPr bwMode="auto">
              <a:xfrm>
                <a:off x="1245" y="32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799" name="Freeform 3455"/>
              <p:cNvSpPr>
                <a:spLocks/>
              </p:cNvSpPr>
              <p:nvPr/>
            </p:nvSpPr>
            <p:spPr bwMode="auto">
              <a:xfrm>
                <a:off x="1236" y="32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00" name="Freeform 3456"/>
              <p:cNvSpPr>
                <a:spLocks/>
              </p:cNvSpPr>
              <p:nvPr/>
            </p:nvSpPr>
            <p:spPr bwMode="auto">
              <a:xfrm>
                <a:off x="1152" y="326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01" name="Freeform 3457"/>
              <p:cNvSpPr>
                <a:spLocks/>
              </p:cNvSpPr>
              <p:nvPr/>
            </p:nvSpPr>
            <p:spPr bwMode="auto">
              <a:xfrm>
                <a:off x="1281" y="32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02" name="Freeform 3458"/>
              <p:cNvSpPr>
                <a:spLocks/>
              </p:cNvSpPr>
              <p:nvPr/>
            </p:nvSpPr>
            <p:spPr bwMode="auto">
              <a:xfrm>
                <a:off x="1107" y="32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03" name="Freeform 3459"/>
              <p:cNvSpPr>
                <a:spLocks/>
              </p:cNvSpPr>
              <p:nvPr/>
            </p:nvSpPr>
            <p:spPr bwMode="auto">
              <a:xfrm>
                <a:off x="1254" y="33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04" name="Freeform 3460"/>
              <p:cNvSpPr>
                <a:spLocks/>
              </p:cNvSpPr>
              <p:nvPr/>
            </p:nvSpPr>
            <p:spPr bwMode="auto">
              <a:xfrm>
                <a:off x="1146" y="33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05" name="Freeform 3461"/>
              <p:cNvSpPr>
                <a:spLocks/>
              </p:cNvSpPr>
              <p:nvPr/>
            </p:nvSpPr>
            <p:spPr bwMode="auto">
              <a:xfrm>
                <a:off x="1095" y="33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06" name="Freeform 3462"/>
              <p:cNvSpPr>
                <a:spLocks/>
              </p:cNvSpPr>
              <p:nvPr/>
            </p:nvSpPr>
            <p:spPr bwMode="auto">
              <a:xfrm>
                <a:off x="1295" y="33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07" name="Freeform 3463"/>
              <p:cNvSpPr>
                <a:spLocks/>
              </p:cNvSpPr>
              <p:nvPr/>
            </p:nvSpPr>
            <p:spPr bwMode="auto">
              <a:xfrm>
                <a:off x="1245" y="33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08" name="Freeform 3464"/>
              <p:cNvSpPr>
                <a:spLocks/>
              </p:cNvSpPr>
              <p:nvPr/>
            </p:nvSpPr>
            <p:spPr bwMode="auto">
              <a:xfrm>
                <a:off x="1559" y="33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09" name="Freeform 3465"/>
              <p:cNvSpPr>
                <a:spLocks/>
              </p:cNvSpPr>
              <p:nvPr/>
            </p:nvSpPr>
            <p:spPr bwMode="auto">
              <a:xfrm>
                <a:off x="1185" y="33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10" name="Freeform 3466"/>
              <p:cNvSpPr>
                <a:spLocks/>
              </p:cNvSpPr>
              <p:nvPr/>
            </p:nvSpPr>
            <p:spPr bwMode="auto">
              <a:xfrm>
                <a:off x="1092" y="334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11" name="Freeform 3467"/>
              <p:cNvSpPr>
                <a:spLocks/>
              </p:cNvSpPr>
              <p:nvPr/>
            </p:nvSpPr>
            <p:spPr bwMode="auto">
              <a:xfrm>
                <a:off x="1266" y="33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12" name="Freeform 3468"/>
              <p:cNvSpPr>
                <a:spLocks/>
              </p:cNvSpPr>
              <p:nvPr/>
            </p:nvSpPr>
            <p:spPr bwMode="auto">
              <a:xfrm>
                <a:off x="1632" y="33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13" name="Freeform 3469"/>
              <p:cNvSpPr>
                <a:spLocks/>
              </p:cNvSpPr>
              <p:nvPr/>
            </p:nvSpPr>
            <p:spPr bwMode="auto">
              <a:xfrm>
                <a:off x="1473" y="33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14" name="Freeform 3470"/>
              <p:cNvSpPr>
                <a:spLocks/>
              </p:cNvSpPr>
              <p:nvPr/>
            </p:nvSpPr>
            <p:spPr bwMode="auto">
              <a:xfrm>
                <a:off x="1320" y="33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15" name="Freeform 3471"/>
              <p:cNvSpPr>
                <a:spLocks/>
              </p:cNvSpPr>
              <p:nvPr/>
            </p:nvSpPr>
            <p:spPr bwMode="auto">
              <a:xfrm>
                <a:off x="1319" y="33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16" name="Freeform 3472"/>
              <p:cNvSpPr>
                <a:spLocks/>
              </p:cNvSpPr>
              <p:nvPr/>
            </p:nvSpPr>
            <p:spPr bwMode="auto">
              <a:xfrm>
                <a:off x="1316" y="33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17" name="Freeform 3473"/>
              <p:cNvSpPr>
                <a:spLocks/>
              </p:cNvSpPr>
              <p:nvPr/>
            </p:nvSpPr>
            <p:spPr bwMode="auto">
              <a:xfrm>
                <a:off x="1427" y="339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18" name="Freeform 3474"/>
              <p:cNvSpPr>
                <a:spLocks/>
              </p:cNvSpPr>
              <p:nvPr/>
            </p:nvSpPr>
            <p:spPr bwMode="auto">
              <a:xfrm>
                <a:off x="1281" y="34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19" name="Freeform 3475"/>
              <p:cNvSpPr>
                <a:spLocks/>
              </p:cNvSpPr>
              <p:nvPr/>
            </p:nvSpPr>
            <p:spPr bwMode="auto">
              <a:xfrm>
                <a:off x="1257" y="34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20" name="Freeform 3476"/>
              <p:cNvSpPr>
                <a:spLocks/>
              </p:cNvSpPr>
              <p:nvPr/>
            </p:nvSpPr>
            <p:spPr bwMode="auto">
              <a:xfrm>
                <a:off x="1418" y="341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21" name="Freeform 3477"/>
              <p:cNvSpPr>
                <a:spLocks/>
              </p:cNvSpPr>
              <p:nvPr/>
            </p:nvSpPr>
            <p:spPr bwMode="auto">
              <a:xfrm>
                <a:off x="1374" y="342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22" name="Freeform 3478"/>
              <p:cNvSpPr>
                <a:spLocks/>
              </p:cNvSpPr>
              <p:nvPr/>
            </p:nvSpPr>
            <p:spPr bwMode="auto">
              <a:xfrm>
                <a:off x="1292" y="342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23" name="Freeform 3479"/>
              <p:cNvSpPr>
                <a:spLocks/>
              </p:cNvSpPr>
              <p:nvPr/>
            </p:nvSpPr>
            <p:spPr bwMode="auto">
              <a:xfrm>
                <a:off x="1446" y="34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24" name="Freeform 3480"/>
              <p:cNvSpPr>
                <a:spLocks/>
              </p:cNvSpPr>
              <p:nvPr/>
            </p:nvSpPr>
            <p:spPr bwMode="auto">
              <a:xfrm>
                <a:off x="1568" y="344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25" name="Freeform 3481"/>
              <p:cNvSpPr>
                <a:spLocks/>
              </p:cNvSpPr>
              <p:nvPr/>
            </p:nvSpPr>
            <p:spPr bwMode="auto">
              <a:xfrm>
                <a:off x="1287" y="34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26" name="Freeform 3482"/>
              <p:cNvSpPr>
                <a:spLocks/>
              </p:cNvSpPr>
              <p:nvPr/>
            </p:nvSpPr>
            <p:spPr bwMode="auto">
              <a:xfrm>
                <a:off x="1113" y="34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27" name="Freeform 3483"/>
              <p:cNvSpPr>
                <a:spLocks/>
              </p:cNvSpPr>
              <p:nvPr/>
            </p:nvSpPr>
            <p:spPr bwMode="auto">
              <a:xfrm>
                <a:off x="1394" y="344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28" name="Freeform 3484"/>
              <p:cNvSpPr>
                <a:spLocks/>
              </p:cNvSpPr>
              <p:nvPr/>
            </p:nvSpPr>
            <p:spPr bwMode="auto">
              <a:xfrm>
                <a:off x="1242" y="34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29" name="Freeform 3485"/>
              <p:cNvSpPr>
                <a:spLocks/>
              </p:cNvSpPr>
              <p:nvPr/>
            </p:nvSpPr>
            <p:spPr bwMode="auto">
              <a:xfrm>
                <a:off x="1179" y="34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30" name="Freeform 3486"/>
              <p:cNvSpPr>
                <a:spLocks/>
              </p:cNvSpPr>
              <p:nvPr/>
            </p:nvSpPr>
            <p:spPr bwMode="auto">
              <a:xfrm>
                <a:off x="1202" y="34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31" name="Freeform 3487"/>
              <p:cNvSpPr>
                <a:spLocks/>
              </p:cNvSpPr>
              <p:nvPr/>
            </p:nvSpPr>
            <p:spPr bwMode="auto">
              <a:xfrm>
                <a:off x="1349" y="34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32" name="Freeform 3488"/>
              <p:cNvSpPr>
                <a:spLocks/>
              </p:cNvSpPr>
              <p:nvPr/>
            </p:nvSpPr>
            <p:spPr bwMode="auto">
              <a:xfrm>
                <a:off x="1125" y="34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33" name="Freeform 3489"/>
              <p:cNvSpPr>
                <a:spLocks/>
              </p:cNvSpPr>
              <p:nvPr/>
            </p:nvSpPr>
            <p:spPr bwMode="auto">
              <a:xfrm>
                <a:off x="1373" y="34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34" name="Freeform 3490"/>
              <p:cNvSpPr>
                <a:spLocks/>
              </p:cNvSpPr>
              <p:nvPr/>
            </p:nvSpPr>
            <p:spPr bwMode="auto">
              <a:xfrm>
                <a:off x="1301" y="34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35" name="Freeform 3491"/>
              <p:cNvSpPr>
                <a:spLocks/>
              </p:cNvSpPr>
              <p:nvPr/>
            </p:nvSpPr>
            <p:spPr bwMode="auto">
              <a:xfrm>
                <a:off x="1260" y="348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36" name="Freeform 3492"/>
              <p:cNvSpPr>
                <a:spLocks/>
              </p:cNvSpPr>
              <p:nvPr/>
            </p:nvSpPr>
            <p:spPr bwMode="auto">
              <a:xfrm>
                <a:off x="1359" y="348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37" name="Freeform 3493"/>
              <p:cNvSpPr>
                <a:spLocks/>
              </p:cNvSpPr>
              <p:nvPr/>
            </p:nvSpPr>
            <p:spPr bwMode="auto">
              <a:xfrm>
                <a:off x="1130" y="34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38" name="Freeform 3494"/>
              <p:cNvSpPr>
                <a:spLocks/>
              </p:cNvSpPr>
              <p:nvPr/>
            </p:nvSpPr>
            <p:spPr bwMode="auto">
              <a:xfrm>
                <a:off x="1343" y="35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39" name="Freeform 3495"/>
              <p:cNvSpPr>
                <a:spLocks/>
              </p:cNvSpPr>
              <p:nvPr/>
            </p:nvSpPr>
            <p:spPr bwMode="auto">
              <a:xfrm>
                <a:off x="1277" y="35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40" name="Freeform 3496"/>
              <p:cNvSpPr>
                <a:spLocks/>
              </p:cNvSpPr>
              <p:nvPr/>
            </p:nvSpPr>
            <p:spPr bwMode="auto">
              <a:xfrm>
                <a:off x="1271" y="35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41" name="Freeform 3497"/>
              <p:cNvSpPr>
                <a:spLocks/>
              </p:cNvSpPr>
              <p:nvPr/>
            </p:nvSpPr>
            <p:spPr bwMode="auto">
              <a:xfrm>
                <a:off x="1352" y="35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42" name="Freeform 3498"/>
              <p:cNvSpPr>
                <a:spLocks/>
              </p:cNvSpPr>
              <p:nvPr/>
            </p:nvSpPr>
            <p:spPr bwMode="auto">
              <a:xfrm>
                <a:off x="1377" y="35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43" name="Freeform 3499"/>
              <p:cNvSpPr>
                <a:spLocks/>
              </p:cNvSpPr>
              <p:nvPr/>
            </p:nvSpPr>
            <p:spPr bwMode="auto">
              <a:xfrm>
                <a:off x="1260" y="35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44" name="Freeform 3500"/>
              <p:cNvSpPr>
                <a:spLocks/>
              </p:cNvSpPr>
              <p:nvPr/>
            </p:nvSpPr>
            <p:spPr bwMode="auto">
              <a:xfrm>
                <a:off x="1242" y="352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45" name="Freeform 3501"/>
              <p:cNvSpPr>
                <a:spLocks/>
              </p:cNvSpPr>
              <p:nvPr/>
            </p:nvSpPr>
            <p:spPr bwMode="auto">
              <a:xfrm>
                <a:off x="1583" y="35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46" name="Freeform 3502"/>
              <p:cNvSpPr>
                <a:spLocks/>
              </p:cNvSpPr>
              <p:nvPr/>
            </p:nvSpPr>
            <p:spPr bwMode="auto">
              <a:xfrm>
                <a:off x="1431" y="354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47" name="Freeform 3503"/>
              <p:cNvSpPr>
                <a:spLocks/>
              </p:cNvSpPr>
              <p:nvPr/>
            </p:nvSpPr>
            <p:spPr bwMode="auto">
              <a:xfrm>
                <a:off x="1400" y="35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48" name="Freeform 3504"/>
              <p:cNvSpPr>
                <a:spLocks/>
              </p:cNvSpPr>
              <p:nvPr/>
            </p:nvSpPr>
            <p:spPr bwMode="auto">
              <a:xfrm>
                <a:off x="1253" y="35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49" name="Freeform 3505"/>
              <p:cNvSpPr>
                <a:spLocks/>
              </p:cNvSpPr>
              <p:nvPr/>
            </p:nvSpPr>
            <p:spPr bwMode="auto">
              <a:xfrm>
                <a:off x="1214" y="354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50" name="Freeform 3506"/>
              <p:cNvSpPr>
                <a:spLocks/>
              </p:cNvSpPr>
              <p:nvPr/>
            </p:nvSpPr>
            <p:spPr bwMode="auto">
              <a:xfrm>
                <a:off x="1428" y="35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51" name="Freeform 3507"/>
              <p:cNvSpPr>
                <a:spLocks/>
              </p:cNvSpPr>
              <p:nvPr/>
            </p:nvSpPr>
            <p:spPr bwMode="auto">
              <a:xfrm>
                <a:off x="1194" y="35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52" name="Freeform 3508"/>
              <p:cNvSpPr>
                <a:spLocks/>
              </p:cNvSpPr>
              <p:nvPr/>
            </p:nvSpPr>
            <p:spPr bwMode="auto">
              <a:xfrm>
                <a:off x="1860" y="35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53" name="Freeform 3509"/>
              <p:cNvSpPr>
                <a:spLocks/>
              </p:cNvSpPr>
              <p:nvPr/>
            </p:nvSpPr>
            <p:spPr bwMode="auto">
              <a:xfrm>
                <a:off x="1415" y="35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54" name="Freeform 3510"/>
              <p:cNvSpPr>
                <a:spLocks/>
              </p:cNvSpPr>
              <p:nvPr/>
            </p:nvSpPr>
            <p:spPr bwMode="auto">
              <a:xfrm>
                <a:off x="1319" y="356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55" name="Freeform 3511"/>
              <p:cNvSpPr>
                <a:spLocks/>
              </p:cNvSpPr>
              <p:nvPr/>
            </p:nvSpPr>
            <p:spPr bwMode="auto">
              <a:xfrm>
                <a:off x="1271" y="35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56" name="Freeform 3512"/>
              <p:cNvSpPr>
                <a:spLocks/>
              </p:cNvSpPr>
              <p:nvPr/>
            </p:nvSpPr>
            <p:spPr bwMode="auto">
              <a:xfrm>
                <a:off x="1175" y="35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57" name="Freeform 3513"/>
              <p:cNvSpPr>
                <a:spLocks/>
              </p:cNvSpPr>
              <p:nvPr/>
            </p:nvSpPr>
            <p:spPr bwMode="auto">
              <a:xfrm>
                <a:off x="1281" y="35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58" name="Freeform 3514"/>
              <p:cNvSpPr>
                <a:spLocks/>
              </p:cNvSpPr>
              <p:nvPr/>
            </p:nvSpPr>
            <p:spPr bwMode="auto">
              <a:xfrm>
                <a:off x="1419" y="35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59" name="Line 3515"/>
              <p:cNvSpPr>
                <a:spLocks noChangeShapeType="1"/>
              </p:cNvSpPr>
              <p:nvPr/>
            </p:nvSpPr>
            <p:spPr bwMode="auto">
              <a:xfrm flipV="1">
                <a:off x="1065" y="3115"/>
                <a:ext cx="1" cy="888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60" name="Line 3516"/>
              <p:cNvSpPr>
                <a:spLocks noChangeShapeType="1"/>
              </p:cNvSpPr>
              <p:nvPr/>
            </p:nvSpPr>
            <p:spPr bwMode="auto">
              <a:xfrm flipH="1">
                <a:off x="1065" y="4003"/>
                <a:ext cx="50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61" name="Line 3517"/>
              <p:cNvSpPr>
                <a:spLocks noChangeShapeType="1"/>
              </p:cNvSpPr>
              <p:nvPr/>
            </p:nvSpPr>
            <p:spPr bwMode="auto">
              <a:xfrm flipH="1">
                <a:off x="1065" y="3826"/>
                <a:ext cx="50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62" name="Line 3518"/>
              <p:cNvSpPr>
                <a:spLocks noChangeShapeType="1"/>
              </p:cNvSpPr>
              <p:nvPr/>
            </p:nvSpPr>
            <p:spPr bwMode="auto">
              <a:xfrm flipH="1">
                <a:off x="1065" y="3648"/>
                <a:ext cx="50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63" name="Line 3519"/>
              <p:cNvSpPr>
                <a:spLocks noChangeShapeType="1"/>
              </p:cNvSpPr>
              <p:nvPr/>
            </p:nvSpPr>
            <p:spPr bwMode="auto">
              <a:xfrm flipH="1">
                <a:off x="1065" y="3471"/>
                <a:ext cx="50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64" name="Line 3520"/>
              <p:cNvSpPr>
                <a:spLocks noChangeShapeType="1"/>
              </p:cNvSpPr>
              <p:nvPr/>
            </p:nvSpPr>
            <p:spPr bwMode="auto">
              <a:xfrm flipH="1">
                <a:off x="1065" y="3292"/>
                <a:ext cx="50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65" name="Line 3521"/>
              <p:cNvSpPr>
                <a:spLocks noChangeShapeType="1"/>
              </p:cNvSpPr>
              <p:nvPr/>
            </p:nvSpPr>
            <p:spPr bwMode="auto">
              <a:xfrm flipH="1">
                <a:off x="1065" y="3115"/>
                <a:ext cx="50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66" name="Line 3522"/>
              <p:cNvSpPr>
                <a:spLocks noChangeShapeType="1"/>
              </p:cNvSpPr>
              <p:nvPr/>
            </p:nvSpPr>
            <p:spPr bwMode="auto">
              <a:xfrm>
                <a:off x="1065" y="4003"/>
                <a:ext cx="890" cy="1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67" name="Line 3523"/>
              <p:cNvSpPr>
                <a:spLocks noChangeShapeType="1"/>
              </p:cNvSpPr>
              <p:nvPr/>
            </p:nvSpPr>
            <p:spPr bwMode="auto">
              <a:xfrm>
                <a:off x="1065" y="3954"/>
                <a:ext cx="1" cy="49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68" name="Line 3524"/>
              <p:cNvSpPr>
                <a:spLocks noChangeShapeType="1"/>
              </p:cNvSpPr>
              <p:nvPr/>
            </p:nvSpPr>
            <p:spPr bwMode="auto">
              <a:xfrm>
                <a:off x="1176" y="3979"/>
                <a:ext cx="1" cy="24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69" name="Line 3525"/>
              <p:cNvSpPr>
                <a:spLocks noChangeShapeType="1"/>
              </p:cNvSpPr>
              <p:nvPr/>
            </p:nvSpPr>
            <p:spPr bwMode="auto">
              <a:xfrm>
                <a:off x="1287" y="3979"/>
                <a:ext cx="1" cy="24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70" name="Line 3526"/>
              <p:cNvSpPr>
                <a:spLocks noChangeShapeType="1"/>
              </p:cNvSpPr>
              <p:nvPr/>
            </p:nvSpPr>
            <p:spPr bwMode="auto">
              <a:xfrm>
                <a:off x="1398" y="3979"/>
                <a:ext cx="1" cy="24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71" name="Line 3527"/>
              <p:cNvSpPr>
                <a:spLocks noChangeShapeType="1"/>
              </p:cNvSpPr>
              <p:nvPr/>
            </p:nvSpPr>
            <p:spPr bwMode="auto">
              <a:xfrm>
                <a:off x="1511" y="3954"/>
                <a:ext cx="1" cy="49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72" name="Line 3528"/>
              <p:cNvSpPr>
                <a:spLocks noChangeShapeType="1"/>
              </p:cNvSpPr>
              <p:nvPr/>
            </p:nvSpPr>
            <p:spPr bwMode="auto">
              <a:xfrm>
                <a:off x="1622" y="3979"/>
                <a:ext cx="1" cy="24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59837" name="Group 6493"/>
            <p:cNvGrpSpPr>
              <a:grpSpLocks/>
            </p:cNvGrpSpPr>
            <p:nvPr/>
          </p:nvGrpSpPr>
          <p:grpSpPr bwMode="auto">
            <a:xfrm>
              <a:off x="1050" y="3115"/>
              <a:ext cx="1794" cy="1080"/>
              <a:chOff x="1050" y="3115"/>
              <a:chExt cx="1794" cy="1080"/>
            </a:xfrm>
          </p:grpSpPr>
          <p:sp>
            <p:nvSpPr>
              <p:cNvPr id="956874" name="Line 3530"/>
              <p:cNvSpPr>
                <a:spLocks noChangeShapeType="1"/>
              </p:cNvSpPr>
              <p:nvPr/>
            </p:nvSpPr>
            <p:spPr bwMode="auto">
              <a:xfrm>
                <a:off x="1733" y="3979"/>
                <a:ext cx="1" cy="24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75" name="Line 3531"/>
              <p:cNvSpPr>
                <a:spLocks noChangeShapeType="1"/>
              </p:cNvSpPr>
              <p:nvPr/>
            </p:nvSpPr>
            <p:spPr bwMode="auto">
              <a:xfrm>
                <a:off x="1844" y="3979"/>
                <a:ext cx="1" cy="24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76" name="Line 3532"/>
              <p:cNvSpPr>
                <a:spLocks noChangeShapeType="1"/>
              </p:cNvSpPr>
              <p:nvPr/>
            </p:nvSpPr>
            <p:spPr bwMode="auto">
              <a:xfrm>
                <a:off x="1955" y="3954"/>
                <a:ext cx="1" cy="49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77" name="Freeform 3533"/>
              <p:cNvSpPr>
                <a:spLocks noEditPoints="1"/>
              </p:cNvSpPr>
              <p:nvPr/>
            </p:nvSpPr>
            <p:spPr bwMode="auto">
              <a:xfrm>
                <a:off x="1050" y="4036"/>
                <a:ext cx="29" cy="44"/>
              </a:xfrm>
              <a:custGeom>
                <a:avLst/>
                <a:gdLst>
                  <a:gd name="T0" fmla="*/ 14 w 29"/>
                  <a:gd name="T1" fmla="*/ 0 h 44"/>
                  <a:gd name="T2" fmla="*/ 18 w 29"/>
                  <a:gd name="T3" fmla="*/ 2 h 44"/>
                  <a:gd name="T4" fmla="*/ 21 w 29"/>
                  <a:gd name="T5" fmla="*/ 2 h 44"/>
                  <a:gd name="T6" fmla="*/ 24 w 29"/>
                  <a:gd name="T7" fmla="*/ 5 h 44"/>
                  <a:gd name="T8" fmla="*/ 26 w 29"/>
                  <a:gd name="T9" fmla="*/ 9 h 44"/>
                  <a:gd name="T10" fmla="*/ 27 w 29"/>
                  <a:gd name="T11" fmla="*/ 15 h 44"/>
                  <a:gd name="T12" fmla="*/ 29 w 29"/>
                  <a:gd name="T13" fmla="*/ 21 h 44"/>
                  <a:gd name="T14" fmla="*/ 27 w 29"/>
                  <a:gd name="T15" fmla="*/ 29 h 44"/>
                  <a:gd name="T16" fmla="*/ 26 w 29"/>
                  <a:gd name="T17" fmla="*/ 35 h 44"/>
                  <a:gd name="T18" fmla="*/ 24 w 29"/>
                  <a:gd name="T19" fmla="*/ 39 h 44"/>
                  <a:gd name="T20" fmla="*/ 21 w 29"/>
                  <a:gd name="T21" fmla="*/ 41 h 44"/>
                  <a:gd name="T22" fmla="*/ 18 w 29"/>
                  <a:gd name="T23" fmla="*/ 42 h 44"/>
                  <a:gd name="T24" fmla="*/ 14 w 29"/>
                  <a:gd name="T25" fmla="*/ 44 h 44"/>
                  <a:gd name="T26" fmla="*/ 11 w 29"/>
                  <a:gd name="T27" fmla="*/ 42 h 44"/>
                  <a:gd name="T28" fmla="*/ 8 w 29"/>
                  <a:gd name="T29" fmla="*/ 41 h 44"/>
                  <a:gd name="T30" fmla="*/ 5 w 29"/>
                  <a:gd name="T31" fmla="*/ 39 h 44"/>
                  <a:gd name="T32" fmla="*/ 2 w 29"/>
                  <a:gd name="T33" fmla="*/ 35 h 44"/>
                  <a:gd name="T34" fmla="*/ 2 w 29"/>
                  <a:gd name="T35" fmla="*/ 29 h 44"/>
                  <a:gd name="T36" fmla="*/ 0 w 29"/>
                  <a:gd name="T37" fmla="*/ 21 h 44"/>
                  <a:gd name="T38" fmla="*/ 2 w 29"/>
                  <a:gd name="T39" fmla="*/ 15 h 44"/>
                  <a:gd name="T40" fmla="*/ 3 w 29"/>
                  <a:gd name="T41" fmla="*/ 9 h 44"/>
                  <a:gd name="T42" fmla="*/ 5 w 29"/>
                  <a:gd name="T43" fmla="*/ 5 h 44"/>
                  <a:gd name="T44" fmla="*/ 8 w 29"/>
                  <a:gd name="T45" fmla="*/ 2 h 44"/>
                  <a:gd name="T46" fmla="*/ 11 w 29"/>
                  <a:gd name="T47" fmla="*/ 2 h 44"/>
                  <a:gd name="T48" fmla="*/ 14 w 29"/>
                  <a:gd name="T49" fmla="*/ 0 h 44"/>
                  <a:gd name="T50" fmla="*/ 14 w 29"/>
                  <a:gd name="T51" fmla="*/ 8 h 44"/>
                  <a:gd name="T52" fmla="*/ 12 w 29"/>
                  <a:gd name="T53" fmla="*/ 8 h 44"/>
                  <a:gd name="T54" fmla="*/ 12 w 29"/>
                  <a:gd name="T55" fmla="*/ 9 h 44"/>
                  <a:gd name="T56" fmla="*/ 11 w 29"/>
                  <a:gd name="T57" fmla="*/ 9 h 44"/>
                  <a:gd name="T58" fmla="*/ 9 w 29"/>
                  <a:gd name="T59" fmla="*/ 12 h 44"/>
                  <a:gd name="T60" fmla="*/ 9 w 29"/>
                  <a:gd name="T61" fmla="*/ 15 h 44"/>
                  <a:gd name="T62" fmla="*/ 9 w 29"/>
                  <a:gd name="T63" fmla="*/ 21 h 44"/>
                  <a:gd name="T64" fmla="*/ 9 w 29"/>
                  <a:gd name="T65" fmla="*/ 27 h 44"/>
                  <a:gd name="T66" fmla="*/ 9 w 29"/>
                  <a:gd name="T67" fmla="*/ 32 h 44"/>
                  <a:gd name="T68" fmla="*/ 11 w 29"/>
                  <a:gd name="T69" fmla="*/ 33 h 44"/>
                  <a:gd name="T70" fmla="*/ 12 w 29"/>
                  <a:gd name="T71" fmla="*/ 35 h 44"/>
                  <a:gd name="T72" fmla="*/ 12 w 29"/>
                  <a:gd name="T73" fmla="*/ 36 h 44"/>
                  <a:gd name="T74" fmla="*/ 14 w 29"/>
                  <a:gd name="T75" fmla="*/ 36 h 44"/>
                  <a:gd name="T76" fmla="*/ 15 w 29"/>
                  <a:gd name="T77" fmla="*/ 36 h 44"/>
                  <a:gd name="T78" fmla="*/ 17 w 29"/>
                  <a:gd name="T79" fmla="*/ 35 h 44"/>
                  <a:gd name="T80" fmla="*/ 18 w 29"/>
                  <a:gd name="T81" fmla="*/ 33 h 44"/>
                  <a:gd name="T82" fmla="*/ 20 w 29"/>
                  <a:gd name="T83" fmla="*/ 32 h 44"/>
                  <a:gd name="T84" fmla="*/ 20 w 29"/>
                  <a:gd name="T85" fmla="*/ 27 h 44"/>
                  <a:gd name="T86" fmla="*/ 20 w 29"/>
                  <a:gd name="T87" fmla="*/ 21 h 44"/>
                  <a:gd name="T88" fmla="*/ 20 w 29"/>
                  <a:gd name="T89" fmla="*/ 15 h 44"/>
                  <a:gd name="T90" fmla="*/ 20 w 29"/>
                  <a:gd name="T91" fmla="*/ 12 h 44"/>
                  <a:gd name="T92" fmla="*/ 18 w 29"/>
                  <a:gd name="T93" fmla="*/ 11 h 44"/>
                  <a:gd name="T94" fmla="*/ 17 w 29"/>
                  <a:gd name="T95" fmla="*/ 9 h 44"/>
                  <a:gd name="T96" fmla="*/ 15 w 29"/>
                  <a:gd name="T97" fmla="*/ 8 h 44"/>
                  <a:gd name="T98" fmla="*/ 14 w 29"/>
                  <a:gd name="T99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9" h="44">
                    <a:moveTo>
                      <a:pt x="14" y="0"/>
                    </a:moveTo>
                    <a:lnTo>
                      <a:pt x="18" y="2"/>
                    </a:lnTo>
                    <a:lnTo>
                      <a:pt x="21" y="2"/>
                    </a:lnTo>
                    <a:lnTo>
                      <a:pt x="24" y="5"/>
                    </a:lnTo>
                    <a:lnTo>
                      <a:pt x="26" y="9"/>
                    </a:lnTo>
                    <a:lnTo>
                      <a:pt x="27" y="15"/>
                    </a:lnTo>
                    <a:lnTo>
                      <a:pt x="29" y="21"/>
                    </a:lnTo>
                    <a:lnTo>
                      <a:pt x="27" y="29"/>
                    </a:lnTo>
                    <a:lnTo>
                      <a:pt x="26" y="35"/>
                    </a:lnTo>
                    <a:lnTo>
                      <a:pt x="24" y="39"/>
                    </a:lnTo>
                    <a:lnTo>
                      <a:pt x="21" y="41"/>
                    </a:lnTo>
                    <a:lnTo>
                      <a:pt x="18" y="42"/>
                    </a:lnTo>
                    <a:lnTo>
                      <a:pt x="14" y="44"/>
                    </a:lnTo>
                    <a:lnTo>
                      <a:pt x="11" y="42"/>
                    </a:lnTo>
                    <a:lnTo>
                      <a:pt x="8" y="41"/>
                    </a:lnTo>
                    <a:lnTo>
                      <a:pt x="5" y="39"/>
                    </a:lnTo>
                    <a:lnTo>
                      <a:pt x="2" y="35"/>
                    </a:lnTo>
                    <a:lnTo>
                      <a:pt x="2" y="29"/>
                    </a:lnTo>
                    <a:lnTo>
                      <a:pt x="0" y="21"/>
                    </a:lnTo>
                    <a:lnTo>
                      <a:pt x="2" y="15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1" y="2"/>
                    </a:lnTo>
                    <a:lnTo>
                      <a:pt x="14" y="0"/>
                    </a:lnTo>
                    <a:close/>
                    <a:moveTo>
                      <a:pt x="14" y="8"/>
                    </a:moveTo>
                    <a:lnTo>
                      <a:pt x="12" y="8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9" y="15"/>
                    </a:lnTo>
                    <a:lnTo>
                      <a:pt x="9" y="21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1" y="33"/>
                    </a:lnTo>
                    <a:lnTo>
                      <a:pt x="12" y="35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7" y="35"/>
                    </a:lnTo>
                    <a:lnTo>
                      <a:pt x="18" y="33"/>
                    </a:lnTo>
                    <a:lnTo>
                      <a:pt x="20" y="32"/>
                    </a:lnTo>
                    <a:lnTo>
                      <a:pt x="20" y="27"/>
                    </a:lnTo>
                    <a:lnTo>
                      <a:pt x="20" y="21"/>
                    </a:lnTo>
                    <a:lnTo>
                      <a:pt x="20" y="15"/>
                    </a:lnTo>
                    <a:lnTo>
                      <a:pt x="20" y="12"/>
                    </a:lnTo>
                    <a:lnTo>
                      <a:pt x="18" y="11"/>
                    </a:lnTo>
                    <a:lnTo>
                      <a:pt x="17" y="9"/>
                    </a:lnTo>
                    <a:lnTo>
                      <a:pt x="15" y="8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78" name="Freeform 3534"/>
              <p:cNvSpPr>
                <a:spLocks/>
              </p:cNvSpPr>
              <p:nvPr/>
            </p:nvSpPr>
            <p:spPr bwMode="auto">
              <a:xfrm>
                <a:off x="1464" y="4036"/>
                <a:ext cx="27" cy="42"/>
              </a:xfrm>
              <a:custGeom>
                <a:avLst/>
                <a:gdLst>
                  <a:gd name="T0" fmla="*/ 27 w 27"/>
                  <a:gd name="T1" fmla="*/ 35 h 42"/>
                  <a:gd name="T2" fmla="*/ 27 w 27"/>
                  <a:gd name="T3" fmla="*/ 42 h 42"/>
                  <a:gd name="T4" fmla="*/ 0 w 27"/>
                  <a:gd name="T5" fmla="*/ 42 h 42"/>
                  <a:gd name="T6" fmla="*/ 0 w 27"/>
                  <a:gd name="T7" fmla="*/ 39 h 42"/>
                  <a:gd name="T8" fmla="*/ 2 w 27"/>
                  <a:gd name="T9" fmla="*/ 35 h 42"/>
                  <a:gd name="T10" fmla="*/ 5 w 27"/>
                  <a:gd name="T11" fmla="*/ 32 h 42"/>
                  <a:gd name="T12" fmla="*/ 8 w 27"/>
                  <a:gd name="T13" fmla="*/ 29 h 42"/>
                  <a:gd name="T14" fmla="*/ 11 w 27"/>
                  <a:gd name="T15" fmla="*/ 24 h 42"/>
                  <a:gd name="T16" fmla="*/ 14 w 27"/>
                  <a:gd name="T17" fmla="*/ 21 h 42"/>
                  <a:gd name="T18" fmla="*/ 17 w 27"/>
                  <a:gd name="T19" fmla="*/ 20 h 42"/>
                  <a:gd name="T20" fmla="*/ 18 w 27"/>
                  <a:gd name="T21" fmla="*/ 18 h 42"/>
                  <a:gd name="T22" fmla="*/ 18 w 27"/>
                  <a:gd name="T23" fmla="*/ 15 h 42"/>
                  <a:gd name="T24" fmla="*/ 20 w 27"/>
                  <a:gd name="T25" fmla="*/ 14 h 42"/>
                  <a:gd name="T26" fmla="*/ 18 w 27"/>
                  <a:gd name="T27" fmla="*/ 11 h 42"/>
                  <a:gd name="T28" fmla="*/ 18 w 27"/>
                  <a:gd name="T29" fmla="*/ 9 h 42"/>
                  <a:gd name="T30" fmla="*/ 17 w 27"/>
                  <a:gd name="T31" fmla="*/ 8 h 42"/>
                  <a:gd name="T32" fmla="*/ 14 w 27"/>
                  <a:gd name="T33" fmla="*/ 8 h 42"/>
                  <a:gd name="T34" fmla="*/ 12 w 27"/>
                  <a:gd name="T35" fmla="*/ 8 h 42"/>
                  <a:gd name="T36" fmla="*/ 9 w 27"/>
                  <a:gd name="T37" fmla="*/ 9 h 42"/>
                  <a:gd name="T38" fmla="*/ 9 w 27"/>
                  <a:gd name="T39" fmla="*/ 11 h 42"/>
                  <a:gd name="T40" fmla="*/ 8 w 27"/>
                  <a:gd name="T41" fmla="*/ 14 h 42"/>
                  <a:gd name="T42" fmla="*/ 0 w 27"/>
                  <a:gd name="T43" fmla="*/ 14 h 42"/>
                  <a:gd name="T44" fmla="*/ 2 w 27"/>
                  <a:gd name="T45" fmla="*/ 9 h 42"/>
                  <a:gd name="T46" fmla="*/ 3 w 27"/>
                  <a:gd name="T47" fmla="*/ 6 h 42"/>
                  <a:gd name="T48" fmla="*/ 5 w 27"/>
                  <a:gd name="T49" fmla="*/ 3 h 42"/>
                  <a:gd name="T50" fmla="*/ 9 w 27"/>
                  <a:gd name="T51" fmla="*/ 2 h 42"/>
                  <a:gd name="T52" fmla="*/ 14 w 27"/>
                  <a:gd name="T53" fmla="*/ 0 h 42"/>
                  <a:gd name="T54" fmla="*/ 20 w 27"/>
                  <a:gd name="T55" fmla="*/ 2 h 42"/>
                  <a:gd name="T56" fmla="*/ 24 w 27"/>
                  <a:gd name="T57" fmla="*/ 3 h 42"/>
                  <a:gd name="T58" fmla="*/ 26 w 27"/>
                  <a:gd name="T59" fmla="*/ 8 h 42"/>
                  <a:gd name="T60" fmla="*/ 27 w 27"/>
                  <a:gd name="T61" fmla="*/ 12 h 42"/>
                  <a:gd name="T62" fmla="*/ 27 w 27"/>
                  <a:gd name="T63" fmla="*/ 15 h 42"/>
                  <a:gd name="T64" fmla="*/ 26 w 27"/>
                  <a:gd name="T65" fmla="*/ 17 h 42"/>
                  <a:gd name="T66" fmla="*/ 24 w 27"/>
                  <a:gd name="T67" fmla="*/ 20 h 42"/>
                  <a:gd name="T68" fmla="*/ 23 w 27"/>
                  <a:gd name="T69" fmla="*/ 23 h 42"/>
                  <a:gd name="T70" fmla="*/ 21 w 27"/>
                  <a:gd name="T71" fmla="*/ 24 h 42"/>
                  <a:gd name="T72" fmla="*/ 18 w 27"/>
                  <a:gd name="T73" fmla="*/ 27 h 42"/>
                  <a:gd name="T74" fmla="*/ 15 w 27"/>
                  <a:gd name="T75" fmla="*/ 30 h 42"/>
                  <a:gd name="T76" fmla="*/ 14 w 27"/>
                  <a:gd name="T77" fmla="*/ 32 h 42"/>
                  <a:gd name="T78" fmla="*/ 12 w 27"/>
                  <a:gd name="T79" fmla="*/ 33 h 42"/>
                  <a:gd name="T80" fmla="*/ 12 w 27"/>
                  <a:gd name="T81" fmla="*/ 35 h 42"/>
                  <a:gd name="T82" fmla="*/ 27 w 27"/>
                  <a:gd name="T83" fmla="*/ 3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" h="42">
                    <a:moveTo>
                      <a:pt x="27" y="35"/>
                    </a:moveTo>
                    <a:lnTo>
                      <a:pt x="27" y="42"/>
                    </a:lnTo>
                    <a:lnTo>
                      <a:pt x="0" y="42"/>
                    </a:lnTo>
                    <a:lnTo>
                      <a:pt x="0" y="39"/>
                    </a:lnTo>
                    <a:lnTo>
                      <a:pt x="2" y="35"/>
                    </a:lnTo>
                    <a:lnTo>
                      <a:pt x="5" y="32"/>
                    </a:lnTo>
                    <a:lnTo>
                      <a:pt x="8" y="29"/>
                    </a:lnTo>
                    <a:lnTo>
                      <a:pt x="11" y="24"/>
                    </a:lnTo>
                    <a:lnTo>
                      <a:pt x="14" y="21"/>
                    </a:lnTo>
                    <a:lnTo>
                      <a:pt x="17" y="20"/>
                    </a:lnTo>
                    <a:lnTo>
                      <a:pt x="18" y="18"/>
                    </a:lnTo>
                    <a:lnTo>
                      <a:pt x="18" y="15"/>
                    </a:lnTo>
                    <a:lnTo>
                      <a:pt x="20" y="14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7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8" y="14"/>
                    </a:lnTo>
                    <a:lnTo>
                      <a:pt x="0" y="14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20" y="2"/>
                    </a:lnTo>
                    <a:lnTo>
                      <a:pt x="24" y="3"/>
                    </a:lnTo>
                    <a:lnTo>
                      <a:pt x="26" y="8"/>
                    </a:lnTo>
                    <a:lnTo>
                      <a:pt x="27" y="12"/>
                    </a:lnTo>
                    <a:lnTo>
                      <a:pt x="27" y="15"/>
                    </a:lnTo>
                    <a:lnTo>
                      <a:pt x="26" y="17"/>
                    </a:lnTo>
                    <a:lnTo>
                      <a:pt x="24" y="20"/>
                    </a:lnTo>
                    <a:lnTo>
                      <a:pt x="23" y="23"/>
                    </a:lnTo>
                    <a:lnTo>
                      <a:pt x="21" y="24"/>
                    </a:lnTo>
                    <a:lnTo>
                      <a:pt x="18" y="27"/>
                    </a:lnTo>
                    <a:lnTo>
                      <a:pt x="15" y="30"/>
                    </a:lnTo>
                    <a:lnTo>
                      <a:pt x="14" y="32"/>
                    </a:lnTo>
                    <a:lnTo>
                      <a:pt x="12" y="33"/>
                    </a:lnTo>
                    <a:lnTo>
                      <a:pt x="12" y="35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79" name="Freeform 3535"/>
              <p:cNvSpPr>
                <a:spLocks noEditPoints="1"/>
              </p:cNvSpPr>
              <p:nvPr/>
            </p:nvSpPr>
            <p:spPr bwMode="auto">
              <a:xfrm>
                <a:off x="1496" y="4036"/>
                <a:ext cx="27" cy="44"/>
              </a:xfrm>
              <a:custGeom>
                <a:avLst/>
                <a:gdLst>
                  <a:gd name="T0" fmla="*/ 13 w 27"/>
                  <a:gd name="T1" fmla="*/ 0 h 44"/>
                  <a:gd name="T2" fmla="*/ 18 w 27"/>
                  <a:gd name="T3" fmla="*/ 2 h 44"/>
                  <a:gd name="T4" fmla="*/ 21 w 27"/>
                  <a:gd name="T5" fmla="*/ 2 h 44"/>
                  <a:gd name="T6" fmla="*/ 24 w 27"/>
                  <a:gd name="T7" fmla="*/ 5 h 44"/>
                  <a:gd name="T8" fmla="*/ 25 w 27"/>
                  <a:gd name="T9" fmla="*/ 9 h 44"/>
                  <a:gd name="T10" fmla="*/ 27 w 27"/>
                  <a:gd name="T11" fmla="*/ 15 h 44"/>
                  <a:gd name="T12" fmla="*/ 27 w 27"/>
                  <a:gd name="T13" fmla="*/ 21 h 44"/>
                  <a:gd name="T14" fmla="*/ 27 w 27"/>
                  <a:gd name="T15" fmla="*/ 29 h 44"/>
                  <a:gd name="T16" fmla="*/ 25 w 27"/>
                  <a:gd name="T17" fmla="*/ 35 h 44"/>
                  <a:gd name="T18" fmla="*/ 24 w 27"/>
                  <a:gd name="T19" fmla="*/ 39 h 44"/>
                  <a:gd name="T20" fmla="*/ 21 w 27"/>
                  <a:gd name="T21" fmla="*/ 41 h 44"/>
                  <a:gd name="T22" fmla="*/ 18 w 27"/>
                  <a:gd name="T23" fmla="*/ 42 h 44"/>
                  <a:gd name="T24" fmla="*/ 13 w 27"/>
                  <a:gd name="T25" fmla="*/ 44 h 44"/>
                  <a:gd name="T26" fmla="*/ 10 w 27"/>
                  <a:gd name="T27" fmla="*/ 42 h 44"/>
                  <a:gd name="T28" fmla="*/ 7 w 27"/>
                  <a:gd name="T29" fmla="*/ 41 h 44"/>
                  <a:gd name="T30" fmla="*/ 4 w 27"/>
                  <a:gd name="T31" fmla="*/ 39 h 44"/>
                  <a:gd name="T32" fmla="*/ 1 w 27"/>
                  <a:gd name="T33" fmla="*/ 35 h 44"/>
                  <a:gd name="T34" fmla="*/ 0 w 27"/>
                  <a:gd name="T35" fmla="*/ 29 h 44"/>
                  <a:gd name="T36" fmla="*/ 0 w 27"/>
                  <a:gd name="T37" fmla="*/ 21 h 44"/>
                  <a:gd name="T38" fmla="*/ 0 w 27"/>
                  <a:gd name="T39" fmla="*/ 15 h 44"/>
                  <a:gd name="T40" fmla="*/ 1 w 27"/>
                  <a:gd name="T41" fmla="*/ 9 h 44"/>
                  <a:gd name="T42" fmla="*/ 4 w 27"/>
                  <a:gd name="T43" fmla="*/ 5 h 44"/>
                  <a:gd name="T44" fmla="*/ 7 w 27"/>
                  <a:gd name="T45" fmla="*/ 2 h 44"/>
                  <a:gd name="T46" fmla="*/ 10 w 27"/>
                  <a:gd name="T47" fmla="*/ 2 h 44"/>
                  <a:gd name="T48" fmla="*/ 13 w 27"/>
                  <a:gd name="T49" fmla="*/ 0 h 44"/>
                  <a:gd name="T50" fmla="*/ 13 w 27"/>
                  <a:gd name="T51" fmla="*/ 8 h 44"/>
                  <a:gd name="T52" fmla="*/ 12 w 27"/>
                  <a:gd name="T53" fmla="*/ 8 h 44"/>
                  <a:gd name="T54" fmla="*/ 10 w 27"/>
                  <a:gd name="T55" fmla="*/ 9 h 44"/>
                  <a:gd name="T56" fmla="*/ 10 w 27"/>
                  <a:gd name="T57" fmla="*/ 9 h 44"/>
                  <a:gd name="T58" fmla="*/ 9 w 27"/>
                  <a:gd name="T59" fmla="*/ 12 h 44"/>
                  <a:gd name="T60" fmla="*/ 9 w 27"/>
                  <a:gd name="T61" fmla="*/ 15 h 44"/>
                  <a:gd name="T62" fmla="*/ 7 w 27"/>
                  <a:gd name="T63" fmla="*/ 21 h 44"/>
                  <a:gd name="T64" fmla="*/ 9 w 27"/>
                  <a:gd name="T65" fmla="*/ 27 h 44"/>
                  <a:gd name="T66" fmla="*/ 9 w 27"/>
                  <a:gd name="T67" fmla="*/ 32 h 44"/>
                  <a:gd name="T68" fmla="*/ 10 w 27"/>
                  <a:gd name="T69" fmla="*/ 33 h 44"/>
                  <a:gd name="T70" fmla="*/ 10 w 27"/>
                  <a:gd name="T71" fmla="*/ 35 h 44"/>
                  <a:gd name="T72" fmla="*/ 12 w 27"/>
                  <a:gd name="T73" fmla="*/ 36 h 44"/>
                  <a:gd name="T74" fmla="*/ 13 w 27"/>
                  <a:gd name="T75" fmla="*/ 36 h 44"/>
                  <a:gd name="T76" fmla="*/ 15 w 27"/>
                  <a:gd name="T77" fmla="*/ 36 h 44"/>
                  <a:gd name="T78" fmla="*/ 16 w 27"/>
                  <a:gd name="T79" fmla="*/ 35 h 44"/>
                  <a:gd name="T80" fmla="*/ 18 w 27"/>
                  <a:gd name="T81" fmla="*/ 33 h 44"/>
                  <a:gd name="T82" fmla="*/ 19 w 27"/>
                  <a:gd name="T83" fmla="*/ 32 h 44"/>
                  <a:gd name="T84" fmla="*/ 19 w 27"/>
                  <a:gd name="T85" fmla="*/ 27 h 44"/>
                  <a:gd name="T86" fmla="*/ 19 w 27"/>
                  <a:gd name="T87" fmla="*/ 21 h 44"/>
                  <a:gd name="T88" fmla="*/ 19 w 27"/>
                  <a:gd name="T89" fmla="*/ 15 h 44"/>
                  <a:gd name="T90" fmla="*/ 19 w 27"/>
                  <a:gd name="T91" fmla="*/ 12 h 44"/>
                  <a:gd name="T92" fmla="*/ 18 w 27"/>
                  <a:gd name="T93" fmla="*/ 11 h 44"/>
                  <a:gd name="T94" fmla="*/ 16 w 27"/>
                  <a:gd name="T95" fmla="*/ 9 h 44"/>
                  <a:gd name="T96" fmla="*/ 15 w 27"/>
                  <a:gd name="T97" fmla="*/ 8 h 44"/>
                  <a:gd name="T98" fmla="*/ 13 w 27"/>
                  <a:gd name="T99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" h="44">
                    <a:moveTo>
                      <a:pt x="13" y="0"/>
                    </a:moveTo>
                    <a:lnTo>
                      <a:pt x="18" y="2"/>
                    </a:lnTo>
                    <a:lnTo>
                      <a:pt x="21" y="2"/>
                    </a:lnTo>
                    <a:lnTo>
                      <a:pt x="24" y="5"/>
                    </a:lnTo>
                    <a:lnTo>
                      <a:pt x="25" y="9"/>
                    </a:lnTo>
                    <a:lnTo>
                      <a:pt x="27" y="15"/>
                    </a:lnTo>
                    <a:lnTo>
                      <a:pt x="27" y="21"/>
                    </a:lnTo>
                    <a:lnTo>
                      <a:pt x="27" y="29"/>
                    </a:lnTo>
                    <a:lnTo>
                      <a:pt x="25" y="35"/>
                    </a:lnTo>
                    <a:lnTo>
                      <a:pt x="24" y="39"/>
                    </a:lnTo>
                    <a:lnTo>
                      <a:pt x="21" y="41"/>
                    </a:lnTo>
                    <a:lnTo>
                      <a:pt x="18" y="42"/>
                    </a:lnTo>
                    <a:lnTo>
                      <a:pt x="13" y="44"/>
                    </a:lnTo>
                    <a:lnTo>
                      <a:pt x="10" y="42"/>
                    </a:lnTo>
                    <a:lnTo>
                      <a:pt x="7" y="41"/>
                    </a:lnTo>
                    <a:lnTo>
                      <a:pt x="4" y="39"/>
                    </a:lnTo>
                    <a:lnTo>
                      <a:pt x="1" y="35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1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3" y="0"/>
                    </a:lnTo>
                    <a:close/>
                    <a:moveTo>
                      <a:pt x="13" y="8"/>
                    </a:moveTo>
                    <a:lnTo>
                      <a:pt x="12" y="8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2"/>
                    </a:lnTo>
                    <a:lnTo>
                      <a:pt x="9" y="15"/>
                    </a:lnTo>
                    <a:lnTo>
                      <a:pt x="7" y="21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0" y="33"/>
                    </a:lnTo>
                    <a:lnTo>
                      <a:pt x="10" y="35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5" y="36"/>
                    </a:lnTo>
                    <a:lnTo>
                      <a:pt x="16" y="35"/>
                    </a:lnTo>
                    <a:lnTo>
                      <a:pt x="18" y="33"/>
                    </a:lnTo>
                    <a:lnTo>
                      <a:pt x="19" y="32"/>
                    </a:lnTo>
                    <a:lnTo>
                      <a:pt x="19" y="27"/>
                    </a:lnTo>
                    <a:lnTo>
                      <a:pt x="19" y="21"/>
                    </a:lnTo>
                    <a:lnTo>
                      <a:pt x="19" y="15"/>
                    </a:lnTo>
                    <a:lnTo>
                      <a:pt x="19" y="12"/>
                    </a:lnTo>
                    <a:lnTo>
                      <a:pt x="18" y="11"/>
                    </a:lnTo>
                    <a:lnTo>
                      <a:pt x="16" y="9"/>
                    </a:lnTo>
                    <a:lnTo>
                      <a:pt x="15" y="8"/>
                    </a:lnTo>
                    <a:lnTo>
                      <a:pt x="13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80" name="Freeform 3536"/>
              <p:cNvSpPr>
                <a:spLocks noEditPoints="1"/>
              </p:cNvSpPr>
              <p:nvPr/>
            </p:nvSpPr>
            <p:spPr bwMode="auto">
              <a:xfrm>
                <a:off x="1529" y="4036"/>
                <a:ext cx="27" cy="44"/>
              </a:xfrm>
              <a:custGeom>
                <a:avLst/>
                <a:gdLst>
                  <a:gd name="T0" fmla="*/ 13 w 27"/>
                  <a:gd name="T1" fmla="*/ 0 h 44"/>
                  <a:gd name="T2" fmla="*/ 16 w 27"/>
                  <a:gd name="T3" fmla="*/ 2 h 44"/>
                  <a:gd name="T4" fmla="*/ 21 w 27"/>
                  <a:gd name="T5" fmla="*/ 2 h 44"/>
                  <a:gd name="T6" fmla="*/ 22 w 27"/>
                  <a:gd name="T7" fmla="*/ 5 h 44"/>
                  <a:gd name="T8" fmla="*/ 25 w 27"/>
                  <a:gd name="T9" fmla="*/ 9 h 44"/>
                  <a:gd name="T10" fmla="*/ 27 w 27"/>
                  <a:gd name="T11" fmla="*/ 15 h 44"/>
                  <a:gd name="T12" fmla="*/ 27 w 27"/>
                  <a:gd name="T13" fmla="*/ 21 h 44"/>
                  <a:gd name="T14" fmla="*/ 27 w 27"/>
                  <a:gd name="T15" fmla="*/ 29 h 44"/>
                  <a:gd name="T16" fmla="*/ 25 w 27"/>
                  <a:gd name="T17" fmla="*/ 35 h 44"/>
                  <a:gd name="T18" fmla="*/ 22 w 27"/>
                  <a:gd name="T19" fmla="*/ 39 h 44"/>
                  <a:gd name="T20" fmla="*/ 21 w 27"/>
                  <a:gd name="T21" fmla="*/ 41 h 44"/>
                  <a:gd name="T22" fmla="*/ 16 w 27"/>
                  <a:gd name="T23" fmla="*/ 42 h 44"/>
                  <a:gd name="T24" fmla="*/ 13 w 27"/>
                  <a:gd name="T25" fmla="*/ 44 h 44"/>
                  <a:gd name="T26" fmla="*/ 9 w 27"/>
                  <a:gd name="T27" fmla="*/ 42 h 44"/>
                  <a:gd name="T28" fmla="*/ 6 w 27"/>
                  <a:gd name="T29" fmla="*/ 41 h 44"/>
                  <a:gd name="T30" fmla="*/ 3 w 27"/>
                  <a:gd name="T31" fmla="*/ 39 h 44"/>
                  <a:gd name="T32" fmla="*/ 1 w 27"/>
                  <a:gd name="T33" fmla="*/ 35 h 44"/>
                  <a:gd name="T34" fmla="*/ 0 w 27"/>
                  <a:gd name="T35" fmla="*/ 29 h 44"/>
                  <a:gd name="T36" fmla="*/ 0 w 27"/>
                  <a:gd name="T37" fmla="*/ 21 h 44"/>
                  <a:gd name="T38" fmla="*/ 0 w 27"/>
                  <a:gd name="T39" fmla="*/ 15 h 44"/>
                  <a:gd name="T40" fmla="*/ 1 w 27"/>
                  <a:gd name="T41" fmla="*/ 9 h 44"/>
                  <a:gd name="T42" fmla="*/ 3 w 27"/>
                  <a:gd name="T43" fmla="*/ 5 h 44"/>
                  <a:gd name="T44" fmla="*/ 6 w 27"/>
                  <a:gd name="T45" fmla="*/ 2 h 44"/>
                  <a:gd name="T46" fmla="*/ 9 w 27"/>
                  <a:gd name="T47" fmla="*/ 2 h 44"/>
                  <a:gd name="T48" fmla="*/ 13 w 27"/>
                  <a:gd name="T49" fmla="*/ 0 h 44"/>
                  <a:gd name="T50" fmla="*/ 13 w 27"/>
                  <a:gd name="T51" fmla="*/ 8 h 44"/>
                  <a:gd name="T52" fmla="*/ 12 w 27"/>
                  <a:gd name="T53" fmla="*/ 8 h 44"/>
                  <a:gd name="T54" fmla="*/ 10 w 27"/>
                  <a:gd name="T55" fmla="*/ 9 h 44"/>
                  <a:gd name="T56" fmla="*/ 9 w 27"/>
                  <a:gd name="T57" fmla="*/ 9 h 44"/>
                  <a:gd name="T58" fmla="*/ 9 w 27"/>
                  <a:gd name="T59" fmla="*/ 12 h 44"/>
                  <a:gd name="T60" fmla="*/ 7 w 27"/>
                  <a:gd name="T61" fmla="*/ 15 h 44"/>
                  <a:gd name="T62" fmla="*/ 7 w 27"/>
                  <a:gd name="T63" fmla="*/ 21 h 44"/>
                  <a:gd name="T64" fmla="*/ 7 w 27"/>
                  <a:gd name="T65" fmla="*/ 27 h 44"/>
                  <a:gd name="T66" fmla="*/ 9 w 27"/>
                  <a:gd name="T67" fmla="*/ 32 h 44"/>
                  <a:gd name="T68" fmla="*/ 9 w 27"/>
                  <a:gd name="T69" fmla="*/ 33 h 44"/>
                  <a:gd name="T70" fmla="*/ 10 w 27"/>
                  <a:gd name="T71" fmla="*/ 35 h 44"/>
                  <a:gd name="T72" fmla="*/ 12 w 27"/>
                  <a:gd name="T73" fmla="*/ 36 h 44"/>
                  <a:gd name="T74" fmla="*/ 13 w 27"/>
                  <a:gd name="T75" fmla="*/ 36 h 44"/>
                  <a:gd name="T76" fmla="*/ 15 w 27"/>
                  <a:gd name="T77" fmla="*/ 36 h 44"/>
                  <a:gd name="T78" fmla="*/ 16 w 27"/>
                  <a:gd name="T79" fmla="*/ 35 h 44"/>
                  <a:gd name="T80" fmla="*/ 18 w 27"/>
                  <a:gd name="T81" fmla="*/ 33 h 44"/>
                  <a:gd name="T82" fmla="*/ 18 w 27"/>
                  <a:gd name="T83" fmla="*/ 32 h 44"/>
                  <a:gd name="T84" fmla="*/ 19 w 27"/>
                  <a:gd name="T85" fmla="*/ 27 h 44"/>
                  <a:gd name="T86" fmla="*/ 19 w 27"/>
                  <a:gd name="T87" fmla="*/ 21 h 44"/>
                  <a:gd name="T88" fmla="*/ 19 w 27"/>
                  <a:gd name="T89" fmla="*/ 15 h 44"/>
                  <a:gd name="T90" fmla="*/ 18 w 27"/>
                  <a:gd name="T91" fmla="*/ 12 h 44"/>
                  <a:gd name="T92" fmla="*/ 18 w 27"/>
                  <a:gd name="T93" fmla="*/ 11 h 44"/>
                  <a:gd name="T94" fmla="*/ 16 w 27"/>
                  <a:gd name="T95" fmla="*/ 9 h 44"/>
                  <a:gd name="T96" fmla="*/ 15 w 27"/>
                  <a:gd name="T97" fmla="*/ 8 h 44"/>
                  <a:gd name="T98" fmla="*/ 13 w 27"/>
                  <a:gd name="T99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" h="44">
                    <a:moveTo>
                      <a:pt x="13" y="0"/>
                    </a:moveTo>
                    <a:lnTo>
                      <a:pt x="16" y="2"/>
                    </a:lnTo>
                    <a:lnTo>
                      <a:pt x="21" y="2"/>
                    </a:lnTo>
                    <a:lnTo>
                      <a:pt x="22" y="5"/>
                    </a:lnTo>
                    <a:lnTo>
                      <a:pt x="25" y="9"/>
                    </a:lnTo>
                    <a:lnTo>
                      <a:pt x="27" y="15"/>
                    </a:lnTo>
                    <a:lnTo>
                      <a:pt x="27" y="21"/>
                    </a:lnTo>
                    <a:lnTo>
                      <a:pt x="27" y="29"/>
                    </a:lnTo>
                    <a:lnTo>
                      <a:pt x="25" y="35"/>
                    </a:lnTo>
                    <a:lnTo>
                      <a:pt x="22" y="39"/>
                    </a:lnTo>
                    <a:lnTo>
                      <a:pt x="21" y="41"/>
                    </a:lnTo>
                    <a:lnTo>
                      <a:pt x="16" y="42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6" y="41"/>
                    </a:lnTo>
                    <a:lnTo>
                      <a:pt x="3" y="39"/>
                    </a:lnTo>
                    <a:lnTo>
                      <a:pt x="1" y="35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1" y="9"/>
                    </a:lnTo>
                    <a:lnTo>
                      <a:pt x="3" y="5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13" y="0"/>
                    </a:lnTo>
                    <a:close/>
                    <a:moveTo>
                      <a:pt x="13" y="8"/>
                    </a:moveTo>
                    <a:lnTo>
                      <a:pt x="12" y="8"/>
                    </a:lnTo>
                    <a:lnTo>
                      <a:pt x="10" y="9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7" y="15"/>
                    </a:lnTo>
                    <a:lnTo>
                      <a:pt x="7" y="21"/>
                    </a:lnTo>
                    <a:lnTo>
                      <a:pt x="7" y="27"/>
                    </a:lnTo>
                    <a:lnTo>
                      <a:pt x="9" y="32"/>
                    </a:lnTo>
                    <a:lnTo>
                      <a:pt x="9" y="33"/>
                    </a:lnTo>
                    <a:lnTo>
                      <a:pt x="10" y="35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5" y="36"/>
                    </a:lnTo>
                    <a:lnTo>
                      <a:pt x="16" y="35"/>
                    </a:lnTo>
                    <a:lnTo>
                      <a:pt x="18" y="33"/>
                    </a:lnTo>
                    <a:lnTo>
                      <a:pt x="18" y="32"/>
                    </a:lnTo>
                    <a:lnTo>
                      <a:pt x="19" y="27"/>
                    </a:lnTo>
                    <a:lnTo>
                      <a:pt x="19" y="21"/>
                    </a:lnTo>
                    <a:lnTo>
                      <a:pt x="19" y="15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6" y="9"/>
                    </a:lnTo>
                    <a:lnTo>
                      <a:pt x="15" y="8"/>
                    </a:lnTo>
                    <a:lnTo>
                      <a:pt x="13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81" name="Freeform 3537"/>
              <p:cNvSpPr>
                <a:spLocks noEditPoints="1"/>
              </p:cNvSpPr>
              <p:nvPr/>
            </p:nvSpPr>
            <p:spPr bwMode="auto">
              <a:xfrm>
                <a:off x="1907" y="4038"/>
                <a:ext cx="30" cy="40"/>
              </a:xfrm>
              <a:custGeom>
                <a:avLst/>
                <a:gdLst>
                  <a:gd name="T0" fmla="*/ 16 w 30"/>
                  <a:gd name="T1" fmla="*/ 40 h 40"/>
                  <a:gd name="T2" fmla="*/ 16 w 30"/>
                  <a:gd name="T3" fmla="*/ 33 h 40"/>
                  <a:gd name="T4" fmla="*/ 0 w 30"/>
                  <a:gd name="T5" fmla="*/ 33 h 40"/>
                  <a:gd name="T6" fmla="*/ 0 w 30"/>
                  <a:gd name="T7" fmla="*/ 25 h 40"/>
                  <a:gd name="T8" fmla="*/ 18 w 30"/>
                  <a:gd name="T9" fmla="*/ 0 h 40"/>
                  <a:gd name="T10" fmla="*/ 24 w 30"/>
                  <a:gd name="T11" fmla="*/ 0 h 40"/>
                  <a:gd name="T12" fmla="*/ 24 w 30"/>
                  <a:gd name="T13" fmla="*/ 25 h 40"/>
                  <a:gd name="T14" fmla="*/ 30 w 30"/>
                  <a:gd name="T15" fmla="*/ 25 h 40"/>
                  <a:gd name="T16" fmla="*/ 30 w 30"/>
                  <a:gd name="T17" fmla="*/ 33 h 40"/>
                  <a:gd name="T18" fmla="*/ 24 w 30"/>
                  <a:gd name="T19" fmla="*/ 33 h 40"/>
                  <a:gd name="T20" fmla="*/ 24 w 30"/>
                  <a:gd name="T21" fmla="*/ 40 h 40"/>
                  <a:gd name="T22" fmla="*/ 16 w 30"/>
                  <a:gd name="T23" fmla="*/ 40 h 40"/>
                  <a:gd name="T24" fmla="*/ 16 w 30"/>
                  <a:gd name="T25" fmla="*/ 25 h 40"/>
                  <a:gd name="T26" fmla="*/ 16 w 30"/>
                  <a:gd name="T27" fmla="*/ 12 h 40"/>
                  <a:gd name="T28" fmla="*/ 7 w 30"/>
                  <a:gd name="T29" fmla="*/ 25 h 40"/>
                  <a:gd name="T30" fmla="*/ 16 w 30"/>
                  <a:gd name="T31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" h="40">
                    <a:moveTo>
                      <a:pt x="16" y="40"/>
                    </a:moveTo>
                    <a:lnTo>
                      <a:pt x="16" y="33"/>
                    </a:lnTo>
                    <a:lnTo>
                      <a:pt x="0" y="33"/>
                    </a:lnTo>
                    <a:lnTo>
                      <a:pt x="0" y="25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4" y="25"/>
                    </a:lnTo>
                    <a:lnTo>
                      <a:pt x="30" y="25"/>
                    </a:lnTo>
                    <a:lnTo>
                      <a:pt x="30" y="33"/>
                    </a:lnTo>
                    <a:lnTo>
                      <a:pt x="24" y="33"/>
                    </a:lnTo>
                    <a:lnTo>
                      <a:pt x="24" y="40"/>
                    </a:lnTo>
                    <a:lnTo>
                      <a:pt x="16" y="40"/>
                    </a:lnTo>
                    <a:close/>
                    <a:moveTo>
                      <a:pt x="16" y="25"/>
                    </a:moveTo>
                    <a:lnTo>
                      <a:pt x="16" y="12"/>
                    </a:lnTo>
                    <a:lnTo>
                      <a:pt x="7" y="25"/>
                    </a:lnTo>
                    <a:lnTo>
                      <a:pt x="16" y="2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82" name="Freeform 3538"/>
              <p:cNvSpPr>
                <a:spLocks noEditPoints="1"/>
              </p:cNvSpPr>
              <p:nvPr/>
            </p:nvSpPr>
            <p:spPr bwMode="auto">
              <a:xfrm>
                <a:off x="1940" y="4036"/>
                <a:ext cx="27" cy="44"/>
              </a:xfrm>
              <a:custGeom>
                <a:avLst/>
                <a:gdLst>
                  <a:gd name="T0" fmla="*/ 13 w 27"/>
                  <a:gd name="T1" fmla="*/ 0 h 44"/>
                  <a:gd name="T2" fmla="*/ 18 w 27"/>
                  <a:gd name="T3" fmla="*/ 2 h 44"/>
                  <a:gd name="T4" fmla="*/ 21 w 27"/>
                  <a:gd name="T5" fmla="*/ 2 h 44"/>
                  <a:gd name="T6" fmla="*/ 24 w 27"/>
                  <a:gd name="T7" fmla="*/ 5 h 44"/>
                  <a:gd name="T8" fmla="*/ 25 w 27"/>
                  <a:gd name="T9" fmla="*/ 9 h 44"/>
                  <a:gd name="T10" fmla="*/ 27 w 27"/>
                  <a:gd name="T11" fmla="*/ 15 h 44"/>
                  <a:gd name="T12" fmla="*/ 27 w 27"/>
                  <a:gd name="T13" fmla="*/ 21 h 44"/>
                  <a:gd name="T14" fmla="*/ 27 w 27"/>
                  <a:gd name="T15" fmla="*/ 29 h 44"/>
                  <a:gd name="T16" fmla="*/ 25 w 27"/>
                  <a:gd name="T17" fmla="*/ 35 h 44"/>
                  <a:gd name="T18" fmla="*/ 24 w 27"/>
                  <a:gd name="T19" fmla="*/ 39 h 44"/>
                  <a:gd name="T20" fmla="*/ 21 w 27"/>
                  <a:gd name="T21" fmla="*/ 41 h 44"/>
                  <a:gd name="T22" fmla="*/ 18 w 27"/>
                  <a:gd name="T23" fmla="*/ 42 h 44"/>
                  <a:gd name="T24" fmla="*/ 13 w 27"/>
                  <a:gd name="T25" fmla="*/ 44 h 44"/>
                  <a:gd name="T26" fmla="*/ 10 w 27"/>
                  <a:gd name="T27" fmla="*/ 42 h 44"/>
                  <a:gd name="T28" fmla="*/ 7 w 27"/>
                  <a:gd name="T29" fmla="*/ 41 h 44"/>
                  <a:gd name="T30" fmla="*/ 4 w 27"/>
                  <a:gd name="T31" fmla="*/ 39 h 44"/>
                  <a:gd name="T32" fmla="*/ 1 w 27"/>
                  <a:gd name="T33" fmla="*/ 35 h 44"/>
                  <a:gd name="T34" fmla="*/ 0 w 27"/>
                  <a:gd name="T35" fmla="*/ 29 h 44"/>
                  <a:gd name="T36" fmla="*/ 0 w 27"/>
                  <a:gd name="T37" fmla="*/ 21 h 44"/>
                  <a:gd name="T38" fmla="*/ 0 w 27"/>
                  <a:gd name="T39" fmla="*/ 15 h 44"/>
                  <a:gd name="T40" fmla="*/ 1 w 27"/>
                  <a:gd name="T41" fmla="*/ 9 h 44"/>
                  <a:gd name="T42" fmla="*/ 4 w 27"/>
                  <a:gd name="T43" fmla="*/ 5 h 44"/>
                  <a:gd name="T44" fmla="*/ 7 w 27"/>
                  <a:gd name="T45" fmla="*/ 2 h 44"/>
                  <a:gd name="T46" fmla="*/ 10 w 27"/>
                  <a:gd name="T47" fmla="*/ 2 h 44"/>
                  <a:gd name="T48" fmla="*/ 13 w 27"/>
                  <a:gd name="T49" fmla="*/ 0 h 44"/>
                  <a:gd name="T50" fmla="*/ 13 w 27"/>
                  <a:gd name="T51" fmla="*/ 8 h 44"/>
                  <a:gd name="T52" fmla="*/ 12 w 27"/>
                  <a:gd name="T53" fmla="*/ 8 h 44"/>
                  <a:gd name="T54" fmla="*/ 10 w 27"/>
                  <a:gd name="T55" fmla="*/ 9 h 44"/>
                  <a:gd name="T56" fmla="*/ 10 w 27"/>
                  <a:gd name="T57" fmla="*/ 9 h 44"/>
                  <a:gd name="T58" fmla="*/ 9 w 27"/>
                  <a:gd name="T59" fmla="*/ 12 h 44"/>
                  <a:gd name="T60" fmla="*/ 9 w 27"/>
                  <a:gd name="T61" fmla="*/ 15 h 44"/>
                  <a:gd name="T62" fmla="*/ 7 w 27"/>
                  <a:gd name="T63" fmla="*/ 21 h 44"/>
                  <a:gd name="T64" fmla="*/ 9 w 27"/>
                  <a:gd name="T65" fmla="*/ 27 h 44"/>
                  <a:gd name="T66" fmla="*/ 9 w 27"/>
                  <a:gd name="T67" fmla="*/ 32 h 44"/>
                  <a:gd name="T68" fmla="*/ 10 w 27"/>
                  <a:gd name="T69" fmla="*/ 33 h 44"/>
                  <a:gd name="T70" fmla="*/ 10 w 27"/>
                  <a:gd name="T71" fmla="*/ 35 h 44"/>
                  <a:gd name="T72" fmla="*/ 12 w 27"/>
                  <a:gd name="T73" fmla="*/ 36 h 44"/>
                  <a:gd name="T74" fmla="*/ 13 w 27"/>
                  <a:gd name="T75" fmla="*/ 36 h 44"/>
                  <a:gd name="T76" fmla="*/ 15 w 27"/>
                  <a:gd name="T77" fmla="*/ 36 h 44"/>
                  <a:gd name="T78" fmla="*/ 16 w 27"/>
                  <a:gd name="T79" fmla="*/ 35 h 44"/>
                  <a:gd name="T80" fmla="*/ 18 w 27"/>
                  <a:gd name="T81" fmla="*/ 33 h 44"/>
                  <a:gd name="T82" fmla="*/ 19 w 27"/>
                  <a:gd name="T83" fmla="*/ 32 h 44"/>
                  <a:gd name="T84" fmla="*/ 19 w 27"/>
                  <a:gd name="T85" fmla="*/ 27 h 44"/>
                  <a:gd name="T86" fmla="*/ 19 w 27"/>
                  <a:gd name="T87" fmla="*/ 21 h 44"/>
                  <a:gd name="T88" fmla="*/ 19 w 27"/>
                  <a:gd name="T89" fmla="*/ 15 h 44"/>
                  <a:gd name="T90" fmla="*/ 19 w 27"/>
                  <a:gd name="T91" fmla="*/ 12 h 44"/>
                  <a:gd name="T92" fmla="*/ 18 w 27"/>
                  <a:gd name="T93" fmla="*/ 11 h 44"/>
                  <a:gd name="T94" fmla="*/ 16 w 27"/>
                  <a:gd name="T95" fmla="*/ 9 h 44"/>
                  <a:gd name="T96" fmla="*/ 15 w 27"/>
                  <a:gd name="T97" fmla="*/ 8 h 44"/>
                  <a:gd name="T98" fmla="*/ 13 w 27"/>
                  <a:gd name="T99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" h="44">
                    <a:moveTo>
                      <a:pt x="13" y="0"/>
                    </a:moveTo>
                    <a:lnTo>
                      <a:pt x="18" y="2"/>
                    </a:lnTo>
                    <a:lnTo>
                      <a:pt x="21" y="2"/>
                    </a:lnTo>
                    <a:lnTo>
                      <a:pt x="24" y="5"/>
                    </a:lnTo>
                    <a:lnTo>
                      <a:pt x="25" y="9"/>
                    </a:lnTo>
                    <a:lnTo>
                      <a:pt x="27" y="15"/>
                    </a:lnTo>
                    <a:lnTo>
                      <a:pt x="27" y="21"/>
                    </a:lnTo>
                    <a:lnTo>
                      <a:pt x="27" y="29"/>
                    </a:lnTo>
                    <a:lnTo>
                      <a:pt x="25" y="35"/>
                    </a:lnTo>
                    <a:lnTo>
                      <a:pt x="24" y="39"/>
                    </a:lnTo>
                    <a:lnTo>
                      <a:pt x="21" y="41"/>
                    </a:lnTo>
                    <a:lnTo>
                      <a:pt x="18" y="42"/>
                    </a:lnTo>
                    <a:lnTo>
                      <a:pt x="13" y="44"/>
                    </a:lnTo>
                    <a:lnTo>
                      <a:pt x="10" y="42"/>
                    </a:lnTo>
                    <a:lnTo>
                      <a:pt x="7" y="41"/>
                    </a:lnTo>
                    <a:lnTo>
                      <a:pt x="4" y="39"/>
                    </a:lnTo>
                    <a:lnTo>
                      <a:pt x="1" y="35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1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3" y="0"/>
                    </a:lnTo>
                    <a:close/>
                    <a:moveTo>
                      <a:pt x="13" y="8"/>
                    </a:moveTo>
                    <a:lnTo>
                      <a:pt x="12" y="8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2"/>
                    </a:lnTo>
                    <a:lnTo>
                      <a:pt x="9" y="15"/>
                    </a:lnTo>
                    <a:lnTo>
                      <a:pt x="7" y="21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0" y="33"/>
                    </a:lnTo>
                    <a:lnTo>
                      <a:pt x="10" y="35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5" y="36"/>
                    </a:lnTo>
                    <a:lnTo>
                      <a:pt x="16" y="35"/>
                    </a:lnTo>
                    <a:lnTo>
                      <a:pt x="18" y="33"/>
                    </a:lnTo>
                    <a:lnTo>
                      <a:pt x="19" y="32"/>
                    </a:lnTo>
                    <a:lnTo>
                      <a:pt x="19" y="27"/>
                    </a:lnTo>
                    <a:lnTo>
                      <a:pt x="19" y="21"/>
                    </a:lnTo>
                    <a:lnTo>
                      <a:pt x="19" y="15"/>
                    </a:lnTo>
                    <a:lnTo>
                      <a:pt x="19" y="12"/>
                    </a:lnTo>
                    <a:lnTo>
                      <a:pt x="18" y="11"/>
                    </a:lnTo>
                    <a:lnTo>
                      <a:pt x="16" y="9"/>
                    </a:lnTo>
                    <a:lnTo>
                      <a:pt x="15" y="8"/>
                    </a:lnTo>
                    <a:lnTo>
                      <a:pt x="13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83" name="Freeform 3539"/>
              <p:cNvSpPr>
                <a:spLocks noEditPoints="1"/>
              </p:cNvSpPr>
              <p:nvPr/>
            </p:nvSpPr>
            <p:spPr bwMode="auto">
              <a:xfrm>
                <a:off x="1973" y="4036"/>
                <a:ext cx="27" cy="44"/>
              </a:xfrm>
              <a:custGeom>
                <a:avLst/>
                <a:gdLst>
                  <a:gd name="T0" fmla="*/ 13 w 27"/>
                  <a:gd name="T1" fmla="*/ 0 h 44"/>
                  <a:gd name="T2" fmla="*/ 16 w 27"/>
                  <a:gd name="T3" fmla="*/ 2 h 44"/>
                  <a:gd name="T4" fmla="*/ 21 w 27"/>
                  <a:gd name="T5" fmla="*/ 2 h 44"/>
                  <a:gd name="T6" fmla="*/ 22 w 27"/>
                  <a:gd name="T7" fmla="*/ 5 h 44"/>
                  <a:gd name="T8" fmla="*/ 25 w 27"/>
                  <a:gd name="T9" fmla="*/ 9 h 44"/>
                  <a:gd name="T10" fmla="*/ 27 w 27"/>
                  <a:gd name="T11" fmla="*/ 15 h 44"/>
                  <a:gd name="T12" fmla="*/ 27 w 27"/>
                  <a:gd name="T13" fmla="*/ 21 h 44"/>
                  <a:gd name="T14" fmla="*/ 27 w 27"/>
                  <a:gd name="T15" fmla="*/ 29 h 44"/>
                  <a:gd name="T16" fmla="*/ 25 w 27"/>
                  <a:gd name="T17" fmla="*/ 35 h 44"/>
                  <a:gd name="T18" fmla="*/ 22 w 27"/>
                  <a:gd name="T19" fmla="*/ 39 h 44"/>
                  <a:gd name="T20" fmla="*/ 21 w 27"/>
                  <a:gd name="T21" fmla="*/ 41 h 44"/>
                  <a:gd name="T22" fmla="*/ 16 w 27"/>
                  <a:gd name="T23" fmla="*/ 42 h 44"/>
                  <a:gd name="T24" fmla="*/ 13 w 27"/>
                  <a:gd name="T25" fmla="*/ 44 h 44"/>
                  <a:gd name="T26" fmla="*/ 9 w 27"/>
                  <a:gd name="T27" fmla="*/ 42 h 44"/>
                  <a:gd name="T28" fmla="*/ 6 w 27"/>
                  <a:gd name="T29" fmla="*/ 41 h 44"/>
                  <a:gd name="T30" fmla="*/ 3 w 27"/>
                  <a:gd name="T31" fmla="*/ 39 h 44"/>
                  <a:gd name="T32" fmla="*/ 1 w 27"/>
                  <a:gd name="T33" fmla="*/ 35 h 44"/>
                  <a:gd name="T34" fmla="*/ 0 w 27"/>
                  <a:gd name="T35" fmla="*/ 29 h 44"/>
                  <a:gd name="T36" fmla="*/ 0 w 27"/>
                  <a:gd name="T37" fmla="*/ 21 h 44"/>
                  <a:gd name="T38" fmla="*/ 0 w 27"/>
                  <a:gd name="T39" fmla="*/ 15 h 44"/>
                  <a:gd name="T40" fmla="*/ 1 w 27"/>
                  <a:gd name="T41" fmla="*/ 9 h 44"/>
                  <a:gd name="T42" fmla="*/ 3 w 27"/>
                  <a:gd name="T43" fmla="*/ 5 h 44"/>
                  <a:gd name="T44" fmla="*/ 6 w 27"/>
                  <a:gd name="T45" fmla="*/ 2 h 44"/>
                  <a:gd name="T46" fmla="*/ 9 w 27"/>
                  <a:gd name="T47" fmla="*/ 2 h 44"/>
                  <a:gd name="T48" fmla="*/ 13 w 27"/>
                  <a:gd name="T49" fmla="*/ 0 h 44"/>
                  <a:gd name="T50" fmla="*/ 13 w 27"/>
                  <a:gd name="T51" fmla="*/ 8 h 44"/>
                  <a:gd name="T52" fmla="*/ 12 w 27"/>
                  <a:gd name="T53" fmla="*/ 8 h 44"/>
                  <a:gd name="T54" fmla="*/ 10 w 27"/>
                  <a:gd name="T55" fmla="*/ 9 h 44"/>
                  <a:gd name="T56" fmla="*/ 9 w 27"/>
                  <a:gd name="T57" fmla="*/ 9 h 44"/>
                  <a:gd name="T58" fmla="*/ 9 w 27"/>
                  <a:gd name="T59" fmla="*/ 12 h 44"/>
                  <a:gd name="T60" fmla="*/ 7 w 27"/>
                  <a:gd name="T61" fmla="*/ 15 h 44"/>
                  <a:gd name="T62" fmla="*/ 7 w 27"/>
                  <a:gd name="T63" fmla="*/ 21 h 44"/>
                  <a:gd name="T64" fmla="*/ 7 w 27"/>
                  <a:gd name="T65" fmla="*/ 27 h 44"/>
                  <a:gd name="T66" fmla="*/ 9 w 27"/>
                  <a:gd name="T67" fmla="*/ 32 h 44"/>
                  <a:gd name="T68" fmla="*/ 9 w 27"/>
                  <a:gd name="T69" fmla="*/ 33 h 44"/>
                  <a:gd name="T70" fmla="*/ 10 w 27"/>
                  <a:gd name="T71" fmla="*/ 35 h 44"/>
                  <a:gd name="T72" fmla="*/ 12 w 27"/>
                  <a:gd name="T73" fmla="*/ 36 h 44"/>
                  <a:gd name="T74" fmla="*/ 13 w 27"/>
                  <a:gd name="T75" fmla="*/ 36 h 44"/>
                  <a:gd name="T76" fmla="*/ 15 w 27"/>
                  <a:gd name="T77" fmla="*/ 36 h 44"/>
                  <a:gd name="T78" fmla="*/ 16 w 27"/>
                  <a:gd name="T79" fmla="*/ 35 h 44"/>
                  <a:gd name="T80" fmla="*/ 18 w 27"/>
                  <a:gd name="T81" fmla="*/ 33 h 44"/>
                  <a:gd name="T82" fmla="*/ 18 w 27"/>
                  <a:gd name="T83" fmla="*/ 32 h 44"/>
                  <a:gd name="T84" fmla="*/ 19 w 27"/>
                  <a:gd name="T85" fmla="*/ 27 h 44"/>
                  <a:gd name="T86" fmla="*/ 19 w 27"/>
                  <a:gd name="T87" fmla="*/ 21 h 44"/>
                  <a:gd name="T88" fmla="*/ 19 w 27"/>
                  <a:gd name="T89" fmla="*/ 15 h 44"/>
                  <a:gd name="T90" fmla="*/ 18 w 27"/>
                  <a:gd name="T91" fmla="*/ 12 h 44"/>
                  <a:gd name="T92" fmla="*/ 18 w 27"/>
                  <a:gd name="T93" fmla="*/ 11 h 44"/>
                  <a:gd name="T94" fmla="*/ 16 w 27"/>
                  <a:gd name="T95" fmla="*/ 9 h 44"/>
                  <a:gd name="T96" fmla="*/ 15 w 27"/>
                  <a:gd name="T97" fmla="*/ 8 h 44"/>
                  <a:gd name="T98" fmla="*/ 13 w 27"/>
                  <a:gd name="T99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" h="44">
                    <a:moveTo>
                      <a:pt x="13" y="0"/>
                    </a:moveTo>
                    <a:lnTo>
                      <a:pt x="16" y="2"/>
                    </a:lnTo>
                    <a:lnTo>
                      <a:pt x="21" y="2"/>
                    </a:lnTo>
                    <a:lnTo>
                      <a:pt x="22" y="5"/>
                    </a:lnTo>
                    <a:lnTo>
                      <a:pt x="25" y="9"/>
                    </a:lnTo>
                    <a:lnTo>
                      <a:pt x="27" y="15"/>
                    </a:lnTo>
                    <a:lnTo>
                      <a:pt x="27" y="21"/>
                    </a:lnTo>
                    <a:lnTo>
                      <a:pt x="27" y="29"/>
                    </a:lnTo>
                    <a:lnTo>
                      <a:pt x="25" y="35"/>
                    </a:lnTo>
                    <a:lnTo>
                      <a:pt x="22" y="39"/>
                    </a:lnTo>
                    <a:lnTo>
                      <a:pt x="21" y="41"/>
                    </a:lnTo>
                    <a:lnTo>
                      <a:pt x="16" y="42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6" y="41"/>
                    </a:lnTo>
                    <a:lnTo>
                      <a:pt x="3" y="39"/>
                    </a:lnTo>
                    <a:lnTo>
                      <a:pt x="1" y="35"/>
                    </a:lnTo>
                    <a:lnTo>
                      <a:pt x="0" y="29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1" y="9"/>
                    </a:lnTo>
                    <a:lnTo>
                      <a:pt x="3" y="5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13" y="0"/>
                    </a:lnTo>
                    <a:close/>
                    <a:moveTo>
                      <a:pt x="13" y="8"/>
                    </a:moveTo>
                    <a:lnTo>
                      <a:pt x="12" y="8"/>
                    </a:lnTo>
                    <a:lnTo>
                      <a:pt x="10" y="9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7" y="15"/>
                    </a:lnTo>
                    <a:lnTo>
                      <a:pt x="7" y="21"/>
                    </a:lnTo>
                    <a:lnTo>
                      <a:pt x="7" y="27"/>
                    </a:lnTo>
                    <a:lnTo>
                      <a:pt x="9" y="32"/>
                    </a:lnTo>
                    <a:lnTo>
                      <a:pt x="9" y="33"/>
                    </a:lnTo>
                    <a:lnTo>
                      <a:pt x="10" y="35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5" y="36"/>
                    </a:lnTo>
                    <a:lnTo>
                      <a:pt x="16" y="35"/>
                    </a:lnTo>
                    <a:lnTo>
                      <a:pt x="18" y="33"/>
                    </a:lnTo>
                    <a:lnTo>
                      <a:pt x="18" y="32"/>
                    </a:lnTo>
                    <a:lnTo>
                      <a:pt x="19" y="27"/>
                    </a:lnTo>
                    <a:lnTo>
                      <a:pt x="19" y="21"/>
                    </a:lnTo>
                    <a:lnTo>
                      <a:pt x="19" y="15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6" y="9"/>
                    </a:lnTo>
                    <a:lnTo>
                      <a:pt x="15" y="8"/>
                    </a:lnTo>
                    <a:lnTo>
                      <a:pt x="13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84" name="Rectangle 3540"/>
              <p:cNvSpPr>
                <a:spLocks noChangeArrowheads="1"/>
              </p:cNvSpPr>
              <p:nvPr/>
            </p:nvSpPr>
            <p:spPr bwMode="auto">
              <a:xfrm>
                <a:off x="1454" y="3411"/>
                <a:ext cx="168" cy="355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85" name="Freeform 3541"/>
              <p:cNvSpPr>
                <a:spLocks noEditPoints="1"/>
              </p:cNvSpPr>
              <p:nvPr/>
            </p:nvSpPr>
            <p:spPr bwMode="auto">
              <a:xfrm>
                <a:off x="1349" y="4135"/>
                <a:ext cx="34" cy="50"/>
              </a:xfrm>
              <a:custGeom>
                <a:avLst/>
                <a:gdLst>
                  <a:gd name="T0" fmla="*/ 0 w 34"/>
                  <a:gd name="T1" fmla="*/ 0 h 50"/>
                  <a:gd name="T2" fmla="*/ 9 w 34"/>
                  <a:gd name="T3" fmla="*/ 0 h 50"/>
                  <a:gd name="T4" fmla="*/ 9 w 34"/>
                  <a:gd name="T5" fmla="*/ 6 h 50"/>
                  <a:gd name="T6" fmla="*/ 10 w 34"/>
                  <a:gd name="T7" fmla="*/ 3 h 50"/>
                  <a:gd name="T8" fmla="*/ 13 w 34"/>
                  <a:gd name="T9" fmla="*/ 2 h 50"/>
                  <a:gd name="T10" fmla="*/ 16 w 34"/>
                  <a:gd name="T11" fmla="*/ 0 h 50"/>
                  <a:gd name="T12" fmla="*/ 19 w 34"/>
                  <a:gd name="T13" fmla="*/ 0 h 50"/>
                  <a:gd name="T14" fmla="*/ 24 w 34"/>
                  <a:gd name="T15" fmla="*/ 0 h 50"/>
                  <a:gd name="T16" fmla="*/ 27 w 34"/>
                  <a:gd name="T17" fmla="*/ 2 h 50"/>
                  <a:gd name="T18" fmla="*/ 30 w 34"/>
                  <a:gd name="T19" fmla="*/ 5 h 50"/>
                  <a:gd name="T20" fmla="*/ 33 w 34"/>
                  <a:gd name="T21" fmla="*/ 8 h 50"/>
                  <a:gd name="T22" fmla="*/ 34 w 34"/>
                  <a:gd name="T23" fmla="*/ 14 h 50"/>
                  <a:gd name="T24" fmla="*/ 34 w 34"/>
                  <a:gd name="T25" fmla="*/ 18 h 50"/>
                  <a:gd name="T26" fmla="*/ 34 w 34"/>
                  <a:gd name="T27" fmla="*/ 24 h 50"/>
                  <a:gd name="T28" fmla="*/ 33 w 34"/>
                  <a:gd name="T29" fmla="*/ 29 h 50"/>
                  <a:gd name="T30" fmla="*/ 30 w 34"/>
                  <a:gd name="T31" fmla="*/ 32 h 50"/>
                  <a:gd name="T32" fmla="*/ 27 w 34"/>
                  <a:gd name="T33" fmla="*/ 35 h 50"/>
                  <a:gd name="T34" fmla="*/ 24 w 34"/>
                  <a:gd name="T35" fmla="*/ 36 h 50"/>
                  <a:gd name="T36" fmla="*/ 19 w 34"/>
                  <a:gd name="T37" fmla="*/ 38 h 50"/>
                  <a:gd name="T38" fmla="*/ 16 w 34"/>
                  <a:gd name="T39" fmla="*/ 38 h 50"/>
                  <a:gd name="T40" fmla="*/ 13 w 34"/>
                  <a:gd name="T41" fmla="*/ 36 h 50"/>
                  <a:gd name="T42" fmla="*/ 12 w 34"/>
                  <a:gd name="T43" fmla="*/ 35 h 50"/>
                  <a:gd name="T44" fmla="*/ 9 w 34"/>
                  <a:gd name="T45" fmla="*/ 32 h 50"/>
                  <a:gd name="T46" fmla="*/ 9 w 34"/>
                  <a:gd name="T47" fmla="*/ 50 h 50"/>
                  <a:gd name="T48" fmla="*/ 0 w 34"/>
                  <a:gd name="T49" fmla="*/ 50 h 50"/>
                  <a:gd name="T50" fmla="*/ 0 w 34"/>
                  <a:gd name="T51" fmla="*/ 0 h 50"/>
                  <a:gd name="T52" fmla="*/ 9 w 34"/>
                  <a:gd name="T53" fmla="*/ 18 h 50"/>
                  <a:gd name="T54" fmla="*/ 9 w 34"/>
                  <a:gd name="T55" fmla="*/ 23 h 50"/>
                  <a:gd name="T56" fmla="*/ 12 w 34"/>
                  <a:gd name="T57" fmla="*/ 27 h 50"/>
                  <a:gd name="T58" fmla="*/ 15 w 34"/>
                  <a:gd name="T59" fmla="*/ 29 h 50"/>
                  <a:gd name="T60" fmla="*/ 18 w 34"/>
                  <a:gd name="T61" fmla="*/ 30 h 50"/>
                  <a:gd name="T62" fmla="*/ 21 w 34"/>
                  <a:gd name="T63" fmla="*/ 29 h 50"/>
                  <a:gd name="T64" fmla="*/ 24 w 34"/>
                  <a:gd name="T65" fmla="*/ 27 h 50"/>
                  <a:gd name="T66" fmla="*/ 25 w 34"/>
                  <a:gd name="T67" fmla="*/ 24 h 50"/>
                  <a:gd name="T68" fmla="*/ 25 w 34"/>
                  <a:gd name="T69" fmla="*/ 18 h 50"/>
                  <a:gd name="T70" fmla="*/ 25 w 34"/>
                  <a:gd name="T71" fmla="*/ 14 h 50"/>
                  <a:gd name="T72" fmla="*/ 22 w 34"/>
                  <a:gd name="T73" fmla="*/ 9 h 50"/>
                  <a:gd name="T74" fmla="*/ 21 w 34"/>
                  <a:gd name="T75" fmla="*/ 8 h 50"/>
                  <a:gd name="T76" fmla="*/ 18 w 34"/>
                  <a:gd name="T77" fmla="*/ 8 h 50"/>
                  <a:gd name="T78" fmla="*/ 13 w 34"/>
                  <a:gd name="T79" fmla="*/ 8 h 50"/>
                  <a:gd name="T80" fmla="*/ 12 w 34"/>
                  <a:gd name="T81" fmla="*/ 9 h 50"/>
                  <a:gd name="T82" fmla="*/ 9 w 34"/>
                  <a:gd name="T83" fmla="*/ 14 h 50"/>
                  <a:gd name="T84" fmla="*/ 9 w 34"/>
                  <a:gd name="T85" fmla="*/ 1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" h="50">
                    <a:moveTo>
                      <a:pt x="0" y="0"/>
                    </a:moveTo>
                    <a:lnTo>
                      <a:pt x="9" y="0"/>
                    </a:lnTo>
                    <a:lnTo>
                      <a:pt x="9" y="6"/>
                    </a:lnTo>
                    <a:lnTo>
                      <a:pt x="10" y="3"/>
                    </a:lnTo>
                    <a:lnTo>
                      <a:pt x="13" y="2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7" y="2"/>
                    </a:lnTo>
                    <a:lnTo>
                      <a:pt x="30" y="5"/>
                    </a:lnTo>
                    <a:lnTo>
                      <a:pt x="33" y="8"/>
                    </a:lnTo>
                    <a:lnTo>
                      <a:pt x="34" y="14"/>
                    </a:lnTo>
                    <a:lnTo>
                      <a:pt x="34" y="18"/>
                    </a:lnTo>
                    <a:lnTo>
                      <a:pt x="34" y="24"/>
                    </a:lnTo>
                    <a:lnTo>
                      <a:pt x="33" y="29"/>
                    </a:lnTo>
                    <a:lnTo>
                      <a:pt x="30" y="32"/>
                    </a:lnTo>
                    <a:lnTo>
                      <a:pt x="27" y="35"/>
                    </a:lnTo>
                    <a:lnTo>
                      <a:pt x="24" y="36"/>
                    </a:lnTo>
                    <a:lnTo>
                      <a:pt x="19" y="38"/>
                    </a:lnTo>
                    <a:lnTo>
                      <a:pt x="16" y="38"/>
                    </a:lnTo>
                    <a:lnTo>
                      <a:pt x="13" y="36"/>
                    </a:lnTo>
                    <a:lnTo>
                      <a:pt x="12" y="35"/>
                    </a:lnTo>
                    <a:lnTo>
                      <a:pt x="9" y="32"/>
                    </a:lnTo>
                    <a:lnTo>
                      <a:pt x="9" y="50"/>
                    </a:lnTo>
                    <a:lnTo>
                      <a:pt x="0" y="50"/>
                    </a:lnTo>
                    <a:lnTo>
                      <a:pt x="0" y="0"/>
                    </a:lnTo>
                    <a:close/>
                    <a:moveTo>
                      <a:pt x="9" y="18"/>
                    </a:moveTo>
                    <a:lnTo>
                      <a:pt x="9" y="23"/>
                    </a:lnTo>
                    <a:lnTo>
                      <a:pt x="12" y="27"/>
                    </a:lnTo>
                    <a:lnTo>
                      <a:pt x="15" y="29"/>
                    </a:lnTo>
                    <a:lnTo>
                      <a:pt x="18" y="30"/>
                    </a:lnTo>
                    <a:lnTo>
                      <a:pt x="21" y="29"/>
                    </a:lnTo>
                    <a:lnTo>
                      <a:pt x="24" y="27"/>
                    </a:lnTo>
                    <a:lnTo>
                      <a:pt x="25" y="24"/>
                    </a:lnTo>
                    <a:lnTo>
                      <a:pt x="25" y="18"/>
                    </a:lnTo>
                    <a:lnTo>
                      <a:pt x="25" y="14"/>
                    </a:lnTo>
                    <a:lnTo>
                      <a:pt x="22" y="9"/>
                    </a:lnTo>
                    <a:lnTo>
                      <a:pt x="21" y="8"/>
                    </a:lnTo>
                    <a:lnTo>
                      <a:pt x="18" y="8"/>
                    </a:lnTo>
                    <a:lnTo>
                      <a:pt x="13" y="8"/>
                    </a:lnTo>
                    <a:lnTo>
                      <a:pt x="12" y="9"/>
                    </a:lnTo>
                    <a:lnTo>
                      <a:pt x="9" y="14"/>
                    </a:lnTo>
                    <a:lnTo>
                      <a:pt x="9" y="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86" name="Freeform 3542"/>
              <p:cNvSpPr>
                <a:spLocks/>
              </p:cNvSpPr>
              <p:nvPr/>
            </p:nvSpPr>
            <p:spPr bwMode="auto">
              <a:xfrm>
                <a:off x="1386" y="4173"/>
                <a:ext cx="24" cy="22"/>
              </a:xfrm>
              <a:custGeom>
                <a:avLst/>
                <a:gdLst>
                  <a:gd name="T0" fmla="*/ 24 w 24"/>
                  <a:gd name="T1" fmla="*/ 0 h 22"/>
                  <a:gd name="T2" fmla="*/ 24 w 24"/>
                  <a:gd name="T3" fmla="*/ 3 h 22"/>
                  <a:gd name="T4" fmla="*/ 18 w 24"/>
                  <a:gd name="T5" fmla="*/ 3 h 22"/>
                  <a:gd name="T6" fmla="*/ 18 w 24"/>
                  <a:gd name="T7" fmla="*/ 9 h 22"/>
                  <a:gd name="T8" fmla="*/ 18 w 24"/>
                  <a:gd name="T9" fmla="*/ 13 h 22"/>
                  <a:gd name="T10" fmla="*/ 18 w 24"/>
                  <a:gd name="T11" fmla="*/ 15 h 22"/>
                  <a:gd name="T12" fmla="*/ 18 w 24"/>
                  <a:gd name="T13" fmla="*/ 16 h 22"/>
                  <a:gd name="T14" fmla="*/ 20 w 24"/>
                  <a:gd name="T15" fmla="*/ 18 h 22"/>
                  <a:gd name="T16" fmla="*/ 20 w 24"/>
                  <a:gd name="T17" fmla="*/ 18 h 22"/>
                  <a:gd name="T18" fmla="*/ 21 w 24"/>
                  <a:gd name="T19" fmla="*/ 18 h 22"/>
                  <a:gd name="T20" fmla="*/ 21 w 24"/>
                  <a:gd name="T21" fmla="*/ 16 h 22"/>
                  <a:gd name="T22" fmla="*/ 23 w 24"/>
                  <a:gd name="T23" fmla="*/ 16 h 22"/>
                  <a:gd name="T24" fmla="*/ 23 w 24"/>
                  <a:gd name="T25" fmla="*/ 15 h 22"/>
                  <a:gd name="T26" fmla="*/ 24 w 24"/>
                  <a:gd name="T27" fmla="*/ 15 h 22"/>
                  <a:gd name="T28" fmla="*/ 23 w 24"/>
                  <a:gd name="T29" fmla="*/ 18 h 22"/>
                  <a:gd name="T30" fmla="*/ 21 w 24"/>
                  <a:gd name="T31" fmla="*/ 21 h 22"/>
                  <a:gd name="T32" fmla="*/ 21 w 24"/>
                  <a:gd name="T33" fmla="*/ 21 h 22"/>
                  <a:gd name="T34" fmla="*/ 20 w 24"/>
                  <a:gd name="T35" fmla="*/ 22 h 22"/>
                  <a:gd name="T36" fmla="*/ 17 w 24"/>
                  <a:gd name="T37" fmla="*/ 21 h 22"/>
                  <a:gd name="T38" fmla="*/ 17 w 24"/>
                  <a:gd name="T39" fmla="*/ 19 h 22"/>
                  <a:gd name="T40" fmla="*/ 15 w 24"/>
                  <a:gd name="T41" fmla="*/ 18 h 22"/>
                  <a:gd name="T42" fmla="*/ 15 w 24"/>
                  <a:gd name="T43" fmla="*/ 13 h 22"/>
                  <a:gd name="T44" fmla="*/ 15 w 24"/>
                  <a:gd name="T45" fmla="*/ 10 h 22"/>
                  <a:gd name="T46" fmla="*/ 15 w 24"/>
                  <a:gd name="T47" fmla="*/ 3 h 22"/>
                  <a:gd name="T48" fmla="*/ 11 w 24"/>
                  <a:gd name="T49" fmla="*/ 3 h 22"/>
                  <a:gd name="T50" fmla="*/ 9 w 24"/>
                  <a:gd name="T51" fmla="*/ 10 h 22"/>
                  <a:gd name="T52" fmla="*/ 9 w 24"/>
                  <a:gd name="T53" fmla="*/ 15 h 22"/>
                  <a:gd name="T54" fmla="*/ 8 w 24"/>
                  <a:gd name="T55" fmla="*/ 18 h 22"/>
                  <a:gd name="T56" fmla="*/ 8 w 24"/>
                  <a:gd name="T57" fmla="*/ 21 h 22"/>
                  <a:gd name="T58" fmla="*/ 5 w 24"/>
                  <a:gd name="T59" fmla="*/ 22 h 22"/>
                  <a:gd name="T60" fmla="*/ 5 w 24"/>
                  <a:gd name="T61" fmla="*/ 21 h 22"/>
                  <a:gd name="T62" fmla="*/ 5 w 24"/>
                  <a:gd name="T63" fmla="*/ 21 h 22"/>
                  <a:gd name="T64" fmla="*/ 3 w 24"/>
                  <a:gd name="T65" fmla="*/ 21 h 22"/>
                  <a:gd name="T66" fmla="*/ 3 w 24"/>
                  <a:gd name="T67" fmla="*/ 19 h 22"/>
                  <a:gd name="T68" fmla="*/ 3 w 24"/>
                  <a:gd name="T69" fmla="*/ 19 h 22"/>
                  <a:gd name="T70" fmla="*/ 3 w 24"/>
                  <a:gd name="T71" fmla="*/ 19 h 22"/>
                  <a:gd name="T72" fmla="*/ 5 w 24"/>
                  <a:gd name="T73" fmla="*/ 18 h 22"/>
                  <a:gd name="T74" fmla="*/ 5 w 24"/>
                  <a:gd name="T75" fmla="*/ 16 h 22"/>
                  <a:gd name="T76" fmla="*/ 6 w 24"/>
                  <a:gd name="T77" fmla="*/ 15 h 22"/>
                  <a:gd name="T78" fmla="*/ 6 w 24"/>
                  <a:gd name="T79" fmla="*/ 13 h 22"/>
                  <a:gd name="T80" fmla="*/ 8 w 24"/>
                  <a:gd name="T81" fmla="*/ 9 h 22"/>
                  <a:gd name="T82" fmla="*/ 8 w 24"/>
                  <a:gd name="T83" fmla="*/ 3 h 22"/>
                  <a:gd name="T84" fmla="*/ 6 w 24"/>
                  <a:gd name="T85" fmla="*/ 3 h 22"/>
                  <a:gd name="T86" fmla="*/ 5 w 24"/>
                  <a:gd name="T87" fmla="*/ 3 h 22"/>
                  <a:gd name="T88" fmla="*/ 5 w 24"/>
                  <a:gd name="T89" fmla="*/ 4 h 22"/>
                  <a:gd name="T90" fmla="*/ 3 w 24"/>
                  <a:gd name="T91" fmla="*/ 4 h 22"/>
                  <a:gd name="T92" fmla="*/ 2 w 24"/>
                  <a:gd name="T93" fmla="*/ 6 h 22"/>
                  <a:gd name="T94" fmla="*/ 0 w 24"/>
                  <a:gd name="T95" fmla="*/ 6 h 22"/>
                  <a:gd name="T96" fmla="*/ 2 w 24"/>
                  <a:gd name="T97" fmla="*/ 3 h 22"/>
                  <a:gd name="T98" fmla="*/ 3 w 24"/>
                  <a:gd name="T99" fmla="*/ 0 h 22"/>
                  <a:gd name="T100" fmla="*/ 5 w 24"/>
                  <a:gd name="T101" fmla="*/ 0 h 22"/>
                  <a:gd name="T102" fmla="*/ 8 w 24"/>
                  <a:gd name="T103" fmla="*/ 0 h 22"/>
                  <a:gd name="T104" fmla="*/ 24 w 24"/>
                  <a:gd name="T10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4" h="22">
                    <a:moveTo>
                      <a:pt x="24" y="0"/>
                    </a:moveTo>
                    <a:lnTo>
                      <a:pt x="24" y="3"/>
                    </a:lnTo>
                    <a:lnTo>
                      <a:pt x="18" y="3"/>
                    </a:lnTo>
                    <a:lnTo>
                      <a:pt x="18" y="9"/>
                    </a:lnTo>
                    <a:lnTo>
                      <a:pt x="18" y="13"/>
                    </a:lnTo>
                    <a:lnTo>
                      <a:pt x="18" y="15"/>
                    </a:lnTo>
                    <a:lnTo>
                      <a:pt x="18" y="16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1" y="18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4" y="15"/>
                    </a:lnTo>
                    <a:lnTo>
                      <a:pt x="23" y="18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0" y="22"/>
                    </a:lnTo>
                    <a:lnTo>
                      <a:pt x="17" y="21"/>
                    </a:lnTo>
                    <a:lnTo>
                      <a:pt x="17" y="19"/>
                    </a:lnTo>
                    <a:lnTo>
                      <a:pt x="15" y="18"/>
                    </a:lnTo>
                    <a:lnTo>
                      <a:pt x="15" y="13"/>
                    </a:lnTo>
                    <a:lnTo>
                      <a:pt x="15" y="10"/>
                    </a:lnTo>
                    <a:lnTo>
                      <a:pt x="15" y="3"/>
                    </a:lnTo>
                    <a:lnTo>
                      <a:pt x="11" y="3"/>
                    </a:lnTo>
                    <a:lnTo>
                      <a:pt x="9" y="10"/>
                    </a:lnTo>
                    <a:lnTo>
                      <a:pt x="9" y="15"/>
                    </a:lnTo>
                    <a:lnTo>
                      <a:pt x="8" y="18"/>
                    </a:lnTo>
                    <a:lnTo>
                      <a:pt x="8" y="21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8" y="9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87" name="Freeform 3543"/>
              <p:cNvSpPr>
                <a:spLocks noEditPoints="1"/>
              </p:cNvSpPr>
              <p:nvPr/>
            </p:nvSpPr>
            <p:spPr bwMode="auto">
              <a:xfrm>
                <a:off x="1413" y="4125"/>
                <a:ext cx="23" cy="36"/>
              </a:xfrm>
              <a:custGeom>
                <a:avLst/>
                <a:gdLst>
                  <a:gd name="T0" fmla="*/ 12 w 23"/>
                  <a:gd name="T1" fmla="*/ 0 h 36"/>
                  <a:gd name="T2" fmla="*/ 17 w 23"/>
                  <a:gd name="T3" fmla="*/ 1 h 36"/>
                  <a:gd name="T4" fmla="*/ 20 w 23"/>
                  <a:gd name="T5" fmla="*/ 4 h 36"/>
                  <a:gd name="T6" fmla="*/ 21 w 23"/>
                  <a:gd name="T7" fmla="*/ 7 h 36"/>
                  <a:gd name="T8" fmla="*/ 23 w 23"/>
                  <a:gd name="T9" fmla="*/ 12 h 36"/>
                  <a:gd name="T10" fmla="*/ 23 w 23"/>
                  <a:gd name="T11" fmla="*/ 18 h 36"/>
                  <a:gd name="T12" fmla="*/ 23 w 23"/>
                  <a:gd name="T13" fmla="*/ 24 h 36"/>
                  <a:gd name="T14" fmla="*/ 21 w 23"/>
                  <a:gd name="T15" fmla="*/ 28 h 36"/>
                  <a:gd name="T16" fmla="*/ 20 w 23"/>
                  <a:gd name="T17" fmla="*/ 31 h 36"/>
                  <a:gd name="T18" fmla="*/ 17 w 23"/>
                  <a:gd name="T19" fmla="*/ 34 h 36"/>
                  <a:gd name="T20" fmla="*/ 12 w 23"/>
                  <a:gd name="T21" fmla="*/ 36 h 36"/>
                  <a:gd name="T22" fmla="*/ 8 w 23"/>
                  <a:gd name="T23" fmla="*/ 34 h 36"/>
                  <a:gd name="T24" fmla="*/ 3 w 23"/>
                  <a:gd name="T25" fmla="*/ 31 h 36"/>
                  <a:gd name="T26" fmla="*/ 2 w 23"/>
                  <a:gd name="T27" fmla="*/ 28 h 36"/>
                  <a:gd name="T28" fmla="*/ 2 w 23"/>
                  <a:gd name="T29" fmla="*/ 24 h 36"/>
                  <a:gd name="T30" fmla="*/ 0 w 23"/>
                  <a:gd name="T31" fmla="*/ 18 h 36"/>
                  <a:gd name="T32" fmla="*/ 2 w 23"/>
                  <a:gd name="T33" fmla="*/ 12 h 36"/>
                  <a:gd name="T34" fmla="*/ 2 w 23"/>
                  <a:gd name="T35" fmla="*/ 7 h 36"/>
                  <a:gd name="T36" fmla="*/ 5 w 23"/>
                  <a:gd name="T37" fmla="*/ 4 h 36"/>
                  <a:gd name="T38" fmla="*/ 8 w 23"/>
                  <a:gd name="T39" fmla="*/ 1 h 36"/>
                  <a:gd name="T40" fmla="*/ 12 w 23"/>
                  <a:gd name="T41" fmla="*/ 0 h 36"/>
                  <a:gd name="T42" fmla="*/ 12 w 23"/>
                  <a:gd name="T43" fmla="*/ 6 h 36"/>
                  <a:gd name="T44" fmla="*/ 11 w 23"/>
                  <a:gd name="T45" fmla="*/ 6 h 36"/>
                  <a:gd name="T46" fmla="*/ 9 w 23"/>
                  <a:gd name="T47" fmla="*/ 7 h 36"/>
                  <a:gd name="T48" fmla="*/ 9 w 23"/>
                  <a:gd name="T49" fmla="*/ 7 h 36"/>
                  <a:gd name="T50" fmla="*/ 8 w 23"/>
                  <a:gd name="T51" fmla="*/ 9 h 36"/>
                  <a:gd name="T52" fmla="*/ 8 w 23"/>
                  <a:gd name="T53" fmla="*/ 13 h 36"/>
                  <a:gd name="T54" fmla="*/ 8 w 23"/>
                  <a:gd name="T55" fmla="*/ 18 h 36"/>
                  <a:gd name="T56" fmla="*/ 8 w 23"/>
                  <a:gd name="T57" fmla="*/ 22 h 36"/>
                  <a:gd name="T58" fmla="*/ 8 w 23"/>
                  <a:gd name="T59" fmla="*/ 25 h 36"/>
                  <a:gd name="T60" fmla="*/ 9 w 23"/>
                  <a:gd name="T61" fmla="*/ 27 h 36"/>
                  <a:gd name="T62" fmla="*/ 9 w 23"/>
                  <a:gd name="T63" fmla="*/ 28 h 36"/>
                  <a:gd name="T64" fmla="*/ 11 w 23"/>
                  <a:gd name="T65" fmla="*/ 28 h 36"/>
                  <a:gd name="T66" fmla="*/ 12 w 23"/>
                  <a:gd name="T67" fmla="*/ 30 h 36"/>
                  <a:gd name="T68" fmla="*/ 14 w 23"/>
                  <a:gd name="T69" fmla="*/ 28 h 36"/>
                  <a:gd name="T70" fmla="*/ 15 w 23"/>
                  <a:gd name="T71" fmla="*/ 28 h 36"/>
                  <a:gd name="T72" fmla="*/ 15 w 23"/>
                  <a:gd name="T73" fmla="*/ 27 h 36"/>
                  <a:gd name="T74" fmla="*/ 17 w 23"/>
                  <a:gd name="T75" fmla="*/ 25 h 36"/>
                  <a:gd name="T76" fmla="*/ 17 w 23"/>
                  <a:gd name="T77" fmla="*/ 22 h 36"/>
                  <a:gd name="T78" fmla="*/ 17 w 23"/>
                  <a:gd name="T79" fmla="*/ 18 h 36"/>
                  <a:gd name="T80" fmla="*/ 17 w 23"/>
                  <a:gd name="T81" fmla="*/ 13 h 36"/>
                  <a:gd name="T82" fmla="*/ 17 w 23"/>
                  <a:gd name="T83" fmla="*/ 10 h 36"/>
                  <a:gd name="T84" fmla="*/ 15 w 23"/>
                  <a:gd name="T85" fmla="*/ 7 h 36"/>
                  <a:gd name="T86" fmla="*/ 15 w 23"/>
                  <a:gd name="T87" fmla="*/ 7 h 36"/>
                  <a:gd name="T88" fmla="*/ 14 w 23"/>
                  <a:gd name="T89" fmla="*/ 6 h 36"/>
                  <a:gd name="T90" fmla="*/ 12 w 23"/>
                  <a:gd name="T9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" h="36">
                    <a:moveTo>
                      <a:pt x="12" y="0"/>
                    </a:moveTo>
                    <a:lnTo>
                      <a:pt x="17" y="1"/>
                    </a:lnTo>
                    <a:lnTo>
                      <a:pt x="20" y="4"/>
                    </a:lnTo>
                    <a:lnTo>
                      <a:pt x="21" y="7"/>
                    </a:lnTo>
                    <a:lnTo>
                      <a:pt x="23" y="12"/>
                    </a:lnTo>
                    <a:lnTo>
                      <a:pt x="23" y="18"/>
                    </a:lnTo>
                    <a:lnTo>
                      <a:pt x="23" y="24"/>
                    </a:lnTo>
                    <a:lnTo>
                      <a:pt x="21" y="28"/>
                    </a:lnTo>
                    <a:lnTo>
                      <a:pt x="20" y="31"/>
                    </a:lnTo>
                    <a:lnTo>
                      <a:pt x="17" y="34"/>
                    </a:lnTo>
                    <a:lnTo>
                      <a:pt x="12" y="36"/>
                    </a:lnTo>
                    <a:lnTo>
                      <a:pt x="8" y="34"/>
                    </a:lnTo>
                    <a:lnTo>
                      <a:pt x="3" y="31"/>
                    </a:lnTo>
                    <a:lnTo>
                      <a:pt x="2" y="28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2" y="12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2" y="0"/>
                    </a:lnTo>
                    <a:close/>
                    <a:moveTo>
                      <a:pt x="12" y="6"/>
                    </a:moveTo>
                    <a:lnTo>
                      <a:pt x="11" y="6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8" y="9"/>
                    </a:lnTo>
                    <a:lnTo>
                      <a:pt x="8" y="13"/>
                    </a:lnTo>
                    <a:lnTo>
                      <a:pt x="8" y="18"/>
                    </a:lnTo>
                    <a:lnTo>
                      <a:pt x="8" y="22"/>
                    </a:lnTo>
                    <a:lnTo>
                      <a:pt x="8" y="25"/>
                    </a:lnTo>
                    <a:lnTo>
                      <a:pt x="9" y="27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2" y="30"/>
                    </a:lnTo>
                    <a:lnTo>
                      <a:pt x="14" y="28"/>
                    </a:lnTo>
                    <a:lnTo>
                      <a:pt x="15" y="28"/>
                    </a:lnTo>
                    <a:lnTo>
                      <a:pt x="15" y="27"/>
                    </a:lnTo>
                    <a:lnTo>
                      <a:pt x="17" y="25"/>
                    </a:lnTo>
                    <a:lnTo>
                      <a:pt x="17" y="22"/>
                    </a:lnTo>
                    <a:lnTo>
                      <a:pt x="17" y="18"/>
                    </a:lnTo>
                    <a:lnTo>
                      <a:pt x="17" y="13"/>
                    </a:lnTo>
                    <a:lnTo>
                      <a:pt x="17" y="10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4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88" name="Freeform 3544"/>
              <p:cNvSpPr>
                <a:spLocks/>
              </p:cNvSpPr>
              <p:nvPr/>
            </p:nvSpPr>
            <p:spPr bwMode="auto">
              <a:xfrm>
                <a:off x="1461" y="4122"/>
                <a:ext cx="17" cy="63"/>
              </a:xfrm>
              <a:custGeom>
                <a:avLst/>
                <a:gdLst>
                  <a:gd name="T0" fmla="*/ 17 w 17"/>
                  <a:gd name="T1" fmla="*/ 63 h 63"/>
                  <a:gd name="T2" fmla="*/ 11 w 17"/>
                  <a:gd name="T3" fmla="*/ 63 h 63"/>
                  <a:gd name="T4" fmla="*/ 6 w 17"/>
                  <a:gd name="T5" fmla="*/ 55 h 63"/>
                  <a:gd name="T6" fmla="*/ 3 w 17"/>
                  <a:gd name="T7" fmla="*/ 48 h 63"/>
                  <a:gd name="T8" fmla="*/ 2 w 17"/>
                  <a:gd name="T9" fmla="*/ 39 h 63"/>
                  <a:gd name="T10" fmla="*/ 0 w 17"/>
                  <a:gd name="T11" fmla="*/ 31 h 63"/>
                  <a:gd name="T12" fmla="*/ 2 w 17"/>
                  <a:gd name="T13" fmla="*/ 22 h 63"/>
                  <a:gd name="T14" fmla="*/ 3 w 17"/>
                  <a:gd name="T15" fmla="*/ 13 h 63"/>
                  <a:gd name="T16" fmla="*/ 8 w 17"/>
                  <a:gd name="T17" fmla="*/ 6 h 63"/>
                  <a:gd name="T18" fmla="*/ 11 w 17"/>
                  <a:gd name="T19" fmla="*/ 0 h 63"/>
                  <a:gd name="T20" fmla="*/ 17 w 17"/>
                  <a:gd name="T21" fmla="*/ 0 h 63"/>
                  <a:gd name="T22" fmla="*/ 14 w 17"/>
                  <a:gd name="T23" fmla="*/ 9 h 63"/>
                  <a:gd name="T24" fmla="*/ 11 w 17"/>
                  <a:gd name="T25" fmla="*/ 16 h 63"/>
                  <a:gd name="T26" fmla="*/ 11 w 17"/>
                  <a:gd name="T27" fmla="*/ 24 h 63"/>
                  <a:gd name="T28" fmla="*/ 9 w 17"/>
                  <a:gd name="T29" fmla="*/ 31 h 63"/>
                  <a:gd name="T30" fmla="*/ 11 w 17"/>
                  <a:gd name="T31" fmla="*/ 37 h 63"/>
                  <a:gd name="T32" fmla="*/ 11 w 17"/>
                  <a:gd name="T33" fmla="*/ 43 h 63"/>
                  <a:gd name="T34" fmla="*/ 12 w 17"/>
                  <a:gd name="T35" fmla="*/ 48 h 63"/>
                  <a:gd name="T36" fmla="*/ 14 w 17"/>
                  <a:gd name="T37" fmla="*/ 54 h 63"/>
                  <a:gd name="T38" fmla="*/ 15 w 17"/>
                  <a:gd name="T39" fmla="*/ 58 h 63"/>
                  <a:gd name="T40" fmla="*/ 17 w 17"/>
                  <a:gd name="T41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63">
                    <a:moveTo>
                      <a:pt x="17" y="63"/>
                    </a:moveTo>
                    <a:lnTo>
                      <a:pt x="11" y="63"/>
                    </a:lnTo>
                    <a:lnTo>
                      <a:pt x="6" y="55"/>
                    </a:lnTo>
                    <a:lnTo>
                      <a:pt x="3" y="48"/>
                    </a:lnTo>
                    <a:lnTo>
                      <a:pt x="2" y="39"/>
                    </a:lnTo>
                    <a:lnTo>
                      <a:pt x="0" y="31"/>
                    </a:lnTo>
                    <a:lnTo>
                      <a:pt x="2" y="22"/>
                    </a:lnTo>
                    <a:lnTo>
                      <a:pt x="3" y="13"/>
                    </a:lnTo>
                    <a:lnTo>
                      <a:pt x="8" y="6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14" y="9"/>
                    </a:lnTo>
                    <a:lnTo>
                      <a:pt x="11" y="16"/>
                    </a:lnTo>
                    <a:lnTo>
                      <a:pt x="11" y="24"/>
                    </a:lnTo>
                    <a:lnTo>
                      <a:pt x="9" y="31"/>
                    </a:lnTo>
                    <a:lnTo>
                      <a:pt x="11" y="37"/>
                    </a:lnTo>
                    <a:lnTo>
                      <a:pt x="11" y="43"/>
                    </a:lnTo>
                    <a:lnTo>
                      <a:pt x="12" y="48"/>
                    </a:lnTo>
                    <a:lnTo>
                      <a:pt x="14" y="54"/>
                    </a:lnTo>
                    <a:lnTo>
                      <a:pt x="15" y="58"/>
                    </a:lnTo>
                    <a:lnTo>
                      <a:pt x="17" y="6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89" name="Freeform 3545"/>
              <p:cNvSpPr>
                <a:spLocks/>
              </p:cNvSpPr>
              <p:nvPr/>
            </p:nvSpPr>
            <p:spPr bwMode="auto">
              <a:xfrm>
                <a:off x="1485" y="4122"/>
                <a:ext cx="48" cy="49"/>
              </a:xfrm>
              <a:custGeom>
                <a:avLst/>
                <a:gdLst>
                  <a:gd name="T0" fmla="*/ 0 w 48"/>
                  <a:gd name="T1" fmla="*/ 49 h 49"/>
                  <a:gd name="T2" fmla="*/ 0 w 48"/>
                  <a:gd name="T3" fmla="*/ 0 h 49"/>
                  <a:gd name="T4" fmla="*/ 17 w 48"/>
                  <a:gd name="T5" fmla="*/ 0 h 49"/>
                  <a:gd name="T6" fmla="*/ 24 w 48"/>
                  <a:gd name="T7" fmla="*/ 34 h 49"/>
                  <a:gd name="T8" fmla="*/ 32 w 48"/>
                  <a:gd name="T9" fmla="*/ 0 h 49"/>
                  <a:gd name="T10" fmla="*/ 48 w 48"/>
                  <a:gd name="T11" fmla="*/ 0 h 49"/>
                  <a:gd name="T12" fmla="*/ 48 w 48"/>
                  <a:gd name="T13" fmla="*/ 49 h 49"/>
                  <a:gd name="T14" fmla="*/ 39 w 48"/>
                  <a:gd name="T15" fmla="*/ 49 h 49"/>
                  <a:gd name="T16" fmla="*/ 39 w 48"/>
                  <a:gd name="T17" fmla="*/ 10 h 49"/>
                  <a:gd name="T18" fmla="*/ 30 w 48"/>
                  <a:gd name="T19" fmla="*/ 49 h 49"/>
                  <a:gd name="T20" fmla="*/ 18 w 48"/>
                  <a:gd name="T21" fmla="*/ 49 h 49"/>
                  <a:gd name="T22" fmla="*/ 11 w 48"/>
                  <a:gd name="T23" fmla="*/ 10 h 49"/>
                  <a:gd name="T24" fmla="*/ 9 w 48"/>
                  <a:gd name="T25" fmla="*/ 49 h 49"/>
                  <a:gd name="T26" fmla="*/ 0 w 48"/>
                  <a:gd name="T2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49">
                    <a:moveTo>
                      <a:pt x="0" y="49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24" y="34"/>
                    </a:lnTo>
                    <a:lnTo>
                      <a:pt x="32" y="0"/>
                    </a:lnTo>
                    <a:lnTo>
                      <a:pt x="48" y="0"/>
                    </a:lnTo>
                    <a:lnTo>
                      <a:pt x="48" y="49"/>
                    </a:lnTo>
                    <a:lnTo>
                      <a:pt x="39" y="49"/>
                    </a:lnTo>
                    <a:lnTo>
                      <a:pt x="39" y="10"/>
                    </a:lnTo>
                    <a:lnTo>
                      <a:pt x="30" y="49"/>
                    </a:lnTo>
                    <a:lnTo>
                      <a:pt x="18" y="49"/>
                    </a:lnTo>
                    <a:lnTo>
                      <a:pt x="11" y="10"/>
                    </a:lnTo>
                    <a:lnTo>
                      <a:pt x="9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90" name="Freeform 3546"/>
              <p:cNvSpPr>
                <a:spLocks noEditPoints="1"/>
              </p:cNvSpPr>
              <p:nvPr/>
            </p:nvSpPr>
            <p:spPr bwMode="auto">
              <a:xfrm>
                <a:off x="1539" y="4135"/>
                <a:ext cx="35" cy="38"/>
              </a:xfrm>
              <a:custGeom>
                <a:avLst/>
                <a:gdLst>
                  <a:gd name="T0" fmla="*/ 24 w 35"/>
                  <a:gd name="T1" fmla="*/ 26 h 38"/>
                  <a:gd name="T2" fmla="*/ 33 w 35"/>
                  <a:gd name="T3" fmla="*/ 27 h 38"/>
                  <a:gd name="T4" fmla="*/ 32 w 35"/>
                  <a:gd name="T5" fmla="*/ 32 h 38"/>
                  <a:gd name="T6" fmla="*/ 29 w 35"/>
                  <a:gd name="T7" fmla="*/ 35 h 38"/>
                  <a:gd name="T8" fmla="*/ 24 w 35"/>
                  <a:gd name="T9" fmla="*/ 36 h 38"/>
                  <a:gd name="T10" fmla="*/ 18 w 35"/>
                  <a:gd name="T11" fmla="*/ 38 h 38"/>
                  <a:gd name="T12" fmla="*/ 12 w 35"/>
                  <a:gd name="T13" fmla="*/ 36 h 38"/>
                  <a:gd name="T14" fmla="*/ 8 w 35"/>
                  <a:gd name="T15" fmla="*/ 35 h 38"/>
                  <a:gd name="T16" fmla="*/ 5 w 35"/>
                  <a:gd name="T17" fmla="*/ 32 h 38"/>
                  <a:gd name="T18" fmla="*/ 3 w 35"/>
                  <a:gd name="T19" fmla="*/ 27 h 38"/>
                  <a:gd name="T20" fmla="*/ 2 w 35"/>
                  <a:gd name="T21" fmla="*/ 24 h 38"/>
                  <a:gd name="T22" fmla="*/ 0 w 35"/>
                  <a:gd name="T23" fmla="*/ 18 h 38"/>
                  <a:gd name="T24" fmla="*/ 2 w 35"/>
                  <a:gd name="T25" fmla="*/ 14 h 38"/>
                  <a:gd name="T26" fmla="*/ 3 w 35"/>
                  <a:gd name="T27" fmla="*/ 9 h 38"/>
                  <a:gd name="T28" fmla="*/ 6 w 35"/>
                  <a:gd name="T29" fmla="*/ 5 h 38"/>
                  <a:gd name="T30" fmla="*/ 9 w 35"/>
                  <a:gd name="T31" fmla="*/ 2 h 38"/>
                  <a:gd name="T32" fmla="*/ 14 w 35"/>
                  <a:gd name="T33" fmla="*/ 0 h 38"/>
                  <a:gd name="T34" fmla="*/ 18 w 35"/>
                  <a:gd name="T35" fmla="*/ 0 h 38"/>
                  <a:gd name="T36" fmla="*/ 23 w 35"/>
                  <a:gd name="T37" fmla="*/ 0 h 38"/>
                  <a:gd name="T38" fmla="*/ 27 w 35"/>
                  <a:gd name="T39" fmla="*/ 2 h 38"/>
                  <a:gd name="T40" fmla="*/ 30 w 35"/>
                  <a:gd name="T41" fmla="*/ 5 h 38"/>
                  <a:gd name="T42" fmla="*/ 33 w 35"/>
                  <a:gd name="T43" fmla="*/ 9 h 38"/>
                  <a:gd name="T44" fmla="*/ 35 w 35"/>
                  <a:gd name="T45" fmla="*/ 15 h 38"/>
                  <a:gd name="T46" fmla="*/ 35 w 35"/>
                  <a:gd name="T47" fmla="*/ 21 h 38"/>
                  <a:gd name="T48" fmla="*/ 11 w 35"/>
                  <a:gd name="T49" fmla="*/ 21 h 38"/>
                  <a:gd name="T50" fmla="*/ 11 w 35"/>
                  <a:gd name="T51" fmla="*/ 26 h 38"/>
                  <a:gd name="T52" fmla="*/ 12 w 35"/>
                  <a:gd name="T53" fmla="*/ 27 h 38"/>
                  <a:gd name="T54" fmla="*/ 15 w 35"/>
                  <a:gd name="T55" fmla="*/ 30 h 38"/>
                  <a:gd name="T56" fmla="*/ 18 w 35"/>
                  <a:gd name="T57" fmla="*/ 30 h 38"/>
                  <a:gd name="T58" fmla="*/ 20 w 35"/>
                  <a:gd name="T59" fmla="*/ 30 h 38"/>
                  <a:gd name="T60" fmla="*/ 23 w 35"/>
                  <a:gd name="T61" fmla="*/ 29 h 38"/>
                  <a:gd name="T62" fmla="*/ 24 w 35"/>
                  <a:gd name="T63" fmla="*/ 27 h 38"/>
                  <a:gd name="T64" fmla="*/ 24 w 35"/>
                  <a:gd name="T65" fmla="*/ 26 h 38"/>
                  <a:gd name="T66" fmla="*/ 26 w 35"/>
                  <a:gd name="T67" fmla="*/ 15 h 38"/>
                  <a:gd name="T68" fmla="*/ 24 w 35"/>
                  <a:gd name="T69" fmla="*/ 12 h 38"/>
                  <a:gd name="T70" fmla="*/ 23 w 35"/>
                  <a:gd name="T71" fmla="*/ 9 h 38"/>
                  <a:gd name="T72" fmla="*/ 21 w 35"/>
                  <a:gd name="T73" fmla="*/ 8 h 38"/>
                  <a:gd name="T74" fmla="*/ 18 w 35"/>
                  <a:gd name="T75" fmla="*/ 8 h 38"/>
                  <a:gd name="T76" fmla="*/ 15 w 35"/>
                  <a:gd name="T77" fmla="*/ 8 h 38"/>
                  <a:gd name="T78" fmla="*/ 12 w 35"/>
                  <a:gd name="T79" fmla="*/ 9 h 38"/>
                  <a:gd name="T80" fmla="*/ 11 w 35"/>
                  <a:gd name="T81" fmla="*/ 12 h 38"/>
                  <a:gd name="T82" fmla="*/ 11 w 35"/>
                  <a:gd name="T83" fmla="*/ 15 h 38"/>
                  <a:gd name="T84" fmla="*/ 26 w 35"/>
                  <a:gd name="T85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5" h="38">
                    <a:moveTo>
                      <a:pt x="24" y="26"/>
                    </a:moveTo>
                    <a:lnTo>
                      <a:pt x="33" y="27"/>
                    </a:lnTo>
                    <a:lnTo>
                      <a:pt x="32" y="32"/>
                    </a:lnTo>
                    <a:lnTo>
                      <a:pt x="29" y="35"/>
                    </a:lnTo>
                    <a:lnTo>
                      <a:pt x="24" y="36"/>
                    </a:lnTo>
                    <a:lnTo>
                      <a:pt x="18" y="38"/>
                    </a:lnTo>
                    <a:lnTo>
                      <a:pt x="12" y="36"/>
                    </a:lnTo>
                    <a:lnTo>
                      <a:pt x="8" y="35"/>
                    </a:lnTo>
                    <a:lnTo>
                      <a:pt x="5" y="32"/>
                    </a:lnTo>
                    <a:lnTo>
                      <a:pt x="3" y="27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2" y="14"/>
                    </a:lnTo>
                    <a:lnTo>
                      <a:pt x="3" y="9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27" y="2"/>
                    </a:lnTo>
                    <a:lnTo>
                      <a:pt x="30" y="5"/>
                    </a:lnTo>
                    <a:lnTo>
                      <a:pt x="33" y="9"/>
                    </a:lnTo>
                    <a:lnTo>
                      <a:pt x="35" y="15"/>
                    </a:lnTo>
                    <a:lnTo>
                      <a:pt x="35" y="21"/>
                    </a:lnTo>
                    <a:lnTo>
                      <a:pt x="11" y="21"/>
                    </a:lnTo>
                    <a:lnTo>
                      <a:pt x="11" y="26"/>
                    </a:lnTo>
                    <a:lnTo>
                      <a:pt x="12" y="27"/>
                    </a:lnTo>
                    <a:lnTo>
                      <a:pt x="15" y="30"/>
                    </a:lnTo>
                    <a:lnTo>
                      <a:pt x="18" y="30"/>
                    </a:lnTo>
                    <a:lnTo>
                      <a:pt x="20" y="30"/>
                    </a:lnTo>
                    <a:lnTo>
                      <a:pt x="23" y="29"/>
                    </a:lnTo>
                    <a:lnTo>
                      <a:pt x="24" y="27"/>
                    </a:lnTo>
                    <a:lnTo>
                      <a:pt x="24" y="26"/>
                    </a:lnTo>
                    <a:close/>
                    <a:moveTo>
                      <a:pt x="26" y="15"/>
                    </a:moveTo>
                    <a:lnTo>
                      <a:pt x="24" y="12"/>
                    </a:lnTo>
                    <a:lnTo>
                      <a:pt x="23" y="9"/>
                    </a:lnTo>
                    <a:lnTo>
                      <a:pt x="21" y="8"/>
                    </a:lnTo>
                    <a:lnTo>
                      <a:pt x="18" y="8"/>
                    </a:lnTo>
                    <a:lnTo>
                      <a:pt x="15" y="8"/>
                    </a:lnTo>
                    <a:lnTo>
                      <a:pt x="12" y="9"/>
                    </a:lnTo>
                    <a:lnTo>
                      <a:pt x="11" y="12"/>
                    </a:lnTo>
                    <a:lnTo>
                      <a:pt x="11" y="15"/>
                    </a:lnTo>
                    <a:lnTo>
                      <a:pt x="26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91" name="Freeform 3547"/>
              <p:cNvSpPr>
                <a:spLocks/>
              </p:cNvSpPr>
              <p:nvPr/>
            </p:nvSpPr>
            <p:spPr bwMode="auto">
              <a:xfrm>
                <a:off x="1575" y="4122"/>
                <a:ext cx="48" cy="49"/>
              </a:xfrm>
              <a:custGeom>
                <a:avLst/>
                <a:gdLst>
                  <a:gd name="T0" fmla="*/ 20 w 48"/>
                  <a:gd name="T1" fmla="*/ 49 h 49"/>
                  <a:gd name="T2" fmla="*/ 0 w 48"/>
                  <a:gd name="T3" fmla="*/ 0 h 49"/>
                  <a:gd name="T4" fmla="*/ 11 w 48"/>
                  <a:gd name="T5" fmla="*/ 0 h 49"/>
                  <a:gd name="T6" fmla="*/ 24 w 48"/>
                  <a:gd name="T7" fmla="*/ 37 h 49"/>
                  <a:gd name="T8" fmla="*/ 38 w 48"/>
                  <a:gd name="T9" fmla="*/ 0 h 49"/>
                  <a:gd name="T10" fmla="*/ 48 w 48"/>
                  <a:gd name="T11" fmla="*/ 0 h 49"/>
                  <a:gd name="T12" fmla="*/ 29 w 48"/>
                  <a:gd name="T13" fmla="*/ 49 h 49"/>
                  <a:gd name="T14" fmla="*/ 20 w 48"/>
                  <a:gd name="T1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49">
                    <a:moveTo>
                      <a:pt x="20" y="49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24" y="37"/>
                    </a:lnTo>
                    <a:lnTo>
                      <a:pt x="38" y="0"/>
                    </a:lnTo>
                    <a:lnTo>
                      <a:pt x="48" y="0"/>
                    </a:lnTo>
                    <a:lnTo>
                      <a:pt x="29" y="49"/>
                    </a:lnTo>
                    <a:lnTo>
                      <a:pt x="2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92" name="Freeform 3548"/>
              <p:cNvSpPr>
                <a:spLocks/>
              </p:cNvSpPr>
              <p:nvPr/>
            </p:nvSpPr>
            <p:spPr bwMode="auto">
              <a:xfrm>
                <a:off x="1622" y="4122"/>
                <a:ext cx="19" cy="49"/>
              </a:xfrm>
              <a:custGeom>
                <a:avLst/>
                <a:gdLst>
                  <a:gd name="T0" fmla="*/ 0 w 19"/>
                  <a:gd name="T1" fmla="*/ 49 h 49"/>
                  <a:gd name="T2" fmla="*/ 12 w 19"/>
                  <a:gd name="T3" fmla="*/ 0 h 49"/>
                  <a:gd name="T4" fmla="*/ 19 w 19"/>
                  <a:gd name="T5" fmla="*/ 0 h 49"/>
                  <a:gd name="T6" fmla="*/ 7 w 19"/>
                  <a:gd name="T7" fmla="*/ 49 h 49"/>
                  <a:gd name="T8" fmla="*/ 0 w 19"/>
                  <a:gd name="T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9">
                    <a:moveTo>
                      <a:pt x="0" y="49"/>
                    </a:moveTo>
                    <a:lnTo>
                      <a:pt x="12" y="0"/>
                    </a:lnTo>
                    <a:lnTo>
                      <a:pt x="19" y="0"/>
                    </a:lnTo>
                    <a:lnTo>
                      <a:pt x="7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93" name="Freeform 3549"/>
              <p:cNvSpPr>
                <a:spLocks/>
              </p:cNvSpPr>
              <p:nvPr/>
            </p:nvSpPr>
            <p:spPr bwMode="auto">
              <a:xfrm>
                <a:off x="1644" y="4135"/>
                <a:ext cx="33" cy="38"/>
              </a:xfrm>
              <a:custGeom>
                <a:avLst/>
                <a:gdLst>
                  <a:gd name="T0" fmla="*/ 32 w 33"/>
                  <a:gd name="T1" fmla="*/ 11 h 38"/>
                  <a:gd name="T2" fmla="*/ 23 w 33"/>
                  <a:gd name="T3" fmla="*/ 12 h 38"/>
                  <a:gd name="T4" fmla="*/ 23 w 33"/>
                  <a:gd name="T5" fmla="*/ 11 h 38"/>
                  <a:gd name="T6" fmla="*/ 21 w 33"/>
                  <a:gd name="T7" fmla="*/ 9 h 38"/>
                  <a:gd name="T8" fmla="*/ 20 w 33"/>
                  <a:gd name="T9" fmla="*/ 8 h 38"/>
                  <a:gd name="T10" fmla="*/ 17 w 33"/>
                  <a:gd name="T11" fmla="*/ 8 h 38"/>
                  <a:gd name="T12" fmla="*/ 14 w 33"/>
                  <a:gd name="T13" fmla="*/ 8 h 38"/>
                  <a:gd name="T14" fmla="*/ 12 w 33"/>
                  <a:gd name="T15" fmla="*/ 9 h 38"/>
                  <a:gd name="T16" fmla="*/ 11 w 33"/>
                  <a:gd name="T17" fmla="*/ 14 h 38"/>
                  <a:gd name="T18" fmla="*/ 9 w 33"/>
                  <a:gd name="T19" fmla="*/ 18 h 38"/>
                  <a:gd name="T20" fmla="*/ 11 w 33"/>
                  <a:gd name="T21" fmla="*/ 24 h 38"/>
                  <a:gd name="T22" fmla="*/ 12 w 33"/>
                  <a:gd name="T23" fmla="*/ 27 h 38"/>
                  <a:gd name="T24" fmla="*/ 14 w 33"/>
                  <a:gd name="T25" fmla="*/ 29 h 38"/>
                  <a:gd name="T26" fmla="*/ 17 w 33"/>
                  <a:gd name="T27" fmla="*/ 30 h 38"/>
                  <a:gd name="T28" fmla="*/ 20 w 33"/>
                  <a:gd name="T29" fmla="*/ 30 h 38"/>
                  <a:gd name="T30" fmla="*/ 21 w 33"/>
                  <a:gd name="T31" fmla="*/ 29 h 38"/>
                  <a:gd name="T32" fmla="*/ 23 w 33"/>
                  <a:gd name="T33" fmla="*/ 26 h 38"/>
                  <a:gd name="T34" fmla="*/ 24 w 33"/>
                  <a:gd name="T35" fmla="*/ 23 h 38"/>
                  <a:gd name="T36" fmla="*/ 33 w 33"/>
                  <a:gd name="T37" fmla="*/ 24 h 38"/>
                  <a:gd name="T38" fmla="*/ 32 w 33"/>
                  <a:gd name="T39" fmla="*/ 30 h 38"/>
                  <a:gd name="T40" fmla="*/ 27 w 33"/>
                  <a:gd name="T41" fmla="*/ 35 h 38"/>
                  <a:gd name="T42" fmla="*/ 24 w 33"/>
                  <a:gd name="T43" fmla="*/ 36 h 38"/>
                  <a:gd name="T44" fmla="*/ 21 w 33"/>
                  <a:gd name="T45" fmla="*/ 36 h 38"/>
                  <a:gd name="T46" fmla="*/ 17 w 33"/>
                  <a:gd name="T47" fmla="*/ 38 h 38"/>
                  <a:gd name="T48" fmla="*/ 12 w 33"/>
                  <a:gd name="T49" fmla="*/ 36 h 38"/>
                  <a:gd name="T50" fmla="*/ 8 w 33"/>
                  <a:gd name="T51" fmla="*/ 35 h 38"/>
                  <a:gd name="T52" fmla="*/ 5 w 33"/>
                  <a:gd name="T53" fmla="*/ 32 h 38"/>
                  <a:gd name="T54" fmla="*/ 2 w 33"/>
                  <a:gd name="T55" fmla="*/ 29 h 38"/>
                  <a:gd name="T56" fmla="*/ 0 w 33"/>
                  <a:gd name="T57" fmla="*/ 24 h 38"/>
                  <a:gd name="T58" fmla="*/ 0 w 33"/>
                  <a:gd name="T59" fmla="*/ 18 h 38"/>
                  <a:gd name="T60" fmla="*/ 0 w 33"/>
                  <a:gd name="T61" fmla="*/ 14 h 38"/>
                  <a:gd name="T62" fmla="*/ 2 w 33"/>
                  <a:gd name="T63" fmla="*/ 9 h 38"/>
                  <a:gd name="T64" fmla="*/ 5 w 33"/>
                  <a:gd name="T65" fmla="*/ 5 h 38"/>
                  <a:gd name="T66" fmla="*/ 8 w 33"/>
                  <a:gd name="T67" fmla="*/ 2 h 38"/>
                  <a:gd name="T68" fmla="*/ 12 w 33"/>
                  <a:gd name="T69" fmla="*/ 0 h 38"/>
                  <a:gd name="T70" fmla="*/ 17 w 33"/>
                  <a:gd name="T71" fmla="*/ 0 h 38"/>
                  <a:gd name="T72" fmla="*/ 23 w 33"/>
                  <a:gd name="T73" fmla="*/ 0 h 38"/>
                  <a:gd name="T74" fmla="*/ 27 w 33"/>
                  <a:gd name="T75" fmla="*/ 3 h 38"/>
                  <a:gd name="T76" fmla="*/ 30 w 33"/>
                  <a:gd name="T77" fmla="*/ 6 h 38"/>
                  <a:gd name="T78" fmla="*/ 32 w 33"/>
                  <a:gd name="T79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38">
                    <a:moveTo>
                      <a:pt x="32" y="11"/>
                    </a:moveTo>
                    <a:lnTo>
                      <a:pt x="23" y="12"/>
                    </a:lnTo>
                    <a:lnTo>
                      <a:pt x="23" y="11"/>
                    </a:lnTo>
                    <a:lnTo>
                      <a:pt x="21" y="9"/>
                    </a:lnTo>
                    <a:lnTo>
                      <a:pt x="20" y="8"/>
                    </a:lnTo>
                    <a:lnTo>
                      <a:pt x="17" y="8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11" y="14"/>
                    </a:lnTo>
                    <a:lnTo>
                      <a:pt x="9" y="18"/>
                    </a:lnTo>
                    <a:lnTo>
                      <a:pt x="11" y="24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7" y="30"/>
                    </a:lnTo>
                    <a:lnTo>
                      <a:pt x="20" y="30"/>
                    </a:lnTo>
                    <a:lnTo>
                      <a:pt x="21" y="29"/>
                    </a:lnTo>
                    <a:lnTo>
                      <a:pt x="23" y="26"/>
                    </a:lnTo>
                    <a:lnTo>
                      <a:pt x="24" y="23"/>
                    </a:lnTo>
                    <a:lnTo>
                      <a:pt x="33" y="24"/>
                    </a:lnTo>
                    <a:lnTo>
                      <a:pt x="32" y="30"/>
                    </a:lnTo>
                    <a:lnTo>
                      <a:pt x="27" y="35"/>
                    </a:lnTo>
                    <a:lnTo>
                      <a:pt x="24" y="36"/>
                    </a:lnTo>
                    <a:lnTo>
                      <a:pt x="21" y="36"/>
                    </a:lnTo>
                    <a:lnTo>
                      <a:pt x="17" y="38"/>
                    </a:lnTo>
                    <a:lnTo>
                      <a:pt x="12" y="36"/>
                    </a:lnTo>
                    <a:lnTo>
                      <a:pt x="8" y="35"/>
                    </a:lnTo>
                    <a:lnTo>
                      <a:pt x="5" y="32"/>
                    </a:lnTo>
                    <a:lnTo>
                      <a:pt x="2" y="29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7" y="3"/>
                    </a:lnTo>
                    <a:lnTo>
                      <a:pt x="30" y="6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94" name="Freeform 3550"/>
              <p:cNvSpPr>
                <a:spLocks/>
              </p:cNvSpPr>
              <p:nvPr/>
            </p:nvSpPr>
            <p:spPr bwMode="auto">
              <a:xfrm>
                <a:off x="1682" y="4122"/>
                <a:ext cx="16" cy="63"/>
              </a:xfrm>
              <a:custGeom>
                <a:avLst/>
                <a:gdLst>
                  <a:gd name="T0" fmla="*/ 0 w 16"/>
                  <a:gd name="T1" fmla="*/ 63 h 63"/>
                  <a:gd name="T2" fmla="*/ 3 w 16"/>
                  <a:gd name="T3" fmla="*/ 58 h 63"/>
                  <a:gd name="T4" fmla="*/ 4 w 16"/>
                  <a:gd name="T5" fmla="*/ 54 h 63"/>
                  <a:gd name="T6" fmla="*/ 4 w 16"/>
                  <a:gd name="T7" fmla="*/ 51 h 63"/>
                  <a:gd name="T8" fmla="*/ 6 w 16"/>
                  <a:gd name="T9" fmla="*/ 48 h 63"/>
                  <a:gd name="T10" fmla="*/ 6 w 16"/>
                  <a:gd name="T11" fmla="*/ 43 h 63"/>
                  <a:gd name="T12" fmla="*/ 7 w 16"/>
                  <a:gd name="T13" fmla="*/ 39 h 63"/>
                  <a:gd name="T14" fmla="*/ 7 w 16"/>
                  <a:gd name="T15" fmla="*/ 36 h 63"/>
                  <a:gd name="T16" fmla="*/ 7 w 16"/>
                  <a:gd name="T17" fmla="*/ 31 h 63"/>
                  <a:gd name="T18" fmla="*/ 7 w 16"/>
                  <a:gd name="T19" fmla="*/ 24 h 63"/>
                  <a:gd name="T20" fmla="*/ 6 w 16"/>
                  <a:gd name="T21" fmla="*/ 16 h 63"/>
                  <a:gd name="T22" fmla="*/ 4 w 16"/>
                  <a:gd name="T23" fmla="*/ 9 h 63"/>
                  <a:gd name="T24" fmla="*/ 0 w 16"/>
                  <a:gd name="T25" fmla="*/ 0 h 63"/>
                  <a:gd name="T26" fmla="*/ 6 w 16"/>
                  <a:gd name="T27" fmla="*/ 0 h 63"/>
                  <a:gd name="T28" fmla="*/ 10 w 16"/>
                  <a:gd name="T29" fmla="*/ 7 h 63"/>
                  <a:gd name="T30" fmla="*/ 13 w 16"/>
                  <a:gd name="T31" fmla="*/ 15 h 63"/>
                  <a:gd name="T32" fmla="*/ 16 w 16"/>
                  <a:gd name="T33" fmla="*/ 22 h 63"/>
                  <a:gd name="T34" fmla="*/ 16 w 16"/>
                  <a:gd name="T35" fmla="*/ 31 h 63"/>
                  <a:gd name="T36" fmla="*/ 16 w 16"/>
                  <a:gd name="T37" fmla="*/ 39 h 63"/>
                  <a:gd name="T38" fmla="*/ 15 w 16"/>
                  <a:gd name="T39" fmla="*/ 46 h 63"/>
                  <a:gd name="T40" fmla="*/ 12 w 16"/>
                  <a:gd name="T41" fmla="*/ 55 h 63"/>
                  <a:gd name="T42" fmla="*/ 6 w 16"/>
                  <a:gd name="T43" fmla="*/ 63 h 63"/>
                  <a:gd name="T44" fmla="*/ 0 w 16"/>
                  <a:gd name="T45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63">
                    <a:moveTo>
                      <a:pt x="0" y="63"/>
                    </a:moveTo>
                    <a:lnTo>
                      <a:pt x="3" y="58"/>
                    </a:lnTo>
                    <a:lnTo>
                      <a:pt x="4" y="54"/>
                    </a:lnTo>
                    <a:lnTo>
                      <a:pt x="4" y="51"/>
                    </a:lnTo>
                    <a:lnTo>
                      <a:pt x="6" y="48"/>
                    </a:lnTo>
                    <a:lnTo>
                      <a:pt x="6" y="43"/>
                    </a:lnTo>
                    <a:lnTo>
                      <a:pt x="7" y="39"/>
                    </a:lnTo>
                    <a:lnTo>
                      <a:pt x="7" y="36"/>
                    </a:lnTo>
                    <a:lnTo>
                      <a:pt x="7" y="31"/>
                    </a:lnTo>
                    <a:lnTo>
                      <a:pt x="7" y="24"/>
                    </a:lnTo>
                    <a:lnTo>
                      <a:pt x="6" y="16"/>
                    </a:lnTo>
                    <a:lnTo>
                      <a:pt x="4" y="9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0" y="7"/>
                    </a:lnTo>
                    <a:lnTo>
                      <a:pt x="13" y="15"/>
                    </a:lnTo>
                    <a:lnTo>
                      <a:pt x="16" y="22"/>
                    </a:lnTo>
                    <a:lnTo>
                      <a:pt x="16" y="31"/>
                    </a:lnTo>
                    <a:lnTo>
                      <a:pt x="16" y="39"/>
                    </a:lnTo>
                    <a:lnTo>
                      <a:pt x="15" y="46"/>
                    </a:lnTo>
                    <a:lnTo>
                      <a:pt x="12" y="55"/>
                    </a:lnTo>
                    <a:lnTo>
                      <a:pt x="6" y="63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95" name="Freeform 3551"/>
              <p:cNvSpPr>
                <a:spLocks noEditPoints="1"/>
              </p:cNvSpPr>
              <p:nvPr/>
            </p:nvSpPr>
            <p:spPr bwMode="auto">
              <a:xfrm>
                <a:off x="1289" y="3256"/>
                <a:ext cx="34" cy="38"/>
              </a:xfrm>
              <a:custGeom>
                <a:avLst/>
                <a:gdLst>
                  <a:gd name="T0" fmla="*/ 1 w 34"/>
                  <a:gd name="T1" fmla="*/ 9 h 38"/>
                  <a:gd name="T2" fmla="*/ 6 w 34"/>
                  <a:gd name="T3" fmla="*/ 2 h 38"/>
                  <a:gd name="T4" fmla="*/ 16 w 34"/>
                  <a:gd name="T5" fmla="*/ 0 h 38"/>
                  <a:gd name="T6" fmla="*/ 25 w 34"/>
                  <a:gd name="T7" fmla="*/ 2 h 38"/>
                  <a:gd name="T8" fmla="*/ 30 w 34"/>
                  <a:gd name="T9" fmla="*/ 5 h 38"/>
                  <a:gd name="T10" fmla="*/ 31 w 34"/>
                  <a:gd name="T11" fmla="*/ 14 h 38"/>
                  <a:gd name="T12" fmla="*/ 31 w 34"/>
                  <a:gd name="T13" fmla="*/ 29 h 38"/>
                  <a:gd name="T14" fmla="*/ 33 w 34"/>
                  <a:gd name="T15" fmla="*/ 35 h 38"/>
                  <a:gd name="T16" fmla="*/ 24 w 34"/>
                  <a:gd name="T17" fmla="*/ 36 h 38"/>
                  <a:gd name="T18" fmla="*/ 24 w 34"/>
                  <a:gd name="T19" fmla="*/ 33 h 38"/>
                  <a:gd name="T20" fmla="*/ 22 w 34"/>
                  <a:gd name="T21" fmla="*/ 32 h 38"/>
                  <a:gd name="T22" fmla="*/ 18 w 34"/>
                  <a:gd name="T23" fmla="*/ 36 h 38"/>
                  <a:gd name="T24" fmla="*/ 12 w 34"/>
                  <a:gd name="T25" fmla="*/ 38 h 38"/>
                  <a:gd name="T26" fmla="*/ 3 w 34"/>
                  <a:gd name="T27" fmla="*/ 35 h 38"/>
                  <a:gd name="T28" fmla="*/ 0 w 34"/>
                  <a:gd name="T29" fmla="*/ 27 h 38"/>
                  <a:gd name="T30" fmla="*/ 1 w 34"/>
                  <a:gd name="T31" fmla="*/ 21 h 38"/>
                  <a:gd name="T32" fmla="*/ 6 w 34"/>
                  <a:gd name="T33" fmla="*/ 17 h 38"/>
                  <a:gd name="T34" fmla="*/ 13 w 34"/>
                  <a:gd name="T35" fmla="*/ 15 h 38"/>
                  <a:gd name="T36" fmla="*/ 22 w 34"/>
                  <a:gd name="T37" fmla="*/ 12 h 38"/>
                  <a:gd name="T38" fmla="*/ 22 w 34"/>
                  <a:gd name="T39" fmla="*/ 9 h 38"/>
                  <a:gd name="T40" fmla="*/ 19 w 34"/>
                  <a:gd name="T41" fmla="*/ 8 h 38"/>
                  <a:gd name="T42" fmla="*/ 13 w 34"/>
                  <a:gd name="T43" fmla="*/ 8 h 38"/>
                  <a:gd name="T44" fmla="*/ 10 w 34"/>
                  <a:gd name="T45" fmla="*/ 9 h 38"/>
                  <a:gd name="T46" fmla="*/ 22 w 34"/>
                  <a:gd name="T47" fmla="*/ 20 h 38"/>
                  <a:gd name="T48" fmla="*/ 16 w 34"/>
                  <a:gd name="T49" fmla="*/ 21 h 38"/>
                  <a:gd name="T50" fmla="*/ 10 w 34"/>
                  <a:gd name="T51" fmla="*/ 23 h 38"/>
                  <a:gd name="T52" fmla="*/ 9 w 34"/>
                  <a:gd name="T53" fmla="*/ 26 h 38"/>
                  <a:gd name="T54" fmla="*/ 10 w 34"/>
                  <a:gd name="T55" fmla="*/ 29 h 38"/>
                  <a:gd name="T56" fmla="*/ 15 w 34"/>
                  <a:gd name="T57" fmla="*/ 30 h 38"/>
                  <a:gd name="T58" fmla="*/ 19 w 34"/>
                  <a:gd name="T59" fmla="*/ 29 h 38"/>
                  <a:gd name="T60" fmla="*/ 22 w 34"/>
                  <a:gd name="T61" fmla="*/ 26 h 38"/>
                  <a:gd name="T62" fmla="*/ 22 w 34"/>
                  <a:gd name="T63" fmla="*/ 2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" h="38">
                    <a:moveTo>
                      <a:pt x="10" y="11"/>
                    </a:moveTo>
                    <a:lnTo>
                      <a:pt x="1" y="9"/>
                    </a:lnTo>
                    <a:lnTo>
                      <a:pt x="3" y="6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8" y="3"/>
                    </a:lnTo>
                    <a:lnTo>
                      <a:pt x="30" y="5"/>
                    </a:lnTo>
                    <a:lnTo>
                      <a:pt x="31" y="9"/>
                    </a:lnTo>
                    <a:lnTo>
                      <a:pt x="31" y="14"/>
                    </a:lnTo>
                    <a:lnTo>
                      <a:pt x="31" y="24"/>
                    </a:lnTo>
                    <a:lnTo>
                      <a:pt x="31" y="29"/>
                    </a:lnTo>
                    <a:lnTo>
                      <a:pt x="31" y="32"/>
                    </a:lnTo>
                    <a:lnTo>
                      <a:pt x="33" y="35"/>
                    </a:lnTo>
                    <a:lnTo>
                      <a:pt x="34" y="36"/>
                    </a:lnTo>
                    <a:lnTo>
                      <a:pt x="24" y="36"/>
                    </a:lnTo>
                    <a:lnTo>
                      <a:pt x="24" y="35"/>
                    </a:lnTo>
                    <a:lnTo>
                      <a:pt x="24" y="33"/>
                    </a:lnTo>
                    <a:lnTo>
                      <a:pt x="24" y="33"/>
                    </a:lnTo>
                    <a:lnTo>
                      <a:pt x="22" y="32"/>
                    </a:lnTo>
                    <a:lnTo>
                      <a:pt x="21" y="35"/>
                    </a:lnTo>
                    <a:lnTo>
                      <a:pt x="18" y="36"/>
                    </a:lnTo>
                    <a:lnTo>
                      <a:pt x="15" y="36"/>
                    </a:lnTo>
                    <a:lnTo>
                      <a:pt x="12" y="38"/>
                    </a:lnTo>
                    <a:lnTo>
                      <a:pt x="7" y="36"/>
                    </a:lnTo>
                    <a:lnTo>
                      <a:pt x="3" y="35"/>
                    </a:lnTo>
                    <a:lnTo>
                      <a:pt x="1" y="30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3" y="20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13" y="15"/>
                    </a:lnTo>
                    <a:lnTo>
                      <a:pt x="18" y="14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2" y="9"/>
                    </a:lnTo>
                    <a:lnTo>
                      <a:pt x="21" y="8"/>
                    </a:lnTo>
                    <a:lnTo>
                      <a:pt x="19" y="8"/>
                    </a:lnTo>
                    <a:lnTo>
                      <a:pt x="16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10" y="9"/>
                    </a:lnTo>
                    <a:lnTo>
                      <a:pt x="10" y="11"/>
                    </a:lnTo>
                    <a:close/>
                    <a:moveTo>
                      <a:pt x="22" y="20"/>
                    </a:moveTo>
                    <a:lnTo>
                      <a:pt x="19" y="21"/>
                    </a:lnTo>
                    <a:lnTo>
                      <a:pt x="16" y="21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10" y="24"/>
                    </a:lnTo>
                    <a:lnTo>
                      <a:pt x="9" y="26"/>
                    </a:lnTo>
                    <a:lnTo>
                      <a:pt x="9" y="27"/>
                    </a:lnTo>
                    <a:lnTo>
                      <a:pt x="10" y="29"/>
                    </a:lnTo>
                    <a:lnTo>
                      <a:pt x="12" y="30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9" y="29"/>
                    </a:lnTo>
                    <a:lnTo>
                      <a:pt x="21" y="27"/>
                    </a:lnTo>
                    <a:lnTo>
                      <a:pt x="22" y="26"/>
                    </a:lnTo>
                    <a:lnTo>
                      <a:pt x="22" y="24"/>
                    </a:lnTo>
                    <a:lnTo>
                      <a:pt x="22" y="21"/>
                    </a:lnTo>
                    <a:lnTo>
                      <a:pt x="22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96" name="Freeform 3552"/>
              <p:cNvSpPr>
                <a:spLocks/>
              </p:cNvSpPr>
              <p:nvPr/>
            </p:nvSpPr>
            <p:spPr bwMode="auto">
              <a:xfrm>
                <a:off x="1326" y="3244"/>
                <a:ext cx="21" cy="50"/>
              </a:xfrm>
              <a:custGeom>
                <a:avLst/>
                <a:gdLst>
                  <a:gd name="T0" fmla="*/ 21 w 21"/>
                  <a:gd name="T1" fmla="*/ 12 h 50"/>
                  <a:gd name="T2" fmla="*/ 21 w 21"/>
                  <a:gd name="T3" fmla="*/ 20 h 50"/>
                  <a:gd name="T4" fmla="*/ 14 w 21"/>
                  <a:gd name="T5" fmla="*/ 20 h 50"/>
                  <a:gd name="T6" fmla="*/ 14 w 21"/>
                  <a:gd name="T7" fmla="*/ 35 h 50"/>
                  <a:gd name="T8" fmla="*/ 14 w 21"/>
                  <a:gd name="T9" fmla="*/ 39 h 50"/>
                  <a:gd name="T10" fmla="*/ 14 w 21"/>
                  <a:gd name="T11" fmla="*/ 41 h 50"/>
                  <a:gd name="T12" fmla="*/ 14 w 21"/>
                  <a:gd name="T13" fmla="*/ 41 h 50"/>
                  <a:gd name="T14" fmla="*/ 15 w 21"/>
                  <a:gd name="T15" fmla="*/ 42 h 50"/>
                  <a:gd name="T16" fmla="*/ 15 w 21"/>
                  <a:gd name="T17" fmla="*/ 42 h 50"/>
                  <a:gd name="T18" fmla="*/ 17 w 21"/>
                  <a:gd name="T19" fmla="*/ 42 h 50"/>
                  <a:gd name="T20" fmla="*/ 18 w 21"/>
                  <a:gd name="T21" fmla="*/ 42 h 50"/>
                  <a:gd name="T22" fmla="*/ 21 w 21"/>
                  <a:gd name="T23" fmla="*/ 41 h 50"/>
                  <a:gd name="T24" fmla="*/ 21 w 21"/>
                  <a:gd name="T25" fmla="*/ 48 h 50"/>
                  <a:gd name="T26" fmla="*/ 18 w 21"/>
                  <a:gd name="T27" fmla="*/ 48 h 50"/>
                  <a:gd name="T28" fmla="*/ 14 w 21"/>
                  <a:gd name="T29" fmla="*/ 50 h 50"/>
                  <a:gd name="T30" fmla="*/ 11 w 21"/>
                  <a:gd name="T31" fmla="*/ 50 h 50"/>
                  <a:gd name="T32" fmla="*/ 9 w 21"/>
                  <a:gd name="T33" fmla="*/ 48 h 50"/>
                  <a:gd name="T34" fmla="*/ 8 w 21"/>
                  <a:gd name="T35" fmla="*/ 47 h 50"/>
                  <a:gd name="T36" fmla="*/ 6 w 21"/>
                  <a:gd name="T37" fmla="*/ 47 h 50"/>
                  <a:gd name="T38" fmla="*/ 5 w 21"/>
                  <a:gd name="T39" fmla="*/ 45 h 50"/>
                  <a:gd name="T40" fmla="*/ 5 w 21"/>
                  <a:gd name="T41" fmla="*/ 42 h 50"/>
                  <a:gd name="T42" fmla="*/ 5 w 21"/>
                  <a:gd name="T43" fmla="*/ 39 h 50"/>
                  <a:gd name="T44" fmla="*/ 5 w 21"/>
                  <a:gd name="T45" fmla="*/ 36 h 50"/>
                  <a:gd name="T46" fmla="*/ 5 w 21"/>
                  <a:gd name="T47" fmla="*/ 20 h 50"/>
                  <a:gd name="T48" fmla="*/ 0 w 21"/>
                  <a:gd name="T49" fmla="*/ 20 h 50"/>
                  <a:gd name="T50" fmla="*/ 0 w 21"/>
                  <a:gd name="T51" fmla="*/ 12 h 50"/>
                  <a:gd name="T52" fmla="*/ 5 w 21"/>
                  <a:gd name="T53" fmla="*/ 12 h 50"/>
                  <a:gd name="T54" fmla="*/ 5 w 21"/>
                  <a:gd name="T55" fmla="*/ 5 h 50"/>
                  <a:gd name="T56" fmla="*/ 14 w 21"/>
                  <a:gd name="T57" fmla="*/ 0 h 50"/>
                  <a:gd name="T58" fmla="*/ 14 w 21"/>
                  <a:gd name="T59" fmla="*/ 12 h 50"/>
                  <a:gd name="T60" fmla="*/ 21 w 21"/>
                  <a:gd name="T61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1" h="50">
                    <a:moveTo>
                      <a:pt x="21" y="12"/>
                    </a:moveTo>
                    <a:lnTo>
                      <a:pt x="21" y="20"/>
                    </a:lnTo>
                    <a:lnTo>
                      <a:pt x="14" y="20"/>
                    </a:lnTo>
                    <a:lnTo>
                      <a:pt x="14" y="35"/>
                    </a:lnTo>
                    <a:lnTo>
                      <a:pt x="14" y="39"/>
                    </a:lnTo>
                    <a:lnTo>
                      <a:pt x="14" y="41"/>
                    </a:lnTo>
                    <a:lnTo>
                      <a:pt x="14" y="41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7" y="42"/>
                    </a:lnTo>
                    <a:lnTo>
                      <a:pt x="18" y="42"/>
                    </a:lnTo>
                    <a:lnTo>
                      <a:pt x="21" y="41"/>
                    </a:lnTo>
                    <a:lnTo>
                      <a:pt x="21" y="48"/>
                    </a:lnTo>
                    <a:lnTo>
                      <a:pt x="18" y="48"/>
                    </a:lnTo>
                    <a:lnTo>
                      <a:pt x="14" y="50"/>
                    </a:lnTo>
                    <a:lnTo>
                      <a:pt x="11" y="50"/>
                    </a:lnTo>
                    <a:lnTo>
                      <a:pt x="9" y="48"/>
                    </a:lnTo>
                    <a:lnTo>
                      <a:pt x="8" y="47"/>
                    </a:lnTo>
                    <a:lnTo>
                      <a:pt x="6" y="47"/>
                    </a:lnTo>
                    <a:lnTo>
                      <a:pt x="5" y="45"/>
                    </a:lnTo>
                    <a:lnTo>
                      <a:pt x="5" y="42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5" y="20"/>
                    </a:lnTo>
                    <a:lnTo>
                      <a:pt x="0" y="20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5" y="5"/>
                    </a:lnTo>
                    <a:lnTo>
                      <a:pt x="14" y="0"/>
                    </a:lnTo>
                    <a:lnTo>
                      <a:pt x="14" y="12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97" name="Freeform 3553"/>
              <p:cNvSpPr>
                <a:spLocks/>
              </p:cNvSpPr>
              <p:nvPr/>
            </p:nvSpPr>
            <p:spPr bwMode="auto">
              <a:xfrm>
                <a:off x="1352" y="3256"/>
                <a:ext cx="52" cy="36"/>
              </a:xfrm>
              <a:custGeom>
                <a:avLst/>
                <a:gdLst>
                  <a:gd name="T0" fmla="*/ 0 w 52"/>
                  <a:gd name="T1" fmla="*/ 0 h 36"/>
                  <a:gd name="T2" fmla="*/ 9 w 52"/>
                  <a:gd name="T3" fmla="*/ 0 h 36"/>
                  <a:gd name="T4" fmla="*/ 9 w 52"/>
                  <a:gd name="T5" fmla="*/ 6 h 36"/>
                  <a:gd name="T6" fmla="*/ 12 w 52"/>
                  <a:gd name="T7" fmla="*/ 2 h 36"/>
                  <a:gd name="T8" fmla="*/ 15 w 52"/>
                  <a:gd name="T9" fmla="*/ 0 h 36"/>
                  <a:gd name="T10" fmla="*/ 19 w 52"/>
                  <a:gd name="T11" fmla="*/ 0 h 36"/>
                  <a:gd name="T12" fmla="*/ 22 w 52"/>
                  <a:gd name="T13" fmla="*/ 0 h 36"/>
                  <a:gd name="T14" fmla="*/ 25 w 52"/>
                  <a:gd name="T15" fmla="*/ 2 h 36"/>
                  <a:gd name="T16" fmla="*/ 27 w 52"/>
                  <a:gd name="T17" fmla="*/ 3 h 36"/>
                  <a:gd name="T18" fmla="*/ 30 w 52"/>
                  <a:gd name="T19" fmla="*/ 6 h 36"/>
                  <a:gd name="T20" fmla="*/ 31 w 52"/>
                  <a:gd name="T21" fmla="*/ 3 h 36"/>
                  <a:gd name="T22" fmla="*/ 34 w 52"/>
                  <a:gd name="T23" fmla="*/ 2 h 36"/>
                  <a:gd name="T24" fmla="*/ 37 w 52"/>
                  <a:gd name="T25" fmla="*/ 0 h 36"/>
                  <a:gd name="T26" fmla="*/ 40 w 52"/>
                  <a:gd name="T27" fmla="*/ 0 h 36"/>
                  <a:gd name="T28" fmla="*/ 43 w 52"/>
                  <a:gd name="T29" fmla="*/ 0 h 36"/>
                  <a:gd name="T30" fmla="*/ 46 w 52"/>
                  <a:gd name="T31" fmla="*/ 2 h 36"/>
                  <a:gd name="T32" fmla="*/ 49 w 52"/>
                  <a:gd name="T33" fmla="*/ 3 h 36"/>
                  <a:gd name="T34" fmla="*/ 51 w 52"/>
                  <a:gd name="T35" fmla="*/ 6 h 36"/>
                  <a:gd name="T36" fmla="*/ 51 w 52"/>
                  <a:gd name="T37" fmla="*/ 9 h 36"/>
                  <a:gd name="T38" fmla="*/ 52 w 52"/>
                  <a:gd name="T39" fmla="*/ 14 h 36"/>
                  <a:gd name="T40" fmla="*/ 52 w 52"/>
                  <a:gd name="T41" fmla="*/ 36 h 36"/>
                  <a:gd name="T42" fmla="*/ 42 w 52"/>
                  <a:gd name="T43" fmla="*/ 36 h 36"/>
                  <a:gd name="T44" fmla="*/ 42 w 52"/>
                  <a:gd name="T45" fmla="*/ 17 h 36"/>
                  <a:gd name="T46" fmla="*/ 42 w 52"/>
                  <a:gd name="T47" fmla="*/ 12 h 36"/>
                  <a:gd name="T48" fmla="*/ 42 w 52"/>
                  <a:gd name="T49" fmla="*/ 9 h 36"/>
                  <a:gd name="T50" fmla="*/ 40 w 52"/>
                  <a:gd name="T51" fmla="*/ 8 h 36"/>
                  <a:gd name="T52" fmla="*/ 37 w 52"/>
                  <a:gd name="T53" fmla="*/ 8 h 36"/>
                  <a:gd name="T54" fmla="*/ 36 w 52"/>
                  <a:gd name="T55" fmla="*/ 8 h 36"/>
                  <a:gd name="T56" fmla="*/ 34 w 52"/>
                  <a:gd name="T57" fmla="*/ 8 h 36"/>
                  <a:gd name="T58" fmla="*/ 31 w 52"/>
                  <a:gd name="T59" fmla="*/ 9 h 36"/>
                  <a:gd name="T60" fmla="*/ 31 w 52"/>
                  <a:gd name="T61" fmla="*/ 12 h 36"/>
                  <a:gd name="T62" fmla="*/ 30 w 52"/>
                  <a:gd name="T63" fmla="*/ 15 h 36"/>
                  <a:gd name="T64" fmla="*/ 30 w 52"/>
                  <a:gd name="T65" fmla="*/ 20 h 36"/>
                  <a:gd name="T66" fmla="*/ 30 w 52"/>
                  <a:gd name="T67" fmla="*/ 36 h 36"/>
                  <a:gd name="T68" fmla="*/ 21 w 52"/>
                  <a:gd name="T69" fmla="*/ 36 h 36"/>
                  <a:gd name="T70" fmla="*/ 21 w 52"/>
                  <a:gd name="T71" fmla="*/ 17 h 36"/>
                  <a:gd name="T72" fmla="*/ 21 w 52"/>
                  <a:gd name="T73" fmla="*/ 12 h 36"/>
                  <a:gd name="T74" fmla="*/ 21 w 52"/>
                  <a:gd name="T75" fmla="*/ 11 h 36"/>
                  <a:gd name="T76" fmla="*/ 19 w 52"/>
                  <a:gd name="T77" fmla="*/ 9 h 36"/>
                  <a:gd name="T78" fmla="*/ 19 w 52"/>
                  <a:gd name="T79" fmla="*/ 8 h 36"/>
                  <a:gd name="T80" fmla="*/ 18 w 52"/>
                  <a:gd name="T81" fmla="*/ 8 h 36"/>
                  <a:gd name="T82" fmla="*/ 16 w 52"/>
                  <a:gd name="T83" fmla="*/ 8 h 36"/>
                  <a:gd name="T84" fmla="*/ 13 w 52"/>
                  <a:gd name="T85" fmla="*/ 8 h 36"/>
                  <a:gd name="T86" fmla="*/ 12 w 52"/>
                  <a:gd name="T87" fmla="*/ 8 h 36"/>
                  <a:gd name="T88" fmla="*/ 10 w 52"/>
                  <a:gd name="T89" fmla="*/ 9 h 36"/>
                  <a:gd name="T90" fmla="*/ 9 w 52"/>
                  <a:gd name="T91" fmla="*/ 12 h 36"/>
                  <a:gd name="T92" fmla="*/ 9 w 52"/>
                  <a:gd name="T93" fmla="*/ 15 h 36"/>
                  <a:gd name="T94" fmla="*/ 9 w 52"/>
                  <a:gd name="T95" fmla="*/ 20 h 36"/>
                  <a:gd name="T96" fmla="*/ 9 w 52"/>
                  <a:gd name="T97" fmla="*/ 36 h 36"/>
                  <a:gd name="T98" fmla="*/ 0 w 52"/>
                  <a:gd name="T99" fmla="*/ 36 h 36"/>
                  <a:gd name="T100" fmla="*/ 0 w 52"/>
                  <a:gd name="T10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2" h="36">
                    <a:moveTo>
                      <a:pt x="0" y="0"/>
                    </a:moveTo>
                    <a:lnTo>
                      <a:pt x="9" y="0"/>
                    </a:lnTo>
                    <a:lnTo>
                      <a:pt x="9" y="6"/>
                    </a:lnTo>
                    <a:lnTo>
                      <a:pt x="12" y="2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7" y="3"/>
                    </a:lnTo>
                    <a:lnTo>
                      <a:pt x="30" y="6"/>
                    </a:lnTo>
                    <a:lnTo>
                      <a:pt x="31" y="3"/>
                    </a:lnTo>
                    <a:lnTo>
                      <a:pt x="34" y="2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6" y="2"/>
                    </a:lnTo>
                    <a:lnTo>
                      <a:pt x="49" y="3"/>
                    </a:lnTo>
                    <a:lnTo>
                      <a:pt x="51" y="6"/>
                    </a:lnTo>
                    <a:lnTo>
                      <a:pt x="51" y="9"/>
                    </a:lnTo>
                    <a:lnTo>
                      <a:pt x="52" y="14"/>
                    </a:lnTo>
                    <a:lnTo>
                      <a:pt x="52" y="36"/>
                    </a:lnTo>
                    <a:lnTo>
                      <a:pt x="42" y="36"/>
                    </a:lnTo>
                    <a:lnTo>
                      <a:pt x="42" y="17"/>
                    </a:lnTo>
                    <a:lnTo>
                      <a:pt x="42" y="12"/>
                    </a:lnTo>
                    <a:lnTo>
                      <a:pt x="42" y="9"/>
                    </a:lnTo>
                    <a:lnTo>
                      <a:pt x="40" y="8"/>
                    </a:lnTo>
                    <a:lnTo>
                      <a:pt x="37" y="8"/>
                    </a:lnTo>
                    <a:lnTo>
                      <a:pt x="36" y="8"/>
                    </a:lnTo>
                    <a:lnTo>
                      <a:pt x="34" y="8"/>
                    </a:lnTo>
                    <a:lnTo>
                      <a:pt x="31" y="9"/>
                    </a:lnTo>
                    <a:lnTo>
                      <a:pt x="31" y="12"/>
                    </a:lnTo>
                    <a:lnTo>
                      <a:pt x="30" y="15"/>
                    </a:lnTo>
                    <a:lnTo>
                      <a:pt x="30" y="20"/>
                    </a:lnTo>
                    <a:lnTo>
                      <a:pt x="30" y="36"/>
                    </a:lnTo>
                    <a:lnTo>
                      <a:pt x="21" y="36"/>
                    </a:lnTo>
                    <a:lnTo>
                      <a:pt x="21" y="17"/>
                    </a:lnTo>
                    <a:lnTo>
                      <a:pt x="21" y="12"/>
                    </a:lnTo>
                    <a:lnTo>
                      <a:pt x="21" y="11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10" y="9"/>
                    </a:lnTo>
                    <a:lnTo>
                      <a:pt x="9" y="12"/>
                    </a:lnTo>
                    <a:lnTo>
                      <a:pt x="9" y="15"/>
                    </a:lnTo>
                    <a:lnTo>
                      <a:pt x="9" y="20"/>
                    </a:lnTo>
                    <a:lnTo>
                      <a:pt x="9" y="36"/>
                    </a:lnTo>
                    <a:lnTo>
                      <a:pt x="0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98" name="Freeform 3554"/>
              <p:cNvSpPr>
                <a:spLocks/>
              </p:cNvSpPr>
              <p:nvPr/>
            </p:nvSpPr>
            <p:spPr bwMode="auto">
              <a:xfrm>
                <a:off x="1431" y="3261"/>
                <a:ext cx="32" cy="33"/>
              </a:xfrm>
              <a:custGeom>
                <a:avLst/>
                <a:gdLst>
                  <a:gd name="T0" fmla="*/ 18 w 32"/>
                  <a:gd name="T1" fmla="*/ 24 h 33"/>
                  <a:gd name="T2" fmla="*/ 24 w 32"/>
                  <a:gd name="T3" fmla="*/ 13 h 33"/>
                  <a:gd name="T4" fmla="*/ 26 w 32"/>
                  <a:gd name="T5" fmla="*/ 12 h 33"/>
                  <a:gd name="T6" fmla="*/ 26 w 32"/>
                  <a:gd name="T7" fmla="*/ 9 h 33"/>
                  <a:gd name="T8" fmla="*/ 26 w 32"/>
                  <a:gd name="T9" fmla="*/ 7 h 33"/>
                  <a:gd name="T10" fmla="*/ 26 w 32"/>
                  <a:gd name="T11" fmla="*/ 6 h 33"/>
                  <a:gd name="T12" fmla="*/ 24 w 32"/>
                  <a:gd name="T13" fmla="*/ 4 h 33"/>
                  <a:gd name="T14" fmla="*/ 24 w 32"/>
                  <a:gd name="T15" fmla="*/ 3 h 33"/>
                  <a:gd name="T16" fmla="*/ 24 w 32"/>
                  <a:gd name="T17" fmla="*/ 1 h 33"/>
                  <a:gd name="T18" fmla="*/ 26 w 32"/>
                  <a:gd name="T19" fmla="*/ 0 h 33"/>
                  <a:gd name="T20" fmla="*/ 27 w 32"/>
                  <a:gd name="T21" fmla="*/ 0 h 33"/>
                  <a:gd name="T22" fmla="*/ 27 w 32"/>
                  <a:gd name="T23" fmla="*/ 0 h 33"/>
                  <a:gd name="T24" fmla="*/ 29 w 32"/>
                  <a:gd name="T25" fmla="*/ 0 h 33"/>
                  <a:gd name="T26" fmla="*/ 30 w 32"/>
                  <a:gd name="T27" fmla="*/ 0 h 33"/>
                  <a:gd name="T28" fmla="*/ 32 w 32"/>
                  <a:gd name="T29" fmla="*/ 1 h 33"/>
                  <a:gd name="T30" fmla="*/ 32 w 32"/>
                  <a:gd name="T31" fmla="*/ 3 h 33"/>
                  <a:gd name="T32" fmla="*/ 32 w 32"/>
                  <a:gd name="T33" fmla="*/ 4 h 33"/>
                  <a:gd name="T34" fmla="*/ 30 w 32"/>
                  <a:gd name="T35" fmla="*/ 6 h 33"/>
                  <a:gd name="T36" fmla="*/ 30 w 32"/>
                  <a:gd name="T37" fmla="*/ 7 h 33"/>
                  <a:gd name="T38" fmla="*/ 29 w 32"/>
                  <a:gd name="T39" fmla="*/ 10 h 33"/>
                  <a:gd name="T40" fmla="*/ 23 w 32"/>
                  <a:gd name="T41" fmla="*/ 19 h 33"/>
                  <a:gd name="T42" fmla="*/ 15 w 32"/>
                  <a:gd name="T43" fmla="*/ 33 h 33"/>
                  <a:gd name="T44" fmla="*/ 14 w 32"/>
                  <a:gd name="T45" fmla="*/ 33 h 33"/>
                  <a:gd name="T46" fmla="*/ 6 w 32"/>
                  <a:gd name="T47" fmla="*/ 10 h 33"/>
                  <a:gd name="T48" fmla="*/ 5 w 32"/>
                  <a:gd name="T49" fmla="*/ 7 h 33"/>
                  <a:gd name="T50" fmla="*/ 3 w 32"/>
                  <a:gd name="T51" fmla="*/ 4 h 33"/>
                  <a:gd name="T52" fmla="*/ 2 w 32"/>
                  <a:gd name="T53" fmla="*/ 3 h 33"/>
                  <a:gd name="T54" fmla="*/ 0 w 32"/>
                  <a:gd name="T55" fmla="*/ 3 h 33"/>
                  <a:gd name="T56" fmla="*/ 0 w 32"/>
                  <a:gd name="T57" fmla="*/ 3 h 33"/>
                  <a:gd name="T58" fmla="*/ 0 w 32"/>
                  <a:gd name="T59" fmla="*/ 3 h 33"/>
                  <a:gd name="T60" fmla="*/ 0 w 32"/>
                  <a:gd name="T61" fmla="*/ 1 h 33"/>
                  <a:gd name="T62" fmla="*/ 6 w 32"/>
                  <a:gd name="T63" fmla="*/ 0 h 33"/>
                  <a:gd name="T64" fmla="*/ 8 w 32"/>
                  <a:gd name="T65" fmla="*/ 0 h 33"/>
                  <a:gd name="T66" fmla="*/ 9 w 32"/>
                  <a:gd name="T67" fmla="*/ 3 h 33"/>
                  <a:gd name="T68" fmla="*/ 11 w 32"/>
                  <a:gd name="T69" fmla="*/ 7 h 33"/>
                  <a:gd name="T70" fmla="*/ 18 w 32"/>
                  <a:gd name="T71" fmla="*/ 2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" h="33">
                    <a:moveTo>
                      <a:pt x="18" y="24"/>
                    </a:moveTo>
                    <a:lnTo>
                      <a:pt x="24" y="13"/>
                    </a:lnTo>
                    <a:lnTo>
                      <a:pt x="26" y="12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6" y="6"/>
                    </a:lnTo>
                    <a:lnTo>
                      <a:pt x="24" y="4"/>
                    </a:lnTo>
                    <a:lnTo>
                      <a:pt x="24" y="3"/>
                    </a:lnTo>
                    <a:lnTo>
                      <a:pt x="24" y="1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2" y="1"/>
                    </a:lnTo>
                    <a:lnTo>
                      <a:pt x="32" y="3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29" y="10"/>
                    </a:lnTo>
                    <a:lnTo>
                      <a:pt x="23" y="19"/>
                    </a:lnTo>
                    <a:lnTo>
                      <a:pt x="15" y="33"/>
                    </a:lnTo>
                    <a:lnTo>
                      <a:pt x="14" y="33"/>
                    </a:lnTo>
                    <a:lnTo>
                      <a:pt x="6" y="10"/>
                    </a:lnTo>
                    <a:lnTo>
                      <a:pt x="5" y="7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3"/>
                    </a:lnTo>
                    <a:lnTo>
                      <a:pt x="11" y="7"/>
                    </a:lnTo>
                    <a:lnTo>
                      <a:pt x="18" y="2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899" name="Freeform 3555"/>
              <p:cNvSpPr>
                <a:spLocks/>
              </p:cNvSpPr>
              <p:nvPr/>
            </p:nvSpPr>
            <p:spPr bwMode="auto">
              <a:xfrm>
                <a:off x="1488" y="3243"/>
                <a:ext cx="48" cy="49"/>
              </a:xfrm>
              <a:custGeom>
                <a:avLst/>
                <a:gdLst>
                  <a:gd name="T0" fmla="*/ 0 w 48"/>
                  <a:gd name="T1" fmla="*/ 49 h 49"/>
                  <a:gd name="T2" fmla="*/ 0 w 48"/>
                  <a:gd name="T3" fmla="*/ 0 h 49"/>
                  <a:gd name="T4" fmla="*/ 17 w 48"/>
                  <a:gd name="T5" fmla="*/ 0 h 49"/>
                  <a:gd name="T6" fmla="*/ 24 w 48"/>
                  <a:gd name="T7" fmla="*/ 34 h 49"/>
                  <a:gd name="T8" fmla="*/ 32 w 48"/>
                  <a:gd name="T9" fmla="*/ 0 h 49"/>
                  <a:gd name="T10" fmla="*/ 48 w 48"/>
                  <a:gd name="T11" fmla="*/ 0 h 49"/>
                  <a:gd name="T12" fmla="*/ 48 w 48"/>
                  <a:gd name="T13" fmla="*/ 49 h 49"/>
                  <a:gd name="T14" fmla="*/ 39 w 48"/>
                  <a:gd name="T15" fmla="*/ 49 h 49"/>
                  <a:gd name="T16" fmla="*/ 39 w 48"/>
                  <a:gd name="T17" fmla="*/ 10 h 49"/>
                  <a:gd name="T18" fmla="*/ 30 w 48"/>
                  <a:gd name="T19" fmla="*/ 49 h 49"/>
                  <a:gd name="T20" fmla="*/ 18 w 48"/>
                  <a:gd name="T21" fmla="*/ 49 h 49"/>
                  <a:gd name="T22" fmla="*/ 9 w 48"/>
                  <a:gd name="T23" fmla="*/ 10 h 49"/>
                  <a:gd name="T24" fmla="*/ 9 w 48"/>
                  <a:gd name="T25" fmla="*/ 49 h 49"/>
                  <a:gd name="T26" fmla="*/ 0 w 48"/>
                  <a:gd name="T2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49">
                    <a:moveTo>
                      <a:pt x="0" y="49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24" y="34"/>
                    </a:lnTo>
                    <a:lnTo>
                      <a:pt x="32" y="0"/>
                    </a:lnTo>
                    <a:lnTo>
                      <a:pt x="48" y="0"/>
                    </a:lnTo>
                    <a:lnTo>
                      <a:pt x="48" y="49"/>
                    </a:lnTo>
                    <a:lnTo>
                      <a:pt x="39" y="49"/>
                    </a:lnTo>
                    <a:lnTo>
                      <a:pt x="39" y="10"/>
                    </a:lnTo>
                    <a:lnTo>
                      <a:pt x="30" y="49"/>
                    </a:lnTo>
                    <a:lnTo>
                      <a:pt x="18" y="49"/>
                    </a:lnTo>
                    <a:lnTo>
                      <a:pt x="9" y="10"/>
                    </a:lnTo>
                    <a:lnTo>
                      <a:pt x="9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00" name="Freeform 3556"/>
              <p:cNvSpPr>
                <a:spLocks/>
              </p:cNvSpPr>
              <p:nvPr/>
            </p:nvSpPr>
            <p:spPr bwMode="auto">
              <a:xfrm>
                <a:off x="1544" y="3243"/>
                <a:ext cx="43" cy="49"/>
              </a:xfrm>
              <a:custGeom>
                <a:avLst/>
                <a:gdLst>
                  <a:gd name="T0" fmla="*/ 33 w 43"/>
                  <a:gd name="T1" fmla="*/ 30 h 49"/>
                  <a:gd name="T2" fmla="*/ 43 w 43"/>
                  <a:gd name="T3" fmla="*/ 33 h 49"/>
                  <a:gd name="T4" fmla="*/ 40 w 43"/>
                  <a:gd name="T5" fmla="*/ 39 h 49"/>
                  <a:gd name="T6" fmla="*/ 39 w 43"/>
                  <a:gd name="T7" fmla="*/ 42 h 49"/>
                  <a:gd name="T8" fmla="*/ 36 w 43"/>
                  <a:gd name="T9" fmla="*/ 46 h 49"/>
                  <a:gd name="T10" fmla="*/ 31 w 43"/>
                  <a:gd name="T11" fmla="*/ 48 h 49"/>
                  <a:gd name="T12" fmla="*/ 27 w 43"/>
                  <a:gd name="T13" fmla="*/ 49 h 49"/>
                  <a:gd name="T14" fmla="*/ 22 w 43"/>
                  <a:gd name="T15" fmla="*/ 49 h 49"/>
                  <a:gd name="T16" fmla="*/ 16 w 43"/>
                  <a:gd name="T17" fmla="*/ 49 h 49"/>
                  <a:gd name="T18" fmla="*/ 10 w 43"/>
                  <a:gd name="T19" fmla="*/ 46 h 49"/>
                  <a:gd name="T20" fmla="*/ 6 w 43"/>
                  <a:gd name="T21" fmla="*/ 43 h 49"/>
                  <a:gd name="T22" fmla="*/ 3 w 43"/>
                  <a:gd name="T23" fmla="*/ 39 h 49"/>
                  <a:gd name="T24" fmla="*/ 0 w 43"/>
                  <a:gd name="T25" fmla="*/ 31 h 49"/>
                  <a:gd name="T26" fmla="*/ 0 w 43"/>
                  <a:gd name="T27" fmla="*/ 25 h 49"/>
                  <a:gd name="T28" fmla="*/ 0 w 43"/>
                  <a:gd name="T29" fmla="*/ 18 h 49"/>
                  <a:gd name="T30" fmla="*/ 3 w 43"/>
                  <a:gd name="T31" fmla="*/ 12 h 49"/>
                  <a:gd name="T32" fmla="*/ 6 w 43"/>
                  <a:gd name="T33" fmla="*/ 6 h 49"/>
                  <a:gd name="T34" fmla="*/ 10 w 43"/>
                  <a:gd name="T35" fmla="*/ 3 h 49"/>
                  <a:gd name="T36" fmla="*/ 16 w 43"/>
                  <a:gd name="T37" fmla="*/ 0 h 49"/>
                  <a:gd name="T38" fmla="*/ 22 w 43"/>
                  <a:gd name="T39" fmla="*/ 0 h 49"/>
                  <a:gd name="T40" fmla="*/ 28 w 43"/>
                  <a:gd name="T41" fmla="*/ 0 h 49"/>
                  <a:gd name="T42" fmla="*/ 33 w 43"/>
                  <a:gd name="T43" fmla="*/ 1 h 49"/>
                  <a:gd name="T44" fmla="*/ 37 w 43"/>
                  <a:gd name="T45" fmla="*/ 4 h 49"/>
                  <a:gd name="T46" fmla="*/ 40 w 43"/>
                  <a:gd name="T47" fmla="*/ 9 h 49"/>
                  <a:gd name="T48" fmla="*/ 42 w 43"/>
                  <a:gd name="T49" fmla="*/ 15 h 49"/>
                  <a:gd name="T50" fmla="*/ 33 w 43"/>
                  <a:gd name="T51" fmla="*/ 16 h 49"/>
                  <a:gd name="T52" fmla="*/ 31 w 43"/>
                  <a:gd name="T53" fmla="*/ 13 h 49"/>
                  <a:gd name="T54" fmla="*/ 28 w 43"/>
                  <a:gd name="T55" fmla="*/ 10 h 49"/>
                  <a:gd name="T56" fmla="*/ 25 w 43"/>
                  <a:gd name="T57" fmla="*/ 9 h 49"/>
                  <a:gd name="T58" fmla="*/ 22 w 43"/>
                  <a:gd name="T59" fmla="*/ 7 h 49"/>
                  <a:gd name="T60" fmla="*/ 16 w 43"/>
                  <a:gd name="T61" fmla="*/ 9 h 49"/>
                  <a:gd name="T62" fmla="*/ 12 w 43"/>
                  <a:gd name="T63" fmla="*/ 12 h 49"/>
                  <a:gd name="T64" fmla="*/ 10 w 43"/>
                  <a:gd name="T65" fmla="*/ 15 h 49"/>
                  <a:gd name="T66" fmla="*/ 9 w 43"/>
                  <a:gd name="T67" fmla="*/ 19 h 49"/>
                  <a:gd name="T68" fmla="*/ 9 w 43"/>
                  <a:gd name="T69" fmla="*/ 24 h 49"/>
                  <a:gd name="T70" fmla="*/ 9 w 43"/>
                  <a:gd name="T71" fmla="*/ 30 h 49"/>
                  <a:gd name="T72" fmla="*/ 10 w 43"/>
                  <a:gd name="T73" fmla="*/ 34 h 49"/>
                  <a:gd name="T74" fmla="*/ 12 w 43"/>
                  <a:gd name="T75" fmla="*/ 37 h 49"/>
                  <a:gd name="T76" fmla="*/ 15 w 43"/>
                  <a:gd name="T77" fmla="*/ 39 h 49"/>
                  <a:gd name="T78" fmla="*/ 18 w 43"/>
                  <a:gd name="T79" fmla="*/ 40 h 49"/>
                  <a:gd name="T80" fmla="*/ 22 w 43"/>
                  <a:gd name="T81" fmla="*/ 40 h 49"/>
                  <a:gd name="T82" fmla="*/ 25 w 43"/>
                  <a:gd name="T83" fmla="*/ 40 h 49"/>
                  <a:gd name="T84" fmla="*/ 28 w 43"/>
                  <a:gd name="T85" fmla="*/ 39 h 49"/>
                  <a:gd name="T86" fmla="*/ 31 w 43"/>
                  <a:gd name="T87" fmla="*/ 36 h 49"/>
                  <a:gd name="T88" fmla="*/ 33 w 43"/>
                  <a:gd name="T89" fmla="*/ 3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" h="49">
                    <a:moveTo>
                      <a:pt x="33" y="30"/>
                    </a:moveTo>
                    <a:lnTo>
                      <a:pt x="43" y="33"/>
                    </a:lnTo>
                    <a:lnTo>
                      <a:pt x="40" y="39"/>
                    </a:lnTo>
                    <a:lnTo>
                      <a:pt x="39" y="42"/>
                    </a:lnTo>
                    <a:lnTo>
                      <a:pt x="36" y="46"/>
                    </a:lnTo>
                    <a:lnTo>
                      <a:pt x="31" y="48"/>
                    </a:lnTo>
                    <a:lnTo>
                      <a:pt x="27" y="49"/>
                    </a:lnTo>
                    <a:lnTo>
                      <a:pt x="22" y="49"/>
                    </a:lnTo>
                    <a:lnTo>
                      <a:pt x="16" y="49"/>
                    </a:lnTo>
                    <a:lnTo>
                      <a:pt x="10" y="46"/>
                    </a:lnTo>
                    <a:lnTo>
                      <a:pt x="6" y="43"/>
                    </a:lnTo>
                    <a:lnTo>
                      <a:pt x="3" y="39"/>
                    </a:lnTo>
                    <a:lnTo>
                      <a:pt x="0" y="31"/>
                    </a:lnTo>
                    <a:lnTo>
                      <a:pt x="0" y="25"/>
                    </a:lnTo>
                    <a:lnTo>
                      <a:pt x="0" y="18"/>
                    </a:lnTo>
                    <a:lnTo>
                      <a:pt x="3" y="12"/>
                    </a:lnTo>
                    <a:lnTo>
                      <a:pt x="6" y="6"/>
                    </a:lnTo>
                    <a:lnTo>
                      <a:pt x="10" y="3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7" y="4"/>
                    </a:lnTo>
                    <a:lnTo>
                      <a:pt x="40" y="9"/>
                    </a:lnTo>
                    <a:lnTo>
                      <a:pt x="42" y="15"/>
                    </a:lnTo>
                    <a:lnTo>
                      <a:pt x="33" y="16"/>
                    </a:lnTo>
                    <a:lnTo>
                      <a:pt x="31" y="13"/>
                    </a:lnTo>
                    <a:lnTo>
                      <a:pt x="28" y="10"/>
                    </a:lnTo>
                    <a:lnTo>
                      <a:pt x="25" y="9"/>
                    </a:lnTo>
                    <a:lnTo>
                      <a:pt x="22" y="7"/>
                    </a:lnTo>
                    <a:lnTo>
                      <a:pt x="16" y="9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9" y="19"/>
                    </a:lnTo>
                    <a:lnTo>
                      <a:pt x="9" y="24"/>
                    </a:lnTo>
                    <a:lnTo>
                      <a:pt x="9" y="30"/>
                    </a:lnTo>
                    <a:lnTo>
                      <a:pt x="10" y="34"/>
                    </a:lnTo>
                    <a:lnTo>
                      <a:pt x="12" y="37"/>
                    </a:lnTo>
                    <a:lnTo>
                      <a:pt x="15" y="39"/>
                    </a:lnTo>
                    <a:lnTo>
                      <a:pt x="18" y="40"/>
                    </a:lnTo>
                    <a:lnTo>
                      <a:pt x="22" y="40"/>
                    </a:lnTo>
                    <a:lnTo>
                      <a:pt x="25" y="40"/>
                    </a:lnTo>
                    <a:lnTo>
                      <a:pt x="28" y="39"/>
                    </a:lnTo>
                    <a:lnTo>
                      <a:pt x="31" y="36"/>
                    </a:lnTo>
                    <a:lnTo>
                      <a:pt x="33" y="3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01" name="Rectangle 3557"/>
              <p:cNvSpPr>
                <a:spLocks noChangeArrowheads="1"/>
              </p:cNvSpPr>
              <p:nvPr/>
            </p:nvSpPr>
            <p:spPr bwMode="auto">
              <a:xfrm>
                <a:off x="1955" y="3115"/>
                <a:ext cx="889" cy="888"/>
              </a:xfrm>
              <a:prstGeom prst="rect">
                <a:avLst/>
              </a:prstGeom>
              <a:noFill/>
              <a:ln w="793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02" name="Freeform 3558"/>
              <p:cNvSpPr>
                <a:spLocks/>
              </p:cNvSpPr>
              <p:nvPr/>
            </p:nvSpPr>
            <p:spPr bwMode="auto">
              <a:xfrm>
                <a:off x="2327" y="39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03" name="Freeform 3559"/>
              <p:cNvSpPr>
                <a:spLocks/>
              </p:cNvSpPr>
              <p:nvPr/>
            </p:nvSpPr>
            <p:spPr bwMode="auto">
              <a:xfrm>
                <a:off x="2256" y="39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04" name="Freeform 3560"/>
              <p:cNvSpPr>
                <a:spLocks/>
              </p:cNvSpPr>
              <p:nvPr/>
            </p:nvSpPr>
            <p:spPr bwMode="auto">
              <a:xfrm>
                <a:off x="2256" y="39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05" name="Freeform 3561"/>
              <p:cNvSpPr>
                <a:spLocks/>
              </p:cNvSpPr>
              <p:nvPr/>
            </p:nvSpPr>
            <p:spPr bwMode="auto">
              <a:xfrm>
                <a:off x="2249" y="39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06" name="Freeform 3562"/>
              <p:cNvSpPr>
                <a:spLocks/>
              </p:cNvSpPr>
              <p:nvPr/>
            </p:nvSpPr>
            <p:spPr bwMode="auto">
              <a:xfrm>
                <a:off x="2235" y="39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07" name="Freeform 3563"/>
              <p:cNvSpPr>
                <a:spLocks/>
              </p:cNvSpPr>
              <p:nvPr/>
            </p:nvSpPr>
            <p:spPr bwMode="auto">
              <a:xfrm>
                <a:off x="2223" y="39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08" name="Freeform 3564"/>
              <p:cNvSpPr>
                <a:spLocks/>
              </p:cNvSpPr>
              <p:nvPr/>
            </p:nvSpPr>
            <p:spPr bwMode="auto">
              <a:xfrm>
                <a:off x="2186" y="39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09" name="Freeform 3565"/>
              <p:cNvSpPr>
                <a:spLocks/>
              </p:cNvSpPr>
              <p:nvPr/>
            </p:nvSpPr>
            <p:spPr bwMode="auto">
              <a:xfrm>
                <a:off x="2673" y="39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10" name="Freeform 3566"/>
              <p:cNvSpPr>
                <a:spLocks/>
              </p:cNvSpPr>
              <p:nvPr/>
            </p:nvSpPr>
            <p:spPr bwMode="auto">
              <a:xfrm>
                <a:off x="2664" y="39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11" name="Freeform 3567"/>
              <p:cNvSpPr>
                <a:spLocks/>
              </p:cNvSpPr>
              <p:nvPr/>
            </p:nvSpPr>
            <p:spPr bwMode="auto">
              <a:xfrm>
                <a:off x="2543" y="39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12" name="Freeform 3568"/>
              <p:cNvSpPr>
                <a:spLocks/>
              </p:cNvSpPr>
              <p:nvPr/>
            </p:nvSpPr>
            <p:spPr bwMode="auto">
              <a:xfrm>
                <a:off x="2505" y="39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13" name="Freeform 3569"/>
              <p:cNvSpPr>
                <a:spLocks/>
              </p:cNvSpPr>
              <p:nvPr/>
            </p:nvSpPr>
            <p:spPr bwMode="auto">
              <a:xfrm>
                <a:off x="2453" y="39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14" name="Freeform 3570"/>
              <p:cNvSpPr>
                <a:spLocks/>
              </p:cNvSpPr>
              <p:nvPr/>
            </p:nvSpPr>
            <p:spPr bwMode="auto">
              <a:xfrm>
                <a:off x="2436" y="39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15" name="Freeform 3571"/>
              <p:cNvSpPr>
                <a:spLocks/>
              </p:cNvSpPr>
              <p:nvPr/>
            </p:nvSpPr>
            <p:spPr bwMode="auto">
              <a:xfrm>
                <a:off x="2405" y="39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16" name="Freeform 3572"/>
              <p:cNvSpPr>
                <a:spLocks/>
              </p:cNvSpPr>
              <p:nvPr/>
            </p:nvSpPr>
            <p:spPr bwMode="auto">
              <a:xfrm>
                <a:off x="2397" y="39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17" name="Freeform 3573"/>
              <p:cNvSpPr>
                <a:spLocks/>
              </p:cNvSpPr>
              <p:nvPr/>
            </p:nvSpPr>
            <p:spPr bwMode="auto">
              <a:xfrm>
                <a:off x="2400" y="39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18" name="Freeform 3574"/>
              <p:cNvSpPr>
                <a:spLocks/>
              </p:cNvSpPr>
              <p:nvPr/>
            </p:nvSpPr>
            <p:spPr bwMode="auto">
              <a:xfrm>
                <a:off x="2358" y="39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19" name="Freeform 3575"/>
              <p:cNvSpPr>
                <a:spLocks/>
              </p:cNvSpPr>
              <p:nvPr/>
            </p:nvSpPr>
            <p:spPr bwMode="auto">
              <a:xfrm>
                <a:off x="2349" y="39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20" name="Freeform 3576"/>
              <p:cNvSpPr>
                <a:spLocks/>
              </p:cNvSpPr>
              <p:nvPr/>
            </p:nvSpPr>
            <p:spPr bwMode="auto">
              <a:xfrm>
                <a:off x="2334" y="39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21" name="Freeform 3577"/>
              <p:cNvSpPr>
                <a:spLocks/>
              </p:cNvSpPr>
              <p:nvPr/>
            </p:nvSpPr>
            <p:spPr bwMode="auto">
              <a:xfrm>
                <a:off x="2327" y="39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22" name="Freeform 3578"/>
              <p:cNvSpPr>
                <a:spLocks/>
              </p:cNvSpPr>
              <p:nvPr/>
            </p:nvSpPr>
            <p:spPr bwMode="auto">
              <a:xfrm>
                <a:off x="2298" y="39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23" name="Freeform 3579"/>
              <p:cNvSpPr>
                <a:spLocks/>
              </p:cNvSpPr>
              <p:nvPr/>
            </p:nvSpPr>
            <p:spPr bwMode="auto">
              <a:xfrm>
                <a:off x="2292" y="39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24" name="Freeform 3580"/>
              <p:cNvSpPr>
                <a:spLocks/>
              </p:cNvSpPr>
              <p:nvPr/>
            </p:nvSpPr>
            <p:spPr bwMode="auto">
              <a:xfrm>
                <a:off x="2258" y="39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25" name="Freeform 3581"/>
              <p:cNvSpPr>
                <a:spLocks/>
              </p:cNvSpPr>
              <p:nvPr/>
            </p:nvSpPr>
            <p:spPr bwMode="auto">
              <a:xfrm>
                <a:off x="2252" y="39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26" name="Freeform 3582"/>
              <p:cNvSpPr>
                <a:spLocks/>
              </p:cNvSpPr>
              <p:nvPr/>
            </p:nvSpPr>
            <p:spPr bwMode="auto">
              <a:xfrm>
                <a:off x="2246" y="39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27" name="Freeform 3583"/>
              <p:cNvSpPr>
                <a:spLocks/>
              </p:cNvSpPr>
              <p:nvPr/>
            </p:nvSpPr>
            <p:spPr bwMode="auto">
              <a:xfrm>
                <a:off x="2217" y="39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28" name="Freeform 3584"/>
              <p:cNvSpPr>
                <a:spLocks/>
              </p:cNvSpPr>
              <p:nvPr/>
            </p:nvSpPr>
            <p:spPr bwMode="auto">
              <a:xfrm>
                <a:off x="2171" y="39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29" name="Freeform 3585"/>
              <p:cNvSpPr>
                <a:spLocks/>
              </p:cNvSpPr>
              <p:nvPr/>
            </p:nvSpPr>
            <p:spPr bwMode="auto">
              <a:xfrm>
                <a:off x="2628" y="39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30" name="Freeform 3586"/>
              <p:cNvSpPr>
                <a:spLocks/>
              </p:cNvSpPr>
              <p:nvPr/>
            </p:nvSpPr>
            <p:spPr bwMode="auto">
              <a:xfrm>
                <a:off x="2459" y="39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31" name="Freeform 3587"/>
              <p:cNvSpPr>
                <a:spLocks/>
              </p:cNvSpPr>
              <p:nvPr/>
            </p:nvSpPr>
            <p:spPr bwMode="auto">
              <a:xfrm>
                <a:off x="2358" y="39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32" name="Freeform 3588"/>
              <p:cNvSpPr>
                <a:spLocks/>
              </p:cNvSpPr>
              <p:nvPr/>
            </p:nvSpPr>
            <p:spPr bwMode="auto">
              <a:xfrm>
                <a:off x="2346" y="39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33" name="Freeform 3589"/>
              <p:cNvSpPr>
                <a:spLocks/>
              </p:cNvSpPr>
              <p:nvPr/>
            </p:nvSpPr>
            <p:spPr bwMode="auto">
              <a:xfrm>
                <a:off x="2319" y="395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34" name="Freeform 3590"/>
              <p:cNvSpPr>
                <a:spLocks/>
              </p:cNvSpPr>
              <p:nvPr/>
            </p:nvSpPr>
            <p:spPr bwMode="auto">
              <a:xfrm>
                <a:off x="2325" y="395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35" name="Freeform 3591"/>
              <p:cNvSpPr>
                <a:spLocks/>
              </p:cNvSpPr>
              <p:nvPr/>
            </p:nvSpPr>
            <p:spPr bwMode="auto">
              <a:xfrm>
                <a:off x="2051" y="39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36" name="Freeform 3592"/>
              <p:cNvSpPr>
                <a:spLocks/>
              </p:cNvSpPr>
              <p:nvPr/>
            </p:nvSpPr>
            <p:spPr bwMode="auto">
              <a:xfrm>
                <a:off x="2426" y="39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37" name="Freeform 3593"/>
              <p:cNvSpPr>
                <a:spLocks/>
              </p:cNvSpPr>
              <p:nvPr/>
            </p:nvSpPr>
            <p:spPr bwMode="auto">
              <a:xfrm>
                <a:off x="2385" y="39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38" name="Freeform 3594"/>
              <p:cNvSpPr>
                <a:spLocks/>
              </p:cNvSpPr>
              <p:nvPr/>
            </p:nvSpPr>
            <p:spPr bwMode="auto">
              <a:xfrm>
                <a:off x="2376" y="39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39" name="Freeform 3595"/>
              <p:cNvSpPr>
                <a:spLocks/>
              </p:cNvSpPr>
              <p:nvPr/>
            </p:nvSpPr>
            <p:spPr bwMode="auto">
              <a:xfrm>
                <a:off x="2345" y="39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40" name="Freeform 3596"/>
              <p:cNvSpPr>
                <a:spLocks/>
              </p:cNvSpPr>
              <p:nvPr/>
            </p:nvSpPr>
            <p:spPr bwMode="auto">
              <a:xfrm>
                <a:off x="2315" y="39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41" name="Freeform 3597"/>
              <p:cNvSpPr>
                <a:spLocks/>
              </p:cNvSpPr>
              <p:nvPr/>
            </p:nvSpPr>
            <p:spPr bwMode="auto">
              <a:xfrm>
                <a:off x="2309" y="39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42" name="Freeform 3598"/>
              <p:cNvSpPr>
                <a:spLocks/>
              </p:cNvSpPr>
              <p:nvPr/>
            </p:nvSpPr>
            <p:spPr bwMode="auto">
              <a:xfrm>
                <a:off x="2297" y="39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43" name="Freeform 3599"/>
              <p:cNvSpPr>
                <a:spLocks/>
              </p:cNvSpPr>
              <p:nvPr/>
            </p:nvSpPr>
            <p:spPr bwMode="auto">
              <a:xfrm>
                <a:off x="2291" y="39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44" name="Freeform 3600"/>
              <p:cNvSpPr>
                <a:spLocks/>
              </p:cNvSpPr>
              <p:nvPr/>
            </p:nvSpPr>
            <p:spPr bwMode="auto">
              <a:xfrm>
                <a:off x="2261" y="39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45" name="Freeform 3601"/>
              <p:cNvSpPr>
                <a:spLocks/>
              </p:cNvSpPr>
              <p:nvPr/>
            </p:nvSpPr>
            <p:spPr bwMode="auto">
              <a:xfrm>
                <a:off x="2267" y="39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46" name="Freeform 3602"/>
              <p:cNvSpPr>
                <a:spLocks/>
              </p:cNvSpPr>
              <p:nvPr/>
            </p:nvSpPr>
            <p:spPr bwMode="auto">
              <a:xfrm>
                <a:off x="2267" y="39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47" name="Freeform 3603"/>
              <p:cNvSpPr>
                <a:spLocks/>
              </p:cNvSpPr>
              <p:nvPr/>
            </p:nvSpPr>
            <p:spPr bwMode="auto">
              <a:xfrm>
                <a:off x="2226" y="39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48" name="Freeform 3604"/>
              <p:cNvSpPr>
                <a:spLocks/>
              </p:cNvSpPr>
              <p:nvPr/>
            </p:nvSpPr>
            <p:spPr bwMode="auto">
              <a:xfrm>
                <a:off x="2187" y="39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49" name="Freeform 3605"/>
              <p:cNvSpPr>
                <a:spLocks/>
              </p:cNvSpPr>
              <p:nvPr/>
            </p:nvSpPr>
            <p:spPr bwMode="auto">
              <a:xfrm>
                <a:off x="2139" y="39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50" name="Freeform 3606"/>
              <p:cNvSpPr>
                <a:spLocks/>
              </p:cNvSpPr>
              <p:nvPr/>
            </p:nvSpPr>
            <p:spPr bwMode="auto">
              <a:xfrm>
                <a:off x="2112" y="39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51" name="Freeform 3607"/>
              <p:cNvSpPr>
                <a:spLocks/>
              </p:cNvSpPr>
              <p:nvPr/>
            </p:nvSpPr>
            <p:spPr bwMode="auto">
              <a:xfrm>
                <a:off x="2076" y="39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52" name="Freeform 3608"/>
              <p:cNvSpPr>
                <a:spLocks/>
              </p:cNvSpPr>
              <p:nvPr/>
            </p:nvSpPr>
            <p:spPr bwMode="auto">
              <a:xfrm>
                <a:off x="2459" y="39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53" name="Freeform 3609"/>
              <p:cNvSpPr>
                <a:spLocks/>
              </p:cNvSpPr>
              <p:nvPr/>
            </p:nvSpPr>
            <p:spPr bwMode="auto">
              <a:xfrm>
                <a:off x="2357" y="39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54" name="Freeform 3610"/>
              <p:cNvSpPr>
                <a:spLocks/>
              </p:cNvSpPr>
              <p:nvPr/>
            </p:nvSpPr>
            <p:spPr bwMode="auto">
              <a:xfrm>
                <a:off x="2273" y="39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55" name="Freeform 3611"/>
              <p:cNvSpPr>
                <a:spLocks/>
              </p:cNvSpPr>
              <p:nvPr/>
            </p:nvSpPr>
            <p:spPr bwMode="auto">
              <a:xfrm>
                <a:off x="2148" y="39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56" name="Freeform 3612"/>
              <p:cNvSpPr>
                <a:spLocks/>
              </p:cNvSpPr>
              <p:nvPr/>
            </p:nvSpPr>
            <p:spPr bwMode="auto">
              <a:xfrm>
                <a:off x="2142" y="39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57" name="Freeform 3613"/>
              <p:cNvSpPr>
                <a:spLocks/>
              </p:cNvSpPr>
              <p:nvPr/>
            </p:nvSpPr>
            <p:spPr bwMode="auto">
              <a:xfrm>
                <a:off x="2669" y="39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58" name="Freeform 3614"/>
              <p:cNvSpPr>
                <a:spLocks/>
              </p:cNvSpPr>
              <p:nvPr/>
            </p:nvSpPr>
            <p:spPr bwMode="auto">
              <a:xfrm>
                <a:off x="2624" y="39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59" name="Freeform 3615"/>
              <p:cNvSpPr>
                <a:spLocks/>
              </p:cNvSpPr>
              <p:nvPr/>
            </p:nvSpPr>
            <p:spPr bwMode="auto">
              <a:xfrm>
                <a:off x="2553" y="39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60" name="Freeform 3616"/>
              <p:cNvSpPr>
                <a:spLocks/>
              </p:cNvSpPr>
              <p:nvPr/>
            </p:nvSpPr>
            <p:spPr bwMode="auto">
              <a:xfrm>
                <a:off x="2441" y="39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61" name="Freeform 3617"/>
              <p:cNvSpPr>
                <a:spLocks/>
              </p:cNvSpPr>
              <p:nvPr/>
            </p:nvSpPr>
            <p:spPr bwMode="auto">
              <a:xfrm>
                <a:off x="2439" y="39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62" name="Freeform 3618"/>
              <p:cNvSpPr>
                <a:spLocks/>
              </p:cNvSpPr>
              <p:nvPr/>
            </p:nvSpPr>
            <p:spPr bwMode="auto">
              <a:xfrm>
                <a:off x="2421" y="39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63" name="Freeform 3619"/>
              <p:cNvSpPr>
                <a:spLocks/>
              </p:cNvSpPr>
              <p:nvPr/>
            </p:nvSpPr>
            <p:spPr bwMode="auto">
              <a:xfrm>
                <a:off x="2370" y="39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64" name="Freeform 3620"/>
              <p:cNvSpPr>
                <a:spLocks/>
              </p:cNvSpPr>
              <p:nvPr/>
            </p:nvSpPr>
            <p:spPr bwMode="auto">
              <a:xfrm>
                <a:off x="2357" y="39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65" name="Freeform 3621"/>
              <p:cNvSpPr>
                <a:spLocks/>
              </p:cNvSpPr>
              <p:nvPr/>
            </p:nvSpPr>
            <p:spPr bwMode="auto">
              <a:xfrm>
                <a:off x="2346" y="39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66" name="Freeform 3622"/>
              <p:cNvSpPr>
                <a:spLocks/>
              </p:cNvSpPr>
              <p:nvPr/>
            </p:nvSpPr>
            <p:spPr bwMode="auto">
              <a:xfrm>
                <a:off x="2351" y="39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67" name="Freeform 3623"/>
              <p:cNvSpPr>
                <a:spLocks/>
              </p:cNvSpPr>
              <p:nvPr/>
            </p:nvSpPr>
            <p:spPr bwMode="auto">
              <a:xfrm>
                <a:off x="2307" y="39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68" name="Freeform 3624"/>
              <p:cNvSpPr>
                <a:spLocks/>
              </p:cNvSpPr>
              <p:nvPr/>
            </p:nvSpPr>
            <p:spPr bwMode="auto">
              <a:xfrm>
                <a:off x="2294" y="397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69" name="Freeform 3625"/>
              <p:cNvSpPr>
                <a:spLocks/>
              </p:cNvSpPr>
              <p:nvPr/>
            </p:nvSpPr>
            <p:spPr bwMode="auto">
              <a:xfrm>
                <a:off x="2205" y="39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70" name="Freeform 3626"/>
              <p:cNvSpPr>
                <a:spLocks/>
              </p:cNvSpPr>
              <p:nvPr/>
            </p:nvSpPr>
            <p:spPr bwMode="auto">
              <a:xfrm>
                <a:off x="2208" y="39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71" name="Freeform 3627"/>
              <p:cNvSpPr>
                <a:spLocks/>
              </p:cNvSpPr>
              <p:nvPr/>
            </p:nvSpPr>
            <p:spPr bwMode="auto">
              <a:xfrm>
                <a:off x="2174" y="397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72" name="Freeform 3628"/>
              <p:cNvSpPr>
                <a:spLocks/>
              </p:cNvSpPr>
              <p:nvPr/>
            </p:nvSpPr>
            <p:spPr bwMode="auto">
              <a:xfrm>
                <a:off x="2118" y="39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73" name="Freeform 3629"/>
              <p:cNvSpPr>
                <a:spLocks/>
              </p:cNvSpPr>
              <p:nvPr/>
            </p:nvSpPr>
            <p:spPr bwMode="auto">
              <a:xfrm>
                <a:off x="2670" y="39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74" name="Freeform 3630"/>
              <p:cNvSpPr>
                <a:spLocks/>
              </p:cNvSpPr>
              <p:nvPr/>
            </p:nvSpPr>
            <p:spPr bwMode="auto">
              <a:xfrm>
                <a:off x="2453" y="397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75" name="Freeform 3631"/>
              <p:cNvSpPr>
                <a:spLocks/>
              </p:cNvSpPr>
              <p:nvPr/>
            </p:nvSpPr>
            <p:spPr bwMode="auto">
              <a:xfrm>
                <a:off x="2408" y="39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76" name="Freeform 3632"/>
              <p:cNvSpPr>
                <a:spLocks/>
              </p:cNvSpPr>
              <p:nvPr/>
            </p:nvSpPr>
            <p:spPr bwMode="auto">
              <a:xfrm>
                <a:off x="2409" y="397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77" name="Freeform 3633"/>
              <p:cNvSpPr>
                <a:spLocks/>
              </p:cNvSpPr>
              <p:nvPr/>
            </p:nvSpPr>
            <p:spPr bwMode="auto">
              <a:xfrm>
                <a:off x="2391" y="397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78" name="Freeform 3634"/>
              <p:cNvSpPr>
                <a:spLocks/>
              </p:cNvSpPr>
              <p:nvPr/>
            </p:nvSpPr>
            <p:spPr bwMode="auto">
              <a:xfrm>
                <a:off x="2352" y="39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79" name="Freeform 3635"/>
              <p:cNvSpPr>
                <a:spLocks/>
              </p:cNvSpPr>
              <p:nvPr/>
            </p:nvSpPr>
            <p:spPr bwMode="auto">
              <a:xfrm>
                <a:off x="2345" y="39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80" name="Freeform 3636"/>
              <p:cNvSpPr>
                <a:spLocks/>
              </p:cNvSpPr>
              <p:nvPr/>
            </p:nvSpPr>
            <p:spPr bwMode="auto">
              <a:xfrm>
                <a:off x="2247" y="39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81" name="Freeform 3637"/>
              <p:cNvSpPr>
                <a:spLocks/>
              </p:cNvSpPr>
              <p:nvPr/>
            </p:nvSpPr>
            <p:spPr bwMode="auto">
              <a:xfrm>
                <a:off x="2135" y="39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82" name="Freeform 3638"/>
              <p:cNvSpPr>
                <a:spLocks/>
              </p:cNvSpPr>
              <p:nvPr/>
            </p:nvSpPr>
            <p:spPr bwMode="auto">
              <a:xfrm>
                <a:off x="2399" y="39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83" name="Freeform 3639"/>
              <p:cNvSpPr>
                <a:spLocks/>
              </p:cNvSpPr>
              <p:nvPr/>
            </p:nvSpPr>
            <p:spPr bwMode="auto">
              <a:xfrm>
                <a:off x="2393" y="39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84" name="Freeform 3640"/>
              <p:cNvSpPr>
                <a:spLocks/>
              </p:cNvSpPr>
              <p:nvPr/>
            </p:nvSpPr>
            <p:spPr bwMode="auto">
              <a:xfrm>
                <a:off x="2343" y="39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85" name="Freeform 3641"/>
              <p:cNvSpPr>
                <a:spLocks/>
              </p:cNvSpPr>
              <p:nvPr/>
            </p:nvSpPr>
            <p:spPr bwMode="auto">
              <a:xfrm>
                <a:off x="2252" y="39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86" name="Freeform 3642"/>
              <p:cNvSpPr>
                <a:spLocks/>
              </p:cNvSpPr>
              <p:nvPr/>
            </p:nvSpPr>
            <p:spPr bwMode="auto">
              <a:xfrm>
                <a:off x="2243" y="39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87" name="Freeform 3643"/>
              <p:cNvSpPr>
                <a:spLocks/>
              </p:cNvSpPr>
              <p:nvPr/>
            </p:nvSpPr>
            <p:spPr bwMode="auto">
              <a:xfrm>
                <a:off x="2150" y="39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88" name="Freeform 3644"/>
              <p:cNvSpPr>
                <a:spLocks/>
              </p:cNvSpPr>
              <p:nvPr/>
            </p:nvSpPr>
            <p:spPr bwMode="auto">
              <a:xfrm>
                <a:off x="2445" y="39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89" name="Freeform 3645"/>
              <p:cNvSpPr>
                <a:spLocks/>
              </p:cNvSpPr>
              <p:nvPr/>
            </p:nvSpPr>
            <p:spPr bwMode="auto">
              <a:xfrm>
                <a:off x="2399" y="39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90" name="Freeform 3646"/>
              <p:cNvSpPr>
                <a:spLocks/>
              </p:cNvSpPr>
              <p:nvPr/>
            </p:nvSpPr>
            <p:spPr bwMode="auto">
              <a:xfrm>
                <a:off x="2399" y="398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91" name="Freeform 3647"/>
              <p:cNvSpPr>
                <a:spLocks/>
              </p:cNvSpPr>
              <p:nvPr/>
            </p:nvSpPr>
            <p:spPr bwMode="auto">
              <a:xfrm>
                <a:off x="2321" y="39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92" name="Freeform 3648"/>
              <p:cNvSpPr>
                <a:spLocks/>
              </p:cNvSpPr>
              <p:nvPr/>
            </p:nvSpPr>
            <p:spPr bwMode="auto">
              <a:xfrm>
                <a:off x="2289" y="39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93" name="Freeform 3649"/>
              <p:cNvSpPr>
                <a:spLocks/>
              </p:cNvSpPr>
              <p:nvPr/>
            </p:nvSpPr>
            <p:spPr bwMode="auto">
              <a:xfrm>
                <a:off x="2256" y="398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94" name="Freeform 3650"/>
              <p:cNvSpPr>
                <a:spLocks/>
              </p:cNvSpPr>
              <p:nvPr/>
            </p:nvSpPr>
            <p:spPr bwMode="auto">
              <a:xfrm>
                <a:off x="2177" y="398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95" name="Freeform 3651"/>
              <p:cNvSpPr>
                <a:spLocks/>
              </p:cNvSpPr>
              <p:nvPr/>
            </p:nvSpPr>
            <p:spPr bwMode="auto">
              <a:xfrm>
                <a:off x="2346" y="39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96" name="Freeform 3652"/>
              <p:cNvSpPr>
                <a:spLocks/>
              </p:cNvSpPr>
              <p:nvPr/>
            </p:nvSpPr>
            <p:spPr bwMode="auto">
              <a:xfrm>
                <a:off x="2253" y="39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97" name="Freeform 3653"/>
              <p:cNvSpPr>
                <a:spLocks/>
              </p:cNvSpPr>
              <p:nvPr/>
            </p:nvSpPr>
            <p:spPr bwMode="auto">
              <a:xfrm>
                <a:off x="2210" y="39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98" name="Freeform 3654"/>
              <p:cNvSpPr>
                <a:spLocks/>
              </p:cNvSpPr>
              <p:nvPr/>
            </p:nvSpPr>
            <p:spPr bwMode="auto">
              <a:xfrm>
                <a:off x="2481" y="4000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6 w 6"/>
                  <a:gd name="T3" fmla="*/ 2 h 3"/>
                  <a:gd name="T4" fmla="*/ 3 w 6"/>
                  <a:gd name="T5" fmla="*/ 0 h 3"/>
                  <a:gd name="T6" fmla="*/ 2 w 6"/>
                  <a:gd name="T7" fmla="*/ 2 h 3"/>
                  <a:gd name="T8" fmla="*/ 0 w 6"/>
                  <a:gd name="T9" fmla="*/ 3 h 3"/>
                  <a:gd name="T10" fmla="*/ 0 w 6"/>
                  <a:gd name="T11" fmla="*/ 3 h 3"/>
                  <a:gd name="T12" fmla="*/ 6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6999" name="Freeform 3655"/>
              <p:cNvSpPr>
                <a:spLocks/>
              </p:cNvSpPr>
              <p:nvPr/>
            </p:nvSpPr>
            <p:spPr bwMode="auto">
              <a:xfrm>
                <a:off x="2445" y="39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00" name="Freeform 3656"/>
              <p:cNvSpPr>
                <a:spLocks/>
              </p:cNvSpPr>
              <p:nvPr/>
            </p:nvSpPr>
            <p:spPr bwMode="auto">
              <a:xfrm>
                <a:off x="2417" y="39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01" name="Freeform 3657"/>
              <p:cNvSpPr>
                <a:spLocks/>
              </p:cNvSpPr>
              <p:nvPr/>
            </p:nvSpPr>
            <p:spPr bwMode="auto">
              <a:xfrm>
                <a:off x="2111" y="399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02" name="Freeform 3658"/>
              <p:cNvSpPr>
                <a:spLocks/>
              </p:cNvSpPr>
              <p:nvPr/>
            </p:nvSpPr>
            <p:spPr bwMode="auto">
              <a:xfrm>
                <a:off x="2349" y="39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03" name="Freeform 3659"/>
              <p:cNvSpPr>
                <a:spLocks/>
              </p:cNvSpPr>
              <p:nvPr/>
            </p:nvSpPr>
            <p:spPr bwMode="auto">
              <a:xfrm>
                <a:off x="2304" y="39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04" name="Freeform 3660"/>
              <p:cNvSpPr>
                <a:spLocks/>
              </p:cNvSpPr>
              <p:nvPr/>
            </p:nvSpPr>
            <p:spPr bwMode="auto">
              <a:xfrm>
                <a:off x="2285" y="39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05" name="Freeform 3661"/>
              <p:cNvSpPr>
                <a:spLocks/>
              </p:cNvSpPr>
              <p:nvPr/>
            </p:nvSpPr>
            <p:spPr bwMode="auto">
              <a:xfrm>
                <a:off x="2280" y="39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06" name="Freeform 3662"/>
              <p:cNvSpPr>
                <a:spLocks/>
              </p:cNvSpPr>
              <p:nvPr/>
            </p:nvSpPr>
            <p:spPr bwMode="auto">
              <a:xfrm>
                <a:off x="2279" y="39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07" name="Freeform 3663"/>
              <p:cNvSpPr>
                <a:spLocks/>
              </p:cNvSpPr>
              <p:nvPr/>
            </p:nvSpPr>
            <p:spPr bwMode="auto">
              <a:xfrm>
                <a:off x="2241" y="39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08" name="Freeform 3664"/>
              <p:cNvSpPr>
                <a:spLocks/>
              </p:cNvSpPr>
              <p:nvPr/>
            </p:nvSpPr>
            <p:spPr bwMode="auto">
              <a:xfrm>
                <a:off x="2180" y="39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09" name="Freeform 3665"/>
              <p:cNvSpPr>
                <a:spLocks/>
              </p:cNvSpPr>
              <p:nvPr/>
            </p:nvSpPr>
            <p:spPr bwMode="auto">
              <a:xfrm>
                <a:off x="2504" y="39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10" name="Freeform 3666"/>
              <p:cNvSpPr>
                <a:spLocks/>
              </p:cNvSpPr>
              <p:nvPr/>
            </p:nvSpPr>
            <p:spPr bwMode="auto">
              <a:xfrm>
                <a:off x="2412" y="39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11" name="Freeform 3667"/>
              <p:cNvSpPr>
                <a:spLocks/>
              </p:cNvSpPr>
              <p:nvPr/>
            </p:nvSpPr>
            <p:spPr bwMode="auto">
              <a:xfrm>
                <a:off x="2387" y="39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12" name="Freeform 3668"/>
              <p:cNvSpPr>
                <a:spLocks/>
              </p:cNvSpPr>
              <p:nvPr/>
            </p:nvSpPr>
            <p:spPr bwMode="auto">
              <a:xfrm>
                <a:off x="2337" y="39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13" name="Freeform 3669"/>
              <p:cNvSpPr>
                <a:spLocks/>
              </p:cNvSpPr>
              <p:nvPr/>
            </p:nvSpPr>
            <p:spPr bwMode="auto">
              <a:xfrm>
                <a:off x="2327" y="39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14" name="Freeform 3670"/>
              <p:cNvSpPr>
                <a:spLocks/>
              </p:cNvSpPr>
              <p:nvPr/>
            </p:nvSpPr>
            <p:spPr bwMode="auto">
              <a:xfrm>
                <a:off x="2327" y="39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15" name="Freeform 3671"/>
              <p:cNvSpPr>
                <a:spLocks/>
              </p:cNvSpPr>
              <p:nvPr/>
            </p:nvSpPr>
            <p:spPr bwMode="auto">
              <a:xfrm>
                <a:off x="2316" y="39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16" name="Freeform 3672"/>
              <p:cNvSpPr>
                <a:spLocks/>
              </p:cNvSpPr>
              <p:nvPr/>
            </p:nvSpPr>
            <p:spPr bwMode="auto">
              <a:xfrm>
                <a:off x="2265" y="39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17" name="Freeform 3673"/>
              <p:cNvSpPr>
                <a:spLocks/>
              </p:cNvSpPr>
              <p:nvPr/>
            </p:nvSpPr>
            <p:spPr bwMode="auto">
              <a:xfrm>
                <a:off x="2262" y="39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18" name="Freeform 3674"/>
              <p:cNvSpPr>
                <a:spLocks/>
              </p:cNvSpPr>
              <p:nvPr/>
            </p:nvSpPr>
            <p:spPr bwMode="auto">
              <a:xfrm>
                <a:off x="2222" y="39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19" name="Freeform 3675"/>
              <p:cNvSpPr>
                <a:spLocks/>
              </p:cNvSpPr>
              <p:nvPr/>
            </p:nvSpPr>
            <p:spPr bwMode="auto">
              <a:xfrm>
                <a:off x="2220" y="39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20" name="Freeform 3676"/>
              <p:cNvSpPr>
                <a:spLocks/>
              </p:cNvSpPr>
              <p:nvPr/>
            </p:nvSpPr>
            <p:spPr bwMode="auto">
              <a:xfrm>
                <a:off x="2205" y="39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21" name="Freeform 3677"/>
              <p:cNvSpPr>
                <a:spLocks/>
              </p:cNvSpPr>
              <p:nvPr/>
            </p:nvSpPr>
            <p:spPr bwMode="auto">
              <a:xfrm>
                <a:off x="2193" y="39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22" name="Freeform 3678"/>
              <p:cNvSpPr>
                <a:spLocks/>
              </p:cNvSpPr>
              <p:nvPr/>
            </p:nvSpPr>
            <p:spPr bwMode="auto">
              <a:xfrm>
                <a:off x="2184" y="39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23" name="Freeform 3679"/>
              <p:cNvSpPr>
                <a:spLocks/>
              </p:cNvSpPr>
              <p:nvPr/>
            </p:nvSpPr>
            <p:spPr bwMode="auto">
              <a:xfrm>
                <a:off x="2025" y="39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24" name="Freeform 3680"/>
              <p:cNvSpPr>
                <a:spLocks/>
              </p:cNvSpPr>
              <p:nvPr/>
            </p:nvSpPr>
            <p:spPr bwMode="auto">
              <a:xfrm>
                <a:off x="2454" y="39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25" name="Freeform 3681"/>
              <p:cNvSpPr>
                <a:spLocks/>
              </p:cNvSpPr>
              <p:nvPr/>
            </p:nvSpPr>
            <p:spPr bwMode="auto">
              <a:xfrm>
                <a:off x="2445" y="391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26" name="Freeform 3682"/>
              <p:cNvSpPr>
                <a:spLocks/>
              </p:cNvSpPr>
              <p:nvPr/>
            </p:nvSpPr>
            <p:spPr bwMode="auto">
              <a:xfrm>
                <a:off x="2436" y="391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27" name="Freeform 3683"/>
              <p:cNvSpPr>
                <a:spLocks/>
              </p:cNvSpPr>
              <p:nvPr/>
            </p:nvSpPr>
            <p:spPr bwMode="auto">
              <a:xfrm>
                <a:off x="2418" y="391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28" name="Freeform 3684"/>
              <p:cNvSpPr>
                <a:spLocks/>
              </p:cNvSpPr>
              <p:nvPr/>
            </p:nvSpPr>
            <p:spPr bwMode="auto">
              <a:xfrm>
                <a:off x="2403" y="39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29" name="Freeform 3685"/>
              <p:cNvSpPr>
                <a:spLocks/>
              </p:cNvSpPr>
              <p:nvPr/>
            </p:nvSpPr>
            <p:spPr bwMode="auto">
              <a:xfrm>
                <a:off x="2387" y="39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30" name="Freeform 3686"/>
              <p:cNvSpPr>
                <a:spLocks/>
              </p:cNvSpPr>
              <p:nvPr/>
            </p:nvSpPr>
            <p:spPr bwMode="auto">
              <a:xfrm>
                <a:off x="2367" y="39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31" name="Freeform 3687"/>
              <p:cNvSpPr>
                <a:spLocks/>
              </p:cNvSpPr>
              <p:nvPr/>
            </p:nvSpPr>
            <p:spPr bwMode="auto">
              <a:xfrm>
                <a:off x="2360" y="39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32" name="Freeform 3688"/>
              <p:cNvSpPr>
                <a:spLocks/>
              </p:cNvSpPr>
              <p:nvPr/>
            </p:nvSpPr>
            <p:spPr bwMode="auto">
              <a:xfrm>
                <a:off x="2345" y="39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33" name="Freeform 3689"/>
              <p:cNvSpPr>
                <a:spLocks/>
              </p:cNvSpPr>
              <p:nvPr/>
            </p:nvSpPr>
            <p:spPr bwMode="auto">
              <a:xfrm>
                <a:off x="2319" y="391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34" name="Freeform 3690"/>
              <p:cNvSpPr>
                <a:spLocks/>
              </p:cNvSpPr>
              <p:nvPr/>
            </p:nvSpPr>
            <p:spPr bwMode="auto">
              <a:xfrm>
                <a:off x="2271" y="39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35" name="Freeform 3691"/>
              <p:cNvSpPr>
                <a:spLocks/>
              </p:cNvSpPr>
              <p:nvPr/>
            </p:nvSpPr>
            <p:spPr bwMode="auto">
              <a:xfrm>
                <a:off x="2244" y="39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36" name="Freeform 3692"/>
              <p:cNvSpPr>
                <a:spLocks/>
              </p:cNvSpPr>
              <p:nvPr/>
            </p:nvSpPr>
            <p:spPr bwMode="auto">
              <a:xfrm>
                <a:off x="2217" y="39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37" name="Freeform 3693"/>
              <p:cNvSpPr>
                <a:spLocks/>
              </p:cNvSpPr>
              <p:nvPr/>
            </p:nvSpPr>
            <p:spPr bwMode="auto">
              <a:xfrm>
                <a:off x="2208" y="39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38" name="Freeform 3694"/>
              <p:cNvSpPr>
                <a:spLocks/>
              </p:cNvSpPr>
              <p:nvPr/>
            </p:nvSpPr>
            <p:spPr bwMode="auto">
              <a:xfrm>
                <a:off x="2192" y="39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39" name="Freeform 3695"/>
              <p:cNvSpPr>
                <a:spLocks/>
              </p:cNvSpPr>
              <p:nvPr/>
            </p:nvSpPr>
            <p:spPr bwMode="auto">
              <a:xfrm>
                <a:off x="2189" y="39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40" name="Freeform 3696"/>
              <p:cNvSpPr>
                <a:spLocks/>
              </p:cNvSpPr>
              <p:nvPr/>
            </p:nvSpPr>
            <p:spPr bwMode="auto">
              <a:xfrm>
                <a:off x="2160" y="39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41" name="Freeform 3697"/>
              <p:cNvSpPr>
                <a:spLocks/>
              </p:cNvSpPr>
              <p:nvPr/>
            </p:nvSpPr>
            <p:spPr bwMode="auto">
              <a:xfrm>
                <a:off x="2699" y="39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42" name="Freeform 3698"/>
              <p:cNvSpPr>
                <a:spLocks/>
              </p:cNvSpPr>
              <p:nvPr/>
            </p:nvSpPr>
            <p:spPr bwMode="auto">
              <a:xfrm>
                <a:off x="2634" y="39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43" name="Freeform 3699"/>
              <p:cNvSpPr>
                <a:spLocks/>
              </p:cNvSpPr>
              <p:nvPr/>
            </p:nvSpPr>
            <p:spPr bwMode="auto">
              <a:xfrm>
                <a:off x="2468" y="39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44" name="Freeform 3700"/>
              <p:cNvSpPr>
                <a:spLocks/>
              </p:cNvSpPr>
              <p:nvPr/>
            </p:nvSpPr>
            <p:spPr bwMode="auto">
              <a:xfrm>
                <a:off x="2403" y="39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45" name="Freeform 3701"/>
              <p:cNvSpPr>
                <a:spLocks/>
              </p:cNvSpPr>
              <p:nvPr/>
            </p:nvSpPr>
            <p:spPr bwMode="auto">
              <a:xfrm>
                <a:off x="2391" y="39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46" name="Freeform 3702"/>
              <p:cNvSpPr>
                <a:spLocks/>
              </p:cNvSpPr>
              <p:nvPr/>
            </p:nvSpPr>
            <p:spPr bwMode="auto">
              <a:xfrm>
                <a:off x="2385" y="39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47" name="Freeform 3703"/>
              <p:cNvSpPr>
                <a:spLocks/>
              </p:cNvSpPr>
              <p:nvPr/>
            </p:nvSpPr>
            <p:spPr bwMode="auto">
              <a:xfrm>
                <a:off x="2333" y="39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48" name="Freeform 3704"/>
              <p:cNvSpPr>
                <a:spLocks/>
              </p:cNvSpPr>
              <p:nvPr/>
            </p:nvSpPr>
            <p:spPr bwMode="auto">
              <a:xfrm>
                <a:off x="2334" y="39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49" name="Freeform 3705"/>
              <p:cNvSpPr>
                <a:spLocks/>
              </p:cNvSpPr>
              <p:nvPr/>
            </p:nvSpPr>
            <p:spPr bwMode="auto">
              <a:xfrm>
                <a:off x="2328" y="39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50" name="Freeform 3706"/>
              <p:cNvSpPr>
                <a:spLocks/>
              </p:cNvSpPr>
              <p:nvPr/>
            </p:nvSpPr>
            <p:spPr bwMode="auto">
              <a:xfrm>
                <a:off x="2324" y="39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51" name="Freeform 3707"/>
              <p:cNvSpPr>
                <a:spLocks/>
              </p:cNvSpPr>
              <p:nvPr/>
            </p:nvSpPr>
            <p:spPr bwMode="auto">
              <a:xfrm>
                <a:off x="2316" y="39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52" name="Freeform 3708"/>
              <p:cNvSpPr>
                <a:spLocks/>
              </p:cNvSpPr>
              <p:nvPr/>
            </p:nvSpPr>
            <p:spPr bwMode="auto">
              <a:xfrm>
                <a:off x="2298" y="39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53" name="Freeform 3709"/>
              <p:cNvSpPr>
                <a:spLocks/>
              </p:cNvSpPr>
              <p:nvPr/>
            </p:nvSpPr>
            <p:spPr bwMode="auto">
              <a:xfrm>
                <a:off x="2273" y="39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54" name="Freeform 3710"/>
              <p:cNvSpPr>
                <a:spLocks/>
              </p:cNvSpPr>
              <p:nvPr/>
            </p:nvSpPr>
            <p:spPr bwMode="auto">
              <a:xfrm>
                <a:off x="2274" y="39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55" name="Freeform 3711"/>
              <p:cNvSpPr>
                <a:spLocks/>
              </p:cNvSpPr>
              <p:nvPr/>
            </p:nvSpPr>
            <p:spPr bwMode="auto">
              <a:xfrm>
                <a:off x="2247" y="39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56" name="Freeform 3712"/>
              <p:cNvSpPr>
                <a:spLocks/>
              </p:cNvSpPr>
              <p:nvPr/>
            </p:nvSpPr>
            <p:spPr bwMode="auto">
              <a:xfrm>
                <a:off x="2199" y="39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57" name="Freeform 3713"/>
              <p:cNvSpPr>
                <a:spLocks/>
              </p:cNvSpPr>
              <p:nvPr/>
            </p:nvSpPr>
            <p:spPr bwMode="auto">
              <a:xfrm>
                <a:off x="2159" y="39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58" name="Freeform 3714"/>
              <p:cNvSpPr>
                <a:spLocks/>
              </p:cNvSpPr>
              <p:nvPr/>
            </p:nvSpPr>
            <p:spPr bwMode="auto">
              <a:xfrm>
                <a:off x="2148" y="39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59" name="Freeform 3715"/>
              <p:cNvSpPr>
                <a:spLocks/>
              </p:cNvSpPr>
              <p:nvPr/>
            </p:nvSpPr>
            <p:spPr bwMode="auto">
              <a:xfrm>
                <a:off x="2144" y="39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60" name="Freeform 3716"/>
              <p:cNvSpPr>
                <a:spLocks/>
              </p:cNvSpPr>
              <p:nvPr/>
            </p:nvSpPr>
            <p:spPr bwMode="auto">
              <a:xfrm>
                <a:off x="2483" y="39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61" name="Freeform 3717"/>
              <p:cNvSpPr>
                <a:spLocks/>
              </p:cNvSpPr>
              <p:nvPr/>
            </p:nvSpPr>
            <p:spPr bwMode="auto">
              <a:xfrm>
                <a:off x="2448" y="39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62" name="Freeform 3718"/>
              <p:cNvSpPr>
                <a:spLocks/>
              </p:cNvSpPr>
              <p:nvPr/>
            </p:nvSpPr>
            <p:spPr bwMode="auto">
              <a:xfrm>
                <a:off x="2444" y="39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63" name="Freeform 3719"/>
              <p:cNvSpPr>
                <a:spLocks/>
              </p:cNvSpPr>
              <p:nvPr/>
            </p:nvSpPr>
            <p:spPr bwMode="auto">
              <a:xfrm>
                <a:off x="2418" y="39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64" name="Freeform 3720"/>
              <p:cNvSpPr>
                <a:spLocks/>
              </p:cNvSpPr>
              <p:nvPr/>
            </p:nvSpPr>
            <p:spPr bwMode="auto">
              <a:xfrm>
                <a:off x="2390" y="39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65" name="Freeform 3721"/>
              <p:cNvSpPr>
                <a:spLocks/>
              </p:cNvSpPr>
              <p:nvPr/>
            </p:nvSpPr>
            <p:spPr bwMode="auto">
              <a:xfrm>
                <a:off x="2358" y="39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66" name="Freeform 3722"/>
              <p:cNvSpPr>
                <a:spLocks/>
              </p:cNvSpPr>
              <p:nvPr/>
            </p:nvSpPr>
            <p:spPr bwMode="auto">
              <a:xfrm>
                <a:off x="2360" y="39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67" name="Freeform 3723"/>
              <p:cNvSpPr>
                <a:spLocks/>
              </p:cNvSpPr>
              <p:nvPr/>
            </p:nvSpPr>
            <p:spPr bwMode="auto">
              <a:xfrm>
                <a:off x="2349" y="39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68" name="Freeform 3724"/>
              <p:cNvSpPr>
                <a:spLocks/>
              </p:cNvSpPr>
              <p:nvPr/>
            </p:nvSpPr>
            <p:spPr bwMode="auto">
              <a:xfrm>
                <a:off x="2345" y="39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69" name="Freeform 3725"/>
              <p:cNvSpPr>
                <a:spLocks/>
              </p:cNvSpPr>
              <p:nvPr/>
            </p:nvSpPr>
            <p:spPr bwMode="auto">
              <a:xfrm>
                <a:off x="2309" y="39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70" name="Freeform 3726"/>
              <p:cNvSpPr>
                <a:spLocks/>
              </p:cNvSpPr>
              <p:nvPr/>
            </p:nvSpPr>
            <p:spPr bwMode="auto">
              <a:xfrm>
                <a:off x="2309" y="39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71" name="Freeform 3727"/>
              <p:cNvSpPr>
                <a:spLocks/>
              </p:cNvSpPr>
              <p:nvPr/>
            </p:nvSpPr>
            <p:spPr bwMode="auto">
              <a:xfrm>
                <a:off x="2303" y="39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72" name="Freeform 3728"/>
              <p:cNvSpPr>
                <a:spLocks/>
              </p:cNvSpPr>
              <p:nvPr/>
            </p:nvSpPr>
            <p:spPr bwMode="auto">
              <a:xfrm>
                <a:off x="2256" y="39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73" name="Freeform 3729"/>
              <p:cNvSpPr>
                <a:spLocks/>
              </p:cNvSpPr>
              <p:nvPr/>
            </p:nvSpPr>
            <p:spPr bwMode="auto">
              <a:xfrm>
                <a:off x="2238" y="39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59850" name="Group 6506"/>
            <p:cNvGrpSpPr>
              <a:grpSpLocks/>
            </p:cNvGrpSpPr>
            <p:nvPr/>
          </p:nvGrpSpPr>
          <p:grpSpPr bwMode="auto">
            <a:xfrm>
              <a:off x="2072" y="3829"/>
              <a:ext cx="765" cy="117"/>
              <a:chOff x="2072" y="3829"/>
              <a:chExt cx="765" cy="117"/>
            </a:xfrm>
          </p:grpSpPr>
          <p:sp>
            <p:nvSpPr>
              <p:cNvPr id="957075" name="Freeform 3731"/>
              <p:cNvSpPr>
                <a:spLocks/>
              </p:cNvSpPr>
              <p:nvPr/>
            </p:nvSpPr>
            <p:spPr bwMode="auto">
              <a:xfrm>
                <a:off x="2226" y="39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76" name="Freeform 3732"/>
              <p:cNvSpPr>
                <a:spLocks/>
              </p:cNvSpPr>
              <p:nvPr/>
            </p:nvSpPr>
            <p:spPr bwMode="auto">
              <a:xfrm>
                <a:off x="2196" y="39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77" name="Freeform 3733"/>
              <p:cNvSpPr>
                <a:spLocks/>
              </p:cNvSpPr>
              <p:nvPr/>
            </p:nvSpPr>
            <p:spPr bwMode="auto">
              <a:xfrm>
                <a:off x="2180" y="39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78" name="Freeform 3734"/>
              <p:cNvSpPr>
                <a:spLocks/>
              </p:cNvSpPr>
              <p:nvPr/>
            </p:nvSpPr>
            <p:spPr bwMode="auto">
              <a:xfrm>
                <a:off x="2177" y="39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79" name="Freeform 3735"/>
              <p:cNvSpPr>
                <a:spLocks/>
              </p:cNvSpPr>
              <p:nvPr/>
            </p:nvSpPr>
            <p:spPr bwMode="auto">
              <a:xfrm>
                <a:off x="2171" y="39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80" name="Freeform 3736"/>
              <p:cNvSpPr>
                <a:spLocks/>
              </p:cNvSpPr>
              <p:nvPr/>
            </p:nvSpPr>
            <p:spPr bwMode="auto">
              <a:xfrm>
                <a:off x="2174" y="39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81" name="Freeform 3737"/>
              <p:cNvSpPr>
                <a:spLocks/>
              </p:cNvSpPr>
              <p:nvPr/>
            </p:nvSpPr>
            <p:spPr bwMode="auto">
              <a:xfrm>
                <a:off x="2148" y="39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82" name="Freeform 3738"/>
              <p:cNvSpPr>
                <a:spLocks/>
              </p:cNvSpPr>
              <p:nvPr/>
            </p:nvSpPr>
            <p:spPr bwMode="auto">
              <a:xfrm>
                <a:off x="2139" y="39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83" name="Freeform 3739"/>
              <p:cNvSpPr>
                <a:spLocks/>
              </p:cNvSpPr>
              <p:nvPr/>
            </p:nvSpPr>
            <p:spPr bwMode="auto">
              <a:xfrm>
                <a:off x="2133" y="39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84" name="Freeform 3740"/>
              <p:cNvSpPr>
                <a:spLocks/>
              </p:cNvSpPr>
              <p:nvPr/>
            </p:nvSpPr>
            <p:spPr bwMode="auto">
              <a:xfrm>
                <a:off x="2087" y="39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85" name="Freeform 3741"/>
              <p:cNvSpPr>
                <a:spLocks/>
              </p:cNvSpPr>
              <p:nvPr/>
            </p:nvSpPr>
            <p:spPr bwMode="auto">
              <a:xfrm>
                <a:off x="2072" y="39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86" name="Freeform 3742"/>
              <p:cNvSpPr>
                <a:spLocks/>
              </p:cNvSpPr>
              <p:nvPr/>
            </p:nvSpPr>
            <p:spPr bwMode="auto">
              <a:xfrm>
                <a:off x="2831" y="39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87" name="Freeform 3743"/>
              <p:cNvSpPr>
                <a:spLocks/>
              </p:cNvSpPr>
              <p:nvPr/>
            </p:nvSpPr>
            <p:spPr bwMode="auto">
              <a:xfrm>
                <a:off x="2753" y="39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88" name="Freeform 3744"/>
              <p:cNvSpPr>
                <a:spLocks/>
              </p:cNvSpPr>
              <p:nvPr/>
            </p:nvSpPr>
            <p:spPr bwMode="auto">
              <a:xfrm>
                <a:off x="2580" y="39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89" name="Freeform 3745"/>
              <p:cNvSpPr>
                <a:spLocks/>
              </p:cNvSpPr>
              <p:nvPr/>
            </p:nvSpPr>
            <p:spPr bwMode="auto">
              <a:xfrm>
                <a:off x="2460" y="39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90" name="Freeform 3746"/>
              <p:cNvSpPr>
                <a:spLocks/>
              </p:cNvSpPr>
              <p:nvPr/>
            </p:nvSpPr>
            <p:spPr bwMode="auto">
              <a:xfrm>
                <a:off x="2432" y="39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91" name="Freeform 3747"/>
              <p:cNvSpPr>
                <a:spLocks/>
              </p:cNvSpPr>
              <p:nvPr/>
            </p:nvSpPr>
            <p:spPr bwMode="auto">
              <a:xfrm>
                <a:off x="2361" y="39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92" name="Freeform 3748"/>
              <p:cNvSpPr>
                <a:spLocks/>
              </p:cNvSpPr>
              <p:nvPr/>
            </p:nvSpPr>
            <p:spPr bwMode="auto">
              <a:xfrm>
                <a:off x="2364" y="39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93" name="Freeform 3749"/>
              <p:cNvSpPr>
                <a:spLocks/>
              </p:cNvSpPr>
              <p:nvPr/>
            </p:nvSpPr>
            <p:spPr bwMode="auto">
              <a:xfrm>
                <a:off x="2321" y="39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94" name="Freeform 3750"/>
              <p:cNvSpPr>
                <a:spLocks/>
              </p:cNvSpPr>
              <p:nvPr/>
            </p:nvSpPr>
            <p:spPr bwMode="auto">
              <a:xfrm>
                <a:off x="2297" y="39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95" name="Freeform 3751"/>
              <p:cNvSpPr>
                <a:spLocks/>
              </p:cNvSpPr>
              <p:nvPr/>
            </p:nvSpPr>
            <p:spPr bwMode="auto">
              <a:xfrm>
                <a:off x="2282" y="39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96" name="Freeform 3752"/>
              <p:cNvSpPr>
                <a:spLocks/>
              </p:cNvSpPr>
              <p:nvPr/>
            </p:nvSpPr>
            <p:spPr bwMode="auto">
              <a:xfrm>
                <a:off x="2261" y="39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97" name="Freeform 3753"/>
              <p:cNvSpPr>
                <a:spLocks/>
              </p:cNvSpPr>
              <p:nvPr/>
            </p:nvSpPr>
            <p:spPr bwMode="auto">
              <a:xfrm>
                <a:off x="2261" y="39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98" name="Freeform 3754"/>
              <p:cNvSpPr>
                <a:spLocks/>
              </p:cNvSpPr>
              <p:nvPr/>
            </p:nvSpPr>
            <p:spPr bwMode="auto">
              <a:xfrm>
                <a:off x="2246" y="39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099" name="Freeform 3755"/>
              <p:cNvSpPr>
                <a:spLocks/>
              </p:cNvSpPr>
              <p:nvPr/>
            </p:nvSpPr>
            <p:spPr bwMode="auto">
              <a:xfrm>
                <a:off x="2124" y="39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00" name="Freeform 3756"/>
              <p:cNvSpPr>
                <a:spLocks/>
              </p:cNvSpPr>
              <p:nvPr/>
            </p:nvSpPr>
            <p:spPr bwMode="auto">
              <a:xfrm>
                <a:off x="2388" y="39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01" name="Freeform 3757"/>
              <p:cNvSpPr>
                <a:spLocks/>
              </p:cNvSpPr>
              <p:nvPr/>
            </p:nvSpPr>
            <p:spPr bwMode="auto">
              <a:xfrm>
                <a:off x="2369" y="39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02" name="Freeform 3758"/>
              <p:cNvSpPr>
                <a:spLocks/>
              </p:cNvSpPr>
              <p:nvPr/>
            </p:nvSpPr>
            <p:spPr bwMode="auto">
              <a:xfrm>
                <a:off x="2352" y="39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03" name="Freeform 3759"/>
              <p:cNvSpPr>
                <a:spLocks/>
              </p:cNvSpPr>
              <p:nvPr/>
            </p:nvSpPr>
            <p:spPr bwMode="auto">
              <a:xfrm>
                <a:off x="2501" y="38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04" name="Freeform 3760"/>
              <p:cNvSpPr>
                <a:spLocks/>
              </p:cNvSpPr>
              <p:nvPr/>
            </p:nvSpPr>
            <p:spPr bwMode="auto">
              <a:xfrm>
                <a:off x="2496" y="386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05" name="Freeform 3761"/>
              <p:cNvSpPr>
                <a:spLocks/>
              </p:cNvSpPr>
              <p:nvPr/>
            </p:nvSpPr>
            <p:spPr bwMode="auto">
              <a:xfrm>
                <a:off x="2436" y="38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06" name="Freeform 3762"/>
              <p:cNvSpPr>
                <a:spLocks/>
              </p:cNvSpPr>
              <p:nvPr/>
            </p:nvSpPr>
            <p:spPr bwMode="auto">
              <a:xfrm>
                <a:off x="2432" y="386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07" name="Freeform 3763"/>
              <p:cNvSpPr>
                <a:spLocks/>
              </p:cNvSpPr>
              <p:nvPr/>
            </p:nvSpPr>
            <p:spPr bwMode="auto">
              <a:xfrm>
                <a:off x="2412" y="38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08" name="Freeform 3764"/>
              <p:cNvSpPr>
                <a:spLocks/>
              </p:cNvSpPr>
              <p:nvPr/>
            </p:nvSpPr>
            <p:spPr bwMode="auto">
              <a:xfrm>
                <a:off x="2409" y="38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09" name="Freeform 3765"/>
              <p:cNvSpPr>
                <a:spLocks/>
              </p:cNvSpPr>
              <p:nvPr/>
            </p:nvSpPr>
            <p:spPr bwMode="auto">
              <a:xfrm>
                <a:off x="2391" y="38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10" name="Freeform 3766"/>
              <p:cNvSpPr>
                <a:spLocks/>
              </p:cNvSpPr>
              <p:nvPr/>
            </p:nvSpPr>
            <p:spPr bwMode="auto">
              <a:xfrm>
                <a:off x="2390" y="38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11" name="Freeform 3767"/>
              <p:cNvSpPr>
                <a:spLocks/>
              </p:cNvSpPr>
              <p:nvPr/>
            </p:nvSpPr>
            <p:spPr bwMode="auto">
              <a:xfrm>
                <a:off x="2387" y="38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12" name="Freeform 3768"/>
              <p:cNvSpPr>
                <a:spLocks/>
              </p:cNvSpPr>
              <p:nvPr/>
            </p:nvSpPr>
            <p:spPr bwMode="auto">
              <a:xfrm>
                <a:off x="2357" y="38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13" name="Freeform 3769"/>
              <p:cNvSpPr>
                <a:spLocks/>
              </p:cNvSpPr>
              <p:nvPr/>
            </p:nvSpPr>
            <p:spPr bwMode="auto">
              <a:xfrm>
                <a:off x="2351" y="38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14" name="Freeform 3770"/>
              <p:cNvSpPr>
                <a:spLocks/>
              </p:cNvSpPr>
              <p:nvPr/>
            </p:nvSpPr>
            <p:spPr bwMode="auto">
              <a:xfrm>
                <a:off x="2337" y="386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15" name="Freeform 3771"/>
              <p:cNvSpPr>
                <a:spLocks/>
              </p:cNvSpPr>
              <p:nvPr/>
            </p:nvSpPr>
            <p:spPr bwMode="auto">
              <a:xfrm>
                <a:off x="2330" y="38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16" name="Freeform 3772"/>
              <p:cNvSpPr>
                <a:spLocks/>
              </p:cNvSpPr>
              <p:nvPr/>
            </p:nvSpPr>
            <p:spPr bwMode="auto">
              <a:xfrm>
                <a:off x="2321" y="38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17" name="Freeform 3773"/>
              <p:cNvSpPr>
                <a:spLocks/>
              </p:cNvSpPr>
              <p:nvPr/>
            </p:nvSpPr>
            <p:spPr bwMode="auto">
              <a:xfrm>
                <a:off x="2294" y="38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18" name="Freeform 3774"/>
              <p:cNvSpPr>
                <a:spLocks/>
              </p:cNvSpPr>
              <p:nvPr/>
            </p:nvSpPr>
            <p:spPr bwMode="auto">
              <a:xfrm>
                <a:off x="2294" y="38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19" name="Freeform 3775"/>
              <p:cNvSpPr>
                <a:spLocks/>
              </p:cNvSpPr>
              <p:nvPr/>
            </p:nvSpPr>
            <p:spPr bwMode="auto">
              <a:xfrm>
                <a:off x="2265" y="38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20" name="Freeform 3776"/>
              <p:cNvSpPr>
                <a:spLocks/>
              </p:cNvSpPr>
              <p:nvPr/>
            </p:nvSpPr>
            <p:spPr bwMode="auto">
              <a:xfrm>
                <a:off x="2268" y="386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21" name="Freeform 3777"/>
              <p:cNvSpPr>
                <a:spLocks/>
              </p:cNvSpPr>
              <p:nvPr/>
            </p:nvSpPr>
            <p:spPr bwMode="auto">
              <a:xfrm>
                <a:off x="2246" y="38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22" name="Freeform 3778"/>
              <p:cNvSpPr>
                <a:spLocks/>
              </p:cNvSpPr>
              <p:nvPr/>
            </p:nvSpPr>
            <p:spPr bwMode="auto">
              <a:xfrm>
                <a:off x="2130" y="38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23" name="Freeform 3779"/>
              <p:cNvSpPr>
                <a:spLocks/>
              </p:cNvSpPr>
              <p:nvPr/>
            </p:nvSpPr>
            <p:spPr bwMode="auto">
              <a:xfrm>
                <a:off x="2453" y="38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24" name="Freeform 3780"/>
              <p:cNvSpPr>
                <a:spLocks/>
              </p:cNvSpPr>
              <p:nvPr/>
            </p:nvSpPr>
            <p:spPr bwMode="auto">
              <a:xfrm>
                <a:off x="2438" y="38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25" name="Freeform 3781"/>
              <p:cNvSpPr>
                <a:spLocks/>
              </p:cNvSpPr>
              <p:nvPr/>
            </p:nvSpPr>
            <p:spPr bwMode="auto">
              <a:xfrm>
                <a:off x="2427" y="38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26" name="Freeform 3782"/>
              <p:cNvSpPr>
                <a:spLocks/>
              </p:cNvSpPr>
              <p:nvPr/>
            </p:nvSpPr>
            <p:spPr bwMode="auto">
              <a:xfrm>
                <a:off x="2423" y="38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27" name="Freeform 3783"/>
              <p:cNvSpPr>
                <a:spLocks/>
              </p:cNvSpPr>
              <p:nvPr/>
            </p:nvSpPr>
            <p:spPr bwMode="auto">
              <a:xfrm>
                <a:off x="2400" y="38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28" name="Freeform 3784"/>
              <p:cNvSpPr>
                <a:spLocks/>
              </p:cNvSpPr>
              <p:nvPr/>
            </p:nvSpPr>
            <p:spPr bwMode="auto">
              <a:xfrm>
                <a:off x="2382" y="387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29" name="Freeform 3785"/>
              <p:cNvSpPr>
                <a:spLocks/>
              </p:cNvSpPr>
              <p:nvPr/>
            </p:nvSpPr>
            <p:spPr bwMode="auto">
              <a:xfrm>
                <a:off x="2370" y="38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30" name="Freeform 3786"/>
              <p:cNvSpPr>
                <a:spLocks/>
              </p:cNvSpPr>
              <p:nvPr/>
            </p:nvSpPr>
            <p:spPr bwMode="auto">
              <a:xfrm>
                <a:off x="2367" y="38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31" name="Freeform 3787"/>
              <p:cNvSpPr>
                <a:spLocks/>
              </p:cNvSpPr>
              <p:nvPr/>
            </p:nvSpPr>
            <p:spPr bwMode="auto">
              <a:xfrm>
                <a:off x="2310" y="38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32" name="Freeform 3788"/>
              <p:cNvSpPr>
                <a:spLocks/>
              </p:cNvSpPr>
              <p:nvPr/>
            </p:nvSpPr>
            <p:spPr bwMode="auto">
              <a:xfrm>
                <a:off x="2282" y="38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33" name="Freeform 3789"/>
              <p:cNvSpPr>
                <a:spLocks/>
              </p:cNvSpPr>
              <p:nvPr/>
            </p:nvSpPr>
            <p:spPr bwMode="auto">
              <a:xfrm>
                <a:off x="2262" y="38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34" name="Freeform 3790"/>
              <p:cNvSpPr>
                <a:spLocks/>
              </p:cNvSpPr>
              <p:nvPr/>
            </p:nvSpPr>
            <p:spPr bwMode="auto">
              <a:xfrm>
                <a:off x="2243" y="38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35" name="Freeform 3791"/>
              <p:cNvSpPr>
                <a:spLocks/>
              </p:cNvSpPr>
              <p:nvPr/>
            </p:nvSpPr>
            <p:spPr bwMode="auto">
              <a:xfrm>
                <a:off x="2223" y="38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36" name="Freeform 3792"/>
              <p:cNvSpPr>
                <a:spLocks/>
              </p:cNvSpPr>
              <p:nvPr/>
            </p:nvSpPr>
            <p:spPr bwMode="auto">
              <a:xfrm>
                <a:off x="2214" y="38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37" name="Freeform 3793"/>
              <p:cNvSpPr>
                <a:spLocks/>
              </p:cNvSpPr>
              <p:nvPr/>
            </p:nvSpPr>
            <p:spPr bwMode="auto">
              <a:xfrm>
                <a:off x="2202" y="38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38" name="Freeform 3794"/>
              <p:cNvSpPr>
                <a:spLocks/>
              </p:cNvSpPr>
              <p:nvPr/>
            </p:nvSpPr>
            <p:spPr bwMode="auto">
              <a:xfrm>
                <a:off x="2205" y="38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39" name="Freeform 3795"/>
              <p:cNvSpPr>
                <a:spLocks/>
              </p:cNvSpPr>
              <p:nvPr/>
            </p:nvSpPr>
            <p:spPr bwMode="auto">
              <a:xfrm>
                <a:off x="2811" y="38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40" name="Freeform 3796"/>
              <p:cNvSpPr>
                <a:spLocks/>
              </p:cNvSpPr>
              <p:nvPr/>
            </p:nvSpPr>
            <p:spPr bwMode="auto">
              <a:xfrm>
                <a:off x="2493" y="38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41" name="Freeform 3797"/>
              <p:cNvSpPr>
                <a:spLocks/>
              </p:cNvSpPr>
              <p:nvPr/>
            </p:nvSpPr>
            <p:spPr bwMode="auto">
              <a:xfrm>
                <a:off x="2439" y="38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42" name="Freeform 3798"/>
              <p:cNvSpPr>
                <a:spLocks/>
              </p:cNvSpPr>
              <p:nvPr/>
            </p:nvSpPr>
            <p:spPr bwMode="auto">
              <a:xfrm>
                <a:off x="2418" y="38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43" name="Freeform 3799"/>
              <p:cNvSpPr>
                <a:spLocks/>
              </p:cNvSpPr>
              <p:nvPr/>
            </p:nvSpPr>
            <p:spPr bwMode="auto">
              <a:xfrm>
                <a:off x="2405" y="38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44" name="Freeform 3800"/>
              <p:cNvSpPr>
                <a:spLocks/>
              </p:cNvSpPr>
              <p:nvPr/>
            </p:nvSpPr>
            <p:spPr bwMode="auto">
              <a:xfrm>
                <a:off x="2381" y="38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45" name="Freeform 3801"/>
              <p:cNvSpPr>
                <a:spLocks/>
              </p:cNvSpPr>
              <p:nvPr/>
            </p:nvSpPr>
            <p:spPr bwMode="auto">
              <a:xfrm>
                <a:off x="2330" y="38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46" name="Freeform 3802"/>
              <p:cNvSpPr>
                <a:spLocks/>
              </p:cNvSpPr>
              <p:nvPr/>
            </p:nvSpPr>
            <p:spPr bwMode="auto">
              <a:xfrm>
                <a:off x="2297" y="38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47" name="Freeform 3803"/>
              <p:cNvSpPr>
                <a:spLocks/>
              </p:cNvSpPr>
              <p:nvPr/>
            </p:nvSpPr>
            <p:spPr bwMode="auto">
              <a:xfrm>
                <a:off x="2262" y="38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48" name="Freeform 3804"/>
              <p:cNvSpPr>
                <a:spLocks/>
              </p:cNvSpPr>
              <p:nvPr/>
            </p:nvSpPr>
            <p:spPr bwMode="auto">
              <a:xfrm>
                <a:off x="2192" y="38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49" name="Freeform 3805"/>
              <p:cNvSpPr>
                <a:spLocks/>
              </p:cNvSpPr>
              <p:nvPr/>
            </p:nvSpPr>
            <p:spPr bwMode="auto">
              <a:xfrm>
                <a:off x="2457" y="38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50" name="Freeform 3806"/>
              <p:cNvSpPr>
                <a:spLocks/>
              </p:cNvSpPr>
              <p:nvPr/>
            </p:nvSpPr>
            <p:spPr bwMode="auto">
              <a:xfrm>
                <a:off x="2418" y="38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51" name="Freeform 3807"/>
              <p:cNvSpPr>
                <a:spLocks/>
              </p:cNvSpPr>
              <p:nvPr/>
            </p:nvSpPr>
            <p:spPr bwMode="auto">
              <a:xfrm>
                <a:off x="2408" y="38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52" name="Freeform 3808"/>
              <p:cNvSpPr>
                <a:spLocks/>
              </p:cNvSpPr>
              <p:nvPr/>
            </p:nvSpPr>
            <p:spPr bwMode="auto">
              <a:xfrm>
                <a:off x="2408" y="38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53" name="Freeform 3809"/>
              <p:cNvSpPr>
                <a:spLocks/>
              </p:cNvSpPr>
              <p:nvPr/>
            </p:nvSpPr>
            <p:spPr bwMode="auto">
              <a:xfrm>
                <a:off x="2403" y="38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54" name="Freeform 3810"/>
              <p:cNvSpPr>
                <a:spLocks/>
              </p:cNvSpPr>
              <p:nvPr/>
            </p:nvSpPr>
            <p:spPr bwMode="auto">
              <a:xfrm>
                <a:off x="2406" y="38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55" name="Freeform 3811"/>
              <p:cNvSpPr>
                <a:spLocks/>
              </p:cNvSpPr>
              <p:nvPr/>
            </p:nvSpPr>
            <p:spPr bwMode="auto">
              <a:xfrm>
                <a:off x="2397" y="38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56" name="Freeform 3812"/>
              <p:cNvSpPr>
                <a:spLocks/>
              </p:cNvSpPr>
              <p:nvPr/>
            </p:nvSpPr>
            <p:spPr bwMode="auto">
              <a:xfrm>
                <a:off x="2382" y="38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57" name="Freeform 3813"/>
              <p:cNvSpPr>
                <a:spLocks/>
              </p:cNvSpPr>
              <p:nvPr/>
            </p:nvSpPr>
            <p:spPr bwMode="auto">
              <a:xfrm>
                <a:off x="2387" y="38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58" name="Freeform 3814"/>
              <p:cNvSpPr>
                <a:spLocks/>
              </p:cNvSpPr>
              <p:nvPr/>
            </p:nvSpPr>
            <p:spPr bwMode="auto">
              <a:xfrm>
                <a:off x="2345" y="38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59" name="Freeform 3815"/>
              <p:cNvSpPr>
                <a:spLocks/>
              </p:cNvSpPr>
              <p:nvPr/>
            </p:nvSpPr>
            <p:spPr bwMode="auto">
              <a:xfrm>
                <a:off x="2343" y="38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60" name="Freeform 3816"/>
              <p:cNvSpPr>
                <a:spLocks/>
              </p:cNvSpPr>
              <p:nvPr/>
            </p:nvSpPr>
            <p:spPr bwMode="auto">
              <a:xfrm>
                <a:off x="2288" y="38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61" name="Freeform 3817"/>
              <p:cNvSpPr>
                <a:spLocks/>
              </p:cNvSpPr>
              <p:nvPr/>
            </p:nvSpPr>
            <p:spPr bwMode="auto">
              <a:xfrm>
                <a:off x="2231" y="38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62" name="Freeform 3818"/>
              <p:cNvSpPr>
                <a:spLocks/>
              </p:cNvSpPr>
              <p:nvPr/>
            </p:nvSpPr>
            <p:spPr bwMode="auto">
              <a:xfrm>
                <a:off x="2210" y="38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63" name="Freeform 3819"/>
              <p:cNvSpPr>
                <a:spLocks/>
              </p:cNvSpPr>
              <p:nvPr/>
            </p:nvSpPr>
            <p:spPr bwMode="auto">
              <a:xfrm>
                <a:off x="2186" y="38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64" name="Freeform 3820"/>
              <p:cNvSpPr>
                <a:spLocks/>
              </p:cNvSpPr>
              <p:nvPr/>
            </p:nvSpPr>
            <p:spPr bwMode="auto">
              <a:xfrm>
                <a:off x="2150" y="38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65" name="Freeform 3821"/>
              <p:cNvSpPr>
                <a:spLocks/>
              </p:cNvSpPr>
              <p:nvPr/>
            </p:nvSpPr>
            <p:spPr bwMode="auto">
              <a:xfrm>
                <a:off x="2144" y="38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66" name="Freeform 3822"/>
              <p:cNvSpPr>
                <a:spLocks/>
              </p:cNvSpPr>
              <p:nvPr/>
            </p:nvSpPr>
            <p:spPr bwMode="auto">
              <a:xfrm>
                <a:off x="2124" y="38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67" name="Freeform 3823"/>
              <p:cNvSpPr>
                <a:spLocks/>
              </p:cNvSpPr>
              <p:nvPr/>
            </p:nvSpPr>
            <p:spPr bwMode="auto">
              <a:xfrm>
                <a:off x="2691" y="38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68" name="Freeform 3824"/>
              <p:cNvSpPr>
                <a:spLocks/>
              </p:cNvSpPr>
              <p:nvPr/>
            </p:nvSpPr>
            <p:spPr bwMode="auto">
              <a:xfrm>
                <a:off x="2439" y="38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69" name="Freeform 3825"/>
              <p:cNvSpPr>
                <a:spLocks/>
              </p:cNvSpPr>
              <p:nvPr/>
            </p:nvSpPr>
            <p:spPr bwMode="auto">
              <a:xfrm>
                <a:off x="2429" y="38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70" name="Freeform 3826"/>
              <p:cNvSpPr>
                <a:spLocks/>
              </p:cNvSpPr>
              <p:nvPr/>
            </p:nvSpPr>
            <p:spPr bwMode="auto">
              <a:xfrm>
                <a:off x="2397" y="38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71" name="Freeform 3827"/>
              <p:cNvSpPr>
                <a:spLocks/>
              </p:cNvSpPr>
              <p:nvPr/>
            </p:nvSpPr>
            <p:spPr bwMode="auto">
              <a:xfrm>
                <a:off x="2399" y="38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72" name="Freeform 3828"/>
              <p:cNvSpPr>
                <a:spLocks/>
              </p:cNvSpPr>
              <p:nvPr/>
            </p:nvSpPr>
            <p:spPr bwMode="auto">
              <a:xfrm>
                <a:off x="2394" y="38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73" name="Freeform 3829"/>
              <p:cNvSpPr>
                <a:spLocks/>
              </p:cNvSpPr>
              <p:nvPr/>
            </p:nvSpPr>
            <p:spPr bwMode="auto">
              <a:xfrm>
                <a:off x="2396" y="38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74" name="Freeform 3830"/>
              <p:cNvSpPr>
                <a:spLocks/>
              </p:cNvSpPr>
              <p:nvPr/>
            </p:nvSpPr>
            <p:spPr bwMode="auto">
              <a:xfrm>
                <a:off x="2385" y="38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75" name="Freeform 3831"/>
              <p:cNvSpPr>
                <a:spLocks/>
              </p:cNvSpPr>
              <p:nvPr/>
            </p:nvSpPr>
            <p:spPr bwMode="auto">
              <a:xfrm>
                <a:off x="2354" y="38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76" name="Freeform 3832"/>
              <p:cNvSpPr>
                <a:spLocks/>
              </p:cNvSpPr>
              <p:nvPr/>
            </p:nvSpPr>
            <p:spPr bwMode="auto">
              <a:xfrm>
                <a:off x="2285" y="38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77" name="Freeform 3833"/>
              <p:cNvSpPr>
                <a:spLocks/>
              </p:cNvSpPr>
              <p:nvPr/>
            </p:nvSpPr>
            <p:spPr bwMode="auto">
              <a:xfrm>
                <a:off x="2279" y="38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78" name="Freeform 3834"/>
              <p:cNvSpPr>
                <a:spLocks/>
              </p:cNvSpPr>
              <p:nvPr/>
            </p:nvSpPr>
            <p:spPr bwMode="auto">
              <a:xfrm>
                <a:off x="2279" y="38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79" name="Freeform 3835"/>
              <p:cNvSpPr>
                <a:spLocks/>
              </p:cNvSpPr>
              <p:nvPr/>
            </p:nvSpPr>
            <p:spPr bwMode="auto">
              <a:xfrm>
                <a:off x="2249" y="38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80" name="Freeform 3836"/>
              <p:cNvSpPr>
                <a:spLocks/>
              </p:cNvSpPr>
              <p:nvPr/>
            </p:nvSpPr>
            <p:spPr bwMode="auto">
              <a:xfrm>
                <a:off x="2247" y="38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81" name="Freeform 3837"/>
              <p:cNvSpPr>
                <a:spLocks/>
              </p:cNvSpPr>
              <p:nvPr/>
            </p:nvSpPr>
            <p:spPr bwMode="auto">
              <a:xfrm>
                <a:off x="2201" y="38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82" name="Freeform 3838"/>
              <p:cNvSpPr>
                <a:spLocks/>
              </p:cNvSpPr>
              <p:nvPr/>
            </p:nvSpPr>
            <p:spPr bwMode="auto">
              <a:xfrm>
                <a:off x="2186" y="38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83" name="Freeform 3839"/>
              <p:cNvSpPr>
                <a:spLocks/>
              </p:cNvSpPr>
              <p:nvPr/>
            </p:nvSpPr>
            <p:spPr bwMode="auto">
              <a:xfrm>
                <a:off x="2495" y="39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84" name="Freeform 3840"/>
              <p:cNvSpPr>
                <a:spLocks/>
              </p:cNvSpPr>
              <p:nvPr/>
            </p:nvSpPr>
            <p:spPr bwMode="auto">
              <a:xfrm>
                <a:off x="2444" y="39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85" name="Freeform 3841"/>
              <p:cNvSpPr>
                <a:spLocks/>
              </p:cNvSpPr>
              <p:nvPr/>
            </p:nvSpPr>
            <p:spPr bwMode="auto">
              <a:xfrm>
                <a:off x="2424" y="38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86" name="Freeform 3842"/>
              <p:cNvSpPr>
                <a:spLocks/>
              </p:cNvSpPr>
              <p:nvPr/>
            </p:nvSpPr>
            <p:spPr bwMode="auto">
              <a:xfrm>
                <a:off x="2427" y="39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87" name="Freeform 3843"/>
              <p:cNvSpPr>
                <a:spLocks/>
              </p:cNvSpPr>
              <p:nvPr/>
            </p:nvSpPr>
            <p:spPr bwMode="auto">
              <a:xfrm>
                <a:off x="2402" y="389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88" name="Freeform 3844"/>
              <p:cNvSpPr>
                <a:spLocks/>
              </p:cNvSpPr>
              <p:nvPr/>
            </p:nvSpPr>
            <p:spPr bwMode="auto">
              <a:xfrm>
                <a:off x="2396" y="38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89" name="Freeform 3845"/>
              <p:cNvSpPr>
                <a:spLocks/>
              </p:cNvSpPr>
              <p:nvPr/>
            </p:nvSpPr>
            <p:spPr bwMode="auto">
              <a:xfrm>
                <a:off x="2385" y="389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90" name="Freeform 3846"/>
              <p:cNvSpPr>
                <a:spLocks/>
              </p:cNvSpPr>
              <p:nvPr/>
            </p:nvSpPr>
            <p:spPr bwMode="auto">
              <a:xfrm>
                <a:off x="2364" y="38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91" name="Freeform 3847"/>
              <p:cNvSpPr>
                <a:spLocks/>
              </p:cNvSpPr>
              <p:nvPr/>
            </p:nvSpPr>
            <p:spPr bwMode="auto">
              <a:xfrm>
                <a:off x="2324" y="38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92" name="Freeform 3848"/>
              <p:cNvSpPr>
                <a:spLocks/>
              </p:cNvSpPr>
              <p:nvPr/>
            </p:nvSpPr>
            <p:spPr bwMode="auto">
              <a:xfrm>
                <a:off x="2262" y="38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93" name="Freeform 3849"/>
              <p:cNvSpPr>
                <a:spLocks/>
              </p:cNvSpPr>
              <p:nvPr/>
            </p:nvSpPr>
            <p:spPr bwMode="auto">
              <a:xfrm>
                <a:off x="2208" y="389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94" name="Freeform 3850"/>
              <p:cNvSpPr>
                <a:spLocks/>
              </p:cNvSpPr>
              <p:nvPr/>
            </p:nvSpPr>
            <p:spPr bwMode="auto">
              <a:xfrm>
                <a:off x="2814" y="39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95" name="Freeform 3851"/>
              <p:cNvSpPr>
                <a:spLocks/>
              </p:cNvSpPr>
              <p:nvPr/>
            </p:nvSpPr>
            <p:spPr bwMode="auto">
              <a:xfrm>
                <a:off x="2448" y="39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96" name="Freeform 3852"/>
              <p:cNvSpPr>
                <a:spLocks/>
              </p:cNvSpPr>
              <p:nvPr/>
            </p:nvSpPr>
            <p:spPr bwMode="auto">
              <a:xfrm>
                <a:off x="2433" y="39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97" name="Freeform 3853"/>
              <p:cNvSpPr>
                <a:spLocks/>
              </p:cNvSpPr>
              <p:nvPr/>
            </p:nvSpPr>
            <p:spPr bwMode="auto">
              <a:xfrm>
                <a:off x="2408" y="39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98" name="Freeform 3854"/>
              <p:cNvSpPr>
                <a:spLocks/>
              </p:cNvSpPr>
              <p:nvPr/>
            </p:nvSpPr>
            <p:spPr bwMode="auto">
              <a:xfrm>
                <a:off x="2399" y="39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199" name="Freeform 3855"/>
              <p:cNvSpPr>
                <a:spLocks/>
              </p:cNvSpPr>
              <p:nvPr/>
            </p:nvSpPr>
            <p:spPr bwMode="auto">
              <a:xfrm>
                <a:off x="2376" y="39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00" name="Freeform 3856"/>
              <p:cNvSpPr>
                <a:spLocks/>
              </p:cNvSpPr>
              <p:nvPr/>
            </p:nvSpPr>
            <p:spPr bwMode="auto">
              <a:xfrm>
                <a:off x="2366" y="39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01" name="Freeform 3857"/>
              <p:cNvSpPr>
                <a:spLocks/>
              </p:cNvSpPr>
              <p:nvPr/>
            </p:nvSpPr>
            <p:spPr bwMode="auto">
              <a:xfrm>
                <a:off x="2366" y="39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02" name="Freeform 3858"/>
              <p:cNvSpPr>
                <a:spLocks/>
              </p:cNvSpPr>
              <p:nvPr/>
            </p:nvSpPr>
            <p:spPr bwMode="auto">
              <a:xfrm>
                <a:off x="2349" y="39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03" name="Freeform 3859"/>
              <p:cNvSpPr>
                <a:spLocks/>
              </p:cNvSpPr>
              <p:nvPr/>
            </p:nvSpPr>
            <p:spPr bwMode="auto">
              <a:xfrm>
                <a:off x="2481" y="383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04" name="Freeform 3860"/>
              <p:cNvSpPr>
                <a:spLocks/>
              </p:cNvSpPr>
              <p:nvPr/>
            </p:nvSpPr>
            <p:spPr bwMode="auto">
              <a:xfrm>
                <a:off x="2448" y="38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05" name="Freeform 3861"/>
              <p:cNvSpPr>
                <a:spLocks/>
              </p:cNvSpPr>
              <p:nvPr/>
            </p:nvSpPr>
            <p:spPr bwMode="auto">
              <a:xfrm>
                <a:off x="2436" y="38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06" name="Freeform 3862"/>
              <p:cNvSpPr>
                <a:spLocks/>
              </p:cNvSpPr>
              <p:nvPr/>
            </p:nvSpPr>
            <p:spPr bwMode="auto">
              <a:xfrm>
                <a:off x="2427" y="38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07" name="Freeform 3863"/>
              <p:cNvSpPr>
                <a:spLocks/>
              </p:cNvSpPr>
              <p:nvPr/>
            </p:nvSpPr>
            <p:spPr bwMode="auto">
              <a:xfrm>
                <a:off x="2412" y="38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08" name="Freeform 3864"/>
              <p:cNvSpPr>
                <a:spLocks/>
              </p:cNvSpPr>
              <p:nvPr/>
            </p:nvSpPr>
            <p:spPr bwMode="auto">
              <a:xfrm>
                <a:off x="2408" y="38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09" name="Freeform 3865"/>
              <p:cNvSpPr>
                <a:spLocks/>
              </p:cNvSpPr>
              <p:nvPr/>
            </p:nvSpPr>
            <p:spPr bwMode="auto">
              <a:xfrm>
                <a:off x="2412" y="38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10" name="Freeform 3866"/>
              <p:cNvSpPr>
                <a:spLocks/>
              </p:cNvSpPr>
              <p:nvPr/>
            </p:nvSpPr>
            <p:spPr bwMode="auto">
              <a:xfrm>
                <a:off x="2391" y="38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11" name="Freeform 3867"/>
              <p:cNvSpPr>
                <a:spLocks/>
              </p:cNvSpPr>
              <p:nvPr/>
            </p:nvSpPr>
            <p:spPr bwMode="auto">
              <a:xfrm>
                <a:off x="2387" y="382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12" name="Freeform 3868"/>
              <p:cNvSpPr>
                <a:spLocks/>
              </p:cNvSpPr>
              <p:nvPr/>
            </p:nvSpPr>
            <p:spPr bwMode="auto">
              <a:xfrm>
                <a:off x="2351" y="38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13" name="Freeform 3869"/>
              <p:cNvSpPr>
                <a:spLocks/>
              </p:cNvSpPr>
              <p:nvPr/>
            </p:nvSpPr>
            <p:spPr bwMode="auto">
              <a:xfrm>
                <a:off x="2286" y="383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14" name="Freeform 3870"/>
              <p:cNvSpPr>
                <a:spLocks/>
              </p:cNvSpPr>
              <p:nvPr/>
            </p:nvSpPr>
            <p:spPr bwMode="auto">
              <a:xfrm>
                <a:off x="2184" y="382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15" name="Freeform 3871"/>
              <p:cNvSpPr>
                <a:spLocks/>
              </p:cNvSpPr>
              <p:nvPr/>
            </p:nvSpPr>
            <p:spPr bwMode="auto">
              <a:xfrm>
                <a:off x="2175" y="38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16" name="Freeform 3872"/>
              <p:cNvSpPr>
                <a:spLocks/>
              </p:cNvSpPr>
              <p:nvPr/>
            </p:nvSpPr>
            <p:spPr bwMode="auto">
              <a:xfrm>
                <a:off x="2165" y="383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17" name="Freeform 3873"/>
              <p:cNvSpPr>
                <a:spLocks/>
              </p:cNvSpPr>
              <p:nvPr/>
            </p:nvSpPr>
            <p:spPr bwMode="auto">
              <a:xfrm>
                <a:off x="2556" y="384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18" name="Freeform 3874"/>
              <p:cNvSpPr>
                <a:spLocks/>
              </p:cNvSpPr>
              <p:nvPr/>
            </p:nvSpPr>
            <p:spPr bwMode="auto">
              <a:xfrm>
                <a:off x="2448" y="38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19" name="Freeform 3875"/>
              <p:cNvSpPr>
                <a:spLocks/>
              </p:cNvSpPr>
              <p:nvPr/>
            </p:nvSpPr>
            <p:spPr bwMode="auto">
              <a:xfrm>
                <a:off x="2432" y="38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20" name="Freeform 3876"/>
              <p:cNvSpPr>
                <a:spLocks/>
              </p:cNvSpPr>
              <p:nvPr/>
            </p:nvSpPr>
            <p:spPr bwMode="auto">
              <a:xfrm>
                <a:off x="2430" y="38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21" name="Freeform 3877"/>
              <p:cNvSpPr>
                <a:spLocks/>
              </p:cNvSpPr>
              <p:nvPr/>
            </p:nvSpPr>
            <p:spPr bwMode="auto">
              <a:xfrm>
                <a:off x="2406" y="383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22" name="Freeform 3878"/>
              <p:cNvSpPr>
                <a:spLocks/>
              </p:cNvSpPr>
              <p:nvPr/>
            </p:nvSpPr>
            <p:spPr bwMode="auto">
              <a:xfrm>
                <a:off x="2399" y="38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23" name="Freeform 3879"/>
              <p:cNvSpPr>
                <a:spLocks/>
              </p:cNvSpPr>
              <p:nvPr/>
            </p:nvSpPr>
            <p:spPr bwMode="auto">
              <a:xfrm>
                <a:off x="2331" y="38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24" name="Freeform 3880"/>
              <p:cNvSpPr>
                <a:spLocks/>
              </p:cNvSpPr>
              <p:nvPr/>
            </p:nvSpPr>
            <p:spPr bwMode="auto">
              <a:xfrm>
                <a:off x="2316" y="383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25" name="Freeform 3881"/>
              <p:cNvSpPr>
                <a:spLocks/>
              </p:cNvSpPr>
              <p:nvPr/>
            </p:nvSpPr>
            <p:spPr bwMode="auto">
              <a:xfrm>
                <a:off x="2250" y="38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26" name="Freeform 3882"/>
              <p:cNvSpPr>
                <a:spLocks/>
              </p:cNvSpPr>
              <p:nvPr/>
            </p:nvSpPr>
            <p:spPr bwMode="auto">
              <a:xfrm>
                <a:off x="2228" y="383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27" name="Freeform 3883"/>
              <p:cNvSpPr>
                <a:spLocks/>
              </p:cNvSpPr>
              <p:nvPr/>
            </p:nvSpPr>
            <p:spPr bwMode="auto">
              <a:xfrm>
                <a:off x="2225" y="38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28" name="Freeform 3884"/>
              <p:cNvSpPr>
                <a:spLocks/>
              </p:cNvSpPr>
              <p:nvPr/>
            </p:nvSpPr>
            <p:spPr bwMode="auto">
              <a:xfrm>
                <a:off x="2613" y="384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29" name="Freeform 3885"/>
              <p:cNvSpPr>
                <a:spLocks/>
              </p:cNvSpPr>
              <p:nvPr/>
            </p:nvSpPr>
            <p:spPr bwMode="auto">
              <a:xfrm>
                <a:off x="2469" y="38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30" name="Freeform 3886"/>
              <p:cNvSpPr>
                <a:spLocks/>
              </p:cNvSpPr>
              <p:nvPr/>
            </p:nvSpPr>
            <p:spPr bwMode="auto">
              <a:xfrm>
                <a:off x="2466" y="384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31" name="Freeform 3887"/>
              <p:cNvSpPr>
                <a:spLocks/>
              </p:cNvSpPr>
              <p:nvPr/>
            </p:nvSpPr>
            <p:spPr bwMode="auto">
              <a:xfrm>
                <a:off x="2453" y="38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32" name="Freeform 3888"/>
              <p:cNvSpPr>
                <a:spLocks/>
              </p:cNvSpPr>
              <p:nvPr/>
            </p:nvSpPr>
            <p:spPr bwMode="auto">
              <a:xfrm>
                <a:off x="2436" y="384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33" name="Freeform 3889"/>
              <p:cNvSpPr>
                <a:spLocks/>
              </p:cNvSpPr>
              <p:nvPr/>
            </p:nvSpPr>
            <p:spPr bwMode="auto">
              <a:xfrm>
                <a:off x="2439" y="38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34" name="Freeform 3890"/>
              <p:cNvSpPr>
                <a:spLocks/>
              </p:cNvSpPr>
              <p:nvPr/>
            </p:nvSpPr>
            <p:spPr bwMode="auto">
              <a:xfrm>
                <a:off x="2432" y="384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35" name="Freeform 3891"/>
              <p:cNvSpPr>
                <a:spLocks/>
              </p:cNvSpPr>
              <p:nvPr/>
            </p:nvSpPr>
            <p:spPr bwMode="auto">
              <a:xfrm>
                <a:off x="2426" y="38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36" name="Freeform 3892"/>
              <p:cNvSpPr>
                <a:spLocks/>
              </p:cNvSpPr>
              <p:nvPr/>
            </p:nvSpPr>
            <p:spPr bwMode="auto">
              <a:xfrm>
                <a:off x="2429" y="38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37" name="Freeform 3893"/>
              <p:cNvSpPr>
                <a:spLocks/>
              </p:cNvSpPr>
              <p:nvPr/>
            </p:nvSpPr>
            <p:spPr bwMode="auto">
              <a:xfrm>
                <a:off x="2412" y="38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38" name="Freeform 3894"/>
              <p:cNvSpPr>
                <a:spLocks/>
              </p:cNvSpPr>
              <p:nvPr/>
            </p:nvSpPr>
            <p:spPr bwMode="auto">
              <a:xfrm>
                <a:off x="2415" y="38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39" name="Freeform 3895"/>
              <p:cNvSpPr>
                <a:spLocks/>
              </p:cNvSpPr>
              <p:nvPr/>
            </p:nvSpPr>
            <p:spPr bwMode="auto">
              <a:xfrm>
                <a:off x="2421" y="38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40" name="Freeform 3896"/>
              <p:cNvSpPr>
                <a:spLocks/>
              </p:cNvSpPr>
              <p:nvPr/>
            </p:nvSpPr>
            <p:spPr bwMode="auto">
              <a:xfrm>
                <a:off x="2411" y="38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41" name="Freeform 3897"/>
              <p:cNvSpPr>
                <a:spLocks/>
              </p:cNvSpPr>
              <p:nvPr/>
            </p:nvSpPr>
            <p:spPr bwMode="auto">
              <a:xfrm>
                <a:off x="2400" y="38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42" name="Freeform 3898"/>
              <p:cNvSpPr>
                <a:spLocks/>
              </p:cNvSpPr>
              <p:nvPr/>
            </p:nvSpPr>
            <p:spPr bwMode="auto">
              <a:xfrm>
                <a:off x="2396" y="38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43" name="Freeform 3899"/>
              <p:cNvSpPr>
                <a:spLocks/>
              </p:cNvSpPr>
              <p:nvPr/>
            </p:nvSpPr>
            <p:spPr bwMode="auto">
              <a:xfrm>
                <a:off x="2393" y="38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44" name="Freeform 3900"/>
              <p:cNvSpPr>
                <a:spLocks/>
              </p:cNvSpPr>
              <p:nvPr/>
            </p:nvSpPr>
            <p:spPr bwMode="auto">
              <a:xfrm>
                <a:off x="2396" y="38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45" name="Freeform 3901"/>
              <p:cNvSpPr>
                <a:spLocks/>
              </p:cNvSpPr>
              <p:nvPr/>
            </p:nvSpPr>
            <p:spPr bwMode="auto">
              <a:xfrm>
                <a:off x="2396" y="38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46" name="Freeform 3902"/>
              <p:cNvSpPr>
                <a:spLocks/>
              </p:cNvSpPr>
              <p:nvPr/>
            </p:nvSpPr>
            <p:spPr bwMode="auto">
              <a:xfrm>
                <a:off x="2387" y="38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47" name="Freeform 3903"/>
              <p:cNvSpPr>
                <a:spLocks/>
              </p:cNvSpPr>
              <p:nvPr/>
            </p:nvSpPr>
            <p:spPr bwMode="auto">
              <a:xfrm>
                <a:off x="2382" y="38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48" name="Freeform 3904"/>
              <p:cNvSpPr>
                <a:spLocks/>
              </p:cNvSpPr>
              <p:nvPr/>
            </p:nvSpPr>
            <p:spPr bwMode="auto">
              <a:xfrm>
                <a:off x="2363" y="38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49" name="Freeform 3905"/>
              <p:cNvSpPr>
                <a:spLocks/>
              </p:cNvSpPr>
              <p:nvPr/>
            </p:nvSpPr>
            <p:spPr bwMode="auto">
              <a:xfrm>
                <a:off x="2325" y="38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50" name="Freeform 3906"/>
              <p:cNvSpPr>
                <a:spLocks/>
              </p:cNvSpPr>
              <p:nvPr/>
            </p:nvSpPr>
            <p:spPr bwMode="auto">
              <a:xfrm>
                <a:off x="2177" y="38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51" name="Freeform 3907"/>
              <p:cNvSpPr>
                <a:spLocks/>
              </p:cNvSpPr>
              <p:nvPr/>
            </p:nvSpPr>
            <p:spPr bwMode="auto">
              <a:xfrm>
                <a:off x="2466" y="38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52" name="Freeform 3908"/>
              <p:cNvSpPr>
                <a:spLocks/>
              </p:cNvSpPr>
              <p:nvPr/>
            </p:nvSpPr>
            <p:spPr bwMode="auto">
              <a:xfrm>
                <a:off x="2457" y="38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53" name="Freeform 3909"/>
              <p:cNvSpPr>
                <a:spLocks/>
              </p:cNvSpPr>
              <p:nvPr/>
            </p:nvSpPr>
            <p:spPr bwMode="auto">
              <a:xfrm>
                <a:off x="2438" y="38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54" name="Freeform 3910"/>
              <p:cNvSpPr>
                <a:spLocks/>
              </p:cNvSpPr>
              <p:nvPr/>
            </p:nvSpPr>
            <p:spPr bwMode="auto">
              <a:xfrm>
                <a:off x="2421" y="38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55" name="Freeform 3911"/>
              <p:cNvSpPr>
                <a:spLocks/>
              </p:cNvSpPr>
              <p:nvPr/>
            </p:nvSpPr>
            <p:spPr bwMode="auto">
              <a:xfrm>
                <a:off x="2409" y="38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56" name="Freeform 3912"/>
              <p:cNvSpPr>
                <a:spLocks/>
              </p:cNvSpPr>
              <p:nvPr/>
            </p:nvSpPr>
            <p:spPr bwMode="auto">
              <a:xfrm>
                <a:off x="2403" y="38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57" name="Freeform 3913"/>
              <p:cNvSpPr>
                <a:spLocks/>
              </p:cNvSpPr>
              <p:nvPr/>
            </p:nvSpPr>
            <p:spPr bwMode="auto">
              <a:xfrm>
                <a:off x="2396" y="38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58" name="Freeform 3914"/>
              <p:cNvSpPr>
                <a:spLocks/>
              </p:cNvSpPr>
              <p:nvPr/>
            </p:nvSpPr>
            <p:spPr bwMode="auto">
              <a:xfrm>
                <a:off x="2352" y="38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59" name="Freeform 3915"/>
              <p:cNvSpPr>
                <a:spLocks/>
              </p:cNvSpPr>
              <p:nvPr/>
            </p:nvSpPr>
            <p:spPr bwMode="auto">
              <a:xfrm>
                <a:off x="2327" y="38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60" name="Freeform 3916"/>
              <p:cNvSpPr>
                <a:spLocks/>
              </p:cNvSpPr>
              <p:nvPr/>
            </p:nvSpPr>
            <p:spPr bwMode="auto">
              <a:xfrm>
                <a:off x="2255" y="38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61" name="Freeform 3917"/>
              <p:cNvSpPr>
                <a:spLocks/>
              </p:cNvSpPr>
              <p:nvPr/>
            </p:nvSpPr>
            <p:spPr bwMode="auto">
              <a:xfrm>
                <a:off x="2150" y="38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62" name="Freeform 3918"/>
              <p:cNvSpPr>
                <a:spLocks/>
              </p:cNvSpPr>
              <p:nvPr/>
            </p:nvSpPr>
            <p:spPr bwMode="auto">
              <a:xfrm>
                <a:off x="2141" y="38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63" name="Freeform 3919"/>
              <p:cNvSpPr>
                <a:spLocks/>
              </p:cNvSpPr>
              <p:nvPr/>
            </p:nvSpPr>
            <p:spPr bwMode="auto">
              <a:xfrm>
                <a:off x="2109" y="38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64" name="Freeform 3920"/>
              <p:cNvSpPr>
                <a:spLocks/>
              </p:cNvSpPr>
              <p:nvPr/>
            </p:nvSpPr>
            <p:spPr bwMode="auto">
              <a:xfrm>
                <a:off x="2082" y="38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65" name="Freeform 3921"/>
              <p:cNvSpPr>
                <a:spLocks/>
              </p:cNvSpPr>
              <p:nvPr/>
            </p:nvSpPr>
            <p:spPr bwMode="auto">
              <a:xfrm>
                <a:off x="2660" y="38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66" name="Freeform 3922"/>
              <p:cNvSpPr>
                <a:spLocks/>
              </p:cNvSpPr>
              <p:nvPr/>
            </p:nvSpPr>
            <p:spPr bwMode="auto">
              <a:xfrm>
                <a:off x="2552" y="38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67" name="Freeform 3923"/>
              <p:cNvSpPr>
                <a:spLocks/>
              </p:cNvSpPr>
              <p:nvPr/>
            </p:nvSpPr>
            <p:spPr bwMode="auto">
              <a:xfrm>
                <a:off x="2543" y="38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68" name="Freeform 3924"/>
              <p:cNvSpPr>
                <a:spLocks/>
              </p:cNvSpPr>
              <p:nvPr/>
            </p:nvSpPr>
            <p:spPr bwMode="auto">
              <a:xfrm>
                <a:off x="2535" y="38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69" name="Freeform 3925"/>
              <p:cNvSpPr>
                <a:spLocks/>
              </p:cNvSpPr>
              <p:nvPr/>
            </p:nvSpPr>
            <p:spPr bwMode="auto">
              <a:xfrm>
                <a:off x="2483" y="38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70" name="Freeform 3926"/>
              <p:cNvSpPr>
                <a:spLocks/>
              </p:cNvSpPr>
              <p:nvPr/>
            </p:nvSpPr>
            <p:spPr bwMode="auto">
              <a:xfrm>
                <a:off x="2469" y="38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71" name="Freeform 3927"/>
              <p:cNvSpPr>
                <a:spLocks/>
              </p:cNvSpPr>
              <p:nvPr/>
            </p:nvSpPr>
            <p:spPr bwMode="auto">
              <a:xfrm>
                <a:off x="2442" y="38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72" name="Freeform 3928"/>
              <p:cNvSpPr>
                <a:spLocks/>
              </p:cNvSpPr>
              <p:nvPr/>
            </p:nvSpPr>
            <p:spPr bwMode="auto">
              <a:xfrm>
                <a:off x="2439" y="38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73" name="Freeform 3929"/>
              <p:cNvSpPr>
                <a:spLocks/>
              </p:cNvSpPr>
              <p:nvPr/>
            </p:nvSpPr>
            <p:spPr bwMode="auto">
              <a:xfrm>
                <a:off x="2433" y="38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74" name="Freeform 3930"/>
              <p:cNvSpPr>
                <a:spLocks/>
              </p:cNvSpPr>
              <p:nvPr/>
            </p:nvSpPr>
            <p:spPr bwMode="auto">
              <a:xfrm>
                <a:off x="2438" y="38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59849" name="Group 6505"/>
            <p:cNvGrpSpPr>
              <a:grpSpLocks/>
            </p:cNvGrpSpPr>
            <p:nvPr/>
          </p:nvGrpSpPr>
          <p:grpSpPr bwMode="auto">
            <a:xfrm>
              <a:off x="1983" y="3763"/>
              <a:ext cx="723" cy="107"/>
              <a:chOff x="1983" y="3763"/>
              <a:chExt cx="723" cy="107"/>
            </a:xfrm>
          </p:grpSpPr>
          <p:sp>
            <p:nvSpPr>
              <p:cNvPr id="957276" name="Freeform 3932"/>
              <p:cNvSpPr>
                <a:spLocks/>
              </p:cNvSpPr>
              <p:nvPr/>
            </p:nvSpPr>
            <p:spPr bwMode="auto">
              <a:xfrm>
                <a:off x="2417" y="38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77" name="Freeform 3933"/>
              <p:cNvSpPr>
                <a:spLocks/>
              </p:cNvSpPr>
              <p:nvPr/>
            </p:nvSpPr>
            <p:spPr bwMode="auto">
              <a:xfrm>
                <a:off x="2334" y="38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78" name="Freeform 3934"/>
              <p:cNvSpPr>
                <a:spLocks/>
              </p:cNvSpPr>
              <p:nvPr/>
            </p:nvSpPr>
            <p:spPr bwMode="auto">
              <a:xfrm>
                <a:off x="2313" y="38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79" name="Freeform 3935"/>
              <p:cNvSpPr>
                <a:spLocks/>
              </p:cNvSpPr>
              <p:nvPr/>
            </p:nvSpPr>
            <p:spPr bwMode="auto">
              <a:xfrm>
                <a:off x="2252" y="38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80" name="Freeform 3936"/>
              <p:cNvSpPr>
                <a:spLocks/>
              </p:cNvSpPr>
              <p:nvPr/>
            </p:nvSpPr>
            <p:spPr bwMode="auto">
              <a:xfrm>
                <a:off x="2598" y="38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81" name="Freeform 3937"/>
              <p:cNvSpPr>
                <a:spLocks/>
              </p:cNvSpPr>
              <p:nvPr/>
            </p:nvSpPr>
            <p:spPr bwMode="auto">
              <a:xfrm>
                <a:off x="2531" y="38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82" name="Freeform 3938"/>
              <p:cNvSpPr>
                <a:spLocks/>
              </p:cNvSpPr>
              <p:nvPr/>
            </p:nvSpPr>
            <p:spPr bwMode="auto">
              <a:xfrm>
                <a:off x="2513" y="38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83" name="Freeform 3939"/>
              <p:cNvSpPr>
                <a:spLocks/>
              </p:cNvSpPr>
              <p:nvPr/>
            </p:nvSpPr>
            <p:spPr bwMode="auto">
              <a:xfrm>
                <a:off x="2478" y="38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84" name="Freeform 3940"/>
              <p:cNvSpPr>
                <a:spLocks/>
              </p:cNvSpPr>
              <p:nvPr/>
            </p:nvSpPr>
            <p:spPr bwMode="auto">
              <a:xfrm>
                <a:off x="2459" y="38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85" name="Freeform 3941"/>
              <p:cNvSpPr>
                <a:spLocks/>
              </p:cNvSpPr>
              <p:nvPr/>
            </p:nvSpPr>
            <p:spPr bwMode="auto">
              <a:xfrm>
                <a:off x="2462" y="386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86" name="Freeform 3942"/>
              <p:cNvSpPr>
                <a:spLocks/>
              </p:cNvSpPr>
              <p:nvPr/>
            </p:nvSpPr>
            <p:spPr bwMode="auto">
              <a:xfrm>
                <a:off x="2447" y="386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87" name="Freeform 3943"/>
              <p:cNvSpPr>
                <a:spLocks/>
              </p:cNvSpPr>
              <p:nvPr/>
            </p:nvSpPr>
            <p:spPr bwMode="auto">
              <a:xfrm>
                <a:off x="2439" y="38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88" name="Freeform 3944"/>
              <p:cNvSpPr>
                <a:spLocks/>
              </p:cNvSpPr>
              <p:nvPr/>
            </p:nvSpPr>
            <p:spPr bwMode="auto">
              <a:xfrm>
                <a:off x="2436" y="38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89" name="Freeform 3945"/>
              <p:cNvSpPr>
                <a:spLocks/>
              </p:cNvSpPr>
              <p:nvPr/>
            </p:nvSpPr>
            <p:spPr bwMode="auto">
              <a:xfrm>
                <a:off x="2418" y="38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90" name="Freeform 3946"/>
              <p:cNvSpPr>
                <a:spLocks/>
              </p:cNvSpPr>
              <p:nvPr/>
            </p:nvSpPr>
            <p:spPr bwMode="auto">
              <a:xfrm>
                <a:off x="2415" y="386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91" name="Freeform 3947"/>
              <p:cNvSpPr>
                <a:spLocks/>
              </p:cNvSpPr>
              <p:nvPr/>
            </p:nvSpPr>
            <p:spPr bwMode="auto">
              <a:xfrm>
                <a:off x="2382" y="386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92" name="Freeform 3948"/>
              <p:cNvSpPr>
                <a:spLocks/>
              </p:cNvSpPr>
              <p:nvPr/>
            </p:nvSpPr>
            <p:spPr bwMode="auto">
              <a:xfrm>
                <a:off x="2375" y="38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93" name="Freeform 3949"/>
              <p:cNvSpPr>
                <a:spLocks/>
              </p:cNvSpPr>
              <p:nvPr/>
            </p:nvSpPr>
            <p:spPr bwMode="auto">
              <a:xfrm>
                <a:off x="2375" y="386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94" name="Freeform 3950"/>
              <p:cNvSpPr>
                <a:spLocks/>
              </p:cNvSpPr>
              <p:nvPr/>
            </p:nvSpPr>
            <p:spPr bwMode="auto">
              <a:xfrm>
                <a:off x="2346" y="38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95" name="Freeform 3951"/>
              <p:cNvSpPr>
                <a:spLocks/>
              </p:cNvSpPr>
              <p:nvPr/>
            </p:nvSpPr>
            <p:spPr bwMode="auto">
              <a:xfrm>
                <a:off x="2345" y="38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96" name="Freeform 3952"/>
              <p:cNvSpPr>
                <a:spLocks/>
              </p:cNvSpPr>
              <p:nvPr/>
            </p:nvSpPr>
            <p:spPr bwMode="auto">
              <a:xfrm>
                <a:off x="2337" y="38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97" name="Freeform 3953"/>
              <p:cNvSpPr>
                <a:spLocks/>
              </p:cNvSpPr>
              <p:nvPr/>
            </p:nvSpPr>
            <p:spPr bwMode="auto">
              <a:xfrm>
                <a:off x="2337" y="38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98" name="Freeform 3954"/>
              <p:cNvSpPr>
                <a:spLocks/>
              </p:cNvSpPr>
              <p:nvPr/>
            </p:nvSpPr>
            <p:spPr bwMode="auto">
              <a:xfrm>
                <a:off x="2310" y="38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299" name="Freeform 3955"/>
              <p:cNvSpPr>
                <a:spLocks/>
              </p:cNvSpPr>
              <p:nvPr/>
            </p:nvSpPr>
            <p:spPr bwMode="auto">
              <a:xfrm>
                <a:off x="2255" y="38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00" name="Freeform 3956"/>
              <p:cNvSpPr>
                <a:spLocks/>
              </p:cNvSpPr>
              <p:nvPr/>
            </p:nvSpPr>
            <p:spPr bwMode="auto">
              <a:xfrm>
                <a:off x="2199" y="386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01" name="Freeform 3957"/>
              <p:cNvSpPr>
                <a:spLocks/>
              </p:cNvSpPr>
              <p:nvPr/>
            </p:nvSpPr>
            <p:spPr bwMode="auto">
              <a:xfrm>
                <a:off x="2151" y="38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02" name="Freeform 3958"/>
              <p:cNvSpPr>
                <a:spLocks/>
              </p:cNvSpPr>
              <p:nvPr/>
            </p:nvSpPr>
            <p:spPr bwMode="auto">
              <a:xfrm>
                <a:off x="2112" y="38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03" name="Freeform 3959"/>
              <p:cNvSpPr>
                <a:spLocks/>
              </p:cNvSpPr>
              <p:nvPr/>
            </p:nvSpPr>
            <p:spPr bwMode="auto">
              <a:xfrm>
                <a:off x="2027" y="38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04" name="Freeform 3960"/>
              <p:cNvSpPr>
                <a:spLocks/>
              </p:cNvSpPr>
              <p:nvPr/>
            </p:nvSpPr>
            <p:spPr bwMode="auto">
              <a:xfrm>
                <a:off x="2472" y="37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05" name="Freeform 3961"/>
              <p:cNvSpPr>
                <a:spLocks/>
              </p:cNvSpPr>
              <p:nvPr/>
            </p:nvSpPr>
            <p:spPr bwMode="auto">
              <a:xfrm>
                <a:off x="2463" y="379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06" name="Freeform 3962"/>
              <p:cNvSpPr>
                <a:spLocks/>
              </p:cNvSpPr>
              <p:nvPr/>
            </p:nvSpPr>
            <p:spPr bwMode="auto">
              <a:xfrm>
                <a:off x="2460" y="379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07" name="Freeform 3963"/>
              <p:cNvSpPr>
                <a:spLocks/>
              </p:cNvSpPr>
              <p:nvPr/>
            </p:nvSpPr>
            <p:spPr bwMode="auto">
              <a:xfrm>
                <a:off x="2444" y="379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08" name="Freeform 3964"/>
              <p:cNvSpPr>
                <a:spLocks/>
              </p:cNvSpPr>
              <p:nvPr/>
            </p:nvSpPr>
            <p:spPr bwMode="auto">
              <a:xfrm>
                <a:off x="2433" y="37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09" name="Freeform 3965"/>
              <p:cNvSpPr>
                <a:spLocks/>
              </p:cNvSpPr>
              <p:nvPr/>
            </p:nvSpPr>
            <p:spPr bwMode="auto">
              <a:xfrm>
                <a:off x="2433" y="379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10" name="Freeform 3966"/>
              <p:cNvSpPr>
                <a:spLocks/>
              </p:cNvSpPr>
              <p:nvPr/>
            </p:nvSpPr>
            <p:spPr bwMode="auto">
              <a:xfrm>
                <a:off x="2429" y="37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11" name="Freeform 3967"/>
              <p:cNvSpPr>
                <a:spLocks/>
              </p:cNvSpPr>
              <p:nvPr/>
            </p:nvSpPr>
            <p:spPr bwMode="auto">
              <a:xfrm>
                <a:off x="2421" y="379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12" name="Freeform 3968"/>
              <p:cNvSpPr>
                <a:spLocks/>
              </p:cNvSpPr>
              <p:nvPr/>
            </p:nvSpPr>
            <p:spPr bwMode="auto">
              <a:xfrm>
                <a:off x="2418" y="379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13" name="Freeform 3969"/>
              <p:cNvSpPr>
                <a:spLocks/>
              </p:cNvSpPr>
              <p:nvPr/>
            </p:nvSpPr>
            <p:spPr bwMode="auto">
              <a:xfrm>
                <a:off x="2409" y="379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14" name="Freeform 3970"/>
              <p:cNvSpPr>
                <a:spLocks/>
              </p:cNvSpPr>
              <p:nvPr/>
            </p:nvSpPr>
            <p:spPr bwMode="auto">
              <a:xfrm>
                <a:off x="2397" y="379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15" name="Freeform 3971"/>
              <p:cNvSpPr>
                <a:spLocks/>
              </p:cNvSpPr>
              <p:nvPr/>
            </p:nvSpPr>
            <p:spPr bwMode="auto">
              <a:xfrm>
                <a:off x="2393" y="379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16" name="Freeform 3972"/>
              <p:cNvSpPr>
                <a:spLocks/>
              </p:cNvSpPr>
              <p:nvPr/>
            </p:nvSpPr>
            <p:spPr bwMode="auto">
              <a:xfrm>
                <a:off x="2396" y="379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17" name="Freeform 3973"/>
              <p:cNvSpPr>
                <a:spLocks/>
              </p:cNvSpPr>
              <p:nvPr/>
            </p:nvSpPr>
            <p:spPr bwMode="auto">
              <a:xfrm>
                <a:off x="2376" y="37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18" name="Freeform 3974"/>
              <p:cNvSpPr>
                <a:spLocks/>
              </p:cNvSpPr>
              <p:nvPr/>
            </p:nvSpPr>
            <p:spPr bwMode="auto">
              <a:xfrm>
                <a:off x="2376" y="379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19" name="Freeform 3975"/>
              <p:cNvSpPr>
                <a:spLocks/>
              </p:cNvSpPr>
              <p:nvPr/>
            </p:nvSpPr>
            <p:spPr bwMode="auto">
              <a:xfrm>
                <a:off x="2351" y="379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20" name="Freeform 3976"/>
              <p:cNvSpPr>
                <a:spLocks/>
              </p:cNvSpPr>
              <p:nvPr/>
            </p:nvSpPr>
            <p:spPr bwMode="auto">
              <a:xfrm>
                <a:off x="2343" y="379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21" name="Freeform 3977"/>
              <p:cNvSpPr>
                <a:spLocks/>
              </p:cNvSpPr>
              <p:nvPr/>
            </p:nvSpPr>
            <p:spPr bwMode="auto">
              <a:xfrm>
                <a:off x="2243" y="37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22" name="Freeform 3978"/>
              <p:cNvSpPr>
                <a:spLocks/>
              </p:cNvSpPr>
              <p:nvPr/>
            </p:nvSpPr>
            <p:spPr bwMode="auto">
              <a:xfrm>
                <a:off x="2157" y="379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23" name="Freeform 3979"/>
              <p:cNvSpPr>
                <a:spLocks/>
              </p:cNvSpPr>
              <p:nvPr/>
            </p:nvSpPr>
            <p:spPr bwMode="auto">
              <a:xfrm>
                <a:off x="2561" y="380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24" name="Freeform 3980"/>
              <p:cNvSpPr>
                <a:spLocks/>
              </p:cNvSpPr>
              <p:nvPr/>
            </p:nvSpPr>
            <p:spPr bwMode="auto">
              <a:xfrm>
                <a:off x="2517" y="38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25" name="Freeform 3981"/>
              <p:cNvSpPr>
                <a:spLocks/>
              </p:cNvSpPr>
              <p:nvPr/>
            </p:nvSpPr>
            <p:spPr bwMode="auto">
              <a:xfrm>
                <a:off x="2472" y="380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26" name="Freeform 3982"/>
              <p:cNvSpPr>
                <a:spLocks/>
              </p:cNvSpPr>
              <p:nvPr/>
            </p:nvSpPr>
            <p:spPr bwMode="auto">
              <a:xfrm>
                <a:off x="2436" y="38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27" name="Freeform 3983"/>
              <p:cNvSpPr>
                <a:spLocks/>
              </p:cNvSpPr>
              <p:nvPr/>
            </p:nvSpPr>
            <p:spPr bwMode="auto">
              <a:xfrm>
                <a:off x="2399" y="38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28" name="Freeform 3984"/>
              <p:cNvSpPr>
                <a:spLocks/>
              </p:cNvSpPr>
              <p:nvPr/>
            </p:nvSpPr>
            <p:spPr bwMode="auto">
              <a:xfrm>
                <a:off x="2400" y="38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29" name="Freeform 3985"/>
              <p:cNvSpPr>
                <a:spLocks/>
              </p:cNvSpPr>
              <p:nvPr/>
            </p:nvSpPr>
            <p:spPr bwMode="auto">
              <a:xfrm>
                <a:off x="2399" y="380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30" name="Freeform 3986"/>
              <p:cNvSpPr>
                <a:spLocks/>
              </p:cNvSpPr>
              <p:nvPr/>
            </p:nvSpPr>
            <p:spPr bwMode="auto">
              <a:xfrm>
                <a:off x="2388" y="38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31" name="Freeform 3987"/>
              <p:cNvSpPr>
                <a:spLocks/>
              </p:cNvSpPr>
              <p:nvPr/>
            </p:nvSpPr>
            <p:spPr bwMode="auto">
              <a:xfrm>
                <a:off x="2396" y="379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32" name="Freeform 3988"/>
              <p:cNvSpPr>
                <a:spLocks/>
              </p:cNvSpPr>
              <p:nvPr/>
            </p:nvSpPr>
            <p:spPr bwMode="auto">
              <a:xfrm>
                <a:off x="2387" y="379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33" name="Freeform 3989"/>
              <p:cNvSpPr>
                <a:spLocks/>
              </p:cNvSpPr>
              <p:nvPr/>
            </p:nvSpPr>
            <p:spPr bwMode="auto">
              <a:xfrm>
                <a:off x="2382" y="38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34" name="Freeform 3990"/>
              <p:cNvSpPr>
                <a:spLocks/>
              </p:cNvSpPr>
              <p:nvPr/>
            </p:nvSpPr>
            <p:spPr bwMode="auto">
              <a:xfrm>
                <a:off x="2361" y="38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35" name="Freeform 3991"/>
              <p:cNvSpPr>
                <a:spLocks/>
              </p:cNvSpPr>
              <p:nvPr/>
            </p:nvSpPr>
            <p:spPr bwMode="auto">
              <a:xfrm>
                <a:off x="2349" y="38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36" name="Freeform 3992"/>
              <p:cNvSpPr>
                <a:spLocks/>
              </p:cNvSpPr>
              <p:nvPr/>
            </p:nvSpPr>
            <p:spPr bwMode="auto">
              <a:xfrm>
                <a:off x="2328" y="380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37" name="Freeform 3993"/>
              <p:cNvSpPr>
                <a:spLocks/>
              </p:cNvSpPr>
              <p:nvPr/>
            </p:nvSpPr>
            <p:spPr bwMode="auto">
              <a:xfrm>
                <a:off x="2291" y="38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38" name="Freeform 3994"/>
              <p:cNvSpPr>
                <a:spLocks/>
              </p:cNvSpPr>
              <p:nvPr/>
            </p:nvSpPr>
            <p:spPr bwMode="auto">
              <a:xfrm>
                <a:off x="2199" y="38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39" name="Freeform 3995"/>
              <p:cNvSpPr>
                <a:spLocks/>
              </p:cNvSpPr>
              <p:nvPr/>
            </p:nvSpPr>
            <p:spPr bwMode="auto">
              <a:xfrm>
                <a:off x="1983" y="380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40" name="Freeform 3996"/>
              <p:cNvSpPr>
                <a:spLocks/>
              </p:cNvSpPr>
              <p:nvPr/>
            </p:nvSpPr>
            <p:spPr bwMode="auto">
              <a:xfrm>
                <a:off x="2700" y="38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41" name="Freeform 3997"/>
              <p:cNvSpPr>
                <a:spLocks/>
              </p:cNvSpPr>
              <p:nvPr/>
            </p:nvSpPr>
            <p:spPr bwMode="auto">
              <a:xfrm>
                <a:off x="2451" y="38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42" name="Freeform 3998"/>
              <p:cNvSpPr>
                <a:spLocks/>
              </p:cNvSpPr>
              <p:nvPr/>
            </p:nvSpPr>
            <p:spPr bwMode="auto">
              <a:xfrm>
                <a:off x="2448" y="38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43" name="Freeform 3999"/>
              <p:cNvSpPr>
                <a:spLocks/>
              </p:cNvSpPr>
              <p:nvPr/>
            </p:nvSpPr>
            <p:spPr bwMode="auto">
              <a:xfrm>
                <a:off x="2442" y="38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44" name="Freeform 4000"/>
              <p:cNvSpPr>
                <a:spLocks/>
              </p:cNvSpPr>
              <p:nvPr/>
            </p:nvSpPr>
            <p:spPr bwMode="auto">
              <a:xfrm>
                <a:off x="2439" y="38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45" name="Freeform 4001"/>
              <p:cNvSpPr>
                <a:spLocks/>
              </p:cNvSpPr>
              <p:nvPr/>
            </p:nvSpPr>
            <p:spPr bwMode="auto">
              <a:xfrm>
                <a:off x="2433" y="38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46" name="Freeform 4002"/>
              <p:cNvSpPr>
                <a:spLocks/>
              </p:cNvSpPr>
              <p:nvPr/>
            </p:nvSpPr>
            <p:spPr bwMode="auto">
              <a:xfrm>
                <a:off x="2439" y="38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47" name="Freeform 4003"/>
              <p:cNvSpPr>
                <a:spLocks/>
              </p:cNvSpPr>
              <p:nvPr/>
            </p:nvSpPr>
            <p:spPr bwMode="auto">
              <a:xfrm>
                <a:off x="2430" y="38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48" name="Freeform 4004"/>
              <p:cNvSpPr>
                <a:spLocks/>
              </p:cNvSpPr>
              <p:nvPr/>
            </p:nvSpPr>
            <p:spPr bwMode="auto">
              <a:xfrm>
                <a:off x="2405" y="38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49" name="Freeform 4005"/>
              <p:cNvSpPr>
                <a:spLocks/>
              </p:cNvSpPr>
              <p:nvPr/>
            </p:nvSpPr>
            <p:spPr bwMode="auto">
              <a:xfrm>
                <a:off x="2391" y="38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50" name="Freeform 4006"/>
              <p:cNvSpPr>
                <a:spLocks/>
              </p:cNvSpPr>
              <p:nvPr/>
            </p:nvSpPr>
            <p:spPr bwMode="auto">
              <a:xfrm>
                <a:off x="2388" y="38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51" name="Freeform 4007"/>
              <p:cNvSpPr>
                <a:spLocks/>
              </p:cNvSpPr>
              <p:nvPr/>
            </p:nvSpPr>
            <p:spPr bwMode="auto">
              <a:xfrm>
                <a:off x="2372" y="38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52" name="Freeform 4008"/>
              <p:cNvSpPr>
                <a:spLocks/>
              </p:cNvSpPr>
              <p:nvPr/>
            </p:nvSpPr>
            <p:spPr bwMode="auto">
              <a:xfrm>
                <a:off x="2354" y="38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53" name="Freeform 4009"/>
              <p:cNvSpPr>
                <a:spLocks/>
              </p:cNvSpPr>
              <p:nvPr/>
            </p:nvSpPr>
            <p:spPr bwMode="auto">
              <a:xfrm>
                <a:off x="2355" y="38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54" name="Freeform 4010"/>
              <p:cNvSpPr>
                <a:spLocks/>
              </p:cNvSpPr>
              <p:nvPr/>
            </p:nvSpPr>
            <p:spPr bwMode="auto">
              <a:xfrm>
                <a:off x="2153" y="38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55" name="Freeform 4011"/>
              <p:cNvSpPr>
                <a:spLocks/>
              </p:cNvSpPr>
              <p:nvPr/>
            </p:nvSpPr>
            <p:spPr bwMode="auto">
              <a:xfrm>
                <a:off x="2472" y="38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56" name="Freeform 4012"/>
              <p:cNvSpPr>
                <a:spLocks/>
              </p:cNvSpPr>
              <p:nvPr/>
            </p:nvSpPr>
            <p:spPr bwMode="auto">
              <a:xfrm>
                <a:off x="2466" y="38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57" name="Freeform 4013"/>
              <p:cNvSpPr>
                <a:spLocks/>
              </p:cNvSpPr>
              <p:nvPr/>
            </p:nvSpPr>
            <p:spPr bwMode="auto">
              <a:xfrm>
                <a:off x="2451" y="38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58" name="Freeform 4014"/>
              <p:cNvSpPr>
                <a:spLocks/>
              </p:cNvSpPr>
              <p:nvPr/>
            </p:nvSpPr>
            <p:spPr bwMode="auto">
              <a:xfrm>
                <a:off x="2439" y="38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59" name="Freeform 4015"/>
              <p:cNvSpPr>
                <a:spLocks/>
              </p:cNvSpPr>
              <p:nvPr/>
            </p:nvSpPr>
            <p:spPr bwMode="auto">
              <a:xfrm>
                <a:off x="2433" y="38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60" name="Freeform 4016"/>
              <p:cNvSpPr>
                <a:spLocks/>
              </p:cNvSpPr>
              <p:nvPr/>
            </p:nvSpPr>
            <p:spPr bwMode="auto">
              <a:xfrm>
                <a:off x="2435" y="38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61" name="Freeform 4017"/>
              <p:cNvSpPr>
                <a:spLocks/>
              </p:cNvSpPr>
              <p:nvPr/>
            </p:nvSpPr>
            <p:spPr bwMode="auto">
              <a:xfrm>
                <a:off x="2427" y="38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62" name="Freeform 4018"/>
              <p:cNvSpPr>
                <a:spLocks/>
              </p:cNvSpPr>
              <p:nvPr/>
            </p:nvSpPr>
            <p:spPr bwMode="auto">
              <a:xfrm>
                <a:off x="2415" y="381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63" name="Freeform 4019"/>
              <p:cNvSpPr>
                <a:spLocks/>
              </p:cNvSpPr>
              <p:nvPr/>
            </p:nvSpPr>
            <p:spPr bwMode="auto">
              <a:xfrm>
                <a:off x="2409" y="38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64" name="Freeform 4020"/>
              <p:cNvSpPr>
                <a:spLocks/>
              </p:cNvSpPr>
              <p:nvPr/>
            </p:nvSpPr>
            <p:spPr bwMode="auto">
              <a:xfrm>
                <a:off x="2409" y="38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65" name="Freeform 4021"/>
              <p:cNvSpPr>
                <a:spLocks/>
              </p:cNvSpPr>
              <p:nvPr/>
            </p:nvSpPr>
            <p:spPr bwMode="auto">
              <a:xfrm>
                <a:off x="2379" y="381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66" name="Freeform 4022"/>
              <p:cNvSpPr>
                <a:spLocks/>
              </p:cNvSpPr>
              <p:nvPr/>
            </p:nvSpPr>
            <p:spPr bwMode="auto">
              <a:xfrm>
                <a:off x="2360" y="38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67" name="Freeform 4023"/>
              <p:cNvSpPr>
                <a:spLocks/>
              </p:cNvSpPr>
              <p:nvPr/>
            </p:nvSpPr>
            <p:spPr bwMode="auto">
              <a:xfrm>
                <a:off x="2340" y="38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68" name="Freeform 4024"/>
              <p:cNvSpPr>
                <a:spLocks/>
              </p:cNvSpPr>
              <p:nvPr/>
            </p:nvSpPr>
            <p:spPr bwMode="auto">
              <a:xfrm>
                <a:off x="2256" y="381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69" name="Freeform 4025"/>
              <p:cNvSpPr>
                <a:spLocks/>
              </p:cNvSpPr>
              <p:nvPr/>
            </p:nvSpPr>
            <p:spPr bwMode="auto">
              <a:xfrm>
                <a:off x="2253" y="38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70" name="Freeform 4026"/>
              <p:cNvSpPr>
                <a:spLocks/>
              </p:cNvSpPr>
              <p:nvPr/>
            </p:nvSpPr>
            <p:spPr bwMode="auto">
              <a:xfrm>
                <a:off x="2208" y="38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71" name="Freeform 4027"/>
              <p:cNvSpPr>
                <a:spLocks/>
              </p:cNvSpPr>
              <p:nvPr/>
            </p:nvSpPr>
            <p:spPr bwMode="auto">
              <a:xfrm>
                <a:off x="2067" y="38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72" name="Freeform 4028"/>
              <p:cNvSpPr>
                <a:spLocks/>
              </p:cNvSpPr>
              <p:nvPr/>
            </p:nvSpPr>
            <p:spPr bwMode="auto">
              <a:xfrm>
                <a:off x="2442" y="38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73" name="Freeform 4029"/>
              <p:cNvSpPr>
                <a:spLocks/>
              </p:cNvSpPr>
              <p:nvPr/>
            </p:nvSpPr>
            <p:spPr bwMode="auto">
              <a:xfrm>
                <a:off x="2445" y="38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74" name="Freeform 4030"/>
              <p:cNvSpPr>
                <a:spLocks/>
              </p:cNvSpPr>
              <p:nvPr/>
            </p:nvSpPr>
            <p:spPr bwMode="auto">
              <a:xfrm>
                <a:off x="2406" y="38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75" name="Freeform 4031"/>
              <p:cNvSpPr>
                <a:spLocks/>
              </p:cNvSpPr>
              <p:nvPr/>
            </p:nvSpPr>
            <p:spPr bwMode="auto">
              <a:xfrm>
                <a:off x="2409" y="38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76" name="Freeform 4032"/>
              <p:cNvSpPr>
                <a:spLocks/>
              </p:cNvSpPr>
              <p:nvPr/>
            </p:nvSpPr>
            <p:spPr bwMode="auto">
              <a:xfrm>
                <a:off x="2403" y="382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77" name="Freeform 4033"/>
              <p:cNvSpPr>
                <a:spLocks/>
              </p:cNvSpPr>
              <p:nvPr/>
            </p:nvSpPr>
            <p:spPr bwMode="auto">
              <a:xfrm>
                <a:off x="2400" y="381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78" name="Freeform 4034"/>
              <p:cNvSpPr>
                <a:spLocks/>
              </p:cNvSpPr>
              <p:nvPr/>
            </p:nvSpPr>
            <p:spPr bwMode="auto">
              <a:xfrm>
                <a:off x="2400" y="38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79" name="Freeform 4035"/>
              <p:cNvSpPr>
                <a:spLocks/>
              </p:cNvSpPr>
              <p:nvPr/>
            </p:nvSpPr>
            <p:spPr bwMode="auto">
              <a:xfrm>
                <a:off x="2390" y="381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80" name="Freeform 4036"/>
              <p:cNvSpPr>
                <a:spLocks/>
              </p:cNvSpPr>
              <p:nvPr/>
            </p:nvSpPr>
            <p:spPr bwMode="auto">
              <a:xfrm>
                <a:off x="2393" y="38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81" name="Freeform 4037"/>
              <p:cNvSpPr>
                <a:spLocks/>
              </p:cNvSpPr>
              <p:nvPr/>
            </p:nvSpPr>
            <p:spPr bwMode="auto">
              <a:xfrm>
                <a:off x="2391" y="38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82" name="Freeform 4038"/>
              <p:cNvSpPr>
                <a:spLocks/>
              </p:cNvSpPr>
              <p:nvPr/>
            </p:nvSpPr>
            <p:spPr bwMode="auto">
              <a:xfrm>
                <a:off x="2373" y="38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83" name="Freeform 4039"/>
              <p:cNvSpPr>
                <a:spLocks/>
              </p:cNvSpPr>
              <p:nvPr/>
            </p:nvSpPr>
            <p:spPr bwMode="auto">
              <a:xfrm>
                <a:off x="2370" y="38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84" name="Freeform 4040"/>
              <p:cNvSpPr>
                <a:spLocks/>
              </p:cNvSpPr>
              <p:nvPr/>
            </p:nvSpPr>
            <p:spPr bwMode="auto">
              <a:xfrm>
                <a:off x="2196" y="382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85" name="Freeform 4041"/>
              <p:cNvSpPr>
                <a:spLocks/>
              </p:cNvSpPr>
              <p:nvPr/>
            </p:nvSpPr>
            <p:spPr bwMode="auto">
              <a:xfrm>
                <a:off x="2468" y="38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86" name="Freeform 4042"/>
              <p:cNvSpPr>
                <a:spLocks/>
              </p:cNvSpPr>
              <p:nvPr/>
            </p:nvSpPr>
            <p:spPr bwMode="auto">
              <a:xfrm>
                <a:off x="2445" y="38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87" name="Freeform 4043"/>
              <p:cNvSpPr>
                <a:spLocks/>
              </p:cNvSpPr>
              <p:nvPr/>
            </p:nvSpPr>
            <p:spPr bwMode="auto">
              <a:xfrm>
                <a:off x="2435" y="38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88" name="Freeform 4044"/>
              <p:cNvSpPr>
                <a:spLocks/>
              </p:cNvSpPr>
              <p:nvPr/>
            </p:nvSpPr>
            <p:spPr bwMode="auto">
              <a:xfrm>
                <a:off x="2436" y="38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89" name="Freeform 4045"/>
              <p:cNvSpPr>
                <a:spLocks/>
              </p:cNvSpPr>
              <p:nvPr/>
            </p:nvSpPr>
            <p:spPr bwMode="auto">
              <a:xfrm>
                <a:off x="2427" y="382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90" name="Freeform 4046"/>
              <p:cNvSpPr>
                <a:spLocks/>
              </p:cNvSpPr>
              <p:nvPr/>
            </p:nvSpPr>
            <p:spPr bwMode="auto">
              <a:xfrm>
                <a:off x="2418" y="382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91" name="Freeform 4047"/>
              <p:cNvSpPr>
                <a:spLocks/>
              </p:cNvSpPr>
              <p:nvPr/>
            </p:nvSpPr>
            <p:spPr bwMode="auto">
              <a:xfrm>
                <a:off x="2411" y="38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92" name="Freeform 4048"/>
              <p:cNvSpPr>
                <a:spLocks/>
              </p:cNvSpPr>
              <p:nvPr/>
            </p:nvSpPr>
            <p:spPr bwMode="auto">
              <a:xfrm>
                <a:off x="2409" y="382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93" name="Freeform 4049"/>
              <p:cNvSpPr>
                <a:spLocks/>
              </p:cNvSpPr>
              <p:nvPr/>
            </p:nvSpPr>
            <p:spPr bwMode="auto">
              <a:xfrm>
                <a:off x="2402" y="38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94" name="Freeform 4050"/>
              <p:cNvSpPr>
                <a:spLocks/>
              </p:cNvSpPr>
              <p:nvPr/>
            </p:nvSpPr>
            <p:spPr bwMode="auto">
              <a:xfrm>
                <a:off x="2394" y="38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95" name="Freeform 4051"/>
              <p:cNvSpPr>
                <a:spLocks/>
              </p:cNvSpPr>
              <p:nvPr/>
            </p:nvSpPr>
            <p:spPr bwMode="auto">
              <a:xfrm>
                <a:off x="2382" y="38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96" name="Freeform 4052"/>
              <p:cNvSpPr>
                <a:spLocks/>
              </p:cNvSpPr>
              <p:nvPr/>
            </p:nvSpPr>
            <p:spPr bwMode="auto">
              <a:xfrm>
                <a:off x="2385" y="382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97" name="Freeform 4053"/>
              <p:cNvSpPr>
                <a:spLocks/>
              </p:cNvSpPr>
              <p:nvPr/>
            </p:nvSpPr>
            <p:spPr bwMode="auto">
              <a:xfrm>
                <a:off x="2355" y="38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98" name="Freeform 4054"/>
              <p:cNvSpPr>
                <a:spLocks/>
              </p:cNvSpPr>
              <p:nvPr/>
            </p:nvSpPr>
            <p:spPr bwMode="auto">
              <a:xfrm>
                <a:off x="2309" y="38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399" name="Freeform 4055"/>
              <p:cNvSpPr>
                <a:spLocks/>
              </p:cNvSpPr>
              <p:nvPr/>
            </p:nvSpPr>
            <p:spPr bwMode="auto">
              <a:xfrm>
                <a:off x="2219" y="38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00" name="Freeform 4056"/>
              <p:cNvSpPr>
                <a:spLocks/>
              </p:cNvSpPr>
              <p:nvPr/>
            </p:nvSpPr>
            <p:spPr bwMode="auto">
              <a:xfrm>
                <a:off x="2156" y="38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01" name="Freeform 4057"/>
              <p:cNvSpPr>
                <a:spLocks/>
              </p:cNvSpPr>
              <p:nvPr/>
            </p:nvSpPr>
            <p:spPr bwMode="auto">
              <a:xfrm>
                <a:off x="2150" y="38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02" name="Freeform 4058"/>
              <p:cNvSpPr>
                <a:spLocks/>
              </p:cNvSpPr>
              <p:nvPr/>
            </p:nvSpPr>
            <p:spPr bwMode="auto">
              <a:xfrm>
                <a:off x="2145" y="38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03" name="Freeform 4059"/>
              <p:cNvSpPr>
                <a:spLocks/>
              </p:cNvSpPr>
              <p:nvPr/>
            </p:nvSpPr>
            <p:spPr bwMode="auto">
              <a:xfrm>
                <a:off x="2454" y="37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04" name="Freeform 4060"/>
              <p:cNvSpPr>
                <a:spLocks/>
              </p:cNvSpPr>
              <p:nvPr/>
            </p:nvSpPr>
            <p:spPr bwMode="auto">
              <a:xfrm>
                <a:off x="2457" y="37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05" name="Freeform 4061"/>
              <p:cNvSpPr>
                <a:spLocks/>
              </p:cNvSpPr>
              <p:nvPr/>
            </p:nvSpPr>
            <p:spPr bwMode="auto">
              <a:xfrm>
                <a:off x="2442" y="37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06" name="Freeform 4062"/>
              <p:cNvSpPr>
                <a:spLocks/>
              </p:cNvSpPr>
              <p:nvPr/>
            </p:nvSpPr>
            <p:spPr bwMode="auto">
              <a:xfrm>
                <a:off x="2445" y="37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07" name="Freeform 4063"/>
              <p:cNvSpPr>
                <a:spLocks/>
              </p:cNvSpPr>
              <p:nvPr/>
            </p:nvSpPr>
            <p:spPr bwMode="auto">
              <a:xfrm>
                <a:off x="2441" y="37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08" name="Freeform 4064"/>
              <p:cNvSpPr>
                <a:spLocks/>
              </p:cNvSpPr>
              <p:nvPr/>
            </p:nvSpPr>
            <p:spPr bwMode="auto">
              <a:xfrm>
                <a:off x="2433" y="37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09" name="Freeform 4065"/>
              <p:cNvSpPr>
                <a:spLocks/>
              </p:cNvSpPr>
              <p:nvPr/>
            </p:nvSpPr>
            <p:spPr bwMode="auto">
              <a:xfrm>
                <a:off x="2424" y="37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10" name="Freeform 4066"/>
              <p:cNvSpPr>
                <a:spLocks/>
              </p:cNvSpPr>
              <p:nvPr/>
            </p:nvSpPr>
            <p:spPr bwMode="auto">
              <a:xfrm>
                <a:off x="2429" y="37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11" name="Freeform 4067"/>
              <p:cNvSpPr>
                <a:spLocks/>
              </p:cNvSpPr>
              <p:nvPr/>
            </p:nvSpPr>
            <p:spPr bwMode="auto">
              <a:xfrm>
                <a:off x="2417" y="37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12" name="Freeform 4068"/>
              <p:cNvSpPr>
                <a:spLocks/>
              </p:cNvSpPr>
              <p:nvPr/>
            </p:nvSpPr>
            <p:spPr bwMode="auto">
              <a:xfrm>
                <a:off x="2408" y="37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13" name="Freeform 4069"/>
              <p:cNvSpPr>
                <a:spLocks/>
              </p:cNvSpPr>
              <p:nvPr/>
            </p:nvSpPr>
            <p:spPr bwMode="auto">
              <a:xfrm>
                <a:off x="2412" y="37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14" name="Freeform 4070"/>
              <p:cNvSpPr>
                <a:spLocks/>
              </p:cNvSpPr>
              <p:nvPr/>
            </p:nvSpPr>
            <p:spPr bwMode="auto">
              <a:xfrm>
                <a:off x="2400" y="37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15" name="Freeform 4071"/>
              <p:cNvSpPr>
                <a:spLocks/>
              </p:cNvSpPr>
              <p:nvPr/>
            </p:nvSpPr>
            <p:spPr bwMode="auto">
              <a:xfrm>
                <a:off x="2403" y="37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16" name="Freeform 4072"/>
              <p:cNvSpPr>
                <a:spLocks/>
              </p:cNvSpPr>
              <p:nvPr/>
            </p:nvSpPr>
            <p:spPr bwMode="auto">
              <a:xfrm>
                <a:off x="2394" y="37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17" name="Freeform 4073"/>
              <p:cNvSpPr>
                <a:spLocks/>
              </p:cNvSpPr>
              <p:nvPr/>
            </p:nvSpPr>
            <p:spPr bwMode="auto">
              <a:xfrm>
                <a:off x="2382" y="37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18" name="Freeform 4074"/>
              <p:cNvSpPr>
                <a:spLocks/>
              </p:cNvSpPr>
              <p:nvPr/>
            </p:nvSpPr>
            <p:spPr bwMode="auto">
              <a:xfrm>
                <a:off x="2385" y="37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19" name="Freeform 4075"/>
              <p:cNvSpPr>
                <a:spLocks/>
              </p:cNvSpPr>
              <p:nvPr/>
            </p:nvSpPr>
            <p:spPr bwMode="auto">
              <a:xfrm>
                <a:off x="2387" y="37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20" name="Freeform 4076"/>
              <p:cNvSpPr>
                <a:spLocks/>
              </p:cNvSpPr>
              <p:nvPr/>
            </p:nvSpPr>
            <p:spPr bwMode="auto">
              <a:xfrm>
                <a:off x="2373" y="37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21" name="Freeform 4077"/>
              <p:cNvSpPr>
                <a:spLocks/>
              </p:cNvSpPr>
              <p:nvPr/>
            </p:nvSpPr>
            <p:spPr bwMode="auto">
              <a:xfrm>
                <a:off x="2369" y="376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22" name="Freeform 4078"/>
              <p:cNvSpPr>
                <a:spLocks/>
              </p:cNvSpPr>
              <p:nvPr/>
            </p:nvSpPr>
            <p:spPr bwMode="auto">
              <a:xfrm>
                <a:off x="2375" y="37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23" name="Freeform 4079"/>
              <p:cNvSpPr>
                <a:spLocks/>
              </p:cNvSpPr>
              <p:nvPr/>
            </p:nvSpPr>
            <p:spPr bwMode="auto">
              <a:xfrm>
                <a:off x="2363" y="37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24" name="Freeform 4080"/>
              <p:cNvSpPr>
                <a:spLocks/>
              </p:cNvSpPr>
              <p:nvPr/>
            </p:nvSpPr>
            <p:spPr bwMode="auto">
              <a:xfrm>
                <a:off x="2355" y="376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25" name="Freeform 4081"/>
              <p:cNvSpPr>
                <a:spLocks/>
              </p:cNvSpPr>
              <p:nvPr/>
            </p:nvSpPr>
            <p:spPr bwMode="auto">
              <a:xfrm>
                <a:off x="2292" y="37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26" name="Freeform 4082"/>
              <p:cNvSpPr>
                <a:spLocks/>
              </p:cNvSpPr>
              <p:nvPr/>
            </p:nvSpPr>
            <p:spPr bwMode="auto">
              <a:xfrm>
                <a:off x="2205" y="376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27" name="Freeform 4083"/>
              <p:cNvSpPr>
                <a:spLocks/>
              </p:cNvSpPr>
              <p:nvPr/>
            </p:nvSpPr>
            <p:spPr bwMode="auto">
              <a:xfrm>
                <a:off x="2444" y="377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28" name="Freeform 4084"/>
              <p:cNvSpPr>
                <a:spLocks/>
              </p:cNvSpPr>
              <p:nvPr/>
            </p:nvSpPr>
            <p:spPr bwMode="auto">
              <a:xfrm>
                <a:off x="2436" y="377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29" name="Freeform 4085"/>
              <p:cNvSpPr>
                <a:spLocks/>
              </p:cNvSpPr>
              <p:nvPr/>
            </p:nvSpPr>
            <p:spPr bwMode="auto">
              <a:xfrm>
                <a:off x="2435" y="377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30" name="Freeform 4086"/>
              <p:cNvSpPr>
                <a:spLocks/>
              </p:cNvSpPr>
              <p:nvPr/>
            </p:nvSpPr>
            <p:spPr bwMode="auto">
              <a:xfrm>
                <a:off x="2435" y="377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31" name="Freeform 4087"/>
              <p:cNvSpPr>
                <a:spLocks/>
              </p:cNvSpPr>
              <p:nvPr/>
            </p:nvSpPr>
            <p:spPr bwMode="auto">
              <a:xfrm>
                <a:off x="2423" y="377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32" name="Freeform 4088"/>
              <p:cNvSpPr>
                <a:spLocks/>
              </p:cNvSpPr>
              <p:nvPr/>
            </p:nvSpPr>
            <p:spPr bwMode="auto">
              <a:xfrm>
                <a:off x="2418" y="377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33" name="Freeform 4089"/>
              <p:cNvSpPr>
                <a:spLocks/>
              </p:cNvSpPr>
              <p:nvPr/>
            </p:nvSpPr>
            <p:spPr bwMode="auto">
              <a:xfrm>
                <a:off x="2418" y="377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34" name="Freeform 4090"/>
              <p:cNvSpPr>
                <a:spLocks/>
              </p:cNvSpPr>
              <p:nvPr/>
            </p:nvSpPr>
            <p:spPr bwMode="auto">
              <a:xfrm>
                <a:off x="2408" y="37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35" name="Freeform 4091"/>
              <p:cNvSpPr>
                <a:spLocks/>
              </p:cNvSpPr>
              <p:nvPr/>
            </p:nvSpPr>
            <p:spPr bwMode="auto">
              <a:xfrm>
                <a:off x="2403" y="377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36" name="Freeform 4092"/>
              <p:cNvSpPr>
                <a:spLocks/>
              </p:cNvSpPr>
              <p:nvPr/>
            </p:nvSpPr>
            <p:spPr bwMode="auto">
              <a:xfrm>
                <a:off x="2406" y="377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37" name="Freeform 4093"/>
              <p:cNvSpPr>
                <a:spLocks/>
              </p:cNvSpPr>
              <p:nvPr/>
            </p:nvSpPr>
            <p:spPr bwMode="auto">
              <a:xfrm>
                <a:off x="2408" y="37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38" name="Freeform 4094"/>
              <p:cNvSpPr>
                <a:spLocks/>
              </p:cNvSpPr>
              <p:nvPr/>
            </p:nvSpPr>
            <p:spPr bwMode="auto">
              <a:xfrm>
                <a:off x="2400" y="37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39" name="Freeform 4095"/>
              <p:cNvSpPr>
                <a:spLocks/>
              </p:cNvSpPr>
              <p:nvPr/>
            </p:nvSpPr>
            <p:spPr bwMode="auto">
              <a:xfrm>
                <a:off x="2396" y="37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40" name="Freeform 4096"/>
              <p:cNvSpPr>
                <a:spLocks/>
              </p:cNvSpPr>
              <p:nvPr/>
            </p:nvSpPr>
            <p:spPr bwMode="auto">
              <a:xfrm>
                <a:off x="2382" y="377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41" name="Freeform 4097"/>
              <p:cNvSpPr>
                <a:spLocks/>
              </p:cNvSpPr>
              <p:nvPr/>
            </p:nvSpPr>
            <p:spPr bwMode="auto">
              <a:xfrm>
                <a:off x="2364" y="37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42" name="Freeform 4098"/>
              <p:cNvSpPr>
                <a:spLocks/>
              </p:cNvSpPr>
              <p:nvPr/>
            </p:nvSpPr>
            <p:spPr bwMode="auto">
              <a:xfrm>
                <a:off x="2336" y="377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43" name="Freeform 4099"/>
              <p:cNvSpPr>
                <a:spLocks/>
              </p:cNvSpPr>
              <p:nvPr/>
            </p:nvSpPr>
            <p:spPr bwMode="auto">
              <a:xfrm>
                <a:off x="2274" y="377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44" name="Freeform 4100"/>
              <p:cNvSpPr>
                <a:spLocks/>
              </p:cNvSpPr>
              <p:nvPr/>
            </p:nvSpPr>
            <p:spPr bwMode="auto">
              <a:xfrm>
                <a:off x="2220" y="37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45" name="Freeform 4101"/>
              <p:cNvSpPr>
                <a:spLocks/>
              </p:cNvSpPr>
              <p:nvPr/>
            </p:nvSpPr>
            <p:spPr bwMode="auto">
              <a:xfrm>
                <a:off x="2508" y="37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46" name="Freeform 4102"/>
              <p:cNvSpPr>
                <a:spLocks/>
              </p:cNvSpPr>
              <p:nvPr/>
            </p:nvSpPr>
            <p:spPr bwMode="auto">
              <a:xfrm>
                <a:off x="2490" y="37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47" name="Freeform 4103"/>
              <p:cNvSpPr>
                <a:spLocks/>
              </p:cNvSpPr>
              <p:nvPr/>
            </p:nvSpPr>
            <p:spPr bwMode="auto">
              <a:xfrm>
                <a:off x="2469" y="37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48" name="Freeform 4104"/>
              <p:cNvSpPr>
                <a:spLocks/>
              </p:cNvSpPr>
              <p:nvPr/>
            </p:nvSpPr>
            <p:spPr bwMode="auto">
              <a:xfrm>
                <a:off x="2445" y="37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49" name="Freeform 4105"/>
              <p:cNvSpPr>
                <a:spLocks/>
              </p:cNvSpPr>
              <p:nvPr/>
            </p:nvSpPr>
            <p:spPr bwMode="auto">
              <a:xfrm>
                <a:off x="2438" y="378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50" name="Freeform 4106"/>
              <p:cNvSpPr>
                <a:spLocks/>
              </p:cNvSpPr>
              <p:nvPr/>
            </p:nvSpPr>
            <p:spPr bwMode="auto">
              <a:xfrm>
                <a:off x="2432" y="37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51" name="Freeform 4107"/>
              <p:cNvSpPr>
                <a:spLocks/>
              </p:cNvSpPr>
              <p:nvPr/>
            </p:nvSpPr>
            <p:spPr bwMode="auto">
              <a:xfrm>
                <a:off x="2423" y="37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52" name="Freeform 4108"/>
              <p:cNvSpPr>
                <a:spLocks/>
              </p:cNvSpPr>
              <p:nvPr/>
            </p:nvSpPr>
            <p:spPr bwMode="auto">
              <a:xfrm>
                <a:off x="2417" y="37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53" name="Freeform 4109"/>
              <p:cNvSpPr>
                <a:spLocks/>
              </p:cNvSpPr>
              <p:nvPr/>
            </p:nvSpPr>
            <p:spPr bwMode="auto">
              <a:xfrm>
                <a:off x="2418" y="37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54" name="Freeform 4110"/>
              <p:cNvSpPr>
                <a:spLocks/>
              </p:cNvSpPr>
              <p:nvPr/>
            </p:nvSpPr>
            <p:spPr bwMode="auto">
              <a:xfrm>
                <a:off x="2418" y="37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55" name="Freeform 4111"/>
              <p:cNvSpPr>
                <a:spLocks/>
              </p:cNvSpPr>
              <p:nvPr/>
            </p:nvSpPr>
            <p:spPr bwMode="auto">
              <a:xfrm>
                <a:off x="2408" y="37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56" name="Freeform 4112"/>
              <p:cNvSpPr>
                <a:spLocks/>
              </p:cNvSpPr>
              <p:nvPr/>
            </p:nvSpPr>
            <p:spPr bwMode="auto">
              <a:xfrm>
                <a:off x="2403" y="37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57" name="Freeform 4113"/>
              <p:cNvSpPr>
                <a:spLocks/>
              </p:cNvSpPr>
              <p:nvPr/>
            </p:nvSpPr>
            <p:spPr bwMode="auto">
              <a:xfrm>
                <a:off x="2402" y="37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58" name="Freeform 4114"/>
              <p:cNvSpPr>
                <a:spLocks/>
              </p:cNvSpPr>
              <p:nvPr/>
            </p:nvSpPr>
            <p:spPr bwMode="auto">
              <a:xfrm>
                <a:off x="2400" y="37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59" name="Freeform 4115"/>
              <p:cNvSpPr>
                <a:spLocks/>
              </p:cNvSpPr>
              <p:nvPr/>
            </p:nvSpPr>
            <p:spPr bwMode="auto">
              <a:xfrm>
                <a:off x="2400" y="37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60" name="Freeform 4116"/>
              <p:cNvSpPr>
                <a:spLocks/>
              </p:cNvSpPr>
              <p:nvPr/>
            </p:nvSpPr>
            <p:spPr bwMode="auto">
              <a:xfrm>
                <a:off x="2402" y="37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61" name="Freeform 4117"/>
              <p:cNvSpPr>
                <a:spLocks/>
              </p:cNvSpPr>
              <p:nvPr/>
            </p:nvSpPr>
            <p:spPr bwMode="auto">
              <a:xfrm>
                <a:off x="2382" y="37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62" name="Freeform 4118"/>
              <p:cNvSpPr>
                <a:spLocks/>
              </p:cNvSpPr>
              <p:nvPr/>
            </p:nvSpPr>
            <p:spPr bwMode="auto">
              <a:xfrm>
                <a:off x="2385" y="37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63" name="Freeform 4119"/>
              <p:cNvSpPr>
                <a:spLocks/>
              </p:cNvSpPr>
              <p:nvPr/>
            </p:nvSpPr>
            <p:spPr bwMode="auto">
              <a:xfrm>
                <a:off x="2360" y="37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64" name="Freeform 4120"/>
              <p:cNvSpPr>
                <a:spLocks/>
              </p:cNvSpPr>
              <p:nvPr/>
            </p:nvSpPr>
            <p:spPr bwMode="auto">
              <a:xfrm>
                <a:off x="2285" y="37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65" name="Freeform 4121"/>
              <p:cNvSpPr>
                <a:spLocks/>
              </p:cNvSpPr>
              <p:nvPr/>
            </p:nvSpPr>
            <p:spPr bwMode="auto">
              <a:xfrm>
                <a:off x="2267" y="37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66" name="Freeform 4122"/>
              <p:cNvSpPr>
                <a:spLocks/>
              </p:cNvSpPr>
              <p:nvPr/>
            </p:nvSpPr>
            <p:spPr bwMode="auto">
              <a:xfrm>
                <a:off x="2465" y="37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67" name="Freeform 4123"/>
              <p:cNvSpPr>
                <a:spLocks/>
              </p:cNvSpPr>
              <p:nvPr/>
            </p:nvSpPr>
            <p:spPr bwMode="auto">
              <a:xfrm>
                <a:off x="2466" y="37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68" name="Freeform 4124"/>
              <p:cNvSpPr>
                <a:spLocks/>
              </p:cNvSpPr>
              <p:nvPr/>
            </p:nvSpPr>
            <p:spPr bwMode="auto">
              <a:xfrm>
                <a:off x="2453" y="37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69" name="Freeform 4125"/>
              <p:cNvSpPr>
                <a:spLocks/>
              </p:cNvSpPr>
              <p:nvPr/>
            </p:nvSpPr>
            <p:spPr bwMode="auto">
              <a:xfrm>
                <a:off x="2459" y="37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70" name="Freeform 4126"/>
              <p:cNvSpPr>
                <a:spLocks/>
              </p:cNvSpPr>
              <p:nvPr/>
            </p:nvSpPr>
            <p:spPr bwMode="auto">
              <a:xfrm>
                <a:off x="2432" y="37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71" name="Freeform 4127"/>
              <p:cNvSpPr>
                <a:spLocks/>
              </p:cNvSpPr>
              <p:nvPr/>
            </p:nvSpPr>
            <p:spPr bwMode="auto">
              <a:xfrm>
                <a:off x="2433" y="378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72" name="Freeform 4128"/>
              <p:cNvSpPr>
                <a:spLocks/>
              </p:cNvSpPr>
              <p:nvPr/>
            </p:nvSpPr>
            <p:spPr bwMode="auto">
              <a:xfrm>
                <a:off x="2411" y="37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73" name="Freeform 4129"/>
              <p:cNvSpPr>
                <a:spLocks/>
              </p:cNvSpPr>
              <p:nvPr/>
            </p:nvSpPr>
            <p:spPr bwMode="auto">
              <a:xfrm>
                <a:off x="2411" y="37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74" name="Freeform 4130"/>
              <p:cNvSpPr>
                <a:spLocks/>
              </p:cNvSpPr>
              <p:nvPr/>
            </p:nvSpPr>
            <p:spPr bwMode="auto">
              <a:xfrm>
                <a:off x="2406" y="37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75" name="Freeform 4131"/>
              <p:cNvSpPr>
                <a:spLocks/>
              </p:cNvSpPr>
              <p:nvPr/>
            </p:nvSpPr>
            <p:spPr bwMode="auto">
              <a:xfrm>
                <a:off x="2409" y="37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59848" name="Group 6504"/>
            <p:cNvGrpSpPr>
              <a:grpSpLocks/>
            </p:cNvGrpSpPr>
            <p:nvPr/>
          </p:nvGrpSpPr>
          <p:grpSpPr bwMode="auto">
            <a:xfrm>
              <a:off x="2037" y="3729"/>
              <a:ext cx="489" cy="75"/>
              <a:chOff x="2037" y="3729"/>
              <a:chExt cx="489" cy="75"/>
            </a:xfrm>
          </p:grpSpPr>
          <p:sp>
            <p:nvSpPr>
              <p:cNvPr id="957477" name="Freeform 4133"/>
              <p:cNvSpPr>
                <a:spLocks/>
              </p:cNvSpPr>
              <p:nvPr/>
            </p:nvSpPr>
            <p:spPr bwMode="auto">
              <a:xfrm>
                <a:off x="2400" y="37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78" name="Freeform 4134"/>
              <p:cNvSpPr>
                <a:spLocks/>
              </p:cNvSpPr>
              <p:nvPr/>
            </p:nvSpPr>
            <p:spPr bwMode="auto">
              <a:xfrm>
                <a:off x="2393" y="37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79" name="Freeform 4135"/>
              <p:cNvSpPr>
                <a:spLocks/>
              </p:cNvSpPr>
              <p:nvPr/>
            </p:nvSpPr>
            <p:spPr bwMode="auto">
              <a:xfrm>
                <a:off x="2375" y="37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80" name="Freeform 4136"/>
              <p:cNvSpPr>
                <a:spLocks/>
              </p:cNvSpPr>
              <p:nvPr/>
            </p:nvSpPr>
            <p:spPr bwMode="auto">
              <a:xfrm>
                <a:off x="2366" y="37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81" name="Freeform 4137"/>
              <p:cNvSpPr>
                <a:spLocks/>
              </p:cNvSpPr>
              <p:nvPr/>
            </p:nvSpPr>
            <p:spPr bwMode="auto">
              <a:xfrm>
                <a:off x="2322" y="378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82" name="Freeform 4138"/>
              <p:cNvSpPr>
                <a:spLocks/>
              </p:cNvSpPr>
              <p:nvPr/>
            </p:nvSpPr>
            <p:spPr bwMode="auto">
              <a:xfrm>
                <a:off x="2219" y="378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83" name="Freeform 4139"/>
              <p:cNvSpPr>
                <a:spLocks/>
              </p:cNvSpPr>
              <p:nvPr/>
            </p:nvSpPr>
            <p:spPr bwMode="auto">
              <a:xfrm>
                <a:off x="2216" y="37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84" name="Freeform 4140"/>
              <p:cNvSpPr>
                <a:spLocks/>
              </p:cNvSpPr>
              <p:nvPr/>
            </p:nvSpPr>
            <p:spPr bwMode="auto">
              <a:xfrm>
                <a:off x="2210" y="37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85" name="Freeform 4141"/>
              <p:cNvSpPr>
                <a:spLocks/>
              </p:cNvSpPr>
              <p:nvPr/>
            </p:nvSpPr>
            <p:spPr bwMode="auto">
              <a:xfrm>
                <a:off x="2520" y="379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86" name="Freeform 4142"/>
              <p:cNvSpPr>
                <a:spLocks/>
              </p:cNvSpPr>
              <p:nvPr/>
            </p:nvSpPr>
            <p:spPr bwMode="auto">
              <a:xfrm>
                <a:off x="2463" y="37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87" name="Freeform 4143"/>
              <p:cNvSpPr>
                <a:spLocks/>
              </p:cNvSpPr>
              <p:nvPr/>
            </p:nvSpPr>
            <p:spPr bwMode="auto">
              <a:xfrm>
                <a:off x="2451" y="37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88" name="Freeform 4144"/>
              <p:cNvSpPr>
                <a:spLocks/>
              </p:cNvSpPr>
              <p:nvPr/>
            </p:nvSpPr>
            <p:spPr bwMode="auto">
              <a:xfrm>
                <a:off x="2447" y="37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89" name="Freeform 4145"/>
              <p:cNvSpPr>
                <a:spLocks/>
              </p:cNvSpPr>
              <p:nvPr/>
            </p:nvSpPr>
            <p:spPr bwMode="auto">
              <a:xfrm>
                <a:off x="2447" y="37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90" name="Freeform 4146"/>
              <p:cNvSpPr>
                <a:spLocks/>
              </p:cNvSpPr>
              <p:nvPr/>
            </p:nvSpPr>
            <p:spPr bwMode="auto">
              <a:xfrm>
                <a:off x="2432" y="379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91" name="Freeform 4147"/>
              <p:cNvSpPr>
                <a:spLocks/>
              </p:cNvSpPr>
              <p:nvPr/>
            </p:nvSpPr>
            <p:spPr bwMode="auto">
              <a:xfrm>
                <a:off x="2430" y="379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92" name="Freeform 4148"/>
              <p:cNvSpPr>
                <a:spLocks/>
              </p:cNvSpPr>
              <p:nvPr/>
            </p:nvSpPr>
            <p:spPr bwMode="auto">
              <a:xfrm>
                <a:off x="2426" y="37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93" name="Freeform 4149"/>
              <p:cNvSpPr>
                <a:spLocks/>
              </p:cNvSpPr>
              <p:nvPr/>
            </p:nvSpPr>
            <p:spPr bwMode="auto">
              <a:xfrm>
                <a:off x="2417" y="37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94" name="Freeform 4150"/>
              <p:cNvSpPr>
                <a:spLocks/>
              </p:cNvSpPr>
              <p:nvPr/>
            </p:nvSpPr>
            <p:spPr bwMode="auto">
              <a:xfrm>
                <a:off x="2421" y="37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95" name="Freeform 4151"/>
              <p:cNvSpPr>
                <a:spLocks/>
              </p:cNvSpPr>
              <p:nvPr/>
            </p:nvSpPr>
            <p:spPr bwMode="auto">
              <a:xfrm>
                <a:off x="2408" y="378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96" name="Freeform 4152"/>
              <p:cNvSpPr>
                <a:spLocks/>
              </p:cNvSpPr>
              <p:nvPr/>
            </p:nvSpPr>
            <p:spPr bwMode="auto">
              <a:xfrm>
                <a:off x="2409" y="37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97" name="Freeform 4153"/>
              <p:cNvSpPr>
                <a:spLocks/>
              </p:cNvSpPr>
              <p:nvPr/>
            </p:nvSpPr>
            <p:spPr bwMode="auto">
              <a:xfrm>
                <a:off x="2408" y="37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98" name="Freeform 4154"/>
              <p:cNvSpPr>
                <a:spLocks/>
              </p:cNvSpPr>
              <p:nvPr/>
            </p:nvSpPr>
            <p:spPr bwMode="auto">
              <a:xfrm>
                <a:off x="2379" y="378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499" name="Freeform 4155"/>
              <p:cNvSpPr>
                <a:spLocks/>
              </p:cNvSpPr>
              <p:nvPr/>
            </p:nvSpPr>
            <p:spPr bwMode="auto">
              <a:xfrm>
                <a:off x="2243" y="37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00" name="Freeform 4156"/>
              <p:cNvSpPr>
                <a:spLocks/>
              </p:cNvSpPr>
              <p:nvPr/>
            </p:nvSpPr>
            <p:spPr bwMode="auto">
              <a:xfrm>
                <a:off x="2193" y="37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01" name="Freeform 4157"/>
              <p:cNvSpPr>
                <a:spLocks/>
              </p:cNvSpPr>
              <p:nvPr/>
            </p:nvSpPr>
            <p:spPr bwMode="auto">
              <a:xfrm>
                <a:off x="2187" y="379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02" name="Freeform 4158"/>
              <p:cNvSpPr>
                <a:spLocks/>
              </p:cNvSpPr>
              <p:nvPr/>
            </p:nvSpPr>
            <p:spPr bwMode="auto">
              <a:xfrm>
                <a:off x="2082" y="37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03" name="Freeform 4159"/>
              <p:cNvSpPr>
                <a:spLocks/>
              </p:cNvSpPr>
              <p:nvPr/>
            </p:nvSpPr>
            <p:spPr bwMode="auto">
              <a:xfrm>
                <a:off x="2498" y="37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04" name="Freeform 4160"/>
              <p:cNvSpPr>
                <a:spLocks/>
              </p:cNvSpPr>
              <p:nvPr/>
            </p:nvSpPr>
            <p:spPr bwMode="auto">
              <a:xfrm>
                <a:off x="2375" y="374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05" name="Freeform 4161"/>
              <p:cNvSpPr>
                <a:spLocks/>
              </p:cNvSpPr>
              <p:nvPr/>
            </p:nvSpPr>
            <p:spPr bwMode="auto">
              <a:xfrm>
                <a:off x="2375" y="37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06" name="Freeform 4162"/>
              <p:cNvSpPr>
                <a:spLocks/>
              </p:cNvSpPr>
              <p:nvPr/>
            </p:nvSpPr>
            <p:spPr bwMode="auto">
              <a:xfrm>
                <a:off x="2364" y="37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07" name="Freeform 4163"/>
              <p:cNvSpPr>
                <a:spLocks/>
              </p:cNvSpPr>
              <p:nvPr/>
            </p:nvSpPr>
            <p:spPr bwMode="auto">
              <a:xfrm>
                <a:off x="2364" y="374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08" name="Freeform 4164"/>
              <p:cNvSpPr>
                <a:spLocks/>
              </p:cNvSpPr>
              <p:nvPr/>
            </p:nvSpPr>
            <p:spPr bwMode="auto">
              <a:xfrm>
                <a:off x="2364" y="37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09" name="Freeform 4165"/>
              <p:cNvSpPr>
                <a:spLocks/>
              </p:cNvSpPr>
              <p:nvPr/>
            </p:nvSpPr>
            <p:spPr bwMode="auto">
              <a:xfrm>
                <a:off x="2321" y="374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10" name="Freeform 4166"/>
              <p:cNvSpPr>
                <a:spLocks/>
              </p:cNvSpPr>
              <p:nvPr/>
            </p:nvSpPr>
            <p:spPr bwMode="auto">
              <a:xfrm>
                <a:off x="2292" y="37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11" name="Freeform 4167"/>
              <p:cNvSpPr>
                <a:spLocks/>
              </p:cNvSpPr>
              <p:nvPr/>
            </p:nvSpPr>
            <p:spPr bwMode="auto">
              <a:xfrm>
                <a:off x="2181" y="37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12" name="Freeform 4168"/>
              <p:cNvSpPr>
                <a:spLocks/>
              </p:cNvSpPr>
              <p:nvPr/>
            </p:nvSpPr>
            <p:spPr bwMode="auto">
              <a:xfrm>
                <a:off x="2133" y="37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13" name="Freeform 4169"/>
              <p:cNvSpPr>
                <a:spLocks/>
              </p:cNvSpPr>
              <p:nvPr/>
            </p:nvSpPr>
            <p:spPr bwMode="auto">
              <a:xfrm>
                <a:off x="2510" y="375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14" name="Freeform 4170"/>
              <p:cNvSpPr>
                <a:spLocks/>
              </p:cNvSpPr>
              <p:nvPr/>
            </p:nvSpPr>
            <p:spPr bwMode="auto">
              <a:xfrm>
                <a:off x="2468" y="37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15" name="Freeform 4171"/>
              <p:cNvSpPr>
                <a:spLocks/>
              </p:cNvSpPr>
              <p:nvPr/>
            </p:nvSpPr>
            <p:spPr bwMode="auto">
              <a:xfrm>
                <a:off x="2475" y="37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16" name="Freeform 4172"/>
              <p:cNvSpPr>
                <a:spLocks/>
              </p:cNvSpPr>
              <p:nvPr/>
            </p:nvSpPr>
            <p:spPr bwMode="auto">
              <a:xfrm>
                <a:off x="2471" y="37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17" name="Freeform 4173"/>
              <p:cNvSpPr>
                <a:spLocks/>
              </p:cNvSpPr>
              <p:nvPr/>
            </p:nvSpPr>
            <p:spPr bwMode="auto">
              <a:xfrm>
                <a:off x="2462" y="37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18" name="Freeform 4174"/>
              <p:cNvSpPr>
                <a:spLocks/>
              </p:cNvSpPr>
              <p:nvPr/>
            </p:nvSpPr>
            <p:spPr bwMode="auto">
              <a:xfrm>
                <a:off x="2462" y="37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19" name="Freeform 4175"/>
              <p:cNvSpPr>
                <a:spLocks/>
              </p:cNvSpPr>
              <p:nvPr/>
            </p:nvSpPr>
            <p:spPr bwMode="auto">
              <a:xfrm>
                <a:off x="2460" y="37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20" name="Freeform 4176"/>
              <p:cNvSpPr>
                <a:spLocks/>
              </p:cNvSpPr>
              <p:nvPr/>
            </p:nvSpPr>
            <p:spPr bwMode="auto">
              <a:xfrm>
                <a:off x="2442" y="37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21" name="Freeform 4177"/>
              <p:cNvSpPr>
                <a:spLocks/>
              </p:cNvSpPr>
              <p:nvPr/>
            </p:nvSpPr>
            <p:spPr bwMode="auto">
              <a:xfrm>
                <a:off x="2447" y="37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22" name="Freeform 4178"/>
              <p:cNvSpPr>
                <a:spLocks/>
              </p:cNvSpPr>
              <p:nvPr/>
            </p:nvSpPr>
            <p:spPr bwMode="auto">
              <a:xfrm>
                <a:off x="2441" y="37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23" name="Freeform 4179"/>
              <p:cNvSpPr>
                <a:spLocks/>
              </p:cNvSpPr>
              <p:nvPr/>
            </p:nvSpPr>
            <p:spPr bwMode="auto">
              <a:xfrm>
                <a:off x="2444" y="374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24" name="Freeform 4180"/>
              <p:cNvSpPr>
                <a:spLocks/>
              </p:cNvSpPr>
              <p:nvPr/>
            </p:nvSpPr>
            <p:spPr bwMode="auto">
              <a:xfrm>
                <a:off x="2433" y="375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25" name="Freeform 4181"/>
              <p:cNvSpPr>
                <a:spLocks/>
              </p:cNvSpPr>
              <p:nvPr/>
            </p:nvSpPr>
            <p:spPr bwMode="auto">
              <a:xfrm>
                <a:off x="2435" y="374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26" name="Freeform 4182"/>
              <p:cNvSpPr>
                <a:spLocks/>
              </p:cNvSpPr>
              <p:nvPr/>
            </p:nvSpPr>
            <p:spPr bwMode="auto">
              <a:xfrm>
                <a:off x="2438" y="37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27" name="Freeform 4183"/>
              <p:cNvSpPr>
                <a:spLocks/>
              </p:cNvSpPr>
              <p:nvPr/>
            </p:nvSpPr>
            <p:spPr bwMode="auto">
              <a:xfrm>
                <a:off x="2435" y="37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28" name="Freeform 4184"/>
              <p:cNvSpPr>
                <a:spLocks/>
              </p:cNvSpPr>
              <p:nvPr/>
            </p:nvSpPr>
            <p:spPr bwMode="auto">
              <a:xfrm>
                <a:off x="2439" y="375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29" name="Freeform 4185"/>
              <p:cNvSpPr>
                <a:spLocks/>
              </p:cNvSpPr>
              <p:nvPr/>
            </p:nvSpPr>
            <p:spPr bwMode="auto">
              <a:xfrm>
                <a:off x="2426" y="37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30" name="Freeform 4186"/>
              <p:cNvSpPr>
                <a:spLocks/>
              </p:cNvSpPr>
              <p:nvPr/>
            </p:nvSpPr>
            <p:spPr bwMode="auto">
              <a:xfrm>
                <a:off x="2417" y="37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31" name="Freeform 4187"/>
              <p:cNvSpPr>
                <a:spLocks/>
              </p:cNvSpPr>
              <p:nvPr/>
            </p:nvSpPr>
            <p:spPr bwMode="auto">
              <a:xfrm>
                <a:off x="2412" y="375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32" name="Freeform 4188"/>
              <p:cNvSpPr>
                <a:spLocks/>
              </p:cNvSpPr>
              <p:nvPr/>
            </p:nvSpPr>
            <p:spPr bwMode="auto">
              <a:xfrm>
                <a:off x="2418" y="37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33" name="Freeform 4189"/>
              <p:cNvSpPr>
                <a:spLocks/>
              </p:cNvSpPr>
              <p:nvPr/>
            </p:nvSpPr>
            <p:spPr bwMode="auto">
              <a:xfrm>
                <a:off x="2418" y="375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34" name="Freeform 4190"/>
              <p:cNvSpPr>
                <a:spLocks/>
              </p:cNvSpPr>
              <p:nvPr/>
            </p:nvSpPr>
            <p:spPr bwMode="auto">
              <a:xfrm>
                <a:off x="2423" y="375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35" name="Freeform 4191"/>
              <p:cNvSpPr>
                <a:spLocks/>
              </p:cNvSpPr>
              <p:nvPr/>
            </p:nvSpPr>
            <p:spPr bwMode="auto">
              <a:xfrm>
                <a:off x="2411" y="374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36" name="Freeform 4192"/>
              <p:cNvSpPr>
                <a:spLocks/>
              </p:cNvSpPr>
              <p:nvPr/>
            </p:nvSpPr>
            <p:spPr bwMode="auto">
              <a:xfrm>
                <a:off x="2403" y="375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37" name="Freeform 4193"/>
              <p:cNvSpPr>
                <a:spLocks/>
              </p:cNvSpPr>
              <p:nvPr/>
            </p:nvSpPr>
            <p:spPr bwMode="auto">
              <a:xfrm>
                <a:off x="2408" y="375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38" name="Freeform 4194"/>
              <p:cNvSpPr>
                <a:spLocks/>
              </p:cNvSpPr>
              <p:nvPr/>
            </p:nvSpPr>
            <p:spPr bwMode="auto">
              <a:xfrm>
                <a:off x="2397" y="37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39" name="Freeform 4195"/>
              <p:cNvSpPr>
                <a:spLocks/>
              </p:cNvSpPr>
              <p:nvPr/>
            </p:nvSpPr>
            <p:spPr bwMode="auto">
              <a:xfrm>
                <a:off x="2399" y="374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40" name="Freeform 4196"/>
              <p:cNvSpPr>
                <a:spLocks/>
              </p:cNvSpPr>
              <p:nvPr/>
            </p:nvSpPr>
            <p:spPr bwMode="auto">
              <a:xfrm>
                <a:off x="2400" y="37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41" name="Freeform 4197"/>
              <p:cNvSpPr>
                <a:spLocks/>
              </p:cNvSpPr>
              <p:nvPr/>
            </p:nvSpPr>
            <p:spPr bwMode="auto">
              <a:xfrm>
                <a:off x="2390" y="37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42" name="Freeform 4198"/>
              <p:cNvSpPr>
                <a:spLocks/>
              </p:cNvSpPr>
              <p:nvPr/>
            </p:nvSpPr>
            <p:spPr bwMode="auto">
              <a:xfrm>
                <a:off x="2385" y="37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43" name="Freeform 4199"/>
              <p:cNvSpPr>
                <a:spLocks/>
              </p:cNvSpPr>
              <p:nvPr/>
            </p:nvSpPr>
            <p:spPr bwMode="auto">
              <a:xfrm>
                <a:off x="2376" y="37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44" name="Freeform 4200"/>
              <p:cNvSpPr>
                <a:spLocks/>
              </p:cNvSpPr>
              <p:nvPr/>
            </p:nvSpPr>
            <p:spPr bwMode="auto">
              <a:xfrm>
                <a:off x="2366" y="375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45" name="Freeform 4201"/>
              <p:cNvSpPr>
                <a:spLocks/>
              </p:cNvSpPr>
              <p:nvPr/>
            </p:nvSpPr>
            <p:spPr bwMode="auto">
              <a:xfrm>
                <a:off x="2355" y="37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46" name="Freeform 4202"/>
              <p:cNvSpPr>
                <a:spLocks/>
              </p:cNvSpPr>
              <p:nvPr/>
            </p:nvSpPr>
            <p:spPr bwMode="auto">
              <a:xfrm>
                <a:off x="2339" y="375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47" name="Freeform 4203"/>
              <p:cNvSpPr>
                <a:spLocks/>
              </p:cNvSpPr>
              <p:nvPr/>
            </p:nvSpPr>
            <p:spPr bwMode="auto">
              <a:xfrm>
                <a:off x="2339" y="375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48" name="Freeform 4204"/>
              <p:cNvSpPr>
                <a:spLocks/>
              </p:cNvSpPr>
              <p:nvPr/>
            </p:nvSpPr>
            <p:spPr bwMode="auto">
              <a:xfrm>
                <a:off x="2229" y="37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49" name="Freeform 4205"/>
              <p:cNvSpPr>
                <a:spLocks/>
              </p:cNvSpPr>
              <p:nvPr/>
            </p:nvSpPr>
            <p:spPr bwMode="auto">
              <a:xfrm>
                <a:off x="2511" y="37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50" name="Freeform 4206"/>
              <p:cNvSpPr>
                <a:spLocks/>
              </p:cNvSpPr>
              <p:nvPr/>
            </p:nvSpPr>
            <p:spPr bwMode="auto">
              <a:xfrm>
                <a:off x="2489" y="37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51" name="Freeform 4207"/>
              <p:cNvSpPr>
                <a:spLocks/>
              </p:cNvSpPr>
              <p:nvPr/>
            </p:nvSpPr>
            <p:spPr bwMode="auto">
              <a:xfrm>
                <a:off x="2468" y="37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52" name="Freeform 4208"/>
              <p:cNvSpPr>
                <a:spLocks/>
              </p:cNvSpPr>
              <p:nvPr/>
            </p:nvSpPr>
            <p:spPr bwMode="auto">
              <a:xfrm>
                <a:off x="2454" y="37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53" name="Freeform 4209"/>
              <p:cNvSpPr>
                <a:spLocks/>
              </p:cNvSpPr>
              <p:nvPr/>
            </p:nvSpPr>
            <p:spPr bwMode="auto">
              <a:xfrm>
                <a:off x="2447" y="37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54" name="Freeform 4210"/>
              <p:cNvSpPr>
                <a:spLocks/>
              </p:cNvSpPr>
              <p:nvPr/>
            </p:nvSpPr>
            <p:spPr bwMode="auto">
              <a:xfrm>
                <a:off x="2444" y="37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55" name="Freeform 4211"/>
              <p:cNvSpPr>
                <a:spLocks/>
              </p:cNvSpPr>
              <p:nvPr/>
            </p:nvSpPr>
            <p:spPr bwMode="auto">
              <a:xfrm>
                <a:off x="2436" y="37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56" name="Freeform 4212"/>
              <p:cNvSpPr>
                <a:spLocks/>
              </p:cNvSpPr>
              <p:nvPr/>
            </p:nvSpPr>
            <p:spPr bwMode="auto">
              <a:xfrm>
                <a:off x="2436" y="37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57" name="Freeform 4213"/>
              <p:cNvSpPr>
                <a:spLocks/>
              </p:cNvSpPr>
              <p:nvPr/>
            </p:nvSpPr>
            <p:spPr bwMode="auto">
              <a:xfrm>
                <a:off x="2430" y="37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58" name="Freeform 4214"/>
              <p:cNvSpPr>
                <a:spLocks/>
              </p:cNvSpPr>
              <p:nvPr/>
            </p:nvSpPr>
            <p:spPr bwMode="auto">
              <a:xfrm>
                <a:off x="2426" y="37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59" name="Freeform 4215"/>
              <p:cNvSpPr>
                <a:spLocks/>
              </p:cNvSpPr>
              <p:nvPr/>
            </p:nvSpPr>
            <p:spPr bwMode="auto">
              <a:xfrm>
                <a:off x="2421" y="37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60" name="Freeform 4216"/>
              <p:cNvSpPr>
                <a:spLocks/>
              </p:cNvSpPr>
              <p:nvPr/>
            </p:nvSpPr>
            <p:spPr bwMode="auto">
              <a:xfrm>
                <a:off x="2417" y="37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61" name="Freeform 4217"/>
              <p:cNvSpPr>
                <a:spLocks/>
              </p:cNvSpPr>
              <p:nvPr/>
            </p:nvSpPr>
            <p:spPr bwMode="auto">
              <a:xfrm>
                <a:off x="2421" y="37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62" name="Freeform 4218"/>
              <p:cNvSpPr>
                <a:spLocks/>
              </p:cNvSpPr>
              <p:nvPr/>
            </p:nvSpPr>
            <p:spPr bwMode="auto">
              <a:xfrm>
                <a:off x="2423" y="37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63" name="Freeform 4219"/>
              <p:cNvSpPr>
                <a:spLocks/>
              </p:cNvSpPr>
              <p:nvPr/>
            </p:nvSpPr>
            <p:spPr bwMode="auto">
              <a:xfrm>
                <a:off x="2412" y="37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64" name="Freeform 4220"/>
              <p:cNvSpPr>
                <a:spLocks/>
              </p:cNvSpPr>
              <p:nvPr/>
            </p:nvSpPr>
            <p:spPr bwMode="auto">
              <a:xfrm>
                <a:off x="2408" y="37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65" name="Freeform 4221"/>
              <p:cNvSpPr>
                <a:spLocks/>
              </p:cNvSpPr>
              <p:nvPr/>
            </p:nvSpPr>
            <p:spPr bwMode="auto">
              <a:xfrm>
                <a:off x="2397" y="37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66" name="Freeform 4222"/>
              <p:cNvSpPr>
                <a:spLocks/>
              </p:cNvSpPr>
              <p:nvPr/>
            </p:nvSpPr>
            <p:spPr bwMode="auto">
              <a:xfrm>
                <a:off x="2390" y="37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67" name="Freeform 4223"/>
              <p:cNvSpPr>
                <a:spLocks/>
              </p:cNvSpPr>
              <p:nvPr/>
            </p:nvSpPr>
            <p:spPr bwMode="auto">
              <a:xfrm>
                <a:off x="2390" y="37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68" name="Freeform 4224"/>
              <p:cNvSpPr>
                <a:spLocks/>
              </p:cNvSpPr>
              <p:nvPr/>
            </p:nvSpPr>
            <p:spPr bwMode="auto">
              <a:xfrm>
                <a:off x="2393" y="37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69" name="Freeform 4225"/>
              <p:cNvSpPr>
                <a:spLocks/>
              </p:cNvSpPr>
              <p:nvPr/>
            </p:nvSpPr>
            <p:spPr bwMode="auto">
              <a:xfrm>
                <a:off x="2375" y="37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70" name="Freeform 4226"/>
              <p:cNvSpPr>
                <a:spLocks/>
              </p:cNvSpPr>
              <p:nvPr/>
            </p:nvSpPr>
            <p:spPr bwMode="auto">
              <a:xfrm>
                <a:off x="2369" y="37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71" name="Freeform 4227"/>
              <p:cNvSpPr>
                <a:spLocks/>
              </p:cNvSpPr>
              <p:nvPr/>
            </p:nvSpPr>
            <p:spPr bwMode="auto">
              <a:xfrm>
                <a:off x="2363" y="37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72" name="Freeform 4228"/>
              <p:cNvSpPr>
                <a:spLocks/>
              </p:cNvSpPr>
              <p:nvPr/>
            </p:nvSpPr>
            <p:spPr bwMode="auto">
              <a:xfrm>
                <a:off x="2357" y="37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73" name="Freeform 4229"/>
              <p:cNvSpPr>
                <a:spLocks/>
              </p:cNvSpPr>
              <p:nvPr/>
            </p:nvSpPr>
            <p:spPr bwMode="auto">
              <a:xfrm>
                <a:off x="2337" y="37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74" name="Freeform 4230"/>
              <p:cNvSpPr>
                <a:spLocks/>
              </p:cNvSpPr>
              <p:nvPr/>
            </p:nvSpPr>
            <p:spPr bwMode="auto">
              <a:xfrm>
                <a:off x="2321" y="37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75" name="Freeform 4231"/>
              <p:cNvSpPr>
                <a:spLocks/>
              </p:cNvSpPr>
              <p:nvPr/>
            </p:nvSpPr>
            <p:spPr bwMode="auto">
              <a:xfrm>
                <a:off x="2214" y="37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76" name="Freeform 4232"/>
              <p:cNvSpPr>
                <a:spLocks/>
              </p:cNvSpPr>
              <p:nvPr/>
            </p:nvSpPr>
            <p:spPr bwMode="auto">
              <a:xfrm>
                <a:off x="2184" y="37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77" name="Freeform 4233"/>
              <p:cNvSpPr>
                <a:spLocks/>
              </p:cNvSpPr>
              <p:nvPr/>
            </p:nvSpPr>
            <p:spPr bwMode="auto">
              <a:xfrm>
                <a:off x="2472" y="37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78" name="Freeform 4234"/>
              <p:cNvSpPr>
                <a:spLocks/>
              </p:cNvSpPr>
              <p:nvPr/>
            </p:nvSpPr>
            <p:spPr bwMode="auto">
              <a:xfrm>
                <a:off x="2463" y="37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79" name="Freeform 4235"/>
              <p:cNvSpPr>
                <a:spLocks/>
              </p:cNvSpPr>
              <p:nvPr/>
            </p:nvSpPr>
            <p:spPr bwMode="auto">
              <a:xfrm>
                <a:off x="2465" y="37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80" name="Freeform 4236"/>
              <p:cNvSpPr>
                <a:spLocks/>
              </p:cNvSpPr>
              <p:nvPr/>
            </p:nvSpPr>
            <p:spPr bwMode="auto">
              <a:xfrm>
                <a:off x="2463" y="37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81" name="Freeform 4237"/>
              <p:cNvSpPr>
                <a:spLocks/>
              </p:cNvSpPr>
              <p:nvPr/>
            </p:nvSpPr>
            <p:spPr bwMode="auto">
              <a:xfrm>
                <a:off x="2451" y="37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82" name="Freeform 4238"/>
              <p:cNvSpPr>
                <a:spLocks/>
              </p:cNvSpPr>
              <p:nvPr/>
            </p:nvSpPr>
            <p:spPr bwMode="auto">
              <a:xfrm>
                <a:off x="2454" y="376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83" name="Freeform 4239"/>
              <p:cNvSpPr>
                <a:spLocks/>
              </p:cNvSpPr>
              <p:nvPr/>
            </p:nvSpPr>
            <p:spPr bwMode="auto">
              <a:xfrm>
                <a:off x="2445" y="376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84" name="Freeform 4240"/>
              <p:cNvSpPr>
                <a:spLocks/>
              </p:cNvSpPr>
              <p:nvPr/>
            </p:nvSpPr>
            <p:spPr bwMode="auto">
              <a:xfrm>
                <a:off x="2436" y="376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85" name="Freeform 4241"/>
              <p:cNvSpPr>
                <a:spLocks/>
              </p:cNvSpPr>
              <p:nvPr/>
            </p:nvSpPr>
            <p:spPr bwMode="auto">
              <a:xfrm>
                <a:off x="2435" y="37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86" name="Freeform 4242"/>
              <p:cNvSpPr>
                <a:spLocks/>
              </p:cNvSpPr>
              <p:nvPr/>
            </p:nvSpPr>
            <p:spPr bwMode="auto">
              <a:xfrm>
                <a:off x="2438" y="37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87" name="Freeform 4243"/>
              <p:cNvSpPr>
                <a:spLocks/>
              </p:cNvSpPr>
              <p:nvPr/>
            </p:nvSpPr>
            <p:spPr bwMode="auto">
              <a:xfrm>
                <a:off x="2438" y="37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88" name="Freeform 4244"/>
              <p:cNvSpPr>
                <a:spLocks/>
              </p:cNvSpPr>
              <p:nvPr/>
            </p:nvSpPr>
            <p:spPr bwMode="auto">
              <a:xfrm>
                <a:off x="2432" y="37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89" name="Freeform 4245"/>
              <p:cNvSpPr>
                <a:spLocks/>
              </p:cNvSpPr>
              <p:nvPr/>
            </p:nvSpPr>
            <p:spPr bwMode="auto">
              <a:xfrm>
                <a:off x="2427" y="37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90" name="Freeform 4246"/>
              <p:cNvSpPr>
                <a:spLocks/>
              </p:cNvSpPr>
              <p:nvPr/>
            </p:nvSpPr>
            <p:spPr bwMode="auto">
              <a:xfrm>
                <a:off x="2421" y="37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91" name="Freeform 4247"/>
              <p:cNvSpPr>
                <a:spLocks/>
              </p:cNvSpPr>
              <p:nvPr/>
            </p:nvSpPr>
            <p:spPr bwMode="auto">
              <a:xfrm>
                <a:off x="2412" y="37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92" name="Freeform 4248"/>
              <p:cNvSpPr>
                <a:spLocks/>
              </p:cNvSpPr>
              <p:nvPr/>
            </p:nvSpPr>
            <p:spPr bwMode="auto">
              <a:xfrm>
                <a:off x="2412" y="37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93" name="Freeform 4249"/>
              <p:cNvSpPr>
                <a:spLocks/>
              </p:cNvSpPr>
              <p:nvPr/>
            </p:nvSpPr>
            <p:spPr bwMode="auto">
              <a:xfrm>
                <a:off x="2403" y="37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94" name="Freeform 4250"/>
              <p:cNvSpPr>
                <a:spLocks/>
              </p:cNvSpPr>
              <p:nvPr/>
            </p:nvSpPr>
            <p:spPr bwMode="auto">
              <a:xfrm>
                <a:off x="2396" y="376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95" name="Freeform 4251"/>
              <p:cNvSpPr>
                <a:spLocks/>
              </p:cNvSpPr>
              <p:nvPr/>
            </p:nvSpPr>
            <p:spPr bwMode="auto">
              <a:xfrm>
                <a:off x="2382" y="376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96" name="Freeform 4252"/>
              <p:cNvSpPr>
                <a:spLocks/>
              </p:cNvSpPr>
              <p:nvPr/>
            </p:nvSpPr>
            <p:spPr bwMode="auto">
              <a:xfrm>
                <a:off x="2361" y="37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97" name="Freeform 4253"/>
              <p:cNvSpPr>
                <a:spLocks/>
              </p:cNvSpPr>
              <p:nvPr/>
            </p:nvSpPr>
            <p:spPr bwMode="auto">
              <a:xfrm>
                <a:off x="2354" y="37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98" name="Freeform 4254"/>
              <p:cNvSpPr>
                <a:spLocks/>
              </p:cNvSpPr>
              <p:nvPr/>
            </p:nvSpPr>
            <p:spPr bwMode="auto">
              <a:xfrm>
                <a:off x="2354" y="37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599" name="Freeform 4255"/>
              <p:cNvSpPr>
                <a:spLocks/>
              </p:cNvSpPr>
              <p:nvPr/>
            </p:nvSpPr>
            <p:spPr bwMode="auto">
              <a:xfrm>
                <a:off x="2336" y="37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00" name="Freeform 4256"/>
              <p:cNvSpPr>
                <a:spLocks/>
              </p:cNvSpPr>
              <p:nvPr/>
            </p:nvSpPr>
            <p:spPr bwMode="auto">
              <a:xfrm>
                <a:off x="2246" y="37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01" name="Freeform 4257"/>
              <p:cNvSpPr>
                <a:spLocks/>
              </p:cNvSpPr>
              <p:nvPr/>
            </p:nvSpPr>
            <p:spPr bwMode="auto">
              <a:xfrm>
                <a:off x="2202" y="37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02" name="Freeform 4258"/>
              <p:cNvSpPr>
                <a:spLocks/>
              </p:cNvSpPr>
              <p:nvPr/>
            </p:nvSpPr>
            <p:spPr bwMode="auto">
              <a:xfrm>
                <a:off x="2139" y="37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03" name="Freeform 4259"/>
              <p:cNvSpPr>
                <a:spLocks/>
              </p:cNvSpPr>
              <p:nvPr/>
            </p:nvSpPr>
            <p:spPr bwMode="auto">
              <a:xfrm>
                <a:off x="2478" y="37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04" name="Freeform 4260"/>
              <p:cNvSpPr>
                <a:spLocks/>
              </p:cNvSpPr>
              <p:nvPr/>
            </p:nvSpPr>
            <p:spPr bwMode="auto">
              <a:xfrm>
                <a:off x="2441" y="37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05" name="Freeform 4261"/>
              <p:cNvSpPr>
                <a:spLocks/>
              </p:cNvSpPr>
              <p:nvPr/>
            </p:nvSpPr>
            <p:spPr bwMode="auto">
              <a:xfrm>
                <a:off x="2444" y="372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06" name="Freeform 4262"/>
              <p:cNvSpPr>
                <a:spLocks/>
              </p:cNvSpPr>
              <p:nvPr/>
            </p:nvSpPr>
            <p:spPr bwMode="auto">
              <a:xfrm>
                <a:off x="2447" y="37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07" name="Freeform 4263"/>
              <p:cNvSpPr>
                <a:spLocks/>
              </p:cNvSpPr>
              <p:nvPr/>
            </p:nvSpPr>
            <p:spPr bwMode="auto">
              <a:xfrm>
                <a:off x="2433" y="37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08" name="Freeform 4264"/>
              <p:cNvSpPr>
                <a:spLocks/>
              </p:cNvSpPr>
              <p:nvPr/>
            </p:nvSpPr>
            <p:spPr bwMode="auto">
              <a:xfrm>
                <a:off x="2433" y="372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09" name="Freeform 4265"/>
              <p:cNvSpPr>
                <a:spLocks/>
              </p:cNvSpPr>
              <p:nvPr/>
            </p:nvSpPr>
            <p:spPr bwMode="auto">
              <a:xfrm>
                <a:off x="2432" y="372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10" name="Freeform 4266"/>
              <p:cNvSpPr>
                <a:spLocks/>
              </p:cNvSpPr>
              <p:nvPr/>
            </p:nvSpPr>
            <p:spPr bwMode="auto">
              <a:xfrm>
                <a:off x="2435" y="373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11" name="Freeform 4267"/>
              <p:cNvSpPr>
                <a:spLocks/>
              </p:cNvSpPr>
              <p:nvPr/>
            </p:nvSpPr>
            <p:spPr bwMode="auto">
              <a:xfrm>
                <a:off x="2427" y="373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12" name="Freeform 4268"/>
              <p:cNvSpPr>
                <a:spLocks/>
              </p:cNvSpPr>
              <p:nvPr/>
            </p:nvSpPr>
            <p:spPr bwMode="auto">
              <a:xfrm>
                <a:off x="2424" y="37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13" name="Freeform 4269"/>
              <p:cNvSpPr>
                <a:spLocks/>
              </p:cNvSpPr>
              <p:nvPr/>
            </p:nvSpPr>
            <p:spPr bwMode="auto">
              <a:xfrm>
                <a:off x="2430" y="372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14" name="Freeform 4270"/>
              <p:cNvSpPr>
                <a:spLocks/>
              </p:cNvSpPr>
              <p:nvPr/>
            </p:nvSpPr>
            <p:spPr bwMode="auto">
              <a:xfrm>
                <a:off x="2430" y="37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15" name="Freeform 4271"/>
              <p:cNvSpPr>
                <a:spLocks/>
              </p:cNvSpPr>
              <p:nvPr/>
            </p:nvSpPr>
            <p:spPr bwMode="auto">
              <a:xfrm>
                <a:off x="2432" y="373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16" name="Freeform 4272"/>
              <p:cNvSpPr>
                <a:spLocks/>
              </p:cNvSpPr>
              <p:nvPr/>
            </p:nvSpPr>
            <p:spPr bwMode="auto">
              <a:xfrm>
                <a:off x="2426" y="37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17" name="Freeform 4273"/>
              <p:cNvSpPr>
                <a:spLocks/>
              </p:cNvSpPr>
              <p:nvPr/>
            </p:nvSpPr>
            <p:spPr bwMode="auto">
              <a:xfrm>
                <a:off x="2418" y="37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18" name="Freeform 4274"/>
              <p:cNvSpPr>
                <a:spLocks/>
              </p:cNvSpPr>
              <p:nvPr/>
            </p:nvSpPr>
            <p:spPr bwMode="auto">
              <a:xfrm>
                <a:off x="2418" y="373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19" name="Freeform 4275"/>
              <p:cNvSpPr>
                <a:spLocks/>
              </p:cNvSpPr>
              <p:nvPr/>
            </p:nvSpPr>
            <p:spPr bwMode="auto">
              <a:xfrm>
                <a:off x="2421" y="373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20" name="Freeform 4276"/>
              <p:cNvSpPr>
                <a:spLocks/>
              </p:cNvSpPr>
              <p:nvPr/>
            </p:nvSpPr>
            <p:spPr bwMode="auto">
              <a:xfrm>
                <a:off x="2417" y="37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21" name="Freeform 4277"/>
              <p:cNvSpPr>
                <a:spLocks/>
              </p:cNvSpPr>
              <p:nvPr/>
            </p:nvSpPr>
            <p:spPr bwMode="auto">
              <a:xfrm>
                <a:off x="2400" y="37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22" name="Freeform 4278"/>
              <p:cNvSpPr>
                <a:spLocks/>
              </p:cNvSpPr>
              <p:nvPr/>
            </p:nvSpPr>
            <p:spPr bwMode="auto">
              <a:xfrm>
                <a:off x="2397" y="37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23" name="Freeform 4279"/>
              <p:cNvSpPr>
                <a:spLocks/>
              </p:cNvSpPr>
              <p:nvPr/>
            </p:nvSpPr>
            <p:spPr bwMode="auto">
              <a:xfrm>
                <a:off x="2399" y="37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24" name="Freeform 4280"/>
              <p:cNvSpPr>
                <a:spLocks/>
              </p:cNvSpPr>
              <p:nvPr/>
            </p:nvSpPr>
            <p:spPr bwMode="auto">
              <a:xfrm>
                <a:off x="2399" y="37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25" name="Freeform 4281"/>
              <p:cNvSpPr>
                <a:spLocks/>
              </p:cNvSpPr>
              <p:nvPr/>
            </p:nvSpPr>
            <p:spPr bwMode="auto">
              <a:xfrm>
                <a:off x="2402" y="372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26" name="Freeform 4282"/>
              <p:cNvSpPr>
                <a:spLocks/>
              </p:cNvSpPr>
              <p:nvPr/>
            </p:nvSpPr>
            <p:spPr bwMode="auto">
              <a:xfrm>
                <a:off x="2388" y="37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27" name="Freeform 4283"/>
              <p:cNvSpPr>
                <a:spLocks/>
              </p:cNvSpPr>
              <p:nvPr/>
            </p:nvSpPr>
            <p:spPr bwMode="auto">
              <a:xfrm>
                <a:off x="2390" y="37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28" name="Freeform 4284"/>
              <p:cNvSpPr>
                <a:spLocks/>
              </p:cNvSpPr>
              <p:nvPr/>
            </p:nvSpPr>
            <p:spPr bwMode="auto">
              <a:xfrm>
                <a:off x="2396" y="37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29" name="Freeform 4285"/>
              <p:cNvSpPr>
                <a:spLocks/>
              </p:cNvSpPr>
              <p:nvPr/>
            </p:nvSpPr>
            <p:spPr bwMode="auto">
              <a:xfrm>
                <a:off x="2381" y="37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30" name="Freeform 4286"/>
              <p:cNvSpPr>
                <a:spLocks/>
              </p:cNvSpPr>
              <p:nvPr/>
            </p:nvSpPr>
            <p:spPr bwMode="auto">
              <a:xfrm>
                <a:off x="2382" y="373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31" name="Freeform 4287"/>
              <p:cNvSpPr>
                <a:spLocks/>
              </p:cNvSpPr>
              <p:nvPr/>
            </p:nvSpPr>
            <p:spPr bwMode="auto">
              <a:xfrm>
                <a:off x="2376" y="372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32" name="Freeform 4288"/>
              <p:cNvSpPr>
                <a:spLocks/>
              </p:cNvSpPr>
              <p:nvPr/>
            </p:nvSpPr>
            <p:spPr bwMode="auto">
              <a:xfrm>
                <a:off x="2357" y="372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33" name="Freeform 4289"/>
              <p:cNvSpPr>
                <a:spLocks/>
              </p:cNvSpPr>
              <p:nvPr/>
            </p:nvSpPr>
            <p:spPr bwMode="auto">
              <a:xfrm>
                <a:off x="2357" y="373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34" name="Freeform 4290"/>
              <p:cNvSpPr>
                <a:spLocks/>
              </p:cNvSpPr>
              <p:nvPr/>
            </p:nvSpPr>
            <p:spPr bwMode="auto">
              <a:xfrm>
                <a:off x="2345" y="372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35" name="Freeform 4291"/>
              <p:cNvSpPr>
                <a:spLocks/>
              </p:cNvSpPr>
              <p:nvPr/>
            </p:nvSpPr>
            <p:spPr bwMode="auto">
              <a:xfrm>
                <a:off x="2336" y="373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36" name="Freeform 4292"/>
              <p:cNvSpPr>
                <a:spLocks/>
              </p:cNvSpPr>
              <p:nvPr/>
            </p:nvSpPr>
            <p:spPr bwMode="auto">
              <a:xfrm>
                <a:off x="2490" y="373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37" name="Freeform 4293"/>
              <p:cNvSpPr>
                <a:spLocks/>
              </p:cNvSpPr>
              <p:nvPr/>
            </p:nvSpPr>
            <p:spPr bwMode="auto">
              <a:xfrm>
                <a:off x="2474" y="37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38" name="Freeform 4294"/>
              <p:cNvSpPr>
                <a:spLocks/>
              </p:cNvSpPr>
              <p:nvPr/>
            </p:nvSpPr>
            <p:spPr bwMode="auto">
              <a:xfrm>
                <a:off x="2448" y="37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39" name="Freeform 4295"/>
              <p:cNvSpPr>
                <a:spLocks/>
              </p:cNvSpPr>
              <p:nvPr/>
            </p:nvSpPr>
            <p:spPr bwMode="auto">
              <a:xfrm>
                <a:off x="2442" y="37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40" name="Freeform 4296"/>
              <p:cNvSpPr>
                <a:spLocks/>
              </p:cNvSpPr>
              <p:nvPr/>
            </p:nvSpPr>
            <p:spPr bwMode="auto">
              <a:xfrm>
                <a:off x="2442" y="37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41" name="Freeform 4297"/>
              <p:cNvSpPr>
                <a:spLocks/>
              </p:cNvSpPr>
              <p:nvPr/>
            </p:nvSpPr>
            <p:spPr bwMode="auto">
              <a:xfrm>
                <a:off x="2445" y="37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42" name="Freeform 4298"/>
              <p:cNvSpPr>
                <a:spLocks/>
              </p:cNvSpPr>
              <p:nvPr/>
            </p:nvSpPr>
            <p:spPr bwMode="auto">
              <a:xfrm>
                <a:off x="2436" y="37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43" name="Freeform 4299"/>
              <p:cNvSpPr>
                <a:spLocks/>
              </p:cNvSpPr>
              <p:nvPr/>
            </p:nvSpPr>
            <p:spPr bwMode="auto">
              <a:xfrm>
                <a:off x="2435" y="37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44" name="Freeform 4300"/>
              <p:cNvSpPr>
                <a:spLocks/>
              </p:cNvSpPr>
              <p:nvPr/>
            </p:nvSpPr>
            <p:spPr bwMode="auto">
              <a:xfrm>
                <a:off x="2435" y="37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45" name="Freeform 4301"/>
              <p:cNvSpPr>
                <a:spLocks/>
              </p:cNvSpPr>
              <p:nvPr/>
            </p:nvSpPr>
            <p:spPr bwMode="auto">
              <a:xfrm>
                <a:off x="2439" y="37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46" name="Freeform 4302"/>
              <p:cNvSpPr>
                <a:spLocks/>
              </p:cNvSpPr>
              <p:nvPr/>
            </p:nvSpPr>
            <p:spPr bwMode="auto">
              <a:xfrm>
                <a:off x="2439" y="37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47" name="Freeform 4303"/>
              <p:cNvSpPr>
                <a:spLocks/>
              </p:cNvSpPr>
              <p:nvPr/>
            </p:nvSpPr>
            <p:spPr bwMode="auto">
              <a:xfrm>
                <a:off x="2432" y="37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48" name="Freeform 4304"/>
              <p:cNvSpPr>
                <a:spLocks/>
              </p:cNvSpPr>
              <p:nvPr/>
            </p:nvSpPr>
            <p:spPr bwMode="auto">
              <a:xfrm>
                <a:off x="2424" y="37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49" name="Freeform 4305"/>
              <p:cNvSpPr>
                <a:spLocks/>
              </p:cNvSpPr>
              <p:nvPr/>
            </p:nvSpPr>
            <p:spPr bwMode="auto">
              <a:xfrm>
                <a:off x="2427" y="37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50" name="Freeform 4306"/>
              <p:cNvSpPr>
                <a:spLocks/>
              </p:cNvSpPr>
              <p:nvPr/>
            </p:nvSpPr>
            <p:spPr bwMode="auto">
              <a:xfrm>
                <a:off x="2427" y="37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51" name="Freeform 4307"/>
              <p:cNvSpPr>
                <a:spLocks/>
              </p:cNvSpPr>
              <p:nvPr/>
            </p:nvSpPr>
            <p:spPr bwMode="auto">
              <a:xfrm>
                <a:off x="2430" y="37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52" name="Freeform 4308"/>
              <p:cNvSpPr>
                <a:spLocks/>
              </p:cNvSpPr>
              <p:nvPr/>
            </p:nvSpPr>
            <p:spPr bwMode="auto">
              <a:xfrm>
                <a:off x="2430" y="37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53" name="Freeform 4309"/>
              <p:cNvSpPr>
                <a:spLocks/>
              </p:cNvSpPr>
              <p:nvPr/>
            </p:nvSpPr>
            <p:spPr bwMode="auto">
              <a:xfrm>
                <a:off x="2426" y="373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54" name="Freeform 4310"/>
              <p:cNvSpPr>
                <a:spLocks/>
              </p:cNvSpPr>
              <p:nvPr/>
            </p:nvSpPr>
            <p:spPr bwMode="auto">
              <a:xfrm>
                <a:off x="2423" y="37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55" name="Freeform 4311"/>
              <p:cNvSpPr>
                <a:spLocks/>
              </p:cNvSpPr>
              <p:nvPr/>
            </p:nvSpPr>
            <p:spPr bwMode="auto">
              <a:xfrm>
                <a:off x="2418" y="37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56" name="Freeform 4312"/>
              <p:cNvSpPr>
                <a:spLocks/>
              </p:cNvSpPr>
              <p:nvPr/>
            </p:nvSpPr>
            <p:spPr bwMode="auto">
              <a:xfrm>
                <a:off x="2417" y="37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57" name="Freeform 4313"/>
              <p:cNvSpPr>
                <a:spLocks/>
              </p:cNvSpPr>
              <p:nvPr/>
            </p:nvSpPr>
            <p:spPr bwMode="auto">
              <a:xfrm>
                <a:off x="2421" y="37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58" name="Freeform 4314"/>
              <p:cNvSpPr>
                <a:spLocks/>
              </p:cNvSpPr>
              <p:nvPr/>
            </p:nvSpPr>
            <p:spPr bwMode="auto">
              <a:xfrm>
                <a:off x="2418" y="37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59" name="Freeform 4315"/>
              <p:cNvSpPr>
                <a:spLocks/>
              </p:cNvSpPr>
              <p:nvPr/>
            </p:nvSpPr>
            <p:spPr bwMode="auto">
              <a:xfrm>
                <a:off x="2408" y="37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60" name="Freeform 4316"/>
              <p:cNvSpPr>
                <a:spLocks/>
              </p:cNvSpPr>
              <p:nvPr/>
            </p:nvSpPr>
            <p:spPr bwMode="auto">
              <a:xfrm>
                <a:off x="2408" y="373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61" name="Freeform 4317"/>
              <p:cNvSpPr>
                <a:spLocks/>
              </p:cNvSpPr>
              <p:nvPr/>
            </p:nvSpPr>
            <p:spPr bwMode="auto">
              <a:xfrm>
                <a:off x="2411" y="37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62" name="Freeform 4318"/>
              <p:cNvSpPr>
                <a:spLocks/>
              </p:cNvSpPr>
              <p:nvPr/>
            </p:nvSpPr>
            <p:spPr bwMode="auto">
              <a:xfrm>
                <a:off x="2405" y="37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63" name="Freeform 4319"/>
              <p:cNvSpPr>
                <a:spLocks/>
              </p:cNvSpPr>
              <p:nvPr/>
            </p:nvSpPr>
            <p:spPr bwMode="auto">
              <a:xfrm>
                <a:off x="2396" y="37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64" name="Freeform 4320"/>
              <p:cNvSpPr>
                <a:spLocks/>
              </p:cNvSpPr>
              <p:nvPr/>
            </p:nvSpPr>
            <p:spPr bwMode="auto">
              <a:xfrm>
                <a:off x="2400" y="37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65" name="Freeform 4321"/>
              <p:cNvSpPr>
                <a:spLocks/>
              </p:cNvSpPr>
              <p:nvPr/>
            </p:nvSpPr>
            <p:spPr bwMode="auto">
              <a:xfrm>
                <a:off x="2396" y="37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66" name="Freeform 4322"/>
              <p:cNvSpPr>
                <a:spLocks/>
              </p:cNvSpPr>
              <p:nvPr/>
            </p:nvSpPr>
            <p:spPr bwMode="auto">
              <a:xfrm>
                <a:off x="2400" y="37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67" name="Freeform 4323"/>
              <p:cNvSpPr>
                <a:spLocks/>
              </p:cNvSpPr>
              <p:nvPr/>
            </p:nvSpPr>
            <p:spPr bwMode="auto">
              <a:xfrm>
                <a:off x="2367" y="373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68" name="Freeform 4324"/>
              <p:cNvSpPr>
                <a:spLocks/>
              </p:cNvSpPr>
              <p:nvPr/>
            </p:nvSpPr>
            <p:spPr bwMode="auto">
              <a:xfrm>
                <a:off x="2363" y="37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69" name="Freeform 4325"/>
              <p:cNvSpPr>
                <a:spLocks/>
              </p:cNvSpPr>
              <p:nvPr/>
            </p:nvSpPr>
            <p:spPr bwMode="auto">
              <a:xfrm>
                <a:off x="2354" y="37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70" name="Freeform 4326"/>
              <p:cNvSpPr>
                <a:spLocks/>
              </p:cNvSpPr>
              <p:nvPr/>
            </p:nvSpPr>
            <p:spPr bwMode="auto">
              <a:xfrm>
                <a:off x="2037" y="37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71" name="Freeform 4327"/>
              <p:cNvSpPr>
                <a:spLocks/>
              </p:cNvSpPr>
              <p:nvPr/>
            </p:nvSpPr>
            <p:spPr bwMode="auto">
              <a:xfrm>
                <a:off x="2477" y="37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72" name="Freeform 4328"/>
              <p:cNvSpPr>
                <a:spLocks/>
              </p:cNvSpPr>
              <p:nvPr/>
            </p:nvSpPr>
            <p:spPr bwMode="auto">
              <a:xfrm>
                <a:off x="2483" y="37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73" name="Freeform 4329"/>
              <p:cNvSpPr>
                <a:spLocks/>
              </p:cNvSpPr>
              <p:nvPr/>
            </p:nvSpPr>
            <p:spPr bwMode="auto">
              <a:xfrm>
                <a:off x="2460" y="37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74" name="Freeform 4330"/>
              <p:cNvSpPr>
                <a:spLocks/>
              </p:cNvSpPr>
              <p:nvPr/>
            </p:nvSpPr>
            <p:spPr bwMode="auto">
              <a:xfrm>
                <a:off x="2460" y="374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75" name="Freeform 4331"/>
              <p:cNvSpPr>
                <a:spLocks/>
              </p:cNvSpPr>
              <p:nvPr/>
            </p:nvSpPr>
            <p:spPr bwMode="auto">
              <a:xfrm>
                <a:off x="2457" y="37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76" name="Freeform 4332"/>
              <p:cNvSpPr>
                <a:spLocks/>
              </p:cNvSpPr>
              <p:nvPr/>
            </p:nvSpPr>
            <p:spPr bwMode="auto">
              <a:xfrm>
                <a:off x="2454" y="374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59847" name="Group 6503"/>
            <p:cNvGrpSpPr>
              <a:grpSpLocks/>
            </p:cNvGrpSpPr>
            <p:nvPr/>
          </p:nvGrpSpPr>
          <p:grpSpPr bwMode="auto">
            <a:xfrm>
              <a:off x="2138" y="3705"/>
              <a:ext cx="367" cy="46"/>
              <a:chOff x="2138" y="3705"/>
              <a:chExt cx="367" cy="46"/>
            </a:xfrm>
          </p:grpSpPr>
          <p:sp>
            <p:nvSpPr>
              <p:cNvPr id="957678" name="Freeform 4334"/>
              <p:cNvSpPr>
                <a:spLocks/>
              </p:cNvSpPr>
              <p:nvPr/>
            </p:nvSpPr>
            <p:spPr bwMode="auto">
              <a:xfrm>
                <a:off x="2442" y="37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79" name="Freeform 4335"/>
              <p:cNvSpPr>
                <a:spLocks/>
              </p:cNvSpPr>
              <p:nvPr/>
            </p:nvSpPr>
            <p:spPr bwMode="auto">
              <a:xfrm>
                <a:off x="2441" y="37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80" name="Freeform 4336"/>
              <p:cNvSpPr>
                <a:spLocks/>
              </p:cNvSpPr>
              <p:nvPr/>
            </p:nvSpPr>
            <p:spPr bwMode="auto">
              <a:xfrm>
                <a:off x="2441" y="37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81" name="Freeform 4337"/>
              <p:cNvSpPr>
                <a:spLocks/>
              </p:cNvSpPr>
              <p:nvPr/>
            </p:nvSpPr>
            <p:spPr bwMode="auto">
              <a:xfrm>
                <a:off x="2441" y="37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82" name="Freeform 4338"/>
              <p:cNvSpPr>
                <a:spLocks/>
              </p:cNvSpPr>
              <p:nvPr/>
            </p:nvSpPr>
            <p:spPr bwMode="auto">
              <a:xfrm>
                <a:off x="2433" y="37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83" name="Freeform 4339"/>
              <p:cNvSpPr>
                <a:spLocks/>
              </p:cNvSpPr>
              <p:nvPr/>
            </p:nvSpPr>
            <p:spPr bwMode="auto">
              <a:xfrm>
                <a:off x="2438" y="37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84" name="Freeform 4340"/>
              <p:cNvSpPr>
                <a:spLocks/>
              </p:cNvSpPr>
              <p:nvPr/>
            </p:nvSpPr>
            <p:spPr bwMode="auto">
              <a:xfrm>
                <a:off x="2439" y="37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85" name="Freeform 4341"/>
              <p:cNvSpPr>
                <a:spLocks/>
              </p:cNvSpPr>
              <p:nvPr/>
            </p:nvSpPr>
            <p:spPr bwMode="auto">
              <a:xfrm>
                <a:off x="2432" y="374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86" name="Freeform 4342"/>
              <p:cNvSpPr>
                <a:spLocks/>
              </p:cNvSpPr>
              <p:nvPr/>
            </p:nvSpPr>
            <p:spPr bwMode="auto">
              <a:xfrm>
                <a:off x="2424" y="37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87" name="Freeform 4343"/>
              <p:cNvSpPr>
                <a:spLocks/>
              </p:cNvSpPr>
              <p:nvPr/>
            </p:nvSpPr>
            <p:spPr bwMode="auto">
              <a:xfrm>
                <a:off x="2432" y="37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88" name="Freeform 4344"/>
              <p:cNvSpPr>
                <a:spLocks/>
              </p:cNvSpPr>
              <p:nvPr/>
            </p:nvSpPr>
            <p:spPr bwMode="auto">
              <a:xfrm>
                <a:off x="2430" y="37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89" name="Freeform 4345"/>
              <p:cNvSpPr>
                <a:spLocks/>
              </p:cNvSpPr>
              <p:nvPr/>
            </p:nvSpPr>
            <p:spPr bwMode="auto">
              <a:xfrm>
                <a:off x="2423" y="37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90" name="Freeform 4346"/>
              <p:cNvSpPr>
                <a:spLocks/>
              </p:cNvSpPr>
              <p:nvPr/>
            </p:nvSpPr>
            <p:spPr bwMode="auto">
              <a:xfrm>
                <a:off x="2417" y="37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91" name="Freeform 4347"/>
              <p:cNvSpPr>
                <a:spLocks/>
              </p:cNvSpPr>
              <p:nvPr/>
            </p:nvSpPr>
            <p:spPr bwMode="auto">
              <a:xfrm>
                <a:off x="2405" y="374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92" name="Freeform 4348"/>
              <p:cNvSpPr>
                <a:spLocks/>
              </p:cNvSpPr>
              <p:nvPr/>
            </p:nvSpPr>
            <p:spPr bwMode="auto">
              <a:xfrm>
                <a:off x="2405" y="37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93" name="Freeform 4349"/>
              <p:cNvSpPr>
                <a:spLocks/>
              </p:cNvSpPr>
              <p:nvPr/>
            </p:nvSpPr>
            <p:spPr bwMode="auto">
              <a:xfrm>
                <a:off x="2409" y="37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94" name="Freeform 4350"/>
              <p:cNvSpPr>
                <a:spLocks/>
              </p:cNvSpPr>
              <p:nvPr/>
            </p:nvSpPr>
            <p:spPr bwMode="auto">
              <a:xfrm>
                <a:off x="2402" y="37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95" name="Freeform 4351"/>
              <p:cNvSpPr>
                <a:spLocks/>
              </p:cNvSpPr>
              <p:nvPr/>
            </p:nvSpPr>
            <p:spPr bwMode="auto">
              <a:xfrm>
                <a:off x="2403" y="37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96" name="Freeform 4352"/>
              <p:cNvSpPr>
                <a:spLocks/>
              </p:cNvSpPr>
              <p:nvPr/>
            </p:nvSpPr>
            <p:spPr bwMode="auto">
              <a:xfrm>
                <a:off x="2399" y="374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97" name="Freeform 4353"/>
              <p:cNvSpPr>
                <a:spLocks/>
              </p:cNvSpPr>
              <p:nvPr/>
            </p:nvSpPr>
            <p:spPr bwMode="auto">
              <a:xfrm>
                <a:off x="2400" y="37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98" name="Freeform 4354"/>
              <p:cNvSpPr>
                <a:spLocks/>
              </p:cNvSpPr>
              <p:nvPr/>
            </p:nvSpPr>
            <p:spPr bwMode="auto">
              <a:xfrm>
                <a:off x="2399" y="37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699" name="Freeform 4355"/>
              <p:cNvSpPr>
                <a:spLocks/>
              </p:cNvSpPr>
              <p:nvPr/>
            </p:nvSpPr>
            <p:spPr bwMode="auto">
              <a:xfrm>
                <a:off x="2396" y="37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00" name="Freeform 4356"/>
              <p:cNvSpPr>
                <a:spLocks/>
              </p:cNvSpPr>
              <p:nvPr/>
            </p:nvSpPr>
            <p:spPr bwMode="auto">
              <a:xfrm>
                <a:off x="2391" y="37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01" name="Freeform 4357"/>
              <p:cNvSpPr>
                <a:spLocks/>
              </p:cNvSpPr>
              <p:nvPr/>
            </p:nvSpPr>
            <p:spPr bwMode="auto">
              <a:xfrm>
                <a:off x="2393" y="37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02" name="Freeform 4358"/>
              <p:cNvSpPr>
                <a:spLocks/>
              </p:cNvSpPr>
              <p:nvPr/>
            </p:nvSpPr>
            <p:spPr bwMode="auto">
              <a:xfrm>
                <a:off x="2393" y="37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03" name="Freeform 4359"/>
              <p:cNvSpPr>
                <a:spLocks/>
              </p:cNvSpPr>
              <p:nvPr/>
            </p:nvSpPr>
            <p:spPr bwMode="auto">
              <a:xfrm>
                <a:off x="2381" y="37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04" name="Freeform 4360"/>
              <p:cNvSpPr>
                <a:spLocks/>
              </p:cNvSpPr>
              <p:nvPr/>
            </p:nvSpPr>
            <p:spPr bwMode="auto">
              <a:xfrm>
                <a:off x="2382" y="37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05" name="Freeform 4361"/>
              <p:cNvSpPr>
                <a:spLocks/>
              </p:cNvSpPr>
              <p:nvPr/>
            </p:nvSpPr>
            <p:spPr bwMode="auto">
              <a:xfrm>
                <a:off x="2445" y="37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06" name="Freeform 4362"/>
              <p:cNvSpPr>
                <a:spLocks/>
              </p:cNvSpPr>
              <p:nvPr/>
            </p:nvSpPr>
            <p:spPr bwMode="auto">
              <a:xfrm>
                <a:off x="2441" y="37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07" name="Freeform 4363"/>
              <p:cNvSpPr>
                <a:spLocks/>
              </p:cNvSpPr>
              <p:nvPr/>
            </p:nvSpPr>
            <p:spPr bwMode="auto">
              <a:xfrm>
                <a:off x="2447" y="372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08" name="Freeform 4364"/>
              <p:cNvSpPr>
                <a:spLocks/>
              </p:cNvSpPr>
              <p:nvPr/>
            </p:nvSpPr>
            <p:spPr bwMode="auto">
              <a:xfrm>
                <a:off x="2436" y="37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09" name="Freeform 4365"/>
              <p:cNvSpPr>
                <a:spLocks/>
              </p:cNvSpPr>
              <p:nvPr/>
            </p:nvSpPr>
            <p:spPr bwMode="auto">
              <a:xfrm>
                <a:off x="2436" y="37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10" name="Freeform 4366"/>
              <p:cNvSpPr>
                <a:spLocks/>
              </p:cNvSpPr>
              <p:nvPr/>
            </p:nvSpPr>
            <p:spPr bwMode="auto">
              <a:xfrm>
                <a:off x="2433" y="371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11" name="Freeform 4367"/>
              <p:cNvSpPr>
                <a:spLocks/>
              </p:cNvSpPr>
              <p:nvPr/>
            </p:nvSpPr>
            <p:spPr bwMode="auto">
              <a:xfrm>
                <a:off x="2433" y="37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12" name="Freeform 4368"/>
              <p:cNvSpPr>
                <a:spLocks/>
              </p:cNvSpPr>
              <p:nvPr/>
            </p:nvSpPr>
            <p:spPr bwMode="auto">
              <a:xfrm>
                <a:off x="2435" y="372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13" name="Freeform 4369"/>
              <p:cNvSpPr>
                <a:spLocks/>
              </p:cNvSpPr>
              <p:nvPr/>
            </p:nvSpPr>
            <p:spPr bwMode="auto">
              <a:xfrm>
                <a:off x="2439" y="37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14" name="Freeform 4370"/>
              <p:cNvSpPr>
                <a:spLocks/>
              </p:cNvSpPr>
              <p:nvPr/>
            </p:nvSpPr>
            <p:spPr bwMode="auto">
              <a:xfrm>
                <a:off x="2436" y="37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15" name="Freeform 4371"/>
              <p:cNvSpPr>
                <a:spLocks/>
              </p:cNvSpPr>
              <p:nvPr/>
            </p:nvSpPr>
            <p:spPr bwMode="auto">
              <a:xfrm>
                <a:off x="2430" y="37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16" name="Freeform 4372"/>
              <p:cNvSpPr>
                <a:spLocks/>
              </p:cNvSpPr>
              <p:nvPr/>
            </p:nvSpPr>
            <p:spPr bwMode="auto">
              <a:xfrm>
                <a:off x="2427" y="371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17" name="Freeform 4373"/>
              <p:cNvSpPr>
                <a:spLocks/>
              </p:cNvSpPr>
              <p:nvPr/>
            </p:nvSpPr>
            <p:spPr bwMode="auto">
              <a:xfrm>
                <a:off x="2430" y="372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18" name="Freeform 4374"/>
              <p:cNvSpPr>
                <a:spLocks/>
              </p:cNvSpPr>
              <p:nvPr/>
            </p:nvSpPr>
            <p:spPr bwMode="auto">
              <a:xfrm>
                <a:off x="2424" y="372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19" name="Freeform 4375"/>
              <p:cNvSpPr>
                <a:spLocks/>
              </p:cNvSpPr>
              <p:nvPr/>
            </p:nvSpPr>
            <p:spPr bwMode="auto">
              <a:xfrm>
                <a:off x="2418" y="37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20" name="Freeform 4376"/>
              <p:cNvSpPr>
                <a:spLocks/>
              </p:cNvSpPr>
              <p:nvPr/>
            </p:nvSpPr>
            <p:spPr bwMode="auto">
              <a:xfrm>
                <a:off x="2421" y="371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21" name="Freeform 4377"/>
              <p:cNvSpPr>
                <a:spLocks/>
              </p:cNvSpPr>
              <p:nvPr/>
            </p:nvSpPr>
            <p:spPr bwMode="auto">
              <a:xfrm>
                <a:off x="2421" y="37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22" name="Freeform 4378"/>
              <p:cNvSpPr>
                <a:spLocks/>
              </p:cNvSpPr>
              <p:nvPr/>
            </p:nvSpPr>
            <p:spPr bwMode="auto">
              <a:xfrm>
                <a:off x="2417" y="37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23" name="Freeform 4379"/>
              <p:cNvSpPr>
                <a:spLocks/>
              </p:cNvSpPr>
              <p:nvPr/>
            </p:nvSpPr>
            <p:spPr bwMode="auto">
              <a:xfrm>
                <a:off x="2418" y="37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24" name="Freeform 4380"/>
              <p:cNvSpPr>
                <a:spLocks/>
              </p:cNvSpPr>
              <p:nvPr/>
            </p:nvSpPr>
            <p:spPr bwMode="auto">
              <a:xfrm>
                <a:off x="2405" y="37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25" name="Freeform 4381"/>
              <p:cNvSpPr>
                <a:spLocks/>
              </p:cNvSpPr>
              <p:nvPr/>
            </p:nvSpPr>
            <p:spPr bwMode="auto">
              <a:xfrm>
                <a:off x="2405" y="37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26" name="Freeform 4382"/>
              <p:cNvSpPr>
                <a:spLocks/>
              </p:cNvSpPr>
              <p:nvPr/>
            </p:nvSpPr>
            <p:spPr bwMode="auto">
              <a:xfrm>
                <a:off x="2411" y="371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27" name="Freeform 4383"/>
              <p:cNvSpPr>
                <a:spLocks/>
              </p:cNvSpPr>
              <p:nvPr/>
            </p:nvSpPr>
            <p:spPr bwMode="auto">
              <a:xfrm>
                <a:off x="2406" y="37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28" name="Freeform 4384"/>
              <p:cNvSpPr>
                <a:spLocks/>
              </p:cNvSpPr>
              <p:nvPr/>
            </p:nvSpPr>
            <p:spPr bwMode="auto">
              <a:xfrm>
                <a:off x="2402" y="371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29" name="Freeform 4385"/>
              <p:cNvSpPr>
                <a:spLocks/>
              </p:cNvSpPr>
              <p:nvPr/>
            </p:nvSpPr>
            <p:spPr bwMode="auto">
              <a:xfrm>
                <a:off x="2394" y="371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30" name="Freeform 4386"/>
              <p:cNvSpPr>
                <a:spLocks/>
              </p:cNvSpPr>
              <p:nvPr/>
            </p:nvSpPr>
            <p:spPr bwMode="auto">
              <a:xfrm>
                <a:off x="2390" y="372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31" name="Freeform 4387"/>
              <p:cNvSpPr>
                <a:spLocks/>
              </p:cNvSpPr>
              <p:nvPr/>
            </p:nvSpPr>
            <p:spPr bwMode="auto">
              <a:xfrm>
                <a:off x="2396" y="371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32" name="Freeform 4388"/>
              <p:cNvSpPr>
                <a:spLocks/>
              </p:cNvSpPr>
              <p:nvPr/>
            </p:nvSpPr>
            <p:spPr bwMode="auto">
              <a:xfrm>
                <a:off x="2391" y="372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33" name="Freeform 4389"/>
              <p:cNvSpPr>
                <a:spLocks/>
              </p:cNvSpPr>
              <p:nvPr/>
            </p:nvSpPr>
            <p:spPr bwMode="auto">
              <a:xfrm>
                <a:off x="2382" y="372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34" name="Freeform 4390"/>
              <p:cNvSpPr>
                <a:spLocks/>
              </p:cNvSpPr>
              <p:nvPr/>
            </p:nvSpPr>
            <p:spPr bwMode="auto">
              <a:xfrm>
                <a:off x="2387" y="37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35" name="Freeform 4391"/>
              <p:cNvSpPr>
                <a:spLocks/>
              </p:cNvSpPr>
              <p:nvPr/>
            </p:nvSpPr>
            <p:spPr bwMode="auto">
              <a:xfrm>
                <a:off x="2375" y="37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36" name="Freeform 4392"/>
              <p:cNvSpPr>
                <a:spLocks/>
              </p:cNvSpPr>
              <p:nvPr/>
            </p:nvSpPr>
            <p:spPr bwMode="auto">
              <a:xfrm>
                <a:off x="2361" y="37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37" name="Freeform 4393"/>
              <p:cNvSpPr>
                <a:spLocks/>
              </p:cNvSpPr>
              <p:nvPr/>
            </p:nvSpPr>
            <p:spPr bwMode="auto">
              <a:xfrm>
                <a:off x="2364" y="372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38" name="Freeform 4394"/>
              <p:cNvSpPr>
                <a:spLocks/>
              </p:cNvSpPr>
              <p:nvPr/>
            </p:nvSpPr>
            <p:spPr bwMode="auto">
              <a:xfrm>
                <a:off x="2354" y="37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39" name="Freeform 4395"/>
              <p:cNvSpPr>
                <a:spLocks/>
              </p:cNvSpPr>
              <p:nvPr/>
            </p:nvSpPr>
            <p:spPr bwMode="auto">
              <a:xfrm>
                <a:off x="2357" y="37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40" name="Freeform 4396"/>
              <p:cNvSpPr>
                <a:spLocks/>
              </p:cNvSpPr>
              <p:nvPr/>
            </p:nvSpPr>
            <p:spPr bwMode="auto">
              <a:xfrm>
                <a:off x="2355" y="372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41" name="Freeform 4397"/>
              <p:cNvSpPr>
                <a:spLocks/>
              </p:cNvSpPr>
              <p:nvPr/>
            </p:nvSpPr>
            <p:spPr bwMode="auto">
              <a:xfrm>
                <a:off x="2337" y="37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42" name="Freeform 4398"/>
              <p:cNvSpPr>
                <a:spLocks/>
              </p:cNvSpPr>
              <p:nvPr/>
            </p:nvSpPr>
            <p:spPr bwMode="auto">
              <a:xfrm>
                <a:off x="2337" y="37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43" name="Freeform 4399"/>
              <p:cNvSpPr>
                <a:spLocks/>
              </p:cNvSpPr>
              <p:nvPr/>
            </p:nvSpPr>
            <p:spPr bwMode="auto">
              <a:xfrm>
                <a:off x="2220" y="37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44" name="Freeform 4400"/>
              <p:cNvSpPr>
                <a:spLocks/>
              </p:cNvSpPr>
              <p:nvPr/>
            </p:nvSpPr>
            <p:spPr bwMode="auto">
              <a:xfrm>
                <a:off x="2138" y="37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45" name="Freeform 4401"/>
              <p:cNvSpPr>
                <a:spLocks/>
              </p:cNvSpPr>
              <p:nvPr/>
            </p:nvSpPr>
            <p:spPr bwMode="auto">
              <a:xfrm>
                <a:off x="2499" y="37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46" name="Freeform 4402"/>
              <p:cNvSpPr>
                <a:spLocks/>
              </p:cNvSpPr>
              <p:nvPr/>
            </p:nvSpPr>
            <p:spPr bwMode="auto">
              <a:xfrm>
                <a:off x="2487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47" name="Freeform 4403"/>
              <p:cNvSpPr>
                <a:spLocks/>
              </p:cNvSpPr>
              <p:nvPr/>
            </p:nvSpPr>
            <p:spPr bwMode="auto">
              <a:xfrm>
                <a:off x="2481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48" name="Freeform 4404"/>
              <p:cNvSpPr>
                <a:spLocks/>
              </p:cNvSpPr>
              <p:nvPr/>
            </p:nvSpPr>
            <p:spPr bwMode="auto">
              <a:xfrm>
                <a:off x="2472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49" name="Freeform 4405"/>
              <p:cNvSpPr>
                <a:spLocks/>
              </p:cNvSpPr>
              <p:nvPr/>
            </p:nvSpPr>
            <p:spPr bwMode="auto">
              <a:xfrm>
                <a:off x="2469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50" name="Freeform 4406"/>
              <p:cNvSpPr>
                <a:spLocks/>
              </p:cNvSpPr>
              <p:nvPr/>
            </p:nvSpPr>
            <p:spPr bwMode="auto">
              <a:xfrm>
                <a:off x="2472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51" name="Freeform 4407"/>
              <p:cNvSpPr>
                <a:spLocks/>
              </p:cNvSpPr>
              <p:nvPr/>
            </p:nvSpPr>
            <p:spPr bwMode="auto">
              <a:xfrm>
                <a:off x="2465" y="37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52" name="Freeform 4408"/>
              <p:cNvSpPr>
                <a:spLocks/>
              </p:cNvSpPr>
              <p:nvPr/>
            </p:nvSpPr>
            <p:spPr bwMode="auto">
              <a:xfrm>
                <a:off x="2462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53" name="Freeform 4409"/>
              <p:cNvSpPr>
                <a:spLocks/>
              </p:cNvSpPr>
              <p:nvPr/>
            </p:nvSpPr>
            <p:spPr bwMode="auto">
              <a:xfrm>
                <a:off x="2454" y="37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54" name="Freeform 4410"/>
              <p:cNvSpPr>
                <a:spLocks/>
              </p:cNvSpPr>
              <p:nvPr/>
            </p:nvSpPr>
            <p:spPr bwMode="auto">
              <a:xfrm>
                <a:off x="2453" y="37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55" name="Freeform 4411"/>
              <p:cNvSpPr>
                <a:spLocks/>
              </p:cNvSpPr>
              <p:nvPr/>
            </p:nvSpPr>
            <p:spPr bwMode="auto">
              <a:xfrm>
                <a:off x="2448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56" name="Freeform 4412"/>
              <p:cNvSpPr>
                <a:spLocks/>
              </p:cNvSpPr>
              <p:nvPr/>
            </p:nvSpPr>
            <p:spPr bwMode="auto">
              <a:xfrm>
                <a:off x="2454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57" name="Freeform 4413"/>
              <p:cNvSpPr>
                <a:spLocks/>
              </p:cNvSpPr>
              <p:nvPr/>
            </p:nvSpPr>
            <p:spPr bwMode="auto">
              <a:xfrm>
                <a:off x="2444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58" name="Freeform 4414"/>
              <p:cNvSpPr>
                <a:spLocks/>
              </p:cNvSpPr>
              <p:nvPr/>
            </p:nvSpPr>
            <p:spPr bwMode="auto">
              <a:xfrm>
                <a:off x="2442" y="37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59" name="Freeform 4415"/>
              <p:cNvSpPr>
                <a:spLocks/>
              </p:cNvSpPr>
              <p:nvPr/>
            </p:nvSpPr>
            <p:spPr bwMode="auto">
              <a:xfrm>
                <a:off x="2444" y="37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60" name="Freeform 4416"/>
              <p:cNvSpPr>
                <a:spLocks/>
              </p:cNvSpPr>
              <p:nvPr/>
            </p:nvSpPr>
            <p:spPr bwMode="auto">
              <a:xfrm>
                <a:off x="2436" y="37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61" name="Freeform 4417"/>
              <p:cNvSpPr>
                <a:spLocks/>
              </p:cNvSpPr>
              <p:nvPr/>
            </p:nvSpPr>
            <p:spPr bwMode="auto">
              <a:xfrm>
                <a:off x="2436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62" name="Freeform 4418"/>
              <p:cNvSpPr>
                <a:spLocks/>
              </p:cNvSpPr>
              <p:nvPr/>
            </p:nvSpPr>
            <p:spPr bwMode="auto">
              <a:xfrm>
                <a:off x="2433" y="37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63" name="Freeform 4419"/>
              <p:cNvSpPr>
                <a:spLocks/>
              </p:cNvSpPr>
              <p:nvPr/>
            </p:nvSpPr>
            <p:spPr bwMode="auto">
              <a:xfrm>
                <a:off x="2436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64" name="Freeform 4420"/>
              <p:cNvSpPr>
                <a:spLocks/>
              </p:cNvSpPr>
              <p:nvPr/>
            </p:nvSpPr>
            <p:spPr bwMode="auto">
              <a:xfrm>
                <a:off x="2426" y="37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65" name="Freeform 4421"/>
              <p:cNvSpPr>
                <a:spLocks/>
              </p:cNvSpPr>
              <p:nvPr/>
            </p:nvSpPr>
            <p:spPr bwMode="auto">
              <a:xfrm>
                <a:off x="2418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66" name="Freeform 4422"/>
              <p:cNvSpPr>
                <a:spLocks/>
              </p:cNvSpPr>
              <p:nvPr/>
            </p:nvSpPr>
            <p:spPr bwMode="auto">
              <a:xfrm>
                <a:off x="2412" y="37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67" name="Freeform 4423"/>
              <p:cNvSpPr>
                <a:spLocks/>
              </p:cNvSpPr>
              <p:nvPr/>
            </p:nvSpPr>
            <p:spPr bwMode="auto">
              <a:xfrm>
                <a:off x="2412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68" name="Freeform 4424"/>
              <p:cNvSpPr>
                <a:spLocks/>
              </p:cNvSpPr>
              <p:nvPr/>
            </p:nvSpPr>
            <p:spPr bwMode="auto">
              <a:xfrm>
                <a:off x="2415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69" name="Freeform 4425"/>
              <p:cNvSpPr>
                <a:spLocks/>
              </p:cNvSpPr>
              <p:nvPr/>
            </p:nvSpPr>
            <p:spPr bwMode="auto">
              <a:xfrm>
                <a:off x="2423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70" name="Freeform 4426"/>
              <p:cNvSpPr>
                <a:spLocks/>
              </p:cNvSpPr>
              <p:nvPr/>
            </p:nvSpPr>
            <p:spPr bwMode="auto">
              <a:xfrm>
                <a:off x="2418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71" name="Freeform 4427"/>
              <p:cNvSpPr>
                <a:spLocks/>
              </p:cNvSpPr>
              <p:nvPr/>
            </p:nvSpPr>
            <p:spPr bwMode="auto">
              <a:xfrm>
                <a:off x="2406" y="372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72" name="Freeform 4428"/>
              <p:cNvSpPr>
                <a:spLocks/>
              </p:cNvSpPr>
              <p:nvPr/>
            </p:nvSpPr>
            <p:spPr bwMode="auto">
              <a:xfrm>
                <a:off x="2406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73" name="Freeform 4429"/>
              <p:cNvSpPr>
                <a:spLocks/>
              </p:cNvSpPr>
              <p:nvPr/>
            </p:nvSpPr>
            <p:spPr bwMode="auto">
              <a:xfrm>
                <a:off x="2408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74" name="Freeform 4430"/>
              <p:cNvSpPr>
                <a:spLocks/>
              </p:cNvSpPr>
              <p:nvPr/>
            </p:nvSpPr>
            <p:spPr bwMode="auto">
              <a:xfrm>
                <a:off x="2405" y="37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75" name="Freeform 4431"/>
              <p:cNvSpPr>
                <a:spLocks/>
              </p:cNvSpPr>
              <p:nvPr/>
            </p:nvSpPr>
            <p:spPr bwMode="auto">
              <a:xfrm>
                <a:off x="2405" y="37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76" name="Freeform 4432"/>
              <p:cNvSpPr>
                <a:spLocks/>
              </p:cNvSpPr>
              <p:nvPr/>
            </p:nvSpPr>
            <p:spPr bwMode="auto">
              <a:xfrm>
                <a:off x="2409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77" name="Freeform 4433"/>
              <p:cNvSpPr>
                <a:spLocks/>
              </p:cNvSpPr>
              <p:nvPr/>
            </p:nvSpPr>
            <p:spPr bwMode="auto">
              <a:xfrm>
                <a:off x="2409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78" name="Freeform 4434"/>
              <p:cNvSpPr>
                <a:spLocks/>
              </p:cNvSpPr>
              <p:nvPr/>
            </p:nvSpPr>
            <p:spPr bwMode="auto">
              <a:xfrm>
                <a:off x="2406" y="37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79" name="Freeform 4435"/>
              <p:cNvSpPr>
                <a:spLocks/>
              </p:cNvSpPr>
              <p:nvPr/>
            </p:nvSpPr>
            <p:spPr bwMode="auto">
              <a:xfrm>
                <a:off x="2402" y="37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80" name="Freeform 4436"/>
              <p:cNvSpPr>
                <a:spLocks/>
              </p:cNvSpPr>
              <p:nvPr/>
            </p:nvSpPr>
            <p:spPr bwMode="auto">
              <a:xfrm>
                <a:off x="2400" y="37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81" name="Freeform 4437"/>
              <p:cNvSpPr>
                <a:spLocks/>
              </p:cNvSpPr>
              <p:nvPr/>
            </p:nvSpPr>
            <p:spPr bwMode="auto">
              <a:xfrm>
                <a:off x="2402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82" name="Freeform 4438"/>
              <p:cNvSpPr>
                <a:spLocks/>
              </p:cNvSpPr>
              <p:nvPr/>
            </p:nvSpPr>
            <p:spPr bwMode="auto">
              <a:xfrm>
                <a:off x="2403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83" name="Freeform 4439"/>
              <p:cNvSpPr>
                <a:spLocks/>
              </p:cNvSpPr>
              <p:nvPr/>
            </p:nvSpPr>
            <p:spPr bwMode="auto">
              <a:xfrm>
                <a:off x="2402" y="37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84" name="Freeform 4440"/>
              <p:cNvSpPr>
                <a:spLocks/>
              </p:cNvSpPr>
              <p:nvPr/>
            </p:nvSpPr>
            <p:spPr bwMode="auto">
              <a:xfrm>
                <a:off x="2388" y="37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85" name="Freeform 4441"/>
              <p:cNvSpPr>
                <a:spLocks/>
              </p:cNvSpPr>
              <p:nvPr/>
            </p:nvSpPr>
            <p:spPr bwMode="auto">
              <a:xfrm>
                <a:off x="2388" y="37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86" name="Freeform 4442"/>
              <p:cNvSpPr>
                <a:spLocks/>
              </p:cNvSpPr>
              <p:nvPr/>
            </p:nvSpPr>
            <p:spPr bwMode="auto">
              <a:xfrm>
                <a:off x="2396" y="37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87" name="Freeform 4443"/>
              <p:cNvSpPr>
                <a:spLocks/>
              </p:cNvSpPr>
              <p:nvPr/>
            </p:nvSpPr>
            <p:spPr bwMode="auto">
              <a:xfrm>
                <a:off x="2394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88" name="Freeform 4444"/>
              <p:cNvSpPr>
                <a:spLocks/>
              </p:cNvSpPr>
              <p:nvPr/>
            </p:nvSpPr>
            <p:spPr bwMode="auto">
              <a:xfrm>
                <a:off x="2382" y="37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89" name="Freeform 4445"/>
              <p:cNvSpPr>
                <a:spLocks/>
              </p:cNvSpPr>
              <p:nvPr/>
            </p:nvSpPr>
            <p:spPr bwMode="auto">
              <a:xfrm>
                <a:off x="2387" y="37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90" name="Freeform 4446"/>
              <p:cNvSpPr>
                <a:spLocks/>
              </p:cNvSpPr>
              <p:nvPr/>
            </p:nvSpPr>
            <p:spPr bwMode="auto">
              <a:xfrm>
                <a:off x="2382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91" name="Freeform 4447"/>
              <p:cNvSpPr>
                <a:spLocks/>
              </p:cNvSpPr>
              <p:nvPr/>
            </p:nvSpPr>
            <p:spPr bwMode="auto">
              <a:xfrm>
                <a:off x="2369" y="37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92" name="Freeform 4448"/>
              <p:cNvSpPr>
                <a:spLocks/>
              </p:cNvSpPr>
              <p:nvPr/>
            </p:nvSpPr>
            <p:spPr bwMode="auto">
              <a:xfrm>
                <a:off x="2370" y="37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93" name="Freeform 4449"/>
              <p:cNvSpPr>
                <a:spLocks/>
              </p:cNvSpPr>
              <p:nvPr/>
            </p:nvSpPr>
            <p:spPr bwMode="auto">
              <a:xfrm>
                <a:off x="2375" y="37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94" name="Freeform 4450"/>
              <p:cNvSpPr>
                <a:spLocks/>
              </p:cNvSpPr>
              <p:nvPr/>
            </p:nvSpPr>
            <p:spPr bwMode="auto">
              <a:xfrm>
                <a:off x="2372" y="37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95" name="Freeform 4451"/>
              <p:cNvSpPr>
                <a:spLocks/>
              </p:cNvSpPr>
              <p:nvPr/>
            </p:nvSpPr>
            <p:spPr bwMode="auto">
              <a:xfrm>
                <a:off x="2361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96" name="Freeform 4452"/>
              <p:cNvSpPr>
                <a:spLocks/>
              </p:cNvSpPr>
              <p:nvPr/>
            </p:nvSpPr>
            <p:spPr bwMode="auto">
              <a:xfrm>
                <a:off x="2367" y="37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97" name="Freeform 4453"/>
              <p:cNvSpPr>
                <a:spLocks/>
              </p:cNvSpPr>
              <p:nvPr/>
            </p:nvSpPr>
            <p:spPr bwMode="auto">
              <a:xfrm>
                <a:off x="2327" y="37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98" name="Freeform 4454"/>
              <p:cNvSpPr>
                <a:spLocks/>
              </p:cNvSpPr>
              <p:nvPr/>
            </p:nvSpPr>
            <p:spPr bwMode="auto">
              <a:xfrm>
                <a:off x="2322" y="37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799" name="Freeform 4455"/>
              <p:cNvSpPr>
                <a:spLocks/>
              </p:cNvSpPr>
              <p:nvPr/>
            </p:nvSpPr>
            <p:spPr bwMode="auto">
              <a:xfrm>
                <a:off x="2468" y="37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00" name="Freeform 4456"/>
              <p:cNvSpPr>
                <a:spLocks/>
              </p:cNvSpPr>
              <p:nvPr/>
            </p:nvSpPr>
            <p:spPr bwMode="auto">
              <a:xfrm>
                <a:off x="2463" y="37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01" name="Freeform 4457"/>
              <p:cNvSpPr>
                <a:spLocks/>
              </p:cNvSpPr>
              <p:nvPr/>
            </p:nvSpPr>
            <p:spPr bwMode="auto">
              <a:xfrm>
                <a:off x="2463" y="37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02" name="Freeform 4458"/>
              <p:cNvSpPr>
                <a:spLocks/>
              </p:cNvSpPr>
              <p:nvPr/>
            </p:nvSpPr>
            <p:spPr bwMode="auto">
              <a:xfrm>
                <a:off x="2448" y="37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03" name="Freeform 4459"/>
              <p:cNvSpPr>
                <a:spLocks/>
              </p:cNvSpPr>
              <p:nvPr/>
            </p:nvSpPr>
            <p:spPr bwMode="auto">
              <a:xfrm>
                <a:off x="2454" y="37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04" name="Freeform 4460"/>
              <p:cNvSpPr>
                <a:spLocks/>
              </p:cNvSpPr>
              <p:nvPr/>
            </p:nvSpPr>
            <p:spPr bwMode="auto">
              <a:xfrm>
                <a:off x="2454" y="372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05" name="Freeform 4461"/>
              <p:cNvSpPr>
                <a:spLocks/>
              </p:cNvSpPr>
              <p:nvPr/>
            </p:nvSpPr>
            <p:spPr bwMode="auto">
              <a:xfrm>
                <a:off x="2396" y="37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06" name="Freeform 4462"/>
              <p:cNvSpPr>
                <a:spLocks/>
              </p:cNvSpPr>
              <p:nvPr/>
            </p:nvSpPr>
            <p:spPr bwMode="auto">
              <a:xfrm>
                <a:off x="2403" y="37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07" name="Freeform 4463"/>
              <p:cNvSpPr>
                <a:spLocks/>
              </p:cNvSpPr>
              <p:nvPr/>
            </p:nvSpPr>
            <p:spPr bwMode="auto">
              <a:xfrm>
                <a:off x="2400" y="37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08" name="Freeform 4464"/>
              <p:cNvSpPr>
                <a:spLocks/>
              </p:cNvSpPr>
              <p:nvPr/>
            </p:nvSpPr>
            <p:spPr bwMode="auto">
              <a:xfrm>
                <a:off x="2397" y="37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09" name="Freeform 4465"/>
              <p:cNvSpPr>
                <a:spLocks/>
              </p:cNvSpPr>
              <p:nvPr/>
            </p:nvSpPr>
            <p:spPr bwMode="auto">
              <a:xfrm>
                <a:off x="2402" y="37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10" name="Freeform 4466"/>
              <p:cNvSpPr>
                <a:spLocks/>
              </p:cNvSpPr>
              <p:nvPr/>
            </p:nvSpPr>
            <p:spPr bwMode="auto">
              <a:xfrm>
                <a:off x="2403" y="37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11" name="Freeform 4467"/>
              <p:cNvSpPr>
                <a:spLocks/>
              </p:cNvSpPr>
              <p:nvPr/>
            </p:nvSpPr>
            <p:spPr bwMode="auto">
              <a:xfrm>
                <a:off x="2400" y="37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12" name="Freeform 4468"/>
              <p:cNvSpPr>
                <a:spLocks/>
              </p:cNvSpPr>
              <p:nvPr/>
            </p:nvSpPr>
            <p:spPr bwMode="auto">
              <a:xfrm>
                <a:off x="2396" y="37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13" name="Freeform 4469"/>
              <p:cNvSpPr>
                <a:spLocks/>
              </p:cNvSpPr>
              <p:nvPr/>
            </p:nvSpPr>
            <p:spPr bwMode="auto">
              <a:xfrm>
                <a:off x="2393" y="37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14" name="Freeform 4470"/>
              <p:cNvSpPr>
                <a:spLocks/>
              </p:cNvSpPr>
              <p:nvPr/>
            </p:nvSpPr>
            <p:spPr bwMode="auto">
              <a:xfrm>
                <a:off x="2381" y="37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15" name="Freeform 4471"/>
              <p:cNvSpPr>
                <a:spLocks/>
              </p:cNvSpPr>
              <p:nvPr/>
            </p:nvSpPr>
            <p:spPr bwMode="auto">
              <a:xfrm>
                <a:off x="2381" y="37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16" name="Freeform 4472"/>
              <p:cNvSpPr>
                <a:spLocks/>
              </p:cNvSpPr>
              <p:nvPr/>
            </p:nvSpPr>
            <p:spPr bwMode="auto">
              <a:xfrm>
                <a:off x="2382" y="37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17" name="Freeform 4473"/>
              <p:cNvSpPr>
                <a:spLocks/>
              </p:cNvSpPr>
              <p:nvPr/>
            </p:nvSpPr>
            <p:spPr bwMode="auto">
              <a:xfrm>
                <a:off x="2382" y="37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18" name="Freeform 4474"/>
              <p:cNvSpPr>
                <a:spLocks/>
              </p:cNvSpPr>
              <p:nvPr/>
            </p:nvSpPr>
            <p:spPr bwMode="auto">
              <a:xfrm>
                <a:off x="2387" y="37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19" name="Freeform 4475"/>
              <p:cNvSpPr>
                <a:spLocks/>
              </p:cNvSpPr>
              <p:nvPr/>
            </p:nvSpPr>
            <p:spPr bwMode="auto">
              <a:xfrm>
                <a:off x="2387" y="37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20" name="Freeform 4476"/>
              <p:cNvSpPr>
                <a:spLocks/>
              </p:cNvSpPr>
              <p:nvPr/>
            </p:nvSpPr>
            <p:spPr bwMode="auto">
              <a:xfrm>
                <a:off x="2376" y="37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21" name="Freeform 4477"/>
              <p:cNvSpPr>
                <a:spLocks/>
              </p:cNvSpPr>
              <p:nvPr/>
            </p:nvSpPr>
            <p:spPr bwMode="auto">
              <a:xfrm>
                <a:off x="2370" y="37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22" name="Freeform 4478"/>
              <p:cNvSpPr>
                <a:spLocks/>
              </p:cNvSpPr>
              <p:nvPr/>
            </p:nvSpPr>
            <p:spPr bwMode="auto">
              <a:xfrm>
                <a:off x="2361" y="37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23" name="Freeform 4479"/>
              <p:cNvSpPr>
                <a:spLocks/>
              </p:cNvSpPr>
              <p:nvPr/>
            </p:nvSpPr>
            <p:spPr bwMode="auto">
              <a:xfrm>
                <a:off x="2364" y="37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24" name="Freeform 4480"/>
              <p:cNvSpPr>
                <a:spLocks/>
              </p:cNvSpPr>
              <p:nvPr/>
            </p:nvSpPr>
            <p:spPr bwMode="auto">
              <a:xfrm>
                <a:off x="2367" y="37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25" name="Freeform 4481"/>
              <p:cNvSpPr>
                <a:spLocks/>
              </p:cNvSpPr>
              <p:nvPr/>
            </p:nvSpPr>
            <p:spPr bwMode="auto">
              <a:xfrm>
                <a:off x="2354" y="37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26" name="Freeform 4482"/>
              <p:cNvSpPr>
                <a:spLocks/>
              </p:cNvSpPr>
              <p:nvPr/>
            </p:nvSpPr>
            <p:spPr bwMode="auto">
              <a:xfrm>
                <a:off x="2351" y="37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27" name="Freeform 4483"/>
              <p:cNvSpPr>
                <a:spLocks/>
              </p:cNvSpPr>
              <p:nvPr/>
            </p:nvSpPr>
            <p:spPr bwMode="auto">
              <a:xfrm>
                <a:off x="2346" y="37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28" name="Freeform 4484"/>
              <p:cNvSpPr>
                <a:spLocks/>
              </p:cNvSpPr>
              <p:nvPr/>
            </p:nvSpPr>
            <p:spPr bwMode="auto">
              <a:xfrm>
                <a:off x="2334" y="37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29" name="Freeform 4485"/>
              <p:cNvSpPr>
                <a:spLocks/>
              </p:cNvSpPr>
              <p:nvPr/>
            </p:nvSpPr>
            <p:spPr bwMode="auto">
              <a:xfrm>
                <a:off x="2498" y="37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30" name="Freeform 4486"/>
              <p:cNvSpPr>
                <a:spLocks/>
              </p:cNvSpPr>
              <p:nvPr/>
            </p:nvSpPr>
            <p:spPr bwMode="auto">
              <a:xfrm>
                <a:off x="2478" y="37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31" name="Freeform 4487"/>
              <p:cNvSpPr>
                <a:spLocks/>
              </p:cNvSpPr>
              <p:nvPr/>
            </p:nvSpPr>
            <p:spPr bwMode="auto">
              <a:xfrm>
                <a:off x="2481" y="37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32" name="Freeform 4488"/>
              <p:cNvSpPr>
                <a:spLocks/>
              </p:cNvSpPr>
              <p:nvPr/>
            </p:nvSpPr>
            <p:spPr bwMode="auto">
              <a:xfrm>
                <a:off x="2463" y="37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33" name="Freeform 4489"/>
              <p:cNvSpPr>
                <a:spLocks/>
              </p:cNvSpPr>
              <p:nvPr/>
            </p:nvSpPr>
            <p:spPr bwMode="auto">
              <a:xfrm>
                <a:off x="2462" y="371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34" name="Freeform 4490"/>
              <p:cNvSpPr>
                <a:spLocks/>
              </p:cNvSpPr>
              <p:nvPr/>
            </p:nvSpPr>
            <p:spPr bwMode="auto">
              <a:xfrm>
                <a:off x="2459" y="37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35" name="Freeform 4491"/>
              <p:cNvSpPr>
                <a:spLocks/>
              </p:cNvSpPr>
              <p:nvPr/>
            </p:nvSpPr>
            <p:spPr bwMode="auto">
              <a:xfrm>
                <a:off x="2462" y="37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36" name="Freeform 4492"/>
              <p:cNvSpPr>
                <a:spLocks/>
              </p:cNvSpPr>
              <p:nvPr/>
            </p:nvSpPr>
            <p:spPr bwMode="auto">
              <a:xfrm>
                <a:off x="2465" y="37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37" name="Freeform 4493"/>
              <p:cNvSpPr>
                <a:spLocks/>
              </p:cNvSpPr>
              <p:nvPr/>
            </p:nvSpPr>
            <p:spPr bwMode="auto">
              <a:xfrm>
                <a:off x="2454" y="371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38" name="Freeform 4494"/>
              <p:cNvSpPr>
                <a:spLocks/>
              </p:cNvSpPr>
              <p:nvPr/>
            </p:nvSpPr>
            <p:spPr bwMode="auto">
              <a:xfrm>
                <a:off x="2451" y="371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39" name="Freeform 4495"/>
              <p:cNvSpPr>
                <a:spLocks/>
              </p:cNvSpPr>
              <p:nvPr/>
            </p:nvSpPr>
            <p:spPr bwMode="auto">
              <a:xfrm>
                <a:off x="2454" y="37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40" name="Freeform 4496"/>
              <p:cNvSpPr>
                <a:spLocks/>
              </p:cNvSpPr>
              <p:nvPr/>
            </p:nvSpPr>
            <p:spPr bwMode="auto">
              <a:xfrm>
                <a:off x="2459" y="371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41" name="Freeform 4497"/>
              <p:cNvSpPr>
                <a:spLocks/>
              </p:cNvSpPr>
              <p:nvPr/>
            </p:nvSpPr>
            <p:spPr bwMode="auto">
              <a:xfrm>
                <a:off x="2441" y="37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42" name="Freeform 4498"/>
              <p:cNvSpPr>
                <a:spLocks/>
              </p:cNvSpPr>
              <p:nvPr/>
            </p:nvSpPr>
            <p:spPr bwMode="auto">
              <a:xfrm>
                <a:off x="2441" y="37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43" name="Freeform 4499"/>
              <p:cNvSpPr>
                <a:spLocks/>
              </p:cNvSpPr>
              <p:nvPr/>
            </p:nvSpPr>
            <p:spPr bwMode="auto">
              <a:xfrm>
                <a:off x="2442" y="37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44" name="Freeform 4500"/>
              <p:cNvSpPr>
                <a:spLocks/>
              </p:cNvSpPr>
              <p:nvPr/>
            </p:nvSpPr>
            <p:spPr bwMode="auto">
              <a:xfrm>
                <a:off x="2442" y="371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45" name="Freeform 4501"/>
              <p:cNvSpPr>
                <a:spLocks/>
              </p:cNvSpPr>
              <p:nvPr/>
            </p:nvSpPr>
            <p:spPr bwMode="auto">
              <a:xfrm>
                <a:off x="2436" y="37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46" name="Freeform 4502"/>
              <p:cNvSpPr>
                <a:spLocks/>
              </p:cNvSpPr>
              <p:nvPr/>
            </p:nvSpPr>
            <p:spPr bwMode="auto">
              <a:xfrm>
                <a:off x="2436" y="371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47" name="Freeform 4503"/>
              <p:cNvSpPr>
                <a:spLocks/>
              </p:cNvSpPr>
              <p:nvPr/>
            </p:nvSpPr>
            <p:spPr bwMode="auto">
              <a:xfrm>
                <a:off x="2438" y="37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48" name="Freeform 4504"/>
              <p:cNvSpPr>
                <a:spLocks/>
              </p:cNvSpPr>
              <p:nvPr/>
            </p:nvSpPr>
            <p:spPr bwMode="auto">
              <a:xfrm>
                <a:off x="2432" y="37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49" name="Freeform 4505"/>
              <p:cNvSpPr>
                <a:spLocks/>
              </p:cNvSpPr>
              <p:nvPr/>
            </p:nvSpPr>
            <p:spPr bwMode="auto">
              <a:xfrm>
                <a:off x="2436" y="37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50" name="Freeform 4506"/>
              <p:cNvSpPr>
                <a:spLocks/>
              </p:cNvSpPr>
              <p:nvPr/>
            </p:nvSpPr>
            <p:spPr bwMode="auto">
              <a:xfrm>
                <a:off x="2426" y="371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51" name="Freeform 4507"/>
              <p:cNvSpPr>
                <a:spLocks/>
              </p:cNvSpPr>
              <p:nvPr/>
            </p:nvSpPr>
            <p:spPr bwMode="auto">
              <a:xfrm>
                <a:off x="2427" y="371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52" name="Freeform 4508"/>
              <p:cNvSpPr>
                <a:spLocks/>
              </p:cNvSpPr>
              <p:nvPr/>
            </p:nvSpPr>
            <p:spPr bwMode="auto">
              <a:xfrm>
                <a:off x="2424" y="371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53" name="Freeform 4509"/>
              <p:cNvSpPr>
                <a:spLocks/>
              </p:cNvSpPr>
              <p:nvPr/>
            </p:nvSpPr>
            <p:spPr bwMode="auto">
              <a:xfrm>
                <a:off x="2429" y="371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54" name="Freeform 4510"/>
              <p:cNvSpPr>
                <a:spLocks/>
              </p:cNvSpPr>
              <p:nvPr/>
            </p:nvSpPr>
            <p:spPr bwMode="auto">
              <a:xfrm>
                <a:off x="2427" y="37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55" name="Freeform 4511"/>
              <p:cNvSpPr>
                <a:spLocks/>
              </p:cNvSpPr>
              <p:nvPr/>
            </p:nvSpPr>
            <p:spPr bwMode="auto">
              <a:xfrm>
                <a:off x="2426" y="371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56" name="Freeform 4512"/>
              <p:cNvSpPr>
                <a:spLocks/>
              </p:cNvSpPr>
              <p:nvPr/>
            </p:nvSpPr>
            <p:spPr bwMode="auto">
              <a:xfrm>
                <a:off x="2424" y="371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57" name="Freeform 4513"/>
              <p:cNvSpPr>
                <a:spLocks/>
              </p:cNvSpPr>
              <p:nvPr/>
            </p:nvSpPr>
            <p:spPr bwMode="auto">
              <a:xfrm>
                <a:off x="2427" y="37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58" name="Freeform 4514"/>
              <p:cNvSpPr>
                <a:spLocks/>
              </p:cNvSpPr>
              <p:nvPr/>
            </p:nvSpPr>
            <p:spPr bwMode="auto">
              <a:xfrm>
                <a:off x="2418" y="37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59" name="Freeform 4515"/>
              <p:cNvSpPr>
                <a:spLocks/>
              </p:cNvSpPr>
              <p:nvPr/>
            </p:nvSpPr>
            <p:spPr bwMode="auto">
              <a:xfrm>
                <a:off x="2418" y="37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60" name="Freeform 4516"/>
              <p:cNvSpPr>
                <a:spLocks/>
              </p:cNvSpPr>
              <p:nvPr/>
            </p:nvSpPr>
            <p:spPr bwMode="auto">
              <a:xfrm>
                <a:off x="2418" y="371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61" name="Freeform 4517"/>
              <p:cNvSpPr>
                <a:spLocks/>
              </p:cNvSpPr>
              <p:nvPr/>
            </p:nvSpPr>
            <p:spPr bwMode="auto">
              <a:xfrm>
                <a:off x="2418" y="371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62" name="Freeform 4518"/>
              <p:cNvSpPr>
                <a:spLocks/>
              </p:cNvSpPr>
              <p:nvPr/>
            </p:nvSpPr>
            <p:spPr bwMode="auto">
              <a:xfrm>
                <a:off x="2418" y="37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63" name="Freeform 4519"/>
              <p:cNvSpPr>
                <a:spLocks/>
              </p:cNvSpPr>
              <p:nvPr/>
            </p:nvSpPr>
            <p:spPr bwMode="auto">
              <a:xfrm>
                <a:off x="2418" y="37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64" name="Freeform 4520"/>
              <p:cNvSpPr>
                <a:spLocks/>
              </p:cNvSpPr>
              <p:nvPr/>
            </p:nvSpPr>
            <p:spPr bwMode="auto">
              <a:xfrm>
                <a:off x="2408" y="371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65" name="Freeform 4521"/>
              <p:cNvSpPr>
                <a:spLocks/>
              </p:cNvSpPr>
              <p:nvPr/>
            </p:nvSpPr>
            <p:spPr bwMode="auto">
              <a:xfrm>
                <a:off x="2406" y="37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66" name="Freeform 4522"/>
              <p:cNvSpPr>
                <a:spLocks/>
              </p:cNvSpPr>
              <p:nvPr/>
            </p:nvSpPr>
            <p:spPr bwMode="auto">
              <a:xfrm>
                <a:off x="2408" y="371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67" name="Freeform 4523"/>
              <p:cNvSpPr>
                <a:spLocks/>
              </p:cNvSpPr>
              <p:nvPr/>
            </p:nvSpPr>
            <p:spPr bwMode="auto">
              <a:xfrm>
                <a:off x="2408" y="37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68" name="Freeform 4524"/>
              <p:cNvSpPr>
                <a:spLocks/>
              </p:cNvSpPr>
              <p:nvPr/>
            </p:nvSpPr>
            <p:spPr bwMode="auto">
              <a:xfrm>
                <a:off x="2408" y="371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69" name="Freeform 4525"/>
              <p:cNvSpPr>
                <a:spLocks/>
              </p:cNvSpPr>
              <p:nvPr/>
            </p:nvSpPr>
            <p:spPr bwMode="auto">
              <a:xfrm>
                <a:off x="2411" y="37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70" name="Freeform 4526"/>
              <p:cNvSpPr>
                <a:spLocks/>
              </p:cNvSpPr>
              <p:nvPr/>
            </p:nvSpPr>
            <p:spPr bwMode="auto">
              <a:xfrm>
                <a:off x="2406" y="37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71" name="Freeform 4527"/>
              <p:cNvSpPr>
                <a:spLocks/>
              </p:cNvSpPr>
              <p:nvPr/>
            </p:nvSpPr>
            <p:spPr bwMode="auto">
              <a:xfrm>
                <a:off x="2406" y="37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72" name="Freeform 4528"/>
              <p:cNvSpPr>
                <a:spLocks/>
              </p:cNvSpPr>
              <p:nvPr/>
            </p:nvSpPr>
            <p:spPr bwMode="auto">
              <a:xfrm>
                <a:off x="2400" y="371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73" name="Freeform 4529"/>
              <p:cNvSpPr>
                <a:spLocks/>
              </p:cNvSpPr>
              <p:nvPr/>
            </p:nvSpPr>
            <p:spPr bwMode="auto">
              <a:xfrm>
                <a:off x="2396" y="37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74" name="Freeform 4530"/>
              <p:cNvSpPr>
                <a:spLocks/>
              </p:cNvSpPr>
              <p:nvPr/>
            </p:nvSpPr>
            <p:spPr bwMode="auto">
              <a:xfrm>
                <a:off x="2400" y="37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75" name="Freeform 4531"/>
              <p:cNvSpPr>
                <a:spLocks/>
              </p:cNvSpPr>
              <p:nvPr/>
            </p:nvSpPr>
            <p:spPr bwMode="auto">
              <a:xfrm>
                <a:off x="2399" y="37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76" name="Freeform 4532"/>
              <p:cNvSpPr>
                <a:spLocks/>
              </p:cNvSpPr>
              <p:nvPr/>
            </p:nvSpPr>
            <p:spPr bwMode="auto">
              <a:xfrm>
                <a:off x="2400" y="37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77" name="Freeform 4533"/>
              <p:cNvSpPr>
                <a:spLocks/>
              </p:cNvSpPr>
              <p:nvPr/>
            </p:nvSpPr>
            <p:spPr bwMode="auto">
              <a:xfrm>
                <a:off x="2391" y="371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59846" name="Group 6502"/>
            <p:cNvGrpSpPr>
              <a:grpSpLocks/>
            </p:cNvGrpSpPr>
            <p:nvPr/>
          </p:nvGrpSpPr>
          <p:grpSpPr bwMode="auto">
            <a:xfrm>
              <a:off x="2043" y="3688"/>
              <a:ext cx="494" cy="39"/>
              <a:chOff x="2043" y="3688"/>
              <a:chExt cx="494" cy="39"/>
            </a:xfrm>
          </p:grpSpPr>
          <p:sp>
            <p:nvSpPr>
              <p:cNvPr id="957879" name="Freeform 4535"/>
              <p:cNvSpPr>
                <a:spLocks/>
              </p:cNvSpPr>
              <p:nvPr/>
            </p:nvSpPr>
            <p:spPr bwMode="auto">
              <a:xfrm>
                <a:off x="2394" y="37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80" name="Freeform 4536"/>
              <p:cNvSpPr>
                <a:spLocks/>
              </p:cNvSpPr>
              <p:nvPr/>
            </p:nvSpPr>
            <p:spPr bwMode="auto">
              <a:xfrm>
                <a:off x="2385" y="37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81" name="Freeform 4537"/>
              <p:cNvSpPr>
                <a:spLocks/>
              </p:cNvSpPr>
              <p:nvPr/>
            </p:nvSpPr>
            <p:spPr bwMode="auto">
              <a:xfrm>
                <a:off x="2382" y="37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82" name="Freeform 4538"/>
              <p:cNvSpPr>
                <a:spLocks/>
              </p:cNvSpPr>
              <p:nvPr/>
            </p:nvSpPr>
            <p:spPr bwMode="auto">
              <a:xfrm>
                <a:off x="2381" y="371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83" name="Freeform 4539"/>
              <p:cNvSpPr>
                <a:spLocks/>
              </p:cNvSpPr>
              <p:nvPr/>
            </p:nvSpPr>
            <p:spPr bwMode="auto">
              <a:xfrm>
                <a:off x="2369" y="37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84" name="Freeform 4540"/>
              <p:cNvSpPr>
                <a:spLocks/>
              </p:cNvSpPr>
              <p:nvPr/>
            </p:nvSpPr>
            <p:spPr bwMode="auto">
              <a:xfrm>
                <a:off x="2364" y="371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85" name="Freeform 4541"/>
              <p:cNvSpPr>
                <a:spLocks/>
              </p:cNvSpPr>
              <p:nvPr/>
            </p:nvSpPr>
            <p:spPr bwMode="auto">
              <a:xfrm>
                <a:off x="2364" y="371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86" name="Freeform 4542"/>
              <p:cNvSpPr>
                <a:spLocks/>
              </p:cNvSpPr>
              <p:nvPr/>
            </p:nvSpPr>
            <p:spPr bwMode="auto">
              <a:xfrm>
                <a:off x="2361" y="37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87" name="Freeform 4543"/>
              <p:cNvSpPr>
                <a:spLocks/>
              </p:cNvSpPr>
              <p:nvPr/>
            </p:nvSpPr>
            <p:spPr bwMode="auto">
              <a:xfrm>
                <a:off x="2358" y="37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88" name="Freeform 4544"/>
              <p:cNvSpPr>
                <a:spLocks/>
              </p:cNvSpPr>
              <p:nvPr/>
            </p:nvSpPr>
            <p:spPr bwMode="auto">
              <a:xfrm>
                <a:off x="2301" y="371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89" name="Freeform 4545"/>
              <p:cNvSpPr>
                <a:spLocks/>
              </p:cNvSpPr>
              <p:nvPr/>
            </p:nvSpPr>
            <p:spPr bwMode="auto">
              <a:xfrm>
                <a:off x="2289" y="371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90" name="Freeform 4546"/>
              <p:cNvSpPr>
                <a:spLocks/>
              </p:cNvSpPr>
              <p:nvPr/>
            </p:nvSpPr>
            <p:spPr bwMode="auto">
              <a:xfrm>
                <a:off x="2043" y="371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91" name="Freeform 4547"/>
              <p:cNvSpPr>
                <a:spLocks/>
              </p:cNvSpPr>
              <p:nvPr/>
            </p:nvSpPr>
            <p:spPr bwMode="auto">
              <a:xfrm>
                <a:off x="2495" y="371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92" name="Freeform 4548"/>
              <p:cNvSpPr>
                <a:spLocks/>
              </p:cNvSpPr>
              <p:nvPr/>
            </p:nvSpPr>
            <p:spPr bwMode="auto">
              <a:xfrm>
                <a:off x="2478" y="37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93" name="Freeform 4549"/>
              <p:cNvSpPr>
                <a:spLocks/>
              </p:cNvSpPr>
              <p:nvPr/>
            </p:nvSpPr>
            <p:spPr bwMode="auto">
              <a:xfrm>
                <a:off x="2466" y="37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94" name="Freeform 4550"/>
              <p:cNvSpPr>
                <a:spLocks/>
              </p:cNvSpPr>
              <p:nvPr/>
            </p:nvSpPr>
            <p:spPr bwMode="auto">
              <a:xfrm>
                <a:off x="2454" y="37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95" name="Freeform 4551"/>
              <p:cNvSpPr>
                <a:spLocks/>
              </p:cNvSpPr>
              <p:nvPr/>
            </p:nvSpPr>
            <p:spPr bwMode="auto">
              <a:xfrm>
                <a:off x="2451" y="371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96" name="Freeform 4552"/>
              <p:cNvSpPr>
                <a:spLocks/>
              </p:cNvSpPr>
              <p:nvPr/>
            </p:nvSpPr>
            <p:spPr bwMode="auto">
              <a:xfrm>
                <a:off x="2441" y="37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97" name="Freeform 4553"/>
              <p:cNvSpPr>
                <a:spLocks/>
              </p:cNvSpPr>
              <p:nvPr/>
            </p:nvSpPr>
            <p:spPr bwMode="auto">
              <a:xfrm>
                <a:off x="2445" y="372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98" name="Freeform 4554"/>
              <p:cNvSpPr>
                <a:spLocks/>
              </p:cNvSpPr>
              <p:nvPr/>
            </p:nvSpPr>
            <p:spPr bwMode="auto">
              <a:xfrm>
                <a:off x="2439" y="372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899" name="Freeform 4555"/>
              <p:cNvSpPr>
                <a:spLocks/>
              </p:cNvSpPr>
              <p:nvPr/>
            </p:nvSpPr>
            <p:spPr bwMode="auto">
              <a:xfrm>
                <a:off x="2382" y="369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00" name="Freeform 4556"/>
              <p:cNvSpPr>
                <a:spLocks/>
              </p:cNvSpPr>
              <p:nvPr/>
            </p:nvSpPr>
            <p:spPr bwMode="auto">
              <a:xfrm>
                <a:off x="2379" y="36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01" name="Freeform 4557"/>
              <p:cNvSpPr>
                <a:spLocks/>
              </p:cNvSpPr>
              <p:nvPr/>
            </p:nvSpPr>
            <p:spPr bwMode="auto">
              <a:xfrm>
                <a:off x="2375" y="369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02" name="Freeform 4558"/>
              <p:cNvSpPr>
                <a:spLocks/>
              </p:cNvSpPr>
              <p:nvPr/>
            </p:nvSpPr>
            <p:spPr bwMode="auto">
              <a:xfrm>
                <a:off x="2373" y="36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03" name="Freeform 4559"/>
              <p:cNvSpPr>
                <a:spLocks/>
              </p:cNvSpPr>
              <p:nvPr/>
            </p:nvSpPr>
            <p:spPr bwMode="auto">
              <a:xfrm>
                <a:off x="2364" y="369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04" name="Freeform 4560"/>
              <p:cNvSpPr>
                <a:spLocks/>
              </p:cNvSpPr>
              <p:nvPr/>
            </p:nvSpPr>
            <p:spPr bwMode="auto">
              <a:xfrm>
                <a:off x="2363" y="369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05" name="Freeform 4561"/>
              <p:cNvSpPr>
                <a:spLocks/>
              </p:cNvSpPr>
              <p:nvPr/>
            </p:nvSpPr>
            <p:spPr bwMode="auto">
              <a:xfrm>
                <a:off x="2364" y="36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06" name="Freeform 4562"/>
              <p:cNvSpPr>
                <a:spLocks/>
              </p:cNvSpPr>
              <p:nvPr/>
            </p:nvSpPr>
            <p:spPr bwMode="auto">
              <a:xfrm>
                <a:off x="2345" y="369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07" name="Freeform 4563"/>
              <p:cNvSpPr>
                <a:spLocks/>
              </p:cNvSpPr>
              <p:nvPr/>
            </p:nvSpPr>
            <p:spPr bwMode="auto">
              <a:xfrm>
                <a:off x="2345" y="369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08" name="Freeform 4564"/>
              <p:cNvSpPr>
                <a:spLocks/>
              </p:cNvSpPr>
              <p:nvPr/>
            </p:nvSpPr>
            <p:spPr bwMode="auto">
              <a:xfrm>
                <a:off x="2339" y="369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09" name="Freeform 4565"/>
              <p:cNvSpPr>
                <a:spLocks/>
              </p:cNvSpPr>
              <p:nvPr/>
            </p:nvSpPr>
            <p:spPr bwMode="auto">
              <a:xfrm>
                <a:off x="2336" y="369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10" name="Freeform 4566"/>
              <p:cNvSpPr>
                <a:spLocks/>
              </p:cNvSpPr>
              <p:nvPr/>
            </p:nvSpPr>
            <p:spPr bwMode="auto">
              <a:xfrm>
                <a:off x="2274" y="369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11" name="Freeform 4567"/>
              <p:cNvSpPr>
                <a:spLocks/>
              </p:cNvSpPr>
              <p:nvPr/>
            </p:nvSpPr>
            <p:spPr bwMode="auto">
              <a:xfrm>
                <a:off x="2130" y="36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12" name="Freeform 4568"/>
              <p:cNvSpPr>
                <a:spLocks/>
              </p:cNvSpPr>
              <p:nvPr/>
            </p:nvSpPr>
            <p:spPr bwMode="auto">
              <a:xfrm>
                <a:off x="2531" y="37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13" name="Freeform 4569"/>
              <p:cNvSpPr>
                <a:spLocks/>
              </p:cNvSpPr>
              <p:nvPr/>
            </p:nvSpPr>
            <p:spPr bwMode="auto">
              <a:xfrm>
                <a:off x="2507" y="37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14" name="Freeform 4570"/>
              <p:cNvSpPr>
                <a:spLocks/>
              </p:cNvSpPr>
              <p:nvPr/>
            </p:nvSpPr>
            <p:spPr bwMode="auto">
              <a:xfrm>
                <a:off x="2469" y="370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15" name="Freeform 4571"/>
              <p:cNvSpPr>
                <a:spLocks/>
              </p:cNvSpPr>
              <p:nvPr/>
            </p:nvSpPr>
            <p:spPr bwMode="auto">
              <a:xfrm>
                <a:off x="2460" y="37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16" name="Freeform 4572"/>
              <p:cNvSpPr>
                <a:spLocks/>
              </p:cNvSpPr>
              <p:nvPr/>
            </p:nvSpPr>
            <p:spPr bwMode="auto">
              <a:xfrm>
                <a:off x="2453" y="369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17" name="Freeform 4573"/>
              <p:cNvSpPr>
                <a:spLocks/>
              </p:cNvSpPr>
              <p:nvPr/>
            </p:nvSpPr>
            <p:spPr bwMode="auto">
              <a:xfrm>
                <a:off x="2457" y="370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18" name="Freeform 4574"/>
              <p:cNvSpPr>
                <a:spLocks/>
              </p:cNvSpPr>
              <p:nvPr/>
            </p:nvSpPr>
            <p:spPr bwMode="auto">
              <a:xfrm>
                <a:off x="2448" y="37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19" name="Freeform 4575"/>
              <p:cNvSpPr>
                <a:spLocks/>
              </p:cNvSpPr>
              <p:nvPr/>
            </p:nvSpPr>
            <p:spPr bwMode="auto">
              <a:xfrm>
                <a:off x="2448" y="37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20" name="Freeform 4576"/>
              <p:cNvSpPr>
                <a:spLocks/>
              </p:cNvSpPr>
              <p:nvPr/>
            </p:nvSpPr>
            <p:spPr bwMode="auto">
              <a:xfrm>
                <a:off x="2448" y="370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21" name="Freeform 4577"/>
              <p:cNvSpPr>
                <a:spLocks/>
              </p:cNvSpPr>
              <p:nvPr/>
            </p:nvSpPr>
            <p:spPr bwMode="auto">
              <a:xfrm>
                <a:off x="2444" y="37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22" name="Freeform 4578"/>
              <p:cNvSpPr>
                <a:spLocks/>
              </p:cNvSpPr>
              <p:nvPr/>
            </p:nvSpPr>
            <p:spPr bwMode="auto">
              <a:xfrm>
                <a:off x="2439" y="37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23" name="Freeform 4579"/>
              <p:cNvSpPr>
                <a:spLocks/>
              </p:cNvSpPr>
              <p:nvPr/>
            </p:nvSpPr>
            <p:spPr bwMode="auto">
              <a:xfrm>
                <a:off x="2445" y="37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24" name="Freeform 4580"/>
              <p:cNvSpPr>
                <a:spLocks/>
              </p:cNvSpPr>
              <p:nvPr/>
            </p:nvSpPr>
            <p:spPr bwMode="auto">
              <a:xfrm>
                <a:off x="2447" y="37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25" name="Freeform 4581"/>
              <p:cNvSpPr>
                <a:spLocks/>
              </p:cNvSpPr>
              <p:nvPr/>
            </p:nvSpPr>
            <p:spPr bwMode="auto">
              <a:xfrm>
                <a:off x="2447" y="37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26" name="Freeform 4582"/>
              <p:cNvSpPr>
                <a:spLocks/>
              </p:cNvSpPr>
              <p:nvPr/>
            </p:nvSpPr>
            <p:spPr bwMode="auto">
              <a:xfrm>
                <a:off x="2433" y="37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27" name="Freeform 4583"/>
              <p:cNvSpPr>
                <a:spLocks/>
              </p:cNvSpPr>
              <p:nvPr/>
            </p:nvSpPr>
            <p:spPr bwMode="auto">
              <a:xfrm>
                <a:off x="2436" y="37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28" name="Freeform 4584"/>
              <p:cNvSpPr>
                <a:spLocks/>
              </p:cNvSpPr>
              <p:nvPr/>
            </p:nvSpPr>
            <p:spPr bwMode="auto">
              <a:xfrm>
                <a:off x="2436" y="37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29" name="Freeform 4585"/>
              <p:cNvSpPr>
                <a:spLocks/>
              </p:cNvSpPr>
              <p:nvPr/>
            </p:nvSpPr>
            <p:spPr bwMode="auto">
              <a:xfrm>
                <a:off x="2435" y="37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30" name="Freeform 4586"/>
              <p:cNvSpPr>
                <a:spLocks/>
              </p:cNvSpPr>
              <p:nvPr/>
            </p:nvSpPr>
            <p:spPr bwMode="auto">
              <a:xfrm>
                <a:off x="2435" y="37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31" name="Freeform 4587"/>
              <p:cNvSpPr>
                <a:spLocks/>
              </p:cNvSpPr>
              <p:nvPr/>
            </p:nvSpPr>
            <p:spPr bwMode="auto">
              <a:xfrm>
                <a:off x="2433" y="37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32" name="Freeform 4588"/>
              <p:cNvSpPr>
                <a:spLocks/>
              </p:cNvSpPr>
              <p:nvPr/>
            </p:nvSpPr>
            <p:spPr bwMode="auto">
              <a:xfrm>
                <a:off x="2430" y="370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33" name="Freeform 4589"/>
              <p:cNvSpPr>
                <a:spLocks/>
              </p:cNvSpPr>
              <p:nvPr/>
            </p:nvSpPr>
            <p:spPr bwMode="auto">
              <a:xfrm>
                <a:off x="2430" y="37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34" name="Freeform 4590"/>
              <p:cNvSpPr>
                <a:spLocks/>
              </p:cNvSpPr>
              <p:nvPr/>
            </p:nvSpPr>
            <p:spPr bwMode="auto">
              <a:xfrm>
                <a:off x="2426" y="37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35" name="Freeform 4591"/>
              <p:cNvSpPr>
                <a:spLocks/>
              </p:cNvSpPr>
              <p:nvPr/>
            </p:nvSpPr>
            <p:spPr bwMode="auto">
              <a:xfrm>
                <a:off x="2429" y="370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36" name="Freeform 4592"/>
              <p:cNvSpPr>
                <a:spLocks/>
              </p:cNvSpPr>
              <p:nvPr/>
            </p:nvSpPr>
            <p:spPr bwMode="auto">
              <a:xfrm>
                <a:off x="2418" y="37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37" name="Freeform 4593"/>
              <p:cNvSpPr>
                <a:spLocks/>
              </p:cNvSpPr>
              <p:nvPr/>
            </p:nvSpPr>
            <p:spPr bwMode="auto">
              <a:xfrm>
                <a:off x="2418" y="37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38" name="Freeform 4594"/>
              <p:cNvSpPr>
                <a:spLocks/>
              </p:cNvSpPr>
              <p:nvPr/>
            </p:nvSpPr>
            <p:spPr bwMode="auto">
              <a:xfrm>
                <a:off x="2405" y="37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39" name="Freeform 4595"/>
              <p:cNvSpPr>
                <a:spLocks/>
              </p:cNvSpPr>
              <p:nvPr/>
            </p:nvSpPr>
            <p:spPr bwMode="auto">
              <a:xfrm>
                <a:off x="2409" y="37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40" name="Freeform 4596"/>
              <p:cNvSpPr>
                <a:spLocks/>
              </p:cNvSpPr>
              <p:nvPr/>
            </p:nvSpPr>
            <p:spPr bwMode="auto">
              <a:xfrm>
                <a:off x="2405" y="370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41" name="Freeform 4597"/>
              <p:cNvSpPr>
                <a:spLocks/>
              </p:cNvSpPr>
              <p:nvPr/>
            </p:nvSpPr>
            <p:spPr bwMode="auto">
              <a:xfrm>
                <a:off x="2400" y="370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42" name="Freeform 4598"/>
              <p:cNvSpPr>
                <a:spLocks/>
              </p:cNvSpPr>
              <p:nvPr/>
            </p:nvSpPr>
            <p:spPr bwMode="auto">
              <a:xfrm>
                <a:off x="2402" y="370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43" name="Freeform 4599"/>
              <p:cNvSpPr>
                <a:spLocks/>
              </p:cNvSpPr>
              <p:nvPr/>
            </p:nvSpPr>
            <p:spPr bwMode="auto">
              <a:xfrm>
                <a:off x="2399" y="369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44" name="Freeform 4600"/>
              <p:cNvSpPr>
                <a:spLocks/>
              </p:cNvSpPr>
              <p:nvPr/>
            </p:nvSpPr>
            <p:spPr bwMode="auto">
              <a:xfrm>
                <a:off x="2402" y="369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45" name="Freeform 4601"/>
              <p:cNvSpPr>
                <a:spLocks/>
              </p:cNvSpPr>
              <p:nvPr/>
            </p:nvSpPr>
            <p:spPr bwMode="auto">
              <a:xfrm>
                <a:off x="2402" y="370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46" name="Freeform 4602"/>
              <p:cNvSpPr>
                <a:spLocks/>
              </p:cNvSpPr>
              <p:nvPr/>
            </p:nvSpPr>
            <p:spPr bwMode="auto">
              <a:xfrm>
                <a:off x="2393" y="370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47" name="Freeform 4603"/>
              <p:cNvSpPr>
                <a:spLocks/>
              </p:cNvSpPr>
              <p:nvPr/>
            </p:nvSpPr>
            <p:spPr bwMode="auto">
              <a:xfrm>
                <a:off x="2369" y="37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48" name="Freeform 4604"/>
              <p:cNvSpPr>
                <a:spLocks/>
              </p:cNvSpPr>
              <p:nvPr/>
            </p:nvSpPr>
            <p:spPr bwMode="auto">
              <a:xfrm>
                <a:off x="2370" y="37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49" name="Freeform 4605"/>
              <p:cNvSpPr>
                <a:spLocks/>
              </p:cNvSpPr>
              <p:nvPr/>
            </p:nvSpPr>
            <p:spPr bwMode="auto">
              <a:xfrm>
                <a:off x="2372" y="37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50" name="Freeform 4606"/>
              <p:cNvSpPr>
                <a:spLocks/>
              </p:cNvSpPr>
              <p:nvPr/>
            </p:nvSpPr>
            <p:spPr bwMode="auto">
              <a:xfrm>
                <a:off x="2373" y="37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51" name="Freeform 4607"/>
              <p:cNvSpPr>
                <a:spLocks/>
              </p:cNvSpPr>
              <p:nvPr/>
            </p:nvSpPr>
            <p:spPr bwMode="auto">
              <a:xfrm>
                <a:off x="2373" y="37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52" name="Freeform 4608"/>
              <p:cNvSpPr>
                <a:spLocks/>
              </p:cNvSpPr>
              <p:nvPr/>
            </p:nvSpPr>
            <p:spPr bwMode="auto">
              <a:xfrm>
                <a:off x="2366" y="37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53" name="Freeform 4609"/>
              <p:cNvSpPr>
                <a:spLocks/>
              </p:cNvSpPr>
              <p:nvPr/>
            </p:nvSpPr>
            <p:spPr bwMode="auto">
              <a:xfrm>
                <a:off x="2364" y="37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54" name="Freeform 4610"/>
              <p:cNvSpPr>
                <a:spLocks/>
              </p:cNvSpPr>
              <p:nvPr/>
            </p:nvSpPr>
            <p:spPr bwMode="auto">
              <a:xfrm>
                <a:off x="2352" y="370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55" name="Freeform 4611"/>
              <p:cNvSpPr>
                <a:spLocks/>
              </p:cNvSpPr>
              <p:nvPr/>
            </p:nvSpPr>
            <p:spPr bwMode="auto">
              <a:xfrm>
                <a:off x="2354" y="37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56" name="Freeform 4612"/>
              <p:cNvSpPr>
                <a:spLocks/>
              </p:cNvSpPr>
              <p:nvPr/>
            </p:nvSpPr>
            <p:spPr bwMode="auto">
              <a:xfrm>
                <a:off x="2354" y="37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57" name="Freeform 4613"/>
              <p:cNvSpPr>
                <a:spLocks/>
              </p:cNvSpPr>
              <p:nvPr/>
            </p:nvSpPr>
            <p:spPr bwMode="auto">
              <a:xfrm>
                <a:off x="2345" y="370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58" name="Freeform 4614"/>
              <p:cNvSpPr>
                <a:spLocks/>
              </p:cNvSpPr>
              <p:nvPr/>
            </p:nvSpPr>
            <p:spPr bwMode="auto">
              <a:xfrm>
                <a:off x="2346" y="37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59" name="Freeform 4615"/>
              <p:cNvSpPr>
                <a:spLocks/>
              </p:cNvSpPr>
              <p:nvPr/>
            </p:nvSpPr>
            <p:spPr bwMode="auto">
              <a:xfrm>
                <a:off x="2195" y="37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60" name="Freeform 4616"/>
              <p:cNvSpPr>
                <a:spLocks/>
              </p:cNvSpPr>
              <p:nvPr/>
            </p:nvSpPr>
            <p:spPr bwMode="auto">
              <a:xfrm>
                <a:off x="2514" y="37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61" name="Freeform 4617"/>
              <p:cNvSpPr>
                <a:spLocks/>
              </p:cNvSpPr>
              <p:nvPr/>
            </p:nvSpPr>
            <p:spPr bwMode="auto">
              <a:xfrm>
                <a:off x="2477" y="37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62" name="Freeform 4618"/>
              <p:cNvSpPr>
                <a:spLocks/>
              </p:cNvSpPr>
              <p:nvPr/>
            </p:nvSpPr>
            <p:spPr bwMode="auto">
              <a:xfrm>
                <a:off x="2483" y="37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63" name="Freeform 4619"/>
              <p:cNvSpPr>
                <a:spLocks/>
              </p:cNvSpPr>
              <p:nvPr/>
            </p:nvSpPr>
            <p:spPr bwMode="auto">
              <a:xfrm>
                <a:off x="2453" y="37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64" name="Freeform 4620"/>
              <p:cNvSpPr>
                <a:spLocks/>
              </p:cNvSpPr>
              <p:nvPr/>
            </p:nvSpPr>
            <p:spPr bwMode="auto">
              <a:xfrm>
                <a:off x="2451" y="37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65" name="Freeform 4621"/>
              <p:cNvSpPr>
                <a:spLocks/>
              </p:cNvSpPr>
              <p:nvPr/>
            </p:nvSpPr>
            <p:spPr bwMode="auto">
              <a:xfrm>
                <a:off x="2457" y="37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66" name="Freeform 4622"/>
              <p:cNvSpPr>
                <a:spLocks/>
              </p:cNvSpPr>
              <p:nvPr/>
            </p:nvSpPr>
            <p:spPr bwMode="auto">
              <a:xfrm>
                <a:off x="2453" y="37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67" name="Freeform 4623"/>
              <p:cNvSpPr>
                <a:spLocks/>
              </p:cNvSpPr>
              <p:nvPr/>
            </p:nvSpPr>
            <p:spPr bwMode="auto">
              <a:xfrm>
                <a:off x="2445" y="37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68" name="Freeform 4624"/>
              <p:cNvSpPr>
                <a:spLocks/>
              </p:cNvSpPr>
              <p:nvPr/>
            </p:nvSpPr>
            <p:spPr bwMode="auto">
              <a:xfrm>
                <a:off x="2445" y="37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69" name="Freeform 4625"/>
              <p:cNvSpPr>
                <a:spLocks/>
              </p:cNvSpPr>
              <p:nvPr/>
            </p:nvSpPr>
            <p:spPr bwMode="auto">
              <a:xfrm>
                <a:off x="2447" y="37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70" name="Freeform 4626"/>
              <p:cNvSpPr>
                <a:spLocks/>
              </p:cNvSpPr>
              <p:nvPr/>
            </p:nvSpPr>
            <p:spPr bwMode="auto">
              <a:xfrm>
                <a:off x="2441" y="37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71" name="Freeform 4627"/>
              <p:cNvSpPr>
                <a:spLocks/>
              </p:cNvSpPr>
              <p:nvPr/>
            </p:nvSpPr>
            <p:spPr bwMode="auto">
              <a:xfrm>
                <a:off x="2442" y="37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72" name="Freeform 4628"/>
              <p:cNvSpPr>
                <a:spLocks/>
              </p:cNvSpPr>
              <p:nvPr/>
            </p:nvSpPr>
            <p:spPr bwMode="auto">
              <a:xfrm>
                <a:off x="2445" y="37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73" name="Freeform 4629"/>
              <p:cNvSpPr>
                <a:spLocks/>
              </p:cNvSpPr>
              <p:nvPr/>
            </p:nvSpPr>
            <p:spPr bwMode="auto">
              <a:xfrm>
                <a:off x="2445" y="37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74" name="Freeform 4630"/>
              <p:cNvSpPr>
                <a:spLocks/>
              </p:cNvSpPr>
              <p:nvPr/>
            </p:nvSpPr>
            <p:spPr bwMode="auto">
              <a:xfrm>
                <a:off x="2447" y="37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75" name="Freeform 4631"/>
              <p:cNvSpPr>
                <a:spLocks/>
              </p:cNvSpPr>
              <p:nvPr/>
            </p:nvSpPr>
            <p:spPr bwMode="auto">
              <a:xfrm>
                <a:off x="2448" y="37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76" name="Freeform 4632"/>
              <p:cNvSpPr>
                <a:spLocks/>
              </p:cNvSpPr>
              <p:nvPr/>
            </p:nvSpPr>
            <p:spPr bwMode="auto">
              <a:xfrm>
                <a:off x="2435" y="37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77" name="Freeform 4633"/>
              <p:cNvSpPr>
                <a:spLocks/>
              </p:cNvSpPr>
              <p:nvPr/>
            </p:nvSpPr>
            <p:spPr bwMode="auto">
              <a:xfrm>
                <a:off x="2436" y="37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78" name="Freeform 4634"/>
              <p:cNvSpPr>
                <a:spLocks/>
              </p:cNvSpPr>
              <p:nvPr/>
            </p:nvSpPr>
            <p:spPr bwMode="auto">
              <a:xfrm>
                <a:off x="2436" y="37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79" name="Freeform 4635"/>
              <p:cNvSpPr>
                <a:spLocks/>
              </p:cNvSpPr>
              <p:nvPr/>
            </p:nvSpPr>
            <p:spPr bwMode="auto">
              <a:xfrm>
                <a:off x="2436" y="37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80" name="Freeform 4636"/>
              <p:cNvSpPr>
                <a:spLocks/>
              </p:cNvSpPr>
              <p:nvPr/>
            </p:nvSpPr>
            <p:spPr bwMode="auto">
              <a:xfrm>
                <a:off x="2430" y="37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81" name="Freeform 4637"/>
              <p:cNvSpPr>
                <a:spLocks/>
              </p:cNvSpPr>
              <p:nvPr/>
            </p:nvSpPr>
            <p:spPr bwMode="auto">
              <a:xfrm>
                <a:off x="2426" y="37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82" name="Freeform 4638"/>
              <p:cNvSpPr>
                <a:spLocks/>
              </p:cNvSpPr>
              <p:nvPr/>
            </p:nvSpPr>
            <p:spPr bwMode="auto">
              <a:xfrm>
                <a:off x="2427" y="37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83" name="Freeform 4639"/>
              <p:cNvSpPr>
                <a:spLocks/>
              </p:cNvSpPr>
              <p:nvPr/>
            </p:nvSpPr>
            <p:spPr bwMode="auto">
              <a:xfrm>
                <a:off x="2424" y="37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84" name="Freeform 4640"/>
              <p:cNvSpPr>
                <a:spLocks/>
              </p:cNvSpPr>
              <p:nvPr/>
            </p:nvSpPr>
            <p:spPr bwMode="auto">
              <a:xfrm>
                <a:off x="2423" y="37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85" name="Freeform 4641"/>
              <p:cNvSpPr>
                <a:spLocks/>
              </p:cNvSpPr>
              <p:nvPr/>
            </p:nvSpPr>
            <p:spPr bwMode="auto">
              <a:xfrm>
                <a:off x="2432" y="37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86" name="Freeform 4642"/>
              <p:cNvSpPr>
                <a:spLocks/>
              </p:cNvSpPr>
              <p:nvPr/>
            </p:nvSpPr>
            <p:spPr bwMode="auto">
              <a:xfrm>
                <a:off x="2429" y="37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87" name="Freeform 4643"/>
              <p:cNvSpPr>
                <a:spLocks/>
              </p:cNvSpPr>
              <p:nvPr/>
            </p:nvSpPr>
            <p:spPr bwMode="auto">
              <a:xfrm>
                <a:off x="2429" y="37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88" name="Freeform 4644"/>
              <p:cNvSpPr>
                <a:spLocks/>
              </p:cNvSpPr>
              <p:nvPr/>
            </p:nvSpPr>
            <p:spPr bwMode="auto">
              <a:xfrm>
                <a:off x="2415" y="37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89" name="Freeform 4645"/>
              <p:cNvSpPr>
                <a:spLocks/>
              </p:cNvSpPr>
              <p:nvPr/>
            </p:nvSpPr>
            <p:spPr bwMode="auto">
              <a:xfrm>
                <a:off x="2415" y="37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90" name="Freeform 4646"/>
              <p:cNvSpPr>
                <a:spLocks/>
              </p:cNvSpPr>
              <p:nvPr/>
            </p:nvSpPr>
            <p:spPr bwMode="auto">
              <a:xfrm>
                <a:off x="2421" y="37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91" name="Freeform 4647"/>
              <p:cNvSpPr>
                <a:spLocks/>
              </p:cNvSpPr>
              <p:nvPr/>
            </p:nvSpPr>
            <p:spPr bwMode="auto">
              <a:xfrm>
                <a:off x="2408" y="37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92" name="Freeform 4648"/>
              <p:cNvSpPr>
                <a:spLocks/>
              </p:cNvSpPr>
              <p:nvPr/>
            </p:nvSpPr>
            <p:spPr bwMode="auto">
              <a:xfrm>
                <a:off x="2408" y="37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93" name="Freeform 4649"/>
              <p:cNvSpPr>
                <a:spLocks/>
              </p:cNvSpPr>
              <p:nvPr/>
            </p:nvSpPr>
            <p:spPr bwMode="auto">
              <a:xfrm>
                <a:off x="2406" y="37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94" name="Freeform 4650"/>
              <p:cNvSpPr>
                <a:spLocks/>
              </p:cNvSpPr>
              <p:nvPr/>
            </p:nvSpPr>
            <p:spPr bwMode="auto">
              <a:xfrm>
                <a:off x="2405" y="37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95" name="Freeform 4651"/>
              <p:cNvSpPr>
                <a:spLocks/>
              </p:cNvSpPr>
              <p:nvPr/>
            </p:nvSpPr>
            <p:spPr bwMode="auto">
              <a:xfrm>
                <a:off x="2409" y="37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96" name="Freeform 4652"/>
              <p:cNvSpPr>
                <a:spLocks/>
              </p:cNvSpPr>
              <p:nvPr/>
            </p:nvSpPr>
            <p:spPr bwMode="auto">
              <a:xfrm>
                <a:off x="2408" y="37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97" name="Freeform 4653"/>
              <p:cNvSpPr>
                <a:spLocks/>
              </p:cNvSpPr>
              <p:nvPr/>
            </p:nvSpPr>
            <p:spPr bwMode="auto">
              <a:xfrm>
                <a:off x="2411" y="37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98" name="Freeform 4654"/>
              <p:cNvSpPr>
                <a:spLocks/>
              </p:cNvSpPr>
              <p:nvPr/>
            </p:nvSpPr>
            <p:spPr bwMode="auto">
              <a:xfrm>
                <a:off x="2411" y="37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7999" name="Freeform 4655"/>
              <p:cNvSpPr>
                <a:spLocks/>
              </p:cNvSpPr>
              <p:nvPr/>
            </p:nvSpPr>
            <p:spPr bwMode="auto">
              <a:xfrm>
                <a:off x="2454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00" name="Freeform 4656"/>
              <p:cNvSpPr>
                <a:spLocks/>
              </p:cNvSpPr>
              <p:nvPr/>
            </p:nvSpPr>
            <p:spPr bwMode="auto">
              <a:xfrm>
                <a:off x="2459" y="36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01" name="Freeform 4657"/>
              <p:cNvSpPr>
                <a:spLocks/>
              </p:cNvSpPr>
              <p:nvPr/>
            </p:nvSpPr>
            <p:spPr bwMode="auto">
              <a:xfrm>
                <a:off x="2448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02" name="Freeform 4658"/>
              <p:cNvSpPr>
                <a:spLocks/>
              </p:cNvSpPr>
              <p:nvPr/>
            </p:nvSpPr>
            <p:spPr bwMode="auto">
              <a:xfrm>
                <a:off x="2454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03" name="Freeform 4659"/>
              <p:cNvSpPr>
                <a:spLocks/>
              </p:cNvSpPr>
              <p:nvPr/>
            </p:nvSpPr>
            <p:spPr bwMode="auto">
              <a:xfrm>
                <a:off x="2442" y="36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04" name="Freeform 4660"/>
              <p:cNvSpPr>
                <a:spLocks/>
              </p:cNvSpPr>
              <p:nvPr/>
            </p:nvSpPr>
            <p:spPr bwMode="auto">
              <a:xfrm>
                <a:off x="2441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05" name="Freeform 4661"/>
              <p:cNvSpPr>
                <a:spLocks/>
              </p:cNvSpPr>
              <p:nvPr/>
            </p:nvSpPr>
            <p:spPr bwMode="auto">
              <a:xfrm>
                <a:off x="2444" y="36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06" name="Freeform 4662"/>
              <p:cNvSpPr>
                <a:spLocks/>
              </p:cNvSpPr>
              <p:nvPr/>
            </p:nvSpPr>
            <p:spPr bwMode="auto">
              <a:xfrm>
                <a:off x="2436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07" name="Freeform 4663"/>
              <p:cNvSpPr>
                <a:spLocks/>
              </p:cNvSpPr>
              <p:nvPr/>
            </p:nvSpPr>
            <p:spPr bwMode="auto">
              <a:xfrm>
                <a:off x="2436" y="36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08" name="Freeform 4664"/>
              <p:cNvSpPr>
                <a:spLocks/>
              </p:cNvSpPr>
              <p:nvPr/>
            </p:nvSpPr>
            <p:spPr bwMode="auto">
              <a:xfrm>
                <a:off x="2436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09" name="Freeform 4665"/>
              <p:cNvSpPr>
                <a:spLocks/>
              </p:cNvSpPr>
              <p:nvPr/>
            </p:nvSpPr>
            <p:spPr bwMode="auto">
              <a:xfrm>
                <a:off x="2435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10" name="Freeform 4666"/>
              <p:cNvSpPr>
                <a:spLocks/>
              </p:cNvSpPr>
              <p:nvPr/>
            </p:nvSpPr>
            <p:spPr bwMode="auto">
              <a:xfrm>
                <a:off x="2432" y="36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11" name="Freeform 4667"/>
              <p:cNvSpPr>
                <a:spLocks/>
              </p:cNvSpPr>
              <p:nvPr/>
            </p:nvSpPr>
            <p:spPr bwMode="auto">
              <a:xfrm>
                <a:off x="2435" y="36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12" name="Freeform 4668"/>
              <p:cNvSpPr>
                <a:spLocks/>
              </p:cNvSpPr>
              <p:nvPr/>
            </p:nvSpPr>
            <p:spPr bwMode="auto">
              <a:xfrm>
                <a:off x="2436" y="36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13" name="Freeform 4669"/>
              <p:cNvSpPr>
                <a:spLocks/>
              </p:cNvSpPr>
              <p:nvPr/>
            </p:nvSpPr>
            <p:spPr bwMode="auto">
              <a:xfrm>
                <a:off x="2424" y="36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14" name="Freeform 4670"/>
              <p:cNvSpPr>
                <a:spLocks/>
              </p:cNvSpPr>
              <p:nvPr/>
            </p:nvSpPr>
            <p:spPr bwMode="auto">
              <a:xfrm>
                <a:off x="2429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15" name="Freeform 4671"/>
              <p:cNvSpPr>
                <a:spLocks/>
              </p:cNvSpPr>
              <p:nvPr/>
            </p:nvSpPr>
            <p:spPr bwMode="auto">
              <a:xfrm>
                <a:off x="2429" y="36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16" name="Freeform 4672"/>
              <p:cNvSpPr>
                <a:spLocks/>
              </p:cNvSpPr>
              <p:nvPr/>
            </p:nvSpPr>
            <p:spPr bwMode="auto">
              <a:xfrm>
                <a:off x="2426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17" name="Freeform 4673"/>
              <p:cNvSpPr>
                <a:spLocks/>
              </p:cNvSpPr>
              <p:nvPr/>
            </p:nvSpPr>
            <p:spPr bwMode="auto">
              <a:xfrm>
                <a:off x="2423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18" name="Freeform 4674"/>
              <p:cNvSpPr>
                <a:spLocks/>
              </p:cNvSpPr>
              <p:nvPr/>
            </p:nvSpPr>
            <p:spPr bwMode="auto">
              <a:xfrm>
                <a:off x="2430" y="36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19" name="Freeform 4675"/>
              <p:cNvSpPr>
                <a:spLocks/>
              </p:cNvSpPr>
              <p:nvPr/>
            </p:nvSpPr>
            <p:spPr bwMode="auto">
              <a:xfrm>
                <a:off x="2421" y="36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20" name="Freeform 4676"/>
              <p:cNvSpPr>
                <a:spLocks/>
              </p:cNvSpPr>
              <p:nvPr/>
            </p:nvSpPr>
            <p:spPr bwMode="auto">
              <a:xfrm>
                <a:off x="2423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21" name="Freeform 4677"/>
              <p:cNvSpPr>
                <a:spLocks/>
              </p:cNvSpPr>
              <p:nvPr/>
            </p:nvSpPr>
            <p:spPr bwMode="auto">
              <a:xfrm>
                <a:off x="2421" y="36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22" name="Freeform 4678"/>
              <p:cNvSpPr>
                <a:spLocks/>
              </p:cNvSpPr>
              <p:nvPr/>
            </p:nvSpPr>
            <p:spPr bwMode="auto">
              <a:xfrm>
                <a:off x="2418" y="36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23" name="Freeform 4679"/>
              <p:cNvSpPr>
                <a:spLocks/>
              </p:cNvSpPr>
              <p:nvPr/>
            </p:nvSpPr>
            <p:spPr bwMode="auto">
              <a:xfrm>
                <a:off x="2421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24" name="Freeform 4680"/>
              <p:cNvSpPr>
                <a:spLocks/>
              </p:cNvSpPr>
              <p:nvPr/>
            </p:nvSpPr>
            <p:spPr bwMode="auto">
              <a:xfrm>
                <a:off x="2423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25" name="Freeform 4681"/>
              <p:cNvSpPr>
                <a:spLocks/>
              </p:cNvSpPr>
              <p:nvPr/>
            </p:nvSpPr>
            <p:spPr bwMode="auto">
              <a:xfrm>
                <a:off x="2418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26" name="Freeform 4682"/>
              <p:cNvSpPr>
                <a:spLocks/>
              </p:cNvSpPr>
              <p:nvPr/>
            </p:nvSpPr>
            <p:spPr bwMode="auto">
              <a:xfrm>
                <a:off x="2421" y="36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27" name="Freeform 4683"/>
              <p:cNvSpPr>
                <a:spLocks/>
              </p:cNvSpPr>
              <p:nvPr/>
            </p:nvSpPr>
            <p:spPr bwMode="auto">
              <a:xfrm>
                <a:off x="2418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28" name="Freeform 4684"/>
              <p:cNvSpPr>
                <a:spLocks/>
              </p:cNvSpPr>
              <p:nvPr/>
            </p:nvSpPr>
            <p:spPr bwMode="auto">
              <a:xfrm>
                <a:off x="2411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29" name="Freeform 4685"/>
              <p:cNvSpPr>
                <a:spLocks/>
              </p:cNvSpPr>
              <p:nvPr/>
            </p:nvSpPr>
            <p:spPr bwMode="auto">
              <a:xfrm>
                <a:off x="2406" y="369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30" name="Freeform 4686"/>
              <p:cNvSpPr>
                <a:spLocks/>
              </p:cNvSpPr>
              <p:nvPr/>
            </p:nvSpPr>
            <p:spPr bwMode="auto">
              <a:xfrm>
                <a:off x="2409" y="36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31" name="Freeform 4687"/>
              <p:cNvSpPr>
                <a:spLocks/>
              </p:cNvSpPr>
              <p:nvPr/>
            </p:nvSpPr>
            <p:spPr bwMode="auto">
              <a:xfrm>
                <a:off x="2406" y="36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32" name="Freeform 4688"/>
              <p:cNvSpPr>
                <a:spLocks/>
              </p:cNvSpPr>
              <p:nvPr/>
            </p:nvSpPr>
            <p:spPr bwMode="auto">
              <a:xfrm>
                <a:off x="2406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33" name="Freeform 4689"/>
              <p:cNvSpPr>
                <a:spLocks/>
              </p:cNvSpPr>
              <p:nvPr/>
            </p:nvSpPr>
            <p:spPr bwMode="auto">
              <a:xfrm>
                <a:off x="2409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34" name="Freeform 4690"/>
              <p:cNvSpPr>
                <a:spLocks/>
              </p:cNvSpPr>
              <p:nvPr/>
            </p:nvSpPr>
            <p:spPr bwMode="auto">
              <a:xfrm>
                <a:off x="2406" y="369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35" name="Freeform 4691"/>
              <p:cNvSpPr>
                <a:spLocks/>
              </p:cNvSpPr>
              <p:nvPr/>
            </p:nvSpPr>
            <p:spPr bwMode="auto">
              <a:xfrm>
                <a:off x="2405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36" name="Freeform 4692"/>
              <p:cNvSpPr>
                <a:spLocks/>
              </p:cNvSpPr>
              <p:nvPr/>
            </p:nvSpPr>
            <p:spPr bwMode="auto">
              <a:xfrm>
                <a:off x="2397" y="369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37" name="Freeform 4693"/>
              <p:cNvSpPr>
                <a:spLocks/>
              </p:cNvSpPr>
              <p:nvPr/>
            </p:nvSpPr>
            <p:spPr bwMode="auto">
              <a:xfrm>
                <a:off x="2397" y="36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38" name="Freeform 4694"/>
              <p:cNvSpPr>
                <a:spLocks/>
              </p:cNvSpPr>
              <p:nvPr/>
            </p:nvSpPr>
            <p:spPr bwMode="auto">
              <a:xfrm>
                <a:off x="2403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39" name="Freeform 4695"/>
              <p:cNvSpPr>
                <a:spLocks/>
              </p:cNvSpPr>
              <p:nvPr/>
            </p:nvSpPr>
            <p:spPr bwMode="auto">
              <a:xfrm>
                <a:off x="2397" y="36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40" name="Freeform 4696"/>
              <p:cNvSpPr>
                <a:spLocks/>
              </p:cNvSpPr>
              <p:nvPr/>
            </p:nvSpPr>
            <p:spPr bwMode="auto">
              <a:xfrm>
                <a:off x="2402" y="36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41" name="Freeform 4697"/>
              <p:cNvSpPr>
                <a:spLocks/>
              </p:cNvSpPr>
              <p:nvPr/>
            </p:nvSpPr>
            <p:spPr bwMode="auto">
              <a:xfrm>
                <a:off x="2399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42" name="Freeform 4698"/>
              <p:cNvSpPr>
                <a:spLocks/>
              </p:cNvSpPr>
              <p:nvPr/>
            </p:nvSpPr>
            <p:spPr bwMode="auto">
              <a:xfrm>
                <a:off x="2403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43" name="Freeform 4699"/>
              <p:cNvSpPr>
                <a:spLocks/>
              </p:cNvSpPr>
              <p:nvPr/>
            </p:nvSpPr>
            <p:spPr bwMode="auto">
              <a:xfrm>
                <a:off x="2391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44" name="Freeform 4700"/>
              <p:cNvSpPr>
                <a:spLocks/>
              </p:cNvSpPr>
              <p:nvPr/>
            </p:nvSpPr>
            <p:spPr bwMode="auto">
              <a:xfrm>
                <a:off x="2396" y="36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45" name="Freeform 4701"/>
              <p:cNvSpPr>
                <a:spLocks/>
              </p:cNvSpPr>
              <p:nvPr/>
            </p:nvSpPr>
            <p:spPr bwMode="auto">
              <a:xfrm>
                <a:off x="2390" y="36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46" name="Freeform 4702"/>
              <p:cNvSpPr>
                <a:spLocks/>
              </p:cNvSpPr>
              <p:nvPr/>
            </p:nvSpPr>
            <p:spPr bwMode="auto">
              <a:xfrm>
                <a:off x="2388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47" name="Freeform 4703"/>
              <p:cNvSpPr>
                <a:spLocks/>
              </p:cNvSpPr>
              <p:nvPr/>
            </p:nvSpPr>
            <p:spPr bwMode="auto">
              <a:xfrm>
                <a:off x="2396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48" name="Freeform 4704"/>
              <p:cNvSpPr>
                <a:spLocks/>
              </p:cNvSpPr>
              <p:nvPr/>
            </p:nvSpPr>
            <p:spPr bwMode="auto">
              <a:xfrm>
                <a:off x="2379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49" name="Freeform 4705"/>
              <p:cNvSpPr>
                <a:spLocks/>
              </p:cNvSpPr>
              <p:nvPr/>
            </p:nvSpPr>
            <p:spPr bwMode="auto">
              <a:xfrm>
                <a:off x="2381" y="36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50" name="Freeform 4706"/>
              <p:cNvSpPr>
                <a:spLocks/>
              </p:cNvSpPr>
              <p:nvPr/>
            </p:nvSpPr>
            <p:spPr bwMode="auto">
              <a:xfrm>
                <a:off x="2382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51" name="Freeform 4707"/>
              <p:cNvSpPr>
                <a:spLocks/>
              </p:cNvSpPr>
              <p:nvPr/>
            </p:nvSpPr>
            <p:spPr bwMode="auto">
              <a:xfrm>
                <a:off x="2370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52" name="Freeform 4708"/>
              <p:cNvSpPr>
                <a:spLocks/>
              </p:cNvSpPr>
              <p:nvPr/>
            </p:nvSpPr>
            <p:spPr bwMode="auto">
              <a:xfrm>
                <a:off x="2361" y="36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53" name="Freeform 4709"/>
              <p:cNvSpPr>
                <a:spLocks/>
              </p:cNvSpPr>
              <p:nvPr/>
            </p:nvSpPr>
            <p:spPr bwMode="auto">
              <a:xfrm>
                <a:off x="2360" y="36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54" name="Freeform 4710"/>
              <p:cNvSpPr>
                <a:spLocks/>
              </p:cNvSpPr>
              <p:nvPr/>
            </p:nvSpPr>
            <p:spPr bwMode="auto">
              <a:xfrm>
                <a:off x="2481" y="36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55" name="Freeform 4711"/>
              <p:cNvSpPr>
                <a:spLocks/>
              </p:cNvSpPr>
              <p:nvPr/>
            </p:nvSpPr>
            <p:spPr bwMode="auto">
              <a:xfrm>
                <a:off x="2483" y="36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56" name="Freeform 4712"/>
              <p:cNvSpPr>
                <a:spLocks/>
              </p:cNvSpPr>
              <p:nvPr/>
            </p:nvSpPr>
            <p:spPr bwMode="auto">
              <a:xfrm>
                <a:off x="2480" y="36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57" name="Freeform 4713"/>
              <p:cNvSpPr>
                <a:spLocks/>
              </p:cNvSpPr>
              <p:nvPr/>
            </p:nvSpPr>
            <p:spPr bwMode="auto">
              <a:xfrm>
                <a:off x="2459" y="36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58" name="Freeform 4714"/>
              <p:cNvSpPr>
                <a:spLocks/>
              </p:cNvSpPr>
              <p:nvPr/>
            </p:nvSpPr>
            <p:spPr bwMode="auto">
              <a:xfrm>
                <a:off x="2460" y="36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59" name="Freeform 4715"/>
              <p:cNvSpPr>
                <a:spLocks/>
              </p:cNvSpPr>
              <p:nvPr/>
            </p:nvSpPr>
            <p:spPr bwMode="auto">
              <a:xfrm>
                <a:off x="2451" y="369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60" name="Freeform 4716"/>
              <p:cNvSpPr>
                <a:spLocks/>
              </p:cNvSpPr>
              <p:nvPr/>
            </p:nvSpPr>
            <p:spPr bwMode="auto">
              <a:xfrm>
                <a:off x="2457" y="369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61" name="Freeform 4717"/>
              <p:cNvSpPr>
                <a:spLocks/>
              </p:cNvSpPr>
              <p:nvPr/>
            </p:nvSpPr>
            <p:spPr bwMode="auto">
              <a:xfrm>
                <a:off x="2444" y="369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62" name="Freeform 4718"/>
              <p:cNvSpPr>
                <a:spLocks/>
              </p:cNvSpPr>
              <p:nvPr/>
            </p:nvSpPr>
            <p:spPr bwMode="auto">
              <a:xfrm>
                <a:off x="2441" y="36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63" name="Freeform 4719"/>
              <p:cNvSpPr>
                <a:spLocks/>
              </p:cNvSpPr>
              <p:nvPr/>
            </p:nvSpPr>
            <p:spPr bwMode="auto">
              <a:xfrm>
                <a:off x="2444" y="369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64" name="Freeform 4720"/>
              <p:cNvSpPr>
                <a:spLocks/>
              </p:cNvSpPr>
              <p:nvPr/>
            </p:nvSpPr>
            <p:spPr bwMode="auto">
              <a:xfrm>
                <a:off x="2444" y="36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65" name="Freeform 4721"/>
              <p:cNvSpPr>
                <a:spLocks/>
              </p:cNvSpPr>
              <p:nvPr/>
            </p:nvSpPr>
            <p:spPr bwMode="auto">
              <a:xfrm>
                <a:off x="2433" y="369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66" name="Freeform 4722"/>
              <p:cNvSpPr>
                <a:spLocks/>
              </p:cNvSpPr>
              <p:nvPr/>
            </p:nvSpPr>
            <p:spPr bwMode="auto">
              <a:xfrm>
                <a:off x="2436" y="369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67" name="Freeform 4723"/>
              <p:cNvSpPr>
                <a:spLocks/>
              </p:cNvSpPr>
              <p:nvPr/>
            </p:nvSpPr>
            <p:spPr bwMode="auto">
              <a:xfrm>
                <a:off x="2436" y="36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68" name="Freeform 4724"/>
              <p:cNvSpPr>
                <a:spLocks/>
              </p:cNvSpPr>
              <p:nvPr/>
            </p:nvSpPr>
            <p:spPr bwMode="auto">
              <a:xfrm>
                <a:off x="2436" y="36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69" name="Freeform 4725"/>
              <p:cNvSpPr>
                <a:spLocks/>
              </p:cNvSpPr>
              <p:nvPr/>
            </p:nvSpPr>
            <p:spPr bwMode="auto">
              <a:xfrm>
                <a:off x="2430" y="369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70" name="Freeform 4726"/>
              <p:cNvSpPr>
                <a:spLocks/>
              </p:cNvSpPr>
              <p:nvPr/>
            </p:nvSpPr>
            <p:spPr bwMode="auto">
              <a:xfrm>
                <a:off x="2430" y="369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71" name="Freeform 4727"/>
              <p:cNvSpPr>
                <a:spLocks/>
              </p:cNvSpPr>
              <p:nvPr/>
            </p:nvSpPr>
            <p:spPr bwMode="auto">
              <a:xfrm>
                <a:off x="2432" y="36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72" name="Freeform 4728"/>
              <p:cNvSpPr>
                <a:spLocks/>
              </p:cNvSpPr>
              <p:nvPr/>
            </p:nvSpPr>
            <p:spPr bwMode="auto">
              <a:xfrm>
                <a:off x="2432" y="36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73" name="Freeform 4729"/>
              <p:cNvSpPr>
                <a:spLocks/>
              </p:cNvSpPr>
              <p:nvPr/>
            </p:nvSpPr>
            <p:spPr bwMode="auto">
              <a:xfrm>
                <a:off x="2430" y="369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74" name="Freeform 4730"/>
              <p:cNvSpPr>
                <a:spLocks/>
              </p:cNvSpPr>
              <p:nvPr/>
            </p:nvSpPr>
            <p:spPr bwMode="auto">
              <a:xfrm>
                <a:off x="2430" y="369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75" name="Freeform 4731"/>
              <p:cNvSpPr>
                <a:spLocks/>
              </p:cNvSpPr>
              <p:nvPr/>
            </p:nvSpPr>
            <p:spPr bwMode="auto">
              <a:xfrm>
                <a:off x="2424" y="36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76" name="Freeform 4732"/>
              <p:cNvSpPr>
                <a:spLocks/>
              </p:cNvSpPr>
              <p:nvPr/>
            </p:nvSpPr>
            <p:spPr bwMode="auto">
              <a:xfrm>
                <a:off x="2427" y="36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77" name="Freeform 4733"/>
              <p:cNvSpPr>
                <a:spLocks/>
              </p:cNvSpPr>
              <p:nvPr/>
            </p:nvSpPr>
            <p:spPr bwMode="auto">
              <a:xfrm>
                <a:off x="2418" y="369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78" name="Freeform 4734"/>
              <p:cNvSpPr>
                <a:spLocks/>
              </p:cNvSpPr>
              <p:nvPr/>
            </p:nvSpPr>
            <p:spPr bwMode="auto">
              <a:xfrm>
                <a:off x="2421" y="369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59845" name="Group 6501"/>
            <p:cNvGrpSpPr>
              <a:grpSpLocks/>
            </p:cNvGrpSpPr>
            <p:nvPr/>
          </p:nvGrpSpPr>
          <p:grpSpPr bwMode="auto">
            <a:xfrm>
              <a:off x="2111" y="3664"/>
              <a:ext cx="441" cy="39"/>
              <a:chOff x="2111" y="3664"/>
              <a:chExt cx="441" cy="39"/>
            </a:xfrm>
          </p:grpSpPr>
          <p:sp>
            <p:nvSpPr>
              <p:cNvPr id="958080" name="Freeform 4736"/>
              <p:cNvSpPr>
                <a:spLocks/>
              </p:cNvSpPr>
              <p:nvPr/>
            </p:nvSpPr>
            <p:spPr bwMode="auto">
              <a:xfrm>
                <a:off x="2417" y="36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81" name="Freeform 4737"/>
              <p:cNvSpPr>
                <a:spLocks/>
              </p:cNvSpPr>
              <p:nvPr/>
            </p:nvSpPr>
            <p:spPr bwMode="auto">
              <a:xfrm>
                <a:off x="2417" y="36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82" name="Freeform 4738"/>
              <p:cNvSpPr>
                <a:spLocks/>
              </p:cNvSpPr>
              <p:nvPr/>
            </p:nvSpPr>
            <p:spPr bwMode="auto">
              <a:xfrm>
                <a:off x="2418" y="36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83" name="Freeform 4739"/>
              <p:cNvSpPr>
                <a:spLocks/>
              </p:cNvSpPr>
              <p:nvPr/>
            </p:nvSpPr>
            <p:spPr bwMode="auto">
              <a:xfrm>
                <a:off x="2418" y="369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84" name="Freeform 4740"/>
              <p:cNvSpPr>
                <a:spLocks/>
              </p:cNvSpPr>
              <p:nvPr/>
            </p:nvSpPr>
            <p:spPr bwMode="auto">
              <a:xfrm>
                <a:off x="2403" y="36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85" name="Freeform 4741"/>
              <p:cNvSpPr>
                <a:spLocks/>
              </p:cNvSpPr>
              <p:nvPr/>
            </p:nvSpPr>
            <p:spPr bwMode="auto">
              <a:xfrm>
                <a:off x="2405" y="369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86" name="Freeform 4742"/>
              <p:cNvSpPr>
                <a:spLocks/>
              </p:cNvSpPr>
              <p:nvPr/>
            </p:nvSpPr>
            <p:spPr bwMode="auto">
              <a:xfrm>
                <a:off x="2405" y="369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87" name="Freeform 4743"/>
              <p:cNvSpPr>
                <a:spLocks/>
              </p:cNvSpPr>
              <p:nvPr/>
            </p:nvSpPr>
            <p:spPr bwMode="auto">
              <a:xfrm>
                <a:off x="2403" y="36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88" name="Freeform 4744"/>
              <p:cNvSpPr>
                <a:spLocks/>
              </p:cNvSpPr>
              <p:nvPr/>
            </p:nvSpPr>
            <p:spPr bwMode="auto">
              <a:xfrm>
                <a:off x="2402" y="369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89" name="Freeform 4745"/>
              <p:cNvSpPr>
                <a:spLocks/>
              </p:cNvSpPr>
              <p:nvPr/>
            </p:nvSpPr>
            <p:spPr bwMode="auto">
              <a:xfrm>
                <a:off x="2397" y="36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90" name="Freeform 4746"/>
              <p:cNvSpPr>
                <a:spLocks/>
              </p:cNvSpPr>
              <p:nvPr/>
            </p:nvSpPr>
            <p:spPr bwMode="auto">
              <a:xfrm>
                <a:off x="2400" y="36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91" name="Freeform 4747"/>
              <p:cNvSpPr>
                <a:spLocks/>
              </p:cNvSpPr>
              <p:nvPr/>
            </p:nvSpPr>
            <p:spPr bwMode="auto">
              <a:xfrm>
                <a:off x="2397" y="36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92" name="Freeform 4748"/>
              <p:cNvSpPr>
                <a:spLocks/>
              </p:cNvSpPr>
              <p:nvPr/>
            </p:nvSpPr>
            <p:spPr bwMode="auto">
              <a:xfrm>
                <a:off x="2402" y="36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93" name="Freeform 4749"/>
              <p:cNvSpPr>
                <a:spLocks/>
              </p:cNvSpPr>
              <p:nvPr/>
            </p:nvSpPr>
            <p:spPr bwMode="auto">
              <a:xfrm>
                <a:off x="2397" y="36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94" name="Freeform 4750"/>
              <p:cNvSpPr>
                <a:spLocks/>
              </p:cNvSpPr>
              <p:nvPr/>
            </p:nvSpPr>
            <p:spPr bwMode="auto">
              <a:xfrm>
                <a:off x="2391" y="36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95" name="Freeform 4751"/>
              <p:cNvSpPr>
                <a:spLocks/>
              </p:cNvSpPr>
              <p:nvPr/>
            </p:nvSpPr>
            <p:spPr bwMode="auto">
              <a:xfrm>
                <a:off x="2396" y="36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96" name="Freeform 4752"/>
              <p:cNvSpPr>
                <a:spLocks/>
              </p:cNvSpPr>
              <p:nvPr/>
            </p:nvSpPr>
            <p:spPr bwMode="auto">
              <a:xfrm>
                <a:off x="2396" y="36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97" name="Freeform 4753"/>
              <p:cNvSpPr>
                <a:spLocks/>
              </p:cNvSpPr>
              <p:nvPr/>
            </p:nvSpPr>
            <p:spPr bwMode="auto">
              <a:xfrm>
                <a:off x="2394" y="369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98" name="Freeform 4754"/>
              <p:cNvSpPr>
                <a:spLocks/>
              </p:cNvSpPr>
              <p:nvPr/>
            </p:nvSpPr>
            <p:spPr bwMode="auto">
              <a:xfrm>
                <a:off x="2396" y="36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099" name="Freeform 4755"/>
              <p:cNvSpPr>
                <a:spLocks/>
              </p:cNvSpPr>
              <p:nvPr/>
            </p:nvSpPr>
            <p:spPr bwMode="auto">
              <a:xfrm>
                <a:off x="2382" y="369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00" name="Freeform 4756"/>
              <p:cNvSpPr>
                <a:spLocks/>
              </p:cNvSpPr>
              <p:nvPr/>
            </p:nvSpPr>
            <p:spPr bwMode="auto">
              <a:xfrm>
                <a:off x="2436" y="36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01" name="Freeform 4757"/>
              <p:cNvSpPr>
                <a:spLocks/>
              </p:cNvSpPr>
              <p:nvPr/>
            </p:nvSpPr>
            <p:spPr bwMode="auto">
              <a:xfrm>
                <a:off x="2435" y="36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02" name="Freeform 4758"/>
              <p:cNvSpPr>
                <a:spLocks/>
              </p:cNvSpPr>
              <p:nvPr/>
            </p:nvSpPr>
            <p:spPr bwMode="auto">
              <a:xfrm>
                <a:off x="2432" y="368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03" name="Freeform 4759"/>
              <p:cNvSpPr>
                <a:spLocks/>
              </p:cNvSpPr>
              <p:nvPr/>
            </p:nvSpPr>
            <p:spPr bwMode="auto">
              <a:xfrm>
                <a:off x="2433" y="36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04" name="Freeform 4760"/>
              <p:cNvSpPr>
                <a:spLocks/>
              </p:cNvSpPr>
              <p:nvPr/>
            </p:nvSpPr>
            <p:spPr bwMode="auto">
              <a:xfrm>
                <a:off x="2426" y="36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05" name="Freeform 4761"/>
              <p:cNvSpPr>
                <a:spLocks/>
              </p:cNvSpPr>
              <p:nvPr/>
            </p:nvSpPr>
            <p:spPr bwMode="auto">
              <a:xfrm>
                <a:off x="2429" y="36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06" name="Freeform 4762"/>
              <p:cNvSpPr>
                <a:spLocks/>
              </p:cNvSpPr>
              <p:nvPr/>
            </p:nvSpPr>
            <p:spPr bwMode="auto">
              <a:xfrm>
                <a:off x="2427" y="36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07" name="Freeform 4763"/>
              <p:cNvSpPr>
                <a:spLocks/>
              </p:cNvSpPr>
              <p:nvPr/>
            </p:nvSpPr>
            <p:spPr bwMode="auto">
              <a:xfrm>
                <a:off x="2426" y="368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08" name="Freeform 4764"/>
              <p:cNvSpPr>
                <a:spLocks/>
              </p:cNvSpPr>
              <p:nvPr/>
            </p:nvSpPr>
            <p:spPr bwMode="auto">
              <a:xfrm>
                <a:off x="2427" y="36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09" name="Freeform 4765"/>
              <p:cNvSpPr>
                <a:spLocks/>
              </p:cNvSpPr>
              <p:nvPr/>
            </p:nvSpPr>
            <p:spPr bwMode="auto">
              <a:xfrm>
                <a:off x="2430" y="36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10" name="Freeform 4766"/>
              <p:cNvSpPr>
                <a:spLocks/>
              </p:cNvSpPr>
              <p:nvPr/>
            </p:nvSpPr>
            <p:spPr bwMode="auto">
              <a:xfrm>
                <a:off x="2430" y="36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11" name="Freeform 4767"/>
              <p:cNvSpPr>
                <a:spLocks/>
              </p:cNvSpPr>
              <p:nvPr/>
            </p:nvSpPr>
            <p:spPr bwMode="auto">
              <a:xfrm>
                <a:off x="2429" y="36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12" name="Freeform 4768"/>
              <p:cNvSpPr>
                <a:spLocks/>
              </p:cNvSpPr>
              <p:nvPr/>
            </p:nvSpPr>
            <p:spPr bwMode="auto">
              <a:xfrm>
                <a:off x="2421" y="36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13" name="Freeform 4769"/>
              <p:cNvSpPr>
                <a:spLocks/>
              </p:cNvSpPr>
              <p:nvPr/>
            </p:nvSpPr>
            <p:spPr bwMode="auto">
              <a:xfrm>
                <a:off x="2423" y="36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14" name="Freeform 4770"/>
              <p:cNvSpPr>
                <a:spLocks/>
              </p:cNvSpPr>
              <p:nvPr/>
            </p:nvSpPr>
            <p:spPr bwMode="auto">
              <a:xfrm>
                <a:off x="2423" y="36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15" name="Freeform 4771"/>
              <p:cNvSpPr>
                <a:spLocks/>
              </p:cNvSpPr>
              <p:nvPr/>
            </p:nvSpPr>
            <p:spPr bwMode="auto">
              <a:xfrm>
                <a:off x="2415" y="36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16" name="Freeform 4772"/>
              <p:cNvSpPr>
                <a:spLocks/>
              </p:cNvSpPr>
              <p:nvPr/>
            </p:nvSpPr>
            <p:spPr bwMode="auto">
              <a:xfrm>
                <a:off x="2403" y="368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17" name="Freeform 4773"/>
              <p:cNvSpPr>
                <a:spLocks/>
              </p:cNvSpPr>
              <p:nvPr/>
            </p:nvSpPr>
            <p:spPr bwMode="auto">
              <a:xfrm>
                <a:off x="2412" y="36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18" name="Freeform 4774"/>
              <p:cNvSpPr>
                <a:spLocks/>
              </p:cNvSpPr>
              <p:nvPr/>
            </p:nvSpPr>
            <p:spPr bwMode="auto">
              <a:xfrm>
                <a:off x="2408" y="36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19" name="Freeform 4775"/>
              <p:cNvSpPr>
                <a:spLocks/>
              </p:cNvSpPr>
              <p:nvPr/>
            </p:nvSpPr>
            <p:spPr bwMode="auto">
              <a:xfrm>
                <a:off x="2412" y="36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20" name="Freeform 4776"/>
              <p:cNvSpPr>
                <a:spLocks/>
              </p:cNvSpPr>
              <p:nvPr/>
            </p:nvSpPr>
            <p:spPr bwMode="auto">
              <a:xfrm>
                <a:off x="2408" y="36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21" name="Freeform 4777"/>
              <p:cNvSpPr>
                <a:spLocks/>
              </p:cNvSpPr>
              <p:nvPr/>
            </p:nvSpPr>
            <p:spPr bwMode="auto">
              <a:xfrm>
                <a:off x="2408" y="36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22" name="Freeform 4778"/>
              <p:cNvSpPr>
                <a:spLocks/>
              </p:cNvSpPr>
              <p:nvPr/>
            </p:nvSpPr>
            <p:spPr bwMode="auto">
              <a:xfrm>
                <a:off x="2409" y="36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23" name="Freeform 4779"/>
              <p:cNvSpPr>
                <a:spLocks/>
              </p:cNvSpPr>
              <p:nvPr/>
            </p:nvSpPr>
            <p:spPr bwMode="auto">
              <a:xfrm>
                <a:off x="2396" y="36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24" name="Freeform 4780"/>
              <p:cNvSpPr>
                <a:spLocks/>
              </p:cNvSpPr>
              <p:nvPr/>
            </p:nvSpPr>
            <p:spPr bwMode="auto">
              <a:xfrm>
                <a:off x="2397" y="36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25" name="Freeform 4781"/>
              <p:cNvSpPr>
                <a:spLocks/>
              </p:cNvSpPr>
              <p:nvPr/>
            </p:nvSpPr>
            <p:spPr bwMode="auto">
              <a:xfrm>
                <a:off x="2396" y="36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26" name="Freeform 4782"/>
              <p:cNvSpPr>
                <a:spLocks/>
              </p:cNvSpPr>
              <p:nvPr/>
            </p:nvSpPr>
            <p:spPr bwMode="auto">
              <a:xfrm>
                <a:off x="2390" y="36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27" name="Freeform 4783"/>
              <p:cNvSpPr>
                <a:spLocks/>
              </p:cNvSpPr>
              <p:nvPr/>
            </p:nvSpPr>
            <p:spPr bwMode="auto">
              <a:xfrm>
                <a:off x="2394" y="368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28" name="Freeform 4784"/>
              <p:cNvSpPr>
                <a:spLocks/>
              </p:cNvSpPr>
              <p:nvPr/>
            </p:nvSpPr>
            <p:spPr bwMode="auto">
              <a:xfrm>
                <a:off x="2394" y="36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29" name="Freeform 4785"/>
              <p:cNvSpPr>
                <a:spLocks/>
              </p:cNvSpPr>
              <p:nvPr/>
            </p:nvSpPr>
            <p:spPr bwMode="auto">
              <a:xfrm>
                <a:off x="2396" y="368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30" name="Freeform 4786"/>
              <p:cNvSpPr>
                <a:spLocks/>
              </p:cNvSpPr>
              <p:nvPr/>
            </p:nvSpPr>
            <p:spPr bwMode="auto">
              <a:xfrm>
                <a:off x="2381" y="36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31" name="Freeform 4787"/>
              <p:cNvSpPr>
                <a:spLocks/>
              </p:cNvSpPr>
              <p:nvPr/>
            </p:nvSpPr>
            <p:spPr bwMode="auto">
              <a:xfrm>
                <a:off x="2382" y="36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32" name="Freeform 4788"/>
              <p:cNvSpPr>
                <a:spLocks/>
              </p:cNvSpPr>
              <p:nvPr/>
            </p:nvSpPr>
            <p:spPr bwMode="auto">
              <a:xfrm>
                <a:off x="2387" y="36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33" name="Freeform 4789"/>
              <p:cNvSpPr>
                <a:spLocks/>
              </p:cNvSpPr>
              <p:nvPr/>
            </p:nvSpPr>
            <p:spPr bwMode="auto">
              <a:xfrm>
                <a:off x="2379" y="36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34" name="Freeform 4790"/>
              <p:cNvSpPr>
                <a:spLocks/>
              </p:cNvSpPr>
              <p:nvPr/>
            </p:nvSpPr>
            <p:spPr bwMode="auto">
              <a:xfrm>
                <a:off x="2385" y="36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35" name="Freeform 4791"/>
              <p:cNvSpPr>
                <a:spLocks/>
              </p:cNvSpPr>
              <p:nvPr/>
            </p:nvSpPr>
            <p:spPr bwMode="auto">
              <a:xfrm>
                <a:off x="2370" y="368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36" name="Freeform 4792"/>
              <p:cNvSpPr>
                <a:spLocks/>
              </p:cNvSpPr>
              <p:nvPr/>
            </p:nvSpPr>
            <p:spPr bwMode="auto">
              <a:xfrm>
                <a:off x="2376" y="36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37" name="Freeform 4793"/>
              <p:cNvSpPr>
                <a:spLocks/>
              </p:cNvSpPr>
              <p:nvPr/>
            </p:nvSpPr>
            <p:spPr bwMode="auto">
              <a:xfrm>
                <a:off x="2367" y="36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38" name="Freeform 4794"/>
              <p:cNvSpPr>
                <a:spLocks/>
              </p:cNvSpPr>
              <p:nvPr/>
            </p:nvSpPr>
            <p:spPr bwMode="auto">
              <a:xfrm>
                <a:off x="2366" y="36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39" name="Freeform 4795"/>
              <p:cNvSpPr>
                <a:spLocks/>
              </p:cNvSpPr>
              <p:nvPr/>
            </p:nvSpPr>
            <p:spPr bwMode="auto">
              <a:xfrm>
                <a:off x="2354" y="36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40" name="Freeform 4796"/>
              <p:cNvSpPr>
                <a:spLocks/>
              </p:cNvSpPr>
              <p:nvPr/>
            </p:nvSpPr>
            <p:spPr bwMode="auto">
              <a:xfrm>
                <a:off x="2357" y="36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41" name="Freeform 4797"/>
              <p:cNvSpPr>
                <a:spLocks/>
              </p:cNvSpPr>
              <p:nvPr/>
            </p:nvSpPr>
            <p:spPr bwMode="auto">
              <a:xfrm>
                <a:off x="2336" y="36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42" name="Freeform 4798"/>
              <p:cNvSpPr>
                <a:spLocks/>
              </p:cNvSpPr>
              <p:nvPr/>
            </p:nvSpPr>
            <p:spPr bwMode="auto">
              <a:xfrm>
                <a:off x="2315" y="36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43" name="Freeform 4799"/>
              <p:cNvSpPr>
                <a:spLocks/>
              </p:cNvSpPr>
              <p:nvPr/>
            </p:nvSpPr>
            <p:spPr bwMode="auto">
              <a:xfrm>
                <a:off x="2501" y="368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44" name="Freeform 4800"/>
              <p:cNvSpPr>
                <a:spLocks/>
              </p:cNvSpPr>
              <p:nvPr/>
            </p:nvSpPr>
            <p:spPr bwMode="auto">
              <a:xfrm>
                <a:off x="2490" y="36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45" name="Freeform 4801"/>
              <p:cNvSpPr>
                <a:spLocks/>
              </p:cNvSpPr>
              <p:nvPr/>
            </p:nvSpPr>
            <p:spPr bwMode="auto">
              <a:xfrm>
                <a:off x="2472" y="36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46" name="Freeform 4802"/>
              <p:cNvSpPr>
                <a:spLocks/>
              </p:cNvSpPr>
              <p:nvPr/>
            </p:nvSpPr>
            <p:spPr bwMode="auto">
              <a:xfrm>
                <a:off x="2469" y="36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47" name="Freeform 4803"/>
              <p:cNvSpPr>
                <a:spLocks/>
              </p:cNvSpPr>
              <p:nvPr/>
            </p:nvSpPr>
            <p:spPr bwMode="auto">
              <a:xfrm>
                <a:off x="2462" y="36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48" name="Freeform 4804"/>
              <p:cNvSpPr>
                <a:spLocks/>
              </p:cNvSpPr>
              <p:nvPr/>
            </p:nvSpPr>
            <p:spPr bwMode="auto">
              <a:xfrm>
                <a:off x="2459" y="36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49" name="Freeform 4805"/>
              <p:cNvSpPr>
                <a:spLocks/>
              </p:cNvSpPr>
              <p:nvPr/>
            </p:nvSpPr>
            <p:spPr bwMode="auto">
              <a:xfrm>
                <a:off x="2453" y="36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50" name="Freeform 4806"/>
              <p:cNvSpPr>
                <a:spLocks/>
              </p:cNvSpPr>
              <p:nvPr/>
            </p:nvSpPr>
            <p:spPr bwMode="auto">
              <a:xfrm>
                <a:off x="2444" y="36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51" name="Freeform 4807"/>
              <p:cNvSpPr>
                <a:spLocks/>
              </p:cNvSpPr>
              <p:nvPr/>
            </p:nvSpPr>
            <p:spPr bwMode="auto">
              <a:xfrm>
                <a:off x="2439" y="36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52" name="Freeform 4808"/>
              <p:cNvSpPr>
                <a:spLocks/>
              </p:cNvSpPr>
              <p:nvPr/>
            </p:nvSpPr>
            <p:spPr bwMode="auto">
              <a:xfrm>
                <a:off x="2447" y="36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53" name="Freeform 4809"/>
              <p:cNvSpPr>
                <a:spLocks/>
              </p:cNvSpPr>
              <p:nvPr/>
            </p:nvSpPr>
            <p:spPr bwMode="auto">
              <a:xfrm>
                <a:off x="2436" y="36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54" name="Freeform 4810"/>
              <p:cNvSpPr>
                <a:spLocks/>
              </p:cNvSpPr>
              <p:nvPr/>
            </p:nvSpPr>
            <p:spPr bwMode="auto">
              <a:xfrm>
                <a:off x="2436" y="36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55" name="Freeform 4811"/>
              <p:cNvSpPr>
                <a:spLocks/>
              </p:cNvSpPr>
              <p:nvPr/>
            </p:nvSpPr>
            <p:spPr bwMode="auto">
              <a:xfrm>
                <a:off x="2433" y="36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56" name="Freeform 4812"/>
              <p:cNvSpPr>
                <a:spLocks/>
              </p:cNvSpPr>
              <p:nvPr/>
            </p:nvSpPr>
            <p:spPr bwMode="auto">
              <a:xfrm>
                <a:off x="2438" y="36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57" name="Freeform 4813"/>
              <p:cNvSpPr>
                <a:spLocks/>
              </p:cNvSpPr>
              <p:nvPr/>
            </p:nvSpPr>
            <p:spPr bwMode="auto">
              <a:xfrm>
                <a:off x="2438" y="36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58" name="Freeform 4814"/>
              <p:cNvSpPr>
                <a:spLocks/>
              </p:cNvSpPr>
              <p:nvPr/>
            </p:nvSpPr>
            <p:spPr bwMode="auto">
              <a:xfrm>
                <a:off x="2435" y="368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59" name="Freeform 4815"/>
              <p:cNvSpPr>
                <a:spLocks/>
              </p:cNvSpPr>
              <p:nvPr/>
            </p:nvSpPr>
            <p:spPr bwMode="auto">
              <a:xfrm>
                <a:off x="2426" y="36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60" name="Freeform 4816"/>
              <p:cNvSpPr>
                <a:spLocks/>
              </p:cNvSpPr>
              <p:nvPr/>
            </p:nvSpPr>
            <p:spPr bwMode="auto">
              <a:xfrm>
                <a:off x="2427" y="36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61" name="Freeform 4817"/>
              <p:cNvSpPr>
                <a:spLocks/>
              </p:cNvSpPr>
              <p:nvPr/>
            </p:nvSpPr>
            <p:spPr bwMode="auto">
              <a:xfrm>
                <a:off x="2429" y="36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62" name="Freeform 4818"/>
              <p:cNvSpPr>
                <a:spLocks/>
              </p:cNvSpPr>
              <p:nvPr/>
            </p:nvSpPr>
            <p:spPr bwMode="auto">
              <a:xfrm>
                <a:off x="2424" y="36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63" name="Freeform 4819"/>
              <p:cNvSpPr>
                <a:spLocks/>
              </p:cNvSpPr>
              <p:nvPr/>
            </p:nvSpPr>
            <p:spPr bwMode="auto">
              <a:xfrm>
                <a:off x="2430" y="368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64" name="Freeform 4820"/>
              <p:cNvSpPr>
                <a:spLocks/>
              </p:cNvSpPr>
              <p:nvPr/>
            </p:nvSpPr>
            <p:spPr bwMode="auto">
              <a:xfrm>
                <a:off x="2429" y="36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65" name="Freeform 4821"/>
              <p:cNvSpPr>
                <a:spLocks/>
              </p:cNvSpPr>
              <p:nvPr/>
            </p:nvSpPr>
            <p:spPr bwMode="auto">
              <a:xfrm>
                <a:off x="2418" y="36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66" name="Freeform 4822"/>
              <p:cNvSpPr>
                <a:spLocks/>
              </p:cNvSpPr>
              <p:nvPr/>
            </p:nvSpPr>
            <p:spPr bwMode="auto">
              <a:xfrm>
                <a:off x="2418" y="36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67" name="Freeform 4823"/>
              <p:cNvSpPr>
                <a:spLocks/>
              </p:cNvSpPr>
              <p:nvPr/>
            </p:nvSpPr>
            <p:spPr bwMode="auto">
              <a:xfrm>
                <a:off x="2415" y="36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68" name="Freeform 4824"/>
              <p:cNvSpPr>
                <a:spLocks/>
              </p:cNvSpPr>
              <p:nvPr/>
            </p:nvSpPr>
            <p:spPr bwMode="auto">
              <a:xfrm>
                <a:off x="2423" y="36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69" name="Freeform 4825"/>
              <p:cNvSpPr>
                <a:spLocks/>
              </p:cNvSpPr>
              <p:nvPr/>
            </p:nvSpPr>
            <p:spPr bwMode="auto">
              <a:xfrm>
                <a:off x="2415" y="36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70" name="Freeform 4826"/>
              <p:cNvSpPr>
                <a:spLocks/>
              </p:cNvSpPr>
              <p:nvPr/>
            </p:nvSpPr>
            <p:spPr bwMode="auto">
              <a:xfrm>
                <a:off x="2415" y="36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71" name="Freeform 4827"/>
              <p:cNvSpPr>
                <a:spLocks/>
              </p:cNvSpPr>
              <p:nvPr/>
            </p:nvSpPr>
            <p:spPr bwMode="auto">
              <a:xfrm>
                <a:off x="2411" y="36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72" name="Freeform 4828"/>
              <p:cNvSpPr>
                <a:spLocks/>
              </p:cNvSpPr>
              <p:nvPr/>
            </p:nvSpPr>
            <p:spPr bwMode="auto">
              <a:xfrm>
                <a:off x="2409" y="36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73" name="Freeform 4829"/>
              <p:cNvSpPr>
                <a:spLocks/>
              </p:cNvSpPr>
              <p:nvPr/>
            </p:nvSpPr>
            <p:spPr bwMode="auto">
              <a:xfrm>
                <a:off x="2399" y="368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74" name="Freeform 4830"/>
              <p:cNvSpPr>
                <a:spLocks/>
              </p:cNvSpPr>
              <p:nvPr/>
            </p:nvSpPr>
            <p:spPr bwMode="auto">
              <a:xfrm>
                <a:off x="2400" y="36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75" name="Freeform 4831"/>
              <p:cNvSpPr>
                <a:spLocks/>
              </p:cNvSpPr>
              <p:nvPr/>
            </p:nvSpPr>
            <p:spPr bwMode="auto">
              <a:xfrm>
                <a:off x="2397" y="36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76" name="Freeform 4832"/>
              <p:cNvSpPr>
                <a:spLocks/>
              </p:cNvSpPr>
              <p:nvPr/>
            </p:nvSpPr>
            <p:spPr bwMode="auto">
              <a:xfrm>
                <a:off x="2397" y="368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77" name="Freeform 4833"/>
              <p:cNvSpPr>
                <a:spLocks/>
              </p:cNvSpPr>
              <p:nvPr/>
            </p:nvSpPr>
            <p:spPr bwMode="auto">
              <a:xfrm>
                <a:off x="2393" y="36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78" name="Freeform 4834"/>
              <p:cNvSpPr>
                <a:spLocks/>
              </p:cNvSpPr>
              <p:nvPr/>
            </p:nvSpPr>
            <p:spPr bwMode="auto">
              <a:xfrm>
                <a:off x="2393" y="36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79" name="Freeform 4835"/>
              <p:cNvSpPr>
                <a:spLocks/>
              </p:cNvSpPr>
              <p:nvPr/>
            </p:nvSpPr>
            <p:spPr bwMode="auto">
              <a:xfrm>
                <a:off x="2388" y="36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80" name="Freeform 4836"/>
              <p:cNvSpPr>
                <a:spLocks/>
              </p:cNvSpPr>
              <p:nvPr/>
            </p:nvSpPr>
            <p:spPr bwMode="auto">
              <a:xfrm>
                <a:off x="2390" y="36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81" name="Freeform 4837"/>
              <p:cNvSpPr>
                <a:spLocks/>
              </p:cNvSpPr>
              <p:nvPr/>
            </p:nvSpPr>
            <p:spPr bwMode="auto">
              <a:xfrm>
                <a:off x="2388" y="36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82" name="Freeform 4838"/>
              <p:cNvSpPr>
                <a:spLocks/>
              </p:cNvSpPr>
              <p:nvPr/>
            </p:nvSpPr>
            <p:spPr bwMode="auto">
              <a:xfrm>
                <a:off x="2390" y="36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83" name="Freeform 4839"/>
              <p:cNvSpPr>
                <a:spLocks/>
              </p:cNvSpPr>
              <p:nvPr/>
            </p:nvSpPr>
            <p:spPr bwMode="auto">
              <a:xfrm>
                <a:off x="2388" y="36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84" name="Freeform 4840"/>
              <p:cNvSpPr>
                <a:spLocks/>
              </p:cNvSpPr>
              <p:nvPr/>
            </p:nvSpPr>
            <p:spPr bwMode="auto">
              <a:xfrm>
                <a:off x="2379" y="36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85" name="Freeform 4841"/>
              <p:cNvSpPr>
                <a:spLocks/>
              </p:cNvSpPr>
              <p:nvPr/>
            </p:nvSpPr>
            <p:spPr bwMode="auto">
              <a:xfrm>
                <a:off x="2372" y="36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86" name="Freeform 4842"/>
              <p:cNvSpPr>
                <a:spLocks/>
              </p:cNvSpPr>
              <p:nvPr/>
            </p:nvSpPr>
            <p:spPr bwMode="auto">
              <a:xfrm>
                <a:off x="2369" y="36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87" name="Freeform 4843"/>
              <p:cNvSpPr>
                <a:spLocks/>
              </p:cNvSpPr>
              <p:nvPr/>
            </p:nvSpPr>
            <p:spPr bwMode="auto">
              <a:xfrm>
                <a:off x="2375" y="36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88" name="Freeform 4844"/>
              <p:cNvSpPr>
                <a:spLocks/>
              </p:cNvSpPr>
              <p:nvPr/>
            </p:nvSpPr>
            <p:spPr bwMode="auto">
              <a:xfrm>
                <a:off x="2375" y="36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89" name="Freeform 4845"/>
              <p:cNvSpPr>
                <a:spLocks/>
              </p:cNvSpPr>
              <p:nvPr/>
            </p:nvSpPr>
            <p:spPr bwMode="auto">
              <a:xfrm>
                <a:off x="2363" y="36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90" name="Freeform 4846"/>
              <p:cNvSpPr>
                <a:spLocks/>
              </p:cNvSpPr>
              <p:nvPr/>
            </p:nvSpPr>
            <p:spPr bwMode="auto">
              <a:xfrm>
                <a:off x="2364" y="36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91" name="Freeform 4847"/>
              <p:cNvSpPr>
                <a:spLocks/>
              </p:cNvSpPr>
              <p:nvPr/>
            </p:nvSpPr>
            <p:spPr bwMode="auto">
              <a:xfrm>
                <a:off x="2352" y="36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92" name="Freeform 4848"/>
              <p:cNvSpPr>
                <a:spLocks/>
              </p:cNvSpPr>
              <p:nvPr/>
            </p:nvSpPr>
            <p:spPr bwMode="auto">
              <a:xfrm>
                <a:off x="2351" y="36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93" name="Freeform 4849"/>
              <p:cNvSpPr>
                <a:spLocks/>
              </p:cNvSpPr>
              <p:nvPr/>
            </p:nvSpPr>
            <p:spPr bwMode="auto">
              <a:xfrm>
                <a:off x="2501" y="36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94" name="Freeform 4850"/>
              <p:cNvSpPr>
                <a:spLocks/>
              </p:cNvSpPr>
              <p:nvPr/>
            </p:nvSpPr>
            <p:spPr bwMode="auto">
              <a:xfrm>
                <a:off x="2477" y="36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95" name="Freeform 4851"/>
              <p:cNvSpPr>
                <a:spLocks/>
              </p:cNvSpPr>
              <p:nvPr/>
            </p:nvSpPr>
            <p:spPr bwMode="auto">
              <a:xfrm>
                <a:off x="2474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96" name="Freeform 4852"/>
              <p:cNvSpPr>
                <a:spLocks/>
              </p:cNvSpPr>
              <p:nvPr/>
            </p:nvSpPr>
            <p:spPr bwMode="auto">
              <a:xfrm>
                <a:off x="2472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97" name="Freeform 4853"/>
              <p:cNvSpPr>
                <a:spLocks/>
              </p:cNvSpPr>
              <p:nvPr/>
            </p:nvSpPr>
            <p:spPr bwMode="auto">
              <a:xfrm>
                <a:off x="2469" y="36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98" name="Freeform 4854"/>
              <p:cNvSpPr>
                <a:spLocks/>
              </p:cNvSpPr>
              <p:nvPr/>
            </p:nvSpPr>
            <p:spPr bwMode="auto">
              <a:xfrm>
                <a:off x="2460" y="36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199" name="Freeform 4855"/>
              <p:cNvSpPr>
                <a:spLocks/>
              </p:cNvSpPr>
              <p:nvPr/>
            </p:nvSpPr>
            <p:spPr bwMode="auto">
              <a:xfrm>
                <a:off x="2465" y="36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00" name="Freeform 4856"/>
              <p:cNvSpPr>
                <a:spLocks/>
              </p:cNvSpPr>
              <p:nvPr/>
            </p:nvSpPr>
            <p:spPr bwMode="auto">
              <a:xfrm>
                <a:off x="2366" y="36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01" name="Freeform 4857"/>
              <p:cNvSpPr>
                <a:spLocks/>
              </p:cNvSpPr>
              <p:nvPr/>
            </p:nvSpPr>
            <p:spPr bwMode="auto">
              <a:xfrm>
                <a:off x="2364" y="36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02" name="Freeform 4858"/>
              <p:cNvSpPr>
                <a:spLocks/>
              </p:cNvSpPr>
              <p:nvPr/>
            </p:nvSpPr>
            <p:spPr bwMode="auto">
              <a:xfrm>
                <a:off x="2367" y="36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03" name="Freeform 4859"/>
              <p:cNvSpPr>
                <a:spLocks/>
              </p:cNvSpPr>
              <p:nvPr/>
            </p:nvSpPr>
            <p:spPr bwMode="auto">
              <a:xfrm>
                <a:off x="2364" y="36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04" name="Freeform 4860"/>
              <p:cNvSpPr>
                <a:spLocks/>
              </p:cNvSpPr>
              <p:nvPr/>
            </p:nvSpPr>
            <p:spPr bwMode="auto">
              <a:xfrm>
                <a:off x="2360" y="36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05" name="Freeform 4861"/>
              <p:cNvSpPr>
                <a:spLocks/>
              </p:cNvSpPr>
              <p:nvPr/>
            </p:nvSpPr>
            <p:spPr bwMode="auto">
              <a:xfrm>
                <a:off x="2352" y="36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06" name="Freeform 4862"/>
              <p:cNvSpPr>
                <a:spLocks/>
              </p:cNvSpPr>
              <p:nvPr/>
            </p:nvSpPr>
            <p:spPr bwMode="auto">
              <a:xfrm>
                <a:off x="2351" y="36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07" name="Freeform 4863"/>
              <p:cNvSpPr>
                <a:spLocks/>
              </p:cNvSpPr>
              <p:nvPr/>
            </p:nvSpPr>
            <p:spPr bwMode="auto">
              <a:xfrm>
                <a:off x="2346" y="36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08" name="Freeform 4864"/>
              <p:cNvSpPr>
                <a:spLocks/>
              </p:cNvSpPr>
              <p:nvPr/>
            </p:nvSpPr>
            <p:spPr bwMode="auto">
              <a:xfrm>
                <a:off x="2331" y="36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09" name="Freeform 4865"/>
              <p:cNvSpPr>
                <a:spLocks/>
              </p:cNvSpPr>
              <p:nvPr/>
            </p:nvSpPr>
            <p:spPr bwMode="auto">
              <a:xfrm>
                <a:off x="2331" y="36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10" name="Freeform 4866"/>
              <p:cNvSpPr>
                <a:spLocks/>
              </p:cNvSpPr>
              <p:nvPr/>
            </p:nvSpPr>
            <p:spPr bwMode="auto">
              <a:xfrm>
                <a:off x="2318" y="36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11" name="Freeform 4867"/>
              <p:cNvSpPr>
                <a:spLocks/>
              </p:cNvSpPr>
              <p:nvPr/>
            </p:nvSpPr>
            <p:spPr bwMode="auto">
              <a:xfrm>
                <a:off x="2184" y="36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12" name="Freeform 4868"/>
              <p:cNvSpPr>
                <a:spLocks/>
              </p:cNvSpPr>
              <p:nvPr/>
            </p:nvSpPr>
            <p:spPr bwMode="auto">
              <a:xfrm>
                <a:off x="2187" y="36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13" name="Freeform 4869"/>
              <p:cNvSpPr>
                <a:spLocks/>
              </p:cNvSpPr>
              <p:nvPr/>
            </p:nvSpPr>
            <p:spPr bwMode="auto">
              <a:xfrm>
                <a:off x="2535" y="36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14" name="Freeform 4870"/>
              <p:cNvSpPr>
                <a:spLocks/>
              </p:cNvSpPr>
              <p:nvPr/>
            </p:nvSpPr>
            <p:spPr bwMode="auto">
              <a:xfrm>
                <a:off x="2483" y="36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15" name="Freeform 4871"/>
              <p:cNvSpPr>
                <a:spLocks/>
              </p:cNvSpPr>
              <p:nvPr/>
            </p:nvSpPr>
            <p:spPr bwMode="auto">
              <a:xfrm>
                <a:off x="2483" y="367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16" name="Freeform 4872"/>
              <p:cNvSpPr>
                <a:spLocks/>
              </p:cNvSpPr>
              <p:nvPr/>
            </p:nvSpPr>
            <p:spPr bwMode="auto">
              <a:xfrm>
                <a:off x="2468" y="36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17" name="Freeform 4873"/>
              <p:cNvSpPr>
                <a:spLocks/>
              </p:cNvSpPr>
              <p:nvPr/>
            </p:nvSpPr>
            <p:spPr bwMode="auto">
              <a:xfrm>
                <a:off x="2454" y="36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18" name="Freeform 4874"/>
              <p:cNvSpPr>
                <a:spLocks/>
              </p:cNvSpPr>
              <p:nvPr/>
            </p:nvSpPr>
            <p:spPr bwMode="auto">
              <a:xfrm>
                <a:off x="2448" y="36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19" name="Freeform 4875"/>
              <p:cNvSpPr>
                <a:spLocks/>
              </p:cNvSpPr>
              <p:nvPr/>
            </p:nvSpPr>
            <p:spPr bwMode="auto">
              <a:xfrm>
                <a:off x="2448" y="36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20" name="Freeform 4876"/>
              <p:cNvSpPr>
                <a:spLocks/>
              </p:cNvSpPr>
              <p:nvPr/>
            </p:nvSpPr>
            <p:spPr bwMode="auto">
              <a:xfrm>
                <a:off x="2447" y="367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21" name="Freeform 4877"/>
              <p:cNvSpPr>
                <a:spLocks/>
              </p:cNvSpPr>
              <p:nvPr/>
            </p:nvSpPr>
            <p:spPr bwMode="auto">
              <a:xfrm>
                <a:off x="2447" y="36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22" name="Freeform 4878"/>
              <p:cNvSpPr>
                <a:spLocks/>
              </p:cNvSpPr>
              <p:nvPr/>
            </p:nvSpPr>
            <p:spPr bwMode="auto">
              <a:xfrm>
                <a:off x="2444" y="367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23" name="Freeform 4879"/>
              <p:cNvSpPr>
                <a:spLocks/>
              </p:cNvSpPr>
              <p:nvPr/>
            </p:nvSpPr>
            <p:spPr bwMode="auto">
              <a:xfrm>
                <a:off x="2436" y="36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24" name="Freeform 4880"/>
              <p:cNvSpPr>
                <a:spLocks/>
              </p:cNvSpPr>
              <p:nvPr/>
            </p:nvSpPr>
            <p:spPr bwMode="auto">
              <a:xfrm>
                <a:off x="2438" y="36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25" name="Freeform 4881"/>
              <p:cNvSpPr>
                <a:spLocks/>
              </p:cNvSpPr>
              <p:nvPr/>
            </p:nvSpPr>
            <p:spPr bwMode="auto">
              <a:xfrm>
                <a:off x="2435" y="36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26" name="Freeform 4882"/>
              <p:cNvSpPr>
                <a:spLocks/>
              </p:cNvSpPr>
              <p:nvPr/>
            </p:nvSpPr>
            <p:spPr bwMode="auto">
              <a:xfrm>
                <a:off x="2436" y="36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27" name="Freeform 4883"/>
              <p:cNvSpPr>
                <a:spLocks/>
              </p:cNvSpPr>
              <p:nvPr/>
            </p:nvSpPr>
            <p:spPr bwMode="auto">
              <a:xfrm>
                <a:off x="2436" y="36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28" name="Freeform 4884"/>
              <p:cNvSpPr>
                <a:spLocks/>
              </p:cNvSpPr>
              <p:nvPr/>
            </p:nvSpPr>
            <p:spPr bwMode="auto">
              <a:xfrm>
                <a:off x="2435" y="367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29" name="Freeform 4885"/>
              <p:cNvSpPr>
                <a:spLocks/>
              </p:cNvSpPr>
              <p:nvPr/>
            </p:nvSpPr>
            <p:spPr bwMode="auto">
              <a:xfrm>
                <a:off x="2430" y="36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30" name="Freeform 4886"/>
              <p:cNvSpPr>
                <a:spLocks/>
              </p:cNvSpPr>
              <p:nvPr/>
            </p:nvSpPr>
            <p:spPr bwMode="auto">
              <a:xfrm>
                <a:off x="2429" y="367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31" name="Freeform 4887"/>
              <p:cNvSpPr>
                <a:spLocks/>
              </p:cNvSpPr>
              <p:nvPr/>
            </p:nvSpPr>
            <p:spPr bwMode="auto">
              <a:xfrm>
                <a:off x="2424" y="36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32" name="Freeform 4888"/>
              <p:cNvSpPr>
                <a:spLocks/>
              </p:cNvSpPr>
              <p:nvPr/>
            </p:nvSpPr>
            <p:spPr bwMode="auto">
              <a:xfrm>
                <a:off x="2429" y="36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33" name="Freeform 4889"/>
              <p:cNvSpPr>
                <a:spLocks/>
              </p:cNvSpPr>
              <p:nvPr/>
            </p:nvSpPr>
            <p:spPr bwMode="auto">
              <a:xfrm>
                <a:off x="2424" y="36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34" name="Freeform 4890"/>
              <p:cNvSpPr>
                <a:spLocks/>
              </p:cNvSpPr>
              <p:nvPr/>
            </p:nvSpPr>
            <p:spPr bwMode="auto">
              <a:xfrm>
                <a:off x="2426" y="36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35" name="Freeform 4891"/>
              <p:cNvSpPr>
                <a:spLocks/>
              </p:cNvSpPr>
              <p:nvPr/>
            </p:nvSpPr>
            <p:spPr bwMode="auto">
              <a:xfrm>
                <a:off x="2421" y="36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36" name="Freeform 4892"/>
              <p:cNvSpPr>
                <a:spLocks/>
              </p:cNvSpPr>
              <p:nvPr/>
            </p:nvSpPr>
            <p:spPr bwMode="auto">
              <a:xfrm>
                <a:off x="2415" y="36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37" name="Freeform 4893"/>
              <p:cNvSpPr>
                <a:spLocks/>
              </p:cNvSpPr>
              <p:nvPr/>
            </p:nvSpPr>
            <p:spPr bwMode="auto">
              <a:xfrm>
                <a:off x="2418" y="36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38" name="Freeform 4894"/>
              <p:cNvSpPr>
                <a:spLocks/>
              </p:cNvSpPr>
              <p:nvPr/>
            </p:nvSpPr>
            <p:spPr bwMode="auto">
              <a:xfrm>
                <a:off x="2421" y="36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39" name="Freeform 4895"/>
              <p:cNvSpPr>
                <a:spLocks/>
              </p:cNvSpPr>
              <p:nvPr/>
            </p:nvSpPr>
            <p:spPr bwMode="auto">
              <a:xfrm>
                <a:off x="2415" y="367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40" name="Freeform 4896"/>
              <p:cNvSpPr>
                <a:spLocks/>
              </p:cNvSpPr>
              <p:nvPr/>
            </p:nvSpPr>
            <p:spPr bwMode="auto">
              <a:xfrm>
                <a:off x="2421" y="36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41" name="Freeform 4897"/>
              <p:cNvSpPr>
                <a:spLocks/>
              </p:cNvSpPr>
              <p:nvPr/>
            </p:nvSpPr>
            <p:spPr bwMode="auto">
              <a:xfrm>
                <a:off x="2421" y="36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42" name="Freeform 4898"/>
              <p:cNvSpPr>
                <a:spLocks/>
              </p:cNvSpPr>
              <p:nvPr/>
            </p:nvSpPr>
            <p:spPr bwMode="auto">
              <a:xfrm>
                <a:off x="2418" y="36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43" name="Freeform 4899"/>
              <p:cNvSpPr>
                <a:spLocks/>
              </p:cNvSpPr>
              <p:nvPr/>
            </p:nvSpPr>
            <p:spPr bwMode="auto">
              <a:xfrm>
                <a:off x="2412" y="36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44" name="Freeform 4900"/>
              <p:cNvSpPr>
                <a:spLocks/>
              </p:cNvSpPr>
              <p:nvPr/>
            </p:nvSpPr>
            <p:spPr bwMode="auto">
              <a:xfrm>
                <a:off x="2405" y="36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45" name="Freeform 4901"/>
              <p:cNvSpPr>
                <a:spLocks/>
              </p:cNvSpPr>
              <p:nvPr/>
            </p:nvSpPr>
            <p:spPr bwMode="auto">
              <a:xfrm>
                <a:off x="2411" y="36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46" name="Freeform 4902"/>
              <p:cNvSpPr>
                <a:spLocks/>
              </p:cNvSpPr>
              <p:nvPr/>
            </p:nvSpPr>
            <p:spPr bwMode="auto">
              <a:xfrm>
                <a:off x="2406" y="367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47" name="Freeform 4903"/>
              <p:cNvSpPr>
                <a:spLocks/>
              </p:cNvSpPr>
              <p:nvPr/>
            </p:nvSpPr>
            <p:spPr bwMode="auto">
              <a:xfrm>
                <a:off x="2408" y="36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48" name="Freeform 4904"/>
              <p:cNvSpPr>
                <a:spLocks/>
              </p:cNvSpPr>
              <p:nvPr/>
            </p:nvSpPr>
            <p:spPr bwMode="auto">
              <a:xfrm>
                <a:off x="2411" y="36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49" name="Freeform 4905"/>
              <p:cNvSpPr>
                <a:spLocks/>
              </p:cNvSpPr>
              <p:nvPr/>
            </p:nvSpPr>
            <p:spPr bwMode="auto">
              <a:xfrm>
                <a:off x="2411" y="36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50" name="Freeform 4906"/>
              <p:cNvSpPr>
                <a:spLocks/>
              </p:cNvSpPr>
              <p:nvPr/>
            </p:nvSpPr>
            <p:spPr bwMode="auto">
              <a:xfrm>
                <a:off x="2406" y="36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51" name="Freeform 4907"/>
              <p:cNvSpPr>
                <a:spLocks/>
              </p:cNvSpPr>
              <p:nvPr/>
            </p:nvSpPr>
            <p:spPr bwMode="auto">
              <a:xfrm>
                <a:off x="2411" y="36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52" name="Freeform 4908"/>
              <p:cNvSpPr>
                <a:spLocks/>
              </p:cNvSpPr>
              <p:nvPr/>
            </p:nvSpPr>
            <p:spPr bwMode="auto">
              <a:xfrm>
                <a:off x="2399" y="367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53" name="Freeform 4909"/>
              <p:cNvSpPr>
                <a:spLocks/>
              </p:cNvSpPr>
              <p:nvPr/>
            </p:nvSpPr>
            <p:spPr bwMode="auto">
              <a:xfrm>
                <a:off x="2402" y="36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54" name="Freeform 4910"/>
              <p:cNvSpPr>
                <a:spLocks/>
              </p:cNvSpPr>
              <p:nvPr/>
            </p:nvSpPr>
            <p:spPr bwMode="auto">
              <a:xfrm>
                <a:off x="2400" y="36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55" name="Freeform 4911"/>
              <p:cNvSpPr>
                <a:spLocks/>
              </p:cNvSpPr>
              <p:nvPr/>
            </p:nvSpPr>
            <p:spPr bwMode="auto">
              <a:xfrm>
                <a:off x="2397" y="36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56" name="Freeform 4912"/>
              <p:cNvSpPr>
                <a:spLocks/>
              </p:cNvSpPr>
              <p:nvPr/>
            </p:nvSpPr>
            <p:spPr bwMode="auto">
              <a:xfrm>
                <a:off x="2400" y="36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57" name="Freeform 4913"/>
              <p:cNvSpPr>
                <a:spLocks/>
              </p:cNvSpPr>
              <p:nvPr/>
            </p:nvSpPr>
            <p:spPr bwMode="auto">
              <a:xfrm>
                <a:off x="2403" y="367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58" name="Freeform 4914"/>
              <p:cNvSpPr>
                <a:spLocks/>
              </p:cNvSpPr>
              <p:nvPr/>
            </p:nvSpPr>
            <p:spPr bwMode="auto">
              <a:xfrm>
                <a:off x="2402" y="367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59" name="Freeform 4915"/>
              <p:cNvSpPr>
                <a:spLocks/>
              </p:cNvSpPr>
              <p:nvPr/>
            </p:nvSpPr>
            <p:spPr bwMode="auto">
              <a:xfrm>
                <a:off x="2402" y="36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60" name="Freeform 4916"/>
              <p:cNvSpPr>
                <a:spLocks/>
              </p:cNvSpPr>
              <p:nvPr/>
            </p:nvSpPr>
            <p:spPr bwMode="auto">
              <a:xfrm>
                <a:off x="2396" y="36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61" name="Freeform 4917"/>
              <p:cNvSpPr>
                <a:spLocks/>
              </p:cNvSpPr>
              <p:nvPr/>
            </p:nvSpPr>
            <p:spPr bwMode="auto">
              <a:xfrm>
                <a:off x="2390" y="36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62" name="Freeform 4918"/>
              <p:cNvSpPr>
                <a:spLocks/>
              </p:cNvSpPr>
              <p:nvPr/>
            </p:nvSpPr>
            <p:spPr bwMode="auto">
              <a:xfrm>
                <a:off x="2390" y="36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63" name="Freeform 4919"/>
              <p:cNvSpPr>
                <a:spLocks/>
              </p:cNvSpPr>
              <p:nvPr/>
            </p:nvSpPr>
            <p:spPr bwMode="auto">
              <a:xfrm>
                <a:off x="2390" y="36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64" name="Freeform 4920"/>
              <p:cNvSpPr>
                <a:spLocks/>
              </p:cNvSpPr>
              <p:nvPr/>
            </p:nvSpPr>
            <p:spPr bwMode="auto">
              <a:xfrm>
                <a:off x="2391" y="36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65" name="Freeform 4921"/>
              <p:cNvSpPr>
                <a:spLocks/>
              </p:cNvSpPr>
              <p:nvPr/>
            </p:nvSpPr>
            <p:spPr bwMode="auto">
              <a:xfrm>
                <a:off x="2390" y="36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66" name="Freeform 4922"/>
              <p:cNvSpPr>
                <a:spLocks/>
              </p:cNvSpPr>
              <p:nvPr/>
            </p:nvSpPr>
            <p:spPr bwMode="auto">
              <a:xfrm>
                <a:off x="2385" y="36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67" name="Freeform 4923"/>
              <p:cNvSpPr>
                <a:spLocks/>
              </p:cNvSpPr>
              <p:nvPr/>
            </p:nvSpPr>
            <p:spPr bwMode="auto">
              <a:xfrm>
                <a:off x="2385" y="36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68" name="Freeform 4924"/>
              <p:cNvSpPr>
                <a:spLocks/>
              </p:cNvSpPr>
              <p:nvPr/>
            </p:nvSpPr>
            <p:spPr bwMode="auto">
              <a:xfrm>
                <a:off x="2387" y="36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69" name="Freeform 4925"/>
              <p:cNvSpPr>
                <a:spLocks/>
              </p:cNvSpPr>
              <p:nvPr/>
            </p:nvSpPr>
            <p:spPr bwMode="auto">
              <a:xfrm>
                <a:off x="2373" y="36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70" name="Freeform 4926"/>
              <p:cNvSpPr>
                <a:spLocks/>
              </p:cNvSpPr>
              <p:nvPr/>
            </p:nvSpPr>
            <p:spPr bwMode="auto">
              <a:xfrm>
                <a:off x="2376" y="36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71" name="Freeform 4927"/>
              <p:cNvSpPr>
                <a:spLocks/>
              </p:cNvSpPr>
              <p:nvPr/>
            </p:nvSpPr>
            <p:spPr bwMode="auto">
              <a:xfrm>
                <a:off x="2364" y="367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72" name="Freeform 4928"/>
              <p:cNvSpPr>
                <a:spLocks/>
              </p:cNvSpPr>
              <p:nvPr/>
            </p:nvSpPr>
            <p:spPr bwMode="auto">
              <a:xfrm>
                <a:off x="2354" y="36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73" name="Freeform 4929"/>
              <p:cNvSpPr>
                <a:spLocks/>
              </p:cNvSpPr>
              <p:nvPr/>
            </p:nvSpPr>
            <p:spPr bwMode="auto">
              <a:xfrm>
                <a:off x="2328" y="36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74" name="Freeform 4930"/>
              <p:cNvSpPr>
                <a:spLocks/>
              </p:cNvSpPr>
              <p:nvPr/>
            </p:nvSpPr>
            <p:spPr bwMode="auto">
              <a:xfrm>
                <a:off x="2246" y="36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75" name="Freeform 4931"/>
              <p:cNvSpPr>
                <a:spLocks/>
              </p:cNvSpPr>
              <p:nvPr/>
            </p:nvSpPr>
            <p:spPr bwMode="auto">
              <a:xfrm>
                <a:off x="2111" y="36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76" name="Freeform 4932"/>
              <p:cNvSpPr>
                <a:spLocks/>
              </p:cNvSpPr>
              <p:nvPr/>
            </p:nvSpPr>
            <p:spPr bwMode="auto">
              <a:xfrm>
                <a:off x="2546" y="368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77" name="Freeform 4933"/>
              <p:cNvSpPr>
                <a:spLocks/>
              </p:cNvSpPr>
              <p:nvPr/>
            </p:nvSpPr>
            <p:spPr bwMode="auto">
              <a:xfrm>
                <a:off x="2514" y="36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78" name="Freeform 4934"/>
              <p:cNvSpPr>
                <a:spLocks/>
              </p:cNvSpPr>
              <p:nvPr/>
            </p:nvSpPr>
            <p:spPr bwMode="auto">
              <a:xfrm>
                <a:off x="2516" y="368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79" name="Freeform 4935"/>
              <p:cNvSpPr>
                <a:spLocks/>
              </p:cNvSpPr>
              <p:nvPr/>
            </p:nvSpPr>
            <p:spPr bwMode="auto">
              <a:xfrm>
                <a:off x="2480" y="36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59844" name="Group 6500"/>
            <p:cNvGrpSpPr>
              <a:grpSpLocks/>
            </p:cNvGrpSpPr>
            <p:nvPr/>
          </p:nvGrpSpPr>
          <p:grpSpPr bwMode="auto">
            <a:xfrm>
              <a:off x="2150" y="3652"/>
              <a:ext cx="394" cy="35"/>
              <a:chOff x="2150" y="3652"/>
              <a:chExt cx="394" cy="35"/>
            </a:xfrm>
          </p:grpSpPr>
          <p:sp>
            <p:nvSpPr>
              <p:cNvPr id="958281" name="Freeform 4937"/>
              <p:cNvSpPr>
                <a:spLocks/>
              </p:cNvSpPr>
              <p:nvPr/>
            </p:nvSpPr>
            <p:spPr bwMode="auto">
              <a:xfrm>
                <a:off x="2481" y="36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82" name="Freeform 4938"/>
              <p:cNvSpPr>
                <a:spLocks/>
              </p:cNvSpPr>
              <p:nvPr/>
            </p:nvSpPr>
            <p:spPr bwMode="auto">
              <a:xfrm>
                <a:off x="2460" y="36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83" name="Freeform 4939"/>
              <p:cNvSpPr>
                <a:spLocks/>
              </p:cNvSpPr>
              <p:nvPr/>
            </p:nvSpPr>
            <p:spPr bwMode="auto">
              <a:xfrm>
                <a:off x="2460" y="36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84" name="Freeform 4940"/>
              <p:cNvSpPr>
                <a:spLocks/>
              </p:cNvSpPr>
              <p:nvPr/>
            </p:nvSpPr>
            <p:spPr bwMode="auto">
              <a:xfrm>
                <a:off x="2463" y="36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85" name="Freeform 4941"/>
              <p:cNvSpPr>
                <a:spLocks/>
              </p:cNvSpPr>
              <p:nvPr/>
            </p:nvSpPr>
            <p:spPr bwMode="auto">
              <a:xfrm>
                <a:off x="2462" y="36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86" name="Freeform 4942"/>
              <p:cNvSpPr>
                <a:spLocks/>
              </p:cNvSpPr>
              <p:nvPr/>
            </p:nvSpPr>
            <p:spPr bwMode="auto">
              <a:xfrm>
                <a:off x="2460" y="36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87" name="Freeform 4943"/>
              <p:cNvSpPr>
                <a:spLocks/>
              </p:cNvSpPr>
              <p:nvPr/>
            </p:nvSpPr>
            <p:spPr bwMode="auto">
              <a:xfrm>
                <a:off x="2462" y="36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88" name="Freeform 4944"/>
              <p:cNvSpPr>
                <a:spLocks/>
              </p:cNvSpPr>
              <p:nvPr/>
            </p:nvSpPr>
            <p:spPr bwMode="auto">
              <a:xfrm>
                <a:off x="2462" y="36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89" name="Freeform 4945"/>
              <p:cNvSpPr>
                <a:spLocks/>
              </p:cNvSpPr>
              <p:nvPr/>
            </p:nvSpPr>
            <p:spPr bwMode="auto">
              <a:xfrm>
                <a:off x="2463" y="36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90" name="Freeform 4946"/>
              <p:cNvSpPr>
                <a:spLocks/>
              </p:cNvSpPr>
              <p:nvPr/>
            </p:nvSpPr>
            <p:spPr bwMode="auto">
              <a:xfrm>
                <a:off x="2463" y="36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91" name="Freeform 4947"/>
              <p:cNvSpPr>
                <a:spLocks/>
              </p:cNvSpPr>
              <p:nvPr/>
            </p:nvSpPr>
            <p:spPr bwMode="auto">
              <a:xfrm>
                <a:off x="2454" y="36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92" name="Freeform 4948"/>
              <p:cNvSpPr>
                <a:spLocks/>
              </p:cNvSpPr>
              <p:nvPr/>
            </p:nvSpPr>
            <p:spPr bwMode="auto">
              <a:xfrm>
                <a:off x="2451" y="368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93" name="Freeform 4949"/>
              <p:cNvSpPr>
                <a:spLocks/>
              </p:cNvSpPr>
              <p:nvPr/>
            </p:nvSpPr>
            <p:spPr bwMode="auto">
              <a:xfrm>
                <a:off x="2454" y="36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94" name="Freeform 4950"/>
              <p:cNvSpPr>
                <a:spLocks/>
              </p:cNvSpPr>
              <p:nvPr/>
            </p:nvSpPr>
            <p:spPr bwMode="auto">
              <a:xfrm>
                <a:off x="2454" y="36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95" name="Freeform 4951"/>
              <p:cNvSpPr>
                <a:spLocks/>
              </p:cNvSpPr>
              <p:nvPr/>
            </p:nvSpPr>
            <p:spPr bwMode="auto">
              <a:xfrm>
                <a:off x="2454" y="36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96" name="Freeform 4952"/>
              <p:cNvSpPr>
                <a:spLocks/>
              </p:cNvSpPr>
              <p:nvPr/>
            </p:nvSpPr>
            <p:spPr bwMode="auto">
              <a:xfrm>
                <a:off x="2454" y="36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97" name="Freeform 4953"/>
              <p:cNvSpPr>
                <a:spLocks/>
              </p:cNvSpPr>
              <p:nvPr/>
            </p:nvSpPr>
            <p:spPr bwMode="auto">
              <a:xfrm>
                <a:off x="2448" y="36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98" name="Freeform 4954"/>
              <p:cNvSpPr>
                <a:spLocks/>
              </p:cNvSpPr>
              <p:nvPr/>
            </p:nvSpPr>
            <p:spPr bwMode="auto">
              <a:xfrm>
                <a:off x="2442" y="36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299" name="Freeform 4955"/>
              <p:cNvSpPr>
                <a:spLocks/>
              </p:cNvSpPr>
              <p:nvPr/>
            </p:nvSpPr>
            <p:spPr bwMode="auto">
              <a:xfrm>
                <a:off x="2444" y="36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00" name="Freeform 4956"/>
              <p:cNvSpPr>
                <a:spLocks/>
              </p:cNvSpPr>
              <p:nvPr/>
            </p:nvSpPr>
            <p:spPr bwMode="auto">
              <a:xfrm>
                <a:off x="2436" y="367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01" name="Freeform 4957"/>
              <p:cNvSpPr>
                <a:spLocks/>
              </p:cNvSpPr>
              <p:nvPr/>
            </p:nvSpPr>
            <p:spPr bwMode="auto">
              <a:xfrm>
                <a:off x="2409" y="36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02" name="Freeform 4958"/>
              <p:cNvSpPr>
                <a:spLocks/>
              </p:cNvSpPr>
              <p:nvPr/>
            </p:nvSpPr>
            <p:spPr bwMode="auto">
              <a:xfrm>
                <a:off x="2406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03" name="Freeform 4959"/>
              <p:cNvSpPr>
                <a:spLocks/>
              </p:cNvSpPr>
              <p:nvPr/>
            </p:nvSpPr>
            <p:spPr bwMode="auto">
              <a:xfrm>
                <a:off x="2409" y="36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04" name="Freeform 4960"/>
              <p:cNvSpPr>
                <a:spLocks/>
              </p:cNvSpPr>
              <p:nvPr/>
            </p:nvSpPr>
            <p:spPr bwMode="auto">
              <a:xfrm>
                <a:off x="2405" y="36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05" name="Freeform 4961"/>
              <p:cNvSpPr>
                <a:spLocks/>
              </p:cNvSpPr>
              <p:nvPr/>
            </p:nvSpPr>
            <p:spPr bwMode="auto">
              <a:xfrm>
                <a:off x="2405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06" name="Freeform 4962"/>
              <p:cNvSpPr>
                <a:spLocks/>
              </p:cNvSpPr>
              <p:nvPr/>
            </p:nvSpPr>
            <p:spPr bwMode="auto">
              <a:xfrm>
                <a:off x="2408" y="36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07" name="Freeform 4963"/>
              <p:cNvSpPr>
                <a:spLocks/>
              </p:cNvSpPr>
              <p:nvPr/>
            </p:nvSpPr>
            <p:spPr bwMode="auto">
              <a:xfrm>
                <a:off x="2412" y="36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08" name="Freeform 4964"/>
              <p:cNvSpPr>
                <a:spLocks/>
              </p:cNvSpPr>
              <p:nvPr/>
            </p:nvSpPr>
            <p:spPr bwMode="auto">
              <a:xfrm>
                <a:off x="2408" y="36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09" name="Freeform 4965"/>
              <p:cNvSpPr>
                <a:spLocks/>
              </p:cNvSpPr>
              <p:nvPr/>
            </p:nvSpPr>
            <p:spPr bwMode="auto">
              <a:xfrm>
                <a:off x="2405" y="36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10" name="Freeform 4966"/>
              <p:cNvSpPr>
                <a:spLocks/>
              </p:cNvSpPr>
              <p:nvPr/>
            </p:nvSpPr>
            <p:spPr bwMode="auto">
              <a:xfrm>
                <a:off x="2405" y="36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11" name="Freeform 4967"/>
              <p:cNvSpPr>
                <a:spLocks/>
              </p:cNvSpPr>
              <p:nvPr/>
            </p:nvSpPr>
            <p:spPr bwMode="auto">
              <a:xfrm>
                <a:off x="2400" y="36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12" name="Freeform 4968"/>
              <p:cNvSpPr>
                <a:spLocks/>
              </p:cNvSpPr>
              <p:nvPr/>
            </p:nvSpPr>
            <p:spPr bwMode="auto">
              <a:xfrm>
                <a:off x="2397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13" name="Freeform 4969"/>
              <p:cNvSpPr>
                <a:spLocks/>
              </p:cNvSpPr>
              <p:nvPr/>
            </p:nvSpPr>
            <p:spPr bwMode="auto">
              <a:xfrm>
                <a:off x="2403" y="36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14" name="Freeform 4970"/>
              <p:cNvSpPr>
                <a:spLocks/>
              </p:cNvSpPr>
              <p:nvPr/>
            </p:nvSpPr>
            <p:spPr bwMode="auto">
              <a:xfrm>
                <a:off x="2400" y="36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15" name="Freeform 4971"/>
              <p:cNvSpPr>
                <a:spLocks/>
              </p:cNvSpPr>
              <p:nvPr/>
            </p:nvSpPr>
            <p:spPr bwMode="auto">
              <a:xfrm>
                <a:off x="2403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16" name="Freeform 4972"/>
              <p:cNvSpPr>
                <a:spLocks/>
              </p:cNvSpPr>
              <p:nvPr/>
            </p:nvSpPr>
            <p:spPr bwMode="auto">
              <a:xfrm>
                <a:off x="2394" y="36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17" name="Freeform 4973"/>
              <p:cNvSpPr>
                <a:spLocks/>
              </p:cNvSpPr>
              <p:nvPr/>
            </p:nvSpPr>
            <p:spPr bwMode="auto">
              <a:xfrm>
                <a:off x="2387" y="36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18" name="Freeform 4974"/>
              <p:cNvSpPr>
                <a:spLocks/>
              </p:cNvSpPr>
              <p:nvPr/>
            </p:nvSpPr>
            <p:spPr bwMode="auto">
              <a:xfrm>
                <a:off x="2379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19" name="Freeform 4975"/>
              <p:cNvSpPr>
                <a:spLocks/>
              </p:cNvSpPr>
              <p:nvPr/>
            </p:nvSpPr>
            <p:spPr bwMode="auto">
              <a:xfrm>
                <a:off x="2382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20" name="Freeform 4976"/>
              <p:cNvSpPr>
                <a:spLocks/>
              </p:cNvSpPr>
              <p:nvPr/>
            </p:nvSpPr>
            <p:spPr bwMode="auto">
              <a:xfrm>
                <a:off x="2382" y="36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21" name="Freeform 4977"/>
              <p:cNvSpPr>
                <a:spLocks/>
              </p:cNvSpPr>
              <p:nvPr/>
            </p:nvSpPr>
            <p:spPr bwMode="auto">
              <a:xfrm>
                <a:off x="2369" y="36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22" name="Freeform 4978"/>
              <p:cNvSpPr>
                <a:spLocks/>
              </p:cNvSpPr>
              <p:nvPr/>
            </p:nvSpPr>
            <p:spPr bwMode="auto">
              <a:xfrm>
                <a:off x="2373" y="36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23" name="Freeform 4979"/>
              <p:cNvSpPr>
                <a:spLocks/>
              </p:cNvSpPr>
              <p:nvPr/>
            </p:nvSpPr>
            <p:spPr bwMode="auto">
              <a:xfrm>
                <a:off x="2370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24" name="Freeform 4980"/>
              <p:cNvSpPr>
                <a:spLocks/>
              </p:cNvSpPr>
              <p:nvPr/>
            </p:nvSpPr>
            <p:spPr bwMode="auto">
              <a:xfrm>
                <a:off x="2363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25" name="Freeform 4981"/>
              <p:cNvSpPr>
                <a:spLocks/>
              </p:cNvSpPr>
              <p:nvPr/>
            </p:nvSpPr>
            <p:spPr bwMode="auto">
              <a:xfrm>
                <a:off x="2367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26" name="Freeform 4982"/>
              <p:cNvSpPr>
                <a:spLocks/>
              </p:cNvSpPr>
              <p:nvPr/>
            </p:nvSpPr>
            <p:spPr bwMode="auto">
              <a:xfrm>
                <a:off x="2361" y="36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27" name="Freeform 4983"/>
              <p:cNvSpPr>
                <a:spLocks/>
              </p:cNvSpPr>
              <p:nvPr/>
            </p:nvSpPr>
            <p:spPr bwMode="auto">
              <a:xfrm>
                <a:off x="2364" y="36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28" name="Freeform 4984"/>
              <p:cNvSpPr>
                <a:spLocks/>
              </p:cNvSpPr>
              <p:nvPr/>
            </p:nvSpPr>
            <p:spPr bwMode="auto">
              <a:xfrm>
                <a:off x="2346" y="36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29" name="Freeform 4985"/>
              <p:cNvSpPr>
                <a:spLocks/>
              </p:cNvSpPr>
              <p:nvPr/>
            </p:nvSpPr>
            <p:spPr bwMode="auto">
              <a:xfrm>
                <a:off x="2340" y="36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30" name="Freeform 4986"/>
              <p:cNvSpPr>
                <a:spLocks/>
              </p:cNvSpPr>
              <p:nvPr/>
            </p:nvSpPr>
            <p:spPr bwMode="auto">
              <a:xfrm>
                <a:off x="2340" y="36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31" name="Freeform 4987"/>
              <p:cNvSpPr>
                <a:spLocks/>
              </p:cNvSpPr>
              <p:nvPr/>
            </p:nvSpPr>
            <p:spPr bwMode="auto">
              <a:xfrm>
                <a:off x="2484" y="36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32" name="Freeform 4988"/>
              <p:cNvSpPr>
                <a:spLocks/>
              </p:cNvSpPr>
              <p:nvPr/>
            </p:nvSpPr>
            <p:spPr bwMode="auto">
              <a:xfrm>
                <a:off x="2474" y="36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33" name="Freeform 4989"/>
              <p:cNvSpPr>
                <a:spLocks/>
              </p:cNvSpPr>
              <p:nvPr/>
            </p:nvSpPr>
            <p:spPr bwMode="auto">
              <a:xfrm>
                <a:off x="2471" y="36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34" name="Freeform 4990"/>
              <p:cNvSpPr>
                <a:spLocks/>
              </p:cNvSpPr>
              <p:nvPr/>
            </p:nvSpPr>
            <p:spPr bwMode="auto">
              <a:xfrm>
                <a:off x="2471" y="36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35" name="Freeform 4991"/>
              <p:cNvSpPr>
                <a:spLocks/>
              </p:cNvSpPr>
              <p:nvPr/>
            </p:nvSpPr>
            <p:spPr bwMode="auto">
              <a:xfrm>
                <a:off x="2460" y="36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36" name="Freeform 4992"/>
              <p:cNvSpPr>
                <a:spLocks/>
              </p:cNvSpPr>
              <p:nvPr/>
            </p:nvSpPr>
            <p:spPr bwMode="auto">
              <a:xfrm>
                <a:off x="2460" y="36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37" name="Freeform 4993"/>
              <p:cNvSpPr>
                <a:spLocks/>
              </p:cNvSpPr>
              <p:nvPr/>
            </p:nvSpPr>
            <p:spPr bwMode="auto">
              <a:xfrm>
                <a:off x="2453" y="36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38" name="Freeform 4994"/>
              <p:cNvSpPr>
                <a:spLocks/>
              </p:cNvSpPr>
              <p:nvPr/>
            </p:nvSpPr>
            <p:spPr bwMode="auto">
              <a:xfrm>
                <a:off x="2442" y="36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39" name="Freeform 4995"/>
              <p:cNvSpPr>
                <a:spLocks/>
              </p:cNvSpPr>
              <p:nvPr/>
            </p:nvSpPr>
            <p:spPr bwMode="auto">
              <a:xfrm>
                <a:off x="2442" y="36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40" name="Freeform 4996"/>
              <p:cNvSpPr>
                <a:spLocks/>
              </p:cNvSpPr>
              <p:nvPr/>
            </p:nvSpPr>
            <p:spPr bwMode="auto">
              <a:xfrm>
                <a:off x="2441" y="36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41" name="Freeform 4997"/>
              <p:cNvSpPr>
                <a:spLocks/>
              </p:cNvSpPr>
              <p:nvPr/>
            </p:nvSpPr>
            <p:spPr bwMode="auto">
              <a:xfrm>
                <a:off x="2442" y="36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42" name="Freeform 4998"/>
              <p:cNvSpPr>
                <a:spLocks/>
              </p:cNvSpPr>
              <p:nvPr/>
            </p:nvSpPr>
            <p:spPr bwMode="auto">
              <a:xfrm>
                <a:off x="2447" y="36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43" name="Freeform 4999"/>
              <p:cNvSpPr>
                <a:spLocks/>
              </p:cNvSpPr>
              <p:nvPr/>
            </p:nvSpPr>
            <p:spPr bwMode="auto">
              <a:xfrm>
                <a:off x="2441" y="36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44" name="Freeform 5000"/>
              <p:cNvSpPr>
                <a:spLocks/>
              </p:cNvSpPr>
              <p:nvPr/>
            </p:nvSpPr>
            <p:spPr bwMode="auto">
              <a:xfrm>
                <a:off x="2441" y="36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45" name="Freeform 5001"/>
              <p:cNvSpPr>
                <a:spLocks/>
              </p:cNvSpPr>
              <p:nvPr/>
            </p:nvSpPr>
            <p:spPr bwMode="auto">
              <a:xfrm>
                <a:off x="2439" y="36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46" name="Freeform 5002"/>
              <p:cNvSpPr>
                <a:spLocks/>
              </p:cNvSpPr>
              <p:nvPr/>
            </p:nvSpPr>
            <p:spPr bwMode="auto">
              <a:xfrm>
                <a:off x="2436" y="36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47" name="Freeform 5003"/>
              <p:cNvSpPr>
                <a:spLocks/>
              </p:cNvSpPr>
              <p:nvPr/>
            </p:nvSpPr>
            <p:spPr bwMode="auto">
              <a:xfrm>
                <a:off x="2435" y="36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48" name="Freeform 5004"/>
              <p:cNvSpPr>
                <a:spLocks/>
              </p:cNvSpPr>
              <p:nvPr/>
            </p:nvSpPr>
            <p:spPr bwMode="auto">
              <a:xfrm>
                <a:off x="2435" y="36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49" name="Freeform 5005"/>
              <p:cNvSpPr>
                <a:spLocks/>
              </p:cNvSpPr>
              <p:nvPr/>
            </p:nvSpPr>
            <p:spPr bwMode="auto">
              <a:xfrm>
                <a:off x="2436" y="36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50" name="Freeform 5006"/>
              <p:cNvSpPr>
                <a:spLocks/>
              </p:cNvSpPr>
              <p:nvPr/>
            </p:nvSpPr>
            <p:spPr bwMode="auto">
              <a:xfrm>
                <a:off x="2439" y="36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51" name="Freeform 5007"/>
              <p:cNvSpPr>
                <a:spLocks/>
              </p:cNvSpPr>
              <p:nvPr/>
            </p:nvSpPr>
            <p:spPr bwMode="auto">
              <a:xfrm>
                <a:off x="2436" y="36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52" name="Freeform 5008"/>
              <p:cNvSpPr>
                <a:spLocks/>
              </p:cNvSpPr>
              <p:nvPr/>
            </p:nvSpPr>
            <p:spPr bwMode="auto">
              <a:xfrm>
                <a:off x="2438" y="36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53" name="Freeform 5009"/>
              <p:cNvSpPr>
                <a:spLocks/>
              </p:cNvSpPr>
              <p:nvPr/>
            </p:nvSpPr>
            <p:spPr bwMode="auto">
              <a:xfrm>
                <a:off x="2432" y="36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54" name="Freeform 5010"/>
              <p:cNvSpPr>
                <a:spLocks/>
              </p:cNvSpPr>
              <p:nvPr/>
            </p:nvSpPr>
            <p:spPr bwMode="auto">
              <a:xfrm>
                <a:off x="2424" y="36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55" name="Freeform 5011"/>
              <p:cNvSpPr>
                <a:spLocks/>
              </p:cNvSpPr>
              <p:nvPr/>
            </p:nvSpPr>
            <p:spPr bwMode="auto">
              <a:xfrm>
                <a:off x="2423" y="36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56" name="Freeform 5012"/>
              <p:cNvSpPr>
                <a:spLocks/>
              </p:cNvSpPr>
              <p:nvPr/>
            </p:nvSpPr>
            <p:spPr bwMode="auto">
              <a:xfrm>
                <a:off x="2424" y="36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57" name="Freeform 5013"/>
              <p:cNvSpPr>
                <a:spLocks/>
              </p:cNvSpPr>
              <p:nvPr/>
            </p:nvSpPr>
            <p:spPr bwMode="auto">
              <a:xfrm>
                <a:off x="2423" y="36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58" name="Freeform 5014"/>
              <p:cNvSpPr>
                <a:spLocks/>
              </p:cNvSpPr>
              <p:nvPr/>
            </p:nvSpPr>
            <p:spPr bwMode="auto">
              <a:xfrm>
                <a:off x="2430" y="36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59" name="Freeform 5015"/>
              <p:cNvSpPr>
                <a:spLocks/>
              </p:cNvSpPr>
              <p:nvPr/>
            </p:nvSpPr>
            <p:spPr bwMode="auto">
              <a:xfrm>
                <a:off x="2424" y="36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60" name="Freeform 5016"/>
              <p:cNvSpPr>
                <a:spLocks/>
              </p:cNvSpPr>
              <p:nvPr/>
            </p:nvSpPr>
            <p:spPr bwMode="auto">
              <a:xfrm>
                <a:off x="2429" y="36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61" name="Freeform 5017"/>
              <p:cNvSpPr>
                <a:spLocks/>
              </p:cNvSpPr>
              <p:nvPr/>
            </p:nvSpPr>
            <p:spPr bwMode="auto">
              <a:xfrm>
                <a:off x="2427" y="36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62" name="Freeform 5018"/>
              <p:cNvSpPr>
                <a:spLocks/>
              </p:cNvSpPr>
              <p:nvPr/>
            </p:nvSpPr>
            <p:spPr bwMode="auto">
              <a:xfrm>
                <a:off x="2418" y="36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63" name="Freeform 5019"/>
              <p:cNvSpPr>
                <a:spLocks/>
              </p:cNvSpPr>
              <p:nvPr/>
            </p:nvSpPr>
            <p:spPr bwMode="auto">
              <a:xfrm>
                <a:off x="2418" y="36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64" name="Freeform 5020"/>
              <p:cNvSpPr>
                <a:spLocks/>
              </p:cNvSpPr>
              <p:nvPr/>
            </p:nvSpPr>
            <p:spPr bwMode="auto">
              <a:xfrm>
                <a:off x="2415" y="36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65" name="Freeform 5021"/>
              <p:cNvSpPr>
                <a:spLocks/>
              </p:cNvSpPr>
              <p:nvPr/>
            </p:nvSpPr>
            <p:spPr bwMode="auto">
              <a:xfrm>
                <a:off x="2415" y="36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66" name="Freeform 5022"/>
              <p:cNvSpPr>
                <a:spLocks/>
              </p:cNvSpPr>
              <p:nvPr/>
            </p:nvSpPr>
            <p:spPr bwMode="auto">
              <a:xfrm>
                <a:off x="2418" y="36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67" name="Freeform 5023"/>
              <p:cNvSpPr>
                <a:spLocks/>
              </p:cNvSpPr>
              <p:nvPr/>
            </p:nvSpPr>
            <p:spPr bwMode="auto">
              <a:xfrm>
                <a:off x="2417" y="36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68" name="Freeform 5024"/>
              <p:cNvSpPr>
                <a:spLocks/>
              </p:cNvSpPr>
              <p:nvPr/>
            </p:nvSpPr>
            <p:spPr bwMode="auto">
              <a:xfrm>
                <a:off x="2415" y="36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69" name="Freeform 5025"/>
              <p:cNvSpPr>
                <a:spLocks/>
              </p:cNvSpPr>
              <p:nvPr/>
            </p:nvSpPr>
            <p:spPr bwMode="auto">
              <a:xfrm>
                <a:off x="2423" y="36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70" name="Freeform 5026"/>
              <p:cNvSpPr>
                <a:spLocks/>
              </p:cNvSpPr>
              <p:nvPr/>
            </p:nvSpPr>
            <p:spPr bwMode="auto">
              <a:xfrm>
                <a:off x="2409" y="36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71" name="Freeform 5027"/>
              <p:cNvSpPr>
                <a:spLocks/>
              </p:cNvSpPr>
              <p:nvPr/>
            </p:nvSpPr>
            <p:spPr bwMode="auto">
              <a:xfrm>
                <a:off x="2411" y="36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72" name="Freeform 5028"/>
              <p:cNvSpPr>
                <a:spLocks/>
              </p:cNvSpPr>
              <p:nvPr/>
            </p:nvSpPr>
            <p:spPr bwMode="auto">
              <a:xfrm>
                <a:off x="2409" y="36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73" name="Freeform 5029"/>
              <p:cNvSpPr>
                <a:spLocks/>
              </p:cNvSpPr>
              <p:nvPr/>
            </p:nvSpPr>
            <p:spPr bwMode="auto">
              <a:xfrm>
                <a:off x="2412" y="36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74" name="Freeform 5030"/>
              <p:cNvSpPr>
                <a:spLocks/>
              </p:cNvSpPr>
              <p:nvPr/>
            </p:nvSpPr>
            <p:spPr bwMode="auto">
              <a:xfrm>
                <a:off x="2403" y="36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75" name="Freeform 5031"/>
              <p:cNvSpPr>
                <a:spLocks/>
              </p:cNvSpPr>
              <p:nvPr/>
            </p:nvSpPr>
            <p:spPr bwMode="auto">
              <a:xfrm>
                <a:off x="2406" y="36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76" name="Freeform 5032"/>
              <p:cNvSpPr>
                <a:spLocks/>
              </p:cNvSpPr>
              <p:nvPr/>
            </p:nvSpPr>
            <p:spPr bwMode="auto">
              <a:xfrm>
                <a:off x="2403" y="36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77" name="Freeform 5033"/>
              <p:cNvSpPr>
                <a:spLocks/>
              </p:cNvSpPr>
              <p:nvPr/>
            </p:nvSpPr>
            <p:spPr bwMode="auto">
              <a:xfrm>
                <a:off x="2400" y="36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78" name="Freeform 5034"/>
              <p:cNvSpPr>
                <a:spLocks/>
              </p:cNvSpPr>
              <p:nvPr/>
            </p:nvSpPr>
            <p:spPr bwMode="auto">
              <a:xfrm>
                <a:off x="2400" y="36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79" name="Freeform 5035"/>
              <p:cNvSpPr>
                <a:spLocks/>
              </p:cNvSpPr>
              <p:nvPr/>
            </p:nvSpPr>
            <p:spPr bwMode="auto">
              <a:xfrm>
                <a:off x="2403" y="36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80" name="Freeform 5036"/>
              <p:cNvSpPr>
                <a:spLocks/>
              </p:cNvSpPr>
              <p:nvPr/>
            </p:nvSpPr>
            <p:spPr bwMode="auto">
              <a:xfrm>
                <a:off x="2399" y="36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81" name="Freeform 5037"/>
              <p:cNvSpPr>
                <a:spLocks/>
              </p:cNvSpPr>
              <p:nvPr/>
            </p:nvSpPr>
            <p:spPr bwMode="auto">
              <a:xfrm>
                <a:off x="2400" y="36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82" name="Freeform 5038"/>
              <p:cNvSpPr>
                <a:spLocks/>
              </p:cNvSpPr>
              <p:nvPr/>
            </p:nvSpPr>
            <p:spPr bwMode="auto">
              <a:xfrm>
                <a:off x="2402" y="36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83" name="Freeform 5039"/>
              <p:cNvSpPr>
                <a:spLocks/>
              </p:cNvSpPr>
              <p:nvPr/>
            </p:nvSpPr>
            <p:spPr bwMode="auto">
              <a:xfrm>
                <a:off x="2400" y="36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84" name="Freeform 5040"/>
              <p:cNvSpPr>
                <a:spLocks/>
              </p:cNvSpPr>
              <p:nvPr/>
            </p:nvSpPr>
            <p:spPr bwMode="auto">
              <a:xfrm>
                <a:off x="2399" y="36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85" name="Freeform 5041"/>
              <p:cNvSpPr>
                <a:spLocks/>
              </p:cNvSpPr>
              <p:nvPr/>
            </p:nvSpPr>
            <p:spPr bwMode="auto">
              <a:xfrm>
                <a:off x="2402" y="36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86" name="Freeform 5042"/>
              <p:cNvSpPr>
                <a:spLocks/>
              </p:cNvSpPr>
              <p:nvPr/>
            </p:nvSpPr>
            <p:spPr bwMode="auto">
              <a:xfrm>
                <a:off x="2402" y="36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87" name="Freeform 5043"/>
              <p:cNvSpPr>
                <a:spLocks/>
              </p:cNvSpPr>
              <p:nvPr/>
            </p:nvSpPr>
            <p:spPr bwMode="auto">
              <a:xfrm>
                <a:off x="2390" y="36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88" name="Freeform 5044"/>
              <p:cNvSpPr>
                <a:spLocks/>
              </p:cNvSpPr>
              <p:nvPr/>
            </p:nvSpPr>
            <p:spPr bwMode="auto">
              <a:xfrm>
                <a:off x="2388" y="36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89" name="Freeform 5045"/>
              <p:cNvSpPr>
                <a:spLocks/>
              </p:cNvSpPr>
              <p:nvPr/>
            </p:nvSpPr>
            <p:spPr bwMode="auto">
              <a:xfrm>
                <a:off x="2391" y="36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90" name="Freeform 5046"/>
              <p:cNvSpPr>
                <a:spLocks/>
              </p:cNvSpPr>
              <p:nvPr/>
            </p:nvSpPr>
            <p:spPr bwMode="auto">
              <a:xfrm>
                <a:off x="2394" y="36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91" name="Freeform 5047"/>
              <p:cNvSpPr>
                <a:spLocks/>
              </p:cNvSpPr>
              <p:nvPr/>
            </p:nvSpPr>
            <p:spPr bwMode="auto">
              <a:xfrm>
                <a:off x="2385" y="36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92" name="Freeform 5048"/>
              <p:cNvSpPr>
                <a:spLocks/>
              </p:cNvSpPr>
              <p:nvPr/>
            </p:nvSpPr>
            <p:spPr bwMode="auto">
              <a:xfrm>
                <a:off x="2382" y="36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93" name="Freeform 5049"/>
              <p:cNvSpPr>
                <a:spLocks/>
              </p:cNvSpPr>
              <p:nvPr/>
            </p:nvSpPr>
            <p:spPr bwMode="auto">
              <a:xfrm>
                <a:off x="2382" y="36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94" name="Freeform 5050"/>
              <p:cNvSpPr>
                <a:spLocks/>
              </p:cNvSpPr>
              <p:nvPr/>
            </p:nvSpPr>
            <p:spPr bwMode="auto">
              <a:xfrm>
                <a:off x="2373" y="36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95" name="Freeform 5051"/>
              <p:cNvSpPr>
                <a:spLocks/>
              </p:cNvSpPr>
              <p:nvPr/>
            </p:nvSpPr>
            <p:spPr bwMode="auto">
              <a:xfrm>
                <a:off x="2373" y="36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96" name="Freeform 5052"/>
              <p:cNvSpPr>
                <a:spLocks/>
              </p:cNvSpPr>
              <p:nvPr/>
            </p:nvSpPr>
            <p:spPr bwMode="auto">
              <a:xfrm>
                <a:off x="2441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97" name="Freeform 5053"/>
              <p:cNvSpPr>
                <a:spLocks/>
              </p:cNvSpPr>
              <p:nvPr/>
            </p:nvSpPr>
            <p:spPr bwMode="auto">
              <a:xfrm>
                <a:off x="2442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98" name="Freeform 5054"/>
              <p:cNvSpPr>
                <a:spLocks/>
              </p:cNvSpPr>
              <p:nvPr/>
            </p:nvSpPr>
            <p:spPr bwMode="auto">
              <a:xfrm>
                <a:off x="2444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399" name="Freeform 5055"/>
              <p:cNvSpPr>
                <a:spLocks/>
              </p:cNvSpPr>
              <p:nvPr/>
            </p:nvSpPr>
            <p:spPr bwMode="auto">
              <a:xfrm>
                <a:off x="2436" y="36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00" name="Freeform 5056"/>
              <p:cNvSpPr>
                <a:spLocks/>
              </p:cNvSpPr>
              <p:nvPr/>
            </p:nvSpPr>
            <p:spPr bwMode="auto">
              <a:xfrm>
                <a:off x="2436" y="36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01" name="Freeform 5057"/>
              <p:cNvSpPr>
                <a:spLocks/>
              </p:cNvSpPr>
              <p:nvPr/>
            </p:nvSpPr>
            <p:spPr bwMode="auto">
              <a:xfrm>
                <a:off x="2433" y="36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02" name="Freeform 5058"/>
              <p:cNvSpPr>
                <a:spLocks/>
              </p:cNvSpPr>
              <p:nvPr/>
            </p:nvSpPr>
            <p:spPr bwMode="auto">
              <a:xfrm>
                <a:off x="2435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03" name="Freeform 5059"/>
              <p:cNvSpPr>
                <a:spLocks/>
              </p:cNvSpPr>
              <p:nvPr/>
            </p:nvSpPr>
            <p:spPr bwMode="auto">
              <a:xfrm>
                <a:off x="2438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04" name="Freeform 5060"/>
              <p:cNvSpPr>
                <a:spLocks/>
              </p:cNvSpPr>
              <p:nvPr/>
            </p:nvSpPr>
            <p:spPr bwMode="auto">
              <a:xfrm>
                <a:off x="2438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05" name="Freeform 5061"/>
              <p:cNvSpPr>
                <a:spLocks/>
              </p:cNvSpPr>
              <p:nvPr/>
            </p:nvSpPr>
            <p:spPr bwMode="auto">
              <a:xfrm>
                <a:off x="2430" y="36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06" name="Freeform 5062"/>
              <p:cNvSpPr>
                <a:spLocks/>
              </p:cNvSpPr>
              <p:nvPr/>
            </p:nvSpPr>
            <p:spPr bwMode="auto">
              <a:xfrm>
                <a:off x="2430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07" name="Freeform 5063"/>
              <p:cNvSpPr>
                <a:spLocks/>
              </p:cNvSpPr>
              <p:nvPr/>
            </p:nvSpPr>
            <p:spPr bwMode="auto">
              <a:xfrm>
                <a:off x="2429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08" name="Freeform 5064"/>
              <p:cNvSpPr>
                <a:spLocks/>
              </p:cNvSpPr>
              <p:nvPr/>
            </p:nvSpPr>
            <p:spPr bwMode="auto">
              <a:xfrm>
                <a:off x="2427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09" name="Freeform 5065"/>
              <p:cNvSpPr>
                <a:spLocks/>
              </p:cNvSpPr>
              <p:nvPr/>
            </p:nvSpPr>
            <p:spPr bwMode="auto">
              <a:xfrm>
                <a:off x="2417" y="36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10" name="Freeform 5066"/>
              <p:cNvSpPr>
                <a:spLocks/>
              </p:cNvSpPr>
              <p:nvPr/>
            </p:nvSpPr>
            <p:spPr bwMode="auto">
              <a:xfrm>
                <a:off x="2423" y="36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11" name="Freeform 5067"/>
              <p:cNvSpPr>
                <a:spLocks/>
              </p:cNvSpPr>
              <p:nvPr/>
            </p:nvSpPr>
            <p:spPr bwMode="auto">
              <a:xfrm>
                <a:off x="2418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12" name="Freeform 5068"/>
              <p:cNvSpPr>
                <a:spLocks/>
              </p:cNvSpPr>
              <p:nvPr/>
            </p:nvSpPr>
            <p:spPr bwMode="auto">
              <a:xfrm>
                <a:off x="2417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13" name="Freeform 5069"/>
              <p:cNvSpPr>
                <a:spLocks/>
              </p:cNvSpPr>
              <p:nvPr/>
            </p:nvSpPr>
            <p:spPr bwMode="auto">
              <a:xfrm>
                <a:off x="2417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14" name="Freeform 5070"/>
              <p:cNvSpPr>
                <a:spLocks/>
              </p:cNvSpPr>
              <p:nvPr/>
            </p:nvSpPr>
            <p:spPr bwMode="auto">
              <a:xfrm>
                <a:off x="2415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15" name="Freeform 5071"/>
              <p:cNvSpPr>
                <a:spLocks/>
              </p:cNvSpPr>
              <p:nvPr/>
            </p:nvSpPr>
            <p:spPr bwMode="auto">
              <a:xfrm>
                <a:off x="2421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16" name="Freeform 5072"/>
              <p:cNvSpPr>
                <a:spLocks/>
              </p:cNvSpPr>
              <p:nvPr/>
            </p:nvSpPr>
            <p:spPr bwMode="auto">
              <a:xfrm>
                <a:off x="2418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17" name="Freeform 5073"/>
              <p:cNvSpPr>
                <a:spLocks/>
              </p:cNvSpPr>
              <p:nvPr/>
            </p:nvSpPr>
            <p:spPr bwMode="auto">
              <a:xfrm>
                <a:off x="2415" y="36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18" name="Freeform 5074"/>
              <p:cNvSpPr>
                <a:spLocks/>
              </p:cNvSpPr>
              <p:nvPr/>
            </p:nvSpPr>
            <p:spPr bwMode="auto">
              <a:xfrm>
                <a:off x="2412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19" name="Freeform 5075"/>
              <p:cNvSpPr>
                <a:spLocks/>
              </p:cNvSpPr>
              <p:nvPr/>
            </p:nvSpPr>
            <p:spPr bwMode="auto">
              <a:xfrm>
                <a:off x="2405" y="36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20" name="Freeform 5076"/>
              <p:cNvSpPr>
                <a:spLocks/>
              </p:cNvSpPr>
              <p:nvPr/>
            </p:nvSpPr>
            <p:spPr bwMode="auto">
              <a:xfrm>
                <a:off x="2406" y="36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21" name="Freeform 5077"/>
              <p:cNvSpPr>
                <a:spLocks/>
              </p:cNvSpPr>
              <p:nvPr/>
            </p:nvSpPr>
            <p:spPr bwMode="auto">
              <a:xfrm>
                <a:off x="2412" y="36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22" name="Freeform 5078"/>
              <p:cNvSpPr>
                <a:spLocks/>
              </p:cNvSpPr>
              <p:nvPr/>
            </p:nvSpPr>
            <p:spPr bwMode="auto">
              <a:xfrm>
                <a:off x="2412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23" name="Freeform 5079"/>
              <p:cNvSpPr>
                <a:spLocks/>
              </p:cNvSpPr>
              <p:nvPr/>
            </p:nvSpPr>
            <p:spPr bwMode="auto">
              <a:xfrm>
                <a:off x="2411" y="36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24" name="Freeform 5080"/>
              <p:cNvSpPr>
                <a:spLocks/>
              </p:cNvSpPr>
              <p:nvPr/>
            </p:nvSpPr>
            <p:spPr bwMode="auto">
              <a:xfrm>
                <a:off x="2411" y="36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25" name="Freeform 5081"/>
              <p:cNvSpPr>
                <a:spLocks/>
              </p:cNvSpPr>
              <p:nvPr/>
            </p:nvSpPr>
            <p:spPr bwMode="auto">
              <a:xfrm>
                <a:off x="2403" y="36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26" name="Freeform 5082"/>
              <p:cNvSpPr>
                <a:spLocks/>
              </p:cNvSpPr>
              <p:nvPr/>
            </p:nvSpPr>
            <p:spPr bwMode="auto">
              <a:xfrm>
                <a:off x="2409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27" name="Freeform 5083"/>
              <p:cNvSpPr>
                <a:spLocks/>
              </p:cNvSpPr>
              <p:nvPr/>
            </p:nvSpPr>
            <p:spPr bwMode="auto">
              <a:xfrm>
                <a:off x="2400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28" name="Freeform 5084"/>
              <p:cNvSpPr>
                <a:spLocks/>
              </p:cNvSpPr>
              <p:nvPr/>
            </p:nvSpPr>
            <p:spPr bwMode="auto">
              <a:xfrm>
                <a:off x="2402" y="36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29" name="Freeform 5085"/>
              <p:cNvSpPr>
                <a:spLocks/>
              </p:cNvSpPr>
              <p:nvPr/>
            </p:nvSpPr>
            <p:spPr bwMode="auto">
              <a:xfrm>
                <a:off x="2397" y="36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30" name="Freeform 5086"/>
              <p:cNvSpPr>
                <a:spLocks/>
              </p:cNvSpPr>
              <p:nvPr/>
            </p:nvSpPr>
            <p:spPr bwMode="auto">
              <a:xfrm>
                <a:off x="2397" y="36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31" name="Freeform 5087"/>
              <p:cNvSpPr>
                <a:spLocks/>
              </p:cNvSpPr>
              <p:nvPr/>
            </p:nvSpPr>
            <p:spPr bwMode="auto">
              <a:xfrm>
                <a:off x="2400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32" name="Freeform 5088"/>
              <p:cNvSpPr>
                <a:spLocks/>
              </p:cNvSpPr>
              <p:nvPr/>
            </p:nvSpPr>
            <p:spPr bwMode="auto">
              <a:xfrm>
                <a:off x="2402" y="36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33" name="Freeform 5089"/>
              <p:cNvSpPr>
                <a:spLocks/>
              </p:cNvSpPr>
              <p:nvPr/>
            </p:nvSpPr>
            <p:spPr bwMode="auto">
              <a:xfrm>
                <a:off x="2397" y="36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34" name="Freeform 5090"/>
              <p:cNvSpPr>
                <a:spLocks/>
              </p:cNvSpPr>
              <p:nvPr/>
            </p:nvSpPr>
            <p:spPr bwMode="auto">
              <a:xfrm>
                <a:off x="2400" y="36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35" name="Freeform 5091"/>
              <p:cNvSpPr>
                <a:spLocks/>
              </p:cNvSpPr>
              <p:nvPr/>
            </p:nvSpPr>
            <p:spPr bwMode="auto">
              <a:xfrm>
                <a:off x="2402" y="36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36" name="Freeform 5092"/>
              <p:cNvSpPr>
                <a:spLocks/>
              </p:cNvSpPr>
              <p:nvPr/>
            </p:nvSpPr>
            <p:spPr bwMode="auto">
              <a:xfrm>
                <a:off x="2396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37" name="Freeform 5093"/>
              <p:cNvSpPr>
                <a:spLocks/>
              </p:cNvSpPr>
              <p:nvPr/>
            </p:nvSpPr>
            <p:spPr bwMode="auto">
              <a:xfrm>
                <a:off x="2391" y="36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38" name="Freeform 5094"/>
              <p:cNvSpPr>
                <a:spLocks/>
              </p:cNvSpPr>
              <p:nvPr/>
            </p:nvSpPr>
            <p:spPr bwMode="auto">
              <a:xfrm>
                <a:off x="2388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39" name="Freeform 5095"/>
              <p:cNvSpPr>
                <a:spLocks/>
              </p:cNvSpPr>
              <p:nvPr/>
            </p:nvSpPr>
            <p:spPr bwMode="auto">
              <a:xfrm>
                <a:off x="2394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40" name="Freeform 5096"/>
              <p:cNvSpPr>
                <a:spLocks/>
              </p:cNvSpPr>
              <p:nvPr/>
            </p:nvSpPr>
            <p:spPr bwMode="auto">
              <a:xfrm>
                <a:off x="2391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41" name="Freeform 5097"/>
              <p:cNvSpPr>
                <a:spLocks/>
              </p:cNvSpPr>
              <p:nvPr/>
            </p:nvSpPr>
            <p:spPr bwMode="auto">
              <a:xfrm>
                <a:off x="2393" y="36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42" name="Freeform 5098"/>
              <p:cNvSpPr>
                <a:spLocks/>
              </p:cNvSpPr>
              <p:nvPr/>
            </p:nvSpPr>
            <p:spPr bwMode="auto">
              <a:xfrm>
                <a:off x="2388" y="36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43" name="Freeform 5099"/>
              <p:cNvSpPr>
                <a:spLocks/>
              </p:cNvSpPr>
              <p:nvPr/>
            </p:nvSpPr>
            <p:spPr bwMode="auto">
              <a:xfrm>
                <a:off x="2391" y="36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44" name="Freeform 5100"/>
              <p:cNvSpPr>
                <a:spLocks/>
              </p:cNvSpPr>
              <p:nvPr/>
            </p:nvSpPr>
            <p:spPr bwMode="auto">
              <a:xfrm>
                <a:off x="2391" y="36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45" name="Freeform 5101"/>
              <p:cNvSpPr>
                <a:spLocks/>
              </p:cNvSpPr>
              <p:nvPr/>
            </p:nvSpPr>
            <p:spPr bwMode="auto">
              <a:xfrm>
                <a:off x="2382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46" name="Freeform 5102"/>
              <p:cNvSpPr>
                <a:spLocks/>
              </p:cNvSpPr>
              <p:nvPr/>
            </p:nvSpPr>
            <p:spPr bwMode="auto">
              <a:xfrm>
                <a:off x="2376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47" name="Freeform 5103"/>
              <p:cNvSpPr>
                <a:spLocks/>
              </p:cNvSpPr>
              <p:nvPr/>
            </p:nvSpPr>
            <p:spPr bwMode="auto">
              <a:xfrm>
                <a:off x="2385" y="36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48" name="Freeform 5104"/>
              <p:cNvSpPr>
                <a:spLocks/>
              </p:cNvSpPr>
              <p:nvPr/>
            </p:nvSpPr>
            <p:spPr bwMode="auto">
              <a:xfrm>
                <a:off x="2382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49" name="Freeform 5105"/>
              <p:cNvSpPr>
                <a:spLocks/>
              </p:cNvSpPr>
              <p:nvPr/>
            </p:nvSpPr>
            <p:spPr bwMode="auto">
              <a:xfrm>
                <a:off x="2381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50" name="Freeform 5106"/>
              <p:cNvSpPr>
                <a:spLocks/>
              </p:cNvSpPr>
              <p:nvPr/>
            </p:nvSpPr>
            <p:spPr bwMode="auto">
              <a:xfrm>
                <a:off x="2376" y="36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51" name="Freeform 5107"/>
              <p:cNvSpPr>
                <a:spLocks/>
              </p:cNvSpPr>
              <p:nvPr/>
            </p:nvSpPr>
            <p:spPr bwMode="auto">
              <a:xfrm>
                <a:off x="2357" y="36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52" name="Freeform 5108"/>
              <p:cNvSpPr>
                <a:spLocks/>
              </p:cNvSpPr>
              <p:nvPr/>
            </p:nvSpPr>
            <p:spPr bwMode="auto">
              <a:xfrm>
                <a:off x="2358" y="36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53" name="Freeform 5109"/>
              <p:cNvSpPr>
                <a:spLocks/>
              </p:cNvSpPr>
              <p:nvPr/>
            </p:nvSpPr>
            <p:spPr bwMode="auto">
              <a:xfrm>
                <a:off x="2334" y="36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54" name="Freeform 5110"/>
              <p:cNvSpPr>
                <a:spLocks/>
              </p:cNvSpPr>
              <p:nvPr/>
            </p:nvSpPr>
            <p:spPr bwMode="auto">
              <a:xfrm>
                <a:off x="2294" y="36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55" name="Freeform 5111"/>
              <p:cNvSpPr>
                <a:spLocks/>
              </p:cNvSpPr>
              <p:nvPr/>
            </p:nvSpPr>
            <p:spPr bwMode="auto">
              <a:xfrm>
                <a:off x="2210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56" name="Freeform 5112"/>
              <p:cNvSpPr>
                <a:spLocks/>
              </p:cNvSpPr>
              <p:nvPr/>
            </p:nvSpPr>
            <p:spPr bwMode="auto">
              <a:xfrm>
                <a:off x="2150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57" name="Freeform 5113"/>
              <p:cNvSpPr>
                <a:spLocks/>
              </p:cNvSpPr>
              <p:nvPr/>
            </p:nvSpPr>
            <p:spPr bwMode="auto">
              <a:xfrm>
                <a:off x="2538" y="36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58" name="Freeform 5114"/>
              <p:cNvSpPr>
                <a:spLocks/>
              </p:cNvSpPr>
              <p:nvPr/>
            </p:nvSpPr>
            <p:spPr bwMode="auto">
              <a:xfrm>
                <a:off x="2502" y="36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59" name="Freeform 5115"/>
              <p:cNvSpPr>
                <a:spLocks/>
              </p:cNvSpPr>
              <p:nvPr/>
            </p:nvSpPr>
            <p:spPr bwMode="auto">
              <a:xfrm>
                <a:off x="2493" y="36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60" name="Freeform 5116"/>
              <p:cNvSpPr>
                <a:spLocks/>
              </p:cNvSpPr>
              <p:nvPr/>
            </p:nvSpPr>
            <p:spPr bwMode="auto">
              <a:xfrm>
                <a:off x="2489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61" name="Freeform 5117"/>
              <p:cNvSpPr>
                <a:spLocks/>
              </p:cNvSpPr>
              <p:nvPr/>
            </p:nvSpPr>
            <p:spPr bwMode="auto">
              <a:xfrm>
                <a:off x="2484" y="36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62" name="Freeform 5118"/>
              <p:cNvSpPr>
                <a:spLocks/>
              </p:cNvSpPr>
              <p:nvPr/>
            </p:nvSpPr>
            <p:spPr bwMode="auto">
              <a:xfrm>
                <a:off x="2489" y="36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63" name="Freeform 5119"/>
              <p:cNvSpPr>
                <a:spLocks/>
              </p:cNvSpPr>
              <p:nvPr/>
            </p:nvSpPr>
            <p:spPr bwMode="auto">
              <a:xfrm>
                <a:off x="2489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64" name="Freeform 5120"/>
              <p:cNvSpPr>
                <a:spLocks/>
              </p:cNvSpPr>
              <p:nvPr/>
            </p:nvSpPr>
            <p:spPr bwMode="auto">
              <a:xfrm>
                <a:off x="2481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65" name="Freeform 5121"/>
              <p:cNvSpPr>
                <a:spLocks/>
              </p:cNvSpPr>
              <p:nvPr/>
            </p:nvSpPr>
            <p:spPr bwMode="auto">
              <a:xfrm>
                <a:off x="2469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66" name="Freeform 5122"/>
              <p:cNvSpPr>
                <a:spLocks/>
              </p:cNvSpPr>
              <p:nvPr/>
            </p:nvSpPr>
            <p:spPr bwMode="auto">
              <a:xfrm>
                <a:off x="2463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67" name="Freeform 5123"/>
              <p:cNvSpPr>
                <a:spLocks/>
              </p:cNvSpPr>
              <p:nvPr/>
            </p:nvSpPr>
            <p:spPr bwMode="auto">
              <a:xfrm>
                <a:off x="2463" y="36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68" name="Freeform 5124"/>
              <p:cNvSpPr>
                <a:spLocks/>
              </p:cNvSpPr>
              <p:nvPr/>
            </p:nvSpPr>
            <p:spPr bwMode="auto">
              <a:xfrm>
                <a:off x="2459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69" name="Freeform 5125"/>
              <p:cNvSpPr>
                <a:spLocks/>
              </p:cNvSpPr>
              <p:nvPr/>
            </p:nvSpPr>
            <p:spPr bwMode="auto">
              <a:xfrm>
                <a:off x="2442" y="36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70" name="Freeform 5126"/>
              <p:cNvSpPr>
                <a:spLocks/>
              </p:cNvSpPr>
              <p:nvPr/>
            </p:nvSpPr>
            <p:spPr bwMode="auto">
              <a:xfrm>
                <a:off x="2447" y="36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71" name="Freeform 5127"/>
              <p:cNvSpPr>
                <a:spLocks/>
              </p:cNvSpPr>
              <p:nvPr/>
            </p:nvSpPr>
            <p:spPr bwMode="auto">
              <a:xfrm>
                <a:off x="2445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72" name="Freeform 5128"/>
              <p:cNvSpPr>
                <a:spLocks/>
              </p:cNvSpPr>
              <p:nvPr/>
            </p:nvSpPr>
            <p:spPr bwMode="auto">
              <a:xfrm>
                <a:off x="2447" y="36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73" name="Freeform 5129"/>
              <p:cNvSpPr>
                <a:spLocks/>
              </p:cNvSpPr>
              <p:nvPr/>
            </p:nvSpPr>
            <p:spPr bwMode="auto">
              <a:xfrm>
                <a:off x="2447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74" name="Freeform 5130"/>
              <p:cNvSpPr>
                <a:spLocks/>
              </p:cNvSpPr>
              <p:nvPr/>
            </p:nvSpPr>
            <p:spPr bwMode="auto">
              <a:xfrm>
                <a:off x="2441" y="36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75" name="Freeform 5131"/>
              <p:cNvSpPr>
                <a:spLocks/>
              </p:cNvSpPr>
              <p:nvPr/>
            </p:nvSpPr>
            <p:spPr bwMode="auto">
              <a:xfrm>
                <a:off x="2432" y="36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76" name="Freeform 5132"/>
              <p:cNvSpPr>
                <a:spLocks/>
              </p:cNvSpPr>
              <p:nvPr/>
            </p:nvSpPr>
            <p:spPr bwMode="auto">
              <a:xfrm>
                <a:off x="2438" y="36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77" name="Freeform 5133"/>
              <p:cNvSpPr>
                <a:spLocks/>
              </p:cNvSpPr>
              <p:nvPr/>
            </p:nvSpPr>
            <p:spPr bwMode="auto">
              <a:xfrm>
                <a:off x="2435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78" name="Freeform 5134"/>
              <p:cNvSpPr>
                <a:spLocks/>
              </p:cNvSpPr>
              <p:nvPr/>
            </p:nvSpPr>
            <p:spPr bwMode="auto">
              <a:xfrm>
                <a:off x="2436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79" name="Freeform 5135"/>
              <p:cNvSpPr>
                <a:spLocks/>
              </p:cNvSpPr>
              <p:nvPr/>
            </p:nvSpPr>
            <p:spPr bwMode="auto">
              <a:xfrm>
                <a:off x="2436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80" name="Freeform 5136"/>
              <p:cNvSpPr>
                <a:spLocks/>
              </p:cNvSpPr>
              <p:nvPr/>
            </p:nvSpPr>
            <p:spPr bwMode="auto">
              <a:xfrm>
                <a:off x="2436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59843" name="Group 6499"/>
            <p:cNvGrpSpPr>
              <a:grpSpLocks/>
            </p:cNvGrpSpPr>
            <p:nvPr/>
          </p:nvGrpSpPr>
          <p:grpSpPr bwMode="auto">
            <a:xfrm>
              <a:off x="1970" y="3634"/>
              <a:ext cx="580" cy="35"/>
              <a:chOff x="1970" y="3634"/>
              <a:chExt cx="580" cy="35"/>
            </a:xfrm>
          </p:grpSpPr>
          <p:sp>
            <p:nvSpPr>
              <p:cNvPr id="958482" name="Freeform 5138"/>
              <p:cNvSpPr>
                <a:spLocks/>
              </p:cNvSpPr>
              <p:nvPr/>
            </p:nvSpPr>
            <p:spPr bwMode="auto">
              <a:xfrm>
                <a:off x="2429" y="36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83" name="Freeform 5139"/>
              <p:cNvSpPr>
                <a:spLocks/>
              </p:cNvSpPr>
              <p:nvPr/>
            </p:nvSpPr>
            <p:spPr bwMode="auto">
              <a:xfrm>
                <a:off x="2424" y="36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84" name="Freeform 5140"/>
              <p:cNvSpPr>
                <a:spLocks/>
              </p:cNvSpPr>
              <p:nvPr/>
            </p:nvSpPr>
            <p:spPr bwMode="auto">
              <a:xfrm>
                <a:off x="2430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85" name="Freeform 5141"/>
              <p:cNvSpPr>
                <a:spLocks/>
              </p:cNvSpPr>
              <p:nvPr/>
            </p:nvSpPr>
            <p:spPr bwMode="auto">
              <a:xfrm>
                <a:off x="2424" y="36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86" name="Freeform 5142"/>
              <p:cNvSpPr>
                <a:spLocks/>
              </p:cNvSpPr>
              <p:nvPr/>
            </p:nvSpPr>
            <p:spPr bwMode="auto">
              <a:xfrm>
                <a:off x="2432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87" name="Freeform 5143"/>
              <p:cNvSpPr>
                <a:spLocks/>
              </p:cNvSpPr>
              <p:nvPr/>
            </p:nvSpPr>
            <p:spPr bwMode="auto">
              <a:xfrm>
                <a:off x="2429" y="36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88" name="Freeform 5144"/>
              <p:cNvSpPr>
                <a:spLocks/>
              </p:cNvSpPr>
              <p:nvPr/>
            </p:nvSpPr>
            <p:spPr bwMode="auto">
              <a:xfrm>
                <a:off x="2423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89" name="Freeform 5145"/>
              <p:cNvSpPr>
                <a:spLocks/>
              </p:cNvSpPr>
              <p:nvPr/>
            </p:nvSpPr>
            <p:spPr bwMode="auto">
              <a:xfrm>
                <a:off x="2430" y="36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90" name="Freeform 5146"/>
              <p:cNvSpPr>
                <a:spLocks/>
              </p:cNvSpPr>
              <p:nvPr/>
            </p:nvSpPr>
            <p:spPr bwMode="auto">
              <a:xfrm>
                <a:off x="2421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91" name="Freeform 5147"/>
              <p:cNvSpPr>
                <a:spLocks/>
              </p:cNvSpPr>
              <p:nvPr/>
            </p:nvSpPr>
            <p:spPr bwMode="auto">
              <a:xfrm>
                <a:off x="2415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92" name="Freeform 5148"/>
              <p:cNvSpPr>
                <a:spLocks/>
              </p:cNvSpPr>
              <p:nvPr/>
            </p:nvSpPr>
            <p:spPr bwMode="auto">
              <a:xfrm>
                <a:off x="2423" y="36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93" name="Freeform 5149"/>
              <p:cNvSpPr>
                <a:spLocks/>
              </p:cNvSpPr>
              <p:nvPr/>
            </p:nvSpPr>
            <p:spPr bwMode="auto">
              <a:xfrm>
                <a:off x="2421" y="36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94" name="Freeform 5150"/>
              <p:cNvSpPr>
                <a:spLocks/>
              </p:cNvSpPr>
              <p:nvPr/>
            </p:nvSpPr>
            <p:spPr bwMode="auto">
              <a:xfrm>
                <a:off x="2418" y="36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95" name="Freeform 5151"/>
              <p:cNvSpPr>
                <a:spLocks/>
              </p:cNvSpPr>
              <p:nvPr/>
            </p:nvSpPr>
            <p:spPr bwMode="auto">
              <a:xfrm>
                <a:off x="2421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96" name="Freeform 5152"/>
              <p:cNvSpPr>
                <a:spLocks/>
              </p:cNvSpPr>
              <p:nvPr/>
            </p:nvSpPr>
            <p:spPr bwMode="auto">
              <a:xfrm>
                <a:off x="2418" y="36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97" name="Freeform 5153"/>
              <p:cNvSpPr>
                <a:spLocks/>
              </p:cNvSpPr>
              <p:nvPr/>
            </p:nvSpPr>
            <p:spPr bwMode="auto">
              <a:xfrm>
                <a:off x="2397" y="36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98" name="Freeform 5154"/>
              <p:cNvSpPr>
                <a:spLocks/>
              </p:cNvSpPr>
              <p:nvPr/>
            </p:nvSpPr>
            <p:spPr bwMode="auto">
              <a:xfrm>
                <a:off x="2399" y="36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499" name="Freeform 5155"/>
              <p:cNvSpPr>
                <a:spLocks/>
              </p:cNvSpPr>
              <p:nvPr/>
            </p:nvSpPr>
            <p:spPr bwMode="auto">
              <a:xfrm>
                <a:off x="2397" y="36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00" name="Freeform 5156"/>
              <p:cNvSpPr>
                <a:spLocks/>
              </p:cNvSpPr>
              <p:nvPr/>
            </p:nvSpPr>
            <p:spPr bwMode="auto">
              <a:xfrm>
                <a:off x="2403" y="36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01" name="Freeform 5157"/>
              <p:cNvSpPr>
                <a:spLocks/>
              </p:cNvSpPr>
              <p:nvPr/>
            </p:nvSpPr>
            <p:spPr bwMode="auto">
              <a:xfrm>
                <a:off x="2400" y="36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02" name="Freeform 5158"/>
              <p:cNvSpPr>
                <a:spLocks/>
              </p:cNvSpPr>
              <p:nvPr/>
            </p:nvSpPr>
            <p:spPr bwMode="auto">
              <a:xfrm>
                <a:off x="2390" y="36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03" name="Freeform 5159"/>
              <p:cNvSpPr>
                <a:spLocks/>
              </p:cNvSpPr>
              <p:nvPr/>
            </p:nvSpPr>
            <p:spPr bwMode="auto">
              <a:xfrm>
                <a:off x="2391" y="36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04" name="Freeform 5160"/>
              <p:cNvSpPr>
                <a:spLocks/>
              </p:cNvSpPr>
              <p:nvPr/>
            </p:nvSpPr>
            <p:spPr bwMode="auto">
              <a:xfrm>
                <a:off x="2394" y="36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05" name="Freeform 5161"/>
              <p:cNvSpPr>
                <a:spLocks/>
              </p:cNvSpPr>
              <p:nvPr/>
            </p:nvSpPr>
            <p:spPr bwMode="auto">
              <a:xfrm>
                <a:off x="2391" y="36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06" name="Freeform 5162"/>
              <p:cNvSpPr>
                <a:spLocks/>
              </p:cNvSpPr>
              <p:nvPr/>
            </p:nvSpPr>
            <p:spPr bwMode="auto">
              <a:xfrm>
                <a:off x="2382" y="36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07" name="Freeform 5163"/>
              <p:cNvSpPr>
                <a:spLocks/>
              </p:cNvSpPr>
              <p:nvPr/>
            </p:nvSpPr>
            <p:spPr bwMode="auto">
              <a:xfrm>
                <a:off x="2382" y="36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08" name="Freeform 5164"/>
              <p:cNvSpPr>
                <a:spLocks/>
              </p:cNvSpPr>
              <p:nvPr/>
            </p:nvSpPr>
            <p:spPr bwMode="auto">
              <a:xfrm>
                <a:off x="2379" y="36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09" name="Freeform 5165"/>
              <p:cNvSpPr>
                <a:spLocks/>
              </p:cNvSpPr>
              <p:nvPr/>
            </p:nvSpPr>
            <p:spPr bwMode="auto">
              <a:xfrm>
                <a:off x="2382" y="36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10" name="Freeform 5166"/>
              <p:cNvSpPr>
                <a:spLocks/>
              </p:cNvSpPr>
              <p:nvPr/>
            </p:nvSpPr>
            <p:spPr bwMode="auto">
              <a:xfrm>
                <a:off x="2372" y="36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11" name="Freeform 5167"/>
              <p:cNvSpPr>
                <a:spLocks/>
              </p:cNvSpPr>
              <p:nvPr/>
            </p:nvSpPr>
            <p:spPr bwMode="auto">
              <a:xfrm>
                <a:off x="2363" y="36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12" name="Freeform 5168"/>
              <p:cNvSpPr>
                <a:spLocks/>
              </p:cNvSpPr>
              <p:nvPr/>
            </p:nvSpPr>
            <p:spPr bwMode="auto">
              <a:xfrm>
                <a:off x="2364" y="36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13" name="Freeform 5169"/>
              <p:cNvSpPr>
                <a:spLocks/>
              </p:cNvSpPr>
              <p:nvPr/>
            </p:nvSpPr>
            <p:spPr bwMode="auto">
              <a:xfrm>
                <a:off x="2355" y="36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14" name="Freeform 5170"/>
              <p:cNvSpPr>
                <a:spLocks/>
              </p:cNvSpPr>
              <p:nvPr/>
            </p:nvSpPr>
            <p:spPr bwMode="auto">
              <a:xfrm>
                <a:off x="2357" y="36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15" name="Freeform 5171"/>
              <p:cNvSpPr>
                <a:spLocks/>
              </p:cNvSpPr>
              <p:nvPr/>
            </p:nvSpPr>
            <p:spPr bwMode="auto">
              <a:xfrm>
                <a:off x="2327" y="36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16" name="Freeform 5172"/>
              <p:cNvSpPr>
                <a:spLocks/>
              </p:cNvSpPr>
              <p:nvPr/>
            </p:nvSpPr>
            <p:spPr bwMode="auto">
              <a:xfrm>
                <a:off x="2319" y="36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17" name="Freeform 5173"/>
              <p:cNvSpPr>
                <a:spLocks/>
              </p:cNvSpPr>
              <p:nvPr/>
            </p:nvSpPr>
            <p:spPr bwMode="auto">
              <a:xfrm>
                <a:off x="1986" y="36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18" name="Freeform 5174"/>
              <p:cNvSpPr>
                <a:spLocks/>
              </p:cNvSpPr>
              <p:nvPr/>
            </p:nvSpPr>
            <p:spPr bwMode="auto">
              <a:xfrm>
                <a:off x="2544" y="36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19" name="Freeform 5175"/>
              <p:cNvSpPr>
                <a:spLocks/>
              </p:cNvSpPr>
              <p:nvPr/>
            </p:nvSpPr>
            <p:spPr bwMode="auto">
              <a:xfrm>
                <a:off x="2520" y="36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20" name="Freeform 5176"/>
              <p:cNvSpPr>
                <a:spLocks/>
              </p:cNvSpPr>
              <p:nvPr/>
            </p:nvSpPr>
            <p:spPr bwMode="auto">
              <a:xfrm>
                <a:off x="2514" y="36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21" name="Freeform 5177"/>
              <p:cNvSpPr>
                <a:spLocks/>
              </p:cNvSpPr>
              <p:nvPr/>
            </p:nvSpPr>
            <p:spPr bwMode="auto">
              <a:xfrm>
                <a:off x="2498" y="364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22" name="Freeform 5178"/>
              <p:cNvSpPr>
                <a:spLocks/>
              </p:cNvSpPr>
              <p:nvPr/>
            </p:nvSpPr>
            <p:spPr bwMode="auto">
              <a:xfrm>
                <a:off x="2489" y="36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23" name="Freeform 5179"/>
              <p:cNvSpPr>
                <a:spLocks/>
              </p:cNvSpPr>
              <p:nvPr/>
            </p:nvSpPr>
            <p:spPr bwMode="auto">
              <a:xfrm>
                <a:off x="2477" y="36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24" name="Freeform 5180"/>
              <p:cNvSpPr>
                <a:spLocks/>
              </p:cNvSpPr>
              <p:nvPr/>
            </p:nvSpPr>
            <p:spPr bwMode="auto">
              <a:xfrm>
                <a:off x="2477" y="36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25" name="Freeform 5181"/>
              <p:cNvSpPr>
                <a:spLocks/>
              </p:cNvSpPr>
              <p:nvPr/>
            </p:nvSpPr>
            <p:spPr bwMode="auto">
              <a:xfrm>
                <a:off x="2477" y="364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26" name="Freeform 5182"/>
              <p:cNvSpPr>
                <a:spLocks/>
              </p:cNvSpPr>
              <p:nvPr/>
            </p:nvSpPr>
            <p:spPr bwMode="auto">
              <a:xfrm>
                <a:off x="2468" y="36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27" name="Freeform 5183"/>
              <p:cNvSpPr>
                <a:spLocks/>
              </p:cNvSpPr>
              <p:nvPr/>
            </p:nvSpPr>
            <p:spPr bwMode="auto">
              <a:xfrm>
                <a:off x="2460" y="36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28" name="Freeform 5184"/>
              <p:cNvSpPr>
                <a:spLocks/>
              </p:cNvSpPr>
              <p:nvPr/>
            </p:nvSpPr>
            <p:spPr bwMode="auto">
              <a:xfrm>
                <a:off x="2454" y="36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29" name="Freeform 5185"/>
              <p:cNvSpPr>
                <a:spLocks/>
              </p:cNvSpPr>
              <p:nvPr/>
            </p:nvSpPr>
            <p:spPr bwMode="auto">
              <a:xfrm>
                <a:off x="2454" y="364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30" name="Freeform 5186"/>
              <p:cNvSpPr>
                <a:spLocks/>
              </p:cNvSpPr>
              <p:nvPr/>
            </p:nvSpPr>
            <p:spPr bwMode="auto">
              <a:xfrm>
                <a:off x="2454" y="36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31" name="Freeform 5187"/>
              <p:cNvSpPr>
                <a:spLocks/>
              </p:cNvSpPr>
              <p:nvPr/>
            </p:nvSpPr>
            <p:spPr bwMode="auto">
              <a:xfrm>
                <a:off x="2454" y="36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32" name="Freeform 5188"/>
              <p:cNvSpPr>
                <a:spLocks/>
              </p:cNvSpPr>
              <p:nvPr/>
            </p:nvSpPr>
            <p:spPr bwMode="auto">
              <a:xfrm>
                <a:off x="2441" y="36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33" name="Freeform 5189"/>
              <p:cNvSpPr>
                <a:spLocks/>
              </p:cNvSpPr>
              <p:nvPr/>
            </p:nvSpPr>
            <p:spPr bwMode="auto">
              <a:xfrm>
                <a:off x="2444" y="36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34" name="Freeform 5190"/>
              <p:cNvSpPr>
                <a:spLocks/>
              </p:cNvSpPr>
              <p:nvPr/>
            </p:nvSpPr>
            <p:spPr bwMode="auto">
              <a:xfrm>
                <a:off x="2441" y="36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35" name="Freeform 5191"/>
              <p:cNvSpPr>
                <a:spLocks/>
              </p:cNvSpPr>
              <p:nvPr/>
            </p:nvSpPr>
            <p:spPr bwMode="auto">
              <a:xfrm>
                <a:off x="2445" y="364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36" name="Freeform 5192"/>
              <p:cNvSpPr>
                <a:spLocks/>
              </p:cNvSpPr>
              <p:nvPr/>
            </p:nvSpPr>
            <p:spPr bwMode="auto">
              <a:xfrm>
                <a:off x="2447" y="364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37" name="Freeform 5193"/>
              <p:cNvSpPr>
                <a:spLocks/>
              </p:cNvSpPr>
              <p:nvPr/>
            </p:nvSpPr>
            <p:spPr bwMode="auto">
              <a:xfrm>
                <a:off x="2436" y="364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38" name="Freeform 5194"/>
              <p:cNvSpPr>
                <a:spLocks/>
              </p:cNvSpPr>
              <p:nvPr/>
            </p:nvSpPr>
            <p:spPr bwMode="auto">
              <a:xfrm>
                <a:off x="2435" y="36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39" name="Freeform 5195"/>
              <p:cNvSpPr>
                <a:spLocks/>
              </p:cNvSpPr>
              <p:nvPr/>
            </p:nvSpPr>
            <p:spPr bwMode="auto">
              <a:xfrm>
                <a:off x="2432" y="36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40" name="Freeform 5196"/>
              <p:cNvSpPr>
                <a:spLocks/>
              </p:cNvSpPr>
              <p:nvPr/>
            </p:nvSpPr>
            <p:spPr bwMode="auto">
              <a:xfrm>
                <a:off x="2430" y="36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41" name="Freeform 5197"/>
              <p:cNvSpPr>
                <a:spLocks/>
              </p:cNvSpPr>
              <p:nvPr/>
            </p:nvSpPr>
            <p:spPr bwMode="auto">
              <a:xfrm>
                <a:off x="2424" y="36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42" name="Freeform 5198"/>
              <p:cNvSpPr>
                <a:spLocks/>
              </p:cNvSpPr>
              <p:nvPr/>
            </p:nvSpPr>
            <p:spPr bwMode="auto">
              <a:xfrm>
                <a:off x="2427" y="364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43" name="Freeform 5199"/>
              <p:cNvSpPr>
                <a:spLocks/>
              </p:cNvSpPr>
              <p:nvPr/>
            </p:nvSpPr>
            <p:spPr bwMode="auto">
              <a:xfrm>
                <a:off x="2430" y="364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44" name="Freeform 5200"/>
              <p:cNvSpPr>
                <a:spLocks/>
              </p:cNvSpPr>
              <p:nvPr/>
            </p:nvSpPr>
            <p:spPr bwMode="auto">
              <a:xfrm>
                <a:off x="2429" y="36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45" name="Freeform 5201"/>
              <p:cNvSpPr>
                <a:spLocks/>
              </p:cNvSpPr>
              <p:nvPr/>
            </p:nvSpPr>
            <p:spPr bwMode="auto">
              <a:xfrm>
                <a:off x="2429" y="36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46" name="Freeform 5202"/>
              <p:cNvSpPr>
                <a:spLocks/>
              </p:cNvSpPr>
              <p:nvPr/>
            </p:nvSpPr>
            <p:spPr bwMode="auto">
              <a:xfrm>
                <a:off x="2432" y="36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47" name="Freeform 5203"/>
              <p:cNvSpPr>
                <a:spLocks/>
              </p:cNvSpPr>
              <p:nvPr/>
            </p:nvSpPr>
            <p:spPr bwMode="auto">
              <a:xfrm>
                <a:off x="2423" y="36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48" name="Freeform 5204"/>
              <p:cNvSpPr>
                <a:spLocks/>
              </p:cNvSpPr>
              <p:nvPr/>
            </p:nvSpPr>
            <p:spPr bwMode="auto">
              <a:xfrm>
                <a:off x="2415" y="36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49" name="Freeform 5205"/>
              <p:cNvSpPr>
                <a:spLocks/>
              </p:cNvSpPr>
              <p:nvPr/>
            </p:nvSpPr>
            <p:spPr bwMode="auto">
              <a:xfrm>
                <a:off x="2417" y="36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50" name="Freeform 5206"/>
              <p:cNvSpPr>
                <a:spLocks/>
              </p:cNvSpPr>
              <p:nvPr/>
            </p:nvSpPr>
            <p:spPr bwMode="auto">
              <a:xfrm>
                <a:off x="2417" y="36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51" name="Freeform 5207"/>
              <p:cNvSpPr>
                <a:spLocks/>
              </p:cNvSpPr>
              <p:nvPr/>
            </p:nvSpPr>
            <p:spPr bwMode="auto">
              <a:xfrm>
                <a:off x="2421" y="36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52" name="Freeform 5208"/>
              <p:cNvSpPr>
                <a:spLocks/>
              </p:cNvSpPr>
              <p:nvPr/>
            </p:nvSpPr>
            <p:spPr bwMode="auto">
              <a:xfrm>
                <a:off x="2421" y="36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53" name="Freeform 5209"/>
              <p:cNvSpPr>
                <a:spLocks/>
              </p:cNvSpPr>
              <p:nvPr/>
            </p:nvSpPr>
            <p:spPr bwMode="auto">
              <a:xfrm>
                <a:off x="2415" y="36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54" name="Freeform 5210"/>
              <p:cNvSpPr>
                <a:spLocks/>
              </p:cNvSpPr>
              <p:nvPr/>
            </p:nvSpPr>
            <p:spPr bwMode="auto">
              <a:xfrm>
                <a:off x="2406" y="364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55" name="Freeform 5211"/>
              <p:cNvSpPr>
                <a:spLocks/>
              </p:cNvSpPr>
              <p:nvPr/>
            </p:nvSpPr>
            <p:spPr bwMode="auto">
              <a:xfrm>
                <a:off x="2412" y="36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56" name="Freeform 5212"/>
              <p:cNvSpPr>
                <a:spLocks/>
              </p:cNvSpPr>
              <p:nvPr/>
            </p:nvSpPr>
            <p:spPr bwMode="auto">
              <a:xfrm>
                <a:off x="2406" y="36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57" name="Freeform 5213"/>
              <p:cNvSpPr>
                <a:spLocks/>
              </p:cNvSpPr>
              <p:nvPr/>
            </p:nvSpPr>
            <p:spPr bwMode="auto">
              <a:xfrm>
                <a:off x="2409" y="36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58" name="Freeform 5214"/>
              <p:cNvSpPr>
                <a:spLocks/>
              </p:cNvSpPr>
              <p:nvPr/>
            </p:nvSpPr>
            <p:spPr bwMode="auto">
              <a:xfrm>
                <a:off x="2405" y="36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59" name="Freeform 5215"/>
              <p:cNvSpPr>
                <a:spLocks/>
              </p:cNvSpPr>
              <p:nvPr/>
            </p:nvSpPr>
            <p:spPr bwMode="auto">
              <a:xfrm>
                <a:off x="2409" y="36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60" name="Freeform 5216"/>
              <p:cNvSpPr>
                <a:spLocks/>
              </p:cNvSpPr>
              <p:nvPr/>
            </p:nvSpPr>
            <p:spPr bwMode="auto">
              <a:xfrm>
                <a:off x="2403" y="36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61" name="Freeform 5217"/>
              <p:cNvSpPr>
                <a:spLocks/>
              </p:cNvSpPr>
              <p:nvPr/>
            </p:nvSpPr>
            <p:spPr bwMode="auto">
              <a:xfrm>
                <a:off x="2405" y="36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62" name="Freeform 5218"/>
              <p:cNvSpPr>
                <a:spLocks/>
              </p:cNvSpPr>
              <p:nvPr/>
            </p:nvSpPr>
            <p:spPr bwMode="auto">
              <a:xfrm>
                <a:off x="2409" y="36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63" name="Freeform 5219"/>
              <p:cNvSpPr>
                <a:spLocks/>
              </p:cNvSpPr>
              <p:nvPr/>
            </p:nvSpPr>
            <p:spPr bwMode="auto">
              <a:xfrm>
                <a:off x="2405" y="36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64" name="Freeform 5220"/>
              <p:cNvSpPr>
                <a:spLocks/>
              </p:cNvSpPr>
              <p:nvPr/>
            </p:nvSpPr>
            <p:spPr bwMode="auto">
              <a:xfrm>
                <a:off x="2400" y="36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65" name="Freeform 5221"/>
              <p:cNvSpPr>
                <a:spLocks/>
              </p:cNvSpPr>
              <p:nvPr/>
            </p:nvSpPr>
            <p:spPr bwMode="auto">
              <a:xfrm>
                <a:off x="2400" y="36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66" name="Freeform 5222"/>
              <p:cNvSpPr>
                <a:spLocks/>
              </p:cNvSpPr>
              <p:nvPr/>
            </p:nvSpPr>
            <p:spPr bwMode="auto">
              <a:xfrm>
                <a:off x="2397" y="36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67" name="Freeform 5223"/>
              <p:cNvSpPr>
                <a:spLocks/>
              </p:cNvSpPr>
              <p:nvPr/>
            </p:nvSpPr>
            <p:spPr bwMode="auto">
              <a:xfrm>
                <a:off x="2400" y="36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68" name="Freeform 5224"/>
              <p:cNvSpPr>
                <a:spLocks/>
              </p:cNvSpPr>
              <p:nvPr/>
            </p:nvSpPr>
            <p:spPr bwMode="auto">
              <a:xfrm>
                <a:off x="2400" y="36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69" name="Freeform 5225"/>
              <p:cNvSpPr>
                <a:spLocks/>
              </p:cNvSpPr>
              <p:nvPr/>
            </p:nvSpPr>
            <p:spPr bwMode="auto">
              <a:xfrm>
                <a:off x="2393" y="36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70" name="Freeform 5226"/>
              <p:cNvSpPr>
                <a:spLocks/>
              </p:cNvSpPr>
              <p:nvPr/>
            </p:nvSpPr>
            <p:spPr bwMode="auto">
              <a:xfrm>
                <a:off x="2390" y="36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71" name="Freeform 5227"/>
              <p:cNvSpPr>
                <a:spLocks/>
              </p:cNvSpPr>
              <p:nvPr/>
            </p:nvSpPr>
            <p:spPr bwMode="auto">
              <a:xfrm>
                <a:off x="2393" y="36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72" name="Freeform 5228"/>
              <p:cNvSpPr>
                <a:spLocks/>
              </p:cNvSpPr>
              <p:nvPr/>
            </p:nvSpPr>
            <p:spPr bwMode="auto">
              <a:xfrm>
                <a:off x="2390" y="36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73" name="Freeform 5229"/>
              <p:cNvSpPr>
                <a:spLocks/>
              </p:cNvSpPr>
              <p:nvPr/>
            </p:nvSpPr>
            <p:spPr bwMode="auto">
              <a:xfrm>
                <a:off x="2393" y="364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74" name="Freeform 5230"/>
              <p:cNvSpPr>
                <a:spLocks/>
              </p:cNvSpPr>
              <p:nvPr/>
            </p:nvSpPr>
            <p:spPr bwMode="auto">
              <a:xfrm>
                <a:off x="2379" y="36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75" name="Freeform 5231"/>
              <p:cNvSpPr>
                <a:spLocks/>
              </p:cNvSpPr>
              <p:nvPr/>
            </p:nvSpPr>
            <p:spPr bwMode="auto">
              <a:xfrm>
                <a:off x="2379" y="36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76" name="Freeform 5232"/>
              <p:cNvSpPr>
                <a:spLocks/>
              </p:cNvSpPr>
              <p:nvPr/>
            </p:nvSpPr>
            <p:spPr bwMode="auto">
              <a:xfrm>
                <a:off x="2382" y="36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77" name="Freeform 5233"/>
              <p:cNvSpPr>
                <a:spLocks/>
              </p:cNvSpPr>
              <p:nvPr/>
            </p:nvSpPr>
            <p:spPr bwMode="auto">
              <a:xfrm>
                <a:off x="2370" y="36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78" name="Freeform 5234"/>
              <p:cNvSpPr>
                <a:spLocks/>
              </p:cNvSpPr>
              <p:nvPr/>
            </p:nvSpPr>
            <p:spPr bwMode="auto">
              <a:xfrm>
                <a:off x="2364" y="36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79" name="Freeform 5235"/>
              <p:cNvSpPr>
                <a:spLocks/>
              </p:cNvSpPr>
              <p:nvPr/>
            </p:nvSpPr>
            <p:spPr bwMode="auto">
              <a:xfrm>
                <a:off x="2352" y="36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80" name="Freeform 5236"/>
              <p:cNvSpPr>
                <a:spLocks/>
              </p:cNvSpPr>
              <p:nvPr/>
            </p:nvSpPr>
            <p:spPr bwMode="auto">
              <a:xfrm>
                <a:off x="2361" y="36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81" name="Freeform 5237"/>
              <p:cNvSpPr>
                <a:spLocks/>
              </p:cNvSpPr>
              <p:nvPr/>
            </p:nvSpPr>
            <p:spPr bwMode="auto">
              <a:xfrm>
                <a:off x="2343" y="36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82" name="Freeform 5238"/>
              <p:cNvSpPr>
                <a:spLocks/>
              </p:cNvSpPr>
              <p:nvPr/>
            </p:nvSpPr>
            <p:spPr bwMode="auto">
              <a:xfrm>
                <a:off x="2340" y="36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83" name="Freeform 5239"/>
              <p:cNvSpPr>
                <a:spLocks/>
              </p:cNvSpPr>
              <p:nvPr/>
            </p:nvSpPr>
            <p:spPr bwMode="auto">
              <a:xfrm>
                <a:off x="2340" y="36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84" name="Freeform 5240"/>
              <p:cNvSpPr>
                <a:spLocks/>
              </p:cNvSpPr>
              <p:nvPr/>
            </p:nvSpPr>
            <p:spPr bwMode="auto">
              <a:xfrm>
                <a:off x="2534" y="36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85" name="Freeform 5241"/>
              <p:cNvSpPr>
                <a:spLocks/>
              </p:cNvSpPr>
              <p:nvPr/>
            </p:nvSpPr>
            <p:spPr bwMode="auto">
              <a:xfrm>
                <a:off x="2487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86" name="Freeform 5242"/>
              <p:cNvSpPr>
                <a:spLocks/>
              </p:cNvSpPr>
              <p:nvPr/>
            </p:nvSpPr>
            <p:spPr bwMode="auto">
              <a:xfrm>
                <a:off x="2484" y="36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87" name="Freeform 5243"/>
              <p:cNvSpPr>
                <a:spLocks/>
              </p:cNvSpPr>
              <p:nvPr/>
            </p:nvSpPr>
            <p:spPr bwMode="auto">
              <a:xfrm>
                <a:off x="2480" y="36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88" name="Freeform 5244"/>
              <p:cNvSpPr>
                <a:spLocks/>
              </p:cNvSpPr>
              <p:nvPr/>
            </p:nvSpPr>
            <p:spPr bwMode="auto">
              <a:xfrm>
                <a:off x="2481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89" name="Freeform 5245"/>
              <p:cNvSpPr>
                <a:spLocks/>
              </p:cNvSpPr>
              <p:nvPr/>
            </p:nvSpPr>
            <p:spPr bwMode="auto">
              <a:xfrm>
                <a:off x="2468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90" name="Freeform 5246"/>
              <p:cNvSpPr>
                <a:spLocks/>
              </p:cNvSpPr>
              <p:nvPr/>
            </p:nvSpPr>
            <p:spPr bwMode="auto">
              <a:xfrm>
                <a:off x="2471" y="36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91" name="Freeform 5247"/>
              <p:cNvSpPr>
                <a:spLocks/>
              </p:cNvSpPr>
              <p:nvPr/>
            </p:nvSpPr>
            <p:spPr bwMode="auto">
              <a:xfrm>
                <a:off x="2459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92" name="Freeform 5248"/>
              <p:cNvSpPr>
                <a:spLocks/>
              </p:cNvSpPr>
              <p:nvPr/>
            </p:nvSpPr>
            <p:spPr bwMode="auto">
              <a:xfrm>
                <a:off x="2448" y="36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93" name="Freeform 5249"/>
              <p:cNvSpPr>
                <a:spLocks/>
              </p:cNvSpPr>
              <p:nvPr/>
            </p:nvSpPr>
            <p:spPr bwMode="auto">
              <a:xfrm>
                <a:off x="2453" y="36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94" name="Freeform 5250"/>
              <p:cNvSpPr>
                <a:spLocks/>
              </p:cNvSpPr>
              <p:nvPr/>
            </p:nvSpPr>
            <p:spPr bwMode="auto">
              <a:xfrm>
                <a:off x="2441" y="36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95" name="Freeform 5251"/>
              <p:cNvSpPr>
                <a:spLocks/>
              </p:cNvSpPr>
              <p:nvPr/>
            </p:nvSpPr>
            <p:spPr bwMode="auto">
              <a:xfrm>
                <a:off x="2442" y="36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96" name="Freeform 5252"/>
              <p:cNvSpPr>
                <a:spLocks/>
              </p:cNvSpPr>
              <p:nvPr/>
            </p:nvSpPr>
            <p:spPr bwMode="auto">
              <a:xfrm>
                <a:off x="2442" y="36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97" name="Freeform 5253"/>
              <p:cNvSpPr>
                <a:spLocks/>
              </p:cNvSpPr>
              <p:nvPr/>
            </p:nvSpPr>
            <p:spPr bwMode="auto">
              <a:xfrm>
                <a:off x="2426" y="36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98" name="Freeform 5254"/>
              <p:cNvSpPr>
                <a:spLocks/>
              </p:cNvSpPr>
              <p:nvPr/>
            </p:nvSpPr>
            <p:spPr bwMode="auto">
              <a:xfrm>
                <a:off x="2429" y="36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599" name="Freeform 5255"/>
              <p:cNvSpPr>
                <a:spLocks/>
              </p:cNvSpPr>
              <p:nvPr/>
            </p:nvSpPr>
            <p:spPr bwMode="auto">
              <a:xfrm>
                <a:off x="2424" y="36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00" name="Freeform 5256"/>
              <p:cNvSpPr>
                <a:spLocks/>
              </p:cNvSpPr>
              <p:nvPr/>
            </p:nvSpPr>
            <p:spPr bwMode="auto">
              <a:xfrm>
                <a:off x="2418" y="36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01" name="Freeform 5257"/>
              <p:cNvSpPr>
                <a:spLocks/>
              </p:cNvSpPr>
              <p:nvPr/>
            </p:nvSpPr>
            <p:spPr bwMode="auto">
              <a:xfrm>
                <a:off x="2418" y="36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02" name="Freeform 5258"/>
              <p:cNvSpPr>
                <a:spLocks/>
              </p:cNvSpPr>
              <p:nvPr/>
            </p:nvSpPr>
            <p:spPr bwMode="auto">
              <a:xfrm>
                <a:off x="2421" y="36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03" name="Freeform 5259"/>
              <p:cNvSpPr>
                <a:spLocks/>
              </p:cNvSpPr>
              <p:nvPr/>
            </p:nvSpPr>
            <p:spPr bwMode="auto">
              <a:xfrm>
                <a:off x="2417" y="36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04" name="Freeform 5260"/>
              <p:cNvSpPr>
                <a:spLocks/>
              </p:cNvSpPr>
              <p:nvPr/>
            </p:nvSpPr>
            <p:spPr bwMode="auto">
              <a:xfrm>
                <a:off x="2418" y="36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05" name="Freeform 5261"/>
              <p:cNvSpPr>
                <a:spLocks/>
              </p:cNvSpPr>
              <p:nvPr/>
            </p:nvSpPr>
            <p:spPr bwMode="auto">
              <a:xfrm>
                <a:off x="2415" y="36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06" name="Freeform 5262"/>
              <p:cNvSpPr>
                <a:spLocks/>
              </p:cNvSpPr>
              <p:nvPr/>
            </p:nvSpPr>
            <p:spPr bwMode="auto">
              <a:xfrm>
                <a:off x="2412" y="36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07" name="Freeform 5263"/>
              <p:cNvSpPr>
                <a:spLocks/>
              </p:cNvSpPr>
              <p:nvPr/>
            </p:nvSpPr>
            <p:spPr bwMode="auto">
              <a:xfrm>
                <a:off x="2418" y="36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08" name="Freeform 5264"/>
              <p:cNvSpPr>
                <a:spLocks/>
              </p:cNvSpPr>
              <p:nvPr/>
            </p:nvSpPr>
            <p:spPr bwMode="auto">
              <a:xfrm>
                <a:off x="2417" y="36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09" name="Freeform 5265"/>
              <p:cNvSpPr>
                <a:spLocks/>
              </p:cNvSpPr>
              <p:nvPr/>
            </p:nvSpPr>
            <p:spPr bwMode="auto">
              <a:xfrm>
                <a:off x="2415" y="36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10" name="Freeform 5266"/>
              <p:cNvSpPr>
                <a:spLocks/>
              </p:cNvSpPr>
              <p:nvPr/>
            </p:nvSpPr>
            <p:spPr bwMode="auto">
              <a:xfrm>
                <a:off x="2418" y="36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11" name="Freeform 5267"/>
              <p:cNvSpPr>
                <a:spLocks/>
              </p:cNvSpPr>
              <p:nvPr/>
            </p:nvSpPr>
            <p:spPr bwMode="auto">
              <a:xfrm>
                <a:off x="2403" y="36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12" name="Freeform 5268"/>
              <p:cNvSpPr>
                <a:spLocks/>
              </p:cNvSpPr>
              <p:nvPr/>
            </p:nvSpPr>
            <p:spPr bwMode="auto">
              <a:xfrm>
                <a:off x="2406" y="36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13" name="Freeform 5269"/>
              <p:cNvSpPr>
                <a:spLocks/>
              </p:cNvSpPr>
              <p:nvPr/>
            </p:nvSpPr>
            <p:spPr bwMode="auto">
              <a:xfrm>
                <a:off x="2412" y="36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14" name="Freeform 5270"/>
              <p:cNvSpPr>
                <a:spLocks/>
              </p:cNvSpPr>
              <p:nvPr/>
            </p:nvSpPr>
            <p:spPr bwMode="auto">
              <a:xfrm>
                <a:off x="2399" y="36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15" name="Freeform 5271"/>
              <p:cNvSpPr>
                <a:spLocks/>
              </p:cNvSpPr>
              <p:nvPr/>
            </p:nvSpPr>
            <p:spPr bwMode="auto">
              <a:xfrm>
                <a:off x="2400" y="36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16" name="Freeform 5272"/>
              <p:cNvSpPr>
                <a:spLocks/>
              </p:cNvSpPr>
              <p:nvPr/>
            </p:nvSpPr>
            <p:spPr bwMode="auto">
              <a:xfrm>
                <a:off x="2402" y="36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17" name="Freeform 5273"/>
              <p:cNvSpPr>
                <a:spLocks/>
              </p:cNvSpPr>
              <p:nvPr/>
            </p:nvSpPr>
            <p:spPr bwMode="auto">
              <a:xfrm>
                <a:off x="2396" y="36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18" name="Freeform 5274"/>
              <p:cNvSpPr>
                <a:spLocks/>
              </p:cNvSpPr>
              <p:nvPr/>
            </p:nvSpPr>
            <p:spPr bwMode="auto">
              <a:xfrm>
                <a:off x="2402" y="36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19" name="Freeform 5275"/>
              <p:cNvSpPr>
                <a:spLocks/>
              </p:cNvSpPr>
              <p:nvPr/>
            </p:nvSpPr>
            <p:spPr bwMode="auto">
              <a:xfrm>
                <a:off x="2397" y="36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20" name="Freeform 5276"/>
              <p:cNvSpPr>
                <a:spLocks/>
              </p:cNvSpPr>
              <p:nvPr/>
            </p:nvSpPr>
            <p:spPr bwMode="auto">
              <a:xfrm>
                <a:off x="2403" y="36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21" name="Freeform 5277"/>
              <p:cNvSpPr>
                <a:spLocks/>
              </p:cNvSpPr>
              <p:nvPr/>
            </p:nvSpPr>
            <p:spPr bwMode="auto">
              <a:xfrm>
                <a:off x="2390" y="36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22" name="Freeform 5278"/>
              <p:cNvSpPr>
                <a:spLocks/>
              </p:cNvSpPr>
              <p:nvPr/>
            </p:nvSpPr>
            <p:spPr bwMode="auto">
              <a:xfrm>
                <a:off x="2388" y="36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23" name="Freeform 5279"/>
              <p:cNvSpPr>
                <a:spLocks/>
              </p:cNvSpPr>
              <p:nvPr/>
            </p:nvSpPr>
            <p:spPr bwMode="auto">
              <a:xfrm>
                <a:off x="2388" y="36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24" name="Freeform 5280"/>
              <p:cNvSpPr>
                <a:spLocks/>
              </p:cNvSpPr>
              <p:nvPr/>
            </p:nvSpPr>
            <p:spPr bwMode="auto">
              <a:xfrm>
                <a:off x="2391" y="36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25" name="Freeform 5281"/>
              <p:cNvSpPr>
                <a:spLocks/>
              </p:cNvSpPr>
              <p:nvPr/>
            </p:nvSpPr>
            <p:spPr bwMode="auto">
              <a:xfrm>
                <a:off x="2393" y="36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26" name="Freeform 5282"/>
              <p:cNvSpPr>
                <a:spLocks/>
              </p:cNvSpPr>
              <p:nvPr/>
            </p:nvSpPr>
            <p:spPr bwMode="auto">
              <a:xfrm>
                <a:off x="2388" y="36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27" name="Freeform 5283"/>
              <p:cNvSpPr>
                <a:spLocks/>
              </p:cNvSpPr>
              <p:nvPr/>
            </p:nvSpPr>
            <p:spPr bwMode="auto">
              <a:xfrm>
                <a:off x="2382" y="36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28" name="Freeform 5284"/>
              <p:cNvSpPr>
                <a:spLocks/>
              </p:cNvSpPr>
              <p:nvPr/>
            </p:nvSpPr>
            <p:spPr bwMode="auto">
              <a:xfrm>
                <a:off x="2381" y="36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29" name="Freeform 5285"/>
              <p:cNvSpPr>
                <a:spLocks/>
              </p:cNvSpPr>
              <p:nvPr/>
            </p:nvSpPr>
            <p:spPr bwMode="auto">
              <a:xfrm>
                <a:off x="2382" y="36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30" name="Freeform 5286"/>
              <p:cNvSpPr>
                <a:spLocks/>
              </p:cNvSpPr>
              <p:nvPr/>
            </p:nvSpPr>
            <p:spPr bwMode="auto">
              <a:xfrm>
                <a:off x="2379" y="36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31" name="Freeform 5287"/>
              <p:cNvSpPr>
                <a:spLocks/>
              </p:cNvSpPr>
              <p:nvPr/>
            </p:nvSpPr>
            <p:spPr bwMode="auto">
              <a:xfrm>
                <a:off x="2385" y="36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32" name="Freeform 5288"/>
              <p:cNvSpPr>
                <a:spLocks/>
              </p:cNvSpPr>
              <p:nvPr/>
            </p:nvSpPr>
            <p:spPr bwMode="auto">
              <a:xfrm>
                <a:off x="2387" y="36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33" name="Freeform 5289"/>
              <p:cNvSpPr>
                <a:spLocks/>
              </p:cNvSpPr>
              <p:nvPr/>
            </p:nvSpPr>
            <p:spPr bwMode="auto">
              <a:xfrm>
                <a:off x="2385" y="36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34" name="Freeform 5290"/>
              <p:cNvSpPr>
                <a:spLocks/>
              </p:cNvSpPr>
              <p:nvPr/>
            </p:nvSpPr>
            <p:spPr bwMode="auto">
              <a:xfrm>
                <a:off x="2381" y="36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35" name="Freeform 5291"/>
              <p:cNvSpPr>
                <a:spLocks/>
              </p:cNvSpPr>
              <p:nvPr/>
            </p:nvSpPr>
            <p:spPr bwMode="auto">
              <a:xfrm>
                <a:off x="2373" y="36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36" name="Freeform 5292"/>
              <p:cNvSpPr>
                <a:spLocks/>
              </p:cNvSpPr>
              <p:nvPr/>
            </p:nvSpPr>
            <p:spPr bwMode="auto">
              <a:xfrm>
                <a:off x="2375" y="36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37" name="Freeform 5293"/>
              <p:cNvSpPr>
                <a:spLocks/>
              </p:cNvSpPr>
              <p:nvPr/>
            </p:nvSpPr>
            <p:spPr bwMode="auto">
              <a:xfrm>
                <a:off x="2376" y="36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38" name="Freeform 5294"/>
              <p:cNvSpPr>
                <a:spLocks/>
              </p:cNvSpPr>
              <p:nvPr/>
            </p:nvSpPr>
            <p:spPr bwMode="auto">
              <a:xfrm>
                <a:off x="2364" y="36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39" name="Freeform 5295"/>
              <p:cNvSpPr>
                <a:spLocks/>
              </p:cNvSpPr>
              <p:nvPr/>
            </p:nvSpPr>
            <p:spPr bwMode="auto">
              <a:xfrm>
                <a:off x="2364" y="36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40" name="Freeform 5296"/>
              <p:cNvSpPr>
                <a:spLocks/>
              </p:cNvSpPr>
              <p:nvPr/>
            </p:nvSpPr>
            <p:spPr bwMode="auto">
              <a:xfrm>
                <a:off x="2366" y="36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41" name="Freeform 5297"/>
              <p:cNvSpPr>
                <a:spLocks/>
              </p:cNvSpPr>
              <p:nvPr/>
            </p:nvSpPr>
            <p:spPr bwMode="auto">
              <a:xfrm>
                <a:off x="2363" y="36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42" name="Freeform 5298"/>
              <p:cNvSpPr>
                <a:spLocks/>
              </p:cNvSpPr>
              <p:nvPr/>
            </p:nvSpPr>
            <p:spPr bwMode="auto">
              <a:xfrm>
                <a:off x="2357" y="36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43" name="Freeform 5299"/>
              <p:cNvSpPr>
                <a:spLocks/>
              </p:cNvSpPr>
              <p:nvPr/>
            </p:nvSpPr>
            <p:spPr bwMode="auto">
              <a:xfrm>
                <a:off x="2339" y="36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44" name="Freeform 5300"/>
              <p:cNvSpPr>
                <a:spLocks/>
              </p:cNvSpPr>
              <p:nvPr/>
            </p:nvSpPr>
            <p:spPr bwMode="auto">
              <a:xfrm>
                <a:off x="2339" y="36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45" name="Freeform 5301"/>
              <p:cNvSpPr>
                <a:spLocks/>
              </p:cNvSpPr>
              <p:nvPr/>
            </p:nvSpPr>
            <p:spPr bwMode="auto">
              <a:xfrm>
                <a:off x="2229" y="36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46" name="Freeform 5302"/>
              <p:cNvSpPr>
                <a:spLocks/>
              </p:cNvSpPr>
              <p:nvPr/>
            </p:nvSpPr>
            <p:spPr bwMode="auto">
              <a:xfrm>
                <a:off x="2214" y="36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47" name="Freeform 5303"/>
              <p:cNvSpPr>
                <a:spLocks/>
              </p:cNvSpPr>
              <p:nvPr/>
            </p:nvSpPr>
            <p:spPr bwMode="auto">
              <a:xfrm>
                <a:off x="2108" y="36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48" name="Freeform 5304"/>
              <p:cNvSpPr>
                <a:spLocks/>
              </p:cNvSpPr>
              <p:nvPr/>
            </p:nvSpPr>
            <p:spPr bwMode="auto">
              <a:xfrm>
                <a:off x="1970" y="36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49" name="Freeform 5305"/>
              <p:cNvSpPr>
                <a:spLocks/>
              </p:cNvSpPr>
              <p:nvPr/>
            </p:nvSpPr>
            <p:spPr bwMode="auto">
              <a:xfrm>
                <a:off x="2505" y="36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50" name="Freeform 5306"/>
              <p:cNvSpPr>
                <a:spLocks/>
              </p:cNvSpPr>
              <p:nvPr/>
            </p:nvSpPr>
            <p:spPr bwMode="auto">
              <a:xfrm>
                <a:off x="2490" y="36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51" name="Freeform 5307"/>
              <p:cNvSpPr>
                <a:spLocks/>
              </p:cNvSpPr>
              <p:nvPr/>
            </p:nvSpPr>
            <p:spPr bwMode="auto">
              <a:xfrm>
                <a:off x="2489" y="36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52" name="Freeform 5308"/>
              <p:cNvSpPr>
                <a:spLocks/>
              </p:cNvSpPr>
              <p:nvPr/>
            </p:nvSpPr>
            <p:spPr bwMode="auto">
              <a:xfrm>
                <a:off x="2483" y="36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53" name="Freeform 5309"/>
              <p:cNvSpPr>
                <a:spLocks/>
              </p:cNvSpPr>
              <p:nvPr/>
            </p:nvSpPr>
            <p:spPr bwMode="auto">
              <a:xfrm>
                <a:off x="2477" y="36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54" name="Freeform 5310"/>
              <p:cNvSpPr>
                <a:spLocks/>
              </p:cNvSpPr>
              <p:nvPr/>
            </p:nvSpPr>
            <p:spPr bwMode="auto">
              <a:xfrm>
                <a:off x="2475" y="36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55" name="Freeform 5311"/>
              <p:cNvSpPr>
                <a:spLocks/>
              </p:cNvSpPr>
              <p:nvPr/>
            </p:nvSpPr>
            <p:spPr bwMode="auto">
              <a:xfrm>
                <a:off x="2471" y="36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56" name="Freeform 5312"/>
              <p:cNvSpPr>
                <a:spLocks/>
              </p:cNvSpPr>
              <p:nvPr/>
            </p:nvSpPr>
            <p:spPr bwMode="auto">
              <a:xfrm>
                <a:off x="2474" y="36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57" name="Freeform 5313"/>
              <p:cNvSpPr>
                <a:spLocks/>
              </p:cNvSpPr>
              <p:nvPr/>
            </p:nvSpPr>
            <p:spPr bwMode="auto">
              <a:xfrm>
                <a:off x="2459" y="36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58" name="Freeform 5314"/>
              <p:cNvSpPr>
                <a:spLocks/>
              </p:cNvSpPr>
              <p:nvPr/>
            </p:nvSpPr>
            <p:spPr bwMode="auto">
              <a:xfrm>
                <a:off x="2462" y="36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59" name="Freeform 5315"/>
              <p:cNvSpPr>
                <a:spLocks/>
              </p:cNvSpPr>
              <p:nvPr/>
            </p:nvSpPr>
            <p:spPr bwMode="auto">
              <a:xfrm>
                <a:off x="2462" y="36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60" name="Freeform 5316"/>
              <p:cNvSpPr>
                <a:spLocks/>
              </p:cNvSpPr>
              <p:nvPr/>
            </p:nvSpPr>
            <p:spPr bwMode="auto">
              <a:xfrm>
                <a:off x="2463" y="36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61" name="Freeform 5317"/>
              <p:cNvSpPr>
                <a:spLocks/>
              </p:cNvSpPr>
              <p:nvPr/>
            </p:nvSpPr>
            <p:spPr bwMode="auto">
              <a:xfrm>
                <a:off x="2441" y="36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62" name="Freeform 5318"/>
              <p:cNvSpPr>
                <a:spLocks/>
              </p:cNvSpPr>
              <p:nvPr/>
            </p:nvSpPr>
            <p:spPr bwMode="auto">
              <a:xfrm>
                <a:off x="2441" y="36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63" name="Freeform 5319"/>
              <p:cNvSpPr>
                <a:spLocks/>
              </p:cNvSpPr>
              <p:nvPr/>
            </p:nvSpPr>
            <p:spPr bwMode="auto">
              <a:xfrm>
                <a:off x="2445" y="36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64" name="Freeform 5320"/>
              <p:cNvSpPr>
                <a:spLocks/>
              </p:cNvSpPr>
              <p:nvPr/>
            </p:nvSpPr>
            <p:spPr bwMode="auto">
              <a:xfrm>
                <a:off x="2438" y="36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65" name="Freeform 5321"/>
              <p:cNvSpPr>
                <a:spLocks/>
              </p:cNvSpPr>
              <p:nvPr/>
            </p:nvSpPr>
            <p:spPr bwMode="auto">
              <a:xfrm>
                <a:off x="2438" y="36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66" name="Freeform 5322"/>
              <p:cNvSpPr>
                <a:spLocks/>
              </p:cNvSpPr>
              <p:nvPr/>
            </p:nvSpPr>
            <p:spPr bwMode="auto">
              <a:xfrm>
                <a:off x="2433" y="36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67" name="Freeform 5323"/>
              <p:cNvSpPr>
                <a:spLocks/>
              </p:cNvSpPr>
              <p:nvPr/>
            </p:nvSpPr>
            <p:spPr bwMode="auto">
              <a:xfrm>
                <a:off x="2436" y="36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68" name="Freeform 5324"/>
              <p:cNvSpPr>
                <a:spLocks/>
              </p:cNvSpPr>
              <p:nvPr/>
            </p:nvSpPr>
            <p:spPr bwMode="auto">
              <a:xfrm>
                <a:off x="2438" y="36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69" name="Freeform 5325"/>
              <p:cNvSpPr>
                <a:spLocks/>
              </p:cNvSpPr>
              <p:nvPr/>
            </p:nvSpPr>
            <p:spPr bwMode="auto">
              <a:xfrm>
                <a:off x="2436" y="36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70" name="Freeform 5326"/>
              <p:cNvSpPr>
                <a:spLocks/>
              </p:cNvSpPr>
              <p:nvPr/>
            </p:nvSpPr>
            <p:spPr bwMode="auto">
              <a:xfrm>
                <a:off x="2438" y="36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71" name="Freeform 5327"/>
              <p:cNvSpPr>
                <a:spLocks/>
              </p:cNvSpPr>
              <p:nvPr/>
            </p:nvSpPr>
            <p:spPr bwMode="auto">
              <a:xfrm>
                <a:off x="2438" y="36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72" name="Freeform 5328"/>
              <p:cNvSpPr>
                <a:spLocks/>
              </p:cNvSpPr>
              <p:nvPr/>
            </p:nvSpPr>
            <p:spPr bwMode="auto">
              <a:xfrm>
                <a:off x="2429" y="36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73" name="Freeform 5329"/>
              <p:cNvSpPr>
                <a:spLocks/>
              </p:cNvSpPr>
              <p:nvPr/>
            </p:nvSpPr>
            <p:spPr bwMode="auto">
              <a:xfrm>
                <a:off x="2424" y="36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74" name="Freeform 5330"/>
              <p:cNvSpPr>
                <a:spLocks/>
              </p:cNvSpPr>
              <p:nvPr/>
            </p:nvSpPr>
            <p:spPr bwMode="auto">
              <a:xfrm>
                <a:off x="2427" y="36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75" name="Freeform 5331"/>
              <p:cNvSpPr>
                <a:spLocks/>
              </p:cNvSpPr>
              <p:nvPr/>
            </p:nvSpPr>
            <p:spPr bwMode="auto">
              <a:xfrm>
                <a:off x="2426" y="36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76" name="Freeform 5332"/>
              <p:cNvSpPr>
                <a:spLocks/>
              </p:cNvSpPr>
              <p:nvPr/>
            </p:nvSpPr>
            <p:spPr bwMode="auto">
              <a:xfrm>
                <a:off x="2430" y="36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77" name="Freeform 5333"/>
              <p:cNvSpPr>
                <a:spLocks/>
              </p:cNvSpPr>
              <p:nvPr/>
            </p:nvSpPr>
            <p:spPr bwMode="auto">
              <a:xfrm>
                <a:off x="2424" y="36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78" name="Freeform 5334"/>
              <p:cNvSpPr>
                <a:spLocks/>
              </p:cNvSpPr>
              <p:nvPr/>
            </p:nvSpPr>
            <p:spPr bwMode="auto">
              <a:xfrm>
                <a:off x="2426" y="36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79" name="Freeform 5335"/>
              <p:cNvSpPr>
                <a:spLocks/>
              </p:cNvSpPr>
              <p:nvPr/>
            </p:nvSpPr>
            <p:spPr bwMode="auto">
              <a:xfrm>
                <a:off x="2418" y="36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80" name="Freeform 5336"/>
              <p:cNvSpPr>
                <a:spLocks/>
              </p:cNvSpPr>
              <p:nvPr/>
            </p:nvSpPr>
            <p:spPr bwMode="auto">
              <a:xfrm>
                <a:off x="2421" y="36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81" name="Freeform 5337"/>
              <p:cNvSpPr>
                <a:spLocks/>
              </p:cNvSpPr>
              <p:nvPr/>
            </p:nvSpPr>
            <p:spPr bwMode="auto">
              <a:xfrm>
                <a:off x="2418" y="36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59842" name="Group 6498"/>
            <p:cNvGrpSpPr>
              <a:grpSpLocks/>
            </p:cNvGrpSpPr>
            <p:nvPr/>
          </p:nvGrpSpPr>
          <p:grpSpPr bwMode="auto">
            <a:xfrm>
              <a:off x="2133" y="3618"/>
              <a:ext cx="363" cy="33"/>
              <a:chOff x="2133" y="3618"/>
              <a:chExt cx="363" cy="33"/>
            </a:xfrm>
          </p:grpSpPr>
          <p:sp>
            <p:nvSpPr>
              <p:cNvPr id="958683" name="Freeform 5339"/>
              <p:cNvSpPr>
                <a:spLocks/>
              </p:cNvSpPr>
              <p:nvPr/>
            </p:nvSpPr>
            <p:spPr bwMode="auto">
              <a:xfrm>
                <a:off x="2421" y="36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84" name="Freeform 5340"/>
              <p:cNvSpPr>
                <a:spLocks/>
              </p:cNvSpPr>
              <p:nvPr/>
            </p:nvSpPr>
            <p:spPr bwMode="auto">
              <a:xfrm>
                <a:off x="2415" y="36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85" name="Freeform 5341"/>
              <p:cNvSpPr>
                <a:spLocks/>
              </p:cNvSpPr>
              <p:nvPr/>
            </p:nvSpPr>
            <p:spPr bwMode="auto">
              <a:xfrm>
                <a:off x="2415" y="36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86" name="Freeform 5342"/>
              <p:cNvSpPr>
                <a:spLocks/>
              </p:cNvSpPr>
              <p:nvPr/>
            </p:nvSpPr>
            <p:spPr bwMode="auto">
              <a:xfrm>
                <a:off x="2417" y="36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87" name="Freeform 5343"/>
              <p:cNvSpPr>
                <a:spLocks/>
              </p:cNvSpPr>
              <p:nvPr/>
            </p:nvSpPr>
            <p:spPr bwMode="auto">
              <a:xfrm>
                <a:off x="2417" y="36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88" name="Freeform 5344"/>
              <p:cNvSpPr>
                <a:spLocks/>
              </p:cNvSpPr>
              <p:nvPr/>
            </p:nvSpPr>
            <p:spPr bwMode="auto">
              <a:xfrm>
                <a:off x="2417" y="36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89" name="Freeform 5345"/>
              <p:cNvSpPr>
                <a:spLocks/>
              </p:cNvSpPr>
              <p:nvPr/>
            </p:nvSpPr>
            <p:spPr bwMode="auto">
              <a:xfrm>
                <a:off x="2415" y="36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90" name="Freeform 5346"/>
              <p:cNvSpPr>
                <a:spLocks/>
              </p:cNvSpPr>
              <p:nvPr/>
            </p:nvSpPr>
            <p:spPr bwMode="auto">
              <a:xfrm>
                <a:off x="2412" y="36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91" name="Freeform 5347"/>
              <p:cNvSpPr>
                <a:spLocks/>
              </p:cNvSpPr>
              <p:nvPr/>
            </p:nvSpPr>
            <p:spPr bwMode="auto">
              <a:xfrm>
                <a:off x="2412" y="36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92" name="Freeform 5348"/>
              <p:cNvSpPr>
                <a:spLocks/>
              </p:cNvSpPr>
              <p:nvPr/>
            </p:nvSpPr>
            <p:spPr bwMode="auto">
              <a:xfrm>
                <a:off x="2409" y="364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93" name="Freeform 5349"/>
              <p:cNvSpPr>
                <a:spLocks/>
              </p:cNvSpPr>
              <p:nvPr/>
            </p:nvSpPr>
            <p:spPr bwMode="auto">
              <a:xfrm>
                <a:off x="2408" y="36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94" name="Freeform 5350"/>
              <p:cNvSpPr>
                <a:spLocks/>
              </p:cNvSpPr>
              <p:nvPr/>
            </p:nvSpPr>
            <p:spPr bwMode="auto">
              <a:xfrm>
                <a:off x="2406" y="36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95" name="Freeform 5351"/>
              <p:cNvSpPr>
                <a:spLocks/>
              </p:cNvSpPr>
              <p:nvPr/>
            </p:nvSpPr>
            <p:spPr bwMode="auto">
              <a:xfrm>
                <a:off x="2405" y="364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96" name="Freeform 5352"/>
              <p:cNvSpPr>
                <a:spLocks/>
              </p:cNvSpPr>
              <p:nvPr/>
            </p:nvSpPr>
            <p:spPr bwMode="auto">
              <a:xfrm>
                <a:off x="2406" y="36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97" name="Freeform 5353"/>
              <p:cNvSpPr>
                <a:spLocks/>
              </p:cNvSpPr>
              <p:nvPr/>
            </p:nvSpPr>
            <p:spPr bwMode="auto">
              <a:xfrm>
                <a:off x="2412" y="364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98" name="Freeform 5354"/>
              <p:cNvSpPr>
                <a:spLocks/>
              </p:cNvSpPr>
              <p:nvPr/>
            </p:nvSpPr>
            <p:spPr bwMode="auto">
              <a:xfrm>
                <a:off x="2412" y="36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699" name="Freeform 5355"/>
              <p:cNvSpPr>
                <a:spLocks/>
              </p:cNvSpPr>
              <p:nvPr/>
            </p:nvSpPr>
            <p:spPr bwMode="auto">
              <a:xfrm>
                <a:off x="2408" y="36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00" name="Freeform 5356"/>
              <p:cNvSpPr>
                <a:spLocks/>
              </p:cNvSpPr>
              <p:nvPr/>
            </p:nvSpPr>
            <p:spPr bwMode="auto">
              <a:xfrm>
                <a:off x="2408" y="36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01" name="Freeform 5357"/>
              <p:cNvSpPr>
                <a:spLocks/>
              </p:cNvSpPr>
              <p:nvPr/>
            </p:nvSpPr>
            <p:spPr bwMode="auto">
              <a:xfrm>
                <a:off x="2399" y="36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02" name="Freeform 5358"/>
              <p:cNvSpPr>
                <a:spLocks/>
              </p:cNvSpPr>
              <p:nvPr/>
            </p:nvSpPr>
            <p:spPr bwMode="auto">
              <a:xfrm>
                <a:off x="2402" y="36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03" name="Freeform 5359"/>
              <p:cNvSpPr>
                <a:spLocks/>
              </p:cNvSpPr>
              <p:nvPr/>
            </p:nvSpPr>
            <p:spPr bwMode="auto">
              <a:xfrm>
                <a:off x="2397" y="36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04" name="Freeform 5360"/>
              <p:cNvSpPr>
                <a:spLocks/>
              </p:cNvSpPr>
              <p:nvPr/>
            </p:nvSpPr>
            <p:spPr bwMode="auto">
              <a:xfrm>
                <a:off x="2390" y="36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05" name="Freeform 5361"/>
              <p:cNvSpPr>
                <a:spLocks/>
              </p:cNvSpPr>
              <p:nvPr/>
            </p:nvSpPr>
            <p:spPr bwMode="auto">
              <a:xfrm>
                <a:off x="2387" y="36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06" name="Freeform 5362"/>
              <p:cNvSpPr>
                <a:spLocks/>
              </p:cNvSpPr>
              <p:nvPr/>
            </p:nvSpPr>
            <p:spPr bwMode="auto">
              <a:xfrm>
                <a:off x="2394" y="36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07" name="Freeform 5363"/>
              <p:cNvSpPr>
                <a:spLocks/>
              </p:cNvSpPr>
              <p:nvPr/>
            </p:nvSpPr>
            <p:spPr bwMode="auto">
              <a:xfrm>
                <a:off x="2396" y="36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08" name="Freeform 5364"/>
              <p:cNvSpPr>
                <a:spLocks/>
              </p:cNvSpPr>
              <p:nvPr/>
            </p:nvSpPr>
            <p:spPr bwMode="auto">
              <a:xfrm>
                <a:off x="2396" y="36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09" name="Freeform 5365"/>
              <p:cNvSpPr>
                <a:spLocks/>
              </p:cNvSpPr>
              <p:nvPr/>
            </p:nvSpPr>
            <p:spPr bwMode="auto">
              <a:xfrm>
                <a:off x="2393" y="36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10" name="Freeform 5366"/>
              <p:cNvSpPr>
                <a:spLocks/>
              </p:cNvSpPr>
              <p:nvPr/>
            </p:nvSpPr>
            <p:spPr bwMode="auto">
              <a:xfrm>
                <a:off x="2382" y="36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11" name="Freeform 5367"/>
              <p:cNvSpPr>
                <a:spLocks/>
              </p:cNvSpPr>
              <p:nvPr/>
            </p:nvSpPr>
            <p:spPr bwMode="auto">
              <a:xfrm>
                <a:off x="2381" y="36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12" name="Freeform 5368"/>
              <p:cNvSpPr>
                <a:spLocks/>
              </p:cNvSpPr>
              <p:nvPr/>
            </p:nvSpPr>
            <p:spPr bwMode="auto">
              <a:xfrm>
                <a:off x="2387" y="36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13" name="Freeform 5369"/>
              <p:cNvSpPr>
                <a:spLocks/>
              </p:cNvSpPr>
              <p:nvPr/>
            </p:nvSpPr>
            <p:spPr bwMode="auto">
              <a:xfrm>
                <a:off x="2370" y="36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14" name="Freeform 5370"/>
              <p:cNvSpPr>
                <a:spLocks/>
              </p:cNvSpPr>
              <p:nvPr/>
            </p:nvSpPr>
            <p:spPr bwMode="auto">
              <a:xfrm>
                <a:off x="2375" y="36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15" name="Freeform 5371"/>
              <p:cNvSpPr>
                <a:spLocks/>
              </p:cNvSpPr>
              <p:nvPr/>
            </p:nvSpPr>
            <p:spPr bwMode="auto">
              <a:xfrm>
                <a:off x="2373" y="36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16" name="Freeform 5372"/>
              <p:cNvSpPr>
                <a:spLocks/>
              </p:cNvSpPr>
              <p:nvPr/>
            </p:nvSpPr>
            <p:spPr bwMode="auto">
              <a:xfrm>
                <a:off x="2363" y="36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17" name="Freeform 5373"/>
              <p:cNvSpPr>
                <a:spLocks/>
              </p:cNvSpPr>
              <p:nvPr/>
            </p:nvSpPr>
            <p:spPr bwMode="auto">
              <a:xfrm>
                <a:off x="2357" y="36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18" name="Freeform 5374"/>
              <p:cNvSpPr>
                <a:spLocks/>
              </p:cNvSpPr>
              <p:nvPr/>
            </p:nvSpPr>
            <p:spPr bwMode="auto">
              <a:xfrm>
                <a:off x="2357" y="36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19" name="Freeform 5375"/>
              <p:cNvSpPr>
                <a:spLocks/>
              </p:cNvSpPr>
              <p:nvPr/>
            </p:nvSpPr>
            <p:spPr bwMode="auto">
              <a:xfrm>
                <a:off x="2354" y="36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20" name="Freeform 5376"/>
              <p:cNvSpPr>
                <a:spLocks/>
              </p:cNvSpPr>
              <p:nvPr/>
            </p:nvSpPr>
            <p:spPr bwMode="auto">
              <a:xfrm>
                <a:off x="2351" y="36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21" name="Freeform 5377"/>
              <p:cNvSpPr>
                <a:spLocks/>
              </p:cNvSpPr>
              <p:nvPr/>
            </p:nvSpPr>
            <p:spPr bwMode="auto">
              <a:xfrm>
                <a:off x="2187" y="36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22" name="Freeform 5378"/>
              <p:cNvSpPr>
                <a:spLocks/>
              </p:cNvSpPr>
              <p:nvPr/>
            </p:nvSpPr>
            <p:spPr bwMode="auto">
              <a:xfrm>
                <a:off x="2481" y="36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23" name="Freeform 5379"/>
              <p:cNvSpPr>
                <a:spLocks/>
              </p:cNvSpPr>
              <p:nvPr/>
            </p:nvSpPr>
            <p:spPr bwMode="auto">
              <a:xfrm>
                <a:off x="2475" y="36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24" name="Freeform 5380"/>
              <p:cNvSpPr>
                <a:spLocks/>
              </p:cNvSpPr>
              <p:nvPr/>
            </p:nvSpPr>
            <p:spPr bwMode="auto">
              <a:xfrm>
                <a:off x="2466" y="36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25" name="Freeform 5381"/>
              <p:cNvSpPr>
                <a:spLocks/>
              </p:cNvSpPr>
              <p:nvPr/>
            </p:nvSpPr>
            <p:spPr bwMode="auto">
              <a:xfrm>
                <a:off x="2459" y="36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26" name="Freeform 5382"/>
              <p:cNvSpPr>
                <a:spLocks/>
              </p:cNvSpPr>
              <p:nvPr/>
            </p:nvSpPr>
            <p:spPr bwMode="auto">
              <a:xfrm>
                <a:off x="2454" y="36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27" name="Freeform 5383"/>
              <p:cNvSpPr>
                <a:spLocks/>
              </p:cNvSpPr>
              <p:nvPr/>
            </p:nvSpPr>
            <p:spPr bwMode="auto">
              <a:xfrm>
                <a:off x="2454" y="36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28" name="Freeform 5384"/>
              <p:cNvSpPr>
                <a:spLocks/>
              </p:cNvSpPr>
              <p:nvPr/>
            </p:nvSpPr>
            <p:spPr bwMode="auto">
              <a:xfrm>
                <a:off x="2447" y="36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29" name="Freeform 5385"/>
              <p:cNvSpPr>
                <a:spLocks/>
              </p:cNvSpPr>
              <p:nvPr/>
            </p:nvSpPr>
            <p:spPr bwMode="auto">
              <a:xfrm>
                <a:off x="2442" y="36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30" name="Freeform 5386"/>
              <p:cNvSpPr>
                <a:spLocks/>
              </p:cNvSpPr>
              <p:nvPr/>
            </p:nvSpPr>
            <p:spPr bwMode="auto">
              <a:xfrm>
                <a:off x="2436" y="36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31" name="Freeform 5387"/>
              <p:cNvSpPr>
                <a:spLocks/>
              </p:cNvSpPr>
              <p:nvPr/>
            </p:nvSpPr>
            <p:spPr bwMode="auto">
              <a:xfrm>
                <a:off x="2435" y="36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32" name="Freeform 5388"/>
              <p:cNvSpPr>
                <a:spLocks/>
              </p:cNvSpPr>
              <p:nvPr/>
            </p:nvSpPr>
            <p:spPr bwMode="auto">
              <a:xfrm>
                <a:off x="2439" y="36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33" name="Freeform 5389"/>
              <p:cNvSpPr>
                <a:spLocks/>
              </p:cNvSpPr>
              <p:nvPr/>
            </p:nvSpPr>
            <p:spPr bwMode="auto">
              <a:xfrm>
                <a:off x="2436" y="36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34" name="Freeform 5390"/>
              <p:cNvSpPr>
                <a:spLocks/>
              </p:cNvSpPr>
              <p:nvPr/>
            </p:nvSpPr>
            <p:spPr bwMode="auto">
              <a:xfrm>
                <a:off x="2436" y="36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35" name="Freeform 5391"/>
              <p:cNvSpPr>
                <a:spLocks/>
              </p:cNvSpPr>
              <p:nvPr/>
            </p:nvSpPr>
            <p:spPr bwMode="auto">
              <a:xfrm>
                <a:off x="2435" y="36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36" name="Freeform 5392"/>
              <p:cNvSpPr>
                <a:spLocks/>
              </p:cNvSpPr>
              <p:nvPr/>
            </p:nvSpPr>
            <p:spPr bwMode="auto">
              <a:xfrm>
                <a:off x="2426" y="36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37" name="Freeform 5393"/>
              <p:cNvSpPr>
                <a:spLocks/>
              </p:cNvSpPr>
              <p:nvPr/>
            </p:nvSpPr>
            <p:spPr bwMode="auto">
              <a:xfrm>
                <a:off x="2424" y="36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38" name="Freeform 5394"/>
              <p:cNvSpPr>
                <a:spLocks/>
              </p:cNvSpPr>
              <p:nvPr/>
            </p:nvSpPr>
            <p:spPr bwMode="auto">
              <a:xfrm>
                <a:off x="2426" y="36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39" name="Freeform 5395"/>
              <p:cNvSpPr>
                <a:spLocks/>
              </p:cNvSpPr>
              <p:nvPr/>
            </p:nvSpPr>
            <p:spPr bwMode="auto">
              <a:xfrm>
                <a:off x="2418" y="36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40" name="Freeform 5396"/>
              <p:cNvSpPr>
                <a:spLocks/>
              </p:cNvSpPr>
              <p:nvPr/>
            </p:nvSpPr>
            <p:spPr bwMode="auto">
              <a:xfrm>
                <a:off x="2415" y="36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41" name="Freeform 5397"/>
              <p:cNvSpPr>
                <a:spLocks/>
              </p:cNvSpPr>
              <p:nvPr/>
            </p:nvSpPr>
            <p:spPr bwMode="auto">
              <a:xfrm>
                <a:off x="2415" y="36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42" name="Freeform 5398"/>
              <p:cNvSpPr>
                <a:spLocks/>
              </p:cNvSpPr>
              <p:nvPr/>
            </p:nvSpPr>
            <p:spPr bwMode="auto">
              <a:xfrm>
                <a:off x="2423" y="36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43" name="Freeform 5399"/>
              <p:cNvSpPr>
                <a:spLocks/>
              </p:cNvSpPr>
              <p:nvPr/>
            </p:nvSpPr>
            <p:spPr bwMode="auto">
              <a:xfrm>
                <a:off x="2421" y="36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44" name="Freeform 5400"/>
              <p:cNvSpPr>
                <a:spLocks/>
              </p:cNvSpPr>
              <p:nvPr/>
            </p:nvSpPr>
            <p:spPr bwMode="auto">
              <a:xfrm>
                <a:off x="2418" y="36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45" name="Freeform 5401"/>
              <p:cNvSpPr>
                <a:spLocks/>
              </p:cNvSpPr>
              <p:nvPr/>
            </p:nvSpPr>
            <p:spPr bwMode="auto">
              <a:xfrm>
                <a:off x="2417" y="36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46" name="Freeform 5402"/>
              <p:cNvSpPr>
                <a:spLocks/>
              </p:cNvSpPr>
              <p:nvPr/>
            </p:nvSpPr>
            <p:spPr bwMode="auto">
              <a:xfrm>
                <a:off x="2417" y="36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47" name="Freeform 5403"/>
              <p:cNvSpPr>
                <a:spLocks/>
              </p:cNvSpPr>
              <p:nvPr/>
            </p:nvSpPr>
            <p:spPr bwMode="auto">
              <a:xfrm>
                <a:off x="2409" y="36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48" name="Freeform 5404"/>
              <p:cNvSpPr>
                <a:spLocks/>
              </p:cNvSpPr>
              <p:nvPr/>
            </p:nvSpPr>
            <p:spPr bwMode="auto">
              <a:xfrm>
                <a:off x="2409" y="36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49" name="Freeform 5405"/>
              <p:cNvSpPr>
                <a:spLocks/>
              </p:cNvSpPr>
              <p:nvPr/>
            </p:nvSpPr>
            <p:spPr bwMode="auto">
              <a:xfrm>
                <a:off x="2408" y="36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50" name="Freeform 5406"/>
              <p:cNvSpPr>
                <a:spLocks/>
              </p:cNvSpPr>
              <p:nvPr/>
            </p:nvSpPr>
            <p:spPr bwMode="auto">
              <a:xfrm>
                <a:off x="2409" y="36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51" name="Freeform 5407"/>
              <p:cNvSpPr>
                <a:spLocks/>
              </p:cNvSpPr>
              <p:nvPr/>
            </p:nvSpPr>
            <p:spPr bwMode="auto">
              <a:xfrm>
                <a:off x="2406" y="36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52" name="Freeform 5408"/>
              <p:cNvSpPr>
                <a:spLocks/>
              </p:cNvSpPr>
              <p:nvPr/>
            </p:nvSpPr>
            <p:spPr bwMode="auto">
              <a:xfrm>
                <a:off x="2409" y="36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53" name="Freeform 5409"/>
              <p:cNvSpPr>
                <a:spLocks/>
              </p:cNvSpPr>
              <p:nvPr/>
            </p:nvSpPr>
            <p:spPr bwMode="auto">
              <a:xfrm>
                <a:off x="2412" y="36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54" name="Freeform 5410"/>
              <p:cNvSpPr>
                <a:spLocks/>
              </p:cNvSpPr>
              <p:nvPr/>
            </p:nvSpPr>
            <p:spPr bwMode="auto">
              <a:xfrm>
                <a:off x="2400" y="36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55" name="Freeform 5411"/>
              <p:cNvSpPr>
                <a:spLocks/>
              </p:cNvSpPr>
              <p:nvPr/>
            </p:nvSpPr>
            <p:spPr bwMode="auto">
              <a:xfrm>
                <a:off x="2400" y="36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56" name="Freeform 5412"/>
              <p:cNvSpPr>
                <a:spLocks/>
              </p:cNvSpPr>
              <p:nvPr/>
            </p:nvSpPr>
            <p:spPr bwMode="auto">
              <a:xfrm>
                <a:off x="2400" y="36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57" name="Freeform 5413"/>
              <p:cNvSpPr>
                <a:spLocks/>
              </p:cNvSpPr>
              <p:nvPr/>
            </p:nvSpPr>
            <p:spPr bwMode="auto">
              <a:xfrm>
                <a:off x="2397" y="36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58" name="Freeform 5414"/>
              <p:cNvSpPr>
                <a:spLocks/>
              </p:cNvSpPr>
              <p:nvPr/>
            </p:nvSpPr>
            <p:spPr bwMode="auto">
              <a:xfrm>
                <a:off x="2399" y="36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59" name="Freeform 5415"/>
              <p:cNvSpPr>
                <a:spLocks/>
              </p:cNvSpPr>
              <p:nvPr/>
            </p:nvSpPr>
            <p:spPr bwMode="auto">
              <a:xfrm>
                <a:off x="2402" y="36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60" name="Freeform 5416"/>
              <p:cNvSpPr>
                <a:spLocks/>
              </p:cNvSpPr>
              <p:nvPr/>
            </p:nvSpPr>
            <p:spPr bwMode="auto">
              <a:xfrm>
                <a:off x="2396" y="36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61" name="Freeform 5417"/>
              <p:cNvSpPr>
                <a:spLocks/>
              </p:cNvSpPr>
              <p:nvPr/>
            </p:nvSpPr>
            <p:spPr bwMode="auto">
              <a:xfrm>
                <a:off x="2396" y="36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62" name="Freeform 5418"/>
              <p:cNvSpPr>
                <a:spLocks/>
              </p:cNvSpPr>
              <p:nvPr/>
            </p:nvSpPr>
            <p:spPr bwMode="auto">
              <a:xfrm>
                <a:off x="2394" y="36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63" name="Freeform 5419"/>
              <p:cNvSpPr>
                <a:spLocks/>
              </p:cNvSpPr>
              <p:nvPr/>
            </p:nvSpPr>
            <p:spPr bwMode="auto">
              <a:xfrm>
                <a:off x="2393" y="36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64" name="Freeform 5420"/>
              <p:cNvSpPr>
                <a:spLocks/>
              </p:cNvSpPr>
              <p:nvPr/>
            </p:nvSpPr>
            <p:spPr bwMode="auto">
              <a:xfrm>
                <a:off x="2394" y="36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65" name="Freeform 5421"/>
              <p:cNvSpPr>
                <a:spLocks/>
              </p:cNvSpPr>
              <p:nvPr/>
            </p:nvSpPr>
            <p:spPr bwMode="auto">
              <a:xfrm>
                <a:off x="2388" y="36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66" name="Freeform 5422"/>
              <p:cNvSpPr>
                <a:spLocks/>
              </p:cNvSpPr>
              <p:nvPr/>
            </p:nvSpPr>
            <p:spPr bwMode="auto">
              <a:xfrm>
                <a:off x="2388" y="36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67" name="Freeform 5423"/>
              <p:cNvSpPr>
                <a:spLocks/>
              </p:cNvSpPr>
              <p:nvPr/>
            </p:nvSpPr>
            <p:spPr bwMode="auto">
              <a:xfrm>
                <a:off x="2394" y="36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68" name="Freeform 5424"/>
              <p:cNvSpPr>
                <a:spLocks/>
              </p:cNvSpPr>
              <p:nvPr/>
            </p:nvSpPr>
            <p:spPr bwMode="auto">
              <a:xfrm>
                <a:off x="2391" y="36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69" name="Freeform 5425"/>
              <p:cNvSpPr>
                <a:spLocks/>
              </p:cNvSpPr>
              <p:nvPr/>
            </p:nvSpPr>
            <p:spPr bwMode="auto">
              <a:xfrm>
                <a:off x="2391" y="36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70" name="Freeform 5426"/>
              <p:cNvSpPr>
                <a:spLocks/>
              </p:cNvSpPr>
              <p:nvPr/>
            </p:nvSpPr>
            <p:spPr bwMode="auto">
              <a:xfrm>
                <a:off x="2370" y="36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71" name="Freeform 5427"/>
              <p:cNvSpPr>
                <a:spLocks/>
              </p:cNvSpPr>
              <p:nvPr/>
            </p:nvSpPr>
            <p:spPr bwMode="auto">
              <a:xfrm>
                <a:off x="2369" y="36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72" name="Freeform 5428"/>
              <p:cNvSpPr>
                <a:spLocks/>
              </p:cNvSpPr>
              <p:nvPr/>
            </p:nvSpPr>
            <p:spPr bwMode="auto">
              <a:xfrm>
                <a:off x="2367" y="363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73" name="Freeform 5429"/>
              <p:cNvSpPr>
                <a:spLocks/>
              </p:cNvSpPr>
              <p:nvPr/>
            </p:nvSpPr>
            <p:spPr bwMode="auto">
              <a:xfrm>
                <a:off x="2357" y="36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74" name="Freeform 5430"/>
              <p:cNvSpPr>
                <a:spLocks/>
              </p:cNvSpPr>
              <p:nvPr/>
            </p:nvSpPr>
            <p:spPr bwMode="auto">
              <a:xfrm>
                <a:off x="2346" y="363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75" name="Freeform 5431"/>
              <p:cNvSpPr>
                <a:spLocks/>
              </p:cNvSpPr>
              <p:nvPr/>
            </p:nvSpPr>
            <p:spPr bwMode="auto">
              <a:xfrm>
                <a:off x="2289" y="36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76" name="Freeform 5432"/>
              <p:cNvSpPr>
                <a:spLocks/>
              </p:cNvSpPr>
              <p:nvPr/>
            </p:nvSpPr>
            <p:spPr bwMode="auto">
              <a:xfrm>
                <a:off x="2133" y="36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77" name="Freeform 5433"/>
              <p:cNvSpPr>
                <a:spLocks/>
              </p:cNvSpPr>
              <p:nvPr/>
            </p:nvSpPr>
            <p:spPr bwMode="auto">
              <a:xfrm>
                <a:off x="2490" y="36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78" name="Freeform 5434"/>
              <p:cNvSpPr>
                <a:spLocks/>
              </p:cNvSpPr>
              <p:nvPr/>
            </p:nvSpPr>
            <p:spPr bwMode="auto">
              <a:xfrm>
                <a:off x="2477" y="36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79" name="Freeform 5435"/>
              <p:cNvSpPr>
                <a:spLocks/>
              </p:cNvSpPr>
              <p:nvPr/>
            </p:nvSpPr>
            <p:spPr bwMode="auto">
              <a:xfrm>
                <a:off x="2472" y="36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80" name="Freeform 5436"/>
              <p:cNvSpPr>
                <a:spLocks/>
              </p:cNvSpPr>
              <p:nvPr/>
            </p:nvSpPr>
            <p:spPr bwMode="auto">
              <a:xfrm>
                <a:off x="2459" y="36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81" name="Freeform 5437"/>
              <p:cNvSpPr>
                <a:spLocks/>
              </p:cNvSpPr>
              <p:nvPr/>
            </p:nvSpPr>
            <p:spPr bwMode="auto">
              <a:xfrm>
                <a:off x="2462" y="36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82" name="Freeform 5438"/>
              <p:cNvSpPr>
                <a:spLocks/>
              </p:cNvSpPr>
              <p:nvPr/>
            </p:nvSpPr>
            <p:spPr bwMode="auto">
              <a:xfrm>
                <a:off x="2465" y="36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83" name="Freeform 5439"/>
              <p:cNvSpPr>
                <a:spLocks/>
              </p:cNvSpPr>
              <p:nvPr/>
            </p:nvSpPr>
            <p:spPr bwMode="auto">
              <a:xfrm>
                <a:off x="2451" y="36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84" name="Freeform 5440"/>
              <p:cNvSpPr>
                <a:spLocks/>
              </p:cNvSpPr>
              <p:nvPr/>
            </p:nvSpPr>
            <p:spPr bwMode="auto">
              <a:xfrm>
                <a:off x="2444" y="36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85" name="Freeform 5441"/>
              <p:cNvSpPr>
                <a:spLocks/>
              </p:cNvSpPr>
              <p:nvPr/>
            </p:nvSpPr>
            <p:spPr bwMode="auto">
              <a:xfrm>
                <a:off x="2445" y="36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86" name="Freeform 5442"/>
              <p:cNvSpPr>
                <a:spLocks/>
              </p:cNvSpPr>
              <p:nvPr/>
            </p:nvSpPr>
            <p:spPr bwMode="auto">
              <a:xfrm>
                <a:off x="2448" y="36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87" name="Freeform 5443"/>
              <p:cNvSpPr>
                <a:spLocks/>
              </p:cNvSpPr>
              <p:nvPr/>
            </p:nvSpPr>
            <p:spPr bwMode="auto">
              <a:xfrm>
                <a:off x="2447" y="363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88" name="Freeform 5444"/>
              <p:cNvSpPr>
                <a:spLocks/>
              </p:cNvSpPr>
              <p:nvPr/>
            </p:nvSpPr>
            <p:spPr bwMode="auto">
              <a:xfrm>
                <a:off x="2448" y="36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89" name="Freeform 5445"/>
              <p:cNvSpPr>
                <a:spLocks/>
              </p:cNvSpPr>
              <p:nvPr/>
            </p:nvSpPr>
            <p:spPr bwMode="auto">
              <a:xfrm>
                <a:off x="2448" y="36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90" name="Freeform 5446"/>
              <p:cNvSpPr>
                <a:spLocks/>
              </p:cNvSpPr>
              <p:nvPr/>
            </p:nvSpPr>
            <p:spPr bwMode="auto">
              <a:xfrm>
                <a:off x="2439" y="36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91" name="Freeform 5447"/>
              <p:cNvSpPr>
                <a:spLocks/>
              </p:cNvSpPr>
              <p:nvPr/>
            </p:nvSpPr>
            <p:spPr bwMode="auto">
              <a:xfrm>
                <a:off x="2445" y="36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92" name="Freeform 5448"/>
              <p:cNvSpPr>
                <a:spLocks/>
              </p:cNvSpPr>
              <p:nvPr/>
            </p:nvSpPr>
            <p:spPr bwMode="auto">
              <a:xfrm>
                <a:off x="2435" y="36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93" name="Freeform 5449"/>
              <p:cNvSpPr>
                <a:spLocks/>
              </p:cNvSpPr>
              <p:nvPr/>
            </p:nvSpPr>
            <p:spPr bwMode="auto">
              <a:xfrm>
                <a:off x="2436" y="36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94" name="Freeform 5450"/>
              <p:cNvSpPr>
                <a:spLocks/>
              </p:cNvSpPr>
              <p:nvPr/>
            </p:nvSpPr>
            <p:spPr bwMode="auto">
              <a:xfrm>
                <a:off x="2436" y="36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95" name="Freeform 5451"/>
              <p:cNvSpPr>
                <a:spLocks/>
              </p:cNvSpPr>
              <p:nvPr/>
            </p:nvSpPr>
            <p:spPr bwMode="auto">
              <a:xfrm>
                <a:off x="2436" y="36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96" name="Freeform 5452"/>
              <p:cNvSpPr>
                <a:spLocks/>
              </p:cNvSpPr>
              <p:nvPr/>
            </p:nvSpPr>
            <p:spPr bwMode="auto">
              <a:xfrm>
                <a:off x="2436" y="363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97" name="Freeform 5453"/>
              <p:cNvSpPr>
                <a:spLocks/>
              </p:cNvSpPr>
              <p:nvPr/>
            </p:nvSpPr>
            <p:spPr bwMode="auto">
              <a:xfrm>
                <a:off x="2424" y="36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98" name="Freeform 5454"/>
              <p:cNvSpPr>
                <a:spLocks/>
              </p:cNvSpPr>
              <p:nvPr/>
            </p:nvSpPr>
            <p:spPr bwMode="auto">
              <a:xfrm>
                <a:off x="2442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799" name="Freeform 5455"/>
              <p:cNvSpPr>
                <a:spLocks/>
              </p:cNvSpPr>
              <p:nvPr/>
            </p:nvSpPr>
            <p:spPr bwMode="auto">
              <a:xfrm>
                <a:off x="2442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00" name="Freeform 5456"/>
              <p:cNvSpPr>
                <a:spLocks/>
              </p:cNvSpPr>
              <p:nvPr/>
            </p:nvSpPr>
            <p:spPr bwMode="auto">
              <a:xfrm>
                <a:off x="2439" y="36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01" name="Freeform 5457"/>
              <p:cNvSpPr>
                <a:spLocks/>
              </p:cNvSpPr>
              <p:nvPr/>
            </p:nvSpPr>
            <p:spPr bwMode="auto">
              <a:xfrm>
                <a:off x="2442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02" name="Freeform 5458"/>
              <p:cNvSpPr>
                <a:spLocks/>
              </p:cNvSpPr>
              <p:nvPr/>
            </p:nvSpPr>
            <p:spPr bwMode="auto">
              <a:xfrm>
                <a:off x="2445" y="36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03" name="Freeform 5459"/>
              <p:cNvSpPr>
                <a:spLocks/>
              </p:cNvSpPr>
              <p:nvPr/>
            </p:nvSpPr>
            <p:spPr bwMode="auto">
              <a:xfrm>
                <a:off x="2445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04" name="Freeform 5460"/>
              <p:cNvSpPr>
                <a:spLocks/>
              </p:cNvSpPr>
              <p:nvPr/>
            </p:nvSpPr>
            <p:spPr bwMode="auto">
              <a:xfrm>
                <a:off x="2444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05" name="Freeform 5461"/>
              <p:cNvSpPr>
                <a:spLocks/>
              </p:cNvSpPr>
              <p:nvPr/>
            </p:nvSpPr>
            <p:spPr bwMode="auto">
              <a:xfrm>
                <a:off x="2439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06" name="Freeform 5462"/>
              <p:cNvSpPr>
                <a:spLocks/>
              </p:cNvSpPr>
              <p:nvPr/>
            </p:nvSpPr>
            <p:spPr bwMode="auto">
              <a:xfrm>
                <a:off x="2435" y="36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07" name="Freeform 5463"/>
              <p:cNvSpPr>
                <a:spLocks/>
              </p:cNvSpPr>
              <p:nvPr/>
            </p:nvSpPr>
            <p:spPr bwMode="auto">
              <a:xfrm>
                <a:off x="2439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08" name="Freeform 5464"/>
              <p:cNvSpPr>
                <a:spLocks/>
              </p:cNvSpPr>
              <p:nvPr/>
            </p:nvSpPr>
            <p:spPr bwMode="auto">
              <a:xfrm>
                <a:off x="2433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09" name="Freeform 5465"/>
              <p:cNvSpPr>
                <a:spLocks/>
              </p:cNvSpPr>
              <p:nvPr/>
            </p:nvSpPr>
            <p:spPr bwMode="auto">
              <a:xfrm>
                <a:off x="2433" y="36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10" name="Freeform 5466"/>
              <p:cNvSpPr>
                <a:spLocks/>
              </p:cNvSpPr>
              <p:nvPr/>
            </p:nvSpPr>
            <p:spPr bwMode="auto">
              <a:xfrm>
                <a:off x="2427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11" name="Freeform 5467"/>
              <p:cNvSpPr>
                <a:spLocks/>
              </p:cNvSpPr>
              <p:nvPr/>
            </p:nvSpPr>
            <p:spPr bwMode="auto">
              <a:xfrm>
                <a:off x="2430" y="36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12" name="Freeform 5468"/>
              <p:cNvSpPr>
                <a:spLocks/>
              </p:cNvSpPr>
              <p:nvPr/>
            </p:nvSpPr>
            <p:spPr bwMode="auto">
              <a:xfrm>
                <a:off x="2430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13" name="Freeform 5469"/>
              <p:cNvSpPr>
                <a:spLocks/>
              </p:cNvSpPr>
              <p:nvPr/>
            </p:nvSpPr>
            <p:spPr bwMode="auto">
              <a:xfrm>
                <a:off x="2426" y="36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14" name="Freeform 5470"/>
              <p:cNvSpPr>
                <a:spLocks/>
              </p:cNvSpPr>
              <p:nvPr/>
            </p:nvSpPr>
            <p:spPr bwMode="auto">
              <a:xfrm>
                <a:off x="2429" y="36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15" name="Freeform 5471"/>
              <p:cNvSpPr>
                <a:spLocks/>
              </p:cNvSpPr>
              <p:nvPr/>
            </p:nvSpPr>
            <p:spPr bwMode="auto">
              <a:xfrm>
                <a:off x="2432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16" name="Freeform 5472"/>
              <p:cNvSpPr>
                <a:spLocks/>
              </p:cNvSpPr>
              <p:nvPr/>
            </p:nvSpPr>
            <p:spPr bwMode="auto">
              <a:xfrm>
                <a:off x="2424" y="36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17" name="Freeform 5473"/>
              <p:cNvSpPr>
                <a:spLocks/>
              </p:cNvSpPr>
              <p:nvPr/>
            </p:nvSpPr>
            <p:spPr bwMode="auto">
              <a:xfrm>
                <a:off x="2430" y="36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18" name="Freeform 5474"/>
              <p:cNvSpPr>
                <a:spLocks/>
              </p:cNvSpPr>
              <p:nvPr/>
            </p:nvSpPr>
            <p:spPr bwMode="auto">
              <a:xfrm>
                <a:off x="2417" y="36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19" name="Freeform 5475"/>
              <p:cNvSpPr>
                <a:spLocks/>
              </p:cNvSpPr>
              <p:nvPr/>
            </p:nvSpPr>
            <p:spPr bwMode="auto">
              <a:xfrm>
                <a:off x="2415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20" name="Freeform 5476"/>
              <p:cNvSpPr>
                <a:spLocks/>
              </p:cNvSpPr>
              <p:nvPr/>
            </p:nvSpPr>
            <p:spPr bwMode="auto">
              <a:xfrm>
                <a:off x="2418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21" name="Freeform 5477"/>
              <p:cNvSpPr>
                <a:spLocks/>
              </p:cNvSpPr>
              <p:nvPr/>
            </p:nvSpPr>
            <p:spPr bwMode="auto">
              <a:xfrm>
                <a:off x="2423" y="36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22" name="Freeform 5478"/>
              <p:cNvSpPr>
                <a:spLocks/>
              </p:cNvSpPr>
              <p:nvPr/>
            </p:nvSpPr>
            <p:spPr bwMode="auto">
              <a:xfrm>
                <a:off x="2418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23" name="Freeform 5479"/>
              <p:cNvSpPr>
                <a:spLocks/>
              </p:cNvSpPr>
              <p:nvPr/>
            </p:nvSpPr>
            <p:spPr bwMode="auto">
              <a:xfrm>
                <a:off x="2417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24" name="Freeform 5480"/>
              <p:cNvSpPr>
                <a:spLocks/>
              </p:cNvSpPr>
              <p:nvPr/>
            </p:nvSpPr>
            <p:spPr bwMode="auto">
              <a:xfrm>
                <a:off x="2418" y="36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25" name="Freeform 5481"/>
              <p:cNvSpPr>
                <a:spLocks/>
              </p:cNvSpPr>
              <p:nvPr/>
            </p:nvSpPr>
            <p:spPr bwMode="auto">
              <a:xfrm>
                <a:off x="2415" y="36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26" name="Freeform 5482"/>
              <p:cNvSpPr>
                <a:spLocks/>
              </p:cNvSpPr>
              <p:nvPr/>
            </p:nvSpPr>
            <p:spPr bwMode="auto">
              <a:xfrm>
                <a:off x="2418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27" name="Freeform 5483"/>
              <p:cNvSpPr>
                <a:spLocks/>
              </p:cNvSpPr>
              <p:nvPr/>
            </p:nvSpPr>
            <p:spPr bwMode="auto">
              <a:xfrm>
                <a:off x="2423" y="36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28" name="Freeform 5484"/>
              <p:cNvSpPr>
                <a:spLocks/>
              </p:cNvSpPr>
              <p:nvPr/>
            </p:nvSpPr>
            <p:spPr bwMode="auto">
              <a:xfrm>
                <a:off x="2421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29" name="Freeform 5485"/>
              <p:cNvSpPr>
                <a:spLocks/>
              </p:cNvSpPr>
              <p:nvPr/>
            </p:nvSpPr>
            <p:spPr bwMode="auto">
              <a:xfrm>
                <a:off x="2423" y="36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30" name="Freeform 5486"/>
              <p:cNvSpPr>
                <a:spLocks/>
              </p:cNvSpPr>
              <p:nvPr/>
            </p:nvSpPr>
            <p:spPr bwMode="auto">
              <a:xfrm>
                <a:off x="2418" y="36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31" name="Freeform 5487"/>
              <p:cNvSpPr>
                <a:spLocks/>
              </p:cNvSpPr>
              <p:nvPr/>
            </p:nvSpPr>
            <p:spPr bwMode="auto">
              <a:xfrm>
                <a:off x="2405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32" name="Freeform 5488"/>
              <p:cNvSpPr>
                <a:spLocks/>
              </p:cNvSpPr>
              <p:nvPr/>
            </p:nvSpPr>
            <p:spPr bwMode="auto">
              <a:xfrm>
                <a:off x="2405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33" name="Freeform 5489"/>
              <p:cNvSpPr>
                <a:spLocks/>
              </p:cNvSpPr>
              <p:nvPr/>
            </p:nvSpPr>
            <p:spPr bwMode="auto">
              <a:xfrm>
                <a:off x="2408" y="36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34" name="Freeform 5490"/>
              <p:cNvSpPr>
                <a:spLocks/>
              </p:cNvSpPr>
              <p:nvPr/>
            </p:nvSpPr>
            <p:spPr bwMode="auto">
              <a:xfrm>
                <a:off x="2409" y="36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35" name="Freeform 5491"/>
              <p:cNvSpPr>
                <a:spLocks/>
              </p:cNvSpPr>
              <p:nvPr/>
            </p:nvSpPr>
            <p:spPr bwMode="auto">
              <a:xfrm>
                <a:off x="2406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36" name="Freeform 5492"/>
              <p:cNvSpPr>
                <a:spLocks/>
              </p:cNvSpPr>
              <p:nvPr/>
            </p:nvSpPr>
            <p:spPr bwMode="auto">
              <a:xfrm>
                <a:off x="2406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37" name="Freeform 5493"/>
              <p:cNvSpPr>
                <a:spLocks/>
              </p:cNvSpPr>
              <p:nvPr/>
            </p:nvSpPr>
            <p:spPr bwMode="auto">
              <a:xfrm>
                <a:off x="2405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38" name="Freeform 5494"/>
              <p:cNvSpPr>
                <a:spLocks/>
              </p:cNvSpPr>
              <p:nvPr/>
            </p:nvSpPr>
            <p:spPr bwMode="auto">
              <a:xfrm>
                <a:off x="2400" y="36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39" name="Freeform 5495"/>
              <p:cNvSpPr>
                <a:spLocks/>
              </p:cNvSpPr>
              <p:nvPr/>
            </p:nvSpPr>
            <p:spPr bwMode="auto">
              <a:xfrm>
                <a:off x="2403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40" name="Freeform 5496"/>
              <p:cNvSpPr>
                <a:spLocks/>
              </p:cNvSpPr>
              <p:nvPr/>
            </p:nvSpPr>
            <p:spPr bwMode="auto">
              <a:xfrm>
                <a:off x="2400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41" name="Freeform 5497"/>
              <p:cNvSpPr>
                <a:spLocks/>
              </p:cNvSpPr>
              <p:nvPr/>
            </p:nvSpPr>
            <p:spPr bwMode="auto">
              <a:xfrm>
                <a:off x="2400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42" name="Freeform 5498"/>
              <p:cNvSpPr>
                <a:spLocks/>
              </p:cNvSpPr>
              <p:nvPr/>
            </p:nvSpPr>
            <p:spPr bwMode="auto">
              <a:xfrm>
                <a:off x="2397" y="36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43" name="Freeform 5499"/>
              <p:cNvSpPr>
                <a:spLocks/>
              </p:cNvSpPr>
              <p:nvPr/>
            </p:nvSpPr>
            <p:spPr bwMode="auto">
              <a:xfrm>
                <a:off x="2400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44" name="Freeform 5500"/>
              <p:cNvSpPr>
                <a:spLocks/>
              </p:cNvSpPr>
              <p:nvPr/>
            </p:nvSpPr>
            <p:spPr bwMode="auto">
              <a:xfrm>
                <a:off x="2400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45" name="Freeform 5501"/>
              <p:cNvSpPr>
                <a:spLocks/>
              </p:cNvSpPr>
              <p:nvPr/>
            </p:nvSpPr>
            <p:spPr bwMode="auto">
              <a:xfrm>
                <a:off x="2399" y="36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46" name="Freeform 5502"/>
              <p:cNvSpPr>
                <a:spLocks/>
              </p:cNvSpPr>
              <p:nvPr/>
            </p:nvSpPr>
            <p:spPr bwMode="auto">
              <a:xfrm>
                <a:off x="2402" y="36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47" name="Freeform 5503"/>
              <p:cNvSpPr>
                <a:spLocks/>
              </p:cNvSpPr>
              <p:nvPr/>
            </p:nvSpPr>
            <p:spPr bwMode="auto">
              <a:xfrm>
                <a:off x="2402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48" name="Freeform 5504"/>
              <p:cNvSpPr>
                <a:spLocks/>
              </p:cNvSpPr>
              <p:nvPr/>
            </p:nvSpPr>
            <p:spPr bwMode="auto">
              <a:xfrm>
                <a:off x="2400" y="36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49" name="Freeform 5505"/>
              <p:cNvSpPr>
                <a:spLocks/>
              </p:cNvSpPr>
              <p:nvPr/>
            </p:nvSpPr>
            <p:spPr bwMode="auto">
              <a:xfrm>
                <a:off x="2388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50" name="Freeform 5506"/>
              <p:cNvSpPr>
                <a:spLocks/>
              </p:cNvSpPr>
              <p:nvPr/>
            </p:nvSpPr>
            <p:spPr bwMode="auto">
              <a:xfrm>
                <a:off x="2387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51" name="Freeform 5507"/>
              <p:cNvSpPr>
                <a:spLocks/>
              </p:cNvSpPr>
              <p:nvPr/>
            </p:nvSpPr>
            <p:spPr bwMode="auto">
              <a:xfrm>
                <a:off x="2385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52" name="Freeform 5508"/>
              <p:cNvSpPr>
                <a:spLocks/>
              </p:cNvSpPr>
              <p:nvPr/>
            </p:nvSpPr>
            <p:spPr bwMode="auto">
              <a:xfrm>
                <a:off x="2379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53" name="Freeform 5509"/>
              <p:cNvSpPr>
                <a:spLocks/>
              </p:cNvSpPr>
              <p:nvPr/>
            </p:nvSpPr>
            <p:spPr bwMode="auto">
              <a:xfrm>
                <a:off x="2373" y="36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54" name="Freeform 5510"/>
              <p:cNvSpPr>
                <a:spLocks/>
              </p:cNvSpPr>
              <p:nvPr/>
            </p:nvSpPr>
            <p:spPr bwMode="auto">
              <a:xfrm>
                <a:off x="2370" y="36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55" name="Freeform 5511"/>
              <p:cNvSpPr>
                <a:spLocks/>
              </p:cNvSpPr>
              <p:nvPr/>
            </p:nvSpPr>
            <p:spPr bwMode="auto">
              <a:xfrm>
                <a:off x="2363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56" name="Freeform 5512"/>
              <p:cNvSpPr>
                <a:spLocks/>
              </p:cNvSpPr>
              <p:nvPr/>
            </p:nvSpPr>
            <p:spPr bwMode="auto">
              <a:xfrm>
                <a:off x="2364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57" name="Freeform 5513"/>
              <p:cNvSpPr>
                <a:spLocks/>
              </p:cNvSpPr>
              <p:nvPr/>
            </p:nvSpPr>
            <p:spPr bwMode="auto">
              <a:xfrm>
                <a:off x="2360" y="36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58" name="Freeform 5514"/>
              <p:cNvSpPr>
                <a:spLocks/>
              </p:cNvSpPr>
              <p:nvPr/>
            </p:nvSpPr>
            <p:spPr bwMode="auto">
              <a:xfrm>
                <a:off x="2357" y="36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59" name="Freeform 5515"/>
              <p:cNvSpPr>
                <a:spLocks/>
              </p:cNvSpPr>
              <p:nvPr/>
            </p:nvSpPr>
            <p:spPr bwMode="auto">
              <a:xfrm>
                <a:off x="2328" y="36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60" name="Freeform 5516"/>
              <p:cNvSpPr>
                <a:spLocks/>
              </p:cNvSpPr>
              <p:nvPr/>
            </p:nvSpPr>
            <p:spPr bwMode="auto">
              <a:xfrm>
                <a:off x="2283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61" name="Freeform 5517"/>
              <p:cNvSpPr>
                <a:spLocks/>
              </p:cNvSpPr>
              <p:nvPr/>
            </p:nvSpPr>
            <p:spPr bwMode="auto">
              <a:xfrm>
                <a:off x="2169" y="36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62" name="Freeform 5518"/>
              <p:cNvSpPr>
                <a:spLocks/>
              </p:cNvSpPr>
              <p:nvPr/>
            </p:nvSpPr>
            <p:spPr bwMode="auto">
              <a:xfrm>
                <a:off x="2148" y="36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63" name="Freeform 5519"/>
              <p:cNvSpPr>
                <a:spLocks/>
              </p:cNvSpPr>
              <p:nvPr/>
            </p:nvSpPr>
            <p:spPr bwMode="auto">
              <a:xfrm>
                <a:off x="2487" y="36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64" name="Freeform 5520"/>
              <p:cNvSpPr>
                <a:spLocks/>
              </p:cNvSpPr>
              <p:nvPr/>
            </p:nvSpPr>
            <p:spPr bwMode="auto">
              <a:xfrm>
                <a:off x="2481" y="36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65" name="Freeform 5521"/>
              <p:cNvSpPr>
                <a:spLocks/>
              </p:cNvSpPr>
              <p:nvPr/>
            </p:nvSpPr>
            <p:spPr bwMode="auto">
              <a:xfrm>
                <a:off x="2478" y="36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66" name="Freeform 5522"/>
              <p:cNvSpPr>
                <a:spLocks/>
              </p:cNvSpPr>
              <p:nvPr/>
            </p:nvSpPr>
            <p:spPr bwMode="auto">
              <a:xfrm>
                <a:off x="2472" y="36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67" name="Freeform 5523"/>
              <p:cNvSpPr>
                <a:spLocks/>
              </p:cNvSpPr>
              <p:nvPr/>
            </p:nvSpPr>
            <p:spPr bwMode="auto">
              <a:xfrm>
                <a:off x="2474" y="36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68" name="Freeform 5524"/>
              <p:cNvSpPr>
                <a:spLocks/>
              </p:cNvSpPr>
              <p:nvPr/>
            </p:nvSpPr>
            <p:spPr bwMode="auto">
              <a:xfrm>
                <a:off x="2451" y="36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69" name="Freeform 5525"/>
              <p:cNvSpPr>
                <a:spLocks/>
              </p:cNvSpPr>
              <p:nvPr/>
            </p:nvSpPr>
            <p:spPr bwMode="auto">
              <a:xfrm>
                <a:off x="2451" y="36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70" name="Freeform 5526"/>
              <p:cNvSpPr>
                <a:spLocks/>
              </p:cNvSpPr>
              <p:nvPr/>
            </p:nvSpPr>
            <p:spPr bwMode="auto">
              <a:xfrm>
                <a:off x="2457" y="36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71" name="Freeform 5527"/>
              <p:cNvSpPr>
                <a:spLocks/>
              </p:cNvSpPr>
              <p:nvPr/>
            </p:nvSpPr>
            <p:spPr bwMode="auto">
              <a:xfrm>
                <a:off x="2454" y="36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72" name="Freeform 5528"/>
              <p:cNvSpPr>
                <a:spLocks/>
              </p:cNvSpPr>
              <p:nvPr/>
            </p:nvSpPr>
            <p:spPr bwMode="auto">
              <a:xfrm>
                <a:off x="2451" y="36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73" name="Freeform 5529"/>
              <p:cNvSpPr>
                <a:spLocks/>
              </p:cNvSpPr>
              <p:nvPr/>
            </p:nvSpPr>
            <p:spPr bwMode="auto">
              <a:xfrm>
                <a:off x="2457" y="36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74" name="Freeform 5530"/>
              <p:cNvSpPr>
                <a:spLocks/>
              </p:cNvSpPr>
              <p:nvPr/>
            </p:nvSpPr>
            <p:spPr bwMode="auto">
              <a:xfrm>
                <a:off x="2451" y="36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75" name="Freeform 5531"/>
              <p:cNvSpPr>
                <a:spLocks/>
              </p:cNvSpPr>
              <p:nvPr/>
            </p:nvSpPr>
            <p:spPr bwMode="auto">
              <a:xfrm>
                <a:off x="2447" y="36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76" name="Freeform 5532"/>
              <p:cNvSpPr>
                <a:spLocks/>
              </p:cNvSpPr>
              <p:nvPr/>
            </p:nvSpPr>
            <p:spPr bwMode="auto">
              <a:xfrm>
                <a:off x="2447" y="36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77" name="Freeform 5533"/>
              <p:cNvSpPr>
                <a:spLocks/>
              </p:cNvSpPr>
              <p:nvPr/>
            </p:nvSpPr>
            <p:spPr bwMode="auto">
              <a:xfrm>
                <a:off x="2447" y="36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78" name="Freeform 5534"/>
              <p:cNvSpPr>
                <a:spLocks/>
              </p:cNvSpPr>
              <p:nvPr/>
            </p:nvSpPr>
            <p:spPr bwMode="auto">
              <a:xfrm>
                <a:off x="2435" y="36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79" name="Freeform 5535"/>
              <p:cNvSpPr>
                <a:spLocks/>
              </p:cNvSpPr>
              <p:nvPr/>
            </p:nvSpPr>
            <p:spPr bwMode="auto">
              <a:xfrm>
                <a:off x="2432" y="36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80" name="Freeform 5536"/>
              <p:cNvSpPr>
                <a:spLocks/>
              </p:cNvSpPr>
              <p:nvPr/>
            </p:nvSpPr>
            <p:spPr bwMode="auto">
              <a:xfrm>
                <a:off x="2439" y="36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81" name="Freeform 5537"/>
              <p:cNvSpPr>
                <a:spLocks/>
              </p:cNvSpPr>
              <p:nvPr/>
            </p:nvSpPr>
            <p:spPr bwMode="auto">
              <a:xfrm>
                <a:off x="2435" y="36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82" name="Freeform 5538"/>
              <p:cNvSpPr>
                <a:spLocks/>
              </p:cNvSpPr>
              <p:nvPr/>
            </p:nvSpPr>
            <p:spPr bwMode="auto">
              <a:xfrm>
                <a:off x="2438" y="36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59841" name="Group 6497"/>
            <p:cNvGrpSpPr>
              <a:grpSpLocks/>
            </p:cNvGrpSpPr>
            <p:nvPr/>
          </p:nvGrpSpPr>
          <p:grpSpPr bwMode="auto">
            <a:xfrm>
              <a:off x="2094" y="3595"/>
              <a:ext cx="441" cy="38"/>
              <a:chOff x="2094" y="3595"/>
              <a:chExt cx="441" cy="38"/>
            </a:xfrm>
          </p:grpSpPr>
          <p:sp>
            <p:nvSpPr>
              <p:cNvPr id="958884" name="Freeform 5540"/>
              <p:cNvSpPr>
                <a:spLocks/>
              </p:cNvSpPr>
              <p:nvPr/>
            </p:nvSpPr>
            <p:spPr bwMode="auto">
              <a:xfrm>
                <a:off x="2423" y="36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85" name="Freeform 5541"/>
              <p:cNvSpPr>
                <a:spLocks/>
              </p:cNvSpPr>
              <p:nvPr/>
            </p:nvSpPr>
            <p:spPr bwMode="auto">
              <a:xfrm>
                <a:off x="2427" y="36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86" name="Freeform 5542"/>
              <p:cNvSpPr>
                <a:spLocks/>
              </p:cNvSpPr>
              <p:nvPr/>
            </p:nvSpPr>
            <p:spPr bwMode="auto">
              <a:xfrm>
                <a:off x="2424" y="36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87" name="Freeform 5543"/>
              <p:cNvSpPr>
                <a:spLocks/>
              </p:cNvSpPr>
              <p:nvPr/>
            </p:nvSpPr>
            <p:spPr bwMode="auto">
              <a:xfrm>
                <a:off x="2417" y="36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88" name="Freeform 5544"/>
              <p:cNvSpPr>
                <a:spLocks/>
              </p:cNvSpPr>
              <p:nvPr/>
            </p:nvSpPr>
            <p:spPr bwMode="auto">
              <a:xfrm>
                <a:off x="2418" y="36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89" name="Freeform 5545"/>
              <p:cNvSpPr>
                <a:spLocks/>
              </p:cNvSpPr>
              <p:nvPr/>
            </p:nvSpPr>
            <p:spPr bwMode="auto">
              <a:xfrm>
                <a:off x="2423" y="36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90" name="Freeform 5546"/>
              <p:cNvSpPr>
                <a:spLocks/>
              </p:cNvSpPr>
              <p:nvPr/>
            </p:nvSpPr>
            <p:spPr bwMode="auto">
              <a:xfrm>
                <a:off x="2418" y="362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91" name="Freeform 5547"/>
              <p:cNvSpPr>
                <a:spLocks/>
              </p:cNvSpPr>
              <p:nvPr/>
            </p:nvSpPr>
            <p:spPr bwMode="auto">
              <a:xfrm>
                <a:off x="2418" y="36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92" name="Freeform 5548"/>
              <p:cNvSpPr>
                <a:spLocks/>
              </p:cNvSpPr>
              <p:nvPr/>
            </p:nvSpPr>
            <p:spPr bwMode="auto">
              <a:xfrm>
                <a:off x="2423" y="36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93" name="Freeform 5549"/>
              <p:cNvSpPr>
                <a:spLocks/>
              </p:cNvSpPr>
              <p:nvPr/>
            </p:nvSpPr>
            <p:spPr bwMode="auto">
              <a:xfrm>
                <a:off x="2421" y="36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94" name="Freeform 5550"/>
              <p:cNvSpPr>
                <a:spLocks/>
              </p:cNvSpPr>
              <p:nvPr/>
            </p:nvSpPr>
            <p:spPr bwMode="auto">
              <a:xfrm>
                <a:off x="2412" y="36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95" name="Freeform 5551"/>
              <p:cNvSpPr>
                <a:spLocks/>
              </p:cNvSpPr>
              <p:nvPr/>
            </p:nvSpPr>
            <p:spPr bwMode="auto">
              <a:xfrm>
                <a:off x="2418" y="362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96" name="Freeform 5552"/>
              <p:cNvSpPr>
                <a:spLocks/>
              </p:cNvSpPr>
              <p:nvPr/>
            </p:nvSpPr>
            <p:spPr bwMode="auto">
              <a:xfrm>
                <a:off x="2412" y="36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97" name="Freeform 5553"/>
              <p:cNvSpPr>
                <a:spLocks/>
              </p:cNvSpPr>
              <p:nvPr/>
            </p:nvSpPr>
            <p:spPr bwMode="auto">
              <a:xfrm>
                <a:off x="2400" y="36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98" name="Freeform 5554"/>
              <p:cNvSpPr>
                <a:spLocks/>
              </p:cNvSpPr>
              <p:nvPr/>
            </p:nvSpPr>
            <p:spPr bwMode="auto">
              <a:xfrm>
                <a:off x="2400" y="36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899" name="Freeform 5555"/>
              <p:cNvSpPr>
                <a:spLocks/>
              </p:cNvSpPr>
              <p:nvPr/>
            </p:nvSpPr>
            <p:spPr bwMode="auto">
              <a:xfrm>
                <a:off x="2402" y="36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00" name="Freeform 5556"/>
              <p:cNvSpPr>
                <a:spLocks/>
              </p:cNvSpPr>
              <p:nvPr/>
            </p:nvSpPr>
            <p:spPr bwMode="auto">
              <a:xfrm>
                <a:off x="2397" y="36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01" name="Freeform 5557"/>
              <p:cNvSpPr>
                <a:spLocks/>
              </p:cNvSpPr>
              <p:nvPr/>
            </p:nvSpPr>
            <p:spPr bwMode="auto">
              <a:xfrm>
                <a:off x="2397" y="36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02" name="Freeform 5558"/>
              <p:cNvSpPr>
                <a:spLocks/>
              </p:cNvSpPr>
              <p:nvPr/>
            </p:nvSpPr>
            <p:spPr bwMode="auto">
              <a:xfrm>
                <a:off x="2397" y="36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03" name="Freeform 5559"/>
              <p:cNvSpPr>
                <a:spLocks/>
              </p:cNvSpPr>
              <p:nvPr/>
            </p:nvSpPr>
            <p:spPr bwMode="auto">
              <a:xfrm>
                <a:off x="2391" y="36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04" name="Freeform 5560"/>
              <p:cNvSpPr>
                <a:spLocks/>
              </p:cNvSpPr>
              <p:nvPr/>
            </p:nvSpPr>
            <p:spPr bwMode="auto">
              <a:xfrm>
                <a:off x="2393" y="36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05" name="Freeform 5561"/>
              <p:cNvSpPr>
                <a:spLocks/>
              </p:cNvSpPr>
              <p:nvPr/>
            </p:nvSpPr>
            <p:spPr bwMode="auto">
              <a:xfrm>
                <a:off x="2393" y="36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06" name="Freeform 5562"/>
              <p:cNvSpPr>
                <a:spLocks/>
              </p:cNvSpPr>
              <p:nvPr/>
            </p:nvSpPr>
            <p:spPr bwMode="auto">
              <a:xfrm>
                <a:off x="2390" y="36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07" name="Freeform 5563"/>
              <p:cNvSpPr>
                <a:spLocks/>
              </p:cNvSpPr>
              <p:nvPr/>
            </p:nvSpPr>
            <p:spPr bwMode="auto">
              <a:xfrm>
                <a:off x="2388" y="36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08" name="Freeform 5564"/>
              <p:cNvSpPr>
                <a:spLocks/>
              </p:cNvSpPr>
              <p:nvPr/>
            </p:nvSpPr>
            <p:spPr bwMode="auto">
              <a:xfrm>
                <a:off x="2393" y="36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09" name="Freeform 5565"/>
              <p:cNvSpPr>
                <a:spLocks/>
              </p:cNvSpPr>
              <p:nvPr/>
            </p:nvSpPr>
            <p:spPr bwMode="auto">
              <a:xfrm>
                <a:off x="2396" y="36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10" name="Freeform 5566"/>
              <p:cNvSpPr>
                <a:spLocks/>
              </p:cNvSpPr>
              <p:nvPr/>
            </p:nvSpPr>
            <p:spPr bwMode="auto">
              <a:xfrm>
                <a:off x="2390" y="36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11" name="Freeform 5567"/>
              <p:cNvSpPr>
                <a:spLocks/>
              </p:cNvSpPr>
              <p:nvPr/>
            </p:nvSpPr>
            <p:spPr bwMode="auto">
              <a:xfrm>
                <a:off x="2396" y="36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12" name="Freeform 5568"/>
              <p:cNvSpPr>
                <a:spLocks/>
              </p:cNvSpPr>
              <p:nvPr/>
            </p:nvSpPr>
            <p:spPr bwMode="auto">
              <a:xfrm>
                <a:off x="2394" y="36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13" name="Freeform 5569"/>
              <p:cNvSpPr>
                <a:spLocks/>
              </p:cNvSpPr>
              <p:nvPr/>
            </p:nvSpPr>
            <p:spPr bwMode="auto">
              <a:xfrm>
                <a:off x="2396" y="36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14" name="Freeform 5570"/>
              <p:cNvSpPr>
                <a:spLocks/>
              </p:cNvSpPr>
              <p:nvPr/>
            </p:nvSpPr>
            <p:spPr bwMode="auto">
              <a:xfrm>
                <a:off x="2388" y="36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15" name="Freeform 5571"/>
              <p:cNvSpPr>
                <a:spLocks/>
              </p:cNvSpPr>
              <p:nvPr/>
            </p:nvSpPr>
            <p:spPr bwMode="auto">
              <a:xfrm>
                <a:off x="2387" y="36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16" name="Freeform 5572"/>
              <p:cNvSpPr>
                <a:spLocks/>
              </p:cNvSpPr>
              <p:nvPr/>
            </p:nvSpPr>
            <p:spPr bwMode="auto">
              <a:xfrm>
                <a:off x="2387" y="36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17" name="Freeform 5573"/>
              <p:cNvSpPr>
                <a:spLocks/>
              </p:cNvSpPr>
              <p:nvPr/>
            </p:nvSpPr>
            <p:spPr bwMode="auto">
              <a:xfrm>
                <a:off x="2372" y="36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18" name="Freeform 5574"/>
              <p:cNvSpPr>
                <a:spLocks/>
              </p:cNvSpPr>
              <p:nvPr/>
            </p:nvSpPr>
            <p:spPr bwMode="auto">
              <a:xfrm>
                <a:off x="2370" y="36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19" name="Freeform 5575"/>
              <p:cNvSpPr>
                <a:spLocks/>
              </p:cNvSpPr>
              <p:nvPr/>
            </p:nvSpPr>
            <p:spPr bwMode="auto">
              <a:xfrm>
                <a:off x="2375" y="36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20" name="Freeform 5576"/>
              <p:cNvSpPr>
                <a:spLocks/>
              </p:cNvSpPr>
              <p:nvPr/>
            </p:nvSpPr>
            <p:spPr bwMode="auto">
              <a:xfrm>
                <a:off x="2361" y="36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21" name="Freeform 5577"/>
              <p:cNvSpPr>
                <a:spLocks/>
              </p:cNvSpPr>
              <p:nvPr/>
            </p:nvSpPr>
            <p:spPr bwMode="auto">
              <a:xfrm>
                <a:off x="2361" y="36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22" name="Freeform 5578"/>
              <p:cNvSpPr>
                <a:spLocks/>
              </p:cNvSpPr>
              <p:nvPr/>
            </p:nvSpPr>
            <p:spPr bwMode="auto">
              <a:xfrm>
                <a:off x="2364" y="36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23" name="Freeform 5579"/>
              <p:cNvSpPr>
                <a:spLocks/>
              </p:cNvSpPr>
              <p:nvPr/>
            </p:nvSpPr>
            <p:spPr bwMode="auto">
              <a:xfrm>
                <a:off x="2367" y="36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24" name="Freeform 5580"/>
              <p:cNvSpPr>
                <a:spLocks/>
              </p:cNvSpPr>
              <p:nvPr/>
            </p:nvSpPr>
            <p:spPr bwMode="auto">
              <a:xfrm>
                <a:off x="2363" y="36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25" name="Freeform 5581"/>
              <p:cNvSpPr>
                <a:spLocks/>
              </p:cNvSpPr>
              <p:nvPr/>
            </p:nvSpPr>
            <p:spPr bwMode="auto">
              <a:xfrm>
                <a:off x="2355" y="36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26" name="Freeform 5582"/>
              <p:cNvSpPr>
                <a:spLocks/>
              </p:cNvSpPr>
              <p:nvPr/>
            </p:nvSpPr>
            <p:spPr bwMode="auto">
              <a:xfrm>
                <a:off x="2355" y="36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27" name="Freeform 5583"/>
              <p:cNvSpPr>
                <a:spLocks/>
              </p:cNvSpPr>
              <p:nvPr/>
            </p:nvSpPr>
            <p:spPr bwMode="auto">
              <a:xfrm>
                <a:off x="2345" y="36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28" name="Freeform 5584"/>
              <p:cNvSpPr>
                <a:spLocks/>
              </p:cNvSpPr>
              <p:nvPr/>
            </p:nvSpPr>
            <p:spPr bwMode="auto">
              <a:xfrm>
                <a:off x="2343" y="36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29" name="Freeform 5585"/>
              <p:cNvSpPr>
                <a:spLocks/>
              </p:cNvSpPr>
              <p:nvPr/>
            </p:nvSpPr>
            <p:spPr bwMode="auto">
              <a:xfrm>
                <a:off x="2333" y="36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30" name="Freeform 5586"/>
              <p:cNvSpPr>
                <a:spLocks/>
              </p:cNvSpPr>
              <p:nvPr/>
            </p:nvSpPr>
            <p:spPr bwMode="auto">
              <a:xfrm>
                <a:off x="2256" y="36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31" name="Freeform 5587"/>
              <p:cNvSpPr>
                <a:spLocks/>
              </p:cNvSpPr>
              <p:nvPr/>
            </p:nvSpPr>
            <p:spPr bwMode="auto">
              <a:xfrm>
                <a:off x="2501" y="36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32" name="Freeform 5588"/>
              <p:cNvSpPr>
                <a:spLocks/>
              </p:cNvSpPr>
              <p:nvPr/>
            </p:nvSpPr>
            <p:spPr bwMode="auto">
              <a:xfrm>
                <a:off x="2478" y="36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33" name="Freeform 5589"/>
              <p:cNvSpPr>
                <a:spLocks/>
              </p:cNvSpPr>
              <p:nvPr/>
            </p:nvSpPr>
            <p:spPr bwMode="auto">
              <a:xfrm>
                <a:off x="2481" y="36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34" name="Freeform 5590"/>
              <p:cNvSpPr>
                <a:spLocks/>
              </p:cNvSpPr>
              <p:nvPr/>
            </p:nvSpPr>
            <p:spPr bwMode="auto">
              <a:xfrm>
                <a:off x="2474" y="36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35" name="Freeform 5591"/>
              <p:cNvSpPr>
                <a:spLocks/>
              </p:cNvSpPr>
              <p:nvPr/>
            </p:nvSpPr>
            <p:spPr bwMode="auto">
              <a:xfrm>
                <a:off x="2472" y="36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36" name="Freeform 5592"/>
              <p:cNvSpPr>
                <a:spLocks/>
              </p:cNvSpPr>
              <p:nvPr/>
            </p:nvSpPr>
            <p:spPr bwMode="auto">
              <a:xfrm>
                <a:off x="2471" y="36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37" name="Freeform 5593"/>
              <p:cNvSpPr>
                <a:spLocks/>
              </p:cNvSpPr>
              <p:nvPr/>
            </p:nvSpPr>
            <p:spPr bwMode="auto">
              <a:xfrm>
                <a:off x="2471" y="36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38" name="Freeform 5594"/>
              <p:cNvSpPr>
                <a:spLocks/>
              </p:cNvSpPr>
              <p:nvPr/>
            </p:nvSpPr>
            <p:spPr bwMode="auto">
              <a:xfrm>
                <a:off x="2472" y="36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39" name="Freeform 5595"/>
              <p:cNvSpPr>
                <a:spLocks/>
              </p:cNvSpPr>
              <p:nvPr/>
            </p:nvSpPr>
            <p:spPr bwMode="auto">
              <a:xfrm>
                <a:off x="2471" y="36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40" name="Freeform 5596"/>
              <p:cNvSpPr>
                <a:spLocks/>
              </p:cNvSpPr>
              <p:nvPr/>
            </p:nvSpPr>
            <p:spPr bwMode="auto">
              <a:xfrm>
                <a:off x="2457" y="36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41" name="Freeform 5597"/>
              <p:cNvSpPr>
                <a:spLocks/>
              </p:cNvSpPr>
              <p:nvPr/>
            </p:nvSpPr>
            <p:spPr bwMode="auto">
              <a:xfrm>
                <a:off x="2453" y="36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42" name="Freeform 5598"/>
              <p:cNvSpPr>
                <a:spLocks/>
              </p:cNvSpPr>
              <p:nvPr/>
            </p:nvSpPr>
            <p:spPr bwMode="auto">
              <a:xfrm>
                <a:off x="2451" y="36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43" name="Freeform 5599"/>
              <p:cNvSpPr>
                <a:spLocks/>
              </p:cNvSpPr>
              <p:nvPr/>
            </p:nvSpPr>
            <p:spPr bwMode="auto">
              <a:xfrm>
                <a:off x="2454" y="36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44" name="Freeform 5600"/>
              <p:cNvSpPr>
                <a:spLocks/>
              </p:cNvSpPr>
              <p:nvPr/>
            </p:nvSpPr>
            <p:spPr bwMode="auto">
              <a:xfrm>
                <a:off x="2439" y="36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45" name="Freeform 5601"/>
              <p:cNvSpPr>
                <a:spLocks/>
              </p:cNvSpPr>
              <p:nvPr/>
            </p:nvSpPr>
            <p:spPr bwMode="auto">
              <a:xfrm>
                <a:off x="2444" y="36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46" name="Freeform 5602"/>
              <p:cNvSpPr>
                <a:spLocks/>
              </p:cNvSpPr>
              <p:nvPr/>
            </p:nvSpPr>
            <p:spPr bwMode="auto">
              <a:xfrm>
                <a:off x="2444" y="36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47" name="Freeform 5603"/>
              <p:cNvSpPr>
                <a:spLocks/>
              </p:cNvSpPr>
              <p:nvPr/>
            </p:nvSpPr>
            <p:spPr bwMode="auto">
              <a:xfrm>
                <a:off x="2436" y="36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48" name="Freeform 5604"/>
              <p:cNvSpPr>
                <a:spLocks/>
              </p:cNvSpPr>
              <p:nvPr/>
            </p:nvSpPr>
            <p:spPr bwMode="auto">
              <a:xfrm>
                <a:off x="2439" y="36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49" name="Freeform 5605"/>
              <p:cNvSpPr>
                <a:spLocks/>
              </p:cNvSpPr>
              <p:nvPr/>
            </p:nvSpPr>
            <p:spPr bwMode="auto">
              <a:xfrm>
                <a:off x="2433" y="36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50" name="Freeform 5606"/>
              <p:cNvSpPr>
                <a:spLocks/>
              </p:cNvSpPr>
              <p:nvPr/>
            </p:nvSpPr>
            <p:spPr bwMode="auto">
              <a:xfrm>
                <a:off x="2435" y="36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51" name="Freeform 5607"/>
              <p:cNvSpPr>
                <a:spLocks/>
              </p:cNvSpPr>
              <p:nvPr/>
            </p:nvSpPr>
            <p:spPr bwMode="auto">
              <a:xfrm>
                <a:off x="2426" y="36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52" name="Freeform 5608"/>
              <p:cNvSpPr>
                <a:spLocks/>
              </p:cNvSpPr>
              <p:nvPr/>
            </p:nvSpPr>
            <p:spPr bwMode="auto">
              <a:xfrm>
                <a:off x="2429" y="36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53" name="Freeform 5609"/>
              <p:cNvSpPr>
                <a:spLocks/>
              </p:cNvSpPr>
              <p:nvPr/>
            </p:nvSpPr>
            <p:spPr bwMode="auto">
              <a:xfrm>
                <a:off x="2429" y="36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54" name="Freeform 5610"/>
              <p:cNvSpPr>
                <a:spLocks/>
              </p:cNvSpPr>
              <p:nvPr/>
            </p:nvSpPr>
            <p:spPr bwMode="auto">
              <a:xfrm>
                <a:off x="2426" y="36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55" name="Freeform 5611"/>
              <p:cNvSpPr>
                <a:spLocks/>
              </p:cNvSpPr>
              <p:nvPr/>
            </p:nvSpPr>
            <p:spPr bwMode="auto">
              <a:xfrm>
                <a:off x="2423" y="36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56" name="Freeform 5612"/>
              <p:cNvSpPr>
                <a:spLocks/>
              </p:cNvSpPr>
              <p:nvPr/>
            </p:nvSpPr>
            <p:spPr bwMode="auto">
              <a:xfrm>
                <a:off x="2426" y="36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57" name="Freeform 5613"/>
              <p:cNvSpPr>
                <a:spLocks/>
              </p:cNvSpPr>
              <p:nvPr/>
            </p:nvSpPr>
            <p:spPr bwMode="auto">
              <a:xfrm>
                <a:off x="2418" y="36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58" name="Freeform 5614"/>
              <p:cNvSpPr>
                <a:spLocks/>
              </p:cNvSpPr>
              <p:nvPr/>
            </p:nvSpPr>
            <p:spPr bwMode="auto">
              <a:xfrm>
                <a:off x="2417" y="36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59" name="Freeform 5615"/>
              <p:cNvSpPr>
                <a:spLocks/>
              </p:cNvSpPr>
              <p:nvPr/>
            </p:nvSpPr>
            <p:spPr bwMode="auto">
              <a:xfrm>
                <a:off x="2418" y="36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60" name="Freeform 5616"/>
              <p:cNvSpPr>
                <a:spLocks/>
              </p:cNvSpPr>
              <p:nvPr/>
            </p:nvSpPr>
            <p:spPr bwMode="auto">
              <a:xfrm>
                <a:off x="2418" y="36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61" name="Freeform 5617"/>
              <p:cNvSpPr>
                <a:spLocks/>
              </p:cNvSpPr>
              <p:nvPr/>
            </p:nvSpPr>
            <p:spPr bwMode="auto">
              <a:xfrm>
                <a:off x="2412" y="36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62" name="Freeform 5618"/>
              <p:cNvSpPr>
                <a:spLocks/>
              </p:cNvSpPr>
              <p:nvPr/>
            </p:nvSpPr>
            <p:spPr bwMode="auto">
              <a:xfrm>
                <a:off x="2417" y="36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63" name="Freeform 5619"/>
              <p:cNvSpPr>
                <a:spLocks/>
              </p:cNvSpPr>
              <p:nvPr/>
            </p:nvSpPr>
            <p:spPr bwMode="auto">
              <a:xfrm>
                <a:off x="2417" y="36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64" name="Freeform 5620"/>
              <p:cNvSpPr>
                <a:spLocks/>
              </p:cNvSpPr>
              <p:nvPr/>
            </p:nvSpPr>
            <p:spPr bwMode="auto">
              <a:xfrm>
                <a:off x="2406" y="36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65" name="Freeform 5621"/>
              <p:cNvSpPr>
                <a:spLocks/>
              </p:cNvSpPr>
              <p:nvPr/>
            </p:nvSpPr>
            <p:spPr bwMode="auto">
              <a:xfrm>
                <a:off x="2408" y="36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66" name="Freeform 5622"/>
              <p:cNvSpPr>
                <a:spLocks/>
              </p:cNvSpPr>
              <p:nvPr/>
            </p:nvSpPr>
            <p:spPr bwMode="auto">
              <a:xfrm>
                <a:off x="2409" y="36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67" name="Freeform 5623"/>
              <p:cNvSpPr>
                <a:spLocks/>
              </p:cNvSpPr>
              <p:nvPr/>
            </p:nvSpPr>
            <p:spPr bwMode="auto">
              <a:xfrm>
                <a:off x="2409" y="36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68" name="Freeform 5624"/>
              <p:cNvSpPr>
                <a:spLocks/>
              </p:cNvSpPr>
              <p:nvPr/>
            </p:nvSpPr>
            <p:spPr bwMode="auto">
              <a:xfrm>
                <a:off x="2408" y="36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69" name="Freeform 5625"/>
              <p:cNvSpPr>
                <a:spLocks/>
              </p:cNvSpPr>
              <p:nvPr/>
            </p:nvSpPr>
            <p:spPr bwMode="auto">
              <a:xfrm>
                <a:off x="2402" y="36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70" name="Freeform 5626"/>
              <p:cNvSpPr>
                <a:spLocks/>
              </p:cNvSpPr>
              <p:nvPr/>
            </p:nvSpPr>
            <p:spPr bwMode="auto">
              <a:xfrm>
                <a:off x="2400" y="36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71" name="Freeform 5627"/>
              <p:cNvSpPr>
                <a:spLocks/>
              </p:cNvSpPr>
              <p:nvPr/>
            </p:nvSpPr>
            <p:spPr bwMode="auto">
              <a:xfrm>
                <a:off x="2388" y="36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72" name="Freeform 5628"/>
              <p:cNvSpPr>
                <a:spLocks/>
              </p:cNvSpPr>
              <p:nvPr/>
            </p:nvSpPr>
            <p:spPr bwMode="auto">
              <a:xfrm>
                <a:off x="2393" y="36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73" name="Freeform 5629"/>
              <p:cNvSpPr>
                <a:spLocks/>
              </p:cNvSpPr>
              <p:nvPr/>
            </p:nvSpPr>
            <p:spPr bwMode="auto">
              <a:xfrm>
                <a:off x="2390" y="361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74" name="Freeform 5630"/>
              <p:cNvSpPr>
                <a:spLocks/>
              </p:cNvSpPr>
              <p:nvPr/>
            </p:nvSpPr>
            <p:spPr bwMode="auto">
              <a:xfrm>
                <a:off x="2382" y="36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75" name="Freeform 5631"/>
              <p:cNvSpPr>
                <a:spLocks/>
              </p:cNvSpPr>
              <p:nvPr/>
            </p:nvSpPr>
            <p:spPr bwMode="auto">
              <a:xfrm>
                <a:off x="2382" y="36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76" name="Freeform 5632"/>
              <p:cNvSpPr>
                <a:spLocks/>
              </p:cNvSpPr>
              <p:nvPr/>
            </p:nvSpPr>
            <p:spPr bwMode="auto">
              <a:xfrm>
                <a:off x="2387" y="36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77" name="Freeform 5633"/>
              <p:cNvSpPr>
                <a:spLocks/>
              </p:cNvSpPr>
              <p:nvPr/>
            </p:nvSpPr>
            <p:spPr bwMode="auto">
              <a:xfrm>
                <a:off x="2370" y="36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78" name="Freeform 5634"/>
              <p:cNvSpPr>
                <a:spLocks/>
              </p:cNvSpPr>
              <p:nvPr/>
            </p:nvSpPr>
            <p:spPr bwMode="auto">
              <a:xfrm>
                <a:off x="2372" y="36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79" name="Freeform 5635"/>
              <p:cNvSpPr>
                <a:spLocks/>
              </p:cNvSpPr>
              <p:nvPr/>
            </p:nvSpPr>
            <p:spPr bwMode="auto">
              <a:xfrm>
                <a:off x="2369" y="36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80" name="Freeform 5636"/>
              <p:cNvSpPr>
                <a:spLocks/>
              </p:cNvSpPr>
              <p:nvPr/>
            </p:nvSpPr>
            <p:spPr bwMode="auto">
              <a:xfrm>
                <a:off x="2363" y="36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81" name="Freeform 5637"/>
              <p:cNvSpPr>
                <a:spLocks/>
              </p:cNvSpPr>
              <p:nvPr/>
            </p:nvSpPr>
            <p:spPr bwMode="auto">
              <a:xfrm>
                <a:off x="2355" y="36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82" name="Freeform 5638"/>
              <p:cNvSpPr>
                <a:spLocks/>
              </p:cNvSpPr>
              <p:nvPr/>
            </p:nvSpPr>
            <p:spPr bwMode="auto">
              <a:xfrm>
                <a:off x="2358" y="36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83" name="Freeform 5639"/>
              <p:cNvSpPr>
                <a:spLocks/>
              </p:cNvSpPr>
              <p:nvPr/>
            </p:nvSpPr>
            <p:spPr bwMode="auto">
              <a:xfrm>
                <a:off x="2354" y="36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84" name="Freeform 5640"/>
              <p:cNvSpPr>
                <a:spLocks/>
              </p:cNvSpPr>
              <p:nvPr/>
            </p:nvSpPr>
            <p:spPr bwMode="auto">
              <a:xfrm>
                <a:off x="2346" y="36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85" name="Freeform 5641"/>
              <p:cNvSpPr>
                <a:spLocks/>
              </p:cNvSpPr>
              <p:nvPr/>
            </p:nvSpPr>
            <p:spPr bwMode="auto">
              <a:xfrm>
                <a:off x="2160" y="36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86" name="Freeform 5642"/>
              <p:cNvSpPr>
                <a:spLocks/>
              </p:cNvSpPr>
              <p:nvPr/>
            </p:nvSpPr>
            <p:spPr bwMode="auto">
              <a:xfrm>
                <a:off x="2094" y="36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87" name="Freeform 5643"/>
              <p:cNvSpPr>
                <a:spLocks/>
              </p:cNvSpPr>
              <p:nvPr/>
            </p:nvSpPr>
            <p:spPr bwMode="auto">
              <a:xfrm>
                <a:off x="2514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88" name="Freeform 5644"/>
              <p:cNvSpPr>
                <a:spLocks/>
              </p:cNvSpPr>
              <p:nvPr/>
            </p:nvSpPr>
            <p:spPr bwMode="auto">
              <a:xfrm>
                <a:off x="2478" y="36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89" name="Freeform 5645"/>
              <p:cNvSpPr>
                <a:spLocks/>
              </p:cNvSpPr>
              <p:nvPr/>
            </p:nvSpPr>
            <p:spPr bwMode="auto">
              <a:xfrm>
                <a:off x="2468" y="36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90" name="Freeform 5646"/>
              <p:cNvSpPr>
                <a:spLocks/>
              </p:cNvSpPr>
              <p:nvPr/>
            </p:nvSpPr>
            <p:spPr bwMode="auto">
              <a:xfrm>
                <a:off x="2468" y="36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91" name="Freeform 5647"/>
              <p:cNvSpPr>
                <a:spLocks/>
              </p:cNvSpPr>
              <p:nvPr/>
            </p:nvSpPr>
            <p:spPr bwMode="auto">
              <a:xfrm>
                <a:off x="2463" y="36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92" name="Freeform 5648"/>
              <p:cNvSpPr>
                <a:spLocks/>
              </p:cNvSpPr>
              <p:nvPr/>
            </p:nvSpPr>
            <p:spPr bwMode="auto">
              <a:xfrm>
                <a:off x="2465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93" name="Freeform 5649"/>
              <p:cNvSpPr>
                <a:spLocks/>
              </p:cNvSpPr>
              <p:nvPr/>
            </p:nvSpPr>
            <p:spPr bwMode="auto">
              <a:xfrm>
                <a:off x="2454" y="36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94" name="Freeform 5650"/>
              <p:cNvSpPr>
                <a:spLocks/>
              </p:cNvSpPr>
              <p:nvPr/>
            </p:nvSpPr>
            <p:spPr bwMode="auto">
              <a:xfrm>
                <a:off x="2454" y="361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95" name="Freeform 5651"/>
              <p:cNvSpPr>
                <a:spLocks/>
              </p:cNvSpPr>
              <p:nvPr/>
            </p:nvSpPr>
            <p:spPr bwMode="auto">
              <a:xfrm>
                <a:off x="2457" y="36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96" name="Freeform 5652"/>
              <p:cNvSpPr>
                <a:spLocks/>
              </p:cNvSpPr>
              <p:nvPr/>
            </p:nvSpPr>
            <p:spPr bwMode="auto">
              <a:xfrm>
                <a:off x="2454" y="362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97" name="Freeform 5653"/>
              <p:cNvSpPr>
                <a:spLocks/>
              </p:cNvSpPr>
              <p:nvPr/>
            </p:nvSpPr>
            <p:spPr bwMode="auto">
              <a:xfrm>
                <a:off x="2382" y="359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98" name="Freeform 5654"/>
              <p:cNvSpPr>
                <a:spLocks/>
              </p:cNvSpPr>
              <p:nvPr/>
            </p:nvSpPr>
            <p:spPr bwMode="auto">
              <a:xfrm>
                <a:off x="2372" y="35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8999" name="Freeform 5655"/>
              <p:cNvSpPr>
                <a:spLocks/>
              </p:cNvSpPr>
              <p:nvPr/>
            </p:nvSpPr>
            <p:spPr bwMode="auto">
              <a:xfrm>
                <a:off x="2363" y="35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00" name="Freeform 5656"/>
              <p:cNvSpPr>
                <a:spLocks/>
              </p:cNvSpPr>
              <p:nvPr/>
            </p:nvSpPr>
            <p:spPr bwMode="auto">
              <a:xfrm>
                <a:off x="2355" y="35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01" name="Freeform 5657"/>
              <p:cNvSpPr>
                <a:spLocks/>
              </p:cNvSpPr>
              <p:nvPr/>
            </p:nvSpPr>
            <p:spPr bwMode="auto">
              <a:xfrm>
                <a:off x="2112" y="35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02" name="Freeform 5658"/>
              <p:cNvSpPr>
                <a:spLocks/>
              </p:cNvSpPr>
              <p:nvPr/>
            </p:nvSpPr>
            <p:spPr bwMode="auto">
              <a:xfrm>
                <a:off x="2523" y="36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03" name="Freeform 5659"/>
              <p:cNvSpPr>
                <a:spLocks/>
              </p:cNvSpPr>
              <p:nvPr/>
            </p:nvSpPr>
            <p:spPr bwMode="auto">
              <a:xfrm>
                <a:off x="2490" y="36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04" name="Freeform 5660"/>
              <p:cNvSpPr>
                <a:spLocks/>
              </p:cNvSpPr>
              <p:nvPr/>
            </p:nvSpPr>
            <p:spPr bwMode="auto">
              <a:xfrm>
                <a:off x="2474" y="36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05" name="Freeform 5661"/>
              <p:cNvSpPr>
                <a:spLocks/>
              </p:cNvSpPr>
              <p:nvPr/>
            </p:nvSpPr>
            <p:spPr bwMode="auto">
              <a:xfrm>
                <a:off x="2462" y="36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06" name="Freeform 5662"/>
              <p:cNvSpPr>
                <a:spLocks/>
              </p:cNvSpPr>
              <p:nvPr/>
            </p:nvSpPr>
            <p:spPr bwMode="auto">
              <a:xfrm>
                <a:off x="2466" y="35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07" name="Freeform 5663"/>
              <p:cNvSpPr>
                <a:spLocks/>
              </p:cNvSpPr>
              <p:nvPr/>
            </p:nvSpPr>
            <p:spPr bwMode="auto">
              <a:xfrm>
                <a:off x="2454" y="36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08" name="Freeform 5664"/>
              <p:cNvSpPr>
                <a:spLocks/>
              </p:cNvSpPr>
              <p:nvPr/>
            </p:nvSpPr>
            <p:spPr bwMode="auto">
              <a:xfrm>
                <a:off x="2453" y="36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09" name="Freeform 5665"/>
              <p:cNvSpPr>
                <a:spLocks/>
              </p:cNvSpPr>
              <p:nvPr/>
            </p:nvSpPr>
            <p:spPr bwMode="auto">
              <a:xfrm>
                <a:off x="2448" y="36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10" name="Freeform 5666"/>
              <p:cNvSpPr>
                <a:spLocks/>
              </p:cNvSpPr>
              <p:nvPr/>
            </p:nvSpPr>
            <p:spPr bwMode="auto">
              <a:xfrm>
                <a:off x="2454" y="36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11" name="Freeform 5667"/>
              <p:cNvSpPr>
                <a:spLocks/>
              </p:cNvSpPr>
              <p:nvPr/>
            </p:nvSpPr>
            <p:spPr bwMode="auto">
              <a:xfrm>
                <a:off x="2448" y="36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12" name="Freeform 5668"/>
              <p:cNvSpPr>
                <a:spLocks/>
              </p:cNvSpPr>
              <p:nvPr/>
            </p:nvSpPr>
            <p:spPr bwMode="auto">
              <a:xfrm>
                <a:off x="2448" y="35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13" name="Freeform 5669"/>
              <p:cNvSpPr>
                <a:spLocks/>
              </p:cNvSpPr>
              <p:nvPr/>
            </p:nvSpPr>
            <p:spPr bwMode="auto">
              <a:xfrm>
                <a:off x="2441" y="36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14" name="Freeform 5670"/>
              <p:cNvSpPr>
                <a:spLocks/>
              </p:cNvSpPr>
              <p:nvPr/>
            </p:nvSpPr>
            <p:spPr bwMode="auto">
              <a:xfrm>
                <a:off x="2448" y="35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15" name="Freeform 5671"/>
              <p:cNvSpPr>
                <a:spLocks/>
              </p:cNvSpPr>
              <p:nvPr/>
            </p:nvSpPr>
            <p:spPr bwMode="auto">
              <a:xfrm>
                <a:off x="2436" y="36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16" name="Freeform 5672"/>
              <p:cNvSpPr>
                <a:spLocks/>
              </p:cNvSpPr>
              <p:nvPr/>
            </p:nvSpPr>
            <p:spPr bwMode="auto">
              <a:xfrm>
                <a:off x="2436" y="36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17" name="Freeform 5673"/>
              <p:cNvSpPr>
                <a:spLocks/>
              </p:cNvSpPr>
              <p:nvPr/>
            </p:nvSpPr>
            <p:spPr bwMode="auto">
              <a:xfrm>
                <a:off x="2426" y="36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18" name="Freeform 5674"/>
              <p:cNvSpPr>
                <a:spLocks/>
              </p:cNvSpPr>
              <p:nvPr/>
            </p:nvSpPr>
            <p:spPr bwMode="auto">
              <a:xfrm>
                <a:off x="2427" y="36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19" name="Freeform 5675"/>
              <p:cNvSpPr>
                <a:spLocks/>
              </p:cNvSpPr>
              <p:nvPr/>
            </p:nvSpPr>
            <p:spPr bwMode="auto">
              <a:xfrm>
                <a:off x="2427" y="36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20" name="Freeform 5676"/>
              <p:cNvSpPr>
                <a:spLocks/>
              </p:cNvSpPr>
              <p:nvPr/>
            </p:nvSpPr>
            <p:spPr bwMode="auto">
              <a:xfrm>
                <a:off x="2427" y="36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21" name="Freeform 5677"/>
              <p:cNvSpPr>
                <a:spLocks/>
              </p:cNvSpPr>
              <p:nvPr/>
            </p:nvSpPr>
            <p:spPr bwMode="auto">
              <a:xfrm>
                <a:off x="2426" y="36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22" name="Freeform 5678"/>
              <p:cNvSpPr>
                <a:spLocks/>
              </p:cNvSpPr>
              <p:nvPr/>
            </p:nvSpPr>
            <p:spPr bwMode="auto">
              <a:xfrm>
                <a:off x="2427" y="35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23" name="Freeform 5679"/>
              <p:cNvSpPr>
                <a:spLocks/>
              </p:cNvSpPr>
              <p:nvPr/>
            </p:nvSpPr>
            <p:spPr bwMode="auto">
              <a:xfrm>
                <a:off x="2424" y="36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24" name="Freeform 5680"/>
              <p:cNvSpPr>
                <a:spLocks/>
              </p:cNvSpPr>
              <p:nvPr/>
            </p:nvSpPr>
            <p:spPr bwMode="auto">
              <a:xfrm>
                <a:off x="2412" y="35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25" name="Freeform 5681"/>
              <p:cNvSpPr>
                <a:spLocks/>
              </p:cNvSpPr>
              <p:nvPr/>
            </p:nvSpPr>
            <p:spPr bwMode="auto">
              <a:xfrm>
                <a:off x="2421" y="36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26" name="Freeform 5682"/>
              <p:cNvSpPr>
                <a:spLocks/>
              </p:cNvSpPr>
              <p:nvPr/>
            </p:nvSpPr>
            <p:spPr bwMode="auto">
              <a:xfrm>
                <a:off x="2418" y="36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27" name="Freeform 5683"/>
              <p:cNvSpPr>
                <a:spLocks/>
              </p:cNvSpPr>
              <p:nvPr/>
            </p:nvSpPr>
            <p:spPr bwMode="auto">
              <a:xfrm>
                <a:off x="2421" y="36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28" name="Freeform 5684"/>
              <p:cNvSpPr>
                <a:spLocks/>
              </p:cNvSpPr>
              <p:nvPr/>
            </p:nvSpPr>
            <p:spPr bwMode="auto">
              <a:xfrm>
                <a:off x="2415" y="36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29" name="Freeform 5685"/>
              <p:cNvSpPr>
                <a:spLocks/>
              </p:cNvSpPr>
              <p:nvPr/>
            </p:nvSpPr>
            <p:spPr bwMode="auto">
              <a:xfrm>
                <a:off x="2423" y="35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30" name="Freeform 5686"/>
              <p:cNvSpPr>
                <a:spLocks/>
              </p:cNvSpPr>
              <p:nvPr/>
            </p:nvSpPr>
            <p:spPr bwMode="auto">
              <a:xfrm>
                <a:off x="2405" y="36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31" name="Freeform 5687"/>
              <p:cNvSpPr>
                <a:spLocks/>
              </p:cNvSpPr>
              <p:nvPr/>
            </p:nvSpPr>
            <p:spPr bwMode="auto">
              <a:xfrm>
                <a:off x="2408" y="36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32" name="Freeform 5688"/>
              <p:cNvSpPr>
                <a:spLocks/>
              </p:cNvSpPr>
              <p:nvPr/>
            </p:nvSpPr>
            <p:spPr bwMode="auto">
              <a:xfrm>
                <a:off x="2402" y="36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33" name="Freeform 5689"/>
              <p:cNvSpPr>
                <a:spLocks/>
              </p:cNvSpPr>
              <p:nvPr/>
            </p:nvSpPr>
            <p:spPr bwMode="auto">
              <a:xfrm>
                <a:off x="2399" y="36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34" name="Freeform 5690"/>
              <p:cNvSpPr>
                <a:spLocks/>
              </p:cNvSpPr>
              <p:nvPr/>
            </p:nvSpPr>
            <p:spPr bwMode="auto">
              <a:xfrm>
                <a:off x="2399" y="35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35" name="Freeform 5691"/>
              <p:cNvSpPr>
                <a:spLocks/>
              </p:cNvSpPr>
              <p:nvPr/>
            </p:nvSpPr>
            <p:spPr bwMode="auto">
              <a:xfrm>
                <a:off x="2397" y="36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36" name="Freeform 5692"/>
              <p:cNvSpPr>
                <a:spLocks/>
              </p:cNvSpPr>
              <p:nvPr/>
            </p:nvSpPr>
            <p:spPr bwMode="auto">
              <a:xfrm>
                <a:off x="2397" y="35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37" name="Freeform 5693"/>
              <p:cNvSpPr>
                <a:spLocks/>
              </p:cNvSpPr>
              <p:nvPr/>
            </p:nvSpPr>
            <p:spPr bwMode="auto">
              <a:xfrm>
                <a:off x="2388" y="35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38" name="Freeform 5694"/>
              <p:cNvSpPr>
                <a:spLocks/>
              </p:cNvSpPr>
              <p:nvPr/>
            </p:nvSpPr>
            <p:spPr bwMode="auto">
              <a:xfrm>
                <a:off x="2394" y="36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39" name="Freeform 5695"/>
              <p:cNvSpPr>
                <a:spLocks/>
              </p:cNvSpPr>
              <p:nvPr/>
            </p:nvSpPr>
            <p:spPr bwMode="auto">
              <a:xfrm>
                <a:off x="2394" y="35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40" name="Freeform 5696"/>
              <p:cNvSpPr>
                <a:spLocks/>
              </p:cNvSpPr>
              <p:nvPr/>
            </p:nvSpPr>
            <p:spPr bwMode="auto">
              <a:xfrm>
                <a:off x="2393" y="36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41" name="Freeform 5697"/>
              <p:cNvSpPr>
                <a:spLocks/>
              </p:cNvSpPr>
              <p:nvPr/>
            </p:nvSpPr>
            <p:spPr bwMode="auto">
              <a:xfrm>
                <a:off x="2394" y="36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42" name="Freeform 5698"/>
              <p:cNvSpPr>
                <a:spLocks/>
              </p:cNvSpPr>
              <p:nvPr/>
            </p:nvSpPr>
            <p:spPr bwMode="auto">
              <a:xfrm>
                <a:off x="2396" y="36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43" name="Freeform 5699"/>
              <p:cNvSpPr>
                <a:spLocks/>
              </p:cNvSpPr>
              <p:nvPr/>
            </p:nvSpPr>
            <p:spPr bwMode="auto">
              <a:xfrm>
                <a:off x="2391" y="36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44" name="Freeform 5700"/>
              <p:cNvSpPr>
                <a:spLocks/>
              </p:cNvSpPr>
              <p:nvPr/>
            </p:nvSpPr>
            <p:spPr bwMode="auto">
              <a:xfrm>
                <a:off x="2394" y="36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45" name="Freeform 5701"/>
              <p:cNvSpPr>
                <a:spLocks/>
              </p:cNvSpPr>
              <p:nvPr/>
            </p:nvSpPr>
            <p:spPr bwMode="auto">
              <a:xfrm>
                <a:off x="2390" y="360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46" name="Freeform 5702"/>
              <p:cNvSpPr>
                <a:spLocks/>
              </p:cNvSpPr>
              <p:nvPr/>
            </p:nvSpPr>
            <p:spPr bwMode="auto">
              <a:xfrm>
                <a:off x="2394" y="36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47" name="Freeform 5703"/>
              <p:cNvSpPr>
                <a:spLocks/>
              </p:cNvSpPr>
              <p:nvPr/>
            </p:nvSpPr>
            <p:spPr bwMode="auto">
              <a:xfrm>
                <a:off x="2379" y="36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48" name="Freeform 5704"/>
              <p:cNvSpPr>
                <a:spLocks/>
              </p:cNvSpPr>
              <p:nvPr/>
            </p:nvSpPr>
            <p:spPr bwMode="auto">
              <a:xfrm>
                <a:off x="2372" y="35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49" name="Freeform 5705"/>
              <p:cNvSpPr>
                <a:spLocks/>
              </p:cNvSpPr>
              <p:nvPr/>
            </p:nvSpPr>
            <p:spPr bwMode="auto">
              <a:xfrm>
                <a:off x="2376" y="35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50" name="Freeform 5706"/>
              <p:cNvSpPr>
                <a:spLocks/>
              </p:cNvSpPr>
              <p:nvPr/>
            </p:nvSpPr>
            <p:spPr bwMode="auto">
              <a:xfrm>
                <a:off x="2373" y="36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51" name="Freeform 5707"/>
              <p:cNvSpPr>
                <a:spLocks/>
              </p:cNvSpPr>
              <p:nvPr/>
            </p:nvSpPr>
            <p:spPr bwMode="auto">
              <a:xfrm>
                <a:off x="2366" y="36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52" name="Freeform 5708"/>
              <p:cNvSpPr>
                <a:spLocks/>
              </p:cNvSpPr>
              <p:nvPr/>
            </p:nvSpPr>
            <p:spPr bwMode="auto">
              <a:xfrm>
                <a:off x="2361" y="36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53" name="Freeform 5709"/>
              <p:cNvSpPr>
                <a:spLocks/>
              </p:cNvSpPr>
              <p:nvPr/>
            </p:nvSpPr>
            <p:spPr bwMode="auto">
              <a:xfrm>
                <a:off x="2366" y="35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54" name="Freeform 5710"/>
              <p:cNvSpPr>
                <a:spLocks/>
              </p:cNvSpPr>
              <p:nvPr/>
            </p:nvSpPr>
            <p:spPr bwMode="auto">
              <a:xfrm>
                <a:off x="2352" y="36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55" name="Freeform 5711"/>
              <p:cNvSpPr>
                <a:spLocks/>
              </p:cNvSpPr>
              <p:nvPr/>
            </p:nvSpPr>
            <p:spPr bwMode="auto">
              <a:xfrm>
                <a:off x="2334" y="360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56" name="Freeform 5712"/>
              <p:cNvSpPr>
                <a:spLocks/>
              </p:cNvSpPr>
              <p:nvPr/>
            </p:nvSpPr>
            <p:spPr bwMode="auto">
              <a:xfrm>
                <a:off x="2318" y="35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57" name="Freeform 5713"/>
              <p:cNvSpPr>
                <a:spLocks/>
              </p:cNvSpPr>
              <p:nvPr/>
            </p:nvSpPr>
            <p:spPr bwMode="auto">
              <a:xfrm>
                <a:off x="2529" y="36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58" name="Freeform 5714"/>
              <p:cNvSpPr>
                <a:spLocks/>
              </p:cNvSpPr>
              <p:nvPr/>
            </p:nvSpPr>
            <p:spPr bwMode="auto">
              <a:xfrm>
                <a:off x="2490" y="36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59" name="Freeform 5715"/>
              <p:cNvSpPr>
                <a:spLocks/>
              </p:cNvSpPr>
              <p:nvPr/>
            </p:nvSpPr>
            <p:spPr bwMode="auto">
              <a:xfrm>
                <a:off x="2489" y="36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60" name="Freeform 5716"/>
              <p:cNvSpPr>
                <a:spLocks/>
              </p:cNvSpPr>
              <p:nvPr/>
            </p:nvSpPr>
            <p:spPr bwMode="auto">
              <a:xfrm>
                <a:off x="2477" y="36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61" name="Freeform 5717"/>
              <p:cNvSpPr>
                <a:spLocks/>
              </p:cNvSpPr>
              <p:nvPr/>
            </p:nvSpPr>
            <p:spPr bwMode="auto">
              <a:xfrm>
                <a:off x="2472" y="36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62" name="Freeform 5718"/>
              <p:cNvSpPr>
                <a:spLocks/>
              </p:cNvSpPr>
              <p:nvPr/>
            </p:nvSpPr>
            <p:spPr bwMode="auto">
              <a:xfrm>
                <a:off x="2472" y="36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63" name="Freeform 5719"/>
              <p:cNvSpPr>
                <a:spLocks/>
              </p:cNvSpPr>
              <p:nvPr/>
            </p:nvSpPr>
            <p:spPr bwMode="auto">
              <a:xfrm>
                <a:off x="2453" y="36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64" name="Freeform 5720"/>
              <p:cNvSpPr>
                <a:spLocks/>
              </p:cNvSpPr>
              <p:nvPr/>
            </p:nvSpPr>
            <p:spPr bwMode="auto">
              <a:xfrm>
                <a:off x="2448" y="36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65" name="Freeform 5721"/>
              <p:cNvSpPr>
                <a:spLocks/>
              </p:cNvSpPr>
              <p:nvPr/>
            </p:nvSpPr>
            <p:spPr bwMode="auto">
              <a:xfrm>
                <a:off x="2453" y="36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66" name="Freeform 5722"/>
              <p:cNvSpPr>
                <a:spLocks/>
              </p:cNvSpPr>
              <p:nvPr/>
            </p:nvSpPr>
            <p:spPr bwMode="auto">
              <a:xfrm>
                <a:off x="2451" y="36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67" name="Freeform 5723"/>
              <p:cNvSpPr>
                <a:spLocks/>
              </p:cNvSpPr>
              <p:nvPr/>
            </p:nvSpPr>
            <p:spPr bwMode="auto">
              <a:xfrm>
                <a:off x="2448" y="36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68" name="Freeform 5724"/>
              <p:cNvSpPr>
                <a:spLocks/>
              </p:cNvSpPr>
              <p:nvPr/>
            </p:nvSpPr>
            <p:spPr bwMode="auto">
              <a:xfrm>
                <a:off x="2441" y="36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69" name="Freeform 5725"/>
              <p:cNvSpPr>
                <a:spLocks/>
              </p:cNvSpPr>
              <p:nvPr/>
            </p:nvSpPr>
            <p:spPr bwMode="auto">
              <a:xfrm>
                <a:off x="2442" y="36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70" name="Freeform 5726"/>
              <p:cNvSpPr>
                <a:spLocks/>
              </p:cNvSpPr>
              <p:nvPr/>
            </p:nvSpPr>
            <p:spPr bwMode="auto">
              <a:xfrm>
                <a:off x="2445" y="36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71" name="Freeform 5727"/>
              <p:cNvSpPr>
                <a:spLocks/>
              </p:cNvSpPr>
              <p:nvPr/>
            </p:nvSpPr>
            <p:spPr bwMode="auto">
              <a:xfrm>
                <a:off x="2447" y="36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72" name="Freeform 5728"/>
              <p:cNvSpPr>
                <a:spLocks/>
              </p:cNvSpPr>
              <p:nvPr/>
            </p:nvSpPr>
            <p:spPr bwMode="auto">
              <a:xfrm>
                <a:off x="2444" y="36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73" name="Freeform 5729"/>
              <p:cNvSpPr>
                <a:spLocks/>
              </p:cNvSpPr>
              <p:nvPr/>
            </p:nvSpPr>
            <p:spPr bwMode="auto">
              <a:xfrm>
                <a:off x="2436" y="36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74" name="Freeform 5730"/>
              <p:cNvSpPr>
                <a:spLocks/>
              </p:cNvSpPr>
              <p:nvPr/>
            </p:nvSpPr>
            <p:spPr bwMode="auto">
              <a:xfrm>
                <a:off x="2436" y="36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75" name="Freeform 5731"/>
              <p:cNvSpPr>
                <a:spLocks/>
              </p:cNvSpPr>
              <p:nvPr/>
            </p:nvSpPr>
            <p:spPr bwMode="auto">
              <a:xfrm>
                <a:off x="2426" y="36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76" name="Freeform 5732"/>
              <p:cNvSpPr>
                <a:spLocks/>
              </p:cNvSpPr>
              <p:nvPr/>
            </p:nvSpPr>
            <p:spPr bwMode="auto">
              <a:xfrm>
                <a:off x="2429" y="36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77" name="Freeform 5733"/>
              <p:cNvSpPr>
                <a:spLocks/>
              </p:cNvSpPr>
              <p:nvPr/>
            </p:nvSpPr>
            <p:spPr bwMode="auto">
              <a:xfrm>
                <a:off x="2430" y="36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78" name="Freeform 5734"/>
              <p:cNvSpPr>
                <a:spLocks/>
              </p:cNvSpPr>
              <p:nvPr/>
            </p:nvSpPr>
            <p:spPr bwMode="auto">
              <a:xfrm>
                <a:off x="2429" y="36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79" name="Freeform 5735"/>
              <p:cNvSpPr>
                <a:spLocks/>
              </p:cNvSpPr>
              <p:nvPr/>
            </p:nvSpPr>
            <p:spPr bwMode="auto">
              <a:xfrm>
                <a:off x="2430" y="36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80" name="Freeform 5736"/>
              <p:cNvSpPr>
                <a:spLocks/>
              </p:cNvSpPr>
              <p:nvPr/>
            </p:nvSpPr>
            <p:spPr bwMode="auto">
              <a:xfrm>
                <a:off x="2427" y="36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81" name="Freeform 5737"/>
              <p:cNvSpPr>
                <a:spLocks/>
              </p:cNvSpPr>
              <p:nvPr/>
            </p:nvSpPr>
            <p:spPr bwMode="auto">
              <a:xfrm>
                <a:off x="2430" y="36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82" name="Freeform 5738"/>
              <p:cNvSpPr>
                <a:spLocks/>
              </p:cNvSpPr>
              <p:nvPr/>
            </p:nvSpPr>
            <p:spPr bwMode="auto">
              <a:xfrm>
                <a:off x="2429" y="36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83" name="Freeform 5739"/>
              <p:cNvSpPr>
                <a:spLocks/>
              </p:cNvSpPr>
              <p:nvPr/>
            </p:nvSpPr>
            <p:spPr bwMode="auto">
              <a:xfrm>
                <a:off x="2418" y="36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59840" name="Group 6496"/>
            <p:cNvGrpSpPr>
              <a:grpSpLocks/>
            </p:cNvGrpSpPr>
            <p:nvPr/>
          </p:nvGrpSpPr>
          <p:grpSpPr bwMode="auto">
            <a:xfrm>
              <a:off x="2094" y="3568"/>
              <a:ext cx="432" cy="47"/>
              <a:chOff x="2094" y="3568"/>
              <a:chExt cx="432" cy="47"/>
            </a:xfrm>
          </p:grpSpPr>
          <p:sp>
            <p:nvSpPr>
              <p:cNvPr id="959085" name="Freeform 5741"/>
              <p:cNvSpPr>
                <a:spLocks/>
              </p:cNvSpPr>
              <p:nvPr/>
            </p:nvSpPr>
            <p:spPr bwMode="auto">
              <a:xfrm>
                <a:off x="2418" y="36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86" name="Freeform 5742"/>
              <p:cNvSpPr>
                <a:spLocks/>
              </p:cNvSpPr>
              <p:nvPr/>
            </p:nvSpPr>
            <p:spPr bwMode="auto">
              <a:xfrm>
                <a:off x="2418" y="36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87" name="Freeform 5743"/>
              <p:cNvSpPr>
                <a:spLocks/>
              </p:cNvSpPr>
              <p:nvPr/>
            </p:nvSpPr>
            <p:spPr bwMode="auto">
              <a:xfrm>
                <a:off x="2421" y="36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88" name="Freeform 5744"/>
              <p:cNvSpPr>
                <a:spLocks/>
              </p:cNvSpPr>
              <p:nvPr/>
            </p:nvSpPr>
            <p:spPr bwMode="auto">
              <a:xfrm>
                <a:off x="2415" y="36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89" name="Freeform 5745"/>
              <p:cNvSpPr>
                <a:spLocks/>
              </p:cNvSpPr>
              <p:nvPr/>
            </p:nvSpPr>
            <p:spPr bwMode="auto">
              <a:xfrm>
                <a:off x="2415" y="36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90" name="Freeform 5746"/>
              <p:cNvSpPr>
                <a:spLocks/>
              </p:cNvSpPr>
              <p:nvPr/>
            </p:nvSpPr>
            <p:spPr bwMode="auto">
              <a:xfrm>
                <a:off x="2409" y="36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91" name="Freeform 5747"/>
              <p:cNvSpPr>
                <a:spLocks/>
              </p:cNvSpPr>
              <p:nvPr/>
            </p:nvSpPr>
            <p:spPr bwMode="auto">
              <a:xfrm>
                <a:off x="2412" y="36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92" name="Freeform 5748"/>
              <p:cNvSpPr>
                <a:spLocks/>
              </p:cNvSpPr>
              <p:nvPr/>
            </p:nvSpPr>
            <p:spPr bwMode="auto">
              <a:xfrm>
                <a:off x="2405" y="36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93" name="Freeform 5749"/>
              <p:cNvSpPr>
                <a:spLocks/>
              </p:cNvSpPr>
              <p:nvPr/>
            </p:nvSpPr>
            <p:spPr bwMode="auto">
              <a:xfrm>
                <a:off x="2408" y="36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94" name="Freeform 5750"/>
              <p:cNvSpPr>
                <a:spLocks/>
              </p:cNvSpPr>
              <p:nvPr/>
            </p:nvSpPr>
            <p:spPr bwMode="auto">
              <a:xfrm>
                <a:off x="2397" y="36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95" name="Freeform 5751"/>
              <p:cNvSpPr>
                <a:spLocks/>
              </p:cNvSpPr>
              <p:nvPr/>
            </p:nvSpPr>
            <p:spPr bwMode="auto">
              <a:xfrm>
                <a:off x="2397" y="360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96" name="Freeform 5752"/>
              <p:cNvSpPr>
                <a:spLocks/>
              </p:cNvSpPr>
              <p:nvPr/>
            </p:nvSpPr>
            <p:spPr bwMode="auto">
              <a:xfrm>
                <a:off x="2399" y="360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97" name="Freeform 5753"/>
              <p:cNvSpPr>
                <a:spLocks/>
              </p:cNvSpPr>
              <p:nvPr/>
            </p:nvSpPr>
            <p:spPr bwMode="auto">
              <a:xfrm>
                <a:off x="2399" y="360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98" name="Freeform 5754"/>
              <p:cNvSpPr>
                <a:spLocks/>
              </p:cNvSpPr>
              <p:nvPr/>
            </p:nvSpPr>
            <p:spPr bwMode="auto">
              <a:xfrm>
                <a:off x="2382" y="35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099" name="Freeform 5755"/>
              <p:cNvSpPr>
                <a:spLocks/>
              </p:cNvSpPr>
              <p:nvPr/>
            </p:nvSpPr>
            <p:spPr bwMode="auto">
              <a:xfrm>
                <a:off x="2375" y="35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00" name="Freeform 5756"/>
              <p:cNvSpPr>
                <a:spLocks/>
              </p:cNvSpPr>
              <p:nvPr/>
            </p:nvSpPr>
            <p:spPr bwMode="auto">
              <a:xfrm>
                <a:off x="2361" y="35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01" name="Freeform 5757"/>
              <p:cNvSpPr>
                <a:spLocks/>
              </p:cNvSpPr>
              <p:nvPr/>
            </p:nvSpPr>
            <p:spPr bwMode="auto">
              <a:xfrm>
                <a:off x="2364" y="35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02" name="Freeform 5758"/>
              <p:cNvSpPr>
                <a:spLocks/>
              </p:cNvSpPr>
              <p:nvPr/>
            </p:nvSpPr>
            <p:spPr bwMode="auto">
              <a:xfrm>
                <a:off x="2364" y="35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03" name="Freeform 5759"/>
              <p:cNvSpPr>
                <a:spLocks/>
              </p:cNvSpPr>
              <p:nvPr/>
            </p:nvSpPr>
            <p:spPr bwMode="auto">
              <a:xfrm>
                <a:off x="2354" y="35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04" name="Freeform 5760"/>
              <p:cNvSpPr>
                <a:spLocks/>
              </p:cNvSpPr>
              <p:nvPr/>
            </p:nvSpPr>
            <p:spPr bwMode="auto">
              <a:xfrm>
                <a:off x="2339" y="35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05" name="Freeform 5761"/>
              <p:cNvSpPr>
                <a:spLocks/>
              </p:cNvSpPr>
              <p:nvPr/>
            </p:nvSpPr>
            <p:spPr bwMode="auto">
              <a:xfrm>
                <a:off x="2324" y="35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06" name="Freeform 5762"/>
              <p:cNvSpPr>
                <a:spLocks/>
              </p:cNvSpPr>
              <p:nvPr/>
            </p:nvSpPr>
            <p:spPr bwMode="auto">
              <a:xfrm>
                <a:off x="2307" y="35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07" name="Freeform 5763"/>
              <p:cNvSpPr>
                <a:spLocks/>
              </p:cNvSpPr>
              <p:nvPr/>
            </p:nvSpPr>
            <p:spPr bwMode="auto">
              <a:xfrm>
                <a:off x="2094" y="35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08" name="Freeform 5764"/>
              <p:cNvSpPr>
                <a:spLocks/>
              </p:cNvSpPr>
              <p:nvPr/>
            </p:nvSpPr>
            <p:spPr bwMode="auto">
              <a:xfrm>
                <a:off x="2520" y="35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09" name="Freeform 5765"/>
              <p:cNvSpPr>
                <a:spLocks/>
              </p:cNvSpPr>
              <p:nvPr/>
            </p:nvSpPr>
            <p:spPr bwMode="auto">
              <a:xfrm>
                <a:off x="2493" y="35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10" name="Freeform 5766"/>
              <p:cNvSpPr>
                <a:spLocks/>
              </p:cNvSpPr>
              <p:nvPr/>
            </p:nvSpPr>
            <p:spPr bwMode="auto">
              <a:xfrm>
                <a:off x="2465" y="35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11" name="Freeform 5767"/>
              <p:cNvSpPr>
                <a:spLocks/>
              </p:cNvSpPr>
              <p:nvPr/>
            </p:nvSpPr>
            <p:spPr bwMode="auto">
              <a:xfrm>
                <a:off x="2462" y="35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12" name="Freeform 5768"/>
              <p:cNvSpPr>
                <a:spLocks/>
              </p:cNvSpPr>
              <p:nvPr/>
            </p:nvSpPr>
            <p:spPr bwMode="auto">
              <a:xfrm>
                <a:off x="2454" y="35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13" name="Freeform 5769"/>
              <p:cNvSpPr>
                <a:spLocks/>
              </p:cNvSpPr>
              <p:nvPr/>
            </p:nvSpPr>
            <p:spPr bwMode="auto">
              <a:xfrm>
                <a:off x="2457" y="35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14" name="Freeform 5770"/>
              <p:cNvSpPr>
                <a:spLocks/>
              </p:cNvSpPr>
              <p:nvPr/>
            </p:nvSpPr>
            <p:spPr bwMode="auto">
              <a:xfrm>
                <a:off x="2454" y="35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15" name="Freeform 5771"/>
              <p:cNvSpPr>
                <a:spLocks/>
              </p:cNvSpPr>
              <p:nvPr/>
            </p:nvSpPr>
            <p:spPr bwMode="auto">
              <a:xfrm>
                <a:off x="2451" y="35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16" name="Freeform 5772"/>
              <p:cNvSpPr>
                <a:spLocks/>
              </p:cNvSpPr>
              <p:nvPr/>
            </p:nvSpPr>
            <p:spPr bwMode="auto">
              <a:xfrm>
                <a:off x="2441" y="35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17" name="Freeform 5773"/>
              <p:cNvSpPr>
                <a:spLocks/>
              </p:cNvSpPr>
              <p:nvPr/>
            </p:nvSpPr>
            <p:spPr bwMode="auto">
              <a:xfrm>
                <a:off x="2438" y="35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18" name="Freeform 5774"/>
              <p:cNvSpPr>
                <a:spLocks/>
              </p:cNvSpPr>
              <p:nvPr/>
            </p:nvSpPr>
            <p:spPr bwMode="auto">
              <a:xfrm>
                <a:off x="2435" y="35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19" name="Freeform 5775"/>
              <p:cNvSpPr>
                <a:spLocks/>
              </p:cNvSpPr>
              <p:nvPr/>
            </p:nvSpPr>
            <p:spPr bwMode="auto">
              <a:xfrm>
                <a:off x="2430" y="35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20" name="Freeform 5776"/>
              <p:cNvSpPr>
                <a:spLocks/>
              </p:cNvSpPr>
              <p:nvPr/>
            </p:nvSpPr>
            <p:spPr bwMode="auto">
              <a:xfrm>
                <a:off x="2432" y="35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21" name="Freeform 5777"/>
              <p:cNvSpPr>
                <a:spLocks/>
              </p:cNvSpPr>
              <p:nvPr/>
            </p:nvSpPr>
            <p:spPr bwMode="auto">
              <a:xfrm>
                <a:off x="2429" y="35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22" name="Freeform 5778"/>
              <p:cNvSpPr>
                <a:spLocks/>
              </p:cNvSpPr>
              <p:nvPr/>
            </p:nvSpPr>
            <p:spPr bwMode="auto">
              <a:xfrm>
                <a:off x="2426" y="35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23" name="Freeform 5779"/>
              <p:cNvSpPr>
                <a:spLocks/>
              </p:cNvSpPr>
              <p:nvPr/>
            </p:nvSpPr>
            <p:spPr bwMode="auto">
              <a:xfrm>
                <a:off x="2423" y="35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24" name="Freeform 5780"/>
              <p:cNvSpPr>
                <a:spLocks/>
              </p:cNvSpPr>
              <p:nvPr/>
            </p:nvSpPr>
            <p:spPr bwMode="auto">
              <a:xfrm>
                <a:off x="2427" y="35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25" name="Freeform 5781"/>
              <p:cNvSpPr>
                <a:spLocks/>
              </p:cNvSpPr>
              <p:nvPr/>
            </p:nvSpPr>
            <p:spPr bwMode="auto">
              <a:xfrm>
                <a:off x="2429" y="35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26" name="Freeform 5782"/>
              <p:cNvSpPr>
                <a:spLocks/>
              </p:cNvSpPr>
              <p:nvPr/>
            </p:nvSpPr>
            <p:spPr bwMode="auto">
              <a:xfrm>
                <a:off x="2417" y="35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27" name="Freeform 5783"/>
              <p:cNvSpPr>
                <a:spLocks/>
              </p:cNvSpPr>
              <p:nvPr/>
            </p:nvSpPr>
            <p:spPr bwMode="auto">
              <a:xfrm>
                <a:off x="2418" y="35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28" name="Freeform 5784"/>
              <p:cNvSpPr>
                <a:spLocks/>
              </p:cNvSpPr>
              <p:nvPr/>
            </p:nvSpPr>
            <p:spPr bwMode="auto">
              <a:xfrm>
                <a:off x="2421" y="35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29" name="Freeform 5785"/>
              <p:cNvSpPr>
                <a:spLocks/>
              </p:cNvSpPr>
              <p:nvPr/>
            </p:nvSpPr>
            <p:spPr bwMode="auto">
              <a:xfrm>
                <a:off x="2417" y="35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30" name="Freeform 5786"/>
              <p:cNvSpPr>
                <a:spLocks/>
              </p:cNvSpPr>
              <p:nvPr/>
            </p:nvSpPr>
            <p:spPr bwMode="auto">
              <a:xfrm>
                <a:off x="2409" y="35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31" name="Freeform 5787"/>
              <p:cNvSpPr>
                <a:spLocks/>
              </p:cNvSpPr>
              <p:nvPr/>
            </p:nvSpPr>
            <p:spPr bwMode="auto">
              <a:xfrm>
                <a:off x="2409" y="35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32" name="Freeform 5788"/>
              <p:cNvSpPr>
                <a:spLocks/>
              </p:cNvSpPr>
              <p:nvPr/>
            </p:nvSpPr>
            <p:spPr bwMode="auto">
              <a:xfrm>
                <a:off x="2408" y="35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33" name="Freeform 5789"/>
              <p:cNvSpPr>
                <a:spLocks/>
              </p:cNvSpPr>
              <p:nvPr/>
            </p:nvSpPr>
            <p:spPr bwMode="auto">
              <a:xfrm>
                <a:off x="2397" y="35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34" name="Freeform 5790"/>
              <p:cNvSpPr>
                <a:spLocks/>
              </p:cNvSpPr>
              <p:nvPr/>
            </p:nvSpPr>
            <p:spPr bwMode="auto">
              <a:xfrm>
                <a:off x="2391" y="35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35" name="Freeform 5791"/>
              <p:cNvSpPr>
                <a:spLocks/>
              </p:cNvSpPr>
              <p:nvPr/>
            </p:nvSpPr>
            <p:spPr bwMode="auto">
              <a:xfrm>
                <a:off x="2396" y="35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36" name="Freeform 5792"/>
              <p:cNvSpPr>
                <a:spLocks/>
              </p:cNvSpPr>
              <p:nvPr/>
            </p:nvSpPr>
            <p:spPr bwMode="auto">
              <a:xfrm>
                <a:off x="2388" y="35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37" name="Freeform 5793"/>
              <p:cNvSpPr>
                <a:spLocks/>
              </p:cNvSpPr>
              <p:nvPr/>
            </p:nvSpPr>
            <p:spPr bwMode="auto">
              <a:xfrm>
                <a:off x="2390" y="35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38" name="Freeform 5794"/>
              <p:cNvSpPr>
                <a:spLocks/>
              </p:cNvSpPr>
              <p:nvPr/>
            </p:nvSpPr>
            <p:spPr bwMode="auto">
              <a:xfrm>
                <a:off x="2394" y="35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39" name="Freeform 5795"/>
              <p:cNvSpPr>
                <a:spLocks/>
              </p:cNvSpPr>
              <p:nvPr/>
            </p:nvSpPr>
            <p:spPr bwMode="auto">
              <a:xfrm>
                <a:off x="2385" y="35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40" name="Freeform 5796"/>
              <p:cNvSpPr>
                <a:spLocks/>
              </p:cNvSpPr>
              <p:nvPr/>
            </p:nvSpPr>
            <p:spPr bwMode="auto">
              <a:xfrm>
                <a:off x="2379" y="35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41" name="Freeform 5797"/>
              <p:cNvSpPr>
                <a:spLocks/>
              </p:cNvSpPr>
              <p:nvPr/>
            </p:nvSpPr>
            <p:spPr bwMode="auto">
              <a:xfrm>
                <a:off x="2379" y="35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42" name="Freeform 5798"/>
              <p:cNvSpPr>
                <a:spLocks/>
              </p:cNvSpPr>
              <p:nvPr/>
            </p:nvSpPr>
            <p:spPr bwMode="auto">
              <a:xfrm>
                <a:off x="2387" y="358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43" name="Freeform 5799"/>
              <p:cNvSpPr>
                <a:spLocks/>
              </p:cNvSpPr>
              <p:nvPr/>
            </p:nvSpPr>
            <p:spPr bwMode="auto">
              <a:xfrm>
                <a:off x="2376" y="35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44" name="Freeform 5800"/>
              <p:cNvSpPr>
                <a:spLocks/>
              </p:cNvSpPr>
              <p:nvPr/>
            </p:nvSpPr>
            <p:spPr bwMode="auto">
              <a:xfrm>
                <a:off x="2376" y="35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45" name="Freeform 5801"/>
              <p:cNvSpPr>
                <a:spLocks/>
              </p:cNvSpPr>
              <p:nvPr/>
            </p:nvSpPr>
            <p:spPr bwMode="auto">
              <a:xfrm>
                <a:off x="2369" y="35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46" name="Freeform 5802"/>
              <p:cNvSpPr>
                <a:spLocks/>
              </p:cNvSpPr>
              <p:nvPr/>
            </p:nvSpPr>
            <p:spPr bwMode="auto">
              <a:xfrm>
                <a:off x="2363" y="35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47" name="Freeform 5803"/>
              <p:cNvSpPr>
                <a:spLocks/>
              </p:cNvSpPr>
              <p:nvPr/>
            </p:nvSpPr>
            <p:spPr bwMode="auto">
              <a:xfrm>
                <a:off x="2355" y="359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48" name="Freeform 5804"/>
              <p:cNvSpPr>
                <a:spLocks/>
              </p:cNvSpPr>
              <p:nvPr/>
            </p:nvSpPr>
            <p:spPr bwMode="auto">
              <a:xfrm>
                <a:off x="2352" y="35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49" name="Freeform 5805"/>
              <p:cNvSpPr>
                <a:spLocks/>
              </p:cNvSpPr>
              <p:nvPr/>
            </p:nvSpPr>
            <p:spPr bwMode="auto">
              <a:xfrm>
                <a:off x="2220" y="35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50" name="Freeform 5806"/>
              <p:cNvSpPr>
                <a:spLocks/>
              </p:cNvSpPr>
              <p:nvPr/>
            </p:nvSpPr>
            <p:spPr bwMode="auto">
              <a:xfrm>
                <a:off x="2495" y="35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51" name="Freeform 5807"/>
              <p:cNvSpPr>
                <a:spLocks/>
              </p:cNvSpPr>
              <p:nvPr/>
            </p:nvSpPr>
            <p:spPr bwMode="auto">
              <a:xfrm>
                <a:off x="2480" y="35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52" name="Freeform 5808"/>
              <p:cNvSpPr>
                <a:spLocks/>
              </p:cNvSpPr>
              <p:nvPr/>
            </p:nvSpPr>
            <p:spPr bwMode="auto">
              <a:xfrm>
                <a:off x="2469" y="35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53" name="Freeform 5809"/>
              <p:cNvSpPr>
                <a:spLocks/>
              </p:cNvSpPr>
              <p:nvPr/>
            </p:nvSpPr>
            <p:spPr bwMode="auto">
              <a:xfrm>
                <a:off x="2466" y="35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54" name="Freeform 5810"/>
              <p:cNvSpPr>
                <a:spLocks/>
              </p:cNvSpPr>
              <p:nvPr/>
            </p:nvSpPr>
            <p:spPr bwMode="auto">
              <a:xfrm>
                <a:off x="2463" y="35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55" name="Freeform 5811"/>
              <p:cNvSpPr>
                <a:spLocks/>
              </p:cNvSpPr>
              <p:nvPr/>
            </p:nvSpPr>
            <p:spPr bwMode="auto">
              <a:xfrm>
                <a:off x="2451" y="35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56" name="Freeform 5812"/>
              <p:cNvSpPr>
                <a:spLocks/>
              </p:cNvSpPr>
              <p:nvPr/>
            </p:nvSpPr>
            <p:spPr bwMode="auto">
              <a:xfrm>
                <a:off x="2441" y="35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57" name="Freeform 5813"/>
              <p:cNvSpPr>
                <a:spLocks/>
              </p:cNvSpPr>
              <p:nvPr/>
            </p:nvSpPr>
            <p:spPr bwMode="auto">
              <a:xfrm>
                <a:off x="2441" y="35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58" name="Freeform 5814"/>
              <p:cNvSpPr>
                <a:spLocks/>
              </p:cNvSpPr>
              <p:nvPr/>
            </p:nvSpPr>
            <p:spPr bwMode="auto">
              <a:xfrm>
                <a:off x="2442" y="35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59" name="Freeform 5815"/>
              <p:cNvSpPr>
                <a:spLocks/>
              </p:cNvSpPr>
              <p:nvPr/>
            </p:nvSpPr>
            <p:spPr bwMode="auto">
              <a:xfrm>
                <a:off x="2439" y="35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60" name="Freeform 5816"/>
              <p:cNvSpPr>
                <a:spLocks/>
              </p:cNvSpPr>
              <p:nvPr/>
            </p:nvSpPr>
            <p:spPr bwMode="auto">
              <a:xfrm>
                <a:off x="2436" y="359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61" name="Freeform 5817"/>
              <p:cNvSpPr>
                <a:spLocks/>
              </p:cNvSpPr>
              <p:nvPr/>
            </p:nvSpPr>
            <p:spPr bwMode="auto">
              <a:xfrm>
                <a:off x="2433" y="35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62" name="Freeform 5818"/>
              <p:cNvSpPr>
                <a:spLocks/>
              </p:cNvSpPr>
              <p:nvPr/>
            </p:nvSpPr>
            <p:spPr bwMode="auto">
              <a:xfrm>
                <a:off x="2432" y="359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63" name="Freeform 5819"/>
              <p:cNvSpPr>
                <a:spLocks/>
              </p:cNvSpPr>
              <p:nvPr/>
            </p:nvSpPr>
            <p:spPr bwMode="auto">
              <a:xfrm>
                <a:off x="2426" y="35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64" name="Freeform 5820"/>
              <p:cNvSpPr>
                <a:spLocks/>
              </p:cNvSpPr>
              <p:nvPr/>
            </p:nvSpPr>
            <p:spPr bwMode="auto">
              <a:xfrm>
                <a:off x="2427" y="35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65" name="Freeform 5821"/>
              <p:cNvSpPr>
                <a:spLocks/>
              </p:cNvSpPr>
              <p:nvPr/>
            </p:nvSpPr>
            <p:spPr bwMode="auto">
              <a:xfrm>
                <a:off x="2424" y="35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66" name="Freeform 5822"/>
              <p:cNvSpPr>
                <a:spLocks/>
              </p:cNvSpPr>
              <p:nvPr/>
            </p:nvSpPr>
            <p:spPr bwMode="auto">
              <a:xfrm>
                <a:off x="2430" y="35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67" name="Freeform 5823"/>
              <p:cNvSpPr>
                <a:spLocks/>
              </p:cNvSpPr>
              <p:nvPr/>
            </p:nvSpPr>
            <p:spPr bwMode="auto">
              <a:xfrm>
                <a:off x="2429" y="35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68" name="Freeform 5824"/>
              <p:cNvSpPr>
                <a:spLocks/>
              </p:cNvSpPr>
              <p:nvPr/>
            </p:nvSpPr>
            <p:spPr bwMode="auto">
              <a:xfrm>
                <a:off x="2429" y="35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69" name="Freeform 5825"/>
              <p:cNvSpPr>
                <a:spLocks/>
              </p:cNvSpPr>
              <p:nvPr/>
            </p:nvSpPr>
            <p:spPr bwMode="auto">
              <a:xfrm>
                <a:off x="2429" y="35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70" name="Freeform 5826"/>
              <p:cNvSpPr>
                <a:spLocks/>
              </p:cNvSpPr>
              <p:nvPr/>
            </p:nvSpPr>
            <p:spPr bwMode="auto">
              <a:xfrm>
                <a:off x="2418" y="35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71" name="Freeform 5827"/>
              <p:cNvSpPr>
                <a:spLocks/>
              </p:cNvSpPr>
              <p:nvPr/>
            </p:nvSpPr>
            <p:spPr bwMode="auto">
              <a:xfrm>
                <a:off x="2418" y="35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72" name="Freeform 5828"/>
              <p:cNvSpPr>
                <a:spLocks/>
              </p:cNvSpPr>
              <p:nvPr/>
            </p:nvSpPr>
            <p:spPr bwMode="auto">
              <a:xfrm>
                <a:off x="2418" y="359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73" name="Freeform 5829"/>
              <p:cNvSpPr>
                <a:spLocks/>
              </p:cNvSpPr>
              <p:nvPr/>
            </p:nvSpPr>
            <p:spPr bwMode="auto">
              <a:xfrm>
                <a:off x="2418" y="35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74" name="Freeform 5830"/>
              <p:cNvSpPr>
                <a:spLocks/>
              </p:cNvSpPr>
              <p:nvPr/>
            </p:nvSpPr>
            <p:spPr bwMode="auto">
              <a:xfrm>
                <a:off x="2415" y="359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75" name="Freeform 5831"/>
              <p:cNvSpPr>
                <a:spLocks/>
              </p:cNvSpPr>
              <p:nvPr/>
            </p:nvSpPr>
            <p:spPr bwMode="auto">
              <a:xfrm>
                <a:off x="2412" y="359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76" name="Freeform 5832"/>
              <p:cNvSpPr>
                <a:spLocks/>
              </p:cNvSpPr>
              <p:nvPr/>
            </p:nvSpPr>
            <p:spPr bwMode="auto">
              <a:xfrm>
                <a:off x="2421" y="35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77" name="Freeform 5833"/>
              <p:cNvSpPr>
                <a:spLocks/>
              </p:cNvSpPr>
              <p:nvPr/>
            </p:nvSpPr>
            <p:spPr bwMode="auto">
              <a:xfrm>
                <a:off x="2418" y="359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78" name="Freeform 5834"/>
              <p:cNvSpPr>
                <a:spLocks/>
              </p:cNvSpPr>
              <p:nvPr/>
            </p:nvSpPr>
            <p:spPr bwMode="auto">
              <a:xfrm>
                <a:off x="2402" y="35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79" name="Freeform 5835"/>
              <p:cNvSpPr>
                <a:spLocks/>
              </p:cNvSpPr>
              <p:nvPr/>
            </p:nvSpPr>
            <p:spPr bwMode="auto">
              <a:xfrm>
                <a:off x="2397" y="35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80" name="Freeform 5836"/>
              <p:cNvSpPr>
                <a:spLocks/>
              </p:cNvSpPr>
              <p:nvPr/>
            </p:nvSpPr>
            <p:spPr bwMode="auto">
              <a:xfrm>
                <a:off x="2400" y="359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81" name="Freeform 5837"/>
              <p:cNvSpPr>
                <a:spLocks/>
              </p:cNvSpPr>
              <p:nvPr/>
            </p:nvSpPr>
            <p:spPr bwMode="auto">
              <a:xfrm>
                <a:off x="2399" y="35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82" name="Freeform 5838"/>
              <p:cNvSpPr>
                <a:spLocks/>
              </p:cNvSpPr>
              <p:nvPr/>
            </p:nvSpPr>
            <p:spPr bwMode="auto">
              <a:xfrm>
                <a:off x="2402" y="35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83" name="Freeform 5839"/>
              <p:cNvSpPr>
                <a:spLocks/>
              </p:cNvSpPr>
              <p:nvPr/>
            </p:nvSpPr>
            <p:spPr bwMode="auto">
              <a:xfrm>
                <a:off x="2397" y="35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84" name="Freeform 5840"/>
              <p:cNvSpPr>
                <a:spLocks/>
              </p:cNvSpPr>
              <p:nvPr/>
            </p:nvSpPr>
            <p:spPr bwMode="auto">
              <a:xfrm>
                <a:off x="2396" y="35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85" name="Freeform 5841"/>
              <p:cNvSpPr>
                <a:spLocks/>
              </p:cNvSpPr>
              <p:nvPr/>
            </p:nvSpPr>
            <p:spPr bwMode="auto">
              <a:xfrm>
                <a:off x="2399" y="35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86" name="Freeform 5842"/>
              <p:cNvSpPr>
                <a:spLocks/>
              </p:cNvSpPr>
              <p:nvPr/>
            </p:nvSpPr>
            <p:spPr bwMode="auto">
              <a:xfrm>
                <a:off x="2402" y="35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87" name="Freeform 5843"/>
              <p:cNvSpPr>
                <a:spLocks/>
              </p:cNvSpPr>
              <p:nvPr/>
            </p:nvSpPr>
            <p:spPr bwMode="auto">
              <a:xfrm>
                <a:off x="2391" y="359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88" name="Freeform 5844"/>
              <p:cNvSpPr>
                <a:spLocks/>
              </p:cNvSpPr>
              <p:nvPr/>
            </p:nvSpPr>
            <p:spPr bwMode="auto">
              <a:xfrm>
                <a:off x="2396" y="35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89" name="Freeform 5845"/>
              <p:cNvSpPr>
                <a:spLocks/>
              </p:cNvSpPr>
              <p:nvPr/>
            </p:nvSpPr>
            <p:spPr bwMode="auto">
              <a:xfrm>
                <a:off x="2385" y="35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90" name="Freeform 5846"/>
              <p:cNvSpPr>
                <a:spLocks/>
              </p:cNvSpPr>
              <p:nvPr/>
            </p:nvSpPr>
            <p:spPr bwMode="auto">
              <a:xfrm>
                <a:off x="2385" y="359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91" name="Freeform 5847"/>
              <p:cNvSpPr>
                <a:spLocks/>
              </p:cNvSpPr>
              <p:nvPr/>
            </p:nvSpPr>
            <p:spPr bwMode="auto">
              <a:xfrm>
                <a:off x="2381" y="359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92" name="Freeform 5848"/>
              <p:cNvSpPr>
                <a:spLocks/>
              </p:cNvSpPr>
              <p:nvPr/>
            </p:nvSpPr>
            <p:spPr bwMode="auto">
              <a:xfrm>
                <a:off x="2385" y="35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93" name="Freeform 5849"/>
              <p:cNvSpPr>
                <a:spLocks/>
              </p:cNvSpPr>
              <p:nvPr/>
            </p:nvSpPr>
            <p:spPr bwMode="auto">
              <a:xfrm>
                <a:off x="2382" y="359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94" name="Freeform 5850"/>
              <p:cNvSpPr>
                <a:spLocks/>
              </p:cNvSpPr>
              <p:nvPr/>
            </p:nvSpPr>
            <p:spPr bwMode="auto">
              <a:xfrm>
                <a:off x="2387" y="359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95" name="Freeform 5851"/>
              <p:cNvSpPr>
                <a:spLocks/>
              </p:cNvSpPr>
              <p:nvPr/>
            </p:nvSpPr>
            <p:spPr bwMode="auto">
              <a:xfrm>
                <a:off x="2385" y="35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96" name="Freeform 5852"/>
              <p:cNvSpPr>
                <a:spLocks/>
              </p:cNvSpPr>
              <p:nvPr/>
            </p:nvSpPr>
            <p:spPr bwMode="auto">
              <a:xfrm>
                <a:off x="2381" y="359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97" name="Freeform 5853"/>
              <p:cNvSpPr>
                <a:spLocks/>
              </p:cNvSpPr>
              <p:nvPr/>
            </p:nvSpPr>
            <p:spPr bwMode="auto">
              <a:xfrm>
                <a:off x="2381" y="359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98" name="Freeform 5854"/>
              <p:cNvSpPr>
                <a:spLocks/>
              </p:cNvSpPr>
              <p:nvPr/>
            </p:nvSpPr>
            <p:spPr bwMode="auto">
              <a:xfrm>
                <a:off x="2400" y="35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199" name="Freeform 5855"/>
              <p:cNvSpPr>
                <a:spLocks/>
              </p:cNvSpPr>
              <p:nvPr/>
            </p:nvSpPr>
            <p:spPr bwMode="auto">
              <a:xfrm>
                <a:off x="2400" y="35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00" name="Freeform 5856"/>
              <p:cNvSpPr>
                <a:spLocks/>
              </p:cNvSpPr>
              <p:nvPr/>
            </p:nvSpPr>
            <p:spPr bwMode="auto">
              <a:xfrm>
                <a:off x="2397" y="35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01" name="Freeform 5857"/>
              <p:cNvSpPr>
                <a:spLocks/>
              </p:cNvSpPr>
              <p:nvPr/>
            </p:nvSpPr>
            <p:spPr bwMode="auto">
              <a:xfrm>
                <a:off x="2388" y="35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02" name="Freeform 5858"/>
              <p:cNvSpPr>
                <a:spLocks/>
              </p:cNvSpPr>
              <p:nvPr/>
            </p:nvSpPr>
            <p:spPr bwMode="auto">
              <a:xfrm>
                <a:off x="2394" y="35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03" name="Freeform 5859"/>
              <p:cNvSpPr>
                <a:spLocks/>
              </p:cNvSpPr>
              <p:nvPr/>
            </p:nvSpPr>
            <p:spPr bwMode="auto">
              <a:xfrm>
                <a:off x="2388" y="35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04" name="Freeform 5860"/>
              <p:cNvSpPr>
                <a:spLocks/>
              </p:cNvSpPr>
              <p:nvPr/>
            </p:nvSpPr>
            <p:spPr bwMode="auto">
              <a:xfrm>
                <a:off x="2387" y="35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05" name="Freeform 5861"/>
              <p:cNvSpPr>
                <a:spLocks/>
              </p:cNvSpPr>
              <p:nvPr/>
            </p:nvSpPr>
            <p:spPr bwMode="auto">
              <a:xfrm>
                <a:off x="2390" y="35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06" name="Freeform 5862"/>
              <p:cNvSpPr>
                <a:spLocks/>
              </p:cNvSpPr>
              <p:nvPr/>
            </p:nvSpPr>
            <p:spPr bwMode="auto">
              <a:xfrm>
                <a:off x="2388" y="357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07" name="Freeform 5863"/>
              <p:cNvSpPr>
                <a:spLocks/>
              </p:cNvSpPr>
              <p:nvPr/>
            </p:nvSpPr>
            <p:spPr bwMode="auto">
              <a:xfrm>
                <a:off x="2387" y="35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08" name="Freeform 5864"/>
              <p:cNvSpPr>
                <a:spLocks/>
              </p:cNvSpPr>
              <p:nvPr/>
            </p:nvSpPr>
            <p:spPr bwMode="auto">
              <a:xfrm>
                <a:off x="2379" y="35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09" name="Freeform 5865"/>
              <p:cNvSpPr>
                <a:spLocks/>
              </p:cNvSpPr>
              <p:nvPr/>
            </p:nvSpPr>
            <p:spPr bwMode="auto">
              <a:xfrm>
                <a:off x="2382" y="357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10" name="Freeform 5866"/>
              <p:cNvSpPr>
                <a:spLocks/>
              </p:cNvSpPr>
              <p:nvPr/>
            </p:nvSpPr>
            <p:spPr bwMode="auto">
              <a:xfrm>
                <a:off x="2372" y="35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11" name="Freeform 5867"/>
              <p:cNvSpPr>
                <a:spLocks/>
              </p:cNvSpPr>
              <p:nvPr/>
            </p:nvSpPr>
            <p:spPr bwMode="auto">
              <a:xfrm>
                <a:off x="2375" y="357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12" name="Freeform 5868"/>
              <p:cNvSpPr>
                <a:spLocks/>
              </p:cNvSpPr>
              <p:nvPr/>
            </p:nvSpPr>
            <p:spPr bwMode="auto">
              <a:xfrm>
                <a:off x="2373" y="35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13" name="Freeform 5869"/>
              <p:cNvSpPr>
                <a:spLocks/>
              </p:cNvSpPr>
              <p:nvPr/>
            </p:nvSpPr>
            <p:spPr bwMode="auto">
              <a:xfrm>
                <a:off x="2370" y="35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14" name="Freeform 5870"/>
              <p:cNvSpPr>
                <a:spLocks/>
              </p:cNvSpPr>
              <p:nvPr/>
            </p:nvSpPr>
            <p:spPr bwMode="auto">
              <a:xfrm>
                <a:off x="2364" y="35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15" name="Freeform 5871"/>
              <p:cNvSpPr>
                <a:spLocks/>
              </p:cNvSpPr>
              <p:nvPr/>
            </p:nvSpPr>
            <p:spPr bwMode="auto">
              <a:xfrm>
                <a:off x="2354" y="35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16" name="Freeform 5872"/>
              <p:cNvSpPr>
                <a:spLocks/>
              </p:cNvSpPr>
              <p:nvPr/>
            </p:nvSpPr>
            <p:spPr bwMode="auto">
              <a:xfrm>
                <a:off x="2358" y="35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17" name="Freeform 5873"/>
              <p:cNvSpPr>
                <a:spLocks/>
              </p:cNvSpPr>
              <p:nvPr/>
            </p:nvSpPr>
            <p:spPr bwMode="auto">
              <a:xfrm>
                <a:off x="2355" y="357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18" name="Freeform 5874"/>
              <p:cNvSpPr>
                <a:spLocks/>
              </p:cNvSpPr>
              <p:nvPr/>
            </p:nvSpPr>
            <p:spPr bwMode="auto">
              <a:xfrm>
                <a:off x="2339" y="35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19" name="Freeform 5875"/>
              <p:cNvSpPr>
                <a:spLocks/>
              </p:cNvSpPr>
              <p:nvPr/>
            </p:nvSpPr>
            <p:spPr bwMode="auto">
              <a:xfrm>
                <a:off x="2282" y="35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20" name="Freeform 5876"/>
              <p:cNvSpPr>
                <a:spLocks/>
              </p:cNvSpPr>
              <p:nvPr/>
            </p:nvSpPr>
            <p:spPr bwMode="auto">
              <a:xfrm>
                <a:off x="2202" y="35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21" name="Freeform 5877"/>
              <p:cNvSpPr>
                <a:spLocks/>
              </p:cNvSpPr>
              <p:nvPr/>
            </p:nvSpPr>
            <p:spPr bwMode="auto">
              <a:xfrm>
                <a:off x="2477" y="357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22" name="Freeform 5878"/>
              <p:cNvSpPr>
                <a:spLocks/>
              </p:cNvSpPr>
              <p:nvPr/>
            </p:nvSpPr>
            <p:spPr bwMode="auto">
              <a:xfrm>
                <a:off x="2472" y="35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23" name="Freeform 5879"/>
              <p:cNvSpPr>
                <a:spLocks/>
              </p:cNvSpPr>
              <p:nvPr/>
            </p:nvSpPr>
            <p:spPr bwMode="auto">
              <a:xfrm>
                <a:off x="2465" y="35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24" name="Freeform 5880"/>
              <p:cNvSpPr>
                <a:spLocks/>
              </p:cNvSpPr>
              <p:nvPr/>
            </p:nvSpPr>
            <p:spPr bwMode="auto">
              <a:xfrm>
                <a:off x="2454" y="35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25" name="Freeform 5881"/>
              <p:cNvSpPr>
                <a:spLocks/>
              </p:cNvSpPr>
              <p:nvPr/>
            </p:nvSpPr>
            <p:spPr bwMode="auto">
              <a:xfrm>
                <a:off x="2444" y="35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26" name="Freeform 5882"/>
              <p:cNvSpPr>
                <a:spLocks/>
              </p:cNvSpPr>
              <p:nvPr/>
            </p:nvSpPr>
            <p:spPr bwMode="auto">
              <a:xfrm>
                <a:off x="2445" y="35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27" name="Freeform 5883"/>
              <p:cNvSpPr>
                <a:spLocks/>
              </p:cNvSpPr>
              <p:nvPr/>
            </p:nvSpPr>
            <p:spPr bwMode="auto">
              <a:xfrm>
                <a:off x="2436" y="35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28" name="Freeform 5884"/>
              <p:cNvSpPr>
                <a:spLocks/>
              </p:cNvSpPr>
              <p:nvPr/>
            </p:nvSpPr>
            <p:spPr bwMode="auto">
              <a:xfrm>
                <a:off x="2433" y="357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29" name="Freeform 5885"/>
              <p:cNvSpPr>
                <a:spLocks/>
              </p:cNvSpPr>
              <p:nvPr/>
            </p:nvSpPr>
            <p:spPr bwMode="auto">
              <a:xfrm>
                <a:off x="2433" y="35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30" name="Freeform 5886"/>
              <p:cNvSpPr>
                <a:spLocks/>
              </p:cNvSpPr>
              <p:nvPr/>
            </p:nvSpPr>
            <p:spPr bwMode="auto">
              <a:xfrm>
                <a:off x="2435" y="35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31" name="Freeform 5887"/>
              <p:cNvSpPr>
                <a:spLocks/>
              </p:cNvSpPr>
              <p:nvPr/>
            </p:nvSpPr>
            <p:spPr bwMode="auto">
              <a:xfrm>
                <a:off x="2430" y="35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32" name="Freeform 5888"/>
              <p:cNvSpPr>
                <a:spLocks/>
              </p:cNvSpPr>
              <p:nvPr/>
            </p:nvSpPr>
            <p:spPr bwMode="auto">
              <a:xfrm>
                <a:off x="2417" y="35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33" name="Freeform 5889"/>
              <p:cNvSpPr>
                <a:spLocks/>
              </p:cNvSpPr>
              <p:nvPr/>
            </p:nvSpPr>
            <p:spPr bwMode="auto">
              <a:xfrm>
                <a:off x="2421" y="357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34" name="Freeform 5890"/>
              <p:cNvSpPr>
                <a:spLocks/>
              </p:cNvSpPr>
              <p:nvPr/>
            </p:nvSpPr>
            <p:spPr bwMode="auto">
              <a:xfrm>
                <a:off x="2418" y="35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35" name="Freeform 5891"/>
              <p:cNvSpPr>
                <a:spLocks/>
              </p:cNvSpPr>
              <p:nvPr/>
            </p:nvSpPr>
            <p:spPr bwMode="auto">
              <a:xfrm>
                <a:off x="2415" y="35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36" name="Freeform 5892"/>
              <p:cNvSpPr>
                <a:spLocks/>
              </p:cNvSpPr>
              <p:nvPr/>
            </p:nvSpPr>
            <p:spPr bwMode="auto">
              <a:xfrm>
                <a:off x="2412" y="35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37" name="Freeform 5893"/>
              <p:cNvSpPr>
                <a:spLocks/>
              </p:cNvSpPr>
              <p:nvPr/>
            </p:nvSpPr>
            <p:spPr bwMode="auto">
              <a:xfrm>
                <a:off x="2417" y="357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38" name="Freeform 5894"/>
              <p:cNvSpPr>
                <a:spLocks/>
              </p:cNvSpPr>
              <p:nvPr/>
            </p:nvSpPr>
            <p:spPr bwMode="auto">
              <a:xfrm>
                <a:off x="2405" y="35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39" name="Freeform 5895"/>
              <p:cNvSpPr>
                <a:spLocks/>
              </p:cNvSpPr>
              <p:nvPr/>
            </p:nvSpPr>
            <p:spPr bwMode="auto">
              <a:xfrm>
                <a:off x="2405" y="35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40" name="Freeform 5896"/>
              <p:cNvSpPr>
                <a:spLocks/>
              </p:cNvSpPr>
              <p:nvPr/>
            </p:nvSpPr>
            <p:spPr bwMode="auto">
              <a:xfrm>
                <a:off x="2403" y="357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41" name="Freeform 5897"/>
              <p:cNvSpPr>
                <a:spLocks/>
              </p:cNvSpPr>
              <p:nvPr/>
            </p:nvSpPr>
            <p:spPr bwMode="auto">
              <a:xfrm>
                <a:off x="2406" y="35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42" name="Freeform 5898"/>
              <p:cNvSpPr>
                <a:spLocks/>
              </p:cNvSpPr>
              <p:nvPr/>
            </p:nvSpPr>
            <p:spPr bwMode="auto">
              <a:xfrm>
                <a:off x="2411" y="35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43" name="Freeform 5899"/>
              <p:cNvSpPr>
                <a:spLocks/>
              </p:cNvSpPr>
              <p:nvPr/>
            </p:nvSpPr>
            <p:spPr bwMode="auto">
              <a:xfrm>
                <a:off x="2397" y="35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44" name="Freeform 5900"/>
              <p:cNvSpPr>
                <a:spLocks/>
              </p:cNvSpPr>
              <p:nvPr/>
            </p:nvSpPr>
            <p:spPr bwMode="auto">
              <a:xfrm>
                <a:off x="2399" y="35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45" name="Freeform 5901"/>
              <p:cNvSpPr>
                <a:spLocks/>
              </p:cNvSpPr>
              <p:nvPr/>
            </p:nvSpPr>
            <p:spPr bwMode="auto">
              <a:xfrm>
                <a:off x="2399" y="35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46" name="Freeform 5902"/>
              <p:cNvSpPr>
                <a:spLocks/>
              </p:cNvSpPr>
              <p:nvPr/>
            </p:nvSpPr>
            <p:spPr bwMode="auto">
              <a:xfrm>
                <a:off x="2400" y="357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47" name="Freeform 5903"/>
              <p:cNvSpPr>
                <a:spLocks/>
              </p:cNvSpPr>
              <p:nvPr/>
            </p:nvSpPr>
            <p:spPr bwMode="auto">
              <a:xfrm>
                <a:off x="2399" y="35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48" name="Freeform 5904"/>
              <p:cNvSpPr>
                <a:spLocks/>
              </p:cNvSpPr>
              <p:nvPr/>
            </p:nvSpPr>
            <p:spPr bwMode="auto">
              <a:xfrm>
                <a:off x="2400" y="35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49" name="Freeform 5905"/>
              <p:cNvSpPr>
                <a:spLocks/>
              </p:cNvSpPr>
              <p:nvPr/>
            </p:nvSpPr>
            <p:spPr bwMode="auto">
              <a:xfrm>
                <a:off x="2388" y="35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50" name="Freeform 5906"/>
              <p:cNvSpPr>
                <a:spLocks/>
              </p:cNvSpPr>
              <p:nvPr/>
            </p:nvSpPr>
            <p:spPr bwMode="auto">
              <a:xfrm>
                <a:off x="2393" y="35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51" name="Freeform 5907"/>
              <p:cNvSpPr>
                <a:spLocks/>
              </p:cNvSpPr>
              <p:nvPr/>
            </p:nvSpPr>
            <p:spPr bwMode="auto">
              <a:xfrm>
                <a:off x="2391" y="35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52" name="Freeform 5908"/>
              <p:cNvSpPr>
                <a:spLocks/>
              </p:cNvSpPr>
              <p:nvPr/>
            </p:nvSpPr>
            <p:spPr bwMode="auto">
              <a:xfrm>
                <a:off x="2387" y="35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53" name="Freeform 5909"/>
              <p:cNvSpPr>
                <a:spLocks/>
              </p:cNvSpPr>
              <p:nvPr/>
            </p:nvSpPr>
            <p:spPr bwMode="auto">
              <a:xfrm>
                <a:off x="2382" y="35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54" name="Freeform 5910"/>
              <p:cNvSpPr>
                <a:spLocks/>
              </p:cNvSpPr>
              <p:nvPr/>
            </p:nvSpPr>
            <p:spPr bwMode="auto">
              <a:xfrm>
                <a:off x="2372" y="35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55" name="Freeform 5911"/>
              <p:cNvSpPr>
                <a:spLocks/>
              </p:cNvSpPr>
              <p:nvPr/>
            </p:nvSpPr>
            <p:spPr bwMode="auto">
              <a:xfrm>
                <a:off x="2364" y="35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56" name="Freeform 5912"/>
              <p:cNvSpPr>
                <a:spLocks/>
              </p:cNvSpPr>
              <p:nvPr/>
            </p:nvSpPr>
            <p:spPr bwMode="auto">
              <a:xfrm>
                <a:off x="2367" y="35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57" name="Freeform 5913"/>
              <p:cNvSpPr>
                <a:spLocks/>
              </p:cNvSpPr>
              <p:nvPr/>
            </p:nvSpPr>
            <p:spPr bwMode="auto">
              <a:xfrm>
                <a:off x="2354" y="35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58" name="Freeform 5914"/>
              <p:cNvSpPr>
                <a:spLocks/>
              </p:cNvSpPr>
              <p:nvPr/>
            </p:nvSpPr>
            <p:spPr bwMode="auto">
              <a:xfrm>
                <a:off x="2360" y="35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59" name="Freeform 5915"/>
              <p:cNvSpPr>
                <a:spLocks/>
              </p:cNvSpPr>
              <p:nvPr/>
            </p:nvSpPr>
            <p:spPr bwMode="auto">
              <a:xfrm>
                <a:off x="2351" y="35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60" name="Freeform 5916"/>
              <p:cNvSpPr>
                <a:spLocks/>
              </p:cNvSpPr>
              <p:nvPr/>
            </p:nvSpPr>
            <p:spPr bwMode="auto">
              <a:xfrm>
                <a:off x="2324" y="357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61" name="Freeform 5917"/>
              <p:cNvSpPr>
                <a:spLocks/>
              </p:cNvSpPr>
              <p:nvPr/>
            </p:nvSpPr>
            <p:spPr bwMode="auto">
              <a:xfrm>
                <a:off x="2309" y="35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62" name="Freeform 5918"/>
              <p:cNvSpPr>
                <a:spLocks/>
              </p:cNvSpPr>
              <p:nvPr/>
            </p:nvSpPr>
            <p:spPr bwMode="auto">
              <a:xfrm>
                <a:off x="2130" y="35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63" name="Freeform 5919"/>
              <p:cNvSpPr>
                <a:spLocks/>
              </p:cNvSpPr>
              <p:nvPr/>
            </p:nvSpPr>
            <p:spPr bwMode="auto">
              <a:xfrm>
                <a:off x="2121" y="357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64" name="Freeform 5920"/>
              <p:cNvSpPr>
                <a:spLocks/>
              </p:cNvSpPr>
              <p:nvPr/>
            </p:nvSpPr>
            <p:spPr bwMode="auto">
              <a:xfrm>
                <a:off x="2469" y="35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65" name="Freeform 5921"/>
              <p:cNvSpPr>
                <a:spLocks/>
              </p:cNvSpPr>
              <p:nvPr/>
            </p:nvSpPr>
            <p:spPr bwMode="auto">
              <a:xfrm>
                <a:off x="2460" y="35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66" name="Freeform 5922"/>
              <p:cNvSpPr>
                <a:spLocks/>
              </p:cNvSpPr>
              <p:nvPr/>
            </p:nvSpPr>
            <p:spPr bwMode="auto">
              <a:xfrm>
                <a:off x="2465" y="35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67" name="Freeform 5923"/>
              <p:cNvSpPr>
                <a:spLocks/>
              </p:cNvSpPr>
              <p:nvPr/>
            </p:nvSpPr>
            <p:spPr bwMode="auto">
              <a:xfrm>
                <a:off x="2468" y="35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68" name="Freeform 5924"/>
              <p:cNvSpPr>
                <a:spLocks/>
              </p:cNvSpPr>
              <p:nvPr/>
            </p:nvSpPr>
            <p:spPr bwMode="auto">
              <a:xfrm>
                <a:off x="2462" y="35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69" name="Freeform 5925"/>
              <p:cNvSpPr>
                <a:spLocks/>
              </p:cNvSpPr>
              <p:nvPr/>
            </p:nvSpPr>
            <p:spPr bwMode="auto">
              <a:xfrm>
                <a:off x="2466" y="35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70" name="Freeform 5926"/>
              <p:cNvSpPr>
                <a:spLocks/>
              </p:cNvSpPr>
              <p:nvPr/>
            </p:nvSpPr>
            <p:spPr bwMode="auto">
              <a:xfrm>
                <a:off x="2454" y="35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71" name="Freeform 5927"/>
              <p:cNvSpPr>
                <a:spLocks/>
              </p:cNvSpPr>
              <p:nvPr/>
            </p:nvSpPr>
            <p:spPr bwMode="auto">
              <a:xfrm>
                <a:off x="2454" y="35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72" name="Freeform 5928"/>
              <p:cNvSpPr>
                <a:spLocks/>
              </p:cNvSpPr>
              <p:nvPr/>
            </p:nvSpPr>
            <p:spPr bwMode="auto">
              <a:xfrm>
                <a:off x="2459" y="35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73" name="Freeform 5929"/>
              <p:cNvSpPr>
                <a:spLocks/>
              </p:cNvSpPr>
              <p:nvPr/>
            </p:nvSpPr>
            <p:spPr bwMode="auto">
              <a:xfrm>
                <a:off x="2453" y="35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74" name="Freeform 5930"/>
              <p:cNvSpPr>
                <a:spLocks/>
              </p:cNvSpPr>
              <p:nvPr/>
            </p:nvSpPr>
            <p:spPr bwMode="auto">
              <a:xfrm>
                <a:off x="2442" y="35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75" name="Freeform 5931"/>
              <p:cNvSpPr>
                <a:spLocks/>
              </p:cNvSpPr>
              <p:nvPr/>
            </p:nvSpPr>
            <p:spPr bwMode="auto">
              <a:xfrm>
                <a:off x="2441" y="35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76" name="Freeform 5932"/>
              <p:cNvSpPr>
                <a:spLocks/>
              </p:cNvSpPr>
              <p:nvPr/>
            </p:nvSpPr>
            <p:spPr bwMode="auto">
              <a:xfrm>
                <a:off x="2442" y="35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77" name="Freeform 5933"/>
              <p:cNvSpPr>
                <a:spLocks/>
              </p:cNvSpPr>
              <p:nvPr/>
            </p:nvSpPr>
            <p:spPr bwMode="auto">
              <a:xfrm>
                <a:off x="2438" y="35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78" name="Freeform 5934"/>
              <p:cNvSpPr>
                <a:spLocks/>
              </p:cNvSpPr>
              <p:nvPr/>
            </p:nvSpPr>
            <p:spPr bwMode="auto">
              <a:xfrm>
                <a:off x="2435" y="35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79" name="Freeform 5935"/>
              <p:cNvSpPr>
                <a:spLocks/>
              </p:cNvSpPr>
              <p:nvPr/>
            </p:nvSpPr>
            <p:spPr bwMode="auto">
              <a:xfrm>
                <a:off x="2433" y="35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80" name="Freeform 5936"/>
              <p:cNvSpPr>
                <a:spLocks/>
              </p:cNvSpPr>
              <p:nvPr/>
            </p:nvSpPr>
            <p:spPr bwMode="auto">
              <a:xfrm>
                <a:off x="2435" y="35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81" name="Freeform 5937"/>
              <p:cNvSpPr>
                <a:spLocks/>
              </p:cNvSpPr>
              <p:nvPr/>
            </p:nvSpPr>
            <p:spPr bwMode="auto">
              <a:xfrm>
                <a:off x="2426" y="35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82" name="Freeform 5938"/>
              <p:cNvSpPr>
                <a:spLocks/>
              </p:cNvSpPr>
              <p:nvPr/>
            </p:nvSpPr>
            <p:spPr bwMode="auto">
              <a:xfrm>
                <a:off x="2432" y="35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83" name="Freeform 5939"/>
              <p:cNvSpPr>
                <a:spLocks/>
              </p:cNvSpPr>
              <p:nvPr/>
            </p:nvSpPr>
            <p:spPr bwMode="auto">
              <a:xfrm>
                <a:off x="2430" y="35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84" name="Freeform 5940"/>
              <p:cNvSpPr>
                <a:spLocks/>
              </p:cNvSpPr>
              <p:nvPr/>
            </p:nvSpPr>
            <p:spPr bwMode="auto">
              <a:xfrm>
                <a:off x="2426" y="35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59839" name="Group 6495"/>
            <p:cNvGrpSpPr>
              <a:grpSpLocks/>
            </p:cNvGrpSpPr>
            <p:nvPr/>
          </p:nvGrpSpPr>
          <p:grpSpPr bwMode="auto">
            <a:xfrm>
              <a:off x="2058" y="3526"/>
              <a:ext cx="503" cy="66"/>
              <a:chOff x="2058" y="3526"/>
              <a:chExt cx="503" cy="66"/>
            </a:xfrm>
          </p:grpSpPr>
          <p:sp>
            <p:nvSpPr>
              <p:cNvPr id="959286" name="Freeform 5942"/>
              <p:cNvSpPr>
                <a:spLocks/>
              </p:cNvSpPr>
              <p:nvPr/>
            </p:nvSpPr>
            <p:spPr bwMode="auto">
              <a:xfrm>
                <a:off x="2432" y="35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87" name="Freeform 5943"/>
              <p:cNvSpPr>
                <a:spLocks/>
              </p:cNvSpPr>
              <p:nvPr/>
            </p:nvSpPr>
            <p:spPr bwMode="auto">
              <a:xfrm>
                <a:off x="2417" y="35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88" name="Freeform 5944"/>
              <p:cNvSpPr>
                <a:spLocks/>
              </p:cNvSpPr>
              <p:nvPr/>
            </p:nvSpPr>
            <p:spPr bwMode="auto">
              <a:xfrm>
                <a:off x="2409" y="35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89" name="Freeform 5945"/>
              <p:cNvSpPr>
                <a:spLocks/>
              </p:cNvSpPr>
              <p:nvPr/>
            </p:nvSpPr>
            <p:spPr bwMode="auto">
              <a:xfrm>
                <a:off x="2412" y="35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90" name="Freeform 5946"/>
              <p:cNvSpPr>
                <a:spLocks/>
              </p:cNvSpPr>
              <p:nvPr/>
            </p:nvSpPr>
            <p:spPr bwMode="auto">
              <a:xfrm>
                <a:off x="2400" y="35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91" name="Freeform 5947"/>
              <p:cNvSpPr>
                <a:spLocks/>
              </p:cNvSpPr>
              <p:nvPr/>
            </p:nvSpPr>
            <p:spPr bwMode="auto">
              <a:xfrm>
                <a:off x="2397" y="35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92" name="Freeform 5948"/>
              <p:cNvSpPr>
                <a:spLocks/>
              </p:cNvSpPr>
              <p:nvPr/>
            </p:nvSpPr>
            <p:spPr bwMode="auto">
              <a:xfrm>
                <a:off x="2400" y="35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93" name="Freeform 5949"/>
              <p:cNvSpPr>
                <a:spLocks/>
              </p:cNvSpPr>
              <p:nvPr/>
            </p:nvSpPr>
            <p:spPr bwMode="auto">
              <a:xfrm>
                <a:off x="2388" y="35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94" name="Freeform 5950"/>
              <p:cNvSpPr>
                <a:spLocks/>
              </p:cNvSpPr>
              <p:nvPr/>
            </p:nvSpPr>
            <p:spPr bwMode="auto">
              <a:xfrm>
                <a:off x="2394" y="35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95" name="Freeform 5951"/>
              <p:cNvSpPr>
                <a:spLocks/>
              </p:cNvSpPr>
              <p:nvPr/>
            </p:nvSpPr>
            <p:spPr bwMode="auto">
              <a:xfrm>
                <a:off x="2388" y="35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96" name="Freeform 5952"/>
              <p:cNvSpPr>
                <a:spLocks/>
              </p:cNvSpPr>
              <p:nvPr/>
            </p:nvSpPr>
            <p:spPr bwMode="auto">
              <a:xfrm>
                <a:off x="2393" y="35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97" name="Freeform 5953"/>
              <p:cNvSpPr>
                <a:spLocks/>
              </p:cNvSpPr>
              <p:nvPr/>
            </p:nvSpPr>
            <p:spPr bwMode="auto">
              <a:xfrm>
                <a:off x="2388" y="358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98" name="Freeform 5954"/>
              <p:cNvSpPr>
                <a:spLocks/>
              </p:cNvSpPr>
              <p:nvPr/>
            </p:nvSpPr>
            <p:spPr bwMode="auto">
              <a:xfrm>
                <a:off x="2382" y="358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299" name="Freeform 5955"/>
              <p:cNvSpPr>
                <a:spLocks/>
              </p:cNvSpPr>
              <p:nvPr/>
            </p:nvSpPr>
            <p:spPr bwMode="auto">
              <a:xfrm>
                <a:off x="2372" y="35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00" name="Freeform 5956"/>
              <p:cNvSpPr>
                <a:spLocks/>
              </p:cNvSpPr>
              <p:nvPr/>
            </p:nvSpPr>
            <p:spPr bwMode="auto">
              <a:xfrm>
                <a:off x="2372" y="35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01" name="Freeform 5957"/>
              <p:cNvSpPr>
                <a:spLocks/>
              </p:cNvSpPr>
              <p:nvPr/>
            </p:nvSpPr>
            <p:spPr bwMode="auto">
              <a:xfrm>
                <a:off x="2366" y="35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02" name="Freeform 5958"/>
              <p:cNvSpPr>
                <a:spLocks/>
              </p:cNvSpPr>
              <p:nvPr/>
            </p:nvSpPr>
            <p:spPr bwMode="auto">
              <a:xfrm>
                <a:off x="2360" y="35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03" name="Freeform 5959"/>
              <p:cNvSpPr>
                <a:spLocks/>
              </p:cNvSpPr>
              <p:nvPr/>
            </p:nvSpPr>
            <p:spPr bwMode="auto">
              <a:xfrm>
                <a:off x="2346" y="35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04" name="Freeform 5960"/>
              <p:cNvSpPr>
                <a:spLocks/>
              </p:cNvSpPr>
              <p:nvPr/>
            </p:nvSpPr>
            <p:spPr bwMode="auto">
              <a:xfrm>
                <a:off x="2555" y="35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05" name="Freeform 5961"/>
              <p:cNvSpPr>
                <a:spLocks/>
              </p:cNvSpPr>
              <p:nvPr/>
            </p:nvSpPr>
            <p:spPr bwMode="auto">
              <a:xfrm>
                <a:off x="2490" y="35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06" name="Freeform 5962"/>
              <p:cNvSpPr>
                <a:spLocks/>
              </p:cNvSpPr>
              <p:nvPr/>
            </p:nvSpPr>
            <p:spPr bwMode="auto">
              <a:xfrm>
                <a:off x="2478" y="35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07" name="Freeform 5963"/>
              <p:cNvSpPr>
                <a:spLocks/>
              </p:cNvSpPr>
              <p:nvPr/>
            </p:nvSpPr>
            <p:spPr bwMode="auto">
              <a:xfrm>
                <a:off x="2468" y="35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08" name="Freeform 5964"/>
              <p:cNvSpPr>
                <a:spLocks/>
              </p:cNvSpPr>
              <p:nvPr/>
            </p:nvSpPr>
            <p:spPr bwMode="auto">
              <a:xfrm>
                <a:off x="2468" y="35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09" name="Freeform 5965"/>
              <p:cNvSpPr>
                <a:spLocks/>
              </p:cNvSpPr>
              <p:nvPr/>
            </p:nvSpPr>
            <p:spPr bwMode="auto">
              <a:xfrm>
                <a:off x="2451" y="35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10" name="Freeform 5966"/>
              <p:cNvSpPr>
                <a:spLocks/>
              </p:cNvSpPr>
              <p:nvPr/>
            </p:nvSpPr>
            <p:spPr bwMode="auto">
              <a:xfrm>
                <a:off x="2448" y="35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11" name="Freeform 5967"/>
              <p:cNvSpPr>
                <a:spLocks/>
              </p:cNvSpPr>
              <p:nvPr/>
            </p:nvSpPr>
            <p:spPr bwMode="auto">
              <a:xfrm>
                <a:off x="2438" y="35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12" name="Freeform 5968"/>
              <p:cNvSpPr>
                <a:spLocks/>
              </p:cNvSpPr>
              <p:nvPr/>
            </p:nvSpPr>
            <p:spPr bwMode="auto">
              <a:xfrm>
                <a:off x="2436" y="35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13" name="Freeform 5969"/>
              <p:cNvSpPr>
                <a:spLocks/>
              </p:cNvSpPr>
              <p:nvPr/>
            </p:nvSpPr>
            <p:spPr bwMode="auto">
              <a:xfrm>
                <a:off x="2427" y="35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14" name="Freeform 5970"/>
              <p:cNvSpPr>
                <a:spLocks/>
              </p:cNvSpPr>
              <p:nvPr/>
            </p:nvSpPr>
            <p:spPr bwMode="auto">
              <a:xfrm>
                <a:off x="2423" y="35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15" name="Freeform 5971"/>
              <p:cNvSpPr>
                <a:spLocks/>
              </p:cNvSpPr>
              <p:nvPr/>
            </p:nvSpPr>
            <p:spPr bwMode="auto">
              <a:xfrm>
                <a:off x="2427" y="35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16" name="Freeform 5972"/>
              <p:cNvSpPr>
                <a:spLocks/>
              </p:cNvSpPr>
              <p:nvPr/>
            </p:nvSpPr>
            <p:spPr bwMode="auto">
              <a:xfrm>
                <a:off x="2427" y="35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17" name="Freeform 5973"/>
              <p:cNvSpPr>
                <a:spLocks/>
              </p:cNvSpPr>
              <p:nvPr/>
            </p:nvSpPr>
            <p:spPr bwMode="auto">
              <a:xfrm>
                <a:off x="2421" y="35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18" name="Freeform 5974"/>
              <p:cNvSpPr>
                <a:spLocks/>
              </p:cNvSpPr>
              <p:nvPr/>
            </p:nvSpPr>
            <p:spPr bwMode="auto">
              <a:xfrm>
                <a:off x="2423" y="35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19" name="Freeform 5975"/>
              <p:cNvSpPr>
                <a:spLocks/>
              </p:cNvSpPr>
              <p:nvPr/>
            </p:nvSpPr>
            <p:spPr bwMode="auto">
              <a:xfrm>
                <a:off x="2423" y="35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20" name="Freeform 5976"/>
              <p:cNvSpPr>
                <a:spLocks/>
              </p:cNvSpPr>
              <p:nvPr/>
            </p:nvSpPr>
            <p:spPr bwMode="auto">
              <a:xfrm>
                <a:off x="2415" y="35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21" name="Freeform 5977"/>
              <p:cNvSpPr>
                <a:spLocks/>
              </p:cNvSpPr>
              <p:nvPr/>
            </p:nvSpPr>
            <p:spPr bwMode="auto">
              <a:xfrm>
                <a:off x="2421" y="35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22" name="Freeform 5978"/>
              <p:cNvSpPr>
                <a:spLocks/>
              </p:cNvSpPr>
              <p:nvPr/>
            </p:nvSpPr>
            <p:spPr bwMode="auto">
              <a:xfrm>
                <a:off x="2415" y="35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23" name="Freeform 5979"/>
              <p:cNvSpPr>
                <a:spLocks/>
              </p:cNvSpPr>
              <p:nvPr/>
            </p:nvSpPr>
            <p:spPr bwMode="auto">
              <a:xfrm>
                <a:off x="2406" y="35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24" name="Freeform 5980"/>
              <p:cNvSpPr>
                <a:spLocks/>
              </p:cNvSpPr>
              <p:nvPr/>
            </p:nvSpPr>
            <p:spPr bwMode="auto">
              <a:xfrm>
                <a:off x="2408" y="35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25" name="Freeform 5981"/>
              <p:cNvSpPr>
                <a:spLocks/>
              </p:cNvSpPr>
              <p:nvPr/>
            </p:nvSpPr>
            <p:spPr bwMode="auto">
              <a:xfrm>
                <a:off x="2400" y="35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26" name="Freeform 5982"/>
              <p:cNvSpPr>
                <a:spLocks/>
              </p:cNvSpPr>
              <p:nvPr/>
            </p:nvSpPr>
            <p:spPr bwMode="auto">
              <a:xfrm>
                <a:off x="2397" y="35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27" name="Freeform 5983"/>
              <p:cNvSpPr>
                <a:spLocks/>
              </p:cNvSpPr>
              <p:nvPr/>
            </p:nvSpPr>
            <p:spPr bwMode="auto">
              <a:xfrm>
                <a:off x="2400" y="35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28" name="Freeform 5984"/>
              <p:cNvSpPr>
                <a:spLocks/>
              </p:cNvSpPr>
              <p:nvPr/>
            </p:nvSpPr>
            <p:spPr bwMode="auto">
              <a:xfrm>
                <a:off x="2403" y="35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29" name="Freeform 5985"/>
              <p:cNvSpPr>
                <a:spLocks/>
              </p:cNvSpPr>
              <p:nvPr/>
            </p:nvSpPr>
            <p:spPr bwMode="auto">
              <a:xfrm>
                <a:off x="2402" y="356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30" name="Freeform 5986"/>
              <p:cNvSpPr>
                <a:spLocks/>
              </p:cNvSpPr>
              <p:nvPr/>
            </p:nvSpPr>
            <p:spPr bwMode="auto">
              <a:xfrm>
                <a:off x="2391" y="35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31" name="Freeform 5987"/>
              <p:cNvSpPr>
                <a:spLocks/>
              </p:cNvSpPr>
              <p:nvPr/>
            </p:nvSpPr>
            <p:spPr bwMode="auto">
              <a:xfrm>
                <a:off x="2393" y="35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32" name="Freeform 5988"/>
              <p:cNvSpPr>
                <a:spLocks/>
              </p:cNvSpPr>
              <p:nvPr/>
            </p:nvSpPr>
            <p:spPr bwMode="auto">
              <a:xfrm>
                <a:off x="2396" y="35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33" name="Freeform 5989"/>
              <p:cNvSpPr>
                <a:spLocks/>
              </p:cNvSpPr>
              <p:nvPr/>
            </p:nvSpPr>
            <p:spPr bwMode="auto">
              <a:xfrm>
                <a:off x="2390" y="35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34" name="Freeform 5990"/>
              <p:cNvSpPr>
                <a:spLocks/>
              </p:cNvSpPr>
              <p:nvPr/>
            </p:nvSpPr>
            <p:spPr bwMode="auto">
              <a:xfrm>
                <a:off x="2372" y="35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35" name="Freeform 5991"/>
              <p:cNvSpPr>
                <a:spLocks/>
              </p:cNvSpPr>
              <p:nvPr/>
            </p:nvSpPr>
            <p:spPr bwMode="auto">
              <a:xfrm>
                <a:off x="2363" y="35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36" name="Freeform 5992"/>
              <p:cNvSpPr>
                <a:spLocks/>
              </p:cNvSpPr>
              <p:nvPr/>
            </p:nvSpPr>
            <p:spPr bwMode="auto">
              <a:xfrm>
                <a:off x="2367" y="35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37" name="Freeform 5993"/>
              <p:cNvSpPr>
                <a:spLocks/>
              </p:cNvSpPr>
              <p:nvPr/>
            </p:nvSpPr>
            <p:spPr bwMode="auto">
              <a:xfrm>
                <a:off x="2352" y="35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38" name="Freeform 5994"/>
              <p:cNvSpPr>
                <a:spLocks/>
              </p:cNvSpPr>
              <p:nvPr/>
            </p:nvSpPr>
            <p:spPr bwMode="auto">
              <a:xfrm>
                <a:off x="2337" y="356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39" name="Freeform 5995"/>
              <p:cNvSpPr>
                <a:spLocks/>
              </p:cNvSpPr>
              <p:nvPr/>
            </p:nvSpPr>
            <p:spPr bwMode="auto">
              <a:xfrm>
                <a:off x="2328" y="355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40" name="Freeform 5996"/>
              <p:cNvSpPr>
                <a:spLocks/>
              </p:cNvSpPr>
              <p:nvPr/>
            </p:nvSpPr>
            <p:spPr bwMode="auto">
              <a:xfrm>
                <a:off x="2454" y="356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41" name="Freeform 5997"/>
              <p:cNvSpPr>
                <a:spLocks/>
              </p:cNvSpPr>
              <p:nvPr/>
            </p:nvSpPr>
            <p:spPr bwMode="auto">
              <a:xfrm>
                <a:off x="2453" y="35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42" name="Freeform 5998"/>
              <p:cNvSpPr>
                <a:spLocks/>
              </p:cNvSpPr>
              <p:nvPr/>
            </p:nvSpPr>
            <p:spPr bwMode="auto">
              <a:xfrm>
                <a:off x="2459" y="35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43" name="Freeform 5999"/>
              <p:cNvSpPr>
                <a:spLocks/>
              </p:cNvSpPr>
              <p:nvPr/>
            </p:nvSpPr>
            <p:spPr bwMode="auto">
              <a:xfrm>
                <a:off x="2441" y="356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44" name="Freeform 6000"/>
              <p:cNvSpPr>
                <a:spLocks/>
              </p:cNvSpPr>
              <p:nvPr/>
            </p:nvSpPr>
            <p:spPr bwMode="auto">
              <a:xfrm>
                <a:off x="2445" y="35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45" name="Freeform 6001"/>
              <p:cNvSpPr>
                <a:spLocks/>
              </p:cNvSpPr>
              <p:nvPr/>
            </p:nvSpPr>
            <p:spPr bwMode="auto">
              <a:xfrm>
                <a:off x="2448" y="356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46" name="Freeform 6002"/>
              <p:cNvSpPr>
                <a:spLocks/>
              </p:cNvSpPr>
              <p:nvPr/>
            </p:nvSpPr>
            <p:spPr bwMode="auto">
              <a:xfrm>
                <a:off x="2445" y="35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47" name="Freeform 6003"/>
              <p:cNvSpPr>
                <a:spLocks/>
              </p:cNvSpPr>
              <p:nvPr/>
            </p:nvSpPr>
            <p:spPr bwMode="auto">
              <a:xfrm>
                <a:off x="2438" y="356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48" name="Freeform 6004"/>
              <p:cNvSpPr>
                <a:spLocks/>
              </p:cNvSpPr>
              <p:nvPr/>
            </p:nvSpPr>
            <p:spPr bwMode="auto">
              <a:xfrm>
                <a:off x="2424" y="35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49" name="Freeform 6005"/>
              <p:cNvSpPr>
                <a:spLocks/>
              </p:cNvSpPr>
              <p:nvPr/>
            </p:nvSpPr>
            <p:spPr bwMode="auto">
              <a:xfrm>
                <a:off x="2430" y="35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50" name="Freeform 6006"/>
              <p:cNvSpPr>
                <a:spLocks/>
              </p:cNvSpPr>
              <p:nvPr/>
            </p:nvSpPr>
            <p:spPr bwMode="auto">
              <a:xfrm>
                <a:off x="2418" y="35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51" name="Freeform 6007"/>
              <p:cNvSpPr>
                <a:spLocks/>
              </p:cNvSpPr>
              <p:nvPr/>
            </p:nvSpPr>
            <p:spPr bwMode="auto">
              <a:xfrm>
                <a:off x="2417" y="35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52" name="Freeform 6008"/>
              <p:cNvSpPr>
                <a:spLocks/>
              </p:cNvSpPr>
              <p:nvPr/>
            </p:nvSpPr>
            <p:spPr bwMode="auto">
              <a:xfrm>
                <a:off x="2418" y="356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53" name="Freeform 6009"/>
              <p:cNvSpPr>
                <a:spLocks/>
              </p:cNvSpPr>
              <p:nvPr/>
            </p:nvSpPr>
            <p:spPr bwMode="auto">
              <a:xfrm>
                <a:off x="2409" y="356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54" name="Freeform 6010"/>
              <p:cNvSpPr>
                <a:spLocks/>
              </p:cNvSpPr>
              <p:nvPr/>
            </p:nvSpPr>
            <p:spPr bwMode="auto">
              <a:xfrm>
                <a:off x="2406" y="35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55" name="Freeform 6011"/>
              <p:cNvSpPr>
                <a:spLocks/>
              </p:cNvSpPr>
              <p:nvPr/>
            </p:nvSpPr>
            <p:spPr bwMode="auto">
              <a:xfrm>
                <a:off x="2412" y="35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56" name="Freeform 6012"/>
              <p:cNvSpPr>
                <a:spLocks/>
              </p:cNvSpPr>
              <p:nvPr/>
            </p:nvSpPr>
            <p:spPr bwMode="auto">
              <a:xfrm>
                <a:off x="2409" y="35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57" name="Freeform 6013"/>
              <p:cNvSpPr>
                <a:spLocks/>
              </p:cNvSpPr>
              <p:nvPr/>
            </p:nvSpPr>
            <p:spPr bwMode="auto">
              <a:xfrm>
                <a:off x="2411" y="356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58" name="Freeform 6014"/>
              <p:cNvSpPr>
                <a:spLocks/>
              </p:cNvSpPr>
              <p:nvPr/>
            </p:nvSpPr>
            <p:spPr bwMode="auto">
              <a:xfrm>
                <a:off x="2406" y="35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59" name="Freeform 6015"/>
              <p:cNvSpPr>
                <a:spLocks/>
              </p:cNvSpPr>
              <p:nvPr/>
            </p:nvSpPr>
            <p:spPr bwMode="auto">
              <a:xfrm>
                <a:off x="2406" y="356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60" name="Freeform 6016"/>
              <p:cNvSpPr>
                <a:spLocks/>
              </p:cNvSpPr>
              <p:nvPr/>
            </p:nvSpPr>
            <p:spPr bwMode="auto">
              <a:xfrm>
                <a:off x="2403" y="35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61" name="Freeform 6017"/>
              <p:cNvSpPr>
                <a:spLocks/>
              </p:cNvSpPr>
              <p:nvPr/>
            </p:nvSpPr>
            <p:spPr bwMode="auto">
              <a:xfrm>
                <a:off x="2400" y="35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62" name="Freeform 6018"/>
              <p:cNvSpPr>
                <a:spLocks/>
              </p:cNvSpPr>
              <p:nvPr/>
            </p:nvSpPr>
            <p:spPr bwMode="auto">
              <a:xfrm>
                <a:off x="2387" y="356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63" name="Freeform 6019"/>
              <p:cNvSpPr>
                <a:spLocks/>
              </p:cNvSpPr>
              <p:nvPr/>
            </p:nvSpPr>
            <p:spPr bwMode="auto">
              <a:xfrm>
                <a:off x="2388" y="35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64" name="Freeform 6020"/>
              <p:cNvSpPr>
                <a:spLocks/>
              </p:cNvSpPr>
              <p:nvPr/>
            </p:nvSpPr>
            <p:spPr bwMode="auto">
              <a:xfrm>
                <a:off x="2382" y="356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65" name="Freeform 6021"/>
              <p:cNvSpPr>
                <a:spLocks/>
              </p:cNvSpPr>
              <p:nvPr/>
            </p:nvSpPr>
            <p:spPr bwMode="auto">
              <a:xfrm>
                <a:off x="2369" y="356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66" name="Freeform 6022"/>
              <p:cNvSpPr>
                <a:spLocks/>
              </p:cNvSpPr>
              <p:nvPr/>
            </p:nvSpPr>
            <p:spPr bwMode="auto">
              <a:xfrm>
                <a:off x="2366" y="356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67" name="Freeform 6023"/>
              <p:cNvSpPr>
                <a:spLocks/>
              </p:cNvSpPr>
              <p:nvPr/>
            </p:nvSpPr>
            <p:spPr bwMode="auto">
              <a:xfrm>
                <a:off x="2352" y="35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68" name="Freeform 6024"/>
              <p:cNvSpPr>
                <a:spLocks/>
              </p:cNvSpPr>
              <p:nvPr/>
            </p:nvSpPr>
            <p:spPr bwMode="auto">
              <a:xfrm>
                <a:off x="2354" y="35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69" name="Freeform 6025"/>
              <p:cNvSpPr>
                <a:spLocks/>
              </p:cNvSpPr>
              <p:nvPr/>
            </p:nvSpPr>
            <p:spPr bwMode="auto">
              <a:xfrm>
                <a:off x="2354" y="356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70" name="Freeform 6026"/>
              <p:cNvSpPr>
                <a:spLocks/>
              </p:cNvSpPr>
              <p:nvPr/>
            </p:nvSpPr>
            <p:spPr bwMode="auto">
              <a:xfrm>
                <a:off x="2220" y="356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71" name="Freeform 6027"/>
              <p:cNvSpPr>
                <a:spLocks/>
              </p:cNvSpPr>
              <p:nvPr/>
            </p:nvSpPr>
            <p:spPr bwMode="auto">
              <a:xfrm>
                <a:off x="2141" y="356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72" name="Freeform 6028"/>
              <p:cNvSpPr>
                <a:spLocks/>
              </p:cNvSpPr>
              <p:nvPr/>
            </p:nvSpPr>
            <p:spPr bwMode="auto">
              <a:xfrm>
                <a:off x="2085" y="356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73" name="Freeform 6029"/>
              <p:cNvSpPr>
                <a:spLocks/>
              </p:cNvSpPr>
              <p:nvPr/>
            </p:nvSpPr>
            <p:spPr bwMode="auto">
              <a:xfrm>
                <a:off x="2469" y="35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74" name="Freeform 6030"/>
              <p:cNvSpPr>
                <a:spLocks/>
              </p:cNvSpPr>
              <p:nvPr/>
            </p:nvSpPr>
            <p:spPr bwMode="auto">
              <a:xfrm>
                <a:off x="2472" y="357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75" name="Freeform 6031"/>
              <p:cNvSpPr>
                <a:spLocks/>
              </p:cNvSpPr>
              <p:nvPr/>
            </p:nvSpPr>
            <p:spPr bwMode="auto">
              <a:xfrm>
                <a:off x="2474" y="35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76" name="Freeform 6032"/>
              <p:cNvSpPr>
                <a:spLocks/>
              </p:cNvSpPr>
              <p:nvPr/>
            </p:nvSpPr>
            <p:spPr bwMode="auto">
              <a:xfrm>
                <a:off x="2454" y="35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77" name="Freeform 6033"/>
              <p:cNvSpPr>
                <a:spLocks/>
              </p:cNvSpPr>
              <p:nvPr/>
            </p:nvSpPr>
            <p:spPr bwMode="auto">
              <a:xfrm>
                <a:off x="2457" y="35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78" name="Freeform 6034"/>
              <p:cNvSpPr>
                <a:spLocks/>
              </p:cNvSpPr>
              <p:nvPr/>
            </p:nvSpPr>
            <p:spPr bwMode="auto">
              <a:xfrm>
                <a:off x="2448" y="35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79" name="Freeform 6035"/>
              <p:cNvSpPr>
                <a:spLocks/>
              </p:cNvSpPr>
              <p:nvPr/>
            </p:nvSpPr>
            <p:spPr bwMode="auto">
              <a:xfrm>
                <a:off x="2441" y="35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80" name="Freeform 6036"/>
              <p:cNvSpPr>
                <a:spLocks/>
              </p:cNvSpPr>
              <p:nvPr/>
            </p:nvSpPr>
            <p:spPr bwMode="auto">
              <a:xfrm>
                <a:off x="2439" y="35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81" name="Freeform 6037"/>
              <p:cNvSpPr>
                <a:spLocks/>
              </p:cNvSpPr>
              <p:nvPr/>
            </p:nvSpPr>
            <p:spPr bwMode="auto">
              <a:xfrm>
                <a:off x="2436" y="35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82" name="Freeform 6038"/>
              <p:cNvSpPr>
                <a:spLocks/>
              </p:cNvSpPr>
              <p:nvPr/>
            </p:nvSpPr>
            <p:spPr bwMode="auto">
              <a:xfrm>
                <a:off x="2436" y="35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83" name="Freeform 6039"/>
              <p:cNvSpPr>
                <a:spLocks/>
              </p:cNvSpPr>
              <p:nvPr/>
            </p:nvSpPr>
            <p:spPr bwMode="auto">
              <a:xfrm>
                <a:off x="2439" y="35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84" name="Freeform 6040"/>
              <p:cNvSpPr>
                <a:spLocks/>
              </p:cNvSpPr>
              <p:nvPr/>
            </p:nvSpPr>
            <p:spPr bwMode="auto">
              <a:xfrm>
                <a:off x="2429" y="35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85" name="Freeform 6041"/>
              <p:cNvSpPr>
                <a:spLocks/>
              </p:cNvSpPr>
              <p:nvPr/>
            </p:nvSpPr>
            <p:spPr bwMode="auto">
              <a:xfrm>
                <a:off x="2429" y="35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86" name="Freeform 6042"/>
              <p:cNvSpPr>
                <a:spLocks/>
              </p:cNvSpPr>
              <p:nvPr/>
            </p:nvSpPr>
            <p:spPr bwMode="auto">
              <a:xfrm>
                <a:off x="2427" y="35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87" name="Freeform 6043"/>
              <p:cNvSpPr>
                <a:spLocks/>
              </p:cNvSpPr>
              <p:nvPr/>
            </p:nvSpPr>
            <p:spPr bwMode="auto">
              <a:xfrm>
                <a:off x="2426" y="35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88" name="Freeform 6044"/>
              <p:cNvSpPr>
                <a:spLocks/>
              </p:cNvSpPr>
              <p:nvPr/>
            </p:nvSpPr>
            <p:spPr bwMode="auto">
              <a:xfrm>
                <a:off x="2429" y="357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89" name="Freeform 6045"/>
              <p:cNvSpPr>
                <a:spLocks/>
              </p:cNvSpPr>
              <p:nvPr/>
            </p:nvSpPr>
            <p:spPr bwMode="auto">
              <a:xfrm>
                <a:off x="2412" y="357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90" name="Freeform 6046"/>
              <p:cNvSpPr>
                <a:spLocks/>
              </p:cNvSpPr>
              <p:nvPr/>
            </p:nvSpPr>
            <p:spPr bwMode="auto">
              <a:xfrm>
                <a:off x="2421" y="35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91" name="Freeform 6047"/>
              <p:cNvSpPr>
                <a:spLocks/>
              </p:cNvSpPr>
              <p:nvPr/>
            </p:nvSpPr>
            <p:spPr bwMode="auto">
              <a:xfrm>
                <a:off x="2415" y="35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92" name="Freeform 6048"/>
              <p:cNvSpPr>
                <a:spLocks/>
              </p:cNvSpPr>
              <p:nvPr/>
            </p:nvSpPr>
            <p:spPr bwMode="auto">
              <a:xfrm>
                <a:off x="2415" y="357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93" name="Freeform 6049"/>
              <p:cNvSpPr>
                <a:spLocks/>
              </p:cNvSpPr>
              <p:nvPr/>
            </p:nvSpPr>
            <p:spPr bwMode="auto">
              <a:xfrm>
                <a:off x="2423" y="35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94" name="Freeform 6050"/>
              <p:cNvSpPr>
                <a:spLocks/>
              </p:cNvSpPr>
              <p:nvPr/>
            </p:nvSpPr>
            <p:spPr bwMode="auto">
              <a:xfrm>
                <a:off x="2408" y="357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95" name="Freeform 6051"/>
              <p:cNvSpPr>
                <a:spLocks/>
              </p:cNvSpPr>
              <p:nvPr/>
            </p:nvSpPr>
            <p:spPr bwMode="auto">
              <a:xfrm>
                <a:off x="2405" y="357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96" name="Freeform 6052"/>
              <p:cNvSpPr>
                <a:spLocks/>
              </p:cNvSpPr>
              <p:nvPr/>
            </p:nvSpPr>
            <p:spPr bwMode="auto">
              <a:xfrm>
                <a:off x="2412" y="357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97" name="Freeform 6053"/>
              <p:cNvSpPr>
                <a:spLocks/>
              </p:cNvSpPr>
              <p:nvPr/>
            </p:nvSpPr>
            <p:spPr bwMode="auto">
              <a:xfrm>
                <a:off x="2409" y="35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98" name="Freeform 6054"/>
              <p:cNvSpPr>
                <a:spLocks/>
              </p:cNvSpPr>
              <p:nvPr/>
            </p:nvSpPr>
            <p:spPr bwMode="auto">
              <a:xfrm>
                <a:off x="2375" y="35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399" name="Freeform 6055"/>
              <p:cNvSpPr>
                <a:spLocks/>
              </p:cNvSpPr>
              <p:nvPr/>
            </p:nvSpPr>
            <p:spPr bwMode="auto">
              <a:xfrm>
                <a:off x="2370" y="35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00" name="Freeform 6056"/>
              <p:cNvSpPr>
                <a:spLocks/>
              </p:cNvSpPr>
              <p:nvPr/>
            </p:nvSpPr>
            <p:spPr bwMode="auto">
              <a:xfrm>
                <a:off x="2345" y="35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01" name="Freeform 6057"/>
              <p:cNvSpPr>
                <a:spLocks/>
              </p:cNvSpPr>
              <p:nvPr/>
            </p:nvSpPr>
            <p:spPr bwMode="auto">
              <a:xfrm>
                <a:off x="2064" y="35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02" name="Freeform 6058"/>
              <p:cNvSpPr>
                <a:spLocks/>
              </p:cNvSpPr>
              <p:nvPr/>
            </p:nvSpPr>
            <p:spPr bwMode="auto">
              <a:xfrm>
                <a:off x="2439" y="35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03" name="Freeform 6059"/>
              <p:cNvSpPr>
                <a:spLocks/>
              </p:cNvSpPr>
              <p:nvPr/>
            </p:nvSpPr>
            <p:spPr bwMode="auto">
              <a:xfrm>
                <a:off x="2436" y="35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04" name="Freeform 6060"/>
              <p:cNvSpPr>
                <a:spLocks/>
              </p:cNvSpPr>
              <p:nvPr/>
            </p:nvSpPr>
            <p:spPr bwMode="auto">
              <a:xfrm>
                <a:off x="2427" y="35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05" name="Freeform 6061"/>
              <p:cNvSpPr>
                <a:spLocks/>
              </p:cNvSpPr>
              <p:nvPr/>
            </p:nvSpPr>
            <p:spPr bwMode="auto">
              <a:xfrm>
                <a:off x="2417" y="35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06" name="Freeform 6062"/>
              <p:cNvSpPr>
                <a:spLocks/>
              </p:cNvSpPr>
              <p:nvPr/>
            </p:nvSpPr>
            <p:spPr bwMode="auto">
              <a:xfrm>
                <a:off x="2418" y="35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07" name="Freeform 6063"/>
              <p:cNvSpPr>
                <a:spLocks/>
              </p:cNvSpPr>
              <p:nvPr/>
            </p:nvSpPr>
            <p:spPr bwMode="auto">
              <a:xfrm>
                <a:off x="2408" y="35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08" name="Freeform 6064"/>
              <p:cNvSpPr>
                <a:spLocks/>
              </p:cNvSpPr>
              <p:nvPr/>
            </p:nvSpPr>
            <p:spPr bwMode="auto">
              <a:xfrm>
                <a:off x="2406" y="35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09" name="Freeform 6065"/>
              <p:cNvSpPr>
                <a:spLocks/>
              </p:cNvSpPr>
              <p:nvPr/>
            </p:nvSpPr>
            <p:spPr bwMode="auto">
              <a:xfrm>
                <a:off x="2402" y="353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10" name="Freeform 6066"/>
              <p:cNvSpPr>
                <a:spLocks/>
              </p:cNvSpPr>
              <p:nvPr/>
            </p:nvSpPr>
            <p:spPr bwMode="auto">
              <a:xfrm>
                <a:off x="2388" y="35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11" name="Freeform 6067"/>
              <p:cNvSpPr>
                <a:spLocks/>
              </p:cNvSpPr>
              <p:nvPr/>
            </p:nvSpPr>
            <p:spPr bwMode="auto">
              <a:xfrm>
                <a:off x="2369" y="353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12" name="Freeform 6068"/>
              <p:cNvSpPr>
                <a:spLocks/>
              </p:cNvSpPr>
              <p:nvPr/>
            </p:nvSpPr>
            <p:spPr bwMode="auto">
              <a:xfrm>
                <a:off x="2376" y="353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13" name="Freeform 6069"/>
              <p:cNvSpPr>
                <a:spLocks/>
              </p:cNvSpPr>
              <p:nvPr/>
            </p:nvSpPr>
            <p:spPr bwMode="auto">
              <a:xfrm>
                <a:off x="2369" y="35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14" name="Freeform 6070"/>
              <p:cNvSpPr>
                <a:spLocks/>
              </p:cNvSpPr>
              <p:nvPr/>
            </p:nvSpPr>
            <p:spPr bwMode="auto">
              <a:xfrm>
                <a:off x="2372" y="35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15" name="Freeform 6071"/>
              <p:cNvSpPr>
                <a:spLocks/>
              </p:cNvSpPr>
              <p:nvPr/>
            </p:nvSpPr>
            <p:spPr bwMode="auto">
              <a:xfrm>
                <a:off x="2372" y="35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16" name="Freeform 6072"/>
              <p:cNvSpPr>
                <a:spLocks/>
              </p:cNvSpPr>
              <p:nvPr/>
            </p:nvSpPr>
            <p:spPr bwMode="auto">
              <a:xfrm>
                <a:off x="2373" y="353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17" name="Freeform 6073"/>
              <p:cNvSpPr>
                <a:spLocks/>
              </p:cNvSpPr>
              <p:nvPr/>
            </p:nvSpPr>
            <p:spPr bwMode="auto">
              <a:xfrm>
                <a:off x="2333" y="353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18" name="Freeform 6074"/>
              <p:cNvSpPr>
                <a:spLocks/>
              </p:cNvSpPr>
              <p:nvPr/>
            </p:nvSpPr>
            <p:spPr bwMode="auto">
              <a:xfrm>
                <a:off x="2474" y="35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19" name="Freeform 6075"/>
              <p:cNvSpPr>
                <a:spLocks/>
              </p:cNvSpPr>
              <p:nvPr/>
            </p:nvSpPr>
            <p:spPr bwMode="auto">
              <a:xfrm>
                <a:off x="2459" y="35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20" name="Freeform 6076"/>
              <p:cNvSpPr>
                <a:spLocks/>
              </p:cNvSpPr>
              <p:nvPr/>
            </p:nvSpPr>
            <p:spPr bwMode="auto">
              <a:xfrm>
                <a:off x="2466" y="354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21" name="Freeform 6077"/>
              <p:cNvSpPr>
                <a:spLocks/>
              </p:cNvSpPr>
              <p:nvPr/>
            </p:nvSpPr>
            <p:spPr bwMode="auto">
              <a:xfrm>
                <a:off x="2457" y="35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22" name="Freeform 6078"/>
              <p:cNvSpPr>
                <a:spLocks/>
              </p:cNvSpPr>
              <p:nvPr/>
            </p:nvSpPr>
            <p:spPr bwMode="auto">
              <a:xfrm>
                <a:off x="2442" y="353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23" name="Freeform 6079"/>
              <p:cNvSpPr>
                <a:spLocks/>
              </p:cNvSpPr>
              <p:nvPr/>
            </p:nvSpPr>
            <p:spPr bwMode="auto">
              <a:xfrm>
                <a:off x="2435" y="354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24" name="Freeform 6080"/>
              <p:cNvSpPr>
                <a:spLocks/>
              </p:cNvSpPr>
              <p:nvPr/>
            </p:nvSpPr>
            <p:spPr bwMode="auto">
              <a:xfrm>
                <a:off x="2427" y="354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25" name="Freeform 6081"/>
              <p:cNvSpPr>
                <a:spLocks/>
              </p:cNvSpPr>
              <p:nvPr/>
            </p:nvSpPr>
            <p:spPr bwMode="auto">
              <a:xfrm>
                <a:off x="2417" y="35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26" name="Freeform 6082"/>
              <p:cNvSpPr>
                <a:spLocks/>
              </p:cNvSpPr>
              <p:nvPr/>
            </p:nvSpPr>
            <p:spPr bwMode="auto">
              <a:xfrm>
                <a:off x="2423" y="35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27" name="Freeform 6083"/>
              <p:cNvSpPr>
                <a:spLocks/>
              </p:cNvSpPr>
              <p:nvPr/>
            </p:nvSpPr>
            <p:spPr bwMode="auto">
              <a:xfrm>
                <a:off x="2412" y="354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28" name="Freeform 6084"/>
              <p:cNvSpPr>
                <a:spLocks/>
              </p:cNvSpPr>
              <p:nvPr/>
            </p:nvSpPr>
            <p:spPr bwMode="auto">
              <a:xfrm>
                <a:off x="2411" y="35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29" name="Freeform 6085"/>
              <p:cNvSpPr>
                <a:spLocks/>
              </p:cNvSpPr>
              <p:nvPr/>
            </p:nvSpPr>
            <p:spPr bwMode="auto">
              <a:xfrm>
                <a:off x="2403" y="35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30" name="Freeform 6086"/>
              <p:cNvSpPr>
                <a:spLocks/>
              </p:cNvSpPr>
              <p:nvPr/>
            </p:nvSpPr>
            <p:spPr bwMode="auto">
              <a:xfrm>
                <a:off x="2397" y="35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31" name="Freeform 6087"/>
              <p:cNvSpPr>
                <a:spLocks/>
              </p:cNvSpPr>
              <p:nvPr/>
            </p:nvSpPr>
            <p:spPr bwMode="auto">
              <a:xfrm>
                <a:off x="2397" y="35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32" name="Freeform 6088"/>
              <p:cNvSpPr>
                <a:spLocks/>
              </p:cNvSpPr>
              <p:nvPr/>
            </p:nvSpPr>
            <p:spPr bwMode="auto">
              <a:xfrm>
                <a:off x="2400" y="354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33" name="Freeform 6089"/>
              <p:cNvSpPr>
                <a:spLocks/>
              </p:cNvSpPr>
              <p:nvPr/>
            </p:nvSpPr>
            <p:spPr bwMode="auto">
              <a:xfrm>
                <a:off x="2399" y="35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34" name="Freeform 6090"/>
              <p:cNvSpPr>
                <a:spLocks/>
              </p:cNvSpPr>
              <p:nvPr/>
            </p:nvSpPr>
            <p:spPr bwMode="auto">
              <a:xfrm>
                <a:off x="2400" y="354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35" name="Freeform 6091"/>
              <p:cNvSpPr>
                <a:spLocks/>
              </p:cNvSpPr>
              <p:nvPr/>
            </p:nvSpPr>
            <p:spPr bwMode="auto">
              <a:xfrm>
                <a:off x="2388" y="35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36" name="Freeform 6092"/>
              <p:cNvSpPr>
                <a:spLocks/>
              </p:cNvSpPr>
              <p:nvPr/>
            </p:nvSpPr>
            <p:spPr bwMode="auto">
              <a:xfrm>
                <a:off x="2394" y="35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37" name="Freeform 6093"/>
              <p:cNvSpPr>
                <a:spLocks/>
              </p:cNvSpPr>
              <p:nvPr/>
            </p:nvSpPr>
            <p:spPr bwMode="auto">
              <a:xfrm>
                <a:off x="2382" y="35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38" name="Freeform 6094"/>
              <p:cNvSpPr>
                <a:spLocks/>
              </p:cNvSpPr>
              <p:nvPr/>
            </p:nvSpPr>
            <p:spPr bwMode="auto">
              <a:xfrm>
                <a:off x="2387" y="353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39" name="Freeform 6095"/>
              <p:cNvSpPr>
                <a:spLocks/>
              </p:cNvSpPr>
              <p:nvPr/>
            </p:nvSpPr>
            <p:spPr bwMode="auto">
              <a:xfrm>
                <a:off x="2385" y="353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40" name="Freeform 6096"/>
              <p:cNvSpPr>
                <a:spLocks/>
              </p:cNvSpPr>
              <p:nvPr/>
            </p:nvSpPr>
            <p:spPr bwMode="auto">
              <a:xfrm>
                <a:off x="2382" y="354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41" name="Freeform 6097"/>
              <p:cNvSpPr>
                <a:spLocks/>
              </p:cNvSpPr>
              <p:nvPr/>
            </p:nvSpPr>
            <p:spPr bwMode="auto">
              <a:xfrm>
                <a:off x="2367" y="354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42" name="Freeform 6098"/>
              <p:cNvSpPr>
                <a:spLocks/>
              </p:cNvSpPr>
              <p:nvPr/>
            </p:nvSpPr>
            <p:spPr bwMode="auto">
              <a:xfrm>
                <a:off x="2355" y="354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43" name="Freeform 6099"/>
              <p:cNvSpPr>
                <a:spLocks/>
              </p:cNvSpPr>
              <p:nvPr/>
            </p:nvSpPr>
            <p:spPr bwMode="auto">
              <a:xfrm>
                <a:off x="2106" y="354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44" name="Freeform 6100"/>
              <p:cNvSpPr>
                <a:spLocks/>
              </p:cNvSpPr>
              <p:nvPr/>
            </p:nvSpPr>
            <p:spPr bwMode="auto">
              <a:xfrm>
                <a:off x="2058" y="354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45" name="Freeform 6101"/>
              <p:cNvSpPr>
                <a:spLocks/>
              </p:cNvSpPr>
              <p:nvPr/>
            </p:nvSpPr>
            <p:spPr bwMode="auto">
              <a:xfrm>
                <a:off x="2453" y="35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46" name="Freeform 6102"/>
              <p:cNvSpPr>
                <a:spLocks/>
              </p:cNvSpPr>
              <p:nvPr/>
            </p:nvSpPr>
            <p:spPr bwMode="auto">
              <a:xfrm>
                <a:off x="2453" y="35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47" name="Freeform 6103"/>
              <p:cNvSpPr>
                <a:spLocks/>
              </p:cNvSpPr>
              <p:nvPr/>
            </p:nvSpPr>
            <p:spPr bwMode="auto">
              <a:xfrm>
                <a:off x="2451" y="35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48" name="Freeform 6104"/>
              <p:cNvSpPr>
                <a:spLocks/>
              </p:cNvSpPr>
              <p:nvPr/>
            </p:nvSpPr>
            <p:spPr bwMode="auto">
              <a:xfrm>
                <a:off x="2451" y="35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49" name="Freeform 6105"/>
              <p:cNvSpPr>
                <a:spLocks/>
              </p:cNvSpPr>
              <p:nvPr/>
            </p:nvSpPr>
            <p:spPr bwMode="auto">
              <a:xfrm>
                <a:off x="2445" y="35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50" name="Freeform 6106"/>
              <p:cNvSpPr>
                <a:spLocks/>
              </p:cNvSpPr>
              <p:nvPr/>
            </p:nvSpPr>
            <p:spPr bwMode="auto">
              <a:xfrm>
                <a:off x="2436" y="35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51" name="Freeform 6107"/>
              <p:cNvSpPr>
                <a:spLocks/>
              </p:cNvSpPr>
              <p:nvPr/>
            </p:nvSpPr>
            <p:spPr bwMode="auto">
              <a:xfrm>
                <a:off x="2438" y="35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52" name="Freeform 6108"/>
              <p:cNvSpPr>
                <a:spLocks/>
              </p:cNvSpPr>
              <p:nvPr/>
            </p:nvSpPr>
            <p:spPr bwMode="auto">
              <a:xfrm>
                <a:off x="2438" y="35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53" name="Freeform 6109"/>
              <p:cNvSpPr>
                <a:spLocks/>
              </p:cNvSpPr>
              <p:nvPr/>
            </p:nvSpPr>
            <p:spPr bwMode="auto">
              <a:xfrm>
                <a:off x="2429" y="35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54" name="Freeform 6110"/>
              <p:cNvSpPr>
                <a:spLocks/>
              </p:cNvSpPr>
              <p:nvPr/>
            </p:nvSpPr>
            <p:spPr bwMode="auto">
              <a:xfrm>
                <a:off x="2418" y="35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55" name="Freeform 6111"/>
              <p:cNvSpPr>
                <a:spLocks/>
              </p:cNvSpPr>
              <p:nvPr/>
            </p:nvSpPr>
            <p:spPr bwMode="auto">
              <a:xfrm>
                <a:off x="2423" y="35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56" name="Freeform 6112"/>
              <p:cNvSpPr>
                <a:spLocks/>
              </p:cNvSpPr>
              <p:nvPr/>
            </p:nvSpPr>
            <p:spPr bwMode="auto">
              <a:xfrm>
                <a:off x="2406" y="35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57" name="Freeform 6113"/>
              <p:cNvSpPr>
                <a:spLocks/>
              </p:cNvSpPr>
              <p:nvPr/>
            </p:nvSpPr>
            <p:spPr bwMode="auto">
              <a:xfrm>
                <a:off x="2412" y="35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58" name="Freeform 6114"/>
              <p:cNvSpPr>
                <a:spLocks/>
              </p:cNvSpPr>
              <p:nvPr/>
            </p:nvSpPr>
            <p:spPr bwMode="auto">
              <a:xfrm>
                <a:off x="2409" y="35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59" name="Freeform 6115"/>
              <p:cNvSpPr>
                <a:spLocks/>
              </p:cNvSpPr>
              <p:nvPr/>
            </p:nvSpPr>
            <p:spPr bwMode="auto">
              <a:xfrm>
                <a:off x="2411" y="35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60" name="Freeform 6116"/>
              <p:cNvSpPr>
                <a:spLocks/>
              </p:cNvSpPr>
              <p:nvPr/>
            </p:nvSpPr>
            <p:spPr bwMode="auto">
              <a:xfrm>
                <a:off x="2400" y="35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61" name="Freeform 6117"/>
              <p:cNvSpPr>
                <a:spLocks/>
              </p:cNvSpPr>
              <p:nvPr/>
            </p:nvSpPr>
            <p:spPr bwMode="auto">
              <a:xfrm>
                <a:off x="2403" y="35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62" name="Freeform 6118"/>
              <p:cNvSpPr>
                <a:spLocks/>
              </p:cNvSpPr>
              <p:nvPr/>
            </p:nvSpPr>
            <p:spPr bwMode="auto">
              <a:xfrm>
                <a:off x="2403" y="35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63" name="Freeform 6119"/>
              <p:cNvSpPr>
                <a:spLocks/>
              </p:cNvSpPr>
              <p:nvPr/>
            </p:nvSpPr>
            <p:spPr bwMode="auto">
              <a:xfrm>
                <a:off x="2390" y="354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64" name="Freeform 6120"/>
              <p:cNvSpPr>
                <a:spLocks/>
              </p:cNvSpPr>
              <p:nvPr/>
            </p:nvSpPr>
            <p:spPr bwMode="auto">
              <a:xfrm>
                <a:off x="2382" y="35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65" name="Freeform 6121"/>
              <p:cNvSpPr>
                <a:spLocks/>
              </p:cNvSpPr>
              <p:nvPr/>
            </p:nvSpPr>
            <p:spPr bwMode="auto">
              <a:xfrm>
                <a:off x="2373" y="35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66" name="Freeform 6122"/>
              <p:cNvSpPr>
                <a:spLocks/>
              </p:cNvSpPr>
              <p:nvPr/>
            </p:nvSpPr>
            <p:spPr bwMode="auto">
              <a:xfrm>
                <a:off x="2372" y="35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67" name="Freeform 6123"/>
              <p:cNvSpPr>
                <a:spLocks/>
              </p:cNvSpPr>
              <p:nvPr/>
            </p:nvSpPr>
            <p:spPr bwMode="auto">
              <a:xfrm>
                <a:off x="2361" y="35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68" name="Freeform 6124"/>
              <p:cNvSpPr>
                <a:spLocks/>
              </p:cNvSpPr>
              <p:nvPr/>
            </p:nvSpPr>
            <p:spPr bwMode="auto">
              <a:xfrm>
                <a:off x="2367" y="354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69" name="Freeform 6125"/>
              <p:cNvSpPr>
                <a:spLocks/>
              </p:cNvSpPr>
              <p:nvPr/>
            </p:nvSpPr>
            <p:spPr bwMode="auto">
              <a:xfrm>
                <a:off x="2328" y="35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70" name="Freeform 6126"/>
              <p:cNvSpPr>
                <a:spLocks/>
              </p:cNvSpPr>
              <p:nvPr/>
            </p:nvSpPr>
            <p:spPr bwMode="auto">
              <a:xfrm>
                <a:off x="2301" y="35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71" name="Freeform 6127"/>
              <p:cNvSpPr>
                <a:spLocks/>
              </p:cNvSpPr>
              <p:nvPr/>
            </p:nvSpPr>
            <p:spPr bwMode="auto">
              <a:xfrm>
                <a:off x="2508" y="35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72" name="Freeform 6128"/>
              <p:cNvSpPr>
                <a:spLocks/>
              </p:cNvSpPr>
              <p:nvPr/>
            </p:nvSpPr>
            <p:spPr bwMode="auto">
              <a:xfrm>
                <a:off x="2501" y="35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73" name="Freeform 6129"/>
              <p:cNvSpPr>
                <a:spLocks/>
              </p:cNvSpPr>
              <p:nvPr/>
            </p:nvSpPr>
            <p:spPr bwMode="auto">
              <a:xfrm>
                <a:off x="2465" y="35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74" name="Freeform 6130"/>
              <p:cNvSpPr>
                <a:spLocks/>
              </p:cNvSpPr>
              <p:nvPr/>
            </p:nvSpPr>
            <p:spPr bwMode="auto">
              <a:xfrm>
                <a:off x="2460" y="35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75" name="Freeform 6131"/>
              <p:cNvSpPr>
                <a:spLocks/>
              </p:cNvSpPr>
              <p:nvPr/>
            </p:nvSpPr>
            <p:spPr bwMode="auto">
              <a:xfrm>
                <a:off x="2451" y="35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76" name="Freeform 6132"/>
              <p:cNvSpPr>
                <a:spLocks/>
              </p:cNvSpPr>
              <p:nvPr/>
            </p:nvSpPr>
            <p:spPr bwMode="auto">
              <a:xfrm>
                <a:off x="2448" y="35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77" name="Freeform 6133"/>
              <p:cNvSpPr>
                <a:spLocks/>
              </p:cNvSpPr>
              <p:nvPr/>
            </p:nvSpPr>
            <p:spPr bwMode="auto">
              <a:xfrm>
                <a:off x="2445" y="35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78" name="Freeform 6134"/>
              <p:cNvSpPr>
                <a:spLocks/>
              </p:cNvSpPr>
              <p:nvPr/>
            </p:nvSpPr>
            <p:spPr bwMode="auto">
              <a:xfrm>
                <a:off x="2438" y="35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79" name="Freeform 6135"/>
              <p:cNvSpPr>
                <a:spLocks/>
              </p:cNvSpPr>
              <p:nvPr/>
            </p:nvSpPr>
            <p:spPr bwMode="auto">
              <a:xfrm>
                <a:off x="2429" y="35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80" name="Freeform 6136"/>
              <p:cNvSpPr>
                <a:spLocks/>
              </p:cNvSpPr>
              <p:nvPr/>
            </p:nvSpPr>
            <p:spPr bwMode="auto">
              <a:xfrm>
                <a:off x="2426" y="35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81" name="Freeform 6137"/>
              <p:cNvSpPr>
                <a:spLocks/>
              </p:cNvSpPr>
              <p:nvPr/>
            </p:nvSpPr>
            <p:spPr bwMode="auto">
              <a:xfrm>
                <a:off x="2429" y="35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82" name="Freeform 6138"/>
              <p:cNvSpPr>
                <a:spLocks/>
              </p:cNvSpPr>
              <p:nvPr/>
            </p:nvSpPr>
            <p:spPr bwMode="auto">
              <a:xfrm>
                <a:off x="2424" y="35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83" name="Freeform 6139"/>
              <p:cNvSpPr>
                <a:spLocks/>
              </p:cNvSpPr>
              <p:nvPr/>
            </p:nvSpPr>
            <p:spPr bwMode="auto">
              <a:xfrm>
                <a:off x="2421" y="35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84" name="Freeform 6140"/>
              <p:cNvSpPr>
                <a:spLocks/>
              </p:cNvSpPr>
              <p:nvPr/>
            </p:nvSpPr>
            <p:spPr bwMode="auto">
              <a:xfrm>
                <a:off x="2421" y="35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85" name="Freeform 6141"/>
              <p:cNvSpPr>
                <a:spLocks/>
              </p:cNvSpPr>
              <p:nvPr/>
            </p:nvSpPr>
            <p:spPr bwMode="auto">
              <a:xfrm>
                <a:off x="2423" y="35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959838" name="Group 6494"/>
            <p:cNvGrpSpPr>
              <a:grpSpLocks/>
            </p:cNvGrpSpPr>
            <p:nvPr/>
          </p:nvGrpSpPr>
          <p:grpSpPr bwMode="auto">
            <a:xfrm>
              <a:off x="2016" y="3447"/>
              <a:ext cx="500" cy="114"/>
              <a:chOff x="2016" y="3447"/>
              <a:chExt cx="500" cy="114"/>
            </a:xfrm>
          </p:grpSpPr>
          <p:sp>
            <p:nvSpPr>
              <p:cNvPr id="959487" name="Freeform 6143"/>
              <p:cNvSpPr>
                <a:spLocks/>
              </p:cNvSpPr>
              <p:nvPr/>
            </p:nvSpPr>
            <p:spPr bwMode="auto">
              <a:xfrm>
                <a:off x="2421" y="35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88" name="Freeform 6144"/>
              <p:cNvSpPr>
                <a:spLocks/>
              </p:cNvSpPr>
              <p:nvPr/>
            </p:nvSpPr>
            <p:spPr bwMode="auto">
              <a:xfrm>
                <a:off x="2409" y="35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89" name="Freeform 6145"/>
              <p:cNvSpPr>
                <a:spLocks/>
              </p:cNvSpPr>
              <p:nvPr/>
            </p:nvSpPr>
            <p:spPr bwMode="auto">
              <a:xfrm>
                <a:off x="2408" y="355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90" name="Freeform 6146"/>
              <p:cNvSpPr>
                <a:spLocks/>
              </p:cNvSpPr>
              <p:nvPr/>
            </p:nvSpPr>
            <p:spPr bwMode="auto">
              <a:xfrm>
                <a:off x="2390" y="355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91" name="Freeform 6147"/>
              <p:cNvSpPr>
                <a:spLocks/>
              </p:cNvSpPr>
              <p:nvPr/>
            </p:nvSpPr>
            <p:spPr bwMode="auto">
              <a:xfrm>
                <a:off x="2391" y="35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92" name="Freeform 6148"/>
              <p:cNvSpPr>
                <a:spLocks/>
              </p:cNvSpPr>
              <p:nvPr/>
            </p:nvSpPr>
            <p:spPr bwMode="auto">
              <a:xfrm>
                <a:off x="2394" y="35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93" name="Freeform 6149"/>
              <p:cNvSpPr>
                <a:spLocks/>
              </p:cNvSpPr>
              <p:nvPr/>
            </p:nvSpPr>
            <p:spPr bwMode="auto">
              <a:xfrm>
                <a:off x="2385" y="35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94" name="Freeform 6150"/>
              <p:cNvSpPr>
                <a:spLocks/>
              </p:cNvSpPr>
              <p:nvPr/>
            </p:nvSpPr>
            <p:spPr bwMode="auto">
              <a:xfrm>
                <a:off x="2381" y="35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95" name="Freeform 6151"/>
              <p:cNvSpPr>
                <a:spLocks/>
              </p:cNvSpPr>
              <p:nvPr/>
            </p:nvSpPr>
            <p:spPr bwMode="auto">
              <a:xfrm>
                <a:off x="2382" y="35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96" name="Freeform 6152"/>
              <p:cNvSpPr>
                <a:spLocks/>
              </p:cNvSpPr>
              <p:nvPr/>
            </p:nvSpPr>
            <p:spPr bwMode="auto">
              <a:xfrm>
                <a:off x="2385" y="35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97" name="Freeform 6153"/>
              <p:cNvSpPr>
                <a:spLocks/>
              </p:cNvSpPr>
              <p:nvPr/>
            </p:nvSpPr>
            <p:spPr bwMode="auto">
              <a:xfrm>
                <a:off x="2382" y="35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98" name="Freeform 6154"/>
              <p:cNvSpPr>
                <a:spLocks/>
              </p:cNvSpPr>
              <p:nvPr/>
            </p:nvSpPr>
            <p:spPr bwMode="auto">
              <a:xfrm>
                <a:off x="2382" y="355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499" name="Freeform 6155"/>
              <p:cNvSpPr>
                <a:spLocks/>
              </p:cNvSpPr>
              <p:nvPr/>
            </p:nvSpPr>
            <p:spPr bwMode="auto">
              <a:xfrm>
                <a:off x="2426" y="349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00" name="Freeform 6156"/>
              <p:cNvSpPr>
                <a:spLocks/>
              </p:cNvSpPr>
              <p:nvPr/>
            </p:nvSpPr>
            <p:spPr bwMode="auto">
              <a:xfrm>
                <a:off x="2430" y="35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01" name="Freeform 6157"/>
              <p:cNvSpPr>
                <a:spLocks/>
              </p:cNvSpPr>
              <p:nvPr/>
            </p:nvSpPr>
            <p:spPr bwMode="auto">
              <a:xfrm>
                <a:off x="2426" y="350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02" name="Freeform 6158"/>
              <p:cNvSpPr>
                <a:spLocks/>
              </p:cNvSpPr>
              <p:nvPr/>
            </p:nvSpPr>
            <p:spPr bwMode="auto">
              <a:xfrm>
                <a:off x="2412" y="35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03" name="Freeform 6159"/>
              <p:cNvSpPr>
                <a:spLocks/>
              </p:cNvSpPr>
              <p:nvPr/>
            </p:nvSpPr>
            <p:spPr bwMode="auto">
              <a:xfrm>
                <a:off x="2418" y="35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04" name="Freeform 6160"/>
              <p:cNvSpPr>
                <a:spLocks/>
              </p:cNvSpPr>
              <p:nvPr/>
            </p:nvSpPr>
            <p:spPr bwMode="auto">
              <a:xfrm>
                <a:off x="2408" y="349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05" name="Freeform 6161"/>
              <p:cNvSpPr>
                <a:spLocks/>
              </p:cNvSpPr>
              <p:nvPr/>
            </p:nvSpPr>
            <p:spPr bwMode="auto">
              <a:xfrm>
                <a:off x="2405" y="350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06" name="Freeform 6162"/>
              <p:cNvSpPr>
                <a:spLocks/>
              </p:cNvSpPr>
              <p:nvPr/>
            </p:nvSpPr>
            <p:spPr bwMode="auto">
              <a:xfrm>
                <a:off x="2399" y="350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07" name="Freeform 6163"/>
              <p:cNvSpPr>
                <a:spLocks/>
              </p:cNvSpPr>
              <p:nvPr/>
            </p:nvSpPr>
            <p:spPr bwMode="auto">
              <a:xfrm>
                <a:off x="2396" y="349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08" name="Freeform 6164"/>
              <p:cNvSpPr>
                <a:spLocks/>
              </p:cNvSpPr>
              <p:nvPr/>
            </p:nvSpPr>
            <p:spPr bwMode="auto">
              <a:xfrm>
                <a:off x="2403" y="349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09" name="Freeform 6165"/>
              <p:cNvSpPr>
                <a:spLocks/>
              </p:cNvSpPr>
              <p:nvPr/>
            </p:nvSpPr>
            <p:spPr bwMode="auto">
              <a:xfrm>
                <a:off x="2394" y="350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10" name="Freeform 6166"/>
              <p:cNvSpPr>
                <a:spLocks/>
              </p:cNvSpPr>
              <p:nvPr/>
            </p:nvSpPr>
            <p:spPr bwMode="auto">
              <a:xfrm>
                <a:off x="2382" y="349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11" name="Freeform 6167"/>
              <p:cNvSpPr>
                <a:spLocks/>
              </p:cNvSpPr>
              <p:nvPr/>
            </p:nvSpPr>
            <p:spPr bwMode="auto">
              <a:xfrm>
                <a:off x="2385" y="349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12" name="Freeform 6168"/>
              <p:cNvSpPr>
                <a:spLocks/>
              </p:cNvSpPr>
              <p:nvPr/>
            </p:nvSpPr>
            <p:spPr bwMode="auto">
              <a:xfrm>
                <a:off x="2510" y="35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13" name="Freeform 6169"/>
              <p:cNvSpPr>
                <a:spLocks/>
              </p:cNvSpPr>
              <p:nvPr/>
            </p:nvSpPr>
            <p:spPr bwMode="auto">
              <a:xfrm>
                <a:off x="2448" y="35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14" name="Freeform 6170"/>
              <p:cNvSpPr>
                <a:spLocks/>
              </p:cNvSpPr>
              <p:nvPr/>
            </p:nvSpPr>
            <p:spPr bwMode="auto">
              <a:xfrm>
                <a:off x="2457" y="35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15" name="Freeform 6171"/>
              <p:cNvSpPr>
                <a:spLocks/>
              </p:cNvSpPr>
              <p:nvPr/>
            </p:nvSpPr>
            <p:spPr bwMode="auto">
              <a:xfrm>
                <a:off x="2451" y="35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16" name="Freeform 6172"/>
              <p:cNvSpPr>
                <a:spLocks/>
              </p:cNvSpPr>
              <p:nvPr/>
            </p:nvSpPr>
            <p:spPr bwMode="auto">
              <a:xfrm>
                <a:off x="2445" y="35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17" name="Freeform 6173"/>
              <p:cNvSpPr>
                <a:spLocks/>
              </p:cNvSpPr>
              <p:nvPr/>
            </p:nvSpPr>
            <p:spPr bwMode="auto">
              <a:xfrm>
                <a:off x="2444" y="35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18" name="Freeform 6174"/>
              <p:cNvSpPr>
                <a:spLocks/>
              </p:cNvSpPr>
              <p:nvPr/>
            </p:nvSpPr>
            <p:spPr bwMode="auto">
              <a:xfrm>
                <a:off x="2445" y="35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19" name="Freeform 6175"/>
              <p:cNvSpPr>
                <a:spLocks/>
              </p:cNvSpPr>
              <p:nvPr/>
            </p:nvSpPr>
            <p:spPr bwMode="auto">
              <a:xfrm>
                <a:off x="2439" y="35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20" name="Freeform 6176"/>
              <p:cNvSpPr>
                <a:spLocks/>
              </p:cNvSpPr>
              <p:nvPr/>
            </p:nvSpPr>
            <p:spPr bwMode="auto">
              <a:xfrm>
                <a:off x="2439" y="35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21" name="Freeform 6177"/>
              <p:cNvSpPr>
                <a:spLocks/>
              </p:cNvSpPr>
              <p:nvPr/>
            </p:nvSpPr>
            <p:spPr bwMode="auto">
              <a:xfrm>
                <a:off x="2438" y="35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22" name="Freeform 6178"/>
              <p:cNvSpPr>
                <a:spLocks/>
              </p:cNvSpPr>
              <p:nvPr/>
            </p:nvSpPr>
            <p:spPr bwMode="auto">
              <a:xfrm>
                <a:off x="2436" y="35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23" name="Freeform 6179"/>
              <p:cNvSpPr>
                <a:spLocks/>
              </p:cNvSpPr>
              <p:nvPr/>
            </p:nvSpPr>
            <p:spPr bwMode="auto">
              <a:xfrm>
                <a:off x="2426" y="350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24" name="Freeform 6180"/>
              <p:cNvSpPr>
                <a:spLocks/>
              </p:cNvSpPr>
              <p:nvPr/>
            </p:nvSpPr>
            <p:spPr bwMode="auto">
              <a:xfrm>
                <a:off x="2421" y="350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25" name="Freeform 6181"/>
              <p:cNvSpPr>
                <a:spLocks/>
              </p:cNvSpPr>
              <p:nvPr/>
            </p:nvSpPr>
            <p:spPr bwMode="auto">
              <a:xfrm>
                <a:off x="2418" y="35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26" name="Freeform 6182"/>
              <p:cNvSpPr>
                <a:spLocks/>
              </p:cNvSpPr>
              <p:nvPr/>
            </p:nvSpPr>
            <p:spPr bwMode="auto">
              <a:xfrm>
                <a:off x="2409" y="35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27" name="Freeform 6183"/>
              <p:cNvSpPr>
                <a:spLocks/>
              </p:cNvSpPr>
              <p:nvPr/>
            </p:nvSpPr>
            <p:spPr bwMode="auto">
              <a:xfrm>
                <a:off x="2360" y="350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28" name="Freeform 6184"/>
              <p:cNvSpPr>
                <a:spLocks/>
              </p:cNvSpPr>
              <p:nvPr/>
            </p:nvSpPr>
            <p:spPr bwMode="auto">
              <a:xfrm>
                <a:off x="2243" y="35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29" name="Freeform 6185"/>
              <p:cNvSpPr>
                <a:spLocks/>
              </p:cNvSpPr>
              <p:nvPr/>
            </p:nvSpPr>
            <p:spPr bwMode="auto">
              <a:xfrm>
                <a:off x="2465" y="35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30" name="Freeform 6186"/>
              <p:cNvSpPr>
                <a:spLocks/>
              </p:cNvSpPr>
              <p:nvPr/>
            </p:nvSpPr>
            <p:spPr bwMode="auto">
              <a:xfrm>
                <a:off x="2432" y="35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31" name="Freeform 6187"/>
              <p:cNvSpPr>
                <a:spLocks/>
              </p:cNvSpPr>
              <p:nvPr/>
            </p:nvSpPr>
            <p:spPr bwMode="auto">
              <a:xfrm>
                <a:off x="2435" y="351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32" name="Freeform 6188"/>
              <p:cNvSpPr>
                <a:spLocks/>
              </p:cNvSpPr>
              <p:nvPr/>
            </p:nvSpPr>
            <p:spPr bwMode="auto">
              <a:xfrm>
                <a:off x="2424" y="35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33" name="Freeform 6189"/>
              <p:cNvSpPr>
                <a:spLocks/>
              </p:cNvSpPr>
              <p:nvPr/>
            </p:nvSpPr>
            <p:spPr bwMode="auto">
              <a:xfrm>
                <a:off x="2430" y="35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34" name="Freeform 6190"/>
              <p:cNvSpPr>
                <a:spLocks/>
              </p:cNvSpPr>
              <p:nvPr/>
            </p:nvSpPr>
            <p:spPr bwMode="auto">
              <a:xfrm>
                <a:off x="2423" y="35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35" name="Freeform 6191"/>
              <p:cNvSpPr>
                <a:spLocks/>
              </p:cNvSpPr>
              <p:nvPr/>
            </p:nvSpPr>
            <p:spPr bwMode="auto">
              <a:xfrm>
                <a:off x="2417" y="351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36" name="Freeform 6192"/>
              <p:cNvSpPr>
                <a:spLocks/>
              </p:cNvSpPr>
              <p:nvPr/>
            </p:nvSpPr>
            <p:spPr bwMode="auto">
              <a:xfrm>
                <a:off x="2405" y="35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37" name="Freeform 6193"/>
              <p:cNvSpPr>
                <a:spLocks/>
              </p:cNvSpPr>
              <p:nvPr/>
            </p:nvSpPr>
            <p:spPr bwMode="auto">
              <a:xfrm>
                <a:off x="2409" y="35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38" name="Freeform 6194"/>
              <p:cNvSpPr>
                <a:spLocks/>
              </p:cNvSpPr>
              <p:nvPr/>
            </p:nvSpPr>
            <p:spPr bwMode="auto">
              <a:xfrm>
                <a:off x="2405" y="35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39" name="Freeform 6195"/>
              <p:cNvSpPr>
                <a:spLocks/>
              </p:cNvSpPr>
              <p:nvPr/>
            </p:nvSpPr>
            <p:spPr bwMode="auto">
              <a:xfrm>
                <a:off x="2411" y="35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40" name="Freeform 6196"/>
              <p:cNvSpPr>
                <a:spLocks/>
              </p:cNvSpPr>
              <p:nvPr/>
            </p:nvSpPr>
            <p:spPr bwMode="auto">
              <a:xfrm>
                <a:off x="2399" y="351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41" name="Freeform 6197"/>
              <p:cNvSpPr>
                <a:spLocks/>
              </p:cNvSpPr>
              <p:nvPr/>
            </p:nvSpPr>
            <p:spPr bwMode="auto">
              <a:xfrm>
                <a:off x="2387" y="351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42" name="Freeform 6198"/>
              <p:cNvSpPr>
                <a:spLocks/>
              </p:cNvSpPr>
              <p:nvPr/>
            </p:nvSpPr>
            <p:spPr bwMode="auto">
              <a:xfrm>
                <a:off x="2364" y="35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43" name="Freeform 6199"/>
              <p:cNvSpPr>
                <a:spLocks/>
              </p:cNvSpPr>
              <p:nvPr/>
            </p:nvSpPr>
            <p:spPr bwMode="auto">
              <a:xfrm>
                <a:off x="2363" y="35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44" name="Freeform 6200"/>
              <p:cNvSpPr>
                <a:spLocks/>
              </p:cNvSpPr>
              <p:nvPr/>
            </p:nvSpPr>
            <p:spPr bwMode="auto">
              <a:xfrm>
                <a:off x="2357" y="35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45" name="Freeform 6201"/>
              <p:cNvSpPr>
                <a:spLocks/>
              </p:cNvSpPr>
              <p:nvPr/>
            </p:nvSpPr>
            <p:spPr bwMode="auto">
              <a:xfrm>
                <a:off x="2088" y="351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46" name="Freeform 6202"/>
              <p:cNvSpPr>
                <a:spLocks/>
              </p:cNvSpPr>
              <p:nvPr/>
            </p:nvSpPr>
            <p:spPr bwMode="auto">
              <a:xfrm>
                <a:off x="2472" y="351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47" name="Freeform 6203"/>
              <p:cNvSpPr>
                <a:spLocks/>
              </p:cNvSpPr>
              <p:nvPr/>
            </p:nvSpPr>
            <p:spPr bwMode="auto">
              <a:xfrm>
                <a:off x="2462" y="351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48" name="Freeform 6204"/>
              <p:cNvSpPr>
                <a:spLocks/>
              </p:cNvSpPr>
              <p:nvPr/>
            </p:nvSpPr>
            <p:spPr bwMode="auto">
              <a:xfrm>
                <a:off x="2436" y="35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49" name="Freeform 6205"/>
              <p:cNvSpPr>
                <a:spLocks/>
              </p:cNvSpPr>
              <p:nvPr/>
            </p:nvSpPr>
            <p:spPr bwMode="auto">
              <a:xfrm>
                <a:off x="2426" y="35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50" name="Freeform 6206"/>
              <p:cNvSpPr>
                <a:spLocks/>
              </p:cNvSpPr>
              <p:nvPr/>
            </p:nvSpPr>
            <p:spPr bwMode="auto">
              <a:xfrm>
                <a:off x="2418" y="351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51" name="Freeform 6207"/>
              <p:cNvSpPr>
                <a:spLocks/>
              </p:cNvSpPr>
              <p:nvPr/>
            </p:nvSpPr>
            <p:spPr bwMode="auto">
              <a:xfrm>
                <a:off x="2405" y="351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52" name="Freeform 6208"/>
              <p:cNvSpPr>
                <a:spLocks/>
              </p:cNvSpPr>
              <p:nvPr/>
            </p:nvSpPr>
            <p:spPr bwMode="auto">
              <a:xfrm>
                <a:off x="2397" y="351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53" name="Freeform 6209"/>
              <p:cNvSpPr>
                <a:spLocks/>
              </p:cNvSpPr>
              <p:nvPr/>
            </p:nvSpPr>
            <p:spPr bwMode="auto">
              <a:xfrm>
                <a:off x="2402" y="351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54" name="Freeform 6210"/>
              <p:cNvSpPr>
                <a:spLocks/>
              </p:cNvSpPr>
              <p:nvPr/>
            </p:nvSpPr>
            <p:spPr bwMode="auto">
              <a:xfrm>
                <a:off x="2391" y="352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55" name="Freeform 6211"/>
              <p:cNvSpPr>
                <a:spLocks/>
              </p:cNvSpPr>
              <p:nvPr/>
            </p:nvSpPr>
            <p:spPr bwMode="auto">
              <a:xfrm>
                <a:off x="2390" y="35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56" name="Freeform 6212"/>
              <p:cNvSpPr>
                <a:spLocks/>
              </p:cNvSpPr>
              <p:nvPr/>
            </p:nvSpPr>
            <p:spPr bwMode="auto">
              <a:xfrm>
                <a:off x="2396" y="35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57" name="Freeform 6213"/>
              <p:cNvSpPr>
                <a:spLocks/>
              </p:cNvSpPr>
              <p:nvPr/>
            </p:nvSpPr>
            <p:spPr bwMode="auto">
              <a:xfrm>
                <a:off x="2390" y="352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58" name="Freeform 6214"/>
              <p:cNvSpPr>
                <a:spLocks/>
              </p:cNvSpPr>
              <p:nvPr/>
            </p:nvSpPr>
            <p:spPr bwMode="auto">
              <a:xfrm>
                <a:off x="2387" y="35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59" name="Freeform 6215"/>
              <p:cNvSpPr>
                <a:spLocks/>
              </p:cNvSpPr>
              <p:nvPr/>
            </p:nvSpPr>
            <p:spPr bwMode="auto">
              <a:xfrm>
                <a:off x="2316" y="351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60" name="Freeform 6216"/>
              <p:cNvSpPr>
                <a:spLocks/>
              </p:cNvSpPr>
              <p:nvPr/>
            </p:nvSpPr>
            <p:spPr bwMode="auto">
              <a:xfrm>
                <a:off x="2454" y="35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61" name="Freeform 6217"/>
              <p:cNvSpPr>
                <a:spLocks/>
              </p:cNvSpPr>
              <p:nvPr/>
            </p:nvSpPr>
            <p:spPr bwMode="auto">
              <a:xfrm>
                <a:off x="2430" y="352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62" name="Freeform 6218"/>
              <p:cNvSpPr>
                <a:spLocks/>
              </p:cNvSpPr>
              <p:nvPr/>
            </p:nvSpPr>
            <p:spPr bwMode="auto">
              <a:xfrm>
                <a:off x="2424" y="35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63" name="Freeform 6219"/>
              <p:cNvSpPr>
                <a:spLocks/>
              </p:cNvSpPr>
              <p:nvPr/>
            </p:nvSpPr>
            <p:spPr bwMode="auto">
              <a:xfrm>
                <a:off x="2424" y="352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64" name="Freeform 6220"/>
              <p:cNvSpPr>
                <a:spLocks/>
              </p:cNvSpPr>
              <p:nvPr/>
            </p:nvSpPr>
            <p:spPr bwMode="auto">
              <a:xfrm>
                <a:off x="2417" y="35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65" name="Freeform 6221"/>
              <p:cNvSpPr>
                <a:spLocks/>
              </p:cNvSpPr>
              <p:nvPr/>
            </p:nvSpPr>
            <p:spPr bwMode="auto">
              <a:xfrm>
                <a:off x="2415" y="352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66" name="Freeform 6222"/>
              <p:cNvSpPr>
                <a:spLocks/>
              </p:cNvSpPr>
              <p:nvPr/>
            </p:nvSpPr>
            <p:spPr bwMode="auto">
              <a:xfrm>
                <a:off x="2418" y="35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67" name="Freeform 6223"/>
              <p:cNvSpPr>
                <a:spLocks/>
              </p:cNvSpPr>
              <p:nvPr/>
            </p:nvSpPr>
            <p:spPr bwMode="auto">
              <a:xfrm>
                <a:off x="2406" y="352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68" name="Freeform 6224"/>
              <p:cNvSpPr>
                <a:spLocks/>
              </p:cNvSpPr>
              <p:nvPr/>
            </p:nvSpPr>
            <p:spPr bwMode="auto">
              <a:xfrm>
                <a:off x="2399" y="35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69" name="Freeform 6225"/>
              <p:cNvSpPr>
                <a:spLocks/>
              </p:cNvSpPr>
              <p:nvPr/>
            </p:nvSpPr>
            <p:spPr bwMode="auto">
              <a:xfrm>
                <a:off x="2400" y="35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70" name="Freeform 6226"/>
              <p:cNvSpPr>
                <a:spLocks/>
              </p:cNvSpPr>
              <p:nvPr/>
            </p:nvSpPr>
            <p:spPr bwMode="auto">
              <a:xfrm>
                <a:off x="2393" y="352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71" name="Freeform 6227"/>
              <p:cNvSpPr>
                <a:spLocks/>
              </p:cNvSpPr>
              <p:nvPr/>
            </p:nvSpPr>
            <p:spPr bwMode="auto">
              <a:xfrm>
                <a:off x="2390" y="352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72" name="Freeform 6228"/>
              <p:cNvSpPr>
                <a:spLocks/>
              </p:cNvSpPr>
              <p:nvPr/>
            </p:nvSpPr>
            <p:spPr bwMode="auto">
              <a:xfrm>
                <a:off x="2382" y="352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73" name="Freeform 6229"/>
              <p:cNvSpPr>
                <a:spLocks/>
              </p:cNvSpPr>
              <p:nvPr/>
            </p:nvSpPr>
            <p:spPr bwMode="auto">
              <a:xfrm>
                <a:off x="2379" y="35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74" name="Freeform 6230"/>
              <p:cNvSpPr>
                <a:spLocks/>
              </p:cNvSpPr>
              <p:nvPr/>
            </p:nvSpPr>
            <p:spPr bwMode="auto">
              <a:xfrm>
                <a:off x="2370" y="35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75" name="Freeform 6231"/>
              <p:cNvSpPr>
                <a:spLocks/>
              </p:cNvSpPr>
              <p:nvPr/>
            </p:nvSpPr>
            <p:spPr bwMode="auto">
              <a:xfrm>
                <a:off x="2364" y="35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76" name="Freeform 6232"/>
              <p:cNvSpPr>
                <a:spLocks/>
              </p:cNvSpPr>
              <p:nvPr/>
            </p:nvSpPr>
            <p:spPr bwMode="auto">
              <a:xfrm>
                <a:off x="2223" y="35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77" name="Freeform 6233"/>
              <p:cNvSpPr>
                <a:spLocks/>
              </p:cNvSpPr>
              <p:nvPr/>
            </p:nvSpPr>
            <p:spPr bwMode="auto">
              <a:xfrm>
                <a:off x="2195" y="352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78" name="Freeform 6234"/>
              <p:cNvSpPr>
                <a:spLocks/>
              </p:cNvSpPr>
              <p:nvPr/>
            </p:nvSpPr>
            <p:spPr bwMode="auto">
              <a:xfrm>
                <a:off x="2495" y="352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79" name="Freeform 6235"/>
              <p:cNvSpPr>
                <a:spLocks/>
              </p:cNvSpPr>
              <p:nvPr/>
            </p:nvSpPr>
            <p:spPr bwMode="auto">
              <a:xfrm>
                <a:off x="2477" y="352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80" name="Freeform 6236"/>
              <p:cNvSpPr>
                <a:spLocks/>
              </p:cNvSpPr>
              <p:nvPr/>
            </p:nvSpPr>
            <p:spPr bwMode="auto">
              <a:xfrm>
                <a:off x="2472" y="35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81" name="Freeform 6237"/>
              <p:cNvSpPr>
                <a:spLocks/>
              </p:cNvSpPr>
              <p:nvPr/>
            </p:nvSpPr>
            <p:spPr bwMode="auto">
              <a:xfrm>
                <a:off x="2438" y="353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82" name="Freeform 6238"/>
              <p:cNvSpPr>
                <a:spLocks/>
              </p:cNvSpPr>
              <p:nvPr/>
            </p:nvSpPr>
            <p:spPr bwMode="auto">
              <a:xfrm>
                <a:off x="2429" y="35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83" name="Freeform 6239"/>
              <p:cNvSpPr>
                <a:spLocks/>
              </p:cNvSpPr>
              <p:nvPr/>
            </p:nvSpPr>
            <p:spPr bwMode="auto">
              <a:xfrm>
                <a:off x="2423" y="35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84" name="Freeform 6240"/>
              <p:cNvSpPr>
                <a:spLocks/>
              </p:cNvSpPr>
              <p:nvPr/>
            </p:nvSpPr>
            <p:spPr bwMode="auto">
              <a:xfrm>
                <a:off x="2418" y="35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85" name="Freeform 6241"/>
              <p:cNvSpPr>
                <a:spLocks/>
              </p:cNvSpPr>
              <p:nvPr/>
            </p:nvSpPr>
            <p:spPr bwMode="auto">
              <a:xfrm>
                <a:off x="2418" y="35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86" name="Freeform 6242"/>
              <p:cNvSpPr>
                <a:spLocks/>
              </p:cNvSpPr>
              <p:nvPr/>
            </p:nvSpPr>
            <p:spPr bwMode="auto">
              <a:xfrm>
                <a:off x="2418" y="35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87" name="Freeform 6243"/>
              <p:cNvSpPr>
                <a:spLocks/>
              </p:cNvSpPr>
              <p:nvPr/>
            </p:nvSpPr>
            <p:spPr bwMode="auto">
              <a:xfrm>
                <a:off x="2409" y="35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88" name="Freeform 6244"/>
              <p:cNvSpPr>
                <a:spLocks/>
              </p:cNvSpPr>
              <p:nvPr/>
            </p:nvSpPr>
            <p:spPr bwMode="auto">
              <a:xfrm>
                <a:off x="2405" y="35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89" name="Freeform 6245"/>
              <p:cNvSpPr>
                <a:spLocks/>
              </p:cNvSpPr>
              <p:nvPr/>
            </p:nvSpPr>
            <p:spPr bwMode="auto">
              <a:xfrm>
                <a:off x="2406" y="35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90" name="Freeform 6246"/>
              <p:cNvSpPr>
                <a:spLocks/>
              </p:cNvSpPr>
              <p:nvPr/>
            </p:nvSpPr>
            <p:spPr bwMode="auto">
              <a:xfrm>
                <a:off x="2406" y="35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91" name="Freeform 6247"/>
              <p:cNvSpPr>
                <a:spLocks/>
              </p:cNvSpPr>
              <p:nvPr/>
            </p:nvSpPr>
            <p:spPr bwMode="auto">
              <a:xfrm>
                <a:off x="2400" y="352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92" name="Freeform 6248"/>
              <p:cNvSpPr>
                <a:spLocks/>
              </p:cNvSpPr>
              <p:nvPr/>
            </p:nvSpPr>
            <p:spPr bwMode="auto">
              <a:xfrm>
                <a:off x="2400" y="352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93" name="Freeform 6249"/>
              <p:cNvSpPr>
                <a:spLocks/>
              </p:cNvSpPr>
              <p:nvPr/>
            </p:nvSpPr>
            <p:spPr bwMode="auto">
              <a:xfrm>
                <a:off x="2396" y="35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94" name="Freeform 6250"/>
              <p:cNvSpPr>
                <a:spLocks/>
              </p:cNvSpPr>
              <p:nvPr/>
            </p:nvSpPr>
            <p:spPr bwMode="auto">
              <a:xfrm>
                <a:off x="2394" y="353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95" name="Freeform 6251"/>
              <p:cNvSpPr>
                <a:spLocks/>
              </p:cNvSpPr>
              <p:nvPr/>
            </p:nvSpPr>
            <p:spPr bwMode="auto">
              <a:xfrm>
                <a:off x="2394" y="353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96" name="Freeform 6252"/>
              <p:cNvSpPr>
                <a:spLocks/>
              </p:cNvSpPr>
              <p:nvPr/>
            </p:nvSpPr>
            <p:spPr bwMode="auto">
              <a:xfrm>
                <a:off x="2393" y="352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97" name="Freeform 6253"/>
              <p:cNvSpPr>
                <a:spLocks/>
              </p:cNvSpPr>
              <p:nvPr/>
            </p:nvSpPr>
            <p:spPr bwMode="auto">
              <a:xfrm>
                <a:off x="2382" y="352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98" name="Freeform 6254"/>
              <p:cNvSpPr>
                <a:spLocks/>
              </p:cNvSpPr>
              <p:nvPr/>
            </p:nvSpPr>
            <p:spPr bwMode="auto">
              <a:xfrm>
                <a:off x="2387" y="353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599" name="Freeform 6255"/>
              <p:cNvSpPr>
                <a:spLocks/>
              </p:cNvSpPr>
              <p:nvPr/>
            </p:nvSpPr>
            <p:spPr bwMode="auto">
              <a:xfrm>
                <a:off x="2357" y="344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00" name="Freeform 6256"/>
              <p:cNvSpPr>
                <a:spLocks/>
              </p:cNvSpPr>
              <p:nvPr/>
            </p:nvSpPr>
            <p:spPr bwMode="auto">
              <a:xfrm>
                <a:off x="2435" y="345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01" name="Freeform 6257"/>
              <p:cNvSpPr>
                <a:spLocks/>
              </p:cNvSpPr>
              <p:nvPr/>
            </p:nvSpPr>
            <p:spPr bwMode="auto">
              <a:xfrm>
                <a:off x="2409" y="345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02" name="Freeform 6258"/>
              <p:cNvSpPr>
                <a:spLocks/>
              </p:cNvSpPr>
              <p:nvPr/>
            </p:nvSpPr>
            <p:spPr bwMode="auto">
              <a:xfrm>
                <a:off x="2396" y="34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03" name="Freeform 6259"/>
              <p:cNvSpPr>
                <a:spLocks/>
              </p:cNvSpPr>
              <p:nvPr/>
            </p:nvSpPr>
            <p:spPr bwMode="auto">
              <a:xfrm>
                <a:off x="2393" y="34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04" name="Freeform 6260"/>
              <p:cNvSpPr>
                <a:spLocks/>
              </p:cNvSpPr>
              <p:nvPr/>
            </p:nvSpPr>
            <p:spPr bwMode="auto">
              <a:xfrm>
                <a:off x="2387" y="345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05" name="Freeform 6261"/>
              <p:cNvSpPr>
                <a:spLocks/>
              </p:cNvSpPr>
              <p:nvPr/>
            </p:nvSpPr>
            <p:spPr bwMode="auto">
              <a:xfrm>
                <a:off x="2367" y="345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06" name="Freeform 6262"/>
              <p:cNvSpPr>
                <a:spLocks/>
              </p:cNvSpPr>
              <p:nvPr/>
            </p:nvSpPr>
            <p:spPr bwMode="auto">
              <a:xfrm>
                <a:off x="2361" y="345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07" name="Freeform 6263"/>
              <p:cNvSpPr>
                <a:spLocks/>
              </p:cNvSpPr>
              <p:nvPr/>
            </p:nvSpPr>
            <p:spPr bwMode="auto">
              <a:xfrm>
                <a:off x="2303" y="34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08" name="Freeform 6264"/>
              <p:cNvSpPr>
                <a:spLocks/>
              </p:cNvSpPr>
              <p:nvPr/>
            </p:nvSpPr>
            <p:spPr bwMode="auto">
              <a:xfrm>
                <a:off x="2460" y="346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09" name="Freeform 6265"/>
              <p:cNvSpPr>
                <a:spLocks/>
              </p:cNvSpPr>
              <p:nvPr/>
            </p:nvSpPr>
            <p:spPr bwMode="auto">
              <a:xfrm>
                <a:off x="2436" y="34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10" name="Freeform 6266"/>
              <p:cNvSpPr>
                <a:spLocks/>
              </p:cNvSpPr>
              <p:nvPr/>
            </p:nvSpPr>
            <p:spPr bwMode="auto">
              <a:xfrm>
                <a:off x="2426" y="34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11" name="Freeform 6267"/>
              <p:cNvSpPr>
                <a:spLocks/>
              </p:cNvSpPr>
              <p:nvPr/>
            </p:nvSpPr>
            <p:spPr bwMode="auto">
              <a:xfrm>
                <a:off x="2427" y="34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12" name="Freeform 6268"/>
              <p:cNvSpPr>
                <a:spLocks/>
              </p:cNvSpPr>
              <p:nvPr/>
            </p:nvSpPr>
            <p:spPr bwMode="auto">
              <a:xfrm>
                <a:off x="2418" y="34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13" name="Freeform 6269"/>
              <p:cNvSpPr>
                <a:spLocks/>
              </p:cNvSpPr>
              <p:nvPr/>
            </p:nvSpPr>
            <p:spPr bwMode="auto">
              <a:xfrm>
                <a:off x="2423" y="34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14" name="Freeform 6270"/>
              <p:cNvSpPr>
                <a:spLocks/>
              </p:cNvSpPr>
              <p:nvPr/>
            </p:nvSpPr>
            <p:spPr bwMode="auto">
              <a:xfrm>
                <a:off x="2412" y="34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15" name="Freeform 6271"/>
              <p:cNvSpPr>
                <a:spLocks/>
              </p:cNvSpPr>
              <p:nvPr/>
            </p:nvSpPr>
            <p:spPr bwMode="auto">
              <a:xfrm>
                <a:off x="2405" y="34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16" name="Freeform 6272"/>
              <p:cNvSpPr>
                <a:spLocks/>
              </p:cNvSpPr>
              <p:nvPr/>
            </p:nvSpPr>
            <p:spPr bwMode="auto">
              <a:xfrm>
                <a:off x="2405" y="34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17" name="Freeform 6273"/>
              <p:cNvSpPr>
                <a:spLocks/>
              </p:cNvSpPr>
              <p:nvPr/>
            </p:nvSpPr>
            <p:spPr bwMode="auto">
              <a:xfrm>
                <a:off x="2408" y="34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18" name="Freeform 6274"/>
              <p:cNvSpPr>
                <a:spLocks/>
              </p:cNvSpPr>
              <p:nvPr/>
            </p:nvSpPr>
            <p:spPr bwMode="auto">
              <a:xfrm>
                <a:off x="2402" y="345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19" name="Freeform 6275"/>
              <p:cNvSpPr>
                <a:spLocks/>
              </p:cNvSpPr>
              <p:nvPr/>
            </p:nvSpPr>
            <p:spPr bwMode="auto">
              <a:xfrm>
                <a:off x="2402" y="345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20" name="Freeform 6276"/>
              <p:cNvSpPr>
                <a:spLocks/>
              </p:cNvSpPr>
              <p:nvPr/>
            </p:nvSpPr>
            <p:spPr bwMode="auto">
              <a:xfrm>
                <a:off x="2385" y="34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21" name="Freeform 6277"/>
              <p:cNvSpPr>
                <a:spLocks/>
              </p:cNvSpPr>
              <p:nvPr/>
            </p:nvSpPr>
            <p:spPr bwMode="auto">
              <a:xfrm>
                <a:off x="2357" y="345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4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22" name="Freeform 6278"/>
              <p:cNvSpPr>
                <a:spLocks/>
              </p:cNvSpPr>
              <p:nvPr/>
            </p:nvSpPr>
            <p:spPr bwMode="auto">
              <a:xfrm>
                <a:off x="2021" y="346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23" name="Freeform 6279"/>
              <p:cNvSpPr>
                <a:spLocks/>
              </p:cNvSpPr>
              <p:nvPr/>
            </p:nvSpPr>
            <p:spPr bwMode="auto">
              <a:xfrm>
                <a:off x="2448" y="34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24" name="Freeform 6280"/>
              <p:cNvSpPr>
                <a:spLocks/>
              </p:cNvSpPr>
              <p:nvPr/>
            </p:nvSpPr>
            <p:spPr bwMode="auto">
              <a:xfrm>
                <a:off x="2427" y="346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25" name="Freeform 6281"/>
              <p:cNvSpPr>
                <a:spLocks/>
              </p:cNvSpPr>
              <p:nvPr/>
            </p:nvSpPr>
            <p:spPr bwMode="auto">
              <a:xfrm>
                <a:off x="2412" y="346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26" name="Freeform 6282"/>
              <p:cNvSpPr>
                <a:spLocks/>
              </p:cNvSpPr>
              <p:nvPr/>
            </p:nvSpPr>
            <p:spPr bwMode="auto">
              <a:xfrm>
                <a:off x="2352" y="34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27" name="Freeform 6283"/>
              <p:cNvSpPr>
                <a:spLocks/>
              </p:cNvSpPr>
              <p:nvPr/>
            </p:nvSpPr>
            <p:spPr bwMode="auto">
              <a:xfrm>
                <a:off x="2160" y="346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28" name="Freeform 6284"/>
              <p:cNvSpPr>
                <a:spLocks/>
              </p:cNvSpPr>
              <p:nvPr/>
            </p:nvSpPr>
            <p:spPr bwMode="auto">
              <a:xfrm>
                <a:off x="2439" y="347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29" name="Freeform 6285"/>
              <p:cNvSpPr>
                <a:spLocks/>
              </p:cNvSpPr>
              <p:nvPr/>
            </p:nvSpPr>
            <p:spPr bwMode="auto">
              <a:xfrm>
                <a:off x="2429" y="34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30" name="Freeform 6286"/>
              <p:cNvSpPr>
                <a:spLocks/>
              </p:cNvSpPr>
              <p:nvPr/>
            </p:nvSpPr>
            <p:spPr bwMode="auto">
              <a:xfrm>
                <a:off x="2418" y="347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4 h 6"/>
                  <a:gd name="T12" fmla="*/ 3 w 6"/>
                  <a:gd name="T13" fmla="*/ 6 h 6"/>
                  <a:gd name="T14" fmla="*/ 6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31" name="Freeform 6287"/>
              <p:cNvSpPr>
                <a:spLocks/>
              </p:cNvSpPr>
              <p:nvPr/>
            </p:nvSpPr>
            <p:spPr bwMode="auto">
              <a:xfrm>
                <a:off x="2397" y="34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32" name="Freeform 6288"/>
              <p:cNvSpPr>
                <a:spLocks/>
              </p:cNvSpPr>
              <p:nvPr/>
            </p:nvSpPr>
            <p:spPr bwMode="auto">
              <a:xfrm>
                <a:off x="2363" y="346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33" name="Freeform 6289"/>
              <p:cNvSpPr>
                <a:spLocks/>
              </p:cNvSpPr>
              <p:nvPr/>
            </p:nvSpPr>
            <p:spPr bwMode="auto">
              <a:xfrm>
                <a:off x="2303" y="346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34" name="Freeform 6290"/>
              <p:cNvSpPr>
                <a:spLocks/>
              </p:cNvSpPr>
              <p:nvPr/>
            </p:nvSpPr>
            <p:spPr bwMode="auto">
              <a:xfrm>
                <a:off x="2454" y="34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35" name="Freeform 6291"/>
              <p:cNvSpPr>
                <a:spLocks/>
              </p:cNvSpPr>
              <p:nvPr/>
            </p:nvSpPr>
            <p:spPr bwMode="auto">
              <a:xfrm>
                <a:off x="2447" y="34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1 w 6"/>
                  <a:gd name="T7" fmla="*/ 0 h 6"/>
                  <a:gd name="T8" fmla="*/ 0 w 6"/>
                  <a:gd name="T9" fmla="*/ 3 h 6"/>
                  <a:gd name="T10" fmla="*/ 1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36" name="Freeform 6292"/>
              <p:cNvSpPr>
                <a:spLocks/>
              </p:cNvSpPr>
              <p:nvPr/>
            </p:nvSpPr>
            <p:spPr bwMode="auto">
              <a:xfrm>
                <a:off x="2429" y="34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37" name="Freeform 6293"/>
              <p:cNvSpPr>
                <a:spLocks/>
              </p:cNvSpPr>
              <p:nvPr/>
            </p:nvSpPr>
            <p:spPr bwMode="auto">
              <a:xfrm>
                <a:off x="2418" y="34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38" name="Freeform 6294"/>
              <p:cNvSpPr>
                <a:spLocks/>
              </p:cNvSpPr>
              <p:nvPr/>
            </p:nvSpPr>
            <p:spPr bwMode="auto">
              <a:xfrm>
                <a:off x="2408" y="34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39" name="Freeform 6295"/>
              <p:cNvSpPr>
                <a:spLocks/>
              </p:cNvSpPr>
              <p:nvPr/>
            </p:nvSpPr>
            <p:spPr bwMode="auto">
              <a:xfrm>
                <a:off x="2388" y="34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40" name="Freeform 6296"/>
              <p:cNvSpPr>
                <a:spLocks/>
              </p:cNvSpPr>
              <p:nvPr/>
            </p:nvSpPr>
            <p:spPr bwMode="auto">
              <a:xfrm>
                <a:off x="2394" y="34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41" name="Freeform 6297"/>
              <p:cNvSpPr>
                <a:spLocks/>
              </p:cNvSpPr>
              <p:nvPr/>
            </p:nvSpPr>
            <p:spPr bwMode="auto">
              <a:xfrm>
                <a:off x="2364" y="34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42" name="Freeform 6298"/>
              <p:cNvSpPr>
                <a:spLocks/>
              </p:cNvSpPr>
              <p:nvPr/>
            </p:nvSpPr>
            <p:spPr bwMode="auto">
              <a:xfrm>
                <a:off x="2360" y="34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43" name="Freeform 6299"/>
              <p:cNvSpPr>
                <a:spLocks/>
              </p:cNvSpPr>
              <p:nvPr/>
            </p:nvSpPr>
            <p:spPr bwMode="auto">
              <a:xfrm>
                <a:off x="2361" y="34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0 h 6"/>
                  <a:gd name="T4" fmla="*/ 3 w 6"/>
                  <a:gd name="T5" fmla="*/ 0 h 6"/>
                  <a:gd name="T6" fmla="*/ 0 w 6"/>
                  <a:gd name="T7" fmla="*/ 0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44" name="Freeform 6300"/>
              <p:cNvSpPr>
                <a:spLocks/>
              </p:cNvSpPr>
              <p:nvPr/>
            </p:nvSpPr>
            <p:spPr bwMode="auto">
              <a:xfrm>
                <a:off x="2346" y="34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45" name="Freeform 6301"/>
              <p:cNvSpPr>
                <a:spLocks/>
              </p:cNvSpPr>
              <p:nvPr/>
            </p:nvSpPr>
            <p:spPr bwMode="auto">
              <a:xfrm>
                <a:off x="2339" y="3478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1 w 6"/>
                  <a:gd name="T7" fmla="*/ 2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46" name="Freeform 6302"/>
              <p:cNvSpPr>
                <a:spLocks/>
              </p:cNvSpPr>
              <p:nvPr/>
            </p:nvSpPr>
            <p:spPr bwMode="auto">
              <a:xfrm>
                <a:off x="2301" y="3475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0 h 6"/>
                  <a:gd name="T4" fmla="*/ 3 w 6"/>
                  <a:gd name="T5" fmla="*/ 0 h 6"/>
                  <a:gd name="T6" fmla="*/ 2 w 6"/>
                  <a:gd name="T7" fmla="*/ 0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47" name="Freeform 6303"/>
              <p:cNvSpPr>
                <a:spLocks/>
              </p:cNvSpPr>
              <p:nvPr/>
            </p:nvSpPr>
            <p:spPr bwMode="auto">
              <a:xfrm>
                <a:off x="2183" y="347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48" name="Freeform 6304"/>
              <p:cNvSpPr>
                <a:spLocks/>
              </p:cNvSpPr>
              <p:nvPr/>
            </p:nvSpPr>
            <p:spPr bwMode="auto">
              <a:xfrm>
                <a:off x="2499" y="34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49" name="Freeform 6305"/>
              <p:cNvSpPr>
                <a:spLocks/>
              </p:cNvSpPr>
              <p:nvPr/>
            </p:nvSpPr>
            <p:spPr bwMode="auto">
              <a:xfrm>
                <a:off x="2484" y="34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50" name="Freeform 6306"/>
              <p:cNvSpPr>
                <a:spLocks/>
              </p:cNvSpPr>
              <p:nvPr/>
            </p:nvSpPr>
            <p:spPr bwMode="auto">
              <a:xfrm>
                <a:off x="2454" y="348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51" name="Freeform 6307"/>
              <p:cNvSpPr>
                <a:spLocks/>
              </p:cNvSpPr>
              <p:nvPr/>
            </p:nvSpPr>
            <p:spPr bwMode="auto">
              <a:xfrm>
                <a:off x="2445" y="34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52" name="Freeform 6308"/>
              <p:cNvSpPr>
                <a:spLocks/>
              </p:cNvSpPr>
              <p:nvPr/>
            </p:nvSpPr>
            <p:spPr bwMode="auto">
              <a:xfrm>
                <a:off x="2432" y="34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53" name="Freeform 6309"/>
              <p:cNvSpPr>
                <a:spLocks/>
              </p:cNvSpPr>
              <p:nvPr/>
            </p:nvSpPr>
            <p:spPr bwMode="auto">
              <a:xfrm>
                <a:off x="2430" y="34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54" name="Freeform 6310"/>
              <p:cNvSpPr>
                <a:spLocks/>
              </p:cNvSpPr>
              <p:nvPr/>
            </p:nvSpPr>
            <p:spPr bwMode="auto">
              <a:xfrm>
                <a:off x="2429" y="34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55" name="Freeform 6311"/>
              <p:cNvSpPr>
                <a:spLocks/>
              </p:cNvSpPr>
              <p:nvPr/>
            </p:nvSpPr>
            <p:spPr bwMode="auto">
              <a:xfrm>
                <a:off x="2430" y="348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56" name="Freeform 6312"/>
              <p:cNvSpPr>
                <a:spLocks/>
              </p:cNvSpPr>
              <p:nvPr/>
            </p:nvSpPr>
            <p:spPr bwMode="auto">
              <a:xfrm>
                <a:off x="2418" y="348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57" name="Freeform 6313"/>
              <p:cNvSpPr>
                <a:spLocks/>
              </p:cNvSpPr>
              <p:nvPr/>
            </p:nvSpPr>
            <p:spPr bwMode="auto">
              <a:xfrm>
                <a:off x="2418" y="34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58" name="Freeform 6314"/>
              <p:cNvSpPr>
                <a:spLocks/>
              </p:cNvSpPr>
              <p:nvPr/>
            </p:nvSpPr>
            <p:spPr bwMode="auto">
              <a:xfrm>
                <a:off x="2423" y="34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59" name="Freeform 6315"/>
              <p:cNvSpPr>
                <a:spLocks/>
              </p:cNvSpPr>
              <p:nvPr/>
            </p:nvSpPr>
            <p:spPr bwMode="auto">
              <a:xfrm>
                <a:off x="2405" y="34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60" name="Freeform 6316"/>
              <p:cNvSpPr>
                <a:spLocks/>
              </p:cNvSpPr>
              <p:nvPr/>
            </p:nvSpPr>
            <p:spPr bwMode="auto">
              <a:xfrm>
                <a:off x="2409" y="348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61" name="Freeform 6317"/>
              <p:cNvSpPr>
                <a:spLocks/>
              </p:cNvSpPr>
              <p:nvPr/>
            </p:nvSpPr>
            <p:spPr bwMode="auto">
              <a:xfrm>
                <a:off x="2397" y="34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62" name="Freeform 6318"/>
              <p:cNvSpPr>
                <a:spLocks/>
              </p:cNvSpPr>
              <p:nvPr/>
            </p:nvSpPr>
            <p:spPr bwMode="auto">
              <a:xfrm>
                <a:off x="2388" y="348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63" name="Freeform 6319"/>
              <p:cNvSpPr>
                <a:spLocks/>
              </p:cNvSpPr>
              <p:nvPr/>
            </p:nvSpPr>
            <p:spPr bwMode="auto">
              <a:xfrm>
                <a:off x="2388" y="34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64" name="Freeform 6320"/>
              <p:cNvSpPr>
                <a:spLocks/>
              </p:cNvSpPr>
              <p:nvPr/>
            </p:nvSpPr>
            <p:spPr bwMode="auto">
              <a:xfrm>
                <a:off x="2387" y="34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65" name="Freeform 6321"/>
              <p:cNvSpPr>
                <a:spLocks/>
              </p:cNvSpPr>
              <p:nvPr/>
            </p:nvSpPr>
            <p:spPr bwMode="auto">
              <a:xfrm>
                <a:off x="2393" y="3481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66" name="Freeform 6322"/>
              <p:cNvSpPr>
                <a:spLocks/>
              </p:cNvSpPr>
              <p:nvPr/>
            </p:nvSpPr>
            <p:spPr bwMode="auto">
              <a:xfrm>
                <a:off x="2382" y="348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67" name="Freeform 6323"/>
              <p:cNvSpPr>
                <a:spLocks/>
              </p:cNvSpPr>
              <p:nvPr/>
            </p:nvSpPr>
            <p:spPr bwMode="auto">
              <a:xfrm>
                <a:off x="2364" y="34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68" name="Freeform 6324"/>
              <p:cNvSpPr>
                <a:spLocks/>
              </p:cNvSpPr>
              <p:nvPr/>
            </p:nvSpPr>
            <p:spPr bwMode="auto">
              <a:xfrm>
                <a:off x="2364" y="3484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69" name="Freeform 6325"/>
              <p:cNvSpPr>
                <a:spLocks/>
              </p:cNvSpPr>
              <p:nvPr/>
            </p:nvSpPr>
            <p:spPr bwMode="auto">
              <a:xfrm>
                <a:off x="2454" y="34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70" name="Freeform 6326"/>
              <p:cNvSpPr>
                <a:spLocks/>
              </p:cNvSpPr>
              <p:nvPr/>
            </p:nvSpPr>
            <p:spPr bwMode="auto">
              <a:xfrm>
                <a:off x="2453" y="34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71" name="Freeform 6327"/>
              <p:cNvSpPr>
                <a:spLocks/>
              </p:cNvSpPr>
              <p:nvPr/>
            </p:nvSpPr>
            <p:spPr bwMode="auto">
              <a:xfrm>
                <a:off x="2433" y="34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72" name="Freeform 6328"/>
              <p:cNvSpPr>
                <a:spLocks/>
              </p:cNvSpPr>
              <p:nvPr/>
            </p:nvSpPr>
            <p:spPr bwMode="auto">
              <a:xfrm>
                <a:off x="2415" y="34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73" name="Freeform 6329"/>
              <p:cNvSpPr>
                <a:spLocks/>
              </p:cNvSpPr>
              <p:nvPr/>
            </p:nvSpPr>
            <p:spPr bwMode="auto">
              <a:xfrm>
                <a:off x="2403" y="3487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74" name="Freeform 6330"/>
              <p:cNvSpPr>
                <a:spLocks/>
              </p:cNvSpPr>
              <p:nvPr/>
            </p:nvSpPr>
            <p:spPr bwMode="auto">
              <a:xfrm>
                <a:off x="2402" y="34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3 h 6"/>
                  <a:gd name="T10" fmla="*/ 1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75" name="Freeform 6331"/>
              <p:cNvSpPr>
                <a:spLocks/>
              </p:cNvSpPr>
              <p:nvPr/>
            </p:nvSpPr>
            <p:spPr bwMode="auto">
              <a:xfrm>
                <a:off x="2397" y="34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76" name="Freeform 6332"/>
              <p:cNvSpPr>
                <a:spLocks/>
              </p:cNvSpPr>
              <p:nvPr/>
            </p:nvSpPr>
            <p:spPr bwMode="auto">
              <a:xfrm>
                <a:off x="2400" y="34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77" name="Freeform 6333"/>
              <p:cNvSpPr>
                <a:spLocks/>
              </p:cNvSpPr>
              <p:nvPr/>
            </p:nvSpPr>
            <p:spPr bwMode="auto">
              <a:xfrm>
                <a:off x="2379" y="34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78" name="Freeform 6334"/>
              <p:cNvSpPr>
                <a:spLocks/>
              </p:cNvSpPr>
              <p:nvPr/>
            </p:nvSpPr>
            <p:spPr bwMode="auto">
              <a:xfrm>
                <a:off x="2376" y="34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79" name="Freeform 6335"/>
              <p:cNvSpPr>
                <a:spLocks/>
              </p:cNvSpPr>
              <p:nvPr/>
            </p:nvSpPr>
            <p:spPr bwMode="auto">
              <a:xfrm>
                <a:off x="2373" y="34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80" name="Freeform 6336"/>
              <p:cNvSpPr>
                <a:spLocks/>
              </p:cNvSpPr>
              <p:nvPr/>
            </p:nvSpPr>
            <p:spPr bwMode="auto">
              <a:xfrm>
                <a:off x="2361" y="3489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5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81" name="Freeform 6337"/>
              <p:cNvSpPr>
                <a:spLocks/>
              </p:cNvSpPr>
              <p:nvPr/>
            </p:nvSpPr>
            <p:spPr bwMode="auto">
              <a:xfrm>
                <a:off x="2363" y="34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6 h 6"/>
                  <a:gd name="T12" fmla="*/ 3 w 6"/>
                  <a:gd name="T13" fmla="*/ 6 h 6"/>
                  <a:gd name="T14" fmla="*/ 4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82" name="Freeform 6338"/>
              <p:cNvSpPr>
                <a:spLocks/>
              </p:cNvSpPr>
              <p:nvPr/>
            </p:nvSpPr>
            <p:spPr bwMode="auto">
              <a:xfrm>
                <a:off x="2364" y="3490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2 h 6"/>
                  <a:gd name="T4" fmla="*/ 3 w 6"/>
                  <a:gd name="T5" fmla="*/ 0 h 6"/>
                  <a:gd name="T6" fmla="*/ 2 w 6"/>
                  <a:gd name="T7" fmla="*/ 2 h 6"/>
                  <a:gd name="T8" fmla="*/ 0 w 6"/>
                  <a:gd name="T9" fmla="*/ 3 h 6"/>
                  <a:gd name="T10" fmla="*/ 2 w 6"/>
                  <a:gd name="T11" fmla="*/ 5 h 6"/>
                  <a:gd name="T12" fmla="*/ 3 w 6"/>
                  <a:gd name="T13" fmla="*/ 6 h 6"/>
                  <a:gd name="T14" fmla="*/ 6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2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6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83" name="Freeform 6339"/>
              <p:cNvSpPr>
                <a:spLocks/>
              </p:cNvSpPr>
              <p:nvPr/>
            </p:nvSpPr>
            <p:spPr bwMode="auto">
              <a:xfrm>
                <a:off x="2016" y="348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1 h 6"/>
                  <a:gd name="T4" fmla="*/ 3 w 6"/>
                  <a:gd name="T5" fmla="*/ 0 h 6"/>
                  <a:gd name="T6" fmla="*/ 2 w 6"/>
                  <a:gd name="T7" fmla="*/ 1 h 6"/>
                  <a:gd name="T8" fmla="*/ 0 w 6"/>
                  <a:gd name="T9" fmla="*/ 3 h 6"/>
                  <a:gd name="T10" fmla="*/ 2 w 6"/>
                  <a:gd name="T11" fmla="*/ 6 h 6"/>
                  <a:gd name="T12" fmla="*/ 3 w 6"/>
                  <a:gd name="T13" fmla="*/ 6 h 6"/>
                  <a:gd name="T14" fmla="*/ 6 w 6"/>
                  <a:gd name="T15" fmla="*/ 6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84" name="Freeform 6340"/>
              <p:cNvSpPr>
                <a:spLocks/>
              </p:cNvSpPr>
              <p:nvPr/>
            </p:nvSpPr>
            <p:spPr bwMode="auto">
              <a:xfrm>
                <a:off x="2460" y="3493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5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85" name="Freeform 6341"/>
              <p:cNvSpPr>
                <a:spLocks/>
              </p:cNvSpPr>
              <p:nvPr/>
            </p:nvSpPr>
            <p:spPr bwMode="auto">
              <a:xfrm>
                <a:off x="2430" y="3492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5 w 6"/>
                  <a:gd name="T3" fmla="*/ 1 h 6"/>
                  <a:gd name="T4" fmla="*/ 3 w 6"/>
                  <a:gd name="T5" fmla="*/ 0 h 6"/>
                  <a:gd name="T6" fmla="*/ 0 w 6"/>
                  <a:gd name="T7" fmla="*/ 1 h 6"/>
                  <a:gd name="T8" fmla="*/ 0 w 6"/>
                  <a:gd name="T9" fmla="*/ 3 h 6"/>
                  <a:gd name="T10" fmla="*/ 0 w 6"/>
                  <a:gd name="T11" fmla="*/ 4 h 6"/>
                  <a:gd name="T12" fmla="*/ 3 w 6"/>
                  <a:gd name="T13" fmla="*/ 6 h 6"/>
                  <a:gd name="T14" fmla="*/ 5 w 6"/>
                  <a:gd name="T15" fmla="*/ 4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59686" name="Freeform 6342"/>
              <p:cNvSpPr>
                <a:spLocks/>
              </p:cNvSpPr>
              <p:nvPr/>
            </p:nvSpPr>
            <p:spPr bwMode="auto">
              <a:xfrm>
                <a:off x="2432" y="3496"/>
                <a:ext cx="6" cy="6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2 h 6"/>
                  <a:gd name="T4" fmla="*/ 3 w 6"/>
                  <a:gd name="T5" fmla="*/ 0 h 6"/>
                  <a:gd name="T6" fmla="*/ 0 w 6"/>
                  <a:gd name="T7" fmla="*/ 2 h 6"/>
                  <a:gd name="T8" fmla="*/ 0 w 6"/>
                  <a:gd name="T9" fmla="*/ 3 h 6"/>
                  <a:gd name="T10" fmla="*/ 0 w 6"/>
                  <a:gd name="T11" fmla="*/ 5 h 6"/>
                  <a:gd name="T12" fmla="*/ 3 w 6"/>
                  <a:gd name="T13" fmla="*/ 6 h 6"/>
                  <a:gd name="T14" fmla="*/ 4 w 6"/>
                  <a:gd name="T15" fmla="*/ 5 h 6"/>
                  <a:gd name="T16" fmla="*/ 6 w 6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lnTo>
                      <a:pt x="4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959688" name="Freeform 6344"/>
            <p:cNvSpPr>
              <a:spLocks/>
            </p:cNvSpPr>
            <p:nvPr/>
          </p:nvSpPr>
          <p:spPr bwMode="auto">
            <a:xfrm>
              <a:off x="2409" y="3495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1 h 6"/>
                <a:gd name="T4" fmla="*/ 3 w 6"/>
                <a:gd name="T5" fmla="*/ 0 h 6"/>
                <a:gd name="T6" fmla="*/ 2 w 6"/>
                <a:gd name="T7" fmla="*/ 1 h 6"/>
                <a:gd name="T8" fmla="*/ 0 w 6"/>
                <a:gd name="T9" fmla="*/ 3 h 6"/>
                <a:gd name="T10" fmla="*/ 2 w 6"/>
                <a:gd name="T11" fmla="*/ 4 h 6"/>
                <a:gd name="T12" fmla="*/ 3 w 6"/>
                <a:gd name="T13" fmla="*/ 6 h 6"/>
                <a:gd name="T14" fmla="*/ 6 w 6"/>
                <a:gd name="T15" fmla="*/ 4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3" y="6"/>
                  </a:lnTo>
                  <a:lnTo>
                    <a:pt x="6" y="4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689" name="Freeform 6345"/>
            <p:cNvSpPr>
              <a:spLocks/>
            </p:cNvSpPr>
            <p:nvPr/>
          </p:nvSpPr>
          <p:spPr bwMode="auto">
            <a:xfrm>
              <a:off x="2409" y="3495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1 h 6"/>
                <a:gd name="T4" fmla="*/ 3 w 6"/>
                <a:gd name="T5" fmla="*/ 0 h 6"/>
                <a:gd name="T6" fmla="*/ 2 w 6"/>
                <a:gd name="T7" fmla="*/ 1 h 6"/>
                <a:gd name="T8" fmla="*/ 0 w 6"/>
                <a:gd name="T9" fmla="*/ 3 h 6"/>
                <a:gd name="T10" fmla="*/ 2 w 6"/>
                <a:gd name="T11" fmla="*/ 4 h 6"/>
                <a:gd name="T12" fmla="*/ 3 w 6"/>
                <a:gd name="T13" fmla="*/ 6 h 6"/>
                <a:gd name="T14" fmla="*/ 6 w 6"/>
                <a:gd name="T15" fmla="*/ 4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3" y="6"/>
                  </a:lnTo>
                  <a:lnTo>
                    <a:pt x="6" y="4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690" name="Freeform 6346"/>
            <p:cNvSpPr>
              <a:spLocks/>
            </p:cNvSpPr>
            <p:nvPr/>
          </p:nvSpPr>
          <p:spPr bwMode="auto">
            <a:xfrm>
              <a:off x="2408" y="3492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1 h 6"/>
                <a:gd name="T4" fmla="*/ 3 w 6"/>
                <a:gd name="T5" fmla="*/ 0 h 6"/>
                <a:gd name="T6" fmla="*/ 1 w 6"/>
                <a:gd name="T7" fmla="*/ 1 h 6"/>
                <a:gd name="T8" fmla="*/ 0 w 6"/>
                <a:gd name="T9" fmla="*/ 3 h 6"/>
                <a:gd name="T10" fmla="*/ 1 w 6"/>
                <a:gd name="T11" fmla="*/ 4 h 6"/>
                <a:gd name="T12" fmla="*/ 3 w 6"/>
                <a:gd name="T13" fmla="*/ 6 h 6"/>
                <a:gd name="T14" fmla="*/ 6 w 6"/>
                <a:gd name="T15" fmla="*/ 4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3" y="6"/>
                  </a:lnTo>
                  <a:lnTo>
                    <a:pt x="6" y="4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691" name="Freeform 6347"/>
            <p:cNvSpPr>
              <a:spLocks/>
            </p:cNvSpPr>
            <p:nvPr/>
          </p:nvSpPr>
          <p:spPr bwMode="auto">
            <a:xfrm>
              <a:off x="2393" y="3495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1 h 6"/>
                <a:gd name="T4" fmla="*/ 3 w 6"/>
                <a:gd name="T5" fmla="*/ 0 h 6"/>
                <a:gd name="T6" fmla="*/ 0 w 6"/>
                <a:gd name="T7" fmla="*/ 1 h 6"/>
                <a:gd name="T8" fmla="*/ 0 w 6"/>
                <a:gd name="T9" fmla="*/ 3 h 6"/>
                <a:gd name="T10" fmla="*/ 0 w 6"/>
                <a:gd name="T11" fmla="*/ 4 h 6"/>
                <a:gd name="T12" fmla="*/ 3 w 6"/>
                <a:gd name="T13" fmla="*/ 6 h 6"/>
                <a:gd name="T14" fmla="*/ 4 w 6"/>
                <a:gd name="T15" fmla="*/ 4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692" name="Freeform 6348"/>
            <p:cNvSpPr>
              <a:spLocks/>
            </p:cNvSpPr>
            <p:nvPr/>
          </p:nvSpPr>
          <p:spPr bwMode="auto">
            <a:xfrm>
              <a:off x="2388" y="3492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1 h 6"/>
                <a:gd name="T4" fmla="*/ 3 w 6"/>
                <a:gd name="T5" fmla="*/ 0 h 6"/>
                <a:gd name="T6" fmla="*/ 0 w 6"/>
                <a:gd name="T7" fmla="*/ 1 h 6"/>
                <a:gd name="T8" fmla="*/ 0 w 6"/>
                <a:gd name="T9" fmla="*/ 3 h 6"/>
                <a:gd name="T10" fmla="*/ 0 w 6"/>
                <a:gd name="T11" fmla="*/ 4 h 6"/>
                <a:gd name="T12" fmla="*/ 3 w 6"/>
                <a:gd name="T13" fmla="*/ 6 h 6"/>
                <a:gd name="T14" fmla="*/ 5 w 6"/>
                <a:gd name="T15" fmla="*/ 4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3" y="6"/>
                  </a:lnTo>
                  <a:lnTo>
                    <a:pt x="5" y="4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693" name="Freeform 6349"/>
            <p:cNvSpPr>
              <a:spLocks/>
            </p:cNvSpPr>
            <p:nvPr/>
          </p:nvSpPr>
          <p:spPr bwMode="auto">
            <a:xfrm>
              <a:off x="2310" y="3493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2 h 6"/>
                <a:gd name="T4" fmla="*/ 3 w 6"/>
                <a:gd name="T5" fmla="*/ 0 h 6"/>
                <a:gd name="T6" fmla="*/ 2 w 6"/>
                <a:gd name="T7" fmla="*/ 2 h 6"/>
                <a:gd name="T8" fmla="*/ 0 w 6"/>
                <a:gd name="T9" fmla="*/ 3 h 6"/>
                <a:gd name="T10" fmla="*/ 2 w 6"/>
                <a:gd name="T11" fmla="*/ 5 h 6"/>
                <a:gd name="T12" fmla="*/ 3 w 6"/>
                <a:gd name="T13" fmla="*/ 6 h 6"/>
                <a:gd name="T14" fmla="*/ 6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6"/>
                  </a:lnTo>
                  <a:lnTo>
                    <a:pt x="6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694" name="Freeform 6350"/>
            <p:cNvSpPr>
              <a:spLocks/>
            </p:cNvSpPr>
            <p:nvPr/>
          </p:nvSpPr>
          <p:spPr bwMode="auto">
            <a:xfrm>
              <a:off x="2285" y="3493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2 h 6"/>
                <a:gd name="T4" fmla="*/ 3 w 6"/>
                <a:gd name="T5" fmla="*/ 0 h 6"/>
                <a:gd name="T6" fmla="*/ 0 w 6"/>
                <a:gd name="T7" fmla="*/ 2 h 6"/>
                <a:gd name="T8" fmla="*/ 0 w 6"/>
                <a:gd name="T9" fmla="*/ 3 h 6"/>
                <a:gd name="T10" fmla="*/ 0 w 6"/>
                <a:gd name="T11" fmla="*/ 5 h 6"/>
                <a:gd name="T12" fmla="*/ 3 w 6"/>
                <a:gd name="T13" fmla="*/ 6 h 6"/>
                <a:gd name="T14" fmla="*/ 4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695" name="Freeform 6351"/>
            <p:cNvSpPr>
              <a:spLocks/>
            </p:cNvSpPr>
            <p:nvPr/>
          </p:nvSpPr>
          <p:spPr bwMode="auto">
            <a:xfrm>
              <a:off x="2226" y="3492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1 h 6"/>
                <a:gd name="T4" fmla="*/ 3 w 6"/>
                <a:gd name="T5" fmla="*/ 0 h 6"/>
                <a:gd name="T6" fmla="*/ 2 w 6"/>
                <a:gd name="T7" fmla="*/ 1 h 6"/>
                <a:gd name="T8" fmla="*/ 0 w 6"/>
                <a:gd name="T9" fmla="*/ 3 h 6"/>
                <a:gd name="T10" fmla="*/ 2 w 6"/>
                <a:gd name="T11" fmla="*/ 4 h 6"/>
                <a:gd name="T12" fmla="*/ 3 w 6"/>
                <a:gd name="T13" fmla="*/ 6 h 6"/>
                <a:gd name="T14" fmla="*/ 6 w 6"/>
                <a:gd name="T15" fmla="*/ 4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3" y="6"/>
                  </a:lnTo>
                  <a:lnTo>
                    <a:pt x="6" y="4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696" name="Freeform 6352"/>
            <p:cNvSpPr>
              <a:spLocks/>
            </p:cNvSpPr>
            <p:nvPr/>
          </p:nvSpPr>
          <p:spPr bwMode="auto">
            <a:xfrm>
              <a:off x="2499" y="3501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1 h 6"/>
                <a:gd name="T4" fmla="*/ 3 w 6"/>
                <a:gd name="T5" fmla="*/ 0 h 6"/>
                <a:gd name="T6" fmla="*/ 0 w 6"/>
                <a:gd name="T7" fmla="*/ 1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697" name="Freeform 6353"/>
            <p:cNvSpPr>
              <a:spLocks/>
            </p:cNvSpPr>
            <p:nvPr/>
          </p:nvSpPr>
          <p:spPr bwMode="auto">
            <a:xfrm>
              <a:off x="2457" y="3502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2 h 6"/>
                <a:gd name="T4" fmla="*/ 3 w 6"/>
                <a:gd name="T5" fmla="*/ 0 h 6"/>
                <a:gd name="T6" fmla="*/ 2 w 6"/>
                <a:gd name="T7" fmla="*/ 2 h 6"/>
                <a:gd name="T8" fmla="*/ 0 w 6"/>
                <a:gd name="T9" fmla="*/ 3 h 6"/>
                <a:gd name="T10" fmla="*/ 2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2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698" name="Freeform 6354"/>
            <p:cNvSpPr>
              <a:spLocks/>
            </p:cNvSpPr>
            <p:nvPr/>
          </p:nvSpPr>
          <p:spPr bwMode="auto">
            <a:xfrm>
              <a:off x="2433" y="3498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0 h 6"/>
                <a:gd name="T4" fmla="*/ 3 w 6"/>
                <a:gd name="T5" fmla="*/ 0 h 6"/>
                <a:gd name="T6" fmla="*/ 0 w 6"/>
                <a:gd name="T7" fmla="*/ 0 h 6"/>
                <a:gd name="T8" fmla="*/ 0 w 6"/>
                <a:gd name="T9" fmla="*/ 3 h 6"/>
                <a:gd name="T10" fmla="*/ 0 w 6"/>
                <a:gd name="T11" fmla="*/ 4 h 6"/>
                <a:gd name="T12" fmla="*/ 3 w 6"/>
                <a:gd name="T13" fmla="*/ 6 h 6"/>
                <a:gd name="T14" fmla="*/ 5 w 6"/>
                <a:gd name="T15" fmla="*/ 4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3" y="6"/>
                  </a:lnTo>
                  <a:lnTo>
                    <a:pt x="5" y="4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699" name="Freeform 6355"/>
            <p:cNvSpPr>
              <a:spLocks/>
            </p:cNvSpPr>
            <p:nvPr/>
          </p:nvSpPr>
          <p:spPr bwMode="auto">
            <a:xfrm>
              <a:off x="2427" y="3498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0 h 6"/>
                <a:gd name="T4" fmla="*/ 3 w 6"/>
                <a:gd name="T5" fmla="*/ 0 h 6"/>
                <a:gd name="T6" fmla="*/ 0 w 6"/>
                <a:gd name="T7" fmla="*/ 0 h 6"/>
                <a:gd name="T8" fmla="*/ 0 w 6"/>
                <a:gd name="T9" fmla="*/ 3 h 6"/>
                <a:gd name="T10" fmla="*/ 0 w 6"/>
                <a:gd name="T11" fmla="*/ 4 h 6"/>
                <a:gd name="T12" fmla="*/ 3 w 6"/>
                <a:gd name="T13" fmla="*/ 6 h 6"/>
                <a:gd name="T14" fmla="*/ 5 w 6"/>
                <a:gd name="T15" fmla="*/ 4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3" y="6"/>
                  </a:lnTo>
                  <a:lnTo>
                    <a:pt x="5" y="4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00" name="Freeform 6356"/>
            <p:cNvSpPr>
              <a:spLocks/>
            </p:cNvSpPr>
            <p:nvPr/>
          </p:nvSpPr>
          <p:spPr bwMode="auto">
            <a:xfrm>
              <a:off x="2370" y="3195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1 h 6"/>
                <a:gd name="T4" fmla="*/ 3 w 6"/>
                <a:gd name="T5" fmla="*/ 0 h 6"/>
                <a:gd name="T6" fmla="*/ 2 w 6"/>
                <a:gd name="T7" fmla="*/ 1 h 6"/>
                <a:gd name="T8" fmla="*/ 0 w 6"/>
                <a:gd name="T9" fmla="*/ 3 h 6"/>
                <a:gd name="T10" fmla="*/ 2 w 6"/>
                <a:gd name="T11" fmla="*/ 6 h 6"/>
                <a:gd name="T12" fmla="*/ 3 w 6"/>
                <a:gd name="T13" fmla="*/ 6 h 6"/>
                <a:gd name="T14" fmla="*/ 6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6"/>
                  </a:lnTo>
                  <a:lnTo>
                    <a:pt x="3" y="6"/>
                  </a:lnTo>
                  <a:lnTo>
                    <a:pt x="6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01" name="Freeform 6357"/>
            <p:cNvSpPr>
              <a:spLocks/>
            </p:cNvSpPr>
            <p:nvPr/>
          </p:nvSpPr>
          <p:spPr bwMode="auto">
            <a:xfrm>
              <a:off x="2313" y="3199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2 h 6"/>
                <a:gd name="T4" fmla="*/ 3 w 6"/>
                <a:gd name="T5" fmla="*/ 0 h 6"/>
                <a:gd name="T6" fmla="*/ 2 w 6"/>
                <a:gd name="T7" fmla="*/ 2 h 6"/>
                <a:gd name="T8" fmla="*/ 0 w 6"/>
                <a:gd name="T9" fmla="*/ 3 h 6"/>
                <a:gd name="T10" fmla="*/ 2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2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02" name="Freeform 6358"/>
            <p:cNvSpPr>
              <a:spLocks/>
            </p:cNvSpPr>
            <p:nvPr/>
          </p:nvSpPr>
          <p:spPr bwMode="auto">
            <a:xfrm>
              <a:off x="2274" y="3195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1 h 6"/>
                <a:gd name="T4" fmla="*/ 3 w 6"/>
                <a:gd name="T5" fmla="*/ 0 h 6"/>
                <a:gd name="T6" fmla="*/ 0 w 6"/>
                <a:gd name="T7" fmla="*/ 1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03" name="Freeform 6359"/>
            <p:cNvSpPr>
              <a:spLocks/>
            </p:cNvSpPr>
            <p:nvPr/>
          </p:nvSpPr>
          <p:spPr bwMode="auto">
            <a:xfrm>
              <a:off x="2379" y="3201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1 h 6"/>
                <a:gd name="T4" fmla="*/ 3 w 6"/>
                <a:gd name="T5" fmla="*/ 0 h 6"/>
                <a:gd name="T6" fmla="*/ 0 w 6"/>
                <a:gd name="T7" fmla="*/ 1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04" name="Freeform 6360"/>
            <p:cNvSpPr>
              <a:spLocks/>
            </p:cNvSpPr>
            <p:nvPr/>
          </p:nvSpPr>
          <p:spPr bwMode="auto">
            <a:xfrm>
              <a:off x="2274" y="3201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1 h 6"/>
                <a:gd name="T4" fmla="*/ 3 w 6"/>
                <a:gd name="T5" fmla="*/ 0 h 6"/>
                <a:gd name="T6" fmla="*/ 0 w 6"/>
                <a:gd name="T7" fmla="*/ 1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05" name="Freeform 6361"/>
            <p:cNvSpPr>
              <a:spLocks/>
            </p:cNvSpPr>
            <p:nvPr/>
          </p:nvSpPr>
          <p:spPr bwMode="auto">
            <a:xfrm>
              <a:off x="2150" y="3202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2 h 6"/>
                <a:gd name="T4" fmla="*/ 3 w 6"/>
                <a:gd name="T5" fmla="*/ 0 h 6"/>
                <a:gd name="T6" fmla="*/ 1 w 6"/>
                <a:gd name="T7" fmla="*/ 2 h 6"/>
                <a:gd name="T8" fmla="*/ 0 w 6"/>
                <a:gd name="T9" fmla="*/ 3 h 6"/>
                <a:gd name="T10" fmla="*/ 1 w 6"/>
                <a:gd name="T11" fmla="*/ 5 h 6"/>
                <a:gd name="T12" fmla="*/ 3 w 6"/>
                <a:gd name="T13" fmla="*/ 6 h 6"/>
                <a:gd name="T14" fmla="*/ 6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2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6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06" name="Freeform 6362"/>
            <p:cNvSpPr>
              <a:spLocks/>
            </p:cNvSpPr>
            <p:nvPr/>
          </p:nvSpPr>
          <p:spPr bwMode="auto">
            <a:xfrm>
              <a:off x="2130" y="3210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0 h 6"/>
                <a:gd name="T4" fmla="*/ 3 w 6"/>
                <a:gd name="T5" fmla="*/ 0 h 6"/>
                <a:gd name="T6" fmla="*/ 0 w 6"/>
                <a:gd name="T7" fmla="*/ 0 h 6"/>
                <a:gd name="T8" fmla="*/ 0 w 6"/>
                <a:gd name="T9" fmla="*/ 3 h 6"/>
                <a:gd name="T10" fmla="*/ 0 w 6"/>
                <a:gd name="T11" fmla="*/ 4 h 6"/>
                <a:gd name="T12" fmla="*/ 3 w 6"/>
                <a:gd name="T13" fmla="*/ 6 h 6"/>
                <a:gd name="T14" fmla="*/ 5 w 6"/>
                <a:gd name="T15" fmla="*/ 4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3" y="6"/>
                  </a:lnTo>
                  <a:lnTo>
                    <a:pt x="5" y="4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07" name="Freeform 6363"/>
            <p:cNvSpPr>
              <a:spLocks/>
            </p:cNvSpPr>
            <p:nvPr/>
          </p:nvSpPr>
          <p:spPr bwMode="auto">
            <a:xfrm>
              <a:off x="2298" y="3214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2 h 6"/>
                <a:gd name="T4" fmla="*/ 3 w 6"/>
                <a:gd name="T5" fmla="*/ 0 h 6"/>
                <a:gd name="T6" fmla="*/ 2 w 6"/>
                <a:gd name="T7" fmla="*/ 2 h 6"/>
                <a:gd name="T8" fmla="*/ 0 w 6"/>
                <a:gd name="T9" fmla="*/ 3 h 6"/>
                <a:gd name="T10" fmla="*/ 2 w 6"/>
                <a:gd name="T11" fmla="*/ 6 h 6"/>
                <a:gd name="T12" fmla="*/ 3 w 6"/>
                <a:gd name="T13" fmla="*/ 6 h 6"/>
                <a:gd name="T14" fmla="*/ 6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2" y="6"/>
                  </a:lnTo>
                  <a:lnTo>
                    <a:pt x="3" y="6"/>
                  </a:lnTo>
                  <a:lnTo>
                    <a:pt x="6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08" name="Freeform 6364"/>
            <p:cNvSpPr>
              <a:spLocks/>
            </p:cNvSpPr>
            <p:nvPr/>
          </p:nvSpPr>
          <p:spPr bwMode="auto">
            <a:xfrm>
              <a:off x="2285" y="3216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1 h 6"/>
                <a:gd name="T4" fmla="*/ 3 w 6"/>
                <a:gd name="T5" fmla="*/ 0 h 6"/>
                <a:gd name="T6" fmla="*/ 0 w 6"/>
                <a:gd name="T7" fmla="*/ 1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4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09" name="Freeform 6365"/>
            <p:cNvSpPr>
              <a:spLocks/>
            </p:cNvSpPr>
            <p:nvPr/>
          </p:nvSpPr>
          <p:spPr bwMode="auto">
            <a:xfrm>
              <a:off x="2391" y="3225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1 h 6"/>
                <a:gd name="T4" fmla="*/ 3 w 6"/>
                <a:gd name="T5" fmla="*/ 0 h 6"/>
                <a:gd name="T6" fmla="*/ 0 w 6"/>
                <a:gd name="T7" fmla="*/ 1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10" name="Freeform 6366"/>
            <p:cNvSpPr>
              <a:spLocks/>
            </p:cNvSpPr>
            <p:nvPr/>
          </p:nvSpPr>
          <p:spPr bwMode="auto">
            <a:xfrm>
              <a:off x="2363" y="3238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2 h 6"/>
                <a:gd name="T4" fmla="*/ 3 w 6"/>
                <a:gd name="T5" fmla="*/ 0 h 6"/>
                <a:gd name="T6" fmla="*/ 0 w 6"/>
                <a:gd name="T7" fmla="*/ 2 h 6"/>
                <a:gd name="T8" fmla="*/ 0 w 6"/>
                <a:gd name="T9" fmla="*/ 3 h 6"/>
                <a:gd name="T10" fmla="*/ 0 w 6"/>
                <a:gd name="T11" fmla="*/ 5 h 6"/>
                <a:gd name="T12" fmla="*/ 3 w 6"/>
                <a:gd name="T13" fmla="*/ 6 h 6"/>
                <a:gd name="T14" fmla="*/ 4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11" name="Freeform 6367"/>
            <p:cNvSpPr>
              <a:spLocks/>
            </p:cNvSpPr>
            <p:nvPr/>
          </p:nvSpPr>
          <p:spPr bwMode="auto">
            <a:xfrm>
              <a:off x="2322" y="3241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2 h 6"/>
                <a:gd name="T4" fmla="*/ 3 w 6"/>
                <a:gd name="T5" fmla="*/ 0 h 6"/>
                <a:gd name="T6" fmla="*/ 0 w 6"/>
                <a:gd name="T7" fmla="*/ 2 h 6"/>
                <a:gd name="T8" fmla="*/ 0 w 6"/>
                <a:gd name="T9" fmla="*/ 3 h 6"/>
                <a:gd name="T10" fmla="*/ 0 w 6"/>
                <a:gd name="T11" fmla="*/ 5 h 6"/>
                <a:gd name="T12" fmla="*/ 3 w 6"/>
                <a:gd name="T13" fmla="*/ 6 h 6"/>
                <a:gd name="T14" fmla="*/ 5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6"/>
                  </a:lnTo>
                  <a:lnTo>
                    <a:pt x="5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12" name="Freeform 6368"/>
            <p:cNvSpPr>
              <a:spLocks/>
            </p:cNvSpPr>
            <p:nvPr/>
          </p:nvSpPr>
          <p:spPr bwMode="auto">
            <a:xfrm>
              <a:off x="2130" y="3240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1 h 6"/>
                <a:gd name="T4" fmla="*/ 3 w 6"/>
                <a:gd name="T5" fmla="*/ 0 h 6"/>
                <a:gd name="T6" fmla="*/ 2 w 6"/>
                <a:gd name="T7" fmla="*/ 1 h 6"/>
                <a:gd name="T8" fmla="*/ 0 w 6"/>
                <a:gd name="T9" fmla="*/ 3 h 6"/>
                <a:gd name="T10" fmla="*/ 2 w 6"/>
                <a:gd name="T11" fmla="*/ 4 h 6"/>
                <a:gd name="T12" fmla="*/ 3 w 6"/>
                <a:gd name="T13" fmla="*/ 6 h 6"/>
                <a:gd name="T14" fmla="*/ 6 w 6"/>
                <a:gd name="T15" fmla="*/ 4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3" y="6"/>
                  </a:lnTo>
                  <a:lnTo>
                    <a:pt x="6" y="4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13" name="Freeform 6369"/>
            <p:cNvSpPr>
              <a:spLocks/>
            </p:cNvSpPr>
            <p:nvPr/>
          </p:nvSpPr>
          <p:spPr bwMode="auto">
            <a:xfrm>
              <a:off x="2087" y="3237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1 h 6"/>
                <a:gd name="T4" fmla="*/ 3 w 6"/>
                <a:gd name="T5" fmla="*/ 0 h 6"/>
                <a:gd name="T6" fmla="*/ 1 w 6"/>
                <a:gd name="T7" fmla="*/ 1 h 6"/>
                <a:gd name="T8" fmla="*/ 0 w 6"/>
                <a:gd name="T9" fmla="*/ 3 h 6"/>
                <a:gd name="T10" fmla="*/ 1 w 6"/>
                <a:gd name="T11" fmla="*/ 6 h 6"/>
                <a:gd name="T12" fmla="*/ 3 w 6"/>
                <a:gd name="T13" fmla="*/ 6 h 6"/>
                <a:gd name="T14" fmla="*/ 6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6"/>
                  </a:lnTo>
                  <a:lnTo>
                    <a:pt x="3" y="6"/>
                  </a:lnTo>
                  <a:lnTo>
                    <a:pt x="6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14" name="Freeform 6370"/>
            <p:cNvSpPr>
              <a:spLocks/>
            </p:cNvSpPr>
            <p:nvPr/>
          </p:nvSpPr>
          <p:spPr bwMode="auto">
            <a:xfrm>
              <a:off x="2364" y="3252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1 h 6"/>
                <a:gd name="T4" fmla="*/ 3 w 6"/>
                <a:gd name="T5" fmla="*/ 0 h 6"/>
                <a:gd name="T6" fmla="*/ 0 w 6"/>
                <a:gd name="T7" fmla="*/ 1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15" name="Freeform 6371"/>
            <p:cNvSpPr>
              <a:spLocks/>
            </p:cNvSpPr>
            <p:nvPr/>
          </p:nvSpPr>
          <p:spPr bwMode="auto">
            <a:xfrm>
              <a:off x="2349" y="3252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1 h 6"/>
                <a:gd name="T4" fmla="*/ 3 w 6"/>
                <a:gd name="T5" fmla="*/ 0 h 6"/>
                <a:gd name="T6" fmla="*/ 2 w 6"/>
                <a:gd name="T7" fmla="*/ 1 h 6"/>
                <a:gd name="T8" fmla="*/ 0 w 6"/>
                <a:gd name="T9" fmla="*/ 3 h 6"/>
                <a:gd name="T10" fmla="*/ 2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16" name="Freeform 6372"/>
            <p:cNvSpPr>
              <a:spLocks/>
            </p:cNvSpPr>
            <p:nvPr/>
          </p:nvSpPr>
          <p:spPr bwMode="auto">
            <a:xfrm>
              <a:off x="1992" y="3250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2 h 6"/>
                <a:gd name="T4" fmla="*/ 3 w 6"/>
                <a:gd name="T5" fmla="*/ 0 h 6"/>
                <a:gd name="T6" fmla="*/ 0 w 6"/>
                <a:gd name="T7" fmla="*/ 2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17" name="Freeform 6373"/>
            <p:cNvSpPr>
              <a:spLocks/>
            </p:cNvSpPr>
            <p:nvPr/>
          </p:nvSpPr>
          <p:spPr bwMode="auto">
            <a:xfrm>
              <a:off x="2136" y="3258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0 h 6"/>
                <a:gd name="T4" fmla="*/ 3 w 6"/>
                <a:gd name="T5" fmla="*/ 0 h 6"/>
                <a:gd name="T6" fmla="*/ 0 w 6"/>
                <a:gd name="T7" fmla="*/ 0 h 6"/>
                <a:gd name="T8" fmla="*/ 0 w 6"/>
                <a:gd name="T9" fmla="*/ 3 h 6"/>
                <a:gd name="T10" fmla="*/ 0 w 6"/>
                <a:gd name="T11" fmla="*/ 4 h 6"/>
                <a:gd name="T12" fmla="*/ 3 w 6"/>
                <a:gd name="T13" fmla="*/ 6 h 6"/>
                <a:gd name="T14" fmla="*/ 5 w 6"/>
                <a:gd name="T15" fmla="*/ 4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3" y="6"/>
                  </a:lnTo>
                  <a:lnTo>
                    <a:pt x="5" y="4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18" name="Freeform 6374"/>
            <p:cNvSpPr>
              <a:spLocks/>
            </p:cNvSpPr>
            <p:nvPr/>
          </p:nvSpPr>
          <p:spPr bwMode="auto">
            <a:xfrm>
              <a:off x="2382" y="3268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2 h 6"/>
                <a:gd name="T4" fmla="*/ 3 w 6"/>
                <a:gd name="T5" fmla="*/ 0 h 6"/>
                <a:gd name="T6" fmla="*/ 2 w 6"/>
                <a:gd name="T7" fmla="*/ 2 h 6"/>
                <a:gd name="T8" fmla="*/ 0 w 6"/>
                <a:gd name="T9" fmla="*/ 3 h 6"/>
                <a:gd name="T10" fmla="*/ 2 w 6"/>
                <a:gd name="T11" fmla="*/ 6 h 6"/>
                <a:gd name="T12" fmla="*/ 3 w 6"/>
                <a:gd name="T13" fmla="*/ 6 h 6"/>
                <a:gd name="T14" fmla="*/ 6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2" y="6"/>
                  </a:lnTo>
                  <a:lnTo>
                    <a:pt x="3" y="6"/>
                  </a:lnTo>
                  <a:lnTo>
                    <a:pt x="6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19" name="Freeform 6375"/>
            <p:cNvSpPr>
              <a:spLocks/>
            </p:cNvSpPr>
            <p:nvPr/>
          </p:nvSpPr>
          <p:spPr bwMode="auto">
            <a:xfrm>
              <a:off x="2361" y="3271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2 h 6"/>
                <a:gd name="T4" fmla="*/ 3 w 6"/>
                <a:gd name="T5" fmla="*/ 0 h 6"/>
                <a:gd name="T6" fmla="*/ 0 w 6"/>
                <a:gd name="T7" fmla="*/ 2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20" name="Freeform 6376"/>
            <p:cNvSpPr>
              <a:spLocks/>
            </p:cNvSpPr>
            <p:nvPr/>
          </p:nvSpPr>
          <p:spPr bwMode="auto">
            <a:xfrm>
              <a:off x="1995" y="3268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2 h 6"/>
                <a:gd name="T4" fmla="*/ 3 w 6"/>
                <a:gd name="T5" fmla="*/ 0 h 6"/>
                <a:gd name="T6" fmla="*/ 0 w 6"/>
                <a:gd name="T7" fmla="*/ 2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21" name="Freeform 6377"/>
            <p:cNvSpPr>
              <a:spLocks/>
            </p:cNvSpPr>
            <p:nvPr/>
          </p:nvSpPr>
          <p:spPr bwMode="auto">
            <a:xfrm>
              <a:off x="2345" y="3274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2 h 6"/>
                <a:gd name="T4" fmla="*/ 3 w 6"/>
                <a:gd name="T5" fmla="*/ 0 h 6"/>
                <a:gd name="T6" fmla="*/ 0 w 6"/>
                <a:gd name="T7" fmla="*/ 2 h 6"/>
                <a:gd name="T8" fmla="*/ 0 w 6"/>
                <a:gd name="T9" fmla="*/ 3 h 6"/>
                <a:gd name="T10" fmla="*/ 0 w 6"/>
                <a:gd name="T11" fmla="*/ 5 h 6"/>
                <a:gd name="T12" fmla="*/ 3 w 6"/>
                <a:gd name="T13" fmla="*/ 6 h 6"/>
                <a:gd name="T14" fmla="*/ 4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22" name="Freeform 6378"/>
            <p:cNvSpPr>
              <a:spLocks/>
            </p:cNvSpPr>
            <p:nvPr/>
          </p:nvSpPr>
          <p:spPr bwMode="auto">
            <a:xfrm>
              <a:off x="2213" y="3274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2 h 6"/>
                <a:gd name="T4" fmla="*/ 3 w 6"/>
                <a:gd name="T5" fmla="*/ 0 h 6"/>
                <a:gd name="T6" fmla="*/ 0 w 6"/>
                <a:gd name="T7" fmla="*/ 2 h 6"/>
                <a:gd name="T8" fmla="*/ 0 w 6"/>
                <a:gd name="T9" fmla="*/ 3 h 6"/>
                <a:gd name="T10" fmla="*/ 0 w 6"/>
                <a:gd name="T11" fmla="*/ 5 h 6"/>
                <a:gd name="T12" fmla="*/ 3 w 6"/>
                <a:gd name="T13" fmla="*/ 6 h 6"/>
                <a:gd name="T14" fmla="*/ 4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23" name="Freeform 6379"/>
            <p:cNvSpPr>
              <a:spLocks/>
            </p:cNvSpPr>
            <p:nvPr/>
          </p:nvSpPr>
          <p:spPr bwMode="auto">
            <a:xfrm>
              <a:off x="2072" y="3277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2 h 6"/>
                <a:gd name="T4" fmla="*/ 3 w 6"/>
                <a:gd name="T5" fmla="*/ 0 h 6"/>
                <a:gd name="T6" fmla="*/ 0 w 6"/>
                <a:gd name="T7" fmla="*/ 2 h 6"/>
                <a:gd name="T8" fmla="*/ 0 w 6"/>
                <a:gd name="T9" fmla="*/ 3 h 6"/>
                <a:gd name="T10" fmla="*/ 0 w 6"/>
                <a:gd name="T11" fmla="*/ 5 h 6"/>
                <a:gd name="T12" fmla="*/ 3 w 6"/>
                <a:gd name="T13" fmla="*/ 6 h 6"/>
                <a:gd name="T14" fmla="*/ 4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24" name="Freeform 6380"/>
            <p:cNvSpPr>
              <a:spLocks/>
            </p:cNvSpPr>
            <p:nvPr/>
          </p:nvSpPr>
          <p:spPr bwMode="auto">
            <a:xfrm>
              <a:off x="2439" y="3277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2 h 6"/>
                <a:gd name="T4" fmla="*/ 3 w 6"/>
                <a:gd name="T5" fmla="*/ 0 h 6"/>
                <a:gd name="T6" fmla="*/ 2 w 6"/>
                <a:gd name="T7" fmla="*/ 2 h 6"/>
                <a:gd name="T8" fmla="*/ 0 w 6"/>
                <a:gd name="T9" fmla="*/ 3 h 6"/>
                <a:gd name="T10" fmla="*/ 2 w 6"/>
                <a:gd name="T11" fmla="*/ 5 h 6"/>
                <a:gd name="T12" fmla="*/ 3 w 6"/>
                <a:gd name="T13" fmla="*/ 6 h 6"/>
                <a:gd name="T14" fmla="*/ 6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6"/>
                  </a:lnTo>
                  <a:lnTo>
                    <a:pt x="6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25" name="Freeform 6381"/>
            <p:cNvSpPr>
              <a:spLocks/>
            </p:cNvSpPr>
            <p:nvPr/>
          </p:nvSpPr>
          <p:spPr bwMode="auto">
            <a:xfrm>
              <a:off x="2393" y="3280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2 h 6"/>
                <a:gd name="T4" fmla="*/ 3 w 6"/>
                <a:gd name="T5" fmla="*/ 0 h 6"/>
                <a:gd name="T6" fmla="*/ 0 w 6"/>
                <a:gd name="T7" fmla="*/ 2 h 6"/>
                <a:gd name="T8" fmla="*/ 0 w 6"/>
                <a:gd name="T9" fmla="*/ 3 h 6"/>
                <a:gd name="T10" fmla="*/ 0 w 6"/>
                <a:gd name="T11" fmla="*/ 5 h 6"/>
                <a:gd name="T12" fmla="*/ 3 w 6"/>
                <a:gd name="T13" fmla="*/ 6 h 6"/>
                <a:gd name="T14" fmla="*/ 4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26" name="Freeform 6382"/>
            <p:cNvSpPr>
              <a:spLocks/>
            </p:cNvSpPr>
            <p:nvPr/>
          </p:nvSpPr>
          <p:spPr bwMode="auto">
            <a:xfrm>
              <a:off x="2354" y="3279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1 h 6"/>
                <a:gd name="T4" fmla="*/ 3 w 6"/>
                <a:gd name="T5" fmla="*/ 0 h 6"/>
                <a:gd name="T6" fmla="*/ 0 w 6"/>
                <a:gd name="T7" fmla="*/ 1 h 6"/>
                <a:gd name="T8" fmla="*/ 0 w 6"/>
                <a:gd name="T9" fmla="*/ 3 h 6"/>
                <a:gd name="T10" fmla="*/ 0 w 6"/>
                <a:gd name="T11" fmla="*/ 4 h 6"/>
                <a:gd name="T12" fmla="*/ 3 w 6"/>
                <a:gd name="T13" fmla="*/ 6 h 6"/>
                <a:gd name="T14" fmla="*/ 4 w 6"/>
                <a:gd name="T15" fmla="*/ 4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27" name="Freeform 6383"/>
            <p:cNvSpPr>
              <a:spLocks/>
            </p:cNvSpPr>
            <p:nvPr/>
          </p:nvSpPr>
          <p:spPr bwMode="auto">
            <a:xfrm>
              <a:off x="2103" y="3283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0 h 6"/>
                <a:gd name="T4" fmla="*/ 3 w 6"/>
                <a:gd name="T5" fmla="*/ 0 h 6"/>
                <a:gd name="T6" fmla="*/ 0 w 6"/>
                <a:gd name="T7" fmla="*/ 0 h 6"/>
                <a:gd name="T8" fmla="*/ 0 w 6"/>
                <a:gd name="T9" fmla="*/ 3 h 6"/>
                <a:gd name="T10" fmla="*/ 0 w 6"/>
                <a:gd name="T11" fmla="*/ 5 h 6"/>
                <a:gd name="T12" fmla="*/ 3 w 6"/>
                <a:gd name="T13" fmla="*/ 6 h 6"/>
                <a:gd name="T14" fmla="*/ 5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6"/>
                  </a:lnTo>
                  <a:lnTo>
                    <a:pt x="5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28" name="Freeform 6384"/>
            <p:cNvSpPr>
              <a:spLocks/>
            </p:cNvSpPr>
            <p:nvPr/>
          </p:nvSpPr>
          <p:spPr bwMode="auto">
            <a:xfrm>
              <a:off x="2339" y="3306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1 h 6"/>
                <a:gd name="T4" fmla="*/ 3 w 6"/>
                <a:gd name="T5" fmla="*/ 0 h 6"/>
                <a:gd name="T6" fmla="*/ 1 w 6"/>
                <a:gd name="T7" fmla="*/ 1 h 6"/>
                <a:gd name="T8" fmla="*/ 0 w 6"/>
                <a:gd name="T9" fmla="*/ 3 h 6"/>
                <a:gd name="T10" fmla="*/ 1 w 6"/>
                <a:gd name="T11" fmla="*/ 6 h 6"/>
                <a:gd name="T12" fmla="*/ 3 w 6"/>
                <a:gd name="T13" fmla="*/ 6 h 6"/>
                <a:gd name="T14" fmla="*/ 6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6"/>
                  </a:lnTo>
                  <a:lnTo>
                    <a:pt x="3" y="6"/>
                  </a:lnTo>
                  <a:lnTo>
                    <a:pt x="6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29" name="Freeform 6385"/>
            <p:cNvSpPr>
              <a:spLocks/>
            </p:cNvSpPr>
            <p:nvPr/>
          </p:nvSpPr>
          <p:spPr bwMode="auto">
            <a:xfrm>
              <a:off x="2381" y="3309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1 h 6"/>
                <a:gd name="T4" fmla="*/ 3 w 6"/>
                <a:gd name="T5" fmla="*/ 0 h 6"/>
                <a:gd name="T6" fmla="*/ 0 w 6"/>
                <a:gd name="T7" fmla="*/ 1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4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30" name="Freeform 6386"/>
            <p:cNvSpPr>
              <a:spLocks/>
            </p:cNvSpPr>
            <p:nvPr/>
          </p:nvSpPr>
          <p:spPr bwMode="auto">
            <a:xfrm>
              <a:off x="2210" y="3318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0 h 6"/>
                <a:gd name="T4" fmla="*/ 3 w 6"/>
                <a:gd name="T5" fmla="*/ 0 h 6"/>
                <a:gd name="T6" fmla="*/ 0 w 6"/>
                <a:gd name="T7" fmla="*/ 0 h 6"/>
                <a:gd name="T8" fmla="*/ 0 w 6"/>
                <a:gd name="T9" fmla="*/ 3 h 6"/>
                <a:gd name="T10" fmla="*/ 0 w 6"/>
                <a:gd name="T11" fmla="*/ 4 h 6"/>
                <a:gd name="T12" fmla="*/ 3 w 6"/>
                <a:gd name="T13" fmla="*/ 6 h 6"/>
                <a:gd name="T14" fmla="*/ 4 w 6"/>
                <a:gd name="T15" fmla="*/ 4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31" name="Freeform 6387"/>
            <p:cNvSpPr>
              <a:spLocks/>
            </p:cNvSpPr>
            <p:nvPr/>
          </p:nvSpPr>
          <p:spPr bwMode="auto">
            <a:xfrm>
              <a:off x="2147" y="3318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0 h 6"/>
                <a:gd name="T4" fmla="*/ 3 w 6"/>
                <a:gd name="T5" fmla="*/ 0 h 6"/>
                <a:gd name="T6" fmla="*/ 0 w 6"/>
                <a:gd name="T7" fmla="*/ 0 h 6"/>
                <a:gd name="T8" fmla="*/ 0 w 6"/>
                <a:gd name="T9" fmla="*/ 3 h 6"/>
                <a:gd name="T10" fmla="*/ 0 w 6"/>
                <a:gd name="T11" fmla="*/ 4 h 6"/>
                <a:gd name="T12" fmla="*/ 3 w 6"/>
                <a:gd name="T13" fmla="*/ 6 h 6"/>
                <a:gd name="T14" fmla="*/ 4 w 6"/>
                <a:gd name="T15" fmla="*/ 4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32" name="Freeform 6388"/>
            <p:cNvSpPr>
              <a:spLocks/>
            </p:cNvSpPr>
            <p:nvPr/>
          </p:nvSpPr>
          <p:spPr bwMode="auto">
            <a:xfrm>
              <a:off x="2130" y="3330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0 h 6"/>
                <a:gd name="T4" fmla="*/ 3 w 6"/>
                <a:gd name="T5" fmla="*/ 0 h 6"/>
                <a:gd name="T6" fmla="*/ 0 w 6"/>
                <a:gd name="T7" fmla="*/ 0 h 6"/>
                <a:gd name="T8" fmla="*/ 0 w 6"/>
                <a:gd name="T9" fmla="*/ 3 h 6"/>
                <a:gd name="T10" fmla="*/ 0 w 6"/>
                <a:gd name="T11" fmla="*/ 4 h 6"/>
                <a:gd name="T12" fmla="*/ 3 w 6"/>
                <a:gd name="T13" fmla="*/ 6 h 6"/>
                <a:gd name="T14" fmla="*/ 5 w 6"/>
                <a:gd name="T15" fmla="*/ 4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3" y="6"/>
                  </a:lnTo>
                  <a:lnTo>
                    <a:pt x="5" y="4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33" name="Freeform 6389"/>
            <p:cNvSpPr>
              <a:spLocks/>
            </p:cNvSpPr>
            <p:nvPr/>
          </p:nvSpPr>
          <p:spPr bwMode="auto">
            <a:xfrm>
              <a:off x="2406" y="3340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2 h 6"/>
                <a:gd name="T4" fmla="*/ 3 w 6"/>
                <a:gd name="T5" fmla="*/ 0 h 6"/>
                <a:gd name="T6" fmla="*/ 2 w 6"/>
                <a:gd name="T7" fmla="*/ 2 h 6"/>
                <a:gd name="T8" fmla="*/ 0 w 6"/>
                <a:gd name="T9" fmla="*/ 3 h 6"/>
                <a:gd name="T10" fmla="*/ 2 w 6"/>
                <a:gd name="T11" fmla="*/ 6 h 6"/>
                <a:gd name="T12" fmla="*/ 3 w 6"/>
                <a:gd name="T13" fmla="*/ 6 h 6"/>
                <a:gd name="T14" fmla="*/ 6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2" y="6"/>
                  </a:lnTo>
                  <a:lnTo>
                    <a:pt x="3" y="6"/>
                  </a:lnTo>
                  <a:lnTo>
                    <a:pt x="6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34" name="Freeform 6390"/>
            <p:cNvSpPr>
              <a:spLocks/>
            </p:cNvSpPr>
            <p:nvPr/>
          </p:nvSpPr>
          <p:spPr bwMode="auto">
            <a:xfrm>
              <a:off x="2399" y="3340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2 h 6"/>
                <a:gd name="T4" fmla="*/ 3 w 6"/>
                <a:gd name="T5" fmla="*/ 0 h 6"/>
                <a:gd name="T6" fmla="*/ 0 w 6"/>
                <a:gd name="T7" fmla="*/ 2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4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35" name="Freeform 6391"/>
            <p:cNvSpPr>
              <a:spLocks/>
            </p:cNvSpPr>
            <p:nvPr/>
          </p:nvSpPr>
          <p:spPr bwMode="auto">
            <a:xfrm>
              <a:off x="2399" y="3339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1 h 6"/>
                <a:gd name="T4" fmla="*/ 3 w 6"/>
                <a:gd name="T5" fmla="*/ 0 h 6"/>
                <a:gd name="T6" fmla="*/ 0 w 6"/>
                <a:gd name="T7" fmla="*/ 1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4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36" name="Freeform 6392"/>
            <p:cNvSpPr>
              <a:spLocks/>
            </p:cNvSpPr>
            <p:nvPr/>
          </p:nvSpPr>
          <p:spPr bwMode="auto">
            <a:xfrm>
              <a:off x="2351" y="3337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2 h 6"/>
                <a:gd name="T4" fmla="*/ 3 w 6"/>
                <a:gd name="T5" fmla="*/ 0 h 6"/>
                <a:gd name="T6" fmla="*/ 0 w 6"/>
                <a:gd name="T7" fmla="*/ 2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4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37" name="Freeform 6393"/>
            <p:cNvSpPr>
              <a:spLocks/>
            </p:cNvSpPr>
            <p:nvPr/>
          </p:nvSpPr>
          <p:spPr bwMode="auto">
            <a:xfrm>
              <a:off x="2360" y="3354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0 h 6"/>
                <a:gd name="T4" fmla="*/ 3 w 6"/>
                <a:gd name="T5" fmla="*/ 0 h 6"/>
                <a:gd name="T6" fmla="*/ 0 w 6"/>
                <a:gd name="T7" fmla="*/ 0 h 6"/>
                <a:gd name="T8" fmla="*/ 0 w 6"/>
                <a:gd name="T9" fmla="*/ 3 h 6"/>
                <a:gd name="T10" fmla="*/ 0 w 6"/>
                <a:gd name="T11" fmla="*/ 4 h 6"/>
                <a:gd name="T12" fmla="*/ 3 w 6"/>
                <a:gd name="T13" fmla="*/ 6 h 6"/>
                <a:gd name="T14" fmla="*/ 4 w 6"/>
                <a:gd name="T15" fmla="*/ 4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38" name="Freeform 6394"/>
            <p:cNvSpPr>
              <a:spLocks/>
            </p:cNvSpPr>
            <p:nvPr/>
          </p:nvSpPr>
          <p:spPr bwMode="auto">
            <a:xfrm>
              <a:off x="2426" y="3358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2 h 6"/>
                <a:gd name="T4" fmla="*/ 3 w 6"/>
                <a:gd name="T5" fmla="*/ 0 h 6"/>
                <a:gd name="T6" fmla="*/ 0 w 6"/>
                <a:gd name="T7" fmla="*/ 2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4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39" name="Freeform 6395"/>
            <p:cNvSpPr>
              <a:spLocks/>
            </p:cNvSpPr>
            <p:nvPr/>
          </p:nvSpPr>
          <p:spPr bwMode="auto">
            <a:xfrm>
              <a:off x="2376" y="3364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0 h 6"/>
                <a:gd name="T4" fmla="*/ 3 w 6"/>
                <a:gd name="T5" fmla="*/ 0 h 6"/>
                <a:gd name="T6" fmla="*/ 2 w 6"/>
                <a:gd name="T7" fmla="*/ 0 h 6"/>
                <a:gd name="T8" fmla="*/ 0 w 6"/>
                <a:gd name="T9" fmla="*/ 3 h 6"/>
                <a:gd name="T10" fmla="*/ 2 w 6"/>
                <a:gd name="T11" fmla="*/ 5 h 6"/>
                <a:gd name="T12" fmla="*/ 3 w 6"/>
                <a:gd name="T13" fmla="*/ 6 h 6"/>
                <a:gd name="T14" fmla="*/ 6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6"/>
                  </a:lnTo>
                  <a:lnTo>
                    <a:pt x="6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40" name="Freeform 6396"/>
            <p:cNvSpPr>
              <a:spLocks/>
            </p:cNvSpPr>
            <p:nvPr/>
          </p:nvSpPr>
          <p:spPr bwMode="auto">
            <a:xfrm>
              <a:off x="2363" y="3366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0 h 6"/>
                <a:gd name="T4" fmla="*/ 3 w 6"/>
                <a:gd name="T5" fmla="*/ 0 h 6"/>
                <a:gd name="T6" fmla="*/ 0 w 6"/>
                <a:gd name="T7" fmla="*/ 0 h 6"/>
                <a:gd name="T8" fmla="*/ 0 w 6"/>
                <a:gd name="T9" fmla="*/ 3 h 6"/>
                <a:gd name="T10" fmla="*/ 0 w 6"/>
                <a:gd name="T11" fmla="*/ 4 h 6"/>
                <a:gd name="T12" fmla="*/ 3 w 6"/>
                <a:gd name="T13" fmla="*/ 6 h 6"/>
                <a:gd name="T14" fmla="*/ 4 w 6"/>
                <a:gd name="T15" fmla="*/ 4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41" name="Freeform 6397"/>
            <p:cNvSpPr>
              <a:spLocks/>
            </p:cNvSpPr>
            <p:nvPr/>
          </p:nvSpPr>
          <p:spPr bwMode="auto">
            <a:xfrm>
              <a:off x="2346" y="3364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0 h 6"/>
                <a:gd name="T4" fmla="*/ 3 w 6"/>
                <a:gd name="T5" fmla="*/ 0 h 6"/>
                <a:gd name="T6" fmla="*/ 0 w 6"/>
                <a:gd name="T7" fmla="*/ 0 h 6"/>
                <a:gd name="T8" fmla="*/ 0 w 6"/>
                <a:gd name="T9" fmla="*/ 3 h 6"/>
                <a:gd name="T10" fmla="*/ 0 w 6"/>
                <a:gd name="T11" fmla="*/ 5 h 6"/>
                <a:gd name="T12" fmla="*/ 3 w 6"/>
                <a:gd name="T13" fmla="*/ 6 h 6"/>
                <a:gd name="T14" fmla="*/ 5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6"/>
                  </a:lnTo>
                  <a:lnTo>
                    <a:pt x="5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42" name="Freeform 6398"/>
            <p:cNvSpPr>
              <a:spLocks/>
            </p:cNvSpPr>
            <p:nvPr/>
          </p:nvSpPr>
          <p:spPr bwMode="auto">
            <a:xfrm>
              <a:off x="2417" y="3370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2 h 6"/>
                <a:gd name="T4" fmla="*/ 3 w 6"/>
                <a:gd name="T5" fmla="*/ 0 h 6"/>
                <a:gd name="T6" fmla="*/ 0 w 6"/>
                <a:gd name="T7" fmla="*/ 2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4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43" name="Freeform 6399"/>
            <p:cNvSpPr>
              <a:spLocks/>
            </p:cNvSpPr>
            <p:nvPr/>
          </p:nvSpPr>
          <p:spPr bwMode="auto">
            <a:xfrm>
              <a:off x="2427" y="3375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1 h 6"/>
                <a:gd name="T4" fmla="*/ 3 w 6"/>
                <a:gd name="T5" fmla="*/ 0 h 6"/>
                <a:gd name="T6" fmla="*/ 0 w 6"/>
                <a:gd name="T7" fmla="*/ 1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44" name="Freeform 6400"/>
            <p:cNvSpPr>
              <a:spLocks/>
            </p:cNvSpPr>
            <p:nvPr/>
          </p:nvSpPr>
          <p:spPr bwMode="auto">
            <a:xfrm>
              <a:off x="2363" y="3378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1 h 6"/>
                <a:gd name="T4" fmla="*/ 3 w 6"/>
                <a:gd name="T5" fmla="*/ 0 h 6"/>
                <a:gd name="T6" fmla="*/ 0 w 6"/>
                <a:gd name="T7" fmla="*/ 1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4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45" name="Freeform 6401"/>
            <p:cNvSpPr>
              <a:spLocks/>
            </p:cNvSpPr>
            <p:nvPr/>
          </p:nvSpPr>
          <p:spPr bwMode="auto">
            <a:xfrm>
              <a:off x="2358" y="3376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2 h 6"/>
                <a:gd name="T4" fmla="*/ 3 w 6"/>
                <a:gd name="T5" fmla="*/ 0 h 6"/>
                <a:gd name="T6" fmla="*/ 0 w 6"/>
                <a:gd name="T7" fmla="*/ 2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46" name="Freeform 6402"/>
            <p:cNvSpPr>
              <a:spLocks/>
            </p:cNvSpPr>
            <p:nvPr/>
          </p:nvSpPr>
          <p:spPr bwMode="auto">
            <a:xfrm>
              <a:off x="2244" y="3375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1 h 6"/>
                <a:gd name="T4" fmla="*/ 3 w 6"/>
                <a:gd name="T5" fmla="*/ 0 h 6"/>
                <a:gd name="T6" fmla="*/ 0 w 6"/>
                <a:gd name="T7" fmla="*/ 1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47" name="Freeform 6403"/>
            <p:cNvSpPr>
              <a:spLocks/>
            </p:cNvSpPr>
            <p:nvPr/>
          </p:nvSpPr>
          <p:spPr bwMode="auto">
            <a:xfrm>
              <a:off x="2399" y="3381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1 h 6"/>
                <a:gd name="T4" fmla="*/ 3 w 6"/>
                <a:gd name="T5" fmla="*/ 0 h 6"/>
                <a:gd name="T6" fmla="*/ 0 w 6"/>
                <a:gd name="T7" fmla="*/ 1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4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48" name="Freeform 6404"/>
            <p:cNvSpPr>
              <a:spLocks/>
            </p:cNvSpPr>
            <p:nvPr/>
          </p:nvSpPr>
          <p:spPr bwMode="auto">
            <a:xfrm>
              <a:off x="2372" y="3381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1 h 6"/>
                <a:gd name="T4" fmla="*/ 3 w 6"/>
                <a:gd name="T5" fmla="*/ 0 h 6"/>
                <a:gd name="T6" fmla="*/ 1 w 6"/>
                <a:gd name="T7" fmla="*/ 1 h 6"/>
                <a:gd name="T8" fmla="*/ 0 w 6"/>
                <a:gd name="T9" fmla="*/ 3 h 6"/>
                <a:gd name="T10" fmla="*/ 1 w 6"/>
                <a:gd name="T11" fmla="*/ 6 h 6"/>
                <a:gd name="T12" fmla="*/ 3 w 6"/>
                <a:gd name="T13" fmla="*/ 6 h 6"/>
                <a:gd name="T14" fmla="*/ 6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6"/>
                  </a:lnTo>
                  <a:lnTo>
                    <a:pt x="3" y="6"/>
                  </a:lnTo>
                  <a:lnTo>
                    <a:pt x="6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49" name="Freeform 6405"/>
            <p:cNvSpPr>
              <a:spLocks/>
            </p:cNvSpPr>
            <p:nvPr/>
          </p:nvSpPr>
          <p:spPr bwMode="auto">
            <a:xfrm>
              <a:off x="2409" y="3385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2 h 6"/>
                <a:gd name="T4" fmla="*/ 3 w 6"/>
                <a:gd name="T5" fmla="*/ 0 h 6"/>
                <a:gd name="T6" fmla="*/ 2 w 6"/>
                <a:gd name="T7" fmla="*/ 2 h 6"/>
                <a:gd name="T8" fmla="*/ 0 w 6"/>
                <a:gd name="T9" fmla="*/ 3 h 6"/>
                <a:gd name="T10" fmla="*/ 2 w 6"/>
                <a:gd name="T11" fmla="*/ 5 h 6"/>
                <a:gd name="T12" fmla="*/ 3 w 6"/>
                <a:gd name="T13" fmla="*/ 6 h 6"/>
                <a:gd name="T14" fmla="*/ 6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6"/>
                  </a:lnTo>
                  <a:lnTo>
                    <a:pt x="6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50" name="Freeform 6406"/>
            <p:cNvSpPr>
              <a:spLocks/>
            </p:cNvSpPr>
            <p:nvPr/>
          </p:nvSpPr>
          <p:spPr bwMode="auto">
            <a:xfrm>
              <a:off x="2354" y="3385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2 h 6"/>
                <a:gd name="T4" fmla="*/ 3 w 6"/>
                <a:gd name="T5" fmla="*/ 0 h 6"/>
                <a:gd name="T6" fmla="*/ 0 w 6"/>
                <a:gd name="T7" fmla="*/ 2 h 6"/>
                <a:gd name="T8" fmla="*/ 0 w 6"/>
                <a:gd name="T9" fmla="*/ 3 h 6"/>
                <a:gd name="T10" fmla="*/ 0 w 6"/>
                <a:gd name="T11" fmla="*/ 5 h 6"/>
                <a:gd name="T12" fmla="*/ 3 w 6"/>
                <a:gd name="T13" fmla="*/ 6 h 6"/>
                <a:gd name="T14" fmla="*/ 4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51" name="Freeform 6407"/>
            <p:cNvSpPr>
              <a:spLocks/>
            </p:cNvSpPr>
            <p:nvPr/>
          </p:nvSpPr>
          <p:spPr bwMode="auto">
            <a:xfrm>
              <a:off x="2141" y="3388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2 h 6"/>
                <a:gd name="T4" fmla="*/ 3 w 6"/>
                <a:gd name="T5" fmla="*/ 0 h 6"/>
                <a:gd name="T6" fmla="*/ 0 w 6"/>
                <a:gd name="T7" fmla="*/ 2 h 6"/>
                <a:gd name="T8" fmla="*/ 0 w 6"/>
                <a:gd name="T9" fmla="*/ 3 h 6"/>
                <a:gd name="T10" fmla="*/ 0 w 6"/>
                <a:gd name="T11" fmla="*/ 5 h 6"/>
                <a:gd name="T12" fmla="*/ 3 w 6"/>
                <a:gd name="T13" fmla="*/ 6 h 6"/>
                <a:gd name="T14" fmla="*/ 4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52" name="Freeform 6408"/>
            <p:cNvSpPr>
              <a:spLocks/>
            </p:cNvSpPr>
            <p:nvPr/>
          </p:nvSpPr>
          <p:spPr bwMode="auto">
            <a:xfrm>
              <a:off x="1991" y="3390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0 h 6"/>
                <a:gd name="T4" fmla="*/ 3 w 6"/>
                <a:gd name="T5" fmla="*/ 0 h 6"/>
                <a:gd name="T6" fmla="*/ 0 w 6"/>
                <a:gd name="T7" fmla="*/ 0 h 6"/>
                <a:gd name="T8" fmla="*/ 0 w 6"/>
                <a:gd name="T9" fmla="*/ 3 h 6"/>
                <a:gd name="T10" fmla="*/ 0 w 6"/>
                <a:gd name="T11" fmla="*/ 4 h 6"/>
                <a:gd name="T12" fmla="*/ 3 w 6"/>
                <a:gd name="T13" fmla="*/ 6 h 6"/>
                <a:gd name="T14" fmla="*/ 4 w 6"/>
                <a:gd name="T15" fmla="*/ 4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53" name="Freeform 6409"/>
            <p:cNvSpPr>
              <a:spLocks/>
            </p:cNvSpPr>
            <p:nvPr/>
          </p:nvSpPr>
          <p:spPr bwMode="auto">
            <a:xfrm>
              <a:off x="2411" y="3396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1 h 6"/>
                <a:gd name="T4" fmla="*/ 3 w 6"/>
                <a:gd name="T5" fmla="*/ 0 h 6"/>
                <a:gd name="T6" fmla="*/ 1 w 6"/>
                <a:gd name="T7" fmla="*/ 1 h 6"/>
                <a:gd name="T8" fmla="*/ 0 w 6"/>
                <a:gd name="T9" fmla="*/ 3 h 6"/>
                <a:gd name="T10" fmla="*/ 1 w 6"/>
                <a:gd name="T11" fmla="*/ 6 h 6"/>
                <a:gd name="T12" fmla="*/ 3 w 6"/>
                <a:gd name="T13" fmla="*/ 6 h 6"/>
                <a:gd name="T14" fmla="*/ 6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6"/>
                  </a:lnTo>
                  <a:lnTo>
                    <a:pt x="3" y="6"/>
                  </a:lnTo>
                  <a:lnTo>
                    <a:pt x="6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54" name="Freeform 6410"/>
            <p:cNvSpPr>
              <a:spLocks/>
            </p:cNvSpPr>
            <p:nvPr/>
          </p:nvSpPr>
          <p:spPr bwMode="auto">
            <a:xfrm>
              <a:off x="2397" y="3393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1 h 6"/>
                <a:gd name="T4" fmla="*/ 3 w 6"/>
                <a:gd name="T5" fmla="*/ 0 h 6"/>
                <a:gd name="T6" fmla="*/ 0 w 6"/>
                <a:gd name="T7" fmla="*/ 1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55" name="Freeform 6411"/>
            <p:cNvSpPr>
              <a:spLocks/>
            </p:cNvSpPr>
            <p:nvPr/>
          </p:nvSpPr>
          <p:spPr bwMode="auto">
            <a:xfrm>
              <a:off x="2382" y="3396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1 h 6"/>
                <a:gd name="T4" fmla="*/ 3 w 6"/>
                <a:gd name="T5" fmla="*/ 0 h 6"/>
                <a:gd name="T6" fmla="*/ 0 w 6"/>
                <a:gd name="T7" fmla="*/ 1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56" name="Freeform 6412"/>
            <p:cNvSpPr>
              <a:spLocks/>
            </p:cNvSpPr>
            <p:nvPr/>
          </p:nvSpPr>
          <p:spPr bwMode="auto">
            <a:xfrm>
              <a:off x="2436" y="3397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2 h 6"/>
                <a:gd name="T4" fmla="*/ 3 w 6"/>
                <a:gd name="T5" fmla="*/ 0 h 6"/>
                <a:gd name="T6" fmla="*/ 2 w 6"/>
                <a:gd name="T7" fmla="*/ 2 h 6"/>
                <a:gd name="T8" fmla="*/ 0 w 6"/>
                <a:gd name="T9" fmla="*/ 3 h 6"/>
                <a:gd name="T10" fmla="*/ 2 w 6"/>
                <a:gd name="T11" fmla="*/ 6 h 6"/>
                <a:gd name="T12" fmla="*/ 3 w 6"/>
                <a:gd name="T13" fmla="*/ 6 h 6"/>
                <a:gd name="T14" fmla="*/ 6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2" y="6"/>
                  </a:lnTo>
                  <a:lnTo>
                    <a:pt x="3" y="6"/>
                  </a:lnTo>
                  <a:lnTo>
                    <a:pt x="6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57" name="Freeform 6413"/>
            <p:cNvSpPr>
              <a:spLocks/>
            </p:cNvSpPr>
            <p:nvPr/>
          </p:nvSpPr>
          <p:spPr bwMode="auto">
            <a:xfrm>
              <a:off x="2211" y="3402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0 h 6"/>
                <a:gd name="T4" fmla="*/ 3 w 6"/>
                <a:gd name="T5" fmla="*/ 0 h 6"/>
                <a:gd name="T6" fmla="*/ 0 w 6"/>
                <a:gd name="T7" fmla="*/ 0 h 6"/>
                <a:gd name="T8" fmla="*/ 0 w 6"/>
                <a:gd name="T9" fmla="*/ 3 h 6"/>
                <a:gd name="T10" fmla="*/ 0 w 6"/>
                <a:gd name="T11" fmla="*/ 4 h 6"/>
                <a:gd name="T12" fmla="*/ 3 w 6"/>
                <a:gd name="T13" fmla="*/ 6 h 6"/>
                <a:gd name="T14" fmla="*/ 5 w 6"/>
                <a:gd name="T15" fmla="*/ 4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3" y="6"/>
                  </a:lnTo>
                  <a:lnTo>
                    <a:pt x="5" y="4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58" name="Freeform 6414"/>
            <p:cNvSpPr>
              <a:spLocks/>
            </p:cNvSpPr>
            <p:nvPr/>
          </p:nvSpPr>
          <p:spPr bwMode="auto">
            <a:xfrm>
              <a:off x="2462" y="3405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1 h 6"/>
                <a:gd name="T4" fmla="*/ 3 w 6"/>
                <a:gd name="T5" fmla="*/ 0 h 6"/>
                <a:gd name="T6" fmla="*/ 0 w 6"/>
                <a:gd name="T7" fmla="*/ 1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4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59" name="Freeform 6415"/>
            <p:cNvSpPr>
              <a:spLocks/>
            </p:cNvSpPr>
            <p:nvPr/>
          </p:nvSpPr>
          <p:spPr bwMode="auto">
            <a:xfrm>
              <a:off x="2457" y="3403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2 h 6"/>
                <a:gd name="T4" fmla="*/ 3 w 6"/>
                <a:gd name="T5" fmla="*/ 0 h 6"/>
                <a:gd name="T6" fmla="*/ 2 w 6"/>
                <a:gd name="T7" fmla="*/ 2 h 6"/>
                <a:gd name="T8" fmla="*/ 0 w 6"/>
                <a:gd name="T9" fmla="*/ 3 h 6"/>
                <a:gd name="T10" fmla="*/ 2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2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60" name="Freeform 6416"/>
            <p:cNvSpPr>
              <a:spLocks/>
            </p:cNvSpPr>
            <p:nvPr/>
          </p:nvSpPr>
          <p:spPr bwMode="auto">
            <a:xfrm>
              <a:off x="2402" y="3406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2 h 6"/>
                <a:gd name="T4" fmla="*/ 3 w 6"/>
                <a:gd name="T5" fmla="*/ 0 h 6"/>
                <a:gd name="T6" fmla="*/ 1 w 6"/>
                <a:gd name="T7" fmla="*/ 2 h 6"/>
                <a:gd name="T8" fmla="*/ 0 w 6"/>
                <a:gd name="T9" fmla="*/ 3 h 6"/>
                <a:gd name="T10" fmla="*/ 1 w 6"/>
                <a:gd name="T11" fmla="*/ 6 h 6"/>
                <a:gd name="T12" fmla="*/ 3 w 6"/>
                <a:gd name="T13" fmla="*/ 6 h 6"/>
                <a:gd name="T14" fmla="*/ 6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2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6"/>
                  </a:lnTo>
                  <a:lnTo>
                    <a:pt x="3" y="6"/>
                  </a:lnTo>
                  <a:lnTo>
                    <a:pt x="6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61" name="Freeform 6417"/>
            <p:cNvSpPr>
              <a:spLocks/>
            </p:cNvSpPr>
            <p:nvPr/>
          </p:nvSpPr>
          <p:spPr bwMode="auto">
            <a:xfrm>
              <a:off x="2393" y="3403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2 h 6"/>
                <a:gd name="T4" fmla="*/ 3 w 6"/>
                <a:gd name="T5" fmla="*/ 0 h 6"/>
                <a:gd name="T6" fmla="*/ 0 w 6"/>
                <a:gd name="T7" fmla="*/ 2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4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62" name="Freeform 6418"/>
            <p:cNvSpPr>
              <a:spLocks/>
            </p:cNvSpPr>
            <p:nvPr/>
          </p:nvSpPr>
          <p:spPr bwMode="auto">
            <a:xfrm>
              <a:off x="2396" y="3406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2 h 6"/>
                <a:gd name="T4" fmla="*/ 3 w 6"/>
                <a:gd name="T5" fmla="*/ 0 h 6"/>
                <a:gd name="T6" fmla="*/ 0 w 6"/>
                <a:gd name="T7" fmla="*/ 2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4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63" name="Freeform 6419"/>
            <p:cNvSpPr>
              <a:spLocks/>
            </p:cNvSpPr>
            <p:nvPr/>
          </p:nvSpPr>
          <p:spPr bwMode="auto">
            <a:xfrm>
              <a:off x="2409" y="3411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1 h 6"/>
                <a:gd name="T4" fmla="*/ 3 w 6"/>
                <a:gd name="T5" fmla="*/ 0 h 6"/>
                <a:gd name="T6" fmla="*/ 2 w 6"/>
                <a:gd name="T7" fmla="*/ 1 h 6"/>
                <a:gd name="T8" fmla="*/ 0 w 6"/>
                <a:gd name="T9" fmla="*/ 3 h 6"/>
                <a:gd name="T10" fmla="*/ 2 w 6"/>
                <a:gd name="T11" fmla="*/ 6 h 6"/>
                <a:gd name="T12" fmla="*/ 3 w 6"/>
                <a:gd name="T13" fmla="*/ 6 h 6"/>
                <a:gd name="T14" fmla="*/ 6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6"/>
                  </a:lnTo>
                  <a:lnTo>
                    <a:pt x="3" y="6"/>
                  </a:lnTo>
                  <a:lnTo>
                    <a:pt x="6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64" name="Freeform 6420"/>
            <p:cNvSpPr>
              <a:spLocks/>
            </p:cNvSpPr>
            <p:nvPr/>
          </p:nvSpPr>
          <p:spPr bwMode="auto">
            <a:xfrm>
              <a:off x="2379" y="3412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2 h 6"/>
                <a:gd name="T4" fmla="*/ 3 w 6"/>
                <a:gd name="T5" fmla="*/ 0 h 6"/>
                <a:gd name="T6" fmla="*/ 0 w 6"/>
                <a:gd name="T7" fmla="*/ 2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65" name="Freeform 6421"/>
            <p:cNvSpPr>
              <a:spLocks/>
            </p:cNvSpPr>
            <p:nvPr/>
          </p:nvSpPr>
          <p:spPr bwMode="auto">
            <a:xfrm>
              <a:off x="2375" y="3414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1 h 6"/>
                <a:gd name="T4" fmla="*/ 3 w 6"/>
                <a:gd name="T5" fmla="*/ 0 h 6"/>
                <a:gd name="T6" fmla="*/ 1 w 6"/>
                <a:gd name="T7" fmla="*/ 1 h 6"/>
                <a:gd name="T8" fmla="*/ 0 w 6"/>
                <a:gd name="T9" fmla="*/ 3 h 6"/>
                <a:gd name="T10" fmla="*/ 1 w 6"/>
                <a:gd name="T11" fmla="*/ 6 h 6"/>
                <a:gd name="T12" fmla="*/ 3 w 6"/>
                <a:gd name="T13" fmla="*/ 6 h 6"/>
                <a:gd name="T14" fmla="*/ 6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6"/>
                  </a:lnTo>
                  <a:lnTo>
                    <a:pt x="3" y="6"/>
                  </a:lnTo>
                  <a:lnTo>
                    <a:pt x="6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66" name="Freeform 6422"/>
            <p:cNvSpPr>
              <a:spLocks/>
            </p:cNvSpPr>
            <p:nvPr/>
          </p:nvSpPr>
          <p:spPr bwMode="auto">
            <a:xfrm>
              <a:off x="2064" y="3409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2 h 6"/>
                <a:gd name="T4" fmla="*/ 3 w 6"/>
                <a:gd name="T5" fmla="*/ 0 h 6"/>
                <a:gd name="T6" fmla="*/ 0 w 6"/>
                <a:gd name="T7" fmla="*/ 2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67" name="Freeform 6423"/>
            <p:cNvSpPr>
              <a:spLocks/>
            </p:cNvSpPr>
            <p:nvPr/>
          </p:nvSpPr>
          <p:spPr bwMode="auto">
            <a:xfrm>
              <a:off x="2453" y="3417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1 h 6"/>
                <a:gd name="T4" fmla="*/ 3 w 6"/>
                <a:gd name="T5" fmla="*/ 0 h 6"/>
                <a:gd name="T6" fmla="*/ 0 w 6"/>
                <a:gd name="T7" fmla="*/ 1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4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68" name="Freeform 6424"/>
            <p:cNvSpPr>
              <a:spLocks/>
            </p:cNvSpPr>
            <p:nvPr/>
          </p:nvSpPr>
          <p:spPr bwMode="auto">
            <a:xfrm>
              <a:off x="2397" y="3417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1 h 6"/>
                <a:gd name="T4" fmla="*/ 3 w 6"/>
                <a:gd name="T5" fmla="*/ 0 h 6"/>
                <a:gd name="T6" fmla="*/ 0 w 6"/>
                <a:gd name="T7" fmla="*/ 1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69" name="Freeform 6425"/>
            <p:cNvSpPr>
              <a:spLocks/>
            </p:cNvSpPr>
            <p:nvPr/>
          </p:nvSpPr>
          <p:spPr bwMode="auto">
            <a:xfrm>
              <a:off x="2445" y="3421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2 h 6"/>
                <a:gd name="T4" fmla="*/ 3 w 6"/>
                <a:gd name="T5" fmla="*/ 0 h 6"/>
                <a:gd name="T6" fmla="*/ 2 w 6"/>
                <a:gd name="T7" fmla="*/ 2 h 6"/>
                <a:gd name="T8" fmla="*/ 0 w 6"/>
                <a:gd name="T9" fmla="*/ 3 h 6"/>
                <a:gd name="T10" fmla="*/ 2 w 6"/>
                <a:gd name="T11" fmla="*/ 5 h 6"/>
                <a:gd name="T12" fmla="*/ 3 w 6"/>
                <a:gd name="T13" fmla="*/ 6 h 6"/>
                <a:gd name="T14" fmla="*/ 6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6"/>
                  </a:lnTo>
                  <a:lnTo>
                    <a:pt x="6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70" name="Freeform 6426"/>
            <p:cNvSpPr>
              <a:spLocks/>
            </p:cNvSpPr>
            <p:nvPr/>
          </p:nvSpPr>
          <p:spPr bwMode="auto">
            <a:xfrm>
              <a:off x="2439" y="3421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2 h 6"/>
                <a:gd name="T4" fmla="*/ 3 w 6"/>
                <a:gd name="T5" fmla="*/ 0 h 6"/>
                <a:gd name="T6" fmla="*/ 2 w 6"/>
                <a:gd name="T7" fmla="*/ 2 h 6"/>
                <a:gd name="T8" fmla="*/ 0 w 6"/>
                <a:gd name="T9" fmla="*/ 3 h 6"/>
                <a:gd name="T10" fmla="*/ 2 w 6"/>
                <a:gd name="T11" fmla="*/ 5 h 6"/>
                <a:gd name="T12" fmla="*/ 3 w 6"/>
                <a:gd name="T13" fmla="*/ 6 h 6"/>
                <a:gd name="T14" fmla="*/ 6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6"/>
                  </a:lnTo>
                  <a:lnTo>
                    <a:pt x="6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71" name="Freeform 6427"/>
            <p:cNvSpPr>
              <a:spLocks/>
            </p:cNvSpPr>
            <p:nvPr/>
          </p:nvSpPr>
          <p:spPr bwMode="auto">
            <a:xfrm>
              <a:off x="2411" y="3426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0 h 6"/>
                <a:gd name="T4" fmla="*/ 3 w 6"/>
                <a:gd name="T5" fmla="*/ 0 h 6"/>
                <a:gd name="T6" fmla="*/ 1 w 6"/>
                <a:gd name="T7" fmla="*/ 0 h 6"/>
                <a:gd name="T8" fmla="*/ 0 w 6"/>
                <a:gd name="T9" fmla="*/ 3 h 6"/>
                <a:gd name="T10" fmla="*/ 1 w 6"/>
                <a:gd name="T11" fmla="*/ 4 h 6"/>
                <a:gd name="T12" fmla="*/ 3 w 6"/>
                <a:gd name="T13" fmla="*/ 6 h 6"/>
                <a:gd name="T14" fmla="*/ 6 w 6"/>
                <a:gd name="T15" fmla="*/ 4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3"/>
                  </a:lnTo>
                  <a:lnTo>
                    <a:pt x="1" y="4"/>
                  </a:lnTo>
                  <a:lnTo>
                    <a:pt x="3" y="6"/>
                  </a:lnTo>
                  <a:lnTo>
                    <a:pt x="6" y="4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72" name="Freeform 6428"/>
            <p:cNvSpPr>
              <a:spLocks/>
            </p:cNvSpPr>
            <p:nvPr/>
          </p:nvSpPr>
          <p:spPr bwMode="auto">
            <a:xfrm>
              <a:off x="2369" y="3424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2 h 6"/>
                <a:gd name="T4" fmla="*/ 3 w 6"/>
                <a:gd name="T5" fmla="*/ 0 h 6"/>
                <a:gd name="T6" fmla="*/ 1 w 6"/>
                <a:gd name="T7" fmla="*/ 2 h 6"/>
                <a:gd name="T8" fmla="*/ 0 w 6"/>
                <a:gd name="T9" fmla="*/ 3 h 6"/>
                <a:gd name="T10" fmla="*/ 1 w 6"/>
                <a:gd name="T11" fmla="*/ 5 h 6"/>
                <a:gd name="T12" fmla="*/ 3 w 6"/>
                <a:gd name="T13" fmla="*/ 6 h 6"/>
                <a:gd name="T14" fmla="*/ 6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2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6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73" name="Freeform 6429"/>
            <p:cNvSpPr>
              <a:spLocks/>
            </p:cNvSpPr>
            <p:nvPr/>
          </p:nvSpPr>
          <p:spPr bwMode="auto">
            <a:xfrm>
              <a:off x="2363" y="3424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2 h 6"/>
                <a:gd name="T4" fmla="*/ 3 w 6"/>
                <a:gd name="T5" fmla="*/ 0 h 6"/>
                <a:gd name="T6" fmla="*/ 0 w 6"/>
                <a:gd name="T7" fmla="*/ 2 h 6"/>
                <a:gd name="T8" fmla="*/ 0 w 6"/>
                <a:gd name="T9" fmla="*/ 3 h 6"/>
                <a:gd name="T10" fmla="*/ 0 w 6"/>
                <a:gd name="T11" fmla="*/ 5 h 6"/>
                <a:gd name="T12" fmla="*/ 3 w 6"/>
                <a:gd name="T13" fmla="*/ 6 h 6"/>
                <a:gd name="T14" fmla="*/ 4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74" name="Freeform 6430"/>
            <p:cNvSpPr>
              <a:spLocks/>
            </p:cNvSpPr>
            <p:nvPr/>
          </p:nvSpPr>
          <p:spPr bwMode="auto">
            <a:xfrm>
              <a:off x="2169" y="3421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2 h 6"/>
                <a:gd name="T4" fmla="*/ 3 w 6"/>
                <a:gd name="T5" fmla="*/ 0 h 6"/>
                <a:gd name="T6" fmla="*/ 2 w 6"/>
                <a:gd name="T7" fmla="*/ 2 h 6"/>
                <a:gd name="T8" fmla="*/ 0 w 6"/>
                <a:gd name="T9" fmla="*/ 3 h 6"/>
                <a:gd name="T10" fmla="*/ 2 w 6"/>
                <a:gd name="T11" fmla="*/ 5 h 6"/>
                <a:gd name="T12" fmla="*/ 3 w 6"/>
                <a:gd name="T13" fmla="*/ 6 h 6"/>
                <a:gd name="T14" fmla="*/ 5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6"/>
                  </a:lnTo>
                  <a:lnTo>
                    <a:pt x="5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75" name="Freeform 6431"/>
            <p:cNvSpPr>
              <a:spLocks/>
            </p:cNvSpPr>
            <p:nvPr/>
          </p:nvSpPr>
          <p:spPr bwMode="auto">
            <a:xfrm>
              <a:off x="2472" y="3430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2 h 6"/>
                <a:gd name="T4" fmla="*/ 3 w 6"/>
                <a:gd name="T5" fmla="*/ 0 h 6"/>
                <a:gd name="T6" fmla="*/ 0 w 6"/>
                <a:gd name="T7" fmla="*/ 2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76" name="Freeform 6432"/>
            <p:cNvSpPr>
              <a:spLocks/>
            </p:cNvSpPr>
            <p:nvPr/>
          </p:nvSpPr>
          <p:spPr bwMode="auto">
            <a:xfrm>
              <a:off x="2409" y="3430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2 h 6"/>
                <a:gd name="T4" fmla="*/ 3 w 6"/>
                <a:gd name="T5" fmla="*/ 0 h 6"/>
                <a:gd name="T6" fmla="*/ 2 w 6"/>
                <a:gd name="T7" fmla="*/ 2 h 6"/>
                <a:gd name="T8" fmla="*/ 0 w 6"/>
                <a:gd name="T9" fmla="*/ 3 h 6"/>
                <a:gd name="T10" fmla="*/ 2 w 6"/>
                <a:gd name="T11" fmla="*/ 6 h 6"/>
                <a:gd name="T12" fmla="*/ 3 w 6"/>
                <a:gd name="T13" fmla="*/ 6 h 6"/>
                <a:gd name="T14" fmla="*/ 6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2" y="6"/>
                  </a:lnTo>
                  <a:lnTo>
                    <a:pt x="3" y="6"/>
                  </a:lnTo>
                  <a:lnTo>
                    <a:pt x="6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77" name="Freeform 6433"/>
            <p:cNvSpPr>
              <a:spLocks/>
            </p:cNvSpPr>
            <p:nvPr/>
          </p:nvSpPr>
          <p:spPr bwMode="auto">
            <a:xfrm>
              <a:off x="2382" y="3430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2 h 6"/>
                <a:gd name="T4" fmla="*/ 3 w 6"/>
                <a:gd name="T5" fmla="*/ 0 h 6"/>
                <a:gd name="T6" fmla="*/ 0 w 6"/>
                <a:gd name="T7" fmla="*/ 2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78" name="Freeform 6434"/>
            <p:cNvSpPr>
              <a:spLocks/>
            </p:cNvSpPr>
            <p:nvPr/>
          </p:nvSpPr>
          <p:spPr bwMode="auto">
            <a:xfrm>
              <a:off x="2369" y="3429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1 h 6"/>
                <a:gd name="T4" fmla="*/ 3 w 6"/>
                <a:gd name="T5" fmla="*/ 0 h 6"/>
                <a:gd name="T6" fmla="*/ 1 w 6"/>
                <a:gd name="T7" fmla="*/ 1 h 6"/>
                <a:gd name="T8" fmla="*/ 0 w 6"/>
                <a:gd name="T9" fmla="*/ 3 h 6"/>
                <a:gd name="T10" fmla="*/ 1 w 6"/>
                <a:gd name="T11" fmla="*/ 6 h 6"/>
                <a:gd name="T12" fmla="*/ 3 w 6"/>
                <a:gd name="T13" fmla="*/ 6 h 6"/>
                <a:gd name="T14" fmla="*/ 6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6"/>
                  </a:lnTo>
                  <a:lnTo>
                    <a:pt x="3" y="6"/>
                  </a:lnTo>
                  <a:lnTo>
                    <a:pt x="6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79" name="Freeform 6435"/>
            <p:cNvSpPr>
              <a:spLocks/>
            </p:cNvSpPr>
            <p:nvPr/>
          </p:nvSpPr>
          <p:spPr bwMode="auto">
            <a:xfrm>
              <a:off x="2262" y="3430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2 h 6"/>
                <a:gd name="T4" fmla="*/ 3 w 6"/>
                <a:gd name="T5" fmla="*/ 0 h 6"/>
                <a:gd name="T6" fmla="*/ 2 w 6"/>
                <a:gd name="T7" fmla="*/ 2 h 6"/>
                <a:gd name="T8" fmla="*/ 0 w 6"/>
                <a:gd name="T9" fmla="*/ 3 h 6"/>
                <a:gd name="T10" fmla="*/ 2 w 6"/>
                <a:gd name="T11" fmla="*/ 6 h 6"/>
                <a:gd name="T12" fmla="*/ 3 w 6"/>
                <a:gd name="T13" fmla="*/ 6 h 6"/>
                <a:gd name="T14" fmla="*/ 6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2" y="6"/>
                  </a:lnTo>
                  <a:lnTo>
                    <a:pt x="3" y="6"/>
                  </a:lnTo>
                  <a:lnTo>
                    <a:pt x="6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80" name="Freeform 6436"/>
            <p:cNvSpPr>
              <a:spLocks/>
            </p:cNvSpPr>
            <p:nvPr/>
          </p:nvSpPr>
          <p:spPr bwMode="auto">
            <a:xfrm>
              <a:off x="2454" y="3438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0 h 6"/>
                <a:gd name="T4" fmla="*/ 3 w 6"/>
                <a:gd name="T5" fmla="*/ 0 h 6"/>
                <a:gd name="T6" fmla="*/ 2 w 6"/>
                <a:gd name="T7" fmla="*/ 0 h 6"/>
                <a:gd name="T8" fmla="*/ 0 w 6"/>
                <a:gd name="T9" fmla="*/ 3 h 6"/>
                <a:gd name="T10" fmla="*/ 2 w 6"/>
                <a:gd name="T11" fmla="*/ 4 h 6"/>
                <a:gd name="T12" fmla="*/ 3 w 6"/>
                <a:gd name="T13" fmla="*/ 6 h 6"/>
                <a:gd name="T14" fmla="*/ 6 w 6"/>
                <a:gd name="T15" fmla="*/ 4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4"/>
                  </a:lnTo>
                  <a:lnTo>
                    <a:pt x="3" y="6"/>
                  </a:lnTo>
                  <a:lnTo>
                    <a:pt x="6" y="4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81" name="Freeform 6437"/>
            <p:cNvSpPr>
              <a:spLocks/>
            </p:cNvSpPr>
            <p:nvPr/>
          </p:nvSpPr>
          <p:spPr bwMode="auto">
            <a:xfrm>
              <a:off x="2426" y="3436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0 h 6"/>
                <a:gd name="T4" fmla="*/ 3 w 6"/>
                <a:gd name="T5" fmla="*/ 0 h 6"/>
                <a:gd name="T6" fmla="*/ 0 w 6"/>
                <a:gd name="T7" fmla="*/ 0 h 6"/>
                <a:gd name="T8" fmla="*/ 0 w 6"/>
                <a:gd name="T9" fmla="*/ 3 h 6"/>
                <a:gd name="T10" fmla="*/ 0 w 6"/>
                <a:gd name="T11" fmla="*/ 5 h 6"/>
                <a:gd name="T12" fmla="*/ 3 w 6"/>
                <a:gd name="T13" fmla="*/ 6 h 6"/>
                <a:gd name="T14" fmla="*/ 4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82" name="Freeform 6438"/>
            <p:cNvSpPr>
              <a:spLocks/>
            </p:cNvSpPr>
            <p:nvPr/>
          </p:nvSpPr>
          <p:spPr bwMode="auto">
            <a:xfrm>
              <a:off x="2429" y="3436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0 h 6"/>
                <a:gd name="T4" fmla="*/ 3 w 6"/>
                <a:gd name="T5" fmla="*/ 0 h 6"/>
                <a:gd name="T6" fmla="*/ 0 w 6"/>
                <a:gd name="T7" fmla="*/ 0 h 6"/>
                <a:gd name="T8" fmla="*/ 0 w 6"/>
                <a:gd name="T9" fmla="*/ 3 h 6"/>
                <a:gd name="T10" fmla="*/ 0 w 6"/>
                <a:gd name="T11" fmla="*/ 5 h 6"/>
                <a:gd name="T12" fmla="*/ 3 w 6"/>
                <a:gd name="T13" fmla="*/ 6 h 6"/>
                <a:gd name="T14" fmla="*/ 4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83" name="Freeform 6439"/>
            <p:cNvSpPr>
              <a:spLocks/>
            </p:cNvSpPr>
            <p:nvPr/>
          </p:nvSpPr>
          <p:spPr bwMode="auto">
            <a:xfrm>
              <a:off x="2391" y="3436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0 h 6"/>
                <a:gd name="T4" fmla="*/ 3 w 6"/>
                <a:gd name="T5" fmla="*/ 0 h 6"/>
                <a:gd name="T6" fmla="*/ 0 w 6"/>
                <a:gd name="T7" fmla="*/ 0 h 6"/>
                <a:gd name="T8" fmla="*/ 0 w 6"/>
                <a:gd name="T9" fmla="*/ 3 h 6"/>
                <a:gd name="T10" fmla="*/ 0 w 6"/>
                <a:gd name="T11" fmla="*/ 5 h 6"/>
                <a:gd name="T12" fmla="*/ 3 w 6"/>
                <a:gd name="T13" fmla="*/ 6 h 6"/>
                <a:gd name="T14" fmla="*/ 5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6"/>
                  </a:lnTo>
                  <a:lnTo>
                    <a:pt x="5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84" name="Freeform 6440"/>
            <p:cNvSpPr>
              <a:spLocks/>
            </p:cNvSpPr>
            <p:nvPr/>
          </p:nvSpPr>
          <p:spPr bwMode="auto">
            <a:xfrm>
              <a:off x="2382" y="3436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0 h 6"/>
                <a:gd name="T4" fmla="*/ 3 w 6"/>
                <a:gd name="T5" fmla="*/ 0 h 6"/>
                <a:gd name="T6" fmla="*/ 2 w 6"/>
                <a:gd name="T7" fmla="*/ 0 h 6"/>
                <a:gd name="T8" fmla="*/ 0 w 6"/>
                <a:gd name="T9" fmla="*/ 3 h 6"/>
                <a:gd name="T10" fmla="*/ 2 w 6"/>
                <a:gd name="T11" fmla="*/ 5 h 6"/>
                <a:gd name="T12" fmla="*/ 3 w 6"/>
                <a:gd name="T13" fmla="*/ 6 h 6"/>
                <a:gd name="T14" fmla="*/ 6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6"/>
                  </a:lnTo>
                  <a:lnTo>
                    <a:pt x="6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85" name="Freeform 6441"/>
            <p:cNvSpPr>
              <a:spLocks/>
            </p:cNvSpPr>
            <p:nvPr/>
          </p:nvSpPr>
          <p:spPr bwMode="auto">
            <a:xfrm>
              <a:off x="2379" y="3438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0 h 6"/>
                <a:gd name="T4" fmla="*/ 3 w 6"/>
                <a:gd name="T5" fmla="*/ 0 h 6"/>
                <a:gd name="T6" fmla="*/ 0 w 6"/>
                <a:gd name="T7" fmla="*/ 0 h 6"/>
                <a:gd name="T8" fmla="*/ 0 w 6"/>
                <a:gd name="T9" fmla="*/ 3 h 6"/>
                <a:gd name="T10" fmla="*/ 0 w 6"/>
                <a:gd name="T11" fmla="*/ 4 h 6"/>
                <a:gd name="T12" fmla="*/ 3 w 6"/>
                <a:gd name="T13" fmla="*/ 6 h 6"/>
                <a:gd name="T14" fmla="*/ 5 w 6"/>
                <a:gd name="T15" fmla="*/ 4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3" y="6"/>
                  </a:lnTo>
                  <a:lnTo>
                    <a:pt x="5" y="4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86" name="Freeform 6442"/>
            <p:cNvSpPr>
              <a:spLocks/>
            </p:cNvSpPr>
            <p:nvPr/>
          </p:nvSpPr>
          <p:spPr bwMode="auto">
            <a:xfrm>
              <a:off x="2382" y="3438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0 h 6"/>
                <a:gd name="T4" fmla="*/ 3 w 6"/>
                <a:gd name="T5" fmla="*/ 0 h 6"/>
                <a:gd name="T6" fmla="*/ 2 w 6"/>
                <a:gd name="T7" fmla="*/ 0 h 6"/>
                <a:gd name="T8" fmla="*/ 0 w 6"/>
                <a:gd name="T9" fmla="*/ 3 h 6"/>
                <a:gd name="T10" fmla="*/ 2 w 6"/>
                <a:gd name="T11" fmla="*/ 4 h 6"/>
                <a:gd name="T12" fmla="*/ 3 w 6"/>
                <a:gd name="T13" fmla="*/ 6 h 6"/>
                <a:gd name="T14" fmla="*/ 6 w 6"/>
                <a:gd name="T15" fmla="*/ 4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4"/>
                  </a:lnTo>
                  <a:lnTo>
                    <a:pt x="3" y="6"/>
                  </a:lnTo>
                  <a:lnTo>
                    <a:pt x="6" y="4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87" name="Freeform 6443"/>
            <p:cNvSpPr>
              <a:spLocks/>
            </p:cNvSpPr>
            <p:nvPr/>
          </p:nvSpPr>
          <p:spPr bwMode="auto">
            <a:xfrm>
              <a:off x="2283" y="3436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0 h 6"/>
                <a:gd name="T4" fmla="*/ 3 w 6"/>
                <a:gd name="T5" fmla="*/ 0 h 6"/>
                <a:gd name="T6" fmla="*/ 0 w 6"/>
                <a:gd name="T7" fmla="*/ 0 h 6"/>
                <a:gd name="T8" fmla="*/ 0 w 6"/>
                <a:gd name="T9" fmla="*/ 3 h 6"/>
                <a:gd name="T10" fmla="*/ 0 w 6"/>
                <a:gd name="T11" fmla="*/ 5 h 6"/>
                <a:gd name="T12" fmla="*/ 3 w 6"/>
                <a:gd name="T13" fmla="*/ 6 h 6"/>
                <a:gd name="T14" fmla="*/ 5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6"/>
                  </a:lnTo>
                  <a:lnTo>
                    <a:pt x="5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88" name="Freeform 6444"/>
            <p:cNvSpPr>
              <a:spLocks/>
            </p:cNvSpPr>
            <p:nvPr/>
          </p:nvSpPr>
          <p:spPr bwMode="auto">
            <a:xfrm>
              <a:off x="2433" y="3441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1 h 6"/>
                <a:gd name="T4" fmla="*/ 3 w 6"/>
                <a:gd name="T5" fmla="*/ 0 h 6"/>
                <a:gd name="T6" fmla="*/ 0 w 6"/>
                <a:gd name="T7" fmla="*/ 1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89" name="Freeform 6445"/>
            <p:cNvSpPr>
              <a:spLocks/>
            </p:cNvSpPr>
            <p:nvPr/>
          </p:nvSpPr>
          <p:spPr bwMode="auto">
            <a:xfrm>
              <a:off x="2436" y="3441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1 h 6"/>
                <a:gd name="T4" fmla="*/ 3 w 6"/>
                <a:gd name="T5" fmla="*/ 0 h 6"/>
                <a:gd name="T6" fmla="*/ 2 w 6"/>
                <a:gd name="T7" fmla="*/ 1 h 6"/>
                <a:gd name="T8" fmla="*/ 0 w 6"/>
                <a:gd name="T9" fmla="*/ 3 h 6"/>
                <a:gd name="T10" fmla="*/ 2 w 6"/>
                <a:gd name="T11" fmla="*/ 6 h 6"/>
                <a:gd name="T12" fmla="*/ 3 w 6"/>
                <a:gd name="T13" fmla="*/ 6 h 6"/>
                <a:gd name="T14" fmla="*/ 6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6"/>
                  </a:lnTo>
                  <a:lnTo>
                    <a:pt x="3" y="6"/>
                  </a:lnTo>
                  <a:lnTo>
                    <a:pt x="6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90" name="Freeform 6446"/>
            <p:cNvSpPr>
              <a:spLocks/>
            </p:cNvSpPr>
            <p:nvPr/>
          </p:nvSpPr>
          <p:spPr bwMode="auto">
            <a:xfrm>
              <a:off x="2418" y="3439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2 h 6"/>
                <a:gd name="T4" fmla="*/ 3 w 6"/>
                <a:gd name="T5" fmla="*/ 0 h 6"/>
                <a:gd name="T6" fmla="*/ 2 w 6"/>
                <a:gd name="T7" fmla="*/ 2 h 6"/>
                <a:gd name="T8" fmla="*/ 0 w 6"/>
                <a:gd name="T9" fmla="*/ 3 h 6"/>
                <a:gd name="T10" fmla="*/ 2 w 6"/>
                <a:gd name="T11" fmla="*/ 6 h 6"/>
                <a:gd name="T12" fmla="*/ 3 w 6"/>
                <a:gd name="T13" fmla="*/ 6 h 6"/>
                <a:gd name="T14" fmla="*/ 6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2" y="6"/>
                  </a:lnTo>
                  <a:lnTo>
                    <a:pt x="3" y="6"/>
                  </a:lnTo>
                  <a:lnTo>
                    <a:pt x="6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91" name="Freeform 6447"/>
            <p:cNvSpPr>
              <a:spLocks/>
            </p:cNvSpPr>
            <p:nvPr/>
          </p:nvSpPr>
          <p:spPr bwMode="auto">
            <a:xfrm>
              <a:off x="2409" y="3439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2 h 6"/>
                <a:gd name="T4" fmla="*/ 3 w 6"/>
                <a:gd name="T5" fmla="*/ 0 h 6"/>
                <a:gd name="T6" fmla="*/ 2 w 6"/>
                <a:gd name="T7" fmla="*/ 2 h 6"/>
                <a:gd name="T8" fmla="*/ 0 w 6"/>
                <a:gd name="T9" fmla="*/ 3 h 6"/>
                <a:gd name="T10" fmla="*/ 2 w 6"/>
                <a:gd name="T11" fmla="*/ 6 h 6"/>
                <a:gd name="T12" fmla="*/ 3 w 6"/>
                <a:gd name="T13" fmla="*/ 6 h 6"/>
                <a:gd name="T14" fmla="*/ 6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2" y="6"/>
                  </a:lnTo>
                  <a:lnTo>
                    <a:pt x="3" y="6"/>
                  </a:lnTo>
                  <a:lnTo>
                    <a:pt x="6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92" name="Freeform 6448"/>
            <p:cNvSpPr>
              <a:spLocks/>
            </p:cNvSpPr>
            <p:nvPr/>
          </p:nvSpPr>
          <p:spPr bwMode="auto">
            <a:xfrm>
              <a:off x="2367" y="3444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1 h 6"/>
                <a:gd name="T4" fmla="*/ 3 w 6"/>
                <a:gd name="T5" fmla="*/ 0 h 6"/>
                <a:gd name="T6" fmla="*/ 2 w 6"/>
                <a:gd name="T7" fmla="*/ 1 h 6"/>
                <a:gd name="T8" fmla="*/ 0 w 6"/>
                <a:gd name="T9" fmla="*/ 3 h 6"/>
                <a:gd name="T10" fmla="*/ 2 w 6"/>
                <a:gd name="T11" fmla="*/ 6 h 6"/>
                <a:gd name="T12" fmla="*/ 3 w 6"/>
                <a:gd name="T13" fmla="*/ 6 h 6"/>
                <a:gd name="T14" fmla="*/ 6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6"/>
                  </a:lnTo>
                  <a:lnTo>
                    <a:pt x="3" y="6"/>
                  </a:lnTo>
                  <a:lnTo>
                    <a:pt x="6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93" name="Freeform 6449"/>
            <p:cNvSpPr>
              <a:spLocks/>
            </p:cNvSpPr>
            <p:nvPr/>
          </p:nvSpPr>
          <p:spPr bwMode="auto">
            <a:xfrm>
              <a:off x="2343" y="3444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1 h 6"/>
                <a:gd name="T4" fmla="*/ 3 w 6"/>
                <a:gd name="T5" fmla="*/ 0 h 6"/>
                <a:gd name="T6" fmla="*/ 0 w 6"/>
                <a:gd name="T7" fmla="*/ 1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94" name="Freeform 6450"/>
            <p:cNvSpPr>
              <a:spLocks/>
            </p:cNvSpPr>
            <p:nvPr/>
          </p:nvSpPr>
          <p:spPr bwMode="auto">
            <a:xfrm>
              <a:off x="2309" y="3441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1 h 6"/>
                <a:gd name="T4" fmla="*/ 3 w 6"/>
                <a:gd name="T5" fmla="*/ 0 h 6"/>
                <a:gd name="T6" fmla="*/ 0 w 6"/>
                <a:gd name="T7" fmla="*/ 1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4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95" name="Freeform 6451"/>
            <p:cNvSpPr>
              <a:spLocks/>
            </p:cNvSpPr>
            <p:nvPr/>
          </p:nvSpPr>
          <p:spPr bwMode="auto">
            <a:xfrm>
              <a:off x="2285" y="3442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2 h 6"/>
                <a:gd name="T4" fmla="*/ 3 w 6"/>
                <a:gd name="T5" fmla="*/ 0 h 6"/>
                <a:gd name="T6" fmla="*/ 0 w 6"/>
                <a:gd name="T7" fmla="*/ 2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4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96" name="Freeform 6452"/>
            <p:cNvSpPr>
              <a:spLocks/>
            </p:cNvSpPr>
            <p:nvPr/>
          </p:nvSpPr>
          <p:spPr bwMode="auto">
            <a:xfrm>
              <a:off x="2469" y="3444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1 h 6"/>
                <a:gd name="T4" fmla="*/ 3 w 6"/>
                <a:gd name="T5" fmla="*/ 0 h 6"/>
                <a:gd name="T6" fmla="*/ 0 w 6"/>
                <a:gd name="T7" fmla="*/ 1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97" name="Freeform 6453"/>
            <p:cNvSpPr>
              <a:spLocks/>
            </p:cNvSpPr>
            <p:nvPr/>
          </p:nvSpPr>
          <p:spPr bwMode="auto">
            <a:xfrm>
              <a:off x="2460" y="3445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2 h 6"/>
                <a:gd name="T4" fmla="*/ 3 w 6"/>
                <a:gd name="T5" fmla="*/ 0 h 6"/>
                <a:gd name="T6" fmla="*/ 0 w 6"/>
                <a:gd name="T7" fmla="*/ 2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98" name="Freeform 6454"/>
            <p:cNvSpPr>
              <a:spLocks/>
            </p:cNvSpPr>
            <p:nvPr/>
          </p:nvSpPr>
          <p:spPr bwMode="auto">
            <a:xfrm>
              <a:off x="2448" y="3445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2 h 6"/>
                <a:gd name="T4" fmla="*/ 3 w 6"/>
                <a:gd name="T5" fmla="*/ 0 h 6"/>
                <a:gd name="T6" fmla="*/ 2 w 6"/>
                <a:gd name="T7" fmla="*/ 2 h 6"/>
                <a:gd name="T8" fmla="*/ 0 w 6"/>
                <a:gd name="T9" fmla="*/ 3 h 6"/>
                <a:gd name="T10" fmla="*/ 2 w 6"/>
                <a:gd name="T11" fmla="*/ 6 h 6"/>
                <a:gd name="T12" fmla="*/ 3 w 6"/>
                <a:gd name="T13" fmla="*/ 6 h 6"/>
                <a:gd name="T14" fmla="*/ 6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2" y="6"/>
                  </a:lnTo>
                  <a:lnTo>
                    <a:pt x="3" y="6"/>
                  </a:lnTo>
                  <a:lnTo>
                    <a:pt x="6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799" name="Freeform 6455"/>
            <p:cNvSpPr>
              <a:spLocks/>
            </p:cNvSpPr>
            <p:nvPr/>
          </p:nvSpPr>
          <p:spPr bwMode="auto">
            <a:xfrm>
              <a:off x="2391" y="3444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1 h 6"/>
                <a:gd name="T4" fmla="*/ 3 w 6"/>
                <a:gd name="T5" fmla="*/ 0 h 6"/>
                <a:gd name="T6" fmla="*/ 0 w 6"/>
                <a:gd name="T7" fmla="*/ 1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00" name="Freeform 6456"/>
            <p:cNvSpPr>
              <a:spLocks/>
            </p:cNvSpPr>
            <p:nvPr/>
          </p:nvSpPr>
          <p:spPr bwMode="auto">
            <a:xfrm>
              <a:off x="1968" y="3145"/>
              <a:ext cx="6" cy="6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2 h 6"/>
                <a:gd name="T4" fmla="*/ 3 w 6"/>
                <a:gd name="T5" fmla="*/ 0 h 6"/>
                <a:gd name="T6" fmla="*/ 0 w 6"/>
                <a:gd name="T7" fmla="*/ 2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5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01" name="Freeform 6457"/>
            <p:cNvSpPr>
              <a:spLocks/>
            </p:cNvSpPr>
            <p:nvPr/>
          </p:nvSpPr>
          <p:spPr bwMode="auto">
            <a:xfrm>
              <a:off x="2088" y="3150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0 h 6"/>
                <a:gd name="T4" fmla="*/ 3 w 6"/>
                <a:gd name="T5" fmla="*/ 0 h 6"/>
                <a:gd name="T6" fmla="*/ 2 w 6"/>
                <a:gd name="T7" fmla="*/ 0 h 6"/>
                <a:gd name="T8" fmla="*/ 0 w 6"/>
                <a:gd name="T9" fmla="*/ 3 h 6"/>
                <a:gd name="T10" fmla="*/ 2 w 6"/>
                <a:gd name="T11" fmla="*/ 4 h 6"/>
                <a:gd name="T12" fmla="*/ 3 w 6"/>
                <a:gd name="T13" fmla="*/ 6 h 6"/>
                <a:gd name="T14" fmla="*/ 6 w 6"/>
                <a:gd name="T15" fmla="*/ 4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4"/>
                  </a:lnTo>
                  <a:lnTo>
                    <a:pt x="3" y="6"/>
                  </a:lnTo>
                  <a:lnTo>
                    <a:pt x="6" y="4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02" name="Freeform 6458"/>
            <p:cNvSpPr>
              <a:spLocks/>
            </p:cNvSpPr>
            <p:nvPr/>
          </p:nvSpPr>
          <p:spPr bwMode="auto">
            <a:xfrm>
              <a:off x="2015" y="3151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0 h 6"/>
                <a:gd name="T4" fmla="*/ 3 w 6"/>
                <a:gd name="T5" fmla="*/ 0 h 6"/>
                <a:gd name="T6" fmla="*/ 1 w 6"/>
                <a:gd name="T7" fmla="*/ 0 h 6"/>
                <a:gd name="T8" fmla="*/ 0 w 6"/>
                <a:gd name="T9" fmla="*/ 3 h 6"/>
                <a:gd name="T10" fmla="*/ 1 w 6"/>
                <a:gd name="T11" fmla="*/ 5 h 6"/>
                <a:gd name="T12" fmla="*/ 3 w 6"/>
                <a:gd name="T13" fmla="*/ 6 h 6"/>
                <a:gd name="T14" fmla="*/ 6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6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03" name="Freeform 6459"/>
            <p:cNvSpPr>
              <a:spLocks/>
            </p:cNvSpPr>
            <p:nvPr/>
          </p:nvSpPr>
          <p:spPr bwMode="auto">
            <a:xfrm>
              <a:off x="2202" y="3184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0 h 6"/>
                <a:gd name="T4" fmla="*/ 3 w 6"/>
                <a:gd name="T5" fmla="*/ 0 h 6"/>
                <a:gd name="T6" fmla="*/ 2 w 6"/>
                <a:gd name="T7" fmla="*/ 0 h 6"/>
                <a:gd name="T8" fmla="*/ 0 w 6"/>
                <a:gd name="T9" fmla="*/ 3 h 6"/>
                <a:gd name="T10" fmla="*/ 2 w 6"/>
                <a:gd name="T11" fmla="*/ 5 h 6"/>
                <a:gd name="T12" fmla="*/ 3 w 6"/>
                <a:gd name="T13" fmla="*/ 6 h 6"/>
                <a:gd name="T14" fmla="*/ 6 w 6"/>
                <a:gd name="T15" fmla="*/ 5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6"/>
                  </a:lnTo>
                  <a:lnTo>
                    <a:pt x="6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04" name="Freeform 6460"/>
            <p:cNvSpPr>
              <a:spLocks/>
            </p:cNvSpPr>
            <p:nvPr/>
          </p:nvSpPr>
          <p:spPr bwMode="auto">
            <a:xfrm>
              <a:off x="2432" y="3192"/>
              <a:ext cx="6" cy="6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1 h 6"/>
                <a:gd name="T4" fmla="*/ 3 w 6"/>
                <a:gd name="T5" fmla="*/ 0 h 6"/>
                <a:gd name="T6" fmla="*/ 0 w 6"/>
                <a:gd name="T7" fmla="*/ 1 h 6"/>
                <a:gd name="T8" fmla="*/ 0 w 6"/>
                <a:gd name="T9" fmla="*/ 3 h 6"/>
                <a:gd name="T10" fmla="*/ 0 w 6"/>
                <a:gd name="T11" fmla="*/ 6 h 6"/>
                <a:gd name="T12" fmla="*/ 3 w 6"/>
                <a:gd name="T13" fmla="*/ 6 h 6"/>
                <a:gd name="T14" fmla="*/ 4 w 6"/>
                <a:gd name="T15" fmla="*/ 6 h 6"/>
                <a:gd name="T16" fmla="*/ 6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4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05" name="Line 6461"/>
            <p:cNvSpPr>
              <a:spLocks noChangeShapeType="1"/>
            </p:cNvSpPr>
            <p:nvPr/>
          </p:nvSpPr>
          <p:spPr bwMode="auto">
            <a:xfrm flipV="1">
              <a:off x="1955" y="3115"/>
              <a:ext cx="1" cy="88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06" name="Line 6462"/>
            <p:cNvSpPr>
              <a:spLocks noChangeShapeType="1"/>
            </p:cNvSpPr>
            <p:nvPr/>
          </p:nvSpPr>
          <p:spPr bwMode="auto">
            <a:xfrm flipH="1">
              <a:off x="1955" y="4003"/>
              <a:ext cx="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07" name="Line 6463"/>
            <p:cNvSpPr>
              <a:spLocks noChangeShapeType="1"/>
            </p:cNvSpPr>
            <p:nvPr/>
          </p:nvSpPr>
          <p:spPr bwMode="auto">
            <a:xfrm flipH="1">
              <a:off x="1955" y="3826"/>
              <a:ext cx="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08" name="Line 6464"/>
            <p:cNvSpPr>
              <a:spLocks noChangeShapeType="1"/>
            </p:cNvSpPr>
            <p:nvPr/>
          </p:nvSpPr>
          <p:spPr bwMode="auto">
            <a:xfrm flipH="1">
              <a:off x="1955" y="3648"/>
              <a:ext cx="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09" name="Line 6465"/>
            <p:cNvSpPr>
              <a:spLocks noChangeShapeType="1"/>
            </p:cNvSpPr>
            <p:nvPr/>
          </p:nvSpPr>
          <p:spPr bwMode="auto">
            <a:xfrm flipH="1">
              <a:off x="1955" y="3471"/>
              <a:ext cx="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10" name="Line 6466"/>
            <p:cNvSpPr>
              <a:spLocks noChangeShapeType="1"/>
            </p:cNvSpPr>
            <p:nvPr/>
          </p:nvSpPr>
          <p:spPr bwMode="auto">
            <a:xfrm flipH="1">
              <a:off x="1955" y="3292"/>
              <a:ext cx="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11" name="Line 6467"/>
            <p:cNvSpPr>
              <a:spLocks noChangeShapeType="1"/>
            </p:cNvSpPr>
            <p:nvPr/>
          </p:nvSpPr>
          <p:spPr bwMode="auto">
            <a:xfrm flipH="1">
              <a:off x="1955" y="3115"/>
              <a:ext cx="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12" name="Line 6468"/>
            <p:cNvSpPr>
              <a:spLocks noChangeShapeType="1"/>
            </p:cNvSpPr>
            <p:nvPr/>
          </p:nvSpPr>
          <p:spPr bwMode="auto">
            <a:xfrm>
              <a:off x="1955" y="4003"/>
              <a:ext cx="889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13" name="Line 6469"/>
            <p:cNvSpPr>
              <a:spLocks noChangeShapeType="1"/>
            </p:cNvSpPr>
            <p:nvPr/>
          </p:nvSpPr>
          <p:spPr bwMode="auto">
            <a:xfrm>
              <a:off x="1955" y="3954"/>
              <a:ext cx="1" cy="4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14" name="Line 6470"/>
            <p:cNvSpPr>
              <a:spLocks noChangeShapeType="1"/>
            </p:cNvSpPr>
            <p:nvPr/>
          </p:nvSpPr>
          <p:spPr bwMode="auto">
            <a:xfrm>
              <a:off x="2066" y="3979"/>
              <a:ext cx="1" cy="2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15" name="Line 6471"/>
            <p:cNvSpPr>
              <a:spLocks noChangeShapeType="1"/>
            </p:cNvSpPr>
            <p:nvPr/>
          </p:nvSpPr>
          <p:spPr bwMode="auto">
            <a:xfrm>
              <a:off x="2177" y="3979"/>
              <a:ext cx="1" cy="2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16" name="Line 6472"/>
            <p:cNvSpPr>
              <a:spLocks noChangeShapeType="1"/>
            </p:cNvSpPr>
            <p:nvPr/>
          </p:nvSpPr>
          <p:spPr bwMode="auto">
            <a:xfrm>
              <a:off x="2288" y="3979"/>
              <a:ext cx="1" cy="2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17" name="Line 6473"/>
            <p:cNvSpPr>
              <a:spLocks noChangeShapeType="1"/>
            </p:cNvSpPr>
            <p:nvPr/>
          </p:nvSpPr>
          <p:spPr bwMode="auto">
            <a:xfrm>
              <a:off x="2399" y="3954"/>
              <a:ext cx="1" cy="4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18" name="Line 6474"/>
            <p:cNvSpPr>
              <a:spLocks noChangeShapeType="1"/>
            </p:cNvSpPr>
            <p:nvPr/>
          </p:nvSpPr>
          <p:spPr bwMode="auto">
            <a:xfrm>
              <a:off x="2510" y="3979"/>
              <a:ext cx="1" cy="2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19" name="Line 6475"/>
            <p:cNvSpPr>
              <a:spLocks noChangeShapeType="1"/>
            </p:cNvSpPr>
            <p:nvPr/>
          </p:nvSpPr>
          <p:spPr bwMode="auto">
            <a:xfrm>
              <a:off x="2622" y="3979"/>
              <a:ext cx="1" cy="2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20" name="Line 6476"/>
            <p:cNvSpPr>
              <a:spLocks noChangeShapeType="1"/>
            </p:cNvSpPr>
            <p:nvPr/>
          </p:nvSpPr>
          <p:spPr bwMode="auto">
            <a:xfrm>
              <a:off x="2733" y="3979"/>
              <a:ext cx="1" cy="2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21" name="Line 6477"/>
            <p:cNvSpPr>
              <a:spLocks noChangeShapeType="1"/>
            </p:cNvSpPr>
            <p:nvPr/>
          </p:nvSpPr>
          <p:spPr bwMode="auto">
            <a:xfrm>
              <a:off x="2844" y="3954"/>
              <a:ext cx="1" cy="4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22" name="Freeform 6478"/>
            <p:cNvSpPr>
              <a:spLocks noEditPoints="1"/>
            </p:cNvSpPr>
            <p:nvPr/>
          </p:nvSpPr>
          <p:spPr bwMode="auto">
            <a:xfrm>
              <a:off x="1940" y="4036"/>
              <a:ext cx="28" cy="44"/>
            </a:xfrm>
            <a:custGeom>
              <a:avLst/>
              <a:gdLst>
                <a:gd name="T0" fmla="*/ 13 w 28"/>
                <a:gd name="T1" fmla="*/ 0 h 44"/>
                <a:gd name="T2" fmla="*/ 18 w 28"/>
                <a:gd name="T3" fmla="*/ 2 h 44"/>
                <a:gd name="T4" fmla="*/ 21 w 28"/>
                <a:gd name="T5" fmla="*/ 2 h 44"/>
                <a:gd name="T6" fmla="*/ 24 w 28"/>
                <a:gd name="T7" fmla="*/ 5 h 44"/>
                <a:gd name="T8" fmla="*/ 25 w 28"/>
                <a:gd name="T9" fmla="*/ 9 h 44"/>
                <a:gd name="T10" fmla="*/ 27 w 28"/>
                <a:gd name="T11" fmla="*/ 15 h 44"/>
                <a:gd name="T12" fmla="*/ 28 w 28"/>
                <a:gd name="T13" fmla="*/ 21 h 44"/>
                <a:gd name="T14" fmla="*/ 27 w 28"/>
                <a:gd name="T15" fmla="*/ 29 h 44"/>
                <a:gd name="T16" fmla="*/ 25 w 28"/>
                <a:gd name="T17" fmla="*/ 35 h 44"/>
                <a:gd name="T18" fmla="*/ 24 w 28"/>
                <a:gd name="T19" fmla="*/ 39 h 44"/>
                <a:gd name="T20" fmla="*/ 21 w 28"/>
                <a:gd name="T21" fmla="*/ 41 h 44"/>
                <a:gd name="T22" fmla="*/ 18 w 28"/>
                <a:gd name="T23" fmla="*/ 42 h 44"/>
                <a:gd name="T24" fmla="*/ 13 w 28"/>
                <a:gd name="T25" fmla="*/ 44 h 44"/>
                <a:gd name="T26" fmla="*/ 10 w 28"/>
                <a:gd name="T27" fmla="*/ 42 h 44"/>
                <a:gd name="T28" fmla="*/ 7 w 28"/>
                <a:gd name="T29" fmla="*/ 41 h 44"/>
                <a:gd name="T30" fmla="*/ 4 w 28"/>
                <a:gd name="T31" fmla="*/ 39 h 44"/>
                <a:gd name="T32" fmla="*/ 1 w 28"/>
                <a:gd name="T33" fmla="*/ 35 h 44"/>
                <a:gd name="T34" fmla="*/ 1 w 28"/>
                <a:gd name="T35" fmla="*/ 29 h 44"/>
                <a:gd name="T36" fmla="*/ 0 w 28"/>
                <a:gd name="T37" fmla="*/ 21 h 44"/>
                <a:gd name="T38" fmla="*/ 1 w 28"/>
                <a:gd name="T39" fmla="*/ 15 h 44"/>
                <a:gd name="T40" fmla="*/ 3 w 28"/>
                <a:gd name="T41" fmla="*/ 9 h 44"/>
                <a:gd name="T42" fmla="*/ 4 w 28"/>
                <a:gd name="T43" fmla="*/ 5 h 44"/>
                <a:gd name="T44" fmla="*/ 7 w 28"/>
                <a:gd name="T45" fmla="*/ 2 h 44"/>
                <a:gd name="T46" fmla="*/ 10 w 28"/>
                <a:gd name="T47" fmla="*/ 2 h 44"/>
                <a:gd name="T48" fmla="*/ 13 w 28"/>
                <a:gd name="T49" fmla="*/ 0 h 44"/>
                <a:gd name="T50" fmla="*/ 13 w 28"/>
                <a:gd name="T51" fmla="*/ 8 h 44"/>
                <a:gd name="T52" fmla="*/ 12 w 28"/>
                <a:gd name="T53" fmla="*/ 8 h 44"/>
                <a:gd name="T54" fmla="*/ 12 w 28"/>
                <a:gd name="T55" fmla="*/ 9 h 44"/>
                <a:gd name="T56" fmla="*/ 10 w 28"/>
                <a:gd name="T57" fmla="*/ 9 h 44"/>
                <a:gd name="T58" fmla="*/ 9 w 28"/>
                <a:gd name="T59" fmla="*/ 12 h 44"/>
                <a:gd name="T60" fmla="*/ 9 w 28"/>
                <a:gd name="T61" fmla="*/ 15 h 44"/>
                <a:gd name="T62" fmla="*/ 9 w 28"/>
                <a:gd name="T63" fmla="*/ 21 h 44"/>
                <a:gd name="T64" fmla="*/ 9 w 28"/>
                <a:gd name="T65" fmla="*/ 27 h 44"/>
                <a:gd name="T66" fmla="*/ 9 w 28"/>
                <a:gd name="T67" fmla="*/ 32 h 44"/>
                <a:gd name="T68" fmla="*/ 10 w 28"/>
                <a:gd name="T69" fmla="*/ 33 h 44"/>
                <a:gd name="T70" fmla="*/ 12 w 28"/>
                <a:gd name="T71" fmla="*/ 35 h 44"/>
                <a:gd name="T72" fmla="*/ 12 w 28"/>
                <a:gd name="T73" fmla="*/ 36 h 44"/>
                <a:gd name="T74" fmla="*/ 13 w 28"/>
                <a:gd name="T75" fmla="*/ 36 h 44"/>
                <a:gd name="T76" fmla="*/ 15 w 28"/>
                <a:gd name="T77" fmla="*/ 36 h 44"/>
                <a:gd name="T78" fmla="*/ 16 w 28"/>
                <a:gd name="T79" fmla="*/ 35 h 44"/>
                <a:gd name="T80" fmla="*/ 18 w 28"/>
                <a:gd name="T81" fmla="*/ 33 h 44"/>
                <a:gd name="T82" fmla="*/ 19 w 28"/>
                <a:gd name="T83" fmla="*/ 32 h 44"/>
                <a:gd name="T84" fmla="*/ 19 w 28"/>
                <a:gd name="T85" fmla="*/ 27 h 44"/>
                <a:gd name="T86" fmla="*/ 19 w 28"/>
                <a:gd name="T87" fmla="*/ 21 h 44"/>
                <a:gd name="T88" fmla="*/ 19 w 28"/>
                <a:gd name="T89" fmla="*/ 15 h 44"/>
                <a:gd name="T90" fmla="*/ 19 w 28"/>
                <a:gd name="T91" fmla="*/ 12 h 44"/>
                <a:gd name="T92" fmla="*/ 18 w 28"/>
                <a:gd name="T93" fmla="*/ 11 h 44"/>
                <a:gd name="T94" fmla="*/ 16 w 28"/>
                <a:gd name="T95" fmla="*/ 9 h 44"/>
                <a:gd name="T96" fmla="*/ 15 w 28"/>
                <a:gd name="T97" fmla="*/ 8 h 44"/>
                <a:gd name="T98" fmla="*/ 13 w 28"/>
                <a:gd name="T99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" h="44">
                  <a:moveTo>
                    <a:pt x="13" y="0"/>
                  </a:moveTo>
                  <a:lnTo>
                    <a:pt x="18" y="2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7" y="15"/>
                  </a:lnTo>
                  <a:lnTo>
                    <a:pt x="28" y="21"/>
                  </a:lnTo>
                  <a:lnTo>
                    <a:pt x="27" y="29"/>
                  </a:lnTo>
                  <a:lnTo>
                    <a:pt x="25" y="35"/>
                  </a:lnTo>
                  <a:lnTo>
                    <a:pt x="24" y="39"/>
                  </a:lnTo>
                  <a:lnTo>
                    <a:pt x="21" y="41"/>
                  </a:lnTo>
                  <a:lnTo>
                    <a:pt x="18" y="42"/>
                  </a:lnTo>
                  <a:lnTo>
                    <a:pt x="13" y="44"/>
                  </a:lnTo>
                  <a:lnTo>
                    <a:pt x="10" y="42"/>
                  </a:lnTo>
                  <a:lnTo>
                    <a:pt x="7" y="41"/>
                  </a:lnTo>
                  <a:lnTo>
                    <a:pt x="4" y="39"/>
                  </a:lnTo>
                  <a:lnTo>
                    <a:pt x="1" y="35"/>
                  </a:lnTo>
                  <a:lnTo>
                    <a:pt x="1" y="29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3" y="9"/>
                  </a:lnTo>
                  <a:lnTo>
                    <a:pt x="4" y="5"/>
                  </a:lnTo>
                  <a:lnTo>
                    <a:pt x="7" y="2"/>
                  </a:lnTo>
                  <a:lnTo>
                    <a:pt x="10" y="2"/>
                  </a:lnTo>
                  <a:lnTo>
                    <a:pt x="13" y="0"/>
                  </a:lnTo>
                  <a:close/>
                  <a:moveTo>
                    <a:pt x="13" y="8"/>
                  </a:moveTo>
                  <a:lnTo>
                    <a:pt x="12" y="8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9" y="12"/>
                  </a:lnTo>
                  <a:lnTo>
                    <a:pt x="9" y="15"/>
                  </a:lnTo>
                  <a:lnTo>
                    <a:pt x="9" y="21"/>
                  </a:lnTo>
                  <a:lnTo>
                    <a:pt x="9" y="27"/>
                  </a:lnTo>
                  <a:lnTo>
                    <a:pt x="9" y="32"/>
                  </a:lnTo>
                  <a:lnTo>
                    <a:pt x="10" y="33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5" y="36"/>
                  </a:lnTo>
                  <a:lnTo>
                    <a:pt x="16" y="35"/>
                  </a:lnTo>
                  <a:lnTo>
                    <a:pt x="18" y="33"/>
                  </a:lnTo>
                  <a:lnTo>
                    <a:pt x="19" y="32"/>
                  </a:lnTo>
                  <a:lnTo>
                    <a:pt x="19" y="27"/>
                  </a:lnTo>
                  <a:lnTo>
                    <a:pt x="19" y="21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18" y="11"/>
                  </a:lnTo>
                  <a:lnTo>
                    <a:pt x="16" y="9"/>
                  </a:lnTo>
                  <a:lnTo>
                    <a:pt x="15" y="8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23" name="Freeform 6479"/>
            <p:cNvSpPr>
              <a:spLocks/>
            </p:cNvSpPr>
            <p:nvPr/>
          </p:nvSpPr>
          <p:spPr bwMode="auto">
            <a:xfrm>
              <a:off x="2352" y="4036"/>
              <a:ext cx="27" cy="42"/>
            </a:xfrm>
            <a:custGeom>
              <a:avLst/>
              <a:gdLst>
                <a:gd name="T0" fmla="*/ 27 w 27"/>
                <a:gd name="T1" fmla="*/ 35 h 42"/>
                <a:gd name="T2" fmla="*/ 27 w 27"/>
                <a:gd name="T3" fmla="*/ 42 h 42"/>
                <a:gd name="T4" fmla="*/ 0 w 27"/>
                <a:gd name="T5" fmla="*/ 42 h 42"/>
                <a:gd name="T6" fmla="*/ 0 w 27"/>
                <a:gd name="T7" fmla="*/ 39 h 42"/>
                <a:gd name="T8" fmla="*/ 2 w 27"/>
                <a:gd name="T9" fmla="*/ 35 h 42"/>
                <a:gd name="T10" fmla="*/ 5 w 27"/>
                <a:gd name="T11" fmla="*/ 32 h 42"/>
                <a:gd name="T12" fmla="*/ 8 w 27"/>
                <a:gd name="T13" fmla="*/ 29 h 42"/>
                <a:gd name="T14" fmla="*/ 11 w 27"/>
                <a:gd name="T15" fmla="*/ 24 h 42"/>
                <a:gd name="T16" fmla="*/ 14 w 27"/>
                <a:gd name="T17" fmla="*/ 21 h 42"/>
                <a:gd name="T18" fmla="*/ 17 w 27"/>
                <a:gd name="T19" fmla="*/ 20 h 42"/>
                <a:gd name="T20" fmla="*/ 18 w 27"/>
                <a:gd name="T21" fmla="*/ 18 h 42"/>
                <a:gd name="T22" fmla="*/ 18 w 27"/>
                <a:gd name="T23" fmla="*/ 15 h 42"/>
                <a:gd name="T24" fmla="*/ 20 w 27"/>
                <a:gd name="T25" fmla="*/ 14 h 42"/>
                <a:gd name="T26" fmla="*/ 18 w 27"/>
                <a:gd name="T27" fmla="*/ 11 h 42"/>
                <a:gd name="T28" fmla="*/ 18 w 27"/>
                <a:gd name="T29" fmla="*/ 9 h 42"/>
                <a:gd name="T30" fmla="*/ 17 w 27"/>
                <a:gd name="T31" fmla="*/ 8 h 42"/>
                <a:gd name="T32" fmla="*/ 14 w 27"/>
                <a:gd name="T33" fmla="*/ 8 h 42"/>
                <a:gd name="T34" fmla="*/ 12 w 27"/>
                <a:gd name="T35" fmla="*/ 8 h 42"/>
                <a:gd name="T36" fmla="*/ 9 w 27"/>
                <a:gd name="T37" fmla="*/ 9 h 42"/>
                <a:gd name="T38" fmla="*/ 9 w 27"/>
                <a:gd name="T39" fmla="*/ 11 h 42"/>
                <a:gd name="T40" fmla="*/ 8 w 27"/>
                <a:gd name="T41" fmla="*/ 14 h 42"/>
                <a:gd name="T42" fmla="*/ 0 w 27"/>
                <a:gd name="T43" fmla="*/ 14 h 42"/>
                <a:gd name="T44" fmla="*/ 2 w 27"/>
                <a:gd name="T45" fmla="*/ 9 h 42"/>
                <a:gd name="T46" fmla="*/ 3 w 27"/>
                <a:gd name="T47" fmla="*/ 6 h 42"/>
                <a:gd name="T48" fmla="*/ 5 w 27"/>
                <a:gd name="T49" fmla="*/ 3 h 42"/>
                <a:gd name="T50" fmla="*/ 9 w 27"/>
                <a:gd name="T51" fmla="*/ 2 h 42"/>
                <a:gd name="T52" fmla="*/ 14 w 27"/>
                <a:gd name="T53" fmla="*/ 0 h 42"/>
                <a:gd name="T54" fmla="*/ 20 w 27"/>
                <a:gd name="T55" fmla="*/ 2 h 42"/>
                <a:gd name="T56" fmla="*/ 24 w 27"/>
                <a:gd name="T57" fmla="*/ 3 h 42"/>
                <a:gd name="T58" fmla="*/ 26 w 27"/>
                <a:gd name="T59" fmla="*/ 8 h 42"/>
                <a:gd name="T60" fmla="*/ 27 w 27"/>
                <a:gd name="T61" fmla="*/ 12 h 42"/>
                <a:gd name="T62" fmla="*/ 27 w 27"/>
                <a:gd name="T63" fmla="*/ 15 h 42"/>
                <a:gd name="T64" fmla="*/ 26 w 27"/>
                <a:gd name="T65" fmla="*/ 17 h 42"/>
                <a:gd name="T66" fmla="*/ 24 w 27"/>
                <a:gd name="T67" fmla="*/ 20 h 42"/>
                <a:gd name="T68" fmla="*/ 23 w 27"/>
                <a:gd name="T69" fmla="*/ 23 h 42"/>
                <a:gd name="T70" fmla="*/ 21 w 27"/>
                <a:gd name="T71" fmla="*/ 24 h 42"/>
                <a:gd name="T72" fmla="*/ 18 w 27"/>
                <a:gd name="T73" fmla="*/ 27 h 42"/>
                <a:gd name="T74" fmla="*/ 15 w 27"/>
                <a:gd name="T75" fmla="*/ 30 h 42"/>
                <a:gd name="T76" fmla="*/ 14 w 27"/>
                <a:gd name="T77" fmla="*/ 32 h 42"/>
                <a:gd name="T78" fmla="*/ 12 w 27"/>
                <a:gd name="T79" fmla="*/ 33 h 42"/>
                <a:gd name="T80" fmla="*/ 12 w 27"/>
                <a:gd name="T81" fmla="*/ 35 h 42"/>
                <a:gd name="T82" fmla="*/ 27 w 27"/>
                <a:gd name="T83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" h="42">
                  <a:moveTo>
                    <a:pt x="27" y="35"/>
                  </a:moveTo>
                  <a:lnTo>
                    <a:pt x="27" y="42"/>
                  </a:lnTo>
                  <a:lnTo>
                    <a:pt x="0" y="42"/>
                  </a:lnTo>
                  <a:lnTo>
                    <a:pt x="0" y="39"/>
                  </a:lnTo>
                  <a:lnTo>
                    <a:pt x="2" y="35"/>
                  </a:lnTo>
                  <a:lnTo>
                    <a:pt x="5" y="32"/>
                  </a:lnTo>
                  <a:lnTo>
                    <a:pt x="8" y="29"/>
                  </a:lnTo>
                  <a:lnTo>
                    <a:pt x="11" y="24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20" y="14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9" y="9"/>
                  </a:lnTo>
                  <a:lnTo>
                    <a:pt x="9" y="11"/>
                  </a:lnTo>
                  <a:lnTo>
                    <a:pt x="8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4" y="3"/>
                  </a:lnTo>
                  <a:lnTo>
                    <a:pt x="26" y="8"/>
                  </a:lnTo>
                  <a:lnTo>
                    <a:pt x="27" y="12"/>
                  </a:lnTo>
                  <a:lnTo>
                    <a:pt x="27" y="15"/>
                  </a:lnTo>
                  <a:lnTo>
                    <a:pt x="26" y="17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1" y="24"/>
                  </a:lnTo>
                  <a:lnTo>
                    <a:pt x="18" y="27"/>
                  </a:lnTo>
                  <a:lnTo>
                    <a:pt x="15" y="30"/>
                  </a:lnTo>
                  <a:lnTo>
                    <a:pt x="14" y="32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27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24" name="Freeform 6480"/>
            <p:cNvSpPr>
              <a:spLocks noEditPoints="1"/>
            </p:cNvSpPr>
            <p:nvPr/>
          </p:nvSpPr>
          <p:spPr bwMode="auto">
            <a:xfrm>
              <a:off x="2384" y="4036"/>
              <a:ext cx="27" cy="44"/>
            </a:xfrm>
            <a:custGeom>
              <a:avLst/>
              <a:gdLst>
                <a:gd name="T0" fmla="*/ 13 w 27"/>
                <a:gd name="T1" fmla="*/ 0 h 44"/>
                <a:gd name="T2" fmla="*/ 18 w 27"/>
                <a:gd name="T3" fmla="*/ 2 h 44"/>
                <a:gd name="T4" fmla="*/ 21 w 27"/>
                <a:gd name="T5" fmla="*/ 2 h 44"/>
                <a:gd name="T6" fmla="*/ 24 w 27"/>
                <a:gd name="T7" fmla="*/ 5 h 44"/>
                <a:gd name="T8" fmla="*/ 25 w 27"/>
                <a:gd name="T9" fmla="*/ 9 h 44"/>
                <a:gd name="T10" fmla="*/ 27 w 27"/>
                <a:gd name="T11" fmla="*/ 15 h 44"/>
                <a:gd name="T12" fmla="*/ 27 w 27"/>
                <a:gd name="T13" fmla="*/ 21 h 44"/>
                <a:gd name="T14" fmla="*/ 27 w 27"/>
                <a:gd name="T15" fmla="*/ 29 h 44"/>
                <a:gd name="T16" fmla="*/ 25 w 27"/>
                <a:gd name="T17" fmla="*/ 35 h 44"/>
                <a:gd name="T18" fmla="*/ 24 w 27"/>
                <a:gd name="T19" fmla="*/ 39 h 44"/>
                <a:gd name="T20" fmla="*/ 21 w 27"/>
                <a:gd name="T21" fmla="*/ 41 h 44"/>
                <a:gd name="T22" fmla="*/ 18 w 27"/>
                <a:gd name="T23" fmla="*/ 42 h 44"/>
                <a:gd name="T24" fmla="*/ 13 w 27"/>
                <a:gd name="T25" fmla="*/ 44 h 44"/>
                <a:gd name="T26" fmla="*/ 10 w 27"/>
                <a:gd name="T27" fmla="*/ 42 h 44"/>
                <a:gd name="T28" fmla="*/ 7 w 27"/>
                <a:gd name="T29" fmla="*/ 41 h 44"/>
                <a:gd name="T30" fmla="*/ 4 w 27"/>
                <a:gd name="T31" fmla="*/ 39 h 44"/>
                <a:gd name="T32" fmla="*/ 1 w 27"/>
                <a:gd name="T33" fmla="*/ 35 h 44"/>
                <a:gd name="T34" fmla="*/ 0 w 27"/>
                <a:gd name="T35" fmla="*/ 29 h 44"/>
                <a:gd name="T36" fmla="*/ 0 w 27"/>
                <a:gd name="T37" fmla="*/ 21 h 44"/>
                <a:gd name="T38" fmla="*/ 0 w 27"/>
                <a:gd name="T39" fmla="*/ 15 h 44"/>
                <a:gd name="T40" fmla="*/ 1 w 27"/>
                <a:gd name="T41" fmla="*/ 9 h 44"/>
                <a:gd name="T42" fmla="*/ 4 w 27"/>
                <a:gd name="T43" fmla="*/ 5 h 44"/>
                <a:gd name="T44" fmla="*/ 7 w 27"/>
                <a:gd name="T45" fmla="*/ 2 h 44"/>
                <a:gd name="T46" fmla="*/ 10 w 27"/>
                <a:gd name="T47" fmla="*/ 2 h 44"/>
                <a:gd name="T48" fmla="*/ 13 w 27"/>
                <a:gd name="T49" fmla="*/ 0 h 44"/>
                <a:gd name="T50" fmla="*/ 13 w 27"/>
                <a:gd name="T51" fmla="*/ 8 h 44"/>
                <a:gd name="T52" fmla="*/ 12 w 27"/>
                <a:gd name="T53" fmla="*/ 8 h 44"/>
                <a:gd name="T54" fmla="*/ 10 w 27"/>
                <a:gd name="T55" fmla="*/ 9 h 44"/>
                <a:gd name="T56" fmla="*/ 10 w 27"/>
                <a:gd name="T57" fmla="*/ 9 h 44"/>
                <a:gd name="T58" fmla="*/ 9 w 27"/>
                <a:gd name="T59" fmla="*/ 12 h 44"/>
                <a:gd name="T60" fmla="*/ 9 w 27"/>
                <a:gd name="T61" fmla="*/ 15 h 44"/>
                <a:gd name="T62" fmla="*/ 7 w 27"/>
                <a:gd name="T63" fmla="*/ 21 h 44"/>
                <a:gd name="T64" fmla="*/ 9 w 27"/>
                <a:gd name="T65" fmla="*/ 27 h 44"/>
                <a:gd name="T66" fmla="*/ 9 w 27"/>
                <a:gd name="T67" fmla="*/ 32 h 44"/>
                <a:gd name="T68" fmla="*/ 10 w 27"/>
                <a:gd name="T69" fmla="*/ 33 h 44"/>
                <a:gd name="T70" fmla="*/ 10 w 27"/>
                <a:gd name="T71" fmla="*/ 35 h 44"/>
                <a:gd name="T72" fmla="*/ 12 w 27"/>
                <a:gd name="T73" fmla="*/ 36 h 44"/>
                <a:gd name="T74" fmla="*/ 13 w 27"/>
                <a:gd name="T75" fmla="*/ 36 h 44"/>
                <a:gd name="T76" fmla="*/ 15 w 27"/>
                <a:gd name="T77" fmla="*/ 36 h 44"/>
                <a:gd name="T78" fmla="*/ 16 w 27"/>
                <a:gd name="T79" fmla="*/ 35 h 44"/>
                <a:gd name="T80" fmla="*/ 18 w 27"/>
                <a:gd name="T81" fmla="*/ 33 h 44"/>
                <a:gd name="T82" fmla="*/ 19 w 27"/>
                <a:gd name="T83" fmla="*/ 32 h 44"/>
                <a:gd name="T84" fmla="*/ 19 w 27"/>
                <a:gd name="T85" fmla="*/ 27 h 44"/>
                <a:gd name="T86" fmla="*/ 19 w 27"/>
                <a:gd name="T87" fmla="*/ 21 h 44"/>
                <a:gd name="T88" fmla="*/ 19 w 27"/>
                <a:gd name="T89" fmla="*/ 15 h 44"/>
                <a:gd name="T90" fmla="*/ 19 w 27"/>
                <a:gd name="T91" fmla="*/ 12 h 44"/>
                <a:gd name="T92" fmla="*/ 18 w 27"/>
                <a:gd name="T93" fmla="*/ 11 h 44"/>
                <a:gd name="T94" fmla="*/ 16 w 27"/>
                <a:gd name="T95" fmla="*/ 9 h 44"/>
                <a:gd name="T96" fmla="*/ 15 w 27"/>
                <a:gd name="T97" fmla="*/ 8 h 44"/>
                <a:gd name="T98" fmla="*/ 13 w 27"/>
                <a:gd name="T99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" h="44">
                  <a:moveTo>
                    <a:pt x="13" y="0"/>
                  </a:moveTo>
                  <a:lnTo>
                    <a:pt x="18" y="2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5" y="9"/>
                  </a:lnTo>
                  <a:lnTo>
                    <a:pt x="27" y="15"/>
                  </a:lnTo>
                  <a:lnTo>
                    <a:pt x="27" y="21"/>
                  </a:lnTo>
                  <a:lnTo>
                    <a:pt x="27" y="29"/>
                  </a:lnTo>
                  <a:lnTo>
                    <a:pt x="25" y="35"/>
                  </a:lnTo>
                  <a:lnTo>
                    <a:pt x="24" y="39"/>
                  </a:lnTo>
                  <a:lnTo>
                    <a:pt x="21" y="41"/>
                  </a:lnTo>
                  <a:lnTo>
                    <a:pt x="18" y="42"/>
                  </a:lnTo>
                  <a:lnTo>
                    <a:pt x="13" y="44"/>
                  </a:lnTo>
                  <a:lnTo>
                    <a:pt x="10" y="42"/>
                  </a:lnTo>
                  <a:lnTo>
                    <a:pt x="7" y="41"/>
                  </a:lnTo>
                  <a:lnTo>
                    <a:pt x="4" y="39"/>
                  </a:lnTo>
                  <a:lnTo>
                    <a:pt x="1" y="35"/>
                  </a:lnTo>
                  <a:lnTo>
                    <a:pt x="0" y="29"/>
                  </a:lnTo>
                  <a:lnTo>
                    <a:pt x="0" y="21"/>
                  </a:lnTo>
                  <a:lnTo>
                    <a:pt x="0" y="15"/>
                  </a:lnTo>
                  <a:lnTo>
                    <a:pt x="1" y="9"/>
                  </a:lnTo>
                  <a:lnTo>
                    <a:pt x="4" y="5"/>
                  </a:lnTo>
                  <a:lnTo>
                    <a:pt x="7" y="2"/>
                  </a:lnTo>
                  <a:lnTo>
                    <a:pt x="10" y="2"/>
                  </a:lnTo>
                  <a:lnTo>
                    <a:pt x="13" y="0"/>
                  </a:lnTo>
                  <a:close/>
                  <a:moveTo>
                    <a:pt x="13" y="8"/>
                  </a:moveTo>
                  <a:lnTo>
                    <a:pt x="12" y="8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12"/>
                  </a:lnTo>
                  <a:lnTo>
                    <a:pt x="9" y="15"/>
                  </a:lnTo>
                  <a:lnTo>
                    <a:pt x="7" y="21"/>
                  </a:lnTo>
                  <a:lnTo>
                    <a:pt x="9" y="27"/>
                  </a:lnTo>
                  <a:lnTo>
                    <a:pt x="9" y="32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5" y="36"/>
                  </a:lnTo>
                  <a:lnTo>
                    <a:pt x="16" y="35"/>
                  </a:lnTo>
                  <a:lnTo>
                    <a:pt x="18" y="33"/>
                  </a:lnTo>
                  <a:lnTo>
                    <a:pt x="19" y="32"/>
                  </a:lnTo>
                  <a:lnTo>
                    <a:pt x="19" y="27"/>
                  </a:lnTo>
                  <a:lnTo>
                    <a:pt x="19" y="21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18" y="11"/>
                  </a:lnTo>
                  <a:lnTo>
                    <a:pt x="16" y="9"/>
                  </a:lnTo>
                  <a:lnTo>
                    <a:pt x="15" y="8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25" name="Freeform 6481"/>
            <p:cNvSpPr>
              <a:spLocks noEditPoints="1"/>
            </p:cNvSpPr>
            <p:nvPr/>
          </p:nvSpPr>
          <p:spPr bwMode="auto">
            <a:xfrm>
              <a:off x="2417" y="4036"/>
              <a:ext cx="27" cy="44"/>
            </a:xfrm>
            <a:custGeom>
              <a:avLst/>
              <a:gdLst>
                <a:gd name="T0" fmla="*/ 13 w 27"/>
                <a:gd name="T1" fmla="*/ 0 h 44"/>
                <a:gd name="T2" fmla="*/ 16 w 27"/>
                <a:gd name="T3" fmla="*/ 2 h 44"/>
                <a:gd name="T4" fmla="*/ 21 w 27"/>
                <a:gd name="T5" fmla="*/ 2 h 44"/>
                <a:gd name="T6" fmla="*/ 22 w 27"/>
                <a:gd name="T7" fmla="*/ 5 h 44"/>
                <a:gd name="T8" fmla="*/ 25 w 27"/>
                <a:gd name="T9" fmla="*/ 9 h 44"/>
                <a:gd name="T10" fmla="*/ 27 w 27"/>
                <a:gd name="T11" fmla="*/ 15 h 44"/>
                <a:gd name="T12" fmla="*/ 27 w 27"/>
                <a:gd name="T13" fmla="*/ 21 h 44"/>
                <a:gd name="T14" fmla="*/ 27 w 27"/>
                <a:gd name="T15" fmla="*/ 29 h 44"/>
                <a:gd name="T16" fmla="*/ 25 w 27"/>
                <a:gd name="T17" fmla="*/ 35 h 44"/>
                <a:gd name="T18" fmla="*/ 22 w 27"/>
                <a:gd name="T19" fmla="*/ 39 h 44"/>
                <a:gd name="T20" fmla="*/ 21 w 27"/>
                <a:gd name="T21" fmla="*/ 41 h 44"/>
                <a:gd name="T22" fmla="*/ 16 w 27"/>
                <a:gd name="T23" fmla="*/ 42 h 44"/>
                <a:gd name="T24" fmla="*/ 13 w 27"/>
                <a:gd name="T25" fmla="*/ 44 h 44"/>
                <a:gd name="T26" fmla="*/ 9 w 27"/>
                <a:gd name="T27" fmla="*/ 42 h 44"/>
                <a:gd name="T28" fmla="*/ 6 w 27"/>
                <a:gd name="T29" fmla="*/ 41 h 44"/>
                <a:gd name="T30" fmla="*/ 3 w 27"/>
                <a:gd name="T31" fmla="*/ 39 h 44"/>
                <a:gd name="T32" fmla="*/ 1 w 27"/>
                <a:gd name="T33" fmla="*/ 35 h 44"/>
                <a:gd name="T34" fmla="*/ 0 w 27"/>
                <a:gd name="T35" fmla="*/ 29 h 44"/>
                <a:gd name="T36" fmla="*/ 0 w 27"/>
                <a:gd name="T37" fmla="*/ 21 h 44"/>
                <a:gd name="T38" fmla="*/ 0 w 27"/>
                <a:gd name="T39" fmla="*/ 15 h 44"/>
                <a:gd name="T40" fmla="*/ 1 w 27"/>
                <a:gd name="T41" fmla="*/ 9 h 44"/>
                <a:gd name="T42" fmla="*/ 3 w 27"/>
                <a:gd name="T43" fmla="*/ 5 h 44"/>
                <a:gd name="T44" fmla="*/ 6 w 27"/>
                <a:gd name="T45" fmla="*/ 2 h 44"/>
                <a:gd name="T46" fmla="*/ 9 w 27"/>
                <a:gd name="T47" fmla="*/ 2 h 44"/>
                <a:gd name="T48" fmla="*/ 13 w 27"/>
                <a:gd name="T49" fmla="*/ 0 h 44"/>
                <a:gd name="T50" fmla="*/ 13 w 27"/>
                <a:gd name="T51" fmla="*/ 8 h 44"/>
                <a:gd name="T52" fmla="*/ 12 w 27"/>
                <a:gd name="T53" fmla="*/ 8 h 44"/>
                <a:gd name="T54" fmla="*/ 10 w 27"/>
                <a:gd name="T55" fmla="*/ 9 h 44"/>
                <a:gd name="T56" fmla="*/ 9 w 27"/>
                <a:gd name="T57" fmla="*/ 9 h 44"/>
                <a:gd name="T58" fmla="*/ 9 w 27"/>
                <a:gd name="T59" fmla="*/ 12 h 44"/>
                <a:gd name="T60" fmla="*/ 7 w 27"/>
                <a:gd name="T61" fmla="*/ 15 h 44"/>
                <a:gd name="T62" fmla="*/ 7 w 27"/>
                <a:gd name="T63" fmla="*/ 21 h 44"/>
                <a:gd name="T64" fmla="*/ 7 w 27"/>
                <a:gd name="T65" fmla="*/ 27 h 44"/>
                <a:gd name="T66" fmla="*/ 9 w 27"/>
                <a:gd name="T67" fmla="*/ 32 h 44"/>
                <a:gd name="T68" fmla="*/ 9 w 27"/>
                <a:gd name="T69" fmla="*/ 33 h 44"/>
                <a:gd name="T70" fmla="*/ 10 w 27"/>
                <a:gd name="T71" fmla="*/ 35 h 44"/>
                <a:gd name="T72" fmla="*/ 12 w 27"/>
                <a:gd name="T73" fmla="*/ 36 h 44"/>
                <a:gd name="T74" fmla="*/ 13 w 27"/>
                <a:gd name="T75" fmla="*/ 36 h 44"/>
                <a:gd name="T76" fmla="*/ 15 w 27"/>
                <a:gd name="T77" fmla="*/ 36 h 44"/>
                <a:gd name="T78" fmla="*/ 16 w 27"/>
                <a:gd name="T79" fmla="*/ 35 h 44"/>
                <a:gd name="T80" fmla="*/ 18 w 27"/>
                <a:gd name="T81" fmla="*/ 33 h 44"/>
                <a:gd name="T82" fmla="*/ 18 w 27"/>
                <a:gd name="T83" fmla="*/ 32 h 44"/>
                <a:gd name="T84" fmla="*/ 19 w 27"/>
                <a:gd name="T85" fmla="*/ 27 h 44"/>
                <a:gd name="T86" fmla="*/ 19 w 27"/>
                <a:gd name="T87" fmla="*/ 21 h 44"/>
                <a:gd name="T88" fmla="*/ 19 w 27"/>
                <a:gd name="T89" fmla="*/ 15 h 44"/>
                <a:gd name="T90" fmla="*/ 18 w 27"/>
                <a:gd name="T91" fmla="*/ 12 h 44"/>
                <a:gd name="T92" fmla="*/ 18 w 27"/>
                <a:gd name="T93" fmla="*/ 11 h 44"/>
                <a:gd name="T94" fmla="*/ 16 w 27"/>
                <a:gd name="T95" fmla="*/ 9 h 44"/>
                <a:gd name="T96" fmla="*/ 15 w 27"/>
                <a:gd name="T97" fmla="*/ 8 h 44"/>
                <a:gd name="T98" fmla="*/ 13 w 27"/>
                <a:gd name="T99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" h="44">
                  <a:moveTo>
                    <a:pt x="13" y="0"/>
                  </a:moveTo>
                  <a:lnTo>
                    <a:pt x="16" y="2"/>
                  </a:lnTo>
                  <a:lnTo>
                    <a:pt x="21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5"/>
                  </a:lnTo>
                  <a:lnTo>
                    <a:pt x="27" y="21"/>
                  </a:lnTo>
                  <a:lnTo>
                    <a:pt x="27" y="29"/>
                  </a:lnTo>
                  <a:lnTo>
                    <a:pt x="25" y="35"/>
                  </a:lnTo>
                  <a:lnTo>
                    <a:pt x="22" y="39"/>
                  </a:lnTo>
                  <a:lnTo>
                    <a:pt x="21" y="41"/>
                  </a:lnTo>
                  <a:lnTo>
                    <a:pt x="16" y="42"/>
                  </a:lnTo>
                  <a:lnTo>
                    <a:pt x="13" y="44"/>
                  </a:lnTo>
                  <a:lnTo>
                    <a:pt x="9" y="42"/>
                  </a:lnTo>
                  <a:lnTo>
                    <a:pt x="6" y="41"/>
                  </a:lnTo>
                  <a:lnTo>
                    <a:pt x="3" y="39"/>
                  </a:lnTo>
                  <a:lnTo>
                    <a:pt x="1" y="35"/>
                  </a:lnTo>
                  <a:lnTo>
                    <a:pt x="0" y="29"/>
                  </a:lnTo>
                  <a:lnTo>
                    <a:pt x="0" y="21"/>
                  </a:lnTo>
                  <a:lnTo>
                    <a:pt x="0" y="15"/>
                  </a:ln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2"/>
                  </a:lnTo>
                  <a:lnTo>
                    <a:pt x="13" y="0"/>
                  </a:lnTo>
                  <a:close/>
                  <a:moveTo>
                    <a:pt x="13" y="8"/>
                  </a:moveTo>
                  <a:lnTo>
                    <a:pt x="12" y="8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12"/>
                  </a:lnTo>
                  <a:lnTo>
                    <a:pt x="7" y="15"/>
                  </a:lnTo>
                  <a:lnTo>
                    <a:pt x="7" y="21"/>
                  </a:lnTo>
                  <a:lnTo>
                    <a:pt x="7" y="27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10" y="35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5" y="36"/>
                  </a:lnTo>
                  <a:lnTo>
                    <a:pt x="16" y="35"/>
                  </a:lnTo>
                  <a:lnTo>
                    <a:pt x="18" y="33"/>
                  </a:lnTo>
                  <a:lnTo>
                    <a:pt x="18" y="32"/>
                  </a:lnTo>
                  <a:lnTo>
                    <a:pt x="19" y="27"/>
                  </a:lnTo>
                  <a:lnTo>
                    <a:pt x="19" y="21"/>
                  </a:lnTo>
                  <a:lnTo>
                    <a:pt x="19" y="15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6" y="9"/>
                  </a:lnTo>
                  <a:lnTo>
                    <a:pt x="15" y="8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26" name="Freeform 6482"/>
            <p:cNvSpPr>
              <a:spLocks noEditPoints="1"/>
            </p:cNvSpPr>
            <p:nvPr/>
          </p:nvSpPr>
          <p:spPr bwMode="auto">
            <a:xfrm>
              <a:off x="2796" y="4038"/>
              <a:ext cx="30" cy="40"/>
            </a:xfrm>
            <a:custGeom>
              <a:avLst/>
              <a:gdLst>
                <a:gd name="T0" fmla="*/ 17 w 30"/>
                <a:gd name="T1" fmla="*/ 40 h 40"/>
                <a:gd name="T2" fmla="*/ 17 w 30"/>
                <a:gd name="T3" fmla="*/ 33 h 40"/>
                <a:gd name="T4" fmla="*/ 0 w 30"/>
                <a:gd name="T5" fmla="*/ 33 h 40"/>
                <a:gd name="T6" fmla="*/ 0 w 30"/>
                <a:gd name="T7" fmla="*/ 25 h 40"/>
                <a:gd name="T8" fmla="*/ 18 w 30"/>
                <a:gd name="T9" fmla="*/ 0 h 40"/>
                <a:gd name="T10" fmla="*/ 24 w 30"/>
                <a:gd name="T11" fmla="*/ 0 h 40"/>
                <a:gd name="T12" fmla="*/ 24 w 30"/>
                <a:gd name="T13" fmla="*/ 25 h 40"/>
                <a:gd name="T14" fmla="*/ 30 w 30"/>
                <a:gd name="T15" fmla="*/ 25 h 40"/>
                <a:gd name="T16" fmla="*/ 30 w 30"/>
                <a:gd name="T17" fmla="*/ 33 h 40"/>
                <a:gd name="T18" fmla="*/ 24 w 30"/>
                <a:gd name="T19" fmla="*/ 33 h 40"/>
                <a:gd name="T20" fmla="*/ 24 w 30"/>
                <a:gd name="T21" fmla="*/ 40 h 40"/>
                <a:gd name="T22" fmla="*/ 17 w 30"/>
                <a:gd name="T23" fmla="*/ 40 h 40"/>
                <a:gd name="T24" fmla="*/ 17 w 30"/>
                <a:gd name="T25" fmla="*/ 25 h 40"/>
                <a:gd name="T26" fmla="*/ 17 w 30"/>
                <a:gd name="T27" fmla="*/ 12 h 40"/>
                <a:gd name="T28" fmla="*/ 8 w 30"/>
                <a:gd name="T29" fmla="*/ 25 h 40"/>
                <a:gd name="T30" fmla="*/ 17 w 30"/>
                <a:gd name="T31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40">
                  <a:moveTo>
                    <a:pt x="17" y="40"/>
                  </a:moveTo>
                  <a:lnTo>
                    <a:pt x="17" y="33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0" y="33"/>
                  </a:lnTo>
                  <a:lnTo>
                    <a:pt x="24" y="33"/>
                  </a:lnTo>
                  <a:lnTo>
                    <a:pt x="24" y="40"/>
                  </a:lnTo>
                  <a:lnTo>
                    <a:pt x="17" y="40"/>
                  </a:lnTo>
                  <a:close/>
                  <a:moveTo>
                    <a:pt x="17" y="25"/>
                  </a:moveTo>
                  <a:lnTo>
                    <a:pt x="17" y="12"/>
                  </a:lnTo>
                  <a:lnTo>
                    <a:pt x="8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27" name="Freeform 6483"/>
            <p:cNvSpPr>
              <a:spLocks noEditPoints="1"/>
            </p:cNvSpPr>
            <p:nvPr/>
          </p:nvSpPr>
          <p:spPr bwMode="auto">
            <a:xfrm>
              <a:off x="2829" y="4036"/>
              <a:ext cx="27" cy="44"/>
            </a:xfrm>
            <a:custGeom>
              <a:avLst/>
              <a:gdLst>
                <a:gd name="T0" fmla="*/ 14 w 27"/>
                <a:gd name="T1" fmla="*/ 0 h 44"/>
                <a:gd name="T2" fmla="*/ 18 w 27"/>
                <a:gd name="T3" fmla="*/ 2 h 44"/>
                <a:gd name="T4" fmla="*/ 21 w 27"/>
                <a:gd name="T5" fmla="*/ 2 h 44"/>
                <a:gd name="T6" fmla="*/ 24 w 27"/>
                <a:gd name="T7" fmla="*/ 5 h 44"/>
                <a:gd name="T8" fmla="*/ 26 w 27"/>
                <a:gd name="T9" fmla="*/ 9 h 44"/>
                <a:gd name="T10" fmla="*/ 27 w 27"/>
                <a:gd name="T11" fmla="*/ 15 h 44"/>
                <a:gd name="T12" fmla="*/ 27 w 27"/>
                <a:gd name="T13" fmla="*/ 21 h 44"/>
                <a:gd name="T14" fmla="*/ 27 w 27"/>
                <a:gd name="T15" fmla="*/ 29 h 44"/>
                <a:gd name="T16" fmla="*/ 26 w 27"/>
                <a:gd name="T17" fmla="*/ 35 h 44"/>
                <a:gd name="T18" fmla="*/ 24 w 27"/>
                <a:gd name="T19" fmla="*/ 39 h 44"/>
                <a:gd name="T20" fmla="*/ 21 w 27"/>
                <a:gd name="T21" fmla="*/ 41 h 44"/>
                <a:gd name="T22" fmla="*/ 18 w 27"/>
                <a:gd name="T23" fmla="*/ 42 h 44"/>
                <a:gd name="T24" fmla="*/ 14 w 27"/>
                <a:gd name="T25" fmla="*/ 44 h 44"/>
                <a:gd name="T26" fmla="*/ 11 w 27"/>
                <a:gd name="T27" fmla="*/ 42 h 44"/>
                <a:gd name="T28" fmla="*/ 8 w 27"/>
                <a:gd name="T29" fmla="*/ 41 h 44"/>
                <a:gd name="T30" fmla="*/ 5 w 27"/>
                <a:gd name="T31" fmla="*/ 39 h 44"/>
                <a:gd name="T32" fmla="*/ 2 w 27"/>
                <a:gd name="T33" fmla="*/ 35 h 44"/>
                <a:gd name="T34" fmla="*/ 0 w 27"/>
                <a:gd name="T35" fmla="*/ 29 h 44"/>
                <a:gd name="T36" fmla="*/ 0 w 27"/>
                <a:gd name="T37" fmla="*/ 21 h 44"/>
                <a:gd name="T38" fmla="*/ 0 w 27"/>
                <a:gd name="T39" fmla="*/ 15 h 44"/>
                <a:gd name="T40" fmla="*/ 2 w 27"/>
                <a:gd name="T41" fmla="*/ 9 h 44"/>
                <a:gd name="T42" fmla="*/ 5 w 27"/>
                <a:gd name="T43" fmla="*/ 5 h 44"/>
                <a:gd name="T44" fmla="*/ 8 w 27"/>
                <a:gd name="T45" fmla="*/ 2 h 44"/>
                <a:gd name="T46" fmla="*/ 11 w 27"/>
                <a:gd name="T47" fmla="*/ 2 h 44"/>
                <a:gd name="T48" fmla="*/ 14 w 27"/>
                <a:gd name="T49" fmla="*/ 0 h 44"/>
                <a:gd name="T50" fmla="*/ 14 w 27"/>
                <a:gd name="T51" fmla="*/ 8 h 44"/>
                <a:gd name="T52" fmla="*/ 12 w 27"/>
                <a:gd name="T53" fmla="*/ 8 h 44"/>
                <a:gd name="T54" fmla="*/ 11 w 27"/>
                <a:gd name="T55" fmla="*/ 9 h 44"/>
                <a:gd name="T56" fmla="*/ 11 w 27"/>
                <a:gd name="T57" fmla="*/ 9 h 44"/>
                <a:gd name="T58" fmla="*/ 9 w 27"/>
                <a:gd name="T59" fmla="*/ 12 h 44"/>
                <a:gd name="T60" fmla="*/ 9 w 27"/>
                <a:gd name="T61" fmla="*/ 15 h 44"/>
                <a:gd name="T62" fmla="*/ 8 w 27"/>
                <a:gd name="T63" fmla="*/ 21 h 44"/>
                <a:gd name="T64" fmla="*/ 9 w 27"/>
                <a:gd name="T65" fmla="*/ 27 h 44"/>
                <a:gd name="T66" fmla="*/ 9 w 27"/>
                <a:gd name="T67" fmla="*/ 32 h 44"/>
                <a:gd name="T68" fmla="*/ 11 w 27"/>
                <a:gd name="T69" fmla="*/ 33 h 44"/>
                <a:gd name="T70" fmla="*/ 11 w 27"/>
                <a:gd name="T71" fmla="*/ 35 h 44"/>
                <a:gd name="T72" fmla="*/ 12 w 27"/>
                <a:gd name="T73" fmla="*/ 36 h 44"/>
                <a:gd name="T74" fmla="*/ 14 w 27"/>
                <a:gd name="T75" fmla="*/ 36 h 44"/>
                <a:gd name="T76" fmla="*/ 15 w 27"/>
                <a:gd name="T77" fmla="*/ 36 h 44"/>
                <a:gd name="T78" fmla="*/ 17 w 27"/>
                <a:gd name="T79" fmla="*/ 35 h 44"/>
                <a:gd name="T80" fmla="*/ 18 w 27"/>
                <a:gd name="T81" fmla="*/ 33 h 44"/>
                <a:gd name="T82" fmla="*/ 20 w 27"/>
                <a:gd name="T83" fmla="*/ 32 h 44"/>
                <a:gd name="T84" fmla="*/ 20 w 27"/>
                <a:gd name="T85" fmla="*/ 27 h 44"/>
                <a:gd name="T86" fmla="*/ 20 w 27"/>
                <a:gd name="T87" fmla="*/ 21 h 44"/>
                <a:gd name="T88" fmla="*/ 20 w 27"/>
                <a:gd name="T89" fmla="*/ 15 h 44"/>
                <a:gd name="T90" fmla="*/ 20 w 27"/>
                <a:gd name="T91" fmla="*/ 12 h 44"/>
                <a:gd name="T92" fmla="*/ 18 w 27"/>
                <a:gd name="T93" fmla="*/ 11 h 44"/>
                <a:gd name="T94" fmla="*/ 17 w 27"/>
                <a:gd name="T95" fmla="*/ 9 h 44"/>
                <a:gd name="T96" fmla="*/ 15 w 27"/>
                <a:gd name="T97" fmla="*/ 8 h 44"/>
                <a:gd name="T98" fmla="*/ 14 w 27"/>
                <a:gd name="T99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" h="44">
                  <a:moveTo>
                    <a:pt x="14" y="0"/>
                  </a:moveTo>
                  <a:lnTo>
                    <a:pt x="18" y="2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26" y="9"/>
                  </a:lnTo>
                  <a:lnTo>
                    <a:pt x="27" y="15"/>
                  </a:lnTo>
                  <a:lnTo>
                    <a:pt x="27" y="21"/>
                  </a:lnTo>
                  <a:lnTo>
                    <a:pt x="27" y="29"/>
                  </a:lnTo>
                  <a:lnTo>
                    <a:pt x="26" y="35"/>
                  </a:lnTo>
                  <a:lnTo>
                    <a:pt x="24" y="39"/>
                  </a:lnTo>
                  <a:lnTo>
                    <a:pt x="21" y="41"/>
                  </a:lnTo>
                  <a:lnTo>
                    <a:pt x="18" y="42"/>
                  </a:lnTo>
                  <a:lnTo>
                    <a:pt x="14" y="44"/>
                  </a:lnTo>
                  <a:lnTo>
                    <a:pt x="11" y="42"/>
                  </a:lnTo>
                  <a:lnTo>
                    <a:pt x="8" y="41"/>
                  </a:lnTo>
                  <a:lnTo>
                    <a:pt x="5" y="39"/>
                  </a:lnTo>
                  <a:lnTo>
                    <a:pt x="2" y="35"/>
                  </a:lnTo>
                  <a:lnTo>
                    <a:pt x="0" y="29"/>
                  </a:lnTo>
                  <a:lnTo>
                    <a:pt x="0" y="21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4" y="0"/>
                  </a:lnTo>
                  <a:close/>
                  <a:moveTo>
                    <a:pt x="14" y="8"/>
                  </a:moveTo>
                  <a:lnTo>
                    <a:pt x="12" y="8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12"/>
                  </a:lnTo>
                  <a:lnTo>
                    <a:pt x="9" y="15"/>
                  </a:lnTo>
                  <a:lnTo>
                    <a:pt x="8" y="21"/>
                  </a:lnTo>
                  <a:lnTo>
                    <a:pt x="9" y="27"/>
                  </a:lnTo>
                  <a:lnTo>
                    <a:pt x="9" y="32"/>
                  </a:lnTo>
                  <a:lnTo>
                    <a:pt x="11" y="33"/>
                  </a:lnTo>
                  <a:lnTo>
                    <a:pt x="11" y="35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5" y="36"/>
                  </a:lnTo>
                  <a:lnTo>
                    <a:pt x="17" y="35"/>
                  </a:lnTo>
                  <a:lnTo>
                    <a:pt x="18" y="33"/>
                  </a:lnTo>
                  <a:lnTo>
                    <a:pt x="20" y="32"/>
                  </a:lnTo>
                  <a:lnTo>
                    <a:pt x="20" y="27"/>
                  </a:lnTo>
                  <a:lnTo>
                    <a:pt x="20" y="21"/>
                  </a:lnTo>
                  <a:lnTo>
                    <a:pt x="20" y="15"/>
                  </a:lnTo>
                  <a:lnTo>
                    <a:pt x="20" y="12"/>
                  </a:lnTo>
                  <a:lnTo>
                    <a:pt x="18" y="11"/>
                  </a:lnTo>
                  <a:lnTo>
                    <a:pt x="17" y="9"/>
                  </a:lnTo>
                  <a:lnTo>
                    <a:pt x="15" y="8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28" name="Freeform 6484"/>
            <p:cNvSpPr>
              <a:spLocks noEditPoints="1"/>
            </p:cNvSpPr>
            <p:nvPr/>
          </p:nvSpPr>
          <p:spPr bwMode="auto">
            <a:xfrm>
              <a:off x="2862" y="4036"/>
              <a:ext cx="27" cy="44"/>
            </a:xfrm>
            <a:custGeom>
              <a:avLst/>
              <a:gdLst>
                <a:gd name="T0" fmla="*/ 14 w 27"/>
                <a:gd name="T1" fmla="*/ 0 h 44"/>
                <a:gd name="T2" fmla="*/ 17 w 27"/>
                <a:gd name="T3" fmla="*/ 2 h 44"/>
                <a:gd name="T4" fmla="*/ 21 w 27"/>
                <a:gd name="T5" fmla="*/ 2 h 44"/>
                <a:gd name="T6" fmla="*/ 23 w 27"/>
                <a:gd name="T7" fmla="*/ 5 h 44"/>
                <a:gd name="T8" fmla="*/ 26 w 27"/>
                <a:gd name="T9" fmla="*/ 9 h 44"/>
                <a:gd name="T10" fmla="*/ 27 w 27"/>
                <a:gd name="T11" fmla="*/ 15 h 44"/>
                <a:gd name="T12" fmla="*/ 27 w 27"/>
                <a:gd name="T13" fmla="*/ 21 h 44"/>
                <a:gd name="T14" fmla="*/ 27 w 27"/>
                <a:gd name="T15" fmla="*/ 29 h 44"/>
                <a:gd name="T16" fmla="*/ 26 w 27"/>
                <a:gd name="T17" fmla="*/ 35 h 44"/>
                <a:gd name="T18" fmla="*/ 23 w 27"/>
                <a:gd name="T19" fmla="*/ 39 h 44"/>
                <a:gd name="T20" fmla="*/ 21 w 27"/>
                <a:gd name="T21" fmla="*/ 41 h 44"/>
                <a:gd name="T22" fmla="*/ 17 w 27"/>
                <a:gd name="T23" fmla="*/ 42 h 44"/>
                <a:gd name="T24" fmla="*/ 14 w 27"/>
                <a:gd name="T25" fmla="*/ 44 h 44"/>
                <a:gd name="T26" fmla="*/ 9 w 27"/>
                <a:gd name="T27" fmla="*/ 42 h 44"/>
                <a:gd name="T28" fmla="*/ 6 w 27"/>
                <a:gd name="T29" fmla="*/ 41 h 44"/>
                <a:gd name="T30" fmla="*/ 3 w 27"/>
                <a:gd name="T31" fmla="*/ 39 h 44"/>
                <a:gd name="T32" fmla="*/ 2 w 27"/>
                <a:gd name="T33" fmla="*/ 35 h 44"/>
                <a:gd name="T34" fmla="*/ 0 w 27"/>
                <a:gd name="T35" fmla="*/ 29 h 44"/>
                <a:gd name="T36" fmla="*/ 0 w 27"/>
                <a:gd name="T37" fmla="*/ 21 h 44"/>
                <a:gd name="T38" fmla="*/ 0 w 27"/>
                <a:gd name="T39" fmla="*/ 15 h 44"/>
                <a:gd name="T40" fmla="*/ 2 w 27"/>
                <a:gd name="T41" fmla="*/ 9 h 44"/>
                <a:gd name="T42" fmla="*/ 3 w 27"/>
                <a:gd name="T43" fmla="*/ 5 h 44"/>
                <a:gd name="T44" fmla="*/ 6 w 27"/>
                <a:gd name="T45" fmla="*/ 2 h 44"/>
                <a:gd name="T46" fmla="*/ 9 w 27"/>
                <a:gd name="T47" fmla="*/ 2 h 44"/>
                <a:gd name="T48" fmla="*/ 14 w 27"/>
                <a:gd name="T49" fmla="*/ 0 h 44"/>
                <a:gd name="T50" fmla="*/ 14 w 27"/>
                <a:gd name="T51" fmla="*/ 8 h 44"/>
                <a:gd name="T52" fmla="*/ 12 w 27"/>
                <a:gd name="T53" fmla="*/ 8 h 44"/>
                <a:gd name="T54" fmla="*/ 11 w 27"/>
                <a:gd name="T55" fmla="*/ 9 h 44"/>
                <a:gd name="T56" fmla="*/ 9 w 27"/>
                <a:gd name="T57" fmla="*/ 9 h 44"/>
                <a:gd name="T58" fmla="*/ 9 w 27"/>
                <a:gd name="T59" fmla="*/ 12 h 44"/>
                <a:gd name="T60" fmla="*/ 8 w 27"/>
                <a:gd name="T61" fmla="*/ 15 h 44"/>
                <a:gd name="T62" fmla="*/ 8 w 27"/>
                <a:gd name="T63" fmla="*/ 21 h 44"/>
                <a:gd name="T64" fmla="*/ 8 w 27"/>
                <a:gd name="T65" fmla="*/ 27 h 44"/>
                <a:gd name="T66" fmla="*/ 9 w 27"/>
                <a:gd name="T67" fmla="*/ 32 h 44"/>
                <a:gd name="T68" fmla="*/ 9 w 27"/>
                <a:gd name="T69" fmla="*/ 33 h 44"/>
                <a:gd name="T70" fmla="*/ 11 w 27"/>
                <a:gd name="T71" fmla="*/ 35 h 44"/>
                <a:gd name="T72" fmla="*/ 12 w 27"/>
                <a:gd name="T73" fmla="*/ 36 h 44"/>
                <a:gd name="T74" fmla="*/ 14 w 27"/>
                <a:gd name="T75" fmla="*/ 36 h 44"/>
                <a:gd name="T76" fmla="*/ 15 w 27"/>
                <a:gd name="T77" fmla="*/ 36 h 44"/>
                <a:gd name="T78" fmla="*/ 17 w 27"/>
                <a:gd name="T79" fmla="*/ 35 h 44"/>
                <a:gd name="T80" fmla="*/ 18 w 27"/>
                <a:gd name="T81" fmla="*/ 33 h 44"/>
                <a:gd name="T82" fmla="*/ 18 w 27"/>
                <a:gd name="T83" fmla="*/ 32 h 44"/>
                <a:gd name="T84" fmla="*/ 20 w 27"/>
                <a:gd name="T85" fmla="*/ 27 h 44"/>
                <a:gd name="T86" fmla="*/ 20 w 27"/>
                <a:gd name="T87" fmla="*/ 21 h 44"/>
                <a:gd name="T88" fmla="*/ 20 w 27"/>
                <a:gd name="T89" fmla="*/ 15 h 44"/>
                <a:gd name="T90" fmla="*/ 18 w 27"/>
                <a:gd name="T91" fmla="*/ 12 h 44"/>
                <a:gd name="T92" fmla="*/ 18 w 27"/>
                <a:gd name="T93" fmla="*/ 11 h 44"/>
                <a:gd name="T94" fmla="*/ 17 w 27"/>
                <a:gd name="T95" fmla="*/ 9 h 44"/>
                <a:gd name="T96" fmla="*/ 15 w 27"/>
                <a:gd name="T97" fmla="*/ 8 h 44"/>
                <a:gd name="T98" fmla="*/ 14 w 27"/>
                <a:gd name="T99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" h="44">
                  <a:moveTo>
                    <a:pt x="14" y="0"/>
                  </a:moveTo>
                  <a:lnTo>
                    <a:pt x="17" y="2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6" y="9"/>
                  </a:lnTo>
                  <a:lnTo>
                    <a:pt x="27" y="15"/>
                  </a:lnTo>
                  <a:lnTo>
                    <a:pt x="27" y="21"/>
                  </a:lnTo>
                  <a:lnTo>
                    <a:pt x="27" y="29"/>
                  </a:lnTo>
                  <a:lnTo>
                    <a:pt x="26" y="35"/>
                  </a:lnTo>
                  <a:lnTo>
                    <a:pt x="23" y="39"/>
                  </a:lnTo>
                  <a:lnTo>
                    <a:pt x="21" y="41"/>
                  </a:lnTo>
                  <a:lnTo>
                    <a:pt x="17" y="42"/>
                  </a:lnTo>
                  <a:lnTo>
                    <a:pt x="14" y="44"/>
                  </a:lnTo>
                  <a:lnTo>
                    <a:pt x="9" y="42"/>
                  </a:lnTo>
                  <a:lnTo>
                    <a:pt x="6" y="41"/>
                  </a:lnTo>
                  <a:lnTo>
                    <a:pt x="3" y="39"/>
                  </a:lnTo>
                  <a:lnTo>
                    <a:pt x="2" y="35"/>
                  </a:lnTo>
                  <a:lnTo>
                    <a:pt x="0" y="29"/>
                  </a:lnTo>
                  <a:lnTo>
                    <a:pt x="0" y="21"/>
                  </a:lnTo>
                  <a:lnTo>
                    <a:pt x="0" y="15"/>
                  </a:lnTo>
                  <a:lnTo>
                    <a:pt x="2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2"/>
                  </a:lnTo>
                  <a:lnTo>
                    <a:pt x="14" y="0"/>
                  </a:lnTo>
                  <a:close/>
                  <a:moveTo>
                    <a:pt x="14" y="8"/>
                  </a:moveTo>
                  <a:lnTo>
                    <a:pt x="12" y="8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12"/>
                  </a:lnTo>
                  <a:lnTo>
                    <a:pt x="8" y="15"/>
                  </a:lnTo>
                  <a:lnTo>
                    <a:pt x="8" y="21"/>
                  </a:lnTo>
                  <a:lnTo>
                    <a:pt x="8" y="27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11" y="35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5" y="36"/>
                  </a:lnTo>
                  <a:lnTo>
                    <a:pt x="17" y="35"/>
                  </a:lnTo>
                  <a:lnTo>
                    <a:pt x="18" y="33"/>
                  </a:lnTo>
                  <a:lnTo>
                    <a:pt x="18" y="32"/>
                  </a:lnTo>
                  <a:lnTo>
                    <a:pt x="20" y="27"/>
                  </a:lnTo>
                  <a:lnTo>
                    <a:pt x="20" y="21"/>
                  </a:lnTo>
                  <a:lnTo>
                    <a:pt x="20" y="15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7" y="9"/>
                  </a:lnTo>
                  <a:lnTo>
                    <a:pt x="15" y="8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29" name="Rectangle 6485"/>
            <p:cNvSpPr>
              <a:spLocks noChangeArrowheads="1"/>
            </p:cNvSpPr>
            <p:nvPr/>
          </p:nvSpPr>
          <p:spPr bwMode="auto">
            <a:xfrm>
              <a:off x="2343" y="3411"/>
              <a:ext cx="167" cy="355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30" name="Freeform 6486"/>
            <p:cNvSpPr>
              <a:spLocks noEditPoints="1"/>
            </p:cNvSpPr>
            <p:nvPr/>
          </p:nvSpPr>
          <p:spPr bwMode="auto">
            <a:xfrm>
              <a:off x="2181" y="3256"/>
              <a:ext cx="35" cy="50"/>
            </a:xfrm>
            <a:custGeom>
              <a:avLst/>
              <a:gdLst>
                <a:gd name="T0" fmla="*/ 0 w 35"/>
                <a:gd name="T1" fmla="*/ 0 h 50"/>
                <a:gd name="T2" fmla="*/ 9 w 35"/>
                <a:gd name="T3" fmla="*/ 0 h 50"/>
                <a:gd name="T4" fmla="*/ 9 w 35"/>
                <a:gd name="T5" fmla="*/ 6 h 50"/>
                <a:gd name="T6" fmla="*/ 11 w 35"/>
                <a:gd name="T7" fmla="*/ 3 h 50"/>
                <a:gd name="T8" fmla="*/ 14 w 35"/>
                <a:gd name="T9" fmla="*/ 2 h 50"/>
                <a:gd name="T10" fmla="*/ 17 w 35"/>
                <a:gd name="T11" fmla="*/ 0 h 50"/>
                <a:gd name="T12" fmla="*/ 21 w 35"/>
                <a:gd name="T13" fmla="*/ 0 h 50"/>
                <a:gd name="T14" fmla="*/ 24 w 35"/>
                <a:gd name="T15" fmla="*/ 0 h 50"/>
                <a:gd name="T16" fmla="*/ 27 w 35"/>
                <a:gd name="T17" fmla="*/ 2 h 50"/>
                <a:gd name="T18" fmla="*/ 32 w 35"/>
                <a:gd name="T19" fmla="*/ 5 h 50"/>
                <a:gd name="T20" fmla="*/ 33 w 35"/>
                <a:gd name="T21" fmla="*/ 8 h 50"/>
                <a:gd name="T22" fmla="*/ 35 w 35"/>
                <a:gd name="T23" fmla="*/ 14 h 50"/>
                <a:gd name="T24" fmla="*/ 35 w 35"/>
                <a:gd name="T25" fmla="*/ 18 h 50"/>
                <a:gd name="T26" fmla="*/ 35 w 35"/>
                <a:gd name="T27" fmla="*/ 24 h 50"/>
                <a:gd name="T28" fmla="*/ 33 w 35"/>
                <a:gd name="T29" fmla="*/ 29 h 50"/>
                <a:gd name="T30" fmla="*/ 30 w 35"/>
                <a:gd name="T31" fmla="*/ 32 h 50"/>
                <a:gd name="T32" fmla="*/ 27 w 35"/>
                <a:gd name="T33" fmla="*/ 35 h 50"/>
                <a:gd name="T34" fmla="*/ 24 w 35"/>
                <a:gd name="T35" fmla="*/ 36 h 50"/>
                <a:gd name="T36" fmla="*/ 20 w 35"/>
                <a:gd name="T37" fmla="*/ 38 h 50"/>
                <a:gd name="T38" fmla="*/ 17 w 35"/>
                <a:gd name="T39" fmla="*/ 38 h 50"/>
                <a:gd name="T40" fmla="*/ 15 w 35"/>
                <a:gd name="T41" fmla="*/ 36 h 50"/>
                <a:gd name="T42" fmla="*/ 12 w 35"/>
                <a:gd name="T43" fmla="*/ 35 h 50"/>
                <a:gd name="T44" fmla="*/ 9 w 35"/>
                <a:gd name="T45" fmla="*/ 32 h 50"/>
                <a:gd name="T46" fmla="*/ 9 w 35"/>
                <a:gd name="T47" fmla="*/ 50 h 50"/>
                <a:gd name="T48" fmla="*/ 0 w 35"/>
                <a:gd name="T49" fmla="*/ 50 h 50"/>
                <a:gd name="T50" fmla="*/ 0 w 35"/>
                <a:gd name="T51" fmla="*/ 0 h 50"/>
                <a:gd name="T52" fmla="*/ 9 w 35"/>
                <a:gd name="T53" fmla="*/ 18 h 50"/>
                <a:gd name="T54" fmla="*/ 11 w 35"/>
                <a:gd name="T55" fmla="*/ 23 h 50"/>
                <a:gd name="T56" fmla="*/ 12 w 35"/>
                <a:gd name="T57" fmla="*/ 27 h 50"/>
                <a:gd name="T58" fmla="*/ 15 w 35"/>
                <a:gd name="T59" fmla="*/ 29 h 50"/>
                <a:gd name="T60" fmla="*/ 18 w 35"/>
                <a:gd name="T61" fmla="*/ 30 h 50"/>
                <a:gd name="T62" fmla="*/ 21 w 35"/>
                <a:gd name="T63" fmla="*/ 29 h 50"/>
                <a:gd name="T64" fmla="*/ 24 w 35"/>
                <a:gd name="T65" fmla="*/ 27 h 50"/>
                <a:gd name="T66" fmla="*/ 26 w 35"/>
                <a:gd name="T67" fmla="*/ 24 h 50"/>
                <a:gd name="T68" fmla="*/ 26 w 35"/>
                <a:gd name="T69" fmla="*/ 18 h 50"/>
                <a:gd name="T70" fmla="*/ 26 w 35"/>
                <a:gd name="T71" fmla="*/ 14 h 50"/>
                <a:gd name="T72" fmla="*/ 24 w 35"/>
                <a:gd name="T73" fmla="*/ 9 h 50"/>
                <a:gd name="T74" fmla="*/ 21 w 35"/>
                <a:gd name="T75" fmla="*/ 8 h 50"/>
                <a:gd name="T76" fmla="*/ 18 w 35"/>
                <a:gd name="T77" fmla="*/ 8 h 50"/>
                <a:gd name="T78" fmla="*/ 15 w 35"/>
                <a:gd name="T79" fmla="*/ 8 h 50"/>
                <a:gd name="T80" fmla="*/ 12 w 35"/>
                <a:gd name="T81" fmla="*/ 9 h 50"/>
                <a:gd name="T82" fmla="*/ 11 w 35"/>
                <a:gd name="T83" fmla="*/ 14 h 50"/>
                <a:gd name="T84" fmla="*/ 9 w 35"/>
                <a:gd name="T85" fmla="*/ 1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" h="50">
                  <a:moveTo>
                    <a:pt x="0" y="0"/>
                  </a:moveTo>
                  <a:lnTo>
                    <a:pt x="9" y="0"/>
                  </a:lnTo>
                  <a:lnTo>
                    <a:pt x="9" y="6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7" y="2"/>
                  </a:lnTo>
                  <a:lnTo>
                    <a:pt x="32" y="5"/>
                  </a:lnTo>
                  <a:lnTo>
                    <a:pt x="33" y="8"/>
                  </a:lnTo>
                  <a:lnTo>
                    <a:pt x="35" y="14"/>
                  </a:lnTo>
                  <a:lnTo>
                    <a:pt x="35" y="18"/>
                  </a:lnTo>
                  <a:lnTo>
                    <a:pt x="35" y="24"/>
                  </a:lnTo>
                  <a:lnTo>
                    <a:pt x="33" y="29"/>
                  </a:lnTo>
                  <a:lnTo>
                    <a:pt x="30" y="32"/>
                  </a:lnTo>
                  <a:lnTo>
                    <a:pt x="27" y="35"/>
                  </a:lnTo>
                  <a:lnTo>
                    <a:pt x="24" y="36"/>
                  </a:lnTo>
                  <a:lnTo>
                    <a:pt x="20" y="38"/>
                  </a:lnTo>
                  <a:lnTo>
                    <a:pt x="17" y="38"/>
                  </a:lnTo>
                  <a:lnTo>
                    <a:pt x="15" y="36"/>
                  </a:lnTo>
                  <a:lnTo>
                    <a:pt x="12" y="35"/>
                  </a:lnTo>
                  <a:lnTo>
                    <a:pt x="9" y="32"/>
                  </a:lnTo>
                  <a:lnTo>
                    <a:pt x="9" y="50"/>
                  </a:lnTo>
                  <a:lnTo>
                    <a:pt x="0" y="50"/>
                  </a:lnTo>
                  <a:lnTo>
                    <a:pt x="0" y="0"/>
                  </a:lnTo>
                  <a:close/>
                  <a:moveTo>
                    <a:pt x="9" y="18"/>
                  </a:moveTo>
                  <a:lnTo>
                    <a:pt x="11" y="23"/>
                  </a:lnTo>
                  <a:lnTo>
                    <a:pt x="12" y="27"/>
                  </a:lnTo>
                  <a:lnTo>
                    <a:pt x="15" y="29"/>
                  </a:lnTo>
                  <a:lnTo>
                    <a:pt x="18" y="30"/>
                  </a:lnTo>
                  <a:lnTo>
                    <a:pt x="21" y="29"/>
                  </a:lnTo>
                  <a:lnTo>
                    <a:pt x="24" y="27"/>
                  </a:lnTo>
                  <a:lnTo>
                    <a:pt x="26" y="24"/>
                  </a:lnTo>
                  <a:lnTo>
                    <a:pt x="26" y="18"/>
                  </a:lnTo>
                  <a:lnTo>
                    <a:pt x="26" y="14"/>
                  </a:lnTo>
                  <a:lnTo>
                    <a:pt x="24" y="9"/>
                  </a:lnTo>
                  <a:lnTo>
                    <a:pt x="21" y="8"/>
                  </a:lnTo>
                  <a:lnTo>
                    <a:pt x="18" y="8"/>
                  </a:lnTo>
                  <a:lnTo>
                    <a:pt x="15" y="8"/>
                  </a:lnTo>
                  <a:lnTo>
                    <a:pt x="12" y="9"/>
                  </a:lnTo>
                  <a:lnTo>
                    <a:pt x="11" y="14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31" name="Freeform 6487"/>
            <p:cNvSpPr>
              <a:spLocks/>
            </p:cNvSpPr>
            <p:nvPr/>
          </p:nvSpPr>
          <p:spPr bwMode="auto">
            <a:xfrm>
              <a:off x="2222" y="3258"/>
              <a:ext cx="63" cy="36"/>
            </a:xfrm>
            <a:custGeom>
              <a:avLst/>
              <a:gdLst>
                <a:gd name="T0" fmla="*/ 51 w 63"/>
                <a:gd name="T1" fmla="*/ 19 h 36"/>
                <a:gd name="T2" fmla="*/ 0 w 63"/>
                <a:gd name="T3" fmla="*/ 19 h 36"/>
                <a:gd name="T4" fmla="*/ 0 w 63"/>
                <a:gd name="T5" fmla="*/ 16 h 36"/>
                <a:gd name="T6" fmla="*/ 51 w 63"/>
                <a:gd name="T7" fmla="*/ 16 h 36"/>
                <a:gd name="T8" fmla="*/ 46 w 63"/>
                <a:gd name="T9" fmla="*/ 12 h 36"/>
                <a:gd name="T10" fmla="*/ 43 w 63"/>
                <a:gd name="T11" fmla="*/ 7 h 36"/>
                <a:gd name="T12" fmla="*/ 42 w 63"/>
                <a:gd name="T13" fmla="*/ 4 h 36"/>
                <a:gd name="T14" fmla="*/ 40 w 63"/>
                <a:gd name="T15" fmla="*/ 0 h 36"/>
                <a:gd name="T16" fmla="*/ 42 w 63"/>
                <a:gd name="T17" fmla="*/ 0 h 36"/>
                <a:gd name="T18" fmla="*/ 46 w 63"/>
                <a:gd name="T19" fmla="*/ 4 h 36"/>
                <a:gd name="T20" fmla="*/ 52 w 63"/>
                <a:gd name="T21" fmla="*/ 10 h 36"/>
                <a:gd name="T22" fmla="*/ 58 w 63"/>
                <a:gd name="T23" fmla="*/ 15 h 36"/>
                <a:gd name="T24" fmla="*/ 63 w 63"/>
                <a:gd name="T25" fmla="*/ 16 h 36"/>
                <a:gd name="T26" fmla="*/ 63 w 63"/>
                <a:gd name="T27" fmla="*/ 19 h 36"/>
                <a:gd name="T28" fmla="*/ 57 w 63"/>
                <a:gd name="T29" fmla="*/ 22 h 36"/>
                <a:gd name="T30" fmla="*/ 52 w 63"/>
                <a:gd name="T31" fmla="*/ 25 h 36"/>
                <a:gd name="T32" fmla="*/ 46 w 63"/>
                <a:gd name="T33" fmla="*/ 31 h 36"/>
                <a:gd name="T34" fmla="*/ 42 w 63"/>
                <a:gd name="T35" fmla="*/ 36 h 36"/>
                <a:gd name="T36" fmla="*/ 40 w 63"/>
                <a:gd name="T37" fmla="*/ 36 h 36"/>
                <a:gd name="T38" fmla="*/ 42 w 63"/>
                <a:gd name="T39" fmla="*/ 31 h 36"/>
                <a:gd name="T40" fmla="*/ 43 w 63"/>
                <a:gd name="T41" fmla="*/ 28 h 36"/>
                <a:gd name="T42" fmla="*/ 46 w 63"/>
                <a:gd name="T43" fmla="*/ 24 h 36"/>
                <a:gd name="T44" fmla="*/ 51 w 63"/>
                <a:gd name="T45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36">
                  <a:moveTo>
                    <a:pt x="51" y="19"/>
                  </a:moveTo>
                  <a:lnTo>
                    <a:pt x="0" y="19"/>
                  </a:lnTo>
                  <a:lnTo>
                    <a:pt x="0" y="16"/>
                  </a:lnTo>
                  <a:lnTo>
                    <a:pt x="51" y="16"/>
                  </a:lnTo>
                  <a:lnTo>
                    <a:pt x="46" y="12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58" y="15"/>
                  </a:lnTo>
                  <a:lnTo>
                    <a:pt x="63" y="16"/>
                  </a:lnTo>
                  <a:lnTo>
                    <a:pt x="63" y="19"/>
                  </a:lnTo>
                  <a:lnTo>
                    <a:pt x="57" y="22"/>
                  </a:lnTo>
                  <a:lnTo>
                    <a:pt x="52" y="25"/>
                  </a:lnTo>
                  <a:lnTo>
                    <a:pt x="46" y="31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1"/>
                  </a:lnTo>
                  <a:lnTo>
                    <a:pt x="43" y="28"/>
                  </a:lnTo>
                  <a:lnTo>
                    <a:pt x="46" y="24"/>
                  </a:lnTo>
                  <a:lnTo>
                    <a:pt x="51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32" name="Freeform 6488"/>
            <p:cNvSpPr>
              <a:spLocks/>
            </p:cNvSpPr>
            <p:nvPr/>
          </p:nvSpPr>
          <p:spPr bwMode="auto">
            <a:xfrm>
              <a:off x="2288" y="3261"/>
              <a:ext cx="33" cy="33"/>
            </a:xfrm>
            <a:custGeom>
              <a:avLst/>
              <a:gdLst>
                <a:gd name="T0" fmla="*/ 18 w 33"/>
                <a:gd name="T1" fmla="*/ 24 h 33"/>
                <a:gd name="T2" fmla="*/ 25 w 33"/>
                <a:gd name="T3" fmla="*/ 13 h 33"/>
                <a:gd name="T4" fmla="*/ 27 w 33"/>
                <a:gd name="T5" fmla="*/ 12 h 33"/>
                <a:gd name="T6" fmla="*/ 27 w 33"/>
                <a:gd name="T7" fmla="*/ 9 h 33"/>
                <a:gd name="T8" fmla="*/ 27 w 33"/>
                <a:gd name="T9" fmla="*/ 7 h 33"/>
                <a:gd name="T10" fmla="*/ 27 w 33"/>
                <a:gd name="T11" fmla="*/ 6 h 33"/>
                <a:gd name="T12" fmla="*/ 25 w 33"/>
                <a:gd name="T13" fmla="*/ 4 h 33"/>
                <a:gd name="T14" fmla="*/ 25 w 33"/>
                <a:gd name="T15" fmla="*/ 3 h 33"/>
                <a:gd name="T16" fmla="*/ 25 w 33"/>
                <a:gd name="T17" fmla="*/ 1 h 33"/>
                <a:gd name="T18" fmla="*/ 27 w 33"/>
                <a:gd name="T19" fmla="*/ 0 h 33"/>
                <a:gd name="T20" fmla="*/ 28 w 33"/>
                <a:gd name="T21" fmla="*/ 0 h 33"/>
                <a:gd name="T22" fmla="*/ 28 w 33"/>
                <a:gd name="T23" fmla="*/ 0 h 33"/>
                <a:gd name="T24" fmla="*/ 30 w 33"/>
                <a:gd name="T25" fmla="*/ 0 h 33"/>
                <a:gd name="T26" fmla="*/ 31 w 33"/>
                <a:gd name="T27" fmla="*/ 0 h 33"/>
                <a:gd name="T28" fmla="*/ 31 w 33"/>
                <a:gd name="T29" fmla="*/ 1 h 33"/>
                <a:gd name="T30" fmla="*/ 33 w 33"/>
                <a:gd name="T31" fmla="*/ 3 h 33"/>
                <a:gd name="T32" fmla="*/ 33 w 33"/>
                <a:gd name="T33" fmla="*/ 4 h 33"/>
                <a:gd name="T34" fmla="*/ 31 w 33"/>
                <a:gd name="T35" fmla="*/ 6 h 33"/>
                <a:gd name="T36" fmla="*/ 31 w 33"/>
                <a:gd name="T37" fmla="*/ 7 h 33"/>
                <a:gd name="T38" fmla="*/ 30 w 33"/>
                <a:gd name="T39" fmla="*/ 10 h 33"/>
                <a:gd name="T40" fmla="*/ 24 w 33"/>
                <a:gd name="T41" fmla="*/ 19 h 33"/>
                <a:gd name="T42" fmla="*/ 16 w 33"/>
                <a:gd name="T43" fmla="*/ 33 h 33"/>
                <a:gd name="T44" fmla="*/ 15 w 33"/>
                <a:gd name="T45" fmla="*/ 33 h 33"/>
                <a:gd name="T46" fmla="*/ 7 w 33"/>
                <a:gd name="T47" fmla="*/ 10 h 33"/>
                <a:gd name="T48" fmla="*/ 6 w 33"/>
                <a:gd name="T49" fmla="*/ 7 h 33"/>
                <a:gd name="T50" fmla="*/ 4 w 33"/>
                <a:gd name="T51" fmla="*/ 4 h 33"/>
                <a:gd name="T52" fmla="*/ 3 w 33"/>
                <a:gd name="T53" fmla="*/ 3 h 33"/>
                <a:gd name="T54" fmla="*/ 1 w 33"/>
                <a:gd name="T55" fmla="*/ 3 h 33"/>
                <a:gd name="T56" fmla="*/ 1 w 33"/>
                <a:gd name="T57" fmla="*/ 3 h 33"/>
                <a:gd name="T58" fmla="*/ 0 w 33"/>
                <a:gd name="T59" fmla="*/ 3 h 33"/>
                <a:gd name="T60" fmla="*/ 0 w 33"/>
                <a:gd name="T61" fmla="*/ 1 h 33"/>
                <a:gd name="T62" fmla="*/ 7 w 33"/>
                <a:gd name="T63" fmla="*/ 0 h 33"/>
                <a:gd name="T64" fmla="*/ 9 w 33"/>
                <a:gd name="T65" fmla="*/ 0 h 33"/>
                <a:gd name="T66" fmla="*/ 10 w 33"/>
                <a:gd name="T67" fmla="*/ 3 h 33"/>
                <a:gd name="T68" fmla="*/ 12 w 33"/>
                <a:gd name="T69" fmla="*/ 7 h 33"/>
                <a:gd name="T70" fmla="*/ 18 w 33"/>
                <a:gd name="T71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" h="33">
                  <a:moveTo>
                    <a:pt x="18" y="24"/>
                  </a:moveTo>
                  <a:lnTo>
                    <a:pt x="25" y="13"/>
                  </a:lnTo>
                  <a:lnTo>
                    <a:pt x="27" y="12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3" y="3"/>
                  </a:lnTo>
                  <a:lnTo>
                    <a:pt x="33" y="4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0" y="10"/>
                  </a:lnTo>
                  <a:lnTo>
                    <a:pt x="24" y="19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7" y="10"/>
                  </a:lnTo>
                  <a:lnTo>
                    <a:pt x="6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7" y="0"/>
                  </a:lnTo>
                  <a:lnTo>
                    <a:pt x="9" y="0"/>
                  </a:lnTo>
                  <a:lnTo>
                    <a:pt x="10" y="3"/>
                  </a:lnTo>
                  <a:lnTo>
                    <a:pt x="12" y="7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33" name="Freeform 6489"/>
            <p:cNvSpPr>
              <a:spLocks/>
            </p:cNvSpPr>
            <p:nvPr/>
          </p:nvSpPr>
          <p:spPr bwMode="auto">
            <a:xfrm>
              <a:off x="2327" y="3243"/>
              <a:ext cx="45" cy="49"/>
            </a:xfrm>
            <a:custGeom>
              <a:avLst/>
              <a:gdLst>
                <a:gd name="T0" fmla="*/ 0 w 45"/>
                <a:gd name="T1" fmla="*/ 49 h 49"/>
                <a:gd name="T2" fmla="*/ 0 w 45"/>
                <a:gd name="T3" fmla="*/ 0 h 49"/>
                <a:gd name="T4" fmla="*/ 10 w 45"/>
                <a:gd name="T5" fmla="*/ 0 h 49"/>
                <a:gd name="T6" fmla="*/ 10 w 45"/>
                <a:gd name="T7" fmla="*/ 22 h 49"/>
                <a:gd name="T8" fmla="*/ 31 w 45"/>
                <a:gd name="T9" fmla="*/ 0 h 49"/>
                <a:gd name="T10" fmla="*/ 43 w 45"/>
                <a:gd name="T11" fmla="*/ 0 h 49"/>
                <a:gd name="T12" fmla="*/ 25 w 45"/>
                <a:gd name="T13" fmla="*/ 19 h 49"/>
                <a:gd name="T14" fmla="*/ 45 w 45"/>
                <a:gd name="T15" fmla="*/ 49 h 49"/>
                <a:gd name="T16" fmla="*/ 34 w 45"/>
                <a:gd name="T17" fmla="*/ 49 h 49"/>
                <a:gd name="T18" fmla="*/ 19 w 45"/>
                <a:gd name="T19" fmla="*/ 25 h 49"/>
                <a:gd name="T20" fmla="*/ 10 w 45"/>
                <a:gd name="T21" fmla="*/ 34 h 49"/>
                <a:gd name="T22" fmla="*/ 10 w 45"/>
                <a:gd name="T23" fmla="*/ 49 h 49"/>
                <a:gd name="T24" fmla="*/ 0 w 45"/>
                <a:gd name="T2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9">
                  <a:moveTo>
                    <a:pt x="0" y="49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22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25" y="19"/>
                  </a:lnTo>
                  <a:lnTo>
                    <a:pt x="45" y="49"/>
                  </a:lnTo>
                  <a:lnTo>
                    <a:pt x="34" y="49"/>
                  </a:lnTo>
                  <a:lnTo>
                    <a:pt x="19" y="25"/>
                  </a:lnTo>
                  <a:lnTo>
                    <a:pt x="10" y="34"/>
                  </a:lnTo>
                  <a:lnTo>
                    <a:pt x="10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34" name="Freeform 6490"/>
            <p:cNvSpPr>
              <a:spLocks/>
            </p:cNvSpPr>
            <p:nvPr/>
          </p:nvSpPr>
          <p:spPr bwMode="auto">
            <a:xfrm>
              <a:off x="2375" y="3229"/>
              <a:ext cx="24" cy="24"/>
            </a:xfrm>
            <a:custGeom>
              <a:avLst/>
              <a:gdLst>
                <a:gd name="T0" fmla="*/ 9 w 24"/>
                <a:gd name="T1" fmla="*/ 24 h 24"/>
                <a:gd name="T2" fmla="*/ 9 w 24"/>
                <a:gd name="T3" fmla="*/ 15 h 24"/>
                <a:gd name="T4" fmla="*/ 0 w 24"/>
                <a:gd name="T5" fmla="*/ 15 h 24"/>
                <a:gd name="T6" fmla="*/ 0 w 24"/>
                <a:gd name="T7" fmla="*/ 9 h 24"/>
                <a:gd name="T8" fmla="*/ 9 w 24"/>
                <a:gd name="T9" fmla="*/ 9 h 24"/>
                <a:gd name="T10" fmla="*/ 9 w 24"/>
                <a:gd name="T11" fmla="*/ 0 h 24"/>
                <a:gd name="T12" fmla="*/ 15 w 24"/>
                <a:gd name="T13" fmla="*/ 0 h 24"/>
                <a:gd name="T14" fmla="*/ 15 w 24"/>
                <a:gd name="T15" fmla="*/ 9 h 24"/>
                <a:gd name="T16" fmla="*/ 24 w 24"/>
                <a:gd name="T17" fmla="*/ 9 h 24"/>
                <a:gd name="T18" fmla="*/ 24 w 24"/>
                <a:gd name="T19" fmla="*/ 15 h 24"/>
                <a:gd name="T20" fmla="*/ 15 w 24"/>
                <a:gd name="T21" fmla="*/ 15 h 24"/>
                <a:gd name="T22" fmla="*/ 15 w 24"/>
                <a:gd name="T23" fmla="*/ 24 h 24"/>
                <a:gd name="T24" fmla="*/ 9 w 24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4">
                  <a:moveTo>
                    <a:pt x="9" y="24"/>
                  </a:moveTo>
                  <a:lnTo>
                    <a:pt x="9" y="15"/>
                  </a:lnTo>
                  <a:lnTo>
                    <a:pt x="0" y="15"/>
                  </a:ln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15" y="0"/>
                  </a:lnTo>
                  <a:lnTo>
                    <a:pt x="15" y="9"/>
                  </a:lnTo>
                  <a:lnTo>
                    <a:pt x="24" y="9"/>
                  </a:lnTo>
                  <a:lnTo>
                    <a:pt x="24" y="15"/>
                  </a:lnTo>
                  <a:lnTo>
                    <a:pt x="15" y="15"/>
                  </a:lnTo>
                  <a:lnTo>
                    <a:pt x="15" y="24"/>
                  </a:lnTo>
                  <a:lnTo>
                    <a:pt x="9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35" name="Freeform 6491"/>
            <p:cNvSpPr>
              <a:spLocks/>
            </p:cNvSpPr>
            <p:nvPr/>
          </p:nvSpPr>
          <p:spPr bwMode="auto">
            <a:xfrm>
              <a:off x="2424" y="3243"/>
              <a:ext cx="48" cy="49"/>
            </a:xfrm>
            <a:custGeom>
              <a:avLst/>
              <a:gdLst>
                <a:gd name="T0" fmla="*/ 0 w 48"/>
                <a:gd name="T1" fmla="*/ 49 h 49"/>
                <a:gd name="T2" fmla="*/ 0 w 48"/>
                <a:gd name="T3" fmla="*/ 0 h 49"/>
                <a:gd name="T4" fmla="*/ 15 w 48"/>
                <a:gd name="T5" fmla="*/ 0 h 49"/>
                <a:gd name="T6" fmla="*/ 24 w 48"/>
                <a:gd name="T7" fmla="*/ 34 h 49"/>
                <a:gd name="T8" fmla="*/ 32 w 48"/>
                <a:gd name="T9" fmla="*/ 0 h 49"/>
                <a:gd name="T10" fmla="*/ 48 w 48"/>
                <a:gd name="T11" fmla="*/ 0 h 49"/>
                <a:gd name="T12" fmla="*/ 48 w 48"/>
                <a:gd name="T13" fmla="*/ 49 h 49"/>
                <a:gd name="T14" fmla="*/ 39 w 48"/>
                <a:gd name="T15" fmla="*/ 49 h 49"/>
                <a:gd name="T16" fmla="*/ 38 w 48"/>
                <a:gd name="T17" fmla="*/ 10 h 49"/>
                <a:gd name="T18" fmla="*/ 29 w 48"/>
                <a:gd name="T19" fmla="*/ 49 h 49"/>
                <a:gd name="T20" fmla="*/ 18 w 48"/>
                <a:gd name="T21" fmla="*/ 49 h 49"/>
                <a:gd name="T22" fmla="*/ 9 w 48"/>
                <a:gd name="T23" fmla="*/ 10 h 49"/>
                <a:gd name="T24" fmla="*/ 9 w 48"/>
                <a:gd name="T25" fmla="*/ 49 h 49"/>
                <a:gd name="T26" fmla="*/ 0 w 48"/>
                <a:gd name="T2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9">
                  <a:moveTo>
                    <a:pt x="0" y="49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24" y="34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8" y="49"/>
                  </a:lnTo>
                  <a:lnTo>
                    <a:pt x="39" y="49"/>
                  </a:lnTo>
                  <a:lnTo>
                    <a:pt x="38" y="10"/>
                  </a:lnTo>
                  <a:lnTo>
                    <a:pt x="29" y="49"/>
                  </a:lnTo>
                  <a:lnTo>
                    <a:pt x="18" y="49"/>
                  </a:lnTo>
                  <a:lnTo>
                    <a:pt x="9" y="10"/>
                  </a:lnTo>
                  <a:lnTo>
                    <a:pt x="9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9836" name="Freeform 6492"/>
            <p:cNvSpPr>
              <a:spLocks/>
            </p:cNvSpPr>
            <p:nvPr/>
          </p:nvSpPr>
          <p:spPr bwMode="auto">
            <a:xfrm>
              <a:off x="2480" y="3243"/>
              <a:ext cx="42" cy="49"/>
            </a:xfrm>
            <a:custGeom>
              <a:avLst/>
              <a:gdLst>
                <a:gd name="T0" fmla="*/ 33 w 42"/>
                <a:gd name="T1" fmla="*/ 30 h 49"/>
                <a:gd name="T2" fmla="*/ 42 w 42"/>
                <a:gd name="T3" fmla="*/ 33 h 49"/>
                <a:gd name="T4" fmla="*/ 40 w 42"/>
                <a:gd name="T5" fmla="*/ 39 h 49"/>
                <a:gd name="T6" fmla="*/ 39 w 42"/>
                <a:gd name="T7" fmla="*/ 42 h 49"/>
                <a:gd name="T8" fmla="*/ 34 w 42"/>
                <a:gd name="T9" fmla="*/ 46 h 49"/>
                <a:gd name="T10" fmla="*/ 31 w 42"/>
                <a:gd name="T11" fmla="*/ 48 h 49"/>
                <a:gd name="T12" fmla="*/ 27 w 42"/>
                <a:gd name="T13" fmla="*/ 49 h 49"/>
                <a:gd name="T14" fmla="*/ 22 w 42"/>
                <a:gd name="T15" fmla="*/ 49 h 49"/>
                <a:gd name="T16" fmla="*/ 16 w 42"/>
                <a:gd name="T17" fmla="*/ 49 h 49"/>
                <a:gd name="T18" fmla="*/ 10 w 42"/>
                <a:gd name="T19" fmla="*/ 46 h 49"/>
                <a:gd name="T20" fmla="*/ 6 w 42"/>
                <a:gd name="T21" fmla="*/ 43 h 49"/>
                <a:gd name="T22" fmla="*/ 3 w 42"/>
                <a:gd name="T23" fmla="*/ 39 h 49"/>
                <a:gd name="T24" fmla="*/ 0 w 42"/>
                <a:gd name="T25" fmla="*/ 31 h 49"/>
                <a:gd name="T26" fmla="*/ 0 w 42"/>
                <a:gd name="T27" fmla="*/ 25 h 49"/>
                <a:gd name="T28" fmla="*/ 0 w 42"/>
                <a:gd name="T29" fmla="*/ 18 h 49"/>
                <a:gd name="T30" fmla="*/ 1 w 42"/>
                <a:gd name="T31" fmla="*/ 12 h 49"/>
                <a:gd name="T32" fmla="*/ 6 w 42"/>
                <a:gd name="T33" fmla="*/ 6 h 49"/>
                <a:gd name="T34" fmla="*/ 10 w 42"/>
                <a:gd name="T35" fmla="*/ 3 h 49"/>
                <a:gd name="T36" fmla="*/ 16 w 42"/>
                <a:gd name="T37" fmla="*/ 0 h 49"/>
                <a:gd name="T38" fmla="*/ 22 w 42"/>
                <a:gd name="T39" fmla="*/ 0 h 49"/>
                <a:gd name="T40" fmla="*/ 28 w 42"/>
                <a:gd name="T41" fmla="*/ 0 h 49"/>
                <a:gd name="T42" fmla="*/ 33 w 42"/>
                <a:gd name="T43" fmla="*/ 1 h 49"/>
                <a:gd name="T44" fmla="*/ 37 w 42"/>
                <a:gd name="T45" fmla="*/ 4 h 49"/>
                <a:gd name="T46" fmla="*/ 40 w 42"/>
                <a:gd name="T47" fmla="*/ 9 h 49"/>
                <a:gd name="T48" fmla="*/ 42 w 42"/>
                <a:gd name="T49" fmla="*/ 15 h 49"/>
                <a:gd name="T50" fmla="*/ 33 w 42"/>
                <a:gd name="T51" fmla="*/ 16 h 49"/>
                <a:gd name="T52" fmla="*/ 31 w 42"/>
                <a:gd name="T53" fmla="*/ 13 h 49"/>
                <a:gd name="T54" fmla="*/ 28 w 42"/>
                <a:gd name="T55" fmla="*/ 10 h 49"/>
                <a:gd name="T56" fmla="*/ 25 w 42"/>
                <a:gd name="T57" fmla="*/ 9 h 49"/>
                <a:gd name="T58" fmla="*/ 21 w 42"/>
                <a:gd name="T59" fmla="*/ 7 h 49"/>
                <a:gd name="T60" fmla="*/ 16 w 42"/>
                <a:gd name="T61" fmla="*/ 9 h 49"/>
                <a:gd name="T62" fmla="*/ 12 w 42"/>
                <a:gd name="T63" fmla="*/ 12 h 49"/>
                <a:gd name="T64" fmla="*/ 10 w 42"/>
                <a:gd name="T65" fmla="*/ 15 h 49"/>
                <a:gd name="T66" fmla="*/ 9 w 42"/>
                <a:gd name="T67" fmla="*/ 19 h 49"/>
                <a:gd name="T68" fmla="*/ 9 w 42"/>
                <a:gd name="T69" fmla="*/ 24 h 49"/>
                <a:gd name="T70" fmla="*/ 9 w 42"/>
                <a:gd name="T71" fmla="*/ 30 h 49"/>
                <a:gd name="T72" fmla="*/ 10 w 42"/>
                <a:gd name="T73" fmla="*/ 34 h 49"/>
                <a:gd name="T74" fmla="*/ 12 w 42"/>
                <a:gd name="T75" fmla="*/ 37 h 49"/>
                <a:gd name="T76" fmla="*/ 15 w 42"/>
                <a:gd name="T77" fmla="*/ 39 h 49"/>
                <a:gd name="T78" fmla="*/ 18 w 42"/>
                <a:gd name="T79" fmla="*/ 40 h 49"/>
                <a:gd name="T80" fmla="*/ 21 w 42"/>
                <a:gd name="T81" fmla="*/ 40 h 49"/>
                <a:gd name="T82" fmla="*/ 25 w 42"/>
                <a:gd name="T83" fmla="*/ 40 h 49"/>
                <a:gd name="T84" fmla="*/ 28 w 42"/>
                <a:gd name="T85" fmla="*/ 39 h 49"/>
                <a:gd name="T86" fmla="*/ 31 w 42"/>
                <a:gd name="T87" fmla="*/ 36 h 49"/>
                <a:gd name="T88" fmla="*/ 33 w 42"/>
                <a:gd name="T89" fmla="*/ 3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" h="49">
                  <a:moveTo>
                    <a:pt x="33" y="30"/>
                  </a:moveTo>
                  <a:lnTo>
                    <a:pt x="42" y="33"/>
                  </a:lnTo>
                  <a:lnTo>
                    <a:pt x="40" y="39"/>
                  </a:lnTo>
                  <a:lnTo>
                    <a:pt x="39" y="42"/>
                  </a:lnTo>
                  <a:lnTo>
                    <a:pt x="34" y="46"/>
                  </a:lnTo>
                  <a:lnTo>
                    <a:pt x="31" y="48"/>
                  </a:lnTo>
                  <a:lnTo>
                    <a:pt x="27" y="49"/>
                  </a:lnTo>
                  <a:lnTo>
                    <a:pt x="22" y="49"/>
                  </a:lnTo>
                  <a:lnTo>
                    <a:pt x="16" y="49"/>
                  </a:lnTo>
                  <a:lnTo>
                    <a:pt x="10" y="46"/>
                  </a:lnTo>
                  <a:lnTo>
                    <a:pt x="6" y="43"/>
                  </a:lnTo>
                  <a:lnTo>
                    <a:pt x="3" y="39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4"/>
                  </a:lnTo>
                  <a:lnTo>
                    <a:pt x="40" y="9"/>
                  </a:lnTo>
                  <a:lnTo>
                    <a:pt x="42" y="15"/>
                  </a:lnTo>
                  <a:lnTo>
                    <a:pt x="33" y="16"/>
                  </a:lnTo>
                  <a:lnTo>
                    <a:pt x="31" y="13"/>
                  </a:lnTo>
                  <a:lnTo>
                    <a:pt x="28" y="10"/>
                  </a:lnTo>
                  <a:lnTo>
                    <a:pt x="25" y="9"/>
                  </a:lnTo>
                  <a:lnTo>
                    <a:pt x="21" y="7"/>
                  </a:lnTo>
                  <a:lnTo>
                    <a:pt x="16" y="9"/>
                  </a:lnTo>
                  <a:lnTo>
                    <a:pt x="12" y="12"/>
                  </a:lnTo>
                  <a:lnTo>
                    <a:pt x="10" y="15"/>
                  </a:lnTo>
                  <a:lnTo>
                    <a:pt x="9" y="19"/>
                  </a:lnTo>
                  <a:lnTo>
                    <a:pt x="9" y="24"/>
                  </a:lnTo>
                  <a:lnTo>
                    <a:pt x="9" y="30"/>
                  </a:lnTo>
                  <a:lnTo>
                    <a:pt x="10" y="34"/>
                  </a:lnTo>
                  <a:lnTo>
                    <a:pt x="12" y="37"/>
                  </a:lnTo>
                  <a:lnTo>
                    <a:pt x="15" y="39"/>
                  </a:lnTo>
                  <a:lnTo>
                    <a:pt x="18" y="40"/>
                  </a:lnTo>
                  <a:lnTo>
                    <a:pt x="21" y="40"/>
                  </a:lnTo>
                  <a:lnTo>
                    <a:pt x="25" y="40"/>
                  </a:lnTo>
                  <a:lnTo>
                    <a:pt x="28" y="39"/>
                  </a:lnTo>
                  <a:lnTo>
                    <a:pt x="31" y="36"/>
                  </a:lnTo>
                  <a:lnTo>
                    <a:pt x="33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959856" name="Text Box 6512"/>
          <p:cNvSpPr txBox="1">
            <a:spLocks noChangeArrowheads="1"/>
          </p:cNvSpPr>
          <p:nvPr/>
        </p:nvSpPr>
        <p:spPr bwMode="auto">
          <a:xfrm>
            <a:off x="519113" y="4365625"/>
            <a:ext cx="245268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sz="2400" b="0" u="sng"/>
              <a:t>K</a:t>
            </a:r>
            <a:r>
              <a:rPr lang="en-US" altLang="ja-JP" sz="2400" b="0" u="sng" baseline="30000"/>
              <a:t>+</a:t>
            </a:r>
            <a:r>
              <a:rPr lang="en-US" altLang="ja-JP" sz="2400" b="0" u="sng">
                <a:sym typeface="Wingdings" panose="05000000000000000000" pitchFamily="2" charset="2"/>
              </a:rPr>
              <a:t></a:t>
            </a:r>
            <a:r>
              <a:rPr lang="en-US" altLang="ja-JP" sz="2400" b="0" u="sng">
                <a:latin typeface="Symbol" panose="05050102010706020507" pitchFamily="18" charset="2"/>
              </a:rPr>
              <a:t>p</a:t>
            </a:r>
            <a:r>
              <a:rPr lang="en-US" altLang="ja-JP" sz="2400" b="0" u="sng" baseline="30000">
                <a:latin typeface="Symbol" panose="05050102010706020507" pitchFamily="18" charset="2"/>
              </a:rPr>
              <a:t>+</a:t>
            </a:r>
            <a:r>
              <a:rPr lang="en-US" altLang="ja-JP" sz="2400" b="0" u="sng">
                <a:latin typeface="Symbol" panose="05050102010706020507" pitchFamily="18" charset="2"/>
              </a:rPr>
              <a:t>p</a:t>
            </a:r>
            <a:r>
              <a:rPr lang="en-US" altLang="ja-JP" sz="2400" b="0" u="sng" baseline="30000">
                <a:latin typeface="Symbol" panose="05050102010706020507" pitchFamily="18" charset="2"/>
              </a:rPr>
              <a:t>0</a:t>
            </a:r>
            <a:r>
              <a:rPr lang="en-US" altLang="ja-JP" sz="2400" b="0" u="sng"/>
              <a:t> method</a:t>
            </a:r>
          </a:p>
        </p:txBody>
      </p:sp>
    </p:spTree>
  </p:cSld>
  <p:clrMapOvr>
    <a:masterClrMapping/>
  </p:clrMapOvr>
  <p:transition spd="med">
    <p:wipe dir="d"/>
  </p:transition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9970" name="Picture 2" descr="nuK-future-90"/>
          <p:cNvPicPr>
            <a:picLocks noChangeAspect="1" noChangeArrowheads="1"/>
          </p:cNvPicPr>
          <p:nvPr>
            <p:ph sz="half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643438" y="1412875"/>
            <a:ext cx="4524375" cy="4371975"/>
          </a:xfrm>
          <a:solidFill>
            <a:schemeClr val="bg1"/>
          </a:solidFill>
          <a:ln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79971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-171450"/>
            <a:ext cx="8229600" cy="1143000"/>
          </a:xfr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chemeClr val="accent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ja-JP" u="sng">
                <a:solidFill>
                  <a:schemeClr val="tx1"/>
                </a:solidFill>
              </a:rPr>
              <a:t>Sensitivity of future SK</a:t>
            </a:r>
          </a:p>
        </p:txBody>
      </p:sp>
      <p:pic>
        <p:nvPicPr>
          <p:cNvPr id="979972" name="Picture 4" descr="epi0-future-90"/>
          <p:cNvPicPr>
            <a:picLocks noChangeAspect="1" noChangeArrowheads="1"/>
          </p:cNvPicPr>
          <p:nvPr>
            <p:ph sz="half"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7625" y="1362075"/>
            <a:ext cx="4524375" cy="4371975"/>
          </a:xfrm>
          <a:solidFill>
            <a:schemeClr val="bg1"/>
          </a:solidFill>
          <a:ln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79973" name="Text Box 5"/>
          <p:cNvSpPr txBox="1">
            <a:spLocks noChangeArrowheads="1"/>
          </p:cNvSpPr>
          <p:nvPr/>
        </p:nvSpPr>
        <p:spPr bwMode="auto">
          <a:xfrm>
            <a:off x="2122488" y="3384550"/>
            <a:ext cx="2089150" cy="1196975"/>
          </a:xfrm>
          <a:prstGeom prst="rect">
            <a:avLst/>
          </a:prstGeom>
          <a:noFill/>
          <a:ln w="38100">
            <a:solidFill>
              <a:srgbClr val="FF996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000"/>
              <a:t>SK×20 yrs </a:t>
            </a:r>
            <a:r>
              <a:rPr lang="en-US" altLang="ja-JP" sz="2000">
                <a:sym typeface="Wingdings" panose="05000000000000000000" pitchFamily="2" charset="2"/>
              </a:rPr>
              <a:t> 450ktyr</a:t>
            </a:r>
          </a:p>
          <a:p>
            <a:pPr algn="l">
              <a:spcBef>
                <a:spcPct val="50000"/>
              </a:spcBef>
            </a:pPr>
            <a:r>
              <a:rPr lang="en-US" altLang="ja-JP" sz="2000"/>
              <a:t>BG=1~2events</a:t>
            </a:r>
          </a:p>
        </p:txBody>
      </p:sp>
      <p:sp>
        <p:nvSpPr>
          <p:cNvPr id="979974" name="Text Box 6"/>
          <p:cNvSpPr txBox="1">
            <a:spLocks noChangeArrowheads="1"/>
          </p:cNvSpPr>
          <p:nvPr/>
        </p:nvSpPr>
        <p:spPr bwMode="auto">
          <a:xfrm>
            <a:off x="395288" y="5949950"/>
            <a:ext cx="3455987" cy="735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t">
              <a:lnSpc>
                <a:spcPct val="50000"/>
              </a:lnSpc>
              <a:spcBef>
                <a:spcPct val="50000"/>
              </a:spcBef>
            </a:pPr>
            <a:r>
              <a:rPr lang="en-US" altLang="ja-JP" b="0"/>
              <a:t>τ/B </a:t>
            </a:r>
            <a:r>
              <a:rPr lang="en-US" altLang="ja-JP" b="0">
                <a:sym typeface="Wingdings" panose="05000000000000000000" pitchFamily="2" charset="2"/>
              </a:rPr>
              <a:t></a:t>
            </a:r>
            <a:r>
              <a:rPr lang="en-US" altLang="ja-JP" b="0"/>
              <a:t> 2 × 10</a:t>
            </a:r>
            <a:r>
              <a:rPr lang="en-US" altLang="ja-JP" sz="2000" b="0"/>
              <a:t>34</a:t>
            </a:r>
            <a:r>
              <a:rPr lang="en-US" altLang="ja-JP" b="0"/>
              <a:t> yrs  </a:t>
            </a:r>
          </a:p>
          <a:p>
            <a:pPr fontAlgn="t">
              <a:lnSpc>
                <a:spcPct val="50000"/>
              </a:lnSpc>
              <a:spcBef>
                <a:spcPct val="50000"/>
              </a:spcBef>
            </a:pPr>
            <a:r>
              <a:rPr lang="en-US" altLang="ja-JP" b="0"/>
              <a:t>(SK 20yrs, 90%CL)</a:t>
            </a:r>
          </a:p>
        </p:txBody>
      </p:sp>
      <p:sp>
        <p:nvSpPr>
          <p:cNvPr id="979975" name="Text Box 7"/>
          <p:cNvSpPr txBox="1">
            <a:spLocks noChangeArrowheads="1"/>
          </p:cNvSpPr>
          <p:nvPr/>
        </p:nvSpPr>
        <p:spPr bwMode="auto">
          <a:xfrm>
            <a:off x="5219700" y="5876925"/>
            <a:ext cx="3455988" cy="735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t">
              <a:lnSpc>
                <a:spcPct val="50000"/>
              </a:lnSpc>
              <a:spcBef>
                <a:spcPct val="50000"/>
              </a:spcBef>
            </a:pPr>
            <a:r>
              <a:rPr lang="en-US" altLang="ja-JP" b="0"/>
              <a:t>τ/B </a:t>
            </a:r>
            <a:r>
              <a:rPr lang="en-US" altLang="ja-JP" b="0">
                <a:sym typeface="Wingdings" panose="05000000000000000000" pitchFamily="2" charset="2"/>
              </a:rPr>
              <a:t></a:t>
            </a:r>
            <a:r>
              <a:rPr lang="en-US" altLang="ja-JP" b="0"/>
              <a:t> 4 × 10</a:t>
            </a:r>
            <a:r>
              <a:rPr lang="en-US" altLang="ja-JP" sz="2000" b="0"/>
              <a:t>33</a:t>
            </a:r>
            <a:r>
              <a:rPr lang="en-US" altLang="ja-JP" b="0"/>
              <a:t> yrs  </a:t>
            </a:r>
          </a:p>
          <a:p>
            <a:pPr fontAlgn="t">
              <a:lnSpc>
                <a:spcPct val="50000"/>
              </a:lnSpc>
              <a:spcBef>
                <a:spcPct val="50000"/>
              </a:spcBef>
            </a:pPr>
            <a:r>
              <a:rPr lang="en-US" altLang="ja-JP" b="0"/>
              <a:t>(SK 20yrs, 90%CL)</a:t>
            </a:r>
          </a:p>
        </p:txBody>
      </p:sp>
      <p:sp>
        <p:nvSpPr>
          <p:cNvPr id="979976" name="AutoShape 8"/>
          <p:cNvSpPr>
            <a:spLocks noChangeAspect="1" noChangeArrowheads="1"/>
          </p:cNvSpPr>
          <p:nvPr/>
        </p:nvSpPr>
        <p:spPr bwMode="auto">
          <a:xfrm>
            <a:off x="1835150" y="3395663"/>
            <a:ext cx="187325" cy="177800"/>
          </a:xfrm>
          <a:prstGeom prst="star5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79977" name="AutoShape 9"/>
          <p:cNvSpPr>
            <a:spLocks noChangeAspect="1" noChangeArrowheads="1"/>
          </p:cNvSpPr>
          <p:nvPr/>
        </p:nvSpPr>
        <p:spPr bwMode="auto">
          <a:xfrm>
            <a:off x="6472238" y="3933825"/>
            <a:ext cx="187325" cy="177800"/>
          </a:xfrm>
          <a:prstGeom prst="star5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79978" name="Text Box 10"/>
          <p:cNvSpPr txBox="1">
            <a:spLocks noChangeArrowheads="1"/>
          </p:cNvSpPr>
          <p:nvPr/>
        </p:nvSpPr>
        <p:spPr bwMode="auto">
          <a:xfrm>
            <a:off x="1608138" y="774700"/>
            <a:ext cx="1668462" cy="588963"/>
          </a:xfrm>
          <a:prstGeom prst="rect">
            <a:avLst/>
          </a:prstGeom>
          <a:noFill/>
          <a:ln w="9525">
            <a:solidFill>
              <a:srgbClr val="DC006E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3200">
                <a:solidFill>
                  <a:srgbClr val="DC006E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p</a:t>
            </a:r>
            <a:r>
              <a:rPr lang="en-US" altLang="ja-JP" sz="3200">
                <a:solidFill>
                  <a:srgbClr val="DC006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Wingdings 3" panose="05040102010807070707" pitchFamily="18" charset="2"/>
              </a:rPr>
              <a:t>g</a:t>
            </a:r>
            <a:r>
              <a:rPr lang="en-US" altLang="ja-JP" sz="3200">
                <a:solidFill>
                  <a:srgbClr val="DC006E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e</a:t>
            </a:r>
            <a:r>
              <a:rPr lang="en-US" altLang="ja-JP" sz="3200" baseline="30000">
                <a:solidFill>
                  <a:srgbClr val="DC006E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+</a:t>
            </a:r>
            <a:r>
              <a:rPr lang="en-US" altLang="ja-JP" sz="3200">
                <a:solidFill>
                  <a:srgbClr val="DC006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Symbol" panose="05050102010706020507" pitchFamily="18" charset="2"/>
              </a:rPr>
              <a:t>p</a:t>
            </a:r>
            <a:r>
              <a:rPr lang="en-US" altLang="ja-JP" sz="3200" baseline="30000">
                <a:solidFill>
                  <a:srgbClr val="DC006E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0</a:t>
            </a:r>
            <a:endParaRPr lang="en-US" altLang="ja-JP" sz="3200">
              <a:solidFill>
                <a:srgbClr val="DC006E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979979" name="Text Box 11"/>
          <p:cNvSpPr txBox="1">
            <a:spLocks noChangeArrowheads="1"/>
          </p:cNvSpPr>
          <p:nvPr/>
        </p:nvSpPr>
        <p:spPr bwMode="auto">
          <a:xfrm>
            <a:off x="6216650" y="765175"/>
            <a:ext cx="1577975" cy="588963"/>
          </a:xfrm>
          <a:prstGeom prst="rect">
            <a:avLst/>
          </a:prstGeom>
          <a:noFill/>
          <a:ln w="9525">
            <a:solidFill>
              <a:srgbClr val="DC006E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3200">
                <a:solidFill>
                  <a:srgbClr val="DC006E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p</a:t>
            </a:r>
            <a:r>
              <a:rPr lang="en-US" altLang="ja-JP" sz="3200">
                <a:solidFill>
                  <a:srgbClr val="DC006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Wingdings 3" panose="05040102010807070707" pitchFamily="18" charset="2"/>
              </a:rPr>
              <a:t>g</a:t>
            </a:r>
            <a:r>
              <a:rPr lang="en-US" altLang="ja-JP" sz="3200">
                <a:solidFill>
                  <a:srgbClr val="DC006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Symbol" panose="05050102010706020507" pitchFamily="18" charset="2"/>
              </a:rPr>
              <a:t>nK</a:t>
            </a:r>
            <a:r>
              <a:rPr lang="en-US" altLang="ja-JP" sz="3200" baseline="30000">
                <a:solidFill>
                  <a:srgbClr val="DC006E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+</a:t>
            </a:r>
            <a:endParaRPr lang="en-US" altLang="ja-JP" sz="3200">
              <a:solidFill>
                <a:srgbClr val="DC006E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</p:spTree>
  </p:cSld>
  <p:clrMapOvr>
    <a:masterClrMapping/>
  </p:clrMapOvr>
  <p:transition spd="med">
    <p:wipe dir="d"/>
  </p:transition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966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1484313"/>
            <a:ext cx="8675688" cy="457200"/>
          </a:xfrm>
          <a:noFill/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r>
              <a:rPr lang="en-US" altLang="ja-JP" sz="4800" u="sng">
                <a:effectLst>
                  <a:outerShdw blurRad="38100" dist="38100" dir="2700000" algn="tl">
                    <a:srgbClr val="C0C0C0"/>
                  </a:outerShdw>
                </a:effectLst>
              </a:rPr>
              <a:t>Supernova neutrinos</a:t>
            </a:r>
          </a:p>
        </p:txBody>
      </p:sp>
      <p:sp>
        <p:nvSpPr>
          <p:cNvPr id="1009667" name="Text Box 3"/>
          <p:cNvSpPr txBox="1">
            <a:spLocks noChangeArrowheads="1"/>
          </p:cNvSpPr>
          <p:nvPr/>
        </p:nvSpPr>
        <p:spPr bwMode="auto">
          <a:xfrm>
            <a:off x="323850" y="3429000"/>
            <a:ext cx="8569325" cy="19272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buSzPct val="70000"/>
              <a:buFont typeface="Wingdings" panose="05000000000000000000" pitchFamily="2" charset="2"/>
              <a:buChar char="l"/>
            </a:pPr>
            <a:r>
              <a:rPr lang="en-US" altLang="ja-JP" sz="2400" b="0"/>
              <a:t>High statistics supernova events at neutrino burst (~8000 events at 10kpc)  to investigate detailed mechanism of supernova burst.</a:t>
            </a:r>
          </a:p>
          <a:p>
            <a:pPr algn="l">
              <a:buSzPct val="70000"/>
              <a:buFont typeface="Wingdings" panose="05000000000000000000" pitchFamily="2" charset="2"/>
              <a:buChar char="l"/>
            </a:pPr>
            <a:r>
              <a:rPr lang="en-US" altLang="ja-JP" sz="2400" b="0"/>
              <a:t>Supernova relic neutrinos (SRN) to study star formation in the universe.  </a:t>
            </a:r>
            <a:endParaRPr lang="en-US" altLang="ja-JP" b="0"/>
          </a:p>
        </p:txBody>
      </p:sp>
      <p:sp>
        <p:nvSpPr>
          <p:cNvPr id="1009668" name="Text Box 4"/>
          <p:cNvSpPr txBox="1">
            <a:spLocks noChangeArrowheads="1"/>
          </p:cNvSpPr>
          <p:nvPr/>
        </p:nvSpPr>
        <p:spPr bwMode="auto">
          <a:xfrm>
            <a:off x="468313" y="2924175"/>
            <a:ext cx="14097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b="0"/>
              <a:t>Physics</a:t>
            </a:r>
          </a:p>
        </p:txBody>
      </p:sp>
    </p:spTree>
  </p:cSld>
  <p:clrMapOvr>
    <a:masterClrMapping/>
  </p:clrMapOvr>
  <p:transition spd="med">
    <p:wipe dir="d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24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79388" y="0"/>
            <a:ext cx="8675687" cy="457200"/>
          </a:xfrm>
          <a:noFill/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r>
              <a:rPr lang="en-US" altLang="ja-JP" sz="2800" u="sng">
                <a:effectLst>
                  <a:outerShdw blurRad="38100" dist="38100" dir="2700000" algn="tl">
                    <a:srgbClr val="C0C0C0"/>
                  </a:outerShdw>
                </a:effectLst>
              </a:rPr>
              <a:t>Accident and partial reconstruction</a:t>
            </a:r>
          </a:p>
        </p:txBody>
      </p:sp>
      <p:sp>
        <p:nvSpPr>
          <p:cNvPr id="650324" name="Text Box 84"/>
          <p:cNvSpPr txBox="1">
            <a:spLocks noChangeArrowheads="1"/>
          </p:cNvSpPr>
          <p:nvPr/>
        </p:nvSpPr>
        <p:spPr bwMode="auto">
          <a:xfrm>
            <a:off x="0" y="3284538"/>
            <a:ext cx="4859338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ja-JP" sz="1800" b="0"/>
              <a:t>Accident on Nov.12, 2001.</a:t>
            </a:r>
          </a:p>
          <a:p>
            <a:pPr algn="l"/>
            <a:r>
              <a:rPr lang="en-US" altLang="ja-JP" sz="1800" b="0"/>
              <a:t>6777 ID, 1100 OD PMTs were destroyed.</a:t>
            </a:r>
          </a:p>
        </p:txBody>
      </p:sp>
      <p:pic>
        <p:nvPicPr>
          <p:cNvPr id="650348" name="Picture 108" descr="図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8263" y="692150"/>
            <a:ext cx="2930525" cy="43926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0349" name="Picture 109" descr="図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076700"/>
            <a:ext cx="1890713" cy="2520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0361" name="Picture 121" descr="2001-12-n01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65175"/>
            <a:ext cx="3708400" cy="2471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50362" name="Text Box 122"/>
          <p:cNvSpPr txBox="1">
            <a:spLocks noChangeArrowheads="1"/>
          </p:cNvSpPr>
          <p:nvPr/>
        </p:nvSpPr>
        <p:spPr bwMode="auto">
          <a:xfrm>
            <a:off x="4716463" y="5157788"/>
            <a:ext cx="4572000" cy="91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1800" b="0"/>
              <a:t>Reconstructed using remaining 5182 ID PMTs.  OD was fully reconstructed      (April-September 2002). </a:t>
            </a:r>
          </a:p>
        </p:txBody>
      </p:sp>
      <p:sp>
        <p:nvSpPr>
          <p:cNvPr id="650363" name="Text Box 123"/>
          <p:cNvSpPr txBox="1">
            <a:spLocks noChangeArrowheads="1"/>
          </p:cNvSpPr>
          <p:nvPr/>
        </p:nvSpPr>
        <p:spPr bwMode="auto">
          <a:xfrm>
            <a:off x="1908175" y="5734050"/>
            <a:ext cx="2808288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ja-JP" sz="1800" b="0"/>
              <a:t>All PMTs were packed in acrylic and FRP cases to prevent shock-wave.</a:t>
            </a:r>
          </a:p>
        </p:txBody>
      </p:sp>
      <p:sp>
        <p:nvSpPr>
          <p:cNvPr id="650364" name="Text Box 124"/>
          <p:cNvSpPr txBox="1">
            <a:spLocks noChangeArrowheads="1"/>
          </p:cNvSpPr>
          <p:nvPr/>
        </p:nvSpPr>
        <p:spPr bwMode="auto">
          <a:xfrm>
            <a:off x="4787900" y="6207125"/>
            <a:ext cx="223202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ja-JP" sz="1800" b="0"/>
              <a:t>ID: Inner detector</a:t>
            </a:r>
          </a:p>
          <a:p>
            <a:pPr algn="l"/>
            <a:r>
              <a:rPr lang="en-US" altLang="ja-JP" sz="1800" b="0"/>
              <a:t>OD: Outer detector </a:t>
            </a:r>
          </a:p>
        </p:txBody>
      </p:sp>
      <p:sp>
        <p:nvSpPr>
          <p:cNvPr id="650365" name="AutoShape 125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388350" y="6165850"/>
            <a:ext cx="576263" cy="692150"/>
          </a:xfrm>
          <a:prstGeom prst="leftArrow">
            <a:avLst>
              <a:gd name="adj1" fmla="val 50000"/>
              <a:gd name="adj2" fmla="val 25000"/>
            </a:avLst>
          </a:prstGeom>
          <a:solidFill>
            <a:srgbClr val="DDDDDD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</p:spTree>
  </p:cSld>
  <p:clrMapOvr>
    <a:masterClrMapping/>
  </p:clrMapOvr>
  <p:transition spd="med">
    <p:wipe dir="d"/>
  </p:transition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546" name="Rectangle 2"/>
          <p:cNvSpPr>
            <a:spLocks noChangeArrowheads="1"/>
          </p:cNvSpPr>
          <p:nvPr/>
        </p:nvSpPr>
        <p:spPr bwMode="auto">
          <a:xfrm>
            <a:off x="0" y="0"/>
            <a:ext cx="9323388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kumimoji="1" sz="4400">
                <a:solidFill>
                  <a:schemeClr val="tx2"/>
                </a:solidFill>
                <a:latin typeface="Tahoma" panose="020B0604030504040204" pitchFamily="34" charset="0"/>
                <a:ea typeface="ＭＳ Ｐゴシック" panose="020B0600070205080204" pitchFamily="50" charset="-128"/>
              </a:defRPr>
            </a:lvl1pPr>
            <a:lvl2pPr algn="l">
              <a:defRPr kumimoji="1" sz="4400">
                <a:solidFill>
                  <a:schemeClr val="tx2"/>
                </a:solidFill>
                <a:latin typeface="Tahoma" panose="020B0604030504040204" pitchFamily="34" charset="0"/>
                <a:ea typeface="ＭＳ Ｐゴシック" panose="020B0600070205080204" pitchFamily="50" charset="-128"/>
              </a:defRPr>
            </a:lvl2pPr>
            <a:lvl3pPr algn="l">
              <a:defRPr kumimoji="1" sz="4400">
                <a:solidFill>
                  <a:schemeClr val="tx2"/>
                </a:solidFill>
                <a:latin typeface="Tahoma" panose="020B0604030504040204" pitchFamily="34" charset="0"/>
                <a:ea typeface="ＭＳ Ｐゴシック" panose="020B0600070205080204" pitchFamily="50" charset="-128"/>
              </a:defRPr>
            </a:lvl3pPr>
            <a:lvl4pPr algn="l">
              <a:defRPr kumimoji="1" sz="4400">
                <a:solidFill>
                  <a:schemeClr val="tx2"/>
                </a:solidFill>
                <a:latin typeface="Tahoma" panose="020B0604030504040204" pitchFamily="34" charset="0"/>
                <a:ea typeface="ＭＳ Ｐゴシック" panose="020B0600070205080204" pitchFamily="50" charset="-128"/>
              </a:defRPr>
            </a:lvl4pPr>
            <a:lvl5pPr algn="l">
              <a:defRPr kumimoji="1" sz="4400">
                <a:solidFill>
                  <a:schemeClr val="tx2"/>
                </a:solidFill>
                <a:latin typeface="Tahoma" panose="020B0604030504040204" pitchFamily="34" charset="0"/>
                <a:ea typeface="ＭＳ Ｐゴシック" panose="020B0600070205080204" pitchFamily="50" charset="-128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latin typeface="Tahoma" panose="020B0604030504040204" pitchFamily="34" charset="0"/>
                <a:ea typeface="ＭＳ Ｐゴシック" panose="020B0600070205080204" pitchFamily="50" charset="-128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latin typeface="Tahoma" panose="020B0604030504040204" pitchFamily="34" charset="0"/>
                <a:ea typeface="ＭＳ Ｐゴシック" panose="020B0600070205080204" pitchFamily="50" charset="-128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latin typeface="Tahoma" panose="020B0604030504040204" pitchFamily="34" charset="0"/>
                <a:ea typeface="ＭＳ Ｐゴシック" panose="020B0600070205080204" pitchFamily="50" charset="-128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latin typeface="Tahoma" panose="020B0604030504040204" pitchFamily="34" charset="0"/>
                <a:ea typeface="ＭＳ Ｐゴシック" panose="020B0600070205080204" pitchFamily="50" charset="-128"/>
              </a:defRPr>
            </a:lvl9pPr>
          </a:lstStyle>
          <a:p>
            <a:pPr algn="ctr"/>
            <a:r>
              <a:rPr lang="en-US" altLang="ja-JP" sz="3200" u="sng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Helvetica" panose="020B0604020202020204" pitchFamily="34" charset="0"/>
              </a:rPr>
              <a:t>Supernova burst search (online)</a:t>
            </a:r>
          </a:p>
        </p:txBody>
      </p:sp>
      <p:pic>
        <p:nvPicPr>
          <p:cNvPr id="1004547" name="Picture 3" descr="mountai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65175"/>
            <a:ext cx="3313113" cy="1927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04548" name="Picture 4" descr="図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192" r="14394"/>
          <a:stretch>
            <a:fillRect/>
          </a:stretch>
        </p:blipFill>
        <p:spPr bwMode="auto">
          <a:xfrm>
            <a:off x="3563938" y="836613"/>
            <a:ext cx="1282700" cy="1873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04549" name="AutoShape 5"/>
          <p:cNvSpPr>
            <a:spLocks noChangeArrowheads="1"/>
          </p:cNvSpPr>
          <p:nvPr/>
        </p:nvSpPr>
        <p:spPr bwMode="auto">
          <a:xfrm rot="-1276015">
            <a:off x="2281238" y="1338263"/>
            <a:ext cx="1223962" cy="142875"/>
          </a:xfrm>
          <a:prstGeom prst="rightArrow">
            <a:avLst>
              <a:gd name="adj1" fmla="val 50000"/>
              <a:gd name="adj2" fmla="val 214167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004550" name="Oval 6"/>
          <p:cNvSpPr>
            <a:spLocks noChangeArrowheads="1"/>
          </p:cNvSpPr>
          <p:nvPr/>
        </p:nvSpPr>
        <p:spPr bwMode="auto">
          <a:xfrm>
            <a:off x="971550" y="2060575"/>
            <a:ext cx="215900" cy="215900"/>
          </a:xfrm>
          <a:prstGeom prst="ellipse">
            <a:avLst/>
          </a:prstGeom>
          <a:solidFill>
            <a:srgbClr val="FF00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004551" name="Text Box 7"/>
          <p:cNvSpPr txBox="1">
            <a:spLocks noChangeArrowheads="1"/>
          </p:cNvSpPr>
          <p:nvPr/>
        </p:nvSpPr>
        <p:spPr bwMode="auto">
          <a:xfrm>
            <a:off x="0" y="2781300"/>
            <a:ext cx="18605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1800" b="0">
                <a:ea typeface="ＭＳ 明朝" panose="02020609040205080304" pitchFamily="17" charset="-128"/>
              </a:rPr>
              <a:t>Offline computer</a:t>
            </a:r>
          </a:p>
        </p:txBody>
      </p:sp>
      <p:sp>
        <p:nvSpPr>
          <p:cNvPr id="1004552" name="Line 8"/>
          <p:cNvSpPr>
            <a:spLocks noChangeShapeType="1"/>
          </p:cNvSpPr>
          <p:nvPr/>
        </p:nvSpPr>
        <p:spPr bwMode="auto">
          <a:xfrm flipH="1">
            <a:off x="250825" y="2205038"/>
            <a:ext cx="720725" cy="647700"/>
          </a:xfrm>
          <a:prstGeom prst="line">
            <a:avLst/>
          </a:prstGeom>
          <a:noFill/>
          <a:ln w="9525">
            <a:solidFill>
              <a:srgbClr val="FF00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004553" name="Oval 9"/>
          <p:cNvSpPr>
            <a:spLocks noChangeArrowheads="1"/>
          </p:cNvSpPr>
          <p:nvPr/>
        </p:nvSpPr>
        <p:spPr bwMode="auto">
          <a:xfrm>
            <a:off x="4643438" y="1268413"/>
            <a:ext cx="215900" cy="2159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004554" name="Line 10"/>
          <p:cNvSpPr>
            <a:spLocks noChangeShapeType="1"/>
          </p:cNvSpPr>
          <p:nvPr/>
        </p:nvSpPr>
        <p:spPr bwMode="auto">
          <a:xfrm flipV="1">
            <a:off x="4356100" y="836613"/>
            <a:ext cx="936625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004555" name="Text Box 11"/>
          <p:cNvSpPr txBox="1">
            <a:spLocks noChangeArrowheads="1"/>
          </p:cNvSpPr>
          <p:nvPr/>
        </p:nvSpPr>
        <p:spPr bwMode="auto">
          <a:xfrm>
            <a:off x="5292725" y="620713"/>
            <a:ext cx="2627313" cy="376237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1800" b="0">
                <a:ea typeface="ＭＳ 明朝" panose="02020609040205080304" pitchFamily="17" charset="-128"/>
              </a:rPr>
              <a:t>Data Acquisition system</a:t>
            </a:r>
          </a:p>
        </p:txBody>
      </p:sp>
      <p:sp>
        <p:nvSpPr>
          <p:cNvPr id="1004556" name="Text Box 12"/>
          <p:cNvSpPr txBox="1">
            <a:spLocks noChangeArrowheads="1"/>
          </p:cNvSpPr>
          <p:nvPr/>
        </p:nvSpPr>
        <p:spPr bwMode="auto">
          <a:xfrm>
            <a:off x="5364163" y="1700213"/>
            <a:ext cx="2365375" cy="376237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1800" b="0">
                <a:ea typeface="ＭＳ 明朝" panose="02020609040205080304" pitchFamily="17" charset="-128"/>
              </a:rPr>
              <a:t>Online host computer</a:t>
            </a:r>
          </a:p>
        </p:txBody>
      </p:sp>
      <p:sp>
        <p:nvSpPr>
          <p:cNvPr id="1004557" name="AutoShape 13"/>
          <p:cNvSpPr>
            <a:spLocks noChangeArrowheads="1"/>
          </p:cNvSpPr>
          <p:nvPr/>
        </p:nvSpPr>
        <p:spPr bwMode="auto">
          <a:xfrm>
            <a:off x="6300788" y="981075"/>
            <a:ext cx="215900" cy="719138"/>
          </a:xfrm>
          <a:prstGeom prst="downArrow">
            <a:avLst>
              <a:gd name="adj1" fmla="val 50000"/>
              <a:gd name="adj2" fmla="val 83272"/>
            </a:avLst>
          </a:prstGeom>
          <a:solidFill>
            <a:srgbClr val="99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endParaRPr lang="ja-JP" altLang="en-US"/>
          </a:p>
        </p:txBody>
      </p:sp>
      <p:sp>
        <p:nvSpPr>
          <p:cNvPr id="1004558" name="Text Box 14"/>
          <p:cNvSpPr txBox="1">
            <a:spLocks noChangeArrowheads="1"/>
          </p:cNvSpPr>
          <p:nvPr/>
        </p:nvSpPr>
        <p:spPr bwMode="auto">
          <a:xfrm>
            <a:off x="5003800" y="2636838"/>
            <a:ext cx="2974975" cy="376237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1800" b="0">
                <a:solidFill>
                  <a:srgbClr val="FF0000"/>
                </a:solidFill>
                <a:ea typeface="ＭＳ 明朝" panose="02020609040205080304" pitchFamily="17" charset="-128"/>
              </a:rPr>
              <a:t>Supernova watch computer</a:t>
            </a:r>
          </a:p>
        </p:txBody>
      </p:sp>
      <p:sp>
        <p:nvSpPr>
          <p:cNvPr id="1004559" name="AutoShape 15"/>
          <p:cNvSpPr>
            <a:spLocks noChangeArrowheads="1"/>
          </p:cNvSpPr>
          <p:nvPr/>
        </p:nvSpPr>
        <p:spPr bwMode="auto">
          <a:xfrm>
            <a:off x="6300788" y="2060575"/>
            <a:ext cx="215900" cy="576263"/>
          </a:xfrm>
          <a:prstGeom prst="downArrow">
            <a:avLst>
              <a:gd name="adj1" fmla="val 50000"/>
              <a:gd name="adj2" fmla="val 66728"/>
            </a:avLst>
          </a:prstGeom>
          <a:solidFill>
            <a:srgbClr val="99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endParaRPr lang="ja-JP" altLang="en-US"/>
          </a:p>
        </p:txBody>
      </p:sp>
      <p:sp>
        <p:nvSpPr>
          <p:cNvPr id="1004560" name="Line 16"/>
          <p:cNvSpPr>
            <a:spLocks noChangeShapeType="1"/>
          </p:cNvSpPr>
          <p:nvPr/>
        </p:nvSpPr>
        <p:spPr bwMode="auto">
          <a:xfrm>
            <a:off x="4787900" y="1484313"/>
            <a:ext cx="360363" cy="115252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004561" name="Text Box 17"/>
          <p:cNvSpPr txBox="1">
            <a:spLocks noChangeArrowheads="1"/>
          </p:cNvSpPr>
          <p:nvPr/>
        </p:nvSpPr>
        <p:spPr bwMode="auto">
          <a:xfrm>
            <a:off x="6516688" y="2205038"/>
            <a:ext cx="21590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ja-JP" sz="1800" b="0">
                <a:ea typeface="ＭＳ 明朝" panose="02020609040205080304" pitchFamily="17" charset="-128"/>
              </a:rPr>
              <a:t>A few minutes later</a:t>
            </a:r>
          </a:p>
        </p:txBody>
      </p:sp>
      <p:sp>
        <p:nvSpPr>
          <p:cNvPr id="1004562" name="Text Box 18"/>
          <p:cNvSpPr txBox="1">
            <a:spLocks noChangeArrowheads="1"/>
          </p:cNvSpPr>
          <p:nvPr/>
        </p:nvSpPr>
        <p:spPr bwMode="auto">
          <a:xfrm>
            <a:off x="6227763" y="3141663"/>
            <a:ext cx="2735262" cy="1201737"/>
          </a:xfrm>
          <a:prstGeom prst="rect">
            <a:avLst/>
          </a:prstGeom>
          <a:noFill/>
          <a:ln w="9525">
            <a:solidFill>
              <a:schemeClr val="tx1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ja-JP" sz="1800" b="0" u="sng">
                <a:ea typeface="ＭＳ 明朝" panose="02020609040205080304" pitchFamily="17" charset="-128"/>
              </a:rPr>
              <a:t>Selection criteria:</a:t>
            </a:r>
          </a:p>
          <a:p>
            <a:pPr algn="l" eaLnBrk="0" hangingPunct="0">
              <a:spcBef>
                <a:spcPct val="50000"/>
              </a:spcBef>
              <a:buSzPct val="65000"/>
              <a:buFont typeface="Wingdings" panose="05000000000000000000" pitchFamily="2" charset="2"/>
              <a:buChar char="l"/>
            </a:pPr>
            <a:r>
              <a:rPr lang="en-US" altLang="ja-JP" sz="1800" b="0">
                <a:ea typeface="ＭＳ 明朝" panose="02020609040205080304" pitchFamily="17" charset="-128"/>
              </a:rPr>
              <a:t> ≥ 25 ev. within 10 sec.</a:t>
            </a:r>
          </a:p>
          <a:p>
            <a:pPr algn="l" eaLnBrk="0" hangingPunct="0">
              <a:spcBef>
                <a:spcPct val="50000"/>
              </a:spcBef>
              <a:buSzPct val="65000"/>
              <a:buFont typeface="Wingdings" panose="05000000000000000000" pitchFamily="2" charset="2"/>
              <a:buChar char="l"/>
            </a:pPr>
            <a:r>
              <a:rPr lang="en-US" altLang="ja-JP" sz="1800" b="0">
                <a:ea typeface="ＭＳ 明朝" panose="02020609040205080304" pitchFamily="17" charset="-128"/>
              </a:rPr>
              <a:t> Rmean &gt; 7.5m  </a:t>
            </a:r>
          </a:p>
        </p:txBody>
      </p:sp>
      <p:sp>
        <p:nvSpPr>
          <p:cNvPr id="1004563" name="Text Box 19"/>
          <p:cNvSpPr txBox="1">
            <a:spLocks noChangeArrowheads="1"/>
          </p:cNvSpPr>
          <p:nvPr/>
        </p:nvSpPr>
        <p:spPr bwMode="auto">
          <a:xfrm>
            <a:off x="5940425" y="4365625"/>
            <a:ext cx="3203575" cy="730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ja-JP" sz="1400" b="0">
                <a:ea typeface="ＭＳ 明朝" panose="02020609040205080304" pitchFamily="17" charset="-128"/>
              </a:rPr>
              <a:t>Rmean: averaged distance between event vertices. This cut reject spallation and flasher backgrounds.</a:t>
            </a:r>
          </a:p>
        </p:txBody>
      </p:sp>
      <p:sp>
        <p:nvSpPr>
          <p:cNvPr id="1004564" name="Rectangle 20"/>
          <p:cNvSpPr>
            <a:spLocks noChangeArrowheads="1"/>
          </p:cNvSpPr>
          <p:nvPr/>
        </p:nvSpPr>
        <p:spPr bwMode="auto">
          <a:xfrm rot="-457665">
            <a:off x="2411413" y="3141663"/>
            <a:ext cx="2641600" cy="71437"/>
          </a:xfrm>
          <a:prstGeom prst="rect">
            <a:avLst/>
          </a:prstGeom>
          <a:solidFill>
            <a:srgbClr val="99FF99"/>
          </a:solidFill>
          <a:ln w="9525">
            <a:solidFill>
              <a:srgbClr val="99FF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004565" name="Text Box 21"/>
          <p:cNvSpPr txBox="1">
            <a:spLocks noChangeArrowheads="1"/>
          </p:cNvSpPr>
          <p:nvPr/>
        </p:nvSpPr>
        <p:spPr bwMode="auto">
          <a:xfrm>
            <a:off x="3348038" y="3213100"/>
            <a:ext cx="2419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33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1800" b="0">
                <a:solidFill>
                  <a:srgbClr val="CC3300"/>
                </a:solidFill>
                <a:ea typeface="ＭＳ 明朝" panose="02020609040205080304" pitchFamily="17" charset="-128"/>
              </a:rPr>
              <a:t>If a candidate is found</a:t>
            </a:r>
          </a:p>
        </p:txBody>
      </p:sp>
      <p:sp>
        <p:nvSpPr>
          <p:cNvPr id="1004566" name="AutoShape 22"/>
          <p:cNvSpPr>
            <a:spLocks noChangeArrowheads="1"/>
          </p:cNvSpPr>
          <p:nvPr/>
        </p:nvSpPr>
        <p:spPr bwMode="auto">
          <a:xfrm>
            <a:off x="2325688" y="3332163"/>
            <a:ext cx="263525" cy="287337"/>
          </a:xfrm>
          <a:prstGeom prst="downArrow">
            <a:avLst>
              <a:gd name="adj1" fmla="val 50000"/>
              <a:gd name="adj2" fmla="val 27259"/>
            </a:avLst>
          </a:prstGeom>
          <a:solidFill>
            <a:srgbClr val="99FF99"/>
          </a:solidFill>
          <a:ln w="9525">
            <a:solidFill>
              <a:srgbClr val="99FF99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endParaRPr lang="ja-JP" altLang="en-US"/>
          </a:p>
        </p:txBody>
      </p:sp>
      <p:sp>
        <p:nvSpPr>
          <p:cNvPr id="1004567" name="Text Box 23"/>
          <p:cNvSpPr txBox="1">
            <a:spLocks noChangeArrowheads="1"/>
          </p:cNvSpPr>
          <p:nvPr/>
        </p:nvSpPr>
        <p:spPr bwMode="auto">
          <a:xfrm>
            <a:off x="1979613" y="3644900"/>
            <a:ext cx="1008062" cy="376238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ja-JP" sz="1800" b="0">
                <a:solidFill>
                  <a:srgbClr val="FF0000"/>
                </a:solidFill>
                <a:ea typeface="ＭＳ 明朝" panose="02020609040205080304" pitchFamily="17" charset="-128"/>
              </a:rPr>
              <a:t>ALARM</a:t>
            </a:r>
          </a:p>
        </p:txBody>
      </p:sp>
      <p:sp>
        <p:nvSpPr>
          <p:cNvPr id="1004568" name="AutoShape 24"/>
          <p:cNvSpPr>
            <a:spLocks noChangeArrowheads="1"/>
          </p:cNvSpPr>
          <p:nvPr/>
        </p:nvSpPr>
        <p:spPr bwMode="auto">
          <a:xfrm rot="2923475">
            <a:off x="1693069" y="3933031"/>
            <a:ext cx="142875" cy="576263"/>
          </a:xfrm>
          <a:prstGeom prst="downArrow">
            <a:avLst>
              <a:gd name="adj1" fmla="val 50000"/>
              <a:gd name="adj2" fmla="val 100833"/>
            </a:avLst>
          </a:prstGeom>
          <a:solidFill>
            <a:srgbClr val="99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endParaRPr lang="ja-JP" altLang="en-US"/>
          </a:p>
        </p:txBody>
      </p:sp>
      <p:sp>
        <p:nvSpPr>
          <p:cNvPr id="1004569" name="Text Box 25"/>
          <p:cNvSpPr txBox="1">
            <a:spLocks noChangeArrowheads="1"/>
          </p:cNvSpPr>
          <p:nvPr/>
        </p:nvSpPr>
        <p:spPr bwMode="auto">
          <a:xfrm>
            <a:off x="107950" y="4437063"/>
            <a:ext cx="2376488" cy="376237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ja-JP" sz="1800" b="0">
                <a:ea typeface="ＭＳ 明朝" panose="02020609040205080304" pitchFamily="17" charset="-128"/>
              </a:rPr>
              <a:t>Notify to shift person</a:t>
            </a:r>
          </a:p>
        </p:txBody>
      </p:sp>
      <p:sp>
        <p:nvSpPr>
          <p:cNvPr id="1004570" name="Text Box 26"/>
          <p:cNvSpPr txBox="1">
            <a:spLocks noChangeArrowheads="1"/>
          </p:cNvSpPr>
          <p:nvPr/>
        </p:nvSpPr>
        <p:spPr bwMode="auto">
          <a:xfrm>
            <a:off x="107950" y="5229225"/>
            <a:ext cx="2447925" cy="59055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ja-JP" sz="1600" b="0">
                <a:ea typeface="ＭＳ 明朝" panose="02020609040205080304" pitchFamily="17" charset="-128"/>
              </a:rPr>
              <a:t>Check vertex distribution and event pattern</a:t>
            </a:r>
          </a:p>
        </p:txBody>
      </p:sp>
      <p:sp>
        <p:nvSpPr>
          <p:cNvPr id="1004571" name="AutoShape 27"/>
          <p:cNvSpPr>
            <a:spLocks noChangeArrowheads="1"/>
          </p:cNvSpPr>
          <p:nvPr/>
        </p:nvSpPr>
        <p:spPr bwMode="auto">
          <a:xfrm>
            <a:off x="1163638" y="4810125"/>
            <a:ext cx="158750" cy="419100"/>
          </a:xfrm>
          <a:prstGeom prst="downArrow">
            <a:avLst>
              <a:gd name="adj1" fmla="val 50000"/>
              <a:gd name="adj2" fmla="val 66000"/>
            </a:avLst>
          </a:prstGeom>
          <a:solidFill>
            <a:srgbClr val="99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endParaRPr lang="ja-JP" altLang="en-US"/>
          </a:p>
        </p:txBody>
      </p:sp>
      <p:sp>
        <p:nvSpPr>
          <p:cNvPr id="1004572" name="AutoShape 28"/>
          <p:cNvSpPr>
            <a:spLocks noChangeArrowheads="1"/>
          </p:cNvSpPr>
          <p:nvPr/>
        </p:nvSpPr>
        <p:spPr bwMode="auto">
          <a:xfrm rot="-2322115">
            <a:off x="3138488" y="3946525"/>
            <a:ext cx="131762" cy="806450"/>
          </a:xfrm>
          <a:prstGeom prst="downArrow">
            <a:avLst>
              <a:gd name="adj1" fmla="val 50000"/>
              <a:gd name="adj2" fmla="val 153013"/>
            </a:avLst>
          </a:prstGeom>
          <a:solidFill>
            <a:srgbClr val="99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endParaRPr lang="ja-JP" altLang="en-US"/>
          </a:p>
        </p:txBody>
      </p:sp>
      <p:sp>
        <p:nvSpPr>
          <p:cNvPr id="1004573" name="Text Box 29"/>
          <p:cNvSpPr txBox="1">
            <a:spLocks noChangeArrowheads="1"/>
          </p:cNvSpPr>
          <p:nvPr/>
        </p:nvSpPr>
        <p:spPr bwMode="auto">
          <a:xfrm>
            <a:off x="2843213" y="4652963"/>
            <a:ext cx="2592387" cy="376237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ja-JP" sz="1800" b="0">
                <a:ea typeface="ＭＳ 明朝" panose="02020609040205080304" pitchFamily="17" charset="-128"/>
              </a:rPr>
              <a:t>Send signal to SNEWS</a:t>
            </a:r>
          </a:p>
        </p:txBody>
      </p:sp>
      <p:sp>
        <p:nvSpPr>
          <p:cNvPr id="1004574" name="Text Box 30"/>
          <p:cNvSpPr txBox="1">
            <a:spLocks noChangeArrowheads="1"/>
          </p:cNvSpPr>
          <p:nvPr/>
        </p:nvSpPr>
        <p:spPr bwMode="auto">
          <a:xfrm>
            <a:off x="2627313" y="5084763"/>
            <a:ext cx="388778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ja-JP" sz="1400" b="0">
                <a:ea typeface="ＭＳ 明朝" panose="02020609040205080304" pitchFamily="17" charset="-128"/>
              </a:rPr>
              <a:t>SNEWS: (SuperNova Early Warning System) </a:t>
            </a:r>
          </a:p>
        </p:txBody>
      </p:sp>
      <p:sp>
        <p:nvSpPr>
          <p:cNvPr id="1004575" name="Text Box 31"/>
          <p:cNvSpPr txBox="1">
            <a:spLocks noChangeArrowheads="1"/>
          </p:cNvSpPr>
          <p:nvPr/>
        </p:nvSpPr>
        <p:spPr bwMode="auto">
          <a:xfrm>
            <a:off x="2627313" y="5445125"/>
            <a:ext cx="45021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1400" b="0">
                <a:ea typeface="ＭＳ 明朝" panose="02020609040205080304" pitchFamily="17" charset="-128"/>
              </a:rPr>
              <a:t>Current members: SK, SNO, AMANDA/Ice Cube, LVD </a:t>
            </a:r>
          </a:p>
        </p:txBody>
      </p:sp>
      <p:sp>
        <p:nvSpPr>
          <p:cNvPr id="1004576" name="Text Box 32"/>
          <p:cNvSpPr txBox="1">
            <a:spLocks noChangeArrowheads="1"/>
          </p:cNvSpPr>
          <p:nvPr/>
        </p:nvSpPr>
        <p:spPr bwMode="auto">
          <a:xfrm>
            <a:off x="827088" y="5805488"/>
            <a:ext cx="7042150" cy="91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1800" b="0">
                <a:solidFill>
                  <a:schemeClr val="folHlink"/>
                </a:solidFill>
                <a:ea typeface="ＭＳ 明朝" panose="02020609040205080304" pitchFamily="17" charset="-128"/>
              </a:rPr>
              <a:t>Alarm rate was about once per ~10 days. (specification of SNEWS).</a:t>
            </a:r>
          </a:p>
          <a:p>
            <a:pPr algn="l" eaLnBrk="0" hangingPunct="0"/>
            <a:r>
              <a:rPr lang="en-US" altLang="ja-JP" sz="1800" b="0">
                <a:solidFill>
                  <a:schemeClr val="folHlink"/>
                </a:solidFill>
                <a:ea typeface="ＭＳ 明朝" panose="02020609040205080304" pitchFamily="17" charset="-128"/>
              </a:rPr>
              <a:t>They were due to PMT flashers and multiple spallation events.</a:t>
            </a:r>
          </a:p>
          <a:p>
            <a:pPr algn="l" eaLnBrk="0" hangingPunct="0"/>
            <a:r>
              <a:rPr lang="en-US" altLang="ja-JP" sz="1800" b="0">
                <a:solidFill>
                  <a:srgbClr val="FF0000"/>
                </a:solidFill>
                <a:ea typeface="ＭＳ 明朝" panose="02020609040205080304" pitchFamily="17" charset="-128"/>
              </a:rPr>
              <a:t>No real galactic supernova was found during SK-I and SK-II.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51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692150"/>
          </a:xfr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chemeClr val="accent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ja-JP" u="sng">
                <a:effectLst>
                  <a:outerShdw blurRad="38100" dist="38100" dir="2700000" algn="tl">
                    <a:srgbClr val="C0C0C0"/>
                  </a:outerShdw>
                </a:effectLst>
              </a:rPr>
              <a:t>Search for supernova relic neutrinos</a:t>
            </a:r>
          </a:p>
        </p:txBody>
      </p:sp>
      <p:sp>
        <p:nvSpPr>
          <p:cNvPr id="960515" name="Text Box 3"/>
          <p:cNvSpPr txBox="1">
            <a:spLocks noChangeArrowheads="1"/>
          </p:cNvSpPr>
          <p:nvPr/>
        </p:nvSpPr>
        <p:spPr bwMode="auto">
          <a:xfrm>
            <a:off x="3059113" y="1052513"/>
            <a:ext cx="5113337" cy="16573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algn="l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algn="l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algn="l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algn="l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algn="l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hangingPunct="0">
              <a:buClr>
                <a:srgbClr val="000000"/>
              </a:buClr>
              <a:buSzPct val="45000"/>
              <a:buFont typeface="StarSymbol" charset="0"/>
              <a:buNone/>
            </a:pPr>
            <a:r>
              <a:rPr kumimoji="0" lang="en-GB" altLang="ja-JP" sz="1800">
                <a:solidFill>
                  <a:srgbClr val="23FF23"/>
                </a:solidFill>
              </a:rPr>
              <a:t>Population synthesis (Totani </a:t>
            </a:r>
            <a:r>
              <a:rPr kumimoji="0" lang="en-GB" altLang="ja-JP" sz="1800" i="1">
                <a:solidFill>
                  <a:srgbClr val="23FF23"/>
                </a:solidFill>
              </a:rPr>
              <a:t>et al.</a:t>
            </a:r>
            <a:r>
              <a:rPr kumimoji="0" lang="en-GB" altLang="ja-JP" sz="1800">
                <a:solidFill>
                  <a:srgbClr val="23FF23"/>
                </a:solidFill>
              </a:rPr>
              <a:t>, 1996)</a:t>
            </a:r>
          </a:p>
          <a:p>
            <a:pPr hangingPunct="0">
              <a:buClr>
                <a:srgbClr val="000000"/>
              </a:buClr>
              <a:buSzPct val="45000"/>
              <a:buFont typeface="StarSymbol" charset="0"/>
              <a:buNone/>
            </a:pPr>
            <a:r>
              <a:rPr kumimoji="0" lang="en-GB" altLang="ja-JP" sz="1800">
                <a:solidFill>
                  <a:srgbClr val="0000FF"/>
                </a:solidFill>
              </a:rPr>
              <a:t>Constant SN rate (Totani </a:t>
            </a:r>
            <a:r>
              <a:rPr kumimoji="0" lang="en-GB" altLang="ja-JP" sz="1800" i="1">
                <a:solidFill>
                  <a:srgbClr val="0000FF"/>
                </a:solidFill>
              </a:rPr>
              <a:t>et al.</a:t>
            </a:r>
            <a:r>
              <a:rPr kumimoji="0" lang="en-GB" altLang="ja-JP" sz="1800">
                <a:solidFill>
                  <a:srgbClr val="0000FF"/>
                </a:solidFill>
              </a:rPr>
              <a:t>, 1996)</a:t>
            </a:r>
          </a:p>
          <a:p>
            <a:pPr hangingPunct="0">
              <a:buClr>
                <a:srgbClr val="000000"/>
              </a:buClr>
              <a:buSzPct val="45000"/>
              <a:buFont typeface="StarSymbol" charset="0"/>
              <a:buNone/>
            </a:pPr>
            <a:r>
              <a:rPr kumimoji="0" lang="en-GB" altLang="ja-JP" sz="1800">
                <a:solidFill>
                  <a:srgbClr val="FFFF00"/>
                </a:solidFill>
              </a:rPr>
              <a:t>Cosmic gas infall (Malaney, 1997)</a:t>
            </a:r>
          </a:p>
          <a:p>
            <a:pPr hangingPunct="0">
              <a:buClr>
                <a:srgbClr val="000000"/>
              </a:buClr>
              <a:buSzPct val="45000"/>
              <a:buFont typeface="StarSymbol" charset="0"/>
              <a:buNone/>
            </a:pPr>
            <a:r>
              <a:rPr kumimoji="0" lang="en-GB" altLang="ja-JP" sz="1800">
                <a:solidFill>
                  <a:srgbClr val="FF00FF"/>
                </a:solidFill>
              </a:rPr>
              <a:t>Cosmic chemical evolution (Hartmann </a:t>
            </a:r>
            <a:r>
              <a:rPr kumimoji="0" lang="en-GB" altLang="ja-JP" sz="1800" i="1">
                <a:solidFill>
                  <a:srgbClr val="FF00FF"/>
                </a:solidFill>
              </a:rPr>
              <a:t>et al.</a:t>
            </a:r>
            <a:r>
              <a:rPr kumimoji="0" lang="en-GB" altLang="ja-JP" sz="1800">
                <a:solidFill>
                  <a:srgbClr val="FF00FF"/>
                </a:solidFill>
              </a:rPr>
              <a:t>, 1997)</a:t>
            </a:r>
          </a:p>
          <a:p>
            <a:pPr hangingPunct="0">
              <a:buClr>
                <a:srgbClr val="000000"/>
              </a:buClr>
              <a:buSzPct val="45000"/>
              <a:buFont typeface="StarSymbol" charset="0"/>
              <a:buNone/>
            </a:pPr>
            <a:r>
              <a:rPr kumimoji="0" lang="en-GB" altLang="ja-JP" sz="1800">
                <a:solidFill>
                  <a:srgbClr val="00DCFF"/>
                </a:solidFill>
              </a:rPr>
              <a:t>Heavy metal abundance (Kaplinghat </a:t>
            </a:r>
            <a:r>
              <a:rPr kumimoji="0" lang="en-GB" altLang="ja-JP" sz="1800" i="1">
                <a:solidFill>
                  <a:srgbClr val="00DCFF"/>
                </a:solidFill>
              </a:rPr>
              <a:t>et al.</a:t>
            </a:r>
            <a:r>
              <a:rPr kumimoji="0" lang="en-GB" altLang="ja-JP" sz="1800">
                <a:solidFill>
                  <a:srgbClr val="00DCFF"/>
                </a:solidFill>
              </a:rPr>
              <a:t>, 2000)</a:t>
            </a:r>
          </a:p>
          <a:p>
            <a:pPr hangingPunct="0">
              <a:buClr>
                <a:srgbClr val="000000"/>
              </a:buClr>
              <a:buSzPct val="45000"/>
              <a:buFont typeface="StarSymbol" charset="0"/>
              <a:buNone/>
            </a:pPr>
            <a:r>
              <a:rPr kumimoji="0" lang="en-GB" altLang="ja-JP" sz="1800">
                <a:solidFill>
                  <a:schemeClr val="hlink"/>
                </a:solidFill>
              </a:rPr>
              <a:t>LMA </a:t>
            </a:r>
            <a:r>
              <a:rPr kumimoji="0" lang="en-GB" altLang="ja-JP" sz="1800">
                <a:solidFill>
                  <a:schemeClr val="hlink"/>
                </a:solidFill>
                <a:latin typeface="Symbol" panose="05050102010706020507" pitchFamily="18" charset="2"/>
              </a:rPr>
              <a:t>n</a:t>
            </a:r>
            <a:r>
              <a:rPr kumimoji="0" lang="en-GB" altLang="ja-JP" sz="1800">
                <a:solidFill>
                  <a:schemeClr val="hlink"/>
                </a:solidFill>
                <a:latin typeface="StarSymbol" charset="0"/>
              </a:rPr>
              <a:t> </a:t>
            </a:r>
            <a:r>
              <a:rPr kumimoji="0" lang="en-GB" altLang="ja-JP" sz="1800">
                <a:solidFill>
                  <a:schemeClr val="hlink"/>
                </a:solidFill>
              </a:rPr>
              <a:t>oscillation (Ando </a:t>
            </a:r>
            <a:r>
              <a:rPr kumimoji="0" lang="en-GB" altLang="ja-JP" sz="1800" i="1">
                <a:solidFill>
                  <a:schemeClr val="hlink"/>
                </a:solidFill>
              </a:rPr>
              <a:t>et al.</a:t>
            </a:r>
            <a:r>
              <a:rPr kumimoji="0" lang="en-GB" altLang="ja-JP" sz="1800">
                <a:solidFill>
                  <a:schemeClr val="hlink"/>
                </a:solidFill>
              </a:rPr>
              <a:t>, 2002) </a:t>
            </a:r>
          </a:p>
        </p:txBody>
      </p:sp>
      <p:grpSp>
        <p:nvGrpSpPr>
          <p:cNvPr id="960516" name="Group 4"/>
          <p:cNvGrpSpPr>
            <a:grpSpLocks/>
          </p:cNvGrpSpPr>
          <p:nvPr/>
        </p:nvGrpSpPr>
        <p:grpSpPr bwMode="auto">
          <a:xfrm>
            <a:off x="179388" y="476250"/>
            <a:ext cx="6192837" cy="5616575"/>
            <a:chOff x="113" y="300"/>
            <a:chExt cx="3901" cy="3901"/>
          </a:xfrm>
        </p:grpSpPr>
        <p:pic>
          <p:nvPicPr>
            <p:cNvPr id="960517" name="Picture 5" descr="relic_window-redLMA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" y="300"/>
              <a:ext cx="3901" cy="390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60518" name="Text Box 6"/>
            <p:cNvSpPr txBox="1">
              <a:spLocks noChangeArrowheads="1"/>
            </p:cNvSpPr>
            <p:nvPr/>
          </p:nvSpPr>
          <p:spPr bwMode="auto">
            <a:xfrm>
              <a:off x="1292" y="845"/>
              <a:ext cx="50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1pPr>
              <a:lvl2pPr algn="l"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2pPr>
              <a:lvl3pPr algn="l"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3pPr>
              <a:lvl4pPr algn="l"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4pPr>
              <a:lvl5pPr algn="l"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9pPr>
            </a:lstStyle>
            <a:p>
              <a:pPr hangingPunct="0">
                <a:buClr>
                  <a:srgbClr val="000000"/>
                </a:buClr>
                <a:buSzPct val="45000"/>
                <a:buFont typeface="StarSymbol" charset="0"/>
                <a:buNone/>
              </a:pPr>
              <a:r>
                <a:rPr kumimoji="0" lang="en-GB" altLang="ja-JP" sz="1800"/>
                <a:t>Solar </a:t>
              </a:r>
              <a:r>
                <a:rPr kumimoji="0" lang="en-GB" altLang="ja-JP" sz="1800" baseline="33000"/>
                <a:t>8</a:t>
              </a:r>
              <a:r>
                <a:rPr kumimoji="0" lang="en-GB" altLang="ja-JP" sz="1800"/>
                <a:t>B</a:t>
              </a:r>
            </a:p>
          </p:txBody>
        </p:sp>
        <p:sp>
          <p:nvSpPr>
            <p:cNvPr id="960519" name="Line 7"/>
            <p:cNvSpPr>
              <a:spLocks noChangeShapeType="1"/>
            </p:cNvSpPr>
            <p:nvPr/>
          </p:nvSpPr>
          <p:spPr bwMode="auto">
            <a:xfrm flipH="1">
              <a:off x="1020" y="981"/>
              <a:ext cx="268" cy="136"/>
            </a:xfrm>
            <a:prstGeom prst="line">
              <a:avLst/>
            </a:prstGeom>
            <a:noFill/>
            <a:ln w="36000">
              <a:solidFill>
                <a:srgbClr val="000000"/>
              </a:solidFill>
              <a:round/>
              <a:headEnd/>
              <a:tailEnd type="triangl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0520" name="Text Box 8"/>
            <p:cNvSpPr txBox="1">
              <a:spLocks noChangeArrowheads="1"/>
            </p:cNvSpPr>
            <p:nvPr/>
          </p:nvSpPr>
          <p:spPr bwMode="auto">
            <a:xfrm>
              <a:off x="1202" y="1389"/>
              <a:ext cx="580" cy="1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1pPr>
              <a:lvl2pPr algn="l"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2pPr>
              <a:lvl3pPr algn="l"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3pPr>
              <a:lvl4pPr algn="l"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4pPr>
              <a:lvl5pPr algn="l"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9pPr>
            </a:lstStyle>
            <a:p>
              <a:pPr hangingPunct="0">
                <a:buClr>
                  <a:srgbClr val="000000"/>
                </a:buClr>
                <a:buSzPct val="45000"/>
                <a:buFont typeface="StarSymbol" charset="0"/>
                <a:buNone/>
              </a:pPr>
              <a:r>
                <a:rPr kumimoji="0" lang="en-GB" altLang="ja-JP" sz="1800"/>
                <a:t>Solar </a:t>
              </a:r>
              <a:r>
                <a:rPr kumimoji="0" lang="en-GB" altLang="ja-JP" sz="1800" i="1"/>
                <a:t>hep</a:t>
              </a:r>
            </a:p>
          </p:txBody>
        </p:sp>
        <p:sp>
          <p:nvSpPr>
            <p:cNvPr id="960521" name="Line 9"/>
            <p:cNvSpPr>
              <a:spLocks noChangeShapeType="1"/>
            </p:cNvSpPr>
            <p:nvPr/>
          </p:nvSpPr>
          <p:spPr bwMode="auto">
            <a:xfrm flipH="1">
              <a:off x="1202" y="1525"/>
              <a:ext cx="90" cy="272"/>
            </a:xfrm>
            <a:prstGeom prst="line">
              <a:avLst/>
            </a:prstGeom>
            <a:noFill/>
            <a:ln w="36000">
              <a:solidFill>
                <a:srgbClr val="000000"/>
              </a:solidFill>
              <a:round/>
              <a:headEnd/>
              <a:tailEnd type="triangl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0522" name="Text Box 10"/>
            <p:cNvSpPr txBox="1">
              <a:spLocks noChangeArrowheads="1"/>
            </p:cNvSpPr>
            <p:nvPr/>
          </p:nvSpPr>
          <p:spPr bwMode="auto">
            <a:xfrm>
              <a:off x="2744" y="2523"/>
              <a:ext cx="903" cy="1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>
                <a:tabLst>
                  <a:tab pos="723900" algn="l"/>
                  <a:tab pos="14478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1pPr>
              <a:lvl2pPr algn="l">
                <a:tabLst>
                  <a:tab pos="723900" algn="l"/>
                  <a:tab pos="14478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2pPr>
              <a:lvl3pPr algn="l">
                <a:tabLst>
                  <a:tab pos="723900" algn="l"/>
                  <a:tab pos="14478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3pPr>
              <a:lvl4pPr algn="l">
                <a:tabLst>
                  <a:tab pos="723900" algn="l"/>
                  <a:tab pos="14478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4pPr>
              <a:lvl5pPr algn="l">
                <a:tabLst>
                  <a:tab pos="723900" algn="l"/>
                  <a:tab pos="14478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9pPr>
            </a:lstStyle>
            <a:p>
              <a:pPr hangingPunct="0">
                <a:buClr>
                  <a:srgbClr val="000000"/>
                </a:buClr>
                <a:buSzPct val="45000"/>
                <a:buFont typeface="StarSymbol" charset="0"/>
                <a:buNone/>
              </a:pPr>
              <a:r>
                <a:rPr kumimoji="0" lang="en-GB" altLang="ja-JP" sz="1800"/>
                <a:t>Atmospheric </a:t>
              </a:r>
              <a:r>
                <a:rPr kumimoji="0" lang="en-GB" altLang="ja-JP" sz="1800">
                  <a:solidFill>
                    <a:srgbClr val="000000"/>
                  </a:solidFill>
                  <a:latin typeface="Symbol" panose="05050102010706020507" pitchFamily="18" charset="2"/>
                </a:rPr>
                <a:t>n</a:t>
              </a:r>
              <a:endParaRPr kumimoji="0" lang="en-GB" altLang="ja-JP" sz="1600">
                <a:solidFill>
                  <a:srgbClr val="000000"/>
                </a:solidFill>
              </a:endParaRPr>
            </a:p>
          </p:txBody>
        </p:sp>
        <p:sp>
          <p:nvSpPr>
            <p:cNvPr id="960523" name="Text Box 11"/>
            <p:cNvSpPr txBox="1">
              <a:spLocks noChangeArrowheads="1"/>
            </p:cNvSpPr>
            <p:nvPr/>
          </p:nvSpPr>
          <p:spPr bwMode="auto">
            <a:xfrm>
              <a:off x="1746" y="2024"/>
              <a:ext cx="771" cy="430"/>
            </a:xfrm>
            <a:prstGeom prst="rect">
              <a:avLst/>
            </a:prstGeom>
            <a:noFill/>
            <a:ln w="9525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>
              <a:spAutoFit/>
            </a:bodyPr>
            <a:lstStyle>
              <a:lvl1pPr algn="l"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1pPr>
              <a:lvl2pPr algn="l"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2pPr>
              <a:lvl3pPr algn="l"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3pPr>
              <a:lvl4pPr algn="l"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4pPr>
              <a:lvl5pPr algn="l"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9pPr>
            </a:lstStyle>
            <a:p>
              <a:pPr hangingPunct="0">
                <a:buClr>
                  <a:srgbClr val="000000"/>
                </a:buClr>
                <a:buSzPct val="45000"/>
                <a:buFont typeface="StarSymbol" charset="0"/>
                <a:buNone/>
              </a:pPr>
              <a:r>
                <a:rPr kumimoji="0" lang="en-GB" altLang="ja-JP" sz="2000">
                  <a:solidFill>
                    <a:srgbClr val="FF0000"/>
                  </a:solidFill>
                </a:rPr>
                <a:t>    SRN </a:t>
              </a:r>
            </a:p>
            <a:p>
              <a:pPr hangingPunct="0">
                <a:buClr>
                  <a:srgbClr val="000000"/>
                </a:buClr>
                <a:buSzPct val="45000"/>
                <a:buFont typeface="StarSymbol" charset="0"/>
                <a:buNone/>
              </a:pPr>
              <a:r>
                <a:rPr kumimoji="0" lang="en-GB" altLang="ja-JP" sz="2000">
                  <a:solidFill>
                    <a:srgbClr val="FF0000"/>
                  </a:solidFill>
                </a:rPr>
                <a:t>predictions</a:t>
              </a:r>
            </a:p>
          </p:txBody>
        </p:sp>
        <p:sp>
          <p:nvSpPr>
            <p:cNvPr id="960524" name="Line 12"/>
            <p:cNvSpPr>
              <a:spLocks noChangeShapeType="1"/>
            </p:cNvSpPr>
            <p:nvPr/>
          </p:nvSpPr>
          <p:spPr bwMode="auto">
            <a:xfrm flipH="1">
              <a:off x="1519" y="2205"/>
              <a:ext cx="219" cy="226"/>
            </a:xfrm>
            <a:prstGeom prst="line">
              <a:avLst/>
            </a:prstGeom>
            <a:noFill/>
            <a:ln w="36000">
              <a:solidFill>
                <a:srgbClr val="FF0000"/>
              </a:solidFill>
              <a:round/>
              <a:headEnd/>
              <a:tailEnd type="triangl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0525" name="Line 13"/>
            <p:cNvSpPr>
              <a:spLocks noChangeShapeType="1"/>
            </p:cNvSpPr>
            <p:nvPr/>
          </p:nvSpPr>
          <p:spPr bwMode="auto">
            <a:xfrm flipH="1">
              <a:off x="703" y="799"/>
              <a:ext cx="272" cy="136"/>
            </a:xfrm>
            <a:prstGeom prst="line">
              <a:avLst/>
            </a:prstGeom>
            <a:noFill/>
            <a:ln w="36000">
              <a:solidFill>
                <a:srgbClr val="000000"/>
              </a:solidFill>
              <a:round/>
              <a:headEnd/>
              <a:tailEnd type="triangl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60526" name="Text Box 14"/>
            <p:cNvSpPr txBox="1">
              <a:spLocks noChangeArrowheads="1"/>
            </p:cNvSpPr>
            <p:nvPr/>
          </p:nvSpPr>
          <p:spPr bwMode="auto">
            <a:xfrm>
              <a:off x="975" y="663"/>
              <a:ext cx="726" cy="1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algn="l"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1pPr>
              <a:lvl2pPr algn="l"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2pPr>
              <a:lvl3pPr algn="l"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3pPr>
              <a:lvl4pPr algn="l"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4pPr>
              <a:lvl5pPr algn="l"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 kumimoji="1" sz="2400">
                  <a:solidFill>
                    <a:schemeClr val="tx1"/>
                  </a:solidFill>
                  <a:latin typeface="Times New Roman" panose="02020603050405020304" pitchFamily="18" charset="0"/>
                  <a:ea typeface="ＭＳ Ｐゴシック" panose="020B0600070205080204" pitchFamily="50" charset="-128"/>
                </a:defRPr>
              </a:lvl9pPr>
            </a:lstStyle>
            <a:p>
              <a:pPr hangingPunct="0">
                <a:buClr>
                  <a:srgbClr val="000000"/>
                </a:buClr>
                <a:buSzPct val="45000"/>
                <a:buFont typeface="StarSymbol" charset="0"/>
                <a:buNone/>
              </a:pPr>
              <a:r>
                <a:rPr kumimoji="0" lang="en-GB" altLang="ja-JP" sz="1800"/>
                <a:t>Reactor </a:t>
              </a:r>
              <a:r>
                <a:rPr kumimoji="0" lang="en-GB" altLang="ja-JP" sz="1800">
                  <a:latin typeface="Symbol" panose="05050102010706020507" pitchFamily="18" charset="2"/>
                </a:rPr>
                <a:t>n</a:t>
              </a:r>
            </a:p>
          </p:txBody>
        </p:sp>
      </p:grpSp>
      <p:sp>
        <p:nvSpPr>
          <p:cNvPr id="960527" name="AutoShape 15"/>
          <p:cNvSpPr>
            <a:spLocks noChangeArrowheads="1"/>
          </p:cNvSpPr>
          <p:nvPr/>
        </p:nvSpPr>
        <p:spPr bwMode="auto">
          <a:xfrm>
            <a:off x="539750" y="6165850"/>
            <a:ext cx="1150938" cy="215900"/>
          </a:xfrm>
          <a:prstGeom prst="leftArrow">
            <a:avLst>
              <a:gd name="adj1" fmla="val 50000"/>
              <a:gd name="adj2" fmla="val 13327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60528" name="Text Box 16"/>
          <p:cNvSpPr txBox="1">
            <a:spLocks noChangeArrowheads="1"/>
          </p:cNvSpPr>
          <p:nvPr/>
        </p:nvSpPr>
        <p:spPr bwMode="auto">
          <a:xfrm>
            <a:off x="684213" y="6308725"/>
            <a:ext cx="33528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ja-JP" sz="1800" b="0">
                <a:ea typeface="ＭＳ 明朝" panose="02020609040205080304" pitchFamily="17" charset="-128"/>
              </a:rPr>
              <a:t>Spallation B.G. below ~18 MeV</a:t>
            </a:r>
          </a:p>
        </p:txBody>
      </p:sp>
    </p:spTree>
  </p:cSld>
  <p:clrMapOvr>
    <a:masterClrMapping/>
  </p:clrMapOvr>
  <p:transition spd="med">
    <p:wipe dir="d"/>
  </p:transition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3284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238" y="1533525"/>
            <a:ext cx="4062412" cy="38846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</a:extLst>
        </p:spPr>
      </p:pic>
      <p:sp>
        <p:nvSpPr>
          <p:cNvPr id="993285" name="Line 5"/>
          <p:cNvSpPr>
            <a:spLocks noChangeShapeType="1"/>
          </p:cNvSpPr>
          <p:nvPr/>
        </p:nvSpPr>
        <p:spPr bwMode="auto">
          <a:xfrm flipH="1">
            <a:off x="2012950" y="2265363"/>
            <a:ext cx="598488" cy="747712"/>
          </a:xfrm>
          <a:prstGeom prst="line">
            <a:avLst/>
          </a:prstGeom>
          <a:noFill/>
          <a:ln w="19050">
            <a:solidFill>
              <a:srgbClr val="00FF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93286" name="Line 6"/>
          <p:cNvSpPr>
            <a:spLocks noChangeShapeType="1"/>
          </p:cNvSpPr>
          <p:nvPr/>
        </p:nvSpPr>
        <p:spPr bwMode="auto">
          <a:xfrm flipH="1">
            <a:off x="2058988" y="3716338"/>
            <a:ext cx="712787" cy="984250"/>
          </a:xfrm>
          <a:prstGeom prst="line">
            <a:avLst/>
          </a:prstGeom>
          <a:noFill/>
          <a:ln w="19050">
            <a:solidFill>
              <a:srgbClr val="00FF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93287" name="Line 7"/>
          <p:cNvSpPr>
            <a:spLocks noChangeShapeType="1"/>
          </p:cNvSpPr>
          <p:nvPr/>
        </p:nvSpPr>
        <p:spPr bwMode="auto">
          <a:xfrm flipH="1">
            <a:off x="1919288" y="2862263"/>
            <a:ext cx="554037" cy="368300"/>
          </a:xfrm>
          <a:prstGeom prst="line">
            <a:avLst/>
          </a:prstGeom>
          <a:noFill/>
          <a:ln w="19050">
            <a:solidFill>
              <a:srgbClr val="00FF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93288" name="Line 8"/>
          <p:cNvSpPr>
            <a:spLocks noChangeShapeType="1"/>
          </p:cNvSpPr>
          <p:nvPr/>
        </p:nvSpPr>
        <p:spPr bwMode="auto">
          <a:xfrm flipV="1">
            <a:off x="684213" y="3830638"/>
            <a:ext cx="179387" cy="1614487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93289" name="Text Box 9"/>
          <p:cNvSpPr txBox="1">
            <a:spLocks noChangeArrowheads="1"/>
          </p:cNvSpPr>
          <p:nvPr/>
        </p:nvSpPr>
        <p:spPr bwMode="auto">
          <a:xfrm>
            <a:off x="2473325" y="2587625"/>
            <a:ext cx="1811338" cy="539750"/>
          </a:xfrm>
          <a:prstGeom prst="rect">
            <a:avLst/>
          </a:prstGeom>
          <a:solidFill>
            <a:srgbClr val="99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80000"/>
              </a:lnSpc>
              <a:spcBef>
                <a:spcPct val="50000"/>
              </a:spcBef>
            </a:pPr>
            <a:r>
              <a:rPr lang="en-US" altLang="ja-JP" sz="1800" b="0">
                <a:solidFill>
                  <a:schemeClr val="tx2"/>
                </a:solidFill>
              </a:rPr>
              <a:t>Atm. </a:t>
            </a:r>
            <a:r>
              <a:rPr lang="en-US" altLang="ja-JP" sz="1800" b="0">
                <a:solidFill>
                  <a:schemeClr val="tx2"/>
                </a:solidFill>
                <a:latin typeface="Symbol" panose="05050102010706020507" pitchFamily="18" charset="2"/>
              </a:rPr>
              <a:t>n</a:t>
            </a:r>
            <a:r>
              <a:rPr lang="en-US" altLang="ja-JP" sz="1800" b="0" baseline="-25000">
                <a:solidFill>
                  <a:schemeClr val="tx2"/>
                </a:solidFill>
                <a:latin typeface="Symbol" panose="05050102010706020507" pitchFamily="18" charset="2"/>
              </a:rPr>
              <a:t>m</a:t>
            </a:r>
            <a:r>
              <a:rPr lang="en-US" altLang="ja-JP" sz="1800" b="0">
                <a:solidFill>
                  <a:schemeClr val="tx2"/>
                </a:solidFill>
              </a:rPr>
              <a:t> → invisible </a:t>
            </a:r>
            <a:r>
              <a:rPr lang="en-US" altLang="ja-JP" sz="1800" b="0">
                <a:solidFill>
                  <a:schemeClr val="tx2"/>
                </a:solidFill>
                <a:latin typeface="Symbol" panose="05050102010706020507" pitchFamily="18" charset="2"/>
              </a:rPr>
              <a:t>m</a:t>
            </a:r>
            <a:r>
              <a:rPr lang="en-US" altLang="ja-JP" sz="1800" b="0">
                <a:solidFill>
                  <a:schemeClr val="tx2"/>
                </a:solidFill>
              </a:rPr>
              <a:t> → e</a:t>
            </a:r>
          </a:p>
        </p:txBody>
      </p:sp>
      <p:sp>
        <p:nvSpPr>
          <p:cNvPr id="993290" name="Text Box 10"/>
          <p:cNvSpPr txBox="1">
            <a:spLocks noChangeArrowheads="1"/>
          </p:cNvSpPr>
          <p:nvPr/>
        </p:nvSpPr>
        <p:spPr bwMode="auto">
          <a:xfrm>
            <a:off x="2771775" y="3284538"/>
            <a:ext cx="1008063" cy="293687"/>
          </a:xfrm>
          <a:prstGeom prst="rect">
            <a:avLst/>
          </a:prstGeom>
          <a:solidFill>
            <a:srgbClr val="99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70000"/>
              </a:lnSpc>
              <a:spcBef>
                <a:spcPct val="50000"/>
              </a:spcBef>
            </a:pPr>
            <a:r>
              <a:rPr lang="en-US" altLang="ja-JP" sz="1800" b="0">
                <a:solidFill>
                  <a:schemeClr val="tx2"/>
                </a:solidFill>
              </a:rPr>
              <a:t>Atm. </a:t>
            </a:r>
            <a:r>
              <a:rPr lang="en-US" altLang="ja-JP" sz="1800" b="0">
                <a:solidFill>
                  <a:schemeClr val="tx2"/>
                </a:solidFill>
                <a:latin typeface="Symbol" panose="05050102010706020507" pitchFamily="18" charset="2"/>
              </a:rPr>
              <a:t>n</a:t>
            </a:r>
            <a:r>
              <a:rPr lang="en-US" altLang="ja-JP" sz="1800" b="0" baseline="-25000">
                <a:solidFill>
                  <a:schemeClr val="tx2"/>
                </a:solidFill>
              </a:rPr>
              <a:t>e</a:t>
            </a:r>
            <a:endParaRPr lang="en-US" altLang="ja-JP" sz="1800" b="0">
              <a:solidFill>
                <a:schemeClr val="tx2"/>
              </a:solidFill>
            </a:endParaRPr>
          </a:p>
        </p:txBody>
      </p:sp>
      <p:sp>
        <p:nvSpPr>
          <p:cNvPr id="993291" name="Text Box 11"/>
          <p:cNvSpPr txBox="1">
            <a:spLocks noChangeArrowheads="1"/>
          </p:cNvSpPr>
          <p:nvPr/>
        </p:nvSpPr>
        <p:spPr bwMode="auto">
          <a:xfrm>
            <a:off x="0" y="5445125"/>
            <a:ext cx="1219200" cy="668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70000"/>
              </a:lnSpc>
              <a:spcBef>
                <a:spcPct val="50000"/>
              </a:spcBef>
            </a:pPr>
            <a:r>
              <a:rPr lang="en-US" altLang="ja-JP" sz="1800" b="0">
                <a:solidFill>
                  <a:srgbClr val="FF0000"/>
                </a:solidFill>
              </a:rPr>
              <a:t>90% CL limit of SRN</a:t>
            </a:r>
          </a:p>
        </p:txBody>
      </p:sp>
      <p:sp>
        <p:nvSpPr>
          <p:cNvPr id="993292" name="Text Box 12"/>
          <p:cNvSpPr txBox="1">
            <a:spLocks noChangeArrowheads="1"/>
          </p:cNvSpPr>
          <p:nvPr/>
        </p:nvSpPr>
        <p:spPr bwMode="auto">
          <a:xfrm>
            <a:off x="2700338" y="1989138"/>
            <a:ext cx="1474787" cy="48577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70000"/>
              </a:lnSpc>
              <a:spcBef>
                <a:spcPct val="50000"/>
              </a:spcBef>
            </a:pPr>
            <a:r>
              <a:rPr lang="en-US" altLang="ja-JP" sz="1800" b="0">
                <a:solidFill>
                  <a:schemeClr val="tx2"/>
                </a:solidFill>
              </a:rPr>
              <a:t>Total background</a:t>
            </a:r>
          </a:p>
        </p:txBody>
      </p:sp>
      <p:sp>
        <p:nvSpPr>
          <p:cNvPr id="993293" name="Text Box 13"/>
          <p:cNvSpPr txBox="1">
            <a:spLocks noChangeArrowheads="1"/>
          </p:cNvSpPr>
          <p:nvPr/>
        </p:nvSpPr>
        <p:spPr bwMode="auto">
          <a:xfrm>
            <a:off x="611188" y="1916113"/>
            <a:ext cx="1477962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ja-JP" sz="1800" b="0">
                <a:ea typeface="ＭＳ 明朝" panose="02020609040205080304" pitchFamily="17" charset="-128"/>
              </a:rPr>
              <a:t>1496 days (SK-I)</a:t>
            </a:r>
          </a:p>
        </p:txBody>
      </p:sp>
      <p:sp>
        <p:nvSpPr>
          <p:cNvPr id="993295" name="Rectangle 15"/>
          <p:cNvSpPr>
            <a:spLocks noChangeArrowheads="1"/>
          </p:cNvSpPr>
          <p:nvPr/>
        </p:nvSpPr>
        <p:spPr bwMode="auto">
          <a:xfrm>
            <a:off x="-468313" y="981075"/>
            <a:ext cx="5257801" cy="69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accent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1pPr>
            <a:lvl2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2pPr>
            <a:lvl3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3pPr>
            <a:lvl4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4pPr>
            <a:lvl5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en-US" altLang="ja-JP" sz="2400" b="0" u="sng"/>
              <a:t>Energy spectrum (&gt;18MeV)</a:t>
            </a:r>
          </a:p>
        </p:txBody>
      </p:sp>
      <p:sp>
        <p:nvSpPr>
          <p:cNvPr id="993296" name="Rectangle 16"/>
          <p:cNvSpPr>
            <a:spLocks noChangeArrowheads="1"/>
          </p:cNvSpPr>
          <p:nvPr/>
        </p:nvSpPr>
        <p:spPr bwMode="auto">
          <a:xfrm>
            <a:off x="0" y="0"/>
            <a:ext cx="9144000" cy="69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accent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1pPr>
            <a:lvl2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2pPr>
            <a:lvl3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3pPr>
            <a:lvl4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4pPr>
            <a:lvl5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en-US" altLang="ja-JP" sz="3200" u="sng">
                <a:effectLst>
                  <a:outerShdw blurRad="38100" dist="38100" dir="2700000" algn="tl">
                    <a:srgbClr val="C0C0C0"/>
                  </a:outerShdw>
                </a:effectLst>
              </a:rPr>
              <a:t>Search for supernova relic neutrinos in SK-I</a:t>
            </a:r>
          </a:p>
        </p:txBody>
      </p:sp>
      <p:grpSp>
        <p:nvGrpSpPr>
          <p:cNvPr id="993298" name="Group 18"/>
          <p:cNvGrpSpPr>
            <a:grpSpLocks/>
          </p:cNvGrpSpPr>
          <p:nvPr/>
        </p:nvGrpSpPr>
        <p:grpSpPr bwMode="auto">
          <a:xfrm>
            <a:off x="4356100" y="765175"/>
            <a:ext cx="4787900" cy="5832475"/>
            <a:chOff x="64" y="124"/>
            <a:chExt cx="5632" cy="4072"/>
          </a:xfrm>
        </p:grpSpPr>
        <p:grpSp>
          <p:nvGrpSpPr>
            <p:cNvPr id="993299" name="Group 19"/>
            <p:cNvGrpSpPr>
              <a:grpSpLocks/>
            </p:cNvGrpSpPr>
            <p:nvPr/>
          </p:nvGrpSpPr>
          <p:grpSpPr bwMode="auto">
            <a:xfrm>
              <a:off x="64" y="124"/>
              <a:ext cx="5632" cy="4072"/>
              <a:chOff x="64" y="124"/>
              <a:chExt cx="5632" cy="4072"/>
            </a:xfrm>
          </p:grpSpPr>
          <p:sp>
            <p:nvSpPr>
              <p:cNvPr id="993300" name="AutoShape 20"/>
              <p:cNvSpPr>
                <a:spLocks noChangeAspect="1" noChangeArrowheads="1" noTextEdit="1"/>
              </p:cNvSpPr>
              <p:nvPr/>
            </p:nvSpPr>
            <p:spPr bwMode="auto">
              <a:xfrm>
                <a:off x="64" y="124"/>
                <a:ext cx="5632" cy="40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grpSp>
            <p:nvGrpSpPr>
              <p:cNvPr id="993301" name="Group 21"/>
              <p:cNvGrpSpPr>
                <a:grpSpLocks/>
              </p:cNvGrpSpPr>
              <p:nvPr/>
            </p:nvGrpSpPr>
            <p:grpSpPr bwMode="auto">
              <a:xfrm>
                <a:off x="70" y="130"/>
                <a:ext cx="5550" cy="4058"/>
                <a:chOff x="70" y="130"/>
                <a:chExt cx="5550" cy="4058"/>
              </a:xfrm>
            </p:grpSpPr>
            <p:sp>
              <p:nvSpPr>
                <p:cNvPr id="993302" name="Rectangle 22"/>
                <p:cNvSpPr>
                  <a:spLocks noChangeArrowheads="1"/>
                </p:cNvSpPr>
                <p:nvPr/>
              </p:nvSpPr>
              <p:spPr bwMode="auto">
                <a:xfrm>
                  <a:off x="70" y="130"/>
                  <a:ext cx="5508" cy="4058"/>
                </a:xfrm>
                <a:prstGeom prst="rect">
                  <a:avLst/>
                </a:prstGeom>
                <a:solidFill>
                  <a:srgbClr val="FFFFFF"/>
                </a:solidFill>
                <a:ln w="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03" name="Rectangle 23"/>
                <p:cNvSpPr>
                  <a:spLocks noChangeArrowheads="1"/>
                </p:cNvSpPr>
                <p:nvPr/>
              </p:nvSpPr>
              <p:spPr bwMode="auto">
                <a:xfrm>
                  <a:off x="520" y="3002"/>
                  <a:ext cx="5100" cy="12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04" name="Rectangle 24"/>
                <p:cNvSpPr>
                  <a:spLocks noChangeArrowheads="1"/>
                </p:cNvSpPr>
                <p:nvPr/>
              </p:nvSpPr>
              <p:spPr bwMode="auto">
                <a:xfrm>
                  <a:off x="520" y="3002"/>
                  <a:ext cx="5100" cy="12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05" name="Rectangle 25"/>
                <p:cNvSpPr>
                  <a:spLocks noChangeArrowheads="1"/>
                </p:cNvSpPr>
                <p:nvPr/>
              </p:nvSpPr>
              <p:spPr bwMode="auto">
                <a:xfrm>
                  <a:off x="514" y="3008"/>
                  <a:ext cx="12" cy="34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06" name="Freeform 26"/>
                <p:cNvSpPr>
                  <a:spLocks noEditPoints="1"/>
                </p:cNvSpPr>
                <p:nvPr/>
              </p:nvSpPr>
              <p:spPr bwMode="auto">
                <a:xfrm>
                  <a:off x="604" y="3098"/>
                  <a:ext cx="84" cy="110"/>
                </a:xfrm>
                <a:custGeom>
                  <a:avLst/>
                  <a:gdLst>
                    <a:gd name="T0" fmla="*/ 0 w 84"/>
                    <a:gd name="T1" fmla="*/ 110 h 110"/>
                    <a:gd name="T2" fmla="*/ 0 w 84"/>
                    <a:gd name="T3" fmla="*/ 0 h 110"/>
                    <a:gd name="T4" fmla="*/ 42 w 84"/>
                    <a:gd name="T5" fmla="*/ 0 h 110"/>
                    <a:gd name="T6" fmla="*/ 54 w 84"/>
                    <a:gd name="T7" fmla="*/ 2 h 110"/>
                    <a:gd name="T8" fmla="*/ 62 w 84"/>
                    <a:gd name="T9" fmla="*/ 2 h 110"/>
                    <a:gd name="T10" fmla="*/ 66 w 84"/>
                    <a:gd name="T11" fmla="*/ 2 h 110"/>
                    <a:gd name="T12" fmla="*/ 74 w 84"/>
                    <a:gd name="T13" fmla="*/ 6 h 110"/>
                    <a:gd name="T14" fmla="*/ 78 w 84"/>
                    <a:gd name="T15" fmla="*/ 10 h 110"/>
                    <a:gd name="T16" fmla="*/ 82 w 84"/>
                    <a:gd name="T17" fmla="*/ 16 h 110"/>
                    <a:gd name="T18" fmla="*/ 84 w 84"/>
                    <a:gd name="T19" fmla="*/ 22 h 110"/>
                    <a:gd name="T20" fmla="*/ 84 w 84"/>
                    <a:gd name="T21" fmla="*/ 30 h 110"/>
                    <a:gd name="T22" fmla="*/ 82 w 84"/>
                    <a:gd name="T23" fmla="*/ 46 h 110"/>
                    <a:gd name="T24" fmla="*/ 74 w 84"/>
                    <a:gd name="T25" fmla="*/ 56 h 110"/>
                    <a:gd name="T26" fmla="*/ 58 w 84"/>
                    <a:gd name="T27" fmla="*/ 64 h 110"/>
                    <a:gd name="T28" fmla="*/ 38 w 84"/>
                    <a:gd name="T29" fmla="*/ 66 h 110"/>
                    <a:gd name="T30" fmla="*/ 16 w 84"/>
                    <a:gd name="T31" fmla="*/ 66 h 110"/>
                    <a:gd name="T32" fmla="*/ 16 w 84"/>
                    <a:gd name="T33" fmla="*/ 110 h 110"/>
                    <a:gd name="T34" fmla="*/ 0 w 84"/>
                    <a:gd name="T35" fmla="*/ 110 h 110"/>
                    <a:gd name="T36" fmla="*/ 16 w 84"/>
                    <a:gd name="T37" fmla="*/ 54 h 110"/>
                    <a:gd name="T38" fmla="*/ 38 w 84"/>
                    <a:gd name="T39" fmla="*/ 54 h 110"/>
                    <a:gd name="T40" fmla="*/ 48 w 84"/>
                    <a:gd name="T41" fmla="*/ 54 h 110"/>
                    <a:gd name="T42" fmla="*/ 54 w 84"/>
                    <a:gd name="T43" fmla="*/ 52 h 110"/>
                    <a:gd name="T44" fmla="*/ 60 w 84"/>
                    <a:gd name="T45" fmla="*/ 48 h 110"/>
                    <a:gd name="T46" fmla="*/ 66 w 84"/>
                    <a:gd name="T47" fmla="*/ 44 h 110"/>
                    <a:gd name="T48" fmla="*/ 68 w 84"/>
                    <a:gd name="T49" fmla="*/ 38 h 110"/>
                    <a:gd name="T50" fmla="*/ 68 w 84"/>
                    <a:gd name="T51" fmla="*/ 30 h 110"/>
                    <a:gd name="T52" fmla="*/ 68 w 84"/>
                    <a:gd name="T53" fmla="*/ 24 h 110"/>
                    <a:gd name="T54" fmla="*/ 64 w 84"/>
                    <a:gd name="T55" fmla="*/ 18 h 110"/>
                    <a:gd name="T56" fmla="*/ 60 w 84"/>
                    <a:gd name="T57" fmla="*/ 16 h 110"/>
                    <a:gd name="T58" fmla="*/ 56 w 84"/>
                    <a:gd name="T59" fmla="*/ 14 h 110"/>
                    <a:gd name="T60" fmla="*/ 48 w 84"/>
                    <a:gd name="T61" fmla="*/ 12 h 110"/>
                    <a:gd name="T62" fmla="*/ 38 w 84"/>
                    <a:gd name="T63" fmla="*/ 12 h 110"/>
                    <a:gd name="T64" fmla="*/ 16 w 84"/>
                    <a:gd name="T65" fmla="*/ 12 h 110"/>
                    <a:gd name="T66" fmla="*/ 16 w 84"/>
                    <a:gd name="T67" fmla="*/ 54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4" h="110">
                      <a:moveTo>
                        <a:pt x="0" y="110"/>
                      </a:moveTo>
                      <a:lnTo>
                        <a:pt x="0" y="0"/>
                      </a:lnTo>
                      <a:lnTo>
                        <a:pt x="42" y="0"/>
                      </a:lnTo>
                      <a:lnTo>
                        <a:pt x="54" y="2"/>
                      </a:lnTo>
                      <a:lnTo>
                        <a:pt x="62" y="2"/>
                      </a:lnTo>
                      <a:lnTo>
                        <a:pt x="66" y="2"/>
                      </a:lnTo>
                      <a:lnTo>
                        <a:pt x="74" y="6"/>
                      </a:lnTo>
                      <a:lnTo>
                        <a:pt x="78" y="10"/>
                      </a:lnTo>
                      <a:lnTo>
                        <a:pt x="82" y="16"/>
                      </a:lnTo>
                      <a:lnTo>
                        <a:pt x="84" y="22"/>
                      </a:lnTo>
                      <a:lnTo>
                        <a:pt x="84" y="30"/>
                      </a:lnTo>
                      <a:lnTo>
                        <a:pt x="82" y="46"/>
                      </a:lnTo>
                      <a:lnTo>
                        <a:pt x="74" y="56"/>
                      </a:lnTo>
                      <a:lnTo>
                        <a:pt x="58" y="64"/>
                      </a:lnTo>
                      <a:lnTo>
                        <a:pt x="38" y="66"/>
                      </a:lnTo>
                      <a:lnTo>
                        <a:pt x="16" y="66"/>
                      </a:lnTo>
                      <a:lnTo>
                        <a:pt x="16" y="110"/>
                      </a:lnTo>
                      <a:lnTo>
                        <a:pt x="0" y="110"/>
                      </a:lnTo>
                      <a:close/>
                      <a:moveTo>
                        <a:pt x="16" y="54"/>
                      </a:moveTo>
                      <a:lnTo>
                        <a:pt x="38" y="54"/>
                      </a:lnTo>
                      <a:lnTo>
                        <a:pt x="48" y="54"/>
                      </a:lnTo>
                      <a:lnTo>
                        <a:pt x="54" y="52"/>
                      </a:lnTo>
                      <a:lnTo>
                        <a:pt x="60" y="48"/>
                      </a:lnTo>
                      <a:lnTo>
                        <a:pt x="66" y="44"/>
                      </a:lnTo>
                      <a:lnTo>
                        <a:pt x="68" y="38"/>
                      </a:lnTo>
                      <a:lnTo>
                        <a:pt x="68" y="30"/>
                      </a:lnTo>
                      <a:lnTo>
                        <a:pt x="68" y="24"/>
                      </a:lnTo>
                      <a:lnTo>
                        <a:pt x="64" y="18"/>
                      </a:lnTo>
                      <a:lnTo>
                        <a:pt x="60" y="16"/>
                      </a:lnTo>
                      <a:lnTo>
                        <a:pt x="56" y="14"/>
                      </a:lnTo>
                      <a:lnTo>
                        <a:pt x="48" y="12"/>
                      </a:lnTo>
                      <a:lnTo>
                        <a:pt x="38" y="12"/>
                      </a:lnTo>
                      <a:lnTo>
                        <a:pt x="16" y="12"/>
                      </a:lnTo>
                      <a:lnTo>
                        <a:pt x="16" y="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07" name="Freeform 27"/>
                <p:cNvSpPr>
                  <a:spLocks noEditPoints="1"/>
                </p:cNvSpPr>
                <p:nvPr/>
              </p:nvSpPr>
              <p:spPr bwMode="auto">
                <a:xfrm>
                  <a:off x="696" y="3126"/>
                  <a:ext cx="72" cy="82"/>
                </a:xfrm>
                <a:custGeom>
                  <a:avLst/>
                  <a:gdLst>
                    <a:gd name="T0" fmla="*/ 36 w 72"/>
                    <a:gd name="T1" fmla="*/ 0 h 82"/>
                    <a:gd name="T2" fmla="*/ 46 w 72"/>
                    <a:gd name="T3" fmla="*/ 2 h 82"/>
                    <a:gd name="T4" fmla="*/ 54 w 72"/>
                    <a:gd name="T5" fmla="*/ 4 h 82"/>
                    <a:gd name="T6" fmla="*/ 62 w 72"/>
                    <a:gd name="T7" fmla="*/ 12 h 82"/>
                    <a:gd name="T8" fmla="*/ 68 w 72"/>
                    <a:gd name="T9" fmla="*/ 20 h 82"/>
                    <a:gd name="T10" fmla="*/ 70 w 72"/>
                    <a:gd name="T11" fmla="*/ 30 h 82"/>
                    <a:gd name="T12" fmla="*/ 72 w 72"/>
                    <a:gd name="T13" fmla="*/ 42 h 82"/>
                    <a:gd name="T14" fmla="*/ 70 w 72"/>
                    <a:gd name="T15" fmla="*/ 50 h 82"/>
                    <a:gd name="T16" fmla="*/ 68 w 72"/>
                    <a:gd name="T17" fmla="*/ 58 h 82"/>
                    <a:gd name="T18" fmla="*/ 66 w 72"/>
                    <a:gd name="T19" fmla="*/ 66 h 82"/>
                    <a:gd name="T20" fmla="*/ 62 w 72"/>
                    <a:gd name="T21" fmla="*/ 72 h 82"/>
                    <a:gd name="T22" fmla="*/ 56 w 72"/>
                    <a:gd name="T23" fmla="*/ 76 h 82"/>
                    <a:gd name="T24" fmla="*/ 50 w 72"/>
                    <a:gd name="T25" fmla="*/ 80 h 82"/>
                    <a:gd name="T26" fmla="*/ 44 w 72"/>
                    <a:gd name="T27" fmla="*/ 82 h 82"/>
                    <a:gd name="T28" fmla="*/ 36 w 72"/>
                    <a:gd name="T29" fmla="*/ 82 h 82"/>
                    <a:gd name="T30" fmla="*/ 26 w 72"/>
                    <a:gd name="T31" fmla="*/ 82 h 82"/>
                    <a:gd name="T32" fmla="*/ 18 w 72"/>
                    <a:gd name="T33" fmla="*/ 78 h 82"/>
                    <a:gd name="T34" fmla="*/ 12 w 72"/>
                    <a:gd name="T35" fmla="*/ 74 h 82"/>
                    <a:gd name="T36" fmla="*/ 4 w 72"/>
                    <a:gd name="T37" fmla="*/ 60 h 82"/>
                    <a:gd name="T38" fmla="*/ 0 w 72"/>
                    <a:gd name="T39" fmla="*/ 42 h 82"/>
                    <a:gd name="T40" fmla="*/ 2 w 72"/>
                    <a:gd name="T41" fmla="*/ 32 h 82"/>
                    <a:gd name="T42" fmla="*/ 2 w 72"/>
                    <a:gd name="T43" fmla="*/ 24 h 82"/>
                    <a:gd name="T44" fmla="*/ 6 w 72"/>
                    <a:gd name="T45" fmla="*/ 18 h 82"/>
                    <a:gd name="T46" fmla="*/ 10 w 72"/>
                    <a:gd name="T47" fmla="*/ 12 h 82"/>
                    <a:gd name="T48" fmla="*/ 16 w 72"/>
                    <a:gd name="T49" fmla="*/ 6 h 82"/>
                    <a:gd name="T50" fmla="*/ 22 w 72"/>
                    <a:gd name="T51" fmla="*/ 2 h 82"/>
                    <a:gd name="T52" fmla="*/ 28 w 72"/>
                    <a:gd name="T53" fmla="*/ 0 h 82"/>
                    <a:gd name="T54" fmla="*/ 36 w 72"/>
                    <a:gd name="T55" fmla="*/ 0 h 82"/>
                    <a:gd name="T56" fmla="*/ 36 w 72"/>
                    <a:gd name="T57" fmla="*/ 10 h 82"/>
                    <a:gd name="T58" fmla="*/ 30 w 72"/>
                    <a:gd name="T59" fmla="*/ 12 h 82"/>
                    <a:gd name="T60" fmla="*/ 24 w 72"/>
                    <a:gd name="T61" fmla="*/ 14 h 82"/>
                    <a:gd name="T62" fmla="*/ 22 w 72"/>
                    <a:gd name="T63" fmla="*/ 18 h 82"/>
                    <a:gd name="T64" fmla="*/ 18 w 72"/>
                    <a:gd name="T65" fmla="*/ 24 h 82"/>
                    <a:gd name="T66" fmla="*/ 16 w 72"/>
                    <a:gd name="T67" fmla="*/ 32 h 82"/>
                    <a:gd name="T68" fmla="*/ 16 w 72"/>
                    <a:gd name="T69" fmla="*/ 42 h 82"/>
                    <a:gd name="T70" fmla="*/ 16 w 72"/>
                    <a:gd name="T71" fmla="*/ 50 h 82"/>
                    <a:gd name="T72" fmla="*/ 18 w 72"/>
                    <a:gd name="T73" fmla="*/ 58 h 82"/>
                    <a:gd name="T74" fmla="*/ 22 w 72"/>
                    <a:gd name="T75" fmla="*/ 64 h 82"/>
                    <a:gd name="T76" fmla="*/ 24 w 72"/>
                    <a:gd name="T77" fmla="*/ 68 h 82"/>
                    <a:gd name="T78" fmla="*/ 30 w 72"/>
                    <a:gd name="T79" fmla="*/ 72 h 82"/>
                    <a:gd name="T80" fmla="*/ 36 w 72"/>
                    <a:gd name="T81" fmla="*/ 72 h 82"/>
                    <a:gd name="T82" fmla="*/ 42 w 72"/>
                    <a:gd name="T83" fmla="*/ 72 h 82"/>
                    <a:gd name="T84" fmla="*/ 46 w 72"/>
                    <a:gd name="T85" fmla="*/ 68 h 82"/>
                    <a:gd name="T86" fmla="*/ 50 w 72"/>
                    <a:gd name="T87" fmla="*/ 64 h 82"/>
                    <a:gd name="T88" fmla="*/ 54 w 72"/>
                    <a:gd name="T89" fmla="*/ 58 h 82"/>
                    <a:gd name="T90" fmla="*/ 56 w 72"/>
                    <a:gd name="T91" fmla="*/ 50 h 82"/>
                    <a:gd name="T92" fmla="*/ 56 w 72"/>
                    <a:gd name="T93" fmla="*/ 42 h 82"/>
                    <a:gd name="T94" fmla="*/ 56 w 72"/>
                    <a:gd name="T95" fmla="*/ 32 h 82"/>
                    <a:gd name="T96" fmla="*/ 54 w 72"/>
                    <a:gd name="T97" fmla="*/ 24 h 82"/>
                    <a:gd name="T98" fmla="*/ 50 w 72"/>
                    <a:gd name="T99" fmla="*/ 18 h 82"/>
                    <a:gd name="T100" fmla="*/ 46 w 72"/>
                    <a:gd name="T101" fmla="*/ 14 h 82"/>
                    <a:gd name="T102" fmla="*/ 42 w 72"/>
                    <a:gd name="T103" fmla="*/ 12 h 82"/>
                    <a:gd name="T104" fmla="*/ 36 w 72"/>
                    <a:gd name="T105" fmla="*/ 1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72" h="82">
                      <a:moveTo>
                        <a:pt x="36" y="0"/>
                      </a:moveTo>
                      <a:lnTo>
                        <a:pt x="46" y="2"/>
                      </a:lnTo>
                      <a:lnTo>
                        <a:pt x="54" y="4"/>
                      </a:lnTo>
                      <a:lnTo>
                        <a:pt x="62" y="12"/>
                      </a:lnTo>
                      <a:lnTo>
                        <a:pt x="68" y="20"/>
                      </a:lnTo>
                      <a:lnTo>
                        <a:pt x="70" y="30"/>
                      </a:lnTo>
                      <a:lnTo>
                        <a:pt x="72" y="42"/>
                      </a:lnTo>
                      <a:lnTo>
                        <a:pt x="70" y="50"/>
                      </a:lnTo>
                      <a:lnTo>
                        <a:pt x="68" y="58"/>
                      </a:lnTo>
                      <a:lnTo>
                        <a:pt x="66" y="66"/>
                      </a:lnTo>
                      <a:lnTo>
                        <a:pt x="62" y="72"/>
                      </a:lnTo>
                      <a:lnTo>
                        <a:pt x="56" y="76"/>
                      </a:lnTo>
                      <a:lnTo>
                        <a:pt x="50" y="80"/>
                      </a:lnTo>
                      <a:lnTo>
                        <a:pt x="44" y="82"/>
                      </a:lnTo>
                      <a:lnTo>
                        <a:pt x="36" y="82"/>
                      </a:lnTo>
                      <a:lnTo>
                        <a:pt x="26" y="82"/>
                      </a:lnTo>
                      <a:lnTo>
                        <a:pt x="18" y="78"/>
                      </a:lnTo>
                      <a:lnTo>
                        <a:pt x="12" y="74"/>
                      </a:lnTo>
                      <a:lnTo>
                        <a:pt x="4" y="60"/>
                      </a:lnTo>
                      <a:lnTo>
                        <a:pt x="0" y="42"/>
                      </a:lnTo>
                      <a:lnTo>
                        <a:pt x="2" y="32"/>
                      </a:lnTo>
                      <a:lnTo>
                        <a:pt x="2" y="24"/>
                      </a:lnTo>
                      <a:lnTo>
                        <a:pt x="6" y="18"/>
                      </a:lnTo>
                      <a:lnTo>
                        <a:pt x="10" y="12"/>
                      </a:lnTo>
                      <a:lnTo>
                        <a:pt x="16" y="6"/>
                      </a:lnTo>
                      <a:lnTo>
                        <a:pt x="22" y="2"/>
                      </a:lnTo>
                      <a:lnTo>
                        <a:pt x="28" y="0"/>
                      </a:lnTo>
                      <a:lnTo>
                        <a:pt x="36" y="0"/>
                      </a:lnTo>
                      <a:close/>
                      <a:moveTo>
                        <a:pt x="36" y="10"/>
                      </a:moveTo>
                      <a:lnTo>
                        <a:pt x="30" y="12"/>
                      </a:lnTo>
                      <a:lnTo>
                        <a:pt x="24" y="14"/>
                      </a:lnTo>
                      <a:lnTo>
                        <a:pt x="22" y="18"/>
                      </a:lnTo>
                      <a:lnTo>
                        <a:pt x="18" y="24"/>
                      </a:lnTo>
                      <a:lnTo>
                        <a:pt x="16" y="32"/>
                      </a:lnTo>
                      <a:lnTo>
                        <a:pt x="16" y="42"/>
                      </a:lnTo>
                      <a:lnTo>
                        <a:pt x="16" y="50"/>
                      </a:lnTo>
                      <a:lnTo>
                        <a:pt x="18" y="58"/>
                      </a:lnTo>
                      <a:lnTo>
                        <a:pt x="22" y="64"/>
                      </a:lnTo>
                      <a:lnTo>
                        <a:pt x="24" y="68"/>
                      </a:lnTo>
                      <a:lnTo>
                        <a:pt x="30" y="72"/>
                      </a:lnTo>
                      <a:lnTo>
                        <a:pt x="36" y="72"/>
                      </a:lnTo>
                      <a:lnTo>
                        <a:pt x="42" y="72"/>
                      </a:lnTo>
                      <a:lnTo>
                        <a:pt x="46" y="68"/>
                      </a:lnTo>
                      <a:lnTo>
                        <a:pt x="50" y="64"/>
                      </a:lnTo>
                      <a:lnTo>
                        <a:pt x="54" y="58"/>
                      </a:lnTo>
                      <a:lnTo>
                        <a:pt x="56" y="50"/>
                      </a:lnTo>
                      <a:lnTo>
                        <a:pt x="56" y="42"/>
                      </a:lnTo>
                      <a:lnTo>
                        <a:pt x="56" y="32"/>
                      </a:lnTo>
                      <a:lnTo>
                        <a:pt x="54" y="24"/>
                      </a:lnTo>
                      <a:lnTo>
                        <a:pt x="50" y="18"/>
                      </a:lnTo>
                      <a:lnTo>
                        <a:pt x="46" y="14"/>
                      </a:lnTo>
                      <a:lnTo>
                        <a:pt x="42" y="12"/>
                      </a:lnTo>
                      <a:lnTo>
                        <a:pt x="3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08" name="Freeform 28"/>
                <p:cNvSpPr>
                  <a:spLocks noEditPoints="1"/>
                </p:cNvSpPr>
                <p:nvPr/>
              </p:nvSpPr>
              <p:spPr bwMode="auto">
                <a:xfrm>
                  <a:off x="786" y="3126"/>
                  <a:ext cx="66" cy="110"/>
                </a:xfrm>
                <a:custGeom>
                  <a:avLst/>
                  <a:gdLst>
                    <a:gd name="T0" fmla="*/ 14 w 66"/>
                    <a:gd name="T1" fmla="*/ 110 h 110"/>
                    <a:gd name="T2" fmla="*/ 0 w 66"/>
                    <a:gd name="T3" fmla="*/ 110 h 110"/>
                    <a:gd name="T4" fmla="*/ 0 w 66"/>
                    <a:gd name="T5" fmla="*/ 2 h 110"/>
                    <a:gd name="T6" fmla="*/ 14 w 66"/>
                    <a:gd name="T7" fmla="*/ 2 h 110"/>
                    <a:gd name="T8" fmla="*/ 14 w 66"/>
                    <a:gd name="T9" fmla="*/ 16 h 110"/>
                    <a:gd name="T10" fmla="*/ 18 w 66"/>
                    <a:gd name="T11" fmla="*/ 10 h 110"/>
                    <a:gd name="T12" fmla="*/ 24 w 66"/>
                    <a:gd name="T13" fmla="*/ 6 h 110"/>
                    <a:gd name="T14" fmla="*/ 28 w 66"/>
                    <a:gd name="T15" fmla="*/ 2 h 110"/>
                    <a:gd name="T16" fmla="*/ 32 w 66"/>
                    <a:gd name="T17" fmla="*/ 0 h 110"/>
                    <a:gd name="T18" fmla="*/ 38 w 66"/>
                    <a:gd name="T19" fmla="*/ 0 h 110"/>
                    <a:gd name="T20" fmla="*/ 46 w 66"/>
                    <a:gd name="T21" fmla="*/ 2 h 110"/>
                    <a:gd name="T22" fmla="*/ 52 w 66"/>
                    <a:gd name="T23" fmla="*/ 4 h 110"/>
                    <a:gd name="T24" fmla="*/ 58 w 66"/>
                    <a:gd name="T25" fmla="*/ 10 h 110"/>
                    <a:gd name="T26" fmla="*/ 62 w 66"/>
                    <a:gd name="T27" fmla="*/ 18 h 110"/>
                    <a:gd name="T28" fmla="*/ 64 w 66"/>
                    <a:gd name="T29" fmla="*/ 28 h 110"/>
                    <a:gd name="T30" fmla="*/ 66 w 66"/>
                    <a:gd name="T31" fmla="*/ 40 h 110"/>
                    <a:gd name="T32" fmla="*/ 64 w 66"/>
                    <a:gd name="T33" fmla="*/ 58 h 110"/>
                    <a:gd name="T34" fmla="*/ 56 w 66"/>
                    <a:gd name="T35" fmla="*/ 72 h 110"/>
                    <a:gd name="T36" fmla="*/ 50 w 66"/>
                    <a:gd name="T37" fmla="*/ 76 h 110"/>
                    <a:gd name="T38" fmla="*/ 44 w 66"/>
                    <a:gd name="T39" fmla="*/ 80 h 110"/>
                    <a:gd name="T40" fmla="*/ 36 w 66"/>
                    <a:gd name="T41" fmla="*/ 82 h 110"/>
                    <a:gd name="T42" fmla="*/ 28 w 66"/>
                    <a:gd name="T43" fmla="*/ 82 h 110"/>
                    <a:gd name="T44" fmla="*/ 22 w 66"/>
                    <a:gd name="T45" fmla="*/ 82 h 110"/>
                    <a:gd name="T46" fmla="*/ 14 w 66"/>
                    <a:gd name="T47" fmla="*/ 82 h 110"/>
                    <a:gd name="T48" fmla="*/ 14 w 66"/>
                    <a:gd name="T49" fmla="*/ 110 h 110"/>
                    <a:gd name="T50" fmla="*/ 14 w 66"/>
                    <a:gd name="T51" fmla="*/ 30 h 110"/>
                    <a:gd name="T52" fmla="*/ 14 w 66"/>
                    <a:gd name="T53" fmla="*/ 70 h 110"/>
                    <a:gd name="T54" fmla="*/ 24 w 66"/>
                    <a:gd name="T55" fmla="*/ 72 h 110"/>
                    <a:gd name="T56" fmla="*/ 30 w 66"/>
                    <a:gd name="T57" fmla="*/ 72 h 110"/>
                    <a:gd name="T58" fmla="*/ 36 w 66"/>
                    <a:gd name="T59" fmla="*/ 72 h 110"/>
                    <a:gd name="T60" fmla="*/ 40 w 66"/>
                    <a:gd name="T61" fmla="*/ 68 h 110"/>
                    <a:gd name="T62" fmla="*/ 44 w 66"/>
                    <a:gd name="T63" fmla="*/ 64 h 110"/>
                    <a:gd name="T64" fmla="*/ 48 w 66"/>
                    <a:gd name="T65" fmla="*/ 58 h 110"/>
                    <a:gd name="T66" fmla="*/ 50 w 66"/>
                    <a:gd name="T67" fmla="*/ 50 h 110"/>
                    <a:gd name="T68" fmla="*/ 50 w 66"/>
                    <a:gd name="T69" fmla="*/ 40 h 110"/>
                    <a:gd name="T70" fmla="*/ 50 w 66"/>
                    <a:gd name="T71" fmla="*/ 32 h 110"/>
                    <a:gd name="T72" fmla="*/ 48 w 66"/>
                    <a:gd name="T73" fmla="*/ 26 h 110"/>
                    <a:gd name="T74" fmla="*/ 46 w 66"/>
                    <a:gd name="T75" fmla="*/ 20 h 110"/>
                    <a:gd name="T76" fmla="*/ 44 w 66"/>
                    <a:gd name="T77" fmla="*/ 16 h 110"/>
                    <a:gd name="T78" fmla="*/ 40 w 66"/>
                    <a:gd name="T79" fmla="*/ 14 h 110"/>
                    <a:gd name="T80" fmla="*/ 36 w 66"/>
                    <a:gd name="T81" fmla="*/ 12 h 110"/>
                    <a:gd name="T82" fmla="*/ 30 w 66"/>
                    <a:gd name="T83" fmla="*/ 14 h 110"/>
                    <a:gd name="T84" fmla="*/ 26 w 66"/>
                    <a:gd name="T85" fmla="*/ 16 h 110"/>
                    <a:gd name="T86" fmla="*/ 20 w 66"/>
                    <a:gd name="T87" fmla="*/ 22 h 110"/>
                    <a:gd name="T88" fmla="*/ 14 w 66"/>
                    <a:gd name="T89" fmla="*/ 3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6" h="110">
                      <a:moveTo>
                        <a:pt x="14" y="110"/>
                      </a:moveTo>
                      <a:lnTo>
                        <a:pt x="0" y="110"/>
                      </a:lnTo>
                      <a:lnTo>
                        <a:pt x="0" y="2"/>
                      </a:lnTo>
                      <a:lnTo>
                        <a:pt x="14" y="2"/>
                      </a:lnTo>
                      <a:lnTo>
                        <a:pt x="14" y="16"/>
                      </a:lnTo>
                      <a:lnTo>
                        <a:pt x="18" y="10"/>
                      </a:lnTo>
                      <a:lnTo>
                        <a:pt x="24" y="6"/>
                      </a:lnTo>
                      <a:lnTo>
                        <a:pt x="28" y="2"/>
                      </a:lnTo>
                      <a:lnTo>
                        <a:pt x="32" y="0"/>
                      </a:lnTo>
                      <a:lnTo>
                        <a:pt x="38" y="0"/>
                      </a:lnTo>
                      <a:lnTo>
                        <a:pt x="46" y="2"/>
                      </a:lnTo>
                      <a:lnTo>
                        <a:pt x="52" y="4"/>
                      </a:lnTo>
                      <a:lnTo>
                        <a:pt x="58" y="10"/>
                      </a:lnTo>
                      <a:lnTo>
                        <a:pt x="62" y="18"/>
                      </a:lnTo>
                      <a:lnTo>
                        <a:pt x="64" y="28"/>
                      </a:lnTo>
                      <a:lnTo>
                        <a:pt x="66" y="40"/>
                      </a:lnTo>
                      <a:lnTo>
                        <a:pt x="64" y="58"/>
                      </a:lnTo>
                      <a:lnTo>
                        <a:pt x="56" y="72"/>
                      </a:lnTo>
                      <a:lnTo>
                        <a:pt x="50" y="76"/>
                      </a:lnTo>
                      <a:lnTo>
                        <a:pt x="44" y="80"/>
                      </a:lnTo>
                      <a:lnTo>
                        <a:pt x="36" y="82"/>
                      </a:lnTo>
                      <a:lnTo>
                        <a:pt x="28" y="82"/>
                      </a:lnTo>
                      <a:lnTo>
                        <a:pt x="22" y="82"/>
                      </a:lnTo>
                      <a:lnTo>
                        <a:pt x="14" y="82"/>
                      </a:lnTo>
                      <a:lnTo>
                        <a:pt x="14" y="110"/>
                      </a:lnTo>
                      <a:close/>
                      <a:moveTo>
                        <a:pt x="14" y="30"/>
                      </a:moveTo>
                      <a:lnTo>
                        <a:pt x="14" y="70"/>
                      </a:lnTo>
                      <a:lnTo>
                        <a:pt x="24" y="72"/>
                      </a:lnTo>
                      <a:lnTo>
                        <a:pt x="30" y="72"/>
                      </a:lnTo>
                      <a:lnTo>
                        <a:pt x="36" y="72"/>
                      </a:lnTo>
                      <a:lnTo>
                        <a:pt x="40" y="68"/>
                      </a:lnTo>
                      <a:lnTo>
                        <a:pt x="44" y="64"/>
                      </a:lnTo>
                      <a:lnTo>
                        <a:pt x="48" y="58"/>
                      </a:lnTo>
                      <a:lnTo>
                        <a:pt x="50" y="50"/>
                      </a:lnTo>
                      <a:lnTo>
                        <a:pt x="50" y="40"/>
                      </a:lnTo>
                      <a:lnTo>
                        <a:pt x="50" y="32"/>
                      </a:lnTo>
                      <a:lnTo>
                        <a:pt x="48" y="26"/>
                      </a:lnTo>
                      <a:lnTo>
                        <a:pt x="46" y="20"/>
                      </a:lnTo>
                      <a:lnTo>
                        <a:pt x="44" y="16"/>
                      </a:lnTo>
                      <a:lnTo>
                        <a:pt x="40" y="14"/>
                      </a:lnTo>
                      <a:lnTo>
                        <a:pt x="36" y="12"/>
                      </a:lnTo>
                      <a:lnTo>
                        <a:pt x="30" y="14"/>
                      </a:lnTo>
                      <a:lnTo>
                        <a:pt x="26" y="16"/>
                      </a:lnTo>
                      <a:lnTo>
                        <a:pt x="20" y="22"/>
                      </a:lnTo>
                      <a:lnTo>
                        <a:pt x="14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09" name="Freeform 29"/>
                <p:cNvSpPr>
                  <a:spLocks/>
                </p:cNvSpPr>
                <p:nvPr/>
              </p:nvSpPr>
              <p:spPr bwMode="auto">
                <a:xfrm>
                  <a:off x="868" y="3128"/>
                  <a:ext cx="62" cy="80"/>
                </a:xfrm>
                <a:custGeom>
                  <a:avLst/>
                  <a:gdLst>
                    <a:gd name="T0" fmla="*/ 46 w 62"/>
                    <a:gd name="T1" fmla="*/ 80 h 80"/>
                    <a:gd name="T2" fmla="*/ 46 w 62"/>
                    <a:gd name="T3" fmla="*/ 64 h 80"/>
                    <a:gd name="T4" fmla="*/ 42 w 62"/>
                    <a:gd name="T5" fmla="*/ 70 h 80"/>
                    <a:gd name="T6" fmla="*/ 36 w 62"/>
                    <a:gd name="T7" fmla="*/ 76 h 80"/>
                    <a:gd name="T8" fmla="*/ 28 w 62"/>
                    <a:gd name="T9" fmla="*/ 80 h 80"/>
                    <a:gd name="T10" fmla="*/ 20 w 62"/>
                    <a:gd name="T11" fmla="*/ 80 h 80"/>
                    <a:gd name="T12" fmla="*/ 12 w 62"/>
                    <a:gd name="T13" fmla="*/ 80 h 80"/>
                    <a:gd name="T14" fmla="*/ 8 w 62"/>
                    <a:gd name="T15" fmla="*/ 76 h 80"/>
                    <a:gd name="T16" fmla="*/ 2 w 62"/>
                    <a:gd name="T17" fmla="*/ 72 h 80"/>
                    <a:gd name="T18" fmla="*/ 0 w 62"/>
                    <a:gd name="T19" fmla="*/ 66 h 80"/>
                    <a:gd name="T20" fmla="*/ 0 w 62"/>
                    <a:gd name="T21" fmla="*/ 56 h 80"/>
                    <a:gd name="T22" fmla="*/ 0 w 62"/>
                    <a:gd name="T23" fmla="*/ 0 h 80"/>
                    <a:gd name="T24" fmla="*/ 14 w 62"/>
                    <a:gd name="T25" fmla="*/ 0 h 80"/>
                    <a:gd name="T26" fmla="*/ 14 w 62"/>
                    <a:gd name="T27" fmla="*/ 52 h 80"/>
                    <a:gd name="T28" fmla="*/ 14 w 62"/>
                    <a:gd name="T29" fmla="*/ 58 h 80"/>
                    <a:gd name="T30" fmla="*/ 14 w 62"/>
                    <a:gd name="T31" fmla="*/ 62 h 80"/>
                    <a:gd name="T32" fmla="*/ 16 w 62"/>
                    <a:gd name="T33" fmla="*/ 66 h 80"/>
                    <a:gd name="T34" fmla="*/ 20 w 62"/>
                    <a:gd name="T35" fmla="*/ 68 h 80"/>
                    <a:gd name="T36" fmla="*/ 24 w 62"/>
                    <a:gd name="T37" fmla="*/ 68 h 80"/>
                    <a:gd name="T38" fmla="*/ 30 w 62"/>
                    <a:gd name="T39" fmla="*/ 68 h 80"/>
                    <a:gd name="T40" fmla="*/ 36 w 62"/>
                    <a:gd name="T41" fmla="*/ 64 h 80"/>
                    <a:gd name="T42" fmla="*/ 42 w 62"/>
                    <a:gd name="T43" fmla="*/ 58 h 80"/>
                    <a:gd name="T44" fmla="*/ 46 w 62"/>
                    <a:gd name="T45" fmla="*/ 52 h 80"/>
                    <a:gd name="T46" fmla="*/ 46 w 62"/>
                    <a:gd name="T47" fmla="*/ 0 h 80"/>
                    <a:gd name="T48" fmla="*/ 62 w 62"/>
                    <a:gd name="T49" fmla="*/ 0 h 80"/>
                    <a:gd name="T50" fmla="*/ 62 w 62"/>
                    <a:gd name="T51" fmla="*/ 80 h 80"/>
                    <a:gd name="T52" fmla="*/ 46 w 62"/>
                    <a:gd name="T53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2" h="80">
                      <a:moveTo>
                        <a:pt x="46" y="80"/>
                      </a:moveTo>
                      <a:lnTo>
                        <a:pt x="46" y="64"/>
                      </a:lnTo>
                      <a:lnTo>
                        <a:pt x="42" y="70"/>
                      </a:lnTo>
                      <a:lnTo>
                        <a:pt x="36" y="76"/>
                      </a:lnTo>
                      <a:lnTo>
                        <a:pt x="28" y="80"/>
                      </a:lnTo>
                      <a:lnTo>
                        <a:pt x="20" y="80"/>
                      </a:lnTo>
                      <a:lnTo>
                        <a:pt x="12" y="80"/>
                      </a:lnTo>
                      <a:lnTo>
                        <a:pt x="8" y="76"/>
                      </a:lnTo>
                      <a:lnTo>
                        <a:pt x="2" y="72"/>
                      </a:lnTo>
                      <a:lnTo>
                        <a:pt x="0" y="66"/>
                      </a:lnTo>
                      <a:lnTo>
                        <a:pt x="0" y="56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52"/>
                      </a:lnTo>
                      <a:lnTo>
                        <a:pt x="14" y="58"/>
                      </a:lnTo>
                      <a:lnTo>
                        <a:pt x="14" y="62"/>
                      </a:lnTo>
                      <a:lnTo>
                        <a:pt x="16" y="66"/>
                      </a:lnTo>
                      <a:lnTo>
                        <a:pt x="20" y="68"/>
                      </a:lnTo>
                      <a:lnTo>
                        <a:pt x="24" y="68"/>
                      </a:lnTo>
                      <a:lnTo>
                        <a:pt x="30" y="68"/>
                      </a:lnTo>
                      <a:lnTo>
                        <a:pt x="36" y="64"/>
                      </a:lnTo>
                      <a:lnTo>
                        <a:pt x="42" y="58"/>
                      </a:lnTo>
                      <a:lnTo>
                        <a:pt x="46" y="52"/>
                      </a:lnTo>
                      <a:lnTo>
                        <a:pt x="46" y="0"/>
                      </a:lnTo>
                      <a:lnTo>
                        <a:pt x="62" y="0"/>
                      </a:lnTo>
                      <a:lnTo>
                        <a:pt x="62" y="80"/>
                      </a:lnTo>
                      <a:lnTo>
                        <a:pt x="46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10" name="Rectangle 30"/>
                <p:cNvSpPr>
                  <a:spLocks noChangeArrowheads="1"/>
                </p:cNvSpPr>
                <p:nvPr/>
              </p:nvSpPr>
              <p:spPr bwMode="auto">
                <a:xfrm>
                  <a:off x="952" y="3092"/>
                  <a:ext cx="14" cy="11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11" name="Freeform 31"/>
                <p:cNvSpPr>
                  <a:spLocks noEditPoints="1"/>
                </p:cNvSpPr>
                <p:nvPr/>
              </p:nvSpPr>
              <p:spPr bwMode="auto">
                <a:xfrm>
                  <a:off x="982" y="3126"/>
                  <a:ext cx="72" cy="82"/>
                </a:xfrm>
                <a:custGeom>
                  <a:avLst/>
                  <a:gdLst>
                    <a:gd name="T0" fmla="*/ 50 w 72"/>
                    <a:gd name="T1" fmla="*/ 70 h 82"/>
                    <a:gd name="T2" fmla="*/ 40 w 72"/>
                    <a:gd name="T3" fmla="*/ 78 h 82"/>
                    <a:gd name="T4" fmla="*/ 32 w 72"/>
                    <a:gd name="T5" fmla="*/ 82 h 82"/>
                    <a:gd name="T6" fmla="*/ 22 w 72"/>
                    <a:gd name="T7" fmla="*/ 82 h 82"/>
                    <a:gd name="T8" fmla="*/ 16 w 72"/>
                    <a:gd name="T9" fmla="*/ 82 h 82"/>
                    <a:gd name="T10" fmla="*/ 10 w 72"/>
                    <a:gd name="T11" fmla="*/ 80 h 82"/>
                    <a:gd name="T12" fmla="*/ 6 w 72"/>
                    <a:gd name="T13" fmla="*/ 76 h 82"/>
                    <a:gd name="T14" fmla="*/ 2 w 72"/>
                    <a:gd name="T15" fmla="*/ 72 h 82"/>
                    <a:gd name="T16" fmla="*/ 0 w 72"/>
                    <a:gd name="T17" fmla="*/ 68 h 82"/>
                    <a:gd name="T18" fmla="*/ 0 w 72"/>
                    <a:gd name="T19" fmla="*/ 62 h 82"/>
                    <a:gd name="T20" fmla="*/ 4 w 72"/>
                    <a:gd name="T21" fmla="*/ 46 h 82"/>
                    <a:gd name="T22" fmla="*/ 20 w 72"/>
                    <a:gd name="T23" fmla="*/ 38 h 82"/>
                    <a:gd name="T24" fmla="*/ 44 w 72"/>
                    <a:gd name="T25" fmla="*/ 34 h 82"/>
                    <a:gd name="T26" fmla="*/ 46 w 72"/>
                    <a:gd name="T27" fmla="*/ 34 h 82"/>
                    <a:gd name="T28" fmla="*/ 46 w 72"/>
                    <a:gd name="T29" fmla="*/ 24 h 82"/>
                    <a:gd name="T30" fmla="*/ 46 w 72"/>
                    <a:gd name="T31" fmla="*/ 18 h 82"/>
                    <a:gd name="T32" fmla="*/ 44 w 72"/>
                    <a:gd name="T33" fmla="*/ 14 h 82"/>
                    <a:gd name="T34" fmla="*/ 38 w 72"/>
                    <a:gd name="T35" fmla="*/ 12 h 82"/>
                    <a:gd name="T36" fmla="*/ 32 w 72"/>
                    <a:gd name="T37" fmla="*/ 10 h 82"/>
                    <a:gd name="T38" fmla="*/ 24 w 72"/>
                    <a:gd name="T39" fmla="*/ 12 h 82"/>
                    <a:gd name="T40" fmla="*/ 16 w 72"/>
                    <a:gd name="T41" fmla="*/ 14 h 82"/>
                    <a:gd name="T42" fmla="*/ 6 w 72"/>
                    <a:gd name="T43" fmla="*/ 18 h 82"/>
                    <a:gd name="T44" fmla="*/ 6 w 72"/>
                    <a:gd name="T45" fmla="*/ 6 h 82"/>
                    <a:gd name="T46" fmla="*/ 16 w 72"/>
                    <a:gd name="T47" fmla="*/ 2 h 82"/>
                    <a:gd name="T48" fmla="*/ 26 w 72"/>
                    <a:gd name="T49" fmla="*/ 0 h 82"/>
                    <a:gd name="T50" fmla="*/ 34 w 72"/>
                    <a:gd name="T51" fmla="*/ 0 h 82"/>
                    <a:gd name="T52" fmla="*/ 42 w 72"/>
                    <a:gd name="T53" fmla="*/ 0 h 82"/>
                    <a:gd name="T54" fmla="*/ 50 w 72"/>
                    <a:gd name="T55" fmla="*/ 2 h 82"/>
                    <a:gd name="T56" fmla="*/ 54 w 72"/>
                    <a:gd name="T57" fmla="*/ 6 h 82"/>
                    <a:gd name="T58" fmla="*/ 58 w 72"/>
                    <a:gd name="T59" fmla="*/ 10 h 82"/>
                    <a:gd name="T60" fmla="*/ 60 w 72"/>
                    <a:gd name="T61" fmla="*/ 16 h 82"/>
                    <a:gd name="T62" fmla="*/ 62 w 72"/>
                    <a:gd name="T63" fmla="*/ 24 h 82"/>
                    <a:gd name="T64" fmla="*/ 62 w 72"/>
                    <a:gd name="T65" fmla="*/ 60 h 82"/>
                    <a:gd name="T66" fmla="*/ 62 w 72"/>
                    <a:gd name="T67" fmla="*/ 66 h 82"/>
                    <a:gd name="T68" fmla="*/ 64 w 72"/>
                    <a:gd name="T69" fmla="*/ 70 h 82"/>
                    <a:gd name="T70" fmla="*/ 66 w 72"/>
                    <a:gd name="T71" fmla="*/ 72 h 82"/>
                    <a:gd name="T72" fmla="*/ 68 w 72"/>
                    <a:gd name="T73" fmla="*/ 72 h 82"/>
                    <a:gd name="T74" fmla="*/ 70 w 72"/>
                    <a:gd name="T75" fmla="*/ 72 h 82"/>
                    <a:gd name="T76" fmla="*/ 72 w 72"/>
                    <a:gd name="T77" fmla="*/ 72 h 82"/>
                    <a:gd name="T78" fmla="*/ 72 w 72"/>
                    <a:gd name="T79" fmla="*/ 80 h 82"/>
                    <a:gd name="T80" fmla="*/ 68 w 72"/>
                    <a:gd name="T81" fmla="*/ 82 h 82"/>
                    <a:gd name="T82" fmla="*/ 62 w 72"/>
                    <a:gd name="T83" fmla="*/ 82 h 82"/>
                    <a:gd name="T84" fmla="*/ 58 w 72"/>
                    <a:gd name="T85" fmla="*/ 82 h 82"/>
                    <a:gd name="T86" fmla="*/ 54 w 72"/>
                    <a:gd name="T87" fmla="*/ 80 h 82"/>
                    <a:gd name="T88" fmla="*/ 52 w 72"/>
                    <a:gd name="T89" fmla="*/ 76 h 82"/>
                    <a:gd name="T90" fmla="*/ 50 w 72"/>
                    <a:gd name="T91" fmla="*/ 70 h 82"/>
                    <a:gd name="T92" fmla="*/ 46 w 72"/>
                    <a:gd name="T93" fmla="*/ 64 h 82"/>
                    <a:gd name="T94" fmla="*/ 46 w 72"/>
                    <a:gd name="T95" fmla="*/ 42 h 82"/>
                    <a:gd name="T96" fmla="*/ 42 w 72"/>
                    <a:gd name="T97" fmla="*/ 42 h 82"/>
                    <a:gd name="T98" fmla="*/ 38 w 72"/>
                    <a:gd name="T99" fmla="*/ 42 h 82"/>
                    <a:gd name="T100" fmla="*/ 32 w 72"/>
                    <a:gd name="T101" fmla="*/ 44 h 82"/>
                    <a:gd name="T102" fmla="*/ 24 w 72"/>
                    <a:gd name="T103" fmla="*/ 46 h 82"/>
                    <a:gd name="T104" fmla="*/ 18 w 72"/>
                    <a:gd name="T105" fmla="*/ 48 h 82"/>
                    <a:gd name="T106" fmla="*/ 16 w 72"/>
                    <a:gd name="T107" fmla="*/ 52 h 82"/>
                    <a:gd name="T108" fmla="*/ 14 w 72"/>
                    <a:gd name="T109" fmla="*/ 58 h 82"/>
                    <a:gd name="T110" fmla="*/ 16 w 72"/>
                    <a:gd name="T111" fmla="*/ 64 h 82"/>
                    <a:gd name="T112" fmla="*/ 18 w 72"/>
                    <a:gd name="T113" fmla="*/ 68 h 82"/>
                    <a:gd name="T114" fmla="*/ 22 w 72"/>
                    <a:gd name="T115" fmla="*/ 70 h 82"/>
                    <a:gd name="T116" fmla="*/ 28 w 72"/>
                    <a:gd name="T117" fmla="*/ 72 h 82"/>
                    <a:gd name="T118" fmla="*/ 34 w 72"/>
                    <a:gd name="T119" fmla="*/ 70 h 82"/>
                    <a:gd name="T120" fmla="*/ 40 w 72"/>
                    <a:gd name="T121" fmla="*/ 68 h 82"/>
                    <a:gd name="T122" fmla="*/ 46 w 72"/>
                    <a:gd name="T123" fmla="*/ 6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2" h="82">
                      <a:moveTo>
                        <a:pt x="50" y="70"/>
                      </a:moveTo>
                      <a:lnTo>
                        <a:pt x="40" y="78"/>
                      </a:lnTo>
                      <a:lnTo>
                        <a:pt x="32" y="82"/>
                      </a:lnTo>
                      <a:lnTo>
                        <a:pt x="22" y="82"/>
                      </a:lnTo>
                      <a:lnTo>
                        <a:pt x="16" y="82"/>
                      </a:lnTo>
                      <a:lnTo>
                        <a:pt x="10" y="80"/>
                      </a:lnTo>
                      <a:lnTo>
                        <a:pt x="6" y="76"/>
                      </a:lnTo>
                      <a:lnTo>
                        <a:pt x="2" y="72"/>
                      </a:lnTo>
                      <a:lnTo>
                        <a:pt x="0" y="68"/>
                      </a:lnTo>
                      <a:lnTo>
                        <a:pt x="0" y="62"/>
                      </a:lnTo>
                      <a:lnTo>
                        <a:pt x="4" y="46"/>
                      </a:lnTo>
                      <a:lnTo>
                        <a:pt x="20" y="38"/>
                      </a:lnTo>
                      <a:lnTo>
                        <a:pt x="44" y="34"/>
                      </a:lnTo>
                      <a:lnTo>
                        <a:pt x="46" y="34"/>
                      </a:lnTo>
                      <a:lnTo>
                        <a:pt x="46" y="24"/>
                      </a:lnTo>
                      <a:lnTo>
                        <a:pt x="46" y="18"/>
                      </a:lnTo>
                      <a:lnTo>
                        <a:pt x="44" y="14"/>
                      </a:lnTo>
                      <a:lnTo>
                        <a:pt x="38" y="12"/>
                      </a:lnTo>
                      <a:lnTo>
                        <a:pt x="32" y="10"/>
                      </a:lnTo>
                      <a:lnTo>
                        <a:pt x="24" y="12"/>
                      </a:lnTo>
                      <a:lnTo>
                        <a:pt x="16" y="14"/>
                      </a:lnTo>
                      <a:lnTo>
                        <a:pt x="6" y="18"/>
                      </a:lnTo>
                      <a:lnTo>
                        <a:pt x="6" y="6"/>
                      </a:lnTo>
                      <a:lnTo>
                        <a:pt x="16" y="2"/>
                      </a:lnTo>
                      <a:lnTo>
                        <a:pt x="26" y="0"/>
                      </a:lnTo>
                      <a:lnTo>
                        <a:pt x="34" y="0"/>
                      </a:lnTo>
                      <a:lnTo>
                        <a:pt x="42" y="0"/>
                      </a:lnTo>
                      <a:lnTo>
                        <a:pt x="50" y="2"/>
                      </a:lnTo>
                      <a:lnTo>
                        <a:pt x="54" y="6"/>
                      </a:lnTo>
                      <a:lnTo>
                        <a:pt x="58" y="10"/>
                      </a:lnTo>
                      <a:lnTo>
                        <a:pt x="60" y="16"/>
                      </a:lnTo>
                      <a:lnTo>
                        <a:pt x="62" y="24"/>
                      </a:lnTo>
                      <a:lnTo>
                        <a:pt x="62" y="60"/>
                      </a:lnTo>
                      <a:lnTo>
                        <a:pt x="62" y="66"/>
                      </a:lnTo>
                      <a:lnTo>
                        <a:pt x="64" y="70"/>
                      </a:lnTo>
                      <a:lnTo>
                        <a:pt x="66" y="72"/>
                      </a:lnTo>
                      <a:lnTo>
                        <a:pt x="68" y="72"/>
                      </a:lnTo>
                      <a:lnTo>
                        <a:pt x="70" y="72"/>
                      </a:lnTo>
                      <a:lnTo>
                        <a:pt x="72" y="72"/>
                      </a:lnTo>
                      <a:lnTo>
                        <a:pt x="72" y="80"/>
                      </a:lnTo>
                      <a:lnTo>
                        <a:pt x="68" y="82"/>
                      </a:lnTo>
                      <a:lnTo>
                        <a:pt x="62" y="82"/>
                      </a:lnTo>
                      <a:lnTo>
                        <a:pt x="58" y="82"/>
                      </a:lnTo>
                      <a:lnTo>
                        <a:pt x="54" y="80"/>
                      </a:lnTo>
                      <a:lnTo>
                        <a:pt x="52" y="76"/>
                      </a:lnTo>
                      <a:lnTo>
                        <a:pt x="50" y="70"/>
                      </a:lnTo>
                      <a:close/>
                      <a:moveTo>
                        <a:pt x="46" y="64"/>
                      </a:moveTo>
                      <a:lnTo>
                        <a:pt x="46" y="42"/>
                      </a:lnTo>
                      <a:lnTo>
                        <a:pt x="42" y="42"/>
                      </a:lnTo>
                      <a:lnTo>
                        <a:pt x="38" y="42"/>
                      </a:lnTo>
                      <a:lnTo>
                        <a:pt x="32" y="44"/>
                      </a:lnTo>
                      <a:lnTo>
                        <a:pt x="24" y="46"/>
                      </a:lnTo>
                      <a:lnTo>
                        <a:pt x="18" y="48"/>
                      </a:lnTo>
                      <a:lnTo>
                        <a:pt x="16" y="52"/>
                      </a:lnTo>
                      <a:lnTo>
                        <a:pt x="14" y="58"/>
                      </a:lnTo>
                      <a:lnTo>
                        <a:pt x="16" y="64"/>
                      </a:lnTo>
                      <a:lnTo>
                        <a:pt x="18" y="68"/>
                      </a:lnTo>
                      <a:lnTo>
                        <a:pt x="22" y="70"/>
                      </a:lnTo>
                      <a:lnTo>
                        <a:pt x="28" y="72"/>
                      </a:lnTo>
                      <a:lnTo>
                        <a:pt x="34" y="70"/>
                      </a:lnTo>
                      <a:lnTo>
                        <a:pt x="40" y="68"/>
                      </a:lnTo>
                      <a:lnTo>
                        <a:pt x="46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12" name="Freeform 32"/>
                <p:cNvSpPr>
                  <a:spLocks/>
                </p:cNvSpPr>
                <p:nvPr/>
              </p:nvSpPr>
              <p:spPr bwMode="auto">
                <a:xfrm>
                  <a:off x="1060" y="3112"/>
                  <a:ext cx="38" cy="96"/>
                </a:xfrm>
                <a:custGeom>
                  <a:avLst/>
                  <a:gdLst>
                    <a:gd name="T0" fmla="*/ 36 w 38"/>
                    <a:gd name="T1" fmla="*/ 96 h 96"/>
                    <a:gd name="T2" fmla="*/ 32 w 38"/>
                    <a:gd name="T3" fmla="*/ 96 h 96"/>
                    <a:gd name="T4" fmla="*/ 28 w 38"/>
                    <a:gd name="T5" fmla="*/ 96 h 96"/>
                    <a:gd name="T6" fmla="*/ 20 w 38"/>
                    <a:gd name="T7" fmla="*/ 96 h 96"/>
                    <a:gd name="T8" fmla="*/ 16 w 38"/>
                    <a:gd name="T9" fmla="*/ 94 h 96"/>
                    <a:gd name="T10" fmla="*/ 12 w 38"/>
                    <a:gd name="T11" fmla="*/ 88 h 96"/>
                    <a:gd name="T12" fmla="*/ 8 w 38"/>
                    <a:gd name="T13" fmla="*/ 82 h 96"/>
                    <a:gd name="T14" fmla="*/ 8 w 38"/>
                    <a:gd name="T15" fmla="*/ 74 h 96"/>
                    <a:gd name="T16" fmla="*/ 8 w 38"/>
                    <a:gd name="T17" fmla="*/ 26 h 96"/>
                    <a:gd name="T18" fmla="*/ 0 w 38"/>
                    <a:gd name="T19" fmla="*/ 26 h 96"/>
                    <a:gd name="T20" fmla="*/ 0 w 38"/>
                    <a:gd name="T21" fmla="*/ 16 h 96"/>
                    <a:gd name="T22" fmla="*/ 8 w 38"/>
                    <a:gd name="T23" fmla="*/ 16 h 96"/>
                    <a:gd name="T24" fmla="*/ 8 w 38"/>
                    <a:gd name="T25" fmla="*/ 2 h 96"/>
                    <a:gd name="T26" fmla="*/ 22 w 38"/>
                    <a:gd name="T27" fmla="*/ 0 h 96"/>
                    <a:gd name="T28" fmla="*/ 22 w 38"/>
                    <a:gd name="T29" fmla="*/ 16 h 96"/>
                    <a:gd name="T30" fmla="*/ 38 w 38"/>
                    <a:gd name="T31" fmla="*/ 16 h 96"/>
                    <a:gd name="T32" fmla="*/ 38 w 38"/>
                    <a:gd name="T33" fmla="*/ 26 h 96"/>
                    <a:gd name="T34" fmla="*/ 22 w 38"/>
                    <a:gd name="T35" fmla="*/ 26 h 96"/>
                    <a:gd name="T36" fmla="*/ 22 w 38"/>
                    <a:gd name="T37" fmla="*/ 70 h 96"/>
                    <a:gd name="T38" fmla="*/ 22 w 38"/>
                    <a:gd name="T39" fmla="*/ 76 h 96"/>
                    <a:gd name="T40" fmla="*/ 24 w 38"/>
                    <a:gd name="T41" fmla="*/ 80 h 96"/>
                    <a:gd name="T42" fmla="*/ 24 w 38"/>
                    <a:gd name="T43" fmla="*/ 84 h 96"/>
                    <a:gd name="T44" fmla="*/ 26 w 38"/>
                    <a:gd name="T45" fmla="*/ 86 h 96"/>
                    <a:gd name="T46" fmla="*/ 30 w 38"/>
                    <a:gd name="T47" fmla="*/ 86 h 96"/>
                    <a:gd name="T48" fmla="*/ 34 w 38"/>
                    <a:gd name="T49" fmla="*/ 86 h 96"/>
                    <a:gd name="T50" fmla="*/ 36 w 38"/>
                    <a:gd name="T51" fmla="*/ 86 h 96"/>
                    <a:gd name="T52" fmla="*/ 36 w 38"/>
                    <a:gd name="T53" fmla="*/ 96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" h="96">
                      <a:moveTo>
                        <a:pt x="36" y="96"/>
                      </a:moveTo>
                      <a:lnTo>
                        <a:pt x="32" y="96"/>
                      </a:lnTo>
                      <a:lnTo>
                        <a:pt x="28" y="96"/>
                      </a:lnTo>
                      <a:lnTo>
                        <a:pt x="20" y="96"/>
                      </a:lnTo>
                      <a:lnTo>
                        <a:pt x="16" y="94"/>
                      </a:lnTo>
                      <a:lnTo>
                        <a:pt x="12" y="88"/>
                      </a:lnTo>
                      <a:lnTo>
                        <a:pt x="8" y="82"/>
                      </a:lnTo>
                      <a:lnTo>
                        <a:pt x="8" y="74"/>
                      </a:lnTo>
                      <a:lnTo>
                        <a:pt x="8" y="26"/>
                      </a:lnTo>
                      <a:lnTo>
                        <a:pt x="0" y="26"/>
                      </a:lnTo>
                      <a:lnTo>
                        <a:pt x="0" y="16"/>
                      </a:lnTo>
                      <a:lnTo>
                        <a:pt x="8" y="16"/>
                      </a:lnTo>
                      <a:lnTo>
                        <a:pt x="8" y="2"/>
                      </a:lnTo>
                      <a:lnTo>
                        <a:pt x="22" y="0"/>
                      </a:lnTo>
                      <a:lnTo>
                        <a:pt x="22" y="16"/>
                      </a:lnTo>
                      <a:lnTo>
                        <a:pt x="38" y="16"/>
                      </a:lnTo>
                      <a:lnTo>
                        <a:pt x="38" y="26"/>
                      </a:lnTo>
                      <a:lnTo>
                        <a:pt x="22" y="26"/>
                      </a:lnTo>
                      <a:lnTo>
                        <a:pt x="22" y="70"/>
                      </a:lnTo>
                      <a:lnTo>
                        <a:pt x="22" y="76"/>
                      </a:lnTo>
                      <a:lnTo>
                        <a:pt x="24" y="80"/>
                      </a:lnTo>
                      <a:lnTo>
                        <a:pt x="24" y="84"/>
                      </a:lnTo>
                      <a:lnTo>
                        <a:pt x="26" y="86"/>
                      </a:lnTo>
                      <a:lnTo>
                        <a:pt x="30" y="86"/>
                      </a:lnTo>
                      <a:lnTo>
                        <a:pt x="34" y="86"/>
                      </a:lnTo>
                      <a:lnTo>
                        <a:pt x="36" y="86"/>
                      </a:lnTo>
                      <a:lnTo>
                        <a:pt x="36" y="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13" name="Freeform 33"/>
                <p:cNvSpPr>
                  <a:spLocks noEditPoints="1"/>
                </p:cNvSpPr>
                <p:nvPr/>
              </p:nvSpPr>
              <p:spPr bwMode="auto">
                <a:xfrm>
                  <a:off x="1108" y="3098"/>
                  <a:ext cx="16" cy="110"/>
                </a:xfrm>
                <a:custGeom>
                  <a:avLst/>
                  <a:gdLst>
                    <a:gd name="T0" fmla="*/ 0 w 16"/>
                    <a:gd name="T1" fmla="*/ 110 h 110"/>
                    <a:gd name="T2" fmla="*/ 0 w 16"/>
                    <a:gd name="T3" fmla="*/ 30 h 110"/>
                    <a:gd name="T4" fmla="*/ 16 w 16"/>
                    <a:gd name="T5" fmla="*/ 30 h 110"/>
                    <a:gd name="T6" fmla="*/ 16 w 16"/>
                    <a:gd name="T7" fmla="*/ 110 h 110"/>
                    <a:gd name="T8" fmla="*/ 0 w 16"/>
                    <a:gd name="T9" fmla="*/ 110 h 110"/>
                    <a:gd name="T10" fmla="*/ 0 w 16"/>
                    <a:gd name="T11" fmla="*/ 16 h 110"/>
                    <a:gd name="T12" fmla="*/ 0 w 16"/>
                    <a:gd name="T13" fmla="*/ 0 h 110"/>
                    <a:gd name="T14" fmla="*/ 16 w 16"/>
                    <a:gd name="T15" fmla="*/ 0 h 110"/>
                    <a:gd name="T16" fmla="*/ 16 w 16"/>
                    <a:gd name="T17" fmla="*/ 16 h 110"/>
                    <a:gd name="T18" fmla="*/ 0 w 16"/>
                    <a:gd name="T19" fmla="*/ 16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110">
                      <a:moveTo>
                        <a:pt x="0" y="110"/>
                      </a:moveTo>
                      <a:lnTo>
                        <a:pt x="0" y="30"/>
                      </a:lnTo>
                      <a:lnTo>
                        <a:pt x="16" y="30"/>
                      </a:lnTo>
                      <a:lnTo>
                        <a:pt x="16" y="110"/>
                      </a:lnTo>
                      <a:lnTo>
                        <a:pt x="0" y="110"/>
                      </a:lnTo>
                      <a:close/>
                      <a:moveTo>
                        <a:pt x="0" y="16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14" name="Freeform 34"/>
                <p:cNvSpPr>
                  <a:spLocks noEditPoints="1"/>
                </p:cNvSpPr>
                <p:nvPr/>
              </p:nvSpPr>
              <p:spPr bwMode="auto">
                <a:xfrm>
                  <a:off x="1138" y="3126"/>
                  <a:ext cx="70" cy="82"/>
                </a:xfrm>
                <a:custGeom>
                  <a:avLst/>
                  <a:gdLst>
                    <a:gd name="T0" fmla="*/ 36 w 70"/>
                    <a:gd name="T1" fmla="*/ 0 h 82"/>
                    <a:gd name="T2" fmla="*/ 46 w 70"/>
                    <a:gd name="T3" fmla="*/ 2 h 82"/>
                    <a:gd name="T4" fmla="*/ 54 w 70"/>
                    <a:gd name="T5" fmla="*/ 4 h 82"/>
                    <a:gd name="T6" fmla="*/ 62 w 70"/>
                    <a:gd name="T7" fmla="*/ 12 h 82"/>
                    <a:gd name="T8" fmla="*/ 66 w 70"/>
                    <a:gd name="T9" fmla="*/ 20 h 82"/>
                    <a:gd name="T10" fmla="*/ 70 w 70"/>
                    <a:gd name="T11" fmla="*/ 30 h 82"/>
                    <a:gd name="T12" fmla="*/ 70 w 70"/>
                    <a:gd name="T13" fmla="*/ 42 h 82"/>
                    <a:gd name="T14" fmla="*/ 70 w 70"/>
                    <a:gd name="T15" fmla="*/ 50 h 82"/>
                    <a:gd name="T16" fmla="*/ 68 w 70"/>
                    <a:gd name="T17" fmla="*/ 58 h 82"/>
                    <a:gd name="T18" fmla="*/ 66 w 70"/>
                    <a:gd name="T19" fmla="*/ 66 h 82"/>
                    <a:gd name="T20" fmla="*/ 62 w 70"/>
                    <a:gd name="T21" fmla="*/ 72 h 82"/>
                    <a:gd name="T22" fmla="*/ 56 w 70"/>
                    <a:gd name="T23" fmla="*/ 76 h 82"/>
                    <a:gd name="T24" fmla="*/ 50 w 70"/>
                    <a:gd name="T25" fmla="*/ 80 h 82"/>
                    <a:gd name="T26" fmla="*/ 42 w 70"/>
                    <a:gd name="T27" fmla="*/ 82 h 82"/>
                    <a:gd name="T28" fmla="*/ 36 w 70"/>
                    <a:gd name="T29" fmla="*/ 82 h 82"/>
                    <a:gd name="T30" fmla="*/ 26 w 70"/>
                    <a:gd name="T31" fmla="*/ 82 h 82"/>
                    <a:gd name="T32" fmla="*/ 18 w 70"/>
                    <a:gd name="T33" fmla="*/ 78 h 82"/>
                    <a:gd name="T34" fmla="*/ 12 w 70"/>
                    <a:gd name="T35" fmla="*/ 74 h 82"/>
                    <a:gd name="T36" fmla="*/ 4 w 70"/>
                    <a:gd name="T37" fmla="*/ 60 h 82"/>
                    <a:gd name="T38" fmla="*/ 0 w 70"/>
                    <a:gd name="T39" fmla="*/ 42 h 82"/>
                    <a:gd name="T40" fmla="*/ 0 w 70"/>
                    <a:gd name="T41" fmla="*/ 32 h 82"/>
                    <a:gd name="T42" fmla="*/ 2 w 70"/>
                    <a:gd name="T43" fmla="*/ 24 h 82"/>
                    <a:gd name="T44" fmla="*/ 6 w 70"/>
                    <a:gd name="T45" fmla="*/ 18 h 82"/>
                    <a:gd name="T46" fmla="*/ 10 w 70"/>
                    <a:gd name="T47" fmla="*/ 12 h 82"/>
                    <a:gd name="T48" fmla="*/ 14 w 70"/>
                    <a:gd name="T49" fmla="*/ 6 h 82"/>
                    <a:gd name="T50" fmla="*/ 20 w 70"/>
                    <a:gd name="T51" fmla="*/ 2 h 82"/>
                    <a:gd name="T52" fmla="*/ 28 w 70"/>
                    <a:gd name="T53" fmla="*/ 0 h 82"/>
                    <a:gd name="T54" fmla="*/ 36 w 70"/>
                    <a:gd name="T55" fmla="*/ 0 h 82"/>
                    <a:gd name="T56" fmla="*/ 36 w 70"/>
                    <a:gd name="T57" fmla="*/ 10 h 82"/>
                    <a:gd name="T58" fmla="*/ 30 w 70"/>
                    <a:gd name="T59" fmla="*/ 12 h 82"/>
                    <a:gd name="T60" fmla="*/ 24 w 70"/>
                    <a:gd name="T61" fmla="*/ 14 h 82"/>
                    <a:gd name="T62" fmla="*/ 20 w 70"/>
                    <a:gd name="T63" fmla="*/ 18 h 82"/>
                    <a:gd name="T64" fmla="*/ 18 w 70"/>
                    <a:gd name="T65" fmla="*/ 24 h 82"/>
                    <a:gd name="T66" fmla="*/ 16 w 70"/>
                    <a:gd name="T67" fmla="*/ 32 h 82"/>
                    <a:gd name="T68" fmla="*/ 16 w 70"/>
                    <a:gd name="T69" fmla="*/ 42 h 82"/>
                    <a:gd name="T70" fmla="*/ 16 w 70"/>
                    <a:gd name="T71" fmla="*/ 50 h 82"/>
                    <a:gd name="T72" fmla="*/ 18 w 70"/>
                    <a:gd name="T73" fmla="*/ 58 h 82"/>
                    <a:gd name="T74" fmla="*/ 20 w 70"/>
                    <a:gd name="T75" fmla="*/ 64 h 82"/>
                    <a:gd name="T76" fmla="*/ 24 w 70"/>
                    <a:gd name="T77" fmla="*/ 68 h 82"/>
                    <a:gd name="T78" fmla="*/ 30 w 70"/>
                    <a:gd name="T79" fmla="*/ 72 h 82"/>
                    <a:gd name="T80" fmla="*/ 36 w 70"/>
                    <a:gd name="T81" fmla="*/ 72 h 82"/>
                    <a:gd name="T82" fmla="*/ 42 w 70"/>
                    <a:gd name="T83" fmla="*/ 72 h 82"/>
                    <a:gd name="T84" fmla="*/ 46 w 70"/>
                    <a:gd name="T85" fmla="*/ 68 h 82"/>
                    <a:gd name="T86" fmla="*/ 50 w 70"/>
                    <a:gd name="T87" fmla="*/ 64 h 82"/>
                    <a:gd name="T88" fmla="*/ 54 w 70"/>
                    <a:gd name="T89" fmla="*/ 58 h 82"/>
                    <a:gd name="T90" fmla="*/ 54 w 70"/>
                    <a:gd name="T91" fmla="*/ 50 h 82"/>
                    <a:gd name="T92" fmla="*/ 56 w 70"/>
                    <a:gd name="T93" fmla="*/ 42 h 82"/>
                    <a:gd name="T94" fmla="*/ 54 w 70"/>
                    <a:gd name="T95" fmla="*/ 32 h 82"/>
                    <a:gd name="T96" fmla="*/ 54 w 70"/>
                    <a:gd name="T97" fmla="*/ 24 h 82"/>
                    <a:gd name="T98" fmla="*/ 50 w 70"/>
                    <a:gd name="T99" fmla="*/ 18 h 82"/>
                    <a:gd name="T100" fmla="*/ 46 w 70"/>
                    <a:gd name="T101" fmla="*/ 14 h 82"/>
                    <a:gd name="T102" fmla="*/ 42 w 70"/>
                    <a:gd name="T103" fmla="*/ 12 h 82"/>
                    <a:gd name="T104" fmla="*/ 36 w 70"/>
                    <a:gd name="T105" fmla="*/ 1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70" h="82">
                      <a:moveTo>
                        <a:pt x="36" y="0"/>
                      </a:moveTo>
                      <a:lnTo>
                        <a:pt x="46" y="2"/>
                      </a:lnTo>
                      <a:lnTo>
                        <a:pt x="54" y="4"/>
                      </a:lnTo>
                      <a:lnTo>
                        <a:pt x="62" y="12"/>
                      </a:lnTo>
                      <a:lnTo>
                        <a:pt x="66" y="20"/>
                      </a:lnTo>
                      <a:lnTo>
                        <a:pt x="70" y="30"/>
                      </a:lnTo>
                      <a:lnTo>
                        <a:pt x="70" y="42"/>
                      </a:lnTo>
                      <a:lnTo>
                        <a:pt x="70" y="50"/>
                      </a:lnTo>
                      <a:lnTo>
                        <a:pt x="68" y="58"/>
                      </a:lnTo>
                      <a:lnTo>
                        <a:pt x="66" y="66"/>
                      </a:lnTo>
                      <a:lnTo>
                        <a:pt x="62" y="72"/>
                      </a:lnTo>
                      <a:lnTo>
                        <a:pt x="56" y="76"/>
                      </a:lnTo>
                      <a:lnTo>
                        <a:pt x="50" y="80"/>
                      </a:lnTo>
                      <a:lnTo>
                        <a:pt x="42" y="82"/>
                      </a:lnTo>
                      <a:lnTo>
                        <a:pt x="36" y="82"/>
                      </a:lnTo>
                      <a:lnTo>
                        <a:pt x="26" y="82"/>
                      </a:lnTo>
                      <a:lnTo>
                        <a:pt x="18" y="78"/>
                      </a:lnTo>
                      <a:lnTo>
                        <a:pt x="12" y="74"/>
                      </a:lnTo>
                      <a:lnTo>
                        <a:pt x="4" y="60"/>
                      </a:lnTo>
                      <a:lnTo>
                        <a:pt x="0" y="42"/>
                      </a:lnTo>
                      <a:lnTo>
                        <a:pt x="0" y="32"/>
                      </a:lnTo>
                      <a:lnTo>
                        <a:pt x="2" y="24"/>
                      </a:lnTo>
                      <a:lnTo>
                        <a:pt x="6" y="18"/>
                      </a:lnTo>
                      <a:lnTo>
                        <a:pt x="10" y="12"/>
                      </a:lnTo>
                      <a:lnTo>
                        <a:pt x="14" y="6"/>
                      </a:lnTo>
                      <a:lnTo>
                        <a:pt x="20" y="2"/>
                      </a:lnTo>
                      <a:lnTo>
                        <a:pt x="28" y="0"/>
                      </a:lnTo>
                      <a:lnTo>
                        <a:pt x="36" y="0"/>
                      </a:lnTo>
                      <a:close/>
                      <a:moveTo>
                        <a:pt x="36" y="10"/>
                      </a:moveTo>
                      <a:lnTo>
                        <a:pt x="30" y="12"/>
                      </a:lnTo>
                      <a:lnTo>
                        <a:pt x="24" y="14"/>
                      </a:lnTo>
                      <a:lnTo>
                        <a:pt x="20" y="18"/>
                      </a:lnTo>
                      <a:lnTo>
                        <a:pt x="18" y="24"/>
                      </a:lnTo>
                      <a:lnTo>
                        <a:pt x="16" y="32"/>
                      </a:lnTo>
                      <a:lnTo>
                        <a:pt x="16" y="42"/>
                      </a:lnTo>
                      <a:lnTo>
                        <a:pt x="16" y="50"/>
                      </a:lnTo>
                      <a:lnTo>
                        <a:pt x="18" y="58"/>
                      </a:lnTo>
                      <a:lnTo>
                        <a:pt x="20" y="64"/>
                      </a:lnTo>
                      <a:lnTo>
                        <a:pt x="24" y="68"/>
                      </a:lnTo>
                      <a:lnTo>
                        <a:pt x="30" y="72"/>
                      </a:lnTo>
                      <a:lnTo>
                        <a:pt x="36" y="72"/>
                      </a:lnTo>
                      <a:lnTo>
                        <a:pt x="42" y="72"/>
                      </a:lnTo>
                      <a:lnTo>
                        <a:pt x="46" y="68"/>
                      </a:lnTo>
                      <a:lnTo>
                        <a:pt x="50" y="64"/>
                      </a:lnTo>
                      <a:lnTo>
                        <a:pt x="54" y="58"/>
                      </a:lnTo>
                      <a:lnTo>
                        <a:pt x="54" y="50"/>
                      </a:lnTo>
                      <a:lnTo>
                        <a:pt x="56" y="42"/>
                      </a:lnTo>
                      <a:lnTo>
                        <a:pt x="54" y="32"/>
                      </a:lnTo>
                      <a:lnTo>
                        <a:pt x="54" y="24"/>
                      </a:lnTo>
                      <a:lnTo>
                        <a:pt x="50" y="18"/>
                      </a:lnTo>
                      <a:lnTo>
                        <a:pt x="46" y="14"/>
                      </a:lnTo>
                      <a:lnTo>
                        <a:pt x="42" y="12"/>
                      </a:lnTo>
                      <a:lnTo>
                        <a:pt x="3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15" name="Freeform 35"/>
                <p:cNvSpPr>
                  <a:spLocks/>
                </p:cNvSpPr>
                <p:nvPr/>
              </p:nvSpPr>
              <p:spPr bwMode="auto">
                <a:xfrm>
                  <a:off x="1228" y="3126"/>
                  <a:ext cx="62" cy="82"/>
                </a:xfrm>
                <a:custGeom>
                  <a:avLst/>
                  <a:gdLst>
                    <a:gd name="T0" fmla="*/ 0 w 62"/>
                    <a:gd name="T1" fmla="*/ 82 h 82"/>
                    <a:gd name="T2" fmla="*/ 0 w 62"/>
                    <a:gd name="T3" fmla="*/ 2 h 82"/>
                    <a:gd name="T4" fmla="*/ 14 w 62"/>
                    <a:gd name="T5" fmla="*/ 2 h 82"/>
                    <a:gd name="T6" fmla="*/ 14 w 62"/>
                    <a:gd name="T7" fmla="*/ 16 h 82"/>
                    <a:gd name="T8" fmla="*/ 20 w 62"/>
                    <a:gd name="T9" fmla="*/ 10 h 82"/>
                    <a:gd name="T10" fmla="*/ 24 w 62"/>
                    <a:gd name="T11" fmla="*/ 6 h 82"/>
                    <a:gd name="T12" fmla="*/ 32 w 62"/>
                    <a:gd name="T13" fmla="*/ 2 h 82"/>
                    <a:gd name="T14" fmla="*/ 42 w 62"/>
                    <a:gd name="T15" fmla="*/ 0 h 82"/>
                    <a:gd name="T16" fmla="*/ 48 w 62"/>
                    <a:gd name="T17" fmla="*/ 0 h 82"/>
                    <a:gd name="T18" fmla="*/ 54 w 62"/>
                    <a:gd name="T19" fmla="*/ 4 h 82"/>
                    <a:gd name="T20" fmla="*/ 58 w 62"/>
                    <a:gd name="T21" fmla="*/ 8 h 82"/>
                    <a:gd name="T22" fmla="*/ 60 w 62"/>
                    <a:gd name="T23" fmla="*/ 16 h 82"/>
                    <a:gd name="T24" fmla="*/ 62 w 62"/>
                    <a:gd name="T25" fmla="*/ 24 h 82"/>
                    <a:gd name="T26" fmla="*/ 62 w 62"/>
                    <a:gd name="T27" fmla="*/ 82 h 82"/>
                    <a:gd name="T28" fmla="*/ 46 w 62"/>
                    <a:gd name="T29" fmla="*/ 82 h 82"/>
                    <a:gd name="T30" fmla="*/ 46 w 62"/>
                    <a:gd name="T31" fmla="*/ 28 h 82"/>
                    <a:gd name="T32" fmla="*/ 46 w 62"/>
                    <a:gd name="T33" fmla="*/ 22 h 82"/>
                    <a:gd name="T34" fmla="*/ 46 w 62"/>
                    <a:gd name="T35" fmla="*/ 18 h 82"/>
                    <a:gd name="T36" fmla="*/ 44 w 62"/>
                    <a:gd name="T37" fmla="*/ 16 h 82"/>
                    <a:gd name="T38" fmla="*/ 42 w 62"/>
                    <a:gd name="T39" fmla="*/ 14 h 82"/>
                    <a:gd name="T40" fmla="*/ 38 w 62"/>
                    <a:gd name="T41" fmla="*/ 12 h 82"/>
                    <a:gd name="T42" fmla="*/ 32 w 62"/>
                    <a:gd name="T43" fmla="*/ 14 h 82"/>
                    <a:gd name="T44" fmla="*/ 26 w 62"/>
                    <a:gd name="T45" fmla="*/ 16 h 82"/>
                    <a:gd name="T46" fmla="*/ 20 w 62"/>
                    <a:gd name="T47" fmla="*/ 22 h 82"/>
                    <a:gd name="T48" fmla="*/ 14 w 62"/>
                    <a:gd name="T49" fmla="*/ 30 h 82"/>
                    <a:gd name="T50" fmla="*/ 14 w 62"/>
                    <a:gd name="T51" fmla="*/ 82 h 82"/>
                    <a:gd name="T52" fmla="*/ 0 w 62"/>
                    <a:gd name="T53" fmla="*/ 82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2" h="82">
                      <a:moveTo>
                        <a:pt x="0" y="82"/>
                      </a:moveTo>
                      <a:lnTo>
                        <a:pt x="0" y="2"/>
                      </a:lnTo>
                      <a:lnTo>
                        <a:pt x="14" y="2"/>
                      </a:lnTo>
                      <a:lnTo>
                        <a:pt x="14" y="16"/>
                      </a:lnTo>
                      <a:lnTo>
                        <a:pt x="20" y="10"/>
                      </a:lnTo>
                      <a:lnTo>
                        <a:pt x="24" y="6"/>
                      </a:lnTo>
                      <a:lnTo>
                        <a:pt x="32" y="2"/>
                      </a:lnTo>
                      <a:lnTo>
                        <a:pt x="42" y="0"/>
                      </a:lnTo>
                      <a:lnTo>
                        <a:pt x="48" y="0"/>
                      </a:lnTo>
                      <a:lnTo>
                        <a:pt x="54" y="4"/>
                      </a:lnTo>
                      <a:lnTo>
                        <a:pt x="58" y="8"/>
                      </a:lnTo>
                      <a:lnTo>
                        <a:pt x="60" y="16"/>
                      </a:lnTo>
                      <a:lnTo>
                        <a:pt x="62" y="24"/>
                      </a:lnTo>
                      <a:lnTo>
                        <a:pt x="62" y="82"/>
                      </a:lnTo>
                      <a:lnTo>
                        <a:pt x="46" y="82"/>
                      </a:lnTo>
                      <a:lnTo>
                        <a:pt x="46" y="28"/>
                      </a:lnTo>
                      <a:lnTo>
                        <a:pt x="46" y="22"/>
                      </a:lnTo>
                      <a:lnTo>
                        <a:pt x="46" y="18"/>
                      </a:lnTo>
                      <a:lnTo>
                        <a:pt x="44" y="16"/>
                      </a:lnTo>
                      <a:lnTo>
                        <a:pt x="42" y="14"/>
                      </a:lnTo>
                      <a:lnTo>
                        <a:pt x="38" y="12"/>
                      </a:lnTo>
                      <a:lnTo>
                        <a:pt x="32" y="14"/>
                      </a:lnTo>
                      <a:lnTo>
                        <a:pt x="26" y="16"/>
                      </a:lnTo>
                      <a:lnTo>
                        <a:pt x="20" y="22"/>
                      </a:lnTo>
                      <a:lnTo>
                        <a:pt x="14" y="30"/>
                      </a:lnTo>
                      <a:lnTo>
                        <a:pt x="14" y="82"/>
                      </a:lnTo>
                      <a:lnTo>
                        <a:pt x="0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16" name="Freeform 36"/>
                <p:cNvSpPr>
                  <a:spLocks/>
                </p:cNvSpPr>
                <p:nvPr/>
              </p:nvSpPr>
              <p:spPr bwMode="auto">
                <a:xfrm>
                  <a:off x="602" y="3268"/>
                  <a:ext cx="82" cy="114"/>
                </a:xfrm>
                <a:custGeom>
                  <a:avLst/>
                  <a:gdLst>
                    <a:gd name="T0" fmla="*/ 0 w 82"/>
                    <a:gd name="T1" fmla="*/ 108 h 114"/>
                    <a:gd name="T2" fmla="*/ 0 w 82"/>
                    <a:gd name="T3" fmla="*/ 92 h 114"/>
                    <a:gd name="T4" fmla="*/ 20 w 82"/>
                    <a:gd name="T5" fmla="*/ 100 h 114"/>
                    <a:gd name="T6" fmla="*/ 42 w 82"/>
                    <a:gd name="T7" fmla="*/ 104 h 114"/>
                    <a:gd name="T8" fmla="*/ 50 w 82"/>
                    <a:gd name="T9" fmla="*/ 102 h 114"/>
                    <a:gd name="T10" fmla="*/ 56 w 82"/>
                    <a:gd name="T11" fmla="*/ 100 h 114"/>
                    <a:gd name="T12" fmla="*/ 62 w 82"/>
                    <a:gd name="T13" fmla="*/ 96 h 114"/>
                    <a:gd name="T14" fmla="*/ 64 w 82"/>
                    <a:gd name="T15" fmla="*/ 92 h 114"/>
                    <a:gd name="T16" fmla="*/ 66 w 82"/>
                    <a:gd name="T17" fmla="*/ 86 h 114"/>
                    <a:gd name="T18" fmla="*/ 64 w 82"/>
                    <a:gd name="T19" fmla="*/ 80 h 114"/>
                    <a:gd name="T20" fmla="*/ 62 w 82"/>
                    <a:gd name="T21" fmla="*/ 76 h 114"/>
                    <a:gd name="T22" fmla="*/ 60 w 82"/>
                    <a:gd name="T23" fmla="*/ 72 h 114"/>
                    <a:gd name="T24" fmla="*/ 52 w 82"/>
                    <a:gd name="T25" fmla="*/ 68 h 114"/>
                    <a:gd name="T26" fmla="*/ 42 w 82"/>
                    <a:gd name="T27" fmla="*/ 66 h 114"/>
                    <a:gd name="T28" fmla="*/ 28 w 82"/>
                    <a:gd name="T29" fmla="*/ 60 h 114"/>
                    <a:gd name="T30" fmla="*/ 18 w 82"/>
                    <a:gd name="T31" fmla="*/ 56 h 114"/>
                    <a:gd name="T32" fmla="*/ 10 w 82"/>
                    <a:gd name="T33" fmla="*/ 52 h 114"/>
                    <a:gd name="T34" fmla="*/ 4 w 82"/>
                    <a:gd name="T35" fmla="*/ 46 h 114"/>
                    <a:gd name="T36" fmla="*/ 0 w 82"/>
                    <a:gd name="T37" fmla="*/ 38 h 114"/>
                    <a:gd name="T38" fmla="*/ 0 w 82"/>
                    <a:gd name="T39" fmla="*/ 30 h 114"/>
                    <a:gd name="T40" fmla="*/ 4 w 82"/>
                    <a:gd name="T41" fmla="*/ 14 h 114"/>
                    <a:gd name="T42" fmla="*/ 18 w 82"/>
                    <a:gd name="T43" fmla="*/ 4 h 114"/>
                    <a:gd name="T44" fmla="*/ 40 w 82"/>
                    <a:gd name="T45" fmla="*/ 0 h 114"/>
                    <a:gd name="T46" fmla="*/ 56 w 82"/>
                    <a:gd name="T47" fmla="*/ 2 h 114"/>
                    <a:gd name="T48" fmla="*/ 74 w 82"/>
                    <a:gd name="T49" fmla="*/ 6 h 114"/>
                    <a:gd name="T50" fmla="*/ 74 w 82"/>
                    <a:gd name="T51" fmla="*/ 20 h 114"/>
                    <a:gd name="T52" fmla="*/ 56 w 82"/>
                    <a:gd name="T53" fmla="*/ 14 h 114"/>
                    <a:gd name="T54" fmla="*/ 38 w 82"/>
                    <a:gd name="T55" fmla="*/ 12 h 114"/>
                    <a:gd name="T56" fmla="*/ 30 w 82"/>
                    <a:gd name="T57" fmla="*/ 14 h 114"/>
                    <a:gd name="T58" fmla="*/ 24 w 82"/>
                    <a:gd name="T59" fmla="*/ 14 h 114"/>
                    <a:gd name="T60" fmla="*/ 18 w 82"/>
                    <a:gd name="T61" fmla="*/ 18 h 114"/>
                    <a:gd name="T62" fmla="*/ 16 w 82"/>
                    <a:gd name="T63" fmla="*/ 22 h 114"/>
                    <a:gd name="T64" fmla="*/ 14 w 82"/>
                    <a:gd name="T65" fmla="*/ 28 h 114"/>
                    <a:gd name="T66" fmla="*/ 16 w 82"/>
                    <a:gd name="T67" fmla="*/ 34 h 114"/>
                    <a:gd name="T68" fmla="*/ 20 w 82"/>
                    <a:gd name="T69" fmla="*/ 38 h 114"/>
                    <a:gd name="T70" fmla="*/ 22 w 82"/>
                    <a:gd name="T71" fmla="*/ 42 h 114"/>
                    <a:gd name="T72" fmla="*/ 28 w 82"/>
                    <a:gd name="T73" fmla="*/ 44 h 114"/>
                    <a:gd name="T74" fmla="*/ 36 w 82"/>
                    <a:gd name="T75" fmla="*/ 46 h 114"/>
                    <a:gd name="T76" fmla="*/ 50 w 82"/>
                    <a:gd name="T77" fmla="*/ 52 h 114"/>
                    <a:gd name="T78" fmla="*/ 60 w 82"/>
                    <a:gd name="T79" fmla="*/ 56 h 114"/>
                    <a:gd name="T80" fmla="*/ 68 w 82"/>
                    <a:gd name="T81" fmla="*/ 60 h 114"/>
                    <a:gd name="T82" fmla="*/ 74 w 82"/>
                    <a:gd name="T83" fmla="*/ 64 h 114"/>
                    <a:gd name="T84" fmla="*/ 78 w 82"/>
                    <a:gd name="T85" fmla="*/ 70 h 114"/>
                    <a:gd name="T86" fmla="*/ 80 w 82"/>
                    <a:gd name="T87" fmla="*/ 76 h 114"/>
                    <a:gd name="T88" fmla="*/ 82 w 82"/>
                    <a:gd name="T89" fmla="*/ 84 h 114"/>
                    <a:gd name="T90" fmla="*/ 80 w 82"/>
                    <a:gd name="T91" fmla="*/ 92 h 114"/>
                    <a:gd name="T92" fmla="*/ 76 w 82"/>
                    <a:gd name="T93" fmla="*/ 100 h 114"/>
                    <a:gd name="T94" fmla="*/ 70 w 82"/>
                    <a:gd name="T95" fmla="*/ 106 h 114"/>
                    <a:gd name="T96" fmla="*/ 62 w 82"/>
                    <a:gd name="T97" fmla="*/ 110 h 114"/>
                    <a:gd name="T98" fmla="*/ 52 w 82"/>
                    <a:gd name="T99" fmla="*/ 114 h 114"/>
                    <a:gd name="T100" fmla="*/ 42 w 82"/>
                    <a:gd name="T101" fmla="*/ 114 h 114"/>
                    <a:gd name="T102" fmla="*/ 22 w 82"/>
                    <a:gd name="T103" fmla="*/ 112 h 114"/>
                    <a:gd name="T104" fmla="*/ 0 w 82"/>
                    <a:gd name="T105" fmla="*/ 108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2" h="114">
                      <a:moveTo>
                        <a:pt x="0" y="108"/>
                      </a:moveTo>
                      <a:lnTo>
                        <a:pt x="0" y="92"/>
                      </a:lnTo>
                      <a:lnTo>
                        <a:pt x="20" y="100"/>
                      </a:lnTo>
                      <a:lnTo>
                        <a:pt x="42" y="104"/>
                      </a:lnTo>
                      <a:lnTo>
                        <a:pt x="50" y="102"/>
                      </a:lnTo>
                      <a:lnTo>
                        <a:pt x="56" y="100"/>
                      </a:lnTo>
                      <a:lnTo>
                        <a:pt x="62" y="96"/>
                      </a:lnTo>
                      <a:lnTo>
                        <a:pt x="64" y="92"/>
                      </a:lnTo>
                      <a:lnTo>
                        <a:pt x="66" y="86"/>
                      </a:lnTo>
                      <a:lnTo>
                        <a:pt x="64" y="80"/>
                      </a:lnTo>
                      <a:lnTo>
                        <a:pt x="62" y="76"/>
                      </a:lnTo>
                      <a:lnTo>
                        <a:pt x="60" y="72"/>
                      </a:lnTo>
                      <a:lnTo>
                        <a:pt x="52" y="68"/>
                      </a:lnTo>
                      <a:lnTo>
                        <a:pt x="42" y="66"/>
                      </a:lnTo>
                      <a:lnTo>
                        <a:pt x="28" y="60"/>
                      </a:lnTo>
                      <a:lnTo>
                        <a:pt x="18" y="56"/>
                      </a:lnTo>
                      <a:lnTo>
                        <a:pt x="10" y="52"/>
                      </a:lnTo>
                      <a:lnTo>
                        <a:pt x="4" y="46"/>
                      </a:lnTo>
                      <a:lnTo>
                        <a:pt x="0" y="38"/>
                      </a:lnTo>
                      <a:lnTo>
                        <a:pt x="0" y="30"/>
                      </a:lnTo>
                      <a:lnTo>
                        <a:pt x="4" y="14"/>
                      </a:lnTo>
                      <a:lnTo>
                        <a:pt x="18" y="4"/>
                      </a:lnTo>
                      <a:lnTo>
                        <a:pt x="40" y="0"/>
                      </a:lnTo>
                      <a:lnTo>
                        <a:pt x="56" y="2"/>
                      </a:lnTo>
                      <a:lnTo>
                        <a:pt x="74" y="6"/>
                      </a:lnTo>
                      <a:lnTo>
                        <a:pt x="74" y="20"/>
                      </a:lnTo>
                      <a:lnTo>
                        <a:pt x="56" y="14"/>
                      </a:lnTo>
                      <a:lnTo>
                        <a:pt x="38" y="12"/>
                      </a:lnTo>
                      <a:lnTo>
                        <a:pt x="30" y="14"/>
                      </a:lnTo>
                      <a:lnTo>
                        <a:pt x="24" y="14"/>
                      </a:lnTo>
                      <a:lnTo>
                        <a:pt x="18" y="18"/>
                      </a:lnTo>
                      <a:lnTo>
                        <a:pt x="16" y="22"/>
                      </a:lnTo>
                      <a:lnTo>
                        <a:pt x="14" y="28"/>
                      </a:lnTo>
                      <a:lnTo>
                        <a:pt x="16" y="34"/>
                      </a:lnTo>
                      <a:lnTo>
                        <a:pt x="20" y="38"/>
                      </a:lnTo>
                      <a:lnTo>
                        <a:pt x="22" y="42"/>
                      </a:lnTo>
                      <a:lnTo>
                        <a:pt x="28" y="44"/>
                      </a:lnTo>
                      <a:lnTo>
                        <a:pt x="36" y="46"/>
                      </a:lnTo>
                      <a:lnTo>
                        <a:pt x="50" y="52"/>
                      </a:lnTo>
                      <a:lnTo>
                        <a:pt x="60" y="56"/>
                      </a:lnTo>
                      <a:lnTo>
                        <a:pt x="68" y="60"/>
                      </a:lnTo>
                      <a:lnTo>
                        <a:pt x="74" y="64"/>
                      </a:lnTo>
                      <a:lnTo>
                        <a:pt x="78" y="70"/>
                      </a:lnTo>
                      <a:lnTo>
                        <a:pt x="80" y="76"/>
                      </a:lnTo>
                      <a:lnTo>
                        <a:pt x="82" y="84"/>
                      </a:lnTo>
                      <a:lnTo>
                        <a:pt x="80" y="92"/>
                      </a:lnTo>
                      <a:lnTo>
                        <a:pt x="76" y="100"/>
                      </a:lnTo>
                      <a:lnTo>
                        <a:pt x="70" y="106"/>
                      </a:lnTo>
                      <a:lnTo>
                        <a:pt x="62" y="110"/>
                      </a:lnTo>
                      <a:lnTo>
                        <a:pt x="52" y="114"/>
                      </a:lnTo>
                      <a:lnTo>
                        <a:pt x="42" y="114"/>
                      </a:lnTo>
                      <a:lnTo>
                        <a:pt x="22" y="112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17" name="Freeform 37"/>
                <p:cNvSpPr>
                  <a:spLocks/>
                </p:cNvSpPr>
                <p:nvPr/>
              </p:nvSpPr>
              <p:spPr bwMode="auto">
                <a:xfrm>
                  <a:off x="692" y="3300"/>
                  <a:ext cx="72" cy="108"/>
                </a:xfrm>
                <a:custGeom>
                  <a:avLst/>
                  <a:gdLst>
                    <a:gd name="T0" fmla="*/ 28 w 72"/>
                    <a:gd name="T1" fmla="*/ 80 h 108"/>
                    <a:gd name="T2" fmla="*/ 0 w 72"/>
                    <a:gd name="T3" fmla="*/ 0 h 108"/>
                    <a:gd name="T4" fmla="*/ 14 w 72"/>
                    <a:gd name="T5" fmla="*/ 0 h 108"/>
                    <a:gd name="T6" fmla="*/ 36 w 72"/>
                    <a:gd name="T7" fmla="*/ 62 h 108"/>
                    <a:gd name="T8" fmla="*/ 60 w 72"/>
                    <a:gd name="T9" fmla="*/ 0 h 108"/>
                    <a:gd name="T10" fmla="*/ 72 w 72"/>
                    <a:gd name="T11" fmla="*/ 0 h 108"/>
                    <a:gd name="T12" fmla="*/ 30 w 72"/>
                    <a:gd name="T13" fmla="*/ 108 h 108"/>
                    <a:gd name="T14" fmla="*/ 16 w 72"/>
                    <a:gd name="T15" fmla="*/ 108 h 108"/>
                    <a:gd name="T16" fmla="*/ 28 w 72"/>
                    <a:gd name="T17" fmla="*/ 80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2" h="108">
                      <a:moveTo>
                        <a:pt x="28" y="80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36" y="62"/>
                      </a:lnTo>
                      <a:lnTo>
                        <a:pt x="60" y="0"/>
                      </a:lnTo>
                      <a:lnTo>
                        <a:pt x="72" y="0"/>
                      </a:lnTo>
                      <a:lnTo>
                        <a:pt x="30" y="108"/>
                      </a:lnTo>
                      <a:lnTo>
                        <a:pt x="16" y="108"/>
                      </a:lnTo>
                      <a:lnTo>
                        <a:pt x="28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18" name="Freeform 38"/>
                <p:cNvSpPr>
                  <a:spLocks/>
                </p:cNvSpPr>
                <p:nvPr/>
              </p:nvSpPr>
              <p:spPr bwMode="auto">
                <a:xfrm>
                  <a:off x="776" y="3298"/>
                  <a:ext cx="62" cy="82"/>
                </a:xfrm>
                <a:custGeom>
                  <a:avLst/>
                  <a:gdLst>
                    <a:gd name="T0" fmla="*/ 0 w 62"/>
                    <a:gd name="T1" fmla="*/ 82 h 82"/>
                    <a:gd name="T2" fmla="*/ 0 w 62"/>
                    <a:gd name="T3" fmla="*/ 2 h 82"/>
                    <a:gd name="T4" fmla="*/ 14 w 62"/>
                    <a:gd name="T5" fmla="*/ 2 h 82"/>
                    <a:gd name="T6" fmla="*/ 14 w 62"/>
                    <a:gd name="T7" fmla="*/ 18 h 82"/>
                    <a:gd name="T8" fmla="*/ 20 w 62"/>
                    <a:gd name="T9" fmla="*/ 10 h 82"/>
                    <a:gd name="T10" fmla="*/ 26 w 62"/>
                    <a:gd name="T11" fmla="*/ 6 h 82"/>
                    <a:gd name="T12" fmla="*/ 34 w 62"/>
                    <a:gd name="T13" fmla="*/ 2 h 82"/>
                    <a:gd name="T14" fmla="*/ 42 w 62"/>
                    <a:gd name="T15" fmla="*/ 0 h 82"/>
                    <a:gd name="T16" fmla="*/ 50 w 62"/>
                    <a:gd name="T17" fmla="*/ 2 h 82"/>
                    <a:gd name="T18" fmla="*/ 54 w 62"/>
                    <a:gd name="T19" fmla="*/ 4 h 82"/>
                    <a:gd name="T20" fmla="*/ 58 w 62"/>
                    <a:gd name="T21" fmla="*/ 10 h 82"/>
                    <a:gd name="T22" fmla="*/ 62 w 62"/>
                    <a:gd name="T23" fmla="*/ 16 h 82"/>
                    <a:gd name="T24" fmla="*/ 62 w 62"/>
                    <a:gd name="T25" fmla="*/ 24 h 82"/>
                    <a:gd name="T26" fmla="*/ 62 w 62"/>
                    <a:gd name="T27" fmla="*/ 82 h 82"/>
                    <a:gd name="T28" fmla="*/ 48 w 62"/>
                    <a:gd name="T29" fmla="*/ 82 h 82"/>
                    <a:gd name="T30" fmla="*/ 48 w 62"/>
                    <a:gd name="T31" fmla="*/ 30 h 82"/>
                    <a:gd name="T32" fmla="*/ 48 w 62"/>
                    <a:gd name="T33" fmla="*/ 24 h 82"/>
                    <a:gd name="T34" fmla="*/ 46 w 62"/>
                    <a:gd name="T35" fmla="*/ 20 h 82"/>
                    <a:gd name="T36" fmla="*/ 46 w 62"/>
                    <a:gd name="T37" fmla="*/ 16 h 82"/>
                    <a:gd name="T38" fmla="*/ 42 w 62"/>
                    <a:gd name="T39" fmla="*/ 14 h 82"/>
                    <a:gd name="T40" fmla="*/ 38 w 62"/>
                    <a:gd name="T41" fmla="*/ 14 h 82"/>
                    <a:gd name="T42" fmla="*/ 32 w 62"/>
                    <a:gd name="T43" fmla="*/ 14 h 82"/>
                    <a:gd name="T44" fmla="*/ 26 w 62"/>
                    <a:gd name="T45" fmla="*/ 18 h 82"/>
                    <a:gd name="T46" fmla="*/ 20 w 62"/>
                    <a:gd name="T47" fmla="*/ 22 h 82"/>
                    <a:gd name="T48" fmla="*/ 14 w 62"/>
                    <a:gd name="T49" fmla="*/ 30 h 82"/>
                    <a:gd name="T50" fmla="*/ 14 w 62"/>
                    <a:gd name="T51" fmla="*/ 82 h 82"/>
                    <a:gd name="T52" fmla="*/ 0 w 62"/>
                    <a:gd name="T53" fmla="*/ 82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2" h="82">
                      <a:moveTo>
                        <a:pt x="0" y="82"/>
                      </a:moveTo>
                      <a:lnTo>
                        <a:pt x="0" y="2"/>
                      </a:lnTo>
                      <a:lnTo>
                        <a:pt x="14" y="2"/>
                      </a:lnTo>
                      <a:lnTo>
                        <a:pt x="14" y="18"/>
                      </a:lnTo>
                      <a:lnTo>
                        <a:pt x="20" y="10"/>
                      </a:lnTo>
                      <a:lnTo>
                        <a:pt x="26" y="6"/>
                      </a:lnTo>
                      <a:lnTo>
                        <a:pt x="34" y="2"/>
                      </a:lnTo>
                      <a:lnTo>
                        <a:pt x="42" y="0"/>
                      </a:lnTo>
                      <a:lnTo>
                        <a:pt x="50" y="2"/>
                      </a:lnTo>
                      <a:lnTo>
                        <a:pt x="54" y="4"/>
                      </a:lnTo>
                      <a:lnTo>
                        <a:pt x="58" y="10"/>
                      </a:lnTo>
                      <a:lnTo>
                        <a:pt x="62" y="16"/>
                      </a:lnTo>
                      <a:lnTo>
                        <a:pt x="62" y="24"/>
                      </a:lnTo>
                      <a:lnTo>
                        <a:pt x="62" y="82"/>
                      </a:lnTo>
                      <a:lnTo>
                        <a:pt x="48" y="82"/>
                      </a:lnTo>
                      <a:lnTo>
                        <a:pt x="48" y="30"/>
                      </a:lnTo>
                      <a:lnTo>
                        <a:pt x="48" y="24"/>
                      </a:lnTo>
                      <a:lnTo>
                        <a:pt x="46" y="20"/>
                      </a:lnTo>
                      <a:lnTo>
                        <a:pt x="46" y="16"/>
                      </a:lnTo>
                      <a:lnTo>
                        <a:pt x="42" y="14"/>
                      </a:lnTo>
                      <a:lnTo>
                        <a:pt x="38" y="14"/>
                      </a:lnTo>
                      <a:lnTo>
                        <a:pt x="32" y="14"/>
                      </a:lnTo>
                      <a:lnTo>
                        <a:pt x="26" y="18"/>
                      </a:lnTo>
                      <a:lnTo>
                        <a:pt x="20" y="22"/>
                      </a:lnTo>
                      <a:lnTo>
                        <a:pt x="14" y="30"/>
                      </a:lnTo>
                      <a:lnTo>
                        <a:pt x="14" y="82"/>
                      </a:lnTo>
                      <a:lnTo>
                        <a:pt x="0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19" name="Freeform 39"/>
                <p:cNvSpPr>
                  <a:spLocks/>
                </p:cNvSpPr>
                <p:nvPr/>
              </p:nvSpPr>
              <p:spPr bwMode="auto">
                <a:xfrm>
                  <a:off x="852" y="3284"/>
                  <a:ext cx="38" cy="98"/>
                </a:xfrm>
                <a:custGeom>
                  <a:avLst/>
                  <a:gdLst>
                    <a:gd name="T0" fmla="*/ 36 w 38"/>
                    <a:gd name="T1" fmla="*/ 96 h 98"/>
                    <a:gd name="T2" fmla="*/ 32 w 38"/>
                    <a:gd name="T3" fmla="*/ 98 h 98"/>
                    <a:gd name="T4" fmla="*/ 28 w 38"/>
                    <a:gd name="T5" fmla="*/ 98 h 98"/>
                    <a:gd name="T6" fmla="*/ 22 w 38"/>
                    <a:gd name="T7" fmla="*/ 96 h 98"/>
                    <a:gd name="T8" fmla="*/ 16 w 38"/>
                    <a:gd name="T9" fmla="*/ 94 h 98"/>
                    <a:gd name="T10" fmla="*/ 12 w 38"/>
                    <a:gd name="T11" fmla="*/ 90 h 98"/>
                    <a:gd name="T12" fmla="*/ 10 w 38"/>
                    <a:gd name="T13" fmla="*/ 82 h 98"/>
                    <a:gd name="T14" fmla="*/ 8 w 38"/>
                    <a:gd name="T15" fmla="*/ 74 h 98"/>
                    <a:gd name="T16" fmla="*/ 8 w 38"/>
                    <a:gd name="T17" fmla="*/ 28 h 98"/>
                    <a:gd name="T18" fmla="*/ 0 w 38"/>
                    <a:gd name="T19" fmla="*/ 28 h 98"/>
                    <a:gd name="T20" fmla="*/ 0 w 38"/>
                    <a:gd name="T21" fmla="*/ 16 h 98"/>
                    <a:gd name="T22" fmla="*/ 8 w 38"/>
                    <a:gd name="T23" fmla="*/ 16 h 98"/>
                    <a:gd name="T24" fmla="*/ 8 w 38"/>
                    <a:gd name="T25" fmla="*/ 2 h 98"/>
                    <a:gd name="T26" fmla="*/ 24 w 38"/>
                    <a:gd name="T27" fmla="*/ 0 h 98"/>
                    <a:gd name="T28" fmla="*/ 24 w 38"/>
                    <a:gd name="T29" fmla="*/ 16 h 98"/>
                    <a:gd name="T30" fmla="*/ 38 w 38"/>
                    <a:gd name="T31" fmla="*/ 16 h 98"/>
                    <a:gd name="T32" fmla="*/ 38 w 38"/>
                    <a:gd name="T33" fmla="*/ 28 h 98"/>
                    <a:gd name="T34" fmla="*/ 24 w 38"/>
                    <a:gd name="T35" fmla="*/ 28 h 98"/>
                    <a:gd name="T36" fmla="*/ 24 w 38"/>
                    <a:gd name="T37" fmla="*/ 72 h 98"/>
                    <a:gd name="T38" fmla="*/ 24 w 38"/>
                    <a:gd name="T39" fmla="*/ 76 h 98"/>
                    <a:gd name="T40" fmla="*/ 24 w 38"/>
                    <a:gd name="T41" fmla="*/ 82 h 98"/>
                    <a:gd name="T42" fmla="*/ 24 w 38"/>
                    <a:gd name="T43" fmla="*/ 84 h 98"/>
                    <a:gd name="T44" fmla="*/ 28 w 38"/>
                    <a:gd name="T45" fmla="*/ 86 h 98"/>
                    <a:gd name="T46" fmla="*/ 32 w 38"/>
                    <a:gd name="T47" fmla="*/ 86 h 98"/>
                    <a:gd name="T48" fmla="*/ 34 w 38"/>
                    <a:gd name="T49" fmla="*/ 86 h 98"/>
                    <a:gd name="T50" fmla="*/ 36 w 38"/>
                    <a:gd name="T51" fmla="*/ 86 h 98"/>
                    <a:gd name="T52" fmla="*/ 36 w 38"/>
                    <a:gd name="T53" fmla="*/ 96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" h="98">
                      <a:moveTo>
                        <a:pt x="36" y="96"/>
                      </a:moveTo>
                      <a:lnTo>
                        <a:pt x="32" y="98"/>
                      </a:lnTo>
                      <a:lnTo>
                        <a:pt x="28" y="98"/>
                      </a:lnTo>
                      <a:lnTo>
                        <a:pt x="22" y="96"/>
                      </a:lnTo>
                      <a:lnTo>
                        <a:pt x="16" y="94"/>
                      </a:lnTo>
                      <a:lnTo>
                        <a:pt x="12" y="90"/>
                      </a:lnTo>
                      <a:lnTo>
                        <a:pt x="10" y="82"/>
                      </a:lnTo>
                      <a:lnTo>
                        <a:pt x="8" y="74"/>
                      </a:lnTo>
                      <a:lnTo>
                        <a:pt x="8" y="28"/>
                      </a:lnTo>
                      <a:lnTo>
                        <a:pt x="0" y="28"/>
                      </a:lnTo>
                      <a:lnTo>
                        <a:pt x="0" y="16"/>
                      </a:lnTo>
                      <a:lnTo>
                        <a:pt x="8" y="16"/>
                      </a:lnTo>
                      <a:lnTo>
                        <a:pt x="8" y="2"/>
                      </a:lnTo>
                      <a:lnTo>
                        <a:pt x="24" y="0"/>
                      </a:lnTo>
                      <a:lnTo>
                        <a:pt x="24" y="16"/>
                      </a:lnTo>
                      <a:lnTo>
                        <a:pt x="38" y="16"/>
                      </a:lnTo>
                      <a:lnTo>
                        <a:pt x="38" y="28"/>
                      </a:lnTo>
                      <a:lnTo>
                        <a:pt x="24" y="28"/>
                      </a:lnTo>
                      <a:lnTo>
                        <a:pt x="24" y="72"/>
                      </a:lnTo>
                      <a:lnTo>
                        <a:pt x="24" y="76"/>
                      </a:lnTo>
                      <a:lnTo>
                        <a:pt x="24" y="82"/>
                      </a:lnTo>
                      <a:lnTo>
                        <a:pt x="24" y="84"/>
                      </a:lnTo>
                      <a:lnTo>
                        <a:pt x="28" y="86"/>
                      </a:lnTo>
                      <a:lnTo>
                        <a:pt x="32" y="86"/>
                      </a:lnTo>
                      <a:lnTo>
                        <a:pt x="34" y="86"/>
                      </a:lnTo>
                      <a:lnTo>
                        <a:pt x="36" y="86"/>
                      </a:lnTo>
                      <a:lnTo>
                        <a:pt x="36" y="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20" name="Freeform 40"/>
                <p:cNvSpPr>
                  <a:spLocks/>
                </p:cNvSpPr>
                <p:nvPr/>
              </p:nvSpPr>
              <p:spPr bwMode="auto">
                <a:xfrm>
                  <a:off x="902" y="3264"/>
                  <a:ext cx="60" cy="116"/>
                </a:xfrm>
                <a:custGeom>
                  <a:avLst/>
                  <a:gdLst>
                    <a:gd name="T0" fmla="*/ 0 w 60"/>
                    <a:gd name="T1" fmla="*/ 116 h 116"/>
                    <a:gd name="T2" fmla="*/ 0 w 60"/>
                    <a:gd name="T3" fmla="*/ 0 h 116"/>
                    <a:gd name="T4" fmla="*/ 14 w 60"/>
                    <a:gd name="T5" fmla="*/ 0 h 116"/>
                    <a:gd name="T6" fmla="*/ 14 w 60"/>
                    <a:gd name="T7" fmla="*/ 52 h 116"/>
                    <a:gd name="T8" fmla="*/ 18 w 60"/>
                    <a:gd name="T9" fmla="*/ 44 h 116"/>
                    <a:gd name="T10" fmla="*/ 24 w 60"/>
                    <a:gd name="T11" fmla="*/ 40 h 116"/>
                    <a:gd name="T12" fmla="*/ 32 w 60"/>
                    <a:gd name="T13" fmla="*/ 36 h 116"/>
                    <a:gd name="T14" fmla="*/ 40 w 60"/>
                    <a:gd name="T15" fmla="*/ 34 h 116"/>
                    <a:gd name="T16" fmla="*/ 48 w 60"/>
                    <a:gd name="T17" fmla="*/ 36 h 116"/>
                    <a:gd name="T18" fmla="*/ 54 w 60"/>
                    <a:gd name="T19" fmla="*/ 38 h 116"/>
                    <a:gd name="T20" fmla="*/ 58 w 60"/>
                    <a:gd name="T21" fmla="*/ 44 h 116"/>
                    <a:gd name="T22" fmla="*/ 60 w 60"/>
                    <a:gd name="T23" fmla="*/ 50 h 116"/>
                    <a:gd name="T24" fmla="*/ 60 w 60"/>
                    <a:gd name="T25" fmla="*/ 58 h 116"/>
                    <a:gd name="T26" fmla="*/ 60 w 60"/>
                    <a:gd name="T27" fmla="*/ 116 h 116"/>
                    <a:gd name="T28" fmla="*/ 46 w 60"/>
                    <a:gd name="T29" fmla="*/ 116 h 116"/>
                    <a:gd name="T30" fmla="*/ 46 w 60"/>
                    <a:gd name="T31" fmla="*/ 64 h 116"/>
                    <a:gd name="T32" fmla="*/ 46 w 60"/>
                    <a:gd name="T33" fmla="*/ 58 h 116"/>
                    <a:gd name="T34" fmla="*/ 46 w 60"/>
                    <a:gd name="T35" fmla="*/ 54 h 116"/>
                    <a:gd name="T36" fmla="*/ 44 w 60"/>
                    <a:gd name="T37" fmla="*/ 50 h 116"/>
                    <a:gd name="T38" fmla="*/ 42 w 60"/>
                    <a:gd name="T39" fmla="*/ 48 h 116"/>
                    <a:gd name="T40" fmla="*/ 36 w 60"/>
                    <a:gd name="T41" fmla="*/ 48 h 116"/>
                    <a:gd name="T42" fmla="*/ 30 w 60"/>
                    <a:gd name="T43" fmla="*/ 48 h 116"/>
                    <a:gd name="T44" fmla="*/ 26 w 60"/>
                    <a:gd name="T45" fmla="*/ 52 h 116"/>
                    <a:gd name="T46" fmla="*/ 20 w 60"/>
                    <a:gd name="T47" fmla="*/ 56 h 116"/>
                    <a:gd name="T48" fmla="*/ 14 w 60"/>
                    <a:gd name="T49" fmla="*/ 64 h 116"/>
                    <a:gd name="T50" fmla="*/ 14 w 60"/>
                    <a:gd name="T51" fmla="*/ 116 h 116"/>
                    <a:gd name="T52" fmla="*/ 0 w 60"/>
                    <a:gd name="T53" fmla="*/ 11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0" h="116">
                      <a:moveTo>
                        <a:pt x="0" y="116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52"/>
                      </a:lnTo>
                      <a:lnTo>
                        <a:pt x="18" y="44"/>
                      </a:lnTo>
                      <a:lnTo>
                        <a:pt x="24" y="40"/>
                      </a:lnTo>
                      <a:lnTo>
                        <a:pt x="32" y="36"/>
                      </a:lnTo>
                      <a:lnTo>
                        <a:pt x="40" y="34"/>
                      </a:lnTo>
                      <a:lnTo>
                        <a:pt x="48" y="36"/>
                      </a:lnTo>
                      <a:lnTo>
                        <a:pt x="54" y="38"/>
                      </a:lnTo>
                      <a:lnTo>
                        <a:pt x="58" y="44"/>
                      </a:lnTo>
                      <a:lnTo>
                        <a:pt x="60" y="50"/>
                      </a:lnTo>
                      <a:lnTo>
                        <a:pt x="60" y="58"/>
                      </a:lnTo>
                      <a:lnTo>
                        <a:pt x="60" y="116"/>
                      </a:lnTo>
                      <a:lnTo>
                        <a:pt x="46" y="116"/>
                      </a:lnTo>
                      <a:lnTo>
                        <a:pt x="46" y="64"/>
                      </a:lnTo>
                      <a:lnTo>
                        <a:pt x="46" y="58"/>
                      </a:lnTo>
                      <a:lnTo>
                        <a:pt x="46" y="54"/>
                      </a:lnTo>
                      <a:lnTo>
                        <a:pt x="44" y="50"/>
                      </a:lnTo>
                      <a:lnTo>
                        <a:pt x="42" y="48"/>
                      </a:lnTo>
                      <a:lnTo>
                        <a:pt x="36" y="48"/>
                      </a:lnTo>
                      <a:lnTo>
                        <a:pt x="30" y="48"/>
                      </a:lnTo>
                      <a:lnTo>
                        <a:pt x="26" y="52"/>
                      </a:lnTo>
                      <a:lnTo>
                        <a:pt x="20" y="56"/>
                      </a:lnTo>
                      <a:lnTo>
                        <a:pt x="14" y="64"/>
                      </a:lnTo>
                      <a:lnTo>
                        <a:pt x="14" y="116"/>
                      </a:lnTo>
                      <a:lnTo>
                        <a:pt x="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21" name="Freeform 41"/>
                <p:cNvSpPr>
                  <a:spLocks noEditPoints="1"/>
                </p:cNvSpPr>
                <p:nvPr/>
              </p:nvSpPr>
              <p:spPr bwMode="auto">
                <a:xfrm>
                  <a:off x="980" y="3298"/>
                  <a:ext cx="68" cy="84"/>
                </a:xfrm>
                <a:custGeom>
                  <a:avLst/>
                  <a:gdLst>
                    <a:gd name="T0" fmla="*/ 54 w 68"/>
                    <a:gd name="T1" fmla="*/ 34 h 84"/>
                    <a:gd name="T2" fmla="*/ 54 w 68"/>
                    <a:gd name="T3" fmla="*/ 28 h 84"/>
                    <a:gd name="T4" fmla="*/ 52 w 68"/>
                    <a:gd name="T5" fmla="*/ 22 h 84"/>
                    <a:gd name="T6" fmla="*/ 50 w 68"/>
                    <a:gd name="T7" fmla="*/ 18 h 84"/>
                    <a:gd name="T8" fmla="*/ 46 w 68"/>
                    <a:gd name="T9" fmla="*/ 14 h 84"/>
                    <a:gd name="T10" fmla="*/ 42 w 68"/>
                    <a:gd name="T11" fmla="*/ 12 h 84"/>
                    <a:gd name="T12" fmla="*/ 36 w 68"/>
                    <a:gd name="T13" fmla="*/ 12 h 84"/>
                    <a:gd name="T14" fmla="*/ 30 w 68"/>
                    <a:gd name="T15" fmla="*/ 12 h 84"/>
                    <a:gd name="T16" fmla="*/ 26 w 68"/>
                    <a:gd name="T17" fmla="*/ 14 h 84"/>
                    <a:gd name="T18" fmla="*/ 22 w 68"/>
                    <a:gd name="T19" fmla="*/ 16 h 84"/>
                    <a:gd name="T20" fmla="*/ 20 w 68"/>
                    <a:gd name="T21" fmla="*/ 20 h 84"/>
                    <a:gd name="T22" fmla="*/ 18 w 68"/>
                    <a:gd name="T23" fmla="*/ 26 h 84"/>
                    <a:gd name="T24" fmla="*/ 16 w 68"/>
                    <a:gd name="T25" fmla="*/ 34 h 84"/>
                    <a:gd name="T26" fmla="*/ 54 w 68"/>
                    <a:gd name="T27" fmla="*/ 34 h 84"/>
                    <a:gd name="T28" fmla="*/ 68 w 68"/>
                    <a:gd name="T29" fmla="*/ 68 h 84"/>
                    <a:gd name="T30" fmla="*/ 68 w 68"/>
                    <a:gd name="T31" fmla="*/ 80 h 84"/>
                    <a:gd name="T32" fmla="*/ 54 w 68"/>
                    <a:gd name="T33" fmla="*/ 82 h 84"/>
                    <a:gd name="T34" fmla="*/ 42 w 68"/>
                    <a:gd name="T35" fmla="*/ 84 h 84"/>
                    <a:gd name="T36" fmla="*/ 32 w 68"/>
                    <a:gd name="T37" fmla="*/ 82 h 84"/>
                    <a:gd name="T38" fmla="*/ 24 w 68"/>
                    <a:gd name="T39" fmla="*/ 80 h 84"/>
                    <a:gd name="T40" fmla="*/ 18 w 68"/>
                    <a:gd name="T41" fmla="*/ 78 h 84"/>
                    <a:gd name="T42" fmla="*/ 12 w 68"/>
                    <a:gd name="T43" fmla="*/ 72 h 84"/>
                    <a:gd name="T44" fmla="*/ 6 w 68"/>
                    <a:gd name="T45" fmla="*/ 66 h 84"/>
                    <a:gd name="T46" fmla="*/ 4 w 68"/>
                    <a:gd name="T47" fmla="*/ 58 h 84"/>
                    <a:gd name="T48" fmla="*/ 2 w 68"/>
                    <a:gd name="T49" fmla="*/ 50 h 84"/>
                    <a:gd name="T50" fmla="*/ 0 w 68"/>
                    <a:gd name="T51" fmla="*/ 42 h 84"/>
                    <a:gd name="T52" fmla="*/ 2 w 68"/>
                    <a:gd name="T53" fmla="*/ 30 h 84"/>
                    <a:gd name="T54" fmla="*/ 6 w 68"/>
                    <a:gd name="T55" fmla="*/ 20 h 84"/>
                    <a:gd name="T56" fmla="*/ 10 w 68"/>
                    <a:gd name="T57" fmla="*/ 12 h 84"/>
                    <a:gd name="T58" fmla="*/ 16 w 68"/>
                    <a:gd name="T59" fmla="*/ 6 h 84"/>
                    <a:gd name="T60" fmla="*/ 22 w 68"/>
                    <a:gd name="T61" fmla="*/ 4 h 84"/>
                    <a:gd name="T62" fmla="*/ 28 w 68"/>
                    <a:gd name="T63" fmla="*/ 2 h 84"/>
                    <a:gd name="T64" fmla="*/ 36 w 68"/>
                    <a:gd name="T65" fmla="*/ 0 h 84"/>
                    <a:gd name="T66" fmla="*/ 46 w 68"/>
                    <a:gd name="T67" fmla="*/ 2 h 84"/>
                    <a:gd name="T68" fmla="*/ 52 w 68"/>
                    <a:gd name="T69" fmla="*/ 4 h 84"/>
                    <a:gd name="T70" fmla="*/ 58 w 68"/>
                    <a:gd name="T71" fmla="*/ 8 h 84"/>
                    <a:gd name="T72" fmla="*/ 64 w 68"/>
                    <a:gd name="T73" fmla="*/ 14 h 84"/>
                    <a:gd name="T74" fmla="*/ 66 w 68"/>
                    <a:gd name="T75" fmla="*/ 22 h 84"/>
                    <a:gd name="T76" fmla="*/ 68 w 68"/>
                    <a:gd name="T77" fmla="*/ 30 h 84"/>
                    <a:gd name="T78" fmla="*/ 68 w 68"/>
                    <a:gd name="T79" fmla="*/ 40 h 84"/>
                    <a:gd name="T80" fmla="*/ 68 w 68"/>
                    <a:gd name="T81" fmla="*/ 44 h 84"/>
                    <a:gd name="T82" fmla="*/ 16 w 68"/>
                    <a:gd name="T83" fmla="*/ 44 h 84"/>
                    <a:gd name="T84" fmla="*/ 18 w 68"/>
                    <a:gd name="T85" fmla="*/ 52 h 84"/>
                    <a:gd name="T86" fmla="*/ 18 w 68"/>
                    <a:gd name="T87" fmla="*/ 58 h 84"/>
                    <a:gd name="T88" fmla="*/ 22 w 68"/>
                    <a:gd name="T89" fmla="*/ 64 h 84"/>
                    <a:gd name="T90" fmla="*/ 28 w 68"/>
                    <a:gd name="T91" fmla="*/ 68 h 84"/>
                    <a:gd name="T92" fmla="*/ 36 w 68"/>
                    <a:gd name="T93" fmla="*/ 72 h 84"/>
                    <a:gd name="T94" fmla="*/ 44 w 68"/>
                    <a:gd name="T95" fmla="*/ 72 h 84"/>
                    <a:gd name="T96" fmla="*/ 56 w 68"/>
                    <a:gd name="T97" fmla="*/ 72 h 84"/>
                    <a:gd name="T98" fmla="*/ 68 w 68"/>
                    <a:gd name="T99" fmla="*/ 68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8" h="84">
                      <a:moveTo>
                        <a:pt x="54" y="34"/>
                      </a:moveTo>
                      <a:lnTo>
                        <a:pt x="54" y="28"/>
                      </a:lnTo>
                      <a:lnTo>
                        <a:pt x="52" y="22"/>
                      </a:lnTo>
                      <a:lnTo>
                        <a:pt x="50" y="18"/>
                      </a:lnTo>
                      <a:lnTo>
                        <a:pt x="46" y="14"/>
                      </a:lnTo>
                      <a:lnTo>
                        <a:pt x="42" y="12"/>
                      </a:lnTo>
                      <a:lnTo>
                        <a:pt x="36" y="12"/>
                      </a:lnTo>
                      <a:lnTo>
                        <a:pt x="30" y="12"/>
                      </a:lnTo>
                      <a:lnTo>
                        <a:pt x="26" y="14"/>
                      </a:lnTo>
                      <a:lnTo>
                        <a:pt x="22" y="16"/>
                      </a:lnTo>
                      <a:lnTo>
                        <a:pt x="20" y="20"/>
                      </a:lnTo>
                      <a:lnTo>
                        <a:pt x="18" y="26"/>
                      </a:lnTo>
                      <a:lnTo>
                        <a:pt x="16" y="34"/>
                      </a:lnTo>
                      <a:lnTo>
                        <a:pt x="54" y="34"/>
                      </a:lnTo>
                      <a:close/>
                      <a:moveTo>
                        <a:pt x="68" y="68"/>
                      </a:moveTo>
                      <a:lnTo>
                        <a:pt x="68" y="80"/>
                      </a:lnTo>
                      <a:lnTo>
                        <a:pt x="54" y="82"/>
                      </a:lnTo>
                      <a:lnTo>
                        <a:pt x="42" y="84"/>
                      </a:lnTo>
                      <a:lnTo>
                        <a:pt x="32" y="82"/>
                      </a:lnTo>
                      <a:lnTo>
                        <a:pt x="24" y="80"/>
                      </a:lnTo>
                      <a:lnTo>
                        <a:pt x="18" y="78"/>
                      </a:lnTo>
                      <a:lnTo>
                        <a:pt x="12" y="72"/>
                      </a:lnTo>
                      <a:lnTo>
                        <a:pt x="6" y="66"/>
                      </a:lnTo>
                      <a:lnTo>
                        <a:pt x="4" y="58"/>
                      </a:lnTo>
                      <a:lnTo>
                        <a:pt x="2" y="50"/>
                      </a:lnTo>
                      <a:lnTo>
                        <a:pt x="0" y="42"/>
                      </a:lnTo>
                      <a:lnTo>
                        <a:pt x="2" y="30"/>
                      </a:lnTo>
                      <a:lnTo>
                        <a:pt x="6" y="20"/>
                      </a:lnTo>
                      <a:lnTo>
                        <a:pt x="10" y="12"/>
                      </a:lnTo>
                      <a:lnTo>
                        <a:pt x="16" y="6"/>
                      </a:lnTo>
                      <a:lnTo>
                        <a:pt x="22" y="4"/>
                      </a:lnTo>
                      <a:lnTo>
                        <a:pt x="28" y="2"/>
                      </a:lnTo>
                      <a:lnTo>
                        <a:pt x="36" y="0"/>
                      </a:lnTo>
                      <a:lnTo>
                        <a:pt x="46" y="2"/>
                      </a:lnTo>
                      <a:lnTo>
                        <a:pt x="52" y="4"/>
                      </a:lnTo>
                      <a:lnTo>
                        <a:pt x="58" y="8"/>
                      </a:lnTo>
                      <a:lnTo>
                        <a:pt x="64" y="14"/>
                      </a:lnTo>
                      <a:lnTo>
                        <a:pt x="66" y="22"/>
                      </a:lnTo>
                      <a:lnTo>
                        <a:pt x="68" y="30"/>
                      </a:lnTo>
                      <a:lnTo>
                        <a:pt x="68" y="40"/>
                      </a:lnTo>
                      <a:lnTo>
                        <a:pt x="68" y="44"/>
                      </a:lnTo>
                      <a:lnTo>
                        <a:pt x="16" y="44"/>
                      </a:lnTo>
                      <a:lnTo>
                        <a:pt x="18" y="52"/>
                      </a:lnTo>
                      <a:lnTo>
                        <a:pt x="18" y="58"/>
                      </a:lnTo>
                      <a:lnTo>
                        <a:pt x="22" y="64"/>
                      </a:lnTo>
                      <a:lnTo>
                        <a:pt x="28" y="68"/>
                      </a:lnTo>
                      <a:lnTo>
                        <a:pt x="36" y="72"/>
                      </a:lnTo>
                      <a:lnTo>
                        <a:pt x="44" y="72"/>
                      </a:lnTo>
                      <a:lnTo>
                        <a:pt x="56" y="72"/>
                      </a:lnTo>
                      <a:lnTo>
                        <a:pt x="68" y="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22" name="Freeform 42"/>
                <p:cNvSpPr>
                  <a:spLocks/>
                </p:cNvSpPr>
                <p:nvPr/>
              </p:nvSpPr>
              <p:spPr bwMode="auto">
                <a:xfrm>
                  <a:off x="1066" y="3298"/>
                  <a:ext cx="58" cy="84"/>
                </a:xfrm>
                <a:custGeom>
                  <a:avLst/>
                  <a:gdLst>
                    <a:gd name="T0" fmla="*/ 0 w 58"/>
                    <a:gd name="T1" fmla="*/ 80 h 84"/>
                    <a:gd name="T2" fmla="*/ 0 w 58"/>
                    <a:gd name="T3" fmla="*/ 66 h 84"/>
                    <a:gd name="T4" fmla="*/ 8 w 58"/>
                    <a:gd name="T5" fmla="*/ 70 h 84"/>
                    <a:gd name="T6" fmla="*/ 18 w 58"/>
                    <a:gd name="T7" fmla="*/ 72 h 84"/>
                    <a:gd name="T8" fmla="*/ 26 w 58"/>
                    <a:gd name="T9" fmla="*/ 72 h 84"/>
                    <a:gd name="T10" fmla="*/ 34 w 58"/>
                    <a:gd name="T11" fmla="*/ 72 h 84"/>
                    <a:gd name="T12" fmla="*/ 38 w 58"/>
                    <a:gd name="T13" fmla="*/ 70 h 84"/>
                    <a:gd name="T14" fmla="*/ 42 w 58"/>
                    <a:gd name="T15" fmla="*/ 66 h 84"/>
                    <a:gd name="T16" fmla="*/ 42 w 58"/>
                    <a:gd name="T17" fmla="*/ 62 h 84"/>
                    <a:gd name="T18" fmla="*/ 42 w 58"/>
                    <a:gd name="T19" fmla="*/ 56 h 84"/>
                    <a:gd name="T20" fmla="*/ 38 w 58"/>
                    <a:gd name="T21" fmla="*/ 52 h 84"/>
                    <a:gd name="T22" fmla="*/ 32 w 58"/>
                    <a:gd name="T23" fmla="*/ 50 h 84"/>
                    <a:gd name="T24" fmla="*/ 18 w 58"/>
                    <a:gd name="T25" fmla="*/ 46 h 84"/>
                    <a:gd name="T26" fmla="*/ 10 w 58"/>
                    <a:gd name="T27" fmla="*/ 42 h 84"/>
                    <a:gd name="T28" fmla="*/ 4 w 58"/>
                    <a:gd name="T29" fmla="*/ 36 h 84"/>
                    <a:gd name="T30" fmla="*/ 2 w 58"/>
                    <a:gd name="T31" fmla="*/ 30 h 84"/>
                    <a:gd name="T32" fmla="*/ 0 w 58"/>
                    <a:gd name="T33" fmla="*/ 22 h 84"/>
                    <a:gd name="T34" fmla="*/ 0 w 58"/>
                    <a:gd name="T35" fmla="*/ 16 h 84"/>
                    <a:gd name="T36" fmla="*/ 4 w 58"/>
                    <a:gd name="T37" fmla="*/ 10 h 84"/>
                    <a:gd name="T38" fmla="*/ 8 w 58"/>
                    <a:gd name="T39" fmla="*/ 6 h 84"/>
                    <a:gd name="T40" fmla="*/ 14 w 58"/>
                    <a:gd name="T41" fmla="*/ 4 h 84"/>
                    <a:gd name="T42" fmla="*/ 20 w 58"/>
                    <a:gd name="T43" fmla="*/ 2 h 84"/>
                    <a:gd name="T44" fmla="*/ 30 w 58"/>
                    <a:gd name="T45" fmla="*/ 0 h 84"/>
                    <a:gd name="T46" fmla="*/ 40 w 58"/>
                    <a:gd name="T47" fmla="*/ 2 h 84"/>
                    <a:gd name="T48" fmla="*/ 52 w 58"/>
                    <a:gd name="T49" fmla="*/ 4 h 84"/>
                    <a:gd name="T50" fmla="*/ 52 w 58"/>
                    <a:gd name="T51" fmla="*/ 16 h 84"/>
                    <a:gd name="T52" fmla="*/ 40 w 58"/>
                    <a:gd name="T53" fmla="*/ 12 h 84"/>
                    <a:gd name="T54" fmla="*/ 30 w 58"/>
                    <a:gd name="T55" fmla="*/ 12 h 84"/>
                    <a:gd name="T56" fmla="*/ 22 w 58"/>
                    <a:gd name="T57" fmla="*/ 12 h 84"/>
                    <a:gd name="T58" fmla="*/ 18 w 58"/>
                    <a:gd name="T59" fmla="*/ 14 h 84"/>
                    <a:gd name="T60" fmla="*/ 16 w 58"/>
                    <a:gd name="T61" fmla="*/ 18 h 84"/>
                    <a:gd name="T62" fmla="*/ 14 w 58"/>
                    <a:gd name="T63" fmla="*/ 22 h 84"/>
                    <a:gd name="T64" fmla="*/ 16 w 58"/>
                    <a:gd name="T65" fmla="*/ 26 h 84"/>
                    <a:gd name="T66" fmla="*/ 18 w 58"/>
                    <a:gd name="T67" fmla="*/ 30 h 84"/>
                    <a:gd name="T68" fmla="*/ 24 w 58"/>
                    <a:gd name="T69" fmla="*/ 32 h 84"/>
                    <a:gd name="T70" fmla="*/ 36 w 58"/>
                    <a:gd name="T71" fmla="*/ 36 h 84"/>
                    <a:gd name="T72" fmla="*/ 44 w 58"/>
                    <a:gd name="T73" fmla="*/ 38 h 84"/>
                    <a:gd name="T74" fmla="*/ 50 w 58"/>
                    <a:gd name="T75" fmla="*/ 42 h 84"/>
                    <a:gd name="T76" fmla="*/ 54 w 58"/>
                    <a:gd name="T77" fmla="*/ 48 h 84"/>
                    <a:gd name="T78" fmla="*/ 56 w 58"/>
                    <a:gd name="T79" fmla="*/ 54 h 84"/>
                    <a:gd name="T80" fmla="*/ 58 w 58"/>
                    <a:gd name="T81" fmla="*/ 60 h 84"/>
                    <a:gd name="T82" fmla="*/ 56 w 58"/>
                    <a:gd name="T83" fmla="*/ 66 h 84"/>
                    <a:gd name="T84" fmla="*/ 54 w 58"/>
                    <a:gd name="T85" fmla="*/ 72 h 84"/>
                    <a:gd name="T86" fmla="*/ 48 w 58"/>
                    <a:gd name="T87" fmla="*/ 78 h 84"/>
                    <a:gd name="T88" fmla="*/ 42 w 58"/>
                    <a:gd name="T89" fmla="*/ 80 h 84"/>
                    <a:gd name="T90" fmla="*/ 34 w 58"/>
                    <a:gd name="T91" fmla="*/ 82 h 84"/>
                    <a:gd name="T92" fmla="*/ 26 w 58"/>
                    <a:gd name="T93" fmla="*/ 84 h 84"/>
                    <a:gd name="T94" fmla="*/ 18 w 58"/>
                    <a:gd name="T95" fmla="*/ 84 h 84"/>
                    <a:gd name="T96" fmla="*/ 8 w 58"/>
                    <a:gd name="T97" fmla="*/ 82 h 84"/>
                    <a:gd name="T98" fmla="*/ 0 w 58"/>
                    <a:gd name="T9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8" h="84">
                      <a:moveTo>
                        <a:pt x="0" y="80"/>
                      </a:moveTo>
                      <a:lnTo>
                        <a:pt x="0" y="66"/>
                      </a:lnTo>
                      <a:lnTo>
                        <a:pt x="8" y="70"/>
                      </a:lnTo>
                      <a:lnTo>
                        <a:pt x="18" y="72"/>
                      </a:lnTo>
                      <a:lnTo>
                        <a:pt x="26" y="72"/>
                      </a:lnTo>
                      <a:lnTo>
                        <a:pt x="34" y="72"/>
                      </a:lnTo>
                      <a:lnTo>
                        <a:pt x="38" y="70"/>
                      </a:lnTo>
                      <a:lnTo>
                        <a:pt x="42" y="66"/>
                      </a:lnTo>
                      <a:lnTo>
                        <a:pt x="42" y="62"/>
                      </a:lnTo>
                      <a:lnTo>
                        <a:pt x="42" y="56"/>
                      </a:lnTo>
                      <a:lnTo>
                        <a:pt x="38" y="52"/>
                      </a:lnTo>
                      <a:lnTo>
                        <a:pt x="32" y="50"/>
                      </a:lnTo>
                      <a:lnTo>
                        <a:pt x="18" y="46"/>
                      </a:lnTo>
                      <a:lnTo>
                        <a:pt x="10" y="42"/>
                      </a:lnTo>
                      <a:lnTo>
                        <a:pt x="4" y="36"/>
                      </a:lnTo>
                      <a:lnTo>
                        <a:pt x="2" y="30"/>
                      </a:lnTo>
                      <a:lnTo>
                        <a:pt x="0" y="22"/>
                      </a:lnTo>
                      <a:lnTo>
                        <a:pt x="0" y="16"/>
                      </a:lnTo>
                      <a:lnTo>
                        <a:pt x="4" y="10"/>
                      </a:lnTo>
                      <a:lnTo>
                        <a:pt x="8" y="6"/>
                      </a:lnTo>
                      <a:lnTo>
                        <a:pt x="14" y="4"/>
                      </a:lnTo>
                      <a:lnTo>
                        <a:pt x="20" y="2"/>
                      </a:lnTo>
                      <a:lnTo>
                        <a:pt x="30" y="0"/>
                      </a:lnTo>
                      <a:lnTo>
                        <a:pt x="40" y="2"/>
                      </a:lnTo>
                      <a:lnTo>
                        <a:pt x="52" y="4"/>
                      </a:lnTo>
                      <a:lnTo>
                        <a:pt x="52" y="16"/>
                      </a:lnTo>
                      <a:lnTo>
                        <a:pt x="40" y="12"/>
                      </a:lnTo>
                      <a:lnTo>
                        <a:pt x="30" y="12"/>
                      </a:lnTo>
                      <a:lnTo>
                        <a:pt x="22" y="12"/>
                      </a:lnTo>
                      <a:lnTo>
                        <a:pt x="18" y="14"/>
                      </a:lnTo>
                      <a:lnTo>
                        <a:pt x="16" y="18"/>
                      </a:lnTo>
                      <a:lnTo>
                        <a:pt x="14" y="22"/>
                      </a:lnTo>
                      <a:lnTo>
                        <a:pt x="16" y="26"/>
                      </a:lnTo>
                      <a:lnTo>
                        <a:pt x="18" y="30"/>
                      </a:lnTo>
                      <a:lnTo>
                        <a:pt x="24" y="32"/>
                      </a:lnTo>
                      <a:lnTo>
                        <a:pt x="36" y="36"/>
                      </a:lnTo>
                      <a:lnTo>
                        <a:pt x="44" y="38"/>
                      </a:lnTo>
                      <a:lnTo>
                        <a:pt x="50" y="42"/>
                      </a:lnTo>
                      <a:lnTo>
                        <a:pt x="54" y="48"/>
                      </a:lnTo>
                      <a:lnTo>
                        <a:pt x="56" y="54"/>
                      </a:lnTo>
                      <a:lnTo>
                        <a:pt x="58" y="60"/>
                      </a:lnTo>
                      <a:lnTo>
                        <a:pt x="56" y="66"/>
                      </a:lnTo>
                      <a:lnTo>
                        <a:pt x="54" y="72"/>
                      </a:lnTo>
                      <a:lnTo>
                        <a:pt x="48" y="78"/>
                      </a:lnTo>
                      <a:lnTo>
                        <a:pt x="42" y="80"/>
                      </a:lnTo>
                      <a:lnTo>
                        <a:pt x="34" y="82"/>
                      </a:lnTo>
                      <a:lnTo>
                        <a:pt x="26" y="84"/>
                      </a:lnTo>
                      <a:lnTo>
                        <a:pt x="18" y="84"/>
                      </a:lnTo>
                      <a:lnTo>
                        <a:pt x="8" y="82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23" name="Freeform 43"/>
                <p:cNvSpPr>
                  <a:spLocks noEditPoints="1"/>
                </p:cNvSpPr>
                <p:nvPr/>
              </p:nvSpPr>
              <p:spPr bwMode="auto">
                <a:xfrm>
                  <a:off x="1142" y="3272"/>
                  <a:ext cx="14" cy="108"/>
                </a:xfrm>
                <a:custGeom>
                  <a:avLst/>
                  <a:gdLst>
                    <a:gd name="T0" fmla="*/ 0 w 14"/>
                    <a:gd name="T1" fmla="*/ 108 h 108"/>
                    <a:gd name="T2" fmla="*/ 0 w 14"/>
                    <a:gd name="T3" fmla="*/ 28 h 108"/>
                    <a:gd name="T4" fmla="*/ 14 w 14"/>
                    <a:gd name="T5" fmla="*/ 28 h 108"/>
                    <a:gd name="T6" fmla="*/ 14 w 14"/>
                    <a:gd name="T7" fmla="*/ 108 h 108"/>
                    <a:gd name="T8" fmla="*/ 0 w 14"/>
                    <a:gd name="T9" fmla="*/ 108 h 108"/>
                    <a:gd name="T10" fmla="*/ 0 w 14"/>
                    <a:gd name="T11" fmla="*/ 14 h 108"/>
                    <a:gd name="T12" fmla="*/ 0 w 14"/>
                    <a:gd name="T13" fmla="*/ 0 h 108"/>
                    <a:gd name="T14" fmla="*/ 14 w 14"/>
                    <a:gd name="T15" fmla="*/ 0 h 108"/>
                    <a:gd name="T16" fmla="*/ 14 w 14"/>
                    <a:gd name="T17" fmla="*/ 14 h 108"/>
                    <a:gd name="T18" fmla="*/ 0 w 14"/>
                    <a:gd name="T19" fmla="*/ 14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108">
                      <a:moveTo>
                        <a:pt x="0" y="108"/>
                      </a:moveTo>
                      <a:lnTo>
                        <a:pt x="0" y="28"/>
                      </a:lnTo>
                      <a:lnTo>
                        <a:pt x="14" y="28"/>
                      </a:lnTo>
                      <a:lnTo>
                        <a:pt x="14" y="108"/>
                      </a:lnTo>
                      <a:lnTo>
                        <a:pt x="0" y="108"/>
                      </a:lnTo>
                      <a:close/>
                      <a:moveTo>
                        <a:pt x="0" y="14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14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24" name="Freeform 44"/>
                <p:cNvSpPr>
                  <a:spLocks/>
                </p:cNvSpPr>
                <p:nvPr/>
              </p:nvSpPr>
              <p:spPr bwMode="auto">
                <a:xfrm>
                  <a:off x="1174" y="3298"/>
                  <a:ext cx="56" cy="84"/>
                </a:xfrm>
                <a:custGeom>
                  <a:avLst/>
                  <a:gdLst>
                    <a:gd name="T0" fmla="*/ 0 w 56"/>
                    <a:gd name="T1" fmla="*/ 80 h 84"/>
                    <a:gd name="T2" fmla="*/ 0 w 56"/>
                    <a:gd name="T3" fmla="*/ 66 h 84"/>
                    <a:gd name="T4" fmla="*/ 8 w 56"/>
                    <a:gd name="T5" fmla="*/ 70 h 84"/>
                    <a:gd name="T6" fmla="*/ 18 w 56"/>
                    <a:gd name="T7" fmla="*/ 72 h 84"/>
                    <a:gd name="T8" fmla="*/ 26 w 56"/>
                    <a:gd name="T9" fmla="*/ 72 h 84"/>
                    <a:gd name="T10" fmla="*/ 34 w 56"/>
                    <a:gd name="T11" fmla="*/ 72 h 84"/>
                    <a:gd name="T12" fmla="*/ 38 w 56"/>
                    <a:gd name="T13" fmla="*/ 70 h 84"/>
                    <a:gd name="T14" fmla="*/ 42 w 56"/>
                    <a:gd name="T15" fmla="*/ 66 h 84"/>
                    <a:gd name="T16" fmla="*/ 42 w 56"/>
                    <a:gd name="T17" fmla="*/ 62 h 84"/>
                    <a:gd name="T18" fmla="*/ 42 w 56"/>
                    <a:gd name="T19" fmla="*/ 56 h 84"/>
                    <a:gd name="T20" fmla="*/ 38 w 56"/>
                    <a:gd name="T21" fmla="*/ 52 h 84"/>
                    <a:gd name="T22" fmla="*/ 30 w 56"/>
                    <a:gd name="T23" fmla="*/ 50 h 84"/>
                    <a:gd name="T24" fmla="*/ 18 w 56"/>
                    <a:gd name="T25" fmla="*/ 46 h 84"/>
                    <a:gd name="T26" fmla="*/ 10 w 56"/>
                    <a:gd name="T27" fmla="*/ 42 h 84"/>
                    <a:gd name="T28" fmla="*/ 4 w 56"/>
                    <a:gd name="T29" fmla="*/ 36 h 84"/>
                    <a:gd name="T30" fmla="*/ 0 w 56"/>
                    <a:gd name="T31" fmla="*/ 30 h 84"/>
                    <a:gd name="T32" fmla="*/ 0 w 56"/>
                    <a:gd name="T33" fmla="*/ 22 h 84"/>
                    <a:gd name="T34" fmla="*/ 0 w 56"/>
                    <a:gd name="T35" fmla="*/ 16 h 84"/>
                    <a:gd name="T36" fmla="*/ 2 w 56"/>
                    <a:gd name="T37" fmla="*/ 10 h 84"/>
                    <a:gd name="T38" fmla="*/ 8 w 56"/>
                    <a:gd name="T39" fmla="*/ 6 h 84"/>
                    <a:gd name="T40" fmla="*/ 12 w 56"/>
                    <a:gd name="T41" fmla="*/ 4 h 84"/>
                    <a:gd name="T42" fmla="*/ 20 w 56"/>
                    <a:gd name="T43" fmla="*/ 2 h 84"/>
                    <a:gd name="T44" fmla="*/ 30 w 56"/>
                    <a:gd name="T45" fmla="*/ 0 h 84"/>
                    <a:gd name="T46" fmla="*/ 40 w 56"/>
                    <a:gd name="T47" fmla="*/ 2 h 84"/>
                    <a:gd name="T48" fmla="*/ 50 w 56"/>
                    <a:gd name="T49" fmla="*/ 4 h 84"/>
                    <a:gd name="T50" fmla="*/ 50 w 56"/>
                    <a:gd name="T51" fmla="*/ 16 h 84"/>
                    <a:gd name="T52" fmla="*/ 40 w 56"/>
                    <a:gd name="T53" fmla="*/ 12 h 84"/>
                    <a:gd name="T54" fmla="*/ 28 w 56"/>
                    <a:gd name="T55" fmla="*/ 12 h 84"/>
                    <a:gd name="T56" fmla="*/ 22 w 56"/>
                    <a:gd name="T57" fmla="*/ 12 h 84"/>
                    <a:gd name="T58" fmla="*/ 18 w 56"/>
                    <a:gd name="T59" fmla="*/ 14 h 84"/>
                    <a:gd name="T60" fmla="*/ 14 w 56"/>
                    <a:gd name="T61" fmla="*/ 18 h 84"/>
                    <a:gd name="T62" fmla="*/ 14 w 56"/>
                    <a:gd name="T63" fmla="*/ 22 h 84"/>
                    <a:gd name="T64" fmla="*/ 14 w 56"/>
                    <a:gd name="T65" fmla="*/ 26 h 84"/>
                    <a:gd name="T66" fmla="*/ 18 w 56"/>
                    <a:gd name="T67" fmla="*/ 30 h 84"/>
                    <a:gd name="T68" fmla="*/ 24 w 56"/>
                    <a:gd name="T69" fmla="*/ 32 h 84"/>
                    <a:gd name="T70" fmla="*/ 36 w 56"/>
                    <a:gd name="T71" fmla="*/ 36 h 84"/>
                    <a:gd name="T72" fmla="*/ 44 w 56"/>
                    <a:gd name="T73" fmla="*/ 38 h 84"/>
                    <a:gd name="T74" fmla="*/ 50 w 56"/>
                    <a:gd name="T75" fmla="*/ 42 h 84"/>
                    <a:gd name="T76" fmla="*/ 54 w 56"/>
                    <a:gd name="T77" fmla="*/ 48 h 84"/>
                    <a:gd name="T78" fmla="*/ 56 w 56"/>
                    <a:gd name="T79" fmla="*/ 54 h 84"/>
                    <a:gd name="T80" fmla="*/ 56 w 56"/>
                    <a:gd name="T81" fmla="*/ 60 h 84"/>
                    <a:gd name="T82" fmla="*/ 56 w 56"/>
                    <a:gd name="T83" fmla="*/ 66 h 84"/>
                    <a:gd name="T84" fmla="*/ 54 w 56"/>
                    <a:gd name="T85" fmla="*/ 72 h 84"/>
                    <a:gd name="T86" fmla="*/ 48 w 56"/>
                    <a:gd name="T87" fmla="*/ 78 h 84"/>
                    <a:gd name="T88" fmla="*/ 42 w 56"/>
                    <a:gd name="T89" fmla="*/ 80 h 84"/>
                    <a:gd name="T90" fmla="*/ 34 w 56"/>
                    <a:gd name="T91" fmla="*/ 82 h 84"/>
                    <a:gd name="T92" fmla="*/ 26 w 56"/>
                    <a:gd name="T93" fmla="*/ 84 h 84"/>
                    <a:gd name="T94" fmla="*/ 18 w 56"/>
                    <a:gd name="T95" fmla="*/ 84 h 84"/>
                    <a:gd name="T96" fmla="*/ 8 w 56"/>
                    <a:gd name="T97" fmla="*/ 82 h 84"/>
                    <a:gd name="T98" fmla="*/ 0 w 56"/>
                    <a:gd name="T9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6" h="84">
                      <a:moveTo>
                        <a:pt x="0" y="80"/>
                      </a:moveTo>
                      <a:lnTo>
                        <a:pt x="0" y="66"/>
                      </a:lnTo>
                      <a:lnTo>
                        <a:pt x="8" y="70"/>
                      </a:lnTo>
                      <a:lnTo>
                        <a:pt x="18" y="72"/>
                      </a:lnTo>
                      <a:lnTo>
                        <a:pt x="26" y="72"/>
                      </a:lnTo>
                      <a:lnTo>
                        <a:pt x="34" y="72"/>
                      </a:lnTo>
                      <a:lnTo>
                        <a:pt x="38" y="70"/>
                      </a:lnTo>
                      <a:lnTo>
                        <a:pt x="42" y="66"/>
                      </a:lnTo>
                      <a:lnTo>
                        <a:pt x="42" y="62"/>
                      </a:lnTo>
                      <a:lnTo>
                        <a:pt x="42" y="56"/>
                      </a:lnTo>
                      <a:lnTo>
                        <a:pt x="38" y="52"/>
                      </a:lnTo>
                      <a:lnTo>
                        <a:pt x="30" y="50"/>
                      </a:lnTo>
                      <a:lnTo>
                        <a:pt x="18" y="46"/>
                      </a:lnTo>
                      <a:lnTo>
                        <a:pt x="10" y="42"/>
                      </a:lnTo>
                      <a:lnTo>
                        <a:pt x="4" y="36"/>
                      </a:lnTo>
                      <a:lnTo>
                        <a:pt x="0" y="30"/>
                      </a:lnTo>
                      <a:lnTo>
                        <a:pt x="0" y="22"/>
                      </a:lnTo>
                      <a:lnTo>
                        <a:pt x="0" y="16"/>
                      </a:lnTo>
                      <a:lnTo>
                        <a:pt x="2" y="10"/>
                      </a:lnTo>
                      <a:lnTo>
                        <a:pt x="8" y="6"/>
                      </a:lnTo>
                      <a:lnTo>
                        <a:pt x="12" y="4"/>
                      </a:lnTo>
                      <a:lnTo>
                        <a:pt x="20" y="2"/>
                      </a:lnTo>
                      <a:lnTo>
                        <a:pt x="30" y="0"/>
                      </a:lnTo>
                      <a:lnTo>
                        <a:pt x="40" y="2"/>
                      </a:lnTo>
                      <a:lnTo>
                        <a:pt x="50" y="4"/>
                      </a:lnTo>
                      <a:lnTo>
                        <a:pt x="50" y="16"/>
                      </a:lnTo>
                      <a:lnTo>
                        <a:pt x="40" y="12"/>
                      </a:lnTo>
                      <a:lnTo>
                        <a:pt x="28" y="12"/>
                      </a:lnTo>
                      <a:lnTo>
                        <a:pt x="22" y="12"/>
                      </a:lnTo>
                      <a:lnTo>
                        <a:pt x="18" y="14"/>
                      </a:lnTo>
                      <a:lnTo>
                        <a:pt x="14" y="18"/>
                      </a:lnTo>
                      <a:lnTo>
                        <a:pt x="14" y="22"/>
                      </a:lnTo>
                      <a:lnTo>
                        <a:pt x="14" y="26"/>
                      </a:lnTo>
                      <a:lnTo>
                        <a:pt x="18" y="30"/>
                      </a:lnTo>
                      <a:lnTo>
                        <a:pt x="24" y="32"/>
                      </a:lnTo>
                      <a:lnTo>
                        <a:pt x="36" y="36"/>
                      </a:lnTo>
                      <a:lnTo>
                        <a:pt x="44" y="38"/>
                      </a:lnTo>
                      <a:lnTo>
                        <a:pt x="50" y="42"/>
                      </a:lnTo>
                      <a:lnTo>
                        <a:pt x="54" y="48"/>
                      </a:lnTo>
                      <a:lnTo>
                        <a:pt x="56" y="54"/>
                      </a:lnTo>
                      <a:lnTo>
                        <a:pt x="56" y="60"/>
                      </a:lnTo>
                      <a:lnTo>
                        <a:pt x="56" y="66"/>
                      </a:lnTo>
                      <a:lnTo>
                        <a:pt x="54" y="72"/>
                      </a:lnTo>
                      <a:lnTo>
                        <a:pt x="48" y="78"/>
                      </a:lnTo>
                      <a:lnTo>
                        <a:pt x="42" y="80"/>
                      </a:lnTo>
                      <a:lnTo>
                        <a:pt x="34" y="82"/>
                      </a:lnTo>
                      <a:lnTo>
                        <a:pt x="26" y="84"/>
                      </a:lnTo>
                      <a:lnTo>
                        <a:pt x="18" y="84"/>
                      </a:lnTo>
                      <a:lnTo>
                        <a:pt x="8" y="82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25" name="Rectangle 45"/>
                <p:cNvSpPr>
                  <a:spLocks noChangeArrowheads="1"/>
                </p:cNvSpPr>
                <p:nvPr/>
              </p:nvSpPr>
              <p:spPr bwMode="auto">
                <a:xfrm>
                  <a:off x="1364" y="3008"/>
                  <a:ext cx="12" cy="34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26" name="Freeform 46"/>
                <p:cNvSpPr>
                  <a:spLocks/>
                </p:cNvSpPr>
                <p:nvPr/>
              </p:nvSpPr>
              <p:spPr bwMode="auto">
                <a:xfrm>
                  <a:off x="1488" y="3096"/>
                  <a:ext cx="90" cy="114"/>
                </a:xfrm>
                <a:custGeom>
                  <a:avLst/>
                  <a:gdLst>
                    <a:gd name="T0" fmla="*/ 90 w 90"/>
                    <a:gd name="T1" fmla="*/ 106 h 114"/>
                    <a:gd name="T2" fmla="*/ 72 w 90"/>
                    <a:gd name="T3" fmla="*/ 112 h 114"/>
                    <a:gd name="T4" fmla="*/ 54 w 90"/>
                    <a:gd name="T5" fmla="*/ 114 h 114"/>
                    <a:gd name="T6" fmla="*/ 30 w 90"/>
                    <a:gd name="T7" fmla="*/ 110 h 114"/>
                    <a:gd name="T8" fmla="*/ 14 w 90"/>
                    <a:gd name="T9" fmla="*/ 100 h 114"/>
                    <a:gd name="T10" fmla="*/ 4 w 90"/>
                    <a:gd name="T11" fmla="*/ 82 h 114"/>
                    <a:gd name="T12" fmla="*/ 0 w 90"/>
                    <a:gd name="T13" fmla="*/ 58 h 114"/>
                    <a:gd name="T14" fmla="*/ 4 w 90"/>
                    <a:gd name="T15" fmla="*/ 32 h 114"/>
                    <a:gd name="T16" fmla="*/ 14 w 90"/>
                    <a:gd name="T17" fmla="*/ 14 h 114"/>
                    <a:gd name="T18" fmla="*/ 32 w 90"/>
                    <a:gd name="T19" fmla="*/ 4 h 114"/>
                    <a:gd name="T20" fmla="*/ 56 w 90"/>
                    <a:gd name="T21" fmla="*/ 0 h 114"/>
                    <a:gd name="T22" fmla="*/ 72 w 90"/>
                    <a:gd name="T23" fmla="*/ 2 h 114"/>
                    <a:gd name="T24" fmla="*/ 90 w 90"/>
                    <a:gd name="T25" fmla="*/ 4 h 114"/>
                    <a:gd name="T26" fmla="*/ 90 w 90"/>
                    <a:gd name="T27" fmla="*/ 20 h 114"/>
                    <a:gd name="T28" fmla="*/ 70 w 90"/>
                    <a:gd name="T29" fmla="*/ 14 h 114"/>
                    <a:gd name="T30" fmla="*/ 54 w 90"/>
                    <a:gd name="T31" fmla="*/ 12 h 114"/>
                    <a:gd name="T32" fmla="*/ 46 w 90"/>
                    <a:gd name="T33" fmla="*/ 12 h 114"/>
                    <a:gd name="T34" fmla="*/ 38 w 90"/>
                    <a:gd name="T35" fmla="*/ 14 h 114"/>
                    <a:gd name="T36" fmla="*/ 32 w 90"/>
                    <a:gd name="T37" fmla="*/ 18 h 114"/>
                    <a:gd name="T38" fmla="*/ 26 w 90"/>
                    <a:gd name="T39" fmla="*/ 24 h 114"/>
                    <a:gd name="T40" fmla="*/ 18 w 90"/>
                    <a:gd name="T41" fmla="*/ 38 h 114"/>
                    <a:gd name="T42" fmla="*/ 16 w 90"/>
                    <a:gd name="T43" fmla="*/ 56 h 114"/>
                    <a:gd name="T44" fmla="*/ 18 w 90"/>
                    <a:gd name="T45" fmla="*/ 76 h 114"/>
                    <a:gd name="T46" fmla="*/ 26 w 90"/>
                    <a:gd name="T47" fmla="*/ 90 h 114"/>
                    <a:gd name="T48" fmla="*/ 32 w 90"/>
                    <a:gd name="T49" fmla="*/ 96 h 114"/>
                    <a:gd name="T50" fmla="*/ 40 w 90"/>
                    <a:gd name="T51" fmla="*/ 98 h 114"/>
                    <a:gd name="T52" fmla="*/ 48 w 90"/>
                    <a:gd name="T53" fmla="*/ 100 h 114"/>
                    <a:gd name="T54" fmla="*/ 56 w 90"/>
                    <a:gd name="T55" fmla="*/ 102 h 114"/>
                    <a:gd name="T56" fmla="*/ 72 w 90"/>
                    <a:gd name="T57" fmla="*/ 100 h 114"/>
                    <a:gd name="T58" fmla="*/ 90 w 90"/>
                    <a:gd name="T59" fmla="*/ 92 h 114"/>
                    <a:gd name="T60" fmla="*/ 90 w 90"/>
                    <a:gd name="T61" fmla="*/ 106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90" h="114">
                      <a:moveTo>
                        <a:pt x="90" y="106"/>
                      </a:moveTo>
                      <a:lnTo>
                        <a:pt x="72" y="112"/>
                      </a:lnTo>
                      <a:lnTo>
                        <a:pt x="54" y="114"/>
                      </a:lnTo>
                      <a:lnTo>
                        <a:pt x="30" y="110"/>
                      </a:lnTo>
                      <a:lnTo>
                        <a:pt x="14" y="100"/>
                      </a:lnTo>
                      <a:lnTo>
                        <a:pt x="4" y="82"/>
                      </a:lnTo>
                      <a:lnTo>
                        <a:pt x="0" y="58"/>
                      </a:lnTo>
                      <a:lnTo>
                        <a:pt x="4" y="32"/>
                      </a:lnTo>
                      <a:lnTo>
                        <a:pt x="14" y="14"/>
                      </a:lnTo>
                      <a:lnTo>
                        <a:pt x="32" y="4"/>
                      </a:lnTo>
                      <a:lnTo>
                        <a:pt x="56" y="0"/>
                      </a:lnTo>
                      <a:lnTo>
                        <a:pt x="72" y="2"/>
                      </a:lnTo>
                      <a:lnTo>
                        <a:pt x="90" y="4"/>
                      </a:lnTo>
                      <a:lnTo>
                        <a:pt x="90" y="20"/>
                      </a:lnTo>
                      <a:lnTo>
                        <a:pt x="70" y="14"/>
                      </a:lnTo>
                      <a:lnTo>
                        <a:pt x="54" y="12"/>
                      </a:lnTo>
                      <a:lnTo>
                        <a:pt x="46" y="12"/>
                      </a:lnTo>
                      <a:lnTo>
                        <a:pt x="38" y="14"/>
                      </a:lnTo>
                      <a:lnTo>
                        <a:pt x="32" y="18"/>
                      </a:lnTo>
                      <a:lnTo>
                        <a:pt x="26" y="24"/>
                      </a:lnTo>
                      <a:lnTo>
                        <a:pt x="18" y="38"/>
                      </a:lnTo>
                      <a:lnTo>
                        <a:pt x="16" y="56"/>
                      </a:lnTo>
                      <a:lnTo>
                        <a:pt x="18" y="76"/>
                      </a:lnTo>
                      <a:lnTo>
                        <a:pt x="26" y="90"/>
                      </a:lnTo>
                      <a:lnTo>
                        <a:pt x="32" y="96"/>
                      </a:lnTo>
                      <a:lnTo>
                        <a:pt x="40" y="98"/>
                      </a:lnTo>
                      <a:lnTo>
                        <a:pt x="48" y="100"/>
                      </a:lnTo>
                      <a:lnTo>
                        <a:pt x="56" y="102"/>
                      </a:lnTo>
                      <a:lnTo>
                        <a:pt x="72" y="100"/>
                      </a:lnTo>
                      <a:lnTo>
                        <a:pt x="90" y="92"/>
                      </a:lnTo>
                      <a:lnTo>
                        <a:pt x="90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27" name="Freeform 47"/>
                <p:cNvSpPr>
                  <a:spLocks noEditPoints="1"/>
                </p:cNvSpPr>
                <p:nvPr/>
              </p:nvSpPr>
              <p:spPr bwMode="auto">
                <a:xfrm>
                  <a:off x="1594" y="3126"/>
                  <a:ext cx="70" cy="82"/>
                </a:xfrm>
                <a:custGeom>
                  <a:avLst/>
                  <a:gdLst>
                    <a:gd name="T0" fmla="*/ 34 w 70"/>
                    <a:gd name="T1" fmla="*/ 0 h 82"/>
                    <a:gd name="T2" fmla="*/ 44 w 70"/>
                    <a:gd name="T3" fmla="*/ 2 h 82"/>
                    <a:gd name="T4" fmla="*/ 54 w 70"/>
                    <a:gd name="T5" fmla="*/ 4 h 82"/>
                    <a:gd name="T6" fmla="*/ 60 w 70"/>
                    <a:gd name="T7" fmla="*/ 12 h 82"/>
                    <a:gd name="T8" fmla="*/ 66 w 70"/>
                    <a:gd name="T9" fmla="*/ 20 h 82"/>
                    <a:gd name="T10" fmla="*/ 68 w 70"/>
                    <a:gd name="T11" fmla="*/ 30 h 82"/>
                    <a:gd name="T12" fmla="*/ 70 w 70"/>
                    <a:gd name="T13" fmla="*/ 42 h 82"/>
                    <a:gd name="T14" fmla="*/ 70 w 70"/>
                    <a:gd name="T15" fmla="*/ 50 h 82"/>
                    <a:gd name="T16" fmla="*/ 68 w 70"/>
                    <a:gd name="T17" fmla="*/ 58 h 82"/>
                    <a:gd name="T18" fmla="*/ 64 w 70"/>
                    <a:gd name="T19" fmla="*/ 66 h 82"/>
                    <a:gd name="T20" fmla="*/ 60 w 70"/>
                    <a:gd name="T21" fmla="*/ 72 h 82"/>
                    <a:gd name="T22" fmla="*/ 56 w 70"/>
                    <a:gd name="T23" fmla="*/ 76 h 82"/>
                    <a:gd name="T24" fmla="*/ 50 w 70"/>
                    <a:gd name="T25" fmla="*/ 80 h 82"/>
                    <a:gd name="T26" fmla="*/ 42 w 70"/>
                    <a:gd name="T27" fmla="*/ 82 h 82"/>
                    <a:gd name="T28" fmla="*/ 34 w 70"/>
                    <a:gd name="T29" fmla="*/ 82 h 82"/>
                    <a:gd name="T30" fmla="*/ 26 w 70"/>
                    <a:gd name="T31" fmla="*/ 82 h 82"/>
                    <a:gd name="T32" fmla="*/ 18 w 70"/>
                    <a:gd name="T33" fmla="*/ 78 h 82"/>
                    <a:gd name="T34" fmla="*/ 10 w 70"/>
                    <a:gd name="T35" fmla="*/ 74 h 82"/>
                    <a:gd name="T36" fmla="*/ 2 w 70"/>
                    <a:gd name="T37" fmla="*/ 60 h 82"/>
                    <a:gd name="T38" fmla="*/ 0 w 70"/>
                    <a:gd name="T39" fmla="*/ 42 h 82"/>
                    <a:gd name="T40" fmla="*/ 0 w 70"/>
                    <a:gd name="T41" fmla="*/ 32 h 82"/>
                    <a:gd name="T42" fmla="*/ 2 w 70"/>
                    <a:gd name="T43" fmla="*/ 24 h 82"/>
                    <a:gd name="T44" fmla="*/ 4 w 70"/>
                    <a:gd name="T45" fmla="*/ 18 h 82"/>
                    <a:gd name="T46" fmla="*/ 8 w 70"/>
                    <a:gd name="T47" fmla="*/ 12 h 82"/>
                    <a:gd name="T48" fmla="*/ 14 w 70"/>
                    <a:gd name="T49" fmla="*/ 6 h 82"/>
                    <a:gd name="T50" fmla="*/ 20 w 70"/>
                    <a:gd name="T51" fmla="*/ 2 h 82"/>
                    <a:gd name="T52" fmla="*/ 26 w 70"/>
                    <a:gd name="T53" fmla="*/ 0 h 82"/>
                    <a:gd name="T54" fmla="*/ 34 w 70"/>
                    <a:gd name="T55" fmla="*/ 0 h 82"/>
                    <a:gd name="T56" fmla="*/ 34 w 70"/>
                    <a:gd name="T57" fmla="*/ 10 h 82"/>
                    <a:gd name="T58" fmla="*/ 28 w 70"/>
                    <a:gd name="T59" fmla="*/ 12 h 82"/>
                    <a:gd name="T60" fmla="*/ 24 w 70"/>
                    <a:gd name="T61" fmla="*/ 14 h 82"/>
                    <a:gd name="T62" fmla="*/ 20 w 70"/>
                    <a:gd name="T63" fmla="*/ 18 h 82"/>
                    <a:gd name="T64" fmla="*/ 16 w 70"/>
                    <a:gd name="T65" fmla="*/ 24 h 82"/>
                    <a:gd name="T66" fmla="*/ 16 w 70"/>
                    <a:gd name="T67" fmla="*/ 32 h 82"/>
                    <a:gd name="T68" fmla="*/ 14 w 70"/>
                    <a:gd name="T69" fmla="*/ 42 h 82"/>
                    <a:gd name="T70" fmla="*/ 16 w 70"/>
                    <a:gd name="T71" fmla="*/ 50 h 82"/>
                    <a:gd name="T72" fmla="*/ 16 w 70"/>
                    <a:gd name="T73" fmla="*/ 58 h 82"/>
                    <a:gd name="T74" fmla="*/ 20 w 70"/>
                    <a:gd name="T75" fmla="*/ 64 h 82"/>
                    <a:gd name="T76" fmla="*/ 24 w 70"/>
                    <a:gd name="T77" fmla="*/ 68 h 82"/>
                    <a:gd name="T78" fmla="*/ 28 w 70"/>
                    <a:gd name="T79" fmla="*/ 72 h 82"/>
                    <a:gd name="T80" fmla="*/ 34 w 70"/>
                    <a:gd name="T81" fmla="*/ 72 h 82"/>
                    <a:gd name="T82" fmla="*/ 40 w 70"/>
                    <a:gd name="T83" fmla="*/ 72 h 82"/>
                    <a:gd name="T84" fmla="*/ 46 w 70"/>
                    <a:gd name="T85" fmla="*/ 68 h 82"/>
                    <a:gd name="T86" fmla="*/ 50 w 70"/>
                    <a:gd name="T87" fmla="*/ 64 h 82"/>
                    <a:gd name="T88" fmla="*/ 52 w 70"/>
                    <a:gd name="T89" fmla="*/ 58 h 82"/>
                    <a:gd name="T90" fmla="*/ 54 w 70"/>
                    <a:gd name="T91" fmla="*/ 50 h 82"/>
                    <a:gd name="T92" fmla="*/ 54 w 70"/>
                    <a:gd name="T93" fmla="*/ 42 h 82"/>
                    <a:gd name="T94" fmla="*/ 54 w 70"/>
                    <a:gd name="T95" fmla="*/ 32 h 82"/>
                    <a:gd name="T96" fmla="*/ 52 w 70"/>
                    <a:gd name="T97" fmla="*/ 24 h 82"/>
                    <a:gd name="T98" fmla="*/ 50 w 70"/>
                    <a:gd name="T99" fmla="*/ 18 h 82"/>
                    <a:gd name="T100" fmla="*/ 46 w 70"/>
                    <a:gd name="T101" fmla="*/ 14 h 82"/>
                    <a:gd name="T102" fmla="*/ 40 w 70"/>
                    <a:gd name="T103" fmla="*/ 12 h 82"/>
                    <a:gd name="T104" fmla="*/ 34 w 70"/>
                    <a:gd name="T105" fmla="*/ 1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70" h="82">
                      <a:moveTo>
                        <a:pt x="34" y="0"/>
                      </a:moveTo>
                      <a:lnTo>
                        <a:pt x="44" y="2"/>
                      </a:lnTo>
                      <a:lnTo>
                        <a:pt x="54" y="4"/>
                      </a:lnTo>
                      <a:lnTo>
                        <a:pt x="60" y="12"/>
                      </a:lnTo>
                      <a:lnTo>
                        <a:pt x="66" y="20"/>
                      </a:lnTo>
                      <a:lnTo>
                        <a:pt x="68" y="30"/>
                      </a:lnTo>
                      <a:lnTo>
                        <a:pt x="70" y="42"/>
                      </a:lnTo>
                      <a:lnTo>
                        <a:pt x="70" y="50"/>
                      </a:lnTo>
                      <a:lnTo>
                        <a:pt x="68" y="58"/>
                      </a:lnTo>
                      <a:lnTo>
                        <a:pt x="64" y="66"/>
                      </a:lnTo>
                      <a:lnTo>
                        <a:pt x="60" y="72"/>
                      </a:lnTo>
                      <a:lnTo>
                        <a:pt x="56" y="76"/>
                      </a:lnTo>
                      <a:lnTo>
                        <a:pt x="50" y="80"/>
                      </a:lnTo>
                      <a:lnTo>
                        <a:pt x="42" y="82"/>
                      </a:lnTo>
                      <a:lnTo>
                        <a:pt x="34" y="82"/>
                      </a:lnTo>
                      <a:lnTo>
                        <a:pt x="26" y="82"/>
                      </a:lnTo>
                      <a:lnTo>
                        <a:pt x="18" y="78"/>
                      </a:lnTo>
                      <a:lnTo>
                        <a:pt x="10" y="74"/>
                      </a:lnTo>
                      <a:lnTo>
                        <a:pt x="2" y="60"/>
                      </a:lnTo>
                      <a:lnTo>
                        <a:pt x="0" y="42"/>
                      </a:lnTo>
                      <a:lnTo>
                        <a:pt x="0" y="32"/>
                      </a:lnTo>
                      <a:lnTo>
                        <a:pt x="2" y="24"/>
                      </a:lnTo>
                      <a:lnTo>
                        <a:pt x="4" y="18"/>
                      </a:lnTo>
                      <a:lnTo>
                        <a:pt x="8" y="12"/>
                      </a:lnTo>
                      <a:lnTo>
                        <a:pt x="14" y="6"/>
                      </a:lnTo>
                      <a:lnTo>
                        <a:pt x="20" y="2"/>
                      </a:lnTo>
                      <a:lnTo>
                        <a:pt x="26" y="0"/>
                      </a:lnTo>
                      <a:lnTo>
                        <a:pt x="34" y="0"/>
                      </a:lnTo>
                      <a:close/>
                      <a:moveTo>
                        <a:pt x="34" y="10"/>
                      </a:moveTo>
                      <a:lnTo>
                        <a:pt x="28" y="12"/>
                      </a:lnTo>
                      <a:lnTo>
                        <a:pt x="24" y="14"/>
                      </a:lnTo>
                      <a:lnTo>
                        <a:pt x="20" y="18"/>
                      </a:lnTo>
                      <a:lnTo>
                        <a:pt x="16" y="24"/>
                      </a:lnTo>
                      <a:lnTo>
                        <a:pt x="16" y="32"/>
                      </a:lnTo>
                      <a:lnTo>
                        <a:pt x="14" y="42"/>
                      </a:lnTo>
                      <a:lnTo>
                        <a:pt x="16" y="50"/>
                      </a:lnTo>
                      <a:lnTo>
                        <a:pt x="16" y="58"/>
                      </a:lnTo>
                      <a:lnTo>
                        <a:pt x="20" y="64"/>
                      </a:lnTo>
                      <a:lnTo>
                        <a:pt x="24" y="68"/>
                      </a:lnTo>
                      <a:lnTo>
                        <a:pt x="28" y="72"/>
                      </a:lnTo>
                      <a:lnTo>
                        <a:pt x="34" y="72"/>
                      </a:lnTo>
                      <a:lnTo>
                        <a:pt x="40" y="72"/>
                      </a:lnTo>
                      <a:lnTo>
                        <a:pt x="46" y="68"/>
                      </a:lnTo>
                      <a:lnTo>
                        <a:pt x="50" y="64"/>
                      </a:lnTo>
                      <a:lnTo>
                        <a:pt x="52" y="58"/>
                      </a:lnTo>
                      <a:lnTo>
                        <a:pt x="54" y="50"/>
                      </a:lnTo>
                      <a:lnTo>
                        <a:pt x="54" y="42"/>
                      </a:lnTo>
                      <a:lnTo>
                        <a:pt x="54" y="32"/>
                      </a:lnTo>
                      <a:lnTo>
                        <a:pt x="52" y="24"/>
                      </a:lnTo>
                      <a:lnTo>
                        <a:pt x="50" y="18"/>
                      </a:lnTo>
                      <a:lnTo>
                        <a:pt x="46" y="14"/>
                      </a:lnTo>
                      <a:lnTo>
                        <a:pt x="40" y="12"/>
                      </a:lnTo>
                      <a:lnTo>
                        <a:pt x="34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28" name="Freeform 48"/>
                <p:cNvSpPr>
                  <a:spLocks/>
                </p:cNvSpPr>
                <p:nvPr/>
              </p:nvSpPr>
              <p:spPr bwMode="auto">
                <a:xfrm>
                  <a:off x="1678" y="3126"/>
                  <a:ext cx="58" cy="82"/>
                </a:xfrm>
                <a:custGeom>
                  <a:avLst/>
                  <a:gdLst>
                    <a:gd name="T0" fmla="*/ 0 w 58"/>
                    <a:gd name="T1" fmla="*/ 78 h 82"/>
                    <a:gd name="T2" fmla="*/ 0 w 58"/>
                    <a:gd name="T3" fmla="*/ 66 h 82"/>
                    <a:gd name="T4" fmla="*/ 10 w 58"/>
                    <a:gd name="T5" fmla="*/ 68 h 82"/>
                    <a:gd name="T6" fmla="*/ 18 w 58"/>
                    <a:gd name="T7" fmla="*/ 72 h 82"/>
                    <a:gd name="T8" fmla="*/ 26 w 58"/>
                    <a:gd name="T9" fmla="*/ 72 h 82"/>
                    <a:gd name="T10" fmla="*/ 34 w 58"/>
                    <a:gd name="T11" fmla="*/ 72 h 82"/>
                    <a:gd name="T12" fmla="*/ 40 w 58"/>
                    <a:gd name="T13" fmla="*/ 70 h 82"/>
                    <a:gd name="T14" fmla="*/ 42 w 58"/>
                    <a:gd name="T15" fmla="*/ 66 h 82"/>
                    <a:gd name="T16" fmla="*/ 44 w 58"/>
                    <a:gd name="T17" fmla="*/ 60 h 82"/>
                    <a:gd name="T18" fmla="*/ 42 w 58"/>
                    <a:gd name="T19" fmla="*/ 56 h 82"/>
                    <a:gd name="T20" fmla="*/ 38 w 58"/>
                    <a:gd name="T21" fmla="*/ 52 h 82"/>
                    <a:gd name="T22" fmla="*/ 32 w 58"/>
                    <a:gd name="T23" fmla="*/ 48 h 82"/>
                    <a:gd name="T24" fmla="*/ 18 w 58"/>
                    <a:gd name="T25" fmla="*/ 44 h 82"/>
                    <a:gd name="T26" fmla="*/ 10 w 58"/>
                    <a:gd name="T27" fmla="*/ 40 h 82"/>
                    <a:gd name="T28" fmla="*/ 6 w 58"/>
                    <a:gd name="T29" fmla="*/ 36 h 82"/>
                    <a:gd name="T30" fmla="*/ 2 w 58"/>
                    <a:gd name="T31" fmla="*/ 30 h 82"/>
                    <a:gd name="T32" fmla="*/ 0 w 58"/>
                    <a:gd name="T33" fmla="*/ 22 h 82"/>
                    <a:gd name="T34" fmla="*/ 2 w 58"/>
                    <a:gd name="T35" fmla="*/ 16 h 82"/>
                    <a:gd name="T36" fmla="*/ 4 w 58"/>
                    <a:gd name="T37" fmla="*/ 10 h 82"/>
                    <a:gd name="T38" fmla="*/ 8 w 58"/>
                    <a:gd name="T39" fmla="*/ 6 h 82"/>
                    <a:gd name="T40" fmla="*/ 14 w 58"/>
                    <a:gd name="T41" fmla="*/ 2 h 82"/>
                    <a:gd name="T42" fmla="*/ 22 w 58"/>
                    <a:gd name="T43" fmla="*/ 0 h 82"/>
                    <a:gd name="T44" fmla="*/ 30 w 58"/>
                    <a:gd name="T45" fmla="*/ 0 h 82"/>
                    <a:gd name="T46" fmla="*/ 40 w 58"/>
                    <a:gd name="T47" fmla="*/ 0 h 82"/>
                    <a:gd name="T48" fmla="*/ 52 w 58"/>
                    <a:gd name="T49" fmla="*/ 2 h 82"/>
                    <a:gd name="T50" fmla="*/ 52 w 58"/>
                    <a:gd name="T51" fmla="*/ 14 h 82"/>
                    <a:gd name="T52" fmla="*/ 40 w 58"/>
                    <a:gd name="T53" fmla="*/ 12 h 82"/>
                    <a:gd name="T54" fmla="*/ 30 w 58"/>
                    <a:gd name="T55" fmla="*/ 10 h 82"/>
                    <a:gd name="T56" fmla="*/ 24 w 58"/>
                    <a:gd name="T57" fmla="*/ 12 h 82"/>
                    <a:gd name="T58" fmla="*/ 18 w 58"/>
                    <a:gd name="T59" fmla="*/ 14 h 82"/>
                    <a:gd name="T60" fmla="*/ 16 w 58"/>
                    <a:gd name="T61" fmla="*/ 16 h 82"/>
                    <a:gd name="T62" fmla="*/ 14 w 58"/>
                    <a:gd name="T63" fmla="*/ 20 h 82"/>
                    <a:gd name="T64" fmla="*/ 16 w 58"/>
                    <a:gd name="T65" fmla="*/ 24 h 82"/>
                    <a:gd name="T66" fmla="*/ 20 w 58"/>
                    <a:gd name="T67" fmla="*/ 28 h 82"/>
                    <a:gd name="T68" fmla="*/ 24 w 58"/>
                    <a:gd name="T69" fmla="*/ 32 h 82"/>
                    <a:gd name="T70" fmla="*/ 36 w 58"/>
                    <a:gd name="T71" fmla="*/ 34 h 82"/>
                    <a:gd name="T72" fmla="*/ 44 w 58"/>
                    <a:gd name="T73" fmla="*/ 38 h 82"/>
                    <a:gd name="T74" fmla="*/ 50 w 58"/>
                    <a:gd name="T75" fmla="*/ 42 h 82"/>
                    <a:gd name="T76" fmla="*/ 54 w 58"/>
                    <a:gd name="T77" fmla="*/ 46 h 82"/>
                    <a:gd name="T78" fmla="*/ 58 w 58"/>
                    <a:gd name="T79" fmla="*/ 52 h 82"/>
                    <a:gd name="T80" fmla="*/ 58 w 58"/>
                    <a:gd name="T81" fmla="*/ 58 h 82"/>
                    <a:gd name="T82" fmla="*/ 56 w 58"/>
                    <a:gd name="T83" fmla="*/ 66 h 82"/>
                    <a:gd name="T84" fmla="*/ 54 w 58"/>
                    <a:gd name="T85" fmla="*/ 72 h 82"/>
                    <a:gd name="T86" fmla="*/ 50 w 58"/>
                    <a:gd name="T87" fmla="*/ 76 h 82"/>
                    <a:gd name="T88" fmla="*/ 44 w 58"/>
                    <a:gd name="T89" fmla="*/ 80 h 82"/>
                    <a:gd name="T90" fmla="*/ 36 w 58"/>
                    <a:gd name="T91" fmla="*/ 82 h 82"/>
                    <a:gd name="T92" fmla="*/ 26 w 58"/>
                    <a:gd name="T93" fmla="*/ 82 h 82"/>
                    <a:gd name="T94" fmla="*/ 18 w 58"/>
                    <a:gd name="T95" fmla="*/ 82 h 82"/>
                    <a:gd name="T96" fmla="*/ 10 w 58"/>
                    <a:gd name="T97" fmla="*/ 80 h 82"/>
                    <a:gd name="T98" fmla="*/ 0 w 58"/>
                    <a:gd name="T99" fmla="*/ 78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8" h="82">
                      <a:moveTo>
                        <a:pt x="0" y="78"/>
                      </a:moveTo>
                      <a:lnTo>
                        <a:pt x="0" y="66"/>
                      </a:lnTo>
                      <a:lnTo>
                        <a:pt x="10" y="68"/>
                      </a:lnTo>
                      <a:lnTo>
                        <a:pt x="18" y="72"/>
                      </a:lnTo>
                      <a:lnTo>
                        <a:pt x="26" y="72"/>
                      </a:lnTo>
                      <a:lnTo>
                        <a:pt x="34" y="72"/>
                      </a:lnTo>
                      <a:lnTo>
                        <a:pt x="40" y="70"/>
                      </a:lnTo>
                      <a:lnTo>
                        <a:pt x="42" y="66"/>
                      </a:lnTo>
                      <a:lnTo>
                        <a:pt x="44" y="60"/>
                      </a:lnTo>
                      <a:lnTo>
                        <a:pt x="42" y="56"/>
                      </a:lnTo>
                      <a:lnTo>
                        <a:pt x="38" y="52"/>
                      </a:lnTo>
                      <a:lnTo>
                        <a:pt x="32" y="48"/>
                      </a:lnTo>
                      <a:lnTo>
                        <a:pt x="18" y="44"/>
                      </a:lnTo>
                      <a:lnTo>
                        <a:pt x="10" y="40"/>
                      </a:lnTo>
                      <a:lnTo>
                        <a:pt x="6" y="36"/>
                      </a:lnTo>
                      <a:lnTo>
                        <a:pt x="2" y="30"/>
                      </a:lnTo>
                      <a:lnTo>
                        <a:pt x="0" y="22"/>
                      </a:lnTo>
                      <a:lnTo>
                        <a:pt x="2" y="16"/>
                      </a:lnTo>
                      <a:lnTo>
                        <a:pt x="4" y="10"/>
                      </a:lnTo>
                      <a:lnTo>
                        <a:pt x="8" y="6"/>
                      </a:lnTo>
                      <a:lnTo>
                        <a:pt x="14" y="2"/>
                      </a:lnTo>
                      <a:lnTo>
                        <a:pt x="22" y="0"/>
                      </a:lnTo>
                      <a:lnTo>
                        <a:pt x="30" y="0"/>
                      </a:lnTo>
                      <a:lnTo>
                        <a:pt x="40" y="0"/>
                      </a:lnTo>
                      <a:lnTo>
                        <a:pt x="52" y="2"/>
                      </a:lnTo>
                      <a:lnTo>
                        <a:pt x="52" y="14"/>
                      </a:lnTo>
                      <a:lnTo>
                        <a:pt x="40" y="12"/>
                      </a:lnTo>
                      <a:lnTo>
                        <a:pt x="30" y="10"/>
                      </a:lnTo>
                      <a:lnTo>
                        <a:pt x="24" y="12"/>
                      </a:lnTo>
                      <a:lnTo>
                        <a:pt x="18" y="14"/>
                      </a:lnTo>
                      <a:lnTo>
                        <a:pt x="16" y="16"/>
                      </a:lnTo>
                      <a:lnTo>
                        <a:pt x="14" y="20"/>
                      </a:lnTo>
                      <a:lnTo>
                        <a:pt x="16" y="24"/>
                      </a:lnTo>
                      <a:lnTo>
                        <a:pt x="20" y="28"/>
                      </a:lnTo>
                      <a:lnTo>
                        <a:pt x="24" y="32"/>
                      </a:lnTo>
                      <a:lnTo>
                        <a:pt x="36" y="34"/>
                      </a:lnTo>
                      <a:lnTo>
                        <a:pt x="44" y="38"/>
                      </a:lnTo>
                      <a:lnTo>
                        <a:pt x="50" y="42"/>
                      </a:lnTo>
                      <a:lnTo>
                        <a:pt x="54" y="46"/>
                      </a:lnTo>
                      <a:lnTo>
                        <a:pt x="58" y="52"/>
                      </a:lnTo>
                      <a:lnTo>
                        <a:pt x="58" y="58"/>
                      </a:lnTo>
                      <a:lnTo>
                        <a:pt x="56" y="66"/>
                      </a:lnTo>
                      <a:lnTo>
                        <a:pt x="54" y="72"/>
                      </a:lnTo>
                      <a:lnTo>
                        <a:pt x="50" y="76"/>
                      </a:lnTo>
                      <a:lnTo>
                        <a:pt x="44" y="80"/>
                      </a:lnTo>
                      <a:lnTo>
                        <a:pt x="36" y="82"/>
                      </a:lnTo>
                      <a:lnTo>
                        <a:pt x="26" y="82"/>
                      </a:lnTo>
                      <a:lnTo>
                        <a:pt x="18" y="82"/>
                      </a:lnTo>
                      <a:lnTo>
                        <a:pt x="10" y="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29" name="Freeform 49"/>
                <p:cNvSpPr>
                  <a:spLocks/>
                </p:cNvSpPr>
                <p:nvPr/>
              </p:nvSpPr>
              <p:spPr bwMode="auto">
                <a:xfrm>
                  <a:off x="1756" y="3126"/>
                  <a:ext cx="102" cy="82"/>
                </a:xfrm>
                <a:custGeom>
                  <a:avLst/>
                  <a:gdLst>
                    <a:gd name="T0" fmla="*/ 0 w 102"/>
                    <a:gd name="T1" fmla="*/ 82 h 82"/>
                    <a:gd name="T2" fmla="*/ 0 w 102"/>
                    <a:gd name="T3" fmla="*/ 2 h 82"/>
                    <a:gd name="T4" fmla="*/ 14 w 102"/>
                    <a:gd name="T5" fmla="*/ 2 h 82"/>
                    <a:gd name="T6" fmla="*/ 14 w 102"/>
                    <a:gd name="T7" fmla="*/ 16 h 82"/>
                    <a:gd name="T8" fmla="*/ 18 w 102"/>
                    <a:gd name="T9" fmla="*/ 10 h 82"/>
                    <a:gd name="T10" fmla="*/ 22 w 102"/>
                    <a:gd name="T11" fmla="*/ 6 h 82"/>
                    <a:gd name="T12" fmla="*/ 24 w 102"/>
                    <a:gd name="T13" fmla="*/ 4 h 82"/>
                    <a:gd name="T14" fmla="*/ 30 w 102"/>
                    <a:gd name="T15" fmla="*/ 0 h 82"/>
                    <a:gd name="T16" fmla="*/ 36 w 102"/>
                    <a:gd name="T17" fmla="*/ 0 h 82"/>
                    <a:gd name="T18" fmla="*/ 42 w 102"/>
                    <a:gd name="T19" fmla="*/ 0 h 82"/>
                    <a:gd name="T20" fmla="*/ 48 w 102"/>
                    <a:gd name="T21" fmla="*/ 2 h 82"/>
                    <a:gd name="T22" fmla="*/ 52 w 102"/>
                    <a:gd name="T23" fmla="*/ 6 h 82"/>
                    <a:gd name="T24" fmla="*/ 56 w 102"/>
                    <a:gd name="T25" fmla="*/ 10 h 82"/>
                    <a:gd name="T26" fmla="*/ 58 w 102"/>
                    <a:gd name="T27" fmla="*/ 16 h 82"/>
                    <a:gd name="T28" fmla="*/ 62 w 102"/>
                    <a:gd name="T29" fmla="*/ 10 h 82"/>
                    <a:gd name="T30" fmla="*/ 66 w 102"/>
                    <a:gd name="T31" fmla="*/ 6 h 82"/>
                    <a:gd name="T32" fmla="*/ 68 w 102"/>
                    <a:gd name="T33" fmla="*/ 4 h 82"/>
                    <a:gd name="T34" fmla="*/ 74 w 102"/>
                    <a:gd name="T35" fmla="*/ 0 h 82"/>
                    <a:gd name="T36" fmla="*/ 82 w 102"/>
                    <a:gd name="T37" fmla="*/ 0 h 82"/>
                    <a:gd name="T38" fmla="*/ 90 w 102"/>
                    <a:gd name="T39" fmla="*/ 0 h 82"/>
                    <a:gd name="T40" fmla="*/ 96 w 102"/>
                    <a:gd name="T41" fmla="*/ 4 h 82"/>
                    <a:gd name="T42" fmla="*/ 100 w 102"/>
                    <a:gd name="T43" fmla="*/ 8 h 82"/>
                    <a:gd name="T44" fmla="*/ 102 w 102"/>
                    <a:gd name="T45" fmla="*/ 14 h 82"/>
                    <a:gd name="T46" fmla="*/ 102 w 102"/>
                    <a:gd name="T47" fmla="*/ 24 h 82"/>
                    <a:gd name="T48" fmla="*/ 102 w 102"/>
                    <a:gd name="T49" fmla="*/ 82 h 82"/>
                    <a:gd name="T50" fmla="*/ 88 w 102"/>
                    <a:gd name="T51" fmla="*/ 82 h 82"/>
                    <a:gd name="T52" fmla="*/ 88 w 102"/>
                    <a:gd name="T53" fmla="*/ 26 h 82"/>
                    <a:gd name="T54" fmla="*/ 88 w 102"/>
                    <a:gd name="T55" fmla="*/ 20 h 82"/>
                    <a:gd name="T56" fmla="*/ 86 w 102"/>
                    <a:gd name="T57" fmla="*/ 16 h 82"/>
                    <a:gd name="T58" fmla="*/ 82 w 102"/>
                    <a:gd name="T59" fmla="*/ 12 h 82"/>
                    <a:gd name="T60" fmla="*/ 78 w 102"/>
                    <a:gd name="T61" fmla="*/ 12 h 82"/>
                    <a:gd name="T62" fmla="*/ 72 w 102"/>
                    <a:gd name="T63" fmla="*/ 14 h 82"/>
                    <a:gd name="T64" fmla="*/ 66 w 102"/>
                    <a:gd name="T65" fmla="*/ 18 h 82"/>
                    <a:gd name="T66" fmla="*/ 58 w 102"/>
                    <a:gd name="T67" fmla="*/ 28 h 82"/>
                    <a:gd name="T68" fmla="*/ 58 w 102"/>
                    <a:gd name="T69" fmla="*/ 82 h 82"/>
                    <a:gd name="T70" fmla="*/ 44 w 102"/>
                    <a:gd name="T71" fmla="*/ 82 h 82"/>
                    <a:gd name="T72" fmla="*/ 44 w 102"/>
                    <a:gd name="T73" fmla="*/ 26 h 82"/>
                    <a:gd name="T74" fmla="*/ 44 w 102"/>
                    <a:gd name="T75" fmla="*/ 20 h 82"/>
                    <a:gd name="T76" fmla="*/ 42 w 102"/>
                    <a:gd name="T77" fmla="*/ 16 h 82"/>
                    <a:gd name="T78" fmla="*/ 38 w 102"/>
                    <a:gd name="T79" fmla="*/ 12 h 82"/>
                    <a:gd name="T80" fmla="*/ 34 w 102"/>
                    <a:gd name="T81" fmla="*/ 12 h 82"/>
                    <a:gd name="T82" fmla="*/ 28 w 102"/>
                    <a:gd name="T83" fmla="*/ 14 h 82"/>
                    <a:gd name="T84" fmla="*/ 20 w 102"/>
                    <a:gd name="T85" fmla="*/ 18 h 82"/>
                    <a:gd name="T86" fmla="*/ 14 w 102"/>
                    <a:gd name="T87" fmla="*/ 28 h 82"/>
                    <a:gd name="T88" fmla="*/ 14 w 102"/>
                    <a:gd name="T89" fmla="*/ 82 h 82"/>
                    <a:gd name="T90" fmla="*/ 0 w 102"/>
                    <a:gd name="T91" fmla="*/ 82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02" h="82">
                      <a:moveTo>
                        <a:pt x="0" y="82"/>
                      </a:moveTo>
                      <a:lnTo>
                        <a:pt x="0" y="2"/>
                      </a:lnTo>
                      <a:lnTo>
                        <a:pt x="14" y="2"/>
                      </a:lnTo>
                      <a:lnTo>
                        <a:pt x="14" y="16"/>
                      </a:lnTo>
                      <a:lnTo>
                        <a:pt x="18" y="10"/>
                      </a:lnTo>
                      <a:lnTo>
                        <a:pt x="22" y="6"/>
                      </a:lnTo>
                      <a:lnTo>
                        <a:pt x="24" y="4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8" y="2"/>
                      </a:lnTo>
                      <a:lnTo>
                        <a:pt x="52" y="6"/>
                      </a:lnTo>
                      <a:lnTo>
                        <a:pt x="56" y="10"/>
                      </a:lnTo>
                      <a:lnTo>
                        <a:pt x="58" y="16"/>
                      </a:lnTo>
                      <a:lnTo>
                        <a:pt x="62" y="10"/>
                      </a:lnTo>
                      <a:lnTo>
                        <a:pt x="66" y="6"/>
                      </a:lnTo>
                      <a:lnTo>
                        <a:pt x="68" y="4"/>
                      </a:lnTo>
                      <a:lnTo>
                        <a:pt x="74" y="0"/>
                      </a:lnTo>
                      <a:lnTo>
                        <a:pt x="82" y="0"/>
                      </a:lnTo>
                      <a:lnTo>
                        <a:pt x="90" y="0"/>
                      </a:lnTo>
                      <a:lnTo>
                        <a:pt x="96" y="4"/>
                      </a:lnTo>
                      <a:lnTo>
                        <a:pt x="100" y="8"/>
                      </a:lnTo>
                      <a:lnTo>
                        <a:pt x="102" y="14"/>
                      </a:lnTo>
                      <a:lnTo>
                        <a:pt x="102" y="24"/>
                      </a:lnTo>
                      <a:lnTo>
                        <a:pt x="102" y="82"/>
                      </a:lnTo>
                      <a:lnTo>
                        <a:pt x="88" y="82"/>
                      </a:lnTo>
                      <a:lnTo>
                        <a:pt x="88" y="26"/>
                      </a:lnTo>
                      <a:lnTo>
                        <a:pt x="88" y="20"/>
                      </a:lnTo>
                      <a:lnTo>
                        <a:pt x="86" y="16"/>
                      </a:lnTo>
                      <a:lnTo>
                        <a:pt x="82" y="12"/>
                      </a:lnTo>
                      <a:lnTo>
                        <a:pt x="78" y="12"/>
                      </a:lnTo>
                      <a:lnTo>
                        <a:pt x="72" y="14"/>
                      </a:lnTo>
                      <a:lnTo>
                        <a:pt x="66" y="18"/>
                      </a:lnTo>
                      <a:lnTo>
                        <a:pt x="58" y="28"/>
                      </a:lnTo>
                      <a:lnTo>
                        <a:pt x="58" y="82"/>
                      </a:lnTo>
                      <a:lnTo>
                        <a:pt x="44" y="82"/>
                      </a:lnTo>
                      <a:lnTo>
                        <a:pt x="44" y="26"/>
                      </a:lnTo>
                      <a:lnTo>
                        <a:pt x="44" y="20"/>
                      </a:lnTo>
                      <a:lnTo>
                        <a:pt x="42" y="16"/>
                      </a:lnTo>
                      <a:lnTo>
                        <a:pt x="38" y="12"/>
                      </a:lnTo>
                      <a:lnTo>
                        <a:pt x="34" y="12"/>
                      </a:lnTo>
                      <a:lnTo>
                        <a:pt x="28" y="14"/>
                      </a:lnTo>
                      <a:lnTo>
                        <a:pt x="20" y="18"/>
                      </a:lnTo>
                      <a:lnTo>
                        <a:pt x="14" y="28"/>
                      </a:lnTo>
                      <a:lnTo>
                        <a:pt x="14" y="82"/>
                      </a:lnTo>
                      <a:lnTo>
                        <a:pt x="0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30" name="Freeform 50"/>
                <p:cNvSpPr>
                  <a:spLocks noEditPoints="1"/>
                </p:cNvSpPr>
                <p:nvPr/>
              </p:nvSpPr>
              <p:spPr bwMode="auto">
                <a:xfrm>
                  <a:off x="1878" y="3098"/>
                  <a:ext cx="16" cy="110"/>
                </a:xfrm>
                <a:custGeom>
                  <a:avLst/>
                  <a:gdLst>
                    <a:gd name="T0" fmla="*/ 0 w 16"/>
                    <a:gd name="T1" fmla="*/ 110 h 110"/>
                    <a:gd name="T2" fmla="*/ 0 w 16"/>
                    <a:gd name="T3" fmla="*/ 30 h 110"/>
                    <a:gd name="T4" fmla="*/ 16 w 16"/>
                    <a:gd name="T5" fmla="*/ 30 h 110"/>
                    <a:gd name="T6" fmla="*/ 16 w 16"/>
                    <a:gd name="T7" fmla="*/ 110 h 110"/>
                    <a:gd name="T8" fmla="*/ 0 w 16"/>
                    <a:gd name="T9" fmla="*/ 110 h 110"/>
                    <a:gd name="T10" fmla="*/ 0 w 16"/>
                    <a:gd name="T11" fmla="*/ 16 h 110"/>
                    <a:gd name="T12" fmla="*/ 0 w 16"/>
                    <a:gd name="T13" fmla="*/ 0 h 110"/>
                    <a:gd name="T14" fmla="*/ 16 w 16"/>
                    <a:gd name="T15" fmla="*/ 0 h 110"/>
                    <a:gd name="T16" fmla="*/ 16 w 16"/>
                    <a:gd name="T17" fmla="*/ 16 h 110"/>
                    <a:gd name="T18" fmla="*/ 0 w 16"/>
                    <a:gd name="T19" fmla="*/ 16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110">
                      <a:moveTo>
                        <a:pt x="0" y="110"/>
                      </a:moveTo>
                      <a:lnTo>
                        <a:pt x="0" y="30"/>
                      </a:lnTo>
                      <a:lnTo>
                        <a:pt x="16" y="30"/>
                      </a:lnTo>
                      <a:lnTo>
                        <a:pt x="16" y="110"/>
                      </a:lnTo>
                      <a:lnTo>
                        <a:pt x="0" y="110"/>
                      </a:lnTo>
                      <a:close/>
                      <a:moveTo>
                        <a:pt x="0" y="16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31" name="Freeform 51"/>
                <p:cNvSpPr>
                  <a:spLocks/>
                </p:cNvSpPr>
                <p:nvPr/>
              </p:nvSpPr>
              <p:spPr bwMode="auto">
                <a:xfrm>
                  <a:off x="1908" y="3126"/>
                  <a:ext cx="62" cy="82"/>
                </a:xfrm>
                <a:custGeom>
                  <a:avLst/>
                  <a:gdLst>
                    <a:gd name="T0" fmla="*/ 62 w 62"/>
                    <a:gd name="T1" fmla="*/ 78 h 82"/>
                    <a:gd name="T2" fmla="*/ 48 w 62"/>
                    <a:gd name="T3" fmla="*/ 82 h 82"/>
                    <a:gd name="T4" fmla="*/ 36 w 62"/>
                    <a:gd name="T5" fmla="*/ 82 h 82"/>
                    <a:gd name="T6" fmla="*/ 26 w 62"/>
                    <a:gd name="T7" fmla="*/ 82 h 82"/>
                    <a:gd name="T8" fmla="*/ 18 w 62"/>
                    <a:gd name="T9" fmla="*/ 78 h 82"/>
                    <a:gd name="T10" fmla="*/ 10 w 62"/>
                    <a:gd name="T11" fmla="*/ 72 h 82"/>
                    <a:gd name="T12" fmla="*/ 4 w 62"/>
                    <a:gd name="T13" fmla="*/ 62 h 82"/>
                    <a:gd name="T14" fmla="*/ 2 w 62"/>
                    <a:gd name="T15" fmla="*/ 52 h 82"/>
                    <a:gd name="T16" fmla="*/ 0 w 62"/>
                    <a:gd name="T17" fmla="*/ 42 h 82"/>
                    <a:gd name="T18" fmla="*/ 0 w 62"/>
                    <a:gd name="T19" fmla="*/ 32 h 82"/>
                    <a:gd name="T20" fmla="*/ 2 w 62"/>
                    <a:gd name="T21" fmla="*/ 24 h 82"/>
                    <a:gd name="T22" fmla="*/ 6 w 62"/>
                    <a:gd name="T23" fmla="*/ 16 h 82"/>
                    <a:gd name="T24" fmla="*/ 10 w 62"/>
                    <a:gd name="T25" fmla="*/ 10 h 82"/>
                    <a:gd name="T26" fmla="*/ 16 w 62"/>
                    <a:gd name="T27" fmla="*/ 6 h 82"/>
                    <a:gd name="T28" fmla="*/ 22 w 62"/>
                    <a:gd name="T29" fmla="*/ 2 h 82"/>
                    <a:gd name="T30" fmla="*/ 30 w 62"/>
                    <a:gd name="T31" fmla="*/ 0 h 82"/>
                    <a:gd name="T32" fmla="*/ 38 w 62"/>
                    <a:gd name="T33" fmla="*/ 0 h 82"/>
                    <a:gd name="T34" fmla="*/ 48 w 62"/>
                    <a:gd name="T35" fmla="*/ 0 h 82"/>
                    <a:gd name="T36" fmla="*/ 60 w 62"/>
                    <a:gd name="T37" fmla="*/ 2 h 82"/>
                    <a:gd name="T38" fmla="*/ 60 w 62"/>
                    <a:gd name="T39" fmla="*/ 14 h 82"/>
                    <a:gd name="T40" fmla="*/ 54 w 62"/>
                    <a:gd name="T41" fmla="*/ 12 h 82"/>
                    <a:gd name="T42" fmla="*/ 46 w 62"/>
                    <a:gd name="T43" fmla="*/ 12 h 82"/>
                    <a:gd name="T44" fmla="*/ 42 w 62"/>
                    <a:gd name="T45" fmla="*/ 10 h 82"/>
                    <a:gd name="T46" fmla="*/ 34 w 62"/>
                    <a:gd name="T47" fmla="*/ 12 h 82"/>
                    <a:gd name="T48" fmla="*/ 28 w 62"/>
                    <a:gd name="T49" fmla="*/ 14 h 82"/>
                    <a:gd name="T50" fmla="*/ 22 w 62"/>
                    <a:gd name="T51" fmla="*/ 18 h 82"/>
                    <a:gd name="T52" fmla="*/ 20 w 62"/>
                    <a:gd name="T53" fmla="*/ 24 h 82"/>
                    <a:gd name="T54" fmla="*/ 18 w 62"/>
                    <a:gd name="T55" fmla="*/ 32 h 82"/>
                    <a:gd name="T56" fmla="*/ 16 w 62"/>
                    <a:gd name="T57" fmla="*/ 42 h 82"/>
                    <a:gd name="T58" fmla="*/ 18 w 62"/>
                    <a:gd name="T59" fmla="*/ 50 h 82"/>
                    <a:gd name="T60" fmla="*/ 20 w 62"/>
                    <a:gd name="T61" fmla="*/ 58 h 82"/>
                    <a:gd name="T62" fmla="*/ 22 w 62"/>
                    <a:gd name="T63" fmla="*/ 64 h 82"/>
                    <a:gd name="T64" fmla="*/ 28 w 62"/>
                    <a:gd name="T65" fmla="*/ 68 h 82"/>
                    <a:gd name="T66" fmla="*/ 34 w 62"/>
                    <a:gd name="T67" fmla="*/ 70 h 82"/>
                    <a:gd name="T68" fmla="*/ 40 w 62"/>
                    <a:gd name="T69" fmla="*/ 72 h 82"/>
                    <a:gd name="T70" fmla="*/ 48 w 62"/>
                    <a:gd name="T71" fmla="*/ 70 h 82"/>
                    <a:gd name="T72" fmla="*/ 54 w 62"/>
                    <a:gd name="T73" fmla="*/ 70 h 82"/>
                    <a:gd name="T74" fmla="*/ 62 w 62"/>
                    <a:gd name="T75" fmla="*/ 66 h 82"/>
                    <a:gd name="T76" fmla="*/ 62 w 62"/>
                    <a:gd name="T77" fmla="*/ 78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2" h="82">
                      <a:moveTo>
                        <a:pt x="62" y="78"/>
                      </a:moveTo>
                      <a:lnTo>
                        <a:pt x="48" y="82"/>
                      </a:lnTo>
                      <a:lnTo>
                        <a:pt x="36" y="82"/>
                      </a:lnTo>
                      <a:lnTo>
                        <a:pt x="26" y="82"/>
                      </a:lnTo>
                      <a:lnTo>
                        <a:pt x="18" y="78"/>
                      </a:lnTo>
                      <a:lnTo>
                        <a:pt x="10" y="72"/>
                      </a:lnTo>
                      <a:lnTo>
                        <a:pt x="4" y="62"/>
                      </a:lnTo>
                      <a:lnTo>
                        <a:pt x="2" y="52"/>
                      </a:lnTo>
                      <a:lnTo>
                        <a:pt x="0" y="42"/>
                      </a:lnTo>
                      <a:lnTo>
                        <a:pt x="0" y="32"/>
                      </a:lnTo>
                      <a:lnTo>
                        <a:pt x="2" y="24"/>
                      </a:lnTo>
                      <a:lnTo>
                        <a:pt x="6" y="16"/>
                      </a:lnTo>
                      <a:lnTo>
                        <a:pt x="10" y="10"/>
                      </a:lnTo>
                      <a:lnTo>
                        <a:pt x="16" y="6"/>
                      </a:lnTo>
                      <a:lnTo>
                        <a:pt x="22" y="2"/>
                      </a:lnTo>
                      <a:lnTo>
                        <a:pt x="30" y="0"/>
                      </a:lnTo>
                      <a:lnTo>
                        <a:pt x="38" y="0"/>
                      </a:lnTo>
                      <a:lnTo>
                        <a:pt x="48" y="0"/>
                      </a:lnTo>
                      <a:lnTo>
                        <a:pt x="60" y="2"/>
                      </a:lnTo>
                      <a:lnTo>
                        <a:pt x="60" y="14"/>
                      </a:lnTo>
                      <a:lnTo>
                        <a:pt x="54" y="12"/>
                      </a:lnTo>
                      <a:lnTo>
                        <a:pt x="46" y="12"/>
                      </a:lnTo>
                      <a:lnTo>
                        <a:pt x="42" y="10"/>
                      </a:lnTo>
                      <a:lnTo>
                        <a:pt x="34" y="12"/>
                      </a:lnTo>
                      <a:lnTo>
                        <a:pt x="28" y="14"/>
                      </a:lnTo>
                      <a:lnTo>
                        <a:pt x="22" y="18"/>
                      </a:lnTo>
                      <a:lnTo>
                        <a:pt x="20" y="24"/>
                      </a:lnTo>
                      <a:lnTo>
                        <a:pt x="18" y="32"/>
                      </a:lnTo>
                      <a:lnTo>
                        <a:pt x="16" y="42"/>
                      </a:lnTo>
                      <a:lnTo>
                        <a:pt x="18" y="50"/>
                      </a:lnTo>
                      <a:lnTo>
                        <a:pt x="20" y="58"/>
                      </a:lnTo>
                      <a:lnTo>
                        <a:pt x="22" y="64"/>
                      </a:lnTo>
                      <a:lnTo>
                        <a:pt x="28" y="68"/>
                      </a:lnTo>
                      <a:lnTo>
                        <a:pt x="34" y="70"/>
                      </a:lnTo>
                      <a:lnTo>
                        <a:pt x="40" y="72"/>
                      </a:lnTo>
                      <a:lnTo>
                        <a:pt x="48" y="70"/>
                      </a:lnTo>
                      <a:lnTo>
                        <a:pt x="54" y="70"/>
                      </a:lnTo>
                      <a:lnTo>
                        <a:pt x="62" y="66"/>
                      </a:lnTo>
                      <a:lnTo>
                        <a:pt x="62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32" name="Freeform 52"/>
                <p:cNvSpPr>
                  <a:spLocks/>
                </p:cNvSpPr>
                <p:nvPr/>
              </p:nvSpPr>
              <p:spPr bwMode="auto">
                <a:xfrm>
                  <a:off x="1486" y="3268"/>
                  <a:ext cx="96" cy="114"/>
                </a:xfrm>
                <a:custGeom>
                  <a:avLst/>
                  <a:gdLst>
                    <a:gd name="T0" fmla="*/ 96 w 96"/>
                    <a:gd name="T1" fmla="*/ 62 h 114"/>
                    <a:gd name="T2" fmla="*/ 96 w 96"/>
                    <a:gd name="T3" fmla="*/ 108 h 114"/>
                    <a:gd name="T4" fmla="*/ 76 w 96"/>
                    <a:gd name="T5" fmla="*/ 114 h 114"/>
                    <a:gd name="T6" fmla="*/ 58 w 96"/>
                    <a:gd name="T7" fmla="*/ 114 h 114"/>
                    <a:gd name="T8" fmla="*/ 32 w 96"/>
                    <a:gd name="T9" fmla="*/ 110 h 114"/>
                    <a:gd name="T10" fmla="*/ 14 w 96"/>
                    <a:gd name="T11" fmla="*/ 100 h 114"/>
                    <a:gd name="T12" fmla="*/ 4 w 96"/>
                    <a:gd name="T13" fmla="*/ 82 h 114"/>
                    <a:gd name="T14" fmla="*/ 0 w 96"/>
                    <a:gd name="T15" fmla="*/ 58 h 114"/>
                    <a:gd name="T16" fmla="*/ 4 w 96"/>
                    <a:gd name="T17" fmla="*/ 34 h 114"/>
                    <a:gd name="T18" fmla="*/ 14 w 96"/>
                    <a:gd name="T19" fmla="*/ 16 h 114"/>
                    <a:gd name="T20" fmla="*/ 34 w 96"/>
                    <a:gd name="T21" fmla="*/ 4 h 114"/>
                    <a:gd name="T22" fmla="*/ 58 w 96"/>
                    <a:gd name="T23" fmla="*/ 0 h 114"/>
                    <a:gd name="T24" fmla="*/ 76 w 96"/>
                    <a:gd name="T25" fmla="*/ 2 h 114"/>
                    <a:gd name="T26" fmla="*/ 96 w 96"/>
                    <a:gd name="T27" fmla="*/ 6 h 114"/>
                    <a:gd name="T28" fmla="*/ 96 w 96"/>
                    <a:gd name="T29" fmla="*/ 20 h 114"/>
                    <a:gd name="T30" fmla="*/ 74 w 96"/>
                    <a:gd name="T31" fmla="*/ 14 h 114"/>
                    <a:gd name="T32" fmla="*/ 56 w 96"/>
                    <a:gd name="T33" fmla="*/ 12 h 114"/>
                    <a:gd name="T34" fmla="*/ 40 w 96"/>
                    <a:gd name="T35" fmla="*/ 16 h 114"/>
                    <a:gd name="T36" fmla="*/ 26 w 96"/>
                    <a:gd name="T37" fmla="*/ 24 h 114"/>
                    <a:gd name="T38" fmla="*/ 20 w 96"/>
                    <a:gd name="T39" fmla="*/ 38 h 114"/>
                    <a:gd name="T40" fmla="*/ 16 w 96"/>
                    <a:gd name="T41" fmla="*/ 58 h 114"/>
                    <a:gd name="T42" fmla="*/ 20 w 96"/>
                    <a:gd name="T43" fmla="*/ 78 h 114"/>
                    <a:gd name="T44" fmla="*/ 28 w 96"/>
                    <a:gd name="T45" fmla="*/ 92 h 114"/>
                    <a:gd name="T46" fmla="*/ 34 w 96"/>
                    <a:gd name="T47" fmla="*/ 96 h 114"/>
                    <a:gd name="T48" fmla="*/ 42 w 96"/>
                    <a:gd name="T49" fmla="*/ 100 h 114"/>
                    <a:gd name="T50" fmla="*/ 50 w 96"/>
                    <a:gd name="T51" fmla="*/ 102 h 114"/>
                    <a:gd name="T52" fmla="*/ 60 w 96"/>
                    <a:gd name="T53" fmla="*/ 104 h 114"/>
                    <a:gd name="T54" fmla="*/ 66 w 96"/>
                    <a:gd name="T55" fmla="*/ 102 h 114"/>
                    <a:gd name="T56" fmla="*/ 72 w 96"/>
                    <a:gd name="T57" fmla="*/ 102 h 114"/>
                    <a:gd name="T58" fmla="*/ 80 w 96"/>
                    <a:gd name="T59" fmla="*/ 100 h 114"/>
                    <a:gd name="T60" fmla="*/ 80 w 96"/>
                    <a:gd name="T61" fmla="*/ 72 h 114"/>
                    <a:gd name="T62" fmla="*/ 62 w 96"/>
                    <a:gd name="T63" fmla="*/ 72 h 114"/>
                    <a:gd name="T64" fmla="*/ 62 w 96"/>
                    <a:gd name="T65" fmla="*/ 62 h 114"/>
                    <a:gd name="T66" fmla="*/ 96 w 96"/>
                    <a:gd name="T67" fmla="*/ 62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6" h="114">
                      <a:moveTo>
                        <a:pt x="96" y="62"/>
                      </a:moveTo>
                      <a:lnTo>
                        <a:pt x="96" y="108"/>
                      </a:lnTo>
                      <a:lnTo>
                        <a:pt x="76" y="114"/>
                      </a:lnTo>
                      <a:lnTo>
                        <a:pt x="58" y="114"/>
                      </a:lnTo>
                      <a:lnTo>
                        <a:pt x="32" y="110"/>
                      </a:lnTo>
                      <a:lnTo>
                        <a:pt x="14" y="100"/>
                      </a:lnTo>
                      <a:lnTo>
                        <a:pt x="4" y="82"/>
                      </a:lnTo>
                      <a:lnTo>
                        <a:pt x="0" y="58"/>
                      </a:lnTo>
                      <a:lnTo>
                        <a:pt x="4" y="34"/>
                      </a:lnTo>
                      <a:lnTo>
                        <a:pt x="14" y="16"/>
                      </a:lnTo>
                      <a:lnTo>
                        <a:pt x="34" y="4"/>
                      </a:lnTo>
                      <a:lnTo>
                        <a:pt x="58" y="0"/>
                      </a:lnTo>
                      <a:lnTo>
                        <a:pt x="76" y="2"/>
                      </a:lnTo>
                      <a:lnTo>
                        <a:pt x="96" y="6"/>
                      </a:lnTo>
                      <a:lnTo>
                        <a:pt x="96" y="20"/>
                      </a:lnTo>
                      <a:lnTo>
                        <a:pt x="74" y="14"/>
                      </a:lnTo>
                      <a:lnTo>
                        <a:pt x="56" y="12"/>
                      </a:lnTo>
                      <a:lnTo>
                        <a:pt x="40" y="16"/>
                      </a:lnTo>
                      <a:lnTo>
                        <a:pt x="26" y="24"/>
                      </a:lnTo>
                      <a:lnTo>
                        <a:pt x="20" y="38"/>
                      </a:lnTo>
                      <a:lnTo>
                        <a:pt x="16" y="58"/>
                      </a:lnTo>
                      <a:lnTo>
                        <a:pt x="20" y="78"/>
                      </a:lnTo>
                      <a:lnTo>
                        <a:pt x="28" y="92"/>
                      </a:lnTo>
                      <a:lnTo>
                        <a:pt x="34" y="96"/>
                      </a:lnTo>
                      <a:lnTo>
                        <a:pt x="42" y="100"/>
                      </a:lnTo>
                      <a:lnTo>
                        <a:pt x="50" y="102"/>
                      </a:lnTo>
                      <a:lnTo>
                        <a:pt x="60" y="104"/>
                      </a:lnTo>
                      <a:lnTo>
                        <a:pt x="66" y="102"/>
                      </a:lnTo>
                      <a:lnTo>
                        <a:pt x="72" y="102"/>
                      </a:lnTo>
                      <a:lnTo>
                        <a:pt x="80" y="100"/>
                      </a:lnTo>
                      <a:lnTo>
                        <a:pt x="80" y="72"/>
                      </a:lnTo>
                      <a:lnTo>
                        <a:pt x="62" y="72"/>
                      </a:lnTo>
                      <a:lnTo>
                        <a:pt x="62" y="62"/>
                      </a:lnTo>
                      <a:lnTo>
                        <a:pt x="96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33" name="Freeform 53"/>
                <p:cNvSpPr>
                  <a:spLocks noEditPoints="1"/>
                </p:cNvSpPr>
                <p:nvPr/>
              </p:nvSpPr>
              <p:spPr bwMode="auto">
                <a:xfrm>
                  <a:off x="1602" y="3298"/>
                  <a:ext cx="72" cy="84"/>
                </a:xfrm>
                <a:custGeom>
                  <a:avLst/>
                  <a:gdLst>
                    <a:gd name="T0" fmla="*/ 50 w 72"/>
                    <a:gd name="T1" fmla="*/ 72 h 84"/>
                    <a:gd name="T2" fmla="*/ 40 w 72"/>
                    <a:gd name="T3" fmla="*/ 78 h 84"/>
                    <a:gd name="T4" fmla="*/ 32 w 72"/>
                    <a:gd name="T5" fmla="*/ 82 h 84"/>
                    <a:gd name="T6" fmla="*/ 22 w 72"/>
                    <a:gd name="T7" fmla="*/ 84 h 84"/>
                    <a:gd name="T8" fmla="*/ 16 w 72"/>
                    <a:gd name="T9" fmla="*/ 82 h 84"/>
                    <a:gd name="T10" fmla="*/ 10 w 72"/>
                    <a:gd name="T11" fmla="*/ 80 h 84"/>
                    <a:gd name="T12" fmla="*/ 6 w 72"/>
                    <a:gd name="T13" fmla="*/ 78 h 84"/>
                    <a:gd name="T14" fmla="*/ 2 w 72"/>
                    <a:gd name="T15" fmla="*/ 74 h 84"/>
                    <a:gd name="T16" fmla="*/ 0 w 72"/>
                    <a:gd name="T17" fmla="*/ 68 h 84"/>
                    <a:gd name="T18" fmla="*/ 0 w 72"/>
                    <a:gd name="T19" fmla="*/ 62 h 84"/>
                    <a:gd name="T20" fmla="*/ 4 w 72"/>
                    <a:gd name="T21" fmla="*/ 46 h 84"/>
                    <a:gd name="T22" fmla="*/ 20 w 72"/>
                    <a:gd name="T23" fmla="*/ 38 h 84"/>
                    <a:gd name="T24" fmla="*/ 44 w 72"/>
                    <a:gd name="T25" fmla="*/ 34 h 84"/>
                    <a:gd name="T26" fmla="*/ 48 w 72"/>
                    <a:gd name="T27" fmla="*/ 34 h 84"/>
                    <a:gd name="T28" fmla="*/ 48 w 72"/>
                    <a:gd name="T29" fmla="*/ 26 h 84"/>
                    <a:gd name="T30" fmla="*/ 46 w 72"/>
                    <a:gd name="T31" fmla="*/ 20 h 84"/>
                    <a:gd name="T32" fmla="*/ 44 w 72"/>
                    <a:gd name="T33" fmla="*/ 16 h 84"/>
                    <a:gd name="T34" fmla="*/ 38 w 72"/>
                    <a:gd name="T35" fmla="*/ 12 h 84"/>
                    <a:gd name="T36" fmla="*/ 32 w 72"/>
                    <a:gd name="T37" fmla="*/ 12 h 84"/>
                    <a:gd name="T38" fmla="*/ 24 w 72"/>
                    <a:gd name="T39" fmla="*/ 12 h 84"/>
                    <a:gd name="T40" fmla="*/ 16 w 72"/>
                    <a:gd name="T41" fmla="*/ 14 h 84"/>
                    <a:gd name="T42" fmla="*/ 6 w 72"/>
                    <a:gd name="T43" fmla="*/ 18 h 84"/>
                    <a:gd name="T44" fmla="*/ 6 w 72"/>
                    <a:gd name="T45" fmla="*/ 6 h 84"/>
                    <a:gd name="T46" fmla="*/ 16 w 72"/>
                    <a:gd name="T47" fmla="*/ 4 h 84"/>
                    <a:gd name="T48" fmla="*/ 26 w 72"/>
                    <a:gd name="T49" fmla="*/ 2 h 84"/>
                    <a:gd name="T50" fmla="*/ 34 w 72"/>
                    <a:gd name="T51" fmla="*/ 0 h 84"/>
                    <a:gd name="T52" fmla="*/ 44 w 72"/>
                    <a:gd name="T53" fmla="*/ 2 h 84"/>
                    <a:gd name="T54" fmla="*/ 50 w 72"/>
                    <a:gd name="T55" fmla="*/ 4 h 84"/>
                    <a:gd name="T56" fmla="*/ 56 w 72"/>
                    <a:gd name="T57" fmla="*/ 6 h 84"/>
                    <a:gd name="T58" fmla="*/ 58 w 72"/>
                    <a:gd name="T59" fmla="*/ 12 h 84"/>
                    <a:gd name="T60" fmla="*/ 60 w 72"/>
                    <a:gd name="T61" fmla="*/ 18 h 84"/>
                    <a:gd name="T62" fmla="*/ 62 w 72"/>
                    <a:gd name="T63" fmla="*/ 26 h 84"/>
                    <a:gd name="T64" fmla="*/ 62 w 72"/>
                    <a:gd name="T65" fmla="*/ 62 h 84"/>
                    <a:gd name="T66" fmla="*/ 62 w 72"/>
                    <a:gd name="T67" fmla="*/ 66 h 84"/>
                    <a:gd name="T68" fmla="*/ 64 w 72"/>
                    <a:gd name="T69" fmla="*/ 70 h 84"/>
                    <a:gd name="T70" fmla="*/ 66 w 72"/>
                    <a:gd name="T71" fmla="*/ 72 h 84"/>
                    <a:gd name="T72" fmla="*/ 70 w 72"/>
                    <a:gd name="T73" fmla="*/ 74 h 84"/>
                    <a:gd name="T74" fmla="*/ 70 w 72"/>
                    <a:gd name="T75" fmla="*/ 74 h 84"/>
                    <a:gd name="T76" fmla="*/ 72 w 72"/>
                    <a:gd name="T77" fmla="*/ 74 h 84"/>
                    <a:gd name="T78" fmla="*/ 72 w 72"/>
                    <a:gd name="T79" fmla="*/ 82 h 84"/>
                    <a:gd name="T80" fmla="*/ 68 w 72"/>
                    <a:gd name="T81" fmla="*/ 82 h 84"/>
                    <a:gd name="T82" fmla="*/ 62 w 72"/>
                    <a:gd name="T83" fmla="*/ 84 h 84"/>
                    <a:gd name="T84" fmla="*/ 58 w 72"/>
                    <a:gd name="T85" fmla="*/ 82 h 84"/>
                    <a:gd name="T86" fmla="*/ 54 w 72"/>
                    <a:gd name="T87" fmla="*/ 80 h 84"/>
                    <a:gd name="T88" fmla="*/ 52 w 72"/>
                    <a:gd name="T89" fmla="*/ 78 h 84"/>
                    <a:gd name="T90" fmla="*/ 50 w 72"/>
                    <a:gd name="T91" fmla="*/ 72 h 84"/>
                    <a:gd name="T92" fmla="*/ 48 w 72"/>
                    <a:gd name="T93" fmla="*/ 64 h 84"/>
                    <a:gd name="T94" fmla="*/ 48 w 72"/>
                    <a:gd name="T95" fmla="*/ 44 h 84"/>
                    <a:gd name="T96" fmla="*/ 42 w 72"/>
                    <a:gd name="T97" fmla="*/ 44 h 84"/>
                    <a:gd name="T98" fmla="*/ 38 w 72"/>
                    <a:gd name="T99" fmla="*/ 44 h 84"/>
                    <a:gd name="T100" fmla="*/ 32 w 72"/>
                    <a:gd name="T101" fmla="*/ 44 h 84"/>
                    <a:gd name="T102" fmla="*/ 24 w 72"/>
                    <a:gd name="T103" fmla="*/ 46 h 84"/>
                    <a:gd name="T104" fmla="*/ 20 w 72"/>
                    <a:gd name="T105" fmla="*/ 50 h 84"/>
                    <a:gd name="T106" fmla="*/ 16 w 72"/>
                    <a:gd name="T107" fmla="*/ 54 h 84"/>
                    <a:gd name="T108" fmla="*/ 14 w 72"/>
                    <a:gd name="T109" fmla="*/ 60 h 84"/>
                    <a:gd name="T110" fmla="*/ 16 w 72"/>
                    <a:gd name="T111" fmla="*/ 66 h 84"/>
                    <a:gd name="T112" fmla="*/ 18 w 72"/>
                    <a:gd name="T113" fmla="*/ 68 h 84"/>
                    <a:gd name="T114" fmla="*/ 22 w 72"/>
                    <a:gd name="T115" fmla="*/ 72 h 84"/>
                    <a:gd name="T116" fmla="*/ 28 w 72"/>
                    <a:gd name="T117" fmla="*/ 72 h 84"/>
                    <a:gd name="T118" fmla="*/ 34 w 72"/>
                    <a:gd name="T119" fmla="*/ 72 h 84"/>
                    <a:gd name="T120" fmla="*/ 40 w 72"/>
                    <a:gd name="T121" fmla="*/ 68 h 84"/>
                    <a:gd name="T122" fmla="*/ 48 w 72"/>
                    <a:gd name="T123" fmla="*/ 6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2" h="84">
                      <a:moveTo>
                        <a:pt x="50" y="72"/>
                      </a:moveTo>
                      <a:lnTo>
                        <a:pt x="40" y="78"/>
                      </a:lnTo>
                      <a:lnTo>
                        <a:pt x="32" y="82"/>
                      </a:lnTo>
                      <a:lnTo>
                        <a:pt x="22" y="84"/>
                      </a:lnTo>
                      <a:lnTo>
                        <a:pt x="16" y="82"/>
                      </a:lnTo>
                      <a:lnTo>
                        <a:pt x="10" y="80"/>
                      </a:lnTo>
                      <a:lnTo>
                        <a:pt x="6" y="78"/>
                      </a:lnTo>
                      <a:lnTo>
                        <a:pt x="2" y="74"/>
                      </a:lnTo>
                      <a:lnTo>
                        <a:pt x="0" y="68"/>
                      </a:lnTo>
                      <a:lnTo>
                        <a:pt x="0" y="62"/>
                      </a:lnTo>
                      <a:lnTo>
                        <a:pt x="4" y="46"/>
                      </a:lnTo>
                      <a:lnTo>
                        <a:pt x="20" y="38"/>
                      </a:lnTo>
                      <a:lnTo>
                        <a:pt x="44" y="34"/>
                      </a:lnTo>
                      <a:lnTo>
                        <a:pt x="48" y="34"/>
                      </a:lnTo>
                      <a:lnTo>
                        <a:pt x="48" y="26"/>
                      </a:lnTo>
                      <a:lnTo>
                        <a:pt x="46" y="20"/>
                      </a:lnTo>
                      <a:lnTo>
                        <a:pt x="44" y="16"/>
                      </a:lnTo>
                      <a:lnTo>
                        <a:pt x="38" y="12"/>
                      </a:lnTo>
                      <a:lnTo>
                        <a:pt x="32" y="12"/>
                      </a:lnTo>
                      <a:lnTo>
                        <a:pt x="24" y="12"/>
                      </a:lnTo>
                      <a:lnTo>
                        <a:pt x="16" y="14"/>
                      </a:lnTo>
                      <a:lnTo>
                        <a:pt x="6" y="18"/>
                      </a:lnTo>
                      <a:lnTo>
                        <a:pt x="6" y="6"/>
                      </a:lnTo>
                      <a:lnTo>
                        <a:pt x="16" y="4"/>
                      </a:lnTo>
                      <a:lnTo>
                        <a:pt x="26" y="2"/>
                      </a:lnTo>
                      <a:lnTo>
                        <a:pt x="34" y="0"/>
                      </a:lnTo>
                      <a:lnTo>
                        <a:pt x="44" y="2"/>
                      </a:lnTo>
                      <a:lnTo>
                        <a:pt x="50" y="4"/>
                      </a:lnTo>
                      <a:lnTo>
                        <a:pt x="56" y="6"/>
                      </a:lnTo>
                      <a:lnTo>
                        <a:pt x="58" y="12"/>
                      </a:lnTo>
                      <a:lnTo>
                        <a:pt x="60" y="18"/>
                      </a:lnTo>
                      <a:lnTo>
                        <a:pt x="62" y="26"/>
                      </a:lnTo>
                      <a:lnTo>
                        <a:pt x="62" y="62"/>
                      </a:lnTo>
                      <a:lnTo>
                        <a:pt x="62" y="66"/>
                      </a:lnTo>
                      <a:lnTo>
                        <a:pt x="64" y="70"/>
                      </a:lnTo>
                      <a:lnTo>
                        <a:pt x="66" y="72"/>
                      </a:lnTo>
                      <a:lnTo>
                        <a:pt x="70" y="74"/>
                      </a:lnTo>
                      <a:lnTo>
                        <a:pt x="70" y="74"/>
                      </a:lnTo>
                      <a:lnTo>
                        <a:pt x="72" y="74"/>
                      </a:lnTo>
                      <a:lnTo>
                        <a:pt x="72" y="82"/>
                      </a:lnTo>
                      <a:lnTo>
                        <a:pt x="68" y="82"/>
                      </a:lnTo>
                      <a:lnTo>
                        <a:pt x="62" y="84"/>
                      </a:lnTo>
                      <a:lnTo>
                        <a:pt x="58" y="82"/>
                      </a:lnTo>
                      <a:lnTo>
                        <a:pt x="54" y="80"/>
                      </a:lnTo>
                      <a:lnTo>
                        <a:pt x="52" y="78"/>
                      </a:lnTo>
                      <a:lnTo>
                        <a:pt x="50" y="72"/>
                      </a:lnTo>
                      <a:close/>
                      <a:moveTo>
                        <a:pt x="48" y="64"/>
                      </a:moveTo>
                      <a:lnTo>
                        <a:pt x="48" y="44"/>
                      </a:lnTo>
                      <a:lnTo>
                        <a:pt x="42" y="44"/>
                      </a:lnTo>
                      <a:lnTo>
                        <a:pt x="38" y="44"/>
                      </a:lnTo>
                      <a:lnTo>
                        <a:pt x="32" y="44"/>
                      </a:lnTo>
                      <a:lnTo>
                        <a:pt x="24" y="46"/>
                      </a:lnTo>
                      <a:lnTo>
                        <a:pt x="20" y="50"/>
                      </a:lnTo>
                      <a:lnTo>
                        <a:pt x="16" y="54"/>
                      </a:lnTo>
                      <a:lnTo>
                        <a:pt x="14" y="60"/>
                      </a:lnTo>
                      <a:lnTo>
                        <a:pt x="16" y="66"/>
                      </a:lnTo>
                      <a:lnTo>
                        <a:pt x="18" y="68"/>
                      </a:lnTo>
                      <a:lnTo>
                        <a:pt x="22" y="72"/>
                      </a:lnTo>
                      <a:lnTo>
                        <a:pt x="28" y="72"/>
                      </a:lnTo>
                      <a:lnTo>
                        <a:pt x="34" y="72"/>
                      </a:lnTo>
                      <a:lnTo>
                        <a:pt x="40" y="68"/>
                      </a:lnTo>
                      <a:lnTo>
                        <a:pt x="48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34" name="Freeform 54"/>
                <p:cNvSpPr>
                  <a:spLocks/>
                </p:cNvSpPr>
                <p:nvPr/>
              </p:nvSpPr>
              <p:spPr bwMode="auto">
                <a:xfrm>
                  <a:off x="1686" y="3298"/>
                  <a:ext cx="58" cy="84"/>
                </a:xfrm>
                <a:custGeom>
                  <a:avLst/>
                  <a:gdLst>
                    <a:gd name="T0" fmla="*/ 0 w 58"/>
                    <a:gd name="T1" fmla="*/ 80 h 84"/>
                    <a:gd name="T2" fmla="*/ 0 w 58"/>
                    <a:gd name="T3" fmla="*/ 66 h 84"/>
                    <a:gd name="T4" fmla="*/ 10 w 58"/>
                    <a:gd name="T5" fmla="*/ 70 h 84"/>
                    <a:gd name="T6" fmla="*/ 18 w 58"/>
                    <a:gd name="T7" fmla="*/ 72 h 84"/>
                    <a:gd name="T8" fmla="*/ 26 w 58"/>
                    <a:gd name="T9" fmla="*/ 72 h 84"/>
                    <a:gd name="T10" fmla="*/ 34 w 58"/>
                    <a:gd name="T11" fmla="*/ 72 h 84"/>
                    <a:gd name="T12" fmla="*/ 38 w 58"/>
                    <a:gd name="T13" fmla="*/ 70 h 84"/>
                    <a:gd name="T14" fmla="*/ 42 w 58"/>
                    <a:gd name="T15" fmla="*/ 66 h 84"/>
                    <a:gd name="T16" fmla="*/ 44 w 58"/>
                    <a:gd name="T17" fmla="*/ 62 h 84"/>
                    <a:gd name="T18" fmla="*/ 42 w 58"/>
                    <a:gd name="T19" fmla="*/ 56 h 84"/>
                    <a:gd name="T20" fmla="*/ 38 w 58"/>
                    <a:gd name="T21" fmla="*/ 52 h 84"/>
                    <a:gd name="T22" fmla="*/ 32 w 58"/>
                    <a:gd name="T23" fmla="*/ 50 h 84"/>
                    <a:gd name="T24" fmla="*/ 18 w 58"/>
                    <a:gd name="T25" fmla="*/ 46 h 84"/>
                    <a:gd name="T26" fmla="*/ 10 w 58"/>
                    <a:gd name="T27" fmla="*/ 42 h 84"/>
                    <a:gd name="T28" fmla="*/ 4 w 58"/>
                    <a:gd name="T29" fmla="*/ 36 h 84"/>
                    <a:gd name="T30" fmla="*/ 2 w 58"/>
                    <a:gd name="T31" fmla="*/ 30 h 84"/>
                    <a:gd name="T32" fmla="*/ 0 w 58"/>
                    <a:gd name="T33" fmla="*/ 22 h 84"/>
                    <a:gd name="T34" fmla="*/ 0 w 58"/>
                    <a:gd name="T35" fmla="*/ 16 h 84"/>
                    <a:gd name="T36" fmla="*/ 4 w 58"/>
                    <a:gd name="T37" fmla="*/ 10 h 84"/>
                    <a:gd name="T38" fmla="*/ 8 w 58"/>
                    <a:gd name="T39" fmla="*/ 6 h 84"/>
                    <a:gd name="T40" fmla="*/ 14 w 58"/>
                    <a:gd name="T41" fmla="*/ 4 h 84"/>
                    <a:gd name="T42" fmla="*/ 22 w 58"/>
                    <a:gd name="T43" fmla="*/ 2 h 84"/>
                    <a:gd name="T44" fmla="*/ 30 w 58"/>
                    <a:gd name="T45" fmla="*/ 0 h 84"/>
                    <a:gd name="T46" fmla="*/ 40 w 58"/>
                    <a:gd name="T47" fmla="*/ 2 h 84"/>
                    <a:gd name="T48" fmla="*/ 52 w 58"/>
                    <a:gd name="T49" fmla="*/ 4 h 84"/>
                    <a:gd name="T50" fmla="*/ 52 w 58"/>
                    <a:gd name="T51" fmla="*/ 16 h 84"/>
                    <a:gd name="T52" fmla="*/ 40 w 58"/>
                    <a:gd name="T53" fmla="*/ 12 h 84"/>
                    <a:gd name="T54" fmla="*/ 30 w 58"/>
                    <a:gd name="T55" fmla="*/ 12 h 84"/>
                    <a:gd name="T56" fmla="*/ 22 w 58"/>
                    <a:gd name="T57" fmla="*/ 12 h 84"/>
                    <a:gd name="T58" fmla="*/ 18 w 58"/>
                    <a:gd name="T59" fmla="*/ 14 h 84"/>
                    <a:gd name="T60" fmla="*/ 16 w 58"/>
                    <a:gd name="T61" fmla="*/ 18 h 84"/>
                    <a:gd name="T62" fmla="*/ 14 w 58"/>
                    <a:gd name="T63" fmla="*/ 22 h 84"/>
                    <a:gd name="T64" fmla="*/ 16 w 58"/>
                    <a:gd name="T65" fmla="*/ 26 h 84"/>
                    <a:gd name="T66" fmla="*/ 18 w 58"/>
                    <a:gd name="T67" fmla="*/ 30 h 84"/>
                    <a:gd name="T68" fmla="*/ 24 w 58"/>
                    <a:gd name="T69" fmla="*/ 32 h 84"/>
                    <a:gd name="T70" fmla="*/ 36 w 58"/>
                    <a:gd name="T71" fmla="*/ 36 h 84"/>
                    <a:gd name="T72" fmla="*/ 44 w 58"/>
                    <a:gd name="T73" fmla="*/ 38 h 84"/>
                    <a:gd name="T74" fmla="*/ 50 w 58"/>
                    <a:gd name="T75" fmla="*/ 42 h 84"/>
                    <a:gd name="T76" fmla="*/ 54 w 58"/>
                    <a:gd name="T77" fmla="*/ 48 h 84"/>
                    <a:gd name="T78" fmla="*/ 56 w 58"/>
                    <a:gd name="T79" fmla="*/ 54 h 84"/>
                    <a:gd name="T80" fmla="*/ 58 w 58"/>
                    <a:gd name="T81" fmla="*/ 60 h 84"/>
                    <a:gd name="T82" fmla="*/ 56 w 58"/>
                    <a:gd name="T83" fmla="*/ 66 h 84"/>
                    <a:gd name="T84" fmla="*/ 54 w 58"/>
                    <a:gd name="T85" fmla="*/ 72 h 84"/>
                    <a:gd name="T86" fmla="*/ 50 w 58"/>
                    <a:gd name="T87" fmla="*/ 78 h 84"/>
                    <a:gd name="T88" fmla="*/ 42 w 58"/>
                    <a:gd name="T89" fmla="*/ 80 h 84"/>
                    <a:gd name="T90" fmla="*/ 36 w 58"/>
                    <a:gd name="T91" fmla="*/ 82 h 84"/>
                    <a:gd name="T92" fmla="*/ 26 w 58"/>
                    <a:gd name="T93" fmla="*/ 84 h 84"/>
                    <a:gd name="T94" fmla="*/ 18 w 58"/>
                    <a:gd name="T95" fmla="*/ 84 h 84"/>
                    <a:gd name="T96" fmla="*/ 10 w 58"/>
                    <a:gd name="T97" fmla="*/ 82 h 84"/>
                    <a:gd name="T98" fmla="*/ 0 w 58"/>
                    <a:gd name="T9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8" h="84">
                      <a:moveTo>
                        <a:pt x="0" y="80"/>
                      </a:moveTo>
                      <a:lnTo>
                        <a:pt x="0" y="66"/>
                      </a:lnTo>
                      <a:lnTo>
                        <a:pt x="10" y="70"/>
                      </a:lnTo>
                      <a:lnTo>
                        <a:pt x="18" y="72"/>
                      </a:lnTo>
                      <a:lnTo>
                        <a:pt x="26" y="72"/>
                      </a:lnTo>
                      <a:lnTo>
                        <a:pt x="34" y="72"/>
                      </a:lnTo>
                      <a:lnTo>
                        <a:pt x="38" y="70"/>
                      </a:lnTo>
                      <a:lnTo>
                        <a:pt x="42" y="66"/>
                      </a:lnTo>
                      <a:lnTo>
                        <a:pt x="44" y="62"/>
                      </a:lnTo>
                      <a:lnTo>
                        <a:pt x="42" y="56"/>
                      </a:lnTo>
                      <a:lnTo>
                        <a:pt x="38" y="52"/>
                      </a:lnTo>
                      <a:lnTo>
                        <a:pt x="32" y="50"/>
                      </a:lnTo>
                      <a:lnTo>
                        <a:pt x="18" y="46"/>
                      </a:lnTo>
                      <a:lnTo>
                        <a:pt x="10" y="42"/>
                      </a:lnTo>
                      <a:lnTo>
                        <a:pt x="4" y="36"/>
                      </a:lnTo>
                      <a:lnTo>
                        <a:pt x="2" y="30"/>
                      </a:lnTo>
                      <a:lnTo>
                        <a:pt x="0" y="22"/>
                      </a:lnTo>
                      <a:lnTo>
                        <a:pt x="0" y="16"/>
                      </a:lnTo>
                      <a:lnTo>
                        <a:pt x="4" y="10"/>
                      </a:lnTo>
                      <a:lnTo>
                        <a:pt x="8" y="6"/>
                      </a:lnTo>
                      <a:lnTo>
                        <a:pt x="14" y="4"/>
                      </a:lnTo>
                      <a:lnTo>
                        <a:pt x="22" y="2"/>
                      </a:lnTo>
                      <a:lnTo>
                        <a:pt x="30" y="0"/>
                      </a:lnTo>
                      <a:lnTo>
                        <a:pt x="40" y="2"/>
                      </a:lnTo>
                      <a:lnTo>
                        <a:pt x="52" y="4"/>
                      </a:lnTo>
                      <a:lnTo>
                        <a:pt x="52" y="16"/>
                      </a:lnTo>
                      <a:lnTo>
                        <a:pt x="40" y="12"/>
                      </a:lnTo>
                      <a:lnTo>
                        <a:pt x="30" y="12"/>
                      </a:lnTo>
                      <a:lnTo>
                        <a:pt x="22" y="12"/>
                      </a:lnTo>
                      <a:lnTo>
                        <a:pt x="18" y="14"/>
                      </a:lnTo>
                      <a:lnTo>
                        <a:pt x="16" y="18"/>
                      </a:lnTo>
                      <a:lnTo>
                        <a:pt x="14" y="22"/>
                      </a:lnTo>
                      <a:lnTo>
                        <a:pt x="16" y="26"/>
                      </a:lnTo>
                      <a:lnTo>
                        <a:pt x="18" y="30"/>
                      </a:lnTo>
                      <a:lnTo>
                        <a:pt x="24" y="32"/>
                      </a:lnTo>
                      <a:lnTo>
                        <a:pt x="36" y="36"/>
                      </a:lnTo>
                      <a:lnTo>
                        <a:pt x="44" y="38"/>
                      </a:lnTo>
                      <a:lnTo>
                        <a:pt x="50" y="42"/>
                      </a:lnTo>
                      <a:lnTo>
                        <a:pt x="54" y="48"/>
                      </a:lnTo>
                      <a:lnTo>
                        <a:pt x="56" y="54"/>
                      </a:lnTo>
                      <a:lnTo>
                        <a:pt x="58" y="60"/>
                      </a:lnTo>
                      <a:lnTo>
                        <a:pt x="56" y="66"/>
                      </a:lnTo>
                      <a:lnTo>
                        <a:pt x="54" y="72"/>
                      </a:lnTo>
                      <a:lnTo>
                        <a:pt x="50" y="78"/>
                      </a:lnTo>
                      <a:lnTo>
                        <a:pt x="42" y="80"/>
                      </a:lnTo>
                      <a:lnTo>
                        <a:pt x="36" y="82"/>
                      </a:lnTo>
                      <a:lnTo>
                        <a:pt x="26" y="84"/>
                      </a:lnTo>
                      <a:lnTo>
                        <a:pt x="18" y="84"/>
                      </a:lnTo>
                      <a:lnTo>
                        <a:pt x="10" y="82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35" name="Rectangle 55"/>
                <p:cNvSpPr>
                  <a:spLocks noChangeArrowheads="1"/>
                </p:cNvSpPr>
                <p:nvPr/>
              </p:nvSpPr>
              <p:spPr bwMode="auto">
                <a:xfrm>
                  <a:off x="1808" y="3272"/>
                  <a:ext cx="14" cy="10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36" name="Freeform 56"/>
                <p:cNvSpPr>
                  <a:spLocks/>
                </p:cNvSpPr>
                <p:nvPr/>
              </p:nvSpPr>
              <p:spPr bwMode="auto">
                <a:xfrm>
                  <a:off x="1848" y="3298"/>
                  <a:ext cx="62" cy="82"/>
                </a:xfrm>
                <a:custGeom>
                  <a:avLst/>
                  <a:gdLst>
                    <a:gd name="T0" fmla="*/ 0 w 62"/>
                    <a:gd name="T1" fmla="*/ 82 h 82"/>
                    <a:gd name="T2" fmla="*/ 0 w 62"/>
                    <a:gd name="T3" fmla="*/ 2 h 82"/>
                    <a:gd name="T4" fmla="*/ 14 w 62"/>
                    <a:gd name="T5" fmla="*/ 2 h 82"/>
                    <a:gd name="T6" fmla="*/ 14 w 62"/>
                    <a:gd name="T7" fmla="*/ 18 h 82"/>
                    <a:gd name="T8" fmla="*/ 20 w 62"/>
                    <a:gd name="T9" fmla="*/ 10 h 82"/>
                    <a:gd name="T10" fmla="*/ 24 w 62"/>
                    <a:gd name="T11" fmla="*/ 6 h 82"/>
                    <a:gd name="T12" fmla="*/ 32 w 62"/>
                    <a:gd name="T13" fmla="*/ 2 h 82"/>
                    <a:gd name="T14" fmla="*/ 42 w 62"/>
                    <a:gd name="T15" fmla="*/ 0 h 82"/>
                    <a:gd name="T16" fmla="*/ 48 w 62"/>
                    <a:gd name="T17" fmla="*/ 2 h 82"/>
                    <a:gd name="T18" fmla="*/ 54 w 62"/>
                    <a:gd name="T19" fmla="*/ 4 h 82"/>
                    <a:gd name="T20" fmla="*/ 58 w 62"/>
                    <a:gd name="T21" fmla="*/ 10 h 82"/>
                    <a:gd name="T22" fmla="*/ 60 w 62"/>
                    <a:gd name="T23" fmla="*/ 16 h 82"/>
                    <a:gd name="T24" fmla="*/ 62 w 62"/>
                    <a:gd name="T25" fmla="*/ 24 h 82"/>
                    <a:gd name="T26" fmla="*/ 62 w 62"/>
                    <a:gd name="T27" fmla="*/ 82 h 82"/>
                    <a:gd name="T28" fmla="*/ 48 w 62"/>
                    <a:gd name="T29" fmla="*/ 82 h 82"/>
                    <a:gd name="T30" fmla="*/ 48 w 62"/>
                    <a:gd name="T31" fmla="*/ 30 h 82"/>
                    <a:gd name="T32" fmla="*/ 46 w 62"/>
                    <a:gd name="T33" fmla="*/ 24 h 82"/>
                    <a:gd name="T34" fmla="*/ 46 w 62"/>
                    <a:gd name="T35" fmla="*/ 20 h 82"/>
                    <a:gd name="T36" fmla="*/ 44 w 62"/>
                    <a:gd name="T37" fmla="*/ 16 h 82"/>
                    <a:gd name="T38" fmla="*/ 42 w 62"/>
                    <a:gd name="T39" fmla="*/ 14 h 82"/>
                    <a:gd name="T40" fmla="*/ 38 w 62"/>
                    <a:gd name="T41" fmla="*/ 14 h 82"/>
                    <a:gd name="T42" fmla="*/ 32 w 62"/>
                    <a:gd name="T43" fmla="*/ 14 h 82"/>
                    <a:gd name="T44" fmla="*/ 26 w 62"/>
                    <a:gd name="T45" fmla="*/ 18 h 82"/>
                    <a:gd name="T46" fmla="*/ 20 w 62"/>
                    <a:gd name="T47" fmla="*/ 22 h 82"/>
                    <a:gd name="T48" fmla="*/ 14 w 62"/>
                    <a:gd name="T49" fmla="*/ 30 h 82"/>
                    <a:gd name="T50" fmla="*/ 14 w 62"/>
                    <a:gd name="T51" fmla="*/ 82 h 82"/>
                    <a:gd name="T52" fmla="*/ 0 w 62"/>
                    <a:gd name="T53" fmla="*/ 82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2" h="82">
                      <a:moveTo>
                        <a:pt x="0" y="82"/>
                      </a:moveTo>
                      <a:lnTo>
                        <a:pt x="0" y="2"/>
                      </a:lnTo>
                      <a:lnTo>
                        <a:pt x="14" y="2"/>
                      </a:lnTo>
                      <a:lnTo>
                        <a:pt x="14" y="18"/>
                      </a:lnTo>
                      <a:lnTo>
                        <a:pt x="20" y="10"/>
                      </a:lnTo>
                      <a:lnTo>
                        <a:pt x="24" y="6"/>
                      </a:lnTo>
                      <a:lnTo>
                        <a:pt x="32" y="2"/>
                      </a:lnTo>
                      <a:lnTo>
                        <a:pt x="42" y="0"/>
                      </a:lnTo>
                      <a:lnTo>
                        <a:pt x="48" y="2"/>
                      </a:lnTo>
                      <a:lnTo>
                        <a:pt x="54" y="4"/>
                      </a:lnTo>
                      <a:lnTo>
                        <a:pt x="58" y="10"/>
                      </a:lnTo>
                      <a:lnTo>
                        <a:pt x="60" y="16"/>
                      </a:lnTo>
                      <a:lnTo>
                        <a:pt x="62" y="24"/>
                      </a:lnTo>
                      <a:lnTo>
                        <a:pt x="62" y="82"/>
                      </a:lnTo>
                      <a:lnTo>
                        <a:pt x="48" y="82"/>
                      </a:lnTo>
                      <a:lnTo>
                        <a:pt x="48" y="30"/>
                      </a:lnTo>
                      <a:lnTo>
                        <a:pt x="46" y="24"/>
                      </a:lnTo>
                      <a:lnTo>
                        <a:pt x="46" y="20"/>
                      </a:lnTo>
                      <a:lnTo>
                        <a:pt x="44" y="16"/>
                      </a:lnTo>
                      <a:lnTo>
                        <a:pt x="42" y="14"/>
                      </a:lnTo>
                      <a:lnTo>
                        <a:pt x="38" y="14"/>
                      </a:lnTo>
                      <a:lnTo>
                        <a:pt x="32" y="14"/>
                      </a:lnTo>
                      <a:lnTo>
                        <a:pt x="26" y="18"/>
                      </a:lnTo>
                      <a:lnTo>
                        <a:pt x="20" y="22"/>
                      </a:lnTo>
                      <a:lnTo>
                        <a:pt x="14" y="30"/>
                      </a:lnTo>
                      <a:lnTo>
                        <a:pt x="14" y="82"/>
                      </a:lnTo>
                      <a:lnTo>
                        <a:pt x="0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37" name="Freeform 57"/>
                <p:cNvSpPr>
                  <a:spLocks/>
                </p:cNvSpPr>
                <p:nvPr/>
              </p:nvSpPr>
              <p:spPr bwMode="auto">
                <a:xfrm>
                  <a:off x="1922" y="3262"/>
                  <a:ext cx="44" cy="118"/>
                </a:xfrm>
                <a:custGeom>
                  <a:avLst/>
                  <a:gdLst>
                    <a:gd name="T0" fmla="*/ 10 w 44"/>
                    <a:gd name="T1" fmla="*/ 118 h 118"/>
                    <a:gd name="T2" fmla="*/ 10 w 44"/>
                    <a:gd name="T3" fmla="*/ 50 h 118"/>
                    <a:gd name="T4" fmla="*/ 0 w 44"/>
                    <a:gd name="T5" fmla="*/ 50 h 118"/>
                    <a:gd name="T6" fmla="*/ 0 w 44"/>
                    <a:gd name="T7" fmla="*/ 38 h 118"/>
                    <a:gd name="T8" fmla="*/ 10 w 44"/>
                    <a:gd name="T9" fmla="*/ 38 h 118"/>
                    <a:gd name="T10" fmla="*/ 10 w 44"/>
                    <a:gd name="T11" fmla="*/ 28 h 118"/>
                    <a:gd name="T12" fmla="*/ 10 w 44"/>
                    <a:gd name="T13" fmla="*/ 20 h 118"/>
                    <a:gd name="T14" fmla="*/ 12 w 44"/>
                    <a:gd name="T15" fmla="*/ 14 h 118"/>
                    <a:gd name="T16" fmla="*/ 16 w 44"/>
                    <a:gd name="T17" fmla="*/ 8 h 118"/>
                    <a:gd name="T18" fmla="*/ 20 w 44"/>
                    <a:gd name="T19" fmla="*/ 4 h 118"/>
                    <a:gd name="T20" fmla="*/ 26 w 44"/>
                    <a:gd name="T21" fmla="*/ 2 h 118"/>
                    <a:gd name="T22" fmla="*/ 32 w 44"/>
                    <a:gd name="T23" fmla="*/ 0 h 118"/>
                    <a:gd name="T24" fmla="*/ 38 w 44"/>
                    <a:gd name="T25" fmla="*/ 2 h 118"/>
                    <a:gd name="T26" fmla="*/ 44 w 44"/>
                    <a:gd name="T27" fmla="*/ 2 h 118"/>
                    <a:gd name="T28" fmla="*/ 44 w 44"/>
                    <a:gd name="T29" fmla="*/ 14 h 118"/>
                    <a:gd name="T30" fmla="*/ 38 w 44"/>
                    <a:gd name="T31" fmla="*/ 12 h 118"/>
                    <a:gd name="T32" fmla="*/ 34 w 44"/>
                    <a:gd name="T33" fmla="*/ 12 h 118"/>
                    <a:gd name="T34" fmla="*/ 30 w 44"/>
                    <a:gd name="T35" fmla="*/ 12 h 118"/>
                    <a:gd name="T36" fmla="*/ 26 w 44"/>
                    <a:gd name="T37" fmla="*/ 14 h 118"/>
                    <a:gd name="T38" fmla="*/ 26 w 44"/>
                    <a:gd name="T39" fmla="*/ 18 h 118"/>
                    <a:gd name="T40" fmla="*/ 24 w 44"/>
                    <a:gd name="T41" fmla="*/ 22 h 118"/>
                    <a:gd name="T42" fmla="*/ 24 w 44"/>
                    <a:gd name="T43" fmla="*/ 28 h 118"/>
                    <a:gd name="T44" fmla="*/ 24 w 44"/>
                    <a:gd name="T45" fmla="*/ 38 h 118"/>
                    <a:gd name="T46" fmla="*/ 38 w 44"/>
                    <a:gd name="T47" fmla="*/ 38 h 118"/>
                    <a:gd name="T48" fmla="*/ 38 w 44"/>
                    <a:gd name="T49" fmla="*/ 50 h 118"/>
                    <a:gd name="T50" fmla="*/ 24 w 44"/>
                    <a:gd name="T51" fmla="*/ 50 h 118"/>
                    <a:gd name="T52" fmla="*/ 24 w 44"/>
                    <a:gd name="T53" fmla="*/ 118 h 118"/>
                    <a:gd name="T54" fmla="*/ 10 w 44"/>
                    <a:gd name="T55" fmla="*/ 118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4" h="118">
                      <a:moveTo>
                        <a:pt x="10" y="118"/>
                      </a:moveTo>
                      <a:lnTo>
                        <a:pt x="10" y="50"/>
                      </a:lnTo>
                      <a:lnTo>
                        <a:pt x="0" y="50"/>
                      </a:lnTo>
                      <a:lnTo>
                        <a:pt x="0" y="38"/>
                      </a:lnTo>
                      <a:lnTo>
                        <a:pt x="10" y="38"/>
                      </a:lnTo>
                      <a:lnTo>
                        <a:pt x="10" y="28"/>
                      </a:lnTo>
                      <a:lnTo>
                        <a:pt x="10" y="20"/>
                      </a:lnTo>
                      <a:lnTo>
                        <a:pt x="12" y="14"/>
                      </a:lnTo>
                      <a:lnTo>
                        <a:pt x="16" y="8"/>
                      </a:lnTo>
                      <a:lnTo>
                        <a:pt x="20" y="4"/>
                      </a:lnTo>
                      <a:lnTo>
                        <a:pt x="26" y="2"/>
                      </a:lnTo>
                      <a:lnTo>
                        <a:pt x="32" y="0"/>
                      </a:lnTo>
                      <a:lnTo>
                        <a:pt x="38" y="2"/>
                      </a:lnTo>
                      <a:lnTo>
                        <a:pt x="44" y="2"/>
                      </a:lnTo>
                      <a:lnTo>
                        <a:pt x="44" y="14"/>
                      </a:lnTo>
                      <a:lnTo>
                        <a:pt x="38" y="12"/>
                      </a:lnTo>
                      <a:lnTo>
                        <a:pt x="34" y="12"/>
                      </a:lnTo>
                      <a:lnTo>
                        <a:pt x="30" y="12"/>
                      </a:lnTo>
                      <a:lnTo>
                        <a:pt x="26" y="14"/>
                      </a:lnTo>
                      <a:lnTo>
                        <a:pt x="26" y="18"/>
                      </a:lnTo>
                      <a:lnTo>
                        <a:pt x="24" y="22"/>
                      </a:lnTo>
                      <a:lnTo>
                        <a:pt x="24" y="28"/>
                      </a:lnTo>
                      <a:lnTo>
                        <a:pt x="24" y="38"/>
                      </a:lnTo>
                      <a:lnTo>
                        <a:pt x="38" y="38"/>
                      </a:lnTo>
                      <a:lnTo>
                        <a:pt x="38" y="50"/>
                      </a:lnTo>
                      <a:lnTo>
                        <a:pt x="24" y="50"/>
                      </a:lnTo>
                      <a:lnTo>
                        <a:pt x="24" y="118"/>
                      </a:lnTo>
                      <a:lnTo>
                        <a:pt x="10" y="1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38" name="Freeform 58"/>
                <p:cNvSpPr>
                  <a:spLocks noEditPoints="1"/>
                </p:cNvSpPr>
                <p:nvPr/>
              </p:nvSpPr>
              <p:spPr bwMode="auto">
                <a:xfrm>
                  <a:off x="1968" y="3298"/>
                  <a:ext cx="74" cy="84"/>
                </a:xfrm>
                <a:custGeom>
                  <a:avLst/>
                  <a:gdLst>
                    <a:gd name="T0" fmla="*/ 50 w 74"/>
                    <a:gd name="T1" fmla="*/ 72 h 84"/>
                    <a:gd name="T2" fmla="*/ 40 w 74"/>
                    <a:gd name="T3" fmla="*/ 78 h 84"/>
                    <a:gd name="T4" fmla="*/ 32 w 74"/>
                    <a:gd name="T5" fmla="*/ 82 h 84"/>
                    <a:gd name="T6" fmla="*/ 24 w 74"/>
                    <a:gd name="T7" fmla="*/ 84 h 84"/>
                    <a:gd name="T8" fmla="*/ 18 w 74"/>
                    <a:gd name="T9" fmla="*/ 82 h 84"/>
                    <a:gd name="T10" fmla="*/ 12 w 74"/>
                    <a:gd name="T11" fmla="*/ 80 h 84"/>
                    <a:gd name="T12" fmla="*/ 6 w 74"/>
                    <a:gd name="T13" fmla="*/ 78 h 84"/>
                    <a:gd name="T14" fmla="*/ 4 w 74"/>
                    <a:gd name="T15" fmla="*/ 74 h 84"/>
                    <a:gd name="T16" fmla="*/ 2 w 74"/>
                    <a:gd name="T17" fmla="*/ 68 h 84"/>
                    <a:gd name="T18" fmla="*/ 0 w 74"/>
                    <a:gd name="T19" fmla="*/ 62 h 84"/>
                    <a:gd name="T20" fmla="*/ 6 w 74"/>
                    <a:gd name="T21" fmla="*/ 46 h 84"/>
                    <a:gd name="T22" fmla="*/ 20 w 74"/>
                    <a:gd name="T23" fmla="*/ 38 h 84"/>
                    <a:gd name="T24" fmla="*/ 44 w 74"/>
                    <a:gd name="T25" fmla="*/ 34 h 84"/>
                    <a:gd name="T26" fmla="*/ 48 w 74"/>
                    <a:gd name="T27" fmla="*/ 34 h 84"/>
                    <a:gd name="T28" fmla="*/ 48 w 74"/>
                    <a:gd name="T29" fmla="*/ 26 h 84"/>
                    <a:gd name="T30" fmla="*/ 46 w 74"/>
                    <a:gd name="T31" fmla="*/ 20 h 84"/>
                    <a:gd name="T32" fmla="*/ 44 w 74"/>
                    <a:gd name="T33" fmla="*/ 16 h 84"/>
                    <a:gd name="T34" fmla="*/ 40 w 74"/>
                    <a:gd name="T35" fmla="*/ 12 h 84"/>
                    <a:gd name="T36" fmla="*/ 32 w 74"/>
                    <a:gd name="T37" fmla="*/ 12 h 84"/>
                    <a:gd name="T38" fmla="*/ 24 w 74"/>
                    <a:gd name="T39" fmla="*/ 12 h 84"/>
                    <a:gd name="T40" fmla="*/ 16 w 74"/>
                    <a:gd name="T41" fmla="*/ 14 h 84"/>
                    <a:gd name="T42" fmla="*/ 8 w 74"/>
                    <a:gd name="T43" fmla="*/ 18 h 84"/>
                    <a:gd name="T44" fmla="*/ 8 w 74"/>
                    <a:gd name="T45" fmla="*/ 6 h 84"/>
                    <a:gd name="T46" fmla="*/ 16 w 74"/>
                    <a:gd name="T47" fmla="*/ 4 h 84"/>
                    <a:gd name="T48" fmla="*/ 26 w 74"/>
                    <a:gd name="T49" fmla="*/ 2 h 84"/>
                    <a:gd name="T50" fmla="*/ 36 w 74"/>
                    <a:gd name="T51" fmla="*/ 0 h 84"/>
                    <a:gd name="T52" fmla="*/ 44 w 74"/>
                    <a:gd name="T53" fmla="*/ 2 h 84"/>
                    <a:gd name="T54" fmla="*/ 50 w 74"/>
                    <a:gd name="T55" fmla="*/ 4 h 84"/>
                    <a:gd name="T56" fmla="*/ 56 w 74"/>
                    <a:gd name="T57" fmla="*/ 6 h 84"/>
                    <a:gd name="T58" fmla="*/ 60 w 74"/>
                    <a:gd name="T59" fmla="*/ 12 h 84"/>
                    <a:gd name="T60" fmla="*/ 62 w 74"/>
                    <a:gd name="T61" fmla="*/ 18 h 84"/>
                    <a:gd name="T62" fmla="*/ 62 w 74"/>
                    <a:gd name="T63" fmla="*/ 26 h 84"/>
                    <a:gd name="T64" fmla="*/ 62 w 74"/>
                    <a:gd name="T65" fmla="*/ 62 h 84"/>
                    <a:gd name="T66" fmla="*/ 62 w 74"/>
                    <a:gd name="T67" fmla="*/ 66 h 84"/>
                    <a:gd name="T68" fmla="*/ 64 w 74"/>
                    <a:gd name="T69" fmla="*/ 70 h 84"/>
                    <a:gd name="T70" fmla="*/ 66 w 74"/>
                    <a:gd name="T71" fmla="*/ 72 h 84"/>
                    <a:gd name="T72" fmla="*/ 70 w 74"/>
                    <a:gd name="T73" fmla="*/ 74 h 84"/>
                    <a:gd name="T74" fmla="*/ 72 w 74"/>
                    <a:gd name="T75" fmla="*/ 74 h 84"/>
                    <a:gd name="T76" fmla="*/ 72 w 74"/>
                    <a:gd name="T77" fmla="*/ 74 h 84"/>
                    <a:gd name="T78" fmla="*/ 74 w 74"/>
                    <a:gd name="T79" fmla="*/ 82 h 84"/>
                    <a:gd name="T80" fmla="*/ 68 w 74"/>
                    <a:gd name="T81" fmla="*/ 82 h 84"/>
                    <a:gd name="T82" fmla="*/ 62 w 74"/>
                    <a:gd name="T83" fmla="*/ 84 h 84"/>
                    <a:gd name="T84" fmla="*/ 58 w 74"/>
                    <a:gd name="T85" fmla="*/ 82 h 84"/>
                    <a:gd name="T86" fmla="*/ 54 w 74"/>
                    <a:gd name="T87" fmla="*/ 80 h 84"/>
                    <a:gd name="T88" fmla="*/ 52 w 74"/>
                    <a:gd name="T89" fmla="*/ 78 h 84"/>
                    <a:gd name="T90" fmla="*/ 50 w 74"/>
                    <a:gd name="T91" fmla="*/ 72 h 84"/>
                    <a:gd name="T92" fmla="*/ 48 w 74"/>
                    <a:gd name="T93" fmla="*/ 64 h 84"/>
                    <a:gd name="T94" fmla="*/ 48 w 74"/>
                    <a:gd name="T95" fmla="*/ 44 h 84"/>
                    <a:gd name="T96" fmla="*/ 44 w 74"/>
                    <a:gd name="T97" fmla="*/ 44 h 84"/>
                    <a:gd name="T98" fmla="*/ 38 w 74"/>
                    <a:gd name="T99" fmla="*/ 44 h 84"/>
                    <a:gd name="T100" fmla="*/ 34 w 74"/>
                    <a:gd name="T101" fmla="*/ 44 h 84"/>
                    <a:gd name="T102" fmla="*/ 26 w 74"/>
                    <a:gd name="T103" fmla="*/ 46 h 84"/>
                    <a:gd name="T104" fmla="*/ 20 w 74"/>
                    <a:gd name="T105" fmla="*/ 50 h 84"/>
                    <a:gd name="T106" fmla="*/ 16 w 74"/>
                    <a:gd name="T107" fmla="*/ 54 h 84"/>
                    <a:gd name="T108" fmla="*/ 16 w 74"/>
                    <a:gd name="T109" fmla="*/ 60 h 84"/>
                    <a:gd name="T110" fmla="*/ 16 w 74"/>
                    <a:gd name="T111" fmla="*/ 66 h 84"/>
                    <a:gd name="T112" fmla="*/ 18 w 74"/>
                    <a:gd name="T113" fmla="*/ 68 h 84"/>
                    <a:gd name="T114" fmla="*/ 22 w 74"/>
                    <a:gd name="T115" fmla="*/ 72 h 84"/>
                    <a:gd name="T116" fmla="*/ 28 w 74"/>
                    <a:gd name="T117" fmla="*/ 72 h 84"/>
                    <a:gd name="T118" fmla="*/ 34 w 74"/>
                    <a:gd name="T119" fmla="*/ 72 h 84"/>
                    <a:gd name="T120" fmla="*/ 42 w 74"/>
                    <a:gd name="T121" fmla="*/ 68 h 84"/>
                    <a:gd name="T122" fmla="*/ 48 w 74"/>
                    <a:gd name="T123" fmla="*/ 6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4" h="84">
                      <a:moveTo>
                        <a:pt x="50" y="72"/>
                      </a:moveTo>
                      <a:lnTo>
                        <a:pt x="40" y="78"/>
                      </a:lnTo>
                      <a:lnTo>
                        <a:pt x="32" y="82"/>
                      </a:lnTo>
                      <a:lnTo>
                        <a:pt x="24" y="84"/>
                      </a:lnTo>
                      <a:lnTo>
                        <a:pt x="18" y="82"/>
                      </a:lnTo>
                      <a:lnTo>
                        <a:pt x="12" y="80"/>
                      </a:lnTo>
                      <a:lnTo>
                        <a:pt x="6" y="78"/>
                      </a:lnTo>
                      <a:lnTo>
                        <a:pt x="4" y="74"/>
                      </a:lnTo>
                      <a:lnTo>
                        <a:pt x="2" y="68"/>
                      </a:lnTo>
                      <a:lnTo>
                        <a:pt x="0" y="62"/>
                      </a:lnTo>
                      <a:lnTo>
                        <a:pt x="6" y="46"/>
                      </a:lnTo>
                      <a:lnTo>
                        <a:pt x="20" y="38"/>
                      </a:lnTo>
                      <a:lnTo>
                        <a:pt x="44" y="34"/>
                      </a:lnTo>
                      <a:lnTo>
                        <a:pt x="48" y="34"/>
                      </a:lnTo>
                      <a:lnTo>
                        <a:pt x="48" y="26"/>
                      </a:lnTo>
                      <a:lnTo>
                        <a:pt x="46" y="20"/>
                      </a:lnTo>
                      <a:lnTo>
                        <a:pt x="44" y="16"/>
                      </a:lnTo>
                      <a:lnTo>
                        <a:pt x="40" y="12"/>
                      </a:lnTo>
                      <a:lnTo>
                        <a:pt x="32" y="12"/>
                      </a:lnTo>
                      <a:lnTo>
                        <a:pt x="24" y="12"/>
                      </a:lnTo>
                      <a:lnTo>
                        <a:pt x="16" y="14"/>
                      </a:lnTo>
                      <a:lnTo>
                        <a:pt x="8" y="18"/>
                      </a:lnTo>
                      <a:lnTo>
                        <a:pt x="8" y="6"/>
                      </a:lnTo>
                      <a:lnTo>
                        <a:pt x="16" y="4"/>
                      </a:lnTo>
                      <a:lnTo>
                        <a:pt x="26" y="2"/>
                      </a:lnTo>
                      <a:lnTo>
                        <a:pt x="36" y="0"/>
                      </a:lnTo>
                      <a:lnTo>
                        <a:pt x="44" y="2"/>
                      </a:lnTo>
                      <a:lnTo>
                        <a:pt x="50" y="4"/>
                      </a:lnTo>
                      <a:lnTo>
                        <a:pt x="56" y="6"/>
                      </a:lnTo>
                      <a:lnTo>
                        <a:pt x="60" y="12"/>
                      </a:lnTo>
                      <a:lnTo>
                        <a:pt x="62" y="18"/>
                      </a:lnTo>
                      <a:lnTo>
                        <a:pt x="62" y="26"/>
                      </a:lnTo>
                      <a:lnTo>
                        <a:pt x="62" y="62"/>
                      </a:lnTo>
                      <a:lnTo>
                        <a:pt x="62" y="66"/>
                      </a:lnTo>
                      <a:lnTo>
                        <a:pt x="64" y="70"/>
                      </a:lnTo>
                      <a:lnTo>
                        <a:pt x="66" y="72"/>
                      </a:lnTo>
                      <a:lnTo>
                        <a:pt x="70" y="74"/>
                      </a:lnTo>
                      <a:lnTo>
                        <a:pt x="72" y="74"/>
                      </a:lnTo>
                      <a:lnTo>
                        <a:pt x="72" y="74"/>
                      </a:lnTo>
                      <a:lnTo>
                        <a:pt x="74" y="82"/>
                      </a:lnTo>
                      <a:lnTo>
                        <a:pt x="68" y="82"/>
                      </a:lnTo>
                      <a:lnTo>
                        <a:pt x="62" y="84"/>
                      </a:lnTo>
                      <a:lnTo>
                        <a:pt x="58" y="82"/>
                      </a:lnTo>
                      <a:lnTo>
                        <a:pt x="54" y="80"/>
                      </a:lnTo>
                      <a:lnTo>
                        <a:pt x="52" y="78"/>
                      </a:lnTo>
                      <a:lnTo>
                        <a:pt x="50" y="72"/>
                      </a:lnTo>
                      <a:close/>
                      <a:moveTo>
                        <a:pt x="48" y="64"/>
                      </a:moveTo>
                      <a:lnTo>
                        <a:pt x="48" y="44"/>
                      </a:lnTo>
                      <a:lnTo>
                        <a:pt x="44" y="44"/>
                      </a:lnTo>
                      <a:lnTo>
                        <a:pt x="38" y="44"/>
                      </a:lnTo>
                      <a:lnTo>
                        <a:pt x="34" y="44"/>
                      </a:lnTo>
                      <a:lnTo>
                        <a:pt x="26" y="46"/>
                      </a:lnTo>
                      <a:lnTo>
                        <a:pt x="20" y="50"/>
                      </a:lnTo>
                      <a:lnTo>
                        <a:pt x="16" y="54"/>
                      </a:lnTo>
                      <a:lnTo>
                        <a:pt x="16" y="60"/>
                      </a:lnTo>
                      <a:lnTo>
                        <a:pt x="16" y="66"/>
                      </a:lnTo>
                      <a:lnTo>
                        <a:pt x="18" y="68"/>
                      </a:lnTo>
                      <a:lnTo>
                        <a:pt x="22" y="72"/>
                      </a:lnTo>
                      <a:lnTo>
                        <a:pt x="28" y="72"/>
                      </a:lnTo>
                      <a:lnTo>
                        <a:pt x="34" y="72"/>
                      </a:lnTo>
                      <a:lnTo>
                        <a:pt x="42" y="68"/>
                      </a:lnTo>
                      <a:lnTo>
                        <a:pt x="48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39" name="Rectangle 59"/>
                <p:cNvSpPr>
                  <a:spLocks noChangeArrowheads="1"/>
                </p:cNvSpPr>
                <p:nvPr/>
              </p:nvSpPr>
              <p:spPr bwMode="auto">
                <a:xfrm>
                  <a:off x="2054" y="3264"/>
                  <a:ext cx="14" cy="11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40" name="Rectangle 60"/>
                <p:cNvSpPr>
                  <a:spLocks noChangeArrowheads="1"/>
                </p:cNvSpPr>
                <p:nvPr/>
              </p:nvSpPr>
              <p:spPr bwMode="auto">
                <a:xfrm>
                  <a:off x="2086" y="3264"/>
                  <a:ext cx="14" cy="11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41" name="Rectangle 61"/>
                <p:cNvSpPr>
                  <a:spLocks noChangeArrowheads="1"/>
                </p:cNvSpPr>
                <p:nvPr/>
              </p:nvSpPr>
              <p:spPr bwMode="auto">
                <a:xfrm>
                  <a:off x="2214" y="3008"/>
                  <a:ext cx="12" cy="34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42" name="Freeform 62"/>
                <p:cNvSpPr>
                  <a:spLocks/>
                </p:cNvSpPr>
                <p:nvPr/>
              </p:nvSpPr>
              <p:spPr bwMode="auto">
                <a:xfrm>
                  <a:off x="2342" y="3096"/>
                  <a:ext cx="90" cy="114"/>
                </a:xfrm>
                <a:custGeom>
                  <a:avLst/>
                  <a:gdLst>
                    <a:gd name="T0" fmla="*/ 90 w 90"/>
                    <a:gd name="T1" fmla="*/ 106 h 114"/>
                    <a:gd name="T2" fmla="*/ 74 w 90"/>
                    <a:gd name="T3" fmla="*/ 112 h 114"/>
                    <a:gd name="T4" fmla="*/ 54 w 90"/>
                    <a:gd name="T5" fmla="*/ 114 h 114"/>
                    <a:gd name="T6" fmla="*/ 32 w 90"/>
                    <a:gd name="T7" fmla="*/ 110 h 114"/>
                    <a:gd name="T8" fmla="*/ 14 w 90"/>
                    <a:gd name="T9" fmla="*/ 100 h 114"/>
                    <a:gd name="T10" fmla="*/ 4 w 90"/>
                    <a:gd name="T11" fmla="*/ 82 h 114"/>
                    <a:gd name="T12" fmla="*/ 0 w 90"/>
                    <a:gd name="T13" fmla="*/ 58 h 114"/>
                    <a:gd name="T14" fmla="*/ 4 w 90"/>
                    <a:gd name="T15" fmla="*/ 32 h 114"/>
                    <a:gd name="T16" fmla="*/ 14 w 90"/>
                    <a:gd name="T17" fmla="*/ 14 h 114"/>
                    <a:gd name="T18" fmla="*/ 32 w 90"/>
                    <a:gd name="T19" fmla="*/ 4 h 114"/>
                    <a:gd name="T20" fmla="*/ 56 w 90"/>
                    <a:gd name="T21" fmla="*/ 0 h 114"/>
                    <a:gd name="T22" fmla="*/ 72 w 90"/>
                    <a:gd name="T23" fmla="*/ 2 h 114"/>
                    <a:gd name="T24" fmla="*/ 90 w 90"/>
                    <a:gd name="T25" fmla="*/ 4 h 114"/>
                    <a:gd name="T26" fmla="*/ 90 w 90"/>
                    <a:gd name="T27" fmla="*/ 20 h 114"/>
                    <a:gd name="T28" fmla="*/ 70 w 90"/>
                    <a:gd name="T29" fmla="*/ 14 h 114"/>
                    <a:gd name="T30" fmla="*/ 54 w 90"/>
                    <a:gd name="T31" fmla="*/ 12 h 114"/>
                    <a:gd name="T32" fmla="*/ 46 w 90"/>
                    <a:gd name="T33" fmla="*/ 12 h 114"/>
                    <a:gd name="T34" fmla="*/ 38 w 90"/>
                    <a:gd name="T35" fmla="*/ 14 h 114"/>
                    <a:gd name="T36" fmla="*/ 32 w 90"/>
                    <a:gd name="T37" fmla="*/ 18 h 114"/>
                    <a:gd name="T38" fmla="*/ 26 w 90"/>
                    <a:gd name="T39" fmla="*/ 24 h 114"/>
                    <a:gd name="T40" fmla="*/ 20 w 90"/>
                    <a:gd name="T41" fmla="*/ 38 h 114"/>
                    <a:gd name="T42" fmla="*/ 16 w 90"/>
                    <a:gd name="T43" fmla="*/ 56 h 114"/>
                    <a:gd name="T44" fmla="*/ 20 w 90"/>
                    <a:gd name="T45" fmla="*/ 76 h 114"/>
                    <a:gd name="T46" fmla="*/ 28 w 90"/>
                    <a:gd name="T47" fmla="*/ 90 h 114"/>
                    <a:gd name="T48" fmla="*/ 32 w 90"/>
                    <a:gd name="T49" fmla="*/ 96 h 114"/>
                    <a:gd name="T50" fmla="*/ 40 w 90"/>
                    <a:gd name="T51" fmla="*/ 98 h 114"/>
                    <a:gd name="T52" fmla="*/ 48 w 90"/>
                    <a:gd name="T53" fmla="*/ 100 h 114"/>
                    <a:gd name="T54" fmla="*/ 56 w 90"/>
                    <a:gd name="T55" fmla="*/ 102 h 114"/>
                    <a:gd name="T56" fmla="*/ 74 w 90"/>
                    <a:gd name="T57" fmla="*/ 100 h 114"/>
                    <a:gd name="T58" fmla="*/ 90 w 90"/>
                    <a:gd name="T59" fmla="*/ 92 h 114"/>
                    <a:gd name="T60" fmla="*/ 90 w 90"/>
                    <a:gd name="T61" fmla="*/ 106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90" h="114">
                      <a:moveTo>
                        <a:pt x="90" y="106"/>
                      </a:moveTo>
                      <a:lnTo>
                        <a:pt x="74" y="112"/>
                      </a:lnTo>
                      <a:lnTo>
                        <a:pt x="54" y="114"/>
                      </a:lnTo>
                      <a:lnTo>
                        <a:pt x="32" y="110"/>
                      </a:lnTo>
                      <a:lnTo>
                        <a:pt x="14" y="100"/>
                      </a:lnTo>
                      <a:lnTo>
                        <a:pt x="4" y="82"/>
                      </a:lnTo>
                      <a:lnTo>
                        <a:pt x="0" y="58"/>
                      </a:lnTo>
                      <a:lnTo>
                        <a:pt x="4" y="32"/>
                      </a:lnTo>
                      <a:lnTo>
                        <a:pt x="14" y="14"/>
                      </a:lnTo>
                      <a:lnTo>
                        <a:pt x="32" y="4"/>
                      </a:lnTo>
                      <a:lnTo>
                        <a:pt x="56" y="0"/>
                      </a:lnTo>
                      <a:lnTo>
                        <a:pt x="72" y="2"/>
                      </a:lnTo>
                      <a:lnTo>
                        <a:pt x="90" y="4"/>
                      </a:lnTo>
                      <a:lnTo>
                        <a:pt x="90" y="20"/>
                      </a:lnTo>
                      <a:lnTo>
                        <a:pt x="70" y="14"/>
                      </a:lnTo>
                      <a:lnTo>
                        <a:pt x="54" y="12"/>
                      </a:lnTo>
                      <a:lnTo>
                        <a:pt x="46" y="12"/>
                      </a:lnTo>
                      <a:lnTo>
                        <a:pt x="38" y="14"/>
                      </a:lnTo>
                      <a:lnTo>
                        <a:pt x="32" y="18"/>
                      </a:lnTo>
                      <a:lnTo>
                        <a:pt x="26" y="24"/>
                      </a:lnTo>
                      <a:lnTo>
                        <a:pt x="20" y="38"/>
                      </a:lnTo>
                      <a:lnTo>
                        <a:pt x="16" y="56"/>
                      </a:lnTo>
                      <a:lnTo>
                        <a:pt x="20" y="76"/>
                      </a:lnTo>
                      <a:lnTo>
                        <a:pt x="28" y="90"/>
                      </a:lnTo>
                      <a:lnTo>
                        <a:pt x="32" y="96"/>
                      </a:lnTo>
                      <a:lnTo>
                        <a:pt x="40" y="98"/>
                      </a:lnTo>
                      <a:lnTo>
                        <a:pt x="48" y="100"/>
                      </a:lnTo>
                      <a:lnTo>
                        <a:pt x="56" y="102"/>
                      </a:lnTo>
                      <a:lnTo>
                        <a:pt x="74" y="100"/>
                      </a:lnTo>
                      <a:lnTo>
                        <a:pt x="90" y="92"/>
                      </a:lnTo>
                      <a:lnTo>
                        <a:pt x="90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43" name="Freeform 63"/>
                <p:cNvSpPr>
                  <a:spLocks noEditPoints="1"/>
                </p:cNvSpPr>
                <p:nvPr/>
              </p:nvSpPr>
              <p:spPr bwMode="auto">
                <a:xfrm>
                  <a:off x="2448" y="3126"/>
                  <a:ext cx="70" cy="82"/>
                </a:xfrm>
                <a:custGeom>
                  <a:avLst/>
                  <a:gdLst>
                    <a:gd name="T0" fmla="*/ 34 w 70"/>
                    <a:gd name="T1" fmla="*/ 0 h 82"/>
                    <a:gd name="T2" fmla="*/ 46 w 70"/>
                    <a:gd name="T3" fmla="*/ 2 h 82"/>
                    <a:gd name="T4" fmla="*/ 54 w 70"/>
                    <a:gd name="T5" fmla="*/ 4 h 82"/>
                    <a:gd name="T6" fmla="*/ 60 w 70"/>
                    <a:gd name="T7" fmla="*/ 12 h 82"/>
                    <a:gd name="T8" fmla="*/ 66 w 70"/>
                    <a:gd name="T9" fmla="*/ 20 h 82"/>
                    <a:gd name="T10" fmla="*/ 70 w 70"/>
                    <a:gd name="T11" fmla="*/ 30 h 82"/>
                    <a:gd name="T12" fmla="*/ 70 w 70"/>
                    <a:gd name="T13" fmla="*/ 42 h 82"/>
                    <a:gd name="T14" fmla="*/ 70 w 70"/>
                    <a:gd name="T15" fmla="*/ 50 h 82"/>
                    <a:gd name="T16" fmla="*/ 68 w 70"/>
                    <a:gd name="T17" fmla="*/ 58 h 82"/>
                    <a:gd name="T18" fmla="*/ 64 w 70"/>
                    <a:gd name="T19" fmla="*/ 66 h 82"/>
                    <a:gd name="T20" fmla="*/ 60 w 70"/>
                    <a:gd name="T21" fmla="*/ 72 h 82"/>
                    <a:gd name="T22" fmla="*/ 56 w 70"/>
                    <a:gd name="T23" fmla="*/ 76 h 82"/>
                    <a:gd name="T24" fmla="*/ 50 w 70"/>
                    <a:gd name="T25" fmla="*/ 80 h 82"/>
                    <a:gd name="T26" fmla="*/ 42 w 70"/>
                    <a:gd name="T27" fmla="*/ 82 h 82"/>
                    <a:gd name="T28" fmla="*/ 34 w 70"/>
                    <a:gd name="T29" fmla="*/ 82 h 82"/>
                    <a:gd name="T30" fmla="*/ 26 w 70"/>
                    <a:gd name="T31" fmla="*/ 82 h 82"/>
                    <a:gd name="T32" fmla="*/ 18 w 70"/>
                    <a:gd name="T33" fmla="*/ 78 h 82"/>
                    <a:gd name="T34" fmla="*/ 12 w 70"/>
                    <a:gd name="T35" fmla="*/ 74 h 82"/>
                    <a:gd name="T36" fmla="*/ 2 w 70"/>
                    <a:gd name="T37" fmla="*/ 60 h 82"/>
                    <a:gd name="T38" fmla="*/ 0 w 70"/>
                    <a:gd name="T39" fmla="*/ 42 h 82"/>
                    <a:gd name="T40" fmla="*/ 0 w 70"/>
                    <a:gd name="T41" fmla="*/ 32 h 82"/>
                    <a:gd name="T42" fmla="*/ 2 w 70"/>
                    <a:gd name="T43" fmla="*/ 24 h 82"/>
                    <a:gd name="T44" fmla="*/ 4 w 70"/>
                    <a:gd name="T45" fmla="*/ 18 h 82"/>
                    <a:gd name="T46" fmla="*/ 10 w 70"/>
                    <a:gd name="T47" fmla="*/ 12 h 82"/>
                    <a:gd name="T48" fmla="*/ 14 w 70"/>
                    <a:gd name="T49" fmla="*/ 6 h 82"/>
                    <a:gd name="T50" fmla="*/ 20 w 70"/>
                    <a:gd name="T51" fmla="*/ 2 h 82"/>
                    <a:gd name="T52" fmla="*/ 28 w 70"/>
                    <a:gd name="T53" fmla="*/ 0 h 82"/>
                    <a:gd name="T54" fmla="*/ 34 w 70"/>
                    <a:gd name="T55" fmla="*/ 0 h 82"/>
                    <a:gd name="T56" fmla="*/ 34 w 70"/>
                    <a:gd name="T57" fmla="*/ 10 h 82"/>
                    <a:gd name="T58" fmla="*/ 28 w 70"/>
                    <a:gd name="T59" fmla="*/ 12 h 82"/>
                    <a:gd name="T60" fmla="*/ 24 w 70"/>
                    <a:gd name="T61" fmla="*/ 14 h 82"/>
                    <a:gd name="T62" fmla="*/ 20 w 70"/>
                    <a:gd name="T63" fmla="*/ 18 h 82"/>
                    <a:gd name="T64" fmla="*/ 18 w 70"/>
                    <a:gd name="T65" fmla="*/ 24 h 82"/>
                    <a:gd name="T66" fmla="*/ 16 w 70"/>
                    <a:gd name="T67" fmla="*/ 32 h 82"/>
                    <a:gd name="T68" fmla="*/ 16 w 70"/>
                    <a:gd name="T69" fmla="*/ 42 h 82"/>
                    <a:gd name="T70" fmla="*/ 16 w 70"/>
                    <a:gd name="T71" fmla="*/ 50 h 82"/>
                    <a:gd name="T72" fmla="*/ 18 w 70"/>
                    <a:gd name="T73" fmla="*/ 58 h 82"/>
                    <a:gd name="T74" fmla="*/ 20 w 70"/>
                    <a:gd name="T75" fmla="*/ 64 h 82"/>
                    <a:gd name="T76" fmla="*/ 24 w 70"/>
                    <a:gd name="T77" fmla="*/ 68 h 82"/>
                    <a:gd name="T78" fmla="*/ 28 w 70"/>
                    <a:gd name="T79" fmla="*/ 72 h 82"/>
                    <a:gd name="T80" fmla="*/ 34 w 70"/>
                    <a:gd name="T81" fmla="*/ 72 h 82"/>
                    <a:gd name="T82" fmla="*/ 40 w 70"/>
                    <a:gd name="T83" fmla="*/ 72 h 82"/>
                    <a:gd name="T84" fmla="*/ 46 w 70"/>
                    <a:gd name="T85" fmla="*/ 68 h 82"/>
                    <a:gd name="T86" fmla="*/ 50 w 70"/>
                    <a:gd name="T87" fmla="*/ 64 h 82"/>
                    <a:gd name="T88" fmla="*/ 52 w 70"/>
                    <a:gd name="T89" fmla="*/ 58 h 82"/>
                    <a:gd name="T90" fmla="*/ 54 w 70"/>
                    <a:gd name="T91" fmla="*/ 50 h 82"/>
                    <a:gd name="T92" fmla="*/ 54 w 70"/>
                    <a:gd name="T93" fmla="*/ 42 h 82"/>
                    <a:gd name="T94" fmla="*/ 54 w 70"/>
                    <a:gd name="T95" fmla="*/ 32 h 82"/>
                    <a:gd name="T96" fmla="*/ 52 w 70"/>
                    <a:gd name="T97" fmla="*/ 24 h 82"/>
                    <a:gd name="T98" fmla="*/ 50 w 70"/>
                    <a:gd name="T99" fmla="*/ 18 h 82"/>
                    <a:gd name="T100" fmla="*/ 46 w 70"/>
                    <a:gd name="T101" fmla="*/ 14 h 82"/>
                    <a:gd name="T102" fmla="*/ 42 w 70"/>
                    <a:gd name="T103" fmla="*/ 12 h 82"/>
                    <a:gd name="T104" fmla="*/ 34 w 70"/>
                    <a:gd name="T105" fmla="*/ 1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70" h="82">
                      <a:moveTo>
                        <a:pt x="34" y="0"/>
                      </a:moveTo>
                      <a:lnTo>
                        <a:pt x="46" y="2"/>
                      </a:lnTo>
                      <a:lnTo>
                        <a:pt x="54" y="4"/>
                      </a:lnTo>
                      <a:lnTo>
                        <a:pt x="60" y="12"/>
                      </a:lnTo>
                      <a:lnTo>
                        <a:pt x="66" y="20"/>
                      </a:lnTo>
                      <a:lnTo>
                        <a:pt x="70" y="30"/>
                      </a:lnTo>
                      <a:lnTo>
                        <a:pt x="70" y="42"/>
                      </a:lnTo>
                      <a:lnTo>
                        <a:pt x="70" y="50"/>
                      </a:lnTo>
                      <a:lnTo>
                        <a:pt x="68" y="58"/>
                      </a:lnTo>
                      <a:lnTo>
                        <a:pt x="64" y="66"/>
                      </a:lnTo>
                      <a:lnTo>
                        <a:pt x="60" y="72"/>
                      </a:lnTo>
                      <a:lnTo>
                        <a:pt x="56" y="76"/>
                      </a:lnTo>
                      <a:lnTo>
                        <a:pt x="50" y="80"/>
                      </a:lnTo>
                      <a:lnTo>
                        <a:pt x="42" y="82"/>
                      </a:lnTo>
                      <a:lnTo>
                        <a:pt x="34" y="82"/>
                      </a:lnTo>
                      <a:lnTo>
                        <a:pt x="26" y="82"/>
                      </a:lnTo>
                      <a:lnTo>
                        <a:pt x="18" y="78"/>
                      </a:lnTo>
                      <a:lnTo>
                        <a:pt x="12" y="74"/>
                      </a:lnTo>
                      <a:lnTo>
                        <a:pt x="2" y="60"/>
                      </a:lnTo>
                      <a:lnTo>
                        <a:pt x="0" y="42"/>
                      </a:lnTo>
                      <a:lnTo>
                        <a:pt x="0" y="32"/>
                      </a:lnTo>
                      <a:lnTo>
                        <a:pt x="2" y="24"/>
                      </a:lnTo>
                      <a:lnTo>
                        <a:pt x="4" y="18"/>
                      </a:lnTo>
                      <a:lnTo>
                        <a:pt x="10" y="12"/>
                      </a:lnTo>
                      <a:lnTo>
                        <a:pt x="14" y="6"/>
                      </a:lnTo>
                      <a:lnTo>
                        <a:pt x="20" y="2"/>
                      </a:lnTo>
                      <a:lnTo>
                        <a:pt x="28" y="0"/>
                      </a:lnTo>
                      <a:lnTo>
                        <a:pt x="34" y="0"/>
                      </a:lnTo>
                      <a:close/>
                      <a:moveTo>
                        <a:pt x="34" y="10"/>
                      </a:moveTo>
                      <a:lnTo>
                        <a:pt x="28" y="12"/>
                      </a:lnTo>
                      <a:lnTo>
                        <a:pt x="24" y="14"/>
                      </a:lnTo>
                      <a:lnTo>
                        <a:pt x="20" y="18"/>
                      </a:lnTo>
                      <a:lnTo>
                        <a:pt x="18" y="24"/>
                      </a:lnTo>
                      <a:lnTo>
                        <a:pt x="16" y="32"/>
                      </a:lnTo>
                      <a:lnTo>
                        <a:pt x="16" y="42"/>
                      </a:lnTo>
                      <a:lnTo>
                        <a:pt x="16" y="50"/>
                      </a:lnTo>
                      <a:lnTo>
                        <a:pt x="18" y="58"/>
                      </a:lnTo>
                      <a:lnTo>
                        <a:pt x="20" y="64"/>
                      </a:lnTo>
                      <a:lnTo>
                        <a:pt x="24" y="68"/>
                      </a:lnTo>
                      <a:lnTo>
                        <a:pt x="28" y="72"/>
                      </a:lnTo>
                      <a:lnTo>
                        <a:pt x="34" y="72"/>
                      </a:lnTo>
                      <a:lnTo>
                        <a:pt x="40" y="72"/>
                      </a:lnTo>
                      <a:lnTo>
                        <a:pt x="46" y="68"/>
                      </a:lnTo>
                      <a:lnTo>
                        <a:pt x="50" y="64"/>
                      </a:lnTo>
                      <a:lnTo>
                        <a:pt x="52" y="58"/>
                      </a:lnTo>
                      <a:lnTo>
                        <a:pt x="54" y="50"/>
                      </a:lnTo>
                      <a:lnTo>
                        <a:pt x="54" y="42"/>
                      </a:lnTo>
                      <a:lnTo>
                        <a:pt x="54" y="32"/>
                      </a:lnTo>
                      <a:lnTo>
                        <a:pt x="52" y="24"/>
                      </a:lnTo>
                      <a:lnTo>
                        <a:pt x="50" y="18"/>
                      </a:lnTo>
                      <a:lnTo>
                        <a:pt x="46" y="14"/>
                      </a:lnTo>
                      <a:lnTo>
                        <a:pt x="42" y="12"/>
                      </a:lnTo>
                      <a:lnTo>
                        <a:pt x="34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44" name="Freeform 64"/>
                <p:cNvSpPr>
                  <a:spLocks/>
                </p:cNvSpPr>
                <p:nvPr/>
              </p:nvSpPr>
              <p:spPr bwMode="auto">
                <a:xfrm>
                  <a:off x="2532" y="3126"/>
                  <a:ext cx="58" cy="82"/>
                </a:xfrm>
                <a:custGeom>
                  <a:avLst/>
                  <a:gdLst>
                    <a:gd name="T0" fmla="*/ 0 w 58"/>
                    <a:gd name="T1" fmla="*/ 78 h 82"/>
                    <a:gd name="T2" fmla="*/ 0 w 58"/>
                    <a:gd name="T3" fmla="*/ 66 h 82"/>
                    <a:gd name="T4" fmla="*/ 10 w 58"/>
                    <a:gd name="T5" fmla="*/ 68 h 82"/>
                    <a:gd name="T6" fmla="*/ 18 w 58"/>
                    <a:gd name="T7" fmla="*/ 72 h 82"/>
                    <a:gd name="T8" fmla="*/ 28 w 58"/>
                    <a:gd name="T9" fmla="*/ 72 h 82"/>
                    <a:gd name="T10" fmla="*/ 34 w 58"/>
                    <a:gd name="T11" fmla="*/ 72 h 82"/>
                    <a:gd name="T12" fmla="*/ 40 w 58"/>
                    <a:gd name="T13" fmla="*/ 70 h 82"/>
                    <a:gd name="T14" fmla="*/ 42 w 58"/>
                    <a:gd name="T15" fmla="*/ 66 h 82"/>
                    <a:gd name="T16" fmla="*/ 44 w 58"/>
                    <a:gd name="T17" fmla="*/ 60 h 82"/>
                    <a:gd name="T18" fmla="*/ 42 w 58"/>
                    <a:gd name="T19" fmla="*/ 56 h 82"/>
                    <a:gd name="T20" fmla="*/ 38 w 58"/>
                    <a:gd name="T21" fmla="*/ 52 h 82"/>
                    <a:gd name="T22" fmla="*/ 32 w 58"/>
                    <a:gd name="T23" fmla="*/ 48 h 82"/>
                    <a:gd name="T24" fmla="*/ 20 w 58"/>
                    <a:gd name="T25" fmla="*/ 44 h 82"/>
                    <a:gd name="T26" fmla="*/ 12 w 58"/>
                    <a:gd name="T27" fmla="*/ 40 h 82"/>
                    <a:gd name="T28" fmla="*/ 6 w 58"/>
                    <a:gd name="T29" fmla="*/ 36 h 82"/>
                    <a:gd name="T30" fmla="*/ 2 w 58"/>
                    <a:gd name="T31" fmla="*/ 30 h 82"/>
                    <a:gd name="T32" fmla="*/ 0 w 58"/>
                    <a:gd name="T33" fmla="*/ 22 h 82"/>
                    <a:gd name="T34" fmla="*/ 2 w 58"/>
                    <a:gd name="T35" fmla="*/ 16 h 82"/>
                    <a:gd name="T36" fmla="*/ 4 w 58"/>
                    <a:gd name="T37" fmla="*/ 10 h 82"/>
                    <a:gd name="T38" fmla="*/ 8 w 58"/>
                    <a:gd name="T39" fmla="*/ 6 h 82"/>
                    <a:gd name="T40" fmla="*/ 14 w 58"/>
                    <a:gd name="T41" fmla="*/ 2 h 82"/>
                    <a:gd name="T42" fmla="*/ 22 w 58"/>
                    <a:gd name="T43" fmla="*/ 0 h 82"/>
                    <a:gd name="T44" fmla="*/ 32 w 58"/>
                    <a:gd name="T45" fmla="*/ 0 h 82"/>
                    <a:gd name="T46" fmla="*/ 40 w 58"/>
                    <a:gd name="T47" fmla="*/ 0 h 82"/>
                    <a:gd name="T48" fmla="*/ 52 w 58"/>
                    <a:gd name="T49" fmla="*/ 2 h 82"/>
                    <a:gd name="T50" fmla="*/ 52 w 58"/>
                    <a:gd name="T51" fmla="*/ 14 h 82"/>
                    <a:gd name="T52" fmla="*/ 42 w 58"/>
                    <a:gd name="T53" fmla="*/ 12 h 82"/>
                    <a:gd name="T54" fmla="*/ 30 w 58"/>
                    <a:gd name="T55" fmla="*/ 10 h 82"/>
                    <a:gd name="T56" fmla="*/ 24 w 58"/>
                    <a:gd name="T57" fmla="*/ 12 h 82"/>
                    <a:gd name="T58" fmla="*/ 18 w 58"/>
                    <a:gd name="T59" fmla="*/ 14 h 82"/>
                    <a:gd name="T60" fmla="*/ 16 w 58"/>
                    <a:gd name="T61" fmla="*/ 16 h 82"/>
                    <a:gd name="T62" fmla="*/ 16 w 58"/>
                    <a:gd name="T63" fmla="*/ 20 h 82"/>
                    <a:gd name="T64" fmla="*/ 16 w 58"/>
                    <a:gd name="T65" fmla="*/ 24 h 82"/>
                    <a:gd name="T66" fmla="*/ 20 w 58"/>
                    <a:gd name="T67" fmla="*/ 28 h 82"/>
                    <a:gd name="T68" fmla="*/ 26 w 58"/>
                    <a:gd name="T69" fmla="*/ 32 h 82"/>
                    <a:gd name="T70" fmla="*/ 36 w 58"/>
                    <a:gd name="T71" fmla="*/ 34 h 82"/>
                    <a:gd name="T72" fmla="*/ 44 w 58"/>
                    <a:gd name="T73" fmla="*/ 38 h 82"/>
                    <a:gd name="T74" fmla="*/ 50 w 58"/>
                    <a:gd name="T75" fmla="*/ 42 h 82"/>
                    <a:gd name="T76" fmla="*/ 54 w 58"/>
                    <a:gd name="T77" fmla="*/ 46 h 82"/>
                    <a:gd name="T78" fmla="*/ 58 w 58"/>
                    <a:gd name="T79" fmla="*/ 52 h 82"/>
                    <a:gd name="T80" fmla="*/ 58 w 58"/>
                    <a:gd name="T81" fmla="*/ 58 h 82"/>
                    <a:gd name="T82" fmla="*/ 58 w 58"/>
                    <a:gd name="T83" fmla="*/ 66 h 82"/>
                    <a:gd name="T84" fmla="*/ 54 w 58"/>
                    <a:gd name="T85" fmla="*/ 72 h 82"/>
                    <a:gd name="T86" fmla="*/ 50 w 58"/>
                    <a:gd name="T87" fmla="*/ 76 h 82"/>
                    <a:gd name="T88" fmla="*/ 44 w 58"/>
                    <a:gd name="T89" fmla="*/ 80 h 82"/>
                    <a:gd name="T90" fmla="*/ 36 w 58"/>
                    <a:gd name="T91" fmla="*/ 82 h 82"/>
                    <a:gd name="T92" fmla="*/ 26 w 58"/>
                    <a:gd name="T93" fmla="*/ 82 h 82"/>
                    <a:gd name="T94" fmla="*/ 18 w 58"/>
                    <a:gd name="T95" fmla="*/ 82 h 82"/>
                    <a:gd name="T96" fmla="*/ 10 w 58"/>
                    <a:gd name="T97" fmla="*/ 80 h 82"/>
                    <a:gd name="T98" fmla="*/ 0 w 58"/>
                    <a:gd name="T99" fmla="*/ 78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8" h="82">
                      <a:moveTo>
                        <a:pt x="0" y="78"/>
                      </a:moveTo>
                      <a:lnTo>
                        <a:pt x="0" y="66"/>
                      </a:lnTo>
                      <a:lnTo>
                        <a:pt x="10" y="68"/>
                      </a:lnTo>
                      <a:lnTo>
                        <a:pt x="18" y="72"/>
                      </a:lnTo>
                      <a:lnTo>
                        <a:pt x="28" y="72"/>
                      </a:lnTo>
                      <a:lnTo>
                        <a:pt x="34" y="72"/>
                      </a:lnTo>
                      <a:lnTo>
                        <a:pt x="40" y="70"/>
                      </a:lnTo>
                      <a:lnTo>
                        <a:pt x="42" y="66"/>
                      </a:lnTo>
                      <a:lnTo>
                        <a:pt x="44" y="60"/>
                      </a:lnTo>
                      <a:lnTo>
                        <a:pt x="42" y="56"/>
                      </a:lnTo>
                      <a:lnTo>
                        <a:pt x="38" y="52"/>
                      </a:lnTo>
                      <a:lnTo>
                        <a:pt x="32" y="48"/>
                      </a:lnTo>
                      <a:lnTo>
                        <a:pt x="20" y="44"/>
                      </a:lnTo>
                      <a:lnTo>
                        <a:pt x="12" y="40"/>
                      </a:lnTo>
                      <a:lnTo>
                        <a:pt x="6" y="36"/>
                      </a:lnTo>
                      <a:lnTo>
                        <a:pt x="2" y="30"/>
                      </a:lnTo>
                      <a:lnTo>
                        <a:pt x="0" y="22"/>
                      </a:lnTo>
                      <a:lnTo>
                        <a:pt x="2" y="16"/>
                      </a:lnTo>
                      <a:lnTo>
                        <a:pt x="4" y="10"/>
                      </a:lnTo>
                      <a:lnTo>
                        <a:pt x="8" y="6"/>
                      </a:lnTo>
                      <a:lnTo>
                        <a:pt x="14" y="2"/>
                      </a:lnTo>
                      <a:lnTo>
                        <a:pt x="22" y="0"/>
                      </a:lnTo>
                      <a:lnTo>
                        <a:pt x="32" y="0"/>
                      </a:lnTo>
                      <a:lnTo>
                        <a:pt x="40" y="0"/>
                      </a:lnTo>
                      <a:lnTo>
                        <a:pt x="52" y="2"/>
                      </a:lnTo>
                      <a:lnTo>
                        <a:pt x="52" y="14"/>
                      </a:lnTo>
                      <a:lnTo>
                        <a:pt x="42" y="12"/>
                      </a:lnTo>
                      <a:lnTo>
                        <a:pt x="30" y="10"/>
                      </a:lnTo>
                      <a:lnTo>
                        <a:pt x="24" y="12"/>
                      </a:lnTo>
                      <a:lnTo>
                        <a:pt x="18" y="14"/>
                      </a:lnTo>
                      <a:lnTo>
                        <a:pt x="16" y="16"/>
                      </a:lnTo>
                      <a:lnTo>
                        <a:pt x="16" y="20"/>
                      </a:lnTo>
                      <a:lnTo>
                        <a:pt x="16" y="24"/>
                      </a:lnTo>
                      <a:lnTo>
                        <a:pt x="20" y="28"/>
                      </a:lnTo>
                      <a:lnTo>
                        <a:pt x="26" y="32"/>
                      </a:lnTo>
                      <a:lnTo>
                        <a:pt x="36" y="34"/>
                      </a:lnTo>
                      <a:lnTo>
                        <a:pt x="44" y="38"/>
                      </a:lnTo>
                      <a:lnTo>
                        <a:pt x="50" y="42"/>
                      </a:lnTo>
                      <a:lnTo>
                        <a:pt x="54" y="46"/>
                      </a:lnTo>
                      <a:lnTo>
                        <a:pt x="58" y="52"/>
                      </a:lnTo>
                      <a:lnTo>
                        <a:pt x="58" y="58"/>
                      </a:lnTo>
                      <a:lnTo>
                        <a:pt x="58" y="66"/>
                      </a:lnTo>
                      <a:lnTo>
                        <a:pt x="54" y="72"/>
                      </a:lnTo>
                      <a:lnTo>
                        <a:pt x="50" y="76"/>
                      </a:lnTo>
                      <a:lnTo>
                        <a:pt x="44" y="80"/>
                      </a:lnTo>
                      <a:lnTo>
                        <a:pt x="36" y="82"/>
                      </a:lnTo>
                      <a:lnTo>
                        <a:pt x="26" y="82"/>
                      </a:lnTo>
                      <a:lnTo>
                        <a:pt x="18" y="82"/>
                      </a:lnTo>
                      <a:lnTo>
                        <a:pt x="10" y="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45" name="Freeform 65"/>
                <p:cNvSpPr>
                  <a:spLocks/>
                </p:cNvSpPr>
                <p:nvPr/>
              </p:nvSpPr>
              <p:spPr bwMode="auto">
                <a:xfrm>
                  <a:off x="2610" y="3126"/>
                  <a:ext cx="104" cy="82"/>
                </a:xfrm>
                <a:custGeom>
                  <a:avLst/>
                  <a:gdLst>
                    <a:gd name="T0" fmla="*/ 0 w 104"/>
                    <a:gd name="T1" fmla="*/ 82 h 82"/>
                    <a:gd name="T2" fmla="*/ 0 w 104"/>
                    <a:gd name="T3" fmla="*/ 2 h 82"/>
                    <a:gd name="T4" fmla="*/ 14 w 104"/>
                    <a:gd name="T5" fmla="*/ 2 h 82"/>
                    <a:gd name="T6" fmla="*/ 14 w 104"/>
                    <a:gd name="T7" fmla="*/ 16 h 82"/>
                    <a:gd name="T8" fmla="*/ 18 w 104"/>
                    <a:gd name="T9" fmla="*/ 10 h 82"/>
                    <a:gd name="T10" fmla="*/ 22 w 104"/>
                    <a:gd name="T11" fmla="*/ 6 h 82"/>
                    <a:gd name="T12" fmla="*/ 24 w 104"/>
                    <a:gd name="T13" fmla="*/ 4 h 82"/>
                    <a:gd name="T14" fmla="*/ 30 w 104"/>
                    <a:gd name="T15" fmla="*/ 0 h 82"/>
                    <a:gd name="T16" fmla="*/ 38 w 104"/>
                    <a:gd name="T17" fmla="*/ 0 h 82"/>
                    <a:gd name="T18" fmla="*/ 44 w 104"/>
                    <a:gd name="T19" fmla="*/ 0 h 82"/>
                    <a:gd name="T20" fmla="*/ 48 w 104"/>
                    <a:gd name="T21" fmla="*/ 2 h 82"/>
                    <a:gd name="T22" fmla="*/ 52 w 104"/>
                    <a:gd name="T23" fmla="*/ 6 h 82"/>
                    <a:gd name="T24" fmla="*/ 56 w 104"/>
                    <a:gd name="T25" fmla="*/ 10 h 82"/>
                    <a:gd name="T26" fmla="*/ 58 w 104"/>
                    <a:gd name="T27" fmla="*/ 16 h 82"/>
                    <a:gd name="T28" fmla="*/ 62 w 104"/>
                    <a:gd name="T29" fmla="*/ 10 h 82"/>
                    <a:gd name="T30" fmla="*/ 66 w 104"/>
                    <a:gd name="T31" fmla="*/ 6 h 82"/>
                    <a:gd name="T32" fmla="*/ 70 w 104"/>
                    <a:gd name="T33" fmla="*/ 4 h 82"/>
                    <a:gd name="T34" fmla="*/ 74 w 104"/>
                    <a:gd name="T35" fmla="*/ 0 h 82"/>
                    <a:gd name="T36" fmla="*/ 82 w 104"/>
                    <a:gd name="T37" fmla="*/ 0 h 82"/>
                    <a:gd name="T38" fmla="*/ 90 w 104"/>
                    <a:gd name="T39" fmla="*/ 0 h 82"/>
                    <a:gd name="T40" fmla="*/ 96 w 104"/>
                    <a:gd name="T41" fmla="*/ 4 h 82"/>
                    <a:gd name="T42" fmla="*/ 100 w 104"/>
                    <a:gd name="T43" fmla="*/ 8 h 82"/>
                    <a:gd name="T44" fmla="*/ 102 w 104"/>
                    <a:gd name="T45" fmla="*/ 14 h 82"/>
                    <a:gd name="T46" fmla="*/ 104 w 104"/>
                    <a:gd name="T47" fmla="*/ 24 h 82"/>
                    <a:gd name="T48" fmla="*/ 104 w 104"/>
                    <a:gd name="T49" fmla="*/ 82 h 82"/>
                    <a:gd name="T50" fmla="*/ 88 w 104"/>
                    <a:gd name="T51" fmla="*/ 82 h 82"/>
                    <a:gd name="T52" fmla="*/ 88 w 104"/>
                    <a:gd name="T53" fmla="*/ 26 h 82"/>
                    <a:gd name="T54" fmla="*/ 88 w 104"/>
                    <a:gd name="T55" fmla="*/ 20 h 82"/>
                    <a:gd name="T56" fmla="*/ 86 w 104"/>
                    <a:gd name="T57" fmla="*/ 16 h 82"/>
                    <a:gd name="T58" fmla="*/ 82 w 104"/>
                    <a:gd name="T59" fmla="*/ 12 h 82"/>
                    <a:gd name="T60" fmla="*/ 78 w 104"/>
                    <a:gd name="T61" fmla="*/ 12 h 82"/>
                    <a:gd name="T62" fmla="*/ 72 w 104"/>
                    <a:gd name="T63" fmla="*/ 14 h 82"/>
                    <a:gd name="T64" fmla="*/ 66 w 104"/>
                    <a:gd name="T65" fmla="*/ 18 h 82"/>
                    <a:gd name="T66" fmla="*/ 58 w 104"/>
                    <a:gd name="T67" fmla="*/ 28 h 82"/>
                    <a:gd name="T68" fmla="*/ 58 w 104"/>
                    <a:gd name="T69" fmla="*/ 82 h 82"/>
                    <a:gd name="T70" fmla="*/ 44 w 104"/>
                    <a:gd name="T71" fmla="*/ 82 h 82"/>
                    <a:gd name="T72" fmla="*/ 44 w 104"/>
                    <a:gd name="T73" fmla="*/ 26 h 82"/>
                    <a:gd name="T74" fmla="*/ 44 w 104"/>
                    <a:gd name="T75" fmla="*/ 20 h 82"/>
                    <a:gd name="T76" fmla="*/ 42 w 104"/>
                    <a:gd name="T77" fmla="*/ 16 h 82"/>
                    <a:gd name="T78" fmla="*/ 38 w 104"/>
                    <a:gd name="T79" fmla="*/ 12 h 82"/>
                    <a:gd name="T80" fmla="*/ 34 w 104"/>
                    <a:gd name="T81" fmla="*/ 12 h 82"/>
                    <a:gd name="T82" fmla="*/ 28 w 104"/>
                    <a:gd name="T83" fmla="*/ 14 h 82"/>
                    <a:gd name="T84" fmla="*/ 22 w 104"/>
                    <a:gd name="T85" fmla="*/ 18 h 82"/>
                    <a:gd name="T86" fmla="*/ 14 w 104"/>
                    <a:gd name="T87" fmla="*/ 28 h 82"/>
                    <a:gd name="T88" fmla="*/ 14 w 104"/>
                    <a:gd name="T89" fmla="*/ 82 h 82"/>
                    <a:gd name="T90" fmla="*/ 0 w 104"/>
                    <a:gd name="T91" fmla="*/ 82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04" h="82">
                      <a:moveTo>
                        <a:pt x="0" y="82"/>
                      </a:moveTo>
                      <a:lnTo>
                        <a:pt x="0" y="2"/>
                      </a:lnTo>
                      <a:lnTo>
                        <a:pt x="14" y="2"/>
                      </a:lnTo>
                      <a:lnTo>
                        <a:pt x="14" y="16"/>
                      </a:lnTo>
                      <a:lnTo>
                        <a:pt x="18" y="10"/>
                      </a:lnTo>
                      <a:lnTo>
                        <a:pt x="22" y="6"/>
                      </a:lnTo>
                      <a:lnTo>
                        <a:pt x="24" y="4"/>
                      </a:lnTo>
                      <a:lnTo>
                        <a:pt x="30" y="0"/>
                      </a:lnTo>
                      <a:lnTo>
                        <a:pt x="38" y="0"/>
                      </a:lnTo>
                      <a:lnTo>
                        <a:pt x="44" y="0"/>
                      </a:lnTo>
                      <a:lnTo>
                        <a:pt x="48" y="2"/>
                      </a:lnTo>
                      <a:lnTo>
                        <a:pt x="52" y="6"/>
                      </a:lnTo>
                      <a:lnTo>
                        <a:pt x="56" y="10"/>
                      </a:lnTo>
                      <a:lnTo>
                        <a:pt x="58" y="16"/>
                      </a:lnTo>
                      <a:lnTo>
                        <a:pt x="62" y="10"/>
                      </a:lnTo>
                      <a:lnTo>
                        <a:pt x="66" y="6"/>
                      </a:lnTo>
                      <a:lnTo>
                        <a:pt x="70" y="4"/>
                      </a:lnTo>
                      <a:lnTo>
                        <a:pt x="74" y="0"/>
                      </a:lnTo>
                      <a:lnTo>
                        <a:pt x="82" y="0"/>
                      </a:lnTo>
                      <a:lnTo>
                        <a:pt x="90" y="0"/>
                      </a:lnTo>
                      <a:lnTo>
                        <a:pt x="96" y="4"/>
                      </a:lnTo>
                      <a:lnTo>
                        <a:pt x="100" y="8"/>
                      </a:lnTo>
                      <a:lnTo>
                        <a:pt x="102" y="14"/>
                      </a:lnTo>
                      <a:lnTo>
                        <a:pt x="104" y="24"/>
                      </a:lnTo>
                      <a:lnTo>
                        <a:pt x="104" y="82"/>
                      </a:lnTo>
                      <a:lnTo>
                        <a:pt x="88" y="82"/>
                      </a:lnTo>
                      <a:lnTo>
                        <a:pt x="88" y="26"/>
                      </a:lnTo>
                      <a:lnTo>
                        <a:pt x="88" y="20"/>
                      </a:lnTo>
                      <a:lnTo>
                        <a:pt x="86" y="16"/>
                      </a:lnTo>
                      <a:lnTo>
                        <a:pt x="82" y="12"/>
                      </a:lnTo>
                      <a:lnTo>
                        <a:pt x="78" y="12"/>
                      </a:lnTo>
                      <a:lnTo>
                        <a:pt x="72" y="14"/>
                      </a:lnTo>
                      <a:lnTo>
                        <a:pt x="66" y="18"/>
                      </a:lnTo>
                      <a:lnTo>
                        <a:pt x="58" y="28"/>
                      </a:lnTo>
                      <a:lnTo>
                        <a:pt x="58" y="82"/>
                      </a:lnTo>
                      <a:lnTo>
                        <a:pt x="44" y="82"/>
                      </a:lnTo>
                      <a:lnTo>
                        <a:pt x="44" y="26"/>
                      </a:lnTo>
                      <a:lnTo>
                        <a:pt x="44" y="20"/>
                      </a:lnTo>
                      <a:lnTo>
                        <a:pt x="42" y="16"/>
                      </a:lnTo>
                      <a:lnTo>
                        <a:pt x="38" y="12"/>
                      </a:lnTo>
                      <a:lnTo>
                        <a:pt x="34" y="12"/>
                      </a:lnTo>
                      <a:lnTo>
                        <a:pt x="28" y="14"/>
                      </a:lnTo>
                      <a:lnTo>
                        <a:pt x="22" y="18"/>
                      </a:lnTo>
                      <a:lnTo>
                        <a:pt x="14" y="28"/>
                      </a:lnTo>
                      <a:lnTo>
                        <a:pt x="14" y="82"/>
                      </a:lnTo>
                      <a:lnTo>
                        <a:pt x="0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46" name="Freeform 66"/>
                <p:cNvSpPr>
                  <a:spLocks noEditPoints="1"/>
                </p:cNvSpPr>
                <p:nvPr/>
              </p:nvSpPr>
              <p:spPr bwMode="auto">
                <a:xfrm>
                  <a:off x="2732" y="3098"/>
                  <a:ext cx="16" cy="110"/>
                </a:xfrm>
                <a:custGeom>
                  <a:avLst/>
                  <a:gdLst>
                    <a:gd name="T0" fmla="*/ 0 w 16"/>
                    <a:gd name="T1" fmla="*/ 110 h 110"/>
                    <a:gd name="T2" fmla="*/ 0 w 16"/>
                    <a:gd name="T3" fmla="*/ 30 h 110"/>
                    <a:gd name="T4" fmla="*/ 16 w 16"/>
                    <a:gd name="T5" fmla="*/ 30 h 110"/>
                    <a:gd name="T6" fmla="*/ 16 w 16"/>
                    <a:gd name="T7" fmla="*/ 110 h 110"/>
                    <a:gd name="T8" fmla="*/ 0 w 16"/>
                    <a:gd name="T9" fmla="*/ 110 h 110"/>
                    <a:gd name="T10" fmla="*/ 0 w 16"/>
                    <a:gd name="T11" fmla="*/ 16 h 110"/>
                    <a:gd name="T12" fmla="*/ 0 w 16"/>
                    <a:gd name="T13" fmla="*/ 0 h 110"/>
                    <a:gd name="T14" fmla="*/ 16 w 16"/>
                    <a:gd name="T15" fmla="*/ 0 h 110"/>
                    <a:gd name="T16" fmla="*/ 16 w 16"/>
                    <a:gd name="T17" fmla="*/ 16 h 110"/>
                    <a:gd name="T18" fmla="*/ 0 w 16"/>
                    <a:gd name="T19" fmla="*/ 16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110">
                      <a:moveTo>
                        <a:pt x="0" y="110"/>
                      </a:moveTo>
                      <a:lnTo>
                        <a:pt x="0" y="30"/>
                      </a:lnTo>
                      <a:lnTo>
                        <a:pt x="16" y="30"/>
                      </a:lnTo>
                      <a:lnTo>
                        <a:pt x="16" y="110"/>
                      </a:lnTo>
                      <a:lnTo>
                        <a:pt x="0" y="110"/>
                      </a:lnTo>
                      <a:close/>
                      <a:moveTo>
                        <a:pt x="0" y="16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47" name="Freeform 67"/>
                <p:cNvSpPr>
                  <a:spLocks/>
                </p:cNvSpPr>
                <p:nvPr/>
              </p:nvSpPr>
              <p:spPr bwMode="auto">
                <a:xfrm>
                  <a:off x="2762" y="3126"/>
                  <a:ext cx="62" cy="82"/>
                </a:xfrm>
                <a:custGeom>
                  <a:avLst/>
                  <a:gdLst>
                    <a:gd name="T0" fmla="*/ 62 w 62"/>
                    <a:gd name="T1" fmla="*/ 78 h 82"/>
                    <a:gd name="T2" fmla="*/ 50 w 62"/>
                    <a:gd name="T3" fmla="*/ 82 h 82"/>
                    <a:gd name="T4" fmla="*/ 36 w 62"/>
                    <a:gd name="T5" fmla="*/ 82 h 82"/>
                    <a:gd name="T6" fmla="*/ 26 w 62"/>
                    <a:gd name="T7" fmla="*/ 82 h 82"/>
                    <a:gd name="T8" fmla="*/ 18 w 62"/>
                    <a:gd name="T9" fmla="*/ 78 h 82"/>
                    <a:gd name="T10" fmla="*/ 10 w 62"/>
                    <a:gd name="T11" fmla="*/ 72 h 82"/>
                    <a:gd name="T12" fmla="*/ 4 w 62"/>
                    <a:gd name="T13" fmla="*/ 62 h 82"/>
                    <a:gd name="T14" fmla="*/ 2 w 62"/>
                    <a:gd name="T15" fmla="*/ 52 h 82"/>
                    <a:gd name="T16" fmla="*/ 0 w 62"/>
                    <a:gd name="T17" fmla="*/ 42 h 82"/>
                    <a:gd name="T18" fmla="*/ 2 w 62"/>
                    <a:gd name="T19" fmla="*/ 32 h 82"/>
                    <a:gd name="T20" fmla="*/ 4 w 62"/>
                    <a:gd name="T21" fmla="*/ 24 h 82"/>
                    <a:gd name="T22" fmla="*/ 6 w 62"/>
                    <a:gd name="T23" fmla="*/ 16 h 82"/>
                    <a:gd name="T24" fmla="*/ 10 w 62"/>
                    <a:gd name="T25" fmla="*/ 10 h 82"/>
                    <a:gd name="T26" fmla="*/ 16 w 62"/>
                    <a:gd name="T27" fmla="*/ 6 h 82"/>
                    <a:gd name="T28" fmla="*/ 22 w 62"/>
                    <a:gd name="T29" fmla="*/ 2 h 82"/>
                    <a:gd name="T30" fmla="*/ 30 w 62"/>
                    <a:gd name="T31" fmla="*/ 0 h 82"/>
                    <a:gd name="T32" fmla="*/ 40 w 62"/>
                    <a:gd name="T33" fmla="*/ 0 h 82"/>
                    <a:gd name="T34" fmla="*/ 50 w 62"/>
                    <a:gd name="T35" fmla="*/ 0 h 82"/>
                    <a:gd name="T36" fmla="*/ 62 w 62"/>
                    <a:gd name="T37" fmla="*/ 2 h 82"/>
                    <a:gd name="T38" fmla="*/ 62 w 62"/>
                    <a:gd name="T39" fmla="*/ 14 h 82"/>
                    <a:gd name="T40" fmla="*/ 54 w 62"/>
                    <a:gd name="T41" fmla="*/ 12 h 82"/>
                    <a:gd name="T42" fmla="*/ 48 w 62"/>
                    <a:gd name="T43" fmla="*/ 12 h 82"/>
                    <a:gd name="T44" fmla="*/ 42 w 62"/>
                    <a:gd name="T45" fmla="*/ 10 h 82"/>
                    <a:gd name="T46" fmla="*/ 34 w 62"/>
                    <a:gd name="T47" fmla="*/ 12 h 82"/>
                    <a:gd name="T48" fmla="*/ 28 w 62"/>
                    <a:gd name="T49" fmla="*/ 14 h 82"/>
                    <a:gd name="T50" fmla="*/ 24 w 62"/>
                    <a:gd name="T51" fmla="*/ 18 h 82"/>
                    <a:gd name="T52" fmla="*/ 20 w 62"/>
                    <a:gd name="T53" fmla="*/ 24 h 82"/>
                    <a:gd name="T54" fmla="*/ 18 w 62"/>
                    <a:gd name="T55" fmla="*/ 32 h 82"/>
                    <a:gd name="T56" fmla="*/ 16 w 62"/>
                    <a:gd name="T57" fmla="*/ 42 h 82"/>
                    <a:gd name="T58" fmla="*/ 18 w 62"/>
                    <a:gd name="T59" fmla="*/ 50 h 82"/>
                    <a:gd name="T60" fmla="*/ 20 w 62"/>
                    <a:gd name="T61" fmla="*/ 58 h 82"/>
                    <a:gd name="T62" fmla="*/ 24 w 62"/>
                    <a:gd name="T63" fmla="*/ 64 h 82"/>
                    <a:gd name="T64" fmla="*/ 28 w 62"/>
                    <a:gd name="T65" fmla="*/ 68 h 82"/>
                    <a:gd name="T66" fmla="*/ 34 w 62"/>
                    <a:gd name="T67" fmla="*/ 70 h 82"/>
                    <a:gd name="T68" fmla="*/ 42 w 62"/>
                    <a:gd name="T69" fmla="*/ 72 h 82"/>
                    <a:gd name="T70" fmla="*/ 48 w 62"/>
                    <a:gd name="T71" fmla="*/ 70 h 82"/>
                    <a:gd name="T72" fmla="*/ 54 w 62"/>
                    <a:gd name="T73" fmla="*/ 70 h 82"/>
                    <a:gd name="T74" fmla="*/ 62 w 62"/>
                    <a:gd name="T75" fmla="*/ 66 h 82"/>
                    <a:gd name="T76" fmla="*/ 62 w 62"/>
                    <a:gd name="T77" fmla="*/ 78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2" h="82">
                      <a:moveTo>
                        <a:pt x="62" y="78"/>
                      </a:moveTo>
                      <a:lnTo>
                        <a:pt x="50" y="82"/>
                      </a:lnTo>
                      <a:lnTo>
                        <a:pt x="36" y="82"/>
                      </a:lnTo>
                      <a:lnTo>
                        <a:pt x="26" y="82"/>
                      </a:lnTo>
                      <a:lnTo>
                        <a:pt x="18" y="78"/>
                      </a:lnTo>
                      <a:lnTo>
                        <a:pt x="10" y="72"/>
                      </a:lnTo>
                      <a:lnTo>
                        <a:pt x="4" y="62"/>
                      </a:lnTo>
                      <a:lnTo>
                        <a:pt x="2" y="52"/>
                      </a:lnTo>
                      <a:lnTo>
                        <a:pt x="0" y="42"/>
                      </a:lnTo>
                      <a:lnTo>
                        <a:pt x="2" y="32"/>
                      </a:lnTo>
                      <a:lnTo>
                        <a:pt x="4" y="24"/>
                      </a:lnTo>
                      <a:lnTo>
                        <a:pt x="6" y="16"/>
                      </a:lnTo>
                      <a:lnTo>
                        <a:pt x="10" y="10"/>
                      </a:lnTo>
                      <a:lnTo>
                        <a:pt x="16" y="6"/>
                      </a:lnTo>
                      <a:lnTo>
                        <a:pt x="22" y="2"/>
                      </a:lnTo>
                      <a:lnTo>
                        <a:pt x="30" y="0"/>
                      </a:lnTo>
                      <a:lnTo>
                        <a:pt x="40" y="0"/>
                      </a:lnTo>
                      <a:lnTo>
                        <a:pt x="50" y="0"/>
                      </a:lnTo>
                      <a:lnTo>
                        <a:pt x="62" y="2"/>
                      </a:lnTo>
                      <a:lnTo>
                        <a:pt x="62" y="14"/>
                      </a:lnTo>
                      <a:lnTo>
                        <a:pt x="54" y="12"/>
                      </a:lnTo>
                      <a:lnTo>
                        <a:pt x="48" y="12"/>
                      </a:lnTo>
                      <a:lnTo>
                        <a:pt x="42" y="10"/>
                      </a:lnTo>
                      <a:lnTo>
                        <a:pt x="34" y="12"/>
                      </a:lnTo>
                      <a:lnTo>
                        <a:pt x="28" y="14"/>
                      </a:lnTo>
                      <a:lnTo>
                        <a:pt x="24" y="18"/>
                      </a:lnTo>
                      <a:lnTo>
                        <a:pt x="20" y="24"/>
                      </a:lnTo>
                      <a:lnTo>
                        <a:pt x="18" y="32"/>
                      </a:lnTo>
                      <a:lnTo>
                        <a:pt x="16" y="42"/>
                      </a:lnTo>
                      <a:lnTo>
                        <a:pt x="18" y="50"/>
                      </a:lnTo>
                      <a:lnTo>
                        <a:pt x="20" y="58"/>
                      </a:lnTo>
                      <a:lnTo>
                        <a:pt x="24" y="64"/>
                      </a:lnTo>
                      <a:lnTo>
                        <a:pt x="28" y="68"/>
                      </a:lnTo>
                      <a:lnTo>
                        <a:pt x="34" y="70"/>
                      </a:lnTo>
                      <a:lnTo>
                        <a:pt x="42" y="72"/>
                      </a:lnTo>
                      <a:lnTo>
                        <a:pt x="48" y="70"/>
                      </a:lnTo>
                      <a:lnTo>
                        <a:pt x="54" y="70"/>
                      </a:lnTo>
                      <a:lnTo>
                        <a:pt x="62" y="66"/>
                      </a:lnTo>
                      <a:lnTo>
                        <a:pt x="62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48" name="Freeform 68"/>
                <p:cNvSpPr>
                  <a:spLocks/>
                </p:cNvSpPr>
                <p:nvPr/>
              </p:nvSpPr>
              <p:spPr bwMode="auto">
                <a:xfrm>
                  <a:off x="2342" y="3268"/>
                  <a:ext cx="90" cy="114"/>
                </a:xfrm>
                <a:custGeom>
                  <a:avLst/>
                  <a:gdLst>
                    <a:gd name="T0" fmla="*/ 90 w 90"/>
                    <a:gd name="T1" fmla="*/ 106 h 114"/>
                    <a:gd name="T2" fmla="*/ 74 w 90"/>
                    <a:gd name="T3" fmla="*/ 112 h 114"/>
                    <a:gd name="T4" fmla="*/ 54 w 90"/>
                    <a:gd name="T5" fmla="*/ 114 h 114"/>
                    <a:gd name="T6" fmla="*/ 32 w 90"/>
                    <a:gd name="T7" fmla="*/ 110 h 114"/>
                    <a:gd name="T8" fmla="*/ 14 w 90"/>
                    <a:gd name="T9" fmla="*/ 100 h 114"/>
                    <a:gd name="T10" fmla="*/ 4 w 90"/>
                    <a:gd name="T11" fmla="*/ 82 h 114"/>
                    <a:gd name="T12" fmla="*/ 0 w 90"/>
                    <a:gd name="T13" fmla="*/ 58 h 114"/>
                    <a:gd name="T14" fmla="*/ 4 w 90"/>
                    <a:gd name="T15" fmla="*/ 34 h 114"/>
                    <a:gd name="T16" fmla="*/ 14 w 90"/>
                    <a:gd name="T17" fmla="*/ 16 h 114"/>
                    <a:gd name="T18" fmla="*/ 32 w 90"/>
                    <a:gd name="T19" fmla="*/ 4 h 114"/>
                    <a:gd name="T20" fmla="*/ 56 w 90"/>
                    <a:gd name="T21" fmla="*/ 0 h 114"/>
                    <a:gd name="T22" fmla="*/ 72 w 90"/>
                    <a:gd name="T23" fmla="*/ 2 h 114"/>
                    <a:gd name="T24" fmla="*/ 90 w 90"/>
                    <a:gd name="T25" fmla="*/ 6 h 114"/>
                    <a:gd name="T26" fmla="*/ 90 w 90"/>
                    <a:gd name="T27" fmla="*/ 20 h 114"/>
                    <a:gd name="T28" fmla="*/ 70 w 90"/>
                    <a:gd name="T29" fmla="*/ 14 h 114"/>
                    <a:gd name="T30" fmla="*/ 54 w 90"/>
                    <a:gd name="T31" fmla="*/ 12 h 114"/>
                    <a:gd name="T32" fmla="*/ 46 w 90"/>
                    <a:gd name="T33" fmla="*/ 14 h 114"/>
                    <a:gd name="T34" fmla="*/ 38 w 90"/>
                    <a:gd name="T35" fmla="*/ 16 h 114"/>
                    <a:gd name="T36" fmla="*/ 32 w 90"/>
                    <a:gd name="T37" fmla="*/ 18 h 114"/>
                    <a:gd name="T38" fmla="*/ 26 w 90"/>
                    <a:gd name="T39" fmla="*/ 24 h 114"/>
                    <a:gd name="T40" fmla="*/ 20 w 90"/>
                    <a:gd name="T41" fmla="*/ 38 h 114"/>
                    <a:gd name="T42" fmla="*/ 16 w 90"/>
                    <a:gd name="T43" fmla="*/ 58 h 114"/>
                    <a:gd name="T44" fmla="*/ 20 w 90"/>
                    <a:gd name="T45" fmla="*/ 76 h 114"/>
                    <a:gd name="T46" fmla="*/ 28 w 90"/>
                    <a:gd name="T47" fmla="*/ 90 h 114"/>
                    <a:gd name="T48" fmla="*/ 32 w 90"/>
                    <a:gd name="T49" fmla="*/ 96 h 114"/>
                    <a:gd name="T50" fmla="*/ 40 w 90"/>
                    <a:gd name="T51" fmla="*/ 100 h 114"/>
                    <a:gd name="T52" fmla="*/ 48 w 90"/>
                    <a:gd name="T53" fmla="*/ 102 h 114"/>
                    <a:gd name="T54" fmla="*/ 56 w 90"/>
                    <a:gd name="T55" fmla="*/ 102 h 114"/>
                    <a:gd name="T56" fmla="*/ 74 w 90"/>
                    <a:gd name="T57" fmla="*/ 100 h 114"/>
                    <a:gd name="T58" fmla="*/ 90 w 90"/>
                    <a:gd name="T59" fmla="*/ 94 h 114"/>
                    <a:gd name="T60" fmla="*/ 90 w 90"/>
                    <a:gd name="T61" fmla="*/ 106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90" h="114">
                      <a:moveTo>
                        <a:pt x="90" y="106"/>
                      </a:moveTo>
                      <a:lnTo>
                        <a:pt x="74" y="112"/>
                      </a:lnTo>
                      <a:lnTo>
                        <a:pt x="54" y="114"/>
                      </a:lnTo>
                      <a:lnTo>
                        <a:pt x="32" y="110"/>
                      </a:lnTo>
                      <a:lnTo>
                        <a:pt x="14" y="100"/>
                      </a:lnTo>
                      <a:lnTo>
                        <a:pt x="4" y="82"/>
                      </a:lnTo>
                      <a:lnTo>
                        <a:pt x="0" y="58"/>
                      </a:lnTo>
                      <a:lnTo>
                        <a:pt x="4" y="34"/>
                      </a:lnTo>
                      <a:lnTo>
                        <a:pt x="14" y="16"/>
                      </a:lnTo>
                      <a:lnTo>
                        <a:pt x="32" y="4"/>
                      </a:lnTo>
                      <a:lnTo>
                        <a:pt x="56" y="0"/>
                      </a:lnTo>
                      <a:lnTo>
                        <a:pt x="72" y="2"/>
                      </a:lnTo>
                      <a:lnTo>
                        <a:pt x="90" y="6"/>
                      </a:lnTo>
                      <a:lnTo>
                        <a:pt x="90" y="20"/>
                      </a:lnTo>
                      <a:lnTo>
                        <a:pt x="70" y="14"/>
                      </a:lnTo>
                      <a:lnTo>
                        <a:pt x="54" y="12"/>
                      </a:lnTo>
                      <a:lnTo>
                        <a:pt x="46" y="14"/>
                      </a:lnTo>
                      <a:lnTo>
                        <a:pt x="38" y="16"/>
                      </a:lnTo>
                      <a:lnTo>
                        <a:pt x="32" y="18"/>
                      </a:lnTo>
                      <a:lnTo>
                        <a:pt x="26" y="24"/>
                      </a:lnTo>
                      <a:lnTo>
                        <a:pt x="20" y="38"/>
                      </a:lnTo>
                      <a:lnTo>
                        <a:pt x="16" y="58"/>
                      </a:lnTo>
                      <a:lnTo>
                        <a:pt x="20" y="76"/>
                      </a:lnTo>
                      <a:lnTo>
                        <a:pt x="28" y="90"/>
                      </a:lnTo>
                      <a:lnTo>
                        <a:pt x="32" y="96"/>
                      </a:lnTo>
                      <a:lnTo>
                        <a:pt x="40" y="100"/>
                      </a:lnTo>
                      <a:lnTo>
                        <a:pt x="48" y="102"/>
                      </a:lnTo>
                      <a:lnTo>
                        <a:pt x="56" y="102"/>
                      </a:lnTo>
                      <a:lnTo>
                        <a:pt x="74" y="100"/>
                      </a:lnTo>
                      <a:lnTo>
                        <a:pt x="90" y="94"/>
                      </a:lnTo>
                      <a:lnTo>
                        <a:pt x="90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49" name="Freeform 69"/>
                <p:cNvSpPr>
                  <a:spLocks/>
                </p:cNvSpPr>
                <p:nvPr/>
              </p:nvSpPr>
              <p:spPr bwMode="auto">
                <a:xfrm>
                  <a:off x="2452" y="3264"/>
                  <a:ext cx="62" cy="116"/>
                </a:xfrm>
                <a:custGeom>
                  <a:avLst/>
                  <a:gdLst>
                    <a:gd name="T0" fmla="*/ 0 w 62"/>
                    <a:gd name="T1" fmla="*/ 116 h 116"/>
                    <a:gd name="T2" fmla="*/ 0 w 62"/>
                    <a:gd name="T3" fmla="*/ 0 h 116"/>
                    <a:gd name="T4" fmla="*/ 16 w 62"/>
                    <a:gd name="T5" fmla="*/ 0 h 116"/>
                    <a:gd name="T6" fmla="*/ 16 w 62"/>
                    <a:gd name="T7" fmla="*/ 52 h 116"/>
                    <a:gd name="T8" fmla="*/ 20 w 62"/>
                    <a:gd name="T9" fmla="*/ 44 h 116"/>
                    <a:gd name="T10" fmla="*/ 26 w 62"/>
                    <a:gd name="T11" fmla="*/ 40 h 116"/>
                    <a:gd name="T12" fmla="*/ 34 w 62"/>
                    <a:gd name="T13" fmla="*/ 36 h 116"/>
                    <a:gd name="T14" fmla="*/ 42 w 62"/>
                    <a:gd name="T15" fmla="*/ 34 h 116"/>
                    <a:gd name="T16" fmla="*/ 50 w 62"/>
                    <a:gd name="T17" fmla="*/ 36 h 116"/>
                    <a:gd name="T18" fmla="*/ 54 w 62"/>
                    <a:gd name="T19" fmla="*/ 38 h 116"/>
                    <a:gd name="T20" fmla="*/ 58 w 62"/>
                    <a:gd name="T21" fmla="*/ 44 h 116"/>
                    <a:gd name="T22" fmla="*/ 62 w 62"/>
                    <a:gd name="T23" fmla="*/ 50 h 116"/>
                    <a:gd name="T24" fmla="*/ 62 w 62"/>
                    <a:gd name="T25" fmla="*/ 58 h 116"/>
                    <a:gd name="T26" fmla="*/ 62 w 62"/>
                    <a:gd name="T27" fmla="*/ 116 h 116"/>
                    <a:gd name="T28" fmla="*/ 48 w 62"/>
                    <a:gd name="T29" fmla="*/ 116 h 116"/>
                    <a:gd name="T30" fmla="*/ 48 w 62"/>
                    <a:gd name="T31" fmla="*/ 64 h 116"/>
                    <a:gd name="T32" fmla="*/ 48 w 62"/>
                    <a:gd name="T33" fmla="*/ 58 h 116"/>
                    <a:gd name="T34" fmla="*/ 46 w 62"/>
                    <a:gd name="T35" fmla="*/ 54 h 116"/>
                    <a:gd name="T36" fmla="*/ 46 w 62"/>
                    <a:gd name="T37" fmla="*/ 50 h 116"/>
                    <a:gd name="T38" fmla="*/ 42 w 62"/>
                    <a:gd name="T39" fmla="*/ 48 h 116"/>
                    <a:gd name="T40" fmla="*/ 38 w 62"/>
                    <a:gd name="T41" fmla="*/ 48 h 116"/>
                    <a:gd name="T42" fmla="*/ 32 w 62"/>
                    <a:gd name="T43" fmla="*/ 48 h 116"/>
                    <a:gd name="T44" fmla="*/ 26 w 62"/>
                    <a:gd name="T45" fmla="*/ 52 h 116"/>
                    <a:gd name="T46" fmla="*/ 20 w 62"/>
                    <a:gd name="T47" fmla="*/ 56 h 116"/>
                    <a:gd name="T48" fmla="*/ 16 w 62"/>
                    <a:gd name="T49" fmla="*/ 64 h 116"/>
                    <a:gd name="T50" fmla="*/ 16 w 62"/>
                    <a:gd name="T51" fmla="*/ 116 h 116"/>
                    <a:gd name="T52" fmla="*/ 0 w 62"/>
                    <a:gd name="T53" fmla="*/ 11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2" h="116">
                      <a:moveTo>
                        <a:pt x="0" y="116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52"/>
                      </a:lnTo>
                      <a:lnTo>
                        <a:pt x="20" y="44"/>
                      </a:lnTo>
                      <a:lnTo>
                        <a:pt x="26" y="40"/>
                      </a:lnTo>
                      <a:lnTo>
                        <a:pt x="34" y="36"/>
                      </a:lnTo>
                      <a:lnTo>
                        <a:pt x="42" y="34"/>
                      </a:lnTo>
                      <a:lnTo>
                        <a:pt x="50" y="36"/>
                      </a:lnTo>
                      <a:lnTo>
                        <a:pt x="54" y="38"/>
                      </a:lnTo>
                      <a:lnTo>
                        <a:pt x="58" y="44"/>
                      </a:lnTo>
                      <a:lnTo>
                        <a:pt x="62" y="50"/>
                      </a:lnTo>
                      <a:lnTo>
                        <a:pt x="62" y="58"/>
                      </a:lnTo>
                      <a:lnTo>
                        <a:pt x="62" y="116"/>
                      </a:lnTo>
                      <a:lnTo>
                        <a:pt x="48" y="116"/>
                      </a:lnTo>
                      <a:lnTo>
                        <a:pt x="48" y="64"/>
                      </a:lnTo>
                      <a:lnTo>
                        <a:pt x="48" y="58"/>
                      </a:lnTo>
                      <a:lnTo>
                        <a:pt x="46" y="54"/>
                      </a:lnTo>
                      <a:lnTo>
                        <a:pt x="46" y="50"/>
                      </a:lnTo>
                      <a:lnTo>
                        <a:pt x="42" y="48"/>
                      </a:lnTo>
                      <a:lnTo>
                        <a:pt x="38" y="48"/>
                      </a:lnTo>
                      <a:lnTo>
                        <a:pt x="32" y="48"/>
                      </a:lnTo>
                      <a:lnTo>
                        <a:pt x="26" y="52"/>
                      </a:lnTo>
                      <a:lnTo>
                        <a:pt x="20" y="56"/>
                      </a:lnTo>
                      <a:lnTo>
                        <a:pt x="16" y="64"/>
                      </a:lnTo>
                      <a:lnTo>
                        <a:pt x="16" y="116"/>
                      </a:lnTo>
                      <a:lnTo>
                        <a:pt x="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50" name="Freeform 70"/>
                <p:cNvSpPr>
                  <a:spLocks noEditPoints="1"/>
                </p:cNvSpPr>
                <p:nvPr/>
              </p:nvSpPr>
              <p:spPr bwMode="auto">
                <a:xfrm>
                  <a:off x="2530" y="3298"/>
                  <a:ext cx="68" cy="84"/>
                </a:xfrm>
                <a:custGeom>
                  <a:avLst/>
                  <a:gdLst>
                    <a:gd name="T0" fmla="*/ 54 w 68"/>
                    <a:gd name="T1" fmla="*/ 34 h 84"/>
                    <a:gd name="T2" fmla="*/ 54 w 68"/>
                    <a:gd name="T3" fmla="*/ 28 h 84"/>
                    <a:gd name="T4" fmla="*/ 52 w 68"/>
                    <a:gd name="T5" fmla="*/ 22 h 84"/>
                    <a:gd name="T6" fmla="*/ 50 w 68"/>
                    <a:gd name="T7" fmla="*/ 18 h 84"/>
                    <a:gd name="T8" fmla="*/ 46 w 68"/>
                    <a:gd name="T9" fmla="*/ 14 h 84"/>
                    <a:gd name="T10" fmla="*/ 42 w 68"/>
                    <a:gd name="T11" fmla="*/ 12 h 84"/>
                    <a:gd name="T12" fmla="*/ 36 w 68"/>
                    <a:gd name="T13" fmla="*/ 12 h 84"/>
                    <a:gd name="T14" fmla="*/ 30 w 68"/>
                    <a:gd name="T15" fmla="*/ 12 h 84"/>
                    <a:gd name="T16" fmla="*/ 26 w 68"/>
                    <a:gd name="T17" fmla="*/ 14 h 84"/>
                    <a:gd name="T18" fmla="*/ 22 w 68"/>
                    <a:gd name="T19" fmla="*/ 16 h 84"/>
                    <a:gd name="T20" fmla="*/ 18 w 68"/>
                    <a:gd name="T21" fmla="*/ 20 h 84"/>
                    <a:gd name="T22" fmla="*/ 16 w 68"/>
                    <a:gd name="T23" fmla="*/ 26 h 84"/>
                    <a:gd name="T24" fmla="*/ 16 w 68"/>
                    <a:gd name="T25" fmla="*/ 34 h 84"/>
                    <a:gd name="T26" fmla="*/ 54 w 68"/>
                    <a:gd name="T27" fmla="*/ 34 h 84"/>
                    <a:gd name="T28" fmla="*/ 68 w 68"/>
                    <a:gd name="T29" fmla="*/ 68 h 84"/>
                    <a:gd name="T30" fmla="*/ 68 w 68"/>
                    <a:gd name="T31" fmla="*/ 80 h 84"/>
                    <a:gd name="T32" fmla="*/ 54 w 68"/>
                    <a:gd name="T33" fmla="*/ 82 h 84"/>
                    <a:gd name="T34" fmla="*/ 40 w 68"/>
                    <a:gd name="T35" fmla="*/ 84 h 84"/>
                    <a:gd name="T36" fmla="*/ 32 w 68"/>
                    <a:gd name="T37" fmla="*/ 82 h 84"/>
                    <a:gd name="T38" fmla="*/ 24 w 68"/>
                    <a:gd name="T39" fmla="*/ 80 h 84"/>
                    <a:gd name="T40" fmla="*/ 18 w 68"/>
                    <a:gd name="T41" fmla="*/ 78 h 84"/>
                    <a:gd name="T42" fmla="*/ 12 w 68"/>
                    <a:gd name="T43" fmla="*/ 72 h 84"/>
                    <a:gd name="T44" fmla="*/ 6 w 68"/>
                    <a:gd name="T45" fmla="*/ 66 h 84"/>
                    <a:gd name="T46" fmla="*/ 2 w 68"/>
                    <a:gd name="T47" fmla="*/ 58 h 84"/>
                    <a:gd name="T48" fmla="*/ 0 w 68"/>
                    <a:gd name="T49" fmla="*/ 50 h 84"/>
                    <a:gd name="T50" fmla="*/ 0 w 68"/>
                    <a:gd name="T51" fmla="*/ 42 h 84"/>
                    <a:gd name="T52" fmla="*/ 2 w 68"/>
                    <a:gd name="T53" fmla="*/ 30 h 84"/>
                    <a:gd name="T54" fmla="*/ 4 w 68"/>
                    <a:gd name="T55" fmla="*/ 20 h 84"/>
                    <a:gd name="T56" fmla="*/ 10 w 68"/>
                    <a:gd name="T57" fmla="*/ 12 h 84"/>
                    <a:gd name="T58" fmla="*/ 16 w 68"/>
                    <a:gd name="T59" fmla="*/ 6 h 84"/>
                    <a:gd name="T60" fmla="*/ 22 w 68"/>
                    <a:gd name="T61" fmla="*/ 4 h 84"/>
                    <a:gd name="T62" fmla="*/ 28 w 68"/>
                    <a:gd name="T63" fmla="*/ 2 h 84"/>
                    <a:gd name="T64" fmla="*/ 36 w 68"/>
                    <a:gd name="T65" fmla="*/ 0 h 84"/>
                    <a:gd name="T66" fmla="*/ 44 w 68"/>
                    <a:gd name="T67" fmla="*/ 2 h 84"/>
                    <a:gd name="T68" fmla="*/ 52 w 68"/>
                    <a:gd name="T69" fmla="*/ 4 h 84"/>
                    <a:gd name="T70" fmla="*/ 58 w 68"/>
                    <a:gd name="T71" fmla="*/ 8 h 84"/>
                    <a:gd name="T72" fmla="*/ 62 w 68"/>
                    <a:gd name="T73" fmla="*/ 14 h 84"/>
                    <a:gd name="T74" fmla="*/ 66 w 68"/>
                    <a:gd name="T75" fmla="*/ 22 h 84"/>
                    <a:gd name="T76" fmla="*/ 68 w 68"/>
                    <a:gd name="T77" fmla="*/ 30 h 84"/>
                    <a:gd name="T78" fmla="*/ 68 w 68"/>
                    <a:gd name="T79" fmla="*/ 40 h 84"/>
                    <a:gd name="T80" fmla="*/ 68 w 68"/>
                    <a:gd name="T81" fmla="*/ 44 h 84"/>
                    <a:gd name="T82" fmla="*/ 16 w 68"/>
                    <a:gd name="T83" fmla="*/ 44 h 84"/>
                    <a:gd name="T84" fmla="*/ 16 w 68"/>
                    <a:gd name="T85" fmla="*/ 52 h 84"/>
                    <a:gd name="T86" fmla="*/ 18 w 68"/>
                    <a:gd name="T87" fmla="*/ 58 h 84"/>
                    <a:gd name="T88" fmla="*/ 22 w 68"/>
                    <a:gd name="T89" fmla="*/ 64 h 84"/>
                    <a:gd name="T90" fmla="*/ 28 w 68"/>
                    <a:gd name="T91" fmla="*/ 68 h 84"/>
                    <a:gd name="T92" fmla="*/ 36 w 68"/>
                    <a:gd name="T93" fmla="*/ 72 h 84"/>
                    <a:gd name="T94" fmla="*/ 44 w 68"/>
                    <a:gd name="T95" fmla="*/ 72 h 84"/>
                    <a:gd name="T96" fmla="*/ 56 w 68"/>
                    <a:gd name="T97" fmla="*/ 72 h 84"/>
                    <a:gd name="T98" fmla="*/ 68 w 68"/>
                    <a:gd name="T99" fmla="*/ 68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8" h="84">
                      <a:moveTo>
                        <a:pt x="54" y="34"/>
                      </a:moveTo>
                      <a:lnTo>
                        <a:pt x="54" y="28"/>
                      </a:lnTo>
                      <a:lnTo>
                        <a:pt x="52" y="22"/>
                      </a:lnTo>
                      <a:lnTo>
                        <a:pt x="50" y="18"/>
                      </a:lnTo>
                      <a:lnTo>
                        <a:pt x="46" y="14"/>
                      </a:lnTo>
                      <a:lnTo>
                        <a:pt x="42" y="12"/>
                      </a:lnTo>
                      <a:lnTo>
                        <a:pt x="36" y="12"/>
                      </a:lnTo>
                      <a:lnTo>
                        <a:pt x="30" y="12"/>
                      </a:lnTo>
                      <a:lnTo>
                        <a:pt x="26" y="14"/>
                      </a:lnTo>
                      <a:lnTo>
                        <a:pt x="22" y="16"/>
                      </a:lnTo>
                      <a:lnTo>
                        <a:pt x="18" y="20"/>
                      </a:lnTo>
                      <a:lnTo>
                        <a:pt x="16" y="26"/>
                      </a:lnTo>
                      <a:lnTo>
                        <a:pt x="16" y="34"/>
                      </a:lnTo>
                      <a:lnTo>
                        <a:pt x="54" y="34"/>
                      </a:lnTo>
                      <a:close/>
                      <a:moveTo>
                        <a:pt x="68" y="68"/>
                      </a:moveTo>
                      <a:lnTo>
                        <a:pt x="68" y="80"/>
                      </a:lnTo>
                      <a:lnTo>
                        <a:pt x="54" y="82"/>
                      </a:lnTo>
                      <a:lnTo>
                        <a:pt x="40" y="84"/>
                      </a:lnTo>
                      <a:lnTo>
                        <a:pt x="32" y="82"/>
                      </a:lnTo>
                      <a:lnTo>
                        <a:pt x="24" y="80"/>
                      </a:lnTo>
                      <a:lnTo>
                        <a:pt x="18" y="78"/>
                      </a:lnTo>
                      <a:lnTo>
                        <a:pt x="12" y="72"/>
                      </a:lnTo>
                      <a:lnTo>
                        <a:pt x="6" y="66"/>
                      </a:lnTo>
                      <a:lnTo>
                        <a:pt x="2" y="58"/>
                      </a:lnTo>
                      <a:lnTo>
                        <a:pt x="0" y="50"/>
                      </a:lnTo>
                      <a:lnTo>
                        <a:pt x="0" y="42"/>
                      </a:lnTo>
                      <a:lnTo>
                        <a:pt x="2" y="30"/>
                      </a:lnTo>
                      <a:lnTo>
                        <a:pt x="4" y="20"/>
                      </a:lnTo>
                      <a:lnTo>
                        <a:pt x="10" y="12"/>
                      </a:lnTo>
                      <a:lnTo>
                        <a:pt x="16" y="6"/>
                      </a:lnTo>
                      <a:lnTo>
                        <a:pt x="22" y="4"/>
                      </a:lnTo>
                      <a:lnTo>
                        <a:pt x="28" y="2"/>
                      </a:lnTo>
                      <a:lnTo>
                        <a:pt x="36" y="0"/>
                      </a:lnTo>
                      <a:lnTo>
                        <a:pt x="44" y="2"/>
                      </a:lnTo>
                      <a:lnTo>
                        <a:pt x="52" y="4"/>
                      </a:lnTo>
                      <a:lnTo>
                        <a:pt x="58" y="8"/>
                      </a:lnTo>
                      <a:lnTo>
                        <a:pt x="62" y="14"/>
                      </a:lnTo>
                      <a:lnTo>
                        <a:pt x="66" y="22"/>
                      </a:lnTo>
                      <a:lnTo>
                        <a:pt x="68" y="30"/>
                      </a:lnTo>
                      <a:lnTo>
                        <a:pt x="68" y="40"/>
                      </a:lnTo>
                      <a:lnTo>
                        <a:pt x="68" y="44"/>
                      </a:lnTo>
                      <a:lnTo>
                        <a:pt x="16" y="44"/>
                      </a:lnTo>
                      <a:lnTo>
                        <a:pt x="16" y="52"/>
                      </a:lnTo>
                      <a:lnTo>
                        <a:pt x="18" y="58"/>
                      </a:lnTo>
                      <a:lnTo>
                        <a:pt x="22" y="64"/>
                      </a:lnTo>
                      <a:lnTo>
                        <a:pt x="28" y="68"/>
                      </a:lnTo>
                      <a:lnTo>
                        <a:pt x="36" y="72"/>
                      </a:lnTo>
                      <a:lnTo>
                        <a:pt x="44" y="72"/>
                      </a:lnTo>
                      <a:lnTo>
                        <a:pt x="56" y="72"/>
                      </a:lnTo>
                      <a:lnTo>
                        <a:pt x="68" y="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51" name="Freeform 71"/>
                <p:cNvSpPr>
                  <a:spLocks/>
                </p:cNvSpPr>
                <p:nvPr/>
              </p:nvSpPr>
              <p:spPr bwMode="auto">
                <a:xfrm>
                  <a:off x="2620" y="3298"/>
                  <a:ext cx="102" cy="82"/>
                </a:xfrm>
                <a:custGeom>
                  <a:avLst/>
                  <a:gdLst>
                    <a:gd name="T0" fmla="*/ 0 w 102"/>
                    <a:gd name="T1" fmla="*/ 82 h 82"/>
                    <a:gd name="T2" fmla="*/ 0 w 102"/>
                    <a:gd name="T3" fmla="*/ 2 h 82"/>
                    <a:gd name="T4" fmla="*/ 14 w 102"/>
                    <a:gd name="T5" fmla="*/ 2 h 82"/>
                    <a:gd name="T6" fmla="*/ 14 w 102"/>
                    <a:gd name="T7" fmla="*/ 18 h 82"/>
                    <a:gd name="T8" fmla="*/ 18 w 102"/>
                    <a:gd name="T9" fmla="*/ 12 h 82"/>
                    <a:gd name="T10" fmla="*/ 22 w 102"/>
                    <a:gd name="T11" fmla="*/ 8 h 82"/>
                    <a:gd name="T12" fmla="*/ 24 w 102"/>
                    <a:gd name="T13" fmla="*/ 4 h 82"/>
                    <a:gd name="T14" fmla="*/ 30 w 102"/>
                    <a:gd name="T15" fmla="*/ 2 h 82"/>
                    <a:gd name="T16" fmla="*/ 36 w 102"/>
                    <a:gd name="T17" fmla="*/ 0 h 82"/>
                    <a:gd name="T18" fmla="*/ 42 w 102"/>
                    <a:gd name="T19" fmla="*/ 2 h 82"/>
                    <a:gd name="T20" fmla="*/ 48 w 102"/>
                    <a:gd name="T21" fmla="*/ 4 h 82"/>
                    <a:gd name="T22" fmla="*/ 52 w 102"/>
                    <a:gd name="T23" fmla="*/ 6 h 82"/>
                    <a:gd name="T24" fmla="*/ 56 w 102"/>
                    <a:gd name="T25" fmla="*/ 12 h 82"/>
                    <a:gd name="T26" fmla="*/ 58 w 102"/>
                    <a:gd name="T27" fmla="*/ 18 h 82"/>
                    <a:gd name="T28" fmla="*/ 62 w 102"/>
                    <a:gd name="T29" fmla="*/ 12 h 82"/>
                    <a:gd name="T30" fmla="*/ 66 w 102"/>
                    <a:gd name="T31" fmla="*/ 8 h 82"/>
                    <a:gd name="T32" fmla="*/ 68 w 102"/>
                    <a:gd name="T33" fmla="*/ 4 h 82"/>
                    <a:gd name="T34" fmla="*/ 74 w 102"/>
                    <a:gd name="T35" fmla="*/ 2 h 82"/>
                    <a:gd name="T36" fmla="*/ 82 w 102"/>
                    <a:gd name="T37" fmla="*/ 0 h 82"/>
                    <a:gd name="T38" fmla="*/ 90 w 102"/>
                    <a:gd name="T39" fmla="*/ 2 h 82"/>
                    <a:gd name="T40" fmla="*/ 96 w 102"/>
                    <a:gd name="T41" fmla="*/ 4 h 82"/>
                    <a:gd name="T42" fmla="*/ 100 w 102"/>
                    <a:gd name="T43" fmla="*/ 10 h 82"/>
                    <a:gd name="T44" fmla="*/ 102 w 102"/>
                    <a:gd name="T45" fmla="*/ 16 h 82"/>
                    <a:gd name="T46" fmla="*/ 102 w 102"/>
                    <a:gd name="T47" fmla="*/ 24 h 82"/>
                    <a:gd name="T48" fmla="*/ 102 w 102"/>
                    <a:gd name="T49" fmla="*/ 82 h 82"/>
                    <a:gd name="T50" fmla="*/ 88 w 102"/>
                    <a:gd name="T51" fmla="*/ 82 h 82"/>
                    <a:gd name="T52" fmla="*/ 88 w 102"/>
                    <a:gd name="T53" fmla="*/ 26 h 82"/>
                    <a:gd name="T54" fmla="*/ 88 w 102"/>
                    <a:gd name="T55" fmla="*/ 20 h 82"/>
                    <a:gd name="T56" fmla="*/ 86 w 102"/>
                    <a:gd name="T57" fmla="*/ 16 h 82"/>
                    <a:gd name="T58" fmla="*/ 82 w 102"/>
                    <a:gd name="T59" fmla="*/ 14 h 82"/>
                    <a:gd name="T60" fmla="*/ 78 w 102"/>
                    <a:gd name="T61" fmla="*/ 12 h 82"/>
                    <a:gd name="T62" fmla="*/ 72 w 102"/>
                    <a:gd name="T63" fmla="*/ 14 h 82"/>
                    <a:gd name="T64" fmla="*/ 66 w 102"/>
                    <a:gd name="T65" fmla="*/ 20 h 82"/>
                    <a:gd name="T66" fmla="*/ 58 w 102"/>
                    <a:gd name="T67" fmla="*/ 28 h 82"/>
                    <a:gd name="T68" fmla="*/ 58 w 102"/>
                    <a:gd name="T69" fmla="*/ 82 h 82"/>
                    <a:gd name="T70" fmla="*/ 44 w 102"/>
                    <a:gd name="T71" fmla="*/ 82 h 82"/>
                    <a:gd name="T72" fmla="*/ 44 w 102"/>
                    <a:gd name="T73" fmla="*/ 26 h 82"/>
                    <a:gd name="T74" fmla="*/ 44 w 102"/>
                    <a:gd name="T75" fmla="*/ 20 h 82"/>
                    <a:gd name="T76" fmla="*/ 42 w 102"/>
                    <a:gd name="T77" fmla="*/ 16 h 82"/>
                    <a:gd name="T78" fmla="*/ 38 w 102"/>
                    <a:gd name="T79" fmla="*/ 14 h 82"/>
                    <a:gd name="T80" fmla="*/ 34 w 102"/>
                    <a:gd name="T81" fmla="*/ 12 h 82"/>
                    <a:gd name="T82" fmla="*/ 28 w 102"/>
                    <a:gd name="T83" fmla="*/ 14 h 82"/>
                    <a:gd name="T84" fmla="*/ 20 w 102"/>
                    <a:gd name="T85" fmla="*/ 20 h 82"/>
                    <a:gd name="T86" fmla="*/ 14 w 102"/>
                    <a:gd name="T87" fmla="*/ 28 h 82"/>
                    <a:gd name="T88" fmla="*/ 14 w 102"/>
                    <a:gd name="T89" fmla="*/ 82 h 82"/>
                    <a:gd name="T90" fmla="*/ 0 w 102"/>
                    <a:gd name="T91" fmla="*/ 82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02" h="82">
                      <a:moveTo>
                        <a:pt x="0" y="82"/>
                      </a:moveTo>
                      <a:lnTo>
                        <a:pt x="0" y="2"/>
                      </a:lnTo>
                      <a:lnTo>
                        <a:pt x="14" y="2"/>
                      </a:lnTo>
                      <a:lnTo>
                        <a:pt x="14" y="18"/>
                      </a:lnTo>
                      <a:lnTo>
                        <a:pt x="18" y="12"/>
                      </a:lnTo>
                      <a:lnTo>
                        <a:pt x="22" y="8"/>
                      </a:lnTo>
                      <a:lnTo>
                        <a:pt x="24" y="4"/>
                      </a:lnTo>
                      <a:lnTo>
                        <a:pt x="30" y="2"/>
                      </a:lnTo>
                      <a:lnTo>
                        <a:pt x="36" y="0"/>
                      </a:lnTo>
                      <a:lnTo>
                        <a:pt x="42" y="2"/>
                      </a:lnTo>
                      <a:lnTo>
                        <a:pt x="48" y="4"/>
                      </a:lnTo>
                      <a:lnTo>
                        <a:pt x="52" y="6"/>
                      </a:lnTo>
                      <a:lnTo>
                        <a:pt x="56" y="12"/>
                      </a:lnTo>
                      <a:lnTo>
                        <a:pt x="58" y="18"/>
                      </a:lnTo>
                      <a:lnTo>
                        <a:pt x="62" y="12"/>
                      </a:lnTo>
                      <a:lnTo>
                        <a:pt x="66" y="8"/>
                      </a:lnTo>
                      <a:lnTo>
                        <a:pt x="68" y="4"/>
                      </a:lnTo>
                      <a:lnTo>
                        <a:pt x="74" y="2"/>
                      </a:lnTo>
                      <a:lnTo>
                        <a:pt x="82" y="0"/>
                      </a:lnTo>
                      <a:lnTo>
                        <a:pt x="90" y="2"/>
                      </a:lnTo>
                      <a:lnTo>
                        <a:pt x="96" y="4"/>
                      </a:lnTo>
                      <a:lnTo>
                        <a:pt x="100" y="10"/>
                      </a:lnTo>
                      <a:lnTo>
                        <a:pt x="102" y="16"/>
                      </a:lnTo>
                      <a:lnTo>
                        <a:pt x="102" y="24"/>
                      </a:lnTo>
                      <a:lnTo>
                        <a:pt x="102" y="82"/>
                      </a:lnTo>
                      <a:lnTo>
                        <a:pt x="88" y="82"/>
                      </a:lnTo>
                      <a:lnTo>
                        <a:pt x="88" y="26"/>
                      </a:lnTo>
                      <a:lnTo>
                        <a:pt x="88" y="20"/>
                      </a:lnTo>
                      <a:lnTo>
                        <a:pt x="86" y="16"/>
                      </a:lnTo>
                      <a:lnTo>
                        <a:pt x="82" y="14"/>
                      </a:lnTo>
                      <a:lnTo>
                        <a:pt x="78" y="12"/>
                      </a:lnTo>
                      <a:lnTo>
                        <a:pt x="72" y="14"/>
                      </a:lnTo>
                      <a:lnTo>
                        <a:pt x="66" y="20"/>
                      </a:lnTo>
                      <a:lnTo>
                        <a:pt x="58" y="28"/>
                      </a:lnTo>
                      <a:lnTo>
                        <a:pt x="58" y="82"/>
                      </a:lnTo>
                      <a:lnTo>
                        <a:pt x="44" y="82"/>
                      </a:lnTo>
                      <a:lnTo>
                        <a:pt x="44" y="26"/>
                      </a:lnTo>
                      <a:lnTo>
                        <a:pt x="44" y="20"/>
                      </a:lnTo>
                      <a:lnTo>
                        <a:pt x="42" y="16"/>
                      </a:lnTo>
                      <a:lnTo>
                        <a:pt x="38" y="14"/>
                      </a:lnTo>
                      <a:lnTo>
                        <a:pt x="34" y="12"/>
                      </a:lnTo>
                      <a:lnTo>
                        <a:pt x="28" y="14"/>
                      </a:lnTo>
                      <a:lnTo>
                        <a:pt x="20" y="20"/>
                      </a:lnTo>
                      <a:lnTo>
                        <a:pt x="14" y="28"/>
                      </a:lnTo>
                      <a:lnTo>
                        <a:pt x="14" y="82"/>
                      </a:lnTo>
                      <a:lnTo>
                        <a:pt x="0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52" name="Freeform 72"/>
                <p:cNvSpPr>
                  <a:spLocks noEditPoints="1"/>
                </p:cNvSpPr>
                <p:nvPr/>
              </p:nvSpPr>
              <p:spPr bwMode="auto">
                <a:xfrm>
                  <a:off x="2742" y="3272"/>
                  <a:ext cx="16" cy="108"/>
                </a:xfrm>
                <a:custGeom>
                  <a:avLst/>
                  <a:gdLst>
                    <a:gd name="T0" fmla="*/ 0 w 16"/>
                    <a:gd name="T1" fmla="*/ 108 h 108"/>
                    <a:gd name="T2" fmla="*/ 0 w 16"/>
                    <a:gd name="T3" fmla="*/ 28 h 108"/>
                    <a:gd name="T4" fmla="*/ 16 w 16"/>
                    <a:gd name="T5" fmla="*/ 28 h 108"/>
                    <a:gd name="T6" fmla="*/ 16 w 16"/>
                    <a:gd name="T7" fmla="*/ 108 h 108"/>
                    <a:gd name="T8" fmla="*/ 0 w 16"/>
                    <a:gd name="T9" fmla="*/ 108 h 108"/>
                    <a:gd name="T10" fmla="*/ 0 w 16"/>
                    <a:gd name="T11" fmla="*/ 14 h 108"/>
                    <a:gd name="T12" fmla="*/ 0 w 16"/>
                    <a:gd name="T13" fmla="*/ 0 h 108"/>
                    <a:gd name="T14" fmla="*/ 16 w 16"/>
                    <a:gd name="T15" fmla="*/ 0 h 108"/>
                    <a:gd name="T16" fmla="*/ 16 w 16"/>
                    <a:gd name="T17" fmla="*/ 14 h 108"/>
                    <a:gd name="T18" fmla="*/ 0 w 16"/>
                    <a:gd name="T19" fmla="*/ 14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108">
                      <a:moveTo>
                        <a:pt x="0" y="108"/>
                      </a:moveTo>
                      <a:lnTo>
                        <a:pt x="0" y="28"/>
                      </a:lnTo>
                      <a:lnTo>
                        <a:pt x="16" y="28"/>
                      </a:lnTo>
                      <a:lnTo>
                        <a:pt x="16" y="108"/>
                      </a:lnTo>
                      <a:lnTo>
                        <a:pt x="0" y="108"/>
                      </a:lnTo>
                      <a:close/>
                      <a:moveTo>
                        <a:pt x="0" y="14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14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53" name="Freeform 73"/>
                <p:cNvSpPr>
                  <a:spLocks/>
                </p:cNvSpPr>
                <p:nvPr/>
              </p:nvSpPr>
              <p:spPr bwMode="auto">
                <a:xfrm>
                  <a:off x="2772" y="3298"/>
                  <a:ext cx="62" cy="84"/>
                </a:xfrm>
                <a:custGeom>
                  <a:avLst/>
                  <a:gdLst>
                    <a:gd name="T0" fmla="*/ 62 w 62"/>
                    <a:gd name="T1" fmla="*/ 80 h 84"/>
                    <a:gd name="T2" fmla="*/ 48 w 62"/>
                    <a:gd name="T3" fmla="*/ 82 h 84"/>
                    <a:gd name="T4" fmla="*/ 36 w 62"/>
                    <a:gd name="T5" fmla="*/ 84 h 84"/>
                    <a:gd name="T6" fmla="*/ 26 w 62"/>
                    <a:gd name="T7" fmla="*/ 82 h 84"/>
                    <a:gd name="T8" fmla="*/ 18 w 62"/>
                    <a:gd name="T9" fmla="*/ 78 h 84"/>
                    <a:gd name="T10" fmla="*/ 10 w 62"/>
                    <a:gd name="T11" fmla="*/ 72 h 84"/>
                    <a:gd name="T12" fmla="*/ 4 w 62"/>
                    <a:gd name="T13" fmla="*/ 64 h 84"/>
                    <a:gd name="T14" fmla="*/ 2 w 62"/>
                    <a:gd name="T15" fmla="*/ 54 h 84"/>
                    <a:gd name="T16" fmla="*/ 0 w 62"/>
                    <a:gd name="T17" fmla="*/ 42 h 84"/>
                    <a:gd name="T18" fmla="*/ 0 w 62"/>
                    <a:gd name="T19" fmla="*/ 32 h 84"/>
                    <a:gd name="T20" fmla="*/ 2 w 62"/>
                    <a:gd name="T21" fmla="*/ 24 h 84"/>
                    <a:gd name="T22" fmla="*/ 6 w 62"/>
                    <a:gd name="T23" fmla="*/ 18 h 84"/>
                    <a:gd name="T24" fmla="*/ 10 w 62"/>
                    <a:gd name="T25" fmla="*/ 12 h 84"/>
                    <a:gd name="T26" fmla="*/ 16 w 62"/>
                    <a:gd name="T27" fmla="*/ 6 h 84"/>
                    <a:gd name="T28" fmla="*/ 22 w 62"/>
                    <a:gd name="T29" fmla="*/ 4 h 84"/>
                    <a:gd name="T30" fmla="*/ 30 w 62"/>
                    <a:gd name="T31" fmla="*/ 2 h 84"/>
                    <a:gd name="T32" fmla="*/ 38 w 62"/>
                    <a:gd name="T33" fmla="*/ 0 h 84"/>
                    <a:gd name="T34" fmla="*/ 48 w 62"/>
                    <a:gd name="T35" fmla="*/ 2 h 84"/>
                    <a:gd name="T36" fmla="*/ 60 w 62"/>
                    <a:gd name="T37" fmla="*/ 4 h 84"/>
                    <a:gd name="T38" fmla="*/ 60 w 62"/>
                    <a:gd name="T39" fmla="*/ 16 h 84"/>
                    <a:gd name="T40" fmla="*/ 54 w 62"/>
                    <a:gd name="T41" fmla="*/ 14 h 84"/>
                    <a:gd name="T42" fmla="*/ 46 w 62"/>
                    <a:gd name="T43" fmla="*/ 12 h 84"/>
                    <a:gd name="T44" fmla="*/ 42 w 62"/>
                    <a:gd name="T45" fmla="*/ 12 h 84"/>
                    <a:gd name="T46" fmla="*/ 34 w 62"/>
                    <a:gd name="T47" fmla="*/ 12 h 84"/>
                    <a:gd name="T48" fmla="*/ 28 w 62"/>
                    <a:gd name="T49" fmla="*/ 16 h 84"/>
                    <a:gd name="T50" fmla="*/ 22 w 62"/>
                    <a:gd name="T51" fmla="*/ 20 h 84"/>
                    <a:gd name="T52" fmla="*/ 20 w 62"/>
                    <a:gd name="T53" fmla="*/ 26 h 84"/>
                    <a:gd name="T54" fmla="*/ 18 w 62"/>
                    <a:gd name="T55" fmla="*/ 32 h 84"/>
                    <a:gd name="T56" fmla="*/ 16 w 62"/>
                    <a:gd name="T57" fmla="*/ 42 h 84"/>
                    <a:gd name="T58" fmla="*/ 18 w 62"/>
                    <a:gd name="T59" fmla="*/ 50 h 84"/>
                    <a:gd name="T60" fmla="*/ 20 w 62"/>
                    <a:gd name="T61" fmla="*/ 58 h 84"/>
                    <a:gd name="T62" fmla="*/ 22 w 62"/>
                    <a:gd name="T63" fmla="*/ 64 h 84"/>
                    <a:gd name="T64" fmla="*/ 28 w 62"/>
                    <a:gd name="T65" fmla="*/ 68 h 84"/>
                    <a:gd name="T66" fmla="*/ 34 w 62"/>
                    <a:gd name="T67" fmla="*/ 72 h 84"/>
                    <a:gd name="T68" fmla="*/ 40 w 62"/>
                    <a:gd name="T69" fmla="*/ 72 h 84"/>
                    <a:gd name="T70" fmla="*/ 48 w 62"/>
                    <a:gd name="T71" fmla="*/ 72 h 84"/>
                    <a:gd name="T72" fmla="*/ 54 w 62"/>
                    <a:gd name="T73" fmla="*/ 70 h 84"/>
                    <a:gd name="T74" fmla="*/ 62 w 62"/>
                    <a:gd name="T75" fmla="*/ 66 h 84"/>
                    <a:gd name="T76" fmla="*/ 62 w 62"/>
                    <a:gd name="T77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2" h="84">
                      <a:moveTo>
                        <a:pt x="62" y="80"/>
                      </a:moveTo>
                      <a:lnTo>
                        <a:pt x="48" y="82"/>
                      </a:lnTo>
                      <a:lnTo>
                        <a:pt x="36" y="84"/>
                      </a:lnTo>
                      <a:lnTo>
                        <a:pt x="26" y="82"/>
                      </a:lnTo>
                      <a:lnTo>
                        <a:pt x="18" y="78"/>
                      </a:lnTo>
                      <a:lnTo>
                        <a:pt x="10" y="72"/>
                      </a:lnTo>
                      <a:lnTo>
                        <a:pt x="4" y="64"/>
                      </a:lnTo>
                      <a:lnTo>
                        <a:pt x="2" y="54"/>
                      </a:lnTo>
                      <a:lnTo>
                        <a:pt x="0" y="42"/>
                      </a:lnTo>
                      <a:lnTo>
                        <a:pt x="0" y="32"/>
                      </a:lnTo>
                      <a:lnTo>
                        <a:pt x="2" y="24"/>
                      </a:lnTo>
                      <a:lnTo>
                        <a:pt x="6" y="18"/>
                      </a:lnTo>
                      <a:lnTo>
                        <a:pt x="10" y="12"/>
                      </a:lnTo>
                      <a:lnTo>
                        <a:pt x="16" y="6"/>
                      </a:lnTo>
                      <a:lnTo>
                        <a:pt x="22" y="4"/>
                      </a:lnTo>
                      <a:lnTo>
                        <a:pt x="30" y="2"/>
                      </a:lnTo>
                      <a:lnTo>
                        <a:pt x="38" y="0"/>
                      </a:lnTo>
                      <a:lnTo>
                        <a:pt x="48" y="2"/>
                      </a:lnTo>
                      <a:lnTo>
                        <a:pt x="60" y="4"/>
                      </a:lnTo>
                      <a:lnTo>
                        <a:pt x="60" y="16"/>
                      </a:lnTo>
                      <a:lnTo>
                        <a:pt x="54" y="14"/>
                      </a:lnTo>
                      <a:lnTo>
                        <a:pt x="46" y="12"/>
                      </a:lnTo>
                      <a:lnTo>
                        <a:pt x="42" y="12"/>
                      </a:lnTo>
                      <a:lnTo>
                        <a:pt x="34" y="12"/>
                      </a:lnTo>
                      <a:lnTo>
                        <a:pt x="28" y="16"/>
                      </a:lnTo>
                      <a:lnTo>
                        <a:pt x="22" y="20"/>
                      </a:lnTo>
                      <a:lnTo>
                        <a:pt x="20" y="26"/>
                      </a:lnTo>
                      <a:lnTo>
                        <a:pt x="18" y="32"/>
                      </a:lnTo>
                      <a:lnTo>
                        <a:pt x="16" y="42"/>
                      </a:lnTo>
                      <a:lnTo>
                        <a:pt x="18" y="50"/>
                      </a:lnTo>
                      <a:lnTo>
                        <a:pt x="20" y="58"/>
                      </a:lnTo>
                      <a:lnTo>
                        <a:pt x="22" y="64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40" y="72"/>
                      </a:lnTo>
                      <a:lnTo>
                        <a:pt x="48" y="72"/>
                      </a:lnTo>
                      <a:lnTo>
                        <a:pt x="54" y="70"/>
                      </a:lnTo>
                      <a:lnTo>
                        <a:pt x="62" y="66"/>
                      </a:lnTo>
                      <a:lnTo>
                        <a:pt x="62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54" name="Freeform 74"/>
                <p:cNvSpPr>
                  <a:spLocks noEditPoints="1"/>
                </p:cNvSpPr>
                <p:nvPr/>
              </p:nvSpPr>
              <p:spPr bwMode="auto">
                <a:xfrm>
                  <a:off x="2848" y="3298"/>
                  <a:ext cx="74" cy="84"/>
                </a:xfrm>
                <a:custGeom>
                  <a:avLst/>
                  <a:gdLst>
                    <a:gd name="T0" fmla="*/ 50 w 74"/>
                    <a:gd name="T1" fmla="*/ 72 h 84"/>
                    <a:gd name="T2" fmla="*/ 40 w 74"/>
                    <a:gd name="T3" fmla="*/ 78 h 84"/>
                    <a:gd name="T4" fmla="*/ 32 w 74"/>
                    <a:gd name="T5" fmla="*/ 82 h 84"/>
                    <a:gd name="T6" fmla="*/ 24 w 74"/>
                    <a:gd name="T7" fmla="*/ 84 h 84"/>
                    <a:gd name="T8" fmla="*/ 16 w 74"/>
                    <a:gd name="T9" fmla="*/ 82 h 84"/>
                    <a:gd name="T10" fmla="*/ 10 w 74"/>
                    <a:gd name="T11" fmla="*/ 80 h 84"/>
                    <a:gd name="T12" fmla="*/ 6 w 74"/>
                    <a:gd name="T13" fmla="*/ 78 h 84"/>
                    <a:gd name="T14" fmla="*/ 2 w 74"/>
                    <a:gd name="T15" fmla="*/ 74 h 84"/>
                    <a:gd name="T16" fmla="*/ 0 w 74"/>
                    <a:gd name="T17" fmla="*/ 68 h 84"/>
                    <a:gd name="T18" fmla="*/ 0 w 74"/>
                    <a:gd name="T19" fmla="*/ 62 h 84"/>
                    <a:gd name="T20" fmla="*/ 4 w 74"/>
                    <a:gd name="T21" fmla="*/ 46 h 84"/>
                    <a:gd name="T22" fmla="*/ 20 w 74"/>
                    <a:gd name="T23" fmla="*/ 38 h 84"/>
                    <a:gd name="T24" fmla="*/ 44 w 74"/>
                    <a:gd name="T25" fmla="*/ 34 h 84"/>
                    <a:gd name="T26" fmla="*/ 48 w 74"/>
                    <a:gd name="T27" fmla="*/ 34 h 84"/>
                    <a:gd name="T28" fmla="*/ 48 w 74"/>
                    <a:gd name="T29" fmla="*/ 26 h 84"/>
                    <a:gd name="T30" fmla="*/ 46 w 74"/>
                    <a:gd name="T31" fmla="*/ 20 h 84"/>
                    <a:gd name="T32" fmla="*/ 44 w 74"/>
                    <a:gd name="T33" fmla="*/ 16 h 84"/>
                    <a:gd name="T34" fmla="*/ 38 w 74"/>
                    <a:gd name="T35" fmla="*/ 12 h 84"/>
                    <a:gd name="T36" fmla="*/ 32 w 74"/>
                    <a:gd name="T37" fmla="*/ 12 h 84"/>
                    <a:gd name="T38" fmla="*/ 24 w 74"/>
                    <a:gd name="T39" fmla="*/ 12 h 84"/>
                    <a:gd name="T40" fmla="*/ 16 w 74"/>
                    <a:gd name="T41" fmla="*/ 14 h 84"/>
                    <a:gd name="T42" fmla="*/ 6 w 74"/>
                    <a:gd name="T43" fmla="*/ 18 h 84"/>
                    <a:gd name="T44" fmla="*/ 6 w 74"/>
                    <a:gd name="T45" fmla="*/ 6 h 84"/>
                    <a:gd name="T46" fmla="*/ 16 w 74"/>
                    <a:gd name="T47" fmla="*/ 4 h 84"/>
                    <a:gd name="T48" fmla="*/ 26 w 74"/>
                    <a:gd name="T49" fmla="*/ 2 h 84"/>
                    <a:gd name="T50" fmla="*/ 34 w 74"/>
                    <a:gd name="T51" fmla="*/ 0 h 84"/>
                    <a:gd name="T52" fmla="*/ 44 w 74"/>
                    <a:gd name="T53" fmla="*/ 2 h 84"/>
                    <a:gd name="T54" fmla="*/ 50 w 74"/>
                    <a:gd name="T55" fmla="*/ 4 h 84"/>
                    <a:gd name="T56" fmla="*/ 56 w 74"/>
                    <a:gd name="T57" fmla="*/ 6 h 84"/>
                    <a:gd name="T58" fmla="*/ 58 w 74"/>
                    <a:gd name="T59" fmla="*/ 12 h 84"/>
                    <a:gd name="T60" fmla="*/ 60 w 74"/>
                    <a:gd name="T61" fmla="*/ 18 h 84"/>
                    <a:gd name="T62" fmla="*/ 62 w 74"/>
                    <a:gd name="T63" fmla="*/ 26 h 84"/>
                    <a:gd name="T64" fmla="*/ 62 w 74"/>
                    <a:gd name="T65" fmla="*/ 62 h 84"/>
                    <a:gd name="T66" fmla="*/ 62 w 74"/>
                    <a:gd name="T67" fmla="*/ 66 h 84"/>
                    <a:gd name="T68" fmla="*/ 64 w 74"/>
                    <a:gd name="T69" fmla="*/ 70 h 84"/>
                    <a:gd name="T70" fmla="*/ 66 w 74"/>
                    <a:gd name="T71" fmla="*/ 72 h 84"/>
                    <a:gd name="T72" fmla="*/ 70 w 74"/>
                    <a:gd name="T73" fmla="*/ 74 h 84"/>
                    <a:gd name="T74" fmla="*/ 70 w 74"/>
                    <a:gd name="T75" fmla="*/ 74 h 84"/>
                    <a:gd name="T76" fmla="*/ 72 w 74"/>
                    <a:gd name="T77" fmla="*/ 74 h 84"/>
                    <a:gd name="T78" fmla="*/ 74 w 74"/>
                    <a:gd name="T79" fmla="*/ 82 h 84"/>
                    <a:gd name="T80" fmla="*/ 68 w 74"/>
                    <a:gd name="T81" fmla="*/ 82 h 84"/>
                    <a:gd name="T82" fmla="*/ 62 w 74"/>
                    <a:gd name="T83" fmla="*/ 84 h 84"/>
                    <a:gd name="T84" fmla="*/ 58 w 74"/>
                    <a:gd name="T85" fmla="*/ 82 h 84"/>
                    <a:gd name="T86" fmla="*/ 54 w 74"/>
                    <a:gd name="T87" fmla="*/ 80 h 84"/>
                    <a:gd name="T88" fmla="*/ 52 w 74"/>
                    <a:gd name="T89" fmla="*/ 78 h 84"/>
                    <a:gd name="T90" fmla="*/ 50 w 74"/>
                    <a:gd name="T91" fmla="*/ 72 h 84"/>
                    <a:gd name="T92" fmla="*/ 48 w 74"/>
                    <a:gd name="T93" fmla="*/ 64 h 84"/>
                    <a:gd name="T94" fmla="*/ 48 w 74"/>
                    <a:gd name="T95" fmla="*/ 44 h 84"/>
                    <a:gd name="T96" fmla="*/ 42 w 74"/>
                    <a:gd name="T97" fmla="*/ 44 h 84"/>
                    <a:gd name="T98" fmla="*/ 38 w 74"/>
                    <a:gd name="T99" fmla="*/ 44 h 84"/>
                    <a:gd name="T100" fmla="*/ 32 w 74"/>
                    <a:gd name="T101" fmla="*/ 44 h 84"/>
                    <a:gd name="T102" fmla="*/ 24 w 74"/>
                    <a:gd name="T103" fmla="*/ 46 h 84"/>
                    <a:gd name="T104" fmla="*/ 20 w 74"/>
                    <a:gd name="T105" fmla="*/ 50 h 84"/>
                    <a:gd name="T106" fmla="*/ 16 w 74"/>
                    <a:gd name="T107" fmla="*/ 54 h 84"/>
                    <a:gd name="T108" fmla="*/ 14 w 74"/>
                    <a:gd name="T109" fmla="*/ 60 h 84"/>
                    <a:gd name="T110" fmla="*/ 16 w 74"/>
                    <a:gd name="T111" fmla="*/ 66 h 84"/>
                    <a:gd name="T112" fmla="*/ 18 w 74"/>
                    <a:gd name="T113" fmla="*/ 68 h 84"/>
                    <a:gd name="T114" fmla="*/ 22 w 74"/>
                    <a:gd name="T115" fmla="*/ 72 h 84"/>
                    <a:gd name="T116" fmla="*/ 28 w 74"/>
                    <a:gd name="T117" fmla="*/ 72 h 84"/>
                    <a:gd name="T118" fmla="*/ 34 w 74"/>
                    <a:gd name="T119" fmla="*/ 72 h 84"/>
                    <a:gd name="T120" fmla="*/ 40 w 74"/>
                    <a:gd name="T121" fmla="*/ 68 h 84"/>
                    <a:gd name="T122" fmla="*/ 48 w 74"/>
                    <a:gd name="T123" fmla="*/ 6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4" h="84">
                      <a:moveTo>
                        <a:pt x="50" y="72"/>
                      </a:moveTo>
                      <a:lnTo>
                        <a:pt x="40" y="78"/>
                      </a:lnTo>
                      <a:lnTo>
                        <a:pt x="32" y="82"/>
                      </a:lnTo>
                      <a:lnTo>
                        <a:pt x="24" y="84"/>
                      </a:lnTo>
                      <a:lnTo>
                        <a:pt x="16" y="82"/>
                      </a:lnTo>
                      <a:lnTo>
                        <a:pt x="10" y="80"/>
                      </a:lnTo>
                      <a:lnTo>
                        <a:pt x="6" y="78"/>
                      </a:lnTo>
                      <a:lnTo>
                        <a:pt x="2" y="74"/>
                      </a:lnTo>
                      <a:lnTo>
                        <a:pt x="0" y="68"/>
                      </a:lnTo>
                      <a:lnTo>
                        <a:pt x="0" y="62"/>
                      </a:lnTo>
                      <a:lnTo>
                        <a:pt x="4" y="46"/>
                      </a:lnTo>
                      <a:lnTo>
                        <a:pt x="20" y="38"/>
                      </a:lnTo>
                      <a:lnTo>
                        <a:pt x="44" y="34"/>
                      </a:lnTo>
                      <a:lnTo>
                        <a:pt x="48" y="34"/>
                      </a:lnTo>
                      <a:lnTo>
                        <a:pt x="48" y="26"/>
                      </a:lnTo>
                      <a:lnTo>
                        <a:pt x="46" y="20"/>
                      </a:lnTo>
                      <a:lnTo>
                        <a:pt x="44" y="16"/>
                      </a:lnTo>
                      <a:lnTo>
                        <a:pt x="38" y="12"/>
                      </a:lnTo>
                      <a:lnTo>
                        <a:pt x="32" y="12"/>
                      </a:lnTo>
                      <a:lnTo>
                        <a:pt x="24" y="12"/>
                      </a:lnTo>
                      <a:lnTo>
                        <a:pt x="16" y="14"/>
                      </a:lnTo>
                      <a:lnTo>
                        <a:pt x="6" y="18"/>
                      </a:lnTo>
                      <a:lnTo>
                        <a:pt x="6" y="6"/>
                      </a:lnTo>
                      <a:lnTo>
                        <a:pt x="16" y="4"/>
                      </a:lnTo>
                      <a:lnTo>
                        <a:pt x="26" y="2"/>
                      </a:lnTo>
                      <a:lnTo>
                        <a:pt x="34" y="0"/>
                      </a:lnTo>
                      <a:lnTo>
                        <a:pt x="44" y="2"/>
                      </a:lnTo>
                      <a:lnTo>
                        <a:pt x="50" y="4"/>
                      </a:lnTo>
                      <a:lnTo>
                        <a:pt x="56" y="6"/>
                      </a:lnTo>
                      <a:lnTo>
                        <a:pt x="58" y="12"/>
                      </a:lnTo>
                      <a:lnTo>
                        <a:pt x="60" y="18"/>
                      </a:lnTo>
                      <a:lnTo>
                        <a:pt x="62" y="26"/>
                      </a:lnTo>
                      <a:lnTo>
                        <a:pt x="62" y="62"/>
                      </a:lnTo>
                      <a:lnTo>
                        <a:pt x="62" y="66"/>
                      </a:lnTo>
                      <a:lnTo>
                        <a:pt x="64" y="70"/>
                      </a:lnTo>
                      <a:lnTo>
                        <a:pt x="66" y="72"/>
                      </a:lnTo>
                      <a:lnTo>
                        <a:pt x="70" y="74"/>
                      </a:lnTo>
                      <a:lnTo>
                        <a:pt x="70" y="74"/>
                      </a:lnTo>
                      <a:lnTo>
                        <a:pt x="72" y="74"/>
                      </a:lnTo>
                      <a:lnTo>
                        <a:pt x="74" y="82"/>
                      </a:lnTo>
                      <a:lnTo>
                        <a:pt x="68" y="82"/>
                      </a:lnTo>
                      <a:lnTo>
                        <a:pt x="62" y="84"/>
                      </a:lnTo>
                      <a:lnTo>
                        <a:pt x="58" y="82"/>
                      </a:lnTo>
                      <a:lnTo>
                        <a:pt x="54" y="80"/>
                      </a:lnTo>
                      <a:lnTo>
                        <a:pt x="52" y="78"/>
                      </a:lnTo>
                      <a:lnTo>
                        <a:pt x="50" y="72"/>
                      </a:lnTo>
                      <a:close/>
                      <a:moveTo>
                        <a:pt x="48" y="64"/>
                      </a:moveTo>
                      <a:lnTo>
                        <a:pt x="48" y="44"/>
                      </a:lnTo>
                      <a:lnTo>
                        <a:pt x="42" y="44"/>
                      </a:lnTo>
                      <a:lnTo>
                        <a:pt x="38" y="44"/>
                      </a:lnTo>
                      <a:lnTo>
                        <a:pt x="32" y="44"/>
                      </a:lnTo>
                      <a:lnTo>
                        <a:pt x="24" y="46"/>
                      </a:lnTo>
                      <a:lnTo>
                        <a:pt x="20" y="50"/>
                      </a:lnTo>
                      <a:lnTo>
                        <a:pt x="16" y="54"/>
                      </a:lnTo>
                      <a:lnTo>
                        <a:pt x="14" y="60"/>
                      </a:lnTo>
                      <a:lnTo>
                        <a:pt x="16" y="66"/>
                      </a:lnTo>
                      <a:lnTo>
                        <a:pt x="18" y="68"/>
                      </a:lnTo>
                      <a:lnTo>
                        <a:pt x="22" y="72"/>
                      </a:lnTo>
                      <a:lnTo>
                        <a:pt x="28" y="72"/>
                      </a:lnTo>
                      <a:lnTo>
                        <a:pt x="34" y="72"/>
                      </a:lnTo>
                      <a:lnTo>
                        <a:pt x="40" y="68"/>
                      </a:lnTo>
                      <a:lnTo>
                        <a:pt x="48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55" name="Rectangle 75"/>
                <p:cNvSpPr>
                  <a:spLocks noChangeArrowheads="1"/>
                </p:cNvSpPr>
                <p:nvPr/>
              </p:nvSpPr>
              <p:spPr bwMode="auto">
                <a:xfrm>
                  <a:off x="2932" y="3264"/>
                  <a:ext cx="16" cy="11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56" name="Freeform 76"/>
                <p:cNvSpPr>
                  <a:spLocks/>
                </p:cNvSpPr>
                <p:nvPr/>
              </p:nvSpPr>
              <p:spPr bwMode="auto">
                <a:xfrm>
                  <a:off x="2348" y="3444"/>
                  <a:ext cx="82" cy="108"/>
                </a:xfrm>
                <a:custGeom>
                  <a:avLst/>
                  <a:gdLst>
                    <a:gd name="T0" fmla="*/ 0 w 82"/>
                    <a:gd name="T1" fmla="*/ 108 h 108"/>
                    <a:gd name="T2" fmla="*/ 0 w 82"/>
                    <a:gd name="T3" fmla="*/ 0 h 108"/>
                    <a:gd name="T4" fmla="*/ 78 w 82"/>
                    <a:gd name="T5" fmla="*/ 0 h 108"/>
                    <a:gd name="T6" fmla="*/ 78 w 82"/>
                    <a:gd name="T7" fmla="*/ 12 h 108"/>
                    <a:gd name="T8" fmla="*/ 16 w 82"/>
                    <a:gd name="T9" fmla="*/ 12 h 108"/>
                    <a:gd name="T10" fmla="*/ 16 w 82"/>
                    <a:gd name="T11" fmla="*/ 46 h 108"/>
                    <a:gd name="T12" fmla="*/ 70 w 82"/>
                    <a:gd name="T13" fmla="*/ 46 h 108"/>
                    <a:gd name="T14" fmla="*/ 70 w 82"/>
                    <a:gd name="T15" fmla="*/ 58 h 108"/>
                    <a:gd name="T16" fmla="*/ 16 w 82"/>
                    <a:gd name="T17" fmla="*/ 58 h 108"/>
                    <a:gd name="T18" fmla="*/ 16 w 82"/>
                    <a:gd name="T19" fmla="*/ 98 h 108"/>
                    <a:gd name="T20" fmla="*/ 82 w 82"/>
                    <a:gd name="T21" fmla="*/ 98 h 108"/>
                    <a:gd name="T22" fmla="*/ 82 w 82"/>
                    <a:gd name="T23" fmla="*/ 108 h 108"/>
                    <a:gd name="T24" fmla="*/ 0 w 82"/>
                    <a:gd name="T25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2" h="108">
                      <a:moveTo>
                        <a:pt x="0" y="108"/>
                      </a:moveTo>
                      <a:lnTo>
                        <a:pt x="0" y="0"/>
                      </a:lnTo>
                      <a:lnTo>
                        <a:pt x="78" y="0"/>
                      </a:lnTo>
                      <a:lnTo>
                        <a:pt x="78" y="12"/>
                      </a:lnTo>
                      <a:lnTo>
                        <a:pt x="16" y="12"/>
                      </a:lnTo>
                      <a:lnTo>
                        <a:pt x="16" y="46"/>
                      </a:lnTo>
                      <a:lnTo>
                        <a:pt x="70" y="46"/>
                      </a:lnTo>
                      <a:lnTo>
                        <a:pt x="70" y="58"/>
                      </a:lnTo>
                      <a:lnTo>
                        <a:pt x="16" y="58"/>
                      </a:lnTo>
                      <a:lnTo>
                        <a:pt x="16" y="98"/>
                      </a:lnTo>
                      <a:lnTo>
                        <a:pt x="82" y="98"/>
                      </a:lnTo>
                      <a:lnTo>
                        <a:pt x="82" y="108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57" name="Freeform 77"/>
                <p:cNvSpPr>
                  <a:spLocks/>
                </p:cNvSpPr>
                <p:nvPr/>
              </p:nvSpPr>
              <p:spPr bwMode="auto">
                <a:xfrm>
                  <a:off x="2434" y="3474"/>
                  <a:ext cx="72" cy="78"/>
                </a:xfrm>
                <a:custGeom>
                  <a:avLst/>
                  <a:gdLst>
                    <a:gd name="T0" fmla="*/ 28 w 72"/>
                    <a:gd name="T1" fmla="*/ 78 h 78"/>
                    <a:gd name="T2" fmla="*/ 0 w 72"/>
                    <a:gd name="T3" fmla="*/ 0 h 78"/>
                    <a:gd name="T4" fmla="*/ 14 w 72"/>
                    <a:gd name="T5" fmla="*/ 0 h 78"/>
                    <a:gd name="T6" fmla="*/ 36 w 72"/>
                    <a:gd name="T7" fmla="*/ 62 h 78"/>
                    <a:gd name="T8" fmla="*/ 58 w 72"/>
                    <a:gd name="T9" fmla="*/ 0 h 78"/>
                    <a:gd name="T10" fmla="*/ 72 w 72"/>
                    <a:gd name="T11" fmla="*/ 0 h 78"/>
                    <a:gd name="T12" fmla="*/ 42 w 72"/>
                    <a:gd name="T13" fmla="*/ 78 h 78"/>
                    <a:gd name="T14" fmla="*/ 28 w 72"/>
                    <a:gd name="T15" fmla="*/ 78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2" h="78">
                      <a:moveTo>
                        <a:pt x="28" y="78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36" y="62"/>
                      </a:lnTo>
                      <a:lnTo>
                        <a:pt x="58" y="0"/>
                      </a:lnTo>
                      <a:lnTo>
                        <a:pt x="72" y="0"/>
                      </a:lnTo>
                      <a:lnTo>
                        <a:pt x="42" y="78"/>
                      </a:lnTo>
                      <a:lnTo>
                        <a:pt x="28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58" name="Freeform 78"/>
                <p:cNvSpPr>
                  <a:spLocks noEditPoints="1"/>
                </p:cNvSpPr>
                <p:nvPr/>
              </p:nvSpPr>
              <p:spPr bwMode="auto">
                <a:xfrm>
                  <a:off x="2512" y="3472"/>
                  <a:ext cx="72" cy="82"/>
                </a:xfrm>
                <a:custGeom>
                  <a:avLst/>
                  <a:gdLst>
                    <a:gd name="T0" fmla="*/ 36 w 72"/>
                    <a:gd name="T1" fmla="*/ 0 h 82"/>
                    <a:gd name="T2" fmla="*/ 46 w 72"/>
                    <a:gd name="T3" fmla="*/ 0 h 82"/>
                    <a:gd name="T4" fmla="*/ 54 w 72"/>
                    <a:gd name="T5" fmla="*/ 4 h 82"/>
                    <a:gd name="T6" fmla="*/ 62 w 72"/>
                    <a:gd name="T7" fmla="*/ 10 h 82"/>
                    <a:gd name="T8" fmla="*/ 68 w 72"/>
                    <a:gd name="T9" fmla="*/ 18 h 82"/>
                    <a:gd name="T10" fmla="*/ 70 w 72"/>
                    <a:gd name="T11" fmla="*/ 28 h 82"/>
                    <a:gd name="T12" fmla="*/ 72 w 72"/>
                    <a:gd name="T13" fmla="*/ 40 h 82"/>
                    <a:gd name="T14" fmla="*/ 70 w 72"/>
                    <a:gd name="T15" fmla="*/ 50 h 82"/>
                    <a:gd name="T16" fmla="*/ 70 w 72"/>
                    <a:gd name="T17" fmla="*/ 58 h 82"/>
                    <a:gd name="T18" fmla="*/ 66 w 72"/>
                    <a:gd name="T19" fmla="*/ 66 h 82"/>
                    <a:gd name="T20" fmla="*/ 62 w 72"/>
                    <a:gd name="T21" fmla="*/ 72 h 82"/>
                    <a:gd name="T22" fmla="*/ 56 w 72"/>
                    <a:gd name="T23" fmla="*/ 76 h 82"/>
                    <a:gd name="T24" fmla="*/ 50 w 72"/>
                    <a:gd name="T25" fmla="*/ 80 h 82"/>
                    <a:gd name="T26" fmla="*/ 44 w 72"/>
                    <a:gd name="T27" fmla="*/ 82 h 82"/>
                    <a:gd name="T28" fmla="*/ 36 w 72"/>
                    <a:gd name="T29" fmla="*/ 82 h 82"/>
                    <a:gd name="T30" fmla="*/ 26 w 72"/>
                    <a:gd name="T31" fmla="*/ 82 h 82"/>
                    <a:gd name="T32" fmla="*/ 18 w 72"/>
                    <a:gd name="T33" fmla="*/ 78 h 82"/>
                    <a:gd name="T34" fmla="*/ 12 w 72"/>
                    <a:gd name="T35" fmla="*/ 74 h 82"/>
                    <a:gd name="T36" fmla="*/ 4 w 72"/>
                    <a:gd name="T37" fmla="*/ 60 h 82"/>
                    <a:gd name="T38" fmla="*/ 0 w 72"/>
                    <a:gd name="T39" fmla="*/ 40 h 82"/>
                    <a:gd name="T40" fmla="*/ 2 w 72"/>
                    <a:gd name="T41" fmla="*/ 32 h 82"/>
                    <a:gd name="T42" fmla="*/ 4 w 72"/>
                    <a:gd name="T43" fmla="*/ 24 h 82"/>
                    <a:gd name="T44" fmla="*/ 6 w 72"/>
                    <a:gd name="T45" fmla="*/ 16 h 82"/>
                    <a:gd name="T46" fmla="*/ 10 w 72"/>
                    <a:gd name="T47" fmla="*/ 10 h 82"/>
                    <a:gd name="T48" fmla="*/ 16 w 72"/>
                    <a:gd name="T49" fmla="*/ 6 h 82"/>
                    <a:gd name="T50" fmla="*/ 22 w 72"/>
                    <a:gd name="T51" fmla="*/ 2 h 82"/>
                    <a:gd name="T52" fmla="*/ 28 w 72"/>
                    <a:gd name="T53" fmla="*/ 0 h 82"/>
                    <a:gd name="T54" fmla="*/ 36 w 72"/>
                    <a:gd name="T55" fmla="*/ 0 h 82"/>
                    <a:gd name="T56" fmla="*/ 36 w 72"/>
                    <a:gd name="T57" fmla="*/ 10 h 82"/>
                    <a:gd name="T58" fmla="*/ 30 w 72"/>
                    <a:gd name="T59" fmla="*/ 12 h 82"/>
                    <a:gd name="T60" fmla="*/ 26 w 72"/>
                    <a:gd name="T61" fmla="*/ 14 h 82"/>
                    <a:gd name="T62" fmla="*/ 22 w 72"/>
                    <a:gd name="T63" fmla="*/ 18 h 82"/>
                    <a:gd name="T64" fmla="*/ 18 w 72"/>
                    <a:gd name="T65" fmla="*/ 24 h 82"/>
                    <a:gd name="T66" fmla="*/ 16 w 72"/>
                    <a:gd name="T67" fmla="*/ 32 h 82"/>
                    <a:gd name="T68" fmla="*/ 16 w 72"/>
                    <a:gd name="T69" fmla="*/ 40 h 82"/>
                    <a:gd name="T70" fmla="*/ 16 w 72"/>
                    <a:gd name="T71" fmla="*/ 50 h 82"/>
                    <a:gd name="T72" fmla="*/ 18 w 72"/>
                    <a:gd name="T73" fmla="*/ 58 h 82"/>
                    <a:gd name="T74" fmla="*/ 22 w 72"/>
                    <a:gd name="T75" fmla="*/ 64 h 82"/>
                    <a:gd name="T76" fmla="*/ 26 w 72"/>
                    <a:gd name="T77" fmla="*/ 68 h 82"/>
                    <a:gd name="T78" fmla="*/ 30 w 72"/>
                    <a:gd name="T79" fmla="*/ 70 h 82"/>
                    <a:gd name="T80" fmla="*/ 36 w 72"/>
                    <a:gd name="T81" fmla="*/ 72 h 82"/>
                    <a:gd name="T82" fmla="*/ 42 w 72"/>
                    <a:gd name="T83" fmla="*/ 70 h 82"/>
                    <a:gd name="T84" fmla="*/ 48 w 72"/>
                    <a:gd name="T85" fmla="*/ 68 h 82"/>
                    <a:gd name="T86" fmla="*/ 52 w 72"/>
                    <a:gd name="T87" fmla="*/ 64 h 82"/>
                    <a:gd name="T88" fmla="*/ 54 w 72"/>
                    <a:gd name="T89" fmla="*/ 58 h 82"/>
                    <a:gd name="T90" fmla="*/ 56 w 72"/>
                    <a:gd name="T91" fmla="*/ 50 h 82"/>
                    <a:gd name="T92" fmla="*/ 56 w 72"/>
                    <a:gd name="T93" fmla="*/ 40 h 82"/>
                    <a:gd name="T94" fmla="*/ 56 w 72"/>
                    <a:gd name="T95" fmla="*/ 32 h 82"/>
                    <a:gd name="T96" fmla="*/ 54 w 72"/>
                    <a:gd name="T97" fmla="*/ 24 h 82"/>
                    <a:gd name="T98" fmla="*/ 52 w 72"/>
                    <a:gd name="T99" fmla="*/ 18 h 82"/>
                    <a:gd name="T100" fmla="*/ 48 w 72"/>
                    <a:gd name="T101" fmla="*/ 14 h 82"/>
                    <a:gd name="T102" fmla="*/ 42 w 72"/>
                    <a:gd name="T103" fmla="*/ 12 h 82"/>
                    <a:gd name="T104" fmla="*/ 36 w 72"/>
                    <a:gd name="T105" fmla="*/ 1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72" h="82">
                      <a:moveTo>
                        <a:pt x="36" y="0"/>
                      </a:moveTo>
                      <a:lnTo>
                        <a:pt x="46" y="0"/>
                      </a:lnTo>
                      <a:lnTo>
                        <a:pt x="54" y="4"/>
                      </a:lnTo>
                      <a:lnTo>
                        <a:pt x="62" y="10"/>
                      </a:lnTo>
                      <a:lnTo>
                        <a:pt x="68" y="18"/>
                      </a:lnTo>
                      <a:lnTo>
                        <a:pt x="70" y="28"/>
                      </a:lnTo>
                      <a:lnTo>
                        <a:pt x="72" y="40"/>
                      </a:lnTo>
                      <a:lnTo>
                        <a:pt x="70" y="50"/>
                      </a:lnTo>
                      <a:lnTo>
                        <a:pt x="70" y="58"/>
                      </a:lnTo>
                      <a:lnTo>
                        <a:pt x="66" y="66"/>
                      </a:lnTo>
                      <a:lnTo>
                        <a:pt x="62" y="72"/>
                      </a:lnTo>
                      <a:lnTo>
                        <a:pt x="56" y="76"/>
                      </a:lnTo>
                      <a:lnTo>
                        <a:pt x="50" y="80"/>
                      </a:lnTo>
                      <a:lnTo>
                        <a:pt x="44" y="82"/>
                      </a:lnTo>
                      <a:lnTo>
                        <a:pt x="36" y="82"/>
                      </a:lnTo>
                      <a:lnTo>
                        <a:pt x="26" y="82"/>
                      </a:lnTo>
                      <a:lnTo>
                        <a:pt x="18" y="78"/>
                      </a:lnTo>
                      <a:lnTo>
                        <a:pt x="12" y="74"/>
                      </a:lnTo>
                      <a:lnTo>
                        <a:pt x="4" y="60"/>
                      </a:lnTo>
                      <a:lnTo>
                        <a:pt x="0" y="40"/>
                      </a:lnTo>
                      <a:lnTo>
                        <a:pt x="2" y="32"/>
                      </a:lnTo>
                      <a:lnTo>
                        <a:pt x="4" y="24"/>
                      </a:lnTo>
                      <a:lnTo>
                        <a:pt x="6" y="16"/>
                      </a:lnTo>
                      <a:lnTo>
                        <a:pt x="10" y="10"/>
                      </a:lnTo>
                      <a:lnTo>
                        <a:pt x="16" y="6"/>
                      </a:lnTo>
                      <a:lnTo>
                        <a:pt x="22" y="2"/>
                      </a:lnTo>
                      <a:lnTo>
                        <a:pt x="28" y="0"/>
                      </a:lnTo>
                      <a:lnTo>
                        <a:pt x="36" y="0"/>
                      </a:lnTo>
                      <a:close/>
                      <a:moveTo>
                        <a:pt x="36" y="10"/>
                      </a:moveTo>
                      <a:lnTo>
                        <a:pt x="30" y="12"/>
                      </a:lnTo>
                      <a:lnTo>
                        <a:pt x="26" y="14"/>
                      </a:lnTo>
                      <a:lnTo>
                        <a:pt x="22" y="18"/>
                      </a:lnTo>
                      <a:lnTo>
                        <a:pt x="18" y="24"/>
                      </a:lnTo>
                      <a:lnTo>
                        <a:pt x="16" y="32"/>
                      </a:lnTo>
                      <a:lnTo>
                        <a:pt x="16" y="40"/>
                      </a:lnTo>
                      <a:lnTo>
                        <a:pt x="16" y="50"/>
                      </a:lnTo>
                      <a:lnTo>
                        <a:pt x="18" y="58"/>
                      </a:lnTo>
                      <a:lnTo>
                        <a:pt x="22" y="64"/>
                      </a:lnTo>
                      <a:lnTo>
                        <a:pt x="26" y="68"/>
                      </a:lnTo>
                      <a:lnTo>
                        <a:pt x="30" y="70"/>
                      </a:lnTo>
                      <a:lnTo>
                        <a:pt x="36" y="72"/>
                      </a:lnTo>
                      <a:lnTo>
                        <a:pt x="42" y="70"/>
                      </a:lnTo>
                      <a:lnTo>
                        <a:pt x="48" y="68"/>
                      </a:lnTo>
                      <a:lnTo>
                        <a:pt x="52" y="64"/>
                      </a:lnTo>
                      <a:lnTo>
                        <a:pt x="54" y="58"/>
                      </a:lnTo>
                      <a:lnTo>
                        <a:pt x="56" y="50"/>
                      </a:lnTo>
                      <a:lnTo>
                        <a:pt x="56" y="40"/>
                      </a:lnTo>
                      <a:lnTo>
                        <a:pt x="56" y="32"/>
                      </a:lnTo>
                      <a:lnTo>
                        <a:pt x="54" y="24"/>
                      </a:lnTo>
                      <a:lnTo>
                        <a:pt x="52" y="18"/>
                      </a:lnTo>
                      <a:lnTo>
                        <a:pt x="48" y="14"/>
                      </a:lnTo>
                      <a:lnTo>
                        <a:pt x="42" y="12"/>
                      </a:lnTo>
                      <a:lnTo>
                        <a:pt x="3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59" name="Rectangle 79"/>
                <p:cNvSpPr>
                  <a:spLocks noChangeArrowheads="1"/>
                </p:cNvSpPr>
                <p:nvPr/>
              </p:nvSpPr>
              <p:spPr bwMode="auto">
                <a:xfrm>
                  <a:off x="2600" y="3438"/>
                  <a:ext cx="14" cy="114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60" name="Freeform 80"/>
                <p:cNvSpPr>
                  <a:spLocks/>
                </p:cNvSpPr>
                <p:nvPr/>
              </p:nvSpPr>
              <p:spPr bwMode="auto">
                <a:xfrm>
                  <a:off x="2634" y="3474"/>
                  <a:ext cx="62" cy="80"/>
                </a:xfrm>
                <a:custGeom>
                  <a:avLst/>
                  <a:gdLst>
                    <a:gd name="T0" fmla="*/ 48 w 62"/>
                    <a:gd name="T1" fmla="*/ 78 h 80"/>
                    <a:gd name="T2" fmla="*/ 48 w 62"/>
                    <a:gd name="T3" fmla="*/ 64 h 80"/>
                    <a:gd name="T4" fmla="*/ 42 w 62"/>
                    <a:gd name="T5" fmla="*/ 70 h 80"/>
                    <a:gd name="T6" fmla="*/ 36 w 62"/>
                    <a:gd name="T7" fmla="*/ 76 h 80"/>
                    <a:gd name="T8" fmla="*/ 30 w 62"/>
                    <a:gd name="T9" fmla="*/ 80 h 80"/>
                    <a:gd name="T10" fmla="*/ 20 w 62"/>
                    <a:gd name="T11" fmla="*/ 80 h 80"/>
                    <a:gd name="T12" fmla="*/ 14 w 62"/>
                    <a:gd name="T13" fmla="*/ 80 h 80"/>
                    <a:gd name="T14" fmla="*/ 8 w 62"/>
                    <a:gd name="T15" fmla="*/ 76 h 80"/>
                    <a:gd name="T16" fmla="*/ 4 w 62"/>
                    <a:gd name="T17" fmla="*/ 72 h 80"/>
                    <a:gd name="T18" fmla="*/ 0 w 62"/>
                    <a:gd name="T19" fmla="*/ 66 h 80"/>
                    <a:gd name="T20" fmla="*/ 0 w 62"/>
                    <a:gd name="T21" fmla="*/ 56 h 80"/>
                    <a:gd name="T22" fmla="*/ 0 w 62"/>
                    <a:gd name="T23" fmla="*/ 0 h 80"/>
                    <a:gd name="T24" fmla="*/ 14 w 62"/>
                    <a:gd name="T25" fmla="*/ 0 h 80"/>
                    <a:gd name="T26" fmla="*/ 14 w 62"/>
                    <a:gd name="T27" fmla="*/ 52 h 80"/>
                    <a:gd name="T28" fmla="*/ 14 w 62"/>
                    <a:gd name="T29" fmla="*/ 58 h 80"/>
                    <a:gd name="T30" fmla="*/ 16 w 62"/>
                    <a:gd name="T31" fmla="*/ 62 h 80"/>
                    <a:gd name="T32" fmla="*/ 16 w 62"/>
                    <a:gd name="T33" fmla="*/ 64 h 80"/>
                    <a:gd name="T34" fmla="*/ 20 w 62"/>
                    <a:gd name="T35" fmla="*/ 68 h 80"/>
                    <a:gd name="T36" fmla="*/ 24 w 62"/>
                    <a:gd name="T37" fmla="*/ 68 h 80"/>
                    <a:gd name="T38" fmla="*/ 30 w 62"/>
                    <a:gd name="T39" fmla="*/ 68 h 80"/>
                    <a:gd name="T40" fmla="*/ 36 w 62"/>
                    <a:gd name="T41" fmla="*/ 64 h 80"/>
                    <a:gd name="T42" fmla="*/ 42 w 62"/>
                    <a:gd name="T43" fmla="*/ 58 h 80"/>
                    <a:gd name="T44" fmla="*/ 48 w 62"/>
                    <a:gd name="T45" fmla="*/ 50 h 80"/>
                    <a:gd name="T46" fmla="*/ 48 w 62"/>
                    <a:gd name="T47" fmla="*/ 0 h 80"/>
                    <a:gd name="T48" fmla="*/ 62 w 62"/>
                    <a:gd name="T49" fmla="*/ 0 h 80"/>
                    <a:gd name="T50" fmla="*/ 62 w 62"/>
                    <a:gd name="T51" fmla="*/ 78 h 80"/>
                    <a:gd name="T52" fmla="*/ 48 w 62"/>
                    <a:gd name="T53" fmla="*/ 78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2" h="80">
                      <a:moveTo>
                        <a:pt x="48" y="78"/>
                      </a:moveTo>
                      <a:lnTo>
                        <a:pt x="48" y="64"/>
                      </a:lnTo>
                      <a:lnTo>
                        <a:pt x="42" y="70"/>
                      </a:lnTo>
                      <a:lnTo>
                        <a:pt x="36" y="76"/>
                      </a:lnTo>
                      <a:lnTo>
                        <a:pt x="30" y="80"/>
                      </a:lnTo>
                      <a:lnTo>
                        <a:pt x="20" y="80"/>
                      </a:lnTo>
                      <a:lnTo>
                        <a:pt x="14" y="80"/>
                      </a:lnTo>
                      <a:lnTo>
                        <a:pt x="8" y="76"/>
                      </a:lnTo>
                      <a:lnTo>
                        <a:pt x="4" y="72"/>
                      </a:lnTo>
                      <a:lnTo>
                        <a:pt x="0" y="66"/>
                      </a:lnTo>
                      <a:lnTo>
                        <a:pt x="0" y="56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52"/>
                      </a:lnTo>
                      <a:lnTo>
                        <a:pt x="14" y="58"/>
                      </a:lnTo>
                      <a:lnTo>
                        <a:pt x="16" y="62"/>
                      </a:lnTo>
                      <a:lnTo>
                        <a:pt x="16" y="64"/>
                      </a:lnTo>
                      <a:lnTo>
                        <a:pt x="20" y="68"/>
                      </a:lnTo>
                      <a:lnTo>
                        <a:pt x="24" y="68"/>
                      </a:lnTo>
                      <a:lnTo>
                        <a:pt x="30" y="68"/>
                      </a:lnTo>
                      <a:lnTo>
                        <a:pt x="36" y="64"/>
                      </a:lnTo>
                      <a:lnTo>
                        <a:pt x="42" y="58"/>
                      </a:lnTo>
                      <a:lnTo>
                        <a:pt x="48" y="50"/>
                      </a:lnTo>
                      <a:lnTo>
                        <a:pt x="48" y="0"/>
                      </a:lnTo>
                      <a:lnTo>
                        <a:pt x="62" y="0"/>
                      </a:lnTo>
                      <a:lnTo>
                        <a:pt x="62" y="78"/>
                      </a:lnTo>
                      <a:lnTo>
                        <a:pt x="48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61" name="Freeform 81"/>
                <p:cNvSpPr>
                  <a:spLocks/>
                </p:cNvSpPr>
                <p:nvPr/>
              </p:nvSpPr>
              <p:spPr bwMode="auto">
                <a:xfrm>
                  <a:off x="2710" y="3458"/>
                  <a:ext cx="40" cy="96"/>
                </a:xfrm>
                <a:custGeom>
                  <a:avLst/>
                  <a:gdLst>
                    <a:gd name="T0" fmla="*/ 36 w 40"/>
                    <a:gd name="T1" fmla="*/ 94 h 96"/>
                    <a:gd name="T2" fmla="*/ 32 w 40"/>
                    <a:gd name="T3" fmla="*/ 96 h 96"/>
                    <a:gd name="T4" fmla="*/ 28 w 40"/>
                    <a:gd name="T5" fmla="*/ 96 h 96"/>
                    <a:gd name="T6" fmla="*/ 22 w 40"/>
                    <a:gd name="T7" fmla="*/ 96 h 96"/>
                    <a:gd name="T8" fmla="*/ 16 w 40"/>
                    <a:gd name="T9" fmla="*/ 92 h 96"/>
                    <a:gd name="T10" fmla="*/ 12 w 40"/>
                    <a:gd name="T11" fmla="*/ 88 h 96"/>
                    <a:gd name="T12" fmla="*/ 10 w 40"/>
                    <a:gd name="T13" fmla="*/ 82 h 96"/>
                    <a:gd name="T14" fmla="*/ 10 w 40"/>
                    <a:gd name="T15" fmla="*/ 72 h 96"/>
                    <a:gd name="T16" fmla="*/ 10 w 40"/>
                    <a:gd name="T17" fmla="*/ 26 h 96"/>
                    <a:gd name="T18" fmla="*/ 0 w 40"/>
                    <a:gd name="T19" fmla="*/ 26 h 96"/>
                    <a:gd name="T20" fmla="*/ 0 w 40"/>
                    <a:gd name="T21" fmla="*/ 16 h 96"/>
                    <a:gd name="T22" fmla="*/ 10 w 40"/>
                    <a:gd name="T23" fmla="*/ 16 h 96"/>
                    <a:gd name="T24" fmla="*/ 10 w 40"/>
                    <a:gd name="T25" fmla="*/ 0 h 96"/>
                    <a:gd name="T26" fmla="*/ 24 w 40"/>
                    <a:gd name="T27" fmla="*/ 0 h 96"/>
                    <a:gd name="T28" fmla="*/ 24 w 40"/>
                    <a:gd name="T29" fmla="*/ 16 h 96"/>
                    <a:gd name="T30" fmla="*/ 40 w 40"/>
                    <a:gd name="T31" fmla="*/ 16 h 96"/>
                    <a:gd name="T32" fmla="*/ 40 w 40"/>
                    <a:gd name="T33" fmla="*/ 26 h 96"/>
                    <a:gd name="T34" fmla="*/ 24 w 40"/>
                    <a:gd name="T35" fmla="*/ 26 h 96"/>
                    <a:gd name="T36" fmla="*/ 24 w 40"/>
                    <a:gd name="T37" fmla="*/ 70 h 96"/>
                    <a:gd name="T38" fmla="*/ 24 w 40"/>
                    <a:gd name="T39" fmla="*/ 76 h 96"/>
                    <a:gd name="T40" fmla="*/ 24 w 40"/>
                    <a:gd name="T41" fmla="*/ 80 h 96"/>
                    <a:gd name="T42" fmla="*/ 26 w 40"/>
                    <a:gd name="T43" fmla="*/ 82 h 96"/>
                    <a:gd name="T44" fmla="*/ 28 w 40"/>
                    <a:gd name="T45" fmla="*/ 84 h 96"/>
                    <a:gd name="T46" fmla="*/ 32 w 40"/>
                    <a:gd name="T47" fmla="*/ 86 h 96"/>
                    <a:gd name="T48" fmla="*/ 34 w 40"/>
                    <a:gd name="T49" fmla="*/ 86 h 96"/>
                    <a:gd name="T50" fmla="*/ 36 w 40"/>
                    <a:gd name="T51" fmla="*/ 84 h 96"/>
                    <a:gd name="T52" fmla="*/ 36 w 40"/>
                    <a:gd name="T53" fmla="*/ 94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0" h="96">
                      <a:moveTo>
                        <a:pt x="36" y="94"/>
                      </a:moveTo>
                      <a:lnTo>
                        <a:pt x="32" y="96"/>
                      </a:lnTo>
                      <a:lnTo>
                        <a:pt x="28" y="96"/>
                      </a:lnTo>
                      <a:lnTo>
                        <a:pt x="22" y="96"/>
                      </a:lnTo>
                      <a:lnTo>
                        <a:pt x="16" y="92"/>
                      </a:lnTo>
                      <a:lnTo>
                        <a:pt x="12" y="88"/>
                      </a:lnTo>
                      <a:lnTo>
                        <a:pt x="10" y="82"/>
                      </a:lnTo>
                      <a:lnTo>
                        <a:pt x="10" y="72"/>
                      </a:lnTo>
                      <a:lnTo>
                        <a:pt x="10" y="26"/>
                      </a:lnTo>
                      <a:lnTo>
                        <a:pt x="0" y="26"/>
                      </a:lnTo>
                      <a:lnTo>
                        <a:pt x="0" y="16"/>
                      </a:lnTo>
                      <a:lnTo>
                        <a:pt x="10" y="16"/>
                      </a:lnTo>
                      <a:lnTo>
                        <a:pt x="10" y="0"/>
                      </a:lnTo>
                      <a:lnTo>
                        <a:pt x="24" y="0"/>
                      </a:lnTo>
                      <a:lnTo>
                        <a:pt x="24" y="16"/>
                      </a:lnTo>
                      <a:lnTo>
                        <a:pt x="40" y="16"/>
                      </a:lnTo>
                      <a:lnTo>
                        <a:pt x="40" y="26"/>
                      </a:lnTo>
                      <a:lnTo>
                        <a:pt x="24" y="26"/>
                      </a:lnTo>
                      <a:lnTo>
                        <a:pt x="24" y="70"/>
                      </a:lnTo>
                      <a:lnTo>
                        <a:pt x="24" y="76"/>
                      </a:lnTo>
                      <a:lnTo>
                        <a:pt x="24" y="80"/>
                      </a:lnTo>
                      <a:lnTo>
                        <a:pt x="26" y="82"/>
                      </a:lnTo>
                      <a:lnTo>
                        <a:pt x="28" y="84"/>
                      </a:lnTo>
                      <a:lnTo>
                        <a:pt x="32" y="86"/>
                      </a:lnTo>
                      <a:lnTo>
                        <a:pt x="34" y="86"/>
                      </a:lnTo>
                      <a:lnTo>
                        <a:pt x="36" y="84"/>
                      </a:lnTo>
                      <a:lnTo>
                        <a:pt x="36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62" name="Freeform 82"/>
                <p:cNvSpPr>
                  <a:spLocks noEditPoints="1"/>
                </p:cNvSpPr>
                <p:nvPr/>
              </p:nvSpPr>
              <p:spPr bwMode="auto">
                <a:xfrm>
                  <a:off x="2758" y="3444"/>
                  <a:ext cx="14" cy="108"/>
                </a:xfrm>
                <a:custGeom>
                  <a:avLst/>
                  <a:gdLst>
                    <a:gd name="T0" fmla="*/ 0 w 14"/>
                    <a:gd name="T1" fmla="*/ 108 h 108"/>
                    <a:gd name="T2" fmla="*/ 0 w 14"/>
                    <a:gd name="T3" fmla="*/ 30 h 108"/>
                    <a:gd name="T4" fmla="*/ 14 w 14"/>
                    <a:gd name="T5" fmla="*/ 30 h 108"/>
                    <a:gd name="T6" fmla="*/ 14 w 14"/>
                    <a:gd name="T7" fmla="*/ 108 h 108"/>
                    <a:gd name="T8" fmla="*/ 0 w 14"/>
                    <a:gd name="T9" fmla="*/ 108 h 108"/>
                    <a:gd name="T10" fmla="*/ 0 w 14"/>
                    <a:gd name="T11" fmla="*/ 14 h 108"/>
                    <a:gd name="T12" fmla="*/ 0 w 14"/>
                    <a:gd name="T13" fmla="*/ 0 h 108"/>
                    <a:gd name="T14" fmla="*/ 14 w 14"/>
                    <a:gd name="T15" fmla="*/ 0 h 108"/>
                    <a:gd name="T16" fmla="*/ 14 w 14"/>
                    <a:gd name="T17" fmla="*/ 14 h 108"/>
                    <a:gd name="T18" fmla="*/ 0 w 14"/>
                    <a:gd name="T19" fmla="*/ 14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108">
                      <a:moveTo>
                        <a:pt x="0" y="108"/>
                      </a:moveTo>
                      <a:lnTo>
                        <a:pt x="0" y="30"/>
                      </a:lnTo>
                      <a:lnTo>
                        <a:pt x="14" y="30"/>
                      </a:lnTo>
                      <a:lnTo>
                        <a:pt x="14" y="108"/>
                      </a:lnTo>
                      <a:lnTo>
                        <a:pt x="0" y="108"/>
                      </a:lnTo>
                      <a:close/>
                      <a:moveTo>
                        <a:pt x="0" y="14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14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63" name="Freeform 83"/>
                <p:cNvSpPr>
                  <a:spLocks noEditPoints="1"/>
                </p:cNvSpPr>
                <p:nvPr/>
              </p:nvSpPr>
              <p:spPr bwMode="auto">
                <a:xfrm>
                  <a:off x="2788" y="3472"/>
                  <a:ext cx="70" cy="82"/>
                </a:xfrm>
                <a:custGeom>
                  <a:avLst/>
                  <a:gdLst>
                    <a:gd name="T0" fmla="*/ 34 w 70"/>
                    <a:gd name="T1" fmla="*/ 0 h 82"/>
                    <a:gd name="T2" fmla="*/ 44 w 70"/>
                    <a:gd name="T3" fmla="*/ 0 h 82"/>
                    <a:gd name="T4" fmla="*/ 54 w 70"/>
                    <a:gd name="T5" fmla="*/ 4 h 82"/>
                    <a:gd name="T6" fmla="*/ 60 w 70"/>
                    <a:gd name="T7" fmla="*/ 10 h 82"/>
                    <a:gd name="T8" fmla="*/ 66 w 70"/>
                    <a:gd name="T9" fmla="*/ 18 h 82"/>
                    <a:gd name="T10" fmla="*/ 70 w 70"/>
                    <a:gd name="T11" fmla="*/ 28 h 82"/>
                    <a:gd name="T12" fmla="*/ 70 w 70"/>
                    <a:gd name="T13" fmla="*/ 40 h 82"/>
                    <a:gd name="T14" fmla="*/ 70 w 70"/>
                    <a:gd name="T15" fmla="*/ 50 h 82"/>
                    <a:gd name="T16" fmla="*/ 68 w 70"/>
                    <a:gd name="T17" fmla="*/ 58 h 82"/>
                    <a:gd name="T18" fmla="*/ 64 w 70"/>
                    <a:gd name="T19" fmla="*/ 66 h 82"/>
                    <a:gd name="T20" fmla="*/ 60 w 70"/>
                    <a:gd name="T21" fmla="*/ 72 h 82"/>
                    <a:gd name="T22" fmla="*/ 56 w 70"/>
                    <a:gd name="T23" fmla="*/ 76 h 82"/>
                    <a:gd name="T24" fmla="*/ 50 w 70"/>
                    <a:gd name="T25" fmla="*/ 80 h 82"/>
                    <a:gd name="T26" fmla="*/ 42 w 70"/>
                    <a:gd name="T27" fmla="*/ 82 h 82"/>
                    <a:gd name="T28" fmla="*/ 34 w 70"/>
                    <a:gd name="T29" fmla="*/ 82 h 82"/>
                    <a:gd name="T30" fmla="*/ 26 w 70"/>
                    <a:gd name="T31" fmla="*/ 82 h 82"/>
                    <a:gd name="T32" fmla="*/ 18 w 70"/>
                    <a:gd name="T33" fmla="*/ 78 h 82"/>
                    <a:gd name="T34" fmla="*/ 10 w 70"/>
                    <a:gd name="T35" fmla="*/ 74 h 82"/>
                    <a:gd name="T36" fmla="*/ 2 w 70"/>
                    <a:gd name="T37" fmla="*/ 60 h 82"/>
                    <a:gd name="T38" fmla="*/ 0 w 70"/>
                    <a:gd name="T39" fmla="*/ 40 h 82"/>
                    <a:gd name="T40" fmla="*/ 0 w 70"/>
                    <a:gd name="T41" fmla="*/ 32 h 82"/>
                    <a:gd name="T42" fmla="*/ 2 w 70"/>
                    <a:gd name="T43" fmla="*/ 24 h 82"/>
                    <a:gd name="T44" fmla="*/ 4 w 70"/>
                    <a:gd name="T45" fmla="*/ 16 h 82"/>
                    <a:gd name="T46" fmla="*/ 8 w 70"/>
                    <a:gd name="T47" fmla="*/ 10 h 82"/>
                    <a:gd name="T48" fmla="*/ 14 w 70"/>
                    <a:gd name="T49" fmla="*/ 6 h 82"/>
                    <a:gd name="T50" fmla="*/ 20 w 70"/>
                    <a:gd name="T51" fmla="*/ 2 h 82"/>
                    <a:gd name="T52" fmla="*/ 28 w 70"/>
                    <a:gd name="T53" fmla="*/ 0 h 82"/>
                    <a:gd name="T54" fmla="*/ 34 w 70"/>
                    <a:gd name="T55" fmla="*/ 0 h 82"/>
                    <a:gd name="T56" fmla="*/ 34 w 70"/>
                    <a:gd name="T57" fmla="*/ 10 h 82"/>
                    <a:gd name="T58" fmla="*/ 28 w 70"/>
                    <a:gd name="T59" fmla="*/ 12 h 82"/>
                    <a:gd name="T60" fmla="*/ 24 w 70"/>
                    <a:gd name="T61" fmla="*/ 14 h 82"/>
                    <a:gd name="T62" fmla="*/ 20 w 70"/>
                    <a:gd name="T63" fmla="*/ 18 h 82"/>
                    <a:gd name="T64" fmla="*/ 18 w 70"/>
                    <a:gd name="T65" fmla="*/ 24 h 82"/>
                    <a:gd name="T66" fmla="*/ 16 w 70"/>
                    <a:gd name="T67" fmla="*/ 32 h 82"/>
                    <a:gd name="T68" fmla="*/ 14 w 70"/>
                    <a:gd name="T69" fmla="*/ 40 h 82"/>
                    <a:gd name="T70" fmla="*/ 16 w 70"/>
                    <a:gd name="T71" fmla="*/ 50 h 82"/>
                    <a:gd name="T72" fmla="*/ 18 w 70"/>
                    <a:gd name="T73" fmla="*/ 58 h 82"/>
                    <a:gd name="T74" fmla="*/ 20 w 70"/>
                    <a:gd name="T75" fmla="*/ 64 h 82"/>
                    <a:gd name="T76" fmla="*/ 24 w 70"/>
                    <a:gd name="T77" fmla="*/ 68 h 82"/>
                    <a:gd name="T78" fmla="*/ 28 w 70"/>
                    <a:gd name="T79" fmla="*/ 70 h 82"/>
                    <a:gd name="T80" fmla="*/ 34 w 70"/>
                    <a:gd name="T81" fmla="*/ 72 h 82"/>
                    <a:gd name="T82" fmla="*/ 40 w 70"/>
                    <a:gd name="T83" fmla="*/ 70 h 82"/>
                    <a:gd name="T84" fmla="*/ 46 w 70"/>
                    <a:gd name="T85" fmla="*/ 68 h 82"/>
                    <a:gd name="T86" fmla="*/ 50 w 70"/>
                    <a:gd name="T87" fmla="*/ 64 h 82"/>
                    <a:gd name="T88" fmla="*/ 52 w 70"/>
                    <a:gd name="T89" fmla="*/ 58 h 82"/>
                    <a:gd name="T90" fmla="*/ 54 w 70"/>
                    <a:gd name="T91" fmla="*/ 50 h 82"/>
                    <a:gd name="T92" fmla="*/ 54 w 70"/>
                    <a:gd name="T93" fmla="*/ 40 h 82"/>
                    <a:gd name="T94" fmla="*/ 54 w 70"/>
                    <a:gd name="T95" fmla="*/ 32 h 82"/>
                    <a:gd name="T96" fmla="*/ 52 w 70"/>
                    <a:gd name="T97" fmla="*/ 24 h 82"/>
                    <a:gd name="T98" fmla="*/ 50 w 70"/>
                    <a:gd name="T99" fmla="*/ 18 h 82"/>
                    <a:gd name="T100" fmla="*/ 46 w 70"/>
                    <a:gd name="T101" fmla="*/ 14 h 82"/>
                    <a:gd name="T102" fmla="*/ 40 w 70"/>
                    <a:gd name="T103" fmla="*/ 12 h 82"/>
                    <a:gd name="T104" fmla="*/ 34 w 70"/>
                    <a:gd name="T105" fmla="*/ 1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70" h="82">
                      <a:moveTo>
                        <a:pt x="34" y="0"/>
                      </a:moveTo>
                      <a:lnTo>
                        <a:pt x="44" y="0"/>
                      </a:lnTo>
                      <a:lnTo>
                        <a:pt x="54" y="4"/>
                      </a:lnTo>
                      <a:lnTo>
                        <a:pt x="60" y="10"/>
                      </a:lnTo>
                      <a:lnTo>
                        <a:pt x="66" y="18"/>
                      </a:lnTo>
                      <a:lnTo>
                        <a:pt x="70" y="28"/>
                      </a:lnTo>
                      <a:lnTo>
                        <a:pt x="70" y="40"/>
                      </a:lnTo>
                      <a:lnTo>
                        <a:pt x="70" y="50"/>
                      </a:lnTo>
                      <a:lnTo>
                        <a:pt x="68" y="58"/>
                      </a:lnTo>
                      <a:lnTo>
                        <a:pt x="64" y="66"/>
                      </a:lnTo>
                      <a:lnTo>
                        <a:pt x="60" y="72"/>
                      </a:lnTo>
                      <a:lnTo>
                        <a:pt x="56" y="76"/>
                      </a:lnTo>
                      <a:lnTo>
                        <a:pt x="50" y="80"/>
                      </a:lnTo>
                      <a:lnTo>
                        <a:pt x="42" y="82"/>
                      </a:lnTo>
                      <a:lnTo>
                        <a:pt x="34" y="82"/>
                      </a:lnTo>
                      <a:lnTo>
                        <a:pt x="26" y="82"/>
                      </a:lnTo>
                      <a:lnTo>
                        <a:pt x="18" y="78"/>
                      </a:lnTo>
                      <a:lnTo>
                        <a:pt x="10" y="74"/>
                      </a:lnTo>
                      <a:lnTo>
                        <a:pt x="2" y="60"/>
                      </a:lnTo>
                      <a:lnTo>
                        <a:pt x="0" y="40"/>
                      </a:lnTo>
                      <a:lnTo>
                        <a:pt x="0" y="32"/>
                      </a:lnTo>
                      <a:lnTo>
                        <a:pt x="2" y="24"/>
                      </a:lnTo>
                      <a:lnTo>
                        <a:pt x="4" y="16"/>
                      </a:lnTo>
                      <a:lnTo>
                        <a:pt x="8" y="10"/>
                      </a:lnTo>
                      <a:lnTo>
                        <a:pt x="14" y="6"/>
                      </a:lnTo>
                      <a:lnTo>
                        <a:pt x="20" y="2"/>
                      </a:lnTo>
                      <a:lnTo>
                        <a:pt x="28" y="0"/>
                      </a:lnTo>
                      <a:lnTo>
                        <a:pt x="34" y="0"/>
                      </a:lnTo>
                      <a:close/>
                      <a:moveTo>
                        <a:pt x="34" y="10"/>
                      </a:moveTo>
                      <a:lnTo>
                        <a:pt x="28" y="12"/>
                      </a:lnTo>
                      <a:lnTo>
                        <a:pt x="24" y="14"/>
                      </a:lnTo>
                      <a:lnTo>
                        <a:pt x="20" y="18"/>
                      </a:lnTo>
                      <a:lnTo>
                        <a:pt x="18" y="24"/>
                      </a:lnTo>
                      <a:lnTo>
                        <a:pt x="16" y="32"/>
                      </a:lnTo>
                      <a:lnTo>
                        <a:pt x="14" y="40"/>
                      </a:lnTo>
                      <a:lnTo>
                        <a:pt x="16" y="50"/>
                      </a:lnTo>
                      <a:lnTo>
                        <a:pt x="18" y="58"/>
                      </a:lnTo>
                      <a:lnTo>
                        <a:pt x="20" y="64"/>
                      </a:lnTo>
                      <a:lnTo>
                        <a:pt x="24" y="68"/>
                      </a:lnTo>
                      <a:lnTo>
                        <a:pt x="28" y="70"/>
                      </a:lnTo>
                      <a:lnTo>
                        <a:pt x="34" y="72"/>
                      </a:lnTo>
                      <a:lnTo>
                        <a:pt x="40" y="70"/>
                      </a:lnTo>
                      <a:lnTo>
                        <a:pt x="46" y="68"/>
                      </a:lnTo>
                      <a:lnTo>
                        <a:pt x="50" y="64"/>
                      </a:lnTo>
                      <a:lnTo>
                        <a:pt x="52" y="58"/>
                      </a:lnTo>
                      <a:lnTo>
                        <a:pt x="54" y="50"/>
                      </a:lnTo>
                      <a:lnTo>
                        <a:pt x="54" y="40"/>
                      </a:lnTo>
                      <a:lnTo>
                        <a:pt x="54" y="32"/>
                      </a:lnTo>
                      <a:lnTo>
                        <a:pt x="52" y="24"/>
                      </a:lnTo>
                      <a:lnTo>
                        <a:pt x="50" y="18"/>
                      </a:lnTo>
                      <a:lnTo>
                        <a:pt x="46" y="14"/>
                      </a:lnTo>
                      <a:lnTo>
                        <a:pt x="40" y="12"/>
                      </a:lnTo>
                      <a:lnTo>
                        <a:pt x="34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64" name="Freeform 84"/>
                <p:cNvSpPr>
                  <a:spLocks/>
                </p:cNvSpPr>
                <p:nvPr/>
              </p:nvSpPr>
              <p:spPr bwMode="auto">
                <a:xfrm>
                  <a:off x="2876" y="3472"/>
                  <a:ext cx="62" cy="80"/>
                </a:xfrm>
                <a:custGeom>
                  <a:avLst/>
                  <a:gdLst>
                    <a:gd name="T0" fmla="*/ 0 w 62"/>
                    <a:gd name="T1" fmla="*/ 80 h 80"/>
                    <a:gd name="T2" fmla="*/ 0 w 62"/>
                    <a:gd name="T3" fmla="*/ 2 h 80"/>
                    <a:gd name="T4" fmla="*/ 16 w 62"/>
                    <a:gd name="T5" fmla="*/ 2 h 80"/>
                    <a:gd name="T6" fmla="*/ 16 w 62"/>
                    <a:gd name="T7" fmla="*/ 16 h 80"/>
                    <a:gd name="T8" fmla="*/ 20 w 62"/>
                    <a:gd name="T9" fmla="*/ 10 h 80"/>
                    <a:gd name="T10" fmla="*/ 26 w 62"/>
                    <a:gd name="T11" fmla="*/ 4 h 80"/>
                    <a:gd name="T12" fmla="*/ 34 w 62"/>
                    <a:gd name="T13" fmla="*/ 0 h 80"/>
                    <a:gd name="T14" fmla="*/ 42 w 62"/>
                    <a:gd name="T15" fmla="*/ 0 h 80"/>
                    <a:gd name="T16" fmla="*/ 50 w 62"/>
                    <a:gd name="T17" fmla="*/ 0 h 80"/>
                    <a:gd name="T18" fmla="*/ 56 w 62"/>
                    <a:gd name="T19" fmla="*/ 4 h 80"/>
                    <a:gd name="T20" fmla="*/ 60 w 62"/>
                    <a:gd name="T21" fmla="*/ 8 h 80"/>
                    <a:gd name="T22" fmla="*/ 62 w 62"/>
                    <a:gd name="T23" fmla="*/ 14 h 80"/>
                    <a:gd name="T24" fmla="*/ 62 w 62"/>
                    <a:gd name="T25" fmla="*/ 24 h 80"/>
                    <a:gd name="T26" fmla="*/ 62 w 62"/>
                    <a:gd name="T27" fmla="*/ 80 h 80"/>
                    <a:gd name="T28" fmla="*/ 48 w 62"/>
                    <a:gd name="T29" fmla="*/ 80 h 80"/>
                    <a:gd name="T30" fmla="*/ 48 w 62"/>
                    <a:gd name="T31" fmla="*/ 28 h 80"/>
                    <a:gd name="T32" fmla="*/ 48 w 62"/>
                    <a:gd name="T33" fmla="*/ 22 h 80"/>
                    <a:gd name="T34" fmla="*/ 48 w 62"/>
                    <a:gd name="T35" fmla="*/ 18 h 80"/>
                    <a:gd name="T36" fmla="*/ 46 w 62"/>
                    <a:gd name="T37" fmla="*/ 16 h 80"/>
                    <a:gd name="T38" fmla="*/ 44 w 62"/>
                    <a:gd name="T39" fmla="*/ 12 h 80"/>
                    <a:gd name="T40" fmla="*/ 38 w 62"/>
                    <a:gd name="T41" fmla="*/ 12 h 80"/>
                    <a:gd name="T42" fmla="*/ 32 w 62"/>
                    <a:gd name="T43" fmla="*/ 12 h 80"/>
                    <a:gd name="T44" fmla="*/ 26 w 62"/>
                    <a:gd name="T45" fmla="*/ 16 h 80"/>
                    <a:gd name="T46" fmla="*/ 22 w 62"/>
                    <a:gd name="T47" fmla="*/ 22 h 80"/>
                    <a:gd name="T48" fmla="*/ 16 w 62"/>
                    <a:gd name="T49" fmla="*/ 30 h 80"/>
                    <a:gd name="T50" fmla="*/ 16 w 62"/>
                    <a:gd name="T51" fmla="*/ 80 h 80"/>
                    <a:gd name="T52" fmla="*/ 0 w 62"/>
                    <a:gd name="T53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2" h="80">
                      <a:moveTo>
                        <a:pt x="0" y="80"/>
                      </a:moveTo>
                      <a:lnTo>
                        <a:pt x="0" y="2"/>
                      </a:lnTo>
                      <a:lnTo>
                        <a:pt x="16" y="2"/>
                      </a:lnTo>
                      <a:lnTo>
                        <a:pt x="16" y="16"/>
                      </a:lnTo>
                      <a:lnTo>
                        <a:pt x="20" y="10"/>
                      </a:lnTo>
                      <a:lnTo>
                        <a:pt x="26" y="4"/>
                      </a:lnTo>
                      <a:lnTo>
                        <a:pt x="34" y="0"/>
                      </a:lnTo>
                      <a:lnTo>
                        <a:pt x="42" y="0"/>
                      </a:lnTo>
                      <a:lnTo>
                        <a:pt x="50" y="0"/>
                      </a:lnTo>
                      <a:lnTo>
                        <a:pt x="56" y="4"/>
                      </a:lnTo>
                      <a:lnTo>
                        <a:pt x="60" y="8"/>
                      </a:lnTo>
                      <a:lnTo>
                        <a:pt x="62" y="14"/>
                      </a:lnTo>
                      <a:lnTo>
                        <a:pt x="62" y="24"/>
                      </a:lnTo>
                      <a:lnTo>
                        <a:pt x="62" y="80"/>
                      </a:lnTo>
                      <a:lnTo>
                        <a:pt x="48" y="80"/>
                      </a:lnTo>
                      <a:lnTo>
                        <a:pt x="48" y="28"/>
                      </a:lnTo>
                      <a:lnTo>
                        <a:pt x="48" y="22"/>
                      </a:lnTo>
                      <a:lnTo>
                        <a:pt x="48" y="18"/>
                      </a:lnTo>
                      <a:lnTo>
                        <a:pt x="46" y="16"/>
                      </a:lnTo>
                      <a:lnTo>
                        <a:pt x="44" y="12"/>
                      </a:lnTo>
                      <a:lnTo>
                        <a:pt x="38" y="12"/>
                      </a:lnTo>
                      <a:lnTo>
                        <a:pt x="32" y="12"/>
                      </a:lnTo>
                      <a:lnTo>
                        <a:pt x="26" y="16"/>
                      </a:lnTo>
                      <a:lnTo>
                        <a:pt x="22" y="22"/>
                      </a:lnTo>
                      <a:lnTo>
                        <a:pt x="16" y="30"/>
                      </a:lnTo>
                      <a:lnTo>
                        <a:pt x="16" y="80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65" name="Rectangle 85"/>
                <p:cNvSpPr>
                  <a:spLocks noChangeArrowheads="1"/>
                </p:cNvSpPr>
                <p:nvPr/>
              </p:nvSpPr>
              <p:spPr bwMode="auto">
                <a:xfrm>
                  <a:off x="3064" y="3008"/>
                  <a:ext cx="12" cy="34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66" name="Freeform 86"/>
                <p:cNvSpPr>
                  <a:spLocks/>
                </p:cNvSpPr>
                <p:nvPr/>
              </p:nvSpPr>
              <p:spPr bwMode="auto">
                <a:xfrm>
                  <a:off x="3130" y="3098"/>
                  <a:ext cx="84" cy="110"/>
                </a:xfrm>
                <a:custGeom>
                  <a:avLst/>
                  <a:gdLst>
                    <a:gd name="T0" fmla="*/ 0 w 84"/>
                    <a:gd name="T1" fmla="*/ 110 h 110"/>
                    <a:gd name="T2" fmla="*/ 0 w 84"/>
                    <a:gd name="T3" fmla="*/ 0 h 110"/>
                    <a:gd name="T4" fmla="*/ 14 w 84"/>
                    <a:gd name="T5" fmla="*/ 0 h 110"/>
                    <a:gd name="T6" fmla="*/ 14 w 84"/>
                    <a:gd name="T7" fmla="*/ 46 h 110"/>
                    <a:gd name="T8" fmla="*/ 68 w 84"/>
                    <a:gd name="T9" fmla="*/ 46 h 110"/>
                    <a:gd name="T10" fmla="*/ 68 w 84"/>
                    <a:gd name="T11" fmla="*/ 0 h 110"/>
                    <a:gd name="T12" fmla="*/ 84 w 84"/>
                    <a:gd name="T13" fmla="*/ 0 h 110"/>
                    <a:gd name="T14" fmla="*/ 84 w 84"/>
                    <a:gd name="T15" fmla="*/ 110 h 110"/>
                    <a:gd name="T16" fmla="*/ 68 w 84"/>
                    <a:gd name="T17" fmla="*/ 110 h 110"/>
                    <a:gd name="T18" fmla="*/ 68 w 84"/>
                    <a:gd name="T19" fmla="*/ 58 h 110"/>
                    <a:gd name="T20" fmla="*/ 14 w 84"/>
                    <a:gd name="T21" fmla="*/ 58 h 110"/>
                    <a:gd name="T22" fmla="*/ 14 w 84"/>
                    <a:gd name="T23" fmla="*/ 110 h 110"/>
                    <a:gd name="T24" fmla="*/ 0 w 84"/>
                    <a:gd name="T25" fmla="*/ 11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4" h="110">
                      <a:moveTo>
                        <a:pt x="0" y="110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46"/>
                      </a:lnTo>
                      <a:lnTo>
                        <a:pt x="68" y="46"/>
                      </a:lnTo>
                      <a:lnTo>
                        <a:pt x="68" y="0"/>
                      </a:lnTo>
                      <a:lnTo>
                        <a:pt x="84" y="0"/>
                      </a:lnTo>
                      <a:lnTo>
                        <a:pt x="84" y="110"/>
                      </a:lnTo>
                      <a:lnTo>
                        <a:pt x="68" y="110"/>
                      </a:lnTo>
                      <a:lnTo>
                        <a:pt x="68" y="58"/>
                      </a:lnTo>
                      <a:lnTo>
                        <a:pt x="14" y="58"/>
                      </a:lnTo>
                      <a:lnTo>
                        <a:pt x="14" y="110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67" name="Freeform 87"/>
                <p:cNvSpPr>
                  <a:spLocks noEditPoints="1"/>
                </p:cNvSpPr>
                <p:nvPr/>
              </p:nvSpPr>
              <p:spPr bwMode="auto">
                <a:xfrm>
                  <a:off x="3230" y="3126"/>
                  <a:ext cx="70" cy="82"/>
                </a:xfrm>
                <a:custGeom>
                  <a:avLst/>
                  <a:gdLst>
                    <a:gd name="T0" fmla="*/ 54 w 70"/>
                    <a:gd name="T1" fmla="*/ 32 h 82"/>
                    <a:gd name="T2" fmla="*/ 54 w 70"/>
                    <a:gd name="T3" fmla="*/ 26 h 82"/>
                    <a:gd name="T4" fmla="*/ 54 w 70"/>
                    <a:gd name="T5" fmla="*/ 22 h 82"/>
                    <a:gd name="T6" fmla="*/ 50 w 70"/>
                    <a:gd name="T7" fmla="*/ 16 h 82"/>
                    <a:gd name="T8" fmla="*/ 48 w 70"/>
                    <a:gd name="T9" fmla="*/ 14 h 82"/>
                    <a:gd name="T10" fmla="*/ 42 w 70"/>
                    <a:gd name="T11" fmla="*/ 12 h 82"/>
                    <a:gd name="T12" fmla="*/ 36 w 70"/>
                    <a:gd name="T13" fmla="*/ 10 h 82"/>
                    <a:gd name="T14" fmla="*/ 32 w 70"/>
                    <a:gd name="T15" fmla="*/ 12 h 82"/>
                    <a:gd name="T16" fmla="*/ 26 w 70"/>
                    <a:gd name="T17" fmla="*/ 12 h 82"/>
                    <a:gd name="T18" fmla="*/ 22 w 70"/>
                    <a:gd name="T19" fmla="*/ 16 h 82"/>
                    <a:gd name="T20" fmla="*/ 20 w 70"/>
                    <a:gd name="T21" fmla="*/ 20 h 82"/>
                    <a:gd name="T22" fmla="*/ 18 w 70"/>
                    <a:gd name="T23" fmla="*/ 26 h 82"/>
                    <a:gd name="T24" fmla="*/ 16 w 70"/>
                    <a:gd name="T25" fmla="*/ 32 h 82"/>
                    <a:gd name="T26" fmla="*/ 54 w 70"/>
                    <a:gd name="T27" fmla="*/ 32 h 82"/>
                    <a:gd name="T28" fmla="*/ 68 w 70"/>
                    <a:gd name="T29" fmla="*/ 68 h 82"/>
                    <a:gd name="T30" fmla="*/ 68 w 70"/>
                    <a:gd name="T31" fmla="*/ 78 h 82"/>
                    <a:gd name="T32" fmla="*/ 54 w 70"/>
                    <a:gd name="T33" fmla="*/ 82 h 82"/>
                    <a:gd name="T34" fmla="*/ 42 w 70"/>
                    <a:gd name="T35" fmla="*/ 82 h 82"/>
                    <a:gd name="T36" fmla="*/ 32 w 70"/>
                    <a:gd name="T37" fmla="*/ 82 h 82"/>
                    <a:gd name="T38" fmla="*/ 24 w 70"/>
                    <a:gd name="T39" fmla="*/ 80 h 82"/>
                    <a:gd name="T40" fmla="*/ 18 w 70"/>
                    <a:gd name="T41" fmla="*/ 76 h 82"/>
                    <a:gd name="T42" fmla="*/ 12 w 70"/>
                    <a:gd name="T43" fmla="*/ 72 h 82"/>
                    <a:gd name="T44" fmla="*/ 8 w 70"/>
                    <a:gd name="T45" fmla="*/ 66 h 82"/>
                    <a:gd name="T46" fmla="*/ 4 w 70"/>
                    <a:gd name="T47" fmla="*/ 58 h 82"/>
                    <a:gd name="T48" fmla="*/ 2 w 70"/>
                    <a:gd name="T49" fmla="*/ 50 h 82"/>
                    <a:gd name="T50" fmla="*/ 0 w 70"/>
                    <a:gd name="T51" fmla="*/ 40 h 82"/>
                    <a:gd name="T52" fmla="*/ 2 w 70"/>
                    <a:gd name="T53" fmla="*/ 28 h 82"/>
                    <a:gd name="T54" fmla="*/ 6 w 70"/>
                    <a:gd name="T55" fmla="*/ 20 h 82"/>
                    <a:gd name="T56" fmla="*/ 10 w 70"/>
                    <a:gd name="T57" fmla="*/ 10 h 82"/>
                    <a:gd name="T58" fmla="*/ 16 w 70"/>
                    <a:gd name="T59" fmla="*/ 6 h 82"/>
                    <a:gd name="T60" fmla="*/ 22 w 70"/>
                    <a:gd name="T61" fmla="*/ 2 h 82"/>
                    <a:gd name="T62" fmla="*/ 30 w 70"/>
                    <a:gd name="T63" fmla="*/ 0 h 82"/>
                    <a:gd name="T64" fmla="*/ 36 w 70"/>
                    <a:gd name="T65" fmla="*/ 0 h 82"/>
                    <a:gd name="T66" fmla="*/ 46 w 70"/>
                    <a:gd name="T67" fmla="*/ 0 h 82"/>
                    <a:gd name="T68" fmla="*/ 54 w 70"/>
                    <a:gd name="T69" fmla="*/ 4 h 82"/>
                    <a:gd name="T70" fmla="*/ 60 w 70"/>
                    <a:gd name="T71" fmla="*/ 8 h 82"/>
                    <a:gd name="T72" fmla="*/ 64 w 70"/>
                    <a:gd name="T73" fmla="*/ 14 h 82"/>
                    <a:gd name="T74" fmla="*/ 66 w 70"/>
                    <a:gd name="T75" fmla="*/ 20 h 82"/>
                    <a:gd name="T76" fmla="*/ 68 w 70"/>
                    <a:gd name="T77" fmla="*/ 30 h 82"/>
                    <a:gd name="T78" fmla="*/ 70 w 70"/>
                    <a:gd name="T79" fmla="*/ 40 h 82"/>
                    <a:gd name="T80" fmla="*/ 70 w 70"/>
                    <a:gd name="T81" fmla="*/ 44 h 82"/>
                    <a:gd name="T82" fmla="*/ 16 w 70"/>
                    <a:gd name="T83" fmla="*/ 44 h 82"/>
                    <a:gd name="T84" fmla="*/ 18 w 70"/>
                    <a:gd name="T85" fmla="*/ 52 h 82"/>
                    <a:gd name="T86" fmla="*/ 20 w 70"/>
                    <a:gd name="T87" fmla="*/ 56 h 82"/>
                    <a:gd name="T88" fmla="*/ 24 w 70"/>
                    <a:gd name="T89" fmla="*/ 64 h 82"/>
                    <a:gd name="T90" fmla="*/ 28 w 70"/>
                    <a:gd name="T91" fmla="*/ 68 h 82"/>
                    <a:gd name="T92" fmla="*/ 36 w 70"/>
                    <a:gd name="T93" fmla="*/ 70 h 82"/>
                    <a:gd name="T94" fmla="*/ 44 w 70"/>
                    <a:gd name="T95" fmla="*/ 72 h 82"/>
                    <a:gd name="T96" fmla="*/ 56 w 70"/>
                    <a:gd name="T97" fmla="*/ 70 h 82"/>
                    <a:gd name="T98" fmla="*/ 68 w 70"/>
                    <a:gd name="T99" fmla="*/ 68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70" h="82">
                      <a:moveTo>
                        <a:pt x="54" y="32"/>
                      </a:moveTo>
                      <a:lnTo>
                        <a:pt x="54" y="26"/>
                      </a:lnTo>
                      <a:lnTo>
                        <a:pt x="54" y="22"/>
                      </a:lnTo>
                      <a:lnTo>
                        <a:pt x="50" y="16"/>
                      </a:lnTo>
                      <a:lnTo>
                        <a:pt x="48" y="14"/>
                      </a:lnTo>
                      <a:lnTo>
                        <a:pt x="42" y="12"/>
                      </a:lnTo>
                      <a:lnTo>
                        <a:pt x="36" y="10"/>
                      </a:lnTo>
                      <a:lnTo>
                        <a:pt x="32" y="12"/>
                      </a:lnTo>
                      <a:lnTo>
                        <a:pt x="26" y="12"/>
                      </a:lnTo>
                      <a:lnTo>
                        <a:pt x="22" y="16"/>
                      </a:lnTo>
                      <a:lnTo>
                        <a:pt x="20" y="20"/>
                      </a:lnTo>
                      <a:lnTo>
                        <a:pt x="18" y="26"/>
                      </a:lnTo>
                      <a:lnTo>
                        <a:pt x="16" y="32"/>
                      </a:lnTo>
                      <a:lnTo>
                        <a:pt x="54" y="32"/>
                      </a:lnTo>
                      <a:close/>
                      <a:moveTo>
                        <a:pt x="68" y="68"/>
                      </a:moveTo>
                      <a:lnTo>
                        <a:pt x="68" y="78"/>
                      </a:lnTo>
                      <a:lnTo>
                        <a:pt x="54" y="82"/>
                      </a:lnTo>
                      <a:lnTo>
                        <a:pt x="42" y="82"/>
                      </a:lnTo>
                      <a:lnTo>
                        <a:pt x="32" y="82"/>
                      </a:lnTo>
                      <a:lnTo>
                        <a:pt x="24" y="80"/>
                      </a:lnTo>
                      <a:lnTo>
                        <a:pt x="18" y="76"/>
                      </a:lnTo>
                      <a:lnTo>
                        <a:pt x="12" y="72"/>
                      </a:lnTo>
                      <a:lnTo>
                        <a:pt x="8" y="66"/>
                      </a:lnTo>
                      <a:lnTo>
                        <a:pt x="4" y="58"/>
                      </a:lnTo>
                      <a:lnTo>
                        <a:pt x="2" y="50"/>
                      </a:lnTo>
                      <a:lnTo>
                        <a:pt x="0" y="40"/>
                      </a:lnTo>
                      <a:lnTo>
                        <a:pt x="2" y="28"/>
                      </a:lnTo>
                      <a:lnTo>
                        <a:pt x="6" y="20"/>
                      </a:lnTo>
                      <a:lnTo>
                        <a:pt x="10" y="10"/>
                      </a:lnTo>
                      <a:lnTo>
                        <a:pt x="16" y="6"/>
                      </a:lnTo>
                      <a:lnTo>
                        <a:pt x="22" y="2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46" y="0"/>
                      </a:lnTo>
                      <a:lnTo>
                        <a:pt x="54" y="4"/>
                      </a:lnTo>
                      <a:lnTo>
                        <a:pt x="60" y="8"/>
                      </a:lnTo>
                      <a:lnTo>
                        <a:pt x="64" y="14"/>
                      </a:lnTo>
                      <a:lnTo>
                        <a:pt x="66" y="20"/>
                      </a:lnTo>
                      <a:lnTo>
                        <a:pt x="68" y="30"/>
                      </a:lnTo>
                      <a:lnTo>
                        <a:pt x="70" y="40"/>
                      </a:lnTo>
                      <a:lnTo>
                        <a:pt x="70" y="44"/>
                      </a:lnTo>
                      <a:lnTo>
                        <a:pt x="16" y="44"/>
                      </a:lnTo>
                      <a:lnTo>
                        <a:pt x="18" y="52"/>
                      </a:lnTo>
                      <a:lnTo>
                        <a:pt x="20" y="56"/>
                      </a:lnTo>
                      <a:lnTo>
                        <a:pt x="24" y="64"/>
                      </a:lnTo>
                      <a:lnTo>
                        <a:pt x="28" y="68"/>
                      </a:lnTo>
                      <a:lnTo>
                        <a:pt x="36" y="70"/>
                      </a:lnTo>
                      <a:lnTo>
                        <a:pt x="44" y="72"/>
                      </a:lnTo>
                      <a:lnTo>
                        <a:pt x="56" y="70"/>
                      </a:lnTo>
                      <a:lnTo>
                        <a:pt x="68" y="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68" name="Freeform 88"/>
                <p:cNvSpPr>
                  <a:spLocks noEditPoints="1"/>
                </p:cNvSpPr>
                <p:nvPr/>
              </p:nvSpPr>
              <p:spPr bwMode="auto">
                <a:xfrm>
                  <a:off x="3314" y="3126"/>
                  <a:ext cx="74" cy="82"/>
                </a:xfrm>
                <a:custGeom>
                  <a:avLst/>
                  <a:gdLst>
                    <a:gd name="T0" fmla="*/ 50 w 74"/>
                    <a:gd name="T1" fmla="*/ 70 h 82"/>
                    <a:gd name="T2" fmla="*/ 40 w 74"/>
                    <a:gd name="T3" fmla="*/ 78 h 82"/>
                    <a:gd name="T4" fmla="*/ 32 w 74"/>
                    <a:gd name="T5" fmla="*/ 82 h 82"/>
                    <a:gd name="T6" fmla="*/ 24 w 74"/>
                    <a:gd name="T7" fmla="*/ 82 h 82"/>
                    <a:gd name="T8" fmla="*/ 18 w 74"/>
                    <a:gd name="T9" fmla="*/ 82 h 82"/>
                    <a:gd name="T10" fmla="*/ 12 w 74"/>
                    <a:gd name="T11" fmla="*/ 80 h 82"/>
                    <a:gd name="T12" fmla="*/ 6 w 74"/>
                    <a:gd name="T13" fmla="*/ 76 h 82"/>
                    <a:gd name="T14" fmla="*/ 4 w 74"/>
                    <a:gd name="T15" fmla="*/ 72 h 82"/>
                    <a:gd name="T16" fmla="*/ 0 w 74"/>
                    <a:gd name="T17" fmla="*/ 68 h 82"/>
                    <a:gd name="T18" fmla="*/ 0 w 74"/>
                    <a:gd name="T19" fmla="*/ 62 h 82"/>
                    <a:gd name="T20" fmla="*/ 6 w 74"/>
                    <a:gd name="T21" fmla="*/ 46 h 82"/>
                    <a:gd name="T22" fmla="*/ 20 w 74"/>
                    <a:gd name="T23" fmla="*/ 38 h 82"/>
                    <a:gd name="T24" fmla="*/ 44 w 74"/>
                    <a:gd name="T25" fmla="*/ 34 h 82"/>
                    <a:gd name="T26" fmla="*/ 48 w 74"/>
                    <a:gd name="T27" fmla="*/ 34 h 82"/>
                    <a:gd name="T28" fmla="*/ 48 w 74"/>
                    <a:gd name="T29" fmla="*/ 24 h 82"/>
                    <a:gd name="T30" fmla="*/ 46 w 74"/>
                    <a:gd name="T31" fmla="*/ 18 h 82"/>
                    <a:gd name="T32" fmla="*/ 44 w 74"/>
                    <a:gd name="T33" fmla="*/ 14 h 82"/>
                    <a:gd name="T34" fmla="*/ 40 w 74"/>
                    <a:gd name="T35" fmla="*/ 12 h 82"/>
                    <a:gd name="T36" fmla="*/ 32 w 74"/>
                    <a:gd name="T37" fmla="*/ 10 h 82"/>
                    <a:gd name="T38" fmla="*/ 24 w 74"/>
                    <a:gd name="T39" fmla="*/ 12 h 82"/>
                    <a:gd name="T40" fmla="*/ 16 w 74"/>
                    <a:gd name="T41" fmla="*/ 14 h 82"/>
                    <a:gd name="T42" fmla="*/ 8 w 74"/>
                    <a:gd name="T43" fmla="*/ 18 h 82"/>
                    <a:gd name="T44" fmla="*/ 8 w 74"/>
                    <a:gd name="T45" fmla="*/ 6 h 82"/>
                    <a:gd name="T46" fmla="*/ 16 w 74"/>
                    <a:gd name="T47" fmla="*/ 2 h 82"/>
                    <a:gd name="T48" fmla="*/ 26 w 74"/>
                    <a:gd name="T49" fmla="*/ 0 h 82"/>
                    <a:gd name="T50" fmla="*/ 36 w 74"/>
                    <a:gd name="T51" fmla="*/ 0 h 82"/>
                    <a:gd name="T52" fmla="*/ 44 w 74"/>
                    <a:gd name="T53" fmla="*/ 0 h 82"/>
                    <a:gd name="T54" fmla="*/ 50 w 74"/>
                    <a:gd name="T55" fmla="*/ 2 h 82"/>
                    <a:gd name="T56" fmla="*/ 56 w 74"/>
                    <a:gd name="T57" fmla="*/ 6 h 82"/>
                    <a:gd name="T58" fmla="*/ 60 w 74"/>
                    <a:gd name="T59" fmla="*/ 10 h 82"/>
                    <a:gd name="T60" fmla="*/ 62 w 74"/>
                    <a:gd name="T61" fmla="*/ 16 h 82"/>
                    <a:gd name="T62" fmla="*/ 62 w 74"/>
                    <a:gd name="T63" fmla="*/ 24 h 82"/>
                    <a:gd name="T64" fmla="*/ 62 w 74"/>
                    <a:gd name="T65" fmla="*/ 60 h 82"/>
                    <a:gd name="T66" fmla="*/ 62 w 74"/>
                    <a:gd name="T67" fmla="*/ 66 h 82"/>
                    <a:gd name="T68" fmla="*/ 64 w 74"/>
                    <a:gd name="T69" fmla="*/ 70 h 82"/>
                    <a:gd name="T70" fmla="*/ 66 w 74"/>
                    <a:gd name="T71" fmla="*/ 72 h 82"/>
                    <a:gd name="T72" fmla="*/ 70 w 74"/>
                    <a:gd name="T73" fmla="*/ 72 h 82"/>
                    <a:gd name="T74" fmla="*/ 70 w 74"/>
                    <a:gd name="T75" fmla="*/ 72 h 82"/>
                    <a:gd name="T76" fmla="*/ 72 w 74"/>
                    <a:gd name="T77" fmla="*/ 72 h 82"/>
                    <a:gd name="T78" fmla="*/ 74 w 74"/>
                    <a:gd name="T79" fmla="*/ 80 h 82"/>
                    <a:gd name="T80" fmla="*/ 68 w 74"/>
                    <a:gd name="T81" fmla="*/ 82 h 82"/>
                    <a:gd name="T82" fmla="*/ 62 w 74"/>
                    <a:gd name="T83" fmla="*/ 82 h 82"/>
                    <a:gd name="T84" fmla="*/ 58 w 74"/>
                    <a:gd name="T85" fmla="*/ 82 h 82"/>
                    <a:gd name="T86" fmla="*/ 54 w 74"/>
                    <a:gd name="T87" fmla="*/ 80 h 82"/>
                    <a:gd name="T88" fmla="*/ 52 w 74"/>
                    <a:gd name="T89" fmla="*/ 76 h 82"/>
                    <a:gd name="T90" fmla="*/ 50 w 74"/>
                    <a:gd name="T91" fmla="*/ 70 h 82"/>
                    <a:gd name="T92" fmla="*/ 48 w 74"/>
                    <a:gd name="T93" fmla="*/ 64 h 82"/>
                    <a:gd name="T94" fmla="*/ 48 w 74"/>
                    <a:gd name="T95" fmla="*/ 42 h 82"/>
                    <a:gd name="T96" fmla="*/ 44 w 74"/>
                    <a:gd name="T97" fmla="*/ 42 h 82"/>
                    <a:gd name="T98" fmla="*/ 38 w 74"/>
                    <a:gd name="T99" fmla="*/ 42 h 82"/>
                    <a:gd name="T100" fmla="*/ 34 w 74"/>
                    <a:gd name="T101" fmla="*/ 44 h 82"/>
                    <a:gd name="T102" fmla="*/ 26 w 74"/>
                    <a:gd name="T103" fmla="*/ 46 h 82"/>
                    <a:gd name="T104" fmla="*/ 20 w 74"/>
                    <a:gd name="T105" fmla="*/ 48 h 82"/>
                    <a:gd name="T106" fmla="*/ 16 w 74"/>
                    <a:gd name="T107" fmla="*/ 52 h 82"/>
                    <a:gd name="T108" fmla="*/ 16 w 74"/>
                    <a:gd name="T109" fmla="*/ 58 h 82"/>
                    <a:gd name="T110" fmla="*/ 16 w 74"/>
                    <a:gd name="T111" fmla="*/ 64 h 82"/>
                    <a:gd name="T112" fmla="*/ 18 w 74"/>
                    <a:gd name="T113" fmla="*/ 68 h 82"/>
                    <a:gd name="T114" fmla="*/ 22 w 74"/>
                    <a:gd name="T115" fmla="*/ 70 h 82"/>
                    <a:gd name="T116" fmla="*/ 28 w 74"/>
                    <a:gd name="T117" fmla="*/ 72 h 82"/>
                    <a:gd name="T118" fmla="*/ 34 w 74"/>
                    <a:gd name="T119" fmla="*/ 70 h 82"/>
                    <a:gd name="T120" fmla="*/ 42 w 74"/>
                    <a:gd name="T121" fmla="*/ 68 h 82"/>
                    <a:gd name="T122" fmla="*/ 48 w 74"/>
                    <a:gd name="T123" fmla="*/ 6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4" h="82">
                      <a:moveTo>
                        <a:pt x="50" y="70"/>
                      </a:moveTo>
                      <a:lnTo>
                        <a:pt x="40" y="78"/>
                      </a:lnTo>
                      <a:lnTo>
                        <a:pt x="32" y="82"/>
                      </a:lnTo>
                      <a:lnTo>
                        <a:pt x="24" y="82"/>
                      </a:lnTo>
                      <a:lnTo>
                        <a:pt x="18" y="82"/>
                      </a:lnTo>
                      <a:lnTo>
                        <a:pt x="12" y="80"/>
                      </a:lnTo>
                      <a:lnTo>
                        <a:pt x="6" y="76"/>
                      </a:lnTo>
                      <a:lnTo>
                        <a:pt x="4" y="72"/>
                      </a:lnTo>
                      <a:lnTo>
                        <a:pt x="0" y="68"/>
                      </a:lnTo>
                      <a:lnTo>
                        <a:pt x="0" y="62"/>
                      </a:lnTo>
                      <a:lnTo>
                        <a:pt x="6" y="46"/>
                      </a:lnTo>
                      <a:lnTo>
                        <a:pt x="20" y="38"/>
                      </a:lnTo>
                      <a:lnTo>
                        <a:pt x="44" y="34"/>
                      </a:lnTo>
                      <a:lnTo>
                        <a:pt x="48" y="34"/>
                      </a:lnTo>
                      <a:lnTo>
                        <a:pt x="48" y="24"/>
                      </a:lnTo>
                      <a:lnTo>
                        <a:pt x="46" y="18"/>
                      </a:lnTo>
                      <a:lnTo>
                        <a:pt x="44" y="14"/>
                      </a:lnTo>
                      <a:lnTo>
                        <a:pt x="40" y="12"/>
                      </a:lnTo>
                      <a:lnTo>
                        <a:pt x="32" y="10"/>
                      </a:lnTo>
                      <a:lnTo>
                        <a:pt x="24" y="12"/>
                      </a:lnTo>
                      <a:lnTo>
                        <a:pt x="16" y="14"/>
                      </a:lnTo>
                      <a:lnTo>
                        <a:pt x="8" y="18"/>
                      </a:lnTo>
                      <a:lnTo>
                        <a:pt x="8" y="6"/>
                      </a:lnTo>
                      <a:lnTo>
                        <a:pt x="16" y="2"/>
                      </a:lnTo>
                      <a:lnTo>
                        <a:pt x="26" y="0"/>
                      </a:lnTo>
                      <a:lnTo>
                        <a:pt x="36" y="0"/>
                      </a:lnTo>
                      <a:lnTo>
                        <a:pt x="44" y="0"/>
                      </a:lnTo>
                      <a:lnTo>
                        <a:pt x="50" y="2"/>
                      </a:lnTo>
                      <a:lnTo>
                        <a:pt x="56" y="6"/>
                      </a:lnTo>
                      <a:lnTo>
                        <a:pt x="60" y="10"/>
                      </a:lnTo>
                      <a:lnTo>
                        <a:pt x="62" y="16"/>
                      </a:lnTo>
                      <a:lnTo>
                        <a:pt x="62" y="24"/>
                      </a:lnTo>
                      <a:lnTo>
                        <a:pt x="62" y="60"/>
                      </a:lnTo>
                      <a:lnTo>
                        <a:pt x="62" y="66"/>
                      </a:lnTo>
                      <a:lnTo>
                        <a:pt x="64" y="70"/>
                      </a:lnTo>
                      <a:lnTo>
                        <a:pt x="66" y="72"/>
                      </a:lnTo>
                      <a:lnTo>
                        <a:pt x="70" y="72"/>
                      </a:lnTo>
                      <a:lnTo>
                        <a:pt x="70" y="72"/>
                      </a:lnTo>
                      <a:lnTo>
                        <a:pt x="72" y="72"/>
                      </a:lnTo>
                      <a:lnTo>
                        <a:pt x="74" y="80"/>
                      </a:lnTo>
                      <a:lnTo>
                        <a:pt x="68" y="82"/>
                      </a:lnTo>
                      <a:lnTo>
                        <a:pt x="62" y="82"/>
                      </a:lnTo>
                      <a:lnTo>
                        <a:pt x="58" y="82"/>
                      </a:lnTo>
                      <a:lnTo>
                        <a:pt x="54" y="80"/>
                      </a:lnTo>
                      <a:lnTo>
                        <a:pt x="52" y="76"/>
                      </a:lnTo>
                      <a:lnTo>
                        <a:pt x="50" y="70"/>
                      </a:lnTo>
                      <a:close/>
                      <a:moveTo>
                        <a:pt x="48" y="64"/>
                      </a:moveTo>
                      <a:lnTo>
                        <a:pt x="48" y="42"/>
                      </a:lnTo>
                      <a:lnTo>
                        <a:pt x="44" y="42"/>
                      </a:lnTo>
                      <a:lnTo>
                        <a:pt x="38" y="42"/>
                      </a:lnTo>
                      <a:lnTo>
                        <a:pt x="34" y="44"/>
                      </a:lnTo>
                      <a:lnTo>
                        <a:pt x="26" y="46"/>
                      </a:lnTo>
                      <a:lnTo>
                        <a:pt x="20" y="48"/>
                      </a:lnTo>
                      <a:lnTo>
                        <a:pt x="16" y="52"/>
                      </a:lnTo>
                      <a:lnTo>
                        <a:pt x="16" y="58"/>
                      </a:lnTo>
                      <a:lnTo>
                        <a:pt x="16" y="64"/>
                      </a:lnTo>
                      <a:lnTo>
                        <a:pt x="18" y="68"/>
                      </a:lnTo>
                      <a:lnTo>
                        <a:pt x="22" y="70"/>
                      </a:lnTo>
                      <a:lnTo>
                        <a:pt x="28" y="72"/>
                      </a:lnTo>
                      <a:lnTo>
                        <a:pt x="34" y="70"/>
                      </a:lnTo>
                      <a:lnTo>
                        <a:pt x="42" y="68"/>
                      </a:lnTo>
                      <a:lnTo>
                        <a:pt x="48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69" name="Freeform 89"/>
                <p:cNvSpPr>
                  <a:spLocks/>
                </p:cNvSpPr>
                <p:nvPr/>
              </p:nvSpPr>
              <p:spPr bwMode="auto">
                <a:xfrm>
                  <a:off x="3394" y="3128"/>
                  <a:ext cx="72" cy="80"/>
                </a:xfrm>
                <a:custGeom>
                  <a:avLst/>
                  <a:gdLst>
                    <a:gd name="T0" fmla="*/ 28 w 72"/>
                    <a:gd name="T1" fmla="*/ 80 h 80"/>
                    <a:gd name="T2" fmla="*/ 0 w 72"/>
                    <a:gd name="T3" fmla="*/ 0 h 80"/>
                    <a:gd name="T4" fmla="*/ 14 w 72"/>
                    <a:gd name="T5" fmla="*/ 0 h 80"/>
                    <a:gd name="T6" fmla="*/ 36 w 72"/>
                    <a:gd name="T7" fmla="*/ 62 h 80"/>
                    <a:gd name="T8" fmla="*/ 58 w 72"/>
                    <a:gd name="T9" fmla="*/ 0 h 80"/>
                    <a:gd name="T10" fmla="*/ 72 w 72"/>
                    <a:gd name="T11" fmla="*/ 0 h 80"/>
                    <a:gd name="T12" fmla="*/ 42 w 72"/>
                    <a:gd name="T13" fmla="*/ 80 h 80"/>
                    <a:gd name="T14" fmla="*/ 28 w 72"/>
                    <a:gd name="T15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2" h="80">
                      <a:moveTo>
                        <a:pt x="28" y="80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36" y="62"/>
                      </a:lnTo>
                      <a:lnTo>
                        <a:pt x="58" y="0"/>
                      </a:lnTo>
                      <a:lnTo>
                        <a:pt x="72" y="0"/>
                      </a:lnTo>
                      <a:lnTo>
                        <a:pt x="42" y="80"/>
                      </a:lnTo>
                      <a:lnTo>
                        <a:pt x="28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70" name="Freeform 90"/>
                <p:cNvSpPr>
                  <a:spLocks/>
                </p:cNvSpPr>
                <p:nvPr/>
              </p:nvSpPr>
              <p:spPr bwMode="auto">
                <a:xfrm>
                  <a:off x="3468" y="3128"/>
                  <a:ext cx="72" cy="108"/>
                </a:xfrm>
                <a:custGeom>
                  <a:avLst/>
                  <a:gdLst>
                    <a:gd name="T0" fmla="*/ 28 w 72"/>
                    <a:gd name="T1" fmla="*/ 80 h 108"/>
                    <a:gd name="T2" fmla="*/ 0 w 72"/>
                    <a:gd name="T3" fmla="*/ 0 h 108"/>
                    <a:gd name="T4" fmla="*/ 14 w 72"/>
                    <a:gd name="T5" fmla="*/ 0 h 108"/>
                    <a:gd name="T6" fmla="*/ 36 w 72"/>
                    <a:gd name="T7" fmla="*/ 60 h 108"/>
                    <a:gd name="T8" fmla="*/ 60 w 72"/>
                    <a:gd name="T9" fmla="*/ 0 h 108"/>
                    <a:gd name="T10" fmla="*/ 72 w 72"/>
                    <a:gd name="T11" fmla="*/ 0 h 108"/>
                    <a:gd name="T12" fmla="*/ 30 w 72"/>
                    <a:gd name="T13" fmla="*/ 108 h 108"/>
                    <a:gd name="T14" fmla="*/ 16 w 72"/>
                    <a:gd name="T15" fmla="*/ 108 h 108"/>
                    <a:gd name="T16" fmla="*/ 28 w 72"/>
                    <a:gd name="T17" fmla="*/ 80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2" h="108">
                      <a:moveTo>
                        <a:pt x="28" y="80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36" y="60"/>
                      </a:lnTo>
                      <a:lnTo>
                        <a:pt x="60" y="0"/>
                      </a:lnTo>
                      <a:lnTo>
                        <a:pt x="72" y="0"/>
                      </a:lnTo>
                      <a:lnTo>
                        <a:pt x="30" y="108"/>
                      </a:lnTo>
                      <a:lnTo>
                        <a:pt x="16" y="108"/>
                      </a:lnTo>
                      <a:lnTo>
                        <a:pt x="28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71" name="Freeform 91"/>
                <p:cNvSpPr>
                  <a:spLocks/>
                </p:cNvSpPr>
                <p:nvPr/>
              </p:nvSpPr>
              <p:spPr bwMode="auto">
                <a:xfrm>
                  <a:off x="3130" y="3272"/>
                  <a:ext cx="100" cy="108"/>
                </a:xfrm>
                <a:custGeom>
                  <a:avLst/>
                  <a:gdLst>
                    <a:gd name="T0" fmla="*/ 0 w 100"/>
                    <a:gd name="T1" fmla="*/ 108 h 108"/>
                    <a:gd name="T2" fmla="*/ 0 w 100"/>
                    <a:gd name="T3" fmla="*/ 0 h 108"/>
                    <a:gd name="T4" fmla="*/ 20 w 100"/>
                    <a:gd name="T5" fmla="*/ 0 h 108"/>
                    <a:gd name="T6" fmla="*/ 50 w 100"/>
                    <a:gd name="T7" fmla="*/ 84 h 108"/>
                    <a:gd name="T8" fmla="*/ 80 w 100"/>
                    <a:gd name="T9" fmla="*/ 0 h 108"/>
                    <a:gd name="T10" fmla="*/ 100 w 100"/>
                    <a:gd name="T11" fmla="*/ 0 h 108"/>
                    <a:gd name="T12" fmla="*/ 100 w 100"/>
                    <a:gd name="T13" fmla="*/ 108 h 108"/>
                    <a:gd name="T14" fmla="*/ 86 w 100"/>
                    <a:gd name="T15" fmla="*/ 108 h 108"/>
                    <a:gd name="T16" fmla="*/ 86 w 100"/>
                    <a:gd name="T17" fmla="*/ 20 h 108"/>
                    <a:gd name="T18" fmla="*/ 56 w 100"/>
                    <a:gd name="T19" fmla="*/ 100 h 108"/>
                    <a:gd name="T20" fmla="*/ 42 w 100"/>
                    <a:gd name="T21" fmla="*/ 100 h 108"/>
                    <a:gd name="T22" fmla="*/ 12 w 100"/>
                    <a:gd name="T23" fmla="*/ 20 h 108"/>
                    <a:gd name="T24" fmla="*/ 12 w 100"/>
                    <a:gd name="T25" fmla="*/ 108 h 108"/>
                    <a:gd name="T26" fmla="*/ 0 w 100"/>
                    <a:gd name="T27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00" h="108">
                      <a:moveTo>
                        <a:pt x="0" y="108"/>
                      </a:moveTo>
                      <a:lnTo>
                        <a:pt x="0" y="0"/>
                      </a:lnTo>
                      <a:lnTo>
                        <a:pt x="20" y="0"/>
                      </a:lnTo>
                      <a:lnTo>
                        <a:pt x="50" y="84"/>
                      </a:lnTo>
                      <a:lnTo>
                        <a:pt x="80" y="0"/>
                      </a:lnTo>
                      <a:lnTo>
                        <a:pt x="100" y="0"/>
                      </a:lnTo>
                      <a:lnTo>
                        <a:pt x="100" y="108"/>
                      </a:lnTo>
                      <a:lnTo>
                        <a:pt x="86" y="108"/>
                      </a:lnTo>
                      <a:lnTo>
                        <a:pt x="86" y="20"/>
                      </a:lnTo>
                      <a:lnTo>
                        <a:pt x="56" y="100"/>
                      </a:lnTo>
                      <a:lnTo>
                        <a:pt x="42" y="100"/>
                      </a:lnTo>
                      <a:lnTo>
                        <a:pt x="12" y="20"/>
                      </a:lnTo>
                      <a:lnTo>
                        <a:pt x="12" y="108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72" name="Freeform 92"/>
                <p:cNvSpPr>
                  <a:spLocks noEditPoints="1"/>
                </p:cNvSpPr>
                <p:nvPr/>
              </p:nvSpPr>
              <p:spPr bwMode="auto">
                <a:xfrm>
                  <a:off x="3246" y="3298"/>
                  <a:ext cx="68" cy="84"/>
                </a:xfrm>
                <a:custGeom>
                  <a:avLst/>
                  <a:gdLst>
                    <a:gd name="T0" fmla="*/ 54 w 68"/>
                    <a:gd name="T1" fmla="*/ 34 h 84"/>
                    <a:gd name="T2" fmla="*/ 54 w 68"/>
                    <a:gd name="T3" fmla="*/ 28 h 84"/>
                    <a:gd name="T4" fmla="*/ 52 w 68"/>
                    <a:gd name="T5" fmla="*/ 22 h 84"/>
                    <a:gd name="T6" fmla="*/ 50 w 68"/>
                    <a:gd name="T7" fmla="*/ 18 h 84"/>
                    <a:gd name="T8" fmla="*/ 46 w 68"/>
                    <a:gd name="T9" fmla="*/ 14 h 84"/>
                    <a:gd name="T10" fmla="*/ 42 w 68"/>
                    <a:gd name="T11" fmla="*/ 12 h 84"/>
                    <a:gd name="T12" fmla="*/ 36 w 68"/>
                    <a:gd name="T13" fmla="*/ 12 h 84"/>
                    <a:gd name="T14" fmla="*/ 30 w 68"/>
                    <a:gd name="T15" fmla="*/ 12 h 84"/>
                    <a:gd name="T16" fmla="*/ 26 w 68"/>
                    <a:gd name="T17" fmla="*/ 14 h 84"/>
                    <a:gd name="T18" fmla="*/ 22 w 68"/>
                    <a:gd name="T19" fmla="*/ 16 h 84"/>
                    <a:gd name="T20" fmla="*/ 20 w 68"/>
                    <a:gd name="T21" fmla="*/ 20 h 84"/>
                    <a:gd name="T22" fmla="*/ 18 w 68"/>
                    <a:gd name="T23" fmla="*/ 26 h 84"/>
                    <a:gd name="T24" fmla="*/ 16 w 68"/>
                    <a:gd name="T25" fmla="*/ 34 h 84"/>
                    <a:gd name="T26" fmla="*/ 54 w 68"/>
                    <a:gd name="T27" fmla="*/ 34 h 84"/>
                    <a:gd name="T28" fmla="*/ 68 w 68"/>
                    <a:gd name="T29" fmla="*/ 68 h 84"/>
                    <a:gd name="T30" fmla="*/ 68 w 68"/>
                    <a:gd name="T31" fmla="*/ 80 h 84"/>
                    <a:gd name="T32" fmla="*/ 54 w 68"/>
                    <a:gd name="T33" fmla="*/ 82 h 84"/>
                    <a:gd name="T34" fmla="*/ 40 w 68"/>
                    <a:gd name="T35" fmla="*/ 84 h 84"/>
                    <a:gd name="T36" fmla="*/ 32 w 68"/>
                    <a:gd name="T37" fmla="*/ 82 h 84"/>
                    <a:gd name="T38" fmla="*/ 24 w 68"/>
                    <a:gd name="T39" fmla="*/ 80 h 84"/>
                    <a:gd name="T40" fmla="*/ 18 w 68"/>
                    <a:gd name="T41" fmla="*/ 78 h 84"/>
                    <a:gd name="T42" fmla="*/ 12 w 68"/>
                    <a:gd name="T43" fmla="*/ 72 h 84"/>
                    <a:gd name="T44" fmla="*/ 6 w 68"/>
                    <a:gd name="T45" fmla="*/ 66 h 84"/>
                    <a:gd name="T46" fmla="*/ 4 w 68"/>
                    <a:gd name="T47" fmla="*/ 58 h 84"/>
                    <a:gd name="T48" fmla="*/ 0 w 68"/>
                    <a:gd name="T49" fmla="*/ 50 h 84"/>
                    <a:gd name="T50" fmla="*/ 0 w 68"/>
                    <a:gd name="T51" fmla="*/ 42 h 84"/>
                    <a:gd name="T52" fmla="*/ 2 w 68"/>
                    <a:gd name="T53" fmla="*/ 30 h 84"/>
                    <a:gd name="T54" fmla="*/ 4 w 68"/>
                    <a:gd name="T55" fmla="*/ 20 h 84"/>
                    <a:gd name="T56" fmla="*/ 10 w 68"/>
                    <a:gd name="T57" fmla="*/ 12 h 84"/>
                    <a:gd name="T58" fmla="*/ 16 w 68"/>
                    <a:gd name="T59" fmla="*/ 6 h 84"/>
                    <a:gd name="T60" fmla="*/ 22 w 68"/>
                    <a:gd name="T61" fmla="*/ 4 h 84"/>
                    <a:gd name="T62" fmla="*/ 28 w 68"/>
                    <a:gd name="T63" fmla="*/ 2 h 84"/>
                    <a:gd name="T64" fmla="*/ 36 w 68"/>
                    <a:gd name="T65" fmla="*/ 0 h 84"/>
                    <a:gd name="T66" fmla="*/ 46 w 68"/>
                    <a:gd name="T67" fmla="*/ 2 h 84"/>
                    <a:gd name="T68" fmla="*/ 52 w 68"/>
                    <a:gd name="T69" fmla="*/ 4 h 84"/>
                    <a:gd name="T70" fmla="*/ 58 w 68"/>
                    <a:gd name="T71" fmla="*/ 8 h 84"/>
                    <a:gd name="T72" fmla="*/ 64 w 68"/>
                    <a:gd name="T73" fmla="*/ 14 h 84"/>
                    <a:gd name="T74" fmla="*/ 66 w 68"/>
                    <a:gd name="T75" fmla="*/ 22 h 84"/>
                    <a:gd name="T76" fmla="*/ 68 w 68"/>
                    <a:gd name="T77" fmla="*/ 30 h 84"/>
                    <a:gd name="T78" fmla="*/ 68 w 68"/>
                    <a:gd name="T79" fmla="*/ 40 h 84"/>
                    <a:gd name="T80" fmla="*/ 68 w 68"/>
                    <a:gd name="T81" fmla="*/ 44 h 84"/>
                    <a:gd name="T82" fmla="*/ 16 w 68"/>
                    <a:gd name="T83" fmla="*/ 44 h 84"/>
                    <a:gd name="T84" fmla="*/ 16 w 68"/>
                    <a:gd name="T85" fmla="*/ 52 h 84"/>
                    <a:gd name="T86" fmla="*/ 18 w 68"/>
                    <a:gd name="T87" fmla="*/ 58 h 84"/>
                    <a:gd name="T88" fmla="*/ 22 w 68"/>
                    <a:gd name="T89" fmla="*/ 64 h 84"/>
                    <a:gd name="T90" fmla="*/ 28 w 68"/>
                    <a:gd name="T91" fmla="*/ 68 h 84"/>
                    <a:gd name="T92" fmla="*/ 36 w 68"/>
                    <a:gd name="T93" fmla="*/ 72 h 84"/>
                    <a:gd name="T94" fmla="*/ 44 w 68"/>
                    <a:gd name="T95" fmla="*/ 72 h 84"/>
                    <a:gd name="T96" fmla="*/ 56 w 68"/>
                    <a:gd name="T97" fmla="*/ 72 h 84"/>
                    <a:gd name="T98" fmla="*/ 68 w 68"/>
                    <a:gd name="T99" fmla="*/ 68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8" h="84">
                      <a:moveTo>
                        <a:pt x="54" y="34"/>
                      </a:moveTo>
                      <a:lnTo>
                        <a:pt x="54" y="28"/>
                      </a:lnTo>
                      <a:lnTo>
                        <a:pt x="52" y="22"/>
                      </a:lnTo>
                      <a:lnTo>
                        <a:pt x="50" y="18"/>
                      </a:lnTo>
                      <a:lnTo>
                        <a:pt x="46" y="14"/>
                      </a:lnTo>
                      <a:lnTo>
                        <a:pt x="42" y="12"/>
                      </a:lnTo>
                      <a:lnTo>
                        <a:pt x="36" y="12"/>
                      </a:lnTo>
                      <a:lnTo>
                        <a:pt x="30" y="12"/>
                      </a:lnTo>
                      <a:lnTo>
                        <a:pt x="26" y="14"/>
                      </a:lnTo>
                      <a:lnTo>
                        <a:pt x="22" y="16"/>
                      </a:lnTo>
                      <a:lnTo>
                        <a:pt x="20" y="20"/>
                      </a:lnTo>
                      <a:lnTo>
                        <a:pt x="18" y="26"/>
                      </a:lnTo>
                      <a:lnTo>
                        <a:pt x="16" y="34"/>
                      </a:lnTo>
                      <a:lnTo>
                        <a:pt x="54" y="34"/>
                      </a:lnTo>
                      <a:close/>
                      <a:moveTo>
                        <a:pt x="68" y="68"/>
                      </a:moveTo>
                      <a:lnTo>
                        <a:pt x="68" y="80"/>
                      </a:lnTo>
                      <a:lnTo>
                        <a:pt x="54" y="82"/>
                      </a:lnTo>
                      <a:lnTo>
                        <a:pt x="40" y="84"/>
                      </a:lnTo>
                      <a:lnTo>
                        <a:pt x="32" y="82"/>
                      </a:lnTo>
                      <a:lnTo>
                        <a:pt x="24" y="80"/>
                      </a:lnTo>
                      <a:lnTo>
                        <a:pt x="18" y="78"/>
                      </a:lnTo>
                      <a:lnTo>
                        <a:pt x="12" y="72"/>
                      </a:lnTo>
                      <a:lnTo>
                        <a:pt x="6" y="66"/>
                      </a:lnTo>
                      <a:lnTo>
                        <a:pt x="4" y="58"/>
                      </a:lnTo>
                      <a:lnTo>
                        <a:pt x="0" y="50"/>
                      </a:lnTo>
                      <a:lnTo>
                        <a:pt x="0" y="42"/>
                      </a:lnTo>
                      <a:lnTo>
                        <a:pt x="2" y="30"/>
                      </a:lnTo>
                      <a:lnTo>
                        <a:pt x="4" y="20"/>
                      </a:lnTo>
                      <a:lnTo>
                        <a:pt x="10" y="12"/>
                      </a:lnTo>
                      <a:lnTo>
                        <a:pt x="16" y="6"/>
                      </a:lnTo>
                      <a:lnTo>
                        <a:pt x="22" y="4"/>
                      </a:lnTo>
                      <a:lnTo>
                        <a:pt x="28" y="2"/>
                      </a:lnTo>
                      <a:lnTo>
                        <a:pt x="36" y="0"/>
                      </a:lnTo>
                      <a:lnTo>
                        <a:pt x="46" y="2"/>
                      </a:lnTo>
                      <a:lnTo>
                        <a:pt x="52" y="4"/>
                      </a:lnTo>
                      <a:lnTo>
                        <a:pt x="58" y="8"/>
                      </a:lnTo>
                      <a:lnTo>
                        <a:pt x="64" y="14"/>
                      </a:lnTo>
                      <a:lnTo>
                        <a:pt x="66" y="22"/>
                      </a:lnTo>
                      <a:lnTo>
                        <a:pt x="68" y="30"/>
                      </a:lnTo>
                      <a:lnTo>
                        <a:pt x="68" y="40"/>
                      </a:lnTo>
                      <a:lnTo>
                        <a:pt x="68" y="44"/>
                      </a:lnTo>
                      <a:lnTo>
                        <a:pt x="16" y="44"/>
                      </a:lnTo>
                      <a:lnTo>
                        <a:pt x="16" y="52"/>
                      </a:lnTo>
                      <a:lnTo>
                        <a:pt x="18" y="58"/>
                      </a:lnTo>
                      <a:lnTo>
                        <a:pt x="22" y="64"/>
                      </a:lnTo>
                      <a:lnTo>
                        <a:pt x="28" y="68"/>
                      </a:lnTo>
                      <a:lnTo>
                        <a:pt x="36" y="72"/>
                      </a:lnTo>
                      <a:lnTo>
                        <a:pt x="44" y="72"/>
                      </a:lnTo>
                      <a:lnTo>
                        <a:pt x="56" y="72"/>
                      </a:lnTo>
                      <a:lnTo>
                        <a:pt x="68" y="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73" name="Freeform 93"/>
                <p:cNvSpPr>
                  <a:spLocks/>
                </p:cNvSpPr>
                <p:nvPr/>
              </p:nvSpPr>
              <p:spPr bwMode="auto">
                <a:xfrm>
                  <a:off x="3326" y="3284"/>
                  <a:ext cx="40" cy="98"/>
                </a:xfrm>
                <a:custGeom>
                  <a:avLst/>
                  <a:gdLst>
                    <a:gd name="T0" fmla="*/ 38 w 40"/>
                    <a:gd name="T1" fmla="*/ 96 h 98"/>
                    <a:gd name="T2" fmla="*/ 34 w 40"/>
                    <a:gd name="T3" fmla="*/ 98 h 98"/>
                    <a:gd name="T4" fmla="*/ 30 w 40"/>
                    <a:gd name="T5" fmla="*/ 98 h 98"/>
                    <a:gd name="T6" fmla="*/ 22 w 40"/>
                    <a:gd name="T7" fmla="*/ 96 h 98"/>
                    <a:gd name="T8" fmla="*/ 16 w 40"/>
                    <a:gd name="T9" fmla="*/ 94 h 98"/>
                    <a:gd name="T10" fmla="*/ 12 w 40"/>
                    <a:gd name="T11" fmla="*/ 90 h 98"/>
                    <a:gd name="T12" fmla="*/ 10 w 40"/>
                    <a:gd name="T13" fmla="*/ 82 h 98"/>
                    <a:gd name="T14" fmla="*/ 10 w 40"/>
                    <a:gd name="T15" fmla="*/ 74 h 98"/>
                    <a:gd name="T16" fmla="*/ 10 w 40"/>
                    <a:gd name="T17" fmla="*/ 28 h 98"/>
                    <a:gd name="T18" fmla="*/ 0 w 40"/>
                    <a:gd name="T19" fmla="*/ 28 h 98"/>
                    <a:gd name="T20" fmla="*/ 0 w 40"/>
                    <a:gd name="T21" fmla="*/ 16 h 98"/>
                    <a:gd name="T22" fmla="*/ 10 w 40"/>
                    <a:gd name="T23" fmla="*/ 16 h 98"/>
                    <a:gd name="T24" fmla="*/ 10 w 40"/>
                    <a:gd name="T25" fmla="*/ 2 h 98"/>
                    <a:gd name="T26" fmla="*/ 24 w 40"/>
                    <a:gd name="T27" fmla="*/ 0 h 98"/>
                    <a:gd name="T28" fmla="*/ 24 w 40"/>
                    <a:gd name="T29" fmla="*/ 16 h 98"/>
                    <a:gd name="T30" fmla="*/ 40 w 40"/>
                    <a:gd name="T31" fmla="*/ 16 h 98"/>
                    <a:gd name="T32" fmla="*/ 40 w 40"/>
                    <a:gd name="T33" fmla="*/ 28 h 98"/>
                    <a:gd name="T34" fmla="*/ 24 w 40"/>
                    <a:gd name="T35" fmla="*/ 28 h 98"/>
                    <a:gd name="T36" fmla="*/ 24 w 40"/>
                    <a:gd name="T37" fmla="*/ 72 h 98"/>
                    <a:gd name="T38" fmla="*/ 24 w 40"/>
                    <a:gd name="T39" fmla="*/ 76 h 98"/>
                    <a:gd name="T40" fmla="*/ 24 w 40"/>
                    <a:gd name="T41" fmla="*/ 82 h 98"/>
                    <a:gd name="T42" fmla="*/ 26 w 40"/>
                    <a:gd name="T43" fmla="*/ 84 h 98"/>
                    <a:gd name="T44" fmla="*/ 28 w 40"/>
                    <a:gd name="T45" fmla="*/ 86 h 98"/>
                    <a:gd name="T46" fmla="*/ 32 w 40"/>
                    <a:gd name="T47" fmla="*/ 86 h 98"/>
                    <a:gd name="T48" fmla="*/ 36 w 40"/>
                    <a:gd name="T49" fmla="*/ 86 h 98"/>
                    <a:gd name="T50" fmla="*/ 38 w 40"/>
                    <a:gd name="T51" fmla="*/ 86 h 98"/>
                    <a:gd name="T52" fmla="*/ 38 w 40"/>
                    <a:gd name="T53" fmla="*/ 96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0" h="98">
                      <a:moveTo>
                        <a:pt x="38" y="96"/>
                      </a:moveTo>
                      <a:lnTo>
                        <a:pt x="34" y="98"/>
                      </a:lnTo>
                      <a:lnTo>
                        <a:pt x="30" y="98"/>
                      </a:lnTo>
                      <a:lnTo>
                        <a:pt x="22" y="96"/>
                      </a:lnTo>
                      <a:lnTo>
                        <a:pt x="16" y="94"/>
                      </a:lnTo>
                      <a:lnTo>
                        <a:pt x="12" y="90"/>
                      </a:lnTo>
                      <a:lnTo>
                        <a:pt x="10" y="82"/>
                      </a:lnTo>
                      <a:lnTo>
                        <a:pt x="10" y="74"/>
                      </a:lnTo>
                      <a:lnTo>
                        <a:pt x="10" y="28"/>
                      </a:lnTo>
                      <a:lnTo>
                        <a:pt x="0" y="28"/>
                      </a:lnTo>
                      <a:lnTo>
                        <a:pt x="0" y="16"/>
                      </a:lnTo>
                      <a:lnTo>
                        <a:pt x="10" y="16"/>
                      </a:lnTo>
                      <a:lnTo>
                        <a:pt x="10" y="2"/>
                      </a:lnTo>
                      <a:lnTo>
                        <a:pt x="24" y="0"/>
                      </a:lnTo>
                      <a:lnTo>
                        <a:pt x="24" y="16"/>
                      </a:lnTo>
                      <a:lnTo>
                        <a:pt x="40" y="16"/>
                      </a:lnTo>
                      <a:lnTo>
                        <a:pt x="40" y="28"/>
                      </a:lnTo>
                      <a:lnTo>
                        <a:pt x="24" y="28"/>
                      </a:lnTo>
                      <a:lnTo>
                        <a:pt x="24" y="72"/>
                      </a:lnTo>
                      <a:lnTo>
                        <a:pt x="24" y="76"/>
                      </a:lnTo>
                      <a:lnTo>
                        <a:pt x="24" y="82"/>
                      </a:lnTo>
                      <a:lnTo>
                        <a:pt x="26" y="84"/>
                      </a:lnTo>
                      <a:lnTo>
                        <a:pt x="28" y="86"/>
                      </a:lnTo>
                      <a:lnTo>
                        <a:pt x="32" y="86"/>
                      </a:lnTo>
                      <a:lnTo>
                        <a:pt x="36" y="86"/>
                      </a:lnTo>
                      <a:lnTo>
                        <a:pt x="38" y="86"/>
                      </a:lnTo>
                      <a:lnTo>
                        <a:pt x="38" y="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74" name="Freeform 94"/>
                <p:cNvSpPr>
                  <a:spLocks noEditPoints="1"/>
                </p:cNvSpPr>
                <p:nvPr/>
              </p:nvSpPr>
              <p:spPr bwMode="auto">
                <a:xfrm>
                  <a:off x="3372" y="3298"/>
                  <a:ext cx="74" cy="84"/>
                </a:xfrm>
                <a:custGeom>
                  <a:avLst/>
                  <a:gdLst>
                    <a:gd name="T0" fmla="*/ 50 w 74"/>
                    <a:gd name="T1" fmla="*/ 72 h 84"/>
                    <a:gd name="T2" fmla="*/ 40 w 74"/>
                    <a:gd name="T3" fmla="*/ 78 h 84"/>
                    <a:gd name="T4" fmla="*/ 32 w 74"/>
                    <a:gd name="T5" fmla="*/ 82 h 84"/>
                    <a:gd name="T6" fmla="*/ 24 w 74"/>
                    <a:gd name="T7" fmla="*/ 84 h 84"/>
                    <a:gd name="T8" fmla="*/ 16 w 74"/>
                    <a:gd name="T9" fmla="*/ 82 h 84"/>
                    <a:gd name="T10" fmla="*/ 12 w 74"/>
                    <a:gd name="T11" fmla="*/ 80 h 84"/>
                    <a:gd name="T12" fmla="*/ 6 w 74"/>
                    <a:gd name="T13" fmla="*/ 78 h 84"/>
                    <a:gd name="T14" fmla="*/ 2 w 74"/>
                    <a:gd name="T15" fmla="*/ 74 h 84"/>
                    <a:gd name="T16" fmla="*/ 0 w 74"/>
                    <a:gd name="T17" fmla="*/ 68 h 84"/>
                    <a:gd name="T18" fmla="*/ 0 w 74"/>
                    <a:gd name="T19" fmla="*/ 62 h 84"/>
                    <a:gd name="T20" fmla="*/ 4 w 74"/>
                    <a:gd name="T21" fmla="*/ 46 h 84"/>
                    <a:gd name="T22" fmla="*/ 20 w 74"/>
                    <a:gd name="T23" fmla="*/ 38 h 84"/>
                    <a:gd name="T24" fmla="*/ 44 w 74"/>
                    <a:gd name="T25" fmla="*/ 34 h 84"/>
                    <a:gd name="T26" fmla="*/ 48 w 74"/>
                    <a:gd name="T27" fmla="*/ 34 h 84"/>
                    <a:gd name="T28" fmla="*/ 48 w 74"/>
                    <a:gd name="T29" fmla="*/ 26 h 84"/>
                    <a:gd name="T30" fmla="*/ 46 w 74"/>
                    <a:gd name="T31" fmla="*/ 20 h 84"/>
                    <a:gd name="T32" fmla="*/ 44 w 74"/>
                    <a:gd name="T33" fmla="*/ 16 h 84"/>
                    <a:gd name="T34" fmla="*/ 38 w 74"/>
                    <a:gd name="T35" fmla="*/ 12 h 84"/>
                    <a:gd name="T36" fmla="*/ 32 w 74"/>
                    <a:gd name="T37" fmla="*/ 12 h 84"/>
                    <a:gd name="T38" fmla="*/ 24 w 74"/>
                    <a:gd name="T39" fmla="*/ 12 h 84"/>
                    <a:gd name="T40" fmla="*/ 16 w 74"/>
                    <a:gd name="T41" fmla="*/ 14 h 84"/>
                    <a:gd name="T42" fmla="*/ 6 w 74"/>
                    <a:gd name="T43" fmla="*/ 18 h 84"/>
                    <a:gd name="T44" fmla="*/ 6 w 74"/>
                    <a:gd name="T45" fmla="*/ 6 h 84"/>
                    <a:gd name="T46" fmla="*/ 16 w 74"/>
                    <a:gd name="T47" fmla="*/ 4 h 84"/>
                    <a:gd name="T48" fmla="*/ 26 w 74"/>
                    <a:gd name="T49" fmla="*/ 2 h 84"/>
                    <a:gd name="T50" fmla="*/ 34 w 74"/>
                    <a:gd name="T51" fmla="*/ 0 h 84"/>
                    <a:gd name="T52" fmla="*/ 44 w 74"/>
                    <a:gd name="T53" fmla="*/ 2 h 84"/>
                    <a:gd name="T54" fmla="*/ 50 w 74"/>
                    <a:gd name="T55" fmla="*/ 4 h 84"/>
                    <a:gd name="T56" fmla="*/ 56 w 74"/>
                    <a:gd name="T57" fmla="*/ 6 h 84"/>
                    <a:gd name="T58" fmla="*/ 58 w 74"/>
                    <a:gd name="T59" fmla="*/ 12 h 84"/>
                    <a:gd name="T60" fmla="*/ 60 w 74"/>
                    <a:gd name="T61" fmla="*/ 18 h 84"/>
                    <a:gd name="T62" fmla="*/ 62 w 74"/>
                    <a:gd name="T63" fmla="*/ 26 h 84"/>
                    <a:gd name="T64" fmla="*/ 62 w 74"/>
                    <a:gd name="T65" fmla="*/ 62 h 84"/>
                    <a:gd name="T66" fmla="*/ 62 w 74"/>
                    <a:gd name="T67" fmla="*/ 66 h 84"/>
                    <a:gd name="T68" fmla="*/ 64 w 74"/>
                    <a:gd name="T69" fmla="*/ 70 h 84"/>
                    <a:gd name="T70" fmla="*/ 66 w 74"/>
                    <a:gd name="T71" fmla="*/ 72 h 84"/>
                    <a:gd name="T72" fmla="*/ 70 w 74"/>
                    <a:gd name="T73" fmla="*/ 74 h 84"/>
                    <a:gd name="T74" fmla="*/ 70 w 74"/>
                    <a:gd name="T75" fmla="*/ 74 h 84"/>
                    <a:gd name="T76" fmla="*/ 72 w 74"/>
                    <a:gd name="T77" fmla="*/ 74 h 84"/>
                    <a:gd name="T78" fmla="*/ 74 w 74"/>
                    <a:gd name="T79" fmla="*/ 82 h 84"/>
                    <a:gd name="T80" fmla="*/ 68 w 74"/>
                    <a:gd name="T81" fmla="*/ 82 h 84"/>
                    <a:gd name="T82" fmla="*/ 62 w 74"/>
                    <a:gd name="T83" fmla="*/ 84 h 84"/>
                    <a:gd name="T84" fmla="*/ 58 w 74"/>
                    <a:gd name="T85" fmla="*/ 82 h 84"/>
                    <a:gd name="T86" fmla="*/ 54 w 74"/>
                    <a:gd name="T87" fmla="*/ 80 h 84"/>
                    <a:gd name="T88" fmla="*/ 52 w 74"/>
                    <a:gd name="T89" fmla="*/ 78 h 84"/>
                    <a:gd name="T90" fmla="*/ 50 w 74"/>
                    <a:gd name="T91" fmla="*/ 72 h 84"/>
                    <a:gd name="T92" fmla="*/ 48 w 74"/>
                    <a:gd name="T93" fmla="*/ 64 h 84"/>
                    <a:gd name="T94" fmla="*/ 48 w 74"/>
                    <a:gd name="T95" fmla="*/ 44 h 84"/>
                    <a:gd name="T96" fmla="*/ 42 w 74"/>
                    <a:gd name="T97" fmla="*/ 44 h 84"/>
                    <a:gd name="T98" fmla="*/ 38 w 74"/>
                    <a:gd name="T99" fmla="*/ 44 h 84"/>
                    <a:gd name="T100" fmla="*/ 32 w 74"/>
                    <a:gd name="T101" fmla="*/ 44 h 84"/>
                    <a:gd name="T102" fmla="*/ 24 w 74"/>
                    <a:gd name="T103" fmla="*/ 46 h 84"/>
                    <a:gd name="T104" fmla="*/ 20 w 74"/>
                    <a:gd name="T105" fmla="*/ 50 h 84"/>
                    <a:gd name="T106" fmla="*/ 16 w 74"/>
                    <a:gd name="T107" fmla="*/ 54 h 84"/>
                    <a:gd name="T108" fmla="*/ 14 w 74"/>
                    <a:gd name="T109" fmla="*/ 60 h 84"/>
                    <a:gd name="T110" fmla="*/ 16 w 74"/>
                    <a:gd name="T111" fmla="*/ 66 h 84"/>
                    <a:gd name="T112" fmla="*/ 18 w 74"/>
                    <a:gd name="T113" fmla="*/ 68 h 84"/>
                    <a:gd name="T114" fmla="*/ 22 w 74"/>
                    <a:gd name="T115" fmla="*/ 72 h 84"/>
                    <a:gd name="T116" fmla="*/ 28 w 74"/>
                    <a:gd name="T117" fmla="*/ 72 h 84"/>
                    <a:gd name="T118" fmla="*/ 34 w 74"/>
                    <a:gd name="T119" fmla="*/ 72 h 84"/>
                    <a:gd name="T120" fmla="*/ 40 w 74"/>
                    <a:gd name="T121" fmla="*/ 68 h 84"/>
                    <a:gd name="T122" fmla="*/ 48 w 74"/>
                    <a:gd name="T123" fmla="*/ 6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4" h="84">
                      <a:moveTo>
                        <a:pt x="50" y="72"/>
                      </a:moveTo>
                      <a:lnTo>
                        <a:pt x="40" y="78"/>
                      </a:lnTo>
                      <a:lnTo>
                        <a:pt x="32" y="82"/>
                      </a:lnTo>
                      <a:lnTo>
                        <a:pt x="24" y="84"/>
                      </a:lnTo>
                      <a:lnTo>
                        <a:pt x="16" y="82"/>
                      </a:lnTo>
                      <a:lnTo>
                        <a:pt x="12" y="80"/>
                      </a:lnTo>
                      <a:lnTo>
                        <a:pt x="6" y="78"/>
                      </a:lnTo>
                      <a:lnTo>
                        <a:pt x="2" y="74"/>
                      </a:lnTo>
                      <a:lnTo>
                        <a:pt x="0" y="68"/>
                      </a:lnTo>
                      <a:lnTo>
                        <a:pt x="0" y="62"/>
                      </a:lnTo>
                      <a:lnTo>
                        <a:pt x="4" y="46"/>
                      </a:lnTo>
                      <a:lnTo>
                        <a:pt x="20" y="38"/>
                      </a:lnTo>
                      <a:lnTo>
                        <a:pt x="44" y="34"/>
                      </a:lnTo>
                      <a:lnTo>
                        <a:pt x="48" y="34"/>
                      </a:lnTo>
                      <a:lnTo>
                        <a:pt x="48" y="26"/>
                      </a:lnTo>
                      <a:lnTo>
                        <a:pt x="46" y="20"/>
                      </a:lnTo>
                      <a:lnTo>
                        <a:pt x="44" y="16"/>
                      </a:lnTo>
                      <a:lnTo>
                        <a:pt x="38" y="12"/>
                      </a:lnTo>
                      <a:lnTo>
                        <a:pt x="32" y="12"/>
                      </a:lnTo>
                      <a:lnTo>
                        <a:pt x="24" y="12"/>
                      </a:lnTo>
                      <a:lnTo>
                        <a:pt x="16" y="14"/>
                      </a:lnTo>
                      <a:lnTo>
                        <a:pt x="6" y="18"/>
                      </a:lnTo>
                      <a:lnTo>
                        <a:pt x="6" y="6"/>
                      </a:lnTo>
                      <a:lnTo>
                        <a:pt x="16" y="4"/>
                      </a:lnTo>
                      <a:lnTo>
                        <a:pt x="26" y="2"/>
                      </a:lnTo>
                      <a:lnTo>
                        <a:pt x="34" y="0"/>
                      </a:lnTo>
                      <a:lnTo>
                        <a:pt x="44" y="2"/>
                      </a:lnTo>
                      <a:lnTo>
                        <a:pt x="50" y="4"/>
                      </a:lnTo>
                      <a:lnTo>
                        <a:pt x="56" y="6"/>
                      </a:lnTo>
                      <a:lnTo>
                        <a:pt x="58" y="12"/>
                      </a:lnTo>
                      <a:lnTo>
                        <a:pt x="60" y="18"/>
                      </a:lnTo>
                      <a:lnTo>
                        <a:pt x="62" y="26"/>
                      </a:lnTo>
                      <a:lnTo>
                        <a:pt x="62" y="62"/>
                      </a:lnTo>
                      <a:lnTo>
                        <a:pt x="62" y="66"/>
                      </a:lnTo>
                      <a:lnTo>
                        <a:pt x="64" y="70"/>
                      </a:lnTo>
                      <a:lnTo>
                        <a:pt x="66" y="72"/>
                      </a:lnTo>
                      <a:lnTo>
                        <a:pt x="70" y="74"/>
                      </a:lnTo>
                      <a:lnTo>
                        <a:pt x="70" y="74"/>
                      </a:lnTo>
                      <a:lnTo>
                        <a:pt x="72" y="74"/>
                      </a:lnTo>
                      <a:lnTo>
                        <a:pt x="74" y="82"/>
                      </a:lnTo>
                      <a:lnTo>
                        <a:pt x="68" y="82"/>
                      </a:lnTo>
                      <a:lnTo>
                        <a:pt x="62" y="84"/>
                      </a:lnTo>
                      <a:lnTo>
                        <a:pt x="58" y="82"/>
                      </a:lnTo>
                      <a:lnTo>
                        <a:pt x="54" y="80"/>
                      </a:lnTo>
                      <a:lnTo>
                        <a:pt x="52" y="78"/>
                      </a:lnTo>
                      <a:lnTo>
                        <a:pt x="50" y="72"/>
                      </a:lnTo>
                      <a:close/>
                      <a:moveTo>
                        <a:pt x="48" y="64"/>
                      </a:moveTo>
                      <a:lnTo>
                        <a:pt x="48" y="44"/>
                      </a:lnTo>
                      <a:lnTo>
                        <a:pt x="42" y="44"/>
                      </a:lnTo>
                      <a:lnTo>
                        <a:pt x="38" y="44"/>
                      </a:lnTo>
                      <a:lnTo>
                        <a:pt x="32" y="44"/>
                      </a:lnTo>
                      <a:lnTo>
                        <a:pt x="24" y="46"/>
                      </a:lnTo>
                      <a:lnTo>
                        <a:pt x="20" y="50"/>
                      </a:lnTo>
                      <a:lnTo>
                        <a:pt x="16" y="54"/>
                      </a:lnTo>
                      <a:lnTo>
                        <a:pt x="14" y="60"/>
                      </a:lnTo>
                      <a:lnTo>
                        <a:pt x="16" y="66"/>
                      </a:lnTo>
                      <a:lnTo>
                        <a:pt x="18" y="68"/>
                      </a:lnTo>
                      <a:lnTo>
                        <a:pt x="22" y="72"/>
                      </a:lnTo>
                      <a:lnTo>
                        <a:pt x="28" y="72"/>
                      </a:lnTo>
                      <a:lnTo>
                        <a:pt x="34" y="72"/>
                      </a:lnTo>
                      <a:lnTo>
                        <a:pt x="40" y="68"/>
                      </a:lnTo>
                      <a:lnTo>
                        <a:pt x="48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75" name="Rectangle 95"/>
                <p:cNvSpPr>
                  <a:spLocks noChangeArrowheads="1"/>
                </p:cNvSpPr>
                <p:nvPr/>
              </p:nvSpPr>
              <p:spPr bwMode="auto">
                <a:xfrm>
                  <a:off x="3458" y="3264"/>
                  <a:ext cx="16" cy="11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76" name="Freeform 96"/>
                <p:cNvSpPr>
                  <a:spLocks noEditPoints="1"/>
                </p:cNvSpPr>
                <p:nvPr/>
              </p:nvSpPr>
              <p:spPr bwMode="auto">
                <a:xfrm>
                  <a:off x="3118" y="3444"/>
                  <a:ext cx="98" cy="108"/>
                </a:xfrm>
                <a:custGeom>
                  <a:avLst/>
                  <a:gdLst>
                    <a:gd name="T0" fmla="*/ 0 w 98"/>
                    <a:gd name="T1" fmla="*/ 108 h 108"/>
                    <a:gd name="T2" fmla="*/ 42 w 98"/>
                    <a:gd name="T3" fmla="*/ 0 h 108"/>
                    <a:gd name="T4" fmla="*/ 56 w 98"/>
                    <a:gd name="T5" fmla="*/ 0 h 108"/>
                    <a:gd name="T6" fmla="*/ 98 w 98"/>
                    <a:gd name="T7" fmla="*/ 108 h 108"/>
                    <a:gd name="T8" fmla="*/ 80 w 98"/>
                    <a:gd name="T9" fmla="*/ 108 h 108"/>
                    <a:gd name="T10" fmla="*/ 70 w 98"/>
                    <a:gd name="T11" fmla="*/ 78 h 108"/>
                    <a:gd name="T12" fmla="*/ 26 w 98"/>
                    <a:gd name="T13" fmla="*/ 78 h 108"/>
                    <a:gd name="T14" fmla="*/ 14 w 98"/>
                    <a:gd name="T15" fmla="*/ 108 h 108"/>
                    <a:gd name="T16" fmla="*/ 0 w 98"/>
                    <a:gd name="T17" fmla="*/ 108 h 108"/>
                    <a:gd name="T18" fmla="*/ 30 w 98"/>
                    <a:gd name="T19" fmla="*/ 68 h 108"/>
                    <a:gd name="T20" fmla="*/ 66 w 98"/>
                    <a:gd name="T21" fmla="*/ 68 h 108"/>
                    <a:gd name="T22" fmla="*/ 48 w 98"/>
                    <a:gd name="T23" fmla="*/ 20 h 108"/>
                    <a:gd name="T24" fmla="*/ 30 w 98"/>
                    <a:gd name="T25" fmla="*/ 6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8" h="108">
                      <a:moveTo>
                        <a:pt x="0" y="108"/>
                      </a:moveTo>
                      <a:lnTo>
                        <a:pt x="42" y="0"/>
                      </a:lnTo>
                      <a:lnTo>
                        <a:pt x="56" y="0"/>
                      </a:lnTo>
                      <a:lnTo>
                        <a:pt x="98" y="108"/>
                      </a:lnTo>
                      <a:lnTo>
                        <a:pt x="80" y="108"/>
                      </a:lnTo>
                      <a:lnTo>
                        <a:pt x="70" y="78"/>
                      </a:lnTo>
                      <a:lnTo>
                        <a:pt x="26" y="78"/>
                      </a:lnTo>
                      <a:lnTo>
                        <a:pt x="14" y="108"/>
                      </a:lnTo>
                      <a:lnTo>
                        <a:pt x="0" y="108"/>
                      </a:lnTo>
                      <a:close/>
                      <a:moveTo>
                        <a:pt x="30" y="68"/>
                      </a:moveTo>
                      <a:lnTo>
                        <a:pt x="66" y="68"/>
                      </a:lnTo>
                      <a:lnTo>
                        <a:pt x="48" y="20"/>
                      </a:lnTo>
                      <a:lnTo>
                        <a:pt x="30" y="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77" name="Freeform 97"/>
                <p:cNvSpPr>
                  <a:spLocks noEditPoints="1"/>
                </p:cNvSpPr>
                <p:nvPr/>
              </p:nvSpPr>
              <p:spPr bwMode="auto">
                <a:xfrm>
                  <a:off x="3226" y="3438"/>
                  <a:ext cx="66" cy="116"/>
                </a:xfrm>
                <a:custGeom>
                  <a:avLst/>
                  <a:gdLst>
                    <a:gd name="T0" fmla="*/ 14 w 66"/>
                    <a:gd name="T1" fmla="*/ 64 h 116"/>
                    <a:gd name="T2" fmla="*/ 14 w 66"/>
                    <a:gd name="T3" fmla="*/ 104 h 116"/>
                    <a:gd name="T4" fmla="*/ 24 w 66"/>
                    <a:gd name="T5" fmla="*/ 106 h 116"/>
                    <a:gd name="T6" fmla="*/ 30 w 66"/>
                    <a:gd name="T7" fmla="*/ 106 h 116"/>
                    <a:gd name="T8" fmla="*/ 36 w 66"/>
                    <a:gd name="T9" fmla="*/ 104 h 116"/>
                    <a:gd name="T10" fmla="*/ 42 w 66"/>
                    <a:gd name="T11" fmla="*/ 102 h 116"/>
                    <a:gd name="T12" fmla="*/ 46 w 66"/>
                    <a:gd name="T13" fmla="*/ 98 h 116"/>
                    <a:gd name="T14" fmla="*/ 48 w 66"/>
                    <a:gd name="T15" fmla="*/ 92 h 116"/>
                    <a:gd name="T16" fmla="*/ 50 w 66"/>
                    <a:gd name="T17" fmla="*/ 84 h 116"/>
                    <a:gd name="T18" fmla="*/ 50 w 66"/>
                    <a:gd name="T19" fmla="*/ 74 h 116"/>
                    <a:gd name="T20" fmla="*/ 50 w 66"/>
                    <a:gd name="T21" fmla="*/ 66 h 116"/>
                    <a:gd name="T22" fmla="*/ 48 w 66"/>
                    <a:gd name="T23" fmla="*/ 60 h 116"/>
                    <a:gd name="T24" fmla="*/ 46 w 66"/>
                    <a:gd name="T25" fmla="*/ 54 h 116"/>
                    <a:gd name="T26" fmla="*/ 44 w 66"/>
                    <a:gd name="T27" fmla="*/ 50 h 116"/>
                    <a:gd name="T28" fmla="*/ 40 w 66"/>
                    <a:gd name="T29" fmla="*/ 46 h 116"/>
                    <a:gd name="T30" fmla="*/ 36 w 66"/>
                    <a:gd name="T31" fmla="*/ 46 h 116"/>
                    <a:gd name="T32" fmla="*/ 30 w 66"/>
                    <a:gd name="T33" fmla="*/ 48 h 116"/>
                    <a:gd name="T34" fmla="*/ 26 w 66"/>
                    <a:gd name="T35" fmla="*/ 50 h 116"/>
                    <a:gd name="T36" fmla="*/ 20 w 66"/>
                    <a:gd name="T37" fmla="*/ 56 h 116"/>
                    <a:gd name="T38" fmla="*/ 14 w 66"/>
                    <a:gd name="T39" fmla="*/ 64 h 116"/>
                    <a:gd name="T40" fmla="*/ 14 w 66"/>
                    <a:gd name="T41" fmla="*/ 50 h 116"/>
                    <a:gd name="T42" fmla="*/ 18 w 66"/>
                    <a:gd name="T43" fmla="*/ 44 h 116"/>
                    <a:gd name="T44" fmla="*/ 24 w 66"/>
                    <a:gd name="T45" fmla="*/ 38 h 116"/>
                    <a:gd name="T46" fmla="*/ 28 w 66"/>
                    <a:gd name="T47" fmla="*/ 36 h 116"/>
                    <a:gd name="T48" fmla="*/ 34 w 66"/>
                    <a:gd name="T49" fmla="*/ 34 h 116"/>
                    <a:gd name="T50" fmla="*/ 38 w 66"/>
                    <a:gd name="T51" fmla="*/ 34 h 116"/>
                    <a:gd name="T52" fmla="*/ 46 w 66"/>
                    <a:gd name="T53" fmla="*/ 34 h 116"/>
                    <a:gd name="T54" fmla="*/ 52 w 66"/>
                    <a:gd name="T55" fmla="*/ 38 h 116"/>
                    <a:gd name="T56" fmla="*/ 58 w 66"/>
                    <a:gd name="T57" fmla="*/ 44 h 116"/>
                    <a:gd name="T58" fmla="*/ 62 w 66"/>
                    <a:gd name="T59" fmla="*/ 52 h 116"/>
                    <a:gd name="T60" fmla="*/ 66 w 66"/>
                    <a:gd name="T61" fmla="*/ 62 h 116"/>
                    <a:gd name="T62" fmla="*/ 66 w 66"/>
                    <a:gd name="T63" fmla="*/ 72 h 116"/>
                    <a:gd name="T64" fmla="*/ 64 w 66"/>
                    <a:gd name="T65" fmla="*/ 92 h 116"/>
                    <a:gd name="T66" fmla="*/ 56 w 66"/>
                    <a:gd name="T67" fmla="*/ 106 h 116"/>
                    <a:gd name="T68" fmla="*/ 50 w 66"/>
                    <a:gd name="T69" fmla="*/ 110 h 116"/>
                    <a:gd name="T70" fmla="*/ 44 w 66"/>
                    <a:gd name="T71" fmla="*/ 114 h 116"/>
                    <a:gd name="T72" fmla="*/ 38 w 66"/>
                    <a:gd name="T73" fmla="*/ 116 h 116"/>
                    <a:gd name="T74" fmla="*/ 28 w 66"/>
                    <a:gd name="T75" fmla="*/ 116 h 116"/>
                    <a:gd name="T76" fmla="*/ 22 w 66"/>
                    <a:gd name="T77" fmla="*/ 116 h 116"/>
                    <a:gd name="T78" fmla="*/ 14 w 66"/>
                    <a:gd name="T79" fmla="*/ 114 h 116"/>
                    <a:gd name="T80" fmla="*/ 0 w 66"/>
                    <a:gd name="T81" fmla="*/ 116 h 116"/>
                    <a:gd name="T82" fmla="*/ 0 w 66"/>
                    <a:gd name="T83" fmla="*/ 0 h 116"/>
                    <a:gd name="T84" fmla="*/ 14 w 66"/>
                    <a:gd name="T85" fmla="*/ 0 h 116"/>
                    <a:gd name="T86" fmla="*/ 14 w 66"/>
                    <a:gd name="T87" fmla="*/ 50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66" h="116">
                      <a:moveTo>
                        <a:pt x="14" y="64"/>
                      </a:moveTo>
                      <a:lnTo>
                        <a:pt x="14" y="104"/>
                      </a:lnTo>
                      <a:lnTo>
                        <a:pt x="24" y="106"/>
                      </a:lnTo>
                      <a:lnTo>
                        <a:pt x="30" y="106"/>
                      </a:lnTo>
                      <a:lnTo>
                        <a:pt x="36" y="104"/>
                      </a:lnTo>
                      <a:lnTo>
                        <a:pt x="42" y="102"/>
                      </a:lnTo>
                      <a:lnTo>
                        <a:pt x="46" y="98"/>
                      </a:lnTo>
                      <a:lnTo>
                        <a:pt x="48" y="92"/>
                      </a:lnTo>
                      <a:lnTo>
                        <a:pt x="50" y="84"/>
                      </a:lnTo>
                      <a:lnTo>
                        <a:pt x="50" y="74"/>
                      </a:lnTo>
                      <a:lnTo>
                        <a:pt x="50" y="66"/>
                      </a:lnTo>
                      <a:lnTo>
                        <a:pt x="48" y="60"/>
                      </a:lnTo>
                      <a:lnTo>
                        <a:pt x="46" y="54"/>
                      </a:lnTo>
                      <a:lnTo>
                        <a:pt x="44" y="50"/>
                      </a:lnTo>
                      <a:lnTo>
                        <a:pt x="40" y="46"/>
                      </a:lnTo>
                      <a:lnTo>
                        <a:pt x="36" y="46"/>
                      </a:lnTo>
                      <a:lnTo>
                        <a:pt x="30" y="48"/>
                      </a:lnTo>
                      <a:lnTo>
                        <a:pt x="26" y="50"/>
                      </a:lnTo>
                      <a:lnTo>
                        <a:pt x="20" y="56"/>
                      </a:lnTo>
                      <a:lnTo>
                        <a:pt x="14" y="64"/>
                      </a:lnTo>
                      <a:close/>
                      <a:moveTo>
                        <a:pt x="14" y="50"/>
                      </a:moveTo>
                      <a:lnTo>
                        <a:pt x="18" y="44"/>
                      </a:lnTo>
                      <a:lnTo>
                        <a:pt x="24" y="38"/>
                      </a:lnTo>
                      <a:lnTo>
                        <a:pt x="28" y="36"/>
                      </a:lnTo>
                      <a:lnTo>
                        <a:pt x="34" y="34"/>
                      </a:lnTo>
                      <a:lnTo>
                        <a:pt x="38" y="34"/>
                      </a:lnTo>
                      <a:lnTo>
                        <a:pt x="46" y="34"/>
                      </a:lnTo>
                      <a:lnTo>
                        <a:pt x="52" y="38"/>
                      </a:lnTo>
                      <a:lnTo>
                        <a:pt x="58" y="44"/>
                      </a:lnTo>
                      <a:lnTo>
                        <a:pt x="62" y="52"/>
                      </a:lnTo>
                      <a:lnTo>
                        <a:pt x="66" y="62"/>
                      </a:lnTo>
                      <a:lnTo>
                        <a:pt x="66" y="72"/>
                      </a:lnTo>
                      <a:lnTo>
                        <a:pt x="64" y="92"/>
                      </a:lnTo>
                      <a:lnTo>
                        <a:pt x="56" y="106"/>
                      </a:lnTo>
                      <a:lnTo>
                        <a:pt x="50" y="110"/>
                      </a:lnTo>
                      <a:lnTo>
                        <a:pt x="44" y="114"/>
                      </a:lnTo>
                      <a:lnTo>
                        <a:pt x="38" y="116"/>
                      </a:lnTo>
                      <a:lnTo>
                        <a:pt x="28" y="116"/>
                      </a:lnTo>
                      <a:lnTo>
                        <a:pt x="22" y="116"/>
                      </a:lnTo>
                      <a:lnTo>
                        <a:pt x="14" y="114"/>
                      </a:lnTo>
                      <a:lnTo>
                        <a:pt x="0" y="116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78" name="Freeform 98"/>
                <p:cNvSpPr>
                  <a:spLocks/>
                </p:cNvSpPr>
                <p:nvPr/>
              </p:nvSpPr>
              <p:spPr bwMode="auto">
                <a:xfrm>
                  <a:off x="3310" y="3474"/>
                  <a:ext cx="62" cy="80"/>
                </a:xfrm>
                <a:custGeom>
                  <a:avLst/>
                  <a:gdLst>
                    <a:gd name="T0" fmla="*/ 48 w 62"/>
                    <a:gd name="T1" fmla="*/ 78 h 80"/>
                    <a:gd name="T2" fmla="*/ 48 w 62"/>
                    <a:gd name="T3" fmla="*/ 64 h 80"/>
                    <a:gd name="T4" fmla="*/ 42 w 62"/>
                    <a:gd name="T5" fmla="*/ 70 h 80"/>
                    <a:gd name="T6" fmla="*/ 36 w 62"/>
                    <a:gd name="T7" fmla="*/ 76 h 80"/>
                    <a:gd name="T8" fmla="*/ 28 w 62"/>
                    <a:gd name="T9" fmla="*/ 80 h 80"/>
                    <a:gd name="T10" fmla="*/ 20 w 62"/>
                    <a:gd name="T11" fmla="*/ 80 h 80"/>
                    <a:gd name="T12" fmla="*/ 12 w 62"/>
                    <a:gd name="T13" fmla="*/ 80 h 80"/>
                    <a:gd name="T14" fmla="*/ 8 w 62"/>
                    <a:gd name="T15" fmla="*/ 76 h 80"/>
                    <a:gd name="T16" fmla="*/ 4 w 62"/>
                    <a:gd name="T17" fmla="*/ 72 h 80"/>
                    <a:gd name="T18" fmla="*/ 0 w 62"/>
                    <a:gd name="T19" fmla="*/ 66 h 80"/>
                    <a:gd name="T20" fmla="*/ 0 w 62"/>
                    <a:gd name="T21" fmla="*/ 56 h 80"/>
                    <a:gd name="T22" fmla="*/ 0 w 62"/>
                    <a:gd name="T23" fmla="*/ 0 h 80"/>
                    <a:gd name="T24" fmla="*/ 14 w 62"/>
                    <a:gd name="T25" fmla="*/ 0 h 80"/>
                    <a:gd name="T26" fmla="*/ 14 w 62"/>
                    <a:gd name="T27" fmla="*/ 52 h 80"/>
                    <a:gd name="T28" fmla="*/ 14 w 62"/>
                    <a:gd name="T29" fmla="*/ 58 h 80"/>
                    <a:gd name="T30" fmla="*/ 16 w 62"/>
                    <a:gd name="T31" fmla="*/ 62 h 80"/>
                    <a:gd name="T32" fmla="*/ 16 w 62"/>
                    <a:gd name="T33" fmla="*/ 64 h 80"/>
                    <a:gd name="T34" fmla="*/ 20 w 62"/>
                    <a:gd name="T35" fmla="*/ 68 h 80"/>
                    <a:gd name="T36" fmla="*/ 24 w 62"/>
                    <a:gd name="T37" fmla="*/ 68 h 80"/>
                    <a:gd name="T38" fmla="*/ 30 w 62"/>
                    <a:gd name="T39" fmla="*/ 68 h 80"/>
                    <a:gd name="T40" fmla="*/ 36 w 62"/>
                    <a:gd name="T41" fmla="*/ 64 h 80"/>
                    <a:gd name="T42" fmla="*/ 42 w 62"/>
                    <a:gd name="T43" fmla="*/ 58 h 80"/>
                    <a:gd name="T44" fmla="*/ 48 w 62"/>
                    <a:gd name="T45" fmla="*/ 50 h 80"/>
                    <a:gd name="T46" fmla="*/ 48 w 62"/>
                    <a:gd name="T47" fmla="*/ 0 h 80"/>
                    <a:gd name="T48" fmla="*/ 62 w 62"/>
                    <a:gd name="T49" fmla="*/ 0 h 80"/>
                    <a:gd name="T50" fmla="*/ 62 w 62"/>
                    <a:gd name="T51" fmla="*/ 78 h 80"/>
                    <a:gd name="T52" fmla="*/ 48 w 62"/>
                    <a:gd name="T53" fmla="*/ 78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2" h="80">
                      <a:moveTo>
                        <a:pt x="48" y="78"/>
                      </a:moveTo>
                      <a:lnTo>
                        <a:pt x="48" y="64"/>
                      </a:lnTo>
                      <a:lnTo>
                        <a:pt x="42" y="70"/>
                      </a:lnTo>
                      <a:lnTo>
                        <a:pt x="36" y="76"/>
                      </a:lnTo>
                      <a:lnTo>
                        <a:pt x="28" y="80"/>
                      </a:lnTo>
                      <a:lnTo>
                        <a:pt x="20" y="80"/>
                      </a:lnTo>
                      <a:lnTo>
                        <a:pt x="12" y="80"/>
                      </a:lnTo>
                      <a:lnTo>
                        <a:pt x="8" y="76"/>
                      </a:lnTo>
                      <a:lnTo>
                        <a:pt x="4" y="72"/>
                      </a:lnTo>
                      <a:lnTo>
                        <a:pt x="0" y="66"/>
                      </a:lnTo>
                      <a:lnTo>
                        <a:pt x="0" y="56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52"/>
                      </a:lnTo>
                      <a:lnTo>
                        <a:pt x="14" y="58"/>
                      </a:lnTo>
                      <a:lnTo>
                        <a:pt x="16" y="62"/>
                      </a:lnTo>
                      <a:lnTo>
                        <a:pt x="16" y="64"/>
                      </a:lnTo>
                      <a:lnTo>
                        <a:pt x="20" y="68"/>
                      </a:lnTo>
                      <a:lnTo>
                        <a:pt x="24" y="68"/>
                      </a:lnTo>
                      <a:lnTo>
                        <a:pt x="30" y="68"/>
                      </a:lnTo>
                      <a:lnTo>
                        <a:pt x="36" y="64"/>
                      </a:lnTo>
                      <a:lnTo>
                        <a:pt x="42" y="58"/>
                      </a:lnTo>
                      <a:lnTo>
                        <a:pt x="48" y="50"/>
                      </a:lnTo>
                      <a:lnTo>
                        <a:pt x="48" y="0"/>
                      </a:lnTo>
                      <a:lnTo>
                        <a:pt x="62" y="0"/>
                      </a:lnTo>
                      <a:lnTo>
                        <a:pt x="62" y="78"/>
                      </a:lnTo>
                      <a:lnTo>
                        <a:pt x="48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79" name="Freeform 99"/>
                <p:cNvSpPr>
                  <a:spLocks/>
                </p:cNvSpPr>
                <p:nvPr/>
              </p:nvSpPr>
              <p:spPr bwMode="auto">
                <a:xfrm>
                  <a:off x="3394" y="3472"/>
                  <a:ext cx="62" cy="80"/>
                </a:xfrm>
                <a:custGeom>
                  <a:avLst/>
                  <a:gdLst>
                    <a:gd name="T0" fmla="*/ 0 w 62"/>
                    <a:gd name="T1" fmla="*/ 80 h 80"/>
                    <a:gd name="T2" fmla="*/ 0 w 62"/>
                    <a:gd name="T3" fmla="*/ 2 h 80"/>
                    <a:gd name="T4" fmla="*/ 14 w 62"/>
                    <a:gd name="T5" fmla="*/ 2 h 80"/>
                    <a:gd name="T6" fmla="*/ 14 w 62"/>
                    <a:gd name="T7" fmla="*/ 16 h 80"/>
                    <a:gd name="T8" fmla="*/ 20 w 62"/>
                    <a:gd name="T9" fmla="*/ 10 h 80"/>
                    <a:gd name="T10" fmla="*/ 24 w 62"/>
                    <a:gd name="T11" fmla="*/ 4 h 80"/>
                    <a:gd name="T12" fmla="*/ 32 w 62"/>
                    <a:gd name="T13" fmla="*/ 0 h 80"/>
                    <a:gd name="T14" fmla="*/ 40 w 62"/>
                    <a:gd name="T15" fmla="*/ 0 h 80"/>
                    <a:gd name="T16" fmla="*/ 48 w 62"/>
                    <a:gd name="T17" fmla="*/ 0 h 80"/>
                    <a:gd name="T18" fmla="*/ 54 w 62"/>
                    <a:gd name="T19" fmla="*/ 4 h 80"/>
                    <a:gd name="T20" fmla="*/ 58 w 62"/>
                    <a:gd name="T21" fmla="*/ 8 h 80"/>
                    <a:gd name="T22" fmla="*/ 60 w 62"/>
                    <a:gd name="T23" fmla="*/ 14 h 80"/>
                    <a:gd name="T24" fmla="*/ 62 w 62"/>
                    <a:gd name="T25" fmla="*/ 24 h 80"/>
                    <a:gd name="T26" fmla="*/ 62 w 62"/>
                    <a:gd name="T27" fmla="*/ 80 h 80"/>
                    <a:gd name="T28" fmla="*/ 46 w 62"/>
                    <a:gd name="T29" fmla="*/ 80 h 80"/>
                    <a:gd name="T30" fmla="*/ 46 w 62"/>
                    <a:gd name="T31" fmla="*/ 28 h 80"/>
                    <a:gd name="T32" fmla="*/ 46 w 62"/>
                    <a:gd name="T33" fmla="*/ 22 h 80"/>
                    <a:gd name="T34" fmla="*/ 46 w 62"/>
                    <a:gd name="T35" fmla="*/ 18 h 80"/>
                    <a:gd name="T36" fmla="*/ 44 w 62"/>
                    <a:gd name="T37" fmla="*/ 16 h 80"/>
                    <a:gd name="T38" fmla="*/ 42 w 62"/>
                    <a:gd name="T39" fmla="*/ 12 h 80"/>
                    <a:gd name="T40" fmla="*/ 38 w 62"/>
                    <a:gd name="T41" fmla="*/ 12 h 80"/>
                    <a:gd name="T42" fmla="*/ 32 w 62"/>
                    <a:gd name="T43" fmla="*/ 12 h 80"/>
                    <a:gd name="T44" fmla="*/ 26 w 62"/>
                    <a:gd name="T45" fmla="*/ 16 h 80"/>
                    <a:gd name="T46" fmla="*/ 20 w 62"/>
                    <a:gd name="T47" fmla="*/ 22 h 80"/>
                    <a:gd name="T48" fmla="*/ 14 w 62"/>
                    <a:gd name="T49" fmla="*/ 30 h 80"/>
                    <a:gd name="T50" fmla="*/ 14 w 62"/>
                    <a:gd name="T51" fmla="*/ 80 h 80"/>
                    <a:gd name="T52" fmla="*/ 0 w 62"/>
                    <a:gd name="T53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2" h="80">
                      <a:moveTo>
                        <a:pt x="0" y="80"/>
                      </a:moveTo>
                      <a:lnTo>
                        <a:pt x="0" y="2"/>
                      </a:lnTo>
                      <a:lnTo>
                        <a:pt x="14" y="2"/>
                      </a:lnTo>
                      <a:lnTo>
                        <a:pt x="14" y="16"/>
                      </a:lnTo>
                      <a:lnTo>
                        <a:pt x="20" y="10"/>
                      </a:lnTo>
                      <a:lnTo>
                        <a:pt x="24" y="4"/>
                      </a:lnTo>
                      <a:lnTo>
                        <a:pt x="32" y="0"/>
                      </a:lnTo>
                      <a:lnTo>
                        <a:pt x="40" y="0"/>
                      </a:lnTo>
                      <a:lnTo>
                        <a:pt x="48" y="0"/>
                      </a:lnTo>
                      <a:lnTo>
                        <a:pt x="54" y="4"/>
                      </a:lnTo>
                      <a:lnTo>
                        <a:pt x="58" y="8"/>
                      </a:lnTo>
                      <a:lnTo>
                        <a:pt x="60" y="14"/>
                      </a:lnTo>
                      <a:lnTo>
                        <a:pt x="62" y="24"/>
                      </a:lnTo>
                      <a:lnTo>
                        <a:pt x="62" y="80"/>
                      </a:lnTo>
                      <a:lnTo>
                        <a:pt x="46" y="80"/>
                      </a:lnTo>
                      <a:lnTo>
                        <a:pt x="46" y="28"/>
                      </a:lnTo>
                      <a:lnTo>
                        <a:pt x="46" y="22"/>
                      </a:lnTo>
                      <a:lnTo>
                        <a:pt x="46" y="18"/>
                      </a:lnTo>
                      <a:lnTo>
                        <a:pt x="44" y="16"/>
                      </a:lnTo>
                      <a:lnTo>
                        <a:pt x="42" y="12"/>
                      </a:lnTo>
                      <a:lnTo>
                        <a:pt x="38" y="12"/>
                      </a:lnTo>
                      <a:lnTo>
                        <a:pt x="32" y="12"/>
                      </a:lnTo>
                      <a:lnTo>
                        <a:pt x="26" y="16"/>
                      </a:lnTo>
                      <a:lnTo>
                        <a:pt x="20" y="22"/>
                      </a:lnTo>
                      <a:lnTo>
                        <a:pt x="14" y="30"/>
                      </a:lnTo>
                      <a:lnTo>
                        <a:pt x="14" y="80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80" name="Freeform 100"/>
                <p:cNvSpPr>
                  <a:spLocks noEditPoints="1"/>
                </p:cNvSpPr>
                <p:nvPr/>
              </p:nvSpPr>
              <p:spPr bwMode="auto">
                <a:xfrm>
                  <a:off x="3472" y="3438"/>
                  <a:ext cx="66" cy="116"/>
                </a:xfrm>
                <a:custGeom>
                  <a:avLst/>
                  <a:gdLst>
                    <a:gd name="T0" fmla="*/ 52 w 66"/>
                    <a:gd name="T1" fmla="*/ 86 h 116"/>
                    <a:gd name="T2" fmla="*/ 52 w 66"/>
                    <a:gd name="T3" fmla="*/ 46 h 116"/>
                    <a:gd name="T4" fmla="*/ 44 w 66"/>
                    <a:gd name="T5" fmla="*/ 44 h 116"/>
                    <a:gd name="T6" fmla="*/ 38 w 66"/>
                    <a:gd name="T7" fmla="*/ 44 h 116"/>
                    <a:gd name="T8" fmla="*/ 30 w 66"/>
                    <a:gd name="T9" fmla="*/ 46 h 116"/>
                    <a:gd name="T10" fmla="*/ 26 w 66"/>
                    <a:gd name="T11" fmla="*/ 48 h 116"/>
                    <a:gd name="T12" fmla="*/ 22 w 66"/>
                    <a:gd name="T13" fmla="*/ 52 h 116"/>
                    <a:gd name="T14" fmla="*/ 18 w 66"/>
                    <a:gd name="T15" fmla="*/ 58 h 116"/>
                    <a:gd name="T16" fmla="*/ 18 w 66"/>
                    <a:gd name="T17" fmla="*/ 66 h 116"/>
                    <a:gd name="T18" fmla="*/ 16 w 66"/>
                    <a:gd name="T19" fmla="*/ 76 h 116"/>
                    <a:gd name="T20" fmla="*/ 16 w 66"/>
                    <a:gd name="T21" fmla="*/ 84 h 116"/>
                    <a:gd name="T22" fmla="*/ 18 w 66"/>
                    <a:gd name="T23" fmla="*/ 90 h 116"/>
                    <a:gd name="T24" fmla="*/ 20 w 66"/>
                    <a:gd name="T25" fmla="*/ 96 h 116"/>
                    <a:gd name="T26" fmla="*/ 24 w 66"/>
                    <a:gd name="T27" fmla="*/ 100 h 116"/>
                    <a:gd name="T28" fmla="*/ 28 w 66"/>
                    <a:gd name="T29" fmla="*/ 102 h 116"/>
                    <a:gd name="T30" fmla="*/ 32 w 66"/>
                    <a:gd name="T31" fmla="*/ 104 h 116"/>
                    <a:gd name="T32" fmla="*/ 36 w 66"/>
                    <a:gd name="T33" fmla="*/ 102 h 116"/>
                    <a:gd name="T34" fmla="*/ 42 w 66"/>
                    <a:gd name="T35" fmla="*/ 100 h 116"/>
                    <a:gd name="T36" fmla="*/ 46 w 66"/>
                    <a:gd name="T37" fmla="*/ 94 h 116"/>
                    <a:gd name="T38" fmla="*/ 52 w 66"/>
                    <a:gd name="T39" fmla="*/ 86 h 116"/>
                    <a:gd name="T40" fmla="*/ 52 w 66"/>
                    <a:gd name="T41" fmla="*/ 100 h 116"/>
                    <a:gd name="T42" fmla="*/ 48 w 66"/>
                    <a:gd name="T43" fmla="*/ 106 h 116"/>
                    <a:gd name="T44" fmla="*/ 44 w 66"/>
                    <a:gd name="T45" fmla="*/ 112 h 116"/>
                    <a:gd name="T46" fmla="*/ 36 w 66"/>
                    <a:gd name="T47" fmla="*/ 116 h 116"/>
                    <a:gd name="T48" fmla="*/ 28 w 66"/>
                    <a:gd name="T49" fmla="*/ 116 h 116"/>
                    <a:gd name="T50" fmla="*/ 20 w 66"/>
                    <a:gd name="T51" fmla="*/ 116 h 116"/>
                    <a:gd name="T52" fmla="*/ 14 w 66"/>
                    <a:gd name="T53" fmla="*/ 112 h 116"/>
                    <a:gd name="T54" fmla="*/ 8 w 66"/>
                    <a:gd name="T55" fmla="*/ 106 h 116"/>
                    <a:gd name="T56" fmla="*/ 4 w 66"/>
                    <a:gd name="T57" fmla="*/ 98 h 116"/>
                    <a:gd name="T58" fmla="*/ 2 w 66"/>
                    <a:gd name="T59" fmla="*/ 88 h 116"/>
                    <a:gd name="T60" fmla="*/ 0 w 66"/>
                    <a:gd name="T61" fmla="*/ 78 h 116"/>
                    <a:gd name="T62" fmla="*/ 4 w 66"/>
                    <a:gd name="T63" fmla="*/ 58 h 116"/>
                    <a:gd name="T64" fmla="*/ 10 w 66"/>
                    <a:gd name="T65" fmla="*/ 44 h 116"/>
                    <a:gd name="T66" fmla="*/ 16 w 66"/>
                    <a:gd name="T67" fmla="*/ 40 h 116"/>
                    <a:gd name="T68" fmla="*/ 22 w 66"/>
                    <a:gd name="T69" fmla="*/ 36 h 116"/>
                    <a:gd name="T70" fmla="*/ 30 w 66"/>
                    <a:gd name="T71" fmla="*/ 34 h 116"/>
                    <a:gd name="T72" fmla="*/ 38 w 66"/>
                    <a:gd name="T73" fmla="*/ 34 h 116"/>
                    <a:gd name="T74" fmla="*/ 46 w 66"/>
                    <a:gd name="T75" fmla="*/ 34 h 116"/>
                    <a:gd name="T76" fmla="*/ 52 w 66"/>
                    <a:gd name="T77" fmla="*/ 36 h 116"/>
                    <a:gd name="T78" fmla="*/ 52 w 66"/>
                    <a:gd name="T79" fmla="*/ 0 h 116"/>
                    <a:gd name="T80" fmla="*/ 66 w 66"/>
                    <a:gd name="T81" fmla="*/ 0 h 116"/>
                    <a:gd name="T82" fmla="*/ 66 w 66"/>
                    <a:gd name="T83" fmla="*/ 114 h 116"/>
                    <a:gd name="T84" fmla="*/ 52 w 66"/>
                    <a:gd name="T85" fmla="*/ 114 h 116"/>
                    <a:gd name="T86" fmla="*/ 52 w 66"/>
                    <a:gd name="T87" fmla="*/ 100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66" h="116">
                      <a:moveTo>
                        <a:pt x="52" y="86"/>
                      </a:moveTo>
                      <a:lnTo>
                        <a:pt x="52" y="46"/>
                      </a:lnTo>
                      <a:lnTo>
                        <a:pt x="44" y="44"/>
                      </a:lnTo>
                      <a:lnTo>
                        <a:pt x="38" y="44"/>
                      </a:lnTo>
                      <a:lnTo>
                        <a:pt x="30" y="46"/>
                      </a:lnTo>
                      <a:lnTo>
                        <a:pt x="26" y="48"/>
                      </a:lnTo>
                      <a:lnTo>
                        <a:pt x="22" y="52"/>
                      </a:lnTo>
                      <a:lnTo>
                        <a:pt x="18" y="58"/>
                      </a:lnTo>
                      <a:lnTo>
                        <a:pt x="18" y="66"/>
                      </a:lnTo>
                      <a:lnTo>
                        <a:pt x="16" y="76"/>
                      </a:lnTo>
                      <a:lnTo>
                        <a:pt x="16" y="84"/>
                      </a:lnTo>
                      <a:lnTo>
                        <a:pt x="18" y="90"/>
                      </a:lnTo>
                      <a:lnTo>
                        <a:pt x="20" y="96"/>
                      </a:lnTo>
                      <a:lnTo>
                        <a:pt x="24" y="100"/>
                      </a:lnTo>
                      <a:lnTo>
                        <a:pt x="28" y="102"/>
                      </a:lnTo>
                      <a:lnTo>
                        <a:pt x="32" y="104"/>
                      </a:lnTo>
                      <a:lnTo>
                        <a:pt x="36" y="102"/>
                      </a:lnTo>
                      <a:lnTo>
                        <a:pt x="42" y="100"/>
                      </a:lnTo>
                      <a:lnTo>
                        <a:pt x="46" y="94"/>
                      </a:lnTo>
                      <a:lnTo>
                        <a:pt x="52" y="86"/>
                      </a:lnTo>
                      <a:close/>
                      <a:moveTo>
                        <a:pt x="52" y="100"/>
                      </a:moveTo>
                      <a:lnTo>
                        <a:pt x="48" y="106"/>
                      </a:lnTo>
                      <a:lnTo>
                        <a:pt x="44" y="112"/>
                      </a:lnTo>
                      <a:lnTo>
                        <a:pt x="36" y="116"/>
                      </a:lnTo>
                      <a:lnTo>
                        <a:pt x="28" y="116"/>
                      </a:lnTo>
                      <a:lnTo>
                        <a:pt x="20" y="116"/>
                      </a:lnTo>
                      <a:lnTo>
                        <a:pt x="14" y="112"/>
                      </a:lnTo>
                      <a:lnTo>
                        <a:pt x="8" y="106"/>
                      </a:lnTo>
                      <a:lnTo>
                        <a:pt x="4" y="98"/>
                      </a:lnTo>
                      <a:lnTo>
                        <a:pt x="2" y="88"/>
                      </a:lnTo>
                      <a:lnTo>
                        <a:pt x="0" y="78"/>
                      </a:lnTo>
                      <a:lnTo>
                        <a:pt x="4" y="58"/>
                      </a:lnTo>
                      <a:lnTo>
                        <a:pt x="10" y="44"/>
                      </a:lnTo>
                      <a:lnTo>
                        <a:pt x="16" y="40"/>
                      </a:lnTo>
                      <a:lnTo>
                        <a:pt x="22" y="36"/>
                      </a:lnTo>
                      <a:lnTo>
                        <a:pt x="30" y="34"/>
                      </a:lnTo>
                      <a:lnTo>
                        <a:pt x="38" y="34"/>
                      </a:lnTo>
                      <a:lnTo>
                        <a:pt x="46" y="34"/>
                      </a:lnTo>
                      <a:lnTo>
                        <a:pt x="52" y="36"/>
                      </a:lnTo>
                      <a:lnTo>
                        <a:pt x="52" y="0"/>
                      </a:lnTo>
                      <a:lnTo>
                        <a:pt x="66" y="0"/>
                      </a:lnTo>
                      <a:lnTo>
                        <a:pt x="66" y="114"/>
                      </a:lnTo>
                      <a:lnTo>
                        <a:pt x="52" y="114"/>
                      </a:lnTo>
                      <a:lnTo>
                        <a:pt x="52" y="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81" name="Freeform 101"/>
                <p:cNvSpPr>
                  <a:spLocks noEditPoints="1"/>
                </p:cNvSpPr>
                <p:nvPr/>
              </p:nvSpPr>
              <p:spPr bwMode="auto">
                <a:xfrm>
                  <a:off x="3556" y="3472"/>
                  <a:ext cx="74" cy="82"/>
                </a:xfrm>
                <a:custGeom>
                  <a:avLst/>
                  <a:gdLst>
                    <a:gd name="T0" fmla="*/ 50 w 74"/>
                    <a:gd name="T1" fmla="*/ 70 h 82"/>
                    <a:gd name="T2" fmla="*/ 40 w 74"/>
                    <a:gd name="T3" fmla="*/ 78 h 82"/>
                    <a:gd name="T4" fmla="*/ 32 w 74"/>
                    <a:gd name="T5" fmla="*/ 82 h 82"/>
                    <a:gd name="T6" fmla="*/ 24 w 74"/>
                    <a:gd name="T7" fmla="*/ 82 h 82"/>
                    <a:gd name="T8" fmla="*/ 18 w 74"/>
                    <a:gd name="T9" fmla="*/ 82 h 82"/>
                    <a:gd name="T10" fmla="*/ 12 w 74"/>
                    <a:gd name="T11" fmla="*/ 80 h 82"/>
                    <a:gd name="T12" fmla="*/ 6 w 74"/>
                    <a:gd name="T13" fmla="*/ 76 h 82"/>
                    <a:gd name="T14" fmla="*/ 4 w 74"/>
                    <a:gd name="T15" fmla="*/ 72 h 82"/>
                    <a:gd name="T16" fmla="*/ 0 w 74"/>
                    <a:gd name="T17" fmla="*/ 66 h 82"/>
                    <a:gd name="T18" fmla="*/ 0 w 74"/>
                    <a:gd name="T19" fmla="*/ 60 h 82"/>
                    <a:gd name="T20" fmla="*/ 6 w 74"/>
                    <a:gd name="T21" fmla="*/ 46 h 82"/>
                    <a:gd name="T22" fmla="*/ 20 w 74"/>
                    <a:gd name="T23" fmla="*/ 36 h 82"/>
                    <a:gd name="T24" fmla="*/ 44 w 74"/>
                    <a:gd name="T25" fmla="*/ 34 h 82"/>
                    <a:gd name="T26" fmla="*/ 48 w 74"/>
                    <a:gd name="T27" fmla="*/ 34 h 82"/>
                    <a:gd name="T28" fmla="*/ 48 w 74"/>
                    <a:gd name="T29" fmla="*/ 24 h 82"/>
                    <a:gd name="T30" fmla="*/ 46 w 74"/>
                    <a:gd name="T31" fmla="*/ 18 h 82"/>
                    <a:gd name="T32" fmla="*/ 44 w 74"/>
                    <a:gd name="T33" fmla="*/ 14 h 82"/>
                    <a:gd name="T34" fmla="*/ 40 w 74"/>
                    <a:gd name="T35" fmla="*/ 12 h 82"/>
                    <a:gd name="T36" fmla="*/ 32 w 74"/>
                    <a:gd name="T37" fmla="*/ 10 h 82"/>
                    <a:gd name="T38" fmla="*/ 24 w 74"/>
                    <a:gd name="T39" fmla="*/ 12 h 82"/>
                    <a:gd name="T40" fmla="*/ 16 w 74"/>
                    <a:gd name="T41" fmla="*/ 14 h 82"/>
                    <a:gd name="T42" fmla="*/ 8 w 74"/>
                    <a:gd name="T43" fmla="*/ 18 h 82"/>
                    <a:gd name="T44" fmla="*/ 8 w 74"/>
                    <a:gd name="T45" fmla="*/ 6 h 82"/>
                    <a:gd name="T46" fmla="*/ 16 w 74"/>
                    <a:gd name="T47" fmla="*/ 2 h 82"/>
                    <a:gd name="T48" fmla="*/ 26 w 74"/>
                    <a:gd name="T49" fmla="*/ 0 h 82"/>
                    <a:gd name="T50" fmla="*/ 36 w 74"/>
                    <a:gd name="T51" fmla="*/ 0 h 82"/>
                    <a:gd name="T52" fmla="*/ 44 w 74"/>
                    <a:gd name="T53" fmla="*/ 0 h 82"/>
                    <a:gd name="T54" fmla="*/ 50 w 74"/>
                    <a:gd name="T55" fmla="*/ 2 h 82"/>
                    <a:gd name="T56" fmla="*/ 56 w 74"/>
                    <a:gd name="T57" fmla="*/ 6 h 82"/>
                    <a:gd name="T58" fmla="*/ 60 w 74"/>
                    <a:gd name="T59" fmla="*/ 10 h 82"/>
                    <a:gd name="T60" fmla="*/ 62 w 74"/>
                    <a:gd name="T61" fmla="*/ 16 h 82"/>
                    <a:gd name="T62" fmla="*/ 62 w 74"/>
                    <a:gd name="T63" fmla="*/ 24 h 82"/>
                    <a:gd name="T64" fmla="*/ 62 w 74"/>
                    <a:gd name="T65" fmla="*/ 60 h 82"/>
                    <a:gd name="T66" fmla="*/ 62 w 74"/>
                    <a:gd name="T67" fmla="*/ 66 h 82"/>
                    <a:gd name="T68" fmla="*/ 64 w 74"/>
                    <a:gd name="T69" fmla="*/ 70 h 82"/>
                    <a:gd name="T70" fmla="*/ 66 w 74"/>
                    <a:gd name="T71" fmla="*/ 72 h 82"/>
                    <a:gd name="T72" fmla="*/ 70 w 74"/>
                    <a:gd name="T73" fmla="*/ 72 h 82"/>
                    <a:gd name="T74" fmla="*/ 70 w 74"/>
                    <a:gd name="T75" fmla="*/ 72 h 82"/>
                    <a:gd name="T76" fmla="*/ 72 w 74"/>
                    <a:gd name="T77" fmla="*/ 72 h 82"/>
                    <a:gd name="T78" fmla="*/ 74 w 74"/>
                    <a:gd name="T79" fmla="*/ 80 h 82"/>
                    <a:gd name="T80" fmla="*/ 68 w 74"/>
                    <a:gd name="T81" fmla="*/ 82 h 82"/>
                    <a:gd name="T82" fmla="*/ 62 w 74"/>
                    <a:gd name="T83" fmla="*/ 82 h 82"/>
                    <a:gd name="T84" fmla="*/ 58 w 74"/>
                    <a:gd name="T85" fmla="*/ 82 h 82"/>
                    <a:gd name="T86" fmla="*/ 54 w 74"/>
                    <a:gd name="T87" fmla="*/ 80 h 82"/>
                    <a:gd name="T88" fmla="*/ 52 w 74"/>
                    <a:gd name="T89" fmla="*/ 76 h 82"/>
                    <a:gd name="T90" fmla="*/ 50 w 74"/>
                    <a:gd name="T91" fmla="*/ 70 h 82"/>
                    <a:gd name="T92" fmla="*/ 48 w 74"/>
                    <a:gd name="T93" fmla="*/ 62 h 82"/>
                    <a:gd name="T94" fmla="*/ 48 w 74"/>
                    <a:gd name="T95" fmla="*/ 42 h 82"/>
                    <a:gd name="T96" fmla="*/ 42 w 74"/>
                    <a:gd name="T97" fmla="*/ 42 h 82"/>
                    <a:gd name="T98" fmla="*/ 38 w 74"/>
                    <a:gd name="T99" fmla="*/ 42 h 82"/>
                    <a:gd name="T100" fmla="*/ 34 w 74"/>
                    <a:gd name="T101" fmla="*/ 42 h 82"/>
                    <a:gd name="T102" fmla="*/ 26 w 74"/>
                    <a:gd name="T103" fmla="*/ 44 h 82"/>
                    <a:gd name="T104" fmla="*/ 20 w 74"/>
                    <a:gd name="T105" fmla="*/ 48 h 82"/>
                    <a:gd name="T106" fmla="*/ 16 w 74"/>
                    <a:gd name="T107" fmla="*/ 52 h 82"/>
                    <a:gd name="T108" fmla="*/ 14 w 74"/>
                    <a:gd name="T109" fmla="*/ 58 h 82"/>
                    <a:gd name="T110" fmla="*/ 16 w 74"/>
                    <a:gd name="T111" fmla="*/ 64 h 82"/>
                    <a:gd name="T112" fmla="*/ 18 w 74"/>
                    <a:gd name="T113" fmla="*/ 68 h 82"/>
                    <a:gd name="T114" fmla="*/ 22 w 74"/>
                    <a:gd name="T115" fmla="*/ 70 h 82"/>
                    <a:gd name="T116" fmla="*/ 28 w 74"/>
                    <a:gd name="T117" fmla="*/ 70 h 82"/>
                    <a:gd name="T118" fmla="*/ 34 w 74"/>
                    <a:gd name="T119" fmla="*/ 70 h 82"/>
                    <a:gd name="T120" fmla="*/ 40 w 74"/>
                    <a:gd name="T121" fmla="*/ 68 h 82"/>
                    <a:gd name="T122" fmla="*/ 48 w 74"/>
                    <a:gd name="T123" fmla="*/ 62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4" h="82">
                      <a:moveTo>
                        <a:pt x="50" y="70"/>
                      </a:moveTo>
                      <a:lnTo>
                        <a:pt x="40" y="78"/>
                      </a:lnTo>
                      <a:lnTo>
                        <a:pt x="32" y="82"/>
                      </a:lnTo>
                      <a:lnTo>
                        <a:pt x="24" y="82"/>
                      </a:lnTo>
                      <a:lnTo>
                        <a:pt x="18" y="82"/>
                      </a:lnTo>
                      <a:lnTo>
                        <a:pt x="12" y="80"/>
                      </a:lnTo>
                      <a:lnTo>
                        <a:pt x="6" y="76"/>
                      </a:lnTo>
                      <a:lnTo>
                        <a:pt x="4" y="72"/>
                      </a:lnTo>
                      <a:lnTo>
                        <a:pt x="0" y="66"/>
                      </a:lnTo>
                      <a:lnTo>
                        <a:pt x="0" y="60"/>
                      </a:lnTo>
                      <a:lnTo>
                        <a:pt x="6" y="46"/>
                      </a:lnTo>
                      <a:lnTo>
                        <a:pt x="20" y="36"/>
                      </a:lnTo>
                      <a:lnTo>
                        <a:pt x="44" y="34"/>
                      </a:lnTo>
                      <a:lnTo>
                        <a:pt x="48" y="34"/>
                      </a:lnTo>
                      <a:lnTo>
                        <a:pt x="48" y="24"/>
                      </a:lnTo>
                      <a:lnTo>
                        <a:pt x="46" y="18"/>
                      </a:lnTo>
                      <a:lnTo>
                        <a:pt x="44" y="14"/>
                      </a:lnTo>
                      <a:lnTo>
                        <a:pt x="40" y="12"/>
                      </a:lnTo>
                      <a:lnTo>
                        <a:pt x="32" y="10"/>
                      </a:lnTo>
                      <a:lnTo>
                        <a:pt x="24" y="12"/>
                      </a:lnTo>
                      <a:lnTo>
                        <a:pt x="16" y="14"/>
                      </a:lnTo>
                      <a:lnTo>
                        <a:pt x="8" y="18"/>
                      </a:lnTo>
                      <a:lnTo>
                        <a:pt x="8" y="6"/>
                      </a:lnTo>
                      <a:lnTo>
                        <a:pt x="16" y="2"/>
                      </a:lnTo>
                      <a:lnTo>
                        <a:pt x="26" y="0"/>
                      </a:lnTo>
                      <a:lnTo>
                        <a:pt x="36" y="0"/>
                      </a:lnTo>
                      <a:lnTo>
                        <a:pt x="44" y="0"/>
                      </a:lnTo>
                      <a:lnTo>
                        <a:pt x="50" y="2"/>
                      </a:lnTo>
                      <a:lnTo>
                        <a:pt x="56" y="6"/>
                      </a:lnTo>
                      <a:lnTo>
                        <a:pt x="60" y="10"/>
                      </a:lnTo>
                      <a:lnTo>
                        <a:pt x="62" y="16"/>
                      </a:lnTo>
                      <a:lnTo>
                        <a:pt x="62" y="24"/>
                      </a:lnTo>
                      <a:lnTo>
                        <a:pt x="62" y="60"/>
                      </a:lnTo>
                      <a:lnTo>
                        <a:pt x="62" y="66"/>
                      </a:lnTo>
                      <a:lnTo>
                        <a:pt x="64" y="70"/>
                      </a:lnTo>
                      <a:lnTo>
                        <a:pt x="66" y="72"/>
                      </a:lnTo>
                      <a:lnTo>
                        <a:pt x="70" y="72"/>
                      </a:lnTo>
                      <a:lnTo>
                        <a:pt x="70" y="72"/>
                      </a:lnTo>
                      <a:lnTo>
                        <a:pt x="72" y="72"/>
                      </a:lnTo>
                      <a:lnTo>
                        <a:pt x="74" y="80"/>
                      </a:lnTo>
                      <a:lnTo>
                        <a:pt x="68" y="82"/>
                      </a:lnTo>
                      <a:lnTo>
                        <a:pt x="62" y="82"/>
                      </a:lnTo>
                      <a:lnTo>
                        <a:pt x="58" y="82"/>
                      </a:lnTo>
                      <a:lnTo>
                        <a:pt x="54" y="80"/>
                      </a:lnTo>
                      <a:lnTo>
                        <a:pt x="52" y="76"/>
                      </a:lnTo>
                      <a:lnTo>
                        <a:pt x="50" y="70"/>
                      </a:lnTo>
                      <a:close/>
                      <a:moveTo>
                        <a:pt x="48" y="62"/>
                      </a:moveTo>
                      <a:lnTo>
                        <a:pt x="48" y="42"/>
                      </a:lnTo>
                      <a:lnTo>
                        <a:pt x="42" y="42"/>
                      </a:lnTo>
                      <a:lnTo>
                        <a:pt x="38" y="42"/>
                      </a:lnTo>
                      <a:lnTo>
                        <a:pt x="34" y="42"/>
                      </a:lnTo>
                      <a:lnTo>
                        <a:pt x="26" y="44"/>
                      </a:lnTo>
                      <a:lnTo>
                        <a:pt x="20" y="48"/>
                      </a:lnTo>
                      <a:lnTo>
                        <a:pt x="16" y="52"/>
                      </a:lnTo>
                      <a:lnTo>
                        <a:pt x="14" y="58"/>
                      </a:lnTo>
                      <a:lnTo>
                        <a:pt x="16" y="64"/>
                      </a:lnTo>
                      <a:lnTo>
                        <a:pt x="18" y="68"/>
                      </a:lnTo>
                      <a:lnTo>
                        <a:pt x="22" y="70"/>
                      </a:lnTo>
                      <a:lnTo>
                        <a:pt x="28" y="70"/>
                      </a:lnTo>
                      <a:lnTo>
                        <a:pt x="34" y="70"/>
                      </a:lnTo>
                      <a:lnTo>
                        <a:pt x="40" y="68"/>
                      </a:lnTo>
                      <a:lnTo>
                        <a:pt x="48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82" name="Freeform 102"/>
                <p:cNvSpPr>
                  <a:spLocks/>
                </p:cNvSpPr>
                <p:nvPr/>
              </p:nvSpPr>
              <p:spPr bwMode="auto">
                <a:xfrm>
                  <a:off x="3644" y="3472"/>
                  <a:ext cx="60" cy="80"/>
                </a:xfrm>
                <a:custGeom>
                  <a:avLst/>
                  <a:gdLst>
                    <a:gd name="T0" fmla="*/ 0 w 60"/>
                    <a:gd name="T1" fmla="*/ 80 h 80"/>
                    <a:gd name="T2" fmla="*/ 0 w 60"/>
                    <a:gd name="T3" fmla="*/ 2 h 80"/>
                    <a:gd name="T4" fmla="*/ 14 w 60"/>
                    <a:gd name="T5" fmla="*/ 2 h 80"/>
                    <a:gd name="T6" fmla="*/ 14 w 60"/>
                    <a:gd name="T7" fmla="*/ 16 h 80"/>
                    <a:gd name="T8" fmla="*/ 18 w 60"/>
                    <a:gd name="T9" fmla="*/ 10 h 80"/>
                    <a:gd name="T10" fmla="*/ 24 w 60"/>
                    <a:gd name="T11" fmla="*/ 4 h 80"/>
                    <a:gd name="T12" fmla="*/ 32 w 60"/>
                    <a:gd name="T13" fmla="*/ 0 h 80"/>
                    <a:gd name="T14" fmla="*/ 40 w 60"/>
                    <a:gd name="T15" fmla="*/ 0 h 80"/>
                    <a:gd name="T16" fmla="*/ 48 w 60"/>
                    <a:gd name="T17" fmla="*/ 0 h 80"/>
                    <a:gd name="T18" fmla="*/ 54 w 60"/>
                    <a:gd name="T19" fmla="*/ 4 h 80"/>
                    <a:gd name="T20" fmla="*/ 58 w 60"/>
                    <a:gd name="T21" fmla="*/ 8 h 80"/>
                    <a:gd name="T22" fmla="*/ 60 w 60"/>
                    <a:gd name="T23" fmla="*/ 14 h 80"/>
                    <a:gd name="T24" fmla="*/ 60 w 60"/>
                    <a:gd name="T25" fmla="*/ 24 h 80"/>
                    <a:gd name="T26" fmla="*/ 60 w 60"/>
                    <a:gd name="T27" fmla="*/ 80 h 80"/>
                    <a:gd name="T28" fmla="*/ 46 w 60"/>
                    <a:gd name="T29" fmla="*/ 80 h 80"/>
                    <a:gd name="T30" fmla="*/ 46 w 60"/>
                    <a:gd name="T31" fmla="*/ 28 h 80"/>
                    <a:gd name="T32" fmla="*/ 46 w 60"/>
                    <a:gd name="T33" fmla="*/ 22 h 80"/>
                    <a:gd name="T34" fmla="*/ 46 w 60"/>
                    <a:gd name="T35" fmla="*/ 18 h 80"/>
                    <a:gd name="T36" fmla="*/ 44 w 60"/>
                    <a:gd name="T37" fmla="*/ 16 h 80"/>
                    <a:gd name="T38" fmla="*/ 42 w 60"/>
                    <a:gd name="T39" fmla="*/ 12 h 80"/>
                    <a:gd name="T40" fmla="*/ 36 w 60"/>
                    <a:gd name="T41" fmla="*/ 12 h 80"/>
                    <a:gd name="T42" fmla="*/ 30 w 60"/>
                    <a:gd name="T43" fmla="*/ 12 h 80"/>
                    <a:gd name="T44" fmla="*/ 24 w 60"/>
                    <a:gd name="T45" fmla="*/ 16 h 80"/>
                    <a:gd name="T46" fmla="*/ 20 w 60"/>
                    <a:gd name="T47" fmla="*/ 22 h 80"/>
                    <a:gd name="T48" fmla="*/ 14 w 60"/>
                    <a:gd name="T49" fmla="*/ 30 h 80"/>
                    <a:gd name="T50" fmla="*/ 14 w 60"/>
                    <a:gd name="T51" fmla="*/ 80 h 80"/>
                    <a:gd name="T52" fmla="*/ 0 w 60"/>
                    <a:gd name="T53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0" h="80">
                      <a:moveTo>
                        <a:pt x="0" y="80"/>
                      </a:moveTo>
                      <a:lnTo>
                        <a:pt x="0" y="2"/>
                      </a:lnTo>
                      <a:lnTo>
                        <a:pt x="14" y="2"/>
                      </a:lnTo>
                      <a:lnTo>
                        <a:pt x="14" y="16"/>
                      </a:lnTo>
                      <a:lnTo>
                        <a:pt x="18" y="10"/>
                      </a:lnTo>
                      <a:lnTo>
                        <a:pt x="24" y="4"/>
                      </a:lnTo>
                      <a:lnTo>
                        <a:pt x="32" y="0"/>
                      </a:lnTo>
                      <a:lnTo>
                        <a:pt x="40" y="0"/>
                      </a:lnTo>
                      <a:lnTo>
                        <a:pt x="48" y="0"/>
                      </a:lnTo>
                      <a:lnTo>
                        <a:pt x="54" y="4"/>
                      </a:lnTo>
                      <a:lnTo>
                        <a:pt x="58" y="8"/>
                      </a:lnTo>
                      <a:lnTo>
                        <a:pt x="60" y="14"/>
                      </a:lnTo>
                      <a:lnTo>
                        <a:pt x="60" y="24"/>
                      </a:lnTo>
                      <a:lnTo>
                        <a:pt x="60" y="80"/>
                      </a:lnTo>
                      <a:lnTo>
                        <a:pt x="46" y="80"/>
                      </a:lnTo>
                      <a:lnTo>
                        <a:pt x="46" y="28"/>
                      </a:lnTo>
                      <a:lnTo>
                        <a:pt x="46" y="22"/>
                      </a:lnTo>
                      <a:lnTo>
                        <a:pt x="46" y="18"/>
                      </a:lnTo>
                      <a:lnTo>
                        <a:pt x="44" y="16"/>
                      </a:lnTo>
                      <a:lnTo>
                        <a:pt x="42" y="12"/>
                      </a:lnTo>
                      <a:lnTo>
                        <a:pt x="36" y="12"/>
                      </a:lnTo>
                      <a:lnTo>
                        <a:pt x="30" y="12"/>
                      </a:lnTo>
                      <a:lnTo>
                        <a:pt x="24" y="16"/>
                      </a:lnTo>
                      <a:lnTo>
                        <a:pt x="20" y="22"/>
                      </a:lnTo>
                      <a:lnTo>
                        <a:pt x="14" y="30"/>
                      </a:lnTo>
                      <a:lnTo>
                        <a:pt x="14" y="80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83" name="Freeform 103"/>
                <p:cNvSpPr>
                  <a:spLocks/>
                </p:cNvSpPr>
                <p:nvPr/>
              </p:nvSpPr>
              <p:spPr bwMode="auto">
                <a:xfrm>
                  <a:off x="3722" y="3472"/>
                  <a:ext cx="62" cy="82"/>
                </a:xfrm>
                <a:custGeom>
                  <a:avLst/>
                  <a:gdLst>
                    <a:gd name="T0" fmla="*/ 62 w 62"/>
                    <a:gd name="T1" fmla="*/ 78 h 82"/>
                    <a:gd name="T2" fmla="*/ 50 w 62"/>
                    <a:gd name="T3" fmla="*/ 82 h 82"/>
                    <a:gd name="T4" fmla="*/ 36 w 62"/>
                    <a:gd name="T5" fmla="*/ 82 h 82"/>
                    <a:gd name="T6" fmla="*/ 26 w 62"/>
                    <a:gd name="T7" fmla="*/ 82 h 82"/>
                    <a:gd name="T8" fmla="*/ 18 w 62"/>
                    <a:gd name="T9" fmla="*/ 78 h 82"/>
                    <a:gd name="T10" fmla="*/ 10 w 62"/>
                    <a:gd name="T11" fmla="*/ 72 h 82"/>
                    <a:gd name="T12" fmla="*/ 4 w 62"/>
                    <a:gd name="T13" fmla="*/ 62 h 82"/>
                    <a:gd name="T14" fmla="*/ 2 w 62"/>
                    <a:gd name="T15" fmla="*/ 52 h 82"/>
                    <a:gd name="T16" fmla="*/ 0 w 62"/>
                    <a:gd name="T17" fmla="*/ 40 h 82"/>
                    <a:gd name="T18" fmla="*/ 2 w 62"/>
                    <a:gd name="T19" fmla="*/ 32 h 82"/>
                    <a:gd name="T20" fmla="*/ 4 w 62"/>
                    <a:gd name="T21" fmla="*/ 24 h 82"/>
                    <a:gd name="T22" fmla="*/ 6 w 62"/>
                    <a:gd name="T23" fmla="*/ 16 h 82"/>
                    <a:gd name="T24" fmla="*/ 10 w 62"/>
                    <a:gd name="T25" fmla="*/ 10 h 82"/>
                    <a:gd name="T26" fmla="*/ 16 w 62"/>
                    <a:gd name="T27" fmla="*/ 6 h 82"/>
                    <a:gd name="T28" fmla="*/ 22 w 62"/>
                    <a:gd name="T29" fmla="*/ 2 h 82"/>
                    <a:gd name="T30" fmla="*/ 30 w 62"/>
                    <a:gd name="T31" fmla="*/ 0 h 82"/>
                    <a:gd name="T32" fmla="*/ 40 w 62"/>
                    <a:gd name="T33" fmla="*/ 0 h 82"/>
                    <a:gd name="T34" fmla="*/ 50 w 62"/>
                    <a:gd name="T35" fmla="*/ 0 h 82"/>
                    <a:gd name="T36" fmla="*/ 62 w 62"/>
                    <a:gd name="T37" fmla="*/ 2 h 82"/>
                    <a:gd name="T38" fmla="*/ 62 w 62"/>
                    <a:gd name="T39" fmla="*/ 14 h 82"/>
                    <a:gd name="T40" fmla="*/ 54 w 62"/>
                    <a:gd name="T41" fmla="*/ 12 h 82"/>
                    <a:gd name="T42" fmla="*/ 48 w 62"/>
                    <a:gd name="T43" fmla="*/ 10 h 82"/>
                    <a:gd name="T44" fmla="*/ 42 w 62"/>
                    <a:gd name="T45" fmla="*/ 10 h 82"/>
                    <a:gd name="T46" fmla="*/ 34 w 62"/>
                    <a:gd name="T47" fmla="*/ 12 h 82"/>
                    <a:gd name="T48" fmla="*/ 28 w 62"/>
                    <a:gd name="T49" fmla="*/ 14 h 82"/>
                    <a:gd name="T50" fmla="*/ 24 w 62"/>
                    <a:gd name="T51" fmla="*/ 18 h 82"/>
                    <a:gd name="T52" fmla="*/ 20 w 62"/>
                    <a:gd name="T53" fmla="*/ 24 h 82"/>
                    <a:gd name="T54" fmla="*/ 18 w 62"/>
                    <a:gd name="T55" fmla="*/ 32 h 82"/>
                    <a:gd name="T56" fmla="*/ 16 w 62"/>
                    <a:gd name="T57" fmla="*/ 40 h 82"/>
                    <a:gd name="T58" fmla="*/ 18 w 62"/>
                    <a:gd name="T59" fmla="*/ 50 h 82"/>
                    <a:gd name="T60" fmla="*/ 20 w 62"/>
                    <a:gd name="T61" fmla="*/ 58 h 82"/>
                    <a:gd name="T62" fmla="*/ 24 w 62"/>
                    <a:gd name="T63" fmla="*/ 64 h 82"/>
                    <a:gd name="T64" fmla="*/ 28 w 62"/>
                    <a:gd name="T65" fmla="*/ 68 h 82"/>
                    <a:gd name="T66" fmla="*/ 34 w 62"/>
                    <a:gd name="T67" fmla="*/ 70 h 82"/>
                    <a:gd name="T68" fmla="*/ 42 w 62"/>
                    <a:gd name="T69" fmla="*/ 70 h 82"/>
                    <a:gd name="T70" fmla="*/ 48 w 62"/>
                    <a:gd name="T71" fmla="*/ 70 h 82"/>
                    <a:gd name="T72" fmla="*/ 54 w 62"/>
                    <a:gd name="T73" fmla="*/ 68 h 82"/>
                    <a:gd name="T74" fmla="*/ 62 w 62"/>
                    <a:gd name="T75" fmla="*/ 66 h 82"/>
                    <a:gd name="T76" fmla="*/ 62 w 62"/>
                    <a:gd name="T77" fmla="*/ 78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2" h="82">
                      <a:moveTo>
                        <a:pt x="62" y="78"/>
                      </a:moveTo>
                      <a:lnTo>
                        <a:pt x="50" y="82"/>
                      </a:lnTo>
                      <a:lnTo>
                        <a:pt x="36" y="82"/>
                      </a:lnTo>
                      <a:lnTo>
                        <a:pt x="26" y="82"/>
                      </a:lnTo>
                      <a:lnTo>
                        <a:pt x="18" y="78"/>
                      </a:lnTo>
                      <a:lnTo>
                        <a:pt x="10" y="72"/>
                      </a:lnTo>
                      <a:lnTo>
                        <a:pt x="4" y="62"/>
                      </a:lnTo>
                      <a:lnTo>
                        <a:pt x="2" y="52"/>
                      </a:lnTo>
                      <a:lnTo>
                        <a:pt x="0" y="40"/>
                      </a:lnTo>
                      <a:lnTo>
                        <a:pt x="2" y="32"/>
                      </a:lnTo>
                      <a:lnTo>
                        <a:pt x="4" y="24"/>
                      </a:lnTo>
                      <a:lnTo>
                        <a:pt x="6" y="16"/>
                      </a:lnTo>
                      <a:lnTo>
                        <a:pt x="10" y="10"/>
                      </a:lnTo>
                      <a:lnTo>
                        <a:pt x="16" y="6"/>
                      </a:lnTo>
                      <a:lnTo>
                        <a:pt x="22" y="2"/>
                      </a:lnTo>
                      <a:lnTo>
                        <a:pt x="30" y="0"/>
                      </a:lnTo>
                      <a:lnTo>
                        <a:pt x="40" y="0"/>
                      </a:lnTo>
                      <a:lnTo>
                        <a:pt x="50" y="0"/>
                      </a:lnTo>
                      <a:lnTo>
                        <a:pt x="62" y="2"/>
                      </a:lnTo>
                      <a:lnTo>
                        <a:pt x="62" y="14"/>
                      </a:lnTo>
                      <a:lnTo>
                        <a:pt x="54" y="12"/>
                      </a:lnTo>
                      <a:lnTo>
                        <a:pt x="48" y="10"/>
                      </a:lnTo>
                      <a:lnTo>
                        <a:pt x="42" y="10"/>
                      </a:lnTo>
                      <a:lnTo>
                        <a:pt x="34" y="12"/>
                      </a:lnTo>
                      <a:lnTo>
                        <a:pt x="28" y="14"/>
                      </a:lnTo>
                      <a:lnTo>
                        <a:pt x="24" y="18"/>
                      </a:lnTo>
                      <a:lnTo>
                        <a:pt x="20" y="24"/>
                      </a:lnTo>
                      <a:lnTo>
                        <a:pt x="18" y="32"/>
                      </a:lnTo>
                      <a:lnTo>
                        <a:pt x="16" y="40"/>
                      </a:lnTo>
                      <a:lnTo>
                        <a:pt x="18" y="50"/>
                      </a:lnTo>
                      <a:lnTo>
                        <a:pt x="20" y="58"/>
                      </a:lnTo>
                      <a:lnTo>
                        <a:pt x="24" y="64"/>
                      </a:lnTo>
                      <a:lnTo>
                        <a:pt x="28" y="68"/>
                      </a:lnTo>
                      <a:lnTo>
                        <a:pt x="34" y="70"/>
                      </a:lnTo>
                      <a:lnTo>
                        <a:pt x="42" y="70"/>
                      </a:lnTo>
                      <a:lnTo>
                        <a:pt x="48" y="70"/>
                      </a:lnTo>
                      <a:lnTo>
                        <a:pt x="54" y="68"/>
                      </a:lnTo>
                      <a:lnTo>
                        <a:pt x="62" y="66"/>
                      </a:lnTo>
                      <a:lnTo>
                        <a:pt x="62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84" name="Freeform 104"/>
                <p:cNvSpPr>
                  <a:spLocks noEditPoints="1"/>
                </p:cNvSpPr>
                <p:nvPr/>
              </p:nvSpPr>
              <p:spPr bwMode="auto">
                <a:xfrm>
                  <a:off x="3798" y="3472"/>
                  <a:ext cx="68" cy="82"/>
                </a:xfrm>
                <a:custGeom>
                  <a:avLst/>
                  <a:gdLst>
                    <a:gd name="T0" fmla="*/ 52 w 68"/>
                    <a:gd name="T1" fmla="*/ 32 h 82"/>
                    <a:gd name="T2" fmla="*/ 52 w 68"/>
                    <a:gd name="T3" fmla="*/ 26 h 82"/>
                    <a:gd name="T4" fmla="*/ 52 w 68"/>
                    <a:gd name="T5" fmla="*/ 22 h 82"/>
                    <a:gd name="T6" fmla="*/ 50 w 68"/>
                    <a:gd name="T7" fmla="*/ 16 h 82"/>
                    <a:gd name="T8" fmla="*/ 46 w 68"/>
                    <a:gd name="T9" fmla="*/ 14 h 82"/>
                    <a:gd name="T10" fmla="*/ 40 w 68"/>
                    <a:gd name="T11" fmla="*/ 10 h 82"/>
                    <a:gd name="T12" fmla="*/ 34 w 68"/>
                    <a:gd name="T13" fmla="*/ 10 h 82"/>
                    <a:gd name="T14" fmla="*/ 30 w 68"/>
                    <a:gd name="T15" fmla="*/ 10 h 82"/>
                    <a:gd name="T16" fmla="*/ 24 w 68"/>
                    <a:gd name="T17" fmla="*/ 12 h 82"/>
                    <a:gd name="T18" fmla="*/ 22 w 68"/>
                    <a:gd name="T19" fmla="*/ 16 h 82"/>
                    <a:gd name="T20" fmla="*/ 18 w 68"/>
                    <a:gd name="T21" fmla="*/ 20 h 82"/>
                    <a:gd name="T22" fmla="*/ 16 w 68"/>
                    <a:gd name="T23" fmla="*/ 26 h 82"/>
                    <a:gd name="T24" fmla="*/ 14 w 68"/>
                    <a:gd name="T25" fmla="*/ 32 h 82"/>
                    <a:gd name="T26" fmla="*/ 52 w 68"/>
                    <a:gd name="T27" fmla="*/ 32 h 82"/>
                    <a:gd name="T28" fmla="*/ 68 w 68"/>
                    <a:gd name="T29" fmla="*/ 66 h 82"/>
                    <a:gd name="T30" fmla="*/ 68 w 68"/>
                    <a:gd name="T31" fmla="*/ 78 h 82"/>
                    <a:gd name="T32" fmla="*/ 52 w 68"/>
                    <a:gd name="T33" fmla="*/ 82 h 82"/>
                    <a:gd name="T34" fmla="*/ 40 w 68"/>
                    <a:gd name="T35" fmla="*/ 82 h 82"/>
                    <a:gd name="T36" fmla="*/ 32 w 68"/>
                    <a:gd name="T37" fmla="*/ 82 h 82"/>
                    <a:gd name="T38" fmla="*/ 24 w 68"/>
                    <a:gd name="T39" fmla="*/ 80 h 82"/>
                    <a:gd name="T40" fmla="*/ 16 w 68"/>
                    <a:gd name="T41" fmla="*/ 76 h 82"/>
                    <a:gd name="T42" fmla="*/ 10 w 68"/>
                    <a:gd name="T43" fmla="*/ 72 h 82"/>
                    <a:gd name="T44" fmla="*/ 6 w 68"/>
                    <a:gd name="T45" fmla="*/ 64 h 82"/>
                    <a:gd name="T46" fmla="*/ 2 w 68"/>
                    <a:gd name="T47" fmla="*/ 58 h 82"/>
                    <a:gd name="T48" fmla="*/ 0 w 68"/>
                    <a:gd name="T49" fmla="*/ 50 h 82"/>
                    <a:gd name="T50" fmla="*/ 0 w 68"/>
                    <a:gd name="T51" fmla="*/ 40 h 82"/>
                    <a:gd name="T52" fmla="*/ 0 w 68"/>
                    <a:gd name="T53" fmla="*/ 28 h 82"/>
                    <a:gd name="T54" fmla="*/ 4 w 68"/>
                    <a:gd name="T55" fmla="*/ 18 h 82"/>
                    <a:gd name="T56" fmla="*/ 10 w 68"/>
                    <a:gd name="T57" fmla="*/ 10 h 82"/>
                    <a:gd name="T58" fmla="*/ 14 w 68"/>
                    <a:gd name="T59" fmla="*/ 6 h 82"/>
                    <a:gd name="T60" fmla="*/ 20 w 68"/>
                    <a:gd name="T61" fmla="*/ 2 h 82"/>
                    <a:gd name="T62" fmla="*/ 28 w 68"/>
                    <a:gd name="T63" fmla="*/ 0 h 82"/>
                    <a:gd name="T64" fmla="*/ 36 w 68"/>
                    <a:gd name="T65" fmla="*/ 0 h 82"/>
                    <a:gd name="T66" fmla="*/ 44 w 68"/>
                    <a:gd name="T67" fmla="*/ 0 h 82"/>
                    <a:gd name="T68" fmla="*/ 52 w 68"/>
                    <a:gd name="T69" fmla="*/ 2 h 82"/>
                    <a:gd name="T70" fmla="*/ 58 w 68"/>
                    <a:gd name="T71" fmla="*/ 8 h 82"/>
                    <a:gd name="T72" fmla="*/ 62 w 68"/>
                    <a:gd name="T73" fmla="*/ 12 h 82"/>
                    <a:gd name="T74" fmla="*/ 66 w 68"/>
                    <a:gd name="T75" fmla="*/ 20 h 82"/>
                    <a:gd name="T76" fmla="*/ 68 w 68"/>
                    <a:gd name="T77" fmla="*/ 28 h 82"/>
                    <a:gd name="T78" fmla="*/ 68 w 68"/>
                    <a:gd name="T79" fmla="*/ 38 h 82"/>
                    <a:gd name="T80" fmla="*/ 68 w 68"/>
                    <a:gd name="T81" fmla="*/ 44 h 82"/>
                    <a:gd name="T82" fmla="*/ 14 w 68"/>
                    <a:gd name="T83" fmla="*/ 44 h 82"/>
                    <a:gd name="T84" fmla="*/ 16 w 68"/>
                    <a:gd name="T85" fmla="*/ 50 h 82"/>
                    <a:gd name="T86" fmla="*/ 18 w 68"/>
                    <a:gd name="T87" fmla="*/ 56 h 82"/>
                    <a:gd name="T88" fmla="*/ 22 w 68"/>
                    <a:gd name="T89" fmla="*/ 64 h 82"/>
                    <a:gd name="T90" fmla="*/ 28 w 68"/>
                    <a:gd name="T91" fmla="*/ 68 h 82"/>
                    <a:gd name="T92" fmla="*/ 34 w 68"/>
                    <a:gd name="T93" fmla="*/ 70 h 82"/>
                    <a:gd name="T94" fmla="*/ 44 w 68"/>
                    <a:gd name="T95" fmla="*/ 72 h 82"/>
                    <a:gd name="T96" fmla="*/ 54 w 68"/>
                    <a:gd name="T97" fmla="*/ 70 h 82"/>
                    <a:gd name="T98" fmla="*/ 68 w 68"/>
                    <a:gd name="T99" fmla="*/ 66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8" h="82">
                      <a:moveTo>
                        <a:pt x="52" y="32"/>
                      </a:moveTo>
                      <a:lnTo>
                        <a:pt x="52" y="26"/>
                      </a:lnTo>
                      <a:lnTo>
                        <a:pt x="52" y="22"/>
                      </a:lnTo>
                      <a:lnTo>
                        <a:pt x="50" y="16"/>
                      </a:lnTo>
                      <a:lnTo>
                        <a:pt x="46" y="14"/>
                      </a:lnTo>
                      <a:lnTo>
                        <a:pt x="40" y="10"/>
                      </a:lnTo>
                      <a:lnTo>
                        <a:pt x="34" y="10"/>
                      </a:lnTo>
                      <a:lnTo>
                        <a:pt x="30" y="10"/>
                      </a:lnTo>
                      <a:lnTo>
                        <a:pt x="24" y="12"/>
                      </a:lnTo>
                      <a:lnTo>
                        <a:pt x="22" y="16"/>
                      </a:lnTo>
                      <a:lnTo>
                        <a:pt x="18" y="20"/>
                      </a:lnTo>
                      <a:lnTo>
                        <a:pt x="16" y="26"/>
                      </a:lnTo>
                      <a:lnTo>
                        <a:pt x="14" y="32"/>
                      </a:lnTo>
                      <a:lnTo>
                        <a:pt x="52" y="32"/>
                      </a:lnTo>
                      <a:close/>
                      <a:moveTo>
                        <a:pt x="68" y="66"/>
                      </a:moveTo>
                      <a:lnTo>
                        <a:pt x="68" y="78"/>
                      </a:lnTo>
                      <a:lnTo>
                        <a:pt x="52" y="82"/>
                      </a:lnTo>
                      <a:lnTo>
                        <a:pt x="40" y="82"/>
                      </a:lnTo>
                      <a:lnTo>
                        <a:pt x="32" y="82"/>
                      </a:lnTo>
                      <a:lnTo>
                        <a:pt x="24" y="80"/>
                      </a:lnTo>
                      <a:lnTo>
                        <a:pt x="16" y="76"/>
                      </a:lnTo>
                      <a:lnTo>
                        <a:pt x="10" y="72"/>
                      </a:lnTo>
                      <a:lnTo>
                        <a:pt x="6" y="64"/>
                      </a:lnTo>
                      <a:lnTo>
                        <a:pt x="2" y="58"/>
                      </a:lnTo>
                      <a:lnTo>
                        <a:pt x="0" y="50"/>
                      </a:lnTo>
                      <a:lnTo>
                        <a:pt x="0" y="40"/>
                      </a:lnTo>
                      <a:lnTo>
                        <a:pt x="0" y="28"/>
                      </a:lnTo>
                      <a:lnTo>
                        <a:pt x="4" y="18"/>
                      </a:lnTo>
                      <a:lnTo>
                        <a:pt x="10" y="10"/>
                      </a:lnTo>
                      <a:lnTo>
                        <a:pt x="14" y="6"/>
                      </a:lnTo>
                      <a:lnTo>
                        <a:pt x="20" y="2"/>
                      </a:lnTo>
                      <a:lnTo>
                        <a:pt x="28" y="0"/>
                      </a:lnTo>
                      <a:lnTo>
                        <a:pt x="36" y="0"/>
                      </a:lnTo>
                      <a:lnTo>
                        <a:pt x="44" y="0"/>
                      </a:lnTo>
                      <a:lnTo>
                        <a:pt x="52" y="2"/>
                      </a:lnTo>
                      <a:lnTo>
                        <a:pt x="58" y="8"/>
                      </a:lnTo>
                      <a:lnTo>
                        <a:pt x="62" y="12"/>
                      </a:lnTo>
                      <a:lnTo>
                        <a:pt x="66" y="20"/>
                      </a:lnTo>
                      <a:lnTo>
                        <a:pt x="68" y="28"/>
                      </a:lnTo>
                      <a:lnTo>
                        <a:pt x="68" y="38"/>
                      </a:lnTo>
                      <a:lnTo>
                        <a:pt x="68" y="44"/>
                      </a:lnTo>
                      <a:lnTo>
                        <a:pt x="14" y="44"/>
                      </a:lnTo>
                      <a:lnTo>
                        <a:pt x="16" y="50"/>
                      </a:lnTo>
                      <a:lnTo>
                        <a:pt x="18" y="56"/>
                      </a:lnTo>
                      <a:lnTo>
                        <a:pt x="22" y="64"/>
                      </a:lnTo>
                      <a:lnTo>
                        <a:pt x="28" y="68"/>
                      </a:lnTo>
                      <a:lnTo>
                        <a:pt x="34" y="70"/>
                      </a:lnTo>
                      <a:lnTo>
                        <a:pt x="44" y="72"/>
                      </a:lnTo>
                      <a:lnTo>
                        <a:pt x="54" y="70"/>
                      </a:lnTo>
                      <a:lnTo>
                        <a:pt x="68" y="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85" name="Rectangle 105"/>
                <p:cNvSpPr>
                  <a:spLocks noChangeArrowheads="1"/>
                </p:cNvSpPr>
                <p:nvPr/>
              </p:nvSpPr>
              <p:spPr bwMode="auto">
                <a:xfrm>
                  <a:off x="3914" y="3008"/>
                  <a:ext cx="12" cy="34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86" name="Freeform 106"/>
                <p:cNvSpPr>
                  <a:spLocks/>
                </p:cNvSpPr>
                <p:nvPr/>
              </p:nvSpPr>
              <p:spPr bwMode="auto">
                <a:xfrm>
                  <a:off x="4054" y="3096"/>
                  <a:ext cx="90" cy="114"/>
                </a:xfrm>
                <a:custGeom>
                  <a:avLst/>
                  <a:gdLst>
                    <a:gd name="T0" fmla="*/ 90 w 90"/>
                    <a:gd name="T1" fmla="*/ 106 h 114"/>
                    <a:gd name="T2" fmla="*/ 72 w 90"/>
                    <a:gd name="T3" fmla="*/ 112 h 114"/>
                    <a:gd name="T4" fmla="*/ 54 w 90"/>
                    <a:gd name="T5" fmla="*/ 114 h 114"/>
                    <a:gd name="T6" fmla="*/ 30 w 90"/>
                    <a:gd name="T7" fmla="*/ 110 h 114"/>
                    <a:gd name="T8" fmla="*/ 12 w 90"/>
                    <a:gd name="T9" fmla="*/ 100 h 114"/>
                    <a:gd name="T10" fmla="*/ 2 w 90"/>
                    <a:gd name="T11" fmla="*/ 82 h 114"/>
                    <a:gd name="T12" fmla="*/ 0 w 90"/>
                    <a:gd name="T13" fmla="*/ 58 h 114"/>
                    <a:gd name="T14" fmla="*/ 2 w 90"/>
                    <a:gd name="T15" fmla="*/ 32 h 114"/>
                    <a:gd name="T16" fmla="*/ 14 w 90"/>
                    <a:gd name="T17" fmla="*/ 14 h 114"/>
                    <a:gd name="T18" fmla="*/ 30 w 90"/>
                    <a:gd name="T19" fmla="*/ 4 h 114"/>
                    <a:gd name="T20" fmla="*/ 54 w 90"/>
                    <a:gd name="T21" fmla="*/ 0 h 114"/>
                    <a:gd name="T22" fmla="*/ 70 w 90"/>
                    <a:gd name="T23" fmla="*/ 2 h 114"/>
                    <a:gd name="T24" fmla="*/ 90 w 90"/>
                    <a:gd name="T25" fmla="*/ 4 h 114"/>
                    <a:gd name="T26" fmla="*/ 90 w 90"/>
                    <a:gd name="T27" fmla="*/ 20 h 114"/>
                    <a:gd name="T28" fmla="*/ 68 w 90"/>
                    <a:gd name="T29" fmla="*/ 14 h 114"/>
                    <a:gd name="T30" fmla="*/ 54 w 90"/>
                    <a:gd name="T31" fmla="*/ 12 h 114"/>
                    <a:gd name="T32" fmla="*/ 44 w 90"/>
                    <a:gd name="T33" fmla="*/ 12 h 114"/>
                    <a:gd name="T34" fmla="*/ 38 w 90"/>
                    <a:gd name="T35" fmla="*/ 14 h 114"/>
                    <a:gd name="T36" fmla="*/ 30 w 90"/>
                    <a:gd name="T37" fmla="*/ 18 h 114"/>
                    <a:gd name="T38" fmla="*/ 26 w 90"/>
                    <a:gd name="T39" fmla="*/ 24 h 114"/>
                    <a:gd name="T40" fmla="*/ 18 w 90"/>
                    <a:gd name="T41" fmla="*/ 38 h 114"/>
                    <a:gd name="T42" fmla="*/ 16 w 90"/>
                    <a:gd name="T43" fmla="*/ 56 h 114"/>
                    <a:gd name="T44" fmla="*/ 18 w 90"/>
                    <a:gd name="T45" fmla="*/ 76 h 114"/>
                    <a:gd name="T46" fmla="*/ 26 w 90"/>
                    <a:gd name="T47" fmla="*/ 90 h 114"/>
                    <a:gd name="T48" fmla="*/ 32 w 90"/>
                    <a:gd name="T49" fmla="*/ 96 h 114"/>
                    <a:gd name="T50" fmla="*/ 38 w 90"/>
                    <a:gd name="T51" fmla="*/ 98 h 114"/>
                    <a:gd name="T52" fmla="*/ 46 w 90"/>
                    <a:gd name="T53" fmla="*/ 100 h 114"/>
                    <a:gd name="T54" fmla="*/ 56 w 90"/>
                    <a:gd name="T55" fmla="*/ 102 h 114"/>
                    <a:gd name="T56" fmla="*/ 72 w 90"/>
                    <a:gd name="T57" fmla="*/ 100 h 114"/>
                    <a:gd name="T58" fmla="*/ 90 w 90"/>
                    <a:gd name="T59" fmla="*/ 92 h 114"/>
                    <a:gd name="T60" fmla="*/ 90 w 90"/>
                    <a:gd name="T61" fmla="*/ 106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90" h="114">
                      <a:moveTo>
                        <a:pt x="90" y="106"/>
                      </a:moveTo>
                      <a:lnTo>
                        <a:pt x="72" y="112"/>
                      </a:lnTo>
                      <a:lnTo>
                        <a:pt x="54" y="114"/>
                      </a:lnTo>
                      <a:lnTo>
                        <a:pt x="30" y="110"/>
                      </a:lnTo>
                      <a:lnTo>
                        <a:pt x="12" y="100"/>
                      </a:lnTo>
                      <a:lnTo>
                        <a:pt x="2" y="82"/>
                      </a:lnTo>
                      <a:lnTo>
                        <a:pt x="0" y="58"/>
                      </a:lnTo>
                      <a:lnTo>
                        <a:pt x="2" y="32"/>
                      </a:lnTo>
                      <a:lnTo>
                        <a:pt x="14" y="14"/>
                      </a:lnTo>
                      <a:lnTo>
                        <a:pt x="30" y="4"/>
                      </a:lnTo>
                      <a:lnTo>
                        <a:pt x="54" y="0"/>
                      </a:lnTo>
                      <a:lnTo>
                        <a:pt x="70" y="2"/>
                      </a:lnTo>
                      <a:lnTo>
                        <a:pt x="90" y="4"/>
                      </a:lnTo>
                      <a:lnTo>
                        <a:pt x="90" y="20"/>
                      </a:lnTo>
                      <a:lnTo>
                        <a:pt x="68" y="14"/>
                      </a:lnTo>
                      <a:lnTo>
                        <a:pt x="54" y="12"/>
                      </a:lnTo>
                      <a:lnTo>
                        <a:pt x="44" y="12"/>
                      </a:lnTo>
                      <a:lnTo>
                        <a:pt x="38" y="14"/>
                      </a:lnTo>
                      <a:lnTo>
                        <a:pt x="30" y="18"/>
                      </a:lnTo>
                      <a:lnTo>
                        <a:pt x="26" y="24"/>
                      </a:lnTo>
                      <a:lnTo>
                        <a:pt x="18" y="38"/>
                      </a:lnTo>
                      <a:lnTo>
                        <a:pt x="16" y="56"/>
                      </a:lnTo>
                      <a:lnTo>
                        <a:pt x="18" y="76"/>
                      </a:lnTo>
                      <a:lnTo>
                        <a:pt x="26" y="90"/>
                      </a:lnTo>
                      <a:lnTo>
                        <a:pt x="32" y="96"/>
                      </a:lnTo>
                      <a:lnTo>
                        <a:pt x="38" y="98"/>
                      </a:lnTo>
                      <a:lnTo>
                        <a:pt x="46" y="100"/>
                      </a:lnTo>
                      <a:lnTo>
                        <a:pt x="56" y="102"/>
                      </a:lnTo>
                      <a:lnTo>
                        <a:pt x="72" y="100"/>
                      </a:lnTo>
                      <a:lnTo>
                        <a:pt x="90" y="92"/>
                      </a:lnTo>
                      <a:lnTo>
                        <a:pt x="90" y="1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87" name="Freeform 107"/>
                <p:cNvSpPr>
                  <a:spLocks noEditPoints="1"/>
                </p:cNvSpPr>
                <p:nvPr/>
              </p:nvSpPr>
              <p:spPr bwMode="auto">
                <a:xfrm>
                  <a:off x="4158" y="3126"/>
                  <a:ext cx="70" cy="82"/>
                </a:xfrm>
                <a:custGeom>
                  <a:avLst/>
                  <a:gdLst>
                    <a:gd name="T0" fmla="*/ 36 w 70"/>
                    <a:gd name="T1" fmla="*/ 0 h 82"/>
                    <a:gd name="T2" fmla="*/ 46 w 70"/>
                    <a:gd name="T3" fmla="*/ 2 h 82"/>
                    <a:gd name="T4" fmla="*/ 54 w 70"/>
                    <a:gd name="T5" fmla="*/ 4 h 82"/>
                    <a:gd name="T6" fmla="*/ 62 w 70"/>
                    <a:gd name="T7" fmla="*/ 12 h 82"/>
                    <a:gd name="T8" fmla="*/ 66 w 70"/>
                    <a:gd name="T9" fmla="*/ 20 h 82"/>
                    <a:gd name="T10" fmla="*/ 70 w 70"/>
                    <a:gd name="T11" fmla="*/ 30 h 82"/>
                    <a:gd name="T12" fmla="*/ 70 w 70"/>
                    <a:gd name="T13" fmla="*/ 42 h 82"/>
                    <a:gd name="T14" fmla="*/ 70 w 70"/>
                    <a:gd name="T15" fmla="*/ 50 h 82"/>
                    <a:gd name="T16" fmla="*/ 68 w 70"/>
                    <a:gd name="T17" fmla="*/ 58 h 82"/>
                    <a:gd name="T18" fmla="*/ 66 w 70"/>
                    <a:gd name="T19" fmla="*/ 66 h 82"/>
                    <a:gd name="T20" fmla="*/ 62 w 70"/>
                    <a:gd name="T21" fmla="*/ 72 h 82"/>
                    <a:gd name="T22" fmla="*/ 56 w 70"/>
                    <a:gd name="T23" fmla="*/ 76 h 82"/>
                    <a:gd name="T24" fmla="*/ 50 w 70"/>
                    <a:gd name="T25" fmla="*/ 80 h 82"/>
                    <a:gd name="T26" fmla="*/ 44 w 70"/>
                    <a:gd name="T27" fmla="*/ 82 h 82"/>
                    <a:gd name="T28" fmla="*/ 36 w 70"/>
                    <a:gd name="T29" fmla="*/ 82 h 82"/>
                    <a:gd name="T30" fmla="*/ 26 w 70"/>
                    <a:gd name="T31" fmla="*/ 82 h 82"/>
                    <a:gd name="T32" fmla="*/ 18 w 70"/>
                    <a:gd name="T33" fmla="*/ 78 h 82"/>
                    <a:gd name="T34" fmla="*/ 12 w 70"/>
                    <a:gd name="T35" fmla="*/ 74 h 82"/>
                    <a:gd name="T36" fmla="*/ 4 w 70"/>
                    <a:gd name="T37" fmla="*/ 60 h 82"/>
                    <a:gd name="T38" fmla="*/ 0 w 70"/>
                    <a:gd name="T39" fmla="*/ 42 h 82"/>
                    <a:gd name="T40" fmla="*/ 0 w 70"/>
                    <a:gd name="T41" fmla="*/ 32 h 82"/>
                    <a:gd name="T42" fmla="*/ 2 w 70"/>
                    <a:gd name="T43" fmla="*/ 24 h 82"/>
                    <a:gd name="T44" fmla="*/ 6 w 70"/>
                    <a:gd name="T45" fmla="*/ 18 h 82"/>
                    <a:gd name="T46" fmla="*/ 10 w 70"/>
                    <a:gd name="T47" fmla="*/ 12 h 82"/>
                    <a:gd name="T48" fmla="*/ 16 w 70"/>
                    <a:gd name="T49" fmla="*/ 6 h 82"/>
                    <a:gd name="T50" fmla="*/ 22 w 70"/>
                    <a:gd name="T51" fmla="*/ 2 h 82"/>
                    <a:gd name="T52" fmla="*/ 28 w 70"/>
                    <a:gd name="T53" fmla="*/ 0 h 82"/>
                    <a:gd name="T54" fmla="*/ 36 w 70"/>
                    <a:gd name="T55" fmla="*/ 0 h 82"/>
                    <a:gd name="T56" fmla="*/ 36 w 70"/>
                    <a:gd name="T57" fmla="*/ 10 h 82"/>
                    <a:gd name="T58" fmla="*/ 30 w 70"/>
                    <a:gd name="T59" fmla="*/ 12 h 82"/>
                    <a:gd name="T60" fmla="*/ 24 w 70"/>
                    <a:gd name="T61" fmla="*/ 14 h 82"/>
                    <a:gd name="T62" fmla="*/ 20 w 70"/>
                    <a:gd name="T63" fmla="*/ 18 h 82"/>
                    <a:gd name="T64" fmla="*/ 18 w 70"/>
                    <a:gd name="T65" fmla="*/ 24 h 82"/>
                    <a:gd name="T66" fmla="*/ 16 w 70"/>
                    <a:gd name="T67" fmla="*/ 32 h 82"/>
                    <a:gd name="T68" fmla="*/ 16 w 70"/>
                    <a:gd name="T69" fmla="*/ 42 h 82"/>
                    <a:gd name="T70" fmla="*/ 16 w 70"/>
                    <a:gd name="T71" fmla="*/ 50 h 82"/>
                    <a:gd name="T72" fmla="*/ 18 w 70"/>
                    <a:gd name="T73" fmla="*/ 58 h 82"/>
                    <a:gd name="T74" fmla="*/ 20 w 70"/>
                    <a:gd name="T75" fmla="*/ 64 h 82"/>
                    <a:gd name="T76" fmla="*/ 24 w 70"/>
                    <a:gd name="T77" fmla="*/ 68 h 82"/>
                    <a:gd name="T78" fmla="*/ 30 w 70"/>
                    <a:gd name="T79" fmla="*/ 72 h 82"/>
                    <a:gd name="T80" fmla="*/ 36 w 70"/>
                    <a:gd name="T81" fmla="*/ 72 h 82"/>
                    <a:gd name="T82" fmla="*/ 42 w 70"/>
                    <a:gd name="T83" fmla="*/ 72 h 82"/>
                    <a:gd name="T84" fmla="*/ 46 w 70"/>
                    <a:gd name="T85" fmla="*/ 68 h 82"/>
                    <a:gd name="T86" fmla="*/ 50 w 70"/>
                    <a:gd name="T87" fmla="*/ 64 h 82"/>
                    <a:gd name="T88" fmla="*/ 54 w 70"/>
                    <a:gd name="T89" fmla="*/ 58 h 82"/>
                    <a:gd name="T90" fmla="*/ 54 w 70"/>
                    <a:gd name="T91" fmla="*/ 50 h 82"/>
                    <a:gd name="T92" fmla="*/ 56 w 70"/>
                    <a:gd name="T93" fmla="*/ 42 h 82"/>
                    <a:gd name="T94" fmla="*/ 54 w 70"/>
                    <a:gd name="T95" fmla="*/ 32 h 82"/>
                    <a:gd name="T96" fmla="*/ 54 w 70"/>
                    <a:gd name="T97" fmla="*/ 24 h 82"/>
                    <a:gd name="T98" fmla="*/ 50 w 70"/>
                    <a:gd name="T99" fmla="*/ 18 h 82"/>
                    <a:gd name="T100" fmla="*/ 46 w 70"/>
                    <a:gd name="T101" fmla="*/ 14 h 82"/>
                    <a:gd name="T102" fmla="*/ 42 w 70"/>
                    <a:gd name="T103" fmla="*/ 12 h 82"/>
                    <a:gd name="T104" fmla="*/ 36 w 70"/>
                    <a:gd name="T105" fmla="*/ 1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70" h="82">
                      <a:moveTo>
                        <a:pt x="36" y="0"/>
                      </a:moveTo>
                      <a:lnTo>
                        <a:pt x="46" y="2"/>
                      </a:lnTo>
                      <a:lnTo>
                        <a:pt x="54" y="4"/>
                      </a:lnTo>
                      <a:lnTo>
                        <a:pt x="62" y="12"/>
                      </a:lnTo>
                      <a:lnTo>
                        <a:pt x="66" y="20"/>
                      </a:lnTo>
                      <a:lnTo>
                        <a:pt x="70" y="30"/>
                      </a:lnTo>
                      <a:lnTo>
                        <a:pt x="70" y="42"/>
                      </a:lnTo>
                      <a:lnTo>
                        <a:pt x="70" y="50"/>
                      </a:lnTo>
                      <a:lnTo>
                        <a:pt x="68" y="58"/>
                      </a:lnTo>
                      <a:lnTo>
                        <a:pt x="66" y="66"/>
                      </a:lnTo>
                      <a:lnTo>
                        <a:pt x="62" y="72"/>
                      </a:lnTo>
                      <a:lnTo>
                        <a:pt x="56" y="76"/>
                      </a:lnTo>
                      <a:lnTo>
                        <a:pt x="50" y="80"/>
                      </a:lnTo>
                      <a:lnTo>
                        <a:pt x="44" y="82"/>
                      </a:lnTo>
                      <a:lnTo>
                        <a:pt x="36" y="82"/>
                      </a:lnTo>
                      <a:lnTo>
                        <a:pt x="26" y="82"/>
                      </a:lnTo>
                      <a:lnTo>
                        <a:pt x="18" y="78"/>
                      </a:lnTo>
                      <a:lnTo>
                        <a:pt x="12" y="74"/>
                      </a:lnTo>
                      <a:lnTo>
                        <a:pt x="4" y="60"/>
                      </a:lnTo>
                      <a:lnTo>
                        <a:pt x="0" y="42"/>
                      </a:lnTo>
                      <a:lnTo>
                        <a:pt x="0" y="32"/>
                      </a:lnTo>
                      <a:lnTo>
                        <a:pt x="2" y="24"/>
                      </a:lnTo>
                      <a:lnTo>
                        <a:pt x="6" y="18"/>
                      </a:lnTo>
                      <a:lnTo>
                        <a:pt x="10" y="12"/>
                      </a:lnTo>
                      <a:lnTo>
                        <a:pt x="16" y="6"/>
                      </a:lnTo>
                      <a:lnTo>
                        <a:pt x="22" y="2"/>
                      </a:lnTo>
                      <a:lnTo>
                        <a:pt x="28" y="0"/>
                      </a:lnTo>
                      <a:lnTo>
                        <a:pt x="36" y="0"/>
                      </a:lnTo>
                      <a:close/>
                      <a:moveTo>
                        <a:pt x="36" y="10"/>
                      </a:moveTo>
                      <a:lnTo>
                        <a:pt x="30" y="12"/>
                      </a:lnTo>
                      <a:lnTo>
                        <a:pt x="24" y="14"/>
                      </a:lnTo>
                      <a:lnTo>
                        <a:pt x="20" y="18"/>
                      </a:lnTo>
                      <a:lnTo>
                        <a:pt x="18" y="24"/>
                      </a:lnTo>
                      <a:lnTo>
                        <a:pt x="16" y="32"/>
                      </a:lnTo>
                      <a:lnTo>
                        <a:pt x="16" y="42"/>
                      </a:lnTo>
                      <a:lnTo>
                        <a:pt x="16" y="50"/>
                      </a:lnTo>
                      <a:lnTo>
                        <a:pt x="18" y="58"/>
                      </a:lnTo>
                      <a:lnTo>
                        <a:pt x="20" y="64"/>
                      </a:lnTo>
                      <a:lnTo>
                        <a:pt x="24" y="68"/>
                      </a:lnTo>
                      <a:lnTo>
                        <a:pt x="30" y="72"/>
                      </a:lnTo>
                      <a:lnTo>
                        <a:pt x="36" y="72"/>
                      </a:lnTo>
                      <a:lnTo>
                        <a:pt x="42" y="72"/>
                      </a:lnTo>
                      <a:lnTo>
                        <a:pt x="46" y="68"/>
                      </a:lnTo>
                      <a:lnTo>
                        <a:pt x="50" y="64"/>
                      </a:lnTo>
                      <a:lnTo>
                        <a:pt x="54" y="58"/>
                      </a:lnTo>
                      <a:lnTo>
                        <a:pt x="54" y="50"/>
                      </a:lnTo>
                      <a:lnTo>
                        <a:pt x="56" y="42"/>
                      </a:lnTo>
                      <a:lnTo>
                        <a:pt x="54" y="32"/>
                      </a:lnTo>
                      <a:lnTo>
                        <a:pt x="54" y="24"/>
                      </a:lnTo>
                      <a:lnTo>
                        <a:pt x="50" y="18"/>
                      </a:lnTo>
                      <a:lnTo>
                        <a:pt x="46" y="14"/>
                      </a:lnTo>
                      <a:lnTo>
                        <a:pt x="42" y="12"/>
                      </a:lnTo>
                      <a:lnTo>
                        <a:pt x="3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88" name="Freeform 108"/>
                <p:cNvSpPr>
                  <a:spLocks/>
                </p:cNvSpPr>
                <p:nvPr/>
              </p:nvSpPr>
              <p:spPr bwMode="auto">
                <a:xfrm>
                  <a:off x="4246" y="3126"/>
                  <a:ext cx="62" cy="82"/>
                </a:xfrm>
                <a:custGeom>
                  <a:avLst/>
                  <a:gdLst>
                    <a:gd name="T0" fmla="*/ 0 w 62"/>
                    <a:gd name="T1" fmla="*/ 82 h 82"/>
                    <a:gd name="T2" fmla="*/ 0 w 62"/>
                    <a:gd name="T3" fmla="*/ 2 h 82"/>
                    <a:gd name="T4" fmla="*/ 14 w 62"/>
                    <a:gd name="T5" fmla="*/ 2 h 82"/>
                    <a:gd name="T6" fmla="*/ 14 w 62"/>
                    <a:gd name="T7" fmla="*/ 16 h 82"/>
                    <a:gd name="T8" fmla="*/ 20 w 62"/>
                    <a:gd name="T9" fmla="*/ 10 h 82"/>
                    <a:gd name="T10" fmla="*/ 24 w 62"/>
                    <a:gd name="T11" fmla="*/ 6 h 82"/>
                    <a:gd name="T12" fmla="*/ 32 w 62"/>
                    <a:gd name="T13" fmla="*/ 2 h 82"/>
                    <a:gd name="T14" fmla="*/ 42 w 62"/>
                    <a:gd name="T15" fmla="*/ 0 h 82"/>
                    <a:gd name="T16" fmla="*/ 48 w 62"/>
                    <a:gd name="T17" fmla="*/ 0 h 82"/>
                    <a:gd name="T18" fmla="*/ 54 w 62"/>
                    <a:gd name="T19" fmla="*/ 4 h 82"/>
                    <a:gd name="T20" fmla="*/ 58 w 62"/>
                    <a:gd name="T21" fmla="*/ 8 h 82"/>
                    <a:gd name="T22" fmla="*/ 60 w 62"/>
                    <a:gd name="T23" fmla="*/ 16 h 82"/>
                    <a:gd name="T24" fmla="*/ 62 w 62"/>
                    <a:gd name="T25" fmla="*/ 24 h 82"/>
                    <a:gd name="T26" fmla="*/ 62 w 62"/>
                    <a:gd name="T27" fmla="*/ 82 h 82"/>
                    <a:gd name="T28" fmla="*/ 48 w 62"/>
                    <a:gd name="T29" fmla="*/ 82 h 82"/>
                    <a:gd name="T30" fmla="*/ 48 w 62"/>
                    <a:gd name="T31" fmla="*/ 28 h 82"/>
                    <a:gd name="T32" fmla="*/ 46 w 62"/>
                    <a:gd name="T33" fmla="*/ 22 h 82"/>
                    <a:gd name="T34" fmla="*/ 46 w 62"/>
                    <a:gd name="T35" fmla="*/ 18 h 82"/>
                    <a:gd name="T36" fmla="*/ 46 w 62"/>
                    <a:gd name="T37" fmla="*/ 16 h 82"/>
                    <a:gd name="T38" fmla="*/ 42 w 62"/>
                    <a:gd name="T39" fmla="*/ 14 h 82"/>
                    <a:gd name="T40" fmla="*/ 38 w 62"/>
                    <a:gd name="T41" fmla="*/ 12 h 82"/>
                    <a:gd name="T42" fmla="*/ 32 w 62"/>
                    <a:gd name="T43" fmla="*/ 14 h 82"/>
                    <a:gd name="T44" fmla="*/ 26 w 62"/>
                    <a:gd name="T45" fmla="*/ 16 h 82"/>
                    <a:gd name="T46" fmla="*/ 20 w 62"/>
                    <a:gd name="T47" fmla="*/ 22 h 82"/>
                    <a:gd name="T48" fmla="*/ 14 w 62"/>
                    <a:gd name="T49" fmla="*/ 30 h 82"/>
                    <a:gd name="T50" fmla="*/ 14 w 62"/>
                    <a:gd name="T51" fmla="*/ 82 h 82"/>
                    <a:gd name="T52" fmla="*/ 0 w 62"/>
                    <a:gd name="T53" fmla="*/ 82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2" h="82">
                      <a:moveTo>
                        <a:pt x="0" y="82"/>
                      </a:moveTo>
                      <a:lnTo>
                        <a:pt x="0" y="2"/>
                      </a:lnTo>
                      <a:lnTo>
                        <a:pt x="14" y="2"/>
                      </a:lnTo>
                      <a:lnTo>
                        <a:pt x="14" y="16"/>
                      </a:lnTo>
                      <a:lnTo>
                        <a:pt x="20" y="10"/>
                      </a:lnTo>
                      <a:lnTo>
                        <a:pt x="24" y="6"/>
                      </a:lnTo>
                      <a:lnTo>
                        <a:pt x="32" y="2"/>
                      </a:lnTo>
                      <a:lnTo>
                        <a:pt x="42" y="0"/>
                      </a:lnTo>
                      <a:lnTo>
                        <a:pt x="48" y="0"/>
                      </a:lnTo>
                      <a:lnTo>
                        <a:pt x="54" y="4"/>
                      </a:lnTo>
                      <a:lnTo>
                        <a:pt x="58" y="8"/>
                      </a:lnTo>
                      <a:lnTo>
                        <a:pt x="60" y="16"/>
                      </a:lnTo>
                      <a:lnTo>
                        <a:pt x="62" y="24"/>
                      </a:lnTo>
                      <a:lnTo>
                        <a:pt x="62" y="82"/>
                      </a:lnTo>
                      <a:lnTo>
                        <a:pt x="48" y="82"/>
                      </a:lnTo>
                      <a:lnTo>
                        <a:pt x="48" y="28"/>
                      </a:lnTo>
                      <a:lnTo>
                        <a:pt x="46" y="22"/>
                      </a:lnTo>
                      <a:lnTo>
                        <a:pt x="46" y="18"/>
                      </a:lnTo>
                      <a:lnTo>
                        <a:pt x="46" y="16"/>
                      </a:lnTo>
                      <a:lnTo>
                        <a:pt x="42" y="14"/>
                      </a:lnTo>
                      <a:lnTo>
                        <a:pt x="38" y="12"/>
                      </a:lnTo>
                      <a:lnTo>
                        <a:pt x="32" y="14"/>
                      </a:lnTo>
                      <a:lnTo>
                        <a:pt x="26" y="16"/>
                      </a:lnTo>
                      <a:lnTo>
                        <a:pt x="20" y="22"/>
                      </a:lnTo>
                      <a:lnTo>
                        <a:pt x="14" y="30"/>
                      </a:lnTo>
                      <a:lnTo>
                        <a:pt x="14" y="82"/>
                      </a:lnTo>
                      <a:lnTo>
                        <a:pt x="0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89" name="Freeform 109"/>
                <p:cNvSpPr>
                  <a:spLocks/>
                </p:cNvSpPr>
                <p:nvPr/>
              </p:nvSpPr>
              <p:spPr bwMode="auto">
                <a:xfrm>
                  <a:off x="4328" y="3126"/>
                  <a:ext cx="58" cy="82"/>
                </a:xfrm>
                <a:custGeom>
                  <a:avLst/>
                  <a:gdLst>
                    <a:gd name="T0" fmla="*/ 0 w 58"/>
                    <a:gd name="T1" fmla="*/ 78 h 82"/>
                    <a:gd name="T2" fmla="*/ 0 w 58"/>
                    <a:gd name="T3" fmla="*/ 66 h 82"/>
                    <a:gd name="T4" fmla="*/ 10 w 58"/>
                    <a:gd name="T5" fmla="*/ 68 h 82"/>
                    <a:gd name="T6" fmla="*/ 18 w 58"/>
                    <a:gd name="T7" fmla="*/ 72 h 82"/>
                    <a:gd name="T8" fmla="*/ 26 w 58"/>
                    <a:gd name="T9" fmla="*/ 72 h 82"/>
                    <a:gd name="T10" fmla="*/ 34 w 58"/>
                    <a:gd name="T11" fmla="*/ 72 h 82"/>
                    <a:gd name="T12" fmla="*/ 38 w 58"/>
                    <a:gd name="T13" fmla="*/ 70 h 82"/>
                    <a:gd name="T14" fmla="*/ 42 w 58"/>
                    <a:gd name="T15" fmla="*/ 66 h 82"/>
                    <a:gd name="T16" fmla="*/ 44 w 58"/>
                    <a:gd name="T17" fmla="*/ 60 h 82"/>
                    <a:gd name="T18" fmla="*/ 42 w 58"/>
                    <a:gd name="T19" fmla="*/ 56 h 82"/>
                    <a:gd name="T20" fmla="*/ 38 w 58"/>
                    <a:gd name="T21" fmla="*/ 52 h 82"/>
                    <a:gd name="T22" fmla="*/ 32 w 58"/>
                    <a:gd name="T23" fmla="*/ 48 h 82"/>
                    <a:gd name="T24" fmla="*/ 18 w 58"/>
                    <a:gd name="T25" fmla="*/ 44 h 82"/>
                    <a:gd name="T26" fmla="*/ 10 w 58"/>
                    <a:gd name="T27" fmla="*/ 40 h 82"/>
                    <a:gd name="T28" fmla="*/ 4 w 58"/>
                    <a:gd name="T29" fmla="*/ 36 h 82"/>
                    <a:gd name="T30" fmla="*/ 2 w 58"/>
                    <a:gd name="T31" fmla="*/ 30 h 82"/>
                    <a:gd name="T32" fmla="*/ 0 w 58"/>
                    <a:gd name="T33" fmla="*/ 22 h 82"/>
                    <a:gd name="T34" fmla="*/ 0 w 58"/>
                    <a:gd name="T35" fmla="*/ 16 h 82"/>
                    <a:gd name="T36" fmla="*/ 4 w 58"/>
                    <a:gd name="T37" fmla="*/ 10 h 82"/>
                    <a:gd name="T38" fmla="*/ 8 w 58"/>
                    <a:gd name="T39" fmla="*/ 6 h 82"/>
                    <a:gd name="T40" fmla="*/ 14 w 58"/>
                    <a:gd name="T41" fmla="*/ 2 h 82"/>
                    <a:gd name="T42" fmla="*/ 22 w 58"/>
                    <a:gd name="T43" fmla="*/ 0 h 82"/>
                    <a:gd name="T44" fmla="*/ 30 w 58"/>
                    <a:gd name="T45" fmla="*/ 0 h 82"/>
                    <a:gd name="T46" fmla="*/ 40 w 58"/>
                    <a:gd name="T47" fmla="*/ 0 h 82"/>
                    <a:gd name="T48" fmla="*/ 52 w 58"/>
                    <a:gd name="T49" fmla="*/ 2 h 82"/>
                    <a:gd name="T50" fmla="*/ 52 w 58"/>
                    <a:gd name="T51" fmla="*/ 14 h 82"/>
                    <a:gd name="T52" fmla="*/ 40 w 58"/>
                    <a:gd name="T53" fmla="*/ 12 h 82"/>
                    <a:gd name="T54" fmla="*/ 30 w 58"/>
                    <a:gd name="T55" fmla="*/ 10 h 82"/>
                    <a:gd name="T56" fmla="*/ 22 w 58"/>
                    <a:gd name="T57" fmla="*/ 12 h 82"/>
                    <a:gd name="T58" fmla="*/ 18 w 58"/>
                    <a:gd name="T59" fmla="*/ 14 h 82"/>
                    <a:gd name="T60" fmla="*/ 16 w 58"/>
                    <a:gd name="T61" fmla="*/ 16 h 82"/>
                    <a:gd name="T62" fmla="*/ 14 w 58"/>
                    <a:gd name="T63" fmla="*/ 20 h 82"/>
                    <a:gd name="T64" fmla="*/ 16 w 58"/>
                    <a:gd name="T65" fmla="*/ 24 h 82"/>
                    <a:gd name="T66" fmla="*/ 18 w 58"/>
                    <a:gd name="T67" fmla="*/ 28 h 82"/>
                    <a:gd name="T68" fmla="*/ 24 w 58"/>
                    <a:gd name="T69" fmla="*/ 32 h 82"/>
                    <a:gd name="T70" fmla="*/ 36 w 58"/>
                    <a:gd name="T71" fmla="*/ 34 h 82"/>
                    <a:gd name="T72" fmla="*/ 44 w 58"/>
                    <a:gd name="T73" fmla="*/ 38 h 82"/>
                    <a:gd name="T74" fmla="*/ 50 w 58"/>
                    <a:gd name="T75" fmla="*/ 42 h 82"/>
                    <a:gd name="T76" fmla="*/ 54 w 58"/>
                    <a:gd name="T77" fmla="*/ 46 h 82"/>
                    <a:gd name="T78" fmla="*/ 56 w 58"/>
                    <a:gd name="T79" fmla="*/ 52 h 82"/>
                    <a:gd name="T80" fmla="*/ 58 w 58"/>
                    <a:gd name="T81" fmla="*/ 58 h 82"/>
                    <a:gd name="T82" fmla="*/ 56 w 58"/>
                    <a:gd name="T83" fmla="*/ 66 h 82"/>
                    <a:gd name="T84" fmla="*/ 54 w 58"/>
                    <a:gd name="T85" fmla="*/ 72 h 82"/>
                    <a:gd name="T86" fmla="*/ 48 w 58"/>
                    <a:gd name="T87" fmla="*/ 76 h 82"/>
                    <a:gd name="T88" fmla="*/ 42 w 58"/>
                    <a:gd name="T89" fmla="*/ 80 h 82"/>
                    <a:gd name="T90" fmla="*/ 34 w 58"/>
                    <a:gd name="T91" fmla="*/ 82 h 82"/>
                    <a:gd name="T92" fmla="*/ 26 w 58"/>
                    <a:gd name="T93" fmla="*/ 82 h 82"/>
                    <a:gd name="T94" fmla="*/ 18 w 58"/>
                    <a:gd name="T95" fmla="*/ 82 h 82"/>
                    <a:gd name="T96" fmla="*/ 10 w 58"/>
                    <a:gd name="T97" fmla="*/ 80 h 82"/>
                    <a:gd name="T98" fmla="*/ 0 w 58"/>
                    <a:gd name="T99" fmla="*/ 78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8" h="82">
                      <a:moveTo>
                        <a:pt x="0" y="78"/>
                      </a:moveTo>
                      <a:lnTo>
                        <a:pt x="0" y="66"/>
                      </a:lnTo>
                      <a:lnTo>
                        <a:pt x="10" y="68"/>
                      </a:lnTo>
                      <a:lnTo>
                        <a:pt x="18" y="72"/>
                      </a:lnTo>
                      <a:lnTo>
                        <a:pt x="26" y="72"/>
                      </a:lnTo>
                      <a:lnTo>
                        <a:pt x="34" y="72"/>
                      </a:lnTo>
                      <a:lnTo>
                        <a:pt x="38" y="70"/>
                      </a:lnTo>
                      <a:lnTo>
                        <a:pt x="42" y="66"/>
                      </a:lnTo>
                      <a:lnTo>
                        <a:pt x="44" y="60"/>
                      </a:lnTo>
                      <a:lnTo>
                        <a:pt x="42" y="56"/>
                      </a:lnTo>
                      <a:lnTo>
                        <a:pt x="38" y="52"/>
                      </a:lnTo>
                      <a:lnTo>
                        <a:pt x="32" y="48"/>
                      </a:lnTo>
                      <a:lnTo>
                        <a:pt x="18" y="44"/>
                      </a:lnTo>
                      <a:lnTo>
                        <a:pt x="10" y="40"/>
                      </a:lnTo>
                      <a:lnTo>
                        <a:pt x="4" y="36"/>
                      </a:lnTo>
                      <a:lnTo>
                        <a:pt x="2" y="30"/>
                      </a:lnTo>
                      <a:lnTo>
                        <a:pt x="0" y="22"/>
                      </a:lnTo>
                      <a:lnTo>
                        <a:pt x="0" y="16"/>
                      </a:lnTo>
                      <a:lnTo>
                        <a:pt x="4" y="10"/>
                      </a:lnTo>
                      <a:lnTo>
                        <a:pt x="8" y="6"/>
                      </a:lnTo>
                      <a:lnTo>
                        <a:pt x="14" y="2"/>
                      </a:lnTo>
                      <a:lnTo>
                        <a:pt x="22" y="0"/>
                      </a:lnTo>
                      <a:lnTo>
                        <a:pt x="30" y="0"/>
                      </a:lnTo>
                      <a:lnTo>
                        <a:pt x="40" y="0"/>
                      </a:lnTo>
                      <a:lnTo>
                        <a:pt x="52" y="2"/>
                      </a:lnTo>
                      <a:lnTo>
                        <a:pt x="52" y="14"/>
                      </a:lnTo>
                      <a:lnTo>
                        <a:pt x="40" y="12"/>
                      </a:lnTo>
                      <a:lnTo>
                        <a:pt x="30" y="10"/>
                      </a:lnTo>
                      <a:lnTo>
                        <a:pt x="22" y="12"/>
                      </a:lnTo>
                      <a:lnTo>
                        <a:pt x="18" y="14"/>
                      </a:lnTo>
                      <a:lnTo>
                        <a:pt x="16" y="16"/>
                      </a:lnTo>
                      <a:lnTo>
                        <a:pt x="14" y="20"/>
                      </a:lnTo>
                      <a:lnTo>
                        <a:pt x="16" y="24"/>
                      </a:lnTo>
                      <a:lnTo>
                        <a:pt x="18" y="28"/>
                      </a:lnTo>
                      <a:lnTo>
                        <a:pt x="24" y="32"/>
                      </a:lnTo>
                      <a:lnTo>
                        <a:pt x="36" y="34"/>
                      </a:lnTo>
                      <a:lnTo>
                        <a:pt x="44" y="38"/>
                      </a:lnTo>
                      <a:lnTo>
                        <a:pt x="50" y="42"/>
                      </a:lnTo>
                      <a:lnTo>
                        <a:pt x="54" y="46"/>
                      </a:lnTo>
                      <a:lnTo>
                        <a:pt x="56" y="52"/>
                      </a:lnTo>
                      <a:lnTo>
                        <a:pt x="58" y="58"/>
                      </a:lnTo>
                      <a:lnTo>
                        <a:pt x="56" y="66"/>
                      </a:lnTo>
                      <a:lnTo>
                        <a:pt x="54" y="72"/>
                      </a:lnTo>
                      <a:lnTo>
                        <a:pt x="48" y="76"/>
                      </a:lnTo>
                      <a:lnTo>
                        <a:pt x="42" y="80"/>
                      </a:lnTo>
                      <a:lnTo>
                        <a:pt x="34" y="82"/>
                      </a:lnTo>
                      <a:lnTo>
                        <a:pt x="26" y="82"/>
                      </a:lnTo>
                      <a:lnTo>
                        <a:pt x="18" y="82"/>
                      </a:lnTo>
                      <a:lnTo>
                        <a:pt x="10" y="80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90" name="Freeform 110"/>
                <p:cNvSpPr>
                  <a:spLocks/>
                </p:cNvSpPr>
                <p:nvPr/>
              </p:nvSpPr>
              <p:spPr bwMode="auto">
                <a:xfrm>
                  <a:off x="4396" y="3112"/>
                  <a:ext cx="38" cy="96"/>
                </a:xfrm>
                <a:custGeom>
                  <a:avLst/>
                  <a:gdLst>
                    <a:gd name="T0" fmla="*/ 36 w 38"/>
                    <a:gd name="T1" fmla="*/ 96 h 96"/>
                    <a:gd name="T2" fmla="*/ 32 w 38"/>
                    <a:gd name="T3" fmla="*/ 96 h 96"/>
                    <a:gd name="T4" fmla="*/ 28 w 38"/>
                    <a:gd name="T5" fmla="*/ 96 h 96"/>
                    <a:gd name="T6" fmla="*/ 22 w 38"/>
                    <a:gd name="T7" fmla="*/ 96 h 96"/>
                    <a:gd name="T8" fmla="*/ 16 w 38"/>
                    <a:gd name="T9" fmla="*/ 94 h 96"/>
                    <a:gd name="T10" fmla="*/ 12 w 38"/>
                    <a:gd name="T11" fmla="*/ 88 h 96"/>
                    <a:gd name="T12" fmla="*/ 10 w 38"/>
                    <a:gd name="T13" fmla="*/ 82 h 96"/>
                    <a:gd name="T14" fmla="*/ 10 w 38"/>
                    <a:gd name="T15" fmla="*/ 74 h 96"/>
                    <a:gd name="T16" fmla="*/ 10 w 38"/>
                    <a:gd name="T17" fmla="*/ 26 h 96"/>
                    <a:gd name="T18" fmla="*/ 0 w 38"/>
                    <a:gd name="T19" fmla="*/ 26 h 96"/>
                    <a:gd name="T20" fmla="*/ 0 w 38"/>
                    <a:gd name="T21" fmla="*/ 16 h 96"/>
                    <a:gd name="T22" fmla="*/ 10 w 38"/>
                    <a:gd name="T23" fmla="*/ 16 h 96"/>
                    <a:gd name="T24" fmla="*/ 10 w 38"/>
                    <a:gd name="T25" fmla="*/ 2 h 96"/>
                    <a:gd name="T26" fmla="*/ 24 w 38"/>
                    <a:gd name="T27" fmla="*/ 0 h 96"/>
                    <a:gd name="T28" fmla="*/ 24 w 38"/>
                    <a:gd name="T29" fmla="*/ 16 h 96"/>
                    <a:gd name="T30" fmla="*/ 38 w 38"/>
                    <a:gd name="T31" fmla="*/ 16 h 96"/>
                    <a:gd name="T32" fmla="*/ 38 w 38"/>
                    <a:gd name="T33" fmla="*/ 26 h 96"/>
                    <a:gd name="T34" fmla="*/ 24 w 38"/>
                    <a:gd name="T35" fmla="*/ 26 h 96"/>
                    <a:gd name="T36" fmla="*/ 24 w 38"/>
                    <a:gd name="T37" fmla="*/ 70 h 96"/>
                    <a:gd name="T38" fmla="*/ 24 w 38"/>
                    <a:gd name="T39" fmla="*/ 76 h 96"/>
                    <a:gd name="T40" fmla="*/ 24 w 38"/>
                    <a:gd name="T41" fmla="*/ 80 h 96"/>
                    <a:gd name="T42" fmla="*/ 26 w 38"/>
                    <a:gd name="T43" fmla="*/ 84 h 96"/>
                    <a:gd name="T44" fmla="*/ 28 w 38"/>
                    <a:gd name="T45" fmla="*/ 86 h 96"/>
                    <a:gd name="T46" fmla="*/ 32 w 38"/>
                    <a:gd name="T47" fmla="*/ 86 h 96"/>
                    <a:gd name="T48" fmla="*/ 34 w 38"/>
                    <a:gd name="T49" fmla="*/ 86 h 96"/>
                    <a:gd name="T50" fmla="*/ 36 w 38"/>
                    <a:gd name="T51" fmla="*/ 86 h 96"/>
                    <a:gd name="T52" fmla="*/ 36 w 38"/>
                    <a:gd name="T53" fmla="*/ 96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" h="96">
                      <a:moveTo>
                        <a:pt x="36" y="96"/>
                      </a:moveTo>
                      <a:lnTo>
                        <a:pt x="32" y="96"/>
                      </a:lnTo>
                      <a:lnTo>
                        <a:pt x="28" y="96"/>
                      </a:lnTo>
                      <a:lnTo>
                        <a:pt x="22" y="96"/>
                      </a:lnTo>
                      <a:lnTo>
                        <a:pt x="16" y="94"/>
                      </a:lnTo>
                      <a:lnTo>
                        <a:pt x="12" y="88"/>
                      </a:lnTo>
                      <a:lnTo>
                        <a:pt x="10" y="82"/>
                      </a:lnTo>
                      <a:lnTo>
                        <a:pt x="10" y="74"/>
                      </a:lnTo>
                      <a:lnTo>
                        <a:pt x="10" y="26"/>
                      </a:lnTo>
                      <a:lnTo>
                        <a:pt x="0" y="26"/>
                      </a:lnTo>
                      <a:lnTo>
                        <a:pt x="0" y="16"/>
                      </a:lnTo>
                      <a:lnTo>
                        <a:pt x="10" y="16"/>
                      </a:lnTo>
                      <a:lnTo>
                        <a:pt x="10" y="2"/>
                      </a:lnTo>
                      <a:lnTo>
                        <a:pt x="24" y="0"/>
                      </a:lnTo>
                      <a:lnTo>
                        <a:pt x="24" y="16"/>
                      </a:lnTo>
                      <a:lnTo>
                        <a:pt x="38" y="16"/>
                      </a:lnTo>
                      <a:lnTo>
                        <a:pt x="38" y="26"/>
                      </a:lnTo>
                      <a:lnTo>
                        <a:pt x="24" y="26"/>
                      </a:lnTo>
                      <a:lnTo>
                        <a:pt x="24" y="70"/>
                      </a:lnTo>
                      <a:lnTo>
                        <a:pt x="24" y="76"/>
                      </a:lnTo>
                      <a:lnTo>
                        <a:pt x="24" y="80"/>
                      </a:lnTo>
                      <a:lnTo>
                        <a:pt x="26" y="84"/>
                      </a:lnTo>
                      <a:lnTo>
                        <a:pt x="28" y="86"/>
                      </a:lnTo>
                      <a:lnTo>
                        <a:pt x="32" y="86"/>
                      </a:lnTo>
                      <a:lnTo>
                        <a:pt x="34" y="86"/>
                      </a:lnTo>
                      <a:lnTo>
                        <a:pt x="36" y="86"/>
                      </a:lnTo>
                      <a:lnTo>
                        <a:pt x="36" y="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91" name="Freeform 111"/>
                <p:cNvSpPr>
                  <a:spLocks noEditPoints="1"/>
                </p:cNvSpPr>
                <p:nvPr/>
              </p:nvSpPr>
              <p:spPr bwMode="auto">
                <a:xfrm>
                  <a:off x="4442" y="3126"/>
                  <a:ext cx="72" cy="82"/>
                </a:xfrm>
                <a:custGeom>
                  <a:avLst/>
                  <a:gdLst>
                    <a:gd name="T0" fmla="*/ 48 w 72"/>
                    <a:gd name="T1" fmla="*/ 70 h 82"/>
                    <a:gd name="T2" fmla="*/ 40 w 72"/>
                    <a:gd name="T3" fmla="*/ 78 h 82"/>
                    <a:gd name="T4" fmla="*/ 32 w 72"/>
                    <a:gd name="T5" fmla="*/ 82 h 82"/>
                    <a:gd name="T6" fmla="*/ 22 w 72"/>
                    <a:gd name="T7" fmla="*/ 82 h 82"/>
                    <a:gd name="T8" fmla="*/ 16 w 72"/>
                    <a:gd name="T9" fmla="*/ 82 h 82"/>
                    <a:gd name="T10" fmla="*/ 10 w 72"/>
                    <a:gd name="T11" fmla="*/ 80 h 82"/>
                    <a:gd name="T12" fmla="*/ 6 w 72"/>
                    <a:gd name="T13" fmla="*/ 76 h 82"/>
                    <a:gd name="T14" fmla="*/ 2 w 72"/>
                    <a:gd name="T15" fmla="*/ 72 h 82"/>
                    <a:gd name="T16" fmla="*/ 0 w 72"/>
                    <a:gd name="T17" fmla="*/ 68 h 82"/>
                    <a:gd name="T18" fmla="*/ 0 w 72"/>
                    <a:gd name="T19" fmla="*/ 62 h 82"/>
                    <a:gd name="T20" fmla="*/ 4 w 72"/>
                    <a:gd name="T21" fmla="*/ 46 h 82"/>
                    <a:gd name="T22" fmla="*/ 18 w 72"/>
                    <a:gd name="T23" fmla="*/ 38 h 82"/>
                    <a:gd name="T24" fmla="*/ 44 w 72"/>
                    <a:gd name="T25" fmla="*/ 34 h 82"/>
                    <a:gd name="T26" fmla="*/ 46 w 72"/>
                    <a:gd name="T27" fmla="*/ 34 h 82"/>
                    <a:gd name="T28" fmla="*/ 46 w 72"/>
                    <a:gd name="T29" fmla="*/ 24 h 82"/>
                    <a:gd name="T30" fmla="*/ 46 w 72"/>
                    <a:gd name="T31" fmla="*/ 18 h 82"/>
                    <a:gd name="T32" fmla="*/ 42 w 72"/>
                    <a:gd name="T33" fmla="*/ 14 h 82"/>
                    <a:gd name="T34" fmla="*/ 38 w 72"/>
                    <a:gd name="T35" fmla="*/ 12 h 82"/>
                    <a:gd name="T36" fmla="*/ 32 w 72"/>
                    <a:gd name="T37" fmla="*/ 10 h 82"/>
                    <a:gd name="T38" fmla="*/ 24 w 72"/>
                    <a:gd name="T39" fmla="*/ 12 h 82"/>
                    <a:gd name="T40" fmla="*/ 14 w 72"/>
                    <a:gd name="T41" fmla="*/ 14 h 82"/>
                    <a:gd name="T42" fmla="*/ 6 w 72"/>
                    <a:gd name="T43" fmla="*/ 18 h 82"/>
                    <a:gd name="T44" fmla="*/ 6 w 72"/>
                    <a:gd name="T45" fmla="*/ 6 h 82"/>
                    <a:gd name="T46" fmla="*/ 16 w 72"/>
                    <a:gd name="T47" fmla="*/ 2 h 82"/>
                    <a:gd name="T48" fmla="*/ 26 w 72"/>
                    <a:gd name="T49" fmla="*/ 0 h 82"/>
                    <a:gd name="T50" fmla="*/ 34 w 72"/>
                    <a:gd name="T51" fmla="*/ 0 h 82"/>
                    <a:gd name="T52" fmla="*/ 42 w 72"/>
                    <a:gd name="T53" fmla="*/ 0 h 82"/>
                    <a:gd name="T54" fmla="*/ 50 w 72"/>
                    <a:gd name="T55" fmla="*/ 2 h 82"/>
                    <a:gd name="T56" fmla="*/ 54 w 72"/>
                    <a:gd name="T57" fmla="*/ 6 h 82"/>
                    <a:gd name="T58" fmla="*/ 58 w 72"/>
                    <a:gd name="T59" fmla="*/ 10 h 82"/>
                    <a:gd name="T60" fmla="*/ 60 w 72"/>
                    <a:gd name="T61" fmla="*/ 16 h 82"/>
                    <a:gd name="T62" fmla="*/ 62 w 72"/>
                    <a:gd name="T63" fmla="*/ 24 h 82"/>
                    <a:gd name="T64" fmla="*/ 62 w 72"/>
                    <a:gd name="T65" fmla="*/ 60 h 82"/>
                    <a:gd name="T66" fmla="*/ 62 w 72"/>
                    <a:gd name="T67" fmla="*/ 66 h 82"/>
                    <a:gd name="T68" fmla="*/ 64 w 72"/>
                    <a:gd name="T69" fmla="*/ 70 h 82"/>
                    <a:gd name="T70" fmla="*/ 66 w 72"/>
                    <a:gd name="T71" fmla="*/ 72 h 82"/>
                    <a:gd name="T72" fmla="*/ 68 w 72"/>
                    <a:gd name="T73" fmla="*/ 72 h 82"/>
                    <a:gd name="T74" fmla="*/ 70 w 72"/>
                    <a:gd name="T75" fmla="*/ 72 h 82"/>
                    <a:gd name="T76" fmla="*/ 72 w 72"/>
                    <a:gd name="T77" fmla="*/ 72 h 82"/>
                    <a:gd name="T78" fmla="*/ 72 w 72"/>
                    <a:gd name="T79" fmla="*/ 80 h 82"/>
                    <a:gd name="T80" fmla="*/ 68 w 72"/>
                    <a:gd name="T81" fmla="*/ 82 h 82"/>
                    <a:gd name="T82" fmla="*/ 62 w 72"/>
                    <a:gd name="T83" fmla="*/ 82 h 82"/>
                    <a:gd name="T84" fmla="*/ 58 w 72"/>
                    <a:gd name="T85" fmla="*/ 82 h 82"/>
                    <a:gd name="T86" fmla="*/ 54 w 72"/>
                    <a:gd name="T87" fmla="*/ 80 h 82"/>
                    <a:gd name="T88" fmla="*/ 50 w 72"/>
                    <a:gd name="T89" fmla="*/ 76 h 82"/>
                    <a:gd name="T90" fmla="*/ 48 w 72"/>
                    <a:gd name="T91" fmla="*/ 70 h 82"/>
                    <a:gd name="T92" fmla="*/ 46 w 72"/>
                    <a:gd name="T93" fmla="*/ 64 h 82"/>
                    <a:gd name="T94" fmla="*/ 46 w 72"/>
                    <a:gd name="T95" fmla="*/ 42 h 82"/>
                    <a:gd name="T96" fmla="*/ 42 w 72"/>
                    <a:gd name="T97" fmla="*/ 42 h 82"/>
                    <a:gd name="T98" fmla="*/ 38 w 72"/>
                    <a:gd name="T99" fmla="*/ 42 h 82"/>
                    <a:gd name="T100" fmla="*/ 32 w 72"/>
                    <a:gd name="T101" fmla="*/ 44 h 82"/>
                    <a:gd name="T102" fmla="*/ 24 w 72"/>
                    <a:gd name="T103" fmla="*/ 46 h 82"/>
                    <a:gd name="T104" fmla="*/ 18 w 72"/>
                    <a:gd name="T105" fmla="*/ 48 h 82"/>
                    <a:gd name="T106" fmla="*/ 16 w 72"/>
                    <a:gd name="T107" fmla="*/ 52 h 82"/>
                    <a:gd name="T108" fmla="*/ 14 w 72"/>
                    <a:gd name="T109" fmla="*/ 58 h 82"/>
                    <a:gd name="T110" fmla="*/ 14 w 72"/>
                    <a:gd name="T111" fmla="*/ 64 h 82"/>
                    <a:gd name="T112" fmla="*/ 18 w 72"/>
                    <a:gd name="T113" fmla="*/ 68 h 82"/>
                    <a:gd name="T114" fmla="*/ 22 w 72"/>
                    <a:gd name="T115" fmla="*/ 70 h 82"/>
                    <a:gd name="T116" fmla="*/ 28 w 72"/>
                    <a:gd name="T117" fmla="*/ 72 h 82"/>
                    <a:gd name="T118" fmla="*/ 34 w 72"/>
                    <a:gd name="T119" fmla="*/ 70 h 82"/>
                    <a:gd name="T120" fmla="*/ 40 w 72"/>
                    <a:gd name="T121" fmla="*/ 68 h 82"/>
                    <a:gd name="T122" fmla="*/ 46 w 72"/>
                    <a:gd name="T123" fmla="*/ 6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2" h="82">
                      <a:moveTo>
                        <a:pt x="48" y="70"/>
                      </a:moveTo>
                      <a:lnTo>
                        <a:pt x="40" y="78"/>
                      </a:lnTo>
                      <a:lnTo>
                        <a:pt x="32" y="82"/>
                      </a:lnTo>
                      <a:lnTo>
                        <a:pt x="22" y="82"/>
                      </a:lnTo>
                      <a:lnTo>
                        <a:pt x="16" y="82"/>
                      </a:lnTo>
                      <a:lnTo>
                        <a:pt x="10" y="80"/>
                      </a:lnTo>
                      <a:lnTo>
                        <a:pt x="6" y="76"/>
                      </a:lnTo>
                      <a:lnTo>
                        <a:pt x="2" y="72"/>
                      </a:lnTo>
                      <a:lnTo>
                        <a:pt x="0" y="68"/>
                      </a:lnTo>
                      <a:lnTo>
                        <a:pt x="0" y="62"/>
                      </a:lnTo>
                      <a:lnTo>
                        <a:pt x="4" y="46"/>
                      </a:lnTo>
                      <a:lnTo>
                        <a:pt x="18" y="38"/>
                      </a:lnTo>
                      <a:lnTo>
                        <a:pt x="44" y="34"/>
                      </a:lnTo>
                      <a:lnTo>
                        <a:pt x="46" y="34"/>
                      </a:lnTo>
                      <a:lnTo>
                        <a:pt x="46" y="24"/>
                      </a:lnTo>
                      <a:lnTo>
                        <a:pt x="46" y="18"/>
                      </a:lnTo>
                      <a:lnTo>
                        <a:pt x="42" y="14"/>
                      </a:lnTo>
                      <a:lnTo>
                        <a:pt x="38" y="12"/>
                      </a:lnTo>
                      <a:lnTo>
                        <a:pt x="32" y="10"/>
                      </a:lnTo>
                      <a:lnTo>
                        <a:pt x="24" y="12"/>
                      </a:lnTo>
                      <a:lnTo>
                        <a:pt x="14" y="14"/>
                      </a:lnTo>
                      <a:lnTo>
                        <a:pt x="6" y="18"/>
                      </a:lnTo>
                      <a:lnTo>
                        <a:pt x="6" y="6"/>
                      </a:lnTo>
                      <a:lnTo>
                        <a:pt x="16" y="2"/>
                      </a:lnTo>
                      <a:lnTo>
                        <a:pt x="26" y="0"/>
                      </a:lnTo>
                      <a:lnTo>
                        <a:pt x="34" y="0"/>
                      </a:lnTo>
                      <a:lnTo>
                        <a:pt x="42" y="0"/>
                      </a:lnTo>
                      <a:lnTo>
                        <a:pt x="50" y="2"/>
                      </a:lnTo>
                      <a:lnTo>
                        <a:pt x="54" y="6"/>
                      </a:lnTo>
                      <a:lnTo>
                        <a:pt x="58" y="10"/>
                      </a:lnTo>
                      <a:lnTo>
                        <a:pt x="60" y="16"/>
                      </a:lnTo>
                      <a:lnTo>
                        <a:pt x="62" y="24"/>
                      </a:lnTo>
                      <a:lnTo>
                        <a:pt x="62" y="60"/>
                      </a:lnTo>
                      <a:lnTo>
                        <a:pt x="62" y="66"/>
                      </a:lnTo>
                      <a:lnTo>
                        <a:pt x="64" y="70"/>
                      </a:lnTo>
                      <a:lnTo>
                        <a:pt x="66" y="72"/>
                      </a:lnTo>
                      <a:lnTo>
                        <a:pt x="68" y="72"/>
                      </a:lnTo>
                      <a:lnTo>
                        <a:pt x="70" y="72"/>
                      </a:lnTo>
                      <a:lnTo>
                        <a:pt x="72" y="72"/>
                      </a:lnTo>
                      <a:lnTo>
                        <a:pt x="72" y="80"/>
                      </a:lnTo>
                      <a:lnTo>
                        <a:pt x="68" y="82"/>
                      </a:lnTo>
                      <a:lnTo>
                        <a:pt x="62" y="82"/>
                      </a:lnTo>
                      <a:lnTo>
                        <a:pt x="58" y="82"/>
                      </a:lnTo>
                      <a:lnTo>
                        <a:pt x="54" y="80"/>
                      </a:lnTo>
                      <a:lnTo>
                        <a:pt x="50" y="76"/>
                      </a:lnTo>
                      <a:lnTo>
                        <a:pt x="48" y="70"/>
                      </a:lnTo>
                      <a:close/>
                      <a:moveTo>
                        <a:pt x="46" y="64"/>
                      </a:moveTo>
                      <a:lnTo>
                        <a:pt x="46" y="42"/>
                      </a:lnTo>
                      <a:lnTo>
                        <a:pt x="42" y="42"/>
                      </a:lnTo>
                      <a:lnTo>
                        <a:pt x="38" y="42"/>
                      </a:lnTo>
                      <a:lnTo>
                        <a:pt x="32" y="44"/>
                      </a:lnTo>
                      <a:lnTo>
                        <a:pt x="24" y="46"/>
                      </a:lnTo>
                      <a:lnTo>
                        <a:pt x="18" y="48"/>
                      </a:lnTo>
                      <a:lnTo>
                        <a:pt x="16" y="52"/>
                      </a:lnTo>
                      <a:lnTo>
                        <a:pt x="14" y="58"/>
                      </a:lnTo>
                      <a:lnTo>
                        <a:pt x="14" y="64"/>
                      </a:lnTo>
                      <a:lnTo>
                        <a:pt x="18" y="68"/>
                      </a:lnTo>
                      <a:lnTo>
                        <a:pt x="22" y="70"/>
                      </a:lnTo>
                      <a:lnTo>
                        <a:pt x="28" y="72"/>
                      </a:lnTo>
                      <a:lnTo>
                        <a:pt x="34" y="70"/>
                      </a:lnTo>
                      <a:lnTo>
                        <a:pt x="40" y="68"/>
                      </a:lnTo>
                      <a:lnTo>
                        <a:pt x="46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92" name="Freeform 112"/>
                <p:cNvSpPr>
                  <a:spLocks/>
                </p:cNvSpPr>
                <p:nvPr/>
              </p:nvSpPr>
              <p:spPr bwMode="auto">
                <a:xfrm>
                  <a:off x="4530" y="3126"/>
                  <a:ext cx="62" cy="82"/>
                </a:xfrm>
                <a:custGeom>
                  <a:avLst/>
                  <a:gdLst>
                    <a:gd name="T0" fmla="*/ 0 w 62"/>
                    <a:gd name="T1" fmla="*/ 82 h 82"/>
                    <a:gd name="T2" fmla="*/ 0 w 62"/>
                    <a:gd name="T3" fmla="*/ 2 h 82"/>
                    <a:gd name="T4" fmla="*/ 14 w 62"/>
                    <a:gd name="T5" fmla="*/ 2 h 82"/>
                    <a:gd name="T6" fmla="*/ 14 w 62"/>
                    <a:gd name="T7" fmla="*/ 16 h 82"/>
                    <a:gd name="T8" fmla="*/ 20 w 62"/>
                    <a:gd name="T9" fmla="*/ 10 h 82"/>
                    <a:gd name="T10" fmla="*/ 24 w 62"/>
                    <a:gd name="T11" fmla="*/ 6 h 82"/>
                    <a:gd name="T12" fmla="*/ 32 w 62"/>
                    <a:gd name="T13" fmla="*/ 2 h 82"/>
                    <a:gd name="T14" fmla="*/ 42 w 62"/>
                    <a:gd name="T15" fmla="*/ 0 h 82"/>
                    <a:gd name="T16" fmla="*/ 48 w 62"/>
                    <a:gd name="T17" fmla="*/ 0 h 82"/>
                    <a:gd name="T18" fmla="*/ 54 w 62"/>
                    <a:gd name="T19" fmla="*/ 4 h 82"/>
                    <a:gd name="T20" fmla="*/ 58 w 62"/>
                    <a:gd name="T21" fmla="*/ 8 h 82"/>
                    <a:gd name="T22" fmla="*/ 60 w 62"/>
                    <a:gd name="T23" fmla="*/ 16 h 82"/>
                    <a:gd name="T24" fmla="*/ 62 w 62"/>
                    <a:gd name="T25" fmla="*/ 24 h 82"/>
                    <a:gd name="T26" fmla="*/ 62 w 62"/>
                    <a:gd name="T27" fmla="*/ 82 h 82"/>
                    <a:gd name="T28" fmla="*/ 48 w 62"/>
                    <a:gd name="T29" fmla="*/ 82 h 82"/>
                    <a:gd name="T30" fmla="*/ 48 w 62"/>
                    <a:gd name="T31" fmla="*/ 28 h 82"/>
                    <a:gd name="T32" fmla="*/ 48 w 62"/>
                    <a:gd name="T33" fmla="*/ 22 h 82"/>
                    <a:gd name="T34" fmla="*/ 46 w 62"/>
                    <a:gd name="T35" fmla="*/ 18 h 82"/>
                    <a:gd name="T36" fmla="*/ 46 w 62"/>
                    <a:gd name="T37" fmla="*/ 16 h 82"/>
                    <a:gd name="T38" fmla="*/ 42 w 62"/>
                    <a:gd name="T39" fmla="*/ 14 h 82"/>
                    <a:gd name="T40" fmla="*/ 38 w 62"/>
                    <a:gd name="T41" fmla="*/ 12 h 82"/>
                    <a:gd name="T42" fmla="*/ 32 w 62"/>
                    <a:gd name="T43" fmla="*/ 14 h 82"/>
                    <a:gd name="T44" fmla="*/ 26 w 62"/>
                    <a:gd name="T45" fmla="*/ 16 h 82"/>
                    <a:gd name="T46" fmla="*/ 20 w 62"/>
                    <a:gd name="T47" fmla="*/ 22 h 82"/>
                    <a:gd name="T48" fmla="*/ 14 w 62"/>
                    <a:gd name="T49" fmla="*/ 30 h 82"/>
                    <a:gd name="T50" fmla="*/ 14 w 62"/>
                    <a:gd name="T51" fmla="*/ 82 h 82"/>
                    <a:gd name="T52" fmla="*/ 0 w 62"/>
                    <a:gd name="T53" fmla="*/ 82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2" h="82">
                      <a:moveTo>
                        <a:pt x="0" y="82"/>
                      </a:moveTo>
                      <a:lnTo>
                        <a:pt x="0" y="2"/>
                      </a:lnTo>
                      <a:lnTo>
                        <a:pt x="14" y="2"/>
                      </a:lnTo>
                      <a:lnTo>
                        <a:pt x="14" y="16"/>
                      </a:lnTo>
                      <a:lnTo>
                        <a:pt x="20" y="10"/>
                      </a:lnTo>
                      <a:lnTo>
                        <a:pt x="24" y="6"/>
                      </a:lnTo>
                      <a:lnTo>
                        <a:pt x="32" y="2"/>
                      </a:lnTo>
                      <a:lnTo>
                        <a:pt x="42" y="0"/>
                      </a:lnTo>
                      <a:lnTo>
                        <a:pt x="48" y="0"/>
                      </a:lnTo>
                      <a:lnTo>
                        <a:pt x="54" y="4"/>
                      </a:lnTo>
                      <a:lnTo>
                        <a:pt x="58" y="8"/>
                      </a:lnTo>
                      <a:lnTo>
                        <a:pt x="60" y="16"/>
                      </a:lnTo>
                      <a:lnTo>
                        <a:pt x="62" y="24"/>
                      </a:lnTo>
                      <a:lnTo>
                        <a:pt x="62" y="82"/>
                      </a:lnTo>
                      <a:lnTo>
                        <a:pt x="48" y="82"/>
                      </a:lnTo>
                      <a:lnTo>
                        <a:pt x="48" y="28"/>
                      </a:lnTo>
                      <a:lnTo>
                        <a:pt x="48" y="22"/>
                      </a:lnTo>
                      <a:lnTo>
                        <a:pt x="46" y="18"/>
                      </a:lnTo>
                      <a:lnTo>
                        <a:pt x="46" y="16"/>
                      </a:lnTo>
                      <a:lnTo>
                        <a:pt x="42" y="14"/>
                      </a:lnTo>
                      <a:lnTo>
                        <a:pt x="38" y="12"/>
                      </a:lnTo>
                      <a:lnTo>
                        <a:pt x="32" y="14"/>
                      </a:lnTo>
                      <a:lnTo>
                        <a:pt x="26" y="16"/>
                      </a:lnTo>
                      <a:lnTo>
                        <a:pt x="20" y="22"/>
                      </a:lnTo>
                      <a:lnTo>
                        <a:pt x="14" y="30"/>
                      </a:lnTo>
                      <a:lnTo>
                        <a:pt x="14" y="82"/>
                      </a:lnTo>
                      <a:lnTo>
                        <a:pt x="0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93" name="Freeform 113"/>
                <p:cNvSpPr>
                  <a:spLocks/>
                </p:cNvSpPr>
                <p:nvPr/>
              </p:nvSpPr>
              <p:spPr bwMode="auto">
                <a:xfrm>
                  <a:off x="4604" y="3112"/>
                  <a:ext cx="38" cy="96"/>
                </a:xfrm>
                <a:custGeom>
                  <a:avLst/>
                  <a:gdLst>
                    <a:gd name="T0" fmla="*/ 36 w 38"/>
                    <a:gd name="T1" fmla="*/ 96 h 96"/>
                    <a:gd name="T2" fmla="*/ 32 w 38"/>
                    <a:gd name="T3" fmla="*/ 96 h 96"/>
                    <a:gd name="T4" fmla="*/ 28 w 38"/>
                    <a:gd name="T5" fmla="*/ 96 h 96"/>
                    <a:gd name="T6" fmla="*/ 20 w 38"/>
                    <a:gd name="T7" fmla="*/ 96 h 96"/>
                    <a:gd name="T8" fmla="*/ 16 w 38"/>
                    <a:gd name="T9" fmla="*/ 94 h 96"/>
                    <a:gd name="T10" fmla="*/ 12 w 38"/>
                    <a:gd name="T11" fmla="*/ 88 h 96"/>
                    <a:gd name="T12" fmla="*/ 10 w 38"/>
                    <a:gd name="T13" fmla="*/ 82 h 96"/>
                    <a:gd name="T14" fmla="*/ 8 w 38"/>
                    <a:gd name="T15" fmla="*/ 74 h 96"/>
                    <a:gd name="T16" fmla="*/ 8 w 38"/>
                    <a:gd name="T17" fmla="*/ 26 h 96"/>
                    <a:gd name="T18" fmla="*/ 0 w 38"/>
                    <a:gd name="T19" fmla="*/ 26 h 96"/>
                    <a:gd name="T20" fmla="*/ 0 w 38"/>
                    <a:gd name="T21" fmla="*/ 16 h 96"/>
                    <a:gd name="T22" fmla="*/ 8 w 38"/>
                    <a:gd name="T23" fmla="*/ 16 h 96"/>
                    <a:gd name="T24" fmla="*/ 8 w 38"/>
                    <a:gd name="T25" fmla="*/ 2 h 96"/>
                    <a:gd name="T26" fmla="*/ 22 w 38"/>
                    <a:gd name="T27" fmla="*/ 0 h 96"/>
                    <a:gd name="T28" fmla="*/ 22 w 38"/>
                    <a:gd name="T29" fmla="*/ 16 h 96"/>
                    <a:gd name="T30" fmla="*/ 38 w 38"/>
                    <a:gd name="T31" fmla="*/ 16 h 96"/>
                    <a:gd name="T32" fmla="*/ 38 w 38"/>
                    <a:gd name="T33" fmla="*/ 26 h 96"/>
                    <a:gd name="T34" fmla="*/ 22 w 38"/>
                    <a:gd name="T35" fmla="*/ 26 h 96"/>
                    <a:gd name="T36" fmla="*/ 22 w 38"/>
                    <a:gd name="T37" fmla="*/ 70 h 96"/>
                    <a:gd name="T38" fmla="*/ 24 w 38"/>
                    <a:gd name="T39" fmla="*/ 76 h 96"/>
                    <a:gd name="T40" fmla="*/ 24 w 38"/>
                    <a:gd name="T41" fmla="*/ 80 h 96"/>
                    <a:gd name="T42" fmla="*/ 24 w 38"/>
                    <a:gd name="T43" fmla="*/ 84 h 96"/>
                    <a:gd name="T44" fmla="*/ 28 w 38"/>
                    <a:gd name="T45" fmla="*/ 86 h 96"/>
                    <a:gd name="T46" fmla="*/ 32 w 38"/>
                    <a:gd name="T47" fmla="*/ 86 h 96"/>
                    <a:gd name="T48" fmla="*/ 34 w 38"/>
                    <a:gd name="T49" fmla="*/ 86 h 96"/>
                    <a:gd name="T50" fmla="*/ 36 w 38"/>
                    <a:gd name="T51" fmla="*/ 86 h 96"/>
                    <a:gd name="T52" fmla="*/ 36 w 38"/>
                    <a:gd name="T53" fmla="*/ 96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" h="96">
                      <a:moveTo>
                        <a:pt x="36" y="96"/>
                      </a:moveTo>
                      <a:lnTo>
                        <a:pt x="32" y="96"/>
                      </a:lnTo>
                      <a:lnTo>
                        <a:pt x="28" y="96"/>
                      </a:lnTo>
                      <a:lnTo>
                        <a:pt x="20" y="96"/>
                      </a:lnTo>
                      <a:lnTo>
                        <a:pt x="16" y="94"/>
                      </a:lnTo>
                      <a:lnTo>
                        <a:pt x="12" y="88"/>
                      </a:lnTo>
                      <a:lnTo>
                        <a:pt x="10" y="82"/>
                      </a:lnTo>
                      <a:lnTo>
                        <a:pt x="8" y="74"/>
                      </a:lnTo>
                      <a:lnTo>
                        <a:pt x="8" y="26"/>
                      </a:lnTo>
                      <a:lnTo>
                        <a:pt x="0" y="26"/>
                      </a:lnTo>
                      <a:lnTo>
                        <a:pt x="0" y="16"/>
                      </a:lnTo>
                      <a:lnTo>
                        <a:pt x="8" y="16"/>
                      </a:lnTo>
                      <a:lnTo>
                        <a:pt x="8" y="2"/>
                      </a:lnTo>
                      <a:lnTo>
                        <a:pt x="22" y="0"/>
                      </a:lnTo>
                      <a:lnTo>
                        <a:pt x="22" y="16"/>
                      </a:lnTo>
                      <a:lnTo>
                        <a:pt x="38" y="16"/>
                      </a:lnTo>
                      <a:lnTo>
                        <a:pt x="38" y="26"/>
                      </a:lnTo>
                      <a:lnTo>
                        <a:pt x="22" y="26"/>
                      </a:lnTo>
                      <a:lnTo>
                        <a:pt x="22" y="70"/>
                      </a:lnTo>
                      <a:lnTo>
                        <a:pt x="24" y="76"/>
                      </a:lnTo>
                      <a:lnTo>
                        <a:pt x="24" y="80"/>
                      </a:lnTo>
                      <a:lnTo>
                        <a:pt x="24" y="84"/>
                      </a:lnTo>
                      <a:lnTo>
                        <a:pt x="28" y="86"/>
                      </a:lnTo>
                      <a:lnTo>
                        <a:pt x="32" y="86"/>
                      </a:lnTo>
                      <a:lnTo>
                        <a:pt x="34" y="86"/>
                      </a:lnTo>
                      <a:lnTo>
                        <a:pt x="36" y="86"/>
                      </a:lnTo>
                      <a:lnTo>
                        <a:pt x="36" y="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94" name="Freeform 114"/>
                <p:cNvSpPr>
                  <a:spLocks/>
                </p:cNvSpPr>
                <p:nvPr/>
              </p:nvSpPr>
              <p:spPr bwMode="auto">
                <a:xfrm>
                  <a:off x="4054" y="3268"/>
                  <a:ext cx="82" cy="114"/>
                </a:xfrm>
                <a:custGeom>
                  <a:avLst/>
                  <a:gdLst>
                    <a:gd name="T0" fmla="*/ 0 w 82"/>
                    <a:gd name="T1" fmla="*/ 108 h 114"/>
                    <a:gd name="T2" fmla="*/ 0 w 82"/>
                    <a:gd name="T3" fmla="*/ 92 h 114"/>
                    <a:gd name="T4" fmla="*/ 20 w 82"/>
                    <a:gd name="T5" fmla="*/ 100 h 114"/>
                    <a:gd name="T6" fmla="*/ 42 w 82"/>
                    <a:gd name="T7" fmla="*/ 104 h 114"/>
                    <a:gd name="T8" fmla="*/ 50 w 82"/>
                    <a:gd name="T9" fmla="*/ 102 h 114"/>
                    <a:gd name="T10" fmla="*/ 58 w 82"/>
                    <a:gd name="T11" fmla="*/ 100 h 114"/>
                    <a:gd name="T12" fmla="*/ 62 w 82"/>
                    <a:gd name="T13" fmla="*/ 96 h 114"/>
                    <a:gd name="T14" fmla="*/ 64 w 82"/>
                    <a:gd name="T15" fmla="*/ 92 h 114"/>
                    <a:gd name="T16" fmla="*/ 66 w 82"/>
                    <a:gd name="T17" fmla="*/ 86 h 114"/>
                    <a:gd name="T18" fmla="*/ 64 w 82"/>
                    <a:gd name="T19" fmla="*/ 80 h 114"/>
                    <a:gd name="T20" fmla="*/ 62 w 82"/>
                    <a:gd name="T21" fmla="*/ 76 h 114"/>
                    <a:gd name="T22" fmla="*/ 60 w 82"/>
                    <a:gd name="T23" fmla="*/ 72 h 114"/>
                    <a:gd name="T24" fmla="*/ 52 w 82"/>
                    <a:gd name="T25" fmla="*/ 68 h 114"/>
                    <a:gd name="T26" fmla="*/ 42 w 82"/>
                    <a:gd name="T27" fmla="*/ 66 h 114"/>
                    <a:gd name="T28" fmla="*/ 28 w 82"/>
                    <a:gd name="T29" fmla="*/ 60 h 114"/>
                    <a:gd name="T30" fmla="*/ 18 w 82"/>
                    <a:gd name="T31" fmla="*/ 56 h 114"/>
                    <a:gd name="T32" fmla="*/ 10 w 82"/>
                    <a:gd name="T33" fmla="*/ 52 h 114"/>
                    <a:gd name="T34" fmla="*/ 4 w 82"/>
                    <a:gd name="T35" fmla="*/ 46 h 114"/>
                    <a:gd name="T36" fmla="*/ 2 w 82"/>
                    <a:gd name="T37" fmla="*/ 38 h 114"/>
                    <a:gd name="T38" fmla="*/ 0 w 82"/>
                    <a:gd name="T39" fmla="*/ 30 h 114"/>
                    <a:gd name="T40" fmla="*/ 4 w 82"/>
                    <a:gd name="T41" fmla="*/ 14 h 114"/>
                    <a:gd name="T42" fmla="*/ 18 w 82"/>
                    <a:gd name="T43" fmla="*/ 4 h 114"/>
                    <a:gd name="T44" fmla="*/ 40 w 82"/>
                    <a:gd name="T45" fmla="*/ 0 h 114"/>
                    <a:gd name="T46" fmla="*/ 56 w 82"/>
                    <a:gd name="T47" fmla="*/ 2 h 114"/>
                    <a:gd name="T48" fmla="*/ 74 w 82"/>
                    <a:gd name="T49" fmla="*/ 6 h 114"/>
                    <a:gd name="T50" fmla="*/ 74 w 82"/>
                    <a:gd name="T51" fmla="*/ 20 h 114"/>
                    <a:gd name="T52" fmla="*/ 56 w 82"/>
                    <a:gd name="T53" fmla="*/ 14 h 114"/>
                    <a:gd name="T54" fmla="*/ 38 w 82"/>
                    <a:gd name="T55" fmla="*/ 12 h 114"/>
                    <a:gd name="T56" fmla="*/ 30 w 82"/>
                    <a:gd name="T57" fmla="*/ 14 h 114"/>
                    <a:gd name="T58" fmla="*/ 24 w 82"/>
                    <a:gd name="T59" fmla="*/ 14 h 114"/>
                    <a:gd name="T60" fmla="*/ 18 w 82"/>
                    <a:gd name="T61" fmla="*/ 18 h 114"/>
                    <a:gd name="T62" fmla="*/ 16 w 82"/>
                    <a:gd name="T63" fmla="*/ 22 h 114"/>
                    <a:gd name="T64" fmla="*/ 14 w 82"/>
                    <a:gd name="T65" fmla="*/ 28 h 114"/>
                    <a:gd name="T66" fmla="*/ 16 w 82"/>
                    <a:gd name="T67" fmla="*/ 34 h 114"/>
                    <a:gd name="T68" fmla="*/ 20 w 82"/>
                    <a:gd name="T69" fmla="*/ 38 h 114"/>
                    <a:gd name="T70" fmla="*/ 24 w 82"/>
                    <a:gd name="T71" fmla="*/ 42 h 114"/>
                    <a:gd name="T72" fmla="*/ 28 w 82"/>
                    <a:gd name="T73" fmla="*/ 44 h 114"/>
                    <a:gd name="T74" fmla="*/ 36 w 82"/>
                    <a:gd name="T75" fmla="*/ 46 h 114"/>
                    <a:gd name="T76" fmla="*/ 50 w 82"/>
                    <a:gd name="T77" fmla="*/ 52 h 114"/>
                    <a:gd name="T78" fmla="*/ 60 w 82"/>
                    <a:gd name="T79" fmla="*/ 56 h 114"/>
                    <a:gd name="T80" fmla="*/ 68 w 82"/>
                    <a:gd name="T81" fmla="*/ 60 h 114"/>
                    <a:gd name="T82" fmla="*/ 74 w 82"/>
                    <a:gd name="T83" fmla="*/ 64 h 114"/>
                    <a:gd name="T84" fmla="*/ 78 w 82"/>
                    <a:gd name="T85" fmla="*/ 70 h 114"/>
                    <a:gd name="T86" fmla="*/ 80 w 82"/>
                    <a:gd name="T87" fmla="*/ 76 h 114"/>
                    <a:gd name="T88" fmla="*/ 82 w 82"/>
                    <a:gd name="T89" fmla="*/ 84 h 114"/>
                    <a:gd name="T90" fmla="*/ 80 w 82"/>
                    <a:gd name="T91" fmla="*/ 92 h 114"/>
                    <a:gd name="T92" fmla="*/ 76 w 82"/>
                    <a:gd name="T93" fmla="*/ 100 h 114"/>
                    <a:gd name="T94" fmla="*/ 70 w 82"/>
                    <a:gd name="T95" fmla="*/ 106 h 114"/>
                    <a:gd name="T96" fmla="*/ 62 w 82"/>
                    <a:gd name="T97" fmla="*/ 110 h 114"/>
                    <a:gd name="T98" fmla="*/ 54 w 82"/>
                    <a:gd name="T99" fmla="*/ 114 h 114"/>
                    <a:gd name="T100" fmla="*/ 42 w 82"/>
                    <a:gd name="T101" fmla="*/ 114 h 114"/>
                    <a:gd name="T102" fmla="*/ 22 w 82"/>
                    <a:gd name="T103" fmla="*/ 112 h 114"/>
                    <a:gd name="T104" fmla="*/ 0 w 82"/>
                    <a:gd name="T105" fmla="*/ 108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2" h="114">
                      <a:moveTo>
                        <a:pt x="0" y="108"/>
                      </a:moveTo>
                      <a:lnTo>
                        <a:pt x="0" y="92"/>
                      </a:lnTo>
                      <a:lnTo>
                        <a:pt x="20" y="100"/>
                      </a:lnTo>
                      <a:lnTo>
                        <a:pt x="42" y="104"/>
                      </a:lnTo>
                      <a:lnTo>
                        <a:pt x="50" y="102"/>
                      </a:lnTo>
                      <a:lnTo>
                        <a:pt x="58" y="100"/>
                      </a:lnTo>
                      <a:lnTo>
                        <a:pt x="62" y="96"/>
                      </a:lnTo>
                      <a:lnTo>
                        <a:pt x="64" y="92"/>
                      </a:lnTo>
                      <a:lnTo>
                        <a:pt x="66" y="86"/>
                      </a:lnTo>
                      <a:lnTo>
                        <a:pt x="64" y="80"/>
                      </a:lnTo>
                      <a:lnTo>
                        <a:pt x="62" y="76"/>
                      </a:lnTo>
                      <a:lnTo>
                        <a:pt x="60" y="72"/>
                      </a:lnTo>
                      <a:lnTo>
                        <a:pt x="52" y="68"/>
                      </a:lnTo>
                      <a:lnTo>
                        <a:pt x="42" y="66"/>
                      </a:lnTo>
                      <a:lnTo>
                        <a:pt x="28" y="60"/>
                      </a:lnTo>
                      <a:lnTo>
                        <a:pt x="18" y="56"/>
                      </a:lnTo>
                      <a:lnTo>
                        <a:pt x="10" y="52"/>
                      </a:lnTo>
                      <a:lnTo>
                        <a:pt x="4" y="46"/>
                      </a:lnTo>
                      <a:lnTo>
                        <a:pt x="2" y="38"/>
                      </a:lnTo>
                      <a:lnTo>
                        <a:pt x="0" y="30"/>
                      </a:lnTo>
                      <a:lnTo>
                        <a:pt x="4" y="14"/>
                      </a:lnTo>
                      <a:lnTo>
                        <a:pt x="18" y="4"/>
                      </a:lnTo>
                      <a:lnTo>
                        <a:pt x="40" y="0"/>
                      </a:lnTo>
                      <a:lnTo>
                        <a:pt x="56" y="2"/>
                      </a:lnTo>
                      <a:lnTo>
                        <a:pt x="74" y="6"/>
                      </a:lnTo>
                      <a:lnTo>
                        <a:pt x="74" y="20"/>
                      </a:lnTo>
                      <a:lnTo>
                        <a:pt x="56" y="14"/>
                      </a:lnTo>
                      <a:lnTo>
                        <a:pt x="38" y="12"/>
                      </a:lnTo>
                      <a:lnTo>
                        <a:pt x="30" y="14"/>
                      </a:lnTo>
                      <a:lnTo>
                        <a:pt x="24" y="14"/>
                      </a:lnTo>
                      <a:lnTo>
                        <a:pt x="18" y="18"/>
                      </a:lnTo>
                      <a:lnTo>
                        <a:pt x="16" y="22"/>
                      </a:lnTo>
                      <a:lnTo>
                        <a:pt x="14" y="28"/>
                      </a:lnTo>
                      <a:lnTo>
                        <a:pt x="16" y="34"/>
                      </a:lnTo>
                      <a:lnTo>
                        <a:pt x="20" y="38"/>
                      </a:lnTo>
                      <a:lnTo>
                        <a:pt x="24" y="42"/>
                      </a:lnTo>
                      <a:lnTo>
                        <a:pt x="28" y="44"/>
                      </a:lnTo>
                      <a:lnTo>
                        <a:pt x="36" y="46"/>
                      </a:lnTo>
                      <a:lnTo>
                        <a:pt x="50" y="52"/>
                      </a:lnTo>
                      <a:lnTo>
                        <a:pt x="60" y="56"/>
                      </a:lnTo>
                      <a:lnTo>
                        <a:pt x="68" y="60"/>
                      </a:lnTo>
                      <a:lnTo>
                        <a:pt x="74" y="64"/>
                      </a:lnTo>
                      <a:lnTo>
                        <a:pt x="78" y="70"/>
                      </a:lnTo>
                      <a:lnTo>
                        <a:pt x="80" y="76"/>
                      </a:lnTo>
                      <a:lnTo>
                        <a:pt x="82" y="84"/>
                      </a:lnTo>
                      <a:lnTo>
                        <a:pt x="80" y="92"/>
                      </a:lnTo>
                      <a:lnTo>
                        <a:pt x="76" y="100"/>
                      </a:lnTo>
                      <a:lnTo>
                        <a:pt x="70" y="106"/>
                      </a:lnTo>
                      <a:lnTo>
                        <a:pt x="62" y="110"/>
                      </a:lnTo>
                      <a:lnTo>
                        <a:pt x="54" y="114"/>
                      </a:lnTo>
                      <a:lnTo>
                        <a:pt x="42" y="114"/>
                      </a:lnTo>
                      <a:lnTo>
                        <a:pt x="22" y="112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95" name="Freeform 115"/>
                <p:cNvSpPr>
                  <a:spLocks/>
                </p:cNvSpPr>
                <p:nvPr/>
              </p:nvSpPr>
              <p:spPr bwMode="auto">
                <a:xfrm>
                  <a:off x="4154" y="3272"/>
                  <a:ext cx="84" cy="108"/>
                </a:xfrm>
                <a:custGeom>
                  <a:avLst/>
                  <a:gdLst>
                    <a:gd name="T0" fmla="*/ 0 w 84"/>
                    <a:gd name="T1" fmla="*/ 108 h 108"/>
                    <a:gd name="T2" fmla="*/ 0 w 84"/>
                    <a:gd name="T3" fmla="*/ 0 h 108"/>
                    <a:gd name="T4" fmla="*/ 16 w 84"/>
                    <a:gd name="T5" fmla="*/ 0 h 108"/>
                    <a:gd name="T6" fmla="*/ 72 w 84"/>
                    <a:gd name="T7" fmla="*/ 84 h 108"/>
                    <a:gd name="T8" fmla="*/ 72 w 84"/>
                    <a:gd name="T9" fmla="*/ 0 h 108"/>
                    <a:gd name="T10" fmla="*/ 84 w 84"/>
                    <a:gd name="T11" fmla="*/ 0 h 108"/>
                    <a:gd name="T12" fmla="*/ 84 w 84"/>
                    <a:gd name="T13" fmla="*/ 108 h 108"/>
                    <a:gd name="T14" fmla="*/ 70 w 84"/>
                    <a:gd name="T15" fmla="*/ 108 h 108"/>
                    <a:gd name="T16" fmla="*/ 14 w 84"/>
                    <a:gd name="T17" fmla="*/ 24 h 108"/>
                    <a:gd name="T18" fmla="*/ 14 w 84"/>
                    <a:gd name="T19" fmla="*/ 108 h 108"/>
                    <a:gd name="T20" fmla="*/ 0 w 84"/>
                    <a:gd name="T21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4" h="108">
                      <a:moveTo>
                        <a:pt x="0" y="108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72" y="84"/>
                      </a:lnTo>
                      <a:lnTo>
                        <a:pt x="72" y="0"/>
                      </a:lnTo>
                      <a:lnTo>
                        <a:pt x="84" y="0"/>
                      </a:lnTo>
                      <a:lnTo>
                        <a:pt x="84" y="108"/>
                      </a:lnTo>
                      <a:lnTo>
                        <a:pt x="70" y="108"/>
                      </a:lnTo>
                      <a:lnTo>
                        <a:pt x="14" y="24"/>
                      </a:lnTo>
                      <a:lnTo>
                        <a:pt x="14" y="108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96" name="Freeform 116"/>
                <p:cNvSpPr>
                  <a:spLocks noEditPoints="1"/>
                </p:cNvSpPr>
                <p:nvPr/>
              </p:nvSpPr>
              <p:spPr bwMode="auto">
                <a:xfrm>
                  <a:off x="4304" y="3272"/>
                  <a:ext cx="94" cy="108"/>
                </a:xfrm>
                <a:custGeom>
                  <a:avLst/>
                  <a:gdLst>
                    <a:gd name="T0" fmla="*/ 0 w 94"/>
                    <a:gd name="T1" fmla="*/ 108 h 108"/>
                    <a:gd name="T2" fmla="*/ 0 w 94"/>
                    <a:gd name="T3" fmla="*/ 0 h 108"/>
                    <a:gd name="T4" fmla="*/ 46 w 94"/>
                    <a:gd name="T5" fmla="*/ 0 h 108"/>
                    <a:gd name="T6" fmla="*/ 64 w 94"/>
                    <a:gd name="T7" fmla="*/ 2 h 108"/>
                    <a:gd name="T8" fmla="*/ 76 w 94"/>
                    <a:gd name="T9" fmla="*/ 12 h 108"/>
                    <a:gd name="T10" fmla="*/ 78 w 94"/>
                    <a:gd name="T11" fmla="*/ 26 h 108"/>
                    <a:gd name="T12" fmla="*/ 78 w 94"/>
                    <a:gd name="T13" fmla="*/ 34 h 108"/>
                    <a:gd name="T14" fmla="*/ 76 w 94"/>
                    <a:gd name="T15" fmla="*/ 42 h 108"/>
                    <a:gd name="T16" fmla="*/ 70 w 94"/>
                    <a:gd name="T17" fmla="*/ 48 h 108"/>
                    <a:gd name="T18" fmla="*/ 64 w 94"/>
                    <a:gd name="T19" fmla="*/ 52 h 108"/>
                    <a:gd name="T20" fmla="*/ 56 w 94"/>
                    <a:gd name="T21" fmla="*/ 58 h 108"/>
                    <a:gd name="T22" fmla="*/ 94 w 94"/>
                    <a:gd name="T23" fmla="*/ 108 h 108"/>
                    <a:gd name="T24" fmla="*/ 74 w 94"/>
                    <a:gd name="T25" fmla="*/ 108 h 108"/>
                    <a:gd name="T26" fmla="*/ 44 w 94"/>
                    <a:gd name="T27" fmla="*/ 62 h 108"/>
                    <a:gd name="T28" fmla="*/ 16 w 94"/>
                    <a:gd name="T29" fmla="*/ 62 h 108"/>
                    <a:gd name="T30" fmla="*/ 16 w 94"/>
                    <a:gd name="T31" fmla="*/ 108 h 108"/>
                    <a:gd name="T32" fmla="*/ 0 w 94"/>
                    <a:gd name="T33" fmla="*/ 108 h 108"/>
                    <a:gd name="T34" fmla="*/ 16 w 94"/>
                    <a:gd name="T35" fmla="*/ 50 h 108"/>
                    <a:gd name="T36" fmla="*/ 32 w 94"/>
                    <a:gd name="T37" fmla="*/ 50 h 108"/>
                    <a:gd name="T38" fmla="*/ 42 w 94"/>
                    <a:gd name="T39" fmla="*/ 50 h 108"/>
                    <a:gd name="T40" fmla="*/ 50 w 94"/>
                    <a:gd name="T41" fmla="*/ 48 h 108"/>
                    <a:gd name="T42" fmla="*/ 56 w 94"/>
                    <a:gd name="T43" fmla="*/ 46 h 108"/>
                    <a:gd name="T44" fmla="*/ 60 w 94"/>
                    <a:gd name="T45" fmla="*/ 40 h 108"/>
                    <a:gd name="T46" fmla="*/ 62 w 94"/>
                    <a:gd name="T47" fmla="*/ 36 h 108"/>
                    <a:gd name="T48" fmla="*/ 64 w 94"/>
                    <a:gd name="T49" fmla="*/ 28 h 108"/>
                    <a:gd name="T50" fmla="*/ 62 w 94"/>
                    <a:gd name="T51" fmla="*/ 22 h 108"/>
                    <a:gd name="T52" fmla="*/ 60 w 94"/>
                    <a:gd name="T53" fmla="*/ 18 h 108"/>
                    <a:gd name="T54" fmla="*/ 58 w 94"/>
                    <a:gd name="T55" fmla="*/ 16 h 108"/>
                    <a:gd name="T56" fmla="*/ 52 w 94"/>
                    <a:gd name="T57" fmla="*/ 12 h 108"/>
                    <a:gd name="T58" fmla="*/ 46 w 94"/>
                    <a:gd name="T59" fmla="*/ 12 h 108"/>
                    <a:gd name="T60" fmla="*/ 38 w 94"/>
                    <a:gd name="T61" fmla="*/ 12 h 108"/>
                    <a:gd name="T62" fmla="*/ 16 w 94"/>
                    <a:gd name="T63" fmla="*/ 12 h 108"/>
                    <a:gd name="T64" fmla="*/ 16 w 94"/>
                    <a:gd name="T65" fmla="*/ 50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4" h="108">
                      <a:moveTo>
                        <a:pt x="0" y="108"/>
                      </a:moveTo>
                      <a:lnTo>
                        <a:pt x="0" y="0"/>
                      </a:lnTo>
                      <a:lnTo>
                        <a:pt x="46" y="0"/>
                      </a:lnTo>
                      <a:lnTo>
                        <a:pt x="64" y="2"/>
                      </a:lnTo>
                      <a:lnTo>
                        <a:pt x="76" y="12"/>
                      </a:lnTo>
                      <a:lnTo>
                        <a:pt x="78" y="26"/>
                      </a:lnTo>
                      <a:lnTo>
                        <a:pt x="78" y="34"/>
                      </a:lnTo>
                      <a:lnTo>
                        <a:pt x="76" y="42"/>
                      </a:lnTo>
                      <a:lnTo>
                        <a:pt x="70" y="48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94" y="108"/>
                      </a:lnTo>
                      <a:lnTo>
                        <a:pt x="74" y="108"/>
                      </a:lnTo>
                      <a:lnTo>
                        <a:pt x="44" y="62"/>
                      </a:lnTo>
                      <a:lnTo>
                        <a:pt x="16" y="62"/>
                      </a:lnTo>
                      <a:lnTo>
                        <a:pt x="16" y="108"/>
                      </a:lnTo>
                      <a:lnTo>
                        <a:pt x="0" y="108"/>
                      </a:lnTo>
                      <a:close/>
                      <a:moveTo>
                        <a:pt x="16" y="50"/>
                      </a:moveTo>
                      <a:lnTo>
                        <a:pt x="32" y="50"/>
                      </a:lnTo>
                      <a:lnTo>
                        <a:pt x="42" y="50"/>
                      </a:lnTo>
                      <a:lnTo>
                        <a:pt x="50" y="48"/>
                      </a:lnTo>
                      <a:lnTo>
                        <a:pt x="56" y="46"/>
                      </a:lnTo>
                      <a:lnTo>
                        <a:pt x="60" y="40"/>
                      </a:lnTo>
                      <a:lnTo>
                        <a:pt x="62" y="36"/>
                      </a:lnTo>
                      <a:lnTo>
                        <a:pt x="64" y="28"/>
                      </a:lnTo>
                      <a:lnTo>
                        <a:pt x="62" y="22"/>
                      </a:lnTo>
                      <a:lnTo>
                        <a:pt x="60" y="18"/>
                      </a:lnTo>
                      <a:lnTo>
                        <a:pt x="58" y="16"/>
                      </a:lnTo>
                      <a:lnTo>
                        <a:pt x="52" y="12"/>
                      </a:lnTo>
                      <a:lnTo>
                        <a:pt x="46" y="12"/>
                      </a:lnTo>
                      <a:lnTo>
                        <a:pt x="38" y="12"/>
                      </a:lnTo>
                      <a:lnTo>
                        <a:pt x="16" y="12"/>
                      </a:lnTo>
                      <a:lnTo>
                        <a:pt x="1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97" name="Freeform 117"/>
                <p:cNvSpPr>
                  <a:spLocks noEditPoints="1"/>
                </p:cNvSpPr>
                <p:nvPr/>
              </p:nvSpPr>
              <p:spPr bwMode="auto">
                <a:xfrm>
                  <a:off x="4408" y="3298"/>
                  <a:ext cx="74" cy="84"/>
                </a:xfrm>
                <a:custGeom>
                  <a:avLst/>
                  <a:gdLst>
                    <a:gd name="T0" fmla="*/ 50 w 74"/>
                    <a:gd name="T1" fmla="*/ 72 h 84"/>
                    <a:gd name="T2" fmla="*/ 42 w 74"/>
                    <a:gd name="T3" fmla="*/ 78 h 84"/>
                    <a:gd name="T4" fmla="*/ 32 w 74"/>
                    <a:gd name="T5" fmla="*/ 82 h 84"/>
                    <a:gd name="T6" fmla="*/ 24 w 74"/>
                    <a:gd name="T7" fmla="*/ 84 h 84"/>
                    <a:gd name="T8" fmla="*/ 18 w 74"/>
                    <a:gd name="T9" fmla="*/ 82 h 84"/>
                    <a:gd name="T10" fmla="*/ 12 w 74"/>
                    <a:gd name="T11" fmla="*/ 80 h 84"/>
                    <a:gd name="T12" fmla="*/ 8 w 74"/>
                    <a:gd name="T13" fmla="*/ 78 h 84"/>
                    <a:gd name="T14" fmla="*/ 4 w 74"/>
                    <a:gd name="T15" fmla="*/ 74 h 84"/>
                    <a:gd name="T16" fmla="*/ 2 w 74"/>
                    <a:gd name="T17" fmla="*/ 68 h 84"/>
                    <a:gd name="T18" fmla="*/ 0 w 74"/>
                    <a:gd name="T19" fmla="*/ 62 h 84"/>
                    <a:gd name="T20" fmla="*/ 6 w 74"/>
                    <a:gd name="T21" fmla="*/ 46 h 84"/>
                    <a:gd name="T22" fmla="*/ 20 w 74"/>
                    <a:gd name="T23" fmla="*/ 38 h 84"/>
                    <a:gd name="T24" fmla="*/ 44 w 74"/>
                    <a:gd name="T25" fmla="*/ 34 h 84"/>
                    <a:gd name="T26" fmla="*/ 48 w 74"/>
                    <a:gd name="T27" fmla="*/ 34 h 84"/>
                    <a:gd name="T28" fmla="*/ 48 w 74"/>
                    <a:gd name="T29" fmla="*/ 26 h 84"/>
                    <a:gd name="T30" fmla="*/ 48 w 74"/>
                    <a:gd name="T31" fmla="*/ 20 h 84"/>
                    <a:gd name="T32" fmla="*/ 44 w 74"/>
                    <a:gd name="T33" fmla="*/ 16 h 84"/>
                    <a:gd name="T34" fmla="*/ 40 w 74"/>
                    <a:gd name="T35" fmla="*/ 12 h 84"/>
                    <a:gd name="T36" fmla="*/ 32 w 74"/>
                    <a:gd name="T37" fmla="*/ 12 h 84"/>
                    <a:gd name="T38" fmla="*/ 24 w 74"/>
                    <a:gd name="T39" fmla="*/ 12 h 84"/>
                    <a:gd name="T40" fmla="*/ 16 w 74"/>
                    <a:gd name="T41" fmla="*/ 14 h 84"/>
                    <a:gd name="T42" fmla="*/ 8 w 74"/>
                    <a:gd name="T43" fmla="*/ 18 h 84"/>
                    <a:gd name="T44" fmla="*/ 8 w 74"/>
                    <a:gd name="T45" fmla="*/ 6 h 84"/>
                    <a:gd name="T46" fmla="*/ 18 w 74"/>
                    <a:gd name="T47" fmla="*/ 4 h 84"/>
                    <a:gd name="T48" fmla="*/ 26 w 74"/>
                    <a:gd name="T49" fmla="*/ 2 h 84"/>
                    <a:gd name="T50" fmla="*/ 36 w 74"/>
                    <a:gd name="T51" fmla="*/ 0 h 84"/>
                    <a:gd name="T52" fmla="*/ 44 w 74"/>
                    <a:gd name="T53" fmla="*/ 2 h 84"/>
                    <a:gd name="T54" fmla="*/ 50 w 74"/>
                    <a:gd name="T55" fmla="*/ 4 h 84"/>
                    <a:gd name="T56" fmla="*/ 56 w 74"/>
                    <a:gd name="T57" fmla="*/ 6 h 84"/>
                    <a:gd name="T58" fmla="*/ 60 w 74"/>
                    <a:gd name="T59" fmla="*/ 12 h 84"/>
                    <a:gd name="T60" fmla="*/ 62 w 74"/>
                    <a:gd name="T61" fmla="*/ 18 h 84"/>
                    <a:gd name="T62" fmla="*/ 62 w 74"/>
                    <a:gd name="T63" fmla="*/ 26 h 84"/>
                    <a:gd name="T64" fmla="*/ 62 w 74"/>
                    <a:gd name="T65" fmla="*/ 62 h 84"/>
                    <a:gd name="T66" fmla="*/ 62 w 74"/>
                    <a:gd name="T67" fmla="*/ 66 h 84"/>
                    <a:gd name="T68" fmla="*/ 64 w 74"/>
                    <a:gd name="T69" fmla="*/ 70 h 84"/>
                    <a:gd name="T70" fmla="*/ 66 w 74"/>
                    <a:gd name="T71" fmla="*/ 72 h 84"/>
                    <a:gd name="T72" fmla="*/ 70 w 74"/>
                    <a:gd name="T73" fmla="*/ 74 h 84"/>
                    <a:gd name="T74" fmla="*/ 72 w 74"/>
                    <a:gd name="T75" fmla="*/ 74 h 84"/>
                    <a:gd name="T76" fmla="*/ 72 w 74"/>
                    <a:gd name="T77" fmla="*/ 74 h 84"/>
                    <a:gd name="T78" fmla="*/ 74 w 74"/>
                    <a:gd name="T79" fmla="*/ 82 h 84"/>
                    <a:gd name="T80" fmla="*/ 68 w 74"/>
                    <a:gd name="T81" fmla="*/ 82 h 84"/>
                    <a:gd name="T82" fmla="*/ 64 w 74"/>
                    <a:gd name="T83" fmla="*/ 84 h 84"/>
                    <a:gd name="T84" fmla="*/ 58 w 74"/>
                    <a:gd name="T85" fmla="*/ 82 h 84"/>
                    <a:gd name="T86" fmla="*/ 56 w 74"/>
                    <a:gd name="T87" fmla="*/ 80 h 84"/>
                    <a:gd name="T88" fmla="*/ 52 w 74"/>
                    <a:gd name="T89" fmla="*/ 78 h 84"/>
                    <a:gd name="T90" fmla="*/ 50 w 74"/>
                    <a:gd name="T91" fmla="*/ 72 h 84"/>
                    <a:gd name="T92" fmla="*/ 48 w 74"/>
                    <a:gd name="T93" fmla="*/ 64 h 84"/>
                    <a:gd name="T94" fmla="*/ 48 w 74"/>
                    <a:gd name="T95" fmla="*/ 44 h 84"/>
                    <a:gd name="T96" fmla="*/ 44 w 74"/>
                    <a:gd name="T97" fmla="*/ 44 h 84"/>
                    <a:gd name="T98" fmla="*/ 38 w 74"/>
                    <a:gd name="T99" fmla="*/ 44 h 84"/>
                    <a:gd name="T100" fmla="*/ 34 w 74"/>
                    <a:gd name="T101" fmla="*/ 44 h 84"/>
                    <a:gd name="T102" fmla="*/ 26 w 74"/>
                    <a:gd name="T103" fmla="*/ 46 h 84"/>
                    <a:gd name="T104" fmla="*/ 20 w 74"/>
                    <a:gd name="T105" fmla="*/ 50 h 84"/>
                    <a:gd name="T106" fmla="*/ 16 w 74"/>
                    <a:gd name="T107" fmla="*/ 54 h 84"/>
                    <a:gd name="T108" fmla="*/ 16 w 74"/>
                    <a:gd name="T109" fmla="*/ 60 h 84"/>
                    <a:gd name="T110" fmla="*/ 16 w 74"/>
                    <a:gd name="T111" fmla="*/ 66 h 84"/>
                    <a:gd name="T112" fmla="*/ 18 w 74"/>
                    <a:gd name="T113" fmla="*/ 68 h 84"/>
                    <a:gd name="T114" fmla="*/ 22 w 74"/>
                    <a:gd name="T115" fmla="*/ 72 h 84"/>
                    <a:gd name="T116" fmla="*/ 28 w 74"/>
                    <a:gd name="T117" fmla="*/ 72 h 84"/>
                    <a:gd name="T118" fmla="*/ 36 w 74"/>
                    <a:gd name="T119" fmla="*/ 72 h 84"/>
                    <a:gd name="T120" fmla="*/ 42 w 74"/>
                    <a:gd name="T121" fmla="*/ 68 h 84"/>
                    <a:gd name="T122" fmla="*/ 48 w 74"/>
                    <a:gd name="T123" fmla="*/ 6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4" h="84">
                      <a:moveTo>
                        <a:pt x="50" y="72"/>
                      </a:moveTo>
                      <a:lnTo>
                        <a:pt x="42" y="78"/>
                      </a:lnTo>
                      <a:lnTo>
                        <a:pt x="32" y="82"/>
                      </a:lnTo>
                      <a:lnTo>
                        <a:pt x="24" y="84"/>
                      </a:lnTo>
                      <a:lnTo>
                        <a:pt x="18" y="82"/>
                      </a:lnTo>
                      <a:lnTo>
                        <a:pt x="12" y="80"/>
                      </a:lnTo>
                      <a:lnTo>
                        <a:pt x="8" y="78"/>
                      </a:lnTo>
                      <a:lnTo>
                        <a:pt x="4" y="74"/>
                      </a:lnTo>
                      <a:lnTo>
                        <a:pt x="2" y="68"/>
                      </a:lnTo>
                      <a:lnTo>
                        <a:pt x="0" y="62"/>
                      </a:lnTo>
                      <a:lnTo>
                        <a:pt x="6" y="46"/>
                      </a:lnTo>
                      <a:lnTo>
                        <a:pt x="20" y="38"/>
                      </a:lnTo>
                      <a:lnTo>
                        <a:pt x="44" y="34"/>
                      </a:lnTo>
                      <a:lnTo>
                        <a:pt x="48" y="34"/>
                      </a:lnTo>
                      <a:lnTo>
                        <a:pt x="48" y="26"/>
                      </a:lnTo>
                      <a:lnTo>
                        <a:pt x="48" y="20"/>
                      </a:lnTo>
                      <a:lnTo>
                        <a:pt x="44" y="16"/>
                      </a:lnTo>
                      <a:lnTo>
                        <a:pt x="40" y="12"/>
                      </a:lnTo>
                      <a:lnTo>
                        <a:pt x="32" y="12"/>
                      </a:lnTo>
                      <a:lnTo>
                        <a:pt x="24" y="12"/>
                      </a:lnTo>
                      <a:lnTo>
                        <a:pt x="16" y="14"/>
                      </a:lnTo>
                      <a:lnTo>
                        <a:pt x="8" y="18"/>
                      </a:lnTo>
                      <a:lnTo>
                        <a:pt x="8" y="6"/>
                      </a:lnTo>
                      <a:lnTo>
                        <a:pt x="18" y="4"/>
                      </a:lnTo>
                      <a:lnTo>
                        <a:pt x="26" y="2"/>
                      </a:lnTo>
                      <a:lnTo>
                        <a:pt x="36" y="0"/>
                      </a:lnTo>
                      <a:lnTo>
                        <a:pt x="44" y="2"/>
                      </a:lnTo>
                      <a:lnTo>
                        <a:pt x="50" y="4"/>
                      </a:lnTo>
                      <a:lnTo>
                        <a:pt x="56" y="6"/>
                      </a:lnTo>
                      <a:lnTo>
                        <a:pt x="60" y="12"/>
                      </a:lnTo>
                      <a:lnTo>
                        <a:pt x="62" y="18"/>
                      </a:lnTo>
                      <a:lnTo>
                        <a:pt x="62" y="26"/>
                      </a:lnTo>
                      <a:lnTo>
                        <a:pt x="62" y="62"/>
                      </a:lnTo>
                      <a:lnTo>
                        <a:pt x="62" y="66"/>
                      </a:lnTo>
                      <a:lnTo>
                        <a:pt x="64" y="70"/>
                      </a:lnTo>
                      <a:lnTo>
                        <a:pt x="66" y="72"/>
                      </a:lnTo>
                      <a:lnTo>
                        <a:pt x="70" y="74"/>
                      </a:lnTo>
                      <a:lnTo>
                        <a:pt x="72" y="74"/>
                      </a:lnTo>
                      <a:lnTo>
                        <a:pt x="72" y="74"/>
                      </a:lnTo>
                      <a:lnTo>
                        <a:pt x="74" y="82"/>
                      </a:lnTo>
                      <a:lnTo>
                        <a:pt x="68" y="82"/>
                      </a:lnTo>
                      <a:lnTo>
                        <a:pt x="64" y="84"/>
                      </a:lnTo>
                      <a:lnTo>
                        <a:pt x="58" y="82"/>
                      </a:lnTo>
                      <a:lnTo>
                        <a:pt x="56" y="80"/>
                      </a:lnTo>
                      <a:lnTo>
                        <a:pt x="52" y="78"/>
                      </a:lnTo>
                      <a:lnTo>
                        <a:pt x="50" y="72"/>
                      </a:lnTo>
                      <a:close/>
                      <a:moveTo>
                        <a:pt x="48" y="64"/>
                      </a:moveTo>
                      <a:lnTo>
                        <a:pt x="48" y="44"/>
                      </a:lnTo>
                      <a:lnTo>
                        <a:pt x="44" y="44"/>
                      </a:lnTo>
                      <a:lnTo>
                        <a:pt x="38" y="44"/>
                      </a:lnTo>
                      <a:lnTo>
                        <a:pt x="34" y="44"/>
                      </a:lnTo>
                      <a:lnTo>
                        <a:pt x="26" y="46"/>
                      </a:lnTo>
                      <a:lnTo>
                        <a:pt x="20" y="50"/>
                      </a:lnTo>
                      <a:lnTo>
                        <a:pt x="16" y="54"/>
                      </a:lnTo>
                      <a:lnTo>
                        <a:pt x="16" y="60"/>
                      </a:lnTo>
                      <a:lnTo>
                        <a:pt x="16" y="66"/>
                      </a:lnTo>
                      <a:lnTo>
                        <a:pt x="18" y="68"/>
                      </a:lnTo>
                      <a:lnTo>
                        <a:pt x="22" y="72"/>
                      </a:lnTo>
                      <a:lnTo>
                        <a:pt x="28" y="72"/>
                      </a:lnTo>
                      <a:lnTo>
                        <a:pt x="36" y="72"/>
                      </a:lnTo>
                      <a:lnTo>
                        <a:pt x="42" y="68"/>
                      </a:lnTo>
                      <a:lnTo>
                        <a:pt x="48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98" name="Freeform 118"/>
                <p:cNvSpPr>
                  <a:spLocks/>
                </p:cNvSpPr>
                <p:nvPr/>
              </p:nvSpPr>
              <p:spPr bwMode="auto">
                <a:xfrm>
                  <a:off x="4486" y="3284"/>
                  <a:ext cx="40" cy="98"/>
                </a:xfrm>
                <a:custGeom>
                  <a:avLst/>
                  <a:gdLst>
                    <a:gd name="T0" fmla="*/ 36 w 40"/>
                    <a:gd name="T1" fmla="*/ 96 h 98"/>
                    <a:gd name="T2" fmla="*/ 32 w 40"/>
                    <a:gd name="T3" fmla="*/ 98 h 98"/>
                    <a:gd name="T4" fmla="*/ 28 w 40"/>
                    <a:gd name="T5" fmla="*/ 98 h 98"/>
                    <a:gd name="T6" fmla="*/ 22 w 40"/>
                    <a:gd name="T7" fmla="*/ 96 h 98"/>
                    <a:gd name="T8" fmla="*/ 16 w 40"/>
                    <a:gd name="T9" fmla="*/ 94 h 98"/>
                    <a:gd name="T10" fmla="*/ 12 w 40"/>
                    <a:gd name="T11" fmla="*/ 90 h 98"/>
                    <a:gd name="T12" fmla="*/ 10 w 40"/>
                    <a:gd name="T13" fmla="*/ 82 h 98"/>
                    <a:gd name="T14" fmla="*/ 10 w 40"/>
                    <a:gd name="T15" fmla="*/ 74 h 98"/>
                    <a:gd name="T16" fmla="*/ 10 w 40"/>
                    <a:gd name="T17" fmla="*/ 28 h 98"/>
                    <a:gd name="T18" fmla="*/ 0 w 40"/>
                    <a:gd name="T19" fmla="*/ 28 h 98"/>
                    <a:gd name="T20" fmla="*/ 0 w 40"/>
                    <a:gd name="T21" fmla="*/ 16 h 98"/>
                    <a:gd name="T22" fmla="*/ 10 w 40"/>
                    <a:gd name="T23" fmla="*/ 16 h 98"/>
                    <a:gd name="T24" fmla="*/ 10 w 40"/>
                    <a:gd name="T25" fmla="*/ 2 h 98"/>
                    <a:gd name="T26" fmla="*/ 24 w 40"/>
                    <a:gd name="T27" fmla="*/ 0 h 98"/>
                    <a:gd name="T28" fmla="*/ 24 w 40"/>
                    <a:gd name="T29" fmla="*/ 16 h 98"/>
                    <a:gd name="T30" fmla="*/ 40 w 40"/>
                    <a:gd name="T31" fmla="*/ 16 h 98"/>
                    <a:gd name="T32" fmla="*/ 40 w 40"/>
                    <a:gd name="T33" fmla="*/ 28 h 98"/>
                    <a:gd name="T34" fmla="*/ 24 w 40"/>
                    <a:gd name="T35" fmla="*/ 28 h 98"/>
                    <a:gd name="T36" fmla="*/ 24 w 40"/>
                    <a:gd name="T37" fmla="*/ 72 h 98"/>
                    <a:gd name="T38" fmla="*/ 24 w 40"/>
                    <a:gd name="T39" fmla="*/ 76 h 98"/>
                    <a:gd name="T40" fmla="*/ 24 w 40"/>
                    <a:gd name="T41" fmla="*/ 82 h 98"/>
                    <a:gd name="T42" fmla="*/ 26 w 40"/>
                    <a:gd name="T43" fmla="*/ 84 h 98"/>
                    <a:gd name="T44" fmla="*/ 28 w 40"/>
                    <a:gd name="T45" fmla="*/ 86 h 98"/>
                    <a:gd name="T46" fmla="*/ 32 w 40"/>
                    <a:gd name="T47" fmla="*/ 86 h 98"/>
                    <a:gd name="T48" fmla="*/ 34 w 40"/>
                    <a:gd name="T49" fmla="*/ 86 h 98"/>
                    <a:gd name="T50" fmla="*/ 36 w 40"/>
                    <a:gd name="T51" fmla="*/ 86 h 98"/>
                    <a:gd name="T52" fmla="*/ 36 w 40"/>
                    <a:gd name="T53" fmla="*/ 96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0" h="98">
                      <a:moveTo>
                        <a:pt x="36" y="96"/>
                      </a:moveTo>
                      <a:lnTo>
                        <a:pt x="32" y="98"/>
                      </a:lnTo>
                      <a:lnTo>
                        <a:pt x="28" y="98"/>
                      </a:lnTo>
                      <a:lnTo>
                        <a:pt x="22" y="96"/>
                      </a:lnTo>
                      <a:lnTo>
                        <a:pt x="16" y="94"/>
                      </a:lnTo>
                      <a:lnTo>
                        <a:pt x="12" y="90"/>
                      </a:lnTo>
                      <a:lnTo>
                        <a:pt x="10" y="82"/>
                      </a:lnTo>
                      <a:lnTo>
                        <a:pt x="10" y="74"/>
                      </a:lnTo>
                      <a:lnTo>
                        <a:pt x="10" y="28"/>
                      </a:lnTo>
                      <a:lnTo>
                        <a:pt x="0" y="28"/>
                      </a:lnTo>
                      <a:lnTo>
                        <a:pt x="0" y="16"/>
                      </a:lnTo>
                      <a:lnTo>
                        <a:pt x="10" y="16"/>
                      </a:lnTo>
                      <a:lnTo>
                        <a:pt x="10" y="2"/>
                      </a:lnTo>
                      <a:lnTo>
                        <a:pt x="24" y="0"/>
                      </a:lnTo>
                      <a:lnTo>
                        <a:pt x="24" y="16"/>
                      </a:lnTo>
                      <a:lnTo>
                        <a:pt x="40" y="16"/>
                      </a:lnTo>
                      <a:lnTo>
                        <a:pt x="40" y="28"/>
                      </a:lnTo>
                      <a:lnTo>
                        <a:pt x="24" y="28"/>
                      </a:lnTo>
                      <a:lnTo>
                        <a:pt x="24" y="72"/>
                      </a:lnTo>
                      <a:lnTo>
                        <a:pt x="24" y="76"/>
                      </a:lnTo>
                      <a:lnTo>
                        <a:pt x="24" y="82"/>
                      </a:lnTo>
                      <a:lnTo>
                        <a:pt x="26" y="84"/>
                      </a:lnTo>
                      <a:lnTo>
                        <a:pt x="28" y="86"/>
                      </a:lnTo>
                      <a:lnTo>
                        <a:pt x="32" y="86"/>
                      </a:lnTo>
                      <a:lnTo>
                        <a:pt x="34" y="86"/>
                      </a:lnTo>
                      <a:lnTo>
                        <a:pt x="36" y="86"/>
                      </a:lnTo>
                      <a:lnTo>
                        <a:pt x="36" y="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399" name="Freeform 119"/>
                <p:cNvSpPr>
                  <a:spLocks noEditPoints="1"/>
                </p:cNvSpPr>
                <p:nvPr/>
              </p:nvSpPr>
              <p:spPr bwMode="auto">
                <a:xfrm>
                  <a:off x="4532" y="3298"/>
                  <a:ext cx="68" cy="84"/>
                </a:xfrm>
                <a:custGeom>
                  <a:avLst/>
                  <a:gdLst>
                    <a:gd name="T0" fmla="*/ 54 w 68"/>
                    <a:gd name="T1" fmla="*/ 34 h 84"/>
                    <a:gd name="T2" fmla="*/ 54 w 68"/>
                    <a:gd name="T3" fmla="*/ 28 h 84"/>
                    <a:gd name="T4" fmla="*/ 52 w 68"/>
                    <a:gd name="T5" fmla="*/ 22 h 84"/>
                    <a:gd name="T6" fmla="*/ 50 w 68"/>
                    <a:gd name="T7" fmla="*/ 18 h 84"/>
                    <a:gd name="T8" fmla="*/ 46 w 68"/>
                    <a:gd name="T9" fmla="*/ 14 h 84"/>
                    <a:gd name="T10" fmla="*/ 42 w 68"/>
                    <a:gd name="T11" fmla="*/ 12 h 84"/>
                    <a:gd name="T12" fmla="*/ 36 w 68"/>
                    <a:gd name="T13" fmla="*/ 12 h 84"/>
                    <a:gd name="T14" fmla="*/ 30 w 68"/>
                    <a:gd name="T15" fmla="*/ 12 h 84"/>
                    <a:gd name="T16" fmla="*/ 26 w 68"/>
                    <a:gd name="T17" fmla="*/ 14 h 84"/>
                    <a:gd name="T18" fmla="*/ 22 w 68"/>
                    <a:gd name="T19" fmla="*/ 16 h 84"/>
                    <a:gd name="T20" fmla="*/ 20 w 68"/>
                    <a:gd name="T21" fmla="*/ 20 h 84"/>
                    <a:gd name="T22" fmla="*/ 18 w 68"/>
                    <a:gd name="T23" fmla="*/ 26 h 84"/>
                    <a:gd name="T24" fmla="*/ 16 w 68"/>
                    <a:gd name="T25" fmla="*/ 34 h 84"/>
                    <a:gd name="T26" fmla="*/ 54 w 68"/>
                    <a:gd name="T27" fmla="*/ 34 h 84"/>
                    <a:gd name="T28" fmla="*/ 68 w 68"/>
                    <a:gd name="T29" fmla="*/ 68 h 84"/>
                    <a:gd name="T30" fmla="*/ 68 w 68"/>
                    <a:gd name="T31" fmla="*/ 80 h 84"/>
                    <a:gd name="T32" fmla="*/ 54 w 68"/>
                    <a:gd name="T33" fmla="*/ 82 h 84"/>
                    <a:gd name="T34" fmla="*/ 42 w 68"/>
                    <a:gd name="T35" fmla="*/ 84 h 84"/>
                    <a:gd name="T36" fmla="*/ 32 w 68"/>
                    <a:gd name="T37" fmla="*/ 82 h 84"/>
                    <a:gd name="T38" fmla="*/ 24 w 68"/>
                    <a:gd name="T39" fmla="*/ 80 h 84"/>
                    <a:gd name="T40" fmla="*/ 18 w 68"/>
                    <a:gd name="T41" fmla="*/ 78 h 84"/>
                    <a:gd name="T42" fmla="*/ 12 w 68"/>
                    <a:gd name="T43" fmla="*/ 72 h 84"/>
                    <a:gd name="T44" fmla="*/ 6 w 68"/>
                    <a:gd name="T45" fmla="*/ 66 h 84"/>
                    <a:gd name="T46" fmla="*/ 4 w 68"/>
                    <a:gd name="T47" fmla="*/ 58 h 84"/>
                    <a:gd name="T48" fmla="*/ 2 w 68"/>
                    <a:gd name="T49" fmla="*/ 50 h 84"/>
                    <a:gd name="T50" fmla="*/ 0 w 68"/>
                    <a:gd name="T51" fmla="*/ 42 h 84"/>
                    <a:gd name="T52" fmla="*/ 2 w 68"/>
                    <a:gd name="T53" fmla="*/ 30 h 84"/>
                    <a:gd name="T54" fmla="*/ 6 w 68"/>
                    <a:gd name="T55" fmla="*/ 20 h 84"/>
                    <a:gd name="T56" fmla="*/ 10 w 68"/>
                    <a:gd name="T57" fmla="*/ 12 h 84"/>
                    <a:gd name="T58" fmla="*/ 16 w 68"/>
                    <a:gd name="T59" fmla="*/ 6 h 84"/>
                    <a:gd name="T60" fmla="*/ 22 w 68"/>
                    <a:gd name="T61" fmla="*/ 4 h 84"/>
                    <a:gd name="T62" fmla="*/ 28 w 68"/>
                    <a:gd name="T63" fmla="*/ 2 h 84"/>
                    <a:gd name="T64" fmla="*/ 36 w 68"/>
                    <a:gd name="T65" fmla="*/ 0 h 84"/>
                    <a:gd name="T66" fmla="*/ 46 w 68"/>
                    <a:gd name="T67" fmla="*/ 2 h 84"/>
                    <a:gd name="T68" fmla="*/ 52 w 68"/>
                    <a:gd name="T69" fmla="*/ 4 h 84"/>
                    <a:gd name="T70" fmla="*/ 58 w 68"/>
                    <a:gd name="T71" fmla="*/ 8 h 84"/>
                    <a:gd name="T72" fmla="*/ 64 w 68"/>
                    <a:gd name="T73" fmla="*/ 14 h 84"/>
                    <a:gd name="T74" fmla="*/ 66 w 68"/>
                    <a:gd name="T75" fmla="*/ 22 h 84"/>
                    <a:gd name="T76" fmla="*/ 68 w 68"/>
                    <a:gd name="T77" fmla="*/ 30 h 84"/>
                    <a:gd name="T78" fmla="*/ 68 w 68"/>
                    <a:gd name="T79" fmla="*/ 40 h 84"/>
                    <a:gd name="T80" fmla="*/ 68 w 68"/>
                    <a:gd name="T81" fmla="*/ 44 h 84"/>
                    <a:gd name="T82" fmla="*/ 16 w 68"/>
                    <a:gd name="T83" fmla="*/ 44 h 84"/>
                    <a:gd name="T84" fmla="*/ 18 w 68"/>
                    <a:gd name="T85" fmla="*/ 52 h 84"/>
                    <a:gd name="T86" fmla="*/ 18 w 68"/>
                    <a:gd name="T87" fmla="*/ 58 h 84"/>
                    <a:gd name="T88" fmla="*/ 22 w 68"/>
                    <a:gd name="T89" fmla="*/ 64 h 84"/>
                    <a:gd name="T90" fmla="*/ 28 w 68"/>
                    <a:gd name="T91" fmla="*/ 68 h 84"/>
                    <a:gd name="T92" fmla="*/ 36 w 68"/>
                    <a:gd name="T93" fmla="*/ 72 h 84"/>
                    <a:gd name="T94" fmla="*/ 44 w 68"/>
                    <a:gd name="T95" fmla="*/ 72 h 84"/>
                    <a:gd name="T96" fmla="*/ 56 w 68"/>
                    <a:gd name="T97" fmla="*/ 72 h 84"/>
                    <a:gd name="T98" fmla="*/ 68 w 68"/>
                    <a:gd name="T99" fmla="*/ 68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8" h="84">
                      <a:moveTo>
                        <a:pt x="54" y="34"/>
                      </a:moveTo>
                      <a:lnTo>
                        <a:pt x="54" y="28"/>
                      </a:lnTo>
                      <a:lnTo>
                        <a:pt x="52" y="22"/>
                      </a:lnTo>
                      <a:lnTo>
                        <a:pt x="50" y="18"/>
                      </a:lnTo>
                      <a:lnTo>
                        <a:pt x="46" y="14"/>
                      </a:lnTo>
                      <a:lnTo>
                        <a:pt x="42" y="12"/>
                      </a:lnTo>
                      <a:lnTo>
                        <a:pt x="36" y="12"/>
                      </a:lnTo>
                      <a:lnTo>
                        <a:pt x="30" y="12"/>
                      </a:lnTo>
                      <a:lnTo>
                        <a:pt x="26" y="14"/>
                      </a:lnTo>
                      <a:lnTo>
                        <a:pt x="22" y="16"/>
                      </a:lnTo>
                      <a:lnTo>
                        <a:pt x="20" y="20"/>
                      </a:lnTo>
                      <a:lnTo>
                        <a:pt x="18" y="26"/>
                      </a:lnTo>
                      <a:lnTo>
                        <a:pt x="16" y="34"/>
                      </a:lnTo>
                      <a:lnTo>
                        <a:pt x="54" y="34"/>
                      </a:lnTo>
                      <a:close/>
                      <a:moveTo>
                        <a:pt x="68" y="68"/>
                      </a:moveTo>
                      <a:lnTo>
                        <a:pt x="68" y="80"/>
                      </a:lnTo>
                      <a:lnTo>
                        <a:pt x="54" y="82"/>
                      </a:lnTo>
                      <a:lnTo>
                        <a:pt x="42" y="84"/>
                      </a:lnTo>
                      <a:lnTo>
                        <a:pt x="32" y="82"/>
                      </a:lnTo>
                      <a:lnTo>
                        <a:pt x="24" y="80"/>
                      </a:lnTo>
                      <a:lnTo>
                        <a:pt x="18" y="78"/>
                      </a:lnTo>
                      <a:lnTo>
                        <a:pt x="12" y="72"/>
                      </a:lnTo>
                      <a:lnTo>
                        <a:pt x="6" y="66"/>
                      </a:lnTo>
                      <a:lnTo>
                        <a:pt x="4" y="58"/>
                      </a:lnTo>
                      <a:lnTo>
                        <a:pt x="2" y="50"/>
                      </a:lnTo>
                      <a:lnTo>
                        <a:pt x="0" y="42"/>
                      </a:lnTo>
                      <a:lnTo>
                        <a:pt x="2" y="30"/>
                      </a:lnTo>
                      <a:lnTo>
                        <a:pt x="6" y="20"/>
                      </a:lnTo>
                      <a:lnTo>
                        <a:pt x="10" y="12"/>
                      </a:lnTo>
                      <a:lnTo>
                        <a:pt x="16" y="6"/>
                      </a:lnTo>
                      <a:lnTo>
                        <a:pt x="22" y="4"/>
                      </a:lnTo>
                      <a:lnTo>
                        <a:pt x="28" y="2"/>
                      </a:lnTo>
                      <a:lnTo>
                        <a:pt x="36" y="0"/>
                      </a:lnTo>
                      <a:lnTo>
                        <a:pt x="46" y="2"/>
                      </a:lnTo>
                      <a:lnTo>
                        <a:pt x="52" y="4"/>
                      </a:lnTo>
                      <a:lnTo>
                        <a:pt x="58" y="8"/>
                      </a:lnTo>
                      <a:lnTo>
                        <a:pt x="64" y="14"/>
                      </a:lnTo>
                      <a:lnTo>
                        <a:pt x="66" y="22"/>
                      </a:lnTo>
                      <a:lnTo>
                        <a:pt x="68" y="30"/>
                      </a:lnTo>
                      <a:lnTo>
                        <a:pt x="68" y="40"/>
                      </a:lnTo>
                      <a:lnTo>
                        <a:pt x="68" y="44"/>
                      </a:lnTo>
                      <a:lnTo>
                        <a:pt x="16" y="44"/>
                      </a:lnTo>
                      <a:lnTo>
                        <a:pt x="18" y="52"/>
                      </a:lnTo>
                      <a:lnTo>
                        <a:pt x="18" y="58"/>
                      </a:lnTo>
                      <a:lnTo>
                        <a:pt x="22" y="64"/>
                      </a:lnTo>
                      <a:lnTo>
                        <a:pt x="28" y="68"/>
                      </a:lnTo>
                      <a:lnTo>
                        <a:pt x="36" y="72"/>
                      </a:lnTo>
                      <a:lnTo>
                        <a:pt x="44" y="72"/>
                      </a:lnTo>
                      <a:lnTo>
                        <a:pt x="56" y="72"/>
                      </a:lnTo>
                      <a:lnTo>
                        <a:pt x="68" y="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00" name="Rectangle 120"/>
                <p:cNvSpPr>
                  <a:spLocks noChangeArrowheads="1"/>
                </p:cNvSpPr>
                <p:nvPr/>
              </p:nvSpPr>
              <p:spPr bwMode="auto">
                <a:xfrm>
                  <a:off x="4764" y="3008"/>
                  <a:ext cx="12" cy="34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01" name="Freeform 121"/>
                <p:cNvSpPr>
                  <a:spLocks/>
                </p:cNvSpPr>
                <p:nvPr/>
              </p:nvSpPr>
              <p:spPr bwMode="auto">
                <a:xfrm>
                  <a:off x="4850" y="3098"/>
                  <a:ext cx="68" cy="110"/>
                </a:xfrm>
                <a:custGeom>
                  <a:avLst/>
                  <a:gdLst>
                    <a:gd name="T0" fmla="*/ 0 w 68"/>
                    <a:gd name="T1" fmla="*/ 110 h 110"/>
                    <a:gd name="T2" fmla="*/ 0 w 68"/>
                    <a:gd name="T3" fmla="*/ 0 h 110"/>
                    <a:gd name="T4" fmla="*/ 14 w 68"/>
                    <a:gd name="T5" fmla="*/ 0 h 110"/>
                    <a:gd name="T6" fmla="*/ 14 w 68"/>
                    <a:gd name="T7" fmla="*/ 98 h 110"/>
                    <a:gd name="T8" fmla="*/ 68 w 68"/>
                    <a:gd name="T9" fmla="*/ 98 h 110"/>
                    <a:gd name="T10" fmla="*/ 68 w 68"/>
                    <a:gd name="T11" fmla="*/ 110 h 110"/>
                    <a:gd name="T12" fmla="*/ 0 w 68"/>
                    <a:gd name="T13" fmla="*/ 11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110">
                      <a:moveTo>
                        <a:pt x="0" y="110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98"/>
                      </a:lnTo>
                      <a:lnTo>
                        <a:pt x="68" y="98"/>
                      </a:lnTo>
                      <a:lnTo>
                        <a:pt x="68" y="110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02" name="Freeform 122"/>
                <p:cNvSpPr>
                  <a:spLocks/>
                </p:cNvSpPr>
                <p:nvPr/>
              </p:nvSpPr>
              <p:spPr bwMode="auto">
                <a:xfrm>
                  <a:off x="4932" y="3098"/>
                  <a:ext cx="100" cy="110"/>
                </a:xfrm>
                <a:custGeom>
                  <a:avLst/>
                  <a:gdLst>
                    <a:gd name="T0" fmla="*/ 0 w 100"/>
                    <a:gd name="T1" fmla="*/ 110 h 110"/>
                    <a:gd name="T2" fmla="*/ 0 w 100"/>
                    <a:gd name="T3" fmla="*/ 0 h 110"/>
                    <a:gd name="T4" fmla="*/ 22 w 100"/>
                    <a:gd name="T5" fmla="*/ 0 h 110"/>
                    <a:gd name="T6" fmla="*/ 52 w 100"/>
                    <a:gd name="T7" fmla="*/ 84 h 110"/>
                    <a:gd name="T8" fmla="*/ 82 w 100"/>
                    <a:gd name="T9" fmla="*/ 0 h 110"/>
                    <a:gd name="T10" fmla="*/ 100 w 100"/>
                    <a:gd name="T11" fmla="*/ 0 h 110"/>
                    <a:gd name="T12" fmla="*/ 100 w 100"/>
                    <a:gd name="T13" fmla="*/ 110 h 110"/>
                    <a:gd name="T14" fmla="*/ 86 w 100"/>
                    <a:gd name="T15" fmla="*/ 110 h 110"/>
                    <a:gd name="T16" fmla="*/ 86 w 100"/>
                    <a:gd name="T17" fmla="*/ 22 h 110"/>
                    <a:gd name="T18" fmla="*/ 56 w 100"/>
                    <a:gd name="T19" fmla="*/ 102 h 110"/>
                    <a:gd name="T20" fmla="*/ 42 w 100"/>
                    <a:gd name="T21" fmla="*/ 102 h 110"/>
                    <a:gd name="T22" fmla="*/ 14 w 100"/>
                    <a:gd name="T23" fmla="*/ 20 h 110"/>
                    <a:gd name="T24" fmla="*/ 14 w 100"/>
                    <a:gd name="T25" fmla="*/ 110 h 110"/>
                    <a:gd name="T26" fmla="*/ 0 w 100"/>
                    <a:gd name="T27" fmla="*/ 11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00" h="110">
                      <a:moveTo>
                        <a:pt x="0" y="11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52" y="84"/>
                      </a:lnTo>
                      <a:lnTo>
                        <a:pt x="82" y="0"/>
                      </a:lnTo>
                      <a:lnTo>
                        <a:pt x="100" y="0"/>
                      </a:lnTo>
                      <a:lnTo>
                        <a:pt x="100" y="110"/>
                      </a:lnTo>
                      <a:lnTo>
                        <a:pt x="86" y="110"/>
                      </a:lnTo>
                      <a:lnTo>
                        <a:pt x="86" y="22"/>
                      </a:lnTo>
                      <a:lnTo>
                        <a:pt x="56" y="102"/>
                      </a:lnTo>
                      <a:lnTo>
                        <a:pt x="42" y="102"/>
                      </a:lnTo>
                      <a:lnTo>
                        <a:pt x="14" y="20"/>
                      </a:lnTo>
                      <a:lnTo>
                        <a:pt x="14" y="110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03" name="Freeform 123"/>
                <p:cNvSpPr>
                  <a:spLocks noEditPoints="1"/>
                </p:cNvSpPr>
                <p:nvPr/>
              </p:nvSpPr>
              <p:spPr bwMode="auto">
                <a:xfrm>
                  <a:off x="5046" y="3098"/>
                  <a:ext cx="98" cy="110"/>
                </a:xfrm>
                <a:custGeom>
                  <a:avLst/>
                  <a:gdLst>
                    <a:gd name="T0" fmla="*/ 0 w 98"/>
                    <a:gd name="T1" fmla="*/ 110 h 110"/>
                    <a:gd name="T2" fmla="*/ 42 w 98"/>
                    <a:gd name="T3" fmla="*/ 0 h 110"/>
                    <a:gd name="T4" fmla="*/ 56 w 98"/>
                    <a:gd name="T5" fmla="*/ 0 h 110"/>
                    <a:gd name="T6" fmla="*/ 98 w 98"/>
                    <a:gd name="T7" fmla="*/ 110 h 110"/>
                    <a:gd name="T8" fmla="*/ 80 w 98"/>
                    <a:gd name="T9" fmla="*/ 110 h 110"/>
                    <a:gd name="T10" fmla="*/ 70 w 98"/>
                    <a:gd name="T11" fmla="*/ 80 h 110"/>
                    <a:gd name="T12" fmla="*/ 26 w 98"/>
                    <a:gd name="T13" fmla="*/ 80 h 110"/>
                    <a:gd name="T14" fmla="*/ 14 w 98"/>
                    <a:gd name="T15" fmla="*/ 110 h 110"/>
                    <a:gd name="T16" fmla="*/ 0 w 98"/>
                    <a:gd name="T17" fmla="*/ 110 h 110"/>
                    <a:gd name="T18" fmla="*/ 30 w 98"/>
                    <a:gd name="T19" fmla="*/ 68 h 110"/>
                    <a:gd name="T20" fmla="*/ 64 w 98"/>
                    <a:gd name="T21" fmla="*/ 68 h 110"/>
                    <a:gd name="T22" fmla="*/ 48 w 98"/>
                    <a:gd name="T23" fmla="*/ 22 h 110"/>
                    <a:gd name="T24" fmla="*/ 30 w 98"/>
                    <a:gd name="T25" fmla="*/ 68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8" h="110">
                      <a:moveTo>
                        <a:pt x="0" y="110"/>
                      </a:moveTo>
                      <a:lnTo>
                        <a:pt x="42" y="0"/>
                      </a:lnTo>
                      <a:lnTo>
                        <a:pt x="56" y="0"/>
                      </a:lnTo>
                      <a:lnTo>
                        <a:pt x="98" y="110"/>
                      </a:lnTo>
                      <a:lnTo>
                        <a:pt x="80" y="110"/>
                      </a:lnTo>
                      <a:lnTo>
                        <a:pt x="70" y="80"/>
                      </a:lnTo>
                      <a:lnTo>
                        <a:pt x="26" y="80"/>
                      </a:lnTo>
                      <a:lnTo>
                        <a:pt x="14" y="110"/>
                      </a:lnTo>
                      <a:lnTo>
                        <a:pt x="0" y="110"/>
                      </a:lnTo>
                      <a:close/>
                      <a:moveTo>
                        <a:pt x="30" y="68"/>
                      </a:moveTo>
                      <a:lnTo>
                        <a:pt x="64" y="68"/>
                      </a:lnTo>
                      <a:lnTo>
                        <a:pt x="48" y="22"/>
                      </a:lnTo>
                      <a:lnTo>
                        <a:pt x="30" y="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04" name="Freeform 124"/>
                <p:cNvSpPr>
                  <a:spLocks/>
                </p:cNvSpPr>
                <p:nvPr/>
              </p:nvSpPr>
              <p:spPr bwMode="auto">
                <a:xfrm>
                  <a:off x="5198" y="3098"/>
                  <a:ext cx="100" cy="110"/>
                </a:xfrm>
                <a:custGeom>
                  <a:avLst/>
                  <a:gdLst>
                    <a:gd name="T0" fmla="*/ 0 w 100"/>
                    <a:gd name="T1" fmla="*/ 110 h 110"/>
                    <a:gd name="T2" fmla="*/ 0 w 100"/>
                    <a:gd name="T3" fmla="*/ 0 h 110"/>
                    <a:gd name="T4" fmla="*/ 20 w 100"/>
                    <a:gd name="T5" fmla="*/ 0 h 110"/>
                    <a:gd name="T6" fmla="*/ 50 w 100"/>
                    <a:gd name="T7" fmla="*/ 84 h 110"/>
                    <a:gd name="T8" fmla="*/ 80 w 100"/>
                    <a:gd name="T9" fmla="*/ 0 h 110"/>
                    <a:gd name="T10" fmla="*/ 100 w 100"/>
                    <a:gd name="T11" fmla="*/ 0 h 110"/>
                    <a:gd name="T12" fmla="*/ 100 w 100"/>
                    <a:gd name="T13" fmla="*/ 110 h 110"/>
                    <a:gd name="T14" fmla="*/ 86 w 100"/>
                    <a:gd name="T15" fmla="*/ 110 h 110"/>
                    <a:gd name="T16" fmla="*/ 86 w 100"/>
                    <a:gd name="T17" fmla="*/ 22 h 110"/>
                    <a:gd name="T18" fmla="*/ 56 w 100"/>
                    <a:gd name="T19" fmla="*/ 102 h 110"/>
                    <a:gd name="T20" fmla="*/ 42 w 100"/>
                    <a:gd name="T21" fmla="*/ 102 h 110"/>
                    <a:gd name="T22" fmla="*/ 12 w 100"/>
                    <a:gd name="T23" fmla="*/ 20 h 110"/>
                    <a:gd name="T24" fmla="*/ 12 w 100"/>
                    <a:gd name="T25" fmla="*/ 110 h 110"/>
                    <a:gd name="T26" fmla="*/ 0 w 100"/>
                    <a:gd name="T27" fmla="*/ 11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00" h="110">
                      <a:moveTo>
                        <a:pt x="0" y="110"/>
                      </a:moveTo>
                      <a:lnTo>
                        <a:pt x="0" y="0"/>
                      </a:lnTo>
                      <a:lnTo>
                        <a:pt x="20" y="0"/>
                      </a:lnTo>
                      <a:lnTo>
                        <a:pt x="50" y="84"/>
                      </a:lnTo>
                      <a:lnTo>
                        <a:pt x="80" y="0"/>
                      </a:lnTo>
                      <a:lnTo>
                        <a:pt x="100" y="0"/>
                      </a:lnTo>
                      <a:lnTo>
                        <a:pt x="100" y="110"/>
                      </a:lnTo>
                      <a:lnTo>
                        <a:pt x="86" y="110"/>
                      </a:lnTo>
                      <a:lnTo>
                        <a:pt x="86" y="22"/>
                      </a:lnTo>
                      <a:lnTo>
                        <a:pt x="56" y="102"/>
                      </a:lnTo>
                      <a:lnTo>
                        <a:pt x="42" y="102"/>
                      </a:lnTo>
                      <a:lnTo>
                        <a:pt x="12" y="2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05" name="Freeform 125"/>
                <p:cNvSpPr>
                  <a:spLocks/>
                </p:cNvSpPr>
                <p:nvPr/>
              </p:nvSpPr>
              <p:spPr bwMode="auto">
                <a:xfrm>
                  <a:off x="5318" y="3096"/>
                  <a:ext cx="82" cy="114"/>
                </a:xfrm>
                <a:custGeom>
                  <a:avLst/>
                  <a:gdLst>
                    <a:gd name="T0" fmla="*/ 0 w 82"/>
                    <a:gd name="T1" fmla="*/ 108 h 114"/>
                    <a:gd name="T2" fmla="*/ 0 w 82"/>
                    <a:gd name="T3" fmla="*/ 92 h 114"/>
                    <a:gd name="T4" fmla="*/ 22 w 82"/>
                    <a:gd name="T5" fmla="*/ 100 h 114"/>
                    <a:gd name="T6" fmla="*/ 44 w 82"/>
                    <a:gd name="T7" fmla="*/ 102 h 114"/>
                    <a:gd name="T8" fmla="*/ 52 w 82"/>
                    <a:gd name="T9" fmla="*/ 102 h 114"/>
                    <a:gd name="T10" fmla="*/ 58 w 82"/>
                    <a:gd name="T11" fmla="*/ 100 h 114"/>
                    <a:gd name="T12" fmla="*/ 64 w 82"/>
                    <a:gd name="T13" fmla="*/ 96 h 114"/>
                    <a:gd name="T14" fmla="*/ 66 w 82"/>
                    <a:gd name="T15" fmla="*/ 92 h 114"/>
                    <a:gd name="T16" fmla="*/ 66 w 82"/>
                    <a:gd name="T17" fmla="*/ 84 h 114"/>
                    <a:gd name="T18" fmla="*/ 66 w 82"/>
                    <a:gd name="T19" fmla="*/ 80 h 114"/>
                    <a:gd name="T20" fmla="*/ 64 w 82"/>
                    <a:gd name="T21" fmla="*/ 74 h 114"/>
                    <a:gd name="T22" fmla="*/ 60 w 82"/>
                    <a:gd name="T23" fmla="*/ 72 h 114"/>
                    <a:gd name="T24" fmla="*/ 54 w 82"/>
                    <a:gd name="T25" fmla="*/ 68 h 114"/>
                    <a:gd name="T26" fmla="*/ 44 w 82"/>
                    <a:gd name="T27" fmla="*/ 64 h 114"/>
                    <a:gd name="T28" fmla="*/ 30 w 82"/>
                    <a:gd name="T29" fmla="*/ 60 h 114"/>
                    <a:gd name="T30" fmla="*/ 20 w 82"/>
                    <a:gd name="T31" fmla="*/ 56 h 114"/>
                    <a:gd name="T32" fmla="*/ 12 w 82"/>
                    <a:gd name="T33" fmla="*/ 50 h 114"/>
                    <a:gd name="T34" fmla="*/ 6 w 82"/>
                    <a:gd name="T35" fmla="*/ 44 h 114"/>
                    <a:gd name="T36" fmla="*/ 2 w 82"/>
                    <a:gd name="T37" fmla="*/ 38 h 114"/>
                    <a:gd name="T38" fmla="*/ 2 w 82"/>
                    <a:gd name="T39" fmla="*/ 30 h 114"/>
                    <a:gd name="T40" fmla="*/ 6 w 82"/>
                    <a:gd name="T41" fmla="*/ 14 h 114"/>
                    <a:gd name="T42" fmla="*/ 18 w 82"/>
                    <a:gd name="T43" fmla="*/ 4 h 114"/>
                    <a:gd name="T44" fmla="*/ 40 w 82"/>
                    <a:gd name="T45" fmla="*/ 0 h 114"/>
                    <a:gd name="T46" fmla="*/ 58 w 82"/>
                    <a:gd name="T47" fmla="*/ 2 h 114"/>
                    <a:gd name="T48" fmla="*/ 76 w 82"/>
                    <a:gd name="T49" fmla="*/ 4 h 114"/>
                    <a:gd name="T50" fmla="*/ 76 w 82"/>
                    <a:gd name="T51" fmla="*/ 18 h 114"/>
                    <a:gd name="T52" fmla="*/ 58 w 82"/>
                    <a:gd name="T53" fmla="*/ 14 h 114"/>
                    <a:gd name="T54" fmla="*/ 40 w 82"/>
                    <a:gd name="T55" fmla="*/ 12 h 114"/>
                    <a:gd name="T56" fmla="*/ 32 w 82"/>
                    <a:gd name="T57" fmla="*/ 12 h 114"/>
                    <a:gd name="T58" fmla="*/ 24 w 82"/>
                    <a:gd name="T59" fmla="*/ 14 h 114"/>
                    <a:gd name="T60" fmla="*/ 20 w 82"/>
                    <a:gd name="T61" fmla="*/ 18 h 114"/>
                    <a:gd name="T62" fmla="*/ 16 w 82"/>
                    <a:gd name="T63" fmla="*/ 22 h 114"/>
                    <a:gd name="T64" fmla="*/ 16 w 82"/>
                    <a:gd name="T65" fmla="*/ 28 h 114"/>
                    <a:gd name="T66" fmla="*/ 18 w 82"/>
                    <a:gd name="T67" fmla="*/ 34 h 114"/>
                    <a:gd name="T68" fmla="*/ 20 w 82"/>
                    <a:gd name="T69" fmla="*/ 38 h 114"/>
                    <a:gd name="T70" fmla="*/ 24 w 82"/>
                    <a:gd name="T71" fmla="*/ 40 h 114"/>
                    <a:gd name="T72" fmla="*/ 30 w 82"/>
                    <a:gd name="T73" fmla="*/ 44 h 114"/>
                    <a:gd name="T74" fmla="*/ 36 w 82"/>
                    <a:gd name="T75" fmla="*/ 46 h 114"/>
                    <a:gd name="T76" fmla="*/ 52 w 82"/>
                    <a:gd name="T77" fmla="*/ 50 h 114"/>
                    <a:gd name="T78" fmla="*/ 62 w 82"/>
                    <a:gd name="T79" fmla="*/ 54 h 114"/>
                    <a:gd name="T80" fmla="*/ 70 w 82"/>
                    <a:gd name="T81" fmla="*/ 58 h 114"/>
                    <a:gd name="T82" fmla="*/ 76 w 82"/>
                    <a:gd name="T83" fmla="*/ 64 h 114"/>
                    <a:gd name="T84" fmla="*/ 80 w 82"/>
                    <a:gd name="T85" fmla="*/ 68 h 114"/>
                    <a:gd name="T86" fmla="*/ 82 w 82"/>
                    <a:gd name="T87" fmla="*/ 76 h 114"/>
                    <a:gd name="T88" fmla="*/ 82 w 82"/>
                    <a:gd name="T89" fmla="*/ 82 h 114"/>
                    <a:gd name="T90" fmla="*/ 82 w 82"/>
                    <a:gd name="T91" fmla="*/ 92 h 114"/>
                    <a:gd name="T92" fmla="*/ 78 w 82"/>
                    <a:gd name="T93" fmla="*/ 100 h 114"/>
                    <a:gd name="T94" fmla="*/ 72 w 82"/>
                    <a:gd name="T95" fmla="*/ 106 h 114"/>
                    <a:gd name="T96" fmla="*/ 64 w 82"/>
                    <a:gd name="T97" fmla="*/ 110 h 114"/>
                    <a:gd name="T98" fmla="*/ 54 w 82"/>
                    <a:gd name="T99" fmla="*/ 112 h 114"/>
                    <a:gd name="T100" fmla="*/ 42 w 82"/>
                    <a:gd name="T101" fmla="*/ 114 h 114"/>
                    <a:gd name="T102" fmla="*/ 24 w 82"/>
                    <a:gd name="T103" fmla="*/ 112 h 114"/>
                    <a:gd name="T104" fmla="*/ 0 w 82"/>
                    <a:gd name="T105" fmla="*/ 108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2" h="114">
                      <a:moveTo>
                        <a:pt x="0" y="108"/>
                      </a:moveTo>
                      <a:lnTo>
                        <a:pt x="0" y="92"/>
                      </a:lnTo>
                      <a:lnTo>
                        <a:pt x="22" y="100"/>
                      </a:lnTo>
                      <a:lnTo>
                        <a:pt x="44" y="102"/>
                      </a:lnTo>
                      <a:lnTo>
                        <a:pt x="52" y="102"/>
                      </a:lnTo>
                      <a:lnTo>
                        <a:pt x="58" y="100"/>
                      </a:lnTo>
                      <a:lnTo>
                        <a:pt x="64" y="96"/>
                      </a:lnTo>
                      <a:lnTo>
                        <a:pt x="66" y="92"/>
                      </a:lnTo>
                      <a:lnTo>
                        <a:pt x="66" y="84"/>
                      </a:lnTo>
                      <a:lnTo>
                        <a:pt x="66" y="80"/>
                      </a:lnTo>
                      <a:lnTo>
                        <a:pt x="64" y="74"/>
                      </a:lnTo>
                      <a:lnTo>
                        <a:pt x="60" y="72"/>
                      </a:lnTo>
                      <a:lnTo>
                        <a:pt x="54" y="68"/>
                      </a:lnTo>
                      <a:lnTo>
                        <a:pt x="44" y="64"/>
                      </a:lnTo>
                      <a:lnTo>
                        <a:pt x="30" y="60"/>
                      </a:lnTo>
                      <a:lnTo>
                        <a:pt x="20" y="56"/>
                      </a:lnTo>
                      <a:lnTo>
                        <a:pt x="12" y="50"/>
                      </a:lnTo>
                      <a:lnTo>
                        <a:pt x="6" y="44"/>
                      </a:lnTo>
                      <a:lnTo>
                        <a:pt x="2" y="38"/>
                      </a:lnTo>
                      <a:lnTo>
                        <a:pt x="2" y="30"/>
                      </a:lnTo>
                      <a:lnTo>
                        <a:pt x="6" y="14"/>
                      </a:lnTo>
                      <a:lnTo>
                        <a:pt x="18" y="4"/>
                      </a:lnTo>
                      <a:lnTo>
                        <a:pt x="40" y="0"/>
                      </a:lnTo>
                      <a:lnTo>
                        <a:pt x="58" y="2"/>
                      </a:lnTo>
                      <a:lnTo>
                        <a:pt x="76" y="4"/>
                      </a:lnTo>
                      <a:lnTo>
                        <a:pt x="76" y="18"/>
                      </a:lnTo>
                      <a:lnTo>
                        <a:pt x="58" y="14"/>
                      </a:lnTo>
                      <a:lnTo>
                        <a:pt x="40" y="12"/>
                      </a:lnTo>
                      <a:lnTo>
                        <a:pt x="32" y="12"/>
                      </a:lnTo>
                      <a:lnTo>
                        <a:pt x="24" y="14"/>
                      </a:lnTo>
                      <a:lnTo>
                        <a:pt x="20" y="18"/>
                      </a:lnTo>
                      <a:lnTo>
                        <a:pt x="16" y="22"/>
                      </a:lnTo>
                      <a:lnTo>
                        <a:pt x="16" y="28"/>
                      </a:lnTo>
                      <a:lnTo>
                        <a:pt x="18" y="34"/>
                      </a:lnTo>
                      <a:lnTo>
                        <a:pt x="20" y="38"/>
                      </a:lnTo>
                      <a:lnTo>
                        <a:pt x="24" y="40"/>
                      </a:lnTo>
                      <a:lnTo>
                        <a:pt x="30" y="44"/>
                      </a:lnTo>
                      <a:lnTo>
                        <a:pt x="36" y="46"/>
                      </a:lnTo>
                      <a:lnTo>
                        <a:pt x="52" y="50"/>
                      </a:lnTo>
                      <a:lnTo>
                        <a:pt x="62" y="54"/>
                      </a:lnTo>
                      <a:lnTo>
                        <a:pt x="70" y="58"/>
                      </a:lnTo>
                      <a:lnTo>
                        <a:pt x="76" y="64"/>
                      </a:lnTo>
                      <a:lnTo>
                        <a:pt x="80" y="68"/>
                      </a:lnTo>
                      <a:lnTo>
                        <a:pt x="82" y="76"/>
                      </a:lnTo>
                      <a:lnTo>
                        <a:pt x="82" y="82"/>
                      </a:lnTo>
                      <a:lnTo>
                        <a:pt x="82" y="92"/>
                      </a:lnTo>
                      <a:lnTo>
                        <a:pt x="78" y="100"/>
                      </a:lnTo>
                      <a:lnTo>
                        <a:pt x="72" y="106"/>
                      </a:lnTo>
                      <a:lnTo>
                        <a:pt x="64" y="110"/>
                      </a:lnTo>
                      <a:lnTo>
                        <a:pt x="54" y="112"/>
                      </a:lnTo>
                      <a:lnTo>
                        <a:pt x="42" y="114"/>
                      </a:lnTo>
                      <a:lnTo>
                        <a:pt x="24" y="112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06" name="Freeform 126"/>
                <p:cNvSpPr>
                  <a:spLocks/>
                </p:cNvSpPr>
                <p:nvPr/>
              </p:nvSpPr>
              <p:spPr bwMode="auto">
                <a:xfrm>
                  <a:off x="5412" y="3098"/>
                  <a:ext cx="138" cy="110"/>
                </a:xfrm>
                <a:custGeom>
                  <a:avLst/>
                  <a:gdLst>
                    <a:gd name="T0" fmla="*/ 28 w 138"/>
                    <a:gd name="T1" fmla="*/ 110 h 110"/>
                    <a:gd name="T2" fmla="*/ 0 w 138"/>
                    <a:gd name="T3" fmla="*/ 0 h 110"/>
                    <a:gd name="T4" fmla="*/ 14 w 138"/>
                    <a:gd name="T5" fmla="*/ 0 h 110"/>
                    <a:gd name="T6" fmla="*/ 36 w 138"/>
                    <a:gd name="T7" fmla="*/ 86 h 110"/>
                    <a:gd name="T8" fmla="*/ 62 w 138"/>
                    <a:gd name="T9" fmla="*/ 0 h 110"/>
                    <a:gd name="T10" fmla="*/ 76 w 138"/>
                    <a:gd name="T11" fmla="*/ 0 h 110"/>
                    <a:gd name="T12" fmla="*/ 100 w 138"/>
                    <a:gd name="T13" fmla="*/ 86 h 110"/>
                    <a:gd name="T14" fmla="*/ 124 w 138"/>
                    <a:gd name="T15" fmla="*/ 0 h 110"/>
                    <a:gd name="T16" fmla="*/ 138 w 138"/>
                    <a:gd name="T17" fmla="*/ 0 h 110"/>
                    <a:gd name="T18" fmla="*/ 106 w 138"/>
                    <a:gd name="T19" fmla="*/ 110 h 110"/>
                    <a:gd name="T20" fmla="*/ 92 w 138"/>
                    <a:gd name="T21" fmla="*/ 110 h 110"/>
                    <a:gd name="T22" fmla="*/ 68 w 138"/>
                    <a:gd name="T23" fmla="*/ 26 h 110"/>
                    <a:gd name="T24" fmla="*/ 42 w 138"/>
                    <a:gd name="T25" fmla="*/ 110 h 110"/>
                    <a:gd name="T26" fmla="*/ 28 w 138"/>
                    <a:gd name="T27" fmla="*/ 11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38" h="110">
                      <a:moveTo>
                        <a:pt x="28" y="110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36" y="86"/>
                      </a:lnTo>
                      <a:lnTo>
                        <a:pt x="62" y="0"/>
                      </a:lnTo>
                      <a:lnTo>
                        <a:pt x="76" y="0"/>
                      </a:lnTo>
                      <a:lnTo>
                        <a:pt x="100" y="86"/>
                      </a:lnTo>
                      <a:lnTo>
                        <a:pt x="124" y="0"/>
                      </a:lnTo>
                      <a:lnTo>
                        <a:pt x="138" y="0"/>
                      </a:lnTo>
                      <a:lnTo>
                        <a:pt x="106" y="110"/>
                      </a:lnTo>
                      <a:lnTo>
                        <a:pt x="92" y="110"/>
                      </a:lnTo>
                      <a:lnTo>
                        <a:pt x="68" y="26"/>
                      </a:lnTo>
                      <a:lnTo>
                        <a:pt x="42" y="110"/>
                      </a:lnTo>
                      <a:lnTo>
                        <a:pt x="28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07" name="Freeform 127"/>
                <p:cNvSpPr>
                  <a:spLocks noEditPoints="1"/>
                </p:cNvSpPr>
                <p:nvPr/>
              </p:nvSpPr>
              <p:spPr bwMode="auto">
                <a:xfrm>
                  <a:off x="4844" y="3268"/>
                  <a:ext cx="104" cy="114"/>
                </a:xfrm>
                <a:custGeom>
                  <a:avLst/>
                  <a:gdLst>
                    <a:gd name="T0" fmla="*/ 52 w 104"/>
                    <a:gd name="T1" fmla="*/ 0 h 114"/>
                    <a:gd name="T2" fmla="*/ 72 w 104"/>
                    <a:gd name="T3" fmla="*/ 4 h 114"/>
                    <a:gd name="T4" fmla="*/ 90 w 104"/>
                    <a:gd name="T5" fmla="*/ 16 h 114"/>
                    <a:gd name="T6" fmla="*/ 100 w 104"/>
                    <a:gd name="T7" fmla="*/ 34 h 114"/>
                    <a:gd name="T8" fmla="*/ 104 w 104"/>
                    <a:gd name="T9" fmla="*/ 58 h 114"/>
                    <a:gd name="T10" fmla="*/ 100 w 104"/>
                    <a:gd name="T11" fmla="*/ 82 h 114"/>
                    <a:gd name="T12" fmla="*/ 90 w 104"/>
                    <a:gd name="T13" fmla="*/ 100 h 114"/>
                    <a:gd name="T14" fmla="*/ 72 w 104"/>
                    <a:gd name="T15" fmla="*/ 110 h 114"/>
                    <a:gd name="T16" fmla="*/ 52 w 104"/>
                    <a:gd name="T17" fmla="*/ 114 h 114"/>
                    <a:gd name="T18" fmla="*/ 32 w 104"/>
                    <a:gd name="T19" fmla="*/ 112 h 114"/>
                    <a:gd name="T20" fmla="*/ 18 w 104"/>
                    <a:gd name="T21" fmla="*/ 102 h 114"/>
                    <a:gd name="T22" fmla="*/ 4 w 104"/>
                    <a:gd name="T23" fmla="*/ 82 h 114"/>
                    <a:gd name="T24" fmla="*/ 0 w 104"/>
                    <a:gd name="T25" fmla="*/ 58 h 114"/>
                    <a:gd name="T26" fmla="*/ 4 w 104"/>
                    <a:gd name="T27" fmla="*/ 34 h 114"/>
                    <a:gd name="T28" fmla="*/ 14 w 104"/>
                    <a:gd name="T29" fmla="*/ 16 h 114"/>
                    <a:gd name="T30" fmla="*/ 30 w 104"/>
                    <a:gd name="T31" fmla="*/ 4 h 114"/>
                    <a:gd name="T32" fmla="*/ 52 w 104"/>
                    <a:gd name="T33" fmla="*/ 0 h 114"/>
                    <a:gd name="T34" fmla="*/ 52 w 104"/>
                    <a:gd name="T35" fmla="*/ 12 h 114"/>
                    <a:gd name="T36" fmla="*/ 44 w 104"/>
                    <a:gd name="T37" fmla="*/ 14 h 114"/>
                    <a:gd name="T38" fmla="*/ 38 w 104"/>
                    <a:gd name="T39" fmla="*/ 16 h 114"/>
                    <a:gd name="T40" fmla="*/ 32 w 104"/>
                    <a:gd name="T41" fmla="*/ 20 h 114"/>
                    <a:gd name="T42" fmla="*/ 26 w 104"/>
                    <a:gd name="T43" fmla="*/ 24 h 114"/>
                    <a:gd name="T44" fmla="*/ 20 w 104"/>
                    <a:gd name="T45" fmla="*/ 38 h 114"/>
                    <a:gd name="T46" fmla="*/ 16 w 104"/>
                    <a:gd name="T47" fmla="*/ 58 h 114"/>
                    <a:gd name="T48" fmla="*/ 20 w 104"/>
                    <a:gd name="T49" fmla="*/ 76 h 114"/>
                    <a:gd name="T50" fmla="*/ 26 w 104"/>
                    <a:gd name="T51" fmla="*/ 90 h 114"/>
                    <a:gd name="T52" fmla="*/ 30 w 104"/>
                    <a:gd name="T53" fmla="*/ 96 h 114"/>
                    <a:gd name="T54" fmla="*/ 36 w 104"/>
                    <a:gd name="T55" fmla="*/ 100 h 114"/>
                    <a:gd name="T56" fmla="*/ 44 w 104"/>
                    <a:gd name="T57" fmla="*/ 102 h 114"/>
                    <a:gd name="T58" fmla="*/ 52 w 104"/>
                    <a:gd name="T59" fmla="*/ 104 h 114"/>
                    <a:gd name="T60" fmla="*/ 60 w 104"/>
                    <a:gd name="T61" fmla="*/ 102 h 114"/>
                    <a:gd name="T62" fmla="*/ 68 w 104"/>
                    <a:gd name="T63" fmla="*/ 98 h 114"/>
                    <a:gd name="T64" fmla="*/ 76 w 104"/>
                    <a:gd name="T65" fmla="*/ 94 h 114"/>
                    <a:gd name="T66" fmla="*/ 84 w 104"/>
                    <a:gd name="T67" fmla="*/ 78 h 114"/>
                    <a:gd name="T68" fmla="*/ 86 w 104"/>
                    <a:gd name="T69" fmla="*/ 58 h 114"/>
                    <a:gd name="T70" fmla="*/ 84 w 104"/>
                    <a:gd name="T71" fmla="*/ 38 h 114"/>
                    <a:gd name="T72" fmla="*/ 78 w 104"/>
                    <a:gd name="T73" fmla="*/ 24 h 114"/>
                    <a:gd name="T74" fmla="*/ 72 w 104"/>
                    <a:gd name="T75" fmla="*/ 20 h 114"/>
                    <a:gd name="T76" fmla="*/ 66 w 104"/>
                    <a:gd name="T77" fmla="*/ 16 h 114"/>
                    <a:gd name="T78" fmla="*/ 60 w 104"/>
                    <a:gd name="T79" fmla="*/ 14 h 114"/>
                    <a:gd name="T80" fmla="*/ 52 w 104"/>
                    <a:gd name="T81" fmla="*/ 12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114">
                      <a:moveTo>
                        <a:pt x="52" y="0"/>
                      </a:moveTo>
                      <a:lnTo>
                        <a:pt x="72" y="4"/>
                      </a:lnTo>
                      <a:lnTo>
                        <a:pt x="90" y="16"/>
                      </a:lnTo>
                      <a:lnTo>
                        <a:pt x="100" y="34"/>
                      </a:lnTo>
                      <a:lnTo>
                        <a:pt x="104" y="58"/>
                      </a:lnTo>
                      <a:lnTo>
                        <a:pt x="100" y="82"/>
                      </a:lnTo>
                      <a:lnTo>
                        <a:pt x="90" y="100"/>
                      </a:lnTo>
                      <a:lnTo>
                        <a:pt x="72" y="110"/>
                      </a:lnTo>
                      <a:lnTo>
                        <a:pt x="52" y="114"/>
                      </a:lnTo>
                      <a:lnTo>
                        <a:pt x="32" y="112"/>
                      </a:lnTo>
                      <a:lnTo>
                        <a:pt x="18" y="102"/>
                      </a:lnTo>
                      <a:lnTo>
                        <a:pt x="4" y="82"/>
                      </a:lnTo>
                      <a:lnTo>
                        <a:pt x="0" y="58"/>
                      </a:lnTo>
                      <a:lnTo>
                        <a:pt x="4" y="34"/>
                      </a:lnTo>
                      <a:lnTo>
                        <a:pt x="14" y="16"/>
                      </a:lnTo>
                      <a:lnTo>
                        <a:pt x="30" y="4"/>
                      </a:lnTo>
                      <a:lnTo>
                        <a:pt x="52" y="0"/>
                      </a:lnTo>
                      <a:close/>
                      <a:moveTo>
                        <a:pt x="52" y="12"/>
                      </a:moveTo>
                      <a:lnTo>
                        <a:pt x="44" y="14"/>
                      </a:lnTo>
                      <a:lnTo>
                        <a:pt x="38" y="16"/>
                      </a:lnTo>
                      <a:lnTo>
                        <a:pt x="32" y="20"/>
                      </a:lnTo>
                      <a:lnTo>
                        <a:pt x="26" y="24"/>
                      </a:lnTo>
                      <a:lnTo>
                        <a:pt x="20" y="38"/>
                      </a:lnTo>
                      <a:lnTo>
                        <a:pt x="16" y="58"/>
                      </a:lnTo>
                      <a:lnTo>
                        <a:pt x="20" y="76"/>
                      </a:lnTo>
                      <a:lnTo>
                        <a:pt x="26" y="90"/>
                      </a:lnTo>
                      <a:lnTo>
                        <a:pt x="30" y="96"/>
                      </a:lnTo>
                      <a:lnTo>
                        <a:pt x="36" y="100"/>
                      </a:lnTo>
                      <a:lnTo>
                        <a:pt x="44" y="102"/>
                      </a:lnTo>
                      <a:lnTo>
                        <a:pt x="52" y="104"/>
                      </a:lnTo>
                      <a:lnTo>
                        <a:pt x="60" y="102"/>
                      </a:lnTo>
                      <a:lnTo>
                        <a:pt x="68" y="98"/>
                      </a:lnTo>
                      <a:lnTo>
                        <a:pt x="76" y="94"/>
                      </a:lnTo>
                      <a:lnTo>
                        <a:pt x="84" y="78"/>
                      </a:lnTo>
                      <a:lnTo>
                        <a:pt x="86" y="58"/>
                      </a:lnTo>
                      <a:lnTo>
                        <a:pt x="84" y="38"/>
                      </a:lnTo>
                      <a:lnTo>
                        <a:pt x="78" y="24"/>
                      </a:lnTo>
                      <a:lnTo>
                        <a:pt x="72" y="20"/>
                      </a:lnTo>
                      <a:lnTo>
                        <a:pt x="66" y="16"/>
                      </a:lnTo>
                      <a:lnTo>
                        <a:pt x="60" y="14"/>
                      </a:lnTo>
                      <a:lnTo>
                        <a:pt x="52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08" name="Freeform 128"/>
                <p:cNvSpPr>
                  <a:spLocks/>
                </p:cNvSpPr>
                <p:nvPr/>
              </p:nvSpPr>
              <p:spPr bwMode="auto">
                <a:xfrm>
                  <a:off x="4962" y="3298"/>
                  <a:ext cx="58" cy="84"/>
                </a:xfrm>
                <a:custGeom>
                  <a:avLst/>
                  <a:gdLst>
                    <a:gd name="T0" fmla="*/ 0 w 58"/>
                    <a:gd name="T1" fmla="*/ 80 h 84"/>
                    <a:gd name="T2" fmla="*/ 0 w 58"/>
                    <a:gd name="T3" fmla="*/ 66 h 84"/>
                    <a:gd name="T4" fmla="*/ 8 w 58"/>
                    <a:gd name="T5" fmla="*/ 70 h 84"/>
                    <a:gd name="T6" fmla="*/ 18 w 58"/>
                    <a:gd name="T7" fmla="*/ 72 h 84"/>
                    <a:gd name="T8" fmla="*/ 26 w 58"/>
                    <a:gd name="T9" fmla="*/ 72 h 84"/>
                    <a:gd name="T10" fmla="*/ 34 w 58"/>
                    <a:gd name="T11" fmla="*/ 72 h 84"/>
                    <a:gd name="T12" fmla="*/ 38 w 58"/>
                    <a:gd name="T13" fmla="*/ 70 h 84"/>
                    <a:gd name="T14" fmla="*/ 42 w 58"/>
                    <a:gd name="T15" fmla="*/ 66 h 84"/>
                    <a:gd name="T16" fmla="*/ 42 w 58"/>
                    <a:gd name="T17" fmla="*/ 62 h 84"/>
                    <a:gd name="T18" fmla="*/ 42 w 58"/>
                    <a:gd name="T19" fmla="*/ 56 h 84"/>
                    <a:gd name="T20" fmla="*/ 38 w 58"/>
                    <a:gd name="T21" fmla="*/ 52 h 84"/>
                    <a:gd name="T22" fmla="*/ 32 w 58"/>
                    <a:gd name="T23" fmla="*/ 50 h 84"/>
                    <a:gd name="T24" fmla="*/ 18 w 58"/>
                    <a:gd name="T25" fmla="*/ 46 h 84"/>
                    <a:gd name="T26" fmla="*/ 10 w 58"/>
                    <a:gd name="T27" fmla="*/ 42 h 84"/>
                    <a:gd name="T28" fmla="*/ 4 w 58"/>
                    <a:gd name="T29" fmla="*/ 36 h 84"/>
                    <a:gd name="T30" fmla="*/ 0 w 58"/>
                    <a:gd name="T31" fmla="*/ 30 h 84"/>
                    <a:gd name="T32" fmla="*/ 0 w 58"/>
                    <a:gd name="T33" fmla="*/ 22 h 84"/>
                    <a:gd name="T34" fmla="*/ 0 w 58"/>
                    <a:gd name="T35" fmla="*/ 16 h 84"/>
                    <a:gd name="T36" fmla="*/ 2 w 58"/>
                    <a:gd name="T37" fmla="*/ 10 h 84"/>
                    <a:gd name="T38" fmla="*/ 8 w 58"/>
                    <a:gd name="T39" fmla="*/ 6 h 84"/>
                    <a:gd name="T40" fmla="*/ 14 w 58"/>
                    <a:gd name="T41" fmla="*/ 4 h 84"/>
                    <a:gd name="T42" fmla="*/ 20 w 58"/>
                    <a:gd name="T43" fmla="*/ 2 h 84"/>
                    <a:gd name="T44" fmla="*/ 30 w 58"/>
                    <a:gd name="T45" fmla="*/ 0 h 84"/>
                    <a:gd name="T46" fmla="*/ 40 w 58"/>
                    <a:gd name="T47" fmla="*/ 2 h 84"/>
                    <a:gd name="T48" fmla="*/ 50 w 58"/>
                    <a:gd name="T49" fmla="*/ 4 h 84"/>
                    <a:gd name="T50" fmla="*/ 50 w 58"/>
                    <a:gd name="T51" fmla="*/ 16 h 84"/>
                    <a:gd name="T52" fmla="*/ 40 w 58"/>
                    <a:gd name="T53" fmla="*/ 12 h 84"/>
                    <a:gd name="T54" fmla="*/ 28 w 58"/>
                    <a:gd name="T55" fmla="*/ 12 h 84"/>
                    <a:gd name="T56" fmla="*/ 22 w 58"/>
                    <a:gd name="T57" fmla="*/ 12 h 84"/>
                    <a:gd name="T58" fmla="*/ 18 w 58"/>
                    <a:gd name="T59" fmla="*/ 14 h 84"/>
                    <a:gd name="T60" fmla="*/ 14 w 58"/>
                    <a:gd name="T61" fmla="*/ 18 h 84"/>
                    <a:gd name="T62" fmla="*/ 14 w 58"/>
                    <a:gd name="T63" fmla="*/ 22 h 84"/>
                    <a:gd name="T64" fmla="*/ 14 w 58"/>
                    <a:gd name="T65" fmla="*/ 26 h 84"/>
                    <a:gd name="T66" fmla="*/ 18 w 58"/>
                    <a:gd name="T67" fmla="*/ 30 h 84"/>
                    <a:gd name="T68" fmla="*/ 24 w 58"/>
                    <a:gd name="T69" fmla="*/ 32 h 84"/>
                    <a:gd name="T70" fmla="*/ 36 w 58"/>
                    <a:gd name="T71" fmla="*/ 36 h 84"/>
                    <a:gd name="T72" fmla="*/ 44 w 58"/>
                    <a:gd name="T73" fmla="*/ 38 h 84"/>
                    <a:gd name="T74" fmla="*/ 50 w 58"/>
                    <a:gd name="T75" fmla="*/ 42 h 84"/>
                    <a:gd name="T76" fmla="*/ 54 w 58"/>
                    <a:gd name="T77" fmla="*/ 48 h 84"/>
                    <a:gd name="T78" fmla="*/ 56 w 58"/>
                    <a:gd name="T79" fmla="*/ 54 h 84"/>
                    <a:gd name="T80" fmla="*/ 58 w 58"/>
                    <a:gd name="T81" fmla="*/ 60 h 84"/>
                    <a:gd name="T82" fmla="*/ 56 w 58"/>
                    <a:gd name="T83" fmla="*/ 66 h 84"/>
                    <a:gd name="T84" fmla="*/ 54 w 58"/>
                    <a:gd name="T85" fmla="*/ 72 h 84"/>
                    <a:gd name="T86" fmla="*/ 48 w 58"/>
                    <a:gd name="T87" fmla="*/ 78 h 84"/>
                    <a:gd name="T88" fmla="*/ 42 w 58"/>
                    <a:gd name="T89" fmla="*/ 80 h 84"/>
                    <a:gd name="T90" fmla="*/ 34 w 58"/>
                    <a:gd name="T91" fmla="*/ 82 h 84"/>
                    <a:gd name="T92" fmla="*/ 26 w 58"/>
                    <a:gd name="T93" fmla="*/ 84 h 84"/>
                    <a:gd name="T94" fmla="*/ 18 w 58"/>
                    <a:gd name="T95" fmla="*/ 84 h 84"/>
                    <a:gd name="T96" fmla="*/ 8 w 58"/>
                    <a:gd name="T97" fmla="*/ 82 h 84"/>
                    <a:gd name="T98" fmla="*/ 0 w 58"/>
                    <a:gd name="T99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8" h="84">
                      <a:moveTo>
                        <a:pt x="0" y="80"/>
                      </a:moveTo>
                      <a:lnTo>
                        <a:pt x="0" y="66"/>
                      </a:lnTo>
                      <a:lnTo>
                        <a:pt x="8" y="70"/>
                      </a:lnTo>
                      <a:lnTo>
                        <a:pt x="18" y="72"/>
                      </a:lnTo>
                      <a:lnTo>
                        <a:pt x="26" y="72"/>
                      </a:lnTo>
                      <a:lnTo>
                        <a:pt x="34" y="72"/>
                      </a:lnTo>
                      <a:lnTo>
                        <a:pt x="38" y="70"/>
                      </a:lnTo>
                      <a:lnTo>
                        <a:pt x="42" y="66"/>
                      </a:lnTo>
                      <a:lnTo>
                        <a:pt x="42" y="62"/>
                      </a:lnTo>
                      <a:lnTo>
                        <a:pt x="42" y="56"/>
                      </a:lnTo>
                      <a:lnTo>
                        <a:pt x="38" y="52"/>
                      </a:lnTo>
                      <a:lnTo>
                        <a:pt x="32" y="50"/>
                      </a:lnTo>
                      <a:lnTo>
                        <a:pt x="18" y="46"/>
                      </a:lnTo>
                      <a:lnTo>
                        <a:pt x="10" y="42"/>
                      </a:lnTo>
                      <a:lnTo>
                        <a:pt x="4" y="36"/>
                      </a:lnTo>
                      <a:lnTo>
                        <a:pt x="0" y="30"/>
                      </a:lnTo>
                      <a:lnTo>
                        <a:pt x="0" y="22"/>
                      </a:lnTo>
                      <a:lnTo>
                        <a:pt x="0" y="16"/>
                      </a:lnTo>
                      <a:lnTo>
                        <a:pt x="2" y="10"/>
                      </a:lnTo>
                      <a:lnTo>
                        <a:pt x="8" y="6"/>
                      </a:lnTo>
                      <a:lnTo>
                        <a:pt x="14" y="4"/>
                      </a:lnTo>
                      <a:lnTo>
                        <a:pt x="20" y="2"/>
                      </a:lnTo>
                      <a:lnTo>
                        <a:pt x="30" y="0"/>
                      </a:lnTo>
                      <a:lnTo>
                        <a:pt x="40" y="2"/>
                      </a:lnTo>
                      <a:lnTo>
                        <a:pt x="50" y="4"/>
                      </a:lnTo>
                      <a:lnTo>
                        <a:pt x="50" y="16"/>
                      </a:lnTo>
                      <a:lnTo>
                        <a:pt x="40" y="12"/>
                      </a:lnTo>
                      <a:lnTo>
                        <a:pt x="28" y="12"/>
                      </a:lnTo>
                      <a:lnTo>
                        <a:pt x="22" y="12"/>
                      </a:lnTo>
                      <a:lnTo>
                        <a:pt x="18" y="14"/>
                      </a:lnTo>
                      <a:lnTo>
                        <a:pt x="14" y="18"/>
                      </a:lnTo>
                      <a:lnTo>
                        <a:pt x="14" y="22"/>
                      </a:lnTo>
                      <a:lnTo>
                        <a:pt x="14" y="26"/>
                      </a:lnTo>
                      <a:lnTo>
                        <a:pt x="18" y="30"/>
                      </a:lnTo>
                      <a:lnTo>
                        <a:pt x="24" y="32"/>
                      </a:lnTo>
                      <a:lnTo>
                        <a:pt x="36" y="36"/>
                      </a:lnTo>
                      <a:lnTo>
                        <a:pt x="44" y="38"/>
                      </a:lnTo>
                      <a:lnTo>
                        <a:pt x="50" y="42"/>
                      </a:lnTo>
                      <a:lnTo>
                        <a:pt x="54" y="48"/>
                      </a:lnTo>
                      <a:lnTo>
                        <a:pt x="56" y="54"/>
                      </a:lnTo>
                      <a:lnTo>
                        <a:pt x="58" y="60"/>
                      </a:lnTo>
                      <a:lnTo>
                        <a:pt x="56" y="66"/>
                      </a:lnTo>
                      <a:lnTo>
                        <a:pt x="54" y="72"/>
                      </a:lnTo>
                      <a:lnTo>
                        <a:pt x="48" y="78"/>
                      </a:lnTo>
                      <a:lnTo>
                        <a:pt x="42" y="80"/>
                      </a:lnTo>
                      <a:lnTo>
                        <a:pt x="34" y="82"/>
                      </a:lnTo>
                      <a:lnTo>
                        <a:pt x="26" y="84"/>
                      </a:lnTo>
                      <a:lnTo>
                        <a:pt x="18" y="84"/>
                      </a:lnTo>
                      <a:lnTo>
                        <a:pt x="8" y="82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09" name="Freeform 129"/>
                <p:cNvSpPr>
                  <a:spLocks/>
                </p:cNvSpPr>
                <p:nvPr/>
              </p:nvSpPr>
              <p:spPr bwMode="auto">
                <a:xfrm>
                  <a:off x="5034" y="3298"/>
                  <a:ext cx="62" cy="84"/>
                </a:xfrm>
                <a:custGeom>
                  <a:avLst/>
                  <a:gdLst>
                    <a:gd name="T0" fmla="*/ 62 w 62"/>
                    <a:gd name="T1" fmla="*/ 80 h 84"/>
                    <a:gd name="T2" fmla="*/ 48 w 62"/>
                    <a:gd name="T3" fmla="*/ 82 h 84"/>
                    <a:gd name="T4" fmla="*/ 36 w 62"/>
                    <a:gd name="T5" fmla="*/ 84 h 84"/>
                    <a:gd name="T6" fmla="*/ 26 w 62"/>
                    <a:gd name="T7" fmla="*/ 82 h 84"/>
                    <a:gd name="T8" fmla="*/ 18 w 62"/>
                    <a:gd name="T9" fmla="*/ 78 h 84"/>
                    <a:gd name="T10" fmla="*/ 10 w 62"/>
                    <a:gd name="T11" fmla="*/ 72 h 84"/>
                    <a:gd name="T12" fmla="*/ 4 w 62"/>
                    <a:gd name="T13" fmla="*/ 64 h 84"/>
                    <a:gd name="T14" fmla="*/ 0 w 62"/>
                    <a:gd name="T15" fmla="*/ 54 h 84"/>
                    <a:gd name="T16" fmla="*/ 0 w 62"/>
                    <a:gd name="T17" fmla="*/ 42 h 84"/>
                    <a:gd name="T18" fmla="*/ 0 w 62"/>
                    <a:gd name="T19" fmla="*/ 32 h 84"/>
                    <a:gd name="T20" fmla="*/ 2 w 62"/>
                    <a:gd name="T21" fmla="*/ 24 h 84"/>
                    <a:gd name="T22" fmla="*/ 6 w 62"/>
                    <a:gd name="T23" fmla="*/ 18 h 84"/>
                    <a:gd name="T24" fmla="*/ 10 w 62"/>
                    <a:gd name="T25" fmla="*/ 12 h 84"/>
                    <a:gd name="T26" fmla="*/ 16 w 62"/>
                    <a:gd name="T27" fmla="*/ 6 h 84"/>
                    <a:gd name="T28" fmla="*/ 22 w 62"/>
                    <a:gd name="T29" fmla="*/ 4 h 84"/>
                    <a:gd name="T30" fmla="*/ 30 w 62"/>
                    <a:gd name="T31" fmla="*/ 2 h 84"/>
                    <a:gd name="T32" fmla="*/ 38 w 62"/>
                    <a:gd name="T33" fmla="*/ 0 h 84"/>
                    <a:gd name="T34" fmla="*/ 48 w 62"/>
                    <a:gd name="T35" fmla="*/ 2 h 84"/>
                    <a:gd name="T36" fmla="*/ 60 w 62"/>
                    <a:gd name="T37" fmla="*/ 4 h 84"/>
                    <a:gd name="T38" fmla="*/ 60 w 62"/>
                    <a:gd name="T39" fmla="*/ 16 h 84"/>
                    <a:gd name="T40" fmla="*/ 54 w 62"/>
                    <a:gd name="T41" fmla="*/ 14 h 84"/>
                    <a:gd name="T42" fmla="*/ 46 w 62"/>
                    <a:gd name="T43" fmla="*/ 12 h 84"/>
                    <a:gd name="T44" fmla="*/ 42 w 62"/>
                    <a:gd name="T45" fmla="*/ 12 h 84"/>
                    <a:gd name="T46" fmla="*/ 34 w 62"/>
                    <a:gd name="T47" fmla="*/ 12 h 84"/>
                    <a:gd name="T48" fmla="*/ 28 w 62"/>
                    <a:gd name="T49" fmla="*/ 16 h 84"/>
                    <a:gd name="T50" fmla="*/ 22 w 62"/>
                    <a:gd name="T51" fmla="*/ 20 h 84"/>
                    <a:gd name="T52" fmla="*/ 18 w 62"/>
                    <a:gd name="T53" fmla="*/ 26 h 84"/>
                    <a:gd name="T54" fmla="*/ 16 w 62"/>
                    <a:gd name="T55" fmla="*/ 32 h 84"/>
                    <a:gd name="T56" fmla="*/ 16 w 62"/>
                    <a:gd name="T57" fmla="*/ 42 h 84"/>
                    <a:gd name="T58" fmla="*/ 16 w 62"/>
                    <a:gd name="T59" fmla="*/ 50 h 84"/>
                    <a:gd name="T60" fmla="*/ 20 w 62"/>
                    <a:gd name="T61" fmla="*/ 58 h 84"/>
                    <a:gd name="T62" fmla="*/ 22 w 62"/>
                    <a:gd name="T63" fmla="*/ 64 h 84"/>
                    <a:gd name="T64" fmla="*/ 28 w 62"/>
                    <a:gd name="T65" fmla="*/ 68 h 84"/>
                    <a:gd name="T66" fmla="*/ 34 w 62"/>
                    <a:gd name="T67" fmla="*/ 72 h 84"/>
                    <a:gd name="T68" fmla="*/ 40 w 62"/>
                    <a:gd name="T69" fmla="*/ 72 h 84"/>
                    <a:gd name="T70" fmla="*/ 46 w 62"/>
                    <a:gd name="T71" fmla="*/ 72 h 84"/>
                    <a:gd name="T72" fmla="*/ 54 w 62"/>
                    <a:gd name="T73" fmla="*/ 70 h 84"/>
                    <a:gd name="T74" fmla="*/ 62 w 62"/>
                    <a:gd name="T75" fmla="*/ 66 h 84"/>
                    <a:gd name="T76" fmla="*/ 62 w 62"/>
                    <a:gd name="T77" fmla="*/ 8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2" h="84">
                      <a:moveTo>
                        <a:pt x="62" y="80"/>
                      </a:moveTo>
                      <a:lnTo>
                        <a:pt x="48" y="82"/>
                      </a:lnTo>
                      <a:lnTo>
                        <a:pt x="36" y="84"/>
                      </a:lnTo>
                      <a:lnTo>
                        <a:pt x="26" y="82"/>
                      </a:lnTo>
                      <a:lnTo>
                        <a:pt x="18" y="78"/>
                      </a:lnTo>
                      <a:lnTo>
                        <a:pt x="10" y="72"/>
                      </a:lnTo>
                      <a:lnTo>
                        <a:pt x="4" y="64"/>
                      </a:lnTo>
                      <a:lnTo>
                        <a:pt x="0" y="54"/>
                      </a:lnTo>
                      <a:lnTo>
                        <a:pt x="0" y="42"/>
                      </a:lnTo>
                      <a:lnTo>
                        <a:pt x="0" y="32"/>
                      </a:lnTo>
                      <a:lnTo>
                        <a:pt x="2" y="24"/>
                      </a:lnTo>
                      <a:lnTo>
                        <a:pt x="6" y="18"/>
                      </a:lnTo>
                      <a:lnTo>
                        <a:pt x="10" y="12"/>
                      </a:lnTo>
                      <a:lnTo>
                        <a:pt x="16" y="6"/>
                      </a:lnTo>
                      <a:lnTo>
                        <a:pt x="22" y="4"/>
                      </a:lnTo>
                      <a:lnTo>
                        <a:pt x="30" y="2"/>
                      </a:lnTo>
                      <a:lnTo>
                        <a:pt x="38" y="0"/>
                      </a:lnTo>
                      <a:lnTo>
                        <a:pt x="48" y="2"/>
                      </a:lnTo>
                      <a:lnTo>
                        <a:pt x="60" y="4"/>
                      </a:lnTo>
                      <a:lnTo>
                        <a:pt x="60" y="16"/>
                      </a:lnTo>
                      <a:lnTo>
                        <a:pt x="54" y="14"/>
                      </a:lnTo>
                      <a:lnTo>
                        <a:pt x="46" y="12"/>
                      </a:lnTo>
                      <a:lnTo>
                        <a:pt x="42" y="12"/>
                      </a:lnTo>
                      <a:lnTo>
                        <a:pt x="34" y="12"/>
                      </a:lnTo>
                      <a:lnTo>
                        <a:pt x="28" y="16"/>
                      </a:lnTo>
                      <a:lnTo>
                        <a:pt x="22" y="20"/>
                      </a:lnTo>
                      <a:lnTo>
                        <a:pt x="18" y="26"/>
                      </a:lnTo>
                      <a:lnTo>
                        <a:pt x="16" y="32"/>
                      </a:lnTo>
                      <a:lnTo>
                        <a:pt x="16" y="42"/>
                      </a:lnTo>
                      <a:lnTo>
                        <a:pt x="16" y="50"/>
                      </a:lnTo>
                      <a:lnTo>
                        <a:pt x="20" y="58"/>
                      </a:lnTo>
                      <a:lnTo>
                        <a:pt x="22" y="64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40" y="72"/>
                      </a:lnTo>
                      <a:lnTo>
                        <a:pt x="46" y="72"/>
                      </a:lnTo>
                      <a:lnTo>
                        <a:pt x="54" y="70"/>
                      </a:lnTo>
                      <a:lnTo>
                        <a:pt x="62" y="66"/>
                      </a:lnTo>
                      <a:lnTo>
                        <a:pt x="62" y="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10" name="Freeform 130"/>
                <p:cNvSpPr>
                  <a:spLocks noEditPoints="1"/>
                </p:cNvSpPr>
                <p:nvPr/>
              </p:nvSpPr>
              <p:spPr bwMode="auto">
                <a:xfrm>
                  <a:off x="5112" y="3272"/>
                  <a:ext cx="14" cy="108"/>
                </a:xfrm>
                <a:custGeom>
                  <a:avLst/>
                  <a:gdLst>
                    <a:gd name="T0" fmla="*/ 0 w 14"/>
                    <a:gd name="T1" fmla="*/ 108 h 108"/>
                    <a:gd name="T2" fmla="*/ 0 w 14"/>
                    <a:gd name="T3" fmla="*/ 28 h 108"/>
                    <a:gd name="T4" fmla="*/ 14 w 14"/>
                    <a:gd name="T5" fmla="*/ 28 h 108"/>
                    <a:gd name="T6" fmla="*/ 14 w 14"/>
                    <a:gd name="T7" fmla="*/ 108 h 108"/>
                    <a:gd name="T8" fmla="*/ 0 w 14"/>
                    <a:gd name="T9" fmla="*/ 108 h 108"/>
                    <a:gd name="T10" fmla="*/ 0 w 14"/>
                    <a:gd name="T11" fmla="*/ 14 h 108"/>
                    <a:gd name="T12" fmla="*/ 0 w 14"/>
                    <a:gd name="T13" fmla="*/ 0 h 108"/>
                    <a:gd name="T14" fmla="*/ 14 w 14"/>
                    <a:gd name="T15" fmla="*/ 0 h 108"/>
                    <a:gd name="T16" fmla="*/ 14 w 14"/>
                    <a:gd name="T17" fmla="*/ 14 h 108"/>
                    <a:gd name="T18" fmla="*/ 0 w 14"/>
                    <a:gd name="T19" fmla="*/ 14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108">
                      <a:moveTo>
                        <a:pt x="0" y="108"/>
                      </a:moveTo>
                      <a:lnTo>
                        <a:pt x="0" y="28"/>
                      </a:lnTo>
                      <a:lnTo>
                        <a:pt x="14" y="28"/>
                      </a:lnTo>
                      <a:lnTo>
                        <a:pt x="14" y="108"/>
                      </a:lnTo>
                      <a:lnTo>
                        <a:pt x="0" y="108"/>
                      </a:lnTo>
                      <a:close/>
                      <a:moveTo>
                        <a:pt x="0" y="14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14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11" name="Rectangle 131"/>
                <p:cNvSpPr>
                  <a:spLocks noChangeArrowheads="1"/>
                </p:cNvSpPr>
                <p:nvPr/>
              </p:nvSpPr>
              <p:spPr bwMode="auto">
                <a:xfrm>
                  <a:off x="5144" y="3264"/>
                  <a:ext cx="14" cy="11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12" name="Rectangle 132"/>
                <p:cNvSpPr>
                  <a:spLocks noChangeArrowheads="1"/>
                </p:cNvSpPr>
                <p:nvPr/>
              </p:nvSpPr>
              <p:spPr bwMode="auto">
                <a:xfrm>
                  <a:off x="5180" y="3264"/>
                  <a:ext cx="14" cy="11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13" name="Freeform 133"/>
                <p:cNvSpPr>
                  <a:spLocks noEditPoints="1"/>
                </p:cNvSpPr>
                <p:nvPr/>
              </p:nvSpPr>
              <p:spPr bwMode="auto">
                <a:xfrm>
                  <a:off x="5210" y="3298"/>
                  <a:ext cx="72" cy="84"/>
                </a:xfrm>
                <a:custGeom>
                  <a:avLst/>
                  <a:gdLst>
                    <a:gd name="T0" fmla="*/ 48 w 72"/>
                    <a:gd name="T1" fmla="*/ 72 h 84"/>
                    <a:gd name="T2" fmla="*/ 40 w 72"/>
                    <a:gd name="T3" fmla="*/ 78 h 84"/>
                    <a:gd name="T4" fmla="*/ 32 w 72"/>
                    <a:gd name="T5" fmla="*/ 82 h 84"/>
                    <a:gd name="T6" fmla="*/ 22 w 72"/>
                    <a:gd name="T7" fmla="*/ 84 h 84"/>
                    <a:gd name="T8" fmla="*/ 16 w 72"/>
                    <a:gd name="T9" fmla="*/ 82 h 84"/>
                    <a:gd name="T10" fmla="*/ 10 w 72"/>
                    <a:gd name="T11" fmla="*/ 80 h 84"/>
                    <a:gd name="T12" fmla="*/ 6 w 72"/>
                    <a:gd name="T13" fmla="*/ 78 h 84"/>
                    <a:gd name="T14" fmla="*/ 2 w 72"/>
                    <a:gd name="T15" fmla="*/ 74 h 84"/>
                    <a:gd name="T16" fmla="*/ 0 w 72"/>
                    <a:gd name="T17" fmla="*/ 68 h 84"/>
                    <a:gd name="T18" fmla="*/ 0 w 72"/>
                    <a:gd name="T19" fmla="*/ 62 h 84"/>
                    <a:gd name="T20" fmla="*/ 4 w 72"/>
                    <a:gd name="T21" fmla="*/ 46 h 84"/>
                    <a:gd name="T22" fmla="*/ 18 w 72"/>
                    <a:gd name="T23" fmla="*/ 38 h 84"/>
                    <a:gd name="T24" fmla="*/ 44 w 72"/>
                    <a:gd name="T25" fmla="*/ 34 h 84"/>
                    <a:gd name="T26" fmla="*/ 46 w 72"/>
                    <a:gd name="T27" fmla="*/ 34 h 84"/>
                    <a:gd name="T28" fmla="*/ 46 w 72"/>
                    <a:gd name="T29" fmla="*/ 26 h 84"/>
                    <a:gd name="T30" fmla="*/ 46 w 72"/>
                    <a:gd name="T31" fmla="*/ 20 h 84"/>
                    <a:gd name="T32" fmla="*/ 42 w 72"/>
                    <a:gd name="T33" fmla="*/ 16 h 84"/>
                    <a:gd name="T34" fmla="*/ 38 w 72"/>
                    <a:gd name="T35" fmla="*/ 12 h 84"/>
                    <a:gd name="T36" fmla="*/ 32 w 72"/>
                    <a:gd name="T37" fmla="*/ 12 h 84"/>
                    <a:gd name="T38" fmla="*/ 24 w 72"/>
                    <a:gd name="T39" fmla="*/ 12 h 84"/>
                    <a:gd name="T40" fmla="*/ 14 w 72"/>
                    <a:gd name="T41" fmla="*/ 14 h 84"/>
                    <a:gd name="T42" fmla="*/ 6 w 72"/>
                    <a:gd name="T43" fmla="*/ 18 h 84"/>
                    <a:gd name="T44" fmla="*/ 6 w 72"/>
                    <a:gd name="T45" fmla="*/ 6 h 84"/>
                    <a:gd name="T46" fmla="*/ 16 w 72"/>
                    <a:gd name="T47" fmla="*/ 4 h 84"/>
                    <a:gd name="T48" fmla="*/ 26 w 72"/>
                    <a:gd name="T49" fmla="*/ 2 h 84"/>
                    <a:gd name="T50" fmla="*/ 34 w 72"/>
                    <a:gd name="T51" fmla="*/ 0 h 84"/>
                    <a:gd name="T52" fmla="*/ 42 w 72"/>
                    <a:gd name="T53" fmla="*/ 2 h 84"/>
                    <a:gd name="T54" fmla="*/ 50 w 72"/>
                    <a:gd name="T55" fmla="*/ 4 h 84"/>
                    <a:gd name="T56" fmla="*/ 54 w 72"/>
                    <a:gd name="T57" fmla="*/ 6 h 84"/>
                    <a:gd name="T58" fmla="*/ 58 w 72"/>
                    <a:gd name="T59" fmla="*/ 12 h 84"/>
                    <a:gd name="T60" fmla="*/ 60 w 72"/>
                    <a:gd name="T61" fmla="*/ 18 h 84"/>
                    <a:gd name="T62" fmla="*/ 62 w 72"/>
                    <a:gd name="T63" fmla="*/ 26 h 84"/>
                    <a:gd name="T64" fmla="*/ 62 w 72"/>
                    <a:gd name="T65" fmla="*/ 62 h 84"/>
                    <a:gd name="T66" fmla="*/ 62 w 72"/>
                    <a:gd name="T67" fmla="*/ 66 h 84"/>
                    <a:gd name="T68" fmla="*/ 64 w 72"/>
                    <a:gd name="T69" fmla="*/ 70 h 84"/>
                    <a:gd name="T70" fmla="*/ 66 w 72"/>
                    <a:gd name="T71" fmla="*/ 72 h 84"/>
                    <a:gd name="T72" fmla="*/ 68 w 72"/>
                    <a:gd name="T73" fmla="*/ 74 h 84"/>
                    <a:gd name="T74" fmla="*/ 70 w 72"/>
                    <a:gd name="T75" fmla="*/ 74 h 84"/>
                    <a:gd name="T76" fmla="*/ 72 w 72"/>
                    <a:gd name="T77" fmla="*/ 74 h 84"/>
                    <a:gd name="T78" fmla="*/ 72 w 72"/>
                    <a:gd name="T79" fmla="*/ 82 h 84"/>
                    <a:gd name="T80" fmla="*/ 68 w 72"/>
                    <a:gd name="T81" fmla="*/ 82 h 84"/>
                    <a:gd name="T82" fmla="*/ 62 w 72"/>
                    <a:gd name="T83" fmla="*/ 84 h 84"/>
                    <a:gd name="T84" fmla="*/ 58 w 72"/>
                    <a:gd name="T85" fmla="*/ 82 h 84"/>
                    <a:gd name="T86" fmla="*/ 54 w 72"/>
                    <a:gd name="T87" fmla="*/ 80 h 84"/>
                    <a:gd name="T88" fmla="*/ 50 w 72"/>
                    <a:gd name="T89" fmla="*/ 78 h 84"/>
                    <a:gd name="T90" fmla="*/ 48 w 72"/>
                    <a:gd name="T91" fmla="*/ 72 h 84"/>
                    <a:gd name="T92" fmla="*/ 46 w 72"/>
                    <a:gd name="T93" fmla="*/ 64 h 84"/>
                    <a:gd name="T94" fmla="*/ 46 w 72"/>
                    <a:gd name="T95" fmla="*/ 44 h 84"/>
                    <a:gd name="T96" fmla="*/ 42 w 72"/>
                    <a:gd name="T97" fmla="*/ 44 h 84"/>
                    <a:gd name="T98" fmla="*/ 38 w 72"/>
                    <a:gd name="T99" fmla="*/ 44 h 84"/>
                    <a:gd name="T100" fmla="*/ 32 w 72"/>
                    <a:gd name="T101" fmla="*/ 44 h 84"/>
                    <a:gd name="T102" fmla="*/ 24 w 72"/>
                    <a:gd name="T103" fmla="*/ 46 h 84"/>
                    <a:gd name="T104" fmla="*/ 18 w 72"/>
                    <a:gd name="T105" fmla="*/ 50 h 84"/>
                    <a:gd name="T106" fmla="*/ 16 w 72"/>
                    <a:gd name="T107" fmla="*/ 54 h 84"/>
                    <a:gd name="T108" fmla="*/ 14 w 72"/>
                    <a:gd name="T109" fmla="*/ 60 h 84"/>
                    <a:gd name="T110" fmla="*/ 14 w 72"/>
                    <a:gd name="T111" fmla="*/ 66 h 84"/>
                    <a:gd name="T112" fmla="*/ 18 w 72"/>
                    <a:gd name="T113" fmla="*/ 68 h 84"/>
                    <a:gd name="T114" fmla="*/ 22 w 72"/>
                    <a:gd name="T115" fmla="*/ 72 h 84"/>
                    <a:gd name="T116" fmla="*/ 28 w 72"/>
                    <a:gd name="T117" fmla="*/ 72 h 84"/>
                    <a:gd name="T118" fmla="*/ 34 w 72"/>
                    <a:gd name="T119" fmla="*/ 72 h 84"/>
                    <a:gd name="T120" fmla="*/ 40 w 72"/>
                    <a:gd name="T121" fmla="*/ 68 h 84"/>
                    <a:gd name="T122" fmla="*/ 46 w 72"/>
                    <a:gd name="T123" fmla="*/ 6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2" h="84">
                      <a:moveTo>
                        <a:pt x="48" y="72"/>
                      </a:moveTo>
                      <a:lnTo>
                        <a:pt x="40" y="78"/>
                      </a:lnTo>
                      <a:lnTo>
                        <a:pt x="32" y="82"/>
                      </a:lnTo>
                      <a:lnTo>
                        <a:pt x="22" y="84"/>
                      </a:lnTo>
                      <a:lnTo>
                        <a:pt x="16" y="82"/>
                      </a:lnTo>
                      <a:lnTo>
                        <a:pt x="10" y="80"/>
                      </a:lnTo>
                      <a:lnTo>
                        <a:pt x="6" y="78"/>
                      </a:lnTo>
                      <a:lnTo>
                        <a:pt x="2" y="74"/>
                      </a:lnTo>
                      <a:lnTo>
                        <a:pt x="0" y="68"/>
                      </a:lnTo>
                      <a:lnTo>
                        <a:pt x="0" y="62"/>
                      </a:lnTo>
                      <a:lnTo>
                        <a:pt x="4" y="46"/>
                      </a:lnTo>
                      <a:lnTo>
                        <a:pt x="18" y="38"/>
                      </a:lnTo>
                      <a:lnTo>
                        <a:pt x="44" y="34"/>
                      </a:lnTo>
                      <a:lnTo>
                        <a:pt x="46" y="34"/>
                      </a:lnTo>
                      <a:lnTo>
                        <a:pt x="46" y="26"/>
                      </a:lnTo>
                      <a:lnTo>
                        <a:pt x="46" y="20"/>
                      </a:lnTo>
                      <a:lnTo>
                        <a:pt x="42" y="16"/>
                      </a:lnTo>
                      <a:lnTo>
                        <a:pt x="38" y="12"/>
                      </a:lnTo>
                      <a:lnTo>
                        <a:pt x="32" y="12"/>
                      </a:lnTo>
                      <a:lnTo>
                        <a:pt x="24" y="12"/>
                      </a:lnTo>
                      <a:lnTo>
                        <a:pt x="14" y="14"/>
                      </a:lnTo>
                      <a:lnTo>
                        <a:pt x="6" y="18"/>
                      </a:lnTo>
                      <a:lnTo>
                        <a:pt x="6" y="6"/>
                      </a:lnTo>
                      <a:lnTo>
                        <a:pt x="16" y="4"/>
                      </a:lnTo>
                      <a:lnTo>
                        <a:pt x="26" y="2"/>
                      </a:lnTo>
                      <a:lnTo>
                        <a:pt x="34" y="0"/>
                      </a:lnTo>
                      <a:lnTo>
                        <a:pt x="42" y="2"/>
                      </a:lnTo>
                      <a:lnTo>
                        <a:pt x="50" y="4"/>
                      </a:lnTo>
                      <a:lnTo>
                        <a:pt x="54" y="6"/>
                      </a:lnTo>
                      <a:lnTo>
                        <a:pt x="58" y="12"/>
                      </a:lnTo>
                      <a:lnTo>
                        <a:pt x="60" y="18"/>
                      </a:lnTo>
                      <a:lnTo>
                        <a:pt x="62" y="26"/>
                      </a:lnTo>
                      <a:lnTo>
                        <a:pt x="62" y="62"/>
                      </a:lnTo>
                      <a:lnTo>
                        <a:pt x="62" y="66"/>
                      </a:lnTo>
                      <a:lnTo>
                        <a:pt x="64" y="70"/>
                      </a:lnTo>
                      <a:lnTo>
                        <a:pt x="66" y="72"/>
                      </a:lnTo>
                      <a:lnTo>
                        <a:pt x="68" y="74"/>
                      </a:lnTo>
                      <a:lnTo>
                        <a:pt x="70" y="74"/>
                      </a:lnTo>
                      <a:lnTo>
                        <a:pt x="72" y="74"/>
                      </a:lnTo>
                      <a:lnTo>
                        <a:pt x="72" y="82"/>
                      </a:lnTo>
                      <a:lnTo>
                        <a:pt x="68" y="82"/>
                      </a:lnTo>
                      <a:lnTo>
                        <a:pt x="62" y="84"/>
                      </a:lnTo>
                      <a:lnTo>
                        <a:pt x="58" y="82"/>
                      </a:lnTo>
                      <a:lnTo>
                        <a:pt x="54" y="80"/>
                      </a:lnTo>
                      <a:lnTo>
                        <a:pt x="50" y="78"/>
                      </a:lnTo>
                      <a:lnTo>
                        <a:pt x="48" y="72"/>
                      </a:lnTo>
                      <a:close/>
                      <a:moveTo>
                        <a:pt x="46" y="64"/>
                      </a:moveTo>
                      <a:lnTo>
                        <a:pt x="46" y="44"/>
                      </a:lnTo>
                      <a:lnTo>
                        <a:pt x="42" y="44"/>
                      </a:lnTo>
                      <a:lnTo>
                        <a:pt x="38" y="44"/>
                      </a:lnTo>
                      <a:lnTo>
                        <a:pt x="32" y="44"/>
                      </a:lnTo>
                      <a:lnTo>
                        <a:pt x="24" y="46"/>
                      </a:lnTo>
                      <a:lnTo>
                        <a:pt x="18" y="50"/>
                      </a:lnTo>
                      <a:lnTo>
                        <a:pt x="16" y="54"/>
                      </a:lnTo>
                      <a:lnTo>
                        <a:pt x="14" y="60"/>
                      </a:lnTo>
                      <a:lnTo>
                        <a:pt x="14" y="66"/>
                      </a:lnTo>
                      <a:lnTo>
                        <a:pt x="18" y="68"/>
                      </a:lnTo>
                      <a:lnTo>
                        <a:pt x="22" y="72"/>
                      </a:lnTo>
                      <a:lnTo>
                        <a:pt x="28" y="72"/>
                      </a:lnTo>
                      <a:lnTo>
                        <a:pt x="34" y="72"/>
                      </a:lnTo>
                      <a:lnTo>
                        <a:pt x="40" y="68"/>
                      </a:lnTo>
                      <a:lnTo>
                        <a:pt x="46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14" name="Freeform 134"/>
                <p:cNvSpPr>
                  <a:spLocks/>
                </p:cNvSpPr>
                <p:nvPr/>
              </p:nvSpPr>
              <p:spPr bwMode="auto">
                <a:xfrm>
                  <a:off x="5288" y="3284"/>
                  <a:ext cx="38" cy="98"/>
                </a:xfrm>
                <a:custGeom>
                  <a:avLst/>
                  <a:gdLst>
                    <a:gd name="T0" fmla="*/ 36 w 38"/>
                    <a:gd name="T1" fmla="*/ 96 h 98"/>
                    <a:gd name="T2" fmla="*/ 32 w 38"/>
                    <a:gd name="T3" fmla="*/ 98 h 98"/>
                    <a:gd name="T4" fmla="*/ 28 w 38"/>
                    <a:gd name="T5" fmla="*/ 98 h 98"/>
                    <a:gd name="T6" fmla="*/ 20 w 38"/>
                    <a:gd name="T7" fmla="*/ 96 h 98"/>
                    <a:gd name="T8" fmla="*/ 14 w 38"/>
                    <a:gd name="T9" fmla="*/ 94 h 98"/>
                    <a:gd name="T10" fmla="*/ 12 w 38"/>
                    <a:gd name="T11" fmla="*/ 90 h 98"/>
                    <a:gd name="T12" fmla="*/ 8 w 38"/>
                    <a:gd name="T13" fmla="*/ 82 h 98"/>
                    <a:gd name="T14" fmla="*/ 8 w 38"/>
                    <a:gd name="T15" fmla="*/ 74 h 98"/>
                    <a:gd name="T16" fmla="*/ 8 w 38"/>
                    <a:gd name="T17" fmla="*/ 28 h 98"/>
                    <a:gd name="T18" fmla="*/ 0 w 38"/>
                    <a:gd name="T19" fmla="*/ 28 h 98"/>
                    <a:gd name="T20" fmla="*/ 0 w 38"/>
                    <a:gd name="T21" fmla="*/ 16 h 98"/>
                    <a:gd name="T22" fmla="*/ 8 w 38"/>
                    <a:gd name="T23" fmla="*/ 16 h 98"/>
                    <a:gd name="T24" fmla="*/ 8 w 38"/>
                    <a:gd name="T25" fmla="*/ 2 h 98"/>
                    <a:gd name="T26" fmla="*/ 22 w 38"/>
                    <a:gd name="T27" fmla="*/ 0 h 98"/>
                    <a:gd name="T28" fmla="*/ 22 w 38"/>
                    <a:gd name="T29" fmla="*/ 16 h 98"/>
                    <a:gd name="T30" fmla="*/ 38 w 38"/>
                    <a:gd name="T31" fmla="*/ 16 h 98"/>
                    <a:gd name="T32" fmla="*/ 38 w 38"/>
                    <a:gd name="T33" fmla="*/ 28 h 98"/>
                    <a:gd name="T34" fmla="*/ 22 w 38"/>
                    <a:gd name="T35" fmla="*/ 28 h 98"/>
                    <a:gd name="T36" fmla="*/ 22 w 38"/>
                    <a:gd name="T37" fmla="*/ 72 h 98"/>
                    <a:gd name="T38" fmla="*/ 22 w 38"/>
                    <a:gd name="T39" fmla="*/ 76 h 98"/>
                    <a:gd name="T40" fmla="*/ 24 w 38"/>
                    <a:gd name="T41" fmla="*/ 82 h 98"/>
                    <a:gd name="T42" fmla="*/ 24 w 38"/>
                    <a:gd name="T43" fmla="*/ 84 h 98"/>
                    <a:gd name="T44" fmla="*/ 26 w 38"/>
                    <a:gd name="T45" fmla="*/ 86 h 98"/>
                    <a:gd name="T46" fmla="*/ 30 w 38"/>
                    <a:gd name="T47" fmla="*/ 86 h 98"/>
                    <a:gd name="T48" fmla="*/ 34 w 38"/>
                    <a:gd name="T49" fmla="*/ 86 h 98"/>
                    <a:gd name="T50" fmla="*/ 36 w 38"/>
                    <a:gd name="T51" fmla="*/ 86 h 98"/>
                    <a:gd name="T52" fmla="*/ 36 w 38"/>
                    <a:gd name="T53" fmla="*/ 96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" h="98">
                      <a:moveTo>
                        <a:pt x="36" y="96"/>
                      </a:moveTo>
                      <a:lnTo>
                        <a:pt x="32" y="98"/>
                      </a:lnTo>
                      <a:lnTo>
                        <a:pt x="28" y="98"/>
                      </a:lnTo>
                      <a:lnTo>
                        <a:pt x="20" y="96"/>
                      </a:lnTo>
                      <a:lnTo>
                        <a:pt x="14" y="94"/>
                      </a:lnTo>
                      <a:lnTo>
                        <a:pt x="12" y="90"/>
                      </a:lnTo>
                      <a:lnTo>
                        <a:pt x="8" y="82"/>
                      </a:lnTo>
                      <a:lnTo>
                        <a:pt x="8" y="74"/>
                      </a:lnTo>
                      <a:lnTo>
                        <a:pt x="8" y="28"/>
                      </a:lnTo>
                      <a:lnTo>
                        <a:pt x="0" y="28"/>
                      </a:lnTo>
                      <a:lnTo>
                        <a:pt x="0" y="16"/>
                      </a:lnTo>
                      <a:lnTo>
                        <a:pt x="8" y="16"/>
                      </a:lnTo>
                      <a:lnTo>
                        <a:pt x="8" y="2"/>
                      </a:lnTo>
                      <a:lnTo>
                        <a:pt x="22" y="0"/>
                      </a:lnTo>
                      <a:lnTo>
                        <a:pt x="22" y="16"/>
                      </a:lnTo>
                      <a:lnTo>
                        <a:pt x="38" y="16"/>
                      </a:lnTo>
                      <a:lnTo>
                        <a:pt x="38" y="28"/>
                      </a:lnTo>
                      <a:lnTo>
                        <a:pt x="22" y="28"/>
                      </a:lnTo>
                      <a:lnTo>
                        <a:pt x="22" y="72"/>
                      </a:lnTo>
                      <a:lnTo>
                        <a:pt x="22" y="76"/>
                      </a:lnTo>
                      <a:lnTo>
                        <a:pt x="24" y="82"/>
                      </a:lnTo>
                      <a:lnTo>
                        <a:pt x="24" y="84"/>
                      </a:lnTo>
                      <a:lnTo>
                        <a:pt x="26" y="86"/>
                      </a:lnTo>
                      <a:lnTo>
                        <a:pt x="30" y="86"/>
                      </a:lnTo>
                      <a:lnTo>
                        <a:pt x="34" y="86"/>
                      </a:lnTo>
                      <a:lnTo>
                        <a:pt x="36" y="86"/>
                      </a:lnTo>
                      <a:lnTo>
                        <a:pt x="36" y="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15" name="Freeform 135"/>
                <p:cNvSpPr>
                  <a:spLocks noEditPoints="1"/>
                </p:cNvSpPr>
                <p:nvPr/>
              </p:nvSpPr>
              <p:spPr bwMode="auto">
                <a:xfrm>
                  <a:off x="5336" y="3272"/>
                  <a:ext cx="16" cy="108"/>
                </a:xfrm>
                <a:custGeom>
                  <a:avLst/>
                  <a:gdLst>
                    <a:gd name="T0" fmla="*/ 0 w 16"/>
                    <a:gd name="T1" fmla="*/ 108 h 108"/>
                    <a:gd name="T2" fmla="*/ 0 w 16"/>
                    <a:gd name="T3" fmla="*/ 28 h 108"/>
                    <a:gd name="T4" fmla="*/ 16 w 16"/>
                    <a:gd name="T5" fmla="*/ 28 h 108"/>
                    <a:gd name="T6" fmla="*/ 16 w 16"/>
                    <a:gd name="T7" fmla="*/ 108 h 108"/>
                    <a:gd name="T8" fmla="*/ 0 w 16"/>
                    <a:gd name="T9" fmla="*/ 108 h 108"/>
                    <a:gd name="T10" fmla="*/ 0 w 16"/>
                    <a:gd name="T11" fmla="*/ 14 h 108"/>
                    <a:gd name="T12" fmla="*/ 0 w 16"/>
                    <a:gd name="T13" fmla="*/ 0 h 108"/>
                    <a:gd name="T14" fmla="*/ 16 w 16"/>
                    <a:gd name="T15" fmla="*/ 0 h 108"/>
                    <a:gd name="T16" fmla="*/ 16 w 16"/>
                    <a:gd name="T17" fmla="*/ 14 h 108"/>
                    <a:gd name="T18" fmla="*/ 0 w 16"/>
                    <a:gd name="T19" fmla="*/ 14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108">
                      <a:moveTo>
                        <a:pt x="0" y="108"/>
                      </a:moveTo>
                      <a:lnTo>
                        <a:pt x="0" y="28"/>
                      </a:lnTo>
                      <a:lnTo>
                        <a:pt x="16" y="28"/>
                      </a:lnTo>
                      <a:lnTo>
                        <a:pt x="16" y="108"/>
                      </a:lnTo>
                      <a:lnTo>
                        <a:pt x="0" y="108"/>
                      </a:lnTo>
                      <a:close/>
                      <a:moveTo>
                        <a:pt x="0" y="14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14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16" name="Freeform 136"/>
                <p:cNvSpPr>
                  <a:spLocks noEditPoints="1"/>
                </p:cNvSpPr>
                <p:nvPr/>
              </p:nvSpPr>
              <p:spPr bwMode="auto">
                <a:xfrm>
                  <a:off x="5366" y="3298"/>
                  <a:ext cx="70" cy="84"/>
                </a:xfrm>
                <a:custGeom>
                  <a:avLst/>
                  <a:gdLst>
                    <a:gd name="T0" fmla="*/ 36 w 70"/>
                    <a:gd name="T1" fmla="*/ 0 h 84"/>
                    <a:gd name="T2" fmla="*/ 46 w 70"/>
                    <a:gd name="T3" fmla="*/ 2 h 84"/>
                    <a:gd name="T4" fmla="*/ 54 w 70"/>
                    <a:gd name="T5" fmla="*/ 6 h 84"/>
                    <a:gd name="T6" fmla="*/ 62 w 70"/>
                    <a:gd name="T7" fmla="*/ 12 h 84"/>
                    <a:gd name="T8" fmla="*/ 66 w 70"/>
                    <a:gd name="T9" fmla="*/ 20 h 84"/>
                    <a:gd name="T10" fmla="*/ 70 w 70"/>
                    <a:gd name="T11" fmla="*/ 30 h 84"/>
                    <a:gd name="T12" fmla="*/ 70 w 70"/>
                    <a:gd name="T13" fmla="*/ 42 h 84"/>
                    <a:gd name="T14" fmla="*/ 70 w 70"/>
                    <a:gd name="T15" fmla="*/ 52 h 84"/>
                    <a:gd name="T16" fmla="*/ 68 w 70"/>
                    <a:gd name="T17" fmla="*/ 60 h 84"/>
                    <a:gd name="T18" fmla="*/ 66 w 70"/>
                    <a:gd name="T19" fmla="*/ 66 h 84"/>
                    <a:gd name="T20" fmla="*/ 62 w 70"/>
                    <a:gd name="T21" fmla="*/ 72 h 84"/>
                    <a:gd name="T22" fmla="*/ 56 w 70"/>
                    <a:gd name="T23" fmla="*/ 78 h 84"/>
                    <a:gd name="T24" fmla="*/ 50 w 70"/>
                    <a:gd name="T25" fmla="*/ 80 h 84"/>
                    <a:gd name="T26" fmla="*/ 42 w 70"/>
                    <a:gd name="T27" fmla="*/ 82 h 84"/>
                    <a:gd name="T28" fmla="*/ 34 w 70"/>
                    <a:gd name="T29" fmla="*/ 84 h 84"/>
                    <a:gd name="T30" fmla="*/ 26 w 70"/>
                    <a:gd name="T31" fmla="*/ 82 h 84"/>
                    <a:gd name="T32" fmla="*/ 18 w 70"/>
                    <a:gd name="T33" fmla="*/ 80 h 84"/>
                    <a:gd name="T34" fmla="*/ 12 w 70"/>
                    <a:gd name="T35" fmla="*/ 74 h 84"/>
                    <a:gd name="T36" fmla="*/ 2 w 70"/>
                    <a:gd name="T37" fmla="*/ 60 h 84"/>
                    <a:gd name="T38" fmla="*/ 0 w 70"/>
                    <a:gd name="T39" fmla="*/ 42 h 84"/>
                    <a:gd name="T40" fmla="*/ 0 w 70"/>
                    <a:gd name="T41" fmla="*/ 34 h 84"/>
                    <a:gd name="T42" fmla="*/ 2 w 70"/>
                    <a:gd name="T43" fmla="*/ 24 h 84"/>
                    <a:gd name="T44" fmla="*/ 6 w 70"/>
                    <a:gd name="T45" fmla="*/ 18 h 84"/>
                    <a:gd name="T46" fmla="*/ 10 w 70"/>
                    <a:gd name="T47" fmla="*/ 12 h 84"/>
                    <a:gd name="T48" fmla="*/ 14 w 70"/>
                    <a:gd name="T49" fmla="*/ 6 h 84"/>
                    <a:gd name="T50" fmla="*/ 20 w 70"/>
                    <a:gd name="T51" fmla="*/ 4 h 84"/>
                    <a:gd name="T52" fmla="*/ 28 w 70"/>
                    <a:gd name="T53" fmla="*/ 2 h 84"/>
                    <a:gd name="T54" fmla="*/ 36 w 70"/>
                    <a:gd name="T55" fmla="*/ 0 h 84"/>
                    <a:gd name="T56" fmla="*/ 36 w 70"/>
                    <a:gd name="T57" fmla="*/ 12 h 84"/>
                    <a:gd name="T58" fmla="*/ 30 w 70"/>
                    <a:gd name="T59" fmla="*/ 12 h 84"/>
                    <a:gd name="T60" fmla="*/ 24 w 70"/>
                    <a:gd name="T61" fmla="*/ 14 h 84"/>
                    <a:gd name="T62" fmla="*/ 20 w 70"/>
                    <a:gd name="T63" fmla="*/ 20 h 84"/>
                    <a:gd name="T64" fmla="*/ 18 w 70"/>
                    <a:gd name="T65" fmla="*/ 26 h 84"/>
                    <a:gd name="T66" fmla="*/ 16 w 70"/>
                    <a:gd name="T67" fmla="*/ 32 h 84"/>
                    <a:gd name="T68" fmla="*/ 16 w 70"/>
                    <a:gd name="T69" fmla="*/ 42 h 84"/>
                    <a:gd name="T70" fmla="*/ 16 w 70"/>
                    <a:gd name="T71" fmla="*/ 52 h 84"/>
                    <a:gd name="T72" fmla="*/ 18 w 70"/>
                    <a:gd name="T73" fmla="*/ 60 h 84"/>
                    <a:gd name="T74" fmla="*/ 20 w 70"/>
                    <a:gd name="T75" fmla="*/ 66 h 84"/>
                    <a:gd name="T76" fmla="*/ 24 w 70"/>
                    <a:gd name="T77" fmla="*/ 70 h 84"/>
                    <a:gd name="T78" fmla="*/ 30 w 70"/>
                    <a:gd name="T79" fmla="*/ 72 h 84"/>
                    <a:gd name="T80" fmla="*/ 36 w 70"/>
                    <a:gd name="T81" fmla="*/ 72 h 84"/>
                    <a:gd name="T82" fmla="*/ 42 w 70"/>
                    <a:gd name="T83" fmla="*/ 72 h 84"/>
                    <a:gd name="T84" fmla="*/ 46 w 70"/>
                    <a:gd name="T85" fmla="*/ 70 h 84"/>
                    <a:gd name="T86" fmla="*/ 50 w 70"/>
                    <a:gd name="T87" fmla="*/ 66 h 84"/>
                    <a:gd name="T88" fmla="*/ 52 w 70"/>
                    <a:gd name="T89" fmla="*/ 60 h 84"/>
                    <a:gd name="T90" fmla="*/ 54 w 70"/>
                    <a:gd name="T91" fmla="*/ 52 h 84"/>
                    <a:gd name="T92" fmla="*/ 56 w 70"/>
                    <a:gd name="T93" fmla="*/ 42 h 84"/>
                    <a:gd name="T94" fmla="*/ 54 w 70"/>
                    <a:gd name="T95" fmla="*/ 32 h 84"/>
                    <a:gd name="T96" fmla="*/ 52 w 70"/>
                    <a:gd name="T97" fmla="*/ 24 h 84"/>
                    <a:gd name="T98" fmla="*/ 50 w 70"/>
                    <a:gd name="T99" fmla="*/ 20 h 84"/>
                    <a:gd name="T100" fmla="*/ 46 w 70"/>
                    <a:gd name="T101" fmla="*/ 14 h 84"/>
                    <a:gd name="T102" fmla="*/ 42 w 70"/>
                    <a:gd name="T103" fmla="*/ 12 h 84"/>
                    <a:gd name="T104" fmla="*/ 36 w 70"/>
                    <a:gd name="T105" fmla="*/ 12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70" h="84">
                      <a:moveTo>
                        <a:pt x="36" y="0"/>
                      </a:moveTo>
                      <a:lnTo>
                        <a:pt x="46" y="2"/>
                      </a:lnTo>
                      <a:lnTo>
                        <a:pt x="54" y="6"/>
                      </a:lnTo>
                      <a:lnTo>
                        <a:pt x="62" y="12"/>
                      </a:lnTo>
                      <a:lnTo>
                        <a:pt x="66" y="20"/>
                      </a:lnTo>
                      <a:lnTo>
                        <a:pt x="70" y="30"/>
                      </a:lnTo>
                      <a:lnTo>
                        <a:pt x="70" y="42"/>
                      </a:lnTo>
                      <a:lnTo>
                        <a:pt x="70" y="52"/>
                      </a:lnTo>
                      <a:lnTo>
                        <a:pt x="68" y="60"/>
                      </a:lnTo>
                      <a:lnTo>
                        <a:pt x="66" y="66"/>
                      </a:lnTo>
                      <a:lnTo>
                        <a:pt x="62" y="72"/>
                      </a:lnTo>
                      <a:lnTo>
                        <a:pt x="56" y="78"/>
                      </a:lnTo>
                      <a:lnTo>
                        <a:pt x="50" y="80"/>
                      </a:lnTo>
                      <a:lnTo>
                        <a:pt x="42" y="82"/>
                      </a:lnTo>
                      <a:lnTo>
                        <a:pt x="34" y="84"/>
                      </a:lnTo>
                      <a:lnTo>
                        <a:pt x="26" y="82"/>
                      </a:lnTo>
                      <a:lnTo>
                        <a:pt x="18" y="80"/>
                      </a:lnTo>
                      <a:lnTo>
                        <a:pt x="12" y="74"/>
                      </a:lnTo>
                      <a:lnTo>
                        <a:pt x="2" y="60"/>
                      </a:lnTo>
                      <a:lnTo>
                        <a:pt x="0" y="42"/>
                      </a:lnTo>
                      <a:lnTo>
                        <a:pt x="0" y="34"/>
                      </a:lnTo>
                      <a:lnTo>
                        <a:pt x="2" y="24"/>
                      </a:lnTo>
                      <a:lnTo>
                        <a:pt x="6" y="18"/>
                      </a:lnTo>
                      <a:lnTo>
                        <a:pt x="10" y="12"/>
                      </a:lnTo>
                      <a:lnTo>
                        <a:pt x="14" y="6"/>
                      </a:lnTo>
                      <a:lnTo>
                        <a:pt x="20" y="4"/>
                      </a:lnTo>
                      <a:lnTo>
                        <a:pt x="28" y="2"/>
                      </a:lnTo>
                      <a:lnTo>
                        <a:pt x="36" y="0"/>
                      </a:lnTo>
                      <a:close/>
                      <a:moveTo>
                        <a:pt x="36" y="12"/>
                      </a:moveTo>
                      <a:lnTo>
                        <a:pt x="30" y="12"/>
                      </a:lnTo>
                      <a:lnTo>
                        <a:pt x="24" y="14"/>
                      </a:lnTo>
                      <a:lnTo>
                        <a:pt x="20" y="20"/>
                      </a:lnTo>
                      <a:lnTo>
                        <a:pt x="18" y="26"/>
                      </a:lnTo>
                      <a:lnTo>
                        <a:pt x="16" y="32"/>
                      </a:lnTo>
                      <a:lnTo>
                        <a:pt x="16" y="42"/>
                      </a:lnTo>
                      <a:lnTo>
                        <a:pt x="16" y="52"/>
                      </a:lnTo>
                      <a:lnTo>
                        <a:pt x="18" y="60"/>
                      </a:lnTo>
                      <a:lnTo>
                        <a:pt x="20" y="66"/>
                      </a:lnTo>
                      <a:lnTo>
                        <a:pt x="24" y="70"/>
                      </a:lnTo>
                      <a:lnTo>
                        <a:pt x="30" y="72"/>
                      </a:lnTo>
                      <a:lnTo>
                        <a:pt x="36" y="72"/>
                      </a:lnTo>
                      <a:lnTo>
                        <a:pt x="42" y="72"/>
                      </a:lnTo>
                      <a:lnTo>
                        <a:pt x="46" y="70"/>
                      </a:lnTo>
                      <a:lnTo>
                        <a:pt x="50" y="66"/>
                      </a:lnTo>
                      <a:lnTo>
                        <a:pt x="52" y="60"/>
                      </a:lnTo>
                      <a:lnTo>
                        <a:pt x="54" y="52"/>
                      </a:lnTo>
                      <a:lnTo>
                        <a:pt x="56" y="42"/>
                      </a:lnTo>
                      <a:lnTo>
                        <a:pt x="54" y="32"/>
                      </a:lnTo>
                      <a:lnTo>
                        <a:pt x="52" y="24"/>
                      </a:lnTo>
                      <a:lnTo>
                        <a:pt x="50" y="20"/>
                      </a:lnTo>
                      <a:lnTo>
                        <a:pt x="46" y="14"/>
                      </a:lnTo>
                      <a:lnTo>
                        <a:pt x="42" y="12"/>
                      </a:lnTo>
                      <a:lnTo>
                        <a:pt x="36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17" name="Freeform 137"/>
                <p:cNvSpPr>
                  <a:spLocks/>
                </p:cNvSpPr>
                <p:nvPr/>
              </p:nvSpPr>
              <p:spPr bwMode="auto">
                <a:xfrm>
                  <a:off x="5456" y="3298"/>
                  <a:ext cx="62" cy="82"/>
                </a:xfrm>
                <a:custGeom>
                  <a:avLst/>
                  <a:gdLst>
                    <a:gd name="T0" fmla="*/ 0 w 62"/>
                    <a:gd name="T1" fmla="*/ 82 h 82"/>
                    <a:gd name="T2" fmla="*/ 0 w 62"/>
                    <a:gd name="T3" fmla="*/ 2 h 82"/>
                    <a:gd name="T4" fmla="*/ 14 w 62"/>
                    <a:gd name="T5" fmla="*/ 2 h 82"/>
                    <a:gd name="T6" fmla="*/ 14 w 62"/>
                    <a:gd name="T7" fmla="*/ 18 h 82"/>
                    <a:gd name="T8" fmla="*/ 20 w 62"/>
                    <a:gd name="T9" fmla="*/ 10 h 82"/>
                    <a:gd name="T10" fmla="*/ 24 w 62"/>
                    <a:gd name="T11" fmla="*/ 6 h 82"/>
                    <a:gd name="T12" fmla="*/ 32 w 62"/>
                    <a:gd name="T13" fmla="*/ 2 h 82"/>
                    <a:gd name="T14" fmla="*/ 42 w 62"/>
                    <a:gd name="T15" fmla="*/ 0 h 82"/>
                    <a:gd name="T16" fmla="*/ 48 w 62"/>
                    <a:gd name="T17" fmla="*/ 2 h 82"/>
                    <a:gd name="T18" fmla="*/ 54 w 62"/>
                    <a:gd name="T19" fmla="*/ 4 h 82"/>
                    <a:gd name="T20" fmla="*/ 58 w 62"/>
                    <a:gd name="T21" fmla="*/ 10 h 82"/>
                    <a:gd name="T22" fmla="*/ 60 w 62"/>
                    <a:gd name="T23" fmla="*/ 16 h 82"/>
                    <a:gd name="T24" fmla="*/ 62 w 62"/>
                    <a:gd name="T25" fmla="*/ 24 h 82"/>
                    <a:gd name="T26" fmla="*/ 62 w 62"/>
                    <a:gd name="T27" fmla="*/ 82 h 82"/>
                    <a:gd name="T28" fmla="*/ 46 w 62"/>
                    <a:gd name="T29" fmla="*/ 82 h 82"/>
                    <a:gd name="T30" fmla="*/ 46 w 62"/>
                    <a:gd name="T31" fmla="*/ 30 h 82"/>
                    <a:gd name="T32" fmla="*/ 46 w 62"/>
                    <a:gd name="T33" fmla="*/ 24 h 82"/>
                    <a:gd name="T34" fmla="*/ 46 w 62"/>
                    <a:gd name="T35" fmla="*/ 20 h 82"/>
                    <a:gd name="T36" fmla="*/ 44 w 62"/>
                    <a:gd name="T37" fmla="*/ 16 h 82"/>
                    <a:gd name="T38" fmla="*/ 42 w 62"/>
                    <a:gd name="T39" fmla="*/ 14 h 82"/>
                    <a:gd name="T40" fmla="*/ 38 w 62"/>
                    <a:gd name="T41" fmla="*/ 14 h 82"/>
                    <a:gd name="T42" fmla="*/ 32 w 62"/>
                    <a:gd name="T43" fmla="*/ 14 h 82"/>
                    <a:gd name="T44" fmla="*/ 26 w 62"/>
                    <a:gd name="T45" fmla="*/ 18 h 82"/>
                    <a:gd name="T46" fmla="*/ 20 w 62"/>
                    <a:gd name="T47" fmla="*/ 22 h 82"/>
                    <a:gd name="T48" fmla="*/ 14 w 62"/>
                    <a:gd name="T49" fmla="*/ 30 h 82"/>
                    <a:gd name="T50" fmla="*/ 14 w 62"/>
                    <a:gd name="T51" fmla="*/ 82 h 82"/>
                    <a:gd name="T52" fmla="*/ 0 w 62"/>
                    <a:gd name="T53" fmla="*/ 82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2" h="82">
                      <a:moveTo>
                        <a:pt x="0" y="82"/>
                      </a:moveTo>
                      <a:lnTo>
                        <a:pt x="0" y="2"/>
                      </a:lnTo>
                      <a:lnTo>
                        <a:pt x="14" y="2"/>
                      </a:lnTo>
                      <a:lnTo>
                        <a:pt x="14" y="18"/>
                      </a:lnTo>
                      <a:lnTo>
                        <a:pt x="20" y="10"/>
                      </a:lnTo>
                      <a:lnTo>
                        <a:pt x="24" y="6"/>
                      </a:lnTo>
                      <a:lnTo>
                        <a:pt x="32" y="2"/>
                      </a:lnTo>
                      <a:lnTo>
                        <a:pt x="42" y="0"/>
                      </a:lnTo>
                      <a:lnTo>
                        <a:pt x="48" y="2"/>
                      </a:lnTo>
                      <a:lnTo>
                        <a:pt x="54" y="4"/>
                      </a:lnTo>
                      <a:lnTo>
                        <a:pt x="58" y="10"/>
                      </a:lnTo>
                      <a:lnTo>
                        <a:pt x="60" y="16"/>
                      </a:lnTo>
                      <a:lnTo>
                        <a:pt x="62" y="24"/>
                      </a:lnTo>
                      <a:lnTo>
                        <a:pt x="62" y="82"/>
                      </a:lnTo>
                      <a:lnTo>
                        <a:pt x="46" y="82"/>
                      </a:lnTo>
                      <a:lnTo>
                        <a:pt x="46" y="30"/>
                      </a:lnTo>
                      <a:lnTo>
                        <a:pt x="46" y="24"/>
                      </a:lnTo>
                      <a:lnTo>
                        <a:pt x="46" y="20"/>
                      </a:lnTo>
                      <a:lnTo>
                        <a:pt x="44" y="16"/>
                      </a:lnTo>
                      <a:lnTo>
                        <a:pt x="42" y="14"/>
                      </a:lnTo>
                      <a:lnTo>
                        <a:pt x="38" y="14"/>
                      </a:lnTo>
                      <a:lnTo>
                        <a:pt x="32" y="14"/>
                      </a:lnTo>
                      <a:lnTo>
                        <a:pt x="26" y="18"/>
                      </a:lnTo>
                      <a:lnTo>
                        <a:pt x="20" y="22"/>
                      </a:lnTo>
                      <a:lnTo>
                        <a:pt x="14" y="30"/>
                      </a:lnTo>
                      <a:lnTo>
                        <a:pt x="14" y="82"/>
                      </a:lnTo>
                      <a:lnTo>
                        <a:pt x="0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18" name="Rectangle 138"/>
                <p:cNvSpPr>
                  <a:spLocks noChangeArrowheads="1"/>
                </p:cNvSpPr>
                <p:nvPr/>
              </p:nvSpPr>
              <p:spPr bwMode="auto">
                <a:xfrm>
                  <a:off x="732" y="2762"/>
                  <a:ext cx="424" cy="246"/>
                </a:xfrm>
                <a:prstGeom prst="rect">
                  <a:avLst/>
                </a:prstGeom>
                <a:solidFill>
                  <a:srgbClr val="9999FF"/>
                </a:solidFill>
                <a:ln w="0">
                  <a:solidFill>
                    <a:srgbClr val="9999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19" name="Freeform 139"/>
                <p:cNvSpPr>
                  <a:spLocks/>
                </p:cNvSpPr>
                <p:nvPr/>
              </p:nvSpPr>
              <p:spPr bwMode="auto">
                <a:xfrm>
                  <a:off x="726" y="3002"/>
                  <a:ext cx="220" cy="12"/>
                </a:xfrm>
                <a:custGeom>
                  <a:avLst/>
                  <a:gdLst>
                    <a:gd name="T0" fmla="*/ 220 w 220"/>
                    <a:gd name="T1" fmla="*/ 12 h 12"/>
                    <a:gd name="T2" fmla="*/ 6 w 220"/>
                    <a:gd name="T3" fmla="*/ 12 h 12"/>
                    <a:gd name="T4" fmla="*/ 4 w 220"/>
                    <a:gd name="T5" fmla="*/ 12 h 12"/>
                    <a:gd name="T6" fmla="*/ 2 w 220"/>
                    <a:gd name="T7" fmla="*/ 12 h 12"/>
                    <a:gd name="T8" fmla="*/ 2 w 220"/>
                    <a:gd name="T9" fmla="*/ 10 h 12"/>
                    <a:gd name="T10" fmla="*/ 0 w 220"/>
                    <a:gd name="T11" fmla="*/ 10 h 12"/>
                    <a:gd name="T12" fmla="*/ 0 w 220"/>
                    <a:gd name="T13" fmla="*/ 8 h 12"/>
                    <a:gd name="T14" fmla="*/ 0 w 220"/>
                    <a:gd name="T15" fmla="*/ 6 h 12"/>
                    <a:gd name="T16" fmla="*/ 6 w 220"/>
                    <a:gd name="T17" fmla="*/ 6 h 12"/>
                    <a:gd name="T18" fmla="*/ 6 w 220"/>
                    <a:gd name="T19" fmla="*/ 0 h 12"/>
                    <a:gd name="T20" fmla="*/ 220 w 220"/>
                    <a:gd name="T21" fmla="*/ 0 h 12"/>
                    <a:gd name="T22" fmla="*/ 220 w 220"/>
                    <a:gd name="T23" fmla="*/ 6 h 12"/>
                    <a:gd name="T24" fmla="*/ 220 w 220"/>
                    <a:gd name="T2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20" h="12">
                      <a:moveTo>
                        <a:pt x="220" y="12"/>
                      </a:move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6" y="6"/>
                      </a:lnTo>
                      <a:lnTo>
                        <a:pt x="6" y="0"/>
                      </a:lnTo>
                      <a:lnTo>
                        <a:pt x="220" y="0"/>
                      </a:lnTo>
                      <a:lnTo>
                        <a:pt x="220" y="6"/>
                      </a:lnTo>
                      <a:lnTo>
                        <a:pt x="22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20" name="Freeform 140"/>
                <p:cNvSpPr>
                  <a:spLocks/>
                </p:cNvSpPr>
                <p:nvPr/>
              </p:nvSpPr>
              <p:spPr bwMode="auto">
                <a:xfrm>
                  <a:off x="726" y="2756"/>
                  <a:ext cx="12" cy="252"/>
                </a:xfrm>
                <a:custGeom>
                  <a:avLst/>
                  <a:gdLst>
                    <a:gd name="T0" fmla="*/ 0 w 12"/>
                    <a:gd name="T1" fmla="*/ 252 h 252"/>
                    <a:gd name="T2" fmla="*/ 0 w 12"/>
                    <a:gd name="T3" fmla="*/ 6 h 252"/>
                    <a:gd name="T4" fmla="*/ 0 w 12"/>
                    <a:gd name="T5" fmla="*/ 4 h 252"/>
                    <a:gd name="T6" fmla="*/ 2 w 12"/>
                    <a:gd name="T7" fmla="*/ 2 h 252"/>
                    <a:gd name="T8" fmla="*/ 4 w 12"/>
                    <a:gd name="T9" fmla="*/ 2 h 252"/>
                    <a:gd name="T10" fmla="*/ 4 w 12"/>
                    <a:gd name="T11" fmla="*/ 0 h 252"/>
                    <a:gd name="T12" fmla="*/ 6 w 12"/>
                    <a:gd name="T13" fmla="*/ 0 h 252"/>
                    <a:gd name="T14" fmla="*/ 6 w 12"/>
                    <a:gd name="T15" fmla="*/ 6 h 252"/>
                    <a:gd name="T16" fmla="*/ 12 w 12"/>
                    <a:gd name="T17" fmla="*/ 6 h 252"/>
                    <a:gd name="T18" fmla="*/ 12 w 12"/>
                    <a:gd name="T19" fmla="*/ 252 h 252"/>
                    <a:gd name="T20" fmla="*/ 6 w 12"/>
                    <a:gd name="T21" fmla="*/ 252 h 252"/>
                    <a:gd name="T22" fmla="*/ 0 w 12"/>
                    <a:gd name="T23" fmla="*/ 252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" h="252">
                      <a:moveTo>
                        <a:pt x="0" y="252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6"/>
                      </a:lnTo>
                      <a:lnTo>
                        <a:pt x="12" y="6"/>
                      </a:lnTo>
                      <a:lnTo>
                        <a:pt x="12" y="252"/>
                      </a:lnTo>
                      <a:lnTo>
                        <a:pt x="6" y="252"/>
                      </a:lnTo>
                      <a:lnTo>
                        <a:pt x="0" y="2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21" name="Freeform 141"/>
                <p:cNvSpPr>
                  <a:spLocks/>
                </p:cNvSpPr>
                <p:nvPr/>
              </p:nvSpPr>
              <p:spPr bwMode="auto">
                <a:xfrm>
                  <a:off x="732" y="2756"/>
                  <a:ext cx="430" cy="12"/>
                </a:xfrm>
                <a:custGeom>
                  <a:avLst/>
                  <a:gdLst>
                    <a:gd name="T0" fmla="*/ 0 w 430"/>
                    <a:gd name="T1" fmla="*/ 0 h 12"/>
                    <a:gd name="T2" fmla="*/ 424 w 430"/>
                    <a:gd name="T3" fmla="*/ 0 h 12"/>
                    <a:gd name="T4" fmla="*/ 426 w 430"/>
                    <a:gd name="T5" fmla="*/ 0 h 12"/>
                    <a:gd name="T6" fmla="*/ 428 w 430"/>
                    <a:gd name="T7" fmla="*/ 2 h 12"/>
                    <a:gd name="T8" fmla="*/ 430 w 430"/>
                    <a:gd name="T9" fmla="*/ 2 h 12"/>
                    <a:gd name="T10" fmla="*/ 430 w 430"/>
                    <a:gd name="T11" fmla="*/ 4 h 12"/>
                    <a:gd name="T12" fmla="*/ 430 w 430"/>
                    <a:gd name="T13" fmla="*/ 6 h 12"/>
                    <a:gd name="T14" fmla="*/ 424 w 430"/>
                    <a:gd name="T15" fmla="*/ 6 h 12"/>
                    <a:gd name="T16" fmla="*/ 424 w 430"/>
                    <a:gd name="T17" fmla="*/ 12 h 12"/>
                    <a:gd name="T18" fmla="*/ 0 w 430"/>
                    <a:gd name="T19" fmla="*/ 12 h 12"/>
                    <a:gd name="T20" fmla="*/ 0 w 430"/>
                    <a:gd name="T21" fmla="*/ 6 h 12"/>
                    <a:gd name="T22" fmla="*/ 0 w 430"/>
                    <a:gd name="T2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0" h="12">
                      <a:moveTo>
                        <a:pt x="0" y="0"/>
                      </a:moveTo>
                      <a:lnTo>
                        <a:pt x="424" y="0"/>
                      </a:lnTo>
                      <a:lnTo>
                        <a:pt x="426" y="0"/>
                      </a:lnTo>
                      <a:lnTo>
                        <a:pt x="428" y="2"/>
                      </a:lnTo>
                      <a:lnTo>
                        <a:pt x="430" y="2"/>
                      </a:lnTo>
                      <a:lnTo>
                        <a:pt x="430" y="4"/>
                      </a:lnTo>
                      <a:lnTo>
                        <a:pt x="430" y="6"/>
                      </a:lnTo>
                      <a:lnTo>
                        <a:pt x="424" y="6"/>
                      </a:lnTo>
                      <a:lnTo>
                        <a:pt x="424" y="12"/>
                      </a:lnTo>
                      <a:lnTo>
                        <a:pt x="0" y="12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22" name="Freeform 142"/>
                <p:cNvSpPr>
                  <a:spLocks/>
                </p:cNvSpPr>
                <p:nvPr/>
              </p:nvSpPr>
              <p:spPr bwMode="auto">
                <a:xfrm>
                  <a:off x="1152" y="2762"/>
                  <a:ext cx="10" cy="252"/>
                </a:xfrm>
                <a:custGeom>
                  <a:avLst/>
                  <a:gdLst>
                    <a:gd name="T0" fmla="*/ 10 w 10"/>
                    <a:gd name="T1" fmla="*/ 0 h 252"/>
                    <a:gd name="T2" fmla="*/ 10 w 10"/>
                    <a:gd name="T3" fmla="*/ 246 h 252"/>
                    <a:gd name="T4" fmla="*/ 10 w 10"/>
                    <a:gd name="T5" fmla="*/ 248 h 252"/>
                    <a:gd name="T6" fmla="*/ 10 w 10"/>
                    <a:gd name="T7" fmla="*/ 250 h 252"/>
                    <a:gd name="T8" fmla="*/ 10 w 10"/>
                    <a:gd name="T9" fmla="*/ 252 h 252"/>
                    <a:gd name="T10" fmla="*/ 8 w 10"/>
                    <a:gd name="T11" fmla="*/ 252 h 252"/>
                    <a:gd name="T12" fmla="*/ 6 w 10"/>
                    <a:gd name="T13" fmla="*/ 252 h 252"/>
                    <a:gd name="T14" fmla="*/ 4 w 10"/>
                    <a:gd name="T15" fmla="*/ 252 h 252"/>
                    <a:gd name="T16" fmla="*/ 4 w 10"/>
                    <a:gd name="T17" fmla="*/ 246 h 252"/>
                    <a:gd name="T18" fmla="*/ 0 w 10"/>
                    <a:gd name="T19" fmla="*/ 246 h 252"/>
                    <a:gd name="T20" fmla="*/ 0 w 10"/>
                    <a:gd name="T21" fmla="*/ 0 h 252"/>
                    <a:gd name="T22" fmla="*/ 4 w 10"/>
                    <a:gd name="T23" fmla="*/ 0 h 252"/>
                    <a:gd name="T24" fmla="*/ 10 w 10"/>
                    <a:gd name="T25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" h="252">
                      <a:moveTo>
                        <a:pt x="10" y="0"/>
                      </a:moveTo>
                      <a:lnTo>
                        <a:pt x="10" y="246"/>
                      </a:lnTo>
                      <a:lnTo>
                        <a:pt x="10" y="248"/>
                      </a:lnTo>
                      <a:lnTo>
                        <a:pt x="10" y="250"/>
                      </a:lnTo>
                      <a:lnTo>
                        <a:pt x="10" y="252"/>
                      </a:lnTo>
                      <a:lnTo>
                        <a:pt x="8" y="252"/>
                      </a:lnTo>
                      <a:lnTo>
                        <a:pt x="6" y="252"/>
                      </a:lnTo>
                      <a:lnTo>
                        <a:pt x="4" y="252"/>
                      </a:lnTo>
                      <a:lnTo>
                        <a:pt x="4" y="246"/>
                      </a:lnTo>
                      <a:lnTo>
                        <a:pt x="0" y="246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23" name="Freeform 143"/>
                <p:cNvSpPr>
                  <a:spLocks/>
                </p:cNvSpPr>
                <p:nvPr/>
              </p:nvSpPr>
              <p:spPr bwMode="auto">
                <a:xfrm>
                  <a:off x="946" y="3002"/>
                  <a:ext cx="210" cy="12"/>
                </a:xfrm>
                <a:custGeom>
                  <a:avLst/>
                  <a:gdLst>
                    <a:gd name="T0" fmla="*/ 210 w 210"/>
                    <a:gd name="T1" fmla="*/ 6 h 12"/>
                    <a:gd name="T2" fmla="*/ 210 w 210"/>
                    <a:gd name="T3" fmla="*/ 12 h 12"/>
                    <a:gd name="T4" fmla="*/ 0 w 210"/>
                    <a:gd name="T5" fmla="*/ 12 h 12"/>
                    <a:gd name="T6" fmla="*/ 0 w 210"/>
                    <a:gd name="T7" fmla="*/ 6 h 12"/>
                    <a:gd name="T8" fmla="*/ 0 w 210"/>
                    <a:gd name="T9" fmla="*/ 0 h 12"/>
                    <a:gd name="T10" fmla="*/ 210 w 210"/>
                    <a:gd name="T11" fmla="*/ 0 h 12"/>
                    <a:gd name="T12" fmla="*/ 210 w 210"/>
                    <a:gd name="T13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0" h="12">
                      <a:moveTo>
                        <a:pt x="210" y="6"/>
                      </a:moveTo>
                      <a:lnTo>
                        <a:pt x="210" y="12"/>
                      </a:lnTo>
                      <a:lnTo>
                        <a:pt x="0" y="12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210" y="0"/>
                      </a:lnTo>
                      <a:lnTo>
                        <a:pt x="21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24" name="Rectangle 144"/>
                <p:cNvSpPr>
                  <a:spLocks noChangeArrowheads="1"/>
                </p:cNvSpPr>
                <p:nvPr/>
              </p:nvSpPr>
              <p:spPr bwMode="auto">
                <a:xfrm>
                  <a:off x="1584" y="2888"/>
                  <a:ext cx="424" cy="120"/>
                </a:xfrm>
                <a:prstGeom prst="rect">
                  <a:avLst/>
                </a:prstGeom>
                <a:solidFill>
                  <a:srgbClr val="9999FF"/>
                </a:solidFill>
                <a:ln w="0">
                  <a:solidFill>
                    <a:srgbClr val="9999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25" name="Freeform 145"/>
                <p:cNvSpPr>
                  <a:spLocks/>
                </p:cNvSpPr>
                <p:nvPr/>
              </p:nvSpPr>
              <p:spPr bwMode="auto">
                <a:xfrm>
                  <a:off x="1578" y="3002"/>
                  <a:ext cx="216" cy="12"/>
                </a:xfrm>
                <a:custGeom>
                  <a:avLst/>
                  <a:gdLst>
                    <a:gd name="T0" fmla="*/ 216 w 216"/>
                    <a:gd name="T1" fmla="*/ 12 h 12"/>
                    <a:gd name="T2" fmla="*/ 6 w 216"/>
                    <a:gd name="T3" fmla="*/ 12 h 12"/>
                    <a:gd name="T4" fmla="*/ 4 w 216"/>
                    <a:gd name="T5" fmla="*/ 12 h 12"/>
                    <a:gd name="T6" fmla="*/ 2 w 216"/>
                    <a:gd name="T7" fmla="*/ 12 h 12"/>
                    <a:gd name="T8" fmla="*/ 0 w 216"/>
                    <a:gd name="T9" fmla="*/ 12 h 12"/>
                    <a:gd name="T10" fmla="*/ 0 w 216"/>
                    <a:gd name="T11" fmla="*/ 10 h 12"/>
                    <a:gd name="T12" fmla="*/ 0 w 216"/>
                    <a:gd name="T13" fmla="*/ 8 h 12"/>
                    <a:gd name="T14" fmla="*/ 0 w 216"/>
                    <a:gd name="T15" fmla="*/ 6 h 12"/>
                    <a:gd name="T16" fmla="*/ 6 w 216"/>
                    <a:gd name="T17" fmla="*/ 6 h 12"/>
                    <a:gd name="T18" fmla="*/ 6 w 216"/>
                    <a:gd name="T19" fmla="*/ 0 h 12"/>
                    <a:gd name="T20" fmla="*/ 216 w 216"/>
                    <a:gd name="T21" fmla="*/ 0 h 12"/>
                    <a:gd name="T22" fmla="*/ 216 w 216"/>
                    <a:gd name="T23" fmla="*/ 6 h 12"/>
                    <a:gd name="T24" fmla="*/ 216 w 216"/>
                    <a:gd name="T2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6" h="12">
                      <a:moveTo>
                        <a:pt x="216" y="12"/>
                      </a:move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6" y="6"/>
                      </a:lnTo>
                      <a:lnTo>
                        <a:pt x="6" y="0"/>
                      </a:lnTo>
                      <a:lnTo>
                        <a:pt x="216" y="0"/>
                      </a:lnTo>
                      <a:lnTo>
                        <a:pt x="216" y="6"/>
                      </a:lnTo>
                      <a:lnTo>
                        <a:pt x="216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26" name="Freeform 146"/>
                <p:cNvSpPr>
                  <a:spLocks/>
                </p:cNvSpPr>
                <p:nvPr/>
              </p:nvSpPr>
              <p:spPr bwMode="auto">
                <a:xfrm>
                  <a:off x="1578" y="2882"/>
                  <a:ext cx="10" cy="126"/>
                </a:xfrm>
                <a:custGeom>
                  <a:avLst/>
                  <a:gdLst>
                    <a:gd name="T0" fmla="*/ 0 w 10"/>
                    <a:gd name="T1" fmla="*/ 126 h 126"/>
                    <a:gd name="T2" fmla="*/ 0 w 10"/>
                    <a:gd name="T3" fmla="*/ 6 h 126"/>
                    <a:gd name="T4" fmla="*/ 0 w 10"/>
                    <a:gd name="T5" fmla="*/ 4 h 126"/>
                    <a:gd name="T6" fmla="*/ 0 w 10"/>
                    <a:gd name="T7" fmla="*/ 2 h 126"/>
                    <a:gd name="T8" fmla="*/ 2 w 10"/>
                    <a:gd name="T9" fmla="*/ 0 h 126"/>
                    <a:gd name="T10" fmla="*/ 4 w 10"/>
                    <a:gd name="T11" fmla="*/ 0 h 126"/>
                    <a:gd name="T12" fmla="*/ 6 w 10"/>
                    <a:gd name="T13" fmla="*/ 0 h 126"/>
                    <a:gd name="T14" fmla="*/ 6 w 10"/>
                    <a:gd name="T15" fmla="*/ 6 h 126"/>
                    <a:gd name="T16" fmla="*/ 10 w 10"/>
                    <a:gd name="T17" fmla="*/ 6 h 126"/>
                    <a:gd name="T18" fmla="*/ 10 w 10"/>
                    <a:gd name="T19" fmla="*/ 126 h 126"/>
                    <a:gd name="T20" fmla="*/ 6 w 10"/>
                    <a:gd name="T21" fmla="*/ 126 h 126"/>
                    <a:gd name="T22" fmla="*/ 0 w 10"/>
                    <a:gd name="T23" fmla="*/ 126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" h="126">
                      <a:moveTo>
                        <a:pt x="0" y="126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6"/>
                      </a:lnTo>
                      <a:lnTo>
                        <a:pt x="10" y="6"/>
                      </a:lnTo>
                      <a:lnTo>
                        <a:pt x="10" y="126"/>
                      </a:lnTo>
                      <a:lnTo>
                        <a:pt x="6" y="126"/>
                      </a:lnTo>
                      <a:lnTo>
                        <a:pt x="0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27" name="Freeform 147"/>
                <p:cNvSpPr>
                  <a:spLocks/>
                </p:cNvSpPr>
                <p:nvPr/>
              </p:nvSpPr>
              <p:spPr bwMode="auto">
                <a:xfrm>
                  <a:off x="1584" y="2882"/>
                  <a:ext cx="430" cy="12"/>
                </a:xfrm>
                <a:custGeom>
                  <a:avLst/>
                  <a:gdLst>
                    <a:gd name="T0" fmla="*/ 0 w 430"/>
                    <a:gd name="T1" fmla="*/ 0 h 12"/>
                    <a:gd name="T2" fmla="*/ 424 w 430"/>
                    <a:gd name="T3" fmla="*/ 0 h 12"/>
                    <a:gd name="T4" fmla="*/ 426 w 430"/>
                    <a:gd name="T5" fmla="*/ 0 h 12"/>
                    <a:gd name="T6" fmla="*/ 428 w 430"/>
                    <a:gd name="T7" fmla="*/ 0 h 12"/>
                    <a:gd name="T8" fmla="*/ 428 w 430"/>
                    <a:gd name="T9" fmla="*/ 2 h 12"/>
                    <a:gd name="T10" fmla="*/ 430 w 430"/>
                    <a:gd name="T11" fmla="*/ 2 h 12"/>
                    <a:gd name="T12" fmla="*/ 430 w 430"/>
                    <a:gd name="T13" fmla="*/ 4 h 12"/>
                    <a:gd name="T14" fmla="*/ 430 w 430"/>
                    <a:gd name="T15" fmla="*/ 6 h 12"/>
                    <a:gd name="T16" fmla="*/ 424 w 430"/>
                    <a:gd name="T17" fmla="*/ 6 h 12"/>
                    <a:gd name="T18" fmla="*/ 424 w 430"/>
                    <a:gd name="T19" fmla="*/ 12 h 12"/>
                    <a:gd name="T20" fmla="*/ 0 w 430"/>
                    <a:gd name="T21" fmla="*/ 12 h 12"/>
                    <a:gd name="T22" fmla="*/ 0 w 430"/>
                    <a:gd name="T23" fmla="*/ 6 h 12"/>
                    <a:gd name="T24" fmla="*/ 0 w 430"/>
                    <a:gd name="T2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0" h="12">
                      <a:moveTo>
                        <a:pt x="0" y="0"/>
                      </a:moveTo>
                      <a:lnTo>
                        <a:pt x="424" y="0"/>
                      </a:lnTo>
                      <a:lnTo>
                        <a:pt x="426" y="0"/>
                      </a:lnTo>
                      <a:lnTo>
                        <a:pt x="428" y="0"/>
                      </a:lnTo>
                      <a:lnTo>
                        <a:pt x="428" y="2"/>
                      </a:lnTo>
                      <a:lnTo>
                        <a:pt x="430" y="2"/>
                      </a:lnTo>
                      <a:lnTo>
                        <a:pt x="430" y="4"/>
                      </a:lnTo>
                      <a:lnTo>
                        <a:pt x="430" y="6"/>
                      </a:lnTo>
                      <a:lnTo>
                        <a:pt x="424" y="6"/>
                      </a:lnTo>
                      <a:lnTo>
                        <a:pt x="424" y="12"/>
                      </a:lnTo>
                      <a:lnTo>
                        <a:pt x="0" y="12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28" name="Freeform 148"/>
                <p:cNvSpPr>
                  <a:spLocks/>
                </p:cNvSpPr>
                <p:nvPr/>
              </p:nvSpPr>
              <p:spPr bwMode="auto">
                <a:xfrm>
                  <a:off x="2002" y="2888"/>
                  <a:ext cx="12" cy="126"/>
                </a:xfrm>
                <a:custGeom>
                  <a:avLst/>
                  <a:gdLst>
                    <a:gd name="T0" fmla="*/ 12 w 12"/>
                    <a:gd name="T1" fmla="*/ 0 h 126"/>
                    <a:gd name="T2" fmla="*/ 12 w 12"/>
                    <a:gd name="T3" fmla="*/ 120 h 126"/>
                    <a:gd name="T4" fmla="*/ 12 w 12"/>
                    <a:gd name="T5" fmla="*/ 122 h 126"/>
                    <a:gd name="T6" fmla="*/ 12 w 12"/>
                    <a:gd name="T7" fmla="*/ 124 h 126"/>
                    <a:gd name="T8" fmla="*/ 10 w 12"/>
                    <a:gd name="T9" fmla="*/ 124 h 126"/>
                    <a:gd name="T10" fmla="*/ 10 w 12"/>
                    <a:gd name="T11" fmla="*/ 126 h 126"/>
                    <a:gd name="T12" fmla="*/ 8 w 12"/>
                    <a:gd name="T13" fmla="*/ 126 h 126"/>
                    <a:gd name="T14" fmla="*/ 6 w 12"/>
                    <a:gd name="T15" fmla="*/ 126 h 126"/>
                    <a:gd name="T16" fmla="*/ 6 w 12"/>
                    <a:gd name="T17" fmla="*/ 120 h 126"/>
                    <a:gd name="T18" fmla="*/ 0 w 12"/>
                    <a:gd name="T19" fmla="*/ 120 h 126"/>
                    <a:gd name="T20" fmla="*/ 0 w 12"/>
                    <a:gd name="T21" fmla="*/ 0 h 126"/>
                    <a:gd name="T22" fmla="*/ 6 w 12"/>
                    <a:gd name="T23" fmla="*/ 0 h 126"/>
                    <a:gd name="T24" fmla="*/ 12 w 12"/>
                    <a:gd name="T25" fmla="*/ 0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26">
                      <a:moveTo>
                        <a:pt x="12" y="0"/>
                      </a:moveTo>
                      <a:lnTo>
                        <a:pt x="12" y="120"/>
                      </a:lnTo>
                      <a:lnTo>
                        <a:pt x="12" y="122"/>
                      </a:lnTo>
                      <a:lnTo>
                        <a:pt x="12" y="124"/>
                      </a:lnTo>
                      <a:lnTo>
                        <a:pt x="10" y="124"/>
                      </a:lnTo>
                      <a:lnTo>
                        <a:pt x="10" y="126"/>
                      </a:lnTo>
                      <a:lnTo>
                        <a:pt x="8" y="126"/>
                      </a:lnTo>
                      <a:lnTo>
                        <a:pt x="6" y="126"/>
                      </a:lnTo>
                      <a:lnTo>
                        <a:pt x="6" y="120"/>
                      </a:lnTo>
                      <a:lnTo>
                        <a:pt x="0" y="120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29" name="Freeform 149"/>
                <p:cNvSpPr>
                  <a:spLocks/>
                </p:cNvSpPr>
                <p:nvPr/>
              </p:nvSpPr>
              <p:spPr bwMode="auto">
                <a:xfrm>
                  <a:off x="1794" y="3002"/>
                  <a:ext cx="214" cy="12"/>
                </a:xfrm>
                <a:custGeom>
                  <a:avLst/>
                  <a:gdLst>
                    <a:gd name="T0" fmla="*/ 214 w 214"/>
                    <a:gd name="T1" fmla="*/ 6 h 12"/>
                    <a:gd name="T2" fmla="*/ 214 w 214"/>
                    <a:gd name="T3" fmla="*/ 12 h 12"/>
                    <a:gd name="T4" fmla="*/ 0 w 214"/>
                    <a:gd name="T5" fmla="*/ 12 h 12"/>
                    <a:gd name="T6" fmla="*/ 0 w 214"/>
                    <a:gd name="T7" fmla="*/ 6 h 12"/>
                    <a:gd name="T8" fmla="*/ 0 w 214"/>
                    <a:gd name="T9" fmla="*/ 0 h 12"/>
                    <a:gd name="T10" fmla="*/ 214 w 214"/>
                    <a:gd name="T11" fmla="*/ 0 h 12"/>
                    <a:gd name="T12" fmla="*/ 214 w 214"/>
                    <a:gd name="T13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4" h="12">
                      <a:moveTo>
                        <a:pt x="214" y="6"/>
                      </a:moveTo>
                      <a:lnTo>
                        <a:pt x="214" y="12"/>
                      </a:lnTo>
                      <a:lnTo>
                        <a:pt x="0" y="12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214" y="0"/>
                      </a:lnTo>
                      <a:lnTo>
                        <a:pt x="214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30" name="Rectangle 150"/>
                <p:cNvSpPr>
                  <a:spLocks noChangeArrowheads="1"/>
                </p:cNvSpPr>
                <p:nvPr/>
              </p:nvSpPr>
              <p:spPr bwMode="auto">
                <a:xfrm>
                  <a:off x="2432" y="2774"/>
                  <a:ext cx="426" cy="234"/>
                </a:xfrm>
                <a:prstGeom prst="rect">
                  <a:avLst/>
                </a:prstGeom>
                <a:solidFill>
                  <a:srgbClr val="9999FF"/>
                </a:solidFill>
                <a:ln w="0">
                  <a:solidFill>
                    <a:srgbClr val="9999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31" name="Freeform 151"/>
                <p:cNvSpPr>
                  <a:spLocks/>
                </p:cNvSpPr>
                <p:nvPr/>
              </p:nvSpPr>
              <p:spPr bwMode="auto">
                <a:xfrm>
                  <a:off x="2426" y="3002"/>
                  <a:ext cx="218" cy="12"/>
                </a:xfrm>
                <a:custGeom>
                  <a:avLst/>
                  <a:gdLst>
                    <a:gd name="T0" fmla="*/ 218 w 218"/>
                    <a:gd name="T1" fmla="*/ 12 h 12"/>
                    <a:gd name="T2" fmla="*/ 6 w 218"/>
                    <a:gd name="T3" fmla="*/ 12 h 12"/>
                    <a:gd name="T4" fmla="*/ 4 w 218"/>
                    <a:gd name="T5" fmla="*/ 12 h 12"/>
                    <a:gd name="T6" fmla="*/ 2 w 218"/>
                    <a:gd name="T7" fmla="*/ 12 h 12"/>
                    <a:gd name="T8" fmla="*/ 2 w 218"/>
                    <a:gd name="T9" fmla="*/ 10 h 12"/>
                    <a:gd name="T10" fmla="*/ 0 w 218"/>
                    <a:gd name="T11" fmla="*/ 8 h 12"/>
                    <a:gd name="T12" fmla="*/ 0 w 218"/>
                    <a:gd name="T13" fmla="*/ 6 h 12"/>
                    <a:gd name="T14" fmla="*/ 6 w 218"/>
                    <a:gd name="T15" fmla="*/ 6 h 12"/>
                    <a:gd name="T16" fmla="*/ 6 w 218"/>
                    <a:gd name="T17" fmla="*/ 0 h 12"/>
                    <a:gd name="T18" fmla="*/ 218 w 218"/>
                    <a:gd name="T19" fmla="*/ 0 h 12"/>
                    <a:gd name="T20" fmla="*/ 218 w 218"/>
                    <a:gd name="T21" fmla="*/ 6 h 12"/>
                    <a:gd name="T22" fmla="*/ 218 w 218"/>
                    <a:gd name="T23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8" h="12">
                      <a:moveTo>
                        <a:pt x="218" y="12"/>
                      </a:move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6" y="6"/>
                      </a:lnTo>
                      <a:lnTo>
                        <a:pt x="6" y="0"/>
                      </a:lnTo>
                      <a:lnTo>
                        <a:pt x="218" y="0"/>
                      </a:lnTo>
                      <a:lnTo>
                        <a:pt x="218" y="6"/>
                      </a:lnTo>
                      <a:lnTo>
                        <a:pt x="21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32" name="Freeform 152"/>
                <p:cNvSpPr>
                  <a:spLocks/>
                </p:cNvSpPr>
                <p:nvPr/>
              </p:nvSpPr>
              <p:spPr bwMode="auto">
                <a:xfrm>
                  <a:off x="2426" y="2768"/>
                  <a:ext cx="12" cy="240"/>
                </a:xfrm>
                <a:custGeom>
                  <a:avLst/>
                  <a:gdLst>
                    <a:gd name="T0" fmla="*/ 0 w 12"/>
                    <a:gd name="T1" fmla="*/ 240 h 240"/>
                    <a:gd name="T2" fmla="*/ 0 w 12"/>
                    <a:gd name="T3" fmla="*/ 6 h 240"/>
                    <a:gd name="T4" fmla="*/ 2 w 12"/>
                    <a:gd name="T5" fmla="*/ 4 h 240"/>
                    <a:gd name="T6" fmla="*/ 2 w 12"/>
                    <a:gd name="T7" fmla="*/ 2 h 240"/>
                    <a:gd name="T8" fmla="*/ 4 w 12"/>
                    <a:gd name="T9" fmla="*/ 2 h 240"/>
                    <a:gd name="T10" fmla="*/ 6 w 12"/>
                    <a:gd name="T11" fmla="*/ 0 h 240"/>
                    <a:gd name="T12" fmla="*/ 6 w 12"/>
                    <a:gd name="T13" fmla="*/ 6 h 240"/>
                    <a:gd name="T14" fmla="*/ 12 w 12"/>
                    <a:gd name="T15" fmla="*/ 6 h 240"/>
                    <a:gd name="T16" fmla="*/ 12 w 12"/>
                    <a:gd name="T17" fmla="*/ 240 h 240"/>
                    <a:gd name="T18" fmla="*/ 6 w 12"/>
                    <a:gd name="T19" fmla="*/ 240 h 240"/>
                    <a:gd name="T20" fmla="*/ 0 w 12"/>
                    <a:gd name="T21" fmla="*/ 240 h 2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" h="240">
                      <a:moveTo>
                        <a:pt x="0" y="240"/>
                      </a:move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6" y="6"/>
                      </a:lnTo>
                      <a:lnTo>
                        <a:pt x="12" y="6"/>
                      </a:lnTo>
                      <a:lnTo>
                        <a:pt x="12" y="240"/>
                      </a:lnTo>
                      <a:lnTo>
                        <a:pt x="6" y="240"/>
                      </a:lnTo>
                      <a:lnTo>
                        <a:pt x="0" y="2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33" name="Freeform 153"/>
                <p:cNvSpPr>
                  <a:spLocks/>
                </p:cNvSpPr>
                <p:nvPr/>
              </p:nvSpPr>
              <p:spPr bwMode="auto">
                <a:xfrm>
                  <a:off x="2432" y="2768"/>
                  <a:ext cx="432" cy="10"/>
                </a:xfrm>
                <a:custGeom>
                  <a:avLst/>
                  <a:gdLst>
                    <a:gd name="T0" fmla="*/ 0 w 432"/>
                    <a:gd name="T1" fmla="*/ 0 h 10"/>
                    <a:gd name="T2" fmla="*/ 426 w 432"/>
                    <a:gd name="T3" fmla="*/ 0 h 10"/>
                    <a:gd name="T4" fmla="*/ 428 w 432"/>
                    <a:gd name="T5" fmla="*/ 2 h 10"/>
                    <a:gd name="T6" fmla="*/ 430 w 432"/>
                    <a:gd name="T7" fmla="*/ 2 h 10"/>
                    <a:gd name="T8" fmla="*/ 430 w 432"/>
                    <a:gd name="T9" fmla="*/ 4 h 10"/>
                    <a:gd name="T10" fmla="*/ 432 w 432"/>
                    <a:gd name="T11" fmla="*/ 6 h 10"/>
                    <a:gd name="T12" fmla="*/ 426 w 432"/>
                    <a:gd name="T13" fmla="*/ 6 h 10"/>
                    <a:gd name="T14" fmla="*/ 426 w 432"/>
                    <a:gd name="T15" fmla="*/ 10 h 10"/>
                    <a:gd name="T16" fmla="*/ 0 w 432"/>
                    <a:gd name="T17" fmla="*/ 10 h 10"/>
                    <a:gd name="T18" fmla="*/ 0 w 432"/>
                    <a:gd name="T19" fmla="*/ 6 h 10"/>
                    <a:gd name="T20" fmla="*/ 0 w 432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32" h="10">
                      <a:moveTo>
                        <a:pt x="0" y="0"/>
                      </a:moveTo>
                      <a:lnTo>
                        <a:pt x="426" y="0"/>
                      </a:lnTo>
                      <a:lnTo>
                        <a:pt x="428" y="2"/>
                      </a:lnTo>
                      <a:lnTo>
                        <a:pt x="430" y="2"/>
                      </a:lnTo>
                      <a:lnTo>
                        <a:pt x="430" y="4"/>
                      </a:lnTo>
                      <a:lnTo>
                        <a:pt x="432" y="6"/>
                      </a:lnTo>
                      <a:lnTo>
                        <a:pt x="426" y="6"/>
                      </a:lnTo>
                      <a:lnTo>
                        <a:pt x="426" y="10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34" name="Freeform 154"/>
                <p:cNvSpPr>
                  <a:spLocks/>
                </p:cNvSpPr>
                <p:nvPr/>
              </p:nvSpPr>
              <p:spPr bwMode="auto">
                <a:xfrm>
                  <a:off x="2852" y="2774"/>
                  <a:ext cx="12" cy="240"/>
                </a:xfrm>
                <a:custGeom>
                  <a:avLst/>
                  <a:gdLst>
                    <a:gd name="T0" fmla="*/ 12 w 12"/>
                    <a:gd name="T1" fmla="*/ 0 h 240"/>
                    <a:gd name="T2" fmla="*/ 12 w 12"/>
                    <a:gd name="T3" fmla="*/ 234 h 240"/>
                    <a:gd name="T4" fmla="*/ 12 w 12"/>
                    <a:gd name="T5" fmla="*/ 236 h 240"/>
                    <a:gd name="T6" fmla="*/ 10 w 12"/>
                    <a:gd name="T7" fmla="*/ 238 h 240"/>
                    <a:gd name="T8" fmla="*/ 10 w 12"/>
                    <a:gd name="T9" fmla="*/ 240 h 240"/>
                    <a:gd name="T10" fmla="*/ 8 w 12"/>
                    <a:gd name="T11" fmla="*/ 240 h 240"/>
                    <a:gd name="T12" fmla="*/ 6 w 12"/>
                    <a:gd name="T13" fmla="*/ 240 h 240"/>
                    <a:gd name="T14" fmla="*/ 6 w 12"/>
                    <a:gd name="T15" fmla="*/ 234 h 240"/>
                    <a:gd name="T16" fmla="*/ 0 w 12"/>
                    <a:gd name="T17" fmla="*/ 234 h 240"/>
                    <a:gd name="T18" fmla="*/ 0 w 12"/>
                    <a:gd name="T19" fmla="*/ 0 h 240"/>
                    <a:gd name="T20" fmla="*/ 6 w 12"/>
                    <a:gd name="T21" fmla="*/ 0 h 240"/>
                    <a:gd name="T22" fmla="*/ 12 w 12"/>
                    <a:gd name="T23" fmla="*/ 0 h 2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" h="240">
                      <a:moveTo>
                        <a:pt x="12" y="0"/>
                      </a:moveTo>
                      <a:lnTo>
                        <a:pt x="12" y="234"/>
                      </a:lnTo>
                      <a:lnTo>
                        <a:pt x="12" y="236"/>
                      </a:lnTo>
                      <a:lnTo>
                        <a:pt x="10" y="238"/>
                      </a:lnTo>
                      <a:lnTo>
                        <a:pt x="10" y="240"/>
                      </a:lnTo>
                      <a:lnTo>
                        <a:pt x="8" y="240"/>
                      </a:lnTo>
                      <a:lnTo>
                        <a:pt x="6" y="240"/>
                      </a:lnTo>
                      <a:lnTo>
                        <a:pt x="6" y="234"/>
                      </a:lnTo>
                      <a:lnTo>
                        <a:pt x="0" y="234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35" name="Freeform 155"/>
                <p:cNvSpPr>
                  <a:spLocks/>
                </p:cNvSpPr>
                <p:nvPr/>
              </p:nvSpPr>
              <p:spPr bwMode="auto">
                <a:xfrm>
                  <a:off x="2644" y="3002"/>
                  <a:ext cx="214" cy="12"/>
                </a:xfrm>
                <a:custGeom>
                  <a:avLst/>
                  <a:gdLst>
                    <a:gd name="T0" fmla="*/ 214 w 214"/>
                    <a:gd name="T1" fmla="*/ 6 h 12"/>
                    <a:gd name="T2" fmla="*/ 214 w 214"/>
                    <a:gd name="T3" fmla="*/ 12 h 12"/>
                    <a:gd name="T4" fmla="*/ 0 w 214"/>
                    <a:gd name="T5" fmla="*/ 12 h 12"/>
                    <a:gd name="T6" fmla="*/ 0 w 214"/>
                    <a:gd name="T7" fmla="*/ 6 h 12"/>
                    <a:gd name="T8" fmla="*/ 0 w 214"/>
                    <a:gd name="T9" fmla="*/ 0 h 12"/>
                    <a:gd name="T10" fmla="*/ 214 w 214"/>
                    <a:gd name="T11" fmla="*/ 0 h 12"/>
                    <a:gd name="T12" fmla="*/ 214 w 214"/>
                    <a:gd name="T13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4" h="12">
                      <a:moveTo>
                        <a:pt x="214" y="6"/>
                      </a:moveTo>
                      <a:lnTo>
                        <a:pt x="214" y="12"/>
                      </a:lnTo>
                      <a:lnTo>
                        <a:pt x="0" y="12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214" y="0"/>
                      </a:lnTo>
                      <a:lnTo>
                        <a:pt x="214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36" name="Rectangle 156"/>
                <p:cNvSpPr>
                  <a:spLocks noChangeArrowheads="1"/>
                </p:cNvSpPr>
                <p:nvPr/>
              </p:nvSpPr>
              <p:spPr bwMode="auto">
                <a:xfrm>
                  <a:off x="3282" y="2280"/>
                  <a:ext cx="424" cy="726"/>
                </a:xfrm>
                <a:prstGeom prst="rect">
                  <a:avLst/>
                </a:prstGeom>
                <a:solidFill>
                  <a:srgbClr val="9999FF"/>
                </a:solidFill>
                <a:ln w="0">
                  <a:solidFill>
                    <a:srgbClr val="9999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37" name="Freeform 157"/>
                <p:cNvSpPr>
                  <a:spLocks/>
                </p:cNvSpPr>
                <p:nvPr/>
              </p:nvSpPr>
              <p:spPr bwMode="auto">
                <a:xfrm>
                  <a:off x="3276" y="3002"/>
                  <a:ext cx="220" cy="12"/>
                </a:xfrm>
                <a:custGeom>
                  <a:avLst/>
                  <a:gdLst>
                    <a:gd name="T0" fmla="*/ 220 w 220"/>
                    <a:gd name="T1" fmla="*/ 12 h 12"/>
                    <a:gd name="T2" fmla="*/ 6 w 220"/>
                    <a:gd name="T3" fmla="*/ 12 h 12"/>
                    <a:gd name="T4" fmla="*/ 4 w 220"/>
                    <a:gd name="T5" fmla="*/ 12 h 12"/>
                    <a:gd name="T6" fmla="*/ 2 w 220"/>
                    <a:gd name="T7" fmla="*/ 12 h 12"/>
                    <a:gd name="T8" fmla="*/ 2 w 220"/>
                    <a:gd name="T9" fmla="*/ 10 h 12"/>
                    <a:gd name="T10" fmla="*/ 0 w 220"/>
                    <a:gd name="T11" fmla="*/ 10 h 12"/>
                    <a:gd name="T12" fmla="*/ 0 w 220"/>
                    <a:gd name="T13" fmla="*/ 8 h 12"/>
                    <a:gd name="T14" fmla="*/ 0 w 220"/>
                    <a:gd name="T15" fmla="*/ 6 h 12"/>
                    <a:gd name="T16" fmla="*/ 6 w 220"/>
                    <a:gd name="T17" fmla="*/ 6 h 12"/>
                    <a:gd name="T18" fmla="*/ 6 w 220"/>
                    <a:gd name="T19" fmla="*/ 0 h 12"/>
                    <a:gd name="T20" fmla="*/ 220 w 220"/>
                    <a:gd name="T21" fmla="*/ 0 h 12"/>
                    <a:gd name="T22" fmla="*/ 220 w 220"/>
                    <a:gd name="T23" fmla="*/ 6 h 12"/>
                    <a:gd name="T24" fmla="*/ 220 w 220"/>
                    <a:gd name="T2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20" h="12">
                      <a:moveTo>
                        <a:pt x="220" y="12"/>
                      </a:move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6" y="6"/>
                      </a:lnTo>
                      <a:lnTo>
                        <a:pt x="6" y="0"/>
                      </a:lnTo>
                      <a:lnTo>
                        <a:pt x="220" y="0"/>
                      </a:lnTo>
                      <a:lnTo>
                        <a:pt x="220" y="6"/>
                      </a:lnTo>
                      <a:lnTo>
                        <a:pt x="22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38" name="Freeform 158"/>
                <p:cNvSpPr>
                  <a:spLocks/>
                </p:cNvSpPr>
                <p:nvPr/>
              </p:nvSpPr>
              <p:spPr bwMode="auto">
                <a:xfrm>
                  <a:off x="3294" y="2278"/>
                  <a:ext cx="430" cy="12"/>
                </a:xfrm>
                <a:custGeom>
                  <a:avLst/>
                  <a:gdLst>
                    <a:gd name="T0" fmla="*/ 0 w 430"/>
                    <a:gd name="T1" fmla="*/ 0 h 12"/>
                    <a:gd name="T2" fmla="*/ 424 w 430"/>
                    <a:gd name="T3" fmla="*/ 0 h 12"/>
                    <a:gd name="T4" fmla="*/ 426 w 430"/>
                    <a:gd name="T5" fmla="*/ 0 h 12"/>
                    <a:gd name="T6" fmla="*/ 428 w 430"/>
                    <a:gd name="T7" fmla="*/ 0 h 12"/>
                    <a:gd name="T8" fmla="*/ 430 w 430"/>
                    <a:gd name="T9" fmla="*/ 2 h 12"/>
                    <a:gd name="T10" fmla="*/ 430 w 430"/>
                    <a:gd name="T11" fmla="*/ 4 h 12"/>
                    <a:gd name="T12" fmla="*/ 430 w 430"/>
                    <a:gd name="T13" fmla="*/ 6 h 12"/>
                    <a:gd name="T14" fmla="*/ 424 w 430"/>
                    <a:gd name="T15" fmla="*/ 6 h 12"/>
                    <a:gd name="T16" fmla="*/ 424 w 430"/>
                    <a:gd name="T17" fmla="*/ 12 h 12"/>
                    <a:gd name="T18" fmla="*/ 0 w 430"/>
                    <a:gd name="T19" fmla="*/ 12 h 12"/>
                    <a:gd name="T20" fmla="*/ 0 w 430"/>
                    <a:gd name="T21" fmla="*/ 6 h 12"/>
                    <a:gd name="T22" fmla="*/ 0 w 430"/>
                    <a:gd name="T2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0" h="12">
                      <a:moveTo>
                        <a:pt x="0" y="0"/>
                      </a:moveTo>
                      <a:lnTo>
                        <a:pt x="424" y="0"/>
                      </a:lnTo>
                      <a:lnTo>
                        <a:pt x="426" y="0"/>
                      </a:lnTo>
                      <a:lnTo>
                        <a:pt x="428" y="0"/>
                      </a:lnTo>
                      <a:lnTo>
                        <a:pt x="430" y="2"/>
                      </a:lnTo>
                      <a:lnTo>
                        <a:pt x="430" y="4"/>
                      </a:lnTo>
                      <a:lnTo>
                        <a:pt x="430" y="6"/>
                      </a:lnTo>
                      <a:lnTo>
                        <a:pt x="424" y="6"/>
                      </a:lnTo>
                      <a:lnTo>
                        <a:pt x="424" y="12"/>
                      </a:lnTo>
                      <a:lnTo>
                        <a:pt x="0" y="12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39" name="Freeform 159"/>
                <p:cNvSpPr>
                  <a:spLocks/>
                </p:cNvSpPr>
                <p:nvPr/>
              </p:nvSpPr>
              <p:spPr bwMode="auto">
                <a:xfrm>
                  <a:off x="3496" y="3002"/>
                  <a:ext cx="210" cy="12"/>
                </a:xfrm>
                <a:custGeom>
                  <a:avLst/>
                  <a:gdLst>
                    <a:gd name="T0" fmla="*/ 210 w 210"/>
                    <a:gd name="T1" fmla="*/ 6 h 12"/>
                    <a:gd name="T2" fmla="*/ 210 w 210"/>
                    <a:gd name="T3" fmla="*/ 12 h 12"/>
                    <a:gd name="T4" fmla="*/ 0 w 210"/>
                    <a:gd name="T5" fmla="*/ 12 h 12"/>
                    <a:gd name="T6" fmla="*/ 0 w 210"/>
                    <a:gd name="T7" fmla="*/ 6 h 12"/>
                    <a:gd name="T8" fmla="*/ 0 w 210"/>
                    <a:gd name="T9" fmla="*/ 0 h 12"/>
                    <a:gd name="T10" fmla="*/ 210 w 210"/>
                    <a:gd name="T11" fmla="*/ 0 h 12"/>
                    <a:gd name="T12" fmla="*/ 210 w 210"/>
                    <a:gd name="T13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0" h="12">
                      <a:moveTo>
                        <a:pt x="210" y="6"/>
                      </a:moveTo>
                      <a:lnTo>
                        <a:pt x="210" y="12"/>
                      </a:lnTo>
                      <a:lnTo>
                        <a:pt x="0" y="12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210" y="0"/>
                      </a:lnTo>
                      <a:lnTo>
                        <a:pt x="21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40" name="Rectangle 160"/>
                <p:cNvSpPr>
                  <a:spLocks noChangeArrowheads="1"/>
                </p:cNvSpPr>
                <p:nvPr/>
              </p:nvSpPr>
              <p:spPr bwMode="auto">
                <a:xfrm>
                  <a:off x="4132" y="1144"/>
                  <a:ext cx="426" cy="1864"/>
                </a:xfrm>
                <a:prstGeom prst="rect">
                  <a:avLst/>
                </a:prstGeom>
                <a:solidFill>
                  <a:srgbClr val="9999FF"/>
                </a:solidFill>
                <a:ln w="0">
                  <a:solidFill>
                    <a:srgbClr val="9999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41" name="Freeform 161"/>
                <p:cNvSpPr>
                  <a:spLocks/>
                </p:cNvSpPr>
                <p:nvPr/>
              </p:nvSpPr>
              <p:spPr bwMode="auto">
                <a:xfrm>
                  <a:off x="4128" y="3002"/>
                  <a:ext cx="216" cy="12"/>
                </a:xfrm>
                <a:custGeom>
                  <a:avLst/>
                  <a:gdLst>
                    <a:gd name="T0" fmla="*/ 216 w 216"/>
                    <a:gd name="T1" fmla="*/ 12 h 12"/>
                    <a:gd name="T2" fmla="*/ 4 w 216"/>
                    <a:gd name="T3" fmla="*/ 12 h 12"/>
                    <a:gd name="T4" fmla="*/ 4 w 216"/>
                    <a:gd name="T5" fmla="*/ 12 h 12"/>
                    <a:gd name="T6" fmla="*/ 2 w 216"/>
                    <a:gd name="T7" fmla="*/ 12 h 12"/>
                    <a:gd name="T8" fmla="*/ 0 w 216"/>
                    <a:gd name="T9" fmla="*/ 10 h 12"/>
                    <a:gd name="T10" fmla="*/ 0 w 216"/>
                    <a:gd name="T11" fmla="*/ 8 h 12"/>
                    <a:gd name="T12" fmla="*/ 0 w 216"/>
                    <a:gd name="T13" fmla="*/ 6 h 12"/>
                    <a:gd name="T14" fmla="*/ 4 w 216"/>
                    <a:gd name="T15" fmla="*/ 6 h 12"/>
                    <a:gd name="T16" fmla="*/ 4 w 216"/>
                    <a:gd name="T17" fmla="*/ 0 h 12"/>
                    <a:gd name="T18" fmla="*/ 216 w 216"/>
                    <a:gd name="T19" fmla="*/ 0 h 12"/>
                    <a:gd name="T20" fmla="*/ 216 w 216"/>
                    <a:gd name="T21" fmla="*/ 6 h 12"/>
                    <a:gd name="T22" fmla="*/ 216 w 216"/>
                    <a:gd name="T23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6" h="12">
                      <a:moveTo>
                        <a:pt x="216" y="12"/>
                      </a:move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216" y="0"/>
                      </a:lnTo>
                      <a:lnTo>
                        <a:pt x="216" y="6"/>
                      </a:lnTo>
                      <a:lnTo>
                        <a:pt x="216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42" name="Freeform 162"/>
                <p:cNvSpPr>
                  <a:spLocks/>
                </p:cNvSpPr>
                <p:nvPr/>
              </p:nvSpPr>
              <p:spPr bwMode="auto">
                <a:xfrm>
                  <a:off x="4128" y="1140"/>
                  <a:ext cx="10" cy="1868"/>
                </a:xfrm>
                <a:custGeom>
                  <a:avLst/>
                  <a:gdLst>
                    <a:gd name="T0" fmla="*/ 0 w 10"/>
                    <a:gd name="T1" fmla="*/ 1868 h 1868"/>
                    <a:gd name="T2" fmla="*/ 0 w 10"/>
                    <a:gd name="T3" fmla="*/ 4 h 1868"/>
                    <a:gd name="T4" fmla="*/ 0 w 10"/>
                    <a:gd name="T5" fmla="*/ 4 h 1868"/>
                    <a:gd name="T6" fmla="*/ 0 w 10"/>
                    <a:gd name="T7" fmla="*/ 2 h 1868"/>
                    <a:gd name="T8" fmla="*/ 2 w 10"/>
                    <a:gd name="T9" fmla="*/ 2 h 1868"/>
                    <a:gd name="T10" fmla="*/ 2 w 10"/>
                    <a:gd name="T11" fmla="*/ 0 h 1868"/>
                    <a:gd name="T12" fmla="*/ 4 w 10"/>
                    <a:gd name="T13" fmla="*/ 0 h 1868"/>
                    <a:gd name="T14" fmla="*/ 4 w 10"/>
                    <a:gd name="T15" fmla="*/ 0 h 1868"/>
                    <a:gd name="T16" fmla="*/ 4 w 10"/>
                    <a:gd name="T17" fmla="*/ 4 h 1868"/>
                    <a:gd name="T18" fmla="*/ 10 w 10"/>
                    <a:gd name="T19" fmla="*/ 4 h 1868"/>
                    <a:gd name="T20" fmla="*/ 10 w 10"/>
                    <a:gd name="T21" fmla="*/ 1868 h 1868"/>
                    <a:gd name="T22" fmla="*/ 4 w 10"/>
                    <a:gd name="T23" fmla="*/ 1868 h 1868"/>
                    <a:gd name="T24" fmla="*/ 0 w 10"/>
                    <a:gd name="T25" fmla="*/ 1868 h 18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" h="1868">
                      <a:moveTo>
                        <a:pt x="0" y="1868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10" y="4"/>
                      </a:lnTo>
                      <a:lnTo>
                        <a:pt x="10" y="1868"/>
                      </a:lnTo>
                      <a:lnTo>
                        <a:pt x="4" y="1868"/>
                      </a:lnTo>
                      <a:lnTo>
                        <a:pt x="0" y="18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43" name="Freeform 163"/>
                <p:cNvSpPr>
                  <a:spLocks/>
                </p:cNvSpPr>
                <p:nvPr/>
              </p:nvSpPr>
              <p:spPr bwMode="auto">
                <a:xfrm>
                  <a:off x="4132" y="1140"/>
                  <a:ext cx="432" cy="10"/>
                </a:xfrm>
                <a:custGeom>
                  <a:avLst/>
                  <a:gdLst>
                    <a:gd name="T0" fmla="*/ 0 w 432"/>
                    <a:gd name="T1" fmla="*/ 0 h 10"/>
                    <a:gd name="T2" fmla="*/ 426 w 432"/>
                    <a:gd name="T3" fmla="*/ 0 h 10"/>
                    <a:gd name="T4" fmla="*/ 428 w 432"/>
                    <a:gd name="T5" fmla="*/ 0 h 10"/>
                    <a:gd name="T6" fmla="*/ 430 w 432"/>
                    <a:gd name="T7" fmla="*/ 2 h 10"/>
                    <a:gd name="T8" fmla="*/ 432 w 432"/>
                    <a:gd name="T9" fmla="*/ 4 h 10"/>
                    <a:gd name="T10" fmla="*/ 432 w 432"/>
                    <a:gd name="T11" fmla="*/ 4 h 10"/>
                    <a:gd name="T12" fmla="*/ 426 w 432"/>
                    <a:gd name="T13" fmla="*/ 4 h 10"/>
                    <a:gd name="T14" fmla="*/ 426 w 432"/>
                    <a:gd name="T15" fmla="*/ 10 h 10"/>
                    <a:gd name="T16" fmla="*/ 0 w 432"/>
                    <a:gd name="T17" fmla="*/ 10 h 10"/>
                    <a:gd name="T18" fmla="*/ 0 w 432"/>
                    <a:gd name="T19" fmla="*/ 4 h 10"/>
                    <a:gd name="T20" fmla="*/ 0 w 432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32" h="10">
                      <a:moveTo>
                        <a:pt x="0" y="0"/>
                      </a:moveTo>
                      <a:lnTo>
                        <a:pt x="426" y="0"/>
                      </a:lnTo>
                      <a:lnTo>
                        <a:pt x="428" y="0"/>
                      </a:lnTo>
                      <a:lnTo>
                        <a:pt x="430" y="2"/>
                      </a:lnTo>
                      <a:lnTo>
                        <a:pt x="432" y="4"/>
                      </a:lnTo>
                      <a:lnTo>
                        <a:pt x="432" y="4"/>
                      </a:lnTo>
                      <a:lnTo>
                        <a:pt x="426" y="4"/>
                      </a:lnTo>
                      <a:lnTo>
                        <a:pt x="426" y="10"/>
                      </a:lnTo>
                      <a:lnTo>
                        <a:pt x="0" y="10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44" name="Freeform 164"/>
                <p:cNvSpPr>
                  <a:spLocks/>
                </p:cNvSpPr>
                <p:nvPr/>
              </p:nvSpPr>
              <p:spPr bwMode="auto">
                <a:xfrm>
                  <a:off x="4552" y="1144"/>
                  <a:ext cx="12" cy="1870"/>
                </a:xfrm>
                <a:custGeom>
                  <a:avLst/>
                  <a:gdLst>
                    <a:gd name="T0" fmla="*/ 12 w 12"/>
                    <a:gd name="T1" fmla="*/ 0 h 1870"/>
                    <a:gd name="T2" fmla="*/ 12 w 12"/>
                    <a:gd name="T3" fmla="*/ 1864 h 1870"/>
                    <a:gd name="T4" fmla="*/ 12 w 12"/>
                    <a:gd name="T5" fmla="*/ 1866 h 1870"/>
                    <a:gd name="T6" fmla="*/ 12 w 12"/>
                    <a:gd name="T7" fmla="*/ 1868 h 1870"/>
                    <a:gd name="T8" fmla="*/ 10 w 12"/>
                    <a:gd name="T9" fmla="*/ 1868 h 1870"/>
                    <a:gd name="T10" fmla="*/ 10 w 12"/>
                    <a:gd name="T11" fmla="*/ 1870 h 1870"/>
                    <a:gd name="T12" fmla="*/ 8 w 12"/>
                    <a:gd name="T13" fmla="*/ 1870 h 1870"/>
                    <a:gd name="T14" fmla="*/ 6 w 12"/>
                    <a:gd name="T15" fmla="*/ 1870 h 1870"/>
                    <a:gd name="T16" fmla="*/ 6 w 12"/>
                    <a:gd name="T17" fmla="*/ 1864 h 1870"/>
                    <a:gd name="T18" fmla="*/ 0 w 12"/>
                    <a:gd name="T19" fmla="*/ 1864 h 1870"/>
                    <a:gd name="T20" fmla="*/ 0 w 12"/>
                    <a:gd name="T21" fmla="*/ 0 h 1870"/>
                    <a:gd name="T22" fmla="*/ 6 w 12"/>
                    <a:gd name="T23" fmla="*/ 0 h 1870"/>
                    <a:gd name="T24" fmla="*/ 12 w 12"/>
                    <a:gd name="T25" fmla="*/ 0 h 18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870">
                      <a:moveTo>
                        <a:pt x="12" y="0"/>
                      </a:moveTo>
                      <a:lnTo>
                        <a:pt x="12" y="1864"/>
                      </a:lnTo>
                      <a:lnTo>
                        <a:pt x="12" y="1866"/>
                      </a:lnTo>
                      <a:lnTo>
                        <a:pt x="12" y="1868"/>
                      </a:lnTo>
                      <a:lnTo>
                        <a:pt x="10" y="1868"/>
                      </a:lnTo>
                      <a:lnTo>
                        <a:pt x="10" y="1870"/>
                      </a:lnTo>
                      <a:lnTo>
                        <a:pt x="8" y="1870"/>
                      </a:lnTo>
                      <a:lnTo>
                        <a:pt x="6" y="1870"/>
                      </a:lnTo>
                      <a:lnTo>
                        <a:pt x="6" y="1864"/>
                      </a:lnTo>
                      <a:lnTo>
                        <a:pt x="0" y="1864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45" name="Freeform 165"/>
                <p:cNvSpPr>
                  <a:spLocks/>
                </p:cNvSpPr>
                <p:nvPr/>
              </p:nvSpPr>
              <p:spPr bwMode="auto">
                <a:xfrm>
                  <a:off x="4344" y="3002"/>
                  <a:ext cx="214" cy="12"/>
                </a:xfrm>
                <a:custGeom>
                  <a:avLst/>
                  <a:gdLst>
                    <a:gd name="T0" fmla="*/ 214 w 214"/>
                    <a:gd name="T1" fmla="*/ 6 h 12"/>
                    <a:gd name="T2" fmla="*/ 214 w 214"/>
                    <a:gd name="T3" fmla="*/ 12 h 12"/>
                    <a:gd name="T4" fmla="*/ 0 w 214"/>
                    <a:gd name="T5" fmla="*/ 12 h 12"/>
                    <a:gd name="T6" fmla="*/ 0 w 214"/>
                    <a:gd name="T7" fmla="*/ 6 h 12"/>
                    <a:gd name="T8" fmla="*/ 0 w 214"/>
                    <a:gd name="T9" fmla="*/ 0 h 12"/>
                    <a:gd name="T10" fmla="*/ 214 w 214"/>
                    <a:gd name="T11" fmla="*/ 0 h 12"/>
                    <a:gd name="T12" fmla="*/ 214 w 214"/>
                    <a:gd name="T13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4" h="12">
                      <a:moveTo>
                        <a:pt x="214" y="6"/>
                      </a:moveTo>
                      <a:lnTo>
                        <a:pt x="214" y="12"/>
                      </a:lnTo>
                      <a:lnTo>
                        <a:pt x="0" y="12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214" y="0"/>
                      </a:lnTo>
                      <a:lnTo>
                        <a:pt x="214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46" name="Rectangle 166"/>
                <p:cNvSpPr>
                  <a:spLocks noChangeArrowheads="1"/>
                </p:cNvSpPr>
                <p:nvPr/>
              </p:nvSpPr>
              <p:spPr bwMode="auto">
                <a:xfrm>
                  <a:off x="4982" y="2750"/>
                  <a:ext cx="426" cy="258"/>
                </a:xfrm>
                <a:prstGeom prst="rect">
                  <a:avLst/>
                </a:prstGeom>
                <a:solidFill>
                  <a:srgbClr val="9999FF"/>
                </a:solidFill>
                <a:ln w="0">
                  <a:solidFill>
                    <a:srgbClr val="9999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47" name="Freeform 167"/>
                <p:cNvSpPr>
                  <a:spLocks/>
                </p:cNvSpPr>
                <p:nvPr/>
              </p:nvSpPr>
              <p:spPr bwMode="auto">
                <a:xfrm>
                  <a:off x="4976" y="3002"/>
                  <a:ext cx="218" cy="12"/>
                </a:xfrm>
                <a:custGeom>
                  <a:avLst/>
                  <a:gdLst>
                    <a:gd name="T0" fmla="*/ 218 w 218"/>
                    <a:gd name="T1" fmla="*/ 12 h 12"/>
                    <a:gd name="T2" fmla="*/ 6 w 218"/>
                    <a:gd name="T3" fmla="*/ 12 h 12"/>
                    <a:gd name="T4" fmla="*/ 4 w 218"/>
                    <a:gd name="T5" fmla="*/ 12 h 12"/>
                    <a:gd name="T6" fmla="*/ 2 w 218"/>
                    <a:gd name="T7" fmla="*/ 12 h 12"/>
                    <a:gd name="T8" fmla="*/ 2 w 218"/>
                    <a:gd name="T9" fmla="*/ 10 h 12"/>
                    <a:gd name="T10" fmla="*/ 0 w 218"/>
                    <a:gd name="T11" fmla="*/ 8 h 12"/>
                    <a:gd name="T12" fmla="*/ 0 w 218"/>
                    <a:gd name="T13" fmla="*/ 6 h 12"/>
                    <a:gd name="T14" fmla="*/ 6 w 218"/>
                    <a:gd name="T15" fmla="*/ 6 h 12"/>
                    <a:gd name="T16" fmla="*/ 6 w 218"/>
                    <a:gd name="T17" fmla="*/ 0 h 12"/>
                    <a:gd name="T18" fmla="*/ 218 w 218"/>
                    <a:gd name="T19" fmla="*/ 0 h 12"/>
                    <a:gd name="T20" fmla="*/ 218 w 218"/>
                    <a:gd name="T21" fmla="*/ 6 h 12"/>
                    <a:gd name="T22" fmla="*/ 218 w 218"/>
                    <a:gd name="T23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8" h="12">
                      <a:moveTo>
                        <a:pt x="218" y="12"/>
                      </a:move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6" y="6"/>
                      </a:lnTo>
                      <a:lnTo>
                        <a:pt x="6" y="0"/>
                      </a:lnTo>
                      <a:lnTo>
                        <a:pt x="218" y="0"/>
                      </a:lnTo>
                      <a:lnTo>
                        <a:pt x="218" y="6"/>
                      </a:lnTo>
                      <a:lnTo>
                        <a:pt x="21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48" name="Freeform 168"/>
                <p:cNvSpPr>
                  <a:spLocks/>
                </p:cNvSpPr>
                <p:nvPr/>
              </p:nvSpPr>
              <p:spPr bwMode="auto">
                <a:xfrm>
                  <a:off x="4976" y="2744"/>
                  <a:ext cx="12" cy="264"/>
                </a:xfrm>
                <a:custGeom>
                  <a:avLst/>
                  <a:gdLst>
                    <a:gd name="T0" fmla="*/ 0 w 12"/>
                    <a:gd name="T1" fmla="*/ 264 h 264"/>
                    <a:gd name="T2" fmla="*/ 0 w 12"/>
                    <a:gd name="T3" fmla="*/ 6 h 264"/>
                    <a:gd name="T4" fmla="*/ 0 w 12"/>
                    <a:gd name="T5" fmla="*/ 4 h 264"/>
                    <a:gd name="T6" fmla="*/ 2 w 12"/>
                    <a:gd name="T7" fmla="*/ 4 h 264"/>
                    <a:gd name="T8" fmla="*/ 2 w 12"/>
                    <a:gd name="T9" fmla="*/ 2 h 264"/>
                    <a:gd name="T10" fmla="*/ 4 w 12"/>
                    <a:gd name="T11" fmla="*/ 0 h 264"/>
                    <a:gd name="T12" fmla="*/ 6 w 12"/>
                    <a:gd name="T13" fmla="*/ 0 h 264"/>
                    <a:gd name="T14" fmla="*/ 6 w 12"/>
                    <a:gd name="T15" fmla="*/ 6 h 264"/>
                    <a:gd name="T16" fmla="*/ 12 w 12"/>
                    <a:gd name="T17" fmla="*/ 6 h 264"/>
                    <a:gd name="T18" fmla="*/ 12 w 12"/>
                    <a:gd name="T19" fmla="*/ 264 h 264"/>
                    <a:gd name="T20" fmla="*/ 6 w 12"/>
                    <a:gd name="T21" fmla="*/ 264 h 264"/>
                    <a:gd name="T22" fmla="*/ 0 w 12"/>
                    <a:gd name="T23" fmla="*/ 264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" h="264">
                      <a:moveTo>
                        <a:pt x="0" y="264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6"/>
                      </a:lnTo>
                      <a:lnTo>
                        <a:pt x="12" y="6"/>
                      </a:lnTo>
                      <a:lnTo>
                        <a:pt x="12" y="264"/>
                      </a:lnTo>
                      <a:lnTo>
                        <a:pt x="6" y="264"/>
                      </a:lnTo>
                      <a:lnTo>
                        <a:pt x="0" y="2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49" name="Freeform 169"/>
                <p:cNvSpPr>
                  <a:spLocks/>
                </p:cNvSpPr>
                <p:nvPr/>
              </p:nvSpPr>
              <p:spPr bwMode="auto">
                <a:xfrm>
                  <a:off x="4982" y="2744"/>
                  <a:ext cx="432" cy="12"/>
                </a:xfrm>
                <a:custGeom>
                  <a:avLst/>
                  <a:gdLst>
                    <a:gd name="T0" fmla="*/ 0 w 432"/>
                    <a:gd name="T1" fmla="*/ 0 h 12"/>
                    <a:gd name="T2" fmla="*/ 426 w 432"/>
                    <a:gd name="T3" fmla="*/ 0 h 12"/>
                    <a:gd name="T4" fmla="*/ 428 w 432"/>
                    <a:gd name="T5" fmla="*/ 0 h 12"/>
                    <a:gd name="T6" fmla="*/ 430 w 432"/>
                    <a:gd name="T7" fmla="*/ 2 h 12"/>
                    <a:gd name="T8" fmla="*/ 430 w 432"/>
                    <a:gd name="T9" fmla="*/ 4 h 12"/>
                    <a:gd name="T10" fmla="*/ 432 w 432"/>
                    <a:gd name="T11" fmla="*/ 4 h 12"/>
                    <a:gd name="T12" fmla="*/ 432 w 432"/>
                    <a:gd name="T13" fmla="*/ 6 h 12"/>
                    <a:gd name="T14" fmla="*/ 426 w 432"/>
                    <a:gd name="T15" fmla="*/ 6 h 12"/>
                    <a:gd name="T16" fmla="*/ 426 w 432"/>
                    <a:gd name="T17" fmla="*/ 12 h 12"/>
                    <a:gd name="T18" fmla="*/ 0 w 432"/>
                    <a:gd name="T19" fmla="*/ 12 h 12"/>
                    <a:gd name="T20" fmla="*/ 0 w 432"/>
                    <a:gd name="T21" fmla="*/ 6 h 12"/>
                    <a:gd name="T22" fmla="*/ 0 w 432"/>
                    <a:gd name="T2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2" h="12">
                      <a:moveTo>
                        <a:pt x="0" y="0"/>
                      </a:moveTo>
                      <a:lnTo>
                        <a:pt x="426" y="0"/>
                      </a:lnTo>
                      <a:lnTo>
                        <a:pt x="428" y="0"/>
                      </a:lnTo>
                      <a:lnTo>
                        <a:pt x="430" y="2"/>
                      </a:lnTo>
                      <a:lnTo>
                        <a:pt x="430" y="4"/>
                      </a:lnTo>
                      <a:lnTo>
                        <a:pt x="432" y="4"/>
                      </a:lnTo>
                      <a:lnTo>
                        <a:pt x="432" y="6"/>
                      </a:lnTo>
                      <a:lnTo>
                        <a:pt x="426" y="6"/>
                      </a:lnTo>
                      <a:lnTo>
                        <a:pt x="426" y="12"/>
                      </a:lnTo>
                      <a:lnTo>
                        <a:pt x="0" y="12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50" name="Freeform 170"/>
                <p:cNvSpPr>
                  <a:spLocks/>
                </p:cNvSpPr>
                <p:nvPr/>
              </p:nvSpPr>
              <p:spPr bwMode="auto">
                <a:xfrm>
                  <a:off x="5402" y="2750"/>
                  <a:ext cx="12" cy="264"/>
                </a:xfrm>
                <a:custGeom>
                  <a:avLst/>
                  <a:gdLst>
                    <a:gd name="T0" fmla="*/ 12 w 12"/>
                    <a:gd name="T1" fmla="*/ 0 h 264"/>
                    <a:gd name="T2" fmla="*/ 12 w 12"/>
                    <a:gd name="T3" fmla="*/ 258 h 264"/>
                    <a:gd name="T4" fmla="*/ 12 w 12"/>
                    <a:gd name="T5" fmla="*/ 260 h 264"/>
                    <a:gd name="T6" fmla="*/ 10 w 12"/>
                    <a:gd name="T7" fmla="*/ 262 h 264"/>
                    <a:gd name="T8" fmla="*/ 10 w 12"/>
                    <a:gd name="T9" fmla="*/ 264 h 264"/>
                    <a:gd name="T10" fmla="*/ 8 w 12"/>
                    <a:gd name="T11" fmla="*/ 264 h 264"/>
                    <a:gd name="T12" fmla="*/ 6 w 12"/>
                    <a:gd name="T13" fmla="*/ 264 h 264"/>
                    <a:gd name="T14" fmla="*/ 6 w 12"/>
                    <a:gd name="T15" fmla="*/ 258 h 264"/>
                    <a:gd name="T16" fmla="*/ 0 w 12"/>
                    <a:gd name="T17" fmla="*/ 258 h 264"/>
                    <a:gd name="T18" fmla="*/ 0 w 12"/>
                    <a:gd name="T19" fmla="*/ 0 h 264"/>
                    <a:gd name="T20" fmla="*/ 6 w 12"/>
                    <a:gd name="T21" fmla="*/ 0 h 264"/>
                    <a:gd name="T22" fmla="*/ 12 w 12"/>
                    <a:gd name="T23" fmla="*/ 0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" h="264">
                      <a:moveTo>
                        <a:pt x="12" y="0"/>
                      </a:moveTo>
                      <a:lnTo>
                        <a:pt x="12" y="258"/>
                      </a:lnTo>
                      <a:lnTo>
                        <a:pt x="12" y="260"/>
                      </a:lnTo>
                      <a:lnTo>
                        <a:pt x="10" y="262"/>
                      </a:lnTo>
                      <a:lnTo>
                        <a:pt x="10" y="264"/>
                      </a:lnTo>
                      <a:lnTo>
                        <a:pt x="8" y="264"/>
                      </a:lnTo>
                      <a:lnTo>
                        <a:pt x="6" y="264"/>
                      </a:lnTo>
                      <a:lnTo>
                        <a:pt x="6" y="258"/>
                      </a:lnTo>
                      <a:lnTo>
                        <a:pt x="0" y="258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51" name="Freeform 171"/>
                <p:cNvSpPr>
                  <a:spLocks/>
                </p:cNvSpPr>
                <p:nvPr/>
              </p:nvSpPr>
              <p:spPr bwMode="auto">
                <a:xfrm>
                  <a:off x="5194" y="3002"/>
                  <a:ext cx="214" cy="12"/>
                </a:xfrm>
                <a:custGeom>
                  <a:avLst/>
                  <a:gdLst>
                    <a:gd name="T0" fmla="*/ 214 w 214"/>
                    <a:gd name="T1" fmla="*/ 6 h 12"/>
                    <a:gd name="T2" fmla="*/ 214 w 214"/>
                    <a:gd name="T3" fmla="*/ 12 h 12"/>
                    <a:gd name="T4" fmla="*/ 0 w 214"/>
                    <a:gd name="T5" fmla="*/ 12 h 12"/>
                    <a:gd name="T6" fmla="*/ 0 w 214"/>
                    <a:gd name="T7" fmla="*/ 6 h 12"/>
                    <a:gd name="T8" fmla="*/ 0 w 214"/>
                    <a:gd name="T9" fmla="*/ 0 h 12"/>
                    <a:gd name="T10" fmla="*/ 214 w 214"/>
                    <a:gd name="T11" fmla="*/ 0 h 12"/>
                    <a:gd name="T12" fmla="*/ 214 w 214"/>
                    <a:gd name="T13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4" h="12">
                      <a:moveTo>
                        <a:pt x="214" y="6"/>
                      </a:moveTo>
                      <a:lnTo>
                        <a:pt x="214" y="12"/>
                      </a:lnTo>
                      <a:lnTo>
                        <a:pt x="0" y="12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214" y="0"/>
                      </a:lnTo>
                      <a:lnTo>
                        <a:pt x="214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52" name="Rectangle 172"/>
                <p:cNvSpPr>
                  <a:spLocks noChangeArrowheads="1"/>
                </p:cNvSpPr>
                <p:nvPr/>
              </p:nvSpPr>
              <p:spPr bwMode="auto">
                <a:xfrm>
                  <a:off x="514" y="904"/>
                  <a:ext cx="12" cy="2104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53" name="Rectangle 173"/>
                <p:cNvSpPr>
                  <a:spLocks noChangeArrowheads="1"/>
                </p:cNvSpPr>
                <p:nvPr/>
              </p:nvSpPr>
              <p:spPr bwMode="auto">
                <a:xfrm>
                  <a:off x="514" y="904"/>
                  <a:ext cx="12" cy="2104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54" name="Rectangle 174"/>
                <p:cNvSpPr>
                  <a:spLocks noChangeArrowheads="1"/>
                </p:cNvSpPr>
                <p:nvPr/>
              </p:nvSpPr>
              <p:spPr bwMode="auto">
                <a:xfrm>
                  <a:off x="486" y="3002"/>
                  <a:ext cx="34" cy="12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55" name="Freeform 175"/>
                <p:cNvSpPr>
                  <a:spLocks noEditPoints="1"/>
                </p:cNvSpPr>
                <p:nvPr/>
              </p:nvSpPr>
              <p:spPr bwMode="auto">
                <a:xfrm>
                  <a:off x="388" y="2952"/>
                  <a:ext cx="70" cy="114"/>
                </a:xfrm>
                <a:custGeom>
                  <a:avLst/>
                  <a:gdLst>
                    <a:gd name="T0" fmla="*/ 34 w 70"/>
                    <a:gd name="T1" fmla="*/ 0 h 114"/>
                    <a:gd name="T2" fmla="*/ 42 w 70"/>
                    <a:gd name="T3" fmla="*/ 2 h 114"/>
                    <a:gd name="T4" fmla="*/ 50 w 70"/>
                    <a:gd name="T5" fmla="*/ 4 h 114"/>
                    <a:gd name="T6" fmla="*/ 56 w 70"/>
                    <a:gd name="T7" fmla="*/ 8 h 114"/>
                    <a:gd name="T8" fmla="*/ 60 w 70"/>
                    <a:gd name="T9" fmla="*/ 16 h 114"/>
                    <a:gd name="T10" fmla="*/ 68 w 70"/>
                    <a:gd name="T11" fmla="*/ 34 h 114"/>
                    <a:gd name="T12" fmla="*/ 70 w 70"/>
                    <a:gd name="T13" fmla="*/ 56 h 114"/>
                    <a:gd name="T14" fmla="*/ 68 w 70"/>
                    <a:gd name="T15" fmla="*/ 80 h 114"/>
                    <a:gd name="T16" fmla="*/ 60 w 70"/>
                    <a:gd name="T17" fmla="*/ 98 h 114"/>
                    <a:gd name="T18" fmla="*/ 56 w 70"/>
                    <a:gd name="T19" fmla="*/ 106 h 114"/>
                    <a:gd name="T20" fmla="*/ 50 w 70"/>
                    <a:gd name="T21" fmla="*/ 110 h 114"/>
                    <a:gd name="T22" fmla="*/ 42 w 70"/>
                    <a:gd name="T23" fmla="*/ 112 h 114"/>
                    <a:gd name="T24" fmla="*/ 34 w 70"/>
                    <a:gd name="T25" fmla="*/ 114 h 114"/>
                    <a:gd name="T26" fmla="*/ 26 w 70"/>
                    <a:gd name="T27" fmla="*/ 112 h 114"/>
                    <a:gd name="T28" fmla="*/ 18 w 70"/>
                    <a:gd name="T29" fmla="*/ 108 h 114"/>
                    <a:gd name="T30" fmla="*/ 10 w 70"/>
                    <a:gd name="T31" fmla="*/ 102 h 114"/>
                    <a:gd name="T32" fmla="*/ 2 w 70"/>
                    <a:gd name="T33" fmla="*/ 82 h 114"/>
                    <a:gd name="T34" fmla="*/ 0 w 70"/>
                    <a:gd name="T35" fmla="*/ 56 h 114"/>
                    <a:gd name="T36" fmla="*/ 2 w 70"/>
                    <a:gd name="T37" fmla="*/ 34 h 114"/>
                    <a:gd name="T38" fmla="*/ 8 w 70"/>
                    <a:gd name="T39" fmla="*/ 16 h 114"/>
                    <a:gd name="T40" fmla="*/ 14 w 70"/>
                    <a:gd name="T41" fmla="*/ 8 h 114"/>
                    <a:gd name="T42" fmla="*/ 20 w 70"/>
                    <a:gd name="T43" fmla="*/ 4 h 114"/>
                    <a:gd name="T44" fmla="*/ 26 w 70"/>
                    <a:gd name="T45" fmla="*/ 2 h 114"/>
                    <a:gd name="T46" fmla="*/ 34 w 70"/>
                    <a:gd name="T47" fmla="*/ 0 h 114"/>
                    <a:gd name="T48" fmla="*/ 34 w 70"/>
                    <a:gd name="T49" fmla="*/ 10 h 114"/>
                    <a:gd name="T50" fmla="*/ 28 w 70"/>
                    <a:gd name="T51" fmla="*/ 12 h 114"/>
                    <a:gd name="T52" fmla="*/ 24 w 70"/>
                    <a:gd name="T53" fmla="*/ 16 h 114"/>
                    <a:gd name="T54" fmla="*/ 20 w 70"/>
                    <a:gd name="T55" fmla="*/ 22 h 114"/>
                    <a:gd name="T56" fmla="*/ 16 w 70"/>
                    <a:gd name="T57" fmla="*/ 38 h 114"/>
                    <a:gd name="T58" fmla="*/ 14 w 70"/>
                    <a:gd name="T59" fmla="*/ 56 h 114"/>
                    <a:gd name="T60" fmla="*/ 16 w 70"/>
                    <a:gd name="T61" fmla="*/ 76 h 114"/>
                    <a:gd name="T62" fmla="*/ 20 w 70"/>
                    <a:gd name="T63" fmla="*/ 90 h 114"/>
                    <a:gd name="T64" fmla="*/ 24 w 70"/>
                    <a:gd name="T65" fmla="*/ 98 h 114"/>
                    <a:gd name="T66" fmla="*/ 28 w 70"/>
                    <a:gd name="T67" fmla="*/ 102 h 114"/>
                    <a:gd name="T68" fmla="*/ 34 w 70"/>
                    <a:gd name="T69" fmla="*/ 102 h 114"/>
                    <a:gd name="T70" fmla="*/ 40 w 70"/>
                    <a:gd name="T71" fmla="*/ 102 h 114"/>
                    <a:gd name="T72" fmla="*/ 44 w 70"/>
                    <a:gd name="T73" fmla="*/ 98 h 114"/>
                    <a:gd name="T74" fmla="*/ 48 w 70"/>
                    <a:gd name="T75" fmla="*/ 94 h 114"/>
                    <a:gd name="T76" fmla="*/ 54 w 70"/>
                    <a:gd name="T77" fmla="*/ 78 h 114"/>
                    <a:gd name="T78" fmla="*/ 56 w 70"/>
                    <a:gd name="T79" fmla="*/ 56 h 114"/>
                    <a:gd name="T80" fmla="*/ 54 w 70"/>
                    <a:gd name="T81" fmla="*/ 38 h 114"/>
                    <a:gd name="T82" fmla="*/ 50 w 70"/>
                    <a:gd name="T83" fmla="*/ 22 h 114"/>
                    <a:gd name="T84" fmla="*/ 46 w 70"/>
                    <a:gd name="T85" fmla="*/ 16 h 114"/>
                    <a:gd name="T86" fmla="*/ 40 w 70"/>
                    <a:gd name="T87" fmla="*/ 12 h 114"/>
                    <a:gd name="T88" fmla="*/ 34 w 70"/>
                    <a:gd name="T89" fmla="*/ 10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70" h="114">
                      <a:moveTo>
                        <a:pt x="34" y="0"/>
                      </a:moveTo>
                      <a:lnTo>
                        <a:pt x="42" y="2"/>
                      </a:lnTo>
                      <a:lnTo>
                        <a:pt x="50" y="4"/>
                      </a:lnTo>
                      <a:lnTo>
                        <a:pt x="56" y="8"/>
                      </a:lnTo>
                      <a:lnTo>
                        <a:pt x="60" y="16"/>
                      </a:lnTo>
                      <a:lnTo>
                        <a:pt x="68" y="34"/>
                      </a:lnTo>
                      <a:lnTo>
                        <a:pt x="70" y="56"/>
                      </a:lnTo>
                      <a:lnTo>
                        <a:pt x="68" y="80"/>
                      </a:lnTo>
                      <a:lnTo>
                        <a:pt x="60" y="98"/>
                      </a:lnTo>
                      <a:lnTo>
                        <a:pt x="56" y="106"/>
                      </a:lnTo>
                      <a:lnTo>
                        <a:pt x="50" y="110"/>
                      </a:lnTo>
                      <a:lnTo>
                        <a:pt x="42" y="112"/>
                      </a:lnTo>
                      <a:lnTo>
                        <a:pt x="34" y="114"/>
                      </a:lnTo>
                      <a:lnTo>
                        <a:pt x="26" y="112"/>
                      </a:lnTo>
                      <a:lnTo>
                        <a:pt x="18" y="108"/>
                      </a:lnTo>
                      <a:lnTo>
                        <a:pt x="10" y="102"/>
                      </a:lnTo>
                      <a:lnTo>
                        <a:pt x="2" y="82"/>
                      </a:lnTo>
                      <a:lnTo>
                        <a:pt x="0" y="56"/>
                      </a:lnTo>
                      <a:lnTo>
                        <a:pt x="2" y="34"/>
                      </a:lnTo>
                      <a:lnTo>
                        <a:pt x="8" y="16"/>
                      </a:lnTo>
                      <a:lnTo>
                        <a:pt x="14" y="8"/>
                      </a:lnTo>
                      <a:lnTo>
                        <a:pt x="20" y="4"/>
                      </a:lnTo>
                      <a:lnTo>
                        <a:pt x="26" y="2"/>
                      </a:lnTo>
                      <a:lnTo>
                        <a:pt x="34" y="0"/>
                      </a:lnTo>
                      <a:close/>
                      <a:moveTo>
                        <a:pt x="34" y="10"/>
                      </a:moveTo>
                      <a:lnTo>
                        <a:pt x="28" y="12"/>
                      </a:lnTo>
                      <a:lnTo>
                        <a:pt x="24" y="16"/>
                      </a:lnTo>
                      <a:lnTo>
                        <a:pt x="20" y="22"/>
                      </a:lnTo>
                      <a:lnTo>
                        <a:pt x="16" y="38"/>
                      </a:lnTo>
                      <a:lnTo>
                        <a:pt x="14" y="56"/>
                      </a:lnTo>
                      <a:lnTo>
                        <a:pt x="16" y="76"/>
                      </a:lnTo>
                      <a:lnTo>
                        <a:pt x="20" y="90"/>
                      </a:lnTo>
                      <a:lnTo>
                        <a:pt x="24" y="98"/>
                      </a:lnTo>
                      <a:lnTo>
                        <a:pt x="28" y="102"/>
                      </a:lnTo>
                      <a:lnTo>
                        <a:pt x="34" y="102"/>
                      </a:lnTo>
                      <a:lnTo>
                        <a:pt x="40" y="102"/>
                      </a:lnTo>
                      <a:lnTo>
                        <a:pt x="44" y="98"/>
                      </a:lnTo>
                      <a:lnTo>
                        <a:pt x="48" y="94"/>
                      </a:lnTo>
                      <a:lnTo>
                        <a:pt x="54" y="78"/>
                      </a:lnTo>
                      <a:lnTo>
                        <a:pt x="56" y="56"/>
                      </a:lnTo>
                      <a:lnTo>
                        <a:pt x="54" y="38"/>
                      </a:lnTo>
                      <a:lnTo>
                        <a:pt x="50" y="22"/>
                      </a:lnTo>
                      <a:lnTo>
                        <a:pt x="46" y="16"/>
                      </a:lnTo>
                      <a:lnTo>
                        <a:pt x="40" y="12"/>
                      </a:lnTo>
                      <a:lnTo>
                        <a:pt x="34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56" name="Freeform 176"/>
                <p:cNvSpPr>
                  <a:spLocks/>
                </p:cNvSpPr>
                <p:nvPr/>
              </p:nvSpPr>
              <p:spPr bwMode="auto">
                <a:xfrm>
                  <a:off x="3702" y="2276"/>
                  <a:ext cx="6" cy="730"/>
                </a:xfrm>
                <a:custGeom>
                  <a:avLst/>
                  <a:gdLst>
                    <a:gd name="T0" fmla="*/ 6 w 6"/>
                    <a:gd name="T1" fmla="*/ 0 h 730"/>
                    <a:gd name="T2" fmla="*/ 6 w 6"/>
                    <a:gd name="T3" fmla="*/ 728 h 730"/>
                    <a:gd name="T4" fmla="*/ 6 w 6"/>
                    <a:gd name="T5" fmla="*/ 728 h 730"/>
                    <a:gd name="T6" fmla="*/ 6 w 6"/>
                    <a:gd name="T7" fmla="*/ 730 h 730"/>
                    <a:gd name="T8" fmla="*/ 6 w 6"/>
                    <a:gd name="T9" fmla="*/ 730 h 730"/>
                    <a:gd name="T10" fmla="*/ 6 w 6"/>
                    <a:gd name="T11" fmla="*/ 730 h 730"/>
                    <a:gd name="T12" fmla="*/ 4 w 6"/>
                    <a:gd name="T13" fmla="*/ 730 h 730"/>
                    <a:gd name="T14" fmla="*/ 4 w 6"/>
                    <a:gd name="T15" fmla="*/ 730 h 730"/>
                    <a:gd name="T16" fmla="*/ 4 w 6"/>
                    <a:gd name="T17" fmla="*/ 728 h 730"/>
                    <a:gd name="T18" fmla="*/ 0 w 6"/>
                    <a:gd name="T19" fmla="*/ 728 h 730"/>
                    <a:gd name="T20" fmla="*/ 0 w 6"/>
                    <a:gd name="T21" fmla="*/ 0 h 730"/>
                    <a:gd name="T22" fmla="*/ 4 w 6"/>
                    <a:gd name="T23" fmla="*/ 0 h 730"/>
                    <a:gd name="T24" fmla="*/ 6 w 6"/>
                    <a:gd name="T25" fmla="*/ 0 h 7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730">
                      <a:moveTo>
                        <a:pt x="6" y="0"/>
                      </a:moveTo>
                      <a:lnTo>
                        <a:pt x="6" y="728"/>
                      </a:lnTo>
                      <a:lnTo>
                        <a:pt x="6" y="728"/>
                      </a:lnTo>
                      <a:lnTo>
                        <a:pt x="6" y="730"/>
                      </a:lnTo>
                      <a:lnTo>
                        <a:pt x="6" y="730"/>
                      </a:lnTo>
                      <a:lnTo>
                        <a:pt x="6" y="730"/>
                      </a:lnTo>
                      <a:lnTo>
                        <a:pt x="4" y="730"/>
                      </a:lnTo>
                      <a:lnTo>
                        <a:pt x="4" y="730"/>
                      </a:lnTo>
                      <a:lnTo>
                        <a:pt x="4" y="728"/>
                      </a:lnTo>
                      <a:lnTo>
                        <a:pt x="0" y="728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57" name="Freeform 177"/>
                <p:cNvSpPr>
                  <a:spLocks/>
                </p:cNvSpPr>
                <p:nvPr/>
              </p:nvSpPr>
              <p:spPr bwMode="auto">
                <a:xfrm>
                  <a:off x="3278" y="2272"/>
                  <a:ext cx="6" cy="728"/>
                </a:xfrm>
                <a:custGeom>
                  <a:avLst/>
                  <a:gdLst>
                    <a:gd name="T0" fmla="*/ 0 w 6"/>
                    <a:gd name="T1" fmla="*/ 728 h 728"/>
                    <a:gd name="T2" fmla="*/ 0 w 6"/>
                    <a:gd name="T3" fmla="*/ 2 h 728"/>
                    <a:gd name="T4" fmla="*/ 0 w 6"/>
                    <a:gd name="T5" fmla="*/ 2 h 728"/>
                    <a:gd name="T6" fmla="*/ 0 w 6"/>
                    <a:gd name="T7" fmla="*/ 0 h 728"/>
                    <a:gd name="T8" fmla="*/ 0 w 6"/>
                    <a:gd name="T9" fmla="*/ 0 h 728"/>
                    <a:gd name="T10" fmla="*/ 0 w 6"/>
                    <a:gd name="T11" fmla="*/ 0 h 728"/>
                    <a:gd name="T12" fmla="*/ 2 w 6"/>
                    <a:gd name="T13" fmla="*/ 0 h 728"/>
                    <a:gd name="T14" fmla="*/ 2 w 6"/>
                    <a:gd name="T15" fmla="*/ 0 h 728"/>
                    <a:gd name="T16" fmla="*/ 2 w 6"/>
                    <a:gd name="T17" fmla="*/ 2 h 728"/>
                    <a:gd name="T18" fmla="*/ 6 w 6"/>
                    <a:gd name="T19" fmla="*/ 2 h 728"/>
                    <a:gd name="T20" fmla="*/ 6 w 6"/>
                    <a:gd name="T21" fmla="*/ 728 h 728"/>
                    <a:gd name="T22" fmla="*/ 2 w 6"/>
                    <a:gd name="T23" fmla="*/ 728 h 728"/>
                    <a:gd name="T24" fmla="*/ 0 w 6"/>
                    <a:gd name="T25" fmla="*/ 728 h 7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728">
                      <a:moveTo>
                        <a:pt x="0" y="728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6" y="2"/>
                      </a:lnTo>
                      <a:lnTo>
                        <a:pt x="6" y="728"/>
                      </a:lnTo>
                      <a:lnTo>
                        <a:pt x="2" y="728"/>
                      </a:lnTo>
                      <a:lnTo>
                        <a:pt x="0" y="7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58" name="Rectangle 178"/>
                <p:cNvSpPr>
                  <a:spLocks noChangeArrowheads="1"/>
                </p:cNvSpPr>
                <p:nvPr/>
              </p:nvSpPr>
              <p:spPr bwMode="auto">
                <a:xfrm>
                  <a:off x="486" y="2702"/>
                  <a:ext cx="34" cy="12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59" name="Freeform 179"/>
                <p:cNvSpPr>
                  <a:spLocks noEditPoints="1"/>
                </p:cNvSpPr>
                <p:nvPr/>
              </p:nvSpPr>
              <p:spPr bwMode="auto">
                <a:xfrm>
                  <a:off x="262" y="2652"/>
                  <a:ext cx="72" cy="114"/>
                </a:xfrm>
                <a:custGeom>
                  <a:avLst/>
                  <a:gdLst>
                    <a:gd name="T0" fmla="*/ 36 w 72"/>
                    <a:gd name="T1" fmla="*/ 0 h 114"/>
                    <a:gd name="T2" fmla="*/ 44 w 72"/>
                    <a:gd name="T3" fmla="*/ 2 h 114"/>
                    <a:gd name="T4" fmla="*/ 50 w 72"/>
                    <a:gd name="T5" fmla="*/ 4 h 114"/>
                    <a:gd name="T6" fmla="*/ 56 w 72"/>
                    <a:gd name="T7" fmla="*/ 10 h 114"/>
                    <a:gd name="T8" fmla="*/ 62 w 72"/>
                    <a:gd name="T9" fmla="*/ 16 h 114"/>
                    <a:gd name="T10" fmla="*/ 70 w 72"/>
                    <a:gd name="T11" fmla="*/ 34 h 114"/>
                    <a:gd name="T12" fmla="*/ 72 w 72"/>
                    <a:gd name="T13" fmla="*/ 58 h 114"/>
                    <a:gd name="T14" fmla="*/ 70 w 72"/>
                    <a:gd name="T15" fmla="*/ 80 h 114"/>
                    <a:gd name="T16" fmla="*/ 62 w 72"/>
                    <a:gd name="T17" fmla="*/ 100 h 114"/>
                    <a:gd name="T18" fmla="*/ 56 w 72"/>
                    <a:gd name="T19" fmla="*/ 106 h 114"/>
                    <a:gd name="T20" fmla="*/ 50 w 72"/>
                    <a:gd name="T21" fmla="*/ 110 h 114"/>
                    <a:gd name="T22" fmla="*/ 44 w 72"/>
                    <a:gd name="T23" fmla="*/ 114 h 114"/>
                    <a:gd name="T24" fmla="*/ 36 w 72"/>
                    <a:gd name="T25" fmla="*/ 114 h 114"/>
                    <a:gd name="T26" fmla="*/ 26 w 72"/>
                    <a:gd name="T27" fmla="*/ 112 h 114"/>
                    <a:gd name="T28" fmla="*/ 18 w 72"/>
                    <a:gd name="T29" fmla="*/ 108 h 114"/>
                    <a:gd name="T30" fmla="*/ 12 w 72"/>
                    <a:gd name="T31" fmla="*/ 102 h 114"/>
                    <a:gd name="T32" fmla="*/ 4 w 72"/>
                    <a:gd name="T33" fmla="*/ 82 h 114"/>
                    <a:gd name="T34" fmla="*/ 0 w 72"/>
                    <a:gd name="T35" fmla="*/ 58 h 114"/>
                    <a:gd name="T36" fmla="*/ 2 w 72"/>
                    <a:gd name="T37" fmla="*/ 34 h 114"/>
                    <a:gd name="T38" fmla="*/ 10 w 72"/>
                    <a:gd name="T39" fmla="*/ 16 h 114"/>
                    <a:gd name="T40" fmla="*/ 16 w 72"/>
                    <a:gd name="T41" fmla="*/ 10 h 114"/>
                    <a:gd name="T42" fmla="*/ 22 w 72"/>
                    <a:gd name="T43" fmla="*/ 4 h 114"/>
                    <a:gd name="T44" fmla="*/ 28 w 72"/>
                    <a:gd name="T45" fmla="*/ 2 h 114"/>
                    <a:gd name="T46" fmla="*/ 36 w 72"/>
                    <a:gd name="T47" fmla="*/ 0 h 114"/>
                    <a:gd name="T48" fmla="*/ 36 w 72"/>
                    <a:gd name="T49" fmla="*/ 12 h 114"/>
                    <a:gd name="T50" fmla="*/ 30 w 72"/>
                    <a:gd name="T51" fmla="*/ 12 h 114"/>
                    <a:gd name="T52" fmla="*/ 26 w 72"/>
                    <a:gd name="T53" fmla="*/ 16 h 114"/>
                    <a:gd name="T54" fmla="*/ 20 w 72"/>
                    <a:gd name="T55" fmla="*/ 24 h 114"/>
                    <a:gd name="T56" fmla="*/ 16 w 72"/>
                    <a:gd name="T57" fmla="*/ 38 h 114"/>
                    <a:gd name="T58" fmla="*/ 16 w 72"/>
                    <a:gd name="T59" fmla="*/ 58 h 114"/>
                    <a:gd name="T60" fmla="*/ 16 w 72"/>
                    <a:gd name="T61" fmla="*/ 76 h 114"/>
                    <a:gd name="T62" fmla="*/ 20 w 72"/>
                    <a:gd name="T63" fmla="*/ 92 h 114"/>
                    <a:gd name="T64" fmla="*/ 24 w 72"/>
                    <a:gd name="T65" fmla="*/ 98 h 114"/>
                    <a:gd name="T66" fmla="*/ 30 w 72"/>
                    <a:gd name="T67" fmla="*/ 102 h 114"/>
                    <a:gd name="T68" fmla="*/ 36 w 72"/>
                    <a:gd name="T69" fmla="*/ 104 h 114"/>
                    <a:gd name="T70" fmla="*/ 42 w 72"/>
                    <a:gd name="T71" fmla="*/ 102 h 114"/>
                    <a:gd name="T72" fmla="*/ 46 w 72"/>
                    <a:gd name="T73" fmla="*/ 100 h 114"/>
                    <a:gd name="T74" fmla="*/ 50 w 72"/>
                    <a:gd name="T75" fmla="*/ 94 h 114"/>
                    <a:gd name="T76" fmla="*/ 54 w 72"/>
                    <a:gd name="T77" fmla="*/ 80 h 114"/>
                    <a:gd name="T78" fmla="*/ 56 w 72"/>
                    <a:gd name="T79" fmla="*/ 58 h 114"/>
                    <a:gd name="T80" fmla="*/ 56 w 72"/>
                    <a:gd name="T81" fmla="*/ 38 h 114"/>
                    <a:gd name="T82" fmla="*/ 52 w 72"/>
                    <a:gd name="T83" fmla="*/ 24 h 114"/>
                    <a:gd name="T84" fmla="*/ 48 w 72"/>
                    <a:gd name="T85" fmla="*/ 16 h 114"/>
                    <a:gd name="T86" fmla="*/ 42 w 72"/>
                    <a:gd name="T87" fmla="*/ 12 h 114"/>
                    <a:gd name="T88" fmla="*/ 36 w 72"/>
                    <a:gd name="T89" fmla="*/ 12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72" h="114">
                      <a:moveTo>
                        <a:pt x="36" y="0"/>
                      </a:moveTo>
                      <a:lnTo>
                        <a:pt x="44" y="2"/>
                      </a:lnTo>
                      <a:lnTo>
                        <a:pt x="50" y="4"/>
                      </a:lnTo>
                      <a:lnTo>
                        <a:pt x="56" y="10"/>
                      </a:lnTo>
                      <a:lnTo>
                        <a:pt x="62" y="16"/>
                      </a:lnTo>
                      <a:lnTo>
                        <a:pt x="70" y="34"/>
                      </a:lnTo>
                      <a:lnTo>
                        <a:pt x="72" y="58"/>
                      </a:lnTo>
                      <a:lnTo>
                        <a:pt x="70" y="80"/>
                      </a:lnTo>
                      <a:lnTo>
                        <a:pt x="62" y="100"/>
                      </a:lnTo>
                      <a:lnTo>
                        <a:pt x="56" y="106"/>
                      </a:lnTo>
                      <a:lnTo>
                        <a:pt x="50" y="110"/>
                      </a:lnTo>
                      <a:lnTo>
                        <a:pt x="44" y="114"/>
                      </a:lnTo>
                      <a:lnTo>
                        <a:pt x="36" y="114"/>
                      </a:lnTo>
                      <a:lnTo>
                        <a:pt x="26" y="112"/>
                      </a:lnTo>
                      <a:lnTo>
                        <a:pt x="18" y="108"/>
                      </a:lnTo>
                      <a:lnTo>
                        <a:pt x="12" y="102"/>
                      </a:lnTo>
                      <a:lnTo>
                        <a:pt x="4" y="82"/>
                      </a:lnTo>
                      <a:lnTo>
                        <a:pt x="0" y="58"/>
                      </a:lnTo>
                      <a:lnTo>
                        <a:pt x="2" y="34"/>
                      </a:lnTo>
                      <a:lnTo>
                        <a:pt x="10" y="16"/>
                      </a:lnTo>
                      <a:lnTo>
                        <a:pt x="16" y="10"/>
                      </a:lnTo>
                      <a:lnTo>
                        <a:pt x="22" y="4"/>
                      </a:lnTo>
                      <a:lnTo>
                        <a:pt x="28" y="2"/>
                      </a:lnTo>
                      <a:lnTo>
                        <a:pt x="36" y="0"/>
                      </a:lnTo>
                      <a:close/>
                      <a:moveTo>
                        <a:pt x="36" y="12"/>
                      </a:moveTo>
                      <a:lnTo>
                        <a:pt x="30" y="12"/>
                      </a:lnTo>
                      <a:lnTo>
                        <a:pt x="26" y="16"/>
                      </a:lnTo>
                      <a:lnTo>
                        <a:pt x="20" y="24"/>
                      </a:lnTo>
                      <a:lnTo>
                        <a:pt x="16" y="38"/>
                      </a:lnTo>
                      <a:lnTo>
                        <a:pt x="16" y="58"/>
                      </a:lnTo>
                      <a:lnTo>
                        <a:pt x="16" y="76"/>
                      </a:lnTo>
                      <a:lnTo>
                        <a:pt x="20" y="92"/>
                      </a:lnTo>
                      <a:lnTo>
                        <a:pt x="24" y="98"/>
                      </a:lnTo>
                      <a:lnTo>
                        <a:pt x="30" y="102"/>
                      </a:lnTo>
                      <a:lnTo>
                        <a:pt x="36" y="104"/>
                      </a:lnTo>
                      <a:lnTo>
                        <a:pt x="42" y="102"/>
                      </a:lnTo>
                      <a:lnTo>
                        <a:pt x="46" y="100"/>
                      </a:lnTo>
                      <a:lnTo>
                        <a:pt x="50" y="94"/>
                      </a:lnTo>
                      <a:lnTo>
                        <a:pt x="54" y="80"/>
                      </a:lnTo>
                      <a:lnTo>
                        <a:pt x="56" y="58"/>
                      </a:lnTo>
                      <a:lnTo>
                        <a:pt x="56" y="38"/>
                      </a:lnTo>
                      <a:lnTo>
                        <a:pt x="52" y="24"/>
                      </a:lnTo>
                      <a:lnTo>
                        <a:pt x="48" y="16"/>
                      </a:lnTo>
                      <a:lnTo>
                        <a:pt x="42" y="12"/>
                      </a:lnTo>
                      <a:lnTo>
                        <a:pt x="36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60" name="Rectangle 180"/>
                <p:cNvSpPr>
                  <a:spLocks noChangeArrowheads="1"/>
                </p:cNvSpPr>
                <p:nvPr/>
              </p:nvSpPr>
              <p:spPr bwMode="auto">
                <a:xfrm>
                  <a:off x="350" y="2746"/>
                  <a:ext cx="18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61" name="Freeform 181"/>
                <p:cNvSpPr>
                  <a:spLocks/>
                </p:cNvSpPr>
                <p:nvPr/>
              </p:nvSpPr>
              <p:spPr bwMode="auto">
                <a:xfrm>
                  <a:off x="392" y="2656"/>
                  <a:ext cx="58" cy="110"/>
                </a:xfrm>
                <a:custGeom>
                  <a:avLst/>
                  <a:gdLst>
                    <a:gd name="T0" fmla="*/ 0 w 58"/>
                    <a:gd name="T1" fmla="*/ 108 h 110"/>
                    <a:gd name="T2" fmla="*/ 0 w 58"/>
                    <a:gd name="T3" fmla="*/ 96 h 110"/>
                    <a:gd name="T4" fmla="*/ 10 w 58"/>
                    <a:gd name="T5" fmla="*/ 98 h 110"/>
                    <a:gd name="T6" fmla="*/ 20 w 58"/>
                    <a:gd name="T7" fmla="*/ 100 h 110"/>
                    <a:gd name="T8" fmla="*/ 26 w 58"/>
                    <a:gd name="T9" fmla="*/ 98 h 110"/>
                    <a:gd name="T10" fmla="*/ 32 w 58"/>
                    <a:gd name="T11" fmla="*/ 96 h 110"/>
                    <a:gd name="T12" fmla="*/ 36 w 58"/>
                    <a:gd name="T13" fmla="*/ 94 h 110"/>
                    <a:gd name="T14" fmla="*/ 40 w 58"/>
                    <a:gd name="T15" fmla="*/ 88 h 110"/>
                    <a:gd name="T16" fmla="*/ 42 w 58"/>
                    <a:gd name="T17" fmla="*/ 82 h 110"/>
                    <a:gd name="T18" fmla="*/ 42 w 58"/>
                    <a:gd name="T19" fmla="*/ 76 h 110"/>
                    <a:gd name="T20" fmla="*/ 38 w 58"/>
                    <a:gd name="T21" fmla="*/ 62 h 110"/>
                    <a:gd name="T22" fmla="*/ 28 w 58"/>
                    <a:gd name="T23" fmla="*/ 54 h 110"/>
                    <a:gd name="T24" fmla="*/ 10 w 58"/>
                    <a:gd name="T25" fmla="*/ 52 h 110"/>
                    <a:gd name="T26" fmla="*/ 6 w 58"/>
                    <a:gd name="T27" fmla="*/ 52 h 110"/>
                    <a:gd name="T28" fmla="*/ 0 w 58"/>
                    <a:gd name="T29" fmla="*/ 52 h 110"/>
                    <a:gd name="T30" fmla="*/ 0 w 58"/>
                    <a:gd name="T31" fmla="*/ 0 h 110"/>
                    <a:gd name="T32" fmla="*/ 56 w 58"/>
                    <a:gd name="T33" fmla="*/ 0 h 110"/>
                    <a:gd name="T34" fmla="*/ 56 w 58"/>
                    <a:gd name="T35" fmla="*/ 12 h 110"/>
                    <a:gd name="T36" fmla="*/ 14 w 58"/>
                    <a:gd name="T37" fmla="*/ 12 h 110"/>
                    <a:gd name="T38" fmla="*/ 14 w 58"/>
                    <a:gd name="T39" fmla="*/ 40 h 110"/>
                    <a:gd name="T40" fmla="*/ 26 w 58"/>
                    <a:gd name="T41" fmla="*/ 42 h 110"/>
                    <a:gd name="T42" fmla="*/ 36 w 58"/>
                    <a:gd name="T43" fmla="*/ 44 h 110"/>
                    <a:gd name="T44" fmla="*/ 44 w 58"/>
                    <a:gd name="T45" fmla="*/ 48 h 110"/>
                    <a:gd name="T46" fmla="*/ 50 w 58"/>
                    <a:gd name="T47" fmla="*/ 54 h 110"/>
                    <a:gd name="T48" fmla="*/ 54 w 58"/>
                    <a:gd name="T49" fmla="*/ 60 h 110"/>
                    <a:gd name="T50" fmla="*/ 58 w 58"/>
                    <a:gd name="T51" fmla="*/ 68 h 110"/>
                    <a:gd name="T52" fmla="*/ 58 w 58"/>
                    <a:gd name="T53" fmla="*/ 76 h 110"/>
                    <a:gd name="T54" fmla="*/ 56 w 58"/>
                    <a:gd name="T55" fmla="*/ 86 h 110"/>
                    <a:gd name="T56" fmla="*/ 54 w 58"/>
                    <a:gd name="T57" fmla="*/ 94 h 110"/>
                    <a:gd name="T58" fmla="*/ 48 w 58"/>
                    <a:gd name="T59" fmla="*/ 102 h 110"/>
                    <a:gd name="T60" fmla="*/ 40 w 58"/>
                    <a:gd name="T61" fmla="*/ 106 h 110"/>
                    <a:gd name="T62" fmla="*/ 30 w 58"/>
                    <a:gd name="T63" fmla="*/ 110 h 110"/>
                    <a:gd name="T64" fmla="*/ 18 w 58"/>
                    <a:gd name="T65" fmla="*/ 110 h 110"/>
                    <a:gd name="T66" fmla="*/ 10 w 58"/>
                    <a:gd name="T67" fmla="*/ 110 h 110"/>
                    <a:gd name="T68" fmla="*/ 0 w 58"/>
                    <a:gd name="T69" fmla="*/ 108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8" h="110">
                      <a:moveTo>
                        <a:pt x="0" y="108"/>
                      </a:moveTo>
                      <a:lnTo>
                        <a:pt x="0" y="96"/>
                      </a:lnTo>
                      <a:lnTo>
                        <a:pt x="10" y="98"/>
                      </a:lnTo>
                      <a:lnTo>
                        <a:pt x="20" y="100"/>
                      </a:lnTo>
                      <a:lnTo>
                        <a:pt x="26" y="98"/>
                      </a:lnTo>
                      <a:lnTo>
                        <a:pt x="32" y="96"/>
                      </a:lnTo>
                      <a:lnTo>
                        <a:pt x="36" y="94"/>
                      </a:lnTo>
                      <a:lnTo>
                        <a:pt x="40" y="88"/>
                      </a:lnTo>
                      <a:lnTo>
                        <a:pt x="42" y="82"/>
                      </a:lnTo>
                      <a:lnTo>
                        <a:pt x="42" y="76"/>
                      </a:lnTo>
                      <a:lnTo>
                        <a:pt x="38" y="62"/>
                      </a:lnTo>
                      <a:lnTo>
                        <a:pt x="28" y="54"/>
                      </a:lnTo>
                      <a:lnTo>
                        <a:pt x="10" y="52"/>
                      </a:lnTo>
                      <a:lnTo>
                        <a:pt x="6" y="52"/>
                      </a:lnTo>
                      <a:lnTo>
                        <a:pt x="0" y="52"/>
                      </a:ln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12"/>
                      </a:lnTo>
                      <a:lnTo>
                        <a:pt x="14" y="12"/>
                      </a:lnTo>
                      <a:lnTo>
                        <a:pt x="14" y="40"/>
                      </a:lnTo>
                      <a:lnTo>
                        <a:pt x="26" y="42"/>
                      </a:lnTo>
                      <a:lnTo>
                        <a:pt x="36" y="44"/>
                      </a:lnTo>
                      <a:lnTo>
                        <a:pt x="44" y="48"/>
                      </a:lnTo>
                      <a:lnTo>
                        <a:pt x="50" y="54"/>
                      </a:lnTo>
                      <a:lnTo>
                        <a:pt x="54" y="60"/>
                      </a:lnTo>
                      <a:lnTo>
                        <a:pt x="58" y="68"/>
                      </a:lnTo>
                      <a:lnTo>
                        <a:pt x="58" y="76"/>
                      </a:lnTo>
                      <a:lnTo>
                        <a:pt x="56" y="86"/>
                      </a:lnTo>
                      <a:lnTo>
                        <a:pt x="54" y="94"/>
                      </a:lnTo>
                      <a:lnTo>
                        <a:pt x="48" y="102"/>
                      </a:lnTo>
                      <a:lnTo>
                        <a:pt x="40" y="106"/>
                      </a:lnTo>
                      <a:lnTo>
                        <a:pt x="30" y="110"/>
                      </a:lnTo>
                      <a:lnTo>
                        <a:pt x="18" y="110"/>
                      </a:lnTo>
                      <a:lnTo>
                        <a:pt x="10" y="110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62" name="Rectangle 182"/>
                <p:cNvSpPr>
                  <a:spLocks noChangeArrowheads="1"/>
                </p:cNvSpPr>
                <p:nvPr/>
              </p:nvSpPr>
              <p:spPr bwMode="auto">
                <a:xfrm>
                  <a:off x="486" y="2400"/>
                  <a:ext cx="34" cy="12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63" name="Freeform 183"/>
                <p:cNvSpPr>
                  <a:spLocks/>
                </p:cNvSpPr>
                <p:nvPr/>
              </p:nvSpPr>
              <p:spPr bwMode="auto">
                <a:xfrm>
                  <a:off x="398" y="2352"/>
                  <a:ext cx="58" cy="110"/>
                </a:xfrm>
                <a:custGeom>
                  <a:avLst/>
                  <a:gdLst>
                    <a:gd name="T0" fmla="*/ 0 w 58"/>
                    <a:gd name="T1" fmla="*/ 110 h 110"/>
                    <a:gd name="T2" fmla="*/ 0 w 58"/>
                    <a:gd name="T3" fmla="*/ 100 h 110"/>
                    <a:gd name="T4" fmla="*/ 22 w 58"/>
                    <a:gd name="T5" fmla="*/ 100 h 110"/>
                    <a:gd name="T6" fmla="*/ 22 w 58"/>
                    <a:gd name="T7" fmla="*/ 14 h 110"/>
                    <a:gd name="T8" fmla="*/ 0 w 58"/>
                    <a:gd name="T9" fmla="*/ 20 h 110"/>
                    <a:gd name="T10" fmla="*/ 0 w 58"/>
                    <a:gd name="T11" fmla="*/ 8 h 110"/>
                    <a:gd name="T12" fmla="*/ 36 w 58"/>
                    <a:gd name="T13" fmla="*/ 0 h 110"/>
                    <a:gd name="T14" fmla="*/ 36 w 58"/>
                    <a:gd name="T15" fmla="*/ 100 h 110"/>
                    <a:gd name="T16" fmla="*/ 58 w 58"/>
                    <a:gd name="T17" fmla="*/ 100 h 110"/>
                    <a:gd name="T18" fmla="*/ 58 w 58"/>
                    <a:gd name="T19" fmla="*/ 110 h 110"/>
                    <a:gd name="T20" fmla="*/ 0 w 58"/>
                    <a:gd name="T21" fmla="*/ 11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8" h="110">
                      <a:moveTo>
                        <a:pt x="0" y="110"/>
                      </a:moveTo>
                      <a:lnTo>
                        <a:pt x="0" y="100"/>
                      </a:lnTo>
                      <a:lnTo>
                        <a:pt x="22" y="100"/>
                      </a:lnTo>
                      <a:lnTo>
                        <a:pt x="22" y="14"/>
                      </a:ln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36" y="0"/>
                      </a:lnTo>
                      <a:lnTo>
                        <a:pt x="36" y="100"/>
                      </a:lnTo>
                      <a:lnTo>
                        <a:pt x="58" y="100"/>
                      </a:lnTo>
                      <a:lnTo>
                        <a:pt x="58" y="110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64" name="Rectangle 184"/>
                <p:cNvSpPr>
                  <a:spLocks noChangeArrowheads="1"/>
                </p:cNvSpPr>
                <p:nvPr/>
              </p:nvSpPr>
              <p:spPr bwMode="auto">
                <a:xfrm>
                  <a:off x="486" y="2102"/>
                  <a:ext cx="34" cy="10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65" name="Freeform 185"/>
                <p:cNvSpPr>
                  <a:spLocks/>
                </p:cNvSpPr>
                <p:nvPr/>
              </p:nvSpPr>
              <p:spPr bwMode="auto">
                <a:xfrm>
                  <a:off x="274" y="2052"/>
                  <a:ext cx="58" cy="110"/>
                </a:xfrm>
                <a:custGeom>
                  <a:avLst/>
                  <a:gdLst>
                    <a:gd name="T0" fmla="*/ 0 w 58"/>
                    <a:gd name="T1" fmla="*/ 110 h 110"/>
                    <a:gd name="T2" fmla="*/ 0 w 58"/>
                    <a:gd name="T3" fmla="*/ 100 h 110"/>
                    <a:gd name="T4" fmla="*/ 20 w 58"/>
                    <a:gd name="T5" fmla="*/ 100 h 110"/>
                    <a:gd name="T6" fmla="*/ 20 w 58"/>
                    <a:gd name="T7" fmla="*/ 14 h 110"/>
                    <a:gd name="T8" fmla="*/ 0 w 58"/>
                    <a:gd name="T9" fmla="*/ 20 h 110"/>
                    <a:gd name="T10" fmla="*/ 0 w 58"/>
                    <a:gd name="T11" fmla="*/ 8 h 110"/>
                    <a:gd name="T12" fmla="*/ 36 w 58"/>
                    <a:gd name="T13" fmla="*/ 0 h 110"/>
                    <a:gd name="T14" fmla="*/ 36 w 58"/>
                    <a:gd name="T15" fmla="*/ 100 h 110"/>
                    <a:gd name="T16" fmla="*/ 58 w 58"/>
                    <a:gd name="T17" fmla="*/ 100 h 110"/>
                    <a:gd name="T18" fmla="*/ 58 w 58"/>
                    <a:gd name="T19" fmla="*/ 110 h 110"/>
                    <a:gd name="T20" fmla="*/ 0 w 58"/>
                    <a:gd name="T21" fmla="*/ 11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8" h="110">
                      <a:moveTo>
                        <a:pt x="0" y="110"/>
                      </a:moveTo>
                      <a:lnTo>
                        <a:pt x="0" y="100"/>
                      </a:lnTo>
                      <a:lnTo>
                        <a:pt x="20" y="100"/>
                      </a:lnTo>
                      <a:lnTo>
                        <a:pt x="20" y="14"/>
                      </a:lnTo>
                      <a:lnTo>
                        <a:pt x="0" y="20"/>
                      </a:lnTo>
                      <a:lnTo>
                        <a:pt x="0" y="8"/>
                      </a:lnTo>
                      <a:lnTo>
                        <a:pt x="36" y="0"/>
                      </a:lnTo>
                      <a:lnTo>
                        <a:pt x="36" y="100"/>
                      </a:lnTo>
                      <a:lnTo>
                        <a:pt x="58" y="100"/>
                      </a:lnTo>
                      <a:lnTo>
                        <a:pt x="58" y="110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66" name="Rectangle 186"/>
                <p:cNvSpPr>
                  <a:spLocks noChangeArrowheads="1"/>
                </p:cNvSpPr>
                <p:nvPr/>
              </p:nvSpPr>
              <p:spPr bwMode="auto">
                <a:xfrm>
                  <a:off x="350" y="2144"/>
                  <a:ext cx="18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67" name="Freeform 187"/>
                <p:cNvSpPr>
                  <a:spLocks/>
                </p:cNvSpPr>
                <p:nvPr/>
              </p:nvSpPr>
              <p:spPr bwMode="auto">
                <a:xfrm>
                  <a:off x="392" y="2054"/>
                  <a:ext cx="58" cy="112"/>
                </a:xfrm>
                <a:custGeom>
                  <a:avLst/>
                  <a:gdLst>
                    <a:gd name="T0" fmla="*/ 0 w 58"/>
                    <a:gd name="T1" fmla="*/ 108 h 112"/>
                    <a:gd name="T2" fmla="*/ 0 w 58"/>
                    <a:gd name="T3" fmla="*/ 96 h 112"/>
                    <a:gd name="T4" fmla="*/ 10 w 58"/>
                    <a:gd name="T5" fmla="*/ 100 h 112"/>
                    <a:gd name="T6" fmla="*/ 20 w 58"/>
                    <a:gd name="T7" fmla="*/ 100 h 112"/>
                    <a:gd name="T8" fmla="*/ 26 w 58"/>
                    <a:gd name="T9" fmla="*/ 100 h 112"/>
                    <a:gd name="T10" fmla="*/ 32 w 58"/>
                    <a:gd name="T11" fmla="*/ 98 h 112"/>
                    <a:gd name="T12" fmla="*/ 36 w 58"/>
                    <a:gd name="T13" fmla="*/ 94 h 112"/>
                    <a:gd name="T14" fmla="*/ 40 w 58"/>
                    <a:gd name="T15" fmla="*/ 90 h 112"/>
                    <a:gd name="T16" fmla="*/ 42 w 58"/>
                    <a:gd name="T17" fmla="*/ 84 h 112"/>
                    <a:gd name="T18" fmla="*/ 42 w 58"/>
                    <a:gd name="T19" fmla="*/ 78 h 112"/>
                    <a:gd name="T20" fmla="*/ 38 w 58"/>
                    <a:gd name="T21" fmla="*/ 64 h 112"/>
                    <a:gd name="T22" fmla="*/ 28 w 58"/>
                    <a:gd name="T23" fmla="*/ 56 h 112"/>
                    <a:gd name="T24" fmla="*/ 10 w 58"/>
                    <a:gd name="T25" fmla="*/ 52 h 112"/>
                    <a:gd name="T26" fmla="*/ 6 w 58"/>
                    <a:gd name="T27" fmla="*/ 52 h 112"/>
                    <a:gd name="T28" fmla="*/ 0 w 58"/>
                    <a:gd name="T29" fmla="*/ 52 h 112"/>
                    <a:gd name="T30" fmla="*/ 0 w 58"/>
                    <a:gd name="T31" fmla="*/ 0 h 112"/>
                    <a:gd name="T32" fmla="*/ 56 w 58"/>
                    <a:gd name="T33" fmla="*/ 0 h 112"/>
                    <a:gd name="T34" fmla="*/ 56 w 58"/>
                    <a:gd name="T35" fmla="*/ 12 h 112"/>
                    <a:gd name="T36" fmla="*/ 14 w 58"/>
                    <a:gd name="T37" fmla="*/ 12 h 112"/>
                    <a:gd name="T38" fmla="*/ 14 w 58"/>
                    <a:gd name="T39" fmla="*/ 42 h 112"/>
                    <a:gd name="T40" fmla="*/ 26 w 58"/>
                    <a:gd name="T41" fmla="*/ 42 h 112"/>
                    <a:gd name="T42" fmla="*/ 36 w 58"/>
                    <a:gd name="T43" fmla="*/ 46 h 112"/>
                    <a:gd name="T44" fmla="*/ 44 w 58"/>
                    <a:gd name="T45" fmla="*/ 50 h 112"/>
                    <a:gd name="T46" fmla="*/ 50 w 58"/>
                    <a:gd name="T47" fmla="*/ 54 h 112"/>
                    <a:gd name="T48" fmla="*/ 54 w 58"/>
                    <a:gd name="T49" fmla="*/ 62 h 112"/>
                    <a:gd name="T50" fmla="*/ 58 w 58"/>
                    <a:gd name="T51" fmla="*/ 68 h 112"/>
                    <a:gd name="T52" fmla="*/ 58 w 58"/>
                    <a:gd name="T53" fmla="*/ 78 h 112"/>
                    <a:gd name="T54" fmla="*/ 56 w 58"/>
                    <a:gd name="T55" fmla="*/ 88 h 112"/>
                    <a:gd name="T56" fmla="*/ 54 w 58"/>
                    <a:gd name="T57" fmla="*/ 96 h 112"/>
                    <a:gd name="T58" fmla="*/ 48 w 58"/>
                    <a:gd name="T59" fmla="*/ 102 h 112"/>
                    <a:gd name="T60" fmla="*/ 40 w 58"/>
                    <a:gd name="T61" fmla="*/ 108 h 112"/>
                    <a:gd name="T62" fmla="*/ 30 w 58"/>
                    <a:gd name="T63" fmla="*/ 110 h 112"/>
                    <a:gd name="T64" fmla="*/ 18 w 58"/>
                    <a:gd name="T65" fmla="*/ 112 h 112"/>
                    <a:gd name="T66" fmla="*/ 10 w 58"/>
                    <a:gd name="T67" fmla="*/ 110 h 112"/>
                    <a:gd name="T68" fmla="*/ 0 w 58"/>
                    <a:gd name="T69" fmla="*/ 108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8" h="112">
                      <a:moveTo>
                        <a:pt x="0" y="108"/>
                      </a:moveTo>
                      <a:lnTo>
                        <a:pt x="0" y="96"/>
                      </a:lnTo>
                      <a:lnTo>
                        <a:pt x="10" y="100"/>
                      </a:lnTo>
                      <a:lnTo>
                        <a:pt x="20" y="100"/>
                      </a:lnTo>
                      <a:lnTo>
                        <a:pt x="26" y="100"/>
                      </a:lnTo>
                      <a:lnTo>
                        <a:pt x="32" y="98"/>
                      </a:lnTo>
                      <a:lnTo>
                        <a:pt x="36" y="94"/>
                      </a:lnTo>
                      <a:lnTo>
                        <a:pt x="40" y="90"/>
                      </a:lnTo>
                      <a:lnTo>
                        <a:pt x="42" y="84"/>
                      </a:lnTo>
                      <a:lnTo>
                        <a:pt x="42" y="78"/>
                      </a:lnTo>
                      <a:lnTo>
                        <a:pt x="38" y="64"/>
                      </a:lnTo>
                      <a:lnTo>
                        <a:pt x="28" y="56"/>
                      </a:lnTo>
                      <a:lnTo>
                        <a:pt x="10" y="52"/>
                      </a:lnTo>
                      <a:lnTo>
                        <a:pt x="6" y="52"/>
                      </a:lnTo>
                      <a:lnTo>
                        <a:pt x="0" y="52"/>
                      </a:ln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12"/>
                      </a:lnTo>
                      <a:lnTo>
                        <a:pt x="14" y="12"/>
                      </a:lnTo>
                      <a:lnTo>
                        <a:pt x="14" y="42"/>
                      </a:lnTo>
                      <a:lnTo>
                        <a:pt x="26" y="42"/>
                      </a:lnTo>
                      <a:lnTo>
                        <a:pt x="36" y="46"/>
                      </a:lnTo>
                      <a:lnTo>
                        <a:pt x="44" y="50"/>
                      </a:lnTo>
                      <a:lnTo>
                        <a:pt x="50" y="54"/>
                      </a:lnTo>
                      <a:lnTo>
                        <a:pt x="54" y="62"/>
                      </a:lnTo>
                      <a:lnTo>
                        <a:pt x="58" y="68"/>
                      </a:lnTo>
                      <a:lnTo>
                        <a:pt x="58" y="78"/>
                      </a:lnTo>
                      <a:lnTo>
                        <a:pt x="56" y="88"/>
                      </a:lnTo>
                      <a:lnTo>
                        <a:pt x="54" y="96"/>
                      </a:lnTo>
                      <a:lnTo>
                        <a:pt x="48" y="102"/>
                      </a:lnTo>
                      <a:lnTo>
                        <a:pt x="40" y="108"/>
                      </a:lnTo>
                      <a:lnTo>
                        <a:pt x="30" y="110"/>
                      </a:lnTo>
                      <a:lnTo>
                        <a:pt x="18" y="112"/>
                      </a:lnTo>
                      <a:lnTo>
                        <a:pt x="10" y="110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68" name="Rectangle 188"/>
                <p:cNvSpPr>
                  <a:spLocks noChangeArrowheads="1"/>
                </p:cNvSpPr>
                <p:nvPr/>
              </p:nvSpPr>
              <p:spPr bwMode="auto">
                <a:xfrm>
                  <a:off x="486" y="1800"/>
                  <a:ext cx="34" cy="12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69" name="Freeform 189"/>
                <p:cNvSpPr>
                  <a:spLocks/>
                </p:cNvSpPr>
                <p:nvPr/>
              </p:nvSpPr>
              <p:spPr bwMode="auto">
                <a:xfrm>
                  <a:off x="388" y="1752"/>
                  <a:ext cx="62" cy="112"/>
                </a:xfrm>
                <a:custGeom>
                  <a:avLst/>
                  <a:gdLst>
                    <a:gd name="T0" fmla="*/ 0 w 62"/>
                    <a:gd name="T1" fmla="*/ 112 h 112"/>
                    <a:gd name="T2" fmla="*/ 0 w 62"/>
                    <a:gd name="T3" fmla="*/ 98 h 112"/>
                    <a:gd name="T4" fmla="*/ 4 w 62"/>
                    <a:gd name="T5" fmla="*/ 90 h 112"/>
                    <a:gd name="T6" fmla="*/ 10 w 62"/>
                    <a:gd name="T7" fmla="*/ 82 h 112"/>
                    <a:gd name="T8" fmla="*/ 18 w 62"/>
                    <a:gd name="T9" fmla="*/ 74 h 112"/>
                    <a:gd name="T10" fmla="*/ 26 w 62"/>
                    <a:gd name="T11" fmla="*/ 66 h 112"/>
                    <a:gd name="T12" fmla="*/ 32 w 62"/>
                    <a:gd name="T13" fmla="*/ 60 h 112"/>
                    <a:gd name="T14" fmla="*/ 40 w 62"/>
                    <a:gd name="T15" fmla="*/ 50 h 112"/>
                    <a:gd name="T16" fmla="*/ 46 w 62"/>
                    <a:gd name="T17" fmla="*/ 40 h 112"/>
                    <a:gd name="T18" fmla="*/ 46 w 62"/>
                    <a:gd name="T19" fmla="*/ 30 h 112"/>
                    <a:gd name="T20" fmla="*/ 46 w 62"/>
                    <a:gd name="T21" fmla="*/ 24 h 112"/>
                    <a:gd name="T22" fmla="*/ 44 w 62"/>
                    <a:gd name="T23" fmla="*/ 18 h 112"/>
                    <a:gd name="T24" fmla="*/ 42 w 62"/>
                    <a:gd name="T25" fmla="*/ 14 h 112"/>
                    <a:gd name="T26" fmla="*/ 38 w 62"/>
                    <a:gd name="T27" fmla="*/ 12 h 112"/>
                    <a:gd name="T28" fmla="*/ 34 w 62"/>
                    <a:gd name="T29" fmla="*/ 12 h 112"/>
                    <a:gd name="T30" fmla="*/ 30 w 62"/>
                    <a:gd name="T31" fmla="*/ 10 h 112"/>
                    <a:gd name="T32" fmla="*/ 22 w 62"/>
                    <a:gd name="T33" fmla="*/ 12 h 112"/>
                    <a:gd name="T34" fmla="*/ 14 w 62"/>
                    <a:gd name="T35" fmla="*/ 14 h 112"/>
                    <a:gd name="T36" fmla="*/ 4 w 62"/>
                    <a:gd name="T37" fmla="*/ 20 h 112"/>
                    <a:gd name="T38" fmla="*/ 4 w 62"/>
                    <a:gd name="T39" fmla="*/ 6 h 112"/>
                    <a:gd name="T40" fmla="*/ 12 w 62"/>
                    <a:gd name="T41" fmla="*/ 4 h 112"/>
                    <a:gd name="T42" fmla="*/ 22 w 62"/>
                    <a:gd name="T43" fmla="*/ 0 h 112"/>
                    <a:gd name="T44" fmla="*/ 32 w 62"/>
                    <a:gd name="T45" fmla="*/ 0 h 112"/>
                    <a:gd name="T46" fmla="*/ 40 w 62"/>
                    <a:gd name="T47" fmla="*/ 2 h 112"/>
                    <a:gd name="T48" fmla="*/ 48 w 62"/>
                    <a:gd name="T49" fmla="*/ 4 h 112"/>
                    <a:gd name="T50" fmla="*/ 54 w 62"/>
                    <a:gd name="T51" fmla="*/ 8 h 112"/>
                    <a:gd name="T52" fmla="*/ 58 w 62"/>
                    <a:gd name="T53" fmla="*/ 14 h 112"/>
                    <a:gd name="T54" fmla="*/ 62 w 62"/>
                    <a:gd name="T55" fmla="*/ 22 h 112"/>
                    <a:gd name="T56" fmla="*/ 62 w 62"/>
                    <a:gd name="T57" fmla="*/ 30 h 112"/>
                    <a:gd name="T58" fmla="*/ 60 w 62"/>
                    <a:gd name="T59" fmla="*/ 40 h 112"/>
                    <a:gd name="T60" fmla="*/ 58 w 62"/>
                    <a:gd name="T61" fmla="*/ 48 h 112"/>
                    <a:gd name="T62" fmla="*/ 54 w 62"/>
                    <a:gd name="T63" fmla="*/ 52 h 112"/>
                    <a:gd name="T64" fmla="*/ 48 w 62"/>
                    <a:gd name="T65" fmla="*/ 58 h 112"/>
                    <a:gd name="T66" fmla="*/ 42 w 62"/>
                    <a:gd name="T67" fmla="*/ 66 h 112"/>
                    <a:gd name="T68" fmla="*/ 36 w 62"/>
                    <a:gd name="T69" fmla="*/ 70 h 112"/>
                    <a:gd name="T70" fmla="*/ 28 w 62"/>
                    <a:gd name="T71" fmla="*/ 80 h 112"/>
                    <a:gd name="T72" fmla="*/ 22 w 62"/>
                    <a:gd name="T73" fmla="*/ 88 h 112"/>
                    <a:gd name="T74" fmla="*/ 18 w 62"/>
                    <a:gd name="T75" fmla="*/ 98 h 112"/>
                    <a:gd name="T76" fmla="*/ 62 w 62"/>
                    <a:gd name="T77" fmla="*/ 98 h 112"/>
                    <a:gd name="T78" fmla="*/ 62 w 62"/>
                    <a:gd name="T79" fmla="*/ 112 h 112"/>
                    <a:gd name="T80" fmla="*/ 0 w 62"/>
                    <a:gd name="T81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62" h="112">
                      <a:moveTo>
                        <a:pt x="0" y="112"/>
                      </a:moveTo>
                      <a:lnTo>
                        <a:pt x="0" y="98"/>
                      </a:lnTo>
                      <a:lnTo>
                        <a:pt x="4" y="90"/>
                      </a:lnTo>
                      <a:lnTo>
                        <a:pt x="10" y="82"/>
                      </a:lnTo>
                      <a:lnTo>
                        <a:pt x="18" y="74"/>
                      </a:lnTo>
                      <a:lnTo>
                        <a:pt x="26" y="66"/>
                      </a:lnTo>
                      <a:lnTo>
                        <a:pt x="32" y="60"/>
                      </a:lnTo>
                      <a:lnTo>
                        <a:pt x="40" y="50"/>
                      </a:lnTo>
                      <a:lnTo>
                        <a:pt x="46" y="40"/>
                      </a:lnTo>
                      <a:lnTo>
                        <a:pt x="46" y="30"/>
                      </a:lnTo>
                      <a:lnTo>
                        <a:pt x="46" y="24"/>
                      </a:lnTo>
                      <a:lnTo>
                        <a:pt x="44" y="18"/>
                      </a:lnTo>
                      <a:lnTo>
                        <a:pt x="42" y="14"/>
                      </a:lnTo>
                      <a:lnTo>
                        <a:pt x="38" y="12"/>
                      </a:lnTo>
                      <a:lnTo>
                        <a:pt x="34" y="12"/>
                      </a:lnTo>
                      <a:lnTo>
                        <a:pt x="30" y="10"/>
                      </a:lnTo>
                      <a:lnTo>
                        <a:pt x="22" y="12"/>
                      </a:lnTo>
                      <a:lnTo>
                        <a:pt x="14" y="14"/>
                      </a:lnTo>
                      <a:lnTo>
                        <a:pt x="4" y="20"/>
                      </a:lnTo>
                      <a:lnTo>
                        <a:pt x="4" y="6"/>
                      </a:lnTo>
                      <a:lnTo>
                        <a:pt x="12" y="4"/>
                      </a:lnTo>
                      <a:lnTo>
                        <a:pt x="22" y="0"/>
                      </a:lnTo>
                      <a:lnTo>
                        <a:pt x="32" y="0"/>
                      </a:lnTo>
                      <a:lnTo>
                        <a:pt x="40" y="2"/>
                      </a:lnTo>
                      <a:lnTo>
                        <a:pt x="48" y="4"/>
                      </a:lnTo>
                      <a:lnTo>
                        <a:pt x="54" y="8"/>
                      </a:lnTo>
                      <a:lnTo>
                        <a:pt x="58" y="14"/>
                      </a:lnTo>
                      <a:lnTo>
                        <a:pt x="62" y="22"/>
                      </a:lnTo>
                      <a:lnTo>
                        <a:pt x="62" y="30"/>
                      </a:lnTo>
                      <a:lnTo>
                        <a:pt x="60" y="40"/>
                      </a:lnTo>
                      <a:lnTo>
                        <a:pt x="58" y="48"/>
                      </a:lnTo>
                      <a:lnTo>
                        <a:pt x="54" y="52"/>
                      </a:lnTo>
                      <a:lnTo>
                        <a:pt x="48" y="58"/>
                      </a:lnTo>
                      <a:lnTo>
                        <a:pt x="42" y="66"/>
                      </a:lnTo>
                      <a:lnTo>
                        <a:pt x="36" y="70"/>
                      </a:lnTo>
                      <a:lnTo>
                        <a:pt x="28" y="80"/>
                      </a:lnTo>
                      <a:lnTo>
                        <a:pt x="22" y="88"/>
                      </a:lnTo>
                      <a:lnTo>
                        <a:pt x="18" y="98"/>
                      </a:lnTo>
                      <a:lnTo>
                        <a:pt x="62" y="98"/>
                      </a:lnTo>
                      <a:lnTo>
                        <a:pt x="62" y="112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70" name="Rectangle 190"/>
                <p:cNvSpPr>
                  <a:spLocks noChangeArrowheads="1"/>
                </p:cNvSpPr>
                <p:nvPr/>
              </p:nvSpPr>
              <p:spPr bwMode="auto">
                <a:xfrm>
                  <a:off x="486" y="1500"/>
                  <a:ext cx="34" cy="12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71" name="Freeform 191"/>
                <p:cNvSpPr>
                  <a:spLocks/>
                </p:cNvSpPr>
                <p:nvPr/>
              </p:nvSpPr>
              <p:spPr bwMode="auto">
                <a:xfrm>
                  <a:off x="264" y="1450"/>
                  <a:ext cx="62" cy="112"/>
                </a:xfrm>
                <a:custGeom>
                  <a:avLst/>
                  <a:gdLst>
                    <a:gd name="T0" fmla="*/ 0 w 62"/>
                    <a:gd name="T1" fmla="*/ 112 h 112"/>
                    <a:gd name="T2" fmla="*/ 0 w 62"/>
                    <a:gd name="T3" fmla="*/ 98 h 112"/>
                    <a:gd name="T4" fmla="*/ 4 w 62"/>
                    <a:gd name="T5" fmla="*/ 92 h 112"/>
                    <a:gd name="T6" fmla="*/ 10 w 62"/>
                    <a:gd name="T7" fmla="*/ 84 h 112"/>
                    <a:gd name="T8" fmla="*/ 16 w 62"/>
                    <a:gd name="T9" fmla="*/ 74 h 112"/>
                    <a:gd name="T10" fmla="*/ 24 w 62"/>
                    <a:gd name="T11" fmla="*/ 66 h 112"/>
                    <a:gd name="T12" fmla="*/ 32 w 62"/>
                    <a:gd name="T13" fmla="*/ 60 h 112"/>
                    <a:gd name="T14" fmla="*/ 40 w 62"/>
                    <a:gd name="T15" fmla="*/ 50 h 112"/>
                    <a:gd name="T16" fmla="*/ 44 w 62"/>
                    <a:gd name="T17" fmla="*/ 40 h 112"/>
                    <a:gd name="T18" fmla="*/ 46 w 62"/>
                    <a:gd name="T19" fmla="*/ 30 h 112"/>
                    <a:gd name="T20" fmla="*/ 46 w 62"/>
                    <a:gd name="T21" fmla="*/ 24 h 112"/>
                    <a:gd name="T22" fmla="*/ 44 w 62"/>
                    <a:gd name="T23" fmla="*/ 20 h 112"/>
                    <a:gd name="T24" fmla="*/ 40 w 62"/>
                    <a:gd name="T25" fmla="*/ 16 h 112"/>
                    <a:gd name="T26" fmla="*/ 38 w 62"/>
                    <a:gd name="T27" fmla="*/ 14 h 112"/>
                    <a:gd name="T28" fmla="*/ 34 w 62"/>
                    <a:gd name="T29" fmla="*/ 12 h 112"/>
                    <a:gd name="T30" fmla="*/ 28 w 62"/>
                    <a:gd name="T31" fmla="*/ 12 h 112"/>
                    <a:gd name="T32" fmla="*/ 20 w 62"/>
                    <a:gd name="T33" fmla="*/ 12 h 112"/>
                    <a:gd name="T34" fmla="*/ 12 w 62"/>
                    <a:gd name="T35" fmla="*/ 16 h 112"/>
                    <a:gd name="T36" fmla="*/ 2 w 62"/>
                    <a:gd name="T37" fmla="*/ 20 h 112"/>
                    <a:gd name="T38" fmla="*/ 2 w 62"/>
                    <a:gd name="T39" fmla="*/ 8 h 112"/>
                    <a:gd name="T40" fmla="*/ 12 w 62"/>
                    <a:gd name="T41" fmla="*/ 4 h 112"/>
                    <a:gd name="T42" fmla="*/ 22 w 62"/>
                    <a:gd name="T43" fmla="*/ 2 h 112"/>
                    <a:gd name="T44" fmla="*/ 30 w 62"/>
                    <a:gd name="T45" fmla="*/ 0 h 112"/>
                    <a:gd name="T46" fmla="*/ 38 w 62"/>
                    <a:gd name="T47" fmla="*/ 2 h 112"/>
                    <a:gd name="T48" fmla="*/ 46 w 62"/>
                    <a:gd name="T49" fmla="*/ 4 h 112"/>
                    <a:gd name="T50" fmla="*/ 52 w 62"/>
                    <a:gd name="T51" fmla="*/ 8 h 112"/>
                    <a:gd name="T52" fmla="*/ 58 w 62"/>
                    <a:gd name="T53" fmla="*/ 16 h 112"/>
                    <a:gd name="T54" fmla="*/ 60 w 62"/>
                    <a:gd name="T55" fmla="*/ 22 h 112"/>
                    <a:gd name="T56" fmla="*/ 62 w 62"/>
                    <a:gd name="T57" fmla="*/ 30 h 112"/>
                    <a:gd name="T58" fmla="*/ 60 w 62"/>
                    <a:gd name="T59" fmla="*/ 40 h 112"/>
                    <a:gd name="T60" fmla="*/ 56 w 62"/>
                    <a:gd name="T61" fmla="*/ 48 h 112"/>
                    <a:gd name="T62" fmla="*/ 54 w 62"/>
                    <a:gd name="T63" fmla="*/ 54 h 112"/>
                    <a:gd name="T64" fmla="*/ 48 w 62"/>
                    <a:gd name="T65" fmla="*/ 60 h 112"/>
                    <a:gd name="T66" fmla="*/ 40 w 62"/>
                    <a:gd name="T67" fmla="*/ 66 h 112"/>
                    <a:gd name="T68" fmla="*/ 36 w 62"/>
                    <a:gd name="T69" fmla="*/ 70 h 112"/>
                    <a:gd name="T70" fmla="*/ 26 w 62"/>
                    <a:gd name="T71" fmla="*/ 80 h 112"/>
                    <a:gd name="T72" fmla="*/ 20 w 62"/>
                    <a:gd name="T73" fmla="*/ 90 h 112"/>
                    <a:gd name="T74" fmla="*/ 18 w 62"/>
                    <a:gd name="T75" fmla="*/ 98 h 112"/>
                    <a:gd name="T76" fmla="*/ 60 w 62"/>
                    <a:gd name="T77" fmla="*/ 98 h 112"/>
                    <a:gd name="T78" fmla="*/ 60 w 62"/>
                    <a:gd name="T79" fmla="*/ 112 h 112"/>
                    <a:gd name="T80" fmla="*/ 0 w 62"/>
                    <a:gd name="T81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62" h="112">
                      <a:moveTo>
                        <a:pt x="0" y="112"/>
                      </a:moveTo>
                      <a:lnTo>
                        <a:pt x="0" y="98"/>
                      </a:lnTo>
                      <a:lnTo>
                        <a:pt x="4" y="92"/>
                      </a:lnTo>
                      <a:lnTo>
                        <a:pt x="10" y="84"/>
                      </a:lnTo>
                      <a:lnTo>
                        <a:pt x="16" y="74"/>
                      </a:lnTo>
                      <a:lnTo>
                        <a:pt x="24" y="66"/>
                      </a:lnTo>
                      <a:lnTo>
                        <a:pt x="32" y="60"/>
                      </a:lnTo>
                      <a:lnTo>
                        <a:pt x="40" y="50"/>
                      </a:lnTo>
                      <a:lnTo>
                        <a:pt x="44" y="40"/>
                      </a:lnTo>
                      <a:lnTo>
                        <a:pt x="46" y="30"/>
                      </a:lnTo>
                      <a:lnTo>
                        <a:pt x="46" y="24"/>
                      </a:lnTo>
                      <a:lnTo>
                        <a:pt x="44" y="20"/>
                      </a:lnTo>
                      <a:lnTo>
                        <a:pt x="40" y="16"/>
                      </a:lnTo>
                      <a:lnTo>
                        <a:pt x="38" y="14"/>
                      </a:lnTo>
                      <a:lnTo>
                        <a:pt x="34" y="12"/>
                      </a:lnTo>
                      <a:lnTo>
                        <a:pt x="28" y="12"/>
                      </a:lnTo>
                      <a:lnTo>
                        <a:pt x="20" y="12"/>
                      </a:lnTo>
                      <a:lnTo>
                        <a:pt x="12" y="16"/>
                      </a:lnTo>
                      <a:lnTo>
                        <a:pt x="2" y="20"/>
                      </a:lnTo>
                      <a:lnTo>
                        <a:pt x="2" y="8"/>
                      </a:lnTo>
                      <a:lnTo>
                        <a:pt x="12" y="4"/>
                      </a:lnTo>
                      <a:lnTo>
                        <a:pt x="22" y="2"/>
                      </a:lnTo>
                      <a:lnTo>
                        <a:pt x="30" y="0"/>
                      </a:lnTo>
                      <a:lnTo>
                        <a:pt x="38" y="2"/>
                      </a:lnTo>
                      <a:lnTo>
                        <a:pt x="46" y="4"/>
                      </a:lnTo>
                      <a:lnTo>
                        <a:pt x="52" y="8"/>
                      </a:lnTo>
                      <a:lnTo>
                        <a:pt x="58" y="16"/>
                      </a:lnTo>
                      <a:lnTo>
                        <a:pt x="60" y="22"/>
                      </a:lnTo>
                      <a:lnTo>
                        <a:pt x="62" y="30"/>
                      </a:lnTo>
                      <a:lnTo>
                        <a:pt x="60" y="40"/>
                      </a:lnTo>
                      <a:lnTo>
                        <a:pt x="56" y="48"/>
                      </a:lnTo>
                      <a:lnTo>
                        <a:pt x="54" y="54"/>
                      </a:lnTo>
                      <a:lnTo>
                        <a:pt x="48" y="60"/>
                      </a:lnTo>
                      <a:lnTo>
                        <a:pt x="40" y="66"/>
                      </a:lnTo>
                      <a:lnTo>
                        <a:pt x="36" y="70"/>
                      </a:lnTo>
                      <a:lnTo>
                        <a:pt x="26" y="80"/>
                      </a:lnTo>
                      <a:lnTo>
                        <a:pt x="20" y="90"/>
                      </a:lnTo>
                      <a:lnTo>
                        <a:pt x="18" y="98"/>
                      </a:lnTo>
                      <a:lnTo>
                        <a:pt x="60" y="98"/>
                      </a:lnTo>
                      <a:lnTo>
                        <a:pt x="60" y="112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72" name="Rectangle 192"/>
                <p:cNvSpPr>
                  <a:spLocks noChangeArrowheads="1"/>
                </p:cNvSpPr>
                <p:nvPr/>
              </p:nvSpPr>
              <p:spPr bwMode="auto">
                <a:xfrm>
                  <a:off x="350" y="1544"/>
                  <a:ext cx="18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73" name="Freeform 193"/>
                <p:cNvSpPr>
                  <a:spLocks/>
                </p:cNvSpPr>
                <p:nvPr/>
              </p:nvSpPr>
              <p:spPr bwMode="auto">
                <a:xfrm>
                  <a:off x="392" y="1454"/>
                  <a:ext cx="58" cy="110"/>
                </a:xfrm>
                <a:custGeom>
                  <a:avLst/>
                  <a:gdLst>
                    <a:gd name="T0" fmla="*/ 0 w 58"/>
                    <a:gd name="T1" fmla="*/ 108 h 110"/>
                    <a:gd name="T2" fmla="*/ 0 w 58"/>
                    <a:gd name="T3" fmla="*/ 96 h 110"/>
                    <a:gd name="T4" fmla="*/ 10 w 58"/>
                    <a:gd name="T5" fmla="*/ 98 h 110"/>
                    <a:gd name="T6" fmla="*/ 20 w 58"/>
                    <a:gd name="T7" fmla="*/ 100 h 110"/>
                    <a:gd name="T8" fmla="*/ 26 w 58"/>
                    <a:gd name="T9" fmla="*/ 98 h 110"/>
                    <a:gd name="T10" fmla="*/ 32 w 58"/>
                    <a:gd name="T11" fmla="*/ 96 h 110"/>
                    <a:gd name="T12" fmla="*/ 36 w 58"/>
                    <a:gd name="T13" fmla="*/ 94 h 110"/>
                    <a:gd name="T14" fmla="*/ 40 w 58"/>
                    <a:gd name="T15" fmla="*/ 88 h 110"/>
                    <a:gd name="T16" fmla="*/ 42 w 58"/>
                    <a:gd name="T17" fmla="*/ 82 h 110"/>
                    <a:gd name="T18" fmla="*/ 42 w 58"/>
                    <a:gd name="T19" fmla="*/ 76 h 110"/>
                    <a:gd name="T20" fmla="*/ 38 w 58"/>
                    <a:gd name="T21" fmla="*/ 62 h 110"/>
                    <a:gd name="T22" fmla="*/ 28 w 58"/>
                    <a:gd name="T23" fmla="*/ 54 h 110"/>
                    <a:gd name="T24" fmla="*/ 10 w 58"/>
                    <a:gd name="T25" fmla="*/ 52 h 110"/>
                    <a:gd name="T26" fmla="*/ 6 w 58"/>
                    <a:gd name="T27" fmla="*/ 52 h 110"/>
                    <a:gd name="T28" fmla="*/ 0 w 58"/>
                    <a:gd name="T29" fmla="*/ 52 h 110"/>
                    <a:gd name="T30" fmla="*/ 0 w 58"/>
                    <a:gd name="T31" fmla="*/ 0 h 110"/>
                    <a:gd name="T32" fmla="*/ 56 w 58"/>
                    <a:gd name="T33" fmla="*/ 0 h 110"/>
                    <a:gd name="T34" fmla="*/ 56 w 58"/>
                    <a:gd name="T35" fmla="*/ 12 h 110"/>
                    <a:gd name="T36" fmla="*/ 14 w 58"/>
                    <a:gd name="T37" fmla="*/ 12 h 110"/>
                    <a:gd name="T38" fmla="*/ 14 w 58"/>
                    <a:gd name="T39" fmla="*/ 40 h 110"/>
                    <a:gd name="T40" fmla="*/ 26 w 58"/>
                    <a:gd name="T41" fmla="*/ 42 h 110"/>
                    <a:gd name="T42" fmla="*/ 36 w 58"/>
                    <a:gd name="T43" fmla="*/ 44 h 110"/>
                    <a:gd name="T44" fmla="*/ 44 w 58"/>
                    <a:gd name="T45" fmla="*/ 48 h 110"/>
                    <a:gd name="T46" fmla="*/ 50 w 58"/>
                    <a:gd name="T47" fmla="*/ 54 h 110"/>
                    <a:gd name="T48" fmla="*/ 54 w 58"/>
                    <a:gd name="T49" fmla="*/ 60 h 110"/>
                    <a:gd name="T50" fmla="*/ 58 w 58"/>
                    <a:gd name="T51" fmla="*/ 68 h 110"/>
                    <a:gd name="T52" fmla="*/ 58 w 58"/>
                    <a:gd name="T53" fmla="*/ 76 h 110"/>
                    <a:gd name="T54" fmla="*/ 56 w 58"/>
                    <a:gd name="T55" fmla="*/ 86 h 110"/>
                    <a:gd name="T56" fmla="*/ 54 w 58"/>
                    <a:gd name="T57" fmla="*/ 94 h 110"/>
                    <a:gd name="T58" fmla="*/ 48 w 58"/>
                    <a:gd name="T59" fmla="*/ 102 h 110"/>
                    <a:gd name="T60" fmla="*/ 40 w 58"/>
                    <a:gd name="T61" fmla="*/ 106 h 110"/>
                    <a:gd name="T62" fmla="*/ 30 w 58"/>
                    <a:gd name="T63" fmla="*/ 110 h 110"/>
                    <a:gd name="T64" fmla="*/ 18 w 58"/>
                    <a:gd name="T65" fmla="*/ 110 h 110"/>
                    <a:gd name="T66" fmla="*/ 10 w 58"/>
                    <a:gd name="T67" fmla="*/ 110 h 110"/>
                    <a:gd name="T68" fmla="*/ 0 w 58"/>
                    <a:gd name="T69" fmla="*/ 108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8" h="110">
                      <a:moveTo>
                        <a:pt x="0" y="108"/>
                      </a:moveTo>
                      <a:lnTo>
                        <a:pt x="0" y="96"/>
                      </a:lnTo>
                      <a:lnTo>
                        <a:pt x="10" y="98"/>
                      </a:lnTo>
                      <a:lnTo>
                        <a:pt x="20" y="100"/>
                      </a:lnTo>
                      <a:lnTo>
                        <a:pt x="26" y="98"/>
                      </a:lnTo>
                      <a:lnTo>
                        <a:pt x="32" y="96"/>
                      </a:lnTo>
                      <a:lnTo>
                        <a:pt x="36" y="94"/>
                      </a:lnTo>
                      <a:lnTo>
                        <a:pt x="40" y="88"/>
                      </a:lnTo>
                      <a:lnTo>
                        <a:pt x="42" y="82"/>
                      </a:lnTo>
                      <a:lnTo>
                        <a:pt x="42" y="76"/>
                      </a:lnTo>
                      <a:lnTo>
                        <a:pt x="38" y="62"/>
                      </a:lnTo>
                      <a:lnTo>
                        <a:pt x="28" y="54"/>
                      </a:lnTo>
                      <a:lnTo>
                        <a:pt x="10" y="52"/>
                      </a:lnTo>
                      <a:lnTo>
                        <a:pt x="6" y="52"/>
                      </a:lnTo>
                      <a:lnTo>
                        <a:pt x="0" y="52"/>
                      </a:ln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12"/>
                      </a:lnTo>
                      <a:lnTo>
                        <a:pt x="14" y="12"/>
                      </a:lnTo>
                      <a:lnTo>
                        <a:pt x="14" y="40"/>
                      </a:lnTo>
                      <a:lnTo>
                        <a:pt x="26" y="42"/>
                      </a:lnTo>
                      <a:lnTo>
                        <a:pt x="36" y="44"/>
                      </a:lnTo>
                      <a:lnTo>
                        <a:pt x="44" y="48"/>
                      </a:lnTo>
                      <a:lnTo>
                        <a:pt x="50" y="54"/>
                      </a:lnTo>
                      <a:lnTo>
                        <a:pt x="54" y="60"/>
                      </a:lnTo>
                      <a:lnTo>
                        <a:pt x="58" y="68"/>
                      </a:lnTo>
                      <a:lnTo>
                        <a:pt x="58" y="76"/>
                      </a:lnTo>
                      <a:lnTo>
                        <a:pt x="56" y="86"/>
                      </a:lnTo>
                      <a:lnTo>
                        <a:pt x="54" y="94"/>
                      </a:lnTo>
                      <a:lnTo>
                        <a:pt x="48" y="102"/>
                      </a:lnTo>
                      <a:lnTo>
                        <a:pt x="40" y="106"/>
                      </a:lnTo>
                      <a:lnTo>
                        <a:pt x="30" y="110"/>
                      </a:lnTo>
                      <a:lnTo>
                        <a:pt x="18" y="110"/>
                      </a:lnTo>
                      <a:lnTo>
                        <a:pt x="10" y="110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74" name="Rectangle 194"/>
                <p:cNvSpPr>
                  <a:spLocks noChangeArrowheads="1"/>
                </p:cNvSpPr>
                <p:nvPr/>
              </p:nvSpPr>
              <p:spPr bwMode="auto">
                <a:xfrm>
                  <a:off x="486" y="1198"/>
                  <a:ext cx="34" cy="12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75" name="Freeform 195"/>
                <p:cNvSpPr>
                  <a:spLocks/>
                </p:cNvSpPr>
                <p:nvPr/>
              </p:nvSpPr>
              <p:spPr bwMode="auto">
                <a:xfrm>
                  <a:off x="392" y="1152"/>
                  <a:ext cx="60" cy="112"/>
                </a:xfrm>
                <a:custGeom>
                  <a:avLst/>
                  <a:gdLst>
                    <a:gd name="T0" fmla="*/ 0 w 60"/>
                    <a:gd name="T1" fmla="*/ 96 h 112"/>
                    <a:gd name="T2" fmla="*/ 2 w 60"/>
                    <a:gd name="T3" fmla="*/ 96 h 112"/>
                    <a:gd name="T4" fmla="*/ 10 w 60"/>
                    <a:gd name="T5" fmla="*/ 100 h 112"/>
                    <a:gd name="T6" fmla="*/ 18 w 60"/>
                    <a:gd name="T7" fmla="*/ 102 h 112"/>
                    <a:gd name="T8" fmla="*/ 30 w 60"/>
                    <a:gd name="T9" fmla="*/ 102 h 112"/>
                    <a:gd name="T10" fmla="*/ 40 w 60"/>
                    <a:gd name="T11" fmla="*/ 96 h 112"/>
                    <a:gd name="T12" fmla="*/ 44 w 60"/>
                    <a:gd name="T13" fmla="*/ 86 h 112"/>
                    <a:gd name="T14" fmla="*/ 44 w 60"/>
                    <a:gd name="T15" fmla="*/ 74 h 112"/>
                    <a:gd name="T16" fmla="*/ 38 w 60"/>
                    <a:gd name="T17" fmla="*/ 64 h 112"/>
                    <a:gd name="T18" fmla="*/ 24 w 60"/>
                    <a:gd name="T19" fmla="*/ 58 h 112"/>
                    <a:gd name="T20" fmla="*/ 10 w 60"/>
                    <a:gd name="T21" fmla="*/ 58 h 112"/>
                    <a:gd name="T22" fmla="*/ 16 w 60"/>
                    <a:gd name="T23" fmla="*/ 48 h 112"/>
                    <a:gd name="T24" fmla="*/ 30 w 60"/>
                    <a:gd name="T25" fmla="*/ 46 h 112"/>
                    <a:gd name="T26" fmla="*/ 38 w 60"/>
                    <a:gd name="T27" fmla="*/ 38 h 112"/>
                    <a:gd name="T28" fmla="*/ 42 w 60"/>
                    <a:gd name="T29" fmla="*/ 26 h 112"/>
                    <a:gd name="T30" fmla="*/ 40 w 60"/>
                    <a:gd name="T31" fmla="*/ 16 h 112"/>
                    <a:gd name="T32" fmla="*/ 30 w 60"/>
                    <a:gd name="T33" fmla="*/ 10 h 112"/>
                    <a:gd name="T34" fmla="*/ 18 w 60"/>
                    <a:gd name="T35" fmla="*/ 10 h 112"/>
                    <a:gd name="T36" fmla="*/ 2 w 60"/>
                    <a:gd name="T37" fmla="*/ 16 h 112"/>
                    <a:gd name="T38" fmla="*/ 14 w 60"/>
                    <a:gd name="T39" fmla="*/ 0 h 112"/>
                    <a:gd name="T40" fmla="*/ 34 w 60"/>
                    <a:gd name="T41" fmla="*/ 0 h 112"/>
                    <a:gd name="T42" fmla="*/ 46 w 60"/>
                    <a:gd name="T43" fmla="*/ 4 h 112"/>
                    <a:gd name="T44" fmla="*/ 54 w 60"/>
                    <a:gd name="T45" fmla="*/ 12 h 112"/>
                    <a:gd name="T46" fmla="*/ 56 w 60"/>
                    <a:gd name="T47" fmla="*/ 24 h 112"/>
                    <a:gd name="T48" fmla="*/ 52 w 60"/>
                    <a:gd name="T49" fmla="*/ 38 h 112"/>
                    <a:gd name="T50" fmla="*/ 42 w 60"/>
                    <a:gd name="T51" fmla="*/ 48 h 112"/>
                    <a:gd name="T52" fmla="*/ 42 w 60"/>
                    <a:gd name="T53" fmla="*/ 54 h 112"/>
                    <a:gd name="T54" fmla="*/ 52 w 60"/>
                    <a:gd name="T55" fmla="*/ 60 h 112"/>
                    <a:gd name="T56" fmla="*/ 58 w 60"/>
                    <a:gd name="T57" fmla="*/ 72 h 112"/>
                    <a:gd name="T58" fmla="*/ 58 w 60"/>
                    <a:gd name="T59" fmla="*/ 90 h 112"/>
                    <a:gd name="T60" fmla="*/ 50 w 60"/>
                    <a:gd name="T61" fmla="*/ 104 h 112"/>
                    <a:gd name="T62" fmla="*/ 34 w 60"/>
                    <a:gd name="T63" fmla="*/ 112 h 112"/>
                    <a:gd name="T64" fmla="*/ 18 w 60"/>
                    <a:gd name="T65" fmla="*/ 112 h 112"/>
                    <a:gd name="T66" fmla="*/ 0 w 60"/>
                    <a:gd name="T67" fmla="*/ 11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0" h="112">
                      <a:moveTo>
                        <a:pt x="0" y="110"/>
                      </a:move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10" y="100"/>
                      </a:lnTo>
                      <a:lnTo>
                        <a:pt x="14" y="100"/>
                      </a:lnTo>
                      <a:lnTo>
                        <a:pt x="18" y="102"/>
                      </a:lnTo>
                      <a:lnTo>
                        <a:pt x="24" y="102"/>
                      </a:lnTo>
                      <a:lnTo>
                        <a:pt x="30" y="102"/>
                      </a:lnTo>
                      <a:lnTo>
                        <a:pt x="36" y="100"/>
                      </a:lnTo>
                      <a:lnTo>
                        <a:pt x="40" y="96"/>
                      </a:lnTo>
                      <a:lnTo>
                        <a:pt x="42" y="92"/>
                      </a:lnTo>
                      <a:lnTo>
                        <a:pt x="44" y="86"/>
                      </a:lnTo>
                      <a:lnTo>
                        <a:pt x="44" y="80"/>
                      </a:lnTo>
                      <a:lnTo>
                        <a:pt x="44" y="74"/>
                      </a:lnTo>
                      <a:lnTo>
                        <a:pt x="42" y="68"/>
                      </a:lnTo>
                      <a:lnTo>
                        <a:pt x="38" y="64"/>
                      </a:lnTo>
                      <a:lnTo>
                        <a:pt x="32" y="60"/>
                      </a:lnTo>
                      <a:lnTo>
                        <a:pt x="24" y="58"/>
                      </a:lnTo>
                      <a:lnTo>
                        <a:pt x="16" y="58"/>
                      </a:lnTo>
                      <a:lnTo>
                        <a:pt x="10" y="58"/>
                      </a:lnTo>
                      <a:lnTo>
                        <a:pt x="10" y="48"/>
                      </a:lnTo>
                      <a:lnTo>
                        <a:pt x="16" y="48"/>
                      </a:lnTo>
                      <a:lnTo>
                        <a:pt x="24" y="46"/>
                      </a:lnTo>
                      <a:lnTo>
                        <a:pt x="30" y="46"/>
                      </a:lnTo>
                      <a:lnTo>
                        <a:pt x="34" y="42"/>
                      </a:lnTo>
                      <a:lnTo>
                        <a:pt x="38" y="38"/>
                      </a:lnTo>
                      <a:lnTo>
                        <a:pt x="42" y="32"/>
                      </a:lnTo>
                      <a:lnTo>
                        <a:pt x="42" y="26"/>
                      </a:lnTo>
                      <a:lnTo>
                        <a:pt x="42" y="20"/>
                      </a:lnTo>
                      <a:lnTo>
                        <a:pt x="40" y="16"/>
                      </a:lnTo>
                      <a:lnTo>
                        <a:pt x="36" y="12"/>
                      </a:lnTo>
                      <a:lnTo>
                        <a:pt x="30" y="10"/>
                      </a:lnTo>
                      <a:lnTo>
                        <a:pt x="24" y="10"/>
                      </a:lnTo>
                      <a:lnTo>
                        <a:pt x="18" y="10"/>
                      </a:lnTo>
                      <a:lnTo>
                        <a:pt x="10" y="12"/>
                      </a:lnTo>
                      <a:lnTo>
                        <a:pt x="2" y="16"/>
                      </a:lnTo>
                      <a:lnTo>
                        <a:pt x="2" y="4"/>
                      </a:lnTo>
                      <a:lnTo>
                        <a:pt x="14" y="0"/>
                      </a:lnTo>
                      <a:lnTo>
                        <a:pt x="26" y="0"/>
                      </a:lnTo>
                      <a:lnTo>
                        <a:pt x="34" y="0"/>
                      </a:lnTo>
                      <a:lnTo>
                        <a:pt x="40" y="2"/>
                      </a:lnTo>
                      <a:lnTo>
                        <a:pt x="46" y="4"/>
                      </a:lnTo>
                      <a:lnTo>
                        <a:pt x="50" y="8"/>
                      </a:lnTo>
                      <a:lnTo>
                        <a:pt x="54" y="12"/>
                      </a:lnTo>
                      <a:lnTo>
                        <a:pt x="56" y="18"/>
                      </a:lnTo>
                      <a:lnTo>
                        <a:pt x="56" y="24"/>
                      </a:lnTo>
                      <a:lnTo>
                        <a:pt x="56" y="32"/>
                      </a:lnTo>
                      <a:lnTo>
                        <a:pt x="52" y="38"/>
                      </a:lnTo>
                      <a:lnTo>
                        <a:pt x="48" y="44"/>
                      </a:lnTo>
                      <a:lnTo>
                        <a:pt x="42" y="48"/>
                      </a:lnTo>
                      <a:lnTo>
                        <a:pt x="34" y="52"/>
                      </a:lnTo>
                      <a:lnTo>
                        <a:pt x="42" y="54"/>
                      </a:lnTo>
                      <a:lnTo>
                        <a:pt x="46" y="56"/>
                      </a:lnTo>
                      <a:lnTo>
                        <a:pt x="52" y="60"/>
                      </a:lnTo>
                      <a:lnTo>
                        <a:pt x="56" y="66"/>
                      </a:lnTo>
                      <a:lnTo>
                        <a:pt x="58" y="72"/>
                      </a:lnTo>
                      <a:lnTo>
                        <a:pt x="60" y="80"/>
                      </a:lnTo>
                      <a:lnTo>
                        <a:pt x="58" y="90"/>
                      </a:lnTo>
                      <a:lnTo>
                        <a:pt x="56" y="98"/>
                      </a:lnTo>
                      <a:lnTo>
                        <a:pt x="50" y="104"/>
                      </a:lnTo>
                      <a:lnTo>
                        <a:pt x="42" y="108"/>
                      </a:lnTo>
                      <a:lnTo>
                        <a:pt x="34" y="112"/>
                      </a:lnTo>
                      <a:lnTo>
                        <a:pt x="24" y="112"/>
                      </a:lnTo>
                      <a:lnTo>
                        <a:pt x="18" y="112"/>
                      </a:lnTo>
                      <a:lnTo>
                        <a:pt x="10" y="112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76" name="Rectangle 196"/>
                <p:cNvSpPr>
                  <a:spLocks noChangeArrowheads="1"/>
                </p:cNvSpPr>
                <p:nvPr/>
              </p:nvSpPr>
              <p:spPr bwMode="auto">
                <a:xfrm>
                  <a:off x="486" y="900"/>
                  <a:ext cx="34" cy="10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77" name="Freeform 197"/>
                <p:cNvSpPr>
                  <a:spLocks/>
                </p:cNvSpPr>
                <p:nvPr/>
              </p:nvSpPr>
              <p:spPr bwMode="auto">
                <a:xfrm>
                  <a:off x="268" y="850"/>
                  <a:ext cx="60" cy="114"/>
                </a:xfrm>
                <a:custGeom>
                  <a:avLst/>
                  <a:gdLst>
                    <a:gd name="T0" fmla="*/ 0 w 60"/>
                    <a:gd name="T1" fmla="*/ 96 h 114"/>
                    <a:gd name="T2" fmla="*/ 2 w 60"/>
                    <a:gd name="T3" fmla="*/ 98 h 114"/>
                    <a:gd name="T4" fmla="*/ 10 w 60"/>
                    <a:gd name="T5" fmla="*/ 100 h 114"/>
                    <a:gd name="T6" fmla="*/ 18 w 60"/>
                    <a:gd name="T7" fmla="*/ 102 h 114"/>
                    <a:gd name="T8" fmla="*/ 30 w 60"/>
                    <a:gd name="T9" fmla="*/ 102 h 114"/>
                    <a:gd name="T10" fmla="*/ 38 w 60"/>
                    <a:gd name="T11" fmla="*/ 96 h 114"/>
                    <a:gd name="T12" fmla="*/ 44 w 60"/>
                    <a:gd name="T13" fmla="*/ 88 h 114"/>
                    <a:gd name="T14" fmla="*/ 42 w 60"/>
                    <a:gd name="T15" fmla="*/ 74 h 114"/>
                    <a:gd name="T16" fmla="*/ 36 w 60"/>
                    <a:gd name="T17" fmla="*/ 64 h 114"/>
                    <a:gd name="T18" fmla="*/ 24 w 60"/>
                    <a:gd name="T19" fmla="*/ 58 h 114"/>
                    <a:gd name="T20" fmla="*/ 10 w 60"/>
                    <a:gd name="T21" fmla="*/ 58 h 114"/>
                    <a:gd name="T22" fmla="*/ 14 w 60"/>
                    <a:gd name="T23" fmla="*/ 48 h 114"/>
                    <a:gd name="T24" fmla="*/ 28 w 60"/>
                    <a:gd name="T25" fmla="*/ 46 h 114"/>
                    <a:gd name="T26" fmla="*/ 38 w 60"/>
                    <a:gd name="T27" fmla="*/ 38 h 114"/>
                    <a:gd name="T28" fmla="*/ 42 w 60"/>
                    <a:gd name="T29" fmla="*/ 26 h 114"/>
                    <a:gd name="T30" fmla="*/ 38 w 60"/>
                    <a:gd name="T31" fmla="*/ 16 h 114"/>
                    <a:gd name="T32" fmla="*/ 30 w 60"/>
                    <a:gd name="T33" fmla="*/ 12 h 114"/>
                    <a:gd name="T34" fmla="*/ 18 w 60"/>
                    <a:gd name="T35" fmla="*/ 12 h 114"/>
                    <a:gd name="T36" fmla="*/ 2 w 60"/>
                    <a:gd name="T37" fmla="*/ 16 h 114"/>
                    <a:gd name="T38" fmla="*/ 14 w 60"/>
                    <a:gd name="T39" fmla="*/ 0 h 114"/>
                    <a:gd name="T40" fmla="*/ 32 w 60"/>
                    <a:gd name="T41" fmla="*/ 0 h 114"/>
                    <a:gd name="T42" fmla="*/ 46 w 60"/>
                    <a:gd name="T43" fmla="*/ 4 h 114"/>
                    <a:gd name="T44" fmla="*/ 52 w 60"/>
                    <a:gd name="T45" fmla="*/ 12 h 114"/>
                    <a:gd name="T46" fmla="*/ 56 w 60"/>
                    <a:gd name="T47" fmla="*/ 24 h 114"/>
                    <a:gd name="T48" fmla="*/ 52 w 60"/>
                    <a:gd name="T49" fmla="*/ 38 h 114"/>
                    <a:gd name="T50" fmla="*/ 42 w 60"/>
                    <a:gd name="T51" fmla="*/ 48 h 114"/>
                    <a:gd name="T52" fmla="*/ 40 w 60"/>
                    <a:gd name="T53" fmla="*/ 54 h 114"/>
                    <a:gd name="T54" fmla="*/ 52 w 60"/>
                    <a:gd name="T55" fmla="*/ 62 h 114"/>
                    <a:gd name="T56" fmla="*/ 58 w 60"/>
                    <a:gd name="T57" fmla="*/ 74 h 114"/>
                    <a:gd name="T58" fmla="*/ 58 w 60"/>
                    <a:gd name="T59" fmla="*/ 90 h 114"/>
                    <a:gd name="T60" fmla="*/ 50 w 60"/>
                    <a:gd name="T61" fmla="*/ 104 h 114"/>
                    <a:gd name="T62" fmla="*/ 34 w 60"/>
                    <a:gd name="T63" fmla="*/ 112 h 114"/>
                    <a:gd name="T64" fmla="*/ 18 w 60"/>
                    <a:gd name="T65" fmla="*/ 112 h 114"/>
                    <a:gd name="T66" fmla="*/ 0 w 60"/>
                    <a:gd name="T67" fmla="*/ 110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0" h="114">
                      <a:moveTo>
                        <a:pt x="0" y="110"/>
                      </a:move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2" y="98"/>
                      </a:lnTo>
                      <a:lnTo>
                        <a:pt x="2" y="98"/>
                      </a:lnTo>
                      <a:lnTo>
                        <a:pt x="10" y="100"/>
                      </a:lnTo>
                      <a:lnTo>
                        <a:pt x="14" y="102"/>
                      </a:lnTo>
                      <a:lnTo>
                        <a:pt x="18" y="102"/>
                      </a:lnTo>
                      <a:lnTo>
                        <a:pt x="22" y="102"/>
                      </a:lnTo>
                      <a:lnTo>
                        <a:pt x="30" y="102"/>
                      </a:lnTo>
                      <a:lnTo>
                        <a:pt x="34" y="100"/>
                      </a:lnTo>
                      <a:lnTo>
                        <a:pt x="38" y="96"/>
                      </a:lnTo>
                      <a:lnTo>
                        <a:pt x="42" y="92"/>
                      </a:lnTo>
                      <a:lnTo>
                        <a:pt x="44" y="88"/>
                      </a:lnTo>
                      <a:lnTo>
                        <a:pt x="44" y="82"/>
                      </a:lnTo>
                      <a:lnTo>
                        <a:pt x="42" y="74"/>
                      </a:lnTo>
                      <a:lnTo>
                        <a:pt x="40" y="68"/>
                      </a:lnTo>
                      <a:lnTo>
                        <a:pt x="36" y="64"/>
                      </a:lnTo>
                      <a:lnTo>
                        <a:pt x="30" y="60"/>
                      </a:lnTo>
                      <a:lnTo>
                        <a:pt x="24" y="58"/>
                      </a:lnTo>
                      <a:lnTo>
                        <a:pt x="16" y="58"/>
                      </a:lnTo>
                      <a:lnTo>
                        <a:pt x="10" y="58"/>
                      </a:lnTo>
                      <a:lnTo>
                        <a:pt x="10" y="48"/>
                      </a:lnTo>
                      <a:lnTo>
                        <a:pt x="14" y="48"/>
                      </a:lnTo>
                      <a:lnTo>
                        <a:pt x="22" y="48"/>
                      </a:lnTo>
                      <a:lnTo>
                        <a:pt x="28" y="46"/>
                      </a:lnTo>
                      <a:lnTo>
                        <a:pt x="34" y="42"/>
                      </a:lnTo>
                      <a:lnTo>
                        <a:pt x="38" y="38"/>
                      </a:lnTo>
                      <a:lnTo>
                        <a:pt x="40" y="32"/>
                      </a:lnTo>
                      <a:lnTo>
                        <a:pt x="42" y="26"/>
                      </a:lnTo>
                      <a:lnTo>
                        <a:pt x="40" y="20"/>
                      </a:lnTo>
                      <a:lnTo>
                        <a:pt x="38" y="16"/>
                      </a:lnTo>
                      <a:lnTo>
                        <a:pt x="34" y="14"/>
                      </a:lnTo>
                      <a:lnTo>
                        <a:pt x="30" y="12"/>
                      </a:lnTo>
                      <a:lnTo>
                        <a:pt x="24" y="10"/>
                      </a:lnTo>
                      <a:lnTo>
                        <a:pt x="18" y="12"/>
                      </a:lnTo>
                      <a:lnTo>
                        <a:pt x="10" y="14"/>
                      </a:lnTo>
                      <a:lnTo>
                        <a:pt x="2" y="16"/>
                      </a:lnTo>
                      <a:lnTo>
                        <a:pt x="2" y="4"/>
                      </a:lnTo>
                      <a:lnTo>
                        <a:pt x="14" y="0"/>
                      </a:lnTo>
                      <a:lnTo>
                        <a:pt x="24" y="0"/>
                      </a:lnTo>
                      <a:lnTo>
                        <a:pt x="32" y="0"/>
                      </a:lnTo>
                      <a:lnTo>
                        <a:pt x="40" y="2"/>
                      </a:lnTo>
                      <a:lnTo>
                        <a:pt x="46" y="4"/>
                      </a:lnTo>
                      <a:lnTo>
                        <a:pt x="50" y="8"/>
                      </a:lnTo>
                      <a:lnTo>
                        <a:pt x="52" y="12"/>
                      </a:lnTo>
                      <a:lnTo>
                        <a:pt x="54" y="18"/>
                      </a:lnTo>
                      <a:lnTo>
                        <a:pt x="56" y="24"/>
                      </a:lnTo>
                      <a:lnTo>
                        <a:pt x="54" y="32"/>
                      </a:lnTo>
                      <a:lnTo>
                        <a:pt x="52" y="38"/>
                      </a:lnTo>
                      <a:lnTo>
                        <a:pt x="48" y="44"/>
                      </a:lnTo>
                      <a:lnTo>
                        <a:pt x="42" y="48"/>
                      </a:lnTo>
                      <a:lnTo>
                        <a:pt x="32" y="52"/>
                      </a:lnTo>
                      <a:lnTo>
                        <a:pt x="40" y="54"/>
                      </a:lnTo>
                      <a:lnTo>
                        <a:pt x="46" y="56"/>
                      </a:lnTo>
                      <a:lnTo>
                        <a:pt x="52" y="62"/>
                      </a:lnTo>
                      <a:lnTo>
                        <a:pt x="56" y="66"/>
                      </a:lnTo>
                      <a:lnTo>
                        <a:pt x="58" y="74"/>
                      </a:lnTo>
                      <a:lnTo>
                        <a:pt x="60" y="80"/>
                      </a:lnTo>
                      <a:lnTo>
                        <a:pt x="58" y="90"/>
                      </a:lnTo>
                      <a:lnTo>
                        <a:pt x="54" y="98"/>
                      </a:lnTo>
                      <a:lnTo>
                        <a:pt x="50" y="104"/>
                      </a:lnTo>
                      <a:lnTo>
                        <a:pt x="42" y="110"/>
                      </a:lnTo>
                      <a:lnTo>
                        <a:pt x="34" y="112"/>
                      </a:lnTo>
                      <a:lnTo>
                        <a:pt x="24" y="114"/>
                      </a:lnTo>
                      <a:lnTo>
                        <a:pt x="18" y="112"/>
                      </a:lnTo>
                      <a:lnTo>
                        <a:pt x="10" y="112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78" name="Rectangle 198"/>
                <p:cNvSpPr>
                  <a:spLocks noChangeArrowheads="1"/>
                </p:cNvSpPr>
                <p:nvPr/>
              </p:nvSpPr>
              <p:spPr bwMode="auto">
                <a:xfrm>
                  <a:off x="350" y="942"/>
                  <a:ext cx="18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79" name="Freeform 199"/>
                <p:cNvSpPr>
                  <a:spLocks/>
                </p:cNvSpPr>
                <p:nvPr/>
              </p:nvSpPr>
              <p:spPr bwMode="auto">
                <a:xfrm>
                  <a:off x="392" y="852"/>
                  <a:ext cx="58" cy="112"/>
                </a:xfrm>
                <a:custGeom>
                  <a:avLst/>
                  <a:gdLst>
                    <a:gd name="T0" fmla="*/ 0 w 58"/>
                    <a:gd name="T1" fmla="*/ 108 h 112"/>
                    <a:gd name="T2" fmla="*/ 0 w 58"/>
                    <a:gd name="T3" fmla="*/ 96 h 112"/>
                    <a:gd name="T4" fmla="*/ 10 w 58"/>
                    <a:gd name="T5" fmla="*/ 100 h 112"/>
                    <a:gd name="T6" fmla="*/ 20 w 58"/>
                    <a:gd name="T7" fmla="*/ 100 h 112"/>
                    <a:gd name="T8" fmla="*/ 26 w 58"/>
                    <a:gd name="T9" fmla="*/ 100 h 112"/>
                    <a:gd name="T10" fmla="*/ 32 w 58"/>
                    <a:gd name="T11" fmla="*/ 98 h 112"/>
                    <a:gd name="T12" fmla="*/ 36 w 58"/>
                    <a:gd name="T13" fmla="*/ 94 h 112"/>
                    <a:gd name="T14" fmla="*/ 40 w 58"/>
                    <a:gd name="T15" fmla="*/ 90 h 112"/>
                    <a:gd name="T16" fmla="*/ 42 w 58"/>
                    <a:gd name="T17" fmla="*/ 84 h 112"/>
                    <a:gd name="T18" fmla="*/ 42 w 58"/>
                    <a:gd name="T19" fmla="*/ 78 h 112"/>
                    <a:gd name="T20" fmla="*/ 38 w 58"/>
                    <a:gd name="T21" fmla="*/ 64 h 112"/>
                    <a:gd name="T22" fmla="*/ 28 w 58"/>
                    <a:gd name="T23" fmla="*/ 56 h 112"/>
                    <a:gd name="T24" fmla="*/ 10 w 58"/>
                    <a:gd name="T25" fmla="*/ 52 h 112"/>
                    <a:gd name="T26" fmla="*/ 6 w 58"/>
                    <a:gd name="T27" fmla="*/ 52 h 112"/>
                    <a:gd name="T28" fmla="*/ 0 w 58"/>
                    <a:gd name="T29" fmla="*/ 54 h 112"/>
                    <a:gd name="T30" fmla="*/ 0 w 58"/>
                    <a:gd name="T31" fmla="*/ 0 h 112"/>
                    <a:gd name="T32" fmla="*/ 56 w 58"/>
                    <a:gd name="T33" fmla="*/ 0 h 112"/>
                    <a:gd name="T34" fmla="*/ 56 w 58"/>
                    <a:gd name="T35" fmla="*/ 14 h 112"/>
                    <a:gd name="T36" fmla="*/ 14 w 58"/>
                    <a:gd name="T37" fmla="*/ 14 h 112"/>
                    <a:gd name="T38" fmla="*/ 14 w 58"/>
                    <a:gd name="T39" fmla="*/ 42 h 112"/>
                    <a:gd name="T40" fmla="*/ 26 w 58"/>
                    <a:gd name="T41" fmla="*/ 42 h 112"/>
                    <a:gd name="T42" fmla="*/ 36 w 58"/>
                    <a:gd name="T43" fmla="*/ 46 h 112"/>
                    <a:gd name="T44" fmla="*/ 44 w 58"/>
                    <a:gd name="T45" fmla="*/ 50 h 112"/>
                    <a:gd name="T46" fmla="*/ 50 w 58"/>
                    <a:gd name="T47" fmla="*/ 54 h 112"/>
                    <a:gd name="T48" fmla="*/ 54 w 58"/>
                    <a:gd name="T49" fmla="*/ 62 h 112"/>
                    <a:gd name="T50" fmla="*/ 58 w 58"/>
                    <a:gd name="T51" fmla="*/ 68 h 112"/>
                    <a:gd name="T52" fmla="*/ 58 w 58"/>
                    <a:gd name="T53" fmla="*/ 78 h 112"/>
                    <a:gd name="T54" fmla="*/ 56 w 58"/>
                    <a:gd name="T55" fmla="*/ 88 h 112"/>
                    <a:gd name="T56" fmla="*/ 54 w 58"/>
                    <a:gd name="T57" fmla="*/ 96 h 112"/>
                    <a:gd name="T58" fmla="*/ 48 w 58"/>
                    <a:gd name="T59" fmla="*/ 102 h 112"/>
                    <a:gd name="T60" fmla="*/ 40 w 58"/>
                    <a:gd name="T61" fmla="*/ 108 h 112"/>
                    <a:gd name="T62" fmla="*/ 30 w 58"/>
                    <a:gd name="T63" fmla="*/ 110 h 112"/>
                    <a:gd name="T64" fmla="*/ 18 w 58"/>
                    <a:gd name="T65" fmla="*/ 112 h 112"/>
                    <a:gd name="T66" fmla="*/ 10 w 58"/>
                    <a:gd name="T67" fmla="*/ 110 h 112"/>
                    <a:gd name="T68" fmla="*/ 0 w 58"/>
                    <a:gd name="T69" fmla="*/ 108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8" h="112">
                      <a:moveTo>
                        <a:pt x="0" y="108"/>
                      </a:moveTo>
                      <a:lnTo>
                        <a:pt x="0" y="96"/>
                      </a:lnTo>
                      <a:lnTo>
                        <a:pt x="10" y="100"/>
                      </a:lnTo>
                      <a:lnTo>
                        <a:pt x="20" y="100"/>
                      </a:lnTo>
                      <a:lnTo>
                        <a:pt x="26" y="100"/>
                      </a:lnTo>
                      <a:lnTo>
                        <a:pt x="32" y="98"/>
                      </a:lnTo>
                      <a:lnTo>
                        <a:pt x="36" y="94"/>
                      </a:lnTo>
                      <a:lnTo>
                        <a:pt x="40" y="90"/>
                      </a:lnTo>
                      <a:lnTo>
                        <a:pt x="42" y="84"/>
                      </a:lnTo>
                      <a:lnTo>
                        <a:pt x="42" y="78"/>
                      </a:lnTo>
                      <a:lnTo>
                        <a:pt x="38" y="64"/>
                      </a:lnTo>
                      <a:lnTo>
                        <a:pt x="28" y="56"/>
                      </a:lnTo>
                      <a:lnTo>
                        <a:pt x="10" y="52"/>
                      </a:lnTo>
                      <a:lnTo>
                        <a:pt x="6" y="52"/>
                      </a:lnTo>
                      <a:lnTo>
                        <a:pt x="0" y="54"/>
                      </a:ln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14"/>
                      </a:lnTo>
                      <a:lnTo>
                        <a:pt x="14" y="14"/>
                      </a:lnTo>
                      <a:lnTo>
                        <a:pt x="14" y="42"/>
                      </a:lnTo>
                      <a:lnTo>
                        <a:pt x="26" y="42"/>
                      </a:lnTo>
                      <a:lnTo>
                        <a:pt x="36" y="46"/>
                      </a:lnTo>
                      <a:lnTo>
                        <a:pt x="44" y="50"/>
                      </a:lnTo>
                      <a:lnTo>
                        <a:pt x="50" y="54"/>
                      </a:lnTo>
                      <a:lnTo>
                        <a:pt x="54" y="62"/>
                      </a:lnTo>
                      <a:lnTo>
                        <a:pt x="58" y="68"/>
                      </a:lnTo>
                      <a:lnTo>
                        <a:pt x="58" y="78"/>
                      </a:lnTo>
                      <a:lnTo>
                        <a:pt x="56" y="88"/>
                      </a:lnTo>
                      <a:lnTo>
                        <a:pt x="54" y="96"/>
                      </a:lnTo>
                      <a:lnTo>
                        <a:pt x="48" y="102"/>
                      </a:lnTo>
                      <a:lnTo>
                        <a:pt x="40" y="108"/>
                      </a:lnTo>
                      <a:lnTo>
                        <a:pt x="30" y="110"/>
                      </a:lnTo>
                      <a:lnTo>
                        <a:pt x="18" y="112"/>
                      </a:lnTo>
                      <a:lnTo>
                        <a:pt x="10" y="110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80" name="Line 200"/>
                <p:cNvSpPr>
                  <a:spLocks noChangeShapeType="1"/>
                </p:cNvSpPr>
                <p:nvPr/>
              </p:nvSpPr>
              <p:spPr bwMode="auto">
                <a:xfrm>
                  <a:off x="4344" y="2288"/>
                  <a:ext cx="850" cy="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81" name="Line 201"/>
                <p:cNvSpPr>
                  <a:spLocks noChangeShapeType="1"/>
                </p:cNvSpPr>
                <p:nvPr/>
              </p:nvSpPr>
              <p:spPr bwMode="auto">
                <a:xfrm>
                  <a:off x="3496" y="2288"/>
                  <a:ext cx="848" cy="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82" name="Line 202"/>
                <p:cNvSpPr>
                  <a:spLocks noChangeShapeType="1"/>
                </p:cNvSpPr>
                <p:nvPr/>
              </p:nvSpPr>
              <p:spPr bwMode="auto">
                <a:xfrm>
                  <a:off x="2644" y="2288"/>
                  <a:ext cx="852" cy="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83" name="Line 203"/>
                <p:cNvSpPr>
                  <a:spLocks noChangeShapeType="1"/>
                </p:cNvSpPr>
                <p:nvPr/>
              </p:nvSpPr>
              <p:spPr bwMode="auto">
                <a:xfrm>
                  <a:off x="1794" y="2288"/>
                  <a:ext cx="850" cy="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84" name="Line 204"/>
                <p:cNvSpPr>
                  <a:spLocks noChangeShapeType="1"/>
                </p:cNvSpPr>
                <p:nvPr/>
              </p:nvSpPr>
              <p:spPr bwMode="auto">
                <a:xfrm>
                  <a:off x="946" y="2288"/>
                  <a:ext cx="848" cy="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85" name="Freeform 205"/>
                <p:cNvSpPr>
                  <a:spLocks/>
                </p:cNvSpPr>
                <p:nvPr/>
              </p:nvSpPr>
              <p:spPr bwMode="auto">
                <a:xfrm>
                  <a:off x="504" y="256"/>
                  <a:ext cx="126" cy="174"/>
                </a:xfrm>
                <a:custGeom>
                  <a:avLst/>
                  <a:gdLst>
                    <a:gd name="T0" fmla="*/ 0 w 126"/>
                    <a:gd name="T1" fmla="*/ 166 h 174"/>
                    <a:gd name="T2" fmla="*/ 0 w 126"/>
                    <a:gd name="T3" fmla="*/ 142 h 174"/>
                    <a:gd name="T4" fmla="*/ 34 w 126"/>
                    <a:gd name="T5" fmla="*/ 154 h 174"/>
                    <a:gd name="T6" fmla="*/ 66 w 126"/>
                    <a:gd name="T7" fmla="*/ 158 h 174"/>
                    <a:gd name="T8" fmla="*/ 86 w 126"/>
                    <a:gd name="T9" fmla="*/ 154 h 174"/>
                    <a:gd name="T10" fmla="*/ 98 w 126"/>
                    <a:gd name="T11" fmla="*/ 146 h 174"/>
                    <a:gd name="T12" fmla="*/ 102 w 126"/>
                    <a:gd name="T13" fmla="*/ 130 h 174"/>
                    <a:gd name="T14" fmla="*/ 102 w 126"/>
                    <a:gd name="T15" fmla="*/ 122 h 174"/>
                    <a:gd name="T16" fmla="*/ 98 w 126"/>
                    <a:gd name="T17" fmla="*/ 116 h 174"/>
                    <a:gd name="T18" fmla="*/ 92 w 126"/>
                    <a:gd name="T19" fmla="*/ 110 h 174"/>
                    <a:gd name="T20" fmla="*/ 86 w 126"/>
                    <a:gd name="T21" fmla="*/ 106 h 174"/>
                    <a:gd name="T22" fmla="*/ 78 w 126"/>
                    <a:gd name="T23" fmla="*/ 102 h 174"/>
                    <a:gd name="T24" fmla="*/ 68 w 126"/>
                    <a:gd name="T25" fmla="*/ 100 h 174"/>
                    <a:gd name="T26" fmla="*/ 44 w 126"/>
                    <a:gd name="T27" fmla="*/ 92 h 174"/>
                    <a:gd name="T28" fmla="*/ 20 w 126"/>
                    <a:gd name="T29" fmla="*/ 80 h 174"/>
                    <a:gd name="T30" fmla="*/ 6 w 126"/>
                    <a:gd name="T31" fmla="*/ 64 h 174"/>
                    <a:gd name="T32" fmla="*/ 0 w 126"/>
                    <a:gd name="T33" fmla="*/ 44 h 174"/>
                    <a:gd name="T34" fmla="*/ 4 w 126"/>
                    <a:gd name="T35" fmla="*/ 26 h 174"/>
                    <a:gd name="T36" fmla="*/ 16 w 126"/>
                    <a:gd name="T37" fmla="*/ 12 h 174"/>
                    <a:gd name="T38" fmla="*/ 36 w 126"/>
                    <a:gd name="T39" fmla="*/ 4 h 174"/>
                    <a:gd name="T40" fmla="*/ 62 w 126"/>
                    <a:gd name="T41" fmla="*/ 0 h 174"/>
                    <a:gd name="T42" fmla="*/ 88 w 126"/>
                    <a:gd name="T43" fmla="*/ 2 h 174"/>
                    <a:gd name="T44" fmla="*/ 116 w 126"/>
                    <a:gd name="T45" fmla="*/ 8 h 174"/>
                    <a:gd name="T46" fmla="*/ 116 w 126"/>
                    <a:gd name="T47" fmla="*/ 30 h 174"/>
                    <a:gd name="T48" fmla="*/ 88 w 126"/>
                    <a:gd name="T49" fmla="*/ 20 h 174"/>
                    <a:gd name="T50" fmla="*/ 60 w 126"/>
                    <a:gd name="T51" fmla="*/ 18 h 174"/>
                    <a:gd name="T52" fmla="*/ 40 w 126"/>
                    <a:gd name="T53" fmla="*/ 20 h 174"/>
                    <a:gd name="T54" fmla="*/ 28 w 126"/>
                    <a:gd name="T55" fmla="*/ 28 h 174"/>
                    <a:gd name="T56" fmla="*/ 24 w 126"/>
                    <a:gd name="T57" fmla="*/ 42 h 174"/>
                    <a:gd name="T58" fmla="*/ 24 w 126"/>
                    <a:gd name="T59" fmla="*/ 50 h 174"/>
                    <a:gd name="T60" fmla="*/ 26 w 126"/>
                    <a:gd name="T61" fmla="*/ 54 h 174"/>
                    <a:gd name="T62" fmla="*/ 30 w 126"/>
                    <a:gd name="T63" fmla="*/ 58 h 174"/>
                    <a:gd name="T64" fmla="*/ 36 w 126"/>
                    <a:gd name="T65" fmla="*/ 62 h 174"/>
                    <a:gd name="T66" fmla="*/ 44 w 126"/>
                    <a:gd name="T67" fmla="*/ 66 h 174"/>
                    <a:gd name="T68" fmla="*/ 56 w 126"/>
                    <a:gd name="T69" fmla="*/ 70 h 174"/>
                    <a:gd name="T70" fmla="*/ 78 w 126"/>
                    <a:gd name="T71" fmla="*/ 78 h 174"/>
                    <a:gd name="T72" fmla="*/ 102 w 126"/>
                    <a:gd name="T73" fmla="*/ 88 h 174"/>
                    <a:gd name="T74" fmla="*/ 116 w 126"/>
                    <a:gd name="T75" fmla="*/ 98 h 174"/>
                    <a:gd name="T76" fmla="*/ 120 w 126"/>
                    <a:gd name="T77" fmla="*/ 104 h 174"/>
                    <a:gd name="T78" fmla="*/ 124 w 126"/>
                    <a:gd name="T79" fmla="*/ 110 h 174"/>
                    <a:gd name="T80" fmla="*/ 126 w 126"/>
                    <a:gd name="T81" fmla="*/ 118 h 174"/>
                    <a:gd name="T82" fmla="*/ 126 w 126"/>
                    <a:gd name="T83" fmla="*/ 128 h 174"/>
                    <a:gd name="T84" fmla="*/ 122 w 126"/>
                    <a:gd name="T85" fmla="*/ 146 h 174"/>
                    <a:gd name="T86" fmla="*/ 110 w 126"/>
                    <a:gd name="T87" fmla="*/ 162 h 174"/>
                    <a:gd name="T88" fmla="*/ 90 w 126"/>
                    <a:gd name="T89" fmla="*/ 172 h 174"/>
                    <a:gd name="T90" fmla="*/ 64 w 126"/>
                    <a:gd name="T91" fmla="*/ 174 h 174"/>
                    <a:gd name="T92" fmla="*/ 34 w 126"/>
                    <a:gd name="T93" fmla="*/ 172 h 174"/>
                    <a:gd name="T94" fmla="*/ 0 w 126"/>
                    <a:gd name="T95" fmla="*/ 166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26" h="174">
                      <a:moveTo>
                        <a:pt x="0" y="166"/>
                      </a:moveTo>
                      <a:lnTo>
                        <a:pt x="0" y="142"/>
                      </a:lnTo>
                      <a:lnTo>
                        <a:pt x="34" y="154"/>
                      </a:lnTo>
                      <a:lnTo>
                        <a:pt x="66" y="158"/>
                      </a:lnTo>
                      <a:lnTo>
                        <a:pt x="86" y="154"/>
                      </a:lnTo>
                      <a:lnTo>
                        <a:pt x="98" y="146"/>
                      </a:lnTo>
                      <a:lnTo>
                        <a:pt x="102" y="130"/>
                      </a:lnTo>
                      <a:lnTo>
                        <a:pt x="102" y="122"/>
                      </a:lnTo>
                      <a:lnTo>
                        <a:pt x="98" y="116"/>
                      </a:lnTo>
                      <a:lnTo>
                        <a:pt x="92" y="110"/>
                      </a:lnTo>
                      <a:lnTo>
                        <a:pt x="86" y="106"/>
                      </a:lnTo>
                      <a:lnTo>
                        <a:pt x="78" y="102"/>
                      </a:lnTo>
                      <a:lnTo>
                        <a:pt x="68" y="100"/>
                      </a:lnTo>
                      <a:lnTo>
                        <a:pt x="44" y="92"/>
                      </a:lnTo>
                      <a:lnTo>
                        <a:pt x="20" y="80"/>
                      </a:lnTo>
                      <a:lnTo>
                        <a:pt x="6" y="64"/>
                      </a:lnTo>
                      <a:lnTo>
                        <a:pt x="0" y="44"/>
                      </a:lnTo>
                      <a:lnTo>
                        <a:pt x="4" y="26"/>
                      </a:lnTo>
                      <a:lnTo>
                        <a:pt x="16" y="12"/>
                      </a:lnTo>
                      <a:lnTo>
                        <a:pt x="36" y="4"/>
                      </a:lnTo>
                      <a:lnTo>
                        <a:pt x="62" y="0"/>
                      </a:lnTo>
                      <a:lnTo>
                        <a:pt x="88" y="2"/>
                      </a:lnTo>
                      <a:lnTo>
                        <a:pt x="116" y="8"/>
                      </a:lnTo>
                      <a:lnTo>
                        <a:pt x="116" y="30"/>
                      </a:lnTo>
                      <a:lnTo>
                        <a:pt x="88" y="20"/>
                      </a:lnTo>
                      <a:lnTo>
                        <a:pt x="60" y="18"/>
                      </a:lnTo>
                      <a:lnTo>
                        <a:pt x="40" y="20"/>
                      </a:lnTo>
                      <a:lnTo>
                        <a:pt x="28" y="28"/>
                      </a:lnTo>
                      <a:lnTo>
                        <a:pt x="24" y="42"/>
                      </a:lnTo>
                      <a:lnTo>
                        <a:pt x="24" y="50"/>
                      </a:lnTo>
                      <a:lnTo>
                        <a:pt x="26" y="54"/>
                      </a:lnTo>
                      <a:lnTo>
                        <a:pt x="30" y="58"/>
                      </a:lnTo>
                      <a:lnTo>
                        <a:pt x="36" y="62"/>
                      </a:lnTo>
                      <a:lnTo>
                        <a:pt x="44" y="66"/>
                      </a:lnTo>
                      <a:lnTo>
                        <a:pt x="56" y="70"/>
                      </a:lnTo>
                      <a:lnTo>
                        <a:pt x="78" y="78"/>
                      </a:lnTo>
                      <a:lnTo>
                        <a:pt x="102" y="88"/>
                      </a:lnTo>
                      <a:lnTo>
                        <a:pt x="116" y="98"/>
                      </a:lnTo>
                      <a:lnTo>
                        <a:pt x="120" y="104"/>
                      </a:lnTo>
                      <a:lnTo>
                        <a:pt x="124" y="110"/>
                      </a:lnTo>
                      <a:lnTo>
                        <a:pt x="126" y="118"/>
                      </a:lnTo>
                      <a:lnTo>
                        <a:pt x="126" y="128"/>
                      </a:lnTo>
                      <a:lnTo>
                        <a:pt x="122" y="146"/>
                      </a:lnTo>
                      <a:lnTo>
                        <a:pt x="110" y="162"/>
                      </a:lnTo>
                      <a:lnTo>
                        <a:pt x="90" y="172"/>
                      </a:lnTo>
                      <a:lnTo>
                        <a:pt x="64" y="174"/>
                      </a:lnTo>
                      <a:lnTo>
                        <a:pt x="34" y="172"/>
                      </a:lnTo>
                      <a:lnTo>
                        <a:pt x="0" y="1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86" name="Freeform 206"/>
                <p:cNvSpPr>
                  <a:spLocks/>
                </p:cNvSpPr>
                <p:nvPr/>
              </p:nvSpPr>
              <p:spPr bwMode="auto">
                <a:xfrm>
                  <a:off x="664" y="260"/>
                  <a:ext cx="126" cy="166"/>
                </a:xfrm>
                <a:custGeom>
                  <a:avLst/>
                  <a:gdLst>
                    <a:gd name="T0" fmla="*/ 0 w 126"/>
                    <a:gd name="T1" fmla="*/ 166 h 166"/>
                    <a:gd name="T2" fmla="*/ 0 w 126"/>
                    <a:gd name="T3" fmla="*/ 0 h 166"/>
                    <a:gd name="T4" fmla="*/ 22 w 126"/>
                    <a:gd name="T5" fmla="*/ 0 h 166"/>
                    <a:gd name="T6" fmla="*/ 22 w 126"/>
                    <a:gd name="T7" fmla="*/ 82 h 166"/>
                    <a:gd name="T8" fmla="*/ 92 w 126"/>
                    <a:gd name="T9" fmla="*/ 0 h 166"/>
                    <a:gd name="T10" fmla="*/ 114 w 126"/>
                    <a:gd name="T11" fmla="*/ 0 h 166"/>
                    <a:gd name="T12" fmla="*/ 48 w 126"/>
                    <a:gd name="T13" fmla="*/ 80 h 166"/>
                    <a:gd name="T14" fmla="*/ 126 w 126"/>
                    <a:gd name="T15" fmla="*/ 166 h 166"/>
                    <a:gd name="T16" fmla="*/ 96 w 126"/>
                    <a:gd name="T17" fmla="*/ 166 h 166"/>
                    <a:gd name="T18" fmla="*/ 22 w 126"/>
                    <a:gd name="T19" fmla="*/ 82 h 166"/>
                    <a:gd name="T20" fmla="*/ 22 w 126"/>
                    <a:gd name="T21" fmla="*/ 166 h 166"/>
                    <a:gd name="T22" fmla="*/ 0 w 126"/>
                    <a:gd name="T23" fmla="*/ 166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6" h="166">
                      <a:moveTo>
                        <a:pt x="0" y="166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82"/>
                      </a:lnTo>
                      <a:lnTo>
                        <a:pt x="92" y="0"/>
                      </a:lnTo>
                      <a:lnTo>
                        <a:pt x="114" y="0"/>
                      </a:lnTo>
                      <a:lnTo>
                        <a:pt x="48" y="80"/>
                      </a:lnTo>
                      <a:lnTo>
                        <a:pt x="126" y="166"/>
                      </a:lnTo>
                      <a:lnTo>
                        <a:pt x="96" y="166"/>
                      </a:lnTo>
                      <a:lnTo>
                        <a:pt x="22" y="82"/>
                      </a:lnTo>
                      <a:lnTo>
                        <a:pt x="22" y="166"/>
                      </a:lnTo>
                      <a:lnTo>
                        <a:pt x="0" y="1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87" name="Freeform 207"/>
                <p:cNvSpPr>
                  <a:spLocks/>
                </p:cNvSpPr>
                <p:nvPr/>
              </p:nvSpPr>
              <p:spPr bwMode="auto">
                <a:xfrm>
                  <a:off x="874" y="256"/>
                  <a:ext cx="126" cy="174"/>
                </a:xfrm>
                <a:custGeom>
                  <a:avLst/>
                  <a:gdLst>
                    <a:gd name="T0" fmla="*/ 0 w 126"/>
                    <a:gd name="T1" fmla="*/ 166 h 174"/>
                    <a:gd name="T2" fmla="*/ 0 w 126"/>
                    <a:gd name="T3" fmla="*/ 142 h 174"/>
                    <a:gd name="T4" fmla="*/ 34 w 126"/>
                    <a:gd name="T5" fmla="*/ 154 h 174"/>
                    <a:gd name="T6" fmla="*/ 66 w 126"/>
                    <a:gd name="T7" fmla="*/ 158 h 174"/>
                    <a:gd name="T8" fmla="*/ 86 w 126"/>
                    <a:gd name="T9" fmla="*/ 154 h 174"/>
                    <a:gd name="T10" fmla="*/ 98 w 126"/>
                    <a:gd name="T11" fmla="*/ 146 h 174"/>
                    <a:gd name="T12" fmla="*/ 102 w 126"/>
                    <a:gd name="T13" fmla="*/ 130 h 174"/>
                    <a:gd name="T14" fmla="*/ 102 w 126"/>
                    <a:gd name="T15" fmla="*/ 122 h 174"/>
                    <a:gd name="T16" fmla="*/ 98 w 126"/>
                    <a:gd name="T17" fmla="*/ 116 h 174"/>
                    <a:gd name="T18" fmla="*/ 92 w 126"/>
                    <a:gd name="T19" fmla="*/ 110 h 174"/>
                    <a:gd name="T20" fmla="*/ 86 w 126"/>
                    <a:gd name="T21" fmla="*/ 106 h 174"/>
                    <a:gd name="T22" fmla="*/ 78 w 126"/>
                    <a:gd name="T23" fmla="*/ 102 h 174"/>
                    <a:gd name="T24" fmla="*/ 68 w 126"/>
                    <a:gd name="T25" fmla="*/ 100 h 174"/>
                    <a:gd name="T26" fmla="*/ 46 w 126"/>
                    <a:gd name="T27" fmla="*/ 92 h 174"/>
                    <a:gd name="T28" fmla="*/ 20 w 126"/>
                    <a:gd name="T29" fmla="*/ 80 h 174"/>
                    <a:gd name="T30" fmla="*/ 6 w 126"/>
                    <a:gd name="T31" fmla="*/ 64 h 174"/>
                    <a:gd name="T32" fmla="*/ 2 w 126"/>
                    <a:gd name="T33" fmla="*/ 44 h 174"/>
                    <a:gd name="T34" fmla="*/ 6 w 126"/>
                    <a:gd name="T35" fmla="*/ 26 h 174"/>
                    <a:gd name="T36" fmla="*/ 16 w 126"/>
                    <a:gd name="T37" fmla="*/ 12 h 174"/>
                    <a:gd name="T38" fmla="*/ 36 w 126"/>
                    <a:gd name="T39" fmla="*/ 4 h 174"/>
                    <a:gd name="T40" fmla="*/ 62 w 126"/>
                    <a:gd name="T41" fmla="*/ 0 h 174"/>
                    <a:gd name="T42" fmla="*/ 90 w 126"/>
                    <a:gd name="T43" fmla="*/ 2 h 174"/>
                    <a:gd name="T44" fmla="*/ 116 w 126"/>
                    <a:gd name="T45" fmla="*/ 8 h 174"/>
                    <a:gd name="T46" fmla="*/ 116 w 126"/>
                    <a:gd name="T47" fmla="*/ 30 h 174"/>
                    <a:gd name="T48" fmla="*/ 88 w 126"/>
                    <a:gd name="T49" fmla="*/ 20 h 174"/>
                    <a:gd name="T50" fmla="*/ 60 w 126"/>
                    <a:gd name="T51" fmla="*/ 18 h 174"/>
                    <a:gd name="T52" fmla="*/ 40 w 126"/>
                    <a:gd name="T53" fmla="*/ 20 h 174"/>
                    <a:gd name="T54" fmla="*/ 28 w 126"/>
                    <a:gd name="T55" fmla="*/ 28 h 174"/>
                    <a:gd name="T56" fmla="*/ 24 w 126"/>
                    <a:gd name="T57" fmla="*/ 42 h 174"/>
                    <a:gd name="T58" fmla="*/ 26 w 126"/>
                    <a:gd name="T59" fmla="*/ 50 h 174"/>
                    <a:gd name="T60" fmla="*/ 28 w 126"/>
                    <a:gd name="T61" fmla="*/ 54 h 174"/>
                    <a:gd name="T62" fmla="*/ 32 w 126"/>
                    <a:gd name="T63" fmla="*/ 58 h 174"/>
                    <a:gd name="T64" fmla="*/ 38 w 126"/>
                    <a:gd name="T65" fmla="*/ 62 h 174"/>
                    <a:gd name="T66" fmla="*/ 46 w 126"/>
                    <a:gd name="T67" fmla="*/ 66 h 174"/>
                    <a:gd name="T68" fmla="*/ 56 w 126"/>
                    <a:gd name="T69" fmla="*/ 70 h 174"/>
                    <a:gd name="T70" fmla="*/ 80 w 126"/>
                    <a:gd name="T71" fmla="*/ 78 h 174"/>
                    <a:gd name="T72" fmla="*/ 102 w 126"/>
                    <a:gd name="T73" fmla="*/ 88 h 174"/>
                    <a:gd name="T74" fmla="*/ 116 w 126"/>
                    <a:gd name="T75" fmla="*/ 98 h 174"/>
                    <a:gd name="T76" fmla="*/ 120 w 126"/>
                    <a:gd name="T77" fmla="*/ 104 h 174"/>
                    <a:gd name="T78" fmla="*/ 124 w 126"/>
                    <a:gd name="T79" fmla="*/ 110 h 174"/>
                    <a:gd name="T80" fmla="*/ 126 w 126"/>
                    <a:gd name="T81" fmla="*/ 118 h 174"/>
                    <a:gd name="T82" fmla="*/ 126 w 126"/>
                    <a:gd name="T83" fmla="*/ 128 h 174"/>
                    <a:gd name="T84" fmla="*/ 122 w 126"/>
                    <a:gd name="T85" fmla="*/ 146 h 174"/>
                    <a:gd name="T86" fmla="*/ 110 w 126"/>
                    <a:gd name="T87" fmla="*/ 162 h 174"/>
                    <a:gd name="T88" fmla="*/ 92 w 126"/>
                    <a:gd name="T89" fmla="*/ 172 h 174"/>
                    <a:gd name="T90" fmla="*/ 66 w 126"/>
                    <a:gd name="T91" fmla="*/ 174 h 174"/>
                    <a:gd name="T92" fmla="*/ 36 w 126"/>
                    <a:gd name="T93" fmla="*/ 172 h 174"/>
                    <a:gd name="T94" fmla="*/ 0 w 126"/>
                    <a:gd name="T95" fmla="*/ 166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26" h="174">
                      <a:moveTo>
                        <a:pt x="0" y="166"/>
                      </a:moveTo>
                      <a:lnTo>
                        <a:pt x="0" y="142"/>
                      </a:lnTo>
                      <a:lnTo>
                        <a:pt x="34" y="154"/>
                      </a:lnTo>
                      <a:lnTo>
                        <a:pt x="66" y="158"/>
                      </a:lnTo>
                      <a:lnTo>
                        <a:pt x="86" y="154"/>
                      </a:lnTo>
                      <a:lnTo>
                        <a:pt x="98" y="146"/>
                      </a:lnTo>
                      <a:lnTo>
                        <a:pt x="102" y="130"/>
                      </a:lnTo>
                      <a:lnTo>
                        <a:pt x="102" y="122"/>
                      </a:lnTo>
                      <a:lnTo>
                        <a:pt x="98" y="116"/>
                      </a:lnTo>
                      <a:lnTo>
                        <a:pt x="92" y="110"/>
                      </a:lnTo>
                      <a:lnTo>
                        <a:pt x="86" y="106"/>
                      </a:lnTo>
                      <a:lnTo>
                        <a:pt x="78" y="102"/>
                      </a:lnTo>
                      <a:lnTo>
                        <a:pt x="68" y="100"/>
                      </a:lnTo>
                      <a:lnTo>
                        <a:pt x="46" y="92"/>
                      </a:lnTo>
                      <a:lnTo>
                        <a:pt x="20" y="80"/>
                      </a:lnTo>
                      <a:lnTo>
                        <a:pt x="6" y="64"/>
                      </a:lnTo>
                      <a:lnTo>
                        <a:pt x="2" y="44"/>
                      </a:lnTo>
                      <a:lnTo>
                        <a:pt x="6" y="26"/>
                      </a:lnTo>
                      <a:lnTo>
                        <a:pt x="16" y="12"/>
                      </a:lnTo>
                      <a:lnTo>
                        <a:pt x="36" y="4"/>
                      </a:lnTo>
                      <a:lnTo>
                        <a:pt x="62" y="0"/>
                      </a:lnTo>
                      <a:lnTo>
                        <a:pt x="90" y="2"/>
                      </a:lnTo>
                      <a:lnTo>
                        <a:pt x="116" y="8"/>
                      </a:lnTo>
                      <a:lnTo>
                        <a:pt x="116" y="30"/>
                      </a:lnTo>
                      <a:lnTo>
                        <a:pt x="88" y="20"/>
                      </a:lnTo>
                      <a:lnTo>
                        <a:pt x="60" y="18"/>
                      </a:lnTo>
                      <a:lnTo>
                        <a:pt x="40" y="20"/>
                      </a:lnTo>
                      <a:lnTo>
                        <a:pt x="28" y="28"/>
                      </a:lnTo>
                      <a:lnTo>
                        <a:pt x="24" y="42"/>
                      </a:lnTo>
                      <a:lnTo>
                        <a:pt x="26" y="50"/>
                      </a:lnTo>
                      <a:lnTo>
                        <a:pt x="28" y="54"/>
                      </a:lnTo>
                      <a:lnTo>
                        <a:pt x="32" y="58"/>
                      </a:lnTo>
                      <a:lnTo>
                        <a:pt x="38" y="62"/>
                      </a:lnTo>
                      <a:lnTo>
                        <a:pt x="46" y="66"/>
                      </a:lnTo>
                      <a:lnTo>
                        <a:pt x="56" y="70"/>
                      </a:lnTo>
                      <a:lnTo>
                        <a:pt x="80" y="78"/>
                      </a:lnTo>
                      <a:lnTo>
                        <a:pt x="102" y="88"/>
                      </a:lnTo>
                      <a:lnTo>
                        <a:pt x="116" y="98"/>
                      </a:lnTo>
                      <a:lnTo>
                        <a:pt x="120" y="104"/>
                      </a:lnTo>
                      <a:lnTo>
                        <a:pt x="124" y="110"/>
                      </a:lnTo>
                      <a:lnTo>
                        <a:pt x="126" y="118"/>
                      </a:lnTo>
                      <a:lnTo>
                        <a:pt x="126" y="128"/>
                      </a:lnTo>
                      <a:lnTo>
                        <a:pt x="122" y="146"/>
                      </a:lnTo>
                      <a:lnTo>
                        <a:pt x="110" y="162"/>
                      </a:lnTo>
                      <a:lnTo>
                        <a:pt x="92" y="172"/>
                      </a:lnTo>
                      <a:lnTo>
                        <a:pt x="66" y="174"/>
                      </a:lnTo>
                      <a:lnTo>
                        <a:pt x="36" y="172"/>
                      </a:lnTo>
                      <a:lnTo>
                        <a:pt x="0" y="1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88" name="Freeform 208"/>
                <p:cNvSpPr>
                  <a:spLocks noEditPoints="1"/>
                </p:cNvSpPr>
                <p:nvPr/>
              </p:nvSpPr>
              <p:spPr bwMode="auto">
                <a:xfrm>
                  <a:off x="1034" y="260"/>
                  <a:ext cx="142" cy="166"/>
                </a:xfrm>
                <a:custGeom>
                  <a:avLst/>
                  <a:gdLst>
                    <a:gd name="T0" fmla="*/ 0 w 142"/>
                    <a:gd name="T1" fmla="*/ 166 h 166"/>
                    <a:gd name="T2" fmla="*/ 0 w 142"/>
                    <a:gd name="T3" fmla="*/ 0 h 166"/>
                    <a:gd name="T4" fmla="*/ 68 w 142"/>
                    <a:gd name="T5" fmla="*/ 0 h 166"/>
                    <a:gd name="T6" fmla="*/ 92 w 142"/>
                    <a:gd name="T7" fmla="*/ 4 h 166"/>
                    <a:gd name="T8" fmla="*/ 108 w 142"/>
                    <a:gd name="T9" fmla="*/ 10 h 166"/>
                    <a:gd name="T10" fmla="*/ 116 w 142"/>
                    <a:gd name="T11" fmla="*/ 24 h 166"/>
                    <a:gd name="T12" fmla="*/ 120 w 142"/>
                    <a:gd name="T13" fmla="*/ 42 h 166"/>
                    <a:gd name="T14" fmla="*/ 118 w 142"/>
                    <a:gd name="T15" fmla="*/ 60 h 166"/>
                    <a:gd name="T16" fmla="*/ 108 w 142"/>
                    <a:gd name="T17" fmla="*/ 76 h 166"/>
                    <a:gd name="T18" fmla="*/ 102 w 142"/>
                    <a:gd name="T19" fmla="*/ 80 h 166"/>
                    <a:gd name="T20" fmla="*/ 96 w 142"/>
                    <a:gd name="T21" fmla="*/ 84 h 166"/>
                    <a:gd name="T22" fmla="*/ 86 w 142"/>
                    <a:gd name="T23" fmla="*/ 88 h 166"/>
                    <a:gd name="T24" fmla="*/ 142 w 142"/>
                    <a:gd name="T25" fmla="*/ 166 h 166"/>
                    <a:gd name="T26" fmla="*/ 114 w 142"/>
                    <a:gd name="T27" fmla="*/ 166 h 166"/>
                    <a:gd name="T28" fmla="*/ 66 w 142"/>
                    <a:gd name="T29" fmla="*/ 96 h 166"/>
                    <a:gd name="T30" fmla="*/ 24 w 142"/>
                    <a:gd name="T31" fmla="*/ 96 h 166"/>
                    <a:gd name="T32" fmla="*/ 24 w 142"/>
                    <a:gd name="T33" fmla="*/ 166 h 166"/>
                    <a:gd name="T34" fmla="*/ 0 w 142"/>
                    <a:gd name="T35" fmla="*/ 166 h 166"/>
                    <a:gd name="T36" fmla="*/ 24 w 142"/>
                    <a:gd name="T37" fmla="*/ 78 h 166"/>
                    <a:gd name="T38" fmla="*/ 50 w 142"/>
                    <a:gd name="T39" fmla="*/ 78 h 166"/>
                    <a:gd name="T40" fmla="*/ 70 w 142"/>
                    <a:gd name="T41" fmla="*/ 76 h 166"/>
                    <a:gd name="T42" fmla="*/ 84 w 142"/>
                    <a:gd name="T43" fmla="*/ 70 h 166"/>
                    <a:gd name="T44" fmla="*/ 90 w 142"/>
                    <a:gd name="T45" fmla="*/ 66 h 166"/>
                    <a:gd name="T46" fmla="*/ 94 w 142"/>
                    <a:gd name="T47" fmla="*/ 60 h 166"/>
                    <a:gd name="T48" fmla="*/ 96 w 142"/>
                    <a:gd name="T49" fmla="*/ 52 h 166"/>
                    <a:gd name="T50" fmla="*/ 96 w 142"/>
                    <a:gd name="T51" fmla="*/ 44 h 166"/>
                    <a:gd name="T52" fmla="*/ 94 w 142"/>
                    <a:gd name="T53" fmla="*/ 36 h 166"/>
                    <a:gd name="T54" fmla="*/ 92 w 142"/>
                    <a:gd name="T55" fmla="*/ 30 h 166"/>
                    <a:gd name="T56" fmla="*/ 86 w 142"/>
                    <a:gd name="T57" fmla="*/ 24 h 166"/>
                    <a:gd name="T58" fmla="*/ 82 w 142"/>
                    <a:gd name="T59" fmla="*/ 22 h 166"/>
                    <a:gd name="T60" fmla="*/ 74 w 142"/>
                    <a:gd name="T61" fmla="*/ 20 h 166"/>
                    <a:gd name="T62" fmla="*/ 66 w 142"/>
                    <a:gd name="T63" fmla="*/ 18 h 166"/>
                    <a:gd name="T64" fmla="*/ 56 w 142"/>
                    <a:gd name="T65" fmla="*/ 18 h 166"/>
                    <a:gd name="T66" fmla="*/ 24 w 142"/>
                    <a:gd name="T67" fmla="*/ 18 h 166"/>
                    <a:gd name="T68" fmla="*/ 24 w 142"/>
                    <a:gd name="T69" fmla="*/ 78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42" h="166">
                      <a:moveTo>
                        <a:pt x="0" y="166"/>
                      </a:move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92" y="4"/>
                      </a:lnTo>
                      <a:lnTo>
                        <a:pt x="108" y="10"/>
                      </a:lnTo>
                      <a:lnTo>
                        <a:pt x="116" y="24"/>
                      </a:lnTo>
                      <a:lnTo>
                        <a:pt x="120" y="42"/>
                      </a:lnTo>
                      <a:lnTo>
                        <a:pt x="118" y="60"/>
                      </a:lnTo>
                      <a:lnTo>
                        <a:pt x="108" y="76"/>
                      </a:lnTo>
                      <a:lnTo>
                        <a:pt x="102" y="80"/>
                      </a:lnTo>
                      <a:lnTo>
                        <a:pt x="96" y="84"/>
                      </a:lnTo>
                      <a:lnTo>
                        <a:pt x="86" y="88"/>
                      </a:lnTo>
                      <a:lnTo>
                        <a:pt x="142" y="166"/>
                      </a:lnTo>
                      <a:lnTo>
                        <a:pt x="114" y="166"/>
                      </a:lnTo>
                      <a:lnTo>
                        <a:pt x="66" y="96"/>
                      </a:lnTo>
                      <a:lnTo>
                        <a:pt x="24" y="96"/>
                      </a:lnTo>
                      <a:lnTo>
                        <a:pt x="24" y="166"/>
                      </a:lnTo>
                      <a:lnTo>
                        <a:pt x="0" y="166"/>
                      </a:lnTo>
                      <a:close/>
                      <a:moveTo>
                        <a:pt x="24" y="78"/>
                      </a:moveTo>
                      <a:lnTo>
                        <a:pt x="50" y="78"/>
                      </a:lnTo>
                      <a:lnTo>
                        <a:pt x="70" y="76"/>
                      </a:lnTo>
                      <a:lnTo>
                        <a:pt x="84" y="70"/>
                      </a:lnTo>
                      <a:lnTo>
                        <a:pt x="90" y="66"/>
                      </a:lnTo>
                      <a:lnTo>
                        <a:pt x="94" y="60"/>
                      </a:lnTo>
                      <a:lnTo>
                        <a:pt x="96" y="52"/>
                      </a:lnTo>
                      <a:lnTo>
                        <a:pt x="96" y="44"/>
                      </a:lnTo>
                      <a:lnTo>
                        <a:pt x="94" y="36"/>
                      </a:lnTo>
                      <a:lnTo>
                        <a:pt x="92" y="30"/>
                      </a:lnTo>
                      <a:lnTo>
                        <a:pt x="86" y="24"/>
                      </a:lnTo>
                      <a:lnTo>
                        <a:pt x="82" y="22"/>
                      </a:lnTo>
                      <a:lnTo>
                        <a:pt x="74" y="20"/>
                      </a:lnTo>
                      <a:lnTo>
                        <a:pt x="66" y="18"/>
                      </a:lnTo>
                      <a:lnTo>
                        <a:pt x="56" y="18"/>
                      </a:lnTo>
                      <a:lnTo>
                        <a:pt x="24" y="18"/>
                      </a:lnTo>
                      <a:lnTo>
                        <a:pt x="24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89" name="Freeform 209"/>
                <p:cNvSpPr>
                  <a:spLocks/>
                </p:cNvSpPr>
                <p:nvPr/>
              </p:nvSpPr>
              <p:spPr bwMode="auto">
                <a:xfrm>
                  <a:off x="1198" y="260"/>
                  <a:ext cx="130" cy="166"/>
                </a:xfrm>
                <a:custGeom>
                  <a:avLst/>
                  <a:gdLst>
                    <a:gd name="T0" fmla="*/ 0 w 130"/>
                    <a:gd name="T1" fmla="*/ 166 h 166"/>
                    <a:gd name="T2" fmla="*/ 0 w 130"/>
                    <a:gd name="T3" fmla="*/ 0 h 166"/>
                    <a:gd name="T4" fmla="*/ 24 w 130"/>
                    <a:gd name="T5" fmla="*/ 0 h 166"/>
                    <a:gd name="T6" fmla="*/ 110 w 130"/>
                    <a:gd name="T7" fmla="*/ 130 h 166"/>
                    <a:gd name="T8" fmla="*/ 110 w 130"/>
                    <a:gd name="T9" fmla="*/ 0 h 166"/>
                    <a:gd name="T10" fmla="*/ 130 w 130"/>
                    <a:gd name="T11" fmla="*/ 0 h 166"/>
                    <a:gd name="T12" fmla="*/ 130 w 130"/>
                    <a:gd name="T13" fmla="*/ 166 h 166"/>
                    <a:gd name="T14" fmla="*/ 106 w 130"/>
                    <a:gd name="T15" fmla="*/ 166 h 166"/>
                    <a:gd name="T16" fmla="*/ 20 w 130"/>
                    <a:gd name="T17" fmla="*/ 38 h 166"/>
                    <a:gd name="T18" fmla="*/ 20 w 130"/>
                    <a:gd name="T19" fmla="*/ 166 h 166"/>
                    <a:gd name="T20" fmla="*/ 0 w 130"/>
                    <a:gd name="T21" fmla="*/ 166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0" h="166">
                      <a:moveTo>
                        <a:pt x="0" y="166"/>
                      </a:moveTo>
                      <a:lnTo>
                        <a:pt x="0" y="0"/>
                      </a:lnTo>
                      <a:lnTo>
                        <a:pt x="24" y="0"/>
                      </a:lnTo>
                      <a:lnTo>
                        <a:pt x="110" y="130"/>
                      </a:lnTo>
                      <a:lnTo>
                        <a:pt x="110" y="0"/>
                      </a:lnTo>
                      <a:lnTo>
                        <a:pt x="130" y="0"/>
                      </a:lnTo>
                      <a:lnTo>
                        <a:pt x="130" y="166"/>
                      </a:lnTo>
                      <a:lnTo>
                        <a:pt x="106" y="166"/>
                      </a:lnTo>
                      <a:lnTo>
                        <a:pt x="20" y="38"/>
                      </a:lnTo>
                      <a:lnTo>
                        <a:pt x="20" y="166"/>
                      </a:lnTo>
                      <a:lnTo>
                        <a:pt x="0" y="1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90" name="Freeform 210"/>
                <p:cNvSpPr>
                  <a:spLocks/>
                </p:cNvSpPr>
                <p:nvPr/>
              </p:nvSpPr>
              <p:spPr bwMode="auto">
                <a:xfrm>
                  <a:off x="1432" y="260"/>
                  <a:ext cx="112" cy="166"/>
                </a:xfrm>
                <a:custGeom>
                  <a:avLst/>
                  <a:gdLst>
                    <a:gd name="T0" fmla="*/ 0 w 112"/>
                    <a:gd name="T1" fmla="*/ 166 h 166"/>
                    <a:gd name="T2" fmla="*/ 0 w 112"/>
                    <a:gd name="T3" fmla="*/ 0 h 166"/>
                    <a:gd name="T4" fmla="*/ 112 w 112"/>
                    <a:gd name="T5" fmla="*/ 0 h 166"/>
                    <a:gd name="T6" fmla="*/ 112 w 112"/>
                    <a:gd name="T7" fmla="*/ 18 h 166"/>
                    <a:gd name="T8" fmla="*/ 24 w 112"/>
                    <a:gd name="T9" fmla="*/ 18 h 166"/>
                    <a:gd name="T10" fmla="*/ 24 w 112"/>
                    <a:gd name="T11" fmla="*/ 74 h 166"/>
                    <a:gd name="T12" fmla="*/ 102 w 112"/>
                    <a:gd name="T13" fmla="*/ 74 h 166"/>
                    <a:gd name="T14" fmla="*/ 102 w 112"/>
                    <a:gd name="T15" fmla="*/ 92 h 166"/>
                    <a:gd name="T16" fmla="*/ 24 w 112"/>
                    <a:gd name="T17" fmla="*/ 92 h 166"/>
                    <a:gd name="T18" fmla="*/ 24 w 112"/>
                    <a:gd name="T19" fmla="*/ 166 h 166"/>
                    <a:gd name="T20" fmla="*/ 0 w 112"/>
                    <a:gd name="T21" fmla="*/ 166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2" h="166">
                      <a:moveTo>
                        <a:pt x="0" y="166"/>
                      </a:moveTo>
                      <a:lnTo>
                        <a:pt x="0" y="0"/>
                      </a:lnTo>
                      <a:lnTo>
                        <a:pt x="112" y="0"/>
                      </a:lnTo>
                      <a:lnTo>
                        <a:pt x="112" y="18"/>
                      </a:lnTo>
                      <a:lnTo>
                        <a:pt x="24" y="18"/>
                      </a:lnTo>
                      <a:lnTo>
                        <a:pt x="24" y="74"/>
                      </a:lnTo>
                      <a:lnTo>
                        <a:pt x="102" y="74"/>
                      </a:lnTo>
                      <a:lnTo>
                        <a:pt x="102" y="92"/>
                      </a:lnTo>
                      <a:lnTo>
                        <a:pt x="24" y="92"/>
                      </a:lnTo>
                      <a:lnTo>
                        <a:pt x="24" y="166"/>
                      </a:lnTo>
                      <a:lnTo>
                        <a:pt x="0" y="1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91" name="Rectangle 211"/>
                <p:cNvSpPr>
                  <a:spLocks noChangeArrowheads="1"/>
                </p:cNvSpPr>
                <p:nvPr/>
              </p:nvSpPr>
              <p:spPr bwMode="auto">
                <a:xfrm>
                  <a:off x="1564" y="250"/>
                  <a:ext cx="24" cy="17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92" name="Freeform 212"/>
                <p:cNvSpPr>
                  <a:spLocks/>
                </p:cNvSpPr>
                <p:nvPr/>
              </p:nvSpPr>
              <p:spPr bwMode="auto">
                <a:xfrm>
                  <a:off x="1618" y="304"/>
                  <a:ext cx="94" cy="126"/>
                </a:xfrm>
                <a:custGeom>
                  <a:avLst/>
                  <a:gdLst>
                    <a:gd name="T0" fmla="*/ 72 w 94"/>
                    <a:gd name="T1" fmla="*/ 122 h 126"/>
                    <a:gd name="T2" fmla="*/ 72 w 94"/>
                    <a:gd name="T3" fmla="*/ 100 h 126"/>
                    <a:gd name="T4" fmla="*/ 64 w 94"/>
                    <a:gd name="T5" fmla="*/ 110 h 126"/>
                    <a:gd name="T6" fmla="*/ 56 w 94"/>
                    <a:gd name="T7" fmla="*/ 118 h 126"/>
                    <a:gd name="T8" fmla="*/ 48 w 94"/>
                    <a:gd name="T9" fmla="*/ 122 h 126"/>
                    <a:gd name="T10" fmla="*/ 40 w 94"/>
                    <a:gd name="T11" fmla="*/ 124 h 126"/>
                    <a:gd name="T12" fmla="*/ 32 w 94"/>
                    <a:gd name="T13" fmla="*/ 126 h 126"/>
                    <a:gd name="T14" fmla="*/ 14 w 94"/>
                    <a:gd name="T15" fmla="*/ 122 h 126"/>
                    <a:gd name="T16" fmla="*/ 4 w 94"/>
                    <a:gd name="T17" fmla="*/ 110 h 126"/>
                    <a:gd name="T18" fmla="*/ 0 w 94"/>
                    <a:gd name="T19" fmla="*/ 88 h 126"/>
                    <a:gd name="T20" fmla="*/ 0 w 94"/>
                    <a:gd name="T21" fmla="*/ 0 h 126"/>
                    <a:gd name="T22" fmla="*/ 22 w 94"/>
                    <a:gd name="T23" fmla="*/ 0 h 126"/>
                    <a:gd name="T24" fmla="*/ 22 w 94"/>
                    <a:gd name="T25" fmla="*/ 82 h 126"/>
                    <a:gd name="T26" fmla="*/ 22 w 94"/>
                    <a:gd name="T27" fmla="*/ 90 h 126"/>
                    <a:gd name="T28" fmla="*/ 24 w 94"/>
                    <a:gd name="T29" fmla="*/ 96 h 126"/>
                    <a:gd name="T30" fmla="*/ 26 w 94"/>
                    <a:gd name="T31" fmla="*/ 102 h 126"/>
                    <a:gd name="T32" fmla="*/ 28 w 94"/>
                    <a:gd name="T33" fmla="*/ 104 h 126"/>
                    <a:gd name="T34" fmla="*/ 32 w 94"/>
                    <a:gd name="T35" fmla="*/ 106 h 126"/>
                    <a:gd name="T36" fmla="*/ 38 w 94"/>
                    <a:gd name="T37" fmla="*/ 106 h 126"/>
                    <a:gd name="T38" fmla="*/ 56 w 94"/>
                    <a:gd name="T39" fmla="*/ 100 h 126"/>
                    <a:gd name="T40" fmla="*/ 72 w 94"/>
                    <a:gd name="T41" fmla="*/ 80 h 126"/>
                    <a:gd name="T42" fmla="*/ 72 w 94"/>
                    <a:gd name="T43" fmla="*/ 0 h 126"/>
                    <a:gd name="T44" fmla="*/ 94 w 94"/>
                    <a:gd name="T45" fmla="*/ 0 h 126"/>
                    <a:gd name="T46" fmla="*/ 94 w 94"/>
                    <a:gd name="T47" fmla="*/ 122 h 126"/>
                    <a:gd name="T48" fmla="*/ 72 w 94"/>
                    <a:gd name="T49" fmla="*/ 122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94" h="126">
                      <a:moveTo>
                        <a:pt x="72" y="122"/>
                      </a:moveTo>
                      <a:lnTo>
                        <a:pt x="72" y="100"/>
                      </a:lnTo>
                      <a:lnTo>
                        <a:pt x="64" y="110"/>
                      </a:lnTo>
                      <a:lnTo>
                        <a:pt x="56" y="118"/>
                      </a:lnTo>
                      <a:lnTo>
                        <a:pt x="48" y="122"/>
                      </a:lnTo>
                      <a:lnTo>
                        <a:pt x="40" y="124"/>
                      </a:lnTo>
                      <a:lnTo>
                        <a:pt x="32" y="126"/>
                      </a:lnTo>
                      <a:lnTo>
                        <a:pt x="14" y="122"/>
                      </a:lnTo>
                      <a:lnTo>
                        <a:pt x="4" y="110"/>
                      </a:lnTo>
                      <a:lnTo>
                        <a:pt x="0" y="88"/>
                      </a:ln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82"/>
                      </a:lnTo>
                      <a:lnTo>
                        <a:pt x="22" y="90"/>
                      </a:lnTo>
                      <a:lnTo>
                        <a:pt x="24" y="96"/>
                      </a:lnTo>
                      <a:lnTo>
                        <a:pt x="26" y="102"/>
                      </a:lnTo>
                      <a:lnTo>
                        <a:pt x="28" y="104"/>
                      </a:lnTo>
                      <a:lnTo>
                        <a:pt x="32" y="106"/>
                      </a:lnTo>
                      <a:lnTo>
                        <a:pt x="38" y="106"/>
                      </a:lnTo>
                      <a:lnTo>
                        <a:pt x="56" y="100"/>
                      </a:lnTo>
                      <a:lnTo>
                        <a:pt x="72" y="80"/>
                      </a:lnTo>
                      <a:lnTo>
                        <a:pt x="72" y="0"/>
                      </a:lnTo>
                      <a:lnTo>
                        <a:pt x="94" y="0"/>
                      </a:lnTo>
                      <a:lnTo>
                        <a:pt x="94" y="122"/>
                      </a:lnTo>
                      <a:lnTo>
                        <a:pt x="72" y="1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93" name="Freeform 213"/>
                <p:cNvSpPr>
                  <a:spLocks/>
                </p:cNvSpPr>
                <p:nvPr/>
              </p:nvSpPr>
              <p:spPr bwMode="auto">
                <a:xfrm>
                  <a:off x="1734" y="304"/>
                  <a:ext cx="108" cy="122"/>
                </a:xfrm>
                <a:custGeom>
                  <a:avLst/>
                  <a:gdLst>
                    <a:gd name="T0" fmla="*/ 0 w 108"/>
                    <a:gd name="T1" fmla="*/ 122 h 122"/>
                    <a:gd name="T2" fmla="*/ 40 w 108"/>
                    <a:gd name="T3" fmla="*/ 58 h 122"/>
                    <a:gd name="T4" fmla="*/ 2 w 108"/>
                    <a:gd name="T5" fmla="*/ 0 h 122"/>
                    <a:gd name="T6" fmla="*/ 26 w 108"/>
                    <a:gd name="T7" fmla="*/ 0 h 122"/>
                    <a:gd name="T8" fmla="*/ 58 w 108"/>
                    <a:gd name="T9" fmla="*/ 46 h 122"/>
                    <a:gd name="T10" fmla="*/ 86 w 108"/>
                    <a:gd name="T11" fmla="*/ 0 h 122"/>
                    <a:gd name="T12" fmla="*/ 106 w 108"/>
                    <a:gd name="T13" fmla="*/ 0 h 122"/>
                    <a:gd name="T14" fmla="*/ 68 w 108"/>
                    <a:gd name="T15" fmla="*/ 62 h 122"/>
                    <a:gd name="T16" fmla="*/ 108 w 108"/>
                    <a:gd name="T17" fmla="*/ 122 h 122"/>
                    <a:gd name="T18" fmla="*/ 84 w 108"/>
                    <a:gd name="T19" fmla="*/ 122 h 122"/>
                    <a:gd name="T20" fmla="*/ 50 w 108"/>
                    <a:gd name="T21" fmla="*/ 74 h 122"/>
                    <a:gd name="T22" fmla="*/ 20 w 108"/>
                    <a:gd name="T23" fmla="*/ 122 h 122"/>
                    <a:gd name="T24" fmla="*/ 0 w 108"/>
                    <a:gd name="T25" fmla="*/ 122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8" h="122">
                      <a:moveTo>
                        <a:pt x="0" y="122"/>
                      </a:moveTo>
                      <a:lnTo>
                        <a:pt x="40" y="58"/>
                      </a:lnTo>
                      <a:lnTo>
                        <a:pt x="2" y="0"/>
                      </a:lnTo>
                      <a:lnTo>
                        <a:pt x="26" y="0"/>
                      </a:lnTo>
                      <a:lnTo>
                        <a:pt x="58" y="46"/>
                      </a:lnTo>
                      <a:lnTo>
                        <a:pt x="86" y="0"/>
                      </a:lnTo>
                      <a:lnTo>
                        <a:pt x="106" y="0"/>
                      </a:lnTo>
                      <a:lnTo>
                        <a:pt x="68" y="62"/>
                      </a:lnTo>
                      <a:lnTo>
                        <a:pt x="108" y="122"/>
                      </a:lnTo>
                      <a:lnTo>
                        <a:pt x="84" y="122"/>
                      </a:lnTo>
                      <a:lnTo>
                        <a:pt x="50" y="74"/>
                      </a:lnTo>
                      <a:lnTo>
                        <a:pt x="20" y="122"/>
                      </a:lnTo>
                      <a:lnTo>
                        <a:pt x="0" y="1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94" name="Freeform 214"/>
                <p:cNvSpPr>
                  <a:spLocks/>
                </p:cNvSpPr>
                <p:nvPr/>
              </p:nvSpPr>
              <p:spPr bwMode="auto">
                <a:xfrm>
                  <a:off x="1928" y="260"/>
                  <a:ext cx="106" cy="166"/>
                </a:xfrm>
                <a:custGeom>
                  <a:avLst/>
                  <a:gdLst>
                    <a:gd name="T0" fmla="*/ 0 w 106"/>
                    <a:gd name="T1" fmla="*/ 166 h 166"/>
                    <a:gd name="T2" fmla="*/ 0 w 106"/>
                    <a:gd name="T3" fmla="*/ 0 h 166"/>
                    <a:gd name="T4" fmla="*/ 24 w 106"/>
                    <a:gd name="T5" fmla="*/ 0 h 166"/>
                    <a:gd name="T6" fmla="*/ 24 w 106"/>
                    <a:gd name="T7" fmla="*/ 150 h 166"/>
                    <a:gd name="T8" fmla="*/ 106 w 106"/>
                    <a:gd name="T9" fmla="*/ 150 h 166"/>
                    <a:gd name="T10" fmla="*/ 106 w 106"/>
                    <a:gd name="T11" fmla="*/ 166 h 166"/>
                    <a:gd name="T12" fmla="*/ 0 w 106"/>
                    <a:gd name="T13" fmla="*/ 166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6" h="166">
                      <a:moveTo>
                        <a:pt x="0" y="166"/>
                      </a:moveTo>
                      <a:lnTo>
                        <a:pt x="0" y="0"/>
                      </a:lnTo>
                      <a:lnTo>
                        <a:pt x="24" y="0"/>
                      </a:lnTo>
                      <a:lnTo>
                        <a:pt x="24" y="150"/>
                      </a:lnTo>
                      <a:lnTo>
                        <a:pt x="106" y="150"/>
                      </a:lnTo>
                      <a:lnTo>
                        <a:pt x="106" y="166"/>
                      </a:lnTo>
                      <a:lnTo>
                        <a:pt x="0" y="1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95" name="Freeform 215"/>
                <p:cNvSpPr>
                  <a:spLocks noEditPoints="1"/>
                </p:cNvSpPr>
                <p:nvPr/>
              </p:nvSpPr>
              <p:spPr bwMode="auto">
                <a:xfrm>
                  <a:off x="2052" y="260"/>
                  <a:ext cx="22" cy="166"/>
                </a:xfrm>
                <a:custGeom>
                  <a:avLst/>
                  <a:gdLst>
                    <a:gd name="T0" fmla="*/ 0 w 22"/>
                    <a:gd name="T1" fmla="*/ 166 h 166"/>
                    <a:gd name="T2" fmla="*/ 0 w 22"/>
                    <a:gd name="T3" fmla="*/ 44 h 166"/>
                    <a:gd name="T4" fmla="*/ 22 w 22"/>
                    <a:gd name="T5" fmla="*/ 44 h 166"/>
                    <a:gd name="T6" fmla="*/ 22 w 22"/>
                    <a:gd name="T7" fmla="*/ 166 h 166"/>
                    <a:gd name="T8" fmla="*/ 0 w 22"/>
                    <a:gd name="T9" fmla="*/ 166 h 166"/>
                    <a:gd name="T10" fmla="*/ 0 w 22"/>
                    <a:gd name="T11" fmla="*/ 22 h 166"/>
                    <a:gd name="T12" fmla="*/ 0 w 22"/>
                    <a:gd name="T13" fmla="*/ 0 h 166"/>
                    <a:gd name="T14" fmla="*/ 22 w 22"/>
                    <a:gd name="T15" fmla="*/ 0 h 166"/>
                    <a:gd name="T16" fmla="*/ 22 w 22"/>
                    <a:gd name="T17" fmla="*/ 22 h 166"/>
                    <a:gd name="T18" fmla="*/ 0 w 22"/>
                    <a:gd name="T19" fmla="*/ 22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66">
                      <a:moveTo>
                        <a:pt x="0" y="166"/>
                      </a:moveTo>
                      <a:lnTo>
                        <a:pt x="0" y="44"/>
                      </a:lnTo>
                      <a:lnTo>
                        <a:pt x="22" y="44"/>
                      </a:lnTo>
                      <a:lnTo>
                        <a:pt x="22" y="166"/>
                      </a:lnTo>
                      <a:lnTo>
                        <a:pt x="0" y="166"/>
                      </a:lnTo>
                      <a:close/>
                      <a:moveTo>
                        <a:pt x="0" y="22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22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96" name="Freeform 216"/>
                <p:cNvSpPr>
                  <a:spLocks/>
                </p:cNvSpPr>
                <p:nvPr/>
              </p:nvSpPr>
              <p:spPr bwMode="auto">
                <a:xfrm>
                  <a:off x="2106" y="302"/>
                  <a:ext cx="158" cy="124"/>
                </a:xfrm>
                <a:custGeom>
                  <a:avLst/>
                  <a:gdLst>
                    <a:gd name="T0" fmla="*/ 0 w 158"/>
                    <a:gd name="T1" fmla="*/ 124 h 124"/>
                    <a:gd name="T2" fmla="*/ 0 w 158"/>
                    <a:gd name="T3" fmla="*/ 2 h 124"/>
                    <a:gd name="T4" fmla="*/ 22 w 158"/>
                    <a:gd name="T5" fmla="*/ 2 h 124"/>
                    <a:gd name="T6" fmla="*/ 22 w 158"/>
                    <a:gd name="T7" fmla="*/ 26 h 124"/>
                    <a:gd name="T8" fmla="*/ 28 w 158"/>
                    <a:gd name="T9" fmla="*/ 16 h 124"/>
                    <a:gd name="T10" fmla="*/ 34 w 158"/>
                    <a:gd name="T11" fmla="*/ 10 h 124"/>
                    <a:gd name="T12" fmla="*/ 38 w 158"/>
                    <a:gd name="T13" fmla="*/ 6 h 124"/>
                    <a:gd name="T14" fmla="*/ 44 w 158"/>
                    <a:gd name="T15" fmla="*/ 2 h 124"/>
                    <a:gd name="T16" fmla="*/ 50 w 158"/>
                    <a:gd name="T17" fmla="*/ 0 h 124"/>
                    <a:gd name="T18" fmla="*/ 56 w 158"/>
                    <a:gd name="T19" fmla="*/ 0 h 124"/>
                    <a:gd name="T20" fmla="*/ 66 w 158"/>
                    <a:gd name="T21" fmla="*/ 2 h 124"/>
                    <a:gd name="T22" fmla="*/ 74 w 158"/>
                    <a:gd name="T23" fmla="*/ 4 h 124"/>
                    <a:gd name="T24" fmla="*/ 80 w 158"/>
                    <a:gd name="T25" fmla="*/ 10 h 124"/>
                    <a:gd name="T26" fmla="*/ 86 w 158"/>
                    <a:gd name="T27" fmla="*/ 16 h 124"/>
                    <a:gd name="T28" fmla="*/ 90 w 158"/>
                    <a:gd name="T29" fmla="*/ 26 h 124"/>
                    <a:gd name="T30" fmla="*/ 96 w 158"/>
                    <a:gd name="T31" fmla="*/ 16 h 124"/>
                    <a:gd name="T32" fmla="*/ 102 w 158"/>
                    <a:gd name="T33" fmla="*/ 10 h 124"/>
                    <a:gd name="T34" fmla="*/ 106 w 158"/>
                    <a:gd name="T35" fmla="*/ 6 h 124"/>
                    <a:gd name="T36" fmla="*/ 112 w 158"/>
                    <a:gd name="T37" fmla="*/ 2 h 124"/>
                    <a:gd name="T38" fmla="*/ 118 w 158"/>
                    <a:gd name="T39" fmla="*/ 0 h 124"/>
                    <a:gd name="T40" fmla="*/ 126 w 158"/>
                    <a:gd name="T41" fmla="*/ 0 h 124"/>
                    <a:gd name="T42" fmla="*/ 144 w 158"/>
                    <a:gd name="T43" fmla="*/ 4 h 124"/>
                    <a:gd name="T44" fmla="*/ 154 w 158"/>
                    <a:gd name="T45" fmla="*/ 16 h 124"/>
                    <a:gd name="T46" fmla="*/ 158 w 158"/>
                    <a:gd name="T47" fmla="*/ 36 h 124"/>
                    <a:gd name="T48" fmla="*/ 158 w 158"/>
                    <a:gd name="T49" fmla="*/ 124 h 124"/>
                    <a:gd name="T50" fmla="*/ 136 w 158"/>
                    <a:gd name="T51" fmla="*/ 124 h 124"/>
                    <a:gd name="T52" fmla="*/ 136 w 158"/>
                    <a:gd name="T53" fmla="*/ 40 h 124"/>
                    <a:gd name="T54" fmla="*/ 134 w 158"/>
                    <a:gd name="T55" fmla="*/ 32 h 124"/>
                    <a:gd name="T56" fmla="*/ 134 w 158"/>
                    <a:gd name="T57" fmla="*/ 26 h 124"/>
                    <a:gd name="T58" fmla="*/ 130 w 158"/>
                    <a:gd name="T59" fmla="*/ 22 h 124"/>
                    <a:gd name="T60" fmla="*/ 126 w 158"/>
                    <a:gd name="T61" fmla="*/ 20 h 124"/>
                    <a:gd name="T62" fmla="*/ 120 w 158"/>
                    <a:gd name="T63" fmla="*/ 18 h 124"/>
                    <a:gd name="T64" fmla="*/ 112 w 158"/>
                    <a:gd name="T65" fmla="*/ 20 h 124"/>
                    <a:gd name="T66" fmla="*/ 104 w 158"/>
                    <a:gd name="T67" fmla="*/ 24 h 124"/>
                    <a:gd name="T68" fmla="*/ 98 w 158"/>
                    <a:gd name="T69" fmla="*/ 32 h 124"/>
                    <a:gd name="T70" fmla="*/ 90 w 158"/>
                    <a:gd name="T71" fmla="*/ 44 h 124"/>
                    <a:gd name="T72" fmla="*/ 90 w 158"/>
                    <a:gd name="T73" fmla="*/ 124 h 124"/>
                    <a:gd name="T74" fmla="*/ 68 w 158"/>
                    <a:gd name="T75" fmla="*/ 124 h 124"/>
                    <a:gd name="T76" fmla="*/ 68 w 158"/>
                    <a:gd name="T77" fmla="*/ 40 h 124"/>
                    <a:gd name="T78" fmla="*/ 66 w 158"/>
                    <a:gd name="T79" fmla="*/ 32 h 124"/>
                    <a:gd name="T80" fmla="*/ 64 w 158"/>
                    <a:gd name="T81" fmla="*/ 26 h 124"/>
                    <a:gd name="T82" fmla="*/ 62 w 158"/>
                    <a:gd name="T83" fmla="*/ 22 h 124"/>
                    <a:gd name="T84" fmla="*/ 58 w 158"/>
                    <a:gd name="T85" fmla="*/ 20 h 124"/>
                    <a:gd name="T86" fmla="*/ 52 w 158"/>
                    <a:gd name="T87" fmla="*/ 18 h 124"/>
                    <a:gd name="T88" fmla="*/ 44 w 158"/>
                    <a:gd name="T89" fmla="*/ 20 h 124"/>
                    <a:gd name="T90" fmla="*/ 36 w 158"/>
                    <a:gd name="T91" fmla="*/ 24 h 124"/>
                    <a:gd name="T92" fmla="*/ 30 w 158"/>
                    <a:gd name="T93" fmla="*/ 32 h 124"/>
                    <a:gd name="T94" fmla="*/ 22 w 158"/>
                    <a:gd name="T95" fmla="*/ 44 h 124"/>
                    <a:gd name="T96" fmla="*/ 22 w 158"/>
                    <a:gd name="T97" fmla="*/ 124 h 124"/>
                    <a:gd name="T98" fmla="*/ 0 w 158"/>
                    <a:gd name="T99" fmla="*/ 124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58" h="124">
                      <a:moveTo>
                        <a:pt x="0" y="124"/>
                      </a:moveTo>
                      <a:lnTo>
                        <a:pt x="0" y="2"/>
                      </a:lnTo>
                      <a:lnTo>
                        <a:pt x="22" y="2"/>
                      </a:lnTo>
                      <a:lnTo>
                        <a:pt x="22" y="26"/>
                      </a:lnTo>
                      <a:lnTo>
                        <a:pt x="28" y="16"/>
                      </a:lnTo>
                      <a:lnTo>
                        <a:pt x="34" y="10"/>
                      </a:lnTo>
                      <a:lnTo>
                        <a:pt x="38" y="6"/>
                      </a:lnTo>
                      <a:lnTo>
                        <a:pt x="44" y="2"/>
                      </a:lnTo>
                      <a:lnTo>
                        <a:pt x="50" y="0"/>
                      </a:lnTo>
                      <a:lnTo>
                        <a:pt x="56" y="0"/>
                      </a:lnTo>
                      <a:lnTo>
                        <a:pt x="66" y="2"/>
                      </a:lnTo>
                      <a:lnTo>
                        <a:pt x="74" y="4"/>
                      </a:lnTo>
                      <a:lnTo>
                        <a:pt x="80" y="10"/>
                      </a:lnTo>
                      <a:lnTo>
                        <a:pt x="86" y="16"/>
                      </a:lnTo>
                      <a:lnTo>
                        <a:pt x="90" y="26"/>
                      </a:lnTo>
                      <a:lnTo>
                        <a:pt x="96" y="16"/>
                      </a:lnTo>
                      <a:lnTo>
                        <a:pt x="102" y="10"/>
                      </a:lnTo>
                      <a:lnTo>
                        <a:pt x="106" y="6"/>
                      </a:lnTo>
                      <a:lnTo>
                        <a:pt x="112" y="2"/>
                      </a:lnTo>
                      <a:lnTo>
                        <a:pt x="118" y="0"/>
                      </a:lnTo>
                      <a:lnTo>
                        <a:pt x="126" y="0"/>
                      </a:lnTo>
                      <a:lnTo>
                        <a:pt x="144" y="4"/>
                      </a:lnTo>
                      <a:lnTo>
                        <a:pt x="154" y="16"/>
                      </a:lnTo>
                      <a:lnTo>
                        <a:pt x="158" y="36"/>
                      </a:lnTo>
                      <a:lnTo>
                        <a:pt x="158" y="124"/>
                      </a:lnTo>
                      <a:lnTo>
                        <a:pt x="136" y="124"/>
                      </a:lnTo>
                      <a:lnTo>
                        <a:pt x="136" y="40"/>
                      </a:lnTo>
                      <a:lnTo>
                        <a:pt x="134" y="32"/>
                      </a:lnTo>
                      <a:lnTo>
                        <a:pt x="134" y="26"/>
                      </a:lnTo>
                      <a:lnTo>
                        <a:pt x="130" y="22"/>
                      </a:lnTo>
                      <a:lnTo>
                        <a:pt x="126" y="20"/>
                      </a:lnTo>
                      <a:lnTo>
                        <a:pt x="120" y="18"/>
                      </a:lnTo>
                      <a:lnTo>
                        <a:pt x="112" y="20"/>
                      </a:lnTo>
                      <a:lnTo>
                        <a:pt x="104" y="24"/>
                      </a:lnTo>
                      <a:lnTo>
                        <a:pt x="98" y="32"/>
                      </a:lnTo>
                      <a:lnTo>
                        <a:pt x="90" y="44"/>
                      </a:lnTo>
                      <a:lnTo>
                        <a:pt x="90" y="124"/>
                      </a:lnTo>
                      <a:lnTo>
                        <a:pt x="68" y="124"/>
                      </a:lnTo>
                      <a:lnTo>
                        <a:pt x="68" y="40"/>
                      </a:lnTo>
                      <a:lnTo>
                        <a:pt x="66" y="32"/>
                      </a:lnTo>
                      <a:lnTo>
                        <a:pt x="64" y="26"/>
                      </a:lnTo>
                      <a:lnTo>
                        <a:pt x="62" y="22"/>
                      </a:lnTo>
                      <a:lnTo>
                        <a:pt x="58" y="20"/>
                      </a:lnTo>
                      <a:lnTo>
                        <a:pt x="52" y="18"/>
                      </a:lnTo>
                      <a:lnTo>
                        <a:pt x="44" y="20"/>
                      </a:lnTo>
                      <a:lnTo>
                        <a:pt x="36" y="24"/>
                      </a:lnTo>
                      <a:lnTo>
                        <a:pt x="30" y="32"/>
                      </a:lnTo>
                      <a:lnTo>
                        <a:pt x="22" y="44"/>
                      </a:lnTo>
                      <a:lnTo>
                        <a:pt x="22" y="124"/>
                      </a:lnTo>
                      <a:lnTo>
                        <a:pt x="0" y="1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97" name="Freeform 217"/>
                <p:cNvSpPr>
                  <a:spLocks noEditPoints="1"/>
                </p:cNvSpPr>
                <p:nvPr/>
              </p:nvSpPr>
              <p:spPr bwMode="auto">
                <a:xfrm>
                  <a:off x="2294" y="260"/>
                  <a:ext cx="22" cy="166"/>
                </a:xfrm>
                <a:custGeom>
                  <a:avLst/>
                  <a:gdLst>
                    <a:gd name="T0" fmla="*/ 0 w 22"/>
                    <a:gd name="T1" fmla="*/ 166 h 166"/>
                    <a:gd name="T2" fmla="*/ 0 w 22"/>
                    <a:gd name="T3" fmla="*/ 44 h 166"/>
                    <a:gd name="T4" fmla="*/ 22 w 22"/>
                    <a:gd name="T5" fmla="*/ 44 h 166"/>
                    <a:gd name="T6" fmla="*/ 22 w 22"/>
                    <a:gd name="T7" fmla="*/ 166 h 166"/>
                    <a:gd name="T8" fmla="*/ 0 w 22"/>
                    <a:gd name="T9" fmla="*/ 166 h 166"/>
                    <a:gd name="T10" fmla="*/ 0 w 22"/>
                    <a:gd name="T11" fmla="*/ 22 h 166"/>
                    <a:gd name="T12" fmla="*/ 0 w 22"/>
                    <a:gd name="T13" fmla="*/ 0 h 166"/>
                    <a:gd name="T14" fmla="*/ 22 w 22"/>
                    <a:gd name="T15" fmla="*/ 0 h 166"/>
                    <a:gd name="T16" fmla="*/ 22 w 22"/>
                    <a:gd name="T17" fmla="*/ 22 h 166"/>
                    <a:gd name="T18" fmla="*/ 0 w 22"/>
                    <a:gd name="T19" fmla="*/ 22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66">
                      <a:moveTo>
                        <a:pt x="0" y="166"/>
                      </a:moveTo>
                      <a:lnTo>
                        <a:pt x="0" y="44"/>
                      </a:lnTo>
                      <a:lnTo>
                        <a:pt x="22" y="44"/>
                      </a:lnTo>
                      <a:lnTo>
                        <a:pt x="22" y="166"/>
                      </a:lnTo>
                      <a:lnTo>
                        <a:pt x="0" y="166"/>
                      </a:lnTo>
                      <a:close/>
                      <a:moveTo>
                        <a:pt x="0" y="22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22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98" name="Freeform 218"/>
                <p:cNvSpPr>
                  <a:spLocks/>
                </p:cNvSpPr>
                <p:nvPr/>
              </p:nvSpPr>
              <p:spPr bwMode="auto">
                <a:xfrm>
                  <a:off x="2336" y="280"/>
                  <a:ext cx="58" cy="150"/>
                </a:xfrm>
                <a:custGeom>
                  <a:avLst/>
                  <a:gdLst>
                    <a:gd name="T0" fmla="*/ 56 w 58"/>
                    <a:gd name="T1" fmla="*/ 148 h 150"/>
                    <a:gd name="T2" fmla="*/ 50 w 58"/>
                    <a:gd name="T3" fmla="*/ 148 h 150"/>
                    <a:gd name="T4" fmla="*/ 42 w 58"/>
                    <a:gd name="T5" fmla="*/ 150 h 150"/>
                    <a:gd name="T6" fmla="*/ 26 w 58"/>
                    <a:gd name="T7" fmla="*/ 146 h 150"/>
                    <a:gd name="T8" fmla="*/ 16 w 58"/>
                    <a:gd name="T9" fmla="*/ 134 h 150"/>
                    <a:gd name="T10" fmla="*/ 14 w 58"/>
                    <a:gd name="T11" fmla="*/ 114 h 150"/>
                    <a:gd name="T12" fmla="*/ 14 w 58"/>
                    <a:gd name="T13" fmla="*/ 42 h 150"/>
                    <a:gd name="T14" fmla="*/ 0 w 58"/>
                    <a:gd name="T15" fmla="*/ 42 h 150"/>
                    <a:gd name="T16" fmla="*/ 0 w 58"/>
                    <a:gd name="T17" fmla="*/ 24 h 150"/>
                    <a:gd name="T18" fmla="*/ 14 w 58"/>
                    <a:gd name="T19" fmla="*/ 24 h 150"/>
                    <a:gd name="T20" fmla="*/ 14 w 58"/>
                    <a:gd name="T21" fmla="*/ 2 h 150"/>
                    <a:gd name="T22" fmla="*/ 36 w 58"/>
                    <a:gd name="T23" fmla="*/ 0 h 150"/>
                    <a:gd name="T24" fmla="*/ 36 w 58"/>
                    <a:gd name="T25" fmla="*/ 24 h 150"/>
                    <a:gd name="T26" fmla="*/ 58 w 58"/>
                    <a:gd name="T27" fmla="*/ 24 h 150"/>
                    <a:gd name="T28" fmla="*/ 58 w 58"/>
                    <a:gd name="T29" fmla="*/ 42 h 150"/>
                    <a:gd name="T30" fmla="*/ 36 w 58"/>
                    <a:gd name="T31" fmla="*/ 42 h 150"/>
                    <a:gd name="T32" fmla="*/ 36 w 58"/>
                    <a:gd name="T33" fmla="*/ 110 h 150"/>
                    <a:gd name="T34" fmla="*/ 36 w 58"/>
                    <a:gd name="T35" fmla="*/ 118 h 150"/>
                    <a:gd name="T36" fmla="*/ 36 w 58"/>
                    <a:gd name="T37" fmla="*/ 124 h 150"/>
                    <a:gd name="T38" fmla="*/ 38 w 58"/>
                    <a:gd name="T39" fmla="*/ 128 h 150"/>
                    <a:gd name="T40" fmla="*/ 40 w 58"/>
                    <a:gd name="T41" fmla="*/ 130 h 150"/>
                    <a:gd name="T42" fmla="*/ 44 w 58"/>
                    <a:gd name="T43" fmla="*/ 132 h 150"/>
                    <a:gd name="T44" fmla="*/ 48 w 58"/>
                    <a:gd name="T45" fmla="*/ 134 h 150"/>
                    <a:gd name="T46" fmla="*/ 52 w 58"/>
                    <a:gd name="T47" fmla="*/ 132 h 150"/>
                    <a:gd name="T48" fmla="*/ 56 w 58"/>
                    <a:gd name="T49" fmla="*/ 132 h 150"/>
                    <a:gd name="T50" fmla="*/ 56 w 58"/>
                    <a:gd name="T51" fmla="*/ 148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8" h="150">
                      <a:moveTo>
                        <a:pt x="56" y="148"/>
                      </a:moveTo>
                      <a:lnTo>
                        <a:pt x="50" y="148"/>
                      </a:lnTo>
                      <a:lnTo>
                        <a:pt x="42" y="150"/>
                      </a:lnTo>
                      <a:lnTo>
                        <a:pt x="26" y="146"/>
                      </a:lnTo>
                      <a:lnTo>
                        <a:pt x="16" y="134"/>
                      </a:lnTo>
                      <a:lnTo>
                        <a:pt x="14" y="114"/>
                      </a:lnTo>
                      <a:lnTo>
                        <a:pt x="14" y="42"/>
                      </a:lnTo>
                      <a:lnTo>
                        <a:pt x="0" y="42"/>
                      </a:lnTo>
                      <a:lnTo>
                        <a:pt x="0" y="24"/>
                      </a:lnTo>
                      <a:lnTo>
                        <a:pt x="14" y="24"/>
                      </a:lnTo>
                      <a:lnTo>
                        <a:pt x="14" y="2"/>
                      </a:lnTo>
                      <a:lnTo>
                        <a:pt x="36" y="0"/>
                      </a:lnTo>
                      <a:lnTo>
                        <a:pt x="36" y="24"/>
                      </a:lnTo>
                      <a:lnTo>
                        <a:pt x="58" y="24"/>
                      </a:lnTo>
                      <a:lnTo>
                        <a:pt x="58" y="42"/>
                      </a:lnTo>
                      <a:lnTo>
                        <a:pt x="36" y="42"/>
                      </a:lnTo>
                      <a:lnTo>
                        <a:pt x="36" y="110"/>
                      </a:lnTo>
                      <a:lnTo>
                        <a:pt x="36" y="118"/>
                      </a:lnTo>
                      <a:lnTo>
                        <a:pt x="36" y="124"/>
                      </a:lnTo>
                      <a:lnTo>
                        <a:pt x="38" y="128"/>
                      </a:lnTo>
                      <a:lnTo>
                        <a:pt x="40" y="130"/>
                      </a:lnTo>
                      <a:lnTo>
                        <a:pt x="44" y="132"/>
                      </a:lnTo>
                      <a:lnTo>
                        <a:pt x="48" y="134"/>
                      </a:lnTo>
                      <a:lnTo>
                        <a:pt x="52" y="132"/>
                      </a:lnTo>
                      <a:lnTo>
                        <a:pt x="56" y="132"/>
                      </a:lnTo>
                      <a:lnTo>
                        <a:pt x="56" y="1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499" name="Freeform 219"/>
                <p:cNvSpPr>
                  <a:spLocks/>
                </p:cNvSpPr>
                <p:nvPr/>
              </p:nvSpPr>
              <p:spPr bwMode="auto">
                <a:xfrm>
                  <a:off x="2408" y="302"/>
                  <a:ext cx="90" cy="128"/>
                </a:xfrm>
                <a:custGeom>
                  <a:avLst/>
                  <a:gdLst>
                    <a:gd name="T0" fmla="*/ 0 w 90"/>
                    <a:gd name="T1" fmla="*/ 120 h 128"/>
                    <a:gd name="T2" fmla="*/ 0 w 90"/>
                    <a:gd name="T3" fmla="*/ 100 h 128"/>
                    <a:gd name="T4" fmla="*/ 22 w 90"/>
                    <a:gd name="T5" fmla="*/ 108 h 128"/>
                    <a:gd name="T6" fmla="*/ 42 w 90"/>
                    <a:gd name="T7" fmla="*/ 112 h 128"/>
                    <a:gd name="T8" fmla="*/ 50 w 90"/>
                    <a:gd name="T9" fmla="*/ 110 h 128"/>
                    <a:gd name="T10" fmla="*/ 58 w 90"/>
                    <a:gd name="T11" fmla="*/ 108 h 128"/>
                    <a:gd name="T12" fmla="*/ 62 w 90"/>
                    <a:gd name="T13" fmla="*/ 104 h 128"/>
                    <a:gd name="T14" fmla="*/ 66 w 90"/>
                    <a:gd name="T15" fmla="*/ 100 h 128"/>
                    <a:gd name="T16" fmla="*/ 68 w 90"/>
                    <a:gd name="T17" fmla="*/ 94 h 128"/>
                    <a:gd name="T18" fmla="*/ 66 w 90"/>
                    <a:gd name="T19" fmla="*/ 88 h 128"/>
                    <a:gd name="T20" fmla="*/ 62 w 90"/>
                    <a:gd name="T21" fmla="*/ 82 h 128"/>
                    <a:gd name="T22" fmla="*/ 58 w 90"/>
                    <a:gd name="T23" fmla="*/ 78 h 128"/>
                    <a:gd name="T24" fmla="*/ 50 w 90"/>
                    <a:gd name="T25" fmla="*/ 74 h 128"/>
                    <a:gd name="T26" fmla="*/ 30 w 90"/>
                    <a:gd name="T27" fmla="*/ 68 h 128"/>
                    <a:gd name="T28" fmla="*/ 14 w 90"/>
                    <a:gd name="T29" fmla="*/ 60 h 128"/>
                    <a:gd name="T30" fmla="*/ 4 w 90"/>
                    <a:gd name="T31" fmla="*/ 48 h 128"/>
                    <a:gd name="T32" fmla="*/ 0 w 90"/>
                    <a:gd name="T33" fmla="*/ 34 h 128"/>
                    <a:gd name="T34" fmla="*/ 4 w 90"/>
                    <a:gd name="T35" fmla="*/ 20 h 128"/>
                    <a:gd name="T36" fmla="*/ 12 w 90"/>
                    <a:gd name="T37" fmla="*/ 8 h 128"/>
                    <a:gd name="T38" fmla="*/ 28 w 90"/>
                    <a:gd name="T39" fmla="*/ 2 h 128"/>
                    <a:gd name="T40" fmla="*/ 48 w 90"/>
                    <a:gd name="T41" fmla="*/ 0 h 128"/>
                    <a:gd name="T42" fmla="*/ 62 w 90"/>
                    <a:gd name="T43" fmla="*/ 0 h 128"/>
                    <a:gd name="T44" fmla="*/ 80 w 90"/>
                    <a:gd name="T45" fmla="*/ 4 h 128"/>
                    <a:gd name="T46" fmla="*/ 80 w 90"/>
                    <a:gd name="T47" fmla="*/ 22 h 128"/>
                    <a:gd name="T48" fmla="*/ 64 w 90"/>
                    <a:gd name="T49" fmla="*/ 18 h 128"/>
                    <a:gd name="T50" fmla="*/ 46 w 90"/>
                    <a:gd name="T51" fmla="*/ 16 h 128"/>
                    <a:gd name="T52" fmla="*/ 38 w 90"/>
                    <a:gd name="T53" fmla="*/ 18 h 128"/>
                    <a:gd name="T54" fmla="*/ 32 w 90"/>
                    <a:gd name="T55" fmla="*/ 20 h 128"/>
                    <a:gd name="T56" fmla="*/ 26 w 90"/>
                    <a:gd name="T57" fmla="*/ 22 h 128"/>
                    <a:gd name="T58" fmla="*/ 24 w 90"/>
                    <a:gd name="T59" fmla="*/ 26 h 128"/>
                    <a:gd name="T60" fmla="*/ 22 w 90"/>
                    <a:gd name="T61" fmla="*/ 32 h 128"/>
                    <a:gd name="T62" fmla="*/ 24 w 90"/>
                    <a:gd name="T63" fmla="*/ 38 h 128"/>
                    <a:gd name="T64" fmla="*/ 26 w 90"/>
                    <a:gd name="T65" fmla="*/ 42 h 128"/>
                    <a:gd name="T66" fmla="*/ 32 w 90"/>
                    <a:gd name="T67" fmla="*/ 46 h 128"/>
                    <a:gd name="T68" fmla="*/ 38 w 90"/>
                    <a:gd name="T69" fmla="*/ 48 h 128"/>
                    <a:gd name="T70" fmla="*/ 56 w 90"/>
                    <a:gd name="T71" fmla="*/ 54 h 128"/>
                    <a:gd name="T72" fmla="*/ 74 w 90"/>
                    <a:gd name="T73" fmla="*/ 62 h 128"/>
                    <a:gd name="T74" fmla="*/ 86 w 90"/>
                    <a:gd name="T75" fmla="*/ 76 h 128"/>
                    <a:gd name="T76" fmla="*/ 90 w 90"/>
                    <a:gd name="T77" fmla="*/ 90 h 128"/>
                    <a:gd name="T78" fmla="*/ 88 w 90"/>
                    <a:gd name="T79" fmla="*/ 100 h 128"/>
                    <a:gd name="T80" fmla="*/ 86 w 90"/>
                    <a:gd name="T81" fmla="*/ 106 h 128"/>
                    <a:gd name="T82" fmla="*/ 82 w 90"/>
                    <a:gd name="T83" fmla="*/ 112 h 128"/>
                    <a:gd name="T84" fmla="*/ 76 w 90"/>
                    <a:gd name="T85" fmla="*/ 118 h 128"/>
                    <a:gd name="T86" fmla="*/ 60 w 90"/>
                    <a:gd name="T87" fmla="*/ 126 h 128"/>
                    <a:gd name="T88" fmla="*/ 40 w 90"/>
                    <a:gd name="T89" fmla="*/ 128 h 128"/>
                    <a:gd name="T90" fmla="*/ 22 w 90"/>
                    <a:gd name="T91" fmla="*/ 126 h 128"/>
                    <a:gd name="T92" fmla="*/ 0 w 90"/>
                    <a:gd name="T93" fmla="*/ 120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90" h="128">
                      <a:moveTo>
                        <a:pt x="0" y="120"/>
                      </a:moveTo>
                      <a:lnTo>
                        <a:pt x="0" y="100"/>
                      </a:lnTo>
                      <a:lnTo>
                        <a:pt x="22" y="108"/>
                      </a:lnTo>
                      <a:lnTo>
                        <a:pt x="42" y="112"/>
                      </a:lnTo>
                      <a:lnTo>
                        <a:pt x="50" y="110"/>
                      </a:lnTo>
                      <a:lnTo>
                        <a:pt x="58" y="108"/>
                      </a:lnTo>
                      <a:lnTo>
                        <a:pt x="62" y="104"/>
                      </a:lnTo>
                      <a:lnTo>
                        <a:pt x="66" y="100"/>
                      </a:lnTo>
                      <a:lnTo>
                        <a:pt x="68" y="94"/>
                      </a:lnTo>
                      <a:lnTo>
                        <a:pt x="66" y="88"/>
                      </a:lnTo>
                      <a:lnTo>
                        <a:pt x="62" y="82"/>
                      </a:lnTo>
                      <a:lnTo>
                        <a:pt x="58" y="78"/>
                      </a:lnTo>
                      <a:lnTo>
                        <a:pt x="50" y="74"/>
                      </a:lnTo>
                      <a:lnTo>
                        <a:pt x="30" y="68"/>
                      </a:lnTo>
                      <a:lnTo>
                        <a:pt x="14" y="60"/>
                      </a:lnTo>
                      <a:lnTo>
                        <a:pt x="4" y="48"/>
                      </a:lnTo>
                      <a:lnTo>
                        <a:pt x="0" y="34"/>
                      </a:lnTo>
                      <a:lnTo>
                        <a:pt x="4" y="20"/>
                      </a:lnTo>
                      <a:lnTo>
                        <a:pt x="12" y="8"/>
                      </a:lnTo>
                      <a:lnTo>
                        <a:pt x="28" y="2"/>
                      </a:lnTo>
                      <a:lnTo>
                        <a:pt x="48" y="0"/>
                      </a:lnTo>
                      <a:lnTo>
                        <a:pt x="62" y="0"/>
                      </a:lnTo>
                      <a:lnTo>
                        <a:pt x="80" y="4"/>
                      </a:lnTo>
                      <a:lnTo>
                        <a:pt x="80" y="22"/>
                      </a:lnTo>
                      <a:lnTo>
                        <a:pt x="64" y="18"/>
                      </a:lnTo>
                      <a:lnTo>
                        <a:pt x="46" y="16"/>
                      </a:lnTo>
                      <a:lnTo>
                        <a:pt x="38" y="18"/>
                      </a:lnTo>
                      <a:lnTo>
                        <a:pt x="32" y="20"/>
                      </a:lnTo>
                      <a:lnTo>
                        <a:pt x="26" y="22"/>
                      </a:lnTo>
                      <a:lnTo>
                        <a:pt x="24" y="26"/>
                      </a:lnTo>
                      <a:lnTo>
                        <a:pt x="22" y="32"/>
                      </a:lnTo>
                      <a:lnTo>
                        <a:pt x="24" y="38"/>
                      </a:lnTo>
                      <a:lnTo>
                        <a:pt x="26" y="42"/>
                      </a:lnTo>
                      <a:lnTo>
                        <a:pt x="32" y="46"/>
                      </a:lnTo>
                      <a:lnTo>
                        <a:pt x="38" y="48"/>
                      </a:lnTo>
                      <a:lnTo>
                        <a:pt x="56" y="54"/>
                      </a:lnTo>
                      <a:lnTo>
                        <a:pt x="74" y="62"/>
                      </a:lnTo>
                      <a:lnTo>
                        <a:pt x="86" y="76"/>
                      </a:lnTo>
                      <a:lnTo>
                        <a:pt x="90" y="90"/>
                      </a:lnTo>
                      <a:lnTo>
                        <a:pt x="88" y="100"/>
                      </a:lnTo>
                      <a:lnTo>
                        <a:pt x="86" y="106"/>
                      </a:lnTo>
                      <a:lnTo>
                        <a:pt x="82" y="112"/>
                      </a:lnTo>
                      <a:lnTo>
                        <a:pt x="76" y="118"/>
                      </a:lnTo>
                      <a:lnTo>
                        <a:pt x="60" y="126"/>
                      </a:lnTo>
                      <a:lnTo>
                        <a:pt x="40" y="128"/>
                      </a:lnTo>
                      <a:lnTo>
                        <a:pt x="22" y="126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00" name="Freeform 220"/>
                <p:cNvSpPr>
                  <a:spLocks/>
                </p:cNvSpPr>
                <p:nvPr/>
              </p:nvSpPr>
              <p:spPr bwMode="auto">
                <a:xfrm>
                  <a:off x="2576" y="304"/>
                  <a:ext cx="112" cy="122"/>
                </a:xfrm>
                <a:custGeom>
                  <a:avLst/>
                  <a:gdLst>
                    <a:gd name="T0" fmla="*/ 44 w 112"/>
                    <a:gd name="T1" fmla="*/ 122 h 122"/>
                    <a:gd name="T2" fmla="*/ 0 w 112"/>
                    <a:gd name="T3" fmla="*/ 0 h 122"/>
                    <a:gd name="T4" fmla="*/ 22 w 112"/>
                    <a:gd name="T5" fmla="*/ 0 h 122"/>
                    <a:gd name="T6" fmla="*/ 56 w 112"/>
                    <a:gd name="T7" fmla="*/ 96 h 122"/>
                    <a:gd name="T8" fmla="*/ 92 w 112"/>
                    <a:gd name="T9" fmla="*/ 0 h 122"/>
                    <a:gd name="T10" fmla="*/ 112 w 112"/>
                    <a:gd name="T11" fmla="*/ 0 h 122"/>
                    <a:gd name="T12" fmla="*/ 66 w 112"/>
                    <a:gd name="T13" fmla="*/ 122 h 122"/>
                    <a:gd name="T14" fmla="*/ 44 w 112"/>
                    <a:gd name="T15" fmla="*/ 122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2" h="122">
                      <a:moveTo>
                        <a:pt x="44" y="122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56" y="96"/>
                      </a:lnTo>
                      <a:lnTo>
                        <a:pt x="92" y="0"/>
                      </a:lnTo>
                      <a:lnTo>
                        <a:pt x="112" y="0"/>
                      </a:lnTo>
                      <a:lnTo>
                        <a:pt x="66" y="122"/>
                      </a:lnTo>
                      <a:lnTo>
                        <a:pt x="44" y="1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993501" name="Group 221"/>
              <p:cNvGrpSpPr>
                <a:grpSpLocks/>
              </p:cNvGrpSpPr>
              <p:nvPr/>
            </p:nvGrpSpPr>
            <p:grpSpPr bwMode="auto">
              <a:xfrm>
                <a:off x="102" y="250"/>
                <a:ext cx="5530" cy="3878"/>
                <a:chOff x="102" y="250"/>
                <a:chExt cx="5530" cy="3878"/>
              </a:xfrm>
            </p:grpSpPr>
            <p:sp>
              <p:nvSpPr>
                <p:cNvPr id="993502" name="Freeform 222"/>
                <p:cNvSpPr>
                  <a:spLocks/>
                </p:cNvSpPr>
                <p:nvPr/>
              </p:nvSpPr>
              <p:spPr bwMode="auto">
                <a:xfrm>
                  <a:off x="2702" y="302"/>
                  <a:ext cx="90" cy="128"/>
                </a:xfrm>
                <a:custGeom>
                  <a:avLst/>
                  <a:gdLst>
                    <a:gd name="T0" fmla="*/ 0 w 90"/>
                    <a:gd name="T1" fmla="*/ 120 h 128"/>
                    <a:gd name="T2" fmla="*/ 0 w 90"/>
                    <a:gd name="T3" fmla="*/ 100 h 128"/>
                    <a:gd name="T4" fmla="*/ 22 w 90"/>
                    <a:gd name="T5" fmla="*/ 108 h 128"/>
                    <a:gd name="T6" fmla="*/ 42 w 90"/>
                    <a:gd name="T7" fmla="*/ 112 h 128"/>
                    <a:gd name="T8" fmla="*/ 50 w 90"/>
                    <a:gd name="T9" fmla="*/ 110 h 128"/>
                    <a:gd name="T10" fmla="*/ 58 w 90"/>
                    <a:gd name="T11" fmla="*/ 108 h 128"/>
                    <a:gd name="T12" fmla="*/ 62 w 90"/>
                    <a:gd name="T13" fmla="*/ 104 h 128"/>
                    <a:gd name="T14" fmla="*/ 66 w 90"/>
                    <a:gd name="T15" fmla="*/ 100 h 128"/>
                    <a:gd name="T16" fmla="*/ 66 w 90"/>
                    <a:gd name="T17" fmla="*/ 94 h 128"/>
                    <a:gd name="T18" fmla="*/ 66 w 90"/>
                    <a:gd name="T19" fmla="*/ 88 h 128"/>
                    <a:gd name="T20" fmla="*/ 62 w 90"/>
                    <a:gd name="T21" fmla="*/ 82 h 128"/>
                    <a:gd name="T22" fmla="*/ 56 w 90"/>
                    <a:gd name="T23" fmla="*/ 78 h 128"/>
                    <a:gd name="T24" fmla="*/ 50 w 90"/>
                    <a:gd name="T25" fmla="*/ 74 h 128"/>
                    <a:gd name="T26" fmla="*/ 30 w 90"/>
                    <a:gd name="T27" fmla="*/ 68 h 128"/>
                    <a:gd name="T28" fmla="*/ 14 w 90"/>
                    <a:gd name="T29" fmla="*/ 60 h 128"/>
                    <a:gd name="T30" fmla="*/ 4 w 90"/>
                    <a:gd name="T31" fmla="*/ 48 h 128"/>
                    <a:gd name="T32" fmla="*/ 0 w 90"/>
                    <a:gd name="T33" fmla="*/ 34 h 128"/>
                    <a:gd name="T34" fmla="*/ 4 w 90"/>
                    <a:gd name="T35" fmla="*/ 20 h 128"/>
                    <a:gd name="T36" fmla="*/ 12 w 90"/>
                    <a:gd name="T37" fmla="*/ 8 h 128"/>
                    <a:gd name="T38" fmla="*/ 26 w 90"/>
                    <a:gd name="T39" fmla="*/ 2 h 128"/>
                    <a:gd name="T40" fmla="*/ 48 w 90"/>
                    <a:gd name="T41" fmla="*/ 0 h 128"/>
                    <a:gd name="T42" fmla="*/ 62 w 90"/>
                    <a:gd name="T43" fmla="*/ 0 h 128"/>
                    <a:gd name="T44" fmla="*/ 80 w 90"/>
                    <a:gd name="T45" fmla="*/ 4 h 128"/>
                    <a:gd name="T46" fmla="*/ 80 w 90"/>
                    <a:gd name="T47" fmla="*/ 22 h 128"/>
                    <a:gd name="T48" fmla="*/ 62 w 90"/>
                    <a:gd name="T49" fmla="*/ 18 h 128"/>
                    <a:gd name="T50" fmla="*/ 46 w 90"/>
                    <a:gd name="T51" fmla="*/ 16 h 128"/>
                    <a:gd name="T52" fmla="*/ 38 w 90"/>
                    <a:gd name="T53" fmla="*/ 18 h 128"/>
                    <a:gd name="T54" fmla="*/ 32 w 90"/>
                    <a:gd name="T55" fmla="*/ 20 h 128"/>
                    <a:gd name="T56" fmla="*/ 26 w 90"/>
                    <a:gd name="T57" fmla="*/ 22 h 128"/>
                    <a:gd name="T58" fmla="*/ 24 w 90"/>
                    <a:gd name="T59" fmla="*/ 26 h 128"/>
                    <a:gd name="T60" fmla="*/ 22 w 90"/>
                    <a:gd name="T61" fmla="*/ 32 h 128"/>
                    <a:gd name="T62" fmla="*/ 24 w 90"/>
                    <a:gd name="T63" fmla="*/ 38 h 128"/>
                    <a:gd name="T64" fmla="*/ 26 w 90"/>
                    <a:gd name="T65" fmla="*/ 42 h 128"/>
                    <a:gd name="T66" fmla="*/ 32 w 90"/>
                    <a:gd name="T67" fmla="*/ 46 h 128"/>
                    <a:gd name="T68" fmla="*/ 38 w 90"/>
                    <a:gd name="T69" fmla="*/ 48 h 128"/>
                    <a:gd name="T70" fmla="*/ 56 w 90"/>
                    <a:gd name="T71" fmla="*/ 54 h 128"/>
                    <a:gd name="T72" fmla="*/ 74 w 90"/>
                    <a:gd name="T73" fmla="*/ 62 h 128"/>
                    <a:gd name="T74" fmla="*/ 86 w 90"/>
                    <a:gd name="T75" fmla="*/ 76 h 128"/>
                    <a:gd name="T76" fmla="*/ 90 w 90"/>
                    <a:gd name="T77" fmla="*/ 90 h 128"/>
                    <a:gd name="T78" fmla="*/ 88 w 90"/>
                    <a:gd name="T79" fmla="*/ 100 h 128"/>
                    <a:gd name="T80" fmla="*/ 86 w 90"/>
                    <a:gd name="T81" fmla="*/ 106 h 128"/>
                    <a:gd name="T82" fmla="*/ 82 w 90"/>
                    <a:gd name="T83" fmla="*/ 112 h 128"/>
                    <a:gd name="T84" fmla="*/ 76 w 90"/>
                    <a:gd name="T85" fmla="*/ 118 h 128"/>
                    <a:gd name="T86" fmla="*/ 60 w 90"/>
                    <a:gd name="T87" fmla="*/ 126 h 128"/>
                    <a:gd name="T88" fmla="*/ 40 w 90"/>
                    <a:gd name="T89" fmla="*/ 128 h 128"/>
                    <a:gd name="T90" fmla="*/ 22 w 90"/>
                    <a:gd name="T91" fmla="*/ 126 h 128"/>
                    <a:gd name="T92" fmla="*/ 0 w 90"/>
                    <a:gd name="T93" fmla="*/ 120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90" h="128">
                      <a:moveTo>
                        <a:pt x="0" y="120"/>
                      </a:moveTo>
                      <a:lnTo>
                        <a:pt x="0" y="100"/>
                      </a:lnTo>
                      <a:lnTo>
                        <a:pt x="22" y="108"/>
                      </a:lnTo>
                      <a:lnTo>
                        <a:pt x="42" y="112"/>
                      </a:lnTo>
                      <a:lnTo>
                        <a:pt x="50" y="110"/>
                      </a:lnTo>
                      <a:lnTo>
                        <a:pt x="58" y="108"/>
                      </a:lnTo>
                      <a:lnTo>
                        <a:pt x="62" y="104"/>
                      </a:lnTo>
                      <a:lnTo>
                        <a:pt x="66" y="100"/>
                      </a:lnTo>
                      <a:lnTo>
                        <a:pt x="66" y="94"/>
                      </a:lnTo>
                      <a:lnTo>
                        <a:pt x="66" y="88"/>
                      </a:lnTo>
                      <a:lnTo>
                        <a:pt x="62" y="82"/>
                      </a:lnTo>
                      <a:lnTo>
                        <a:pt x="56" y="78"/>
                      </a:lnTo>
                      <a:lnTo>
                        <a:pt x="50" y="74"/>
                      </a:lnTo>
                      <a:lnTo>
                        <a:pt x="30" y="68"/>
                      </a:lnTo>
                      <a:lnTo>
                        <a:pt x="14" y="60"/>
                      </a:lnTo>
                      <a:lnTo>
                        <a:pt x="4" y="48"/>
                      </a:lnTo>
                      <a:lnTo>
                        <a:pt x="0" y="34"/>
                      </a:lnTo>
                      <a:lnTo>
                        <a:pt x="4" y="20"/>
                      </a:lnTo>
                      <a:lnTo>
                        <a:pt x="12" y="8"/>
                      </a:lnTo>
                      <a:lnTo>
                        <a:pt x="26" y="2"/>
                      </a:lnTo>
                      <a:lnTo>
                        <a:pt x="48" y="0"/>
                      </a:lnTo>
                      <a:lnTo>
                        <a:pt x="62" y="0"/>
                      </a:lnTo>
                      <a:lnTo>
                        <a:pt x="80" y="4"/>
                      </a:lnTo>
                      <a:lnTo>
                        <a:pt x="80" y="22"/>
                      </a:lnTo>
                      <a:lnTo>
                        <a:pt x="62" y="18"/>
                      </a:lnTo>
                      <a:lnTo>
                        <a:pt x="46" y="16"/>
                      </a:lnTo>
                      <a:lnTo>
                        <a:pt x="38" y="18"/>
                      </a:lnTo>
                      <a:lnTo>
                        <a:pt x="32" y="20"/>
                      </a:lnTo>
                      <a:lnTo>
                        <a:pt x="26" y="22"/>
                      </a:lnTo>
                      <a:lnTo>
                        <a:pt x="24" y="26"/>
                      </a:lnTo>
                      <a:lnTo>
                        <a:pt x="22" y="32"/>
                      </a:lnTo>
                      <a:lnTo>
                        <a:pt x="24" y="38"/>
                      </a:lnTo>
                      <a:lnTo>
                        <a:pt x="26" y="42"/>
                      </a:lnTo>
                      <a:lnTo>
                        <a:pt x="32" y="46"/>
                      </a:lnTo>
                      <a:lnTo>
                        <a:pt x="38" y="48"/>
                      </a:lnTo>
                      <a:lnTo>
                        <a:pt x="56" y="54"/>
                      </a:lnTo>
                      <a:lnTo>
                        <a:pt x="74" y="62"/>
                      </a:lnTo>
                      <a:lnTo>
                        <a:pt x="86" y="76"/>
                      </a:lnTo>
                      <a:lnTo>
                        <a:pt x="90" y="90"/>
                      </a:lnTo>
                      <a:lnTo>
                        <a:pt x="88" y="100"/>
                      </a:lnTo>
                      <a:lnTo>
                        <a:pt x="86" y="106"/>
                      </a:lnTo>
                      <a:lnTo>
                        <a:pt x="82" y="112"/>
                      </a:lnTo>
                      <a:lnTo>
                        <a:pt x="76" y="118"/>
                      </a:lnTo>
                      <a:lnTo>
                        <a:pt x="60" y="126"/>
                      </a:lnTo>
                      <a:lnTo>
                        <a:pt x="40" y="128"/>
                      </a:lnTo>
                      <a:lnTo>
                        <a:pt x="22" y="126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03" name="Rectangle 223"/>
                <p:cNvSpPr>
                  <a:spLocks noChangeArrowheads="1"/>
                </p:cNvSpPr>
                <p:nvPr/>
              </p:nvSpPr>
              <p:spPr bwMode="auto">
                <a:xfrm>
                  <a:off x="2822" y="400"/>
                  <a:ext cx="28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04" name="Freeform 224"/>
                <p:cNvSpPr>
                  <a:spLocks/>
                </p:cNvSpPr>
                <p:nvPr/>
              </p:nvSpPr>
              <p:spPr bwMode="auto">
                <a:xfrm>
                  <a:off x="2936" y="260"/>
                  <a:ext cx="136" cy="166"/>
                </a:xfrm>
                <a:custGeom>
                  <a:avLst/>
                  <a:gdLst>
                    <a:gd name="T0" fmla="*/ 56 w 136"/>
                    <a:gd name="T1" fmla="*/ 166 h 166"/>
                    <a:gd name="T2" fmla="*/ 56 w 136"/>
                    <a:gd name="T3" fmla="*/ 18 h 166"/>
                    <a:gd name="T4" fmla="*/ 0 w 136"/>
                    <a:gd name="T5" fmla="*/ 18 h 166"/>
                    <a:gd name="T6" fmla="*/ 0 w 136"/>
                    <a:gd name="T7" fmla="*/ 0 h 166"/>
                    <a:gd name="T8" fmla="*/ 136 w 136"/>
                    <a:gd name="T9" fmla="*/ 0 h 166"/>
                    <a:gd name="T10" fmla="*/ 136 w 136"/>
                    <a:gd name="T11" fmla="*/ 18 h 166"/>
                    <a:gd name="T12" fmla="*/ 78 w 136"/>
                    <a:gd name="T13" fmla="*/ 18 h 166"/>
                    <a:gd name="T14" fmla="*/ 78 w 136"/>
                    <a:gd name="T15" fmla="*/ 166 h 166"/>
                    <a:gd name="T16" fmla="*/ 56 w 136"/>
                    <a:gd name="T17" fmla="*/ 166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6" h="166">
                      <a:moveTo>
                        <a:pt x="56" y="166"/>
                      </a:moveTo>
                      <a:lnTo>
                        <a:pt x="56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36" y="0"/>
                      </a:lnTo>
                      <a:lnTo>
                        <a:pt x="136" y="18"/>
                      </a:lnTo>
                      <a:lnTo>
                        <a:pt x="78" y="18"/>
                      </a:lnTo>
                      <a:lnTo>
                        <a:pt x="78" y="166"/>
                      </a:lnTo>
                      <a:lnTo>
                        <a:pt x="56" y="1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05" name="Freeform 225"/>
                <p:cNvSpPr>
                  <a:spLocks/>
                </p:cNvSpPr>
                <p:nvPr/>
              </p:nvSpPr>
              <p:spPr bwMode="auto">
                <a:xfrm>
                  <a:off x="3090" y="250"/>
                  <a:ext cx="96" cy="176"/>
                </a:xfrm>
                <a:custGeom>
                  <a:avLst/>
                  <a:gdLst>
                    <a:gd name="T0" fmla="*/ 0 w 96"/>
                    <a:gd name="T1" fmla="*/ 176 h 176"/>
                    <a:gd name="T2" fmla="*/ 0 w 96"/>
                    <a:gd name="T3" fmla="*/ 0 h 176"/>
                    <a:gd name="T4" fmla="*/ 22 w 96"/>
                    <a:gd name="T5" fmla="*/ 0 h 176"/>
                    <a:gd name="T6" fmla="*/ 22 w 96"/>
                    <a:gd name="T7" fmla="*/ 78 h 176"/>
                    <a:gd name="T8" fmla="*/ 30 w 96"/>
                    <a:gd name="T9" fmla="*/ 68 h 176"/>
                    <a:gd name="T10" fmla="*/ 38 w 96"/>
                    <a:gd name="T11" fmla="*/ 60 h 176"/>
                    <a:gd name="T12" fmla="*/ 46 w 96"/>
                    <a:gd name="T13" fmla="*/ 56 h 176"/>
                    <a:gd name="T14" fmla="*/ 56 w 96"/>
                    <a:gd name="T15" fmla="*/ 54 h 176"/>
                    <a:gd name="T16" fmla="*/ 64 w 96"/>
                    <a:gd name="T17" fmla="*/ 52 h 176"/>
                    <a:gd name="T18" fmla="*/ 82 w 96"/>
                    <a:gd name="T19" fmla="*/ 56 h 176"/>
                    <a:gd name="T20" fmla="*/ 92 w 96"/>
                    <a:gd name="T21" fmla="*/ 68 h 176"/>
                    <a:gd name="T22" fmla="*/ 96 w 96"/>
                    <a:gd name="T23" fmla="*/ 90 h 176"/>
                    <a:gd name="T24" fmla="*/ 96 w 96"/>
                    <a:gd name="T25" fmla="*/ 176 h 176"/>
                    <a:gd name="T26" fmla="*/ 72 w 96"/>
                    <a:gd name="T27" fmla="*/ 176 h 176"/>
                    <a:gd name="T28" fmla="*/ 72 w 96"/>
                    <a:gd name="T29" fmla="*/ 96 h 176"/>
                    <a:gd name="T30" fmla="*/ 72 w 96"/>
                    <a:gd name="T31" fmla="*/ 88 h 176"/>
                    <a:gd name="T32" fmla="*/ 72 w 96"/>
                    <a:gd name="T33" fmla="*/ 80 h 176"/>
                    <a:gd name="T34" fmla="*/ 70 w 96"/>
                    <a:gd name="T35" fmla="*/ 76 h 176"/>
                    <a:gd name="T36" fmla="*/ 68 w 96"/>
                    <a:gd name="T37" fmla="*/ 74 h 176"/>
                    <a:gd name="T38" fmla="*/ 64 w 96"/>
                    <a:gd name="T39" fmla="*/ 72 h 176"/>
                    <a:gd name="T40" fmla="*/ 58 w 96"/>
                    <a:gd name="T41" fmla="*/ 72 h 176"/>
                    <a:gd name="T42" fmla="*/ 40 w 96"/>
                    <a:gd name="T43" fmla="*/ 78 h 176"/>
                    <a:gd name="T44" fmla="*/ 22 w 96"/>
                    <a:gd name="T45" fmla="*/ 98 h 176"/>
                    <a:gd name="T46" fmla="*/ 22 w 96"/>
                    <a:gd name="T47" fmla="*/ 176 h 176"/>
                    <a:gd name="T48" fmla="*/ 0 w 96"/>
                    <a:gd name="T49" fmla="*/ 176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96" h="176">
                      <a:moveTo>
                        <a:pt x="0" y="176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78"/>
                      </a:lnTo>
                      <a:lnTo>
                        <a:pt x="30" y="68"/>
                      </a:lnTo>
                      <a:lnTo>
                        <a:pt x="38" y="60"/>
                      </a:lnTo>
                      <a:lnTo>
                        <a:pt x="46" y="56"/>
                      </a:lnTo>
                      <a:lnTo>
                        <a:pt x="56" y="54"/>
                      </a:lnTo>
                      <a:lnTo>
                        <a:pt x="64" y="52"/>
                      </a:lnTo>
                      <a:lnTo>
                        <a:pt x="82" y="56"/>
                      </a:lnTo>
                      <a:lnTo>
                        <a:pt x="92" y="68"/>
                      </a:lnTo>
                      <a:lnTo>
                        <a:pt x="96" y="90"/>
                      </a:lnTo>
                      <a:lnTo>
                        <a:pt x="96" y="176"/>
                      </a:lnTo>
                      <a:lnTo>
                        <a:pt x="72" y="176"/>
                      </a:lnTo>
                      <a:lnTo>
                        <a:pt x="72" y="96"/>
                      </a:lnTo>
                      <a:lnTo>
                        <a:pt x="72" y="88"/>
                      </a:lnTo>
                      <a:lnTo>
                        <a:pt x="72" y="80"/>
                      </a:lnTo>
                      <a:lnTo>
                        <a:pt x="70" y="76"/>
                      </a:lnTo>
                      <a:lnTo>
                        <a:pt x="68" y="74"/>
                      </a:lnTo>
                      <a:lnTo>
                        <a:pt x="64" y="72"/>
                      </a:lnTo>
                      <a:lnTo>
                        <a:pt x="58" y="72"/>
                      </a:lnTo>
                      <a:lnTo>
                        <a:pt x="40" y="78"/>
                      </a:lnTo>
                      <a:lnTo>
                        <a:pt x="22" y="98"/>
                      </a:lnTo>
                      <a:lnTo>
                        <a:pt x="22" y="176"/>
                      </a:lnTo>
                      <a:lnTo>
                        <a:pt x="0" y="17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06" name="Freeform 226"/>
                <p:cNvSpPr>
                  <a:spLocks noEditPoints="1"/>
                </p:cNvSpPr>
                <p:nvPr/>
              </p:nvSpPr>
              <p:spPr bwMode="auto">
                <a:xfrm>
                  <a:off x="3212" y="302"/>
                  <a:ext cx="104" cy="128"/>
                </a:xfrm>
                <a:custGeom>
                  <a:avLst/>
                  <a:gdLst>
                    <a:gd name="T0" fmla="*/ 82 w 104"/>
                    <a:gd name="T1" fmla="*/ 50 h 128"/>
                    <a:gd name="T2" fmla="*/ 80 w 104"/>
                    <a:gd name="T3" fmla="*/ 40 h 128"/>
                    <a:gd name="T4" fmla="*/ 80 w 104"/>
                    <a:gd name="T5" fmla="*/ 34 h 128"/>
                    <a:gd name="T6" fmla="*/ 76 w 104"/>
                    <a:gd name="T7" fmla="*/ 26 h 128"/>
                    <a:gd name="T8" fmla="*/ 70 w 104"/>
                    <a:gd name="T9" fmla="*/ 20 h 128"/>
                    <a:gd name="T10" fmla="*/ 64 w 104"/>
                    <a:gd name="T11" fmla="*/ 18 h 128"/>
                    <a:gd name="T12" fmla="*/ 54 w 104"/>
                    <a:gd name="T13" fmla="*/ 16 h 128"/>
                    <a:gd name="T14" fmla="*/ 46 w 104"/>
                    <a:gd name="T15" fmla="*/ 18 h 128"/>
                    <a:gd name="T16" fmla="*/ 38 w 104"/>
                    <a:gd name="T17" fmla="*/ 20 h 128"/>
                    <a:gd name="T18" fmla="*/ 32 w 104"/>
                    <a:gd name="T19" fmla="*/ 24 h 128"/>
                    <a:gd name="T20" fmla="*/ 28 w 104"/>
                    <a:gd name="T21" fmla="*/ 30 h 128"/>
                    <a:gd name="T22" fmla="*/ 24 w 104"/>
                    <a:gd name="T23" fmla="*/ 40 h 128"/>
                    <a:gd name="T24" fmla="*/ 22 w 104"/>
                    <a:gd name="T25" fmla="*/ 50 h 128"/>
                    <a:gd name="T26" fmla="*/ 82 w 104"/>
                    <a:gd name="T27" fmla="*/ 50 h 128"/>
                    <a:gd name="T28" fmla="*/ 104 w 104"/>
                    <a:gd name="T29" fmla="*/ 104 h 128"/>
                    <a:gd name="T30" fmla="*/ 104 w 104"/>
                    <a:gd name="T31" fmla="*/ 120 h 128"/>
                    <a:gd name="T32" fmla="*/ 82 w 104"/>
                    <a:gd name="T33" fmla="*/ 126 h 128"/>
                    <a:gd name="T34" fmla="*/ 62 w 104"/>
                    <a:gd name="T35" fmla="*/ 128 h 128"/>
                    <a:gd name="T36" fmla="*/ 36 w 104"/>
                    <a:gd name="T37" fmla="*/ 124 h 128"/>
                    <a:gd name="T38" fmla="*/ 16 w 104"/>
                    <a:gd name="T39" fmla="*/ 110 h 128"/>
                    <a:gd name="T40" fmla="*/ 4 w 104"/>
                    <a:gd name="T41" fmla="*/ 90 h 128"/>
                    <a:gd name="T42" fmla="*/ 0 w 104"/>
                    <a:gd name="T43" fmla="*/ 62 h 128"/>
                    <a:gd name="T44" fmla="*/ 2 w 104"/>
                    <a:gd name="T45" fmla="*/ 36 h 128"/>
                    <a:gd name="T46" fmla="*/ 14 w 104"/>
                    <a:gd name="T47" fmla="*/ 18 h 128"/>
                    <a:gd name="T48" fmla="*/ 32 w 104"/>
                    <a:gd name="T49" fmla="*/ 4 h 128"/>
                    <a:gd name="T50" fmla="*/ 54 w 104"/>
                    <a:gd name="T51" fmla="*/ 0 h 128"/>
                    <a:gd name="T52" fmla="*/ 72 w 104"/>
                    <a:gd name="T53" fmla="*/ 2 h 128"/>
                    <a:gd name="T54" fmla="*/ 86 w 104"/>
                    <a:gd name="T55" fmla="*/ 10 h 128"/>
                    <a:gd name="T56" fmla="*/ 96 w 104"/>
                    <a:gd name="T57" fmla="*/ 20 h 128"/>
                    <a:gd name="T58" fmla="*/ 102 w 104"/>
                    <a:gd name="T59" fmla="*/ 38 h 128"/>
                    <a:gd name="T60" fmla="*/ 104 w 104"/>
                    <a:gd name="T61" fmla="*/ 60 h 128"/>
                    <a:gd name="T62" fmla="*/ 104 w 104"/>
                    <a:gd name="T63" fmla="*/ 68 h 128"/>
                    <a:gd name="T64" fmla="*/ 22 w 104"/>
                    <a:gd name="T65" fmla="*/ 68 h 128"/>
                    <a:gd name="T66" fmla="*/ 24 w 104"/>
                    <a:gd name="T67" fmla="*/ 76 h 128"/>
                    <a:gd name="T68" fmla="*/ 26 w 104"/>
                    <a:gd name="T69" fmla="*/ 82 h 128"/>
                    <a:gd name="T70" fmla="*/ 28 w 104"/>
                    <a:gd name="T71" fmla="*/ 88 h 128"/>
                    <a:gd name="T72" fmla="*/ 36 w 104"/>
                    <a:gd name="T73" fmla="*/ 100 h 128"/>
                    <a:gd name="T74" fmla="*/ 48 w 104"/>
                    <a:gd name="T75" fmla="*/ 108 h 128"/>
                    <a:gd name="T76" fmla="*/ 66 w 104"/>
                    <a:gd name="T77" fmla="*/ 110 h 128"/>
                    <a:gd name="T78" fmla="*/ 84 w 104"/>
                    <a:gd name="T79" fmla="*/ 110 h 128"/>
                    <a:gd name="T80" fmla="*/ 104 w 104"/>
                    <a:gd name="T81" fmla="*/ 104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128">
                      <a:moveTo>
                        <a:pt x="82" y="50"/>
                      </a:moveTo>
                      <a:lnTo>
                        <a:pt x="80" y="40"/>
                      </a:lnTo>
                      <a:lnTo>
                        <a:pt x="80" y="34"/>
                      </a:lnTo>
                      <a:lnTo>
                        <a:pt x="76" y="26"/>
                      </a:lnTo>
                      <a:lnTo>
                        <a:pt x="70" y="20"/>
                      </a:lnTo>
                      <a:lnTo>
                        <a:pt x="64" y="18"/>
                      </a:lnTo>
                      <a:lnTo>
                        <a:pt x="54" y="16"/>
                      </a:lnTo>
                      <a:lnTo>
                        <a:pt x="46" y="18"/>
                      </a:lnTo>
                      <a:lnTo>
                        <a:pt x="38" y="20"/>
                      </a:lnTo>
                      <a:lnTo>
                        <a:pt x="32" y="24"/>
                      </a:lnTo>
                      <a:lnTo>
                        <a:pt x="28" y="30"/>
                      </a:lnTo>
                      <a:lnTo>
                        <a:pt x="24" y="40"/>
                      </a:lnTo>
                      <a:lnTo>
                        <a:pt x="22" y="50"/>
                      </a:lnTo>
                      <a:lnTo>
                        <a:pt x="82" y="50"/>
                      </a:lnTo>
                      <a:close/>
                      <a:moveTo>
                        <a:pt x="104" y="104"/>
                      </a:moveTo>
                      <a:lnTo>
                        <a:pt x="104" y="120"/>
                      </a:lnTo>
                      <a:lnTo>
                        <a:pt x="82" y="126"/>
                      </a:lnTo>
                      <a:lnTo>
                        <a:pt x="62" y="128"/>
                      </a:lnTo>
                      <a:lnTo>
                        <a:pt x="36" y="124"/>
                      </a:lnTo>
                      <a:lnTo>
                        <a:pt x="16" y="110"/>
                      </a:lnTo>
                      <a:lnTo>
                        <a:pt x="4" y="90"/>
                      </a:lnTo>
                      <a:lnTo>
                        <a:pt x="0" y="62"/>
                      </a:lnTo>
                      <a:lnTo>
                        <a:pt x="2" y="36"/>
                      </a:lnTo>
                      <a:lnTo>
                        <a:pt x="14" y="18"/>
                      </a:lnTo>
                      <a:lnTo>
                        <a:pt x="32" y="4"/>
                      </a:lnTo>
                      <a:lnTo>
                        <a:pt x="54" y="0"/>
                      </a:lnTo>
                      <a:lnTo>
                        <a:pt x="72" y="2"/>
                      </a:lnTo>
                      <a:lnTo>
                        <a:pt x="86" y="10"/>
                      </a:lnTo>
                      <a:lnTo>
                        <a:pt x="96" y="20"/>
                      </a:lnTo>
                      <a:lnTo>
                        <a:pt x="102" y="38"/>
                      </a:lnTo>
                      <a:lnTo>
                        <a:pt x="104" y="60"/>
                      </a:lnTo>
                      <a:lnTo>
                        <a:pt x="104" y="68"/>
                      </a:lnTo>
                      <a:lnTo>
                        <a:pt x="22" y="68"/>
                      </a:lnTo>
                      <a:lnTo>
                        <a:pt x="24" y="76"/>
                      </a:lnTo>
                      <a:lnTo>
                        <a:pt x="26" y="82"/>
                      </a:lnTo>
                      <a:lnTo>
                        <a:pt x="28" y="88"/>
                      </a:lnTo>
                      <a:lnTo>
                        <a:pt x="36" y="100"/>
                      </a:lnTo>
                      <a:lnTo>
                        <a:pt x="48" y="108"/>
                      </a:lnTo>
                      <a:lnTo>
                        <a:pt x="66" y="110"/>
                      </a:lnTo>
                      <a:lnTo>
                        <a:pt x="84" y="110"/>
                      </a:lnTo>
                      <a:lnTo>
                        <a:pt x="104" y="1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07" name="Freeform 227"/>
                <p:cNvSpPr>
                  <a:spLocks noEditPoints="1"/>
                </p:cNvSpPr>
                <p:nvPr/>
              </p:nvSpPr>
              <p:spPr bwMode="auto">
                <a:xfrm>
                  <a:off x="3338" y="302"/>
                  <a:ext cx="108" cy="128"/>
                </a:xfrm>
                <a:custGeom>
                  <a:avLst/>
                  <a:gdLst>
                    <a:gd name="T0" fmla="*/ 54 w 108"/>
                    <a:gd name="T1" fmla="*/ 0 h 128"/>
                    <a:gd name="T2" fmla="*/ 76 w 108"/>
                    <a:gd name="T3" fmla="*/ 4 h 128"/>
                    <a:gd name="T4" fmla="*/ 94 w 108"/>
                    <a:gd name="T5" fmla="*/ 18 h 128"/>
                    <a:gd name="T6" fmla="*/ 106 w 108"/>
                    <a:gd name="T7" fmla="*/ 38 h 128"/>
                    <a:gd name="T8" fmla="*/ 108 w 108"/>
                    <a:gd name="T9" fmla="*/ 64 h 128"/>
                    <a:gd name="T10" fmla="*/ 106 w 108"/>
                    <a:gd name="T11" fmla="*/ 90 h 128"/>
                    <a:gd name="T12" fmla="*/ 94 w 108"/>
                    <a:gd name="T13" fmla="*/ 110 h 128"/>
                    <a:gd name="T14" fmla="*/ 76 w 108"/>
                    <a:gd name="T15" fmla="*/ 124 h 128"/>
                    <a:gd name="T16" fmla="*/ 54 w 108"/>
                    <a:gd name="T17" fmla="*/ 128 h 128"/>
                    <a:gd name="T18" fmla="*/ 34 w 108"/>
                    <a:gd name="T19" fmla="*/ 124 h 128"/>
                    <a:gd name="T20" fmla="*/ 18 w 108"/>
                    <a:gd name="T21" fmla="*/ 114 h 128"/>
                    <a:gd name="T22" fmla="*/ 8 w 108"/>
                    <a:gd name="T23" fmla="*/ 100 h 128"/>
                    <a:gd name="T24" fmla="*/ 2 w 108"/>
                    <a:gd name="T25" fmla="*/ 84 h 128"/>
                    <a:gd name="T26" fmla="*/ 0 w 108"/>
                    <a:gd name="T27" fmla="*/ 64 h 128"/>
                    <a:gd name="T28" fmla="*/ 4 w 108"/>
                    <a:gd name="T29" fmla="*/ 38 h 128"/>
                    <a:gd name="T30" fmla="*/ 14 w 108"/>
                    <a:gd name="T31" fmla="*/ 18 h 128"/>
                    <a:gd name="T32" fmla="*/ 32 w 108"/>
                    <a:gd name="T33" fmla="*/ 4 h 128"/>
                    <a:gd name="T34" fmla="*/ 54 w 108"/>
                    <a:gd name="T35" fmla="*/ 0 h 128"/>
                    <a:gd name="T36" fmla="*/ 54 w 108"/>
                    <a:gd name="T37" fmla="*/ 16 h 128"/>
                    <a:gd name="T38" fmla="*/ 42 w 108"/>
                    <a:gd name="T39" fmla="*/ 20 h 128"/>
                    <a:gd name="T40" fmla="*/ 32 w 108"/>
                    <a:gd name="T41" fmla="*/ 28 h 128"/>
                    <a:gd name="T42" fmla="*/ 26 w 108"/>
                    <a:gd name="T43" fmla="*/ 44 h 128"/>
                    <a:gd name="T44" fmla="*/ 24 w 108"/>
                    <a:gd name="T45" fmla="*/ 64 h 128"/>
                    <a:gd name="T46" fmla="*/ 26 w 108"/>
                    <a:gd name="T47" fmla="*/ 84 h 128"/>
                    <a:gd name="T48" fmla="*/ 32 w 108"/>
                    <a:gd name="T49" fmla="*/ 100 h 128"/>
                    <a:gd name="T50" fmla="*/ 40 w 108"/>
                    <a:gd name="T51" fmla="*/ 108 h 128"/>
                    <a:gd name="T52" fmla="*/ 54 w 108"/>
                    <a:gd name="T53" fmla="*/ 112 h 128"/>
                    <a:gd name="T54" fmla="*/ 68 w 108"/>
                    <a:gd name="T55" fmla="*/ 108 h 128"/>
                    <a:gd name="T56" fmla="*/ 78 w 108"/>
                    <a:gd name="T57" fmla="*/ 100 h 128"/>
                    <a:gd name="T58" fmla="*/ 82 w 108"/>
                    <a:gd name="T59" fmla="*/ 84 h 128"/>
                    <a:gd name="T60" fmla="*/ 84 w 108"/>
                    <a:gd name="T61" fmla="*/ 64 h 128"/>
                    <a:gd name="T62" fmla="*/ 82 w 108"/>
                    <a:gd name="T63" fmla="*/ 42 h 128"/>
                    <a:gd name="T64" fmla="*/ 78 w 108"/>
                    <a:gd name="T65" fmla="*/ 28 h 128"/>
                    <a:gd name="T66" fmla="*/ 68 w 108"/>
                    <a:gd name="T67" fmla="*/ 20 h 128"/>
                    <a:gd name="T68" fmla="*/ 54 w 108"/>
                    <a:gd name="T69" fmla="*/ 16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8" h="128">
                      <a:moveTo>
                        <a:pt x="54" y="0"/>
                      </a:moveTo>
                      <a:lnTo>
                        <a:pt x="76" y="4"/>
                      </a:lnTo>
                      <a:lnTo>
                        <a:pt x="94" y="18"/>
                      </a:lnTo>
                      <a:lnTo>
                        <a:pt x="106" y="38"/>
                      </a:lnTo>
                      <a:lnTo>
                        <a:pt x="108" y="64"/>
                      </a:lnTo>
                      <a:lnTo>
                        <a:pt x="106" y="90"/>
                      </a:lnTo>
                      <a:lnTo>
                        <a:pt x="94" y="110"/>
                      </a:lnTo>
                      <a:lnTo>
                        <a:pt x="76" y="124"/>
                      </a:lnTo>
                      <a:lnTo>
                        <a:pt x="54" y="128"/>
                      </a:lnTo>
                      <a:lnTo>
                        <a:pt x="34" y="124"/>
                      </a:lnTo>
                      <a:lnTo>
                        <a:pt x="18" y="114"/>
                      </a:lnTo>
                      <a:lnTo>
                        <a:pt x="8" y="100"/>
                      </a:lnTo>
                      <a:lnTo>
                        <a:pt x="2" y="84"/>
                      </a:lnTo>
                      <a:lnTo>
                        <a:pt x="0" y="64"/>
                      </a:lnTo>
                      <a:lnTo>
                        <a:pt x="4" y="38"/>
                      </a:lnTo>
                      <a:lnTo>
                        <a:pt x="14" y="18"/>
                      </a:lnTo>
                      <a:lnTo>
                        <a:pt x="32" y="4"/>
                      </a:lnTo>
                      <a:lnTo>
                        <a:pt x="54" y="0"/>
                      </a:lnTo>
                      <a:close/>
                      <a:moveTo>
                        <a:pt x="54" y="16"/>
                      </a:moveTo>
                      <a:lnTo>
                        <a:pt x="42" y="20"/>
                      </a:lnTo>
                      <a:lnTo>
                        <a:pt x="32" y="28"/>
                      </a:lnTo>
                      <a:lnTo>
                        <a:pt x="26" y="44"/>
                      </a:lnTo>
                      <a:lnTo>
                        <a:pt x="24" y="64"/>
                      </a:lnTo>
                      <a:lnTo>
                        <a:pt x="26" y="84"/>
                      </a:lnTo>
                      <a:lnTo>
                        <a:pt x="32" y="100"/>
                      </a:lnTo>
                      <a:lnTo>
                        <a:pt x="40" y="108"/>
                      </a:lnTo>
                      <a:lnTo>
                        <a:pt x="54" y="112"/>
                      </a:lnTo>
                      <a:lnTo>
                        <a:pt x="68" y="108"/>
                      </a:lnTo>
                      <a:lnTo>
                        <a:pt x="78" y="100"/>
                      </a:lnTo>
                      <a:lnTo>
                        <a:pt x="82" y="84"/>
                      </a:lnTo>
                      <a:lnTo>
                        <a:pt x="84" y="64"/>
                      </a:lnTo>
                      <a:lnTo>
                        <a:pt x="82" y="42"/>
                      </a:lnTo>
                      <a:lnTo>
                        <a:pt x="78" y="28"/>
                      </a:lnTo>
                      <a:lnTo>
                        <a:pt x="68" y="20"/>
                      </a:lnTo>
                      <a:lnTo>
                        <a:pt x="54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08" name="Freeform 228"/>
                <p:cNvSpPr>
                  <a:spLocks/>
                </p:cNvSpPr>
                <p:nvPr/>
              </p:nvSpPr>
              <p:spPr bwMode="auto">
                <a:xfrm>
                  <a:off x="3474" y="302"/>
                  <a:ext cx="58" cy="124"/>
                </a:xfrm>
                <a:custGeom>
                  <a:avLst/>
                  <a:gdLst>
                    <a:gd name="T0" fmla="*/ 0 w 58"/>
                    <a:gd name="T1" fmla="*/ 124 h 124"/>
                    <a:gd name="T2" fmla="*/ 0 w 58"/>
                    <a:gd name="T3" fmla="*/ 2 h 124"/>
                    <a:gd name="T4" fmla="*/ 22 w 58"/>
                    <a:gd name="T5" fmla="*/ 2 h 124"/>
                    <a:gd name="T6" fmla="*/ 22 w 58"/>
                    <a:gd name="T7" fmla="*/ 26 h 124"/>
                    <a:gd name="T8" fmla="*/ 28 w 58"/>
                    <a:gd name="T9" fmla="*/ 16 h 124"/>
                    <a:gd name="T10" fmla="*/ 32 w 58"/>
                    <a:gd name="T11" fmla="*/ 8 h 124"/>
                    <a:gd name="T12" fmla="*/ 38 w 58"/>
                    <a:gd name="T13" fmla="*/ 4 h 124"/>
                    <a:gd name="T14" fmla="*/ 44 w 58"/>
                    <a:gd name="T15" fmla="*/ 2 h 124"/>
                    <a:gd name="T16" fmla="*/ 52 w 58"/>
                    <a:gd name="T17" fmla="*/ 0 h 124"/>
                    <a:gd name="T18" fmla="*/ 54 w 58"/>
                    <a:gd name="T19" fmla="*/ 0 h 124"/>
                    <a:gd name="T20" fmla="*/ 58 w 58"/>
                    <a:gd name="T21" fmla="*/ 0 h 124"/>
                    <a:gd name="T22" fmla="*/ 58 w 58"/>
                    <a:gd name="T23" fmla="*/ 22 h 124"/>
                    <a:gd name="T24" fmla="*/ 52 w 58"/>
                    <a:gd name="T25" fmla="*/ 20 h 124"/>
                    <a:gd name="T26" fmla="*/ 48 w 58"/>
                    <a:gd name="T27" fmla="*/ 20 h 124"/>
                    <a:gd name="T28" fmla="*/ 42 w 58"/>
                    <a:gd name="T29" fmla="*/ 20 h 124"/>
                    <a:gd name="T30" fmla="*/ 36 w 58"/>
                    <a:gd name="T31" fmla="*/ 26 h 124"/>
                    <a:gd name="T32" fmla="*/ 30 w 58"/>
                    <a:gd name="T33" fmla="*/ 34 h 124"/>
                    <a:gd name="T34" fmla="*/ 22 w 58"/>
                    <a:gd name="T35" fmla="*/ 44 h 124"/>
                    <a:gd name="T36" fmla="*/ 22 w 58"/>
                    <a:gd name="T37" fmla="*/ 124 h 124"/>
                    <a:gd name="T38" fmla="*/ 0 w 58"/>
                    <a:gd name="T39" fmla="*/ 124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8" h="124">
                      <a:moveTo>
                        <a:pt x="0" y="124"/>
                      </a:moveTo>
                      <a:lnTo>
                        <a:pt x="0" y="2"/>
                      </a:lnTo>
                      <a:lnTo>
                        <a:pt x="22" y="2"/>
                      </a:lnTo>
                      <a:lnTo>
                        <a:pt x="22" y="26"/>
                      </a:lnTo>
                      <a:lnTo>
                        <a:pt x="28" y="16"/>
                      </a:lnTo>
                      <a:lnTo>
                        <a:pt x="32" y="8"/>
                      </a:lnTo>
                      <a:lnTo>
                        <a:pt x="38" y="4"/>
                      </a:lnTo>
                      <a:lnTo>
                        <a:pt x="44" y="2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8" y="0"/>
                      </a:lnTo>
                      <a:lnTo>
                        <a:pt x="58" y="22"/>
                      </a:lnTo>
                      <a:lnTo>
                        <a:pt x="52" y="20"/>
                      </a:lnTo>
                      <a:lnTo>
                        <a:pt x="48" y="20"/>
                      </a:lnTo>
                      <a:lnTo>
                        <a:pt x="42" y="20"/>
                      </a:lnTo>
                      <a:lnTo>
                        <a:pt x="36" y="26"/>
                      </a:lnTo>
                      <a:lnTo>
                        <a:pt x="30" y="34"/>
                      </a:lnTo>
                      <a:lnTo>
                        <a:pt x="22" y="44"/>
                      </a:lnTo>
                      <a:lnTo>
                        <a:pt x="22" y="124"/>
                      </a:lnTo>
                      <a:lnTo>
                        <a:pt x="0" y="1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09" name="Freeform 229"/>
                <p:cNvSpPr>
                  <a:spLocks noEditPoints="1"/>
                </p:cNvSpPr>
                <p:nvPr/>
              </p:nvSpPr>
              <p:spPr bwMode="auto">
                <a:xfrm>
                  <a:off x="3544" y="302"/>
                  <a:ext cx="104" cy="128"/>
                </a:xfrm>
                <a:custGeom>
                  <a:avLst/>
                  <a:gdLst>
                    <a:gd name="T0" fmla="*/ 82 w 104"/>
                    <a:gd name="T1" fmla="*/ 50 h 128"/>
                    <a:gd name="T2" fmla="*/ 82 w 104"/>
                    <a:gd name="T3" fmla="*/ 40 h 128"/>
                    <a:gd name="T4" fmla="*/ 80 w 104"/>
                    <a:gd name="T5" fmla="*/ 34 h 128"/>
                    <a:gd name="T6" fmla="*/ 76 w 104"/>
                    <a:gd name="T7" fmla="*/ 26 h 128"/>
                    <a:gd name="T8" fmla="*/ 70 w 104"/>
                    <a:gd name="T9" fmla="*/ 20 h 128"/>
                    <a:gd name="T10" fmla="*/ 64 w 104"/>
                    <a:gd name="T11" fmla="*/ 18 h 128"/>
                    <a:gd name="T12" fmla="*/ 54 w 104"/>
                    <a:gd name="T13" fmla="*/ 16 h 128"/>
                    <a:gd name="T14" fmla="*/ 46 w 104"/>
                    <a:gd name="T15" fmla="*/ 18 h 128"/>
                    <a:gd name="T16" fmla="*/ 38 w 104"/>
                    <a:gd name="T17" fmla="*/ 20 h 128"/>
                    <a:gd name="T18" fmla="*/ 32 w 104"/>
                    <a:gd name="T19" fmla="*/ 24 h 128"/>
                    <a:gd name="T20" fmla="*/ 28 w 104"/>
                    <a:gd name="T21" fmla="*/ 30 h 128"/>
                    <a:gd name="T22" fmla="*/ 26 w 104"/>
                    <a:gd name="T23" fmla="*/ 40 h 128"/>
                    <a:gd name="T24" fmla="*/ 24 w 104"/>
                    <a:gd name="T25" fmla="*/ 50 h 128"/>
                    <a:gd name="T26" fmla="*/ 82 w 104"/>
                    <a:gd name="T27" fmla="*/ 50 h 128"/>
                    <a:gd name="T28" fmla="*/ 104 w 104"/>
                    <a:gd name="T29" fmla="*/ 104 h 128"/>
                    <a:gd name="T30" fmla="*/ 104 w 104"/>
                    <a:gd name="T31" fmla="*/ 120 h 128"/>
                    <a:gd name="T32" fmla="*/ 82 w 104"/>
                    <a:gd name="T33" fmla="*/ 126 h 128"/>
                    <a:gd name="T34" fmla="*/ 62 w 104"/>
                    <a:gd name="T35" fmla="*/ 128 h 128"/>
                    <a:gd name="T36" fmla="*/ 36 w 104"/>
                    <a:gd name="T37" fmla="*/ 124 h 128"/>
                    <a:gd name="T38" fmla="*/ 16 w 104"/>
                    <a:gd name="T39" fmla="*/ 110 h 128"/>
                    <a:gd name="T40" fmla="*/ 4 w 104"/>
                    <a:gd name="T41" fmla="*/ 90 h 128"/>
                    <a:gd name="T42" fmla="*/ 0 w 104"/>
                    <a:gd name="T43" fmla="*/ 62 h 128"/>
                    <a:gd name="T44" fmla="*/ 4 w 104"/>
                    <a:gd name="T45" fmla="*/ 36 h 128"/>
                    <a:gd name="T46" fmla="*/ 14 w 104"/>
                    <a:gd name="T47" fmla="*/ 18 h 128"/>
                    <a:gd name="T48" fmla="*/ 32 w 104"/>
                    <a:gd name="T49" fmla="*/ 4 h 128"/>
                    <a:gd name="T50" fmla="*/ 54 w 104"/>
                    <a:gd name="T51" fmla="*/ 0 h 128"/>
                    <a:gd name="T52" fmla="*/ 72 w 104"/>
                    <a:gd name="T53" fmla="*/ 2 h 128"/>
                    <a:gd name="T54" fmla="*/ 86 w 104"/>
                    <a:gd name="T55" fmla="*/ 10 h 128"/>
                    <a:gd name="T56" fmla="*/ 96 w 104"/>
                    <a:gd name="T57" fmla="*/ 20 h 128"/>
                    <a:gd name="T58" fmla="*/ 102 w 104"/>
                    <a:gd name="T59" fmla="*/ 38 h 128"/>
                    <a:gd name="T60" fmla="*/ 104 w 104"/>
                    <a:gd name="T61" fmla="*/ 60 h 128"/>
                    <a:gd name="T62" fmla="*/ 104 w 104"/>
                    <a:gd name="T63" fmla="*/ 68 h 128"/>
                    <a:gd name="T64" fmla="*/ 22 w 104"/>
                    <a:gd name="T65" fmla="*/ 68 h 128"/>
                    <a:gd name="T66" fmla="*/ 24 w 104"/>
                    <a:gd name="T67" fmla="*/ 76 h 128"/>
                    <a:gd name="T68" fmla="*/ 26 w 104"/>
                    <a:gd name="T69" fmla="*/ 82 h 128"/>
                    <a:gd name="T70" fmla="*/ 28 w 104"/>
                    <a:gd name="T71" fmla="*/ 88 h 128"/>
                    <a:gd name="T72" fmla="*/ 36 w 104"/>
                    <a:gd name="T73" fmla="*/ 100 h 128"/>
                    <a:gd name="T74" fmla="*/ 50 w 104"/>
                    <a:gd name="T75" fmla="*/ 108 h 128"/>
                    <a:gd name="T76" fmla="*/ 66 w 104"/>
                    <a:gd name="T77" fmla="*/ 110 h 128"/>
                    <a:gd name="T78" fmla="*/ 84 w 104"/>
                    <a:gd name="T79" fmla="*/ 110 h 128"/>
                    <a:gd name="T80" fmla="*/ 104 w 104"/>
                    <a:gd name="T81" fmla="*/ 104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128">
                      <a:moveTo>
                        <a:pt x="82" y="50"/>
                      </a:moveTo>
                      <a:lnTo>
                        <a:pt x="82" y="40"/>
                      </a:lnTo>
                      <a:lnTo>
                        <a:pt x="80" y="34"/>
                      </a:lnTo>
                      <a:lnTo>
                        <a:pt x="76" y="26"/>
                      </a:lnTo>
                      <a:lnTo>
                        <a:pt x="70" y="20"/>
                      </a:lnTo>
                      <a:lnTo>
                        <a:pt x="64" y="18"/>
                      </a:lnTo>
                      <a:lnTo>
                        <a:pt x="54" y="16"/>
                      </a:lnTo>
                      <a:lnTo>
                        <a:pt x="46" y="18"/>
                      </a:lnTo>
                      <a:lnTo>
                        <a:pt x="38" y="20"/>
                      </a:lnTo>
                      <a:lnTo>
                        <a:pt x="32" y="24"/>
                      </a:lnTo>
                      <a:lnTo>
                        <a:pt x="28" y="30"/>
                      </a:lnTo>
                      <a:lnTo>
                        <a:pt x="26" y="40"/>
                      </a:lnTo>
                      <a:lnTo>
                        <a:pt x="24" y="50"/>
                      </a:lnTo>
                      <a:lnTo>
                        <a:pt x="82" y="50"/>
                      </a:lnTo>
                      <a:close/>
                      <a:moveTo>
                        <a:pt x="104" y="104"/>
                      </a:moveTo>
                      <a:lnTo>
                        <a:pt x="104" y="120"/>
                      </a:lnTo>
                      <a:lnTo>
                        <a:pt x="82" y="126"/>
                      </a:lnTo>
                      <a:lnTo>
                        <a:pt x="62" y="128"/>
                      </a:lnTo>
                      <a:lnTo>
                        <a:pt x="36" y="124"/>
                      </a:lnTo>
                      <a:lnTo>
                        <a:pt x="16" y="110"/>
                      </a:lnTo>
                      <a:lnTo>
                        <a:pt x="4" y="90"/>
                      </a:lnTo>
                      <a:lnTo>
                        <a:pt x="0" y="62"/>
                      </a:lnTo>
                      <a:lnTo>
                        <a:pt x="4" y="36"/>
                      </a:lnTo>
                      <a:lnTo>
                        <a:pt x="14" y="18"/>
                      </a:lnTo>
                      <a:lnTo>
                        <a:pt x="32" y="4"/>
                      </a:lnTo>
                      <a:lnTo>
                        <a:pt x="54" y="0"/>
                      </a:lnTo>
                      <a:lnTo>
                        <a:pt x="72" y="2"/>
                      </a:lnTo>
                      <a:lnTo>
                        <a:pt x="86" y="10"/>
                      </a:lnTo>
                      <a:lnTo>
                        <a:pt x="96" y="20"/>
                      </a:lnTo>
                      <a:lnTo>
                        <a:pt x="102" y="38"/>
                      </a:lnTo>
                      <a:lnTo>
                        <a:pt x="104" y="60"/>
                      </a:lnTo>
                      <a:lnTo>
                        <a:pt x="104" y="68"/>
                      </a:lnTo>
                      <a:lnTo>
                        <a:pt x="22" y="68"/>
                      </a:lnTo>
                      <a:lnTo>
                        <a:pt x="24" y="76"/>
                      </a:lnTo>
                      <a:lnTo>
                        <a:pt x="26" y="82"/>
                      </a:lnTo>
                      <a:lnTo>
                        <a:pt x="28" y="88"/>
                      </a:lnTo>
                      <a:lnTo>
                        <a:pt x="36" y="100"/>
                      </a:lnTo>
                      <a:lnTo>
                        <a:pt x="50" y="108"/>
                      </a:lnTo>
                      <a:lnTo>
                        <a:pt x="66" y="110"/>
                      </a:lnTo>
                      <a:lnTo>
                        <a:pt x="84" y="110"/>
                      </a:lnTo>
                      <a:lnTo>
                        <a:pt x="104" y="1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10" name="Freeform 230"/>
                <p:cNvSpPr>
                  <a:spLocks/>
                </p:cNvSpPr>
                <p:nvPr/>
              </p:nvSpPr>
              <p:spPr bwMode="auto">
                <a:xfrm>
                  <a:off x="3666" y="280"/>
                  <a:ext cx="60" cy="150"/>
                </a:xfrm>
                <a:custGeom>
                  <a:avLst/>
                  <a:gdLst>
                    <a:gd name="T0" fmla="*/ 56 w 60"/>
                    <a:gd name="T1" fmla="*/ 148 h 150"/>
                    <a:gd name="T2" fmla="*/ 50 w 60"/>
                    <a:gd name="T3" fmla="*/ 148 h 150"/>
                    <a:gd name="T4" fmla="*/ 44 w 60"/>
                    <a:gd name="T5" fmla="*/ 150 h 150"/>
                    <a:gd name="T6" fmla="*/ 26 w 60"/>
                    <a:gd name="T7" fmla="*/ 146 h 150"/>
                    <a:gd name="T8" fmla="*/ 16 w 60"/>
                    <a:gd name="T9" fmla="*/ 134 h 150"/>
                    <a:gd name="T10" fmla="*/ 14 w 60"/>
                    <a:gd name="T11" fmla="*/ 114 h 150"/>
                    <a:gd name="T12" fmla="*/ 14 w 60"/>
                    <a:gd name="T13" fmla="*/ 42 h 150"/>
                    <a:gd name="T14" fmla="*/ 0 w 60"/>
                    <a:gd name="T15" fmla="*/ 42 h 150"/>
                    <a:gd name="T16" fmla="*/ 0 w 60"/>
                    <a:gd name="T17" fmla="*/ 24 h 150"/>
                    <a:gd name="T18" fmla="*/ 14 w 60"/>
                    <a:gd name="T19" fmla="*/ 24 h 150"/>
                    <a:gd name="T20" fmla="*/ 14 w 60"/>
                    <a:gd name="T21" fmla="*/ 2 h 150"/>
                    <a:gd name="T22" fmla="*/ 36 w 60"/>
                    <a:gd name="T23" fmla="*/ 0 h 150"/>
                    <a:gd name="T24" fmla="*/ 36 w 60"/>
                    <a:gd name="T25" fmla="*/ 24 h 150"/>
                    <a:gd name="T26" fmla="*/ 60 w 60"/>
                    <a:gd name="T27" fmla="*/ 24 h 150"/>
                    <a:gd name="T28" fmla="*/ 60 w 60"/>
                    <a:gd name="T29" fmla="*/ 42 h 150"/>
                    <a:gd name="T30" fmla="*/ 36 w 60"/>
                    <a:gd name="T31" fmla="*/ 42 h 150"/>
                    <a:gd name="T32" fmla="*/ 36 w 60"/>
                    <a:gd name="T33" fmla="*/ 110 h 150"/>
                    <a:gd name="T34" fmla="*/ 36 w 60"/>
                    <a:gd name="T35" fmla="*/ 118 h 150"/>
                    <a:gd name="T36" fmla="*/ 36 w 60"/>
                    <a:gd name="T37" fmla="*/ 124 h 150"/>
                    <a:gd name="T38" fmla="*/ 38 w 60"/>
                    <a:gd name="T39" fmla="*/ 128 h 150"/>
                    <a:gd name="T40" fmla="*/ 40 w 60"/>
                    <a:gd name="T41" fmla="*/ 130 h 150"/>
                    <a:gd name="T42" fmla="*/ 44 w 60"/>
                    <a:gd name="T43" fmla="*/ 132 h 150"/>
                    <a:gd name="T44" fmla="*/ 48 w 60"/>
                    <a:gd name="T45" fmla="*/ 134 h 150"/>
                    <a:gd name="T46" fmla="*/ 52 w 60"/>
                    <a:gd name="T47" fmla="*/ 132 h 150"/>
                    <a:gd name="T48" fmla="*/ 56 w 60"/>
                    <a:gd name="T49" fmla="*/ 132 h 150"/>
                    <a:gd name="T50" fmla="*/ 56 w 60"/>
                    <a:gd name="T51" fmla="*/ 148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0" h="150">
                      <a:moveTo>
                        <a:pt x="56" y="148"/>
                      </a:moveTo>
                      <a:lnTo>
                        <a:pt x="50" y="148"/>
                      </a:lnTo>
                      <a:lnTo>
                        <a:pt x="44" y="150"/>
                      </a:lnTo>
                      <a:lnTo>
                        <a:pt x="26" y="146"/>
                      </a:lnTo>
                      <a:lnTo>
                        <a:pt x="16" y="134"/>
                      </a:lnTo>
                      <a:lnTo>
                        <a:pt x="14" y="114"/>
                      </a:lnTo>
                      <a:lnTo>
                        <a:pt x="14" y="42"/>
                      </a:lnTo>
                      <a:lnTo>
                        <a:pt x="0" y="42"/>
                      </a:lnTo>
                      <a:lnTo>
                        <a:pt x="0" y="24"/>
                      </a:lnTo>
                      <a:lnTo>
                        <a:pt x="14" y="24"/>
                      </a:lnTo>
                      <a:lnTo>
                        <a:pt x="14" y="2"/>
                      </a:lnTo>
                      <a:lnTo>
                        <a:pt x="36" y="0"/>
                      </a:lnTo>
                      <a:lnTo>
                        <a:pt x="36" y="24"/>
                      </a:lnTo>
                      <a:lnTo>
                        <a:pt x="60" y="24"/>
                      </a:lnTo>
                      <a:lnTo>
                        <a:pt x="60" y="42"/>
                      </a:lnTo>
                      <a:lnTo>
                        <a:pt x="36" y="42"/>
                      </a:lnTo>
                      <a:lnTo>
                        <a:pt x="36" y="110"/>
                      </a:lnTo>
                      <a:lnTo>
                        <a:pt x="36" y="118"/>
                      </a:lnTo>
                      <a:lnTo>
                        <a:pt x="36" y="124"/>
                      </a:lnTo>
                      <a:lnTo>
                        <a:pt x="38" y="128"/>
                      </a:lnTo>
                      <a:lnTo>
                        <a:pt x="40" y="130"/>
                      </a:lnTo>
                      <a:lnTo>
                        <a:pt x="44" y="132"/>
                      </a:lnTo>
                      <a:lnTo>
                        <a:pt x="48" y="134"/>
                      </a:lnTo>
                      <a:lnTo>
                        <a:pt x="52" y="132"/>
                      </a:lnTo>
                      <a:lnTo>
                        <a:pt x="56" y="132"/>
                      </a:lnTo>
                      <a:lnTo>
                        <a:pt x="56" y="1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11" name="Freeform 231"/>
                <p:cNvSpPr>
                  <a:spLocks noEditPoints="1"/>
                </p:cNvSpPr>
                <p:nvPr/>
              </p:nvSpPr>
              <p:spPr bwMode="auto">
                <a:xfrm>
                  <a:off x="3740" y="260"/>
                  <a:ext cx="22" cy="166"/>
                </a:xfrm>
                <a:custGeom>
                  <a:avLst/>
                  <a:gdLst>
                    <a:gd name="T0" fmla="*/ 0 w 22"/>
                    <a:gd name="T1" fmla="*/ 166 h 166"/>
                    <a:gd name="T2" fmla="*/ 0 w 22"/>
                    <a:gd name="T3" fmla="*/ 44 h 166"/>
                    <a:gd name="T4" fmla="*/ 22 w 22"/>
                    <a:gd name="T5" fmla="*/ 44 h 166"/>
                    <a:gd name="T6" fmla="*/ 22 w 22"/>
                    <a:gd name="T7" fmla="*/ 166 h 166"/>
                    <a:gd name="T8" fmla="*/ 0 w 22"/>
                    <a:gd name="T9" fmla="*/ 166 h 166"/>
                    <a:gd name="T10" fmla="*/ 0 w 22"/>
                    <a:gd name="T11" fmla="*/ 22 h 166"/>
                    <a:gd name="T12" fmla="*/ 0 w 22"/>
                    <a:gd name="T13" fmla="*/ 0 h 166"/>
                    <a:gd name="T14" fmla="*/ 22 w 22"/>
                    <a:gd name="T15" fmla="*/ 0 h 166"/>
                    <a:gd name="T16" fmla="*/ 22 w 22"/>
                    <a:gd name="T17" fmla="*/ 22 h 166"/>
                    <a:gd name="T18" fmla="*/ 0 w 22"/>
                    <a:gd name="T19" fmla="*/ 22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66">
                      <a:moveTo>
                        <a:pt x="0" y="166"/>
                      </a:moveTo>
                      <a:lnTo>
                        <a:pt x="0" y="44"/>
                      </a:lnTo>
                      <a:lnTo>
                        <a:pt x="22" y="44"/>
                      </a:lnTo>
                      <a:lnTo>
                        <a:pt x="22" y="166"/>
                      </a:lnTo>
                      <a:lnTo>
                        <a:pt x="0" y="166"/>
                      </a:lnTo>
                      <a:close/>
                      <a:moveTo>
                        <a:pt x="0" y="22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22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12" name="Freeform 232"/>
                <p:cNvSpPr>
                  <a:spLocks/>
                </p:cNvSpPr>
                <p:nvPr/>
              </p:nvSpPr>
              <p:spPr bwMode="auto">
                <a:xfrm>
                  <a:off x="3788" y="302"/>
                  <a:ext cx="94" cy="128"/>
                </a:xfrm>
                <a:custGeom>
                  <a:avLst/>
                  <a:gdLst>
                    <a:gd name="T0" fmla="*/ 94 w 94"/>
                    <a:gd name="T1" fmla="*/ 122 h 128"/>
                    <a:gd name="T2" fmla="*/ 74 w 94"/>
                    <a:gd name="T3" fmla="*/ 126 h 128"/>
                    <a:gd name="T4" fmla="*/ 56 w 94"/>
                    <a:gd name="T5" fmla="*/ 128 h 128"/>
                    <a:gd name="T6" fmla="*/ 32 w 94"/>
                    <a:gd name="T7" fmla="*/ 124 h 128"/>
                    <a:gd name="T8" fmla="*/ 14 w 94"/>
                    <a:gd name="T9" fmla="*/ 110 h 128"/>
                    <a:gd name="T10" fmla="*/ 4 w 94"/>
                    <a:gd name="T11" fmla="*/ 90 h 128"/>
                    <a:gd name="T12" fmla="*/ 0 w 94"/>
                    <a:gd name="T13" fmla="*/ 64 h 128"/>
                    <a:gd name="T14" fmla="*/ 4 w 94"/>
                    <a:gd name="T15" fmla="*/ 38 h 128"/>
                    <a:gd name="T16" fmla="*/ 16 w 94"/>
                    <a:gd name="T17" fmla="*/ 18 h 128"/>
                    <a:gd name="T18" fmla="*/ 34 w 94"/>
                    <a:gd name="T19" fmla="*/ 4 h 128"/>
                    <a:gd name="T20" fmla="*/ 58 w 94"/>
                    <a:gd name="T21" fmla="*/ 0 h 128"/>
                    <a:gd name="T22" fmla="*/ 74 w 94"/>
                    <a:gd name="T23" fmla="*/ 2 h 128"/>
                    <a:gd name="T24" fmla="*/ 92 w 94"/>
                    <a:gd name="T25" fmla="*/ 4 h 128"/>
                    <a:gd name="T26" fmla="*/ 92 w 94"/>
                    <a:gd name="T27" fmla="*/ 22 h 128"/>
                    <a:gd name="T28" fmla="*/ 82 w 94"/>
                    <a:gd name="T29" fmla="*/ 20 h 128"/>
                    <a:gd name="T30" fmla="*/ 72 w 94"/>
                    <a:gd name="T31" fmla="*/ 18 h 128"/>
                    <a:gd name="T32" fmla="*/ 64 w 94"/>
                    <a:gd name="T33" fmla="*/ 18 h 128"/>
                    <a:gd name="T34" fmla="*/ 46 w 94"/>
                    <a:gd name="T35" fmla="*/ 20 h 128"/>
                    <a:gd name="T36" fmla="*/ 34 w 94"/>
                    <a:gd name="T37" fmla="*/ 28 h 128"/>
                    <a:gd name="T38" fmla="*/ 26 w 94"/>
                    <a:gd name="T39" fmla="*/ 44 h 128"/>
                    <a:gd name="T40" fmla="*/ 24 w 94"/>
                    <a:gd name="T41" fmla="*/ 64 h 128"/>
                    <a:gd name="T42" fmla="*/ 26 w 94"/>
                    <a:gd name="T43" fmla="*/ 84 h 128"/>
                    <a:gd name="T44" fmla="*/ 34 w 94"/>
                    <a:gd name="T45" fmla="*/ 98 h 128"/>
                    <a:gd name="T46" fmla="*/ 40 w 94"/>
                    <a:gd name="T47" fmla="*/ 104 h 128"/>
                    <a:gd name="T48" fmla="*/ 46 w 94"/>
                    <a:gd name="T49" fmla="*/ 106 h 128"/>
                    <a:gd name="T50" fmla="*/ 54 w 94"/>
                    <a:gd name="T51" fmla="*/ 110 h 128"/>
                    <a:gd name="T52" fmla="*/ 62 w 94"/>
                    <a:gd name="T53" fmla="*/ 110 h 128"/>
                    <a:gd name="T54" fmla="*/ 72 w 94"/>
                    <a:gd name="T55" fmla="*/ 110 h 128"/>
                    <a:gd name="T56" fmla="*/ 82 w 94"/>
                    <a:gd name="T57" fmla="*/ 106 h 128"/>
                    <a:gd name="T58" fmla="*/ 94 w 94"/>
                    <a:gd name="T59" fmla="*/ 102 h 128"/>
                    <a:gd name="T60" fmla="*/ 94 w 94"/>
                    <a:gd name="T61" fmla="*/ 12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94" h="128">
                      <a:moveTo>
                        <a:pt x="94" y="122"/>
                      </a:moveTo>
                      <a:lnTo>
                        <a:pt x="74" y="126"/>
                      </a:lnTo>
                      <a:lnTo>
                        <a:pt x="56" y="128"/>
                      </a:lnTo>
                      <a:lnTo>
                        <a:pt x="32" y="124"/>
                      </a:lnTo>
                      <a:lnTo>
                        <a:pt x="14" y="110"/>
                      </a:lnTo>
                      <a:lnTo>
                        <a:pt x="4" y="90"/>
                      </a:lnTo>
                      <a:lnTo>
                        <a:pt x="0" y="64"/>
                      </a:lnTo>
                      <a:lnTo>
                        <a:pt x="4" y="38"/>
                      </a:lnTo>
                      <a:lnTo>
                        <a:pt x="16" y="18"/>
                      </a:lnTo>
                      <a:lnTo>
                        <a:pt x="34" y="4"/>
                      </a:lnTo>
                      <a:lnTo>
                        <a:pt x="58" y="0"/>
                      </a:lnTo>
                      <a:lnTo>
                        <a:pt x="74" y="2"/>
                      </a:lnTo>
                      <a:lnTo>
                        <a:pt x="92" y="4"/>
                      </a:lnTo>
                      <a:lnTo>
                        <a:pt x="92" y="22"/>
                      </a:lnTo>
                      <a:lnTo>
                        <a:pt x="82" y="20"/>
                      </a:lnTo>
                      <a:lnTo>
                        <a:pt x="72" y="18"/>
                      </a:lnTo>
                      <a:lnTo>
                        <a:pt x="64" y="18"/>
                      </a:lnTo>
                      <a:lnTo>
                        <a:pt x="46" y="20"/>
                      </a:lnTo>
                      <a:lnTo>
                        <a:pt x="34" y="28"/>
                      </a:lnTo>
                      <a:lnTo>
                        <a:pt x="26" y="44"/>
                      </a:lnTo>
                      <a:lnTo>
                        <a:pt x="24" y="64"/>
                      </a:lnTo>
                      <a:lnTo>
                        <a:pt x="26" y="84"/>
                      </a:lnTo>
                      <a:lnTo>
                        <a:pt x="34" y="98"/>
                      </a:lnTo>
                      <a:lnTo>
                        <a:pt x="40" y="104"/>
                      </a:lnTo>
                      <a:lnTo>
                        <a:pt x="46" y="106"/>
                      </a:lnTo>
                      <a:lnTo>
                        <a:pt x="54" y="110"/>
                      </a:lnTo>
                      <a:lnTo>
                        <a:pt x="62" y="110"/>
                      </a:lnTo>
                      <a:lnTo>
                        <a:pt x="72" y="110"/>
                      </a:lnTo>
                      <a:lnTo>
                        <a:pt x="82" y="106"/>
                      </a:lnTo>
                      <a:lnTo>
                        <a:pt x="94" y="102"/>
                      </a:lnTo>
                      <a:lnTo>
                        <a:pt x="94" y="1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13" name="Freeform 233"/>
                <p:cNvSpPr>
                  <a:spLocks noEditPoints="1"/>
                </p:cNvSpPr>
                <p:nvPr/>
              </p:nvSpPr>
              <p:spPr bwMode="auto">
                <a:xfrm>
                  <a:off x="3904" y="302"/>
                  <a:ext cx="112" cy="128"/>
                </a:xfrm>
                <a:custGeom>
                  <a:avLst/>
                  <a:gdLst>
                    <a:gd name="T0" fmla="*/ 56 w 112"/>
                    <a:gd name="T1" fmla="*/ 124 h 128"/>
                    <a:gd name="T2" fmla="*/ 26 w 112"/>
                    <a:gd name="T3" fmla="*/ 126 h 128"/>
                    <a:gd name="T4" fmla="*/ 10 w 112"/>
                    <a:gd name="T5" fmla="*/ 118 h 128"/>
                    <a:gd name="T6" fmla="*/ 0 w 112"/>
                    <a:gd name="T7" fmla="*/ 104 h 128"/>
                    <a:gd name="T8" fmla="*/ 4 w 112"/>
                    <a:gd name="T9" fmla="*/ 76 h 128"/>
                    <a:gd name="T10" fmla="*/ 38 w 112"/>
                    <a:gd name="T11" fmla="*/ 56 h 128"/>
                    <a:gd name="T12" fmla="*/ 72 w 112"/>
                    <a:gd name="T13" fmla="*/ 52 h 128"/>
                    <a:gd name="T14" fmla="*/ 72 w 112"/>
                    <a:gd name="T15" fmla="*/ 30 h 128"/>
                    <a:gd name="T16" fmla="*/ 64 w 112"/>
                    <a:gd name="T17" fmla="*/ 20 h 128"/>
                    <a:gd name="T18" fmla="*/ 50 w 112"/>
                    <a:gd name="T19" fmla="*/ 16 h 128"/>
                    <a:gd name="T20" fmla="*/ 10 w 112"/>
                    <a:gd name="T21" fmla="*/ 28 h 128"/>
                    <a:gd name="T22" fmla="*/ 32 w 112"/>
                    <a:gd name="T23" fmla="*/ 2 h 128"/>
                    <a:gd name="T24" fmla="*/ 64 w 112"/>
                    <a:gd name="T25" fmla="*/ 0 h 128"/>
                    <a:gd name="T26" fmla="*/ 80 w 112"/>
                    <a:gd name="T27" fmla="*/ 6 h 128"/>
                    <a:gd name="T28" fmla="*/ 90 w 112"/>
                    <a:gd name="T29" fmla="*/ 14 h 128"/>
                    <a:gd name="T30" fmla="*/ 94 w 112"/>
                    <a:gd name="T31" fmla="*/ 28 h 128"/>
                    <a:gd name="T32" fmla="*/ 94 w 112"/>
                    <a:gd name="T33" fmla="*/ 94 h 128"/>
                    <a:gd name="T34" fmla="*/ 98 w 112"/>
                    <a:gd name="T35" fmla="*/ 108 h 128"/>
                    <a:gd name="T36" fmla="*/ 106 w 112"/>
                    <a:gd name="T37" fmla="*/ 112 h 128"/>
                    <a:gd name="T38" fmla="*/ 110 w 112"/>
                    <a:gd name="T39" fmla="*/ 112 h 128"/>
                    <a:gd name="T40" fmla="*/ 104 w 112"/>
                    <a:gd name="T41" fmla="*/ 126 h 128"/>
                    <a:gd name="T42" fmla="*/ 88 w 112"/>
                    <a:gd name="T43" fmla="*/ 126 h 128"/>
                    <a:gd name="T44" fmla="*/ 80 w 112"/>
                    <a:gd name="T45" fmla="*/ 120 h 128"/>
                    <a:gd name="T46" fmla="*/ 76 w 112"/>
                    <a:gd name="T47" fmla="*/ 110 h 128"/>
                    <a:gd name="T48" fmla="*/ 72 w 112"/>
                    <a:gd name="T49" fmla="*/ 66 h 128"/>
                    <a:gd name="T50" fmla="*/ 58 w 112"/>
                    <a:gd name="T51" fmla="*/ 66 h 128"/>
                    <a:gd name="T52" fmla="*/ 40 w 112"/>
                    <a:gd name="T53" fmla="*/ 68 h 128"/>
                    <a:gd name="T54" fmla="*/ 26 w 112"/>
                    <a:gd name="T55" fmla="*/ 78 h 128"/>
                    <a:gd name="T56" fmla="*/ 22 w 112"/>
                    <a:gd name="T57" fmla="*/ 90 h 128"/>
                    <a:gd name="T58" fmla="*/ 26 w 112"/>
                    <a:gd name="T59" fmla="*/ 102 h 128"/>
                    <a:gd name="T60" fmla="*/ 36 w 112"/>
                    <a:gd name="T61" fmla="*/ 108 h 128"/>
                    <a:gd name="T62" fmla="*/ 52 w 112"/>
                    <a:gd name="T63" fmla="*/ 108 h 128"/>
                    <a:gd name="T64" fmla="*/ 72 w 112"/>
                    <a:gd name="T65" fmla="*/ 9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2" h="128">
                      <a:moveTo>
                        <a:pt x="76" y="110"/>
                      </a:moveTo>
                      <a:lnTo>
                        <a:pt x="56" y="124"/>
                      </a:lnTo>
                      <a:lnTo>
                        <a:pt x="36" y="128"/>
                      </a:lnTo>
                      <a:lnTo>
                        <a:pt x="26" y="126"/>
                      </a:lnTo>
                      <a:lnTo>
                        <a:pt x="16" y="124"/>
                      </a:lnTo>
                      <a:lnTo>
                        <a:pt x="10" y="118"/>
                      </a:lnTo>
                      <a:lnTo>
                        <a:pt x="4" y="112"/>
                      </a:lnTo>
                      <a:lnTo>
                        <a:pt x="0" y="104"/>
                      </a:lnTo>
                      <a:lnTo>
                        <a:pt x="0" y="94"/>
                      </a:lnTo>
                      <a:lnTo>
                        <a:pt x="4" y="76"/>
                      </a:lnTo>
                      <a:lnTo>
                        <a:pt x="16" y="64"/>
                      </a:lnTo>
                      <a:lnTo>
                        <a:pt x="38" y="56"/>
                      </a:lnTo>
                      <a:lnTo>
                        <a:pt x="68" y="52"/>
                      </a:lnTo>
                      <a:lnTo>
                        <a:pt x="72" y="52"/>
                      </a:lnTo>
                      <a:lnTo>
                        <a:pt x="72" y="38"/>
                      </a:lnTo>
                      <a:lnTo>
                        <a:pt x="72" y="30"/>
                      </a:lnTo>
                      <a:lnTo>
                        <a:pt x="68" y="24"/>
                      </a:lnTo>
                      <a:lnTo>
                        <a:pt x="64" y="20"/>
                      </a:lnTo>
                      <a:lnTo>
                        <a:pt x="58" y="18"/>
                      </a:lnTo>
                      <a:lnTo>
                        <a:pt x="50" y="16"/>
                      </a:lnTo>
                      <a:lnTo>
                        <a:pt x="30" y="20"/>
                      </a:lnTo>
                      <a:lnTo>
                        <a:pt x="10" y="28"/>
                      </a:lnTo>
                      <a:lnTo>
                        <a:pt x="10" y="10"/>
                      </a:lnTo>
                      <a:lnTo>
                        <a:pt x="32" y="2"/>
                      </a:lnTo>
                      <a:lnTo>
                        <a:pt x="54" y="0"/>
                      </a:lnTo>
                      <a:lnTo>
                        <a:pt x="64" y="0"/>
                      </a:lnTo>
                      <a:lnTo>
                        <a:pt x="72" y="2"/>
                      </a:lnTo>
                      <a:lnTo>
                        <a:pt x="80" y="6"/>
                      </a:lnTo>
                      <a:lnTo>
                        <a:pt x="84" y="10"/>
                      </a:lnTo>
                      <a:lnTo>
                        <a:pt x="90" y="14"/>
                      </a:lnTo>
                      <a:lnTo>
                        <a:pt x="92" y="20"/>
                      </a:lnTo>
                      <a:lnTo>
                        <a:pt x="94" y="28"/>
                      </a:lnTo>
                      <a:lnTo>
                        <a:pt x="94" y="38"/>
                      </a:lnTo>
                      <a:lnTo>
                        <a:pt x="94" y="94"/>
                      </a:lnTo>
                      <a:lnTo>
                        <a:pt x="96" y="102"/>
                      </a:lnTo>
                      <a:lnTo>
                        <a:pt x="98" y="108"/>
                      </a:lnTo>
                      <a:lnTo>
                        <a:pt x="102" y="112"/>
                      </a:lnTo>
                      <a:lnTo>
                        <a:pt x="106" y="112"/>
                      </a:lnTo>
                      <a:lnTo>
                        <a:pt x="108" y="112"/>
                      </a:lnTo>
                      <a:lnTo>
                        <a:pt x="110" y="112"/>
                      </a:lnTo>
                      <a:lnTo>
                        <a:pt x="112" y="124"/>
                      </a:lnTo>
                      <a:lnTo>
                        <a:pt x="104" y="126"/>
                      </a:lnTo>
                      <a:lnTo>
                        <a:pt x="96" y="128"/>
                      </a:lnTo>
                      <a:lnTo>
                        <a:pt x="88" y="126"/>
                      </a:lnTo>
                      <a:lnTo>
                        <a:pt x="84" y="124"/>
                      </a:lnTo>
                      <a:lnTo>
                        <a:pt x="80" y="120"/>
                      </a:lnTo>
                      <a:lnTo>
                        <a:pt x="78" y="116"/>
                      </a:lnTo>
                      <a:lnTo>
                        <a:pt x="76" y="110"/>
                      </a:lnTo>
                      <a:close/>
                      <a:moveTo>
                        <a:pt x="72" y="98"/>
                      </a:moveTo>
                      <a:lnTo>
                        <a:pt x="72" y="66"/>
                      </a:lnTo>
                      <a:lnTo>
                        <a:pt x="66" y="66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40" y="68"/>
                      </a:lnTo>
                      <a:lnTo>
                        <a:pt x="32" y="72"/>
                      </a:lnTo>
                      <a:lnTo>
                        <a:pt x="26" y="78"/>
                      </a:lnTo>
                      <a:lnTo>
                        <a:pt x="24" y="84"/>
                      </a:lnTo>
                      <a:lnTo>
                        <a:pt x="22" y="90"/>
                      </a:lnTo>
                      <a:lnTo>
                        <a:pt x="24" y="98"/>
                      </a:lnTo>
                      <a:lnTo>
                        <a:pt x="26" y="102"/>
                      </a:lnTo>
                      <a:lnTo>
                        <a:pt x="30" y="106"/>
                      </a:lnTo>
                      <a:lnTo>
                        <a:pt x="36" y="108"/>
                      </a:lnTo>
                      <a:lnTo>
                        <a:pt x="42" y="110"/>
                      </a:lnTo>
                      <a:lnTo>
                        <a:pt x="52" y="108"/>
                      </a:lnTo>
                      <a:lnTo>
                        <a:pt x="62" y="104"/>
                      </a:lnTo>
                      <a:lnTo>
                        <a:pt x="72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14" name="Rectangle 234"/>
                <p:cNvSpPr>
                  <a:spLocks noChangeArrowheads="1"/>
                </p:cNvSpPr>
                <p:nvPr/>
              </p:nvSpPr>
              <p:spPr bwMode="auto">
                <a:xfrm>
                  <a:off x="4034" y="250"/>
                  <a:ext cx="22" cy="17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15" name="Freeform 235"/>
                <p:cNvSpPr>
                  <a:spLocks noEditPoints="1"/>
                </p:cNvSpPr>
                <p:nvPr/>
              </p:nvSpPr>
              <p:spPr bwMode="auto">
                <a:xfrm>
                  <a:off x="4154" y="260"/>
                  <a:ext cx="130" cy="166"/>
                </a:xfrm>
                <a:custGeom>
                  <a:avLst/>
                  <a:gdLst>
                    <a:gd name="T0" fmla="*/ 0 w 130"/>
                    <a:gd name="T1" fmla="*/ 166 h 166"/>
                    <a:gd name="T2" fmla="*/ 0 w 130"/>
                    <a:gd name="T3" fmla="*/ 0 h 166"/>
                    <a:gd name="T4" fmla="*/ 64 w 130"/>
                    <a:gd name="T5" fmla="*/ 0 h 166"/>
                    <a:gd name="T6" fmla="*/ 86 w 130"/>
                    <a:gd name="T7" fmla="*/ 2 h 166"/>
                    <a:gd name="T8" fmla="*/ 102 w 130"/>
                    <a:gd name="T9" fmla="*/ 4 h 166"/>
                    <a:gd name="T10" fmla="*/ 108 w 130"/>
                    <a:gd name="T11" fmla="*/ 6 h 166"/>
                    <a:gd name="T12" fmla="*/ 114 w 130"/>
                    <a:gd name="T13" fmla="*/ 10 h 166"/>
                    <a:gd name="T14" fmla="*/ 120 w 130"/>
                    <a:gd name="T15" fmla="*/ 16 h 166"/>
                    <a:gd name="T16" fmla="*/ 126 w 130"/>
                    <a:gd name="T17" fmla="*/ 24 h 166"/>
                    <a:gd name="T18" fmla="*/ 128 w 130"/>
                    <a:gd name="T19" fmla="*/ 32 h 166"/>
                    <a:gd name="T20" fmla="*/ 130 w 130"/>
                    <a:gd name="T21" fmla="*/ 44 h 166"/>
                    <a:gd name="T22" fmla="*/ 126 w 130"/>
                    <a:gd name="T23" fmla="*/ 64 h 166"/>
                    <a:gd name="T24" fmla="*/ 118 w 130"/>
                    <a:gd name="T25" fmla="*/ 80 h 166"/>
                    <a:gd name="T26" fmla="*/ 104 w 130"/>
                    <a:gd name="T27" fmla="*/ 92 h 166"/>
                    <a:gd name="T28" fmla="*/ 84 w 130"/>
                    <a:gd name="T29" fmla="*/ 98 h 166"/>
                    <a:gd name="T30" fmla="*/ 58 w 130"/>
                    <a:gd name="T31" fmla="*/ 100 h 166"/>
                    <a:gd name="T32" fmla="*/ 24 w 130"/>
                    <a:gd name="T33" fmla="*/ 100 h 166"/>
                    <a:gd name="T34" fmla="*/ 24 w 130"/>
                    <a:gd name="T35" fmla="*/ 166 h 166"/>
                    <a:gd name="T36" fmla="*/ 0 w 130"/>
                    <a:gd name="T37" fmla="*/ 166 h 166"/>
                    <a:gd name="T38" fmla="*/ 24 w 130"/>
                    <a:gd name="T39" fmla="*/ 82 h 166"/>
                    <a:gd name="T40" fmla="*/ 56 w 130"/>
                    <a:gd name="T41" fmla="*/ 82 h 166"/>
                    <a:gd name="T42" fmla="*/ 78 w 130"/>
                    <a:gd name="T43" fmla="*/ 80 h 166"/>
                    <a:gd name="T44" fmla="*/ 92 w 130"/>
                    <a:gd name="T45" fmla="*/ 74 h 166"/>
                    <a:gd name="T46" fmla="*/ 102 w 130"/>
                    <a:gd name="T47" fmla="*/ 62 h 166"/>
                    <a:gd name="T48" fmla="*/ 104 w 130"/>
                    <a:gd name="T49" fmla="*/ 46 h 166"/>
                    <a:gd name="T50" fmla="*/ 104 w 130"/>
                    <a:gd name="T51" fmla="*/ 38 h 166"/>
                    <a:gd name="T52" fmla="*/ 102 w 130"/>
                    <a:gd name="T53" fmla="*/ 32 h 166"/>
                    <a:gd name="T54" fmla="*/ 98 w 130"/>
                    <a:gd name="T55" fmla="*/ 26 h 166"/>
                    <a:gd name="T56" fmla="*/ 92 w 130"/>
                    <a:gd name="T57" fmla="*/ 22 h 166"/>
                    <a:gd name="T58" fmla="*/ 78 w 130"/>
                    <a:gd name="T59" fmla="*/ 20 h 166"/>
                    <a:gd name="T60" fmla="*/ 58 w 130"/>
                    <a:gd name="T61" fmla="*/ 18 h 166"/>
                    <a:gd name="T62" fmla="*/ 24 w 130"/>
                    <a:gd name="T63" fmla="*/ 18 h 166"/>
                    <a:gd name="T64" fmla="*/ 24 w 130"/>
                    <a:gd name="T65" fmla="*/ 82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30" h="166">
                      <a:moveTo>
                        <a:pt x="0" y="166"/>
                      </a:moveTo>
                      <a:lnTo>
                        <a:pt x="0" y="0"/>
                      </a:lnTo>
                      <a:lnTo>
                        <a:pt x="64" y="0"/>
                      </a:lnTo>
                      <a:lnTo>
                        <a:pt x="86" y="2"/>
                      </a:lnTo>
                      <a:lnTo>
                        <a:pt x="102" y="4"/>
                      </a:lnTo>
                      <a:lnTo>
                        <a:pt x="108" y="6"/>
                      </a:lnTo>
                      <a:lnTo>
                        <a:pt x="114" y="10"/>
                      </a:lnTo>
                      <a:lnTo>
                        <a:pt x="120" y="16"/>
                      </a:lnTo>
                      <a:lnTo>
                        <a:pt x="126" y="24"/>
                      </a:lnTo>
                      <a:lnTo>
                        <a:pt x="128" y="32"/>
                      </a:lnTo>
                      <a:lnTo>
                        <a:pt x="130" y="44"/>
                      </a:lnTo>
                      <a:lnTo>
                        <a:pt x="126" y="64"/>
                      </a:lnTo>
                      <a:lnTo>
                        <a:pt x="118" y="80"/>
                      </a:lnTo>
                      <a:lnTo>
                        <a:pt x="104" y="92"/>
                      </a:lnTo>
                      <a:lnTo>
                        <a:pt x="84" y="98"/>
                      </a:lnTo>
                      <a:lnTo>
                        <a:pt x="58" y="100"/>
                      </a:lnTo>
                      <a:lnTo>
                        <a:pt x="24" y="100"/>
                      </a:lnTo>
                      <a:lnTo>
                        <a:pt x="24" y="166"/>
                      </a:lnTo>
                      <a:lnTo>
                        <a:pt x="0" y="166"/>
                      </a:lnTo>
                      <a:close/>
                      <a:moveTo>
                        <a:pt x="24" y="82"/>
                      </a:moveTo>
                      <a:lnTo>
                        <a:pt x="56" y="82"/>
                      </a:lnTo>
                      <a:lnTo>
                        <a:pt x="78" y="80"/>
                      </a:lnTo>
                      <a:lnTo>
                        <a:pt x="92" y="74"/>
                      </a:lnTo>
                      <a:lnTo>
                        <a:pt x="102" y="62"/>
                      </a:lnTo>
                      <a:lnTo>
                        <a:pt x="104" y="46"/>
                      </a:lnTo>
                      <a:lnTo>
                        <a:pt x="104" y="38"/>
                      </a:lnTo>
                      <a:lnTo>
                        <a:pt x="102" y="32"/>
                      </a:lnTo>
                      <a:lnTo>
                        <a:pt x="98" y="26"/>
                      </a:lnTo>
                      <a:lnTo>
                        <a:pt x="92" y="22"/>
                      </a:lnTo>
                      <a:lnTo>
                        <a:pt x="78" y="20"/>
                      </a:lnTo>
                      <a:lnTo>
                        <a:pt x="58" y="18"/>
                      </a:lnTo>
                      <a:lnTo>
                        <a:pt x="24" y="18"/>
                      </a:lnTo>
                      <a:lnTo>
                        <a:pt x="24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16" name="Freeform 236"/>
                <p:cNvSpPr>
                  <a:spLocks/>
                </p:cNvSpPr>
                <p:nvPr/>
              </p:nvSpPr>
              <p:spPr bwMode="auto">
                <a:xfrm>
                  <a:off x="4306" y="302"/>
                  <a:ext cx="58" cy="124"/>
                </a:xfrm>
                <a:custGeom>
                  <a:avLst/>
                  <a:gdLst>
                    <a:gd name="T0" fmla="*/ 0 w 58"/>
                    <a:gd name="T1" fmla="*/ 124 h 124"/>
                    <a:gd name="T2" fmla="*/ 0 w 58"/>
                    <a:gd name="T3" fmla="*/ 2 h 124"/>
                    <a:gd name="T4" fmla="*/ 22 w 58"/>
                    <a:gd name="T5" fmla="*/ 2 h 124"/>
                    <a:gd name="T6" fmla="*/ 22 w 58"/>
                    <a:gd name="T7" fmla="*/ 26 h 124"/>
                    <a:gd name="T8" fmla="*/ 26 w 58"/>
                    <a:gd name="T9" fmla="*/ 16 h 124"/>
                    <a:gd name="T10" fmla="*/ 32 w 58"/>
                    <a:gd name="T11" fmla="*/ 8 h 124"/>
                    <a:gd name="T12" fmla="*/ 38 w 58"/>
                    <a:gd name="T13" fmla="*/ 4 h 124"/>
                    <a:gd name="T14" fmla="*/ 44 w 58"/>
                    <a:gd name="T15" fmla="*/ 2 h 124"/>
                    <a:gd name="T16" fmla="*/ 52 w 58"/>
                    <a:gd name="T17" fmla="*/ 0 h 124"/>
                    <a:gd name="T18" fmla="*/ 54 w 58"/>
                    <a:gd name="T19" fmla="*/ 0 h 124"/>
                    <a:gd name="T20" fmla="*/ 58 w 58"/>
                    <a:gd name="T21" fmla="*/ 0 h 124"/>
                    <a:gd name="T22" fmla="*/ 58 w 58"/>
                    <a:gd name="T23" fmla="*/ 22 h 124"/>
                    <a:gd name="T24" fmla="*/ 52 w 58"/>
                    <a:gd name="T25" fmla="*/ 20 h 124"/>
                    <a:gd name="T26" fmla="*/ 48 w 58"/>
                    <a:gd name="T27" fmla="*/ 20 h 124"/>
                    <a:gd name="T28" fmla="*/ 42 w 58"/>
                    <a:gd name="T29" fmla="*/ 20 h 124"/>
                    <a:gd name="T30" fmla="*/ 36 w 58"/>
                    <a:gd name="T31" fmla="*/ 26 h 124"/>
                    <a:gd name="T32" fmla="*/ 28 w 58"/>
                    <a:gd name="T33" fmla="*/ 34 h 124"/>
                    <a:gd name="T34" fmla="*/ 22 w 58"/>
                    <a:gd name="T35" fmla="*/ 44 h 124"/>
                    <a:gd name="T36" fmla="*/ 22 w 58"/>
                    <a:gd name="T37" fmla="*/ 124 h 124"/>
                    <a:gd name="T38" fmla="*/ 0 w 58"/>
                    <a:gd name="T39" fmla="*/ 124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8" h="124">
                      <a:moveTo>
                        <a:pt x="0" y="124"/>
                      </a:moveTo>
                      <a:lnTo>
                        <a:pt x="0" y="2"/>
                      </a:lnTo>
                      <a:lnTo>
                        <a:pt x="22" y="2"/>
                      </a:lnTo>
                      <a:lnTo>
                        <a:pt x="22" y="26"/>
                      </a:lnTo>
                      <a:lnTo>
                        <a:pt x="26" y="16"/>
                      </a:lnTo>
                      <a:lnTo>
                        <a:pt x="32" y="8"/>
                      </a:lnTo>
                      <a:lnTo>
                        <a:pt x="38" y="4"/>
                      </a:lnTo>
                      <a:lnTo>
                        <a:pt x="44" y="2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8" y="0"/>
                      </a:lnTo>
                      <a:lnTo>
                        <a:pt x="58" y="22"/>
                      </a:lnTo>
                      <a:lnTo>
                        <a:pt x="52" y="20"/>
                      </a:lnTo>
                      <a:lnTo>
                        <a:pt x="48" y="20"/>
                      </a:lnTo>
                      <a:lnTo>
                        <a:pt x="42" y="20"/>
                      </a:lnTo>
                      <a:lnTo>
                        <a:pt x="36" y="26"/>
                      </a:lnTo>
                      <a:lnTo>
                        <a:pt x="28" y="34"/>
                      </a:lnTo>
                      <a:lnTo>
                        <a:pt x="22" y="44"/>
                      </a:lnTo>
                      <a:lnTo>
                        <a:pt x="22" y="124"/>
                      </a:lnTo>
                      <a:lnTo>
                        <a:pt x="0" y="1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17" name="Freeform 237"/>
                <p:cNvSpPr>
                  <a:spLocks noEditPoints="1"/>
                </p:cNvSpPr>
                <p:nvPr/>
              </p:nvSpPr>
              <p:spPr bwMode="auto">
                <a:xfrm>
                  <a:off x="4374" y="302"/>
                  <a:ext cx="106" cy="128"/>
                </a:xfrm>
                <a:custGeom>
                  <a:avLst/>
                  <a:gdLst>
                    <a:gd name="T0" fmla="*/ 84 w 106"/>
                    <a:gd name="T1" fmla="*/ 50 h 128"/>
                    <a:gd name="T2" fmla="*/ 82 w 106"/>
                    <a:gd name="T3" fmla="*/ 40 h 128"/>
                    <a:gd name="T4" fmla="*/ 80 w 106"/>
                    <a:gd name="T5" fmla="*/ 34 h 128"/>
                    <a:gd name="T6" fmla="*/ 78 w 106"/>
                    <a:gd name="T7" fmla="*/ 26 h 128"/>
                    <a:gd name="T8" fmla="*/ 72 w 106"/>
                    <a:gd name="T9" fmla="*/ 20 h 128"/>
                    <a:gd name="T10" fmla="*/ 64 w 106"/>
                    <a:gd name="T11" fmla="*/ 18 h 128"/>
                    <a:gd name="T12" fmla="*/ 56 w 106"/>
                    <a:gd name="T13" fmla="*/ 16 h 128"/>
                    <a:gd name="T14" fmla="*/ 48 w 106"/>
                    <a:gd name="T15" fmla="*/ 18 h 128"/>
                    <a:gd name="T16" fmla="*/ 40 w 106"/>
                    <a:gd name="T17" fmla="*/ 20 h 128"/>
                    <a:gd name="T18" fmla="*/ 34 w 106"/>
                    <a:gd name="T19" fmla="*/ 24 h 128"/>
                    <a:gd name="T20" fmla="*/ 30 w 106"/>
                    <a:gd name="T21" fmla="*/ 30 h 128"/>
                    <a:gd name="T22" fmla="*/ 26 w 106"/>
                    <a:gd name="T23" fmla="*/ 40 h 128"/>
                    <a:gd name="T24" fmla="*/ 24 w 106"/>
                    <a:gd name="T25" fmla="*/ 50 h 128"/>
                    <a:gd name="T26" fmla="*/ 84 w 106"/>
                    <a:gd name="T27" fmla="*/ 50 h 128"/>
                    <a:gd name="T28" fmla="*/ 106 w 106"/>
                    <a:gd name="T29" fmla="*/ 104 h 128"/>
                    <a:gd name="T30" fmla="*/ 106 w 106"/>
                    <a:gd name="T31" fmla="*/ 120 h 128"/>
                    <a:gd name="T32" fmla="*/ 84 w 106"/>
                    <a:gd name="T33" fmla="*/ 126 h 128"/>
                    <a:gd name="T34" fmla="*/ 64 w 106"/>
                    <a:gd name="T35" fmla="*/ 128 h 128"/>
                    <a:gd name="T36" fmla="*/ 38 w 106"/>
                    <a:gd name="T37" fmla="*/ 124 h 128"/>
                    <a:gd name="T38" fmla="*/ 18 w 106"/>
                    <a:gd name="T39" fmla="*/ 110 h 128"/>
                    <a:gd name="T40" fmla="*/ 6 w 106"/>
                    <a:gd name="T41" fmla="*/ 90 h 128"/>
                    <a:gd name="T42" fmla="*/ 0 w 106"/>
                    <a:gd name="T43" fmla="*/ 62 h 128"/>
                    <a:gd name="T44" fmla="*/ 4 w 106"/>
                    <a:gd name="T45" fmla="*/ 36 h 128"/>
                    <a:gd name="T46" fmla="*/ 16 w 106"/>
                    <a:gd name="T47" fmla="*/ 18 h 128"/>
                    <a:gd name="T48" fmla="*/ 34 w 106"/>
                    <a:gd name="T49" fmla="*/ 4 h 128"/>
                    <a:gd name="T50" fmla="*/ 56 w 106"/>
                    <a:gd name="T51" fmla="*/ 0 h 128"/>
                    <a:gd name="T52" fmla="*/ 74 w 106"/>
                    <a:gd name="T53" fmla="*/ 2 h 128"/>
                    <a:gd name="T54" fmla="*/ 88 w 106"/>
                    <a:gd name="T55" fmla="*/ 10 h 128"/>
                    <a:gd name="T56" fmla="*/ 98 w 106"/>
                    <a:gd name="T57" fmla="*/ 20 h 128"/>
                    <a:gd name="T58" fmla="*/ 104 w 106"/>
                    <a:gd name="T59" fmla="*/ 38 h 128"/>
                    <a:gd name="T60" fmla="*/ 106 w 106"/>
                    <a:gd name="T61" fmla="*/ 60 h 128"/>
                    <a:gd name="T62" fmla="*/ 106 w 106"/>
                    <a:gd name="T63" fmla="*/ 68 h 128"/>
                    <a:gd name="T64" fmla="*/ 24 w 106"/>
                    <a:gd name="T65" fmla="*/ 68 h 128"/>
                    <a:gd name="T66" fmla="*/ 26 w 106"/>
                    <a:gd name="T67" fmla="*/ 76 h 128"/>
                    <a:gd name="T68" fmla="*/ 26 w 106"/>
                    <a:gd name="T69" fmla="*/ 82 h 128"/>
                    <a:gd name="T70" fmla="*/ 28 w 106"/>
                    <a:gd name="T71" fmla="*/ 88 h 128"/>
                    <a:gd name="T72" fmla="*/ 38 w 106"/>
                    <a:gd name="T73" fmla="*/ 100 h 128"/>
                    <a:gd name="T74" fmla="*/ 50 w 106"/>
                    <a:gd name="T75" fmla="*/ 108 h 128"/>
                    <a:gd name="T76" fmla="*/ 68 w 106"/>
                    <a:gd name="T77" fmla="*/ 110 h 128"/>
                    <a:gd name="T78" fmla="*/ 86 w 106"/>
                    <a:gd name="T79" fmla="*/ 110 h 128"/>
                    <a:gd name="T80" fmla="*/ 106 w 106"/>
                    <a:gd name="T81" fmla="*/ 104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6" h="128">
                      <a:moveTo>
                        <a:pt x="84" y="50"/>
                      </a:moveTo>
                      <a:lnTo>
                        <a:pt x="82" y="40"/>
                      </a:lnTo>
                      <a:lnTo>
                        <a:pt x="80" y="34"/>
                      </a:lnTo>
                      <a:lnTo>
                        <a:pt x="78" y="26"/>
                      </a:lnTo>
                      <a:lnTo>
                        <a:pt x="72" y="20"/>
                      </a:lnTo>
                      <a:lnTo>
                        <a:pt x="64" y="18"/>
                      </a:lnTo>
                      <a:lnTo>
                        <a:pt x="56" y="16"/>
                      </a:lnTo>
                      <a:lnTo>
                        <a:pt x="48" y="18"/>
                      </a:lnTo>
                      <a:lnTo>
                        <a:pt x="40" y="20"/>
                      </a:lnTo>
                      <a:lnTo>
                        <a:pt x="34" y="24"/>
                      </a:lnTo>
                      <a:lnTo>
                        <a:pt x="30" y="30"/>
                      </a:lnTo>
                      <a:lnTo>
                        <a:pt x="26" y="40"/>
                      </a:lnTo>
                      <a:lnTo>
                        <a:pt x="24" y="50"/>
                      </a:lnTo>
                      <a:lnTo>
                        <a:pt x="84" y="50"/>
                      </a:lnTo>
                      <a:close/>
                      <a:moveTo>
                        <a:pt x="106" y="104"/>
                      </a:moveTo>
                      <a:lnTo>
                        <a:pt x="106" y="120"/>
                      </a:lnTo>
                      <a:lnTo>
                        <a:pt x="84" y="126"/>
                      </a:lnTo>
                      <a:lnTo>
                        <a:pt x="64" y="128"/>
                      </a:lnTo>
                      <a:lnTo>
                        <a:pt x="38" y="124"/>
                      </a:lnTo>
                      <a:lnTo>
                        <a:pt x="18" y="110"/>
                      </a:lnTo>
                      <a:lnTo>
                        <a:pt x="6" y="90"/>
                      </a:lnTo>
                      <a:lnTo>
                        <a:pt x="0" y="62"/>
                      </a:lnTo>
                      <a:lnTo>
                        <a:pt x="4" y="36"/>
                      </a:lnTo>
                      <a:lnTo>
                        <a:pt x="16" y="18"/>
                      </a:lnTo>
                      <a:lnTo>
                        <a:pt x="34" y="4"/>
                      </a:lnTo>
                      <a:lnTo>
                        <a:pt x="56" y="0"/>
                      </a:lnTo>
                      <a:lnTo>
                        <a:pt x="74" y="2"/>
                      </a:lnTo>
                      <a:lnTo>
                        <a:pt x="88" y="10"/>
                      </a:lnTo>
                      <a:lnTo>
                        <a:pt x="98" y="20"/>
                      </a:lnTo>
                      <a:lnTo>
                        <a:pt x="104" y="38"/>
                      </a:lnTo>
                      <a:lnTo>
                        <a:pt x="106" y="60"/>
                      </a:lnTo>
                      <a:lnTo>
                        <a:pt x="106" y="68"/>
                      </a:lnTo>
                      <a:lnTo>
                        <a:pt x="24" y="68"/>
                      </a:lnTo>
                      <a:lnTo>
                        <a:pt x="26" y="76"/>
                      </a:lnTo>
                      <a:lnTo>
                        <a:pt x="26" y="82"/>
                      </a:lnTo>
                      <a:lnTo>
                        <a:pt x="28" y="88"/>
                      </a:lnTo>
                      <a:lnTo>
                        <a:pt x="38" y="100"/>
                      </a:lnTo>
                      <a:lnTo>
                        <a:pt x="50" y="108"/>
                      </a:lnTo>
                      <a:lnTo>
                        <a:pt x="68" y="110"/>
                      </a:lnTo>
                      <a:lnTo>
                        <a:pt x="86" y="110"/>
                      </a:lnTo>
                      <a:lnTo>
                        <a:pt x="106" y="1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18" name="Freeform 238"/>
                <p:cNvSpPr>
                  <a:spLocks noEditPoints="1"/>
                </p:cNvSpPr>
                <p:nvPr/>
              </p:nvSpPr>
              <p:spPr bwMode="auto">
                <a:xfrm>
                  <a:off x="4504" y="250"/>
                  <a:ext cx="100" cy="180"/>
                </a:xfrm>
                <a:custGeom>
                  <a:avLst/>
                  <a:gdLst>
                    <a:gd name="T0" fmla="*/ 78 w 100"/>
                    <a:gd name="T1" fmla="*/ 134 h 180"/>
                    <a:gd name="T2" fmla="*/ 78 w 100"/>
                    <a:gd name="T3" fmla="*/ 72 h 180"/>
                    <a:gd name="T4" fmla="*/ 68 w 100"/>
                    <a:gd name="T5" fmla="*/ 70 h 180"/>
                    <a:gd name="T6" fmla="*/ 62 w 100"/>
                    <a:gd name="T7" fmla="*/ 70 h 180"/>
                    <a:gd name="T8" fmla="*/ 56 w 100"/>
                    <a:gd name="T9" fmla="*/ 68 h 180"/>
                    <a:gd name="T10" fmla="*/ 42 w 100"/>
                    <a:gd name="T11" fmla="*/ 72 h 180"/>
                    <a:gd name="T12" fmla="*/ 32 w 100"/>
                    <a:gd name="T13" fmla="*/ 80 h 180"/>
                    <a:gd name="T14" fmla="*/ 26 w 100"/>
                    <a:gd name="T15" fmla="*/ 96 h 180"/>
                    <a:gd name="T16" fmla="*/ 24 w 100"/>
                    <a:gd name="T17" fmla="*/ 118 h 180"/>
                    <a:gd name="T18" fmla="*/ 24 w 100"/>
                    <a:gd name="T19" fmla="*/ 130 h 180"/>
                    <a:gd name="T20" fmla="*/ 26 w 100"/>
                    <a:gd name="T21" fmla="*/ 140 h 180"/>
                    <a:gd name="T22" fmla="*/ 30 w 100"/>
                    <a:gd name="T23" fmla="*/ 148 h 180"/>
                    <a:gd name="T24" fmla="*/ 34 w 100"/>
                    <a:gd name="T25" fmla="*/ 156 h 180"/>
                    <a:gd name="T26" fmla="*/ 40 w 100"/>
                    <a:gd name="T27" fmla="*/ 158 h 180"/>
                    <a:gd name="T28" fmla="*/ 46 w 100"/>
                    <a:gd name="T29" fmla="*/ 160 h 180"/>
                    <a:gd name="T30" fmla="*/ 54 w 100"/>
                    <a:gd name="T31" fmla="*/ 158 h 180"/>
                    <a:gd name="T32" fmla="*/ 62 w 100"/>
                    <a:gd name="T33" fmla="*/ 154 h 180"/>
                    <a:gd name="T34" fmla="*/ 70 w 100"/>
                    <a:gd name="T35" fmla="*/ 146 h 180"/>
                    <a:gd name="T36" fmla="*/ 78 w 100"/>
                    <a:gd name="T37" fmla="*/ 134 h 180"/>
                    <a:gd name="T38" fmla="*/ 78 w 100"/>
                    <a:gd name="T39" fmla="*/ 154 h 180"/>
                    <a:gd name="T40" fmla="*/ 72 w 100"/>
                    <a:gd name="T41" fmla="*/ 164 h 180"/>
                    <a:gd name="T42" fmla="*/ 66 w 100"/>
                    <a:gd name="T43" fmla="*/ 172 h 180"/>
                    <a:gd name="T44" fmla="*/ 58 w 100"/>
                    <a:gd name="T45" fmla="*/ 176 h 180"/>
                    <a:gd name="T46" fmla="*/ 50 w 100"/>
                    <a:gd name="T47" fmla="*/ 178 h 180"/>
                    <a:gd name="T48" fmla="*/ 42 w 100"/>
                    <a:gd name="T49" fmla="*/ 180 h 180"/>
                    <a:gd name="T50" fmla="*/ 32 w 100"/>
                    <a:gd name="T51" fmla="*/ 178 h 180"/>
                    <a:gd name="T52" fmla="*/ 24 w 100"/>
                    <a:gd name="T53" fmla="*/ 176 h 180"/>
                    <a:gd name="T54" fmla="*/ 18 w 100"/>
                    <a:gd name="T55" fmla="*/ 170 h 180"/>
                    <a:gd name="T56" fmla="*/ 12 w 100"/>
                    <a:gd name="T57" fmla="*/ 164 h 180"/>
                    <a:gd name="T58" fmla="*/ 2 w 100"/>
                    <a:gd name="T59" fmla="*/ 144 h 180"/>
                    <a:gd name="T60" fmla="*/ 0 w 100"/>
                    <a:gd name="T61" fmla="*/ 120 h 180"/>
                    <a:gd name="T62" fmla="*/ 4 w 100"/>
                    <a:gd name="T63" fmla="*/ 90 h 180"/>
                    <a:gd name="T64" fmla="*/ 14 w 100"/>
                    <a:gd name="T65" fmla="*/ 70 h 180"/>
                    <a:gd name="T66" fmla="*/ 32 w 100"/>
                    <a:gd name="T67" fmla="*/ 56 h 180"/>
                    <a:gd name="T68" fmla="*/ 56 w 100"/>
                    <a:gd name="T69" fmla="*/ 52 h 180"/>
                    <a:gd name="T70" fmla="*/ 68 w 100"/>
                    <a:gd name="T71" fmla="*/ 52 h 180"/>
                    <a:gd name="T72" fmla="*/ 78 w 100"/>
                    <a:gd name="T73" fmla="*/ 54 h 180"/>
                    <a:gd name="T74" fmla="*/ 78 w 100"/>
                    <a:gd name="T75" fmla="*/ 0 h 180"/>
                    <a:gd name="T76" fmla="*/ 100 w 100"/>
                    <a:gd name="T77" fmla="*/ 0 h 180"/>
                    <a:gd name="T78" fmla="*/ 100 w 100"/>
                    <a:gd name="T79" fmla="*/ 176 h 180"/>
                    <a:gd name="T80" fmla="*/ 78 w 100"/>
                    <a:gd name="T81" fmla="*/ 176 h 180"/>
                    <a:gd name="T82" fmla="*/ 78 w 100"/>
                    <a:gd name="T83" fmla="*/ 154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0" h="180">
                      <a:moveTo>
                        <a:pt x="78" y="134"/>
                      </a:moveTo>
                      <a:lnTo>
                        <a:pt x="78" y="72"/>
                      </a:lnTo>
                      <a:lnTo>
                        <a:pt x="68" y="70"/>
                      </a:lnTo>
                      <a:lnTo>
                        <a:pt x="62" y="70"/>
                      </a:lnTo>
                      <a:lnTo>
                        <a:pt x="56" y="68"/>
                      </a:lnTo>
                      <a:lnTo>
                        <a:pt x="42" y="72"/>
                      </a:lnTo>
                      <a:lnTo>
                        <a:pt x="32" y="80"/>
                      </a:lnTo>
                      <a:lnTo>
                        <a:pt x="26" y="96"/>
                      </a:lnTo>
                      <a:lnTo>
                        <a:pt x="24" y="118"/>
                      </a:lnTo>
                      <a:lnTo>
                        <a:pt x="24" y="130"/>
                      </a:lnTo>
                      <a:lnTo>
                        <a:pt x="26" y="140"/>
                      </a:lnTo>
                      <a:lnTo>
                        <a:pt x="30" y="148"/>
                      </a:lnTo>
                      <a:lnTo>
                        <a:pt x="34" y="156"/>
                      </a:lnTo>
                      <a:lnTo>
                        <a:pt x="40" y="158"/>
                      </a:lnTo>
                      <a:lnTo>
                        <a:pt x="46" y="160"/>
                      </a:lnTo>
                      <a:lnTo>
                        <a:pt x="54" y="158"/>
                      </a:lnTo>
                      <a:lnTo>
                        <a:pt x="62" y="154"/>
                      </a:lnTo>
                      <a:lnTo>
                        <a:pt x="70" y="146"/>
                      </a:lnTo>
                      <a:lnTo>
                        <a:pt x="78" y="134"/>
                      </a:lnTo>
                      <a:close/>
                      <a:moveTo>
                        <a:pt x="78" y="154"/>
                      </a:moveTo>
                      <a:lnTo>
                        <a:pt x="72" y="164"/>
                      </a:lnTo>
                      <a:lnTo>
                        <a:pt x="66" y="172"/>
                      </a:lnTo>
                      <a:lnTo>
                        <a:pt x="58" y="176"/>
                      </a:lnTo>
                      <a:lnTo>
                        <a:pt x="50" y="178"/>
                      </a:lnTo>
                      <a:lnTo>
                        <a:pt x="42" y="180"/>
                      </a:lnTo>
                      <a:lnTo>
                        <a:pt x="32" y="178"/>
                      </a:lnTo>
                      <a:lnTo>
                        <a:pt x="24" y="176"/>
                      </a:lnTo>
                      <a:lnTo>
                        <a:pt x="18" y="170"/>
                      </a:lnTo>
                      <a:lnTo>
                        <a:pt x="12" y="164"/>
                      </a:lnTo>
                      <a:lnTo>
                        <a:pt x="2" y="144"/>
                      </a:lnTo>
                      <a:lnTo>
                        <a:pt x="0" y="120"/>
                      </a:lnTo>
                      <a:lnTo>
                        <a:pt x="4" y="90"/>
                      </a:lnTo>
                      <a:lnTo>
                        <a:pt x="14" y="70"/>
                      </a:lnTo>
                      <a:lnTo>
                        <a:pt x="32" y="56"/>
                      </a:lnTo>
                      <a:lnTo>
                        <a:pt x="56" y="52"/>
                      </a:lnTo>
                      <a:lnTo>
                        <a:pt x="68" y="52"/>
                      </a:lnTo>
                      <a:lnTo>
                        <a:pt x="78" y="54"/>
                      </a:lnTo>
                      <a:lnTo>
                        <a:pt x="78" y="0"/>
                      </a:lnTo>
                      <a:lnTo>
                        <a:pt x="100" y="0"/>
                      </a:lnTo>
                      <a:lnTo>
                        <a:pt x="100" y="176"/>
                      </a:lnTo>
                      <a:lnTo>
                        <a:pt x="78" y="176"/>
                      </a:lnTo>
                      <a:lnTo>
                        <a:pt x="78" y="1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19" name="Freeform 239"/>
                <p:cNvSpPr>
                  <a:spLocks noEditPoints="1"/>
                </p:cNvSpPr>
                <p:nvPr/>
              </p:nvSpPr>
              <p:spPr bwMode="auto">
                <a:xfrm>
                  <a:off x="4636" y="260"/>
                  <a:ext cx="24" cy="166"/>
                </a:xfrm>
                <a:custGeom>
                  <a:avLst/>
                  <a:gdLst>
                    <a:gd name="T0" fmla="*/ 0 w 24"/>
                    <a:gd name="T1" fmla="*/ 166 h 166"/>
                    <a:gd name="T2" fmla="*/ 0 w 24"/>
                    <a:gd name="T3" fmla="*/ 44 h 166"/>
                    <a:gd name="T4" fmla="*/ 24 w 24"/>
                    <a:gd name="T5" fmla="*/ 44 h 166"/>
                    <a:gd name="T6" fmla="*/ 24 w 24"/>
                    <a:gd name="T7" fmla="*/ 166 h 166"/>
                    <a:gd name="T8" fmla="*/ 0 w 24"/>
                    <a:gd name="T9" fmla="*/ 166 h 166"/>
                    <a:gd name="T10" fmla="*/ 0 w 24"/>
                    <a:gd name="T11" fmla="*/ 22 h 166"/>
                    <a:gd name="T12" fmla="*/ 0 w 24"/>
                    <a:gd name="T13" fmla="*/ 0 h 166"/>
                    <a:gd name="T14" fmla="*/ 24 w 24"/>
                    <a:gd name="T15" fmla="*/ 0 h 166"/>
                    <a:gd name="T16" fmla="*/ 24 w 24"/>
                    <a:gd name="T17" fmla="*/ 22 h 166"/>
                    <a:gd name="T18" fmla="*/ 0 w 24"/>
                    <a:gd name="T19" fmla="*/ 22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66">
                      <a:moveTo>
                        <a:pt x="0" y="166"/>
                      </a:moveTo>
                      <a:lnTo>
                        <a:pt x="0" y="44"/>
                      </a:lnTo>
                      <a:lnTo>
                        <a:pt x="24" y="44"/>
                      </a:lnTo>
                      <a:lnTo>
                        <a:pt x="24" y="166"/>
                      </a:lnTo>
                      <a:lnTo>
                        <a:pt x="0" y="166"/>
                      </a:lnTo>
                      <a:close/>
                      <a:moveTo>
                        <a:pt x="0" y="22"/>
                      </a:moveTo>
                      <a:lnTo>
                        <a:pt x="0" y="0"/>
                      </a:lnTo>
                      <a:lnTo>
                        <a:pt x="24" y="0"/>
                      </a:lnTo>
                      <a:lnTo>
                        <a:pt x="24" y="22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20" name="Freeform 240"/>
                <p:cNvSpPr>
                  <a:spLocks/>
                </p:cNvSpPr>
                <p:nvPr/>
              </p:nvSpPr>
              <p:spPr bwMode="auto">
                <a:xfrm>
                  <a:off x="4682" y="302"/>
                  <a:ext cx="94" cy="128"/>
                </a:xfrm>
                <a:custGeom>
                  <a:avLst/>
                  <a:gdLst>
                    <a:gd name="T0" fmla="*/ 94 w 94"/>
                    <a:gd name="T1" fmla="*/ 122 h 128"/>
                    <a:gd name="T2" fmla="*/ 74 w 94"/>
                    <a:gd name="T3" fmla="*/ 126 h 128"/>
                    <a:gd name="T4" fmla="*/ 56 w 94"/>
                    <a:gd name="T5" fmla="*/ 128 h 128"/>
                    <a:gd name="T6" fmla="*/ 34 w 94"/>
                    <a:gd name="T7" fmla="*/ 124 h 128"/>
                    <a:gd name="T8" fmla="*/ 16 w 94"/>
                    <a:gd name="T9" fmla="*/ 110 h 128"/>
                    <a:gd name="T10" fmla="*/ 4 w 94"/>
                    <a:gd name="T11" fmla="*/ 90 h 128"/>
                    <a:gd name="T12" fmla="*/ 0 w 94"/>
                    <a:gd name="T13" fmla="*/ 64 h 128"/>
                    <a:gd name="T14" fmla="*/ 4 w 94"/>
                    <a:gd name="T15" fmla="*/ 38 h 128"/>
                    <a:gd name="T16" fmla="*/ 16 w 94"/>
                    <a:gd name="T17" fmla="*/ 18 h 128"/>
                    <a:gd name="T18" fmla="*/ 34 w 94"/>
                    <a:gd name="T19" fmla="*/ 4 h 128"/>
                    <a:gd name="T20" fmla="*/ 60 w 94"/>
                    <a:gd name="T21" fmla="*/ 0 h 128"/>
                    <a:gd name="T22" fmla="*/ 76 w 94"/>
                    <a:gd name="T23" fmla="*/ 2 h 128"/>
                    <a:gd name="T24" fmla="*/ 94 w 94"/>
                    <a:gd name="T25" fmla="*/ 4 h 128"/>
                    <a:gd name="T26" fmla="*/ 94 w 94"/>
                    <a:gd name="T27" fmla="*/ 22 h 128"/>
                    <a:gd name="T28" fmla="*/ 82 w 94"/>
                    <a:gd name="T29" fmla="*/ 20 h 128"/>
                    <a:gd name="T30" fmla="*/ 72 w 94"/>
                    <a:gd name="T31" fmla="*/ 18 h 128"/>
                    <a:gd name="T32" fmla="*/ 64 w 94"/>
                    <a:gd name="T33" fmla="*/ 18 h 128"/>
                    <a:gd name="T34" fmla="*/ 46 w 94"/>
                    <a:gd name="T35" fmla="*/ 20 h 128"/>
                    <a:gd name="T36" fmla="*/ 34 w 94"/>
                    <a:gd name="T37" fmla="*/ 28 h 128"/>
                    <a:gd name="T38" fmla="*/ 28 w 94"/>
                    <a:gd name="T39" fmla="*/ 44 h 128"/>
                    <a:gd name="T40" fmla="*/ 26 w 94"/>
                    <a:gd name="T41" fmla="*/ 64 h 128"/>
                    <a:gd name="T42" fmla="*/ 28 w 94"/>
                    <a:gd name="T43" fmla="*/ 84 h 128"/>
                    <a:gd name="T44" fmla="*/ 34 w 94"/>
                    <a:gd name="T45" fmla="*/ 98 h 128"/>
                    <a:gd name="T46" fmla="*/ 40 w 94"/>
                    <a:gd name="T47" fmla="*/ 104 h 128"/>
                    <a:gd name="T48" fmla="*/ 46 w 94"/>
                    <a:gd name="T49" fmla="*/ 106 h 128"/>
                    <a:gd name="T50" fmla="*/ 54 w 94"/>
                    <a:gd name="T51" fmla="*/ 110 h 128"/>
                    <a:gd name="T52" fmla="*/ 62 w 94"/>
                    <a:gd name="T53" fmla="*/ 110 h 128"/>
                    <a:gd name="T54" fmla="*/ 72 w 94"/>
                    <a:gd name="T55" fmla="*/ 110 h 128"/>
                    <a:gd name="T56" fmla="*/ 82 w 94"/>
                    <a:gd name="T57" fmla="*/ 106 h 128"/>
                    <a:gd name="T58" fmla="*/ 94 w 94"/>
                    <a:gd name="T59" fmla="*/ 102 h 128"/>
                    <a:gd name="T60" fmla="*/ 94 w 94"/>
                    <a:gd name="T61" fmla="*/ 12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94" h="128">
                      <a:moveTo>
                        <a:pt x="94" y="122"/>
                      </a:moveTo>
                      <a:lnTo>
                        <a:pt x="74" y="126"/>
                      </a:lnTo>
                      <a:lnTo>
                        <a:pt x="56" y="128"/>
                      </a:lnTo>
                      <a:lnTo>
                        <a:pt x="34" y="124"/>
                      </a:lnTo>
                      <a:lnTo>
                        <a:pt x="16" y="110"/>
                      </a:lnTo>
                      <a:lnTo>
                        <a:pt x="4" y="90"/>
                      </a:lnTo>
                      <a:lnTo>
                        <a:pt x="0" y="64"/>
                      </a:lnTo>
                      <a:lnTo>
                        <a:pt x="4" y="38"/>
                      </a:lnTo>
                      <a:lnTo>
                        <a:pt x="16" y="18"/>
                      </a:lnTo>
                      <a:lnTo>
                        <a:pt x="34" y="4"/>
                      </a:lnTo>
                      <a:lnTo>
                        <a:pt x="60" y="0"/>
                      </a:lnTo>
                      <a:lnTo>
                        <a:pt x="76" y="2"/>
                      </a:lnTo>
                      <a:lnTo>
                        <a:pt x="94" y="4"/>
                      </a:lnTo>
                      <a:lnTo>
                        <a:pt x="94" y="22"/>
                      </a:lnTo>
                      <a:lnTo>
                        <a:pt x="82" y="20"/>
                      </a:lnTo>
                      <a:lnTo>
                        <a:pt x="72" y="18"/>
                      </a:lnTo>
                      <a:lnTo>
                        <a:pt x="64" y="18"/>
                      </a:lnTo>
                      <a:lnTo>
                        <a:pt x="46" y="20"/>
                      </a:lnTo>
                      <a:lnTo>
                        <a:pt x="34" y="28"/>
                      </a:lnTo>
                      <a:lnTo>
                        <a:pt x="28" y="44"/>
                      </a:lnTo>
                      <a:lnTo>
                        <a:pt x="26" y="64"/>
                      </a:lnTo>
                      <a:lnTo>
                        <a:pt x="28" y="84"/>
                      </a:lnTo>
                      <a:lnTo>
                        <a:pt x="34" y="98"/>
                      </a:lnTo>
                      <a:lnTo>
                        <a:pt x="40" y="104"/>
                      </a:lnTo>
                      <a:lnTo>
                        <a:pt x="46" y="106"/>
                      </a:lnTo>
                      <a:lnTo>
                        <a:pt x="54" y="110"/>
                      </a:lnTo>
                      <a:lnTo>
                        <a:pt x="62" y="110"/>
                      </a:lnTo>
                      <a:lnTo>
                        <a:pt x="72" y="110"/>
                      </a:lnTo>
                      <a:lnTo>
                        <a:pt x="82" y="106"/>
                      </a:lnTo>
                      <a:lnTo>
                        <a:pt x="94" y="102"/>
                      </a:lnTo>
                      <a:lnTo>
                        <a:pt x="94" y="1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21" name="Freeform 241"/>
                <p:cNvSpPr>
                  <a:spLocks/>
                </p:cNvSpPr>
                <p:nvPr/>
              </p:nvSpPr>
              <p:spPr bwMode="auto">
                <a:xfrm>
                  <a:off x="4790" y="280"/>
                  <a:ext cx="60" cy="150"/>
                </a:xfrm>
                <a:custGeom>
                  <a:avLst/>
                  <a:gdLst>
                    <a:gd name="T0" fmla="*/ 58 w 60"/>
                    <a:gd name="T1" fmla="*/ 148 h 150"/>
                    <a:gd name="T2" fmla="*/ 50 w 60"/>
                    <a:gd name="T3" fmla="*/ 148 h 150"/>
                    <a:gd name="T4" fmla="*/ 44 w 60"/>
                    <a:gd name="T5" fmla="*/ 150 h 150"/>
                    <a:gd name="T6" fmla="*/ 28 w 60"/>
                    <a:gd name="T7" fmla="*/ 146 h 150"/>
                    <a:gd name="T8" fmla="*/ 18 w 60"/>
                    <a:gd name="T9" fmla="*/ 134 h 150"/>
                    <a:gd name="T10" fmla="*/ 14 w 60"/>
                    <a:gd name="T11" fmla="*/ 114 h 150"/>
                    <a:gd name="T12" fmla="*/ 14 w 60"/>
                    <a:gd name="T13" fmla="*/ 42 h 150"/>
                    <a:gd name="T14" fmla="*/ 0 w 60"/>
                    <a:gd name="T15" fmla="*/ 42 h 150"/>
                    <a:gd name="T16" fmla="*/ 0 w 60"/>
                    <a:gd name="T17" fmla="*/ 24 h 150"/>
                    <a:gd name="T18" fmla="*/ 14 w 60"/>
                    <a:gd name="T19" fmla="*/ 24 h 150"/>
                    <a:gd name="T20" fmla="*/ 14 w 60"/>
                    <a:gd name="T21" fmla="*/ 2 h 150"/>
                    <a:gd name="T22" fmla="*/ 36 w 60"/>
                    <a:gd name="T23" fmla="*/ 0 h 150"/>
                    <a:gd name="T24" fmla="*/ 36 w 60"/>
                    <a:gd name="T25" fmla="*/ 24 h 150"/>
                    <a:gd name="T26" fmla="*/ 60 w 60"/>
                    <a:gd name="T27" fmla="*/ 24 h 150"/>
                    <a:gd name="T28" fmla="*/ 60 w 60"/>
                    <a:gd name="T29" fmla="*/ 42 h 150"/>
                    <a:gd name="T30" fmla="*/ 36 w 60"/>
                    <a:gd name="T31" fmla="*/ 42 h 150"/>
                    <a:gd name="T32" fmla="*/ 36 w 60"/>
                    <a:gd name="T33" fmla="*/ 110 h 150"/>
                    <a:gd name="T34" fmla="*/ 38 w 60"/>
                    <a:gd name="T35" fmla="*/ 118 h 150"/>
                    <a:gd name="T36" fmla="*/ 38 w 60"/>
                    <a:gd name="T37" fmla="*/ 124 h 150"/>
                    <a:gd name="T38" fmla="*/ 40 w 60"/>
                    <a:gd name="T39" fmla="*/ 128 h 150"/>
                    <a:gd name="T40" fmla="*/ 42 w 60"/>
                    <a:gd name="T41" fmla="*/ 130 h 150"/>
                    <a:gd name="T42" fmla="*/ 46 w 60"/>
                    <a:gd name="T43" fmla="*/ 132 h 150"/>
                    <a:gd name="T44" fmla="*/ 50 w 60"/>
                    <a:gd name="T45" fmla="*/ 134 h 150"/>
                    <a:gd name="T46" fmla="*/ 54 w 60"/>
                    <a:gd name="T47" fmla="*/ 132 h 150"/>
                    <a:gd name="T48" fmla="*/ 58 w 60"/>
                    <a:gd name="T49" fmla="*/ 132 h 150"/>
                    <a:gd name="T50" fmla="*/ 58 w 60"/>
                    <a:gd name="T51" fmla="*/ 148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0" h="150">
                      <a:moveTo>
                        <a:pt x="58" y="148"/>
                      </a:moveTo>
                      <a:lnTo>
                        <a:pt x="50" y="148"/>
                      </a:lnTo>
                      <a:lnTo>
                        <a:pt x="44" y="150"/>
                      </a:lnTo>
                      <a:lnTo>
                        <a:pt x="28" y="146"/>
                      </a:lnTo>
                      <a:lnTo>
                        <a:pt x="18" y="134"/>
                      </a:lnTo>
                      <a:lnTo>
                        <a:pt x="14" y="114"/>
                      </a:lnTo>
                      <a:lnTo>
                        <a:pt x="14" y="42"/>
                      </a:lnTo>
                      <a:lnTo>
                        <a:pt x="0" y="42"/>
                      </a:lnTo>
                      <a:lnTo>
                        <a:pt x="0" y="24"/>
                      </a:lnTo>
                      <a:lnTo>
                        <a:pt x="14" y="24"/>
                      </a:lnTo>
                      <a:lnTo>
                        <a:pt x="14" y="2"/>
                      </a:lnTo>
                      <a:lnTo>
                        <a:pt x="36" y="0"/>
                      </a:lnTo>
                      <a:lnTo>
                        <a:pt x="36" y="24"/>
                      </a:lnTo>
                      <a:lnTo>
                        <a:pt x="60" y="24"/>
                      </a:lnTo>
                      <a:lnTo>
                        <a:pt x="60" y="42"/>
                      </a:lnTo>
                      <a:lnTo>
                        <a:pt x="36" y="42"/>
                      </a:lnTo>
                      <a:lnTo>
                        <a:pt x="36" y="110"/>
                      </a:lnTo>
                      <a:lnTo>
                        <a:pt x="38" y="118"/>
                      </a:lnTo>
                      <a:lnTo>
                        <a:pt x="38" y="124"/>
                      </a:lnTo>
                      <a:lnTo>
                        <a:pt x="40" y="128"/>
                      </a:lnTo>
                      <a:lnTo>
                        <a:pt x="42" y="130"/>
                      </a:lnTo>
                      <a:lnTo>
                        <a:pt x="46" y="132"/>
                      </a:lnTo>
                      <a:lnTo>
                        <a:pt x="50" y="134"/>
                      </a:lnTo>
                      <a:lnTo>
                        <a:pt x="54" y="132"/>
                      </a:lnTo>
                      <a:lnTo>
                        <a:pt x="58" y="132"/>
                      </a:lnTo>
                      <a:lnTo>
                        <a:pt x="58" y="1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22" name="Freeform 242"/>
                <p:cNvSpPr>
                  <a:spLocks noEditPoints="1"/>
                </p:cNvSpPr>
                <p:nvPr/>
              </p:nvSpPr>
              <p:spPr bwMode="auto">
                <a:xfrm>
                  <a:off x="4866" y="260"/>
                  <a:ext cx="22" cy="166"/>
                </a:xfrm>
                <a:custGeom>
                  <a:avLst/>
                  <a:gdLst>
                    <a:gd name="T0" fmla="*/ 0 w 22"/>
                    <a:gd name="T1" fmla="*/ 166 h 166"/>
                    <a:gd name="T2" fmla="*/ 0 w 22"/>
                    <a:gd name="T3" fmla="*/ 44 h 166"/>
                    <a:gd name="T4" fmla="*/ 22 w 22"/>
                    <a:gd name="T5" fmla="*/ 44 h 166"/>
                    <a:gd name="T6" fmla="*/ 22 w 22"/>
                    <a:gd name="T7" fmla="*/ 166 h 166"/>
                    <a:gd name="T8" fmla="*/ 0 w 22"/>
                    <a:gd name="T9" fmla="*/ 166 h 166"/>
                    <a:gd name="T10" fmla="*/ 0 w 22"/>
                    <a:gd name="T11" fmla="*/ 22 h 166"/>
                    <a:gd name="T12" fmla="*/ 0 w 22"/>
                    <a:gd name="T13" fmla="*/ 0 h 166"/>
                    <a:gd name="T14" fmla="*/ 22 w 22"/>
                    <a:gd name="T15" fmla="*/ 0 h 166"/>
                    <a:gd name="T16" fmla="*/ 22 w 22"/>
                    <a:gd name="T17" fmla="*/ 22 h 166"/>
                    <a:gd name="T18" fmla="*/ 0 w 22"/>
                    <a:gd name="T19" fmla="*/ 22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166">
                      <a:moveTo>
                        <a:pt x="0" y="166"/>
                      </a:moveTo>
                      <a:lnTo>
                        <a:pt x="0" y="44"/>
                      </a:lnTo>
                      <a:lnTo>
                        <a:pt x="22" y="44"/>
                      </a:lnTo>
                      <a:lnTo>
                        <a:pt x="22" y="166"/>
                      </a:lnTo>
                      <a:lnTo>
                        <a:pt x="0" y="166"/>
                      </a:lnTo>
                      <a:close/>
                      <a:moveTo>
                        <a:pt x="0" y="22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2" y="22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23" name="Freeform 243"/>
                <p:cNvSpPr>
                  <a:spLocks noEditPoints="1"/>
                </p:cNvSpPr>
                <p:nvPr/>
              </p:nvSpPr>
              <p:spPr bwMode="auto">
                <a:xfrm>
                  <a:off x="4912" y="302"/>
                  <a:ext cx="110" cy="128"/>
                </a:xfrm>
                <a:custGeom>
                  <a:avLst/>
                  <a:gdLst>
                    <a:gd name="T0" fmla="*/ 54 w 110"/>
                    <a:gd name="T1" fmla="*/ 0 h 128"/>
                    <a:gd name="T2" fmla="*/ 78 w 110"/>
                    <a:gd name="T3" fmla="*/ 4 h 128"/>
                    <a:gd name="T4" fmla="*/ 94 w 110"/>
                    <a:gd name="T5" fmla="*/ 18 h 128"/>
                    <a:gd name="T6" fmla="*/ 106 w 110"/>
                    <a:gd name="T7" fmla="*/ 38 h 128"/>
                    <a:gd name="T8" fmla="*/ 110 w 110"/>
                    <a:gd name="T9" fmla="*/ 64 h 128"/>
                    <a:gd name="T10" fmla="*/ 106 w 110"/>
                    <a:gd name="T11" fmla="*/ 90 h 128"/>
                    <a:gd name="T12" fmla="*/ 94 w 110"/>
                    <a:gd name="T13" fmla="*/ 110 h 128"/>
                    <a:gd name="T14" fmla="*/ 78 w 110"/>
                    <a:gd name="T15" fmla="*/ 124 h 128"/>
                    <a:gd name="T16" fmla="*/ 54 w 110"/>
                    <a:gd name="T17" fmla="*/ 128 h 128"/>
                    <a:gd name="T18" fmla="*/ 34 w 110"/>
                    <a:gd name="T19" fmla="*/ 124 h 128"/>
                    <a:gd name="T20" fmla="*/ 18 w 110"/>
                    <a:gd name="T21" fmla="*/ 114 h 128"/>
                    <a:gd name="T22" fmla="*/ 8 w 110"/>
                    <a:gd name="T23" fmla="*/ 100 h 128"/>
                    <a:gd name="T24" fmla="*/ 2 w 110"/>
                    <a:gd name="T25" fmla="*/ 84 h 128"/>
                    <a:gd name="T26" fmla="*/ 0 w 110"/>
                    <a:gd name="T27" fmla="*/ 64 h 128"/>
                    <a:gd name="T28" fmla="*/ 4 w 110"/>
                    <a:gd name="T29" fmla="*/ 38 h 128"/>
                    <a:gd name="T30" fmla="*/ 16 w 110"/>
                    <a:gd name="T31" fmla="*/ 18 h 128"/>
                    <a:gd name="T32" fmla="*/ 32 w 110"/>
                    <a:gd name="T33" fmla="*/ 4 h 128"/>
                    <a:gd name="T34" fmla="*/ 54 w 110"/>
                    <a:gd name="T35" fmla="*/ 0 h 128"/>
                    <a:gd name="T36" fmla="*/ 54 w 110"/>
                    <a:gd name="T37" fmla="*/ 16 h 128"/>
                    <a:gd name="T38" fmla="*/ 42 w 110"/>
                    <a:gd name="T39" fmla="*/ 20 h 128"/>
                    <a:gd name="T40" fmla="*/ 32 w 110"/>
                    <a:gd name="T41" fmla="*/ 28 h 128"/>
                    <a:gd name="T42" fmla="*/ 26 w 110"/>
                    <a:gd name="T43" fmla="*/ 44 h 128"/>
                    <a:gd name="T44" fmla="*/ 24 w 110"/>
                    <a:gd name="T45" fmla="*/ 64 h 128"/>
                    <a:gd name="T46" fmla="*/ 26 w 110"/>
                    <a:gd name="T47" fmla="*/ 84 h 128"/>
                    <a:gd name="T48" fmla="*/ 32 w 110"/>
                    <a:gd name="T49" fmla="*/ 100 h 128"/>
                    <a:gd name="T50" fmla="*/ 42 w 110"/>
                    <a:gd name="T51" fmla="*/ 108 h 128"/>
                    <a:gd name="T52" fmla="*/ 54 w 110"/>
                    <a:gd name="T53" fmla="*/ 112 h 128"/>
                    <a:gd name="T54" fmla="*/ 68 w 110"/>
                    <a:gd name="T55" fmla="*/ 108 h 128"/>
                    <a:gd name="T56" fmla="*/ 78 w 110"/>
                    <a:gd name="T57" fmla="*/ 100 h 128"/>
                    <a:gd name="T58" fmla="*/ 84 w 110"/>
                    <a:gd name="T59" fmla="*/ 84 h 128"/>
                    <a:gd name="T60" fmla="*/ 86 w 110"/>
                    <a:gd name="T61" fmla="*/ 64 h 128"/>
                    <a:gd name="T62" fmla="*/ 84 w 110"/>
                    <a:gd name="T63" fmla="*/ 42 h 128"/>
                    <a:gd name="T64" fmla="*/ 78 w 110"/>
                    <a:gd name="T65" fmla="*/ 28 h 128"/>
                    <a:gd name="T66" fmla="*/ 68 w 110"/>
                    <a:gd name="T67" fmla="*/ 20 h 128"/>
                    <a:gd name="T68" fmla="*/ 54 w 110"/>
                    <a:gd name="T69" fmla="*/ 16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0" h="128">
                      <a:moveTo>
                        <a:pt x="54" y="0"/>
                      </a:moveTo>
                      <a:lnTo>
                        <a:pt x="78" y="4"/>
                      </a:lnTo>
                      <a:lnTo>
                        <a:pt x="94" y="18"/>
                      </a:lnTo>
                      <a:lnTo>
                        <a:pt x="106" y="38"/>
                      </a:lnTo>
                      <a:lnTo>
                        <a:pt x="110" y="64"/>
                      </a:lnTo>
                      <a:lnTo>
                        <a:pt x="106" y="90"/>
                      </a:lnTo>
                      <a:lnTo>
                        <a:pt x="94" y="110"/>
                      </a:lnTo>
                      <a:lnTo>
                        <a:pt x="78" y="124"/>
                      </a:lnTo>
                      <a:lnTo>
                        <a:pt x="54" y="128"/>
                      </a:lnTo>
                      <a:lnTo>
                        <a:pt x="34" y="124"/>
                      </a:lnTo>
                      <a:lnTo>
                        <a:pt x="18" y="114"/>
                      </a:lnTo>
                      <a:lnTo>
                        <a:pt x="8" y="100"/>
                      </a:lnTo>
                      <a:lnTo>
                        <a:pt x="2" y="84"/>
                      </a:lnTo>
                      <a:lnTo>
                        <a:pt x="0" y="64"/>
                      </a:lnTo>
                      <a:lnTo>
                        <a:pt x="4" y="38"/>
                      </a:lnTo>
                      <a:lnTo>
                        <a:pt x="16" y="18"/>
                      </a:lnTo>
                      <a:lnTo>
                        <a:pt x="32" y="4"/>
                      </a:lnTo>
                      <a:lnTo>
                        <a:pt x="54" y="0"/>
                      </a:lnTo>
                      <a:close/>
                      <a:moveTo>
                        <a:pt x="54" y="16"/>
                      </a:moveTo>
                      <a:lnTo>
                        <a:pt x="42" y="20"/>
                      </a:lnTo>
                      <a:lnTo>
                        <a:pt x="32" y="28"/>
                      </a:lnTo>
                      <a:lnTo>
                        <a:pt x="26" y="44"/>
                      </a:lnTo>
                      <a:lnTo>
                        <a:pt x="24" y="64"/>
                      </a:lnTo>
                      <a:lnTo>
                        <a:pt x="26" y="84"/>
                      </a:lnTo>
                      <a:lnTo>
                        <a:pt x="32" y="100"/>
                      </a:lnTo>
                      <a:lnTo>
                        <a:pt x="42" y="108"/>
                      </a:lnTo>
                      <a:lnTo>
                        <a:pt x="54" y="112"/>
                      </a:lnTo>
                      <a:lnTo>
                        <a:pt x="68" y="108"/>
                      </a:lnTo>
                      <a:lnTo>
                        <a:pt x="78" y="100"/>
                      </a:lnTo>
                      <a:lnTo>
                        <a:pt x="84" y="84"/>
                      </a:lnTo>
                      <a:lnTo>
                        <a:pt x="86" y="64"/>
                      </a:lnTo>
                      <a:lnTo>
                        <a:pt x="84" y="42"/>
                      </a:lnTo>
                      <a:lnTo>
                        <a:pt x="78" y="28"/>
                      </a:lnTo>
                      <a:lnTo>
                        <a:pt x="68" y="20"/>
                      </a:lnTo>
                      <a:lnTo>
                        <a:pt x="54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24" name="Freeform 244"/>
                <p:cNvSpPr>
                  <a:spLocks/>
                </p:cNvSpPr>
                <p:nvPr/>
              </p:nvSpPr>
              <p:spPr bwMode="auto">
                <a:xfrm>
                  <a:off x="5048" y="302"/>
                  <a:ext cx="96" cy="124"/>
                </a:xfrm>
                <a:custGeom>
                  <a:avLst/>
                  <a:gdLst>
                    <a:gd name="T0" fmla="*/ 0 w 96"/>
                    <a:gd name="T1" fmla="*/ 124 h 124"/>
                    <a:gd name="T2" fmla="*/ 0 w 96"/>
                    <a:gd name="T3" fmla="*/ 2 h 124"/>
                    <a:gd name="T4" fmla="*/ 22 w 96"/>
                    <a:gd name="T5" fmla="*/ 2 h 124"/>
                    <a:gd name="T6" fmla="*/ 22 w 96"/>
                    <a:gd name="T7" fmla="*/ 26 h 124"/>
                    <a:gd name="T8" fmla="*/ 32 w 96"/>
                    <a:gd name="T9" fmla="*/ 16 h 124"/>
                    <a:gd name="T10" fmla="*/ 40 w 96"/>
                    <a:gd name="T11" fmla="*/ 8 h 124"/>
                    <a:gd name="T12" fmla="*/ 48 w 96"/>
                    <a:gd name="T13" fmla="*/ 4 h 124"/>
                    <a:gd name="T14" fmla="*/ 56 w 96"/>
                    <a:gd name="T15" fmla="*/ 2 h 124"/>
                    <a:gd name="T16" fmla="*/ 64 w 96"/>
                    <a:gd name="T17" fmla="*/ 0 h 124"/>
                    <a:gd name="T18" fmla="*/ 82 w 96"/>
                    <a:gd name="T19" fmla="*/ 4 h 124"/>
                    <a:gd name="T20" fmla="*/ 92 w 96"/>
                    <a:gd name="T21" fmla="*/ 16 h 124"/>
                    <a:gd name="T22" fmla="*/ 96 w 96"/>
                    <a:gd name="T23" fmla="*/ 38 h 124"/>
                    <a:gd name="T24" fmla="*/ 96 w 96"/>
                    <a:gd name="T25" fmla="*/ 124 h 124"/>
                    <a:gd name="T26" fmla="*/ 74 w 96"/>
                    <a:gd name="T27" fmla="*/ 124 h 124"/>
                    <a:gd name="T28" fmla="*/ 74 w 96"/>
                    <a:gd name="T29" fmla="*/ 44 h 124"/>
                    <a:gd name="T30" fmla="*/ 74 w 96"/>
                    <a:gd name="T31" fmla="*/ 36 h 124"/>
                    <a:gd name="T32" fmla="*/ 72 w 96"/>
                    <a:gd name="T33" fmla="*/ 28 h 124"/>
                    <a:gd name="T34" fmla="*/ 70 w 96"/>
                    <a:gd name="T35" fmla="*/ 24 h 124"/>
                    <a:gd name="T36" fmla="*/ 68 w 96"/>
                    <a:gd name="T37" fmla="*/ 22 h 124"/>
                    <a:gd name="T38" fmla="*/ 64 w 96"/>
                    <a:gd name="T39" fmla="*/ 20 h 124"/>
                    <a:gd name="T40" fmla="*/ 58 w 96"/>
                    <a:gd name="T41" fmla="*/ 20 h 124"/>
                    <a:gd name="T42" fmla="*/ 40 w 96"/>
                    <a:gd name="T43" fmla="*/ 26 h 124"/>
                    <a:gd name="T44" fmla="*/ 22 w 96"/>
                    <a:gd name="T45" fmla="*/ 46 h 124"/>
                    <a:gd name="T46" fmla="*/ 22 w 96"/>
                    <a:gd name="T47" fmla="*/ 124 h 124"/>
                    <a:gd name="T48" fmla="*/ 0 w 96"/>
                    <a:gd name="T49" fmla="*/ 124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96" h="124">
                      <a:moveTo>
                        <a:pt x="0" y="124"/>
                      </a:moveTo>
                      <a:lnTo>
                        <a:pt x="0" y="2"/>
                      </a:lnTo>
                      <a:lnTo>
                        <a:pt x="22" y="2"/>
                      </a:lnTo>
                      <a:lnTo>
                        <a:pt x="22" y="26"/>
                      </a:lnTo>
                      <a:lnTo>
                        <a:pt x="32" y="16"/>
                      </a:lnTo>
                      <a:lnTo>
                        <a:pt x="40" y="8"/>
                      </a:lnTo>
                      <a:lnTo>
                        <a:pt x="48" y="4"/>
                      </a:lnTo>
                      <a:lnTo>
                        <a:pt x="56" y="2"/>
                      </a:lnTo>
                      <a:lnTo>
                        <a:pt x="64" y="0"/>
                      </a:lnTo>
                      <a:lnTo>
                        <a:pt x="82" y="4"/>
                      </a:lnTo>
                      <a:lnTo>
                        <a:pt x="92" y="16"/>
                      </a:lnTo>
                      <a:lnTo>
                        <a:pt x="96" y="38"/>
                      </a:lnTo>
                      <a:lnTo>
                        <a:pt x="96" y="124"/>
                      </a:lnTo>
                      <a:lnTo>
                        <a:pt x="74" y="124"/>
                      </a:lnTo>
                      <a:lnTo>
                        <a:pt x="74" y="44"/>
                      </a:lnTo>
                      <a:lnTo>
                        <a:pt x="74" y="36"/>
                      </a:lnTo>
                      <a:lnTo>
                        <a:pt x="72" y="28"/>
                      </a:lnTo>
                      <a:lnTo>
                        <a:pt x="70" y="24"/>
                      </a:lnTo>
                      <a:lnTo>
                        <a:pt x="68" y="22"/>
                      </a:lnTo>
                      <a:lnTo>
                        <a:pt x="64" y="20"/>
                      </a:lnTo>
                      <a:lnTo>
                        <a:pt x="58" y="20"/>
                      </a:lnTo>
                      <a:lnTo>
                        <a:pt x="40" y="26"/>
                      </a:lnTo>
                      <a:lnTo>
                        <a:pt x="22" y="46"/>
                      </a:lnTo>
                      <a:lnTo>
                        <a:pt x="22" y="124"/>
                      </a:lnTo>
                      <a:lnTo>
                        <a:pt x="0" y="1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25" name="Freeform 245"/>
                <p:cNvSpPr>
                  <a:spLocks/>
                </p:cNvSpPr>
                <p:nvPr/>
              </p:nvSpPr>
              <p:spPr bwMode="auto">
                <a:xfrm>
                  <a:off x="5174" y="302"/>
                  <a:ext cx="88" cy="128"/>
                </a:xfrm>
                <a:custGeom>
                  <a:avLst/>
                  <a:gdLst>
                    <a:gd name="T0" fmla="*/ 0 w 88"/>
                    <a:gd name="T1" fmla="*/ 120 h 128"/>
                    <a:gd name="T2" fmla="*/ 0 w 88"/>
                    <a:gd name="T3" fmla="*/ 100 h 128"/>
                    <a:gd name="T4" fmla="*/ 20 w 88"/>
                    <a:gd name="T5" fmla="*/ 108 h 128"/>
                    <a:gd name="T6" fmla="*/ 40 w 88"/>
                    <a:gd name="T7" fmla="*/ 112 h 128"/>
                    <a:gd name="T8" fmla="*/ 50 w 88"/>
                    <a:gd name="T9" fmla="*/ 110 h 128"/>
                    <a:gd name="T10" fmla="*/ 56 w 88"/>
                    <a:gd name="T11" fmla="*/ 108 h 128"/>
                    <a:gd name="T12" fmla="*/ 62 w 88"/>
                    <a:gd name="T13" fmla="*/ 104 h 128"/>
                    <a:gd name="T14" fmla="*/ 64 w 88"/>
                    <a:gd name="T15" fmla="*/ 100 h 128"/>
                    <a:gd name="T16" fmla="*/ 66 w 88"/>
                    <a:gd name="T17" fmla="*/ 94 h 128"/>
                    <a:gd name="T18" fmla="*/ 64 w 88"/>
                    <a:gd name="T19" fmla="*/ 88 h 128"/>
                    <a:gd name="T20" fmla="*/ 62 w 88"/>
                    <a:gd name="T21" fmla="*/ 82 h 128"/>
                    <a:gd name="T22" fmla="*/ 56 w 88"/>
                    <a:gd name="T23" fmla="*/ 78 h 128"/>
                    <a:gd name="T24" fmla="*/ 48 w 88"/>
                    <a:gd name="T25" fmla="*/ 74 h 128"/>
                    <a:gd name="T26" fmla="*/ 28 w 88"/>
                    <a:gd name="T27" fmla="*/ 68 h 128"/>
                    <a:gd name="T28" fmla="*/ 12 w 88"/>
                    <a:gd name="T29" fmla="*/ 60 h 128"/>
                    <a:gd name="T30" fmla="*/ 2 w 88"/>
                    <a:gd name="T31" fmla="*/ 48 h 128"/>
                    <a:gd name="T32" fmla="*/ 0 w 88"/>
                    <a:gd name="T33" fmla="*/ 34 h 128"/>
                    <a:gd name="T34" fmla="*/ 2 w 88"/>
                    <a:gd name="T35" fmla="*/ 20 h 128"/>
                    <a:gd name="T36" fmla="*/ 12 w 88"/>
                    <a:gd name="T37" fmla="*/ 8 h 128"/>
                    <a:gd name="T38" fmla="*/ 26 w 88"/>
                    <a:gd name="T39" fmla="*/ 2 h 128"/>
                    <a:gd name="T40" fmla="*/ 46 w 88"/>
                    <a:gd name="T41" fmla="*/ 0 h 128"/>
                    <a:gd name="T42" fmla="*/ 62 w 88"/>
                    <a:gd name="T43" fmla="*/ 0 h 128"/>
                    <a:gd name="T44" fmla="*/ 78 w 88"/>
                    <a:gd name="T45" fmla="*/ 4 h 128"/>
                    <a:gd name="T46" fmla="*/ 78 w 88"/>
                    <a:gd name="T47" fmla="*/ 22 h 128"/>
                    <a:gd name="T48" fmla="*/ 62 w 88"/>
                    <a:gd name="T49" fmla="*/ 18 h 128"/>
                    <a:gd name="T50" fmla="*/ 44 w 88"/>
                    <a:gd name="T51" fmla="*/ 16 h 128"/>
                    <a:gd name="T52" fmla="*/ 36 w 88"/>
                    <a:gd name="T53" fmla="*/ 18 h 128"/>
                    <a:gd name="T54" fmla="*/ 30 w 88"/>
                    <a:gd name="T55" fmla="*/ 20 h 128"/>
                    <a:gd name="T56" fmla="*/ 26 w 88"/>
                    <a:gd name="T57" fmla="*/ 22 h 128"/>
                    <a:gd name="T58" fmla="*/ 22 w 88"/>
                    <a:gd name="T59" fmla="*/ 26 h 128"/>
                    <a:gd name="T60" fmla="*/ 22 w 88"/>
                    <a:gd name="T61" fmla="*/ 32 h 128"/>
                    <a:gd name="T62" fmla="*/ 22 w 88"/>
                    <a:gd name="T63" fmla="*/ 38 h 128"/>
                    <a:gd name="T64" fmla="*/ 26 w 88"/>
                    <a:gd name="T65" fmla="*/ 42 h 128"/>
                    <a:gd name="T66" fmla="*/ 30 w 88"/>
                    <a:gd name="T67" fmla="*/ 46 h 128"/>
                    <a:gd name="T68" fmla="*/ 38 w 88"/>
                    <a:gd name="T69" fmla="*/ 48 h 128"/>
                    <a:gd name="T70" fmla="*/ 56 w 88"/>
                    <a:gd name="T71" fmla="*/ 54 h 128"/>
                    <a:gd name="T72" fmla="*/ 74 w 88"/>
                    <a:gd name="T73" fmla="*/ 62 h 128"/>
                    <a:gd name="T74" fmla="*/ 84 w 88"/>
                    <a:gd name="T75" fmla="*/ 76 h 128"/>
                    <a:gd name="T76" fmla="*/ 88 w 88"/>
                    <a:gd name="T77" fmla="*/ 90 h 128"/>
                    <a:gd name="T78" fmla="*/ 88 w 88"/>
                    <a:gd name="T79" fmla="*/ 100 h 128"/>
                    <a:gd name="T80" fmla="*/ 84 w 88"/>
                    <a:gd name="T81" fmla="*/ 106 h 128"/>
                    <a:gd name="T82" fmla="*/ 80 w 88"/>
                    <a:gd name="T83" fmla="*/ 112 h 128"/>
                    <a:gd name="T84" fmla="*/ 76 w 88"/>
                    <a:gd name="T85" fmla="*/ 118 h 128"/>
                    <a:gd name="T86" fmla="*/ 60 w 88"/>
                    <a:gd name="T87" fmla="*/ 126 h 128"/>
                    <a:gd name="T88" fmla="*/ 40 w 88"/>
                    <a:gd name="T89" fmla="*/ 128 h 128"/>
                    <a:gd name="T90" fmla="*/ 20 w 88"/>
                    <a:gd name="T91" fmla="*/ 126 h 128"/>
                    <a:gd name="T92" fmla="*/ 0 w 88"/>
                    <a:gd name="T93" fmla="*/ 120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88" h="128">
                      <a:moveTo>
                        <a:pt x="0" y="120"/>
                      </a:moveTo>
                      <a:lnTo>
                        <a:pt x="0" y="100"/>
                      </a:lnTo>
                      <a:lnTo>
                        <a:pt x="20" y="108"/>
                      </a:lnTo>
                      <a:lnTo>
                        <a:pt x="40" y="112"/>
                      </a:lnTo>
                      <a:lnTo>
                        <a:pt x="50" y="110"/>
                      </a:lnTo>
                      <a:lnTo>
                        <a:pt x="56" y="108"/>
                      </a:lnTo>
                      <a:lnTo>
                        <a:pt x="62" y="104"/>
                      </a:lnTo>
                      <a:lnTo>
                        <a:pt x="64" y="100"/>
                      </a:lnTo>
                      <a:lnTo>
                        <a:pt x="66" y="94"/>
                      </a:lnTo>
                      <a:lnTo>
                        <a:pt x="64" y="88"/>
                      </a:lnTo>
                      <a:lnTo>
                        <a:pt x="62" y="82"/>
                      </a:lnTo>
                      <a:lnTo>
                        <a:pt x="56" y="78"/>
                      </a:lnTo>
                      <a:lnTo>
                        <a:pt x="48" y="74"/>
                      </a:lnTo>
                      <a:lnTo>
                        <a:pt x="28" y="68"/>
                      </a:lnTo>
                      <a:lnTo>
                        <a:pt x="12" y="60"/>
                      </a:lnTo>
                      <a:lnTo>
                        <a:pt x="2" y="48"/>
                      </a:lnTo>
                      <a:lnTo>
                        <a:pt x="0" y="34"/>
                      </a:lnTo>
                      <a:lnTo>
                        <a:pt x="2" y="20"/>
                      </a:lnTo>
                      <a:lnTo>
                        <a:pt x="12" y="8"/>
                      </a:lnTo>
                      <a:lnTo>
                        <a:pt x="26" y="2"/>
                      </a:lnTo>
                      <a:lnTo>
                        <a:pt x="46" y="0"/>
                      </a:lnTo>
                      <a:lnTo>
                        <a:pt x="62" y="0"/>
                      </a:lnTo>
                      <a:lnTo>
                        <a:pt x="78" y="4"/>
                      </a:lnTo>
                      <a:lnTo>
                        <a:pt x="78" y="22"/>
                      </a:lnTo>
                      <a:lnTo>
                        <a:pt x="62" y="18"/>
                      </a:lnTo>
                      <a:lnTo>
                        <a:pt x="44" y="16"/>
                      </a:lnTo>
                      <a:lnTo>
                        <a:pt x="36" y="18"/>
                      </a:lnTo>
                      <a:lnTo>
                        <a:pt x="30" y="20"/>
                      </a:lnTo>
                      <a:lnTo>
                        <a:pt x="26" y="22"/>
                      </a:lnTo>
                      <a:lnTo>
                        <a:pt x="22" y="26"/>
                      </a:lnTo>
                      <a:lnTo>
                        <a:pt x="22" y="32"/>
                      </a:lnTo>
                      <a:lnTo>
                        <a:pt x="22" y="38"/>
                      </a:lnTo>
                      <a:lnTo>
                        <a:pt x="26" y="42"/>
                      </a:lnTo>
                      <a:lnTo>
                        <a:pt x="30" y="46"/>
                      </a:lnTo>
                      <a:lnTo>
                        <a:pt x="38" y="48"/>
                      </a:lnTo>
                      <a:lnTo>
                        <a:pt x="56" y="54"/>
                      </a:lnTo>
                      <a:lnTo>
                        <a:pt x="74" y="62"/>
                      </a:lnTo>
                      <a:lnTo>
                        <a:pt x="84" y="76"/>
                      </a:lnTo>
                      <a:lnTo>
                        <a:pt x="88" y="90"/>
                      </a:lnTo>
                      <a:lnTo>
                        <a:pt x="88" y="100"/>
                      </a:lnTo>
                      <a:lnTo>
                        <a:pt x="84" y="106"/>
                      </a:lnTo>
                      <a:lnTo>
                        <a:pt x="80" y="112"/>
                      </a:lnTo>
                      <a:lnTo>
                        <a:pt x="76" y="118"/>
                      </a:lnTo>
                      <a:lnTo>
                        <a:pt x="60" y="126"/>
                      </a:lnTo>
                      <a:lnTo>
                        <a:pt x="40" y="128"/>
                      </a:lnTo>
                      <a:lnTo>
                        <a:pt x="20" y="126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26" name="Freeform 246"/>
                <p:cNvSpPr>
                  <a:spLocks/>
                </p:cNvSpPr>
                <p:nvPr/>
              </p:nvSpPr>
              <p:spPr bwMode="auto">
                <a:xfrm>
                  <a:off x="2102" y="516"/>
                  <a:ext cx="52" cy="206"/>
                </a:xfrm>
                <a:custGeom>
                  <a:avLst/>
                  <a:gdLst>
                    <a:gd name="T0" fmla="*/ 52 w 52"/>
                    <a:gd name="T1" fmla="*/ 192 h 206"/>
                    <a:gd name="T2" fmla="*/ 52 w 52"/>
                    <a:gd name="T3" fmla="*/ 206 h 206"/>
                    <a:gd name="T4" fmla="*/ 32 w 52"/>
                    <a:gd name="T5" fmla="*/ 188 h 206"/>
                    <a:gd name="T6" fmla="*/ 18 w 52"/>
                    <a:gd name="T7" fmla="*/ 168 h 206"/>
                    <a:gd name="T8" fmla="*/ 4 w 52"/>
                    <a:gd name="T9" fmla="*/ 136 h 206"/>
                    <a:gd name="T10" fmla="*/ 0 w 52"/>
                    <a:gd name="T11" fmla="*/ 104 h 206"/>
                    <a:gd name="T12" fmla="*/ 4 w 52"/>
                    <a:gd name="T13" fmla="*/ 68 h 206"/>
                    <a:gd name="T14" fmla="*/ 18 w 52"/>
                    <a:gd name="T15" fmla="*/ 36 h 206"/>
                    <a:gd name="T16" fmla="*/ 34 w 52"/>
                    <a:gd name="T17" fmla="*/ 18 h 206"/>
                    <a:gd name="T18" fmla="*/ 52 w 52"/>
                    <a:gd name="T19" fmla="*/ 0 h 206"/>
                    <a:gd name="T20" fmla="*/ 52 w 52"/>
                    <a:gd name="T21" fmla="*/ 16 h 206"/>
                    <a:gd name="T22" fmla="*/ 40 w 52"/>
                    <a:gd name="T23" fmla="*/ 32 h 206"/>
                    <a:gd name="T24" fmla="*/ 30 w 52"/>
                    <a:gd name="T25" fmla="*/ 50 h 206"/>
                    <a:gd name="T26" fmla="*/ 24 w 52"/>
                    <a:gd name="T27" fmla="*/ 74 h 206"/>
                    <a:gd name="T28" fmla="*/ 22 w 52"/>
                    <a:gd name="T29" fmla="*/ 104 h 206"/>
                    <a:gd name="T30" fmla="*/ 24 w 52"/>
                    <a:gd name="T31" fmla="*/ 134 h 206"/>
                    <a:gd name="T32" fmla="*/ 32 w 52"/>
                    <a:gd name="T33" fmla="*/ 160 h 206"/>
                    <a:gd name="T34" fmla="*/ 36 w 52"/>
                    <a:gd name="T35" fmla="*/ 170 h 206"/>
                    <a:gd name="T36" fmla="*/ 44 w 52"/>
                    <a:gd name="T37" fmla="*/ 180 h 206"/>
                    <a:gd name="T38" fmla="*/ 52 w 52"/>
                    <a:gd name="T39" fmla="*/ 192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2" h="206">
                      <a:moveTo>
                        <a:pt x="52" y="192"/>
                      </a:moveTo>
                      <a:lnTo>
                        <a:pt x="52" y="206"/>
                      </a:lnTo>
                      <a:lnTo>
                        <a:pt x="32" y="188"/>
                      </a:lnTo>
                      <a:lnTo>
                        <a:pt x="18" y="168"/>
                      </a:lnTo>
                      <a:lnTo>
                        <a:pt x="4" y="136"/>
                      </a:lnTo>
                      <a:lnTo>
                        <a:pt x="0" y="104"/>
                      </a:lnTo>
                      <a:lnTo>
                        <a:pt x="4" y="68"/>
                      </a:lnTo>
                      <a:lnTo>
                        <a:pt x="18" y="36"/>
                      </a:lnTo>
                      <a:lnTo>
                        <a:pt x="34" y="18"/>
                      </a:lnTo>
                      <a:lnTo>
                        <a:pt x="52" y="0"/>
                      </a:lnTo>
                      <a:lnTo>
                        <a:pt x="52" y="16"/>
                      </a:lnTo>
                      <a:lnTo>
                        <a:pt x="40" y="32"/>
                      </a:lnTo>
                      <a:lnTo>
                        <a:pt x="30" y="50"/>
                      </a:lnTo>
                      <a:lnTo>
                        <a:pt x="24" y="74"/>
                      </a:lnTo>
                      <a:lnTo>
                        <a:pt x="22" y="104"/>
                      </a:lnTo>
                      <a:lnTo>
                        <a:pt x="24" y="134"/>
                      </a:lnTo>
                      <a:lnTo>
                        <a:pt x="32" y="160"/>
                      </a:lnTo>
                      <a:lnTo>
                        <a:pt x="36" y="170"/>
                      </a:lnTo>
                      <a:lnTo>
                        <a:pt x="44" y="180"/>
                      </a:lnTo>
                      <a:lnTo>
                        <a:pt x="52" y="1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27" name="Freeform 247"/>
                <p:cNvSpPr>
                  <a:spLocks/>
                </p:cNvSpPr>
                <p:nvPr/>
              </p:nvSpPr>
              <p:spPr bwMode="auto">
                <a:xfrm>
                  <a:off x="2182" y="528"/>
                  <a:ext cx="122" cy="162"/>
                </a:xfrm>
                <a:custGeom>
                  <a:avLst/>
                  <a:gdLst>
                    <a:gd name="T0" fmla="*/ 0 w 122"/>
                    <a:gd name="T1" fmla="*/ 162 h 162"/>
                    <a:gd name="T2" fmla="*/ 0 w 122"/>
                    <a:gd name="T3" fmla="*/ 0 h 162"/>
                    <a:gd name="T4" fmla="*/ 118 w 122"/>
                    <a:gd name="T5" fmla="*/ 0 h 162"/>
                    <a:gd name="T6" fmla="*/ 118 w 122"/>
                    <a:gd name="T7" fmla="*/ 16 h 162"/>
                    <a:gd name="T8" fmla="*/ 22 w 122"/>
                    <a:gd name="T9" fmla="*/ 16 h 162"/>
                    <a:gd name="T10" fmla="*/ 22 w 122"/>
                    <a:gd name="T11" fmla="*/ 68 h 162"/>
                    <a:gd name="T12" fmla="*/ 106 w 122"/>
                    <a:gd name="T13" fmla="*/ 68 h 162"/>
                    <a:gd name="T14" fmla="*/ 106 w 122"/>
                    <a:gd name="T15" fmla="*/ 86 h 162"/>
                    <a:gd name="T16" fmla="*/ 22 w 122"/>
                    <a:gd name="T17" fmla="*/ 86 h 162"/>
                    <a:gd name="T18" fmla="*/ 22 w 122"/>
                    <a:gd name="T19" fmla="*/ 144 h 162"/>
                    <a:gd name="T20" fmla="*/ 122 w 122"/>
                    <a:gd name="T21" fmla="*/ 144 h 162"/>
                    <a:gd name="T22" fmla="*/ 122 w 122"/>
                    <a:gd name="T23" fmla="*/ 162 h 162"/>
                    <a:gd name="T24" fmla="*/ 0 w 122"/>
                    <a:gd name="T25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2" h="162">
                      <a:moveTo>
                        <a:pt x="0" y="162"/>
                      </a:moveTo>
                      <a:lnTo>
                        <a:pt x="0" y="0"/>
                      </a:lnTo>
                      <a:lnTo>
                        <a:pt x="118" y="0"/>
                      </a:lnTo>
                      <a:lnTo>
                        <a:pt x="118" y="16"/>
                      </a:lnTo>
                      <a:lnTo>
                        <a:pt x="22" y="16"/>
                      </a:lnTo>
                      <a:lnTo>
                        <a:pt x="22" y="68"/>
                      </a:lnTo>
                      <a:lnTo>
                        <a:pt x="106" y="68"/>
                      </a:lnTo>
                      <a:lnTo>
                        <a:pt x="106" y="86"/>
                      </a:lnTo>
                      <a:lnTo>
                        <a:pt x="22" y="86"/>
                      </a:lnTo>
                      <a:lnTo>
                        <a:pt x="22" y="144"/>
                      </a:lnTo>
                      <a:lnTo>
                        <a:pt x="122" y="144"/>
                      </a:lnTo>
                      <a:lnTo>
                        <a:pt x="122" y="162"/>
                      </a:lnTo>
                      <a:lnTo>
                        <a:pt x="0" y="1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28" name="Freeform 248"/>
                <p:cNvSpPr>
                  <a:spLocks/>
                </p:cNvSpPr>
                <p:nvPr/>
              </p:nvSpPr>
              <p:spPr bwMode="auto">
                <a:xfrm>
                  <a:off x="2386" y="570"/>
                  <a:ext cx="108" cy="110"/>
                </a:xfrm>
                <a:custGeom>
                  <a:avLst/>
                  <a:gdLst>
                    <a:gd name="T0" fmla="*/ 0 w 108"/>
                    <a:gd name="T1" fmla="*/ 0 h 110"/>
                    <a:gd name="T2" fmla="*/ 108 w 108"/>
                    <a:gd name="T3" fmla="*/ 54 h 110"/>
                    <a:gd name="T4" fmla="*/ 0 w 108"/>
                    <a:gd name="T5" fmla="*/ 110 h 110"/>
                    <a:gd name="T6" fmla="*/ 0 w 108"/>
                    <a:gd name="T7" fmla="*/ 92 h 110"/>
                    <a:gd name="T8" fmla="*/ 72 w 108"/>
                    <a:gd name="T9" fmla="*/ 56 h 110"/>
                    <a:gd name="T10" fmla="*/ 72 w 108"/>
                    <a:gd name="T11" fmla="*/ 54 h 110"/>
                    <a:gd name="T12" fmla="*/ 0 w 108"/>
                    <a:gd name="T13" fmla="*/ 20 h 110"/>
                    <a:gd name="T14" fmla="*/ 0 w 108"/>
                    <a:gd name="T15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8" h="110">
                      <a:moveTo>
                        <a:pt x="0" y="0"/>
                      </a:moveTo>
                      <a:lnTo>
                        <a:pt x="108" y="54"/>
                      </a:lnTo>
                      <a:lnTo>
                        <a:pt x="0" y="110"/>
                      </a:lnTo>
                      <a:lnTo>
                        <a:pt x="0" y="92"/>
                      </a:lnTo>
                      <a:lnTo>
                        <a:pt x="72" y="56"/>
                      </a:lnTo>
                      <a:lnTo>
                        <a:pt x="72" y="54"/>
                      </a:lnTo>
                      <a:lnTo>
                        <a:pt x="0" y="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29" name="Freeform 249"/>
                <p:cNvSpPr>
                  <a:spLocks/>
                </p:cNvSpPr>
                <p:nvPr/>
              </p:nvSpPr>
              <p:spPr bwMode="auto">
                <a:xfrm>
                  <a:off x="2592" y="524"/>
                  <a:ext cx="86" cy="166"/>
                </a:xfrm>
                <a:custGeom>
                  <a:avLst/>
                  <a:gdLst>
                    <a:gd name="T0" fmla="*/ 0 w 86"/>
                    <a:gd name="T1" fmla="*/ 166 h 166"/>
                    <a:gd name="T2" fmla="*/ 0 w 86"/>
                    <a:gd name="T3" fmla="*/ 150 h 166"/>
                    <a:gd name="T4" fmla="*/ 32 w 86"/>
                    <a:gd name="T5" fmla="*/ 150 h 166"/>
                    <a:gd name="T6" fmla="*/ 32 w 86"/>
                    <a:gd name="T7" fmla="*/ 22 h 166"/>
                    <a:gd name="T8" fmla="*/ 0 w 86"/>
                    <a:gd name="T9" fmla="*/ 30 h 166"/>
                    <a:gd name="T10" fmla="*/ 0 w 86"/>
                    <a:gd name="T11" fmla="*/ 14 h 166"/>
                    <a:gd name="T12" fmla="*/ 54 w 86"/>
                    <a:gd name="T13" fmla="*/ 0 h 166"/>
                    <a:gd name="T14" fmla="*/ 54 w 86"/>
                    <a:gd name="T15" fmla="*/ 150 h 166"/>
                    <a:gd name="T16" fmla="*/ 86 w 86"/>
                    <a:gd name="T17" fmla="*/ 150 h 166"/>
                    <a:gd name="T18" fmla="*/ 86 w 86"/>
                    <a:gd name="T19" fmla="*/ 166 h 166"/>
                    <a:gd name="T20" fmla="*/ 0 w 86"/>
                    <a:gd name="T21" fmla="*/ 166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6" h="166">
                      <a:moveTo>
                        <a:pt x="0" y="166"/>
                      </a:moveTo>
                      <a:lnTo>
                        <a:pt x="0" y="150"/>
                      </a:lnTo>
                      <a:lnTo>
                        <a:pt x="32" y="150"/>
                      </a:lnTo>
                      <a:lnTo>
                        <a:pt x="32" y="22"/>
                      </a:lnTo>
                      <a:lnTo>
                        <a:pt x="0" y="30"/>
                      </a:lnTo>
                      <a:lnTo>
                        <a:pt x="0" y="14"/>
                      </a:lnTo>
                      <a:lnTo>
                        <a:pt x="54" y="0"/>
                      </a:lnTo>
                      <a:lnTo>
                        <a:pt x="54" y="150"/>
                      </a:lnTo>
                      <a:lnTo>
                        <a:pt x="86" y="150"/>
                      </a:lnTo>
                      <a:lnTo>
                        <a:pt x="86" y="166"/>
                      </a:lnTo>
                      <a:lnTo>
                        <a:pt x="0" y="1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30" name="Freeform 250"/>
                <p:cNvSpPr>
                  <a:spLocks noEditPoints="1"/>
                </p:cNvSpPr>
                <p:nvPr/>
              </p:nvSpPr>
              <p:spPr bwMode="auto">
                <a:xfrm>
                  <a:off x="2700" y="524"/>
                  <a:ext cx="104" cy="170"/>
                </a:xfrm>
                <a:custGeom>
                  <a:avLst/>
                  <a:gdLst>
                    <a:gd name="T0" fmla="*/ 80 w 104"/>
                    <a:gd name="T1" fmla="*/ 90 h 170"/>
                    <a:gd name="T2" fmla="*/ 64 w 104"/>
                    <a:gd name="T3" fmla="*/ 104 h 170"/>
                    <a:gd name="T4" fmla="*/ 44 w 104"/>
                    <a:gd name="T5" fmla="*/ 108 h 170"/>
                    <a:gd name="T6" fmla="*/ 34 w 104"/>
                    <a:gd name="T7" fmla="*/ 108 h 170"/>
                    <a:gd name="T8" fmla="*/ 26 w 104"/>
                    <a:gd name="T9" fmla="*/ 104 h 170"/>
                    <a:gd name="T10" fmla="*/ 18 w 104"/>
                    <a:gd name="T11" fmla="*/ 100 h 170"/>
                    <a:gd name="T12" fmla="*/ 12 w 104"/>
                    <a:gd name="T13" fmla="*/ 94 h 170"/>
                    <a:gd name="T14" fmla="*/ 4 w 104"/>
                    <a:gd name="T15" fmla="*/ 78 h 170"/>
                    <a:gd name="T16" fmla="*/ 0 w 104"/>
                    <a:gd name="T17" fmla="*/ 56 h 170"/>
                    <a:gd name="T18" fmla="*/ 4 w 104"/>
                    <a:gd name="T19" fmla="*/ 34 h 170"/>
                    <a:gd name="T20" fmla="*/ 14 w 104"/>
                    <a:gd name="T21" fmla="*/ 16 h 170"/>
                    <a:gd name="T22" fmla="*/ 30 w 104"/>
                    <a:gd name="T23" fmla="*/ 4 h 170"/>
                    <a:gd name="T24" fmla="*/ 50 w 104"/>
                    <a:gd name="T25" fmla="*/ 0 h 170"/>
                    <a:gd name="T26" fmla="*/ 66 w 104"/>
                    <a:gd name="T27" fmla="*/ 2 h 170"/>
                    <a:gd name="T28" fmla="*/ 78 w 104"/>
                    <a:gd name="T29" fmla="*/ 10 h 170"/>
                    <a:gd name="T30" fmla="*/ 90 w 104"/>
                    <a:gd name="T31" fmla="*/ 20 h 170"/>
                    <a:gd name="T32" fmla="*/ 98 w 104"/>
                    <a:gd name="T33" fmla="*/ 36 h 170"/>
                    <a:gd name="T34" fmla="*/ 102 w 104"/>
                    <a:gd name="T35" fmla="*/ 56 h 170"/>
                    <a:gd name="T36" fmla="*/ 104 w 104"/>
                    <a:gd name="T37" fmla="*/ 80 h 170"/>
                    <a:gd name="T38" fmla="*/ 102 w 104"/>
                    <a:gd name="T39" fmla="*/ 106 h 170"/>
                    <a:gd name="T40" fmla="*/ 96 w 104"/>
                    <a:gd name="T41" fmla="*/ 128 h 170"/>
                    <a:gd name="T42" fmla="*/ 86 w 104"/>
                    <a:gd name="T43" fmla="*/ 146 h 170"/>
                    <a:gd name="T44" fmla="*/ 74 w 104"/>
                    <a:gd name="T45" fmla="*/ 160 h 170"/>
                    <a:gd name="T46" fmla="*/ 58 w 104"/>
                    <a:gd name="T47" fmla="*/ 168 h 170"/>
                    <a:gd name="T48" fmla="*/ 40 w 104"/>
                    <a:gd name="T49" fmla="*/ 170 h 170"/>
                    <a:gd name="T50" fmla="*/ 30 w 104"/>
                    <a:gd name="T51" fmla="*/ 170 h 170"/>
                    <a:gd name="T52" fmla="*/ 20 w 104"/>
                    <a:gd name="T53" fmla="*/ 168 h 170"/>
                    <a:gd name="T54" fmla="*/ 8 w 104"/>
                    <a:gd name="T55" fmla="*/ 164 h 170"/>
                    <a:gd name="T56" fmla="*/ 8 w 104"/>
                    <a:gd name="T57" fmla="*/ 146 h 170"/>
                    <a:gd name="T58" fmla="*/ 22 w 104"/>
                    <a:gd name="T59" fmla="*/ 150 h 170"/>
                    <a:gd name="T60" fmla="*/ 32 w 104"/>
                    <a:gd name="T61" fmla="*/ 152 h 170"/>
                    <a:gd name="T62" fmla="*/ 40 w 104"/>
                    <a:gd name="T63" fmla="*/ 154 h 170"/>
                    <a:gd name="T64" fmla="*/ 54 w 104"/>
                    <a:gd name="T65" fmla="*/ 152 h 170"/>
                    <a:gd name="T66" fmla="*/ 66 w 104"/>
                    <a:gd name="T67" fmla="*/ 142 h 170"/>
                    <a:gd name="T68" fmla="*/ 74 w 104"/>
                    <a:gd name="T69" fmla="*/ 130 h 170"/>
                    <a:gd name="T70" fmla="*/ 78 w 104"/>
                    <a:gd name="T71" fmla="*/ 120 h 170"/>
                    <a:gd name="T72" fmla="*/ 80 w 104"/>
                    <a:gd name="T73" fmla="*/ 108 h 170"/>
                    <a:gd name="T74" fmla="*/ 80 w 104"/>
                    <a:gd name="T75" fmla="*/ 100 h 170"/>
                    <a:gd name="T76" fmla="*/ 80 w 104"/>
                    <a:gd name="T77" fmla="*/ 90 h 170"/>
                    <a:gd name="T78" fmla="*/ 48 w 104"/>
                    <a:gd name="T79" fmla="*/ 16 h 170"/>
                    <a:gd name="T80" fmla="*/ 34 w 104"/>
                    <a:gd name="T81" fmla="*/ 20 h 170"/>
                    <a:gd name="T82" fmla="*/ 24 w 104"/>
                    <a:gd name="T83" fmla="*/ 32 h 170"/>
                    <a:gd name="T84" fmla="*/ 22 w 104"/>
                    <a:gd name="T85" fmla="*/ 52 h 170"/>
                    <a:gd name="T86" fmla="*/ 24 w 104"/>
                    <a:gd name="T87" fmla="*/ 74 h 170"/>
                    <a:gd name="T88" fmla="*/ 34 w 104"/>
                    <a:gd name="T89" fmla="*/ 88 h 170"/>
                    <a:gd name="T90" fmla="*/ 48 w 104"/>
                    <a:gd name="T91" fmla="*/ 92 h 170"/>
                    <a:gd name="T92" fmla="*/ 58 w 104"/>
                    <a:gd name="T93" fmla="*/ 92 h 170"/>
                    <a:gd name="T94" fmla="*/ 64 w 104"/>
                    <a:gd name="T95" fmla="*/ 88 h 170"/>
                    <a:gd name="T96" fmla="*/ 70 w 104"/>
                    <a:gd name="T97" fmla="*/ 82 h 170"/>
                    <a:gd name="T98" fmla="*/ 76 w 104"/>
                    <a:gd name="T99" fmla="*/ 76 h 170"/>
                    <a:gd name="T100" fmla="*/ 78 w 104"/>
                    <a:gd name="T101" fmla="*/ 68 h 170"/>
                    <a:gd name="T102" fmla="*/ 80 w 104"/>
                    <a:gd name="T103" fmla="*/ 58 h 170"/>
                    <a:gd name="T104" fmla="*/ 78 w 104"/>
                    <a:gd name="T105" fmla="*/ 46 h 170"/>
                    <a:gd name="T106" fmla="*/ 76 w 104"/>
                    <a:gd name="T107" fmla="*/ 36 h 170"/>
                    <a:gd name="T108" fmla="*/ 70 w 104"/>
                    <a:gd name="T109" fmla="*/ 28 h 170"/>
                    <a:gd name="T110" fmla="*/ 64 w 104"/>
                    <a:gd name="T111" fmla="*/ 22 h 170"/>
                    <a:gd name="T112" fmla="*/ 56 w 104"/>
                    <a:gd name="T113" fmla="*/ 18 h 170"/>
                    <a:gd name="T114" fmla="*/ 48 w 104"/>
                    <a:gd name="T115" fmla="*/ 16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4" h="170">
                      <a:moveTo>
                        <a:pt x="80" y="90"/>
                      </a:moveTo>
                      <a:lnTo>
                        <a:pt x="64" y="104"/>
                      </a:lnTo>
                      <a:lnTo>
                        <a:pt x="44" y="108"/>
                      </a:lnTo>
                      <a:lnTo>
                        <a:pt x="34" y="108"/>
                      </a:lnTo>
                      <a:lnTo>
                        <a:pt x="26" y="104"/>
                      </a:lnTo>
                      <a:lnTo>
                        <a:pt x="18" y="100"/>
                      </a:lnTo>
                      <a:lnTo>
                        <a:pt x="12" y="94"/>
                      </a:lnTo>
                      <a:lnTo>
                        <a:pt x="4" y="78"/>
                      </a:lnTo>
                      <a:lnTo>
                        <a:pt x="0" y="56"/>
                      </a:lnTo>
                      <a:lnTo>
                        <a:pt x="4" y="34"/>
                      </a:lnTo>
                      <a:lnTo>
                        <a:pt x="14" y="16"/>
                      </a:lnTo>
                      <a:lnTo>
                        <a:pt x="30" y="4"/>
                      </a:lnTo>
                      <a:lnTo>
                        <a:pt x="50" y="0"/>
                      </a:lnTo>
                      <a:lnTo>
                        <a:pt x="66" y="2"/>
                      </a:lnTo>
                      <a:lnTo>
                        <a:pt x="78" y="10"/>
                      </a:lnTo>
                      <a:lnTo>
                        <a:pt x="90" y="20"/>
                      </a:lnTo>
                      <a:lnTo>
                        <a:pt x="98" y="36"/>
                      </a:lnTo>
                      <a:lnTo>
                        <a:pt x="102" y="56"/>
                      </a:lnTo>
                      <a:lnTo>
                        <a:pt x="104" y="80"/>
                      </a:lnTo>
                      <a:lnTo>
                        <a:pt x="102" y="106"/>
                      </a:lnTo>
                      <a:lnTo>
                        <a:pt x="96" y="128"/>
                      </a:lnTo>
                      <a:lnTo>
                        <a:pt x="86" y="146"/>
                      </a:lnTo>
                      <a:lnTo>
                        <a:pt x="74" y="160"/>
                      </a:lnTo>
                      <a:lnTo>
                        <a:pt x="58" y="168"/>
                      </a:lnTo>
                      <a:lnTo>
                        <a:pt x="40" y="170"/>
                      </a:lnTo>
                      <a:lnTo>
                        <a:pt x="30" y="170"/>
                      </a:lnTo>
                      <a:lnTo>
                        <a:pt x="20" y="168"/>
                      </a:lnTo>
                      <a:lnTo>
                        <a:pt x="8" y="164"/>
                      </a:lnTo>
                      <a:lnTo>
                        <a:pt x="8" y="146"/>
                      </a:lnTo>
                      <a:lnTo>
                        <a:pt x="22" y="150"/>
                      </a:lnTo>
                      <a:lnTo>
                        <a:pt x="32" y="152"/>
                      </a:lnTo>
                      <a:lnTo>
                        <a:pt x="40" y="154"/>
                      </a:lnTo>
                      <a:lnTo>
                        <a:pt x="54" y="152"/>
                      </a:lnTo>
                      <a:lnTo>
                        <a:pt x="66" y="142"/>
                      </a:lnTo>
                      <a:lnTo>
                        <a:pt x="74" y="130"/>
                      </a:lnTo>
                      <a:lnTo>
                        <a:pt x="78" y="120"/>
                      </a:lnTo>
                      <a:lnTo>
                        <a:pt x="80" y="108"/>
                      </a:lnTo>
                      <a:lnTo>
                        <a:pt x="80" y="100"/>
                      </a:lnTo>
                      <a:lnTo>
                        <a:pt x="80" y="90"/>
                      </a:lnTo>
                      <a:close/>
                      <a:moveTo>
                        <a:pt x="48" y="16"/>
                      </a:moveTo>
                      <a:lnTo>
                        <a:pt x="34" y="20"/>
                      </a:lnTo>
                      <a:lnTo>
                        <a:pt x="24" y="32"/>
                      </a:lnTo>
                      <a:lnTo>
                        <a:pt x="22" y="52"/>
                      </a:lnTo>
                      <a:lnTo>
                        <a:pt x="24" y="74"/>
                      </a:lnTo>
                      <a:lnTo>
                        <a:pt x="34" y="88"/>
                      </a:lnTo>
                      <a:lnTo>
                        <a:pt x="48" y="92"/>
                      </a:lnTo>
                      <a:lnTo>
                        <a:pt x="58" y="92"/>
                      </a:lnTo>
                      <a:lnTo>
                        <a:pt x="64" y="88"/>
                      </a:lnTo>
                      <a:lnTo>
                        <a:pt x="70" y="82"/>
                      </a:lnTo>
                      <a:lnTo>
                        <a:pt x="76" y="76"/>
                      </a:lnTo>
                      <a:lnTo>
                        <a:pt x="78" y="68"/>
                      </a:lnTo>
                      <a:lnTo>
                        <a:pt x="80" y="58"/>
                      </a:lnTo>
                      <a:lnTo>
                        <a:pt x="78" y="46"/>
                      </a:lnTo>
                      <a:lnTo>
                        <a:pt x="76" y="36"/>
                      </a:lnTo>
                      <a:lnTo>
                        <a:pt x="70" y="28"/>
                      </a:lnTo>
                      <a:lnTo>
                        <a:pt x="64" y="22"/>
                      </a:lnTo>
                      <a:lnTo>
                        <a:pt x="56" y="18"/>
                      </a:lnTo>
                      <a:lnTo>
                        <a:pt x="48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31" name="Rectangle 251"/>
                <p:cNvSpPr>
                  <a:spLocks noChangeArrowheads="1"/>
                </p:cNvSpPr>
                <p:nvPr/>
              </p:nvSpPr>
              <p:spPr bwMode="auto">
                <a:xfrm>
                  <a:off x="2836" y="662"/>
                  <a:ext cx="26" cy="2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32" name="Freeform 252"/>
                <p:cNvSpPr>
                  <a:spLocks/>
                </p:cNvSpPr>
                <p:nvPr/>
              </p:nvSpPr>
              <p:spPr bwMode="auto">
                <a:xfrm>
                  <a:off x="2896" y="524"/>
                  <a:ext cx="88" cy="170"/>
                </a:xfrm>
                <a:custGeom>
                  <a:avLst/>
                  <a:gdLst>
                    <a:gd name="T0" fmla="*/ 0 w 88"/>
                    <a:gd name="T1" fmla="*/ 144 h 170"/>
                    <a:gd name="T2" fmla="*/ 4 w 88"/>
                    <a:gd name="T3" fmla="*/ 146 h 170"/>
                    <a:gd name="T4" fmla="*/ 12 w 88"/>
                    <a:gd name="T5" fmla="*/ 150 h 170"/>
                    <a:gd name="T6" fmla="*/ 20 w 88"/>
                    <a:gd name="T7" fmla="*/ 152 h 170"/>
                    <a:gd name="T8" fmla="*/ 34 w 88"/>
                    <a:gd name="T9" fmla="*/ 154 h 170"/>
                    <a:gd name="T10" fmla="*/ 48 w 88"/>
                    <a:gd name="T11" fmla="*/ 152 h 170"/>
                    <a:gd name="T12" fmla="*/ 58 w 88"/>
                    <a:gd name="T13" fmla="*/ 144 h 170"/>
                    <a:gd name="T14" fmla="*/ 66 w 88"/>
                    <a:gd name="T15" fmla="*/ 132 h 170"/>
                    <a:gd name="T16" fmla="*/ 66 w 88"/>
                    <a:gd name="T17" fmla="*/ 114 h 170"/>
                    <a:gd name="T18" fmla="*/ 60 w 88"/>
                    <a:gd name="T19" fmla="*/ 102 h 170"/>
                    <a:gd name="T20" fmla="*/ 48 w 88"/>
                    <a:gd name="T21" fmla="*/ 92 h 170"/>
                    <a:gd name="T22" fmla="*/ 34 w 88"/>
                    <a:gd name="T23" fmla="*/ 88 h 170"/>
                    <a:gd name="T24" fmla="*/ 14 w 88"/>
                    <a:gd name="T25" fmla="*/ 88 h 170"/>
                    <a:gd name="T26" fmla="*/ 22 w 88"/>
                    <a:gd name="T27" fmla="*/ 72 h 170"/>
                    <a:gd name="T28" fmla="*/ 44 w 88"/>
                    <a:gd name="T29" fmla="*/ 68 h 170"/>
                    <a:gd name="T30" fmla="*/ 58 w 88"/>
                    <a:gd name="T31" fmla="*/ 58 h 170"/>
                    <a:gd name="T32" fmla="*/ 62 w 88"/>
                    <a:gd name="T33" fmla="*/ 40 h 170"/>
                    <a:gd name="T34" fmla="*/ 60 w 88"/>
                    <a:gd name="T35" fmla="*/ 26 h 170"/>
                    <a:gd name="T36" fmla="*/ 50 w 88"/>
                    <a:gd name="T37" fmla="*/ 18 h 170"/>
                    <a:gd name="T38" fmla="*/ 36 w 88"/>
                    <a:gd name="T39" fmla="*/ 16 h 170"/>
                    <a:gd name="T40" fmla="*/ 2 w 88"/>
                    <a:gd name="T41" fmla="*/ 26 h 170"/>
                    <a:gd name="T42" fmla="*/ 20 w 88"/>
                    <a:gd name="T43" fmla="*/ 2 h 170"/>
                    <a:gd name="T44" fmla="*/ 60 w 88"/>
                    <a:gd name="T45" fmla="*/ 2 h 170"/>
                    <a:gd name="T46" fmla="*/ 80 w 88"/>
                    <a:gd name="T47" fmla="*/ 20 h 170"/>
                    <a:gd name="T48" fmla="*/ 84 w 88"/>
                    <a:gd name="T49" fmla="*/ 36 h 170"/>
                    <a:gd name="T50" fmla="*/ 80 w 88"/>
                    <a:gd name="T51" fmla="*/ 52 h 170"/>
                    <a:gd name="T52" fmla="*/ 72 w 88"/>
                    <a:gd name="T53" fmla="*/ 66 h 170"/>
                    <a:gd name="T54" fmla="*/ 58 w 88"/>
                    <a:gd name="T55" fmla="*/ 74 h 170"/>
                    <a:gd name="T56" fmla="*/ 60 w 88"/>
                    <a:gd name="T57" fmla="*/ 82 h 170"/>
                    <a:gd name="T58" fmla="*/ 80 w 88"/>
                    <a:gd name="T59" fmla="*/ 94 h 170"/>
                    <a:gd name="T60" fmla="*/ 88 w 88"/>
                    <a:gd name="T61" fmla="*/ 122 h 170"/>
                    <a:gd name="T62" fmla="*/ 74 w 88"/>
                    <a:gd name="T63" fmla="*/ 156 h 170"/>
                    <a:gd name="T64" fmla="*/ 36 w 88"/>
                    <a:gd name="T65" fmla="*/ 170 h 170"/>
                    <a:gd name="T66" fmla="*/ 0 w 88"/>
                    <a:gd name="T67" fmla="*/ 164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8" h="170">
                      <a:moveTo>
                        <a:pt x="0" y="164"/>
                      </a:move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4" y="146"/>
                      </a:lnTo>
                      <a:lnTo>
                        <a:pt x="4" y="146"/>
                      </a:lnTo>
                      <a:lnTo>
                        <a:pt x="12" y="150"/>
                      </a:lnTo>
                      <a:lnTo>
                        <a:pt x="18" y="150"/>
                      </a:lnTo>
                      <a:lnTo>
                        <a:pt x="20" y="152"/>
                      </a:lnTo>
                      <a:lnTo>
                        <a:pt x="28" y="154"/>
                      </a:lnTo>
                      <a:lnTo>
                        <a:pt x="34" y="154"/>
                      </a:lnTo>
                      <a:lnTo>
                        <a:pt x="42" y="154"/>
                      </a:lnTo>
                      <a:lnTo>
                        <a:pt x="48" y="152"/>
                      </a:lnTo>
                      <a:lnTo>
                        <a:pt x="54" y="148"/>
                      </a:lnTo>
                      <a:lnTo>
                        <a:pt x="58" y="144"/>
                      </a:lnTo>
                      <a:lnTo>
                        <a:pt x="62" y="138"/>
                      </a:lnTo>
                      <a:lnTo>
                        <a:pt x="66" y="132"/>
                      </a:lnTo>
                      <a:lnTo>
                        <a:pt x="66" y="122"/>
                      </a:lnTo>
                      <a:lnTo>
                        <a:pt x="66" y="114"/>
                      </a:lnTo>
                      <a:lnTo>
                        <a:pt x="64" y="108"/>
                      </a:lnTo>
                      <a:lnTo>
                        <a:pt x="60" y="102"/>
                      </a:lnTo>
                      <a:lnTo>
                        <a:pt x="54" y="96"/>
                      </a:lnTo>
                      <a:lnTo>
                        <a:pt x="48" y="92"/>
                      </a:lnTo>
                      <a:lnTo>
                        <a:pt x="42" y="90"/>
                      </a:lnTo>
                      <a:lnTo>
                        <a:pt x="34" y="88"/>
                      </a:lnTo>
                      <a:lnTo>
                        <a:pt x="24" y="88"/>
                      </a:lnTo>
                      <a:lnTo>
                        <a:pt x="14" y="88"/>
                      </a:lnTo>
                      <a:lnTo>
                        <a:pt x="14" y="72"/>
                      </a:lnTo>
                      <a:lnTo>
                        <a:pt x="22" y="72"/>
                      </a:lnTo>
                      <a:lnTo>
                        <a:pt x="34" y="72"/>
                      </a:lnTo>
                      <a:lnTo>
                        <a:pt x="44" y="68"/>
                      </a:lnTo>
                      <a:lnTo>
                        <a:pt x="52" y="64"/>
                      </a:lnTo>
                      <a:lnTo>
                        <a:pt x="58" y="58"/>
                      </a:lnTo>
                      <a:lnTo>
                        <a:pt x="60" y="50"/>
                      </a:lnTo>
                      <a:lnTo>
                        <a:pt x="62" y="40"/>
                      </a:lnTo>
                      <a:lnTo>
                        <a:pt x="62" y="32"/>
                      </a:lnTo>
                      <a:lnTo>
                        <a:pt x="60" y="26"/>
                      </a:lnTo>
                      <a:lnTo>
                        <a:pt x="56" y="22"/>
                      </a:lnTo>
                      <a:lnTo>
                        <a:pt x="50" y="18"/>
                      </a:lnTo>
                      <a:lnTo>
                        <a:pt x="44" y="16"/>
                      </a:lnTo>
                      <a:lnTo>
                        <a:pt x="36" y="16"/>
                      </a:lnTo>
                      <a:lnTo>
                        <a:pt x="20" y="18"/>
                      </a:lnTo>
                      <a:lnTo>
                        <a:pt x="2" y="26"/>
                      </a:lnTo>
                      <a:lnTo>
                        <a:pt x="2" y="6"/>
                      </a:lnTo>
                      <a:lnTo>
                        <a:pt x="20" y="2"/>
                      </a:lnTo>
                      <a:lnTo>
                        <a:pt x="38" y="0"/>
                      </a:lnTo>
                      <a:lnTo>
                        <a:pt x="60" y="2"/>
                      </a:lnTo>
                      <a:lnTo>
                        <a:pt x="76" y="12"/>
                      </a:lnTo>
                      <a:lnTo>
                        <a:pt x="80" y="20"/>
                      </a:lnTo>
                      <a:lnTo>
                        <a:pt x="82" y="28"/>
                      </a:lnTo>
                      <a:lnTo>
                        <a:pt x="84" y="36"/>
                      </a:lnTo>
                      <a:lnTo>
                        <a:pt x="82" y="46"/>
                      </a:lnTo>
                      <a:lnTo>
                        <a:pt x="80" y="52"/>
                      </a:lnTo>
                      <a:lnTo>
                        <a:pt x="76" y="60"/>
                      </a:lnTo>
                      <a:lnTo>
                        <a:pt x="72" y="66"/>
                      </a:lnTo>
                      <a:lnTo>
                        <a:pt x="66" y="70"/>
                      </a:lnTo>
                      <a:lnTo>
                        <a:pt x="58" y="74"/>
                      </a:lnTo>
                      <a:lnTo>
                        <a:pt x="50" y="78"/>
                      </a:lnTo>
                      <a:lnTo>
                        <a:pt x="60" y="82"/>
                      </a:lnTo>
                      <a:lnTo>
                        <a:pt x="68" y="86"/>
                      </a:lnTo>
                      <a:lnTo>
                        <a:pt x="80" y="94"/>
                      </a:lnTo>
                      <a:lnTo>
                        <a:pt x="86" y="106"/>
                      </a:lnTo>
                      <a:lnTo>
                        <a:pt x="88" y="122"/>
                      </a:lnTo>
                      <a:lnTo>
                        <a:pt x="86" y="142"/>
                      </a:lnTo>
                      <a:lnTo>
                        <a:pt x="74" y="156"/>
                      </a:lnTo>
                      <a:lnTo>
                        <a:pt x="58" y="166"/>
                      </a:lnTo>
                      <a:lnTo>
                        <a:pt x="36" y="170"/>
                      </a:lnTo>
                      <a:lnTo>
                        <a:pt x="20" y="168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33" name="Freeform 253"/>
                <p:cNvSpPr>
                  <a:spLocks/>
                </p:cNvSpPr>
                <p:nvPr/>
              </p:nvSpPr>
              <p:spPr bwMode="auto">
                <a:xfrm>
                  <a:off x="3084" y="528"/>
                  <a:ext cx="150" cy="162"/>
                </a:xfrm>
                <a:custGeom>
                  <a:avLst/>
                  <a:gdLst>
                    <a:gd name="T0" fmla="*/ 0 w 150"/>
                    <a:gd name="T1" fmla="*/ 162 h 162"/>
                    <a:gd name="T2" fmla="*/ 0 w 150"/>
                    <a:gd name="T3" fmla="*/ 0 h 162"/>
                    <a:gd name="T4" fmla="*/ 32 w 150"/>
                    <a:gd name="T5" fmla="*/ 0 h 162"/>
                    <a:gd name="T6" fmla="*/ 76 w 150"/>
                    <a:gd name="T7" fmla="*/ 126 h 162"/>
                    <a:gd name="T8" fmla="*/ 122 w 150"/>
                    <a:gd name="T9" fmla="*/ 0 h 162"/>
                    <a:gd name="T10" fmla="*/ 150 w 150"/>
                    <a:gd name="T11" fmla="*/ 0 h 162"/>
                    <a:gd name="T12" fmla="*/ 150 w 150"/>
                    <a:gd name="T13" fmla="*/ 162 h 162"/>
                    <a:gd name="T14" fmla="*/ 128 w 150"/>
                    <a:gd name="T15" fmla="*/ 162 h 162"/>
                    <a:gd name="T16" fmla="*/ 128 w 150"/>
                    <a:gd name="T17" fmla="*/ 30 h 162"/>
                    <a:gd name="T18" fmla="*/ 84 w 150"/>
                    <a:gd name="T19" fmla="*/ 152 h 162"/>
                    <a:gd name="T20" fmla="*/ 62 w 150"/>
                    <a:gd name="T21" fmla="*/ 152 h 162"/>
                    <a:gd name="T22" fmla="*/ 20 w 150"/>
                    <a:gd name="T23" fmla="*/ 30 h 162"/>
                    <a:gd name="T24" fmla="*/ 20 w 150"/>
                    <a:gd name="T25" fmla="*/ 162 h 162"/>
                    <a:gd name="T26" fmla="*/ 0 w 150"/>
                    <a:gd name="T27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0" h="162">
                      <a:moveTo>
                        <a:pt x="0" y="162"/>
                      </a:moveTo>
                      <a:lnTo>
                        <a:pt x="0" y="0"/>
                      </a:lnTo>
                      <a:lnTo>
                        <a:pt x="32" y="0"/>
                      </a:lnTo>
                      <a:lnTo>
                        <a:pt x="76" y="126"/>
                      </a:lnTo>
                      <a:lnTo>
                        <a:pt x="122" y="0"/>
                      </a:lnTo>
                      <a:lnTo>
                        <a:pt x="150" y="0"/>
                      </a:lnTo>
                      <a:lnTo>
                        <a:pt x="150" y="162"/>
                      </a:lnTo>
                      <a:lnTo>
                        <a:pt x="128" y="162"/>
                      </a:lnTo>
                      <a:lnTo>
                        <a:pt x="128" y="30"/>
                      </a:lnTo>
                      <a:lnTo>
                        <a:pt x="84" y="152"/>
                      </a:lnTo>
                      <a:lnTo>
                        <a:pt x="62" y="152"/>
                      </a:lnTo>
                      <a:lnTo>
                        <a:pt x="20" y="30"/>
                      </a:lnTo>
                      <a:lnTo>
                        <a:pt x="20" y="162"/>
                      </a:lnTo>
                      <a:lnTo>
                        <a:pt x="0" y="1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34" name="Freeform 254"/>
                <p:cNvSpPr>
                  <a:spLocks noEditPoints="1"/>
                </p:cNvSpPr>
                <p:nvPr/>
              </p:nvSpPr>
              <p:spPr bwMode="auto">
                <a:xfrm>
                  <a:off x="3262" y="568"/>
                  <a:ext cx="104" cy="124"/>
                </a:xfrm>
                <a:custGeom>
                  <a:avLst/>
                  <a:gdLst>
                    <a:gd name="T0" fmla="*/ 82 w 104"/>
                    <a:gd name="T1" fmla="*/ 50 h 124"/>
                    <a:gd name="T2" fmla="*/ 80 w 104"/>
                    <a:gd name="T3" fmla="*/ 40 h 124"/>
                    <a:gd name="T4" fmla="*/ 78 w 104"/>
                    <a:gd name="T5" fmla="*/ 34 h 124"/>
                    <a:gd name="T6" fmla="*/ 76 w 104"/>
                    <a:gd name="T7" fmla="*/ 26 h 124"/>
                    <a:gd name="T8" fmla="*/ 70 w 104"/>
                    <a:gd name="T9" fmla="*/ 20 h 124"/>
                    <a:gd name="T10" fmla="*/ 64 w 104"/>
                    <a:gd name="T11" fmla="*/ 18 h 124"/>
                    <a:gd name="T12" fmla="*/ 54 w 104"/>
                    <a:gd name="T13" fmla="*/ 16 h 124"/>
                    <a:gd name="T14" fmla="*/ 46 w 104"/>
                    <a:gd name="T15" fmla="*/ 18 h 124"/>
                    <a:gd name="T16" fmla="*/ 40 w 104"/>
                    <a:gd name="T17" fmla="*/ 20 h 124"/>
                    <a:gd name="T18" fmla="*/ 34 w 104"/>
                    <a:gd name="T19" fmla="*/ 24 h 124"/>
                    <a:gd name="T20" fmla="*/ 30 w 104"/>
                    <a:gd name="T21" fmla="*/ 30 h 124"/>
                    <a:gd name="T22" fmla="*/ 26 w 104"/>
                    <a:gd name="T23" fmla="*/ 38 h 124"/>
                    <a:gd name="T24" fmla="*/ 24 w 104"/>
                    <a:gd name="T25" fmla="*/ 50 h 124"/>
                    <a:gd name="T26" fmla="*/ 82 w 104"/>
                    <a:gd name="T27" fmla="*/ 50 h 124"/>
                    <a:gd name="T28" fmla="*/ 102 w 104"/>
                    <a:gd name="T29" fmla="*/ 100 h 124"/>
                    <a:gd name="T30" fmla="*/ 102 w 104"/>
                    <a:gd name="T31" fmla="*/ 118 h 124"/>
                    <a:gd name="T32" fmla="*/ 82 w 104"/>
                    <a:gd name="T33" fmla="*/ 122 h 124"/>
                    <a:gd name="T34" fmla="*/ 62 w 104"/>
                    <a:gd name="T35" fmla="*/ 124 h 124"/>
                    <a:gd name="T36" fmla="*/ 36 w 104"/>
                    <a:gd name="T37" fmla="*/ 120 h 124"/>
                    <a:gd name="T38" fmla="*/ 18 w 104"/>
                    <a:gd name="T39" fmla="*/ 108 h 124"/>
                    <a:gd name="T40" fmla="*/ 4 w 104"/>
                    <a:gd name="T41" fmla="*/ 88 h 124"/>
                    <a:gd name="T42" fmla="*/ 0 w 104"/>
                    <a:gd name="T43" fmla="*/ 62 h 124"/>
                    <a:gd name="T44" fmla="*/ 4 w 104"/>
                    <a:gd name="T45" fmla="*/ 36 h 124"/>
                    <a:gd name="T46" fmla="*/ 16 w 104"/>
                    <a:gd name="T47" fmla="*/ 16 h 124"/>
                    <a:gd name="T48" fmla="*/ 32 w 104"/>
                    <a:gd name="T49" fmla="*/ 4 h 124"/>
                    <a:gd name="T50" fmla="*/ 54 w 104"/>
                    <a:gd name="T51" fmla="*/ 0 h 124"/>
                    <a:gd name="T52" fmla="*/ 72 w 104"/>
                    <a:gd name="T53" fmla="*/ 2 h 124"/>
                    <a:gd name="T54" fmla="*/ 86 w 104"/>
                    <a:gd name="T55" fmla="*/ 10 h 124"/>
                    <a:gd name="T56" fmla="*/ 94 w 104"/>
                    <a:gd name="T57" fmla="*/ 20 h 124"/>
                    <a:gd name="T58" fmla="*/ 102 w 104"/>
                    <a:gd name="T59" fmla="*/ 38 h 124"/>
                    <a:gd name="T60" fmla="*/ 104 w 104"/>
                    <a:gd name="T61" fmla="*/ 60 h 124"/>
                    <a:gd name="T62" fmla="*/ 104 w 104"/>
                    <a:gd name="T63" fmla="*/ 66 h 124"/>
                    <a:gd name="T64" fmla="*/ 24 w 104"/>
                    <a:gd name="T65" fmla="*/ 66 h 124"/>
                    <a:gd name="T66" fmla="*/ 24 w 104"/>
                    <a:gd name="T67" fmla="*/ 74 h 124"/>
                    <a:gd name="T68" fmla="*/ 26 w 104"/>
                    <a:gd name="T69" fmla="*/ 80 h 124"/>
                    <a:gd name="T70" fmla="*/ 28 w 104"/>
                    <a:gd name="T71" fmla="*/ 86 h 124"/>
                    <a:gd name="T72" fmla="*/ 36 w 104"/>
                    <a:gd name="T73" fmla="*/ 98 h 124"/>
                    <a:gd name="T74" fmla="*/ 50 w 104"/>
                    <a:gd name="T75" fmla="*/ 106 h 124"/>
                    <a:gd name="T76" fmla="*/ 66 w 104"/>
                    <a:gd name="T77" fmla="*/ 108 h 124"/>
                    <a:gd name="T78" fmla="*/ 84 w 104"/>
                    <a:gd name="T79" fmla="*/ 106 h 124"/>
                    <a:gd name="T80" fmla="*/ 102 w 104"/>
                    <a:gd name="T81" fmla="*/ 100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124">
                      <a:moveTo>
                        <a:pt x="82" y="50"/>
                      </a:moveTo>
                      <a:lnTo>
                        <a:pt x="80" y="40"/>
                      </a:lnTo>
                      <a:lnTo>
                        <a:pt x="78" y="34"/>
                      </a:lnTo>
                      <a:lnTo>
                        <a:pt x="76" y="26"/>
                      </a:lnTo>
                      <a:lnTo>
                        <a:pt x="70" y="20"/>
                      </a:lnTo>
                      <a:lnTo>
                        <a:pt x="64" y="18"/>
                      </a:lnTo>
                      <a:lnTo>
                        <a:pt x="54" y="16"/>
                      </a:lnTo>
                      <a:lnTo>
                        <a:pt x="46" y="18"/>
                      </a:lnTo>
                      <a:lnTo>
                        <a:pt x="40" y="20"/>
                      </a:lnTo>
                      <a:lnTo>
                        <a:pt x="34" y="24"/>
                      </a:lnTo>
                      <a:lnTo>
                        <a:pt x="30" y="30"/>
                      </a:lnTo>
                      <a:lnTo>
                        <a:pt x="26" y="38"/>
                      </a:lnTo>
                      <a:lnTo>
                        <a:pt x="24" y="50"/>
                      </a:lnTo>
                      <a:lnTo>
                        <a:pt x="82" y="50"/>
                      </a:lnTo>
                      <a:close/>
                      <a:moveTo>
                        <a:pt x="102" y="100"/>
                      </a:moveTo>
                      <a:lnTo>
                        <a:pt x="102" y="118"/>
                      </a:lnTo>
                      <a:lnTo>
                        <a:pt x="82" y="122"/>
                      </a:lnTo>
                      <a:lnTo>
                        <a:pt x="62" y="124"/>
                      </a:lnTo>
                      <a:lnTo>
                        <a:pt x="36" y="120"/>
                      </a:lnTo>
                      <a:lnTo>
                        <a:pt x="18" y="108"/>
                      </a:lnTo>
                      <a:lnTo>
                        <a:pt x="4" y="88"/>
                      </a:lnTo>
                      <a:lnTo>
                        <a:pt x="0" y="62"/>
                      </a:lnTo>
                      <a:lnTo>
                        <a:pt x="4" y="36"/>
                      </a:lnTo>
                      <a:lnTo>
                        <a:pt x="16" y="16"/>
                      </a:lnTo>
                      <a:lnTo>
                        <a:pt x="32" y="4"/>
                      </a:lnTo>
                      <a:lnTo>
                        <a:pt x="54" y="0"/>
                      </a:lnTo>
                      <a:lnTo>
                        <a:pt x="72" y="2"/>
                      </a:lnTo>
                      <a:lnTo>
                        <a:pt x="86" y="10"/>
                      </a:lnTo>
                      <a:lnTo>
                        <a:pt x="94" y="20"/>
                      </a:lnTo>
                      <a:lnTo>
                        <a:pt x="102" y="38"/>
                      </a:lnTo>
                      <a:lnTo>
                        <a:pt x="104" y="60"/>
                      </a:lnTo>
                      <a:lnTo>
                        <a:pt x="104" y="66"/>
                      </a:lnTo>
                      <a:lnTo>
                        <a:pt x="24" y="66"/>
                      </a:lnTo>
                      <a:lnTo>
                        <a:pt x="24" y="74"/>
                      </a:lnTo>
                      <a:lnTo>
                        <a:pt x="26" y="80"/>
                      </a:lnTo>
                      <a:lnTo>
                        <a:pt x="28" y="86"/>
                      </a:lnTo>
                      <a:lnTo>
                        <a:pt x="36" y="98"/>
                      </a:lnTo>
                      <a:lnTo>
                        <a:pt x="50" y="106"/>
                      </a:lnTo>
                      <a:lnTo>
                        <a:pt x="66" y="108"/>
                      </a:lnTo>
                      <a:lnTo>
                        <a:pt x="84" y="106"/>
                      </a:lnTo>
                      <a:lnTo>
                        <a:pt x="102" y="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35" name="Freeform 255"/>
                <p:cNvSpPr>
                  <a:spLocks/>
                </p:cNvSpPr>
                <p:nvPr/>
              </p:nvSpPr>
              <p:spPr bwMode="auto">
                <a:xfrm>
                  <a:off x="3382" y="528"/>
                  <a:ext cx="144" cy="162"/>
                </a:xfrm>
                <a:custGeom>
                  <a:avLst/>
                  <a:gdLst>
                    <a:gd name="T0" fmla="*/ 62 w 144"/>
                    <a:gd name="T1" fmla="*/ 162 h 162"/>
                    <a:gd name="T2" fmla="*/ 0 w 144"/>
                    <a:gd name="T3" fmla="*/ 0 h 162"/>
                    <a:gd name="T4" fmla="*/ 24 w 144"/>
                    <a:gd name="T5" fmla="*/ 0 h 162"/>
                    <a:gd name="T6" fmla="*/ 76 w 144"/>
                    <a:gd name="T7" fmla="*/ 132 h 162"/>
                    <a:gd name="T8" fmla="*/ 126 w 144"/>
                    <a:gd name="T9" fmla="*/ 0 h 162"/>
                    <a:gd name="T10" fmla="*/ 144 w 144"/>
                    <a:gd name="T11" fmla="*/ 0 h 162"/>
                    <a:gd name="T12" fmla="*/ 84 w 144"/>
                    <a:gd name="T13" fmla="*/ 162 h 162"/>
                    <a:gd name="T14" fmla="*/ 62 w 144"/>
                    <a:gd name="T15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4" h="162">
                      <a:moveTo>
                        <a:pt x="62" y="162"/>
                      </a:moveTo>
                      <a:lnTo>
                        <a:pt x="0" y="0"/>
                      </a:lnTo>
                      <a:lnTo>
                        <a:pt x="24" y="0"/>
                      </a:lnTo>
                      <a:lnTo>
                        <a:pt x="76" y="132"/>
                      </a:lnTo>
                      <a:lnTo>
                        <a:pt x="126" y="0"/>
                      </a:lnTo>
                      <a:lnTo>
                        <a:pt x="144" y="0"/>
                      </a:lnTo>
                      <a:lnTo>
                        <a:pt x="84" y="162"/>
                      </a:lnTo>
                      <a:lnTo>
                        <a:pt x="62" y="1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36" name="Freeform 256"/>
                <p:cNvSpPr>
                  <a:spLocks/>
                </p:cNvSpPr>
                <p:nvPr/>
              </p:nvSpPr>
              <p:spPr bwMode="auto">
                <a:xfrm>
                  <a:off x="3538" y="516"/>
                  <a:ext cx="50" cy="206"/>
                </a:xfrm>
                <a:custGeom>
                  <a:avLst/>
                  <a:gdLst>
                    <a:gd name="T0" fmla="*/ 0 w 50"/>
                    <a:gd name="T1" fmla="*/ 16 h 206"/>
                    <a:gd name="T2" fmla="*/ 0 w 50"/>
                    <a:gd name="T3" fmla="*/ 0 h 206"/>
                    <a:gd name="T4" fmla="*/ 18 w 50"/>
                    <a:gd name="T5" fmla="*/ 18 h 206"/>
                    <a:gd name="T6" fmla="*/ 34 w 50"/>
                    <a:gd name="T7" fmla="*/ 40 h 206"/>
                    <a:gd name="T8" fmla="*/ 46 w 50"/>
                    <a:gd name="T9" fmla="*/ 70 h 206"/>
                    <a:gd name="T10" fmla="*/ 50 w 50"/>
                    <a:gd name="T11" fmla="*/ 104 h 206"/>
                    <a:gd name="T12" fmla="*/ 46 w 50"/>
                    <a:gd name="T13" fmla="*/ 138 h 206"/>
                    <a:gd name="T14" fmla="*/ 32 w 50"/>
                    <a:gd name="T15" fmla="*/ 170 h 206"/>
                    <a:gd name="T16" fmla="*/ 18 w 50"/>
                    <a:gd name="T17" fmla="*/ 190 h 206"/>
                    <a:gd name="T18" fmla="*/ 0 w 50"/>
                    <a:gd name="T19" fmla="*/ 206 h 206"/>
                    <a:gd name="T20" fmla="*/ 0 w 50"/>
                    <a:gd name="T21" fmla="*/ 192 h 206"/>
                    <a:gd name="T22" fmla="*/ 12 w 50"/>
                    <a:gd name="T23" fmla="*/ 174 h 206"/>
                    <a:gd name="T24" fmla="*/ 20 w 50"/>
                    <a:gd name="T25" fmla="*/ 158 h 206"/>
                    <a:gd name="T26" fmla="*/ 26 w 50"/>
                    <a:gd name="T27" fmla="*/ 134 h 206"/>
                    <a:gd name="T28" fmla="*/ 28 w 50"/>
                    <a:gd name="T29" fmla="*/ 104 h 206"/>
                    <a:gd name="T30" fmla="*/ 26 w 50"/>
                    <a:gd name="T31" fmla="*/ 72 h 206"/>
                    <a:gd name="T32" fmla="*/ 20 w 50"/>
                    <a:gd name="T33" fmla="*/ 48 h 206"/>
                    <a:gd name="T34" fmla="*/ 14 w 50"/>
                    <a:gd name="T35" fmla="*/ 36 h 206"/>
                    <a:gd name="T36" fmla="*/ 8 w 50"/>
                    <a:gd name="T37" fmla="*/ 26 h 206"/>
                    <a:gd name="T38" fmla="*/ 0 w 50"/>
                    <a:gd name="T39" fmla="*/ 16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0" h="206">
                      <a:moveTo>
                        <a:pt x="0" y="16"/>
                      </a:moveTo>
                      <a:lnTo>
                        <a:pt x="0" y="0"/>
                      </a:lnTo>
                      <a:lnTo>
                        <a:pt x="18" y="18"/>
                      </a:lnTo>
                      <a:lnTo>
                        <a:pt x="34" y="40"/>
                      </a:lnTo>
                      <a:lnTo>
                        <a:pt x="46" y="70"/>
                      </a:lnTo>
                      <a:lnTo>
                        <a:pt x="50" y="104"/>
                      </a:lnTo>
                      <a:lnTo>
                        <a:pt x="46" y="138"/>
                      </a:lnTo>
                      <a:lnTo>
                        <a:pt x="32" y="170"/>
                      </a:lnTo>
                      <a:lnTo>
                        <a:pt x="18" y="190"/>
                      </a:lnTo>
                      <a:lnTo>
                        <a:pt x="0" y="206"/>
                      </a:lnTo>
                      <a:lnTo>
                        <a:pt x="0" y="192"/>
                      </a:lnTo>
                      <a:lnTo>
                        <a:pt x="12" y="174"/>
                      </a:lnTo>
                      <a:lnTo>
                        <a:pt x="20" y="158"/>
                      </a:lnTo>
                      <a:lnTo>
                        <a:pt x="26" y="134"/>
                      </a:lnTo>
                      <a:lnTo>
                        <a:pt x="28" y="104"/>
                      </a:lnTo>
                      <a:lnTo>
                        <a:pt x="26" y="72"/>
                      </a:lnTo>
                      <a:lnTo>
                        <a:pt x="20" y="48"/>
                      </a:lnTo>
                      <a:lnTo>
                        <a:pt x="14" y="36"/>
                      </a:lnTo>
                      <a:lnTo>
                        <a:pt x="8" y="2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37" name="Freeform 257"/>
                <p:cNvSpPr>
                  <a:spLocks/>
                </p:cNvSpPr>
                <p:nvPr/>
              </p:nvSpPr>
              <p:spPr bwMode="auto">
                <a:xfrm>
                  <a:off x="3290" y="3768"/>
                  <a:ext cx="2342" cy="360"/>
                </a:xfrm>
                <a:custGeom>
                  <a:avLst/>
                  <a:gdLst>
                    <a:gd name="T0" fmla="*/ 1172 w 2342"/>
                    <a:gd name="T1" fmla="*/ 360 h 360"/>
                    <a:gd name="T2" fmla="*/ 0 w 2342"/>
                    <a:gd name="T3" fmla="*/ 360 h 360"/>
                    <a:gd name="T4" fmla="*/ 0 w 2342"/>
                    <a:gd name="T5" fmla="*/ 0 h 360"/>
                    <a:gd name="T6" fmla="*/ 2342 w 2342"/>
                    <a:gd name="T7" fmla="*/ 0 h 360"/>
                    <a:gd name="T8" fmla="*/ 2342 w 2342"/>
                    <a:gd name="T9" fmla="*/ 360 h 360"/>
                    <a:gd name="T10" fmla="*/ 1172 w 2342"/>
                    <a:gd name="T11" fmla="*/ 360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42" h="360">
                      <a:moveTo>
                        <a:pt x="1172" y="360"/>
                      </a:moveTo>
                      <a:lnTo>
                        <a:pt x="0" y="360"/>
                      </a:lnTo>
                      <a:lnTo>
                        <a:pt x="0" y="0"/>
                      </a:lnTo>
                      <a:lnTo>
                        <a:pt x="2342" y="0"/>
                      </a:lnTo>
                      <a:lnTo>
                        <a:pt x="2342" y="360"/>
                      </a:lnTo>
                      <a:lnTo>
                        <a:pt x="1172" y="360"/>
                      </a:lnTo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38" name="Rectangle 258"/>
                <p:cNvSpPr>
                  <a:spLocks noChangeArrowheads="1"/>
                </p:cNvSpPr>
                <p:nvPr/>
              </p:nvSpPr>
              <p:spPr bwMode="auto">
                <a:xfrm>
                  <a:off x="3330" y="3822"/>
                  <a:ext cx="122" cy="122"/>
                </a:xfrm>
                <a:prstGeom prst="rect">
                  <a:avLst/>
                </a:prstGeom>
                <a:solidFill>
                  <a:srgbClr val="9999FF"/>
                </a:solidFill>
                <a:ln w="0">
                  <a:solidFill>
                    <a:srgbClr val="9999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39" name="Freeform 259"/>
                <p:cNvSpPr>
                  <a:spLocks/>
                </p:cNvSpPr>
                <p:nvPr/>
              </p:nvSpPr>
              <p:spPr bwMode="auto">
                <a:xfrm>
                  <a:off x="3324" y="3938"/>
                  <a:ext cx="68" cy="12"/>
                </a:xfrm>
                <a:custGeom>
                  <a:avLst/>
                  <a:gdLst>
                    <a:gd name="T0" fmla="*/ 68 w 68"/>
                    <a:gd name="T1" fmla="*/ 12 h 12"/>
                    <a:gd name="T2" fmla="*/ 6 w 68"/>
                    <a:gd name="T3" fmla="*/ 12 h 12"/>
                    <a:gd name="T4" fmla="*/ 4 w 68"/>
                    <a:gd name="T5" fmla="*/ 12 h 12"/>
                    <a:gd name="T6" fmla="*/ 2 w 68"/>
                    <a:gd name="T7" fmla="*/ 10 h 12"/>
                    <a:gd name="T8" fmla="*/ 0 w 68"/>
                    <a:gd name="T9" fmla="*/ 8 h 12"/>
                    <a:gd name="T10" fmla="*/ 0 w 68"/>
                    <a:gd name="T11" fmla="*/ 6 h 12"/>
                    <a:gd name="T12" fmla="*/ 6 w 68"/>
                    <a:gd name="T13" fmla="*/ 6 h 12"/>
                    <a:gd name="T14" fmla="*/ 6 w 68"/>
                    <a:gd name="T15" fmla="*/ 0 h 12"/>
                    <a:gd name="T16" fmla="*/ 68 w 68"/>
                    <a:gd name="T17" fmla="*/ 0 h 12"/>
                    <a:gd name="T18" fmla="*/ 68 w 68"/>
                    <a:gd name="T19" fmla="*/ 6 h 12"/>
                    <a:gd name="T20" fmla="*/ 68 w 68"/>
                    <a:gd name="T21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8" h="12">
                      <a:moveTo>
                        <a:pt x="68" y="12"/>
                      </a:move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6" y="6"/>
                      </a:lnTo>
                      <a:lnTo>
                        <a:pt x="6" y="0"/>
                      </a:lnTo>
                      <a:lnTo>
                        <a:pt x="68" y="0"/>
                      </a:lnTo>
                      <a:lnTo>
                        <a:pt x="68" y="6"/>
                      </a:lnTo>
                      <a:lnTo>
                        <a:pt x="68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40" name="Freeform 260"/>
                <p:cNvSpPr>
                  <a:spLocks/>
                </p:cNvSpPr>
                <p:nvPr/>
              </p:nvSpPr>
              <p:spPr bwMode="auto">
                <a:xfrm>
                  <a:off x="3324" y="3816"/>
                  <a:ext cx="12" cy="128"/>
                </a:xfrm>
                <a:custGeom>
                  <a:avLst/>
                  <a:gdLst>
                    <a:gd name="T0" fmla="*/ 0 w 12"/>
                    <a:gd name="T1" fmla="*/ 128 h 128"/>
                    <a:gd name="T2" fmla="*/ 0 w 12"/>
                    <a:gd name="T3" fmla="*/ 6 h 128"/>
                    <a:gd name="T4" fmla="*/ 0 w 12"/>
                    <a:gd name="T5" fmla="*/ 4 h 128"/>
                    <a:gd name="T6" fmla="*/ 0 w 12"/>
                    <a:gd name="T7" fmla="*/ 2 h 128"/>
                    <a:gd name="T8" fmla="*/ 2 w 12"/>
                    <a:gd name="T9" fmla="*/ 2 h 128"/>
                    <a:gd name="T10" fmla="*/ 4 w 12"/>
                    <a:gd name="T11" fmla="*/ 0 h 128"/>
                    <a:gd name="T12" fmla="*/ 6 w 12"/>
                    <a:gd name="T13" fmla="*/ 0 h 128"/>
                    <a:gd name="T14" fmla="*/ 6 w 12"/>
                    <a:gd name="T15" fmla="*/ 6 h 128"/>
                    <a:gd name="T16" fmla="*/ 12 w 12"/>
                    <a:gd name="T17" fmla="*/ 6 h 128"/>
                    <a:gd name="T18" fmla="*/ 12 w 12"/>
                    <a:gd name="T19" fmla="*/ 128 h 128"/>
                    <a:gd name="T20" fmla="*/ 6 w 12"/>
                    <a:gd name="T21" fmla="*/ 128 h 128"/>
                    <a:gd name="T22" fmla="*/ 0 w 12"/>
                    <a:gd name="T23" fmla="*/ 12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" h="128">
                      <a:moveTo>
                        <a:pt x="0" y="128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6" y="6"/>
                      </a:lnTo>
                      <a:lnTo>
                        <a:pt x="12" y="6"/>
                      </a:lnTo>
                      <a:lnTo>
                        <a:pt x="12" y="128"/>
                      </a:lnTo>
                      <a:lnTo>
                        <a:pt x="6" y="128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41" name="Freeform 261"/>
                <p:cNvSpPr>
                  <a:spLocks/>
                </p:cNvSpPr>
                <p:nvPr/>
              </p:nvSpPr>
              <p:spPr bwMode="auto">
                <a:xfrm>
                  <a:off x="3330" y="3816"/>
                  <a:ext cx="128" cy="12"/>
                </a:xfrm>
                <a:custGeom>
                  <a:avLst/>
                  <a:gdLst>
                    <a:gd name="T0" fmla="*/ 0 w 128"/>
                    <a:gd name="T1" fmla="*/ 0 h 12"/>
                    <a:gd name="T2" fmla="*/ 122 w 128"/>
                    <a:gd name="T3" fmla="*/ 0 h 12"/>
                    <a:gd name="T4" fmla="*/ 124 w 128"/>
                    <a:gd name="T5" fmla="*/ 0 h 12"/>
                    <a:gd name="T6" fmla="*/ 126 w 128"/>
                    <a:gd name="T7" fmla="*/ 2 h 12"/>
                    <a:gd name="T8" fmla="*/ 128 w 128"/>
                    <a:gd name="T9" fmla="*/ 2 h 12"/>
                    <a:gd name="T10" fmla="*/ 128 w 128"/>
                    <a:gd name="T11" fmla="*/ 4 h 12"/>
                    <a:gd name="T12" fmla="*/ 128 w 128"/>
                    <a:gd name="T13" fmla="*/ 6 h 12"/>
                    <a:gd name="T14" fmla="*/ 122 w 128"/>
                    <a:gd name="T15" fmla="*/ 6 h 12"/>
                    <a:gd name="T16" fmla="*/ 122 w 128"/>
                    <a:gd name="T17" fmla="*/ 12 h 12"/>
                    <a:gd name="T18" fmla="*/ 0 w 128"/>
                    <a:gd name="T19" fmla="*/ 12 h 12"/>
                    <a:gd name="T20" fmla="*/ 0 w 128"/>
                    <a:gd name="T21" fmla="*/ 6 h 12"/>
                    <a:gd name="T22" fmla="*/ 0 w 128"/>
                    <a:gd name="T2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8" h="12">
                      <a:moveTo>
                        <a:pt x="0" y="0"/>
                      </a:moveTo>
                      <a:lnTo>
                        <a:pt x="122" y="0"/>
                      </a:lnTo>
                      <a:lnTo>
                        <a:pt x="124" y="0"/>
                      </a:lnTo>
                      <a:lnTo>
                        <a:pt x="126" y="2"/>
                      </a:lnTo>
                      <a:lnTo>
                        <a:pt x="128" y="2"/>
                      </a:lnTo>
                      <a:lnTo>
                        <a:pt x="128" y="4"/>
                      </a:lnTo>
                      <a:lnTo>
                        <a:pt x="128" y="6"/>
                      </a:lnTo>
                      <a:lnTo>
                        <a:pt x="122" y="6"/>
                      </a:lnTo>
                      <a:lnTo>
                        <a:pt x="122" y="12"/>
                      </a:lnTo>
                      <a:lnTo>
                        <a:pt x="0" y="12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42" name="Freeform 262"/>
                <p:cNvSpPr>
                  <a:spLocks/>
                </p:cNvSpPr>
                <p:nvPr/>
              </p:nvSpPr>
              <p:spPr bwMode="auto">
                <a:xfrm>
                  <a:off x="3446" y="3822"/>
                  <a:ext cx="12" cy="128"/>
                </a:xfrm>
                <a:custGeom>
                  <a:avLst/>
                  <a:gdLst>
                    <a:gd name="T0" fmla="*/ 12 w 12"/>
                    <a:gd name="T1" fmla="*/ 0 h 128"/>
                    <a:gd name="T2" fmla="*/ 12 w 12"/>
                    <a:gd name="T3" fmla="*/ 122 h 128"/>
                    <a:gd name="T4" fmla="*/ 12 w 12"/>
                    <a:gd name="T5" fmla="*/ 124 h 128"/>
                    <a:gd name="T6" fmla="*/ 12 w 12"/>
                    <a:gd name="T7" fmla="*/ 126 h 128"/>
                    <a:gd name="T8" fmla="*/ 10 w 12"/>
                    <a:gd name="T9" fmla="*/ 126 h 128"/>
                    <a:gd name="T10" fmla="*/ 8 w 12"/>
                    <a:gd name="T11" fmla="*/ 128 h 128"/>
                    <a:gd name="T12" fmla="*/ 6 w 12"/>
                    <a:gd name="T13" fmla="*/ 128 h 128"/>
                    <a:gd name="T14" fmla="*/ 6 w 12"/>
                    <a:gd name="T15" fmla="*/ 122 h 128"/>
                    <a:gd name="T16" fmla="*/ 0 w 12"/>
                    <a:gd name="T17" fmla="*/ 122 h 128"/>
                    <a:gd name="T18" fmla="*/ 0 w 12"/>
                    <a:gd name="T19" fmla="*/ 0 h 128"/>
                    <a:gd name="T20" fmla="*/ 6 w 12"/>
                    <a:gd name="T21" fmla="*/ 0 h 128"/>
                    <a:gd name="T22" fmla="*/ 12 w 12"/>
                    <a:gd name="T23" fmla="*/ 0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" h="128">
                      <a:moveTo>
                        <a:pt x="12" y="0"/>
                      </a:moveTo>
                      <a:lnTo>
                        <a:pt x="12" y="122"/>
                      </a:lnTo>
                      <a:lnTo>
                        <a:pt x="12" y="124"/>
                      </a:lnTo>
                      <a:lnTo>
                        <a:pt x="12" y="126"/>
                      </a:lnTo>
                      <a:lnTo>
                        <a:pt x="10" y="126"/>
                      </a:lnTo>
                      <a:lnTo>
                        <a:pt x="8" y="128"/>
                      </a:lnTo>
                      <a:lnTo>
                        <a:pt x="6" y="128"/>
                      </a:lnTo>
                      <a:lnTo>
                        <a:pt x="6" y="122"/>
                      </a:lnTo>
                      <a:lnTo>
                        <a:pt x="0" y="122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43" name="Freeform 263"/>
                <p:cNvSpPr>
                  <a:spLocks/>
                </p:cNvSpPr>
                <p:nvPr/>
              </p:nvSpPr>
              <p:spPr bwMode="auto">
                <a:xfrm>
                  <a:off x="3392" y="3938"/>
                  <a:ext cx="60" cy="12"/>
                </a:xfrm>
                <a:custGeom>
                  <a:avLst/>
                  <a:gdLst>
                    <a:gd name="T0" fmla="*/ 60 w 60"/>
                    <a:gd name="T1" fmla="*/ 6 h 12"/>
                    <a:gd name="T2" fmla="*/ 60 w 60"/>
                    <a:gd name="T3" fmla="*/ 12 h 12"/>
                    <a:gd name="T4" fmla="*/ 0 w 60"/>
                    <a:gd name="T5" fmla="*/ 12 h 12"/>
                    <a:gd name="T6" fmla="*/ 0 w 60"/>
                    <a:gd name="T7" fmla="*/ 6 h 12"/>
                    <a:gd name="T8" fmla="*/ 0 w 60"/>
                    <a:gd name="T9" fmla="*/ 0 h 12"/>
                    <a:gd name="T10" fmla="*/ 60 w 60"/>
                    <a:gd name="T11" fmla="*/ 0 h 12"/>
                    <a:gd name="T12" fmla="*/ 60 w 60"/>
                    <a:gd name="T13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12">
                      <a:moveTo>
                        <a:pt x="60" y="6"/>
                      </a:moveTo>
                      <a:lnTo>
                        <a:pt x="60" y="12"/>
                      </a:lnTo>
                      <a:lnTo>
                        <a:pt x="0" y="12"/>
                      </a:lnTo>
                      <a:lnTo>
                        <a:pt x="0" y="6"/>
                      </a:lnTo>
                      <a:lnTo>
                        <a:pt x="0" y="0"/>
                      </a:lnTo>
                      <a:lnTo>
                        <a:pt x="60" y="0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44" name="Freeform 264"/>
                <p:cNvSpPr>
                  <a:spLocks noEditPoints="1"/>
                </p:cNvSpPr>
                <p:nvPr/>
              </p:nvSpPr>
              <p:spPr bwMode="auto">
                <a:xfrm>
                  <a:off x="3504" y="3834"/>
                  <a:ext cx="68" cy="90"/>
                </a:xfrm>
                <a:custGeom>
                  <a:avLst/>
                  <a:gdLst>
                    <a:gd name="T0" fmla="*/ 0 w 68"/>
                    <a:gd name="T1" fmla="*/ 90 h 90"/>
                    <a:gd name="T2" fmla="*/ 0 w 68"/>
                    <a:gd name="T3" fmla="*/ 0 h 90"/>
                    <a:gd name="T4" fmla="*/ 34 w 68"/>
                    <a:gd name="T5" fmla="*/ 0 h 90"/>
                    <a:gd name="T6" fmla="*/ 42 w 68"/>
                    <a:gd name="T7" fmla="*/ 0 h 90"/>
                    <a:gd name="T8" fmla="*/ 50 w 68"/>
                    <a:gd name="T9" fmla="*/ 2 h 90"/>
                    <a:gd name="T10" fmla="*/ 54 w 68"/>
                    <a:gd name="T11" fmla="*/ 2 h 90"/>
                    <a:gd name="T12" fmla="*/ 60 w 68"/>
                    <a:gd name="T13" fmla="*/ 4 h 90"/>
                    <a:gd name="T14" fmla="*/ 64 w 68"/>
                    <a:gd name="T15" fmla="*/ 8 h 90"/>
                    <a:gd name="T16" fmla="*/ 66 w 68"/>
                    <a:gd name="T17" fmla="*/ 12 h 90"/>
                    <a:gd name="T18" fmla="*/ 68 w 68"/>
                    <a:gd name="T19" fmla="*/ 18 h 90"/>
                    <a:gd name="T20" fmla="*/ 68 w 68"/>
                    <a:gd name="T21" fmla="*/ 24 h 90"/>
                    <a:gd name="T22" fmla="*/ 64 w 68"/>
                    <a:gd name="T23" fmla="*/ 40 h 90"/>
                    <a:gd name="T24" fmla="*/ 52 w 68"/>
                    <a:gd name="T25" fmla="*/ 50 h 90"/>
                    <a:gd name="T26" fmla="*/ 30 w 68"/>
                    <a:gd name="T27" fmla="*/ 54 h 90"/>
                    <a:gd name="T28" fmla="*/ 12 w 68"/>
                    <a:gd name="T29" fmla="*/ 54 h 90"/>
                    <a:gd name="T30" fmla="*/ 12 w 68"/>
                    <a:gd name="T31" fmla="*/ 90 h 90"/>
                    <a:gd name="T32" fmla="*/ 0 w 68"/>
                    <a:gd name="T33" fmla="*/ 90 h 90"/>
                    <a:gd name="T34" fmla="*/ 12 w 68"/>
                    <a:gd name="T35" fmla="*/ 44 h 90"/>
                    <a:gd name="T36" fmla="*/ 30 w 68"/>
                    <a:gd name="T37" fmla="*/ 44 h 90"/>
                    <a:gd name="T38" fmla="*/ 40 w 68"/>
                    <a:gd name="T39" fmla="*/ 44 h 90"/>
                    <a:gd name="T40" fmla="*/ 46 w 68"/>
                    <a:gd name="T41" fmla="*/ 42 h 90"/>
                    <a:gd name="T42" fmla="*/ 52 w 68"/>
                    <a:gd name="T43" fmla="*/ 38 h 90"/>
                    <a:gd name="T44" fmla="*/ 54 w 68"/>
                    <a:gd name="T45" fmla="*/ 32 h 90"/>
                    <a:gd name="T46" fmla="*/ 56 w 68"/>
                    <a:gd name="T47" fmla="*/ 24 h 90"/>
                    <a:gd name="T48" fmla="*/ 54 w 68"/>
                    <a:gd name="T49" fmla="*/ 20 h 90"/>
                    <a:gd name="T50" fmla="*/ 52 w 68"/>
                    <a:gd name="T51" fmla="*/ 14 h 90"/>
                    <a:gd name="T52" fmla="*/ 48 w 68"/>
                    <a:gd name="T53" fmla="*/ 12 h 90"/>
                    <a:gd name="T54" fmla="*/ 44 w 68"/>
                    <a:gd name="T55" fmla="*/ 10 h 90"/>
                    <a:gd name="T56" fmla="*/ 38 w 68"/>
                    <a:gd name="T57" fmla="*/ 10 h 90"/>
                    <a:gd name="T58" fmla="*/ 30 w 68"/>
                    <a:gd name="T59" fmla="*/ 10 h 90"/>
                    <a:gd name="T60" fmla="*/ 12 w 68"/>
                    <a:gd name="T61" fmla="*/ 10 h 90"/>
                    <a:gd name="T62" fmla="*/ 12 w 68"/>
                    <a:gd name="T63" fmla="*/ 44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8" h="90">
                      <a:moveTo>
                        <a:pt x="0" y="90"/>
                      </a:moveTo>
                      <a:lnTo>
                        <a:pt x="0" y="0"/>
                      </a:lnTo>
                      <a:lnTo>
                        <a:pt x="34" y="0"/>
                      </a:lnTo>
                      <a:lnTo>
                        <a:pt x="42" y="0"/>
                      </a:lnTo>
                      <a:lnTo>
                        <a:pt x="50" y="2"/>
                      </a:lnTo>
                      <a:lnTo>
                        <a:pt x="54" y="2"/>
                      </a:lnTo>
                      <a:lnTo>
                        <a:pt x="60" y="4"/>
                      </a:lnTo>
                      <a:lnTo>
                        <a:pt x="64" y="8"/>
                      </a:lnTo>
                      <a:lnTo>
                        <a:pt x="66" y="12"/>
                      </a:lnTo>
                      <a:lnTo>
                        <a:pt x="68" y="18"/>
                      </a:lnTo>
                      <a:lnTo>
                        <a:pt x="68" y="24"/>
                      </a:lnTo>
                      <a:lnTo>
                        <a:pt x="64" y="40"/>
                      </a:lnTo>
                      <a:lnTo>
                        <a:pt x="52" y="50"/>
                      </a:lnTo>
                      <a:lnTo>
                        <a:pt x="30" y="54"/>
                      </a:lnTo>
                      <a:lnTo>
                        <a:pt x="12" y="54"/>
                      </a:lnTo>
                      <a:lnTo>
                        <a:pt x="12" y="90"/>
                      </a:lnTo>
                      <a:lnTo>
                        <a:pt x="0" y="90"/>
                      </a:lnTo>
                      <a:close/>
                      <a:moveTo>
                        <a:pt x="12" y="44"/>
                      </a:moveTo>
                      <a:lnTo>
                        <a:pt x="30" y="44"/>
                      </a:lnTo>
                      <a:lnTo>
                        <a:pt x="40" y="44"/>
                      </a:lnTo>
                      <a:lnTo>
                        <a:pt x="46" y="42"/>
                      </a:lnTo>
                      <a:lnTo>
                        <a:pt x="52" y="38"/>
                      </a:lnTo>
                      <a:lnTo>
                        <a:pt x="54" y="32"/>
                      </a:lnTo>
                      <a:lnTo>
                        <a:pt x="56" y="24"/>
                      </a:lnTo>
                      <a:lnTo>
                        <a:pt x="54" y="20"/>
                      </a:lnTo>
                      <a:lnTo>
                        <a:pt x="52" y="14"/>
                      </a:lnTo>
                      <a:lnTo>
                        <a:pt x="48" y="12"/>
                      </a:lnTo>
                      <a:lnTo>
                        <a:pt x="44" y="10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12" y="1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45" name="Freeform 265"/>
                <p:cNvSpPr>
                  <a:spLocks/>
                </p:cNvSpPr>
                <p:nvPr/>
              </p:nvSpPr>
              <p:spPr bwMode="auto">
                <a:xfrm>
                  <a:off x="3584" y="3856"/>
                  <a:ext cx="30" cy="68"/>
                </a:xfrm>
                <a:custGeom>
                  <a:avLst/>
                  <a:gdLst>
                    <a:gd name="T0" fmla="*/ 0 w 30"/>
                    <a:gd name="T1" fmla="*/ 68 h 68"/>
                    <a:gd name="T2" fmla="*/ 0 w 30"/>
                    <a:gd name="T3" fmla="*/ 2 h 68"/>
                    <a:gd name="T4" fmla="*/ 12 w 30"/>
                    <a:gd name="T5" fmla="*/ 2 h 68"/>
                    <a:gd name="T6" fmla="*/ 12 w 30"/>
                    <a:gd name="T7" fmla="*/ 14 h 68"/>
                    <a:gd name="T8" fmla="*/ 14 w 30"/>
                    <a:gd name="T9" fmla="*/ 8 h 68"/>
                    <a:gd name="T10" fmla="*/ 16 w 30"/>
                    <a:gd name="T11" fmla="*/ 6 h 68"/>
                    <a:gd name="T12" fmla="*/ 22 w 30"/>
                    <a:gd name="T13" fmla="*/ 2 h 68"/>
                    <a:gd name="T14" fmla="*/ 26 w 30"/>
                    <a:gd name="T15" fmla="*/ 0 h 68"/>
                    <a:gd name="T16" fmla="*/ 28 w 30"/>
                    <a:gd name="T17" fmla="*/ 0 h 68"/>
                    <a:gd name="T18" fmla="*/ 30 w 30"/>
                    <a:gd name="T19" fmla="*/ 0 h 68"/>
                    <a:gd name="T20" fmla="*/ 30 w 30"/>
                    <a:gd name="T21" fmla="*/ 12 h 68"/>
                    <a:gd name="T22" fmla="*/ 28 w 30"/>
                    <a:gd name="T23" fmla="*/ 12 h 68"/>
                    <a:gd name="T24" fmla="*/ 26 w 30"/>
                    <a:gd name="T25" fmla="*/ 10 h 68"/>
                    <a:gd name="T26" fmla="*/ 20 w 30"/>
                    <a:gd name="T27" fmla="*/ 12 h 68"/>
                    <a:gd name="T28" fmla="*/ 16 w 30"/>
                    <a:gd name="T29" fmla="*/ 16 h 68"/>
                    <a:gd name="T30" fmla="*/ 12 w 30"/>
                    <a:gd name="T31" fmla="*/ 24 h 68"/>
                    <a:gd name="T32" fmla="*/ 12 w 30"/>
                    <a:gd name="T33" fmla="*/ 68 h 68"/>
                    <a:gd name="T34" fmla="*/ 0 w 30"/>
                    <a:gd name="T35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0" h="68">
                      <a:moveTo>
                        <a:pt x="0" y="68"/>
                      </a:moveTo>
                      <a:lnTo>
                        <a:pt x="0" y="2"/>
                      </a:lnTo>
                      <a:lnTo>
                        <a:pt x="12" y="2"/>
                      </a:lnTo>
                      <a:lnTo>
                        <a:pt x="12" y="14"/>
                      </a:lnTo>
                      <a:lnTo>
                        <a:pt x="14" y="8"/>
                      </a:lnTo>
                      <a:lnTo>
                        <a:pt x="16" y="6"/>
                      </a:lnTo>
                      <a:lnTo>
                        <a:pt x="22" y="2"/>
                      </a:lnTo>
                      <a:lnTo>
                        <a:pt x="26" y="0"/>
                      </a:lnTo>
                      <a:lnTo>
                        <a:pt x="28" y="0"/>
                      </a:lnTo>
                      <a:lnTo>
                        <a:pt x="30" y="0"/>
                      </a:lnTo>
                      <a:lnTo>
                        <a:pt x="30" y="12"/>
                      </a:lnTo>
                      <a:lnTo>
                        <a:pt x="28" y="12"/>
                      </a:lnTo>
                      <a:lnTo>
                        <a:pt x="26" y="10"/>
                      </a:lnTo>
                      <a:lnTo>
                        <a:pt x="20" y="12"/>
                      </a:lnTo>
                      <a:lnTo>
                        <a:pt x="16" y="16"/>
                      </a:lnTo>
                      <a:lnTo>
                        <a:pt x="12" y="24"/>
                      </a:lnTo>
                      <a:lnTo>
                        <a:pt x="12" y="68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46" name="Freeform 266"/>
                <p:cNvSpPr>
                  <a:spLocks noEditPoints="1"/>
                </p:cNvSpPr>
                <p:nvPr/>
              </p:nvSpPr>
              <p:spPr bwMode="auto">
                <a:xfrm>
                  <a:off x="3620" y="3856"/>
                  <a:ext cx="56" cy="68"/>
                </a:xfrm>
                <a:custGeom>
                  <a:avLst/>
                  <a:gdLst>
                    <a:gd name="T0" fmla="*/ 44 w 56"/>
                    <a:gd name="T1" fmla="*/ 28 h 68"/>
                    <a:gd name="T2" fmla="*/ 44 w 56"/>
                    <a:gd name="T3" fmla="*/ 22 h 68"/>
                    <a:gd name="T4" fmla="*/ 42 w 56"/>
                    <a:gd name="T5" fmla="*/ 18 h 68"/>
                    <a:gd name="T6" fmla="*/ 40 w 56"/>
                    <a:gd name="T7" fmla="*/ 14 h 68"/>
                    <a:gd name="T8" fmla="*/ 36 w 56"/>
                    <a:gd name="T9" fmla="*/ 10 h 68"/>
                    <a:gd name="T10" fmla="*/ 28 w 56"/>
                    <a:gd name="T11" fmla="*/ 10 h 68"/>
                    <a:gd name="T12" fmla="*/ 22 w 56"/>
                    <a:gd name="T13" fmla="*/ 10 h 68"/>
                    <a:gd name="T14" fmla="*/ 18 w 56"/>
                    <a:gd name="T15" fmla="*/ 14 h 68"/>
                    <a:gd name="T16" fmla="*/ 16 w 56"/>
                    <a:gd name="T17" fmla="*/ 18 h 68"/>
                    <a:gd name="T18" fmla="*/ 14 w 56"/>
                    <a:gd name="T19" fmla="*/ 22 h 68"/>
                    <a:gd name="T20" fmla="*/ 12 w 56"/>
                    <a:gd name="T21" fmla="*/ 28 h 68"/>
                    <a:gd name="T22" fmla="*/ 44 w 56"/>
                    <a:gd name="T23" fmla="*/ 28 h 68"/>
                    <a:gd name="T24" fmla="*/ 56 w 56"/>
                    <a:gd name="T25" fmla="*/ 56 h 68"/>
                    <a:gd name="T26" fmla="*/ 56 w 56"/>
                    <a:gd name="T27" fmla="*/ 66 h 68"/>
                    <a:gd name="T28" fmla="*/ 44 w 56"/>
                    <a:gd name="T29" fmla="*/ 68 h 68"/>
                    <a:gd name="T30" fmla="*/ 32 w 56"/>
                    <a:gd name="T31" fmla="*/ 68 h 68"/>
                    <a:gd name="T32" fmla="*/ 24 w 56"/>
                    <a:gd name="T33" fmla="*/ 68 h 68"/>
                    <a:gd name="T34" fmla="*/ 16 w 56"/>
                    <a:gd name="T35" fmla="*/ 64 h 68"/>
                    <a:gd name="T36" fmla="*/ 8 w 56"/>
                    <a:gd name="T37" fmla="*/ 60 h 68"/>
                    <a:gd name="T38" fmla="*/ 4 w 56"/>
                    <a:gd name="T39" fmla="*/ 52 h 68"/>
                    <a:gd name="T40" fmla="*/ 0 w 56"/>
                    <a:gd name="T41" fmla="*/ 44 h 68"/>
                    <a:gd name="T42" fmla="*/ 0 w 56"/>
                    <a:gd name="T43" fmla="*/ 34 h 68"/>
                    <a:gd name="T44" fmla="*/ 0 w 56"/>
                    <a:gd name="T45" fmla="*/ 24 h 68"/>
                    <a:gd name="T46" fmla="*/ 4 w 56"/>
                    <a:gd name="T47" fmla="*/ 16 h 68"/>
                    <a:gd name="T48" fmla="*/ 8 w 56"/>
                    <a:gd name="T49" fmla="*/ 10 h 68"/>
                    <a:gd name="T50" fmla="*/ 14 w 56"/>
                    <a:gd name="T51" fmla="*/ 4 h 68"/>
                    <a:gd name="T52" fmla="*/ 20 w 56"/>
                    <a:gd name="T53" fmla="*/ 2 h 68"/>
                    <a:gd name="T54" fmla="*/ 30 w 56"/>
                    <a:gd name="T55" fmla="*/ 0 h 68"/>
                    <a:gd name="T56" fmla="*/ 36 w 56"/>
                    <a:gd name="T57" fmla="*/ 2 h 68"/>
                    <a:gd name="T58" fmla="*/ 42 w 56"/>
                    <a:gd name="T59" fmla="*/ 4 h 68"/>
                    <a:gd name="T60" fmla="*/ 48 w 56"/>
                    <a:gd name="T61" fmla="*/ 6 h 68"/>
                    <a:gd name="T62" fmla="*/ 52 w 56"/>
                    <a:gd name="T63" fmla="*/ 12 h 68"/>
                    <a:gd name="T64" fmla="*/ 54 w 56"/>
                    <a:gd name="T65" fmla="*/ 18 h 68"/>
                    <a:gd name="T66" fmla="*/ 56 w 56"/>
                    <a:gd name="T67" fmla="*/ 24 h 68"/>
                    <a:gd name="T68" fmla="*/ 56 w 56"/>
                    <a:gd name="T69" fmla="*/ 32 h 68"/>
                    <a:gd name="T70" fmla="*/ 56 w 56"/>
                    <a:gd name="T71" fmla="*/ 36 h 68"/>
                    <a:gd name="T72" fmla="*/ 12 w 56"/>
                    <a:gd name="T73" fmla="*/ 36 h 68"/>
                    <a:gd name="T74" fmla="*/ 14 w 56"/>
                    <a:gd name="T75" fmla="*/ 42 h 68"/>
                    <a:gd name="T76" fmla="*/ 14 w 56"/>
                    <a:gd name="T77" fmla="*/ 48 h 68"/>
                    <a:gd name="T78" fmla="*/ 18 w 56"/>
                    <a:gd name="T79" fmla="*/ 52 h 68"/>
                    <a:gd name="T80" fmla="*/ 22 w 56"/>
                    <a:gd name="T81" fmla="*/ 56 h 68"/>
                    <a:gd name="T82" fmla="*/ 28 w 56"/>
                    <a:gd name="T83" fmla="*/ 58 h 68"/>
                    <a:gd name="T84" fmla="*/ 36 w 56"/>
                    <a:gd name="T85" fmla="*/ 60 h 68"/>
                    <a:gd name="T86" fmla="*/ 44 w 56"/>
                    <a:gd name="T87" fmla="*/ 58 h 68"/>
                    <a:gd name="T88" fmla="*/ 56 w 56"/>
                    <a:gd name="T89" fmla="*/ 56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56" h="68">
                      <a:moveTo>
                        <a:pt x="44" y="28"/>
                      </a:moveTo>
                      <a:lnTo>
                        <a:pt x="44" y="22"/>
                      </a:lnTo>
                      <a:lnTo>
                        <a:pt x="42" y="18"/>
                      </a:lnTo>
                      <a:lnTo>
                        <a:pt x="40" y="14"/>
                      </a:lnTo>
                      <a:lnTo>
                        <a:pt x="36" y="10"/>
                      </a:lnTo>
                      <a:lnTo>
                        <a:pt x="28" y="10"/>
                      </a:lnTo>
                      <a:lnTo>
                        <a:pt x="22" y="10"/>
                      </a:lnTo>
                      <a:lnTo>
                        <a:pt x="18" y="14"/>
                      </a:lnTo>
                      <a:lnTo>
                        <a:pt x="16" y="18"/>
                      </a:lnTo>
                      <a:lnTo>
                        <a:pt x="14" y="22"/>
                      </a:lnTo>
                      <a:lnTo>
                        <a:pt x="12" y="28"/>
                      </a:lnTo>
                      <a:lnTo>
                        <a:pt x="44" y="28"/>
                      </a:lnTo>
                      <a:close/>
                      <a:moveTo>
                        <a:pt x="56" y="56"/>
                      </a:moveTo>
                      <a:lnTo>
                        <a:pt x="56" y="66"/>
                      </a:lnTo>
                      <a:lnTo>
                        <a:pt x="44" y="68"/>
                      </a:lnTo>
                      <a:lnTo>
                        <a:pt x="32" y="68"/>
                      </a:lnTo>
                      <a:lnTo>
                        <a:pt x="24" y="68"/>
                      </a:lnTo>
                      <a:lnTo>
                        <a:pt x="16" y="64"/>
                      </a:lnTo>
                      <a:lnTo>
                        <a:pt x="8" y="60"/>
                      </a:lnTo>
                      <a:lnTo>
                        <a:pt x="4" y="52"/>
                      </a:lnTo>
                      <a:lnTo>
                        <a:pt x="0" y="44"/>
                      </a:lnTo>
                      <a:lnTo>
                        <a:pt x="0" y="34"/>
                      </a:lnTo>
                      <a:lnTo>
                        <a:pt x="0" y="24"/>
                      </a:lnTo>
                      <a:lnTo>
                        <a:pt x="4" y="16"/>
                      </a:lnTo>
                      <a:lnTo>
                        <a:pt x="8" y="10"/>
                      </a:lnTo>
                      <a:lnTo>
                        <a:pt x="14" y="4"/>
                      </a:lnTo>
                      <a:lnTo>
                        <a:pt x="20" y="2"/>
                      </a:lnTo>
                      <a:lnTo>
                        <a:pt x="30" y="0"/>
                      </a:lnTo>
                      <a:lnTo>
                        <a:pt x="36" y="2"/>
                      </a:lnTo>
                      <a:lnTo>
                        <a:pt x="42" y="4"/>
                      </a:lnTo>
                      <a:lnTo>
                        <a:pt x="48" y="6"/>
                      </a:lnTo>
                      <a:lnTo>
                        <a:pt x="52" y="12"/>
                      </a:lnTo>
                      <a:lnTo>
                        <a:pt x="54" y="18"/>
                      </a:lnTo>
                      <a:lnTo>
                        <a:pt x="56" y="24"/>
                      </a:lnTo>
                      <a:lnTo>
                        <a:pt x="56" y="32"/>
                      </a:lnTo>
                      <a:lnTo>
                        <a:pt x="56" y="36"/>
                      </a:lnTo>
                      <a:lnTo>
                        <a:pt x="12" y="36"/>
                      </a:lnTo>
                      <a:lnTo>
                        <a:pt x="14" y="42"/>
                      </a:lnTo>
                      <a:lnTo>
                        <a:pt x="14" y="48"/>
                      </a:lnTo>
                      <a:lnTo>
                        <a:pt x="18" y="52"/>
                      </a:lnTo>
                      <a:lnTo>
                        <a:pt x="22" y="56"/>
                      </a:lnTo>
                      <a:lnTo>
                        <a:pt x="28" y="58"/>
                      </a:lnTo>
                      <a:lnTo>
                        <a:pt x="36" y="60"/>
                      </a:lnTo>
                      <a:lnTo>
                        <a:pt x="44" y="58"/>
                      </a:lnTo>
                      <a:lnTo>
                        <a:pt x="56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47" name="Freeform 267"/>
                <p:cNvSpPr>
                  <a:spLocks noEditPoints="1"/>
                </p:cNvSpPr>
                <p:nvPr/>
              </p:nvSpPr>
              <p:spPr bwMode="auto">
                <a:xfrm>
                  <a:off x="3688" y="3828"/>
                  <a:ext cx="54" cy="96"/>
                </a:xfrm>
                <a:custGeom>
                  <a:avLst/>
                  <a:gdLst>
                    <a:gd name="T0" fmla="*/ 42 w 54"/>
                    <a:gd name="T1" fmla="*/ 72 h 96"/>
                    <a:gd name="T2" fmla="*/ 42 w 54"/>
                    <a:gd name="T3" fmla="*/ 40 h 96"/>
                    <a:gd name="T4" fmla="*/ 36 w 54"/>
                    <a:gd name="T5" fmla="*/ 38 h 96"/>
                    <a:gd name="T6" fmla="*/ 30 w 54"/>
                    <a:gd name="T7" fmla="*/ 38 h 96"/>
                    <a:gd name="T8" fmla="*/ 24 w 54"/>
                    <a:gd name="T9" fmla="*/ 38 h 96"/>
                    <a:gd name="T10" fmla="*/ 20 w 54"/>
                    <a:gd name="T11" fmla="*/ 42 h 96"/>
                    <a:gd name="T12" fmla="*/ 16 w 54"/>
                    <a:gd name="T13" fmla="*/ 46 h 96"/>
                    <a:gd name="T14" fmla="*/ 14 w 54"/>
                    <a:gd name="T15" fmla="*/ 54 h 96"/>
                    <a:gd name="T16" fmla="*/ 14 w 54"/>
                    <a:gd name="T17" fmla="*/ 64 h 96"/>
                    <a:gd name="T18" fmla="*/ 14 w 54"/>
                    <a:gd name="T19" fmla="*/ 72 h 96"/>
                    <a:gd name="T20" fmla="*/ 16 w 54"/>
                    <a:gd name="T21" fmla="*/ 80 h 96"/>
                    <a:gd name="T22" fmla="*/ 20 w 54"/>
                    <a:gd name="T23" fmla="*/ 84 h 96"/>
                    <a:gd name="T24" fmla="*/ 22 w 54"/>
                    <a:gd name="T25" fmla="*/ 86 h 96"/>
                    <a:gd name="T26" fmla="*/ 26 w 54"/>
                    <a:gd name="T27" fmla="*/ 86 h 96"/>
                    <a:gd name="T28" fmla="*/ 32 w 54"/>
                    <a:gd name="T29" fmla="*/ 84 h 96"/>
                    <a:gd name="T30" fmla="*/ 36 w 54"/>
                    <a:gd name="T31" fmla="*/ 80 h 96"/>
                    <a:gd name="T32" fmla="*/ 42 w 54"/>
                    <a:gd name="T33" fmla="*/ 72 h 96"/>
                    <a:gd name="T34" fmla="*/ 42 w 54"/>
                    <a:gd name="T35" fmla="*/ 82 h 96"/>
                    <a:gd name="T36" fmla="*/ 40 w 54"/>
                    <a:gd name="T37" fmla="*/ 88 h 96"/>
                    <a:gd name="T38" fmla="*/ 36 w 54"/>
                    <a:gd name="T39" fmla="*/ 92 h 96"/>
                    <a:gd name="T40" fmla="*/ 30 w 54"/>
                    <a:gd name="T41" fmla="*/ 96 h 96"/>
                    <a:gd name="T42" fmla="*/ 24 w 54"/>
                    <a:gd name="T43" fmla="*/ 96 h 96"/>
                    <a:gd name="T44" fmla="*/ 18 w 54"/>
                    <a:gd name="T45" fmla="*/ 96 h 96"/>
                    <a:gd name="T46" fmla="*/ 12 w 54"/>
                    <a:gd name="T47" fmla="*/ 92 h 96"/>
                    <a:gd name="T48" fmla="*/ 6 w 54"/>
                    <a:gd name="T49" fmla="*/ 88 h 96"/>
                    <a:gd name="T50" fmla="*/ 4 w 54"/>
                    <a:gd name="T51" fmla="*/ 82 h 96"/>
                    <a:gd name="T52" fmla="*/ 2 w 54"/>
                    <a:gd name="T53" fmla="*/ 74 h 96"/>
                    <a:gd name="T54" fmla="*/ 0 w 54"/>
                    <a:gd name="T55" fmla="*/ 64 h 96"/>
                    <a:gd name="T56" fmla="*/ 2 w 54"/>
                    <a:gd name="T57" fmla="*/ 54 h 96"/>
                    <a:gd name="T58" fmla="*/ 4 w 54"/>
                    <a:gd name="T59" fmla="*/ 46 h 96"/>
                    <a:gd name="T60" fmla="*/ 8 w 54"/>
                    <a:gd name="T61" fmla="*/ 38 h 96"/>
                    <a:gd name="T62" fmla="*/ 14 w 54"/>
                    <a:gd name="T63" fmla="*/ 32 h 96"/>
                    <a:gd name="T64" fmla="*/ 22 w 54"/>
                    <a:gd name="T65" fmla="*/ 30 h 96"/>
                    <a:gd name="T66" fmla="*/ 32 w 54"/>
                    <a:gd name="T67" fmla="*/ 28 h 96"/>
                    <a:gd name="T68" fmla="*/ 38 w 54"/>
                    <a:gd name="T69" fmla="*/ 28 h 96"/>
                    <a:gd name="T70" fmla="*/ 42 w 54"/>
                    <a:gd name="T71" fmla="*/ 30 h 96"/>
                    <a:gd name="T72" fmla="*/ 42 w 54"/>
                    <a:gd name="T73" fmla="*/ 0 h 96"/>
                    <a:gd name="T74" fmla="*/ 54 w 54"/>
                    <a:gd name="T75" fmla="*/ 0 h 96"/>
                    <a:gd name="T76" fmla="*/ 54 w 54"/>
                    <a:gd name="T77" fmla="*/ 96 h 96"/>
                    <a:gd name="T78" fmla="*/ 42 w 54"/>
                    <a:gd name="T79" fmla="*/ 96 h 96"/>
                    <a:gd name="T80" fmla="*/ 42 w 54"/>
                    <a:gd name="T81" fmla="*/ 82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54" h="96">
                      <a:moveTo>
                        <a:pt x="42" y="72"/>
                      </a:moveTo>
                      <a:lnTo>
                        <a:pt x="42" y="40"/>
                      </a:lnTo>
                      <a:lnTo>
                        <a:pt x="36" y="38"/>
                      </a:lnTo>
                      <a:lnTo>
                        <a:pt x="30" y="38"/>
                      </a:lnTo>
                      <a:lnTo>
                        <a:pt x="24" y="38"/>
                      </a:lnTo>
                      <a:lnTo>
                        <a:pt x="20" y="42"/>
                      </a:lnTo>
                      <a:lnTo>
                        <a:pt x="16" y="46"/>
                      </a:lnTo>
                      <a:lnTo>
                        <a:pt x="14" y="54"/>
                      </a:lnTo>
                      <a:lnTo>
                        <a:pt x="14" y="64"/>
                      </a:lnTo>
                      <a:lnTo>
                        <a:pt x="14" y="72"/>
                      </a:lnTo>
                      <a:lnTo>
                        <a:pt x="16" y="80"/>
                      </a:lnTo>
                      <a:lnTo>
                        <a:pt x="20" y="84"/>
                      </a:lnTo>
                      <a:lnTo>
                        <a:pt x="22" y="86"/>
                      </a:lnTo>
                      <a:lnTo>
                        <a:pt x="26" y="86"/>
                      </a:lnTo>
                      <a:lnTo>
                        <a:pt x="32" y="84"/>
                      </a:lnTo>
                      <a:lnTo>
                        <a:pt x="36" y="80"/>
                      </a:lnTo>
                      <a:lnTo>
                        <a:pt x="42" y="72"/>
                      </a:lnTo>
                      <a:close/>
                      <a:moveTo>
                        <a:pt x="42" y="82"/>
                      </a:moveTo>
                      <a:lnTo>
                        <a:pt x="40" y="88"/>
                      </a:lnTo>
                      <a:lnTo>
                        <a:pt x="36" y="92"/>
                      </a:lnTo>
                      <a:lnTo>
                        <a:pt x="30" y="96"/>
                      </a:lnTo>
                      <a:lnTo>
                        <a:pt x="24" y="96"/>
                      </a:lnTo>
                      <a:lnTo>
                        <a:pt x="18" y="96"/>
                      </a:lnTo>
                      <a:lnTo>
                        <a:pt x="12" y="92"/>
                      </a:lnTo>
                      <a:lnTo>
                        <a:pt x="6" y="88"/>
                      </a:lnTo>
                      <a:lnTo>
                        <a:pt x="4" y="82"/>
                      </a:lnTo>
                      <a:lnTo>
                        <a:pt x="2" y="74"/>
                      </a:lnTo>
                      <a:lnTo>
                        <a:pt x="0" y="64"/>
                      </a:lnTo>
                      <a:lnTo>
                        <a:pt x="2" y="54"/>
                      </a:lnTo>
                      <a:lnTo>
                        <a:pt x="4" y="46"/>
                      </a:lnTo>
                      <a:lnTo>
                        <a:pt x="8" y="38"/>
                      </a:lnTo>
                      <a:lnTo>
                        <a:pt x="14" y="32"/>
                      </a:lnTo>
                      <a:lnTo>
                        <a:pt x="22" y="30"/>
                      </a:lnTo>
                      <a:lnTo>
                        <a:pt x="32" y="28"/>
                      </a:lnTo>
                      <a:lnTo>
                        <a:pt x="38" y="28"/>
                      </a:lnTo>
                      <a:lnTo>
                        <a:pt x="42" y="30"/>
                      </a:lnTo>
                      <a:lnTo>
                        <a:pt x="42" y="0"/>
                      </a:lnTo>
                      <a:lnTo>
                        <a:pt x="54" y="0"/>
                      </a:lnTo>
                      <a:lnTo>
                        <a:pt x="54" y="96"/>
                      </a:lnTo>
                      <a:lnTo>
                        <a:pt x="42" y="96"/>
                      </a:lnTo>
                      <a:lnTo>
                        <a:pt x="42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48" name="Freeform 268"/>
                <p:cNvSpPr>
                  <a:spLocks noEditPoints="1"/>
                </p:cNvSpPr>
                <p:nvPr/>
              </p:nvSpPr>
              <p:spPr bwMode="auto">
                <a:xfrm>
                  <a:off x="3760" y="3834"/>
                  <a:ext cx="12" cy="90"/>
                </a:xfrm>
                <a:custGeom>
                  <a:avLst/>
                  <a:gdLst>
                    <a:gd name="T0" fmla="*/ 0 w 12"/>
                    <a:gd name="T1" fmla="*/ 90 h 90"/>
                    <a:gd name="T2" fmla="*/ 0 w 12"/>
                    <a:gd name="T3" fmla="*/ 24 h 90"/>
                    <a:gd name="T4" fmla="*/ 12 w 12"/>
                    <a:gd name="T5" fmla="*/ 24 h 90"/>
                    <a:gd name="T6" fmla="*/ 12 w 12"/>
                    <a:gd name="T7" fmla="*/ 90 h 90"/>
                    <a:gd name="T8" fmla="*/ 0 w 12"/>
                    <a:gd name="T9" fmla="*/ 90 h 90"/>
                    <a:gd name="T10" fmla="*/ 0 w 12"/>
                    <a:gd name="T11" fmla="*/ 12 h 90"/>
                    <a:gd name="T12" fmla="*/ 0 w 12"/>
                    <a:gd name="T13" fmla="*/ 0 h 90"/>
                    <a:gd name="T14" fmla="*/ 12 w 12"/>
                    <a:gd name="T15" fmla="*/ 0 h 90"/>
                    <a:gd name="T16" fmla="*/ 12 w 12"/>
                    <a:gd name="T17" fmla="*/ 12 h 90"/>
                    <a:gd name="T18" fmla="*/ 0 w 12"/>
                    <a:gd name="T19" fmla="*/ 1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90">
                      <a:moveTo>
                        <a:pt x="0" y="90"/>
                      </a:moveTo>
                      <a:lnTo>
                        <a:pt x="0" y="24"/>
                      </a:lnTo>
                      <a:lnTo>
                        <a:pt x="12" y="24"/>
                      </a:lnTo>
                      <a:lnTo>
                        <a:pt x="12" y="90"/>
                      </a:lnTo>
                      <a:lnTo>
                        <a:pt x="0" y="90"/>
                      </a:lnTo>
                      <a:close/>
                      <a:moveTo>
                        <a:pt x="0" y="12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12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49" name="Freeform 269"/>
                <p:cNvSpPr>
                  <a:spLocks/>
                </p:cNvSpPr>
                <p:nvPr/>
              </p:nvSpPr>
              <p:spPr bwMode="auto">
                <a:xfrm>
                  <a:off x="3784" y="3856"/>
                  <a:ext cx="52" cy="68"/>
                </a:xfrm>
                <a:custGeom>
                  <a:avLst/>
                  <a:gdLst>
                    <a:gd name="T0" fmla="*/ 52 w 52"/>
                    <a:gd name="T1" fmla="*/ 66 h 68"/>
                    <a:gd name="T2" fmla="*/ 40 w 52"/>
                    <a:gd name="T3" fmla="*/ 68 h 68"/>
                    <a:gd name="T4" fmla="*/ 30 w 52"/>
                    <a:gd name="T5" fmla="*/ 68 h 68"/>
                    <a:gd name="T6" fmla="*/ 22 w 52"/>
                    <a:gd name="T7" fmla="*/ 68 h 68"/>
                    <a:gd name="T8" fmla="*/ 16 w 52"/>
                    <a:gd name="T9" fmla="*/ 64 h 68"/>
                    <a:gd name="T10" fmla="*/ 8 w 52"/>
                    <a:gd name="T11" fmla="*/ 60 h 68"/>
                    <a:gd name="T12" fmla="*/ 4 w 52"/>
                    <a:gd name="T13" fmla="*/ 52 h 68"/>
                    <a:gd name="T14" fmla="*/ 2 w 52"/>
                    <a:gd name="T15" fmla="*/ 44 h 68"/>
                    <a:gd name="T16" fmla="*/ 0 w 52"/>
                    <a:gd name="T17" fmla="*/ 34 h 68"/>
                    <a:gd name="T18" fmla="*/ 2 w 52"/>
                    <a:gd name="T19" fmla="*/ 24 h 68"/>
                    <a:gd name="T20" fmla="*/ 4 w 52"/>
                    <a:gd name="T21" fmla="*/ 16 h 68"/>
                    <a:gd name="T22" fmla="*/ 10 w 52"/>
                    <a:gd name="T23" fmla="*/ 10 h 68"/>
                    <a:gd name="T24" fmla="*/ 16 w 52"/>
                    <a:gd name="T25" fmla="*/ 4 h 68"/>
                    <a:gd name="T26" fmla="*/ 24 w 52"/>
                    <a:gd name="T27" fmla="*/ 2 h 68"/>
                    <a:gd name="T28" fmla="*/ 32 w 52"/>
                    <a:gd name="T29" fmla="*/ 0 h 68"/>
                    <a:gd name="T30" fmla="*/ 40 w 52"/>
                    <a:gd name="T31" fmla="*/ 2 h 68"/>
                    <a:gd name="T32" fmla="*/ 50 w 52"/>
                    <a:gd name="T33" fmla="*/ 2 h 68"/>
                    <a:gd name="T34" fmla="*/ 50 w 52"/>
                    <a:gd name="T35" fmla="*/ 12 h 68"/>
                    <a:gd name="T36" fmla="*/ 42 w 52"/>
                    <a:gd name="T37" fmla="*/ 10 h 68"/>
                    <a:gd name="T38" fmla="*/ 34 w 52"/>
                    <a:gd name="T39" fmla="*/ 10 h 68"/>
                    <a:gd name="T40" fmla="*/ 28 w 52"/>
                    <a:gd name="T41" fmla="*/ 10 h 68"/>
                    <a:gd name="T42" fmla="*/ 22 w 52"/>
                    <a:gd name="T43" fmla="*/ 14 h 68"/>
                    <a:gd name="T44" fmla="*/ 18 w 52"/>
                    <a:gd name="T45" fmla="*/ 18 h 68"/>
                    <a:gd name="T46" fmla="*/ 14 w 52"/>
                    <a:gd name="T47" fmla="*/ 26 h 68"/>
                    <a:gd name="T48" fmla="*/ 14 w 52"/>
                    <a:gd name="T49" fmla="*/ 34 h 68"/>
                    <a:gd name="T50" fmla="*/ 14 w 52"/>
                    <a:gd name="T51" fmla="*/ 42 h 68"/>
                    <a:gd name="T52" fmla="*/ 16 w 52"/>
                    <a:gd name="T53" fmla="*/ 48 h 68"/>
                    <a:gd name="T54" fmla="*/ 20 w 52"/>
                    <a:gd name="T55" fmla="*/ 52 h 68"/>
                    <a:gd name="T56" fmla="*/ 24 w 52"/>
                    <a:gd name="T57" fmla="*/ 56 h 68"/>
                    <a:gd name="T58" fmla="*/ 28 w 52"/>
                    <a:gd name="T59" fmla="*/ 58 h 68"/>
                    <a:gd name="T60" fmla="*/ 34 w 52"/>
                    <a:gd name="T61" fmla="*/ 60 h 68"/>
                    <a:gd name="T62" fmla="*/ 42 w 52"/>
                    <a:gd name="T63" fmla="*/ 58 h 68"/>
                    <a:gd name="T64" fmla="*/ 52 w 52"/>
                    <a:gd name="T65" fmla="*/ 54 h 68"/>
                    <a:gd name="T66" fmla="*/ 52 w 52"/>
                    <a:gd name="T67" fmla="*/ 66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2" h="68">
                      <a:moveTo>
                        <a:pt x="52" y="66"/>
                      </a:moveTo>
                      <a:lnTo>
                        <a:pt x="40" y="68"/>
                      </a:lnTo>
                      <a:lnTo>
                        <a:pt x="30" y="68"/>
                      </a:lnTo>
                      <a:lnTo>
                        <a:pt x="22" y="68"/>
                      </a:lnTo>
                      <a:lnTo>
                        <a:pt x="16" y="64"/>
                      </a:lnTo>
                      <a:lnTo>
                        <a:pt x="8" y="60"/>
                      </a:lnTo>
                      <a:lnTo>
                        <a:pt x="4" y="52"/>
                      </a:lnTo>
                      <a:lnTo>
                        <a:pt x="2" y="44"/>
                      </a:lnTo>
                      <a:lnTo>
                        <a:pt x="0" y="34"/>
                      </a:lnTo>
                      <a:lnTo>
                        <a:pt x="2" y="24"/>
                      </a:lnTo>
                      <a:lnTo>
                        <a:pt x="4" y="16"/>
                      </a:lnTo>
                      <a:lnTo>
                        <a:pt x="10" y="10"/>
                      </a:lnTo>
                      <a:lnTo>
                        <a:pt x="16" y="4"/>
                      </a:lnTo>
                      <a:lnTo>
                        <a:pt x="24" y="2"/>
                      </a:lnTo>
                      <a:lnTo>
                        <a:pt x="32" y="0"/>
                      </a:lnTo>
                      <a:lnTo>
                        <a:pt x="40" y="2"/>
                      </a:lnTo>
                      <a:lnTo>
                        <a:pt x="50" y="2"/>
                      </a:lnTo>
                      <a:lnTo>
                        <a:pt x="50" y="12"/>
                      </a:lnTo>
                      <a:lnTo>
                        <a:pt x="42" y="10"/>
                      </a:lnTo>
                      <a:lnTo>
                        <a:pt x="34" y="10"/>
                      </a:lnTo>
                      <a:lnTo>
                        <a:pt x="28" y="10"/>
                      </a:lnTo>
                      <a:lnTo>
                        <a:pt x="22" y="14"/>
                      </a:lnTo>
                      <a:lnTo>
                        <a:pt x="18" y="18"/>
                      </a:lnTo>
                      <a:lnTo>
                        <a:pt x="14" y="26"/>
                      </a:lnTo>
                      <a:lnTo>
                        <a:pt x="14" y="34"/>
                      </a:lnTo>
                      <a:lnTo>
                        <a:pt x="14" y="42"/>
                      </a:lnTo>
                      <a:lnTo>
                        <a:pt x="16" y="48"/>
                      </a:lnTo>
                      <a:lnTo>
                        <a:pt x="20" y="52"/>
                      </a:lnTo>
                      <a:lnTo>
                        <a:pt x="24" y="56"/>
                      </a:lnTo>
                      <a:lnTo>
                        <a:pt x="28" y="58"/>
                      </a:lnTo>
                      <a:lnTo>
                        <a:pt x="34" y="60"/>
                      </a:lnTo>
                      <a:lnTo>
                        <a:pt x="42" y="58"/>
                      </a:lnTo>
                      <a:lnTo>
                        <a:pt x="52" y="54"/>
                      </a:lnTo>
                      <a:lnTo>
                        <a:pt x="52" y="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50" name="Freeform 270"/>
                <p:cNvSpPr>
                  <a:spLocks/>
                </p:cNvSpPr>
                <p:nvPr/>
              </p:nvSpPr>
              <p:spPr bwMode="auto">
                <a:xfrm>
                  <a:off x="3842" y="3846"/>
                  <a:ext cx="32" cy="78"/>
                </a:xfrm>
                <a:custGeom>
                  <a:avLst/>
                  <a:gdLst>
                    <a:gd name="T0" fmla="*/ 30 w 32"/>
                    <a:gd name="T1" fmla="*/ 78 h 78"/>
                    <a:gd name="T2" fmla="*/ 28 w 32"/>
                    <a:gd name="T3" fmla="*/ 78 h 78"/>
                    <a:gd name="T4" fmla="*/ 24 w 32"/>
                    <a:gd name="T5" fmla="*/ 78 h 78"/>
                    <a:gd name="T6" fmla="*/ 18 w 32"/>
                    <a:gd name="T7" fmla="*/ 78 h 78"/>
                    <a:gd name="T8" fmla="*/ 14 w 32"/>
                    <a:gd name="T9" fmla="*/ 76 h 78"/>
                    <a:gd name="T10" fmla="*/ 10 w 32"/>
                    <a:gd name="T11" fmla="*/ 72 h 78"/>
                    <a:gd name="T12" fmla="*/ 8 w 32"/>
                    <a:gd name="T13" fmla="*/ 66 h 78"/>
                    <a:gd name="T14" fmla="*/ 8 w 32"/>
                    <a:gd name="T15" fmla="*/ 60 h 78"/>
                    <a:gd name="T16" fmla="*/ 8 w 32"/>
                    <a:gd name="T17" fmla="*/ 20 h 78"/>
                    <a:gd name="T18" fmla="*/ 0 w 32"/>
                    <a:gd name="T19" fmla="*/ 20 h 78"/>
                    <a:gd name="T20" fmla="*/ 0 w 32"/>
                    <a:gd name="T21" fmla="*/ 12 h 78"/>
                    <a:gd name="T22" fmla="*/ 8 w 32"/>
                    <a:gd name="T23" fmla="*/ 12 h 78"/>
                    <a:gd name="T24" fmla="*/ 8 w 32"/>
                    <a:gd name="T25" fmla="*/ 0 h 78"/>
                    <a:gd name="T26" fmla="*/ 20 w 32"/>
                    <a:gd name="T27" fmla="*/ 0 h 78"/>
                    <a:gd name="T28" fmla="*/ 20 w 32"/>
                    <a:gd name="T29" fmla="*/ 12 h 78"/>
                    <a:gd name="T30" fmla="*/ 32 w 32"/>
                    <a:gd name="T31" fmla="*/ 12 h 78"/>
                    <a:gd name="T32" fmla="*/ 32 w 32"/>
                    <a:gd name="T33" fmla="*/ 20 h 78"/>
                    <a:gd name="T34" fmla="*/ 20 w 32"/>
                    <a:gd name="T35" fmla="*/ 20 h 78"/>
                    <a:gd name="T36" fmla="*/ 20 w 32"/>
                    <a:gd name="T37" fmla="*/ 58 h 78"/>
                    <a:gd name="T38" fmla="*/ 20 w 32"/>
                    <a:gd name="T39" fmla="*/ 64 h 78"/>
                    <a:gd name="T40" fmla="*/ 22 w 32"/>
                    <a:gd name="T41" fmla="*/ 68 h 78"/>
                    <a:gd name="T42" fmla="*/ 24 w 32"/>
                    <a:gd name="T43" fmla="*/ 70 h 78"/>
                    <a:gd name="T44" fmla="*/ 26 w 32"/>
                    <a:gd name="T45" fmla="*/ 70 h 78"/>
                    <a:gd name="T46" fmla="*/ 28 w 32"/>
                    <a:gd name="T47" fmla="*/ 70 h 78"/>
                    <a:gd name="T48" fmla="*/ 30 w 32"/>
                    <a:gd name="T49" fmla="*/ 70 h 78"/>
                    <a:gd name="T50" fmla="*/ 30 w 32"/>
                    <a:gd name="T51" fmla="*/ 78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2" h="78">
                      <a:moveTo>
                        <a:pt x="30" y="78"/>
                      </a:moveTo>
                      <a:lnTo>
                        <a:pt x="28" y="78"/>
                      </a:lnTo>
                      <a:lnTo>
                        <a:pt x="24" y="78"/>
                      </a:lnTo>
                      <a:lnTo>
                        <a:pt x="18" y="78"/>
                      </a:lnTo>
                      <a:lnTo>
                        <a:pt x="14" y="76"/>
                      </a:lnTo>
                      <a:lnTo>
                        <a:pt x="10" y="72"/>
                      </a:lnTo>
                      <a:lnTo>
                        <a:pt x="8" y="66"/>
                      </a:lnTo>
                      <a:lnTo>
                        <a:pt x="8" y="60"/>
                      </a:lnTo>
                      <a:lnTo>
                        <a:pt x="8" y="20"/>
                      </a:lnTo>
                      <a:lnTo>
                        <a:pt x="0" y="20"/>
                      </a:lnTo>
                      <a:lnTo>
                        <a:pt x="0" y="12"/>
                      </a:lnTo>
                      <a:lnTo>
                        <a:pt x="8" y="12"/>
                      </a:lnTo>
                      <a:lnTo>
                        <a:pt x="8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lnTo>
                        <a:pt x="32" y="12"/>
                      </a:lnTo>
                      <a:lnTo>
                        <a:pt x="32" y="20"/>
                      </a:lnTo>
                      <a:lnTo>
                        <a:pt x="20" y="20"/>
                      </a:lnTo>
                      <a:lnTo>
                        <a:pt x="20" y="58"/>
                      </a:lnTo>
                      <a:lnTo>
                        <a:pt x="20" y="64"/>
                      </a:lnTo>
                      <a:lnTo>
                        <a:pt x="22" y="68"/>
                      </a:lnTo>
                      <a:lnTo>
                        <a:pt x="24" y="70"/>
                      </a:lnTo>
                      <a:lnTo>
                        <a:pt x="26" y="70"/>
                      </a:lnTo>
                      <a:lnTo>
                        <a:pt x="28" y="70"/>
                      </a:lnTo>
                      <a:lnTo>
                        <a:pt x="30" y="70"/>
                      </a:lnTo>
                      <a:lnTo>
                        <a:pt x="30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51" name="Freeform 271"/>
                <p:cNvSpPr>
                  <a:spLocks noEditPoints="1"/>
                </p:cNvSpPr>
                <p:nvPr/>
              </p:nvSpPr>
              <p:spPr bwMode="auto">
                <a:xfrm>
                  <a:off x="3880" y="3856"/>
                  <a:ext cx="56" cy="68"/>
                </a:xfrm>
                <a:custGeom>
                  <a:avLst/>
                  <a:gdLst>
                    <a:gd name="T0" fmla="*/ 44 w 56"/>
                    <a:gd name="T1" fmla="*/ 28 h 68"/>
                    <a:gd name="T2" fmla="*/ 44 w 56"/>
                    <a:gd name="T3" fmla="*/ 22 h 68"/>
                    <a:gd name="T4" fmla="*/ 44 w 56"/>
                    <a:gd name="T5" fmla="*/ 18 h 68"/>
                    <a:gd name="T6" fmla="*/ 40 w 56"/>
                    <a:gd name="T7" fmla="*/ 14 h 68"/>
                    <a:gd name="T8" fmla="*/ 36 w 56"/>
                    <a:gd name="T9" fmla="*/ 10 h 68"/>
                    <a:gd name="T10" fmla="*/ 30 w 56"/>
                    <a:gd name="T11" fmla="*/ 10 h 68"/>
                    <a:gd name="T12" fmla="*/ 24 w 56"/>
                    <a:gd name="T13" fmla="*/ 10 h 68"/>
                    <a:gd name="T14" fmla="*/ 18 w 56"/>
                    <a:gd name="T15" fmla="*/ 14 h 68"/>
                    <a:gd name="T16" fmla="*/ 16 w 56"/>
                    <a:gd name="T17" fmla="*/ 18 h 68"/>
                    <a:gd name="T18" fmla="*/ 14 w 56"/>
                    <a:gd name="T19" fmla="*/ 22 h 68"/>
                    <a:gd name="T20" fmla="*/ 14 w 56"/>
                    <a:gd name="T21" fmla="*/ 28 h 68"/>
                    <a:gd name="T22" fmla="*/ 44 w 56"/>
                    <a:gd name="T23" fmla="*/ 28 h 68"/>
                    <a:gd name="T24" fmla="*/ 56 w 56"/>
                    <a:gd name="T25" fmla="*/ 56 h 68"/>
                    <a:gd name="T26" fmla="*/ 56 w 56"/>
                    <a:gd name="T27" fmla="*/ 66 h 68"/>
                    <a:gd name="T28" fmla="*/ 44 w 56"/>
                    <a:gd name="T29" fmla="*/ 68 h 68"/>
                    <a:gd name="T30" fmla="*/ 34 w 56"/>
                    <a:gd name="T31" fmla="*/ 68 h 68"/>
                    <a:gd name="T32" fmla="*/ 24 w 56"/>
                    <a:gd name="T33" fmla="*/ 68 h 68"/>
                    <a:gd name="T34" fmla="*/ 16 w 56"/>
                    <a:gd name="T35" fmla="*/ 64 h 68"/>
                    <a:gd name="T36" fmla="*/ 10 w 56"/>
                    <a:gd name="T37" fmla="*/ 60 h 68"/>
                    <a:gd name="T38" fmla="*/ 4 w 56"/>
                    <a:gd name="T39" fmla="*/ 52 h 68"/>
                    <a:gd name="T40" fmla="*/ 2 w 56"/>
                    <a:gd name="T41" fmla="*/ 44 h 68"/>
                    <a:gd name="T42" fmla="*/ 0 w 56"/>
                    <a:gd name="T43" fmla="*/ 34 h 68"/>
                    <a:gd name="T44" fmla="*/ 2 w 56"/>
                    <a:gd name="T45" fmla="*/ 24 h 68"/>
                    <a:gd name="T46" fmla="*/ 4 w 56"/>
                    <a:gd name="T47" fmla="*/ 16 h 68"/>
                    <a:gd name="T48" fmla="*/ 8 w 56"/>
                    <a:gd name="T49" fmla="*/ 10 h 68"/>
                    <a:gd name="T50" fmla="*/ 14 w 56"/>
                    <a:gd name="T51" fmla="*/ 4 h 68"/>
                    <a:gd name="T52" fmla="*/ 22 w 56"/>
                    <a:gd name="T53" fmla="*/ 2 h 68"/>
                    <a:gd name="T54" fmla="*/ 30 w 56"/>
                    <a:gd name="T55" fmla="*/ 0 h 68"/>
                    <a:gd name="T56" fmla="*/ 38 w 56"/>
                    <a:gd name="T57" fmla="*/ 2 h 68"/>
                    <a:gd name="T58" fmla="*/ 44 w 56"/>
                    <a:gd name="T59" fmla="*/ 4 h 68"/>
                    <a:gd name="T60" fmla="*/ 48 w 56"/>
                    <a:gd name="T61" fmla="*/ 6 h 68"/>
                    <a:gd name="T62" fmla="*/ 52 w 56"/>
                    <a:gd name="T63" fmla="*/ 12 h 68"/>
                    <a:gd name="T64" fmla="*/ 54 w 56"/>
                    <a:gd name="T65" fmla="*/ 18 h 68"/>
                    <a:gd name="T66" fmla="*/ 56 w 56"/>
                    <a:gd name="T67" fmla="*/ 24 h 68"/>
                    <a:gd name="T68" fmla="*/ 56 w 56"/>
                    <a:gd name="T69" fmla="*/ 32 h 68"/>
                    <a:gd name="T70" fmla="*/ 56 w 56"/>
                    <a:gd name="T71" fmla="*/ 36 h 68"/>
                    <a:gd name="T72" fmla="*/ 14 w 56"/>
                    <a:gd name="T73" fmla="*/ 36 h 68"/>
                    <a:gd name="T74" fmla="*/ 14 w 56"/>
                    <a:gd name="T75" fmla="*/ 42 h 68"/>
                    <a:gd name="T76" fmla="*/ 16 w 56"/>
                    <a:gd name="T77" fmla="*/ 48 h 68"/>
                    <a:gd name="T78" fmla="*/ 18 w 56"/>
                    <a:gd name="T79" fmla="*/ 52 h 68"/>
                    <a:gd name="T80" fmla="*/ 24 w 56"/>
                    <a:gd name="T81" fmla="*/ 56 h 68"/>
                    <a:gd name="T82" fmla="*/ 30 w 56"/>
                    <a:gd name="T83" fmla="*/ 58 h 68"/>
                    <a:gd name="T84" fmla="*/ 36 w 56"/>
                    <a:gd name="T85" fmla="*/ 60 h 68"/>
                    <a:gd name="T86" fmla="*/ 46 w 56"/>
                    <a:gd name="T87" fmla="*/ 58 h 68"/>
                    <a:gd name="T88" fmla="*/ 56 w 56"/>
                    <a:gd name="T89" fmla="*/ 56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56" h="68">
                      <a:moveTo>
                        <a:pt x="44" y="28"/>
                      </a:moveTo>
                      <a:lnTo>
                        <a:pt x="44" y="22"/>
                      </a:lnTo>
                      <a:lnTo>
                        <a:pt x="44" y="18"/>
                      </a:lnTo>
                      <a:lnTo>
                        <a:pt x="40" y="14"/>
                      </a:lnTo>
                      <a:lnTo>
                        <a:pt x="36" y="10"/>
                      </a:lnTo>
                      <a:lnTo>
                        <a:pt x="30" y="10"/>
                      </a:lnTo>
                      <a:lnTo>
                        <a:pt x="24" y="10"/>
                      </a:lnTo>
                      <a:lnTo>
                        <a:pt x="18" y="14"/>
                      </a:lnTo>
                      <a:lnTo>
                        <a:pt x="16" y="18"/>
                      </a:lnTo>
                      <a:lnTo>
                        <a:pt x="14" y="22"/>
                      </a:lnTo>
                      <a:lnTo>
                        <a:pt x="14" y="28"/>
                      </a:lnTo>
                      <a:lnTo>
                        <a:pt x="44" y="28"/>
                      </a:lnTo>
                      <a:close/>
                      <a:moveTo>
                        <a:pt x="56" y="56"/>
                      </a:moveTo>
                      <a:lnTo>
                        <a:pt x="56" y="66"/>
                      </a:lnTo>
                      <a:lnTo>
                        <a:pt x="44" y="68"/>
                      </a:lnTo>
                      <a:lnTo>
                        <a:pt x="34" y="68"/>
                      </a:lnTo>
                      <a:lnTo>
                        <a:pt x="24" y="68"/>
                      </a:lnTo>
                      <a:lnTo>
                        <a:pt x="16" y="64"/>
                      </a:lnTo>
                      <a:lnTo>
                        <a:pt x="10" y="60"/>
                      </a:lnTo>
                      <a:lnTo>
                        <a:pt x="4" y="52"/>
                      </a:lnTo>
                      <a:lnTo>
                        <a:pt x="2" y="44"/>
                      </a:lnTo>
                      <a:lnTo>
                        <a:pt x="0" y="34"/>
                      </a:lnTo>
                      <a:lnTo>
                        <a:pt x="2" y="24"/>
                      </a:lnTo>
                      <a:lnTo>
                        <a:pt x="4" y="16"/>
                      </a:lnTo>
                      <a:lnTo>
                        <a:pt x="8" y="10"/>
                      </a:lnTo>
                      <a:lnTo>
                        <a:pt x="14" y="4"/>
                      </a:lnTo>
                      <a:lnTo>
                        <a:pt x="22" y="2"/>
                      </a:lnTo>
                      <a:lnTo>
                        <a:pt x="30" y="0"/>
                      </a:lnTo>
                      <a:lnTo>
                        <a:pt x="38" y="2"/>
                      </a:lnTo>
                      <a:lnTo>
                        <a:pt x="44" y="4"/>
                      </a:lnTo>
                      <a:lnTo>
                        <a:pt x="48" y="6"/>
                      </a:lnTo>
                      <a:lnTo>
                        <a:pt x="52" y="12"/>
                      </a:lnTo>
                      <a:lnTo>
                        <a:pt x="54" y="18"/>
                      </a:lnTo>
                      <a:lnTo>
                        <a:pt x="56" y="24"/>
                      </a:lnTo>
                      <a:lnTo>
                        <a:pt x="56" y="32"/>
                      </a:lnTo>
                      <a:lnTo>
                        <a:pt x="56" y="36"/>
                      </a:lnTo>
                      <a:lnTo>
                        <a:pt x="14" y="36"/>
                      </a:lnTo>
                      <a:lnTo>
                        <a:pt x="14" y="42"/>
                      </a:lnTo>
                      <a:lnTo>
                        <a:pt x="16" y="48"/>
                      </a:lnTo>
                      <a:lnTo>
                        <a:pt x="18" y="52"/>
                      </a:lnTo>
                      <a:lnTo>
                        <a:pt x="24" y="56"/>
                      </a:lnTo>
                      <a:lnTo>
                        <a:pt x="30" y="58"/>
                      </a:lnTo>
                      <a:lnTo>
                        <a:pt x="36" y="60"/>
                      </a:lnTo>
                      <a:lnTo>
                        <a:pt x="46" y="58"/>
                      </a:lnTo>
                      <a:lnTo>
                        <a:pt x="56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52" name="Freeform 272"/>
                <p:cNvSpPr>
                  <a:spLocks noEditPoints="1"/>
                </p:cNvSpPr>
                <p:nvPr/>
              </p:nvSpPr>
              <p:spPr bwMode="auto">
                <a:xfrm>
                  <a:off x="3948" y="3828"/>
                  <a:ext cx="54" cy="96"/>
                </a:xfrm>
                <a:custGeom>
                  <a:avLst/>
                  <a:gdLst>
                    <a:gd name="T0" fmla="*/ 42 w 54"/>
                    <a:gd name="T1" fmla="*/ 72 h 96"/>
                    <a:gd name="T2" fmla="*/ 42 w 54"/>
                    <a:gd name="T3" fmla="*/ 40 h 96"/>
                    <a:gd name="T4" fmla="*/ 34 w 54"/>
                    <a:gd name="T5" fmla="*/ 38 h 96"/>
                    <a:gd name="T6" fmla="*/ 30 w 54"/>
                    <a:gd name="T7" fmla="*/ 38 h 96"/>
                    <a:gd name="T8" fmla="*/ 24 w 54"/>
                    <a:gd name="T9" fmla="*/ 38 h 96"/>
                    <a:gd name="T10" fmla="*/ 18 w 54"/>
                    <a:gd name="T11" fmla="*/ 42 h 96"/>
                    <a:gd name="T12" fmla="*/ 16 w 54"/>
                    <a:gd name="T13" fmla="*/ 46 h 96"/>
                    <a:gd name="T14" fmla="*/ 14 w 54"/>
                    <a:gd name="T15" fmla="*/ 54 h 96"/>
                    <a:gd name="T16" fmla="*/ 12 w 54"/>
                    <a:gd name="T17" fmla="*/ 64 h 96"/>
                    <a:gd name="T18" fmla="*/ 14 w 54"/>
                    <a:gd name="T19" fmla="*/ 72 h 96"/>
                    <a:gd name="T20" fmla="*/ 16 w 54"/>
                    <a:gd name="T21" fmla="*/ 80 h 96"/>
                    <a:gd name="T22" fmla="*/ 18 w 54"/>
                    <a:gd name="T23" fmla="*/ 84 h 96"/>
                    <a:gd name="T24" fmla="*/ 22 w 54"/>
                    <a:gd name="T25" fmla="*/ 86 h 96"/>
                    <a:gd name="T26" fmla="*/ 26 w 54"/>
                    <a:gd name="T27" fmla="*/ 86 h 96"/>
                    <a:gd name="T28" fmla="*/ 30 w 54"/>
                    <a:gd name="T29" fmla="*/ 84 h 96"/>
                    <a:gd name="T30" fmla="*/ 36 w 54"/>
                    <a:gd name="T31" fmla="*/ 80 h 96"/>
                    <a:gd name="T32" fmla="*/ 42 w 54"/>
                    <a:gd name="T33" fmla="*/ 72 h 96"/>
                    <a:gd name="T34" fmla="*/ 42 w 54"/>
                    <a:gd name="T35" fmla="*/ 82 h 96"/>
                    <a:gd name="T36" fmla="*/ 38 w 54"/>
                    <a:gd name="T37" fmla="*/ 88 h 96"/>
                    <a:gd name="T38" fmla="*/ 34 w 54"/>
                    <a:gd name="T39" fmla="*/ 92 h 96"/>
                    <a:gd name="T40" fmla="*/ 30 w 54"/>
                    <a:gd name="T41" fmla="*/ 96 h 96"/>
                    <a:gd name="T42" fmla="*/ 22 w 54"/>
                    <a:gd name="T43" fmla="*/ 96 h 96"/>
                    <a:gd name="T44" fmla="*/ 16 w 54"/>
                    <a:gd name="T45" fmla="*/ 96 h 96"/>
                    <a:gd name="T46" fmla="*/ 10 w 54"/>
                    <a:gd name="T47" fmla="*/ 92 h 96"/>
                    <a:gd name="T48" fmla="*/ 6 w 54"/>
                    <a:gd name="T49" fmla="*/ 88 h 96"/>
                    <a:gd name="T50" fmla="*/ 2 w 54"/>
                    <a:gd name="T51" fmla="*/ 82 h 96"/>
                    <a:gd name="T52" fmla="*/ 0 w 54"/>
                    <a:gd name="T53" fmla="*/ 74 h 96"/>
                    <a:gd name="T54" fmla="*/ 0 w 54"/>
                    <a:gd name="T55" fmla="*/ 64 h 96"/>
                    <a:gd name="T56" fmla="*/ 0 w 54"/>
                    <a:gd name="T57" fmla="*/ 54 h 96"/>
                    <a:gd name="T58" fmla="*/ 4 w 54"/>
                    <a:gd name="T59" fmla="*/ 46 h 96"/>
                    <a:gd name="T60" fmla="*/ 8 w 54"/>
                    <a:gd name="T61" fmla="*/ 38 h 96"/>
                    <a:gd name="T62" fmla="*/ 14 w 54"/>
                    <a:gd name="T63" fmla="*/ 32 h 96"/>
                    <a:gd name="T64" fmla="*/ 22 w 54"/>
                    <a:gd name="T65" fmla="*/ 30 h 96"/>
                    <a:gd name="T66" fmla="*/ 30 w 54"/>
                    <a:gd name="T67" fmla="*/ 28 h 96"/>
                    <a:gd name="T68" fmla="*/ 36 w 54"/>
                    <a:gd name="T69" fmla="*/ 28 h 96"/>
                    <a:gd name="T70" fmla="*/ 42 w 54"/>
                    <a:gd name="T71" fmla="*/ 30 h 96"/>
                    <a:gd name="T72" fmla="*/ 42 w 54"/>
                    <a:gd name="T73" fmla="*/ 0 h 96"/>
                    <a:gd name="T74" fmla="*/ 54 w 54"/>
                    <a:gd name="T75" fmla="*/ 0 h 96"/>
                    <a:gd name="T76" fmla="*/ 54 w 54"/>
                    <a:gd name="T77" fmla="*/ 96 h 96"/>
                    <a:gd name="T78" fmla="*/ 42 w 54"/>
                    <a:gd name="T79" fmla="*/ 96 h 96"/>
                    <a:gd name="T80" fmla="*/ 42 w 54"/>
                    <a:gd name="T81" fmla="*/ 82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54" h="96">
                      <a:moveTo>
                        <a:pt x="42" y="72"/>
                      </a:moveTo>
                      <a:lnTo>
                        <a:pt x="42" y="40"/>
                      </a:lnTo>
                      <a:lnTo>
                        <a:pt x="34" y="38"/>
                      </a:lnTo>
                      <a:lnTo>
                        <a:pt x="30" y="38"/>
                      </a:lnTo>
                      <a:lnTo>
                        <a:pt x="24" y="38"/>
                      </a:lnTo>
                      <a:lnTo>
                        <a:pt x="18" y="42"/>
                      </a:lnTo>
                      <a:lnTo>
                        <a:pt x="16" y="46"/>
                      </a:lnTo>
                      <a:lnTo>
                        <a:pt x="14" y="54"/>
                      </a:lnTo>
                      <a:lnTo>
                        <a:pt x="12" y="64"/>
                      </a:lnTo>
                      <a:lnTo>
                        <a:pt x="14" y="72"/>
                      </a:lnTo>
                      <a:lnTo>
                        <a:pt x="16" y="80"/>
                      </a:lnTo>
                      <a:lnTo>
                        <a:pt x="18" y="84"/>
                      </a:lnTo>
                      <a:lnTo>
                        <a:pt x="22" y="86"/>
                      </a:lnTo>
                      <a:lnTo>
                        <a:pt x="26" y="86"/>
                      </a:lnTo>
                      <a:lnTo>
                        <a:pt x="30" y="84"/>
                      </a:lnTo>
                      <a:lnTo>
                        <a:pt x="36" y="80"/>
                      </a:lnTo>
                      <a:lnTo>
                        <a:pt x="42" y="72"/>
                      </a:lnTo>
                      <a:close/>
                      <a:moveTo>
                        <a:pt x="42" y="82"/>
                      </a:moveTo>
                      <a:lnTo>
                        <a:pt x="38" y="88"/>
                      </a:lnTo>
                      <a:lnTo>
                        <a:pt x="34" y="92"/>
                      </a:lnTo>
                      <a:lnTo>
                        <a:pt x="30" y="96"/>
                      </a:lnTo>
                      <a:lnTo>
                        <a:pt x="22" y="96"/>
                      </a:lnTo>
                      <a:lnTo>
                        <a:pt x="16" y="96"/>
                      </a:lnTo>
                      <a:lnTo>
                        <a:pt x="10" y="92"/>
                      </a:lnTo>
                      <a:lnTo>
                        <a:pt x="6" y="88"/>
                      </a:lnTo>
                      <a:lnTo>
                        <a:pt x="2" y="82"/>
                      </a:lnTo>
                      <a:lnTo>
                        <a:pt x="0" y="74"/>
                      </a:lnTo>
                      <a:lnTo>
                        <a:pt x="0" y="64"/>
                      </a:lnTo>
                      <a:lnTo>
                        <a:pt x="0" y="54"/>
                      </a:lnTo>
                      <a:lnTo>
                        <a:pt x="4" y="46"/>
                      </a:lnTo>
                      <a:lnTo>
                        <a:pt x="8" y="38"/>
                      </a:lnTo>
                      <a:lnTo>
                        <a:pt x="14" y="32"/>
                      </a:lnTo>
                      <a:lnTo>
                        <a:pt x="22" y="30"/>
                      </a:lnTo>
                      <a:lnTo>
                        <a:pt x="30" y="28"/>
                      </a:lnTo>
                      <a:lnTo>
                        <a:pt x="36" y="28"/>
                      </a:lnTo>
                      <a:lnTo>
                        <a:pt x="42" y="30"/>
                      </a:lnTo>
                      <a:lnTo>
                        <a:pt x="42" y="0"/>
                      </a:lnTo>
                      <a:lnTo>
                        <a:pt x="54" y="0"/>
                      </a:lnTo>
                      <a:lnTo>
                        <a:pt x="54" y="96"/>
                      </a:lnTo>
                      <a:lnTo>
                        <a:pt x="42" y="96"/>
                      </a:lnTo>
                      <a:lnTo>
                        <a:pt x="42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53" name="Freeform 273"/>
                <p:cNvSpPr>
                  <a:spLocks/>
                </p:cNvSpPr>
                <p:nvPr/>
              </p:nvSpPr>
              <p:spPr bwMode="auto">
                <a:xfrm>
                  <a:off x="4052" y="3832"/>
                  <a:ext cx="68" cy="94"/>
                </a:xfrm>
                <a:custGeom>
                  <a:avLst/>
                  <a:gdLst>
                    <a:gd name="T0" fmla="*/ 0 w 68"/>
                    <a:gd name="T1" fmla="*/ 88 h 94"/>
                    <a:gd name="T2" fmla="*/ 0 w 68"/>
                    <a:gd name="T3" fmla="*/ 76 h 94"/>
                    <a:gd name="T4" fmla="*/ 18 w 68"/>
                    <a:gd name="T5" fmla="*/ 82 h 94"/>
                    <a:gd name="T6" fmla="*/ 34 w 68"/>
                    <a:gd name="T7" fmla="*/ 84 h 94"/>
                    <a:gd name="T8" fmla="*/ 42 w 68"/>
                    <a:gd name="T9" fmla="*/ 84 h 94"/>
                    <a:gd name="T10" fmla="*/ 48 w 68"/>
                    <a:gd name="T11" fmla="*/ 82 h 94"/>
                    <a:gd name="T12" fmla="*/ 52 w 68"/>
                    <a:gd name="T13" fmla="*/ 78 h 94"/>
                    <a:gd name="T14" fmla="*/ 54 w 68"/>
                    <a:gd name="T15" fmla="*/ 74 h 94"/>
                    <a:gd name="T16" fmla="*/ 54 w 68"/>
                    <a:gd name="T17" fmla="*/ 70 h 94"/>
                    <a:gd name="T18" fmla="*/ 54 w 68"/>
                    <a:gd name="T19" fmla="*/ 66 h 94"/>
                    <a:gd name="T20" fmla="*/ 52 w 68"/>
                    <a:gd name="T21" fmla="*/ 62 h 94"/>
                    <a:gd name="T22" fmla="*/ 48 w 68"/>
                    <a:gd name="T23" fmla="*/ 58 h 94"/>
                    <a:gd name="T24" fmla="*/ 44 w 68"/>
                    <a:gd name="T25" fmla="*/ 56 h 94"/>
                    <a:gd name="T26" fmla="*/ 36 w 68"/>
                    <a:gd name="T27" fmla="*/ 52 h 94"/>
                    <a:gd name="T28" fmla="*/ 24 w 68"/>
                    <a:gd name="T29" fmla="*/ 50 h 94"/>
                    <a:gd name="T30" fmla="*/ 16 w 68"/>
                    <a:gd name="T31" fmla="*/ 46 h 94"/>
                    <a:gd name="T32" fmla="*/ 8 w 68"/>
                    <a:gd name="T33" fmla="*/ 42 h 94"/>
                    <a:gd name="T34" fmla="*/ 4 w 68"/>
                    <a:gd name="T35" fmla="*/ 36 h 94"/>
                    <a:gd name="T36" fmla="*/ 2 w 68"/>
                    <a:gd name="T37" fmla="*/ 30 h 94"/>
                    <a:gd name="T38" fmla="*/ 0 w 68"/>
                    <a:gd name="T39" fmla="*/ 24 h 94"/>
                    <a:gd name="T40" fmla="*/ 4 w 68"/>
                    <a:gd name="T41" fmla="*/ 10 h 94"/>
                    <a:gd name="T42" fmla="*/ 14 w 68"/>
                    <a:gd name="T43" fmla="*/ 2 h 94"/>
                    <a:gd name="T44" fmla="*/ 32 w 68"/>
                    <a:gd name="T45" fmla="*/ 0 h 94"/>
                    <a:gd name="T46" fmla="*/ 46 w 68"/>
                    <a:gd name="T47" fmla="*/ 2 h 94"/>
                    <a:gd name="T48" fmla="*/ 62 w 68"/>
                    <a:gd name="T49" fmla="*/ 4 h 94"/>
                    <a:gd name="T50" fmla="*/ 62 w 68"/>
                    <a:gd name="T51" fmla="*/ 16 h 94"/>
                    <a:gd name="T52" fmla="*/ 46 w 68"/>
                    <a:gd name="T53" fmla="*/ 12 h 94"/>
                    <a:gd name="T54" fmla="*/ 32 w 68"/>
                    <a:gd name="T55" fmla="*/ 10 h 94"/>
                    <a:gd name="T56" fmla="*/ 24 w 68"/>
                    <a:gd name="T57" fmla="*/ 10 h 94"/>
                    <a:gd name="T58" fmla="*/ 20 w 68"/>
                    <a:gd name="T59" fmla="*/ 12 h 94"/>
                    <a:gd name="T60" fmla="*/ 16 w 68"/>
                    <a:gd name="T61" fmla="*/ 14 h 94"/>
                    <a:gd name="T62" fmla="*/ 14 w 68"/>
                    <a:gd name="T63" fmla="*/ 18 h 94"/>
                    <a:gd name="T64" fmla="*/ 12 w 68"/>
                    <a:gd name="T65" fmla="*/ 22 h 94"/>
                    <a:gd name="T66" fmla="*/ 14 w 68"/>
                    <a:gd name="T67" fmla="*/ 28 h 94"/>
                    <a:gd name="T68" fmla="*/ 16 w 68"/>
                    <a:gd name="T69" fmla="*/ 32 h 94"/>
                    <a:gd name="T70" fmla="*/ 22 w 68"/>
                    <a:gd name="T71" fmla="*/ 34 h 94"/>
                    <a:gd name="T72" fmla="*/ 30 w 68"/>
                    <a:gd name="T73" fmla="*/ 38 h 94"/>
                    <a:gd name="T74" fmla="*/ 42 w 68"/>
                    <a:gd name="T75" fmla="*/ 42 h 94"/>
                    <a:gd name="T76" fmla="*/ 50 w 68"/>
                    <a:gd name="T77" fmla="*/ 44 h 94"/>
                    <a:gd name="T78" fmla="*/ 56 w 68"/>
                    <a:gd name="T79" fmla="*/ 48 h 94"/>
                    <a:gd name="T80" fmla="*/ 62 w 68"/>
                    <a:gd name="T81" fmla="*/ 52 h 94"/>
                    <a:gd name="T82" fmla="*/ 64 w 68"/>
                    <a:gd name="T83" fmla="*/ 56 h 94"/>
                    <a:gd name="T84" fmla="*/ 66 w 68"/>
                    <a:gd name="T85" fmla="*/ 62 h 94"/>
                    <a:gd name="T86" fmla="*/ 68 w 68"/>
                    <a:gd name="T87" fmla="*/ 68 h 94"/>
                    <a:gd name="T88" fmla="*/ 66 w 68"/>
                    <a:gd name="T89" fmla="*/ 76 h 94"/>
                    <a:gd name="T90" fmla="*/ 64 w 68"/>
                    <a:gd name="T91" fmla="*/ 82 h 94"/>
                    <a:gd name="T92" fmla="*/ 58 w 68"/>
                    <a:gd name="T93" fmla="*/ 86 h 94"/>
                    <a:gd name="T94" fmla="*/ 52 w 68"/>
                    <a:gd name="T95" fmla="*/ 90 h 94"/>
                    <a:gd name="T96" fmla="*/ 44 w 68"/>
                    <a:gd name="T97" fmla="*/ 92 h 94"/>
                    <a:gd name="T98" fmla="*/ 34 w 68"/>
                    <a:gd name="T99" fmla="*/ 94 h 94"/>
                    <a:gd name="T100" fmla="*/ 18 w 68"/>
                    <a:gd name="T101" fmla="*/ 92 h 94"/>
                    <a:gd name="T102" fmla="*/ 0 w 68"/>
                    <a:gd name="T103" fmla="*/ 88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68" h="94">
                      <a:moveTo>
                        <a:pt x="0" y="88"/>
                      </a:moveTo>
                      <a:lnTo>
                        <a:pt x="0" y="76"/>
                      </a:lnTo>
                      <a:lnTo>
                        <a:pt x="18" y="82"/>
                      </a:lnTo>
                      <a:lnTo>
                        <a:pt x="34" y="84"/>
                      </a:lnTo>
                      <a:lnTo>
                        <a:pt x="42" y="84"/>
                      </a:lnTo>
                      <a:lnTo>
                        <a:pt x="48" y="82"/>
                      </a:lnTo>
                      <a:lnTo>
                        <a:pt x="52" y="78"/>
                      </a:lnTo>
                      <a:lnTo>
                        <a:pt x="54" y="74"/>
                      </a:lnTo>
                      <a:lnTo>
                        <a:pt x="54" y="70"/>
                      </a:lnTo>
                      <a:lnTo>
                        <a:pt x="54" y="66"/>
                      </a:lnTo>
                      <a:lnTo>
                        <a:pt x="52" y="62"/>
                      </a:lnTo>
                      <a:lnTo>
                        <a:pt x="48" y="58"/>
                      </a:lnTo>
                      <a:lnTo>
                        <a:pt x="44" y="56"/>
                      </a:lnTo>
                      <a:lnTo>
                        <a:pt x="36" y="52"/>
                      </a:lnTo>
                      <a:lnTo>
                        <a:pt x="24" y="50"/>
                      </a:lnTo>
                      <a:lnTo>
                        <a:pt x="16" y="46"/>
                      </a:lnTo>
                      <a:lnTo>
                        <a:pt x="8" y="42"/>
                      </a:lnTo>
                      <a:lnTo>
                        <a:pt x="4" y="36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4" y="10"/>
                      </a:lnTo>
                      <a:lnTo>
                        <a:pt x="14" y="2"/>
                      </a:lnTo>
                      <a:lnTo>
                        <a:pt x="32" y="0"/>
                      </a:lnTo>
                      <a:lnTo>
                        <a:pt x="46" y="2"/>
                      </a:lnTo>
                      <a:lnTo>
                        <a:pt x="62" y="4"/>
                      </a:lnTo>
                      <a:lnTo>
                        <a:pt x="62" y="16"/>
                      </a:lnTo>
                      <a:lnTo>
                        <a:pt x="46" y="12"/>
                      </a:lnTo>
                      <a:lnTo>
                        <a:pt x="32" y="10"/>
                      </a:lnTo>
                      <a:lnTo>
                        <a:pt x="24" y="10"/>
                      </a:lnTo>
                      <a:lnTo>
                        <a:pt x="20" y="12"/>
                      </a:lnTo>
                      <a:lnTo>
                        <a:pt x="16" y="14"/>
                      </a:lnTo>
                      <a:lnTo>
                        <a:pt x="14" y="18"/>
                      </a:lnTo>
                      <a:lnTo>
                        <a:pt x="12" y="22"/>
                      </a:lnTo>
                      <a:lnTo>
                        <a:pt x="14" y="28"/>
                      </a:lnTo>
                      <a:lnTo>
                        <a:pt x="16" y="32"/>
                      </a:lnTo>
                      <a:lnTo>
                        <a:pt x="22" y="34"/>
                      </a:lnTo>
                      <a:lnTo>
                        <a:pt x="30" y="38"/>
                      </a:lnTo>
                      <a:lnTo>
                        <a:pt x="42" y="42"/>
                      </a:lnTo>
                      <a:lnTo>
                        <a:pt x="50" y="44"/>
                      </a:lnTo>
                      <a:lnTo>
                        <a:pt x="56" y="48"/>
                      </a:lnTo>
                      <a:lnTo>
                        <a:pt x="62" y="52"/>
                      </a:lnTo>
                      <a:lnTo>
                        <a:pt x="64" y="56"/>
                      </a:lnTo>
                      <a:lnTo>
                        <a:pt x="66" y="62"/>
                      </a:lnTo>
                      <a:lnTo>
                        <a:pt x="68" y="68"/>
                      </a:lnTo>
                      <a:lnTo>
                        <a:pt x="66" y="76"/>
                      </a:lnTo>
                      <a:lnTo>
                        <a:pt x="64" y="82"/>
                      </a:lnTo>
                      <a:lnTo>
                        <a:pt x="58" y="86"/>
                      </a:lnTo>
                      <a:lnTo>
                        <a:pt x="52" y="90"/>
                      </a:lnTo>
                      <a:lnTo>
                        <a:pt x="44" y="92"/>
                      </a:lnTo>
                      <a:lnTo>
                        <a:pt x="34" y="94"/>
                      </a:lnTo>
                      <a:lnTo>
                        <a:pt x="18" y="92"/>
                      </a:lnTo>
                      <a:lnTo>
                        <a:pt x="0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54" name="Freeform 274"/>
                <p:cNvSpPr>
                  <a:spLocks noEditPoints="1"/>
                </p:cNvSpPr>
                <p:nvPr/>
              </p:nvSpPr>
              <p:spPr bwMode="auto">
                <a:xfrm>
                  <a:off x="4138" y="3834"/>
                  <a:ext cx="76" cy="90"/>
                </a:xfrm>
                <a:custGeom>
                  <a:avLst/>
                  <a:gdLst>
                    <a:gd name="T0" fmla="*/ 0 w 76"/>
                    <a:gd name="T1" fmla="*/ 90 h 90"/>
                    <a:gd name="T2" fmla="*/ 0 w 76"/>
                    <a:gd name="T3" fmla="*/ 0 h 90"/>
                    <a:gd name="T4" fmla="*/ 36 w 76"/>
                    <a:gd name="T5" fmla="*/ 0 h 90"/>
                    <a:gd name="T6" fmla="*/ 46 w 76"/>
                    <a:gd name="T7" fmla="*/ 2 h 90"/>
                    <a:gd name="T8" fmla="*/ 54 w 76"/>
                    <a:gd name="T9" fmla="*/ 4 h 90"/>
                    <a:gd name="T10" fmla="*/ 60 w 76"/>
                    <a:gd name="T11" fmla="*/ 8 h 90"/>
                    <a:gd name="T12" fmla="*/ 62 w 76"/>
                    <a:gd name="T13" fmla="*/ 14 h 90"/>
                    <a:gd name="T14" fmla="*/ 64 w 76"/>
                    <a:gd name="T15" fmla="*/ 22 h 90"/>
                    <a:gd name="T16" fmla="*/ 62 w 76"/>
                    <a:gd name="T17" fmla="*/ 30 h 90"/>
                    <a:gd name="T18" fmla="*/ 60 w 76"/>
                    <a:gd name="T19" fmla="*/ 36 h 90"/>
                    <a:gd name="T20" fmla="*/ 56 w 76"/>
                    <a:gd name="T21" fmla="*/ 40 h 90"/>
                    <a:gd name="T22" fmla="*/ 52 w 76"/>
                    <a:gd name="T23" fmla="*/ 44 h 90"/>
                    <a:gd name="T24" fmla="*/ 46 w 76"/>
                    <a:gd name="T25" fmla="*/ 48 h 90"/>
                    <a:gd name="T26" fmla="*/ 76 w 76"/>
                    <a:gd name="T27" fmla="*/ 90 h 90"/>
                    <a:gd name="T28" fmla="*/ 60 w 76"/>
                    <a:gd name="T29" fmla="*/ 90 h 90"/>
                    <a:gd name="T30" fmla="*/ 34 w 76"/>
                    <a:gd name="T31" fmla="*/ 52 h 90"/>
                    <a:gd name="T32" fmla="*/ 12 w 76"/>
                    <a:gd name="T33" fmla="*/ 52 h 90"/>
                    <a:gd name="T34" fmla="*/ 12 w 76"/>
                    <a:gd name="T35" fmla="*/ 90 h 90"/>
                    <a:gd name="T36" fmla="*/ 0 w 76"/>
                    <a:gd name="T37" fmla="*/ 90 h 90"/>
                    <a:gd name="T38" fmla="*/ 12 w 76"/>
                    <a:gd name="T39" fmla="*/ 42 h 90"/>
                    <a:gd name="T40" fmla="*/ 26 w 76"/>
                    <a:gd name="T41" fmla="*/ 42 h 90"/>
                    <a:gd name="T42" fmla="*/ 34 w 76"/>
                    <a:gd name="T43" fmla="*/ 42 h 90"/>
                    <a:gd name="T44" fmla="*/ 40 w 76"/>
                    <a:gd name="T45" fmla="*/ 40 h 90"/>
                    <a:gd name="T46" fmla="*/ 44 w 76"/>
                    <a:gd name="T47" fmla="*/ 38 h 90"/>
                    <a:gd name="T48" fmla="*/ 48 w 76"/>
                    <a:gd name="T49" fmla="*/ 34 h 90"/>
                    <a:gd name="T50" fmla="*/ 50 w 76"/>
                    <a:gd name="T51" fmla="*/ 30 h 90"/>
                    <a:gd name="T52" fmla="*/ 50 w 76"/>
                    <a:gd name="T53" fmla="*/ 24 h 90"/>
                    <a:gd name="T54" fmla="*/ 50 w 76"/>
                    <a:gd name="T55" fmla="*/ 20 h 90"/>
                    <a:gd name="T56" fmla="*/ 48 w 76"/>
                    <a:gd name="T57" fmla="*/ 16 h 90"/>
                    <a:gd name="T58" fmla="*/ 46 w 76"/>
                    <a:gd name="T59" fmla="*/ 14 h 90"/>
                    <a:gd name="T60" fmla="*/ 42 w 76"/>
                    <a:gd name="T61" fmla="*/ 12 h 90"/>
                    <a:gd name="T62" fmla="*/ 36 w 76"/>
                    <a:gd name="T63" fmla="*/ 10 h 90"/>
                    <a:gd name="T64" fmla="*/ 30 w 76"/>
                    <a:gd name="T65" fmla="*/ 10 h 90"/>
                    <a:gd name="T66" fmla="*/ 12 w 76"/>
                    <a:gd name="T67" fmla="*/ 10 h 90"/>
                    <a:gd name="T68" fmla="*/ 12 w 76"/>
                    <a:gd name="T69" fmla="*/ 4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6" h="90">
                      <a:moveTo>
                        <a:pt x="0" y="90"/>
                      </a:moveTo>
                      <a:lnTo>
                        <a:pt x="0" y="0"/>
                      </a:lnTo>
                      <a:lnTo>
                        <a:pt x="36" y="0"/>
                      </a:lnTo>
                      <a:lnTo>
                        <a:pt x="46" y="2"/>
                      </a:lnTo>
                      <a:lnTo>
                        <a:pt x="54" y="4"/>
                      </a:lnTo>
                      <a:lnTo>
                        <a:pt x="60" y="8"/>
                      </a:lnTo>
                      <a:lnTo>
                        <a:pt x="62" y="14"/>
                      </a:lnTo>
                      <a:lnTo>
                        <a:pt x="64" y="22"/>
                      </a:lnTo>
                      <a:lnTo>
                        <a:pt x="62" y="30"/>
                      </a:lnTo>
                      <a:lnTo>
                        <a:pt x="60" y="36"/>
                      </a:lnTo>
                      <a:lnTo>
                        <a:pt x="56" y="40"/>
                      </a:lnTo>
                      <a:lnTo>
                        <a:pt x="52" y="44"/>
                      </a:lnTo>
                      <a:lnTo>
                        <a:pt x="46" y="48"/>
                      </a:lnTo>
                      <a:lnTo>
                        <a:pt x="76" y="90"/>
                      </a:lnTo>
                      <a:lnTo>
                        <a:pt x="60" y="90"/>
                      </a:lnTo>
                      <a:lnTo>
                        <a:pt x="34" y="52"/>
                      </a:lnTo>
                      <a:lnTo>
                        <a:pt x="12" y="52"/>
                      </a:lnTo>
                      <a:lnTo>
                        <a:pt x="12" y="90"/>
                      </a:lnTo>
                      <a:lnTo>
                        <a:pt x="0" y="90"/>
                      </a:lnTo>
                      <a:close/>
                      <a:moveTo>
                        <a:pt x="12" y="42"/>
                      </a:moveTo>
                      <a:lnTo>
                        <a:pt x="26" y="42"/>
                      </a:lnTo>
                      <a:lnTo>
                        <a:pt x="34" y="42"/>
                      </a:lnTo>
                      <a:lnTo>
                        <a:pt x="40" y="40"/>
                      </a:lnTo>
                      <a:lnTo>
                        <a:pt x="44" y="38"/>
                      </a:lnTo>
                      <a:lnTo>
                        <a:pt x="48" y="34"/>
                      </a:lnTo>
                      <a:lnTo>
                        <a:pt x="50" y="30"/>
                      </a:lnTo>
                      <a:lnTo>
                        <a:pt x="50" y="24"/>
                      </a:lnTo>
                      <a:lnTo>
                        <a:pt x="50" y="20"/>
                      </a:lnTo>
                      <a:lnTo>
                        <a:pt x="48" y="16"/>
                      </a:lnTo>
                      <a:lnTo>
                        <a:pt x="46" y="14"/>
                      </a:lnTo>
                      <a:lnTo>
                        <a:pt x="42" y="12"/>
                      </a:lnTo>
                      <a:lnTo>
                        <a:pt x="36" y="10"/>
                      </a:lnTo>
                      <a:lnTo>
                        <a:pt x="30" y="10"/>
                      </a:lnTo>
                      <a:lnTo>
                        <a:pt x="12" y="10"/>
                      </a:lnTo>
                      <a:lnTo>
                        <a:pt x="12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55" name="Freeform 275"/>
                <p:cNvSpPr>
                  <a:spLocks/>
                </p:cNvSpPr>
                <p:nvPr/>
              </p:nvSpPr>
              <p:spPr bwMode="auto">
                <a:xfrm>
                  <a:off x="4226" y="3834"/>
                  <a:ext cx="68" cy="90"/>
                </a:xfrm>
                <a:custGeom>
                  <a:avLst/>
                  <a:gdLst>
                    <a:gd name="T0" fmla="*/ 0 w 68"/>
                    <a:gd name="T1" fmla="*/ 90 h 90"/>
                    <a:gd name="T2" fmla="*/ 0 w 68"/>
                    <a:gd name="T3" fmla="*/ 0 h 90"/>
                    <a:gd name="T4" fmla="*/ 12 w 68"/>
                    <a:gd name="T5" fmla="*/ 0 h 90"/>
                    <a:gd name="T6" fmla="*/ 58 w 68"/>
                    <a:gd name="T7" fmla="*/ 70 h 90"/>
                    <a:gd name="T8" fmla="*/ 58 w 68"/>
                    <a:gd name="T9" fmla="*/ 0 h 90"/>
                    <a:gd name="T10" fmla="*/ 68 w 68"/>
                    <a:gd name="T11" fmla="*/ 0 h 90"/>
                    <a:gd name="T12" fmla="*/ 68 w 68"/>
                    <a:gd name="T13" fmla="*/ 90 h 90"/>
                    <a:gd name="T14" fmla="*/ 56 w 68"/>
                    <a:gd name="T15" fmla="*/ 90 h 90"/>
                    <a:gd name="T16" fmla="*/ 10 w 68"/>
                    <a:gd name="T17" fmla="*/ 20 h 90"/>
                    <a:gd name="T18" fmla="*/ 10 w 68"/>
                    <a:gd name="T19" fmla="*/ 90 h 90"/>
                    <a:gd name="T20" fmla="*/ 0 w 68"/>
                    <a:gd name="T21" fmla="*/ 9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8" h="90">
                      <a:moveTo>
                        <a:pt x="0" y="9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58" y="70"/>
                      </a:lnTo>
                      <a:lnTo>
                        <a:pt x="58" y="0"/>
                      </a:lnTo>
                      <a:lnTo>
                        <a:pt x="68" y="0"/>
                      </a:lnTo>
                      <a:lnTo>
                        <a:pt x="68" y="90"/>
                      </a:lnTo>
                      <a:lnTo>
                        <a:pt x="56" y="90"/>
                      </a:lnTo>
                      <a:lnTo>
                        <a:pt x="10" y="20"/>
                      </a:lnTo>
                      <a:lnTo>
                        <a:pt x="10" y="90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56" name="Freeform 276"/>
                <p:cNvSpPr>
                  <a:spLocks/>
                </p:cNvSpPr>
                <p:nvPr/>
              </p:nvSpPr>
              <p:spPr bwMode="auto">
                <a:xfrm>
                  <a:off x="4350" y="3834"/>
                  <a:ext cx="60" cy="90"/>
                </a:xfrm>
                <a:custGeom>
                  <a:avLst/>
                  <a:gdLst>
                    <a:gd name="T0" fmla="*/ 0 w 60"/>
                    <a:gd name="T1" fmla="*/ 90 h 90"/>
                    <a:gd name="T2" fmla="*/ 0 w 60"/>
                    <a:gd name="T3" fmla="*/ 0 h 90"/>
                    <a:gd name="T4" fmla="*/ 60 w 60"/>
                    <a:gd name="T5" fmla="*/ 0 h 90"/>
                    <a:gd name="T6" fmla="*/ 60 w 60"/>
                    <a:gd name="T7" fmla="*/ 10 h 90"/>
                    <a:gd name="T8" fmla="*/ 12 w 60"/>
                    <a:gd name="T9" fmla="*/ 10 h 90"/>
                    <a:gd name="T10" fmla="*/ 12 w 60"/>
                    <a:gd name="T11" fmla="*/ 40 h 90"/>
                    <a:gd name="T12" fmla="*/ 54 w 60"/>
                    <a:gd name="T13" fmla="*/ 40 h 90"/>
                    <a:gd name="T14" fmla="*/ 54 w 60"/>
                    <a:gd name="T15" fmla="*/ 48 h 90"/>
                    <a:gd name="T16" fmla="*/ 12 w 60"/>
                    <a:gd name="T17" fmla="*/ 48 h 90"/>
                    <a:gd name="T18" fmla="*/ 12 w 60"/>
                    <a:gd name="T19" fmla="*/ 90 h 90"/>
                    <a:gd name="T20" fmla="*/ 0 w 60"/>
                    <a:gd name="T21" fmla="*/ 9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0" h="90">
                      <a:moveTo>
                        <a:pt x="0" y="90"/>
                      </a:moveTo>
                      <a:lnTo>
                        <a:pt x="0" y="0"/>
                      </a:lnTo>
                      <a:lnTo>
                        <a:pt x="60" y="0"/>
                      </a:lnTo>
                      <a:lnTo>
                        <a:pt x="60" y="10"/>
                      </a:lnTo>
                      <a:lnTo>
                        <a:pt x="12" y="10"/>
                      </a:lnTo>
                      <a:lnTo>
                        <a:pt x="12" y="40"/>
                      </a:lnTo>
                      <a:lnTo>
                        <a:pt x="54" y="40"/>
                      </a:lnTo>
                      <a:lnTo>
                        <a:pt x="54" y="48"/>
                      </a:lnTo>
                      <a:lnTo>
                        <a:pt x="12" y="48"/>
                      </a:lnTo>
                      <a:lnTo>
                        <a:pt x="12" y="90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57" name="Rectangle 277"/>
                <p:cNvSpPr>
                  <a:spLocks noChangeArrowheads="1"/>
                </p:cNvSpPr>
                <p:nvPr/>
              </p:nvSpPr>
              <p:spPr bwMode="auto">
                <a:xfrm>
                  <a:off x="4420" y="3828"/>
                  <a:ext cx="12" cy="9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58" name="Freeform 278"/>
                <p:cNvSpPr>
                  <a:spLocks/>
                </p:cNvSpPr>
                <p:nvPr/>
              </p:nvSpPr>
              <p:spPr bwMode="auto">
                <a:xfrm>
                  <a:off x="4448" y="3858"/>
                  <a:ext cx="52" cy="66"/>
                </a:xfrm>
                <a:custGeom>
                  <a:avLst/>
                  <a:gdLst>
                    <a:gd name="T0" fmla="*/ 40 w 52"/>
                    <a:gd name="T1" fmla="*/ 66 h 66"/>
                    <a:gd name="T2" fmla="*/ 40 w 52"/>
                    <a:gd name="T3" fmla="*/ 52 h 66"/>
                    <a:gd name="T4" fmla="*/ 34 w 52"/>
                    <a:gd name="T5" fmla="*/ 58 h 66"/>
                    <a:gd name="T6" fmla="*/ 30 w 52"/>
                    <a:gd name="T7" fmla="*/ 62 h 66"/>
                    <a:gd name="T8" fmla="*/ 24 w 52"/>
                    <a:gd name="T9" fmla="*/ 66 h 66"/>
                    <a:gd name="T10" fmla="*/ 18 w 52"/>
                    <a:gd name="T11" fmla="*/ 66 h 66"/>
                    <a:gd name="T12" fmla="*/ 12 w 52"/>
                    <a:gd name="T13" fmla="*/ 66 h 66"/>
                    <a:gd name="T14" fmla="*/ 6 w 52"/>
                    <a:gd name="T15" fmla="*/ 64 h 66"/>
                    <a:gd name="T16" fmla="*/ 4 w 52"/>
                    <a:gd name="T17" fmla="*/ 60 h 66"/>
                    <a:gd name="T18" fmla="*/ 2 w 52"/>
                    <a:gd name="T19" fmla="*/ 54 h 66"/>
                    <a:gd name="T20" fmla="*/ 0 w 52"/>
                    <a:gd name="T21" fmla="*/ 46 h 66"/>
                    <a:gd name="T22" fmla="*/ 0 w 52"/>
                    <a:gd name="T23" fmla="*/ 0 h 66"/>
                    <a:gd name="T24" fmla="*/ 12 w 52"/>
                    <a:gd name="T25" fmla="*/ 0 h 66"/>
                    <a:gd name="T26" fmla="*/ 12 w 52"/>
                    <a:gd name="T27" fmla="*/ 44 h 66"/>
                    <a:gd name="T28" fmla="*/ 12 w 52"/>
                    <a:gd name="T29" fmla="*/ 50 h 66"/>
                    <a:gd name="T30" fmla="*/ 14 w 52"/>
                    <a:gd name="T31" fmla="*/ 54 h 66"/>
                    <a:gd name="T32" fmla="*/ 16 w 52"/>
                    <a:gd name="T33" fmla="*/ 56 h 66"/>
                    <a:gd name="T34" fmla="*/ 20 w 52"/>
                    <a:gd name="T35" fmla="*/ 56 h 66"/>
                    <a:gd name="T36" fmla="*/ 26 w 52"/>
                    <a:gd name="T37" fmla="*/ 54 h 66"/>
                    <a:gd name="T38" fmla="*/ 34 w 52"/>
                    <a:gd name="T39" fmla="*/ 50 h 66"/>
                    <a:gd name="T40" fmla="*/ 40 w 52"/>
                    <a:gd name="T41" fmla="*/ 42 h 66"/>
                    <a:gd name="T42" fmla="*/ 40 w 52"/>
                    <a:gd name="T43" fmla="*/ 0 h 66"/>
                    <a:gd name="T44" fmla="*/ 52 w 52"/>
                    <a:gd name="T45" fmla="*/ 0 h 66"/>
                    <a:gd name="T46" fmla="*/ 52 w 52"/>
                    <a:gd name="T47" fmla="*/ 66 h 66"/>
                    <a:gd name="T48" fmla="*/ 40 w 52"/>
                    <a:gd name="T49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2" h="66">
                      <a:moveTo>
                        <a:pt x="40" y="66"/>
                      </a:moveTo>
                      <a:lnTo>
                        <a:pt x="40" y="52"/>
                      </a:lnTo>
                      <a:lnTo>
                        <a:pt x="34" y="58"/>
                      </a:lnTo>
                      <a:lnTo>
                        <a:pt x="30" y="62"/>
                      </a:lnTo>
                      <a:lnTo>
                        <a:pt x="24" y="66"/>
                      </a:lnTo>
                      <a:lnTo>
                        <a:pt x="18" y="66"/>
                      </a:lnTo>
                      <a:lnTo>
                        <a:pt x="12" y="66"/>
                      </a:lnTo>
                      <a:lnTo>
                        <a:pt x="6" y="64"/>
                      </a:lnTo>
                      <a:lnTo>
                        <a:pt x="4" y="60"/>
                      </a:lnTo>
                      <a:lnTo>
                        <a:pt x="2" y="54"/>
                      </a:lnTo>
                      <a:lnTo>
                        <a:pt x="0" y="46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44"/>
                      </a:lnTo>
                      <a:lnTo>
                        <a:pt x="12" y="50"/>
                      </a:lnTo>
                      <a:lnTo>
                        <a:pt x="14" y="54"/>
                      </a:lnTo>
                      <a:lnTo>
                        <a:pt x="16" y="56"/>
                      </a:lnTo>
                      <a:lnTo>
                        <a:pt x="20" y="56"/>
                      </a:lnTo>
                      <a:lnTo>
                        <a:pt x="26" y="54"/>
                      </a:lnTo>
                      <a:lnTo>
                        <a:pt x="34" y="50"/>
                      </a:lnTo>
                      <a:lnTo>
                        <a:pt x="40" y="42"/>
                      </a:lnTo>
                      <a:lnTo>
                        <a:pt x="40" y="0"/>
                      </a:lnTo>
                      <a:lnTo>
                        <a:pt x="52" y="0"/>
                      </a:lnTo>
                      <a:lnTo>
                        <a:pt x="52" y="66"/>
                      </a:lnTo>
                      <a:lnTo>
                        <a:pt x="40" y="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59" name="Freeform 279"/>
                <p:cNvSpPr>
                  <a:spLocks/>
                </p:cNvSpPr>
                <p:nvPr/>
              </p:nvSpPr>
              <p:spPr bwMode="auto">
                <a:xfrm>
                  <a:off x="4510" y="3858"/>
                  <a:ext cx="58" cy="66"/>
                </a:xfrm>
                <a:custGeom>
                  <a:avLst/>
                  <a:gdLst>
                    <a:gd name="T0" fmla="*/ 0 w 58"/>
                    <a:gd name="T1" fmla="*/ 66 h 66"/>
                    <a:gd name="T2" fmla="*/ 22 w 58"/>
                    <a:gd name="T3" fmla="*/ 30 h 66"/>
                    <a:gd name="T4" fmla="*/ 2 w 58"/>
                    <a:gd name="T5" fmla="*/ 0 h 66"/>
                    <a:gd name="T6" fmla="*/ 16 w 58"/>
                    <a:gd name="T7" fmla="*/ 0 h 66"/>
                    <a:gd name="T8" fmla="*/ 32 w 58"/>
                    <a:gd name="T9" fmla="*/ 24 h 66"/>
                    <a:gd name="T10" fmla="*/ 46 w 58"/>
                    <a:gd name="T11" fmla="*/ 0 h 66"/>
                    <a:gd name="T12" fmla="*/ 58 w 58"/>
                    <a:gd name="T13" fmla="*/ 0 h 66"/>
                    <a:gd name="T14" fmla="*/ 38 w 58"/>
                    <a:gd name="T15" fmla="*/ 32 h 66"/>
                    <a:gd name="T16" fmla="*/ 58 w 58"/>
                    <a:gd name="T17" fmla="*/ 66 h 66"/>
                    <a:gd name="T18" fmla="*/ 46 w 58"/>
                    <a:gd name="T19" fmla="*/ 66 h 66"/>
                    <a:gd name="T20" fmla="*/ 28 w 58"/>
                    <a:gd name="T21" fmla="*/ 40 h 66"/>
                    <a:gd name="T22" fmla="*/ 12 w 58"/>
                    <a:gd name="T23" fmla="*/ 66 h 66"/>
                    <a:gd name="T24" fmla="*/ 0 w 58"/>
                    <a:gd name="T2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8" h="66">
                      <a:moveTo>
                        <a:pt x="0" y="66"/>
                      </a:moveTo>
                      <a:lnTo>
                        <a:pt x="22" y="30"/>
                      </a:lnTo>
                      <a:lnTo>
                        <a:pt x="2" y="0"/>
                      </a:lnTo>
                      <a:lnTo>
                        <a:pt x="16" y="0"/>
                      </a:lnTo>
                      <a:lnTo>
                        <a:pt x="32" y="24"/>
                      </a:lnTo>
                      <a:lnTo>
                        <a:pt x="46" y="0"/>
                      </a:lnTo>
                      <a:lnTo>
                        <a:pt x="58" y="0"/>
                      </a:lnTo>
                      <a:lnTo>
                        <a:pt x="38" y="32"/>
                      </a:lnTo>
                      <a:lnTo>
                        <a:pt x="58" y="66"/>
                      </a:lnTo>
                      <a:lnTo>
                        <a:pt x="46" y="66"/>
                      </a:lnTo>
                      <a:lnTo>
                        <a:pt x="28" y="40"/>
                      </a:lnTo>
                      <a:lnTo>
                        <a:pt x="12" y="66"/>
                      </a:lnTo>
                      <a:lnTo>
                        <a:pt x="0" y="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60" name="Freeform 280"/>
                <p:cNvSpPr>
                  <a:spLocks/>
                </p:cNvSpPr>
                <p:nvPr/>
              </p:nvSpPr>
              <p:spPr bwMode="auto">
                <a:xfrm>
                  <a:off x="3502" y="3968"/>
                  <a:ext cx="28" cy="114"/>
                </a:xfrm>
                <a:custGeom>
                  <a:avLst/>
                  <a:gdLst>
                    <a:gd name="T0" fmla="*/ 28 w 28"/>
                    <a:gd name="T1" fmla="*/ 104 h 114"/>
                    <a:gd name="T2" fmla="*/ 28 w 28"/>
                    <a:gd name="T3" fmla="*/ 114 h 114"/>
                    <a:gd name="T4" fmla="*/ 20 w 28"/>
                    <a:gd name="T5" fmla="*/ 106 h 114"/>
                    <a:gd name="T6" fmla="*/ 14 w 28"/>
                    <a:gd name="T7" fmla="*/ 100 h 114"/>
                    <a:gd name="T8" fmla="*/ 8 w 28"/>
                    <a:gd name="T9" fmla="*/ 92 h 114"/>
                    <a:gd name="T10" fmla="*/ 2 w 28"/>
                    <a:gd name="T11" fmla="*/ 76 h 114"/>
                    <a:gd name="T12" fmla="*/ 0 w 28"/>
                    <a:gd name="T13" fmla="*/ 56 h 114"/>
                    <a:gd name="T14" fmla="*/ 2 w 28"/>
                    <a:gd name="T15" fmla="*/ 38 h 114"/>
                    <a:gd name="T16" fmla="*/ 10 w 28"/>
                    <a:gd name="T17" fmla="*/ 20 h 114"/>
                    <a:gd name="T18" fmla="*/ 14 w 28"/>
                    <a:gd name="T19" fmla="*/ 12 h 114"/>
                    <a:gd name="T20" fmla="*/ 20 w 28"/>
                    <a:gd name="T21" fmla="*/ 6 h 114"/>
                    <a:gd name="T22" fmla="*/ 28 w 28"/>
                    <a:gd name="T23" fmla="*/ 0 h 114"/>
                    <a:gd name="T24" fmla="*/ 28 w 28"/>
                    <a:gd name="T25" fmla="*/ 8 h 114"/>
                    <a:gd name="T26" fmla="*/ 20 w 28"/>
                    <a:gd name="T27" fmla="*/ 18 h 114"/>
                    <a:gd name="T28" fmla="*/ 16 w 28"/>
                    <a:gd name="T29" fmla="*/ 28 h 114"/>
                    <a:gd name="T30" fmla="*/ 14 w 28"/>
                    <a:gd name="T31" fmla="*/ 36 h 114"/>
                    <a:gd name="T32" fmla="*/ 12 w 28"/>
                    <a:gd name="T33" fmla="*/ 46 h 114"/>
                    <a:gd name="T34" fmla="*/ 12 w 28"/>
                    <a:gd name="T35" fmla="*/ 56 h 114"/>
                    <a:gd name="T36" fmla="*/ 12 w 28"/>
                    <a:gd name="T37" fmla="*/ 68 h 114"/>
                    <a:gd name="T38" fmla="*/ 14 w 28"/>
                    <a:gd name="T39" fmla="*/ 78 h 114"/>
                    <a:gd name="T40" fmla="*/ 16 w 28"/>
                    <a:gd name="T41" fmla="*/ 88 h 114"/>
                    <a:gd name="T42" fmla="*/ 20 w 28"/>
                    <a:gd name="T43" fmla="*/ 96 h 114"/>
                    <a:gd name="T44" fmla="*/ 28 w 28"/>
                    <a:gd name="T45" fmla="*/ 10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8" h="114">
                      <a:moveTo>
                        <a:pt x="28" y="104"/>
                      </a:moveTo>
                      <a:lnTo>
                        <a:pt x="28" y="114"/>
                      </a:lnTo>
                      <a:lnTo>
                        <a:pt x="20" y="106"/>
                      </a:lnTo>
                      <a:lnTo>
                        <a:pt x="14" y="100"/>
                      </a:lnTo>
                      <a:lnTo>
                        <a:pt x="8" y="92"/>
                      </a:lnTo>
                      <a:lnTo>
                        <a:pt x="2" y="76"/>
                      </a:lnTo>
                      <a:lnTo>
                        <a:pt x="0" y="56"/>
                      </a:lnTo>
                      <a:lnTo>
                        <a:pt x="2" y="38"/>
                      </a:lnTo>
                      <a:lnTo>
                        <a:pt x="10" y="20"/>
                      </a:lnTo>
                      <a:lnTo>
                        <a:pt x="14" y="12"/>
                      </a:lnTo>
                      <a:lnTo>
                        <a:pt x="20" y="6"/>
                      </a:lnTo>
                      <a:lnTo>
                        <a:pt x="28" y="0"/>
                      </a:lnTo>
                      <a:lnTo>
                        <a:pt x="28" y="8"/>
                      </a:lnTo>
                      <a:lnTo>
                        <a:pt x="20" y="18"/>
                      </a:lnTo>
                      <a:lnTo>
                        <a:pt x="16" y="28"/>
                      </a:lnTo>
                      <a:lnTo>
                        <a:pt x="14" y="36"/>
                      </a:lnTo>
                      <a:lnTo>
                        <a:pt x="12" y="46"/>
                      </a:lnTo>
                      <a:lnTo>
                        <a:pt x="12" y="56"/>
                      </a:lnTo>
                      <a:lnTo>
                        <a:pt x="12" y="68"/>
                      </a:lnTo>
                      <a:lnTo>
                        <a:pt x="14" y="78"/>
                      </a:lnTo>
                      <a:lnTo>
                        <a:pt x="16" y="88"/>
                      </a:lnTo>
                      <a:lnTo>
                        <a:pt x="20" y="96"/>
                      </a:lnTo>
                      <a:lnTo>
                        <a:pt x="28" y="1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61" name="Freeform 281"/>
                <p:cNvSpPr>
                  <a:spLocks/>
                </p:cNvSpPr>
                <p:nvPr/>
              </p:nvSpPr>
              <p:spPr bwMode="auto">
                <a:xfrm>
                  <a:off x="3546" y="3974"/>
                  <a:ext cx="66" cy="90"/>
                </a:xfrm>
                <a:custGeom>
                  <a:avLst/>
                  <a:gdLst>
                    <a:gd name="T0" fmla="*/ 0 w 66"/>
                    <a:gd name="T1" fmla="*/ 90 h 90"/>
                    <a:gd name="T2" fmla="*/ 0 w 66"/>
                    <a:gd name="T3" fmla="*/ 0 h 90"/>
                    <a:gd name="T4" fmla="*/ 64 w 66"/>
                    <a:gd name="T5" fmla="*/ 0 h 90"/>
                    <a:gd name="T6" fmla="*/ 64 w 66"/>
                    <a:gd name="T7" fmla="*/ 10 h 90"/>
                    <a:gd name="T8" fmla="*/ 12 w 66"/>
                    <a:gd name="T9" fmla="*/ 10 h 90"/>
                    <a:gd name="T10" fmla="*/ 12 w 66"/>
                    <a:gd name="T11" fmla="*/ 38 h 90"/>
                    <a:gd name="T12" fmla="*/ 58 w 66"/>
                    <a:gd name="T13" fmla="*/ 38 h 90"/>
                    <a:gd name="T14" fmla="*/ 58 w 66"/>
                    <a:gd name="T15" fmla="*/ 48 h 90"/>
                    <a:gd name="T16" fmla="*/ 12 w 66"/>
                    <a:gd name="T17" fmla="*/ 48 h 90"/>
                    <a:gd name="T18" fmla="*/ 12 w 66"/>
                    <a:gd name="T19" fmla="*/ 80 h 90"/>
                    <a:gd name="T20" fmla="*/ 66 w 66"/>
                    <a:gd name="T21" fmla="*/ 80 h 90"/>
                    <a:gd name="T22" fmla="*/ 66 w 66"/>
                    <a:gd name="T23" fmla="*/ 90 h 90"/>
                    <a:gd name="T24" fmla="*/ 0 w 66"/>
                    <a:gd name="T25" fmla="*/ 9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6" h="90">
                      <a:moveTo>
                        <a:pt x="0" y="90"/>
                      </a:moveTo>
                      <a:lnTo>
                        <a:pt x="0" y="0"/>
                      </a:lnTo>
                      <a:lnTo>
                        <a:pt x="64" y="0"/>
                      </a:lnTo>
                      <a:lnTo>
                        <a:pt x="64" y="10"/>
                      </a:lnTo>
                      <a:lnTo>
                        <a:pt x="12" y="10"/>
                      </a:lnTo>
                      <a:lnTo>
                        <a:pt x="12" y="38"/>
                      </a:lnTo>
                      <a:lnTo>
                        <a:pt x="58" y="38"/>
                      </a:lnTo>
                      <a:lnTo>
                        <a:pt x="58" y="48"/>
                      </a:lnTo>
                      <a:lnTo>
                        <a:pt x="12" y="48"/>
                      </a:lnTo>
                      <a:lnTo>
                        <a:pt x="12" y="80"/>
                      </a:lnTo>
                      <a:lnTo>
                        <a:pt x="66" y="80"/>
                      </a:lnTo>
                      <a:lnTo>
                        <a:pt x="66" y="90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62" name="Freeform 282"/>
                <p:cNvSpPr>
                  <a:spLocks/>
                </p:cNvSpPr>
                <p:nvPr/>
              </p:nvSpPr>
              <p:spPr bwMode="auto">
                <a:xfrm>
                  <a:off x="3656" y="3998"/>
                  <a:ext cx="58" cy="60"/>
                </a:xfrm>
                <a:custGeom>
                  <a:avLst/>
                  <a:gdLst>
                    <a:gd name="T0" fmla="*/ 0 w 58"/>
                    <a:gd name="T1" fmla="*/ 0 h 60"/>
                    <a:gd name="T2" fmla="*/ 58 w 58"/>
                    <a:gd name="T3" fmla="*/ 30 h 60"/>
                    <a:gd name="T4" fmla="*/ 0 w 58"/>
                    <a:gd name="T5" fmla="*/ 60 h 60"/>
                    <a:gd name="T6" fmla="*/ 0 w 58"/>
                    <a:gd name="T7" fmla="*/ 50 h 60"/>
                    <a:gd name="T8" fmla="*/ 38 w 58"/>
                    <a:gd name="T9" fmla="*/ 30 h 60"/>
                    <a:gd name="T10" fmla="*/ 38 w 58"/>
                    <a:gd name="T11" fmla="*/ 30 h 60"/>
                    <a:gd name="T12" fmla="*/ 0 w 58"/>
                    <a:gd name="T13" fmla="*/ 10 h 60"/>
                    <a:gd name="T14" fmla="*/ 0 w 58"/>
                    <a:gd name="T15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" h="60">
                      <a:moveTo>
                        <a:pt x="0" y="0"/>
                      </a:moveTo>
                      <a:lnTo>
                        <a:pt x="58" y="30"/>
                      </a:lnTo>
                      <a:lnTo>
                        <a:pt x="0" y="60"/>
                      </a:lnTo>
                      <a:lnTo>
                        <a:pt x="0" y="50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0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63" name="Freeform 283"/>
                <p:cNvSpPr>
                  <a:spLocks/>
                </p:cNvSpPr>
                <p:nvPr/>
              </p:nvSpPr>
              <p:spPr bwMode="auto">
                <a:xfrm>
                  <a:off x="3768" y="3972"/>
                  <a:ext cx="48" cy="92"/>
                </a:xfrm>
                <a:custGeom>
                  <a:avLst/>
                  <a:gdLst>
                    <a:gd name="T0" fmla="*/ 0 w 48"/>
                    <a:gd name="T1" fmla="*/ 92 h 92"/>
                    <a:gd name="T2" fmla="*/ 0 w 48"/>
                    <a:gd name="T3" fmla="*/ 82 h 92"/>
                    <a:gd name="T4" fmla="*/ 18 w 48"/>
                    <a:gd name="T5" fmla="*/ 82 h 92"/>
                    <a:gd name="T6" fmla="*/ 18 w 48"/>
                    <a:gd name="T7" fmla="*/ 12 h 92"/>
                    <a:gd name="T8" fmla="*/ 0 w 48"/>
                    <a:gd name="T9" fmla="*/ 16 h 92"/>
                    <a:gd name="T10" fmla="*/ 0 w 48"/>
                    <a:gd name="T11" fmla="*/ 8 h 92"/>
                    <a:gd name="T12" fmla="*/ 30 w 48"/>
                    <a:gd name="T13" fmla="*/ 0 h 92"/>
                    <a:gd name="T14" fmla="*/ 30 w 48"/>
                    <a:gd name="T15" fmla="*/ 82 h 92"/>
                    <a:gd name="T16" fmla="*/ 48 w 48"/>
                    <a:gd name="T17" fmla="*/ 82 h 92"/>
                    <a:gd name="T18" fmla="*/ 48 w 48"/>
                    <a:gd name="T19" fmla="*/ 92 h 92"/>
                    <a:gd name="T20" fmla="*/ 0 w 48"/>
                    <a:gd name="T21" fmla="*/ 9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8" h="92">
                      <a:moveTo>
                        <a:pt x="0" y="92"/>
                      </a:moveTo>
                      <a:lnTo>
                        <a:pt x="0" y="82"/>
                      </a:lnTo>
                      <a:lnTo>
                        <a:pt x="18" y="82"/>
                      </a:lnTo>
                      <a:lnTo>
                        <a:pt x="18" y="12"/>
                      </a:lnTo>
                      <a:lnTo>
                        <a:pt x="0" y="16"/>
                      </a:lnTo>
                      <a:lnTo>
                        <a:pt x="0" y="8"/>
                      </a:lnTo>
                      <a:lnTo>
                        <a:pt x="30" y="0"/>
                      </a:lnTo>
                      <a:lnTo>
                        <a:pt x="30" y="82"/>
                      </a:lnTo>
                      <a:lnTo>
                        <a:pt x="48" y="82"/>
                      </a:lnTo>
                      <a:lnTo>
                        <a:pt x="48" y="92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64" name="Freeform 284"/>
                <p:cNvSpPr>
                  <a:spLocks noEditPoints="1"/>
                </p:cNvSpPr>
                <p:nvPr/>
              </p:nvSpPr>
              <p:spPr bwMode="auto">
                <a:xfrm>
                  <a:off x="3828" y="3972"/>
                  <a:ext cx="58" cy="94"/>
                </a:xfrm>
                <a:custGeom>
                  <a:avLst/>
                  <a:gdLst>
                    <a:gd name="T0" fmla="*/ 38 w 58"/>
                    <a:gd name="T1" fmla="*/ 54 h 94"/>
                    <a:gd name="T2" fmla="*/ 24 w 58"/>
                    <a:gd name="T3" fmla="*/ 60 h 94"/>
                    <a:gd name="T4" fmla="*/ 12 w 58"/>
                    <a:gd name="T5" fmla="*/ 56 h 94"/>
                    <a:gd name="T6" fmla="*/ 4 w 58"/>
                    <a:gd name="T7" fmla="*/ 46 h 94"/>
                    <a:gd name="T8" fmla="*/ 0 w 58"/>
                    <a:gd name="T9" fmla="*/ 32 h 94"/>
                    <a:gd name="T10" fmla="*/ 4 w 58"/>
                    <a:gd name="T11" fmla="*/ 16 h 94"/>
                    <a:gd name="T12" fmla="*/ 14 w 58"/>
                    <a:gd name="T13" fmla="*/ 4 h 94"/>
                    <a:gd name="T14" fmla="*/ 28 w 58"/>
                    <a:gd name="T15" fmla="*/ 0 h 94"/>
                    <a:gd name="T16" fmla="*/ 44 w 58"/>
                    <a:gd name="T17" fmla="*/ 6 h 94"/>
                    <a:gd name="T18" fmla="*/ 56 w 58"/>
                    <a:gd name="T19" fmla="*/ 26 h 94"/>
                    <a:gd name="T20" fmla="*/ 56 w 58"/>
                    <a:gd name="T21" fmla="*/ 64 h 94"/>
                    <a:gd name="T22" fmla="*/ 42 w 58"/>
                    <a:gd name="T23" fmla="*/ 86 h 94"/>
                    <a:gd name="T24" fmla="*/ 30 w 58"/>
                    <a:gd name="T25" fmla="*/ 92 h 94"/>
                    <a:gd name="T26" fmla="*/ 14 w 58"/>
                    <a:gd name="T27" fmla="*/ 92 h 94"/>
                    <a:gd name="T28" fmla="*/ 6 w 58"/>
                    <a:gd name="T29" fmla="*/ 80 h 94"/>
                    <a:gd name="T30" fmla="*/ 18 w 58"/>
                    <a:gd name="T31" fmla="*/ 84 h 94"/>
                    <a:gd name="T32" fmla="*/ 28 w 58"/>
                    <a:gd name="T33" fmla="*/ 84 h 94"/>
                    <a:gd name="T34" fmla="*/ 38 w 58"/>
                    <a:gd name="T35" fmla="*/ 78 h 94"/>
                    <a:gd name="T36" fmla="*/ 42 w 58"/>
                    <a:gd name="T37" fmla="*/ 66 h 94"/>
                    <a:gd name="T38" fmla="*/ 44 w 58"/>
                    <a:gd name="T39" fmla="*/ 56 h 94"/>
                    <a:gd name="T40" fmla="*/ 28 w 58"/>
                    <a:gd name="T41" fmla="*/ 10 h 94"/>
                    <a:gd name="T42" fmla="*/ 18 w 58"/>
                    <a:gd name="T43" fmla="*/ 12 h 94"/>
                    <a:gd name="T44" fmla="*/ 14 w 58"/>
                    <a:gd name="T45" fmla="*/ 22 h 94"/>
                    <a:gd name="T46" fmla="*/ 14 w 58"/>
                    <a:gd name="T47" fmla="*/ 38 h 94"/>
                    <a:gd name="T48" fmla="*/ 18 w 58"/>
                    <a:gd name="T49" fmla="*/ 48 h 94"/>
                    <a:gd name="T50" fmla="*/ 28 w 58"/>
                    <a:gd name="T51" fmla="*/ 52 h 94"/>
                    <a:gd name="T52" fmla="*/ 36 w 58"/>
                    <a:gd name="T53" fmla="*/ 48 h 94"/>
                    <a:gd name="T54" fmla="*/ 42 w 58"/>
                    <a:gd name="T55" fmla="*/ 42 h 94"/>
                    <a:gd name="T56" fmla="*/ 44 w 58"/>
                    <a:gd name="T57" fmla="*/ 32 h 94"/>
                    <a:gd name="T58" fmla="*/ 42 w 58"/>
                    <a:gd name="T59" fmla="*/ 20 h 94"/>
                    <a:gd name="T60" fmla="*/ 36 w 58"/>
                    <a:gd name="T61" fmla="*/ 12 h 94"/>
                    <a:gd name="T62" fmla="*/ 28 w 58"/>
                    <a:gd name="T63" fmla="*/ 1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8" h="94">
                      <a:moveTo>
                        <a:pt x="44" y="50"/>
                      </a:moveTo>
                      <a:lnTo>
                        <a:pt x="38" y="54"/>
                      </a:lnTo>
                      <a:lnTo>
                        <a:pt x="32" y="58"/>
                      </a:lnTo>
                      <a:lnTo>
                        <a:pt x="24" y="60"/>
                      </a:lnTo>
                      <a:lnTo>
                        <a:pt x="18" y="58"/>
                      </a:lnTo>
                      <a:lnTo>
                        <a:pt x="12" y="56"/>
                      </a:lnTo>
                      <a:lnTo>
                        <a:pt x="8" y="52"/>
                      </a:lnTo>
                      <a:lnTo>
                        <a:pt x="4" y="46"/>
                      </a:lnTo>
                      <a:lnTo>
                        <a:pt x="2" y="40"/>
                      </a:lnTo>
                      <a:lnTo>
                        <a:pt x="0" y="32"/>
                      </a:lnTo>
                      <a:lnTo>
                        <a:pt x="2" y="22"/>
                      </a:lnTo>
                      <a:lnTo>
                        <a:pt x="4" y="16"/>
                      </a:lnTo>
                      <a:lnTo>
                        <a:pt x="8" y="8"/>
                      </a:lnTo>
                      <a:lnTo>
                        <a:pt x="14" y="4"/>
                      </a:lnTo>
                      <a:lnTo>
                        <a:pt x="20" y="2"/>
                      </a:lnTo>
                      <a:lnTo>
                        <a:pt x="28" y="0"/>
                      </a:lnTo>
                      <a:lnTo>
                        <a:pt x="36" y="2"/>
                      </a:lnTo>
                      <a:lnTo>
                        <a:pt x="44" y="6"/>
                      </a:lnTo>
                      <a:lnTo>
                        <a:pt x="50" y="12"/>
                      </a:lnTo>
                      <a:lnTo>
                        <a:pt x="56" y="26"/>
                      </a:lnTo>
                      <a:lnTo>
                        <a:pt x="58" y="44"/>
                      </a:lnTo>
                      <a:lnTo>
                        <a:pt x="56" y="64"/>
                      </a:lnTo>
                      <a:lnTo>
                        <a:pt x="48" y="80"/>
                      </a:lnTo>
                      <a:lnTo>
                        <a:pt x="42" y="86"/>
                      </a:lnTo>
                      <a:lnTo>
                        <a:pt x="38" y="90"/>
                      </a:lnTo>
                      <a:lnTo>
                        <a:pt x="30" y="92"/>
                      </a:lnTo>
                      <a:lnTo>
                        <a:pt x="22" y="94"/>
                      </a:lnTo>
                      <a:lnTo>
                        <a:pt x="14" y="92"/>
                      </a:lnTo>
                      <a:lnTo>
                        <a:pt x="6" y="90"/>
                      </a:lnTo>
                      <a:lnTo>
                        <a:pt x="6" y="80"/>
                      </a:lnTo>
                      <a:lnTo>
                        <a:pt x="12" y="82"/>
                      </a:lnTo>
                      <a:lnTo>
                        <a:pt x="18" y="84"/>
                      </a:lnTo>
                      <a:lnTo>
                        <a:pt x="22" y="84"/>
                      </a:lnTo>
                      <a:lnTo>
                        <a:pt x="28" y="84"/>
                      </a:lnTo>
                      <a:lnTo>
                        <a:pt x="34" y="82"/>
                      </a:lnTo>
                      <a:lnTo>
                        <a:pt x="38" y="78"/>
                      </a:lnTo>
                      <a:lnTo>
                        <a:pt x="42" y="72"/>
                      </a:lnTo>
                      <a:lnTo>
                        <a:pt x="42" y="66"/>
                      </a:lnTo>
                      <a:lnTo>
                        <a:pt x="44" y="60"/>
                      </a:lnTo>
                      <a:lnTo>
                        <a:pt x="44" y="56"/>
                      </a:lnTo>
                      <a:lnTo>
                        <a:pt x="44" y="50"/>
                      </a:lnTo>
                      <a:close/>
                      <a:moveTo>
                        <a:pt x="28" y="10"/>
                      </a:moveTo>
                      <a:lnTo>
                        <a:pt x="22" y="10"/>
                      </a:lnTo>
                      <a:lnTo>
                        <a:pt x="18" y="12"/>
                      </a:lnTo>
                      <a:lnTo>
                        <a:pt x="14" y="16"/>
                      </a:lnTo>
                      <a:lnTo>
                        <a:pt x="14" y="22"/>
                      </a:lnTo>
                      <a:lnTo>
                        <a:pt x="12" y="30"/>
                      </a:lnTo>
                      <a:lnTo>
                        <a:pt x="14" y="38"/>
                      </a:lnTo>
                      <a:lnTo>
                        <a:pt x="14" y="44"/>
                      </a:lnTo>
                      <a:lnTo>
                        <a:pt x="18" y="48"/>
                      </a:lnTo>
                      <a:lnTo>
                        <a:pt x="22" y="50"/>
                      </a:lnTo>
                      <a:lnTo>
                        <a:pt x="28" y="52"/>
                      </a:lnTo>
                      <a:lnTo>
                        <a:pt x="32" y="50"/>
                      </a:lnTo>
                      <a:lnTo>
                        <a:pt x="36" y="48"/>
                      </a:lnTo>
                      <a:lnTo>
                        <a:pt x="40" y="46"/>
                      </a:lnTo>
                      <a:lnTo>
                        <a:pt x="42" y="42"/>
                      </a:lnTo>
                      <a:lnTo>
                        <a:pt x="44" y="38"/>
                      </a:lnTo>
                      <a:lnTo>
                        <a:pt x="44" y="32"/>
                      </a:lnTo>
                      <a:lnTo>
                        <a:pt x="44" y="26"/>
                      </a:lnTo>
                      <a:lnTo>
                        <a:pt x="42" y="20"/>
                      </a:lnTo>
                      <a:lnTo>
                        <a:pt x="40" y="16"/>
                      </a:lnTo>
                      <a:lnTo>
                        <a:pt x="36" y="12"/>
                      </a:lnTo>
                      <a:lnTo>
                        <a:pt x="32" y="10"/>
                      </a:lnTo>
                      <a:lnTo>
                        <a:pt x="28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65" name="Rectangle 285"/>
                <p:cNvSpPr>
                  <a:spLocks noChangeArrowheads="1"/>
                </p:cNvSpPr>
                <p:nvPr/>
              </p:nvSpPr>
              <p:spPr bwMode="auto">
                <a:xfrm>
                  <a:off x="3900" y="4048"/>
                  <a:ext cx="16" cy="1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66" name="Freeform 286"/>
                <p:cNvSpPr>
                  <a:spLocks/>
                </p:cNvSpPr>
                <p:nvPr/>
              </p:nvSpPr>
              <p:spPr bwMode="auto">
                <a:xfrm>
                  <a:off x="3934" y="3972"/>
                  <a:ext cx="50" cy="94"/>
                </a:xfrm>
                <a:custGeom>
                  <a:avLst/>
                  <a:gdLst>
                    <a:gd name="T0" fmla="*/ 0 w 50"/>
                    <a:gd name="T1" fmla="*/ 80 h 94"/>
                    <a:gd name="T2" fmla="*/ 2 w 50"/>
                    <a:gd name="T3" fmla="*/ 80 h 94"/>
                    <a:gd name="T4" fmla="*/ 8 w 50"/>
                    <a:gd name="T5" fmla="*/ 82 h 94"/>
                    <a:gd name="T6" fmla="*/ 16 w 50"/>
                    <a:gd name="T7" fmla="*/ 84 h 94"/>
                    <a:gd name="T8" fmla="*/ 24 w 50"/>
                    <a:gd name="T9" fmla="*/ 84 h 94"/>
                    <a:gd name="T10" fmla="*/ 32 w 50"/>
                    <a:gd name="T11" fmla="*/ 80 h 94"/>
                    <a:gd name="T12" fmla="*/ 36 w 50"/>
                    <a:gd name="T13" fmla="*/ 72 h 94"/>
                    <a:gd name="T14" fmla="*/ 36 w 50"/>
                    <a:gd name="T15" fmla="*/ 62 h 94"/>
                    <a:gd name="T16" fmla="*/ 30 w 50"/>
                    <a:gd name="T17" fmla="*/ 54 h 94"/>
                    <a:gd name="T18" fmla="*/ 20 w 50"/>
                    <a:gd name="T19" fmla="*/ 48 h 94"/>
                    <a:gd name="T20" fmla="*/ 8 w 50"/>
                    <a:gd name="T21" fmla="*/ 48 h 94"/>
                    <a:gd name="T22" fmla="*/ 12 w 50"/>
                    <a:gd name="T23" fmla="*/ 40 h 94"/>
                    <a:gd name="T24" fmla="*/ 24 w 50"/>
                    <a:gd name="T25" fmla="*/ 38 h 94"/>
                    <a:gd name="T26" fmla="*/ 32 w 50"/>
                    <a:gd name="T27" fmla="*/ 32 h 94"/>
                    <a:gd name="T28" fmla="*/ 34 w 50"/>
                    <a:gd name="T29" fmla="*/ 22 h 94"/>
                    <a:gd name="T30" fmla="*/ 32 w 50"/>
                    <a:gd name="T31" fmla="*/ 12 h 94"/>
                    <a:gd name="T32" fmla="*/ 20 w 50"/>
                    <a:gd name="T33" fmla="*/ 10 h 94"/>
                    <a:gd name="T34" fmla="*/ 8 w 50"/>
                    <a:gd name="T35" fmla="*/ 12 h 94"/>
                    <a:gd name="T36" fmla="*/ 2 w 50"/>
                    <a:gd name="T37" fmla="*/ 4 h 94"/>
                    <a:gd name="T38" fmla="*/ 22 w 50"/>
                    <a:gd name="T39" fmla="*/ 0 h 94"/>
                    <a:gd name="T40" fmla="*/ 36 w 50"/>
                    <a:gd name="T41" fmla="*/ 4 h 94"/>
                    <a:gd name="T42" fmla="*/ 44 w 50"/>
                    <a:gd name="T43" fmla="*/ 10 h 94"/>
                    <a:gd name="T44" fmla="*/ 46 w 50"/>
                    <a:gd name="T45" fmla="*/ 20 h 94"/>
                    <a:gd name="T46" fmla="*/ 44 w 50"/>
                    <a:gd name="T47" fmla="*/ 32 h 94"/>
                    <a:gd name="T48" fmla="*/ 34 w 50"/>
                    <a:gd name="T49" fmla="*/ 40 h 94"/>
                    <a:gd name="T50" fmla="*/ 34 w 50"/>
                    <a:gd name="T51" fmla="*/ 46 h 94"/>
                    <a:gd name="T52" fmla="*/ 44 w 50"/>
                    <a:gd name="T53" fmla="*/ 50 h 94"/>
                    <a:gd name="T54" fmla="*/ 48 w 50"/>
                    <a:gd name="T55" fmla="*/ 60 h 94"/>
                    <a:gd name="T56" fmla="*/ 48 w 50"/>
                    <a:gd name="T57" fmla="*/ 74 h 94"/>
                    <a:gd name="T58" fmla="*/ 42 w 50"/>
                    <a:gd name="T59" fmla="*/ 86 h 94"/>
                    <a:gd name="T60" fmla="*/ 28 w 50"/>
                    <a:gd name="T61" fmla="*/ 92 h 94"/>
                    <a:gd name="T62" fmla="*/ 16 w 50"/>
                    <a:gd name="T63" fmla="*/ 94 h 94"/>
                    <a:gd name="T64" fmla="*/ 0 w 50"/>
                    <a:gd name="T65" fmla="*/ 9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0" h="94">
                      <a:moveTo>
                        <a:pt x="0" y="90"/>
                      </a:moveTo>
                      <a:lnTo>
                        <a:pt x="0" y="80"/>
                      </a:lnTo>
                      <a:lnTo>
                        <a:pt x="2" y="80"/>
                      </a:lnTo>
                      <a:lnTo>
                        <a:pt x="2" y="80"/>
                      </a:lnTo>
                      <a:lnTo>
                        <a:pt x="4" y="80"/>
                      </a:lnTo>
                      <a:lnTo>
                        <a:pt x="8" y="82"/>
                      </a:lnTo>
                      <a:lnTo>
                        <a:pt x="12" y="84"/>
                      </a:lnTo>
                      <a:lnTo>
                        <a:pt x="16" y="84"/>
                      </a:lnTo>
                      <a:lnTo>
                        <a:pt x="20" y="84"/>
                      </a:lnTo>
                      <a:lnTo>
                        <a:pt x="24" y="84"/>
                      </a:lnTo>
                      <a:lnTo>
                        <a:pt x="30" y="82"/>
                      </a:lnTo>
                      <a:lnTo>
                        <a:pt x="32" y="80"/>
                      </a:lnTo>
                      <a:lnTo>
                        <a:pt x="36" y="76"/>
                      </a:lnTo>
                      <a:lnTo>
                        <a:pt x="36" y="72"/>
                      </a:lnTo>
                      <a:lnTo>
                        <a:pt x="36" y="68"/>
                      </a:lnTo>
                      <a:lnTo>
                        <a:pt x="36" y="62"/>
                      </a:lnTo>
                      <a:lnTo>
                        <a:pt x="34" y="56"/>
                      </a:lnTo>
                      <a:lnTo>
                        <a:pt x="30" y="54"/>
                      </a:lnTo>
                      <a:lnTo>
                        <a:pt x="26" y="50"/>
                      </a:lnTo>
                      <a:lnTo>
                        <a:pt x="20" y="48"/>
                      </a:lnTo>
                      <a:lnTo>
                        <a:pt x="14" y="48"/>
                      </a:lnTo>
                      <a:lnTo>
                        <a:pt x="8" y="48"/>
                      </a:lnTo>
                      <a:lnTo>
                        <a:pt x="8" y="40"/>
                      </a:lnTo>
                      <a:lnTo>
                        <a:pt x="12" y="40"/>
                      </a:lnTo>
                      <a:lnTo>
                        <a:pt x="20" y="40"/>
                      </a:lnTo>
                      <a:lnTo>
                        <a:pt x="24" y="38"/>
                      </a:lnTo>
                      <a:lnTo>
                        <a:pt x="28" y="36"/>
                      </a:lnTo>
                      <a:lnTo>
                        <a:pt x="32" y="32"/>
                      </a:lnTo>
                      <a:lnTo>
                        <a:pt x="34" y="28"/>
                      </a:lnTo>
                      <a:lnTo>
                        <a:pt x="34" y="22"/>
                      </a:lnTo>
                      <a:lnTo>
                        <a:pt x="34" y="16"/>
                      </a:lnTo>
                      <a:lnTo>
                        <a:pt x="32" y="12"/>
                      </a:lnTo>
                      <a:lnTo>
                        <a:pt x="26" y="10"/>
                      </a:lnTo>
                      <a:lnTo>
                        <a:pt x="20" y="10"/>
                      </a:lnTo>
                      <a:lnTo>
                        <a:pt x="16" y="10"/>
                      </a:lnTo>
                      <a:lnTo>
                        <a:pt x="8" y="12"/>
                      </a:lnTo>
                      <a:lnTo>
                        <a:pt x="2" y="14"/>
                      </a:lnTo>
                      <a:lnTo>
                        <a:pt x="2" y="4"/>
                      </a:lnTo>
                      <a:lnTo>
                        <a:pt x="12" y="2"/>
                      </a:lnTo>
                      <a:lnTo>
                        <a:pt x="22" y="0"/>
                      </a:lnTo>
                      <a:lnTo>
                        <a:pt x="30" y="2"/>
                      </a:lnTo>
                      <a:lnTo>
                        <a:pt x="36" y="4"/>
                      </a:lnTo>
                      <a:lnTo>
                        <a:pt x="42" y="8"/>
                      </a:lnTo>
                      <a:lnTo>
                        <a:pt x="44" y="10"/>
                      </a:lnTo>
                      <a:lnTo>
                        <a:pt x="46" y="16"/>
                      </a:lnTo>
                      <a:lnTo>
                        <a:pt x="46" y="20"/>
                      </a:lnTo>
                      <a:lnTo>
                        <a:pt x="46" y="26"/>
                      </a:lnTo>
                      <a:lnTo>
                        <a:pt x="44" y="32"/>
                      </a:lnTo>
                      <a:lnTo>
                        <a:pt x="40" y="36"/>
                      </a:lnTo>
                      <a:lnTo>
                        <a:pt x="34" y="40"/>
                      </a:lnTo>
                      <a:lnTo>
                        <a:pt x="28" y="44"/>
                      </a:lnTo>
                      <a:lnTo>
                        <a:pt x="34" y="46"/>
                      </a:lnTo>
                      <a:lnTo>
                        <a:pt x="38" y="48"/>
                      </a:lnTo>
                      <a:lnTo>
                        <a:pt x="44" y="50"/>
                      </a:lnTo>
                      <a:lnTo>
                        <a:pt x="46" y="56"/>
                      </a:lnTo>
                      <a:lnTo>
                        <a:pt x="48" y="60"/>
                      </a:lnTo>
                      <a:lnTo>
                        <a:pt x="50" y="66"/>
                      </a:lnTo>
                      <a:lnTo>
                        <a:pt x="48" y="74"/>
                      </a:lnTo>
                      <a:lnTo>
                        <a:pt x="46" y="80"/>
                      </a:lnTo>
                      <a:lnTo>
                        <a:pt x="42" y="86"/>
                      </a:lnTo>
                      <a:lnTo>
                        <a:pt x="36" y="90"/>
                      </a:lnTo>
                      <a:lnTo>
                        <a:pt x="28" y="92"/>
                      </a:lnTo>
                      <a:lnTo>
                        <a:pt x="20" y="94"/>
                      </a:lnTo>
                      <a:lnTo>
                        <a:pt x="16" y="94"/>
                      </a:lnTo>
                      <a:lnTo>
                        <a:pt x="8" y="92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67" name="Freeform 287"/>
                <p:cNvSpPr>
                  <a:spLocks/>
                </p:cNvSpPr>
                <p:nvPr/>
              </p:nvSpPr>
              <p:spPr bwMode="auto">
                <a:xfrm>
                  <a:off x="4038" y="3974"/>
                  <a:ext cx="82" cy="90"/>
                </a:xfrm>
                <a:custGeom>
                  <a:avLst/>
                  <a:gdLst>
                    <a:gd name="T0" fmla="*/ 0 w 82"/>
                    <a:gd name="T1" fmla="*/ 90 h 90"/>
                    <a:gd name="T2" fmla="*/ 0 w 82"/>
                    <a:gd name="T3" fmla="*/ 0 h 90"/>
                    <a:gd name="T4" fmla="*/ 16 w 82"/>
                    <a:gd name="T5" fmla="*/ 0 h 90"/>
                    <a:gd name="T6" fmla="*/ 42 w 82"/>
                    <a:gd name="T7" fmla="*/ 70 h 90"/>
                    <a:gd name="T8" fmla="*/ 66 w 82"/>
                    <a:gd name="T9" fmla="*/ 0 h 90"/>
                    <a:gd name="T10" fmla="*/ 82 w 82"/>
                    <a:gd name="T11" fmla="*/ 0 h 90"/>
                    <a:gd name="T12" fmla="*/ 82 w 82"/>
                    <a:gd name="T13" fmla="*/ 90 h 90"/>
                    <a:gd name="T14" fmla="*/ 70 w 82"/>
                    <a:gd name="T15" fmla="*/ 90 h 90"/>
                    <a:gd name="T16" fmla="*/ 70 w 82"/>
                    <a:gd name="T17" fmla="*/ 18 h 90"/>
                    <a:gd name="T18" fmla="*/ 46 w 82"/>
                    <a:gd name="T19" fmla="*/ 84 h 90"/>
                    <a:gd name="T20" fmla="*/ 34 w 82"/>
                    <a:gd name="T21" fmla="*/ 84 h 90"/>
                    <a:gd name="T22" fmla="*/ 10 w 82"/>
                    <a:gd name="T23" fmla="*/ 16 h 90"/>
                    <a:gd name="T24" fmla="*/ 10 w 82"/>
                    <a:gd name="T25" fmla="*/ 90 h 90"/>
                    <a:gd name="T26" fmla="*/ 0 w 82"/>
                    <a:gd name="T27" fmla="*/ 9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2" h="90">
                      <a:moveTo>
                        <a:pt x="0" y="9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42" y="70"/>
                      </a:lnTo>
                      <a:lnTo>
                        <a:pt x="66" y="0"/>
                      </a:lnTo>
                      <a:lnTo>
                        <a:pt x="82" y="0"/>
                      </a:lnTo>
                      <a:lnTo>
                        <a:pt x="82" y="90"/>
                      </a:lnTo>
                      <a:lnTo>
                        <a:pt x="70" y="90"/>
                      </a:lnTo>
                      <a:lnTo>
                        <a:pt x="70" y="18"/>
                      </a:lnTo>
                      <a:lnTo>
                        <a:pt x="46" y="84"/>
                      </a:lnTo>
                      <a:lnTo>
                        <a:pt x="34" y="84"/>
                      </a:lnTo>
                      <a:lnTo>
                        <a:pt x="10" y="16"/>
                      </a:lnTo>
                      <a:lnTo>
                        <a:pt x="10" y="90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68" name="Freeform 288"/>
                <p:cNvSpPr>
                  <a:spLocks noEditPoints="1"/>
                </p:cNvSpPr>
                <p:nvPr/>
              </p:nvSpPr>
              <p:spPr bwMode="auto">
                <a:xfrm>
                  <a:off x="4136" y="3996"/>
                  <a:ext cx="56" cy="68"/>
                </a:xfrm>
                <a:custGeom>
                  <a:avLst/>
                  <a:gdLst>
                    <a:gd name="T0" fmla="*/ 44 w 56"/>
                    <a:gd name="T1" fmla="*/ 28 h 68"/>
                    <a:gd name="T2" fmla="*/ 44 w 56"/>
                    <a:gd name="T3" fmla="*/ 22 h 68"/>
                    <a:gd name="T4" fmla="*/ 42 w 56"/>
                    <a:gd name="T5" fmla="*/ 18 h 68"/>
                    <a:gd name="T6" fmla="*/ 40 w 56"/>
                    <a:gd name="T7" fmla="*/ 14 h 68"/>
                    <a:gd name="T8" fmla="*/ 36 w 56"/>
                    <a:gd name="T9" fmla="*/ 10 h 68"/>
                    <a:gd name="T10" fmla="*/ 30 w 56"/>
                    <a:gd name="T11" fmla="*/ 10 h 68"/>
                    <a:gd name="T12" fmla="*/ 22 w 56"/>
                    <a:gd name="T13" fmla="*/ 10 h 68"/>
                    <a:gd name="T14" fmla="*/ 18 w 56"/>
                    <a:gd name="T15" fmla="*/ 14 h 68"/>
                    <a:gd name="T16" fmla="*/ 16 w 56"/>
                    <a:gd name="T17" fmla="*/ 18 h 68"/>
                    <a:gd name="T18" fmla="*/ 14 w 56"/>
                    <a:gd name="T19" fmla="*/ 22 h 68"/>
                    <a:gd name="T20" fmla="*/ 12 w 56"/>
                    <a:gd name="T21" fmla="*/ 28 h 68"/>
                    <a:gd name="T22" fmla="*/ 44 w 56"/>
                    <a:gd name="T23" fmla="*/ 28 h 68"/>
                    <a:gd name="T24" fmla="*/ 56 w 56"/>
                    <a:gd name="T25" fmla="*/ 56 h 68"/>
                    <a:gd name="T26" fmla="*/ 56 w 56"/>
                    <a:gd name="T27" fmla="*/ 66 h 68"/>
                    <a:gd name="T28" fmla="*/ 44 w 56"/>
                    <a:gd name="T29" fmla="*/ 68 h 68"/>
                    <a:gd name="T30" fmla="*/ 34 w 56"/>
                    <a:gd name="T31" fmla="*/ 68 h 68"/>
                    <a:gd name="T32" fmla="*/ 24 w 56"/>
                    <a:gd name="T33" fmla="*/ 68 h 68"/>
                    <a:gd name="T34" fmla="*/ 16 w 56"/>
                    <a:gd name="T35" fmla="*/ 64 h 68"/>
                    <a:gd name="T36" fmla="*/ 10 w 56"/>
                    <a:gd name="T37" fmla="*/ 60 h 68"/>
                    <a:gd name="T38" fmla="*/ 4 w 56"/>
                    <a:gd name="T39" fmla="*/ 52 h 68"/>
                    <a:gd name="T40" fmla="*/ 2 w 56"/>
                    <a:gd name="T41" fmla="*/ 44 h 68"/>
                    <a:gd name="T42" fmla="*/ 0 w 56"/>
                    <a:gd name="T43" fmla="*/ 34 h 68"/>
                    <a:gd name="T44" fmla="*/ 0 w 56"/>
                    <a:gd name="T45" fmla="*/ 24 h 68"/>
                    <a:gd name="T46" fmla="*/ 4 w 56"/>
                    <a:gd name="T47" fmla="*/ 16 h 68"/>
                    <a:gd name="T48" fmla="*/ 8 w 56"/>
                    <a:gd name="T49" fmla="*/ 10 h 68"/>
                    <a:gd name="T50" fmla="*/ 14 w 56"/>
                    <a:gd name="T51" fmla="*/ 4 h 68"/>
                    <a:gd name="T52" fmla="*/ 22 w 56"/>
                    <a:gd name="T53" fmla="*/ 2 h 68"/>
                    <a:gd name="T54" fmla="*/ 30 w 56"/>
                    <a:gd name="T55" fmla="*/ 0 h 68"/>
                    <a:gd name="T56" fmla="*/ 36 w 56"/>
                    <a:gd name="T57" fmla="*/ 2 h 68"/>
                    <a:gd name="T58" fmla="*/ 42 w 56"/>
                    <a:gd name="T59" fmla="*/ 4 h 68"/>
                    <a:gd name="T60" fmla="*/ 48 w 56"/>
                    <a:gd name="T61" fmla="*/ 6 h 68"/>
                    <a:gd name="T62" fmla="*/ 52 w 56"/>
                    <a:gd name="T63" fmla="*/ 12 h 68"/>
                    <a:gd name="T64" fmla="*/ 54 w 56"/>
                    <a:gd name="T65" fmla="*/ 18 h 68"/>
                    <a:gd name="T66" fmla="*/ 56 w 56"/>
                    <a:gd name="T67" fmla="*/ 24 h 68"/>
                    <a:gd name="T68" fmla="*/ 56 w 56"/>
                    <a:gd name="T69" fmla="*/ 34 h 68"/>
                    <a:gd name="T70" fmla="*/ 56 w 56"/>
                    <a:gd name="T71" fmla="*/ 36 h 68"/>
                    <a:gd name="T72" fmla="*/ 12 w 56"/>
                    <a:gd name="T73" fmla="*/ 36 h 68"/>
                    <a:gd name="T74" fmla="*/ 14 w 56"/>
                    <a:gd name="T75" fmla="*/ 42 h 68"/>
                    <a:gd name="T76" fmla="*/ 14 w 56"/>
                    <a:gd name="T77" fmla="*/ 48 h 68"/>
                    <a:gd name="T78" fmla="*/ 18 w 56"/>
                    <a:gd name="T79" fmla="*/ 52 h 68"/>
                    <a:gd name="T80" fmla="*/ 22 w 56"/>
                    <a:gd name="T81" fmla="*/ 56 h 68"/>
                    <a:gd name="T82" fmla="*/ 28 w 56"/>
                    <a:gd name="T83" fmla="*/ 60 h 68"/>
                    <a:gd name="T84" fmla="*/ 36 w 56"/>
                    <a:gd name="T85" fmla="*/ 60 h 68"/>
                    <a:gd name="T86" fmla="*/ 46 w 56"/>
                    <a:gd name="T87" fmla="*/ 58 h 68"/>
                    <a:gd name="T88" fmla="*/ 56 w 56"/>
                    <a:gd name="T89" fmla="*/ 56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56" h="68">
                      <a:moveTo>
                        <a:pt x="44" y="28"/>
                      </a:moveTo>
                      <a:lnTo>
                        <a:pt x="44" y="22"/>
                      </a:lnTo>
                      <a:lnTo>
                        <a:pt x="42" y="18"/>
                      </a:lnTo>
                      <a:lnTo>
                        <a:pt x="40" y="14"/>
                      </a:lnTo>
                      <a:lnTo>
                        <a:pt x="36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8" y="14"/>
                      </a:lnTo>
                      <a:lnTo>
                        <a:pt x="16" y="18"/>
                      </a:lnTo>
                      <a:lnTo>
                        <a:pt x="14" y="22"/>
                      </a:lnTo>
                      <a:lnTo>
                        <a:pt x="12" y="28"/>
                      </a:lnTo>
                      <a:lnTo>
                        <a:pt x="44" y="28"/>
                      </a:lnTo>
                      <a:close/>
                      <a:moveTo>
                        <a:pt x="56" y="56"/>
                      </a:moveTo>
                      <a:lnTo>
                        <a:pt x="56" y="66"/>
                      </a:lnTo>
                      <a:lnTo>
                        <a:pt x="44" y="68"/>
                      </a:lnTo>
                      <a:lnTo>
                        <a:pt x="34" y="68"/>
                      </a:lnTo>
                      <a:lnTo>
                        <a:pt x="24" y="68"/>
                      </a:lnTo>
                      <a:lnTo>
                        <a:pt x="16" y="64"/>
                      </a:lnTo>
                      <a:lnTo>
                        <a:pt x="10" y="60"/>
                      </a:lnTo>
                      <a:lnTo>
                        <a:pt x="4" y="52"/>
                      </a:lnTo>
                      <a:lnTo>
                        <a:pt x="2" y="44"/>
                      </a:lnTo>
                      <a:lnTo>
                        <a:pt x="0" y="34"/>
                      </a:lnTo>
                      <a:lnTo>
                        <a:pt x="0" y="24"/>
                      </a:lnTo>
                      <a:lnTo>
                        <a:pt x="4" y="16"/>
                      </a:lnTo>
                      <a:lnTo>
                        <a:pt x="8" y="10"/>
                      </a:lnTo>
                      <a:lnTo>
                        <a:pt x="14" y="4"/>
                      </a:lnTo>
                      <a:lnTo>
                        <a:pt x="22" y="2"/>
                      </a:lnTo>
                      <a:lnTo>
                        <a:pt x="30" y="0"/>
                      </a:lnTo>
                      <a:lnTo>
                        <a:pt x="36" y="2"/>
                      </a:lnTo>
                      <a:lnTo>
                        <a:pt x="42" y="4"/>
                      </a:lnTo>
                      <a:lnTo>
                        <a:pt x="48" y="6"/>
                      </a:lnTo>
                      <a:lnTo>
                        <a:pt x="52" y="12"/>
                      </a:lnTo>
                      <a:lnTo>
                        <a:pt x="54" y="18"/>
                      </a:lnTo>
                      <a:lnTo>
                        <a:pt x="56" y="24"/>
                      </a:lnTo>
                      <a:lnTo>
                        <a:pt x="56" y="34"/>
                      </a:lnTo>
                      <a:lnTo>
                        <a:pt x="56" y="36"/>
                      </a:lnTo>
                      <a:lnTo>
                        <a:pt x="12" y="36"/>
                      </a:lnTo>
                      <a:lnTo>
                        <a:pt x="14" y="42"/>
                      </a:lnTo>
                      <a:lnTo>
                        <a:pt x="14" y="48"/>
                      </a:lnTo>
                      <a:lnTo>
                        <a:pt x="18" y="52"/>
                      </a:lnTo>
                      <a:lnTo>
                        <a:pt x="22" y="56"/>
                      </a:lnTo>
                      <a:lnTo>
                        <a:pt x="28" y="60"/>
                      </a:lnTo>
                      <a:lnTo>
                        <a:pt x="36" y="60"/>
                      </a:lnTo>
                      <a:lnTo>
                        <a:pt x="46" y="58"/>
                      </a:lnTo>
                      <a:lnTo>
                        <a:pt x="56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69" name="Freeform 289"/>
                <p:cNvSpPr>
                  <a:spLocks/>
                </p:cNvSpPr>
                <p:nvPr/>
              </p:nvSpPr>
              <p:spPr bwMode="auto">
                <a:xfrm>
                  <a:off x="4200" y="3974"/>
                  <a:ext cx="80" cy="90"/>
                </a:xfrm>
                <a:custGeom>
                  <a:avLst/>
                  <a:gdLst>
                    <a:gd name="T0" fmla="*/ 34 w 80"/>
                    <a:gd name="T1" fmla="*/ 90 h 90"/>
                    <a:gd name="T2" fmla="*/ 0 w 80"/>
                    <a:gd name="T3" fmla="*/ 0 h 90"/>
                    <a:gd name="T4" fmla="*/ 14 w 80"/>
                    <a:gd name="T5" fmla="*/ 0 h 90"/>
                    <a:gd name="T6" fmla="*/ 42 w 80"/>
                    <a:gd name="T7" fmla="*/ 74 h 90"/>
                    <a:gd name="T8" fmla="*/ 68 w 80"/>
                    <a:gd name="T9" fmla="*/ 0 h 90"/>
                    <a:gd name="T10" fmla="*/ 80 w 80"/>
                    <a:gd name="T11" fmla="*/ 0 h 90"/>
                    <a:gd name="T12" fmla="*/ 46 w 80"/>
                    <a:gd name="T13" fmla="*/ 90 h 90"/>
                    <a:gd name="T14" fmla="*/ 34 w 80"/>
                    <a:gd name="T15" fmla="*/ 9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0" h="90">
                      <a:moveTo>
                        <a:pt x="34" y="90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42" y="74"/>
                      </a:lnTo>
                      <a:lnTo>
                        <a:pt x="68" y="0"/>
                      </a:lnTo>
                      <a:lnTo>
                        <a:pt x="80" y="0"/>
                      </a:lnTo>
                      <a:lnTo>
                        <a:pt x="46" y="90"/>
                      </a:lnTo>
                      <a:lnTo>
                        <a:pt x="34" y="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70" name="Freeform 290"/>
                <p:cNvSpPr>
                  <a:spLocks/>
                </p:cNvSpPr>
                <p:nvPr/>
              </p:nvSpPr>
              <p:spPr bwMode="auto">
                <a:xfrm>
                  <a:off x="4286" y="3968"/>
                  <a:ext cx="28" cy="114"/>
                </a:xfrm>
                <a:custGeom>
                  <a:avLst/>
                  <a:gdLst>
                    <a:gd name="T0" fmla="*/ 0 w 28"/>
                    <a:gd name="T1" fmla="*/ 8 h 114"/>
                    <a:gd name="T2" fmla="*/ 0 w 28"/>
                    <a:gd name="T3" fmla="*/ 0 h 114"/>
                    <a:gd name="T4" fmla="*/ 8 w 28"/>
                    <a:gd name="T5" fmla="*/ 6 h 114"/>
                    <a:gd name="T6" fmla="*/ 14 w 28"/>
                    <a:gd name="T7" fmla="*/ 14 h 114"/>
                    <a:gd name="T8" fmla="*/ 18 w 28"/>
                    <a:gd name="T9" fmla="*/ 22 h 114"/>
                    <a:gd name="T10" fmla="*/ 26 w 28"/>
                    <a:gd name="T11" fmla="*/ 38 h 114"/>
                    <a:gd name="T12" fmla="*/ 28 w 28"/>
                    <a:gd name="T13" fmla="*/ 56 h 114"/>
                    <a:gd name="T14" fmla="*/ 26 w 28"/>
                    <a:gd name="T15" fmla="*/ 76 h 114"/>
                    <a:gd name="T16" fmla="*/ 18 w 28"/>
                    <a:gd name="T17" fmla="*/ 94 h 114"/>
                    <a:gd name="T18" fmla="*/ 12 w 28"/>
                    <a:gd name="T19" fmla="*/ 100 h 114"/>
                    <a:gd name="T20" fmla="*/ 6 w 28"/>
                    <a:gd name="T21" fmla="*/ 108 h 114"/>
                    <a:gd name="T22" fmla="*/ 0 w 28"/>
                    <a:gd name="T23" fmla="*/ 114 h 114"/>
                    <a:gd name="T24" fmla="*/ 0 w 28"/>
                    <a:gd name="T25" fmla="*/ 104 h 114"/>
                    <a:gd name="T26" fmla="*/ 6 w 28"/>
                    <a:gd name="T27" fmla="*/ 96 h 114"/>
                    <a:gd name="T28" fmla="*/ 12 w 28"/>
                    <a:gd name="T29" fmla="*/ 86 h 114"/>
                    <a:gd name="T30" fmla="*/ 14 w 28"/>
                    <a:gd name="T31" fmla="*/ 78 h 114"/>
                    <a:gd name="T32" fmla="*/ 16 w 28"/>
                    <a:gd name="T33" fmla="*/ 68 h 114"/>
                    <a:gd name="T34" fmla="*/ 16 w 28"/>
                    <a:gd name="T35" fmla="*/ 56 h 114"/>
                    <a:gd name="T36" fmla="*/ 16 w 28"/>
                    <a:gd name="T37" fmla="*/ 46 h 114"/>
                    <a:gd name="T38" fmla="*/ 14 w 28"/>
                    <a:gd name="T39" fmla="*/ 34 h 114"/>
                    <a:gd name="T40" fmla="*/ 10 w 28"/>
                    <a:gd name="T41" fmla="*/ 26 h 114"/>
                    <a:gd name="T42" fmla="*/ 6 w 28"/>
                    <a:gd name="T43" fmla="*/ 18 h 114"/>
                    <a:gd name="T44" fmla="*/ 0 w 28"/>
                    <a:gd name="T45" fmla="*/ 8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8" h="114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8" y="6"/>
                      </a:lnTo>
                      <a:lnTo>
                        <a:pt x="14" y="14"/>
                      </a:lnTo>
                      <a:lnTo>
                        <a:pt x="18" y="22"/>
                      </a:lnTo>
                      <a:lnTo>
                        <a:pt x="26" y="38"/>
                      </a:lnTo>
                      <a:lnTo>
                        <a:pt x="28" y="56"/>
                      </a:lnTo>
                      <a:lnTo>
                        <a:pt x="26" y="76"/>
                      </a:lnTo>
                      <a:lnTo>
                        <a:pt x="18" y="94"/>
                      </a:lnTo>
                      <a:lnTo>
                        <a:pt x="12" y="100"/>
                      </a:lnTo>
                      <a:lnTo>
                        <a:pt x="6" y="108"/>
                      </a:lnTo>
                      <a:lnTo>
                        <a:pt x="0" y="114"/>
                      </a:lnTo>
                      <a:lnTo>
                        <a:pt x="0" y="104"/>
                      </a:lnTo>
                      <a:lnTo>
                        <a:pt x="6" y="96"/>
                      </a:lnTo>
                      <a:lnTo>
                        <a:pt x="12" y="86"/>
                      </a:lnTo>
                      <a:lnTo>
                        <a:pt x="14" y="78"/>
                      </a:lnTo>
                      <a:lnTo>
                        <a:pt x="16" y="68"/>
                      </a:lnTo>
                      <a:lnTo>
                        <a:pt x="16" y="56"/>
                      </a:lnTo>
                      <a:lnTo>
                        <a:pt x="16" y="46"/>
                      </a:lnTo>
                      <a:lnTo>
                        <a:pt x="14" y="34"/>
                      </a:lnTo>
                      <a:lnTo>
                        <a:pt x="10" y="26"/>
                      </a:lnTo>
                      <a:lnTo>
                        <a:pt x="6" y="1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71" name="Rectangle 291"/>
                <p:cNvSpPr>
                  <a:spLocks noChangeArrowheads="1"/>
                </p:cNvSpPr>
                <p:nvPr/>
              </p:nvSpPr>
              <p:spPr bwMode="auto">
                <a:xfrm>
                  <a:off x="4642" y="3852"/>
                  <a:ext cx="62" cy="62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72" name="Rectangle 292"/>
                <p:cNvSpPr>
                  <a:spLocks noChangeArrowheads="1"/>
                </p:cNvSpPr>
                <p:nvPr/>
              </p:nvSpPr>
              <p:spPr bwMode="auto">
                <a:xfrm>
                  <a:off x="4642" y="3852"/>
                  <a:ext cx="62" cy="62"/>
                </a:xfrm>
                <a:prstGeom prst="rect">
                  <a:avLst/>
                </a:prstGeom>
                <a:noFill/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73" name="Freeform 293"/>
                <p:cNvSpPr>
                  <a:spLocks/>
                </p:cNvSpPr>
                <p:nvPr/>
              </p:nvSpPr>
              <p:spPr bwMode="auto">
                <a:xfrm>
                  <a:off x="4782" y="3832"/>
                  <a:ext cx="66" cy="94"/>
                </a:xfrm>
                <a:custGeom>
                  <a:avLst/>
                  <a:gdLst>
                    <a:gd name="T0" fmla="*/ 0 w 66"/>
                    <a:gd name="T1" fmla="*/ 88 h 94"/>
                    <a:gd name="T2" fmla="*/ 0 w 66"/>
                    <a:gd name="T3" fmla="*/ 76 h 94"/>
                    <a:gd name="T4" fmla="*/ 18 w 66"/>
                    <a:gd name="T5" fmla="*/ 82 h 94"/>
                    <a:gd name="T6" fmla="*/ 34 w 66"/>
                    <a:gd name="T7" fmla="*/ 84 h 94"/>
                    <a:gd name="T8" fmla="*/ 42 w 66"/>
                    <a:gd name="T9" fmla="*/ 84 h 94"/>
                    <a:gd name="T10" fmla="*/ 46 w 66"/>
                    <a:gd name="T11" fmla="*/ 82 h 94"/>
                    <a:gd name="T12" fmla="*/ 50 w 66"/>
                    <a:gd name="T13" fmla="*/ 78 h 94"/>
                    <a:gd name="T14" fmla="*/ 54 w 66"/>
                    <a:gd name="T15" fmla="*/ 74 h 94"/>
                    <a:gd name="T16" fmla="*/ 54 w 66"/>
                    <a:gd name="T17" fmla="*/ 70 h 94"/>
                    <a:gd name="T18" fmla="*/ 54 w 66"/>
                    <a:gd name="T19" fmla="*/ 66 h 94"/>
                    <a:gd name="T20" fmla="*/ 52 w 66"/>
                    <a:gd name="T21" fmla="*/ 62 h 94"/>
                    <a:gd name="T22" fmla="*/ 48 w 66"/>
                    <a:gd name="T23" fmla="*/ 58 h 94"/>
                    <a:gd name="T24" fmla="*/ 44 w 66"/>
                    <a:gd name="T25" fmla="*/ 56 h 94"/>
                    <a:gd name="T26" fmla="*/ 36 w 66"/>
                    <a:gd name="T27" fmla="*/ 52 h 94"/>
                    <a:gd name="T28" fmla="*/ 24 w 66"/>
                    <a:gd name="T29" fmla="*/ 50 h 94"/>
                    <a:gd name="T30" fmla="*/ 14 w 66"/>
                    <a:gd name="T31" fmla="*/ 46 h 94"/>
                    <a:gd name="T32" fmla="*/ 8 w 66"/>
                    <a:gd name="T33" fmla="*/ 42 h 94"/>
                    <a:gd name="T34" fmla="*/ 4 w 66"/>
                    <a:gd name="T35" fmla="*/ 36 h 94"/>
                    <a:gd name="T36" fmla="*/ 0 w 66"/>
                    <a:gd name="T37" fmla="*/ 30 h 94"/>
                    <a:gd name="T38" fmla="*/ 0 w 66"/>
                    <a:gd name="T39" fmla="*/ 24 h 94"/>
                    <a:gd name="T40" fmla="*/ 4 w 66"/>
                    <a:gd name="T41" fmla="*/ 10 h 94"/>
                    <a:gd name="T42" fmla="*/ 14 w 66"/>
                    <a:gd name="T43" fmla="*/ 2 h 94"/>
                    <a:gd name="T44" fmla="*/ 32 w 66"/>
                    <a:gd name="T45" fmla="*/ 0 h 94"/>
                    <a:gd name="T46" fmla="*/ 46 w 66"/>
                    <a:gd name="T47" fmla="*/ 2 h 94"/>
                    <a:gd name="T48" fmla="*/ 62 w 66"/>
                    <a:gd name="T49" fmla="*/ 4 h 94"/>
                    <a:gd name="T50" fmla="*/ 62 w 66"/>
                    <a:gd name="T51" fmla="*/ 16 h 94"/>
                    <a:gd name="T52" fmla="*/ 46 w 66"/>
                    <a:gd name="T53" fmla="*/ 12 h 94"/>
                    <a:gd name="T54" fmla="*/ 32 w 66"/>
                    <a:gd name="T55" fmla="*/ 10 h 94"/>
                    <a:gd name="T56" fmla="*/ 24 w 66"/>
                    <a:gd name="T57" fmla="*/ 10 h 94"/>
                    <a:gd name="T58" fmla="*/ 20 w 66"/>
                    <a:gd name="T59" fmla="*/ 12 h 94"/>
                    <a:gd name="T60" fmla="*/ 16 w 66"/>
                    <a:gd name="T61" fmla="*/ 14 h 94"/>
                    <a:gd name="T62" fmla="*/ 12 w 66"/>
                    <a:gd name="T63" fmla="*/ 18 h 94"/>
                    <a:gd name="T64" fmla="*/ 12 w 66"/>
                    <a:gd name="T65" fmla="*/ 22 h 94"/>
                    <a:gd name="T66" fmla="*/ 12 w 66"/>
                    <a:gd name="T67" fmla="*/ 28 h 94"/>
                    <a:gd name="T68" fmla="*/ 16 w 66"/>
                    <a:gd name="T69" fmla="*/ 32 h 94"/>
                    <a:gd name="T70" fmla="*/ 20 w 66"/>
                    <a:gd name="T71" fmla="*/ 34 h 94"/>
                    <a:gd name="T72" fmla="*/ 28 w 66"/>
                    <a:gd name="T73" fmla="*/ 38 h 94"/>
                    <a:gd name="T74" fmla="*/ 42 w 66"/>
                    <a:gd name="T75" fmla="*/ 42 h 94"/>
                    <a:gd name="T76" fmla="*/ 50 w 66"/>
                    <a:gd name="T77" fmla="*/ 44 h 94"/>
                    <a:gd name="T78" fmla="*/ 56 w 66"/>
                    <a:gd name="T79" fmla="*/ 48 h 94"/>
                    <a:gd name="T80" fmla="*/ 62 w 66"/>
                    <a:gd name="T81" fmla="*/ 52 h 94"/>
                    <a:gd name="T82" fmla="*/ 64 w 66"/>
                    <a:gd name="T83" fmla="*/ 56 h 94"/>
                    <a:gd name="T84" fmla="*/ 66 w 66"/>
                    <a:gd name="T85" fmla="*/ 62 h 94"/>
                    <a:gd name="T86" fmla="*/ 66 w 66"/>
                    <a:gd name="T87" fmla="*/ 68 h 94"/>
                    <a:gd name="T88" fmla="*/ 66 w 66"/>
                    <a:gd name="T89" fmla="*/ 76 h 94"/>
                    <a:gd name="T90" fmla="*/ 62 w 66"/>
                    <a:gd name="T91" fmla="*/ 82 h 94"/>
                    <a:gd name="T92" fmla="*/ 58 w 66"/>
                    <a:gd name="T93" fmla="*/ 86 h 94"/>
                    <a:gd name="T94" fmla="*/ 52 w 66"/>
                    <a:gd name="T95" fmla="*/ 90 h 94"/>
                    <a:gd name="T96" fmla="*/ 44 w 66"/>
                    <a:gd name="T97" fmla="*/ 92 h 94"/>
                    <a:gd name="T98" fmla="*/ 34 w 66"/>
                    <a:gd name="T99" fmla="*/ 94 h 94"/>
                    <a:gd name="T100" fmla="*/ 18 w 66"/>
                    <a:gd name="T101" fmla="*/ 92 h 94"/>
                    <a:gd name="T102" fmla="*/ 0 w 66"/>
                    <a:gd name="T103" fmla="*/ 88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66" h="94">
                      <a:moveTo>
                        <a:pt x="0" y="88"/>
                      </a:moveTo>
                      <a:lnTo>
                        <a:pt x="0" y="76"/>
                      </a:lnTo>
                      <a:lnTo>
                        <a:pt x="18" y="82"/>
                      </a:lnTo>
                      <a:lnTo>
                        <a:pt x="34" y="84"/>
                      </a:lnTo>
                      <a:lnTo>
                        <a:pt x="42" y="84"/>
                      </a:lnTo>
                      <a:lnTo>
                        <a:pt x="46" y="82"/>
                      </a:lnTo>
                      <a:lnTo>
                        <a:pt x="50" y="78"/>
                      </a:lnTo>
                      <a:lnTo>
                        <a:pt x="54" y="74"/>
                      </a:lnTo>
                      <a:lnTo>
                        <a:pt x="54" y="70"/>
                      </a:lnTo>
                      <a:lnTo>
                        <a:pt x="54" y="66"/>
                      </a:lnTo>
                      <a:lnTo>
                        <a:pt x="52" y="62"/>
                      </a:lnTo>
                      <a:lnTo>
                        <a:pt x="48" y="58"/>
                      </a:lnTo>
                      <a:lnTo>
                        <a:pt x="44" y="56"/>
                      </a:lnTo>
                      <a:lnTo>
                        <a:pt x="36" y="52"/>
                      </a:lnTo>
                      <a:lnTo>
                        <a:pt x="24" y="50"/>
                      </a:lnTo>
                      <a:lnTo>
                        <a:pt x="14" y="46"/>
                      </a:lnTo>
                      <a:lnTo>
                        <a:pt x="8" y="42"/>
                      </a:lnTo>
                      <a:lnTo>
                        <a:pt x="4" y="36"/>
                      </a:lnTo>
                      <a:lnTo>
                        <a:pt x="0" y="30"/>
                      </a:lnTo>
                      <a:lnTo>
                        <a:pt x="0" y="24"/>
                      </a:lnTo>
                      <a:lnTo>
                        <a:pt x="4" y="10"/>
                      </a:lnTo>
                      <a:lnTo>
                        <a:pt x="14" y="2"/>
                      </a:lnTo>
                      <a:lnTo>
                        <a:pt x="32" y="0"/>
                      </a:lnTo>
                      <a:lnTo>
                        <a:pt x="46" y="2"/>
                      </a:lnTo>
                      <a:lnTo>
                        <a:pt x="62" y="4"/>
                      </a:lnTo>
                      <a:lnTo>
                        <a:pt x="62" y="16"/>
                      </a:lnTo>
                      <a:lnTo>
                        <a:pt x="46" y="12"/>
                      </a:lnTo>
                      <a:lnTo>
                        <a:pt x="32" y="10"/>
                      </a:lnTo>
                      <a:lnTo>
                        <a:pt x="24" y="10"/>
                      </a:lnTo>
                      <a:lnTo>
                        <a:pt x="20" y="12"/>
                      </a:lnTo>
                      <a:lnTo>
                        <a:pt x="16" y="14"/>
                      </a:lnTo>
                      <a:lnTo>
                        <a:pt x="12" y="18"/>
                      </a:lnTo>
                      <a:lnTo>
                        <a:pt x="12" y="22"/>
                      </a:lnTo>
                      <a:lnTo>
                        <a:pt x="12" y="28"/>
                      </a:lnTo>
                      <a:lnTo>
                        <a:pt x="16" y="32"/>
                      </a:lnTo>
                      <a:lnTo>
                        <a:pt x="20" y="34"/>
                      </a:lnTo>
                      <a:lnTo>
                        <a:pt x="28" y="38"/>
                      </a:lnTo>
                      <a:lnTo>
                        <a:pt x="42" y="42"/>
                      </a:lnTo>
                      <a:lnTo>
                        <a:pt x="50" y="44"/>
                      </a:lnTo>
                      <a:lnTo>
                        <a:pt x="56" y="48"/>
                      </a:lnTo>
                      <a:lnTo>
                        <a:pt x="62" y="52"/>
                      </a:lnTo>
                      <a:lnTo>
                        <a:pt x="64" y="56"/>
                      </a:lnTo>
                      <a:lnTo>
                        <a:pt x="66" y="62"/>
                      </a:lnTo>
                      <a:lnTo>
                        <a:pt x="66" y="68"/>
                      </a:lnTo>
                      <a:lnTo>
                        <a:pt x="66" y="76"/>
                      </a:lnTo>
                      <a:lnTo>
                        <a:pt x="62" y="82"/>
                      </a:lnTo>
                      <a:lnTo>
                        <a:pt x="58" y="86"/>
                      </a:lnTo>
                      <a:lnTo>
                        <a:pt x="52" y="90"/>
                      </a:lnTo>
                      <a:lnTo>
                        <a:pt x="44" y="92"/>
                      </a:lnTo>
                      <a:lnTo>
                        <a:pt x="34" y="94"/>
                      </a:lnTo>
                      <a:lnTo>
                        <a:pt x="18" y="92"/>
                      </a:lnTo>
                      <a:lnTo>
                        <a:pt x="0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74" name="Freeform 294"/>
                <p:cNvSpPr>
                  <a:spLocks/>
                </p:cNvSpPr>
                <p:nvPr/>
              </p:nvSpPr>
              <p:spPr bwMode="auto">
                <a:xfrm>
                  <a:off x="4866" y="3834"/>
                  <a:ext cx="68" cy="90"/>
                </a:xfrm>
                <a:custGeom>
                  <a:avLst/>
                  <a:gdLst>
                    <a:gd name="T0" fmla="*/ 0 w 68"/>
                    <a:gd name="T1" fmla="*/ 90 h 90"/>
                    <a:gd name="T2" fmla="*/ 0 w 68"/>
                    <a:gd name="T3" fmla="*/ 0 h 90"/>
                    <a:gd name="T4" fmla="*/ 12 w 68"/>
                    <a:gd name="T5" fmla="*/ 0 h 90"/>
                    <a:gd name="T6" fmla="*/ 12 w 68"/>
                    <a:gd name="T7" fmla="*/ 44 h 90"/>
                    <a:gd name="T8" fmla="*/ 48 w 68"/>
                    <a:gd name="T9" fmla="*/ 0 h 90"/>
                    <a:gd name="T10" fmla="*/ 62 w 68"/>
                    <a:gd name="T11" fmla="*/ 0 h 90"/>
                    <a:gd name="T12" fmla="*/ 26 w 68"/>
                    <a:gd name="T13" fmla="*/ 42 h 90"/>
                    <a:gd name="T14" fmla="*/ 68 w 68"/>
                    <a:gd name="T15" fmla="*/ 90 h 90"/>
                    <a:gd name="T16" fmla="*/ 52 w 68"/>
                    <a:gd name="T17" fmla="*/ 90 h 90"/>
                    <a:gd name="T18" fmla="*/ 12 w 68"/>
                    <a:gd name="T19" fmla="*/ 44 h 90"/>
                    <a:gd name="T20" fmla="*/ 12 w 68"/>
                    <a:gd name="T21" fmla="*/ 90 h 90"/>
                    <a:gd name="T22" fmla="*/ 0 w 68"/>
                    <a:gd name="T23" fmla="*/ 9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8" h="90">
                      <a:moveTo>
                        <a:pt x="0" y="9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44"/>
                      </a:lnTo>
                      <a:lnTo>
                        <a:pt x="48" y="0"/>
                      </a:lnTo>
                      <a:lnTo>
                        <a:pt x="62" y="0"/>
                      </a:lnTo>
                      <a:lnTo>
                        <a:pt x="26" y="42"/>
                      </a:lnTo>
                      <a:lnTo>
                        <a:pt x="68" y="90"/>
                      </a:lnTo>
                      <a:lnTo>
                        <a:pt x="52" y="90"/>
                      </a:lnTo>
                      <a:lnTo>
                        <a:pt x="12" y="44"/>
                      </a:lnTo>
                      <a:lnTo>
                        <a:pt x="12" y="90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75" name="Freeform 295"/>
                <p:cNvSpPr>
                  <a:spLocks/>
                </p:cNvSpPr>
                <p:nvPr/>
              </p:nvSpPr>
              <p:spPr bwMode="auto">
                <a:xfrm>
                  <a:off x="4978" y="3832"/>
                  <a:ext cx="66" cy="94"/>
                </a:xfrm>
                <a:custGeom>
                  <a:avLst/>
                  <a:gdLst>
                    <a:gd name="T0" fmla="*/ 0 w 66"/>
                    <a:gd name="T1" fmla="*/ 88 h 94"/>
                    <a:gd name="T2" fmla="*/ 0 w 66"/>
                    <a:gd name="T3" fmla="*/ 76 h 94"/>
                    <a:gd name="T4" fmla="*/ 16 w 66"/>
                    <a:gd name="T5" fmla="*/ 82 h 94"/>
                    <a:gd name="T6" fmla="*/ 34 w 66"/>
                    <a:gd name="T7" fmla="*/ 84 h 94"/>
                    <a:gd name="T8" fmla="*/ 42 w 66"/>
                    <a:gd name="T9" fmla="*/ 84 h 94"/>
                    <a:gd name="T10" fmla="*/ 46 w 66"/>
                    <a:gd name="T11" fmla="*/ 82 h 94"/>
                    <a:gd name="T12" fmla="*/ 50 w 66"/>
                    <a:gd name="T13" fmla="*/ 78 h 94"/>
                    <a:gd name="T14" fmla="*/ 52 w 66"/>
                    <a:gd name="T15" fmla="*/ 74 h 94"/>
                    <a:gd name="T16" fmla="*/ 54 w 66"/>
                    <a:gd name="T17" fmla="*/ 70 h 94"/>
                    <a:gd name="T18" fmla="*/ 54 w 66"/>
                    <a:gd name="T19" fmla="*/ 66 h 94"/>
                    <a:gd name="T20" fmla="*/ 52 w 66"/>
                    <a:gd name="T21" fmla="*/ 62 h 94"/>
                    <a:gd name="T22" fmla="*/ 48 w 66"/>
                    <a:gd name="T23" fmla="*/ 58 h 94"/>
                    <a:gd name="T24" fmla="*/ 42 w 66"/>
                    <a:gd name="T25" fmla="*/ 56 h 94"/>
                    <a:gd name="T26" fmla="*/ 34 w 66"/>
                    <a:gd name="T27" fmla="*/ 52 h 94"/>
                    <a:gd name="T28" fmla="*/ 22 w 66"/>
                    <a:gd name="T29" fmla="*/ 50 h 94"/>
                    <a:gd name="T30" fmla="*/ 14 w 66"/>
                    <a:gd name="T31" fmla="*/ 46 h 94"/>
                    <a:gd name="T32" fmla="*/ 8 w 66"/>
                    <a:gd name="T33" fmla="*/ 42 h 94"/>
                    <a:gd name="T34" fmla="*/ 4 w 66"/>
                    <a:gd name="T35" fmla="*/ 36 h 94"/>
                    <a:gd name="T36" fmla="*/ 0 w 66"/>
                    <a:gd name="T37" fmla="*/ 30 h 94"/>
                    <a:gd name="T38" fmla="*/ 0 w 66"/>
                    <a:gd name="T39" fmla="*/ 24 h 94"/>
                    <a:gd name="T40" fmla="*/ 4 w 66"/>
                    <a:gd name="T41" fmla="*/ 10 h 94"/>
                    <a:gd name="T42" fmla="*/ 14 w 66"/>
                    <a:gd name="T43" fmla="*/ 2 h 94"/>
                    <a:gd name="T44" fmla="*/ 32 w 66"/>
                    <a:gd name="T45" fmla="*/ 0 h 94"/>
                    <a:gd name="T46" fmla="*/ 46 w 66"/>
                    <a:gd name="T47" fmla="*/ 2 h 94"/>
                    <a:gd name="T48" fmla="*/ 62 w 66"/>
                    <a:gd name="T49" fmla="*/ 4 h 94"/>
                    <a:gd name="T50" fmla="*/ 62 w 66"/>
                    <a:gd name="T51" fmla="*/ 16 h 94"/>
                    <a:gd name="T52" fmla="*/ 46 w 66"/>
                    <a:gd name="T53" fmla="*/ 12 h 94"/>
                    <a:gd name="T54" fmla="*/ 32 w 66"/>
                    <a:gd name="T55" fmla="*/ 10 h 94"/>
                    <a:gd name="T56" fmla="*/ 24 w 66"/>
                    <a:gd name="T57" fmla="*/ 10 h 94"/>
                    <a:gd name="T58" fmla="*/ 18 w 66"/>
                    <a:gd name="T59" fmla="*/ 12 h 94"/>
                    <a:gd name="T60" fmla="*/ 14 w 66"/>
                    <a:gd name="T61" fmla="*/ 14 h 94"/>
                    <a:gd name="T62" fmla="*/ 12 w 66"/>
                    <a:gd name="T63" fmla="*/ 18 h 94"/>
                    <a:gd name="T64" fmla="*/ 12 w 66"/>
                    <a:gd name="T65" fmla="*/ 22 h 94"/>
                    <a:gd name="T66" fmla="*/ 12 w 66"/>
                    <a:gd name="T67" fmla="*/ 28 h 94"/>
                    <a:gd name="T68" fmla="*/ 16 w 66"/>
                    <a:gd name="T69" fmla="*/ 32 h 94"/>
                    <a:gd name="T70" fmla="*/ 20 w 66"/>
                    <a:gd name="T71" fmla="*/ 34 h 94"/>
                    <a:gd name="T72" fmla="*/ 28 w 66"/>
                    <a:gd name="T73" fmla="*/ 38 h 94"/>
                    <a:gd name="T74" fmla="*/ 42 w 66"/>
                    <a:gd name="T75" fmla="*/ 42 h 94"/>
                    <a:gd name="T76" fmla="*/ 50 w 66"/>
                    <a:gd name="T77" fmla="*/ 44 h 94"/>
                    <a:gd name="T78" fmla="*/ 56 w 66"/>
                    <a:gd name="T79" fmla="*/ 48 h 94"/>
                    <a:gd name="T80" fmla="*/ 60 w 66"/>
                    <a:gd name="T81" fmla="*/ 52 h 94"/>
                    <a:gd name="T82" fmla="*/ 64 w 66"/>
                    <a:gd name="T83" fmla="*/ 56 h 94"/>
                    <a:gd name="T84" fmla="*/ 66 w 66"/>
                    <a:gd name="T85" fmla="*/ 62 h 94"/>
                    <a:gd name="T86" fmla="*/ 66 w 66"/>
                    <a:gd name="T87" fmla="*/ 68 h 94"/>
                    <a:gd name="T88" fmla="*/ 66 w 66"/>
                    <a:gd name="T89" fmla="*/ 76 h 94"/>
                    <a:gd name="T90" fmla="*/ 62 w 66"/>
                    <a:gd name="T91" fmla="*/ 82 h 94"/>
                    <a:gd name="T92" fmla="*/ 58 w 66"/>
                    <a:gd name="T93" fmla="*/ 86 h 94"/>
                    <a:gd name="T94" fmla="*/ 52 w 66"/>
                    <a:gd name="T95" fmla="*/ 90 h 94"/>
                    <a:gd name="T96" fmla="*/ 44 w 66"/>
                    <a:gd name="T97" fmla="*/ 92 h 94"/>
                    <a:gd name="T98" fmla="*/ 34 w 66"/>
                    <a:gd name="T99" fmla="*/ 94 h 94"/>
                    <a:gd name="T100" fmla="*/ 18 w 66"/>
                    <a:gd name="T101" fmla="*/ 92 h 94"/>
                    <a:gd name="T102" fmla="*/ 0 w 66"/>
                    <a:gd name="T103" fmla="*/ 88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66" h="94">
                      <a:moveTo>
                        <a:pt x="0" y="88"/>
                      </a:moveTo>
                      <a:lnTo>
                        <a:pt x="0" y="76"/>
                      </a:lnTo>
                      <a:lnTo>
                        <a:pt x="16" y="82"/>
                      </a:lnTo>
                      <a:lnTo>
                        <a:pt x="34" y="84"/>
                      </a:lnTo>
                      <a:lnTo>
                        <a:pt x="42" y="84"/>
                      </a:lnTo>
                      <a:lnTo>
                        <a:pt x="46" y="82"/>
                      </a:lnTo>
                      <a:lnTo>
                        <a:pt x="50" y="78"/>
                      </a:lnTo>
                      <a:lnTo>
                        <a:pt x="52" y="74"/>
                      </a:lnTo>
                      <a:lnTo>
                        <a:pt x="54" y="70"/>
                      </a:lnTo>
                      <a:lnTo>
                        <a:pt x="54" y="66"/>
                      </a:lnTo>
                      <a:lnTo>
                        <a:pt x="52" y="62"/>
                      </a:lnTo>
                      <a:lnTo>
                        <a:pt x="48" y="58"/>
                      </a:lnTo>
                      <a:lnTo>
                        <a:pt x="42" y="56"/>
                      </a:lnTo>
                      <a:lnTo>
                        <a:pt x="34" y="52"/>
                      </a:lnTo>
                      <a:lnTo>
                        <a:pt x="22" y="50"/>
                      </a:lnTo>
                      <a:lnTo>
                        <a:pt x="14" y="46"/>
                      </a:lnTo>
                      <a:lnTo>
                        <a:pt x="8" y="42"/>
                      </a:lnTo>
                      <a:lnTo>
                        <a:pt x="4" y="36"/>
                      </a:lnTo>
                      <a:lnTo>
                        <a:pt x="0" y="30"/>
                      </a:lnTo>
                      <a:lnTo>
                        <a:pt x="0" y="24"/>
                      </a:lnTo>
                      <a:lnTo>
                        <a:pt x="4" y="10"/>
                      </a:lnTo>
                      <a:lnTo>
                        <a:pt x="14" y="2"/>
                      </a:lnTo>
                      <a:lnTo>
                        <a:pt x="32" y="0"/>
                      </a:lnTo>
                      <a:lnTo>
                        <a:pt x="46" y="2"/>
                      </a:lnTo>
                      <a:lnTo>
                        <a:pt x="62" y="4"/>
                      </a:lnTo>
                      <a:lnTo>
                        <a:pt x="62" y="16"/>
                      </a:lnTo>
                      <a:lnTo>
                        <a:pt x="46" y="12"/>
                      </a:lnTo>
                      <a:lnTo>
                        <a:pt x="32" y="10"/>
                      </a:lnTo>
                      <a:lnTo>
                        <a:pt x="24" y="10"/>
                      </a:lnTo>
                      <a:lnTo>
                        <a:pt x="18" y="12"/>
                      </a:lnTo>
                      <a:lnTo>
                        <a:pt x="14" y="14"/>
                      </a:lnTo>
                      <a:lnTo>
                        <a:pt x="12" y="18"/>
                      </a:lnTo>
                      <a:lnTo>
                        <a:pt x="12" y="22"/>
                      </a:lnTo>
                      <a:lnTo>
                        <a:pt x="12" y="28"/>
                      </a:lnTo>
                      <a:lnTo>
                        <a:pt x="16" y="32"/>
                      </a:lnTo>
                      <a:lnTo>
                        <a:pt x="20" y="34"/>
                      </a:lnTo>
                      <a:lnTo>
                        <a:pt x="28" y="38"/>
                      </a:lnTo>
                      <a:lnTo>
                        <a:pt x="42" y="42"/>
                      </a:lnTo>
                      <a:lnTo>
                        <a:pt x="50" y="44"/>
                      </a:lnTo>
                      <a:lnTo>
                        <a:pt x="56" y="48"/>
                      </a:lnTo>
                      <a:lnTo>
                        <a:pt x="60" y="52"/>
                      </a:lnTo>
                      <a:lnTo>
                        <a:pt x="64" y="56"/>
                      </a:lnTo>
                      <a:lnTo>
                        <a:pt x="66" y="62"/>
                      </a:lnTo>
                      <a:lnTo>
                        <a:pt x="66" y="68"/>
                      </a:lnTo>
                      <a:lnTo>
                        <a:pt x="66" y="76"/>
                      </a:lnTo>
                      <a:lnTo>
                        <a:pt x="62" y="82"/>
                      </a:lnTo>
                      <a:lnTo>
                        <a:pt x="58" y="86"/>
                      </a:lnTo>
                      <a:lnTo>
                        <a:pt x="52" y="90"/>
                      </a:lnTo>
                      <a:lnTo>
                        <a:pt x="44" y="92"/>
                      </a:lnTo>
                      <a:lnTo>
                        <a:pt x="34" y="94"/>
                      </a:lnTo>
                      <a:lnTo>
                        <a:pt x="18" y="92"/>
                      </a:lnTo>
                      <a:lnTo>
                        <a:pt x="0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76" name="Freeform 296"/>
                <p:cNvSpPr>
                  <a:spLocks noEditPoints="1"/>
                </p:cNvSpPr>
                <p:nvPr/>
              </p:nvSpPr>
              <p:spPr bwMode="auto">
                <a:xfrm>
                  <a:off x="5062" y="3834"/>
                  <a:ext cx="76" cy="90"/>
                </a:xfrm>
                <a:custGeom>
                  <a:avLst/>
                  <a:gdLst>
                    <a:gd name="T0" fmla="*/ 0 w 76"/>
                    <a:gd name="T1" fmla="*/ 90 h 90"/>
                    <a:gd name="T2" fmla="*/ 0 w 76"/>
                    <a:gd name="T3" fmla="*/ 0 h 90"/>
                    <a:gd name="T4" fmla="*/ 38 w 76"/>
                    <a:gd name="T5" fmla="*/ 0 h 90"/>
                    <a:gd name="T6" fmla="*/ 48 w 76"/>
                    <a:gd name="T7" fmla="*/ 2 h 90"/>
                    <a:gd name="T8" fmla="*/ 56 w 76"/>
                    <a:gd name="T9" fmla="*/ 4 h 90"/>
                    <a:gd name="T10" fmla="*/ 60 w 76"/>
                    <a:gd name="T11" fmla="*/ 8 h 90"/>
                    <a:gd name="T12" fmla="*/ 64 w 76"/>
                    <a:gd name="T13" fmla="*/ 14 h 90"/>
                    <a:gd name="T14" fmla="*/ 64 w 76"/>
                    <a:gd name="T15" fmla="*/ 22 h 90"/>
                    <a:gd name="T16" fmla="*/ 64 w 76"/>
                    <a:gd name="T17" fmla="*/ 30 h 90"/>
                    <a:gd name="T18" fmla="*/ 62 w 76"/>
                    <a:gd name="T19" fmla="*/ 36 h 90"/>
                    <a:gd name="T20" fmla="*/ 58 w 76"/>
                    <a:gd name="T21" fmla="*/ 40 h 90"/>
                    <a:gd name="T22" fmla="*/ 54 w 76"/>
                    <a:gd name="T23" fmla="*/ 44 h 90"/>
                    <a:gd name="T24" fmla="*/ 46 w 76"/>
                    <a:gd name="T25" fmla="*/ 48 h 90"/>
                    <a:gd name="T26" fmla="*/ 76 w 76"/>
                    <a:gd name="T27" fmla="*/ 90 h 90"/>
                    <a:gd name="T28" fmla="*/ 62 w 76"/>
                    <a:gd name="T29" fmla="*/ 90 h 90"/>
                    <a:gd name="T30" fmla="*/ 36 w 76"/>
                    <a:gd name="T31" fmla="*/ 52 h 90"/>
                    <a:gd name="T32" fmla="*/ 14 w 76"/>
                    <a:gd name="T33" fmla="*/ 52 h 90"/>
                    <a:gd name="T34" fmla="*/ 14 w 76"/>
                    <a:gd name="T35" fmla="*/ 90 h 90"/>
                    <a:gd name="T36" fmla="*/ 0 w 76"/>
                    <a:gd name="T37" fmla="*/ 90 h 90"/>
                    <a:gd name="T38" fmla="*/ 14 w 76"/>
                    <a:gd name="T39" fmla="*/ 42 h 90"/>
                    <a:gd name="T40" fmla="*/ 28 w 76"/>
                    <a:gd name="T41" fmla="*/ 42 h 90"/>
                    <a:gd name="T42" fmla="*/ 34 w 76"/>
                    <a:gd name="T43" fmla="*/ 42 h 90"/>
                    <a:gd name="T44" fmla="*/ 42 w 76"/>
                    <a:gd name="T45" fmla="*/ 40 h 90"/>
                    <a:gd name="T46" fmla="*/ 46 w 76"/>
                    <a:gd name="T47" fmla="*/ 38 h 90"/>
                    <a:gd name="T48" fmla="*/ 50 w 76"/>
                    <a:gd name="T49" fmla="*/ 34 h 90"/>
                    <a:gd name="T50" fmla="*/ 52 w 76"/>
                    <a:gd name="T51" fmla="*/ 30 h 90"/>
                    <a:gd name="T52" fmla="*/ 52 w 76"/>
                    <a:gd name="T53" fmla="*/ 24 h 90"/>
                    <a:gd name="T54" fmla="*/ 52 w 76"/>
                    <a:gd name="T55" fmla="*/ 20 h 90"/>
                    <a:gd name="T56" fmla="*/ 50 w 76"/>
                    <a:gd name="T57" fmla="*/ 16 h 90"/>
                    <a:gd name="T58" fmla="*/ 48 w 76"/>
                    <a:gd name="T59" fmla="*/ 14 h 90"/>
                    <a:gd name="T60" fmla="*/ 44 w 76"/>
                    <a:gd name="T61" fmla="*/ 12 h 90"/>
                    <a:gd name="T62" fmla="*/ 38 w 76"/>
                    <a:gd name="T63" fmla="*/ 10 h 90"/>
                    <a:gd name="T64" fmla="*/ 32 w 76"/>
                    <a:gd name="T65" fmla="*/ 10 h 90"/>
                    <a:gd name="T66" fmla="*/ 14 w 76"/>
                    <a:gd name="T67" fmla="*/ 10 h 90"/>
                    <a:gd name="T68" fmla="*/ 14 w 76"/>
                    <a:gd name="T69" fmla="*/ 4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6" h="90">
                      <a:moveTo>
                        <a:pt x="0" y="90"/>
                      </a:move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48" y="2"/>
                      </a:lnTo>
                      <a:lnTo>
                        <a:pt x="56" y="4"/>
                      </a:lnTo>
                      <a:lnTo>
                        <a:pt x="60" y="8"/>
                      </a:lnTo>
                      <a:lnTo>
                        <a:pt x="64" y="14"/>
                      </a:lnTo>
                      <a:lnTo>
                        <a:pt x="64" y="22"/>
                      </a:lnTo>
                      <a:lnTo>
                        <a:pt x="64" y="30"/>
                      </a:lnTo>
                      <a:lnTo>
                        <a:pt x="62" y="36"/>
                      </a:lnTo>
                      <a:lnTo>
                        <a:pt x="58" y="40"/>
                      </a:lnTo>
                      <a:lnTo>
                        <a:pt x="54" y="44"/>
                      </a:lnTo>
                      <a:lnTo>
                        <a:pt x="46" y="48"/>
                      </a:lnTo>
                      <a:lnTo>
                        <a:pt x="76" y="90"/>
                      </a:lnTo>
                      <a:lnTo>
                        <a:pt x="62" y="90"/>
                      </a:lnTo>
                      <a:lnTo>
                        <a:pt x="36" y="52"/>
                      </a:lnTo>
                      <a:lnTo>
                        <a:pt x="14" y="52"/>
                      </a:lnTo>
                      <a:lnTo>
                        <a:pt x="14" y="90"/>
                      </a:lnTo>
                      <a:lnTo>
                        <a:pt x="0" y="90"/>
                      </a:lnTo>
                      <a:close/>
                      <a:moveTo>
                        <a:pt x="14" y="42"/>
                      </a:moveTo>
                      <a:lnTo>
                        <a:pt x="28" y="42"/>
                      </a:lnTo>
                      <a:lnTo>
                        <a:pt x="34" y="42"/>
                      </a:lnTo>
                      <a:lnTo>
                        <a:pt x="42" y="40"/>
                      </a:lnTo>
                      <a:lnTo>
                        <a:pt x="46" y="38"/>
                      </a:lnTo>
                      <a:lnTo>
                        <a:pt x="50" y="34"/>
                      </a:lnTo>
                      <a:lnTo>
                        <a:pt x="52" y="30"/>
                      </a:lnTo>
                      <a:lnTo>
                        <a:pt x="52" y="24"/>
                      </a:lnTo>
                      <a:lnTo>
                        <a:pt x="52" y="20"/>
                      </a:lnTo>
                      <a:lnTo>
                        <a:pt x="50" y="16"/>
                      </a:lnTo>
                      <a:lnTo>
                        <a:pt x="48" y="14"/>
                      </a:lnTo>
                      <a:lnTo>
                        <a:pt x="44" y="12"/>
                      </a:lnTo>
                      <a:lnTo>
                        <a:pt x="38" y="10"/>
                      </a:lnTo>
                      <a:lnTo>
                        <a:pt x="32" y="10"/>
                      </a:lnTo>
                      <a:lnTo>
                        <a:pt x="14" y="10"/>
                      </a:lnTo>
                      <a:lnTo>
                        <a:pt x="14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77" name="Freeform 297"/>
                <p:cNvSpPr>
                  <a:spLocks/>
                </p:cNvSpPr>
                <p:nvPr/>
              </p:nvSpPr>
              <p:spPr bwMode="auto">
                <a:xfrm>
                  <a:off x="5150" y="3834"/>
                  <a:ext cx="70" cy="90"/>
                </a:xfrm>
                <a:custGeom>
                  <a:avLst/>
                  <a:gdLst>
                    <a:gd name="T0" fmla="*/ 0 w 70"/>
                    <a:gd name="T1" fmla="*/ 90 h 90"/>
                    <a:gd name="T2" fmla="*/ 0 w 70"/>
                    <a:gd name="T3" fmla="*/ 0 h 90"/>
                    <a:gd name="T4" fmla="*/ 14 w 70"/>
                    <a:gd name="T5" fmla="*/ 0 h 90"/>
                    <a:gd name="T6" fmla="*/ 58 w 70"/>
                    <a:gd name="T7" fmla="*/ 70 h 90"/>
                    <a:gd name="T8" fmla="*/ 58 w 70"/>
                    <a:gd name="T9" fmla="*/ 0 h 90"/>
                    <a:gd name="T10" fmla="*/ 70 w 70"/>
                    <a:gd name="T11" fmla="*/ 0 h 90"/>
                    <a:gd name="T12" fmla="*/ 70 w 70"/>
                    <a:gd name="T13" fmla="*/ 90 h 90"/>
                    <a:gd name="T14" fmla="*/ 58 w 70"/>
                    <a:gd name="T15" fmla="*/ 90 h 90"/>
                    <a:gd name="T16" fmla="*/ 12 w 70"/>
                    <a:gd name="T17" fmla="*/ 20 h 90"/>
                    <a:gd name="T18" fmla="*/ 12 w 70"/>
                    <a:gd name="T19" fmla="*/ 90 h 90"/>
                    <a:gd name="T20" fmla="*/ 0 w 70"/>
                    <a:gd name="T21" fmla="*/ 9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0" h="90">
                      <a:moveTo>
                        <a:pt x="0" y="90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58" y="70"/>
                      </a:lnTo>
                      <a:lnTo>
                        <a:pt x="58" y="0"/>
                      </a:lnTo>
                      <a:lnTo>
                        <a:pt x="70" y="0"/>
                      </a:lnTo>
                      <a:lnTo>
                        <a:pt x="70" y="90"/>
                      </a:lnTo>
                      <a:lnTo>
                        <a:pt x="58" y="90"/>
                      </a:lnTo>
                      <a:lnTo>
                        <a:pt x="12" y="20"/>
                      </a:lnTo>
                      <a:lnTo>
                        <a:pt x="12" y="90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78" name="Freeform 298"/>
                <p:cNvSpPr>
                  <a:spLocks/>
                </p:cNvSpPr>
                <p:nvPr/>
              </p:nvSpPr>
              <p:spPr bwMode="auto">
                <a:xfrm>
                  <a:off x="5274" y="3834"/>
                  <a:ext cx="56" cy="90"/>
                </a:xfrm>
                <a:custGeom>
                  <a:avLst/>
                  <a:gdLst>
                    <a:gd name="T0" fmla="*/ 0 w 56"/>
                    <a:gd name="T1" fmla="*/ 90 h 90"/>
                    <a:gd name="T2" fmla="*/ 0 w 56"/>
                    <a:gd name="T3" fmla="*/ 0 h 90"/>
                    <a:gd name="T4" fmla="*/ 12 w 56"/>
                    <a:gd name="T5" fmla="*/ 0 h 90"/>
                    <a:gd name="T6" fmla="*/ 12 w 56"/>
                    <a:gd name="T7" fmla="*/ 80 h 90"/>
                    <a:gd name="T8" fmla="*/ 56 w 56"/>
                    <a:gd name="T9" fmla="*/ 80 h 90"/>
                    <a:gd name="T10" fmla="*/ 56 w 56"/>
                    <a:gd name="T11" fmla="*/ 90 h 90"/>
                    <a:gd name="T12" fmla="*/ 0 w 56"/>
                    <a:gd name="T13" fmla="*/ 9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90">
                      <a:moveTo>
                        <a:pt x="0" y="9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80"/>
                      </a:lnTo>
                      <a:lnTo>
                        <a:pt x="56" y="80"/>
                      </a:lnTo>
                      <a:lnTo>
                        <a:pt x="56" y="90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79" name="Freeform 299"/>
                <p:cNvSpPr>
                  <a:spLocks noEditPoints="1"/>
                </p:cNvSpPr>
                <p:nvPr/>
              </p:nvSpPr>
              <p:spPr bwMode="auto">
                <a:xfrm>
                  <a:off x="5340" y="3834"/>
                  <a:ext cx="12" cy="90"/>
                </a:xfrm>
                <a:custGeom>
                  <a:avLst/>
                  <a:gdLst>
                    <a:gd name="T0" fmla="*/ 0 w 12"/>
                    <a:gd name="T1" fmla="*/ 90 h 90"/>
                    <a:gd name="T2" fmla="*/ 0 w 12"/>
                    <a:gd name="T3" fmla="*/ 24 h 90"/>
                    <a:gd name="T4" fmla="*/ 12 w 12"/>
                    <a:gd name="T5" fmla="*/ 24 h 90"/>
                    <a:gd name="T6" fmla="*/ 12 w 12"/>
                    <a:gd name="T7" fmla="*/ 90 h 90"/>
                    <a:gd name="T8" fmla="*/ 0 w 12"/>
                    <a:gd name="T9" fmla="*/ 90 h 90"/>
                    <a:gd name="T10" fmla="*/ 0 w 12"/>
                    <a:gd name="T11" fmla="*/ 12 h 90"/>
                    <a:gd name="T12" fmla="*/ 0 w 12"/>
                    <a:gd name="T13" fmla="*/ 0 h 90"/>
                    <a:gd name="T14" fmla="*/ 12 w 12"/>
                    <a:gd name="T15" fmla="*/ 0 h 90"/>
                    <a:gd name="T16" fmla="*/ 12 w 12"/>
                    <a:gd name="T17" fmla="*/ 12 h 90"/>
                    <a:gd name="T18" fmla="*/ 0 w 12"/>
                    <a:gd name="T19" fmla="*/ 1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90">
                      <a:moveTo>
                        <a:pt x="0" y="90"/>
                      </a:moveTo>
                      <a:lnTo>
                        <a:pt x="0" y="24"/>
                      </a:lnTo>
                      <a:lnTo>
                        <a:pt x="12" y="24"/>
                      </a:lnTo>
                      <a:lnTo>
                        <a:pt x="12" y="90"/>
                      </a:lnTo>
                      <a:lnTo>
                        <a:pt x="0" y="90"/>
                      </a:lnTo>
                      <a:close/>
                      <a:moveTo>
                        <a:pt x="0" y="12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12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80" name="Freeform 300"/>
                <p:cNvSpPr>
                  <a:spLocks/>
                </p:cNvSpPr>
                <p:nvPr/>
              </p:nvSpPr>
              <p:spPr bwMode="auto">
                <a:xfrm>
                  <a:off x="5370" y="3856"/>
                  <a:ext cx="84" cy="68"/>
                </a:xfrm>
                <a:custGeom>
                  <a:avLst/>
                  <a:gdLst>
                    <a:gd name="T0" fmla="*/ 0 w 84"/>
                    <a:gd name="T1" fmla="*/ 68 h 68"/>
                    <a:gd name="T2" fmla="*/ 0 w 84"/>
                    <a:gd name="T3" fmla="*/ 2 h 68"/>
                    <a:gd name="T4" fmla="*/ 10 w 84"/>
                    <a:gd name="T5" fmla="*/ 2 h 68"/>
                    <a:gd name="T6" fmla="*/ 10 w 84"/>
                    <a:gd name="T7" fmla="*/ 14 h 68"/>
                    <a:gd name="T8" fmla="*/ 16 w 84"/>
                    <a:gd name="T9" fmla="*/ 8 h 68"/>
                    <a:gd name="T10" fmla="*/ 20 w 84"/>
                    <a:gd name="T11" fmla="*/ 4 h 68"/>
                    <a:gd name="T12" fmla="*/ 24 w 84"/>
                    <a:gd name="T13" fmla="*/ 2 h 68"/>
                    <a:gd name="T14" fmla="*/ 30 w 84"/>
                    <a:gd name="T15" fmla="*/ 0 h 68"/>
                    <a:gd name="T16" fmla="*/ 34 w 84"/>
                    <a:gd name="T17" fmla="*/ 2 h 68"/>
                    <a:gd name="T18" fmla="*/ 38 w 84"/>
                    <a:gd name="T19" fmla="*/ 2 h 68"/>
                    <a:gd name="T20" fmla="*/ 42 w 84"/>
                    <a:gd name="T21" fmla="*/ 6 h 68"/>
                    <a:gd name="T22" fmla="*/ 44 w 84"/>
                    <a:gd name="T23" fmla="*/ 10 h 68"/>
                    <a:gd name="T24" fmla="*/ 48 w 84"/>
                    <a:gd name="T25" fmla="*/ 14 h 68"/>
                    <a:gd name="T26" fmla="*/ 52 w 84"/>
                    <a:gd name="T27" fmla="*/ 8 h 68"/>
                    <a:gd name="T28" fmla="*/ 56 w 84"/>
                    <a:gd name="T29" fmla="*/ 4 h 68"/>
                    <a:gd name="T30" fmla="*/ 60 w 84"/>
                    <a:gd name="T31" fmla="*/ 2 h 68"/>
                    <a:gd name="T32" fmla="*/ 66 w 84"/>
                    <a:gd name="T33" fmla="*/ 0 h 68"/>
                    <a:gd name="T34" fmla="*/ 72 w 84"/>
                    <a:gd name="T35" fmla="*/ 2 h 68"/>
                    <a:gd name="T36" fmla="*/ 78 w 84"/>
                    <a:gd name="T37" fmla="*/ 4 h 68"/>
                    <a:gd name="T38" fmla="*/ 80 w 84"/>
                    <a:gd name="T39" fmla="*/ 8 h 68"/>
                    <a:gd name="T40" fmla="*/ 82 w 84"/>
                    <a:gd name="T41" fmla="*/ 12 h 68"/>
                    <a:gd name="T42" fmla="*/ 84 w 84"/>
                    <a:gd name="T43" fmla="*/ 20 h 68"/>
                    <a:gd name="T44" fmla="*/ 84 w 84"/>
                    <a:gd name="T45" fmla="*/ 68 h 68"/>
                    <a:gd name="T46" fmla="*/ 72 w 84"/>
                    <a:gd name="T47" fmla="*/ 68 h 68"/>
                    <a:gd name="T48" fmla="*/ 72 w 84"/>
                    <a:gd name="T49" fmla="*/ 22 h 68"/>
                    <a:gd name="T50" fmla="*/ 72 w 84"/>
                    <a:gd name="T51" fmla="*/ 16 h 68"/>
                    <a:gd name="T52" fmla="*/ 70 w 84"/>
                    <a:gd name="T53" fmla="*/ 14 h 68"/>
                    <a:gd name="T54" fmla="*/ 66 w 84"/>
                    <a:gd name="T55" fmla="*/ 12 h 68"/>
                    <a:gd name="T56" fmla="*/ 64 w 84"/>
                    <a:gd name="T57" fmla="*/ 10 h 68"/>
                    <a:gd name="T58" fmla="*/ 58 w 84"/>
                    <a:gd name="T59" fmla="*/ 12 h 68"/>
                    <a:gd name="T60" fmla="*/ 52 w 84"/>
                    <a:gd name="T61" fmla="*/ 16 h 68"/>
                    <a:gd name="T62" fmla="*/ 48 w 84"/>
                    <a:gd name="T63" fmla="*/ 24 h 68"/>
                    <a:gd name="T64" fmla="*/ 48 w 84"/>
                    <a:gd name="T65" fmla="*/ 68 h 68"/>
                    <a:gd name="T66" fmla="*/ 36 w 84"/>
                    <a:gd name="T67" fmla="*/ 68 h 68"/>
                    <a:gd name="T68" fmla="*/ 36 w 84"/>
                    <a:gd name="T69" fmla="*/ 22 h 68"/>
                    <a:gd name="T70" fmla="*/ 34 w 84"/>
                    <a:gd name="T71" fmla="*/ 16 h 68"/>
                    <a:gd name="T72" fmla="*/ 34 w 84"/>
                    <a:gd name="T73" fmla="*/ 14 h 68"/>
                    <a:gd name="T74" fmla="*/ 30 w 84"/>
                    <a:gd name="T75" fmla="*/ 12 h 68"/>
                    <a:gd name="T76" fmla="*/ 26 w 84"/>
                    <a:gd name="T77" fmla="*/ 10 h 68"/>
                    <a:gd name="T78" fmla="*/ 22 w 84"/>
                    <a:gd name="T79" fmla="*/ 12 h 68"/>
                    <a:gd name="T80" fmla="*/ 16 w 84"/>
                    <a:gd name="T81" fmla="*/ 16 h 68"/>
                    <a:gd name="T82" fmla="*/ 10 w 84"/>
                    <a:gd name="T83" fmla="*/ 24 h 68"/>
                    <a:gd name="T84" fmla="*/ 10 w 84"/>
                    <a:gd name="T85" fmla="*/ 68 h 68"/>
                    <a:gd name="T86" fmla="*/ 0 w 84"/>
                    <a:gd name="T87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4" h="68">
                      <a:moveTo>
                        <a:pt x="0" y="68"/>
                      </a:moveTo>
                      <a:lnTo>
                        <a:pt x="0" y="2"/>
                      </a:lnTo>
                      <a:lnTo>
                        <a:pt x="10" y="2"/>
                      </a:lnTo>
                      <a:lnTo>
                        <a:pt x="10" y="14"/>
                      </a:lnTo>
                      <a:lnTo>
                        <a:pt x="16" y="8"/>
                      </a:lnTo>
                      <a:lnTo>
                        <a:pt x="20" y="4"/>
                      </a:lnTo>
                      <a:lnTo>
                        <a:pt x="24" y="2"/>
                      </a:lnTo>
                      <a:lnTo>
                        <a:pt x="30" y="0"/>
                      </a:lnTo>
                      <a:lnTo>
                        <a:pt x="34" y="2"/>
                      </a:lnTo>
                      <a:lnTo>
                        <a:pt x="38" y="2"/>
                      </a:lnTo>
                      <a:lnTo>
                        <a:pt x="42" y="6"/>
                      </a:lnTo>
                      <a:lnTo>
                        <a:pt x="44" y="10"/>
                      </a:lnTo>
                      <a:lnTo>
                        <a:pt x="48" y="14"/>
                      </a:lnTo>
                      <a:lnTo>
                        <a:pt x="52" y="8"/>
                      </a:lnTo>
                      <a:lnTo>
                        <a:pt x="56" y="4"/>
                      </a:lnTo>
                      <a:lnTo>
                        <a:pt x="60" y="2"/>
                      </a:lnTo>
                      <a:lnTo>
                        <a:pt x="66" y="0"/>
                      </a:lnTo>
                      <a:lnTo>
                        <a:pt x="72" y="2"/>
                      </a:lnTo>
                      <a:lnTo>
                        <a:pt x="78" y="4"/>
                      </a:lnTo>
                      <a:lnTo>
                        <a:pt x="80" y="8"/>
                      </a:lnTo>
                      <a:lnTo>
                        <a:pt x="82" y="12"/>
                      </a:lnTo>
                      <a:lnTo>
                        <a:pt x="84" y="20"/>
                      </a:lnTo>
                      <a:lnTo>
                        <a:pt x="84" y="68"/>
                      </a:lnTo>
                      <a:lnTo>
                        <a:pt x="72" y="68"/>
                      </a:lnTo>
                      <a:lnTo>
                        <a:pt x="72" y="22"/>
                      </a:lnTo>
                      <a:lnTo>
                        <a:pt x="72" y="16"/>
                      </a:lnTo>
                      <a:lnTo>
                        <a:pt x="70" y="14"/>
                      </a:lnTo>
                      <a:lnTo>
                        <a:pt x="66" y="12"/>
                      </a:lnTo>
                      <a:lnTo>
                        <a:pt x="64" y="10"/>
                      </a:lnTo>
                      <a:lnTo>
                        <a:pt x="58" y="12"/>
                      </a:lnTo>
                      <a:lnTo>
                        <a:pt x="52" y="16"/>
                      </a:lnTo>
                      <a:lnTo>
                        <a:pt x="48" y="24"/>
                      </a:lnTo>
                      <a:lnTo>
                        <a:pt x="48" y="68"/>
                      </a:lnTo>
                      <a:lnTo>
                        <a:pt x="36" y="68"/>
                      </a:lnTo>
                      <a:lnTo>
                        <a:pt x="36" y="22"/>
                      </a:lnTo>
                      <a:lnTo>
                        <a:pt x="34" y="16"/>
                      </a:lnTo>
                      <a:lnTo>
                        <a:pt x="34" y="14"/>
                      </a:lnTo>
                      <a:lnTo>
                        <a:pt x="30" y="12"/>
                      </a:lnTo>
                      <a:lnTo>
                        <a:pt x="26" y="10"/>
                      </a:lnTo>
                      <a:lnTo>
                        <a:pt x="22" y="12"/>
                      </a:lnTo>
                      <a:lnTo>
                        <a:pt x="16" y="16"/>
                      </a:lnTo>
                      <a:lnTo>
                        <a:pt x="10" y="24"/>
                      </a:lnTo>
                      <a:lnTo>
                        <a:pt x="10" y="68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81" name="Freeform 301"/>
                <p:cNvSpPr>
                  <a:spLocks noEditPoints="1"/>
                </p:cNvSpPr>
                <p:nvPr/>
              </p:nvSpPr>
              <p:spPr bwMode="auto">
                <a:xfrm>
                  <a:off x="5470" y="3834"/>
                  <a:ext cx="12" cy="90"/>
                </a:xfrm>
                <a:custGeom>
                  <a:avLst/>
                  <a:gdLst>
                    <a:gd name="T0" fmla="*/ 0 w 12"/>
                    <a:gd name="T1" fmla="*/ 90 h 90"/>
                    <a:gd name="T2" fmla="*/ 0 w 12"/>
                    <a:gd name="T3" fmla="*/ 24 h 90"/>
                    <a:gd name="T4" fmla="*/ 12 w 12"/>
                    <a:gd name="T5" fmla="*/ 24 h 90"/>
                    <a:gd name="T6" fmla="*/ 12 w 12"/>
                    <a:gd name="T7" fmla="*/ 90 h 90"/>
                    <a:gd name="T8" fmla="*/ 0 w 12"/>
                    <a:gd name="T9" fmla="*/ 90 h 90"/>
                    <a:gd name="T10" fmla="*/ 0 w 12"/>
                    <a:gd name="T11" fmla="*/ 12 h 90"/>
                    <a:gd name="T12" fmla="*/ 0 w 12"/>
                    <a:gd name="T13" fmla="*/ 0 h 90"/>
                    <a:gd name="T14" fmla="*/ 12 w 12"/>
                    <a:gd name="T15" fmla="*/ 0 h 90"/>
                    <a:gd name="T16" fmla="*/ 12 w 12"/>
                    <a:gd name="T17" fmla="*/ 12 h 90"/>
                    <a:gd name="T18" fmla="*/ 0 w 12"/>
                    <a:gd name="T19" fmla="*/ 1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90">
                      <a:moveTo>
                        <a:pt x="0" y="90"/>
                      </a:moveTo>
                      <a:lnTo>
                        <a:pt x="0" y="24"/>
                      </a:lnTo>
                      <a:lnTo>
                        <a:pt x="12" y="24"/>
                      </a:lnTo>
                      <a:lnTo>
                        <a:pt x="12" y="90"/>
                      </a:lnTo>
                      <a:lnTo>
                        <a:pt x="0" y="90"/>
                      </a:lnTo>
                      <a:close/>
                      <a:moveTo>
                        <a:pt x="0" y="12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12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82" name="Freeform 302"/>
                <p:cNvSpPr>
                  <a:spLocks/>
                </p:cNvSpPr>
                <p:nvPr/>
              </p:nvSpPr>
              <p:spPr bwMode="auto">
                <a:xfrm>
                  <a:off x="5492" y="3846"/>
                  <a:ext cx="32" cy="78"/>
                </a:xfrm>
                <a:custGeom>
                  <a:avLst/>
                  <a:gdLst>
                    <a:gd name="T0" fmla="*/ 30 w 32"/>
                    <a:gd name="T1" fmla="*/ 78 h 78"/>
                    <a:gd name="T2" fmla="*/ 26 w 32"/>
                    <a:gd name="T3" fmla="*/ 78 h 78"/>
                    <a:gd name="T4" fmla="*/ 24 w 32"/>
                    <a:gd name="T5" fmla="*/ 78 h 78"/>
                    <a:gd name="T6" fmla="*/ 18 w 32"/>
                    <a:gd name="T7" fmla="*/ 78 h 78"/>
                    <a:gd name="T8" fmla="*/ 14 w 32"/>
                    <a:gd name="T9" fmla="*/ 76 h 78"/>
                    <a:gd name="T10" fmla="*/ 10 w 32"/>
                    <a:gd name="T11" fmla="*/ 72 h 78"/>
                    <a:gd name="T12" fmla="*/ 8 w 32"/>
                    <a:gd name="T13" fmla="*/ 66 h 78"/>
                    <a:gd name="T14" fmla="*/ 8 w 32"/>
                    <a:gd name="T15" fmla="*/ 60 h 78"/>
                    <a:gd name="T16" fmla="*/ 8 w 32"/>
                    <a:gd name="T17" fmla="*/ 20 h 78"/>
                    <a:gd name="T18" fmla="*/ 0 w 32"/>
                    <a:gd name="T19" fmla="*/ 20 h 78"/>
                    <a:gd name="T20" fmla="*/ 0 w 32"/>
                    <a:gd name="T21" fmla="*/ 12 h 78"/>
                    <a:gd name="T22" fmla="*/ 8 w 32"/>
                    <a:gd name="T23" fmla="*/ 12 h 78"/>
                    <a:gd name="T24" fmla="*/ 8 w 32"/>
                    <a:gd name="T25" fmla="*/ 0 h 78"/>
                    <a:gd name="T26" fmla="*/ 20 w 32"/>
                    <a:gd name="T27" fmla="*/ 0 h 78"/>
                    <a:gd name="T28" fmla="*/ 20 w 32"/>
                    <a:gd name="T29" fmla="*/ 12 h 78"/>
                    <a:gd name="T30" fmla="*/ 32 w 32"/>
                    <a:gd name="T31" fmla="*/ 12 h 78"/>
                    <a:gd name="T32" fmla="*/ 32 w 32"/>
                    <a:gd name="T33" fmla="*/ 20 h 78"/>
                    <a:gd name="T34" fmla="*/ 20 w 32"/>
                    <a:gd name="T35" fmla="*/ 20 h 78"/>
                    <a:gd name="T36" fmla="*/ 20 w 32"/>
                    <a:gd name="T37" fmla="*/ 58 h 78"/>
                    <a:gd name="T38" fmla="*/ 20 w 32"/>
                    <a:gd name="T39" fmla="*/ 64 h 78"/>
                    <a:gd name="T40" fmla="*/ 20 w 32"/>
                    <a:gd name="T41" fmla="*/ 68 h 78"/>
                    <a:gd name="T42" fmla="*/ 22 w 32"/>
                    <a:gd name="T43" fmla="*/ 70 h 78"/>
                    <a:gd name="T44" fmla="*/ 26 w 32"/>
                    <a:gd name="T45" fmla="*/ 70 h 78"/>
                    <a:gd name="T46" fmla="*/ 28 w 32"/>
                    <a:gd name="T47" fmla="*/ 70 h 78"/>
                    <a:gd name="T48" fmla="*/ 30 w 32"/>
                    <a:gd name="T49" fmla="*/ 70 h 78"/>
                    <a:gd name="T50" fmla="*/ 30 w 32"/>
                    <a:gd name="T51" fmla="*/ 78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2" h="78">
                      <a:moveTo>
                        <a:pt x="30" y="78"/>
                      </a:moveTo>
                      <a:lnTo>
                        <a:pt x="26" y="78"/>
                      </a:lnTo>
                      <a:lnTo>
                        <a:pt x="24" y="78"/>
                      </a:lnTo>
                      <a:lnTo>
                        <a:pt x="18" y="78"/>
                      </a:lnTo>
                      <a:lnTo>
                        <a:pt x="14" y="76"/>
                      </a:lnTo>
                      <a:lnTo>
                        <a:pt x="10" y="72"/>
                      </a:lnTo>
                      <a:lnTo>
                        <a:pt x="8" y="66"/>
                      </a:lnTo>
                      <a:lnTo>
                        <a:pt x="8" y="60"/>
                      </a:lnTo>
                      <a:lnTo>
                        <a:pt x="8" y="20"/>
                      </a:lnTo>
                      <a:lnTo>
                        <a:pt x="0" y="20"/>
                      </a:lnTo>
                      <a:lnTo>
                        <a:pt x="0" y="12"/>
                      </a:lnTo>
                      <a:lnTo>
                        <a:pt x="8" y="12"/>
                      </a:lnTo>
                      <a:lnTo>
                        <a:pt x="8" y="0"/>
                      </a:lnTo>
                      <a:lnTo>
                        <a:pt x="20" y="0"/>
                      </a:lnTo>
                      <a:lnTo>
                        <a:pt x="20" y="12"/>
                      </a:lnTo>
                      <a:lnTo>
                        <a:pt x="32" y="12"/>
                      </a:lnTo>
                      <a:lnTo>
                        <a:pt x="32" y="20"/>
                      </a:lnTo>
                      <a:lnTo>
                        <a:pt x="20" y="20"/>
                      </a:lnTo>
                      <a:lnTo>
                        <a:pt x="20" y="58"/>
                      </a:lnTo>
                      <a:lnTo>
                        <a:pt x="20" y="64"/>
                      </a:lnTo>
                      <a:lnTo>
                        <a:pt x="20" y="68"/>
                      </a:lnTo>
                      <a:lnTo>
                        <a:pt x="22" y="70"/>
                      </a:lnTo>
                      <a:lnTo>
                        <a:pt x="26" y="70"/>
                      </a:lnTo>
                      <a:lnTo>
                        <a:pt x="28" y="70"/>
                      </a:lnTo>
                      <a:lnTo>
                        <a:pt x="30" y="70"/>
                      </a:lnTo>
                      <a:lnTo>
                        <a:pt x="30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83" name="Freeform 303"/>
                <p:cNvSpPr>
                  <a:spLocks/>
                </p:cNvSpPr>
                <p:nvPr/>
              </p:nvSpPr>
              <p:spPr bwMode="auto">
                <a:xfrm>
                  <a:off x="4782" y="3968"/>
                  <a:ext cx="28" cy="114"/>
                </a:xfrm>
                <a:custGeom>
                  <a:avLst/>
                  <a:gdLst>
                    <a:gd name="T0" fmla="*/ 28 w 28"/>
                    <a:gd name="T1" fmla="*/ 104 h 114"/>
                    <a:gd name="T2" fmla="*/ 28 w 28"/>
                    <a:gd name="T3" fmla="*/ 114 h 114"/>
                    <a:gd name="T4" fmla="*/ 20 w 28"/>
                    <a:gd name="T5" fmla="*/ 106 h 114"/>
                    <a:gd name="T6" fmla="*/ 14 w 28"/>
                    <a:gd name="T7" fmla="*/ 100 h 114"/>
                    <a:gd name="T8" fmla="*/ 10 w 28"/>
                    <a:gd name="T9" fmla="*/ 92 h 114"/>
                    <a:gd name="T10" fmla="*/ 2 w 28"/>
                    <a:gd name="T11" fmla="*/ 76 h 114"/>
                    <a:gd name="T12" fmla="*/ 0 w 28"/>
                    <a:gd name="T13" fmla="*/ 56 h 114"/>
                    <a:gd name="T14" fmla="*/ 2 w 28"/>
                    <a:gd name="T15" fmla="*/ 38 h 114"/>
                    <a:gd name="T16" fmla="*/ 10 w 28"/>
                    <a:gd name="T17" fmla="*/ 20 h 114"/>
                    <a:gd name="T18" fmla="*/ 16 w 28"/>
                    <a:gd name="T19" fmla="*/ 12 h 114"/>
                    <a:gd name="T20" fmla="*/ 22 w 28"/>
                    <a:gd name="T21" fmla="*/ 6 h 114"/>
                    <a:gd name="T22" fmla="*/ 28 w 28"/>
                    <a:gd name="T23" fmla="*/ 0 h 114"/>
                    <a:gd name="T24" fmla="*/ 28 w 28"/>
                    <a:gd name="T25" fmla="*/ 8 h 114"/>
                    <a:gd name="T26" fmla="*/ 22 w 28"/>
                    <a:gd name="T27" fmla="*/ 18 h 114"/>
                    <a:gd name="T28" fmla="*/ 16 w 28"/>
                    <a:gd name="T29" fmla="*/ 28 h 114"/>
                    <a:gd name="T30" fmla="*/ 14 w 28"/>
                    <a:gd name="T31" fmla="*/ 36 h 114"/>
                    <a:gd name="T32" fmla="*/ 12 w 28"/>
                    <a:gd name="T33" fmla="*/ 46 h 114"/>
                    <a:gd name="T34" fmla="*/ 12 w 28"/>
                    <a:gd name="T35" fmla="*/ 56 h 114"/>
                    <a:gd name="T36" fmla="*/ 12 w 28"/>
                    <a:gd name="T37" fmla="*/ 68 h 114"/>
                    <a:gd name="T38" fmla="*/ 14 w 28"/>
                    <a:gd name="T39" fmla="*/ 78 h 114"/>
                    <a:gd name="T40" fmla="*/ 16 w 28"/>
                    <a:gd name="T41" fmla="*/ 88 h 114"/>
                    <a:gd name="T42" fmla="*/ 22 w 28"/>
                    <a:gd name="T43" fmla="*/ 96 h 114"/>
                    <a:gd name="T44" fmla="*/ 28 w 28"/>
                    <a:gd name="T45" fmla="*/ 10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8" h="114">
                      <a:moveTo>
                        <a:pt x="28" y="104"/>
                      </a:moveTo>
                      <a:lnTo>
                        <a:pt x="28" y="114"/>
                      </a:lnTo>
                      <a:lnTo>
                        <a:pt x="20" y="106"/>
                      </a:lnTo>
                      <a:lnTo>
                        <a:pt x="14" y="100"/>
                      </a:lnTo>
                      <a:lnTo>
                        <a:pt x="10" y="92"/>
                      </a:lnTo>
                      <a:lnTo>
                        <a:pt x="2" y="76"/>
                      </a:lnTo>
                      <a:lnTo>
                        <a:pt x="0" y="56"/>
                      </a:lnTo>
                      <a:lnTo>
                        <a:pt x="2" y="38"/>
                      </a:lnTo>
                      <a:lnTo>
                        <a:pt x="10" y="20"/>
                      </a:lnTo>
                      <a:lnTo>
                        <a:pt x="16" y="12"/>
                      </a:lnTo>
                      <a:lnTo>
                        <a:pt x="22" y="6"/>
                      </a:lnTo>
                      <a:lnTo>
                        <a:pt x="28" y="0"/>
                      </a:lnTo>
                      <a:lnTo>
                        <a:pt x="28" y="8"/>
                      </a:lnTo>
                      <a:lnTo>
                        <a:pt x="22" y="18"/>
                      </a:lnTo>
                      <a:lnTo>
                        <a:pt x="16" y="28"/>
                      </a:lnTo>
                      <a:lnTo>
                        <a:pt x="14" y="36"/>
                      </a:lnTo>
                      <a:lnTo>
                        <a:pt x="12" y="46"/>
                      </a:lnTo>
                      <a:lnTo>
                        <a:pt x="12" y="56"/>
                      </a:lnTo>
                      <a:lnTo>
                        <a:pt x="12" y="68"/>
                      </a:lnTo>
                      <a:lnTo>
                        <a:pt x="14" y="78"/>
                      </a:lnTo>
                      <a:lnTo>
                        <a:pt x="16" y="88"/>
                      </a:lnTo>
                      <a:lnTo>
                        <a:pt x="22" y="96"/>
                      </a:lnTo>
                      <a:lnTo>
                        <a:pt x="28" y="1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84" name="Freeform 304"/>
                <p:cNvSpPr>
                  <a:spLocks noEditPoints="1"/>
                </p:cNvSpPr>
                <p:nvPr/>
              </p:nvSpPr>
              <p:spPr bwMode="auto">
                <a:xfrm>
                  <a:off x="4820" y="3972"/>
                  <a:ext cx="56" cy="94"/>
                </a:xfrm>
                <a:custGeom>
                  <a:avLst/>
                  <a:gdLst>
                    <a:gd name="T0" fmla="*/ 38 w 56"/>
                    <a:gd name="T1" fmla="*/ 54 h 94"/>
                    <a:gd name="T2" fmla="*/ 24 w 56"/>
                    <a:gd name="T3" fmla="*/ 60 h 94"/>
                    <a:gd name="T4" fmla="*/ 10 w 56"/>
                    <a:gd name="T5" fmla="*/ 56 h 94"/>
                    <a:gd name="T6" fmla="*/ 2 w 56"/>
                    <a:gd name="T7" fmla="*/ 46 h 94"/>
                    <a:gd name="T8" fmla="*/ 0 w 56"/>
                    <a:gd name="T9" fmla="*/ 32 h 94"/>
                    <a:gd name="T10" fmla="*/ 2 w 56"/>
                    <a:gd name="T11" fmla="*/ 16 h 94"/>
                    <a:gd name="T12" fmla="*/ 12 w 56"/>
                    <a:gd name="T13" fmla="*/ 4 h 94"/>
                    <a:gd name="T14" fmla="*/ 26 w 56"/>
                    <a:gd name="T15" fmla="*/ 0 h 94"/>
                    <a:gd name="T16" fmla="*/ 42 w 56"/>
                    <a:gd name="T17" fmla="*/ 6 h 94"/>
                    <a:gd name="T18" fmla="*/ 54 w 56"/>
                    <a:gd name="T19" fmla="*/ 26 h 94"/>
                    <a:gd name="T20" fmla="*/ 54 w 56"/>
                    <a:gd name="T21" fmla="*/ 64 h 94"/>
                    <a:gd name="T22" fmla="*/ 42 w 56"/>
                    <a:gd name="T23" fmla="*/ 86 h 94"/>
                    <a:gd name="T24" fmla="*/ 28 w 56"/>
                    <a:gd name="T25" fmla="*/ 92 h 94"/>
                    <a:gd name="T26" fmla="*/ 14 w 56"/>
                    <a:gd name="T27" fmla="*/ 92 h 94"/>
                    <a:gd name="T28" fmla="*/ 4 w 56"/>
                    <a:gd name="T29" fmla="*/ 80 h 94"/>
                    <a:gd name="T30" fmla="*/ 16 w 56"/>
                    <a:gd name="T31" fmla="*/ 84 h 94"/>
                    <a:gd name="T32" fmla="*/ 28 w 56"/>
                    <a:gd name="T33" fmla="*/ 84 h 94"/>
                    <a:gd name="T34" fmla="*/ 36 w 56"/>
                    <a:gd name="T35" fmla="*/ 78 h 94"/>
                    <a:gd name="T36" fmla="*/ 42 w 56"/>
                    <a:gd name="T37" fmla="*/ 66 h 94"/>
                    <a:gd name="T38" fmla="*/ 44 w 56"/>
                    <a:gd name="T39" fmla="*/ 56 h 94"/>
                    <a:gd name="T40" fmla="*/ 26 w 56"/>
                    <a:gd name="T41" fmla="*/ 10 h 94"/>
                    <a:gd name="T42" fmla="*/ 16 w 56"/>
                    <a:gd name="T43" fmla="*/ 12 h 94"/>
                    <a:gd name="T44" fmla="*/ 12 w 56"/>
                    <a:gd name="T45" fmla="*/ 22 h 94"/>
                    <a:gd name="T46" fmla="*/ 12 w 56"/>
                    <a:gd name="T47" fmla="*/ 38 h 94"/>
                    <a:gd name="T48" fmla="*/ 16 w 56"/>
                    <a:gd name="T49" fmla="*/ 48 h 94"/>
                    <a:gd name="T50" fmla="*/ 26 w 56"/>
                    <a:gd name="T51" fmla="*/ 52 h 94"/>
                    <a:gd name="T52" fmla="*/ 34 w 56"/>
                    <a:gd name="T53" fmla="*/ 48 h 94"/>
                    <a:gd name="T54" fmla="*/ 40 w 56"/>
                    <a:gd name="T55" fmla="*/ 42 h 94"/>
                    <a:gd name="T56" fmla="*/ 42 w 56"/>
                    <a:gd name="T57" fmla="*/ 32 h 94"/>
                    <a:gd name="T58" fmla="*/ 40 w 56"/>
                    <a:gd name="T59" fmla="*/ 20 h 94"/>
                    <a:gd name="T60" fmla="*/ 34 w 56"/>
                    <a:gd name="T61" fmla="*/ 12 h 94"/>
                    <a:gd name="T62" fmla="*/ 26 w 56"/>
                    <a:gd name="T63" fmla="*/ 1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6" h="94">
                      <a:moveTo>
                        <a:pt x="44" y="50"/>
                      </a:moveTo>
                      <a:lnTo>
                        <a:pt x="38" y="54"/>
                      </a:lnTo>
                      <a:lnTo>
                        <a:pt x="30" y="58"/>
                      </a:lnTo>
                      <a:lnTo>
                        <a:pt x="24" y="60"/>
                      </a:lnTo>
                      <a:lnTo>
                        <a:pt x="16" y="58"/>
                      </a:lnTo>
                      <a:lnTo>
                        <a:pt x="10" y="56"/>
                      </a:lnTo>
                      <a:lnTo>
                        <a:pt x="6" y="52"/>
                      </a:lnTo>
                      <a:lnTo>
                        <a:pt x="2" y="46"/>
                      </a:lnTo>
                      <a:lnTo>
                        <a:pt x="0" y="40"/>
                      </a:lnTo>
                      <a:lnTo>
                        <a:pt x="0" y="32"/>
                      </a:lnTo>
                      <a:lnTo>
                        <a:pt x="0" y="22"/>
                      </a:lnTo>
                      <a:lnTo>
                        <a:pt x="2" y="16"/>
                      </a:lnTo>
                      <a:lnTo>
                        <a:pt x="6" y="8"/>
                      </a:lnTo>
                      <a:lnTo>
                        <a:pt x="12" y="4"/>
                      </a:lnTo>
                      <a:lnTo>
                        <a:pt x="20" y="2"/>
                      </a:lnTo>
                      <a:lnTo>
                        <a:pt x="26" y="0"/>
                      </a:lnTo>
                      <a:lnTo>
                        <a:pt x="36" y="2"/>
                      </a:lnTo>
                      <a:lnTo>
                        <a:pt x="42" y="6"/>
                      </a:lnTo>
                      <a:lnTo>
                        <a:pt x="48" y="12"/>
                      </a:lnTo>
                      <a:lnTo>
                        <a:pt x="54" y="26"/>
                      </a:lnTo>
                      <a:lnTo>
                        <a:pt x="56" y="44"/>
                      </a:lnTo>
                      <a:lnTo>
                        <a:pt x="54" y="64"/>
                      </a:lnTo>
                      <a:lnTo>
                        <a:pt x="46" y="80"/>
                      </a:lnTo>
                      <a:lnTo>
                        <a:pt x="42" y="86"/>
                      </a:lnTo>
                      <a:lnTo>
                        <a:pt x="36" y="90"/>
                      </a:lnTo>
                      <a:lnTo>
                        <a:pt x="28" y="92"/>
                      </a:lnTo>
                      <a:lnTo>
                        <a:pt x="22" y="94"/>
                      </a:lnTo>
                      <a:lnTo>
                        <a:pt x="14" y="92"/>
                      </a:lnTo>
                      <a:lnTo>
                        <a:pt x="4" y="90"/>
                      </a:lnTo>
                      <a:lnTo>
                        <a:pt x="4" y="80"/>
                      </a:lnTo>
                      <a:lnTo>
                        <a:pt x="12" y="82"/>
                      </a:lnTo>
                      <a:lnTo>
                        <a:pt x="16" y="84"/>
                      </a:lnTo>
                      <a:lnTo>
                        <a:pt x="22" y="84"/>
                      </a:lnTo>
                      <a:lnTo>
                        <a:pt x="28" y="84"/>
                      </a:lnTo>
                      <a:lnTo>
                        <a:pt x="32" y="82"/>
                      </a:lnTo>
                      <a:lnTo>
                        <a:pt x="36" y="78"/>
                      </a:lnTo>
                      <a:lnTo>
                        <a:pt x="40" y="72"/>
                      </a:lnTo>
                      <a:lnTo>
                        <a:pt x="42" y="66"/>
                      </a:lnTo>
                      <a:lnTo>
                        <a:pt x="42" y="60"/>
                      </a:lnTo>
                      <a:lnTo>
                        <a:pt x="44" y="56"/>
                      </a:lnTo>
                      <a:lnTo>
                        <a:pt x="44" y="50"/>
                      </a:lnTo>
                      <a:close/>
                      <a:moveTo>
                        <a:pt x="26" y="10"/>
                      </a:moveTo>
                      <a:lnTo>
                        <a:pt x="20" y="10"/>
                      </a:lnTo>
                      <a:lnTo>
                        <a:pt x="16" y="12"/>
                      </a:lnTo>
                      <a:lnTo>
                        <a:pt x="14" y="16"/>
                      </a:lnTo>
                      <a:lnTo>
                        <a:pt x="12" y="22"/>
                      </a:lnTo>
                      <a:lnTo>
                        <a:pt x="12" y="30"/>
                      </a:lnTo>
                      <a:lnTo>
                        <a:pt x="12" y="38"/>
                      </a:lnTo>
                      <a:lnTo>
                        <a:pt x="14" y="44"/>
                      </a:lnTo>
                      <a:lnTo>
                        <a:pt x="16" y="48"/>
                      </a:lnTo>
                      <a:lnTo>
                        <a:pt x="20" y="50"/>
                      </a:lnTo>
                      <a:lnTo>
                        <a:pt x="26" y="52"/>
                      </a:lnTo>
                      <a:lnTo>
                        <a:pt x="30" y="50"/>
                      </a:lnTo>
                      <a:lnTo>
                        <a:pt x="34" y="48"/>
                      </a:lnTo>
                      <a:lnTo>
                        <a:pt x="38" y="46"/>
                      </a:lnTo>
                      <a:lnTo>
                        <a:pt x="40" y="42"/>
                      </a:lnTo>
                      <a:lnTo>
                        <a:pt x="42" y="38"/>
                      </a:lnTo>
                      <a:lnTo>
                        <a:pt x="42" y="32"/>
                      </a:lnTo>
                      <a:lnTo>
                        <a:pt x="42" y="26"/>
                      </a:lnTo>
                      <a:lnTo>
                        <a:pt x="40" y="20"/>
                      </a:lnTo>
                      <a:lnTo>
                        <a:pt x="38" y="16"/>
                      </a:lnTo>
                      <a:lnTo>
                        <a:pt x="34" y="12"/>
                      </a:lnTo>
                      <a:lnTo>
                        <a:pt x="30" y="1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85" name="Freeform 305"/>
                <p:cNvSpPr>
                  <a:spLocks noEditPoints="1"/>
                </p:cNvSpPr>
                <p:nvPr/>
              </p:nvSpPr>
              <p:spPr bwMode="auto">
                <a:xfrm>
                  <a:off x="4886" y="3972"/>
                  <a:ext cx="60" cy="94"/>
                </a:xfrm>
                <a:custGeom>
                  <a:avLst/>
                  <a:gdLst>
                    <a:gd name="T0" fmla="*/ 30 w 60"/>
                    <a:gd name="T1" fmla="*/ 0 h 94"/>
                    <a:gd name="T2" fmla="*/ 36 w 60"/>
                    <a:gd name="T3" fmla="*/ 2 h 94"/>
                    <a:gd name="T4" fmla="*/ 42 w 60"/>
                    <a:gd name="T5" fmla="*/ 4 h 94"/>
                    <a:gd name="T6" fmla="*/ 46 w 60"/>
                    <a:gd name="T7" fmla="*/ 8 h 94"/>
                    <a:gd name="T8" fmla="*/ 52 w 60"/>
                    <a:gd name="T9" fmla="*/ 12 h 94"/>
                    <a:gd name="T10" fmla="*/ 58 w 60"/>
                    <a:gd name="T11" fmla="*/ 28 h 94"/>
                    <a:gd name="T12" fmla="*/ 60 w 60"/>
                    <a:gd name="T13" fmla="*/ 46 h 94"/>
                    <a:gd name="T14" fmla="*/ 58 w 60"/>
                    <a:gd name="T15" fmla="*/ 66 h 94"/>
                    <a:gd name="T16" fmla="*/ 52 w 60"/>
                    <a:gd name="T17" fmla="*/ 82 h 94"/>
                    <a:gd name="T18" fmla="*/ 46 w 60"/>
                    <a:gd name="T19" fmla="*/ 86 h 94"/>
                    <a:gd name="T20" fmla="*/ 42 w 60"/>
                    <a:gd name="T21" fmla="*/ 90 h 94"/>
                    <a:gd name="T22" fmla="*/ 36 w 60"/>
                    <a:gd name="T23" fmla="*/ 92 h 94"/>
                    <a:gd name="T24" fmla="*/ 30 w 60"/>
                    <a:gd name="T25" fmla="*/ 94 h 94"/>
                    <a:gd name="T26" fmla="*/ 22 w 60"/>
                    <a:gd name="T27" fmla="*/ 92 h 94"/>
                    <a:gd name="T28" fmla="*/ 16 w 60"/>
                    <a:gd name="T29" fmla="*/ 90 h 94"/>
                    <a:gd name="T30" fmla="*/ 10 w 60"/>
                    <a:gd name="T31" fmla="*/ 84 h 94"/>
                    <a:gd name="T32" fmla="*/ 2 w 60"/>
                    <a:gd name="T33" fmla="*/ 68 h 94"/>
                    <a:gd name="T34" fmla="*/ 0 w 60"/>
                    <a:gd name="T35" fmla="*/ 46 h 94"/>
                    <a:gd name="T36" fmla="*/ 2 w 60"/>
                    <a:gd name="T37" fmla="*/ 28 h 94"/>
                    <a:gd name="T38" fmla="*/ 8 w 60"/>
                    <a:gd name="T39" fmla="*/ 12 h 94"/>
                    <a:gd name="T40" fmla="*/ 12 w 60"/>
                    <a:gd name="T41" fmla="*/ 8 h 94"/>
                    <a:gd name="T42" fmla="*/ 18 w 60"/>
                    <a:gd name="T43" fmla="*/ 4 h 94"/>
                    <a:gd name="T44" fmla="*/ 24 w 60"/>
                    <a:gd name="T45" fmla="*/ 2 h 94"/>
                    <a:gd name="T46" fmla="*/ 30 w 60"/>
                    <a:gd name="T47" fmla="*/ 0 h 94"/>
                    <a:gd name="T48" fmla="*/ 30 w 60"/>
                    <a:gd name="T49" fmla="*/ 10 h 94"/>
                    <a:gd name="T50" fmla="*/ 24 w 60"/>
                    <a:gd name="T51" fmla="*/ 10 h 94"/>
                    <a:gd name="T52" fmla="*/ 20 w 60"/>
                    <a:gd name="T53" fmla="*/ 14 h 94"/>
                    <a:gd name="T54" fmla="*/ 18 w 60"/>
                    <a:gd name="T55" fmla="*/ 20 h 94"/>
                    <a:gd name="T56" fmla="*/ 16 w 60"/>
                    <a:gd name="T57" fmla="*/ 26 h 94"/>
                    <a:gd name="T58" fmla="*/ 14 w 60"/>
                    <a:gd name="T59" fmla="*/ 36 h 94"/>
                    <a:gd name="T60" fmla="*/ 14 w 60"/>
                    <a:gd name="T61" fmla="*/ 46 h 94"/>
                    <a:gd name="T62" fmla="*/ 14 w 60"/>
                    <a:gd name="T63" fmla="*/ 58 h 94"/>
                    <a:gd name="T64" fmla="*/ 16 w 60"/>
                    <a:gd name="T65" fmla="*/ 68 h 94"/>
                    <a:gd name="T66" fmla="*/ 18 w 60"/>
                    <a:gd name="T67" fmla="*/ 74 h 94"/>
                    <a:gd name="T68" fmla="*/ 20 w 60"/>
                    <a:gd name="T69" fmla="*/ 80 h 94"/>
                    <a:gd name="T70" fmla="*/ 24 w 60"/>
                    <a:gd name="T71" fmla="*/ 84 h 94"/>
                    <a:gd name="T72" fmla="*/ 30 w 60"/>
                    <a:gd name="T73" fmla="*/ 84 h 94"/>
                    <a:gd name="T74" fmla="*/ 34 w 60"/>
                    <a:gd name="T75" fmla="*/ 84 h 94"/>
                    <a:gd name="T76" fmla="*/ 38 w 60"/>
                    <a:gd name="T77" fmla="*/ 82 h 94"/>
                    <a:gd name="T78" fmla="*/ 42 w 60"/>
                    <a:gd name="T79" fmla="*/ 78 h 94"/>
                    <a:gd name="T80" fmla="*/ 44 w 60"/>
                    <a:gd name="T81" fmla="*/ 70 h 94"/>
                    <a:gd name="T82" fmla="*/ 46 w 60"/>
                    <a:gd name="T83" fmla="*/ 60 h 94"/>
                    <a:gd name="T84" fmla="*/ 46 w 60"/>
                    <a:gd name="T85" fmla="*/ 46 h 94"/>
                    <a:gd name="T86" fmla="*/ 46 w 60"/>
                    <a:gd name="T87" fmla="*/ 36 h 94"/>
                    <a:gd name="T88" fmla="*/ 44 w 60"/>
                    <a:gd name="T89" fmla="*/ 26 h 94"/>
                    <a:gd name="T90" fmla="*/ 42 w 60"/>
                    <a:gd name="T91" fmla="*/ 20 h 94"/>
                    <a:gd name="T92" fmla="*/ 38 w 60"/>
                    <a:gd name="T93" fmla="*/ 14 h 94"/>
                    <a:gd name="T94" fmla="*/ 34 w 60"/>
                    <a:gd name="T95" fmla="*/ 10 h 94"/>
                    <a:gd name="T96" fmla="*/ 30 w 60"/>
                    <a:gd name="T97" fmla="*/ 1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0" h="94">
                      <a:moveTo>
                        <a:pt x="30" y="0"/>
                      </a:moveTo>
                      <a:lnTo>
                        <a:pt x="36" y="2"/>
                      </a:lnTo>
                      <a:lnTo>
                        <a:pt x="42" y="4"/>
                      </a:lnTo>
                      <a:lnTo>
                        <a:pt x="46" y="8"/>
                      </a:lnTo>
                      <a:lnTo>
                        <a:pt x="52" y="12"/>
                      </a:lnTo>
                      <a:lnTo>
                        <a:pt x="58" y="28"/>
                      </a:lnTo>
                      <a:lnTo>
                        <a:pt x="60" y="46"/>
                      </a:lnTo>
                      <a:lnTo>
                        <a:pt x="58" y="66"/>
                      </a:lnTo>
                      <a:lnTo>
                        <a:pt x="52" y="82"/>
                      </a:lnTo>
                      <a:lnTo>
                        <a:pt x="46" y="86"/>
                      </a:lnTo>
                      <a:lnTo>
                        <a:pt x="42" y="90"/>
                      </a:lnTo>
                      <a:lnTo>
                        <a:pt x="36" y="92"/>
                      </a:lnTo>
                      <a:lnTo>
                        <a:pt x="30" y="94"/>
                      </a:lnTo>
                      <a:lnTo>
                        <a:pt x="22" y="92"/>
                      </a:lnTo>
                      <a:lnTo>
                        <a:pt x="16" y="90"/>
                      </a:lnTo>
                      <a:lnTo>
                        <a:pt x="10" y="84"/>
                      </a:lnTo>
                      <a:lnTo>
                        <a:pt x="2" y="68"/>
                      </a:lnTo>
                      <a:lnTo>
                        <a:pt x="0" y="46"/>
                      </a:lnTo>
                      <a:lnTo>
                        <a:pt x="2" y="28"/>
                      </a:lnTo>
                      <a:lnTo>
                        <a:pt x="8" y="12"/>
                      </a:lnTo>
                      <a:lnTo>
                        <a:pt x="12" y="8"/>
                      </a:lnTo>
                      <a:lnTo>
                        <a:pt x="18" y="4"/>
                      </a:lnTo>
                      <a:lnTo>
                        <a:pt x="24" y="2"/>
                      </a:lnTo>
                      <a:lnTo>
                        <a:pt x="30" y="0"/>
                      </a:lnTo>
                      <a:close/>
                      <a:moveTo>
                        <a:pt x="30" y="10"/>
                      </a:moveTo>
                      <a:lnTo>
                        <a:pt x="24" y="10"/>
                      </a:lnTo>
                      <a:lnTo>
                        <a:pt x="20" y="14"/>
                      </a:lnTo>
                      <a:lnTo>
                        <a:pt x="18" y="20"/>
                      </a:lnTo>
                      <a:lnTo>
                        <a:pt x="16" y="26"/>
                      </a:lnTo>
                      <a:lnTo>
                        <a:pt x="14" y="36"/>
                      </a:lnTo>
                      <a:lnTo>
                        <a:pt x="14" y="46"/>
                      </a:lnTo>
                      <a:lnTo>
                        <a:pt x="14" y="58"/>
                      </a:lnTo>
                      <a:lnTo>
                        <a:pt x="16" y="68"/>
                      </a:lnTo>
                      <a:lnTo>
                        <a:pt x="18" y="74"/>
                      </a:lnTo>
                      <a:lnTo>
                        <a:pt x="20" y="80"/>
                      </a:lnTo>
                      <a:lnTo>
                        <a:pt x="24" y="84"/>
                      </a:lnTo>
                      <a:lnTo>
                        <a:pt x="30" y="84"/>
                      </a:lnTo>
                      <a:lnTo>
                        <a:pt x="34" y="84"/>
                      </a:lnTo>
                      <a:lnTo>
                        <a:pt x="38" y="82"/>
                      </a:lnTo>
                      <a:lnTo>
                        <a:pt x="42" y="78"/>
                      </a:lnTo>
                      <a:lnTo>
                        <a:pt x="44" y="70"/>
                      </a:lnTo>
                      <a:lnTo>
                        <a:pt x="46" y="60"/>
                      </a:lnTo>
                      <a:lnTo>
                        <a:pt x="46" y="46"/>
                      </a:lnTo>
                      <a:lnTo>
                        <a:pt x="46" y="36"/>
                      </a:lnTo>
                      <a:lnTo>
                        <a:pt x="44" y="26"/>
                      </a:lnTo>
                      <a:lnTo>
                        <a:pt x="42" y="20"/>
                      </a:lnTo>
                      <a:lnTo>
                        <a:pt x="38" y="14"/>
                      </a:lnTo>
                      <a:lnTo>
                        <a:pt x="34" y="10"/>
                      </a:lnTo>
                      <a:lnTo>
                        <a:pt x="3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86" name="Freeform 306"/>
                <p:cNvSpPr>
                  <a:spLocks noEditPoints="1"/>
                </p:cNvSpPr>
                <p:nvPr/>
              </p:nvSpPr>
              <p:spPr bwMode="auto">
                <a:xfrm>
                  <a:off x="4958" y="3972"/>
                  <a:ext cx="96" cy="94"/>
                </a:xfrm>
                <a:custGeom>
                  <a:avLst/>
                  <a:gdLst>
                    <a:gd name="T0" fmla="*/ 78 w 96"/>
                    <a:gd name="T1" fmla="*/ 0 h 94"/>
                    <a:gd name="T2" fmla="*/ 18 w 96"/>
                    <a:gd name="T3" fmla="*/ 94 h 94"/>
                    <a:gd name="T4" fmla="*/ 18 w 96"/>
                    <a:gd name="T5" fmla="*/ 2 h 94"/>
                    <a:gd name="T6" fmla="*/ 28 w 96"/>
                    <a:gd name="T7" fmla="*/ 6 h 94"/>
                    <a:gd name="T8" fmla="*/ 36 w 96"/>
                    <a:gd name="T9" fmla="*/ 12 h 94"/>
                    <a:gd name="T10" fmla="*/ 38 w 96"/>
                    <a:gd name="T11" fmla="*/ 24 h 94"/>
                    <a:gd name="T12" fmla="*/ 36 w 96"/>
                    <a:gd name="T13" fmla="*/ 36 h 94"/>
                    <a:gd name="T14" fmla="*/ 28 w 96"/>
                    <a:gd name="T15" fmla="*/ 44 h 94"/>
                    <a:gd name="T16" fmla="*/ 18 w 96"/>
                    <a:gd name="T17" fmla="*/ 46 h 94"/>
                    <a:gd name="T18" fmla="*/ 8 w 96"/>
                    <a:gd name="T19" fmla="*/ 44 h 94"/>
                    <a:gd name="T20" fmla="*/ 2 w 96"/>
                    <a:gd name="T21" fmla="*/ 36 h 94"/>
                    <a:gd name="T22" fmla="*/ 0 w 96"/>
                    <a:gd name="T23" fmla="*/ 24 h 94"/>
                    <a:gd name="T24" fmla="*/ 4 w 96"/>
                    <a:gd name="T25" fmla="*/ 10 h 94"/>
                    <a:gd name="T26" fmla="*/ 12 w 96"/>
                    <a:gd name="T27" fmla="*/ 4 h 94"/>
                    <a:gd name="T28" fmla="*/ 18 w 96"/>
                    <a:gd name="T29" fmla="*/ 8 h 94"/>
                    <a:gd name="T30" fmla="*/ 12 w 96"/>
                    <a:gd name="T31" fmla="*/ 12 h 94"/>
                    <a:gd name="T32" fmla="*/ 8 w 96"/>
                    <a:gd name="T33" fmla="*/ 24 h 94"/>
                    <a:gd name="T34" fmla="*/ 10 w 96"/>
                    <a:gd name="T35" fmla="*/ 36 h 94"/>
                    <a:gd name="T36" fmla="*/ 18 w 96"/>
                    <a:gd name="T37" fmla="*/ 42 h 94"/>
                    <a:gd name="T38" fmla="*/ 26 w 96"/>
                    <a:gd name="T39" fmla="*/ 36 h 94"/>
                    <a:gd name="T40" fmla="*/ 28 w 96"/>
                    <a:gd name="T41" fmla="*/ 24 h 94"/>
                    <a:gd name="T42" fmla="*/ 26 w 96"/>
                    <a:gd name="T43" fmla="*/ 12 h 94"/>
                    <a:gd name="T44" fmla="*/ 18 w 96"/>
                    <a:gd name="T45" fmla="*/ 8 h 94"/>
                    <a:gd name="T46" fmla="*/ 82 w 96"/>
                    <a:gd name="T47" fmla="*/ 48 h 94"/>
                    <a:gd name="T48" fmla="*/ 90 w 96"/>
                    <a:gd name="T49" fmla="*/ 52 h 94"/>
                    <a:gd name="T50" fmla="*/ 94 w 96"/>
                    <a:gd name="T51" fmla="*/ 62 h 94"/>
                    <a:gd name="T52" fmla="*/ 94 w 96"/>
                    <a:gd name="T53" fmla="*/ 76 h 94"/>
                    <a:gd name="T54" fmla="*/ 90 w 96"/>
                    <a:gd name="T55" fmla="*/ 86 h 94"/>
                    <a:gd name="T56" fmla="*/ 82 w 96"/>
                    <a:gd name="T57" fmla="*/ 90 h 94"/>
                    <a:gd name="T58" fmla="*/ 70 w 96"/>
                    <a:gd name="T59" fmla="*/ 90 h 94"/>
                    <a:gd name="T60" fmla="*/ 62 w 96"/>
                    <a:gd name="T61" fmla="*/ 86 h 94"/>
                    <a:gd name="T62" fmla="*/ 58 w 96"/>
                    <a:gd name="T63" fmla="*/ 76 h 94"/>
                    <a:gd name="T64" fmla="*/ 58 w 96"/>
                    <a:gd name="T65" fmla="*/ 60 h 94"/>
                    <a:gd name="T66" fmla="*/ 66 w 96"/>
                    <a:gd name="T67" fmla="*/ 50 h 94"/>
                    <a:gd name="T68" fmla="*/ 76 w 96"/>
                    <a:gd name="T69" fmla="*/ 46 h 94"/>
                    <a:gd name="T70" fmla="*/ 72 w 96"/>
                    <a:gd name="T71" fmla="*/ 54 h 94"/>
                    <a:gd name="T72" fmla="*/ 68 w 96"/>
                    <a:gd name="T73" fmla="*/ 62 h 94"/>
                    <a:gd name="T74" fmla="*/ 68 w 96"/>
                    <a:gd name="T75" fmla="*/ 76 h 94"/>
                    <a:gd name="T76" fmla="*/ 72 w 96"/>
                    <a:gd name="T77" fmla="*/ 84 h 94"/>
                    <a:gd name="T78" fmla="*/ 80 w 96"/>
                    <a:gd name="T79" fmla="*/ 84 h 94"/>
                    <a:gd name="T80" fmla="*/ 86 w 96"/>
                    <a:gd name="T81" fmla="*/ 76 h 94"/>
                    <a:gd name="T82" fmla="*/ 86 w 96"/>
                    <a:gd name="T83" fmla="*/ 62 h 94"/>
                    <a:gd name="T84" fmla="*/ 80 w 96"/>
                    <a:gd name="T85" fmla="*/ 5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96" h="94">
                      <a:moveTo>
                        <a:pt x="8" y="94"/>
                      </a:moveTo>
                      <a:lnTo>
                        <a:pt x="78" y="0"/>
                      </a:lnTo>
                      <a:lnTo>
                        <a:pt x="86" y="0"/>
                      </a:lnTo>
                      <a:lnTo>
                        <a:pt x="18" y="94"/>
                      </a:lnTo>
                      <a:lnTo>
                        <a:pt x="8" y="94"/>
                      </a:lnTo>
                      <a:close/>
                      <a:moveTo>
                        <a:pt x="18" y="2"/>
                      </a:moveTo>
                      <a:lnTo>
                        <a:pt x="24" y="4"/>
                      </a:lnTo>
                      <a:lnTo>
                        <a:pt x="28" y="6"/>
                      </a:lnTo>
                      <a:lnTo>
                        <a:pt x="32" y="8"/>
                      </a:lnTo>
                      <a:lnTo>
                        <a:pt x="36" y="12"/>
                      </a:lnTo>
                      <a:lnTo>
                        <a:pt x="38" y="18"/>
                      </a:lnTo>
                      <a:lnTo>
                        <a:pt x="38" y="24"/>
                      </a:lnTo>
                      <a:lnTo>
                        <a:pt x="38" y="32"/>
                      </a:lnTo>
                      <a:lnTo>
                        <a:pt x="36" y="36"/>
                      </a:lnTo>
                      <a:lnTo>
                        <a:pt x="32" y="40"/>
                      </a:lnTo>
                      <a:lnTo>
                        <a:pt x="28" y="44"/>
                      </a:lnTo>
                      <a:lnTo>
                        <a:pt x="24" y="46"/>
                      </a:lnTo>
                      <a:lnTo>
                        <a:pt x="18" y="46"/>
                      </a:lnTo>
                      <a:lnTo>
                        <a:pt x="14" y="46"/>
                      </a:lnTo>
                      <a:lnTo>
                        <a:pt x="8" y="44"/>
                      </a:lnTo>
                      <a:lnTo>
                        <a:pt x="4" y="40"/>
                      </a:lnTo>
                      <a:lnTo>
                        <a:pt x="2" y="36"/>
                      </a:lnTo>
                      <a:lnTo>
                        <a:pt x="0" y="30"/>
                      </a:lnTo>
                      <a:lnTo>
                        <a:pt x="0" y="24"/>
                      </a:lnTo>
                      <a:lnTo>
                        <a:pt x="0" y="16"/>
                      </a:lnTo>
                      <a:lnTo>
                        <a:pt x="4" y="10"/>
                      </a:lnTo>
                      <a:lnTo>
                        <a:pt x="8" y="6"/>
                      </a:lnTo>
                      <a:lnTo>
                        <a:pt x="12" y="4"/>
                      </a:lnTo>
                      <a:lnTo>
                        <a:pt x="18" y="2"/>
                      </a:lnTo>
                      <a:close/>
                      <a:moveTo>
                        <a:pt x="18" y="8"/>
                      </a:moveTo>
                      <a:lnTo>
                        <a:pt x="14" y="10"/>
                      </a:lnTo>
                      <a:lnTo>
                        <a:pt x="12" y="12"/>
                      </a:lnTo>
                      <a:lnTo>
                        <a:pt x="10" y="18"/>
                      </a:lnTo>
                      <a:lnTo>
                        <a:pt x="8" y="24"/>
                      </a:lnTo>
                      <a:lnTo>
                        <a:pt x="10" y="30"/>
                      </a:lnTo>
                      <a:lnTo>
                        <a:pt x="10" y="36"/>
                      </a:lnTo>
                      <a:lnTo>
                        <a:pt x="14" y="40"/>
                      </a:lnTo>
                      <a:lnTo>
                        <a:pt x="18" y="42"/>
                      </a:lnTo>
                      <a:lnTo>
                        <a:pt x="22" y="40"/>
                      </a:lnTo>
                      <a:lnTo>
                        <a:pt x="26" y="36"/>
                      </a:lnTo>
                      <a:lnTo>
                        <a:pt x="28" y="32"/>
                      </a:lnTo>
                      <a:lnTo>
                        <a:pt x="28" y="24"/>
                      </a:lnTo>
                      <a:lnTo>
                        <a:pt x="28" y="18"/>
                      </a:lnTo>
                      <a:lnTo>
                        <a:pt x="26" y="12"/>
                      </a:lnTo>
                      <a:lnTo>
                        <a:pt x="22" y="10"/>
                      </a:lnTo>
                      <a:lnTo>
                        <a:pt x="18" y="8"/>
                      </a:lnTo>
                      <a:close/>
                      <a:moveTo>
                        <a:pt x="76" y="46"/>
                      </a:moveTo>
                      <a:lnTo>
                        <a:pt x="82" y="48"/>
                      </a:lnTo>
                      <a:lnTo>
                        <a:pt x="86" y="50"/>
                      </a:lnTo>
                      <a:lnTo>
                        <a:pt x="90" y="52"/>
                      </a:lnTo>
                      <a:lnTo>
                        <a:pt x="94" y="58"/>
                      </a:lnTo>
                      <a:lnTo>
                        <a:pt x="94" y="62"/>
                      </a:lnTo>
                      <a:lnTo>
                        <a:pt x="96" y="70"/>
                      </a:lnTo>
                      <a:lnTo>
                        <a:pt x="94" y="76"/>
                      </a:lnTo>
                      <a:lnTo>
                        <a:pt x="94" y="80"/>
                      </a:lnTo>
                      <a:lnTo>
                        <a:pt x="90" y="86"/>
                      </a:lnTo>
                      <a:lnTo>
                        <a:pt x="86" y="88"/>
                      </a:lnTo>
                      <a:lnTo>
                        <a:pt x="82" y="90"/>
                      </a:lnTo>
                      <a:lnTo>
                        <a:pt x="76" y="92"/>
                      </a:lnTo>
                      <a:lnTo>
                        <a:pt x="70" y="90"/>
                      </a:lnTo>
                      <a:lnTo>
                        <a:pt x="66" y="88"/>
                      </a:lnTo>
                      <a:lnTo>
                        <a:pt x="62" y="86"/>
                      </a:lnTo>
                      <a:lnTo>
                        <a:pt x="60" y="80"/>
                      </a:lnTo>
                      <a:lnTo>
                        <a:pt x="58" y="76"/>
                      </a:lnTo>
                      <a:lnTo>
                        <a:pt x="58" y="68"/>
                      </a:lnTo>
                      <a:lnTo>
                        <a:pt x="58" y="60"/>
                      </a:lnTo>
                      <a:lnTo>
                        <a:pt x="62" y="54"/>
                      </a:lnTo>
                      <a:lnTo>
                        <a:pt x="66" y="50"/>
                      </a:lnTo>
                      <a:lnTo>
                        <a:pt x="70" y="48"/>
                      </a:lnTo>
                      <a:lnTo>
                        <a:pt x="76" y="46"/>
                      </a:lnTo>
                      <a:close/>
                      <a:moveTo>
                        <a:pt x="76" y="52"/>
                      </a:moveTo>
                      <a:lnTo>
                        <a:pt x="72" y="54"/>
                      </a:lnTo>
                      <a:lnTo>
                        <a:pt x="70" y="58"/>
                      </a:lnTo>
                      <a:lnTo>
                        <a:pt x="68" y="62"/>
                      </a:lnTo>
                      <a:lnTo>
                        <a:pt x="66" y="68"/>
                      </a:lnTo>
                      <a:lnTo>
                        <a:pt x="68" y="76"/>
                      </a:lnTo>
                      <a:lnTo>
                        <a:pt x="68" y="80"/>
                      </a:lnTo>
                      <a:lnTo>
                        <a:pt x="72" y="84"/>
                      </a:lnTo>
                      <a:lnTo>
                        <a:pt x="76" y="86"/>
                      </a:lnTo>
                      <a:lnTo>
                        <a:pt x="80" y="84"/>
                      </a:lnTo>
                      <a:lnTo>
                        <a:pt x="84" y="80"/>
                      </a:lnTo>
                      <a:lnTo>
                        <a:pt x="86" y="76"/>
                      </a:lnTo>
                      <a:lnTo>
                        <a:pt x="86" y="70"/>
                      </a:lnTo>
                      <a:lnTo>
                        <a:pt x="86" y="62"/>
                      </a:lnTo>
                      <a:lnTo>
                        <a:pt x="84" y="58"/>
                      </a:lnTo>
                      <a:lnTo>
                        <a:pt x="80" y="54"/>
                      </a:lnTo>
                      <a:lnTo>
                        <a:pt x="76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87" name="Freeform 307"/>
                <p:cNvSpPr>
                  <a:spLocks/>
                </p:cNvSpPr>
                <p:nvPr/>
              </p:nvSpPr>
              <p:spPr bwMode="auto">
                <a:xfrm>
                  <a:off x="5102" y="3972"/>
                  <a:ext cx="74" cy="94"/>
                </a:xfrm>
                <a:custGeom>
                  <a:avLst/>
                  <a:gdLst>
                    <a:gd name="T0" fmla="*/ 74 w 74"/>
                    <a:gd name="T1" fmla="*/ 86 h 94"/>
                    <a:gd name="T2" fmla="*/ 64 w 74"/>
                    <a:gd name="T3" fmla="*/ 90 h 94"/>
                    <a:gd name="T4" fmla="*/ 54 w 74"/>
                    <a:gd name="T5" fmla="*/ 92 h 94"/>
                    <a:gd name="T6" fmla="*/ 44 w 74"/>
                    <a:gd name="T7" fmla="*/ 94 h 94"/>
                    <a:gd name="T8" fmla="*/ 26 w 74"/>
                    <a:gd name="T9" fmla="*/ 90 h 94"/>
                    <a:gd name="T10" fmla="*/ 12 w 74"/>
                    <a:gd name="T11" fmla="*/ 82 h 94"/>
                    <a:gd name="T12" fmla="*/ 2 w 74"/>
                    <a:gd name="T13" fmla="*/ 68 h 94"/>
                    <a:gd name="T14" fmla="*/ 0 w 74"/>
                    <a:gd name="T15" fmla="*/ 48 h 94"/>
                    <a:gd name="T16" fmla="*/ 2 w 74"/>
                    <a:gd name="T17" fmla="*/ 28 h 94"/>
                    <a:gd name="T18" fmla="*/ 12 w 74"/>
                    <a:gd name="T19" fmla="*/ 12 h 94"/>
                    <a:gd name="T20" fmla="*/ 26 w 74"/>
                    <a:gd name="T21" fmla="*/ 4 h 94"/>
                    <a:gd name="T22" fmla="*/ 46 w 74"/>
                    <a:gd name="T23" fmla="*/ 0 h 94"/>
                    <a:gd name="T24" fmla="*/ 54 w 74"/>
                    <a:gd name="T25" fmla="*/ 0 h 94"/>
                    <a:gd name="T26" fmla="*/ 64 w 74"/>
                    <a:gd name="T27" fmla="*/ 2 h 94"/>
                    <a:gd name="T28" fmla="*/ 74 w 74"/>
                    <a:gd name="T29" fmla="*/ 4 h 94"/>
                    <a:gd name="T30" fmla="*/ 74 w 74"/>
                    <a:gd name="T31" fmla="*/ 16 h 94"/>
                    <a:gd name="T32" fmla="*/ 62 w 74"/>
                    <a:gd name="T33" fmla="*/ 12 h 94"/>
                    <a:gd name="T34" fmla="*/ 52 w 74"/>
                    <a:gd name="T35" fmla="*/ 10 h 94"/>
                    <a:gd name="T36" fmla="*/ 44 w 74"/>
                    <a:gd name="T37" fmla="*/ 10 h 94"/>
                    <a:gd name="T38" fmla="*/ 36 w 74"/>
                    <a:gd name="T39" fmla="*/ 10 h 94"/>
                    <a:gd name="T40" fmla="*/ 28 w 74"/>
                    <a:gd name="T41" fmla="*/ 14 h 94"/>
                    <a:gd name="T42" fmla="*/ 22 w 74"/>
                    <a:gd name="T43" fmla="*/ 20 h 94"/>
                    <a:gd name="T44" fmla="*/ 16 w 74"/>
                    <a:gd name="T45" fmla="*/ 26 h 94"/>
                    <a:gd name="T46" fmla="*/ 14 w 74"/>
                    <a:gd name="T47" fmla="*/ 36 h 94"/>
                    <a:gd name="T48" fmla="*/ 14 w 74"/>
                    <a:gd name="T49" fmla="*/ 46 h 94"/>
                    <a:gd name="T50" fmla="*/ 14 w 74"/>
                    <a:gd name="T51" fmla="*/ 58 h 94"/>
                    <a:gd name="T52" fmla="*/ 18 w 74"/>
                    <a:gd name="T53" fmla="*/ 66 h 94"/>
                    <a:gd name="T54" fmla="*/ 22 w 74"/>
                    <a:gd name="T55" fmla="*/ 74 h 94"/>
                    <a:gd name="T56" fmla="*/ 28 w 74"/>
                    <a:gd name="T57" fmla="*/ 80 h 94"/>
                    <a:gd name="T58" fmla="*/ 36 w 74"/>
                    <a:gd name="T59" fmla="*/ 82 h 94"/>
                    <a:gd name="T60" fmla="*/ 46 w 74"/>
                    <a:gd name="T61" fmla="*/ 84 h 94"/>
                    <a:gd name="T62" fmla="*/ 54 w 74"/>
                    <a:gd name="T63" fmla="*/ 82 h 94"/>
                    <a:gd name="T64" fmla="*/ 64 w 74"/>
                    <a:gd name="T65" fmla="*/ 80 h 94"/>
                    <a:gd name="T66" fmla="*/ 74 w 74"/>
                    <a:gd name="T67" fmla="*/ 76 h 94"/>
                    <a:gd name="T68" fmla="*/ 74 w 74"/>
                    <a:gd name="T69" fmla="*/ 86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4" h="94">
                      <a:moveTo>
                        <a:pt x="74" y="86"/>
                      </a:moveTo>
                      <a:lnTo>
                        <a:pt x="64" y="90"/>
                      </a:lnTo>
                      <a:lnTo>
                        <a:pt x="54" y="92"/>
                      </a:lnTo>
                      <a:lnTo>
                        <a:pt x="44" y="94"/>
                      </a:lnTo>
                      <a:lnTo>
                        <a:pt x="26" y="90"/>
                      </a:lnTo>
                      <a:lnTo>
                        <a:pt x="12" y="82"/>
                      </a:lnTo>
                      <a:lnTo>
                        <a:pt x="2" y="68"/>
                      </a:lnTo>
                      <a:lnTo>
                        <a:pt x="0" y="48"/>
                      </a:lnTo>
                      <a:lnTo>
                        <a:pt x="2" y="28"/>
                      </a:lnTo>
                      <a:lnTo>
                        <a:pt x="12" y="12"/>
                      </a:lnTo>
                      <a:lnTo>
                        <a:pt x="26" y="4"/>
                      </a:lnTo>
                      <a:lnTo>
                        <a:pt x="46" y="0"/>
                      </a:lnTo>
                      <a:lnTo>
                        <a:pt x="54" y="0"/>
                      </a:lnTo>
                      <a:lnTo>
                        <a:pt x="64" y="2"/>
                      </a:lnTo>
                      <a:lnTo>
                        <a:pt x="74" y="4"/>
                      </a:lnTo>
                      <a:lnTo>
                        <a:pt x="74" y="16"/>
                      </a:lnTo>
                      <a:lnTo>
                        <a:pt x="62" y="12"/>
                      </a:lnTo>
                      <a:lnTo>
                        <a:pt x="52" y="10"/>
                      </a:lnTo>
                      <a:lnTo>
                        <a:pt x="44" y="10"/>
                      </a:lnTo>
                      <a:lnTo>
                        <a:pt x="36" y="10"/>
                      </a:lnTo>
                      <a:lnTo>
                        <a:pt x="28" y="14"/>
                      </a:lnTo>
                      <a:lnTo>
                        <a:pt x="22" y="20"/>
                      </a:lnTo>
                      <a:lnTo>
                        <a:pt x="16" y="26"/>
                      </a:lnTo>
                      <a:lnTo>
                        <a:pt x="14" y="36"/>
                      </a:lnTo>
                      <a:lnTo>
                        <a:pt x="14" y="46"/>
                      </a:lnTo>
                      <a:lnTo>
                        <a:pt x="14" y="58"/>
                      </a:lnTo>
                      <a:lnTo>
                        <a:pt x="18" y="66"/>
                      </a:lnTo>
                      <a:lnTo>
                        <a:pt x="22" y="74"/>
                      </a:lnTo>
                      <a:lnTo>
                        <a:pt x="28" y="80"/>
                      </a:lnTo>
                      <a:lnTo>
                        <a:pt x="36" y="82"/>
                      </a:lnTo>
                      <a:lnTo>
                        <a:pt x="46" y="84"/>
                      </a:lnTo>
                      <a:lnTo>
                        <a:pt x="54" y="82"/>
                      </a:lnTo>
                      <a:lnTo>
                        <a:pt x="64" y="80"/>
                      </a:lnTo>
                      <a:lnTo>
                        <a:pt x="74" y="76"/>
                      </a:lnTo>
                      <a:lnTo>
                        <a:pt x="74" y="8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88" name="Rectangle 308"/>
                <p:cNvSpPr>
                  <a:spLocks noChangeArrowheads="1"/>
                </p:cNvSpPr>
                <p:nvPr/>
              </p:nvSpPr>
              <p:spPr bwMode="auto">
                <a:xfrm>
                  <a:off x="5192" y="4048"/>
                  <a:ext cx="16" cy="1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89" name="Freeform 309"/>
                <p:cNvSpPr>
                  <a:spLocks/>
                </p:cNvSpPr>
                <p:nvPr/>
              </p:nvSpPr>
              <p:spPr bwMode="auto">
                <a:xfrm>
                  <a:off x="5228" y="3974"/>
                  <a:ext cx="56" cy="90"/>
                </a:xfrm>
                <a:custGeom>
                  <a:avLst/>
                  <a:gdLst>
                    <a:gd name="T0" fmla="*/ 0 w 56"/>
                    <a:gd name="T1" fmla="*/ 90 h 90"/>
                    <a:gd name="T2" fmla="*/ 0 w 56"/>
                    <a:gd name="T3" fmla="*/ 0 h 90"/>
                    <a:gd name="T4" fmla="*/ 12 w 56"/>
                    <a:gd name="T5" fmla="*/ 0 h 90"/>
                    <a:gd name="T6" fmla="*/ 12 w 56"/>
                    <a:gd name="T7" fmla="*/ 80 h 90"/>
                    <a:gd name="T8" fmla="*/ 56 w 56"/>
                    <a:gd name="T9" fmla="*/ 80 h 90"/>
                    <a:gd name="T10" fmla="*/ 56 w 56"/>
                    <a:gd name="T11" fmla="*/ 90 h 90"/>
                    <a:gd name="T12" fmla="*/ 0 w 56"/>
                    <a:gd name="T13" fmla="*/ 9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90">
                      <a:moveTo>
                        <a:pt x="0" y="9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80"/>
                      </a:lnTo>
                      <a:lnTo>
                        <a:pt x="56" y="80"/>
                      </a:lnTo>
                      <a:lnTo>
                        <a:pt x="56" y="90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90" name="Rectangle 310"/>
                <p:cNvSpPr>
                  <a:spLocks noChangeArrowheads="1"/>
                </p:cNvSpPr>
                <p:nvPr/>
              </p:nvSpPr>
              <p:spPr bwMode="auto">
                <a:xfrm>
                  <a:off x="5294" y="4048"/>
                  <a:ext cx="16" cy="1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91" name="Freeform 311"/>
                <p:cNvSpPr>
                  <a:spLocks/>
                </p:cNvSpPr>
                <p:nvPr/>
              </p:nvSpPr>
              <p:spPr bwMode="auto">
                <a:xfrm>
                  <a:off x="5324" y="3968"/>
                  <a:ext cx="28" cy="114"/>
                </a:xfrm>
                <a:custGeom>
                  <a:avLst/>
                  <a:gdLst>
                    <a:gd name="T0" fmla="*/ 0 w 28"/>
                    <a:gd name="T1" fmla="*/ 8 h 114"/>
                    <a:gd name="T2" fmla="*/ 0 w 28"/>
                    <a:gd name="T3" fmla="*/ 0 h 114"/>
                    <a:gd name="T4" fmla="*/ 8 w 28"/>
                    <a:gd name="T5" fmla="*/ 6 h 114"/>
                    <a:gd name="T6" fmla="*/ 14 w 28"/>
                    <a:gd name="T7" fmla="*/ 14 h 114"/>
                    <a:gd name="T8" fmla="*/ 20 w 28"/>
                    <a:gd name="T9" fmla="*/ 22 h 114"/>
                    <a:gd name="T10" fmla="*/ 26 w 28"/>
                    <a:gd name="T11" fmla="*/ 38 h 114"/>
                    <a:gd name="T12" fmla="*/ 28 w 28"/>
                    <a:gd name="T13" fmla="*/ 56 h 114"/>
                    <a:gd name="T14" fmla="*/ 26 w 28"/>
                    <a:gd name="T15" fmla="*/ 76 h 114"/>
                    <a:gd name="T16" fmla="*/ 18 w 28"/>
                    <a:gd name="T17" fmla="*/ 94 h 114"/>
                    <a:gd name="T18" fmla="*/ 14 w 28"/>
                    <a:gd name="T19" fmla="*/ 100 h 114"/>
                    <a:gd name="T20" fmla="*/ 8 w 28"/>
                    <a:gd name="T21" fmla="*/ 108 h 114"/>
                    <a:gd name="T22" fmla="*/ 0 w 28"/>
                    <a:gd name="T23" fmla="*/ 114 h 114"/>
                    <a:gd name="T24" fmla="*/ 0 w 28"/>
                    <a:gd name="T25" fmla="*/ 104 h 114"/>
                    <a:gd name="T26" fmla="*/ 8 w 28"/>
                    <a:gd name="T27" fmla="*/ 96 h 114"/>
                    <a:gd name="T28" fmla="*/ 12 w 28"/>
                    <a:gd name="T29" fmla="*/ 86 h 114"/>
                    <a:gd name="T30" fmla="*/ 14 w 28"/>
                    <a:gd name="T31" fmla="*/ 78 h 114"/>
                    <a:gd name="T32" fmla="*/ 16 w 28"/>
                    <a:gd name="T33" fmla="*/ 68 h 114"/>
                    <a:gd name="T34" fmla="*/ 16 w 28"/>
                    <a:gd name="T35" fmla="*/ 56 h 114"/>
                    <a:gd name="T36" fmla="*/ 16 w 28"/>
                    <a:gd name="T37" fmla="*/ 46 h 114"/>
                    <a:gd name="T38" fmla="*/ 14 w 28"/>
                    <a:gd name="T39" fmla="*/ 34 h 114"/>
                    <a:gd name="T40" fmla="*/ 12 w 28"/>
                    <a:gd name="T41" fmla="*/ 26 h 114"/>
                    <a:gd name="T42" fmla="*/ 8 w 28"/>
                    <a:gd name="T43" fmla="*/ 18 h 114"/>
                    <a:gd name="T44" fmla="*/ 0 w 28"/>
                    <a:gd name="T45" fmla="*/ 8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8" h="114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8" y="6"/>
                      </a:lnTo>
                      <a:lnTo>
                        <a:pt x="14" y="14"/>
                      </a:lnTo>
                      <a:lnTo>
                        <a:pt x="20" y="22"/>
                      </a:lnTo>
                      <a:lnTo>
                        <a:pt x="26" y="38"/>
                      </a:lnTo>
                      <a:lnTo>
                        <a:pt x="28" y="56"/>
                      </a:lnTo>
                      <a:lnTo>
                        <a:pt x="26" y="76"/>
                      </a:lnTo>
                      <a:lnTo>
                        <a:pt x="18" y="94"/>
                      </a:lnTo>
                      <a:lnTo>
                        <a:pt x="14" y="100"/>
                      </a:lnTo>
                      <a:lnTo>
                        <a:pt x="8" y="108"/>
                      </a:lnTo>
                      <a:lnTo>
                        <a:pt x="0" y="114"/>
                      </a:lnTo>
                      <a:lnTo>
                        <a:pt x="0" y="104"/>
                      </a:lnTo>
                      <a:lnTo>
                        <a:pt x="8" y="96"/>
                      </a:lnTo>
                      <a:lnTo>
                        <a:pt x="12" y="86"/>
                      </a:lnTo>
                      <a:lnTo>
                        <a:pt x="14" y="78"/>
                      </a:lnTo>
                      <a:lnTo>
                        <a:pt x="16" y="68"/>
                      </a:lnTo>
                      <a:lnTo>
                        <a:pt x="16" y="56"/>
                      </a:lnTo>
                      <a:lnTo>
                        <a:pt x="16" y="46"/>
                      </a:lnTo>
                      <a:lnTo>
                        <a:pt x="14" y="34"/>
                      </a:lnTo>
                      <a:lnTo>
                        <a:pt x="12" y="26"/>
                      </a:lnTo>
                      <a:lnTo>
                        <a:pt x="8" y="1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92" name="Freeform 312"/>
                <p:cNvSpPr>
                  <a:spLocks/>
                </p:cNvSpPr>
                <p:nvPr/>
              </p:nvSpPr>
              <p:spPr bwMode="auto">
                <a:xfrm>
                  <a:off x="102" y="732"/>
                  <a:ext cx="48" cy="66"/>
                </a:xfrm>
                <a:custGeom>
                  <a:avLst/>
                  <a:gdLst>
                    <a:gd name="T0" fmla="*/ 0 w 48"/>
                    <a:gd name="T1" fmla="*/ 64 h 66"/>
                    <a:gd name="T2" fmla="*/ 0 w 48"/>
                    <a:gd name="T3" fmla="*/ 54 h 66"/>
                    <a:gd name="T4" fmla="*/ 12 w 48"/>
                    <a:gd name="T5" fmla="*/ 58 h 66"/>
                    <a:gd name="T6" fmla="*/ 26 w 48"/>
                    <a:gd name="T7" fmla="*/ 60 h 66"/>
                    <a:gd name="T8" fmla="*/ 32 w 48"/>
                    <a:gd name="T9" fmla="*/ 60 h 66"/>
                    <a:gd name="T10" fmla="*/ 36 w 48"/>
                    <a:gd name="T11" fmla="*/ 58 h 66"/>
                    <a:gd name="T12" fmla="*/ 38 w 48"/>
                    <a:gd name="T13" fmla="*/ 54 h 66"/>
                    <a:gd name="T14" fmla="*/ 40 w 48"/>
                    <a:gd name="T15" fmla="*/ 50 h 66"/>
                    <a:gd name="T16" fmla="*/ 38 w 48"/>
                    <a:gd name="T17" fmla="*/ 46 h 66"/>
                    <a:gd name="T18" fmla="*/ 36 w 48"/>
                    <a:gd name="T19" fmla="*/ 42 h 66"/>
                    <a:gd name="T20" fmla="*/ 32 w 48"/>
                    <a:gd name="T21" fmla="*/ 40 h 66"/>
                    <a:gd name="T22" fmla="*/ 26 w 48"/>
                    <a:gd name="T23" fmla="*/ 38 h 66"/>
                    <a:gd name="T24" fmla="*/ 18 w 48"/>
                    <a:gd name="T25" fmla="*/ 36 h 66"/>
                    <a:gd name="T26" fmla="*/ 10 w 48"/>
                    <a:gd name="T27" fmla="*/ 32 h 66"/>
                    <a:gd name="T28" fmla="*/ 4 w 48"/>
                    <a:gd name="T29" fmla="*/ 28 h 66"/>
                    <a:gd name="T30" fmla="*/ 2 w 48"/>
                    <a:gd name="T31" fmla="*/ 22 h 66"/>
                    <a:gd name="T32" fmla="*/ 0 w 48"/>
                    <a:gd name="T33" fmla="*/ 18 h 66"/>
                    <a:gd name="T34" fmla="*/ 2 w 48"/>
                    <a:gd name="T35" fmla="*/ 10 h 66"/>
                    <a:gd name="T36" fmla="*/ 4 w 48"/>
                    <a:gd name="T37" fmla="*/ 6 h 66"/>
                    <a:gd name="T38" fmla="*/ 8 w 48"/>
                    <a:gd name="T39" fmla="*/ 2 h 66"/>
                    <a:gd name="T40" fmla="*/ 16 w 48"/>
                    <a:gd name="T41" fmla="*/ 0 h 66"/>
                    <a:gd name="T42" fmla="*/ 24 w 48"/>
                    <a:gd name="T43" fmla="*/ 0 h 66"/>
                    <a:gd name="T44" fmla="*/ 34 w 48"/>
                    <a:gd name="T45" fmla="*/ 0 h 66"/>
                    <a:gd name="T46" fmla="*/ 44 w 48"/>
                    <a:gd name="T47" fmla="*/ 2 h 66"/>
                    <a:gd name="T48" fmla="*/ 44 w 48"/>
                    <a:gd name="T49" fmla="*/ 12 h 66"/>
                    <a:gd name="T50" fmla="*/ 34 w 48"/>
                    <a:gd name="T51" fmla="*/ 8 h 66"/>
                    <a:gd name="T52" fmla="*/ 24 w 48"/>
                    <a:gd name="T53" fmla="*/ 6 h 66"/>
                    <a:gd name="T54" fmla="*/ 18 w 48"/>
                    <a:gd name="T55" fmla="*/ 8 h 66"/>
                    <a:gd name="T56" fmla="*/ 12 w 48"/>
                    <a:gd name="T57" fmla="*/ 10 h 66"/>
                    <a:gd name="T58" fmla="*/ 10 w 48"/>
                    <a:gd name="T59" fmla="*/ 12 h 66"/>
                    <a:gd name="T60" fmla="*/ 10 w 48"/>
                    <a:gd name="T61" fmla="*/ 16 h 66"/>
                    <a:gd name="T62" fmla="*/ 10 w 48"/>
                    <a:gd name="T63" fmla="*/ 20 h 66"/>
                    <a:gd name="T64" fmla="*/ 12 w 48"/>
                    <a:gd name="T65" fmla="*/ 22 h 66"/>
                    <a:gd name="T66" fmla="*/ 16 w 48"/>
                    <a:gd name="T67" fmla="*/ 24 h 66"/>
                    <a:gd name="T68" fmla="*/ 22 w 48"/>
                    <a:gd name="T69" fmla="*/ 26 h 66"/>
                    <a:gd name="T70" fmla="*/ 30 w 48"/>
                    <a:gd name="T71" fmla="*/ 30 h 66"/>
                    <a:gd name="T72" fmla="*/ 38 w 48"/>
                    <a:gd name="T73" fmla="*/ 34 h 66"/>
                    <a:gd name="T74" fmla="*/ 44 w 48"/>
                    <a:gd name="T75" fmla="*/ 38 h 66"/>
                    <a:gd name="T76" fmla="*/ 48 w 48"/>
                    <a:gd name="T77" fmla="*/ 42 h 66"/>
                    <a:gd name="T78" fmla="*/ 48 w 48"/>
                    <a:gd name="T79" fmla="*/ 48 h 66"/>
                    <a:gd name="T80" fmla="*/ 48 w 48"/>
                    <a:gd name="T81" fmla="*/ 54 h 66"/>
                    <a:gd name="T82" fmla="*/ 46 w 48"/>
                    <a:gd name="T83" fmla="*/ 58 h 66"/>
                    <a:gd name="T84" fmla="*/ 42 w 48"/>
                    <a:gd name="T85" fmla="*/ 62 h 66"/>
                    <a:gd name="T86" fmla="*/ 38 w 48"/>
                    <a:gd name="T87" fmla="*/ 64 h 66"/>
                    <a:gd name="T88" fmla="*/ 32 w 48"/>
                    <a:gd name="T89" fmla="*/ 66 h 66"/>
                    <a:gd name="T90" fmla="*/ 26 w 48"/>
                    <a:gd name="T91" fmla="*/ 66 h 66"/>
                    <a:gd name="T92" fmla="*/ 14 w 48"/>
                    <a:gd name="T93" fmla="*/ 66 h 66"/>
                    <a:gd name="T94" fmla="*/ 0 w 48"/>
                    <a:gd name="T95" fmla="*/ 64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8" h="66">
                      <a:moveTo>
                        <a:pt x="0" y="64"/>
                      </a:moveTo>
                      <a:lnTo>
                        <a:pt x="0" y="54"/>
                      </a:lnTo>
                      <a:lnTo>
                        <a:pt x="12" y="58"/>
                      </a:lnTo>
                      <a:lnTo>
                        <a:pt x="26" y="60"/>
                      </a:lnTo>
                      <a:lnTo>
                        <a:pt x="32" y="60"/>
                      </a:lnTo>
                      <a:lnTo>
                        <a:pt x="36" y="58"/>
                      </a:lnTo>
                      <a:lnTo>
                        <a:pt x="38" y="54"/>
                      </a:lnTo>
                      <a:lnTo>
                        <a:pt x="40" y="50"/>
                      </a:lnTo>
                      <a:lnTo>
                        <a:pt x="38" y="46"/>
                      </a:lnTo>
                      <a:lnTo>
                        <a:pt x="36" y="42"/>
                      </a:lnTo>
                      <a:lnTo>
                        <a:pt x="32" y="40"/>
                      </a:lnTo>
                      <a:lnTo>
                        <a:pt x="26" y="38"/>
                      </a:lnTo>
                      <a:lnTo>
                        <a:pt x="18" y="36"/>
                      </a:lnTo>
                      <a:lnTo>
                        <a:pt x="10" y="32"/>
                      </a:lnTo>
                      <a:lnTo>
                        <a:pt x="4" y="28"/>
                      </a:lnTo>
                      <a:lnTo>
                        <a:pt x="2" y="22"/>
                      </a:lnTo>
                      <a:lnTo>
                        <a:pt x="0" y="18"/>
                      </a:lnTo>
                      <a:lnTo>
                        <a:pt x="2" y="10"/>
                      </a:lnTo>
                      <a:lnTo>
                        <a:pt x="4" y="6"/>
                      </a:lnTo>
                      <a:lnTo>
                        <a:pt x="8" y="2"/>
                      </a:lnTo>
                      <a:lnTo>
                        <a:pt x="16" y="0"/>
                      </a:lnTo>
                      <a:lnTo>
                        <a:pt x="24" y="0"/>
                      </a:lnTo>
                      <a:lnTo>
                        <a:pt x="34" y="0"/>
                      </a:lnTo>
                      <a:lnTo>
                        <a:pt x="44" y="2"/>
                      </a:lnTo>
                      <a:lnTo>
                        <a:pt x="44" y="12"/>
                      </a:lnTo>
                      <a:lnTo>
                        <a:pt x="34" y="8"/>
                      </a:lnTo>
                      <a:lnTo>
                        <a:pt x="24" y="6"/>
                      </a:lnTo>
                      <a:lnTo>
                        <a:pt x="18" y="8"/>
                      </a:lnTo>
                      <a:lnTo>
                        <a:pt x="12" y="10"/>
                      </a:lnTo>
                      <a:lnTo>
                        <a:pt x="10" y="12"/>
                      </a:lnTo>
                      <a:lnTo>
                        <a:pt x="10" y="16"/>
                      </a:lnTo>
                      <a:lnTo>
                        <a:pt x="10" y="20"/>
                      </a:lnTo>
                      <a:lnTo>
                        <a:pt x="12" y="22"/>
                      </a:lnTo>
                      <a:lnTo>
                        <a:pt x="16" y="24"/>
                      </a:lnTo>
                      <a:lnTo>
                        <a:pt x="22" y="26"/>
                      </a:lnTo>
                      <a:lnTo>
                        <a:pt x="30" y="30"/>
                      </a:lnTo>
                      <a:lnTo>
                        <a:pt x="38" y="34"/>
                      </a:lnTo>
                      <a:lnTo>
                        <a:pt x="44" y="38"/>
                      </a:lnTo>
                      <a:lnTo>
                        <a:pt x="48" y="42"/>
                      </a:lnTo>
                      <a:lnTo>
                        <a:pt x="48" y="48"/>
                      </a:lnTo>
                      <a:lnTo>
                        <a:pt x="48" y="54"/>
                      </a:lnTo>
                      <a:lnTo>
                        <a:pt x="46" y="58"/>
                      </a:lnTo>
                      <a:lnTo>
                        <a:pt x="42" y="62"/>
                      </a:lnTo>
                      <a:lnTo>
                        <a:pt x="38" y="64"/>
                      </a:lnTo>
                      <a:lnTo>
                        <a:pt x="32" y="66"/>
                      </a:lnTo>
                      <a:lnTo>
                        <a:pt x="26" y="66"/>
                      </a:lnTo>
                      <a:lnTo>
                        <a:pt x="14" y="66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93" name="Freeform 313"/>
                <p:cNvSpPr>
                  <a:spLocks noEditPoints="1"/>
                </p:cNvSpPr>
                <p:nvPr/>
              </p:nvSpPr>
              <p:spPr bwMode="auto">
                <a:xfrm>
                  <a:off x="162" y="734"/>
                  <a:ext cx="54" cy="64"/>
                </a:xfrm>
                <a:custGeom>
                  <a:avLst/>
                  <a:gdLst>
                    <a:gd name="T0" fmla="*/ 0 w 54"/>
                    <a:gd name="T1" fmla="*/ 64 h 64"/>
                    <a:gd name="T2" fmla="*/ 0 w 54"/>
                    <a:gd name="T3" fmla="*/ 0 h 64"/>
                    <a:gd name="T4" fmla="*/ 26 w 54"/>
                    <a:gd name="T5" fmla="*/ 0 h 64"/>
                    <a:gd name="T6" fmla="*/ 34 w 54"/>
                    <a:gd name="T7" fmla="*/ 0 h 64"/>
                    <a:gd name="T8" fmla="*/ 38 w 54"/>
                    <a:gd name="T9" fmla="*/ 2 h 64"/>
                    <a:gd name="T10" fmla="*/ 42 w 54"/>
                    <a:gd name="T11" fmla="*/ 6 h 64"/>
                    <a:gd name="T12" fmla="*/ 46 w 54"/>
                    <a:gd name="T13" fmla="*/ 10 h 64"/>
                    <a:gd name="T14" fmla="*/ 46 w 54"/>
                    <a:gd name="T15" fmla="*/ 16 h 64"/>
                    <a:gd name="T16" fmla="*/ 44 w 54"/>
                    <a:gd name="T17" fmla="*/ 22 h 64"/>
                    <a:gd name="T18" fmla="*/ 42 w 54"/>
                    <a:gd name="T19" fmla="*/ 28 h 64"/>
                    <a:gd name="T20" fmla="*/ 38 w 54"/>
                    <a:gd name="T21" fmla="*/ 32 h 64"/>
                    <a:gd name="T22" fmla="*/ 34 w 54"/>
                    <a:gd name="T23" fmla="*/ 34 h 64"/>
                    <a:gd name="T24" fmla="*/ 54 w 54"/>
                    <a:gd name="T25" fmla="*/ 64 h 64"/>
                    <a:gd name="T26" fmla="*/ 44 w 54"/>
                    <a:gd name="T27" fmla="*/ 64 h 64"/>
                    <a:gd name="T28" fmla="*/ 26 w 54"/>
                    <a:gd name="T29" fmla="*/ 36 h 64"/>
                    <a:gd name="T30" fmla="*/ 8 w 54"/>
                    <a:gd name="T31" fmla="*/ 36 h 64"/>
                    <a:gd name="T32" fmla="*/ 8 w 54"/>
                    <a:gd name="T33" fmla="*/ 64 h 64"/>
                    <a:gd name="T34" fmla="*/ 0 w 54"/>
                    <a:gd name="T35" fmla="*/ 64 h 64"/>
                    <a:gd name="T36" fmla="*/ 8 w 54"/>
                    <a:gd name="T37" fmla="*/ 30 h 64"/>
                    <a:gd name="T38" fmla="*/ 18 w 54"/>
                    <a:gd name="T39" fmla="*/ 30 h 64"/>
                    <a:gd name="T40" fmla="*/ 24 w 54"/>
                    <a:gd name="T41" fmla="*/ 30 h 64"/>
                    <a:gd name="T42" fmla="*/ 30 w 54"/>
                    <a:gd name="T43" fmla="*/ 28 h 64"/>
                    <a:gd name="T44" fmla="*/ 32 w 54"/>
                    <a:gd name="T45" fmla="*/ 26 h 64"/>
                    <a:gd name="T46" fmla="*/ 34 w 54"/>
                    <a:gd name="T47" fmla="*/ 24 h 64"/>
                    <a:gd name="T48" fmla="*/ 36 w 54"/>
                    <a:gd name="T49" fmla="*/ 20 h 64"/>
                    <a:gd name="T50" fmla="*/ 36 w 54"/>
                    <a:gd name="T51" fmla="*/ 16 h 64"/>
                    <a:gd name="T52" fmla="*/ 36 w 54"/>
                    <a:gd name="T53" fmla="*/ 12 h 64"/>
                    <a:gd name="T54" fmla="*/ 34 w 54"/>
                    <a:gd name="T55" fmla="*/ 8 h 64"/>
                    <a:gd name="T56" fmla="*/ 28 w 54"/>
                    <a:gd name="T57" fmla="*/ 6 h 64"/>
                    <a:gd name="T58" fmla="*/ 22 w 54"/>
                    <a:gd name="T59" fmla="*/ 6 h 64"/>
                    <a:gd name="T60" fmla="*/ 8 w 54"/>
                    <a:gd name="T61" fmla="*/ 6 h 64"/>
                    <a:gd name="T62" fmla="*/ 8 w 54"/>
                    <a:gd name="T63" fmla="*/ 3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4" h="64">
                      <a:moveTo>
                        <a:pt x="0" y="64"/>
                      </a:moveTo>
                      <a:lnTo>
                        <a:pt x="0" y="0"/>
                      </a:lnTo>
                      <a:lnTo>
                        <a:pt x="26" y="0"/>
                      </a:lnTo>
                      <a:lnTo>
                        <a:pt x="34" y="0"/>
                      </a:lnTo>
                      <a:lnTo>
                        <a:pt x="38" y="2"/>
                      </a:lnTo>
                      <a:lnTo>
                        <a:pt x="42" y="6"/>
                      </a:lnTo>
                      <a:lnTo>
                        <a:pt x="46" y="10"/>
                      </a:lnTo>
                      <a:lnTo>
                        <a:pt x="46" y="16"/>
                      </a:lnTo>
                      <a:lnTo>
                        <a:pt x="44" y="22"/>
                      </a:lnTo>
                      <a:lnTo>
                        <a:pt x="42" y="28"/>
                      </a:lnTo>
                      <a:lnTo>
                        <a:pt x="38" y="32"/>
                      </a:lnTo>
                      <a:lnTo>
                        <a:pt x="34" y="34"/>
                      </a:lnTo>
                      <a:lnTo>
                        <a:pt x="54" y="64"/>
                      </a:lnTo>
                      <a:lnTo>
                        <a:pt x="44" y="64"/>
                      </a:lnTo>
                      <a:lnTo>
                        <a:pt x="26" y="36"/>
                      </a:lnTo>
                      <a:lnTo>
                        <a:pt x="8" y="36"/>
                      </a:lnTo>
                      <a:lnTo>
                        <a:pt x="8" y="64"/>
                      </a:lnTo>
                      <a:lnTo>
                        <a:pt x="0" y="64"/>
                      </a:lnTo>
                      <a:close/>
                      <a:moveTo>
                        <a:pt x="8" y="30"/>
                      </a:moveTo>
                      <a:lnTo>
                        <a:pt x="18" y="30"/>
                      </a:lnTo>
                      <a:lnTo>
                        <a:pt x="24" y="30"/>
                      </a:lnTo>
                      <a:lnTo>
                        <a:pt x="30" y="28"/>
                      </a:lnTo>
                      <a:lnTo>
                        <a:pt x="32" y="26"/>
                      </a:lnTo>
                      <a:lnTo>
                        <a:pt x="34" y="24"/>
                      </a:lnTo>
                      <a:lnTo>
                        <a:pt x="36" y="20"/>
                      </a:lnTo>
                      <a:lnTo>
                        <a:pt x="36" y="16"/>
                      </a:lnTo>
                      <a:lnTo>
                        <a:pt x="36" y="12"/>
                      </a:lnTo>
                      <a:lnTo>
                        <a:pt x="34" y="8"/>
                      </a:lnTo>
                      <a:lnTo>
                        <a:pt x="28" y="6"/>
                      </a:lnTo>
                      <a:lnTo>
                        <a:pt x="22" y="6"/>
                      </a:lnTo>
                      <a:lnTo>
                        <a:pt x="8" y="6"/>
                      </a:lnTo>
                      <a:lnTo>
                        <a:pt x="8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94" name="Freeform 314"/>
                <p:cNvSpPr>
                  <a:spLocks/>
                </p:cNvSpPr>
                <p:nvPr/>
              </p:nvSpPr>
              <p:spPr bwMode="auto">
                <a:xfrm>
                  <a:off x="228" y="734"/>
                  <a:ext cx="50" cy="64"/>
                </a:xfrm>
                <a:custGeom>
                  <a:avLst/>
                  <a:gdLst>
                    <a:gd name="T0" fmla="*/ 0 w 50"/>
                    <a:gd name="T1" fmla="*/ 64 h 64"/>
                    <a:gd name="T2" fmla="*/ 0 w 50"/>
                    <a:gd name="T3" fmla="*/ 0 h 64"/>
                    <a:gd name="T4" fmla="*/ 10 w 50"/>
                    <a:gd name="T5" fmla="*/ 0 h 64"/>
                    <a:gd name="T6" fmla="*/ 42 w 50"/>
                    <a:gd name="T7" fmla="*/ 48 h 64"/>
                    <a:gd name="T8" fmla="*/ 42 w 50"/>
                    <a:gd name="T9" fmla="*/ 0 h 64"/>
                    <a:gd name="T10" fmla="*/ 50 w 50"/>
                    <a:gd name="T11" fmla="*/ 0 h 64"/>
                    <a:gd name="T12" fmla="*/ 50 w 50"/>
                    <a:gd name="T13" fmla="*/ 64 h 64"/>
                    <a:gd name="T14" fmla="*/ 42 w 50"/>
                    <a:gd name="T15" fmla="*/ 64 h 64"/>
                    <a:gd name="T16" fmla="*/ 8 w 50"/>
                    <a:gd name="T17" fmla="*/ 14 h 64"/>
                    <a:gd name="T18" fmla="*/ 8 w 50"/>
                    <a:gd name="T19" fmla="*/ 64 h 64"/>
                    <a:gd name="T20" fmla="*/ 0 w 50"/>
                    <a:gd name="T21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4">
                      <a:moveTo>
                        <a:pt x="0" y="64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42" y="48"/>
                      </a:lnTo>
                      <a:lnTo>
                        <a:pt x="42" y="0"/>
                      </a:lnTo>
                      <a:lnTo>
                        <a:pt x="50" y="0"/>
                      </a:lnTo>
                      <a:lnTo>
                        <a:pt x="50" y="64"/>
                      </a:lnTo>
                      <a:lnTo>
                        <a:pt x="42" y="64"/>
                      </a:lnTo>
                      <a:lnTo>
                        <a:pt x="8" y="14"/>
                      </a:lnTo>
                      <a:lnTo>
                        <a:pt x="8" y="64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95" name="Freeform 315"/>
                <p:cNvSpPr>
                  <a:spLocks/>
                </p:cNvSpPr>
                <p:nvPr/>
              </p:nvSpPr>
              <p:spPr bwMode="auto">
                <a:xfrm>
                  <a:off x="308" y="734"/>
                  <a:ext cx="30" cy="76"/>
                </a:xfrm>
                <a:custGeom>
                  <a:avLst/>
                  <a:gdLst>
                    <a:gd name="T0" fmla="*/ 0 w 30"/>
                    <a:gd name="T1" fmla="*/ 76 h 76"/>
                    <a:gd name="T2" fmla="*/ 22 w 30"/>
                    <a:gd name="T3" fmla="*/ 0 h 76"/>
                    <a:gd name="T4" fmla="*/ 30 w 30"/>
                    <a:gd name="T5" fmla="*/ 0 h 76"/>
                    <a:gd name="T6" fmla="*/ 6 w 30"/>
                    <a:gd name="T7" fmla="*/ 76 h 76"/>
                    <a:gd name="T8" fmla="*/ 0 w 30"/>
                    <a:gd name="T9" fmla="*/ 76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76">
                      <a:moveTo>
                        <a:pt x="0" y="76"/>
                      </a:moveTo>
                      <a:lnTo>
                        <a:pt x="22" y="0"/>
                      </a:lnTo>
                      <a:lnTo>
                        <a:pt x="30" y="0"/>
                      </a:lnTo>
                      <a:lnTo>
                        <a:pt x="6" y="76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96" name="Freeform 316"/>
                <p:cNvSpPr>
                  <a:spLocks/>
                </p:cNvSpPr>
                <p:nvPr/>
              </p:nvSpPr>
              <p:spPr bwMode="auto">
                <a:xfrm>
                  <a:off x="372" y="750"/>
                  <a:ext cx="34" cy="48"/>
                </a:xfrm>
                <a:custGeom>
                  <a:avLst/>
                  <a:gdLst>
                    <a:gd name="T0" fmla="*/ 0 w 34"/>
                    <a:gd name="T1" fmla="*/ 46 h 48"/>
                    <a:gd name="T2" fmla="*/ 0 w 34"/>
                    <a:gd name="T3" fmla="*/ 38 h 48"/>
                    <a:gd name="T4" fmla="*/ 10 w 34"/>
                    <a:gd name="T5" fmla="*/ 42 h 48"/>
                    <a:gd name="T6" fmla="*/ 16 w 34"/>
                    <a:gd name="T7" fmla="*/ 42 h 48"/>
                    <a:gd name="T8" fmla="*/ 22 w 34"/>
                    <a:gd name="T9" fmla="*/ 42 h 48"/>
                    <a:gd name="T10" fmla="*/ 26 w 34"/>
                    <a:gd name="T11" fmla="*/ 40 h 48"/>
                    <a:gd name="T12" fmla="*/ 26 w 34"/>
                    <a:gd name="T13" fmla="*/ 36 h 48"/>
                    <a:gd name="T14" fmla="*/ 26 w 34"/>
                    <a:gd name="T15" fmla="*/ 32 h 48"/>
                    <a:gd name="T16" fmla="*/ 24 w 34"/>
                    <a:gd name="T17" fmla="*/ 30 h 48"/>
                    <a:gd name="T18" fmla="*/ 20 w 34"/>
                    <a:gd name="T19" fmla="*/ 28 h 48"/>
                    <a:gd name="T20" fmla="*/ 12 w 34"/>
                    <a:gd name="T21" fmla="*/ 26 h 48"/>
                    <a:gd name="T22" fmla="*/ 6 w 34"/>
                    <a:gd name="T23" fmla="*/ 22 h 48"/>
                    <a:gd name="T24" fmla="*/ 2 w 34"/>
                    <a:gd name="T25" fmla="*/ 18 h 48"/>
                    <a:gd name="T26" fmla="*/ 2 w 34"/>
                    <a:gd name="T27" fmla="*/ 12 h 48"/>
                    <a:gd name="T28" fmla="*/ 2 w 34"/>
                    <a:gd name="T29" fmla="*/ 6 h 48"/>
                    <a:gd name="T30" fmla="*/ 6 w 34"/>
                    <a:gd name="T31" fmla="*/ 2 h 48"/>
                    <a:gd name="T32" fmla="*/ 12 w 34"/>
                    <a:gd name="T33" fmla="*/ 0 h 48"/>
                    <a:gd name="T34" fmla="*/ 18 w 34"/>
                    <a:gd name="T35" fmla="*/ 0 h 48"/>
                    <a:gd name="T36" fmla="*/ 24 w 34"/>
                    <a:gd name="T37" fmla="*/ 0 h 48"/>
                    <a:gd name="T38" fmla="*/ 32 w 34"/>
                    <a:gd name="T39" fmla="*/ 0 h 48"/>
                    <a:gd name="T40" fmla="*/ 32 w 34"/>
                    <a:gd name="T41" fmla="*/ 8 h 48"/>
                    <a:gd name="T42" fmla="*/ 24 w 34"/>
                    <a:gd name="T43" fmla="*/ 6 h 48"/>
                    <a:gd name="T44" fmla="*/ 18 w 34"/>
                    <a:gd name="T45" fmla="*/ 6 h 48"/>
                    <a:gd name="T46" fmla="*/ 14 w 34"/>
                    <a:gd name="T47" fmla="*/ 6 h 48"/>
                    <a:gd name="T48" fmla="*/ 10 w 34"/>
                    <a:gd name="T49" fmla="*/ 8 h 48"/>
                    <a:gd name="T50" fmla="*/ 10 w 34"/>
                    <a:gd name="T51" fmla="*/ 12 h 48"/>
                    <a:gd name="T52" fmla="*/ 10 w 34"/>
                    <a:gd name="T53" fmla="*/ 14 h 48"/>
                    <a:gd name="T54" fmla="*/ 12 w 34"/>
                    <a:gd name="T55" fmla="*/ 16 h 48"/>
                    <a:gd name="T56" fmla="*/ 16 w 34"/>
                    <a:gd name="T57" fmla="*/ 18 h 48"/>
                    <a:gd name="T58" fmla="*/ 22 w 34"/>
                    <a:gd name="T59" fmla="*/ 20 h 48"/>
                    <a:gd name="T60" fmla="*/ 28 w 34"/>
                    <a:gd name="T61" fmla="*/ 22 h 48"/>
                    <a:gd name="T62" fmla="*/ 32 w 34"/>
                    <a:gd name="T63" fmla="*/ 26 h 48"/>
                    <a:gd name="T64" fmla="*/ 34 w 34"/>
                    <a:gd name="T65" fmla="*/ 30 h 48"/>
                    <a:gd name="T66" fmla="*/ 34 w 34"/>
                    <a:gd name="T67" fmla="*/ 34 h 48"/>
                    <a:gd name="T68" fmla="*/ 34 w 34"/>
                    <a:gd name="T69" fmla="*/ 40 h 48"/>
                    <a:gd name="T70" fmla="*/ 30 w 34"/>
                    <a:gd name="T71" fmla="*/ 44 h 48"/>
                    <a:gd name="T72" fmla="*/ 24 w 34"/>
                    <a:gd name="T73" fmla="*/ 48 h 48"/>
                    <a:gd name="T74" fmla="*/ 16 w 34"/>
                    <a:gd name="T75" fmla="*/ 48 h 48"/>
                    <a:gd name="T76" fmla="*/ 8 w 34"/>
                    <a:gd name="T77" fmla="*/ 48 h 48"/>
                    <a:gd name="T78" fmla="*/ 0 w 34"/>
                    <a:gd name="T7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48">
                      <a:moveTo>
                        <a:pt x="0" y="46"/>
                      </a:moveTo>
                      <a:lnTo>
                        <a:pt x="0" y="38"/>
                      </a:lnTo>
                      <a:lnTo>
                        <a:pt x="10" y="42"/>
                      </a:lnTo>
                      <a:lnTo>
                        <a:pt x="16" y="42"/>
                      </a:lnTo>
                      <a:lnTo>
                        <a:pt x="22" y="42"/>
                      </a:lnTo>
                      <a:lnTo>
                        <a:pt x="26" y="40"/>
                      </a:lnTo>
                      <a:lnTo>
                        <a:pt x="26" y="36"/>
                      </a:lnTo>
                      <a:lnTo>
                        <a:pt x="26" y="32"/>
                      </a:lnTo>
                      <a:lnTo>
                        <a:pt x="24" y="30"/>
                      </a:lnTo>
                      <a:lnTo>
                        <a:pt x="20" y="28"/>
                      </a:lnTo>
                      <a:lnTo>
                        <a:pt x="12" y="26"/>
                      </a:lnTo>
                      <a:lnTo>
                        <a:pt x="6" y="22"/>
                      </a:lnTo>
                      <a:lnTo>
                        <a:pt x="2" y="18"/>
                      </a:lnTo>
                      <a:lnTo>
                        <a:pt x="2" y="12"/>
                      </a:lnTo>
                      <a:lnTo>
                        <a:pt x="2" y="6"/>
                      </a:lnTo>
                      <a:lnTo>
                        <a:pt x="6" y="2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32" y="0"/>
                      </a:lnTo>
                      <a:lnTo>
                        <a:pt x="32" y="8"/>
                      </a:lnTo>
                      <a:lnTo>
                        <a:pt x="24" y="6"/>
                      </a:lnTo>
                      <a:lnTo>
                        <a:pt x="18" y="6"/>
                      </a:lnTo>
                      <a:lnTo>
                        <a:pt x="14" y="6"/>
                      </a:lnTo>
                      <a:lnTo>
                        <a:pt x="10" y="8"/>
                      </a:lnTo>
                      <a:lnTo>
                        <a:pt x="10" y="12"/>
                      </a:lnTo>
                      <a:lnTo>
                        <a:pt x="10" y="14"/>
                      </a:lnTo>
                      <a:lnTo>
                        <a:pt x="12" y="16"/>
                      </a:lnTo>
                      <a:lnTo>
                        <a:pt x="16" y="18"/>
                      </a:lnTo>
                      <a:lnTo>
                        <a:pt x="22" y="20"/>
                      </a:lnTo>
                      <a:lnTo>
                        <a:pt x="28" y="22"/>
                      </a:lnTo>
                      <a:lnTo>
                        <a:pt x="32" y="26"/>
                      </a:lnTo>
                      <a:lnTo>
                        <a:pt x="34" y="30"/>
                      </a:lnTo>
                      <a:lnTo>
                        <a:pt x="34" y="34"/>
                      </a:lnTo>
                      <a:lnTo>
                        <a:pt x="34" y="40"/>
                      </a:lnTo>
                      <a:lnTo>
                        <a:pt x="30" y="44"/>
                      </a:lnTo>
                      <a:lnTo>
                        <a:pt x="24" y="48"/>
                      </a:lnTo>
                      <a:lnTo>
                        <a:pt x="16" y="48"/>
                      </a:lnTo>
                      <a:lnTo>
                        <a:pt x="8" y="48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97" name="Freeform 317"/>
                <p:cNvSpPr>
                  <a:spLocks noEditPoints="1"/>
                </p:cNvSpPr>
                <p:nvPr/>
              </p:nvSpPr>
              <p:spPr bwMode="auto">
                <a:xfrm>
                  <a:off x="418" y="750"/>
                  <a:ext cx="38" cy="64"/>
                </a:xfrm>
                <a:custGeom>
                  <a:avLst/>
                  <a:gdLst>
                    <a:gd name="T0" fmla="*/ 30 w 38"/>
                    <a:gd name="T1" fmla="*/ 0 h 64"/>
                    <a:gd name="T2" fmla="*/ 38 w 38"/>
                    <a:gd name="T3" fmla="*/ 0 h 64"/>
                    <a:gd name="T4" fmla="*/ 38 w 38"/>
                    <a:gd name="T5" fmla="*/ 64 h 64"/>
                    <a:gd name="T6" fmla="*/ 30 w 38"/>
                    <a:gd name="T7" fmla="*/ 64 h 64"/>
                    <a:gd name="T8" fmla="*/ 30 w 38"/>
                    <a:gd name="T9" fmla="*/ 38 h 64"/>
                    <a:gd name="T10" fmla="*/ 28 w 38"/>
                    <a:gd name="T11" fmla="*/ 42 h 64"/>
                    <a:gd name="T12" fmla="*/ 24 w 38"/>
                    <a:gd name="T13" fmla="*/ 46 h 64"/>
                    <a:gd name="T14" fmla="*/ 20 w 38"/>
                    <a:gd name="T15" fmla="*/ 48 h 64"/>
                    <a:gd name="T16" fmla="*/ 16 w 38"/>
                    <a:gd name="T17" fmla="*/ 48 h 64"/>
                    <a:gd name="T18" fmla="*/ 12 w 38"/>
                    <a:gd name="T19" fmla="*/ 48 h 64"/>
                    <a:gd name="T20" fmla="*/ 8 w 38"/>
                    <a:gd name="T21" fmla="*/ 46 h 64"/>
                    <a:gd name="T22" fmla="*/ 4 w 38"/>
                    <a:gd name="T23" fmla="*/ 42 h 64"/>
                    <a:gd name="T24" fmla="*/ 2 w 38"/>
                    <a:gd name="T25" fmla="*/ 38 h 64"/>
                    <a:gd name="T26" fmla="*/ 0 w 38"/>
                    <a:gd name="T27" fmla="*/ 32 h 64"/>
                    <a:gd name="T28" fmla="*/ 0 w 38"/>
                    <a:gd name="T29" fmla="*/ 26 h 64"/>
                    <a:gd name="T30" fmla="*/ 0 w 38"/>
                    <a:gd name="T31" fmla="*/ 18 h 64"/>
                    <a:gd name="T32" fmla="*/ 2 w 38"/>
                    <a:gd name="T33" fmla="*/ 12 h 64"/>
                    <a:gd name="T34" fmla="*/ 6 w 38"/>
                    <a:gd name="T35" fmla="*/ 6 h 64"/>
                    <a:gd name="T36" fmla="*/ 10 w 38"/>
                    <a:gd name="T37" fmla="*/ 2 h 64"/>
                    <a:gd name="T38" fmla="*/ 16 w 38"/>
                    <a:gd name="T39" fmla="*/ 0 h 64"/>
                    <a:gd name="T40" fmla="*/ 22 w 38"/>
                    <a:gd name="T41" fmla="*/ 0 h 64"/>
                    <a:gd name="T42" fmla="*/ 26 w 38"/>
                    <a:gd name="T43" fmla="*/ 0 h 64"/>
                    <a:gd name="T44" fmla="*/ 30 w 38"/>
                    <a:gd name="T45" fmla="*/ 0 h 64"/>
                    <a:gd name="T46" fmla="*/ 30 w 38"/>
                    <a:gd name="T47" fmla="*/ 30 h 64"/>
                    <a:gd name="T48" fmla="*/ 30 w 38"/>
                    <a:gd name="T49" fmla="*/ 8 h 64"/>
                    <a:gd name="T50" fmla="*/ 24 w 38"/>
                    <a:gd name="T51" fmla="*/ 6 h 64"/>
                    <a:gd name="T52" fmla="*/ 20 w 38"/>
                    <a:gd name="T53" fmla="*/ 6 h 64"/>
                    <a:gd name="T54" fmla="*/ 16 w 38"/>
                    <a:gd name="T55" fmla="*/ 8 h 64"/>
                    <a:gd name="T56" fmla="*/ 12 w 38"/>
                    <a:gd name="T57" fmla="*/ 10 h 64"/>
                    <a:gd name="T58" fmla="*/ 10 w 38"/>
                    <a:gd name="T59" fmla="*/ 16 h 64"/>
                    <a:gd name="T60" fmla="*/ 8 w 38"/>
                    <a:gd name="T61" fmla="*/ 24 h 64"/>
                    <a:gd name="T62" fmla="*/ 10 w 38"/>
                    <a:gd name="T63" fmla="*/ 32 h 64"/>
                    <a:gd name="T64" fmla="*/ 12 w 38"/>
                    <a:gd name="T65" fmla="*/ 36 h 64"/>
                    <a:gd name="T66" fmla="*/ 14 w 38"/>
                    <a:gd name="T67" fmla="*/ 40 h 64"/>
                    <a:gd name="T68" fmla="*/ 18 w 38"/>
                    <a:gd name="T69" fmla="*/ 42 h 64"/>
                    <a:gd name="T70" fmla="*/ 22 w 38"/>
                    <a:gd name="T71" fmla="*/ 40 h 64"/>
                    <a:gd name="T72" fmla="*/ 26 w 38"/>
                    <a:gd name="T73" fmla="*/ 36 h 64"/>
                    <a:gd name="T74" fmla="*/ 30 w 38"/>
                    <a:gd name="T75" fmla="*/ 3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8" h="64">
                      <a:moveTo>
                        <a:pt x="30" y="0"/>
                      </a:moveTo>
                      <a:lnTo>
                        <a:pt x="38" y="0"/>
                      </a:lnTo>
                      <a:lnTo>
                        <a:pt x="38" y="64"/>
                      </a:lnTo>
                      <a:lnTo>
                        <a:pt x="30" y="64"/>
                      </a:lnTo>
                      <a:lnTo>
                        <a:pt x="30" y="38"/>
                      </a:lnTo>
                      <a:lnTo>
                        <a:pt x="28" y="42"/>
                      </a:lnTo>
                      <a:lnTo>
                        <a:pt x="24" y="46"/>
                      </a:lnTo>
                      <a:lnTo>
                        <a:pt x="20" y="48"/>
                      </a:lnTo>
                      <a:lnTo>
                        <a:pt x="16" y="48"/>
                      </a:lnTo>
                      <a:lnTo>
                        <a:pt x="12" y="48"/>
                      </a:lnTo>
                      <a:lnTo>
                        <a:pt x="8" y="46"/>
                      </a:lnTo>
                      <a:lnTo>
                        <a:pt x="4" y="42"/>
                      </a:lnTo>
                      <a:lnTo>
                        <a:pt x="2" y="38"/>
                      </a:lnTo>
                      <a:lnTo>
                        <a:pt x="0" y="32"/>
                      </a:lnTo>
                      <a:lnTo>
                        <a:pt x="0" y="26"/>
                      </a:lnTo>
                      <a:lnTo>
                        <a:pt x="0" y="18"/>
                      </a:lnTo>
                      <a:lnTo>
                        <a:pt x="2" y="12"/>
                      </a:lnTo>
                      <a:lnTo>
                        <a:pt x="6" y="6"/>
                      </a:lnTo>
                      <a:lnTo>
                        <a:pt x="10" y="2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6" y="0"/>
                      </a:lnTo>
                      <a:lnTo>
                        <a:pt x="30" y="0"/>
                      </a:lnTo>
                      <a:close/>
                      <a:moveTo>
                        <a:pt x="30" y="30"/>
                      </a:moveTo>
                      <a:lnTo>
                        <a:pt x="30" y="8"/>
                      </a:lnTo>
                      <a:lnTo>
                        <a:pt x="24" y="6"/>
                      </a:lnTo>
                      <a:lnTo>
                        <a:pt x="20" y="6"/>
                      </a:lnTo>
                      <a:lnTo>
                        <a:pt x="16" y="8"/>
                      </a:lnTo>
                      <a:lnTo>
                        <a:pt x="12" y="10"/>
                      </a:lnTo>
                      <a:lnTo>
                        <a:pt x="10" y="16"/>
                      </a:lnTo>
                      <a:lnTo>
                        <a:pt x="8" y="24"/>
                      </a:lnTo>
                      <a:lnTo>
                        <a:pt x="10" y="32"/>
                      </a:lnTo>
                      <a:lnTo>
                        <a:pt x="12" y="36"/>
                      </a:lnTo>
                      <a:lnTo>
                        <a:pt x="14" y="40"/>
                      </a:lnTo>
                      <a:lnTo>
                        <a:pt x="18" y="42"/>
                      </a:lnTo>
                      <a:lnTo>
                        <a:pt x="22" y="40"/>
                      </a:lnTo>
                      <a:lnTo>
                        <a:pt x="26" y="36"/>
                      </a:lnTo>
                      <a:lnTo>
                        <a:pt x="30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98" name="Rectangle 318"/>
                <p:cNvSpPr>
                  <a:spLocks noChangeArrowheads="1"/>
                </p:cNvSpPr>
                <p:nvPr/>
              </p:nvSpPr>
              <p:spPr bwMode="auto">
                <a:xfrm>
                  <a:off x="470" y="768"/>
                  <a:ext cx="22" cy="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599" name="Freeform 319"/>
                <p:cNvSpPr>
                  <a:spLocks/>
                </p:cNvSpPr>
                <p:nvPr/>
              </p:nvSpPr>
              <p:spPr bwMode="auto">
                <a:xfrm>
                  <a:off x="500" y="750"/>
                  <a:ext cx="36" cy="48"/>
                </a:xfrm>
                <a:custGeom>
                  <a:avLst/>
                  <a:gdLst>
                    <a:gd name="T0" fmla="*/ 36 w 36"/>
                    <a:gd name="T1" fmla="*/ 46 h 48"/>
                    <a:gd name="T2" fmla="*/ 28 w 36"/>
                    <a:gd name="T3" fmla="*/ 48 h 48"/>
                    <a:gd name="T4" fmla="*/ 22 w 36"/>
                    <a:gd name="T5" fmla="*/ 48 h 48"/>
                    <a:gd name="T6" fmla="*/ 16 w 36"/>
                    <a:gd name="T7" fmla="*/ 48 h 48"/>
                    <a:gd name="T8" fmla="*/ 10 w 36"/>
                    <a:gd name="T9" fmla="*/ 46 h 48"/>
                    <a:gd name="T10" fmla="*/ 6 w 36"/>
                    <a:gd name="T11" fmla="*/ 42 h 48"/>
                    <a:gd name="T12" fmla="*/ 2 w 36"/>
                    <a:gd name="T13" fmla="*/ 36 h 48"/>
                    <a:gd name="T14" fmla="*/ 0 w 36"/>
                    <a:gd name="T15" fmla="*/ 30 h 48"/>
                    <a:gd name="T16" fmla="*/ 0 w 36"/>
                    <a:gd name="T17" fmla="*/ 24 h 48"/>
                    <a:gd name="T18" fmla="*/ 0 w 36"/>
                    <a:gd name="T19" fmla="*/ 16 h 48"/>
                    <a:gd name="T20" fmla="*/ 2 w 36"/>
                    <a:gd name="T21" fmla="*/ 10 h 48"/>
                    <a:gd name="T22" fmla="*/ 6 w 36"/>
                    <a:gd name="T23" fmla="*/ 6 h 48"/>
                    <a:gd name="T24" fmla="*/ 10 w 36"/>
                    <a:gd name="T25" fmla="*/ 2 h 48"/>
                    <a:gd name="T26" fmla="*/ 16 w 36"/>
                    <a:gd name="T27" fmla="*/ 0 h 48"/>
                    <a:gd name="T28" fmla="*/ 22 w 36"/>
                    <a:gd name="T29" fmla="*/ 0 h 48"/>
                    <a:gd name="T30" fmla="*/ 28 w 36"/>
                    <a:gd name="T31" fmla="*/ 0 h 48"/>
                    <a:gd name="T32" fmla="*/ 36 w 36"/>
                    <a:gd name="T33" fmla="*/ 2 h 48"/>
                    <a:gd name="T34" fmla="*/ 36 w 36"/>
                    <a:gd name="T35" fmla="*/ 8 h 48"/>
                    <a:gd name="T36" fmla="*/ 30 w 36"/>
                    <a:gd name="T37" fmla="*/ 6 h 48"/>
                    <a:gd name="T38" fmla="*/ 24 w 36"/>
                    <a:gd name="T39" fmla="*/ 6 h 48"/>
                    <a:gd name="T40" fmla="*/ 20 w 36"/>
                    <a:gd name="T41" fmla="*/ 6 h 48"/>
                    <a:gd name="T42" fmla="*/ 16 w 36"/>
                    <a:gd name="T43" fmla="*/ 8 h 48"/>
                    <a:gd name="T44" fmla="*/ 12 w 36"/>
                    <a:gd name="T45" fmla="*/ 12 h 48"/>
                    <a:gd name="T46" fmla="*/ 10 w 36"/>
                    <a:gd name="T47" fmla="*/ 18 h 48"/>
                    <a:gd name="T48" fmla="*/ 10 w 36"/>
                    <a:gd name="T49" fmla="*/ 24 h 48"/>
                    <a:gd name="T50" fmla="*/ 10 w 36"/>
                    <a:gd name="T51" fmla="*/ 32 h 48"/>
                    <a:gd name="T52" fmla="*/ 14 w 36"/>
                    <a:gd name="T53" fmla="*/ 38 h 48"/>
                    <a:gd name="T54" fmla="*/ 18 w 36"/>
                    <a:gd name="T55" fmla="*/ 40 h 48"/>
                    <a:gd name="T56" fmla="*/ 24 w 36"/>
                    <a:gd name="T57" fmla="*/ 42 h 48"/>
                    <a:gd name="T58" fmla="*/ 30 w 36"/>
                    <a:gd name="T59" fmla="*/ 40 h 48"/>
                    <a:gd name="T60" fmla="*/ 36 w 36"/>
                    <a:gd name="T61" fmla="*/ 38 h 48"/>
                    <a:gd name="T62" fmla="*/ 36 w 36"/>
                    <a:gd name="T63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6" h="48">
                      <a:moveTo>
                        <a:pt x="36" y="46"/>
                      </a:moveTo>
                      <a:lnTo>
                        <a:pt x="28" y="48"/>
                      </a:lnTo>
                      <a:lnTo>
                        <a:pt x="22" y="48"/>
                      </a:lnTo>
                      <a:lnTo>
                        <a:pt x="16" y="48"/>
                      </a:lnTo>
                      <a:lnTo>
                        <a:pt x="10" y="46"/>
                      </a:lnTo>
                      <a:lnTo>
                        <a:pt x="6" y="42"/>
                      </a:lnTo>
                      <a:lnTo>
                        <a:pt x="2" y="36"/>
                      </a:lnTo>
                      <a:lnTo>
                        <a:pt x="0" y="30"/>
                      </a:lnTo>
                      <a:lnTo>
                        <a:pt x="0" y="24"/>
                      </a:lnTo>
                      <a:lnTo>
                        <a:pt x="0" y="16"/>
                      </a:lnTo>
                      <a:lnTo>
                        <a:pt x="2" y="10"/>
                      </a:lnTo>
                      <a:lnTo>
                        <a:pt x="6" y="6"/>
                      </a:lnTo>
                      <a:lnTo>
                        <a:pt x="10" y="2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8" y="0"/>
                      </a:lnTo>
                      <a:lnTo>
                        <a:pt x="36" y="2"/>
                      </a:lnTo>
                      <a:lnTo>
                        <a:pt x="36" y="8"/>
                      </a:lnTo>
                      <a:lnTo>
                        <a:pt x="30" y="6"/>
                      </a:lnTo>
                      <a:lnTo>
                        <a:pt x="24" y="6"/>
                      </a:lnTo>
                      <a:lnTo>
                        <a:pt x="20" y="6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0" y="18"/>
                      </a:lnTo>
                      <a:lnTo>
                        <a:pt x="10" y="24"/>
                      </a:lnTo>
                      <a:lnTo>
                        <a:pt x="10" y="32"/>
                      </a:lnTo>
                      <a:lnTo>
                        <a:pt x="14" y="38"/>
                      </a:lnTo>
                      <a:lnTo>
                        <a:pt x="18" y="40"/>
                      </a:lnTo>
                      <a:lnTo>
                        <a:pt x="24" y="42"/>
                      </a:lnTo>
                      <a:lnTo>
                        <a:pt x="30" y="40"/>
                      </a:lnTo>
                      <a:lnTo>
                        <a:pt x="36" y="38"/>
                      </a:lnTo>
                      <a:lnTo>
                        <a:pt x="36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00" name="Freeform 320"/>
                <p:cNvSpPr>
                  <a:spLocks/>
                </p:cNvSpPr>
                <p:nvPr/>
              </p:nvSpPr>
              <p:spPr bwMode="auto">
                <a:xfrm>
                  <a:off x="552" y="750"/>
                  <a:ext cx="60" cy="48"/>
                </a:xfrm>
                <a:custGeom>
                  <a:avLst/>
                  <a:gdLst>
                    <a:gd name="T0" fmla="*/ 0 w 60"/>
                    <a:gd name="T1" fmla="*/ 48 h 48"/>
                    <a:gd name="T2" fmla="*/ 0 w 60"/>
                    <a:gd name="T3" fmla="*/ 0 h 48"/>
                    <a:gd name="T4" fmla="*/ 8 w 60"/>
                    <a:gd name="T5" fmla="*/ 0 h 48"/>
                    <a:gd name="T6" fmla="*/ 8 w 60"/>
                    <a:gd name="T7" fmla="*/ 10 h 48"/>
                    <a:gd name="T8" fmla="*/ 10 w 60"/>
                    <a:gd name="T9" fmla="*/ 4 h 48"/>
                    <a:gd name="T10" fmla="*/ 14 w 60"/>
                    <a:gd name="T11" fmla="*/ 2 h 48"/>
                    <a:gd name="T12" fmla="*/ 16 w 60"/>
                    <a:gd name="T13" fmla="*/ 0 h 48"/>
                    <a:gd name="T14" fmla="*/ 22 w 60"/>
                    <a:gd name="T15" fmla="*/ 0 h 48"/>
                    <a:gd name="T16" fmla="*/ 26 w 60"/>
                    <a:gd name="T17" fmla="*/ 0 h 48"/>
                    <a:gd name="T18" fmla="*/ 30 w 60"/>
                    <a:gd name="T19" fmla="*/ 4 h 48"/>
                    <a:gd name="T20" fmla="*/ 32 w 60"/>
                    <a:gd name="T21" fmla="*/ 6 h 48"/>
                    <a:gd name="T22" fmla="*/ 34 w 60"/>
                    <a:gd name="T23" fmla="*/ 10 h 48"/>
                    <a:gd name="T24" fmla="*/ 38 w 60"/>
                    <a:gd name="T25" fmla="*/ 4 h 48"/>
                    <a:gd name="T26" fmla="*/ 40 w 60"/>
                    <a:gd name="T27" fmla="*/ 2 h 48"/>
                    <a:gd name="T28" fmla="*/ 44 w 60"/>
                    <a:gd name="T29" fmla="*/ 0 h 48"/>
                    <a:gd name="T30" fmla="*/ 48 w 60"/>
                    <a:gd name="T31" fmla="*/ 0 h 48"/>
                    <a:gd name="T32" fmla="*/ 52 w 60"/>
                    <a:gd name="T33" fmla="*/ 0 h 48"/>
                    <a:gd name="T34" fmla="*/ 56 w 60"/>
                    <a:gd name="T35" fmla="*/ 4 h 48"/>
                    <a:gd name="T36" fmla="*/ 60 w 60"/>
                    <a:gd name="T37" fmla="*/ 8 h 48"/>
                    <a:gd name="T38" fmla="*/ 60 w 60"/>
                    <a:gd name="T39" fmla="*/ 14 h 48"/>
                    <a:gd name="T40" fmla="*/ 60 w 60"/>
                    <a:gd name="T41" fmla="*/ 48 h 48"/>
                    <a:gd name="T42" fmla="*/ 52 w 60"/>
                    <a:gd name="T43" fmla="*/ 48 h 48"/>
                    <a:gd name="T44" fmla="*/ 52 w 60"/>
                    <a:gd name="T45" fmla="*/ 14 h 48"/>
                    <a:gd name="T46" fmla="*/ 50 w 60"/>
                    <a:gd name="T47" fmla="*/ 10 h 48"/>
                    <a:gd name="T48" fmla="*/ 48 w 60"/>
                    <a:gd name="T49" fmla="*/ 8 h 48"/>
                    <a:gd name="T50" fmla="*/ 46 w 60"/>
                    <a:gd name="T51" fmla="*/ 6 h 48"/>
                    <a:gd name="T52" fmla="*/ 42 w 60"/>
                    <a:gd name="T53" fmla="*/ 8 h 48"/>
                    <a:gd name="T54" fmla="*/ 38 w 60"/>
                    <a:gd name="T55" fmla="*/ 10 h 48"/>
                    <a:gd name="T56" fmla="*/ 34 w 60"/>
                    <a:gd name="T57" fmla="*/ 16 h 48"/>
                    <a:gd name="T58" fmla="*/ 34 w 60"/>
                    <a:gd name="T59" fmla="*/ 48 h 48"/>
                    <a:gd name="T60" fmla="*/ 26 w 60"/>
                    <a:gd name="T61" fmla="*/ 48 h 48"/>
                    <a:gd name="T62" fmla="*/ 26 w 60"/>
                    <a:gd name="T63" fmla="*/ 14 h 48"/>
                    <a:gd name="T64" fmla="*/ 24 w 60"/>
                    <a:gd name="T65" fmla="*/ 10 h 48"/>
                    <a:gd name="T66" fmla="*/ 22 w 60"/>
                    <a:gd name="T67" fmla="*/ 8 h 48"/>
                    <a:gd name="T68" fmla="*/ 18 w 60"/>
                    <a:gd name="T69" fmla="*/ 6 h 48"/>
                    <a:gd name="T70" fmla="*/ 16 w 60"/>
                    <a:gd name="T71" fmla="*/ 8 h 48"/>
                    <a:gd name="T72" fmla="*/ 12 w 60"/>
                    <a:gd name="T73" fmla="*/ 10 h 48"/>
                    <a:gd name="T74" fmla="*/ 8 w 60"/>
                    <a:gd name="T75" fmla="*/ 16 h 48"/>
                    <a:gd name="T76" fmla="*/ 8 w 60"/>
                    <a:gd name="T77" fmla="*/ 48 h 48"/>
                    <a:gd name="T78" fmla="*/ 0 w 60"/>
                    <a:gd name="T79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60" h="48">
                      <a:moveTo>
                        <a:pt x="0" y="48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10"/>
                      </a:lnTo>
                      <a:lnTo>
                        <a:pt x="10" y="4"/>
                      </a:lnTo>
                      <a:lnTo>
                        <a:pt x="14" y="2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6" y="0"/>
                      </a:lnTo>
                      <a:lnTo>
                        <a:pt x="30" y="4"/>
                      </a:lnTo>
                      <a:lnTo>
                        <a:pt x="32" y="6"/>
                      </a:lnTo>
                      <a:lnTo>
                        <a:pt x="34" y="10"/>
                      </a:lnTo>
                      <a:lnTo>
                        <a:pt x="38" y="4"/>
                      </a:lnTo>
                      <a:lnTo>
                        <a:pt x="40" y="2"/>
                      </a:lnTo>
                      <a:lnTo>
                        <a:pt x="44" y="0"/>
                      </a:lnTo>
                      <a:lnTo>
                        <a:pt x="48" y="0"/>
                      </a:lnTo>
                      <a:lnTo>
                        <a:pt x="52" y="0"/>
                      </a:lnTo>
                      <a:lnTo>
                        <a:pt x="56" y="4"/>
                      </a:lnTo>
                      <a:lnTo>
                        <a:pt x="60" y="8"/>
                      </a:lnTo>
                      <a:lnTo>
                        <a:pt x="60" y="14"/>
                      </a:lnTo>
                      <a:lnTo>
                        <a:pt x="60" y="48"/>
                      </a:lnTo>
                      <a:lnTo>
                        <a:pt x="52" y="48"/>
                      </a:lnTo>
                      <a:lnTo>
                        <a:pt x="52" y="14"/>
                      </a:lnTo>
                      <a:lnTo>
                        <a:pt x="50" y="10"/>
                      </a:lnTo>
                      <a:lnTo>
                        <a:pt x="48" y="8"/>
                      </a:lnTo>
                      <a:lnTo>
                        <a:pt x="46" y="6"/>
                      </a:lnTo>
                      <a:lnTo>
                        <a:pt x="42" y="8"/>
                      </a:lnTo>
                      <a:lnTo>
                        <a:pt x="38" y="10"/>
                      </a:lnTo>
                      <a:lnTo>
                        <a:pt x="34" y="16"/>
                      </a:lnTo>
                      <a:lnTo>
                        <a:pt x="34" y="48"/>
                      </a:lnTo>
                      <a:lnTo>
                        <a:pt x="26" y="48"/>
                      </a:lnTo>
                      <a:lnTo>
                        <a:pt x="26" y="14"/>
                      </a:lnTo>
                      <a:lnTo>
                        <a:pt x="24" y="10"/>
                      </a:lnTo>
                      <a:lnTo>
                        <a:pt x="22" y="8"/>
                      </a:lnTo>
                      <a:lnTo>
                        <a:pt x="18" y="6"/>
                      </a:lnTo>
                      <a:lnTo>
                        <a:pt x="16" y="8"/>
                      </a:lnTo>
                      <a:lnTo>
                        <a:pt x="12" y="10"/>
                      </a:lnTo>
                      <a:lnTo>
                        <a:pt x="8" y="16"/>
                      </a:lnTo>
                      <a:lnTo>
                        <a:pt x="8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01" name="Freeform 321"/>
                <p:cNvSpPr>
                  <a:spLocks/>
                </p:cNvSpPr>
                <p:nvPr/>
              </p:nvSpPr>
              <p:spPr bwMode="auto">
                <a:xfrm>
                  <a:off x="640" y="734"/>
                  <a:ext cx="30" cy="76"/>
                </a:xfrm>
                <a:custGeom>
                  <a:avLst/>
                  <a:gdLst>
                    <a:gd name="T0" fmla="*/ 0 w 30"/>
                    <a:gd name="T1" fmla="*/ 76 h 76"/>
                    <a:gd name="T2" fmla="*/ 22 w 30"/>
                    <a:gd name="T3" fmla="*/ 0 h 76"/>
                    <a:gd name="T4" fmla="*/ 30 w 30"/>
                    <a:gd name="T5" fmla="*/ 0 h 76"/>
                    <a:gd name="T6" fmla="*/ 6 w 30"/>
                    <a:gd name="T7" fmla="*/ 76 h 76"/>
                    <a:gd name="T8" fmla="*/ 0 w 30"/>
                    <a:gd name="T9" fmla="*/ 76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76">
                      <a:moveTo>
                        <a:pt x="0" y="76"/>
                      </a:moveTo>
                      <a:lnTo>
                        <a:pt x="22" y="0"/>
                      </a:lnTo>
                      <a:lnTo>
                        <a:pt x="30" y="0"/>
                      </a:lnTo>
                      <a:lnTo>
                        <a:pt x="6" y="76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02" name="Freeform 322"/>
                <p:cNvSpPr>
                  <a:spLocks/>
                </p:cNvSpPr>
                <p:nvPr/>
              </p:nvSpPr>
              <p:spPr bwMode="auto">
                <a:xfrm>
                  <a:off x="704" y="750"/>
                  <a:ext cx="36" cy="48"/>
                </a:xfrm>
                <a:custGeom>
                  <a:avLst/>
                  <a:gdLst>
                    <a:gd name="T0" fmla="*/ 0 w 36"/>
                    <a:gd name="T1" fmla="*/ 46 h 48"/>
                    <a:gd name="T2" fmla="*/ 0 w 36"/>
                    <a:gd name="T3" fmla="*/ 38 h 48"/>
                    <a:gd name="T4" fmla="*/ 10 w 36"/>
                    <a:gd name="T5" fmla="*/ 42 h 48"/>
                    <a:gd name="T6" fmla="*/ 16 w 36"/>
                    <a:gd name="T7" fmla="*/ 42 h 48"/>
                    <a:gd name="T8" fmla="*/ 22 w 36"/>
                    <a:gd name="T9" fmla="*/ 42 h 48"/>
                    <a:gd name="T10" fmla="*/ 26 w 36"/>
                    <a:gd name="T11" fmla="*/ 40 h 48"/>
                    <a:gd name="T12" fmla="*/ 26 w 36"/>
                    <a:gd name="T13" fmla="*/ 36 h 48"/>
                    <a:gd name="T14" fmla="*/ 26 w 36"/>
                    <a:gd name="T15" fmla="*/ 32 h 48"/>
                    <a:gd name="T16" fmla="*/ 24 w 36"/>
                    <a:gd name="T17" fmla="*/ 30 h 48"/>
                    <a:gd name="T18" fmla="*/ 20 w 36"/>
                    <a:gd name="T19" fmla="*/ 28 h 48"/>
                    <a:gd name="T20" fmla="*/ 12 w 36"/>
                    <a:gd name="T21" fmla="*/ 26 h 48"/>
                    <a:gd name="T22" fmla="*/ 6 w 36"/>
                    <a:gd name="T23" fmla="*/ 22 h 48"/>
                    <a:gd name="T24" fmla="*/ 2 w 36"/>
                    <a:gd name="T25" fmla="*/ 18 h 48"/>
                    <a:gd name="T26" fmla="*/ 2 w 36"/>
                    <a:gd name="T27" fmla="*/ 12 h 48"/>
                    <a:gd name="T28" fmla="*/ 2 w 36"/>
                    <a:gd name="T29" fmla="*/ 6 h 48"/>
                    <a:gd name="T30" fmla="*/ 6 w 36"/>
                    <a:gd name="T31" fmla="*/ 2 h 48"/>
                    <a:gd name="T32" fmla="*/ 12 w 36"/>
                    <a:gd name="T33" fmla="*/ 0 h 48"/>
                    <a:gd name="T34" fmla="*/ 20 w 36"/>
                    <a:gd name="T35" fmla="*/ 0 h 48"/>
                    <a:gd name="T36" fmla="*/ 24 w 36"/>
                    <a:gd name="T37" fmla="*/ 0 h 48"/>
                    <a:gd name="T38" fmla="*/ 32 w 36"/>
                    <a:gd name="T39" fmla="*/ 0 h 48"/>
                    <a:gd name="T40" fmla="*/ 32 w 36"/>
                    <a:gd name="T41" fmla="*/ 8 h 48"/>
                    <a:gd name="T42" fmla="*/ 26 w 36"/>
                    <a:gd name="T43" fmla="*/ 6 h 48"/>
                    <a:gd name="T44" fmla="*/ 18 w 36"/>
                    <a:gd name="T45" fmla="*/ 6 h 48"/>
                    <a:gd name="T46" fmla="*/ 14 w 36"/>
                    <a:gd name="T47" fmla="*/ 6 h 48"/>
                    <a:gd name="T48" fmla="*/ 10 w 36"/>
                    <a:gd name="T49" fmla="*/ 8 h 48"/>
                    <a:gd name="T50" fmla="*/ 10 w 36"/>
                    <a:gd name="T51" fmla="*/ 12 h 48"/>
                    <a:gd name="T52" fmla="*/ 10 w 36"/>
                    <a:gd name="T53" fmla="*/ 14 h 48"/>
                    <a:gd name="T54" fmla="*/ 12 w 36"/>
                    <a:gd name="T55" fmla="*/ 16 h 48"/>
                    <a:gd name="T56" fmla="*/ 16 w 36"/>
                    <a:gd name="T57" fmla="*/ 18 h 48"/>
                    <a:gd name="T58" fmla="*/ 22 w 36"/>
                    <a:gd name="T59" fmla="*/ 20 h 48"/>
                    <a:gd name="T60" fmla="*/ 28 w 36"/>
                    <a:gd name="T61" fmla="*/ 22 h 48"/>
                    <a:gd name="T62" fmla="*/ 32 w 36"/>
                    <a:gd name="T63" fmla="*/ 26 h 48"/>
                    <a:gd name="T64" fmla="*/ 34 w 36"/>
                    <a:gd name="T65" fmla="*/ 30 h 48"/>
                    <a:gd name="T66" fmla="*/ 36 w 36"/>
                    <a:gd name="T67" fmla="*/ 34 h 48"/>
                    <a:gd name="T68" fmla="*/ 34 w 36"/>
                    <a:gd name="T69" fmla="*/ 40 h 48"/>
                    <a:gd name="T70" fmla="*/ 30 w 36"/>
                    <a:gd name="T71" fmla="*/ 44 h 48"/>
                    <a:gd name="T72" fmla="*/ 24 w 36"/>
                    <a:gd name="T73" fmla="*/ 48 h 48"/>
                    <a:gd name="T74" fmla="*/ 16 w 36"/>
                    <a:gd name="T75" fmla="*/ 48 h 48"/>
                    <a:gd name="T76" fmla="*/ 10 w 36"/>
                    <a:gd name="T77" fmla="*/ 48 h 48"/>
                    <a:gd name="T78" fmla="*/ 0 w 36"/>
                    <a:gd name="T7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6" h="48">
                      <a:moveTo>
                        <a:pt x="0" y="46"/>
                      </a:moveTo>
                      <a:lnTo>
                        <a:pt x="0" y="38"/>
                      </a:lnTo>
                      <a:lnTo>
                        <a:pt x="10" y="42"/>
                      </a:lnTo>
                      <a:lnTo>
                        <a:pt x="16" y="42"/>
                      </a:lnTo>
                      <a:lnTo>
                        <a:pt x="22" y="42"/>
                      </a:lnTo>
                      <a:lnTo>
                        <a:pt x="26" y="40"/>
                      </a:lnTo>
                      <a:lnTo>
                        <a:pt x="26" y="36"/>
                      </a:lnTo>
                      <a:lnTo>
                        <a:pt x="26" y="32"/>
                      </a:lnTo>
                      <a:lnTo>
                        <a:pt x="24" y="30"/>
                      </a:lnTo>
                      <a:lnTo>
                        <a:pt x="20" y="28"/>
                      </a:lnTo>
                      <a:lnTo>
                        <a:pt x="12" y="26"/>
                      </a:lnTo>
                      <a:lnTo>
                        <a:pt x="6" y="22"/>
                      </a:lnTo>
                      <a:lnTo>
                        <a:pt x="2" y="18"/>
                      </a:lnTo>
                      <a:lnTo>
                        <a:pt x="2" y="12"/>
                      </a:lnTo>
                      <a:lnTo>
                        <a:pt x="2" y="6"/>
                      </a:lnTo>
                      <a:lnTo>
                        <a:pt x="6" y="2"/>
                      </a:lnTo>
                      <a:lnTo>
                        <a:pt x="12" y="0"/>
                      </a:lnTo>
                      <a:lnTo>
                        <a:pt x="20" y="0"/>
                      </a:lnTo>
                      <a:lnTo>
                        <a:pt x="24" y="0"/>
                      </a:lnTo>
                      <a:lnTo>
                        <a:pt x="32" y="0"/>
                      </a:lnTo>
                      <a:lnTo>
                        <a:pt x="32" y="8"/>
                      </a:lnTo>
                      <a:lnTo>
                        <a:pt x="26" y="6"/>
                      </a:lnTo>
                      <a:lnTo>
                        <a:pt x="18" y="6"/>
                      </a:lnTo>
                      <a:lnTo>
                        <a:pt x="14" y="6"/>
                      </a:lnTo>
                      <a:lnTo>
                        <a:pt x="10" y="8"/>
                      </a:lnTo>
                      <a:lnTo>
                        <a:pt x="10" y="12"/>
                      </a:lnTo>
                      <a:lnTo>
                        <a:pt x="10" y="14"/>
                      </a:lnTo>
                      <a:lnTo>
                        <a:pt x="12" y="16"/>
                      </a:lnTo>
                      <a:lnTo>
                        <a:pt x="16" y="18"/>
                      </a:lnTo>
                      <a:lnTo>
                        <a:pt x="22" y="20"/>
                      </a:lnTo>
                      <a:lnTo>
                        <a:pt x="28" y="22"/>
                      </a:lnTo>
                      <a:lnTo>
                        <a:pt x="32" y="26"/>
                      </a:lnTo>
                      <a:lnTo>
                        <a:pt x="34" y="30"/>
                      </a:lnTo>
                      <a:lnTo>
                        <a:pt x="36" y="34"/>
                      </a:lnTo>
                      <a:lnTo>
                        <a:pt x="34" y="40"/>
                      </a:lnTo>
                      <a:lnTo>
                        <a:pt x="30" y="44"/>
                      </a:lnTo>
                      <a:lnTo>
                        <a:pt x="24" y="48"/>
                      </a:lnTo>
                      <a:lnTo>
                        <a:pt x="16" y="48"/>
                      </a:lnTo>
                      <a:lnTo>
                        <a:pt x="10" y="48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03" name="Freeform 323"/>
                <p:cNvSpPr>
                  <a:spLocks noEditPoints="1"/>
                </p:cNvSpPr>
                <p:nvPr/>
              </p:nvSpPr>
              <p:spPr bwMode="auto">
                <a:xfrm>
                  <a:off x="750" y="750"/>
                  <a:ext cx="40" cy="48"/>
                </a:xfrm>
                <a:custGeom>
                  <a:avLst/>
                  <a:gdLst>
                    <a:gd name="T0" fmla="*/ 32 w 40"/>
                    <a:gd name="T1" fmla="*/ 18 h 48"/>
                    <a:gd name="T2" fmla="*/ 32 w 40"/>
                    <a:gd name="T3" fmla="*/ 16 h 48"/>
                    <a:gd name="T4" fmla="*/ 30 w 40"/>
                    <a:gd name="T5" fmla="*/ 12 h 48"/>
                    <a:gd name="T6" fmla="*/ 28 w 40"/>
                    <a:gd name="T7" fmla="*/ 8 h 48"/>
                    <a:gd name="T8" fmla="*/ 26 w 40"/>
                    <a:gd name="T9" fmla="*/ 6 h 48"/>
                    <a:gd name="T10" fmla="*/ 20 w 40"/>
                    <a:gd name="T11" fmla="*/ 6 h 48"/>
                    <a:gd name="T12" fmla="*/ 16 w 40"/>
                    <a:gd name="T13" fmla="*/ 6 h 48"/>
                    <a:gd name="T14" fmla="*/ 12 w 40"/>
                    <a:gd name="T15" fmla="*/ 8 h 48"/>
                    <a:gd name="T16" fmla="*/ 10 w 40"/>
                    <a:gd name="T17" fmla="*/ 12 h 48"/>
                    <a:gd name="T18" fmla="*/ 8 w 40"/>
                    <a:gd name="T19" fmla="*/ 18 h 48"/>
                    <a:gd name="T20" fmla="*/ 32 w 40"/>
                    <a:gd name="T21" fmla="*/ 18 h 48"/>
                    <a:gd name="T22" fmla="*/ 40 w 40"/>
                    <a:gd name="T23" fmla="*/ 40 h 48"/>
                    <a:gd name="T24" fmla="*/ 40 w 40"/>
                    <a:gd name="T25" fmla="*/ 46 h 48"/>
                    <a:gd name="T26" fmla="*/ 32 w 40"/>
                    <a:gd name="T27" fmla="*/ 48 h 48"/>
                    <a:gd name="T28" fmla="*/ 24 w 40"/>
                    <a:gd name="T29" fmla="*/ 48 h 48"/>
                    <a:gd name="T30" fmla="*/ 16 w 40"/>
                    <a:gd name="T31" fmla="*/ 48 h 48"/>
                    <a:gd name="T32" fmla="*/ 12 w 40"/>
                    <a:gd name="T33" fmla="*/ 46 h 48"/>
                    <a:gd name="T34" fmla="*/ 6 w 40"/>
                    <a:gd name="T35" fmla="*/ 42 h 48"/>
                    <a:gd name="T36" fmla="*/ 2 w 40"/>
                    <a:gd name="T37" fmla="*/ 36 h 48"/>
                    <a:gd name="T38" fmla="*/ 0 w 40"/>
                    <a:gd name="T39" fmla="*/ 30 h 48"/>
                    <a:gd name="T40" fmla="*/ 0 w 40"/>
                    <a:gd name="T41" fmla="*/ 24 h 48"/>
                    <a:gd name="T42" fmla="*/ 0 w 40"/>
                    <a:gd name="T43" fmla="*/ 16 h 48"/>
                    <a:gd name="T44" fmla="*/ 2 w 40"/>
                    <a:gd name="T45" fmla="*/ 10 h 48"/>
                    <a:gd name="T46" fmla="*/ 6 w 40"/>
                    <a:gd name="T47" fmla="*/ 6 h 48"/>
                    <a:gd name="T48" fmla="*/ 10 w 40"/>
                    <a:gd name="T49" fmla="*/ 2 h 48"/>
                    <a:gd name="T50" fmla="*/ 14 w 40"/>
                    <a:gd name="T51" fmla="*/ 0 h 48"/>
                    <a:gd name="T52" fmla="*/ 20 w 40"/>
                    <a:gd name="T53" fmla="*/ 0 h 48"/>
                    <a:gd name="T54" fmla="*/ 28 w 40"/>
                    <a:gd name="T55" fmla="*/ 0 h 48"/>
                    <a:gd name="T56" fmla="*/ 32 w 40"/>
                    <a:gd name="T57" fmla="*/ 4 h 48"/>
                    <a:gd name="T58" fmla="*/ 36 w 40"/>
                    <a:gd name="T59" fmla="*/ 8 h 48"/>
                    <a:gd name="T60" fmla="*/ 40 w 40"/>
                    <a:gd name="T61" fmla="*/ 14 h 48"/>
                    <a:gd name="T62" fmla="*/ 40 w 40"/>
                    <a:gd name="T63" fmla="*/ 22 h 48"/>
                    <a:gd name="T64" fmla="*/ 40 w 40"/>
                    <a:gd name="T65" fmla="*/ 26 h 48"/>
                    <a:gd name="T66" fmla="*/ 8 w 40"/>
                    <a:gd name="T67" fmla="*/ 26 h 48"/>
                    <a:gd name="T68" fmla="*/ 10 w 40"/>
                    <a:gd name="T69" fmla="*/ 30 h 48"/>
                    <a:gd name="T70" fmla="*/ 10 w 40"/>
                    <a:gd name="T71" fmla="*/ 34 h 48"/>
                    <a:gd name="T72" fmla="*/ 14 w 40"/>
                    <a:gd name="T73" fmla="*/ 38 h 48"/>
                    <a:gd name="T74" fmla="*/ 18 w 40"/>
                    <a:gd name="T75" fmla="*/ 42 h 48"/>
                    <a:gd name="T76" fmla="*/ 26 w 40"/>
                    <a:gd name="T77" fmla="*/ 42 h 48"/>
                    <a:gd name="T78" fmla="*/ 32 w 40"/>
                    <a:gd name="T79" fmla="*/ 42 h 48"/>
                    <a:gd name="T80" fmla="*/ 40 w 40"/>
                    <a:gd name="T81" fmla="*/ 4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0" h="48">
                      <a:moveTo>
                        <a:pt x="32" y="18"/>
                      </a:moveTo>
                      <a:lnTo>
                        <a:pt x="32" y="16"/>
                      </a:lnTo>
                      <a:lnTo>
                        <a:pt x="30" y="12"/>
                      </a:lnTo>
                      <a:lnTo>
                        <a:pt x="28" y="8"/>
                      </a:lnTo>
                      <a:lnTo>
                        <a:pt x="26" y="6"/>
                      </a:lnTo>
                      <a:lnTo>
                        <a:pt x="20" y="6"/>
                      </a:lnTo>
                      <a:lnTo>
                        <a:pt x="16" y="6"/>
                      </a:lnTo>
                      <a:lnTo>
                        <a:pt x="12" y="8"/>
                      </a:lnTo>
                      <a:lnTo>
                        <a:pt x="10" y="12"/>
                      </a:lnTo>
                      <a:lnTo>
                        <a:pt x="8" y="18"/>
                      </a:lnTo>
                      <a:lnTo>
                        <a:pt x="32" y="18"/>
                      </a:lnTo>
                      <a:close/>
                      <a:moveTo>
                        <a:pt x="40" y="40"/>
                      </a:moveTo>
                      <a:lnTo>
                        <a:pt x="40" y="46"/>
                      </a:lnTo>
                      <a:lnTo>
                        <a:pt x="32" y="48"/>
                      </a:lnTo>
                      <a:lnTo>
                        <a:pt x="24" y="48"/>
                      </a:lnTo>
                      <a:lnTo>
                        <a:pt x="16" y="48"/>
                      </a:lnTo>
                      <a:lnTo>
                        <a:pt x="12" y="46"/>
                      </a:lnTo>
                      <a:lnTo>
                        <a:pt x="6" y="42"/>
                      </a:lnTo>
                      <a:lnTo>
                        <a:pt x="2" y="36"/>
                      </a:lnTo>
                      <a:lnTo>
                        <a:pt x="0" y="30"/>
                      </a:lnTo>
                      <a:lnTo>
                        <a:pt x="0" y="24"/>
                      </a:lnTo>
                      <a:lnTo>
                        <a:pt x="0" y="16"/>
                      </a:lnTo>
                      <a:lnTo>
                        <a:pt x="2" y="10"/>
                      </a:lnTo>
                      <a:lnTo>
                        <a:pt x="6" y="6"/>
                      </a:lnTo>
                      <a:lnTo>
                        <a:pt x="10" y="2"/>
                      </a:lnTo>
                      <a:lnTo>
                        <a:pt x="14" y="0"/>
                      </a:lnTo>
                      <a:lnTo>
                        <a:pt x="20" y="0"/>
                      </a:lnTo>
                      <a:lnTo>
                        <a:pt x="28" y="0"/>
                      </a:lnTo>
                      <a:lnTo>
                        <a:pt x="32" y="4"/>
                      </a:lnTo>
                      <a:lnTo>
                        <a:pt x="36" y="8"/>
                      </a:lnTo>
                      <a:lnTo>
                        <a:pt x="40" y="14"/>
                      </a:lnTo>
                      <a:lnTo>
                        <a:pt x="40" y="22"/>
                      </a:lnTo>
                      <a:lnTo>
                        <a:pt x="40" y="26"/>
                      </a:lnTo>
                      <a:lnTo>
                        <a:pt x="8" y="26"/>
                      </a:lnTo>
                      <a:lnTo>
                        <a:pt x="10" y="30"/>
                      </a:lnTo>
                      <a:lnTo>
                        <a:pt x="10" y="34"/>
                      </a:lnTo>
                      <a:lnTo>
                        <a:pt x="14" y="38"/>
                      </a:lnTo>
                      <a:lnTo>
                        <a:pt x="18" y="42"/>
                      </a:lnTo>
                      <a:lnTo>
                        <a:pt x="26" y="42"/>
                      </a:lnTo>
                      <a:lnTo>
                        <a:pt x="32" y="42"/>
                      </a:lnTo>
                      <a:lnTo>
                        <a:pt x="40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04" name="Freeform 324"/>
                <p:cNvSpPr>
                  <a:spLocks/>
                </p:cNvSpPr>
                <p:nvPr/>
              </p:nvSpPr>
              <p:spPr bwMode="auto">
                <a:xfrm>
                  <a:off x="802" y="750"/>
                  <a:ext cx="36" cy="48"/>
                </a:xfrm>
                <a:custGeom>
                  <a:avLst/>
                  <a:gdLst>
                    <a:gd name="T0" fmla="*/ 36 w 36"/>
                    <a:gd name="T1" fmla="*/ 46 h 48"/>
                    <a:gd name="T2" fmla="*/ 28 w 36"/>
                    <a:gd name="T3" fmla="*/ 48 h 48"/>
                    <a:gd name="T4" fmla="*/ 22 w 36"/>
                    <a:gd name="T5" fmla="*/ 48 h 48"/>
                    <a:gd name="T6" fmla="*/ 16 w 36"/>
                    <a:gd name="T7" fmla="*/ 48 h 48"/>
                    <a:gd name="T8" fmla="*/ 10 w 36"/>
                    <a:gd name="T9" fmla="*/ 46 h 48"/>
                    <a:gd name="T10" fmla="*/ 6 w 36"/>
                    <a:gd name="T11" fmla="*/ 42 h 48"/>
                    <a:gd name="T12" fmla="*/ 2 w 36"/>
                    <a:gd name="T13" fmla="*/ 36 h 48"/>
                    <a:gd name="T14" fmla="*/ 0 w 36"/>
                    <a:gd name="T15" fmla="*/ 30 h 48"/>
                    <a:gd name="T16" fmla="*/ 0 w 36"/>
                    <a:gd name="T17" fmla="*/ 24 h 48"/>
                    <a:gd name="T18" fmla="*/ 0 w 36"/>
                    <a:gd name="T19" fmla="*/ 16 h 48"/>
                    <a:gd name="T20" fmla="*/ 2 w 36"/>
                    <a:gd name="T21" fmla="*/ 10 h 48"/>
                    <a:gd name="T22" fmla="*/ 6 w 36"/>
                    <a:gd name="T23" fmla="*/ 6 h 48"/>
                    <a:gd name="T24" fmla="*/ 10 w 36"/>
                    <a:gd name="T25" fmla="*/ 2 h 48"/>
                    <a:gd name="T26" fmla="*/ 16 w 36"/>
                    <a:gd name="T27" fmla="*/ 0 h 48"/>
                    <a:gd name="T28" fmla="*/ 22 w 36"/>
                    <a:gd name="T29" fmla="*/ 0 h 48"/>
                    <a:gd name="T30" fmla="*/ 28 w 36"/>
                    <a:gd name="T31" fmla="*/ 0 h 48"/>
                    <a:gd name="T32" fmla="*/ 36 w 36"/>
                    <a:gd name="T33" fmla="*/ 2 h 48"/>
                    <a:gd name="T34" fmla="*/ 36 w 36"/>
                    <a:gd name="T35" fmla="*/ 8 h 48"/>
                    <a:gd name="T36" fmla="*/ 28 w 36"/>
                    <a:gd name="T37" fmla="*/ 6 h 48"/>
                    <a:gd name="T38" fmla="*/ 24 w 36"/>
                    <a:gd name="T39" fmla="*/ 6 h 48"/>
                    <a:gd name="T40" fmla="*/ 18 w 36"/>
                    <a:gd name="T41" fmla="*/ 6 h 48"/>
                    <a:gd name="T42" fmla="*/ 14 w 36"/>
                    <a:gd name="T43" fmla="*/ 8 h 48"/>
                    <a:gd name="T44" fmla="*/ 12 w 36"/>
                    <a:gd name="T45" fmla="*/ 12 h 48"/>
                    <a:gd name="T46" fmla="*/ 10 w 36"/>
                    <a:gd name="T47" fmla="*/ 18 h 48"/>
                    <a:gd name="T48" fmla="*/ 10 w 36"/>
                    <a:gd name="T49" fmla="*/ 24 h 48"/>
                    <a:gd name="T50" fmla="*/ 10 w 36"/>
                    <a:gd name="T51" fmla="*/ 32 h 48"/>
                    <a:gd name="T52" fmla="*/ 12 w 36"/>
                    <a:gd name="T53" fmla="*/ 38 h 48"/>
                    <a:gd name="T54" fmla="*/ 18 w 36"/>
                    <a:gd name="T55" fmla="*/ 40 h 48"/>
                    <a:gd name="T56" fmla="*/ 24 w 36"/>
                    <a:gd name="T57" fmla="*/ 42 h 48"/>
                    <a:gd name="T58" fmla="*/ 30 w 36"/>
                    <a:gd name="T59" fmla="*/ 40 h 48"/>
                    <a:gd name="T60" fmla="*/ 36 w 36"/>
                    <a:gd name="T61" fmla="*/ 38 h 48"/>
                    <a:gd name="T62" fmla="*/ 36 w 36"/>
                    <a:gd name="T63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6" h="48">
                      <a:moveTo>
                        <a:pt x="36" y="46"/>
                      </a:moveTo>
                      <a:lnTo>
                        <a:pt x="28" y="48"/>
                      </a:lnTo>
                      <a:lnTo>
                        <a:pt x="22" y="48"/>
                      </a:lnTo>
                      <a:lnTo>
                        <a:pt x="16" y="48"/>
                      </a:lnTo>
                      <a:lnTo>
                        <a:pt x="10" y="46"/>
                      </a:lnTo>
                      <a:lnTo>
                        <a:pt x="6" y="42"/>
                      </a:lnTo>
                      <a:lnTo>
                        <a:pt x="2" y="36"/>
                      </a:lnTo>
                      <a:lnTo>
                        <a:pt x="0" y="30"/>
                      </a:lnTo>
                      <a:lnTo>
                        <a:pt x="0" y="24"/>
                      </a:lnTo>
                      <a:lnTo>
                        <a:pt x="0" y="16"/>
                      </a:lnTo>
                      <a:lnTo>
                        <a:pt x="2" y="10"/>
                      </a:lnTo>
                      <a:lnTo>
                        <a:pt x="6" y="6"/>
                      </a:lnTo>
                      <a:lnTo>
                        <a:pt x="10" y="2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8" y="0"/>
                      </a:lnTo>
                      <a:lnTo>
                        <a:pt x="36" y="2"/>
                      </a:lnTo>
                      <a:lnTo>
                        <a:pt x="36" y="8"/>
                      </a:lnTo>
                      <a:lnTo>
                        <a:pt x="28" y="6"/>
                      </a:lnTo>
                      <a:lnTo>
                        <a:pt x="24" y="6"/>
                      </a:lnTo>
                      <a:lnTo>
                        <a:pt x="18" y="6"/>
                      </a:lnTo>
                      <a:lnTo>
                        <a:pt x="14" y="8"/>
                      </a:lnTo>
                      <a:lnTo>
                        <a:pt x="12" y="12"/>
                      </a:lnTo>
                      <a:lnTo>
                        <a:pt x="10" y="18"/>
                      </a:lnTo>
                      <a:lnTo>
                        <a:pt x="10" y="24"/>
                      </a:lnTo>
                      <a:lnTo>
                        <a:pt x="10" y="32"/>
                      </a:lnTo>
                      <a:lnTo>
                        <a:pt x="12" y="38"/>
                      </a:lnTo>
                      <a:lnTo>
                        <a:pt x="18" y="40"/>
                      </a:lnTo>
                      <a:lnTo>
                        <a:pt x="24" y="42"/>
                      </a:lnTo>
                      <a:lnTo>
                        <a:pt x="30" y="40"/>
                      </a:lnTo>
                      <a:lnTo>
                        <a:pt x="36" y="38"/>
                      </a:lnTo>
                      <a:lnTo>
                        <a:pt x="36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05" name="Rectangle 325"/>
                <p:cNvSpPr>
                  <a:spLocks noChangeArrowheads="1"/>
                </p:cNvSpPr>
                <p:nvPr/>
              </p:nvSpPr>
              <p:spPr bwMode="auto">
                <a:xfrm>
                  <a:off x="526" y="2272"/>
                  <a:ext cx="5094" cy="34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06" name="Freeform 326"/>
                <p:cNvSpPr>
                  <a:spLocks/>
                </p:cNvSpPr>
                <p:nvPr/>
              </p:nvSpPr>
              <p:spPr bwMode="auto">
                <a:xfrm>
                  <a:off x="3022" y="2494"/>
                  <a:ext cx="98" cy="148"/>
                </a:xfrm>
                <a:custGeom>
                  <a:avLst/>
                  <a:gdLst>
                    <a:gd name="T0" fmla="*/ 50 w 98"/>
                    <a:gd name="T1" fmla="*/ 148 h 148"/>
                    <a:gd name="T2" fmla="*/ 98 w 98"/>
                    <a:gd name="T3" fmla="*/ 0 h 148"/>
                    <a:gd name="T4" fmla="*/ 0 w 98"/>
                    <a:gd name="T5" fmla="*/ 0 h 148"/>
                    <a:gd name="T6" fmla="*/ 50 w 98"/>
                    <a:gd name="T7" fmla="*/ 148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8" h="148">
                      <a:moveTo>
                        <a:pt x="50" y="148"/>
                      </a:moveTo>
                      <a:lnTo>
                        <a:pt x="98" y="0"/>
                      </a:lnTo>
                      <a:lnTo>
                        <a:pt x="0" y="0"/>
                      </a:lnTo>
                      <a:lnTo>
                        <a:pt x="50" y="1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07" name="Rectangle 327"/>
                <p:cNvSpPr>
                  <a:spLocks noChangeArrowheads="1"/>
                </p:cNvSpPr>
                <p:nvPr/>
              </p:nvSpPr>
              <p:spPr bwMode="auto">
                <a:xfrm>
                  <a:off x="3054" y="2284"/>
                  <a:ext cx="34" cy="242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08" name="Freeform 328"/>
                <p:cNvSpPr>
                  <a:spLocks/>
                </p:cNvSpPr>
                <p:nvPr/>
              </p:nvSpPr>
              <p:spPr bwMode="auto">
                <a:xfrm>
                  <a:off x="584" y="3426"/>
                  <a:ext cx="22" cy="88"/>
                </a:xfrm>
                <a:custGeom>
                  <a:avLst/>
                  <a:gdLst>
                    <a:gd name="T0" fmla="*/ 16 w 22"/>
                    <a:gd name="T1" fmla="*/ 88 h 88"/>
                    <a:gd name="T2" fmla="*/ 10 w 22"/>
                    <a:gd name="T3" fmla="*/ 78 h 88"/>
                    <a:gd name="T4" fmla="*/ 4 w 22"/>
                    <a:gd name="T5" fmla="*/ 68 h 88"/>
                    <a:gd name="T6" fmla="*/ 0 w 22"/>
                    <a:gd name="T7" fmla="*/ 56 h 88"/>
                    <a:gd name="T8" fmla="*/ 0 w 22"/>
                    <a:gd name="T9" fmla="*/ 44 h 88"/>
                    <a:gd name="T10" fmla="*/ 0 w 22"/>
                    <a:gd name="T11" fmla="*/ 34 h 88"/>
                    <a:gd name="T12" fmla="*/ 2 w 22"/>
                    <a:gd name="T13" fmla="*/ 24 h 88"/>
                    <a:gd name="T14" fmla="*/ 8 w 22"/>
                    <a:gd name="T15" fmla="*/ 12 h 88"/>
                    <a:gd name="T16" fmla="*/ 16 w 22"/>
                    <a:gd name="T17" fmla="*/ 0 h 88"/>
                    <a:gd name="T18" fmla="*/ 22 w 22"/>
                    <a:gd name="T19" fmla="*/ 0 h 88"/>
                    <a:gd name="T20" fmla="*/ 18 w 22"/>
                    <a:gd name="T21" fmla="*/ 6 h 88"/>
                    <a:gd name="T22" fmla="*/ 16 w 22"/>
                    <a:gd name="T23" fmla="*/ 10 h 88"/>
                    <a:gd name="T24" fmla="*/ 14 w 22"/>
                    <a:gd name="T25" fmla="*/ 14 h 88"/>
                    <a:gd name="T26" fmla="*/ 12 w 22"/>
                    <a:gd name="T27" fmla="*/ 20 h 88"/>
                    <a:gd name="T28" fmla="*/ 10 w 22"/>
                    <a:gd name="T29" fmla="*/ 26 h 88"/>
                    <a:gd name="T30" fmla="*/ 8 w 22"/>
                    <a:gd name="T31" fmla="*/ 36 h 88"/>
                    <a:gd name="T32" fmla="*/ 8 w 22"/>
                    <a:gd name="T33" fmla="*/ 44 h 88"/>
                    <a:gd name="T34" fmla="*/ 12 w 22"/>
                    <a:gd name="T35" fmla="*/ 66 h 88"/>
                    <a:gd name="T36" fmla="*/ 22 w 22"/>
                    <a:gd name="T37" fmla="*/ 88 h 88"/>
                    <a:gd name="T38" fmla="*/ 16 w 22"/>
                    <a:gd name="T39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2" h="88">
                      <a:moveTo>
                        <a:pt x="16" y="88"/>
                      </a:moveTo>
                      <a:lnTo>
                        <a:pt x="10" y="78"/>
                      </a:lnTo>
                      <a:lnTo>
                        <a:pt x="4" y="68"/>
                      </a:lnTo>
                      <a:lnTo>
                        <a:pt x="0" y="56"/>
                      </a:lnTo>
                      <a:lnTo>
                        <a:pt x="0" y="44"/>
                      </a:lnTo>
                      <a:lnTo>
                        <a:pt x="0" y="34"/>
                      </a:lnTo>
                      <a:lnTo>
                        <a:pt x="2" y="24"/>
                      </a:lnTo>
                      <a:lnTo>
                        <a:pt x="8" y="12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18" y="6"/>
                      </a:lnTo>
                      <a:lnTo>
                        <a:pt x="16" y="10"/>
                      </a:lnTo>
                      <a:lnTo>
                        <a:pt x="14" y="14"/>
                      </a:lnTo>
                      <a:lnTo>
                        <a:pt x="12" y="20"/>
                      </a:lnTo>
                      <a:lnTo>
                        <a:pt x="10" y="26"/>
                      </a:lnTo>
                      <a:lnTo>
                        <a:pt x="8" y="36"/>
                      </a:lnTo>
                      <a:lnTo>
                        <a:pt x="8" y="44"/>
                      </a:lnTo>
                      <a:lnTo>
                        <a:pt x="12" y="66"/>
                      </a:lnTo>
                      <a:lnTo>
                        <a:pt x="22" y="88"/>
                      </a:lnTo>
                      <a:lnTo>
                        <a:pt x="16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09" name="Freeform 329"/>
                <p:cNvSpPr>
                  <a:spLocks/>
                </p:cNvSpPr>
                <p:nvPr/>
              </p:nvSpPr>
              <p:spPr bwMode="auto">
                <a:xfrm>
                  <a:off x="610" y="3426"/>
                  <a:ext cx="54" cy="70"/>
                </a:xfrm>
                <a:custGeom>
                  <a:avLst/>
                  <a:gdLst>
                    <a:gd name="T0" fmla="*/ 22 w 54"/>
                    <a:gd name="T1" fmla="*/ 70 h 70"/>
                    <a:gd name="T2" fmla="*/ 22 w 54"/>
                    <a:gd name="T3" fmla="*/ 8 h 70"/>
                    <a:gd name="T4" fmla="*/ 0 w 54"/>
                    <a:gd name="T5" fmla="*/ 8 h 70"/>
                    <a:gd name="T6" fmla="*/ 0 w 54"/>
                    <a:gd name="T7" fmla="*/ 0 h 70"/>
                    <a:gd name="T8" fmla="*/ 54 w 54"/>
                    <a:gd name="T9" fmla="*/ 0 h 70"/>
                    <a:gd name="T10" fmla="*/ 54 w 54"/>
                    <a:gd name="T11" fmla="*/ 8 h 70"/>
                    <a:gd name="T12" fmla="*/ 32 w 54"/>
                    <a:gd name="T13" fmla="*/ 8 h 70"/>
                    <a:gd name="T14" fmla="*/ 32 w 54"/>
                    <a:gd name="T15" fmla="*/ 70 h 70"/>
                    <a:gd name="T16" fmla="*/ 22 w 54"/>
                    <a:gd name="T17" fmla="*/ 7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4" h="70">
                      <a:moveTo>
                        <a:pt x="22" y="70"/>
                      </a:moveTo>
                      <a:lnTo>
                        <a:pt x="22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54" y="0"/>
                      </a:lnTo>
                      <a:lnTo>
                        <a:pt x="54" y="8"/>
                      </a:lnTo>
                      <a:lnTo>
                        <a:pt x="32" y="8"/>
                      </a:lnTo>
                      <a:lnTo>
                        <a:pt x="32" y="70"/>
                      </a:lnTo>
                      <a:lnTo>
                        <a:pt x="22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10" name="Freeform 330"/>
                <p:cNvSpPr>
                  <a:spLocks noEditPoints="1"/>
                </p:cNvSpPr>
                <p:nvPr/>
              </p:nvSpPr>
              <p:spPr bwMode="auto">
                <a:xfrm>
                  <a:off x="672" y="3444"/>
                  <a:ext cx="44" cy="52"/>
                </a:xfrm>
                <a:custGeom>
                  <a:avLst/>
                  <a:gdLst>
                    <a:gd name="T0" fmla="*/ 0 w 44"/>
                    <a:gd name="T1" fmla="*/ 26 h 52"/>
                    <a:gd name="T2" fmla="*/ 0 w 44"/>
                    <a:gd name="T3" fmla="*/ 18 h 52"/>
                    <a:gd name="T4" fmla="*/ 2 w 44"/>
                    <a:gd name="T5" fmla="*/ 10 h 52"/>
                    <a:gd name="T6" fmla="*/ 6 w 44"/>
                    <a:gd name="T7" fmla="*/ 6 h 52"/>
                    <a:gd name="T8" fmla="*/ 12 w 44"/>
                    <a:gd name="T9" fmla="*/ 2 h 52"/>
                    <a:gd name="T10" fmla="*/ 16 w 44"/>
                    <a:gd name="T11" fmla="*/ 0 h 52"/>
                    <a:gd name="T12" fmla="*/ 22 w 44"/>
                    <a:gd name="T13" fmla="*/ 0 h 52"/>
                    <a:gd name="T14" fmla="*/ 28 w 44"/>
                    <a:gd name="T15" fmla="*/ 0 h 52"/>
                    <a:gd name="T16" fmla="*/ 34 w 44"/>
                    <a:gd name="T17" fmla="*/ 2 h 52"/>
                    <a:gd name="T18" fmla="*/ 38 w 44"/>
                    <a:gd name="T19" fmla="*/ 6 h 52"/>
                    <a:gd name="T20" fmla="*/ 42 w 44"/>
                    <a:gd name="T21" fmla="*/ 12 h 52"/>
                    <a:gd name="T22" fmla="*/ 44 w 44"/>
                    <a:gd name="T23" fmla="*/ 18 h 52"/>
                    <a:gd name="T24" fmla="*/ 44 w 44"/>
                    <a:gd name="T25" fmla="*/ 26 h 52"/>
                    <a:gd name="T26" fmla="*/ 44 w 44"/>
                    <a:gd name="T27" fmla="*/ 34 h 52"/>
                    <a:gd name="T28" fmla="*/ 42 w 44"/>
                    <a:gd name="T29" fmla="*/ 40 h 52"/>
                    <a:gd name="T30" fmla="*/ 38 w 44"/>
                    <a:gd name="T31" fmla="*/ 46 h 52"/>
                    <a:gd name="T32" fmla="*/ 34 w 44"/>
                    <a:gd name="T33" fmla="*/ 48 h 52"/>
                    <a:gd name="T34" fmla="*/ 28 w 44"/>
                    <a:gd name="T35" fmla="*/ 52 h 52"/>
                    <a:gd name="T36" fmla="*/ 22 w 44"/>
                    <a:gd name="T37" fmla="*/ 52 h 52"/>
                    <a:gd name="T38" fmla="*/ 16 w 44"/>
                    <a:gd name="T39" fmla="*/ 52 h 52"/>
                    <a:gd name="T40" fmla="*/ 10 w 44"/>
                    <a:gd name="T41" fmla="*/ 50 h 52"/>
                    <a:gd name="T42" fmla="*/ 6 w 44"/>
                    <a:gd name="T43" fmla="*/ 46 h 52"/>
                    <a:gd name="T44" fmla="*/ 2 w 44"/>
                    <a:gd name="T45" fmla="*/ 40 h 52"/>
                    <a:gd name="T46" fmla="*/ 0 w 44"/>
                    <a:gd name="T47" fmla="*/ 34 h 52"/>
                    <a:gd name="T48" fmla="*/ 0 w 44"/>
                    <a:gd name="T49" fmla="*/ 26 h 52"/>
                    <a:gd name="T50" fmla="*/ 8 w 44"/>
                    <a:gd name="T51" fmla="*/ 26 h 52"/>
                    <a:gd name="T52" fmla="*/ 8 w 44"/>
                    <a:gd name="T53" fmla="*/ 32 h 52"/>
                    <a:gd name="T54" fmla="*/ 10 w 44"/>
                    <a:gd name="T55" fmla="*/ 36 h 52"/>
                    <a:gd name="T56" fmla="*/ 12 w 44"/>
                    <a:gd name="T57" fmla="*/ 40 h 52"/>
                    <a:gd name="T58" fmla="*/ 16 w 44"/>
                    <a:gd name="T59" fmla="*/ 42 h 52"/>
                    <a:gd name="T60" fmla="*/ 22 w 44"/>
                    <a:gd name="T61" fmla="*/ 44 h 52"/>
                    <a:gd name="T62" fmla="*/ 28 w 44"/>
                    <a:gd name="T63" fmla="*/ 42 h 52"/>
                    <a:gd name="T64" fmla="*/ 32 w 44"/>
                    <a:gd name="T65" fmla="*/ 40 h 52"/>
                    <a:gd name="T66" fmla="*/ 34 w 44"/>
                    <a:gd name="T67" fmla="*/ 36 h 52"/>
                    <a:gd name="T68" fmla="*/ 34 w 44"/>
                    <a:gd name="T69" fmla="*/ 32 h 52"/>
                    <a:gd name="T70" fmla="*/ 36 w 44"/>
                    <a:gd name="T71" fmla="*/ 26 h 52"/>
                    <a:gd name="T72" fmla="*/ 34 w 44"/>
                    <a:gd name="T73" fmla="*/ 20 h 52"/>
                    <a:gd name="T74" fmla="*/ 34 w 44"/>
                    <a:gd name="T75" fmla="*/ 16 h 52"/>
                    <a:gd name="T76" fmla="*/ 32 w 44"/>
                    <a:gd name="T77" fmla="*/ 12 h 52"/>
                    <a:gd name="T78" fmla="*/ 28 w 44"/>
                    <a:gd name="T79" fmla="*/ 10 h 52"/>
                    <a:gd name="T80" fmla="*/ 22 w 44"/>
                    <a:gd name="T81" fmla="*/ 8 h 52"/>
                    <a:gd name="T82" fmla="*/ 16 w 44"/>
                    <a:gd name="T83" fmla="*/ 10 h 52"/>
                    <a:gd name="T84" fmla="*/ 12 w 44"/>
                    <a:gd name="T85" fmla="*/ 12 h 52"/>
                    <a:gd name="T86" fmla="*/ 10 w 44"/>
                    <a:gd name="T87" fmla="*/ 16 h 52"/>
                    <a:gd name="T88" fmla="*/ 8 w 44"/>
                    <a:gd name="T89" fmla="*/ 20 h 52"/>
                    <a:gd name="T90" fmla="*/ 8 w 44"/>
                    <a:gd name="T91" fmla="*/ 26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4" h="52">
                      <a:moveTo>
                        <a:pt x="0" y="26"/>
                      </a:moveTo>
                      <a:lnTo>
                        <a:pt x="0" y="18"/>
                      </a:lnTo>
                      <a:lnTo>
                        <a:pt x="2" y="10"/>
                      </a:lnTo>
                      <a:lnTo>
                        <a:pt x="6" y="6"/>
                      </a:lnTo>
                      <a:lnTo>
                        <a:pt x="12" y="2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8" y="0"/>
                      </a:lnTo>
                      <a:lnTo>
                        <a:pt x="34" y="2"/>
                      </a:lnTo>
                      <a:lnTo>
                        <a:pt x="38" y="6"/>
                      </a:lnTo>
                      <a:lnTo>
                        <a:pt x="42" y="12"/>
                      </a:lnTo>
                      <a:lnTo>
                        <a:pt x="44" y="18"/>
                      </a:lnTo>
                      <a:lnTo>
                        <a:pt x="44" y="26"/>
                      </a:lnTo>
                      <a:lnTo>
                        <a:pt x="44" y="34"/>
                      </a:lnTo>
                      <a:lnTo>
                        <a:pt x="42" y="40"/>
                      </a:lnTo>
                      <a:lnTo>
                        <a:pt x="38" y="46"/>
                      </a:lnTo>
                      <a:lnTo>
                        <a:pt x="34" y="48"/>
                      </a:lnTo>
                      <a:lnTo>
                        <a:pt x="28" y="52"/>
                      </a:lnTo>
                      <a:lnTo>
                        <a:pt x="22" y="52"/>
                      </a:lnTo>
                      <a:lnTo>
                        <a:pt x="16" y="52"/>
                      </a:lnTo>
                      <a:lnTo>
                        <a:pt x="10" y="50"/>
                      </a:lnTo>
                      <a:lnTo>
                        <a:pt x="6" y="46"/>
                      </a:lnTo>
                      <a:lnTo>
                        <a:pt x="2" y="40"/>
                      </a:lnTo>
                      <a:lnTo>
                        <a:pt x="0" y="34"/>
                      </a:lnTo>
                      <a:lnTo>
                        <a:pt x="0" y="26"/>
                      </a:lnTo>
                      <a:close/>
                      <a:moveTo>
                        <a:pt x="8" y="26"/>
                      </a:moveTo>
                      <a:lnTo>
                        <a:pt x="8" y="32"/>
                      </a:lnTo>
                      <a:lnTo>
                        <a:pt x="10" y="36"/>
                      </a:lnTo>
                      <a:lnTo>
                        <a:pt x="12" y="40"/>
                      </a:lnTo>
                      <a:lnTo>
                        <a:pt x="16" y="42"/>
                      </a:lnTo>
                      <a:lnTo>
                        <a:pt x="22" y="44"/>
                      </a:lnTo>
                      <a:lnTo>
                        <a:pt x="28" y="42"/>
                      </a:lnTo>
                      <a:lnTo>
                        <a:pt x="32" y="40"/>
                      </a:lnTo>
                      <a:lnTo>
                        <a:pt x="34" y="36"/>
                      </a:lnTo>
                      <a:lnTo>
                        <a:pt x="34" y="32"/>
                      </a:lnTo>
                      <a:lnTo>
                        <a:pt x="36" y="26"/>
                      </a:lnTo>
                      <a:lnTo>
                        <a:pt x="34" y="20"/>
                      </a:lnTo>
                      <a:lnTo>
                        <a:pt x="34" y="16"/>
                      </a:lnTo>
                      <a:lnTo>
                        <a:pt x="32" y="12"/>
                      </a:lnTo>
                      <a:lnTo>
                        <a:pt x="28" y="10"/>
                      </a:lnTo>
                      <a:lnTo>
                        <a:pt x="22" y="8"/>
                      </a:lnTo>
                      <a:lnTo>
                        <a:pt x="16" y="10"/>
                      </a:lnTo>
                      <a:lnTo>
                        <a:pt x="12" y="12"/>
                      </a:lnTo>
                      <a:lnTo>
                        <a:pt x="10" y="16"/>
                      </a:lnTo>
                      <a:lnTo>
                        <a:pt x="8" y="20"/>
                      </a:lnTo>
                      <a:lnTo>
                        <a:pt x="8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11" name="Freeform 331"/>
                <p:cNvSpPr>
                  <a:spLocks/>
                </p:cNvSpPr>
                <p:nvPr/>
              </p:nvSpPr>
              <p:spPr bwMode="auto">
                <a:xfrm>
                  <a:off x="722" y="3428"/>
                  <a:ext cx="24" cy="68"/>
                </a:xfrm>
                <a:custGeom>
                  <a:avLst/>
                  <a:gdLst>
                    <a:gd name="T0" fmla="*/ 24 w 24"/>
                    <a:gd name="T1" fmla="*/ 60 h 68"/>
                    <a:gd name="T2" fmla="*/ 24 w 24"/>
                    <a:gd name="T3" fmla="*/ 68 h 68"/>
                    <a:gd name="T4" fmla="*/ 20 w 24"/>
                    <a:gd name="T5" fmla="*/ 68 h 68"/>
                    <a:gd name="T6" fmla="*/ 18 w 24"/>
                    <a:gd name="T7" fmla="*/ 68 h 68"/>
                    <a:gd name="T8" fmla="*/ 14 w 24"/>
                    <a:gd name="T9" fmla="*/ 68 h 68"/>
                    <a:gd name="T10" fmla="*/ 10 w 24"/>
                    <a:gd name="T11" fmla="*/ 66 h 68"/>
                    <a:gd name="T12" fmla="*/ 8 w 24"/>
                    <a:gd name="T13" fmla="*/ 64 h 68"/>
                    <a:gd name="T14" fmla="*/ 8 w 24"/>
                    <a:gd name="T15" fmla="*/ 62 h 68"/>
                    <a:gd name="T16" fmla="*/ 6 w 24"/>
                    <a:gd name="T17" fmla="*/ 60 h 68"/>
                    <a:gd name="T18" fmla="*/ 6 w 24"/>
                    <a:gd name="T19" fmla="*/ 54 h 68"/>
                    <a:gd name="T20" fmla="*/ 6 w 24"/>
                    <a:gd name="T21" fmla="*/ 26 h 68"/>
                    <a:gd name="T22" fmla="*/ 0 w 24"/>
                    <a:gd name="T23" fmla="*/ 26 h 68"/>
                    <a:gd name="T24" fmla="*/ 0 w 24"/>
                    <a:gd name="T25" fmla="*/ 18 h 68"/>
                    <a:gd name="T26" fmla="*/ 6 w 24"/>
                    <a:gd name="T27" fmla="*/ 18 h 68"/>
                    <a:gd name="T28" fmla="*/ 6 w 24"/>
                    <a:gd name="T29" fmla="*/ 4 h 68"/>
                    <a:gd name="T30" fmla="*/ 16 w 24"/>
                    <a:gd name="T31" fmla="*/ 0 h 68"/>
                    <a:gd name="T32" fmla="*/ 16 w 24"/>
                    <a:gd name="T33" fmla="*/ 18 h 68"/>
                    <a:gd name="T34" fmla="*/ 24 w 24"/>
                    <a:gd name="T35" fmla="*/ 18 h 68"/>
                    <a:gd name="T36" fmla="*/ 24 w 24"/>
                    <a:gd name="T37" fmla="*/ 26 h 68"/>
                    <a:gd name="T38" fmla="*/ 16 w 24"/>
                    <a:gd name="T39" fmla="*/ 26 h 68"/>
                    <a:gd name="T40" fmla="*/ 16 w 24"/>
                    <a:gd name="T41" fmla="*/ 54 h 68"/>
                    <a:gd name="T42" fmla="*/ 16 w 24"/>
                    <a:gd name="T43" fmla="*/ 56 h 68"/>
                    <a:gd name="T44" fmla="*/ 16 w 24"/>
                    <a:gd name="T45" fmla="*/ 58 h 68"/>
                    <a:gd name="T46" fmla="*/ 16 w 24"/>
                    <a:gd name="T47" fmla="*/ 58 h 68"/>
                    <a:gd name="T48" fmla="*/ 18 w 24"/>
                    <a:gd name="T49" fmla="*/ 60 h 68"/>
                    <a:gd name="T50" fmla="*/ 18 w 24"/>
                    <a:gd name="T51" fmla="*/ 60 h 68"/>
                    <a:gd name="T52" fmla="*/ 20 w 24"/>
                    <a:gd name="T53" fmla="*/ 60 h 68"/>
                    <a:gd name="T54" fmla="*/ 22 w 24"/>
                    <a:gd name="T55" fmla="*/ 60 h 68"/>
                    <a:gd name="T56" fmla="*/ 24 w 24"/>
                    <a:gd name="T57" fmla="*/ 6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4" h="68">
                      <a:moveTo>
                        <a:pt x="24" y="60"/>
                      </a:moveTo>
                      <a:lnTo>
                        <a:pt x="24" y="68"/>
                      </a:lnTo>
                      <a:lnTo>
                        <a:pt x="20" y="68"/>
                      </a:lnTo>
                      <a:lnTo>
                        <a:pt x="18" y="68"/>
                      </a:lnTo>
                      <a:lnTo>
                        <a:pt x="14" y="68"/>
                      </a:lnTo>
                      <a:lnTo>
                        <a:pt x="10" y="66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6" y="60"/>
                      </a:lnTo>
                      <a:lnTo>
                        <a:pt x="6" y="54"/>
                      </a:lnTo>
                      <a:lnTo>
                        <a:pt x="6" y="26"/>
                      </a:lnTo>
                      <a:lnTo>
                        <a:pt x="0" y="26"/>
                      </a:lnTo>
                      <a:lnTo>
                        <a:pt x="0" y="18"/>
                      </a:lnTo>
                      <a:lnTo>
                        <a:pt x="6" y="18"/>
                      </a:lnTo>
                      <a:lnTo>
                        <a:pt x="6" y="4"/>
                      </a:lnTo>
                      <a:lnTo>
                        <a:pt x="16" y="0"/>
                      </a:lnTo>
                      <a:lnTo>
                        <a:pt x="16" y="18"/>
                      </a:lnTo>
                      <a:lnTo>
                        <a:pt x="24" y="18"/>
                      </a:lnTo>
                      <a:lnTo>
                        <a:pt x="24" y="26"/>
                      </a:lnTo>
                      <a:lnTo>
                        <a:pt x="16" y="26"/>
                      </a:lnTo>
                      <a:lnTo>
                        <a:pt x="16" y="54"/>
                      </a:lnTo>
                      <a:lnTo>
                        <a:pt x="16" y="56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8" y="60"/>
                      </a:lnTo>
                      <a:lnTo>
                        <a:pt x="18" y="60"/>
                      </a:lnTo>
                      <a:lnTo>
                        <a:pt x="20" y="60"/>
                      </a:lnTo>
                      <a:lnTo>
                        <a:pt x="22" y="60"/>
                      </a:lnTo>
                      <a:lnTo>
                        <a:pt x="24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12" name="Freeform 332"/>
                <p:cNvSpPr>
                  <a:spLocks noEditPoints="1"/>
                </p:cNvSpPr>
                <p:nvPr/>
              </p:nvSpPr>
              <p:spPr bwMode="auto">
                <a:xfrm>
                  <a:off x="746" y="3444"/>
                  <a:ext cx="46" cy="52"/>
                </a:xfrm>
                <a:custGeom>
                  <a:avLst/>
                  <a:gdLst>
                    <a:gd name="T0" fmla="*/ 28 w 46"/>
                    <a:gd name="T1" fmla="*/ 48 h 52"/>
                    <a:gd name="T2" fmla="*/ 20 w 46"/>
                    <a:gd name="T3" fmla="*/ 52 h 52"/>
                    <a:gd name="T4" fmla="*/ 10 w 46"/>
                    <a:gd name="T5" fmla="*/ 50 h 52"/>
                    <a:gd name="T6" fmla="*/ 2 w 46"/>
                    <a:gd name="T7" fmla="*/ 44 h 52"/>
                    <a:gd name="T8" fmla="*/ 0 w 46"/>
                    <a:gd name="T9" fmla="*/ 34 h 52"/>
                    <a:gd name="T10" fmla="*/ 4 w 46"/>
                    <a:gd name="T11" fmla="*/ 28 h 52"/>
                    <a:gd name="T12" fmla="*/ 8 w 46"/>
                    <a:gd name="T13" fmla="*/ 24 h 52"/>
                    <a:gd name="T14" fmla="*/ 14 w 46"/>
                    <a:gd name="T15" fmla="*/ 22 h 52"/>
                    <a:gd name="T16" fmla="*/ 26 w 46"/>
                    <a:gd name="T17" fmla="*/ 20 h 52"/>
                    <a:gd name="T18" fmla="*/ 32 w 46"/>
                    <a:gd name="T19" fmla="*/ 18 h 52"/>
                    <a:gd name="T20" fmla="*/ 32 w 46"/>
                    <a:gd name="T21" fmla="*/ 14 h 52"/>
                    <a:gd name="T22" fmla="*/ 26 w 46"/>
                    <a:gd name="T23" fmla="*/ 8 h 52"/>
                    <a:gd name="T24" fmla="*/ 18 w 46"/>
                    <a:gd name="T25" fmla="*/ 8 h 52"/>
                    <a:gd name="T26" fmla="*/ 12 w 46"/>
                    <a:gd name="T27" fmla="*/ 12 h 52"/>
                    <a:gd name="T28" fmla="*/ 2 w 46"/>
                    <a:gd name="T29" fmla="*/ 16 h 52"/>
                    <a:gd name="T30" fmla="*/ 4 w 46"/>
                    <a:gd name="T31" fmla="*/ 6 h 52"/>
                    <a:gd name="T32" fmla="*/ 12 w 46"/>
                    <a:gd name="T33" fmla="*/ 2 h 52"/>
                    <a:gd name="T34" fmla="*/ 24 w 46"/>
                    <a:gd name="T35" fmla="*/ 0 h 52"/>
                    <a:gd name="T36" fmla="*/ 34 w 46"/>
                    <a:gd name="T37" fmla="*/ 2 h 52"/>
                    <a:gd name="T38" fmla="*/ 40 w 46"/>
                    <a:gd name="T39" fmla="*/ 6 h 52"/>
                    <a:gd name="T40" fmla="*/ 42 w 46"/>
                    <a:gd name="T41" fmla="*/ 12 h 52"/>
                    <a:gd name="T42" fmla="*/ 42 w 46"/>
                    <a:gd name="T43" fmla="*/ 18 h 52"/>
                    <a:gd name="T44" fmla="*/ 42 w 46"/>
                    <a:gd name="T45" fmla="*/ 36 h 52"/>
                    <a:gd name="T46" fmla="*/ 42 w 46"/>
                    <a:gd name="T47" fmla="*/ 44 h 52"/>
                    <a:gd name="T48" fmla="*/ 46 w 46"/>
                    <a:gd name="T49" fmla="*/ 52 h 52"/>
                    <a:gd name="T50" fmla="*/ 34 w 46"/>
                    <a:gd name="T51" fmla="*/ 48 h 52"/>
                    <a:gd name="T52" fmla="*/ 32 w 46"/>
                    <a:gd name="T53" fmla="*/ 28 h 52"/>
                    <a:gd name="T54" fmla="*/ 20 w 46"/>
                    <a:gd name="T55" fmla="*/ 30 h 52"/>
                    <a:gd name="T56" fmla="*/ 14 w 46"/>
                    <a:gd name="T57" fmla="*/ 32 h 52"/>
                    <a:gd name="T58" fmla="*/ 10 w 46"/>
                    <a:gd name="T59" fmla="*/ 34 h 52"/>
                    <a:gd name="T60" fmla="*/ 10 w 46"/>
                    <a:gd name="T61" fmla="*/ 38 h 52"/>
                    <a:gd name="T62" fmla="*/ 12 w 46"/>
                    <a:gd name="T63" fmla="*/ 42 h 52"/>
                    <a:gd name="T64" fmla="*/ 18 w 46"/>
                    <a:gd name="T65" fmla="*/ 44 h 52"/>
                    <a:gd name="T66" fmla="*/ 26 w 46"/>
                    <a:gd name="T67" fmla="*/ 42 h 52"/>
                    <a:gd name="T68" fmla="*/ 30 w 46"/>
                    <a:gd name="T69" fmla="*/ 36 h 52"/>
                    <a:gd name="T70" fmla="*/ 32 w 46"/>
                    <a:gd name="T71" fmla="*/ 3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6" h="52">
                      <a:moveTo>
                        <a:pt x="34" y="46"/>
                      </a:moveTo>
                      <a:lnTo>
                        <a:pt x="28" y="48"/>
                      </a:lnTo>
                      <a:lnTo>
                        <a:pt x="24" y="50"/>
                      </a:lnTo>
                      <a:lnTo>
                        <a:pt x="20" y="52"/>
                      </a:lnTo>
                      <a:lnTo>
                        <a:pt x="16" y="52"/>
                      </a:lnTo>
                      <a:lnTo>
                        <a:pt x="10" y="50"/>
                      </a:lnTo>
                      <a:lnTo>
                        <a:pt x="4" y="48"/>
                      </a:lnTo>
                      <a:lnTo>
                        <a:pt x="2" y="44"/>
                      </a:lnTo>
                      <a:lnTo>
                        <a:pt x="0" y="38"/>
                      </a:lnTo>
                      <a:lnTo>
                        <a:pt x="0" y="34"/>
                      </a:lnTo>
                      <a:lnTo>
                        <a:pt x="2" y="30"/>
                      </a:lnTo>
                      <a:lnTo>
                        <a:pt x="4" y="28"/>
                      </a:lnTo>
                      <a:lnTo>
                        <a:pt x="6" y="26"/>
                      </a:lnTo>
                      <a:lnTo>
                        <a:pt x="8" y="24"/>
                      </a:lnTo>
                      <a:lnTo>
                        <a:pt x="12" y="24"/>
                      </a:lnTo>
                      <a:lnTo>
                        <a:pt x="14" y="22"/>
                      </a:lnTo>
                      <a:lnTo>
                        <a:pt x="18" y="22"/>
                      </a:lnTo>
                      <a:lnTo>
                        <a:pt x="26" y="20"/>
                      </a:lnTo>
                      <a:lnTo>
                        <a:pt x="32" y="20"/>
                      </a:lnTo>
                      <a:lnTo>
                        <a:pt x="32" y="18"/>
                      </a:lnTo>
                      <a:lnTo>
                        <a:pt x="32" y="18"/>
                      </a:lnTo>
                      <a:lnTo>
                        <a:pt x="32" y="14"/>
                      </a:lnTo>
                      <a:lnTo>
                        <a:pt x="30" y="10"/>
                      </a:lnTo>
                      <a:lnTo>
                        <a:pt x="26" y="8"/>
                      </a:lnTo>
                      <a:lnTo>
                        <a:pt x="22" y="8"/>
                      </a:lnTo>
                      <a:lnTo>
                        <a:pt x="18" y="8"/>
                      </a:lnTo>
                      <a:lnTo>
                        <a:pt x="14" y="10"/>
                      </a:lnTo>
                      <a:lnTo>
                        <a:pt x="12" y="12"/>
                      </a:lnTo>
                      <a:lnTo>
                        <a:pt x="10" y="16"/>
                      </a:lnTo>
                      <a:lnTo>
                        <a:pt x="2" y="16"/>
                      </a:lnTo>
                      <a:lnTo>
                        <a:pt x="2" y="10"/>
                      </a:lnTo>
                      <a:lnTo>
                        <a:pt x="4" y="6"/>
                      </a:lnTo>
                      <a:lnTo>
                        <a:pt x="8" y="4"/>
                      </a:lnTo>
                      <a:lnTo>
                        <a:pt x="12" y="2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8" y="0"/>
                      </a:lnTo>
                      <a:lnTo>
                        <a:pt x="34" y="2"/>
                      </a:lnTo>
                      <a:lnTo>
                        <a:pt x="36" y="4"/>
                      </a:lnTo>
                      <a:lnTo>
                        <a:pt x="40" y="6"/>
                      </a:lnTo>
                      <a:lnTo>
                        <a:pt x="40" y="8"/>
                      </a:lnTo>
                      <a:lnTo>
                        <a:pt x="42" y="12"/>
                      </a:lnTo>
                      <a:lnTo>
                        <a:pt x="42" y="14"/>
                      </a:lnTo>
                      <a:lnTo>
                        <a:pt x="42" y="18"/>
                      </a:lnTo>
                      <a:lnTo>
                        <a:pt x="42" y="30"/>
                      </a:lnTo>
                      <a:lnTo>
                        <a:pt x="42" y="36"/>
                      </a:lnTo>
                      <a:lnTo>
                        <a:pt x="42" y="40"/>
                      </a:lnTo>
                      <a:lnTo>
                        <a:pt x="42" y="44"/>
                      </a:lnTo>
                      <a:lnTo>
                        <a:pt x="44" y="48"/>
                      </a:lnTo>
                      <a:lnTo>
                        <a:pt x="46" y="52"/>
                      </a:lnTo>
                      <a:lnTo>
                        <a:pt x="36" y="52"/>
                      </a:lnTo>
                      <a:lnTo>
                        <a:pt x="34" y="48"/>
                      </a:lnTo>
                      <a:lnTo>
                        <a:pt x="34" y="46"/>
                      </a:lnTo>
                      <a:close/>
                      <a:moveTo>
                        <a:pt x="32" y="28"/>
                      </a:moveTo>
                      <a:lnTo>
                        <a:pt x="28" y="28"/>
                      </a:lnTo>
                      <a:lnTo>
                        <a:pt x="20" y="30"/>
                      </a:lnTo>
                      <a:lnTo>
                        <a:pt x="16" y="30"/>
                      </a:lnTo>
                      <a:lnTo>
                        <a:pt x="14" y="32"/>
                      </a:lnTo>
                      <a:lnTo>
                        <a:pt x="12" y="32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0" y="38"/>
                      </a:lnTo>
                      <a:lnTo>
                        <a:pt x="10" y="40"/>
                      </a:lnTo>
                      <a:lnTo>
                        <a:pt x="12" y="42"/>
                      </a:lnTo>
                      <a:lnTo>
                        <a:pt x="14" y="44"/>
                      </a:lnTo>
                      <a:lnTo>
                        <a:pt x="18" y="44"/>
                      </a:lnTo>
                      <a:lnTo>
                        <a:pt x="22" y="44"/>
                      </a:lnTo>
                      <a:lnTo>
                        <a:pt x="26" y="42"/>
                      </a:lnTo>
                      <a:lnTo>
                        <a:pt x="28" y="40"/>
                      </a:lnTo>
                      <a:lnTo>
                        <a:pt x="30" y="36"/>
                      </a:lnTo>
                      <a:lnTo>
                        <a:pt x="32" y="34"/>
                      </a:lnTo>
                      <a:lnTo>
                        <a:pt x="32" y="30"/>
                      </a:lnTo>
                      <a:lnTo>
                        <a:pt x="32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13" name="Freeform 333"/>
                <p:cNvSpPr>
                  <a:spLocks/>
                </p:cNvSpPr>
                <p:nvPr/>
              </p:nvSpPr>
              <p:spPr bwMode="auto">
                <a:xfrm>
                  <a:off x="792" y="3444"/>
                  <a:ext cx="38" cy="52"/>
                </a:xfrm>
                <a:custGeom>
                  <a:avLst/>
                  <a:gdLst>
                    <a:gd name="T0" fmla="*/ 0 w 38"/>
                    <a:gd name="T1" fmla="*/ 52 h 52"/>
                    <a:gd name="T2" fmla="*/ 0 w 38"/>
                    <a:gd name="T3" fmla="*/ 2 h 52"/>
                    <a:gd name="T4" fmla="*/ 8 w 38"/>
                    <a:gd name="T5" fmla="*/ 2 h 52"/>
                    <a:gd name="T6" fmla="*/ 8 w 38"/>
                    <a:gd name="T7" fmla="*/ 8 h 52"/>
                    <a:gd name="T8" fmla="*/ 12 w 38"/>
                    <a:gd name="T9" fmla="*/ 4 h 52"/>
                    <a:gd name="T10" fmla="*/ 18 w 38"/>
                    <a:gd name="T11" fmla="*/ 0 h 52"/>
                    <a:gd name="T12" fmla="*/ 22 w 38"/>
                    <a:gd name="T13" fmla="*/ 0 h 52"/>
                    <a:gd name="T14" fmla="*/ 26 w 38"/>
                    <a:gd name="T15" fmla="*/ 0 h 52"/>
                    <a:gd name="T16" fmla="*/ 30 w 38"/>
                    <a:gd name="T17" fmla="*/ 2 h 52"/>
                    <a:gd name="T18" fmla="*/ 34 w 38"/>
                    <a:gd name="T19" fmla="*/ 4 h 52"/>
                    <a:gd name="T20" fmla="*/ 36 w 38"/>
                    <a:gd name="T21" fmla="*/ 6 h 52"/>
                    <a:gd name="T22" fmla="*/ 38 w 38"/>
                    <a:gd name="T23" fmla="*/ 8 h 52"/>
                    <a:gd name="T24" fmla="*/ 38 w 38"/>
                    <a:gd name="T25" fmla="*/ 12 h 52"/>
                    <a:gd name="T26" fmla="*/ 38 w 38"/>
                    <a:gd name="T27" fmla="*/ 16 h 52"/>
                    <a:gd name="T28" fmla="*/ 38 w 38"/>
                    <a:gd name="T29" fmla="*/ 20 h 52"/>
                    <a:gd name="T30" fmla="*/ 38 w 38"/>
                    <a:gd name="T31" fmla="*/ 52 h 52"/>
                    <a:gd name="T32" fmla="*/ 30 w 38"/>
                    <a:gd name="T33" fmla="*/ 52 h 52"/>
                    <a:gd name="T34" fmla="*/ 30 w 38"/>
                    <a:gd name="T35" fmla="*/ 22 h 52"/>
                    <a:gd name="T36" fmla="*/ 30 w 38"/>
                    <a:gd name="T37" fmla="*/ 16 h 52"/>
                    <a:gd name="T38" fmla="*/ 28 w 38"/>
                    <a:gd name="T39" fmla="*/ 14 h 52"/>
                    <a:gd name="T40" fmla="*/ 28 w 38"/>
                    <a:gd name="T41" fmla="*/ 12 h 52"/>
                    <a:gd name="T42" fmla="*/ 26 w 38"/>
                    <a:gd name="T43" fmla="*/ 10 h 52"/>
                    <a:gd name="T44" fmla="*/ 24 w 38"/>
                    <a:gd name="T45" fmla="*/ 8 h 52"/>
                    <a:gd name="T46" fmla="*/ 20 w 38"/>
                    <a:gd name="T47" fmla="*/ 8 h 52"/>
                    <a:gd name="T48" fmla="*/ 16 w 38"/>
                    <a:gd name="T49" fmla="*/ 8 h 52"/>
                    <a:gd name="T50" fmla="*/ 12 w 38"/>
                    <a:gd name="T51" fmla="*/ 12 h 52"/>
                    <a:gd name="T52" fmla="*/ 10 w 38"/>
                    <a:gd name="T53" fmla="*/ 14 h 52"/>
                    <a:gd name="T54" fmla="*/ 8 w 38"/>
                    <a:gd name="T55" fmla="*/ 18 h 52"/>
                    <a:gd name="T56" fmla="*/ 8 w 38"/>
                    <a:gd name="T57" fmla="*/ 24 h 52"/>
                    <a:gd name="T58" fmla="*/ 8 w 38"/>
                    <a:gd name="T59" fmla="*/ 52 h 52"/>
                    <a:gd name="T60" fmla="*/ 0 w 38"/>
                    <a:gd name="T61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8" h="52">
                      <a:moveTo>
                        <a:pt x="0" y="52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8" y="8"/>
                      </a:lnTo>
                      <a:lnTo>
                        <a:pt x="12" y="4"/>
                      </a:lnTo>
                      <a:lnTo>
                        <a:pt x="18" y="0"/>
                      </a:lnTo>
                      <a:lnTo>
                        <a:pt x="22" y="0"/>
                      </a:lnTo>
                      <a:lnTo>
                        <a:pt x="26" y="0"/>
                      </a:lnTo>
                      <a:lnTo>
                        <a:pt x="30" y="2"/>
                      </a:lnTo>
                      <a:lnTo>
                        <a:pt x="34" y="4"/>
                      </a:lnTo>
                      <a:lnTo>
                        <a:pt x="36" y="6"/>
                      </a:lnTo>
                      <a:lnTo>
                        <a:pt x="38" y="8"/>
                      </a:lnTo>
                      <a:lnTo>
                        <a:pt x="38" y="12"/>
                      </a:lnTo>
                      <a:lnTo>
                        <a:pt x="38" y="16"/>
                      </a:lnTo>
                      <a:lnTo>
                        <a:pt x="38" y="20"/>
                      </a:lnTo>
                      <a:lnTo>
                        <a:pt x="38" y="52"/>
                      </a:lnTo>
                      <a:lnTo>
                        <a:pt x="30" y="52"/>
                      </a:lnTo>
                      <a:lnTo>
                        <a:pt x="30" y="22"/>
                      </a:lnTo>
                      <a:lnTo>
                        <a:pt x="30" y="16"/>
                      </a:lnTo>
                      <a:lnTo>
                        <a:pt x="28" y="14"/>
                      </a:lnTo>
                      <a:lnTo>
                        <a:pt x="28" y="12"/>
                      </a:lnTo>
                      <a:lnTo>
                        <a:pt x="26" y="10"/>
                      </a:lnTo>
                      <a:lnTo>
                        <a:pt x="24" y="8"/>
                      </a:lnTo>
                      <a:lnTo>
                        <a:pt x="20" y="8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0" y="14"/>
                      </a:lnTo>
                      <a:lnTo>
                        <a:pt x="8" y="18"/>
                      </a:lnTo>
                      <a:lnTo>
                        <a:pt x="8" y="24"/>
                      </a:lnTo>
                      <a:lnTo>
                        <a:pt x="8" y="52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14" name="Freeform 334"/>
                <p:cNvSpPr>
                  <a:spLocks noEditPoints="1"/>
                </p:cNvSpPr>
                <p:nvPr/>
              </p:nvSpPr>
              <p:spPr bwMode="auto">
                <a:xfrm>
                  <a:off x="844" y="3426"/>
                  <a:ext cx="10" cy="70"/>
                </a:xfrm>
                <a:custGeom>
                  <a:avLst/>
                  <a:gdLst>
                    <a:gd name="T0" fmla="*/ 0 w 10"/>
                    <a:gd name="T1" fmla="*/ 10 h 70"/>
                    <a:gd name="T2" fmla="*/ 0 w 10"/>
                    <a:gd name="T3" fmla="*/ 0 h 70"/>
                    <a:gd name="T4" fmla="*/ 10 w 10"/>
                    <a:gd name="T5" fmla="*/ 0 h 70"/>
                    <a:gd name="T6" fmla="*/ 10 w 10"/>
                    <a:gd name="T7" fmla="*/ 10 h 70"/>
                    <a:gd name="T8" fmla="*/ 0 w 10"/>
                    <a:gd name="T9" fmla="*/ 10 h 70"/>
                    <a:gd name="T10" fmla="*/ 0 w 10"/>
                    <a:gd name="T11" fmla="*/ 70 h 70"/>
                    <a:gd name="T12" fmla="*/ 0 w 10"/>
                    <a:gd name="T13" fmla="*/ 20 h 70"/>
                    <a:gd name="T14" fmla="*/ 10 w 10"/>
                    <a:gd name="T15" fmla="*/ 20 h 70"/>
                    <a:gd name="T16" fmla="*/ 10 w 10"/>
                    <a:gd name="T17" fmla="*/ 70 h 70"/>
                    <a:gd name="T18" fmla="*/ 0 w 10"/>
                    <a:gd name="T19" fmla="*/ 7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70">
                      <a:moveTo>
                        <a:pt x="0" y="1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10"/>
                      </a:lnTo>
                      <a:lnTo>
                        <a:pt x="0" y="10"/>
                      </a:lnTo>
                      <a:close/>
                      <a:moveTo>
                        <a:pt x="0" y="70"/>
                      </a:moveTo>
                      <a:lnTo>
                        <a:pt x="0" y="20"/>
                      </a:lnTo>
                      <a:lnTo>
                        <a:pt x="10" y="20"/>
                      </a:lnTo>
                      <a:lnTo>
                        <a:pt x="10" y="70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15" name="Freeform 335"/>
                <p:cNvSpPr>
                  <a:spLocks noEditPoints="1"/>
                </p:cNvSpPr>
                <p:nvPr/>
              </p:nvSpPr>
              <p:spPr bwMode="auto">
                <a:xfrm>
                  <a:off x="886" y="3444"/>
                  <a:ext cx="46" cy="52"/>
                </a:xfrm>
                <a:custGeom>
                  <a:avLst/>
                  <a:gdLst>
                    <a:gd name="T0" fmla="*/ 36 w 46"/>
                    <a:gd name="T1" fmla="*/ 36 h 52"/>
                    <a:gd name="T2" fmla="*/ 46 w 46"/>
                    <a:gd name="T3" fmla="*/ 38 h 52"/>
                    <a:gd name="T4" fmla="*/ 42 w 46"/>
                    <a:gd name="T5" fmla="*/ 44 h 52"/>
                    <a:gd name="T6" fmla="*/ 38 w 46"/>
                    <a:gd name="T7" fmla="*/ 48 h 52"/>
                    <a:gd name="T8" fmla="*/ 32 w 46"/>
                    <a:gd name="T9" fmla="*/ 52 h 52"/>
                    <a:gd name="T10" fmla="*/ 24 w 46"/>
                    <a:gd name="T11" fmla="*/ 52 h 52"/>
                    <a:gd name="T12" fmla="*/ 16 w 46"/>
                    <a:gd name="T13" fmla="*/ 52 h 52"/>
                    <a:gd name="T14" fmla="*/ 10 w 46"/>
                    <a:gd name="T15" fmla="*/ 50 h 52"/>
                    <a:gd name="T16" fmla="*/ 6 w 46"/>
                    <a:gd name="T17" fmla="*/ 46 h 52"/>
                    <a:gd name="T18" fmla="*/ 2 w 46"/>
                    <a:gd name="T19" fmla="*/ 40 h 52"/>
                    <a:gd name="T20" fmla="*/ 0 w 46"/>
                    <a:gd name="T21" fmla="*/ 34 h 52"/>
                    <a:gd name="T22" fmla="*/ 0 w 46"/>
                    <a:gd name="T23" fmla="*/ 26 h 52"/>
                    <a:gd name="T24" fmla="*/ 0 w 46"/>
                    <a:gd name="T25" fmla="*/ 18 h 52"/>
                    <a:gd name="T26" fmla="*/ 2 w 46"/>
                    <a:gd name="T27" fmla="*/ 12 h 52"/>
                    <a:gd name="T28" fmla="*/ 6 w 46"/>
                    <a:gd name="T29" fmla="*/ 6 h 52"/>
                    <a:gd name="T30" fmla="*/ 10 w 46"/>
                    <a:gd name="T31" fmla="*/ 4 h 52"/>
                    <a:gd name="T32" fmla="*/ 16 w 46"/>
                    <a:gd name="T33" fmla="*/ 0 h 52"/>
                    <a:gd name="T34" fmla="*/ 22 w 46"/>
                    <a:gd name="T35" fmla="*/ 0 h 52"/>
                    <a:gd name="T36" fmla="*/ 28 w 46"/>
                    <a:gd name="T37" fmla="*/ 0 h 52"/>
                    <a:gd name="T38" fmla="*/ 34 w 46"/>
                    <a:gd name="T39" fmla="*/ 4 h 52"/>
                    <a:gd name="T40" fmla="*/ 40 w 46"/>
                    <a:gd name="T41" fmla="*/ 6 h 52"/>
                    <a:gd name="T42" fmla="*/ 42 w 46"/>
                    <a:gd name="T43" fmla="*/ 12 h 52"/>
                    <a:gd name="T44" fmla="*/ 44 w 46"/>
                    <a:gd name="T45" fmla="*/ 18 h 52"/>
                    <a:gd name="T46" fmla="*/ 46 w 46"/>
                    <a:gd name="T47" fmla="*/ 26 h 52"/>
                    <a:gd name="T48" fmla="*/ 46 w 46"/>
                    <a:gd name="T49" fmla="*/ 26 h 52"/>
                    <a:gd name="T50" fmla="*/ 46 w 46"/>
                    <a:gd name="T51" fmla="*/ 28 h 52"/>
                    <a:gd name="T52" fmla="*/ 8 w 46"/>
                    <a:gd name="T53" fmla="*/ 28 h 52"/>
                    <a:gd name="T54" fmla="*/ 10 w 46"/>
                    <a:gd name="T55" fmla="*/ 34 h 52"/>
                    <a:gd name="T56" fmla="*/ 12 w 46"/>
                    <a:gd name="T57" fmla="*/ 40 h 52"/>
                    <a:gd name="T58" fmla="*/ 18 w 46"/>
                    <a:gd name="T59" fmla="*/ 42 h 52"/>
                    <a:gd name="T60" fmla="*/ 24 w 46"/>
                    <a:gd name="T61" fmla="*/ 44 h 52"/>
                    <a:gd name="T62" fmla="*/ 28 w 46"/>
                    <a:gd name="T63" fmla="*/ 44 h 52"/>
                    <a:gd name="T64" fmla="*/ 32 w 46"/>
                    <a:gd name="T65" fmla="*/ 42 h 52"/>
                    <a:gd name="T66" fmla="*/ 34 w 46"/>
                    <a:gd name="T67" fmla="*/ 40 h 52"/>
                    <a:gd name="T68" fmla="*/ 36 w 46"/>
                    <a:gd name="T69" fmla="*/ 36 h 52"/>
                    <a:gd name="T70" fmla="*/ 8 w 46"/>
                    <a:gd name="T71" fmla="*/ 20 h 52"/>
                    <a:gd name="T72" fmla="*/ 36 w 46"/>
                    <a:gd name="T73" fmla="*/ 20 h 52"/>
                    <a:gd name="T74" fmla="*/ 36 w 46"/>
                    <a:gd name="T75" fmla="*/ 16 h 52"/>
                    <a:gd name="T76" fmla="*/ 34 w 46"/>
                    <a:gd name="T77" fmla="*/ 12 h 52"/>
                    <a:gd name="T78" fmla="*/ 28 w 46"/>
                    <a:gd name="T79" fmla="*/ 10 h 52"/>
                    <a:gd name="T80" fmla="*/ 22 w 46"/>
                    <a:gd name="T81" fmla="*/ 8 h 52"/>
                    <a:gd name="T82" fmla="*/ 18 w 46"/>
                    <a:gd name="T83" fmla="*/ 8 h 52"/>
                    <a:gd name="T84" fmla="*/ 12 w 46"/>
                    <a:gd name="T85" fmla="*/ 12 h 52"/>
                    <a:gd name="T86" fmla="*/ 10 w 46"/>
                    <a:gd name="T87" fmla="*/ 16 h 52"/>
                    <a:gd name="T88" fmla="*/ 8 w 46"/>
                    <a:gd name="T89" fmla="*/ 2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6" h="52">
                      <a:moveTo>
                        <a:pt x="36" y="36"/>
                      </a:moveTo>
                      <a:lnTo>
                        <a:pt x="46" y="38"/>
                      </a:lnTo>
                      <a:lnTo>
                        <a:pt x="42" y="44"/>
                      </a:lnTo>
                      <a:lnTo>
                        <a:pt x="38" y="48"/>
                      </a:lnTo>
                      <a:lnTo>
                        <a:pt x="32" y="52"/>
                      </a:lnTo>
                      <a:lnTo>
                        <a:pt x="24" y="52"/>
                      </a:lnTo>
                      <a:lnTo>
                        <a:pt x="16" y="52"/>
                      </a:lnTo>
                      <a:lnTo>
                        <a:pt x="10" y="50"/>
                      </a:lnTo>
                      <a:lnTo>
                        <a:pt x="6" y="46"/>
                      </a:lnTo>
                      <a:lnTo>
                        <a:pt x="2" y="40"/>
                      </a:lnTo>
                      <a:lnTo>
                        <a:pt x="0" y="34"/>
                      </a:lnTo>
                      <a:lnTo>
                        <a:pt x="0" y="26"/>
                      </a:lnTo>
                      <a:lnTo>
                        <a:pt x="0" y="18"/>
                      </a:lnTo>
                      <a:lnTo>
                        <a:pt x="2" y="12"/>
                      </a:lnTo>
                      <a:lnTo>
                        <a:pt x="6" y="6"/>
                      </a:lnTo>
                      <a:lnTo>
                        <a:pt x="10" y="4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8" y="0"/>
                      </a:lnTo>
                      <a:lnTo>
                        <a:pt x="34" y="4"/>
                      </a:lnTo>
                      <a:lnTo>
                        <a:pt x="40" y="6"/>
                      </a:lnTo>
                      <a:lnTo>
                        <a:pt x="42" y="12"/>
                      </a:lnTo>
                      <a:lnTo>
                        <a:pt x="44" y="18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6" y="28"/>
                      </a:lnTo>
                      <a:lnTo>
                        <a:pt x="8" y="28"/>
                      </a:lnTo>
                      <a:lnTo>
                        <a:pt x="10" y="34"/>
                      </a:lnTo>
                      <a:lnTo>
                        <a:pt x="12" y="40"/>
                      </a:lnTo>
                      <a:lnTo>
                        <a:pt x="18" y="42"/>
                      </a:lnTo>
                      <a:lnTo>
                        <a:pt x="24" y="44"/>
                      </a:lnTo>
                      <a:lnTo>
                        <a:pt x="28" y="44"/>
                      </a:lnTo>
                      <a:lnTo>
                        <a:pt x="32" y="42"/>
                      </a:lnTo>
                      <a:lnTo>
                        <a:pt x="34" y="40"/>
                      </a:lnTo>
                      <a:lnTo>
                        <a:pt x="36" y="36"/>
                      </a:lnTo>
                      <a:close/>
                      <a:moveTo>
                        <a:pt x="8" y="20"/>
                      </a:moveTo>
                      <a:lnTo>
                        <a:pt x="36" y="20"/>
                      </a:lnTo>
                      <a:lnTo>
                        <a:pt x="36" y="16"/>
                      </a:lnTo>
                      <a:lnTo>
                        <a:pt x="34" y="12"/>
                      </a:lnTo>
                      <a:lnTo>
                        <a:pt x="28" y="10"/>
                      </a:lnTo>
                      <a:lnTo>
                        <a:pt x="22" y="8"/>
                      </a:lnTo>
                      <a:lnTo>
                        <a:pt x="18" y="8"/>
                      </a:lnTo>
                      <a:lnTo>
                        <a:pt x="12" y="12"/>
                      </a:lnTo>
                      <a:lnTo>
                        <a:pt x="10" y="16"/>
                      </a:lnTo>
                      <a:lnTo>
                        <a:pt x="8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16" name="Freeform 336"/>
                <p:cNvSpPr>
                  <a:spLocks/>
                </p:cNvSpPr>
                <p:nvPr/>
              </p:nvSpPr>
              <p:spPr bwMode="auto">
                <a:xfrm>
                  <a:off x="926" y="3428"/>
                  <a:ext cx="24" cy="68"/>
                </a:xfrm>
                <a:custGeom>
                  <a:avLst/>
                  <a:gdLst>
                    <a:gd name="T0" fmla="*/ 24 w 24"/>
                    <a:gd name="T1" fmla="*/ 60 h 68"/>
                    <a:gd name="T2" fmla="*/ 24 w 24"/>
                    <a:gd name="T3" fmla="*/ 68 h 68"/>
                    <a:gd name="T4" fmla="*/ 22 w 24"/>
                    <a:gd name="T5" fmla="*/ 68 h 68"/>
                    <a:gd name="T6" fmla="*/ 18 w 24"/>
                    <a:gd name="T7" fmla="*/ 68 h 68"/>
                    <a:gd name="T8" fmla="*/ 14 w 24"/>
                    <a:gd name="T9" fmla="*/ 68 h 68"/>
                    <a:gd name="T10" fmla="*/ 12 w 24"/>
                    <a:gd name="T11" fmla="*/ 66 h 68"/>
                    <a:gd name="T12" fmla="*/ 10 w 24"/>
                    <a:gd name="T13" fmla="*/ 64 h 68"/>
                    <a:gd name="T14" fmla="*/ 8 w 24"/>
                    <a:gd name="T15" fmla="*/ 62 h 68"/>
                    <a:gd name="T16" fmla="*/ 6 w 24"/>
                    <a:gd name="T17" fmla="*/ 60 h 68"/>
                    <a:gd name="T18" fmla="*/ 6 w 24"/>
                    <a:gd name="T19" fmla="*/ 54 h 68"/>
                    <a:gd name="T20" fmla="*/ 6 w 24"/>
                    <a:gd name="T21" fmla="*/ 26 h 68"/>
                    <a:gd name="T22" fmla="*/ 0 w 24"/>
                    <a:gd name="T23" fmla="*/ 26 h 68"/>
                    <a:gd name="T24" fmla="*/ 0 w 24"/>
                    <a:gd name="T25" fmla="*/ 18 h 68"/>
                    <a:gd name="T26" fmla="*/ 6 w 24"/>
                    <a:gd name="T27" fmla="*/ 18 h 68"/>
                    <a:gd name="T28" fmla="*/ 6 w 24"/>
                    <a:gd name="T29" fmla="*/ 4 h 68"/>
                    <a:gd name="T30" fmla="*/ 16 w 24"/>
                    <a:gd name="T31" fmla="*/ 0 h 68"/>
                    <a:gd name="T32" fmla="*/ 16 w 24"/>
                    <a:gd name="T33" fmla="*/ 18 h 68"/>
                    <a:gd name="T34" fmla="*/ 24 w 24"/>
                    <a:gd name="T35" fmla="*/ 18 h 68"/>
                    <a:gd name="T36" fmla="*/ 24 w 24"/>
                    <a:gd name="T37" fmla="*/ 26 h 68"/>
                    <a:gd name="T38" fmla="*/ 16 w 24"/>
                    <a:gd name="T39" fmla="*/ 26 h 68"/>
                    <a:gd name="T40" fmla="*/ 16 w 24"/>
                    <a:gd name="T41" fmla="*/ 54 h 68"/>
                    <a:gd name="T42" fmla="*/ 16 w 24"/>
                    <a:gd name="T43" fmla="*/ 56 h 68"/>
                    <a:gd name="T44" fmla="*/ 16 w 24"/>
                    <a:gd name="T45" fmla="*/ 58 h 68"/>
                    <a:gd name="T46" fmla="*/ 16 w 24"/>
                    <a:gd name="T47" fmla="*/ 58 h 68"/>
                    <a:gd name="T48" fmla="*/ 18 w 24"/>
                    <a:gd name="T49" fmla="*/ 60 h 68"/>
                    <a:gd name="T50" fmla="*/ 18 w 24"/>
                    <a:gd name="T51" fmla="*/ 60 h 68"/>
                    <a:gd name="T52" fmla="*/ 20 w 24"/>
                    <a:gd name="T53" fmla="*/ 60 h 68"/>
                    <a:gd name="T54" fmla="*/ 22 w 24"/>
                    <a:gd name="T55" fmla="*/ 60 h 68"/>
                    <a:gd name="T56" fmla="*/ 24 w 24"/>
                    <a:gd name="T57" fmla="*/ 6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4" h="68">
                      <a:moveTo>
                        <a:pt x="24" y="60"/>
                      </a:moveTo>
                      <a:lnTo>
                        <a:pt x="24" y="68"/>
                      </a:lnTo>
                      <a:lnTo>
                        <a:pt x="22" y="68"/>
                      </a:lnTo>
                      <a:lnTo>
                        <a:pt x="18" y="68"/>
                      </a:lnTo>
                      <a:lnTo>
                        <a:pt x="14" y="68"/>
                      </a:lnTo>
                      <a:lnTo>
                        <a:pt x="12" y="66"/>
                      </a:lnTo>
                      <a:lnTo>
                        <a:pt x="10" y="64"/>
                      </a:lnTo>
                      <a:lnTo>
                        <a:pt x="8" y="62"/>
                      </a:lnTo>
                      <a:lnTo>
                        <a:pt x="6" y="60"/>
                      </a:lnTo>
                      <a:lnTo>
                        <a:pt x="6" y="54"/>
                      </a:lnTo>
                      <a:lnTo>
                        <a:pt x="6" y="26"/>
                      </a:lnTo>
                      <a:lnTo>
                        <a:pt x="0" y="26"/>
                      </a:lnTo>
                      <a:lnTo>
                        <a:pt x="0" y="18"/>
                      </a:lnTo>
                      <a:lnTo>
                        <a:pt x="6" y="18"/>
                      </a:lnTo>
                      <a:lnTo>
                        <a:pt x="6" y="4"/>
                      </a:lnTo>
                      <a:lnTo>
                        <a:pt x="16" y="0"/>
                      </a:lnTo>
                      <a:lnTo>
                        <a:pt x="16" y="18"/>
                      </a:lnTo>
                      <a:lnTo>
                        <a:pt x="24" y="18"/>
                      </a:lnTo>
                      <a:lnTo>
                        <a:pt x="24" y="26"/>
                      </a:lnTo>
                      <a:lnTo>
                        <a:pt x="16" y="26"/>
                      </a:lnTo>
                      <a:lnTo>
                        <a:pt x="16" y="54"/>
                      </a:lnTo>
                      <a:lnTo>
                        <a:pt x="16" y="56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8" y="60"/>
                      </a:lnTo>
                      <a:lnTo>
                        <a:pt x="18" y="60"/>
                      </a:lnTo>
                      <a:lnTo>
                        <a:pt x="20" y="60"/>
                      </a:lnTo>
                      <a:lnTo>
                        <a:pt x="22" y="60"/>
                      </a:lnTo>
                      <a:lnTo>
                        <a:pt x="24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17" name="Freeform 337"/>
                <p:cNvSpPr>
                  <a:spLocks noEditPoints="1"/>
                </p:cNvSpPr>
                <p:nvPr/>
              </p:nvSpPr>
              <p:spPr bwMode="auto">
                <a:xfrm>
                  <a:off x="978" y="3444"/>
                  <a:ext cx="46" cy="52"/>
                </a:xfrm>
                <a:custGeom>
                  <a:avLst/>
                  <a:gdLst>
                    <a:gd name="T0" fmla="*/ 30 w 46"/>
                    <a:gd name="T1" fmla="*/ 48 h 52"/>
                    <a:gd name="T2" fmla="*/ 20 w 46"/>
                    <a:gd name="T3" fmla="*/ 52 h 52"/>
                    <a:gd name="T4" fmla="*/ 10 w 46"/>
                    <a:gd name="T5" fmla="*/ 50 h 52"/>
                    <a:gd name="T6" fmla="*/ 2 w 46"/>
                    <a:gd name="T7" fmla="*/ 44 h 52"/>
                    <a:gd name="T8" fmla="*/ 0 w 46"/>
                    <a:gd name="T9" fmla="*/ 34 h 52"/>
                    <a:gd name="T10" fmla="*/ 4 w 46"/>
                    <a:gd name="T11" fmla="*/ 28 h 52"/>
                    <a:gd name="T12" fmla="*/ 8 w 46"/>
                    <a:gd name="T13" fmla="*/ 24 h 52"/>
                    <a:gd name="T14" fmla="*/ 14 w 46"/>
                    <a:gd name="T15" fmla="*/ 22 h 52"/>
                    <a:gd name="T16" fmla="*/ 26 w 46"/>
                    <a:gd name="T17" fmla="*/ 20 h 52"/>
                    <a:gd name="T18" fmla="*/ 32 w 46"/>
                    <a:gd name="T19" fmla="*/ 18 h 52"/>
                    <a:gd name="T20" fmla="*/ 32 w 46"/>
                    <a:gd name="T21" fmla="*/ 14 h 52"/>
                    <a:gd name="T22" fmla="*/ 26 w 46"/>
                    <a:gd name="T23" fmla="*/ 8 h 52"/>
                    <a:gd name="T24" fmla="*/ 18 w 46"/>
                    <a:gd name="T25" fmla="*/ 8 h 52"/>
                    <a:gd name="T26" fmla="*/ 12 w 46"/>
                    <a:gd name="T27" fmla="*/ 12 h 52"/>
                    <a:gd name="T28" fmla="*/ 2 w 46"/>
                    <a:gd name="T29" fmla="*/ 16 h 52"/>
                    <a:gd name="T30" fmla="*/ 6 w 46"/>
                    <a:gd name="T31" fmla="*/ 6 h 52"/>
                    <a:gd name="T32" fmla="*/ 12 w 46"/>
                    <a:gd name="T33" fmla="*/ 2 h 52"/>
                    <a:gd name="T34" fmla="*/ 24 w 46"/>
                    <a:gd name="T35" fmla="*/ 0 h 52"/>
                    <a:gd name="T36" fmla="*/ 34 w 46"/>
                    <a:gd name="T37" fmla="*/ 2 h 52"/>
                    <a:gd name="T38" fmla="*/ 40 w 46"/>
                    <a:gd name="T39" fmla="*/ 6 h 52"/>
                    <a:gd name="T40" fmla="*/ 42 w 46"/>
                    <a:gd name="T41" fmla="*/ 12 h 52"/>
                    <a:gd name="T42" fmla="*/ 42 w 46"/>
                    <a:gd name="T43" fmla="*/ 18 h 52"/>
                    <a:gd name="T44" fmla="*/ 42 w 46"/>
                    <a:gd name="T45" fmla="*/ 36 h 52"/>
                    <a:gd name="T46" fmla="*/ 44 w 46"/>
                    <a:gd name="T47" fmla="*/ 44 h 52"/>
                    <a:gd name="T48" fmla="*/ 46 w 46"/>
                    <a:gd name="T49" fmla="*/ 52 h 52"/>
                    <a:gd name="T50" fmla="*/ 34 w 46"/>
                    <a:gd name="T51" fmla="*/ 48 h 52"/>
                    <a:gd name="T52" fmla="*/ 32 w 46"/>
                    <a:gd name="T53" fmla="*/ 28 h 52"/>
                    <a:gd name="T54" fmla="*/ 20 w 46"/>
                    <a:gd name="T55" fmla="*/ 30 h 52"/>
                    <a:gd name="T56" fmla="*/ 14 w 46"/>
                    <a:gd name="T57" fmla="*/ 32 h 52"/>
                    <a:gd name="T58" fmla="*/ 10 w 46"/>
                    <a:gd name="T59" fmla="*/ 34 h 52"/>
                    <a:gd name="T60" fmla="*/ 10 w 46"/>
                    <a:gd name="T61" fmla="*/ 38 h 52"/>
                    <a:gd name="T62" fmla="*/ 12 w 46"/>
                    <a:gd name="T63" fmla="*/ 42 h 52"/>
                    <a:gd name="T64" fmla="*/ 18 w 46"/>
                    <a:gd name="T65" fmla="*/ 44 h 52"/>
                    <a:gd name="T66" fmla="*/ 26 w 46"/>
                    <a:gd name="T67" fmla="*/ 42 h 52"/>
                    <a:gd name="T68" fmla="*/ 32 w 46"/>
                    <a:gd name="T69" fmla="*/ 36 h 52"/>
                    <a:gd name="T70" fmla="*/ 32 w 46"/>
                    <a:gd name="T71" fmla="*/ 3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6" h="52">
                      <a:moveTo>
                        <a:pt x="34" y="46"/>
                      </a:moveTo>
                      <a:lnTo>
                        <a:pt x="30" y="48"/>
                      </a:lnTo>
                      <a:lnTo>
                        <a:pt x="24" y="50"/>
                      </a:lnTo>
                      <a:lnTo>
                        <a:pt x="20" y="52"/>
                      </a:lnTo>
                      <a:lnTo>
                        <a:pt x="16" y="52"/>
                      </a:lnTo>
                      <a:lnTo>
                        <a:pt x="10" y="50"/>
                      </a:lnTo>
                      <a:lnTo>
                        <a:pt x="4" y="48"/>
                      </a:lnTo>
                      <a:lnTo>
                        <a:pt x="2" y="44"/>
                      </a:lnTo>
                      <a:lnTo>
                        <a:pt x="0" y="38"/>
                      </a:lnTo>
                      <a:lnTo>
                        <a:pt x="0" y="34"/>
                      </a:lnTo>
                      <a:lnTo>
                        <a:pt x="2" y="30"/>
                      </a:lnTo>
                      <a:lnTo>
                        <a:pt x="4" y="28"/>
                      </a:lnTo>
                      <a:lnTo>
                        <a:pt x="6" y="26"/>
                      </a:lnTo>
                      <a:lnTo>
                        <a:pt x="8" y="24"/>
                      </a:lnTo>
                      <a:lnTo>
                        <a:pt x="12" y="24"/>
                      </a:lnTo>
                      <a:lnTo>
                        <a:pt x="14" y="22"/>
                      </a:lnTo>
                      <a:lnTo>
                        <a:pt x="18" y="22"/>
                      </a:lnTo>
                      <a:lnTo>
                        <a:pt x="26" y="20"/>
                      </a:lnTo>
                      <a:lnTo>
                        <a:pt x="32" y="20"/>
                      </a:lnTo>
                      <a:lnTo>
                        <a:pt x="32" y="18"/>
                      </a:lnTo>
                      <a:lnTo>
                        <a:pt x="32" y="18"/>
                      </a:lnTo>
                      <a:lnTo>
                        <a:pt x="32" y="14"/>
                      </a:lnTo>
                      <a:lnTo>
                        <a:pt x="30" y="10"/>
                      </a:lnTo>
                      <a:lnTo>
                        <a:pt x="26" y="8"/>
                      </a:lnTo>
                      <a:lnTo>
                        <a:pt x="22" y="8"/>
                      </a:lnTo>
                      <a:lnTo>
                        <a:pt x="18" y="8"/>
                      </a:lnTo>
                      <a:lnTo>
                        <a:pt x="14" y="10"/>
                      </a:lnTo>
                      <a:lnTo>
                        <a:pt x="12" y="12"/>
                      </a:lnTo>
                      <a:lnTo>
                        <a:pt x="10" y="16"/>
                      </a:lnTo>
                      <a:lnTo>
                        <a:pt x="2" y="16"/>
                      </a:lnTo>
                      <a:lnTo>
                        <a:pt x="4" y="10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12" y="2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4" y="2"/>
                      </a:lnTo>
                      <a:lnTo>
                        <a:pt x="38" y="4"/>
                      </a:lnTo>
                      <a:lnTo>
                        <a:pt x="40" y="6"/>
                      </a:lnTo>
                      <a:lnTo>
                        <a:pt x="42" y="8"/>
                      </a:lnTo>
                      <a:lnTo>
                        <a:pt x="42" y="12"/>
                      </a:lnTo>
                      <a:lnTo>
                        <a:pt x="42" y="14"/>
                      </a:lnTo>
                      <a:lnTo>
                        <a:pt x="42" y="18"/>
                      </a:lnTo>
                      <a:lnTo>
                        <a:pt x="42" y="30"/>
                      </a:lnTo>
                      <a:lnTo>
                        <a:pt x="42" y="36"/>
                      </a:lnTo>
                      <a:lnTo>
                        <a:pt x="42" y="40"/>
                      </a:lnTo>
                      <a:lnTo>
                        <a:pt x="44" y="44"/>
                      </a:lnTo>
                      <a:lnTo>
                        <a:pt x="44" y="48"/>
                      </a:lnTo>
                      <a:lnTo>
                        <a:pt x="46" y="52"/>
                      </a:lnTo>
                      <a:lnTo>
                        <a:pt x="36" y="52"/>
                      </a:lnTo>
                      <a:lnTo>
                        <a:pt x="34" y="48"/>
                      </a:lnTo>
                      <a:lnTo>
                        <a:pt x="34" y="46"/>
                      </a:lnTo>
                      <a:close/>
                      <a:moveTo>
                        <a:pt x="32" y="28"/>
                      </a:moveTo>
                      <a:lnTo>
                        <a:pt x="28" y="28"/>
                      </a:lnTo>
                      <a:lnTo>
                        <a:pt x="20" y="30"/>
                      </a:lnTo>
                      <a:lnTo>
                        <a:pt x="16" y="30"/>
                      </a:lnTo>
                      <a:lnTo>
                        <a:pt x="14" y="32"/>
                      </a:lnTo>
                      <a:lnTo>
                        <a:pt x="12" y="32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0" y="38"/>
                      </a:lnTo>
                      <a:lnTo>
                        <a:pt x="10" y="40"/>
                      </a:lnTo>
                      <a:lnTo>
                        <a:pt x="12" y="42"/>
                      </a:lnTo>
                      <a:lnTo>
                        <a:pt x="14" y="44"/>
                      </a:lnTo>
                      <a:lnTo>
                        <a:pt x="18" y="44"/>
                      </a:lnTo>
                      <a:lnTo>
                        <a:pt x="22" y="44"/>
                      </a:lnTo>
                      <a:lnTo>
                        <a:pt x="26" y="42"/>
                      </a:lnTo>
                      <a:lnTo>
                        <a:pt x="30" y="40"/>
                      </a:lnTo>
                      <a:lnTo>
                        <a:pt x="32" y="36"/>
                      </a:lnTo>
                      <a:lnTo>
                        <a:pt x="32" y="34"/>
                      </a:lnTo>
                      <a:lnTo>
                        <a:pt x="32" y="30"/>
                      </a:lnTo>
                      <a:lnTo>
                        <a:pt x="32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18" name="Rectangle 338"/>
                <p:cNvSpPr>
                  <a:spLocks noChangeArrowheads="1"/>
                </p:cNvSpPr>
                <p:nvPr/>
              </p:nvSpPr>
              <p:spPr bwMode="auto">
                <a:xfrm>
                  <a:off x="1034" y="3426"/>
                  <a:ext cx="10" cy="70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19" name="Rectangle 339"/>
                <p:cNvSpPr>
                  <a:spLocks noChangeArrowheads="1"/>
                </p:cNvSpPr>
                <p:nvPr/>
              </p:nvSpPr>
              <p:spPr bwMode="auto">
                <a:xfrm>
                  <a:off x="1058" y="3486"/>
                  <a:ext cx="10" cy="10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20" name="Freeform 340"/>
                <p:cNvSpPr>
                  <a:spLocks/>
                </p:cNvSpPr>
                <p:nvPr/>
              </p:nvSpPr>
              <p:spPr bwMode="auto">
                <a:xfrm>
                  <a:off x="1084" y="3486"/>
                  <a:ext cx="8" cy="24"/>
                </a:xfrm>
                <a:custGeom>
                  <a:avLst/>
                  <a:gdLst>
                    <a:gd name="T0" fmla="*/ 0 w 8"/>
                    <a:gd name="T1" fmla="*/ 10 h 24"/>
                    <a:gd name="T2" fmla="*/ 0 w 8"/>
                    <a:gd name="T3" fmla="*/ 0 h 24"/>
                    <a:gd name="T4" fmla="*/ 8 w 8"/>
                    <a:gd name="T5" fmla="*/ 0 h 24"/>
                    <a:gd name="T6" fmla="*/ 8 w 8"/>
                    <a:gd name="T7" fmla="*/ 10 h 24"/>
                    <a:gd name="T8" fmla="*/ 8 w 8"/>
                    <a:gd name="T9" fmla="*/ 14 h 24"/>
                    <a:gd name="T10" fmla="*/ 6 w 8"/>
                    <a:gd name="T11" fmla="*/ 18 h 24"/>
                    <a:gd name="T12" fmla="*/ 4 w 8"/>
                    <a:gd name="T13" fmla="*/ 20 h 24"/>
                    <a:gd name="T14" fmla="*/ 2 w 8"/>
                    <a:gd name="T15" fmla="*/ 24 h 24"/>
                    <a:gd name="T16" fmla="*/ 0 w 8"/>
                    <a:gd name="T17" fmla="*/ 20 h 24"/>
                    <a:gd name="T18" fmla="*/ 2 w 8"/>
                    <a:gd name="T19" fmla="*/ 18 h 24"/>
                    <a:gd name="T20" fmla="*/ 2 w 8"/>
                    <a:gd name="T21" fmla="*/ 16 h 24"/>
                    <a:gd name="T22" fmla="*/ 4 w 8"/>
                    <a:gd name="T23" fmla="*/ 14 h 24"/>
                    <a:gd name="T24" fmla="*/ 4 w 8"/>
                    <a:gd name="T25" fmla="*/ 10 h 24"/>
                    <a:gd name="T26" fmla="*/ 0 w 8"/>
                    <a:gd name="T27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24">
                      <a:moveTo>
                        <a:pt x="0" y="1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10"/>
                      </a:lnTo>
                      <a:lnTo>
                        <a:pt x="8" y="14"/>
                      </a:lnTo>
                      <a:lnTo>
                        <a:pt x="6" y="18"/>
                      </a:lnTo>
                      <a:lnTo>
                        <a:pt x="4" y="20"/>
                      </a:lnTo>
                      <a:lnTo>
                        <a:pt x="2" y="24"/>
                      </a:lnTo>
                      <a:lnTo>
                        <a:pt x="0" y="20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4" y="14"/>
                      </a:lnTo>
                      <a:lnTo>
                        <a:pt x="4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21" name="Freeform 341"/>
                <p:cNvSpPr>
                  <a:spLocks/>
                </p:cNvSpPr>
                <p:nvPr/>
              </p:nvSpPr>
              <p:spPr bwMode="auto">
                <a:xfrm>
                  <a:off x="1132" y="3426"/>
                  <a:ext cx="26" cy="70"/>
                </a:xfrm>
                <a:custGeom>
                  <a:avLst/>
                  <a:gdLst>
                    <a:gd name="T0" fmla="*/ 26 w 26"/>
                    <a:gd name="T1" fmla="*/ 70 h 70"/>
                    <a:gd name="T2" fmla="*/ 16 w 26"/>
                    <a:gd name="T3" fmla="*/ 70 h 70"/>
                    <a:gd name="T4" fmla="*/ 16 w 26"/>
                    <a:gd name="T5" fmla="*/ 16 h 70"/>
                    <a:gd name="T6" fmla="*/ 14 w 26"/>
                    <a:gd name="T7" fmla="*/ 18 h 70"/>
                    <a:gd name="T8" fmla="*/ 8 w 26"/>
                    <a:gd name="T9" fmla="*/ 22 h 70"/>
                    <a:gd name="T10" fmla="*/ 4 w 26"/>
                    <a:gd name="T11" fmla="*/ 24 h 70"/>
                    <a:gd name="T12" fmla="*/ 0 w 26"/>
                    <a:gd name="T13" fmla="*/ 26 h 70"/>
                    <a:gd name="T14" fmla="*/ 0 w 26"/>
                    <a:gd name="T15" fmla="*/ 18 h 70"/>
                    <a:gd name="T16" fmla="*/ 6 w 26"/>
                    <a:gd name="T17" fmla="*/ 14 h 70"/>
                    <a:gd name="T18" fmla="*/ 12 w 26"/>
                    <a:gd name="T19" fmla="*/ 10 h 70"/>
                    <a:gd name="T20" fmla="*/ 16 w 26"/>
                    <a:gd name="T21" fmla="*/ 4 h 70"/>
                    <a:gd name="T22" fmla="*/ 20 w 26"/>
                    <a:gd name="T23" fmla="*/ 0 h 70"/>
                    <a:gd name="T24" fmla="*/ 26 w 26"/>
                    <a:gd name="T25" fmla="*/ 0 h 70"/>
                    <a:gd name="T26" fmla="*/ 26 w 26"/>
                    <a:gd name="T27" fmla="*/ 7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" h="70">
                      <a:moveTo>
                        <a:pt x="26" y="70"/>
                      </a:moveTo>
                      <a:lnTo>
                        <a:pt x="16" y="70"/>
                      </a:lnTo>
                      <a:lnTo>
                        <a:pt x="16" y="16"/>
                      </a:lnTo>
                      <a:lnTo>
                        <a:pt x="14" y="18"/>
                      </a:lnTo>
                      <a:lnTo>
                        <a:pt x="8" y="22"/>
                      </a:lnTo>
                      <a:lnTo>
                        <a:pt x="4" y="24"/>
                      </a:lnTo>
                      <a:lnTo>
                        <a:pt x="0" y="26"/>
                      </a:lnTo>
                      <a:lnTo>
                        <a:pt x="0" y="18"/>
                      </a:lnTo>
                      <a:lnTo>
                        <a:pt x="6" y="14"/>
                      </a:lnTo>
                      <a:lnTo>
                        <a:pt x="12" y="10"/>
                      </a:lnTo>
                      <a:lnTo>
                        <a:pt x="16" y="4"/>
                      </a:lnTo>
                      <a:lnTo>
                        <a:pt x="20" y="0"/>
                      </a:lnTo>
                      <a:lnTo>
                        <a:pt x="26" y="0"/>
                      </a:lnTo>
                      <a:lnTo>
                        <a:pt x="26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22" name="Freeform 342"/>
                <p:cNvSpPr>
                  <a:spLocks noEditPoints="1"/>
                </p:cNvSpPr>
                <p:nvPr/>
              </p:nvSpPr>
              <p:spPr bwMode="auto">
                <a:xfrm>
                  <a:off x="1180" y="3426"/>
                  <a:ext cx="44" cy="70"/>
                </a:xfrm>
                <a:custGeom>
                  <a:avLst/>
                  <a:gdLst>
                    <a:gd name="T0" fmla="*/ 10 w 44"/>
                    <a:gd name="T1" fmla="*/ 52 h 70"/>
                    <a:gd name="T2" fmla="*/ 14 w 44"/>
                    <a:gd name="T3" fmla="*/ 60 h 70"/>
                    <a:gd name="T4" fmla="*/ 20 w 44"/>
                    <a:gd name="T5" fmla="*/ 62 h 70"/>
                    <a:gd name="T6" fmla="*/ 26 w 44"/>
                    <a:gd name="T7" fmla="*/ 60 h 70"/>
                    <a:gd name="T8" fmla="*/ 32 w 44"/>
                    <a:gd name="T9" fmla="*/ 56 h 70"/>
                    <a:gd name="T10" fmla="*/ 34 w 44"/>
                    <a:gd name="T11" fmla="*/ 48 h 70"/>
                    <a:gd name="T12" fmla="*/ 36 w 44"/>
                    <a:gd name="T13" fmla="*/ 38 h 70"/>
                    <a:gd name="T14" fmla="*/ 36 w 44"/>
                    <a:gd name="T15" fmla="*/ 36 h 70"/>
                    <a:gd name="T16" fmla="*/ 28 w 44"/>
                    <a:gd name="T17" fmla="*/ 44 h 70"/>
                    <a:gd name="T18" fmla="*/ 20 w 44"/>
                    <a:gd name="T19" fmla="*/ 46 h 70"/>
                    <a:gd name="T20" fmla="*/ 10 w 44"/>
                    <a:gd name="T21" fmla="*/ 44 h 70"/>
                    <a:gd name="T22" fmla="*/ 2 w 44"/>
                    <a:gd name="T23" fmla="*/ 36 h 70"/>
                    <a:gd name="T24" fmla="*/ 0 w 44"/>
                    <a:gd name="T25" fmla="*/ 24 h 70"/>
                    <a:gd name="T26" fmla="*/ 2 w 44"/>
                    <a:gd name="T27" fmla="*/ 12 h 70"/>
                    <a:gd name="T28" fmla="*/ 10 w 44"/>
                    <a:gd name="T29" fmla="*/ 2 h 70"/>
                    <a:gd name="T30" fmla="*/ 20 w 44"/>
                    <a:gd name="T31" fmla="*/ 0 h 70"/>
                    <a:gd name="T32" fmla="*/ 34 w 44"/>
                    <a:gd name="T33" fmla="*/ 4 h 70"/>
                    <a:gd name="T34" fmla="*/ 42 w 44"/>
                    <a:gd name="T35" fmla="*/ 14 h 70"/>
                    <a:gd name="T36" fmla="*/ 44 w 44"/>
                    <a:gd name="T37" fmla="*/ 26 h 70"/>
                    <a:gd name="T38" fmla="*/ 44 w 44"/>
                    <a:gd name="T39" fmla="*/ 42 h 70"/>
                    <a:gd name="T40" fmla="*/ 42 w 44"/>
                    <a:gd name="T41" fmla="*/ 54 h 70"/>
                    <a:gd name="T42" fmla="*/ 32 w 44"/>
                    <a:gd name="T43" fmla="*/ 66 h 70"/>
                    <a:gd name="T44" fmla="*/ 20 w 44"/>
                    <a:gd name="T45" fmla="*/ 70 h 70"/>
                    <a:gd name="T46" fmla="*/ 6 w 44"/>
                    <a:gd name="T47" fmla="*/ 66 h 70"/>
                    <a:gd name="T48" fmla="*/ 0 w 44"/>
                    <a:gd name="T49" fmla="*/ 52 h 70"/>
                    <a:gd name="T50" fmla="*/ 34 w 44"/>
                    <a:gd name="T51" fmla="*/ 16 h 70"/>
                    <a:gd name="T52" fmla="*/ 28 w 44"/>
                    <a:gd name="T53" fmla="*/ 10 h 70"/>
                    <a:gd name="T54" fmla="*/ 16 w 44"/>
                    <a:gd name="T55" fmla="*/ 10 h 70"/>
                    <a:gd name="T56" fmla="*/ 10 w 44"/>
                    <a:gd name="T57" fmla="*/ 18 h 70"/>
                    <a:gd name="T58" fmla="*/ 10 w 44"/>
                    <a:gd name="T59" fmla="*/ 30 h 70"/>
                    <a:gd name="T60" fmla="*/ 16 w 44"/>
                    <a:gd name="T61" fmla="*/ 38 h 70"/>
                    <a:gd name="T62" fmla="*/ 28 w 44"/>
                    <a:gd name="T63" fmla="*/ 38 h 70"/>
                    <a:gd name="T64" fmla="*/ 34 w 44"/>
                    <a:gd name="T65" fmla="*/ 3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" h="70">
                      <a:moveTo>
                        <a:pt x="0" y="52"/>
                      </a:moveTo>
                      <a:lnTo>
                        <a:pt x="10" y="52"/>
                      </a:lnTo>
                      <a:lnTo>
                        <a:pt x="10" y="56"/>
                      </a:lnTo>
                      <a:lnTo>
                        <a:pt x="14" y="60"/>
                      </a:lnTo>
                      <a:lnTo>
                        <a:pt x="16" y="62"/>
                      </a:lnTo>
                      <a:lnTo>
                        <a:pt x="20" y="62"/>
                      </a:lnTo>
                      <a:lnTo>
                        <a:pt x="24" y="62"/>
                      </a:lnTo>
                      <a:lnTo>
                        <a:pt x="26" y="60"/>
                      </a:lnTo>
                      <a:lnTo>
                        <a:pt x="30" y="58"/>
                      </a:lnTo>
                      <a:lnTo>
                        <a:pt x="32" y="56"/>
                      </a:lnTo>
                      <a:lnTo>
                        <a:pt x="32" y="52"/>
                      </a:lnTo>
                      <a:lnTo>
                        <a:pt x="34" y="48"/>
                      </a:lnTo>
                      <a:lnTo>
                        <a:pt x="36" y="44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6" y="36"/>
                      </a:lnTo>
                      <a:lnTo>
                        <a:pt x="32" y="40"/>
                      </a:lnTo>
                      <a:lnTo>
                        <a:pt x="28" y="44"/>
                      </a:lnTo>
                      <a:lnTo>
                        <a:pt x="24" y="46"/>
                      </a:lnTo>
                      <a:lnTo>
                        <a:pt x="20" y="46"/>
                      </a:lnTo>
                      <a:lnTo>
                        <a:pt x="14" y="46"/>
                      </a:lnTo>
                      <a:lnTo>
                        <a:pt x="10" y="44"/>
                      </a:lnTo>
                      <a:lnTo>
                        <a:pt x="6" y="40"/>
                      </a:lnTo>
                      <a:lnTo>
                        <a:pt x="2" y="36"/>
                      </a:lnTo>
                      <a:lnTo>
                        <a:pt x="0" y="30"/>
                      </a:lnTo>
                      <a:lnTo>
                        <a:pt x="0" y="24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6" y="6"/>
                      </a:lnTo>
                      <a:lnTo>
                        <a:pt x="10" y="2"/>
                      </a:lnTo>
                      <a:lnTo>
                        <a:pt x="16" y="0"/>
                      </a:lnTo>
                      <a:lnTo>
                        <a:pt x="20" y="0"/>
                      </a:lnTo>
                      <a:lnTo>
                        <a:pt x="28" y="0"/>
                      </a:lnTo>
                      <a:lnTo>
                        <a:pt x="34" y="4"/>
                      </a:lnTo>
                      <a:lnTo>
                        <a:pt x="38" y="8"/>
                      </a:lnTo>
                      <a:lnTo>
                        <a:pt x="42" y="14"/>
                      </a:lnTo>
                      <a:lnTo>
                        <a:pt x="44" y="18"/>
                      </a:lnTo>
                      <a:lnTo>
                        <a:pt x="44" y="26"/>
                      </a:lnTo>
                      <a:lnTo>
                        <a:pt x="44" y="34"/>
                      </a:lnTo>
                      <a:lnTo>
                        <a:pt x="44" y="42"/>
                      </a:lnTo>
                      <a:lnTo>
                        <a:pt x="44" y="48"/>
                      </a:lnTo>
                      <a:lnTo>
                        <a:pt x="42" y="54"/>
                      </a:lnTo>
                      <a:lnTo>
                        <a:pt x="38" y="60"/>
                      </a:lnTo>
                      <a:lnTo>
                        <a:pt x="32" y="66"/>
                      </a:lnTo>
                      <a:lnTo>
                        <a:pt x="26" y="68"/>
                      </a:lnTo>
                      <a:lnTo>
                        <a:pt x="20" y="70"/>
                      </a:lnTo>
                      <a:lnTo>
                        <a:pt x="12" y="68"/>
                      </a:lnTo>
                      <a:lnTo>
                        <a:pt x="6" y="66"/>
                      </a:lnTo>
                      <a:lnTo>
                        <a:pt x="2" y="60"/>
                      </a:lnTo>
                      <a:lnTo>
                        <a:pt x="0" y="52"/>
                      </a:lnTo>
                      <a:close/>
                      <a:moveTo>
                        <a:pt x="36" y="24"/>
                      </a:moveTo>
                      <a:lnTo>
                        <a:pt x="34" y="16"/>
                      </a:lnTo>
                      <a:lnTo>
                        <a:pt x="32" y="12"/>
                      </a:lnTo>
                      <a:lnTo>
                        <a:pt x="28" y="10"/>
                      </a:lnTo>
                      <a:lnTo>
                        <a:pt x="22" y="8"/>
                      </a:lnTo>
                      <a:lnTo>
                        <a:pt x="16" y="10"/>
                      </a:lnTo>
                      <a:lnTo>
                        <a:pt x="12" y="12"/>
                      </a:lnTo>
                      <a:lnTo>
                        <a:pt x="10" y="18"/>
                      </a:lnTo>
                      <a:lnTo>
                        <a:pt x="8" y="24"/>
                      </a:lnTo>
                      <a:lnTo>
                        <a:pt x="10" y="30"/>
                      </a:lnTo>
                      <a:lnTo>
                        <a:pt x="12" y="34"/>
                      </a:lnTo>
                      <a:lnTo>
                        <a:pt x="16" y="38"/>
                      </a:lnTo>
                      <a:lnTo>
                        <a:pt x="22" y="38"/>
                      </a:lnTo>
                      <a:lnTo>
                        <a:pt x="28" y="38"/>
                      </a:lnTo>
                      <a:lnTo>
                        <a:pt x="32" y="34"/>
                      </a:lnTo>
                      <a:lnTo>
                        <a:pt x="34" y="30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23" name="Freeform 343"/>
                <p:cNvSpPr>
                  <a:spLocks noEditPoints="1"/>
                </p:cNvSpPr>
                <p:nvPr/>
              </p:nvSpPr>
              <p:spPr bwMode="auto">
                <a:xfrm>
                  <a:off x="1232" y="3426"/>
                  <a:ext cx="46" cy="70"/>
                </a:xfrm>
                <a:custGeom>
                  <a:avLst/>
                  <a:gdLst>
                    <a:gd name="T0" fmla="*/ 10 w 46"/>
                    <a:gd name="T1" fmla="*/ 52 h 70"/>
                    <a:gd name="T2" fmla="*/ 14 w 46"/>
                    <a:gd name="T3" fmla="*/ 60 h 70"/>
                    <a:gd name="T4" fmla="*/ 22 w 46"/>
                    <a:gd name="T5" fmla="*/ 62 h 70"/>
                    <a:gd name="T6" fmla="*/ 28 w 46"/>
                    <a:gd name="T7" fmla="*/ 60 h 70"/>
                    <a:gd name="T8" fmla="*/ 32 w 46"/>
                    <a:gd name="T9" fmla="*/ 56 h 70"/>
                    <a:gd name="T10" fmla="*/ 36 w 46"/>
                    <a:gd name="T11" fmla="*/ 48 h 70"/>
                    <a:gd name="T12" fmla="*/ 36 w 46"/>
                    <a:gd name="T13" fmla="*/ 38 h 70"/>
                    <a:gd name="T14" fmla="*/ 36 w 46"/>
                    <a:gd name="T15" fmla="*/ 36 h 70"/>
                    <a:gd name="T16" fmla="*/ 30 w 46"/>
                    <a:gd name="T17" fmla="*/ 44 h 70"/>
                    <a:gd name="T18" fmla="*/ 20 w 46"/>
                    <a:gd name="T19" fmla="*/ 46 h 70"/>
                    <a:gd name="T20" fmla="*/ 10 w 46"/>
                    <a:gd name="T21" fmla="*/ 44 h 70"/>
                    <a:gd name="T22" fmla="*/ 2 w 46"/>
                    <a:gd name="T23" fmla="*/ 36 h 70"/>
                    <a:gd name="T24" fmla="*/ 0 w 46"/>
                    <a:gd name="T25" fmla="*/ 24 h 70"/>
                    <a:gd name="T26" fmla="*/ 4 w 46"/>
                    <a:gd name="T27" fmla="*/ 12 h 70"/>
                    <a:gd name="T28" fmla="*/ 10 w 46"/>
                    <a:gd name="T29" fmla="*/ 2 h 70"/>
                    <a:gd name="T30" fmla="*/ 22 w 46"/>
                    <a:gd name="T31" fmla="*/ 0 h 70"/>
                    <a:gd name="T32" fmla="*/ 34 w 46"/>
                    <a:gd name="T33" fmla="*/ 4 h 70"/>
                    <a:gd name="T34" fmla="*/ 42 w 46"/>
                    <a:gd name="T35" fmla="*/ 14 h 70"/>
                    <a:gd name="T36" fmla="*/ 46 w 46"/>
                    <a:gd name="T37" fmla="*/ 26 h 70"/>
                    <a:gd name="T38" fmla="*/ 46 w 46"/>
                    <a:gd name="T39" fmla="*/ 42 h 70"/>
                    <a:gd name="T40" fmla="*/ 42 w 46"/>
                    <a:gd name="T41" fmla="*/ 54 h 70"/>
                    <a:gd name="T42" fmla="*/ 34 w 46"/>
                    <a:gd name="T43" fmla="*/ 66 h 70"/>
                    <a:gd name="T44" fmla="*/ 20 w 46"/>
                    <a:gd name="T45" fmla="*/ 70 h 70"/>
                    <a:gd name="T46" fmla="*/ 8 w 46"/>
                    <a:gd name="T47" fmla="*/ 66 h 70"/>
                    <a:gd name="T48" fmla="*/ 2 w 46"/>
                    <a:gd name="T49" fmla="*/ 52 h 70"/>
                    <a:gd name="T50" fmla="*/ 36 w 46"/>
                    <a:gd name="T51" fmla="*/ 16 h 70"/>
                    <a:gd name="T52" fmla="*/ 28 w 46"/>
                    <a:gd name="T53" fmla="*/ 10 h 70"/>
                    <a:gd name="T54" fmla="*/ 18 w 46"/>
                    <a:gd name="T55" fmla="*/ 10 h 70"/>
                    <a:gd name="T56" fmla="*/ 10 w 46"/>
                    <a:gd name="T57" fmla="*/ 18 h 70"/>
                    <a:gd name="T58" fmla="*/ 10 w 46"/>
                    <a:gd name="T59" fmla="*/ 30 h 70"/>
                    <a:gd name="T60" fmla="*/ 18 w 46"/>
                    <a:gd name="T61" fmla="*/ 38 h 70"/>
                    <a:gd name="T62" fmla="*/ 28 w 46"/>
                    <a:gd name="T63" fmla="*/ 38 h 70"/>
                    <a:gd name="T64" fmla="*/ 36 w 46"/>
                    <a:gd name="T65" fmla="*/ 3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" h="70">
                      <a:moveTo>
                        <a:pt x="2" y="52"/>
                      </a:moveTo>
                      <a:lnTo>
                        <a:pt x="10" y="52"/>
                      </a:lnTo>
                      <a:lnTo>
                        <a:pt x="12" y="56"/>
                      </a:lnTo>
                      <a:lnTo>
                        <a:pt x="14" y="60"/>
                      </a:lnTo>
                      <a:lnTo>
                        <a:pt x="18" y="62"/>
                      </a:lnTo>
                      <a:lnTo>
                        <a:pt x="22" y="62"/>
                      </a:lnTo>
                      <a:lnTo>
                        <a:pt x="24" y="62"/>
                      </a:lnTo>
                      <a:lnTo>
                        <a:pt x="28" y="60"/>
                      </a:lnTo>
                      <a:lnTo>
                        <a:pt x="30" y="58"/>
                      </a:lnTo>
                      <a:lnTo>
                        <a:pt x="32" y="56"/>
                      </a:lnTo>
                      <a:lnTo>
                        <a:pt x="34" y="52"/>
                      </a:lnTo>
                      <a:lnTo>
                        <a:pt x="36" y="48"/>
                      </a:lnTo>
                      <a:lnTo>
                        <a:pt x="36" y="44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6" y="36"/>
                      </a:lnTo>
                      <a:lnTo>
                        <a:pt x="34" y="40"/>
                      </a:lnTo>
                      <a:lnTo>
                        <a:pt x="30" y="44"/>
                      </a:lnTo>
                      <a:lnTo>
                        <a:pt x="26" y="46"/>
                      </a:lnTo>
                      <a:lnTo>
                        <a:pt x="20" y="46"/>
                      </a:lnTo>
                      <a:lnTo>
                        <a:pt x="16" y="46"/>
                      </a:lnTo>
                      <a:lnTo>
                        <a:pt x="10" y="44"/>
                      </a:lnTo>
                      <a:lnTo>
                        <a:pt x="6" y="40"/>
                      </a:lnTo>
                      <a:lnTo>
                        <a:pt x="2" y="36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2" y="16"/>
                      </a:lnTo>
                      <a:lnTo>
                        <a:pt x="4" y="12"/>
                      </a:lnTo>
                      <a:lnTo>
                        <a:pt x="6" y="6"/>
                      </a:lnTo>
                      <a:lnTo>
                        <a:pt x="10" y="2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8" y="0"/>
                      </a:lnTo>
                      <a:lnTo>
                        <a:pt x="34" y="4"/>
                      </a:lnTo>
                      <a:lnTo>
                        <a:pt x="38" y="8"/>
                      </a:lnTo>
                      <a:lnTo>
                        <a:pt x="42" y="14"/>
                      </a:lnTo>
                      <a:lnTo>
                        <a:pt x="44" y="18"/>
                      </a:lnTo>
                      <a:lnTo>
                        <a:pt x="46" y="26"/>
                      </a:lnTo>
                      <a:lnTo>
                        <a:pt x="46" y="34"/>
                      </a:lnTo>
                      <a:lnTo>
                        <a:pt x="46" y="42"/>
                      </a:lnTo>
                      <a:lnTo>
                        <a:pt x="44" y="48"/>
                      </a:lnTo>
                      <a:lnTo>
                        <a:pt x="42" y="54"/>
                      </a:lnTo>
                      <a:lnTo>
                        <a:pt x="38" y="60"/>
                      </a:lnTo>
                      <a:lnTo>
                        <a:pt x="34" y="66"/>
                      </a:lnTo>
                      <a:lnTo>
                        <a:pt x="28" y="68"/>
                      </a:lnTo>
                      <a:lnTo>
                        <a:pt x="20" y="70"/>
                      </a:lnTo>
                      <a:lnTo>
                        <a:pt x="14" y="68"/>
                      </a:lnTo>
                      <a:lnTo>
                        <a:pt x="8" y="66"/>
                      </a:lnTo>
                      <a:lnTo>
                        <a:pt x="4" y="60"/>
                      </a:lnTo>
                      <a:lnTo>
                        <a:pt x="2" y="52"/>
                      </a:lnTo>
                      <a:close/>
                      <a:moveTo>
                        <a:pt x="36" y="24"/>
                      </a:moveTo>
                      <a:lnTo>
                        <a:pt x="36" y="16"/>
                      </a:lnTo>
                      <a:lnTo>
                        <a:pt x="32" y="12"/>
                      </a:lnTo>
                      <a:lnTo>
                        <a:pt x="28" y="10"/>
                      </a:lnTo>
                      <a:lnTo>
                        <a:pt x="24" y="8"/>
                      </a:lnTo>
                      <a:lnTo>
                        <a:pt x="18" y="10"/>
                      </a:lnTo>
                      <a:lnTo>
                        <a:pt x="14" y="12"/>
                      </a:lnTo>
                      <a:lnTo>
                        <a:pt x="10" y="18"/>
                      </a:lnTo>
                      <a:lnTo>
                        <a:pt x="10" y="24"/>
                      </a:lnTo>
                      <a:lnTo>
                        <a:pt x="10" y="30"/>
                      </a:lnTo>
                      <a:lnTo>
                        <a:pt x="14" y="34"/>
                      </a:lnTo>
                      <a:lnTo>
                        <a:pt x="18" y="38"/>
                      </a:lnTo>
                      <a:lnTo>
                        <a:pt x="24" y="38"/>
                      </a:lnTo>
                      <a:lnTo>
                        <a:pt x="28" y="38"/>
                      </a:lnTo>
                      <a:lnTo>
                        <a:pt x="32" y="34"/>
                      </a:lnTo>
                      <a:lnTo>
                        <a:pt x="36" y="30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24" name="Freeform 344"/>
                <p:cNvSpPr>
                  <a:spLocks noEditPoints="1"/>
                </p:cNvSpPr>
                <p:nvPr/>
              </p:nvSpPr>
              <p:spPr bwMode="auto">
                <a:xfrm>
                  <a:off x="1284" y="3426"/>
                  <a:ext cx="46" cy="70"/>
                </a:xfrm>
                <a:custGeom>
                  <a:avLst/>
                  <a:gdLst>
                    <a:gd name="T0" fmla="*/ 36 w 46"/>
                    <a:gd name="T1" fmla="*/ 20 h 70"/>
                    <a:gd name="T2" fmla="*/ 34 w 46"/>
                    <a:gd name="T3" fmla="*/ 12 h 70"/>
                    <a:gd name="T4" fmla="*/ 24 w 46"/>
                    <a:gd name="T5" fmla="*/ 8 h 70"/>
                    <a:gd name="T6" fmla="*/ 18 w 46"/>
                    <a:gd name="T7" fmla="*/ 10 h 70"/>
                    <a:gd name="T8" fmla="*/ 12 w 46"/>
                    <a:gd name="T9" fmla="*/ 18 h 70"/>
                    <a:gd name="T10" fmla="*/ 10 w 46"/>
                    <a:gd name="T11" fmla="*/ 34 h 70"/>
                    <a:gd name="T12" fmla="*/ 16 w 46"/>
                    <a:gd name="T13" fmla="*/ 26 h 70"/>
                    <a:gd name="T14" fmla="*/ 26 w 46"/>
                    <a:gd name="T15" fmla="*/ 24 h 70"/>
                    <a:gd name="T16" fmla="*/ 36 w 46"/>
                    <a:gd name="T17" fmla="*/ 26 h 70"/>
                    <a:gd name="T18" fmla="*/ 44 w 46"/>
                    <a:gd name="T19" fmla="*/ 34 h 70"/>
                    <a:gd name="T20" fmla="*/ 46 w 46"/>
                    <a:gd name="T21" fmla="*/ 46 h 70"/>
                    <a:gd name="T22" fmla="*/ 44 w 46"/>
                    <a:gd name="T23" fmla="*/ 58 h 70"/>
                    <a:gd name="T24" fmla="*/ 36 w 46"/>
                    <a:gd name="T25" fmla="*/ 68 h 70"/>
                    <a:gd name="T26" fmla="*/ 24 w 46"/>
                    <a:gd name="T27" fmla="*/ 70 h 70"/>
                    <a:gd name="T28" fmla="*/ 12 w 46"/>
                    <a:gd name="T29" fmla="*/ 66 h 70"/>
                    <a:gd name="T30" fmla="*/ 4 w 46"/>
                    <a:gd name="T31" fmla="*/ 56 h 70"/>
                    <a:gd name="T32" fmla="*/ 0 w 46"/>
                    <a:gd name="T33" fmla="*/ 36 h 70"/>
                    <a:gd name="T34" fmla="*/ 2 w 46"/>
                    <a:gd name="T35" fmla="*/ 20 h 70"/>
                    <a:gd name="T36" fmla="*/ 8 w 46"/>
                    <a:gd name="T37" fmla="*/ 8 h 70"/>
                    <a:gd name="T38" fmla="*/ 18 w 46"/>
                    <a:gd name="T39" fmla="*/ 0 h 70"/>
                    <a:gd name="T40" fmla="*/ 34 w 46"/>
                    <a:gd name="T41" fmla="*/ 2 h 70"/>
                    <a:gd name="T42" fmla="*/ 44 w 46"/>
                    <a:gd name="T43" fmla="*/ 10 h 70"/>
                    <a:gd name="T44" fmla="*/ 10 w 46"/>
                    <a:gd name="T45" fmla="*/ 46 h 70"/>
                    <a:gd name="T46" fmla="*/ 12 w 46"/>
                    <a:gd name="T47" fmla="*/ 54 h 70"/>
                    <a:gd name="T48" fmla="*/ 16 w 46"/>
                    <a:gd name="T49" fmla="*/ 60 h 70"/>
                    <a:gd name="T50" fmla="*/ 24 w 46"/>
                    <a:gd name="T51" fmla="*/ 62 h 70"/>
                    <a:gd name="T52" fmla="*/ 34 w 46"/>
                    <a:gd name="T53" fmla="*/ 58 h 70"/>
                    <a:gd name="T54" fmla="*/ 38 w 46"/>
                    <a:gd name="T55" fmla="*/ 46 h 70"/>
                    <a:gd name="T56" fmla="*/ 34 w 46"/>
                    <a:gd name="T57" fmla="*/ 36 h 70"/>
                    <a:gd name="T58" fmla="*/ 24 w 46"/>
                    <a:gd name="T59" fmla="*/ 32 h 70"/>
                    <a:gd name="T60" fmla="*/ 14 w 46"/>
                    <a:gd name="T61" fmla="*/ 36 h 70"/>
                    <a:gd name="T62" fmla="*/ 10 w 46"/>
                    <a:gd name="T63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6" h="70">
                      <a:moveTo>
                        <a:pt x="46" y="18"/>
                      </a:moveTo>
                      <a:lnTo>
                        <a:pt x="36" y="20"/>
                      </a:lnTo>
                      <a:lnTo>
                        <a:pt x="36" y="14"/>
                      </a:lnTo>
                      <a:lnTo>
                        <a:pt x="34" y="12"/>
                      </a:lnTo>
                      <a:lnTo>
                        <a:pt x="30" y="8"/>
                      </a:lnTo>
                      <a:lnTo>
                        <a:pt x="24" y="8"/>
                      </a:lnTo>
                      <a:lnTo>
                        <a:pt x="22" y="8"/>
                      </a:lnTo>
                      <a:lnTo>
                        <a:pt x="18" y="10"/>
                      </a:lnTo>
                      <a:lnTo>
                        <a:pt x="14" y="14"/>
                      </a:lnTo>
                      <a:lnTo>
                        <a:pt x="12" y="18"/>
                      </a:lnTo>
                      <a:lnTo>
                        <a:pt x="10" y="24"/>
                      </a:lnTo>
                      <a:lnTo>
                        <a:pt x="10" y="34"/>
                      </a:lnTo>
                      <a:lnTo>
                        <a:pt x="12" y="30"/>
                      </a:lnTo>
                      <a:lnTo>
                        <a:pt x="16" y="26"/>
                      </a:lnTo>
                      <a:lnTo>
                        <a:pt x="22" y="24"/>
                      </a:lnTo>
                      <a:lnTo>
                        <a:pt x="26" y="24"/>
                      </a:lnTo>
                      <a:lnTo>
                        <a:pt x="32" y="24"/>
                      </a:lnTo>
                      <a:lnTo>
                        <a:pt x="36" y="26"/>
                      </a:lnTo>
                      <a:lnTo>
                        <a:pt x="40" y="30"/>
                      </a:lnTo>
                      <a:lnTo>
                        <a:pt x="44" y="34"/>
                      </a:lnTo>
                      <a:lnTo>
                        <a:pt x="46" y="40"/>
                      </a:lnTo>
                      <a:lnTo>
                        <a:pt x="46" y="46"/>
                      </a:lnTo>
                      <a:lnTo>
                        <a:pt x="46" y="52"/>
                      </a:lnTo>
                      <a:lnTo>
                        <a:pt x="44" y="58"/>
                      </a:lnTo>
                      <a:lnTo>
                        <a:pt x="40" y="64"/>
                      </a:lnTo>
                      <a:lnTo>
                        <a:pt x="36" y="68"/>
                      </a:lnTo>
                      <a:lnTo>
                        <a:pt x="30" y="70"/>
                      </a:lnTo>
                      <a:lnTo>
                        <a:pt x="24" y="70"/>
                      </a:lnTo>
                      <a:lnTo>
                        <a:pt x="18" y="70"/>
                      </a:lnTo>
                      <a:lnTo>
                        <a:pt x="12" y="66"/>
                      </a:lnTo>
                      <a:lnTo>
                        <a:pt x="8" y="62"/>
                      </a:lnTo>
                      <a:lnTo>
                        <a:pt x="4" y="56"/>
                      </a:lnTo>
                      <a:lnTo>
                        <a:pt x="2" y="48"/>
                      </a:lnTo>
                      <a:lnTo>
                        <a:pt x="0" y="36"/>
                      </a:lnTo>
                      <a:lnTo>
                        <a:pt x="0" y="28"/>
                      </a:lnTo>
                      <a:lnTo>
                        <a:pt x="2" y="20"/>
                      </a:lnTo>
                      <a:lnTo>
                        <a:pt x="4" y="14"/>
                      </a:lnTo>
                      <a:lnTo>
                        <a:pt x="8" y="8"/>
                      </a:lnTo>
                      <a:lnTo>
                        <a:pt x="12" y="4"/>
                      </a:lnTo>
                      <a:lnTo>
                        <a:pt x="18" y="0"/>
                      </a:lnTo>
                      <a:lnTo>
                        <a:pt x="26" y="0"/>
                      </a:lnTo>
                      <a:lnTo>
                        <a:pt x="34" y="2"/>
                      </a:lnTo>
                      <a:lnTo>
                        <a:pt x="40" y="4"/>
                      </a:lnTo>
                      <a:lnTo>
                        <a:pt x="44" y="10"/>
                      </a:lnTo>
                      <a:lnTo>
                        <a:pt x="46" y="18"/>
                      </a:lnTo>
                      <a:close/>
                      <a:moveTo>
                        <a:pt x="10" y="46"/>
                      </a:moveTo>
                      <a:lnTo>
                        <a:pt x="10" y="50"/>
                      </a:lnTo>
                      <a:lnTo>
                        <a:pt x="12" y="54"/>
                      </a:lnTo>
                      <a:lnTo>
                        <a:pt x="14" y="58"/>
                      </a:lnTo>
                      <a:lnTo>
                        <a:pt x="16" y="60"/>
                      </a:lnTo>
                      <a:lnTo>
                        <a:pt x="20" y="62"/>
                      </a:lnTo>
                      <a:lnTo>
                        <a:pt x="24" y="62"/>
                      </a:lnTo>
                      <a:lnTo>
                        <a:pt x="30" y="60"/>
                      </a:lnTo>
                      <a:lnTo>
                        <a:pt x="34" y="58"/>
                      </a:lnTo>
                      <a:lnTo>
                        <a:pt x="36" y="54"/>
                      </a:lnTo>
                      <a:lnTo>
                        <a:pt x="38" y="46"/>
                      </a:lnTo>
                      <a:lnTo>
                        <a:pt x="36" y="40"/>
                      </a:lnTo>
                      <a:lnTo>
                        <a:pt x="34" y="36"/>
                      </a:lnTo>
                      <a:lnTo>
                        <a:pt x="30" y="32"/>
                      </a:lnTo>
                      <a:lnTo>
                        <a:pt x="24" y="32"/>
                      </a:lnTo>
                      <a:lnTo>
                        <a:pt x="18" y="32"/>
                      </a:lnTo>
                      <a:lnTo>
                        <a:pt x="14" y="36"/>
                      </a:lnTo>
                      <a:lnTo>
                        <a:pt x="10" y="40"/>
                      </a:lnTo>
                      <a:lnTo>
                        <a:pt x="1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25" name="Freeform 345"/>
                <p:cNvSpPr>
                  <a:spLocks/>
                </p:cNvSpPr>
                <p:nvPr/>
              </p:nvSpPr>
              <p:spPr bwMode="auto">
                <a:xfrm>
                  <a:off x="1338" y="3426"/>
                  <a:ext cx="22" cy="88"/>
                </a:xfrm>
                <a:custGeom>
                  <a:avLst/>
                  <a:gdLst>
                    <a:gd name="T0" fmla="*/ 6 w 22"/>
                    <a:gd name="T1" fmla="*/ 88 h 88"/>
                    <a:gd name="T2" fmla="*/ 0 w 22"/>
                    <a:gd name="T3" fmla="*/ 88 h 88"/>
                    <a:gd name="T4" fmla="*/ 10 w 22"/>
                    <a:gd name="T5" fmla="*/ 66 h 88"/>
                    <a:gd name="T6" fmla="*/ 14 w 22"/>
                    <a:gd name="T7" fmla="*/ 44 h 88"/>
                    <a:gd name="T8" fmla="*/ 12 w 22"/>
                    <a:gd name="T9" fmla="*/ 36 h 88"/>
                    <a:gd name="T10" fmla="*/ 12 w 22"/>
                    <a:gd name="T11" fmla="*/ 26 h 88"/>
                    <a:gd name="T12" fmla="*/ 10 w 22"/>
                    <a:gd name="T13" fmla="*/ 20 h 88"/>
                    <a:gd name="T14" fmla="*/ 6 w 22"/>
                    <a:gd name="T15" fmla="*/ 14 h 88"/>
                    <a:gd name="T16" fmla="*/ 6 w 22"/>
                    <a:gd name="T17" fmla="*/ 10 h 88"/>
                    <a:gd name="T18" fmla="*/ 2 w 22"/>
                    <a:gd name="T19" fmla="*/ 6 h 88"/>
                    <a:gd name="T20" fmla="*/ 0 w 22"/>
                    <a:gd name="T21" fmla="*/ 0 h 88"/>
                    <a:gd name="T22" fmla="*/ 6 w 22"/>
                    <a:gd name="T23" fmla="*/ 0 h 88"/>
                    <a:gd name="T24" fmla="*/ 14 w 22"/>
                    <a:gd name="T25" fmla="*/ 12 h 88"/>
                    <a:gd name="T26" fmla="*/ 18 w 22"/>
                    <a:gd name="T27" fmla="*/ 24 h 88"/>
                    <a:gd name="T28" fmla="*/ 22 w 22"/>
                    <a:gd name="T29" fmla="*/ 34 h 88"/>
                    <a:gd name="T30" fmla="*/ 22 w 22"/>
                    <a:gd name="T31" fmla="*/ 44 h 88"/>
                    <a:gd name="T32" fmla="*/ 22 w 22"/>
                    <a:gd name="T33" fmla="*/ 56 h 88"/>
                    <a:gd name="T34" fmla="*/ 18 w 22"/>
                    <a:gd name="T35" fmla="*/ 68 h 88"/>
                    <a:gd name="T36" fmla="*/ 12 w 22"/>
                    <a:gd name="T37" fmla="*/ 78 h 88"/>
                    <a:gd name="T38" fmla="*/ 6 w 22"/>
                    <a:gd name="T39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2" h="88">
                      <a:moveTo>
                        <a:pt x="6" y="88"/>
                      </a:moveTo>
                      <a:lnTo>
                        <a:pt x="0" y="88"/>
                      </a:lnTo>
                      <a:lnTo>
                        <a:pt x="10" y="66"/>
                      </a:lnTo>
                      <a:lnTo>
                        <a:pt x="14" y="44"/>
                      </a:lnTo>
                      <a:lnTo>
                        <a:pt x="12" y="36"/>
                      </a:lnTo>
                      <a:lnTo>
                        <a:pt x="12" y="26"/>
                      </a:lnTo>
                      <a:lnTo>
                        <a:pt x="10" y="20"/>
                      </a:lnTo>
                      <a:lnTo>
                        <a:pt x="6" y="14"/>
                      </a:lnTo>
                      <a:lnTo>
                        <a:pt x="6" y="10"/>
                      </a:lnTo>
                      <a:lnTo>
                        <a:pt x="2" y="6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14" y="12"/>
                      </a:lnTo>
                      <a:lnTo>
                        <a:pt x="18" y="24"/>
                      </a:lnTo>
                      <a:lnTo>
                        <a:pt x="22" y="34"/>
                      </a:lnTo>
                      <a:lnTo>
                        <a:pt x="22" y="44"/>
                      </a:lnTo>
                      <a:lnTo>
                        <a:pt x="22" y="56"/>
                      </a:lnTo>
                      <a:lnTo>
                        <a:pt x="18" y="68"/>
                      </a:lnTo>
                      <a:lnTo>
                        <a:pt x="12" y="78"/>
                      </a:lnTo>
                      <a:lnTo>
                        <a:pt x="6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26" name="Freeform 346"/>
                <p:cNvSpPr>
                  <a:spLocks/>
                </p:cNvSpPr>
                <p:nvPr/>
              </p:nvSpPr>
              <p:spPr bwMode="auto">
                <a:xfrm>
                  <a:off x="1488" y="3432"/>
                  <a:ext cx="22" cy="88"/>
                </a:xfrm>
                <a:custGeom>
                  <a:avLst/>
                  <a:gdLst>
                    <a:gd name="T0" fmla="*/ 16 w 22"/>
                    <a:gd name="T1" fmla="*/ 88 h 88"/>
                    <a:gd name="T2" fmla="*/ 10 w 22"/>
                    <a:gd name="T3" fmla="*/ 78 h 88"/>
                    <a:gd name="T4" fmla="*/ 4 w 22"/>
                    <a:gd name="T5" fmla="*/ 68 h 88"/>
                    <a:gd name="T6" fmla="*/ 0 w 22"/>
                    <a:gd name="T7" fmla="*/ 56 h 88"/>
                    <a:gd name="T8" fmla="*/ 0 w 22"/>
                    <a:gd name="T9" fmla="*/ 44 h 88"/>
                    <a:gd name="T10" fmla="*/ 0 w 22"/>
                    <a:gd name="T11" fmla="*/ 34 h 88"/>
                    <a:gd name="T12" fmla="*/ 4 w 22"/>
                    <a:gd name="T13" fmla="*/ 22 h 88"/>
                    <a:gd name="T14" fmla="*/ 8 w 22"/>
                    <a:gd name="T15" fmla="*/ 12 h 88"/>
                    <a:gd name="T16" fmla="*/ 16 w 22"/>
                    <a:gd name="T17" fmla="*/ 0 h 88"/>
                    <a:gd name="T18" fmla="*/ 22 w 22"/>
                    <a:gd name="T19" fmla="*/ 0 h 88"/>
                    <a:gd name="T20" fmla="*/ 20 w 22"/>
                    <a:gd name="T21" fmla="*/ 6 h 88"/>
                    <a:gd name="T22" fmla="*/ 16 w 22"/>
                    <a:gd name="T23" fmla="*/ 10 h 88"/>
                    <a:gd name="T24" fmla="*/ 14 w 22"/>
                    <a:gd name="T25" fmla="*/ 14 h 88"/>
                    <a:gd name="T26" fmla="*/ 12 w 22"/>
                    <a:gd name="T27" fmla="*/ 20 h 88"/>
                    <a:gd name="T28" fmla="*/ 10 w 22"/>
                    <a:gd name="T29" fmla="*/ 26 h 88"/>
                    <a:gd name="T30" fmla="*/ 8 w 22"/>
                    <a:gd name="T31" fmla="*/ 36 h 88"/>
                    <a:gd name="T32" fmla="*/ 8 w 22"/>
                    <a:gd name="T33" fmla="*/ 44 h 88"/>
                    <a:gd name="T34" fmla="*/ 12 w 22"/>
                    <a:gd name="T35" fmla="*/ 66 h 88"/>
                    <a:gd name="T36" fmla="*/ 22 w 22"/>
                    <a:gd name="T37" fmla="*/ 88 h 88"/>
                    <a:gd name="T38" fmla="*/ 16 w 22"/>
                    <a:gd name="T39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2" h="88">
                      <a:moveTo>
                        <a:pt x="16" y="88"/>
                      </a:moveTo>
                      <a:lnTo>
                        <a:pt x="10" y="78"/>
                      </a:lnTo>
                      <a:lnTo>
                        <a:pt x="4" y="68"/>
                      </a:lnTo>
                      <a:lnTo>
                        <a:pt x="0" y="56"/>
                      </a:lnTo>
                      <a:lnTo>
                        <a:pt x="0" y="44"/>
                      </a:lnTo>
                      <a:lnTo>
                        <a:pt x="0" y="34"/>
                      </a:lnTo>
                      <a:lnTo>
                        <a:pt x="4" y="22"/>
                      </a:lnTo>
                      <a:lnTo>
                        <a:pt x="8" y="12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0" y="6"/>
                      </a:lnTo>
                      <a:lnTo>
                        <a:pt x="16" y="10"/>
                      </a:lnTo>
                      <a:lnTo>
                        <a:pt x="14" y="14"/>
                      </a:lnTo>
                      <a:lnTo>
                        <a:pt x="12" y="20"/>
                      </a:lnTo>
                      <a:lnTo>
                        <a:pt x="10" y="26"/>
                      </a:lnTo>
                      <a:lnTo>
                        <a:pt x="8" y="36"/>
                      </a:lnTo>
                      <a:lnTo>
                        <a:pt x="8" y="44"/>
                      </a:lnTo>
                      <a:lnTo>
                        <a:pt x="12" y="66"/>
                      </a:lnTo>
                      <a:lnTo>
                        <a:pt x="22" y="88"/>
                      </a:lnTo>
                      <a:lnTo>
                        <a:pt x="16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27" name="Freeform 347"/>
                <p:cNvSpPr>
                  <a:spLocks/>
                </p:cNvSpPr>
                <p:nvPr/>
              </p:nvSpPr>
              <p:spPr bwMode="auto">
                <a:xfrm>
                  <a:off x="1520" y="3432"/>
                  <a:ext cx="64" cy="68"/>
                </a:xfrm>
                <a:custGeom>
                  <a:avLst/>
                  <a:gdLst>
                    <a:gd name="T0" fmla="*/ 0 w 64"/>
                    <a:gd name="T1" fmla="*/ 68 h 68"/>
                    <a:gd name="T2" fmla="*/ 0 w 64"/>
                    <a:gd name="T3" fmla="*/ 0 h 68"/>
                    <a:gd name="T4" fmla="*/ 14 w 64"/>
                    <a:gd name="T5" fmla="*/ 0 h 68"/>
                    <a:gd name="T6" fmla="*/ 28 w 64"/>
                    <a:gd name="T7" fmla="*/ 48 h 68"/>
                    <a:gd name="T8" fmla="*/ 30 w 64"/>
                    <a:gd name="T9" fmla="*/ 54 h 68"/>
                    <a:gd name="T10" fmla="*/ 32 w 64"/>
                    <a:gd name="T11" fmla="*/ 58 h 68"/>
                    <a:gd name="T12" fmla="*/ 34 w 64"/>
                    <a:gd name="T13" fmla="*/ 54 h 68"/>
                    <a:gd name="T14" fmla="*/ 36 w 64"/>
                    <a:gd name="T15" fmla="*/ 48 h 68"/>
                    <a:gd name="T16" fmla="*/ 50 w 64"/>
                    <a:gd name="T17" fmla="*/ 0 h 68"/>
                    <a:gd name="T18" fmla="*/ 64 w 64"/>
                    <a:gd name="T19" fmla="*/ 0 h 68"/>
                    <a:gd name="T20" fmla="*/ 64 w 64"/>
                    <a:gd name="T21" fmla="*/ 68 h 68"/>
                    <a:gd name="T22" fmla="*/ 56 w 64"/>
                    <a:gd name="T23" fmla="*/ 68 h 68"/>
                    <a:gd name="T24" fmla="*/ 56 w 64"/>
                    <a:gd name="T25" fmla="*/ 10 h 68"/>
                    <a:gd name="T26" fmla="*/ 36 w 64"/>
                    <a:gd name="T27" fmla="*/ 68 h 68"/>
                    <a:gd name="T28" fmla="*/ 26 w 64"/>
                    <a:gd name="T29" fmla="*/ 68 h 68"/>
                    <a:gd name="T30" fmla="*/ 8 w 64"/>
                    <a:gd name="T31" fmla="*/ 10 h 68"/>
                    <a:gd name="T32" fmla="*/ 8 w 64"/>
                    <a:gd name="T33" fmla="*/ 68 h 68"/>
                    <a:gd name="T34" fmla="*/ 0 w 64"/>
                    <a:gd name="T35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4" h="68">
                      <a:moveTo>
                        <a:pt x="0" y="68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28" y="48"/>
                      </a:lnTo>
                      <a:lnTo>
                        <a:pt x="30" y="54"/>
                      </a:lnTo>
                      <a:lnTo>
                        <a:pt x="32" y="58"/>
                      </a:lnTo>
                      <a:lnTo>
                        <a:pt x="34" y="54"/>
                      </a:lnTo>
                      <a:lnTo>
                        <a:pt x="36" y="48"/>
                      </a:lnTo>
                      <a:lnTo>
                        <a:pt x="50" y="0"/>
                      </a:lnTo>
                      <a:lnTo>
                        <a:pt x="64" y="0"/>
                      </a:lnTo>
                      <a:lnTo>
                        <a:pt x="64" y="68"/>
                      </a:lnTo>
                      <a:lnTo>
                        <a:pt x="56" y="68"/>
                      </a:lnTo>
                      <a:lnTo>
                        <a:pt x="56" y="10"/>
                      </a:lnTo>
                      <a:lnTo>
                        <a:pt x="36" y="68"/>
                      </a:lnTo>
                      <a:lnTo>
                        <a:pt x="26" y="68"/>
                      </a:lnTo>
                      <a:lnTo>
                        <a:pt x="8" y="10"/>
                      </a:lnTo>
                      <a:lnTo>
                        <a:pt x="8" y="68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28" name="Freeform 348"/>
                <p:cNvSpPr>
                  <a:spLocks noEditPoints="1"/>
                </p:cNvSpPr>
                <p:nvPr/>
              </p:nvSpPr>
              <p:spPr bwMode="auto">
                <a:xfrm>
                  <a:off x="1602" y="3450"/>
                  <a:ext cx="46" cy="52"/>
                </a:xfrm>
                <a:custGeom>
                  <a:avLst/>
                  <a:gdLst>
                    <a:gd name="T0" fmla="*/ 30 w 46"/>
                    <a:gd name="T1" fmla="*/ 48 h 52"/>
                    <a:gd name="T2" fmla="*/ 20 w 46"/>
                    <a:gd name="T3" fmla="*/ 52 h 52"/>
                    <a:gd name="T4" fmla="*/ 10 w 46"/>
                    <a:gd name="T5" fmla="*/ 50 h 52"/>
                    <a:gd name="T6" fmla="*/ 2 w 46"/>
                    <a:gd name="T7" fmla="*/ 44 h 52"/>
                    <a:gd name="T8" fmla="*/ 0 w 46"/>
                    <a:gd name="T9" fmla="*/ 34 h 52"/>
                    <a:gd name="T10" fmla="*/ 4 w 46"/>
                    <a:gd name="T11" fmla="*/ 28 h 52"/>
                    <a:gd name="T12" fmla="*/ 8 w 46"/>
                    <a:gd name="T13" fmla="*/ 24 h 52"/>
                    <a:gd name="T14" fmla="*/ 14 w 46"/>
                    <a:gd name="T15" fmla="*/ 22 h 52"/>
                    <a:gd name="T16" fmla="*/ 26 w 46"/>
                    <a:gd name="T17" fmla="*/ 20 h 52"/>
                    <a:gd name="T18" fmla="*/ 32 w 46"/>
                    <a:gd name="T19" fmla="*/ 18 h 52"/>
                    <a:gd name="T20" fmla="*/ 32 w 46"/>
                    <a:gd name="T21" fmla="*/ 12 h 52"/>
                    <a:gd name="T22" fmla="*/ 26 w 46"/>
                    <a:gd name="T23" fmla="*/ 8 h 52"/>
                    <a:gd name="T24" fmla="*/ 18 w 46"/>
                    <a:gd name="T25" fmla="*/ 8 h 52"/>
                    <a:gd name="T26" fmla="*/ 12 w 46"/>
                    <a:gd name="T27" fmla="*/ 12 h 52"/>
                    <a:gd name="T28" fmla="*/ 2 w 46"/>
                    <a:gd name="T29" fmla="*/ 14 h 52"/>
                    <a:gd name="T30" fmla="*/ 6 w 46"/>
                    <a:gd name="T31" fmla="*/ 6 h 52"/>
                    <a:gd name="T32" fmla="*/ 12 w 46"/>
                    <a:gd name="T33" fmla="*/ 2 h 52"/>
                    <a:gd name="T34" fmla="*/ 24 w 46"/>
                    <a:gd name="T35" fmla="*/ 0 h 52"/>
                    <a:gd name="T36" fmla="*/ 34 w 46"/>
                    <a:gd name="T37" fmla="*/ 2 h 52"/>
                    <a:gd name="T38" fmla="*/ 40 w 46"/>
                    <a:gd name="T39" fmla="*/ 6 h 52"/>
                    <a:gd name="T40" fmla="*/ 42 w 46"/>
                    <a:gd name="T41" fmla="*/ 10 h 52"/>
                    <a:gd name="T42" fmla="*/ 42 w 46"/>
                    <a:gd name="T43" fmla="*/ 18 h 52"/>
                    <a:gd name="T44" fmla="*/ 42 w 46"/>
                    <a:gd name="T45" fmla="*/ 36 h 52"/>
                    <a:gd name="T46" fmla="*/ 44 w 46"/>
                    <a:gd name="T47" fmla="*/ 44 h 52"/>
                    <a:gd name="T48" fmla="*/ 46 w 46"/>
                    <a:gd name="T49" fmla="*/ 50 h 52"/>
                    <a:gd name="T50" fmla="*/ 34 w 46"/>
                    <a:gd name="T51" fmla="*/ 48 h 52"/>
                    <a:gd name="T52" fmla="*/ 32 w 46"/>
                    <a:gd name="T53" fmla="*/ 26 h 52"/>
                    <a:gd name="T54" fmla="*/ 20 w 46"/>
                    <a:gd name="T55" fmla="*/ 30 h 52"/>
                    <a:gd name="T56" fmla="*/ 14 w 46"/>
                    <a:gd name="T57" fmla="*/ 32 h 52"/>
                    <a:gd name="T58" fmla="*/ 10 w 46"/>
                    <a:gd name="T59" fmla="*/ 34 h 52"/>
                    <a:gd name="T60" fmla="*/ 10 w 46"/>
                    <a:gd name="T61" fmla="*/ 36 h 52"/>
                    <a:gd name="T62" fmla="*/ 12 w 46"/>
                    <a:gd name="T63" fmla="*/ 42 h 52"/>
                    <a:gd name="T64" fmla="*/ 18 w 46"/>
                    <a:gd name="T65" fmla="*/ 44 h 52"/>
                    <a:gd name="T66" fmla="*/ 26 w 46"/>
                    <a:gd name="T67" fmla="*/ 42 h 52"/>
                    <a:gd name="T68" fmla="*/ 32 w 46"/>
                    <a:gd name="T69" fmla="*/ 36 h 52"/>
                    <a:gd name="T70" fmla="*/ 32 w 46"/>
                    <a:gd name="T71" fmla="*/ 3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6" h="52">
                      <a:moveTo>
                        <a:pt x="34" y="44"/>
                      </a:moveTo>
                      <a:lnTo>
                        <a:pt x="30" y="48"/>
                      </a:lnTo>
                      <a:lnTo>
                        <a:pt x="24" y="50"/>
                      </a:lnTo>
                      <a:lnTo>
                        <a:pt x="20" y="52"/>
                      </a:lnTo>
                      <a:lnTo>
                        <a:pt x="16" y="52"/>
                      </a:lnTo>
                      <a:lnTo>
                        <a:pt x="10" y="50"/>
                      </a:lnTo>
                      <a:lnTo>
                        <a:pt x="4" y="48"/>
                      </a:lnTo>
                      <a:lnTo>
                        <a:pt x="2" y="44"/>
                      </a:lnTo>
                      <a:lnTo>
                        <a:pt x="0" y="38"/>
                      </a:lnTo>
                      <a:lnTo>
                        <a:pt x="0" y="34"/>
                      </a:lnTo>
                      <a:lnTo>
                        <a:pt x="2" y="30"/>
                      </a:lnTo>
                      <a:lnTo>
                        <a:pt x="4" y="28"/>
                      </a:lnTo>
                      <a:lnTo>
                        <a:pt x="6" y="26"/>
                      </a:lnTo>
                      <a:lnTo>
                        <a:pt x="8" y="24"/>
                      </a:lnTo>
                      <a:lnTo>
                        <a:pt x="12" y="22"/>
                      </a:lnTo>
                      <a:lnTo>
                        <a:pt x="14" y="22"/>
                      </a:lnTo>
                      <a:lnTo>
                        <a:pt x="18" y="22"/>
                      </a:lnTo>
                      <a:lnTo>
                        <a:pt x="26" y="20"/>
                      </a:lnTo>
                      <a:lnTo>
                        <a:pt x="32" y="18"/>
                      </a:lnTo>
                      <a:lnTo>
                        <a:pt x="32" y="18"/>
                      </a:lnTo>
                      <a:lnTo>
                        <a:pt x="32" y="16"/>
                      </a:lnTo>
                      <a:lnTo>
                        <a:pt x="32" y="12"/>
                      </a:lnTo>
                      <a:lnTo>
                        <a:pt x="30" y="10"/>
                      </a:lnTo>
                      <a:lnTo>
                        <a:pt x="26" y="8"/>
                      </a:lnTo>
                      <a:lnTo>
                        <a:pt x="22" y="8"/>
                      </a:lnTo>
                      <a:lnTo>
                        <a:pt x="18" y="8"/>
                      </a:lnTo>
                      <a:lnTo>
                        <a:pt x="14" y="10"/>
                      </a:lnTo>
                      <a:lnTo>
                        <a:pt x="12" y="12"/>
                      </a:lnTo>
                      <a:lnTo>
                        <a:pt x="10" y="16"/>
                      </a:lnTo>
                      <a:lnTo>
                        <a:pt x="2" y="14"/>
                      </a:lnTo>
                      <a:lnTo>
                        <a:pt x="4" y="10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12" y="2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4" y="2"/>
                      </a:lnTo>
                      <a:lnTo>
                        <a:pt x="38" y="2"/>
                      </a:lnTo>
                      <a:lnTo>
                        <a:pt x="40" y="6"/>
                      </a:lnTo>
                      <a:lnTo>
                        <a:pt x="42" y="8"/>
                      </a:lnTo>
                      <a:lnTo>
                        <a:pt x="42" y="10"/>
                      </a:lnTo>
                      <a:lnTo>
                        <a:pt x="42" y="14"/>
                      </a:lnTo>
                      <a:lnTo>
                        <a:pt x="42" y="18"/>
                      </a:lnTo>
                      <a:lnTo>
                        <a:pt x="42" y="30"/>
                      </a:lnTo>
                      <a:lnTo>
                        <a:pt x="42" y="36"/>
                      </a:lnTo>
                      <a:lnTo>
                        <a:pt x="42" y="40"/>
                      </a:lnTo>
                      <a:lnTo>
                        <a:pt x="44" y="44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36" y="50"/>
                      </a:lnTo>
                      <a:lnTo>
                        <a:pt x="34" y="48"/>
                      </a:lnTo>
                      <a:lnTo>
                        <a:pt x="34" y="44"/>
                      </a:lnTo>
                      <a:close/>
                      <a:moveTo>
                        <a:pt x="32" y="26"/>
                      </a:moveTo>
                      <a:lnTo>
                        <a:pt x="28" y="28"/>
                      </a:lnTo>
                      <a:lnTo>
                        <a:pt x="20" y="30"/>
                      </a:lnTo>
                      <a:lnTo>
                        <a:pt x="16" y="30"/>
                      </a:lnTo>
                      <a:lnTo>
                        <a:pt x="14" y="32"/>
                      </a:lnTo>
                      <a:lnTo>
                        <a:pt x="12" y="32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0" y="36"/>
                      </a:lnTo>
                      <a:lnTo>
                        <a:pt x="10" y="40"/>
                      </a:lnTo>
                      <a:lnTo>
                        <a:pt x="12" y="42"/>
                      </a:lnTo>
                      <a:lnTo>
                        <a:pt x="14" y="44"/>
                      </a:lnTo>
                      <a:lnTo>
                        <a:pt x="18" y="44"/>
                      </a:lnTo>
                      <a:lnTo>
                        <a:pt x="22" y="44"/>
                      </a:lnTo>
                      <a:lnTo>
                        <a:pt x="26" y="42"/>
                      </a:lnTo>
                      <a:lnTo>
                        <a:pt x="30" y="40"/>
                      </a:lnTo>
                      <a:lnTo>
                        <a:pt x="32" y="36"/>
                      </a:lnTo>
                      <a:lnTo>
                        <a:pt x="32" y="34"/>
                      </a:lnTo>
                      <a:lnTo>
                        <a:pt x="32" y="30"/>
                      </a:lnTo>
                      <a:lnTo>
                        <a:pt x="32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29" name="Rectangle 349"/>
                <p:cNvSpPr>
                  <a:spLocks noChangeArrowheads="1"/>
                </p:cNvSpPr>
                <p:nvPr/>
              </p:nvSpPr>
              <p:spPr bwMode="auto">
                <a:xfrm>
                  <a:off x="1648" y="3432"/>
                  <a:ext cx="8" cy="6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30" name="Freeform 350"/>
                <p:cNvSpPr>
                  <a:spLocks noEditPoints="1"/>
                </p:cNvSpPr>
                <p:nvPr/>
              </p:nvSpPr>
              <p:spPr bwMode="auto">
                <a:xfrm>
                  <a:off x="1672" y="3450"/>
                  <a:ext cx="44" cy="52"/>
                </a:xfrm>
                <a:custGeom>
                  <a:avLst/>
                  <a:gdLst>
                    <a:gd name="T0" fmla="*/ 28 w 44"/>
                    <a:gd name="T1" fmla="*/ 48 h 52"/>
                    <a:gd name="T2" fmla="*/ 20 w 44"/>
                    <a:gd name="T3" fmla="*/ 52 h 52"/>
                    <a:gd name="T4" fmla="*/ 8 w 44"/>
                    <a:gd name="T5" fmla="*/ 50 h 52"/>
                    <a:gd name="T6" fmla="*/ 0 w 44"/>
                    <a:gd name="T7" fmla="*/ 44 h 52"/>
                    <a:gd name="T8" fmla="*/ 0 w 44"/>
                    <a:gd name="T9" fmla="*/ 34 h 52"/>
                    <a:gd name="T10" fmla="*/ 2 w 44"/>
                    <a:gd name="T11" fmla="*/ 28 h 52"/>
                    <a:gd name="T12" fmla="*/ 8 w 44"/>
                    <a:gd name="T13" fmla="*/ 24 h 52"/>
                    <a:gd name="T14" fmla="*/ 14 w 44"/>
                    <a:gd name="T15" fmla="*/ 22 h 52"/>
                    <a:gd name="T16" fmla="*/ 26 w 44"/>
                    <a:gd name="T17" fmla="*/ 20 h 52"/>
                    <a:gd name="T18" fmla="*/ 32 w 44"/>
                    <a:gd name="T19" fmla="*/ 18 h 52"/>
                    <a:gd name="T20" fmla="*/ 32 w 44"/>
                    <a:gd name="T21" fmla="*/ 12 h 52"/>
                    <a:gd name="T22" fmla="*/ 26 w 44"/>
                    <a:gd name="T23" fmla="*/ 8 h 52"/>
                    <a:gd name="T24" fmla="*/ 16 w 44"/>
                    <a:gd name="T25" fmla="*/ 8 h 52"/>
                    <a:gd name="T26" fmla="*/ 12 w 44"/>
                    <a:gd name="T27" fmla="*/ 12 h 52"/>
                    <a:gd name="T28" fmla="*/ 0 w 44"/>
                    <a:gd name="T29" fmla="*/ 14 h 52"/>
                    <a:gd name="T30" fmla="*/ 4 w 44"/>
                    <a:gd name="T31" fmla="*/ 6 h 52"/>
                    <a:gd name="T32" fmla="*/ 12 w 44"/>
                    <a:gd name="T33" fmla="*/ 2 h 52"/>
                    <a:gd name="T34" fmla="*/ 22 w 44"/>
                    <a:gd name="T35" fmla="*/ 0 h 52"/>
                    <a:gd name="T36" fmla="*/ 32 w 44"/>
                    <a:gd name="T37" fmla="*/ 2 h 52"/>
                    <a:gd name="T38" fmla="*/ 38 w 44"/>
                    <a:gd name="T39" fmla="*/ 6 h 52"/>
                    <a:gd name="T40" fmla="*/ 42 w 44"/>
                    <a:gd name="T41" fmla="*/ 10 h 52"/>
                    <a:gd name="T42" fmla="*/ 42 w 44"/>
                    <a:gd name="T43" fmla="*/ 18 h 52"/>
                    <a:gd name="T44" fmla="*/ 42 w 44"/>
                    <a:gd name="T45" fmla="*/ 36 h 52"/>
                    <a:gd name="T46" fmla="*/ 42 w 44"/>
                    <a:gd name="T47" fmla="*/ 44 h 52"/>
                    <a:gd name="T48" fmla="*/ 44 w 44"/>
                    <a:gd name="T49" fmla="*/ 50 h 52"/>
                    <a:gd name="T50" fmla="*/ 34 w 44"/>
                    <a:gd name="T51" fmla="*/ 48 h 52"/>
                    <a:gd name="T52" fmla="*/ 32 w 44"/>
                    <a:gd name="T53" fmla="*/ 26 h 52"/>
                    <a:gd name="T54" fmla="*/ 20 w 44"/>
                    <a:gd name="T55" fmla="*/ 30 h 52"/>
                    <a:gd name="T56" fmla="*/ 12 w 44"/>
                    <a:gd name="T57" fmla="*/ 32 h 52"/>
                    <a:gd name="T58" fmla="*/ 10 w 44"/>
                    <a:gd name="T59" fmla="*/ 34 h 52"/>
                    <a:gd name="T60" fmla="*/ 8 w 44"/>
                    <a:gd name="T61" fmla="*/ 36 h 52"/>
                    <a:gd name="T62" fmla="*/ 10 w 44"/>
                    <a:gd name="T63" fmla="*/ 42 h 52"/>
                    <a:gd name="T64" fmla="*/ 18 w 44"/>
                    <a:gd name="T65" fmla="*/ 44 h 52"/>
                    <a:gd name="T66" fmla="*/ 26 w 44"/>
                    <a:gd name="T67" fmla="*/ 42 h 52"/>
                    <a:gd name="T68" fmla="*/ 30 w 44"/>
                    <a:gd name="T69" fmla="*/ 36 h 52"/>
                    <a:gd name="T70" fmla="*/ 32 w 44"/>
                    <a:gd name="T71" fmla="*/ 3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4" h="52">
                      <a:moveTo>
                        <a:pt x="32" y="44"/>
                      </a:moveTo>
                      <a:lnTo>
                        <a:pt x="28" y="48"/>
                      </a:lnTo>
                      <a:lnTo>
                        <a:pt x="24" y="50"/>
                      </a:lnTo>
                      <a:lnTo>
                        <a:pt x="20" y="52"/>
                      </a:lnTo>
                      <a:lnTo>
                        <a:pt x="16" y="52"/>
                      </a:lnTo>
                      <a:lnTo>
                        <a:pt x="8" y="50"/>
                      </a:lnTo>
                      <a:lnTo>
                        <a:pt x="4" y="48"/>
                      </a:lnTo>
                      <a:lnTo>
                        <a:pt x="0" y="44"/>
                      </a:lnTo>
                      <a:lnTo>
                        <a:pt x="0" y="38"/>
                      </a:lnTo>
                      <a:lnTo>
                        <a:pt x="0" y="34"/>
                      </a:lnTo>
                      <a:lnTo>
                        <a:pt x="2" y="30"/>
                      </a:lnTo>
                      <a:lnTo>
                        <a:pt x="2" y="28"/>
                      </a:lnTo>
                      <a:lnTo>
                        <a:pt x="6" y="26"/>
                      </a:lnTo>
                      <a:lnTo>
                        <a:pt x="8" y="24"/>
                      </a:lnTo>
                      <a:lnTo>
                        <a:pt x="10" y="22"/>
                      </a:lnTo>
                      <a:lnTo>
                        <a:pt x="14" y="22"/>
                      </a:lnTo>
                      <a:lnTo>
                        <a:pt x="18" y="22"/>
                      </a:lnTo>
                      <a:lnTo>
                        <a:pt x="26" y="20"/>
                      </a:lnTo>
                      <a:lnTo>
                        <a:pt x="32" y="18"/>
                      </a:lnTo>
                      <a:lnTo>
                        <a:pt x="32" y="18"/>
                      </a:lnTo>
                      <a:lnTo>
                        <a:pt x="32" y="16"/>
                      </a:lnTo>
                      <a:lnTo>
                        <a:pt x="32" y="12"/>
                      </a:lnTo>
                      <a:lnTo>
                        <a:pt x="30" y="10"/>
                      </a:lnTo>
                      <a:lnTo>
                        <a:pt x="26" y="8"/>
                      </a:lnTo>
                      <a:lnTo>
                        <a:pt x="22" y="8"/>
                      </a:lnTo>
                      <a:lnTo>
                        <a:pt x="16" y="8"/>
                      </a:lnTo>
                      <a:lnTo>
                        <a:pt x="14" y="10"/>
                      </a:lnTo>
                      <a:lnTo>
                        <a:pt x="12" y="12"/>
                      </a:lnTo>
                      <a:lnTo>
                        <a:pt x="10" y="16"/>
                      </a:lnTo>
                      <a:lnTo>
                        <a:pt x="0" y="14"/>
                      </a:lnTo>
                      <a:lnTo>
                        <a:pt x="2" y="10"/>
                      </a:lnTo>
                      <a:lnTo>
                        <a:pt x="4" y="6"/>
                      </a:lnTo>
                      <a:lnTo>
                        <a:pt x="8" y="4"/>
                      </a:lnTo>
                      <a:lnTo>
                        <a:pt x="12" y="2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8" y="0"/>
                      </a:lnTo>
                      <a:lnTo>
                        <a:pt x="32" y="2"/>
                      </a:lnTo>
                      <a:lnTo>
                        <a:pt x="36" y="2"/>
                      </a:lnTo>
                      <a:lnTo>
                        <a:pt x="38" y="6"/>
                      </a:lnTo>
                      <a:lnTo>
                        <a:pt x="40" y="8"/>
                      </a:lnTo>
                      <a:lnTo>
                        <a:pt x="42" y="10"/>
                      </a:lnTo>
                      <a:lnTo>
                        <a:pt x="42" y="14"/>
                      </a:lnTo>
                      <a:lnTo>
                        <a:pt x="42" y="18"/>
                      </a:lnTo>
                      <a:lnTo>
                        <a:pt x="42" y="30"/>
                      </a:lnTo>
                      <a:lnTo>
                        <a:pt x="42" y="36"/>
                      </a:lnTo>
                      <a:lnTo>
                        <a:pt x="42" y="40"/>
                      </a:lnTo>
                      <a:lnTo>
                        <a:pt x="42" y="44"/>
                      </a:lnTo>
                      <a:lnTo>
                        <a:pt x="44" y="48"/>
                      </a:lnTo>
                      <a:lnTo>
                        <a:pt x="44" y="50"/>
                      </a:lnTo>
                      <a:lnTo>
                        <a:pt x="36" y="50"/>
                      </a:lnTo>
                      <a:lnTo>
                        <a:pt x="34" y="48"/>
                      </a:lnTo>
                      <a:lnTo>
                        <a:pt x="32" y="44"/>
                      </a:lnTo>
                      <a:close/>
                      <a:moveTo>
                        <a:pt x="32" y="26"/>
                      </a:moveTo>
                      <a:lnTo>
                        <a:pt x="26" y="28"/>
                      </a:lnTo>
                      <a:lnTo>
                        <a:pt x="20" y="30"/>
                      </a:lnTo>
                      <a:lnTo>
                        <a:pt x="16" y="30"/>
                      </a:lnTo>
                      <a:lnTo>
                        <a:pt x="12" y="32"/>
                      </a:lnTo>
                      <a:lnTo>
                        <a:pt x="10" y="32"/>
                      </a:lnTo>
                      <a:lnTo>
                        <a:pt x="10" y="34"/>
                      </a:lnTo>
                      <a:lnTo>
                        <a:pt x="8" y="36"/>
                      </a:lnTo>
                      <a:lnTo>
                        <a:pt x="8" y="36"/>
                      </a:lnTo>
                      <a:lnTo>
                        <a:pt x="10" y="40"/>
                      </a:lnTo>
                      <a:lnTo>
                        <a:pt x="10" y="42"/>
                      </a:lnTo>
                      <a:lnTo>
                        <a:pt x="14" y="44"/>
                      </a:lnTo>
                      <a:lnTo>
                        <a:pt x="18" y="44"/>
                      </a:lnTo>
                      <a:lnTo>
                        <a:pt x="22" y="44"/>
                      </a:lnTo>
                      <a:lnTo>
                        <a:pt x="26" y="42"/>
                      </a:lnTo>
                      <a:lnTo>
                        <a:pt x="28" y="40"/>
                      </a:lnTo>
                      <a:lnTo>
                        <a:pt x="30" y="36"/>
                      </a:lnTo>
                      <a:lnTo>
                        <a:pt x="32" y="34"/>
                      </a:lnTo>
                      <a:lnTo>
                        <a:pt x="32" y="30"/>
                      </a:lnTo>
                      <a:lnTo>
                        <a:pt x="32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31" name="Freeform 351"/>
                <p:cNvSpPr>
                  <a:spLocks/>
                </p:cNvSpPr>
                <p:nvPr/>
              </p:nvSpPr>
              <p:spPr bwMode="auto">
                <a:xfrm>
                  <a:off x="1716" y="3450"/>
                  <a:ext cx="40" cy="50"/>
                </a:xfrm>
                <a:custGeom>
                  <a:avLst/>
                  <a:gdLst>
                    <a:gd name="T0" fmla="*/ 0 w 40"/>
                    <a:gd name="T1" fmla="*/ 50 h 50"/>
                    <a:gd name="T2" fmla="*/ 0 w 40"/>
                    <a:gd name="T3" fmla="*/ 0 h 50"/>
                    <a:gd name="T4" fmla="*/ 10 w 40"/>
                    <a:gd name="T5" fmla="*/ 0 h 50"/>
                    <a:gd name="T6" fmla="*/ 10 w 40"/>
                    <a:gd name="T7" fmla="*/ 8 h 50"/>
                    <a:gd name="T8" fmla="*/ 14 w 40"/>
                    <a:gd name="T9" fmla="*/ 4 h 50"/>
                    <a:gd name="T10" fmla="*/ 18 w 40"/>
                    <a:gd name="T11" fmla="*/ 0 h 50"/>
                    <a:gd name="T12" fmla="*/ 24 w 40"/>
                    <a:gd name="T13" fmla="*/ 0 h 50"/>
                    <a:gd name="T14" fmla="*/ 28 w 40"/>
                    <a:gd name="T15" fmla="*/ 0 h 50"/>
                    <a:gd name="T16" fmla="*/ 32 w 40"/>
                    <a:gd name="T17" fmla="*/ 2 h 50"/>
                    <a:gd name="T18" fmla="*/ 34 w 40"/>
                    <a:gd name="T19" fmla="*/ 4 h 50"/>
                    <a:gd name="T20" fmla="*/ 38 w 40"/>
                    <a:gd name="T21" fmla="*/ 6 h 50"/>
                    <a:gd name="T22" fmla="*/ 38 w 40"/>
                    <a:gd name="T23" fmla="*/ 8 h 50"/>
                    <a:gd name="T24" fmla="*/ 40 w 40"/>
                    <a:gd name="T25" fmla="*/ 12 h 50"/>
                    <a:gd name="T26" fmla="*/ 40 w 40"/>
                    <a:gd name="T27" fmla="*/ 16 h 50"/>
                    <a:gd name="T28" fmla="*/ 40 w 40"/>
                    <a:gd name="T29" fmla="*/ 20 h 50"/>
                    <a:gd name="T30" fmla="*/ 40 w 40"/>
                    <a:gd name="T31" fmla="*/ 50 h 50"/>
                    <a:gd name="T32" fmla="*/ 30 w 40"/>
                    <a:gd name="T33" fmla="*/ 50 h 50"/>
                    <a:gd name="T34" fmla="*/ 30 w 40"/>
                    <a:gd name="T35" fmla="*/ 20 h 50"/>
                    <a:gd name="T36" fmla="*/ 30 w 40"/>
                    <a:gd name="T37" fmla="*/ 16 h 50"/>
                    <a:gd name="T38" fmla="*/ 30 w 40"/>
                    <a:gd name="T39" fmla="*/ 14 h 50"/>
                    <a:gd name="T40" fmla="*/ 28 w 40"/>
                    <a:gd name="T41" fmla="*/ 12 h 50"/>
                    <a:gd name="T42" fmla="*/ 26 w 40"/>
                    <a:gd name="T43" fmla="*/ 10 h 50"/>
                    <a:gd name="T44" fmla="*/ 24 w 40"/>
                    <a:gd name="T45" fmla="*/ 8 h 50"/>
                    <a:gd name="T46" fmla="*/ 22 w 40"/>
                    <a:gd name="T47" fmla="*/ 8 h 50"/>
                    <a:gd name="T48" fmla="*/ 18 w 40"/>
                    <a:gd name="T49" fmla="*/ 8 h 50"/>
                    <a:gd name="T50" fmla="*/ 14 w 40"/>
                    <a:gd name="T51" fmla="*/ 12 h 50"/>
                    <a:gd name="T52" fmla="*/ 12 w 40"/>
                    <a:gd name="T53" fmla="*/ 14 h 50"/>
                    <a:gd name="T54" fmla="*/ 10 w 40"/>
                    <a:gd name="T55" fmla="*/ 18 h 50"/>
                    <a:gd name="T56" fmla="*/ 10 w 40"/>
                    <a:gd name="T57" fmla="*/ 24 h 50"/>
                    <a:gd name="T58" fmla="*/ 10 w 40"/>
                    <a:gd name="T59" fmla="*/ 50 h 50"/>
                    <a:gd name="T60" fmla="*/ 0 w 40"/>
                    <a:gd name="T61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0" h="50">
                      <a:moveTo>
                        <a:pt x="0" y="5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8"/>
                      </a:lnTo>
                      <a:lnTo>
                        <a:pt x="14" y="4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8" y="0"/>
                      </a:lnTo>
                      <a:lnTo>
                        <a:pt x="32" y="2"/>
                      </a:lnTo>
                      <a:lnTo>
                        <a:pt x="34" y="4"/>
                      </a:lnTo>
                      <a:lnTo>
                        <a:pt x="38" y="6"/>
                      </a:lnTo>
                      <a:lnTo>
                        <a:pt x="38" y="8"/>
                      </a:lnTo>
                      <a:lnTo>
                        <a:pt x="40" y="12"/>
                      </a:lnTo>
                      <a:lnTo>
                        <a:pt x="40" y="16"/>
                      </a:lnTo>
                      <a:lnTo>
                        <a:pt x="40" y="20"/>
                      </a:lnTo>
                      <a:lnTo>
                        <a:pt x="40" y="50"/>
                      </a:lnTo>
                      <a:lnTo>
                        <a:pt x="30" y="50"/>
                      </a:lnTo>
                      <a:lnTo>
                        <a:pt x="30" y="20"/>
                      </a:lnTo>
                      <a:lnTo>
                        <a:pt x="30" y="16"/>
                      </a:lnTo>
                      <a:lnTo>
                        <a:pt x="30" y="14"/>
                      </a:lnTo>
                      <a:lnTo>
                        <a:pt x="28" y="12"/>
                      </a:lnTo>
                      <a:lnTo>
                        <a:pt x="26" y="10"/>
                      </a:lnTo>
                      <a:lnTo>
                        <a:pt x="24" y="8"/>
                      </a:lnTo>
                      <a:lnTo>
                        <a:pt x="22" y="8"/>
                      </a:lnTo>
                      <a:lnTo>
                        <a:pt x="18" y="8"/>
                      </a:lnTo>
                      <a:lnTo>
                        <a:pt x="14" y="12"/>
                      </a:lnTo>
                      <a:lnTo>
                        <a:pt x="12" y="14"/>
                      </a:lnTo>
                      <a:lnTo>
                        <a:pt x="10" y="18"/>
                      </a:lnTo>
                      <a:lnTo>
                        <a:pt x="10" y="24"/>
                      </a:lnTo>
                      <a:lnTo>
                        <a:pt x="10" y="50"/>
                      </a:lnTo>
                      <a:lnTo>
                        <a:pt x="0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32" name="Freeform 352"/>
                <p:cNvSpPr>
                  <a:spLocks noEditPoints="1"/>
                </p:cNvSpPr>
                <p:nvPr/>
              </p:nvSpPr>
              <p:spPr bwMode="auto">
                <a:xfrm>
                  <a:off x="1766" y="3450"/>
                  <a:ext cx="46" cy="52"/>
                </a:xfrm>
                <a:custGeom>
                  <a:avLst/>
                  <a:gdLst>
                    <a:gd name="T0" fmla="*/ 36 w 46"/>
                    <a:gd name="T1" fmla="*/ 36 h 52"/>
                    <a:gd name="T2" fmla="*/ 46 w 46"/>
                    <a:gd name="T3" fmla="*/ 36 h 52"/>
                    <a:gd name="T4" fmla="*/ 42 w 46"/>
                    <a:gd name="T5" fmla="*/ 44 h 52"/>
                    <a:gd name="T6" fmla="*/ 38 w 46"/>
                    <a:gd name="T7" fmla="*/ 48 h 52"/>
                    <a:gd name="T8" fmla="*/ 32 w 46"/>
                    <a:gd name="T9" fmla="*/ 50 h 52"/>
                    <a:gd name="T10" fmla="*/ 24 w 46"/>
                    <a:gd name="T11" fmla="*/ 52 h 52"/>
                    <a:gd name="T12" fmla="*/ 16 w 46"/>
                    <a:gd name="T13" fmla="*/ 52 h 52"/>
                    <a:gd name="T14" fmla="*/ 12 w 46"/>
                    <a:gd name="T15" fmla="*/ 48 h 52"/>
                    <a:gd name="T16" fmla="*/ 6 w 46"/>
                    <a:gd name="T17" fmla="*/ 46 h 52"/>
                    <a:gd name="T18" fmla="*/ 2 w 46"/>
                    <a:gd name="T19" fmla="*/ 40 h 52"/>
                    <a:gd name="T20" fmla="*/ 0 w 46"/>
                    <a:gd name="T21" fmla="*/ 34 h 52"/>
                    <a:gd name="T22" fmla="*/ 0 w 46"/>
                    <a:gd name="T23" fmla="*/ 26 h 52"/>
                    <a:gd name="T24" fmla="*/ 0 w 46"/>
                    <a:gd name="T25" fmla="*/ 18 h 52"/>
                    <a:gd name="T26" fmla="*/ 2 w 46"/>
                    <a:gd name="T27" fmla="*/ 12 h 52"/>
                    <a:gd name="T28" fmla="*/ 6 w 46"/>
                    <a:gd name="T29" fmla="*/ 6 h 52"/>
                    <a:gd name="T30" fmla="*/ 12 w 46"/>
                    <a:gd name="T31" fmla="*/ 2 h 52"/>
                    <a:gd name="T32" fmla="*/ 16 w 46"/>
                    <a:gd name="T33" fmla="*/ 0 h 52"/>
                    <a:gd name="T34" fmla="*/ 24 w 46"/>
                    <a:gd name="T35" fmla="*/ 0 h 52"/>
                    <a:gd name="T36" fmla="*/ 30 w 46"/>
                    <a:gd name="T37" fmla="*/ 0 h 52"/>
                    <a:gd name="T38" fmla="*/ 34 w 46"/>
                    <a:gd name="T39" fmla="*/ 2 h 52"/>
                    <a:gd name="T40" fmla="*/ 40 w 46"/>
                    <a:gd name="T41" fmla="*/ 6 h 52"/>
                    <a:gd name="T42" fmla="*/ 44 w 46"/>
                    <a:gd name="T43" fmla="*/ 12 h 52"/>
                    <a:gd name="T44" fmla="*/ 46 w 46"/>
                    <a:gd name="T45" fmla="*/ 18 h 52"/>
                    <a:gd name="T46" fmla="*/ 46 w 46"/>
                    <a:gd name="T47" fmla="*/ 26 h 52"/>
                    <a:gd name="T48" fmla="*/ 46 w 46"/>
                    <a:gd name="T49" fmla="*/ 26 h 52"/>
                    <a:gd name="T50" fmla="*/ 46 w 46"/>
                    <a:gd name="T51" fmla="*/ 28 h 52"/>
                    <a:gd name="T52" fmla="*/ 8 w 46"/>
                    <a:gd name="T53" fmla="*/ 28 h 52"/>
                    <a:gd name="T54" fmla="*/ 10 w 46"/>
                    <a:gd name="T55" fmla="*/ 34 h 52"/>
                    <a:gd name="T56" fmla="*/ 14 w 46"/>
                    <a:gd name="T57" fmla="*/ 40 h 52"/>
                    <a:gd name="T58" fmla="*/ 18 w 46"/>
                    <a:gd name="T59" fmla="*/ 42 h 52"/>
                    <a:gd name="T60" fmla="*/ 24 w 46"/>
                    <a:gd name="T61" fmla="*/ 44 h 52"/>
                    <a:gd name="T62" fmla="*/ 28 w 46"/>
                    <a:gd name="T63" fmla="*/ 44 h 52"/>
                    <a:gd name="T64" fmla="*/ 32 w 46"/>
                    <a:gd name="T65" fmla="*/ 42 h 52"/>
                    <a:gd name="T66" fmla="*/ 34 w 46"/>
                    <a:gd name="T67" fmla="*/ 40 h 52"/>
                    <a:gd name="T68" fmla="*/ 36 w 46"/>
                    <a:gd name="T69" fmla="*/ 36 h 52"/>
                    <a:gd name="T70" fmla="*/ 8 w 46"/>
                    <a:gd name="T71" fmla="*/ 20 h 52"/>
                    <a:gd name="T72" fmla="*/ 36 w 46"/>
                    <a:gd name="T73" fmla="*/ 20 h 52"/>
                    <a:gd name="T74" fmla="*/ 36 w 46"/>
                    <a:gd name="T75" fmla="*/ 16 h 52"/>
                    <a:gd name="T76" fmla="*/ 34 w 46"/>
                    <a:gd name="T77" fmla="*/ 12 h 52"/>
                    <a:gd name="T78" fmla="*/ 30 w 46"/>
                    <a:gd name="T79" fmla="*/ 8 h 52"/>
                    <a:gd name="T80" fmla="*/ 24 w 46"/>
                    <a:gd name="T81" fmla="*/ 8 h 52"/>
                    <a:gd name="T82" fmla="*/ 18 w 46"/>
                    <a:gd name="T83" fmla="*/ 8 h 52"/>
                    <a:gd name="T84" fmla="*/ 14 w 46"/>
                    <a:gd name="T85" fmla="*/ 12 h 52"/>
                    <a:gd name="T86" fmla="*/ 10 w 46"/>
                    <a:gd name="T87" fmla="*/ 14 h 52"/>
                    <a:gd name="T88" fmla="*/ 8 w 46"/>
                    <a:gd name="T89" fmla="*/ 2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6" h="52">
                      <a:moveTo>
                        <a:pt x="36" y="36"/>
                      </a:moveTo>
                      <a:lnTo>
                        <a:pt x="46" y="36"/>
                      </a:lnTo>
                      <a:lnTo>
                        <a:pt x="42" y="44"/>
                      </a:lnTo>
                      <a:lnTo>
                        <a:pt x="38" y="48"/>
                      </a:lnTo>
                      <a:lnTo>
                        <a:pt x="32" y="50"/>
                      </a:lnTo>
                      <a:lnTo>
                        <a:pt x="24" y="52"/>
                      </a:lnTo>
                      <a:lnTo>
                        <a:pt x="16" y="52"/>
                      </a:lnTo>
                      <a:lnTo>
                        <a:pt x="12" y="48"/>
                      </a:lnTo>
                      <a:lnTo>
                        <a:pt x="6" y="46"/>
                      </a:lnTo>
                      <a:lnTo>
                        <a:pt x="2" y="40"/>
                      </a:lnTo>
                      <a:lnTo>
                        <a:pt x="0" y="34"/>
                      </a:lnTo>
                      <a:lnTo>
                        <a:pt x="0" y="26"/>
                      </a:lnTo>
                      <a:lnTo>
                        <a:pt x="0" y="18"/>
                      </a:lnTo>
                      <a:lnTo>
                        <a:pt x="2" y="12"/>
                      </a:lnTo>
                      <a:lnTo>
                        <a:pt x="6" y="6"/>
                      </a:lnTo>
                      <a:lnTo>
                        <a:pt x="12" y="2"/>
                      </a:lnTo>
                      <a:lnTo>
                        <a:pt x="16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4" y="2"/>
                      </a:lnTo>
                      <a:lnTo>
                        <a:pt x="40" y="6"/>
                      </a:lnTo>
                      <a:lnTo>
                        <a:pt x="44" y="12"/>
                      </a:lnTo>
                      <a:lnTo>
                        <a:pt x="46" y="18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6" y="28"/>
                      </a:lnTo>
                      <a:lnTo>
                        <a:pt x="8" y="28"/>
                      </a:lnTo>
                      <a:lnTo>
                        <a:pt x="10" y="34"/>
                      </a:lnTo>
                      <a:lnTo>
                        <a:pt x="14" y="40"/>
                      </a:lnTo>
                      <a:lnTo>
                        <a:pt x="18" y="42"/>
                      </a:lnTo>
                      <a:lnTo>
                        <a:pt x="24" y="44"/>
                      </a:lnTo>
                      <a:lnTo>
                        <a:pt x="28" y="44"/>
                      </a:lnTo>
                      <a:lnTo>
                        <a:pt x="32" y="42"/>
                      </a:lnTo>
                      <a:lnTo>
                        <a:pt x="34" y="40"/>
                      </a:lnTo>
                      <a:lnTo>
                        <a:pt x="36" y="36"/>
                      </a:lnTo>
                      <a:close/>
                      <a:moveTo>
                        <a:pt x="8" y="20"/>
                      </a:moveTo>
                      <a:lnTo>
                        <a:pt x="36" y="20"/>
                      </a:lnTo>
                      <a:lnTo>
                        <a:pt x="36" y="16"/>
                      </a:lnTo>
                      <a:lnTo>
                        <a:pt x="34" y="12"/>
                      </a:lnTo>
                      <a:lnTo>
                        <a:pt x="30" y="8"/>
                      </a:lnTo>
                      <a:lnTo>
                        <a:pt x="24" y="8"/>
                      </a:lnTo>
                      <a:lnTo>
                        <a:pt x="18" y="8"/>
                      </a:lnTo>
                      <a:lnTo>
                        <a:pt x="14" y="12"/>
                      </a:lnTo>
                      <a:lnTo>
                        <a:pt x="10" y="14"/>
                      </a:lnTo>
                      <a:lnTo>
                        <a:pt x="8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33" name="Freeform 353"/>
                <p:cNvSpPr>
                  <a:spLocks/>
                </p:cNvSpPr>
                <p:nvPr/>
              </p:nvSpPr>
              <p:spPr bwMode="auto">
                <a:xfrm>
                  <a:off x="1802" y="3450"/>
                  <a:ext cx="44" cy="70"/>
                </a:xfrm>
                <a:custGeom>
                  <a:avLst/>
                  <a:gdLst>
                    <a:gd name="T0" fmla="*/ 4 w 44"/>
                    <a:gd name="T1" fmla="*/ 70 h 70"/>
                    <a:gd name="T2" fmla="*/ 4 w 44"/>
                    <a:gd name="T3" fmla="*/ 62 h 70"/>
                    <a:gd name="T4" fmla="*/ 6 w 44"/>
                    <a:gd name="T5" fmla="*/ 62 h 70"/>
                    <a:gd name="T6" fmla="*/ 8 w 44"/>
                    <a:gd name="T7" fmla="*/ 62 h 70"/>
                    <a:gd name="T8" fmla="*/ 10 w 44"/>
                    <a:gd name="T9" fmla="*/ 62 h 70"/>
                    <a:gd name="T10" fmla="*/ 12 w 44"/>
                    <a:gd name="T11" fmla="*/ 62 h 70"/>
                    <a:gd name="T12" fmla="*/ 14 w 44"/>
                    <a:gd name="T13" fmla="*/ 60 h 70"/>
                    <a:gd name="T14" fmla="*/ 14 w 44"/>
                    <a:gd name="T15" fmla="*/ 60 h 70"/>
                    <a:gd name="T16" fmla="*/ 16 w 44"/>
                    <a:gd name="T17" fmla="*/ 56 h 70"/>
                    <a:gd name="T18" fmla="*/ 18 w 44"/>
                    <a:gd name="T19" fmla="*/ 52 h 70"/>
                    <a:gd name="T20" fmla="*/ 18 w 44"/>
                    <a:gd name="T21" fmla="*/ 52 h 70"/>
                    <a:gd name="T22" fmla="*/ 18 w 44"/>
                    <a:gd name="T23" fmla="*/ 50 h 70"/>
                    <a:gd name="T24" fmla="*/ 0 w 44"/>
                    <a:gd name="T25" fmla="*/ 0 h 70"/>
                    <a:gd name="T26" fmla="*/ 8 w 44"/>
                    <a:gd name="T27" fmla="*/ 0 h 70"/>
                    <a:gd name="T28" fmla="*/ 18 w 44"/>
                    <a:gd name="T29" fmla="*/ 28 h 70"/>
                    <a:gd name="T30" fmla="*/ 20 w 44"/>
                    <a:gd name="T31" fmla="*/ 34 h 70"/>
                    <a:gd name="T32" fmla="*/ 22 w 44"/>
                    <a:gd name="T33" fmla="*/ 40 h 70"/>
                    <a:gd name="T34" fmla="*/ 24 w 44"/>
                    <a:gd name="T35" fmla="*/ 34 h 70"/>
                    <a:gd name="T36" fmla="*/ 26 w 44"/>
                    <a:gd name="T37" fmla="*/ 30 h 70"/>
                    <a:gd name="T38" fmla="*/ 36 w 44"/>
                    <a:gd name="T39" fmla="*/ 0 h 70"/>
                    <a:gd name="T40" fmla="*/ 44 w 44"/>
                    <a:gd name="T41" fmla="*/ 0 h 70"/>
                    <a:gd name="T42" fmla="*/ 28 w 44"/>
                    <a:gd name="T43" fmla="*/ 52 h 70"/>
                    <a:gd name="T44" fmla="*/ 24 w 44"/>
                    <a:gd name="T45" fmla="*/ 58 h 70"/>
                    <a:gd name="T46" fmla="*/ 22 w 44"/>
                    <a:gd name="T47" fmla="*/ 64 h 70"/>
                    <a:gd name="T48" fmla="*/ 20 w 44"/>
                    <a:gd name="T49" fmla="*/ 66 h 70"/>
                    <a:gd name="T50" fmla="*/ 16 w 44"/>
                    <a:gd name="T51" fmla="*/ 68 h 70"/>
                    <a:gd name="T52" fmla="*/ 14 w 44"/>
                    <a:gd name="T53" fmla="*/ 70 h 70"/>
                    <a:gd name="T54" fmla="*/ 10 w 44"/>
                    <a:gd name="T55" fmla="*/ 70 h 70"/>
                    <a:gd name="T56" fmla="*/ 8 w 44"/>
                    <a:gd name="T57" fmla="*/ 70 h 70"/>
                    <a:gd name="T58" fmla="*/ 4 w 44"/>
                    <a:gd name="T59" fmla="*/ 7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44" h="70">
                      <a:moveTo>
                        <a:pt x="4" y="70"/>
                      </a:moveTo>
                      <a:lnTo>
                        <a:pt x="4" y="62"/>
                      </a:lnTo>
                      <a:lnTo>
                        <a:pt x="6" y="62"/>
                      </a:lnTo>
                      <a:lnTo>
                        <a:pt x="8" y="62"/>
                      </a:lnTo>
                      <a:lnTo>
                        <a:pt x="10" y="62"/>
                      </a:lnTo>
                      <a:lnTo>
                        <a:pt x="12" y="62"/>
                      </a:lnTo>
                      <a:lnTo>
                        <a:pt x="14" y="60"/>
                      </a:lnTo>
                      <a:lnTo>
                        <a:pt x="14" y="60"/>
                      </a:lnTo>
                      <a:lnTo>
                        <a:pt x="16" y="56"/>
                      </a:lnTo>
                      <a:lnTo>
                        <a:pt x="18" y="52"/>
                      </a:lnTo>
                      <a:lnTo>
                        <a:pt x="18" y="52"/>
                      </a:lnTo>
                      <a:lnTo>
                        <a:pt x="18" y="50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8" y="28"/>
                      </a:lnTo>
                      <a:lnTo>
                        <a:pt x="20" y="34"/>
                      </a:lnTo>
                      <a:lnTo>
                        <a:pt x="22" y="40"/>
                      </a:lnTo>
                      <a:lnTo>
                        <a:pt x="24" y="34"/>
                      </a:lnTo>
                      <a:lnTo>
                        <a:pt x="26" y="30"/>
                      </a:lnTo>
                      <a:lnTo>
                        <a:pt x="36" y="0"/>
                      </a:lnTo>
                      <a:lnTo>
                        <a:pt x="44" y="0"/>
                      </a:lnTo>
                      <a:lnTo>
                        <a:pt x="28" y="52"/>
                      </a:lnTo>
                      <a:lnTo>
                        <a:pt x="24" y="58"/>
                      </a:lnTo>
                      <a:lnTo>
                        <a:pt x="22" y="64"/>
                      </a:lnTo>
                      <a:lnTo>
                        <a:pt x="20" y="66"/>
                      </a:lnTo>
                      <a:lnTo>
                        <a:pt x="16" y="68"/>
                      </a:lnTo>
                      <a:lnTo>
                        <a:pt x="14" y="70"/>
                      </a:lnTo>
                      <a:lnTo>
                        <a:pt x="10" y="70"/>
                      </a:lnTo>
                      <a:lnTo>
                        <a:pt x="8" y="70"/>
                      </a:lnTo>
                      <a:lnTo>
                        <a:pt x="4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34" name="Freeform 354"/>
                <p:cNvSpPr>
                  <a:spLocks/>
                </p:cNvSpPr>
                <p:nvPr/>
              </p:nvSpPr>
              <p:spPr bwMode="auto">
                <a:xfrm>
                  <a:off x="1856" y="3492"/>
                  <a:ext cx="10" cy="22"/>
                </a:xfrm>
                <a:custGeom>
                  <a:avLst/>
                  <a:gdLst>
                    <a:gd name="T0" fmla="*/ 0 w 10"/>
                    <a:gd name="T1" fmla="*/ 8 h 22"/>
                    <a:gd name="T2" fmla="*/ 0 w 10"/>
                    <a:gd name="T3" fmla="*/ 0 h 22"/>
                    <a:gd name="T4" fmla="*/ 10 w 10"/>
                    <a:gd name="T5" fmla="*/ 0 h 22"/>
                    <a:gd name="T6" fmla="*/ 10 w 10"/>
                    <a:gd name="T7" fmla="*/ 8 h 22"/>
                    <a:gd name="T8" fmla="*/ 8 w 10"/>
                    <a:gd name="T9" fmla="*/ 14 h 22"/>
                    <a:gd name="T10" fmla="*/ 8 w 10"/>
                    <a:gd name="T11" fmla="*/ 18 h 22"/>
                    <a:gd name="T12" fmla="*/ 6 w 10"/>
                    <a:gd name="T13" fmla="*/ 20 h 22"/>
                    <a:gd name="T14" fmla="*/ 2 w 10"/>
                    <a:gd name="T15" fmla="*/ 22 h 22"/>
                    <a:gd name="T16" fmla="*/ 0 w 10"/>
                    <a:gd name="T17" fmla="*/ 20 h 22"/>
                    <a:gd name="T18" fmla="*/ 2 w 10"/>
                    <a:gd name="T19" fmla="*/ 18 h 22"/>
                    <a:gd name="T20" fmla="*/ 4 w 10"/>
                    <a:gd name="T21" fmla="*/ 16 h 22"/>
                    <a:gd name="T22" fmla="*/ 4 w 10"/>
                    <a:gd name="T23" fmla="*/ 12 h 22"/>
                    <a:gd name="T24" fmla="*/ 4 w 10"/>
                    <a:gd name="T25" fmla="*/ 8 h 22"/>
                    <a:gd name="T26" fmla="*/ 0 w 10"/>
                    <a:gd name="T27" fmla="*/ 8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0" h="22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8"/>
                      </a:lnTo>
                      <a:lnTo>
                        <a:pt x="8" y="14"/>
                      </a:lnTo>
                      <a:lnTo>
                        <a:pt x="8" y="18"/>
                      </a:lnTo>
                      <a:lnTo>
                        <a:pt x="6" y="20"/>
                      </a:lnTo>
                      <a:lnTo>
                        <a:pt x="2" y="22"/>
                      </a:lnTo>
                      <a:lnTo>
                        <a:pt x="0" y="20"/>
                      </a:lnTo>
                      <a:lnTo>
                        <a:pt x="2" y="18"/>
                      </a:lnTo>
                      <a:lnTo>
                        <a:pt x="4" y="16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35" name="Freeform 355"/>
                <p:cNvSpPr>
                  <a:spLocks/>
                </p:cNvSpPr>
                <p:nvPr/>
              </p:nvSpPr>
              <p:spPr bwMode="auto">
                <a:xfrm>
                  <a:off x="1906" y="3432"/>
                  <a:ext cx="26" cy="68"/>
                </a:xfrm>
                <a:custGeom>
                  <a:avLst/>
                  <a:gdLst>
                    <a:gd name="T0" fmla="*/ 26 w 26"/>
                    <a:gd name="T1" fmla="*/ 68 h 68"/>
                    <a:gd name="T2" fmla="*/ 16 w 26"/>
                    <a:gd name="T3" fmla="*/ 68 h 68"/>
                    <a:gd name="T4" fmla="*/ 16 w 26"/>
                    <a:gd name="T5" fmla="*/ 14 h 68"/>
                    <a:gd name="T6" fmla="*/ 12 w 26"/>
                    <a:gd name="T7" fmla="*/ 18 h 68"/>
                    <a:gd name="T8" fmla="*/ 8 w 26"/>
                    <a:gd name="T9" fmla="*/ 20 h 68"/>
                    <a:gd name="T10" fmla="*/ 4 w 26"/>
                    <a:gd name="T11" fmla="*/ 24 h 68"/>
                    <a:gd name="T12" fmla="*/ 0 w 26"/>
                    <a:gd name="T13" fmla="*/ 26 h 68"/>
                    <a:gd name="T14" fmla="*/ 0 w 26"/>
                    <a:gd name="T15" fmla="*/ 18 h 68"/>
                    <a:gd name="T16" fmla="*/ 6 w 26"/>
                    <a:gd name="T17" fmla="*/ 14 h 68"/>
                    <a:gd name="T18" fmla="*/ 12 w 26"/>
                    <a:gd name="T19" fmla="*/ 8 h 68"/>
                    <a:gd name="T20" fmla="*/ 16 w 26"/>
                    <a:gd name="T21" fmla="*/ 4 h 68"/>
                    <a:gd name="T22" fmla="*/ 20 w 26"/>
                    <a:gd name="T23" fmla="*/ 0 h 68"/>
                    <a:gd name="T24" fmla="*/ 26 w 26"/>
                    <a:gd name="T25" fmla="*/ 0 h 68"/>
                    <a:gd name="T26" fmla="*/ 26 w 26"/>
                    <a:gd name="T27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" h="68">
                      <a:moveTo>
                        <a:pt x="26" y="68"/>
                      </a:moveTo>
                      <a:lnTo>
                        <a:pt x="16" y="68"/>
                      </a:lnTo>
                      <a:lnTo>
                        <a:pt x="16" y="14"/>
                      </a:lnTo>
                      <a:lnTo>
                        <a:pt x="12" y="18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6"/>
                      </a:lnTo>
                      <a:lnTo>
                        <a:pt x="0" y="18"/>
                      </a:lnTo>
                      <a:lnTo>
                        <a:pt x="6" y="14"/>
                      </a:lnTo>
                      <a:lnTo>
                        <a:pt x="12" y="8"/>
                      </a:lnTo>
                      <a:lnTo>
                        <a:pt x="16" y="4"/>
                      </a:lnTo>
                      <a:lnTo>
                        <a:pt x="20" y="0"/>
                      </a:lnTo>
                      <a:lnTo>
                        <a:pt x="26" y="0"/>
                      </a:lnTo>
                      <a:lnTo>
                        <a:pt x="26" y="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36" name="Freeform 356"/>
                <p:cNvSpPr>
                  <a:spLocks noEditPoints="1"/>
                </p:cNvSpPr>
                <p:nvPr/>
              </p:nvSpPr>
              <p:spPr bwMode="auto">
                <a:xfrm>
                  <a:off x="1954" y="3432"/>
                  <a:ext cx="44" cy="70"/>
                </a:xfrm>
                <a:custGeom>
                  <a:avLst/>
                  <a:gdLst>
                    <a:gd name="T0" fmla="*/ 10 w 44"/>
                    <a:gd name="T1" fmla="*/ 50 h 70"/>
                    <a:gd name="T2" fmla="*/ 12 w 44"/>
                    <a:gd name="T3" fmla="*/ 60 h 70"/>
                    <a:gd name="T4" fmla="*/ 20 w 44"/>
                    <a:gd name="T5" fmla="*/ 62 h 70"/>
                    <a:gd name="T6" fmla="*/ 26 w 44"/>
                    <a:gd name="T7" fmla="*/ 60 h 70"/>
                    <a:gd name="T8" fmla="*/ 32 w 44"/>
                    <a:gd name="T9" fmla="*/ 56 h 70"/>
                    <a:gd name="T10" fmla="*/ 34 w 44"/>
                    <a:gd name="T11" fmla="*/ 48 h 70"/>
                    <a:gd name="T12" fmla="*/ 36 w 44"/>
                    <a:gd name="T13" fmla="*/ 38 h 70"/>
                    <a:gd name="T14" fmla="*/ 36 w 44"/>
                    <a:gd name="T15" fmla="*/ 36 h 70"/>
                    <a:gd name="T16" fmla="*/ 28 w 44"/>
                    <a:gd name="T17" fmla="*/ 44 h 70"/>
                    <a:gd name="T18" fmla="*/ 20 w 44"/>
                    <a:gd name="T19" fmla="*/ 46 h 70"/>
                    <a:gd name="T20" fmla="*/ 10 w 44"/>
                    <a:gd name="T21" fmla="*/ 42 h 70"/>
                    <a:gd name="T22" fmla="*/ 2 w 44"/>
                    <a:gd name="T23" fmla="*/ 34 h 70"/>
                    <a:gd name="T24" fmla="*/ 0 w 44"/>
                    <a:gd name="T25" fmla="*/ 24 h 70"/>
                    <a:gd name="T26" fmla="*/ 2 w 44"/>
                    <a:gd name="T27" fmla="*/ 10 h 70"/>
                    <a:gd name="T28" fmla="*/ 10 w 44"/>
                    <a:gd name="T29" fmla="*/ 2 h 70"/>
                    <a:gd name="T30" fmla="*/ 20 w 44"/>
                    <a:gd name="T31" fmla="*/ 0 h 70"/>
                    <a:gd name="T32" fmla="*/ 32 w 44"/>
                    <a:gd name="T33" fmla="*/ 4 h 70"/>
                    <a:gd name="T34" fmla="*/ 42 w 44"/>
                    <a:gd name="T35" fmla="*/ 14 h 70"/>
                    <a:gd name="T36" fmla="*/ 44 w 44"/>
                    <a:gd name="T37" fmla="*/ 26 h 70"/>
                    <a:gd name="T38" fmla="*/ 44 w 44"/>
                    <a:gd name="T39" fmla="*/ 42 h 70"/>
                    <a:gd name="T40" fmla="*/ 42 w 44"/>
                    <a:gd name="T41" fmla="*/ 54 h 70"/>
                    <a:gd name="T42" fmla="*/ 32 w 44"/>
                    <a:gd name="T43" fmla="*/ 66 h 70"/>
                    <a:gd name="T44" fmla="*/ 20 w 44"/>
                    <a:gd name="T45" fmla="*/ 70 h 70"/>
                    <a:gd name="T46" fmla="*/ 6 w 44"/>
                    <a:gd name="T47" fmla="*/ 66 h 70"/>
                    <a:gd name="T48" fmla="*/ 0 w 44"/>
                    <a:gd name="T49" fmla="*/ 52 h 70"/>
                    <a:gd name="T50" fmla="*/ 34 w 44"/>
                    <a:gd name="T51" fmla="*/ 16 h 70"/>
                    <a:gd name="T52" fmla="*/ 28 w 44"/>
                    <a:gd name="T53" fmla="*/ 8 h 70"/>
                    <a:gd name="T54" fmla="*/ 16 w 44"/>
                    <a:gd name="T55" fmla="*/ 8 h 70"/>
                    <a:gd name="T56" fmla="*/ 10 w 44"/>
                    <a:gd name="T57" fmla="*/ 18 h 70"/>
                    <a:gd name="T58" fmla="*/ 10 w 44"/>
                    <a:gd name="T59" fmla="*/ 30 h 70"/>
                    <a:gd name="T60" fmla="*/ 16 w 44"/>
                    <a:gd name="T61" fmla="*/ 36 h 70"/>
                    <a:gd name="T62" fmla="*/ 28 w 44"/>
                    <a:gd name="T63" fmla="*/ 36 h 70"/>
                    <a:gd name="T64" fmla="*/ 34 w 44"/>
                    <a:gd name="T65" fmla="*/ 3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" h="70">
                      <a:moveTo>
                        <a:pt x="0" y="52"/>
                      </a:moveTo>
                      <a:lnTo>
                        <a:pt x="10" y="50"/>
                      </a:lnTo>
                      <a:lnTo>
                        <a:pt x="10" y="56"/>
                      </a:lnTo>
                      <a:lnTo>
                        <a:pt x="12" y="60"/>
                      </a:lnTo>
                      <a:lnTo>
                        <a:pt x="16" y="62"/>
                      </a:lnTo>
                      <a:lnTo>
                        <a:pt x="20" y="62"/>
                      </a:lnTo>
                      <a:lnTo>
                        <a:pt x="24" y="62"/>
                      </a:lnTo>
                      <a:lnTo>
                        <a:pt x="26" y="60"/>
                      </a:lnTo>
                      <a:lnTo>
                        <a:pt x="30" y="58"/>
                      </a:lnTo>
                      <a:lnTo>
                        <a:pt x="32" y="56"/>
                      </a:lnTo>
                      <a:lnTo>
                        <a:pt x="32" y="52"/>
                      </a:lnTo>
                      <a:lnTo>
                        <a:pt x="34" y="48"/>
                      </a:lnTo>
                      <a:lnTo>
                        <a:pt x="34" y="44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6" y="36"/>
                      </a:lnTo>
                      <a:lnTo>
                        <a:pt x="32" y="40"/>
                      </a:lnTo>
                      <a:lnTo>
                        <a:pt x="28" y="44"/>
                      </a:lnTo>
                      <a:lnTo>
                        <a:pt x="24" y="46"/>
                      </a:lnTo>
                      <a:lnTo>
                        <a:pt x="20" y="46"/>
                      </a:lnTo>
                      <a:lnTo>
                        <a:pt x="14" y="46"/>
                      </a:lnTo>
                      <a:lnTo>
                        <a:pt x="10" y="42"/>
                      </a:lnTo>
                      <a:lnTo>
                        <a:pt x="4" y="40"/>
                      </a:lnTo>
                      <a:lnTo>
                        <a:pt x="2" y="34"/>
                      </a:lnTo>
                      <a:lnTo>
                        <a:pt x="0" y="30"/>
                      </a:lnTo>
                      <a:lnTo>
                        <a:pt x="0" y="24"/>
                      </a:lnTo>
                      <a:lnTo>
                        <a:pt x="0" y="16"/>
                      </a:lnTo>
                      <a:lnTo>
                        <a:pt x="2" y="10"/>
                      </a:lnTo>
                      <a:lnTo>
                        <a:pt x="6" y="6"/>
                      </a:lnTo>
                      <a:lnTo>
                        <a:pt x="10" y="2"/>
                      </a:lnTo>
                      <a:lnTo>
                        <a:pt x="14" y="0"/>
                      </a:lnTo>
                      <a:lnTo>
                        <a:pt x="20" y="0"/>
                      </a:lnTo>
                      <a:lnTo>
                        <a:pt x="28" y="0"/>
                      </a:lnTo>
                      <a:lnTo>
                        <a:pt x="32" y="4"/>
                      </a:lnTo>
                      <a:lnTo>
                        <a:pt x="38" y="8"/>
                      </a:lnTo>
                      <a:lnTo>
                        <a:pt x="42" y="14"/>
                      </a:lnTo>
                      <a:lnTo>
                        <a:pt x="42" y="18"/>
                      </a:lnTo>
                      <a:lnTo>
                        <a:pt x="44" y="26"/>
                      </a:lnTo>
                      <a:lnTo>
                        <a:pt x="44" y="32"/>
                      </a:lnTo>
                      <a:lnTo>
                        <a:pt x="44" y="42"/>
                      </a:lnTo>
                      <a:lnTo>
                        <a:pt x="42" y="48"/>
                      </a:lnTo>
                      <a:lnTo>
                        <a:pt x="42" y="54"/>
                      </a:lnTo>
                      <a:lnTo>
                        <a:pt x="38" y="60"/>
                      </a:lnTo>
                      <a:lnTo>
                        <a:pt x="32" y="66"/>
                      </a:lnTo>
                      <a:lnTo>
                        <a:pt x="26" y="68"/>
                      </a:lnTo>
                      <a:lnTo>
                        <a:pt x="20" y="70"/>
                      </a:lnTo>
                      <a:lnTo>
                        <a:pt x="12" y="68"/>
                      </a:lnTo>
                      <a:lnTo>
                        <a:pt x="6" y="66"/>
                      </a:lnTo>
                      <a:lnTo>
                        <a:pt x="2" y="60"/>
                      </a:lnTo>
                      <a:lnTo>
                        <a:pt x="0" y="52"/>
                      </a:lnTo>
                      <a:close/>
                      <a:moveTo>
                        <a:pt x="36" y="22"/>
                      </a:moveTo>
                      <a:lnTo>
                        <a:pt x="34" y="16"/>
                      </a:lnTo>
                      <a:lnTo>
                        <a:pt x="32" y="12"/>
                      </a:lnTo>
                      <a:lnTo>
                        <a:pt x="28" y="8"/>
                      </a:lnTo>
                      <a:lnTo>
                        <a:pt x="22" y="8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0" y="18"/>
                      </a:lnTo>
                      <a:lnTo>
                        <a:pt x="8" y="24"/>
                      </a:lnTo>
                      <a:lnTo>
                        <a:pt x="10" y="30"/>
                      </a:lnTo>
                      <a:lnTo>
                        <a:pt x="12" y="34"/>
                      </a:lnTo>
                      <a:lnTo>
                        <a:pt x="16" y="36"/>
                      </a:lnTo>
                      <a:lnTo>
                        <a:pt x="22" y="38"/>
                      </a:lnTo>
                      <a:lnTo>
                        <a:pt x="28" y="36"/>
                      </a:lnTo>
                      <a:lnTo>
                        <a:pt x="32" y="34"/>
                      </a:lnTo>
                      <a:lnTo>
                        <a:pt x="34" y="30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37" name="Freeform 357"/>
                <p:cNvSpPr>
                  <a:spLocks noEditPoints="1"/>
                </p:cNvSpPr>
                <p:nvPr/>
              </p:nvSpPr>
              <p:spPr bwMode="auto">
                <a:xfrm>
                  <a:off x="2006" y="3432"/>
                  <a:ext cx="46" cy="70"/>
                </a:xfrm>
                <a:custGeom>
                  <a:avLst/>
                  <a:gdLst>
                    <a:gd name="T0" fmla="*/ 10 w 46"/>
                    <a:gd name="T1" fmla="*/ 50 h 70"/>
                    <a:gd name="T2" fmla="*/ 14 w 46"/>
                    <a:gd name="T3" fmla="*/ 60 h 70"/>
                    <a:gd name="T4" fmla="*/ 20 w 46"/>
                    <a:gd name="T5" fmla="*/ 62 h 70"/>
                    <a:gd name="T6" fmla="*/ 28 w 46"/>
                    <a:gd name="T7" fmla="*/ 60 h 70"/>
                    <a:gd name="T8" fmla="*/ 32 w 46"/>
                    <a:gd name="T9" fmla="*/ 56 h 70"/>
                    <a:gd name="T10" fmla="*/ 34 w 46"/>
                    <a:gd name="T11" fmla="*/ 48 h 70"/>
                    <a:gd name="T12" fmla="*/ 36 w 46"/>
                    <a:gd name="T13" fmla="*/ 38 h 70"/>
                    <a:gd name="T14" fmla="*/ 36 w 46"/>
                    <a:gd name="T15" fmla="*/ 36 h 70"/>
                    <a:gd name="T16" fmla="*/ 30 w 46"/>
                    <a:gd name="T17" fmla="*/ 44 h 70"/>
                    <a:gd name="T18" fmla="*/ 20 w 46"/>
                    <a:gd name="T19" fmla="*/ 46 h 70"/>
                    <a:gd name="T20" fmla="*/ 10 w 46"/>
                    <a:gd name="T21" fmla="*/ 42 h 70"/>
                    <a:gd name="T22" fmla="*/ 2 w 46"/>
                    <a:gd name="T23" fmla="*/ 34 h 70"/>
                    <a:gd name="T24" fmla="*/ 0 w 46"/>
                    <a:gd name="T25" fmla="*/ 24 h 70"/>
                    <a:gd name="T26" fmla="*/ 2 w 46"/>
                    <a:gd name="T27" fmla="*/ 10 h 70"/>
                    <a:gd name="T28" fmla="*/ 10 w 46"/>
                    <a:gd name="T29" fmla="*/ 2 h 70"/>
                    <a:gd name="T30" fmla="*/ 22 w 46"/>
                    <a:gd name="T31" fmla="*/ 0 h 70"/>
                    <a:gd name="T32" fmla="*/ 34 w 46"/>
                    <a:gd name="T33" fmla="*/ 4 h 70"/>
                    <a:gd name="T34" fmla="*/ 42 w 46"/>
                    <a:gd name="T35" fmla="*/ 14 h 70"/>
                    <a:gd name="T36" fmla="*/ 44 w 46"/>
                    <a:gd name="T37" fmla="*/ 26 h 70"/>
                    <a:gd name="T38" fmla="*/ 44 w 46"/>
                    <a:gd name="T39" fmla="*/ 42 h 70"/>
                    <a:gd name="T40" fmla="*/ 42 w 46"/>
                    <a:gd name="T41" fmla="*/ 54 h 70"/>
                    <a:gd name="T42" fmla="*/ 34 w 46"/>
                    <a:gd name="T43" fmla="*/ 66 h 70"/>
                    <a:gd name="T44" fmla="*/ 20 w 46"/>
                    <a:gd name="T45" fmla="*/ 70 h 70"/>
                    <a:gd name="T46" fmla="*/ 8 w 46"/>
                    <a:gd name="T47" fmla="*/ 66 h 70"/>
                    <a:gd name="T48" fmla="*/ 2 w 46"/>
                    <a:gd name="T49" fmla="*/ 52 h 70"/>
                    <a:gd name="T50" fmla="*/ 36 w 46"/>
                    <a:gd name="T51" fmla="*/ 16 h 70"/>
                    <a:gd name="T52" fmla="*/ 28 w 46"/>
                    <a:gd name="T53" fmla="*/ 8 h 70"/>
                    <a:gd name="T54" fmla="*/ 18 w 46"/>
                    <a:gd name="T55" fmla="*/ 8 h 70"/>
                    <a:gd name="T56" fmla="*/ 10 w 46"/>
                    <a:gd name="T57" fmla="*/ 18 h 70"/>
                    <a:gd name="T58" fmla="*/ 10 w 46"/>
                    <a:gd name="T59" fmla="*/ 30 h 70"/>
                    <a:gd name="T60" fmla="*/ 18 w 46"/>
                    <a:gd name="T61" fmla="*/ 36 h 70"/>
                    <a:gd name="T62" fmla="*/ 28 w 46"/>
                    <a:gd name="T63" fmla="*/ 36 h 70"/>
                    <a:gd name="T64" fmla="*/ 36 w 46"/>
                    <a:gd name="T65" fmla="*/ 3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" h="70">
                      <a:moveTo>
                        <a:pt x="2" y="52"/>
                      </a:moveTo>
                      <a:lnTo>
                        <a:pt x="10" y="50"/>
                      </a:lnTo>
                      <a:lnTo>
                        <a:pt x="12" y="56"/>
                      </a:lnTo>
                      <a:lnTo>
                        <a:pt x="14" y="60"/>
                      </a:lnTo>
                      <a:lnTo>
                        <a:pt x="18" y="62"/>
                      </a:lnTo>
                      <a:lnTo>
                        <a:pt x="20" y="62"/>
                      </a:lnTo>
                      <a:lnTo>
                        <a:pt x="24" y="62"/>
                      </a:lnTo>
                      <a:lnTo>
                        <a:pt x="28" y="60"/>
                      </a:lnTo>
                      <a:lnTo>
                        <a:pt x="30" y="58"/>
                      </a:lnTo>
                      <a:lnTo>
                        <a:pt x="32" y="56"/>
                      </a:lnTo>
                      <a:lnTo>
                        <a:pt x="34" y="52"/>
                      </a:lnTo>
                      <a:lnTo>
                        <a:pt x="34" y="48"/>
                      </a:lnTo>
                      <a:lnTo>
                        <a:pt x="36" y="44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6" y="36"/>
                      </a:lnTo>
                      <a:lnTo>
                        <a:pt x="34" y="40"/>
                      </a:lnTo>
                      <a:lnTo>
                        <a:pt x="30" y="44"/>
                      </a:lnTo>
                      <a:lnTo>
                        <a:pt x="24" y="46"/>
                      </a:lnTo>
                      <a:lnTo>
                        <a:pt x="20" y="46"/>
                      </a:lnTo>
                      <a:lnTo>
                        <a:pt x="14" y="46"/>
                      </a:lnTo>
                      <a:lnTo>
                        <a:pt x="10" y="42"/>
                      </a:lnTo>
                      <a:lnTo>
                        <a:pt x="6" y="40"/>
                      </a:lnTo>
                      <a:lnTo>
                        <a:pt x="2" y="34"/>
                      </a:lnTo>
                      <a:lnTo>
                        <a:pt x="0" y="30"/>
                      </a:lnTo>
                      <a:lnTo>
                        <a:pt x="0" y="24"/>
                      </a:lnTo>
                      <a:lnTo>
                        <a:pt x="0" y="16"/>
                      </a:lnTo>
                      <a:lnTo>
                        <a:pt x="2" y="10"/>
                      </a:lnTo>
                      <a:lnTo>
                        <a:pt x="6" y="6"/>
                      </a:lnTo>
                      <a:lnTo>
                        <a:pt x="10" y="2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8" y="0"/>
                      </a:lnTo>
                      <a:lnTo>
                        <a:pt x="34" y="4"/>
                      </a:lnTo>
                      <a:lnTo>
                        <a:pt x="38" y="8"/>
                      </a:lnTo>
                      <a:lnTo>
                        <a:pt x="42" y="14"/>
                      </a:lnTo>
                      <a:lnTo>
                        <a:pt x="44" y="18"/>
                      </a:lnTo>
                      <a:lnTo>
                        <a:pt x="44" y="26"/>
                      </a:lnTo>
                      <a:lnTo>
                        <a:pt x="46" y="32"/>
                      </a:lnTo>
                      <a:lnTo>
                        <a:pt x="44" y="42"/>
                      </a:lnTo>
                      <a:lnTo>
                        <a:pt x="44" y="48"/>
                      </a:lnTo>
                      <a:lnTo>
                        <a:pt x="42" y="54"/>
                      </a:lnTo>
                      <a:lnTo>
                        <a:pt x="38" y="60"/>
                      </a:lnTo>
                      <a:lnTo>
                        <a:pt x="34" y="66"/>
                      </a:lnTo>
                      <a:lnTo>
                        <a:pt x="28" y="68"/>
                      </a:lnTo>
                      <a:lnTo>
                        <a:pt x="20" y="70"/>
                      </a:lnTo>
                      <a:lnTo>
                        <a:pt x="14" y="68"/>
                      </a:lnTo>
                      <a:lnTo>
                        <a:pt x="8" y="66"/>
                      </a:lnTo>
                      <a:lnTo>
                        <a:pt x="4" y="60"/>
                      </a:lnTo>
                      <a:lnTo>
                        <a:pt x="2" y="52"/>
                      </a:lnTo>
                      <a:close/>
                      <a:moveTo>
                        <a:pt x="36" y="22"/>
                      </a:moveTo>
                      <a:lnTo>
                        <a:pt x="36" y="16"/>
                      </a:lnTo>
                      <a:lnTo>
                        <a:pt x="32" y="12"/>
                      </a:lnTo>
                      <a:lnTo>
                        <a:pt x="28" y="8"/>
                      </a:lnTo>
                      <a:lnTo>
                        <a:pt x="24" y="8"/>
                      </a:lnTo>
                      <a:lnTo>
                        <a:pt x="18" y="8"/>
                      </a:lnTo>
                      <a:lnTo>
                        <a:pt x="14" y="12"/>
                      </a:lnTo>
                      <a:lnTo>
                        <a:pt x="10" y="18"/>
                      </a:lnTo>
                      <a:lnTo>
                        <a:pt x="10" y="24"/>
                      </a:lnTo>
                      <a:lnTo>
                        <a:pt x="10" y="30"/>
                      </a:lnTo>
                      <a:lnTo>
                        <a:pt x="12" y="34"/>
                      </a:lnTo>
                      <a:lnTo>
                        <a:pt x="18" y="36"/>
                      </a:lnTo>
                      <a:lnTo>
                        <a:pt x="22" y="38"/>
                      </a:lnTo>
                      <a:lnTo>
                        <a:pt x="28" y="36"/>
                      </a:lnTo>
                      <a:lnTo>
                        <a:pt x="32" y="34"/>
                      </a:lnTo>
                      <a:lnTo>
                        <a:pt x="36" y="30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38" name="Freeform 358"/>
                <p:cNvSpPr>
                  <a:spLocks/>
                </p:cNvSpPr>
                <p:nvPr/>
              </p:nvSpPr>
              <p:spPr bwMode="auto">
                <a:xfrm>
                  <a:off x="2060" y="3432"/>
                  <a:ext cx="44" cy="68"/>
                </a:xfrm>
                <a:custGeom>
                  <a:avLst/>
                  <a:gdLst>
                    <a:gd name="T0" fmla="*/ 0 w 44"/>
                    <a:gd name="T1" fmla="*/ 10 h 68"/>
                    <a:gd name="T2" fmla="*/ 0 w 44"/>
                    <a:gd name="T3" fmla="*/ 0 h 68"/>
                    <a:gd name="T4" fmla="*/ 44 w 44"/>
                    <a:gd name="T5" fmla="*/ 0 h 68"/>
                    <a:gd name="T6" fmla="*/ 44 w 44"/>
                    <a:gd name="T7" fmla="*/ 8 h 68"/>
                    <a:gd name="T8" fmla="*/ 38 w 44"/>
                    <a:gd name="T9" fmla="*/ 16 h 68"/>
                    <a:gd name="T10" fmla="*/ 32 w 44"/>
                    <a:gd name="T11" fmla="*/ 26 h 68"/>
                    <a:gd name="T12" fmla="*/ 26 w 44"/>
                    <a:gd name="T13" fmla="*/ 38 h 68"/>
                    <a:gd name="T14" fmla="*/ 22 w 44"/>
                    <a:gd name="T15" fmla="*/ 50 h 68"/>
                    <a:gd name="T16" fmla="*/ 20 w 44"/>
                    <a:gd name="T17" fmla="*/ 60 h 68"/>
                    <a:gd name="T18" fmla="*/ 20 w 44"/>
                    <a:gd name="T19" fmla="*/ 68 h 68"/>
                    <a:gd name="T20" fmla="*/ 10 w 44"/>
                    <a:gd name="T21" fmla="*/ 68 h 68"/>
                    <a:gd name="T22" fmla="*/ 12 w 44"/>
                    <a:gd name="T23" fmla="*/ 60 h 68"/>
                    <a:gd name="T24" fmla="*/ 14 w 44"/>
                    <a:gd name="T25" fmla="*/ 50 h 68"/>
                    <a:gd name="T26" fmla="*/ 18 w 44"/>
                    <a:gd name="T27" fmla="*/ 38 h 68"/>
                    <a:gd name="T28" fmla="*/ 22 w 44"/>
                    <a:gd name="T29" fmla="*/ 28 h 68"/>
                    <a:gd name="T30" fmla="*/ 28 w 44"/>
                    <a:gd name="T31" fmla="*/ 18 h 68"/>
                    <a:gd name="T32" fmla="*/ 36 w 44"/>
                    <a:gd name="T33" fmla="*/ 10 h 68"/>
                    <a:gd name="T34" fmla="*/ 0 w 44"/>
                    <a:gd name="T35" fmla="*/ 1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4" h="68">
                      <a:moveTo>
                        <a:pt x="0" y="10"/>
                      </a:moveTo>
                      <a:lnTo>
                        <a:pt x="0" y="0"/>
                      </a:lnTo>
                      <a:lnTo>
                        <a:pt x="44" y="0"/>
                      </a:lnTo>
                      <a:lnTo>
                        <a:pt x="44" y="8"/>
                      </a:lnTo>
                      <a:lnTo>
                        <a:pt x="38" y="16"/>
                      </a:lnTo>
                      <a:lnTo>
                        <a:pt x="32" y="26"/>
                      </a:lnTo>
                      <a:lnTo>
                        <a:pt x="26" y="38"/>
                      </a:lnTo>
                      <a:lnTo>
                        <a:pt x="22" y="50"/>
                      </a:lnTo>
                      <a:lnTo>
                        <a:pt x="20" y="60"/>
                      </a:lnTo>
                      <a:lnTo>
                        <a:pt x="20" y="68"/>
                      </a:lnTo>
                      <a:lnTo>
                        <a:pt x="10" y="68"/>
                      </a:lnTo>
                      <a:lnTo>
                        <a:pt x="12" y="60"/>
                      </a:lnTo>
                      <a:lnTo>
                        <a:pt x="14" y="50"/>
                      </a:lnTo>
                      <a:lnTo>
                        <a:pt x="18" y="38"/>
                      </a:lnTo>
                      <a:lnTo>
                        <a:pt x="22" y="28"/>
                      </a:lnTo>
                      <a:lnTo>
                        <a:pt x="28" y="18"/>
                      </a:lnTo>
                      <a:lnTo>
                        <a:pt x="36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39" name="Freeform 359"/>
                <p:cNvSpPr>
                  <a:spLocks/>
                </p:cNvSpPr>
                <p:nvPr/>
              </p:nvSpPr>
              <p:spPr bwMode="auto">
                <a:xfrm>
                  <a:off x="2112" y="3432"/>
                  <a:ext cx="22" cy="88"/>
                </a:xfrm>
                <a:custGeom>
                  <a:avLst/>
                  <a:gdLst>
                    <a:gd name="T0" fmla="*/ 6 w 22"/>
                    <a:gd name="T1" fmla="*/ 88 h 88"/>
                    <a:gd name="T2" fmla="*/ 0 w 22"/>
                    <a:gd name="T3" fmla="*/ 88 h 88"/>
                    <a:gd name="T4" fmla="*/ 10 w 22"/>
                    <a:gd name="T5" fmla="*/ 66 h 88"/>
                    <a:gd name="T6" fmla="*/ 14 w 22"/>
                    <a:gd name="T7" fmla="*/ 44 h 88"/>
                    <a:gd name="T8" fmla="*/ 12 w 22"/>
                    <a:gd name="T9" fmla="*/ 36 h 88"/>
                    <a:gd name="T10" fmla="*/ 12 w 22"/>
                    <a:gd name="T11" fmla="*/ 26 h 88"/>
                    <a:gd name="T12" fmla="*/ 10 w 22"/>
                    <a:gd name="T13" fmla="*/ 20 h 88"/>
                    <a:gd name="T14" fmla="*/ 6 w 22"/>
                    <a:gd name="T15" fmla="*/ 14 h 88"/>
                    <a:gd name="T16" fmla="*/ 6 w 22"/>
                    <a:gd name="T17" fmla="*/ 10 h 88"/>
                    <a:gd name="T18" fmla="*/ 2 w 22"/>
                    <a:gd name="T19" fmla="*/ 6 h 88"/>
                    <a:gd name="T20" fmla="*/ 0 w 22"/>
                    <a:gd name="T21" fmla="*/ 0 h 88"/>
                    <a:gd name="T22" fmla="*/ 6 w 22"/>
                    <a:gd name="T23" fmla="*/ 0 h 88"/>
                    <a:gd name="T24" fmla="*/ 12 w 22"/>
                    <a:gd name="T25" fmla="*/ 12 h 88"/>
                    <a:gd name="T26" fmla="*/ 18 w 22"/>
                    <a:gd name="T27" fmla="*/ 22 h 88"/>
                    <a:gd name="T28" fmla="*/ 22 w 22"/>
                    <a:gd name="T29" fmla="*/ 34 h 88"/>
                    <a:gd name="T30" fmla="*/ 22 w 22"/>
                    <a:gd name="T31" fmla="*/ 44 h 88"/>
                    <a:gd name="T32" fmla="*/ 20 w 22"/>
                    <a:gd name="T33" fmla="*/ 56 h 88"/>
                    <a:gd name="T34" fmla="*/ 18 w 22"/>
                    <a:gd name="T35" fmla="*/ 68 h 88"/>
                    <a:gd name="T36" fmla="*/ 12 w 22"/>
                    <a:gd name="T37" fmla="*/ 78 h 88"/>
                    <a:gd name="T38" fmla="*/ 6 w 22"/>
                    <a:gd name="T39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2" h="88">
                      <a:moveTo>
                        <a:pt x="6" y="88"/>
                      </a:moveTo>
                      <a:lnTo>
                        <a:pt x="0" y="88"/>
                      </a:lnTo>
                      <a:lnTo>
                        <a:pt x="10" y="66"/>
                      </a:lnTo>
                      <a:lnTo>
                        <a:pt x="14" y="44"/>
                      </a:lnTo>
                      <a:lnTo>
                        <a:pt x="12" y="36"/>
                      </a:lnTo>
                      <a:lnTo>
                        <a:pt x="12" y="26"/>
                      </a:lnTo>
                      <a:lnTo>
                        <a:pt x="10" y="20"/>
                      </a:lnTo>
                      <a:lnTo>
                        <a:pt x="6" y="14"/>
                      </a:lnTo>
                      <a:lnTo>
                        <a:pt x="6" y="10"/>
                      </a:lnTo>
                      <a:lnTo>
                        <a:pt x="2" y="6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12" y="12"/>
                      </a:lnTo>
                      <a:lnTo>
                        <a:pt x="18" y="22"/>
                      </a:lnTo>
                      <a:lnTo>
                        <a:pt x="22" y="34"/>
                      </a:lnTo>
                      <a:lnTo>
                        <a:pt x="22" y="44"/>
                      </a:lnTo>
                      <a:lnTo>
                        <a:pt x="20" y="56"/>
                      </a:lnTo>
                      <a:lnTo>
                        <a:pt x="18" y="68"/>
                      </a:lnTo>
                      <a:lnTo>
                        <a:pt x="12" y="78"/>
                      </a:lnTo>
                      <a:lnTo>
                        <a:pt x="6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40" name="Freeform 360"/>
                <p:cNvSpPr>
                  <a:spLocks/>
                </p:cNvSpPr>
                <p:nvPr/>
              </p:nvSpPr>
              <p:spPr bwMode="auto">
                <a:xfrm>
                  <a:off x="2156" y="3590"/>
                  <a:ext cx="22" cy="88"/>
                </a:xfrm>
                <a:custGeom>
                  <a:avLst/>
                  <a:gdLst>
                    <a:gd name="T0" fmla="*/ 16 w 22"/>
                    <a:gd name="T1" fmla="*/ 88 h 88"/>
                    <a:gd name="T2" fmla="*/ 10 w 22"/>
                    <a:gd name="T3" fmla="*/ 78 h 88"/>
                    <a:gd name="T4" fmla="*/ 4 w 22"/>
                    <a:gd name="T5" fmla="*/ 68 h 88"/>
                    <a:gd name="T6" fmla="*/ 0 w 22"/>
                    <a:gd name="T7" fmla="*/ 56 h 88"/>
                    <a:gd name="T8" fmla="*/ 0 w 22"/>
                    <a:gd name="T9" fmla="*/ 44 h 88"/>
                    <a:gd name="T10" fmla="*/ 0 w 22"/>
                    <a:gd name="T11" fmla="*/ 32 h 88"/>
                    <a:gd name="T12" fmla="*/ 4 w 22"/>
                    <a:gd name="T13" fmla="*/ 22 h 88"/>
                    <a:gd name="T14" fmla="*/ 8 w 22"/>
                    <a:gd name="T15" fmla="*/ 10 h 88"/>
                    <a:gd name="T16" fmla="*/ 16 w 22"/>
                    <a:gd name="T17" fmla="*/ 0 h 88"/>
                    <a:gd name="T18" fmla="*/ 22 w 22"/>
                    <a:gd name="T19" fmla="*/ 0 h 88"/>
                    <a:gd name="T20" fmla="*/ 20 w 22"/>
                    <a:gd name="T21" fmla="*/ 4 h 88"/>
                    <a:gd name="T22" fmla="*/ 16 w 22"/>
                    <a:gd name="T23" fmla="*/ 10 h 88"/>
                    <a:gd name="T24" fmla="*/ 16 w 22"/>
                    <a:gd name="T25" fmla="*/ 12 h 88"/>
                    <a:gd name="T26" fmla="*/ 12 w 22"/>
                    <a:gd name="T27" fmla="*/ 20 h 88"/>
                    <a:gd name="T28" fmla="*/ 10 w 22"/>
                    <a:gd name="T29" fmla="*/ 26 h 88"/>
                    <a:gd name="T30" fmla="*/ 10 w 22"/>
                    <a:gd name="T31" fmla="*/ 34 h 88"/>
                    <a:gd name="T32" fmla="*/ 8 w 22"/>
                    <a:gd name="T33" fmla="*/ 44 h 88"/>
                    <a:gd name="T34" fmla="*/ 12 w 22"/>
                    <a:gd name="T35" fmla="*/ 66 h 88"/>
                    <a:gd name="T36" fmla="*/ 22 w 22"/>
                    <a:gd name="T37" fmla="*/ 88 h 88"/>
                    <a:gd name="T38" fmla="*/ 16 w 22"/>
                    <a:gd name="T39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2" h="88">
                      <a:moveTo>
                        <a:pt x="16" y="88"/>
                      </a:moveTo>
                      <a:lnTo>
                        <a:pt x="10" y="78"/>
                      </a:lnTo>
                      <a:lnTo>
                        <a:pt x="4" y="68"/>
                      </a:lnTo>
                      <a:lnTo>
                        <a:pt x="0" y="56"/>
                      </a:lnTo>
                      <a:lnTo>
                        <a:pt x="0" y="44"/>
                      </a:lnTo>
                      <a:lnTo>
                        <a:pt x="0" y="32"/>
                      </a:lnTo>
                      <a:lnTo>
                        <a:pt x="4" y="22"/>
                      </a:lnTo>
                      <a:lnTo>
                        <a:pt x="8" y="10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0" y="4"/>
                      </a:lnTo>
                      <a:lnTo>
                        <a:pt x="16" y="10"/>
                      </a:lnTo>
                      <a:lnTo>
                        <a:pt x="16" y="12"/>
                      </a:lnTo>
                      <a:lnTo>
                        <a:pt x="12" y="20"/>
                      </a:lnTo>
                      <a:lnTo>
                        <a:pt x="10" y="26"/>
                      </a:lnTo>
                      <a:lnTo>
                        <a:pt x="10" y="34"/>
                      </a:lnTo>
                      <a:lnTo>
                        <a:pt x="8" y="44"/>
                      </a:lnTo>
                      <a:lnTo>
                        <a:pt x="12" y="66"/>
                      </a:lnTo>
                      <a:lnTo>
                        <a:pt x="22" y="88"/>
                      </a:lnTo>
                      <a:lnTo>
                        <a:pt x="16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41" name="Freeform 361"/>
                <p:cNvSpPr>
                  <a:spLocks/>
                </p:cNvSpPr>
                <p:nvPr/>
              </p:nvSpPr>
              <p:spPr bwMode="auto">
                <a:xfrm>
                  <a:off x="2188" y="3590"/>
                  <a:ext cx="54" cy="68"/>
                </a:xfrm>
                <a:custGeom>
                  <a:avLst/>
                  <a:gdLst>
                    <a:gd name="T0" fmla="*/ 0 w 54"/>
                    <a:gd name="T1" fmla="*/ 68 h 68"/>
                    <a:gd name="T2" fmla="*/ 0 w 54"/>
                    <a:gd name="T3" fmla="*/ 0 h 68"/>
                    <a:gd name="T4" fmla="*/ 10 w 54"/>
                    <a:gd name="T5" fmla="*/ 0 h 68"/>
                    <a:gd name="T6" fmla="*/ 10 w 54"/>
                    <a:gd name="T7" fmla="*/ 28 h 68"/>
                    <a:gd name="T8" fmla="*/ 44 w 54"/>
                    <a:gd name="T9" fmla="*/ 28 h 68"/>
                    <a:gd name="T10" fmla="*/ 44 w 54"/>
                    <a:gd name="T11" fmla="*/ 0 h 68"/>
                    <a:gd name="T12" fmla="*/ 54 w 54"/>
                    <a:gd name="T13" fmla="*/ 0 h 68"/>
                    <a:gd name="T14" fmla="*/ 54 w 54"/>
                    <a:gd name="T15" fmla="*/ 68 h 68"/>
                    <a:gd name="T16" fmla="*/ 44 w 54"/>
                    <a:gd name="T17" fmla="*/ 68 h 68"/>
                    <a:gd name="T18" fmla="*/ 44 w 54"/>
                    <a:gd name="T19" fmla="*/ 36 h 68"/>
                    <a:gd name="T20" fmla="*/ 10 w 54"/>
                    <a:gd name="T21" fmla="*/ 36 h 68"/>
                    <a:gd name="T22" fmla="*/ 10 w 54"/>
                    <a:gd name="T23" fmla="*/ 68 h 68"/>
                    <a:gd name="T24" fmla="*/ 0 w 54"/>
                    <a:gd name="T25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4" h="68">
                      <a:moveTo>
                        <a:pt x="0" y="68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28"/>
                      </a:lnTo>
                      <a:lnTo>
                        <a:pt x="44" y="28"/>
                      </a:lnTo>
                      <a:lnTo>
                        <a:pt x="44" y="0"/>
                      </a:lnTo>
                      <a:lnTo>
                        <a:pt x="54" y="0"/>
                      </a:lnTo>
                      <a:lnTo>
                        <a:pt x="54" y="68"/>
                      </a:lnTo>
                      <a:lnTo>
                        <a:pt x="44" y="68"/>
                      </a:lnTo>
                      <a:lnTo>
                        <a:pt x="44" y="36"/>
                      </a:lnTo>
                      <a:lnTo>
                        <a:pt x="10" y="36"/>
                      </a:lnTo>
                      <a:lnTo>
                        <a:pt x="10" y="68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42" name="Freeform 362"/>
                <p:cNvSpPr>
                  <a:spLocks noEditPoints="1"/>
                </p:cNvSpPr>
                <p:nvPr/>
              </p:nvSpPr>
              <p:spPr bwMode="auto">
                <a:xfrm>
                  <a:off x="2254" y="3608"/>
                  <a:ext cx="44" cy="52"/>
                </a:xfrm>
                <a:custGeom>
                  <a:avLst/>
                  <a:gdLst>
                    <a:gd name="T0" fmla="*/ 28 w 44"/>
                    <a:gd name="T1" fmla="*/ 48 h 52"/>
                    <a:gd name="T2" fmla="*/ 20 w 44"/>
                    <a:gd name="T3" fmla="*/ 50 h 52"/>
                    <a:gd name="T4" fmla="*/ 8 w 44"/>
                    <a:gd name="T5" fmla="*/ 50 h 52"/>
                    <a:gd name="T6" fmla="*/ 0 w 44"/>
                    <a:gd name="T7" fmla="*/ 42 h 52"/>
                    <a:gd name="T8" fmla="*/ 0 w 44"/>
                    <a:gd name="T9" fmla="*/ 34 h 52"/>
                    <a:gd name="T10" fmla="*/ 2 w 44"/>
                    <a:gd name="T11" fmla="*/ 28 h 52"/>
                    <a:gd name="T12" fmla="*/ 8 w 44"/>
                    <a:gd name="T13" fmla="*/ 24 h 52"/>
                    <a:gd name="T14" fmla="*/ 14 w 44"/>
                    <a:gd name="T15" fmla="*/ 22 h 52"/>
                    <a:gd name="T16" fmla="*/ 26 w 44"/>
                    <a:gd name="T17" fmla="*/ 20 h 52"/>
                    <a:gd name="T18" fmla="*/ 32 w 44"/>
                    <a:gd name="T19" fmla="*/ 16 h 52"/>
                    <a:gd name="T20" fmla="*/ 30 w 44"/>
                    <a:gd name="T21" fmla="*/ 12 h 52"/>
                    <a:gd name="T22" fmla="*/ 26 w 44"/>
                    <a:gd name="T23" fmla="*/ 8 h 52"/>
                    <a:gd name="T24" fmla="*/ 16 w 44"/>
                    <a:gd name="T25" fmla="*/ 8 h 52"/>
                    <a:gd name="T26" fmla="*/ 10 w 44"/>
                    <a:gd name="T27" fmla="*/ 12 h 52"/>
                    <a:gd name="T28" fmla="*/ 0 w 44"/>
                    <a:gd name="T29" fmla="*/ 14 h 52"/>
                    <a:gd name="T30" fmla="*/ 4 w 44"/>
                    <a:gd name="T31" fmla="*/ 6 h 52"/>
                    <a:gd name="T32" fmla="*/ 12 w 44"/>
                    <a:gd name="T33" fmla="*/ 0 h 52"/>
                    <a:gd name="T34" fmla="*/ 22 w 44"/>
                    <a:gd name="T35" fmla="*/ 0 h 52"/>
                    <a:gd name="T36" fmla="*/ 32 w 44"/>
                    <a:gd name="T37" fmla="*/ 0 h 52"/>
                    <a:gd name="T38" fmla="*/ 38 w 44"/>
                    <a:gd name="T39" fmla="*/ 4 h 52"/>
                    <a:gd name="T40" fmla="*/ 42 w 44"/>
                    <a:gd name="T41" fmla="*/ 10 h 52"/>
                    <a:gd name="T42" fmla="*/ 42 w 44"/>
                    <a:gd name="T43" fmla="*/ 18 h 52"/>
                    <a:gd name="T44" fmla="*/ 42 w 44"/>
                    <a:gd name="T45" fmla="*/ 36 h 52"/>
                    <a:gd name="T46" fmla="*/ 42 w 44"/>
                    <a:gd name="T47" fmla="*/ 44 h 52"/>
                    <a:gd name="T48" fmla="*/ 44 w 44"/>
                    <a:gd name="T49" fmla="*/ 50 h 52"/>
                    <a:gd name="T50" fmla="*/ 34 w 44"/>
                    <a:gd name="T51" fmla="*/ 48 h 52"/>
                    <a:gd name="T52" fmla="*/ 32 w 44"/>
                    <a:gd name="T53" fmla="*/ 26 h 52"/>
                    <a:gd name="T54" fmla="*/ 20 w 44"/>
                    <a:gd name="T55" fmla="*/ 28 h 52"/>
                    <a:gd name="T56" fmla="*/ 12 w 44"/>
                    <a:gd name="T57" fmla="*/ 30 h 52"/>
                    <a:gd name="T58" fmla="*/ 10 w 44"/>
                    <a:gd name="T59" fmla="*/ 32 h 52"/>
                    <a:gd name="T60" fmla="*/ 8 w 44"/>
                    <a:gd name="T61" fmla="*/ 36 h 52"/>
                    <a:gd name="T62" fmla="*/ 10 w 44"/>
                    <a:gd name="T63" fmla="*/ 42 h 52"/>
                    <a:gd name="T64" fmla="*/ 18 w 44"/>
                    <a:gd name="T65" fmla="*/ 44 h 52"/>
                    <a:gd name="T66" fmla="*/ 26 w 44"/>
                    <a:gd name="T67" fmla="*/ 42 h 52"/>
                    <a:gd name="T68" fmla="*/ 30 w 44"/>
                    <a:gd name="T69" fmla="*/ 36 h 52"/>
                    <a:gd name="T70" fmla="*/ 32 w 44"/>
                    <a:gd name="T71" fmla="*/ 2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4" h="52">
                      <a:moveTo>
                        <a:pt x="32" y="44"/>
                      </a:moveTo>
                      <a:lnTo>
                        <a:pt x="28" y="48"/>
                      </a:lnTo>
                      <a:lnTo>
                        <a:pt x="24" y="50"/>
                      </a:lnTo>
                      <a:lnTo>
                        <a:pt x="20" y="50"/>
                      </a:lnTo>
                      <a:lnTo>
                        <a:pt x="16" y="52"/>
                      </a:lnTo>
                      <a:lnTo>
                        <a:pt x="8" y="50"/>
                      </a:lnTo>
                      <a:lnTo>
                        <a:pt x="4" y="48"/>
                      </a:lnTo>
                      <a:lnTo>
                        <a:pt x="0" y="42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0" y="30"/>
                      </a:lnTo>
                      <a:lnTo>
                        <a:pt x="2" y="28"/>
                      </a:lnTo>
                      <a:lnTo>
                        <a:pt x="4" y="26"/>
                      </a:lnTo>
                      <a:lnTo>
                        <a:pt x="8" y="24"/>
                      </a:lnTo>
                      <a:lnTo>
                        <a:pt x="10" y="22"/>
                      </a:lnTo>
                      <a:lnTo>
                        <a:pt x="14" y="22"/>
                      </a:lnTo>
                      <a:lnTo>
                        <a:pt x="18" y="22"/>
                      </a:lnTo>
                      <a:lnTo>
                        <a:pt x="26" y="20"/>
                      </a:lnTo>
                      <a:lnTo>
                        <a:pt x="32" y="18"/>
                      </a:lnTo>
                      <a:lnTo>
                        <a:pt x="32" y="16"/>
                      </a:lnTo>
                      <a:lnTo>
                        <a:pt x="32" y="16"/>
                      </a:lnTo>
                      <a:lnTo>
                        <a:pt x="30" y="12"/>
                      </a:lnTo>
                      <a:lnTo>
                        <a:pt x="30" y="10"/>
                      </a:lnTo>
                      <a:lnTo>
                        <a:pt x="26" y="8"/>
                      </a:lnTo>
                      <a:lnTo>
                        <a:pt x="20" y="8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0" y="12"/>
                      </a:lnTo>
                      <a:lnTo>
                        <a:pt x="10" y="16"/>
                      </a:lnTo>
                      <a:lnTo>
                        <a:pt x="0" y="14"/>
                      </a:lnTo>
                      <a:lnTo>
                        <a:pt x="2" y="10"/>
                      </a:lnTo>
                      <a:lnTo>
                        <a:pt x="4" y="6"/>
                      </a:lnTo>
                      <a:lnTo>
                        <a:pt x="8" y="4"/>
                      </a:lnTo>
                      <a:lnTo>
                        <a:pt x="12" y="0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8" y="0"/>
                      </a:lnTo>
                      <a:lnTo>
                        <a:pt x="32" y="0"/>
                      </a:lnTo>
                      <a:lnTo>
                        <a:pt x="36" y="2"/>
                      </a:lnTo>
                      <a:lnTo>
                        <a:pt x="38" y="4"/>
                      </a:lnTo>
                      <a:lnTo>
                        <a:pt x="40" y="8"/>
                      </a:lnTo>
                      <a:lnTo>
                        <a:pt x="42" y="10"/>
                      </a:lnTo>
                      <a:lnTo>
                        <a:pt x="42" y="14"/>
                      </a:lnTo>
                      <a:lnTo>
                        <a:pt x="42" y="18"/>
                      </a:lnTo>
                      <a:lnTo>
                        <a:pt x="42" y="28"/>
                      </a:lnTo>
                      <a:lnTo>
                        <a:pt x="42" y="36"/>
                      </a:lnTo>
                      <a:lnTo>
                        <a:pt x="42" y="40"/>
                      </a:lnTo>
                      <a:lnTo>
                        <a:pt x="42" y="44"/>
                      </a:lnTo>
                      <a:lnTo>
                        <a:pt x="42" y="46"/>
                      </a:lnTo>
                      <a:lnTo>
                        <a:pt x="44" y="50"/>
                      </a:lnTo>
                      <a:lnTo>
                        <a:pt x="36" y="50"/>
                      </a:lnTo>
                      <a:lnTo>
                        <a:pt x="34" y="48"/>
                      </a:lnTo>
                      <a:lnTo>
                        <a:pt x="32" y="44"/>
                      </a:lnTo>
                      <a:close/>
                      <a:moveTo>
                        <a:pt x="32" y="26"/>
                      </a:moveTo>
                      <a:lnTo>
                        <a:pt x="26" y="28"/>
                      </a:lnTo>
                      <a:lnTo>
                        <a:pt x="20" y="28"/>
                      </a:lnTo>
                      <a:lnTo>
                        <a:pt x="16" y="30"/>
                      </a:lnTo>
                      <a:lnTo>
                        <a:pt x="12" y="30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8" y="34"/>
                      </a:lnTo>
                      <a:lnTo>
                        <a:pt x="8" y="36"/>
                      </a:lnTo>
                      <a:lnTo>
                        <a:pt x="8" y="40"/>
                      </a:lnTo>
                      <a:lnTo>
                        <a:pt x="10" y="42"/>
                      </a:lnTo>
                      <a:lnTo>
                        <a:pt x="14" y="42"/>
                      </a:lnTo>
                      <a:lnTo>
                        <a:pt x="18" y="44"/>
                      </a:lnTo>
                      <a:lnTo>
                        <a:pt x="22" y="42"/>
                      </a:lnTo>
                      <a:lnTo>
                        <a:pt x="26" y="42"/>
                      </a:lnTo>
                      <a:lnTo>
                        <a:pt x="28" y="38"/>
                      </a:lnTo>
                      <a:lnTo>
                        <a:pt x="30" y="36"/>
                      </a:lnTo>
                      <a:lnTo>
                        <a:pt x="32" y="32"/>
                      </a:lnTo>
                      <a:lnTo>
                        <a:pt x="32" y="28"/>
                      </a:lnTo>
                      <a:lnTo>
                        <a:pt x="32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43" name="Freeform 363"/>
                <p:cNvSpPr>
                  <a:spLocks/>
                </p:cNvSpPr>
                <p:nvPr/>
              </p:nvSpPr>
              <p:spPr bwMode="auto">
                <a:xfrm>
                  <a:off x="2298" y="3608"/>
                  <a:ext cx="26" cy="50"/>
                </a:xfrm>
                <a:custGeom>
                  <a:avLst/>
                  <a:gdLst>
                    <a:gd name="T0" fmla="*/ 0 w 26"/>
                    <a:gd name="T1" fmla="*/ 50 h 50"/>
                    <a:gd name="T2" fmla="*/ 0 w 26"/>
                    <a:gd name="T3" fmla="*/ 0 h 50"/>
                    <a:gd name="T4" fmla="*/ 8 w 26"/>
                    <a:gd name="T5" fmla="*/ 0 h 50"/>
                    <a:gd name="T6" fmla="*/ 8 w 26"/>
                    <a:gd name="T7" fmla="*/ 8 h 50"/>
                    <a:gd name="T8" fmla="*/ 12 w 26"/>
                    <a:gd name="T9" fmla="*/ 4 h 50"/>
                    <a:gd name="T10" fmla="*/ 14 w 26"/>
                    <a:gd name="T11" fmla="*/ 0 h 50"/>
                    <a:gd name="T12" fmla="*/ 16 w 26"/>
                    <a:gd name="T13" fmla="*/ 0 h 50"/>
                    <a:gd name="T14" fmla="*/ 18 w 26"/>
                    <a:gd name="T15" fmla="*/ 0 h 50"/>
                    <a:gd name="T16" fmla="*/ 22 w 26"/>
                    <a:gd name="T17" fmla="*/ 0 h 50"/>
                    <a:gd name="T18" fmla="*/ 26 w 26"/>
                    <a:gd name="T19" fmla="*/ 2 h 50"/>
                    <a:gd name="T20" fmla="*/ 24 w 26"/>
                    <a:gd name="T21" fmla="*/ 10 h 50"/>
                    <a:gd name="T22" fmla="*/ 22 w 26"/>
                    <a:gd name="T23" fmla="*/ 8 h 50"/>
                    <a:gd name="T24" fmla="*/ 18 w 26"/>
                    <a:gd name="T25" fmla="*/ 8 h 50"/>
                    <a:gd name="T26" fmla="*/ 16 w 26"/>
                    <a:gd name="T27" fmla="*/ 8 h 50"/>
                    <a:gd name="T28" fmla="*/ 14 w 26"/>
                    <a:gd name="T29" fmla="*/ 8 h 50"/>
                    <a:gd name="T30" fmla="*/ 12 w 26"/>
                    <a:gd name="T31" fmla="*/ 10 h 50"/>
                    <a:gd name="T32" fmla="*/ 10 w 26"/>
                    <a:gd name="T33" fmla="*/ 14 h 50"/>
                    <a:gd name="T34" fmla="*/ 10 w 26"/>
                    <a:gd name="T35" fmla="*/ 18 h 50"/>
                    <a:gd name="T36" fmla="*/ 10 w 26"/>
                    <a:gd name="T37" fmla="*/ 24 h 50"/>
                    <a:gd name="T38" fmla="*/ 10 w 26"/>
                    <a:gd name="T39" fmla="*/ 50 h 50"/>
                    <a:gd name="T40" fmla="*/ 0 w 26"/>
                    <a:gd name="T41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6" h="50">
                      <a:moveTo>
                        <a:pt x="0" y="5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12" y="4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22" y="0"/>
                      </a:lnTo>
                      <a:lnTo>
                        <a:pt x="26" y="2"/>
                      </a:lnTo>
                      <a:lnTo>
                        <a:pt x="24" y="10"/>
                      </a:lnTo>
                      <a:lnTo>
                        <a:pt x="22" y="8"/>
                      </a:lnTo>
                      <a:lnTo>
                        <a:pt x="18" y="8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2" y="10"/>
                      </a:lnTo>
                      <a:lnTo>
                        <a:pt x="10" y="14"/>
                      </a:lnTo>
                      <a:lnTo>
                        <a:pt x="10" y="18"/>
                      </a:lnTo>
                      <a:lnTo>
                        <a:pt x="10" y="24"/>
                      </a:lnTo>
                      <a:lnTo>
                        <a:pt x="10" y="50"/>
                      </a:lnTo>
                      <a:lnTo>
                        <a:pt x="0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44" name="Freeform 364"/>
                <p:cNvSpPr>
                  <a:spLocks/>
                </p:cNvSpPr>
                <p:nvPr/>
              </p:nvSpPr>
              <p:spPr bwMode="auto">
                <a:xfrm>
                  <a:off x="2326" y="3590"/>
                  <a:ext cx="24" cy="70"/>
                </a:xfrm>
                <a:custGeom>
                  <a:avLst/>
                  <a:gdLst>
                    <a:gd name="T0" fmla="*/ 24 w 24"/>
                    <a:gd name="T1" fmla="*/ 60 h 70"/>
                    <a:gd name="T2" fmla="*/ 24 w 24"/>
                    <a:gd name="T3" fmla="*/ 68 h 70"/>
                    <a:gd name="T4" fmla="*/ 20 w 24"/>
                    <a:gd name="T5" fmla="*/ 70 h 70"/>
                    <a:gd name="T6" fmla="*/ 18 w 24"/>
                    <a:gd name="T7" fmla="*/ 70 h 70"/>
                    <a:gd name="T8" fmla="*/ 14 w 24"/>
                    <a:gd name="T9" fmla="*/ 68 h 70"/>
                    <a:gd name="T10" fmla="*/ 10 w 24"/>
                    <a:gd name="T11" fmla="*/ 68 h 70"/>
                    <a:gd name="T12" fmla="*/ 8 w 24"/>
                    <a:gd name="T13" fmla="*/ 66 h 70"/>
                    <a:gd name="T14" fmla="*/ 8 w 24"/>
                    <a:gd name="T15" fmla="*/ 64 h 70"/>
                    <a:gd name="T16" fmla="*/ 6 w 24"/>
                    <a:gd name="T17" fmla="*/ 60 h 70"/>
                    <a:gd name="T18" fmla="*/ 6 w 24"/>
                    <a:gd name="T19" fmla="*/ 54 h 70"/>
                    <a:gd name="T20" fmla="*/ 6 w 24"/>
                    <a:gd name="T21" fmla="*/ 26 h 70"/>
                    <a:gd name="T22" fmla="*/ 0 w 24"/>
                    <a:gd name="T23" fmla="*/ 26 h 70"/>
                    <a:gd name="T24" fmla="*/ 0 w 24"/>
                    <a:gd name="T25" fmla="*/ 18 h 70"/>
                    <a:gd name="T26" fmla="*/ 6 w 24"/>
                    <a:gd name="T27" fmla="*/ 18 h 70"/>
                    <a:gd name="T28" fmla="*/ 6 w 24"/>
                    <a:gd name="T29" fmla="*/ 6 h 70"/>
                    <a:gd name="T30" fmla="*/ 16 w 24"/>
                    <a:gd name="T31" fmla="*/ 0 h 70"/>
                    <a:gd name="T32" fmla="*/ 16 w 24"/>
                    <a:gd name="T33" fmla="*/ 18 h 70"/>
                    <a:gd name="T34" fmla="*/ 24 w 24"/>
                    <a:gd name="T35" fmla="*/ 18 h 70"/>
                    <a:gd name="T36" fmla="*/ 24 w 24"/>
                    <a:gd name="T37" fmla="*/ 26 h 70"/>
                    <a:gd name="T38" fmla="*/ 16 w 24"/>
                    <a:gd name="T39" fmla="*/ 26 h 70"/>
                    <a:gd name="T40" fmla="*/ 16 w 24"/>
                    <a:gd name="T41" fmla="*/ 54 h 70"/>
                    <a:gd name="T42" fmla="*/ 16 w 24"/>
                    <a:gd name="T43" fmla="*/ 58 h 70"/>
                    <a:gd name="T44" fmla="*/ 16 w 24"/>
                    <a:gd name="T45" fmla="*/ 60 h 70"/>
                    <a:gd name="T46" fmla="*/ 16 w 24"/>
                    <a:gd name="T47" fmla="*/ 60 h 70"/>
                    <a:gd name="T48" fmla="*/ 18 w 24"/>
                    <a:gd name="T49" fmla="*/ 60 h 70"/>
                    <a:gd name="T50" fmla="*/ 18 w 24"/>
                    <a:gd name="T51" fmla="*/ 62 h 70"/>
                    <a:gd name="T52" fmla="*/ 20 w 24"/>
                    <a:gd name="T53" fmla="*/ 62 h 70"/>
                    <a:gd name="T54" fmla="*/ 22 w 24"/>
                    <a:gd name="T55" fmla="*/ 62 h 70"/>
                    <a:gd name="T56" fmla="*/ 24 w 24"/>
                    <a:gd name="T57" fmla="*/ 6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4" h="70">
                      <a:moveTo>
                        <a:pt x="24" y="60"/>
                      </a:moveTo>
                      <a:lnTo>
                        <a:pt x="24" y="68"/>
                      </a:lnTo>
                      <a:lnTo>
                        <a:pt x="20" y="70"/>
                      </a:lnTo>
                      <a:lnTo>
                        <a:pt x="18" y="70"/>
                      </a:lnTo>
                      <a:lnTo>
                        <a:pt x="14" y="68"/>
                      </a:lnTo>
                      <a:lnTo>
                        <a:pt x="10" y="68"/>
                      </a:lnTo>
                      <a:lnTo>
                        <a:pt x="8" y="66"/>
                      </a:lnTo>
                      <a:lnTo>
                        <a:pt x="8" y="64"/>
                      </a:lnTo>
                      <a:lnTo>
                        <a:pt x="6" y="60"/>
                      </a:lnTo>
                      <a:lnTo>
                        <a:pt x="6" y="54"/>
                      </a:lnTo>
                      <a:lnTo>
                        <a:pt x="6" y="26"/>
                      </a:lnTo>
                      <a:lnTo>
                        <a:pt x="0" y="26"/>
                      </a:lnTo>
                      <a:lnTo>
                        <a:pt x="0" y="18"/>
                      </a:lnTo>
                      <a:lnTo>
                        <a:pt x="6" y="18"/>
                      </a:lnTo>
                      <a:lnTo>
                        <a:pt x="6" y="6"/>
                      </a:lnTo>
                      <a:lnTo>
                        <a:pt x="16" y="0"/>
                      </a:lnTo>
                      <a:lnTo>
                        <a:pt x="16" y="18"/>
                      </a:lnTo>
                      <a:lnTo>
                        <a:pt x="24" y="18"/>
                      </a:lnTo>
                      <a:lnTo>
                        <a:pt x="24" y="26"/>
                      </a:lnTo>
                      <a:lnTo>
                        <a:pt x="16" y="26"/>
                      </a:lnTo>
                      <a:lnTo>
                        <a:pt x="16" y="54"/>
                      </a:lnTo>
                      <a:lnTo>
                        <a:pt x="16" y="58"/>
                      </a:lnTo>
                      <a:lnTo>
                        <a:pt x="16" y="60"/>
                      </a:lnTo>
                      <a:lnTo>
                        <a:pt x="16" y="60"/>
                      </a:lnTo>
                      <a:lnTo>
                        <a:pt x="18" y="60"/>
                      </a:lnTo>
                      <a:lnTo>
                        <a:pt x="18" y="62"/>
                      </a:lnTo>
                      <a:lnTo>
                        <a:pt x="20" y="62"/>
                      </a:lnTo>
                      <a:lnTo>
                        <a:pt x="22" y="62"/>
                      </a:lnTo>
                      <a:lnTo>
                        <a:pt x="24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45" name="Freeform 365"/>
                <p:cNvSpPr>
                  <a:spLocks/>
                </p:cNvSpPr>
                <p:nvPr/>
              </p:nvSpPr>
              <p:spPr bwMode="auto">
                <a:xfrm>
                  <a:off x="2358" y="3608"/>
                  <a:ext cx="68" cy="50"/>
                </a:xfrm>
                <a:custGeom>
                  <a:avLst/>
                  <a:gdLst>
                    <a:gd name="T0" fmla="*/ 0 w 68"/>
                    <a:gd name="T1" fmla="*/ 50 h 50"/>
                    <a:gd name="T2" fmla="*/ 0 w 68"/>
                    <a:gd name="T3" fmla="*/ 0 h 50"/>
                    <a:gd name="T4" fmla="*/ 8 w 68"/>
                    <a:gd name="T5" fmla="*/ 0 h 50"/>
                    <a:gd name="T6" fmla="*/ 8 w 68"/>
                    <a:gd name="T7" fmla="*/ 8 h 50"/>
                    <a:gd name="T8" fmla="*/ 10 w 68"/>
                    <a:gd name="T9" fmla="*/ 4 h 50"/>
                    <a:gd name="T10" fmla="*/ 14 w 68"/>
                    <a:gd name="T11" fmla="*/ 2 h 50"/>
                    <a:gd name="T12" fmla="*/ 18 w 68"/>
                    <a:gd name="T13" fmla="*/ 0 h 50"/>
                    <a:gd name="T14" fmla="*/ 22 w 68"/>
                    <a:gd name="T15" fmla="*/ 0 h 50"/>
                    <a:gd name="T16" fmla="*/ 28 w 68"/>
                    <a:gd name="T17" fmla="*/ 0 h 50"/>
                    <a:gd name="T18" fmla="*/ 32 w 68"/>
                    <a:gd name="T19" fmla="*/ 2 h 50"/>
                    <a:gd name="T20" fmla="*/ 34 w 68"/>
                    <a:gd name="T21" fmla="*/ 4 h 50"/>
                    <a:gd name="T22" fmla="*/ 36 w 68"/>
                    <a:gd name="T23" fmla="*/ 8 h 50"/>
                    <a:gd name="T24" fmla="*/ 42 w 68"/>
                    <a:gd name="T25" fmla="*/ 4 h 50"/>
                    <a:gd name="T26" fmla="*/ 46 w 68"/>
                    <a:gd name="T27" fmla="*/ 0 h 50"/>
                    <a:gd name="T28" fmla="*/ 52 w 68"/>
                    <a:gd name="T29" fmla="*/ 0 h 50"/>
                    <a:gd name="T30" fmla="*/ 60 w 68"/>
                    <a:gd name="T31" fmla="*/ 0 h 50"/>
                    <a:gd name="T32" fmla="*/ 64 w 68"/>
                    <a:gd name="T33" fmla="*/ 4 h 50"/>
                    <a:gd name="T34" fmla="*/ 66 w 68"/>
                    <a:gd name="T35" fmla="*/ 6 h 50"/>
                    <a:gd name="T36" fmla="*/ 68 w 68"/>
                    <a:gd name="T37" fmla="*/ 10 h 50"/>
                    <a:gd name="T38" fmla="*/ 68 w 68"/>
                    <a:gd name="T39" fmla="*/ 16 h 50"/>
                    <a:gd name="T40" fmla="*/ 68 w 68"/>
                    <a:gd name="T41" fmla="*/ 50 h 50"/>
                    <a:gd name="T42" fmla="*/ 60 w 68"/>
                    <a:gd name="T43" fmla="*/ 50 h 50"/>
                    <a:gd name="T44" fmla="*/ 60 w 68"/>
                    <a:gd name="T45" fmla="*/ 20 h 50"/>
                    <a:gd name="T46" fmla="*/ 58 w 68"/>
                    <a:gd name="T47" fmla="*/ 14 h 50"/>
                    <a:gd name="T48" fmla="*/ 58 w 68"/>
                    <a:gd name="T49" fmla="*/ 12 h 50"/>
                    <a:gd name="T50" fmla="*/ 58 w 68"/>
                    <a:gd name="T51" fmla="*/ 10 h 50"/>
                    <a:gd name="T52" fmla="*/ 56 w 68"/>
                    <a:gd name="T53" fmla="*/ 8 h 50"/>
                    <a:gd name="T54" fmla="*/ 54 w 68"/>
                    <a:gd name="T55" fmla="*/ 8 h 50"/>
                    <a:gd name="T56" fmla="*/ 50 w 68"/>
                    <a:gd name="T57" fmla="*/ 8 h 50"/>
                    <a:gd name="T58" fmla="*/ 46 w 68"/>
                    <a:gd name="T59" fmla="*/ 8 h 50"/>
                    <a:gd name="T60" fmla="*/ 42 w 68"/>
                    <a:gd name="T61" fmla="*/ 10 h 50"/>
                    <a:gd name="T62" fmla="*/ 40 w 68"/>
                    <a:gd name="T63" fmla="*/ 16 h 50"/>
                    <a:gd name="T64" fmla="*/ 38 w 68"/>
                    <a:gd name="T65" fmla="*/ 22 h 50"/>
                    <a:gd name="T66" fmla="*/ 38 w 68"/>
                    <a:gd name="T67" fmla="*/ 50 h 50"/>
                    <a:gd name="T68" fmla="*/ 30 w 68"/>
                    <a:gd name="T69" fmla="*/ 50 h 50"/>
                    <a:gd name="T70" fmla="*/ 30 w 68"/>
                    <a:gd name="T71" fmla="*/ 18 h 50"/>
                    <a:gd name="T72" fmla="*/ 28 w 68"/>
                    <a:gd name="T73" fmla="*/ 14 h 50"/>
                    <a:gd name="T74" fmla="*/ 28 w 68"/>
                    <a:gd name="T75" fmla="*/ 10 h 50"/>
                    <a:gd name="T76" fmla="*/ 24 w 68"/>
                    <a:gd name="T77" fmla="*/ 8 h 50"/>
                    <a:gd name="T78" fmla="*/ 20 w 68"/>
                    <a:gd name="T79" fmla="*/ 8 h 50"/>
                    <a:gd name="T80" fmla="*/ 18 w 68"/>
                    <a:gd name="T81" fmla="*/ 8 h 50"/>
                    <a:gd name="T82" fmla="*/ 14 w 68"/>
                    <a:gd name="T83" fmla="*/ 10 h 50"/>
                    <a:gd name="T84" fmla="*/ 12 w 68"/>
                    <a:gd name="T85" fmla="*/ 12 h 50"/>
                    <a:gd name="T86" fmla="*/ 10 w 68"/>
                    <a:gd name="T87" fmla="*/ 14 h 50"/>
                    <a:gd name="T88" fmla="*/ 8 w 68"/>
                    <a:gd name="T89" fmla="*/ 18 h 50"/>
                    <a:gd name="T90" fmla="*/ 8 w 68"/>
                    <a:gd name="T91" fmla="*/ 24 h 50"/>
                    <a:gd name="T92" fmla="*/ 8 w 68"/>
                    <a:gd name="T93" fmla="*/ 50 h 50"/>
                    <a:gd name="T94" fmla="*/ 0 w 68"/>
                    <a:gd name="T95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68" h="50">
                      <a:moveTo>
                        <a:pt x="0" y="5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10" y="4"/>
                      </a:lnTo>
                      <a:lnTo>
                        <a:pt x="14" y="2"/>
                      </a:lnTo>
                      <a:lnTo>
                        <a:pt x="18" y="0"/>
                      </a:lnTo>
                      <a:lnTo>
                        <a:pt x="22" y="0"/>
                      </a:lnTo>
                      <a:lnTo>
                        <a:pt x="28" y="0"/>
                      </a:lnTo>
                      <a:lnTo>
                        <a:pt x="32" y="2"/>
                      </a:lnTo>
                      <a:lnTo>
                        <a:pt x="34" y="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0" y="0"/>
                      </a:lnTo>
                      <a:lnTo>
                        <a:pt x="64" y="4"/>
                      </a:lnTo>
                      <a:lnTo>
                        <a:pt x="66" y="6"/>
                      </a:lnTo>
                      <a:lnTo>
                        <a:pt x="68" y="10"/>
                      </a:lnTo>
                      <a:lnTo>
                        <a:pt x="68" y="16"/>
                      </a:lnTo>
                      <a:lnTo>
                        <a:pt x="68" y="50"/>
                      </a:lnTo>
                      <a:lnTo>
                        <a:pt x="60" y="50"/>
                      </a:lnTo>
                      <a:lnTo>
                        <a:pt x="60" y="20"/>
                      </a:lnTo>
                      <a:lnTo>
                        <a:pt x="58" y="14"/>
                      </a:lnTo>
                      <a:lnTo>
                        <a:pt x="58" y="12"/>
                      </a:lnTo>
                      <a:lnTo>
                        <a:pt x="58" y="10"/>
                      </a:lnTo>
                      <a:lnTo>
                        <a:pt x="56" y="8"/>
                      </a:lnTo>
                      <a:lnTo>
                        <a:pt x="54" y="8"/>
                      </a:lnTo>
                      <a:lnTo>
                        <a:pt x="50" y="8"/>
                      </a:lnTo>
                      <a:lnTo>
                        <a:pt x="46" y="8"/>
                      </a:lnTo>
                      <a:lnTo>
                        <a:pt x="42" y="10"/>
                      </a:lnTo>
                      <a:lnTo>
                        <a:pt x="40" y="16"/>
                      </a:lnTo>
                      <a:lnTo>
                        <a:pt x="38" y="22"/>
                      </a:lnTo>
                      <a:lnTo>
                        <a:pt x="38" y="50"/>
                      </a:lnTo>
                      <a:lnTo>
                        <a:pt x="30" y="50"/>
                      </a:lnTo>
                      <a:lnTo>
                        <a:pt x="30" y="18"/>
                      </a:lnTo>
                      <a:lnTo>
                        <a:pt x="28" y="14"/>
                      </a:lnTo>
                      <a:lnTo>
                        <a:pt x="28" y="10"/>
                      </a:lnTo>
                      <a:lnTo>
                        <a:pt x="24" y="8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4" y="10"/>
                      </a:lnTo>
                      <a:lnTo>
                        <a:pt x="12" y="12"/>
                      </a:lnTo>
                      <a:lnTo>
                        <a:pt x="10" y="14"/>
                      </a:lnTo>
                      <a:lnTo>
                        <a:pt x="8" y="18"/>
                      </a:lnTo>
                      <a:lnTo>
                        <a:pt x="8" y="24"/>
                      </a:lnTo>
                      <a:lnTo>
                        <a:pt x="8" y="50"/>
                      </a:lnTo>
                      <a:lnTo>
                        <a:pt x="0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46" name="Freeform 366"/>
                <p:cNvSpPr>
                  <a:spLocks noEditPoints="1"/>
                </p:cNvSpPr>
                <p:nvPr/>
              </p:nvSpPr>
              <p:spPr bwMode="auto">
                <a:xfrm>
                  <a:off x="2430" y="3608"/>
                  <a:ext cx="46" cy="52"/>
                </a:xfrm>
                <a:custGeom>
                  <a:avLst/>
                  <a:gdLst>
                    <a:gd name="T0" fmla="*/ 28 w 46"/>
                    <a:gd name="T1" fmla="*/ 48 h 52"/>
                    <a:gd name="T2" fmla="*/ 20 w 46"/>
                    <a:gd name="T3" fmla="*/ 50 h 52"/>
                    <a:gd name="T4" fmla="*/ 10 w 46"/>
                    <a:gd name="T5" fmla="*/ 50 h 52"/>
                    <a:gd name="T6" fmla="*/ 2 w 46"/>
                    <a:gd name="T7" fmla="*/ 42 h 52"/>
                    <a:gd name="T8" fmla="*/ 0 w 46"/>
                    <a:gd name="T9" fmla="*/ 34 h 52"/>
                    <a:gd name="T10" fmla="*/ 4 w 46"/>
                    <a:gd name="T11" fmla="*/ 28 h 52"/>
                    <a:gd name="T12" fmla="*/ 8 w 46"/>
                    <a:gd name="T13" fmla="*/ 24 h 52"/>
                    <a:gd name="T14" fmla="*/ 14 w 46"/>
                    <a:gd name="T15" fmla="*/ 22 h 52"/>
                    <a:gd name="T16" fmla="*/ 26 w 46"/>
                    <a:gd name="T17" fmla="*/ 20 h 52"/>
                    <a:gd name="T18" fmla="*/ 32 w 46"/>
                    <a:gd name="T19" fmla="*/ 16 h 52"/>
                    <a:gd name="T20" fmla="*/ 32 w 46"/>
                    <a:gd name="T21" fmla="*/ 12 h 52"/>
                    <a:gd name="T22" fmla="*/ 26 w 46"/>
                    <a:gd name="T23" fmla="*/ 8 h 52"/>
                    <a:gd name="T24" fmla="*/ 16 w 46"/>
                    <a:gd name="T25" fmla="*/ 8 h 52"/>
                    <a:gd name="T26" fmla="*/ 12 w 46"/>
                    <a:gd name="T27" fmla="*/ 12 h 52"/>
                    <a:gd name="T28" fmla="*/ 2 w 46"/>
                    <a:gd name="T29" fmla="*/ 14 h 52"/>
                    <a:gd name="T30" fmla="*/ 4 w 46"/>
                    <a:gd name="T31" fmla="*/ 6 h 52"/>
                    <a:gd name="T32" fmla="*/ 12 w 46"/>
                    <a:gd name="T33" fmla="*/ 0 h 52"/>
                    <a:gd name="T34" fmla="*/ 24 w 46"/>
                    <a:gd name="T35" fmla="*/ 0 h 52"/>
                    <a:gd name="T36" fmla="*/ 34 w 46"/>
                    <a:gd name="T37" fmla="*/ 0 h 52"/>
                    <a:gd name="T38" fmla="*/ 40 w 46"/>
                    <a:gd name="T39" fmla="*/ 4 h 52"/>
                    <a:gd name="T40" fmla="*/ 42 w 46"/>
                    <a:gd name="T41" fmla="*/ 10 h 52"/>
                    <a:gd name="T42" fmla="*/ 42 w 46"/>
                    <a:gd name="T43" fmla="*/ 18 h 52"/>
                    <a:gd name="T44" fmla="*/ 42 w 46"/>
                    <a:gd name="T45" fmla="*/ 36 h 52"/>
                    <a:gd name="T46" fmla="*/ 42 w 46"/>
                    <a:gd name="T47" fmla="*/ 44 h 52"/>
                    <a:gd name="T48" fmla="*/ 46 w 46"/>
                    <a:gd name="T49" fmla="*/ 50 h 52"/>
                    <a:gd name="T50" fmla="*/ 34 w 46"/>
                    <a:gd name="T51" fmla="*/ 48 h 52"/>
                    <a:gd name="T52" fmla="*/ 32 w 46"/>
                    <a:gd name="T53" fmla="*/ 26 h 52"/>
                    <a:gd name="T54" fmla="*/ 20 w 46"/>
                    <a:gd name="T55" fmla="*/ 28 h 52"/>
                    <a:gd name="T56" fmla="*/ 14 w 46"/>
                    <a:gd name="T57" fmla="*/ 30 h 52"/>
                    <a:gd name="T58" fmla="*/ 10 w 46"/>
                    <a:gd name="T59" fmla="*/ 32 h 52"/>
                    <a:gd name="T60" fmla="*/ 10 w 46"/>
                    <a:gd name="T61" fmla="*/ 36 h 52"/>
                    <a:gd name="T62" fmla="*/ 12 w 46"/>
                    <a:gd name="T63" fmla="*/ 42 h 52"/>
                    <a:gd name="T64" fmla="*/ 18 w 46"/>
                    <a:gd name="T65" fmla="*/ 44 h 52"/>
                    <a:gd name="T66" fmla="*/ 26 w 46"/>
                    <a:gd name="T67" fmla="*/ 42 h 52"/>
                    <a:gd name="T68" fmla="*/ 30 w 46"/>
                    <a:gd name="T69" fmla="*/ 36 h 52"/>
                    <a:gd name="T70" fmla="*/ 32 w 46"/>
                    <a:gd name="T71" fmla="*/ 2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6" h="52">
                      <a:moveTo>
                        <a:pt x="34" y="44"/>
                      </a:moveTo>
                      <a:lnTo>
                        <a:pt x="28" y="48"/>
                      </a:lnTo>
                      <a:lnTo>
                        <a:pt x="24" y="50"/>
                      </a:lnTo>
                      <a:lnTo>
                        <a:pt x="20" y="50"/>
                      </a:lnTo>
                      <a:lnTo>
                        <a:pt x="16" y="52"/>
                      </a:lnTo>
                      <a:lnTo>
                        <a:pt x="10" y="50"/>
                      </a:lnTo>
                      <a:lnTo>
                        <a:pt x="4" y="48"/>
                      </a:lnTo>
                      <a:lnTo>
                        <a:pt x="2" y="42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2" y="30"/>
                      </a:lnTo>
                      <a:lnTo>
                        <a:pt x="4" y="28"/>
                      </a:lnTo>
                      <a:lnTo>
                        <a:pt x="6" y="26"/>
                      </a:lnTo>
                      <a:lnTo>
                        <a:pt x="8" y="24"/>
                      </a:lnTo>
                      <a:lnTo>
                        <a:pt x="12" y="22"/>
                      </a:lnTo>
                      <a:lnTo>
                        <a:pt x="14" y="22"/>
                      </a:lnTo>
                      <a:lnTo>
                        <a:pt x="18" y="22"/>
                      </a:lnTo>
                      <a:lnTo>
                        <a:pt x="26" y="20"/>
                      </a:lnTo>
                      <a:lnTo>
                        <a:pt x="32" y="18"/>
                      </a:lnTo>
                      <a:lnTo>
                        <a:pt x="32" y="16"/>
                      </a:lnTo>
                      <a:lnTo>
                        <a:pt x="32" y="16"/>
                      </a:lnTo>
                      <a:lnTo>
                        <a:pt x="32" y="12"/>
                      </a:lnTo>
                      <a:lnTo>
                        <a:pt x="30" y="10"/>
                      </a:lnTo>
                      <a:lnTo>
                        <a:pt x="26" y="8"/>
                      </a:lnTo>
                      <a:lnTo>
                        <a:pt x="22" y="8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2" y="12"/>
                      </a:lnTo>
                      <a:lnTo>
                        <a:pt x="10" y="16"/>
                      </a:lnTo>
                      <a:lnTo>
                        <a:pt x="2" y="14"/>
                      </a:lnTo>
                      <a:lnTo>
                        <a:pt x="2" y="10"/>
                      </a:lnTo>
                      <a:lnTo>
                        <a:pt x="4" y="6"/>
                      </a:lnTo>
                      <a:lnTo>
                        <a:pt x="8" y="4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36" y="2"/>
                      </a:lnTo>
                      <a:lnTo>
                        <a:pt x="40" y="4"/>
                      </a:lnTo>
                      <a:lnTo>
                        <a:pt x="40" y="8"/>
                      </a:lnTo>
                      <a:lnTo>
                        <a:pt x="42" y="10"/>
                      </a:lnTo>
                      <a:lnTo>
                        <a:pt x="42" y="14"/>
                      </a:lnTo>
                      <a:lnTo>
                        <a:pt x="42" y="18"/>
                      </a:lnTo>
                      <a:lnTo>
                        <a:pt x="42" y="28"/>
                      </a:lnTo>
                      <a:lnTo>
                        <a:pt x="42" y="36"/>
                      </a:lnTo>
                      <a:lnTo>
                        <a:pt x="42" y="40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50"/>
                      </a:lnTo>
                      <a:lnTo>
                        <a:pt x="36" y="50"/>
                      </a:lnTo>
                      <a:lnTo>
                        <a:pt x="34" y="48"/>
                      </a:lnTo>
                      <a:lnTo>
                        <a:pt x="34" y="44"/>
                      </a:lnTo>
                      <a:close/>
                      <a:moveTo>
                        <a:pt x="32" y="26"/>
                      </a:moveTo>
                      <a:lnTo>
                        <a:pt x="26" y="28"/>
                      </a:lnTo>
                      <a:lnTo>
                        <a:pt x="20" y="28"/>
                      </a:lnTo>
                      <a:lnTo>
                        <a:pt x="16" y="30"/>
                      </a:lnTo>
                      <a:lnTo>
                        <a:pt x="14" y="30"/>
                      </a:lnTo>
                      <a:lnTo>
                        <a:pt x="12" y="32"/>
                      </a:lnTo>
                      <a:lnTo>
                        <a:pt x="10" y="32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0" y="40"/>
                      </a:lnTo>
                      <a:lnTo>
                        <a:pt x="12" y="42"/>
                      </a:lnTo>
                      <a:lnTo>
                        <a:pt x="14" y="42"/>
                      </a:lnTo>
                      <a:lnTo>
                        <a:pt x="18" y="44"/>
                      </a:lnTo>
                      <a:lnTo>
                        <a:pt x="22" y="42"/>
                      </a:lnTo>
                      <a:lnTo>
                        <a:pt x="26" y="42"/>
                      </a:lnTo>
                      <a:lnTo>
                        <a:pt x="28" y="38"/>
                      </a:lnTo>
                      <a:lnTo>
                        <a:pt x="30" y="36"/>
                      </a:lnTo>
                      <a:lnTo>
                        <a:pt x="32" y="32"/>
                      </a:lnTo>
                      <a:lnTo>
                        <a:pt x="32" y="28"/>
                      </a:lnTo>
                      <a:lnTo>
                        <a:pt x="32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47" name="Freeform 367"/>
                <p:cNvSpPr>
                  <a:spLocks/>
                </p:cNvSpPr>
                <p:nvPr/>
              </p:nvSpPr>
              <p:spPr bwMode="auto">
                <a:xfrm>
                  <a:off x="2476" y="3608"/>
                  <a:ext cx="38" cy="50"/>
                </a:xfrm>
                <a:custGeom>
                  <a:avLst/>
                  <a:gdLst>
                    <a:gd name="T0" fmla="*/ 0 w 38"/>
                    <a:gd name="T1" fmla="*/ 50 h 50"/>
                    <a:gd name="T2" fmla="*/ 0 w 38"/>
                    <a:gd name="T3" fmla="*/ 0 h 50"/>
                    <a:gd name="T4" fmla="*/ 8 w 38"/>
                    <a:gd name="T5" fmla="*/ 0 h 50"/>
                    <a:gd name="T6" fmla="*/ 8 w 38"/>
                    <a:gd name="T7" fmla="*/ 8 h 50"/>
                    <a:gd name="T8" fmla="*/ 12 w 38"/>
                    <a:gd name="T9" fmla="*/ 2 h 50"/>
                    <a:gd name="T10" fmla="*/ 16 w 38"/>
                    <a:gd name="T11" fmla="*/ 0 h 50"/>
                    <a:gd name="T12" fmla="*/ 22 w 38"/>
                    <a:gd name="T13" fmla="*/ 0 h 50"/>
                    <a:gd name="T14" fmla="*/ 26 w 38"/>
                    <a:gd name="T15" fmla="*/ 0 h 50"/>
                    <a:gd name="T16" fmla="*/ 30 w 38"/>
                    <a:gd name="T17" fmla="*/ 0 h 50"/>
                    <a:gd name="T18" fmla="*/ 34 w 38"/>
                    <a:gd name="T19" fmla="*/ 2 h 50"/>
                    <a:gd name="T20" fmla="*/ 36 w 38"/>
                    <a:gd name="T21" fmla="*/ 6 h 50"/>
                    <a:gd name="T22" fmla="*/ 36 w 38"/>
                    <a:gd name="T23" fmla="*/ 8 h 50"/>
                    <a:gd name="T24" fmla="*/ 38 w 38"/>
                    <a:gd name="T25" fmla="*/ 12 h 50"/>
                    <a:gd name="T26" fmla="*/ 38 w 38"/>
                    <a:gd name="T27" fmla="*/ 14 h 50"/>
                    <a:gd name="T28" fmla="*/ 38 w 38"/>
                    <a:gd name="T29" fmla="*/ 20 h 50"/>
                    <a:gd name="T30" fmla="*/ 38 w 38"/>
                    <a:gd name="T31" fmla="*/ 50 h 50"/>
                    <a:gd name="T32" fmla="*/ 30 w 38"/>
                    <a:gd name="T33" fmla="*/ 50 h 50"/>
                    <a:gd name="T34" fmla="*/ 30 w 38"/>
                    <a:gd name="T35" fmla="*/ 20 h 50"/>
                    <a:gd name="T36" fmla="*/ 30 w 38"/>
                    <a:gd name="T37" fmla="*/ 16 h 50"/>
                    <a:gd name="T38" fmla="*/ 28 w 38"/>
                    <a:gd name="T39" fmla="*/ 12 h 50"/>
                    <a:gd name="T40" fmla="*/ 28 w 38"/>
                    <a:gd name="T41" fmla="*/ 10 h 50"/>
                    <a:gd name="T42" fmla="*/ 26 w 38"/>
                    <a:gd name="T43" fmla="*/ 8 h 50"/>
                    <a:gd name="T44" fmla="*/ 22 w 38"/>
                    <a:gd name="T45" fmla="*/ 8 h 50"/>
                    <a:gd name="T46" fmla="*/ 20 w 38"/>
                    <a:gd name="T47" fmla="*/ 8 h 50"/>
                    <a:gd name="T48" fmla="*/ 16 w 38"/>
                    <a:gd name="T49" fmla="*/ 8 h 50"/>
                    <a:gd name="T50" fmla="*/ 12 w 38"/>
                    <a:gd name="T51" fmla="*/ 10 h 50"/>
                    <a:gd name="T52" fmla="*/ 10 w 38"/>
                    <a:gd name="T53" fmla="*/ 14 h 50"/>
                    <a:gd name="T54" fmla="*/ 8 w 38"/>
                    <a:gd name="T55" fmla="*/ 18 h 50"/>
                    <a:gd name="T56" fmla="*/ 8 w 38"/>
                    <a:gd name="T57" fmla="*/ 24 h 50"/>
                    <a:gd name="T58" fmla="*/ 8 w 38"/>
                    <a:gd name="T59" fmla="*/ 50 h 50"/>
                    <a:gd name="T60" fmla="*/ 0 w 38"/>
                    <a:gd name="T61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8" h="50">
                      <a:moveTo>
                        <a:pt x="0" y="5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12" y="2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6" y="0"/>
                      </a:lnTo>
                      <a:lnTo>
                        <a:pt x="30" y="0"/>
                      </a:lnTo>
                      <a:lnTo>
                        <a:pt x="34" y="2"/>
                      </a:lnTo>
                      <a:lnTo>
                        <a:pt x="36" y="6"/>
                      </a:lnTo>
                      <a:lnTo>
                        <a:pt x="36" y="8"/>
                      </a:lnTo>
                      <a:lnTo>
                        <a:pt x="38" y="12"/>
                      </a:lnTo>
                      <a:lnTo>
                        <a:pt x="38" y="14"/>
                      </a:lnTo>
                      <a:lnTo>
                        <a:pt x="38" y="20"/>
                      </a:lnTo>
                      <a:lnTo>
                        <a:pt x="38" y="50"/>
                      </a:lnTo>
                      <a:lnTo>
                        <a:pt x="30" y="50"/>
                      </a:lnTo>
                      <a:lnTo>
                        <a:pt x="30" y="20"/>
                      </a:lnTo>
                      <a:lnTo>
                        <a:pt x="30" y="16"/>
                      </a:lnTo>
                      <a:lnTo>
                        <a:pt x="28" y="12"/>
                      </a:lnTo>
                      <a:lnTo>
                        <a:pt x="28" y="10"/>
                      </a:lnTo>
                      <a:lnTo>
                        <a:pt x="26" y="8"/>
                      </a:lnTo>
                      <a:lnTo>
                        <a:pt x="22" y="8"/>
                      </a:lnTo>
                      <a:lnTo>
                        <a:pt x="20" y="8"/>
                      </a:lnTo>
                      <a:lnTo>
                        <a:pt x="16" y="8"/>
                      </a:lnTo>
                      <a:lnTo>
                        <a:pt x="12" y="10"/>
                      </a:lnTo>
                      <a:lnTo>
                        <a:pt x="10" y="14"/>
                      </a:lnTo>
                      <a:lnTo>
                        <a:pt x="8" y="18"/>
                      </a:lnTo>
                      <a:lnTo>
                        <a:pt x="8" y="24"/>
                      </a:lnTo>
                      <a:lnTo>
                        <a:pt x="8" y="50"/>
                      </a:lnTo>
                      <a:lnTo>
                        <a:pt x="0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48" name="Freeform 368"/>
                <p:cNvSpPr>
                  <a:spLocks/>
                </p:cNvSpPr>
                <p:nvPr/>
              </p:nvSpPr>
              <p:spPr bwMode="auto">
                <a:xfrm>
                  <a:off x="2528" y="3608"/>
                  <a:ext cx="40" cy="50"/>
                </a:xfrm>
                <a:custGeom>
                  <a:avLst/>
                  <a:gdLst>
                    <a:gd name="T0" fmla="*/ 0 w 40"/>
                    <a:gd name="T1" fmla="*/ 50 h 50"/>
                    <a:gd name="T2" fmla="*/ 0 w 40"/>
                    <a:gd name="T3" fmla="*/ 0 h 50"/>
                    <a:gd name="T4" fmla="*/ 10 w 40"/>
                    <a:gd name="T5" fmla="*/ 0 h 50"/>
                    <a:gd name="T6" fmla="*/ 10 w 40"/>
                    <a:gd name="T7" fmla="*/ 8 h 50"/>
                    <a:gd name="T8" fmla="*/ 14 w 40"/>
                    <a:gd name="T9" fmla="*/ 2 h 50"/>
                    <a:gd name="T10" fmla="*/ 18 w 40"/>
                    <a:gd name="T11" fmla="*/ 0 h 50"/>
                    <a:gd name="T12" fmla="*/ 24 w 40"/>
                    <a:gd name="T13" fmla="*/ 0 h 50"/>
                    <a:gd name="T14" fmla="*/ 28 w 40"/>
                    <a:gd name="T15" fmla="*/ 0 h 50"/>
                    <a:gd name="T16" fmla="*/ 32 w 40"/>
                    <a:gd name="T17" fmla="*/ 0 h 50"/>
                    <a:gd name="T18" fmla="*/ 34 w 40"/>
                    <a:gd name="T19" fmla="*/ 2 h 50"/>
                    <a:gd name="T20" fmla="*/ 36 w 40"/>
                    <a:gd name="T21" fmla="*/ 6 h 50"/>
                    <a:gd name="T22" fmla="*/ 38 w 40"/>
                    <a:gd name="T23" fmla="*/ 8 h 50"/>
                    <a:gd name="T24" fmla="*/ 38 w 40"/>
                    <a:gd name="T25" fmla="*/ 12 h 50"/>
                    <a:gd name="T26" fmla="*/ 40 w 40"/>
                    <a:gd name="T27" fmla="*/ 14 h 50"/>
                    <a:gd name="T28" fmla="*/ 40 w 40"/>
                    <a:gd name="T29" fmla="*/ 20 h 50"/>
                    <a:gd name="T30" fmla="*/ 40 w 40"/>
                    <a:gd name="T31" fmla="*/ 50 h 50"/>
                    <a:gd name="T32" fmla="*/ 30 w 40"/>
                    <a:gd name="T33" fmla="*/ 50 h 50"/>
                    <a:gd name="T34" fmla="*/ 30 w 40"/>
                    <a:gd name="T35" fmla="*/ 20 h 50"/>
                    <a:gd name="T36" fmla="*/ 30 w 40"/>
                    <a:gd name="T37" fmla="*/ 16 h 50"/>
                    <a:gd name="T38" fmla="*/ 30 w 40"/>
                    <a:gd name="T39" fmla="*/ 12 h 50"/>
                    <a:gd name="T40" fmla="*/ 28 w 40"/>
                    <a:gd name="T41" fmla="*/ 10 h 50"/>
                    <a:gd name="T42" fmla="*/ 26 w 40"/>
                    <a:gd name="T43" fmla="*/ 8 h 50"/>
                    <a:gd name="T44" fmla="*/ 24 w 40"/>
                    <a:gd name="T45" fmla="*/ 8 h 50"/>
                    <a:gd name="T46" fmla="*/ 22 w 40"/>
                    <a:gd name="T47" fmla="*/ 8 h 50"/>
                    <a:gd name="T48" fmla="*/ 16 w 40"/>
                    <a:gd name="T49" fmla="*/ 8 h 50"/>
                    <a:gd name="T50" fmla="*/ 12 w 40"/>
                    <a:gd name="T51" fmla="*/ 10 h 50"/>
                    <a:gd name="T52" fmla="*/ 10 w 40"/>
                    <a:gd name="T53" fmla="*/ 14 h 50"/>
                    <a:gd name="T54" fmla="*/ 10 w 40"/>
                    <a:gd name="T55" fmla="*/ 18 h 50"/>
                    <a:gd name="T56" fmla="*/ 10 w 40"/>
                    <a:gd name="T57" fmla="*/ 24 h 50"/>
                    <a:gd name="T58" fmla="*/ 10 w 40"/>
                    <a:gd name="T59" fmla="*/ 50 h 50"/>
                    <a:gd name="T60" fmla="*/ 0 w 40"/>
                    <a:gd name="T61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0" h="50">
                      <a:moveTo>
                        <a:pt x="0" y="5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8"/>
                      </a:lnTo>
                      <a:lnTo>
                        <a:pt x="14" y="2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8" y="0"/>
                      </a:lnTo>
                      <a:lnTo>
                        <a:pt x="32" y="0"/>
                      </a:lnTo>
                      <a:lnTo>
                        <a:pt x="34" y="2"/>
                      </a:lnTo>
                      <a:lnTo>
                        <a:pt x="36" y="6"/>
                      </a:lnTo>
                      <a:lnTo>
                        <a:pt x="38" y="8"/>
                      </a:lnTo>
                      <a:lnTo>
                        <a:pt x="38" y="12"/>
                      </a:lnTo>
                      <a:lnTo>
                        <a:pt x="40" y="14"/>
                      </a:lnTo>
                      <a:lnTo>
                        <a:pt x="40" y="20"/>
                      </a:lnTo>
                      <a:lnTo>
                        <a:pt x="40" y="50"/>
                      </a:lnTo>
                      <a:lnTo>
                        <a:pt x="30" y="50"/>
                      </a:lnTo>
                      <a:lnTo>
                        <a:pt x="30" y="20"/>
                      </a:lnTo>
                      <a:lnTo>
                        <a:pt x="30" y="16"/>
                      </a:lnTo>
                      <a:lnTo>
                        <a:pt x="30" y="12"/>
                      </a:lnTo>
                      <a:lnTo>
                        <a:pt x="28" y="10"/>
                      </a:lnTo>
                      <a:lnTo>
                        <a:pt x="26" y="8"/>
                      </a:lnTo>
                      <a:lnTo>
                        <a:pt x="24" y="8"/>
                      </a:lnTo>
                      <a:lnTo>
                        <a:pt x="22" y="8"/>
                      </a:lnTo>
                      <a:lnTo>
                        <a:pt x="16" y="8"/>
                      </a:lnTo>
                      <a:lnTo>
                        <a:pt x="12" y="10"/>
                      </a:lnTo>
                      <a:lnTo>
                        <a:pt x="10" y="14"/>
                      </a:lnTo>
                      <a:lnTo>
                        <a:pt x="10" y="18"/>
                      </a:lnTo>
                      <a:lnTo>
                        <a:pt x="10" y="24"/>
                      </a:lnTo>
                      <a:lnTo>
                        <a:pt x="10" y="50"/>
                      </a:lnTo>
                      <a:lnTo>
                        <a:pt x="0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49" name="Freeform 369"/>
                <p:cNvSpPr>
                  <a:spLocks noEditPoints="1"/>
                </p:cNvSpPr>
                <p:nvPr/>
              </p:nvSpPr>
              <p:spPr bwMode="auto">
                <a:xfrm>
                  <a:off x="2592" y="3608"/>
                  <a:ext cx="46" cy="52"/>
                </a:xfrm>
                <a:custGeom>
                  <a:avLst/>
                  <a:gdLst>
                    <a:gd name="T0" fmla="*/ 38 w 46"/>
                    <a:gd name="T1" fmla="*/ 36 h 52"/>
                    <a:gd name="T2" fmla="*/ 46 w 46"/>
                    <a:gd name="T3" fmla="*/ 36 h 52"/>
                    <a:gd name="T4" fmla="*/ 44 w 46"/>
                    <a:gd name="T5" fmla="*/ 42 h 52"/>
                    <a:gd name="T6" fmla="*/ 38 w 46"/>
                    <a:gd name="T7" fmla="*/ 48 h 52"/>
                    <a:gd name="T8" fmla="*/ 32 w 46"/>
                    <a:gd name="T9" fmla="*/ 50 h 52"/>
                    <a:gd name="T10" fmla="*/ 24 w 46"/>
                    <a:gd name="T11" fmla="*/ 52 h 52"/>
                    <a:gd name="T12" fmla="*/ 18 w 46"/>
                    <a:gd name="T13" fmla="*/ 50 h 52"/>
                    <a:gd name="T14" fmla="*/ 12 w 46"/>
                    <a:gd name="T15" fmla="*/ 48 h 52"/>
                    <a:gd name="T16" fmla="*/ 6 w 46"/>
                    <a:gd name="T17" fmla="*/ 44 h 52"/>
                    <a:gd name="T18" fmla="*/ 4 w 46"/>
                    <a:gd name="T19" fmla="*/ 40 h 52"/>
                    <a:gd name="T20" fmla="*/ 0 w 46"/>
                    <a:gd name="T21" fmla="*/ 34 h 52"/>
                    <a:gd name="T22" fmla="*/ 0 w 46"/>
                    <a:gd name="T23" fmla="*/ 26 h 52"/>
                    <a:gd name="T24" fmla="*/ 0 w 46"/>
                    <a:gd name="T25" fmla="*/ 18 h 52"/>
                    <a:gd name="T26" fmla="*/ 4 w 46"/>
                    <a:gd name="T27" fmla="*/ 12 h 52"/>
                    <a:gd name="T28" fmla="*/ 6 w 46"/>
                    <a:gd name="T29" fmla="*/ 6 h 52"/>
                    <a:gd name="T30" fmla="*/ 12 w 46"/>
                    <a:gd name="T31" fmla="*/ 2 h 52"/>
                    <a:gd name="T32" fmla="*/ 18 w 46"/>
                    <a:gd name="T33" fmla="*/ 0 h 52"/>
                    <a:gd name="T34" fmla="*/ 24 w 46"/>
                    <a:gd name="T35" fmla="*/ 0 h 52"/>
                    <a:gd name="T36" fmla="*/ 30 w 46"/>
                    <a:gd name="T37" fmla="*/ 0 h 52"/>
                    <a:gd name="T38" fmla="*/ 36 w 46"/>
                    <a:gd name="T39" fmla="*/ 2 h 52"/>
                    <a:gd name="T40" fmla="*/ 40 w 46"/>
                    <a:gd name="T41" fmla="*/ 6 h 52"/>
                    <a:gd name="T42" fmla="*/ 44 w 46"/>
                    <a:gd name="T43" fmla="*/ 12 h 52"/>
                    <a:gd name="T44" fmla="*/ 46 w 46"/>
                    <a:gd name="T45" fmla="*/ 18 h 52"/>
                    <a:gd name="T46" fmla="*/ 46 w 46"/>
                    <a:gd name="T47" fmla="*/ 24 h 52"/>
                    <a:gd name="T48" fmla="*/ 46 w 46"/>
                    <a:gd name="T49" fmla="*/ 26 h 52"/>
                    <a:gd name="T50" fmla="*/ 46 w 46"/>
                    <a:gd name="T51" fmla="*/ 28 h 52"/>
                    <a:gd name="T52" fmla="*/ 10 w 46"/>
                    <a:gd name="T53" fmla="*/ 28 h 52"/>
                    <a:gd name="T54" fmla="*/ 10 w 46"/>
                    <a:gd name="T55" fmla="*/ 34 h 52"/>
                    <a:gd name="T56" fmla="*/ 14 w 46"/>
                    <a:gd name="T57" fmla="*/ 40 h 52"/>
                    <a:gd name="T58" fmla="*/ 18 w 46"/>
                    <a:gd name="T59" fmla="*/ 42 h 52"/>
                    <a:gd name="T60" fmla="*/ 24 w 46"/>
                    <a:gd name="T61" fmla="*/ 44 h 52"/>
                    <a:gd name="T62" fmla="*/ 28 w 46"/>
                    <a:gd name="T63" fmla="*/ 42 h 52"/>
                    <a:gd name="T64" fmla="*/ 32 w 46"/>
                    <a:gd name="T65" fmla="*/ 42 h 52"/>
                    <a:gd name="T66" fmla="*/ 34 w 46"/>
                    <a:gd name="T67" fmla="*/ 38 h 52"/>
                    <a:gd name="T68" fmla="*/ 38 w 46"/>
                    <a:gd name="T69" fmla="*/ 36 h 52"/>
                    <a:gd name="T70" fmla="*/ 10 w 46"/>
                    <a:gd name="T71" fmla="*/ 20 h 52"/>
                    <a:gd name="T72" fmla="*/ 38 w 46"/>
                    <a:gd name="T73" fmla="*/ 20 h 52"/>
                    <a:gd name="T74" fmla="*/ 36 w 46"/>
                    <a:gd name="T75" fmla="*/ 14 h 52"/>
                    <a:gd name="T76" fmla="*/ 34 w 46"/>
                    <a:gd name="T77" fmla="*/ 12 h 52"/>
                    <a:gd name="T78" fmla="*/ 30 w 46"/>
                    <a:gd name="T79" fmla="*/ 8 h 52"/>
                    <a:gd name="T80" fmla="*/ 24 w 46"/>
                    <a:gd name="T81" fmla="*/ 8 h 52"/>
                    <a:gd name="T82" fmla="*/ 18 w 46"/>
                    <a:gd name="T83" fmla="*/ 8 h 52"/>
                    <a:gd name="T84" fmla="*/ 14 w 46"/>
                    <a:gd name="T85" fmla="*/ 10 h 52"/>
                    <a:gd name="T86" fmla="*/ 10 w 46"/>
                    <a:gd name="T87" fmla="*/ 14 h 52"/>
                    <a:gd name="T88" fmla="*/ 10 w 46"/>
                    <a:gd name="T89" fmla="*/ 2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6" h="52">
                      <a:moveTo>
                        <a:pt x="38" y="36"/>
                      </a:moveTo>
                      <a:lnTo>
                        <a:pt x="46" y="36"/>
                      </a:lnTo>
                      <a:lnTo>
                        <a:pt x="44" y="42"/>
                      </a:lnTo>
                      <a:lnTo>
                        <a:pt x="38" y="48"/>
                      </a:lnTo>
                      <a:lnTo>
                        <a:pt x="32" y="50"/>
                      </a:lnTo>
                      <a:lnTo>
                        <a:pt x="24" y="52"/>
                      </a:lnTo>
                      <a:lnTo>
                        <a:pt x="18" y="50"/>
                      </a:lnTo>
                      <a:lnTo>
                        <a:pt x="12" y="48"/>
                      </a:lnTo>
                      <a:lnTo>
                        <a:pt x="6" y="44"/>
                      </a:lnTo>
                      <a:lnTo>
                        <a:pt x="4" y="40"/>
                      </a:lnTo>
                      <a:lnTo>
                        <a:pt x="0" y="34"/>
                      </a:lnTo>
                      <a:lnTo>
                        <a:pt x="0" y="26"/>
                      </a:lnTo>
                      <a:lnTo>
                        <a:pt x="0" y="18"/>
                      </a:lnTo>
                      <a:lnTo>
                        <a:pt x="4" y="12"/>
                      </a:lnTo>
                      <a:lnTo>
                        <a:pt x="6" y="6"/>
                      </a:lnTo>
                      <a:lnTo>
                        <a:pt x="12" y="2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6" y="2"/>
                      </a:lnTo>
                      <a:lnTo>
                        <a:pt x="40" y="6"/>
                      </a:lnTo>
                      <a:lnTo>
                        <a:pt x="44" y="12"/>
                      </a:lnTo>
                      <a:lnTo>
                        <a:pt x="46" y="18"/>
                      </a:lnTo>
                      <a:lnTo>
                        <a:pt x="46" y="24"/>
                      </a:lnTo>
                      <a:lnTo>
                        <a:pt x="46" y="26"/>
                      </a:lnTo>
                      <a:lnTo>
                        <a:pt x="46" y="28"/>
                      </a:lnTo>
                      <a:lnTo>
                        <a:pt x="10" y="28"/>
                      </a:lnTo>
                      <a:lnTo>
                        <a:pt x="10" y="34"/>
                      </a:lnTo>
                      <a:lnTo>
                        <a:pt x="14" y="40"/>
                      </a:lnTo>
                      <a:lnTo>
                        <a:pt x="18" y="42"/>
                      </a:lnTo>
                      <a:lnTo>
                        <a:pt x="24" y="44"/>
                      </a:lnTo>
                      <a:lnTo>
                        <a:pt x="28" y="42"/>
                      </a:lnTo>
                      <a:lnTo>
                        <a:pt x="32" y="42"/>
                      </a:lnTo>
                      <a:lnTo>
                        <a:pt x="34" y="38"/>
                      </a:lnTo>
                      <a:lnTo>
                        <a:pt x="38" y="36"/>
                      </a:lnTo>
                      <a:close/>
                      <a:moveTo>
                        <a:pt x="10" y="20"/>
                      </a:moveTo>
                      <a:lnTo>
                        <a:pt x="38" y="20"/>
                      </a:lnTo>
                      <a:lnTo>
                        <a:pt x="36" y="14"/>
                      </a:lnTo>
                      <a:lnTo>
                        <a:pt x="34" y="12"/>
                      </a:lnTo>
                      <a:lnTo>
                        <a:pt x="30" y="8"/>
                      </a:lnTo>
                      <a:lnTo>
                        <a:pt x="24" y="8"/>
                      </a:lnTo>
                      <a:lnTo>
                        <a:pt x="18" y="8"/>
                      </a:lnTo>
                      <a:lnTo>
                        <a:pt x="14" y="10"/>
                      </a:lnTo>
                      <a:lnTo>
                        <a:pt x="10" y="14"/>
                      </a:lnTo>
                      <a:lnTo>
                        <a:pt x="1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50" name="Freeform 370"/>
                <p:cNvSpPr>
                  <a:spLocks/>
                </p:cNvSpPr>
                <p:nvPr/>
              </p:nvSpPr>
              <p:spPr bwMode="auto">
                <a:xfrm>
                  <a:off x="2634" y="3590"/>
                  <a:ext cx="24" cy="70"/>
                </a:xfrm>
                <a:custGeom>
                  <a:avLst/>
                  <a:gdLst>
                    <a:gd name="T0" fmla="*/ 22 w 24"/>
                    <a:gd name="T1" fmla="*/ 60 h 70"/>
                    <a:gd name="T2" fmla="*/ 24 w 24"/>
                    <a:gd name="T3" fmla="*/ 68 h 70"/>
                    <a:gd name="T4" fmla="*/ 20 w 24"/>
                    <a:gd name="T5" fmla="*/ 70 h 70"/>
                    <a:gd name="T6" fmla="*/ 18 w 24"/>
                    <a:gd name="T7" fmla="*/ 70 h 70"/>
                    <a:gd name="T8" fmla="*/ 14 w 24"/>
                    <a:gd name="T9" fmla="*/ 68 h 70"/>
                    <a:gd name="T10" fmla="*/ 10 w 24"/>
                    <a:gd name="T11" fmla="*/ 68 h 70"/>
                    <a:gd name="T12" fmla="*/ 8 w 24"/>
                    <a:gd name="T13" fmla="*/ 66 h 70"/>
                    <a:gd name="T14" fmla="*/ 6 w 24"/>
                    <a:gd name="T15" fmla="*/ 64 h 70"/>
                    <a:gd name="T16" fmla="*/ 6 w 24"/>
                    <a:gd name="T17" fmla="*/ 60 h 70"/>
                    <a:gd name="T18" fmla="*/ 6 w 24"/>
                    <a:gd name="T19" fmla="*/ 54 h 70"/>
                    <a:gd name="T20" fmla="*/ 6 w 24"/>
                    <a:gd name="T21" fmla="*/ 26 h 70"/>
                    <a:gd name="T22" fmla="*/ 0 w 24"/>
                    <a:gd name="T23" fmla="*/ 26 h 70"/>
                    <a:gd name="T24" fmla="*/ 0 w 24"/>
                    <a:gd name="T25" fmla="*/ 18 h 70"/>
                    <a:gd name="T26" fmla="*/ 6 w 24"/>
                    <a:gd name="T27" fmla="*/ 18 h 70"/>
                    <a:gd name="T28" fmla="*/ 6 w 24"/>
                    <a:gd name="T29" fmla="*/ 6 h 70"/>
                    <a:gd name="T30" fmla="*/ 14 w 24"/>
                    <a:gd name="T31" fmla="*/ 0 h 70"/>
                    <a:gd name="T32" fmla="*/ 14 w 24"/>
                    <a:gd name="T33" fmla="*/ 18 h 70"/>
                    <a:gd name="T34" fmla="*/ 22 w 24"/>
                    <a:gd name="T35" fmla="*/ 18 h 70"/>
                    <a:gd name="T36" fmla="*/ 22 w 24"/>
                    <a:gd name="T37" fmla="*/ 26 h 70"/>
                    <a:gd name="T38" fmla="*/ 14 w 24"/>
                    <a:gd name="T39" fmla="*/ 26 h 70"/>
                    <a:gd name="T40" fmla="*/ 14 w 24"/>
                    <a:gd name="T41" fmla="*/ 54 h 70"/>
                    <a:gd name="T42" fmla="*/ 14 w 24"/>
                    <a:gd name="T43" fmla="*/ 58 h 70"/>
                    <a:gd name="T44" fmla="*/ 14 w 24"/>
                    <a:gd name="T45" fmla="*/ 60 h 70"/>
                    <a:gd name="T46" fmla="*/ 16 w 24"/>
                    <a:gd name="T47" fmla="*/ 60 h 70"/>
                    <a:gd name="T48" fmla="*/ 16 w 24"/>
                    <a:gd name="T49" fmla="*/ 60 h 70"/>
                    <a:gd name="T50" fmla="*/ 18 w 24"/>
                    <a:gd name="T51" fmla="*/ 62 h 70"/>
                    <a:gd name="T52" fmla="*/ 20 w 24"/>
                    <a:gd name="T53" fmla="*/ 62 h 70"/>
                    <a:gd name="T54" fmla="*/ 20 w 24"/>
                    <a:gd name="T55" fmla="*/ 62 h 70"/>
                    <a:gd name="T56" fmla="*/ 22 w 24"/>
                    <a:gd name="T57" fmla="*/ 6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4" h="70">
                      <a:moveTo>
                        <a:pt x="22" y="60"/>
                      </a:moveTo>
                      <a:lnTo>
                        <a:pt x="24" y="68"/>
                      </a:lnTo>
                      <a:lnTo>
                        <a:pt x="20" y="70"/>
                      </a:lnTo>
                      <a:lnTo>
                        <a:pt x="18" y="70"/>
                      </a:lnTo>
                      <a:lnTo>
                        <a:pt x="14" y="68"/>
                      </a:lnTo>
                      <a:lnTo>
                        <a:pt x="10" y="68"/>
                      </a:lnTo>
                      <a:lnTo>
                        <a:pt x="8" y="66"/>
                      </a:lnTo>
                      <a:lnTo>
                        <a:pt x="6" y="64"/>
                      </a:lnTo>
                      <a:lnTo>
                        <a:pt x="6" y="60"/>
                      </a:lnTo>
                      <a:lnTo>
                        <a:pt x="6" y="54"/>
                      </a:lnTo>
                      <a:lnTo>
                        <a:pt x="6" y="26"/>
                      </a:lnTo>
                      <a:lnTo>
                        <a:pt x="0" y="26"/>
                      </a:lnTo>
                      <a:lnTo>
                        <a:pt x="0" y="18"/>
                      </a:lnTo>
                      <a:lnTo>
                        <a:pt x="6" y="18"/>
                      </a:lnTo>
                      <a:lnTo>
                        <a:pt x="6" y="6"/>
                      </a:lnTo>
                      <a:lnTo>
                        <a:pt x="14" y="0"/>
                      </a:lnTo>
                      <a:lnTo>
                        <a:pt x="14" y="18"/>
                      </a:lnTo>
                      <a:lnTo>
                        <a:pt x="22" y="18"/>
                      </a:lnTo>
                      <a:lnTo>
                        <a:pt x="22" y="26"/>
                      </a:lnTo>
                      <a:lnTo>
                        <a:pt x="14" y="26"/>
                      </a:lnTo>
                      <a:lnTo>
                        <a:pt x="14" y="54"/>
                      </a:lnTo>
                      <a:lnTo>
                        <a:pt x="14" y="58"/>
                      </a:lnTo>
                      <a:lnTo>
                        <a:pt x="14" y="60"/>
                      </a:lnTo>
                      <a:lnTo>
                        <a:pt x="16" y="60"/>
                      </a:lnTo>
                      <a:lnTo>
                        <a:pt x="16" y="60"/>
                      </a:lnTo>
                      <a:lnTo>
                        <a:pt x="18" y="62"/>
                      </a:lnTo>
                      <a:lnTo>
                        <a:pt x="20" y="62"/>
                      </a:lnTo>
                      <a:lnTo>
                        <a:pt x="20" y="62"/>
                      </a:lnTo>
                      <a:lnTo>
                        <a:pt x="22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51" name="Freeform 371"/>
                <p:cNvSpPr>
                  <a:spLocks noEditPoints="1"/>
                </p:cNvSpPr>
                <p:nvPr/>
              </p:nvSpPr>
              <p:spPr bwMode="auto">
                <a:xfrm>
                  <a:off x="2686" y="3608"/>
                  <a:ext cx="44" cy="52"/>
                </a:xfrm>
                <a:custGeom>
                  <a:avLst/>
                  <a:gdLst>
                    <a:gd name="T0" fmla="*/ 28 w 44"/>
                    <a:gd name="T1" fmla="*/ 48 h 52"/>
                    <a:gd name="T2" fmla="*/ 20 w 44"/>
                    <a:gd name="T3" fmla="*/ 50 h 52"/>
                    <a:gd name="T4" fmla="*/ 8 w 44"/>
                    <a:gd name="T5" fmla="*/ 50 h 52"/>
                    <a:gd name="T6" fmla="*/ 0 w 44"/>
                    <a:gd name="T7" fmla="*/ 42 h 52"/>
                    <a:gd name="T8" fmla="*/ 0 w 44"/>
                    <a:gd name="T9" fmla="*/ 34 h 52"/>
                    <a:gd name="T10" fmla="*/ 2 w 44"/>
                    <a:gd name="T11" fmla="*/ 28 h 52"/>
                    <a:gd name="T12" fmla="*/ 8 w 44"/>
                    <a:gd name="T13" fmla="*/ 24 h 52"/>
                    <a:gd name="T14" fmla="*/ 14 w 44"/>
                    <a:gd name="T15" fmla="*/ 22 h 52"/>
                    <a:gd name="T16" fmla="*/ 26 w 44"/>
                    <a:gd name="T17" fmla="*/ 20 h 52"/>
                    <a:gd name="T18" fmla="*/ 32 w 44"/>
                    <a:gd name="T19" fmla="*/ 16 h 52"/>
                    <a:gd name="T20" fmla="*/ 30 w 44"/>
                    <a:gd name="T21" fmla="*/ 12 h 52"/>
                    <a:gd name="T22" fmla="*/ 26 w 44"/>
                    <a:gd name="T23" fmla="*/ 8 h 52"/>
                    <a:gd name="T24" fmla="*/ 16 w 44"/>
                    <a:gd name="T25" fmla="*/ 8 h 52"/>
                    <a:gd name="T26" fmla="*/ 10 w 44"/>
                    <a:gd name="T27" fmla="*/ 12 h 52"/>
                    <a:gd name="T28" fmla="*/ 0 w 44"/>
                    <a:gd name="T29" fmla="*/ 14 h 52"/>
                    <a:gd name="T30" fmla="*/ 4 w 44"/>
                    <a:gd name="T31" fmla="*/ 6 h 52"/>
                    <a:gd name="T32" fmla="*/ 12 w 44"/>
                    <a:gd name="T33" fmla="*/ 0 h 52"/>
                    <a:gd name="T34" fmla="*/ 22 w 44"/>
                    <a:gd name="T35" fmla="*/ 0 h 52"/>
                    <a:gd name="T36" fmla="*/ 32 w 44"/>
                    <a:gd name="T37" fmla="*/ 0 h 52"/>
                    <a:gd name="T38" fmla="*/ 38 w 44"/>
                    <a:gd name="T39" fmla="*/ 4 h 52"/>
                    <a:gd name="T40" fmla="*/ 42 w 44"/>
                    <a:gd name="T41" fmla="*/ 10 h 52"/>
                    <a:gd name="T42" fmla="*/ 42 w 44"/>
                    <a:gd name="T43" fmla="*/ 18 h 52"/>
                    <a:gd name="T44" fmla="*/ 42 w 44"/>
                    <a:gd name="T45" fmla="*/ 36 h 52"/>
                    <a:gd name="T46" fmla="*/ 42 w 44"/>
                    <a:gd name="T47" fmla="*/ 44 h 52"/>
                    <a:gd name="T48" fmla="*/ 44 w 44"/>
                    <a:gd name="T49" fmla="*/ 50 h 52"/>
                    <a:gd name="T50" fmla="*/ 34 w 44"/>
                    <a:gd name="T51" fmla="*/ 48 h 52"/>
                    <a:gd name="T52" fmla="*/ 32 w 44"/>
                    <a:gd name="T53" fmla="*/ 26 h 52"/>
                    <a:gd name="T54" fmla="*/ 20 w 44"/>
                    <a:gd name="T55" fmla="*/ 28 h 52"/>
                    <a:gd name="T56" fmla="*/ 12 w 44"/>
                    <a:gd name="T57" fmla="*/ 30 h 52"/>
                    <a:gd name="T58" fmla="*/ 10 w 44"/>
                    <a:gd name="T59" fmla="*/ 32 h 52"/>
                    <a:gd name="T60" fmla="*/ 8 w 44"/>
                    <a:gd name="T61" fmla="*/ 36 h 52"/>
                    <a:gd name="T62" fmla="*/ 10 w 44"/>
                    <a:gd name="T63" fmla="*/ 42 h 52"/>
                    <a:gd name="T64" fmla="*/ 18 w 44"/>
                    <a:gd name="T65" fmla="*/ 44 h 52"/>
                    <a:gd name="T66" fmla="*/ 26 w 44"/>
                    <a:gd name="T67" fmla="*/ 42 h 52"/>
                    <a:gd name="T68" fmla="*/ 30 w 44"/>
                    <a:gd name="T69" fmla="*/ 36 h 52"/>
                    <a:gd name="T70" fmla="*/ 32 w 44"/>
                    <a:gd name="T71" fmla="*/ 2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4" h="52">
                      <a:moveTo>
                        <a:pt x="32" y="44"/>
                      </a:moveTo>
                      <a:lnTo>
                        <a:pt x="28" y="48"/>
                      </a:lnTo>
                      <a:lnTo>
                        <a:pt x="24" y="50"/>
                      </a:lnTo>
                      <a:lnTo>
                        <a:pt x="20" y="50"/>
                      </a:lnTo>
                      <a:lnTo>
                        <a:pt x="16" y="52"/>
                      </a:lnTo>
                      <a:lnTo>
                        <a:pt x="8" y="50"/>
                      </a:lnTo>
                      <a:lnTo>
                        <a:pt x="4" y="48"/>
                      </a:lnTo>
                      <a:lnTo>
                        <a:pt x="0" y="42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0" y="30"/>
                      </a:lnTo>
                      <a:lnTo>
                        <a:pt x="2" y="28"/>
                      </a:lnTo>
                      <a:lnTo>
                        <a:pt x="4" y="26"/>
                      </a:lnTo>
                      <a:lnTo>
                        <a:pt x="8" y="24"/>
                      </a:lnTo>
                      <a:lnTo>
                        <a:pt x="10" y="22"/>
                      </a:lnTo>
                      <a:lnTo>
                        <a:pt x="14" y="22"/>
                      </a:lnTo>
                      <a:lnTo>
                        <a:pt x="18" y="22"/>
                      </a:lnTo>
                      <a:lnTo>
                        <a:pt x="26" y="20"/>
                      </a:lnTo>
                      <a:lnTo>
                        <a:pt x="32" y="18"/>
                      </a:lnTo>
                      <a:lnTo>
                        <a:pt x="32" y="16"/>
                      </a:lnTo>
                      <a:lnTo>
                        <a:pt x="32" y="16"/>
                      </a:lnTo>
                      <a:lnTo>
                        <a:pt x="30" y="12"/>
                      </a:lnTo>
                      <a:lnTo>
                        <a:pt x="30" y="10"/>
                      </a:lnTo>
                      <a:lnTo>
                        <a:pt x="26" y="8"/>
                      </a:lnTo>
                      <a:lnTo>
                        <a:pt x="20" y="8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0" y="12"/>
                      </a:lnTo>
                      <a:lnTo>
                        <a:pt x="10" y="16"/>
                      </a:lnTo>
                      <a:lnTo>
                        <a:pt x="0" y="14"/>
                      </a:lnTo>
                      <a:lnTo>
                        <a:pt x="2" y="10"/>
                      </a:lnTo>
                      <a:lnTo>
                        <a:pt x="4" y="6"/>
                      </a:lnTo>
                      <a:lnTo>
                        <a:pt x="8" y="4"/>
                      </a:lnTo>
                      <a:lnTo>
                        <a:pt x="12" y="0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8" y="0"/>
                      </a:lnTo>
                      <a:lnTo>
                        <a:pt x="32" y="0"/>
                      </a:lnTo>
                      <a:lnTo>
                        <a:pt x="36" y="2"/>
                      </a:lnTo>
                      <a:lnTo>
                        <a:pt x="38" y="4"/>
                      </a:lnTo>
                      <a:lnTo>
                        <a:pt x="40" y="8"/>
                      </a:lnTo>
                      <a:lnTo>
                        <a:pt x="42" y="10"/>
                      </a:lnTo>
                      <a:lnTo>
                        <a:pt x="42" y="14"/>
                      </a:lnTo>
                      <a:lnTo>
                        <a:pt x="42" y="18"/>
                      </a:lnTo>
                      <a:lnTo>
                        <a:pt x="42" y="28"/>
                      </a:lnTo>
                      <a:lnTo>
                        <a:pt x="42" y="36"/>
                      </a:lnTo>
                      <a:lnTo>
                        <a:pt x="42" y="40"/>
                      </a:lnTo>
                      <a:lnTo>
                        <a:pt x="42" y="44"/>
                      </a:lnTo>
                      <a:lnTo>
                        <a:pt x="42" y="46"/>
                      </a:lnTo>
                      <a:lnTo>
                        <a:pt x="44" y="50"/>
                      </a:lnTo>
                      <a:lnTo>
                        <a:pt x="36" y="50"/>
                      </a:lnTo>
                      <a:lnTo>
                        <a:pt x="34" y="48"/>
                      </a:lnTo>
                      <a:lnTo>
                        <a:pt x="32" y="44"/>
                      </a:lnTo>
                      <a:close/>
                      <a:moveTo>
                        <a:pt x="32" y="26"/>
                      </a:moveTo>
                      <a:lnTo>
                        <a:pt x="26" y="28"/>
                      </a:lnTo>
                      <a:lnTo>
                        <a:pt x="20" y="28"/>
                      </a:lnTo>
                      <a:lnTo>
                        <a:pt x="16" y="30"/>
                      </a:lnTo>
                      <a:lnTo>
                        <a:pt x="12" y="30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8" y="34"/>
                      </a:lnTo>
                      <a:lnTo>
                        <a:pt x="8" y="36"/>
                      </a:lnTo>
                      <a:lnTo>
                        <a:pt x="8" y="40"/>
                      </a:lnTo>
                      <a:lnTo>
                        <a:pt x="10" y="42"/>
                      </a:lnTo>
                      <a:lnTo>
                        <a:pt x="14" y="42"/>
                      </a:lnTo>
                      <a:lnTo>
                        <a:pt x="18" y="44"/>
                      </a:lnTo>
                      <a:lnTo>
                        <a:pt x="22" y="42"/>
                      </a:lnTo>
                      <a:lnTo>
                        <a:pt x="26" y="42"/>
                      </a:lnTo>
                      <a:lnTo>
                        <a:pt x="28" y="38"/>
                      </a:lnTo>
                      <a:lnTo>
                        <a:pt x="30" y="36"/>
                      </a:lnTo>
                      <a:lnTo>
                        <a:pt x="32" y="32"/>
                      </a:lnTo>
                      <a:lnTo>
                        <a:pt x="32" y="28"/>
                      </a:lnTo>
                      <a:lnTo>
                        <a:pt x="32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52" name="Rectangle 372"/>
                <p:cNvSpPr>
                  <a:spLocks noChangeArrowheads="1"/>
                </p:cNvSpPr>
                <p:nvPr/>
              </p:nvSpPr>
              <p:spPr bwMode="auto">
                <a:xfrm>
                  <a:off x="2742" y="3590"/>
                  <a:ext cx="8" cy="6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53" name="Rectangle 373"/>
                <p:cNvSpPr>
                  <a:spLocks noChangeArrowheads="1"/>
                </p:cNvSpPr>
                <p:nvPr/>
              </p:nvSpPr>
              <p:spPr bwMode="auto">
                <a:xfrm>
                  <a:off x="2766" y="3650"/>
                  <a:ext cx="8" cy="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54" name="Freeform 374"/>
                <p:cNvSpPr>
                  <a:spLocks/>
                </p:cNvSpPr>
                <p:nvPr/>
              </p:nvSpPr>
              <p:spPr bwMode="auto">
                <a:xfrm>
                  <a:off x="2790" y="3650"/>
                  <a:ext cx="10" cy="22"/>
                </a:xfrm>
                <a:custGeom>
                  <a:avLst/>
                  <a:gdLst>
                    <a:gd name="T0" fmla="*/ 0 w 10"/>
                    <a:gd name="T1" fmla="*/ 8 h 22"/>
                    <a:gd name="T2" fmla="*/ 0 w 10"/>
                    <a:gd name="T3" fmla="*/ 0 h 22"/>
                    <a:gd name="T4" fmla="*/ 10 w 10"/>
                    <a:gd name="T5" fmla="*/ 0 h 22"/>
                    <a:gd name="T6" fmla="*/ 10 w 10"/>
                    <a:gd name="T7" fmla="*/ 8 h 22"/>
                    <a:gd name="T8" fmla="*/ 8 w 10"/>
                    <a:gd name="T9" fmla="*/ 14 h 22"/>
                    <a:gd name="T10" fmla="*/ 8 w 10"/>
                    <a:gd name="T11" fmla="*/ 18 h 22"/>
                    <a:gd name="T12" fmla="*/ 6 w 10"/>
                    <a:gd name="T13" fmla="*/ 20 h 22"/>
                    <a:gd name="T14" fmla="*/ 2 w 10"/>
                    <a:gd name="T15" fmla="*/ 22 h 22"/>
                    <a:gd name="T16" fmla="*/ 0 w 10"/>
                    <a:gd name="T17" fmla="*/ 20 h 22"/>
                    <a:gd name="T18" fmla="*/ 2 w 10"/>
                    <a:gd name="T19" fmla="*/ 18 h 22"/>
                    <a:gd name="T20" fmla="*/ 4 w 10"/>
                    <a:gd name="T21" fmla="*/ 16 h 22"/>
                    <a:gd name="T22" fmla="*/ 4 w 10"/>
                    <a:gd name="T23" fmla="*/ 12 h 22"/>
                    <a:gd name="T24" fmla="*/ 4 w 10"/>
                    <a:gd name="T25" fmla="*/ 8 h 22"/>
                    <a:gd name="T26" fmla="*/ 0 w 10"/>
                    <a:gd name="T27" fmla="*/ 8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0" h="22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8"/>
                      </a:lnTo>
                      <a:lnTo>
                        <a:pt x="8" y="14"/>
                      </a:lnTo>
                      <a:lnTo>
                        <a:pt x="8" y="18"/>
                      </a:lnTo>
                      <a:lnTo>
                        <a:pt x="6" y="20"/>
                      </a:lnTo>
                      <a:lnTo>
                        <a:pt x="2" y="22"/>
                      </a:lnTo>
                      <a:lnTo>
                        <a:pt x="0" y="20"/>
                      </a:lnTo>
                      <a:lnTo>
                        <a:pt x="2" y="18"/>
                      </a:lnTo>
                      <a:lnTo>
                        <a:pt x="4" y="16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55" name="Freeform 375"/>
                <p:cNvSpPr>
                  <a:spLocks/>
                </p:cNvSpPr>
                <p:nvPr/>
              </p:nvSpPr>
              <p:spPr bwMode="auto">
                <a:xfrm>
                  <a:off x="2840" y="3590"/>
                  <a:ext cx="24" cy="68"/>
                </a:xfrm>
                <a:custGeom>
                  <a:avLst/>
                  <a:gdLst>
                    <a:gd name="T0" fmla="*/ 24 w 24"/>
                    <a:gd name="T1" fmla="*/ 68 h 68"/>
                    <a:gd name="T2" fmla="*/ 16 w 24"/>
                    <a:gd name="T3" fmla="*/ 68 h 68"/>
                    <a:gd name="T4" fmla="*/ 16 w 24"/>
                    <a:gd name="T5" fmla="*/ 14 h 68"/>
                    <a:gd name="T6" fmla="*/ 12 w 24"/>
                    <a:gd name="T7" fmla="*/ 18 h 68"/>
                    <a:gd name="T8" fmla="*/ 8 w 24"/>
                    <a:gd name="T9" fmla="*/ 20 h 68"/>
                    <a:gd name="T10" fmla="*/ 4 w 24"/>
                    <a:gd name="T11" fmla="*/ 22 h 68"/>
                    <a:gd name="T12" fmla="*/ 0 w 24"/>
                    <a:gd name="T13" fmla="*/ 24 h 68"/>
                    <a:gd name="T14" fmla="*/ 0 w 24"/>
                    <a:gd name="T15" fmla="*/ 16 h 68"/>
                    <a:gd name="T16" fmla="*/ 6 w 24"/>
                    <a:gd name="T17" fmla="*/ 12 h 68"/>
                    <a:gd name="T18" fmla="*/ 12 w 24"/>
                    <a:gd name="T19" fmla="*/ 8 h 68"/>
                    <a:gd name="T20" fmla="*/ 16 w 24"/>
                    <a:gd name="T21" fmla="*/ 4 h 68"/>
                    <a:gd name="T22" fmla="*/ 18 w 24"/>
                    <a:gd name="T23" fmla="*/ 0 h 68"/>
                    <a:gd name="T24" fmla="*/ 24 w 24"/>
                    <a:gd name="T25" fmla="*/ 0 h 68"/>
                    <a:gd name="T26" fmla="*/ 24 w 24"/>
                    <a:gd name="T27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68">
                      <a:moveTo>
                        <a:pt x="24" y="68"/>
                      </a:moveTo>
                      <a:lnTo>
                        <a:pt x="16" y="68"/>
                      </a:lnTo>
                      <a:lnTo>
                        <a:pt x="16" y="14"/>
                      </a:lnTo>
                      <a:lnTo>
                        <a:pt x="12" y="18"/>
                      </a:lnTo>
                      <a:lnTo>
                        <a:pt x="8" y="20"/>
                      </a:lnTo>
                      <a:lnTo>
                        <a:pt x="4" y="22"/>
                      </a:lnTo>
                      <a:lnTo>
                        <a:pt x="0" y="24"/>
                      </a:lnTo>
                      <a:lnTo>
                        <a:pt x="0" y="16"/>
                      </a:lnTo>
                      <a:lnTo>
                        <a:pt x="6" y="12"/>
                      </a:lnTo>
                      <a:lnTo>
                        <a:pt x="12" y="8"/>
                      </a:lnTo>
                      <a:lnTo>
                        <a:pt x="16" y="4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4" y="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56" name="Freeform 376"/>
                <p:cNvSpPr>
                  <a:spLocks noEditPoints="1"/>
                </p:cNvSpPr>
                <p:nvPr/>
              </p:nvSpPr>
              <p:spPr bwMode="auto">
                <a:xfrm>
                  <a:off x="2886" y="3590"/>
                  <a:ext cx="46" cy="70"/>
                </a:xfrm>
                <a:custGeom>
                  <a:avLst/>
                  <a:gdLst>
                    <a:gd name="T0" fmla="*/ 10 w 46"/>
                    <a:gd name="T1" fmla="*/ 50 h 70"/>
                    <a:gd name="T2" fmla="*/ 14 w 46"/>
                    <a:gd name="T3" fmla="*/ 58 h 70"/>
                    <a:gd name="T4" fmla="*/ 22 w 46"/>
                    <a:gd name="T5" fmla="*/ 62 h 70"/>
                    <a:gd name="T6" fmla="*/ 28 w 46"/>
                    <a:gd name="T7" fmla="*/ 60 h 70"/>
                    <a:gd name="T8" fmla="*/ 32 w 46"/>
                    <a:gd name="T9" fmla="*/ 56 h 70"/>
                    <a:gd name="T10" fmla="*/ 36 w 46"/>
                    <a:gd name="T11" fmla="*/ 48 h 70"/>
                    <a:gd name="T12" fmla="*/ 36 w 46"/>
                    <a:gd name="T13" fmla="*/ 38 h 70"/>
                    <a:gd name="T14" fmla="*/ 36 w 46"/>
                    <a:gd name="T15" fmla="*/ 36 h 70"/>
                    <a:gd name="T16" fmla="*/ 30 w 46"/>
                    <a:gd name="T17" fmla="*/ 42 h 70"/>
                    <a:gd name="T18" fmla="*/ 20 w 46"/>
                    <a:gd name="T19" fmla="*/ 46 h 70"/>
                    <a:gd name="T20" fmla="*/ 10 w 46"/>
                    <a:gd name="T21" fmla="*/ 42 h 70"/>
                    <a:gd name="T22" fmla="*/ 2 w 46"/>
                    <a:gd name="T23" fmla="*/ 34 h 70"/>
                    <a:gd name="T24" fmla="*/ 0 w 46"/>
                    <a:gd name="T25" fmla="*/ 22 h 70"/>
                    <a:gd name="T26" fmla="*/ 2 w 46"/>
                    <a:gd name="T27" fmla="*/ 10 h 70"/>
                    <a:gd name="T28" fmla="*/ 10 w 46"/>
                    <a:gd name="T29" fmla="*/ 2 h 70"/>
                    <a:gd name="T30" fmla="*/ 22 w 46"/>
                    <a:gd name="T31" fmla="*/ 0 h 70"/>
                    <a:gd name="T32" fmla="*/ 34 w 46"/>
                    <a:gd name="T33" fmla="*/ 2 h 70"/>
                    <a:gd name="T34" fmla="*/ 42 w 46"/>
                    <a:gd name="T35" fmla="*/ 14 h 70"/>
                    <a:gd name="T36" fmla="*/ 44 w 46"/>
                    <a:gd name="T37" fmla="*/ 24 h 70"/>
                    <a:gd name="T38" fmla="*/ 44 w 46"/>
                    <a:gd name="T39" fmla="*/ 40 h 70"/>
                    <a:gd name="T40" fmla="*/ 42 w 46"/>
                    <a:gd name="T41" fmla="*/ 54 h 70"/>
                    <a:gd name="T42" fmla="*/ 34 w 46"/>
                    <a:gd name="T43" fmla="*/ 66 h 70"/>
                    <a:gd name="T44" fmla="*/ 20 w 46"/>
                    <a:gd name="T45" fmla="*/ 70 h 70"/>
                    <a:gd name="T46" fmla="*/ 8 w 46"/>
                    <a:gd name="T47" fmla="*/ 64 h 70"/>
                    <a:gd name="T48" fmla="*/ 2 w 46"/>
                    <a:gd name="T49" fmla="*/ 52 h 70"/>
                    <a:gd name="T50" fmla="*/ 36 w 46"/>
                    <a:gd name="T51" fmla="*/ 16 h 70"/>
                    <a:gd name="T52" fmla="*/ 28 w 46"/>
                    <a:gd name="T53" fmla="*/ 8 h 70"/>
                    <a:gd name="T54" fmla="*/ 18 w 46"/>
                    <a:gd name="T55" fmla="*/ 8 h 70"/>
                    <a:gd name="T56" fmla="*/ 10 w 46"/>
                    <a:gd name="T57" fmla="*/ 16 h 70"/>
                    <a:gd name="T58" fmla="*/ 10 w 46"/>
                    <a:gd name="T59" fmla="*/ 28 h 70"/>
                    <a:gd name="T60" fmla="*/ 18 w 46"/>
                    <a:gd name="T61" fmla="*/ 36 h 70"/>
                    <a:gd name="T62" fmla="*/ 28 w 46"/>
                    <a:gd name="T63" fmla="*/ 36 h 70"/>
                    <a:gd name="T64" fmla="*/ 36 w 46"/>
                    <a:gd name="T65" fmla="*/ 28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" h="70">
                      <a:moveTo>
                        <a:pt x="2" y="52"/>
                      </a:moveTo>
                      <a:lnTo>
                        <a:pt x="10" y="50"/>
                      </a:lnTo>
                      <a:lnTo>
                        <a:pt x="12" y="56"/>
                      </a:lnTo>
                      <a:lnTo>
                        <a:pt x="14" y="58"/>
                      </a:lnTo>
                      <a:lnTo>
                        <a:pt x="18" y="60"/>
                      </a:lnTo>
                      <a:lnTo>
                        <a:pt x="22" y="62"/>
                      </a:lnTo>
                      <a:lnTo>
                        <a:pt x="24" y="60"/>
                      </a:lnTo>
                      <a:lnTo>
                        <a:pt x="28" y="60"/>
                      </a:lnTo>
                      <a:lnTo>
                        <a:pt x="30" y="58"/>
                      </a:lnTo>
                      <a:lnTo>
                        <a:pt x="32" y="56"/>
                      </a:lnTo>
                      <a:lnTo>
                        <a:pt x="34" y="52"/>
                      </a:lnTo>
                      <a:lnTo>
                        <a:pt x="36" y="48"/>
                      </a:lnTo>
                      <a:lnTo>
                        <a:pt x="36" y="42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6" y="36"/>
                      </a:lnTo>
                      <a:lnTo>
                        <a:pt x="34" y="40"/>
                      </a:lnTo>
                      <a:lnTo>
                        <a:pt x="30" y="42"/>
                      </a:lnTo>
                      <a:lnTo>
                        <a:pt x="26" y="44"/>
                      </a:lnTo>
                      <a:lnTo>
                        <a:pt x="20" y="46"/>
                      </a:lnTo>
                      <a:lnTo>
                        <a:pt x="14" y="44"/>
                      </a:lnTo>
                      <a:lnTo>
                        <a:pt x="10" y="42"/>
                      </a:lnTo>
                      <a:lnTo>
                        <a:pt x="6" y="38"/>
                      </a:lnTo>
                      <a:lnTo>
                        <a:pt x="2" y="34"/>
                      </a:lnTo>
                      <a:lnTo>
                        <a:pt x="0" y="28"/>
                      </a:lnTo>
                      <a:lnTo>
                        <a:pt x="0" y="22"/>
                      </a:lnTo>
                      <a:lnTo>
                        <a:pt x="0" y="16"/>
                      </a:lnTo>
                      <a:lnTo>
                        <a:pt x="2" y="10"/>
                      </a:lnTo>
                      <a:lnTo>
                        <a:pt x="6" y="6"/>
                      </a:lnTo>
                      <a:lnTo>
                        <a:pt x="10" y="2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8" y="0"/>
                      </a:lnTo>
                      <a:lnTo>
                        <a:pt x="34" y="2"/>
                      </a:lnTo>
                      <a:lnTo>
                        <a:pt x="38" y="8"/>
                      </a:lnTo>
                      <a:lnTo>
                        <a:pt x="42" y="14"/>
                      </a:lnTo>
                      <a:lnTo>
                        <a:pt x="44" y="18"/>
                      </a:lnTo>
                      <a:lnTo>
                        <a:pt x="44" y="24"/>
                      </a:lnTo>
                      <a:lnTo>
                        <a:pt x="46" y="32"/>
                      </a:lnTo>
                      <a:lnTo>
                        <a:pt x="44" y="40"/>
                      </a:lnTo>
                      <a:lnTo>
                        <a:pt x="44" y="48"/>
                      </a:lnTo>
                      <a:lnTo>
                        <a:pt x="42" y="54"/>
                      </a:lnTo>
                      <a:lnTo>
                        <a:pt x="38" y="60"/>
                      </a:lnTo>
                      <a:lnTo>
                        <a:pt x="34" y="66"/>
                      </a:lnTo>
                      <a:lnTo>
                        <a:pt x="28" y="68"/>
                      </a:lnTo>
                      <a:lnTo>
                        <a:pt x="20" y="70"/>
                      </a:lnTo>
                      <a:lnTo>
                        <a:pt x="14" y="68"/>
                      </a:lnTo>
                      <a:lnTo>
                        <a:pt x="8" y="64"/>
                      </a:lnTo>
                      <a:lnTo>
                        <a:pt x="4" y="58"/>
                      </a:lnTo>
                      <a:lnTo>
                        <a:pt x="2" y="52"/>
                      </a:lnTo>
                      <a:close/>
                      <a:moveTo>
                        <a:pt x="36" y="22"/>
                      </a:moveTo>
                      <a:lnTo>
                        <a:pt x="36" y="16"/>
                      </a:lnTo>
                      <a:lnTo>
                        <a:pt x="32" y="12"/>
                      </a:lnTo>
                      <a:lnTo>
                        <a:pt x="28" y="8"/>
                      </a:lnTo>
                      <a:lnTo>
                        <a:pt x="24" y="8"/>
                      </a:lnTo>
                      <a:lnTo>
                        <a:pt x="18" y="8"/>
                      </a:lnTo>
                      <a:lnTo>
                        <a:pt x="14" y="12"/>
                      </a:lnTo>
                      <a:lnTo>
                        <a:pt x="10" y="16"/>
                      </a:lnTo>
                      <a:lnTo>
                        <a:pt x="10" y="24"/>
                      </a:lnTo>
                      <a:lnTo>
                        <a:pt x="10" y="28"/>
                      </a:lnTo>
                      <a:lnTo>
                        <a:pt x="12" y="34"/>
                      </a:lnTo>
                      <a:lnTo>
                        <a:pt x="18" y="36"/>
                      </a:lnTo>
                      <a:lnTo>
                        <a:pt x="22" y="38"/>
                      </a:lnTo>
                      <a:lnTo>
                        <a:pt x="28" y="36"/>
                      </a:lnTo>
                      <a:lnTo>
                        <a:pt x="32" y="34"/>
                      </a:lnTo>
                      <a:lnTo>
                        <a:pt x="36" y="28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57" name="Freeform 377"/>
                <p:cNvSpPr>
                  <a:spLocks noEditPoints="1"/>
                </p:cNvSpPr>
                <p:nvPr/>
              </p:nvSpPr>
              <p:spPr bwMode="auto">
                <a:xfrm>
                  <a:off x="2940" y="3590"/>
                  <a:ext cx="44" cy="70"/>
                </a:xfrm>
                <a:custGeom>
                  <a:avLst/>
                  <a:gdLst>
                    <a:gd name="T0" fmla="*/ 10 w 44"/>
                    <a:gd name="T1" fmla="*/ 50 h 70"/>
                    <a:gd name="T2" fmla="*/ 14 w 44"/>
                    <a:gd name="T3" fmla="*/ 58 h 70"/>
                    <a:gd name="T4" fmla="*/ 20 w 44"/>
                    <a:gd name="T5" fmla="*/ 62 h 70"/>
                    <a:gd name="T6" fmla="*/ 26 w 44"/>
                    <a:gd name="T7" fmla="*/ 60 h 70"/>
                    <a:gd name="T8" fmla="*/ 32 w 44"/>
                    <a:gd name="T9" fmla="*/ 56 h 70"/>
                    <a:gd name="T10" fmla="*/ 34 w 44"/>
                    <a:gd name="T11" fmla="*/ 48 h 70"/>
                    <a:gd name="T12" fmla="*/ 36 w 44"/>
                    <a:gd name="T13" fmla="*/ 38 h 70"/>
                    <a:gd name="T14" fmla="*/ 36 w 44"/>
                    <a:gd name="T15" fmla="*/ 36 h 70"/>
                    <a:gd name="T16" fmla="*/ 28 w 44"/>
                    <a:gd name="T17" fmla="*/ 42 h 70"/>
                    <a:gd name="T18" fmla="*/ 20 w 44"/>
                    <a:gd name="T19" fmla="*/ 46 h 70"/>
                    <a:gd name="T20" fmla="*/ 10 w 44"/>
                    <a:gd name="T21" fmla="*/ 42 h 70"/>
                    <a:gd name="T22" fmla="*/ 2 w 44"/>
                    <a:gd name="T23" fmla="*/ 34 h 70"/>
                    <a:gd name="T24" fmla="*/ 0 w 44"/>
                    <a:gd name="T25" fmla="*/ 22 h 70"/>
                    <a:gd name="T26" fmla="*/ 2 w 44"/>
                    <a:gd name="T27" fmla="*/ 10 h 70"/>
                    <a:gd name="T28" fmla="*/ 10 w 44"/>
                    <a:gd name="T29" fmla="*/ 2 h 70"/>
                    <a:gd name="T30" fmla="*/ 20 w 44"/>
                    <a:gd name="T31" fmla="*/ 0 h 70"/>
                    <a:gd name="T32" fmla="*/ 32 w 44"/>
                    <a:gd name="T33" fmla="*/ 2 h 70"/>
                    <a:gd name="T34" fmla="*/ 42 w 44"/>
                    <a:gd name="T35" fmla="*/ 14 h 70"/>
                    <a:gd name="T36" fmla="*/ 44 w 44"/>
                    <a:gd name="T37" fmla="*/ 24 h 70"/>
                    <a:gd name="T38" fmla="*/ 44 w 44"/>
                    <a:gd name="T39" fmla="*/ 40 h 70"/>
                    <a:gd name="T40" fmla="*/ 42 w 44"/>
                    <a:gd name="T41" fmla="*/ 54 h 70"/>
                    <a:gd name="T42" fmla="*/ 32 w 44"/>
                    <a:gd name="T43" fmla="*/ 66 h 70"/>
                    <a:gd name="T44" fmla="*/ 20 w 44"/>
                    <a:gd name="T45" fmla="*/ 70 h 70"/>
                    <a:gd name="T46" fmla="*/ 6 w 44"/>
                    <a:gd name="T47" fmla="*/ 64 h 70"/>
                    <a:gd name="T48" fmla="*/ 0 w 44"/>
                    <a:gd name="T49" fmla="*/ 52 h 70"/>
                    <a:gd name="T50" fmla="*/ 34 w 44"/>
                    <a:gd name="T51" fmla="*/ 16 h 70"/>
                    <a:gd name="T52" fmla="*/ 28 w 44"/>
                    <a:gd name="T53" fmla="*/ 8 h 70"/>
                    <a:gd name="T54" fmla="*/ 16 w 44"/>
                    <a:gd name="T55" fmla="*/ 8 h 70"/>
                    <a:gd name="T56" fmla="*/ 10 w 44"/>
                    <a:gd name="T57" fmla="*/ 16 h 70"/>
                    <a:gd name="T58" fmla="*/ 10 w 44"/>
                    <a:gd name="T59" fmla="*/ 28 h 70"/>
                    <a:gd name="T60" fmla="*/ 16 w 44"/>
                    <a:gd name="T61" fmla="*/ 36 h 70"/>
                    <a:gd name="T62" fmla="*/ 28 w 44"/>
                    <a:gd name="T63" fmla="*/ 36 h 70"/>
                    <a:gd name="T64" fmla="*/ 34 w 44"/>
                    <a:gd name="T65" fmla="*/ 28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" h="70">
                      <a:moveTo>
                        <a:pt x="0" y="52"/>
                      </a:moveTo>
                      <a:lnTo>
                        <a:pt x="10" y="50"/>
                      </a:lnTo>
                      <a:lnTo>
                        <a:pt x="10" y="56"/>
                      </a:lnTo>
                      <a:lnTo>
                        <a:pt x="14" y="58"/>
                      </a:lnTo>
                      <a:lnTo>
                        <a:pt x="16" y="60"/>
                      </a:lnTo>
                      <a:lnTo>
                        <a:pt x="20" y="62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30" y="58"/>
                      </a:lnTo>
                      <a:lnTo>
                        <a:pt x="32" y="56"/>
                      </a:lnTo>
                      <a:lnTo>
                        <a:pt x="32" y="52"/>
                      </a:lnTo>
                      <a:lnTo>
                        <a:pt x="34" y="48"/>
                      </a:lnTo>
                      <a:lnTo>
                        <a:pt x="36" y="42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6" y="36"/>
                      </a:lnTo>
                      <a:lnTo>
                        <a:pt x="32" y="40"/>
                      </a:lnTo>
                      <a:lnTo>
                        <a:pt x="28" y="42"/>
                      </a:lnTo>
                      <a:lnTo>
                        <a:pt x="24" y="44"/>
                      </a:lnTo>
                      <a:lnTo>
                        <a:pt x="20" y="46"/>
                      </a:lnTo>
                      <a:lnTo>
                        <a:pt x="14" y="44"/>
                      </a:lnTo>
                      <a:lnTo>
                        <a:pt x="10" y="42"/>
                      </a:lnTo>
                      <a:lnTo>
                        <a:pt x="6" y="38"/>
                      </a:lnTo>
                      <a:lnTo>
                        <a:pt x="2" y="34"/>
                      </a:lnTo>
                      <a:lnTo>
                        <a:pt x="0" y="28"/>
                      </a:lnTo>
                      <a:lnTo>
                        <a:pt x="0" y="22"/>
                      </a:lnTo>
                      <a:lnTo>
                        <a:pt x="0" y="16"/>
                      </a:lnTo>
                      <a:lnTo>
                        <a:pt x="2" y="10"/>
                      </a:lnTo>
                      <a:lnTo>
                        <a:pt x="6" y="6"/>
                      </a:lnTo>
                      <a:lnTo>
                        <a:pt x="10" y="2"/>
                      </a:lnTo>
                      <a:lnTo>
                        <a:pt x="14" y="0"/>
                      </a:lnTo>
                      <a:lnTo>
                        <a:pt x="20" y="0"/>
                      </a:lnTo>
                      <a:lnTo>
                        <a:pt x="28" y="0"/>
                      </a:lnTo>
                      <a:lnTo>
                        <a:pt x="32" y="2"/>
                      </a:lnTo>
                      <a:lnTo>
                        <a:pt x="38" y="8"/>
                      </a:lnTo>
                      <a:lnTo>
                        <a:pt x="42" y="14"/>
                      </a:lnTo>
                      <a:lnTo>
                        <a:pt x="42" y="18"/>
                      </a:lnTo>
                      <a:lnTo>
                        <a:pt x="44" y="24"/>
                      </a:lnTo>
                      <a:lnTo>
                        <a:pt x="44" y="32"/>
                      </a:lnTo>
                      <a:lnTo>
                        <a:pt x="44" y="40"/>
                      </a:lnTo>
                      <a:lnTo>
                        <a:pt x="42" y="48"/>
                      </a:lnTo>
                      <a:lnTo>
                        <a:pt x="42" y="54"/>
                      </a:lnTo>
                      <a:lnTo>
                        <a:pt x="38" y="60"/>
                      </a:lnTo>
                      <a:lnTo>
                        <a:pt x="32" y="66"/>
                      </a:lnTo>
                      <a:lnTo>
                        <a:pt x="26" y="68"/>
                      </a:lnTo>
                      <a:lnTo>
                        <a:pt x="20" y="70"/>
                      </a:lnTo>
                      <a:lnTo>
                        <a:pt x="12" y="68"/>
                      </a:lnTo>
                      <a:lnTo>
                        <a:pt x="6" y="64"/>
                      </a:lnTo>
                      <a:lnTo>
                        <a:pt x="2" y="58"/>
                      </a:lnTo>
                      <a:lnTo>
                        <a:pt x="0" y="52"/>
                      </a:lnTo>
                      <a:close/>
                      <a:moveTo>
                        <a:pt x="36" y="22"/>
                      </a:moveTo>
                      <a:lnTo>
                        <a:pt x="34" y="16"/>
                      </a:lnTo>
                      <a:lnTo>
                        <a:pt x="32" y="12"/>
                      </a:lnTo>
                      <a:lnTo>
                        <a:pt x="28" y="8"/>
                      </a:lnTo>
                      <a:lnTo>
                        <a:pt x="22" y="8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0" y="16"/>
                      </a:lnTo>
                      <a:lnTo>
                        <a:pt x="8" y="24"/>
                      </a:lnTo>
                      <a:lnTo>
                        <a:pt x="10" y="28"/>
                      </a:lnTo>
                      <a:lnTo>
                        <a:pt x="12" y="34"/>
                      </a:lnTo>
                      <a:lnTo>
                        <a:pt x="16" y="36"/>
                      </a:lnTo>
                      <a:lnTo>
                        <a:pt x="22" y="38"/>
                      </a:lnTo>
                      <a:lnTo>
                        <a:pt x="28" y="36"/>
                      </a:lnTo>
                      <a:lnTo>
                        <a:pt x="32" y="34"/>
                      </a:lnTo>
                      <a:lnTo>
                        <a:pt x="34" y="28"/>
                      </a:lnTo>
                      <a:lnTo>
                        <a:pt x="36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58" name="Freeform 378"/>
                <p:cNvSpPr>
                  <a:spLocks/>
                </p:cNvSpPr>
                <p:nvPr/>
              </p:nvSpPr>
              <p:spPr bwMode="auto">
                <a:xfrm>
                  <a:off x="2994" y="3590"/>
                  <a:ext cx="44" cy="68"/>
                </a:xfrm>
                <a:custGeom>
                  <a:avLst/>
                  <a:gdLst>
                    <a:gd name="T0" fmla="*/ 0 w 44"/>
                    <a:gd name="T1" fmla="*/ 10 h 68"/>
                    <a:gd name="T2" fmla="*/ 0 w 44"/>
                    <a:gd name="T3" fmla="*/ 0 h 68"/>
                    <a:gd name="T4" fmla="*/ 44 w 44"/>
                    <a:gd name="T5" fmla="*/ 0 h 68"/>
                    <a:gd name="T6" fmla="*/ 44 w 44"/>
                    <a:gd name="T7" fmla="*/ 8 h 68"/>
                    <a:gd name="T8" fmla="*/ 38 w 44"/>
                    <a:gd name="T9" fmla="*/ 16 h 68"/>
                    <a:gd name="T10" fmla="*/ 30 w 44"/>
                    <a:gd name="T11" fmla="*/ 26 h 68"/>
                    <a:gd name="T12" fmla="*/ 26 w 44"/>
                    <a:gd name="T13" fmla="*/ 38 h 68"/>
                    <a:gd name="T14" fmla="*/ 22 w 44"/>
                    <a:gd name="T15" fmla="*/ 50 h 68"/>
                    <a:gd name="T16" fmla="*/ 20 w 44"/>
                    <a:gd name="T17" fmla="*/ 58 h 68"/>
                    <a:gd name="T18" fmla="*/ 18 w 44"/>
                    <a:gd name="T19" fmla="*/ 68 h 68"/>
                    <a:gd name="T20" fmla="*/ 10 w 44"/>
                    <a:gd name="T21" fmla="*/ 68 h 68"/>
                    <a:gd name="T22" fmla="*/ 10 w 44"/>
                    <a:gd name="T23" fmla="*/ 60 h 68"/>
                    <a:gd name="T24" fmla="*/ 12 w 44"/>
                    <a:gd name="T25" fmla="*/ 48 h 68"/>
                    <a:gd name="T26" fmla="*/ 16 w 44"/>
                    <a:gd name="T27" fmla="*/ 38 h 68"/>
                    <a:gd name="T28" fmla="*/ 22 w 44"/>
                    <a:gd name="T29" fmla="*/ 26 h 68"/>
                    <a:gd name="T30" fmla="*/ 28 w 44"/>
                    <a:gd name="T31" fmla="*/ 18 h 68"/>
                    <a:gd name="T32" fmla="*/ 34 w 44"/>
                    <a:gd name="T33" fmla="*/ 10 h 68"/>
                    <a:gd name="T34" fmla="*/ 0 w 44"/>
                    <a:gd name="T35" fmla="*/ 1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4" h="68">
                      <a:moveTo>
                        <a:pt x="0" y="10"/>
                      </a:moveTo>
                      <a:lnTo>
                        <a:pt x="0" y="0"/>
                      </a:lnTo>
                      <a:lnTo>
                        <a:pt x="44" y="0"/>
                      </a:lnTo>
                      <a:lnTo>
                        <a:pt x="44" y="8"/>
                      </a:lnTo>
                      <a:lnTo>
                        <a:pt x="38" y="16"/>
                      </a:lnTo>
                      <a:lnTo>
                        <a:pt x="30" y="26"/>
                      </a:lnTo>
                      <a:lnTo>
                        <a:pt x="26" y="38"/>
                      </a:lnTo>
                      <a:lnTo>
                        <a:pt x="22" y="50"/>
                      </a:lnTo>
                      <a:lnTo>
                        <a:pt x="20" y="58"/>
                      </a:lnTo>
                      <a:lnTo>
                        <a:pt x="18" y="68"/>
                      </a:lnTo>
                      <a:lnTo>
                        <a:pt x="10" y="68"/>
                      </a:lnTo>
                      <a:lnTo>
                        <a:pt x="10" y="60"/>
                      </a:lnTo>
                      <a:lnTo>
                        <a:pt x="12" y="48"/>
                      </a:lnTo>
                      <a:lnTo>
                        <a:pt x="16" y="38"/>
                      </a:lnTo>
                      <a:lnTo>
                        <a:pt x="22" y="26"/>
                      </a:lnTo>
                      <a:lnTo>
                        <a:pt x="28" y="18"/>
                      </a:lnTo>
                      <a:lnTo>
                        <a:pt x="34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59" name="Freeform 379"/>
                <p:cNvSpPr>
                  <a:spLocks/>
                </p:cNvSpPr>
                <p:nvPr/>
              </p:nvSpPr>
              <p:spPr bwMode="auto">
                <a:xfrm>
                  <a:off x="3044" y="3590"/>
                  <a:ext cx="24" cy="88"/>
                </a:xfrm>
                <a:custGeom>
                  <a:avLst/>
                  <a:gdLst>
                    <a:gd name="T0" fmla="*/ 6 w 24"/>
                    <a:gd name="T1" fmla="*/ 88 h 88"/>
                    <a:gd name="T2" fmla="*/ 0 w 24"/>
                    <a:gd name="T3" fmla="*/ 88 h 88"/>
                    <a:gd name="T4" fmla="*/ 10 w 24"/>
                    <a:gd name="T5" fmla="*/ 66 h 88"/>
                    <a:gd name="T6" fmla="*/ 14 w 24"/>
                    <a:gd name="T7" fmla="*/ 44 h 88"/>
                    <a:gd name="T8" fmla="*/ 14 w 24"/>
                    <a:gd name="T9" fmla="*/ 34 h 88"/>
                    <a:gd name="T10" fmla="*/ 12 w 24"/>
                    <a:gd name="T11" fmla="*/ 26 h 88"/>
                    <a:gd name="T12" fmla="*/ 10 w 24"/>
                    <a:gd name="T13" fmla="*/ 20 h 88"/>
                    <a:gd name="T14" fmla="*/ 8 w 24"/>
                    <a:gd name="T15" fmla="*/ 12 h 88"/>
                    <a:gd name="T16" fmla="*/ 6 w 24"/>
                    <a:gd name="T17" fmla="*/ 10 h 88"/>
                    <a:gd name="T18" fmla="*/ 4 w 24"/>
                    <a:gd name="T19" fmla="*/ 4 h 88"/>
                    <a:gd name="T20" fmla="*/ 0 w 24"/>
                    <a:gd name="T21" fmla="*/ 0 h 88"/>
                    <a:gd name="T22" fmla="*/ 6 w 24"/>
                    <a:gd name="T23" fmla="*/ 0 h 88"/>
                    <a:gd name="T24" fmla="*/ 14 w 24"/>
                    <a:gd name="T25" fmla="*/ 10 h 88"/>
                    <a:gd name="T26" fmla="*/ 20 w 24"/>
                    <a:gd name="T27" fmla="*/ 22 h 88"/>
                    <a:gd name="T28" fmla="*/ 22 w 24"/>
                    <a:gd name="T29" fmla="*/ 32 h 88"/>
                    <a:gd name="T30" fmla="*/ 24 w 24"/>
                    <a:gd name="T31" fmla="*/ 44 h 88"/>
                    <a:gd name="T32" fmla="*/ 22 w 24"/>
                    <a:gd name="T33" fmla="*/ 56 h 88"/>
                    <a:gd name="T34" fmla="*/ 18 w 24"/>
                    <a:gd name="T35" fmla="*/ 68 h 88"/>
                    <a:gd name="T36" fmla="*/ 12 w 24"/>
                    <a:gd name="T37" fmla="*/ 78 h 88"/>
                    <a:gd name="T38" fmla="*/ 6 w 24"/>
                    <a:gd name="T39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4" h="88">
                      <a:moveTo>
                        <a:pt x="6" y="88"/>
                      </a:moveTo>
                      <a:lnTo>
                        <a:pt x="0" y="88"/>
                      </a:lnTo>
                      <a:lnTo>
                        <a:pt x="10" y="66"/>
                      </a:lnTo>
                      <a:lnTo>
                        <a:pt x="14" y="44"/>
                      </a:lnTo>
                      <a:lnTo>
                        <a:pt x="14" y="34"/>
                      </a:lnTo>
                      <a:lnTo>
                        <a:pt x="12" y="26"/>
                      </a:lnTo>
                      <a:lnTo>
                        <a:pt x="10" y="20"/>
                      </a:lnTo>
                      <a:lnTo>
                        <a:pt x="8" y="12"/>
                      </a:lnTo>
                      <a:lnTo>
                        <a:pt x="6" y="10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14" y="10"/>
                      </a:lnTo>
                      <a:lnTo>
                        <a:pt x="20" y="22"/>
                      </a:lnTo>
                      <a:lnTo>
                        <a:pt x="22" y="32"/>
                      </a:lnTo>
                      <a:lnTo>
                        <a:pt x="24" y="44"/>
                      </a:lnTo>
                      <a:lnTo>
                        <a:pt x="22" y="56"/>
                      </a:lnTo>
                      <a:lnTo>
                        <a:pt x="18" y="68"/>
                      </a:lnTo>
                      <a:lnTo>
                        <a:pt x="12" y="78"/>
                      </a:lnTo>
                      <a:lnTo>
                        <a:pt x="6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60" name="Freeform 380"/>
                <p:cNvSpPr>
                  <a:spLocks/>
                </p:cNvSpPr>
                <p:nvPr/>
              </p:nvSpPr>
              <p:spPr bwMode="auto">
                <a:xfrm>
                  <a:off x="3102" y="3590"/>
                  <a:ext cx="24" cy="88"/>
                </a:xfrm>
                <a:custGeom>
                  <a:avLst/>
                  <a:gdLst>
                    <a:gd name="T0" fmla="*/ 18 w 24"/>
                    <a:gd name="T1" fmla="*/ 88 h 88"/>
                    <a:gd name="T2" fmla="*/ 10 w 24"/>
                    <a:gd name="T3" fmla="*/ 78 h 88"/>
                    <a:gd name="T4" fmla="*/ 6 w 24"/>
                    <a:gd name="T5" fmla="*/ 68 h 88"/>
                    <a:gd name="T6" fmla="*/ 2 w 24"/>
                    <a:gd name="T7" fmla="*/ 56 h 88"/>
                    <a:gd name="T8" fmla="*/ 0 w 24"/>
                    <a:gd name="T9" fmla="*/ 44 h 88"/>
                    <a:gd name="T10" fmla="*/ 2 w 24"/>
                    <a:gd name="T11" fmla="*/ 32 h 88"/>
                    <a:gd name="T12" fmla="*/ 4 w 24"/>
                    <a:gd name="T13" fmla="*/ 22 h 88"/>
                    <a:gd name="T14" fmla="*/ 10 w 24"/>
                    <a:gd name="T15" fmla="*/ 10 h 88"/>
                    <a:gd name="T16" fmla="*/ 18 w 24"/>
                    <a:gd name="T17" fmla="*/ 0 h 88"/>
                    <a:gd name="T18" fmla="*/ 24 w 24"/>
                    <a:gd name="T19" fmla="*/ 0 h 88"/>
                    <a:gd name="T20" fmla="*/ 20 w 24"/>
                    <a:gd name="T21" fmla="*/ 4 h 88"/>
                    <a:gd name="T22" fmla="*/ 18 w 24"/>
                    <a:gd name="T23" fmla="*/ 10 h 88"/>
                    <a:gd name="T24" fmla="*/ 16 w 24"/>
                    <a:gd name="T25" fmla="*/ 12 h 88"/>
                    <a:gd name="T26" fmla="*/ 14 w 24"/>
                    <a:gd name="T27" fmla="*/ 20 h 88"/>
                    <a:gd name="T28" fmla="*/ 12 w 24"/>
                    <a:gd name="T29" fmla="*/ 26 h 88"/>
                    <a:gd name="T30" fmla="*/ 10 w 24"/>
                    <a:gd name="T31" fmla="*/ 34 h 88"/>
                    <a:gd name="T32" fmla="*/ 10 w 24"/>
                    <a:gd name="T33" fmla="*/ 44 h 88"/>
                    <a:gd name="T34" fmla="*/ 12 w 24"/>
                    <a:gd name="T35" fmla="*/ 66 h 88"/>
                    <a:gd name="T36" fmla="*/ 24 w 24"/>
                    <a:gd name="T37" fmla="*/ 88 h 88"/>
                    <a:gd name="T38" fmla="*/ 18 w 24"/>
                    <a:gd name="T39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4" h="88">
                      <a:moveTo>
                        <a:pt x="18" y="88"/>
                      </a:moveTo>
                      <a:lnTo>
                        <a:pt x="10" y="78"/>
                      </a:lnTo>
                      <a:lnTo>
                        <a:pt x="6" y="68"/>
                      </a:lnTo>
                      <a:lnTo>
                        <a:pt x="2" y="56"/>
                      </a:lnTo>
                      <a:lnTo>
                        <a:pt x="0" y="44"/>
                      </a:lnTo>
                      <a:lnTo>
                        <a:pt x="2" y="32"/>
                      </a:lnTo>
                      <a:lnTo>
                        <a:pt x="4" y="22"/>
                      </a:lnTo>
                      <a:lnTo>
                        <a:pt x="10" y="1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8" y="10"/>
                      </a:lnTo>
                      <a:lnTo>
                        <a:pt x="16" y="12"/>
                      </a:lnTo>
                      <a:lnTo>
                        <a:pt x="14" y="20"/>
                      </a:lnTo>
                      <a:lnTo>
                        <a:pt x="12" y="26"/>
                      </a:lnTo>
                      <a:lnTo>
                        <a:pt x="10" y="34"/>
                      </a:lnTo>
                      <a:lnTo>
                        <a:pt x="10" y="44"/>
                      </a:lnTo>
                      <a:lnTo>
                        <a:pt x="12" y="66"/>
                      </a:lnTo>
                      <a:lnTo>
                        <a:pt x="24" y="88"/>
                      </a:lnTo>
                      <a:lnTo>
                        <a:pt x="18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61" name="Freeform 381"/>
                <p:cNvSpPr>
                  <a:spLocks/>
                </p:cNvSpPr>
                <p:nvPr/>
              </p:nvSpPr>
              <p:spPr bwMode="auto">
                <a:xfrm>
                  <a:off x="3132" y="3588"/>
                  <a:ext cx="54" cy="72"/>
                </a:xfrm>
                <a:custGeom>
                  <a:avLst/>
                  <a:gdLst>
                    <a:gd name="T0" fmla="*/ 8 w 54"/>
                    <a:gd name="T1" fmla="*/ 46 h 72"/>
                    <a:gd name="T2" fmla="*/ 12 w 54"/>
                    <a:gd name="T3" fmla="*/ 56 h 72"/>
                    <a:gd name="T4" fmla="*/ 18 w 54"/>
                    <a:gd name="T5" fmla="*/ 62 h 72"/>
                    <a:gd name="T6" fmla="*/ 28 w 54"/>
                    <a:gd name="T7" fmla="*/ 64 h 72"/>
                    <a:gd name="T8" fmla="*/ 38 w 54"/>
                    <a:gd name="T9" fmla="*/ 62 h 72"/>
                    <a:gd name="T10" fmla="*/ 42 w 54"/>
                    <a:gd name="T11" fmla="*/ 56 h 72"/>
                    <a:gd name="T12" fmla="*/ 44 w 54"/>
                    <a:gd name="T13" fmla="*/ 52 h 72"/>
                    <a:gd name="T14" fmla="*/ 44 w 54"/>
                    <a:gd name="T15" fmla="*/ 46 h 72"/>
                    <a:gd name="T16" fmla="*/ 38 w 54"/>
                    <a:gd name="T17" fmla="*/ 42 h 72"/>
                    <a:gd name="T18" fmla="*/ 26 w 54"/>
                    <a:gd name="T19" fmla="*/ 38 h 72"/>
                    <a:gd name="T20" fmla="*/ 12 w 54"/>
                    <a:gd name="T21" fmla="*/ 34 h 72"/>
                    <a:gd name="T22" fmla="*/ 6 w 54"/>
                    <a:gd name="T23" fmla="*/ 28 h 72"/>
                    <a:gd name="T24" fmla="*/ 2 w 54"/>
                    <a:gd name="T25" fmla="*/ 20 h 72"/>
                    <a:gd name="T26" fmla="*/ 6 w 54"/>
                    <a:gd name="T27" fmla="*/ 10 h 72"/>
                    <a:gd name="T28" fmla="*/ 14 w 54"/>
                    <a:gd name="T29" fmla="*/ 2 h 72"/>
                    <a:gd name="T30" fmla="*/ 26 w 54"/>
                    <a:gd name="T31" fmla="*/ 0 h 72"/>
                    <a:gd name="T32" fmla="*/ 40 w 54"/>
                    <a:gd name="T33" fmla="*/ 2 h 72"/>
                    <a:gd name="T34" fmla="*/ 48 w 54"/>
                    <a:gd name="T35" fmla="*/ 10 h 72"/>
                    <a:gd name="T36" fmla="*/ 52 w 54"/>
                    <a:gd name="T37" fmla="*/ 22 h 72"/>
                    <a:gd name="T38" fmla="*/ 42 w 54"/>
                    <a:gd name="T39" fmla="*/ 16 h 72"/>
                    <a:gd name="T40" fmla="*/ 34 w 54"/>
                    <a:gd name="T41" fmla="*/ 10 h 72"/>
                    <a:gd name="T42" fmla="*/ 20 w 54"/>
                    <a:gd name="T43" fmla="*/ 8 h 72"/>
                    <a:gd name="T44" fmla="*/ 12 w 54"/>
                    <a:gd name="T45" fmla="*/ 14 h 72"/>
                    <a:gd name="T46" fmla="*/ 12 w 54"/>
                    <a:gd name="T47" fmla="*/ 22 h 72"/>
                    <a:gd name="T48" fmla="*/ 16 w 54"/>
                    <a:gd name="T49" fmla="*/ 26 h 72"/>
                    <a:gd name="T50" fmla="*/ 28 w 54"/>
                    <a:gd name="T51" fmla="*/ 30 h 72"/>
                    <a:gd name="T52" fmla="*/ 42 w 54"/>
                    <a:gd name="T53" fmla="*/ 34 h 72"/>
                    <a:gd name="T54" fmla="*/ 52 w 54"/>
                    <a:gd name="T55" fmla="*/ 40 h 72"/>
                    <a:gd name="T56" fmla="*/ 54 w 54"/>
                    <a:gd name="T57" fmla="*/ 50 h 72"/>
                    <a:gd name="T58" fmla="*/ 50 w 54"/>
                    <a:gd name="T59" fmla="*/ 60 h 72"/>
                    <a:gd name="T60" fmla="*/ 42 w 54"/>
                    <a:gd name="T61" fmla="*/ 68 h 72"/>
                    <a:gd name="T62" fmla="*/ 28 w 54"/>
                    <a:gd name="T63" fmla="*/ 72 h 72"/>
                    <a:gd name="T64" fmla="*/ 14 w 54"/>
                    <a:gd name="T65" fmla="*/ 68 h 72"/>
                    <a:gd name="T66" fmla="*/ 4 w 54"/>
                    <a:gd name="T67" fmla="*/ 60 h 72"/>
                    <a:gd name="T68" fmla="*/ 0 w 54"/>
                    <a:gd name="T69" fmla="*/ 46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4" h="72">
                      <a:moveTo>
                        <a:pt x="0" y="46"/>
                      </a:moveTo>
                      <a:lnTo>
                        <a:pt x="8" y="46"/>
                      </a:lnTo>
                      <a:lnTo>
                        <a:pt x="10" y="52"/>
                      </a:lnTo>
                      <a:lnTo>
                        <a:pt x="12" y="56"/>
                      </a:lnTo>
                      <a:lnTo>
                        <a:pt x="14" y="58"/>
                      </a:lnTo>
                      <a:lnTo>
                        <a:pt x="18" y="62"/>
                      </a:lnTo>
                      <a:lnTo>
                        <a:pt x="24" y="62"/>
                      </a:lnTo>
                      <a:lnTo>
                        <a:pt x="28" y="64"/>
                      </a:lnTo>
                      <a:lnTo>
                        <a:pt x="34" y="62"/>
                      </a:lnTo>
                      <a:lnTo>
                        <a:pt x="38" y="62"/>
                      </a:lnTo>
                      <a:lnTo>
                        <a:pt x="40" y="60"/>
                      </a:lnTo>
                      <a:lnTo>
                        <a:pt x="42" y="56"/>
                      </a:lnTo>
                      <a:lnTo>
                        <a:pt x="44" y="54"/>
                      </a:lnTo>
                      <a:lnTo>
                        <a:pt x="44" y="52"/>
                      </a:lnTo>
                      <a:lnTo>
                        <a:pt x="44" y="48"/>
                      </a:lnTo>
                      <a:lnTo>
                        <a:pt x="44" y="46"/>
                      </a:lnTo>
                      <a:lnTo>
                        <a:pt x="40" y="44"/>
                      </a:lnTo>
                      <a:lnTo>
                        <a:pt x="38" y="42"/>
                      </a:lnTo>
                      <a:lnTo>
                        <a:pt x="32" y="40"/>
                      </a:lnTo>
                      <a:lnTo>
                        <a:pt x="26" y="38"/>
                      </a:lnTo>
                      <a:lnTo>
                        <a:pt x="18" y="36"/>
                      </a:lnTo>
                      <a:lnTo>
                        <a:pt x="12" y="34"/>
                      </a:lnTo>
                      <a:lnTo>
                        <a:pt x="8" y="32"/>
                      </a:lnTo>
                      <a:lnTo>
                        <a:pt x="6" y="28"/>
                      </a:lnTo>
                      <a:lnTo>
                        <a:pt x="4" y="24"/>
                      </a:lnTo>
                      <a:lnTo>
                        <a:pt x="2" y="20"/>
                      </a:lnTo>
                      <a:lnTo>
                        <a:pt x="4" y="14"/>
                      </a:lnTo>
                      <a:lnTo>
                        <a:pt x="6" y="10"/>
                      </a:lnTo>
                      <a:lnTo>
                        <a:pt x="10" y="6"/>
                      </a:lnTo>
                      <a:lnTo>
                        <a:pt x="14" y="2"/>
                      </a:lnTo>
                      <a:lnTo>
                        <a:pt x="20" y="0"/>
                      </a:lnTo>
                      <a:lnTo>
                        <a:pt x="26" y="0"/>
                      </a:lnTo>
                      <a:lnTo>
                        <a:pt x="34" y="0"/>
                      </a:lnTo>
                      <a:lnTo>
                        <a:pt x="40" y="2"/>
                      </a:lnTo>
                      <a:lnTo>
                        <a:pt x="44" y="6"/>
                      </a:lnTo>
                      <a:lnTo>
                        <a:pt x="48" y="10"/>
                      </a:lnTo>
                      <a:lnTo>
                        <a:pt x="50" y="16"/>
                      </a:lnTo>
                      <a:lnTo>
                        <a:pt x="52" y="22"/>
                      </a:lnTo>
                      <a:lnTo>
                        <a:pt x="42" y="22"/>
                      </a:lnTo>
                      <a:lnTo>
                        <a:pt x="42" y="16"/>
                      </a:lnTo>
                      <a:lnTo>
                        <a:pt x="38" y="12"/>
                      </a:lnTo>
                      <a:lnTo>
                        <a:pt x="34" y="10"/>
                      </a:lnTo>
                      <a:lnTo>
                        <a:pt x="26" y="8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12" y="14"/>
                      </a:lnTo>
                      <a:lnTo>
                        <a:pt x="12" y="18"/>
                      </a:lnTo>
                      <a:lnTo>
                        <a:pt x="12" y="22"/>
                      </a:lnTo>
                      <a:lnTo>
                        <a:pt x="14" y="24"/>
                      </a:lnTo>
                      <a:lnTo>
                        <a:pt x="16" y="26"/>
                      </a:lnTo>
                      <a:lnTo>
                        <a:pt x="22" y="28"/>
                      </a:lnTo>
                      <a:lnTo>
                        <a:pt x="28" y="30"/>
                      </a:lnTo>
                      <a:lnTo>
                        <a:pt x="36" y="32"/>
                      </a:lnTo>
                      <a:lnTo>
                        <a:pt x="42" y="34"/>
                      </a:lnTo>
                      <a:lnTo>
                        <a:pt x="48" y="38"/>
                      </a:lnTo>
                      <a:lnTo>
                        <a:pt x="52" y="40"/>
                      </a:lnTo>
                      <a:lnTo>
                        <a:pt x="54" y="46"/>
                      </a:lnTo>
                      <a:lnTo>
                        <a:pt x="54" y="50"/>
                      </a:lnTo>
                      <a:lnTo>
                        <a:pt x="54" y="56"/>
                      </a:lnTo>
                      <a:lnTo>
                        <a:pt x="50" y="60"/>
                      </a:lnTo>
                      <a:lnTo>
                        <a:pt x="46" y="66"/>
                      </a:lnTo>
                      <a:lnTo>
                        <a:pt x="42" y="68"/>
                      </a:lnTo>
                      <a:lnTo>
                        <a:pt x="36" y="70"/>
                      </a:lnTo>
                      <a:lnTo>
                        <a:pt x="28" y="72"/>
                      </a:lnTo>
                      <a:lnTo>
                        <a:pt x="20" y="70"/>
                      </a:lnTo>
                      <a:lnTo>
                        <a:pt x="14" y="68"/>
                      </a:lnTo>
                      <a:lnTo>
                        <a:pt x="8" y="64"/>
                      </a:lnTo>
                      <a:lnTo>
                        <a:pt x="4" y="60"/>
                      </a:lnTo>
                      <a:lnTo>
                        <a:pt x="0" y="54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62" name="Freeform 382"/>
                <p:cNvSpPr>
                  <a:spLocks/>
                </p:cNvSpPr>
                <p:nvPr/>
              </p:nvSpPr>
              <p:spPr bwMode="auto">
                <a:xfrm>
                  <a:off x="3192" y="3590"/>
                  <a:ext cx="24" cy="70"/>
                </a:xfrm>
                <a:custGeom>
                  <a:avLst/>
                  <a:gdLst>
                    <a:gd name="T0" fmla="*/ 24 w 24"/>
                    <a:gd name="T1" fmla="*/ 60 h 70"/>
                    <a:gd name="T2" fmla="*/ 24 w 24"/>
                    <a:gd name="T3" fmla="*/ 68 h 70"/>
                    <a:gd name="T4" fmla="*/ 22 w 24"/>
                    <a:gd name="T5" fmla="*/ 70 h 70"/>
                    <a:gd name="T6" fmla="*/ 18 w 24"/>
                    <a:gd name="T7" fmla="*/ 70 h 70"/>
                    <a:gd name="T8" fmla="*/ 14 w 24"/>
                    <a:gd name="T9" fmla="*/ 68 h 70"/>
                    <a:gd name="T10" fmla="*/ 12 w 24"/>
                    <a:gd name="T11" fmla="*/ 68 h 70"/>
                    <a:gd name="T12" fmla="*/ 10 w 24"/>
                    <a:gd name="T13" fmla="*/ 66 h 70"/>
                    <a:gd name="T14" fmla="*/ 8 w 24"/>
                    <a:gd name="T15" fmla="*/ 64 h 70"/>
                    <a:gd name="T16" fmla="*/ 8 w 24"/>
                    <a:gd name="T17" fmla="*/ 60 h 70"/>
                    <a:gd name="T18" fmla="*/ 6 w 24"/>
                    <a:gd name="T19" fmla="*/ 54 h 70"/>
                    <a:gd name="T20" fmla="*/ 6 w 24"/>
                    <a:gd name="T21" fmla="*/ 26 h 70"/>
                    <a:gd name="T22" fmla="*/ 0 w 24"/>
                    <a:gd name="T23" fmla="*/ 26 h 70"/>
                    <a:gd name="T24" fmla="*/ 0 w 24"/>
                    <a:gd name="T25" fmla="*/ 18 h 70"/>
                    <a:gd name="T26" fmla="*/ 6 w 24"/>
                    <a:gd name="T27" fmla="*/ 18 h 70"/>
                    <a:gd name="T28" fmla="*/ 6 w 24"/>
                    <a:gd name="T29" fmla="*/ 6 h 70"/>
                    <a:gd name="T30" fmla="*/ 16 w 24"/>
                    <a:gd name="T31" fmla="*/ 0 h 70"/>
                    <a:gd name="T32" fmla="*/ 16 w 24"/>
                    <a:gd name="T33" fmla="*/ 18 h 70"/>
                    <a:gd name="T34" fmla="*/ 24 w 24"/>
                    <a:gd name="T35" fmla="*/ 18 h 70"/>
                    <a:gd name="T36" fmla="*/ 24 w 24"/>
                    <a:gd name="T37" fmla="*/ 26 h 70"/>
                    <a:gd name="T38" fmla="*/ 16 w 24"/>
                    <a:gd name="T39" fmla="*/ 26 h 70"/>
                    <a:gd name="T40" fmla="*/ 16 w 24"/>
                    <a:gd name="T41" fmla="*/ 54 h 70"/>
                    <a:gd name="T42" fmla="*/ 16 w 24"/>
                    <a:gd name="T43" fmla="*/ 58 h 70"/>
                    <a:gd name="T44" fmla="*/ 16 w 24"/>
                    <a:gd name="T45" fmla="*/ 60 h 70"/>
                    <a:gd name="T46" fmla="*/ 16 w 24"/>
                    <a:gd name="T47" fmla="*/ 60 h 70"/>
                    <a:gd name="T48" fmla="*/ 18 w 24"/>
                    <a:gd name="T49" fmla="*/ 60 h 70"/>
                    <a:gd name="T50" fmla="*/ 18 w 24"/>
                    <a:gd name="T51" fmla="*/ 62 h 70"/>
                    <a:gd name="T52" fmla="*/ 20 w 24"/>
                    <a:gd name="T53" fmla="*/ 62 h 70"/>
                    <a:gd name="T54" fmla="*/ 22 w 24"/>
                    <a:gd name="T55" fmla="*/ 62 h 70"/>
                    <a:gd name="T56" fmla="*/ 24 w 24"/>
                    <a:gd name="T57" fmla="*/ 6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4" h="70">
                      <a:moveTo>
                        <a:pt x="24" y="60"/>
                      </a:moveTo>
                      <a:lnTo>
                        <a:pt x="24" y="68"/>
                      </a:lnTo>
                      <a:lnTo>
                        <a:pt x="22" y="70"/>
                      </a:lnTo>
                      <a:lnTo>
                        <a:pt x="18" y="70"/>
                      </a:lnTo>
                      <a:lnTo>
                        <a:pt x="14" y="68"/>
                      </a:lnTo>
                      <a:lnTo>
                        <a:pt x="12" y="68"/>
                      </a:lnTo>
                      <a:lnTo>
                        <a:pt x="10" y="66"/>
                      </a:lnTo>
                      <a:lnTo>
                        <a:pt x="8" y="64"/>
                      </a:lnTo>
                      <a:lnTo>
                        <a:pt x="8" y="60"/>
                      </a:lnTo>
                      <a:lnTo>
                        <a:pt x="6" y="54"/>
                      </a:lnTo>
                      <a:lnTo>
                        <a:pt x="6" y="26"/>
                      </a:lnTo>
                      <a:lnTo>
                        <a:pt x="0" y="26"/>
                      </a:lnTo>
                      <a:lnTo>
                        <a:pt x="0" y="18"/>
                      </a:lnTo>
                      <a:lnTo>
                        <a:pt x="6" y="18"/>
                      </a:lnTo>
                      <a:lnTo>
                        <a:pt x="6" y="6"/>
                      </a:lnTo>
                      <a:lnTo>
                        <a:pt x="16" y="0"/>
                      </a:lnTo>
                      <a:lnTo>
                        <a:pt x="16" y="18"/>
                      </a:lnTo>
                      <a:lnTo>
                        <a:pt x="24" y="18"/>
                      </a:lnTo>
                      <a:lnTo>
                        <a:pt x="24" y="26"/>
                      </a:lnTo>
                      <a:lnTo>
                        <a:pt x="16" y="26"/>
                      </a:lnTo>
                      <a:lnTo>
                        <a:pt x="16" y="54"/>
                      </a:lnTo>
                      <a:lnTo>
                        <a:pt x="16" y="58"/>
                      </a:lnTo>
                      <a:lnTo>
                        <a:pt x="16" y="60"/>
                      </a:lnTo>
                      <a:lnTo>
                        <a:pt x="16" y="60"/>
                      </a:lnTo>
                      <a:lnTo>
                        <a:pt x="18" y="60"/>
                      </a:lnTo>
                      <a:lnTo>
                        <a:pt x="18" y="62"/>
                      </a:lnTo>
                      <a:lnTo>
                        <a:pt x="20" y="62"/>
                      </a:lnTo>
                      <a:lnTo>
                        <a:pt x="22" y="62"/>
                      </a:lnTo>
                      <a:lnTo>
                        <a:pt x="24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63" name="Freeform 383"/>
                <p:cNvSpPr>
                  <a:spLocks/>
                </p:cNvSpPr>
                <p:nvPr/>
              </p:nvSpPr>
              <p:spPr bwMode="auto">
                <a:xfrm>
                  <a:off x="3224" y="3608"/>
                  <a:ext cx="26" cy="50"/>
                </a:xfrm>
                <a:custGeom>
                  <a:avLst/>
                  <a:gdLst>
                    <a:gd name="T0" fmla="*/ 0 w 26"/>
                    <a:gd name="T1" fmla="*/ 50 h 50"/>
                    <a:gd name="T2" fmla="*/ 0 w 26"/>
                    <a:gd name="T3" fmla="*/ 0 h 50"/>
                    <a:gd name="T4" fmla="*/ 8 w 26"/>
                    <a:gd name="T5" fmla="*/ 0 h 50"/>
                    <a:gd name="T6" fmla="*/ 8 w 26"/>
                    <a:gd name="T7" fmla="*/ 8 h 50"/>
                    <a:gd name="T8" fmla="*/ 12 w 26"/>
                    <a:gd name="T9" fmla="*/ 4 h 50"/>
                    <a:gd name="T10" fmla="*/ 14 w 26"/>
                    <a:gd name="T11" fmla="*/ 0 h 50"/>
                    <a:gd name="T12" fmla="*/ 16 w 26"/>
                    <a:gd name="T13" fmla="*/ 0 h 50"/>
                    <a:gd name="T14" fmla="*/ 18 w 26"/>
                    <a:gd name="T15" fmla="*/ 0 h 50"/>
                    <a:gd name="T16" fmla="*/ 22 w 26"/>
                    <a:gd name="T17" fmla="*/ 0 h 50"/>
                    <a:gd name="T18" fmla="*/ 26 w 26"/>
                    <a:gd name="T19" fmla="*/ 2 h 50"/>
                    <a:gd name="T20" fmla="*/ 24 w 26"/>
                    <a:gd name="T21" fmla="*/ 10 h 50"/>
                    <a:gd name="T22" fmla="*/ 22 w 26"/>
                    <a:gd name="T23" fmla="*/ 8 h 50"/>
                    <a:gd name="T24" fmla="*/ 18 w 26"/>
                    <a:gd name="T25" fmla="*/ 8 h 50"/>
                    <a:gd name="T26" fmla="*/ 16 w 26"/>
                    <a:gd name="T27" fmla="*/ 8 h 50"/>
                    <a:gd name="T28" fmla="*/ 14 w 26"/>
                    <a:gd name="T29" fmla="*/ 8 h 50"/>
                    <a:gd name="T30" fmla="*/ 12 w 26"/>
                    <a:gd name="T31" fmla="*/ 10 h 50"/>
                    <a:gd name="T32" fmla="*/ 12 w 26"/>
                    <a:gd name="T33" fmla="*/ 14 h 50"/>
                    <a:gd name="T34" fmla="*/ 10 w 26"/>
                    <a:gd name="T35" fmla="*/ 18 h 50"/>
                    <a:gd name="T36" fmla="*/ 10 w 26"/>
                    <a:gd name="T37" fmla="*/ 24 h 50"/>
                    <a:gd name="T38" fmla="*/ 10 w 26"/>
                    <a:gd name="T39" fmla="*/ 50 h 50"/>
                    <a:gd name="T40" fmla="*/ 0 w 26"/>
                    <a:gd name="T41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6" h="50">
                      <a:moveTo>
                        <a:pt x="0" y="5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12" y="4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22" y="0"/>
                      </a:lnTo>
                      <a:lnTo>
                        <a:pt x="26" y="2"/>
                      </a:lnTo>
                      <a:lnTo>
                        <a:pt x="24" y="10"/>
                      </a:lnTo>
                      <a:lnTo>
                        <a:pt x="22" y="8"/>
                      </a:lnTo>
                      <a:lnTo>
                        <a:pt x="18" y="8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2" y="10"/>
                      </a:lnTo>
                      <a:lnTo>
                        <a:pt x="12" y="14"/>
                      </a:lnTo>
                      <a:lnTo>
                        <a:pt x="10" y="18"/>
                      </a:lnTo>
                      <a:lnTo>
                        <a:pt x="10" y="24"/>
                      </a:lnTo>
                      <a:lnTo>
                        <a:pt x="10" y="50"/>
                      </a:lnTo>
                      <a:lnTo>
                        <a:pt x="0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64" name="Freeform 384"/>
                <p:cNvSpPr>
                  <a:spLocks noEditPoints="1"/>
                </p:cNvSpPr>
                <p:nvPr/>
              </p:nvSpPr>
              <p:spPr bwMode="auto">
                <a:xfrm>
                  <a:off x="3256" y="3590"/>
                  <a:ext cx="10" cy="68"/>
                </a:xfrm>
                <a:custGeom>
                  <a:avLst/>
                  <a:gdLst>
                    <a:gd name="T0" fmla="*/ 0 w 10"/>
                    <a:gd name="T1" fmla="*/ 8 h 68"/>
                    <a:gd name="T2" fmla="*/ 0 w 10"/>
                    <a:gd name="T3" fmla="*/ 0 h 68"/>
                    <a:gd name="T4" fmla="*/ 10 w 10"/>
                    <a:gd name="T5" fmla="*/ 0 h 68"/>
                    <a:gd name="T6" fmla="*/ 10 w 10"/>
                    <a:gd name="T7" fmla="*/ 8 h 68"/>
                    <a:gd name="T8" fmla="*/ 0 w 10"/>
                    <a:gd name="T9" fmla="*/ 8 h 68"/>
                    <a:gd name="T10" fmla="*/ 0 w 10"/>
                    <a:gd name="T11" fmla="*/ 68 h 68"/>
                    <a:gd name="T12" fmla="*/ 0 w 10"/>
                    <a:gd name="T13" fmla="*/ 18 h 68"/>
                    <a:gd name="T14" fmla="*/ 10 w 10"/>
                    <a:gd name="T15" fmla="*/ 18 h 68"/>
                    <a:gd name="T16" fmla="*/ 10 w 10"/>
                    <a:gd name="T17" fmla="*/ 68 h 68"/>
                    <a:gd name="T18" fmla="*/ 0 w 10"/>
                    <a:gd name="T19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6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8"/>
                      </a:lnTo>
                      <a:lnTo>
                        <a:pt x="0" y="8"/>
                      </a:lnTo>
                      <a:close/>
                      <a:moveTo>
                        <a:pt x="0" y="68"/>
                      </a:moveTo>
                      <a:lnTo>
                        <a:pt x="0" y="18"/>
                      </a:lnTo>
                      <a:lnTo>
                        <a:pt x="10" y="18"/>
                      </a:lnTo>
                      <a:lnTo>
                        <a:pt x="10" y="68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65" name="Freeform 385"/>
                <p:cNvSpPr>
                  <a:spLocks noEditPoints="1"/>
                </p:cNvSpPr>
                <p:nvPr/>
              </p:nvSpPr>
              <p:spPr bwMode="auto">
                <a:xfrm>
                  <a:off x="3274" y="3608"/>
                  <a:ext cx="42" cy="70"/>
                </a:xfrm>
                <a:custGeom>
                  <a:avLst/>
                  <a:gdLst>
                    <a:gd name="T0" fmla="*/ 10 w 42"/>
                    <a:gd name="T1" fmla="*/ 56 h 70"/>
                    <a:gd name="T2" fmla="*/ 12 w 42"/>
                    <a:gd name="T3" fmla="*/ 60 h 70"/>
                    <a:gd name="T4" fmla="*/ 20 w 42"/>
                    <a:gd name="T5" fmla="*/ 62 h 70"/>
                    <a:gd name="T6" fmla="*/ 30 w 42"/>
                    <a:gd name="T7" fmla="*/ 60 h 70"/>
                    <a:gd name="T8" fmla="*/ 34 w 42"/>
                    <a:gd name="T9" fmla="*/ 54 h 70"/>
                    <a:gd name="T10" fmla="*/ 34 w 42"/>
                    <a:gd name="T11" fmla="*/ 44 h 70"/>
                    <a:gd name="T12" fmla="*/ 26 w 42"/>
                    <a:gd name="T13" fmla="*/ 50 h 70"/>
                    <a:gd name="T14" fmla="*/ 14 w 42"/>
                    <a:gd name="T15" fmla="*/ 50 h 70"/>
                    <a:gd name="T16" fmla="*/ 6 w 42"/>
                    <a:gd name="T17" fmla="*/ 42 h 70"/>
                    <a:gd name="T18" fmla="*/ 0 w 42"/>
                    <a:gd name="T19" fmla="*/ 32 h 70"/>
                    <a:gd name="T20" fmla="*/ 0 w 42"/>
                    <a:gd name="T21" fmla="*/ 18 h 70"/>
                    <a:gd name="T22" fmla="*/ 6 w 42"/>
                    <a:gd name="T23" fmla="*/ 6 h 70"/>
                    <a:gd name="T24" fmla="*/ 14 w 42"/>
                    <a:gd name="T25" fmla="*/ 0 h 70"/>
                    <a:gd name="T26" fmla="*/ 26 w 42"/>
                    <a:gd name="T27" fmla="*/ 0 h 70"/>
                    <a:gd name="T28" fmla="*/ 34 w 42"/>
                    <a:gd name="T29" fmla="*/ 6 h 70"/>
                    <a:gd name="T30" fmla="*/ 42 w 42"/>
                    <a:gd name="T31" fmla="*/ 0 h 70"/>
                    <a:gd name="T32" fmla="*/ 42 w 42"/>
                    <a:gd name="T33" fmla="*/ 50 h 70"/>
                    <a:gd name="T34" fmla="*/ 40 w 42"/>
                    <a:gd name="T35" fmla="*/ 60 h 70"/>
                    <a:gd name="T36" fmla="*/ 34 w 42"/>
                    <a:gd name="T37" fmla="*/ 68 h 70"/>
                    <a:gd name="T38" fmla="*/ 20 w 42"/>
                    <a:gd name="T39" fmla="*/ 70 h 70"/>
                    <a:gd name="T40" fmla="*/ 6 w 42"/>
                    <a:gd name="T41" fmla="*/ 66 h 70"/>
                    <a:gd name="T42" fmla="*/ 2 w 42"/>
                    <a:gd name="T43" fmla="*/ 60 h 70"/>
                    <a:gd name="T44" fmla="*/ 8 w 42"/>
                    <a:gd name="T45" fmla="*/ 24 h 70"/>
                    <a:gd name="T46" fmla="*/ 10 w 42"/>
                    <a:gd name="T47" fmla="*/ 34 h 70"/>
                    <a:gd name="T48" fmla="*/ 16 w 42"/>
                    <a:gd name="T49" fmla="*/ 42 h 70"/>
                    <a:gd name="T50" fmla="*/ 26 w 42"/>
                    <a:gd name="T51" fmla="*/ 42 h 70"/>
                    <a:gd name="T52" fmla="*/ 32 w 42"/>
                    <a:gd name="T53" fmla="*/ 34 h 70"/>
                    <a:gd name="T54" fmla="*/ 34 w 42"/>
                    <a:gd name="T55" fmla="*/ 24 h 70"/>
                    <a:gd name="T56" fmla="*/ 30 w 42"/>
                    <a:gd name="T57" fmla="*/ 12 h 70"/>
                    <a:gd name="T58" fmla="*/ 22 w 42"/>
                    <a:gd name="T59" fmla="*/ 8 h 70"/>
                    <a:gd name="T60" fmla="*/ 12 w 42"/>
                    <a:gd name="T61" fmla="*/ 12 h 70"/>
                    <a:gd name="T62" fmla="*/ 8 w 42"/>
                    <a:gd name="T63" fmla="*/ 24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70">
                      <a:moveTo>
                        <a:pt x="0" y="54"/>
                      </a:moveTo>
                      <a:lnTo>
                        <a:pt x="10" y="56"/>
                      </a:lnTo>
                      <a:lnTo>
                        <a:pt x="10" y="58"/>
                      </a:lnTo>
                      <a:lnTo>
                        <a:pt x="12" y="60"/>
                      </a:lnTo>
                      <a:lnTo>
                        <a:pt x="16" y="62"/>
                      </a:lnTo>
                      <a:lnTo>
                        <a:pt x="20" y="62"/>
                      </a:lnTo>
                      <a:lnTo>
                        <a:pt x="26" y="62"/>
                      </a:lnTo>
                      <a:lnTo>
                        <a:pt x="30" y="60"/>
                      </a:lnTo>
                      <a:lnTo>
                        <a:pt x="32" y="58"/>
                      </a:lnTo>
                      <a:lnTo>
                        <a:pt x="34" y="54"/>
                      </a:lnTo>
                      <a:lnTo>
                        <a:pt x="34" y="50"/>
                      </a:lnTo>
                      <a:lnTo>
                        <a:pt x="34" y="44"/>
                      </a:lnTo>
                      <a:lnTo>
                        <a:pt x="30" y="48"/>
                      </a:lnTo>
                      <a:lnTo>
                        <a:pt x="26" y="50"/>
                      </a:lnTo>
                      <a:lnTo>
                        <a:pt x="20" y="50"/>
                      </a:lnTo>
                      <a:lnTo>
                        <a:pt x="14" y="50"/>
                      </a:lnTo>
                      <a:lnTo>
                        <a:pt x="10" y="46"/>
                      </a:lnTo>
                      <a:lnTo>
                        <a:pt x="6" y="42"/>
                      </a:lnTo>
                      <a:lnTo>
                        <a:pt x="2" y="38"/>
                      </a:lnTo>
                      <a:lnTo>
                        <a:pt x="0" y="32"/>
                      </a:lnTo>
                      <a:lnTo>
                        <a:pt x="0" y="24"/>
                      </a:lnTo>
                      <a:lnTo>
                        <a:pt x="0" y="18"/>
                      </a:lnTo>
                      <a:lnTo>
                        <a:pt x="2" y="12"/>
                      </a:lnTo>
                      <a:lnTo>
                        <a:pt x="6" y="6"/>
                      </a:lnTo>
                      <a:lnTo>
                        <a:pt x="10" y="2"/>
                      </a:lnTo>
                      <a:lnTo>
                        <a:pt x="14" y="0"/>
                      </a:lnTo>
                      <a:lnTo>
                        <a:pt x="20" y="0"/>
                      </a:lnTo>
                      <a:lnTo>
                        <a:pt x="26" y="0"/>
                      </a:lnTo>
                      <a:lnTo>
                        <a:pt x="30" y="2"/>
                      </a:lnTo>
                      <a:lnTo>
                        <a:pt x="34" y="6"/>
                      </a:lnTo>
                      <a:lnTo>
                        <a:pt x="34" y="0"/>
                      </a:lnTo>
                      <a:lnTo>
                        <a:pt x="42" y="0"/>
                      </a:lnTo>
                      <a:lnTo>
                        <a:pt x="42" y="44"/>
                      </a:lnTo>
                      <a:lnTo>
                        <a:pt x="42" y="50"/>
                      </a:lnTo>
                      <a:lnTo>
                        <a:pt x="42" y="56"/>
                      </a:lnTo>
                      <a:lnTo>
                        <a:pt x="40" y="60"/>
                      </a:lnTo>
                      <a:lnTo>
                        <a:pt x="38" y="64"/>
                      </a:lnTo>
                      <a:lnTo>
                        <a:pt x="34" y="68"/>
                      </a:lnTo>
                      <a:lnTo>
                        <a:pt x="28" y="70"/>
                      </a:lnTo>
                      <a:lnTo>
                        <a:pt x="20" y="70"/>
                      </a:lnTo>
                      <a:lnTo>
                        <a:pt x="12" y="70"/>
                      </a:lnTo>
                      <a:lnTo>
                        <a:pt x="6" y="66"/>
                      </a:lnTo>
                      <a:lnTo>
                        <a:pt x="4" y="64"/>
                      </a:lnTo>
                      <a:lnTo>
                        <a:pt x="2" y="60"/>
                      </a:lnTo>
                      <a:lnTo>
                        <a:pt x="0" y="54"/>
                      </a:lnTo>
                      <a:close/>
                      <a:moveTo>
                        <a:pt x="8" y="24"/>
                      </a:moveTo>
                      <a:lnTo>
                        <a:pt x="10" y="30"/>
                      </a:lnTo>
                      <a:lnTo>
                        <a:pt x="10" y="34"/>
                      </a:lnTo>
                      <a:lnTo>
                        <a:pt x="12" y="38"/>
                      </a:lnTo>
                      <a:lnTo>
                        <a:pt x="16" y="42"/>
                      </a:lnTo>
                      <a:lnTo>
                        <a:pt x="22" y="42"/>
                      </a:lnTo>
                      <a:lnTo>
                        <a:pt x="26" y="42"/>
                      </a:lnTo>
                      <a:lnTo>
                        <a:pt x="30" y="38"/>
                      </a:lnTo>
                      <a:lnTo>
                        <a:pt x="32" y="34"/>
                      </a:lnTo>
                      <a:lnTo>
                        <a:pt x="34" y="30"/>
                      </a:lnTo>
                      <a:lnTo>
                        <a:pt x="34" y="24"/>
                      </a:lnTo>
                      <a:lnTo>
                        <a:pt x="32" y="18"/>
                      </a:lnTo>
                      <a:lnTo>
                        <a:pt x="30" y="12"/>
                      </a:lnTo>
                      <a:lnTo>
                        <a:pt x="26" y="8"/>
                      </a:lnTo>
                      <a:lnTo>
                        <a:pt x="22" y="8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0" y="16"/>
                      </a:lnTo>
                      <a:lnTo>
                        <a:pt x="8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66" name="Freeform 386"/>
                <p:cNvSpPr>
                  <a:spLocks noEditPoints="1"/>
                </p:cNvSpPr>
                <p:nvPr/>
              </p:nvSpPr>
              <p:spPr bwMode="auto">
                <a:xfrm>
                  <a:off x="3328" y="3608"/>
                  <a:ext cx="44" cy="52"/>
                </a:xfrm>
                <a:custGeom>
                  <a:avLst/>
                  <a:gdLst>
                    <a:gd name="T0" fmla="*/ 28 w 44"/>
                    <a:gd name="T1" fmla="*/ 48 h 52"/>
                    <a:gd name="T2" fmla="*/ 20 w 44"/>
                    <a:gd name="T3" fmla="*/ 50 h 52"/>
                    <a:gd name="T4" fmla="*/ 8 w 44"/>
                    <a:gd name="T5" fmla="*/ 50 h 52"/>
                    <a:gd name="T6" fmla="*/ 0 w 44"/>
                    <a:gd name="T7" fmla="*/ 42 h 52"/>
                    <a:gd name="T8" fmla="*/ 0 w 44"/>
                    <a:gd name="T9" fmla="*/ 34 h 52"/>
                    <a:gd name="T10" fmla="*/ 4 w 44"/>
                    <a:gd name="T11" fmla="*/ 28 h 52"/>
                    <a:gd name="T12" fmla="*/ 8 w 44"/>
                    <a:gd name="T13" fmla="*/ 24 h 52"/>
                    <a:gd name="T14" fmla="*/ 14 w 44"/>
                    <a:gd name="T15" fmla="*/ 22 h 52"/>
                    <a:gd name="T16" fmla="*/ 26 w 44"/>
                    <a:gd name="T17" fmla="*/ 20 h 52"/>
                    <a:gd name="T18" fmla="*/ 32 w 44"/>
                    <a:gd name="T19" fmla="*/ 16 h 52"/>
                    <a:gd name="T20" fmla="*/ 32 w 44"/>
                    <a:gd name="T21" fmla="*/ 12 h 52"/>
                    <a:gd name="T22" fmla="*/ 26 w 44"/>
                    <a:gd name="T23" fmla="*/ 8 h 52"/>
                    <a:gd name="T24" fmla="*/ 16 w 44"/>
                    <a:gd name="T25" fmla="*/ 8 h 52"/>
                    <a:gd name="T26" fmla="*/ 12 w 44"/>
                    <a:gd name="T27" fmla="*/ 12 h 52"/>
                    <a:gd name="T28" fmla="*/ 0 w 44"/>
                    <a:gd name="T29" fmla="*/ 14 h 52"/>
                    <a:gd name="T30" fmla="*/ 4 w 44"/>
                    <a:gd name="T31" fmla="*/ 6 h 52"/>
                    <a:gd name="T32" fmla="*/ 12 w 44"/>
                    <a:gd name="T33" fmla="*/ 0 h 52"/>
                    <a:gd name="T34" fmla="*/ 22 w 44"/>
                    <a:gd name="T35" fmla="*/ 0 h 52"/>
                    <a:gd name="T36" fmla="*/ 34 w 44"/>
                    <a:gd name="T37" fmla="*/ 0 h 52"/>
                    <a:gd name="T38" fmla="*/ 38 w 44"/>
                    <a:gd name="T39" fmla="*/ 4 h 52"/>
                    <a:gd name="T40" fmla="*/ 42 w 44"/>
                    <a:gd name="T41" fmla="*/ 10 h 52"/>
                    <a:gd name="T42" fmla="*/ 42 w 44"/>
                    <a:gd name="T43" fmla="*/ 18 h 52"/>
                    <a:gd name="T44" fmla="*/ 42 w 44"/>
                    <a:gd name="T45" fmla="*/ 36 h 52"/>
                    <a:gd name="T46" fmla="*/ 42 w 44"/>
                    <a:gd name="T47" fmla="*/ 44 h 52"/>
                    <a:gd name="T48" fmla="*/ 44 w 44"/>
                    <a:gd name="T49" fmla="*/ 50 h 52"/>
                    <a:gd name="T50" fmla="*/ 34 w 44"/>
                    <a:gd name="T51" fmla="*/ 48 h 52"/>
                    <a:gd name="T52" fmla="*/ 32 w 44"/>
                    <a:gd name="T53" fmla="*/ 26 h 52"/>
                    <a:gd name="T54" fmla="*/ 20 w 44"/>
                    <a:gd name="T55" fmla="*/ 28 h 52"/>
                    <a:gd name="T56" fmla="*/ 12 w 44"/>
                    <a:gd name="T57" fmla="*/ 30 h 52"/>
                    <a:gd name="T58" fmla="*/ 10 w 44"/>
                    <a:gd name="T59" fmla="*/ 32 h 52"/>
                    <a:gd name="T60" fmla="*/ 8 w 44"/>
                    <a:gd name="T61" fmla="*/ 36 h 52"/>
                    <a:gd name="T62" fmla="*/ 12 w 44"/>
                    <a:gd name="T63" fmla="*/ 42 h 52"/>
                    <a:gd name="T64" fmla="*/ 18 w 44"/>
                    <a:gd name="T65" fmla="*/ 44 h 52"/>
                    <a:gd name="T66" fmla="*/ 26 w 44"/>
                    <a:gd name="T67" fmla="*/ 42 h 52"/>
                    <a:gd name="T68" fmla="*/ 30 w 44"/>
                    <a:gd name="T69" fmla="*/ 36 h 52"/>
                    <a:gd name="T70" fmla="*/ 32 w 44"/>
                    <a:gd name="T71" fmla="*/ 2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4" h="52">
                      <a:moveTo>
                        <a:pt x="32" y="44"/>
                      </a:moveTo>
                      <a:lnTo>
                        <a:pt x="28" y="48"/>
                      </a:lnTo>
                      <a:lnTo>
                        <a:pt x="24" y="50"/>
                      </a:lnTo>
                      <a:lnTo>
                        <a:pt x="20" y="50"/>
                      </a:lnTo>
                      <a:lnTo>
                        <a:pt x="16" y="52"/>
                      </a:lnTo>
                      <a:lnTo>
                        <a:pt x="8" y="50"/>
                      </a:lnTo>
                      <a:lnTo>
                        <a:pt x="4" y="48"/>
                      </a:lnTo>
                      <a:lnTo>
                        <a:pt x="0" y="42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2" y="30"/>
                      </a:lnTo>
                      <a:lnTo>
                        <a:pt x="4" y="28"/>
                      </a:lnTo>
                      <a:lnTo>
                        <a:pt x="6" y="26"/>
                      </a:lnTo>
                      <a:lnTo>
                        <a:pt x="8" y="24"/>
                      </a:lnTo>
                      <a:lnTo>
                        <a:pt x="12" y="22"/>
                      </a:lnTo>
                      <a:lnTo>
                        <a:pt x="14" y="22"/>
                      </a:lnTo>
                      <a:lnTo>
                        <a:pt x="18" y="22"/>
                      </a:lnTo>
                      <a:lnTo>
                        <a:pt x="26" y="20"/>
                      </a:lnTo>
                      <a:lnTo>
                        <a:pt x="32" y="18"/>
                      </a:lnTo>
                      <a:lnTo>
                        <a:pt x="32" y="16"/>
                      </a:lnTo>
                      <a:lnTo>
                        <a:pt x="32" y="16"/>
                      </a:lnTo>
                      <a:lnTo>
                        <a:pt x="32" y="12"/>
                      </a:lnTo>
                      <a:lnTo>
                        <a:pt x="30" y="10"/>
                      </a:lnTo>
                      <a:lnTo>
                        <a:pt x="26" y="8"/>
                      </a:lnTo>
                      <a:lnTo>
                        <a:pt x="22" y="8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2" y="12"/>
                      </a:lnTo>
                      <a:lnTo>
                        <a:pt x="10" y="16"/>
                      </a:lnTo>
                      <a:lnTo>
                        <a:pt x="0" y="14"/>
                      </a:lnTo>
                      <a:lnTo>
                        <a:pt x="2" y="10"/>
                      </a:lnTo>
                      <a:lnTo>
                        <a:pt x="4" y="6"/>
                      </a:lnTo>
                      <a:lnTo>
                        <a:pt x="8" y="4"/>
                      </a:lnTo>
                      <a:lnTo>
                        <a:pt x="12" y="0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36" y="2"/>
                      </a:lnTo>
                      <a:lnTo>
                        <a:pt x="38" y="4"/>
                      </a:lnTo>
                      <a:lnTo>
                        <a:pt x="40" y="8"/>
                      </a:lnTo>
                      <a:lnTo>
                        <a:pt x="42" y="10"/>
                      </a:lnTo>
                      <a:lnTo>
                        <a:pt x="42" y="14"/>
                      </a:lnTo>
                      <a:lnTo>
                        <a:pt x="42" y="18"/>
                      </a:lnTo>
                      <a:lnTo>
                        <a:pt x="42" y="28"/>
                      </a:lnTo>
                      <a:lnTo>
                        <a:pt x="42" y="36"/>
                      </a:lnTo>
                      <a:lnTo>
                        <a:pt x="42" y="40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4" y="50"/>
                      </a:lnTo>
                      <a:lnTo>
                        <a:pt x="36" y="50"/>
                      </a:lnTo>
                      <a:lnTo>
                        <a:pt x="34" y="48"/>
                      </a:lnTo>
                      <a:lnTo>
                        <a:pt x="32" y="44"/>
                      </a:lnTo>
                      <a:close/>
                      <a:moveTo>
                        <a:pt x="32" y="26"/>
                      </a:moveTo>
                      <a:lnTo>
                        <a:pt x="26" y="28"/>
                      </a:lnTo>
                      <a:lnTo>
                        <a:pt x="20" y="28"/>
                      </a:lnTo>
                      <a:lnTo>
                        <a:pt x="16" y="30"/>
                      </a:lnTo>
                      <a:lnTo>
                        <a:pt x="12" y="30"/>
                      </a:lnTo>
                      <a:lnTo>
                        <a:pt x="12" y="32"/>
                      </a:lnTo>
                      <a:lnTo>
                        <a:pt x="10" y="32"/>
                      </a:lnTo>
                      <a:lnTo>
                        <a:pt x="10" y="34"/>
                      </a:lnTo>
                      <a:lnTo>
                        <a:pt x="8" y="36"/>
                      </a:lnTo>
                      <a:lnTo>
                        <a:pt x="10" y="40"/>
                      </a:lnTo>
                      <a:lnTo>
                        <a:pt x="12" y="42"/>
                      </a:lnTo>
                      <a:lnTo>
                        <a:pt x="14" y="42"/>
                      </a:lnTo>
                      <a:lnTo>
                        <a:pt x="18" y="44"/>
                      </a:lnTo>
                      <a:lnTo>
                        <a:pt x="22" y="42"/>
                      </a:lnTo>
                      <a:lnTo>
                        <a:pt x="26" y="42"/>
                      </a:lnTo>
                      <a:lnTo>
                        <a:pt x="28" y="38"/>
                      </a:lnTo>
                      <a:lnTo>
                        <a:pt x="30" y="36"/>
                      </a:lnTo>
                      <a:lnTo>
                        <a:pt x="32" y="32"/>
                      </a:lnTo>
                      <a:lnTo>
                        <a:pt x="32" y="28"/>
                      </a:lnTo>
                      <a:lnTo>
                        <a:pt x="32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67" name="Freeform 387"/>
                <p:cNvSpPr>
                  <a:spLocks/>
                </p:cNvSpPr>
                <p:nvPr/>
              </p:nvSpPr>
              <p:spPr bwMode="auto">
                <a:xfrm>
                  <a:off x="3384" y="3608"/>
                  <a:ext cx="26" cy="50"/>
                </a:xfrm>
                <a:custGeom>
                  <a:avLst/>
                  <a:gdLst>
                    <a:gd name="T0" fmla="*/ 0 w 26"/>
                    <a:gd name="T1" fmla="*/ 50 h 50"/>
                    <a:gd name="T2" fmla="*/ 0 w 26"/>
                    <a:gd name="T3" fmla="*/ 0 h 50"/>
                    <a:gd name="T4" fmla="*/ 8 w 26"/>
                    <a:gd name="T5" fmla="*/ 0 h 50"/>
                    <a:gd name="T6" fmla="*/ 8 w 26"/>
                    <a:gd name="T7" fmla="*/ 8 h 50"/>
                    <a:gd name="T8" fmla="*/ 10 w 26"/>
                    <a:gd name="T9" fmla="*/ 4 h 50"/>
                    <a:gd name="T10" fmla="*/ 12 w 26"/>
                    <a:gd name="T11" fmla="*/ 0 h 50"/>
                    <a:gd name="T12" fmla="*/ 16 w 26"/>
                    <a:gd name="T13" fmla="*/ 0 h 50"/>
                    <a:gd name="T14" fmla="*/ 18 w 26"/>
                    <a:gd name="T15" fmla="*/ 0 h 50"/>
                    <a:gd name="T16" fmla="*/ 22 w 26"/>
                    <a:gd name="T17" fmla="*/ 0 h 50"/>
                    <a:gd name="T18" fmla="*/ 26 w 26"/>
                    <a:gd name="T19" fmla="*/ 2 h 50"/>
                    <a:gd name="T20" fmla="*/ 24 w 26"/>
                    <a:gd name="T21" fmla="*/ 10 h 50"/>
                    <a:gd name="T22" fmla="*/ 20 w 26"/>
                    <a:gd name="T23" fmla="*/ 8 h 50"/>
                    <a:gd name="T24" fmla="*/ 18 w 26"/>
                    <a:gd name="T25" fmla="*/ 8 h 50"/>
                    <a:gd name="T26" fmla="*/ 16 w 26"/>
                    <a:gd name="T27" fmla="*/ 8 h 50"/>
                    <a:gd name="T28" fmla="*/ 14 w 26"/>
                    <a:gd name="T29" fmla="*/ 8 h 50"/>
                    <a:gd name="T30" fmla="*/ 12 w 26"/>
                    <a:gd name="T31" fmla="*/ 10 h 50"/>
                    <a:gd name="T32" fmla="*/ 10 w 26"/>
                    <a:gd name="T33" fmla="*/ 14 h 50"/>
                    <a:gd name="T34" fmla="*/ 10 w 26"/>
                    <a:gd name="T35" fmla="*/ 18 h 50"/>
                    <a:gd name="T36" fmla="*/ 8 w 26"/>
                    <a:gd name="T37" fmla="*/ 24 h 50"/>
                    <a:gd name="T38" fmla="*/ 8 w 26"/>
                    <a:gd name="T39" fmla="*/ 50 h 50"/>
                    <a:gd name="T40" fmla="*/ 0 w 26"/>
                    <a:gd name="T41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6" h="50">
                      <a:moveTo>
                        <a:pt x="0" y="5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10" y="4"/>
                      </a:lnTo>
                      <a:lnTo>
                        <a:pt x="12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22" y="0"/>
                      </a:lnTo>
                      <a:lnTo>
                        <a:pt x="26" y="2"/>
                      </a:lnTo>
                      <a:lnTo>
                        <a:pt x="24" y="10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2" y="10"/>
                      </a:lnTo>
                      <a:lnTo>
                        <a:pt x="10" y="14"/>
                      </a:lnTo>
                      <a:lnTo>
                        <a:pt x="10" y="18"/>
                      </a:lnTo>
                      <a:lnTo>
                        <a:pt x="8" y="24"/>
                      </a:lnTo>
                      <a:lnTo>
                        <a:pt x="8" y="50"/>
                      </a:lnTo>
                      <a:lnTo>
                        <a:pt x="0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68" name="Freeform 388"/>
                <p:cNvSpPr>
                  <a:spLocks noEditPoints="1"/>
                </p:cNvSpPr>
                <p:nvPr/>
              </p:nvSpPr>
              <p:spPr bwMode="auto">
                <a:xfrm>
                  <a:off x="3416" y="3590"/>
                  <a:ext cx="8" cy="68"/>
                </a:xfrm>
                <a:custGeom>
                  <a:avLst/>
                  <a:gdLst>
                    <a:gd name="T0" fmla="*/ 0 w 8"/>
                    <a:gd name="T1" fmla="*/ 8 h 68"/>
                    <a:gd name="T2" fmla="*/ 0 w 8"/>
                    <a:gd name="T3" fmla="*/ 0 h 68"/>
                    <a:gd name="T4" fmla="*/ 8 w 8"/>
                    <a:gd name="T5" fmla="*/ 0 h 68"/>
                    <a:gd name="T6" fmla="*/ 8 w 8"/>
                    <a:gd name="T7" fmla="*/ 8 h 68"/>
                    <a:gd name="T8" fmla="*/ 0 w 8"/>
                    <a:gd name="T9" fmla="*/ 8 h 68"/>
                    <a:gd name="T10" fmla="*/ 0 w 8"/>
                    <a:gd name="T11" fmla="*/ 68 h 68"/>
                    <a:gd name="T12" fmla="*/ 0 w 8"/>
                    <a:gd name="T13" fmla="*/ 18 h 68"/>
                    <a:gd name="T14" fmla="*/ 8 w 8"/>
                    <a:gd name="T15" fmla="*/ 18 h 68"/>
                    <a:gd name="T16" fmla="*/ 8 w 8"/>
                    <a:gd name="T17" fmla="*/ 68 h 68"/>
                    <a:gd name="T18" fmla="*/ 0 w 8"/>
                    <a:gd name="T19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68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close/>
                      <a:moveTo>
                        <a:pt x="0" y="68"/>
                      </a:moveTo>
                      <a:lnTo>
                        <a:pt x="0" y="18"/>
                      </a:lnTo>
                      <a:lnTo>
                        <a:pt x="8" y="18"/>
                      </a:lnTo>
                      <a:lnTo>
                        <a:pt x="8" y="68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69" name="Freeform 389"/>
                <p:cNvSpPr>
                  <a:spLocks noEditPoints="1"/>
                </p:cNvSpPr>
                <p:nvPr/>
              </p:nvSpPr>
              <p:spPr bwMode="auto">
                <a:xfrm>
                  <a:off x="3466" y="3604"/>
                  <a:ext cx="46" cy="52"/>
                </a:xfrm>
                <a:custGeom>
                  <a:avLst/>
                  <a:gdLst>
                    <a:gd name="T0" fmla="*/ 36 w 46"/>
                    <a:gd name="T1" fmla="*/ 36 h 52"/>
                    <a:gd name="T2" fmla="*/ 44 w 46"/>
                    <a:gd name="T3" fmla="*/ 36 h 52"/>
                    <a:gd name="T4" fmla="*/ 42 w 46"/>
                    <a:gd name="T5" fmla="*/ 42 h 52"/>
                    <a:gd name="T6" fmla="*/ 38 w 46"/>
                    <a:gd name="T7" fmla="*/ 48 h 52"/>
                    <a:gd name="T8" fmla="*/ 30 w 46"/>
                    <a:gd name="T9" fmla="*/ 50 h 52"/>
                    <a:gd name="T10" fmla="*/ 22 w 46"/>
                    <a:gd name="T11" fmla="*/ 52 h 52"/>
                    <a:gd name="T12" fmla="*/ 16 w 46"/>
                    <a:gd name="T13" fmla="*/ 50 h 52"/>
                    <a:gd name="T14" fmla="*/ 10 w 46"/>
                    <a:gd name="T15" fmla="*/ 48 h 52"/>
                    <a:gd name="T16" fmla="*/ 6 w 46"/>
                    <a:gd name="T17" fmla="*/ 44 h 52"/>
                    <a:gd name="T18" fmla="*/ 2 w 46"/>
                    <a:gd name="T19" fmla="*/ 40 h 52"/>
                    <a:gd name="T20" fmla="*/ 0 w 46"/>
                    <a:gd name="T21" fmla="*/ 34 h 52"/>
                    <a:gd name="T22" fmla="*/ 0 w 46"/>
                    <a:gd name="T23" fmla="*/ 26 h 52"/>
                    <a:gd name="T24" fmla="*/ 0 w 46"/>
                    <a:gd name="T25" fmla="*/ 18 h 52"/>
                    <a:gd name="T26" fmla="*/ 2 w 46"/>
                    <a:gd name="T27" fmla="*/ 12 h 52"/>
                    <a:gd name="T28" fmla="*/ 6 w 46"/>
                    <a:gd name="T29" fmla="*/ 6 h 52"/>
                    <a:gd name="T30" fmla="*/ 10 w 46"/>
                    <a:gd name="T31" fmla="*/ 2 h 52"/>
                    <a:gd name="T32" fmla="*/ 16 w 46"/>
                    <a:gd name="T33" fmla="*/ 0 h 52"/>
                    <a:gd name="T34" fmla="*/ 22 w 46"/>
                    <a:gd name="T35" fmla="*/ 0 h 52"/>
                    <a:gd name="T36" fmla="*/ 28 w 46"/>
                    <a:gd name="T37" fmla="*/ 0 h 52"/>
                    <a:gd name="T38" fmla="*/ 34 w 46"/>
                    <a:gd name="T39" fmla="*/ 2 h 52"/>
                    <a:gd name="T40" fmla="*/ 38 w 46"/>
                    <a:gd name="T41" fmla="*/ 6 h 52"/>
                    <a:gd name="T42" fmla="*/ 42 w 46"/>
                    <a:gd name="T43" fmla="*/ 12 h 52"/>
                    <a:gd name="T44" fmla="*/ 44 w 46"/>
                    <a:gd name="T45" fmla="*/ 18 h 52"/>
                    <a:gd name="T46" fmla="*/ 46 w 46"/>
                    <a:gd name="T47" fmla="*/ 24 h 52"/>
                    <a:gd name="T48" fmla="*/ 46 w 46"/>
                    <a:gd name="T49" fmla="*/ 26 h 52"/>
                    <a:gd name="T50" fmla="*/ 46 w 46"/>
                    <a:gd name="T51" fmla="*/ 28 h 52"/>
                    <a:gd name="T52" fmla="*/ 8 w 46"/>
                    <a:gd name="T53" fmla="*/ 28 h 52"/>
                    <a:gd name="T54" fmla="*/ 10 w 46"/>
                    <a:gd name="T55" fmla="*/ 34 h 52"/>
                    <a:gd name="T56" fmla="*/ 12 w 46"/>
                    <a:gd name="T57" fmla="*/ 40 h 52"/>
                    <a:gd name="T58" fmla="*/ 18 w 46"/>
                    <a:gd name="T59" fmla="*/ 42 h 52"/>
                    <a:gd name="T60" fmla="*/ 22 w 46"/>
                    <a:gd name="T61" fmla="*/ 44 h 52"/>
                    <a:gd name="T62" fmla="*/ 28 w 46"/>
                    <a:gd name="T63" fmla="*/ 42 h 52"/>
                    <a:gd name="T64" fmla="*/ 30 w 46"/>
                    <a:gd name="T65" fmla="*/ 42 h 52"/>
                    <a:gd name="T66" fmla="*/ 34 w 46"/>
                    <a:gd name="T67" fmla="*/ 38 h 52"/>
                    <a:gd name="T68" fmla="*/ 36 w 46"/>
                    <a:gd name="T69" fmla="*/ 36 h 52"/>
                    <a:gd name="T70" fmla="*/ 8 w 46"/>
                    <a:gd name="T71" fmla="*/ 20 h 52"/>
                    <a:gd name="T72" fmla="*/ 36 w 46"/>
                    <a:gd name="T73" fmla="*/ 20 h 52"/>
                    <a:gd name="T74" fmla="*/ 34 w 46"/>
                    <a:gd name="T75" fmla="*/ 14 h 52"/>
                    <a:gd name="T76" fmla="*/ 32 w 46"/>
                    <a:gd name="T77" fmla="*/ 12 h 52"/>
                    <a:gd name="T78" fmla="*/ 28 w 46"/>
                    <a:gd name="T79" fmla="*/ 8 h 52"/>
                    <a:gd name="T80" fmla="*/ 22 w 46"/>
                    <a:gd name="T81" fmla="*/ 8 h 52"/>
                    <a:gd name="T82" fmla="*/ 16 w 46"/>
                    <a:gd name="T83" fmla="*/ 8 h 52"/>
                    <a:gd name="T84" fmla="*/ 12 w 46"/>
                    <a:gd name="T85" fmla="*/ 10 h 52"/>
                    <a:gd name="T86" fmla="*/ 10 w 46"/>
                    <a:gd name="T87" fmla="*/ 14 h 52"/>
                    <a:gd name="T88" fmla="*/ 8 w 46"/>
                    <a:gd name="T89" fmla="*/ 2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6" h="52">
                      <a:moveTo>
                        <a:pt x="36" y="36"/>
                      </a:moveTo>
                      <a:lnTo>
                        <a:pt x="44" y="36"/>
                      </a:lnTo>
                      <a:lnTo>
                        <a:pt x="42" y="42"/>
                      </a:lnTo>
                      <a:lnTo>
                        <a:pt x="38" y="48"/>
                      </a:lnTo>
                      <a:lnTo>
                        <a:pt x="30" y="50"/>
                      </a:lnTo>
                      <a:lnTo>
                        <a:pt x="22" y="52"/>
                      </a:lnTo>
                      <a:lnTo>
                        <a:pt x="16" y="50"/>
                      </a:lnTo>
                      <a:lnTo>
                        <a:pt x="10" y="48"/>
                      </a:lnTo>
                      <a:lnTo>
                        <a:pt x="6" y="44"/>
                      </a:lnTo>
                      <a:lnTo>
                        <a:pt x="2" y="40"/>
                      </a:lnTo>
                      <a:lnTo>
                        <a:pt x="0" y="34"/>
                      </a:lnTo>
                      <a:lnTo>
                        <a:pt x="0" y="26"/>
                      </a:lnTo>
                      <a:lnTo>
                        <a:pt x="0" y="18"/>
                      </a:lnTo>
                      <a:lnTo>
                        <a:pt x="2" y="12"/>
                      </a:lnTo>
                      <a:lnTo>
                        <a:pt x="6" y="6"/>
                      </a:lnTo>
                      <a:lnTo>
                        <a:pt x="10" y="2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8" y="0"/>
                      </a:lnTo>
                      <a:lnTo>
                        <a:pt x="34" y="2"/>
                      </a:lnTo>
                      <a:lnTo>
                        <a:pt x="38" y="6"/>
                      </a:lnTo>
                      <a:lnTo>
                        <a:pt x="42" y="12"/>
                      </a:lnTo>
                      <a:lnTo>
                        <a:pt x="44" y="18"/>
                      </a:lnTo>
                      <a:lnTo>
                        <a:pt x="46" y="24"/>
                      </a:lnTo>
                      <a:lnTo>
                        <a:pt x="46" y="26"/>
                      </a:lnTo>
                      <a:lnTo>
                        <a:pt x="46" y="28"/>
                      </a:lnTo>
                      <a:lnTo>
                        <a:pt x="8" y="28"/>
                      </a:lnTo>
                      <a:lnTo>
                        <a:pt x="10" y="34"/>
                      </a:lnTo>
                      <a:lnTo>
                        <a:pt x="12" y="40"/>
                      </a:lnTo>
                      <a:lnTo>
                        <a:pt x="18" y="42"/>
                      </a:lnTo>
                      <a:lnTo>
                        <a:pt x="22" y="44"/>
                      </a:lnTo>
                      <a:lnTo>
                        <a:pt x="28" y="42"/>
                      </a:lnTo>
                      <a:lnTo>
                        <a:pt x="30" y="42"/>
                      </a:lnTo>
                      <a:lnTo>
                        <a:pt x="34" y="38"/>
                      </a:lnTo>
                      <a:lnTo>
                        <a:pt x="36" y="36"/>
                      </a:lnTo>
                      <a:close/>
                      <a:moveTo>
                        <a:pt x="8" y="20"/>
                      </a:moveTo>
                      <a:lnTo>
                        <a:pt x="36" y="20"/>
                      </a:lnTo>
                      <a:lnTo>
                        <a:pt x="34" y="14"/>
                      </a:lnTo>
                      <a:lnTo>
                        <a:pt x="32" y="12"/>
                      </a:lnTo>
                      <a:lnTo>
                        <a:pt x="28" y="8"/>
                      </a:lnTo>
                      <a:lnTo>
                        <a:pt x="22" y="8"/>
                      </a:lnTo>
                      <a:lnTo>
                        <a:pt x="16" y="8"/>
                      </a:lnTo>
                      <a:lnTo>
                        <a:pt x="12" y="10"/>
                      </a:lnTo>
                      <a:lnTo>
                        <a:pt x="10" y="14"/>
                      </a:lnTo>
                      <a:lnTo>
                        <a:pt x="8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70" name="Freeform 390"/>
                <p:cNvSpPr>
                  <a:spLocks/>
                </p:cNvSpPr>
                <p:nvPr/>
              </p:nvSpPr>
              <p:spPr bwMode="auto">
                <a:xfrm>
                  <a:off x="3506" y="3586"/>
                  <a:ext cx="24" cy="70"/>
                </a:xfrm>
                <a:custGeom>
                  <a:avLst/>
                  <a:gdLst>
                    <a:gd name="T0" fmla="*/ 24 w 24"/>
                    <a:gd name="T1" fmla="*/ 60 h 70"/>
                    <a:gd name="T2" fmla="*/ 24 w 24"/>
                    <a:gd name="T3" fmla="*/ 68 h 70"/>
                    <a:gd name="T4" fmla="*/ 20 w 24"/>
                    <a:gd name="T5" fmla="*/ 70 h 70"/>
                    <a:gd name="T6" fmla="*/ 18 w 24"/>
                    <a:gd name="T7" fmla="*/ 70 h 70"/>
                    <a:gd name="T8" fmla="*/ 14 w 24"/>
                    <a:gd name="T9" fmla="*/ 68 h 70"/>
                    <a:gd name="T10" fmla="*/ 10 w 24"/>
                    <a:gd name="T11" fmla="*/ 68 h 70"/>
                    <a:gd name="T12" fmla="*/ 8 w 24"/>
                    <a:gd name="T13" fmla="*/ 66 h 70"/>
                    <a:gd name="T14" fmla="*/ 8 w 24"/>
                    <a:gd name="T15" fmla="*/ 64 h 70"/>
                    <a:gd name="T16" fmla="*/ 6 w 24"/>
                    <a:gd name="T17" fmla="*/ 60 h 70"/>
                    <a:gd name="T18" fmla="*/ 6 w 24"/>
                    <a:gd name="T19" fmla="*/ 54 h 70"/>
                    <a:gd name="T20" fmla="*/ 6 w 24"/>
                    <a:gd name="T21" fmla="*/ 26 h 70"/>
                    <a:gd name="T22" fmla="*/ 0 w 24"/>
                    <a:gd name="T23" fmla="*/ 26 h 70"/>
                    <a:gd name="T24" fmla="*/ 0 w 24"/>
                    <a:gd name="T25" fmla="*/ 18 h 70"/>
                    <a:gd name="T26" fmla="*/ 6 w 24"/>
                    <a:gd name="T27" fmla="*/ 18 h 70"/>
                    <a:gd name="T28" fmla="*/ 6 w 24"/>
                    <a:gd name="T29" fmla="*/ 6 h 70"/>
                    <a:gd name="T30" fmla="*/ 16 w 24"/>
                    <a:gd name="T31" fmla="*/ 0 h 70"/>
                    <a:gd name="T32" fmla="*/ 16 w 24"/>
                    <a:gd name="T33" fmla="*/ 18 h 70"/>
                    <a:gd name="T34" fmla="*/ 24 w 24"/>
                    <a:gd name="T35" fmla="*/ 18 h 70"/>
                    <a:gd name="T36" fmla="*/ 24 w 24"/>
                    <a:gd name="T37" fmla="*/ 26 h 70"/>
                    <a:gd name="T38" fmla="*/ 16 w 24"/>
                    <a:gd name="T39" fmla="*/ 26 h 70"/>
                    <a:gd name="T40" fmla="*/ 16 w 24"/>
                    <a:gd name="T41" fmla="*/ 54 h 70"/>
                    <a:gd name="T42" fmla="*/ 16 w 24"/>
                    <a:gd name="T43" fmla="*/ 58 h 70"/>
                    <a:gd name="T44" fmla="*/ 16 w 24"/>
                    <a:gd name="T45" fmla="*/ 60 h 70"/>
                    <a:gd name="T46" fmla="*/ 16 w 24"/>
                    <a:gd name="T47" fmla="*/ 60 h 70"/>
                    <a:gd name="T48" fmla="*/ 18 w 24"/>
                    <a:gd name="T49" fmla="*/ 60 h 70"/>
                    <a:gd name="T50" fmla="*/ 18 w 24"/>
                    <a:gd name="T51" fmla="*/ 62 h 70"/>
                    <a:gd name="T52" fmla="*/ 20 w 24"/>
                    <a:gd name="T53" fmla="*/ 62 h 70"/>
                    <a:gd name="T54" fmla="*/ 22 w 24"/>
                    <a:gd name="T55" fmla="*/ 62 h 70"/>
                    <a:gd name="T56" fmla="*/ 24 w 24"/>
                    <a:gd name="T57" fmla="*/ 6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4" h="70">
                      <a:moveTo>
                        <a:pt x="24" y="60"/>
                      </a:moveTo>
                      <a:lnTo>
                        <a:pt x="24" y="68"/>
                      </a:lnTo>
                      <a:lnTo>
                        <a:pt x="20" y="70"/>
                      </a:lnTo>
                      <a:lnTo>
                        <a:pt x="18" y="70"/>
                      </a:lnTo>
                      <a:lnTo>
                        <a:pt x="14" y="68"/>
                      </a:lnTo>
                      <a:lnTo>
                        <a:pt x="10" y="68"/>
                      </a:lnTo>
                      <a:lnTo>
                        <a:pt x="8" y="66"/>
                      </a:lnTo>
                      <a:lnTo>
                        <a:pt x="8" y="64"/>
                      </a:lnTo>
                      <a:lnTo>
                        <a:pt x="6" y="60"/>
                      </a:lnTo>
                      <a:lnTo>
                        <a:pt x="6" y="54"/>
                      </a:lnTo>
                      <a:lnTo>
                        <a:pt x="6" y="26"/>
                      </a:lnTo>
                      <a:lnTo>
                        <a:pt x="0" y="26"/>
                      </a:lnTo>
                      <a:lnTo>
                        <a:pt x="0" y="18"/>
                      </a:lnTo>
                      <a:lnTo>
                        <a:pt x="6" y="18"/>
                      </a:lnTo>
                      <a:lnTo>
                        <a:pt x="6" y="6"/>
                      </a:lnTo>
                      <a:lnTo>
                        <a:pt x="16" y="0"/>
                      </a:lnTo>
                      <a:lnTo>
                        <a:pt x="16" y="18"/>
                      </a:lnTo>
                      <a:lnTo>
                        <a:pt x="24" y="18"/>
                      </a:lnTo>
                      <a:lnTo>
                        <a:pt x="24" y="26"/>
                      </a:lnTo>
                      <a:lnTo>
                        <a:pt x="16" y="26"/>
                      </a:lnTo>
                      <a:lnTo>
                        <a:pt x="16" y="54"/>
                      </a:lnTo>
                      <a:lnTo>
                        <a:pt x="16" y="58"/>
                      </a:lnTo>
                      <a:lnTo>
                        <a:pt x="16" y="60"/>
                      </a:lnTo>
                      <a:lnTo>
                        <a:pt x="16" y="60"/>
                      </a:lnTo>
                      <a:lnTo>
                        <a:pt x="18" y="60"/>
                      </a:lnTo>
                      <a:lnTo>
                        <a:pt x="18" y="62"/>
                      </a:lnTo>
                      <a:lnTo>
                        <a:pt x="20" y="62"/>
                      </a:lnTo>
                      <a:lnTo>
                        <a:pt x="22" y="62"/>
                      </a:lnTo>
                      <a:lnTo>
                        <a:pt x="24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71" name="Freeform 391"/>
                <p:cNvSpPr>
                  <a:spLocks noEditPoints="1"/>
                </p:cNvSpPr>
                <p:nvPr/>
              </p:nvSpPr>
              <p:spPr bwMode="auto">
                <a:xfrm>
                  <a:off x="3558" y="3604"/>
                  <a:ext cx="46" cy="52"/>
                </a:xfrm>
                <a:custGeom>
                  <a:avLst/>
                  <a:gdLst>
                    <a:gd name="T0" fmla="*/ 28 w 46"/>
                    <a:gd name="T1" fmla="*/ 48 h 52"/>
                    <a:gd name="T2" fmla="*/ 20 w 46"/>
                    <a:gd name="T3" fmla="*/ 50 h 52"/>
                    <a:gd name="T4" fmla="*/ 10 w 46"/>
                    <a:gd name="T5" fmla="*/ 50 h 52"/>
                    <a:gd name="T6" fmla="*/ 2 w 46"/>
                    <a:gd name="T7" fmla="*/ 42 h 52"/>
                    <a:gd name="T8" fmla="*/ 0 w 46"/>
                    <a:gd name="T9" fmla="*/ 34 h 52"/>
                    <a:gd name="T10" fmla="*/ 4 w 46"/>
                    <a:gd name="T11" fmla="*/ 28 h 52"/>
                    <a:gd name="T12" fmla="*/ 8 w 46"/>
                    <a:gd name="T13" fmla="*/ 24 h 52"/>
                    <a:gd name="T14" fmla="*/ 14 w 46"/>
                    <a:gd name="T15" fmla="*/ 22 h 52"/>
                    <a:gd name="T16" fmla="*/ 26 w 46"/>
                    <a:gd name="T17" fmla="*/ 20 h 52"/>
                    <a:gd name="T18" fmla="*/ 32 w 46"/>
                    <a:gd name="T19" fmla="*/ 16 h 52"/>
                    <a:gd name="T20" fmla="*/ 32 w 46"/>
                    <a:gd name="T21" fmla="*/ 12 h 52"/>
                    <a:gd name="T22" fmla="*/ 26 w 46"/>
                    <a:gd name="T23" fmla="*/ 8 h 52"/>
                    <a:gd name="T24" fmla="*/ 18 w 46"/>
                    <a:gd name="T25" fmla="*/ 8 h 52"/>
                    <a:gd name="T26" fmla="*/ 12 w 46"/>
                    <a:gd name="T27" fmla="*/ 12 h 52"/>
                    <a:gd name="T28" fmla="*/ 2 w 46"/>
                    <a:gd name="T29" fmla="*/ 14 h 52"/>
                    <a:gd name="T30" fmla="*/ 4 w 46"/>
                    <a:gd name="T31" fmla="*/ 6 h 52"/>
                    <a:gd name="T32" fmla="*/ 12 w 46"/>
                    <a:gd name="T33" fmla="*/ 0 h 52"/>
                    <a:gd name="T34" fmla="*/ 24 w 46"/>
                    <a:gd name="T35" fmla="*/ 0 h 52"/>
                    <a:gd name="T36" fmla="*/ 34 w 46"/>
                    <a:gd name="T37" fmla="*/ 0 h 52"/>
                    <a:gd name="T38" fmla="*/ 40 w 46"/>
                    <a:gd name="T39" fmla="*/ 4 h 52"/>
                    <a:gd name="T40" fmla="*/ 42 w 46"/>
                    <a:gd name="T41" fmla="*/ 10 h 52"/>
                    <a:gd name="T42" fmla="*/ 42 w 46"/>
                    <a:gd name="T43" fmla="*/ 18 h 52"/>
                    <a:gd name="T44" fmla="*/ 42 w 46"/>
                    <a:gd name="T45" fmla="*/ 36 h 52"/>
                    <a:gd name="T46" fmla="*/ 42 w 46"/>
                    <a:gd name="T47" fmla="*/ 44 h 52"/>
                    <a:gd name="T48" fmla="*/ 46 w 46"/>
                    <a:gd name="T49" fmla="*/ 50 h 52"/>
                    <a:gd name="T50" fmla="*/ 34 w 46"/>
                    <a:gd name="T51" fmla="*/ 48 h 52"/>
                    <a:gd name="T52" fmla="*/ 32 w 46"/>
                    <a:gd name="T53" fmla="*/ 26 h 52"/>
                    <a:gd name="T54" fmla="*/ 20 w 46"/>
                    <a:gd name="T55" fmla="*/ 28 h 52"/>
                    <a:gd name="T56" fmla="*/ 14 w 46"/>
                    <a:gd name="T57" fmla="*/ 30 h 52"/>
                    <a:gd name="T58" fmla="*/ 10 w 46"/>
                    <a:gd name="T59" fmla="*/ 32 h 52"/>
                    <a:gd name="T60" fmla="*/ 10 w 46"/>
                    <a:gd name="T61" fmla="*/ 36 h 52"/>
                    <a:gd name="T62" fmla="*/ 12 w 46"/>
                    <a:gd name="T63" fmla="*/ 42 h 52"/>
                    <a:gd name="T64" fmla="*/ 18 w 46"/>
                    <a:gd name="T65" fmla="*/ 44 h 52"/>
                    <a:gd name="T66" fmla="*/ 26 w 46"/>
                    <a:gd name="T67" fmla="*/ 42 h 52"/>
                    <a:gd name="T68" fmla="*/ 30 w 46"/>
                    <a:gd name="T69" fmla="*/ 36 h 52"/>
                    <a:gd name="T70" fmla="*/ 32 w 46"/>
                    <a:gd name="T71" fmla="*/ 2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6" h="52">
                      <a:moveTo>
                        <a:pt x="34" y="44"/>
                      </a:moveTo>
                      <a:lnTo>
                        <a:pt x="28" y="48"/>
                      </a:lnTo>
                      <a:lnTo>
                        <a:pt x="24" y="50"/>
                      </a:lnTo>
                      <a:lnTo>
                        <a:pt x="20" y="50"/>
                      </a:lnTo>
                      <a:lnTo>
                        <a:pt x="16" y="52"/>
                      </a:lnTo>
                      <a:lnTo>
                        <a:pt x="10" y="50"/>
                      </a:lnTo>
                      <a:lnTo>
                        <a:pt x="4" y="48"/>
                      </a:lnTo>
                      <a:lnTo>
                        <a:pt x="2" y="42"/>
                      </a:ln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2" y="30"/>
                      </a:lnTo>
                      <a:lnTo>
                        <a:pt x="4" y="28"/>
                      </a:lnTo>
                      <a:lnTo>
                        <a:pt x="6" y="26"/>
                      </a:lnTo>
                      <a:lnTo>
                        <a:pt x="8" y="24"/>
                      </a:lnTo>
                      <a:lnTo>
                        <a:pt x="12" y="22"/>
                      </a:lnTo>
                      <a:lnTo>
                        <a:pt x="14" y="22"/>
                      </a:lnTo>
                      <a:lnTo>
                        <a:pt x="18" y="22"/>
                      </a:lnTo>
                      <a:lnTo>
                        <a:pt x="26" y="20"/>
                      </a:lnTo>
                      <a:lnTo>
                        <a:pt x="32" y="18"/>
                      </a:lnTo>
                      <a:lnTo>
                        <a:pt x="32" y="16"/>
                      </a:lnTo>
                      <a:lnTo>
                        <a:pt x="32" y="16"/>
                      </a:lnTo>
                      <a:lnTo>
                        <a:pt x="32" y="12"/>
                      </a:lnTo>
                      <a:lnTo>
                        <a:pt x="30" y="10"/>
                      </a:lnTo>
                      <a:lnTo>
                        <a:pt x="26" y="8"/>
                      </a:lnTo>
                      <a:lnTo>
                        <a:pt x="22" y="8"/>
                      </a:lnTo>
                      <a:lnTo>
                        <a:pt x="18" y="8"/>
                      </a:lnTo>
                      <a:lnTo>
                        <a:pt x="14" y="8"/>
                      </a:lnTo>
                      <a:lnTo>
                        <a:pt x="12" y="12"/>
                      </a:lnTo>
                      <a:lnTo>
                        <a:pt x="10" y="16"/>
                      </a:lnTo>
                      <a:lnTo>
                        <a:pt x="2" y="14"/>
                      </a:lnTo>
                      <a:lnTo>
                        <a:pt x="2" y="10"/>
                      </a:lnTo>
                      <a:lnTo>
                        <a:pt x="4" y="6"/>
                      </a:lnTo>
                      <a:lnTo>
                        <a:pt x="8" y="4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36" y="2"/>
                      </a:lnTo>
                      <a:lnTo>
                        <a:pt x="40" y="4"/>
                      </a:lnTo>
                      <a:lnTo>
                        <a:pt x="40" y="8"/>
                      </a:lnTo>
                      <a:lnTo>
                        <a:pt x="42" y="10"/>
                      </a:lnTo>
                      <a:lnTo>
                        <a:pt x="42" y="14"/>
                      </a:lnTo>
                      <a:lnTo>
                        <a:pt x="42" y="18"/>
                      </a:lnTo>
                      <a:lnTo>
                        <a:pt x="42" y="28"/>
                      </a:lnTo>
                      <a:lnTo>
                        <a:pt x="42" y="36"/>
                      </a:lnTo>
                      <a:lnTo>
                        <a:pt x="42" y="40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50"/>
                      </a:lnTo>
                      <a:lnTo>
                        <a:pt x="36" y="50"/>
                      </a:lnTo>
                      <a:lnTo>
                        <a:pt x="34" y="48"/>
                      </a:lnTo>
                      <a:lnTo>
                        <a:pt x="34" y="44"/>
                      </a:lnTo>
                      <a:close/>
                      <a:moveTo>
                        <a:pt x="32" y="26"/>
                      </a:moveTo>
                      <a:lnTo>
                        <a:pt x="28" y="28"/>
                      </a:lnTo>
                      <a:lnTo>
                        <a:pt x="20" y="28"/>
                      </a:lnTo>
                      <a:lnTo>
                        <a:pt x="16" y="30"/>
                      </a:lnTo>
                      <a:lnTo>
                        <a:pt x="14" y="30"/>
                      </a:lnTo>
                      <a:lnTo>
                        <a:pt x="12" y="32"/>
                      </a:lnTo>
                      <a:lnTo>
                        <a:pt x="10" y="32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0" y="40"/>
                      </a:lnTo>
                      <a:lnTo>
                        <a:pt x="12" y="42"/>
                      </a:lnTo>
                      <a:lnTo>
                        <a:pt x="14" y="42"/>
                      </a:lnTo>
                      <a:lnTo>
                        <a:pt x="18" y="44"/>
                      </a:lnTo>
                      <a:lnTo>
                        <a:pt x="22" y="42"/>
                      </a:lnTo>
                      <a:lnTo>
                        <a:pt x="26" y="42"/>
                      </a:lnTo>
                      <a:lnTo>
                        <a:pt x="28" y="38"/>
                      </a:lnTo>
                      <a:lnTo>
                        <a:pt x="30" y="36"/>
                      </a:lnTo>
                      <a:lnTo>
                        <a:pt x="32" y="32"/>
                      </a:lnTo>
                      <a:lnTo>
                        <a:pt x="32" y="28"/>
                      </a:lnTo>
                      <a:lnTo>
                        <a:pt x="32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72" name="Rectangle 392"/>
                <p:cNvSpPr>
                  <a:spLocks noChangeArrowheads="1"/>
                </p:cNvSpPr>
                <p:nvPr/>
              </p:nvSpPr>
              <p:spPr bwMode="auto">
                <a:xfrm>
                  <a:off x="3614" y="3586"/>
                  <a:ext cx="10" cy="6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73" name="Rectangle 393"/>
                <p:cNvSpPr>
                  <a:spLocks noChangeArrowheads="1"/>
                </p:cNvSpPr>
                <p:nvPr/>
              </p:nvSpPr>
              <p:spPr bwMode="auto">
                <a:xfrm>
                  <a:off x="3754" y="3650"/>
                  <a:ext cx="10" cy="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74" name="Freeform 394"/>
                <p:cNvSpPr>
                  <a:spLocks/>
                </p:cNvSpPr>
                <p:nvPr/>
              </p:nvSpPr>
              <p:spPr bwMode="auto">
                <a:xfrm>
                  <a:off x="3664" y="3646"/>
                  <a:ext cx="8" cy="22"/>
                </a:xfrm>
                <a:custGeom>
                  <a:avLst/>
                  <a:gdLst>
                    <a:gd name="T0" fmla="*/ 0 w 8"/>
                    <a:gd name="T1" fmla="*/ 8 h 22"/>
                    <a:gd name="T2" fmla="*/ 0 w 8"/>
                    <a:gd name="T3" fmla="*/ 0 h 22"/>
                    <a:gd name="T4" fmla="*/ 8 w 8"/>
                    <a:gd name="T5" fmla="*/ 0 h 22"/>
                    <a:gd name="T6" fmla="*/ 8 w 8"/>
                    <a:gd name="T7" fmla="*/ 8 h 22"/>
                    <a:gd name="T8" fmla="*/ 8 w 8"/>
                    <a:gd name="T9" fmla="*/ 14 h 22"/>
                    <a:gd name="T10" fmla="*/ 6 w 8"/>
                    <a:gd name="T11" fmla="*/ 18 h 22"/>
                    <a:gd name="T12" fmla="*/ 4 w 8"/>
                    <a:gd name="T13" fmla="*/ 20 h 22"/>
                    <a:gd name="T14" fmla="*/ 2 w 8"/>
                    <a:gd name="T15" fmla="*/ 22 h 22"/>
                    <a:gd name="T16" fmla="*/ 0 w 8"/>
                    <a:gd name="T17" fmla="*/ 20 h 22"/>
                    <a:gd name="T18" fmla="*/ 2 w 8"/>
                    <a:gd name="T19" fmla="*/ 18 h 22"/>
                    <a:gd name="T20" fmla="*/ 2 w 8"/>
                    <a:gd name="T21" fmla="*/ 16 h 22"/>
                    <a:gd name="T22" fmla="*/ 4 w 8"/>
                    <a:gd name="T23" fmla="*/ 12 h 22"/>
                    <a:gd name="T24" fmla="*/ 4 w 8"/>
                    <a:gd name="T25" fmla="*/ 8 h 22"/>
                    <a:gd name="T26" fmla="*/ 0 w 8"/>
                    <a:gd name="T27" fmla="*/ 8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22">
                      <a:moveTo>
                        <a:pt x="0" y="8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8" y="14"/>
                      </a:lnTo>
                      <a:lnTo>
                        <a:pt x="6" y="18"/>
                      </a:lnTo>
                      <a:lnTo>
                        <a:pt x="4" y="20"/>
                      </a:lnTo>
                      <a:lnTo>
                        <a:pt x="2" y="22"/>
                      </a:lnTo>
                      <a:lnTo>
                        <a:pt x="0" y="20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75" name="Freeform 395"/>
                <p:cNvSpPr>
                  <a:spLocks/>
                </p:cNvSpPr>
                <p:nvPr/>
              </p:nvSpPr>
              <p:spPr bwMode="auto">
                <a:xfrm>
                  <a:off x="3706" y="3586"/>
                  <a:ext cx="44" cy="68"/>
                </a:xfrm>
                <a:custGeom>
                  <a:avLst/>
                  <a:gdLst>
                    <a:gd name="T0" fmla="*/ 44 w 44"/>
                    <a:gd name="T1" fmla="*/ 60 h 68"/>
                    <a:gd name="T2" fmla="*/ 44 w 44"/>
                    <a:gd name="T3" fmla="*/ 68 h 68"/>
                    <a:gd name="T4" fmla="*/ 0 w 44"/>
                    <a:gd name="T5" fmla="*/ 68 h 68"/>
                    <a:gd name="T6" fmla="*/ 0 w 44"/>
                    <a:gd name="T7" fmla="*/ 66 h 68"/>
                    <a:gd name="T8" fmla="*/ 0 w 44"/>
                    <a:gd name="T9" fmla="*/ 62 h 68"/>
                    <a:gd name="T10" fmla="*/ 2 w 44"/>
                    <a:gd name="T11" fmla="*/ 58 h 68"/>
                    <a:gd name="T12" fmla="*/ 6 w 44"/>
                    <a:gd name="T13" fmla="*/ 52 h 68"/>
                    <a:gd name="T14" fmla="*/ 10 w 44"/>
                    <a:gd name="T15" fmla="*/ 48 h 68"/>
                    <a:gd name="T16" fmla="*/ 16 w 44"/>
                    <a:gd name="T17" fmla="*/ 42 h 68"/>
                    <a:gd name="T18" fmla="*/ 22 w 44"/>
                    <a:gd name="T19" fmla="*/ 36 h 68"/>
                    <a:gd name="T20" fmla="*/ 28 w 44"/>
                    <a:gd name="T21" fmla="*/ 32 h 68"/>
                    <a:gd name="T22" fmla="*/ 30 w 44"/>
                    <a:gd name="T23" fmla="*/ 28 h 68"/>
                    <a:gd name="T24" fmla="*/ 34 w 44"/>
                    <a:gd name="T25" fmla="*/ 24 h 68"/>
                    <a:gd name="T26" fmla="*/ 34 w 44"/>
                    <a:gd name="T27" fmla="*/ 18 h 68"/>
                    <a:gd name="T28" fmla="*/ 34 w 44"/>
                    <a:gd name="T29" fmla="*/ 14 h 68"/>
                    <a:gd name="T30" fmla="*/ 30 w 44"/>
                    <a:gd name="T31" fmla="*/ 10 h 68"/>
                    <a:gd name="T32" fmla="*/ 26 w 44"/>
                    <a:gd name="T33" fmla="*/ 8 h 68"/>
                    <a:gd name="T34" fmla="*/ 22 w 44"/>
                    <a:gd name="T35" fmla="*/ 8 h 68"/>
                    <a:gd name="T36" fmla="*/ 16 w 44"/>
                    <a:gd name="T37" fmla="*/ 8 h 68"/>
                    <a:gd name="T38" fmla="*/ 12 w 44"/>
                    <a:gd name="T39" fmla="*/ 10 h 68"/>
                    <a:gd name="T40" fmla="*/ 10 w 44"/>
                    <a:gd name="T41" fmla="*/ 14 h 68"/>
                    <a:gd name="T42" fmla="*/ 10 w 44"/>
                    <a:gd name="T43" fmla="*/ 20 h 68"/>
                    <a:gd name="T44" fmla="*/ 0 w 44"/>
                    <a:gd name="T45" fmla="*/ 18 h 68"/>
                    <a:gd name="T46" fmla="*/ 2 w 44"/>
                    <a:gd name="T47" fmla="*/ 12 h 68"/>
                    <a:gd name="T48" fmla="*/ 4 w 44"/>
                    <a:gd name="T49" fmla="*/ 8 h 68"/>
                    <a:gd name="T50" fmla="*/ 6 w 44"/>
                    <a:gd name="T51" fmla="*/ 4 h 68"/>
                    <a:gd name="T52" fmla="*/ 10 w 44"/>
                    <a:gd name="T53" fmla="*/ 2 h 68"/>
                    <a:gd name="T54" fmla="*/ 16 w 44"/>
                    <a:gd name="T55" fmla="*/ 0 h 68"/>
                    <a:gd name="T56" fmla="*/ 22 w 44"/>
                    <a:gd name="T57" fmla="*/ 0 h 68"/>
                    <a:gd name="T58" fmla="*/ 28 w 44"/>
                    <a:gd name="T59" fmla="*/ 0 h 68"/>
                    <a:gd name="T60" fmla="*/ 34 w 44"/>
                    <a:gd name="T61" fmla="*/ 2 h 68"/>
                    <a:gd name="T62" fmla="*/ 38 w 44"/>
                    <a:gd name="T63" fmla="*/ 4 h 68"/>
                    <a:gd name="T64" fmla="*/ 40 w 44"/>
                    <a:gd name="T65" fmla="*/ 8 h 68"/>
                    <a:gd name="T66" fmla="*/ 42 w 44"/>
                    <a:gd name="T67" fmla="*/ 14 h 68"/>
                    <a:gd name="T68" fmla="*/ 44 w 44"/>
                    <a:gd name="T69" fmla="*/ 18 h 68"/>
                    <a:gd name="T70" fmla="*/ 42 w 44"/>
                    <a:gd name="T71" fmla="*/ 22 h 68"/>
                    <a:gd name="T72" fmla="*/ 42 w 44"/>
                    <a:gd name="T73" fmla="*/ 26 h 68"/>
                    <a:gd name="T74" fmla="*/ 40 w 44"/>
                    <a:gd name="T75" fmla="*/ 30 h 68"/>
                    <a:gd name="T76" fmla="*/ 36 w 44"/>
                    <a:gd name="T77" fmla="*/ 34 h 68"/>
                    <a:gd name="T78" fmla="*/ 34 w 44"/>
                    <a:gd name="T79" fmla="*/ 38 h 68"/>
                    <a:gd name="T80" fmla="*/ 30 w 44"/>
                    <a:gd name="T81" fmla="*/ 42 h 68"/>
                    <a:gd name="T82" fmla="*/ 24 w 44"/>
                    <a:gd name="T83" fmla="*/ 46 h 68"/>
                    <a:gd name="T84" fmla="*/ 20 w 44"/>
                    <a:gd name="T85" fmla="*/ 50 h 68"/>
                    <a:gd name="T86" fmla="*/ 16 w 44"/>
                    <a:gd name="T87" fmla="*/ 52 h 68"/>
                    <a:gd name="T88" fmla="*/ 14 w 44"/>
                    <a:gd name="T89" fmla="*/ 54 h 68"/>
                    <a:gd name="T90" fmla="*/ 12 w 44"/>
                    <a:gd name="T91" fmla="*/ 56 h 68"/>
                    <a:gd name="T92" fmla="*/ 10 w 44"/>
                    <a:gd name="T93" fmla="*/ 60 h 68"/>
                    <a:gd name="T94" fmla="*/ 44 w 44"/>
                    <a:gd name="T95" fmla="*/ 6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4" h="68">
                      <a:moveTo>
                        <a:pt x="44" y="60"/>
                      </a:moveTo>
                      <a:lnTo>
                        <a:pt x="44" y="68"/>
                      </a:lnTo>
                      <a:lnTo>
                        <a:pt x="0" y="68"/>
                      </a:lnTo>
                      <a:lnTo>
                        <a:pt x="0" y="66"/>
                      </a:lnTo>
                      <a:lnTo>
                        <a:pt x="0" y="62"/>
                      </a:lnTo>
                      <a:lnTo>
                        <a:pt x="2" y="58"/>
                      </a:lnTo>
                      <a:lnTo>
                        <a:pt x="6" y="52"/>
                      </a:lnTo>
                      <a:lnTo>
                        <a:pt x="10" y="48"/>
                      </a:lnTo>
                      <a:lnTo>
                        <a:pt x="16" y="42"/>
                      </a:lnTo>
                      <a:lnTo>
                        <a:pt x="22" y="36"/>
                      </a:lnTo>
                      <a:lnTo>
                        <a:pt x="28" y="32"/>
                      </a:lnTo>
                      <a:lnTo>
                        <a:pt x="30" y="28"/>
                      </a:lnTo>
                      <a:lnTo>
                        <a:pt x="34" y="24"/>
                      </a:lnTo>
                      <a:lnTo>
                        <a:pt x="34" y="18"/>
                      </a:lnTo>
                      <a:lnTo>
                        <a:pt x="34" y="14"/>
                      </a:lnTo>
                      <a:lnTo>
                        <a:pt x="30" y="10"/>
                      </a:lnTo>
                      <a:lnTo>
                        <a:pt x="26" y="8"/>
                      </a:lnTo>
                      <a:lnTo>
                        <a:pt x="22" y="8"/>
                      </a:lnTo>
                      <a:lnTo>
                        <a:pt x="16" y="8"/>
                      </a:lnTo>
                      <a:lnTo>
                        <a:pt x="12" y="10"/>
                      </a:lnTo>
                      <a:lnTo>
                        <a:pt x="10" y="14"/>
                      </a:lnTo>
                      <a:lnTo>
                        <a:pt x="10" y="20"/>
                      </a:lnTo>
                      <a:lnTo>
                        <a:pt x="0" y="18"/>
                      </a:lnTo>
                      <a:lnTo>
                        <a:pt x="2" y="12"/>
                      </a:lnTo>
                      <a:lnTo>
                        <a:pt x="4" y="8"/>
                      </a:lnTo>
                      <a:lnTo>
                        <a:pt x="6" y="4"/>
                      </a:lnTo>
                      <a:lnTo>
                        <a:pt x="10" y="2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8" y="0"/>
                      </a:lnTo>
                      <a:lnTo>
                        <a:pt x="34" y="2"/>
                      </a:lnTo>
                      <a:lnTo>
                        <a:pt x="38" y="4"/>
                      </a:lnTo>
                      <a:lnTo>
                        <a:pt x="40" y="8"/>
                      </a:lnTo>
                      <a:lnTo>
                        <a:pt x="42" y="14"/>
                      </a:lnTo>
                      <a:lnTo>
                        <a:pt x="44" y="18"/>
                      </a:lnTo>
                      <a:lnTo>
                        <a:pt x="42" y="22"/>
                      </a:lnTo>
                      <a:lnTo>
                        <a:pt x="42" y="26"/>
                      </a:lnTo>
                      <a:lnTo>
                        <a:pt x="40" y="30"/>
                      </a:lnTo>
                      <a:lnTo>
                        <a:pt x="36" y="34"/>
                      </a:lnTo>
                      <a:lnTo>
                        <a:pt x="34" y="38"/>
                      </a:lnTo>
                      <a:lnTo>
                        <a:pt x="30" y="42"/>
                      </a:lnTo>
                      <a:lnTo>
                        <a:pt x="24" y="46"/>
                      </a:lnTo>
                      <a:lnTo>
                        <a:pt x="20" y="50"/>
                      </a:lnTo>
                      <a:lnTo>
                        <a:pt x="16" y="52"/>
                      </a:lnTo>
                      <a:lnTo>
                        <a:pt x="14" y="54"/>
                      </a:lnTo>
                      <a:lnTo>
                        <a:pt x="12" y="56"/>
                      </a:lnTo>
                      <a:lnTo>
                        <a:pt x="10" y="60"/>
                      </a:lnTo>
                      <a:lnTo>
                        <a:pt x="44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76" name="Freeform 396"/>
                <p:cNvSpPr>
                  <a:spLocks noEditPoints="1"/>
                </p:cNvSpPr>
                <p:nvPr/>
              </p:nvSpPr>
              <p:spPr bwMode="auto">
                <a:xfrm>
                  <a:off x="3760" y="3586"/>
                  <a:ext cx="44" cy="70"/>
                </a:xfrm>
                <a:custGeom>
                  <a:avLst/>
                  <a:gdLst>
                    <a:gd name="T0" fmla="*/ 0 w 44"/>
                    <a:gd name="T1" fmla="*/ 34 h 70"/>
                    <a:gd name="T2" fmla="*/ 0 w 44"/>
                    <a:gd name="T3" fmla="*/ 24 h 70"/>
                    <a:gd name="T4" fmla="*/ 2 w 44"/>
                    <a:gd name="T5" fmla="*/ 14 h 70"/>
                    <a:gd name="T6" fmla="*/ 4 w 44"/>
                    <a:gd name="T7" fmla="*/ 8 h 70"/>
                    <a:gd name="T8" fmla="*/ 10 w 44"/>
                    <a:gd name="T9" fmla="*/ 2 h 70"/>
                    <a:gd name="T10" fmla="*/ 14 w 44"/>
                    <a:gd name="T11" fmla="*/ 0 h 70"/>
                    <a:gd name="T12" fmla="*/ 22 w 44"/>
                    <a:gd name="T13" fmla="*/ 0 h 70"/>
                    <a:gd name="T14" fmla="*/ 26 w 44"/>
                    <a:gd name="T15" fmla="*/ 0 h 70"/>
                    <a:gd name="T16" fmla="*/ 32 w 44"/>
                    <a:gd name="T17" fmla="*/ 2 h 70"/>
                    <a:gd name="T18" fmla="*/ 36 w 44"/>
                    <a:gd name="T19" fmla="*/ 4 h 70"/>
                    <a:gd name="T20" fmla="*/ 38 w 44"/>
                    <a:gd name="T21" fmla="*/ 8 h 70"/>
                    <a:gd name="T22" fmla="*/ 40 w 44"/>
                    <a:gd name="T23" fmla="*/ 12 h 70"/>
                    <a:gd name="T24" fmla="*/ 42 w 44"/>
                    <a:gd name="T25" fmla="*/ 18 h 70"/>
                    <a:gd name="T26" fmla="*/ 44 w 44"/>
                    <a:gd name="T27" fmla="*/ 26 h 70"/>
                    <a:gd name="T28" fmla="*/ 44 w 44"/>
                    <a:gd name="T29" fmla="*/ 34 h 70"/>
                    <a:gd name="T30" fmla="*/ 44 w 44"/>
                    <a:gd name="T31" fmla="*/ 46 h 70"/>
                    <a:gd name="T32" fmla="*/ 42 w 44"/>
                    <a:gd name="T33" fmla="*/ 54 h 70"/>
                    <a:gd name="T34" fmla="*/ 38 w 44"/>
                    <a:gd name="T35" fmla="*/ 60 h 70"/>
                    <a:gd name="T36" fmla="*/ 34 w 44"/>
                    <a:gd name="T37" fmla="*/ 66 h 70"/>
                    <a:gd name="T38" fmla="*/ 28 w 44"/>
                    <a:gd name="T39" fmla="*/ 68 h 70"/>
                    <a:gd name="T40" fmla="*/ 22 w 44"/>
                    <a:gd name="T41" fmla="*/ 70 h 70"/>
                    <a:gd name="T42" fmla="*/ 16 w 44"/>
                    <a:gd name="T43" fmla="*/ 68 h 70"/>
                    <a:gd name="T44" fmla="*/ 10 w 44"/>
                    <a:gd name="T45" fmla="*/ 66 h 70"/>
                    <a:gd name="T46" fmla="*/ 6 w 44"/>
                    <a:gd name="T47" fmla="*/ 62 h 70"/>
                    <a:gd name="T48" fmla="*/ 2 w 44"/>
                    <a:gd name="T49" fmla="*/ 56 h 70"/>
                    <a:gd name="T50" fmla="*/ 0 w 44"/>
                    <a:gd name="T51" fmla="*/ 46 h 70"/>
                    <a:gd name="T52" fmla="*/ 0 w 44"/>
                    <a:gd name="T53" fmla="*/ 34 h 70"/>
                    <a:gd name="T54" fmla="*/ 8 w 44"/>
                    <a:gd name="T55" fmla="*/ 34 h 70"/>
                    <a:gd name="T56" fmla="*/ 8 w 44"/>
                    <a:gd name="T57" fmla="*/ 44 h 70"/>
                    <a:gd name="T58" fmla="*/ 10 w 44"/>
                    <a:gd name="T59" fmla="*/ 52 h 70"/>
                    <a:gd name="T60" fmla="*/ 12 w 44"/>
                    <a:gd name="T61" fmla="*/ 56 h 70"/>
                    <a:gd name="T62" fmla="*/ 16 w 44"/>
                    <a:gd name="T63" fmla="*/ 60 h 70"/>
                    <a:gd name="T64" fmla="*/ 22 w 44"/>
                    <a:gd name="T65" fmla="*/ 62 h 70"/>
                    <a:gd name="T66" fmla="*/ 26 w 44"/>
                    <a:gd name="T67" fmla="*/ 60 h 70"/>
                    <a:gd name="T68" fmla="*/ 32 w 44"/>
                    <a:gd name="T69" fmla="*/ 56 h 70"/>
                    <a:gd name="T70" fmla="*/ 34 w 44"/>
                    <a:gd name="T71" fmla="*/ 52 h 70"/>
                    <a:gd name="T72" fmla="*/ 34 w 44"/>
                    <a:gd name="T73" fmla="*/ 44 h 70"/>
                    <a:gd name="T74" fmla="*/ 36 w 44"/>
                    <a:gd name="T75" fmla="*/ 34 h 70"/>
                    <a:gd name="T76" fmla="*/ 34 w 44"/>
                    <a:gd name="T77" fmla="*/ 24 h 70"/>
                    <a:gd name="T78" fmla="*/ 34 w 44"/>
                    <a:gd name="T79" fmla="*/ 18 h 70"/>
                    <a:gd name="T80" fmla="*/ 32 w 44"/>
                    <a:gd name="T81" fmla="*/ 12 h 70"/>
                    <a:gd name="T82" fmla="*/ 26 w 44"/>
                    <a:gd name="T83" fmla="*/ 8 h 70"/>
                    <a:gd name="T84" fmla="*/ 22 w 44"/>
                    <a:gd name="T85" fmla="*/ 8 h 70"/>
                    <a:gd name="T86" fmla="*/ 16 w 44"/>
                    <a:gd name="T87" fmla="*/ 8 h 70"/>
                    <a:gd name="T88" fmla="*/ 12 w 44"/>
                    <a:gd name="T89" fmla="*/ 12 h 70"/>
                    <a:gd name="T90" fmla="*/ 10 w 44"/>
                    <a:gd name="T91" fmla="*/ 18 h 70"/>
                    <a:gd name="T92" fmla="*/ 8 w 44"/>
                    <a:gd name="T93" fmla="*/ 24 h 70"/>
                    <a:gd name="T94" fmla="*/ 8 w 44"/>
                    <a:gd name="T95" fmla="*/ 34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4" h="70">
                      <a:moveTo>
                        <a:pt x="0" y="34"/>
                      </a:moveTo>
                      <a:lnTo>
                        <a:pt x="0" y="24"/>
                      </a:lnTo>
                      <a:lnTo>
                        <a:pt x="2" y="14"/>
                      </a:lnTo>
                      <a:lnTo>
                        <a:pt x="4" y="8"/>
                      </a:lnTo>
                      <a:lnTo>
                        <a:pt x="10" y="2"/>
                      </a:lnTo>
                      <a:lnTo>
                        <a:pt x="14" y="0"/>
                      </a:lnTo>
                      <a:lnTo>
                        <a:pt x="22" y="0"/>
                      </a:lnTo>
                      <a:lnTo>
                        <a:pt x="26" y="0"/>
                      </a:lnTo>
                      <a:lnTo>
                        <a:pt x="32" y="2"/>
                      </a:lnTo>
                      <a:lnTo>
                        <a:pt x="36" y="4"/>
                      </a:lnTo>
                      <a:lnTo>
                        <a:pt x="38" y="8"/>
                      </a:lnTo>
                      <a:lnTo>
                        <a:pt x="40" y="12"/>
                      </a:lnTo>
                      <a:lnTo>
                        <a:pt x="42" y="18"/>
                      </a:lnTo>
                      <a:lnTo>
                        <a:pt x="44" y="26"/>
                      </a:lnTo>
                      <a:lnTo>
                        <a:pt x="44" y="34"/>
                      </a:lnTo>
                      <a:lnTo>
                        <a:pt x="44" y="46"/>
                      </a:lnTo>
                      <a:lnTo>
                        <a:pt x="42" y="54"/>
                      </a:lnTo>
                      <a:lnTo>
                        <a:pt x="38" y="60"/>
                      </a:lnTo>
                      <a:lnTo>
                        <a:pt x="34" y="66"/>
                      </a:lnTo>
                      <a:lnTo>
                        <a:pt x="28" y="68"/>
                      </a:lnTo>
                      <a:lnTo>
                        <a:pt x="22" y="70"/>
                      </a:lnTo>
                      <a:lnTo>
                        <a:pt x="16" y="68"/>
                      </a:lnTo>
                      <a:lnTo>
                        <a:pt x="10" y="66"/>
                      </a:lnTo>
                      <a:lnTo>
                        <a:pt x="6" y="62"/>
                      </a:lnTo>
                      <a:lnTo>
                        <a:pt x="2" y="56"/>
                      </a:lnTo>
                      <a:lnTo>
                        <a:pt x="0" y="46"/>
                      </a:lnTo>
                      <a:lnTo>
                        <a:pt x="0" y="34"/>
                      </a:lnTo>
                      <a:close/>
                      <a:moveTo>
                        <a:pt x="8" y="34"/>
                      </a:moveTo>
                      <a:lnTo>
                        <a:pt x="8" y="44"/>
                      </a:lnTo>
                      <a:lnTo>
                        <a:pt x="10" y="52"/>
                      </a:lnTo>
                      <a:lnTo>
                        <a:pt x="12" y="56"/>
                      </a:lnTo>
                      <a:lnTo>
                        <a:pt x="16" y="60"/>
                      </a:lnTo>
                      <a:lnTo>
                        <a:pt x="22" y="62"/>
                      </a:lnTo>
                      <a:lnTo>
                        <a:pt x="26" y="60"/>
                      </a:lnTo>
                      <a:lnTo>
                        <a:pt x="32" y="56"/>
                      </a:lnTo>
                      <a:lnTo>
                        <a:pt x="34" y="52"/>
                      </a:lnTo>
                      <a:lnTo>
                        <a:pt x="34" y="44"/>
                      </a:lnTo>
                      <a:lnTo>
                        <a:pt x="36" y="34"/>
                      </a:lnTo>
                      <a:lnTo>
                        <a:pt x="34" y="24"/>
                      </a:lnTo>
                      <a:lnTo>
                        <a:pt x="34" y="18"/>
                      </a:lnTo>
                      <a:lnTo>
                        <a:pt x="32" y="12"/>
                      </a:lnTo>
                      <a:lnTo>
                        <a:pt x="26" y="8"/>
                      </a:lnTo>
                      <a:lnTo>
                        <a:pt x="22" y="8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0" y="18"/>
                      </a:lnTo>
                      <a:lnTo>
                        <a:pt x="8" y="24"/>
                      </a:lnTo>
                      <a:lnTo>
                        <a:pt x="8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77" name="Freeform 397"/>
                <p:cNvSpPr>
                  <a:spLocks noEditPoints="1"/>
                </p:cNvSpPr>
                <p:nvPr/>
              </p:nvSpPr>
              <p:spPr bwMode="auto">
                <a:xfrm>
                  <a:off x="3812" y="3586"/>
                  <a:ext cx="46" cy="70"/>
                </a:xfrm>
                <a:custGeom>
                  <a:avLst/>
                  <a:gdLst>
                    <a:gd name="T0" fmla="*/ 0 w 46"/>
                    <a:gd name="T1" fmla="*/ 34 h 70"/>
                    <a:gd name="T2" fmla="*/ 0 w 46"/>
                    <a:gd name="T3" fmla="*/ 24 h 70"/>
                    <a:gd name="T4" fmla="*/ 2 w 46"/>
                    <a:gd name="T5" fmla="*/ 14 h 70"/>
                    <a:gd name="T6" fmla="*/ 6 w 46"/>
                    <a:gd name="T7" fmla="*/ 8 h 70"/>
                    <a:gd name="T8" fmla="*/ 10 w 46"/>
                    <a:gd name="T9" fmla="*/ 2 h 70"/>
                    <a:gd name="T10" fmla="*/ 16 w 46"/>
                    <a:gd name="T11" fmla="*/ 0 h 70"/>
                    <a:gd name="T12" fmla="*/ 22 w 46"/>
                    <a:gd name="T13" fmla="*/ 0 h 70"/>
                    <a:gd name="T14" fmla="*/ 28 w 46"/>
                    <a:gd name="T15" fmla="*/ 0 h 70"/>
                    <a:gd name="T16" fmla="*/ 32 w 46"/>
                    <a:gd name="T17" fmla="*/ 2 h 70"/>
                    <a:gd name="T18" fmla="*/ 36 w 46"/>
                    <a:gd name="T19" fmla="*/ 4 h 70"/>
                    <a:gd name="T20" fmla="*/ 40 w 46"/>
                    <a:gd name="T21" fmla="*/ 8 h 70"/>
                    <a:gd name="T22" fmla="*/ 42 w 46"/>
                    <a:gd name="T23" fmla="*/ 12 h 70"/>
                    <a:gd name="T24" fmla="*/ 44 w 46"/>
                    <a:gd name="T25" fmla="*/ 18 h 70"/>
                    <a:gd name="T26" fmla="*/ 44 w 46"/>
                    <a:gd name="T27" fmla="*/ 26 h 70"/>
                    <a:gd name="T28" fmla="*/ 46 w 46"/>
                    <a:gd name="T29" fmla="*/ 34 h 70"/>
                    <a:gd name="T30" fmla="*/ 44 w 46"/>
                    <a:gd name="T31" fmla="*/ 46 h 70"/>
                    <a:gd name="T32" fmla="*/ 42 w 46"/>
                    <a:gd name="T33" fmla="*/ 54 h 70"/>
                    <a:gd name="T34" fmla="*/ 40 w 46"/>
                    <a:gd name="T35" fmla="*/ 60 h 70"/>
                    <a:gd name="T36" fmla="*/ 36 w 46"/>
                    <a:gd name="T37" fmla="*/ 66 h 70"/>
                    <a:gd name="T38" fmla="*/ 30 w 46"/>
                    <a:gd name="T39" fmla="*/ 68 h 70"/>
                    <a:gd name="T40" fmla="*/ 22 w 46"/>
                    <a:gd name="T41" fmla="*/ 70 h 70"/>
                    <a:gd name="T42" fmla="*/ 16 w 46"/>
                    <a:gd name="T43" fmla="*/ 68 h 70"/>
                    <a:gd name="T44" fmla="*/ 12 w 46"/>
                    <a:gd name="T45" fmla="*/ 66 h 70"/>
                    <a:gd name="T46" fmla="*/ 6 w 46"/>
                    <a:gd name="T47" fmla="*/ 62 h 70"/>
                    <a:gd name="T48" fmla="*/ 4 w 46"/>
                    <a:gd name="T49" fmla="*/ 56 h 70"/>
                    <a:gd name="T50" fmla="*/ 0 w 46"/>
                    <a:gd name="T51" fmla="*/ 46 h 70"/>
                    <a:gd name="T52" fmla="*/ 0 w 46"/>
                    <a:gd name="T53" fmla="*/ 34 h 70"/>
                    <a:gd name="T54" fmla="*/ 10 w 46"/>
                    <a:gd name="T55" fmla="*/ 34 h 70"/>
                    <a:gd name="T56" fmla="*/ 10 w 46"/>
                    <a:gd name="T57" fmla="*/ 44 h 70"/>
                    <a:gd name="T58" fmla="*/ 10 w 46"/>
                    <a:gd name="T59" fmla="*/ 52 h 70"/>
                    <a:gd name="T60" fmla="*/ 12 w 46"/>
                    <a:gd name="T61" fmla="*/ 56 h 70"/>
                    <a:gd name="T62" fmla="*/ 18 w 46"/>
                    <a:gd name="T63" fmla="*/ 60 h 70"/>
                    <a:gd name="T64" fmla="*/ 22 w 46"/>
                    <a:gd name="T65" fmla="*/ 62 h 70"/>
                    <a:gd name="T66" fmla="*/ 28 w 46"/>
                    <a:gd name="T67" fmla="*/ 60 h 70"/>
                    <a:gd name="T68" fmla="*/ 32 w 46"/>
                    <a:gd name="T69" fmla="*/ 56 h 70"/>
                    <a:gd name="T70" fmla="*/ 34 w 46"/>
                    <a:gd name="T71" fmla="*/ 52 h 70"/>
                    <a:gd name="T72" fmla="*/ 36 w 46"/>
                    <a:gd name="T73" fmla="*/ 44 h 70"/>
                    <a:gd name="T74" fmla="*/ 36 w 46"/>
                    <a:gd name="T75" fmla="*/ 34 h 70"/>
                    <a:gd name="T76" fmla="*/ 36 w 46"/>
                    <a:gd name="T77" fmla="*/ 24 h 70"/>
                    <a:gd name="T78" fmla="*/ 34 w 46"/>
                    <a:gd name="T79" fmla="*/ 18 h 70"/>
                    <a:gd name="T80" fmla="*/ 32 w 46"/>
                    <a:gd name="T81" fmla="*/ 12 h 70"/>
                    <a:gd name="T82" fmla="*/ 28 w 46"/>
                    <a:gd name="T83" fmla="*/ 8 h 70"/>
                    <a:gd name="T84" fmla="*/ 22 w 46"/>
                    <a:gd name="T85" fmla="*/ 8 h 70"/>
                    <a:gd name="T86" fmla="*/ 18 w 46"/>
                    <a:gd name="T87" fmla="*/ 8 h 70"/>
                    <a:gd name="T88" fmla="*/ 14 w 46"/>
                    <a:gd name="T89" fmla="*/ 12 h 70"/>
                    <a:gd name="T90" fmla="*/ 10 w 46"/>
                    <a:gd name="T91" fmla="*/ 18 h 70"/>
                    <a:gd name="T92" fmla="*/ 10 w 46"/>
                    <a:gd name="T93" fmla="*/ 24 h 70"/>
                    <a:gd name="T94" fmla="*/ 10 w 46"/>
                    <a:gd name="T95" fmla="*/ 34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6" h="70">
                      <a:moveTo>
                        <a:pt x="0" y="34"/>
                      </a:moveTo>
                      <a:lnTo>
                        <a:pt x="0" y="24"/>
                      </a:lnTo>
                      <a:lnTo>
                        <a:pt x="2" y="14"/>
                      </a:lnTo>
                      <a:lnTo>
                        <a:pt x="6" y="8"/>
                      </a:lnTo>
                      <a:lnTo>
                        <a:pt x="10" y="2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8" y="0"/>
                      </a:lnTo>
                      <a:lnTo>
                        <a:pt x="32" y="2"/>
                      </a:lnTo>
                      <a:lnTo>
                        <a:pt x="36" y="4"/>
                      </a:lnTo>
                      <a:lnTo>
                        <a:pt x="40" y="8"/>
                      </a:lnTo>
                      <a:lnTo>
                        <a:pt x="42" y="12"/>
                      </a:lnTo>
                      <a:lnTo>
                        <a:pt x="44" y="18"/>
                      </a:lnTo>
                      <a:lnTo>
                        <a:pt x="44" y="26"/>
                      </a:lnTo>
                      <a:lnTo>
                        <a:pt x="46" y="34"/>
                      </a:lnTo>
                      <a:lnTo>
                        <a:pt x="44" y="46"/>
                      </a:lnTo>
                      <a:lnTo>
                        <a:pt x="42" y="54"/>
                      </a:lnTo>
                      <a:lnTo>
                        <a:pt x="40" y="60"/>
                      </a:lnTo>
                      <a:lnTo>
                        <a:pt x="36" y="66"/>
                      </a:lnTo>
                      <a:lnTo>
                        <a:pt x="30" y="68"/>
                      </a:lnTo>
                      <a:lnTo>
                        <a:pt x="22" y="70"/>
                      </a:lnTo>
                      <a:lnTo>
                        <a:pt x="16" y="68"/>
                      </a:lnTo>
                      <a:lnTo>
                        <a:pt x="12" y="66"/>
                      </a:lnTo>
                      <a:lnTo>
                        <a:pt x="6" y="62"/>
                      </a:lnTo>
                      <a:lnTo>
                        <a:pt x="4" y="56"/>
                      </a:lnTo>
                      <a:lnTo>
                        <a:pt x="0" y="46"/>
                      </a:lnTo>
                      <a:lnTo>
                        <a:pt x="0" y="34"/>
                      </a:lnTo>
                      <a:close/>
                      <a:moveTo>
                        <a:pt x="10" y="34"/>
                      </a:moveTo>
                      <a:lnTo>
                        <a:pt x="10" y="44"/>
                      </a:lnTo>
                      <a:lnTo>
                        <a:pt x="10" y="52"/>
                      </a:lnTo>
                      <a:lnTo>
                        <a:pt x="12" y="56"/>
                      </a:lnTo>
                      <a:lnTo>
                        <a:pt x="18" y="60"/>
                      </a:lnTo>
                      <a:lnTo>
                        <a:pt x="22" y="62"/>
                      </a:lnTo>
                      <a:lnTo>
                        <a:pt x="28" y="60"/>
                      </a:lnTo>
                      <a:lnTo>
                        <a:pt x="32" y="56"/>
                      </a:lnTo>
                      <a:lnTo>
                        <a:pt x="34" y="52"/>
                      </a:lnTo>
                      <a:lnTo>
                        <a:pt x="36" y="44"/>
                      </a:lnTo>
                      <a:lnTo>
                        <a:pt x="36" y="34"/>
                      </a:lnTo>
                      <a:lnTo>
                        <a:pt x="36" y="24"/>
                      </a:lnTo>
                      <a:lnTo>
                        <a:pt x="34" y="18"/>
                      </a:lnTo>
                      <a:lnTo>
                        <a:pt x="32" y="12"/>
                      </a:lnTo>
                      <a:lnTo>
                        <a:pt x="28" y="8"/>
                      </a:lnTo>
                      <a:lnTo>
                        <a:pt x="22" y="8"/>
                      </a:lnTo>
                      <a:lnTo>
                        <a:pt x="18" y="8"/>
                      </a:lnTo>
                      <a:lnTo>
                        <a:pt x="14" y="12"/>
                      </a:lnTo>
                      <a:lnTo>
                        <a:pt x="10" y="18"/>
                      </a:lnTo>
                      <a:lnTo>
                        <a:pt x="10" y="24"/>
                      </a:lnTo>
                      <a:lnTo>
                        <a:pt x="10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78" name="Freeform 398"/>
                <p:cNvSpPr>
                  <a:spLocks/>
                </p:cNvSpPr>
                <p:nvPr/>
              </p:nvSpPr>
              <p:spPr bwMode="auto">
                <a:xfrm>
                  <a:off x="3866" y="3586"/>
                  <a:ext cx="44" cy="70"/>
                </a:xfrm>
                <a:custGeom>
                  <a:avLst/>
                  <a:gdLst>
                    <a:gd name="T0" fmla="*/ 0 w 44"/>
                    <a:gd name="T1" fmla="*/ 50 h 70"/>
                    <a:gd name="T2" fmla="*/ 8 w 44"/>
                    <a:gd name="T3" fmla="*/ 50 h 70"/>
                    <a:gd name="T4" fmla="*/ 10 w 44"/>
                    <a:gd name="T5" fmla="*/ 54 h 70"/>
                    <a:gd name="T6" fmla="*/ 12 w 44"/>
                    <a:gd name="T7" fmla="*/ 58 h 70"/>
                    <a:gd name="T8" fmla="*/ 16 w 44"/>
                    <a:gd name="T9" fmla="*/ 60 h 70"/>
                    <a:gd name="T10" fmla="*/ 22 w 44"/>
                    <a:gd name="T11" fmla="*/ 62 h 70"/>
                    <a:gd name="T12" fmla="*/ 26 w 44"/>
                    <a:gd name="T13" fmla="*/ 60 h 70"/>
                    <a:gd name="T14" fmla="*/ 32 w 44"/>
                    <a:gd name="T15" fmla="*/ 58 h 70"/>
                    <a:gd name="T16" fmla="*/ 34 w 44"/>
                    <a:gd name="T17" fmla="*/ 52 h 70"/>
                    <a:gd name="T18" fmla="*/ 36 w 44"/>
                    <a:gd name="T19" fmla="*/ 48 h 70"/>
                    <a:gd name="T20" fmla="*/ 34 w 44"/>
                    <a:gd name="T21" fmla="*/ 42 h 70"/>
                    <a:gd name="T22" fmla="*/ 32 w 44"/>
                    <a:gd name="T23" fmla="*/ 38 h 70"/>
                    <a:gd name="T24" fmla="*/ 28 w 44"/>
                    <a:gd name="T25" fmla="*/ 36 h 70"/>
                    <a:gd name="T26" fmla="*/ 22 w 44"/>
                    <a:gd name="T27" fmla="*/ 34 h 70"/>
                    <a:gd name="T28" fmla="*/ 20 w 44"/>
                    <a:gd name="T29" fmla="*/ 34 h 70"/>
                    <a:gd name="T30" fmla="*/ 16 w 44"/>
                    <a:gd name="T31" fmla="*/ 36 h 70"/>
                    <a:gd name="T32" fmla="*/ 18 w 44"/>
                    <a:gd name="T33" fmla="*/ 28 h 70"/>
                    <a:gd name="T34" fmla="*/ 18 w 44"/>
                    <a:gd name="T35" fmla="*/ 28 h 70"/>
                    <a:gd name="T36" fmla="*/ 18 w 44"/>
                    <a:gd name="T37" fmla="*/ 28 h 70"/>
                    <a:gd name="T38" fmla="*/ 22 w 44"/>
                    <a:gd name="T39" fmla="*/ 26 h 70"/>
                    <a:gd name="T40" fmla="*/ 28 w 44"/>
                    <a:gd name="T41" fmla="*/ 24 h 70"/>
                    <a:gd name="T42" fmla="*/ 30 w 44"/>
                    <a:gd name="T43" fmla="*/ 22 h 70"/>
                    <a:gd name="T44" fmla="*/ 32 w 44"/>
                    <a:gd name="T45" fmla="*/ 16 h 70"/>
                    <a:gd name="T46" fmla="*/ 30 w 44"/>
                    <a:gd name="T47" fmla="*/ 14 h 70"/>
                    <a:gd name="T48" fmla="*/ 28 w 44"/>
                    <a:gd name="T49" fmla="*/ 10 h 70"/>
                    <a:gd name="T50" fmla="*/ 24 w 44"/>
                    <a:gd name="T51" fmla="*/ 8 h 70"/>
                    <a:gd name="T52" fmla="*/ 20 w 44"/>
                    <a:gd name="T53" fmla="*/ 8 h 70"/>
                    <a:gd name="T54" fmla="*/ 16 w 44"/>
                    <a:gd name="T55" fmla="*/ 8 h 70"/>
                    <a:gd name="T56" fmla="*/ 12 w 44"/>
                    <a:gd name="T57" fmla="*/ 10 h 70"/>
                    <a:gd name="T58" fmla="*/ 10 w 44"/>
                    <a:gd name="T59" fmla="*/ 14 h 70"/>
                    <a:gd name="T60" fmla="*/ 10 w 44"/>
                    <a:gd name="T61" fmla="*/ 18 h 70"/>
                    <a:gd name="T62" fmla="*/ 0 w 44"/>
                    <a:gd name="T63" fmla="*/ 18 h 70"/>
                    <a:gd name="T64" fmla="*/ 2 w 44"/>
                    <a:gd name="T65" fmla="*/ 10 h 70"/>
                    <a:gd name="T66" fmla="*/ 6 w 44"/>
                    <a:gd name="T67" fmla="*/ 4 h 70"/>
                    <a:gd name="T68" fmla="*/ 14 w 44"/>
                    <a:gd name="T69" fmla="*/ 0 h 70"/>
                    <a:gd name="T70" fmla="*/ 20 w 44"/>
                    <a:gd name="T71" fmla="*/ 0 h 70"/>
                    <a:gd name="T72" fmla="*/ 26 w 44"/>
                    <a:gd name="T73" fmla="*/ 0 h 70"/>
                    <a:gd name="T74" fmla="*/ 30 w 44"/>
                    <a:gd name="T75" fmla="*/ 2 h 70"/>
                    <a:gd name="T76" fmla="*/ 34 w 44"/>
                    <a:gd name="T77" fmla="*/ 4 h 70"/>
                    <a:gd name="T78" fmla="*/ 38 w 44"/>
                    <a:gd name="T79" fmla="*/ 8 h 70"/>
                    <a:gd name="T80" fmla="*/ 40 w 44"/>
                    <a:gd name="T81" fmla="*/ 12 h 70"/>
                    <a:gd name="T82" fmla="*/ 40 w 44"/>
                    <a:gd name="T83" fmla="*/ 16 h 70"/>
                    <a:gd name="T84" fmla="*/ 40 w 44"/>
                    <a:gd name="T85" fmla="*/ 20 h 70"/>
                    <a:gd name="T86" fmla="*/ 38 w 44"/>
                    <a:gd name="T87" fmla="*/ 24 h 70"/>
                    <a:gd name="T88" fmla="*/ 34 w 44"/>
                    <a:gd name="T89" fmla="*/ 28 h 70"/>
                    <a:gd name="T90" fmla="*/ 30 w 44"/>
                    <a:gd name="T91" fmla="*/ 30 h 70"/>
                    <a:gd name="T92" fmla="*/ 36 w 44"/>
                    <a:gd name="T93" fmla="*/ 32 h 70"/>
                    <a:gd name="T94" fmla="*/ 40 w 44"/>
                    <a:gd name="T95" fmla="*/ 36 h 70"/>
                    <a:gd name="T96" fmla="*/ 44 w 44"/>
                    <a:gd name="T97" fmla="*/ 42 h 70"/>
                    <a:gd name="T98" fmla="*/ 44 w 44"/>
                    <a:gd name="T99" fmla="*/ 48 h 70"/>
                    <a:gd name="T100" fmla="*/ 44 w 44"/>
                    <a:gd name="T101" fmla="*/ 54 h 70"/>
                    <a:gd name="T102" fmla="*/ 42 w 44"/>
                    <a:gd name="T103" fmla="*/ 58 h 70"/>
                    <a:gd name="T104" fmla="*/ 38 w 44"/>
                    <a:gd name="T105" fmla="*/ 62 h 70"/>
                    <a:gd name="T106" fmla="*/ 32 w 44"/>
                    <a:gd name="T107" fmla="*/ 66 h 70"/>
                    <a:gd name="T108" fmla="*/ 28 w 44"/>
                    <a:gd name="T109" fmla="*/ 68 h 70"/>
                    <a:gd name="T110" fmla="*/ 20 w 44"/>
                    <a:gd name="T111" fmla="*/ 70 h 70"/>
                    <a:gd name="T112" fmla="*/ 16 w 44"/>
                    <a:gd name="T113" fmla="*/ 68 h 70"/>
                    <a:gd name="T114" fmla="*/ 10 w 44"/>
                    <a:gd name="T115" fmla="*/ 66 h 70"/>
                    <a:gd name="T116" fmla="*/ 6 w 44"/>
                    <a:gd name="T117" fmla="*/ 64 h 70"/>
                    <a:gd name="T118" fmla="*/ 2 w 44"/>
                    <a:gd name="T119" fmla="*/ 60 h 70"/>
                    <a:gd name="T120" fmla="*/ 0 w 44"/>
                    <a:gd name="T121" fmla="*/ 56 h 70"/>
                    <a:gd name="T122" fmla="*/ 0 w 44"/>
                    <a:gd name="T123" fmla="*/ 5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4" h="70">
                      <a:moveTo>
                        <a:pt x="0" y="50"/>
                      </a:moveTo>
                      <a:lnTo>
                        <a:pt x="8" y="50"/>
                      </a:lnTo>
                      <a:lnTo>
                        <a:pt x="10" y="54"/>
                      </a:lnTo>
                      <a:lnTo>
                        <a:pt x="12" y="58"/>
                      </a:lnTo>
                      <a:lnTo>
                        <a:pt x="16" y="60"/>
                      </a:lnTo>
                      <a:lnTo>
                        <a:pt x="22" y="62"/>
                      </a:lnTo>
                      <a:lnTo>
                        <a:pt x="26" y="60"/>
                      </a:lnTo>
                      <a:lnTo>
                        <a:pt x="32" y="58"/>
                      </a:lnTo>
                      <a:lnTo>
                        <a:pt x="34" y="52"/>
                      </a:lnTo>
                      <a:lnTo>
                        <a:pt x="36" y="48"/>
                      </a:lnTo>
                      <a:lnTo>
                        <a:pt x="34" y="42"/>
                      </a:lnTo>
                      <a:lnTo>
                        <a:pt x="32" y="38"/>
                      </a:lnTo>
                      <a:lnTo>
                        <a:pt x="28" y="36"/>
                      </a:lnTo>
                      <a:lnTo>
                        <a:pt x="22" y="34"/>
                      </a:lnTo>
                      <a:lnTo>
                        <a:pt x="20" y="34"/>
                      </a:lnTo>
                      <a:lnTo>
                        <a:pt x="16" y="36"/>
                      </a:lnTo>
                      <a:lnTo>
                        <a:pt x="18" y="28"/>
                      </a:lnTo>
                      <a:lnTo>
                        <a:pt x="18" y="28"/>
                      </a:lnTo>
                      <a:lnTo>
                        <a:pt x="18" y="28"/>
                      </a:lnTo>
                      <a:lnTo>
                        <a:pt x="22" y="26"/>
                      </a:lnTo>
                      <a:lnTo>
                        <a:pt x="28" y="24"/>
                      </a:lnTo>
                      <a:lnTo>
                        <a:pt x="30" y="22"/>
                      </a:lnTo>
                      <a:lnTo>
                        <a:pt x="32" y="16"/>
                      </a:lnTo>
                      <a:lnTo>
                        <a:pt x="30" y="14"/>
                      </a:lnTo>
                      <a:lnTo>
                        <a:pt x="28" y="10"/>
                      </a:lnTo>
                      <a:lnTo>
                        <a:pt x="24" y="8"/>
                      </a:lnTo>
                      <a:lnTo>
                        <a:pt x="20" y="8"/>
                      </a:lnTo>
                      <a:lnTo>
                        <a:pt x="16" y="8"/>
                      </a:lnTo>
                      <a:lnTo>
                        <a:pt x="12" y="10"/>
                      </a:lnTo>
                      <a:lnTo>
                        <a:pt x="10" y="14"/>
                      </a:lnTo>
                      <a:lnTo>
                        <a:pt x="10" y="18"/>
                      </a:lnTo>
                      <a:lnTo>
                        <a:pt x="0" y="18"/>
                      </a:lnTo>
                      <a:lnTo>
                        <a:pt x="2" y="10"/>
                      </a:lnTo>
                      <a:lnTo>
                        <a:pt x="6" y="4"/>
                      </a:lnTo>
                      <a:lnTo>
                        <a:pt x="14" y="0"/>
                      </a:lnTo>
                      <a:lnTo>
                        <a:pt x="20" y="0"/>
                      </a:lnTo>
                      <a:lnTo>
                        <a:pt x="26" y="0"/>
                      </a:lnTo>
                      <a:lnTo>
                        <a:pt x="30" y="2"/>
                      </a:lnTo>
                      <a:lnTo>
                        <a:pt x="34" y="4"/>
                      </a:lnTo>
                      <a:lnTo>
                        <a:pt x="38" y="8"/>
                      </a:lnTo>
                      <a:lnTo>
                        <a:pt x="40" y="12"/>
                      </a:lnTo>
                      <a:lnTo>
                        <a:pt x="40" y="16"/>
                      </a:lnTo>
                      <a:lnTo>
                        <a:pt x="40" y="20"/>
                      </a:lnTo>
                      <a:lnTo>
                        <a:pt x="38" y="24"/>
                      </a:lnTo>
                      <a:lnTo>
                        <a:pt x="34" y="28"/>
                      </a:lnTo>
                      <a:lnTo>
                        <a:pt x="30" y="30"/>
                      </a:lnTo>
                      <a:lnTo>
                        <a:pt x="36" y="32"/>
                      </a:lnTo>
                      <a:lnTo>
                        <a:pt x="40" y="36"/>
                      </a:lnTo>
                      <a:lnTo>
                        <a:pt x="44" y="42"/>
                      </a:lnTo>
                      <a:lnTo>
                        <a:pt x="44" y="48"/>
                      </a:lnTo>
                      <a:lnTo>
                        <a:pt x="44" y="54"/>
                      </a:lnTo>
                      <a:lnTo>
                        <a:pt x="42" y="58"/>
                      </a:lnTo>
                      <a:lnTo>
                        <a:pt x="38" y="62"/>
                      </a:lnTo>
                      <a:lnTo>
                        <a:pt x="32" y="66"/>
                      </a:lnTo>
                      <a:lnTo>
                        <a:pt x="28" y="68"/>
                      </a:lnTo>
                      <a:lnTo>
                        <a:pt x="20" y="70"/>
                      </a:lnTo>
                      <a:lnTo>
                        <a:pt x="16" y="68"/>
                      </a:lnTo>
                      <a:lnTo>
                        <a:pt x="10" y="66"/>
                      </a:lnTo>
                      <a:lnTo>
                        <a:pt x="6" y="64"/>
                      </a:lnTo>
                      <a:lnTo>
                        <a:pt x="2" y="60"/>
                      </a:lnTo>
                      <a:lnTo>
                        <a:pt x="0" y="56"/>
                      </a:lnTo>
                      <a:lnTo>
                        <a:pt x="0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79" name="Freeform 399"/>
                <p:cNvSpPr>
                  <a:spLocks/>
                </p:cNvSpPr>
                <p:nvPr/>
              </p:nvSpPr>
              <p:spPr bwMode="auto">
                <a:xfrm>
                  <a:off x="3918" y="3586"/>
                  <a:ext cx="22" cy="88"/>
                </a:xfrm>
                <a:custGeom>
                  <a:avLst/>
                  <a:gdLst>
                    <a:gd name="T0" fmla="*/ 6 w 22"/>
                    <a:gd name="T1" fmla="*/ 88 h 88"/>
                    <a:gd name="T2" fmla="*/ 0 w 22"/>
                    <a:gd name="T3" fmla="*/ 88 h 88"/>
                    <a:gd name="T4" fmla="*/ 10 w 22"/>
                    <a:gd name="T5" fmla="*/ 66 h 88"/>
                    <a:gd name="T6" fmla="*/ 14 w 22"/>
                    <a:gd name="T7" fmla="*/ 44 h 88"/>
                    <a:gd name="T8" fmla="*/ 12 w 22"/>
                    <a:gd name="T9" fmla="*/ 34 h 88"/>
                    <a:gd name="T10" fmla="*/ 12 w 22"/>
                    <a:gd name="T11" fmla="*/ 26 h 88"/>
                    <a:gd name="T12" fmla="*/ 10 w 22"/>
                    <a:gd name="T13" fmla="*/ 20 h 88"/>
                    <a:gd name="T14" fmla="*/ 6 w 22"/>
                    <a:gd name="T15" fmla="*/ 12 h 88"/>
                    <a:gd name="T16" fmla="*/ 4 w 22"/>
                    <a:gd name="T17" fmla="*/ 10 h 88"/>
                    <a:gd name="T18" fmla="*/ 2 w 22"/>
                    <a:gd name="T19" fmla="*/ 4 h 88"/>
                    <a:gd name="T20" fmla="*/ 0 w 22"/>
                    <a:gd name="T21" fmla="*/ 0 h 88"/>
                    <a:gd name="T22" fmla="*/ 6 w 22"/>
                    <a:gd name="T23" fmla="*/ 0 h 88"/>
                    <a:gd name="T24" fmla="*/ 12 w 22"/>
                    <a:gd name="T25" fmla="*/ 10 h 88"/>
                    <a:gd name="T26" fmla="*/ 18 w 22"/>
                    <a:gd name="T27" fmla="*/ 22 h 88"/>
                    <a:gd name="T28" fmla="*/ 22 w 22"/>
                    <a:gd name="T29" fmla="*/ 32 h 88"/>
                    <a:gd name="T30" fmla="*/ 22 w 22"/>
                    <a:gd name="T31" fmla="*/ 44 h 88"/>
                    <a:gd name="T32" fmla="*/ 20 w 22"/>
                    <a:gd name="T33" fmla="*/ 56 h 88"/>
                    <a:gd name="T34" fmla="*/ 18 w 22"/>
                    <a:gd name="T35" fmla="*/ 68 h 88"/>
                    <a:gd name="T36" fmla="*/ 12 w 22"/>
                    <a:gd name="T37" fmla="*/ 78 h 88"/>
                    <a:gd name="T38" fmla="*/ 6 w 22"/>
                    <a:gd name="T39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2" h="88">
                      <a:moveTo>
                        <a:pt x="6" y="88"/>
                      </a:moveTo>
                      <a:lnTo>
                        <a:pt x="0" y="88"/>
                      </a:lnTo>
                      <a:lnTo>
                        <a:pt x="10" y="66"/>
                      </a:lnTo>
                      <a:lnTo>
                        <a:pt x="14" y="44"/>
                      </a:lnTo>
                      <a:lnTo>
                        <a:pt x="12" y="34"/>
                      </a:lnTo>
                      <a:lnTo>
                        <a:pt x="12" y="26"/>
                      </a:lnTo>
                      <a:lnTo>
                        <a:pt x="10" y="20"/>
                      </a:lnTo>
                      <a:lnTo>
                        <a:pt x="6" y="12"/>
                      </a:lnTo>
                      <a:lnTo>
                        <a:pt x="4" y="10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12" y="10"/>
                      </a:lnTo>
                      <a:lnTo>
                        <a:pt x="18" y="22"/>
                      </a:lnTo>
                      <a:lnTo>
                        <a:pt x="22" y="32"/>
                      </a:lnTo>
                      <a:lnTo>
                        <a:pt x="22" y="44"/>
                      </a:lnTo>
                      <a:lnTo>
                        <a:pt x="20" y="56"/>
                      </a:lnTo>
                      <a:lnTo>
                        <a:pt x="18" y="68"/>
                      </a:lnTo>
                      <a:lnTo>
                        <a:pt x="12" y="78"/>
                      </a:lnTo>
                      <a:lnTo>
                        <a:pt x="6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80" name="Freeform 400"/>
                <p:cNvSpPr>
                  <a:spLocks/>
                </p:cNvSpPr>
                <p:nvPr/>
              </p:nvSpPr>
              <p:spPr bwMode="auto">
                <a:xfrm>
                  <a:off x="4028" y="3420"/>
                  <a:ext cx="22" cy="88"/>
                </a:xfrm>
                <a:custGeom>
                  <a:avLst/>
                  <a:gdLst>
                    <a:gd name="T0" fmla="*/ 16 w 22"/>
                    <a:gd name="T1" fmla="*/ 88 h 88"/>
                    <a:gd name="T2" fmla="*/ 10 w 22"/>
                    <a:gd name="T3" fmla="*/ 78 h 88"/>
                    <a:gd name="T4" fmla="*/ 4 w 22"/>
                    <a:gd name="T5" fmla="*/ 68 h 88"/>
                    <a:gd name="T6" fmla="*/ 0 w 22"/>
                    <a:gd name="T7" fmla="*/ 56 h 88"/>
                    <a:gd name="T8" fmla="*/ 0 w 22"/>
                    <a:gd name="T9" fmla="*/ 44 h 88"/>
                    <a:gd name="T10" fmla="*/ 0 w 22"/>
                    <a:gd name="T11" fmla="*/ 34 h 88"/>
                    <a:gd name="T12" fmla="*/ 4 w 22"/>
                    <a:gd name="T13" fmla="*/ 24 h 88"/>
                    <a:gd name="T14" fmla="*/ 8 w 22"/>
                    <a:gd name="T15" fmla="*/ 12 h 88"/>
                    <a:gd name="T16" fmla="*/ 16 w 22"/>
                    <a:gd name="T17" fmla="*/ 0 h 88"/>
                    <a:gd name="T18" fmla="*/ 22 w 22"/>
                    <a:gd name="T19" fmla="*/ 0 h 88"/>
                    <a:gd name="T20" fmla="*/ 20 w 22"/>
                    <a:gd name="T21" fmla="*/ 6 h 88"/>
                    <a:gd name="T22" fmla="*/ 16 w 22"/>
                    <a:gd name="T23" fmla="*/ 10 h 88"/>
                    <a:gd name="T24" fmla="*/ 16 w 22"/>
                    <a:gd name="T25" fmla="*/ 14 h 88"/>
                    <a:gd name="T26" fmla="*/ 12 w 22"/>
                    <a:gd name="T27" fmla="*/ 20 h 88"/>
                    <a:gd name="T28" fmla="*/ 10 w 22"/>
                    <a:gd name="T29" fmla="*/ 28 h 88"/>
                    <a:gd name="T30" fmla="*/ 10 w 22"/>
                    <a:gd name="T31" fmla="*/ 36 h 88"/>
                    <a:gd name="T32" fmla="*/ 8 w 22"/>
                    <a:gd name="T33" fmla="*/ 44 h 88"/>
                    <a:gd name="T34" fmla="*/ 12 w 22"/>
                    <a:gd name="T35" fmla="*/ 66 h 88"/>
                    <a:gd name="T36" fmla="*/ 22 w 22"/>
                    <a:gd name="T37" fmla="*/ 88 h 88"/>
                    <a:gd name="T38" fmla="*/ 16 w 22"/>
                    <a:gd name="T39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2" h="88">
                      <a:moveTo>
                        <a:pt x="16" y="88"/>
                      </a:moveTo>
                      <a:lnTo>
                        <a:pt x="10" y="78"/>
                      </a:lnTo>
                      <a:lnTo>
                        <a:pt x="4" y="68"/>
                      </a:lnTo>
                      <a:lnTo>
                        <a:pt x="0" y="56"/>
                      </a:lnTo>
                      <a:lnTo>
                        <a:pt x="0" y="44"/>
                      </a:lnTo>
                      <a:lnTo>
                        <a:pt x="0" y="34"/>
                      </a:lnTo>
                      <a:lnTo>
                        <a:pt x="4" y="24"/>
                      </a:lnTo>
                      <a:lnTo>
                        <a:pt x="8" y="12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0" y="6"/>
                      </a:lnTo>
                      <a:lnTo>
                        <a:pt x="16" y="10"/>
                      </a:lnTo>
                      <a:lnTo>
                        <a:pt x="16" y="14"/>
                      </a:lnTo>
                      <a:lnTo>
                        <a:pt x="12" y="20"/>
                      </a:lnTo>
                      <a:lnTo>
                        <a:pt x="10" y="28"/>
                      </a:lnTo>
                      <a:lnTo>
                        <a:pt x="10" y="36"/>
                      </a:lnTo>
                      <a:lnTo>
                        <a:pt x="8" y="44"/>
                      </a:lnTo>
                      <a:lnTo>
                        <a:pt x="12" y="66"/>
                      </a:lnTo>
                      <a:lnTo>
                        <a:pt x="22" y="88"/>
                      </a:lnTo>
                      <a:lnTo>
                        <a:pt x="16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81" name="Freeform 401"/>
                <p:cNvSpPr>
                  <a:spLocks/>
                </p:cNvSpPr>
                <p:nvPr/>
              </p:nvSpPr>
              <p:spPr bwMode="auto">
                <a:xfrm>
                  <a:off x="4054" y="3420"/>
                  <a:ext cx="56" cy="70"/>
                </a:xfrm>
                <a:custGeom>
                  <a:avLst/>
                  <a:gdLst>
                    <a:gd name="T0" fmla="*/ 24 w 56"/>
                    <a:gd name="T1" fmla="*/ 70 h 70"/>
                    <a:gd name="T2" fmla="*/ 24 w 56"/>
                    <a:gd name="T3" fmla="*/ 8 h 70"/>
                    <a:gd name="T4" fmla="*/ 0 w 56"/>
                    <a:gd name="T5" fmla="*/ 8 h 70"/>
                    <a:gd name="T6" fmla="*/ 0 w 56"/>
                    <a:gd name="T7" fmla="*/ 0 h 70"/>
                    <a:gd name="T8" fmla="*/ 56 w 56"/>
                    <a:gd name="T9" fmla="*/ 0 h 70"/>
                    <a:gd name="T10" fmla="*/ 56 w 56"/>
                    <a:gd name="T11" fmla="*/ 8 h 70"/>
                    <a:gd name="T12" fmla="*/ 32 w 56"/>
                    <a:gd name="T13" fmla="*/ 8 h 70"/>
                    <a:gd name="T14" fmla="*/ 32 w 56"/>
                    <a:gd name="T15" fmla="*/ 70 h 70"/>
                    <a:gd name="T16" fmla="*/ 24 w 56"/>
                    <a:gd name="T17" fmla="*/ 7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" h="70">
                      <a:moveTo>
                        <a:pt x="24" y="70"/>
                      </a:moveTo>
                      <a:lnTo>
                        <a:pt x="24" y="8"/>
                      </a:lnTo>
                      <a:lnTo>
                        <a:pt x="0" y="8"/>
                      </a:lnTo>
                      <a:lnTo>
                        <a:pt x="0" y="0"/>
                      </a:lnTo>
                      <a:lnTo>
                        <a:pt x="56" y="0"/>
                      </a:lnTo>
                      <a:lnTo>
                        <a:pt x="56" y="8"/>
                      </a:lnTo>
                      <a:lnTo>
                        <a:pt x="32" y="8"/>
                      </a:lnTo>
                      <a:lnTo>
                        <a:pt x="32" y="70"/>
                      </a:lnTo>
                      <a:lnTo>
                        <a:pt x="24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82" name="Freeform 402"/>
                <p:cNvSpPr>
                  <a:spLocks noEditPoints="1"/>
                </p:cNvSpPr>
                <p:nvPr/>
              </p:nvSpPr>
              <p:spPr bwMode="auto">
                <a:xfrm>
                  <a:off x="4116" y="3438"/>
                  <a:ext cx="44" cy="52"/>
                </a:xfrm>
                <a:custGeom>
                  <a:avLst/>
                  <a:gdLst>
                    <a:gd name="T0" fmla="*/ 0 w 44"/>
                    <a:gd name="T1" fmla="*/ 26 h 52"/>
                    <a:gd name="T2" fmla="*/ 0 w 44"/>
                    <a:gd name="T3" fmla="*/ 18 h 52"/>
                    <a:gd name="T4" fmla="*/ 4 w 44"/>
                    <a:gd name="T5" fmla="*/ 12 h 52"/>
                    <a:gd name="T6" fmla="*/ 8 w 44"/>
                    <a:gd name="T7" fmla="*/ 6 h 52"/>
                    <a:gd name="T8" fmla="*/ 12 w 44"/>
                    <a:gd name="T9" fmla="*/ 2 h 52"/>
                    <a:gd name="T10" fmla="*/ 16 w 44"/>
                    <a:gd name="T11" fmla="*/ 0 h 52"/>
                    <a:gd name="T12" fmla="*/ 22 w 44"/>
                    <a:gd name="T13" fmla="*/ 0 h 52"/>
                    <a:gd name="T14" fmla="*/ 28 w 44"/>
                    <a:gd name="T15" fmla="*/ 0 h 52"/>
                    <a:gd name="T16" fmla="*/ 34 w 44"/>
                    <a:gd name="T17" fmla="*/ 4 h 52"/>
                    <a:gd name="T18" fmla="*/ 38 w 44"/>
                    <a:gd name="T19" fmla="*/ 6 h 52"/>
                    <a:gd name="T20" fmla="*/ 42 w 44"/>
                    <a:gd name="T21" fmla="*/ 12 h 52"/>
                    <a:gd name="T22" fmla="*/ 44 w 44"/>
                    <a:gd name="T23" fmla="*/ 18 h 52"/>
                    <a:gd name="T24" fmla="*/ 44 w 44"/>
                    <a:gd name="T25" fmla="*/ 26 h 52"/>
                    <a:gd name="T26" fmla="*/ 44 w 44"/>
                    <a:gd name="T27" fmla="*/ 34 h 52"/>
                    <a:gd name="T28" fmla="*/ 42 w 44"/>
                    <a:gd name="T29" fmla="*/ 40 h 52"/>
                    <a:gd name="T30" fmla="*/ 38 w 44"/>
                    <a:gd name="T31" fmla="*/ 46 h 52"/>
                    <a:gd name="T32" fmla="*/ 34 w 44"/>
                    <a:gd name="T33" fmla="*/ 50 h 52"/>
                    <a:gd name="T34" fmla="*/ 28 w 44"/>
                    <a:gd name="T35" fmla="*/ 52 h 52"/>
                    <a:gd name="T36" fmla="*/ 22 w 44"/>
                    <a:gd name="T37" fmla="*/ 52 h 52"/>
                    <a:gd name="T38" fmla="*/ 16 w 44"/>
                    <a:gd name="T39" fmla="*/ 52 h 52"/>
                    <a:gd name="T40" fmla="*/ 10 w 44"/>
                    <a:gd name="T41" fmla="*/ 50 h 52"/>
                    <a:gd name="T42" fmla="*/ 6 w 44"/>
                    <a:gd name="T43" fmla="*/ 46 h 52"/>
                    <a:gd name="T44" fmla="*/ 2 w 44"/>
                    <a:gd name="T45" fmla="*/ 40 h 52"/>
                    <a:gd name="T46" fmla="*/ 0 w 44"/>
                    <a:gd name="T47" fmla="*/ 34 h 52"/>
                    <a:gd name="T48" fmla="*/ 0 w 44"/>
                    <a:gd name="T49" fmla="*/ 26 h 52"/>
                    <a:gd name="T50" fmla="*/ 8 w 44"/>
                    <a:gd name="T51" fmla="*/ 26 h 52"/>
                    <a:gd name="T52" fmla="*/ 10 w 44"/>
                    <a:gd name="T53" fmla="*/ 32 h 52"/>
                    <a:gd name="T54" fmla="*/ 10 w 44"/>
                    <a:gd name="T55" fmla="*/ 36 h 52"/>
                    <a:gd name="T56" fmla="*/ 12 w 44"/>
                    <a:gd name="T57" fmla="*/ 40 h 52"/>
                    <a:gd name="T58" fmla="*/ 18 w 44"/>
                    <a:gd name="T59" fmla="*/ 44 h 52"/>
                    <a:gd name="T60" fmla="*/ 22 w 44"/>
                    <a:gd name="T61" fmla="*/ 44 h 52"/>
                    <a:gd name="T62" fmla="*/ 28 w 44"/>
                    <a:gd name="T63" fmla="*/ 44 h 52"/>
                    <a:gd name="T64" fmla="*/ 32 w 44"/>
                    <a:gd name="T65" fmla="*/ 40 h 52"/>
                    <a:gd name="T66" fmla="*/ 34 w 44"/>
                    <a:gd name="T67" fmla="*/ 36 h 52"/>
                    <a:gd name="T68" fmla="*/ 36 w 44"/>
                    <a:gd name="T69" fmla="*/ 32 h 52"/>
                    <a:gd name="T70" fmla="*/ 36 w 44"/>
                    <a:gd name="T71" fmla="*/ 26 h 52"/>
                    <a:gd name="T72" fmla="*/ 36 w 44"/>
                    <a:gd name="T73" fmla="*/ 20 h 52"/>
                    <a:gd name="T74" fmla="*/ 34 w 44"/>
                    <a:gd name="T75" fmla="*/ 16 h 52"/>
                    <a:gd name="T76" fmla="*/ 32 w 44"/>
                    <a:gd name="T77" fmla="*/ 12 h 52"/>
                    <a:gd name="T78" fmla="*/ 28 w 44"/>
                    <a:gd name="T79" fmla="*/ 10 h 52"/>
                    <a:gd name="T80" fmla="*/ 22 w 44"/>
                    <a:gd name="T81" fmla="*/ 8 h 52"/>
                    <a:gd name="T82" fmla="*/ 18 w 44"/>
                    <a:gd name="T83" fmla="*/ 10 h 52"/>
                    <a:gd name="T84" fmla="*/ 12 w 44"/>
                    <a:gd name="T85" fmla="*/ 12 h 52"/>
                    <a:gd name="T86" fmla="*/ 10 w 44"/>
                    <a:gd name="T87" fmla="*/ 16 h 52"/>
                    <a:gd name="T88" fmla="*/ 10 w 44"/>
                    <a:gd name="T89" fmla="*/ 20 h 52"/>
                    <a:gd name="T90" fmla="*/ 8 w 44"/>
                    <a:gd name="T91" fmla="*/ 26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4" h="52">
                      <a:moveTo>
                        <a:pt x="0" y="26"/>
                      </a:moveTo>
                      <a:lnTo>
                        <a:pt x="0" y="18"/>
                      </a:lnTo>
                      <a:lnTo>
                        <a:pt x="4" y="12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8" y="0"/>
                      </a:lnTo>
                      <a:lnTo>
                        <a:pt x="34" y="4"/>
                      </a:lnTo>
                      <a:lnTo>
                        <a:pt x="38" y="6"/>
                      </a:lnTo>
                      <a:lnTo>
                        <a:pt x="42" y="12"/>
                      </a:lnTo>
                      <a:lnTo>
                        <a:pt x="44" y="18"/>
                      </a:lnTo>
                      <a:lnTo>
                        <a:pt x="44" y="26"/>
                      </a:lnTo>
                      <a:lnTo>
                        <a:pt x="44" y="34"/>
                      </a:lnTo>
                      <a:lnTo>
                        <a:pt x="42" y="40"/>
                      </a:lnTo>
                      <a:lnTo>
                        <a:pt x="38" y="46"/>
                      </a:lnTo>
                      <a:lnTo>
                        <a:pt x="34" y="50"/>
                      </a:lnTo>
                      <a:lnTo>
                        <a:pt x="28" y="52"/>
                      </a:lnTo>
                      <a:lnTo>
                        <a:pt x="22" y="52"/>
                      </a:lnTo>
                      <a:lnTo>
                        <a:pt x="16" y="52"/>
                      </a:lnTo>
                      <a:lnTo>
                        <a:pt x="10" y="50"/>
                      </a:lnTo>
                      <a:lnTo>
                        <a:pt x="6" y="46"/>
                      </a:lnTo>
                      <a:lnTo>
                        <a:pt x="2" y="40"/>
                      </a:lnTo>
                      <a:lnTo>
                        <a:pt x="0" y="34"/>
                      </a:lnTo>
                      <a:lnTo>
                        <a:pt x="0" y="26"/>
                      </a:lnTo>
                      <a:close/>
                      <a:moveTo>
                        <a:pt x="8" y="26"/>
                      </a:moveTo>
                      <a:lnTo>
                        <a:pt x="10" y="32"/>
                      </a:lnTo>
                      <a:lnTo>
                        <a:pt x="10" y="36"/>
                      </a:lnTo>
                      <a:lnTo>
                        <a:pt x="12" y="40"/>
                      </a:lnTo>
                      <a:lnTo>
                        <a:pt x="18" y="44"/>
                      </a:lnTo>
                      <a:lnTo>
                        <a:pt x="22" y="44"/>
                      </a:lnTo>
                      <a:lnTo>
                        <a:pt x="28" y="44"/>
                      </a:lnTo>
                      <a:lnTo>
                        <a:pt x="32" y="40"/>
                      </a:lnTo>
                      <a:lnTo>
                        <a:pt x="34" y="36"/>
                      </a:lnTo>
                      <a:lnTo>
                        <a:pt x="36" y="32"/>
                      </a:lnTo>
                      <a:lnTo>
                        <a:pt x="36" y="26"/>
                      </a:lnTo>
                      <a:lnTo>
                        <a:pt x="36" y="20"/>
                      </a:lnTo>
                      <a:lnTo>
                        <a:pt x="34" y="16"/>
                      </a:lnTo>
                      <a:lnTo>
                        <a:pt x="32" y="12"/>
                      </a:lnTo>
                      <a:lnTo>
                        <a:pt x="28" y="10"/>
                      </a:lnTo>
                      <a:lnTo>
                        <a:pt x="22" y="8"/>
                      </a:lnTo>
                      <a:lnTo>
                        <a:pt x="18" y="10"/>
                      </a:lnTo>
                      <a:lnTo>
                        <a:pt x="12" y="12"/>
                      </a:lnTo>
                      <a:lnTo>
                        <a:pt x="10" y="16"/>
                      </a:lnTo>
                      <a:lnTo>
                        <a:pt x="10" y="20"/>
                      </a:lnTo>
                      <a:lnTo>
                        <a:pt x="8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83" name="Freeform 403"/>
                <p:cNvSpPr>
                  <a:spLocks/>
                </p:cNvSpPr>
                <p:nvPr/>
              </p:nvSpPr>
              <p:spPr bwMode="auto">
                <a:xfrm>
                  <a:off x="4166" y="3422"/>
                  <a:ext cx="24" cy="68"/>
                </a:xfrm>
                <a:custGeom>
                  <a:avLst/>
                  <a:gdLst>
                    <a:gd name="T0" fmla="*/ 24 w 24"/>
                    <a:gd name="T1" fmla="*/ 60 h 68"/>
                    <a:gd name="T2" fmla="*/ 24 w 24"/>
                    <a:gd name="T3" fmla="*/ 68 h 68"/>
                    <a:gd name="T4" fmla="*/ 22 w 24"/>
                    <a:gd name="T5" fmla="*/ 68 h 68"/>
                    <a:gd name="T6" fmla="*/ 18 w 24"/>
                    <a:gd name="T7" fmla="*/ 68 h 68"/>
                    <a:gd name="T8" fmla="*/ 14 w 24"/>
                    <a:gd name="T9" fmla="*/ 68 h 68"/>
                    <a:gd name="T10" fmla="*/ 12 w 24"/>
                    <a:gd name="T11" fmla="*/ 66 h 68"/>
                    <a:gd name="T12" fmla="*/ 10 w 24"/>
                    <a:gd name="T13" fmla="*/ 66 h 68"/>
                    <a:gd name="T14" fmla="*/ 8 w 24"/>
                    <a:gd name="T15" fmla="*/ 64 h 68"/>
                    <a:gd name="T16" fmla="*/ 8 w 24"/>
                    <a:gd name="T17" fmla="*/ 60 h 68"/>
                    <a:gd name="T18" fmla="*/ 6 w 24"/>
                    <a:gd name="T19" fmla="*/ 54 h 68"/>
                    <a:gd name="T20" fmla="*/ 6 w 24"/>
                    <a:gd name="T21" fmla="*/ 26 h 68"/>
                    <a:gd name="T22" fmla="*/ 0 w 24"/>
                    <a:gd name="T23" fmla="*/ 26 h 68"/>
                    <a:gd name="T24" fmla="*/ 0 w 24"/>
                    <a:gd name="T25" fmla="*/ 18 h 68"/>
                    <a:gd name="T26" fmla="*/ 6 w 24"/>
                    <a:gd name="T27" fmla="*/ 18 h 68"/>
                    <a:gd name="T28" fmla="*/ 6 w 24"/>
                    <a:gd name="T29" fmla="*/ 4 h 68"/>
                    <a:gd name="T30" fmla="*/ 16 w 24"/>
                    <a:gd name="T31" fmla="*/ 0 h 68"/>
                    <a:gd name="T32" fmla="*/ 16 w 24"/>
                    <a:gd name="T33" fmla="*/ 18 h 68"/>
                    <a:gd name="T34" fmla="*/ 24 w 24"/>
                    <a:gd name="T35" fmla="*/ 18 h 68"/>
                    <a:gd name="T36" fmla="*/ 24 w 24"/>
                    <a:gd name="T37" fmla="*/ 26 h 68"/>
                    <a:gd name="T38" fmla="*/ 16 w 24"/>
                    <a:gd name="T39" fmla="*/ 26 h 68"/>
                    <a:gd name="T40" fmla="*/ 16 w 24"/>
                    <a:gd name="T41" fmla="*/ 54 h 68"/>
                    <a:gd name="T42" fmla="*/ 16 w 24"/>
                    <a:gd name="T43" fmla="*/ 56 h 68"/>
                    <a:gd name="T44" fmla="*/ 16 w 24"/>
                    <a:gd name="T45" fmla="*/ 58 h 68"/>
                    <a:gd name="T46" fmla="*/ 16 w 24"/>
                    <a:gd name="T47" fmla="*/ 58 h 68"/>
                    <a:gd name="T48" fmla="*/ 18 w 24"/>
                    <a:gd name="T49" fmla="*/ 60 h 68"/>
                    <a:gd name="T50" fmla="*/ 18 w 24"/>
                    <a:gd name="T51" fmla="*/ 60 h 68"/>
                    <a:gd name="T52" fmla="*/ 20 w 24"/>
                    <a:gd name="T53" fmla="*/ 60 h 68"/>
                    <a:gd name="T54" fmla="*/ 22 w 24"/>
                    <a:gd name="T55" fmla="*/ 60 h 68"/>
                    <a:gd name="T56" fmla="*/ 24 w 24"/>
                    <a:gd name="T57" fmla="*/ 6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4" h="68">
                      <a:moveTo>
                        <a:pt x="24" y="60"/>
                      </a:moveTo>
                      <a:lnTo>
                        <a:pt x="24" y="68"/>
                      </a:lnTo>
                      <a:lnTo>
                        <a:pt x="22" y="68"/>
                      </a:lnTo>
                      <a:lnTo>
                        <a:pt x="18" y="68"/>
                      </a:lnTo>
                      <a:lnTo>
                        <a:pt x="14" y="68"/>
                      </a:lnTo>
                      <a:lnTo>
                        <a:pt x="12" y="66"/>
                      </a:lnTo>
                      <a:lnTo>
                        <a:pt x="10" y="66"/>
                      </a:lnTo>
                      <a:lnTo>
                        <a:pt x="8" y="64"/>
                      </a:lnTo>
                      <a:lnTo>
                        <a:pt x="8" y="60"/>
                      </a:lnTo>
                      <a:lnTo>
                        <a:pt x="6" y="54"/>
                      </a:lnTo>
                      <a:lnTo>
                        <a:pt x="6" y="26"/>
                      </a:lnTo>
                      <a:lnTo>
                        <a:pt x="0" y="26"/>
                      </a:lnTo>
                      <a:lnTo>
                        <a:pt x="0" y="18"/>
                      </a:lnTo>
                      <a:lnTo>
                        <a:pt x="6" y="18"/>
                      </a:lnTo>
                      <a:lnTo>
                        <a:pt x="6" y="4"/>
                      </a:lnTo>
                      <a:lnTo>
                        <a:pt x="16" y="0"/>
                      </a:lnTo>
                      <a:lnTo>
                        <a:pt x="16" y="18"/>
                      </a:lnTo>
                      <a:lnTo>
                        <a:pt x="24" y="18"/>
                      </a:lnTo>
                      <a:lnTo>
                        <a:pt x="24" y="26"/>
                      </a:lnTo>
                      <a:lnTo>
                        <a:pt x="16" y="26"/>
                      </a:lnTo>
                      <a:lnTo>
                        <a:pt x="16" y="54"/>
                      </a:lnTo>
                      <a:lnTo>
                        <a:pt x="16" y="56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8" y="60"/>
                      </a:lnTo>
                      <a:lnTo>
                        <a:pt x="18" y="60"/>
                      </a:lnTo>
                      <a:lnTo>
                        <a:pt x="20" y="60"/>
                      </a:lnTo>
                      <a:lnTo>
                        <a:pt x="22" y="60"/>
                      </a:lnTo>
                      <a:lnTo>
                        <a:pt x="24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84" name="Freeform 404"/>
                <p:cNvSpPr>
                  <a:spLocks noEditPoints="1"/>
                </p:cNvSpPr>
                <p:nvPr/>
              </p:nvSpPr>
              <p:spPr bwMode="auto">
                <a:xfrm>
                  <a:off x="4190" y="3438"/>
                  <a:ext cx="46" cy="52"/>
                </a:xfrm>
                <a:custGeom>
                  <a:avLst/>
                  <a:gdLst>
                    <a:gd name="T0" fmla="*/ 30 w 46"/>
                    <a:gd name="T1" fmla="*/ 48 h 52"/>
                    <a:gd name="T2" fmla="*/ 20 w 46"/>
                    <a:gd name="T3" fmla="*/ 52 h 52"/>
                    <a:gd name="T4" fmla="*/ 10 w 46"/>
                    <a:gd name="T5" fmla="*/ 52 h 52"/>
                    <a:gd name="T6" fmla="*/ 2 w 46"/>
                    <a:gd name="T7" fmla="*/ 44 h 52"/>
                    <a:gd name="T8" fmla="*/ 2 w 46"/>
                    <a:gd name="T9" fmla="*/ 34 h 52"/>
                    <a:gd name="T10" fmla="*/ 4 w 46"/>
                    <a:gd name="T11" fmla="*/ 28 h 52"/>
                    <a:gd name="T12" fmla="*/ 8 w 46"/>
                    <a:gd name="T13" fmla="*/ 24 h 52"/>
                    <a:gd name="T14" fmla="*/ 14 w 46"/>
                    <a:gd name="T15" fmla="*/ 22 h 52"/>
                    <a:gd name="T16" fmla="*/ 26 w 46"/>
                    <a:gd name="T17" fmla="*/ 20 h 52"/>
                    <a:gd name="T18" fmla="*/ 32 w 46"/>
                    <a:gd name="T19" fmla="*/ 18 h 52"/>
                    <a:gd name="T20" fmla="*/ 32 w 46"/>
                    <a:gd name="T21" fmla="*/ 14 h 52"/>
                    <a:gd name="T22" fmla="*/ 28 w 46"/>
                    <a:gd name="T23" fmla="*/ 8 h 52"/>
                    <a:gd name="T24" fmla="*/ 18 w 46"/>
                    <a:gd name="T25" fmla="*/ 8 h 52"/>
                    <a:gd name="T26" fmla="*/ 12 w 46"/>
                    <a:gd name="T27" fmla="*/ 12 h 52"/>
                    <a:gd name="T28" fmla="*/ 2 w 46"/>
                    <a:gd name="T29" fmla="*/ 16 h 52"/>
                    <a:gd name="T30" fmla="*/ 6 w 46"/>
                    <a:gd name="T31" fmla="*/ 6 h 52"/>
                    <a:gd name="T32" fmla="*/ 12 w 46"/>
                    <a:gd name="T33" fmla="*/ 2 h 52"/>
                    <a:gd name="T34" fmla="*/ 24 w 46"/>
                    <a:gd name="T35" fmla="*/ 0 h 52"/>
                    <a:gd name="T36" fmla="*/ 34 w 46"/>
                    <a:gd name="T37" fmla="*/ 2 h 52"/>
                    <a:gd name="T38" fmla="*/ 40 w 46"/>
                    <a:gd name="T39" fmla="*/ 6 h 52"/>
                    <a:gd name="T40" fmla="*/ 42 w 46"/>
                    <a:gd name="T41" fmla="*/ 12 h 52"/>
                    <a:gd name="T42" fmla="*/ 42 w 46"/>
                    <a:gd name="T43" fmla="*/ 18 h 52"/>
                    <a:gd name="T44" fmla="*/ 42 w 46"/>
                    <a:gd name="T45" fmla="*/ 36 h 52"/>
                    <a:gd name="T46" fmla="*/ 44 w 46"/>
                    <a:gd name="T47" fmla="*/ 44 h 52"/>
                    <a:gd name="T48" fmla="*/ 46 w 46"/>
                    <a:gd name="T49" fmla="*/ 52 h 52"/>
                    <a:gd name="T50" fmla="*/ 34 w 46"/>
                    <a:gd name="T51" fmla="*/ 48 h 52"/>
                    <a:gd name="T52" fmla="*/ 32 w 46"/>
                    <a:gd name="T53" fmla="*/ 28 h 52"/>
                    <a:gd name="T54" fmla="*/ 20 w 46"/>
                    <a:gd name="T55" fmla="*/ 30 h 52"/>
                    <a:gd name="T56" fmla="*/ 14 w 46"/>
                    <a:gd name="T57" fmla="*/ 32 h 52"/>
                    <a:gd name="T58" fmla="*/ 10 w 46"/>
                    <a:gd name="T59" fmla="*/ 34 h 52"/>
                    <a:gd name="T60" fmla="*/ 10 w 46"/>
                    <a:gd name="T61" fmla="*/ 38 h 52"/>
                    <a:gd name="T62" fmla="*/ 12 w 46"/>
                    <a:gd name="T63" fmla="*/ 42 h 52"/>
                    <a:gd name="T64" fmla="*/ 18 w 46"/>
                    <a:gd name="T65" fmla="*/ 44 h 52"/>
                    <a:gd name="T66" fmla="*/ 26 w 46"/>
                    <a:gd name="T67" fmla="*/ 42 h 52"/>
                    <a:gd name="T68" fmla="*/ 32 w 46"/>
                    <a:gd name="T69" fmla="*/ 36 h 52"/>
                    <a:gd name="T70" fmla="*/ 32 w 46"/>
                    <a:gd name="T71" fmla="*/ 3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6" h="52">
                      <a:moveTo>
                        <a:pt x="34" y="46"/>
                      </a:moveTo>
                      <a:lnTo>
                        <a:pt x="30" y="48"/>
                      </a:lnTo>
                      <a:lnTo>
                        <a:pt x="26" y="50"/>
                      </a:lnTo>
                      <a:lnTo>
                        <a:pt x="20" y="52"/>
                      </a:lnTo>
                      <a:lnTo>
                        <a:pt x="16" y="52"/>
                      </a:lnTo>
                      <a:lnTo>
                        <a:pt x="10" y="52"/>
                      </a:lnTo>
                      <a:lnTo>
                        <a:pt x="4" y="48"/>
                      </a:lnTo>
                      <a:lnTo>
                        <a:pt x="2" y="44"/>
                      </a:lnTo>
                      <a:lnTo>
                        <a:pt x="0" y="38"/>
                      </a:lnTo>
                      <a:lnTo>
                        <a:pt x="2" y="34"/>
                      </a:lnTo>
                      <a:lnTo>
                        <a:pt x="2" y="32"/>
                      </a:lnTo>
                      <a:lnTo>
                        <a:pt x="4" y="28"/>
                      </a:lnTo>
                      <a:lnTo>
                        <a:pt x="6" y="26"/>
                      </a:lnTo>
                      <a:lnTo>
                        <a:pt x="8" y="24"/>
                      </a:lnTo>
                      <a:lnTo>
                        <a:pt x="12" y="24"/>
                      </a:lnTo>
                      <a:lnTo>
                        <a:pt x="14" y="22"/>
                      </a:lnTo>
                      <a:lnTo>
                        <a:pt x="18" y="22"/>
                      </a:lnTo>
                      <a:lnTo>
                        <a:pt x="26" y="20"/>
                      </a:lnTo>
                      <a:lnTo>
                        <a:pt x="32" y="20"/>
                      </a:lnTo>
                      <a:lnTo>
                        <a:pt x="32" y="18"/>
                      </a:lnTo>
                      <a:lnTo>
                        <a:pt x="32" y="18"/>
                      </a:lnTo>
                      <a:lnTo>
                        <a:pt x="32" y="14"/>
                      </a:lnTo>
                      <a:lnTo>
                        <a:pt x="30" y="10"/>
                      </a:lnTo>
                      <a:lnTo>
                        <a:pt x="28" y="8"/>
                      </a:lnTo>
                      <a:lnTo>
                        <a:pt x="22" y="8"/>
                      </a:lnTo>
                      <a:lnTo>
                        <a:pt x="18" y="8"/>
                      </a:lnTo>
                      <a:lnTo>
                        <a:pt x="14" y="10"/>
                      </a:lnTo>
                      <a:lnTo>
                        <a:pt x="12" y="12"/>
                      </a:lnTo>
                      <a:lnTo>
                        <a:pt x="10" y="16"/>
                      </a:lnTo>
                      <a:lnTo>
                        <a:pt x="2" y="16"/>
                      </a:lnTo>
                      <a:lnTo>
                        <a:pt x="4" y="10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12" y="2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4" y="2"/>
                      </a:lnTo>
                      <a:lnTo>
                        <a:pt x="38" y="4"/>
                      </a:lnTo>
                      <a:lnTo>
                        <a:pt x="40" y="6"/>
                      </a:lnTo>
                      <a:lnTo>
                        <a:pt x="42" y="8"/>
                      </a:lnTo>
                      <a:lnTo>
                        <a:pt x="42" y="12"/>
                      </a:lnTo>
                      <a:lnTo>
                        <a:pt x="42" y="14"/>
                      </a:lnTo>
                      <a:lnTo>
                        <a:pt x="42" y="18"/>
                      </a:lnTo>
                      <a:lnTo>
                        <a:pt x="42" y="30"/>
                      </a:lnTo>
                      <a:lnTo>
                        <a:pt x="42" y="36"/>
                      </a:lnTo>
                      <a:lnTo>
                        <a:pt x="42" y="42"/>
                      </a:lnTo>
                      <a:lnTo>
                        <a:pt x="44" y="44"/>
                      </a:lnTo>
                      <a:lnTo>
                        <a:pt x="44" y="48"/>
                      </a:lnTo>
                      <a:lnTo>
                        <a:pt x="46" y="52"/>
                      </a:lnTo>
                      <a:lnTo>
                        <a:pt x="36" y="52"/>
                      </a:lnTo>
                      <a:lnTo>
                        <a:pt x="34" y="48"/>
                      </a:lnTo>
                      <a:lnTo>
                        <a:pt x="34" y="46"/>
                      </a:lnTo>
                      <a:close/>
                      <a:moveTo>
                        <a:pt x="32" y="28"/>
                      </a:moveTo>
                      <a:lnTo>
                        <a:pt x="28" y="28"/>
                      </a:lnTo>
                      <a:lnTo>
                        <a:pt x="20" y="30"/>
                      </a:lnTo>
                      <a:lnTo>
                        <a:pt x="16" y="30"/>
                      </a:lnTo>
                      <a:lnTo>
                        <a:pt x="14" y="32"/>
                      </a:lnTo>
                      <a:lnTo>
                        <a:pt x="12" y="32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0" y="38"/>
                      </a:lnTo>
                      <a:lnTo>
                        <a:pt x="10" y="40"/>
                      </a:lnTo>
                      <a:lnTo>
                        <a:pt x="12" y="42"/>
                      </a:lnTo>
                      <a:lnTo>
                        <a:pt x="14" y="44"/>
                      </a:lnTo>
                      <a:lnTo>
                        <a:pt x="18" y="44"/>
                      </a:lnTo>
                      <a:lnTo>
                        <a:pt x="22" y="44"/>
                      </a:lnTo>
                      <a:lnTo>
                        <a:pt x="26" y="42"/>
                      </a:lnTo>
                      <a:lnTo>
                        <a:pt x="30" y="40"/>
                      </a:lnTo>
                      <a:lnTo>
                        <a:pt x="32" y="36"/>
                      </a:lnTo>
                      <a:lnTo>
                        <a:pt x="32" y="34"/>
                      </a:lnTo>
                      <a:lnTo>
                        <a:pt x="32" y="30"/>
                      </a:lnTo>
                      <a:lnTo>
                        <a:pt x="32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85" name="Freeform 405"/>
                <p:cNvSpPr>
                  <a:spLocks/>
                </p:cNvSpPr>
                <p:nvPr/>
              </p:nvSpPr>
              <p:spPr bwMode="auto">
                <a:xfrm>
                  <a:off x="4236" y="3438"/>
                  <a:ext cx="38" cy="52"/>
                </a:xfrm>
                <a:custGeom>
                  <a:avLst/>
                  <a:gdLst>
                    <a:gd name="T0" fmla="*/ 0 w 38"/>
                    <a:gd name="T1" fmla="*/ 52 h 52"/>
                    <a:gd name="T2" fmla="*/ 0 w 38"/>
                    <a:gd name="T3" fmla="*/ 2 h 52"/>
                    <a:gd name="T4" fmla="*/ 8 w 38"/>
                    <a:gd name="T5" fmla="*/ 2 h 52"/>
                    <a:gd name="T6" fmla="*/ 8 w 38"/>
                    <a:gd name="T7" fmla="*/ 8 h 52"/>
                    <a:gd name="T8" fmla="*/ 12 w 38"/>
                    <a:gd name="T9" fmla="*/ 4 h 52"/>
                    <a:gd name="T10" fmla="*/ 18 w 38"/>
                    <a:gd name="T11" fmla="*/ 2 h 52"/>
                    <a:gd name="T12" fmla="*/ 24 w 38"/>
                    <a:gd name="T13" fmla="*/ 0 h 52"/>
                    <a:gd name="T14" fmla="*/ 28 w 38"/>
                    <a:gd name="T15" fmla="*/ 0 h 52"/>
                    <a:gd name="T16" fmla="*/ 30 w 38"/>
                    <a:gd name="T17" fmla="*/ 2 h 52"/>
                    <a:gd name="T18" fmla="*/ 34 w 38"/>
                    <a:gd name="T19" fmla="*/ 4 h 52"/>
                    <a:gd name="T20" fmla="*/ 36 w 38"/>
                    <a:gd name="T21" fmla="*/ 6 h 52"/>
                    <a:gd name="T22" fmla="*/ 38 w 38"/>
                    <a:gd name="T23" fmla="*/ 8 h 52"/>
                    <a:gd name="T24" fmla="*/ 38 w 38"/>
                    <a:gd name="T25" fmla="*/ 12 h 52"/>
                    <a:gd name="T26" fmla="*/ 38 w 38"/>
                    <a:gd name="T27" fmla="*/ 16 h 52"/>
                    <a:gd name="T28" fmla="*/ 38 w 38"/>
                    <a:gd name="T29" fmla="*/ 20 h 52"/>
                    <a:gd name="T30" fmla="*/ 38 w 38"/>
                    <a:gd name="T31" fmla="*/ 52 h 52"/>
                    <a:gd name="T32" fmla="*/ 30 w 38"/>
                    <a:gd name="T33" fmla="*/ 52 h 52"/>
                    <a:gd name="T34" fmla="*/ 30 w 38"/>
                    <a:gd name="T35" fmla="*/ 22 h 52"/>
                    <a:gd name="T36" fmla="*/ 30 w 38"/>
                    <a:gd name="T37" fmla="*/ 16 h 52"/>
                    <a:gd name="T38" fmla="*/ 30 w 38"/>
                    <a:gd name="T39" fmla="*/ 14 h 52"/>
                    <a:gd name="T40" fmla="*/ 28 w 38"/>
                    <a:gd name="T41" fmla="*/ 12 h 52"/>
                    <a:gd name="T42" fmla="*/ 26 w 38"/>
                    <a:gd name="T43" fmla="*/ 10 h 52"/>
                    <a:gd name="T44" fmla="*/ 24 w 38"/>
                    <a:gd name="T45" fmla="*/ 8 h 52"/>
                    <a:gd name="T46" fmla="*/ 20 w 38"/>
                    <a:gd name="T47" fmla="*/ 8 h 52"/>
                    <a:gd name="T48" fmla="*/ 16 w 38"/>
                    <a:gd name="T49" fmla="*/ 10 h 52"/>
                    <a:gd name="T50" fmla="*/ 12 w 38"/>
                    <a:gd name="T51" fmla="*/ 12 h 52"/>
                    <a:gd name="T52" fmla="*/ 10 w 38"/>
                    <a:gd name="T53" fmla="*/ 14 h 52"/>
                    <a:gd name="T54" fmla="*/ 10 w 38"/>
                    <a:gd name="T55" fmla="*/ 18 h 52"/>
                    <a:gd name="T56" fmla="*/ 8 w 38"/>
                    <a:gd name="T57" fmla="*/ 24 h 52"/>
                    <a:gd name="T58" fmla="*/ 8 w 38"/>
                    <a:gd name="T59" fmla="*/ 52 h 52"/>
                    <a:gd name="T60" fmla="*/ 0 w 38"/>
                    <a:gd name="T61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8" h="52">
                      <a:moveTo>
                        <a:pt x="0" y="52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8" y="8"/>
                      </a:lnTo>
                      <a:lnTo>
                        <a:pt x="12" y="4"/>
                      </a:lnTo>
                      <a:lnTo>
                        <a:pt x="18" y="2"/>
                      </a:lnTo>
                      <a:lnTo>
                        <a:pt x="24" y="0"/>
                      </a:lnTo>
                      <a:lnTo>
                        <a:pt x="28" y="0"/>
                      </a:lnTo>
                      <a:lnTo>
                        <a:pt x="30" y="2"/>
                      </a:lnTo>
                      <a:lnTo>
                        <a:pt x="34" y="4"/>
                      </a:lnTo>
                      <a:lnTo>
                        <a:pt x="36" y="6"/>
                      </a:lnTo>
                      <a:lnTo>
                        <a:pt x="38" y="8"/>
                      </a:lnTo>
                      <a:lnTo>
                        <a:pt x="38" y="12"/>
                      </a:lnTo>
                      <a:lnTo>
                        <a:pt x="38" y="16"/>
                      </a:lnTo>
                      <a:lnTo>
                        <a:pt x="38" y="20"/>
                      </a:lnTo>
                      <a:lnTo>
                        <a:pt x="38" y="52"/>
                      </a:lnTo>
                      <a:lnTo>
                        <a:pt x="30" y="52"/>
                      </a:lnTo>
                      <a:lnTo>
                        <a:pt x="30" y="22"/>
                      </a:lnTo>
                      <a:lnTo>
                        <a:pt x="30" y="16"/>
                      </a:lnTo>
                      <a:lnTo>
                        <a:pt x="30" y="14"/>
                      </a:lnTo>
                      <a:lnTo>
                        <a:pt x="28" y="12"/>
                      </a:lnTo>
                      <a:lnTo>
                        <a:pt x="26" y="10"/>
                      </a:lnTo>
                      <a:lnTo>
                        <a:pt x="24" y="8"/>
                      </a:lnTo>
                      <a:lnTo>
                        <a:pt x="20" y="8"/>
                      </a:lnTo>
                      <a:lnTo>
                        <a:pt x="16" y="10"/>
                      </a:lnTo>
                      <a:lnTo>
                        <a:pt x="12" y="12"/>
                      </a:lnTo>
                      <a:lnTo>
                        <a:pt x="10" y="14"/>
                      </a:lnTo>
                      <a:lnTo>
                        <a:pt x="10" y="18"/>
                      </a:lnTo>
                      <a:lnTo>
                        <a:pt x="8" y="24"/>
                      </a:lnTo>
                      <a:lnTo>
                        <a:pt x="8" y="52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86" name="Freeform 406"/>
                <p:cNvSpPr>
                  <a:spLocks noEditPoints="1"/>
                </p:cNvSpPr>
                <p:nvPr/>
              </p:nvSpPr>
              <p:spPr bwMode="auto">
                <a:xfrm>
                  <a:off x="4288" y="3420"/>
                  <a:ext cx="10" cy="70"/>
                </a:xfrm>
                <a:custGeom>
                  <a:avLst/>
                  <a:gdLst>
                    <a:gd name="T0" fmla="*/ 0 w 10"/>
                    <a:gd name="T1" fmla="*/ 10 h 70"/>
                    <a:gd name="T2" fmla="*/ 0 w 10"/>
                    <a:gd name="T3" fmla="*/ 0 h 70"/>
                    <a:gd name="T4" fmla="*/ 10 w 10"/>
                    <a:gd name="T5" fmla="*/ 0 h 70"/>
                    <a:gd name="T6" fmla="*/ 10 w 10"/>
                    <a:gd name="T7" fmla="*/ 10 h 70"/>
                    <a:gd name="T8" fmla="*/ 0 w 10"/>
                    <a:gd name="T9" fmla="*/ 10 h 70"/>
                    <a:gd name="T10" fmla="*/ 0 w 10"/>
                    <a:gd name="T11" fmla="*/ 70 h 70"/>
                    <a:gd name="T12" fmla="*/ 0 w 10"/>
                    <a:gd name="T13" fmla="*/ 20 h 70"/>
                    <a:gd name="T14" fmla="*/ 10 w 10"/>
                    <a:gd name="T15" fmla="*/ 20 h 70"/>
                    <a:gd name="T16" fmla="*/ 10 w 10"/>
                    <a:gd name="T17" fmla="*/ 70 h 70"/>
                    <a:gd name="T18" fmla="*/ 0 w 10"/>
                    <a:gd name="T19" fmla="*/ 7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70">
                      <a:moveTo>
                        <a:pt x="0" y="1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10"/>
                      </a:lnTo>
                      <a:lnTo>
                        <a:pt x="0" y="10"/>
                      </a:lnTo>
                      <a:close/>
                      <a:moveTo>
                        <a:pt x="0" y="70"/>
                      </a:moveTo>
                      <a:lnTo>
                        <a:pt x="0" y="20"/>
                      </a:lnTo>
                      <a:lnTo>
                        <a:pt x="10" y="20"/>
                      </a:lnTo>
                      <a:lnTo>
                        <a:pt x="10" y="70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87" name="Freeform 407"/>
                <p:cNvSpPr>
                  <a:spLocks noEditPoints="1"/>
                </p:cNvSpPr>
                <p:nvPr/>
              </p:nvSpPr>
              <p:spPr bwMode="auto">
                <a:xfrm>
                  <a:off x="4330" y="3438"/>
                  <a:ext cx="46" cy="52"/>
                </a:xfrm>
                <a:custGeom>
                  <a:avLst/>
                  <a:gdLst>
                    <a:gd name="T0" fmla="*/ 36 w 46"/>
                    <a:gd name="T1" fmla="*/ 36 h 52"/>
                    <a:gd name="T2" fmla="*/ 46 w 46"/>
                    <a:gd name="T3" fmla="*/ 38 h 52"/>
                    <a:gd name="T4" fmla="*/ 42 w 46"/>
                    <a:gd name="T5" fmla="*/ 44 h 52"/>
                    <a:gd name="T6" fmla="*/ 38 w 46"/>
                    <a:gd name="T7" fmla="*/ 48 h 52"/>
                    <a:gd name="T8" fmla="*/ 32 w 46"/>
                    <a:gd name="T9" fmla="*/ 52 h 52"/>
                    <a:gd name="T10" fmla="*/ 24 w 46"/>
                    <a:gd name="T11" fmla="*/ 52 h 52"/>
                    <a:gd name="T12" fmla="*/ 16 w 46"/>
                    <a:gd name="T13" fmla="*/ 52 h 52"/>
                    <a:gd name="T14" fmla="*/ 12 w 46"/>
                    <a:gd name="T15" fmla="*/ 50 h 52"/>
                    <a:gd name="T16" fmla="*/ 6 w 46"/>
                    <a:gd name="T17" fmla="*/ 46 h 52"/>
                    <a:gd name="T18" fmla="*/ 2 w 46"/>
                    <a:gd name="T19" fmla="*/ 40 h 52"/>
                    <a:gd name="T20" fmla="*/ 0 w 46"/>
                    <a:gd name="T21" fmla="*/ 34 h 52"/>
                    <a:gd name="T22" fmla="*/ 0 w 46"/>
                    <a:gd name="T23" fmla="*/ 26 h 52"/>
                    <a:gd name="T24" fmla="*/ 0 w 46"/>
                    <a:gd name="T25" fmla="*/ 18 h 52"/>
                    <a:gd name="T26" fmla="*/ 2 w 46"/>
                    <a:gd name="T27" fmla="*/ 12 h 52"/>
                    <a:gd name="T28" fmla="*/ 6 w 46"/>
                    <a:gd name="T29" fmla="*/ 8 h 52"/>
                    <a:gd name="T30" fmla="*/ 12 w 46"/>
                    <a:gd name="T31" fmla="*/ 4 h 52"/>
                    <a:gd name="T32" fmla="*/ 16 w 46"/>
                    <a:gd name="T33" fmla="*/ 2 h 52"/>
                    <a:gd name="T34" fmla="*/ 24 w 46"/>
                    <a:gd name="T35" fmla="*/ 0 h 52"/>
                    <a:gd name="T36" fmla="*/ 30 w 46"/>
                    <a:gd name="T37" fmla="*/ 0 h 52"/>
                    <a:gd name="T38" fmla="*/ 34 w 46"/>
                    <a:gd name="T39" fmla="*/ 4 h 52"/>
                    <a:gd name="T40" fmla="*/ 40 w 46"/>
                    <a:gd name="T41" fmla="*/ 6 h 52"/>
                    <a:gd name="T42" fmla="*/ 44 w 46"/>
                    <a:gd name="T43" fmla="*/ 12 h 52"/>
                    <a:gd name="T44" fmla="*/ 46 w 46"/>
                    <a:gd name="T45" fmla="*/ 18 h 52"/>
                    <a:gd name="T46" fmla="*/ 46 w 46"/>
                    <a:gd name="T47" fmla="*/ 26 h 52"/>
                    <a:gd name="T48" fmla="*/ 46 w 46"/>
                    <a:gd name="T49" fmla="*/ 26 h 52"/>
                    <a:gd name="T50" fmla="*/ 46 w 46"/>
                    <a:gd name="T51" fmla="*/ 28 h 52"/>
                    <a:gd name="T52" fmla="*/ 8 w 46"/>
                    <a:gd name="T53" fmla="*/ 28 h 52"/>
                    <a:gd name="T54" fmla="*/ 10 w 46"/>
                    <a:gd name="T55" fmla="*/ 36 h 52"/>
                    <a:gd name="T56" fmla="*/ 14 w 46"/>
                    <a:gd name="T57" fmla="*/ 40 h 52"/>
                    <a:gd name="T58" fmla="*/ 18 w 46"/>
                    <a:gd name="T59" fmla="*/ 44 h 52"/>
                    <a:gd name="T60" fmla="*/ 24 w 46"/>
                    <a:gd name="T61" fmla="*/ 44 h 52"/>
                    <a:gd name="T62" fmla="*/ 28 w 46"/>
                    <a:gd name="T63" fmla="*/ 44 h 52"/>
                    <a:gd name="T64" fmla="*/ 32 w 46"/>
                    <a:gd name="T65" fmla="*/ 42 h 52"/>
                    <a:gd name="T66" fmla="*/ 34 w 46"/>
                    <a:gd name="T67" fmla="*/ 40 h 52"/>
                    <a:gd name="T68" fmla="*/ 36 w 46"/>
                    <a:gd name="T69" fmla="*/ 36 h 52"/>
                    <a:gd name="T70" fmla="*/ 8 w 46"/>
                    <a:gd name="T71" fmla="*/ 20 h 52"/>
                    <a:gd name="T72" fmla="*/ 36 w 46"/>
                    <a:gd name="T73" fmla="*/ 20 h 52"/>
                    <a:gd name="T74" fmla="*/ 36 w 46"/>
                    <a:gd name="T75" fmla="*/ 16 h 52"/>
                    <a:gd name="T76" fmla="*/ 34 w 46"/>
                    <a:gd name="T77" fmla="*/ 12 h 52"/>
                    <a:gd name="T78" fmla="*/ 28 w 46"/>
                    <a:gd name="T79" fmla="*/ 10 h 52"/>
                    <a:gd name="T80" fmla="*/ 24 w 46"/>
                    <a:gd name="T81" fmla="*/ 8 h 52"/>
                    <a:gd name="T82" fmla="*/ 18 w 46"/>
                    <a:gd name="T83" fmla="*/ 10 h 52"/>
                    <a:gd name="T84" fmla="*/ 14 w 46"/>
                    <a:gd name="T85" fmla="*/ 12 h 52"/>
                    <a:gd name="T86" fmla="*/ 10 w 46"/>
                    <a:gd name="T87" fmla="*/ 16 h 52"/>
                    <a:gd name="T88" fmla="*/ 8 w 46"/>
                    <a:gd name="T89" fmla="*/ 2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6" h="52">
                      <a:moveTo>
                        <a:pt x="36" y="36"/>
                      </a:moveTo>
                      <a:lnTo>
                        <a:pt x="46" y="38"/>
                      </a:lnTo>
                      <a:lnTo>
                        <a:pt x="42" y="44"/>
                      </a:lnTo>
                      <a:lnTo>
                        <a:pt x="38" y="48"/>
                      </a:lnTo>
                      <a:lnTo>
                        <a:pt x="32" y="52"/>
                      </a:lnTo>
                      <a:lnTo>
                        <a:pt x="24" y="52"/>
                      </a:lnTo>
                      <a:lnTo>
                        <a:pt x="16" y="52"/>
                      </a:lnTo>
                      <a:lnTo>
                        <a:pt x="12" y="50"/>
                      </a:lnTo>
                      <a:lnTo>
                        <a:pt x="6" y="46"/>
                      </a:lnTo>
                      <a:lnTo>
                        <a:pt x="2" y="40"/>
                      </a:lnTo>
                      <a:lnTo>
                        <a:pt x="0" y="34"/>
                      </a:lnTo>
                      <a:lnTo>
                        <a:pt x="0" y="26"/>
                      </a:lnTo>
                      <a:lnTo>
                        <a:pt x="0" y="18"/>
                      </a:lnTo>
                      <a:lnTo>
                        <a:pt x="2" y="12"/>
                      </a:lnTo>
                      <a:lnTo>
                        <a:pt x="6" y="8"/>
                      </a:lnTo>
                      <a:lnTo>
                        <a:pt x="12" y="4"/>
                      </a:lnTo>
                      <a:lnTo>
                        <a:pt x="16" y="2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4" y="4"/>
                      </a:lnTo>
                      <a:lnTo>
                        <a:pt x="40" y="6"/>
                      </a:lnTo>
                      <a:lnTo>
                        <a:pt x="44" y="12"/>
                      </a:lnTo>
                      <a:lnTo>
                        <a:pt x="46" y="18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6" y="28"/>
                      </a:lnTo>
                      <a:lnTo>
                        <a:pt x="8" y="28"/>
                      </a:lnTo>
                      <a:lnTo>
                        <a:pt x="10" y="36"/>
                      </a:lnTo>
                      <a:lnTo>
                        <a:pt x="14" y="40"/>
                      </a:lnTo>
                      <a:lnTo>
                        <a:pt x="18" y="44"/>
                      </a:lnTo>
                      <a:lnTo>
                        <a:pt x="24" y="44"/>
                      </a:lnTo>
                      <a:lnTo>
                        <a:pt x="28" y="44"/>
                      </a:lnTo>
                      <a:lnTo>
                        <a:pt x="32" y="42"/>
                      </a:lnTo>
                      <a:lnTo>
                        <a:pt x="34" y="40"/>
                      </a:lnTo>
                      <a:lnTo>
                        <a:pt x="36" y="36"/>
                      </a:lnTo>
                      <a:close/>
                      <a:moveTo>
                        <a:pt x="8" y="20"/>
                      </a:moveTo>
                      <a:lnTo>
                        <a:pt x="36" y="20"/>
                      </a:lnTo>
                      <a:lnTo>
                        <a:pt x="36" y="16"/>
                      </a:lnTo>
                      <a:lnTo>
                        <a:pt x="34" y="12"/>
                      </a:lnTo>
                      <a:lnTo>
                        <a:pt x="28" y="10"/>
                      </a:lnTo>
                      <a:lnTo>
                        <a:pt x="24" y="8"/>
                      </a:lnTo>
                      <a:lnTo>
                        <a:pt x="18" y="10"/>
                      </a:lnTo>
                      <a:lnTo>
                        <a:pt x="14" y="12"/>
                      </a:lnTo>
                      <a:lnTo>
                        <a:pt x="10" y="16"/>
                      </a:lnTo>
                      <a:lnTo>
                        <a:pt x="8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88" name="Freeform 408"/>
                <p:cNvSpPr>
                  <a:spLocks/>
                </p:cNvSpPr>
                <p:nvPr/>
              </p:nvSpPr>
              <p:spPr bwMode="auto">
                <a:xfrm>
                  <a:off x="4372" y="3422"/>
                  <a:ext cx="24" cy="68"/>
                </a:xfrm>
                <a:custGeom>
                  <a:avLst/>
                  <a:gdLst>
                    <a:gd name="T0" fmla="*/ 22 w 24"/>
                    <a:gd name="T1" fmla="*/ 60 h 68"/>
                    <a:gd name="T2" fmla="*/ 24 w 24"/>
                    <a:gd name="T3" fmla="*/ 68 h 68"/>
                    <a:gd name="T4" fmla="*/ 20 w 24"/>
                    <a:gd name="T5" fmla="*/ 68 h 68"/>
                    <a:gd name="T6" fmla="*/ 16 w 24"/>
                    <a:gd name="T7" fmla="*/ 68 h 68"/>
                    <a:gd name="T8" fmla="*/ 12 w 24"/>
                    <a:gd name="T9" fmla="*/ 68 h 68"/>
                    <a:gd name="T10" fmla="*/ 10 w 24"/>
                    <a:gd name="T11" fmla="*/ 66 h 68"/>
                    <a:gd name="T12" fmla="*/ 8 w 24"/>
                    <a:gd name="T13" fmla="*/ 66 h 68"/>
                    <a:gd name="T14" fmla="*/ 6 w 24"/>
                    <a:gd name="T15" fmla="*/ 64 h 68"/>
                    <a:gd name="T16" fmla="*/ 6 w 24"/>
                    <a:gd name="T17" fmla="*/ 60 h 68"/>
                    <a:gd name="T18" fmla="*/ 6 w 24"/>
                    <a:gd name="T19" fmla="*/ 54 h 68"/>
                    <a:gd name="T20" fmla="*/ 6 w 24"/>
                    <a:gd name="T21" fmla="*/ 26 h 68"/>
                    <a:gd name="T22" fmla="*/ 0 w 24"/>
                    <a:gd name="T23" fmla="*/ 26 h 68"/>
                    <a:gd name="T24" fmla="*/ 0 w 24"/>
                    <a:gd name="T25" fmla="*/ 18 h 68"/>
                    <a:gd name="T26" fmla="*/ 6 w 24"/>
                    <a:gd name="T27" fmla="*/ 18 h 68"/>
                    <a:gd name="T28" fmla="*/ 6 w 24"/>
                    <a:gd name="T29" fmla="*/ 4 h 68"/>
                    <a:gd name="T30" fmla="*/ 14 w 24"/>
                    <a:gd name="T31" fmla="*/ 0 h 68"/>
                    <a:gd name="T32" fmla="*/ 14 w 24"/>
                    <a:gd name="T33" fmla="*/ 18 h 68"/>
                    <a:gd name="T34" fmla="*/ 22 w 24"/>
                    <a:gd name="T35" fmla="*/ 18 h 68"/>
                    <a:gd name="T36" fmla="*/ 22 w 24"/>
                    <a:gd name="T37" fmla="*/ 26 h 68"/>
                    <a:gd name="T38" fmla="*/ 14 w 24"/>
                    <a:gd name="T39" fmla="*/ 26 h 68"/>
                    <a:gd name="T40" fmla="*/ 14 w 24"/>
                    <a:gd name="T41" fmla="*/ 54 h 68"/>
                    <a:gd name="T42" fmla="*/ 14 w 24"/>
                    <a:gd name="T43" fmla="*/ 56 h 68"/>
                    <a:gd name="T44" fmla="*/ 14 w 24"/>
                    <a:gd name="T45" fmla="*/ 58 h 68"/>
                    <a:gd name="T46" fmla="*/ 16 w 24"/>
                    <a:gd name="T47" fmla="*/ 58 h 68"/>
                    <a:gd name="T48" fmla="*/ 16 w 24"/>
                    <a:gd name="T49" fmla="*/ 60 h 68"/>
                    <a:gd name="T50" fmla="*/ 18 w 24"/>
                    <a:gd name="T51" fmla="*/ 60 h 68"/>
                    <a:gd name="T52" fmla="*/ 18 w 24"/>
                    <a:gd name="T53" fmla="*/ 60 h 68"/>
                    <a:gd name="T54" fmla="*/ 20 w 24"/>
                    <a:gd name="T55" fmla="*/ 60 h 68"/>
                    <a:gd name="T56" fmla="*/ 22 w 24"/>
                    <a:gd name="T57" fmla="*/ 6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4" h="68">
                      <a:moveTo>
                        <a:pt x="22" y="60"/>
                      </a:moveTo>
                      <a:lnTo>
                        <a:pt x="24" y="68"/>
                      </a:lnTo>
                      <a:lnTo>
                        <a:pt x="20" y="68"/>
                      </a:lnTo>
                      <a:lnTo>
                        <a:pt x="16" y="68"/>
                      </a:lnTo>
                      <a:lnTo>
                        <a:pt x="12" y="68"/>
                      </a:lnTo>
                      <a:lnTo>
                        <a:pt x="10" y="66"/>
                      </a:lnTo>
                      <a:lnTo>
                        <a:pt x="8" y="66"/>
                      </a:lnTo>
                      <a:lnTo>
                        <a:pt x="6" y="64"/>
                      </a:lnTo>
                      <a:lnTo>
                        <a:pt x="6" y="60"/>
                      </a:lnTo>
                      <a:lnTo>
                        <a:pt x="6" y="54"/>
                      </a:lnTo>
                      <a:lnTo>
                        <a:pt x="6" y="26"/>
                      </a:lnTo>
                      <a:lnTo>
                        <a:pt x="0" y="26"/>
                      </a:lnTo>
                      <a:lnTo>
                        <a:pt x="0" y="18"/>
                      </a:lnTo>
                      <a:lnTo>
                        <a:pt x="6" y="18"/>
                      </a:lnTo>
                      <a:lnTo>
                        <a:pt x="6" y="4"/>
                      </a:lnTo>
                      <a:lnTo>
                        <a:pt x="14" y="0"/>
                      </a:lnTo>
                      <a:lnTo>
                        <a:pt x="14" y="18"/>
                      </a:lnTo>
                      <a:lnTo>
                        <a:pt x="22" y="18"/>
                      </a:lnTo>
                      <a:lnTo>
                        <a:pt x="22" y="26"/>
                      </a:lnTo>
                      <a:lnTo>
                        <a:pt x="14" y="26"/>
                      </a:lnTo>
                      <a:lnTo>
                        <a:pt x="14" y="54"/>
                      </a:lnTo>
                      <a:lnTo>
                        <a:pt x="14" y="56"/>
                      </a:lnTo>
                      <a:lnTo>
                        <a:pt x="14" y="58"/>
                      </a:lnTo>
                      <a:lnTo>
                        <a:pt x="16" y="58"/>
                      </a:lnTo>
                      <a:lnTo>
                        <a:pt x="16" y="60"/>
                      </a:lnTo>
                      <a:lnTo>
                        <a:pt x="18" y="60"/>
                      </a:lnTo>
                      <a:lnTo>
                        <a:pt x="18" y="60"/>
                      </a:lnTo>
                      <a:lnTo>
                        <a:pt x="20" y="60"/>
                      </a:lnTo>
                      <a:lnTo>
                        <a:pt x="22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89" name="Freeform 409"/>
                <p:cNvSpPr>
                  <a:spLocks noEditPoints="1"/>
                </p:cNvSpPr>
                <p:nvPr/>
              </p:nvSpPr>
              <p:spPr bwMode="auto">
                <a:xfrm>
                  <a:off x="4424" y="3438"/>
                  <a:ext cx="44" cy="52"/>
                </a:xfrm>
                <a:custGeom>
                  <a:avLst/>
                  <a:gdLst>
                    <a:gd name="T0" fmla="*/ 28 w 44"/>
                    <a:gd name="T1" fmla="*/ 48 h 52"/>
                    <a:gd name="T2" fmla="*/ 20 w 44"/>
                    <a:gd name="T3" fmla="*/ 52 h 52"/>
                    <a:gd name="T4" fmla="*/ 8 w 44"/>
                    <a:gd name="T5" fmla="*/ 52 h 52"/>
                    <a:gd name="T6" fmla="*/ 0 w 44"/>
                    <a:gd name="T7" fmla="*/ 44 h 52"/>
                    <a:gd name="T8" fmla="*/ 0 w 44"/>
                    <a:gd name="T9" fmla="*/ 34 h 52"/>
                    <a:gd name="T10" fmla="*/ 2 w 44"/>
                    <a:gd name="T11" fmla="*/ 28 h 52"/>
                    <a:gd name="T12" fmla="*/ 8 w 44"/>
                    <a:gd name="T13" fmla="*/ 24 h 52"/>
                    <a:gd name="T14" fmla="*/ 14 w 44"/>
                    <a:gd name="T15" fmla="*/ 22 h 52"/>
                    <a:gd name="T16" fmla="*/ 26 w 44"/>
                    <a:gd name="T17" fmla="*/ 20 h 52"/>
                    <a:gd name="T18" fmla="*/ 32 w 44"/>
                    <a:gd name="T19" fmla="*/ 18 h 52"/>
                    <a:gd name="T20" fmla="*/ 30 w 44"/>
                    <a:gd name="T21" fmla="*/ 14 h 52"/>
                    <a:gd name="T22" fmla="*/ 26 w 44"/>
                    <a:gd name="T23" fmla="*/ 8 h 52"/>
                    <a:gd name="T24" fmla="*/ 16 w 44"/>
                    <a:gd name="T25" fmla="*/ 8 h 52"/>
                    <a:gd name="T26" fmla="*/ 10 w 44"/>
                    <a:gd name="T27" fmla="*/ 12 h 52"/>
                    <a:gd name="T28" fmla="*/ 0 w 44"/>
                    <a:gd name="T29" fmla="*/ 16 h 52"/>
                    <a:gd name="T30" fmla="*/ 4 w 44"/>
                    <a:gd name="T31" fmla="*/ 6 h 52"/>
                    <a:gd name="T32" fmla="*/ 10 w 44"/>
                    <a:gd name="T33" fmla="*/ 2 h 52"/>
                    <a:gd name="T34" fmla="*/ 22 w 44"/>
                    <a:gd name="T35" fmla="*/ 0 h 52"/>
                    <a:gd name="T36" fmla="*/ 32 w 44"/>
                    <a:gd name="T37" fmla="*/ 2 h 52"/>
                    <a:gd name="T38" fmla="*/ 38 w 44"/>
                    <a:gd name="T39" fmla="*/ 6 h 52"/>
                    <a:gd name="T40" fmla="*/ 40 w 44"/>
                    <a:gd name="T41" fmla="*/ 12 h 52"/>
                    <a:gd name="T42" fmla="*/ 42 w 44"/>
                    <a:gd name="T43" fmla="*/ 18 h 52"/>
                    <a:gd name="T44" fmla="*/ 42 w 44"/>
                    <a:gd name="T45" fmla="*/ 36 h 52"/>
                    <a:gd name="T46" fmla="*/ 42 w 44"/>
                    <a:gd name="T47" fmla="*/ 44 h 52"/>
                    <a:gd name="T48" fmla="*/ 44 w 44"/>
                    <a:gd name="T49" fmla="*/ 52 h 52"/>
                    <a:gd name="T50" fmla="*/ 34 w 44"/>
                    <a:gd name="T51" fmla="*/ 48 h 52"/>
                    <a:gd name="T52" fmla="*/ 32 w 44"/>
                    <a:gd name="T53" fmla="*/ 28 h 52"/>
                    <a:gd name="T54" fmla="*/ 18 w 44"/>
                    <a:gd name="T55" fmla="*/ 30 h 52"/>
                    <a:gd name="T56" fmla="*/ 12 w 44"/>
                    <a:gd name="T57" fmla="*/ 32 h 52"/>
                    <a:gd name="T58" fmla="*/ 10 w 44"/>
                    <a:gd name="T59" fmla="*/ 34 h 52"/>
                    <a:gd name="T60" fmla="*/ 8 w 44"/>
                    <a:gd name="T61" fmla="*/ 38 h 52"/>
                    <a:gd name="T62" fmla="*/ 10 w 44"/>
                    <a:gd name="T63" fmla="*/ 42 h 52"/>
                    <a:gd name="T64" fmla="*/ 18 w 44"/>
                    <a:gd name="T65" fmla="*/ 44 h 52"/>
                    <a:gd name="T66" fmla="*/ 24 w 44"/>
                    <a:gd name="T67" fmla="*/ 42 h 52"/>
                    <a:gd name="T68" fmla="*/ 30 w 44"/>
                    <a:gd name="T69" fmla="*/ 36 h 52"/>
                    <a:gd name="T70" fmla="*/ 30 w 44"/>
                    <a:gd name="T71" fmla="*/ 3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4" h="52">
                      <a:moveTo>
                        <a:pt x="32" y="46"/>
                      </a:moveTo>
                      <a:lnTo>
                        <a:pt x="28" y="48"/>
                      </a:lnTo>
                      <a:lnTo>
                        <a:pt x="24" y="50"/>
                      </a:lnTo>
                      <a:lnTo>
                        <a:pt x="20" y="52"/>
                      </a:lnTo>
                      <a:lnTo>
                        <a:pt x="14" y="52"/>
                      </a:lnTo>
                      <a:lnTo>
                        <a:pt x="8" y="52"/>
                      </a:lnTo>
                      <a:lnTo>
                        <a:pt x="4" y="48"/>
                      </a:lnTo>
                      <a:lnTo>
                        <a:pt x="0" y="44"/>
                      </a:lnTo>
                      <a:lnTo>
                        <a:pt x="0" y="38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2" y="28"/>
                      </a:lnTo>
                      <a:lnTo>
                        <a:pt x="4" y="26"/>
                      </a:lnTo>
                      <a:lnTo>
                        <a:pt x="8" y="24"/>
                      </a:lnTo>
                      <a:lnTo>
                        <a:pt x="10" y="24"/>
                      </a:lnTo>
                      <a:lnTo>
                        <a:pt x="14" y="22"/>
                      </a:lnTo>
                      <a:lnTo>
                        <a:pt x="18" y="22"/>
                      </a:lnTo>
                      <a:lnTo>
                        <a:pt x="26" y="20"/>
                      </a:lnTo>
                      <a:lnTo>
                        <a:pt x="30" y="20"/>
                      </a:lnTo>
                      <a:lnTo>
                        <a:pt x="32" y="18"/>
                      </a:lnTo>
                      <a:lnTo>
                        <a:pt x="32" y="18"/>
                      </a:lnTo>
                      <a:lnTo>
                        <a:pt x="30" y="14"/>
                      </a:lnTo>
                      <a:lnTo>
                        <a:pt x="28" y="10"/>
                      </a:lnTo>
                      <a:lnTo>
                        <a:pt x="26" y="8"/>
                      </a:lnTo>
                      <a:lnTo>
                        <a:pt x="20" y="8"/>
                      </a:lnTo>
                      <a:lnTo>
                        <a:pt x="16" y="8"/>
                      </a:lnTo>
                      <a:lnTo>
                        <a:pt x="12" y="10"/>
                      </a:lnTo>
                      <a:lnTo>
                        <a:pt x="10" y="12"/>
                      </a:lnTo>
                      <a:lnTo>
                        <a:pt x="10" y="16"/>
                      </a:lnTo>
                      <a:lnTo>
                        <a:pt x="0" y="16"/>
                      </a:lnTo>
                      <a:lnTo>
                        <a:pt x="2" y="10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10" y="2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8" y="0"/>
                      </a:lnTo>
                      <a:lnTo>
                        <a:pt x="32" y="2"/>
                      </a:lnTo>
                      <a:lnTo>
                        <a:pt x="36" y="4"/>
                      </a:lnTo>
                      <a:lnTo>
                        <a:pt x="38" y="6"/>
                      </a:lnTo>
                      <a:lnTo>
                        <a:pt x="40" y="8"/>
                      </a:lnTo>
                      <a:lnTo>
                        <a:pt x="40" y="12"/>
                      </a:lnTo>
                      <a:lnTo>
                        <a:pt x="40" y="14"/>
                      </a:lnTo>
                      <a:lnTo>
                        <a:pt x="42" y="18"/>
                      </a:lnTo>
                      <a:lnTo>
                        <a:pt x="42" y="30"/>
                      </a:lnTo>
                      <a:lnTo>
                        <a:pt x="42" y="36"/>
                      </a:lnTo>
                      <a:lnTo>
                        <a:pt x="42" y="42"/>
                      </a:lnTo>
                      <a:lnTo>
                        <a:pt x="42" y="44"/>
                      </a:lnTo>
                      <a:lnTo>
                        <a:pt x="42" y="48"/>
                      </a:lnTo>
                      <a:lnTo>
                        <a:pt x="44" y="52"/>
                      </a:lnTo>
                      <a:lnTo>
                        <a:pt x="36" y="52"/>
                      </a:lnTo>
                      <a:lnTo>
                        <a:pt x="34" y="48"/>
                      </a:lnTo>
                      <a:lnTo>
                        <a:pt x="32" y="46"/>
                      </a:lnTo>
                      <a:close/>
                      <a:moveTo>
                        <a:pt x="32" y="28"/>
                      </a:moveTo>
                      <a:lnTo>
                        <a:pt x="26" y="28"/>
                      </a:lnTo>
                      <a:lnTo>
                        <a:pt x="18" y="30"/>
                      </a:lnTo>
                      <a:lnTo>
                        <a:pt x="14" y="30"/>
                      </a:lnTo>
                      <a:lnTo>
                        <a:pt x="12" y="32"/>
                      </a:lnTo>
                      <a:lnTo>
                        <a:pt x="10" y="32"/>
                      </a:lnTo>
                      <a:lnTo>
                        <a:pt x="10" y="34"/>
                      </a:lnTo>
                      <a:lnTo>
                        <a:pt x="8" y="36"/>
                      </a:lnTo>
                      <a:lnTo>
                        <a:pt x="8" y="38"/>
                      </a:lnTo>
                      <a:lnTo>
                        <a:pt x="8" y="40"/>
                      </a:lnTo>
                      <a:lnTo>
                        <a:pt x="10" y="42"/>
                      </a:lnTo>
                      <a:lnTo>
                        <a:pt x="14" y="44"/>
                      </a:lnTo>
                      <a:lnTo>
                        <a:pt x="18" y="44"/>
                      </a:lnTo>
                      <a:lnTo>
                        <a:pt x="22" y="44"/>
                      </a:lnTo>
                      <a:lnTo>
                        <a:pt x="24" y="42"/>
                      </a:lnTo>
                      <a:lnTo>
                        <a:pt x="28" y="40"/>
                      </a:lnTo>
                      <a:lnTo>
                        <a:pt x="30" y="36"/>
                      </a:lnTo>
                      <a:lnTo>
                        <a:pt x="30" y="34"/>
                      </a:lnTo>
                      <a:lnTo>
                        <a:pt x="30" y="30"/>
                      </a:lnTo>
                      <a:lnTo>
                        <a:pt x="32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90" name="Rectangle 410"/>
                <p:cNvSpPr>
                  <a:spLocks noChangeArrowheads="1"/>
                </p:cNvSpPr>
                <p:nvPr/>
              </p:nvSpPr>
              <p:spPr bwMode="auto">
                <a:xfrm>
                  <a:off x="4480" y="3420"/>
                  <a:ext cx="8" cy="70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91" name="Rectangle 411"/>
                <p:cNvSpPr>
                  <a:spLocks noChangeArrowheads="1"/>
                </p:cNvSpPr>
                <p:nvPr/>
              </p:nvSpPr>
              <p:spPr bwMode="auto">
                <a:xfrm>
                  <a:off x="4502" y="3480"/>
                  <a:ext cx="10" cy="10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92" name="Freeform 412"/>
                <p:cNvSpPr>
                  <a:spLocks/>
                </p:cNvSpPr>
                <p:nvPr/>
              </p:nvSpPr>
              <p:spPr bwMode="auto">
                <a:xfrm>
                  <a:off x="4528" y="3480"/>
                  <a:ext cx="8" cy="24"/>
                </a:xfrm>
                <a:custGeom>
                  <a:avLst/>
                  <a:gdLst>
                    <a:gd name="T0" fmla="*/ 0 w 8"/>
                    <a:gd name="T1" fmla="*/ 10 h 24"/>
                    <a:gd name="T2" fmla="*/ 0 w 8"/>
                    <a:gd name="T3" fmla="*/ 0 h 24"/>
                    <a:gd name="T4" fmla="*/ 8 w 8"/>
                    <a:gd name="T5" fmla="*/ 0 h 24"/>
                    <a:gd name="T6" fmla="*/ 8 w 8"/>
                    <a:gd name="T7" fmla="*/ 10 h 24"/>
                    <a:gd name="T8" fmla="*/ 8 w 8"/>
                    <a:gd name="T9" fmla="*/ 14 h 24"/>
                    <a:gd name="T10" fmla="*/ 8 w 8"/>
                    <a:gd name="T11" fmla="*/ 18 h 24"/>
                    <a:gd name="T12" fmla="*/ 6 w 8"/>
                    <a:gd name="T13" fmla="*/ 22 h 24"/>
                    <a:gd name="T14" fmla="*/ 2 w 8"/>
                    <a:gd name="T15" fmla="*/ 24 h 24"/>
                    <a:gd name="T16" fmla="*/ 0 w 8"/>
                    <a:gd name="T17" fmla="*/ 20 h 24"/>
                    <a:gd name="T18" fmla="*/ 2 w 8"/>
                    <a:gd name="T19" fmla="*/ 18 h 24"/>
                    <a:gd name="T20" fmla="*/ 4 w 8"/>
                    <a:gd name="T21" fmla="*/ 16 h 24"/>
                    <a:gd name="T22" fmla="*/ 4 w 8"/>
                    <a:gd name="T23" fmla="*/ 14 h 24"/>
                    <a:gd name="T24" fmla="*/ 4 w 8"/>
                    <a:gd name="T25" fmla="*/ 10 h 24"/>
                    <a:gd name="T26" fmla="*/ 0 w 8"/>
                    <a:gd name="T27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24">
                      <a:moveTo>
                        <a:pt x="0" y="1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10"/>
                      </a:lnTo>
                      <a:lnTo>
                        <a:pt x="8" y="14"/>
                      </a:lnTo>
                      <a:lnTo>
                        <a:pt x="8" y="18"/>
                      </a:lnTo>
                      <a:lnTo>
                        <a:pt x="6" y="22"/>
                      </a:lnTo>
                      <a:lnTo>
                        <a:pt x="2" y="24"/>
                      </a:lnTo>
                      <a:lnTo>
                        <a:pt x="0" y="20"/>
                      </a:lnTo>
                      <a:lnTo>
                        <a:pt x="2" y="18"/>
                      </a:lnTo>
                      <a:lnTo>
                        <a:pt x="4" y="16"/>
                      </a:lnTo>
                      <a:lnTo>
                        <a:pt x="4" y="14"/>
                      </a:lnTo>
                      <a:lnTo>
                        <a:pt x="4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93" name="Freeform 413"/>
                <p:cNvSpPr>
                  <a:spLocks/>
                </p:cNvSpPr>
                <p:nvPr/>
              </p:nvSpPr>
              <p:spPr bwMode="auto">
                <a:xfrm>
                  <a:off x="4576" y="3420"/>
                  <a:ext cx="26" cy="70"/>
                </a:xfrm>
                <a:custGeom>
                  <a:avLst/>
                  <a:gdLst>
                    <a:gd name="T0" fmla="*/ 26 w 26"/>
                    <a:gd name="T1" fmla="*/ 70 h 70"/>
                    <a:gd name="T2" fmla="*/ 16 w 26"/>
                    <a:gd name="T3" fmla="*/ 70 h 70"/>
                    <a:gd name="T4" fmla="*/ 16 w 26"/>
                    <a:gd name="T5" fmla="*/ 16 h 70"/>
                    <a:gd name="T6" fmla="*/ 14 w 26"/>
                    <a:gd name="T7" fmla="*/ 18 h 70"/>
                    <a:gd name="T8" fmla="*/ 10 w 26"/>
                    <a:gd name="T9" fmla="*/ 22 h 70"/>
                    <a:gd name="T10" fmla="*/ 4 w 26"/>
                    <a:gd name="T11" fmla="*/ 24 h 70"/>
                    <a:gd name="T12" fmla="*/ 0 w 26"/>
                    <a:gd name="T13" fmla="*/ 26 h 70"/>
                    <a:gd name="T14" fmla="*/ 0 w 26"/>
                    <a:gd name="T15" fmla="*/ 18 h 70"/>
                    <a:gd name="T16" fmla="*/ 8 w 26"/>
                    <a:gd name="T17" fmla="*/ 14 h 70"/>
                    <a:gd name="T18" fmla="*/ 12 w 26"/>
                    <a:gd name="T19" fmla="*/ 10 h 70"/>
                    <a:gd name="T20" fmla="*/ 18 w 26"/>
                    <a:gd name="T21" fmla="*/ 4 h 70"/>
                    <a:gd name="T22" fmla="*/ 20 w 26"/>
                    <a:gd name="T23" fmla="*/ 0 h 70"/>
                    <a:gd name="T24" fmla="*/ 26 w 26"/>
                    <a:gd name="T25" fmla="*/ 0 h 70"/>
                    <a:gd name="T26" fmla="*/ 26 w 26"/>
                    <a:gd name="T27" fmla="*/ 7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" h="70">
                      <a:moveTo>
                        <a:pt x="26" y="70"/>
                      </a:moveTo>
                      <a:lnTo>
                        <a:pt x="16" y="70"/>
                      </a:lnTo>
                      <a:lnTo>
                        <a:pt x="16" y="16"/>
                      </a:lnTo>
                      <a:lnTo>
                        <a:pt x="14" y="18"/>
                      </a:lnTo>
                      <a:lnTo>
                        <a:pt x="10" y="22"/>
                      </a:lnTo>
                      <a:lnTo>
                        <a:pt x="4" y="24"/>
                      </a:lnTo>
                      <a:lnTo>
                        <a:pt x="0" y="26"/>
                      </a:lnTo>
                      <a:lnTo>
                        <a:pt x="0" y="18"/>
                      </a:lnTo>
                      <a:lnTo>
                        <a:pt x="8" y="14"/>
                      </a:lnTo>
                      <a:lnTo>
                        <a:pt x="12" y="10"/>
                      </a:lnTo>
                      <a:lnTo>
                        <a:pt x="18" y="4"/>
                      </a:lnTo>
                      <a:lnTo>
                        <a:pt x="20" y="0"/>
                      </a:lnTo>
                      <a:lnTo>
                        <a:pt x="26" y="0"/>
                      </a:lnTo>
                      <a:lnTo>
                        <a:pt x="26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94" name="Freeform 414"/>
                <p:cNvSpPr>
                  <a:spLocks noEditPoints="1"/>
                </p:cNvSpPr>
                <p:nvPr/>
              </p:nvSpPr>
              <p:spPr bwMode="auto">
                <a:xfrm>
                  <a:off x="4624" y="3420"/>
                  <a:ext cx="44" cy="70"/>
                </a:xfrm>
                <a:custGeom>
                  <a:avLst/>
                  <a:gdLst>
                    <a:gd name="T0" fmla="*/ 10 w 44"/>
                    <a:gd name="T1" fmla="*/ 52 h 70"/>
                    <a:gd name="T2" fmla="*/ 14 w 44"/>
                    <a:gd name="T3" fmla="*/ 60 h 70"/>
                    <a:gd name="T4" fmla="*/ 20 w 44"/>
                    <a:gd name="T5" fmla="*/ 62 h 70"/>
                    <a:gd name="T6" fmla="*/ 28 w 44"/>
                    <a:gd name="T7" fmla="*/ 60 h 70"/>
                    <a:gd name="T8" fmla="*/ 32 w 44"/>
                    <a:gd name="T9" fmla="*/ 56 h 70"/>
                    <a:gd name="T10" fmla="*/ 34 w 44"/>
                    <a:gd name="T11" fmla="*/ 48 h 70"/>
                    <a:gd name="T12" fmla="*/ 36 w 44"/>
                    <a:gd name="T13" fmla="*/ 38 h 70"/>
                    <a:gd name="T14" fmla="*/ 36 w 44"/>
                    <a:gd name="T15" fmla="*/ 38 h 70"/>
                    <a:gd name="T16" fmla="*/ 30 w 44"/>
                    <a:gd name="T17" fmla="*/ 44 h 70"/>
                    <a:gd name="T18" fmla="*/ 20 w 44"/>
                    <a:gd name="T19" fmla="*/ 46 h 70"/>
                    <a:gd name="T20" fmla="*/ 10 w 44"/>
                    <a:gd name="T21" fmla="*/ 44 h 70"/>
                    <a:gd name="T22" fmla="*/ 2 w 44"/>
                    <a:gd name="T23" fmla="*/ 36 h 70"/>
                    <a:gd name="T24" fmla="*/ 0 w 44"/>
                    <a:gd name="T25" fmla="*/ 24 h 70"/>
                    <a:gd name="T26" fmla="*/ 2 w 44"/>
                    <a:gd name="T27" fmla="*/ 12 h 70"/>
                    <a:gd name="T28" fmla="*/ 10 w 44"/>
                    <a:gd name="T29" fmla="*/ 4 h 70"/>
                    <a:gd name="T30" fmla="*/ 22 w 44"/>
                    <a:gd name="T31" fmla="*/ 0 h 70"/>
                    <a:gd name="T32" fmla="*/ 34 w 44"/>
                    <a:gd name="T33" fmla="*/ 4 h 70"/>
                    <a:gd name="T34" fmla="*/ 42 w 44"/>
                    <a:gd name="T35" fmla="*/ 14 h 70"/>
                    <a:gd name="T36" fmla="*/ 44 w 44"/>
                    <a:gd name="T37" fmla="*/ 26 h 70"/>
                    <a:gd name="T38" fmla="*/ 44 w 44"/>
                    <a:gd name="T39" fmla="*/ 42 h 70"/>
                    <a:gd name="T40" fmla="*/ 42 w 44"/>
                    <a:gd name="T41" fmla="*/ 54 h 70"/>
                    <a:gd name="T42" fmla="*/ 34 w 44"/>
                    <a:gd name="T43" fmla="*/ 66 h 70"/>
                    <a:gd name="T44" fmla="*/ 20 w 44"/>
                    <a:gd name="T45" fmla="*/ 70 h 70"/>
                    <a:gd name="T46" fmla="*/ 8 w 44"/>
                    <a:gd name="T47" fmla="*/ 66 h 70"/>
                    <a:gd name="T48" fmla="*/ 0 w 44"/>
                    <a:gd name="T49" fmla="*/ 52 h 70"/>
                    <a:gd name="T50" fmla="*/ 34 w 44"/>
                    <a:gd name="T51" fmla="*/ 18 h 70"/>
                    <a:gd name="T52" fmla="*/ 28 w 44"/>
                    <a:gd name="T53" fmla="*/ 10 h 70"/>
                    <a:gd name="T54" fmla="*/ 18 w 44"/>
                    <a:gd name="T55" fmla="*/ 10 h 70"/>
                    <a:gd name="T56" fmla="*/ 10 w 44"/>
                    <a:gd name="T57" fmla="*/ 18 h 70"/>
                    <a:gd name="T58" fmla="*/ 10 w 44"/>
                    <a:gd name="T59" fmla="*/ 30 h 70"/>
                    <a:gd name="T60" fmla="*/ 16 w 44"/>
                    <a:gd name="T61" fmla="*/ 38 h 70"/>
                    <a:gd name="T62" fmla="*/ 28 w 44"/>
                    <a:gd name="T63" fmla="*/ 38 h 70"/>
                    <a:gd name="T64" fmla="*/ 34 w 44"/>
                    <a:gd name="T65" fmla="*/ 3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" h="70">
                      <a:moveTo>
                        <a:pt x="0" y="52"/>
                      </a:moveTo>
                      <a:lnTo>
                        <a:pt x="10" y="52"/>
                      </a:lnTo>
                      <a:lnTo>
                        <a:pt x="12" y="56"/>
                      </a:lnTo>
                      <a:lnTo>
                        <a:pt x="14" y="60"/>
                      </a:lnTo>
                      <a:lnTo>
                        <a:pt x="16" y="62"/>
                      </a:lnTo>
                      <a:lnTo>
                        <a:pt x="20" y="62"/>
                      </a:lnTo>
                      <a:lnTo>
                        <a:pt x="24" y="62"/>
                      </a:lnTo>
                      <a:lnTo>
                        <a:pt x="28" y="60"/>
                      </a:lnTo>
                      <a:lnTo>
                        <a:pt x="30" y="58"/>
                      </a:lnTo>
                      <a:lnTo>
                        <a:pt x="32" y="56"/>
                      </a:lnTo>
                      <a:lnTo>
                        <a:pt x="34" y="54"/>
                      </a:lnTo>
                      <a:lnTo>
                        <a:pt x="34" y="48"/>
                      </a:lnTo>
                      <a:lnTo>
                        <a:pt x="36" y="44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2" y="40"/>
                      </a:lnTo>
                      <a:lnTo>
                        <a:pt x="30" y="44"/>
                      </a:lnTo>
                      <a:lnTo>
                        <a:pt x="24" y="46"/>
                      </a:lnTo>
                      <a:lnTo>
                        <a:pt x="20" y="46"/>
                      </a:lnTo>
                      <a:lnTo>
                        <a:pt x="14" y="46"/>
                      </a:lnTo>
                      <a:lnTo>
                        <a:pt x="10" y="44"/>
                      </a:lnTo>
                      <a:lnTo>
                        <a:pt x="6" y="40"/>
                      </a:lnTo>
                      <a:lnTo>
                        <a:pt x="2" y="36"/>
                      </a:lnTo>
                      <a:lnTo>
                        <a:pt x="0" y="30"/>
                      </a:lnTo>
                      <a:lnTo>
                        <a:pt x="0" y="24"/>
                      </a:lnTo>
                      <a:lnTo>
                        <a:pt x="0" y="18"/>
                      </a:lnTo>
                      <a:lnTo>
                        <a:pt x="2" y="12"/>
                      </a:lnTo>
                      <a:lnTo>
                        <a:pt x="6" y="6"/>
                      </a:lnTo>
                      <a:lnTo>
                        <a:pt x="10" y="4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8" y="2"/>
                      </a:lnTo>
                      <a:lnTo>
                        <a:pt x="34" y="4"/>
                      </a:lnTo>
                      <a:lnTo>
                        <a:pt x="38" y="8"/>
                      </a:lnTo>
                      <a:lnTo>
                        <a:pt x="42" y="14"/>
                      </a:lnTo>
                      <a:lnTo>
                        <a:pt x="44" y="20"/>
                      </a:lnTo>
                      <a:lnTo>
                        <a:pt x="44" y="26"/>
                      </a:lnTo>
                      <a:lnTo>
                        <a:pt x="44" y="34"/>
                      </a:lnTo>
                      <a:lnTo>
                        <a:pt x="44" y="42"/>
                      </a:lnTo>
                      <a:lnTo>
                        <a:pt x="44" y="48"/>
                      </a:lnTo>
                      <a:lnTo>
                        <a:pt x="42" y="54"/>
                      </a:lnTo>
                      <a:lnTo>
                        <a:pt x="38" y="62"/>
                      </a:lnTo>
                      <a:lnTo>
                        <a:pt x="34" y="66"/>
                      </a:lnTo>
                      <a:lnTo>
                        <a:pt x="28" y="70"/>
                      </a:lnTo>
                      <a:lnTo>
                        <a:pt x="20" y="70"/>
                      </a:lnTo>
                      <a:lnTo>
                        <a:pt x="12" y="70"/>
                      </a:lnTo>
                      <a:lnTo>
                        <a:pt x="8" y="66"/>
                      </a:lnTo>
                      <a:lnTo>
                        <a:pt x="2" y="60"/>
                      </a:lnTo>
                      <a:lnTo>
                        <a:pt x="0" y="52"/>
                      </a:lnTo>
                      <a:close/>
                      <a:moveTo>
                        <a:pt x="36" y="24"/>
                      </a:moveTo>
                      <a:lnTo>
                        <a:pt x="34" y="18"/>
                      </a:lnTo>
                      <a:lnTo>
                        <a:pt x="32" y="12"/>
                      </a:lnTo>
                      <a:lnTo>
                        <a:pt x="28" y="10"/>
                      </a:lnTo>
                      <a:lnTo>
                        <a:pt x="22" y="8"/>
                      </a:lnTo>
                      <a:lnTo>
                        <a:pt x="18" y="10"/>
                      </a:lnTo>
                      <a:lnTo>
                        <a:pt x="12" y="12"/>
                      </a:lnTo>
                      <a:lnTo>
                        <a:pt x="10" y="18"/>
                      </a:lnTo>
                      <a:lnTo>
                        <a:pt x="8" y="24"/>
                      </a:lnTo>
                      <a:lnTo>
                        <a:pt x="10" y="30"/>
                      </a:lnTo>
                      <a:lnTo>
                        <a:pt x="12" y="34"/>
                      </a:lnTo>
                      <a:lnTo>
                        <a:pt x="16" y="38"/>
                      </a:lnTo>
                      <a:lnTo>
                        <a:pt x="22" y="38"/>
                      </a:lnTo>
                      <a:lnTo>
                        <a:pt x="28" y="38"/>
                      </a:lnTo>
                      <a:lnTo>
                        <a:pt x="32" y="34"/>
                      </a:lnTo>
                      <a:lnTo>
                        <a:pt x="34" y="30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95" name="Freeform 415"/>
                <p:cNvSpPr>
                  <a:spLocks noEditPoints="1"/>
                </p:cNvSpPr>
                <p:nvPr/>
              </p:nvSpPr>
              <p:spPr bwMode="auto">
                <a:xfrm>
                  <a:off x="4676" y="3420"/>
                  <a:ext cx="46" cy="70"/>
                </a:xfrm>
                <a:custGeom>
                  <a:avLst/>
                  <a:gdLst>
                    <a:gd name="T0" fmla="*/ 10 w 46"/>
                    <a:gd name="T1" fmla="*/ 52 h 70"/>
                    <a:gd name="T2" fmla="*/ 14 w 46"/>
                    <a:gd name="T3" fmla="*/ 60 h 70"/>
                    <a:gd name="T4" fmla="*/ 22 w 46"/>
                    <a:gd name="T5" fmla="*/ 62 h 70"/>
                    <a:gd name="T6" fmla="*/ 28 w 46"/>
                    <a:gd name="T7" fmla="*/ 60 h 70"/>
                    <a:gd name="T8" fmla="*/ 32 w 46"/>
                    <a:gd name="T9" fmla="*/ 56 h 70"/>
                    <a:gd name="T10" fmla="*/ 36 w 46"/>
                    <a:gd name="T11" fmla="*/ 48 h 70"/>
                    <a:gd name="T12" fmla="*/ 36 w 46"/>
                    <a:gd name="T13" fmla="*/ 38 h 70"/>
                    <a:gd name="T14" fmla="*/ 36 w 46"/>
                    <a:gd name="T15" fmla="*/ 38 h 70"/>
                    <a:gd name="T16" fmla="*/ 30 w 46"/>
                    <a:gd name="T17" fmla="*/ 44 h 70"/>
                    <a:gd name="T18" fmla="*/ 20 w 46"/>
                    <a:gd name="T19" fmla="*/ 46 h 70"/>
                    <a:gd name="T20" fmla="*/ 10 w 46"/>
                    <a:gd name="T21" fmla="*/ 44 h 70"/>
                    <a:gd name="T22" fmla="*/ 4 w 46"/>
                    <a:gd name="T23" fmla="*/ 36 h 70"/>
                    <a:gd name="T24" fmla="*/ 0 w 46"/>
                    <a:gd name="T25" fmla="*/ 24 h 70"/>
                    <a:gd name="T26" fmla="*/ 4 w 46"/>
                    <a:gd name="T27" fmla="*/ 12 h 70"/>
                    <a:gd name="T28" fmla="*/ 12 w 46"/>
                    <a:gd name="T29" fmla="*/ 4 h 70"/>
                    <a:gd name="T30" fmla="*/ 22 w 46"/>
                    <a:gd name="T31" fmla="*/ 0 h 70"/>
                    <a:gd name="T32" fmla="*/ 34 w 46"/>
                    <a:gd name="T33" fmla="*/ 4 h 70"/>
                    <a:gd name="T34" fmla="*/ 42 w 46"/>
                    <a:gd name="T35" fmla="*/ 14 h 70"/>
                    <a:gd name="T36" fmla="*/ 46 w 46"/>
                    <a:gd name="T37" fmla="*/ 26 h 70"/>
                    <a:gd name="T38" fmla="*/ 46 w 46"/>
                    <a:gd name="T39" fmla="*/ 42 h 70"/>
                    <a:gd name="T40" fmla="*/ 42 w 46"/>
                    <a:gd name="T41" fmla="*/ 54 h 70"/>
                    <a:gd name="T42" fmla="*/ 34 w 46"/>
                    <a:gd name="T43" fmla="*/ 66 h 70"/>
                    <a:gd name="T44" fmla="*/ 22 w 46"/>
                    <a:gd name="T45" fmla="*/ 70 h 70"/>
                    <a:gd name="T46" fmla="*/ 8 w 46"/>
                    <a:gd name="T47" fmla="*/ 66 h 70"/>
                    <a:gd name="T48" fmla="*/ 2 w 46"/>
                    <a:gd name="T49" fmla="*/ 52 h 70"/>
                    <a:gd name="T50" fmla="*/ 36 w 46"/>
                    <a:gd name="T51" fmla="*/ 18 h 70"/>
                    <a:gd name="T52" fmla="*/ 30 w 46"/>
                    <a:gd name="T53" fmla="*/ 10 h 70"/>
                    <a:gd name="T54" fmla="*/ 18 w 46"/>
                    <a:gd name="T55" fmla="*/ 10 h 70"/>
                    <a:gd name="T56" fmla="*/ 10 w 46"/>
                    <a:gd name="T57" fmla="*/ 18 h 70"/>
                    <a:gd name="T58" fmla="*/ 10 w 46"/>
                    <a:gd name="T59" fmla="*/ 30 h 70"/>
                    <a:gd name="T60" fmla="*/ 18 w 46"/>
                    <a:gd name="T61" fmla="*/ 38 h 70"/>
                    <a:gd name="T62" fmla="*/ 28 w 46"/>
                    <a:gd name="T63" fmla="*/ 38 h 70"/>
                    <a:gd name="T64" fmla="*/ 36 w 46"/>
                    <a:gd name="T65" fmla="*/ 3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" h="70">
                      <a:moveTo>
                        <a:pt x="2" y="52"/>
                      </a:moveTo>
                      <a:lnTo>
                        <a:pt x="10" y="52"/>
                      </a:lnTo>
                      <a:lnTo>
                        <a:pt x="12" y="56"/>
                      </a:lnTo>
                      <a:lnTo>
                        <a:pt x="14" y="60"/>
                      </a:lnTo>
                      <a:lnTo>
                        <a:pt x="18" y="62"/>
                      </a:lnTo>
                      <a:lnTo>
                        <a:pt x="22" y="62"/>
                      </a:lnTo>
                      <a:lnTo>
                        <a:pt x="26" y="62"/>
                      </a:lnTo>
                      <a:lnTo>
                        <a:pt x="28" y="60"/>
                      </a:lnTo>
                      <a:lnTo>
                        <a:pt x="32" y="58"/>
                      </a:lnTo>
                      <a:lnTo>
                        <a:pt x="32" y="56"/>
                      </a:lnTo>
                      <a:lnTo>
                        <a:pt x="34" y="54"/>
                      </a:lnTo>
                      <a:lnTo>
                        <a:pt x="36" y="48"/>
                      </a:lnTo>
                      <a:lnTo>
                        <a:pt x="36" y="44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4" y="40"/>
                      </a:lnTo>
                      <a:lnTo>
                        <a:pt x="30" y="44"/>
                      </a:lnTo>
                      <a:lnTo>
                        <a:pt x="26" y="46"/>
                      </a:lnTo>
                      <a:lnTo>
                        <a:pt x="20" y="46"/>
                      </a:lnTo>
                      <a:lnTo>
                        <a:pt x="16" y="46"/>
                      </a:lnTo>
                      <a:lnTo>
                        <a:pt x="10" y="44"/>
                      </a:lnTo>
                      <a:lnTo>
                        <a:pt x="6" y="40"/>
                      </a:lnTo>
                      <a:lnTo>
                        <a:pt x="4" y="36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2" y="18"/>
                      </a:lnTo>
                      <a:lnTo>
                        <a:pt x="4" y="12"/>
                      </a:lnTo>
                      <a:lnTo>
                        <a:pt x="8" y="6"/>
                      </a:lnTo>
                      <a:lnTo>
                        <a:pt x="12" y="4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8" y="2"/>
                      </a:lnTo>
                      <a:lnTo>
                        <a:pt x="34" y="4"/>
                      </a:lnTo>
                      <a:lnTo>
                        <a:pt x="40" y="8"/>
                      </a:lnTo>
                      <a:lnTo>
                        <a:pt x="42" y="14"/>
                      </a:lnTo>
                      <a:lnTo>
                        <a:pt x="44" y="20"/>
                      </a:lnTo>
                      <a:lnTo>
                        <a:pt x="46" y="26"/>
                      </a:lnTo>
                      <a:lnTo>
                        <a:pt x="46" y="34"/>
                      </a:lnTo>
                      <a:lnTo>
                        <a:pt x="46" y="42"/>
                      </a:lnTo>
                      <a:lnTo>
                        <a:pt x="44" y="48"/>
                      </a:lnTo>
                      <a:lnTo>
                        <a:pt x="42" y="54"/>
                      </a:lnTo>
                      <a:lnTo>
                        <a:pt x="40" y="62"/>
                      </a:lnTo>
                      <a:lnTo>
                        <a:pt x="34" y="66"/>
                      </a:lnTo>
                      <a:lnTo>
                        <a:pt x="28" y="70"/>
                      </a:lnTo>
                      <a:lnTo>
                        <a:pt x="22" y="70"/>
                      </a:lnTo>
                      <a:lnTo>
                        <a:pt x="14" y="70"/>
                      </a:lnTo>
                      <a:lnTo>
                        <a:pt x="8" y="66"/>
                      </a:lnTo>
                      <a:lnTo>
                        <a:pt x="4" y="60"/>
                      </a:lnTo>
                      <a:lnTo>
                        <a:pt x="2" y="52"/>
                      </a:lnTo>
                      <a:close/>
                      <a:moveTo>
                        <a:pt x="36" y="24"/>
                      </a:moveTo>
                      <a:lnTo>
                        <a:pt x="36" y="18"/>
                      </a:lnTo>
                      <a:lnTo>
                        <a:pt x="34" y="12"/>
                      </a:lnTo>
                      <a:lnTo>
                        <a:pt x="30" y="10"/>
                      </a:lnTo>
                      <a:lnTo>
                        <a:pt x="24" y="8"/>
                      </a:lnTo>
                      <a:lnTo>
                        <a:pt x="18" y="10"/>
                      </a:lnTo>
                      <a:lnTo>
                        <a:pt x="14" y="12"/>
                      </a:lnTo>
                      <a:lnTo>
                        <a:pt x="10" y="18"/>
                      </a:lnTo>
                      <a:lnTo>
                        <a:pt x="10" y="24"/>
                      </a:lnTo>
                      <a:lnTo>
                        <a:pt x="10" y="30"/>
                      </a:lnTo>
                      <a:lnTo>
                        <a:pt x="14" y="34"/>
                      </a:lnTo>
                      <a:lnTo>
                        <a:pt x="18" y="38"/>
                      </a:lnTo>
                      <a:lnTo>
                        <a:pt x="24" y="38"/>
                      </a:lnTo>
                      <a:lnTo>
                        <a:pt x="28" y="38"/>
                      </a:lnTo>
                      <a:lnTo>
                        <a:pt x="34" y="34"/>
                      </a:lnTo>
                      <a:lnTo>
                        <a:pt x="36" y="30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96" name="Freeform 416"/>
                <p:cNvSpPr>
                  <a:spLocks noEditPoints="1"/>
                </p:cNvSpPr>
                <p:nvPr/>
              </p:nvSpPr>
              <p:spPr bwMode="auto">
                <a:xfrm>
                  <a:off x="4728" y="3420"/>
                  <a:ext cx="46" cy="70"/>
                </a:xfrm>
                <a:custGeom>
                  <a:avLst/>
                  <a:gdLst>
                    <a:gd name="T0" fmla="*/ 36 w 46"/>
                    <a:gd name="T1" fmla="*/ 20 h 70"/>
                    <a:gd name="T2" fmla="*/ 34 w 46"/>
                    <a:gd name="T3" fmla="*/ 12 h 70"/>
                    <a:gd name="T4" fmla="*/ 26 w 46"/>
                    <a:gd name="T5" fmla="*/ 8 h 70"/>
                    <a:gd name="T6" fmla="*/ 18 w 46"/>
                    <a:gd name="T7" fmla="*/ 10 h 70"/>
                    <a:gd name="T8" fmla="*/ 12 w 46"/>
                    <a:gd name="T9" fmla="*/ 18 h 70"/>
                    <a:gd name="T10" fmla="*/ 10 w 46"/>
                    <a:gd name="T11" fmla="*/ 34 h 70"/>
                    <a:gd name="T12" fmla="*/ 18 w 46"/>
                    <a:gd name="T13" fmla="*/ 26 h 70"/>
                    <a:gd name="T14" fmla="*/ 26 w 46"/>
                    <a:gd name="T15" fmla="*/ 24 h 70"/>
                    <a:gd name="T16" fmla="*/ 36 w 46"/>
                    <a:gd name="T17" fmla="*/ 28 h 70"/>
                    <a:gd name="T18" fmla="*/ 44 w 46"/>
                    <a:gd name="T19" fmla="*/ 36 h 70"/>
                    <a:gd name="T20" fmla="*/ 46 w 46"/>
                    <a:gd name="T21" fmla="*/ 46 h 70"/>
                    <a:gd name="T22" fmla="*/ 44 w 46"/>
                    <a:gd name="T23" fmla="*/ 58 h 70"/>
                    <a:gd name="T24" fmla="*/ 36 w 46"/>
                    <a:gd name="T25" fmla="*/ 68 h 70"/>
                    <a:gd name="T26" fmla="*/ 26 w 46"/>
                    <a:gd name="T27" fmla="*/ 70 h 70"/>
                    <a:gd name="T28" fmla="*/ 12 w 46"/>
                    <a:gd name="T29" fmla="*/ 66 h 70"/>
                    <a:gd name="T30" fmla="*/ 4 w 46"/>
                    <a:gd name="T31" fmla="*/ 56 h 70"/>
                    <a:gd name="T32" fmla="*/ 0 w 46"/>
                    <a:gd name="T33" fmla="*/ 36 h 70"/>
                    <a:gd name="T34" fmla="*/ 2 w 46"/>
                    <a:gd name="T35" fmla="*/ 20 h 70"/>
                    <a:gd name="T36" fmla="*/ 8 w 46"/>
                    <a:gd name="T37" fmla="*/ 8 h 70"/>
                    <a:gd name="T38" fmla="*/ 20 w 46"/>
                    <a:gd name="T39" fmla="*/ 2 h 70"/>
                    <a:gd name="T40" fmla="*/ 34 w 46"/>
                    <a:gd name="T41" fmla="*/ 2 h 70"/>
                    <a:gd name="T42" fmla="*/ 44 w 46"/>
                    <a:gd name="T43" fmla="*/ 10 h 70"/>
                    <a:gd name="T44" fmla="*/ 10 w 46"/>
                    <a:gd name="T45" fmla="*/ 46 h 70"/>
                    <a:gd name="T46" fmla="*/ 12 w 46"/>
                    <a:gd name="T47" fmla="*/ 54 h 70"/>
                    <a:gd name="T48" fmla="*/ 16 w 46"/>
                    <a:gd name="T49" fmla="*/ 60 h 70"/>
                    <a:gd name="T50" fmla="*/ 24 w 46"/>
                    <a:gd name="T51" fmla="*/ 62 h 70"/>
                    <a:gd name="T52" fmla="*/ 34 w 46"/>
                    <a:gd name="T53" fmla="*/ 58 h 70"/>
                    <a:gd name="T54" fmla="*/ 38 w 46"/>
                    <a:gd name="T55" fmla="*/ 46 h 70"/>
                    <a:gd name="T56" fmla="*/ 34 w 46"/>
                    <a:gd name="T57" fmla="*/ 36 h 70"/>
                    <a:gd name="T58" fmla="*/ 24 w 46"/>
                    <a:gd name="T59" fmla="*/ 32 h 70"/>
                    <a:gd name="T60" fmla="*/ 14 w 46"/>
                    <a:gd name="T61" fmla="*/ 36 h 70"/>
                    <a:gd name="T62" fmla="*/ 10 w 46"/>
                    <a:gd name="T63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6" h="70">
                      <a:moveTo>
                        <a:pt x="46" y="18"/>
                      </a:moveTo>
                      <a:lnTo>
                        <a:pt x="36" y="20"/>
                      </a:lnTo>
                      <a:lnTo>
                        <a:pt x="36" y="14"/>
                      </a:lnTo>
                      <a:lnTo>
                        <a:pt x="34" y="12"/>
                      </a:lnTo>
                      <a:lnTo>
                        <a:pt x="30" y="10"/>
                      </a:lnTo>
                      <a:lnTo>
                        <a:pt x="26" y="8"/>
                      </a:lnTo>
                      <a:lnTo>
                        <a:pt x="22" y="8"/>
                      </a:lnTo>
                      <a:lnTo>
                        <a:pt x="18" y="10"/>
                      </a:lnTo>
                      <a:lnTo>
                        <a:pt x="14" y="14"/>
                      </a:lnTo>
                      <a:lnTo>
                        <a:pt x="12" y="18"/>
                      </a:lnTo>
                      <a:lnTo>
                        <a:pt x="10" y="24"/>
                      </a:lnTo>
                      <a:lnTo>
                        <a:pt x="10" y="34"/>
                      </a:lnTo>
                      <a:lnTo>
                        <a:pt x="14" y="30"/>
                      </a:lnTo>
                      <a:lnTo>
                        <a:pt x="18" y="26"/>
                      </a:lnTo>
                      <a:lnTo>
                        <a:pt x="22" y="24"/>
                      </a:lnTo>
                      <a:lnTo>
                        <a:pt x="26" y="24"/>
                      </a:lnTo>
                      <a:lnTo>
                        <a:pt x="32" y="24"/>
                      </a:lnTo>
                      <a:lnTo>
                        <a:pt x="36" y="28"/>
                      </a:lnTo>
                      <a:lnTo>
                        <a:pt x="40" y="30"/>
                      </a:lnTo>
                      <a:lnTo>
                        <a:pt x="44" y="36"/>
                      </a:lnTo>
                      <a:lnTo>
                        <a:pt x="46" y="40"/>
                      </a:lnTo>
                      <a:lnTo>
                        <a:pt x="46" y="46"/>
                      </a:lnTo>
                      <a:lnTo>
                        <a:pt x="46" y="52"/>
                      </a:lnTo>
                      <a:lnTo>
                        <a:pt x="44" y="58"/>
                      </a:lnTo>
                      <a:lnTo>
                        <a:pt x="40" y="64"/>
                      </a:lnTo>
                      <a:lnTo>
                        <a:pt x="36" y="68"/>
                      </a:lnTo>
                      <a:lnTo>
                        <a:pt x="30" y="70"/>
                      </a:lnTo>
                      <a:lnTo>
                        <a:pt x="26" y="70"/>
                      </a:lnTo>
                      <a:lnTo>
                        <a:pt x="18" y="70"/>
                      </a:lnTo>
                      <a:lnTo>
                        <a:pt x="12" y="66"/>
                      </a:lnTo>
                      <a:lnTo>
                        <a:pt x="8" y="62"/>
                      </a:lnTo>
                      <a:lnTo>
                        <a:pt x="4" y="56"/>
                      </a:lnTo>
                      <a:lnTo>
                        <a:pt x="2" y="48"/>
                      </a:lnTo>
                      <a:lnTo>
                        <a:pt x="0" y="36"/>
                      </a:lnTo>
                      <a:lnTo>
                        <a:pt x="2" y="28"/>
                      </a:lnTo>
                      <a:lnTo>
                        <a:pt x="2" y="20"/>
                      </a:lnTo>
                      <a:lnTo>
                        <a:pt x="6" y="14"/>
                      </a:lnTo>
                      <a:lnTo>
                        <a:pt x="8" y="8"/>
                      </a:lnTo>
                      <a:lnTo>
                        <a:pt x="14" y="4"/>
                      </a:lnTo>
                      <a:lnTo>
                        <a:pt x="20" y="2"/>
                      </a:lnTo>
                      <a:lnTo>
                        <a:pt x="26" y="0"/>
                      </a:lnTo>
                      <a:lnTo>
                        <a:pt x="34" y="2"/>
                      </a:lnTo>
                      <a:lnTo>
                        <a:pt x="40" y="6"/>
                      </a:lnTo>
                      <a:lnTo>
                        <a:pt x="44" y="10"/>
                      </a:lnTo>
                      <a:lnTo>
                        <a:pt x="46" y="18"/>
                      </a:lnTo>
                      <a:close/>
                      <a:moveTo>
                        <a:pt x="10" y="46"/>
                      </a:moveTo>
                      <a:lnTo>
                        <a:pt x="10" y="50"/>
                      </a:lnTo>
                      <a:lnTo>
                        <a:pt x="12" y="54"/>
                      </a:lnTo>
                      <a:lnTo>
                        <a:pt x="14" y="58"/>
                      </a:lnTo>
                      <a:lnTo>
                        <a:pt x="16" y="60"/>
                      </a:lnTo>
                      <a:lnTo>
                        <a:pt x="20" y="62"/>
                      </a:lnTo>
                      <a:lnTo>
                        <a:pt x="24" y="62"/>
                      </a:lnTo>
                      <a:lnTo>
                        <a:pt x="30" y="62"/>
                      </a:lnTo>
                      <a:lnTo>
                        <a:pt x="34" y="58"/>
                      </a:lnTo>
                      <a:lnTo>
                        <a:pt x="36" y="54"/>
                      </a:lnTo>
                      <a:lnTo>
                        <a:pt x="38" y="46"/>
                      </a:lnTo>
                      <a:lnTo>
                        <a:pt x="36" y="40"/>
                      </a:lnTo>
                      <a:lnTo>
                        <a:pt x="34" y="36"/>
                      </a:lnTo>
                      <a:lnTo>
                        <a:pt x="30" y="34"/>
                      </a:lnTo>
                      <a:lnTo>
                        <a:pt x="24" y="32"/>
                      </a:lnTo>
                      <a:lnTo>
                        <a:pt x="18" y="34"/>
                      </a:lnTo>
                      <a:lnTo>
                        <a:pt x="14" y="36"/>
                      </a:lnTo>
                      <a:lnTo>
                        <a:pt x="10" y="40"/>
                      </a:lnTo>
                      <a:lnTo>
                        <a:pt x="1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97" name="Freeform 417"/>
                <p:cNvSpPr>
                  <a:spLocks/>
                </p:cNvSpPr>
                <p:nvPr/>
              </p:nvSpPr>
              <p:spPr bwMode="auto">
                <a:xfrm>
                  <a:off x="4782" y="3420"/>
                  <a:ext cx="22" cy="88"/>
                </a:xfrm>
                <a:custGeom>
                  <a:avLst/>
                  <a:gdLst>
                    <a:gd name="T0" fmla="*/ 6 w 22"/>
                    <a:gd name="T1" fmla="*/ 88 h 88"/>
                    <a:gd name="T2" fmla="*/ 0 w 22"/>
                    <a:gd name="T3" fmla="*/ 88 h 88"/>
                    <a:gd name="T4" fmla="*/ 10 w 22"/>
                    <a:gd name="T5" fmla="*/ 66 h 88"/>
                    <a:gd name="T6" fmla="*/ 14 w 22"/>
                    <a:gd name="T7" fmla="*/ 44 h 88"/>
                    <a:gd name="T8" fmla="*/ 14 w 22"/>
                    <a:gd name="T9" fmla="*/ 36 h 88"/>
                    <a:gd name="T10" fmla="*/ 12 w 22"/>
                    <a:gd name="T11" fmla="*/ 28 h 88"/>
                    <a:gd name="T12" fmla="*/ 10 w 22"/>
                    <a:gd name="T13" fmla="*/ 20 h 88"/>
                    <a:gd name="T14" fmla="*/ 8 w 22"/>
                    <a:gd name="T15" fmla="*/ 14 h 88"/>
                    <a:gd name="T16" fmla="*/ 6 w 22"/>
                    <a:gd name="T17" fmla="*/ 10 h 88"/>
                    <a:gd name="T18" fmla="*/ 4 w 22"/>
                    <a:gd name="T19" fmla="*/ 6 h 88"/>
                    <a:gd name="T20" fmla="*/ 0 w 22"/>
                    <a:gd name="T21" fmla="*/ 0 h 88"/>
                    <a:gd name="T22" fmla="*/ 6 w 22"/>
                    <a:gd name="T23" fmla="*/ 0 h 88"/>
                    <a:gd name="T24" fmla="*/ 14 w 22"/>
                    <a:gd name="T25" fmla="*/ 12 h 88"/>
                    <a:gd name="T26" fmla="*/ 20 w 22"/>
                    <a:gd name="T27" fmla="*/ 24 h 88"/>
                    <a:gd name="T28" fmla="*/ 22 w 22"/>
                    <a:gd name="T29" fmla="*/ 34 h 88"/>
                    <a:gd name="T30" fmla="*/ 22 w 22"/>
                    <a:gd name="T31" fmla="*/ 44 h 88"/>
                    <a:gd name="T32" fmla="*/ 22 w 22"/>
                    <a:gd name="T33" fmla="*/ 56 h 88"/>
                    <a:gd name="T34" fmla="*/ 18 w 22"/>
                    <a:gd name="T35" fmla="*/ 68 h 88"/>
                    <a:gd name="T36" fmla="*/ 12 w 22"/>
                    <a:gd name="T37" fmla="*/ 78 h 88"/>
                    <a:gd name="T38" fmla="*/ 6 w 22"/>
                    <a:gd name="T39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2" h="88">
                      <a:moveTo>
                        <a:pt x="6" y="88"/>
                      </a:moveTo>
                      <a:lnTo>
                        <a:pt x="0" y="88"/>
                      </a:lnTo>
                      <a:lnTo>
                        <a:pt x="10" y="66"/>
                      </a:lnTo>
                      <a:lnTo>
                        <a:pt x="14" y="44"/>
                      </a:lnTo>
                      <a:lnTo>
                        <a:pt x="14" y="36"/>
                      </a:lnTo>
                      <a:lnTo>
                        <a:pt x="12" y="28"/>
                      </a:lnTo>
                      <a:lnTo>
                        <a:pt x="10" y="20"/>
                      </a:lnTo>
                      <a:lnTo>
                        <a:pt x="8" y="14"/>
                      </a:lnTo>
                      <a:lnTo>
                        <a:pt x="6" y="10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14" y="12"/>
                      </a:lnTo>
                      <a:lnTo>
                        <a:pt x="20" y="24"/>
                      </a:lnTo>
                      <a:lnTo>
                        <a:pt x="22" y="34"/>
                      </a:lnTo>
                      <a:lnTo>
                        <a:pt x="22" y="44"/>
                      </a:lnTo>
                      <a:lnTo>
                        <a:pt x="22" y="56"/>
                      </a:lnTo>
                      <a:lnTo>
                        <a:pt x="18" y="68"/>
                      </a:lnTo>
                      <a:lnTo>
                        <a:pt x="12" y="78"/>
                      </a:lnTo>
                      <a:lnTo>
                        <a:pt x="6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98" name="Freeform 418"/>
                <p:cNvSpPr>
                  <a:spLocks/>
                </p:cNvSpPr>
                <p:nvPr/>
              </p:nvSpPr>
              <p:spPr bwMode="auto">
                <a:xfrm>
                  <a:off x="4858" y="3414"/>
                  <a:ext cx="24" cy="88"/>
                </a:xfrm>
                <a:custGeom>
                  <a:avLst/>
                  <a:gdLst>
                    <a:gd name="T0" fmla="*/ 18 w 24"/>
                    <a:gd name="T1" fmla="*/ 88 h 88"/>
                    <a:gd name="T2" fmla="*/ 12 w 24"/>
                    <a:gd name="T3" fmla="*/ 80 h 88"/>
                    <a:gd name="T4" fmla="*/ 6 w 24"/>
                    <a:gd name="T5" fmla="*/ 68 h 88"/>
                    <a:gd name="T6" fmla="*/ 2 w 24"/>
                    <a:gd name="T7" fmla="*/ 56 h 88"/>
                    <a:gd name="T8" fmla="*/ 0 w 24"/>
                    <a:gd name="T9" fmla="*/ 44 h 88"/>
                    <a:gd name="T10" fmla="*/ 2 w 24"/>
                    <a:gd name="T11" fmla="*/ 34 h 88"/>
                    <a:gd name="T12" fmla="*/ 4 w 24"/>
                    <a:gd name="T13" fmla="*/ 24 h 88"/>
                    <a:gd name="T14" fmla="*/ 10 w 24"/>
                    <a:gd name="T15" fmla="*/ 12 h 88"/>
                    <a:gd name="T16" fmla="*/ 18 w 24"/>
                    <a:gd name="T17" fmla="*/ 0 h 88"/>
                    <a:gd name="T18" fmla="*/ 24 w 24"/>
                    <a:gd name="T19" fmla="*/ 0 h 88"/>
                    <a:gd name="T20" fmla="*/ 20 w 24"/>
                    <a:gd name="T21" fmla="*/ 6 h 88"/>
                    <a:gd name="T22" fmla="*/ 18 w 24"/>
                    <a:gd name="T23" fmla="*/ 10 h 88"/>
                    <a:gd name="T24" fmla="*/ 16 w 24"/>
                    <a:gd name="T25" fmla="*/ 14 h 88"/>
                    <a:gd name="T26" fmla="*/ 14 w 24"/>
                    <a:gd name="T27" fmla="*/ 20 h 88"/>
                    <a:gd name="T28" fmla="*/ 12 w 24"/>
                    <a:gd name="T29" fmla="*/ 28 h 88"/>
                    <a:gd name="T30" fmla="*/ 10 w 24"/>
                    <a:gd name="T31" fmla="*/ 36 h 88"/>
                    <a:gd name="T32" fmla="*/ 10 w 24"/>
                    <a:gd name="T33" fmla="*/ 44 h 88"/>
                    <a:gd name="T34" fmla="*/ 14 w 24"/>
                    <a:gd name="T35" fmla="*/ 66 h 88"/>
                    <a:gd name="T36" fmla="*/ 24 w 24"/>
                    <a:gd name="T37" fmla="*/ 88 h 88"/>
                    <a:gd name="T38" fmla="*/ 18 w 24"/>
                    <a:gd name="T39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4" h="88">
                      <a:moveTo>
                        <a:pt x="18" y="88"/>
                      </a:moveTo>
                      <a:lnTo>
                        <a:pt x="12" y="80"/>
                      </a:lnTo>
                      <a:lnTo>
                        <a:pt x="6" y="68"/>
                      </a:lnTo>
                      <a:lnTo>
                        <a:pt x="2" y="56"/>
                      </a:lnTo>
                      <a:lnTo>
                        <a:pt x="0" y="44"/>
                      </a:lnTo>
                      <a:lnTo>
                        <a:pt x="2" y="34"/>
                      </a:lnTo>
                      <a:lnTo>
                        <a:pt x="4" y="24"/>
                      </a:lnTo>
                      <a:lnTo>
                        <a:pt x="10" y="12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20" y="6"/>
                      </a:lnTo>
                      <a:lnTo>
                        <a:pt x="18" y="10"/>
                      </a:lnTo>
                      <a:lnTo>
                        <a:pt x="16" y="14"/>
                      </a:lnTo>
                      <a:lnTo>
                        <a:pt x="14" y="20"/>
                      </a:lnTo>
                      <a:lnTo>
                        <a:pt x="12" y="28"/>
                      </a:lnTo>
                      <a:lnTo>
                        <a:pt x="10" y="36"/>
                      </a:lnTo>
                      <a:lnTo>
                        <a:pt x="10" y="44"/>
                      </a:lnTo>
                      <a:lnTo>
                        <a:pt x="14" y="66"/>
                      </a:lnTo>
                      <a:lnTo>
                        <a:pt x="24" y="88"/>
                      </a:lnTo>
                      <a:lnTo>
                        <a:pt x="18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699" name="Freeform 419"/>
                <p:cNvSpPr>
                  <a:spLocks noEditPoints="1"/>
                </p:cNvSpPr>
                <p:nvPr/>
              </p:nvSpPr>
              <p:spPr bwMode="auto">
                <a:xfrm>
                  <a:off x="4884" y="3414"/>
                  <a:ext cx="64" cy="70"/>
                </a:xfrm>
                <a:custGeom>
                  <a:avLst/>
                  <a:gdLst>
                    <a:gd name="T0" fmla="*/ 0 w 64"/>
                    <a:gd name="T1" fmla="*/ 70 h 70"/>
                    <a:gd name="T2" fmla="*/ 26 w 64"/>
                    <a:gd name="T3" fmla="*/ 0 h 70"/>
                    <a:gd name="T4" fmla="*/ 36 w 64"/>
                    <a:gd name="T5" fmla="*/ 0 h 70"/>
                    <a:gd name="T6" fmla="*/ 64 w 64"/>
                    <a:gd name="T7" fmla="*/ 70 h 70"/>
                    <a:gd name="T8" fmla="*/ 54 w 64"/>
                    <a:gd name="T9" fmla="*/ 70 h 70"/>
                    <a:gd name="T10" fmla="*/ 46 w 64"/>
                    <a:gd name="T11" fmla="*/ 48 h 70"/>
                    <a:gd name="T12" fmla="*/ 16 w 64"/>
                    <a:gd name="T13" fmla="*/ 48 h 70"/>
                    <a:gd name="T14" fmla="*/ 8 w 64"/>
                    <a:gd name="T15" fmla="*/ 70 h 70"/>
                    <a:gd name="T16" fmla="*/ 0 w 64"/>
                    <a:gd name="T17" fmla="*/ 70 h 70"/>
                    <a:gd name="T18" fmla="*/ 20 w 64"/>
                    <a:gd name="T19" fmla="*/ 40 h 70"/>
                    <a:gd name="T20" fmla="*/ 42 w 64"/>
                    <a:gd name="T21" fmla="*/ 40 h 70"/>
                    <a:gd name="T22" fmla="*/ 36 w 64"/>
                    <a:gd name="T23" fmla="*/ 22 h 70"/>
                    <a:gd name="T24" fmla="*/ 34 w 64"/>
                    <a:gd name="T25" fmla="*/ 14 h 70"/>
                    <a:gd name="T26" fmla="*/ 32 w 64"/>
                    <a:gd name="T27" fmla="*/ 8 h 70"/>
                    <a:gd name="T28" fmla="*/ 28 w 64"/>
                    <a:gd name="T29" fmla="*/ 14 h 70"/>
                    <a:gd name="T30" fmla="*/ 26 w 64"/>
                    <a:gd name="T31" fmla="*/ 20 h 70"/>
                    <a:gd name="T32" fmla="*/ 20 w 64"/>
                    <a:gd name="T33" fmla="*/ 4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4" h="70">
                      <a:moveTo>
                        <a:pt x="0" y="70"/>
                      </a:moveTo>
                      <a:lnTo>
                        <a:pt x="26" y="0"/>
                      </a:lnTo>
                      <a:lnTo>
                        <a:pt x="36" y="0"/>
                      </a:lnTo>
                      <a:lnTo>
                        <a:pt x="64" y="70"/>
                      </a:lnTo>
                      <a:lnTo>
                        <a:pt x="54" y="70"/>
                      </a:lnTo>
                      <a:lnTo>
                        <a:pt x="46" y="48"/>
                      </a:lnTo>
                      <a:lnTo>
                        <a:pt x="16" y="48"/>
                      </a:lnTo>
                      <a:lnTo>
                        <a:pt x="8" y="70"/>
                      </a:lnTo>
                      <a:lnTo>
                        <a:pt x="0" y="70"/>
                      </a:lnTo>
                      <a:close/>
                      <a:moveTo>
                        <a:pt x="20" y="40"/>
                      </a:moveTo>
                      <a:lnTo>
                        <a:pt x="42" y="40"/>
                      </a:lnTo>
                      <a:lnTo>
                        <a:pt x="36" y="22"/>
                      </a:lnTo>
                      <a:lnTo>
                        <a:pt x="34" y="14"/>
                      </a:lnTo>
                      <a:lnTo>
                        <a:pt x="32" y="8"/>
                      </a:lnTo>
                      <a:lnTo>
                        <a:pt x="28" y="14"/>
                      </a:lnTo>
                      <a:lnTo>
                        <a:pt x="26" y="20"/>
                      </a:lnTo>
                      <a:lnTo>
                        <a:pt x="20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700" name="Freeform 420"/>
                <p:cNvSpPr>
                  <a:spLocks/>
                </p:cNvSpPr>
                <p:nvPr/>
              </p:nvSpPr>
              <p:spPr bwMode="auto">
                <a:xfrm>
                  <a:off x="4960" y="3432"/>
                  <a:ext cx="38" cy="52"/>
                </a:xfrm>
                <a:custGeom>
                  <a:avLst/>
                  <a:gdLst>
                    <a:gd name="T0" fmla="*/ 0 w 38"/>
                    <a:gd name="T1" fmla="*/ 52 h 52"/>
                    <a:gd name="T2" fmla="*/ 0 w 38"/>
                    <a:gd name="T3" fmla="*/ 2 h 52"/>
                    <a:gd name="T4" fmla="*/ 8 w 38"/>
                    <a:gd name="T5" fmla="*/ 2 h 52"/>
                    <a:gd name="T6" fmla="*/ 8 w 38"/>
                    <a:gd name="T7" fmla="*/ 8 h 52"/>
                    <a:gd name="T8" fmla="*/ 12 w 38"/>
                    <a:gd name="T9" fmla="*/ 4 h 52"/>
                    <a:gd name="T10" fmla="*/ 18 w 38"/>
                    <a:gd name="T11" fmla="*/ 2 h 52"/>
                    <a:gd name="T12" fmla="*/ 24 w 38"/>
                    <a:gd name="T13" fmla="*/ 0 h 52"/>
                    <a:gd name="T14" fmla="*/ 28 w 38"/>
                    <a:gd name="T15" fmla="*/ 0 h 52"/>
                    <a:gd name="T16" fmla="*/ 30 w 38"/>
                    <a:gd name="T17" fmla="*/ 2 h 52"/>
                    <a:gd name="T18" fmla="*/ 34 w 38"/>
                    <a:gd name="T19" fmla="*/ 4 h 52"/>
                    <a:gd name="T20" fmla="*/ 36 w 38"/>
                    <a:gd name="T21" fmla="*/ 6 h 52"/>
                    <a:gd name="T22" fmla="*/ 38 w 38"/>
                    <a:gd name="T23" fmla="*/ 10 h 52"/>
                    <a:gd name="T24" fmla="*/ 38 w 38"/>
                    <a:gd name="T25" fmla="*/ 12 h 52"/>
                    <a:gd name="T26" fmla="*/ 38 w 38"/>
                    <a:gd name="T27" fmla="*/ 16 h 52"/>
                    <a:gd name="T28" fmla="*/ 38 w 38"/>
                    <a:gd name="T29" fmla="*/ 20 h 52"/>
                    <a:gd name="T30" fmla="*/ 38 w 38"/>
                    <a:gd name="T31" fmla="*/ 52 h 52"/>
                    <a:gd name="T32" fmla="*/ 30 w 38"/>
                    <a:gd name="T33" fmla="*/ 52 h 52"/>
                    <a:gd name="T34" fmla="*/ 30 w 38"/>
                    <a:gd name="T35" fmla="*/ 22 h 52"/>
                    <a:gd name="T36" fmla="*/ 30 w 38"/>
                    <a:gd name="T37" fmla="*/ 18 h 52"/>
                    <a:gd name="T38" fmla="*/ 28 w 38"/>
                    <a:gd name="T39" fmla="*/ 14 h 52"/>
                    <a:gd name="T40" fmla="*/ 28 w 38"/>
                    <a:gd name="T41" fmla="*/ 12 h 52"/>
                    <a:gd name="T42" fmla="*/ 26 w 38"/>
                    <a:gd name="T43" fmla="*/ 10 h 52"/>
                    <a:gd name="T44" fmla="*/ 24 w 38"/>
                    <a:gd name="T45" fmla="*/ 8 h 52"/>
                    <a:gd name="T46" fmla="*/ 20 w 38"/>
                    <a:gd name="T47" fmla="*/ 8 h 52"/>
                    <a:gd name="T48" fmla="*/ 16 w 38"/>
                    <a:gd name="T49" fmla="*/ 10 h 52"/>
                    <a:gd name="T50" fmla="*/ 12 w 38"/>
                    <a:gd name="T51" fmla="*/ 12 h 52"/>
                    <a:gd name="T52" fmla="*/ 10 w 38"/>
                    <a:gd name="T53" fmla="*/ 14 h 52"/>
                    <a:gd name="T54" fmla="*/ 10 w 38"/>
                    <a:gd name="T55" fmla="*/ 20 h 52"/>
                    <a:gd name="T56" fmla="*/ 8 w 38"/>
                    <a:gd name="T57" fmla="*/ 24 h 52"/>
                    <a:gd name="T58" fmla="*/ 8 w 38"/>
                    <a:gd name="T59" fmla="*/ 52 h 52"/>
                    <a:gd name="T60" fmla="*/ 0 w 38"/>
                    <a:gd name="T61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8" h="52">
                      <a:moveTo>
                        <a:pt x="0" y="52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8" y="8"/>
                      </a:lnTo>
                      <a:lnTo>
                        <a:pt x="12" y="4"/>
                      </a:lnTo>
                      <a:lnTo>
                        <a:pt x="18" y="2"/>
                      </a:lnTo>
                      <a:lnTo>
                        <a:pt x="24" y="0"/>
                      </a:lnTo>
                      <a:lnTo>
                        <a:pt x="28" y="0"/>
                      </a:lnTo>
                      <a:lnTo>
                        <a:pt x="30" y="2"/>
                      </a:lnTo>
                      <a:lnTo>
                        <a:pt x="34" y="4"/>
                      </a:lnTo>
                      <a:lnTo>
                        <a:pt x="36" y="6"/>
                      </a:lnTo>
                      <a:lnTo>
                        <a:pt x="38" y="10"/>
                      </a:lnTo>
                      <a:lnTo>
                        <a:pt x="38" y="12"/>
                      </a:lnTo>
                      <a:lnTo>
                        <a:pt x="38" y="16"/>
                      </a:lnTo>
                      <a:lnTo>
                        <a:pt x="38" y="20"/>
                      </a:lnTo>
                      <a:lnTo>
                        <a:pt x="38" y="52"/>
                      </a:lnTo>
                      <a:lnTo>
                        <a:pt x="30" y="52"/>
                      </a:lnTo>
                      <a:lnTo>
                        <a:pt x="30" y="22"/>
                      </a:lnTo>
                      <a:lnTo>
                        <a:pt x="30" y="18"/>
                      </a:lnTo>
                      <a:lnTo>
                        <a:pt x="28" y="14"/>
                      </a:lnTo>
                      <a:lnTo>
                        <a:pt x="28" y="12"/>
                      </a:lnTo>
                      <a:lnTo>
                        <a:pt x="26" y="10"/>
                      </a:lnTo>
                      <a:lnTo>
                        <a:pt x="24" y="8"/>
                      </a:lnTo>
                      <a:lnTo>
                        <a:pt x="20" y="8"/>
                      </a:lnTo>
                      <a:lnTo>
                        <a:pt x="16" y="10"/>
                      </a:lnTo>
                      <a:lnTo>
                        <a:pt x="12" y="12"/>
                      </a:lnTo>
                      <a:lnTo>
                        <a:pt x="10" y="14"/>
                      </a:lnTo>
                      <a:lnTo>
                        <a:pt x="10" y="20"/>
                      </a:lnTo>
                      <a:lnTo>
                        <a:pt x="8" y="24"/>
                      </a:lnTo>
                      <a:lnTo>
                        <a:pt x="8" y="52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993701" name="Freeform 421"/>
                <p:cNvSpPr>
                  <a:spLocks noEditPoints="1"/>
                </p:cNvSpPr>
                <p:nvPr/>
              </p:nvSpPr>
              <p:spPr bwMode="auto">
                <a:xfrm>
                  <a:off x="5008" y="3414"/>
                  <a:ext cx="44" cy="70"/>
                </a:xfrm>
                <a:custGeom>
                  <a:avLst/>
                  <a:gdLst>
                    <a:gd name="T0" fmla="*/ 34 w 44"/>
                    <a:gd name="T1" fmla="*/ 70 h 70"/>
                    <a:gd name="T2" fmla="*/ 34 w 44"/>
                    <a:gd name="T3" fmla="*/ 62 h 70"/>
                    <a:gd name="T4" fmla="*/ 32 w 44"/>
                    <a:gd name="T5" fmla="*/ 66 h 70"/>
                    <a:gd name="T6" fmla="*/ 26 w 44"/>
                    <a:gd name="T7" fmla="*/ 70 h 70"/>
                    <a:gd name="T8" fmla="*/ 22 w 44"/>
                    <a:gd name="T9" fmla="*/ 70 h 70"/>
                    <a:gd name="T10" fmla="*/ 16 w 44"/>
                    <a:gd name="T11" fmla="*/ 70 h 70"/>
                    <a:gd name="T12" fmla="*/ 10 w 44"/>
                    <a:gd name="T13" fmla="*/ 68 h 70"/>
                    <a:gd name="T14" fmla="*/ 6 w 44"/>
                    <a:gd name="T15" fmla="*/ 64 h 70"/>
                    <a:gd name="T16" fmla="*/ 4 w 44"/>
                    <a:gd name="T17" fmla="*/ 58 h 70"/>
                    <a:gd name="T18" fmla="*/ 2 w 44"/>
                    <a:gd name="T19" fmla="*/ 52 h 70"/>
                    <a:gd name="T20" fmla="*/ 0 w 44"/>
                    <a:gd name="T21" fmla="*/ 44 h 70"/>
                    <a:gd name="T22" fmla="*/ 2 w 44"/>
                    <a:gd name="T23" fmla="*/ 38 h 70"/>
                    <a:gd name="T24" fmla="*/ 4 w 44"/>
                    <a:gd name="T25" fmla="*/ 32 h 70"/>
                    <a:gd name="T26" fmla="*/ 6 w 44"/>
                    <a:gd name="T27" fmla="*/ 26 h 70"/>
                    <a:gd name="T28" fmla="*/ 10 w 44"/>
                    <a:gd name="T29" fmla="*/ 22 h 70"/>
                    <a:gd name="T30" fmla="*/ 16 w 44"/>
                    <a:gd name="T31" fmla="*/ 20 h 70"/>
                    <a:gd name="T32" fmla="*/ 22 w 44"/>
                    <a:gd name="T33" fmla="*/ 18 h 70"/>
                    <a:gd name="T34" fmla="*/ 26 w 44"/>
                    <a:gd name="T35" fmla="*/ 20 h 70"/>
                    <a:gd name="T36" fmla="*/ 30 w 44"/>
                    <a:gd name="T37" fmla="*/ 20 h 70"/>
                    <a:gd name="T38" fmla="*/ 32 w 44"/>
                    <a:gd name="T39" fmla="*/ 24 h 70"/>
                    <a:gd name="T40" fmla="*/ 34 w 44"/>
                    <a:gd name="T41" fmla="*/ 26 h 70"/>
                    <a:gd name="T42" fmla="*/ 34 w 44"/>
                    <a:gd name="T43" fmla="*/ 0 h 70"/>
                    <a:gd name="T44" fmla="*/ 44 w 44"/>
                    <a:gd name="T45" fmla="*/ 0 h 70"/>
                    <a:gd name="T46" fmla="*/ 44 w 44"/>
                    <a:gd name="T47" fmla="*/ 70 h 70"/>
                    <a:gd name="T48" fmla="*/ 34 w 44"/>
                    <a:gd name="T49" fmla="*/ 70 h 70"/>
                    <a:gd name="T50" fmla="*/ 10 w 44"/>
                    <a:gd name="T51" fmla="*/ 44 h 70"/>
                    <a:gd name="T52" fmla="*/ 10 w 44"/>
                    <a:gd name="T53" fmla="*/ 50 h 70"/>
                    <a:gd name="T54" fmla="*/ 12 w 44"/>
                    <a:gd name="T55" fmla="*/ 54 h 70"/>
                    <a:gd name="T56" fmla="*/ 14 w 44"/>
                    <a:gd name="T57" fmla="*/ 58 h 70"/>
                    <a:gd name="T58" fmla="*/ 18 w 44"/>
                    <a:gd name="T59" fmla="*/ 62 h 70"/>
                    <a:gd name="T60" fmla="*/ 22 w 44"/>
                    <a:gd name="T61" fmla="*/ 62 h 70"/>
                    <a:gd name="T62" fmla="*/ 28 w 44"/>
                    <a:gd name="T63" fmla="*/ 62 h 70"/>
                    <a:gd name="T64" fmla="*/ 32 w 44"/>
                    <a:gd name="T65" fmla="*/ 58 h 70"/>
                    <a:gd name="T66" fmla="*/ 34 w 44"/>
                    <a:gd name="T67" fmla="*/ 54 h 70"/>
                    <a:gd name="T68" fmla="*/ 34 w 44"/>
                    <a:gd name="T69" fmla="*/ 50 h 70"/>
                    <a:gd name="T70" fmla="*/ 34 w 44"/>
                    <a:gd name="T71" fmla="*/ 46 h 70"/>
                    <a:gd name="T72" fmla="*/ 34 w 44"/>
                    <a:gd name="T73" fmla="*/ 40 h 70"/>
                    <a:gd name="T74" fmla="*/ 34 w 44"/>
                    <a:gd name="T75" fmla="*/ 34 h 70"/>
                    <a:gd name="T76" fmla="*/ 32 w 44"/>
                    <a:gd name="T77" fmla="*/ 30 h 70"/>
                    <a:gd name="T78" fmla="*/ 28 w 44"/>
                    <a:gd name="T79" fmla="*/ 28 h 70"/>
                    <a:gd name="T80" fmla="*/ 22 w 44"/>
                    <a:gd name="T81" fmla="*/ 26 h 70"/>
                    <a:gd name="T82" fmla="*/ 18 w 44"/>
                    <a:gd name="T83" fmla="*/ 28 h 70"/>
                    <a:gd name="T84" fmla="*/ 14 w 44"/>
                    <a:gd name="T85" fmla="*/ 30 h 70"/>
                    <a:gd name="T86" fmla="*/ 12 w 44"/>
                    <a:gd name="T87" fmla="*/ 34 h 70"/>
                    <a:gd name="T88" fmla="*/ 10 w 44"/>
                    <a:gd name="T89" fmla="*/ 38 h 70"/>
                    <a:gd name="T90" fmla="*/ 10 w 44"/>
                    <a:gd name="T91" fmla="*/ 44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4" h="70">
                      <a:moveTo>
                        <a:pt x="34" y="70"/>
                      </a:moveTo>
                      <a:lnTo>
                        <a:pt x="34" y="62"/>
                      </a:lnTo>
                      <a:lnTo>
                        <a:pt x="32" y="66"/>
                      </a:lnTo>
                      <a:lnTo>
                        <a:pt x="26" y="70"/>
                      </a:lnTo>
                      <a:lnTo>
                        <a:pt x="22" y="70"/>
                      </a:lnTo>
                      <a:lnTo>
                        <a:pt x="16" y="70"/>
                      </a:lnTo>
                      <a:lnTo>
                        <a:pt x="10" y="68"/>
                      </a:lnTo>
                      <a:lnTo>
                        <a:pt x="6" y="64"/>
                      </a:lnTo>
                      <a:lnTo>
                        <a:pt x="4" y="58"/>
                      </a:lnTo>
                      <a:lnTo>
                        <a:pt x="2" y="52"/>
                      </a:lnTo>
                      <a:lnTo>
                        <a:pt x="0" y="44"/>
                      </a:lnTo>
                      <a:lnTo>
                        <a:pt x="2" y="38"/>
                      </a:lnTo>
                      <a:lnTo>
                        <a:pt x="4" y="32"/>
                      </a:lnTo>
                      <a:lnTo>
                        <a:pt x="6" y="26"/>
                      </a:lnTo>
                      <a:lnTo>
                        <a:pt x="10" y="22"/>
                      </a:lnTo>
                      <a:lnTo>
                        <a:pt x="16" y="20"/>
                      </a:lnTo>
                      <a:lnTo>
                        <a:pt x="22" y="18"/>
                      </a:lnTo>
                      <a:lnTo>
                        <a:pt x="26" y="20"/>
                      </a:lnTo>
                      <a:lnTo>
                        <a:pt x="30" y="20"/>
                      </a:lnTo>
                      <a:lnTo>
                        <a:pt x="32" y="24"/>
                      </a:lnTo>
                      <a:lnTo>
                        <a:pt x="34" y="26"/>
                      </a:lnTo>
                      <a:lnTo>
                        <a:pt x="34" y="0"/>
                      </a:lnTo>
                      <a:lnTo>
                        <a:pt x="44" y="0"/>
                      </a:lnTo>
                      <a:lnTo>
                        <a:pt x="44" y="70"/>
                      </a:lnTo>
                      <a:lnTo>
                        <a:pt x="34" y="70"/>
                      </a:lnTo>
                      <a:close/>
                      <a:moveTo>
                        <a:pt x="10" y="44"/>
                      </a:moveTo>
                      <a:lnTo>
                        <a:pt x="10" y="50"/>
                      </a:lnTo>
                      <a:lnTo>
                        <a:pt x="12" y="54"/>
                      </a:lnTo>
                      <a:lnTo>
                        <a:pt x="14" y="58"/>
                      </a:lnTo>
                      <a:lnTo>
                        <a:pt x="18" y="62"/>
                      </a:lnTo>
                      <a:lnTo>
                        <a:pt x="22" y="62"/>
                      </a:lnTo>
                      <a:lnTo>
                        <a:pt x="28" y="62"/>
                      </a:lnTo>
                      <a:lnTo>
                        <a:pt x="32" y="58"/>
                      </a:lnTo>
                      <a:lnTo>
                        <a:pt x="34" y="54"/>
                      </a:lnTo>
                      <a:lnTo>
                        <a:pt x="34" y="50"/>
                      </a:lnTo>
                      <a:lnTo>
                        <a:pt x="34" y="46"/>
                      </a:lnTo>
                      <a:lnTo>
                        <a:pt x="34" y="40"/>
                      </a:lnTo>
                      <a:lnTo>
                        <a:pt x="34" y="34"/>
                      </a:lnTo>
                      <a:lnTo>
                        <a:pt x="32" y="30"/>
                      </a:lnTo>
                      <a:lnTo>
                        <a:pt x="28" y="28"/>
                      </a:lnTo>
                      <a:lnTo>
                        <a:pt x="22" y="26"/>
                      </a:lnTo>
                      <a:lnTo>
                        <a:pt x="18" y="28"/>
                      </a:lnTo>
                      <a:lnTo>
                        <a:pt x="14" y="30"/>
                      </a:lnTo>
                      <a:lnTo>
                        <a:pt x="12" y="34"/>
                      </a:lnTo>
                      <a:lnTo>
                        <a:pt x="10" y="38"/>
                      </a:lnTo>
                      <a:lnTo>
                        <a:pt x="1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993702" name="Freeform 422"/>
              <p:cNvSpPr>
                <a:spLocks noEditPoints="1"/>
              </p:cNvSpPr>
              <p:nvPr/>
            </p:nvSpPr>
            <p:spPr bwMode="auto">
              <a:xfrm>
                <a:off x="5062" y="3432"/>
                <a:ext cx="46" cy="52"/>
              </a:xfrm>
              <a:custGeom>
                <a:avLst/>
                <a:gdLst>
                  <a:gd name="T0" fmla="*/ 0 w 46"/>
                  <a:gd name="T1" fmla="*/ 26 h 52"/>
                  <a:gd name="T2" fmla="*/ 2 w 46"/>
                  <a:gd name="T3" fmla="*/ 18 h 52"/>
                  <a:gd name="T4" fmla="*/ 4 w 46"/>
                  <a:gd name="T5" fmla="*/ 12 h 52"/>
                  <a:gd name="T6" fmla="*/ 8 w 46"/>
                  <a:gd name="T7" fmla="*/ 6 h 52"/>
                  <a:gd name="T8" fmla="*/ 12 w 46"/>
                  <a:gd name="T9" fmla="*/ 2 h 52"/>
                  <a:gd name="T10" fmla="*/ 18 w 46"/>
                  <a:gd name="T11" fmla="*/ 2 h 52"/>
                  <a:gd name="T12" fmla="*/ 24 w 46"/>
                  <a:gd name="T13" fmla="*/ 0 h 52"/>
                  <a:gd name="T14" fmla="*/ 30 w 46"/>
                  <a:gd name="T15" fmla="*/ 2 h 52"/>
                  <a:gd name="T16" fmla="*/ 34 w 46"/>
                  <a:gd name="T17" fmla="*/ 4 h 52"/>
                  <a:gd name="T18" fmla="*/ 40 w 46"/>
                  <a:gd name="T19" fmla="*/ 8 h 52"/>
                  <a:gd name="T20" fmla="*/ 42 w 46"/>
                  <a:gd name="T21" fmla="*/ 12 h 52"/>
                  <a:gd name="T22" fmla="*/ 46 w 46"/>
                  <a:gd name="T23" fmla="*/ 18 h 52"/>
                  <a:gd name="T24" fmla="*/ 46 w 46"/>
                  <a:gd name="T25" fmla="*/ 26 h 52"/>
                  <a:gd name="T26" fmla="*/ 46 w 46"/>
                  <a:gd name="T27" fmla="*/ 34 h 52"/>
                  <a:gd name="T28" fmla="*/ 44 w 46"/>
                  <a:gd name="T29" fmla="*/ 40 h 52"/>
                  <a:gd name="T30" fmla="*/ 40 w 46"/>
                  <a:gd name="T31" fmla="*/ 46 h 52"/>
                  <a:gd name="T32" fmla="*/ 34 w 46"/>
                  <a:gd name="T33" fmla="*/ 50 h 52"/>
                  <a:gd name="T34" fmla="*/ 30 w 46"/>
                  <a:gd name="T35" fmla="*/ 52 h 52"/>
                  <a:gd name="T36" fmla="*/ 24 w 46"/>
                  <a:gd name="T37" fmla="*/ 52 h 52"/>
                  <a:gd name="T38" fmla="*/ 18 w 46"/>
                  <a:gd name="T39" fmla="*/ 52 h 52"/>
                  <a:gd name="T40" fmla="*/ 12 w 46"/>
                  <a:gd name="T41" fmla="*/ 50 h 52"/>
                  <a:gd name="T42" fmla="*/ 8 w 46"/>
                  <a:gd name="T43" fmla="*/ 46 h 52"/>
                  <a:gd name="T44" fmla="*/ 4 w 46"/>
                  <a:gd name="T45" fmla="*/ 40 h 52"/>
                  <a:gd name="T46" fmla="*/ 2 w 46"/>
                  <a:gd name="T47" fmla="*/ 34 h 52"/>
                  <a:gd name="T48" fmla="*/ 0 w 46"/>
                  <a:gd name="T49" fmla="*/ 26 h 52"/>
                  <a:gd name="T50" fmla="*/ 10 w 46"/>
                  <a:gd name="T51" fmla="*/ 26 h 52"/>
                  <a:gd name="T52" fmla="*/ 10 w 46"/>
                  <a:gd name="T53" fmla="*/ 32 h 52"/>
                  <a:gd name="T54" fmla="*/ 12 w 46"/>
                  <a:gd name="T55" fmla="*/ 36 h 52"/>
                  <a:gd name="T56" fmla="*/ 14 w 46"/>
                  <a:gd name="T57" fmla="*/ 40 h 52"/>
                  <a:gd name="T58" fmla="*/ 18 w 46"/>
                  <a:gd name="T59" fmla="*/ 44 h 52"/>
                  <a:gd name="T60" fmla="*/ 24 w 46"/>
                  <a:gd name="T61" fmla="*/ 44 h 52"/>
                  <a:gd name="T62" fmla="*/ 28 w 46"/>
                  <a:gd name="T63" fmla="*/ 44 h 52"/>
                  <a:gd name="T64" fmla="*/ 32 w 46"/>
                  <a:gd name="T65" fmla="*/ 40 h 52"/>
                  <a:gd name="T66" fmla="*/ 36 w 46"/>
                  <a:gd name="T67" fmla="*/ 36 h 52"/>
                  <a:gd name="T68" fmla="*/ 36 w 46"/>
                  <a:gd name="T69" fmla="*/ 32 h 52"/>
                  <a:gd name="T70" fmla="*/ 36 w 46"/>
                  <a:gd name="T71" fmla="*/ 26 h 52"/>
                  <a:gd name="T72" fmla="*/ 36 w 46"/>
                  <a:gd name="T73" fmla="*/ 20 h 52"/>
                  <a:gd name="T74" fmla="*/ 36 w 46"/>
                  <a:gd name="T75" fmla="*/ 16 h 52"/>
                  <a:gd name="T76" fmla="*/ 32 w 46"/>
                  <a:gd name="T77" fmla="*/ 12 h 52"/>
                  <a:gd name="T78" fmla="*/ 28 w 46"/>
                  <a:gd name="T79" fmla="*/ 10 h 52"/>
                  <a:gd name="T80" fmla="*/ 24 w 46"/>
                  <a:gd name="T81" fmla="*/ 8 h 52"/>
                  <a:gd name="T82" fmla="*/ 18 w 46"/>
                  <a:gd name="T83" fmla="*/ 10 h 52"/>
                  <a:gd name="T84" fmla="*/ 14 w 46"/>
                  <a:gd name="T85" fmla="*/ 12 h 52"/>
                  <a:gd name="T86" fmla="*/ 12 w 46"/>
                  <a:gd name="T87" fmla="*/ 16 h 52"/>
                  <a:gd name="T88" fmla="*/ 10 w 46"/>
                  <a:gd name="T89" fmla="*/ 20 h 52"/>
                  <a:gd name="T90" fmla="*/ 10 w 46"/>
                  <a:gd name="T91" fmla="*/ 2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52">
                    <a:moveTo>
                      <a:pt x="0" y="26"/>
                    </a:moveTo>
                    <a:lnTo>
                      <a:pt x="2" y="18"/>
                    </a:lnTo>
                    <a:lnTo>
                      <a:pt x="4" y="12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8" y="2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4" y="4"/>
                    </a:lnTo>
                    <a:lnTo>
                      <a:pt x="40" y="8"/>
                    </a:lnTo>
                    <a:lnTo>
                      <a:pt x="42" y="12"/>
                    </a:lnTo>
                    <a:lnTo>
                      <a:pt x="46" y="18"/>
                    </a:lnTo>
                    <a:lnTo>
                      <a:pt x="46" y="26"/>
                    </a:lnTo>
                    <a:lnTo>
                      <a:pt x="46" y="34"/>
                    </a:lnTo>
                    <a:lnTo>
                      <a:pt x="44" y="40"/>
                    </a:lnTo>
                    <a:lnTo>
                      <a:pt x="40" y="46"/>
                    </a:lnTo>
                    <a:lnTo>
                      <a:pt x="34" y="50"/>
                    </a:lnTo>
                    <a:lnTo>
                      <a:pt x="30" y="52"/>
                    </a:lnTo>
                    <a:lnTo>
                      <a:pt x="24" y="52"/>
                    </a:lnTo>
                    <a:lnTo>
                      <a:pt x="18" y="52"/>
                    </a:lnTo>
                    <a:lnTo>
                      <a:pt x="12" y="50"/>
                    </a:lnTo>
                    <a:lnTo>
                      <a:pt x="8" y="46"/>
                    </a:lnTo>
                    <a:lnTo>
                      <a:pt x="4" y="40"/>
                    </a:lnTo>
                    <a:lnTo>
                      <a:pt x="2" y="34"/>
                    </a:lnTo>
                    <a:lnTo>
                      <a:pt x="0" y="26"/>
                    </a:lnTo>
                    <a:close/>
                    <a:moveTo>
                      <a:pt x="10" y="26"/>
                    </a:moveTo>
                    <a:lnTo>
                      <a:pt x="10" y="32"/>
                    </a:lnTo>
                    <a:lnTo>
                      <a:pt x="12" y="36"/>
                    </a:lnTo>
                    <a:lnTo>
                      <a:pt x="14" y="40"/>
                    </a:lnTo>
                    <a:lnTo>
                      <a:pt x="18" y="44"/>
                    </a:lnTo>
                    <a:lnTo>
                      <a:pt x="24" y="44"/>
                    </a:lnTo>
                    <a:lnTo>
                      <a:pt x="28" y="44"/>
                    </a:lnTo>
                    <a:lnTo>
                      <a:pt x="32" y="40"/>
                    </a:lnTo>
                    <a:lnTo>
                      <a:pt x="36" y="36"/>
                    </a:lnTo>
                    <a:lnTo>
                      <a:pt x="36" y="32"/>
                    </a:lnTo>
                    <a:lnTo>
                      <a:pt x="36" y="26"/>
                    </a:lnTo>
                    <a:lnTo>
                      <a:pt x="36" y="20"/>
                    </a:lnTo>
                    <a:lnTo>
                      <a:pt x="36" y="16"/>
                    </a:lnTo>
                    <a:lnTo>
                      <a:pt x="32" y="12"/>
                    </a:lnTo>
                    <a:lnTo>
                      <a:pt x="28" y="10"/>
                    </a:lnTo>
                    <a:lnTo>
                      <a:pt x="24" y="8"/>
                    </a:lnTo>
                    <a:lnTo>
                      <a:pt x="18" y="10"/>
                    </a:lnTo>
                    <a:lnTo>
                      <a:pt x="14" y="12"/>
                    </a:lnTo>
                    <a:lnTo>
                      <a:pt x="12" y="16"/>
                    </a:lnTo>
                    <a:lnTo>
                      <a:pt x="10" y="20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93703" name="Freeform 423"/>
              <p:cNvSpPr>
                <a:spLocks noEditPoints="1"/>
              </p:cNvSpPr>
              <p:nvPr/>
            </p:nvSpPr>
            <p:spPr bwMode="auto">
              <a:xfrm>
                <a:off x="5124" y="3432"/>
                <a:ext cx="46" cy="52"/>
              </a:xfrm>
              <a:custGeom>
                <a:avLst/>
                <a:gdLst>
                  <a:gd name="T0" fmla="*/ 38 w 46"/>
                  <a:gd name="T1" fmla="*/ 36 h 52"/>
                  <a:gd name="T2" fmla="*/ 46 w 46"/>
                  <a:gd name="T3" fmla="*/ 38 h 52"/>
                  <a:gd name="T4" fmla="*/ 44 w 46"/>
                  <a:gd name="T5" fmla="*/ 44 h 52"/>
                  <a:gd name="T6" fmla="*/ 38 w 46"/>
                  <a:gd name="T7" fmla="*/ 48 h 52"/>
                  <a:gd name="T8" fmla="*/ 32 w 46"/>
                  <a:gd name="T9" fmla="*/ 52 h 52"/>
                  <a:gd name="T10" fmla="*/ 24 w 46"/>
                  <a:gd name="T11" fmla="*/ 52 h 52"/>
                  <a:gd name="T12" fmla="*/ 18 w 46"/>
                  <a:gd name="T13" fmla="*/ 52 h 52"/>
                  <a:gd name="T14" fmla="*/ 12 w 46"/>
                  <a:gd name="T15" fmla="*/ 50 h 52"/>
                  <a:gd name="T16" fmla="*/ 8 w 46"/>
                  <a:gd name="T17" fmla="*/ 46 h 52"/>
                  <a:gd name="T18" fmla="*/ 4 w 46"/>
                  <a:gd name="T19" fmla="*/ 40 h 52"/>
                  <a:gd name="T20" fmla="*/ 2 w 46"/>
                  <a:gd name="T21" fmla="*/ 34 h 52"/>
                  <a:gd name="T22" fmla="*/ 0 w 46"/>
                  <a:gd name="T23" fmla="*/ 26 h 52"/>
                  <a:gd name="T24" fmla="*/ 2 w 46"/>
                  <a:gd name="T25" fmla="*/ 20 h 52"/>
                  <a:gd name="T26" fmla="*/ 4 w 46"/>
                  <a:gd name="T27" fmla="*/ 12 h 52"/>
                  <a:gd name="T28" fmla="*/ 8 w 46"/>
                  <a:gd name="T29" fmla="*/ 8 h 52"/>
                  <a:gd name="T30" fmla="*/ 12 w 46"/>
                  <a:gd name="T31" fmla="*/ 4 h 52"/>
                  <a:gd name="T32" fmla="*/ 18 w 46"/>
                  <a:gd name="T33" fmla="*/ 2 h 52"/>
                  <a:gd name="T34" fmla="*/ 24 w 46"/>
                  <a:gd name="T35" fmla="*/ 0 h 52"/>
                  <a:gd name="T36" fmla="*/ 30 w 46"/>
                  <a:gd name="T37" fmla="*/ 2 h 52"/>
                  <a:gd name="T38" fmla="*/ 36 w 46"/>
                  <a:gd name="T39" fmla="*/ 4 h 52"/>
                  <a:gd name="T40" fmla="*/ 40 w 46"/>
                  <a:gd name="T41" fmla="*/ 8 h 52"/>
                  <a:gd name="T42" fmla="*/ 44 w 46"/>
                  <a:gd name="T43" fmla="*/ 12 h 52"/>
                  <a:gd name="T44" fmla="*/ 46 w 46"/>
                  <a:gd name="T45" fmla="*/ 18 h 52"/>
                  <a:gd name="T46" fmla="*/ 46 w 46"/>
                  <a:gd name="T47" fmla="*/ 26 h 52"/>
                  <a:gd name="T48" fmla="*/ 46 w 46"/>
                  <a:gd name="T49" fmla="*/ 28 h 52"/>
                  <a:gd name="T50" fmla="*/ 46 w 46"/>
                  <a:gd name="T51" fmla="*/ 28 h 52"/>
                  <a:gd name="T52" fmla="*/ 10 w 46"/>
                  <a:gd name="T53" fmla="*/ 28 h 52"/>
                  <a:gd name="T54" fmla="*/ 12 w 46"/>
                  <a:gd name="T55" fmla="*/ 36 h 52"/>
                  <a:gd name="T56" fmla="*/ 14 w 46"/>
                  <a:gd name="T57" fmla="*/ 40 h 52"/>
                  <a:gd name="T58" fmla="*/ 18 w 46"/>
                  <a:gd name="T59" fmla="*/ 44 h 52"/>
                  <a:gd name="T60" fmla="*/ 24 w 46"/>
                  <a:gd name="T61" fmla="*/ 44 h 52"/>
                  <a:gd name="T62" fmla="*/ 28 w 46"/>
                  <a:gd name="T63" fmla="*/ 44 h 52"/>
                  <a:gd name="T64" fmla="*/ 32 w 46"/>
                  <a:gd name="T65" fmla="*/ 42 h 52"/>
                  <a:gd name="T66" fmla="*/ 36 w 46"/>
                  <a:gd name="T67" fmla="*/ 40 h 52"/>
                  <a:gd name="T68" fmla="*/ 38 w 46"/>
                  <a:gd name="T69" fmla="*/ 36 h 52"/>
                  <a:gd name="T70" fmla="*/ 10 w 46"/>
                  <a:gd name="T71" fmla="*/ 20 h 52"/>
                  <a:gd name="T72" fmla="*/ 38 w 46"/>
                  <a:gd name="T73" fmla="*/ 20 h 52"/>
                  <a:gd name="T74" fmla="*/ 36 w 46"/>
                  <a:gd name="T75" fmla="*/ 16 h 52"/>
                  <a:gd name="T76" fmla="*/ 34 w 46"/>
                  <a:gd name="T77" fmla="*/ 12 h 52"/>
                  <a:gd name="T78" fmla="*/ 30 w 46"/>
                  <a:gd name="T79" fmla="*/ 10 h 52"/>
                  <a:gd name="T80" fmla="*/ 24 w 46"/>
                  <a:gd name="T81" fmla="*/ 8 h 52"/>
                  <a:gd name="T82" fmla="*/ 18 w 46"/>
                  <a:gd name="T83" fmla="*/ 10 h 52"/>
                  <a:gd name="T84" fmla="*/ 14 w 46"/>
                  <a:gd name="T85" fmla="*/ 12 h 52"/>
                  <a:gd name="T86" fmla="*/ 12 w 46"/>
                  <a:gd name="T87" fmla="*/ 16 h 52"/>
                  <a:gd name="T88" fmla="*/ 10 w 46"/>
                  <a:gd name="T89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6" h="52">
                    <a:moveTo>
                      <a:pt x="38" y="36"/>
                    </a:moveTo>
                    <a:lnTo>
                      <a:pt x="46" y="38"/>
                    </a:lnTo>
                    <a:lnTo>
                      <a:pt x="44" y="44"/>
                    </a:lnTo>
                    <a:lnTo>
                      <a:pt x="38" y="48"/>
                    </a:lnTo>
                    <a:lnTo>
                      <a:pt x="32" y="52"/>
                    </a:lnTo>
                    <a:lnTo>
                      <a:pt x="24" y="52"/>
                    </a:lnTo>
                    <a:lnTo>
                      <a:pt x="18" y="52"/>
                    </a:lnTo>
                    <a:lnTo>
                      <a:pt x="12" y="50"/>
                    </a:lnTo>
                    <a:lnTo>
                      <a:pt x="8" y="46"/>
                    </a:lnTo>
                    <a:lnTo>
                      <a:pt x="4" y="40"/>
                    </a:lnTo>
                    <a:lnTo>
                      <a:pt x="2" y="34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4" y="12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8" y="2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6" y="4"/>
                    </a:lnTo>
                    <a:lnTo>
                      <a:pt x="40" y="8"/>
                    </a:lnTo>
                    <a:lnTo>
                      <a:pt x="44" y="12"/>
                    </a:lnTo>
                    <a:lnTo>
                      <a:pt x="46" y="18"/>
                    </a:lnTo>
                    <a:lnTo>
                      <a:pt x="46" y="26"/>
                    </a:lnTo>
                    <a:lnTo>
                      <a:pt x="46" y="28"/>
                    </a:lnTo>
                    <a:lnTo>
                      <a:pt x="46" y="28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4" y="40"/>
                    </a:lnTo>
                    <a:lnTo>
                      <a:pt x="18" y="44"/>
                    </a:lnTo>
                    <a:lnTo>
                      <a:pt x="24" y="44"/>
                    </a:lnTo>
                    <a:lnTo>
                      <a:pt x="28" y="44"/>
                    </a:lnTo>
                    <a:lnTo>
                      <a:pt x="32" y="42"/>
                    </a:lnTo>
                    <a:lnTo>
                      <a:pt x="36" y="40"/>
                    </a:lnTo>
                    <a:lnTo>
                      <a:pt x="38" y="36"/>
                    </a:lnTo>
                    <a:close/>
                    <a:moveTo>
                      <a:pt x="10" y="20"/>
                    </a:moveTo>
                    <a:lnTo>
                      <a:pt x="38" y="20"/>
                    </a:lnTo>
                    <a:lnTo>
                      <a:pt x="36" y="16"/>
                    </a:lnTo>
                    <a:lnTo>
                      <a:pt x="34" y="12"/>
                    </a:lnTo>
                    <a:lnTo>
                      <a:pt x="30" y="10"/>
                    </a:lnTo>
                    <a:lnTo>
                      <a:pt x="24" y="8"/>
                    </a:lnTo>
                    <a:lnTo>
                      <a:pt x="18" y="10"/>
                    </a:lnTo>
                    <a:lnTo>
                      <a:pt x="14" y="12"/>
                    </a:lnTo>
                    <a:lnTo>
                      <a:pt x="12" y="16"/>
                    </a:lnTo>
                    <a:lnTo>
                      <a:pt x="1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93704" name="Freeform 424"/>
              <p:cNvSpPr>
                <a:spLocks/>
              </p:cNvSpPr>
              <p:nvPr/>
            </p:nvSpPr>
            <p:spPr bwMode="auto">
              <a:xfrm>
                <a:off x="5166" y="3416"/>
                <a:ext cx="24" cy="68"/>
              </a:xfrm>
              <a:custGeom>
                <a:avLst/>
                <a:gdLst>
                  <a:gd name="T0" fmla="*/ 22 w 24"/>
                  <a:gd name="T1" fmla="*/ 60 h 68"/>
                  <a:gd name="T2" fmla="*/ 24 w 24"/>
                  <a:gd name="T3" fmla="*/ 68 h 68"/>
                  <a:gd name="T4" fmla="*/ 20 w 24"/>
                  <a:gd name="T5" fmla="*/ 68 h 68"/>
                  <a:gd name="T6" fmla="*/ 18 w 24"/>
                  <a:gd name="T7" fmla="*/ 68 h 68"/>
                  <a:gd name="T8" fmla="*/ 14 w 24"/>
                  <a:gd name="T9" fmla="*/ 68 h 68"/>
                  <a:gd name="T10" fmla="*/ 10 w 24"/>
                  <a:gd name="T11" fmla="*/ 68 h 68"/>
                  <a:gd name="T12" fmla="*/ 8 w 24"/>
                  <a:gd name="T13" fmla="*/ 66 h 68"/>
                  <a:gd name="T14" fmla="*/ 8 w 24"/>
                  <a:gd name="T15" fmla="*/ 64 h 68"/>
                  <a:gd name="T16" fmla="*/ 6 w 24"/>
                  <a:gd name="T17" fmla="*/ 60 h 68"/>
                  <a:gd name="T18" fmla="*/ 6 w 24"/>
                  <a:gd name="T19" fmla="*/ 54 h 68"/>
                  <a:gd name="T20" fmla="*/ 6 w 24"/>
                  <a:gd name="T21" fmla="*/ 26 h 68"/>
                  <a:gd name="T22" fmla="*/ 0 w 24"/>
                  <a:gd name="T23" fmla="*/ 26 h 68"/>
                  <a:gd name="T24" fmla="*/ 0 w 24"/>
                  <a:gd name="T25" fmla="*/ 18 h 68"/>
                  <a:gd name="T26" fmla="*/ 6 w 24"/>
                  <a:gd name="T27" fmla="*/ 18 h 68"/>
                  <a:gd name="T28" fmla="*/ 6 w 24"/>
                  <a:gd name="T29" fmla="*/ 6 h 68"/>
                  <a:gd name="T30" fmla="*/ 14 w 24"/>
                  <a:gd name="T31" fmla="*/ 0 h 68"/>
                  <a:gd name="T32" fmla="*/ 14 w 24"/>
                  <a:gd name="T33" fmla="*/ 18 h 68"/>
                  <a:gd name="T34" fmla="*/ 22 w 24"/>
                  <a:gd name="T35" fmla="*/ 18 h 68"/>
                  <a:gd name="T36" fmla="*/ 22 w 24"/>
                  <a:gd name="T37" fmla="*/ 26 h 68"/>
                  <a:gd name="T38" fmla="*/ 14 w 24"/>
                  <a:gd name="T39" fmla="*/ 26 h 68"/>
                  <a:gd name="T40" fmla="*/ 14 w 24"/>
                  <a:gd name="T41" fmla="*/ 54 h 68"/>
                  <a:gd name="T42" fmla="*/ 16 w 24"/>
                  <a:gd name="T43" fmla="*/ 56 h 68"/>
                  <a:gd name="T44" fmla="*/ 16 w 24"/>
                  <a:gd name="T45" fmla="*/ 58 h 68"/>
                  <a:gd name="T46" fmla="*/ 16 w 24"/>
                  <a:gd name="T47" fmla="*/ 60 h 68"/>
                  <a:gd name="T48" fmla="*/ 16 w 24"/>
                  <a:gd name="T49" fmla="*/ 60 h 68"/>
                  <a:gd name="T50" fmla="*/ 18 w 24"/>
                  <a:gd name="T51" fmla="*/ 60 h 68"/>
                  <a:gd name="T52" fmla="*/ 20 w 24"/>
                  <a:gd name="T53" fmla="*/ 60 h 68"/>
                  <a:gd name="T54" fmla="*/ 22 w 24"/>
                  <a:gd name="T55" fmla="*/ 60 h 68"/>
                  <a:gd name="T56" fmla="*/ 22 w 24"/>
                  <a:gd name="T57" fmla="*/ 6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68">
                    <a:moveTo>
                      <a:pt x="22" y="60"/>
                    </a:moveTo>
                    <a:lnTo>
                      <a:pt x="24" y="68"/>
                    </a:lnTo>
                    <a:lnTo>
                      <a:pt x="20" y="68"/>
                    </a:lnTo>
                    <a:lnTo>
                      <a:pt x="18" y="68"/>
                    </a:lnTo>
                    <a:lnTo>
                      <a:pt x="14" y="68"/>
                    </a:lnTo>
                    <a:lnTo>
                      <a:pt x="10" y="68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6" y="60"/>
                    </a:lnTo>
                    <a:lnTo>
                      <a:pt x="6" y="54"/>
                    </a:lnTo>
                    <a:lnTo>
                      <a:pt x="6" y="26"/>
                    </a:lnTo>
                    <a:lnTo>
                      <a:pt x="0" y="26"/>
                    </a:lnTo>
                    <a:lnTo>
                      <a:pt x="0" y="18"/>
                    </a:lnTo>
                    <a:lnTo>
                      <a:pt x="6" y="18"/>
                    </a:lnTo>
                    <a:lnTo>
                      <a:pt x="6" y="6"/>
                    </a:lnTo>
                    <a:lnTo>
                      <a:pt x="14" y="0"/>
                    </a:lnTo>
                    <a:lnTo>
                      <a:pt x="14" y="18"/>
                    </a:lnTo>
                    <a:lnTo>
                      <a:pt x="22" y="18"/>
                    </a:lnTo>
                    <a:lnTo>
                      <a:pt x="22" y="26"/>
                    </a:lnTo>
                    <a:lnTo>
                      <a:pt x="14" y="26"/>
                    </a:lnTo>
                    <a:lnTo>
                      <a:pt x="14" y="54"/>
                    </a:lnTo>
                    <a:lnTo>
                      <a:pt x="16" y="56"/>
                    </a:lnTo>
                    <a:lnTo>
                      <a:pt x="16" y="58"/>
                    </a:lnTo>
                    <a:lnTo>
                      <a:pt x="16" y="60"/>
                    </a:lnTo>
                    <a:lnTo>
                      <a:pt x="16" y="60"/>
                    </a:lnTo>
                    <a:lnTo>
                      <a:pt x="18" y="60"/>
                    </a:lnTo>
                    <a:lnTo>
                      <a:pt x="20" y="60"/>
                    </a:lnTo>
                    <a:lnTo>
                      <a:pt x="22" y="60"/>
                    </a:lnTo>
                    <a:lnTo>
                      <a:pt x="22" y="6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93705" name="Freeform 425"/>
              <p:cNvSpPr>
                <a:spLocks noEditPoints="1"/>
              </p:cNvSpPr>
              <p:nvPr/>
            </p:nvSpPr>
            <p:spPr bwMode="auto">
              <a:xfrm>
                <a:off x="5218" y="3432"/>
                <a:ext cx="44" cy="52"/>
              </a:xfrm>
              <a:custGeom>
                <a:avLst/>
                <a:gdLst>
                  <a:gd name="T0" fmla="*/ 28 w 44"/>
                  <a:gd name="T1" fmla="*/ 48 h 52"/>
                  <a:gd name="T2" fmla="*/ 20 w 44"/>
                  <a:gd name="T3" fmla="*/ 52 h 52"/>
                  <a:gd name="T4" fmla="*/ 8 w 44"/>
                  <a:gd name="T5" fmla="*/ 52 h 52"/>
                  <a:gd name="T6" fmla="*/ 0 w 44"/>
                  <a:gd name="T7" fmla="*/ 44 h 52"/>
                  <a:gd name="T8" fmla="*/ 0 w 44"/>
                  <a:gd name="T9" fmla="*/ 34 h 52"/>
                  <a:gd name="T10" fmla="*/ 4 w 44"/>
                  <a:gd name="T11" fmla="*/ 28 h 52"/>
                  <a:gd name="T12" fmla="*/ 8 w 44"/>
                  <a:gd name="T13" fmla="*/ 24 h 52"/>
                  <a:gd name="T14" fmla="*/ 14 w 44"/>
                  <a:gd name="T15" fmla="*/ 24 h 52"/>
                  <a:gd name="T16" fmla="*/ 26 w 44"/>
                  <a:gd name="T17" fmla="*/ 22 h 52"/>
                  <a:gd name="T18" fmla="*/ 32 w 44"/>
                  <a:gd name="T19" fmla="*/ 18 h 52"/>
                  <a:gd name="T20" fmla="*/ 32 w 44"/>
                  <a:gd name="T21" fmla="*/ 14 h 52"/>
                  <a:gd name="T22" fmla="*/ 26 w 44"/>
                  <a:gd name="T23" fmla="*/ 10 h 52"/>
                  <a:gd name="T24" fmla="*/ 16 w 44"/>
                  <a:gd name="T25" fmla="*/ 8 h 52"/>
                  <a:gd name="T26" fmla="*/ 12 w 44"/>
                  <a:gd name="T27" fmla="*/ 12 h 52"/>
                  <a:gd name="T28" fmla="*/ 0 w 44"/>
                  <a:gd name="T29" fmla="*/ 16 h 52"/>
                  <a:gd name="T30" fmla="*/ 4 w 44"/>
                  <a:gd name="T31" fmla="*/ 8 h 52"/>
                  <a:gd name="T32" fmla="*/ 12 w 44"/>
                  <a:gd name="T33" fmla="*/ 2 h 52"/>
                  <a:gd name="T34" fmla="*/ 22 w 44"/>
                  <a:gd name="T35" fmla="*/ 0 h 52"/>
                  <a:gd name="T36" fmla="*/ 34 w 44"/>
                  <a:gd name="T37" fmla="*/ 2 h 52"/>
                  <a:gd name="T38" fmla="*/ 38 w 44"/>
                  <a:gd name="T39" fmla="*/ 6 h 52"/>
                  <a:gd name="T40" fmla="*/ 42 w 44"/>
                  <a:gd name="T41" fmla="*/ 12 h 52"/>
                  <a:gd name="T42" fmla="*/ 42 w 44"/>
                  <a:gd name="T43" fmla="*/ 20 h 52"/>
                  <a:gd name="T44" fmla="*/ 42 w 44"/>
                  <a:gd name="T45" fmla="*/ 36 h 52"/>
                  <a:gd name="T46" fmla="*/ 42 w 44"/>
                  <a:gd name="T47" fmla="*/ 44 h 52"/>
                  <a:gd name="T48" fmla="*/ 44 w 44"/>
                  <a:gd name="T49" fmla="*/ 52 h 52"/>
                  <a:gd name="T50" fmla="*/ 34 w 44"/>
                  <a:gd name="T51" fmla="*/ 48 h 52"/>
                  <a:gd name="T52" fmla="*/ 32 w 44"/>
                  <a:gd name="T53" fmla="*/ 28 h 52"/>
                  <a:gd name="T54" fmla="*/ 20 w 44"/>
                  <a:gd name="T55" fmla="*/ 30 h 52"/>
                  <a:gd name="T56" fmla="*/ 12 w 44"/>
                  <a:gd name="T57" fmla="*/ 32 h 52"/>
                  <a:gd name="T58" fmla="*/ 10 w 44"/>
                  <a:gd name="T59" fmla="*/ 34 h 52"/>
                  <a:gd name="T60" fmla="*/ 8 w 44"/>
                  <a:gd name="T61" fmla="*/ 38 h 52"/>
                  <a:gd name="T62" fmla="*/ 12 w 44"/>
                  <a:gd name="T63" fmla="*/ 42 h 52"/>
                  <a:gd name="T64" fmla="*/ 18 w 44"/>
                  <a:gd name="T65" fmla="*/ 44 h 52"/>
                  <a:gd name="T66" fmla="*/ 26 w 44"/>
                  <a:gd name="T67" fmla="*/ 42 h 52"/>
                  <a:gd name="T68" fmla="*/ 30 w 44"/>
                  <a:gd name="T69" fmla="*/ 38 h 52"/>
                  <a:gd name="T70" fmla="*/ 32 w 44"/>
                  <a:gd name="T71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52">
                    <a:moveTo>
                      <a:pt x="32" y="46"/>
                    </a:moveTo>
                    <a:lnTo>
                      <a:pt x="28" y="48"/>
                    </a:lnTo>
                    <a:lnTo>
                      <a:pt x="24" y="50"/>
                    </a:lnTo>
                    <a:lnTo>
                      <a:pt x="20" y="52"/>
                    </a:lnTo>
                    <a:lnTo>
                      <a:pt x="16" y="52"/>
                    </a:lnTo>
                    <a:lnTo>
                      <a:pt x="8" y="52"/>
                    </a:lnTo>
                    <a:lnTo>
                      <a:pt x="4" y="48"/>
                    </a:lnTo>
                    <a:lnTo>
                      <a:pt x="0" y="44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2" y="32"/>
                    </a:lnTo>
                    <a:lnTo>
                      <a:pt x="4" y="28"/>
                    </a:lnTo>
                    <a:lnTo>
                      <a:pt x="6" y="26"/>
                    </a:lnTo>
                    <a:lnTo>
                      <a:pt x="8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8" y="22"/>
                    </a:lnTo>
                    <a:lnTo>
                      <a:pt x="26" y="22"/>
                    </a:lnTo>
                    <a:lnTo>
                      <a:pt x="32" y="20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14"/>
                    </a:lnTo>
                    <a:lnTo>
                      <a:pt x="30" y="12"/>
                    </a:lnTo>
                    <a:lnTo>
                      <a:pt x="26" y="10"/>
                    </a:lnTo>
                    <a:lnTo>
                      <a:pt x="22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2"/>
                    </a:lnTo>
                    <a:lnTo>
                      <a:pt x="10" y="16"/>
                    </a:lnTo>
                    <a:lnTo>
                      <a:pt x="0" y="16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8" y="4"/>
                    </a:lnTo>
                    <a:lnTo>
                      <a:pt x="12" y="2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4" y="2"/>
                    </a:lnTo>
                    <a:lnTo>
                      <a:pt x="36" y="4"/>
                    </a:lnTo>
                    <a:lnTo>
                      <a:pt x="38" y="6"/>
                    </a:lnTo>
                    <a:lnTo>
                      <a:pt x="40" y="8"/>
                    </a:lnTo>
                    <a:lnTo>
                      <a:pt x="42" y="12"/>
                    </a:lnTo>
                    <a:lnTo>
                      <a:pt x="42" y="14"/>
                    </a:lnTo>
                    <a:lnTo>
                      <a:pt x="42" y="20"/>
                    </a:lnTo>
                    <a:lnTo>
                      <a:pt x="42" y="30"/>
                    </a:lnTo>
                    <a:lnTo>
                      <a:pt x="42" y="36"/>
                    </a:lnTo>
                    <a:lnTo>
                      <a:pt x="42" y="42"/>
                    </a:lnTo>
                    <a:lnTo>
                      <a:pt x="42" y="44"/>
                    </a:lnTo>
                    <a:lnTo>
                      <a:pt x="44" y="48"/>
                    </a:lnTo>
                    <a:lnTo>
                      <a:pt x="44" y="52"/>
                    </a:lnTo>
                    <a:lnTo>
                      <a:pt x="36" y="52"/>
                    </a:lnTo>
                    <a:lnTo>
                      <a:pt x="34" y="48"/>
                    </a:lnTo>
                    <a:lnTo>
                      <a:pt x="32" y="46"/>
                    </a:lnTo>
                    <a:close/>
                    <a:moveTo>
                      <a:pt x="32" y="28"/>
                    </a:moveTo>
                    <a:lnTo>
                      <a:pt x="26" y="28"/>
                    </a:lnTo>
                    <a:lnTo>
                      <a:pt x="20" y="30"/>
                    </a:lnTo>
                    <a:lnTo>
                      <a:pt x="16" y="30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8" y="38"/>
                    </a:lnTo>
                    <a:lnTo>
                      <a:pt x="10" y="40"/>
                    </a:lnTo>
                    <a:lnTo>
                      <a:pt x="12" y="42"/>
                    </a:lnTo>
                    <a:lnTo>
                      <a:pt x="14" y="44"/>
                    </a:lnTo>
                    <a:lnTo>
                      <a:pt x="18" y="44"/>
                    </a:lnTo>
                    <a:lnTo>
                      <a:pt x="22" y="44"/>
                    </a:lnTo>
                    <a:lnTo>
                      <a:pt x="26" y="42"/>
                    </a:lnTo>
                    <a:lnTo>
                      <a:pt x="28" y="40"/>
                    </a:lnTo>
                    <a:lnTo>
                      <a:pt x="30" y="38"/>
                    </a:lnTo>
                    <a:lnTo>
                      <a:pt x="32" y="34"/>
                    </a:lnTo>
                    <a:lnTo>
                      <a:pt x="32" y="30"/>
                    </a:lnTo>
                    <a:lnTo>
                      <a:pt x="32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93706" name="Rectangle 426"/>
              <p:cNvSpPr>
                <a:spLocks noChangeArrowheads="1"/>
              </p:cNvSpPr>
              <p:nvPr/>
            </p:nvSpPr>
            <p:spPr bwMode="auto">
              <a:xfrm>
                <a:off x="5274" y="3414"/>
                <a:ext cx="8" cy="7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93707" name="Rectangle 427"/>
              <p:cNvSpPr>
                <a:spLocks noChangeArrowheads="1"/>
              </p:cNvSpPr>
              <p:nvPr/>
            </p:nvSpPr>
            <p:spPr bwMode="auto">
              <a:xfrm>
                <a:off x="5298" y="3474"/>
                <a:ext cx="8" cy="10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93708" name="Freeform 428"/>
              <p:cNvSpPr>
                <a:spLocks/>
              </p:cNvSpPr>
              <p:nvPr/>
            </p:nvSpPr>
            <p:spPr bwMode="auto">
              <a:xfrm>
                <a:off x="5322" y="3474"/>
                <a:ext cx="10" cy="24"/>
              </a:xfrm>
              <a:custGeom>
                <a:avLst/>
                <a:gdLst>
                  <a:gd name="T0" fmla="*/ 0 w 10"/>
                  <a:gd name="T1" fmla="*/ 10 h 24"/>
                  <a:gd name="T2" fmla="*/ 0 w 10"/>
                  <a:gd name="T3" fmla="*/ 0 h 24"/>
                  <a:gd name="T4" fmla="*/ 10 w 10"/>
                  <a:gd name="T5" fmla="*/ 0 h 24"/>
                  <a:gd name="T6" fmla="*/ 10 w 10"/>
                  <a:gd name="T7" fmla="*/ 10 h 24"/>
                  <a:gd name="T8" fmla="*/ 10 w 10"/>
                  <a:gd name="T9" fmla="*/ 14 h 24"/>
                  <a:gd name="T10" fmla="*/ 8 w 10"/>
                  <a:gd name="T11" fmla="*/ 18 h 24"/>
                  <a:gd name="T12" fmla="*/ 6 w 10"/>
                  <a:gd name="T13" fmla="*/ 22 h 24"/>
                  <a:gd name="T14" fmla="*/ 2 w 10"/>
                  <a:gd name="T15" fmla="*/ 24 h 24"/>
                  <a:gd name="T16" fmla="*/ 0 w 10"/>
                  <a:gd name="T17" fmla="*/ 20 h 24"/>
                  <a:gd name="T18" fmla="*/ 2 w 10"/>
                  <a:gd name="T19" fmla="*/ 18 h 24"/>
                  <a:gd name="T20" fmla="*/ 4 w 10"/>
                  <a:gd name="T21" fmla="*/ 16 h 24"/>
                  <a:gd name="T22" fmla="*/ 4 w 10"/>
                  <a:gd name="T23" fmla="*/ 14 h 24"/>
                  <a:gd name="T24" fmla="*/ 6 w 10"/>
                  <a:gd name="T25" fmla="*/ 10 h 24"/>
                  <a:gd name="T26" fmla="*/ 0 w 10"/>
                  <a:gd name="T27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24">
                    <a:moveTo>
                      <a:pt x="0" y="1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0"/>
                    </a:lnTo>
                    <a:lnTo>
                      <a:pt x="10" y="14"/>
                    </a:lnTo>
                    <a:lnTo>
                      <a:pt x="8" y="18"/>
                    </a:lnTo>
                    <a:lnTo>
                      <a:pt x="6" y="22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93709" name="Freeform 429"/>
              <p:cNvSpPr>
                <a:spLocks/>
              </p:cNvSpPr>
              <p:nvPr/>
            </p:nvSpPr>
            <p:spPr bwMode="auto">
              <a:xfrm>
                <a:off x="5364" y="3414"/>
                <a:ext cx="46" cy="70"/>
              </a:xfrm>
              <a:custGeom>
                <a:avLst/>
                <a:gdLst>
                  <a:gd name="T0" fmla="*/ 46 w 46"/>
                  <a:gd name="T1" fmla="*/ 60 h 70"/>
                  <a:gd name="T2" fmla="*/ 46 w 46"/>
                  <a:gd name="T3" fmla="*/ 70 h 70"/>
                  <a:gd name="T4" fmla="*/ 0 w 46"/>
                  <a:gd name="T5" fmla="*/ 70 h 70"/>
                  <a:gd name="T6" fmla="*/ 0 w 46"/>
                  <a:gd name="T7" fmla="*/ 66 h 70"/>
                  <a:gd name="T8" fmla="*/ 2 w 46"/>
                  <a:gd name="T9" fmla="*/ 64 h 70"/>
                  <a:gd name="T10" fmla="*/ 4 w 46"/>
                  <a:gd name="T11" fmla="*/ 58 h 70"/>
                  <a:gd name="T12" fmla="*/ 6 w 46"/>
                  <a:gd name="T13" fmla="*/ 54 h 70"/>
                  <a:gd name="T14" fmla="*/ 12 w 46"/>
                  <a:gd name="T15" fmla="*/ 48 h 70"/>
                  <a:gd name="T16" fmla="*/ 18 w 46"/>
                  <a:gd name="T17" fmla="*/ 44 h 70"/>
                  <a:gd name="T18" fmla="*/ 24 w 46"/>
                  <a:gd name="T19" fmla="*/ 38 h 70"/>
                  <a:gd name="T20" fmla="*/ 28 w 46"/>
                  <a:gd name="T21" fmla="*/ 34 h 70"/>
                  <a:gd name="T22" fmla="*/ 32 w 46"/>
                  <a:gd name="T23" fmla="*/ 30 h 70"/>
                  <a:gd name="T24" fmla="*/ 34 w 46"/>
                  <a:gd name="T25" fmla="*/ 24 h 70"/>
                  <a:gd name="T26" fmla="*/ 36 w 46"/>
                  <a:gd name="T27" fmla="*/ 20 h 70"/>
                  <a:gd name="T28" fmla="*/ 34 w 46"/>
                  <a:gd name="T29" fmla="*/ 16 h 70"/>
                  <a:gd name="T30" fmla="*/ 32 w 46"/>
                  <a:gd name="T31" fmla="*/ 12 h 70"/>
                  <a:gd name="T32" fmla="*/ 28 w 46"/>
                  <a:gd name="T33" fmla="*/ 10 h 70"/>
                  <a:gd name="T34" fmla="*/ 24 w 46"/>
                  <a:gd name="T35" fmla="*/ 8 h 70"/>
                  <a:gd name="T36" fmla="*/ 18 w 46"/>
                  <a:gd name="T37" fmla="*/ 10 h 70"/>
                  <a:gd name="T38" fmla="*/ 14 w 46"/>
                  <a:gd name="T39" fmla="*/ 12 h 70"/>
                  <a:gd name="T40" fmla="*/ 12 w 46"/>
                  <a:gd name="T41" fmla="*/ 16 h 70"/>
                  <a:gd name="T42" fmla="*/ 10 w 46"/>
                  <a:gd name="T43" fmla="*/ 20 h 70"/>
                  <a:gd name="T44" fmla="*/ 2 w 46"/>
                  <a:gd name="T45" fmla="*/ 20 h 70"/>
                  <a:gd name="T46" fmla="*/ 2 w 46"/>
                  <a:gd name="T47" fmla="*/ 14 h 70"/>
                  <a:gd name="T48" fmla="*/ 6 w 46"/>
                  <a:gd name="T49" fmla="*/ 10 h 70"/>
                  <a:gd name="T50" fmla="*/ 8 w 46"/>
                  <a:gd name="T51" fmla="*/ 6 h 70"/>
                  <a:gd name="T52" fmla="*/ 12 w 46"/>
                  <a:gd name="T53" fmla="*/ 2 h 70"/>
                  <a:gd name="T54" fmla="*/ 18 w 46"/>
                  <a:gd name="T55" fmla="*/ 2 h 70"/>
                  <a:gd name="T56" fmla="*/ 24 w 46"/>
                  <a:gd name="T57" fmla="*/ 0 h 70"/>
                  <a:gd name="T58" fmla="*/ 30 w 46"/>
                  <a:gd name="T59" fmla="*/ 2 h 70"/>
                  <a:gd name="T60" fmla="*/ 34 w 46"/>
                  <a:gd name="T61" fmla="*/ 2 h 70"/>
                  <a:gd name="T62" fmla="*/ 40 w 46"/>
                  <a:gd name="T63" fmla="*/ 6 h 70"/>
                  <a:gd name="T64" fmla="*/ 42 w 46"/>
                  <a:gd name="T65" fmla="*/ 10 h 70"/>
                  <a:gd name="T66" fmla="*/ 44 w 46"/>
                  <a:gd name="T67" fmla="*/ 14 h 70"/>
                  <a:gd name="T68" fmla="*/ 44 w 46"/>
                  <a:gd name="T69" fmla="*/ 20 h 70"/>
                  <a:gd name="T70" fmla="*/ 44 w 46"/>
                  <a:gd name="T71" fmla="*/ 24 h 70"/>
                  <a:gd name="T72" fmla="*/ 44 w 46"/>
                  <a:gd name="T73" fmla="*/ 28 h 70"/>
                  <a:gd name="T74" fmla="*/ 42 w 46"/>
                  <a:gd name="T75" fmla="*/ 32 h 70"/>
                  <a:gd name="T76" fmla="*/ 38 w 46"/>
                  <a:gd name="T77" fmla="*/ 36 h 70"/>
                  <a:gd name="T78" fmla="*/ 36 w 46"/>
                  <a:gd name="T79" fmla="*/ 40 h 70"/>
                  <a:gd name="T80" fmla="*/ 32 w 46"/>
                  <a:gd name="T81" fmla="*/ 44 h 70"/>
                  <a:gd name="T82" fmla="*/ 26 w 46"/>
                  <a:gd name="T83" fmla="*/ 48 h 70"/>
                  <a:gd name="T84" fmla="*/ 22 w 46"/>
                  <a:gd name="T85" fmla="*/ 52 h 70"/>
                  <a:gd name="T86" fmla="*/ 18 w 46"/>
                  <a:gd name="T87" fmla="*/ 54 h 70"/>
                  <a:gd name="T88" fmla="*/ 16 w 46"/>
                  <a:gd name="T89" fmla="*/ 56 h 70"/>
                  <a:gd name="T90" fmla="*/ 14 w 46"/>
                  <a:gd name="T91" fmla="*/ 58 h 70"/>
                  <a:gd name="T92" fmla="*/ 12 w 46"/>
                  <a:gd name="T93" fmla="*/ 60 h 70"/>
                  <a:gd name="T94" fmla="*/ 46 w 46"/>
                  <a:gd name="T95" fmla="*/ 6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" h="70">
                    <a:moveTo>
                      <a:pt x="46" y="60"/>
                    </a:moveTo>
                    <a:lnTo>
                      <a:pt x="46" y="70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2" y="64"/>
                    </a:lnTo>
                    <a:lnTo>
                      <a:pt x="4" y="58"/>
                    </a:lnTo>
                    <a:lnTo>
                      <a:pt x="6" y="54"/>
                    </a:lnTo>
                    <a:lnTo>
                      <a:pt x="12" y="48"/>
                    </a:lnTo>
                    <a:lnTo>
                      <a:pt x="18" y="44"/>
                    </a:lnTo>
                    <a:lnTo>
                      <a:pt x="24" y="38"/>
                    </a:lnTo>
                    <a:lnTo>
                      <a:pt x="28" y="34"/>
                    </a:lnTo>
                    <a:lnTo>
                      <a:pt x="32" y="30"/>
                    </a:lnTo>
                    <a:lnTo>
                      <a:pt x="34" y="24"/>
                    </a:lnTo>
                    <a:lnTo>
                      <a:pt x="36" y="20"/>
                    </a:lnTo>
                    <a:lnTo>
                      <a:pt x="34" y="16"/>
                    </a:lnTo>
                    <a:lnTo>
                      <a:pt x="32" y="12"/>
                    </a:lnTo>
                    <a:lnTo>
                      <a:pt x="28" y="10"/>
                    </a:lnTo>
                    <a:lnTo>
                      <a:pt x="24" y="8"/>
                    </a:lnTo>
                    <a:lnTo>
                      <a:pt x="18" y="10"/>
                    </a:lnTo>
                    <a:lnTo>
                      <a:pt x="14" y="12"/>
                    </a:lnTo>
                    <a:lnTo>
                      <a:pt x="12" y="16"/>
                    </a:lnTo>
                    <a:lnTo>
                      <a:pt x="10" y="20"/>
                    </a:lnTo>
                    <a:lnTo>
                      <a:pt x="2" y="20"/>
                    </a:lnTo>
                    <a:lnTo>
                      <a:pt x="2" y="14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8" y="2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4" y="2"/>
                    </a:lnTo>
                    <a:lnTo>
                      <a:pt x="40" y="6"/>
                    </a:lnTo>
                    <a:lnTo>
                      <a:pt x="42" y="10"/>
                    </a:lnTo>
                    <a:lnTo>
                      <a:pt x="44" y="14"/>
                    </a:lnTo>
                    <a:lnTo>
                      <a:pt x="44" y="20"/>
                    </a:lnTo>
                    <a:lnTo>
                      <a:pt x="44" y="24"/>
                    </a:lnTo>
                    <a:lnTo>
                      <a:pt x="44" y="28"/>
                    </a:lnTo>
                    <a:lnTo>
                      <a:pt x="42" y="32"/>
                    </a:lnTo>
                    <a:lnTo>
                      <a:pt x="38" y="36"/>
                    </a:lnTo>
                    <a:lnTo>
                      <a:pt x="36" y="40"/>
                    </a:lnTo>
                    <a:lnTo>
                      <a:pt x="32" y="44"/>
                    </a:lnTo>
                    <a:lnTo>
                      <a:pt x="26" y="48"/>
                    </a:lnTo>
                    <a:lnTo>
                      <a:pt x="22" y="52"/>
                    </a:lnTo>
                    <a:lnTo>
                      <a:pt x="18" y="54"/>
                    </a:lnTo>
                    <a:lnTo>
                      <a:pt x="16" y="56"/>
                    </a:lnTo>
                    <a:lnTo>
                      <a:pt x="14" y="58"/>
                    </a:lnTo>
                    <a:lnTo>
                      <a:pt x="12" y="60"/>
                    </a:lnTo>
                    <a:lnTo>
                      <a:pt x="46" y="6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93710" name="Freeform 430"/>
              <p:cNvSpPr>
                <a:spLocks noEditPoints="1"/>
              </p:cNvSpPr>
              <p:nvPr/>
            </p:nvSpPr>
            <p:spPr bwMode="auto">
              <a:xfrm>
                <a:off x="5418" y="3414"/>
                <a:ext cx="46" cy="70"/>
              </a:xfrm>
              <a:custGeom>
                <a:avLst/>
                <a:gdLst>
                  <a:gd name="T0" fmla="*/ 0 w 46"/>
                  <a:gd name="T1" fmla="*/ 36 h 70"/>
                  <a:gd name="T2" fmla="*/ 2 w 46"/>
                  <a:gd name="T3" fmla="*/ 24 h 70"/>
                  <a:gd name="T4" fmla="*/ 4 w 46"/>
                  <a:gd name="T5" fmla="*/ 16 h 70"/>
                  <a:gd name="T6" fmla="*/ 6 w 46"/>
                  <a:gd name="T7" fmla="*/ 8 h 70"/>
                  <a:gd name="T8" fmla="*/ 10 w 46"/>
                  <a:gd name="T9" fmla="*/ 4 h 70"/>
                  <a:gd name="T10" fmla="*/ 16 w 46"/>
                  <a:gd name="T11" fmla="*/ 2 h 70"/>
                  <a:gd name="T12" fmla="*/ 24 w 46"/>
                  <a:gd name="T13" fmla="*/ 0 h 70"/>
                  <a:gd name="T14" fmla="*/ 28 w 46"/>
                  <a:gd name="T15" fmla="*/ 2 h 70"/>
                  <a:gd name="T16" fmla="*/ 34 w 46"/>
                  <a:gd name="T17" fmla="*/ 2 h 70"/>
                  <a:gd name="T18" fmla="*/ 38 w 46"/>
                  <a:gd name="T19" fmla="*/ 6 h 70"/>
                  <a:gd name="T20" fmla="*/ 40 w 46"/>
                  <a:gd name="T21" fmla="*/ 10 h 70"/>
                  <a:gd name="T22" fmla="*/ 42 w 46"/>
                  <a:gd name="T23" fmla="*/ 14 h 70"/>
                  <a:gd name="T24" fmla="*/ 44 w 46"/>
                  <a:gd name="T25" fmla="*/ 20 h 70"/>
                  <a:gd name="T26" fmla="*/ 46 w 46"/>
                  <a:gd name="T27" fmla="*/ 26 h 70"/>
                  <a:gd name="T28" fmla="*/ 46 w 46"/>
                  <a:gd name="T29" fmla="*/ 36 h 70"/>
                  <a:gd name="T30" fmla="*/ 46 w 46"/>
                  <a:gd name="T31" fmla="*/ 46 h 70"/>
                  <a:gd name="T32" fmla="*/ 44 w 46"/>
                  <a:gd name="T33" fmla="*/ 56 h 70"/>
                  <a:gd name="T34" fmla="*/ 40 w 46"/>
                  <a:gd name="T35" fmla="*/ 62 h 70"/>
                  <a:gd name="T36" fmla="*/ 36 w 46"/>
                  <a:gd name="T37" fmla="*/ 66 h 70"/>
                  <a:gd name="T38" fmla="*/ 30 w 46"/>
                  <a:gd name="T39" fmla="*/ 70 h 70"/>
                  <a:gd name="T40" fmla="*/ 24 w 46"/>
                  <a:gd name="T41" fmla="*/ 70 h 70"/>
                  <a:gd name="T42" fmla="*/ 18 w 46"/>
                  <a:gd name="T43" fmla="*/ 70 h 70"/>
                  <a:gd name="T44" fmla="*/ 12 w 46"/>
                  <a:gd name="T45" fmla="*/ 68 h 70"/>
                  <a:gd name="T46" fmla="*/ 8 w 46"/>
                  <a:gd name="T47" fmla="*/ 64 h 70"/>
                  <a:gd name="T48" fmla="*/ 4 w 46"/>
                  <a:gd name="T49" fmla="*/ 56 h 70"/>
                  <a:gd name="T50" fmla="*/ 2 w 46"/>
                  <a:gd name="T51" fmla="*/ 48 h 70"/>
                  <a:gd name="T52" fmla="*/ 0 w 46"/>
                  <a:gd name="T53" fmla="*/ 36 h 70"/>
                  <a:gd name="T54" fmla="*/ 10 w 46"/>
                  <a:gd name="T55" fmla="*/ 36 h 70"/>
                  <a:gd name="T56" fmla="*/ 10 w 46"/>
                  <a:gd name="T57" fmla="*/ 46 h 70"/>
                  <a:gd name="T58" fmla="*/ 12 w 46"/>
                  <a:gd name="T59" fmla="*/ 52 h 70"/>
                  <a:gd name="T60" fmla="*/ 14 w 46"/>
                  <a:gd name="T61" fmla="*/ 58 h 70"/>
                  <a:gd name="T62" fmla="*/ 18 w 46"/>
                  <a:gd name="T63" fmla="*/ 62 h 70"/>
                  <a:gd name="T64" fmla="*/ 24 w 46"/>
                  <a:gd name="T65" fmla="*/ 62 h 70"/>
                  <a:gd name="T66" fmla="*/ 28 w 46"/>
                  <a:gd name="T67" fmla="*/ 62 h 70"/>
                  <a:gd name="T68" fmla="*/ 32 w 46"/>
                  <a:gd name="T69" fmla="*/ 58 h 70"/>
                  <a:gd name="T70" fmla="*/ 36 w 46"/>
                  <a:gd name="T71" fmla="*/ 52 h 70"/>
                  <a:gd name="T72" fmla="*/ 36 w 46"/>
                  <a:gd name="T73" fmla="*/ 46 h 70"/>
                  <a:gd name="T74" fmla="*/ 36 w 46"/>
                  <a:gd name="T75" fmla="*/ 36 h 70"/>
                  <a:gd name="T76" fmla="*/ 36 w 46"/>
                  <a:gd name="T77" fmla="*/ 26 h 70"/>
                  <a:gd name="T78" fmla="*/ 36 w 46"/>
                  <a:gd name="T79" fmla="*/ 18 h 70"/>
                  <a:gd name="T80" fmla="*/ 32 w 46"/>
                  <a:gd name="T81" fmla="*/ 14 h 70"/>
                  <a:gd name="T82" fmla="*/ 28 w 46"/>
                  <a:gd name="T83" fmla="*/ 10 h 70"/>
                  <a:gd name="T84" fmla="*/ 24 w 46"/>
                  <a:gd name="T85" fmla="*/ 8 h 70"/>
                  <a:gd name="T86" fmla="*/ 18 w 46"/>
                  <a:gd name="T87" fmla="*/ 10 h 70"/>
                  <a:gd name="T88" fmla="*/ 14 w 46"/>
                  <a:gd name="T89" fmla="*/ 14 h 70"/>
                  <a:gd name="T90" fmla="*/ 12 w 46"/>
                  <a:gd name="T91" fmla="*/ 18 h 70"/>
                  <a:gd name="T92" fmla="*/ 10 w 46"/>
                  <a:gd name="T93" fmla="*/ 26 h 70"/>
                  <a:gd name="T94" fmla="*/ 10 w 46"/>
                  <a:gd name="T95" fmla="*/ 3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" h="70">
                    <a:moveTo>
                      <a:pt x="0" y="36"/>
                    </a:moveTo>
                    <a:lnTo>
                      <a:pt x="2" y="24"/>
                    </a:lnTo>
                    <a:lnTo>
                      <a:pt x="4" y="16"/>
                    </a:lnTo>
                    <a:lnTo>
                      <a:pt x="6" y="8"/>
                    </a:lnTo>
                    <a:lnTo>
                      <a:pt x="10" y="4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34" y="2"/>
                    </a:lnTo>
                    <a:lnTo>
                      <a:pt x="38" y="6"/>
                    </a:lnTo>
                    <a:lnTo>
                      <a:pt x="40" y="10"/>
                    </a:lnTo>
                    <a:lnTo>
                      <a:pt x="42" y="14"/>
                    </a:lnTo>
                    <a:lnTo>
                      <a:pt x="44" y="20"/>
                    </a:lnTo>
                    <a:lnTo>
                      <a:pt x="46" y="26"/>
                    </a:lnTo>
                    <a:lnTo>
                      <a:pt x="46" y="36"/>
                    </a:lnTo>
                    <a:lnTo>
                      <a:pt x="46" y="46"/>
                    </a:lnTo>
                    <a:lnTo>
                      <a:pt x="44" y="56"/>
                    </a:lnTo>
                    <a:lnTo>
                      <a:pt x="40" y="62"/>
                    </a:lnTo>
                    <a:lnTo>
                      <a:pt x="36" y="66"/>
                    </a:lnTo>
                    <a:lnTo>
                      <a:pt x="30" y="70"/>
                    </a:lnTo>
                    <a:lnTo>
                      <a:pt x="24" y="70"/>
                    </a:lnTo>
                    <a:lnTo>
                      <a:pt x="18" y="70"/>
                    </a:lnTo>
                    <a:lnTo>
                      <a:pt x="12" y="68"/>
                    </a:lnTo>
                    <a:lnTo>
                      <a:pt x="8" y="64"/>
                    </a:lnTo>
                    <a:lnTo>
                      <a:pt x="4" y="56"/>
                    </a:lnTo>
                    <a:lnTo>
                      <a:pt x="2" y="48"/>
                    </a:lnTo>
                    <a:lnTo>
                      <a:pt x="0" y="36"/>
                    </a:lnTo>
                    <a:close/>
                    <a:moveTo>
                      <a:pt x="10" y="36"/>
                    </a:moveTo>
                    <a:lnTo>
                      <a:pt x="10" y="46"/>
                    </a:lnTo>
                    <a:lnTo>
                      <a:pt x="12" y="52"/>
                    </a:lnTo>
                    <a:lnTo>
                      <a:pt x="14" y="58"/>
                    </a:lnTo>
                    <a:lnTo>
                      <a:pt x="18" y="62"/>
                    </a:lnTo>
                    <a:lnTo>
                      <a:pt x="24" y="62"/>
                    </a:lnTo>
                    <a:lnTo>
                      <a:pt x="28" y="62"/>
                    </a:lnTo>
                    <a:lnTo>
                      <a:pt x="32" y="58"/>
                    </a:lnTo>
                    <a:lnTo>
                      <a:pt x="36" y="52"/>
                    </a:lnTo>
                    <a:lnTo>
                      <a:pt x="36" y="46"/>
                    </a:lnTo>
                    <a:lnTo>
                      <a:pt x="36" y="36"/>
                    </a:lnTo>
                    <a:lnTo>
                      <a:pt x="36" y="26"/>
                    </a:lnTo>
                    <a:lnTo>
                      <a:pt x="36" y="18"/>
                    </a:lnTo>
                    <a:lnTo>
                      <a:pt x="32" y="14"/>
                    </a:lnTo>
                    <a:lnTo>
                      <a:pt x="28" y="10"/>
                    </a:lnTo>
                    <a:lnTo>
                      <a:pt x="24" y="8"/>
                    </a:lnTo>
                    <a:lnTo>
                      <a:pt x="18" y="10"/>
                    </a:lnTo>
                    <a:lnTo>
                      <a:pt x="14" y="14"/>
                    </a:lnTo>
                    <a:lnTo>
                      <a:pt x="12" y="18"/>
                    </a:lnTo>
                    <a:lnTo>
                      <a:pt x="10" y="26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93711" name="Freeform 431"/>
              <p:cNvSpPr>
                <a:spLocks noEditPoints="1"/>
              </p:cNvSpPr>
              <p:nvPr/>
            </p:nvSpPr>
            <p:spPr bwMode="auto">
              <a:xfrm>
                <a:off x="5472" y="3414"/>
                <a:ext cx="44" cy="70"/>
              </a:xfrm>
              <a:custGeom>
                <a:avLst/>
                <a:gdLst>
                  <a:gd name="T0" fmla="*/ 0 w 44"/>
                  <a:gd name="T1" fmla="*/ 36 h 70"/>
                  <a:gd name="T2" fmla="*/ 0 w 44"/>
                  <a:gd name="T3" fmla="*/ 24 h 70"/>
                  <a:gd name="T4" fmla="*/ 2 w 44"/>
                  <a:gd name="T5" fmla="*/ 16 h 70"/>
                  <a:gd name="T6" fmla="*/ 6 w 44"/>
                  <a:gd name="T7" fmla="*/ 8 h 70"/>
                  <a:gd name="T8" fmla="*/ 10 w 44"/>
                  <a:gd name="T9" fmla="*/ 4 h 70"/>
                  <a:gd name="T10" fmla="*/ 16 w 44"/>
                  <a:gd name="T11" fmla="*/ 2 h 70"/>
                  <a:gd name="T12" fmla="*/ 22 w 44"/>
                  <a:gd name="T13" fmla="*/ 0 h 70"/>
                  <a:gd name="T14" fmla="*/ 28 w 44"/>
                  <a:gd name="T15" fmla="*/ 2 h 70"/>
                  <a:gd name="T16" fmla="*/ 32 w 44"/>
                  <a:gd name="T17" fmla="*/ 2 h 70"/>
                  <a:gd name="T18" fmla="*/ 36 w 44"/>
                  <a:gd name="T19" fmla="*/ 6 h 70"/>
                  <a:gd name="T20" fmla="*/ 40 w 44"/>
                  <a:gd name="T21" fmla="*/ 10 h 70"/>
                  <a:gd name="T22" fmla="*/ 42 w 44"/>
                  <a:gd name="T23" fmla="*/ 14 h 70"/>
                  <a:gd name="T24" fmla="*/ 44 w 44"/>
                  <a:gd name="T25" fmla="*/ 20 h 70"/>
                  <a:gd name="T26" fmla="*/ 44 w 44"/>
                  <a:gd name="T27" fmla="*/ 26 h 70"/>
                  <a:gd name="T28" fmla="*/ 44 w 44"/>
                  <a:gd name="T29" fmla="*/ 36 h 70"/>
                  <a:gd name="T30" fmla="*/ 44 w 44"/>
                  <a:gd name="T31" fmla="*/ 46 h 70"/>
                  <a:gd name="T32" fmla="*/ 42 w 44"/>
                  <a:gd name="T33" fmla="*/ 56 h 70"/>
                  <a:gd name="T34" fmla="*/ 40 w 44"/>
                  <a:gd name="T35" fmla="*/ 62 h 70"/>
                  <a:gd name="T36" fmla="*/ 34 w 44"/>
                  <a:gd name="T37" fmla="*/ 66 h 70"/>
                  <a:gd name="T38" fmla="*/ 30 w 44"/>
                  <a:gd name="T39" fmla="*/ 70 h 70"/>
                  <a:gd name="T40" fmla="*/ 22 w 44"/>
                  <a:gd name="T41" fmla="*/ 70 h 70"/>
                  <a:gd name="T42" fmla="*/ 16 w 44"/>
                  <a:gd name="T43" fmla="*/ 70 h 70"/>
                  <a:gd name="T44" fmla="*/ 10 w 44"/>
                  <a:gd name="T45" fmla="*/ 68 h 70"/>
                  <a:gd name="T46" fmla="*/ 6 w 44"/>
                  <a:gd name="T47" fmla="*/ 64 h 70"/>
                  <a:gd name="T48" fmla="*/ 2 w 44"/>
                  <a:gd name="T49" fmla="*/ 56 h 70"/>
                  <a:gd name="T50" fmla="*/ 0 w 44"/>
                  <a:gd name="T51" fmla="*/ 48 h 70"/>
                  <a:gd name="T52" fmla="*/ 0 w 44"/>
                  <a:gd name="T53" fmla="*/ 36 h 70"/>
                  <a:gd name="T54" fmla="*/ 8 w 44"/>
                  <a:gd name="T55" fmla="*/ 36 h 70"/>
                  <a:gd name="T56" fmla="*/ 10 w 44"/>
                  <a:gd name="T57" fmla="*/ 46 h 70"/>
                  <a:gd name="T58" fmla="*/ 10 w 44"/>
                  <a:gd name="T59" fmla="*/ 52 h 70"/>
                  <a:gd name="T60" fmla="*/ 12 w 44"/>
                  <a:gd name="T61" fmla="*/ 58 h 70"/>
                  <a:gd name="T62" fmla="*/ 16 w 44"/>
                  <a:gd name="T63" fmla="*/ 62 h 70"/>
                  <a:gd name="T64" fmla="*/ 22 w 44"/>
                  <a:gd name="T65" fmla="*/ 62 h 70"/>
                  <a:gd name="T66" fmla="*/ 28 w 44"/>
                  <a:gd name="T67" fmla="*/ 62 h 70"/>
                  <a:gd name="T68" fmla="*/ 32 w 44"/>
                  <a:gd name="T69" fmla="*/ 58 h 70"/>
                  <a:gd name="T70" fmla="*/ 34 w 44"/>
                  <a:gd name="T71" fmla="*/ 52 h 70"/>
                  <a:gd name="T72" fmla="*/ 36 w 44"/>
                  <a:gd name="T73" fmla="*/ 46 h 70"/>
                  <a:gd name="T74" fmla="*/ 36 w 44"/>
                  <a:gd name="T75" fmla="*/ 36 h 70"/>
                  <a:gd name="T76" fmla="*/ 36 w 44"/>
                  <a:gd name="T77" fmla="*/ 26 h 70"/>
                  <a:gd name="T78" fmla="*/ 34 w 44"/>
                  <a:gd name="T79" fmla="*/ 18 h 70"/>
                  <a:gd name="T80" fmla="*/ 32 w 44"/>
                  <a:gd name="T81" fmla="*/ 14 h 70"/>
                  <a:gd name="T82" fmla="*/ 28 w 44"/>
                  <a:gd name="T83" fmla="*/ 10 h 70"/>
                  <a:gd name="T84" fmla="*/ 22 w 44"/>
                  <a:gd name="T85" fmla="*/ 8 h 70"/>
                  <a:gd name="T86" fmla="*/ 16 w 44"/>
                  <a:gd name="T87" fmla="*/ 10 h 70"/>
                  <a:gd name="T88" fmla="*/ 12 w 44"/>
                  <a:gd name="T89" fmla="*/ 14 h 70"/>
                  <a:gd name="T90" fmla="*/ 10 w 44"/>
                  <a:gd name="T91" fmla="*/ 18 h 70"/>
                  <a:gd name="T92" fmla="*/ 10 w 44"/>
                  <a:gd name="T93" fmla="*/ 26 h 70"/>
                  <a:gd name="T94" fmla="*/ 8 w 44"/>
                  <a:gd name="T95" fmla="*/ 3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4" h="70">
                    <a:moveTo>
                      <a:pt x="0" y="36"/>
                    </a:moveTo>
                    <a:lnTo>
                      <a:pt x="0" y="24"/>
                    </a:lnTo>
                    <a:lnTo>
                      <a:pt x="2" y="16"/>
                    </a:lnTo>
                    <a:lnTo>
                      <a:pt x="6" y="8"/>
                    </a:lnTo>
                    <a:lnTo>
                      <a:pt x="10" y="4"/>
                    </a:lnTo>
                    <a:lnTo>
                      <a:pt x="16" y="2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6" y="6"/>
                    </a:lnTo>
                    <a:lnTo>
                      <a:pt x="40" y="10"/>
                    </a:lnTo>
                    <a:lnTo>
                      <a:pt x="42" y="14"/>
                    </a:lnTo>
                    <a:lnTo>
                      <a:pt x="44" y="20"/>
                    </a:lnTo>
                    <a:lnTo>
                      <a:pt x="44" y="26"/>
                    </a:lnTo>
                    <a:lnTo>
                      <a:pt x="44" y="36"/>
                    </a:lnTo>
                    <a:lnTo>
                      <a:pt x="44" y="46"/>
                    </a:lnTo>
                    <a:lnTo>
                      <a:pt x="42" y="56"/>
                    </a:lnTo>
                    <a:lnTo>
                      <a:pt x="40" y="62"/>
                    </a:lnTo>
                    <a:lnTo>
                      <a:pt x="34" y="66"/>
                    </a:lnTo>
                    <a:lnTo>
                      <a:pt x="30" y="70"/>
                    </a:lnTo>
                    <a:lnTo>
                      <a:pt x="22" y="70"/>
                    </a:lnTo>
                    <a:lnTo>
                      <a:pt x="16" y="70"/>
                    </a:lnTo>
                    <a:lnTo>
                      <a:pt x="10" y="68"/>
                    </a:lnTo>
                    <a:lnTo>
                      <a:pt x="6" y="64"/>
                    </a:lnTo>
                    <a:lnTo>
                      <a:pt x="2" y="56"/>
                    </a:lnTo>
                    <a:lnTo>
                      <a:pt x="0" y="48"/>
                    </a:lnTo>
                    <a:lnTo>
                      <a:pt x="0" y="36"/>
                    </a:lnTo>
                    <a:close/>
                    <a:moveTo>
                      <a:pt x="8" y="36"/>
                    </a:moveTo>
                    <a:lnTo>
                      <a:pt x="10" y="46"/>
                    </a:lnTo>
                    <a:lnTo>
                      <a:pt x="10" y="52"/>
                    </a:lnTo>
                    <a:lnTo>
                      <a:pt x="12" y="58"/>
                    </a:lnTo>
                    <a:lnTo>
                      <a:pt x="16" y="62"/>
                    </a:lnTo>
                    <a:lnTo>
                      <a:pt x="22" y="62"/>
                    </a:lnTo>
                    <a:lnTo>
                      <a:pt x="28" y="62"/>
                    </a:lnTo>
                    <a:lnTo>
                      <a:pt x="32" y="58"/>
                    </a:lnTo>
                    <a:lnTo>
                      <a:pt x="34" y="52"/>
                    </a:lnTo>
                    <a:lnTo>
                      <a:pt x="36" y="46"/>
                    </a:lnTo>
                    <a:lnTo>
                      <a:pt x="36" y="36"/>
                    </a:lnTo>
                    <a:lnTo>
                      <a:pt x="36" y="26"/>
                    </a:lnTo>
                    <a:lnTo>
                      <a:pt x="34" y="18"/>
                    </a:lnTo>
                    <a:lnTo>
                      <a:pt x="32" y="14"/>
                    </a:lnTo>
                    <a:lnTo>
                      <a:pt x="28" y="10"/>
                    </a:lnTo>
                    <a:lnTo>
                      <a:pt x="22" y="8"/>
                    </a:lnTo>
                    <a:lnTo>
                      <a:pt x="16" y="10"/>
                    </a:lnTo>
                    <a:lnTo>
                      <a:pt x="12" y="14"/>
                    </a:lnTo>
                    <a:lnTo>
                      <a:pt x="10" y="18"/>
                    </a:lnTo>
                    <a:lnTo>
                      <a:pt x="10" y="26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93712" name="Freeform 432"/>
              <p:cNvSpPr>
                <a:spLocks/>
              </p:cNvSpPr>
              <p:nvPr/>
            </p:nvSpPr>
            <p:spPr bwMode="auto">
              <a:xfrm>
                <a:off x="5524" y="3414"/>
                <a:ext cx="44" cy="70"/>
              </a:xfrm>
              <a:custGeom>
                <a:avLst/>
                <a:gdLst>
                  <a:gd name="T0" fmla="*/ 44 w 44"/>
                  <a:gd name="T1" fmla="*/ 60 h 70"/>
                  <a:gd name="T2" fmla="*/ 44 w 44"/>
                  <a:gd name="T3" fmla="*/ 70 h 70"/>
                  <a:gd name="T4" fmla="*/ 0 w 44"/>
                  <a:gd name="T5" fmla="*/ 70 h 70"/>
                  <a:gd name="T6" fmla="*/ 0 w 44"/>
                  <a:gd name="T7" fmla="*/ 66 h 70"/>
                  <a:gd name="T8" fmla="*/ 0 w 44"/>
                  <a:gd name="T9" fmla="*/ 64 h 70"/>
                  <a:gd name="T10" fmla="*/ 2 w 44"/>
                  <a:gd name="T11" fmla="*/ 58 h 70"/>
                  <a:gd name="T12" fmla="*/ 6 w 44"/>
                  <a:gd name="T13" fmla="*/ 54 h 70"/>
                  <a:gd name="T14" fmla="*/ 10 w 44"/>
                  <a:gd name="T15" fmla="*/ 48 h 70"/>
                  <a:gd name="T16" fmla="*/ 16 w 44"/>
                  <a:gd name="T17" fmla="*/ 44 h 70"/>
                  <a:gd name="T18" fmla="*/ 22 w 44"/>
                  <a:gd name="T19" fmla="*/ 38 h 70"/>
                  <a:gd name="T20" fmla="*/ 28 w 44"/>
                  <a:gd name="T21" fmla="*/ 34 h 70"/>
                  <a:gd name="T22" fmla="*/ 32 w 44"/>
                  <a:gd name="T23" fmla="*/ 30 h 70"/>
                  <a:gd name="T24" fmla="*/ 34 w 44"/>
                  <a:gd name="T25" fmla="*/ 24 h 70"/>
                  <a:gd name="T26" fmla="*/ 34 w 44"/>
                  <a:gd name="T27" fmla="*/ 20 h 70"/>
                  <a:gd name="T28" fmla="*/ 34 w 44"/>
                  <a:gd name="T29" fmla="*/ 16 h 70"/>
                  <a:gd name="T30" fmla="*/ 32 w 44"/>
                  <a:gd name="T31" fmla="*/ 12 h 70"/>
                  <a:gd name="T32" fmla="*/ 28 w 44"/>
                  <a:gd name="T33" fmla="*/ 10 h 70"/>
                  <a:gd name="T34" fmla="*/ 22 w 44"/>
                  <a:gd name="T35" fmla="*/ 8 h 70"/>
                  <a:gd name="T36" fmla="*/ 18 w 44"/>
                  <a:gd name="T37" fmla="*/ 10 h 70"/>
                  <a:gd name="T38" fmla="*/ 14 w 44"/>
                  <a:gd name="T39" fmla="*/ 12 h 70"/>
                  <a:gd name="T40" fmla="*/ 10 w 44"/>
                  <a:gd name="T41" fmla="*/ 16 h 70"/>
                  <a:gd name="T42" fmla="*/ 10 w 44"/>
                  <a:gd name="T43" fmla="*/ 20 h 70"/>
                  <a:gd name="T44" fmla="*/ 0 w 44"/>
                  <a:gd name="T45" fmla="*/ 20 h 70"/>
                  <a:gd name="T46" fmla="*/ 2 w 44"/>
                  <a:gd name="T47" fmla="*/ 14 h 70"/>
                  <a:gd name="T48" fmla="*/ 4 w 44"/>
                  <a:gd name="T49" fmla="*/ 10 h 70"/>
                  <a:gd name="T50" fmla="*/ 8 w 44"/>
                  <a:gd name="T51" fmla="*/ 6 h 70"/>
                  <a:gd name="T52" fmla="*/ 12 w 44"/>
                  <a:gd name="T53" fmla="*/ 2 h 70"/>
                  <a:gd name="T54" fmla="*/ 16 w 44"/>
                  <a:gd name="T55" fmla="*/ 2 h 70"/>
                  <a:gd name="T56" fmla="*/ 22 w 44"/>
                  <a:gd name="T57" fmla="*/ 0 h 70"/>
                  <a:gd name="T58" fmla="*/ 28 w 44"/>
                  <a:gd name="T59" fmla="*/ 2 h 70"/>
                  <a:gd name="T60" fmla="*/ 34 w 44"/>
                  <a:gd name="T61" fmla="*/ 2 h 70"/>
                  <a:gd name="T62" fmla="*/ 38 w 44"/>
                  <a:gd name="T63" fmla="*/ 6 h 70"/>
                  <a:gd name="T64" fmla="*/ 42 w 44"/>
                  <a:gd name="T65" fmla="*/ 10 h 70"/>
                  <a:gd name="T66" fmla="*/ 44 w 44"/>
                  <a:gd name="T67" fmla="*/ 14 h 70"/>
                  <a:gd name="T68" fmla="*/ 44 w 44"/>
                  <a:gd name="T69" fmla="*/ 20 h 70"/>
                  <a:gd name="T70" fmla="*/ 44 w 44"/>
                  <a:gd name="T71" fmla="*/ 24 h 70"/>
                  <a:gd name="T72" fmla="*/ 42 w 44"/>
                  <a:gd name="T73" fmla="*/ 28 h 70"/>
                  <a:gd name="T74" fmla="*/ 40 w 44"/>
                  <a:gd name="T75" fmla="*/ 32 h 70"/>
                  <a:gd name="T76" fmla="*/ 38 w 44"/>
                  <a:gd name="T77" fmla="*/ 36 h 70"/>
                  <a:gd name="T78" fmla="*/ 34 w 44"/>
                  <a:gd name="T79" fmla="*/ 40 h 70"/>
                  <a:gd name="T80" fmla="*/ 30 w 44"/>
                  <a:gd name="T81" fmla="*/ 44 h 70"/>
                  <a:gd name="T82" fmla="*/ 24 w 44"/>
                  <a:gd name="T83" fmla="*/ 48 h 70"/>
                  <a:gd name="T84" fmla="*/ 20 w 44"/>
                  <a:gd name="T85" fmla="*/ 52 h 70"/>
                  <a:gd name="T86" fmla="*/ 18 w 44"/>
                  <a:gd name="T87" fmla="*/ 54 h 70"/>
                  <a:gd name="T88" fmla="*/ 16 w 44"/>
                  <a:gd name="T89" fmla="*/ 56 h 70"/>
                  <a:gd name="T90" fmla="*/ 14 w 44"/>
                  <a:gd name="T91" fmla="*/ 58 h 70"/>
                  <a:gd name="T92" fmla="*/ 12 w 44"/>
                  <a:gd name="T93" fmla="*/ 60 h 70"/>
                  <a:gd name="T94" fmla="*/ 44 w 44"/>
                  <a:gd name="T95" fmla="*/ 6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4" h="70">
                    <a:moveTo>
                      <a:pt x="44" y="60"/>
                    </a:moveTo>
                    <a:lnTo>
                      <a:pt x="44" y="70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2" y="58"/>
                    </a:lnTo>
                    <a:lnTo>
                      <a:pt x="6" y="54"/>
                    </a:lnTo>
                    <a:lnTo>
                      <a:pt x="10" y="48"/>
                    </a:lnTo>
                    <a:lnTo>
                      <a:pt x="16" y="44"/>
                    </a:lnTo>
                    <a:lnTo>
                      <a:pt x="22" y="38"/>
                    </a:lnTo>
                    <a:lnTo>
                      <a:pt x="28" y="34"/>
                    </a:lnTo>
                    <a:lnTo>
                      <a:pt x="32" y="30"/>
                    </a:lnTo>
                    <a:lnTo>
                      <a:pt x="34" y="24"/>
                    </a:lnTo>
                    <a:lnTo>
                      <a:pt x="34" y="20"/>
                    </a:lnTo>
                    <a:lnTo>
                      <a:pt x="34" y="16"/>
                    </a:lnTo>
                    <a:lnTo>
                      <a:pt x="32" y="12"/>
                    </a:lnTo>
                    <a:lnTo>
                      <a:pt x="28" y="10"/>
                    </a:lnTo>
                    <a:lnTo>
                      <a:pt x="22" y="8"/>
                    </a:lnTo>
                    <a:lnTo>
                      <a:pt x="18" y="10"/>
                    </a:lnTo>
                    <a:lnTo>
                      <a:pt x="14" y="12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4" y="10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4" y="2"/>
                    </a:lnTo>
                    <a:lnTo>
                      <a:pt x="38" y="6"/>
                    </a:lnTo>
                    <a:lnTo>
                      <a:pt x="42" y="10"/>
                    </a:lnTo>
                    <a:lnTo>
                      <a:pt x="44" y="14"/>
                    </a:lnTo>
                    <a:lnTo>
                      <a:pt x="44" y="20"/>
                    </a:lnTo>
                    <a:lnTo>
                      <a:pt x="44" y="24"/>
                    </a:lnTo>
                    <a:lnTo>
                      <a:pt x="42" y="28"/>
                    </a:lnTo>
                    <a:lnTo>
                      <a:pt x="40" y="32"/>
                    </a:lnTo>
                    <a:lnTo>
                      <a:pt x="38" y="36"/>
                    </a:lnTo>
                    <a:lnTo>
                      <a:pt x="34" y="40"/>
                    </a:lnTo>
                    <a:lnTo>
                      <a:pt x="30" y="44"/>
                    </a:lnTo>
                    <a:lnTo>
                      <a:pt x="24" y="48"/>
                    </a:lnTo>
                    <a:lnTo>
                      <a:pt x="20" y="52"/>
                    </a:lnTo>
                    <a:lnTo>
                      <a:pt x="18" y="54"/>
                    </a:lnTo>
                    <a:lnTo>
                      <a:pt x="16" y="56"/>
                    </a:lnTo>
                    <a:lnTo>
                      <a:pt x="14" y="58"/>
                    </a:lnTo>
                    <a:lnTo>
                      <a:pt x="12" y="60"/>
                    </a:lnTo>
                    <a:lnTo>
                      <a:pt x="44" y="6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93713" name="Freeform 433"/>
              <p:cNvSpPr>
                <a:spLocks/>
              </p:cNvSpPr>
              <p:nvPr/>
            </p:nvSpPr>
            <p:spPr bwMode="auto">
              <a:xfrm>
                <a:off x="5576" y="3414"/>
                <a:ext cx="24" cy="88"/>
              </a:xfrm>
              <a:custGeom>
                <a:avLst/>
                <a:gdLst>
                  <a:gd name="T0" fmla="*/ 6 w 24"/>
                  <a:gd name="T1" fmla="*/ 88 h 88"/>
                  <a:gd name="T2" fmla="*/ 0 w 24"/>
                  <a:gd name="T3" fmla="*/ 88 h 88"/>
                  <a:gd name="T4" fmla="*/ 12 w 24"/>
                  <a:gd name="T5" fmla="*/ 66 h 88"/>
                  <a:gd name="T6" fmla="*/ 14 w 24"/>
                  <a:gd name="T7" fmla="*/ 44 h 88"/>
                  <a:gd name="T8" fmla="*/ 14 w 24"/>
                  <a:gd name="T9" fmla="*/ 36 h 88"/>
                  <a:gd name="T10" fmla="*/ 12 w 24"/>
                  <a:gd name="T11" fmla="*/ 28 h 88"/>
                  <a:gd name="T12" fmla="*/ 10 w 24"/>
                  <a:gd name="T13" fmla="*/ 20 h 88"/>
                  <a:gd name="T14" fmla="*/ 8 w 24"/>
                  <a:gd name="T15" fmla="*/ 14 h 88"/>
                  <a:gd name="T16" fmla="*/ 6 w 24"/>
                  <a:gd name="T17" fmla="*/ 10 h 88"/>
                  <a:gd name="T18" fmla="*/ 4 w 24"/>
                  <a:gd name="T19" fmla="*/ 6 h 88"/>
                  <a:gd name="T20" fmla="*/ 0 w 24"/>
                  <a:gd name="T21" fmla="*/ 0 h 88"/>
                  <a:gd name="T22" fmla="*/ 6 w 24"/>
                  <a:gd name="T23" fmla="*/ 0 h 88"/>
                  <a:gd name="T24" fmla="*/ 14 w 24"/>
                  <a:gd name="T25" fmla="*/ 12 h 88"/>
                  <a:gd name="T26" fmla="*/ 20 w 24"/>
                  <a:gd name="T27" fmla="*/ 24 h 88"/>
                  <a:gd name="T28" fmla="*/ 22 w 24"/>
                  <a:gd name="T29" fmla="*/ 34 h 88"/>
                  <a:gd name="T30" fmla="*/ 24 w 24"/>
                  <a:gd name="T31" fmla="*/ 44 h 88"/>
                  <a:gd name="T32" fmla="*/ 22 w 24"/>
                  <a:gd name="T33" fmla="*/ 56 h 88"/>
                  <a:gd name="T34" fmla="*/ 18 w 24"/>
                  <a:gd name="T35" fmla="*/ 68 h 88"/>
                  <a:gd name="T36" fmla="*/ 14 w 24"/>
                  <a:gd name="T37" fmla="*/ 80 h 88"/>
                  <a:gd name="T38" fmla="*/ 6 w 24"/>
                  <a:gd name="T39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4" h="88">
                    <a:moveTo>
                      <a:pt x="6" y="88"/>
                    </a:moveTo>
                    <a:lnTo>
                      <a:pt x="0" y="88"/>
                    </a:lnTo>
                    <a:lnTo>
                      <a:pt x="12" y="66"/>
                    </a:lnTo>
                    <a:lnTo>
                      <a:pt x="14" y="44"/>
                    </a:lnTo>
                    <a:lnTo>
                      <a:pt x="14" y="36"/>
                    </a:lnTo>
                    <a:lnTo>
                      <a:pt x="12" y="28"/>
                    </a:lnTo>
                    <a:lnTo>
                      <a:pt x="10" y="20"/>
                    </a:lnTo>
                    <a:lnTo>
                      <a:pt x="8" y="14"/>
                    </a:lnTo>
                    <a:lnTo>
                      <a:pt x="6" y="10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4" y="12"/>
                    </a:lnTo>
                    <a:lnTo>
                      <a:pt x="20" y="24"/>
                    </a:lnTo>
                    <a:lnTo>
                      <a:pt x="22" y="34"/>
                    </a:lnTo>
                    <a:lnTo>
                      <a:pt x="24" y="44"/>
                    </a:lnTo>
                    <a:lnTo>
                      <a:pt x="22" y="56"/>
                    </a:lnTo>
                    <a:lnTo>
                      <a:pt x="18" y="68"/>
                    </a:lnTo>
                    <a:lnTo>
                      <a:pt x="14" y="80"/>
                    </a:lnTo>
                    <a:lnTo>
                      <a:pt x="6" y="8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993714" name="Rectangle 434"/>
              <p:cNvSpPr>
                <a:spLocks noChangeArrowheads="1"/>
              </p:cNvSpPr>
              <p:nvPr/>
            </p:nvSpPr>
            <p:spPr bwMode="auto">
              <a:xfrm>
                <a:off x="3288" y="2288"/>
                <a:ext cx="408" cy="544"/>
              </a:xfrm>
              <a:prstGeom prst="rect">
                <a:avLst/>
              </a:prstGeom>
              <a:solidFill>
                <a:srgbClr val="BBCDFF"/>
              </a:solidFill>
              <a:ln w="0">
                <a:solidFill>
                  <a:srgbClr val="BBCD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993715" name="Text Box 435"/>
            <p:cNvSpPr txBox="1">
              <a:spLocks noChangeArrowheads="1"/>
            </p:cNvSpPr>
            <p:nvPr/>
          </p:nvSpPr>
          <p:spPr bwMode="auto">
            <a:xfrm>
              <a:off x="2226" y="527"/>
              <a:ext cx="217" cy="27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 eaLnBrk="0" hangingPunct="0">
                <a:spcBef>
                  <a:spcPct val="50000"/>
                </a:spcBef>
              </a:pPr>
              <a:r>
                <a:rPr lang="en-US" altLang="ja-JP" sz="2000">
                  <a:latin typeface="Symbol" panose="05050102010706020507" pitchFamily="18" charset="2"/>
                  <a:ea typeface="ＭＳ 明朝" panose="02020609040205080304" pitchFamily="17" charset="-128"/>
                </a:rPr>
                <a:t>n</a:t>
              </a:r>
            </a:p>
          </p:txBody>
        </p:sp>
      </p:grpSp>
      <p:sp>
        <p:nvSpPr>
          <p:cNvPr id="993716" name="Text Box 436"/>
          <p:cNvSpPr txBox="1">
            <a:spLocks noChangeArrowheads="1"/>
          </p:cNvSpPr>
          <p:nvPr/>
        </p:nvSpPr>
        <p:spPr bwMode="auto">
          <a:xfrm>
            <a:off x="4787900" y="3429000"/>
            <a:ext cx="31686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ja-JP" sz="1800" b="0">
                <a:ea typeface="ＭＳ 明朝" panose="02020609040205080304" pitchFamily="17" charset="-128"/>
              </a:rPr>
              <a:t>SK-I flux limit: &lt; 1.2 /cm</a:t>
            </a:r>
            <a:r>
              <a:rPr lang="en-US" altLang="ja-JP" sz="1800" b="0" baseline="30000">
                <a:ea typeface="ＭＳ 明朝" panose="02020609040205080304" pitchFamily="17" charset="-128"/>
              </a:rPr>
              <a:t>2</a:t>
            </a:r>
            <a:r>
              <a:rPr lang="en-US" altLang="ja-JP" sz="1800" b="0">
                <a:ea typeface="ＭＳ 明朝" panose="02020609040205080304" pitchFamily="17" charset="-128"/>
              </a:rPr>
              <a:t>/sec</a:t>
            </a:r>
          </a:p>
        </p:txBody>
      </p:sp>
      <p:sp>
        <p:nvSpPr>
          <p:cNvPr id="993717" name="Line 437"/>
          <p:cNvSpPr>
            <a:spLocks noChangeShapeType="1"/>
          </p:cNvSpPr>
          <p:nvPr/>
        </p:nvSpPr>
        <p:spPr bwMode="auto">
          <a:xfrm>
            <a:off x="7269163" y="3898900"/>
            <a:ext cx="0" cy="7540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93718" name="Text Box 438"/>
          <p:cNvSpPr txBox="1">
            <a:spLocks noChangeArrowheads="1"/>
          </p:cNvSpPr>
          <p:nvPr/>
        </p:nvSpPr>
        <p:spPr bwMode="auto">
          <a:xfrm>
            <a:off x="1042988" y="6021388"/>
            <a:ext cx="59055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ja-JP" sz="2400" b="0">
                <a:solidFill>
                  <a:schemeClr val="hlink"/>
                </a:solidFill>
                <a:ea typeface="ＭＳ 明朝" panose="02020609040205080304" pitchFamily="17" charset="-128"/>
              </a:rPr>
              <a:t>SK limit is close to the model predictions !</a:t>
            </a:r>
          </a:p>
        </p:txBody>
      </p:sp>
    </p:spTree>
  </p:cSld>
  <p:clrMapOvr>
    <a:masterClrMapping/>
  </p:clrMapOvr>
  <p:transition spd="med">
    <p:wipe dir="d"/>
  </p:transition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778" name="AutoShape 2"/>
          <p:cNvSpPr>
            <a:spLocks noChangeArrowheads="1"/>
          </p:cNvSpPr>
          <p:nvPr/>
        </p:nvSpPr>
        <p:spPr bwMode="auto">
          <a:xfrm>
            <a:off x="6011863" y="1052513"/>
            <a:ext cx="3043237" cy="2881312"/>
          </a:xfrm>
          <a:prstGeom prst="roundRect">
            <a:avLst>
              <a:gd name="adj" fmla="val 16667"/>
            </a:avLst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71779" name="Rectangle 3"/>
          <p:cNvSpPr>
            <a:spLocks noGrp="1" noChangeArrowheads="1"/>
          </p:cNvSpPr>
          <p:nvPr>
            <p:ph type="title"/>
          </p:nvPr>
        </p:nvSpPr>
        <p:spPr>
          <a:xfrm>
            <a:off x="468313" y="0"/>
            <a:ext cx="8229600" cy="922338"/>
          </a:xfrm>
        </p:spPr>
        <p:txBody>
          <a:bodyPr/>
          <a:lstStyle/>
          <a:p>
            <a:r>
              <a:rPr lang="en-US" altLang="ja-JP" sz="4000" b="1" u="sng">
                <a:effectLst>
                  <a:outerShdw blurRad="38100" dist="38100" dir="2700000" algn="tl">
                    <a:srgbClr val="C0C0C0"/>
                  </a:outerShdw>
                </a:effectLst>
              </a:rPr>
              <a:t>Future: Possibilities of</a:t>
            </a:r>
            <a:r>
              <a:rPr lang="en-US" altLang="ja-JP" sz="4000" b="1" u="sng">
                <a:effectLst>
                  <a:outerShdw blurRad="38100" dist="38100" dir="2700000" algn="tl">
                    <a:srgbClr val="C0C0C0"/>
                  </a:outerShdw>
                </a:effectLst>
                <a:latin typeface="Symbol" panose="05050102010706020507" pitchFamily="18" charset="2"/>
              </a:rPr>
              <a:t> n</a:t>
            </a:r>
            <a:r>
              <a:rPr lang="en-US" altLang="ja-JP" sz="4000" b="1" u="sng" baseline="-10000">
                <a:effectLst>
                  <a:outerShdw blurRad="38100" dist="38100" dir="2700000" algn="tl">
                    <a:srgbClr val="C0C0C0"/>
                  </a:outerShdw>
                </a:effectLst>
              </a:rPr>
              <a:t>e</a:t>
            </a:r>
            <a:r>
              <a:rPr lang="en-US" altLang="ja-JP" sz="4000" b="1" u="sng">
                <a:effectLst>
                  <a:outerShdw blurRad="38100" dist="38100" dir="2700000" algn="tl">
                    <a:srgbClr val="C0C0C0"/>
                  </a:outerShdw>
                </a:effectLst>
              </a:rPr>
              <a:t> tagging</a:t>
            </a:r>
          </a:p>
        </p:txBody>
      </p:sp>
      <p:sp>
        <p:nvSpPr>
          <p:cNvPr id="971780" name="Text Box 4"/>
          <p:cNvSpPr txBox="1">
            <a:spLocks noChangeArrowheads="1"/>
          </p:cNvSpPr>
          <p:nvPr/>
        </p:nvSpPr>
        <p:spPr bwMode="auto">
          <a:xfrm>
            <a:off x="250825" y="908050"/>
            <a:ext cx="792163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4000">
                <a:latin typeface="Symbol" panose="05050102010706020507" pitchFamily="18" charset="2"/>
              </a:rPr>
              <a:t>n</a:t>
            </a:r>
            <a:r>
              <a:rPr lang="en-US" altLang="ja-JP" sz="4000" baseline="-25000"/>
              <a:t>e</a:t>
            </a:r>
          </a:p>
        </p:txBody>
      </p:sp>
      <p:sp>
        <p:nvSpPr>
          <p:cNvPr id="971781" name="Oval 5"/>
          <p:cNvSpPr>
            <a:spLocks noChangeArrowheads="1"/>
          </p:cNvSpPr>
          <p:nvPr/>
        </p:nvSpPr>
        <p:spPr bwMode="auto">
          <a:xfrm>
            <a:off x="2987675" y="1195388"/>
            <a:ext cx="306388" cy="328612"/>
          </a:xfrm>
          <a:prstGeom prst="ellipse">
            <a:avLst/>
          </a:prstGeom>
          <a:gradFill rotWithShape="1">
            <a:gsLst>
              <a:gs pos="0">
                <a:srgbClr val="FFCC00"/>
              </a:gs>
              <a:gs pos="100000">
                <a:srgbClr val="FFCC00">
                  <a:gamma/>
                  <a:shade val="46275"/>
                  <a:invGamma/>
                </a:srgbClr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71782" name="Oval 6"/>
          <p:cNvSpPr>
            <a:spLocks noChangeArrowheads="1"/>
          </p:cNvSpPr>
          <p:nvPr/>
        </p:nvSpPr>
        <p:spPr bwMode="auto">
          <a:xfrm>
            <a:off x="1547813" y="1916113"/>
            <a:ext cx="306387" cy="328612"/>
          </a:xfrm>
          <a:prstGeom prst="ellipse">
            <a:avLst/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71783" name="Line 7"/>
          <p:cNvSpPr>
            <a:spLocks noChangeShapeType="1"/>
          </p:cNvSpPr>
          <p:nvPr/>
        </p:nvSpPr>
        <p:spPr bwMode="auto">
          <a:xfrm>
            <a:off x="827088" y="1411288"/>
            <a:ext cx="720725" cy="57785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71784" name="Line 8"/>
          <p:cNvSpPr>
            <a:spLocks noChangeShapeType="1"/>
          </p:cNvSpPr>
          <p:nvPr/>
        </p:nvSpPr>
        <p:spPr bwMode="auto">
          <a:xfrm>
            <a:off x="1762125" y="2349500"/>
            <a:ext cx="144463" cy="1008063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71785" name="Line 9"/>
          <p:cNvSpPr>
            <a:spLocks noChangeShapeType="1"/>
          </p:cNvSpPr>
          <p:nvPr/>
        </p:nvSpPr>
        <p:spPr bwMode="auto">
          <a:xfrm flipH="1">
            <a:off x="754063" y="2349500"/>
            <a:ext cx="936625" cy="1655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71786" name="Line 10"/>
          <p:cNvSpPr>
            <a:spLocks noChangeShapeType="1"/>
          </p:cNvSpPr>
          <p:nvPr/>
        </p:nvSpPr>
        <p:spPr bwMode="auto">
          <a:xfrm>
            <a:off x="1906588" y="2276475"/>
            <a:ext cx="1296987" cy="14398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71787" name="Oval 11"/>
          <p:cNvSpPr>
            <a:spLocks noChangeArrowheads="1"/>
          </p:cNvSpPr>
          <p:nvPr/>
        </p:nvSpPr>
        <p:spPr bwMode="auto">
          <a:xfrm rot="-505232">
            <a:off x="769938" y="3641725"/>
            <a:ext cx="2447925" cy="649288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71788" name="Oval 12"/>
          <p:cNvSpPr>
            <a:spLocks noChangeArrowheads="1"/>
          </p:cNvSpPr>
          <p:nvPr/>
        </p:nvSpPr>
        <p:spPr bwMode="auto">
          <a:xfrm rot="-608287">
            <a:off x="1330325" y="3860800"/>
            <a:ext cx="1366838" cy="2159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71789" name="Text Box 13"/>
          <p:cNvSpPr txBox="1">
            <a:spLocks noChangeArrowheads="1"/>
          </p:cNvSpPr>
          <p:nvPr/>
        </p:nvSpPr>
        <p:spPr bwMode="auto">
          <a:xfrm>
            <a:off x="1979613" y="2708275"/>
            <a:ext cx="649287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>
                <a:solidFill>
                  <a:srgbClr val="FF3300"/>
                </a:solidFill>
              </a:rPr>
              <a:t>e</a:t>
            </a:r>
            <a:r>
              <a:rPr lang="en-US" altLang="ja-JP" baseline="30000">
                <a:solidFill>
                  <a:srgbClr val="FF3300"/>
                </a:solidFill>
              </a:rPr>
              <a:t>+</a:t>
            </a:r>
          </a:p>
        </p:txBody>
      </p:sp>
      <p:sp>
        <p:nvSpPr>
          <p:cNvPr id="971790" name="Text Box 14"/>
          <p:cNvSpPr txBox="1">
            <a:spLocks noChangeArrowheads="1"/>
          </p:cNvSpPr>
          <p:nvPr/>
        </p:nvSpPr>
        <p:spPr bwMode="auto">
          <a:xfrm>
            <a:off x="6084888" y="1916113"/>
            <a:ext cx="20875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400" b="0">
                <a:solidFill>
                  <a:schemeClr val="tx2"/>
                </a:solidFill>
              </a:rPr>
              <a:t>2.2MeV </a:t>
            </a:r>
            <a:r>
              <a:rPr lang="en-US" altLang="ja-JP" sz="2400" b="0">
                <a:solidFill>
                  <a:schemeClr val="tx2"/>
                </a:solidFill>
                <a:latin typeface="Symbol" panose="05050102010706020507" pitchFamily="18" charset="2"/>
              </a:rPr>
              <a:t>g</a:t>
            </a:r>
            <a:r>
              <a:rPr lang="en-US" altLang="ja-JP" sz="2400" b="0">
                <a:solidFill>
                  <a:schemeClr val="tx2"/>
                </a:solidFill>
              </a:rPr>
              <a:t>-ray</a:t>
            </a:r>
          </a:p>
        </p:txBody>
      </p:sp>
      <p:sp>
        <p:nvSpPr>
          <p:cNvPr id="971791" name="Text Box 15"/>
          <p:cNvSpPr txBox="1">
            <a:spLocks noChangeArrowheads="1"/>
          </p:cNvSpPr>
          <p:nvPr/>
        </p:nvSpPr>
        <p:spPr bwMode="auto">
          <a:xfrm>
            <a:off x="6013450" y="2347913"/>
            <a:ext cx="24479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400" b="0">
                <a:solidFill>
                  <a:schemeClr val="tx2"/>
                </a:solidFill>
                <a:latin typeface="Symbol" panose="05050102010706020507" pitchFamily="18" charset="2"/>
              </a:rPr>
              <a:t>D</a:t>
            </a:r>
            <a:r>
              <a:rPr lang="en-US" altLang="ja-JP" sz="2400" b="0">
                <a:solidFill>
                  <a:schemeClr val="tx2"/>
                </a:solidFill>
              </a:rPr>
              <a:t>T = ~ 200</a:t>
            </a:r>
            <a:r>
              <a:rPr lang="en-US" altLang="ja-JP" sz="2400" b="0">
                <a:solidFill>
                  <a:schemeClr val="tx2"/>
                </a:solidFill>
                <a:latin typeface="Symbol" panose="05050102010706020507" pitchFamily="18" charset="2"/>
              </a:rPr>
              <a:t> m</a:t>
            </a:r>
            <a:r>
              <a:rPr lang="en-US" altLang="ja-JP" sz="2400" b="0">
                <a:solidFill>
                  <a:schemeClr val="tx2"/>
                </a:solidFill>
              </a:rPr>
              <a:t>sec</a:t>
            </a:r>
          </a:p>
        </p:txBody>
      </p:sp>
      <p:sp>
        <p:nvSpPr>
          <p:cNvPr id="971792" name="Text Box 16"/>
          <p:cNvSpPr txBox="1">
            <a:spLocks noChangeArrowheads="1"/>
          </p:cNvSpPr>
          <p:nvPr/>
        </p:nvSpPr>
        <p:spPr bwMode="auto">
          <a:xfrm>
            <a:off x="1476375" y="1123950"/>
            <a:ext cx="576263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4000" b="0"/>
              <a:t>p</a:t>
            </a:r>
          </a:p>
        </p:txBody>
      </p:sp>
      <p:sp>
        <p:nvSpPr>
          <p:cNvPr id="971793" name="Line 17"/>
          <p:cNvSpPr>
            <a:spLocks noChangeShapeType="1"/>
          </p:cNvSpPr>
          <p:nvPr/>
        </p:nvSpPr>
        <p:spPr bwMode="auto">
          <a:xfrm>
            <a:off x="250825" y="1123950"/>
            <a:ext cx="5032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71794" name="Line 18"/>
          <p:cNvSpPr>
            <a:spLocks noChangeShapeType="1"/>
          </p:cNvSpPr>
          <p:nvPr/>
        </p:nvSpPr>
        <p:spPr bwMode="auto">
          <a:xfrm flipV="1">
            <a:off x="1979613" y="1484313"/>
            <a:ext cx="865187" cy="503237"/>
          </a:xfrm>
          <a:prstGeom prst="line">
            <a:avLst/>
          </a:prstGeom>
          <a:noFill/>
          <a:ln w="381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71795" name="Text Box 19"/>
          <p:cNvSpPr txBox="1">
            <a:spLocks noChangeArrowheads="1"/>
          </p:cNvSpPr>
          <p:nvPr/>
        </p:nvSpPr>
        <p:spPr bwMode="auto">
          <a:xfrm>
            <a:off x="2555875" y="692150"/>
            <a:ext cx="576263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4000" b="0"/>
              <a:t>n</a:t>
            </a:r>
          </a:p>
        </p:txBody>
      </p:sp>
      <p:sp>
        <p:nvSpPr>
          <p:cNvPr id="971796" name="Line 20"/>
          <p:cNvSpPr>
            <a:spLocks noChangeShapeType="1"/>
          </p:cNvSpPr>
          <p:nvPr/>
        </p:nvSpPr>
        <p:spPr bwMode="auto">
          <a:xfrm flipV="1">
            <a:off x="3349625" y="1123950"/>
            <a:ext cx="287338" cy="1444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71797" name="Line 21"/>
          <p:cNvSpPr>
            <a:spLocks noChangeShapeType="1"/>
          </p:cNvSpPr>
          <p:nvPr/>
        </p:nvSpPr>
        <p:spPr bwMode="auto">
          <a:xfrm>
            <a:off x="6011863" y="333375"/>
            <a:ext cx="4318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71798" name="Oval 22"/>
          <p:cNvSpPr>
            <a:spLocks noChangeArrowheads="1"/>
          </p:cNvSpPr>
          <p:nvPr/>
        </p:nvSpPr>
        <p:spPr bwMode="auto">
          <a:xfrm>
            <a:off x="3709988" y="908050"/>
            <a:ext cx="306387" cy="328613"/>
          </a:xfrm>
          <a:prstGeom prst="ellipse">
            <a:avLst/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71799" name="Text Box 23"/>
          <p:cNvSpPr txBox="1">
            <a:spLocks noChangeArrowheads="1"/>
          </p:cNvSpPr>
          <p:nvPr/>
        </p:nvSpPr>
        <p:spPr bwMode="auto">
          <a:xfrm>
            <a:off x="6110288" y="1068388"/>
            <a:ext cx="15271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0" hangingPunct="0"/>
            <a:r>
              <a:rPr lang="en-US" altLang="ja-JP" sz="2000" b="0" u="sng">
                <a:solidFill>
                  <a:schemeClr val="tx2"/>
                </a:solidFill>
              </a:rPr>
              <a:t>Possibility 1</a:t>
            </a:r>
          </a:p>
        </p:txBody>
      </p:sp>
      <p:grpSp>
        <p:nvGrpSpPr>
          <p:cNvPr id="971800" name="Group 24"/>
          <p:cNvGrpSpPr>
            <a:grpSpLocks/>
          </p:cNvGrpSpPr>
          <p:nvPr/>
        </p:nvGrpSpPr>
        <p:grpSpPr bwMode="auto">
          <a:xfrm>
            <a:off x="3494088" y="2060575"/>
            <a:ext cx="649287" cy="674688"/>
            <a:chOff x="2926" y="2251"/>
            <a:chExt cx="511" cy="607"/>
          </a:xfrm>
        </p:grpSpPr>
        <p:sp>
          <p:nvSpPr>
            <p:cNvPr id="971801" name="Oval 25"/>
            <p:cNvSpPr>
              <a:spLocks noChangeArrowheads="1"/>
            </p:cNvSpPr>
            <p:nvPr/>
          </p:nvSpPr>
          <p:spPr bwMode="auto">
            <a:xfrm>
              <a:off x="3017" y="2367"/>
              <a:ext cx="167" cy="208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71802" name="Oval 26"/>
            <p:cNvSpPr>
              <a:spLocks noChangeArrowheads="1"/>
            </p:cNvSpPr>
            <p:nvPr/>
          </p:nvSpPr>
          <p:spPr bwMode="auto">
            <a:xfrm>
              <a:off x="3017" y="2557"/>
              <a:ext cx="167" cy="207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71803" name="Oval 27"/>
            <p:cNvSpPr>
              <a:spLocks noChangeArrowheads="1"/>
            </p:cNvSpPr>
            <p:nvPr/>
          </p:nvSpPr>
          <p:spPr bwMode="auto">
            <a:xfrm>
              <a:off x="3270" y="2557"/>
              <a:ext cx="167" cy="207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71804" name="Oval 28"/>
            <p:cNvSpPr>
              <a:spLocks noChangeArrowheads="1"/>
            </p:cNvSpPr>
            <p:nvPr/>
          </p:nvSpPr>
          <p:spPr bwMode="auto">
            <a:xfrm>
              <a:off x="3243" y="2614"/>
              <a:ext cx="167" cy="20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71805" name="Oval 29"/>
            <p:cNvSpPr>
              <a:spLocks noChangeArrowheads="1"/>
            </p:cNvSpPr>
            <p:nvPr/>
          </p:nvSpPr>
          <p:spPr bwMode="auto">
            <a:xfrm>
              <a:off x="3270" y="2367"/>
              <a:ext cx="167" cy="208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71806" name="Oval 30"/>
            <p:cNvSpPr>
              <a:spLocks noChangeArrowheads="1"/>
            </p:cNvSpPr>
            <p:nvPr/>
          </p:nvSpPr>
          <p:spPr bwMode="auto">
            <a:xfrm>
              <a:off x="3184" y="2367"/>
              <a:ext cx="167" cy="208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71807" name="Oval 31"/>
            <p:cNvSpPr>
              <a:spLocks noChangeArrowheads="1"/>
            </p:cNvSpPr>
            <p:nvPr/>
          </p:nvSpPr>
          <p:spPr bwMode="auto">
            <a:xfrm>
              <a:off x="3270" y="2557"/>
              <a:ext cx="167" cy="207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71808" name="Oval 32"/>
            <p:cNvSpPr>
              <a:spLocks noChangeArrowheads="1"/>
            </p:cNvSpPr>
            <p:nvPr/>
          </p:nvSpPr>
          <p:spPr bwMode="auto">
            <a:xfrm>
              <a:off x="3101" y="2650"/>
              <a:ext cx="167" cy="208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71809" name="Oval 33"/>
            <p:cNvSpPr>
              <a:spLocks noChangeArrowheads="1"/>
            </p:cNvSpPr>
            <p:nvPr/>
          </p:nvSpPr>
          <p:spPr bwMode="auto">
            <a:xfrm>
              <a:off x="3184" y="2463"/>
              <a:ext cx="167" cy="207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71810" name="Oval 34"/>
            <p:cNvSpPr>
              <a:spLocks noChangeArrowheads="1"/>
            </p:cNvSpPr>
            <p:nvPr/>
          </p:nvSpPr>
          <p:spPr bwMode="auto">
            <a:xfrm>
              <a:off x="3101" y="2367"/>
              <a:ext cx="167" cy="20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71811" name="Oval 35"/>
            <p:cNvSpPr>
              <a:spLocks noChangeArrowheads="1"/>
            </p:cNvSpPr>
            <p:nvPr/>
          </p:nvSpPr>
          <p:spPr bwMode="auto">
            <a:xfrm>
              <a:off x="3153" y="2568"/>
              <a:ext cx="167" cy="207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71812" name="Oval 36"/>
            <p:cNvSpPr>
              <a:spLocks noChangeArrowheads="1"/>
            </p:cNvSpPr>
            <p:nvPr/>
          </p:nvSpPr>
          <p:spPr bwMode="auto">
            <a:xfrm>
              <a:off x="3062" y="2523"/>
              <a:ext cx="167" cy="207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71813" name="Oval 37"/>
            <p:cNvSpPr>
              <a:spLocks noChangeArrowheads="1"/>
            </p:cNvSpPr>
            <p:nvPr/>
          </p:nvSpPr>
          <p:spPr bwMode="auto">
            <a:xfrm>
              <a:off x="3198" y="2251"/>
              <a:ext cx="167" cy="207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71814" name="Oval 38"/>
            <p:cNvSpPr>
              <a:spLocks noChangeArrowheads="1"/>
            </p:cNvSpPr>
            <p:nvPr/>
          </p:nvSpPr>
          <p:spPr bwMode="auto">
            <a:xfrm>
              <a:off x="3062" y="2251"/>
              <a:ext cx="167" cy="207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71815" name="Oval 39"/>
            <p:cNvSpPr>
              <a:spLocks noChangeArrowheads="1"/>
            </p:cNvSpPr>
            <p:nvPr/>
          </p:nvSpPr>
          <p:spPr bwMode="auto">
            <a:xfrm>
              <a:off x="2926" y="2477"/>
              <a:ext cx="167" cy="207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71816" name="Oval 40"/>
            <p:cNvSpPr>
              <a:spLocks noChangeArrowheads="1"/>
            </p:cNvSpPr>
            <p:nvPr/>
          </p:nvSpPr>
          <p:spPr bwMode="auto">
            <a:xfrm>
              <a:off x="2926" y="2341"/>
              <a:ext cx="167" cy="207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sp>
        <p:nvSpPr>
          <p:cNvPr id="971817" name="Line 41"/>
          <p:cNvSpPr>
            <a:spLocks noChangeShapeType="1"/>
          </p:cNvSpPr>
          <p:nvPr/>
        </p:nvSpPr>
        <p:spPr bwMode="auto">
          <a:xfrm>
            <a:off x="3276600" y="1557338"/>
            <a:ext cx="288925" cy="5032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71818" name="AutoShape 42"/>
          <p:cNvSpPr>
            <a:spLocks noChangeArrowheads="1"/>
          </p:cNvSpPr>
          <p:nvPr/>
        </p:nvSpPr>
        <p:spPr bwMode="auto">
          <a:xfrm>
            <a:off x="6011863" y="4076700"/>
            <a:ext cx="3052762" cy="2089150"/>
          </a:xfrm>
          <a:prstGeom prst="roundRect">
            <a:avLst>
              <a:gd name="adj" fmla="val 16667"/>
            </a:avLst>
          </a:prstGeom>
          <a:solidFill>
            <a:srgbClr val="FFFFC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71819" name="Text Box 43"/>
          <p:cNvSpPr txBox="1">
            <a:spLocks noChangeArrowheads="1"/>
          </p:cNvSpPr>
          <p:nvPr/>
        </p:nvSpPr>
        <p:spPr bwMode="auto">
          <a:xfrm>
            <a:off x="6094413" y="4437063"/>
            <a:ext cx="30543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400" b="0">
                <a:solidFill>
                  <a:schemeClr val="tx2"/>
                </a:solidFill>
              </a:rPr>
              <a:t>n+Gd </a:t>
            </a:r>
            <a:r>
              <a:rPr lang="en-US" altLang="ja-JP" sz="2400" b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→</a:t>
            </a:r>
            <a:r>
              <a:rPr lang="en-US" altLang="ja-JP" sz="2400" b="0">
                <a:solidFill>
                  <a:schemeClr val="tx2"/>
                </a:solidFill>
              </a:rPr>
              <a:t>~8MeV </a:t>
            </a:r>
            <a:r>
              <a:rPr lang="en-US" altLang="ja-JP" sz="2400" b="0">
                <a:solidFill>
                  <a:schemeClr val="tx2"/>
                </a:solidFill>
                <a:latin typeface="Symbol" panose="05050102010706020507" pitchFamily="18" charset="2"/>
              </a:rPr>
              <a:t>g</a:t>
            </a:r>
            <a:endParaRPr lang="en-US" altLang="ja-JP" sz="2400" b="0">
              <a:solidFill>
                <a:schemeClr val="tx2"/>
              </a:solidFill>
            </a:endParaRPr>
          </a:p>
        </p:txBody>
      </p:sp>
      <p:sp>
        <p:nvSpPr>
          <p:cNvPr id="971820" name="Text Box 44"/>
          <p:cNvSpPr txBox="1">
            <a:spLocks noChangeArrowheads="1"/>
          </p:cNvSpPr>
          <p:nvPr/>
        </p:nvSpPr>
        <p:spPr bwMode="auto">
          <a:xfrm>
            <a:off x="6011863" y="4868863"/>
            <a:ext cx="3052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000" b="0">
                <a:solidFill>
                  <a:schemeClr val="tx2"/>
                </a:solidFill>
                <a:latin typeface="Symbol" panose="05050102010706020507" pitchFamily="18" charset="2"/>
              </a:rPr>
              <a:t>D</a:t>
            </a:r>
            <a:r>
              <a:rPr lang="en-US" altLang="ja-JP" sz="2000" b="0">
                <a:solidFill>
                  <a:schemeClr val="tx2"/>
                </a:solidFill>
              </a:rPr>
              <a:t>T = several 10th </a:t>
            </a:r>
            <a:r>
              <a:rPr lang="en-US" altLang="ja-JP" sz="2000" b="0">
                <a:solidFill>
                  <a:schemeClr val="tx2"/>
                </a:solidFill>
                <a:latin typeface="Symbol" panose="05050102010706020507" pitchFamily="18" charset="2"/>
              </a:rPr>
              <a:t> m</a:t>
            </a:r>
            <a:r>
              <a:rPr lang="en-US" altLang="ja-JP" sz="2000" b="0">
                <a:solidFill>
                  <a:schemeClr val="tx2"/>
                </a:solidFill>
              </a:rPr>
              <a:t>sec</a:t>
            </a:r>
          </a:p>
        </p:txBody>
      </p:sp>
      <p:sp>
        <p:nvSpPr>
          <p:cNvPr id="971821" name="Text Box 45"/>
          <p:cNvSpPr txBox="1">
            <a:spLocks noChangeArrowheads="1"/>
          </p:cNvSpPr>
          <p:nvPr/>
        </p:nvSpPr>
        <p:spPr bwMode="auto">
          <a:xfrm>
            <a:off x="6235700" y="4092575"/>
            <a:ext cx="15271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0" hangingPunct="0"/>
            <a:r>
              <a:rPr lang="en-US" altLang="ja-JP" sz="2000" b="0" u="sng">
                <a:solidFill>
                  <a:schemeClr val="tx2"/>
                </a:solidFill>
              </a:rPr>
              <a:t>Possibility 2</a:t>
            </a:r>
          </a:p>
        </p:txBody>
      </p:sp>
      <p:sp>
        <p:nvSpPr>
          <p:cNvPr id="971822" name="Text Box 46"/>
          <p:cNvSpPr txBox="1">
            <a:spLocks noChangeArrowheads="1"/>
          </p:cNvSpPr>
          <p:nvPr/>
        </p:nvSpPr>
        <p:spPr bwMode="auto">
          <a:xfrm>
            <a:off x="6011863" y="5589588"/>
            <a:ext cx="3384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1800" b="0">
                <a:solidFill>
                  <a:schemeClr val="tx2"/>
                </a:solidFill>
              </a:rPr>
              <a:t>(ref. Vagins and Beacom)</a:t>
            </a:r>
          </a:p>
        </p:txBody>
      </p:sp>
      <p:grpSp>
        <p:nvGrpSpPr>
          <p:cNvPr id="971823" name="Group 47"/>
          <p:cNvGrpSpPr>
            <a:grpSpLocks/>
          </p:cNvGrpSpPr>
          <p:nvPr/>
        </p:nvGrpSpPr>
        <p:grpSpPr bwMode="auto">
          <a:xfrm>
            <a:off x="0" y="6237288"/>
            <a:ext cx="8424863" cy="519112"/>
            <a:chOff x="0" y="3929"/>
            <a:chExt cx="5307" cy="327"/>
          </a:xfrm>
        </p:grpSpPr>
        <p:sp>
          <p:nvSpPr>
            <p:cNvPr id="971824" name="Text Box 48"/>
            <p:cNvSpPr txBox="1">
              <a:spLocks noChangeArrowheads="1"/>
            </p:cNvSpPr>
            <p:nvPr/>
          </p:nvSpPr>
          <p:spPr bwMode="auto">
            <a:xfrm>
              <a:off x="0" y="3929"/>
              <a:ext cx="5307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lang="en-US" altLang="ja-JP" b="0">
                  <a:solidFill>
                    <a:srgbClr val="FF3300"/>
                  </a:solidFill>
                  <a:latin typeface="Symbol" panose="05050102010706020507" pitchFamily="18" charset="2"/>
                </a:rPr>
                <a:t>n</a:t>
              </a:r>
              <a:r>
                <a:rPr lang="en-US" altLang="ja-JP" b="0" baseline="-25000">
                  <a:solidFill>
                    <a:srgbClr val="FF3300"/>
                  </a:solidFill>
                </a:rPr>
                <a:t>e</a:t>
              </a:r>
              <a:r>
                <a:rPr lang="en-US" altLang="ja-JP" b="0">
                  <a:solidFill>
                    <a:srgbClr val="FF3300"/>
                  </a:solidFill>
                </a:rPr>
                <a:t> could be identified by delayed coincidence.</a:t>
              </a:r>
            </a:p>
          </p:txBody>
        </p:sp>
        <p:sp>
          <p:nvSpPr>
            <p:cNvPr id="971825" name="Line 49"/>
            <p:cNvSpPr>
              <a:spLocks noChangeShapeType="1"/>
            </p:cNvSpPr>
            <p:nvPr/>
          </p:nvSpPr>
          <p:spPr bwMode="auto">
            <a:xfrm>
              <a:off x="385" y="4020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971826" name="Line 50"/>
          <p:cNvSpPr>
            <a:spLocks noChangeShapeType="1"/>
          </p:cNvSpPr>
          <p:nvPr/>
        </p:nvSpPr>
        <p:spPr bwMode="auto">
          <a:xfrm>
            <a:off x="4067175" y="2781300"/>
            <a:ext cx="360363" cy="6477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71827" name="Line 51"/>
          <p:cNvSpPr>
            <a:spLocks noChangeShapeType="1"/>
          </p:cNvSpPr>
          <p:nvPr/>
        </p:nvSpPr>
        <p:spPr bwMode="auto">
          <a:xfrm>
            <a:off x="4140200" y="1196975"/>
            <a:ext cx="360363" cy="144463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grpSp>
        <p:nvGrpSpPr>
          <p:cNvPr id="971828" name="Group 52"/>
          <p:cNvGrpSpPr>
            <a:grpSpLocks/>
          </p:cNvGrpSpPr>
          <p:nvPr/>
        </p:nvGrpSpPr>
        <p:grpSpPr bwMode="auto">
          <a:xfrm rot="-1191313">
            <a:off x="3851275" y="3429000"/>
            <a:ext cx="1441450" cy="361950"/>
            <a:chOff x="1156" y="2886"/>
            <a:chExt cx="1542" cy="409"/>
          </a:xfrm>
        </p:grpSpPr>
        <p:sp>
          <p:nvSpPr>
            <p:cNvPr id="971829" name="Oval 53"/>
            <p:cNvSpPr>
              <a:spLocks noChangeArrowheads="1"/>
            </p:cNvSpPr>
            <p:nvPr/>
          </p:nvSpPr>
          <p:spPr bwMode="auto">
            <a:xfrm rot="-505232">
              <a:off x="1156" y="2886"/>
              <a:ext cx="1542" cy="409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71830" name="Oval 54"/>
            <p:cNvSpPr>
              <a:spLocks noChangeArrowheads="1"/>
            </p:cNvSpPr>
            <p:nvPr/>
          </p:nvSpPr>
          <p:spPr bwMode="auto">
            <a:xfrm rot="-608287">
              <a:off x="1474" y="3022"/>
              <a:ext cx="861" cy="13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grpSp>
        <p:nvGrpSpPr>
          <p:cNvPr id="971831" name="Group 55"/>
          <p:cNvGrpSpPr>
            <a:grpSpLocks/>
          </p:cNvGrpSpPr>
          <p:nvPr/>
        </p:nvGrpSpPr>
        <p:grpSpPr bwMode="auto">
          <a:xfrm rot="-24854648">
            <a:off x="4140200" y="1268413"/>
            <a:ext cx="1152525" cy="288925"/>
            <a:chOff x="1156" y="2886"/>
            <a:chExt cx="1542" cy="409"/>
          </a:xfrm>
        </p:grpSpPr>
        <p:sp>
          <p:nvSpPr>
            <p:cNvPr id="971832" name="Oval 56"/>
            <p:cNvSpPr>
              <a:spLocks noChangeArrowheads="1"/>
            </p:cNvSpPr>
            <p:nvPr/>
          </p:nvSpPr>
          <p:spPr bwMode="auto">
            <a:xfrm rot="-505232">
              <a:off x="1156" y="2886"/>
              <a:ext cx="1542" cy="409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71833" name="Oval 57"/>
            <p:cNvSpPr>
              <a:spLocks noChangeArrowheads="1"/>
            </p:cNvSpPr>
            <p:nvPr/>
          </p:nvSpPr>
          <p:spPr bwMode="auto">
            <a:xfrm rot="-608287">
              <a:off x="1474" y="3022"/>
              <a:ext cx="861" cy="13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sp>
        <p:nvSpPr>
          <p:cNvPr id="971834" name="Line 58"/>
          <p:cNvSpPr>
            <a:spLocks noChangeShapeType="1"/>
          </p:cNvSpPr>
          <p:nvPr/>
        </p:nvSpPr>
        <p:spPr bwMode="auto">
          <a:xfrm flipH="1">
            <a:off x="3851275" y="2781300"/>
            <a:ext cx="73025" cy="1079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71835" name="Line 59"/>
          <p:cNvSpPr>
            <a:spLocks noChangeShapeType="1"/>
          </p:cNvSpPr>
          <p:nvPr/>
        </p:nvSpPr>
        <p:spPr bwMode="auto">
          <a:xfrm>
            <a:off x="4213225" y="2636838"/>
            <a:ext cx="935038" cy="504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71836" name="Line 60"/>
          <p:cNvSpPr>
            <a:spLocks noChangeShapeType="1"/>
          </p:cNvSpPr>
          <p:nvPr/>
        </p:nvSpPr>
        <p:spPr bwMode="auto">
          <a:xfrm>
            <a:off x="4067175" y="1268413"/>
            <a:ext cx="288925" cy="504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71837" name="Line 61"/>
          <p:cNvSpPr>
            <a:spLocks noChangeShapeType="1"/>
          </p:cNvSpPr>
          <p:nvPr/>
        </p:nvSpPr>
        <p:spPr bwMode="auto">
          <a:xfrm flipV="1">
            <a:off x="4140200" y="908050"/>
            <a:ext cx="647700" cy="1444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71838" name="Text Box 62"/>
          <p:cNvSpPr txBox="1">
            <a:spLocks noChangeArrowheads="1"/>
          </p:cNvSpPr>
          <p:nvPr/>
        </p:nvSpPr>
        <p:spPr bwMode="auto">
          <a:xfrm>
            <a:off x="4284663" y="2708275"/>
            <a:ext cx="35877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>
                <a:solidFill>
                  <a:srgbClr val="FF3300"/>
                </a:solidFill>
                <a:latin typeface="Symbol" panose="05050102010706020507" pitchFamily="18" charset="2"/>
              </a:rPr>
              <a:t>g</a:t>
            </a:r>
            <a:endParaRPr lang="en-US" altLang="ja-JP" baseline="30000">
              <a:solidFill>
                <a:srgbClr val="FF3300"/>
              </a:solidFill>
              <a:latin typeface="Symbol" panose="05050102010706020507" pitchFamily="18" charset="2"/>
            </a:endParaRPr>
          </a:p>
        </p:txBody>
      </p:sp>
      <p:sp>
        <p:nvSpPr>
          <p:cNvPr id="971839" name="Text Box 63"/>
          <p:cNvSpPr txBox="1">
            <a:spLocks noChangeArrowheads="1"/>
          </p:cNvSpPr>
          <p:nvPr/>
        </p:nvSpPr>
        <p:spPr bwMode="auto">
          <a:xfrm>
            <a:off x="4356100" y="836613"/>
            <a:ext cx="358775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>
                <a:solidFill>
                  <a:srgbClr val="FF3300"/>
                </a:solidFill>
                <a:latin typeface="Symbol" panose="05050102010706020507" pitchFamily="18" charset="2"/>
              </a:rPr>
              <a:t>g</a:t>
            </a:r>
            <a:endParaRPr lang="en-US" altLang="ja-JP" baseline="30000">
              <a:solidFill>
                <a:srgbClr val="FF3300"/>
              </a:solidFill>
              <a:latin typeface="Symbol" panose="05050102010706020507" pitchFamily="18" charset="2"/>
            </a:endParaRPr>
          </a:p>
        </p:txBody>
      </p:sp>
      <p:sp>
        <p:nvSpPr>
          <p:cNvPr id="971840" name="Text Box 64"/>
          <p:cNvSpPr txBox="1">
            <a:spLocks noChangeArrowheads="1"/>
          </p:cNvSpPr>
          <p:nvPr/>
        </p:nvSpPr>
        <p:spPr bwMode="auto">
          <a:xfrm>
            <a:off x="2411413" y="4292600"/>
            <a:ext cx="3240087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ja-JP" sz="2000" b="0">
                <a:solidFill>
                  <a:schemeClr val="tx2"/>
                </a:solidFill>
              </a:rPr>
              <a:t>Positron and gamma ray vertices are within ~50cm.</a:t>
            </a:r>
          </a:p>
        </p:txBody>
      </p:sp>
      <p:sp>
        <p:nvSpPr>
          <p:cNvPr id="971841" name="Text Box 65"/>
          <p:cNvSpPr txBox="1">
            <a:spLocks noChangeArrowheads="1"/>
          </p:cNvSpPr>
          <p:nvPr/>
        </p:nvSpPr>
        <p:spPr bwMode="auto">
          <a:xfrm>
            <a:off x="6084888" y="1484313"/>
            <a:ext cx="20875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400" b="0">
                <a:solidFill>
                  <a:schemeClr val="tx2"/>
                </a:solidFill>
              </a:rPr>
              <a:t>n+p</a:t>
            </a:r>
            <a:r>
              <a:rPr lang="en-US" altLang="ja-JP" sz="2000" b="0">
                <a:solidFill>
                  <a:schemeClr val="tx2"/>
                </a:solidFill>
              </a:rPr>
              <a:t>→d + </a:t>
            </a:r>
            <a:r>
              <a:rPr lang="en-US" altLang="ja-JP" sz="2000" b="0">
                <a:solidFill>
                  <a:schemeClr val="tx2"/>
                </a:solidFill>
                <a:latin typeface="Symbol" panose="05050102010706020507" pitchFamily="18" charset="2"/>
              </a:rPr>
              <a:t>g</a:t>
            </a:r>
            <a:endParaRPr lang="en-US" altLang="ja-JP" sz="2400" b="0">
              <a:solidFill>
                <a:schemeClr val="tx2"/>
              </a:solidFill>
            </a:endParaRPr>
          </a:p>
        </p:txBody>
      </p:sp>
      <p:sp>
        <p:nvSpPr>
          <p:cNvPr id="971842" name="Text Box 66"/>
          <p:cNvSpPr txBox="1">
            <a:spLocks noChangeArrowheads="1"/>
          </p:cNvSpPr>
          <p:nvPr/>
        </p:nvSpPr>
        <p:spPr bwMode="auto">
          <a:xfrm>
            <a:off x="6084888" y="2852738"/>
            <a:ext cx="2879725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2000" b="0">
                <a:solidFill>
                  <a:schemeClr val="tx2"/>
                </a:solidFill>
              </a:rPr>
              <a:t>Number of hit PMT is about 6 in SK-III</a:t>
            </a:r>
          </a:p>
        </p:txBody>
      </p:sp>
      <p:sp>
        <p:nvSpPr>
          <p:cNvPr id="971843" name="Text Box 67"/>
          <p:cNvSpPr txBox="1">
            <a:spLocks noChangeArrowheads="1"/>
          </p:cNvSpPr>
          <p:nvPr/>
        </p:nvSpPr>
        <p:spPr bwMode="auto">
          <a:xfrm>
            <a:off x="3563938" y="1052513"/>
            <a:ext cx="576262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3200" b="0"/>
              <a:t>p</a:t>
            </a:r>
          </a:p>
        </p:txBody>
      </p:sp>
      <p:sp>
        <p:nvSpPr>
          <p:cNvPr id="971844" name="Text Box 68"/>
          <p:cNvSpPr txBox="1">
            <a:spLocks noChangeArrowheads="1"/>
          </p:cNvSpPr>
          <p:nvPr/>
        </p:nvSpPr>
        <p:spPr bwMode="auto">
          <a:xfrm>
            <a:off x="2987675" y="2420938"/>
            <a:ext cx="8636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3200" b="0"/>
              <a:t>Gd</a:t>
            </a:r>
          </a:p>
        </p:txBody>
      </p:sp>
      <p:sp>
        <p:nvSpPr>
          <p:cNvPr id="971845" name="Text Box 69"/>
          <p:cNvSpPr txBox="1">
            <a:spLocks noChangeArrowheads="1"/>
          </p:cNvSpPr>
          <p:nvPr/>
        </p:nvSpPr>
        <p:spPr bwMode="auto">
          <a:xfrm>
            <a:off x="6011863" y="5229225"/>
            <a:ext cx="33845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ja-JP" sz="1800" b="0">
                <a:solidFill>
                  <a:schemeClr val="tx2"/>
                </a:solidFill>
              </a:rPr>
              <a:t>Add 0.2% GdCl</a:t>
            </a:r>
            <a:r>
              <a:rPr lang="en-US" altLang="ja-JP" sz="1800" b="0" baseline="-25000">
                <a:solidFill>
                  <a:schemeClr val="tx2"/>
                </a:solidFill>
              </a:rPr>
              <a:t>3</a:t>
            </a:r>
            <a:r>
              <a:rPr lang="en-US" altLang="ja-JP" sz="1800" b="0">
                <a:solidFill>
                  <a:schemeClr val="tx2"/>
                </a:solidFill>
              </a:rPr>
              <a:t> in water</a:t>
            </a: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882" name="Rectangle 2"/>
          <p:cNvSpPr>
            <a:spLocks noChangeArrowheads="1"/>
          </p:cNvSpPr>
          <p:nvPr/>
        </p:nvSpPr>
        <p:spPr bwMode="auto">
          <a:xfrm>
            <a:off x="109538" y="692150"/>
            <a:ext cx="8748712" cy="439261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pic>
        <p:nvPicPr>
          <p:cNvPr id="1018883" name="Picture 3" descr="ill-spec_bgimp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49738" y="0"/>
            <a:ext cx="4354512" cy="61579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18884" name="Rectangle 4"/>
          <p:cNvSpPr>
            <a:spLocks noGrp="1" noChangeArrowheads="1"/>
          </p:cNvSpPr>
          <p:nvPr>
            <p:ph type="title"/>
          </p:nvPr>
        </p:nvSpPr>
        <p:spPr>
          <a:xfrm>
            <a:off x="109538" y="0"/>
            <a:ext cx="9144000" cy="692150"/>
          </a:xfrm>
          <a:ln/>
        </p:spPr>
        <p:txBody>
          <a:bodyPr/>
          <a:lstStyle/>
          <a:p>
            <a:r>
              <a:rPr lang="en-US" altLang="ja-JP" u="sng"/>
              <a:t>Possibility of SRN detection</a:t>
            </a:r>
          </a:p>
        </p:txBody>
      </p:sp>
      <p:sp>
        <p:nvSpPr>
          <p:cNvPr id="1018885" name="Text Box 5"/>
          <p:cNvSpPr txBox="1">
            <a:spLocks noChangeArrowheads="1"/>
          </p:cNvSpPr>
          <p:nvPr/>
        </p:nvSpPr>
        <p:spPr bwMode="auto">
          <a:xfrm>
            <a:off x="109538" y="620713"/>
            <a:ext cx="914400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ja-JP" sz="1600" b="0"/>
              <a:t>Relic model: S.Ando, K.Sato, and T.Totani, Astropart.Phys.18, 307(2003) </a:t>
            </a:r>
            <a:r>
              <a:rPr lang="en-US" altLang="ja-JP" sz="1600" b="0">
                <a:ea typeface="ＭＳ 明朝" panose="02020609040205080304" pitchFamily="17" charset="-128"/>
              </a:rPr>
              <a:t>with flux revise in NNN05</a:t>
            </a:r>
            <a:r>
              <a:rPr lang="en-US" altLang="ja-JP" sz="1600" b="0"/>
              <a:t>. </a:t>
            </a:r>
          </a:p>
        </p:txBody>
      </p:sp>
      <p:sp>
        <p:nvSpPr>
          <p:cNvPr id="1018887" name="Text Box 7"/>
          <p:cNvSpPr txBox="1">
            <a:spLocks noChangeArrowheads="1"/>
          </p:cNvSpPr>
          <p:nvPr/>
        </p:nvSpPr>
        <p:spPr bwMode="auto">
          <a:xfrm>
            <a:off x="1152525" y="908050"/>
            <a:ext cx="28797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US" altLang="ja-JP" sz="2400" b="0" u="sng">
                <a:solidFill>
                  <a:srgbClr val="CC3300"/>
                </a:solidFill>
              </a:rPr>
              <a:t>No B.G. reduction</a:t>
            </a:r>
          </a:p>
        </p:txBody>
      </p:sp>
      <p:sp>
        <p:nvSpPr>
          <p:cNvPr id="1018888" name="Text Box 8"/>
          <p:cNvSpPr txBox="1">
            <a:spLocks noChangeArrowheads="1"/>
          </p:cNvSpPr>
          <p:nvPr/>
        </p:nvSpPr>
        <p:spPr bwMode="auto">
          <a:xfrm>
            <a:off x="4321175" y="981075"/>
            <a:ext cx="49323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US" altLang="ja-JP" sz="2400" b="0" u="sng">
                <a:solidFill>
                  <a:srgbClr val="CC3300"/>
                </a:solidFill>
              </a:rPr>
              <a:t>B.G. reduction by neutron tagging</a:t>
            </a:r>
          </a:p>
        </p:txBody>
      </p:sp>
      <p:sp>
        <p:nvSpPr>
          <p:cNvPr id="1018889" name="Text Box 9"/>
          <p:cNvSpPr txBox="1">
            <a:spLocks noChangeArrowheads="1"/>
          </p:cNvSpPr>
          <p:nvPr/>
        </p:nvSpPr>
        <p:spPr bwMode="auto">
          <a:xfrm>
            <a:off x="4321175" y="5013325"/>
            <a:ext cx="4681538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ja-JP" sz="2000" b="0">
                <a:solidFill>
                  <a:srgbClr val="0000FF"/>
                </a:solidFill>
              </a:rPr>
              <a:t>Assuming 90% of invisible muon B.G. can be reduced by neutron tagging.</a:t>
            </a:r>
          </a:p>
        </p:txBody>
      </p:sp>
      <p:graphicFrame>
        <p:nvGraphicFramePr>
          <p:cNvPr id="1018890" name="Object 10"/>
          <p:cNvGraphicFramePr>
            <a:graphicFrameLocks noChangeAspect="1"/>
          </p:cNvGraphicFramePr>
          <p:nvPr/>
        </p:nvGraphicFramePr>
        <p:xfrm>
          <a:off x="4624388" y="3105150"/>
          <a:ext cx="1143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18902" name="数式" r:id="rId4" imgW="114120" imgH="215640" progId="Equation.3">
                  <p:embed/>
                </p:oleObj>
              </mc:Choice>
              <mc:Fallback>
                <p:oleObj name="数式" r:id="rId4" imgW="114120" imgH="215640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24388" y="3105150"/>
                        <a:ext cx="1143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18891" name="Line 11"/>
          <p:cNvSpPr>
            <a:spLocks noChangeShapeType="1"/>
          </p:cNvSpPr>
          <p:nvPr/>
        </p:nvSpPr>
        <p:spPr bwMode="auto">
          <a:xfrm flipH="1" flipV="1">
            <a:off x="1368425" y="3789363"/>
            <a:ext cx="73025" cy="1368425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018892" name="Line 12"/>
          <p:cNvSpPr>
            <a:spLocks noChangeShapeType="1"/>
          </p:cNvSpPr>
          <p:nvPr/>
        </p:nvSpPr>
        <p:spPr bwMode="auto">
          <a:xfrm flipV="1">
            <a:off x="5257800" y="4221163"/>
            <a:ext cx="360363" cy="936625"/>
          </a:xfrm>
          <a:prstGeom prst="line">
            <a:avLst/>
          </a:prstGeom>
          <a:noFill/>
          <a:ln w="9525">
            <a:solidFill>
              <a:srgbClr val="0000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pic>
        <p:nvPicPr>
          <p:cNvPr id="1018893" name="Picture 13" descr="spec_nobgimp47"/>
          <p:cNvPicPr>
            <a:picLocks noChangeAspect="1" noChangeArrowheads="1"/>
          </p:cNvPicPr>
          <p:nvPr>
            <p:ph idx="1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88900" y="-50800"/>
            <a:ext cx="4357688" cy="61674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18894" name="Text Box 14"/>
          <p:cNvSpPr txBox="1">
            <a:spLocks noChangeArrowheads="1"/>
          </p:cNvSpPr>
          <p:nvPr/>
        </p:nvSpPr>
        <p:spPr bwMode="auto">
          <a:xfrm>
            <a:off x="4176713" y="6021388"/>
            <a:ext cx="48593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ja-JP" sz="2000" b="0">
                <a:solidFill>
                  <a:srgbClr val="FF0000"/>
                </a:solidFill>
              </a:rPr>
              <a:t>Signal: 22.7, B.G. 13.1(E</a:t>
            </a:r>
            <a:r>
              <a:rPr lang="en-US" altLang="ja-JP" sz="2000" b="0" baseline="-25000">
                <a:solidFill>
                  <a:srgbClr val="FF0000"/>
                </a:solidFill>
              </a:rPr>
              <a:t>vis</a:t>
            </a:r>
            <a:r>
              <a:rPr lang="en-US" altLang="ja-JP" sz="2000" b="0">
                <a:solidFill>
                  <a:srgbClr val="FF0000"/>
                </a:solidFill>
              </a:rPr>
              <a:t> =15-30 MeV)</a:t>
            </a:r>
          </a:p>
        </p:txBody>
      </p:sp>
      <p:sp>
        <p:nvSpPr>
          <p:cNvPr id="1018895" name="Text Box 15"/>
          <p:cNvSpPr txBox="1">
            <a:spLocks noChangeArrowheads="1"/>
          </p:cNvSpPr>
          <p:nvPr/>
        </p:nvSpPr>
        <p:spPr bwMode="auto">
          <a:xfrm>
            <a:off x="504825" y="1052513"/>
            <a:ext cx="13319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ja-JP" sz="1600" b="0">
                <a:solidFill>
                  <a:srgbClr val="FF00FF"/>
                </a:solidFill>
                <a:ea typeface="ＭＳ 明朝" panose="02020609040205080304" pitchFamily="17" charset="-128"/>
              </a:rPr>
              <a:t>Spallation</a:t>
            </a:r>
          </a:p>
        </p:txBody>
      </p:sp>
      <p:sp>
        <p:nvSpPr>
          <p:cNvPr id="1018896" name="Rectangle 16"/>
          <p:cNvSpPr>
            <a:spLocks noChangeArrowheads="1"/>
          </p:cNvSpPr>
          <p:nvPr/>
        </p:nvSpPr>
        <p:spPr bwMode="auto">
          <a:xfrm>
            <a:off x="936625" y="1412875"/>
            <a:ext cx="649288" cy="3098800"/>
          </a:xfrm>
          <a:prstGeom prst="rect">
            <a:avLst/>
          </a:prstGeom>
          <a:solidFill>
            <a:srgbClr val="FF00FF">
              <a:alpha val="30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1018897" name="Line 17"/>
          <p:cNvSpPr>
            <a:spLocks noChangeShapeType="1"/>
          </p:cNvSpPr>
          <p:nvPr/>
        </p:nvSpPr>
        <p:spPr bwMode="auto">
          <a:xfrm>
            <a:off x="1009650" y="1341438"/>
            <a:ext cx="142875" cy="576262"/>
          </a:xfrm>
          <a:prstGeom prst="line">
            <a:avLst/>
          </a:prstGeom>
          <a:noFill/>
          <a:ln w="9525">
            <a:solidFill>
              <a:srgbClr val="FF00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018898" name="Text Box 18"/>
          <p:cNvSpPr txBox="1">
            <a:spLocks noChangeArrowheads="1"/>
          </p:cNvSpPr>
          <p:nvPr/>
        </p:nvSpPr>
        <p:spPr bwMode="auto">
          <a:xfrm>
            <a:off x="4176713" y="6461125"/>
            <a:ext cx="48593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ja-JP" sz="2000" b="0">
                <a:solidFill>
                  <a:srgbClr val="FF0000"/>
                </a:solidFill>
              </a:rPr>
              <a:t>Signal: 44.8, B.G. 14.7(E</a:t>
            </a:r>
            <a:r>
              <a:rPr lang="en-US" altLang="ja-JP" sz="2000" b="0" baseline="-25000">
                <a:solidFill>
                  <a:srgbClr val="FF0000"/>
                </a:solidFill>
              </a:rPr>
              <a:t>vis</a:t>
            </a:r>
            <a:r>
              <a:rPr lang="en-US" altLang="ja-JP" sz="2000" b="0">
                <a:solidFill>
                  <a:srgbClr val="FF0000"/>
                </a:solidFill>
              </a:rPr>
              <a:t> =10-30 MeV)</a:t>
            </a:r>
          </a:p>
        </p:txBody>
      </p:sp>
      <p:sp>
        <p:nvSpPr>
          <p:cNvPr id="1018899" name="Text Box 19"/>
          <p:cNvSpPr txBox="1">
            <a:spLocks noChangeArrowheads="1"/>
          </p:cNvSpPr>
          <p:nvPr/>
        </p:nvSpPr>
        <p:spPr bwMode="auto">
          <a:xfrm>
            <a:off x="5689600" y="1412875"/>
            <a:ext cx="2447925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ja-JP" sz="1800">
                <a:solidFill>
                  <a:srgbClr val="FF3300"/>
                </a:solidFill>
              </a:rPr>
              <a:t>SK10 years (</a:t>
            </a:r>
            <a:r>
              <a:rPr lang="en-US" altLang="ja-JP" sz="1800">
                <a:solidFill>
                  <a:srgbClr val="FF3300"/>
                </a:solidFill>
                <a:latin typeface="Symbol" panose="05050102010706020507" pitchFamily="18" charset="2"/>
              </a:rPr>
              <a:t>e</a:t>
            </a:r>
            <a:r>
              <a:rPr lang="en-US" altLang="ja-JP" sz="1800">
                <a:solidFill>
                  <a:srgbClr val="FF3300"/>
                </a:solidFill>
              </a:rPr>
              <a:t>=80%)</a:t>
            </a:r>
          </a:p>
        </p:txBody>
      </p:sp>
      <p:sp>
        <p:nvSpPr>
          <p:cNvPr id="1018900" name="Text Box 20"/>
          <p:cNvSpPr txBox="1">
            <a:spLocks noChangeArrowheads="1"/>
          </p:cNvSpPr>
          <p:nvPr/>
        </p:nvSpPr>
        <p:spPr bwMode="auto">
          <a:xfrm>
            <a:off x="4321175" y="5661025"/>
            <a:ext cx="42465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2000" b="0"/>
              <a:t>Assuming 80% detection efficiency. </a:t>
            </a:r>
          </a:p>
        </p:txBody>
      </p:sp>
      <p:sp>
        <p:nvSpPr>
          <p:cNvPr id="1018901" name="Text Box 21"/>
          <p:cNvSpPr txBox="1">
            <a:spLocks noChangeArrowheads="1"/>
          </p:cNvSpPr>
          <p:nvPr/>
        </p:nvSpPr>
        <p:spPr bwMode="auto">
          <a:xfrm>
            <a:off x="433388" y="5013325"/>
            <a:ext cx="3563937" cy="191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ja-JP" sz="2400" b="0">
                <a:solidFill>
                  <a:srgbClr val="FF0000"/>
                </a:solidFill>
              </a:rPr>
              <a:t>Hard to distinguish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ja-JP" sz="2400" b="0">
                <a:solidFill>
                  <a:srgbClr val="FF0000"/>
                </a:solidFill>
              </a:rPr>
              <a:t>Statistically &lt;1</a:t>
            </a:r>
            <a:r>
              <a:rPr lang="en-US" altLang="ja-JP" sz="2400" b="0">
                <a:solidFill>
                  <a:srgbClr val="FF0000"/>
                </a:solidFill>
                <a:latin typeface="Symbol" panose="05050102010706020507" pitchFamily="18" charset="2"/>
              </a:rPr>
              <a:t>s </a:t>
            </a:r>
            <a:r>
              <a:rPr lang="en-US" altLang="ja-JP" sz="2400" b="0">
                <a:solidFill>
                  <a:srgbClr val="FF0000"/>
                </a:solidFill>
              </a:rPr>
              <a:t>excess (10yrs, E</a:t>
            </a:r>
            <a:r>
              <a:rPr lang="en-US" altLang="ja-JP" sz="2400" b="0" baseline="-25000">
                <a:solidFill>
                  <a:srgbClr val="FF0000"/>
                </a:solidFill>
              </a:rPr>
              <a:t>vis</a:t>
            </a:r>
            <a:r>
              <a:rPr lang="en-US" altLang="ja-JP" sz="2400" b="0">
                <a:solidFill>
                  <a:srgbClr val="FF0000"/>
                </a:solidFill>
              </a:rPr>
              <a:t> =18-30 MeV)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ja-JP" sz="2400" b="0">
                <a:solidFill>
                  <a:srgbClr val="FF0000"/>
                </a:solidFill>
              </a:rPr>
              <a:t>~1.2</a:t>
            </a:r>
            <a:r>
              <a:rPr lang="en-US" altLang="ja-JP" sz="2400" b="0">
                <a:solidFill>
                  <a:srgbClr val="FF0000"/>
                </a:solidFill>
                <a:latin typeface="Symbol" panose="05050102010706020507" pitchFamily="18" charset="2"/>
              </a:rPr>
              <a:t>s</a:t>
            </a:r>
            <a:r>
              <a:rPr lang="en-US" altLang="ja-JP" sz="2400" b="0">
                <a:solidFill>
                  <a:srgbClr val="FF0000"/>
                </a:solidFill>
              </a:rPr>
              <a:t> for SK20yrs</a:t>
            </a:r>
          </a:p>
        </p:txBody>
      </p:sp>
      <p:sp>
        <p:nvSpPr>
          <p:cNvPr id="1018886" name="Text Box 6"/>
          <p:cNvSpPr txBox="1">
            <a:spLocks noChangeArrowheads="1"/>
          </p:cNvSpPr>
          <p:nvPr/>
        </p:nvSpPr>
        <p:spPr bwMode="auto">
          <a:xfrm>
            <a:off x="1619250" y="1412875"/>
            <a:ext cx="3097213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ja-JP" sz="1800">
                <a:solidFill>
                  <a:srgbClr val="FF3300"/>
                </a:solidFill>
              </a:rPr>
              <a:t>SK10 years (</a:t>
            </a:r>
            <a:r>
              <a:rPr lang="en-US" altLang="ja-JP" sz="1800">
                <a:solidFill>
                  <a:srgbClr val="FF3300"/>
                </a:solidFill>
                <a:latin typeface="Symbol" panose="05050102010706020507" pitchFamily="18" charset="2"/>
              </a:rPr>
              <a:t>e</a:t>
            </a:r>
            <a:r>
              <a:rPr lang="en-US" altLang="ja-JP" sz="1800">
                <a:solidFill>
                  <a:srgbClr val="FF3300"/>
                </a:solidFill>
              </a:rPr>
              <a:t>=47%)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402" name="Rectangle 2"/>
          <p:cNvSpPr>
            <a:spLocks noGrp="1" noChangeArrowheads="1"/>
          </p:cNvSpPr>
          <p:nvPr>
            <p:ph type="title"/>
          </p:nvPr>
        </p:nvSpPr>
        <p:spPr>
          <a:xfrm>
            <a:off x="179388" y="0"/>
            <a:ext cx="8456612" cy="549275"/>
          </a:xfr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chemeClr val="accent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ja-JP" sz="3200" b="0" u="sng"/>
              <a:t>Summary of proton decay</a:t>
            </a:r>
            <a:endParaRPr lang="en-US" altLang="ja-JP" b="0" u="sng"/>
          </a:p>
        </p:txBody>
      </p:sp>
      <p:sp>
        <p:nvSpPr>
          <p:cNvPr id="998403" name="Rectangle 3"/>
          <p:cNvSpPr>
            <a:spLocks noChangeArrowheads="1"/>
          </p:cNvSpPr>
          <p:nvPr/>
        </p:nvSpPr>
        <p:spPr bwMode="auto">
          <a:xfrm>
            <a:off x="122238" y="620713"/>
            <a:ext cx="8859837" cy="259238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rgbClr val="CC00FF"/>
              </a:buClr>
              <a:buFont typeface="Wingdings" panose="05000000000000000000" pitchFamily="2" charset="2"/>
              <a:buChar char="n"/>
              <a:defRPr kumimoji="1" sz="3200" b="1"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algn="l">
              <a:spcBef>
                <a:spcPct val="20000"/>
              </a:spcBef>
              <a:buClr>
                <a:srgbClr val="FF7C80"/>
              </a:buClr>
              <a:buFont typeface="Wingdings" panose="05000000000000000000" pitchFamily="2" charset="2"/>
              <a:buChar char="l"/>
              <a:defRPr kumimoji="1" sz="2800" b="1"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algn="l">
              <a:spcBef>
                <a:spcPct val="20000"/>
              </a:spcBef>
              <a:buClr>
                <a:srgbClr val="FF66CC"/>
              </a:buClr>
              <a:buFont typeface="Wingdings" panose="05000000000000000000" pitchFamily="2" charset="2"/>
              <a:buChar char="Ø"/>
              <a:defRPr kumimoji="1" sz="2400" b="1"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algn="l">
              <a:spcBef>
                <a:spcPct val="20000"/>
              </a:spcBef>
              <a:buClr>
                <a:srgbClr val="FF66CC"/>
              </a:buClr>
              <a:buFont typeface="Wingdings" panose="05000000000000000000" pitchFamily="2" charset="2"/>
              <a:buChar char="Ø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algn="l">
              <a:spcBef>
                <a:spcPct val="20000"/>
              </a:spcBef>
              <a:buClr>
                <a:srgbClr val="FF66CC"/>
              </a:buClr>
              <a:buFont typeface="Wingdings" panose="05000000000000000000" pitchFamily="2" charset="2"/>
              <a:buChar char="Ø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rgbClr val="FF66CC"/>
              </a:buClr>
              <a:buFont typeface="Wingdings" panose="05000000000000000000" pitchFamily="2" charset="2"/>
              <a:buChar char="Ø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rgbClr val="FF66CC"/>
              </a:buClr>
              <a:buFont typeface="Wingdings" panose="05000000000000000000" pitchFamily="2" charset="2"/>
              <a:buChar char="Ø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rgbClr val="FF66CC"/>
              </a:buClr>
              <a:buFont typeface="Wingdings" panose="05000000000000000000" pitchFamily="2" charset="2"/>
              <a:buChar char="Ø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rgbClr val="FF66CC"/>
              </a:buClr>
              <a:buFont typeface="Wingdings" panose="05000000000000000000" pitchFamily="2" charset="2"/>
              <a:buChar char="Ø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>
              <a:buSzPct val="70000"/>
            </a:pPr>
            <a:r>
              <a:rPr lang="en-US" altLang="ja-JP" sz="2400" b="0" u="sng"/>
              <a:t>Activities from 2000 to 2006</a:t>
            </a:r>
          </a:p>
          <a:p>
            <a:pPr lvl="1">
              <a:buSzPct val="70000"/>
            </a:pPr>
            <a:r>
              <a:rPr lang="en-US" altLang="ja-JP" sz="2000" b="0"/>
              <a:t>Lifetime lower limit was obtained:</a:t>
            </a:r>
            <a:r>
              <a:rPr lang="en-US" altLang="ja-JP" sz="2400" b="0"/>
              <a:t> </a:t>
            </a:r>
          </a:p>
          <a:p>
            <a:pPr lvl="2">
              <a:buSzPct val="70000"/>
            </a:pPr>
            <a:r>
              <a:rPr lang="en-US" altLang="ja-JP" sz="2000" b="0"/>
              <a:t>p</a:t>
            </a:r>
            <a:r>
              <a:rPr lang="en-US" altLang="ja-JP" sz="2000" b="0">
                <a:sym typeface="Wingdings" panose="05000000000000000000" pitchFamily="2" charset="2"/>
              </a:rPr>
              <a:t></a:t>
            </a:r>
            <a:r>
              <a:rPr lang="en-US" altLang="ja-JP" sz="2000" b="0"/>
              <a:t>e</a:t>
            </a:r>
            <a:r>
              <a:rPr lang="en-US" altLang="ja-JP" sz="2000" b="0" baseline="30000"/>
              <a:t>+</a:t>
            </a:r>
            <a:r>
              <a:rPr lang="en-US" altLang="ja-JP" sz="2000" b="0">
                <a:latin typeface="Symbol" panose="05050102010706020507" pitchFamily="18" charset="2"/>
              </a:rPr>
              <a:t>p</a:t>
            </a:r>
            <a:r>
              <a:rPr lang="en-US" altLang="ja-JP" sz="2000" b="0" baseline="30000"/>
              <a:t>0</a:t>
            </a:r>
            <a:r>
              <a:rPr lang="ja-JP" altLang="en-US" sz="2000" b="0"/>
              <a:t>：</a:t>
            </a:r>
            <a:r>
              <a:rPr lang="en-US" altLang="ja-JP" sz="2000" b="0"/>
              <a:t>&gt;8.4 x 10</a:t>
            </a:r>
            <a:r>
              <a:rPr lang="en-US" altLang="ja-JP" sz="2000" b="0" baseline="30000"/>
              <a:t>33</a:t>
            </a:r>
            <a:r>
              <a:rPr lang="en-US" altLang="ja-JP" sz="2000" b="0"/>
              <a:t> yrs</a:t>
            </a:r>
          </a:p>
          <a:p>
            <a:pPr lvl="2">
              <a:buSzPct val="70000"/>
            </a:pPr>
            <a:r>
              <a:rPr lang="en-US" altLang="ja-JP" sz="2000" b="0"/>
              <a:t>p</a:t>
            </a:r>
            <a:r>
              <a:rPr lang="en-US" altLang="ja-JP" sz="2000" b="0">
                <a:sym typeface="Wingdings" panose="05000000000000000000" pitchFamily="2" charset="2"/>
              </a:rPr>
              <a:t></a:t>
            </a:r>
            <a:r>
              <a:rPr lang="en-US" altLang="ja-JP" sz="2000" b="0">
                <a:latin typeface="Symbol" panose="05050102010706020507" pitchFamily="18" charset="2"/>
              </a:rPr>
              <a:t>n</a:t>
            </a:r>
            <a:r>
              <a:rPr lang="en-US" altLang="ja-JP" sz="2000" b="0"/>
              <a:t>K</a:t>
            </a:r>
            <a:r>
              <a:rPr lang="en-US" altLang="ja-JP" sz="2000" b="0" baseline="30000"/>
              <a:t>+</a:t>
            </a:r>
            <a:r>
              <a:rPr lang="en-US" altLang="ja-JP" sz="2000" b="0"/>
              <a:t>: &gt;2.3 x 10</a:t>
            </a:r>
            <a:r>
              <a:rPr lang="en-US" altLang="ja-JP" sz="2000" b="0" baseline="30000"/>
              <a:t>33</a:t>
            </a:r>
            <a:r>
              <a:rPr lang="en-US" altLang="ja-JP" sz="2000" b="0"/>
              <a:t> yrs</a:t>
            </a:r>
          </a:p>
          <a:p>
            <a:pPr>
              <a:buSzPct val="70000"/>
            </a:pPr>
            <a:r>
              <a:rPr lang="en-US" altLang="ja-JP" sz="2400" b="0" u="sng"/>
              <a:t>Future prospects</a:t>
            </a:r>
          </a:p>
          <a:p>
            <a:pPr lvl="1">
              <a:buSzPct val="70000"/>
            </a:pPr>
            <a:r>
              <a:rPr lang="en-US" altLang="ja-JP" sz="2000" b="0"/>
              <a:t>p</a:t>
            </a:r>
            <a:r>
              <a:rPr lang="en-US" altLang="ja-JP" sz="2000" b="0">
                <a:sym typeface="Wingdings" panose="05000000000000000000" pitchFamily="2" charset="2"/>
              </a:rPr>
              <a:t></a:t>
            </a:r>
            <a:r>
              <a:rPr lang="en-US" altLang="ja-JP" sz="2000" b="0"/>
              <a:t>e</a:t>
            </a:r>
            <a:r>
              <a:rPr lang="en-US" altLang="ja-JP" sz="2000" b="0" baseline="30000"/>
              <a:t>+</a:t>
            </a:r>
            <a:r>
              <a:rPr lang="en-US" altLang="ja-JP" sz="2000" b="0">
                <a:latin typeface="Symbol" panose="05050102010706020507" pitchFamily="18" charset="2"/>
              </a:rPr>
              <a:t>p</a:t>
            </a:r>
            <a:r>
              <a:rPr lang="en-US" altLang="ja-JP" sz="2000" b="0" baseline="30000"/>
              <a:t>0</a:t>
            </a:r>
            <a:r>
              <a:rPr lang="ja-JP" altLang="en-US" sz="2000" b="0"/>
              <a:t>：</a:t>
            </a:r>
            <a:r>
              <a:rPr lang="en-US" altLang="ja-JP" sz="2000" b="0"/>
              <a:t>&gt;2 x 10</a:t>
            </a:r>
            <a:r>
              <a:rPr lang="en-US" altLang="ja-JP" sz="2000" b="0" baseline="30000"/>
              <a:t>34</a:t>
            </a:r>
            <a:r>
              <a:rPr lang="en-US" altLang="ja-JP" sz="2000" b="0"/>
              <a:t> yrs, p</a:t>
            </a:r>
            <a:r>
              <a:rPr lang="en-US" altLang="ja-JP" sz="2000" b="0">
                <a:sym typeface="Wingdings" panose="05000000000000000000" pitchFamily="2" charset="2"/>
              </a:rPr>
              <a:t></a:t>
            </a:r>
            <a:r>
              <a:rPr lang="en-US" altLang="ja-JP" sz="2000" b="0">
                <a:latin typeface="Symbol" panose="05050102010706020507" pitchFamily="18" charset="2"/>
              </a:rPr>
              <a:t>n</a:t>
            </a:r>
            <a:r>
              <a:rPr lang="en-US" altLang="ja-JP" sz="2000" b="0"/>
              <a:t>K</a:t>
            </a:r>
            <a:r>
              <a:rPr lang="en-US" altLang="ja-JP" sz="2000" b="0" baseline="30000"/>
              <a:t>+</a:t>
            </a:r>
            <a:r>
              <a:rPr lang="en-US" altLang="ja-JP" sz="2000" b="0"/>
              <a:t>: &gt;4 x 10</a:t>
            </a:r>
            <a:r>
              <a:rPr lang="en-US" altLang="ja-JP" sz="2000" b="0" baseline="30000"/>
              <a:t>33</a:t>
            </a:r>
            <a:r>
              <a:rPr lang="en-US" altLang="ja-JP" sz="2000" b="0"/>
              <a:t> yrs for 20 yrs data</a:t>
            </a:r>
          </a:p>
        </p:txBody>
      </p:sp>
      <p:sp>
        <p:nvSpPr>
          <p:cNvPr id="998404" name="Rectangle 4"/>
          <p:cNvSpPr>
            <a:spLocks noChangeArrowheads="1"/>
          </p:cNvSpPr>
          <p:nvPr/>
        </p:nvSpPr>
        <p:spPr bwMode="auto">
          <a:xfrm>
            <a:off x="0" y="3429000"/>
            <a:ext cx="84566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accent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1pPr>
            <a:lvl2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2pPr>
            <a:lvl3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3pPr>
            <a:lvl4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4pPr>
            <a:lvl5pPr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kumimoji="1" sz="3600" b="1">
                <a:solidFill>
                  <a:schemeClr val="accent2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en-US" altLang="ja-JP" sz="3200" b="0" u="sng"/>
              <a:t>Summary of supernova neutrinos</a:t>
            </a:r>
            <a:endParaRPr lang="en-US" altLang="ja-JP" b="0" u="sng"/>
          </a:p>
        </p:txBody>
      </p:sp>
      <p:sp>
        <p:nvSpPr>
          <p:cNvPr id="998406" name="Rectangle 6"/>
          <p:cNvSpPr>
            <a:spLocks noChangeArrowheads="1"/>
          </p:cNvSpPr>
          <p:nvPr/>
        </p:nvSpPr>
        <p:spPr bwMode="auto">
          <a:xfrm>
            <a:off x="84138" y="4049713"/>
            <a:ext cx="8859837" cy="259238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rgbClr val="CC00FF"/>
              </a:buClr>
              <a:buFont typeface="Wingdings" panose="05000000000000000000" pitchFamily="2" charset="2"/>
              <a:buChar char="n"/>
              <a:defRPr kumimoji="1" sz="3200" b="1"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algn="l">
              <a:spcBef>
                <a:spcPct val="20000"/>
              </a:spcBef>
              <a:buClr>
                <a:srgbClr val="FF7C80"/>
              </a:buClr>
              <a:buFont typeface="Wingdings" panose="05000000000000000000" pitchFamily="2" charset="2"/>
              <a:buChar char="l"/>
              <a:defRPr kumimoji="1" sz="2800" b="1"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algn="l">
              <a:spcBef>
                <a:spcPct val="20000"/>
              </a:spcBef>
              <a:buClr>
                <a:srgbClr val="FF66CC"/>
              </a:buClr>
              <a:buFont typeface="Wingdings" panose="05000000000000000000" pitchFamily="2" charset="2"/>
              <a:buChar char="Ø"/>
              <a:defRPr kumimoji="1" sz="2400" b="1"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algn="l">
              <a:spcBef>
                <a:spcPct val="20000"/>
              </a:spcBef>
              <a:buClr>
                <a:srgbClr val="FF66CC"/>
              </a:buClr>
              <a:buFont typeface="Wingdings" panose="05000000000000000000" pitchFamily="2" charset="2"/>
              <a:buChar char="Ø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algn="l">
              <a:spcBef>
                <a:spcPct val="20000"/>
              </a:spcBef>
              <a:buClr>
                <a:srgbClr val="FF66CC"/>
              </a:buClr>
              <a:buFont typeface="Wingdings" panose="05000000000000000000" pitchFamily="2" charset="2"/>
              <a:buChar char="Ø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rgbClr val="FF66CC"/>
              </a:buClr>
              <a:buFont typeface="Wingdings" panose="05000000000000000000" pitchFamily="2" charset="2"/>
              <a:buChar char="Ø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rgbClr val="FF66CC"/>
              </a:buClr>
              <a:buFont typeface="Wingdings" panose="05000000000000000000" pitchFamily="2" charset="2"/>
              <a:buChar char="Ø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rgbClr val="FF66CC"/>
              </a:buClr>
              <a:buFont typeface="Wingdings" panose="05000000000000000000" pitchFamily="2" charset="2"/>
              <a:buChar char="Ø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rgbClr val="FF66CC"/>
              </a:buClr>
              <a:buFont typeface="Wingdings" panose="05000000000000000000" pitchFamily="2" charset="2"/>
              <a:buChar char="Ø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>
              <a:buSzPct val="70000"/>
            </a:pPr>
            <a:r>
              <a:rPr lang="en-US" altLang="ja-JP" sz="2400" b="0" u="sng"/>
              <a:t>Activities from 2000 to 2006</a:t>
            </a:r>
          </a:p>
          <a:p>
            <a:pPr lvl="1">
              <a:buSzPct val="70000"/>
            </a:pPr>
            <a:r>
              <a:rPr lang="en-US" altLang="ja-JP" sz="2000" b="0"/>
              <a:t>Supernova burst search has in online and offline analyses. No candidate was found.</a:t>
            </a:r>
          </a:p>
          <a:p>
            <a:pPr lvl="1">
              <a:buSzPct val="70000"/>
            </a:pPr>
            <a:r>
              <a:rPr lang="en-US" altLang="ja-JP" sz="2000" b="0"/>
              <a:t>SRN Flux limit: </a:t>
            </a:r>
            <a:r>
              <a:rPr lang="en-US" altLang="ja-JP" sz="2000" b="0">
                <a:ea typeface="ＭＳ 明朝" panose="02020609040205080304" pitchFamily="17" charset="-128"/>
              </a:rPr>
              <a:t>&lt; 1.2 /cm</a:t>
            </a:r>
            <a:r>
              <a:rPr lang="en-US" altLang="ja-JP" sz="2000" b="0" baseline="30000">
                <a:ea typeface="ＭＳ 明朝" panose="02020609040205080304" pitchFamily="17" charset="-128"/>
              </a:rPr>
              <a:t>2</a:t>
            </a:r>
            <a:r>
              <a:rPr lang="en-US" altLang="ja-JP" sz="2000" b="0">
                <a:ea typeface="ＭＳ 明朝" panose="02020609040205080304" pitchFamily="17" charset="-128"/>
              </a:rPr>
              <a:t>/sec for E&gt;18 MeV by SK-I data. It is close to theoretical predictions.</a:t>
            </a:r>
            <a:endParaRPr lang="en-US" altLang="ja-JP" sz="2000" b="0"/>
          </a:p>
          <a:p>
            <a:pPr>
              <a:buSzPct val="70000"/>
            </a:pPr>
            <a:r>
              <a:rPr lang="en-US" altLang="ja-JP" sz="2400" b="0" u="sng"/>
              <a:t>Future prospects</a:t>
            </a:r>
          </a:p>
          <a:p>
            <a:pPr lvl="1">
              <a:buSzPct val="70000"/>
            </a:pPr>
            <a:r>
              <a:rPr lang="en-US" altLang="ja-JP" sz="2000" b="0"/>
              <a:t>Improved search for SRN neutrinos by neutron tagging.</a:t>
            </a:r>
          </a:p>
        </p:txBody>
      </p:sp>
    </p:spTree>
  </p:cSld>
  <p:clrMapOvr>
    <a:masterClrMapping/>
  </p:clrMapOvr>
  <p:transition spd="med">
    <p:wipe dir="d"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79388" y="0"/>
            <a:ext cx="8675687" cy="457200"/>
          </a:xfrm>
          <a:noFill/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r>
              <a:rPr lang="en-US" altLang="ja-JP" sz="2800" u="sng">
                <a:effectLst>
                  <a:outerShdw blurRad="38100" dist="38100" dir="2700000" algn="tl">
                    <a:srgbClr val="C0C0C0"/>
                  </a:outerShdw>
                </a:effectLst>
              </a:rPr>
              <a:t>Full Reconstruction (October 2005 – April 2006)</a:t>
            </a:r>
          </a:p>
        </p:txBody>
      </p:sp>
      <p:pic>
        <p:nvPicPr>
          <p:cNvPr id="899081" name="Picture 9" descr="assemble-bottomPMT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196975"/>
            <a:ext cx="2103438" cy="3168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99082" name="Picture 10" descr="feb17-sm2-1-lowres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8263" y="981075"/>
            <a:ext cx="2738437" cy="41036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99083" name="Text Box 11"/>
          <p:cNvSpPr txBox="1">
            <a:spLocks noChangeArrowheads="1"/>
          </p:cNvSpPr>
          <p:nvPr/>
        </p:nvSpPr>
        <p:spPr bwMode="auto">
          <a:xfrm>
            <a:off x="1042988" y="476250"/>
            <a:ext cx="8101012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ja-JP" sz="2000" b="0"/>
              <a:t>~6000 ID PMTs were produced from 2002 to 2005 and were mounted from Oct.2005 to Apr.2006. </a:t>
            </a:r>
          </a:p>
        </p:txBody>
      </p:sp>
      <p:sp>
        <p:nvSpPr>
          <p:cNvPr id="899084" name="Text Box 12"/>
          <p:cNvSpPr txBox="1">
            <a:spLocks noChangeArrowheads="1"/>
          </p:cNvSpPr>
          <p:nvPr/>
        </p:nvSpPr>
        <p:spPr bwMode="auto">
          <a:xfrm>
            <a:off x="2195513" y="1341438"/>
            <a:ext cx="2376487" cy="91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ja-JP" sz="1800" b="0"/>
              <a:t>All those PMTs were packed in acryic and FRP cases. </a:t>
            </a:r>
          </a:p>
        </p:txBody>
      </p:sp>
      <p:sp>
        <p:nvSpPr>
          <p:cNvPr id="899085" name="Text Box 13"/>
          <p:cNvSpPr txBox="1">
            <a:spLocks noChangeArrowheads="1"/>
          </p:cNvSpPr>
          <p:nvPr/>
        </p:nvSpPr>
        <p:spPr bwMode="auto">
          <a:xfrm>
            <a:off x="4932363" y="5084763"/>
            <a:ext cx="3673475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ja-JP" sz="1800" b="0"/>
              <a:t>Mount PMTs on a floating floor.</a:t>
            </a:r>
          </a:p>
        </p:txBody>
      </p:sp>
      <p:pic>
        <p:nvPicPr>
          <p:cNvPr id="899086" name="Picture 14" descr="water-near-full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70438"/>
            <a:ext cx="3121025" cy="20875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99087" name="Text Box 15"/>
          <p:cNvSpPr txBox="1">
            <a:spLocks noChangeArrowheads="1"/>
          </p:cNvSpPr>
          <p:nvPr/>
        </p:nvSpPr>
        <p:spPr bwMode="auto">
          <a:xfrm>
            <a:off x="3132138" y="6216650"/>
            <a:ext cx="532923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ja-JP" sz="1800" b="0"/>
              <a:t>Pure water was supplied and SK-III data taking has been running since July 11, 2006.</a:t>
            </a:r>
          </a:p>
        </p:txBody>
      </p:sp>
      <p:sp>
        <p:nvSpPr>
          <p:cNvPr id="899088" name="AutoShape 16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8388350" y="6165850"/>
            <a:ext cx="576263" cy="692150"/>
          </a:xfrm>
          <a:prstGeom prst="leftArrow">
            <a:avLst>
              <a:gd name="adj1" fmla="val 50000"/>
              <a:gd name="adj2" fmla="val 25000"/>
            </a:avLst>
          </a:prstGeom>
          <a:solidFill>
            <a:srgbClr val="DDDDDD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</p:spTree>
  </p:cSld>
  <p:clrMapOvr>
    <a:masterClrMapping/>
  </p:clrMapOvr>
  <p:transition spd="med">
    <p:wipe dir="d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59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79388" y="2781300"/>
            <a:ext cx="8675687" cy="457200"/>
          </a:xfrm>
          <a:noFill/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r>
              <a:rPr lang="en-US" altLang="ja-JP" sz="4800" u="sng">
                <a:effectLst>
                  <a:outerShdw blurRad="38100" dist="38100" dir="2700000" algn="tl">
                    <a:srgbClr val="C0C0C0"/>
                  </a:outerShdw>
                </a:effectLst>
              </a:rPr>
              <a:t>Atmospheric neutrinos</a:t>
            </a:r>
          </a:p>
        </p:txBody>
      </p:sp>
      <p:sp>
        <p:nvSpPr>
          <p:cNvPr id="1006602" name="Text Box 10"/>
          <p:cNvSpPr txBox="1">
            <a:spLocks noChangeArrowheads="1"/>
          </p:cNvSpPr>
          <p:nvPr/>
        </p:nvSpPr>
        <p:spPr bwMode="auto">
          <a:xfrm>
            <a:off x="1403350" y="4149725"/>
            <a:ext cx="5916613" cy="16240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b="0" u="sng"/>
              <a:t>Study of muon-neutrinos oscillations</a:t>
            </a:r>
          </a:p>
          <a:p>
            <a:pPr algn="l"/>
            <a:r>
              <a:rPr lang="en-US" altLang="ja-JP" sz="2400" b="0"/>
              <a:t>  Oscillation parameters (</a:t>
            </a:r>
            <a:r>
              <a:rPr lang="en-US" altLang="ja-JP" sz="2400" b="0">
                <a:latin typeface="Symbol" panose="05050102010706020507" pitchFamily="18" charset="2"/>
              </a:rPr>
              <a:t>q</a:t>
            </a:r>
            <a:r>
              <a:rPr lang="en-US" altLang="ja-JP" sz="2400" b="0" baseline="-25000"/>
              <a:t>23</a:t>
            </a:r>
            <a:r>
              <a:rPr lang="en-US" altLang="ja-JP" sz="2400" b="0"/>
              <a:t>, </a:t>
            </a:r>
            <a:r>
              <a:rPr lang="en-US" altLang="ja-JP" sz="2400" b="0">
                <a:latin typeface="Symbol" panose="05050102010706020507" pitchFamily="18" charset="2"/>
              </a:rPr>
              <a:t>D</a:t>
            </a:r>
            <a:r>
              <a:rPr lang="en-US" altLang="ja-JP" sz="2400" b="0"/>
              <a:t>m</a:t>
            </a:r>
            <a:r>
              <a:rPr lang="en-US" altLang="ja-JP" sz="2400" b="0" baseline="30000"/>
              <a:t>2</a:t>
            </a:r>
            <a:r>
              <a:rPr lang="en-US" altLang="ja-JP" sz="2400" b="0" baseline="-25000"/>
              <a:t>23</a:t>
            </a:r>
            <a:r>
              <a:rPr lang="en-US" altLang="ja-JP" sz="2400" b="0"/>
              <a:t>, </a:t>
            </a:r>
            <a:r>
              <a:rPr lang="en-US" altLang="ja-JP" sz="2400" b="0">
                <a:latin typeface="Symbol" panose="05050102010706020507" pitchFamily="18" charset="2"/>
              </a:rPr>
              <a:t>q</a:t>
            </a:r>
            <a:r>
              <a:rPr lang="en-US" altLang="ja-JP" sz="2400" b="0" baseline="-25000"/>
              <a:t>13</a:t>
            </a:r>
            <a:r>
              <a:rPr lang="en-US" altLang="ja-JP" sz="2400" b="0"/>
              <a:t>)</a:t>
            </a:r>
          </a:p>
          <a:p>
            <a:pPr algn="l"/>
            <a:r>
              <a:rPr lang="en-US" altLang="ja-JP" sz="2400" b="0"/>
              <a:t>  Oscillation mode (</a:t>
            </a:r>
            <a:r>
              <a:rPr lang="en-US" altLang="ja-JP" sz="2400" b="0">
                <a:latin typeface="Symbol" panose="05050102010706020507" pitchFamily="18" charset="2"/>
              </a:rPr>
              <a:t>n</a:t>
            </a:r>
            <a:r>
              <a:rPr lang="en-US" altLang="ja-JP" sz="2400" b="0" baseline="-25000">
                <a:latin typeface="Symbol" panose="05050102010706020507" pitchFamily="18" charset="2"/>
              </a:rPr>
              <a:t>m</a:t>
            </a:r>
            <a:r>
              <a:rPr lang="en-US" altLang="ja-JP" sz="2400" b="0">
                <a:sym typeface="Wingdings" panose="05000000000000000000" pitchFamily="2" charset="2"/>
              </a:rPr>
              <a:t></a:t>
            </a:r>
            <a:r>
              <a:rPr lang="en-US" altLang="ja-JP" sz="2400" b="0">
                <a:latin typeface="Symbol" panose="05050102010706020507" pitchFamily="18" charset="2"/>
                <a:sym typeface="Wingdings" panose="05000000000000000000" pitchFamily="2" charset="2"/>
              </a:rPr>
              <a:t>n</a:t>
            </a:r>
            <a:r>
              <a:rPr lang="en-US" altLang="ja-JP" sz="2400" b="0" baseline="-25000">
                <a:latin typeface="Symbol" panose="05050102010706020507" pitchFamily="18" charset="2"/>
                <a:sym typeface="Wingdings" panose="05000000000000000000" pitchFamily="2" charset="2"/>
              </a:rPr>
              <a:t>t</a:t>
            </a:r>
            <a:r>
              <a:rPr lang="en-US" altLang="ja-JP" sz="2400" b="0">
                <a:sym typeface="Wingdings" panose="05000000000000000000" pitchFamily="2" charset="2"/>
              </a:rPr>
              <a:t> ? </a:t>
            </a:r>
            <a:r>
              <a:rPr lang="en-US" altLang="ja-JP" sz="2400" b="0">
                <a:latin typeface="Symbol" panose="05050102010706020507" pitchFamily="18" charset="2"/>
                <a:sym typeface="Wingdings" panose="05000000000000000000" pitchFamily="2" charset="2"/>
              </a:rPr>
              <a:t>n</a:t>
            </a:r>
            <a:r>
              <a:rPr lang="en-US" altLang="ja-JP" sz="2400" b="0" baseline="-25000">
                <a:latin typeface="Symbol" panose="05050102010706020507" pitchFamily="18" charset="2"/>
                <a:sym typeface="Wingdings" panose="05000000000000000000" pitchFamily="2" charset="2"/>
              </a:rPr>
              <a:t>m</a:t>
            </a:r>
            <a:r>
              <a:rPr lang="en-US" altLang="ja-JP" sz="2400" b="0">
                <a:sym typeface="Wingdings" panose="05000000000000000000" pitchFamily="2" charset="2"/>
              </a:rPr>
              <a:t></a:t>
            </a:r>
            <a:r>
              <a:rPr lang="en-US" altLang="ja-JP" sz="2400" b="0">
                <a:latin typeface="Symbol" panose="05050102010706020507" pitchFamily="18" charset="2"/>
                <a:sym typeface="Wingdings" panose="05000000000000000000" pitchFamily="2" charset="2"/>
              </a:rPr>
              <a:t>n</a:t>
            </a:r>
            <a:r>
              <a:rPr lang="en-US" altLang="ja-JP" sz="2400" b="0" baseline="-25000">
                <a:sym typeface="Wingdings" panose="05000000000000000000" pitchFamily="2" charset="2"/>
              </a:rPr>
              <a:t>sterile </a:t>
            </a:r>
            <a:r>
              <a:rPr lang="en-US" altLang="ja-JP" sz="2400" b="0">
                <a:sym typeface="Wingdings" panose="05000000000000000000" pitchFamily="2" charset="2"/>
              </a:rPr>
              <a:t>?)</a:t>
            </a:r>
          </a:p>
          <a:p>
            <a:pPr algn="l"/>
            <a:r>
              <a:rPr lang="en-US" altLang="ja-JP" sz="2400" b="0">
                <a:sym typeface="Wingdings" panose="05000000000000000000" pitchFamily="2" charset="2"/>
              </a:rPr>
              <a:t>  Oscillation signature (L/E dependence)</a:t>
            </a:r>
            <a:endParaRPr lang="en-US" altLang="ja-JP" b="0"/>
          </a:p>
        </p:txBody>
      </p:sp>
      <p:sp>
        <p:nvSpPr>
          <p:cNvPr id="1006603" name="Text Box 11"/>
          <p:cNvSpPr txBox="1">
            <a:spLocks noChangeArrowheads="1"/>
          </p:cNvSpPr>
          <p:nvPr/>
        </p:nvSpPr>
        <p:spPr bwMode="auto">
          <a:xfrm>
            <a:off x="1476375" y="3644900"/>
            <a:ext cx="228123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b="0"/>
              <a:t>Main Physics</a:t>
            </a:r>
          </a:p>
        </p:txBody>
      </p:sp>
    </p:spTree>
  </p:cSld>
  <p:clrMapOvr>
    <a:masterClrMapping/>
  </p:clrMapOvr>
  <p:transition spd="med">
    <p:wipe dir="d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22" name="Rectangle 2"/>
          <p:cNvSpPr>
            <a:spLocks noChangeArrowheads="1"/>
          </p:cNvSpPr>
          <p:nvPr/>
        </p:nvSpPr>
        <p:spPr bwMode="auto">
          <a:xfrm>
            <a:off x="1835150" y="620713"/>
            <a:ext cx="7308850" cy="6237287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01123" name="Rectangle 3"/>
          <p:cNvSpPr>
            <a:spLocks noChangeArrowheads="1"/>
          </p:cNvSpPr>
          <p:nvPr/>
        </p:nvSpPr>
        <p:spPr bwMode="auto">
          <a:xfrm>
            <a:off x="3708400" y="1412875"/>
            <a:ext cx="1800225" cy="1798638"/>
          </a:xfrm>
          <a:prstGeom prst="rect">
            <a:avLst/>
          </a:prstGeom>
          <a:solidFill>
            <a:srgbClr val="FF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01124" name="Rectangle 4"/>
          <p:cNvSpPr>
            <a:spLocks noChangeArrowheads="1"/>
          </p:cNvSpPr>
          <p:nvPr/>
        </p:nvSpPr>
        <p:spPr bwMode="auto">
          <a:xfrm>
            <a:off x="0" y="620713"/>
            <a:ext cx="1979613" cy="6237287"/>
          </a:xfrm>
          <a:prstGeom prst="rect">
            <a:avLst/>
          </a:prstGeom>
          <a:solidFill>
            <a:srgbClr val="FFCC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01125" name="Rectangle 5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620713"/>
          </a:xfrm>
          <a:solidFill>
            <a:schemeClr val="accent2"/>
          </a:solidFill>
        </p:spPr>
        <p:txBody>
          <a:bodyPr/>
          <a:lstStyle/>
          <a:p>
            <a:r>
              <a:rPr lang="en-US" altLang="ja-JP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SK-I+II atmospheric neutrino data </a:t>
            </a:r>
          </a:p>
        </p:txBody>
      </p:sp>
      <p:sp>
        <p:nvSpPr>
          <p:cNvPr id="901126" name="Text Box 6"/>
          <p:cNvSpPr txBox="1">
            <a:spLocks noChangeArrowheads="1"/>
          </p:cNvSpPr>
          <p:nvPr/>
        </p:nvSpPr>
        <p:spPr bwMode="auto">
          <a:xfrm>
            <a:off x="755650" y="620713"/>
            <a:ext cx="9810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2400" b="0">
                <a:solidFill>
                  <a:srgbClr val="FF0000"/>
                </a:solidFill>
                <a:latin typeface="Arial" panose="020B0604020202020204" pitchFamily="34" charset="0"/>
              </a:rPr>
              <a:t>CC </a:t>
            </a:r>
            <a:r>
              <a:rPr lang="en-US" altLang="ja-JP" sz="2400" b="0">
                <a:solidFill>
                  <a:srgbClr val="FF0000"/>
                </a:solidFill>
                <a:latin typeface="Symbol" panose="05050102010706020507" pitchFamily="18" charset="2"/>
              </a:rPr>
              <a:t>n</a:t>
            </a:r>
            <a:r>
              <a:rPr lang="en-US" altLang="ja-JP" sz="2400" b="0" baseline="-25000">
                <a:solidFill>
                  <a:srgbClr val="FF0000"/>
                </a:solidFill>
                <a:latin typeface="Arial" panose="020B0604020202020204" pitchFamily="34" charset="0"/>
              </a:rPr>
              <a:t>e</a:t>
            </a:r>
          </a:p>
        </p:txBody>
      </p:sp>
      <p:sp>
        <p:nvSpPr>
          <p:cNvPr id="901127" name="Text Box 7"/>
          <p:cNvSpPr txBox="1">
            <a:spLocks noChangeArrowheads="1"/>
          </p:cNvSpPr>
          <p:nvPr/>
        </p:nvSpPr>
        <p:spPr bwMode="auto">
          <a:xfrm>
            <a:off x="2771775" y="765175"/>
            <a:ext cx="15843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400" b="0">
                <a:solidFill>
                  <a:schemeClr val="accent2"/>
                </a:solidFill>
                <a:latin typeface="Arial" panose="020B0604020202020204" pitchFamily="34" charset="0"/>
              </a:rPr>
              <a:t>CC </a:t>
            </a:r>
            <a:r>
              <a:rPr lang="en-US" altLang="ja-JP" sz="2400" b="0">
                <a:solidFill>
                  <a:schemeClr val="accent2"/>
                </a:solidFill>
                <a:latin typeface="Symbol" panose="05050102010706020507" pitchFamily="18" charset="2"/>
              </a:rPr>
              <a:t>n</a:t>
            </a:r>
            <a:r>
              <a:rPr lang="en-US" altLang="ja-JP" sz="2400" b="0" baseline="-25000">
                <a:solidFill>
                  <a:schemeClr val="accent2"/>
                </a:solidFill>
                <a:latin typeface="Symbol" panose="05050102010706020507" pitchFamily="18" charset="2"/>
              </a:rPr>
              <a:t>m</a:t>
            </a:r>
          </a:p>
        </p:txBody>
      </p:sp>
      <p:sp>
        <p:nvSpPr>
          <p:cNvPr id="901128" name="Text Box 8"/>
          <p:cNvSpPr txBox="1">
            <a:spLocks noChangeArrowheads="1"/>
          </p:cNvSpPr>
          <p:nvPr/>
        </p:nvSpPr>
        <p:spPr bwMode="auto">
          <a:xfrm>
            <a:off x="6732588" y="620713"/>
            <a:ext cx="2411412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altLang="ja-JP" sz="1400" b="0">
                <a:latin typeface="Arial" panose="020B0604020202020204" pitchFamily="34" charset="0"/>
              </a:rPr>
              <a:t>SK-I: hep-ex/0501064         + SK-II 804 days</a:t>
            </a:r>
          </a:p>
        </p:txBody>
      </p:sp>
      <p:pic>
        <p:nvPicPr>
          <p:cNvPr id="901129" name="Picture 9" descr="official_plot_sk1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398"/>
          <a:stretch>
            <a:fillRect/>
          </a:stretch>
        </p:blipFill>
        <p:spPr bwMode="auto">
          <a:xfrm>
            <a:off x="3708400" y="1341438"/>
            <a:ext cx="3633788" cy="518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30" name="Text Box 10"/>
          <p:cNvSpPr txBox="1">
            <a:spLocks noChangeArrowheads="1"/>
          </p:cNvSpPr>
          <p:nvPr/>
        </p:nvSpPr>
        <p:spPr bwMode="auto">
          <a:xfrm>
            <a:off x="3132138" y="5734050"/>
            <a:ext cx="654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1800" b="0">
                <a:latin typeface="Arial" panose="020B0604020202020204" pitchFamily="34" charset="0"/>
              </a:rPr>
              <a:t>Osc.</a:t>
            </a:r>
          </a:p>
        </p:txBody>
      </p:sp>
      <p:sp>
        <p:nvSpPr>
          <p:cNvPr id="901131" name="Text Box 11"/>
          <p:cNvSpPr txBox="1">
            <a:spLocks noChangeArrowheads="1"/>
          </p:cNvSpPr>
          <p:nvPr/>
        </p:nvSpPr>
        <p:spPr bwMode="auto">
          <a:xfrm>
            <a:off x="2843213" y="4941888"/>
            <a:ext cx="9588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1800" b="0">
                <a:latin typeface="Arial" panose="020B0604020202020204" pitchFamily="34" charset="0"/>
              </a:rPr>
              <a:t>No osc.</a:t>
            </a:r>
          </a:p>
        </p:txBody>
      </p:sp>
      <p:pic>
        <p:nvPicPr>
          <p:cNvPr id="901132" name="Picture 12" descr="official_plot_sk1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484313"/>
            <a:ext cx="3746500" cy="5040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33" name="Line 13"/>
          <p:cNvSpPr>
            <a:spLocks noChangeShapeType="1"/>
          </p:cNvSpPr>
          <p:nvPr/>
        </p:nvSpPr>
        <p:spPr bwMode="auto">
          <a:xfrm flipH="1" flipV="1">
            <a:off x="2987675" y="5589588"/>
            <a:ext cx="215900" cy="2159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01134" name="Line 14"/>
          <p:cNvSpPr>
            <a:spLocks noChangeShapeType="1"/>
          </p:cNvSpPr>
          <p:nvPr/>
        </p:nvSpPr>
        <p:spPr bwMode="auto">
          <a:xfrm flipH="1">
            <a:off x="2484438" y="5157788"/>
            <a:ext cx="288925" cy="2159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901135" name="AutoShape 15"/>
          <p:cNvSpPr>
            <a:spLocks noChangeArrowheads="1"/>
          </p:cNvSpPr>
          <p:nvPr/>
        </p:nvSpPr>
        <p:spPr bwMode="auto">
          <a:xfrm flipV="1">
            <a:off x="250825" y="6453188"/>
            <a:ext cx="215900" cy="144462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endParaRPr lang="ja-JP" altLang="en-US"/>
          </a:p>
        </p:txBody>
      </p:sp>
      <p:sp>
        <p:nvSpPr>
          <p:cNvPr id="901136" name="AutoShape 16"/>
          <p:cNvSpPr>
            <a:spLocks noChangeArrowheads="1"/>
          </p:cNvSpPr>
          <p:nvPr/>
        </p:nvSpPr>
        <p:spPr bwMode="auto">
          <a:xfrm>
            <a:off x="1692275" y="6381750"/>
            <a:ext cx="215900" cy="2159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endParaRPr lang="ja-JP" altLang="en-US"/>
          </a:p>
        </p:txBody>
      </p:sp>
      <p:pic>
        <p:nvPicPr>
          <p:cNvPr id="901137" name="Picture 17" descr="official_plot_sk1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411" r="22321"/>
          <a:stretch>
            <a:fillRect/>
          </a:stretch>
        </p:blipFill>
        <p:spPr bwMode="auto">
          <a:xfrm>
            <a:off x="7326313" y="4508500"/>
            <a:ext cx="1817687" cy="2016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01138" name="Group 18"/>
          <p:cNvGrpSpPr>
            <a:grpSpLocks/>
          </p:cNvGrpSpPr>
          <p:nvPr/>
        </p:nvGrpSpPr>
        <p:grpSpPr bwMode="auto">
          <a:xfrm>
            <a:off x="7019925" y="1196975"/>
            <a:ext cx="2124075" cy="1054100"/>
            <a:chOff x="4422" y="754"/>
            <a:chExt cx="1338" cy="664"/>
          </a:xfrm>
        </p:grpSpPr>
        <p:sp>
          <p:nvSpPr>
            <p:cNvPr id="901139" name="Text Box 19"/>
            <p:cNvSpPr txBox="1">
              <a:spLocks noChangeArrowheads="1"/>
            </p:cNvSpPr>
            <p:nvPr/>
          </p:nvSpPr>
          <p:spPr bwMode="auto">
            <a:xfrm>
              <a:off x="4422" y="754"/>
              <a:ext cx="1338" cy="6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ja-JP" sz="1800" b="0">
                  <a:solidFill>
                    <a:schemeClr val="accent2"/>
                  </a:solidFill>
                  <a:latin typeface="Arial" panose="020B0604020202020204" pitchFamily="34" charset="0"/>
                </a:rPr>
                <a:t>SK-I: 92 kton</a:t>
              </a:r>
              <a:r>
                <a:rPr lang="ja-JP" altLang="en-US" sz="1800" b="0">
                  <a:solidFill>
                    <a:schemeClr val="accent2"/>
                  </a:solidFill>
                  <a:latin typeface="Arial" panose="020B0604020202020204" pitchFamily="34" charset="0"/>
                </a:rPr>
                <a:t>・</a:t>
              </a:r>
              <a:r>
                <a:rPr lang="en-US" altLang="ja-JP" sz="1800" b="0">
                  <a:solidFill>
                    <a:schemeClr val="accent2"/>
                  </a:solidFill>
                  <a:latin typeface="Arial" panose="020B0604020202020204" pitchFamily="34" charset="0"/>
                </a:rPr>
                <a:t>yr SK-II: 49 kton</a:t>
              </a:r>
              <a:r>
                <a:rPr lang="ja-JP" altLang="en-US" sz="1800" b="0">
                  <a:solidFill>
                    <a:schemeClr val="accent2"/>
                  </a:solidFill>
                  <a:latin typeface="Arial" panose="020B0604020202020204" pitchFamily="34" charset="0"/>
                </a:rPr>
                <a:t>・</a:t>
              </a:r>
              <a:r>
                <a:rPr lang="en-US" altLang="ja-JP" sz="1800" b="0">
                  <a:solidFill>
                    <a:schemeClr val="accent2"/>
                  </a:solidFill>
                  <a:latin typeface="Arial" panose="020B0604020202020204" pitchFamily="34" charset="0"/>
                </a:rPr>
                <a:t>yr</a:t>
              </a:r>
            </a:p>
            <a:p>
              <a:pPr algn="l">
                <a:spcBef>
                  <a:spcPct val="50000"/>
                </a:spcBef>
              </a:pPr>
              <a:r>
                <a:rPr lang="en-US" altLang="ja-JP" sz="1800" b="0">
                  <a:solidFill>
                    <a:schemeClr val="accent2"/>
                  </a:solidFill>
                  <a:latin typeface="Arial" panose="020B0604020202020204" pitchFamily="34" charset="0"/>
                </a:rPr>
                <a:t>Total: 141 kton</a:t>
              </a:r>
              <a:r>
                <a:rPr lang="ja-JP" altLang="en-US" sz="1800" b="0">
                  <a:solidFill>
                    <a:schemeClr val="accent2"/>
                  </a:solidFill>
                  <a:latin typeface="Arial" panose="020B0604020202020204" pitchFamily="34" charset="0"/>
                </a:rPr>
                <a:t>・</a:t>
              </a:r>
              <a:r>
                <a:rPr lang="en-US" altLang="ja-JP" sz="1800" b="0">
                  <a:solidFill>
                    <a:schemeClr val="accent2"/>
                  </a:solidFill>
                  <a:latin typeface="Arial" panose="020B0604020202020204" pitchFamily="34" charset="0"/>
                </a:rPr>
                <a:t>yr</a:t>
              </a:r>
            </a:p>
          </p:txBody>
        </p:sp>
        <p:sp>
          <p:nvSpPr>
            <p:cNvPr id="901140" name="Line 20"/>
            <p:cNvSpPr>
              <a:spLocks noChangeShapeType="1"/>
            </p:cNvSpPr>
            <p:nvPr/>
          </p:nvSpPr>
          <p:spPr bwMode="auto">
            <a:xfrm>
              <a:off x="4456" y="1207"/>
              <a:ext cx="1201" cy="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901142" name="Rectangle 22"/>
          <p:cNvSpPr>
            <a:spLocks noChangeArrowheads="1"/>
          </p:cNvSpPr>
          <p:nvPr/>
        </p:nvSpPr>
        <p:spPr bwMode="auto">
          <a:xfrm>
            <a:off x="2693988" y="2041525"/>
            <a:ext cx="112712" cy="111125"/>
          </a:xfrm>
          <a:prstGeom prst="rect">
            <a:avLst/>
          </a:prstGeom>
          <a:solidFill>
            <a:srgbClr val="99FFCC"/>
          </a:solidFill>
          <a:ln w="9525">
            <a:solidFill>
              <a:srgbClr val="99FF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01141" name="Text Box 21"/>
          <p:cNvSpPr txBox="1">
            <a:spLocks noChangeArrowheads="1"/>
          </p:cNvSpPr>
          <p:nvPr/>
        </p:nvSpPr>
        <p:spPr bwMode="auto">
          <a:xfrm>
            <a:off x="2573338" y="1958975"/>
            <a:ext cx="3111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ja-JP" altLang="en-US" sz="1000"/>
              <a:t>＜</a:t>
            </a:r>
          </a:p>
        </p:txBody>
      </p:sp>
      <p:sp>
        <p:nvSpPr>
          <p:cNvPr id="901143" name="Rectangle 23"/>
          <p:cNvSpPr>
            <a:spLocks noChangeArrowheads="1"/>
          </p:cNvSpPr>
          <p:nvPr/>
        </p:nvSpPr>
        <p:spPr bwMode="auto">
          <a:xfrm>
            <a:off x="2693988" y="3546475"/>
            <a:ext cx="112712" cy="111125"/>
          </a:xfrm>
          <a:prstGeom prst="rect">
            <a:avLst/>
          </a:prstGeom>
          <a:solidFill>
            <a:srgbClr val="99FFCC"/>
          </a:solidFill>
          <a:ln w="9525">
            <a:solidFill>
              <a:srgbClr val="99FF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01144" name="Text Box 24"/>
          <p:cNvSpPr txBox="1">
            <a:spLocks noChangeArrowheads="1"/>
          </p:cNvSpPr>
          <p:nvPr/>
        </p:nvSpPr>
        <p:spPr bwMode="auto">
          <a:xfrm>
            <a:off x="2587625" y="3468688"/>
            <a:ext cx="3111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ja-JP" altLang="en-US" sz="1000"/>
              <a:t>＞</a:t>
            </a:r>
          </a:p>
        </p:txBody>
      </p:sp>
      <p:sp>
        <p:nvSpPr>
          <p:cNvPr id="901145" name="Rectangle 25"/>
          <p:cNvSpPr>
            <a:spLocks noChangeArrowheads="1"/>
          </p:cNvSpPr>
          <p:nvPr/>
        </p:nvSpPr>
        <p:spPr bwMode="auto">
          <a:xfrm>
            <a:off x="881063" y="2041525"/>
            <a:ext cx="103187" cy="104775"/>
          </a:xfrm>
          <a:prstGeom prst="rect">
            <a:avLst/>
          </a:prstGeom>
          <a:solidFill>
            <a:srgbClr val="FFCCFF"/>
          </a:solidFill>
          <a:ln w="9525">
            <a:solidFill>
              <a:srgbClr val="FFCC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01146" name="Rectangle 26"/>
          <p:cNvSpPr>
            <a:spLocks noChangeArrowheads="1"/>
          </p:cNvSpPr>
          <p:nvPr/>
        </p:nvSpPr>
        <p:spPr bwMode="auto">
          <a:xfrm>
            <a:off x="881063" y="3559175"/>
            <a:ext cx="103187" cy="104775"/>
          </a:xfrm>
          <a:prstGeom prst="rect">
            <a:avLst/>
          </a:prstGeom>
          <a:solidFill>
            <a:srgbClr val="FFCCFF"/>
          </a:solidFill>
          <a:ln w="9525">
            <a:solidFill>
              <a:srgbClr val="FFCC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901147" name="Text Box 27"/>
          <p:cNvSpPr txBox="1">
            <a:spLocks noChangeArrowheads="1"/>
          </p:cNvSpPr>
          <p:nvPr/>
        </p:nvSpPr>
        <p:spPr bwMode="auto">
          <a:xfrm>
            <a:off x="763588" y="1958975"/>
            <a:ext cx="3111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ja-JP" altLang="en-US" sz="1000"/>
              <a:t>＜</a:t>
            </a:r>
          </a:p>
        </p:txBody>
      </p:sp>
      <p:sp>
        <p:nvSpPr>
          <p:cNvPr id="901148" name="Text Box 28"/>
          <p:cNvSpPr txBox="1">
            <a:spLocks noChangeArrowheads="1"/>
          </p:cNvSpPr>
          <p:nvPr/>
        </p:nvSpPr>
        <p:spPr bwMode="auto">
          <a:xfrm>
            <a:off x="2803525" y="3684588"/>
            <a:ext cx="3111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ja-JP" altLang="en-US" sz="1000"/>
              <a:t>＞</a:t>
            </a:r>
          </a:p>
        </p:txBody>
      </p:sp>
      <p:sp>
        <p:nvSpPr>
          <p:cNvPr id="901149" name="Text Box 29"/>
          <p:cNvSpPr txBox="1">
            <a:spLocks noChangeArrowheads="1"/>
          </p:cNvSpPr>
          <p:nvPr/>
        </p:nvSpPr>
        <p:spPr bwMode="auto">
          <a:xfrm>
            <a:off x="781050" y="3468688"/>
            <a:ext cx="3111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ja-JP" altLang="en-US" sz="1000"/>
              <a:t>＞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6242" name="Picture 2" descr="official_plot_sk12"/>
          <p:cNvPicPr>
            <a:picLocks noChangeAspect="1" noChangeArrowheads="1"/>
          </p:cNvPicPr>
          <p:nvPr>
            <p:ph sz="half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39725" y="908050"/>
            <a:ext cx="4535488" cy="47529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06243" name="Rectangle 3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765175"/>
          </a:xfrm>
          <a:solidFill>
            <a:schemeClr val="accent2"/>
          </a:solidFill>
        </p:spPr>
        <p:txBody>
          <a:bodyPr/>
          <a:lstStyle/>
          <a:p>
            <a:r>
              <a:rPr lang="en-US" altLang="ja-JP" sz="4000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anose="05050102010706020507" pitchFamily="18" charset="2"/>
              </a:rPr>
              <a:t>n</a:t>
            </a:r>
            <a:r>
              <a:rPr lang="en-US" altLang="ja-JP" sz="4000" i="1" baseline="-25000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anose="05050102010706020507" pitchFamily="18" charset="2"/>
              </a:rPr>
              <a:t>m</a:t>
            </a:r>
            <a:r>
              <a:rPr lang="en-US" altLang="ja-JP" sz="4000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altLang="ja-JP" sz="4000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Wingdings" panose="05000000000000000000" pitchFamily="2" charset="2"/>
              </a:rPr>
              <a:t> </a:t>
            </a:r>
            <a:r>
              <a:rPr lang="en-US" altLang="ja-JP" sz="4000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anose="05050102010706020507" pitchFamily="18" charset="2"/>
                <a:sym typeface="Wingdings" panose="05000000000000000000" pitchFamily="2" charset="2"/>
              </a:rPr>
              <a:t>n</a:t>
            </a:r>
            <a:r>
              <a:rPr lang="en-US" altLang="ja-JP" sz="4000" i="1" baseline="-25000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anose="05050102010706020507" pitchFamily="18" charset="2"/>
                <a:sym typeface="Wingdings" panose="05000000000000000000" pitchFamily="2" charset="2"/>
              </a:rPr>
              <a:t>t</a:t>
            </a:r>
            <a:r>
              <a:rPr lang="en-US" altLang="ja-JP" sz="4000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anose="05050102010706020507" pitchFamily="18" charset="2"/>
                <a:sym typeface="Wingdings" panose="05000000000000000000" pitchFamily="2" charset="2"/>
              </a:rPr>
              <a:t> </a:t>
            </a:r>
            <a:r>
              <a:rPr lang="en-US" altLang="ja-JP" sz="4000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Wingdings" panose="05000000000000000000" pitchFamily="2" charset="2"/>
              </a:rPr>
              <a:t>2 flavor analysis</a:t>
            </a:r>
            <a:r>
              <a:rPr lang="en-US" altLang="ja-JP" sz="4000" i="1">
                <a:solidFill>
                  <a:srgbClr val="FF66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</a:p>
        </p:txBody>
      </p:sp>
      <p:sp>
        <p:nvSpPr>
          <p:cNvPr id="906244" name="Text Box 4"/>
          <p:cNvSpPr txBox="1">
            <a:spLocks noChangeArrowheads="1"/>
          </p:cNvSpPr>
          <p:nvPr/>
        </p:nvSpPr>
        <p:spPr bwMode="auto">
          <a:xfrm>
            <a:off x="1331913" y="1484313"/>
            <a:ext cx="3254375" cy="908050"/>
          </a:xfrm>
          <a:prstGeom prst="rect">
            <a:avLst/>
          </a:prstGeom>
          <a:solidFill>
            <a:srgbClr val="E5FFE5"/>
          </a:solidFill>
          <a:ln w="9525">
            <a:solidFill>
              <a:srgbClr val="0099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1600" b="0">
                <a:latin typeface="Verdana" panose="020B0604030504040204" pitchFamily="34" charset="0"/>
              </a:rPr>
              <a:t>Best Fit:	</a:t>
            </a:r>
            <a:r>
              <a:rPr lang="en-US" altLang="ja-JP" sz="1600" b="0">
                <a:latin typeface="Symbol" panose="05050102010706020507" pitchFamily="18" charset="2"/>
              </a:rPr>
              <a:t>D</a:t>
            </a:r>
            <a:r>
              <a:rPr lang="en-US" altLang="ja-JP" sz="1600" b="0">
                <a:latin typeface="Verdana" panose="020B0604030504040204" pitchFamily="34" charset="0"/>
              </a:rPr>
              <a:t>m</a:t>
            </a:r>
            <a:r>
              <a:rPr lang="en-US" altLang="ja-JP" sz="1600" b="0" baseline="30000">
                <a:latin typeface="Verdana" panose="020B0604030504040204" pitchFamily="34" charset="0"/>
              </a:rPr>
              <a:t>2</a:t>
            </a:r>
            <a:r>
              <a:rPr lang="en-US" altLang="ja-JP" sz="1600" b="0">
                <a:latin typeface="Verdana" panose="020B0604030504040204" pitchFamily="34" charset="0"/>
              </a:rPr>
              <a:t> = 2.5 x 10</a:t>
            </a:r>
            <a:r>
              <a:rPr lang="en-US" altLang="ja-JP" sz="1600" b="0" baseline="30000">
                <a:latin typeface="Verdana" panose="020B0604030504040204" pitchFamily="34" charset="0"/>
              </a:rPr>
              <a:t>-3</a:t>
            </a:r>
            <a:r>
              <a:rPr lang="en-US" altLang="ja-JP" sz="1600" b="0">
                <a:latin typeface="Verdana" panose="020B0604030504040204" pitchFamily="34" charset="0"/>
              </a:rPr>
              <a:t> eV</a:t>
            </a:r>
            <a:r>
              <a:rPr lang="en-US" altLang="ja-JP" sz="1600" b="0" baseline="30000">
                <a:latin typeface="Verdana" panose="020B0604030504040204" pitchFamily="34" charset="0"/>
              </a:rPr>
              <a:t>2</a:t>
            </a:r>
          </a:p>
          <a:p>
            <a:pPr algn="l"/>
            <a:r>
              <a:rPr lang="en-US" altLang="ja-JP" sz="1600" b="0">
                <a:latin typeface="Verdana" panose="020B0604030504040204" pitchFamily="34" charset="0"/>
              </a:rPr>
              <a:t>	sin</a:t>
            </a:r>
            <a:r>
              <a:rPr lang="en-US" altLang="ja-JP" sz="1600" b="0" baseline="30000">
                <a:latin typeface="Verdana" panose="020B0604030504040204" pitchFamily="34" charset="0"/>
              </a:rPr>
              <a:t>2 </a:t>
            </a:r>
            <a:r>
              <a:rPr lang="en-US" altLang="ja-JP" sz="1600" b="0">
                <a:latin typeface="Verdana" panose="020B0604030504040204" pitchFamily="34" charset="0"/>
              </a:rPr>
              <a:t>2</a:t>
            </a:r>
            <a:r>
              <a:rPr lang="en-US" altLang="ja-JP" sz="1600" b="0">
                <a:latin typeface="Symbol" panose="05050102010706020507" pitchFamily="18" charset="2"/>
              </a:rPr>
              <a:t>q</a:t>
            </a:r>
            <a:r>
              <a:rPr lang="en-US" altLang="ja-JP" sz="1600" b="0">
                <a:latin typeface="Verdana" panose="020B0604030504040204" pitchFamily="34" charset="0"/>
              </a:rPr>
              <a:t> = 1.00</a:t>
            </a:r>
          </a:p>
          <a:p>
            <a:pPr algn="l">
              <a:lnSpc>
                <a:spcPct val="130000"/>
              </a:lnSpc>
            </a:pPr>
            <a:r>
              <a:rPr lang="en-US" altLang="ja-JP" sz="1600" b="0">
                <a:latin typeface="Symbol" panose="05050102010706020507" pitchFamily="18" charset="2"/>
              </a:rPr>
              <a:t>c</a:t>
            </a:r>
            <a:r>
              <a:rPr lang="en-US" altLang="ja-JP" sz="1600" b="0" baseline="30000">
                <a:latin typeface="Verdana" panose="020B0604030504040204" pitchFamily="34" charset="0"/>
              </a:rPr>
              <a:t>2</a:t>
            </a:r>
            <a:r>
              <a:rPr lang="en-US" altLang="ja-JP" sz="1600" b="0">
                <a:latin typeface="Verdana" panose="020B0604030504040204" pitchFamily="34" charset="0"/>
              </a:rPr>
              <a:t> = </a:t>
            </a:r>
            <a:r>
              <a:rPr lang="en-US" altLang="ja-JP" sz="1600" b="0">
                <a:solidFill>
                  <a:schemeClr val="accent2"/>
                </a:solidFill>
                <a:latin typeface="Verdana" panose="020B0604030504040204" pitchFamily="34" charset="0"/>
              </a:rPr>
              <a:t>839.7 / 755 dof (18%)</a:t>
            </a:r>
          </a:p>
        </p:txBody>
      </p:sp>
      <p:sp>
        <p:nvSpPr>
          <p:cNvPr id="906245" name="Text Box 5"/>
          <p:cNvSpPr txBox="1">
            <a:spLocks noChangeArrowheads="1"/>
          </p:cNvSpPr>
          <p:nvPr/>
        </p:nvSpPr>
        <p:spPr bwMode="auto">
          <a:xfrm>
            <a:off x="684213" y="5876925"/>
            <a:ext cx="4551362" cy="733425"/>
          </a:xfrm>
          <a:prstGeom prst="rect">
            <a:avLst/>
          </a:prstGeom>
          <a:solidFill>
            <a:srgbClr val="FFF0D1"/>
          </a:solidFill>
          <a:ln w="9525">
            <a:solidFill>
              <a:schemeClr val="accent2"/>
            </a:solidFill>
            <a:miter lim="800000"/>
            <a:headEnd/>
            <a:tailEnd/>
          </a:ln>
          <a:effectLst>
            <a:outerShdw dist="107763" dir="18900000" algn="ctr" rotWithShape="0">
              <a:schemeClr val="bg2">
                <a:alpha val="50000"/>
              </a:schemeClr>
            </a:outerShdw>
          </a:effectLst>
        </p:spPr>
        <p:txBody>
          <a:bodyPr wrap="none">
            <a:spAutoFit/>
          </a:bodyPr>
          <a:lstStyle/>
          <a:p>
            <a:pPr algn="l"/>
            <a:r>
              <a:rPr lang="en-US" altLang="ja-JP" sz="1800" b="0">
                <a:latin typeface="Verdana" panose="020B0604030504040204" pitchFamily="34" charset="0"/>
              </a:rPr>
              <a:t>1.9 x 10</a:t>
            </a:r>
            <a:r>
              <a:rPr lang="en-US" altLang="ja-JP" sz="1800" b="0" baseline="30000">
                <a:latin typeface="Verdana" panose="020B0604030504040204" pitchFamily="34" charset="0"/>
              </a:rPr>
              <a:t>-3</a:t>
            </a:r>
            <a:r>
              <a:rPr lang="en-US" altLang="ja-JP" sz="1800" b="0">
                <a:latin typeface="Verdana" panose="020B0604030504040204" pitchFamily="34" charset="0"/>
              </a:rPr>
              <a:t> eV</a:t>
            </a:r>
            <a:r>
              <a:rPr lang="en-US" altLang="ja-JP" sz="1800" b="0" baseline="30000">
                <a:latin typeface="Verdana" panose="020B0604030504040204" pitchFamily="34" charset="0"/>
              </a:rPr>
              <a:t>2</a:t>
            </a:r>
            <a:r>
              <a:rPr lang="en-US" altLang="ja-JP" sz="1800" b="0">
                <a:latin typeface="Verdana" panose="020B0604030504040204" pitchFamily="34" charset="0"/>
              </a:rPr>
              <a:t> &lt; </a:t>
            </a:r>
            <a:r>
              <a:rPr lang="en-US" altLang="ja-JP" sz="1800" b="0">
                <a:latin typeface="Symbol" panose="05050102010706020507" pitchFamily="18" charset="2"/>
              </a:rPr>
              <a:t>D</a:t>
            </a:r>
            <a:r>
              <a:rPr lang="en-US" altLang="ja-JP" sz="1800" b="0">
                <a:latin typeface="Verdana" panose="020B0604030504040204" pitchFamily="34" charset="0"/>
              </a:rPr>
              <a:t>m</a:t>
            </a:r>
            <a:r>
              <a:rPr lang="en-US" altLang="ja-JP" sz="1800" b="0" baseline="30000">
                <a:latin typeface="Verdana" panose="020B0604030504040204" pitchFamily="34" charset="0"/>
              </a:rPr>
              <a:t>2</a:t>
            </a:r>
            <a:r>
              <a:rPr lang="en-US" altLang="ja-JP" sz="1800" b="0">
                <a:latin typeface="Verdana" panose="020B0604030504040204" pitchFamily="34" charset="0"/>
              </a:rPr>
              <a:t> &lt; 3.1 x 10</a:t>
            </a:r>
            <a:r>
              <a:rPr lang="en-US" altLang="ja-JP" sz="1800" b="0" baseline="30000">
                <a:latin typeface="Verdana" panose="020B0604030504040204" pitchFamily="34" charset="0"/>
              </a:rPr>
              <a:t>-3</a:t>
            </a:r>
            <a:r>
              <a:rPr lang="en-US" altLang="ja-JP" sz="1800" b="0">
                <a:latin typeface="Verdana" panose="020B0604030504040204" pitchFamily="34" charset="0"/>
              </a:rPr>
              <a:t> eV</a:t>
            </a:r>
            <a:r>
              <a:rPr lang="en-US" altLang="ja-JP" sz="1800" b="0" baseline="30000">
                <a:latin typeface="Verdana" panose="020B0604030504040204" pitchFamily="34" charset="0"/>
              </a:rPr>
              <a:t>2</a:t>
            </a:r>
          </a:p>
          <a:p>
            <a:pPr algn="l">
              <a:lnSpc>
                <a:spcPct val="130000"/>
              </a:lnSpc>
            </a:pPr>
            <a:r>
              <a:rPr lang="en-US" altLang="ja-JP" sz="1800" b="0">
                <a:latin typeface="Verdana" panose="020B0604030504040204" pitchFamily="34" charset="0"/>
              </a:rPr>
              <a:t>sin</a:t>
            </a:r>
            <a:r>
              <a:rPr lang="en-US" altLang="ja-JP" sz="1800" b="0" baseline="30000">
                <a:latin typeface="Verdana" panose="020B0604030504040204" pitchFamily="34" charset="0"/>
              </a:rPr>
              <a:t>2 </a:t>
            </a:r>
            <a:r>
              <a:rPr lang="en-US" altLang="ja-JP" sz="1800" b="0">
                <a:latin typeface="Verdana" panose="020B0604030504040204" pitchFamily="34" charset="0"/>
              </a:rPr>
              <a:t>2</a:t>
            </a:r>
            <a:r>
              <a:rPr lang="en-US" altLang="ja-JP" sz="1800" b="0">
                <a:latin typeface="Symbol" panose="05050102010706020507" pitchFamily="18" charset="2"/>
              </a:rPr>
              <a:t>q</a:t>
            </a:r>
            <a:r>
              <a:rPr lang="en-US" altLang="ja-JP" sz="1800" b="0">
                <a:latin typeface="Verdana" panose="020B0604030504040204" pitchFamily="34" charset="0"/>
              </a:rPr>
              <a:t> &gt; 0.93		at 90% CL</a:t>
            </a:r>
          </a:p>
        </p:txBody>
      </p:sp>
      <p:sp>
        <p:nvSpPr>
          <p:cNvPr id="906246" name="Text Box 6"/>
          <p:cNvSpPr txBox="1">
            <a:spLocks noChangeArrowheads="1"/>
          </p:cNvSpPr>
          <p:nvPr/>
        </p:nvSpPr>
        <p:spPr bwMode="auto">
          <a:xfrm>
            <a:off x="4932363" y="836613"/>
            <a:ext cx="3970337" cy="366712"/>
          </a:xfrm>
          <a:prstGeom prst="rect">
            <a:avLst/>
          </a:prstGeom>
          <a:solidFill>
            <a:srgbClr val="D1E5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ja-JP" sz="1800" b="0">
                <a:latin typeface="Arial" panose="020B0604020202020204" pitchFamily="34" charset="0"/>
              </a:rPr>
              <a:t>1489 days (SK-1)+ 804 days (SK-II)</a:t>
            </a:r>
          </a:p>
        </p:txBody>
      </p:sp>
      <p:sp>
        <p:nvSpPr>
          <p:cNvPr id="906247" name="Text Box 7"/>
          <p:cNvSpPr txBox="1">
            <a:spLocks noChangeArrowheads="1"/>
          </p:cNvSpPr>
          <p:nvPr/>
        </p:nvSpPr>
        <p:spPr bwMode="auto">
          <a:xfrm rot="2152928">
            <a:off x="3060700" y="4078288"/>
            <a:ext cx="1673225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1800">
                <a:solidFill>
                  <a:srgbClr val="D60093"/>
                </a:solidFill>
                <a:latin typeface="Verdana" panose="020B0604030504040204" pitchFamily="34" charset="0"/>
              </a:rPr>
              <a:t>Preliminary</a:t>
            </a:r>
          </a:p>
        </p:txBody>
      </p:sp>
      <p:pic>
        <p:nvPicPr>
          <p:cNvPr id="906248" name="Picture 8" descr="official_plot_sk12"/>
          <p:cNvPicPr>
            <a:picLocks noChangeAspect="1" noChangeArrowheads="1"/>
          </p:cNvPicPr>
          <p:nvPr>
            <p:ph sz="quarter" idx="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69"/>
          <a:stretch>
            <a:fillRect/>
          </a:stretch>
        </p:blipFill>
        <p:spPr>
          <a:xfrm>
            <a:off x="5867400" y="4508500"/>
            <a:ext cx="2736850" cy="217328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06249" name="Picture 9" descr="official_plot_sk12"/>
          <p:cNvPicPr>
            <a:picLocks noChangeAspect="1" noChangeArrowheads="1"/>
          </p:cNvPicPr>
          <p:nvPr>
            <p:ph sz="quarter" idx="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2"/>
          <a:stretch>
            <a:fillRect/>
          </a:stretch>
        </p:blipFill>
        <p:spPr>
          <a:xfrm>
            <a:off x="5867400" y="1773238"/>
            <a:ext cx="2733675" cy="2622550"/>
          </a:xfrm>
          <a:solidFill>
            <a:schemeClr val="bg1"/>
          </a:solidFill>
          <a:ln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906250" name="Text Box 10"/>
          <p:cNvSpPr txBox="1">
            <a:spLocks noChangeArrowheads="1"/>
          </p:cNvSpPr>
          <p:nvPr/>
        </p:nvSpPr>
        <p:spPr bwMode="auto">
          <a:xfrm>
            <a:off x="6443663" y="1341438"/>
            <a:ext cx="2362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2400" b="0">
                <a:latin typeface="Symbol" panose="05050102010706020507" pitchFamily="18" charset="2"/>
              </a:rPr>
              <a:t>Dc</a:t>
            </a:r>
            <a:r>
              <a:rPr lang="en-US" altLang="ja-JP" sz="2400" b="0" baseline="30000">
                <a:latin typeface="Arial" panose="020B0604020202020204" pitchFamily="34" charset="0"/>
              </a:rPr>
              <a:t>2</a:t>
            </a:r>
            <a:r>
              <a:rPr lang="en-US" altLang="ja-JP" sz="2400" b="0">
                <a:latin typeface="Arial" panose="020B0604020202020204" pitchFamily="34" charset="0"/>
              </a:rPr>
              <a:t> distributions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1246" name="Picture 14" descr="SK12-contour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1052513"/>
            <a:ext cx="4440238" cy="4681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9123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561975"/>
          </a:xfrm>
        </p:spPr>
        <p:txBody>
          <a:bodyPr/>
          <a:lstStyle/>
          <a:p>
            <a:r>
              <a:rPr lang="en-US" altLang="ja-JP" sz="4000"/>
              <a:t>Oscillation results 1998 vs. (SK-I+SK-II)</a:t>
            </a:r>
          </a:p>
        </p:txBody>
      </p:sp>
      <p:sp>
        <p:nvSpPr>
          <p:cNvPr id="991237" name="Text Box 5"/>
          <p:cNvSpPr txBox="1">
            <a:spLocks noChangeArrowheads="1"/>
          </p:cNvSpPr>
          <p:nvPr/>
        </p:nvSpPr>
        <p:spPr bwMode="auto">
          <a:xfrm>
            <a:off x="2195513" y="1027113"/>
            <a:ext cx="7493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2000" b="0">
                <a:latin typeface="Arial" panose="020B0604020202020204" pitchFamily="34" charset="0"/>
              </a:rPr>
              <a:t>1998</a:t>
            </a:r>
          </a:p>
        </p:txBody>
      </p:sp>
      <p:pic>
        <p:nvPicPr>
          <p:cNvPr id="991239" name="Picture 7" descr="contour_SK_fcpc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2470" t="44737" r="-1175" b="24040"/>
          <a:stretch>
            <a:fillRect/>
          </a:stretch>
        </p:blipFill>
        <p:spPr bwMode="auto">
          <a:xfrm>
            <a:off x="5364163" y="1412875"/>
            <a:ext cx="3529012" cy="4968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91240" name="Text Box 8"/>
          <p:cNvSpPr txBox="1">
            <a:spLocks noChangeArrowheads="1"/>
          </p:cNvSpPr>
          <p:nvPr/>
        </p:nvSpPr>
        <p:spPr bwMode="auto">
          <a:xfrm>
            <a:off x="6443663" y="1989138"/>
            <a:ext cx="10874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ja-JP" sz="2000" b="0">
                <a:latin typeface="Arial" panose="020B0604020202020204" pitchFamily="34" charset="0"/>
              </a:rPr>
              <a:t>90% CL</a:t>
            </a:r>
          </a:p>
        </p:txBody>
      </p:sp>
      <p:sp>
        <p:nvSpPr>
          <p:cNvPr id="991241" name="Line 9"/>
          <p:cNvSpPr>
            <a:spLocks noChangeShapeType="1"/>
          </p:cNvSpPr>
          <p:nvPr/>
        </p:nvSpPr>
        <p:spPr bwMode="auto">
          <a:xfrm>
            <a:off x="7092950" y="2349500"/>
            <a:ext cx="1150938" cy="1079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grpSp>
        <p:nvGrpSpPr>
          <p:cNvPr id="991253" name="Group 21"/>
          <p:cNvGrpSpPr>
            <a:grpSpLocks/>
          </p:cNvGrpSpPr>
          <p:nvPr/>
        </p:nvGrpSpPr>
        <p:grpSpPr bwMode="auto">
          <a:xfrm>
            <a:off x="0" y="1341438"/>
            <a:ext cx="4549775" cy="4146550"/>
            <a:chOff x="0" y="845"/>
            <a:chExt cx="2866" cy="2612"/>
          </a:xfrm>
        </p:grpSpPr>
        <p:grpSp>
          <p:nvGrpSpPr>
            <p:cNvPr id="991251" name="Group 19"/>
            <p:cNvGrpSpPr>
              <a:grpSpLocks/>
            </p:cNvGrpSpPr>
            <p:nvPr/>
          </p:nvGrpSpPr>
          <p:grpSpPr bwMode="auto">
            <a:xfrm>
              <a:off x="0" y="845"/>
              <a:ext cx="2866" cy="2612"/>
              <a:chOff x="0" y="845"/>
              <a:chExt cx="2866" cy="2612"/>
            </a:xfrm>
          </p:grpSpPr>
          <p:pic>
            <p:nvPicPr>
              <p:cNvPr id="991236" name="Picture 4" descr="contour_SK_fcpc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" y="935"/>
                <a:ext cx="2487" cy="247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991247" name="Text Box 15"/>
              <p:cNvSpPr txBox="1">
                <a:spLocks noChangeArrowheads="1"/>
              </p:cNvSpPr>
              <p:nvPr/>
            </p:nvSpPr>
            <p:spPr bwMode="auto">
              <a:xfrm>
                <a:off x="410" y="3169"/>
                <a:ext cx="223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45791" dir="3378596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ja-JP" sz="2400" b="0"/>
                  <a:t>0</a:t>
                </a:r>
              </a:p>
            </p:txBody>
          </p:sp>
          <p:sp>
            <p:nvSpPr>
              <p:cNvPr id="991248" name="Text Box 16"/>
              <p:cNvSpPr txBox="1">
                <a:spLocks noChangeArrowheads="1"/>
              </p:cNvSpPr>
              <p:nvPr/>
            </p:nvSpPr>
            <p:spPr bwMode="auto">
              <a:xfrm>
                <a:off x="2483" y="3158"/>
                <a:ext cx="383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45791" dir="3378596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ja-JP" sz="2400" b="0"/>
                  <a:t>1.0</a:t>
                </a:r>
              </a:p>
            </p:txBody>
          </p:sp>
          <p:sp>
            <p:nvSpPr>
              <p:cNvPr id="991249" name="Text Box 17"/>
              <p:cNvSpPr txBox="1">
                <a:spLocks noChangeArrowheads="1"/>
              </p:cNvSpPr>
              <p:nvPr/>
            </p:nvSpPr>
            <p:spPr bwMode="auto">
              <a:xfrm>
                <a:off x="0" y="3022"/>
                <a:ext cx="444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45791" dir="3378596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ja-JP" sz="2400" b="0"/>
                  <a:t>10</a:t>
                </a:r>
                <a:r>
                  <a:rPr lang="en-US" altLang="ja-JP" sz="2400" b="0" baseline="30000"/>
                  <a:t>-4</a:t>
                </a:r>
              </a:p>
            </p:txBody>
          </p:sp>
          <p:sp>
            <p:nvSpPr>
              <p:cNvPr id="991250" name="Text Box 18"/>
              <p:cNvSpPr txBox="1">
                <a:spLocks noChangeArrowheads="1"/>
              </p:cNvSpPr>
              <p:nvPr/>
            </p:nvSpPr>
            <p:spPr bwMode="auto">
              <a:xfrm>
                <a:off x="249" y="845"/>
                <a:ext cx="223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45791" dir="3378596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ja-JP" sz="2400" b="0"/>
                  <a:t>1</a:t>
                </a:r>
                <a:endParaRPr lang="en-US" altLang="ja-JP" sz="2400" b="0" baseline="30000"/>
              </a:p>
            </p:txBody>
          </p:sp>
        </p:grpSp>
        <p:sp>
          <p:nvSpPr>
            <p:cNvPr id="991252" name="Text Box 20"/>
            <p:cNvSpPr txBox="1">
              <a:spLocks noChangeArrowheads="1"/>
            </p:cNvSpPr>
            <p:nvPr/>
          </p:nvSpPr>
          <p:spPr bwMode="auto">
            <a:xfrm rot="-5400000">
              <a:off x="-219" y="1948"/>
              <a:ext cx="951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45791" dir="3378596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ja-JP" sz="2400" b="0">
                  <a:latin typeface="Symbol" panose="05050102010706020507" pitchFamily="18" charset="2"/>
                </a:rPr>
                <a:t>D</a:t>
              </a:r>
              <a:r>
                <a:rPr lang="en-US" altLang="ja-JP" sz="2400" b="0"/>
                <a:t>m</a:t>
              </a:r>
              <a:r>
                <a:rPr lang="en-US" altLang="ja-JP" sz="2400" b="0" baseline="30000"/>
                <a:t>2</a:t>
              </a:r>
              <a:r>
                <a:rPr lang="en-US" altLang="ja-JP" sz="2400" b="0"/>
                <a:t> (eV</a:t>
              </a:r>
              <a:r>
                <a:rPr lang="en-US" altLang="ja-JP" sz="2400" b="0" baseline="30000"/>
                <a:t>2</a:t>
              </a:r>
              <a:r>
                <a:rPr lang="en-US" altLang="ja-JP" sz="2400" b="0"/>
                <a:t>)</a:t>
              </a:r>
            </a:p>
          </p:txBody>
        </p:sp>
      </p:grpSp>
      <p:grpSp>
        <p:nvGrpSpPr>
          <p:cNvPr id="991256" name="Group 24"/>
          <p:cNvGrpSpPr>
            <a:grpSpLocks/>
          </p:cNvGrpSpPr>
          <p:nvPr/>
        </p:nvGrpSpPr>
        <p:grpSpPr bwMode="auto">
          <a:xfrm>
            <a:off x="4572000" y="5805488"/>
            <a:ext cx="3024188" cy="601662"/>
            <a:chOff x="2880" y="3657"/>
            <a:chExt cx="1905" cy="379"/>
          </a:xfrm>
        </p:grpSpPr>
        <p:sp>
          <p:nvSpPr>
            <p:cNvPr id="991254" name="Line 22"/>
            <p:cNvSpPr>
              <a:spLocks noChangeShapeType="1"/>
            </p:cNvSpPr>
            <p:nvPr/>
          </p:nvSpPr>
          <p:spPr bwMode="auto">
            <a:xfrm flipV="1">
              <a:off x="4332" y="3657"/>
              <a:ext cx="453" cy="181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45791" dir="3378596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991255" name="Text Box 23"/>
            <p:cNvSpPr txBox="1">
              <a:spLocks noChangeArrowheads="1"/>
            </p:cNvSpPr>
            <p:nvPr/>
          </p:nvSpPr>
          <p:spPr bwMode="auto">
            <a:xfrm>
              <a:off x="2880" y="3748"/>
              <a:ext cx="1494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45791" dir="3378596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ja-JP" sz="2400" b="0">
                  <a:solidFill>
                    <a:srgbClr val="FF3300"/>
                  </a:solidFill>
                </a:rPr>
                <a:t>90% CL of 1998</a:t>
              </a:r>
            </a:p>
          </p:txBody>
        </p:sp>
      </p:grpSp>
      <p:sp>
        <p:nvSpPr>
          <p:cNvPr id="991257" name="Text Box 25"/>
          <p:cNvSpPr txBox="1">
            <a:spLocks noChangeArrowheads="1"/>
          </p:cNvSpPr>
          <p:nvPr/>
        </p:nvSpPr>
        <p:spPr bwMode="auto">
          <a:xfrm>
            <a:off x="3203575" y="1557338"/>
            <a:ext cx="1042988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sz="1800" b="0"/>
              <a:t>535days</a:t>
            </a:r>
          </a:p>
        </p:txBody>
      </p:sp>
      <p:sp>
        <p:nvSpPr>
          <p:cNvPr id="991258" name="Text Box 26"/>
          <p:cNvSpPr txBox="1">
            <a:spLocks noChangeArrowheads="1"/>
          </p:cNvSpPr>
          <p:nvPr/>
        </p:nvSpPr>
        <p:spPr bwMode="auto">
          <a:xfrm>
            <a:off x="2700338" y="4221163"/>
            <a:ext cx="10604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5791" dir="337859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ja-JP" sz="1800" b="0">
                <a:solidFill>
                  <a:srgbClr val="FF3300"/>
                </a:solidFill>
              </a:rPr>
              <a:t>90 % CL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991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標準デザイン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FF0000"/>
      </a:hlink>
      <a:folHlink>
        <a:srgbClr val="FF0000"/>
      </a:folHlink>
    </a:clrScheme>
    <a:fontScheme name="標準デザイン">
      <a:majorFont>
        <a:latin typeface="Helvetica"/>
        <a:ea typeface="ＭＳ Ｐゴシック"/>
        <a:cs typeface=""/>
      </a:majorFont>
      <a:minorFont>
        <a:latin typeface="Helvetica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hlink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45791" dir="3378596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anose="020B0604020202020204" pitchFamily="34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hlink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45791" dir="3378596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anose="020B0604020202020204" pitchFamily="34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テーマ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Default Design">
  <a:themeElements>
    <a:clrScheme name="Default Design 4">
      <a:dk1>
        <a:srgbClr val="000000"/>
      </a:dk1>
      <a:lt1>
        <a:srgbClr val="FFFFCC"/>
      </a:lt1>
      <a:dk2>
        <a:srgbClr val="808000"/>
      </a:dk2>
      <a:lt2>
        <a:srgbClr val="666633"/>
      </a:lt2>
      <a:accent1>
        <a:srgbClr val="339933"/>
      </a:accent1>
      <a:accent2>
        <a:srgbClr val="800000"/>
      </a:accent2>
      <a:accent3>
        <a:srgbClr val="FFFFE2"/>
      </a:accent3>
      <a:accent4>
        <a:srgbClr val="000000"/>
      </a:accent4>
      <a:accent5>
        <a:srgbClr val="ADCAAD"/>
      </a:accent5>
      <a:accent6>
        <a:srgbClr val="730000"/>
      </a:accent6>
      <a:hlink>
        <a:srgbClr val="0033CC"/>
      </a:hlink>
      <a:folHlink>
        <a:srgbClr val="FFCC6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hlink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45791" dir="3378596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anose="020B0604020202020204" pitchFamily="34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hlink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45791" dir="3378596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anose="020B0604020202020204" pitchFamily="34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標準デザイン">
  <a:themeElements>
    <a:clrScheme name="3_標準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3_標準デザイン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hlink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45791" dir="3378596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anose="020B0604020202020204" pitchFamily="34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hlink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45791" dir="3378596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anose="020B0604020202020204" pitchFamily="34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3_標準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標準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標準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標準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標準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標準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標準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標準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標準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標準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標準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標準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新しいﾌﾟﾚｾﾞﾝﾃｰｼｮﾝ">
  <a:themeElements>
    <a:clrScheme name="新しいﾌﾟﾚｾﾞﾝﾃｰｼｮﾝ 1">
      <a:dk1>
        <a:srgbClr val="000000"/>
      </a:dk1>
      <a:lt1>
        <a:srgbClr val="FFFFFF"/>
      </a:lt1>
      <a:dk2>
        <a:srgbClr val="000000"/>
      </a:dk2>
      <a:lt2>
        <a:srgbClr val="969696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新しいﾌﾟﾚｾﾞﾝﾃｰｼｮﾝ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hlink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45791" dir="3378596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anose="020B0604020202020204" pitchFamily="34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hlink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45791" dir="3378596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anose="020B0604020202020204" pitchFamily="34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新しいﾌﾟﾚｾﾞﾝﾃｰｼｮﾝ 1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新しいﾌﾟﾚｾﾞﾝﾃｰｼｮﾝ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33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新しいﾌﾟﾚｾﾞﾝﾃｰｼｮﾝ 3">
        <a:dk1>
          <a:srgbClr val="000000"/>
        </a:dk1>
        <a:lt1>
          <a:srgbClr val="FFFFCC"/>
        </a:lt1>
        <a:dk2>
          <a:srgbClr val="999933"/>
        </a:dk2>
        <a:lt2>
          <a:srgbClr val="808000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新しいﾌﾟﾚｾﾞﾝﾃｰｼｮﾝ 4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6868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97979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新しいﾌﾟﾚｾﾞﾝﾃｰｼｮﾝ 5">
        <a:dk1>
          <a:srgbClr val="000000"/>
        </a:dk1>
        <a:lt1>
          <a:srgbClr val="FFFFFF"/>
        </a:lt1>
        <a:dk2>
          <a:srgbClr val="000000"/>
        </a:dk2>
        <a:lt2>
          <a:srgbClr val="9F9F9F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新しいﾌﾟﾚｾﾞﾝﾃｰｼｮﾝ 6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CBCBCB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005CE7"/>
        </a:accent6>
        <a:hlink>
          <a:srgbClr val="FF0033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新しいﾌﾟﾚｾﾞﾝﾃｰｼｮﾝ 7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Pixel">
  <a:themeElements>
    <a:clrScheme name="Pixel 12">
      <a:dk1>
        <a:srgbClr val="000000"/>
      </a:dk1>
      <a:lt1>
        <a:srgbClr val="FFFFFF"/>
      </a:lt1>
      <a:dk2>
        <a:srgbClr val="000000"/>
      </a:dk2>
      <a:lt2>
        <a:srgbClr val="00007D"/>
      </a:lt2>
      <a:accent1>
        <a:srgbClr val="9999FF"/>
      </a:accent1>
      <a:accent2>
        <a:srgbClr val="9999CC"/>
      </a:accent2>
      <a:accent3>
        <a:srgbClr val="FFFFFF"/>
      </a:accent3>
      <a:accent4>
        <a:srgbClr val="000000"/>
      </a:accent4>
      <a:accent5>
        <a:srgbClr val="CACAFF"/>
      </a:accent5>
      <a:accent6>
        <a:srgbClr val="8A8AB9"/>
      </a:accent6>
      <a:hlink>
        <a:srgbClr val="666699"/>
      </a:hlink>
      <a:folHlink>
        <a:srgbClr val="CCCCE6"/>
      </a:folHlink>
    </a:clrScheme>
    <a:fontScheme name="Pixel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hlink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45791" dir="3378596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anose="020B0604020202020204" pitchFamily="34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hlink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45791" dir="3378596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anose="020B0604020202020204" pitchFamily="34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Pixel 1">
        <a:dk1>
          <a:srgbClr val="0066FF"/>
        </a:dk1>
        <a:lt1>
          <a:srgbClr val="FFFFFF"/>
        </a:lt1>
        <a:dk2>
          <a:srgbClr val="000066"/>
        </a:dk2>
        <a:lt2>
          <a:srgbClr val="FFFFFF"/>
        </a:lt2>
        <a:accent1>
          <a:srgbClr val="6699FF"/>
        </a:accent1>
        <a:accent2>
          <a:srgbClr val="3333FF"/>
        </a:accent2>
        <a:accent3>
          <a:srgbClr val="AAAAB8"/>
        </a:accent3>
        <a:accent4>
          <a:srgbClr val="DADADA"/>
        </a:accent4>
        <a:accent5>
          <a:srgbClr val="B8CAFF"/>
        </a:accent5>
        <a:accent6>
          <a:srgbClr val="2D2DE7"/>
        </a:accent6>
        <a:hlink>
          <a:srgbClr val="FFCC00"/>
        </a:hlink>
        <a:folHlink>
          <a:srgbClr val="0000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ixel 2">
        <a:dk1>
          <a:srgbClr val="009999"/>
        </a:dk1>
        <a:lt1>
          <a:srgbClr val="FFFFFF"/>
        </a:lt1>
        <a:dk2>
          <a:srgbClr val="334B49"/>
        </a:dk2>
        <a:lt2>
          <a:srgbClr val="FFFFFF"/>
        </a:lt2>
        <a:accent1>
          <a:srgbClr val="33CCCC"/>
        </a:accent1>
        <a:accent2>
          <a:srgbClr val="008080"/>
        </a:accent2>
        <a:accent3>
          <a:srgbClr val="ADB1B1"/>
        </a:accent3>
        <a:accent4>
          <a:srgbClr val="DADADA"/>
        </a:accent4>
        <a:accent5>
          <a:srgbClr val="ADE2E2"/>
        </a:accent5>
        <a:accent6>
          <a:srgbClr val="007373"/>
        </a:accent6>
        <a:hlink>
          <a:srgbClr val="FFCC00"/>
        </a:hlink>
        <a:folHlink>
          <a:srgbClr val="0066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ixel 3">
        <a:dk1>
          <a:srgbClr val="006699"/>
        </a:dk1>
        <a:lt1>
          <a:srgbClr val="FFFFFF"/>
        </a:lt1>
        <a:dk2>
          <a:srgbClr val="333399"/>
        </a:dk2>
        <a:lt2>
          <a:srgbClr val="FFFFFF"/>
        </a:lt2>
        <a:accent1>
          <a:srgbClr val="0099CC"/>
        </a:accent1>
        <a:accent2>
          <a:srgbClr val="0386AF"/>
        </a:accent2>
        <a:accent3>
          <a:srgbClr val="ADADCA"/>
        </a:accent3>
        <a:accent4>
          <a:srgbClr val="DADADA"/>
        </a:accent4>
        <a:accent5>
          <a:srgbClr val="AACAE2"/>
        </a:accent5>
        <a:accent6>
          <a:srgbClr val="02799E"/>
        </a:accent6>
        <a:hlink>
          <a:srgbClr val="FFCC00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ixel 4">
        <a:dk1>
          <a:srgbClr val="008080"/>
        </a:dk1>
        <a:lt1>
          <a:srgbClr val="FFFFFF"/>
        </a:lt1>
        <a:dk2>
          <a:srgbClr val="2F978D"/>
        </a:dk2>
        <a:lt2>
          <a:srgbClr val="FFFFFF"/>
        </a:lt2>
        <a:accent1>
          <a:srgbClr val="0099FF"/>
        </a:accent1>
        <a:accent2>
          <a:srgbClr val="009999"/>
        </a:accent2>
        <a:accent3>
          <a:srgbClr val="ADC9C5"/>
        </a:accent3>
        <a:accent4>
          <a:srgbClr val="DADADA"/>
        </a:accent4>
        <a:accent5>
          <a:srgbClr val="AACAFF"/>
        </a:accent5>
        <a:accent6>
          <a:srgbClr val="008A8A"/>
        </a:accent6>
        <a:hlink>
          <a:srgbClr val="FFFFCC"/>
        </a:hlink>
        <a:folHlink>
          <a:srgbClr val="70CAC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ixel 5">
        <a:dk1>
          <a:srgbClr val="822504"/>
        </a:dk1>
        <a:lt1>
          <a:srgbClr val="FFFFFF"/>
        </a:lt1>
        <a:dk2>
          <a:srgbClr val="330000"/>
        </a:dk2>
        <a:lt2>
          <a:srgbClr val="FFFFFF"/>
        </a:lt2>
        <a:accent1>
          <a:srgbClr val="FF9900"/>
        </a:accent1>
        <a:accent2>
          <a:srgbClr val="9E2A06"/>
        </a:accent2>
        <a:accent3>
          <a:srgbClr val="ADAAAA"/>
        </a:accent3>
        <a:accent4>
          <a:srgbClr val="DADADA"/>
        </a:accent4>
        <a:accent5>
          <a:srgbClr val="FFCAAA"/>
        </a:accent5>
        <a:accent6>
          <a:srgbClr val="8F2505"/>
        </a:accent6>
        <a:hlink>
          <a:srgbClr val="FF3300"/>
        </a:hlink>
        <a:folHlink>
          <a:srgbClr val="7C070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ixel 6">
        <a:dk1>
          <a:srgbClr val="336600"/>
        </a:dk1>
        <a:lt1>
          <a:srgbClr val="FFFFFF"/>
        </a:lt1>
        <a:dk2>
          <a:srgbClr val="4A7911"/>
        </a:dk2>
        <a:lt2>
          <a:srgbClr val="FFFFFF"/>
        </a:lt2>
        <a:accent1>
          <a:srgbClr val="666633"/>
        </a:accent1>
        <a:accent2>
          <a:srgbClr val="669900"/>
        </a:accent2>
        <a:accent3>
          <a:srgbClr val="B1BEAA"/>
        </a:accent3>
        <a:accent4>
          <a:srgbClr val="DADADA"/>
        </a:accent4>
        <a:accent5>
          <a:srgbClr val="B8B8AD"/>
        </a:accent5>
        <a:accent6>
          <a:srgbClr val="5C8A00"/>
        </a:accent6>
        <a:hlink>
          <a:srgbClr val="FFCC00"/>
        </a:hlink>
        <a:folHlink>
          <a:srgbClr val="99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ixel 7">
        <a:dk1>
          <a:srgbClr val="000000"/>
        </a:dk1>
        <a:lt1>
          <a:srgbClr val="FFFFFF"/>
        </a:lt1>
        <a:dk2>
          <a:srgbClr val="000000"/>
        </a:dk2>
        <a:lt2>
          <a:srgbClr val="CC3300"/>
        </a:lt2>
        <a:accent1>
          <a:srgbClr val="FFCC00"/>
        </a:accent1>
        <a:accent2>
          <a:srgbClr val="CC6600"/>
        </a:accent2>
        <a:accent3>
          <a:srgbClr val="FFFFFF"/>
        </a:accent3>
        <a:accent4>
          <a:srgbClr val="000000"/>
        </a:accent4>
        <a:accent5>
          <a:srgbClr val="FFE2AA"/>
        </a:accent5>
        <a:accent6>
          <a:srgbClr val="B95C00"/>
        </a:accent6>
        <a:hlink>
          <a:srgbClr val="663300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ixel 8">
        <a:dk1>
          <a:srgbClr val="003300"/>
        </a:dk1>
        <a:lt1>
          <a:srgbClr val="FFFFFF"/>
        </a:lt1>
        <a:dk2>
          <a:srgbClr val="000000"/>
        </a:dk2>
        <a:lt2>
          <a:srgbClr val="336600"/>
        </a:lt2>
        <a:accent1>
          <a:srgbClr val="CCCC00"/>
        </a:accent1>
        <a:accent2>
          <a:srgbClr val="669900"/>
        </a:accent2>
        <a:accent3>
          <a:srgbClr val="FFFFFF"/>
        </a:accent3>
        <a:accent4>
          <a:srgbClr val="002A00"/>
        </a:accent4>
        <a:accent5>
          <a:srgbClr val="E2E2AA"/>
        </a:accent5>
        <a:accent6>
          <a:srgbClr val="5C8A00"/>
        </a:accent6>
        <a:hlink>
          <a:srgbClr val="333300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ixel 9">
        <a:dk1>
          <a:srgbClr val="000000"/>
        </a:dk1>
        <a:lt1>
          <a:srgbClr val="FFFFFF"/>
        </a:lt1>
        <a:dk2>
          <a:srgbClr val="000000"/>
        </a:dk2>
        <a:lt2>
          <a:srgbClr val="440044"/>
        </a:lt2>
        <a:accent1>
          <a:srgbClr val="FFCCCC"/>
        </a:accent1>
        <a:accent2>
          <a:srgbClr val="790571"/>
        </a:accent2>
        <a:accent3>
          <a:srgbClr val="FFFFFF"/>
        </a:accent3>
        <a:accent4>
          <a:srgbClr val="000000"/>
        </a:accent4>
        <a:accent5>
          <a:srgbClr val="FFE2E2"/>
        </a:accent5>
        <a:accent6>
          <a:srgbClr val="6D0466"/>
        </a:accent6>
        <a:hlink>
          <a:srgbClr val="993366"/>
        </a:hlink>
        <a:folHlink>
          <a:srgbClr val="9F839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ixel 10">
        <a:dk1>
          <a:srgbClr val="000000"/>
        </a:dk1>
        <a:lt1>
          <a:srgbClr val="FFFFFF"/>
        </a:lt1>
        <a:dk2>
          <a:srgbClr val="000000"/>
        </a:dk2>
        <a:lt2>
          <a:srgbClr val="FF9900"/>
        </a:lt2>
        <a:accent1>
          <a:srgbClr val="FFCC99"/>
        </a:accent1>
        <a:accent2>
          <a:srgbClr val="FBA313"/>
        </a:accent2>
        <a:accent3>
          <a:srgbClr val="FFFFFF"/>
        </a:accent3>
        <a:accent4>
          <a:srgbClr val="000000"/>
        </a:accent4>
        <a:accent5>
          <a:srgbClr val="FFE2CA"/>
        </a:accent5>
        <a:accent6>
          <a:srgbClr val="E39310"/>
        </a:accent6>
        <a:hlink>
          <a:srgbClr val="CC3300"/>
        </a:hlink>
        <a:folHlink>
          <a:srgbClr val="FCC66E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ixel 11">
        <a:dk1>
          <a:srgbClr val="000000"/>
        </a:dk1>
        <a:lt1>
          <a:srgbClr val="FFFFFF"/>
        </a:lt1>
        <a:dk2>
          <a:srgbClr val="000000"/>
        </a:dk2>
        <a:lt2>
          <a:srgbClr val="779F92"/>
        </a:lt2>
        <a:accent1>
          <a:srgbClr val="33CCCC"/>
        </a:accent1>
        <a:accent2>
          <a:srgbClr val="9DC2D7"/>
        </a:accent2>
        <a:accent3>
          <a:srgbClr val="FFFFFF"/>
        </a:accent3>
        <a:accent4>
          <a:srgbClr val="000000"/>
        </a:accent4>
        <a:accent5>
          <a:srgbClr val="ADE2E2"/>
        </a:accent5>
        <a:accent6>
          <a:srgbClr val="8EB0C3"/>
        </a:accent6>
        <a:hlink>
          <a:srgbClr val="006666"/>
        </a:hlink>
        <a:folHlink>
          <a:srgbClr val="CC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ixel 12">
        <a:dk1>
          <a:srgbClr val="000000"/>
        </a:dk1>
        <a:lt1>
          <a:srgbClr val="FFFFFF"/>
        </a:lt1>
        <a:dk2>
          <a:srgbClr val="000000"/>
        </a:dk2>
        <a:lt2>
          <a:srgbClr val="00007D"/>
        </a:lt2>
        <a:accent1>
          <a:srgbClr val="9999FF"/>
        </a:accent1>
        <a:accent2>
          <a:srgbClr val="9999CC"/>
        </a:accent2>
        <a:accent3>
          <a:srgbClr val="FFFFFF"/>
        </a:accent3>
        <a:accent4>
          <a:srgbClr val="000000"/>
        </a:accent4>
        <a:accent5>
          <a:srgbClr val="CACAFF"/>
        </a:accent5>
        <a:accent6>
          <a:srgbClr val="8A8AB9"/>
        </a:accent6>
        <a:hlink>
          <a:srgbClr val="666699"/>
        </a:hlink>
        <a:folHlink>
          <a:srgbClr val="CCCCE6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shoei">
  <a:themeElements>
    <a:clrScheme name="shoei 9">
      <a:dk1>
        <a:srgbClr val="000000"/>
      </a:dk1>
      <a:lt1>
        <a:srgbClr val="FFFFFF"/>
      </a:lt1>
      <a:dk2>
        <a:srgbClr val="000000"/>
      </a:dk2>
      <a:lt2>
        <a:srgbClr val="DDDDDD"/>
      </a:lt2>
      <a:accent1>
        <a:srgbClr val="A3B2C1"/>
      </a:accent1>
      <a:accent2>
        <a:srgbClr val="CC0000"/>
      </a:accent2>
      <a:accent3>
        <a:srgbClr val="FFFFFF"/>
      </a:accent3>
      <a:accent4>
        <a:srgbClr val="000000"/>
      </a:accent4>
      <a:accent5>
        <a:srgbClr val="CED5DD"/>
      </a:accent5>
      <a:accent6>
        <a:srgbClr val="B90000"/>
      </a:accent6>
      <a:hlink>
        <a:srgbClr val="336699"/>
      </a:hlink>
      <a:folHlink>
        <a:srgbClr val="003366"/>
      </a:folHlink>
    </a:clrScheme>
    <a:fontScheme name="shoei">
      <a:majorFont>
        <a:latin typeface="Verdana"/>
        <a:ea typeface="ＭＳ Ｐゴシック"/>
        <a:cs typeface=""/>
      </a:majorFont>
      <a:minorFont>
        <a:latin typeface="Verdana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hlink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45791" dir="3378596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anose="020B0604020202020204" pitchFamily="34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hlink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45791" dir="3378596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anose="020B0604020202020204" pitchFamily="34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shoei 1">
        <a:dk1>
          <a:srgbClr val="A50021"/>
        </a:dk1>
        <a:lt1>
          <a:srgbClr val="FFFFFF"/>
        </a:lt1>
        <a:dk2>
          <a:srgbClr val="800000"/>
        </a:dk2>
        <a:lt2>
          <a:srgbClr val="FFFFFF"/>
        </a:lt2>
        <a:accent1>
          <a:srgbClr val="FF9900"/>
        </a:accent1>
        <a:accent2>
          <a:srgbClr val="FF3300"/>
        </a:accent2>
        <a:accent3>
          <a:srgbClr val="C0AAAA"/>
        </a:accent3>
        <a:accent4>
          <a:srgbClr val="DADADA"/>
        </a:accent4>
        <a:accent5>
          <a:srgbClr val="FFCAAA"/>
        </a:accent5>
        <a:accent6>
          <a:srgbClr val="E72D00"/>
        </a:accent6>
        <a:hlink>
          <a:srgbClr val="FFFFCC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hoei 2">
        <a:dk1>
          <a:srgbClr val="3C001E"/>
        </a:dk1>
        <a:lt1>
          <a:srgbClr val="FFFFFF"/>
        </a:lt1>
        <a:dk2>
          <a:srgbClr val="51072E"/>
        </a:dk2>
        <a:lt2>
          <a:srgbClr val="FFFFFF"/>
        </a:lt2>
        <a:accent1>
          <a:srgbClr val="89A38F"/>
        </a:accent1>
        <a:accent2>
          <a:srgbClr val="666699"/>
        </a:accent2>
        <a:accent3>
          <a:srgbClr val="B3AAAD"/>
        </a:accent3>
        <a:accent4>
          <a:srgbClr val="DADADA"/>
        </a:accent4>
        <a:accent5>
          <a:srgbClr val="C4CEC6"/>
        </a:accent5>
        <a:accent6>
          <a:srgbClr val="5C5C8A"/>
        </a:accent6>
        <a:hlink>
          <a:srgbClr val="808000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hoei 3">
        <a:dk1>
          <a:srgbClr val="333333"/>
        </a:dk1>
        <a:lt1>
          <a:srgbClr val="FFFFFF"/>
        </a:lt1>
        <a:dk2>
          <a:srgbClr val="000000"/>
        </a:dk2>
        <a:lt2>
          <a:srgbClr val="FFFFFF"/>
        </a:lt2>
        <a:accent1>
          <a:srgbClr val="3399FF"/>
        </a:accent1>
        <a:accent2>
          <a:srgbClr val="CC0000"/>
        </a:accent2>
        <a:accent3>
          <a:srgbClr val="AAAAAA"/>
        </a:accent3>
        <a:accent4>
          <a:srgbClr val="DADADA"/>
        </a:accent4>
        <a:accent5>
          <a:srgbClr val="ADCAFF"/>
        </a:accent5>
        <a:accent6>
          <a:srgbClr val="B90000"/>
        </a:accent6>
        <a:hlink>
          <a:srgbClr val="666699"/>
        </a:hlink>
        <a:folHlink>
          <a:srgbClr val="6600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hoei 4">
        <a:dk1>
          <a:srgbClr val="4B3D1B"/>
        </a:dk1>
        <a:lt1>
          <a:srgbClr val="FFFFFF"/>
        </a:lt1>
        <a:dk2>
          <a:srgbClr val="330000"/>
        </a:dk2>
        <a:lt2>
          <a:srgbClr val="FFFFFF"/>
        </a:lt2>
        <a:accent1>
          <a:srgbClr val="CC9900"/>
        </a:accent1>
        <a:accent2>
          <a:srgbClr val="CC6600"/>
        </a:accent2>
        <a:accent3>
          <a:srgbClr val="ADAAAA"/>
        </a:accent3>
        <a:accent4>
          <a:srgbClr val="DADADA"/>
        </a:accent4>
        <a:accent5>
          <a:srgbClr val="E2CAAA"/>
        </a:accent5>
        <a:accent6>
          <a:srgbClr val="B95C00"/>
        </a:accent6>
        <a:hlink>
          <a:srgbClr val="666699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hoei 5">
        <a:dk1>
          <a:srgbClr val="006666"/>
        </a:dk1>
        <a:lt1>
          <a:srgbClr val="FFFFFF"/>
        </a:lt1>
        <a:dk2>
          <a:srgbClr val="003366"/>
        </a:dk2>
        <a:lt2>
          <a:srgbClr val="FFFFFF"/>
        </a:lt2>
        <a:accent1>
          <a:srgbClr val="0099CC"/>
        </a:accent1>
        <a:accent2>
          <a:srgbClr val="6666FF"/>
        </a:accent2>
        <a:accent3>
          <a:srgbClr val="AAADB8"/>
        </a:accent3>
        <a:accent4>
          <a:srgbClr val="DADADA"/>
        </a:accent4>
        <a:accent5>
          <a:srgbClr val="AACAE2"/>
        </a:accent5>
        <a:accent6>
          <a:srgbClr val="5C5CE7"/>
        </a:accent6>
        <a:hlink>
          <a:srgbClr val="FFFF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hoei 6">
        <a:dk1>
          <a:srgbClr val="003366"/>
        </a:dk1>
        <a:lt1>
          <a:srgbClr val="FFFFFF"/>
        </a:lt1>
        <a:dk2>
          <a:srgbClr val="006666"/>
        </a:dk2>
        <a:lt2>
          <a:srgbClr val="FFFFFF"/>
        </a:lt2>
        <a:accent1>
          <a:srgbClr val="6699FF"/>
        </a:accent1>
        <a:accent2>
          <a:srgbClr val="00CCFF"/>
        </a:accent2>
        <a:accent3>
          <a:srgbClr val="AAB8B8"/>
        </a:accent3>
        <a:accent4>
          <a:srgbClr val="DADADA"/>
        </a:accent4>
        <a:accent5>
          <a:srgbClr val="B8CAFF"/>
        </a:accent5>
        <a:accent6>
          <a:srgbClr val="00B9E7"/>
        </a:accent6>
        <a:hlink>
          <a:srgbClr val="FFFFCC"/>
        </a:hlink>
        <a:folHlink>
          <a:srgbClr val="33CC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hoei 7">
        <a:dk1>
          <a:srgbClr val="000000"/>
        </a:dk1>
        <a:lt1>
          <a:srgbClr val="619CB1"/>
        </a:lt1>
        <a:dk2>
          <a:srgbClr val="FFFFFF"/>
        </a:dk2>
        <a:lt2>
          <a:srgbClr val="4E899E"/>
        </a:lt2>
        <a:accent1>
          <a:srgbClr val="FFCC00"/>
        </a:accent1>
        <a:accent2>
          <a:srgbClr val="B6523E"/>
        </a:accent2>
        <a:accent3>
          <a:srgbClr val="B7CBD5"/>
        </a:accent3>
        <a:accent4>
          <a:srgbClr val="000000"/>
        </a:accent4>
        <a:accent5>
          <a:srgbClr val="FFE2AA"/>
        </a:accent5>
        <a:accent6>
          <a:srgbClr val="A54937"/>
        </a:accent6>
        <a:hlink>
          <a:srgbClr val="99CC00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hoei 8">
        <a:dk1>
          <a:srgbClr val="598600"/>
        </a:dk1>
        <a:lt1>
          <a:srgbClr val="FFFFFF"/>
        </a:lt1>
        <a:dk2>
          <a:srgbClr val="336600"/>
        </a:dk2>
        <a:lt2>
          <a:srgbClr val="FFFFFF"/>
        </a:lt2>
        <a:accent1>
          <a:srgbClr val="33CC33"/>
        </a:accent1>
        <a:accent2>
          <a:srgbClr val="99CC00"/>
        </a:accent2>
        <a:accent3>
          <a:srgbClr val="ADB8AA"/>
        </a:accent3>
        <a:accent4>
          <a:srgbClr val="DADADA"/>
        </a:accent4>
        <a:accent5>
          <a:srgbClr val="ADE2AD"/>
        </a:accent5>
        <a:accent6>
          <a:srgbClr val="8AB900"/>
        </a:accent6>
        <a:hlink>
          <a:srgbClr val="FFCC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hoei 9">
        <a:dk1>
          <a:srgbClr val="000000"/>
        </a:dk1>
        <a:lt1>
          <a:srgbClr val="FFFFFF"/>
        </a:lt1>
        <a:dk2>
          <a:srgbClr val="000000"/>
        </a:dk2>
        <a:lt2>
          <a:srgbClr val="DDDDDD"/>
        </a:lt2>
        <a:accent1>
          <a:srgbClr val="A3B2C1"/>
        </a:accent1>
        <a:accent2>
          <a:srgbClr val="CC0000"/>
        </a:accent2>
        <a:accent3>
          <a:srgbClr val="FFFFFF"/>
        </a:accent3>
        <a:accent4>
          <a:srgbClr val="000000"/>
        </a:accent4>
        <a:accent5>
          <a:srgbClr val="CED5DD"/>
        </a:accent5>
        <a:accent6>
          <a:srgbClr val="B90000"/>
        </a:accent6>
        <a:hlink>
          <a:srgbClr val="336699"/>
        </a:hlink>
        <a:folHlink>
          <a:srgbClr val="003366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デザインの設定">
  <a:themeElements>
    <a:clrScheme name="デザインの設定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デザインの設定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hlink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45791" dir="3378596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anose="020B0604020202020204" pitchFamily="34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hlink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45791" dir="3378596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anose="020B0604020202020204" pitchFamily="34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デザインの設定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デザインの設定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デザインの設定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1_Blends">
  <a:themeElements>
    <a:clrScheme name="1_Blends 2">
      <a:dk1>
        <a:srgbClr val="000000"/>
      </a:dk1>
      <a:lt1>
        <a:srgbClr val="FFFFFF"/>
      </a:lt1>
      <a:dk2>
        <a:srgbClr val="333399"/>
      </a:dk2>
      <a:lt2>
        <a:srgbClr val="1C1C1C"/>
      </a:lt2>
      <a:accent1>
        <a:srgbClr val="00E4A8"/>
      </a:accent1>
      <a:accent2>
        <a:srgbClr val="FFCF01"/>
      </a:accent2>
      <a:accent3>
        <a:srgbClr val="FFFFFF"/>
      </a:accent3>
      <a:accent4>
        <a:srgbClr val="000000"/>
      </a:accent4>
      <a:accent5>
        <a:srgbClr val="AAEFD1"/>
      </a:accent5>
      <a:accent6>
        <a:srgbClr val="E7BB01"/>
      </a:accent6>
      <a:hlink>
        <a:srgbClr val="FF0000"/>
      </a:hlink>
      <a:folHlink>
        <a:srgbClr val="3333CC"/>
      </a:folHlink>
    </a:clrScheme>
    <a:fontScheme name="1_Blends">
      <a:majorFont>
        <a:latin typeface="Tahoma"/>
        <a:ea typeface="ＭＳ Ｐゴシック"/>
        <a:cs typeface=""/>
      </a:majorFont>
      <a:minorFont>
        <a:latin typeface="Tahoma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hlink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45791" dir="3378596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anose="020B0604020202020204" pitchFamily="34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hlink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45791" dir="3378596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anose="020B0604020202020204" pitchFamily="34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1_Blends 1">
        <a:dk1>
          <a:srgbClr val="969696"/>
        </a:dk1>
        <a:lt1>
          <a:srgbClr val="FFFFFF"/>
        </a:lt1>
        <a:dk2>
          <a:srgbClr val="000000"/>
        </a:dk2>
        <a:lt2>
          <a:srgbClr val="DDDDDD"/>
        </a:lt2>
        <a:accent1>
          <a:srgbClr val="00E4A8"/>
        </a:accent1>
        <a:accent2>
          <a:srgbClr val="3333CC"/>
        </a:accent2>
        <a:accent3>
          <a:srgbClr val="AAAAAA"/>
        </a:accent3>
        <a:accent4>
          <a:srgbClr val="DADADA"/>
        </a:accent4>
        <a:accent5>
          <a:srgbClr val="AAEFD1"/>
        </a:accent5>
        <a:accent6>
          <a:srgbClr val="2D2DB9"/>
        </a:accent6>
        <a:hlink>
          <a:srgbClr val="FF5050"/>
        </a:hlink>
        <a:folHlink>
          <a:srgbClr val="FFCF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ends 2">
        <a:dk1>
          <a:srgbClr val="000000"/>
        </a:dk1>
        <a:lt1>
          <a:srgbClr val="FFFFFF"/>
        </a:lt1>
        <a:dk2>
          <a:srgbClr val="333399"/>
        </a:dk2>
        <a:lt2>
          <a:srgbClr val="1C1C1C"/>
        </a:lt2>
        <a:accent1>
          <a:srgbClr val="00E4A8"/>
        </a:accent1>
        <a:accent2>
          <a:srgbClr val="FFCF01"/>
        </a:accent2>
        <a:accent3>
          <a:srgbClr val="FFFFFF"/>
        </a:accent3>
        <a:accent4>
          <a:srgbClr val="000000"/>
        </a:accent4>
        <a:accent5>
          <a:srgbClr val="AAEFD1"/>
        </a:accent5>
        <a:accent6>
          <a:srgbClr val="E7BB01"/>
        </a:accent6>
        <a:hlink>
          <a:srgbClr val="FF0000"/>
        </a:hlink>
        <a:folHlink>
          <a:srgbClr val="3333C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ends 3">
        <a:dk1>
          <a:srgbClr val="000000"/>
        </a:dk1>
        <a:lt1>
          <a:srgbClr val="FFFFFF"/>
        </a:lt1>
        <a:dk2>
          <a:srgbClr val="000000"/>
        </a:dk2>
        <a:lt2>
          <a:srgbClr val="5F5F5F"/>
        </a:lt2>
        <a:accent1>
          <a:srgbClr val="EAEAEA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F3F3F3"/>
        </a:accent5>
        <a:accent6>
          <a:srgbClr val="737373"/>
        </a:accent6>
        <a:hlink>
          <a:srgbClr val="4D4D4D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ends 4">
        <a:dk1>
          <a:srgbClr val="000094"/>
        </a:dk1>
        <a:lt1>
          <a:srgbClr val="FFFFFF"/>
        </a:lt1>
        <a:dk2>
          <a:srgbClr val="0000CC"/>
        </a:dk2>
        <a:lt2>
          <a:srgbClr val="FFFFCC"/>
        </a:lt2>
        <a:accent1>
          <a:srgbClr val="3193FF"/>
        </a:accent1>
        <a:accent2>
          <a:srgbClr val="9900FF"/>
        </a:accent2>
        <a:accent3>
          <a:srgbClr val="AAAAE2"/>
        </a:accent3>
        <a:accent4>
          <a:srgbClr val="DADADA"/>
        </a:accent4>
        <a:accent5>
          <a:srgbClr val="ADC8FF"/>
        </a:accent5>
        <a:accent6>
          <a:srgbClr val="8A00E7"/>
        </a:accent6>
        <a:hlink>
          <a:srgbClr val="FF3399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ends 5">
        <a:dk1>
          <a:srgbClr val="000000"/>
        </a:dk1>
        <a:lt1>
          <a:srgbClr val="FFFFFF"/>
        </a:lt1>
        <a:dk2>
          <a:srgbClr val="000066"/>
        </a:dk2>
        <a:lt2>
          <a:srgbClr val="333333"/>
        </a:lt2>
        <a:accent1>
          <a:srgbClr val="C4709A"/>
        </a:accent1>
        <a:accent2>
          <a:srgbClr val="4B4EB5"/>
        </a:accent2>
        <a:accent3>
          <a:srgbClr val="FFFFFF"/>
        </a:accent3>
        <a:accent4>
          <a:srgbClr val="000000"/>
        </a:accent4>
        <a:accent5>
          <a:srgbClr val="DEBBCA"/>
        </a:accent5>
        <a:accent6>
          <a:srgbClr val="4346A4"/>
        </a:accent6>
        <a:hlink>
          <a:srgbClr val="C481CF"/>
        </a:hlink>
        <a:folHlink>
          <a:srgbClr val="76B74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ends 6">
        <a:dk1>
          <a:srgbClr val="000000"/>
        </a:dk1>
        <a:lt1>
          <a:srgbClr val="FFFFFF"/>
        </a:lt1>
        <a:dk2>
          <a:srgbClr val="6A4076"/>
        </a:dk2>
        <a:lt2>
          <a:srgbClr val="969696"/>
        </a:lt2>
        <a:accent1>
          <a:srgbClr val="DBA9C2"/>
        </a:accent1>
        <a:accent2>
          <a:srgbClr val="E1BF91"/>
        </a:accent2>
        <a:accent3>
          <a:srgbClr val="FFFFFF"/>
        </a:accent3>
        <a:accent4>
          <a:srgbClr val="000000"/>
        </a:accent4>
        <a:accent5>
          <a:srgbClr val="EAD1DD"/>
        </a:accent5>
        <a:accent6>
          <a:srgbClr val="CCAD83"/>
        </a:accent6>
        <a:hlink>
          <a:srgbClr val="B3CE82"/>
        </a:hlink>
        <a:folHlink>
          <a:srgbClr val="B8AD4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ends 7">
        <a:dk1>
          <a:srgbClr val="000000"/>
        </a:dk1>
        <a:lt1>
          <a:srgbClr val="FFFFFF"/>
        </a:lt1>
        <a:dk2>
          <a:srgbClr val="515F7B"/>
        </a:dk2>
        <a:lt2>
          <a:srgbClr val="808080"/>
        </a:lt2>
        <a:accent1>
          <a:srgbClr val="9FCAD3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CDE1E6"/>
        </a:accent5>
        <a:accent6>
          <a:srgbClr val="AEAEAE"/>
        </a:accent6>
        <a:hlink>
          <a:srgbClr val="91AFBF"/>
        </a:hlink>
        <a:folHlink>
          <a:srgbClr val="ECEAA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ends 8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000000"/>
        </a:hlink>
        <a:folHlink>
          <a:srgbClr val="000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ends 9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3300"/>
        </a:hlink>
        <a:folHlink>
          <a:srgbClr val="CC33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テーマ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00"/>
    </a:dk2>
    <a:lt2>
      <a:srgbClr val="969696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3300"/>
    </a:hlink>
    <a:folHlink>
      <a:srgbClr val="CC330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23856</TotalTime>
  <Words>2518</Words>
  <Application>Microsoft Office PowerPoint</Application>
  <PresentationFormat>画面に合わせる (4:3)</PresentationFormat>
  <Paragraphs>535</Paragraphs>
  <Slides>45</Slides>
  <Notes>3</Notes>
  <HiddenSlides>0</HiddenSlides>
  <MMClips>0</MMClips>
  <ScaleCrop>false</ScaleCrop>
  <HeadingPairs>
    <vt:vector size="10" baseType="variant">
      <vt:variant>
        <vt:lpstr>使用されているフォント</vt:lpstr>
      </vt:variant>
      <vt:variant>
        <vt:i4>19</vt:i4>
      </vt:variant>
      <vt:variant>
        <vt:lpstr>テーマ</vt:lpstr>
      </vt:variant>
      <vt:variant>
        <vt:i4>8</vt:i4>
      </vt:variant>
      <vt:variant>
        <vt:lpstr>埋め込まれた OLE サーバー</vt:lpstr>
      </vt:variant>
      <vt:variant>
        <vt:i4>2</vt:i4>
      </vt:variant>
      <vt:variant>
        <vt:lpstr>スライド タイトル</vt:lpstr>
      </vt:variant>
      <vt:variant>
        <vt:i4>45</vt:i4>
      </vt:variant>
      <vt:variant>
        <vt:lpstr>目的別スライド ショー</vt:lpstr>
      </vt:variant>
      <vt:variant>
        <vt:i4>3</vt:i4>
      </vt:variant>
    </vt:vector>
  </HeadingPairs>
  <TitlesOfParts>
    <vt:vector size="77" baseType="lpstr">
      <vt:lpstr>Times New Roman</vt:lpstr>
      <vt:lpstr>ＭＳ Ｐゴシック</vt:lpstr>
      <vt:lpstr>Helvetica</vt:lpstr>
      <vt:lpstr>Wingdings</vt:lpstr>
      <vt:lpstr>ＭＳ Ｐ明朝</vt:lpstr>
      <vt:lpstr>Arial</vt:lpstr>
      <vt:lpstr>Verdana</vt:lpstr>
      <vt:lpstr>Tahoma</vt:lpstr>
      <vt:lpstr>Arial Black</vt:lpstr>
      <vt:lpstr>Symbol</vt:lpstr>
      <vt:lpstr>Gothic720</vt:lpstr>
      <vt:lpstr>ＭＳ ゴシック</vt:lpstr>
      <vt:lpstr>Arial Unicode MS</vt:lpstr>
      <vt:lpstr>HGPｺﾞｼｯｸE</vt:lpstr>
      <vt:lpstr>ＭＳ 明朝</vt:lpstr>
      <vt:lpstr>Gill Sans Light</vt:lpstr>
      <vt:lpstr>Gill Sans</vt:lpstr>
      <vt:lpstr>Wingdings 3</vt:lpstr>
      <vt:lpstr>StarSymbol</vt:lpstr>
      <vt:lpstr>標準デザイン</vt:lpstr>
      <vt:lpstr>Default Design</vt:lpstr>
      <vt:lpstr>3_標準デザイン</vt:lpstr>
      <vt:lpstr>新しいﾌﾟﾚｾﾞﾝﾃｰｼｮﾝ</vt:lpstr>
      <vt:lpstr>Pixel</vt:lpstr>
      <vt:lpstr>shoei</vt:lpstr>
      <vt:lpstr>デザインの設定</vt:lpstr>
      <vt:lpstr>1_Blends</vt:lpstr>
      <vt:lpstr>Microsoft 数式 3.0</vt:lpstr>
      <vt:lpstr>Adobe Illustrator Artwork</vt:lpstr>
      <vt:lpstr>Super-Kamiokande (on the activities from 2000 to 2006 and future prospects)</vt:lpstr>
      <vt:lpstr>Super-Kamiokande collaboration</vt:lpstr>
      <vt:lpstr>PowerPoint プレゼンテーション</vt:lpstr>
      <vt:lpstr>Accident and partial reconstruction</vt:lpstr>
      <vt:lpstr>Full Reconstruction (October 2005 – April 2006)</vt:lpstr>
      <vt:lpstr>Atmospheric neutrinos</vt:lpstr>
      <vt:lpstr>SK-I+II atmospheric neutrino data </vt:lpstr>
      <vt:lpstr>nm  nt 2 flavor analysis </vt:lpstr>
      <vt:lpstr>Oscillation results 1998 vs. (SK-I+SK-II)</vt:lpstr>
      <vt:lpstr>L/E analysis</vt:lpstr>
      <vt:lpstr>Selection criteria </vt:lpstr>
      <vt:lpstr>SK-I+II L/E analysis and non-oscillation models</vt:lpstr>
      <vt:lpstr>Oscillation to nt or nsterile ? </vt:lpstr>
      <vt:lpstr>Testing nmnt vs. nmnsterile</vt:lpstr>
      <vt:lpstr>Limit on oscillations to nsterile</vt:lpstr>
      <vt:lpstr>Search for CC nt events (SK-I)</vt:lpstr>
      <vt:lpstr>Likelihood / neural-net distributions</vt:lpstr>
      <vt:lpstr>PowerPoint プレゼンテーション</vt:lpstr>
      <vt:lpstr>Future: Search for Non-zero q13</vt:lpstr>
      <vt:lpstr>Future: Search for non-zero q13</vt:lpstr>
      <vt:lpstr>Summary of Atmospheric neutrino analysis </vt:lpstr>
      <vt:lpstr>Solar neutrinos</vt:lpstr>
      <vt:lpstr>Solar neutrino measurement in SK</vt:lpstr>
      <vt:lpstr>Super-Kamiokande-I solar neutrino data </vt:lpstr>
      <vt:lpstr>Evidence for solar neutrino oscillation by SK and SNO  (June 2001) 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SK-II solar neutrino analysis</vt:lpstr>
      <vt:lpstr>PowerPoint プレゼンテーション</vt:lpstr>
      <vt:lpstr>PowerPoint プレゼンテーション</vt:lpstr>
      <vt:lpstr>Summary of Solar neutrino analysis </vt:lpstr>
      <vt:lpstr>Proton decay search</vt:lpstr>
      <vt:lpstr>Proton decay search（ pe+p0)</vt:lpstr>
      <vt:lpstr>Proton decay search（ pnK+)</vt:lpstr>
      <vt:lpstr>Sensitivity of future SK</vt:lpstr>
      <vt:lpstr>Supernova neutrinos</vt:lpstr>
      <vt:lpstr>PowerPoint プレゼンテーション</vt:lpstr>
      <vt:lpstr>Search for supernova relic neutrinos</vt:lpstr>
      <vt:lpstr>PowerPoint プレゼンテーション</vt:lpstr>
      <vt:lpstr>Future: Possibilities of ne tagging</vt:lpstr>
      <vt:lpstr>Possibility of SRN detection</vt:lpstr>
      <vt:lpstr>Summary of proton decay</vt:lpstr>
      <vt:lpstr>岐阜県放射線技師会総会_042201</vt:lpstr>
      <vt:lpstr>柏市教育経済委員会</vt:lpstr>
      <vt:lpstr>010711_hongo</vt:lpstr>
    </vt:vector>
  </TitlesOfParts>
  <Company>東京大学宇宙線研究所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スーパーカミオカンデ、ニュートリノ、 そして宇宙  （一研究者の軌跡）</dc:title>
  <dc:creator>宇宙線研究所電算機システム</dc:creator>
  <cp:lastModifiedBy>Suzuki, Tomotaka/鈴木 智敬</cp:lastModifiedBy>
  <cp:revision>1092</cp:revision>
  <dcterms:created xsi:type="dcterms:W3CDTF">2000-04-03T07:44:43Z</dcterms:created>
  <dcterms:modified xsi:type="dcterms:W3CDTF">2019-11-28T05:38:38Z</dcterms:modified>
</cp:coreProperties>
</file>